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7" r:id="rId2"/>
    <p:sldId id="258" r:id="rId3"/>
    <p:sldId id="261" r:id="rId4"/>
    <p:sldId id="260" r:id="rId5"/>
    <p:sldId id="262" r:id="rId6"/>
    <p:sldId id="263" r:id="rId7"/>
    <p:sldId id="275" r:id="rId8"/>
    <p:sldId id="276" r:id="rId9"/>
    <p:sldId id="259" r:id="rId10"/>
    <p:sldId id="267" r:id="rId11"/>
    <p:sldId id="277" r:id="rId12"/>
    <p:sldId id="278" r:id="rId13"/>
    <p:sldId id="269" r:id="rId14"/>
    <p:sldId id="274" r:id="rId15"/>
    <p:sldId id="279" r:id="rId16"/>
    <p:sldId id="270" r:id="rId17"/>
    <p:sldId id="268" r:id="rId18"/>
    <p:sldId id="280" r:id="rId19"/>
    <p:sldId id="266" r:id="rId20"/>
    <p:sldId id="271" r:id="rId21"/>
    <p:sldId id="281" r:id="rId22"/>
    <p:sldId id="264" r:id="rId23"/>
    <p:sldId id="284" r:id="rId24"/>
    <p:sldId id="291" r:id="rId25"/>
    <p:sldId id="265" r:id="rId26"/>
    <p:sldId id="282" r:id="rId27"/>
    <p:sldId id="283" r:id="rId28"/>
    <p:sldId id="286" r:id="rId29"/>
    <p:sldId id="285" r:id="rId30"/>
    <p:sldId id="288" r:id="rId31"/>
    <p:sldId id="290" r:id="rId32"/>
    <p:sldId id="287" r:id="rId33"/>
    <p:sldId id="25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96" autoAdjust="0"/>
    <p:restoredTop sz="94660"/>
  </p:normalViewPr>
  <p:slideViewPr>
    <p:cSldViewPr snapToGrid="0">
      <p:cViewPr varScale="1">
        <p:scale>
          <a:sx n="111" d="100"/>
          <a:sy n="111" d="100"/>
        </p:scale>
        <p:origin x="336" y="114"/>
      </p:cViewPr>
      <p:guideLst/>
    </p:cSldViewPr>
  </p:slideViewPr>
  <p:notesTextViewPr>
    <p:cViewPr>
      <p:scale>
        <a:sx n="1" d="1"/>
        <a:sy n="1" d="1"/>
      </p:scale>
      <p:origin x="0" y="0"/>
    </p:cViewPr>
  </p:notesTextViewPr>
  <p:notesViewPr>
    <p:cSldViewPr snapToGrid="0">
      <p:cViewPr varScale="1">
        <p:scale>
          <a:sx n="67" d="100"/>
          <a:sy n="67" d="100"/>
        </p:scale>
        <p:origin x="3086"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79F60-2D92-4EAB-873E-288C11C2AFA1}" type="datetimeFigureOut">
              <a:rPr lang="en-US" smtClean="0"/>
              <a:t>6/17/2019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77173-6EB0-4840-9114-0D9BD22116DE}" type="slidenum">
              <a:rPr lang="en-US" smtClean="0"/>
              <a:t>‹#›</a:t>
            </a:fld>
            <a:endParaRPr lang="en-US"/>
          </a:p>
        </p:txBody>
      </p:sp>
    </p:spTree>
    <p:extLst>
      <p:ext uri="{BB962C8B-B14F-4D97-AF65-F5344CB8AC3E}">
        <p14:creationId xmlns:p14="http://schemas.microsoft.com/office/powerpoint/2010/main" val="1278265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77173-6EB0-4840-9114-0D9BD22116DE}" type="slidenum">
              <a:rPr lang="en-US" smtClean="0"/>
              <a:t>1</a:t>
            </a:fld>
            <a:endParaRPr lang="en-US"/>
          </a:p>
        </p:txBody>
      </p:sp>
    </p:spTree>
    <p:extLst>
      <p:ext uri="{BB962C8B-B14F-4D97-AF65-F5344CB8AC3E}">
        <p14:creationId xmlns:p14="http://schemas.microsoft.com/office/powerpoint/2010/main" val="569006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map developed by the USGS we see here the principle mine discharges in Huntsville, Missouri. The Bevier crop line is shown in blue. Three sub basins define the AMD impact area. The largest discharges are the Mitchell Mine and </a:t>
            </a:r>
            <a:r>
              <a:rPr lang="en-US" dirty="0" err="1"/>
              <a:t>Calfee</a:t>
            </a:r>
            <a:r>
              <a:rPr lang="en-US" dirty="0"/>
              <a:t> slope sites in the western sub basins. Additional AMD is found in a separate sub basin to the east at Huntsville Gob Pile, a former AML reclamation project site.</a:t>
            </a:r>
          </a:p>
        </p:txBody>
      </p:sp>
      <p:sp>
        <p:nvSpPr>
          <p:cNvPr id="4" name="Slide Number Placeholder 3"/>
          <p:cNvSpPr>
            <a:spLocks noGrp="1"/>
          </p:cNvSpPr>
          <p:nvPr>
            <p:ph type="sldNum" sz="quarter" idx="10"/>
          </p:nvPr>
        </p:nvSpPr>
        <p:spPr/>
        <p:txBody>
          <a:bodyPr/>
          <a:lstStyle/>
          <a:p>
            <a:fld id="{1C377173-6EB0-4840-9114-0D9BD22116DE}" type="slidenum">
              <a:rPr lang="en-US" smtClean="0"/>
              <a:t>10</a:t>
            </a:fld>
            <a:endParaRPr lang="en-US"/>
          </a:p>
        </p:txBody>
      </p:sp>
    </p:spTree>
    <p:extLst>
      <p:ext uri="{BB962C8B-B14F-4D97-AF65-F5344CB8AC3E}">
        <p14:creationId xmlns:p14="http://schemas.microsoft.com/office/powerpoint/2010/main" val="1502772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map derived from the </a:t>
            </a:r>
            <a:r>
              <a:rPr lang="en-US" dirty="0" err="1"/>
              <a:t>states’s</a:t>
            </a:r>
            <a:r>
              <a:rPr lang="en-US" dirty="0"/>
              <a:t> TMDL assessment we see her that Sugar Creek, a major tributary of the East Fork Chariton River, is rated as non-attainment water body blow the confluence with the Huntsville Gob drainage channel.</a:t>
            </a:r>
          </a:p>
        </p:txBody>
      </p:sp>
      <p:sp>
        <p:nvSpPr>
          <p:cNvPr id="4" name="Slide Number Placeholder 3"/>
          <p:cNvSpPr>
            <a:spLocks noGrp="1"/>
          </p:cNvSpPr>
          <p:nvPr>
            <p:ph type="sldNum" sz="quarter" idx="10"/>
          </p:nvPr>
        </p:nvSpPr>
        <p:spPr/>
        <p:txBody>
          <a:bodyPr/>
          <a:lstStyle/>
          <a:p>
            <a:fld id="{1C377173-6EB0-4840-9114-0D9BD22116DE}" type="slidenum">
              <a:rPr lang="en-US" smtClean="0"/>
              <a:t>11</a:t>
            </a:fld>
            <a:endParaRPr lang="en-US"/>
          </a:p>
        </p:txBody>
      </p:sp>
    </p:spTree>
    <p:extLst>
      <p:ext uri="{BB962C8B-B14F-4D97-AF65-F5344CB8AC3E}">
        <p14:creationId xmlns:p14="http://schemas.microsoft.com/office/powerpoint/2010/main" val="4128874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Mitchell Mine discharge flows directly to the East Fork and impacts an unnamed waterway flowing  through the western part of the town.  This AMD is partially abated by alkaline dilution water from a downstream sewage treatment plant discharge.</a:t>
            </a:r>
          </a:p>
        </p:txBody>
      </p:sp>
      <p:sp>
        <p:nvSpPr>
          <p:cNvPr id="4" name="Slide Number Placeholder 3"/>
          <p:cNvSpPr>
            <a:spLocks noGrp="1"/>
          </p:cNvSpPr>
          <p:nvPr>
            <p:ph type="sldNum" sz="quarter" idx="10"/>
          </p:nvPr>
        </p:nvSpPr>
        <p:spPr/>
        <p:txBody>
          <a:bodyPr/>
          <a:lstStyle/>
          <a:p>
            <a:fld id="{1C377173-6EB0-4840-9114-0D9BD22116DE}" type="slidenum">
              <a:rPr lang="en-US" smtClean="0"/>
              <a:t>12</a:t>
            </a:fld>
            <a:endParaRPr lang="en-US"/>
          </a:p>
        </p:txBody>
      </p:sp>
    </p:spTree>
    <p:extLst>
      <p:ext uri="{BB962C8B-B14F-4D97-AF65-F5344CB8AC3E}">
        <p14:creationId xmlns:p14="http://schemas.microsoft.com/office/powerpoint/2010/main" val="1585563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Huntsville surface water quality data from this study is supplemented by two prior USGS studies, one by Blevins and Ziegler in 1992 and a second by Christensen in 2005. Looking at this water quality data we see that there has been a significant improvement in the untreated AMD’s water quality over time. In particular, iron decreased from the late 1980’s to present from about 250 mg/L to 89 mg/L.  This reduced the acidity from 541 to 171 mg/L, a level that converts the water to net alkaline and therefore much simpler to treat passively.</a:t>
            </a:r>
          </a:p>
        </p:txBody>
      </p:sp>
      <p:sp>
        <p:nvSpPr>
          <p:cNvPr id="4" name="Slide Number Placeholder 3"/>
          <p:cNvSpPr>
            <a:spLocks noGrp="1"/>
          </p:cNvSpPr>
          <p:nvPr>
            <p:ph type="sldNum" sz="quarter" idx="10"/>
          </p:nvPr>
        </p:nvSpPr>
        <p:spPr/>
        <p:txBody>
          <a:bodyPr/>
          <a:lstStyle/>
          <a:p>
            <a:fld id="{1C377173-6EB0-4840-9114-0D9BD22116DE}" type="slidenum">
              <a:rPr lang="en-US" smtClean="0"/>
              <a:t>13</a:t>
            </a:fld>
            <a:endParaRPr lang="en-US"/>
          </a:p>
        </p:txBody>
      </p:sp>
      <p:sp>
        <p:nvSpPr>
          <p:cNvPr id="5" name="TextBox 4"/>
          <p:cNvSpPr txBox="1"/>
          <p:nvPr/>
        </p:nvSpPr>
        <p:spPr>
          <a:xfrm>
            <a:off x="1242060" y="3162301"/>
            <a:ext cx="4888230" cy="830997"/>
          </a:xfrm>
          <a:prstGeom prst="rect">
            <a:avLst/>
          </a:prstGeom>
          <a:noFill/>
        </p:spPr>
        <p:txBody>
          <a:bodyPr wrap="square" rtlCol="0">
            <a:spAutoFit/>
          </a:bodyPr>
          <a:lstStyle/>
          <a:p>
            <a:r>
              <a:rPr lang="en-US" sz="800" dirty="0"/>
              <a:t>*Blevins, D.W. and A.C. Ziegler, 1992, Hydrology, water chemistry, and subsidence of underground coal mines</a:t>
            </a:r>
          </a:p>
          <a:p>
            <a:r>
              <a:rPr lang="en-US" sz="800" dirty="0"/>
              <a:t>   at Huntsville, Missouri-July 1987 to December 1988, U.S. Geological Survey, Water-Resources Investigations </a:t>
            </a:r>
          </a:p>
          <a:p>
            <a:r>
              <a:rPr lang="en-US" sz="800" dirty="0"/>
              <a:t>   Report 92-4001, 56 pp.</a:t>
            </a:r>
          </a:p>
          <a:p>
            <a:r>
              <a:rPr lang="en-US" sz="800" dirty="0"/>
              <a:t>**Christensen, E.D., 2005, Assessment, water-quality trends, and options for remediation of acidic drainage</a:t>
            </a:r>
          </a:p>
          <a:p>
            <a:r>
              <a:rPr lang="en-US" sz="800" dirty="0"/>
              <a:t>     from abandoned coal mines near Huntsville, Missouri, 2003–2004, U.S. Geological Survey, Scientific </a:t>
            </a:r>
          </a:p>
          <a:p>
            <a:r>
              <a:rPr lang="en-US" sz="800" dirty="0"/>
              <a:t>     Investigations Report 2005-5202, 84 pp.</a:t>
            </a:r>
          </a:p>
        </p:txBody>
      </p:sp>
    </p:spTree>
    <p:extLst>
      <p:ext uri="{BB962C8B-B14F-4D97-AF65-F5344CB8AC3E}">
        <p14:creationId xmlns:p14="http://schemas.microsoft.com/office/powerpoint/2010/main" val="3750473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0140"/>
            <a:ext cx="5486400" cy="3086100"/>
          </a:xfrm>
        </p:spPr>
      </p:sp>
      <p:sp>
        <p:nvSpPr>
          <p:cNvPr id="3" name="Notes Placeholder 2"/>
          <p:cNvSpPr>
            <a:spLocks noGrp="1"/>
          </p:cNvSpPr>
          <p:nvPr>
            <p:ph type="body" idx="1"/>
          </p:nvPr>
        </p:nvSpPr>
        <p:spPr/>
        <p:txBody>
          <a:bodyPr/>
          <a:lstStyle/>
          <a:p>
            <a:r>
              <a:rPr lang="en-US" dirty="0"/>
              <a:t>A preliminary assessment was conducted to evaluate the impact of adding alkaline dilution water to offset the alkalinity in the AMD prior to discharge into the East Fork. Using the limited flow information and sewage plant discharge data provided by the Christensen’s 2005 study the contaminant load of the blend can be determined as well as an initial blend concentration of a geochemical modelling software would provide an improved estimate of the blend concentration that better reflects changed in the master parameters such as pH. Again net alkaline drainage is predicted.</a:t>
            </a:r>
          </a:p>
        </p:txBody>
      </p:sp>
      <p:sp>
        <p:nvSpPr>
          <p:cNvPr id="4" name="Slide Number Placeholder 3"/>
          <p:cNvSpPr>
            <a:spLocks noGrp="1"/>
          </p:cNvSpPr>
          <p:nvPr>
            <p:ph type="sldNum" sz="quarter" idx="10"/>
          </p:nvPr>
        </p:nvSpPr>
        <p:spPr/>
        <p:txBody>
          <a:bodyPr/>
          <a:lstStyle/>
          <a:p>
            <a:fld id="{1C377173-6EB0-4840-9114-0D9BD22116DE}" type="slidenum">
              <a:rPr lang="en-US" smtClean="0"/>
              <a:t>14</a:t>
            </a:fld>
            <a:endParaRPr lang="en-US"/>
          </a:p>
        </p:txBody>
      </p:sp>
    </p:spTree>
    <p:extLst>
      <p:ext uri="{BB962C8B-B14F-4D97-AF65-F5344CB8AC3E}">
        <p14:creationId xmlns:p14="http://schemas.microsoft.com/office/powerpoint/2010/main" val="2715199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Calfee</a:t>
            </a:r>
            <a:r>
              <a:rPr lang="en-US" dirty="0"/>
              <a:t> Slope discharge flows north to the Sugar Creek and northern part of the town.  This AMD is also partially abated by alkaline dilution water from a downstream sewage treatment plant discharge.</a:t>
            </a:r>
          </a:p>
          <a:p>
            <a:endParaRPr lang="en-US" dirty="0"/>
          </a:p>
        </p:txBody>
      </p:sp>
      <p:sp>
        <p:nvSpPr>
          <p:cNvPr id="4" name="Slide Number Placeholder 3"/>
          <p:cNvSpPr>
            <a:spLocks noGrp="1"/>
          </p:cNvSpPr>
          <p:nvPr>
            <p:ph type="sldNum" sz="quarter" idx="10"/>
          </p:nvPr>
        </p:nvSpPr>
        <p:spPr/>
        <p:txBody>
          <a:bodyPr/>
          <a:lstStyle/>
          <a:p>
            <a:fld id="{1C377173-6EB0-4840-9114-0D9BD22116DE}" type="slidenum">
              <a:rPr lang="en-US" smtClean="0"/>
              <a:t>15</a:t>
            </a:fld>
            <a:endParaRPr lang="en-US"/>
          </a:p>
        </p:txBody>
      </p:sp>
    </p:spTree>
    <p:extLst>
      <p:ext uri="{BB962C8B-B14F-4D97-AF65-F5344CB8AC3E}">
        <p14:creationId xmlns:p14="http://schemas.microsoft.com/office/powerpoint/2010/main" val="634083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the surface water quality data from this study is supplemented by the two prior USGS in 1992 and 2005. There has again been a significant improvement in the untreated AMD’s iron content over time decreasing from the late 1980’s to present from about 570 mg/L to 272 in the more recent sampling event.  This reduced the acidity from 1,414 to 659 mg/L.  However, at that level a level remains difficult to treat passively. Blending of  this AMD with alkaline sewage plant discharge should improve treatability.</a:t>
            </a:r>
          </a:p>
          <a:p>
            <a:endParaRPr lang="en-US" dirty="0"/>
          </a:p>
        </p:txBody>
      </p:sp>
      <p:sp>
        <p:nvSpPr>
          <p:cNvPr id="4" name="Slide Number Placeholder 3"/>
          <p:cNvSpPr>
            <a:spLocks noGrp="1"/>
          </p:cNvSpPr>
          <p:nvPr>
            <p:ph type="sldNum" sz="quarter" idx="10"/>
          </p:nvPr>
        </p:nvSpPr>
        <p:spPr/>
        <p:txBody>
          <a:bodyPr/>
          <a:lstStyle/>
          <a:p>
            <a:fld id="{1C377173-6EB0-4840-9114-0D9BD22116DE}" type="slidenum">
              <a:rPr lang="en-US" smtClean="0"/>
              <a:t>16</a:t>
            </a:fld>
            <a:endParaRPr lang="en-US"/>
          </a:p>
        </p:txBody>
      </p:sp>
      <p:sp>
        <p:nvSpPr>
          <p:cNvPr id="5" name="TextBox 4"/>
          <p:cNvSpPr txBox="1"/>
          <p:nvPr/>
        </p:nvSpPr>
        <p:spPr>
          <a:xfrm>
            <a:off x="1219200" y="2994661"/>
            <a:ext cx="4888230" cy="830997"/>
          </a:xfrm>
          <a:prstGeom prst="rect">
            <a:avLst/>
          </a:prstGeom>
          <a:noFill/>
        </p:spPr>
        <p:txBody>
          <a:bodyPr wrap="square" rtlCol="0">
            <a:spAutoFit/>
          </a:bodyPr>
          <a:lstStyle/>
          <a:p>
            <a:r>
              <a:rPr lang="en-US" sz="800" dirty="0"/>
              <a:t>*Blevins, D.W. and A.C. Ziegler, 1992, Hydrology, water chemistry, and subsidence of underground coal mines</a:t>
            </a:r>
          </a:p>
          <a:p>
            <a:r>
              <a:rPr lang="en-US" sz="800" dirty="0"/>
              <a:t>   at Huntsville, Missouri-July 1987 to December 1988, U.S. Geological Survey, Water-Resources Investigations </a:t>
            </a:r>
          </a:p>
          <a:p>
            <a:r>
              <a:rPr lang="en-US" sz="800" dirty="0"/>
              <a:t>   Report 92-4001, 56 pp.</a:t>
            </a:r>
          </a:p>
          <a:p>
            <a:r>
              <a:rPr lang="en-US" sz="800" dirty="0"/>
              <a:t>**Christensen, E.D., 2005, Assessment, water-quality trends, and options for remediation of acidic drainage</a:t>
            </a:r>
          </a:p>
          <a:p>
            <a:r>
              <a:rPr lang="en-US" sz="800" dirty="0"/>
              <a:t>     from abandoned coal mines near Huntsville, Missouri, 2003–2004, U.S. Geological Survey, Scientific </a:t>
            </a:r>
          </a:p>
          <a:p>
            <a:r>
              <a:rPr lang="en-US" sz="800" dirty="0"/>
              <a:t>     Investigations Report 2005-5202, 84 pp.</a:t>
            </a:r>
          </a:p>
        </p:txBody>
      </p:sp>
    </p:spTree>
    <p:extLst>
      <p:ext uri="{BB962C8B-B14F-4D97-AF65-F5344CB8AC3E}">
        <p14:creationId xmlns:p14="http://schemas.microsoft.com/office/powerpoint/2010/main" val="3517748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preliminary assessment of the impact of adding alkaline dilution water to offset the alkalinity in the AMD prior to discharge into the East Fork. Using the limited flow information and sewage plant discharge data provided by the Christensen’s 2005 study the contaminant load of the blend can be determined as well as an initial blend concentration of a geochemical modelling software would provide an improved estimate of the blend concentration that better reflects changed in the master parameters such as </a:t>
            </a:r>
            <a:r>
              <a:rPr lang="en-US" dirty="0" err="1"/>
              <a:t>pH.</a:t>
            </a:r>
            <a:r>
              <a:rPr lang="en-US" dirty="0"/>
              <a:t> Again net alkaline drainage is predicted.</a:t>
            </a:r>
          </a:p>
        </p:txBody>
      </p:sp>
      <p:sp>
        <p:nvSpPr>
          <p:cNvPr id="4" name="Slide Number Placeholder 3"/>
          <p:cNvSpPr>
            <a:spLocks noGrp="1"/>
          </p:cNvSpPr>
          <p:nvPr>
            <p:ph type="sldNum" sz="quarter" idx="10"/>
          </p:nvPr>
        </p:nvSpPr>
        <p:spPr/>
        <p:txBody>
          <a:bodyPr/>
          <a:lstStyle/>
          <a:p>
            <a:fld id="{1C377173-6EB0-4840-9114-0D9BD22116DE}" type="slidenum">
              <a:rPr lang="en-US" smtClean="0"/>
              <a:t>17</a:t>
            </a:fld>
            <a:endParaRPr lang="en-US"/>
          </a:p>
        </p:txBody>
      </p:sp>
    </p:spTree>
    <p:extLst>
      <p:ext uri="{BB962C8B-B14F-4D97-AF65-F5344CB8AC3E}">
        <p14:creationId xmlns:p14="http://schemas.microsoft.com/office/powerpoint/2010/main" val="4061577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Huntsville Gob sub basin which was identified in the 2005 USGS study, has had considerable reclamation activity in the 1980s and early 1990’s.  A large volume of highly acidic coal waste was excavated and hauled to the AECI Bee Veer reprocessing facility and refuse disposal area. However, contaminated soil and remnant refuse continues to seep into the headwaters of the unnamed drainage. Where it comingles with a perennial underground mine wet seal discharge. The mine pool for these workings is intercepted by three USGS wells drilled in 2003.</a:t>
            </a:r>
          </a:p>
        </p:txBody>
      </p:sp>
      <p:sp>
        <p:nvSpPr>
          <p:cNvPr id="4" name="Slide Number Placeholder 3"/>
          <p:cNvSpPr>
            <a:spLocks noGrp="1"/>
          </p:cNvSpPr>
          <p:nvPr>
            <p:ph type="sldNum" sz="quarter" idx="10"/>
          </p:nvPr>
        </p:nvSpPr>
        <p:spPr/>
        <p:txBody>
          <a:bodyPr/>
          <a:lstStyle/>
          <a:p>
            <a:fld id="{1C377173-6EB0-4840-9114-0D9BD22116DE}" type="slidenum">
              <a:rPr lang="en-US" smtClean="0"/>
              <a:t>18</a:t>
            </a:fld>
            <a:endParaRPr lang="en-US"/>
          </a:p>
        </p:txBody>
      </p:sp>
    </p:spTree>
    <p:extLst>
      <p:ext uri="{BB962C8B-B14F-4D97-AF65-F5344CB8AC3E}">
        <p14:creationId xmlns:p14="http://schemas.microsoft.com/office/powerpoint/2010/main" val="2991594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preliminary data indicates that there has again been a significant improvement in the untreated AMD from the Huntsville Gob area underground mine discharge iron and aluminum content over time with decreasing from the late 1980’s to present from 465 mg/L to 202 mg/L in the more recent sampling events.  This reduced the acidity from over 1,100 to 546 mg/L.  However, at this level the discharge still remains difficult to treat passively. Blending of this AMD with alkaline sewage plant discharge should improve treatability.  Again the surface water quality data from this study is supplemented by the two prior USGS studies in 1992 and 2005. </a:t>
            </a:r>
          </a:p>
          <a:p>
            <a:endParaRPr lang="en-US" dirty="0"/>
          </a:p>
        </p:txBody>
      </p:sp>
      <p:sp>
        <p:nvSpPr>
          <p:cNvPr id="4" name="Slide Number Placeholder 3"/>
          <p:cNvSpPr>
            <a:spLocks noGrp="1"/>
          </p:cNvSpPr>
          <p:nvPr>
            <p:ph type="sldNum" sz="quarter" idx="10"/>
          </p:nvPr>
        </p:nvSpPr>
        <p:spPr/>
        <p:txBody>
          <a:bodyPr/>
          <a:lstStyle/>
          <a:p>
            <a:fld id="{1C377173-6EB0-4840-9114-0D9BD22116DE}" type="slidenum">
              <a:rPr lang="en-US" smtClean="0"/>
              <a:t>19</a:t>
            </a:fld>
            <a:endParaRPr lang="en-US"/>
          </a:p>
        </p:txBody>
      </p:sp>
    </p:spTree>
    <p:extLst>
      <p:ext uri="{BB962C8B-B14F-4D97-AF65-F5344CB8AC3E}">
        <p14:creationId xmlns:p14="http://schemas.microsoft.com/office/powerpoint/2010/main" val="257218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first look at the geologic settings for mine discharges in the Bevier Coal Field, North Central Missouri. Our goal will be to Overview of passive treatment technologies used to abate moderate to relatively severe net acidic artesian discharges in central Missouri.</a:t>
            </a:r>
          </a:p>
          <a:p>
            <a:r>
              <a:rPr lang="en-US" dirty="0"/>
              <a:t>Our overview will center on al review of an existing case example site:</a:t>
            </a:r>
          </a:p>
          <a:p>
            <a:r>
              <a:rPr lang="en-US" dirty="0"/>
              <a:t>Old Bevier Passive Treatment System (PTS), Bevier, MO.</a:t>
            </a:r>
          </a:p>
          <a:p>
            <a:r>
              <a:rPr lang="en-US" dirty="0"/>
              <a:t>The Implications of lessons-learned from at the Old Bevier PTS and similar Missouri systems will be used the development of plans for the AMD abatement in  the nearby Huntsville, MO area. These discharges include: </a:t>
            </a:r>
          </a:p>
          <a:p>
            <a:r>
              <a:rPr lang="en-US" dirty="0"/>
              <a:t>	The Huntsville Gob Refuse Area Seep and UG Mine Discharge.</a:t>
            </a:r>
          </a:p>
          <a:p>
            <a:r>
              <a:rPr lang="en-US" dirty="0"/>
              <a:t>  	The  </a:t>
            </a:r>
            <a:r>
              <a:rPr lang="en-US" dirty="0" err="1"/>
              <a:t>Calfee</a:t>
            </a:r>
            <a:r>
              <a:rPr lang="en-US" dirty="0"/>
              <a:t> Slope Mine Discharge.</a:t>
            </a:r>
          </a:p>
          <a:p>
            <a:r>
              <a:rPr lang="en-US" dirty="0"/>
              <a:t>	and The Mitchell Mine Discharge.</a:t>
            </a:r>
          </a:p>
        </p:txBody>
      </p:sp>
      <p:sp>
        <p:nvSpPr>
          <p:cNvPr id="4" name="Slide Number Placeholder 3"/>
          <p:cNvSpPr>
            <a:spLocks noGrp="1"/>
          </p:cNvSpPr>
          <p:nvPr>
            <p:ph type="sldNum" sz="quarter" idx="10"/>
          </p:nvPr>
        </p:nvSpPr>
        <p:spPr/>
        <p:txBody>
          <a:bodyPr/>
          <a:lstStyle/>
          <a:p>
            <a:fld id="{1C377173-6EB0-4840-9114-0D9BD22116DE}" type="slidenum">
              <a:rPr lang="en-US" smtClean="0"/>
              <a:t>2</a:t>
            </a:fld>
            <a:endParaRPr lang="en-US"/>
          </a:p>
        </p:txBody>
      </p:sp>
    </p:spTree>
    <p:extLst>
      <p:ext uri="{BB962C8B-B14F-4D97-AF65-F5344CB8AC3E}">
        <p14:creationId xmlns:p14="http://schemas.microsoft.com/office/powerpoint/2010/main" val="1724488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377173-6EB0-4840-9114-0D9BD22116DE}" type="slidenum">
              <a:rPr lang="en-US" smtClean="0"/>
              <a:t>20</a:t>
            </a:fld>
            <a:endParaRPr lang="en-US"/>
          </a:p>
        </p:txBody>
      </p:sp>
    </p:spTree>
    <p:extLst>
      <p:ext uri="{BB962C8B-B14F-4D97-AF65-F5344CB8AC3E}">
        <p14:creationId xmlns:p14="http://schemas.microsoft.com/office/powerpoint/2010/main" val="4039072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these Huntsville Missouri discharges clockwise from the top: terraced iron deposits at the Mitchell Mine discharge, seepage from a reclaimed gob pile at the Huntsville Gob AML site, and a couple of wet seal discharges from an underground mine at the Huntsville Gob site and at the </a:t>
            </a:r>
            <a:r>
              <a:rPr lang="en-US" dirty="0" err="1"/>
              <a:t>Calfee</a:t>
            </a:r>
            <a:r>
              <a:rPr lang="en-US" dirty="0"/>
              <a:t> slope mine.</a:t>
            </a:r>
          </a:p>
        </p:txBody>
      </p:sp>
      <p:sp>
        <p:nvSpPr>
          <p:cNvPr id="4" name="Slide Number Placeholder 3"/>
          <p:cNvSpPr>
            <a:spLocks noGrp="1"/>
          </p:cNvSpPr>
          <p:nvPr>
            <p:ph type="sldNum" sz="quarter" idx="10"/>
          </p:nvPr>
        </p:nvSpPr>
        <p:spPr/>
        <p:txBody>
          <a:bodyPr/>
          <a:lstStyle/>
          <a:p>
            <a:fld id="{1C377173-6EB0-4840-9114-0D9BD22116DE}" type="slidenum">
              <a:rPr lang="en-US" smtClean="0"/>
              <a:t>3</a:t>
            </a:fld>
            <a:endParaRPr lang="en-US"/>
          </a:p>
        </p:txBody>
      </p:sp>
    </p:spTree>
    <p:extLst>
      <p:ext uri="{BB962C8B-B14F-4D97-AF65-F5344CB8AC3E}">
        <p14:creationId xmlns:p14="http://schemas.microsoft.com/office/powerpoint/2010/main" val="2182893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western interior coal region shown here in orange lies immediately west of the Mississippi River and the Illinois Coal Basin.  Initial coal production centered on underground mining in the beginning in late 1800’s to support railroads engaged in the western expansion of the US. Some of these such as the mines near Bevier, Missouri were somewhat large. The rural electrification program of the post-WWII era triggered a  large increase in surface mining clustered around several large coal power plants in the region.  </a:t>
            </a:r>
          </a:p>
        </p:txBody>
      </p:sp>
      <p:sp>
        <p:nvSpPr>
          <p:cNvPr id="4" name="Slide Number Placeholder 3"/>
          <p:cNvSpPr>
            <a:spLocks noGrp="1"/>
          </p:cNvSpPr>
          <p:nvPr>
            <p:ph type="sldNum" sz="quarter" idx="10"/>
          </p:nvPr>
        </p:nvSpPr>
        <p:spPr/>
        <p:txBody>
          <a:bodyPr/>
          <a:lstStyle/>
          <a:p>
            <a:fld id="{1C377173-6EB0-4840-9114-0D9BD22116DE}" type="slidenum">
              <a:rPr lang="en-US" smtClean="0"/>
              <a:t>4</a:t>
            </a:fld>
            <a:endParaRPr lang="en-US"/>
          </a:p>
        </p:txBody>
      </p:sp>
    </p:spTree>
    <p:extLst>
      <p:ext uri="{BB962C8B-B14F-4D97-AF65-F5344CB8AC3E}">
        <p14:creationId xmlns:p14="http://schemas.microsoft.com/office/powerpoint/2010/main" val="1013371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entire northwestern part of Missouri is covered with primarily high sulfur coal deposits.  Principle production fields are shown here. The Southwestern, </a:t>
            </a:r>
            <a:r>
              <a:rPr lang="en-US" dirty="0" err="1"/>
              <a:t>Tebo</a:t>
            </a:r>
            <a:r>
              <a:rPr lang="en-US" dirty="0"/>
              <a:t> and the area we will be discussing, the Bevier field, were the areas with the biggest historical production.</a:t>
            </a:r>
          </a:p>
        </p:txBody>
      </p:sp>
      <p:sp>
        <p:nvSpPr>
          <p:cNvPr id="4" name="Slide Number Placeholder 3"/>
          <p:cNvSpPr>
            <a:spLocks noGrp="1"/>
          </p:cNvSpPr>
          <p:nvPr>
            <p:ph type="sldNum" sz="quarter" idx="10"/>
          </p:nvPr>
        </p:nvSpPr>
        <p:spPr/>
        <p:txBody>
          <a:bodyPr/>
          <a:lstStyle/>
          <a:p>
            <a:fld id="{1C377173-6EB0-4840-9114-0D9BD22116DE}" type="slidenum">
              <a:rPr lang="en-US" smtClean="0"/>
              <a:t>5</a:t>
            </a:fld>
            <a:endParaRPr lang="en-US"/>
          </a:p>
        </p:txBody>
      </p:sp>
    </p:spTree>
    <p:extLst>
      <p:ext uri="{BB962C8B-B14F-4D97-AF65-F5344CB8AC3E}">
        <p14:creationId xmlns:p14="http://schemas.microsoft.com/office/powerpoint/2010/main" val="344761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area underlain by the  coal-bearing Pennsylvanian age strata are shown in the geologic map in green. Most coal production in the Bevier Field is from the Bevier and Wheeler coal beds of the Cherokee Group.</a:t>
            </a:r>
          </a:p>
        </p:txBody>
      </p:sp>
      <p:sp>
        <p:nvSpPr>
          <p:cNvPr id="4" name="Slide Number Placeholder 3"/>
          <p:cNvSpPr>
            <a:spLocks noGrp="1"/>
          </p:cNvSpPr>
          <p:nvPr>
            <p:ph type="sldNum" sz="quarter" idx="10"/>
          </p:nvPr>
        </p:nvSpPr>
        <p:spPr/>
        <p:txBody>
          <a:bodyPr/>
          <a:lstStyle/>
          <a:p>
            <a:fld id="{1C377173-6EB0-4840-9114-0D9BD22116DE}" type="slidenum">
              <a:rPr lang="en-US" smtClean="0"/>
              <a:t>6</a:t>
            </a:fld>
            <a:endParaRPr lang="en-US"/>
          </a:p>
        </p:txBody>
      </p:sp>
    </p:spTree>
    <p:extLst>
      <p:ext uri="{BB962C8B-B14F-4D97-AF65-F5344CB8AC3E}">
        <p14:creationId xmlns:p14="http://schemas.microsoft.com/office/powerpoint/2010/main" val="2384170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Underground coal mining began a year after an 8-ft. thick coal seam was discovered at Bevier, Missouri in the1855. This mining era continued until</a:t>
            </a:r>
            <a:br>
              <a:rPr lang="en-US" dirty="0"/>
            </a:br>
            <a:r>
              <a:rPr lang="en-US" dirty="0"/>
              <a:t>the Great Depression in the 1930’s. There were several larger shipping coal mines in both the Bevier and Huntsville mining areas but the majority of Huntsville mines were quite small. </a:t>
            </a:r>
          </a:p>
        </p:txBody>
      </p:sp>
      <p:sp>
        <p:nvSpPr>
          <p:cNvPr id="4" name="Slide Number Placeholder 3"/>
          <p:cNvSpPr>
            <a:spLocks noGrp="1"/>
          </p:cNvSpPr>
          <p:nvPr>
            <p:ph type="sldNum" sz="quarter" idx="10"/>
          </p:nvPr>
        </p:nvSpPr>
        <p:spPr/>
        <p:txBody>
          <a:bodyPr/>
          <a:lstStyle/>
          <a:p>
            <a:fld id="{1C377173-6EB0-4840-9114-0D9BD22116DE}" type="slidenum">
              <a:rPr lang="en-US" smtClean="0"/>
              <a:t>7</a:t>
            </a:fld>
            <a:endParaRPr lang="en-US"/>
          </a:p>
        </p:txBody>
      </p:sp>
    </p:spTree>
    <p:extLst>
      <p:ext uri="{BB962C8B-B14F-4D97-AF65-F5344CB8AC3E}">
        <p14:creationId xmlns:p14="http://schemas.microsoft.com/office/powerpoint/2010/main" val="1267825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largest historic surface mine in the vicinity of our case example site was the Bee Veer Mine.  Bee Veer incredibly operated between 1936 and 1993. First by the Binkley, Sinclair, and Peabody coal companies and then finally by the local power company, Associated -- AECI.  Peabody produced the bulk of the coal using the “Big David” stripping shovel.  AECI finished the operation using large draglines and a dredge to recover coal slurry for processing and combustion.</a:t>
            </a:r>
          </a:p>
        </p:txBody>
      </p:sp>
      <p:sp>
        <p:nvSpPr>
          <p:cNvPr id="4" name="Slide Number Placeholder 3"/>
          <p:cNvSpPr>
            <a:spLocks noGrp="1"/>
          </p:cNvSpPr>
          <p:nvPr>
            <p:ph type="sldNum" sz="quarter" idx="10"/>
          </p:nvPr>
        </p:nvSpPr>
        <p:spPr/>
        <p:txBody>
          <a:bodyPr/>
          <a:lstStyle/>
          <a:p>
            <a:fld id="{1C377173-6EB0-4840-9114-0D9BD22116DE}" type="slidenum">
              <a:rPr lang="en-US" smtClean="0"/>
              <a:t>8</a:t>
            </a:fld>
            <a:endParaRPr lang="en-US"/>
          </a:p>
        </p:txBody>
      </p:sp>
    </p:spTree>
    <p:extLst>
      <p:ext uri="{BB962C8B-B14F-4D97-AF65-F5344CB8AC3E}">
        <p14:creationId xmlns:p14="http://schemas.microsoft.com/office/powerpoint/2010/main" val="2995607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Bevier Coal Field mine discharges can be lumped into two categories:</a:t>
            </a:r>
          </a:p>
          <a:p>
            <a:pPr marL="228600" indent="-228600">
              <a:buAutoNum type="arabicParenR"/>
            </a:pPr>
            <a:r>
              <a:rPr lang="en-US" dirty="0"/>
              <a:t>Moderate flow discharges with moderate-high acidity &amp; low aluminum, and </a:t>
            </a:r>
          </a:p>
          <a:p>
            <a:pPr marL="228600" indent="-228600">
              <a:buAutoNum type="arabicParenR"/>
            </a:pPr>
            <a:r>
              <a:rPr lang="en-US" dirty="0"/>
              <a:t>Low-moderate flow w/moderate-high acidity &amp; elevated Al.</a:t>
            </a:r>
          </a:p>
          <a:p>
            <a:endParaRPr lang="en-US" dirty="0"/>
          </a:p>
          <a:p>
            <a:r>
              <a:rPr lang="en-US" dirty="0"/>
              <a:t>The moderate acidity discharges are characterized by artesian or gravity drainage from previously constructed wet seals – The quality of these discharges are more similar to Appalachian discharges - Easier to treat passively, but potentially costly due to system size. These include:</a:t>
            </a:r>
          </a:p>
          <a:p>
            <a:r>
              <a:rPr lang="en-US" dirty="0"/>
              <a:t>	The Mitchell Mine and </a:t>
            </a:r>
            <a:r>
              <a:rPr lang="en-US" dirty="0" err="1"/>
              <a:t>Calfee</a:t>
            </a:r>
            <a:r>
              <a:rPr lang="en-US" dirty="0"/>
              <a:t> Slope Discharges in Huntsville, and</a:t>
            </a:r>
          </a:p>
          <a:p>
            <a:r>
              <a:rPr lang="en-US" dirty="0"/>
              <a:t>	Seeps in the what is termed the “Old Bevier Swale Area.”</a:t>
            </a:r>
          </a:p>
          <a:p>
            <a:endParaRPr lang="en-US" dirty="0"/>
          </a:p>
          <a:p>
            <a:r>
              <a:rPr lang="en-US" dirty="0"/>
              <a:t>The higher acidity discharges are More difficult and costly to treatment passively due to the presence of aluminum and the need to offset the excessive acidity.</a:t>
            </a:r>
          </a:p>
          <a:p>
            <a:r>
              <a:rPr lang="en-US" dirty="0"/>
              <a:t>In this study these include:</a:t>
            </a:r>
          </a:p>
          <a:p>
            <a:r>
              <a:rPr lang="en-US" dirty="0"/>
              <a:t>	The Huntsville Gob Area discharges (a UG Mine Discharge and several</a:t>
            </a:r>
          </a:p>
          <a:p>
            <a:r>
              <a:rPr lang="en-US" dirty="0"/>
              <a:t>	 Gob area Seeps, and </a:t>
            </a:r>
          </a:p>
          <a:p>
            <a:r>
              <a:rPr lang="en-US" dirty="0"/>
              <a:t>	The Old Bevier Treatment System inlet AMD and nearby Seep 3.</a:t>
            </a:r>
          </a:p>
        </p:txBody>
      </p:sp>
      <p:sp>
        <p:nvSpPr>
          <p:cNvPr id="4" name="Slide Number Placeholder 3"/>
          <p:cNvSpPr>
            <a:spLocks noGrp="1"/>
          </p:cNvSpPr>
          <p:nvPr>
            <p:ph type="sldNum" sz="quarter" idx="10"/>
          </p:nvPr>
        </p:nvSpPr>
        <p:spPr/>
        <p:txBody>
          <a:bodyPr/>
          <a:lstStyle/>
          <a:p>
            <a:fld id="{4C2CC136-0144-4A8E-979A-6AF6745924FF}" type="slidenum">
              <a:rPr lang="en-US" smtClean="0"/>
              <a:pPr/>
              <a:t>9</a:t>
            </a:fld>
            <a:endParaRPr lang="en-US"/>
          </a:p>
        </p:txBody>
      </p:sp>
    </p:spTree>
    <p:extLst>
      <p:ext uri="{BB962C8B-B14F-4D97-AF65-F5344CB8AC3E}">
        <p14:creationId xmlns:p14="http://schemas.microsoft.com/office/powerpoint/2010/main" val="164053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6/17/2019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7977" y="319176"/>
            <a:ext cx="9149601" cy="2622431"/>
          </a:xfrm>
        </p:spPr>
        <p:txBody>
          <a:bodyPr>
            <a:normAutofit/>
          </a:bodyPr>
          <a:lstStyle/>
          <a:p>
            <a:r>
              <a:rPr lang="en-US" sz="4400" dirty="0"/>
              <a:t>Abatement of AMD at Abandoned Coal Mines in North Central Missouri: An Overview</a:t>
            </a:r>
            <a:endParaRPr lang="en-US" dirty="0"/>
          </a:p>
        </p:txBody>
      </p:sp>
      <p:sp>
        <p:nvSpPr>
          <p:cNvPr id="3" name="Subtitle 2"/>
          <p:cNvSpPr>
            <a:spLocks noGrp="1"/>
          </p:cNvSpPr>
          <p:nvPr>
            <p:ph type="subTitle" idx="1"/>
          </p:nvPr>
        </p:nvSpPr>
        <p:spPr>
          <a:xfrm>
            <a:off x="2382179" y="3138153"/>
            <a:ext cx="8915399" cy="1126283"/>
          </a:xfrm>
        </p:spPr>
        <p:txBody>
          <a:bodyPr>
            <a:noAutofit/>
          </a:bodyPr>
          <a:lstStyle/>
          <a:p>
            <a:pPr>
              <a:lnSpc>
                <a:spcPct val="120000"/>
              </a:lnSpc>
              <a:spcBef>
                <a:spcPts val="0"/>
              </a:spcBef>
            </a:pPr>
            <a:r>
              <a:rPr lang="en-US" sz="2400" dirty="0"/>
              <a:t>Paul Behum</a:t>
            </a:r>
            <a:r>
              <a:rPr lang="en-US" sz="2400" baseline="30000" dirty="0"/>
              <a:t>1</a:t>
            </a:r>
            <a:r>
              <a:rPr lang="en-US" sz="2400" dirty="0"/>
              <a:t> and Daniel Wedemeyer</a:t>
            </a:r>
            <a:r>
              <a:rPr lang="en-US" sz="2400" baseline="30000" dirty="0"/>
              <a:t>2</a:t>
            </a:r>
          </a:p>
          <a:p>
            <a:pPr>
              <a:lnSpc>
                <a:spcPct val="120000"/>
              </a:lnSpc>
              <a:spcBef>
                <a:spcPts val="0"/>
              </a:spcBef>
            </a:pPr>
            <a:r>
              <a:rPr lang="en-US" i="1" dirty="0"/>
              <a:t>1 Office of Surface Mining, Mid-Continent Region </a:t>
            </a:r>
            <a:endParaRPr lang="en-US" dirty="0"/>
          </a:p>
          <a:p>
            <a:pPr algn="l">
              <a:lnSpc>
                <a:spcPct val="120000"/>
              </a:lnSpc>
              <a:spcBef>
                <a:spcPts val="0"/>
              </a:spcBef>
            </a:pPr>
            <a:r>
              <a:rPr lang="en-US" i="1" dirty="0"/>
              <a:t>2 Missouri Department of Natural Resources,</a:t>
            </a:r>
            <a:r>
              <a:rPr lang="en-US" dirty="0"/>
              <a:t> </a:t>
            </a:r>
            <a:r>
              <a:rPr lang="en-US" i="1" dirty="0"/>
              <a:t>Land Reclamation Program</a:t>
            </a:r>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63152" y="122629"/>
            <a:ext cx="1379221" cy="1395927"/>
          </a:xfrm>
          <a:prstGeom prst="rect">
            <a:avLst/>
          </a:prstGeom>
        </p:spPr>
      </p:pic>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189" y="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10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465" y="-18132"/>
            <a:ext cx="10410187" cy="822476"/>
          </a:xfrm>
        </p:spPr>
        <p:txBody>
          <a:bodyPr>
            <a:normAutofit/>
          </a:bodyPr>
          <a:lstStyle/>
          <a:p>
            <a:r>
              <a:rPr lang="en-US" sz="2800" dirty="0"/>
              <a:t>Huntsville, Missouri - Mine Features and Sample Locations</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03900" y="393106"/>
            <a:ext cx="11539887" cy="6464893"/>
          </a:xfrm>
        </p:spPr>
      </p:pic>
    </p:spTree>
    <p:extLst>
      <p:ext uri="{BB962C8B-B14F-4D97-AF65-F5344CB8AC3E}">
        <p14:creationId xmlns:p14="http://schemas.microsoft.com/office/powerpoint/2010/main" val="672582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FC67-25EF-42E0-B292-4DA486710A77}"/>
              </a:ext>
            </a:extLst>
          </p:cNvPr>
          <p:cNvSpPr>
            <a:spLocks noGrp="1"/>
          </p:cNvSpPr>
          <p:nvPr>
            <p:ph type="title"/>
          </p:nvPr>
        </p:nvSpPr>
        <p:spPr>
          <a:xfrm>
            <a:off x="9310254" y="512619"/>
            <a:ext cx="3034145" cy="4087090"/>
          </a:xfrm>
        </p:spPr>
        <p:txBody>
          <a:bodyPr>
            <a:normAutofit fontScale="90000"/>
          </a:bodyPr>
          <a:lstStyle/>
          <a:p>
            <a:r>
              <a:rPr lang="en-US" sz="3200" dirty="0">
                <a:solidFill>
                  <a:srgbClr val="0070C0"/>
                </a:solidFill>
                <a:effectLst>
                  <a:outerShdw blurRad="38100" dist="38100" dir="2700000" algn="tl">
                    <a:srgbClr val="000000">
                      <a:alpha val="43137"/>
                    </a:srgbClr>
                  </a:outerShdw>
                </a:effectLst>
              </a:rPr>
              <a:t>Problem Identification:</a:t>
            </a:r>
            <a:br>
              <a:rPr lang="en-US" sz="3200" dirty="0">
                <a:solidFill>
                  <a:srgbClr val="0070C0"/>
                </a:solidFill>
                <a:effectLst>
                  <a:outerShdw blurRad="38100" dist="38100" dir="2700000" algn="tl">
                    <a:srgbClr val="000000">
                      <a:alpha val="43137"/>
                    </a:srgbClr>
                  </a:outerShdw>
                </a:effectLst>
              </a:rPr>
            </a:br>
            <a:r>
              <a:rPr lang="en-US" sz="3100" dirty="0">
                <a:solidFill>
                  <a:schemeClr val="tx1"/>
                </a:solidFill>
                <a:effectLst>
                  <a:outerShdw blurRad="38100" dist="38100" dir="2700000" algn="tl">
                    <a:srgbClr val="000000">
                      <a:alpha val="43137"/>
                    </a:srgbClr>
                  </a:outerShdw>
                </a:effectLst>
              </a:rPr>
              <a:t>Sugar Creek below the Huntsville Gob tributary is a 303D-list, non-attainment stream.</a:t>
            </a:r>
          </a:p>
        </p:txBody>
      </p:sp>
      <p:pic>
        <p:nvPicPr>
          <p:cNvPr id="5" name="Content Placeholder 4">
            <a:extLst>
              <a:ext uri="{FF2B5EF4-FFF2-40B4-BE49-F238E27FC236}">
                <a16:creationId xmlns:a16="http://schemas.microsoft.com/office/drawing/2014/main" id="{4769ED7F-B67A-471C-8BB4-BA405D6F6EA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6236" y="76200"/>
            <a:ext cx="9204018" cy="6705600"/>
          </a:xfrm>
        </p:spPr>
      </p:pic>
    </p:spTree>
    <p:extLst>
      <p:ext uri="{BB962C8B-B14F-4D97-AF65-F5344CB8AC3E}">
        <p14:creationId xmlns:p14="http://schemas.microsoft.com/office/powerpoint/2010/main" val="55834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1FE4-B8DF-487B-9B66-236D245BD7A0}"/>
              </a:ext>
            </a:extLst>
          </p:cNvPr>
          <p:cNvSpPr>
            <a:spLocks noGrp="1"/>
          </p:cNvSpPr>
          <p:nvPr>
            <p:ph type="title"/>
          </p:nvPr>
        </p:nvSpPr>
        <p:spPr>
          <a:xfrm>
            <a:off x="10176176" y="692729"/>
            <a:ext cx="2209787" cy="2202872"/>
          </a:xfrm>
        </p:spPr>
        <p:txBody>
          <a:bodyPr>
            <a:normAutofit/>
          </a:bodyPr>
          <a:lstStyle/>
          <a:p>
            <a:r>
              <a:rPr lang="en-US" sz="2800" dirty="0">
                <a:solidFill>
                  <a:srgbClr val="0070C0"/>
                </a:solidFill>
                <a:effectLst>
                  <a:outerShdw blurRad="38100" dist="38100" dir="2700000" algn="tl">
                    <a:srgbClr val="000000">
                      <a:alpha val="43137"/>
                    </a:srgbClr>
                  </a:outerShdw>
                </a:effectLst>
              </a:rPr>
              <a:t>AMD in the Mitchell Mine, Sub-Basin</a:t>
            </a:r>
          </a:p>
        </p:txBody>
      </p:sp>
      <p:pic>
        <p:nvPicPr>
          <p:cNvPr id="5" name="Content Placeholder 4">
            <a:extLst>
              <a:ext uri="{FF2B5EF4-FFF2-40B4-BE49-F238E27FC236}">
                <a16:creationId xmlns:a16="http://schemas.microsoft.com/office/drawing/2014/main" id="{CD643F5D-6399-44B9-819A-BB45F50D8CA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9603" y="69272"/>
            <a:ext cx="10076574" cy="6655400"/>
          </a:xfrm>
        </p:spPr>
      </p:pic>
      <p:sp>
        <p:nvSpPr>
          <p:cNvPr id="6" name="TextBox 5">
            <a:extLst>
              <a:ext uri="{FF2B5EF4-FFF2-40B4-BE49-F238E27FC236}">
                <a16:creationId xmlns:a16="http://schemas.microsoft.com/office/drawing/2014/main" id="{B0AC97E9-D6FC-428E-9DE7-85497FE9A3A8}"/>
              </a:ext>
            </a:extLst>
          </p:cNvPr>
          <p:cNvSpPr txBox="1"/>
          <p:nvPr/>
        </p:nvSpPr>
        <p:spPr>
          <a:xfrm>
            <a:off x="10176176" y="3061856"/>
            <a:ext cx="1916221" cy="2554545"/>
          </a:xfrm>
          <a:prstGeom prst="rect">
            <a:avLst/>
          </a:prstGeom>
          <a:noFill/>
        </p:spPr>
        <p:txBody>
          <a:bodyPr wrap="square" rtlCol="0">
            <a:spAutoFit/>
          </a:bodyPr>
          <a:lstStyle/>
          <a:p>
            <a:r>
              <a:rPr lang="en-US" sz="2000" dirty="0"/>
              <a:t>MM-3M  = mine discharge</a:t>
            </a:r>
          </a:p>
          <a:p>
            <a:endParaRPr lang="en-US" sz="2000" dirty="0"/>
          </a:p>
          <a:p>
            <a:r>
              <a:rPr lang="en-US" sz="2000" dirty="0"/>
              <a:t>MM-6S = public sewage plant discharge</a:t>
            </a:r>
          </a:p>
        </p:txBody>
      </p:sp>
    </p:spTree>
    <p:extLst>
      <p:ext uri="{BB962C8B-B14F-4D97-AF65-F5344CB8AC3E}">
        <p14:creationId xmlns:p14="http://schemas.microsoft.com/office/powerpoint/2010/main" val="1719835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28661" y="28135"/>
            <a:ext cx="8123633" cy="506437"/>
          </a:xfrm>
        </p:spPr>
        <p:txBody>
          <a:bodyPr>
            <a:noAutofit/>
          </a:bodyPr>
          <a:lstStyle/>
          <a:p>
            <a:r>
              <a:rPr lang="en-US" sz="2400" dirty="0"/>
              <a:t>Mitchell Mine, Huntsville, MO: Median Water Quality Data</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54915990"/>
              </p:ext>
            </p:extLst>
          </p:nvPr>
        </p:nvGraphicFramePr>
        <p:xfrm>
          <a:off x="202249" y="482004"/>
          <a:ext cx="11989751" cy="3940511"/>
        </p:xfrm>
        <a:graphic>
          <a:graphicData uri="http://schemas.openxmlformats.org/drawingml/2006/table">
            <a:tbl>
              <a:tblPr firstRow="1" bandRow="1">
                <a:tableStyleId>{93296810-A885-4BE3-A3E7-6D5BEEA58F35}</a:tableStyleId>
              </a:tblPr>
              <a:tblGrid>
                <a:gridCol w="2333002">
                  <a:extLst>
                    <a:ext uri="{9D8B030D-6E8A-4147-A177-3AD203B41FA5}">
                      <a16:colId xmlns:a16="http://schemas.microsoft.com/office/drawing/2014/main" val="20000"/>
                    </a:ext>
                  </a:extLst>
                </a:gridCol>
                <a:gridCol w="686472">
                  <a:extLst>
                    <a:ext uri="{9D8B030D-6E8A-4147-A177-3AD203B41FA5}">
                      <a16:colId xmlns:a16="http://schemas.microsoft.com/office/drawing/2014/main" val="20001"/>
                    </a:ext>
                  </a:extLst>
                </a:gridCol>
                <a:gridCol w="955313">
                  <a:extLst>
                    <a:ext uri="{9D8B030D-6E8A-4147-A177-3AD203B41FA5}">
                      <a16:colId xmlns:a16="http://schemas.microsoft.com/office/drawing/2014/main" val="20002"/>
                    </a:ext>
                  </a:extLst>
                </a:gridCol>
                <a:gridCol w="929724">
                  <a:extLst>
                    <a:ext uri="{9D8B030D-6E8A-4147-A177-3AD203B41FA5}">
                      <a16:colId xmlns:a16="http://schemas.microsoft.com/office/drawing/2014/main" val="20003"/>
                    </a:ext>
                  </a:extLst>
                </a:gridCol>
                <a:gridCol w="955313">
                  <a:extLst>
                    <a:ext uri="{9D8B030D-6E8A-4147-A177-3AD203B41FA5}">
                      <a16:colId xmlns:a16="http://schemas.microsoft.com/office/drawing/2014/main" val="20004"/>
                    </a:ext>
                  </a:extLst>
                </a:gridCol>
                <a:gridCol w="972373">
                  <a:extLst>
                    <a:ext uri="{9D8B030D-6E8A-4147-A177-3AD203B41FA5}">
                      <a16:colId xmlns:a16="http://schemas.microsoft.com/office/drawing/2014/main" val="20005"/>
                    </a:ext>
                  </a:extLst>
                </a:gridCol>
                <a:gridCol w="1023550">
                  <a:extLst>
                    <a:ext uri="{9D8B030D-6E8A-4147-A177-3AD203B41FA5}">
                      <a16:colId xmlns:a16="http://schemas.microsoft.com/office/drawing/2014/main" val="20006"/>
                    </a:ext>
                  </a:extLst>
                </a:gridCol>
                <a:gridCol w="1330615">
                  <a:extLst>
                    <a:ext uri="{9D8B030D-6E8A-4147-A177-3AD203B41FA5}">
                      <a16:colId xmlns:a16="http://schemas.microsoft.com/office/drawing/2014/main" val="20007"/>
                    </a:ext>
                  </a:extLst>
                </a:gridCol>
                <a:gridCol w="1330615">
                  <a:extLst>
                    <a:ext uri="{9D8B030D-6E8A-4147-A177-3AD203B41FA5}">
                      <a16:colId xmlns:a16="http://schemas.microsoft.com/office/drawing/2014/main" val="20008"/>
                    </a:ext>
                  </a:extLst>
                </a:gridCol>
                <a:gridCol w="1472774">
                  <a:extLst>
                    <a:ext uri="{9D8B030D-6E8A-4147-A177-3AD203B41FA5}">
                      <a16:colId xmlns:a16="http://schemas.microsoft.com/office/drawing/2014/main" val="20009"/>
                    </a:ext>
                  </a:extLst>
                </a:gridCol>
              </a:tblGrid>
              <a:tr h="675117">
                <a:tc>
                  <a:txBody>
                    <a:bodyPr/>
                    <a:lstStyle/>
                    <a:p>
                      <a:r>
                        <a:rPr lang="en-US" dirty="0"/>
                        <a:t>                 </a:t>
                      </a:r>
                    </a:p>
                    <a:p>
                      <a:r>
                        <a:rPr lang="en-US" dirty="0"/>
                        <a:t>      Location</a:t>
                      </a:r>
                    </a:p>
                  </a:txBody>
                  <a:tcPr/>
                </a:tc>
                <a:tc>
                  <a:txBody>
                    <a:bodyPr/>
                    <a:lstStyle/>
                    <a:p>
                      <a:r>
                        <a:rPr lang="en-US" dirty="0"/>
                        <a:t>        pH</a:t>
                      </a:r>
                    </a:p>
                  </a:txBody>
                  <a:tcPr/>
                </a:tc>
                <a:tc>
                  <a:txBody>
                    <a:bodyPr/>
                    <a:lstStyle/>
                    <a:p>
                      <a:r>
                        <a:rPr lang="en-US" dirty="0"/>
                        <a:t>D.</a:t>
                      </a:r>
                      <a:r>
                        <a:rPr lang="en-US" baseline="0" dirty="0"/>
                        <a:t> Al (mg/L)</a:t>
                      </a:r>
                      <a:endParaRPr lang="en-US" dirty="0"/>
                    </a:p>
                  </a:txBody>
                  <a:tcPr/>
                </a:tc>
                <a:tc>
                  <a:txBody>
                    <a:bodyPr/>
                    <a:lstStyle/>
                    <a:p>
                      <a:r>
                        <a:rPr lang="en-US" dirty="0"/>
                        <a:t>D. Fe (mg/L)</a:t>
                      </a:r>
                    </a:p>
                  </a:txBody>
                  <a:tcPr/>
                </a:tc>
                <a:tc>
                  <a:txBody>
                    <a:bodyPr/>
                    <a:lstStyle/>
                    <a:p>
                      <a:r>
                        <a:rPr lang="en-US" dirty="0"/>
                        <a:t>D. </a:t>
                      </a:r>
                      <a:r>
                        <a:rPr lang="en-US" dirty="0" err="1"/>
                        <a:t>Mn</a:t>
                      </a:r>
                      <a:r>
                        <a:rPr lang="en-US" dirty="0"/>
                        <a:t> (mg/L)</a:t>
                      </a:r>
                    </a:p>
                  </a:txBody>
                  <a:tcPr/>
                </a:tc>
                <a:tc>
                  <a:txBody>
                    <a:bodyPr/>
                    <a:lstStyle/>
                    <a:p>
                      <a:r>
                        <a:rPr lang="en-US" dirty="0"/>
                        <a:t>D.</a:t>
                      </a:r>
                      <a:r>
                        <a:rPr lang="en-US" baseline="0" dirty="0"/>
                        <a:t> Ca (mg/L)</a:t>
                      </a:r>
                      <a:endParaRPr lang="en-US" dirty="0"/>
                    </a:p>
                  </a:txBody>
                  <a:tcPr/>
                </a:tc>
                <a:tc>
                  <a:txBody>
                    <a:bodyPr/>
                    <a:lstStyle/>
                    <a:p>
                      <a:r>
                        <a:rPr lang="en-US" dirty="0"/>
                        <a:t>SO</a:t>
                      </a:r>
                      <a:r>
                        <a:rPr lang="en-US" baseline="-25000" dirty="0"/>
                        <a:t>4</a:t>
                      </a:r>
                      <a:r>
                        <a:rPr lang="en-US" baseline="0" dirty="0"/>
                        <a:t> (mg/L)</a:t>
                      </a:r>
                      <a:endParaRPr lang="en-US" dirty="0"/>
                    </a:p>
                  </a:txBody>
                  <a:tcPr/>
                </a:tc>
                <a:tc>
                  <a:txBody>
                    <a:bodyPr/>
                    <a:lstStyle/>
                    <a:p>
                      <a:r>
                        <a:rPr lang="en-US" dirty="0"/>
                        <a:t>Acidity</a:t>
                      </a:r>
                      <a:r>
                        <a:rPr lang="en-US" baseline="-25000" dirty="0"/>
                        <a:t>calc</a:t>
                      </a:r>
                      <a:r>
                        <a:rPr lang="en-US" baseline="30000" dirty="0"/>
                        <a:t> </a:t>
                      </a:r>
                      <a:r>
                        <a:rPr lang="en-US" sz="1400" baseline="0" dirty="0"/>
                        <a:t>(mg/L CCE)*</a:t>
                      </a:r>
                    </a:p>
                  </a:txBody>
                  <a:tcPr/>
                </a:tc>
                <a:tc>
                  <a:txBody>
                    <a:bodyPr/>
                    <a:lstStyle/>
                    <a:p>
                      <a:r>
                        <a:rPr lang="en-US" dirty="0"/>
                        <a:t>Alkalinity </a:t>
                      </a:r>
                      <a:r>
                        <a:rPr lang="en-US" sz="1400" dirty="0"/>
                        <a:t>(mg/L CCE)</a:t>
                      </a:r>
                    </a:p>
                  </a:txBody>
                  <a:tcPr/>
                </a:tc>
                <a:tc>
                  <a:txBody>
                    <a:bodyPr/>
                    <a:lstStyle/>
                    <a:p>
                      <a:r>
                        <a:rPr lang="en-US" dirty="0"/>
                        <a:t>Net Acidity </a:t>
                      </a:r>
                      <a:r>
                        <a:rPr lang="en-US" sz="1400" dirty="0"/>
                        <a:t>(mg/L CCE)</a:t>
                      </a:r>
                    </a:p>
                  </a:txBody>
                  <a:tcPr/>
                </a:tc>
                <a:extLst>
                  <a:ext uri="{0D108BD9-81ED-4DB2-BD59-A6C34878D82A}">
                    <a16:rowId xmlns:a16="http://schemas.microsoft.com/office/drawing/2014/main" val="10000"/>
                  </a:ext>
                </a:extLst>
              </a:tr>
              <a:tr h="653431">
                <a:tc>
                  <a:txBody>
                    <a:bodyPr/>
                    <a:lstStyle/>
                    <a:p>
                      <a:r>
                        <a:rPr lang="en-US" dirty="0"/>
                        <a:t>Mitchell</a:t>
                      </a:r>
                      <a:r>
                        <a:rPr lang="en-US" baseline="0" dirty="0"/>
                        <a:t> Mine MM-3M - 1992 data*</a:t>
                      </a:r>
                      <a:endParaRPr lang="en-US" dirty="0"/>
                    </a:p>
                  </a:txBody>
                  <a:tcPr/>
                </a:tc>
                <a:tc>
                  <a:txBody>
                    <a:bodyPr/>
                    <a:lstStyle/>
                    <a:p>
                      <a:r>
                        <a:rPr lang="en-US" dirty="0"/>
                        <a:t>5.60</a:t>
                      </a:r>
                    </a:p>
                    <a:p>
                      <a:endParaRPr lang="en-US" dirty="0"/>
                    </a:p>
                  </a:txBody>
                  <a:tcPr/>
                </a:tc>
                <a:tc>
                  <a:txBody>
                    <a:bodyPr/>
                    <a:lstStyle/>
                    <a:p>
                      <a:r>
                        <a:rPr lang="en-US" dirty="0"/>
                        <a:t> 0.090</a:t>
                      </a:r>
                    </a:p>
                  </a:txBody>
                  <a:tcPr/>
                </a:tc>
                <a:tc>
                  <a:txBody>
                    <a:bodyPr/>
                    <a:lstStyle/>
                    <a:p>
                      <a:r>
                        <a:rPr lang="en-US" dirty="0"/>
                        <a:t>251.5</a:t>
                      </a:r>
                    </a:p>
                  </a:txBody>
                  <a:tcPr/>
                </a:tc>
                <a:tc>
                  <a:txBody>
                    <a:bodyPr/>
                    <a:lstStyle/>
                    <a:p>
                      <a:r>
                        <a:rPr lang="en-US" dirty="0"/>
                        <a:t> 4.60</a:t>
                      </a:r>
                    </a:p>
                    <a:p>
                      <a:endParaRPr lang="en-US" dirty="0"/>
                    </a:p>
                  </a:txBody>
                  <a:tcPr/>
                </a:tc>
                <a:tc>
                  <a:txBody>
                    <a:bodyPr/>
                    <a:lstStyle/>
                    <a:p>
                      <a:r>
                        <a:rPr lang="en-US" dirty="0"/>
                        <a:t>370.0</a:t>
                      </a:r>
                    </a:p>
                    <a:p>
                      <a:endParaRPr lang="en-US" dirty="0"/>
                    </a:p>
                  </a:txBody>
                  <a:tcPr/>
                </a:tc>
                <a:tc>
                  <a:txBody>
                    <a:bodyPr/>
                    <a:lstStyle/>
                    <a:p>
                      <a:r>
                        <a:rPr lang="en-US" dirty="0"/>
                        <a:t>1,900.0</a:t>
                      </a:r>
                    </a:p>
                    <a:p>
                      <a:endParaRPr lang="en-US" dirty="0"/>
                    </a:p>
                  </a:txBody>
                  <a:tcPr/>
                </a:tc>
                <a:tc>
                  <a:txBody>
                    <a:bodyPr/>
                    <a:lstStyle/>
                    <a:p>
                      <a:r>
                        <a:rPr lang="en-US" dirty="0"/>
                        <a:t>   541.8</a:t>
                      </a:r>
                    </a:p>
                    <a:p>
                      <a:endParaRPr lang="en-US" dirty="0"/>
                    </a:p>
                  </a:txBody>
                  <a:tcPr/>
                </a:tc>
                <a:tc>
                  <a:txBody>
                    <a:bodyPr/>
                    <a:lstStyle/>
                    <a:p>
                      <a:r>
                        <a:rPr lang="en-US" dirty="0"/>
                        <a:t>  153.0</a:t>
                      </a:r>
                    </a:p>
                    <a:p>
                      <a:endParaRPr lang="en-US" dirty="0"/>
                    </a:p>
                  </a:txBody>
                  <a:tcPr/>
                </a:tc>
                <a:tc>
                  <a:txBody>
                    <a:bodyPr/>
                    <a:lstStyle/>
                    <a:p>
                      <a:r>
                        <a:rPr lang="en-US" dirty="0"/>
                        <a:t>    388.8</a:t>
                      </a:r>
                    </a:p>
                    <a:p>
                      <a:endParaRPr lang="en-US" dirty="0"/>
                    </a:p>
                  </a:txBody>
                  <a:tcPr/>
                </a:tc>
                <a:extLst>
                  <a:ext uri="{0D108BD9-81ED-4DB2-BD59-A6C34878D82A}">
                    <a16:rowId xmlns:a16="http://schemas.microsoft.com/office/drawing/2014/main" val="10001"/>
                  </a:ext>
                </a:extLst>
              </a:tr>
              <a:tr h="635719">
                <a:tc>
                  <a:txBody>
                    <a:bodyPr/>
                    <a:lstStyle/>
                    <a:p>
                      <a:r>
                        <a:rPr lang="en-US" dirty="0"/>
                        <a:t>Mitchell Mine MM-3M - 2005 data**</a:t>
                      </a:r>
                    </a:p>
                  </a:txBody>
                  <a:tcPr/>
                </a:tc>
                <a:tc>
                  <a:txBody>
                    <a:bodyPr/>
                    <a:lstStyle/>
                    <a:p>
                      <a:r>
                        <a:rPr lang="en-US" dirty="0"/>
                        <a:t>6.00</a:t>
                      </a:r>
                    </a:p>
                    <a:p>
                      <a:endParaRPr lang="en-US" dirty="0"/>
                    </a:p>
                  </a:txBody>
                  <a:tcPr/>
                </a:tc>
                <a:tc>
                  <a:txBody>
                    <a:bodyPr/>
                    <a:lstStyle/>
                    <a:p>
                      <a:r>
                        <a:rPr lang="en-US" dirty="0"/>
                        <a:t> 0.050</a:t>
                      </a:r>
                    </a:p>
                  </a:txBody>
                  <a:tcPr/>
                </a:tc>
                <a:tc>
                  <a:txBody>
                    <a:bodyPr/>
                    <a:lstStyle/>
                    <a:p>
                      <a:r>
                        <a:rPr lang="en-US" dirty="0"/>
                        <a:t>154.5</a:t>
                      </a:r>
                    </a:p>
                    <a:p>
                      <a:endParaRPr lang="en-US" dirty="0"/>
                    </a:p>
                  </a:txBody>
                  <a:tcPr/>
                </a:tc>
                <a:tc>
                  <a:txBody>
                    <a:bodyPr/>
                    <a:lstStyle/>
                    <a:p>
                      <a:r>
                        <a:rPr lang="en-US" dirty="0"/>
                        <a:t>  3.05</a:t>
                      </a:r>
                    </a:p>
                    <a:p>
                      <a:endParaRPr lang="en-US" dirty="0"/>
                    </a:p>
                  </a:txBody>
                  <a:tcPr/>
                </a:tc>
                <a:tc>
                  <a:txBody>
                    <a:bodyPr/>
                    <a:lstStyle/>
                    <a:p>
                      <a:r>
                        <a:rPr lang="en-US" dirty="0"/>
                        <a:t>337.0</a:t>
                      </a:r>
                    </a:p>
                    <a:p>
                      <a:endParaRPr lang="en-US" dirty="0"/>
                    </a:p>
                  </a:txBody>
                  <a:tcPr/>
                </a:tc>
                <a:tc>
                  <a:txBody>
                    <a:bodyPr/>
                    <a:lstStyle/>
                    <a:p>
                      <a:r>
                        <a:rPr lang="en-US" dirty="0"/>
                        <a:t>1,920.0</a:t>
                      </a:r>
                    </a:p>
                    <a:p>
                      <a:endParaRPr lang="en-US" dirty="0"/>
                    </a:p>
                  </a:txBody>
                  <a:tcPr/>
                </a:tc>
                <a:tc>
                  <a:txBody>
                    <a:bodyPr/>
                    <a:lstStyle/>
                    <a:p>
                      <a:r>
                        <a:rPr lang="en-US" dirty="0"/>
                        <a:t>    351.5</a:t>
                      </a:r>
                    </a:p>
                    <a:p>
                      <a:endParaRPr lang="en-US" dirty="0"/>
                    </a:p>
                  </a:txBody>
                  <a:tcPr/>
                </a:tc>
                <a:tc>
                  <a:txBody>
                    <a:bodyPr/>
                    <a:lstStyle/>
                    <a:p>
                      <a:r>
                        <a:rPr lang="en-US" dirty="0"/>
                        <a:t>  160.0</a:t>
                      </a:r>
                    </a:p>
                    <a:p>
                      <a:endParaRPr lang="en-US" dirty="0"/>
                    </a:p>
                  </a:txBody>
                  <a:tcPr/>
                </a:tc>
                <a:tc>
                  <a:txBody>
                    <a:bodyPr/>
                    <a:lstStyle/>
                    <a:p>
                      <a:r>
                        <a:rPr lang="en-US" dirty="0"/>
                        <a:t>    191.5</a:t>
                      </a:r>
                    </a:p>
                    <a:p>
                      <a:endParaRPr lang="en-US" dirty="0"/>
                    </a:p>
                  </a:txBody>
                  <a:tcPr/>
                </a:tc>
                <a:extLst>
                  <a:ext uri="{0D108BD9-81ED-4DB2-BD59-A6C34878D82A}">
                    <a16:rowId xmlns:a16="http://schemas.microsoft.com/office/drawing/2014/main" val="10002"/>
                  </a:ext>
                </a:extLst>
              </a:tr>
              <a:tr h="691723">
                <a:tc>
                  <a:txBody>
                    <a:bodyPr/>
                    <a:lstStyle/>
                    <a:p>
                      <a:r>
                        <a:rPr lang="en-US" dirty="0"/>
                        <a:t>Mitchell Mine MM-3M – This</a:t>
                      </a:r>
                      <a:r>
                        <a:rPr lang="en-US" baseline="0" dirty="0"/>
                        <a:t> study</a:t>
                      </a:r>
                      <a:endParaRPr lang="en-US" dirty="0"/>
                    </a:p>
                  </a:txBody>
                  <a:tcPr/>
                </a:tc>
                <a:tc>
                  <a:txBody>
                    <a:bodyPr/>
                    <a:lstStyle/>
                    <a:p>
                      <a:r>
                        <a:rPr lang="en-US" dirty="0"/>
                        <a:t>6.09</a:t>
                      </a:r>
                    </a:p>
                    <a:p>
                      <a:endParaRPr lang="en-US" dirty="0"/>
                    </a:p>
                  </a:txBody>
                  <a:tcPr/>
                </a:tc>
                <a:tc>
                  <a:txBody>
                    <a:bodyPr/>
                    <a:lstStyle/>
                    <a:p>
                      <a:r>
                        <a:rPr lang="en-US" dirty="0"/>
                        <a:t> 0.163</a:t>
                      </a:r>
                    </a:p>
                    <a:p>
                      <a:endParaRPr lang="en-US" dirty="0"/>
                    </a:p>
                  </a:txBody>
                  <a:tcPr/>
                </a:tc>
                <a:tc>
                  <a:txBody>
                    <a:bodyPr/>
                    <a:lstStyle/>
                    <a:p>
                      <a:r>
                        <a:rPr lang="en-US" dirty="0"/>
                        <a:t>  89.0</a:t>
                      </a:r>
                    </a:p>
                    <a:p>
                      <a:endParaRPr lang="en-US" dirty="0"/>
                    </a:p>
                  </a:txBody>
                  <a:tcPr/>
                </a:tc>
                <a:tc>
                  <a:txBody>
                    <a:bodyPr/>
                    <a:lstStyle/>
                    <a:p>
                      <a:r>
                        <a:rPr lang="en-US" dirty="0"/>
                        <a:t>  2.20</a:t>
                      </a:r>
                    </a:p>
                    <a:p>
                      <a:endParaRPr lang="en-US" dirty="0"/>
                    </a:p>
                  </a:txBody>
                  <a:tcPr/>
                </a:tc>
                <a:tc>
                  <a:txBody>
                    <a:bodyPr/>
                    <a:lstStyle/>
                    <a:p>
                      <a:r>
                        <a:rPr lang="en-US" dirty="0"/>
                        <a:t>110.0</a:t>
                      </a:r>
                    </a:p>
                    <a:p>
                      <a:endParaRPr lang="en-US" dirty="0"/>
                    </a:p>
                  </a:txBody>
                  <a:tcPr/>
                </a:tc>
                <a:tc>
                  <a:txBody>
                    <a:bodyPr/>
                    <a:lstStyle/>
                    <a:p>
                      <a:r>
                        <a:rPr lang="en-US" dirty="0"/>
                        <a:t>1,610.0</a:t>
                      </a:r>
                    </a:p>
                    <a:p>
                      <a:endParaRPr lang="en-US" dirty="0"/>
                    </a:p>
                  </a:txBody>
                  <a:tcPr/>
                </a:tc>
                <a:tc>
                  <a:txBody>
                    <a:bodyPr/>
                    <a:lstStyle/>
                    <a:p>
                      <a:r>
                        <a:rPr lang="en-US" dirty="0"/>
                        <a:t>    170.9</a:t>
                      </a:r>
                    </a:p>
                    <a:p>
                      <a:endParaRPr lang="en-US" dirty="0"/>
                    </a:p>
                  </a:txBody>
                  <a:tcPr/>
                </a:tc>
                <a:tc>
                  <a:txBody>
                    <a:bodyPr/>
                    <a:lstStyle/>
                    <a:p>
                      <a:r>
                        <a:rPr lang="en-US" dirty="0"/>
                        <a:t>   162.0</a:t>
                      </a:r>
                    </a:p>
                    <a:p>
                      <a:endParaRPr lang="en-US" dirty="0"/>
                    </a:p>
                  </a:txBody>
                  <a:tcPr/>
                </a:tc>
                <a:tc>
                  <a:txBody>
                    <a:bodyPr/>
                    <a:lstStyle/>
                    <a:p>
                      <a:r>
                        <a:rPr lang="en-US" dirty="0"/>
                        <a:t>       8.9</a:t>
                      </a:r>
                    </a:p>
                  </a:txBody>
                  <a:tcPr/>
                </a:tc>
                <a:extLst>
                  <a:ext uri="{0D108BD9-81ED-4DB2-BD59-A6C34878D82A}">
                    <a16:rowId xmlns:a16="http://schemas.microsoft.com/office/drawing/2014/main" val="10003"/>
                  </a:ext>
                </a:extLst>
              </a:tr>
              <a:tr h="627128">
                <a:tc>
                  <a:txBody>
                    <a:bodyPr/>
                    <a:lstStyle/>
                    <a:p>
                      <a:r>
                        <a:rPr lang="en-US" dirty="0"/>
                        <a:t>W. Mine Pool Wells - 1992 data*</a:t>
                      </a:r>
                    </a:p>
                  </a:txBody>
                  <a:tcPr/>
                </a:tc>
                <a:tc>
                  <a:txBody>
                    <a:bodyPr/>
                    <a:lstStyle/>
                    <a:p>
                      <a:r>
                        <a:rPr lang="en-US" dirty="0"/>
                        <a:t>6.20</a:t>
                      </a:r>
                    </a:p>
                    <a:p>
                      <a:endParaRPr lang="en-US" dirty="0"/>
                    </a:p>
                  </a:txBody>
                  <a:tcPr/>
                </a:tc>
                <a:tc>
                  <a:txBody>
                    <a:bodyPr/>
                    <a:lstStyle/>
                    <a:p>
                      <a:r>
                        <a:rPr lang="en-US" dirty="0"/>
                        <a:t> 0.050</a:t>
                      </a:r>
                    </a:p>
                    <a:p>
                      <a:endParaRPr lang="en-US" dirty="0"/>
                    </a:p>
                  </a:txBody>
                  <a:tcPr/>
                </a:tc>
                <a:tc>
                  <a:txBody>
                    <a:bodyPr/>
                    <a:lstStyle/>
                    <a:p>
                      <a:r>
                        <a:rPr lang="en-US" dirty="0"/>
                        <a:t>  34.0</a:t>
                      </a:r>
                    </a:p>
                  </a:txBody>
                  <a:tcPr/>
                </a:tc>
                <a:tc>
                  <a:txBody>
                    <a:bodyPr/>
                    <a:lstStyle/>
                    <a:p>
                      <a:r>
                        <a:rPr lang="en-US" dirty="0"/>
                        <a:t>  2.30</a:t>
                      </a:r>
                    </a:p>
                    <a:p>
                      <a:endParaRPr lang="en-US" dirty="0"/>
                    </a:p>
                  </a:txBody>
                  <a:tcPr/>
                </a:tc>
                <a:tc>
                  <a:txBody>
                    <a:bodyPr/>
                    <a:lstStyle/>
                    <a:p>
                      <a:r>
                        <a:rPr lang="en-US" dirty="0"/>
                        <a:t> 260.0</a:t>
                      </a:r>
                    </a:p>
                    <a:p>
                      <a:endParaRPr lang="en-US" dirty="0"/>
                    </a:p>
                  </a:txBody>
                  <a:tcPr/>
                </a:tc>
                <a:tc>
                  <a:txBody>
                    <a:bodyPr/>
                    <a:lstStyle/>
                    <a:p>
                      <a:r>
                        <a:rPr lang="en-US" dirty="0"/>
                        <a:t>1,100.0</a:t>
                      </a:r>
                    </a:p>
                    <a:p>
                      <a:endParaRPr lang="en-US" dirty="0"/>
                    </a:p>
                  </a:txBody>
                  <a:tcPr/>
                </a:tc>
                <a:tc>
                  <a:txBody>
                    <a:bodyPr/>
                    <a:lstStyle/>
                    <a:p>
                      <a:r>
                        <a:rPr lang="en-US" dirty="0"/>
                        <a:t>    80.65</a:t>
                      </a:r>
                    </a:p>
                  </a:txBody>
                  <a:tcPr/>
                </a:tc>
                <a:tc>
                  <a:txBody>
                    <a:bodyPr/>
                    <a:lstStyle/>
                    <a:p>
                      <a:r>
                        <a:rPr lang="en-US" dirty="0"/>
                        <a:t>   220.0</a:t>
                      </a:r>
                    </a:p>
                  </a:txBody>
                  <a:tcPr/>
                </a:tc>
                <a:tc>
                  <a:txBody>
                    <a:bodyPr/>
                    <a:lstStyle/>
                    <a:p>
                      <a:r>
                        <a:rPr lang="en-US" dirty="0"/>
                        <a:t>  -139.4</a:t>
                      </a:r>
                    </a:p>
                    <a:p>
                      <a:endParaRPr lang="en-US" dirty="0"/>
                    </a:p>
                  </a:txBody>
                  <a:tcPr/>
                </a:tc>
                <a:extLst>
                  <a:ext uri="{0D108BD9-81ED-4DB2-BD59-A6C34878D82A}">
                    <a16:rowId xmlns:a16="http://schemas.microsoft.com/office/drawing/2014/main" val="10004"/>
                  </a:ext>
                </a:extLst>
              </a:tr>
              <a:tr h="6357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 Sewage Plant Discharge:</a:t>
                      </a:r>
                      <a:r>
                        <a:rPr lang="en-US" baseline="0" dirty="0"/>
                        <a:t> </a:t>
                      </a:r>
                      <a:r>
                        <a:rPr lang="en-US" dirty="0"/>
                        <a:t>2005**</a:t>
                      </a:r>
                    </a:p>
                  </a:txBody>
                  <a:tcPr/>
                </a:tc>
                <a:tc>
                  <a:txBody>
                    <a:bodyPr/>
                    <a:lstStyle/>
                    <a:p>
                      <a:r>
                        <a:rPr lang="en-US" dirty="0"/>
                        <a:t>7.90</a:t>
                      </a:r>
                    </a:p>
                    <a:p>
                      <a:endParaRPr lang="en-US" dirty="0"/>
                    </a:p>
                  </a:txBody>
                  <a:tcPr/>
                </a:tc>
                <a:tc>
                  <a:txBody>
                    <a:bodyPr/>
                    <a:lstStyle/>
                    <a:p>
                      <a:r>
                        <a:rPr lang="en-US" dirty="0"/>
                        <a:t> 0.005</a:t>
                      </a:r>
                    </a:p>
                    <a:p>
                      <a:endParaRPr lang="en-US" dirty="0"/>
                    </a:p>
                  </a:txBody>
                  <a:tcPr/>
                </a:tc>
                <a:tc>
                  <a:txBody>
                    <a:bodyPr/>
                    <a:lstStyle/>
                    <a:p>
                      <a:r>
                        <a:rPr lang="en-US" dirty="0"/>
                        <a:t> 0.068</a:t>
                      </a:r>
                    </a:p>
                    <a:p>
                      <a:endParaRPr lang="en-US" dirty="0"/>
                    </a:p>
                  </a:txBody>
                  <a:tcPr/>
                </a:tc>
                <a:tc>
                  <a:txBody>
                    <a:bodyPr/>
                    <a:lstStyle/>
                    <a:p>
                      <a:r>
                        <a:rPr lang="en-US" dirty="0"/>
                        <a:t> 0.476</a:t>
                      </a:r>
                    </a:p>
                    <a:p>
                      <a:endParaRPr lang="en-US" dirty="0"/>
                    </a:p>
                  </a:txBody>
                  <a:tcPr/>
                </a:tc>
                <a:tc>
                  <a:txBody>
                    <a:bodyPr/>
                    <a:lstStyle/>
                    <a:p>
                      <a:r>
                        <a:rPr lang="en-US" dirty="0"/>
                        <a:t>  82.0</a:t>
                      </a:r>
                    </a:p>
                    <a:p>
                      <a:endParaRPr lang="en-US" dirty="0"/>
                    </a:p>
                  </a:txBody>
                  <a:tcPr/>
                </a:tc>
                <a:tc>
                  <a:txBody>
                    <a:bodyPr/>
                    <a:lstStyle/>
                    <a:p>
                      <a:r>
                        <a:rPr lang="en-US" dirty="0"/>
                        <a:t> 140.0</a:t>
                      </a:r>
                    </a:p>
                    <a:p>
                      <a:endParaRPr lang="en-US" dirty="0"/>
                    </a:p>
                  </a:txBody>
                  <a:tcPr/>
                </a:tc>
                <a:tc>
                  <a:txBody>
                    <a:bodyPr/>
                    <a:lstStyle/>
                    <a:p>
                      <a:r>
                        <a:rPr lang="en-US" dirty="0"/>
                        <a:t>      1.0</a:t>
                      </a:r>
                    </a:p>
                  </a:txBody>
                  <a:tcPr/>
                </a:tc>
                <a:tc>
                  <a:txBody>
                    <a:bodyPr/>
                    <a:lstStyle/>
                    <a:p>
                      <a:r>
                        <a:rPr lang="en-US" dirty="0"/>
                        <a:t>   190.0</a:t>
                      </a:r>
                    </a:p>
                    <a:p>
                      <a:endParaRPr lang="en-US" dirty="0"/>
                    </a:p>
                  </a:txBody>
                  <a:tcPr/>
                </a:tc>
                <a:tc>
                  <a:txBody>
                    <a:bodyPr/>
                    <a:lstStyle/>
                    <a:p>
                      <a:r>
                        <a:rPr lang="en-US" dirty="0"/>
                        <a:t>  </a:t>
                      </a:r>
                      <a:r>
                        <a:rPr lang="en-US" baseline="0" dirty="0"/>
                        <a:t> </a:t>
                      </a:r>
                      <a:r>
                        <a:rPr lang="en-US" dirty="0"/>
                        <a:t>-208.0</a:t>
                      </a:r>
                    </a:p>
                    <a:p>
                      <a:endParaRPr lang="en-US" dirty="0"/>
                    </a:p>
                  </a:txBody>
                  <a:tcPr/>
                </a:tc>
                <a:extLst>
                  <a:ext uri="{0D108BD9-81ED-4DB2-BD59-A6C34878D82A}">
                    <a16:rowId xmlns:a16="http://schemas.microsoft.com/office/drawing/2014/main" val="10005"/>
                  </a:ext>
                </a:extLst>
              </a:tr>
            </a:tbl>
          </a:graphicData>
        </a:graphic>
      </p:graphicFrame>
      <p:sp>
        <p:nvSpPr>
          <p:cNvPr id="2" name="TextBox 1"/>
          <p:cNvSpPr txBox="1"/>
          <p:nvPr/>
        </p:nvSpPr>
        <p:spPr>
          <a:xfrm>
            <a:off x="1223159" y="4524498"/>
            <a:ext cx="10842172" cy="1661993"/>
          </a:xfrm>
          <a:prstGeom prst="rect">
            <a:avLst/>
          </a:prstGeom>
          <a:noFill/>
        </p:spPr>
        <p:txBody>
          <a:bodyPr wrap="square" rtlCol="0">
            <a:spAutoFit/>
          </a:bodyPr>
          <a:lstStyle/>
          <a:p>
            <a:r>
              <a:rPr lang="en-US" sz="1700" dirty="0"/>
              <a:t>*Blevins, D.W. and A.C. Ziegler, 1992, Hydrology, water chemistry, and subsidence of underground </a:t>
            </a:r>
          </a:p>
          <a:p>
            <a:r>
              <a:rPr lang="en-US" sz="1700" dirty="0"/>
              <a:t>  coal mines at Huntsville, Missouri-July 1987 to December 1988, U.S. Geological Survey, Water-</a:t>
            </a:r>
          </a:p>
          <a:p>
            <a:r>
              <a:rPr lang="en-US" sz="1700" dirty="0"/>
              <a:t>  Resources Investigations Report 92-4001, 56 pp.</a:t>
            </a:r>
          </a:p>
          <a:p>
            <a:r>
              <a:rPr lang="en-US" sz="1700" dirty="0"/>
              <a:t>**Christensen, E.D., 2005, Assessment, water-quality trends, and options for remediation of acidic </a:t>
            </a:r>
          </a:p>
          <a:p>
            <a:r>
              <a:rPr lang="en-US" sz="1700" dirty="0"/>
              <a:t>   drainage from abandoned coal mines near Huntsville, Missouri, 2003–2004, U.S. Geological Survey,</a:t>
            </a:r>
          </a:p>
          <a:p>
            <a:r>
              <a:rPr lang="en-US" sz="1700" dirty="0"/>
              <a:t>   Scientific Investigations Report 2005-5202, 84 pp.</a:t>
            </a:r>
          </a:p>
        </p:txBody>
      </p:sp>
    </p:spTree>
    <p:extLst>
      <p:ext uri="{BB962C8B-B14F-4D97-AF65-F5344CB8AC3E}">
        <p14:creationId xmlns:p14="http://schemas.microsoft.com/office/powerpoint/2010/main" val="2602697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58324" y="112541"/>
            <a:ext cx="8884078" cy="324740"/>
          </a:xfrm>
        </p:spPr>
        <p:txBody>
          <a:bodyPr>
            <a:noAutofit/>
          </a:bodyPr>
          <a:lstStyle/>
          <a:p>
            <a:r>
              <a:rPr lang="en-US" sz="2400" dirty="0"/>
              <a:t>Mitchell Mine, Huntsville, MO: Contaminant Loading</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178784502"/>
              </p:ext>
            </p:extLst>
          </p:nvPr>
        </p:nvGraphicFramePr>
        <p:xfrm>
          <a:off x="90106" y="636231"/>
          <a:ext cx="11989751" cy="3771867"/>
        </p:xfrm>
        <a:graphic>
          <a:graphicData uri="http://schemas.openxmlformats.org/drawingml/2006/table">
            <a:tbl>
              <a:tblPr firstRow="1" bandRow="1">
                <a:tableStyleId>{93296810-A885-4BE3-A3E7-6D5BEEA58F35}</a:tableStyleId>
              </a:tblPr>
              <a:tblGrid>
                <a:gridCol w="2333002">
                  <a:extLst>
                    <a:ext uri="{9D8B030D-6E8A-4147-A177-3AD203B41FA5}">
                      <a16:colId xmlns:a16="http://schemas.microsoft.com/office/drawing/2014/main" val="20000"/>
                    </a:ext>
                  </a:extLst>
                </a:gridCol>
                <a:gridCol w="1262049">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1155700">
                  <a:extLst>
                    <a:ext uri="{9D8B030D-6E8A-4147-A177-3AD203B41FA5}">
                      <a16:colId xmlns:a16="http://schemas.microsoft.com/office/drawing/2014/main" val="20003"/>
                    </a:ext>
                  </a:extLst>
                </a:gridCol>
                <a:gridCol w="863600">
                  <a:extLst>
                    <a:ext uri="{9D8B030D-6E8A-4147-A177-3AD203B41FA5}">
                      <a16:colId xmlns:a16="http://schemas.microsoft.com/office/drawing/2014/main" val="20004"/>
                    </a:ext>
                  </a:extLst>
                </a:gridCol>
                <a:gridCol w="850900">
                  <a:extLst>
                    <a:ext uri="{9D8B030D-6E8A-4147-A177-3AD203B41FA5}">
                      <a16:colId xmlns:a16="http://schemas.microsoft.com/office/drawing/2014/main" val="20005"/>
                    </a:ext>
                  </a:extLst>
                </a:gridCol>
                <a:gridCol w="939800">
                  <a:extLst>
                    <a:ext uri="{9D8B030D-6E8A-4147-A177-3AD203B41FA5}">
                      <a16:colId xmlns:a16="http://schemas.microsoft.com/office/drawing/2014/main" val="20006"/>
                    </a:ext>
                  </a:extLst>
                </a:gridCol>
                <a:gridCol w="1358900">
                  <a:extLst>
                    <a:ext uri="{9D8B030D-6E8A-4147-A177-3AD203B41FA5}">
                      <a16:colId xmlns:a16="http://schemas.microsoft.com/office/drawing/2014/main" val="20007"/>
                    </a:ext>
                  </a:extLst>
                </a:gridCol>
                <a:gridCol w="1143000">
                  <a:extLst>
                    <a:ext uri="{9D8B030D-6E8A-4147-A177-3AD203B41FA5}">
                      <a16:colId xmlns:a16="http://schemas.microsoft.com/office/drawing/2014/main" val="20008"/>
                    </a:ext>
                  </a:extLst>
                </a:gridCol>
                <a:gridCol w="1270000">
                  <a:extLst>
                    <a:ext uri="{9D8B030D-6E8A-4147-A177-3AD203B41FA5}">
                      <a16:colId xmlns:a16="http://schemas.microsoft.com/office/drawing/2014/main" val="20009"/>
                    </a:ext>
                  </a:extLst>
                </a:gridCol>
              </a:tblGrid>
              <a:tr h="377538">
                <a:tc>
                  <a:txBody>
                    <a:bodyPr/>
                    <a:lstStyle/>
                    <a:p>
                      <a:r>
                        <a:rPr lang="en-US" sz="1600" dirty="0"/>
                        <a:t>                 </a:t>
                      </a:r>
                    </a:p>
                    <a:p>
                      <a:r>
                        <a:rPr lang="en-US" sz="1600" dirty="0"/>
                        <a:t>      Location</a:t>
                      </a:r>
                    </a:p>
                  </a:txBody>
                  <a:tcPr/>
                </a:tc>
                <a:tc>
                  <a:txBody>
                    <a:bodyPr/>
                    <a:lstStyle/>
                    <a:p>
                      <a:r>
                        <a:rPr lang="en-US" sz="1600" dirty="0"/>
                        <a:t>Discharge</a:t>
                      </a:r>
                    </a:p>
                    <a:p>
                      <a:r>
                        <a:rPr lang="en-US" sz="1600" dirty="0"/>
                        <a:t>   (L/min)   </a:t>
                      </a:r>
                    </a:p>
                  </a:txBody>
                  <a:tcPr/>
                </a:tc>
                <a:tc>
                  <a:txBody>
                    <a:bodyPr/>
                    <a:lstStyle/>
                    <a:p>
                      <a:r>
                        <a:rPr lang="en-US" sz="1600" dirty="0"/>
                        <a:t>   Al (g/D)</a:t>
                      </a:r>
                    </a:p>
                  </a:txBody>
                  <a:tcPr/>
                </a:tc>
                <a:tc>
                  <a:txBody>
                    <a:bodyPr/>
                    <a:lstStyle/>
                    <a:p>
                      <a:r>
                        <a:rPr lang="en-US" sz="1600" baseline="0" dirty="0"/>
                        <a:t>    </a:t>
                      </a:r>
                      <a:r>
                        <a:rPr lang="en-US" sz="1600" dirty="0"/>
                        <a:t>Fe </a:t>
                      </a:r>
                    </a:p>
                    <a:p>
                      <a:r>
                        <a:rPr lang="en-US" sz="1600" dirty="0"/>
                        <a:t>  (g/D)</a:t>
                      </a:r>
                    </a:p>
                  </a:txBody>
                  <a:tcPr/>
                </a:tc>
                <a:tc>
                  <a:txBody>
                    <a:bodyPr/>
                    <a:lstStyle/>
                    <a:p>
                      <a:r>
                        <a:rPr lang="en-US" sz="1600" dirty="0"/>
                        <a:t>  Mn</a:t>
                      </a:r>
                    </a:p>
                    <a:p>
                      <a:r>
                        <a:rPr lang="en-US" sz="1600" dirty="0"/>
                        <a:t> (g/D)</a:t>
                      </a:r>
                    </a:p>
                  </a:txBody>
                  <a:tcPr/>
                </a:tc>
                <a:tc>
                  <a:txBody>
                    <a:bodyPr/>
                    <a:lstStyle/>
                    <a:p>
                      <a:r>
                        <a:rPr lang="en-US" sz="1600" baseline="0" dirty="0"/>
                        <a:t>   Ni</a:t>
                      </a:r>
                    </a:p>
                    <a:p>
                      <a:r>
                        <a:rPr lang="en-US" sz="1600" baseline="0" dirty="0"/>
                        <a:t> (g/D)</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a:t>    Zn (mg/D)</a:t>
                      </a:r>
                      <a:endParaRPr lang="en-US" sz="1600" dirty="0"/>
                    </a:p>
                    <a:p>
                      <a:endParaRPr lang="en-US" sz="1600" dirty="0"/>
                    </a:p>
                  </a:txBody>
                  <a:tcPr/>
                </a:tc>
                <a:tc>
                  <a:txBody>
                    <a:bodyPr/>
                    <a:lstStyle/>
                    <a:p>
                      <a:r>
                        <a:rPr lang="en-US" sz="1600" dirty="0"/>
                        <a:t>Acidity</a:t>
                      </a:r>
                      <a:r>
                        <a:rPr lang="en-US" sz="1600" baseline="-25000" dirty="0"/>
                        <a:t>calc</a:t>
                      </a:r>
                      <a:r>
                        <a:rPr lang="en-US" sz="1600" baseline="30000" dirty="0"/>
                        <a:t> </a:t>
                      </a:r>
                      <a:r>
                        <a:rPr lang="en-US" sz="1600" baseline="0" dirty="0"/>
                        <a:t>(g\D CCE)*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    SO</a:t>
                      </a:r>
                      <a:r>
                        <a:rPr lang="en-US" sz="1600" baseline="-25000" dirty="0"/>
                        <a:t>4</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25000" dirty="0"/>
                        <a:t>   </a:t>
                      </a:r>
                      <a:r>
                        <a:rPr lang="en-US" sz="1600" baseline="0" dirty="0"/>
                        <a:t> (g/L)</a:t>
                      </a:r>
                      <a:endParaRPr lang="en-US" sz="1600" dirty="0"/>
                    </a:p>
                    <a:p>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Alkalinity</a:t>
                      </a:r>
                      <a:r>
                        <a:rPr lang="en-US" sz="1600" baseline="0" dirty="0"/>
                        <a:t>     (g/D CCE)</a:t>
                      </a:r>
                      <a:endParaRPr lang="en-US" sz="1600" dirty="0"/>
                    </a:p>
                    <a:p>
                      <a:endParaRPr lang="en-US" sz="1600" dirty="0"/>
                    </a:p>
                  </a:txBody>
                  <a:tcPr/>
                </a:tc>
                <a:extLst>
                  <a:ext uri="{0D108BD9-81ED-4DB2-BD59-A6C34878D82A}">
                    <a16:rowId xmlns:a16="http://schemas.microsoft.com/office/drawing/2014/main" val="10000"/>
                  </a:ext>
                </a:extLst>
              </a:tr>
              <a:tr h="653431">
                <a:tc>
                  <a:txBody>
                    <a:bodyPr/>
                    <a:lstStyle/>
                    <a:p>
                      <a:r>
                        <a:rPr lang="en-US" dirty="0"/>
                        <a:t>Mitchell</a:t>
                      </a:r>
                      <a:r>
                        <a:rPr lang="en-US" baseline="0" dirty="0"/>
                        <a:t> Mine MM-3M - All data</a:t>
                      </a:r>
                      <a:endParaRPr lang="en-US" dirty="0"/>
                    </a:p>
                  </a:txBody>
                  <a:tcPr/>
                </a:tc>
                <a:tc>
                  <a:txBody>
                    <a:bodyPr/>
                    <a:lstStyle/>
                    <a:p>
                      <a:r>
                        <a:rPr lang="en-US" dirty="0"/>
                        <a:t>    129.1</a:t>
                      </a:r>
                    </a:p>
                  </a:txBody>
                  <a:tcPr/>
                </a:tc>
                <a:tc>
                  <a:txBody>
                    <a:bodyPr/>
                    <a:lstStyle/>
                    <a:p>
                      <a:r>
                        <a:rPr lang="en-US" dirty="0"/>
                        <a:t>  9.85</a:t>
                      </a:r>
                    </a:p>
                    <a:p>
                      <a:endParaRPr lang="en-US" dirty="0"/>
                    </a:p>
                  </a:txBody>
                  <a:tcPr/>
                </a:tc>
                <a:tc>
                  <a:txBody>
                    <a:bodyPr/>
                    <a:lstStyle/>
                    <a:p>
                      <a:r>
                        <a:rPr lang="en-US" dirty="0"/>
                        <a:t> 29,657</a:t>
                      </a:r>
                    </a:p>
                    <a:p>
                      <a:endParaRPr lang="en-US" dirty="0"/>
                    </a:p>
                  </a:txBody>
                  <a:tcPr/>
                </a:tc>
                <a:tc>
                  <a:txBody>
                    <a:bodyPr/>
                    <a:lstStyle/>
                    <a:p>
                      <a:r>
                        <a:rPr lang="en-US" dirty="0"/>
                        <a:t>567.1</a:t>
                      </a:r>
                    </a:p>
                    <a:p>
                      <a:endParaRPr lang="en-US" dirty="0"/>
                    </a:p>
                  </a:txBody>
                  <a:tcPr/>
                </a:tc>
                <a:tc>
                  <a:txBody>
                    <a:bodyPr/>
                    <a:lstStyle/>
                    <a:p>
                      <a:r>
                        <a:rPr lang="en-US" dirty="0"/>
                        <a:t>  2.23</a:t>
                      </a:r>
                    </a:p>
                    <a:p>
                      <a:endParaRPr lang="en-US" dirty="0"/>
                    </a:p>
                  </a:txBody>
                  <a:tcPr/>
                </a:tc>
                <a:tc>
                  <a:txBody>
                    <a:bodyPr/>
                    <a:lstStyle/>
                    <a:p>
                      <a:r>
                        <a:rPr lang="en-US" dirty="0"/>
                        <a:t>11.62</a:t>
                      </a:r>
                    </a:p>
                  </a:txBody>
                  <a:tcPr/>
                </a:tc>
                <a:tc>
                  <a:txBody>
                    <a:bodyPr/>
                    <a:lstStyle/>
                    <a:p>
                      <a:r>
                        <a:rPr lang="en-US" dirty="0"/>
                        <a:t>   65,356</a:t>
                      </a:r>
                    </a:p>
                  </a:txBody>
                  <a:tcPr/>
                </a:tc>
                <a:tc>
                  <a:txBody>
                    <a:bodyPr/>
                    <a:lstStyle/>
                    <a:p>
                      <a:r>
                        <a:rPr lang="en-US" dirty="0"/>
                        <a:t>353,286</a:t>
                      </a:r>
                    </a:p>
                    <a:p>
                      <a:endParaRPr lang="en-US" dirty="0"/>
                    </a:p>
                  </a:txBody>
                  <a:tcPr/>
                </a:tc>
                <a:tc>
                  <a:txBody>
                    <a:bodyPr/>
                    <a:lstStyle/>
                    <a:p>
                      <a:r>
                        <a:rPr lang="en-US" dirty="0"/>
                        <a:t> 29,750</a:t>
                      </a:r>
                    </a:p>
                    <a:p>
                      <a:endParaRPr lang="en-US" dirty="0"/>
                    </a:p>
                  </a:txBody>
                  <a:tcPr/>
                </a:tc>
                <a:extLst>
                  <a:ext uri="{0D108BD9-81ED-4DB2-BD59-A6C34878D82A}">
                    <a16:rowId xmlns:a16="http://schemas.microsoft.com/office/drawing/2014/main" val="10001"/>
                  </a:ext>
                </a:extLst>
              </a:tr>
              <a:tr h="635719">
                <a:tc>
                  <a:txBody>
                    <a:bodyPr/>
                    <a:lstStyle/>
                    <a:p>
                      <a:r>
                        <a:rPr lang="en-US" dirty="0"/>
                        <a:t>W. Sewage Plant Discharge: 2005*</a:t>
                      </a:r>
                    </a:p>
                  </a:txBody>
                  <a:tcPr/>
                </a:tc>
                <a:tc>
                  <a:txBody>
                    <a:bodyPr/>
                    <a:lstStyle/>
                    <a:p>
                      <a:r>
                        <a:rPr lang="en-US" dirty="0"/>
                        <a:t>    212.4</a:t>
                      </a:r>
                    </a:p>
                    <a:p>
                      <a:endParaRPr lang="en-US" dirty="0"/>
                    </a:p>
                  </a:txBody>
                  <a:tcPr/>
                </a:tc>
                <a:tc>
                  <a:txBody>
                    <a:bodyPr/>
                    <a:lstStyle/>
                    <a:p>
                      <a:r>
                        <a:rPr lang="en-US" dirty="0"/>
                        <a:t>  1.53</a:t>
                      </a:r>
                    </a:p>
                    <a:p>
                      <a:endParaRPr lang="en-US" dirty="0"/>
                    </a:p>
                  </a:txBody>
                  <a:tcPr/>
                </a:tc>
                <a:tc>
                  <a:txBody>
                    <a:bodyPr/>
                    <a:lstStyle/>
                    <a:p>
                      <a:r>
                        <a:rPr lang="en-US" dirty="0"/>
                        <a:t>     20.8</a:t>
                      </a:r>
                    </a:p>
                    <a:p>
                      <a:endParaRPr lang="en-US" dirty="0"/>
                    </a:p>
                  </a:txBody>
                  <a:tcPr/>
                </a:tc>
                <a:tc>
                  <a:txBody>
                    <a:bodyPr/>
                    <a:lstStyle/>
                    <a:p>
                      <a:r>
                        <a:rPr lang="en-US" dirty="0"/>
                        <a:t>145.6</a:t>
                      </a:r>
                    </a:p>
                    <a:p>
                      <a:endParaRPr lang="en-US" dirty="0"/>
                    </a:p>
                  </a:txBody>
                  <a:tcPr/>
                </a:tc>
                <a:tc>
                  <a:txBody>
                    <a:bodyPr/>
                    <a:lstStyle/>
                    <a:p>
                      <a:r>
                        <a:rPr lang="en-US" dirty="0"/>
                        <a:t>  2.14</a:t>
                      </a:r>
                    </a:p>
                    <a:p>
                      <a:endParaRPr lang="en-US" dirty="0"/>
                    </a:p>
                  </a:txBody>
                  <a:tcPr/>
                </a:tc>
                <a:tc>
                  <a:txBody>
                    <a:bodyPr/>
                    <a:lstStyle/>
                    <a:p>
                      <a:r>
                        <a:rPr lang="en-US" dirty="0"/>
                        <a:t>   0.92</a:t>
                      </a:r>
                    </a:p>
                    <a:p>
                      <a:endParaRPr lang="en-US" dirty="0"/>
                    </a:p>
                  </a:txBody>
                  <a:tcPr/>
                </a:tc>
                <a:tc>
                  <a:txBody>
                    <a:bodyPr/>
                    <a:lstStyle/>
                    <a:p>
                      <a:r>
                        <a:rPr lang="en-US" dirty="0"/>
                        <a:t>      295.2</a:t>
                      </a:r>
                    </a:p>
                    <a:p>
                      <a:endParaRPr lang="en-US" dirty="0"/>
                    </a:p>
                  </a:txBody>
                  <a:tcPr/>
                </a:tc>
                <a:tc>
                  <a:txBody>
                    <a:bodyPr/>
                    <a:lstStyle/>
                    <a:p>
                      <a:r>
                        <a:rPr lang="en-US" dirty="0"/>
                        <a:t>  42,815</a:t>
                      </a:r>
                    </a:p>
                    <a:p>
                      <a:endParaRPr lang="en-US" dirty="0"/>
                    </a:p>
                  </a:txBody>
                  <a:tcPr/>
                </a:tc>
                <a:tc>
                  <a:txBody>
                    <a:bodyPr/>
                    <a:lstStyle/>
                    <a:p>
                      <a:r>
                        <a:rPr lang="en-US" dirty="0"/>
                        <a:t> 58,106</a:t>
                      </a:r>
                    </a:p>
                    <a:p>
                      <a:endParaRPr lang="en-US" dirty="0"/>
                    </a:p>
                  </a:txBody>
                  <a:tcPr/>
                </a:tc>
                <a:extLst>
                  <a:ext uri="{0D108BD9-81ED-4DB2-BD59-A6C34878D82A}">
                    <a16:rowId xmlns:a16="http://schemas.microsoft.com/office/drawing/2014/main" val="10002"/>
                  </a:ext>
                </a:extLst>
              </a:tr>
              <a:tr h="740996">
                <a:tc>
                  <a:txBody>
                    <a:bodyPr/>
                    <a:lstStyle/>
                    <a:p>
                      <a:r>
                        <a:rPr lang="en-US" dirty="0"/>
                        <a:t>MM-3M:WSP 1:</a:t>
                      </a:r>
                      <a:r>
                        <a:rPr lang="en-US" baseline="0" dirty="0"/>
                        <a:t>1.65 Blend**</a:t>
                      </a:r>
                      <a:endParaRPr lang="en-US" dirty="0"/>
                    </a:p>
                  </a:txBody>
                  <a:tcPr/>
                </a:tc>
                <a:tc>
                  <a:txBody>
                    <a:bodyPr/>
                    <a:lstStyle/>
                    <a:p>
                      <a:r>
                        <a:rPr lang="en-US" dirty="0"/>
                        <a:t>    341.50</a:t>
                      </a:r>
                    </a:p>
                  </a:txBody>
                  <a:tcPr/>
                </a:tc>
                <a:tc>
                  <a:txBody>
                    <a:bodyPr/>
                    <a:lstStyle/>
                    <a:p>
                      <a:r>
                        <a:rPr lang="en-US" dirty="0"/>
                        <a:t>11.38</a:t>
                      </a:r>
                    </a:p>
                  </a:txBody>
                  <a:tcPr/>
                </a:tc>
                <a:tc>
                  <a:txBody>
                    <a:bodyPr/>
                    <a:lstStyle/>
                    <a:p>
                      <a:r>
                        <a:rPr lang="en-US" dirty="0"/>
                        <a:t>  29,678</a:t>
                      </a:r>
                    </a:p>
                    <a:p>
                      <a:endParaRPr lang="en-US" dirty="0"/>
                    </a:p>
                  </a:txBody>
                  <a:tcPr/>
                </a:tc>
                <a:tc>
                  <a:txBody>
                    <a:bodyPr/>
                    <a:lstStyle/>
                    <a:p>
                      <a:r>
                        <a:rPr lang="en-US" dirty="0"/>
                        <a:t>712.7</a:t>
                      </a:r>
                    </a:p>
                    <a:p>
                      <a:endParaRPr lang="en-US" dirty="0"/>
                    </a:p>
                  </a:txBody>
                  <a:tcPr/>
                </a:tc>
                <a:tc>
                  <a:txBody>
                    <a:bodyPr/>
                    <a:lstStyle/>
                    <a:p>
                      <a:r>
                        <a:rPr lang="en-US" dirty="0"/>
                        <a:t>  5.75</a:t>
                      </a:r>
                    </a:p>
                    <a:p>
                      <a:endParaRPr lang="en-US" dirty="0"/>
                    </a:p>
                  </a:txBody>
                  <a:tcPr/>
                </a:tc>
                <a:tc>
                  <a:txBody>
                    <a:bodyPr/>
                    <a:lstStyle/>
                    <a:p>
                      <a:r>
                        <a:rPr lang="en-US" dirty="0"/>
                        <a:t> 13.13</a:t>
                      </a:r>
                    </a:p>
                    <a:p>
                      <a:endParaRPr lang="en-US" dirty="0"/>
                    </a:p>
                  </a:txBody>
                  <a:tcPr/>
                </a:tc>
                <a:tc>
                  <a:txBody>
                    <a:bodyPr/>
                    <a:lstStyle/>
                    <a:p>
                      <a:r>
                        <a:rPr lang="en-US" dirty="0"/>
                        <a:t>    65,651</a:t>
                      </a:r>
                    </a:p>
                    <a:p>
                      <a:endParaRPr lang="en-US" dirty="0"/>
                    </a:p>
                  </a:txBody>
                  <a:tcPr/>
                </a:tc>
                <a:tc>
                  <a:txBody>
                    <a:bodyPr/>
                    <a:lstStyle/>
                    <a:p>
                      <a:r>
                        <a:rPr lang="en-US" dirty="0"/>
                        <a:t> 423,705</a:t>
                      </a:r>
                    </a:p>
                    <a:p>
                      <a:endParaRPr lang="en-US" dirty="0"/>
                    </a:p>
                  </a:txBody>
                  <a:tcPr/>
                </a:tc>
                <a:tc>
                  <a:txBody>
                    <a:bodyPr/>
                    <a:lstStyle/>
                    <a:p>
                      <a:r>
                        <a:rPr lang="en-US" dirty="0"/>
                        <a:t> 87,857</a:t>
                      </a:r>
                    </a:p>
                    <a:p>
                      <a:endParaRPr lang="en-US" dirty="0"/>
                    </a:p>
                  </a:txBody>
                  <a:tcPr/>
                </a:tc>
                <a:extLst>
                  <a:ext uri="{0D108BD9-81ED-4DB2-BD59-A6C34878D82A}">
                    <a16:rowId xmlns:a16="http://schemas.microsoft.com/office/drawing/2014/main" val="10003"/>
                  </a:ext>
                </a:extLst>
              </a:tr>
              <a:tr h="914400">
                <a:tc>
                  <a:txBody>
                    <a:bodyPr/>
                    <a:lstStyle/>
                    <a:p>
                      <a:r>
                        <a:rPr lang="en-US" dirty="0"/>
                        <a:t>Initial Blend*** Concentration (mg/L)</a:t>
                      </a:r>
                    </a:p>
                  </a:txBody>
                  <a:tcPr/>
                </a:tc>
                <a:tc>
                  <a:txBody>
                    <a:bodyPr/>
                    <a:lstStyle/>
                    <a:p>
                      <a:endParaRPr lang="en-US" dirty="0"/>
                    </a:p>
                  </a:txBody>
                  <a:tcPr/>
                </a:tc>
                <a:tc>
                  <a:txBody>
                    <a:bodyPr/>
                    <a:lstStyle/>
                    <a:p>
                      <a:r>
                        <a:rPr lang="en-US" dirty="0"/>
                        <a:t>0.023</a:t>
                      </a:r>
                    </a:p>
                    <a:p>
                      <a:endParaRPr lang="en-US" dirty="0"/>
                    </a:p>
                  </a:txBody>
                  <a:tcPr/>
                </a:tc>
                <a:tc>
                  <a:txBody>
                    <a:bodyPr/>
                    <a:lstStyle/>
                    <a:p>
                      <a:r>
                        <a:rPr lang="en-US" dirty="0"/>
                        <a:t>   60.35</a:t>
                      </a:r>
                    </a:p>
                    <a:p>
                      <a:endParaRPr lang="en-US" dirty="0"/>
                    </a:p>
                  </a:txBody>
                  <a:tcPr/>
                </a:tc>
                <a:tc>
                  <a:txBody>
                    <a:bodyPr/>
                    <a:lstStyle/>
                    <a:p>
                      <a:r>
                        <a:rPr lang="en-US" dirty="0"/>
                        <a:t> 1.45</a:t>
                      </a:r>
                    </a:p>
                    <a:p>
                      <a:endParaRPr lang="en-US" dirty="0"/>
                    </a:p>
                  </a:txBody>
                  <a:tcPr/>
                </a:tc>
                <a:tc>
                  <a:txBody>
                    <a:bodyPr/>
                    <a:lstStyle/>
                    <a:p>
                      <a:r>
                        <a:rPr lang="en-US" dirty="0"/>
                        <a:t> 0.012</a:t>
                      </a:r>
                    </a:p>
                    <a:p>
                      <a:endParaRPr lang="en-US" dirty="0"/>
                    </a:p>
                  </a:txBody>
                  <a:tcPr/>
                </a:tc>
                <a:tc>
                  <a:txBody>
                    <a:bodyPr/>
                    <a:lstStyle/>
                    <a:p>
                      <a:r>
                        <a:rPr lang="en-US" dirty="0"/>
                        <a:t> 0.027</a:t>
                      </a:r>
                    </a:p>
                    <a:p>
                      <a:endParaRPr lang="en-US" dirty="0"/>
                    </a:p>
                  </a:txBody>
                  <a:tcPr/>
                </a:tc>
                <a:tc>
                  <a:txBody>
                    <a:bodyPr/>
                    <a:lstStyle/>
                    <a:p>
                      <a:r>
                        <a:rPr lang="en-US" dirty="0"/>
                        <a:t>     133.5</a:t>
                      </a:r>
                    </a:p>
                    <a:p>
                      <a:endParaRPr lang="en-US" dirty="0"/>
                    </a:p>
                  </a:txBody>
                  <a:tcPr/>
                </a:tc>
                <a:tc>
                  <a:txBody>
                    <a:bodyPr/>
                    <a:lstStyle/>
                    <a:p>
                      <a:r>
                        <a:rPr lang="en-US" dirty="0"/>
                        <a:t>   861.6</a:t>
                      </a:r>
                    </a:p>
                    <a:p>
                      <a:endParaRPr lang="en-US" dirty="0"/>
                    </a:p>
                  </a:txBody>
                  <a:tcPr/>
                </a:tc>
                <a:tc>
                  <a:txBody>
                    <a:bodyPr/>
                    <a:lstStyle/>
                    <a:p>
                      <a:r>
                        <a:rPr lang="en-US" dirty="0"/>
                        <a:t>  178.7</a:t>
                      </a:r>
                    </a:p>
                    <a:p>
                      <a:endParaRPr lang="en-US" dirty="0"/>
                    </a:p>
                  </a:txBody>
                  <a:tcPr/>
                </a:tc>
                <a:extLst>
                  <a:ext uri="{0D108BD9-81ED-4DB2-BD59-A6C34878D82A}">
                    <a16:rowId xmlns:a16="http://schemas.microsoft.com/office/drawing/2014/main" val="10004"/>
                  </a:ext>
                </a:extLst>
              </a:tr>
            </a:tbl>
          </a:graphicData>
        </a:graphic>
      </p:graphicFrame>
      <p:sp>
        <p:nvSpPr>
          <p:cNvPr id="2" name="TextBox 1"/>
          <p:cNvSpPr txBox="1"/>
          <p:nvPr/>
        </p:nvSpPr>
        <p:spPr>
          <a:xfrm>
            <a:off x="1759788" y="4606507"/>
            <a:ext cx="9221638" cy="923330"/>
          </a:xfrm>
          <a:prstGeom prst="rect">
            <a:avLst/>
          </a:prstGeom>
          <a:noFill/>
        </p:spPr>
        <p:txBody>
          <a:bodyPr wrap="square" rtlCol="0">
            <a:spAutoFit/>
          </a:bodyPr>
          <a:lstStyle/>
          <a:p>
            <a:r>
              <a:rPr lang="en-US" dirty="0"/>
              <a:t>*Reported by Christensen, 1992.</a:t>
            </a:r>
          </a:p>
          <a:p>
            <a:r>
              <a:rPr lang="en-US" dirty="0"/>
              <a:t>**Simple blend to stated ratio and not the result of geochemical modelling.</a:t>
            </a:r>
          </a:p>
          <a:p>
            <a:r>
              <a:rPr lang="en-US" dirty="0"/>
              <a:t>***Back calculated from blend loading data. </a:t>
            </a:r>
          </a:p>
        </p:txBody>
      </p:sp>
    </p:spTree>
    <p:extLst>
      <p:ext uri="{BB962C8B-B14F-4D97-AF65-F5344CB8AC3E}">
        <p14:creationId xmlns:p14="http://schemas.microsoft.com/office/powerpoint/2010/main" val="1458867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A031A-E571-4430-AE75-95823E1717C9}"/>
              </a:ext>
            </a:extLst>
          </p:cNvPr>
          <p:cNvSpPr>
            <a:spLocks noGrp="1"/>
          </p:cNvSpPr>
          <p:nvPr>
            <p:ph type="title"/>
          </p:nvPr>
        </p:nvSpPr>
        <p:spPr>
          <a:xfrm>
            <a:off x="9672598" y="374729"/>
            <a:ext cx="2519402" cy="2811816"/>
          </a:xfrm>
        </p:spPr>
        <p:txBody>
          <a:bodyPr>
            <a:normAutofit fontScale="90000"/>
          </a:bodyPr>
          <a:lstStyle/>
          <a:p>
            <a:r>
              <a:rPr lang="en-US" dirty="0">
                <a:solidFill>
                  <a:srgbClr val="0070C0"/>
                </a:solidFill>
                <a:effectLst>
                  <a:outerShdw blurRad="38100" dist="38100" dir="2700000" algn="tl">
                    <a:srgbClr val="000000">
                      <a:alpha val="43137"/>
                    </a:srgbClr>
                  </a:outerShdw>
                </a:effectLst>
              </a:rPr>
              <a:t>AMD in the Calfee Slope Mine, Sub-Basin</a:t>
            </a:r>
            <a:endParaRPr lang="en-US" dirty="0"/>
          </a:p>
        </p:txBody>
      </p:sp>
      <p:pic>
        <p:nvPicPr>
          <p:cNvPr id="5" name="Content Placeholder 4">
            <a:extLst>
              <a:ext uri="{FF2B5EF4-FFF2-40B4-BE49-F238E27FC236}">
                <a16:creationId xmlns:a16="http://schemas.microsoft.com/office/drawing/2014/main" id="{B747D2E2-C759-4609-8DCD-AFBAB63705EE}"/>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3963" y="253010"/>
            <a:ext cx="9393853" cy="5853217"/>
          </a:xfrm>
        </p:spPr>
      </p:pic>
      <p:sp>
        <p:nvSpPr>
          <p:cNvPr id="6" name="TextBox 5">
            <a:extLst>
              <a:ext uri="{FF2B5EF4-FFF2-40B4-BE49-F238E27FC236}">
                <a16:creationId xmlns:a16="http://schemas.microsoft.com/office/drawing/2014/main" id="{37E13408-5D5C-449E-AE5C-3CD70E539B08}"/>
              </a:ext>
            </a:extLst>
          </p:cNvPr>
          <p:cNvSpPr txBox="1"/>
          <p:nvPr/>
        </p:nvSpPr>
        <p:spPr>
          <a:xfrm>
            <a:off x="9672597" y="2858949"/>
            <a:ext cx="2325439" cy="2862322"/>
          </a:xfrm>
          <a:prstGeom prst="rect">
            <a:avLst/>
          </a:prstGeom>
          <a:noFill/>
        </p:spPr>
        <p:txBody>
          <a:bodyPr wrap="square" rtlCol="0">
            <a:spAutoFit/>
          </a:bodyPr>
          <a:lstStyle/>
          <a:p>
            <a:r>
              <a:rPr lang="en-US" sz="2000" dirty="0"/>
              <a:t>CS-3M  = mine discharge</a:t>
            </a:r>
          </a:p>
          <a:p>
            <a:endParaRPr lang="en-US" sz="2000" dirty="0"/>
          </a:p>
          <a:p>
            <a:r>
              <a:rPr lang="en-US" sz="2000" dirty="0"/>
              <a:t>CS-8S = public sewage plant discharge</a:t>
            </a:r>
          </a:p>
          <a:p>
            <a:endParaRPr lang="en-US" sz="2000" dirty="0"/>
          </a:p>
          <a:p>
            <a:r>
              <a:rPr lang="en-US" sz="2000" dirty="0"/>
              <a:t>MW-04-04 – USGS monitoring well</a:t>
            </a:r>
          </a:p>
        </p:txBody>
      </p:sp>
    </p:spTree>
    <p:extLst>
      <p:ext uri="{BB962C8B-B14F-4D97-AF65-F5344CB8AC3E}">
        <p14:creationId xmlns:p14="http://schemas.microsoft.com/office/powerpoint/2010/main" val="1372565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06299" y="170785"/>
            <a:ext cx="10754292" cy="532599"/>
          </a:xfrm>
        </p:spPr>
        <p:txBody>
          <a:bodyPr>
            <a:noAutofit/>
          </a:bodyPr>
          <a:lstStyle/>
          <a:p>
            <a:r>
              <a:rPr lang="en-US" sz="2400" dirty="0" err="1"/>
              <a:t>Calfee</a:t>
            </a:r>
            <a:r>
              <a:rPr lang="en-US" sz="2400" dirty="0"/>
              <a:t> Slope Discharge, Huntsville, MO: Median Water Quality Data</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37928722"/>
              </p:ext>
            </p:extLst>
          </p:nvPr>
        </p:nvGraphicFramePr>
        <p:xfrm>
          <a:off x="202249" y="707087"/>
          <a:ext cx="11989751" cy="3235437"/>
        </p:xfrm>
        <a:graphic>
          <a:graphicData uri="http://schemas.openxmlformats.org/drawingml/2006/table">
            <a:tbl>
              <a:tblPr firstRow="1" bandRow="1">
                <a:tableStyleId>{7DF18680-E054-41AD-8BC1-D1AEF772440D}</a:tableStyleId>
              </a:tblPr>
              <a:tblGrid>
                <a:gridCol w="2333002">
                  <a:extLst>
                    <a:ext uri="{9D8B030D-6E8A-4147-A177-3AD203B41FA5}">
                      <a16:colId xmlns:a16="http://schemas.microsoft.com/office/drawing/2014/main" val="20000"/>
                    </a:ext>
                  </a:extLst>
                </a:gridCol>
                <a:gridCol w="686472">
                  <a:extLst>
                    <a:ext uri="{9D8B030D-6E8A-4147-A177-3AD203B41FA5}">
                      <a16:colId xmlns:a16="http://schemas.microsoft.com/office/drawing/2014/main" val="20001"/>
                    </a:ext>
                  </a:extLst>
                </a:gridCol>
                <a:gridCol w="955313">
                  <a:extLst>
                    <a:ext uri="{9D8B030D-6E8A-4147-A177-3AD203B41FA5}">
                      <a16:colId xmlns:a16="http://schemas.microsoft.com/office/drawing/2014/main" val="20002"/>
                    </a:ext>
                  </a:extLst>
                </a:gridCol>
                <a:gridCol w="929724">
                  <a:extLst>
                    <a:ext uri="{9D8B030D-6E8A-4147-A177-3AD203B41FA5}">
                      <a16:colId xmlns:a16="http://schemas.microsoft.com/office/drawing/2014/main" val="20003"/>
                    </a:ext>
                  </a:extLst>
                </a:gridCol>
                <a:gridCol w="955313">
                  <a:extLst>
                    <a:ext uri="{9D8B030D-6E8A-4147-A177-3AD203B41FA5}">
                      <a16:colId xmlns:a16="http://schemas.microsoft.com/office/drawing/2014/main" val="20004"/>
                    </a:ext>
                  </a:extLst>
                </a:gridCol>
                <a:gridCol w="972373">
                  <a:extLst>
                    <a:ext uri="{9D8B030D-6E8A-4147-A177-3AD203B41FA5}">
                      <a16:colId xmlns:a16="http://schemas.microsoft.com/office/drawing/2014/main" val="20005"/>
                    </a:ext>
                  </a:extLst>
                </a:gridCol>
                <a:gridCol w="1023550">
                  <a:extLst>
                    <a:ext uri="{9D8B030D-6E8A-4147-A177-3AD203B41FA5}">
                      <a16:colId xmlns:a16="http://schemas.microsoft.com/office/drawing/2014/main" val="20006"/>
                    </a:ext>
                  </a:extLst>
                </a:gridCol>
                <a:gridCol w="1330615">
                  <a:extLst>
                    <a:ext uri="{9D8B030D-6E8A-4147-A177-3AD203B41FA5}">
                      <a16:colId xmlns:a16="http://schemas.microsoft.com/office/drawing/2014/main" val="20007"/>
                    </a:ext>
                  </a:extLst>
                </a:gridCol>
                <a:gridCol w="1330615">
                  <a:extLst>
                    <a:ext uri="{9D8B030D-6E8A-4147-A177-3AD203B41FA5}">
                      <a16:colId xmlns:a16="http://schemas.microsoft.com/office/drawing/2014/main" val="20008"/>
                    </a:ext>
                  </a:extLst>
                </a:gridCol>
                <a:gridCol w="1472774">
                  <a:extLst>
                    <a:ext uri="{9D8B030D-6E8A-4147-A177-3AD203B41FA5}">
                      <a16:colId xmlns:a16="http://schemas.microsoft.com/office/drawing/2014/main" val="20009"/>
                    </a:ext>
                  </a:extLst>
                </a:gridCol>
              </a:tblGrid>
              <a:tr h="675117">
                <a:tc>
                  <a:txBody>
                    <a:bodyPr/>
                    <a:lstStyle/>
                    <a:p>
                      <a:r>
                        <a:rPr lang="en-US" dirty="0"/>
                        <a:t>                 </a:t>
                      </a:r>
                    </a:p>
                    <a:p>
                      <a:r>
                        <a:rPr lang="en-US" dirty="0"/>
                        <a:t>      Location</a:t>
                      </a:r>
                    </a:p>
                  </a:txBody>
                  <a:tcPr/>
                </a:tc>
                <a:tc>
                  <a:txBody>
                    <a:bodyPr/>
                    <a:lstStyle/>
                    <a:p>
                      <a:r>
                        <a:rPr lang="en-US" dirty="0"/>
                        <a:t>        pH</a:t>
                      </a:r>
                    </a:p>
                  </a:txBody>
                  <a:tcPr/>
                </a:tc>
                <a:tc>
                  <a:txBody>
                    <a:bodyPr/>
                    <a:lstStyle/>
                    <a:p>
                      <a:r>
                        <a:rPr lang="en-US" dirty="0"/>
                        <a:t>D.</a:t>
                      </a:r>
                      <a:r>
                        <a:rPr lang="en-US" baseline="0" dirty="0"/>
                        <a:t> Al (mg/L)</a:t>
                      </a:r>
                      <a:endParaRPr lang="en-US" dirty="0"/>
                    </a:p>
                  </a:txBody>
                  <a:tcPr/>
                </a:tc>
                <a:tc>
                  <a:txBody>
                    <a:bodyPr/>
                    <a:lstStyle/>
                    <a:p>
                      <a:r>
                        <a:rPr lang="en-US" dirty="0"/>
                        <a:t>D. Fe (mg/L)</a:t>
                      </a:r>
                    </a:p>
                  </a:txBody>
                  <a:tcPr/>
                </a:tc>
                <a:tc>
                  <a:txBody>
                    <a:bodyPr/>
                    <a:lstStyle/>
                    <a:p>
                      <a:r>
                        <a:rPr lang="en-US" dirty="0"/>
                        <a:t>D. </a:t>
                      </a:r>
                      <a:r>
                        <a:rPr lang="en-US" dirty="0" err="1"/>
                        <a:t>Mn</a:t>
                      </a:r>
                      <a:r>
                        <a:rPr lang="en-US" dirty="0"/>
                        <a:t> (mg/L)</a:t>
                      </a:r>
                    </a:p>
                  </a:txBody>
                  <a:tcPr/>
                </a:tc>
                <a:tc>
                  <a:txBody>
                    <a:bodyPr/>
                    <a:lstStyle/>
                    <a:p>
                      <a:r>
                        <a:rPr lang="en-US" dirty="0"/>
                        <a:t>D.</a:t>
                      </a:r>
                      <a:r>
                        <a:rPr lang="en-US" baseline="0" dirty="0"/>
                        <a:t> Ca (mg/L)</a:t>
                      </a:r>
                      <a:endParaRPr lang="en-US" dirty="0"/>
                    </a:p>
                  </a:txBody>
                  <a:tcPr/>
                </a:tc>
                <a:tc>
                  <a:txBody>
                    <a:bodyPr/>
                    <a:lstStyle/>
                    <a:p>
                      <a:r>
                        <a:rPr lang="en-US" dirty="0"/>
                        <a:t>SO</a:t>
                      </a:r>
                      <a:r>
                        <a:rPr lang="en-US" baseline="-25000" dirty="0"/>
                        <a:t>4</a:t>
                      </a:r>
                      <a:r>
                        <a:rPr lang="en-US" baseline="0" dirty="0"/>
                        <a:t> (mg/L)</a:t>
                      </a:r>
                      <a:endParaRPr lang="en-US" dirty="0"/>
                    </a:p>
                  </a:txBody>
                  <a:tcPr/>
                </a:tc>
                <a:tc>
                  <a:txBody>
                    <a:bodyPr/>
                    <a:lstStyle/>
                    <a:p>
                      <a:r>
                        <a:rPr lang="en-US" dirty="0"/>
                        <a:t>Acidity</a:t>
                      </a:r>
                      <a:r>
                        <a:rPr lang="en-US" baseline="-25000" dirty="0"/>
                        <a:t>calc</a:t>
                      </a:r>
                      <a:r>
                        <a:rPr lang="en-US" baseline="30000" dirty="0"/>
                        <a:t> </a:t>
                      </a:r>
                      <a:r>
                        <a:rPr lang="en-US" sz="1400" baseline="0" dirty="0"/>
                        <a:t>(mg/L CCE)*</a:t>
                      </a:r>
                    </a:p>
                  </a:txBody>
                  <a:tcPr/>
                </a:tc>
                <a:tc>
                  <a:txBody>
                    <a:bodyPr/>
                    <a:lstStyle/>
                    <a:p>
                      <a:r>
                        <a:rPr lang="en-US" dirty="0"/>
                        <a:t>Alkalinity </a:t>
                      </a:r>
                      <a:r>
                        <a:rPr lang="en-US" sz="1400" dirty="0"/>
                        <a:t>(mg/L CCE)</a:t>
                      </a:r>
                    </a:p>
                  </a:txBody>
                  <a:tcPr/>
                </a:tc>
                <a:tc>
                  <a:txBody>
                    <a:bodyPr/>
                    <a:lstStyle/>
                    <a:p>
                      <a:r>
                        <a:rPr lang="en-US" dirty="0"/>
                        <a:t>Net Acidity </a:t>
                      </a:r>
                      <a:r>
                        <a:rPr lang="en-US" sz="1400" dirty="0"/>
                        <a:t>(mg/L CCE)</a:t>
                      </a:r>
                    </a:p>
                  </a:txBody>
                  <a:tcPr/>
                </a:tc>
                <a:extLst>
                  <a:ext uri="{0D108BD9-81ED-4DB2-BD59-A6C34878D82A}">
                    <a16:rowId xmlns:a16="http://schemas.microsoft.com/office/drawing/2014/main" val="10000"/>
                  </a:ext>
                </a:extLst>
              </a:tr>
              <a:tr h="635719">
                <a:tc>
                  <a:txBody>
                    <a:bodyPr/>
                    <a:lstStyle/>
                    <a:p>
                      <a:r>
                        <a:rPr lang="en-US" dirty="0"/>
                        <a:t>Calfee</a:t>
                      </a:r>
                      <a:r>
                        <a:rPr lang="en-US" baseline="0" dirty="0"/>
                        <a:t> Slope CS-5M - 1992 data*</a:t>
                      </a:r>
                      <a:endParaRPr lang="en-US" dirty="0"/>
                    </a:p>
                  </a:txBody>
                  <a:tcPr/>
                </a:tc>
                <a:tc>
                  <a:txBody>
                    <a:bodyPr/>
                    <a:lstStyle/>
                    <a:p>
                      <a:r>
                        <a:rPr lang="en-US" dirty="0"/>
                        <a:t>4.80</a:t>
                      </a:r>
                    </a:p>
                  </a:txBody>
                  <a:tcPr/>
                </a:tc>
                <a:tc>
                  <a:txBody>
                    <a:bodyPr/>
                    <a:lstStyle/>
                    <a:p>
                      <a:r>
                        <a:rPr lang="en-US" dirty="0"/>
                        <a:t>0.370</a:t>
                      </a:r>
                    </a:p>
                  </a:txBody>
                  <a:tcPr/>
                </a:tc>
                <a:tc>
                  <a:txBody>
                    <a:bodyPr/>
                    <a:lstStyle/>
                    <a:p>
                      <a:r>
                        <a:rPr lang="en-US" dirty="0"/>
                        <a:t> 569.0</a:t>
                      </a:r>
                    </a:p>
                  </a:txBody>
                  <a:tcPr/>
                </a:tc>
                <a:tc>
                  <a:txBody>
                    <a:bodyPr/>
                    <a:lstStyle/>
                    <a:p>
                      <a:r>
                        <a:rPr lang="en-US" dirty="0"/>
                        <a:t>  13.0</a:t>
                      </a:r>
                    </a:p>
                  </a:txBody>
                  <a:tcPr/>
                </a:tc>
                <a:tc>
                  <a:txBody>
                    <a:bodyPr/>
                    <a:lstStyle/>
                    <a:p>
                      <a:r>
                        <a:rPr lang="en-US" dirty="0"/>
                        <a:t>  440.0</a:t>
                      </a:r>
                    </a:p>
                  </a:txBody>
                  <a:tcPr/>
                </a:tc>
                <a:tc>
                  <a:txBody>
                    <a:bodyPr/>
                    <a:lstStyle/>
                    <a:p>
                      <a:r>
                        <a:rPr lang="en-US" dirty="0"/>
                        <a:t>  3,600</a:t>
                      </a:r>
                    </a:p>
                  </a:txBody>
                  <a:tcPr/>
                </a:tc>
                <a:tc>
                  <a:txBody>
                    <a:bodyPr/>
                    <a:lstStyle/>
                    <a:p>
                      <a:r>
                        <a:rPr lang="en-US" dirty="0"/>
                        <a:t>  1,413.9</a:t>
                      </a:r>
                    </a:p>
                  </a:txBody>
                  <a:tcPr/>
                </a:tc>
                <a:tc>
                  <a:txBody>
                    <a:bodyPr/>
                    <a:lstStyle/>
                    <a:p>
                      <a:r>
                        <a:rPr lang="en-US" dirty="0"/>
                        <a:t>      40.5</a:t>
                      </a:r>
                    </a:p>
                  </a:txBody>
                  <a:tcPr/>
                </a:tc>
                <a:tc>
                  <a:txBody>
                    <a:bodyPr/>
                    <a:lstStyle/>
                    <a:p>
                      <a:r>
                        <a:rPr lang="en-US" dirty="0"/>
                        <a:t> 1,370.9</a:t>
                      </a:r>
                    </a:p>
                  </a:txBody>
                  <a:tcPr/>
                </a:tc>
                <a:extLst>
                  <a:ext uri="{0D108BD9-81ED-4DB2-BD59-A6C34878D82A}">
                    <a16:rowId xmlns:a16="http://schemas.microsoft.com/office/drawing/2014/main" val="10001"/>
                  </a:ext>
                </a:extLst>
              </a:tr>
              <a:tr h="635719">
                <a:tc>
                  <a:txBody>
                    <a:bodyPr/>
                    <a:lstStyle/>
                    <a:p>
                      <a:r>
                        <a:rPr lang="en-US" dirty="0"/>
                        <a:t>Calfee Slope CS-5M - 2005 data**</a:t>
                      </a:r>
                    </a:p>
                  </a:txBody>
                  <a:tcPr/>
                </a:tc>
                <a:tc>
                  <a:txBody>
                    <a:bodyPr/>
                    <a:lstStyle/>
                    <a:p>
                      <a:r>
                        <a:rPr lang="en-US" dirty="0"/>
                        <a:t>5.20</a:t>
                      </a:r>
                    </a:p>
                  </a:txBody>
                  <a:tcPr/>
                </a:tc>
                <a:tc>
                  <a:txBody>
                    <a:bodyPr/>
                    <a:lstStyle/>
                    <a:p>
                      <a:r>
                        <a:rPr lang="en-US" dirty="0"/>
                        <a:t>0.874</a:t>
                      </a:r>
                    </a:p>
                  </a:txBody>
                  <a:tcPr/>
                </a:tc>
                <a:tc>
                  <a:txBody>
                    <a:bodyPr/>
                    <a:lstStyle/>
                    <a:p>
                      <a:r>
                        <a:rPr lang="en-US" dirty="0"/>
                        <a:t> 566.0</a:t>
                      </a:r>
                    </a:p>
                  </a:txBody>
                  <a:tcPr/>
                </a:tc>
                <a:tc>
                  <a:txBody>
                    <a:bodyPr/>
                    <a:lstStyle/>
                    <a:p>
                      <a:r>
                        <a:rPr lang="en-US" dirty="0"/>
                        <a:t>  12.0</a:t>
                      </a:r>
                    </a:p>
                  </a:txBody>
                  <a:tcPr/>
                </a:tc>
                <a:tc>
                  <a:txBody>
                    <a:bodyPr/>
                    <a:lstStyle/>
                    <a:p>
                      <a:r>
                        <a:rPr lang="en-US" dirty="0"/>
                        <a:t>  442.0</a:t>
                      </a:r>
                    </a:p>
                  </a:txBody>
                  <a:tcPr/>
                </a:tc>
                <a:tc>
                  <a:txBody>
                    <a:bodyPr/>
                    <a:lstStyle/>
                    <a:p>
                      <a:r>
                        <a:rPr lang="en-US" dirty="0"/>
                        <a:t>  4,370</a:t>
                      </a:r>
                    </a:p>
                  </a:txBody>
                  <a:tcPr/>
                </a:tc>
                <a:tc>
                  <a:txBody>
                    <a:bodyPr/>
                    <a:lstStyle/>
                    <a:p>
                      <a:r>
                        <a:rPr lang="en-US" dirty="0"/>
                        <a:t>  1,016.5</a:t>
                      </a:r>
                    </a:p>
                  </a:txBody>
                  <a:tcPr/>
                </a:tc>
                <a:tc>
                  <a:txBody>
                    <a:bodyPr/>
                    <a:lstStyle/>
                    <a:p>
                      <a:r>
                        <a:rPr lang="en-US" dirty="0"/>
                        <a:t>      43.0</a:t>
                      </a:r>
                    </a:p>
                  </a:txBody>
                  <a:tcPr/>
                </a:tc>
                <a:tc>
                  <a:txBody>
                    <a:bodyPr/>
                    <a:lstStyle/>
                    <a:p>
                      <a:r>
                        <a:rPr lang="en-US" dirty="0"/>
                        <a:t> 1,016.5</a:t>
                      </a:r>
                    </a:p>
                  </a:txBody>
                  <a:tcPr/>
                </a:tc>
                <a:extLst>
                  <a:ext uri="{0D108BD9-81ED-4DB2-BD59-A6C34878D82A}">
                    <a16:rowId xmlns:a16="http://schemas.microsoft.com/office/drawing/2014/main" val="10002"/>
                  </a:ext>
                </a:extLst>
              </a:tr>
              <a:tr h="635719">
                <a:tc>
                  <a:txBody>
                    <a:bodyPr/>
                    <a:lstStyle/>
                    <a:p>
                      <a:r>
                        <a:rPr lang="en-US" dirty="0"/>
                        <a:t>Calfee Slope CS-5M – This study</a:t>
                      </a:r>
                    </a:p>
                  </a:txBody>
                  <a:tcPr/>
                </a:tc>
                <a:tc>
                  <a:txBody>
                    <a:bodyPr/>
                    <a:lstStyle/>
                    <a:p>
                      <a:r>
                        <a:rPr lang="en-US" dirty="0"/>
                        <a:t>5.25</a:t>
                      </a:r>
                    </a:p>
                  </a:txBody>
                  <a:tcPr/>
                </a:tc>
                <a:tc>
                  <a:txBody>
                    <a:bodyPr/>
                    <a:lstStyle/>
                    <a:p>
                      <a:r>
                        <a:rPr lang="en-US" dirty="0"/>
                        <a:t>0.880</a:t>
                      </a:r>
                    </a:p>
                  </a:txBody>
                  <a:tcPr/>
                </a:tc>
                <a:tc>
                  <a:txBody>
                    <a:bodyPr/>
                    <a:lstStyle/>
                    <a:p>
                      <a:r>
                        <a:rPr lang="en-US" dirty="0"/>
                        <a:t> 272.0</a:t>
                      </a:r>
                    </a:p>
                  </a:txBody>
                  <a:tcPr/>
                </a:tc>
                <a:tc>
                  <a:txBody>
                    <a:bodyPr/>
                    <a:lstStyle/>
                    <a:p>
                      <a:r>
                        <a:rPr lang="en-US" dirty="0"/>
                        <a:t>   9.25</a:t>
                      </a:r>
                    </a:p>
                  </a:txBody>
                  <a:tcPr/>
                </a:tc>
                <a:tc>
                  <a:txBody>
                    <a:bodyPr/>
                    <a:lstStyle/>
                    <a:p>
                      <a:r>
                        <a:rPr lang="en-US" dirty="0"/>
                        <a:t>  400.0</a:t>
                      </a:r>
                    </a:p>
                  </a:txBody>
                  <a:tcPr/>
                </a:tc>
                <a:tc>
                  <a:txBody>
                    <a:bodyPr/>
                    <a:lstStyle/>
                    <a:p>
                      <a:r>
                        <a:rPr lang="en-US" dirty="0"/>
                        <a:t>  2,360</a:t>
                      </a:r>
                    </a:p>
                  </a:txBody>
                  <a:tcPr/>
                </a:tc>
                <a:tc>
                  <a:txBody>
                    <a:bodyPr/>
                    <a:lstStyle/>
                    <a:p>
                      <a:r>
                        <a:rPr lang="en-US" dirty="0"/>
                        <a:t>    659.4</a:t>
                      </a:r>
                    </a:p>
                  </a:txBody>
                  <a:tcPr/>
                </a:tc>
                <a:tc>
                  <a:txBody>
                    <a:bodyPr/>
                    <a:lstStyle/>
                    <a:p>
                      <a:r>
                        <a:rPr lang="en-US" dirty="0"/>
                        <a:t>      39.0</a:t>
                      </a:r>
                    </a:p>
                  </a:txBody>
                  <a:tcPr/>
                </a:tc>
                <a:tc>
                  <a:txBody>
                    <a:bodyPr/>
                    <a:lstStyle/>
                    <a:p>
                      <a:r>
                        <a:rPr lang="en-US" dirty="0"/>
                        <a:t>    618.9</a:t>
                      </a:r>
                    </a:p>
                  </a:txBody>
                  <a:tcPr/>
                </a:tc>
                <a:extLst>
                  <a:ext uri="{0D108BD9-81ED-4DB2-BD59-A6C34878D82A}">
                    <a16:rowId xmlns:a16="http://schemas.microsoft.com/office/drawing/2014/main" val="10003"/>
                  </a:ext>
                </a:extLst>
              </a:tr>
              <a:tr h="565686">
                <a:tc>
                  <a:txBody>
                    <a:bodyPr/>
                    <a:lstStyle/>
                    <a:p>
                      <a:r>
                        <a:rPr lang="en-US" dirty="0"/>
                        <a:t>N. Sewage Plant Discharge: 2005**</a:t>
                      </a:r>
                    </a:p>
                  </a:txBody>
                  <a:tcPr/>
                </a:tc>
                <a:tc>
                  <a:txBody>
                    <a:bodyPr/>
                    <a:lstStyle/>
                    <a:p>
                      <a:r>
                        <a:rPr lang="en-US" dirty="0"/>
                        <a:t>8.10</a:t>
                      </a:r>
                    </a:p>
                  </a:txBody>
                  <a:tcPr/>
                </a:tc>
                <a:tc>
                  <a:txBody>
                    <a:bodyPr/>
                    <a:lstStyle/>
                    <a:p>
                      <a:r>
                        <a:rPr lang="en-US" dirty="0"/>
                        <a:t>0.028</a:t>
                      </a:r>
                    </a:p>
                  </a:txBody>
                  <a:tcPr/>
                </a:tc>
                <a:tc>
                  <a:txBody>
                    <a:bodyPr/>
                    <a:lstStyle/>
                    <a:p>
                      <a:r>
                        <a:rPr lang="en-US" dirty="0"/>
                        <a:t> 0.285</a:t>
                      </a:r>
                    </a:p>
                  </a:txBody>
                  <a:tcPr/>
                </a:tc>
                <a:tc>
                  <a:txBody>
                    <a:bodyPr/>
                    <a:lstStyle/>
                    <a:p>
                      <a:r>
                        <a:rPr lang="en-US" dirty="0"/>
                        <a:t> 0.339</a:t>
                      </a:r>
                    </a:p>
                  </a:txBody>
                  <a:tcPr/>
                </a:tc>
                <a:tc>
                  <a:txBody>
                    <a:bodyPr/>
                    <a:lstStyle/>
                    <a:p>
                      <a:r>
                        <a:rPr lang="en-US" dirty="0"/>
                        <a:t>  104.0</a:t>
                      </a:r>
                    </a:p>
                  </a:txBody>
                  <a:tcPr/>
                </a:tc>
                <a:tc>
                  <a:txBody>
                    <a:bodyPr/>
                    <a:lstStyle/>
                    <a:p>
                      <a:r>
                        <a:rPr lang="en-US" dirty="0"/>
                        <a:t>  216.5</a:t>
                      </a:r>
                    </a:p>
                  </a:txBody>
                  <a:tcPr/>
                </a:tc>
                <a:tc>
                  <a:txBody>
                    <a:bodyPr/>
                    <a:lstStyle/>
                    <a:p>
                      <a:r>
                        <a:rPr lang="en-US" dirty="0"/>
                        <a:t>    0.723</a:t>
                      </a:r>
                    </a:p>
                  </a:txBody>
                  <a:tcPr/>
                </a:tc>
                <a:tc>
                  <a:txBody>
                    <a:bodyPr/>
                    <a:lstStyle/>
                    <a:p>
                      <a:r>
                        <a:rPr lang="en-US" dirty="0"/>
                        <a:t>    146.0</a:t>
                      </a:r>
                    </a:p>
                  </a:txBody>
                  <a:tcPr/>
                </a:tc>
                <a:tc>
                  <a:txBody>
                    <a:bodyPr/>
                    <a:lstStyle/>
                    <a:p>
                      <a:r>
                        <a:rPr lang="en-US" dirty="0"/>
                        <a:t>   -178.7</a:t>
                      </a:r>
                    </a:p>
                  </a:txBody>
                  <a:tcPr/>
                </a:tc>
                <a:extLst>
                  <a:ext uri="{0D108BD9-81ED-4DB2-BD59-A6C34878D82A}">
                    <a16:rowId xmlns:a16="http://schemas.microsoft.com/office/drawing/2014/main" val="10004"/>
                  </a:ext>
                </a:extLst>
              </a:tr>
            </a:tbl>
          </a:graphicData>
        </a:graphic>
      </p:graphicFrame>
      <p:sp>
        <p:nvSpPr>
          <p:cNvPr id="4" name="TextBox 3"/>
          <p:cNvSpPr txBox="1"/>
          <p:nvPr/>
        </p:nvSpPr>
        <p:spPr>
          <a:xfrm>
            <a:off x="1349828" y="4275117"/>
            <a:ext cx="10842172" cy="1661993"/>
          </a:xfrm>
          <a:prstGeom prst="rect">
            <a:avLst/>
          </a:prstGeom>
          <a:noFill/>
        </p:spPr>
        <p:txBody>
          <a:bodyPr wrap="square" rtlCol="0">
            <a:spAutoFit/>
          </a:bodyPr>
          <a:lstStyle/>
          <a:p>
            <a:r>
              <a:rPr lang="en-US" sz="1700" dirty="0"/>
              <a:t>*Blevins, D.W. and A.C. Ziegler, 1992, Hydrology, water chemistry, and subsidence of underground </a:t>
            </a:r>
          </a:p>
          <a:p>
            <a:r>
              <a:rPr lang="en-US" sz="1700" dirty="0"/>
              <a:t>  coal mines at Huntsville, Missouri-July 1987 to December 1988, U.S. Geological Survey, Water-</a:t>
            </a:r>
          </a:p>
          <a:p>
            <a:r>
              <a:rPr lang="en-US" sz="1700" dirty="0"/>
              <a:t>  Resources Investigations Report 92-4001, 56 pp.</a:t>
            </a:r>
          </a:p>
          <a:p>
            <a:r>
              <a:rPr lang="en-US" sz="1700" dirty="0"/>
              <a:t>**Christensen, E.D., 2005, Assessment, water-quality trends, and options for remediation of acidic </a:t>
            </a:r>
          </a:p>
          <a:p>
            <a:r>
              <a:rPr lang="en-US" sz="1700" dirty="0"/>
              <a:t>   drainage from abandoned coal mines near Huntsville, Missouri, 2003–2004, U.S. Geological Survey,</a:t>
            </a:r>
          </a:p>
          <a:p>
            <a:r>
              <a:rPr lang="en-US" sz="1700" dirty="0"/>
              <a:t>   Scientific Investigations Report 2005-5202, 84 pp.</a:t>
            </a:r>
          </a:p>
        </p:txBody>
      </p:sp>
    </p:spTree>
    <p:extLst>
      <p:ext uri="{BB962C8B-B14F-4D97-AF65-F5344CB8AC3E}">
        <p14:creationId xmlns:p14="http://schemas.microsoft.com/office/powerpoint/2010/main" val="2849840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33378" y="0"/>
            <a:ext cx="9960716" cy="562707"/>
          </a:xfrm>
        </p:spPr>
        <p:txBody>
          <a:bodyPr>
            <a:noAutofit/>
          </a:bodyPr>
          <a:lstStyle/>
          <a:p>
            <a:r>
              <a:rPr lang="en-US" sz="2400" dirty="0"/>
              <a:t>Huntsville Calfee Slope Discharge: Contaminant Loading</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283193102"/>
              </p:ext>
            </p:extLst>
          </p:nvPr>
        </p:nvGraphicFramePr>
        <p:xfrm>
          <a:off x="429491" y="524206"/>
          <a:ext cx="11762509" cy="4058397"/>
        </p:xfrm>
        <a:graphic>
          <a:graphicData uri="http://schemas.openxmlformats.org/drawingml/2006/table">
            <a:tbl>
              <a:tblPr firstRow="1" bandRow="1">
                <a:tableStyleId>{7DF18680-E054-41AD-8BC1-D1AEF772440D}</a:tableStyleId>
              </a:tblPr>
              <a:tblGrid>
                <a:gridCol w="2004220">
                  <a:extLst>
                    <a:ext uri="{9D8B030D-6E8A-4147-A177-3AD203B41FA5}">
                      <a16:colId xmlns:a16="http://schemas.microsoft.com/office/drawing/2014/main" val="20000"/>
                    </a:ext>
                  </a:extLst>
                </a:gridCol>
                <a:gridCol w="1236589">
                  <a:extLst>
                    <a:ext uri="{9D8B030D-6E8A-4147-A177-3AD203B41FA5}">
                      <a16:colId xmlns:a16="http://schemas.microsoft.com/office/drawing/2014/main" val="20001"/>
                    </a:ext>
                  </a:extLst>
                </a:gridCol>
                <a:gridCol w="1130300">
                  <a:extLst>
                    <a:ext uri="{9D8B030D-6E8A-4147-A177-3AD203B41FA5}">
                      <a16:colId xmlns:a16="http://schemas.microsoft.com/office/drawing/2014/main" val="20002"/>
                    </a:ext>
                  </a:extLst>
                </a:gridCol>
                <a:gridCol w="11557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825500">
                  <a:extLst>
                    <a:ext uri="{9D8B030D-6E8A-4147-A177-3AD203B41FA5}">
                      <a16:colId xmlns:a16="http://schemas.microsoft.com/office/drawing/2014/main" val="20005"/>
                    </a:ext>
                  </a:extLst>
                </a:gridCol>
                <a:gridCol w="774700">
                  <a:extLst>
                    <a:ext uri="{9D8B030D-6E8A-4147-A177-3AD203B41FA5}">
                      <a16:colId xmlns:a16="http://schemas.microsoft.com/office/drawing/2014/main" val="20006"/>
                    </a:ext>
                  </a:extLst>
                </a:gridCol>
                <a:gridCol w="13462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270000">
                  <a:extLst>
                    <a:ext uri="{9D8B030D-6E8A-4147-A177-3AD203B41FA5}">
                      <a16:colId xmlns:a16="http://schemas.microsoft.com/office/drawing/2014/main" val="20009"/>
                    </a:ext>
                  </a:extLst>
                </a:gridCol>
              </a:tblGrid>
              <a:tr h="675117">
                <a:tc>
                  <a:txBody>
                    <a:bodyPr/>
                    <a:lstStyle/>
                    <a:p>
                      <a:r>
                        <a:rPr lang="en-US" dirty="0"/>
                        <a:t>                 </a:t>
                      </a:r>
                    </a:p>
                    <a:p>
                      <a:r>
                        <a:rPr lang="en-US" dirty="0"/>
                        <a:t>      Location</a:t>
                      </a:r>
                    </a:p>
                  </a:txBody>
                  <a:tcPr/>
                </a:tc>
                <a:tc>
                  <a:txBody>
                    <a:bodyPr/>
                    <a:lstStyle/>
                    <a:p>
                      <a:r>
                        <a:rPr lang="en-US" sz="1600" dirty="0"/>
                        <a:t>Discharge</a:t>
                      </a:r>
                    </a:p>
                    <a:p>
                      <a:r>
                        <a:rPr lang="en-US" sz="1600" dirty="0"/>
                        <a:t>  (L/min))   </a:t>
                      </a:r>
                    </a:p>
                  </a:txBody>
                  <a:tcPr/>
                </a:tc>
                <a:tc>
                  <a:txBody>
                    <a:bodyPr/>
                    <a:lstStyle/>
                    <a:p>
                      <a:r>
                        <a:rPr lang="en-US" sz="1600" baseline="0" dirty="0"/>
                        <a:t>  Al  (g/D)</a:t>
                      </a:r>
                      <a:endParaRPr lang="en-US" sz="1600" dirty="0"/>
                    </a:p>
                  </a:txBody>
                  <a:tcPr/>
                </a:tc>
                <a:tc>
                  <a:txBody>
                    <a:bodyPr/>
                    <a:lstStyle/>
                    <a:p>
                      <a:r>
                        <a:rPr lang="en-US" sz="1600" baseline="0" dirty="0"/>
                        <a:t>    </a:t>
                      </a:r>
                      <a:r>
                        <a:rPr lang="en-US" sz="1600" dirty="0"/>
                        <a:t>Fe </a:t>
                      </a:r>
                    </a:p>
                    <a:p>
                      <a:r>
                        <a:rPr lang="en-US" sz="1600" dirty="0"/>
                        <a:t>  (g/D)</a:t>
                      </a:r>
                    </a:p>
                  </a:txBody>
                  <a:tcPr/>
                </a:tc>
                <a:tc>
                  <a:txBody>
                    <a:bodyPr/>
                    <a:lstStyle/>
                    <a:p>
                      <a:r>
                        <a:rPr lang="en-US" sz="1600" baseline="0" dirty="0"/>
                        <a:t>   </a:t>
                      </a:r>
                      <a:r>
                        <a:rPr lang="en-US" sz="1600" dirty="0"/>
                        <a:t>Mn</a:t>
                      </a:r>
                    </a:p>
                    <a:p>
                      <a:r>
                        <a:rPr lang="en-US" sz="1600" dirty="0"/>
                        <a:t> (g/d)</a:t>
                      </a:r>
                    </a:p>
                  </a:txBody>
                  <a:tcPr/>
                </a:tc>
                <a:tc>
                  <a:txBody>
                    <a:bodyPr/>
                    <a:lstStyle/>
                    <a:p>
                      <a:r>
                        <a:rPr lang="en-US" sz="1600" baseline="0" dirty="0"/>
                        <a:t>    Ni</a:t>
                      </a:r>
                    </a:p>
                    <a:p>
                      <a:r>
                        <a:rPr lang="en-US" sz="1600" baseline="0" dirty="0"/>
                        <a:t> (g/d)</a:t>
                      </a:r>
                      <a:endParaRPr lang="en-US" sz="1600" dirty="0"/>
                    </a:p>
                  </a:txBody>
                  <a:tcPr/>
                </a:tc>
                <a:tc>
                  <a:txBody>
                    <a:bodyPr/>
                    <a:lstStyle/>
                    <a:p>
                      <a:r>
                        <a:rPr lang="en-US" sz="1600" dirty="0"/>
                        <a:t>   Zn</a:t>
                      </a:r>
                    </a:p>
                    <a:p>
                      <a:r>
                        <a:rPr lang="en-US" sz="1600" baseline="0" dirty="0"/>
                        <a:t> (g/s)</a:t>
                      </a:r>
                      <a:endParaRPr lang="en-US" sz="1600" dirty="0"/>
                    </a:p>
                  </a:txBody>
                  <a:tcPr/>
                </a:tc>
                <a:tc>
                  <a:txBody>
                    <a:bodyPr/>
                    <a:lstStyle/>
                    <a:p>
                      <a:r>
                        <a:rPr lang="en-US" sz="1600" dirty="0"/>
                        <a:t>Acidity</a:t>
                      </a:r>
                      <a:r>
                        <a:rPr lang="en-US" sz="1600" baseline="-25000" dirty="0"/>
                        <a:t>calc</a:t>
                      </a:r>
                      <a:r>
                        <a:rPr lang="en-US" sz="1600" baseline="30000" dirty="0"/>
                        <a:t> </a:t>
                      </a:r>
                      <a:r>
                        <a:rPr lang="en-US" sz="1600" baseline="0" dirty="0"/>
                        <a:t>(g/D CCE)*</a:t>
                      </a:r>
                    </a:p>
                  </a:txBody>
                  <a:tcPr/>
                </a:tc>
                <a:tc>
                  <a:txBody>
                    <a:bodyPr/>
                    <a:lstStyle/>
                    <a:p>
                      <a:r>
                        <a:rPr lang="en-US" sz="1600" dirty="0"/>
                        <a:t>   </a:t>
                      </a:r>
                      <a:r>
                        <a:rPr lang="en-US" sz="1600" baseline="0" dirty="0"/>
                        <a:t>SO</a:t>
                      </a:r>
                      <a:r>
                        <a:rPr lang="en-US" sz="1600" baseline="-25000" dirty="0"/>
                        <a:t>4</a:t>
                      </a:r>
                      <a:r>
                        <a:rPr lang="en-US" sz="1600" baseline="0" dirty="0"/>
                        <a:t> </a:t>
                      </a:r>
                    </a:p>
                    <a:p>
                      <a:r>
                        <a:rPr lang="en-US" sz="1600" baseline="0" dirty="0"/>
                        <a:t>  (g/d)</a:t>
                      </a:r>
                    </a:p>
                  </a:txBody>
                  <a:tcPr/>
                </a:tc>
                <a:tc>
                  <a:txBody>
                    <a:bodyPr/>
                    <a:lstStyle/>
                    <a:p>
                      <a:r>
                        <a:rPr lang="en-US" sz="1600" dirty="0"/>
                        <a:t>Alkalinity</a:t>
                      </a:r>
                    </a:p>
                    <a:p>
                      <a:r>
                        <a:rPr lang="en-US" sz="1600" dirty="0"/>
                        <a:t> </a:t>
                      </a:r>
                      <a:r>
                        <a:rPr lang="en-US" sz="1600" baseline="0" dirty="0"/>
                        <a:t>(g/D CCE)</a:t>
                      </a:r>
                      <a:endParaRPr lang="en-US" sz="1600" dirty="0"/>
                    </a:p>
                  </a:txBody>
                  <a:tcPr/>
                </a:tc>
                <a:extLst>
                  <a:ext uri="{0D108BD9-81ED-4DB2-BD59-A6C34878D82A}">
                    <a16:rowId xmlns:a16="http://schemas.microsoft.com/office/drawing/2014/main" val="10000"/>
                  </a:ext>
                </a:extLst>
              </a:tr>
              <a:tr h="635719">
                <a:tc>
                  <a:txBody>
                    <a:bodyPr/>
                    <a:lstStyle/>
                    <a:p>
                      <a:r>
                        <a:rPr lang="en-US" dirty="0"/>
                        <a:t>Calfee</a:t>
                      </a:r>
                      <a:r>
                        <a:rPr lang="en-US" baseline="0" dirty="0"/>
                        <a:t> Slope CS-5M - All data</a:t>
                      </a:r>
                      <a:endParaRPr lang="en-US" dirty="0"/>
                    </a:p>
                  </a:txBody>
                  <a:tcPr/>
                </a:tc>
                <a:tc>
                  <a:txBody>
                    <a:bodyPr/>
                    <a:lstStyle/>
                    <a:p>
                      <a:r>
                        <a:rPr lang="en-US" dirty="0"/>
                        <a:t>    90.90</a:t>
                      </a:r>
                    </a:p>
                    <a:p>
                      <a:endParaRPr lang="en-US" dirty="0"/>
                    </a:p>
                  </a:txBody>
                  <a:tcPr/>
                </a:tc>
                <a:tc>
                  <a:txBody>
                    <a:bodyPr/>
                    <a:lstStyle/>
                    <a:p>
                      <a:r>
                        <a:rPr lang="en-US" dirty="0"/>
                        <a:t>  104.8</a:t>
                      </a:r>
                    </a:p>
                    <a:p>
                      <a:endParaRPr lang="en-US" dirty="0"/>
                    </a:p>
                  </a:txBody>
                  <a:tcPr/>
                </a:tc>
                <a:tc>
                  <a:txBody>
                    <a:bodyPr/>
                    <a:lstStyle/>
                    <a:p>
                      <a:r>
                        <a:rPr lang="en-US" dirty="0"/>
                        <a:t> 74,477</a:t>
                      </a:r>
                    </a:p>
                    <a:p>
                      <a:endParaRPr lang="en-US" dirty="0"/>
                    </a:p>
                  </a:txBody>
                  <a:tcPr/>
                </a:tc>
                <a:tc>
                  <a:txBody>
                    <a:bodyPr/>
                    <a:lstStyle/>
                    <a:p>
                      <a:r>
                        <a:rPr lang="en-US" dirty="0"/>
                        <a:t>1,263.1</a:t>
                      </a:r>
                    </a:p>
                    <a:p>
                      <a:endParaRPr lang="en-US" dirty="0"/>
                    </a:p>
                  </a:txBody>
                  <a:tcPr/>
                </a:tc>
                <a:tc>
                  <a:txBody>
                    <a:bodyPr/>
                    <a:lstStyle/>
                    <a:p>
                      <a:r>
                        <a:rPr lang="en-US" dirty="0"/>
                        <a:t>2.618</a:t>
                      </a:r>
                    </a:p>
                    <a:p>
                      <a:endParaRPr lang="en-US" dirty="0"/>
                    </a:p>
                  </a:txBody>
                  <a:tcPr/>
                </a:tc>
                <a:tc>
                  <a:txBody>
                    <a:bodyPr/>
                    <a:lstStyle/>
                    <a:p>
                      <a:r>
                        <a:rPr lang="en-US" dirty="0"/>
                        <a:t>8.115</a:t>
                      </a:r>
                    </a:p>
                    <a:p>
                      <a:endParaRPr lang="en-US" dirty="0"/>
                    </a:p>
                  </a:txBody>
                  <a:tcPr/>
                </a:tc>
                <a:tc>
                  <a:txBody>
                    <a:bodyPr/>
                    <a:lstStyle/>
                    <a:p>
                      <a:r>
                        <a:rPr lang="en-US" dirty="0"/>
                        <a:t>  138,682</a:t>
                      </a:r>
                    </a:p>
                    <a:p>
                      <a:endParaRPr lang="en-US" dirty="0"/>
                    </a:p>
                  </a:txBody>
                  <a:tcPr/>
                </a:tc>
                <a:tc>
                  <a:txBody>
                    <a:bodyPr/>
                    <a:lstStyle/>
                    <a:p>
                      <a:r>
                        <a:rPr lang="en-US" dirty="0"/>
                        <a:t>540,583</a:t>
                      </a:r>
                    </a:p>
                    <a:p>
                      <a:endParaRPr lang="en-US" dirty="0"/>
                    </a:p>
                  </a:txBody>
                  <a:tcPr/>
                </a:tc>
                <a:tc>
                  <a:txBody>
                    <a:bodyPr/>
                    <a:lstStyle/>
                    <a:p>
                      <a:r>
                        <a:rPr lang="en-US" dirty="0"/>
                        <a:t>  5,236</a:t>
                      </a:r>
                    </a:p>
                    <a:p>
                      <a:endParaRPr lang="en-US" dirty="0"/>
                    </a:p>
                  </a:txBody>
                  <a:tcPr/>
                </a:tc>
                <a:extLst>
                  <a:ext uri="{0D108BD9-81ED-4DB2-BD59-A6C34878D82A}">
                    <a16:rowId xmlns:a16="http://schemas.microsoft.com/office/drawing/2014/main" val="10001"/>
                  </a:ext>
                </a:extLst>
              </a:tr>
              <a:tr h="635719">
                <a:tc>
                  <a:txBody>
                    <a:bodyPr/>
                    <a:lstStyle/>
                    <a:p>
                      <a:r>
                        <a:rPr lang="en-US" dirty="0"/>
                        <a:t>N. Sewage Plant Discharge (NSP): 2005 Data*</a:t>
                      </a:r>
                    </a:p>
                  </a:txBody>
                  <a:tcPr/>
                </a:tc>
                <a:tc>
                  <a:txBody>
                    <a:bodyPr/>
                    <a:lstStyle/>
                    <a:p>
                      <a:r>
                        <a:rPr lang="en-US" dirty="0"/>
                        <a:t>    47.57</a:t>
                      </a:r>
                    </a:p>
                    <a:p>
                      <a:endParaRPr lang="en-US" dirty="0"/>
                    </a:p>
                  </a:txBody>
                  <a:tcPr/>
                </a:tc>
                <a:tc>
                  <a:txBody>
                    <a:bodyPr/>
                    <a:lstStyle/>
                    <a:p>
                      <a:r>
                        <a:rPr lang="en-US" dirty="0"/>
                        <a:t>   0.48</a:t>
                      </a:r>
                    </a:p>
                    <a:p>
                      <a:endParaRPr lang="en-US" dirty="0"/>
                    </a:p>
                  </a:txBody>
                  <a:tcPr/>
                </a:tc>
                <a:tc>
                  <a:txBody>
                    <a:bodyPr/>
                    <a:lstStyle/>
                    <a:p>
                      <a:r>
                        <a:rPr lang="en-US" dirty="0"/>
                        <a:t>      4.4</a:t>
                      </a:r>
                    </a:p>
                    <a:p>
                      <a:endParaRPr lang="en-US" dirty="0"/>
                    </a:p>
                  </a:txBody>
                  <a:tcPr/>
                </a:tc>
                <a:tc>
                  <a:txBody>
                    <a:bodyPr/>
                    <a:lstStyle/>
                    <a:p>
                      <a:r>
                        <a:rPr lang="en-US" dirty="0"/>
                        <a:t>    23.2</a:t>
                      </a:r>
                    </a:p>
                    <a:p>
                      <a:endParaRPr lang="en-US" dirty="0"/>
                    </a:p>
                  </a:txBody>
                  <a:tcPr/>
                </a:tc>
                <a:tc>
                  <a:txBody>
                    <a:bodyPr/>
                    <a:lstStyle/>
                    <a:p>
                      <a:r>
                        <a:rPr lang="en-US" dirty="0"/>
                        <a:t>0.411</a:t>
                      </a:r>
                    </a:p>
                    <a:p>
                      <a:endParaRPr lang="en-US" dirty="0"/>
                    </a:p>
                  </a:txBody>
                  <a:tcPr/>
                </a:tc>
                <a:tc>
                  <a:txBody>
                    <a:bodyPr/>
                    <a:lstStyle/>
                    <a:p>
                      <a:r>
                        <a:rPr lang="en-US" dirty="0"/>
                        <a:t>0.206</a:t>
                      </a:r>
                    </a:p>
                    <a:p>
                      <a:endParaRPr lang="en-US" dirty="0"/>
                    </a:p>
                  </a:txBody>
                  <a:tcPr/>
                </a:tc>
                <a:tc>
                  <a:txBody>
                    <a:bodyPr/>
                    <a:lstStyle/>
                    <a:p>
                      <a:r>
                        <a:rPr lang="en-US" dirty="0"/>
                        <a:t>         49.5</a:t>
                      </a:r>
                    </a:p>
                    <a:p>
                      <a:endParaRPr lang="en-US" dirty="0"/>
                    </a:p>
                  </a:txBody>
                  <a:tcPr/>
                </a:tc>
                <a:tc>
                  <a:txBody>
                    <a:bodyPr/>
                    <a:lstStyle/>
                    <a:p>
                      <a:r>
                        <a:rPr lang="en-US" dirty="0"/>
                        <a:t>  14,831</a:t>
                      </a:r>
                    </a:p>
                    <a:p>
                      <a:endParaRPr lang="en-US" dirty="0"/>
                    </a:p>
                  </a:txBody>
                  <a:tcPr/>
                </a:tc>
                <a:tc>
                  <a:txBody>
                    <a:bodyPr/>
                    <a:lstStyle/>
                    <a:p>
                      <a:r>
                        <a:rPr lang="en-US" dirty="0"/>
                        <a:t> 10,002</a:t>
                      </a:r>
                    </a:p>
                    <a:p>
                      <a:endParaRPr lang="en-US" dirty="0"/>
                    </a:p>
                  </a:txBody>
                  <a:tcPr/>
                </a:tc>
                <a:extLst>
                  <a:ext uri="{0D108BD9-81ED-4DB2-BD59-A6C34878D82A}">
                    <a16:rowId xmlns:a16="http://schemas.microsoft.com/office/drawing/2014/main" val="10002"/>
                  </a:ext>
                </a:extLst>
              </a:tr>
              <a:tr h="635719">
                <a:tc>
                  <a:txBody>
                    <a:bodyPr/>
                    <a:lstStyle/>
                    <a:p>
                      <a:r>
                        <a:rPr lang="en-US" dirty="0"/>
                        <a:t>CS-5M:NSP** Blend (1.00:0.52)</a:t>
                      </a:r>
                    </a:p>
                  </a:txBody>
                  <a:tcPr/>
                </a:tc>
                <a:tc>
                  <a:txBody>
                    <a:bodyPr/>
                    <a:lstStyle/>
                    <a:p>
                      <a:r>
                        <a:rPr lang="en-US" dirty="0"/>
                        <a:t>  138.47</a:t>
                      </a:r>
                    </a:p>
                    <a:p>
                      <a:endParaRPr lang="en-US" dirty="0"/>
                    </a:p>
                  </a:txBody>
                  <a:tcPr/>
                </a:tc>
                <a:tc>
                  <a:txBody>
                    <a:bodyPr/>
                    <a:lstStyle/>
                    <a:p>
                      <a:r>
                        <a:rPr lang="en-US" dirty="0"/>
                        <a:t>  105.3</a:t>
                      </a:r>
                    </a:p>
                    <a:p>
                      <a:endParaRPr lang="en-US" dirty="0"/>
                    </a:p>
                  </a:txBody>
                  <a:tcPr/>
                </a:tc>
                <a:tc>
                  <a:txBody>
                    <a:bodyPr/>
                    <a:lstStyle/>
                    <a:p>
                      <a:r>
                        <a:rPr lang="en-US" dirty="0"/>
                        <a:t>  74,481</a:t>
                      </a:r>
                    </a:p>
                    <a:p>
                      <a:endParaRPr lang="en-US" dirty="0"/>
                    </a:p>
                  </a:txBody>
                  <a:tcPr/>
                </a:tc>
                <a:tc>
                  <a:txBody>
                    <a:bodyPr/>
                    <a:lstStyle/>
                    <a:p>
                      <a:r>
                        <a:rPr lang="en-US" dirty="0"/>
                        <a:t>1,286.3</a:t>
                      </a:r>
                    </a:p>
                    <a:p>
                      <a:endParaRPr lang="en-US" dirty="0"/>
                    </a:p>
                  </a:txBody>
                  <a:tcPr/>
                </a:tc>
                <a:tc>
                  <a:txBody>
                    <a:bodyPr/>
                    <a:lstStyle/>
                    <a:p>
                      <a:r>
                        <a:rPr lang="en-US" dirty="0"/>
                        <a:t>3.029</a:t>
                      </a:r>
                    </a:p>
                    <a:p>
                      <a:endParaRPr lang="en-US" dirty="0"/>
                    </a:p>
                  </a:txBody>
                  <a:tcPr/>
                </a:tc>
                <a:tc>
                  <a:txBody>
                    <a:bodyPr/>
                    <a:lstStyle/>
                    <a:p>
                      <a:r>
                        <a:rPr lang="en-US" dirty="0"/>
                        <a:t>8.321</a:t>
                      </a:r>
                    </a:p>
                    <a:p>
                      <a:endParaRPr lang="en-US" dirty="0"/>
                    </a:p>
                  </a:txBody>
                  <a:tcPr/>
                </a:tc>
                <a:tc>
                  <a:txBody>
                    <a:bodyPr/>
                    <a:lstStyle/>
                    <a:p>
                      <a:r>
                        <a:rPr lang="en-US" dirty="0"/>
                        <a:t>  138,732</a:t>
                      </a:r>
                    </a:p>
                    <a:p>
                      <a:endParaRPr lang="en-US" dirty="0"/>
                    </a:p>
                  </a:txBody>
                  <a:tcPr/>
                </a:tc>
                <a:tc>
                  <a:txBody>
                    <a:bodyPr/>
                    <a:lstStyle/>
                    <a:p>
                      <a:r>
                        <a:rPr lang="en-US" dirty="0"/>
                        <a:t>555,414</a:t>
                      </a:r>
                    </a:p>
                    <a:p>
                      <a:endParaRPr lang="en-US" dirty="0"/>
                    </a:p>
                  </a:txBody>
                  <a:tcPr/>
                </a:tc>
                <a:tc>
                  <a:txBody>
                    <a:bodyPr/>
                    <a:lstStyle/>
                    <a:p>
                      <a:r>
                        <a:rPr lang="en-US" dirty="0"/>
                        <a:t> 15,237</a:t>
                      </a:r>
                    </a:p>
                    <a:p>
                      <a:endParaRPr lang="en-US" dirty="0"/>
                    </a:p>
                  </a:txBody>
                  <a:tcPr/>
                </a:tc>
                <a:extLst>
                  <a:ext uri="{0D108BD9-81ED-4DB2-BD59-A6C34878D82A}">
                    <a16:rowId xmlns:a16="http://schemas.microsoft.com/office/drawing/2014/main" val="10003"/>
                  </a:ext>
                </a:extLst>
              </a:tr>
              <a:tr h="565686">
                <a:tc>
                  <a:txBody>
                    <a:bodyPr/>
                    <a:lstStyle/>
                    <a:p>
                      <a:r>
                        <a:rPr lang="en-US" dirty="0"/>
                        <a:t>Initial Blend Concentration: (mg/L)***</a:t>
                      </a:r>
                    </a:p>
                  </a:txBody>
                  <a:tcPr/>
                </a:tc>
                <a:tc>
                  <a:txBody>
                    <a:bodyPr/>
                    <a:lstStyle/>
                    <a:p>
                      <a:endParaRPr lang="en-US" dirty="0"/>
                    </a:p>
                  </a:txBody>
                  <a:tcPr/>
                </a:tc>
                <a:tc>
                  <a:txBody>
                    <a:bodyPr/>
                    <a:lstStyle/>
                    <a:p>
                      <a:r>
                        <a:rPr lang="en-US" dirty="0"/>
                        <a:t>   0.528</a:t>
                      </a:r>
                    </a:p>
                    <a:p>
                      <a:endParaRPr lang="en-US" dirty="0"/>
                    </a:p>
                  </a:txBody>
                  <a:tcPr/>
                </a:tc>
                <a:tc>
                  <a:txBody>
                    <a:bodyPr/>
                    <a:lstStyle/>
                    <a:p>
                      <a:r>
                        <a:rPr lang="en-US" dirty="0"/>
                        <a:t>    373.5</a:t>
                      </a:r>
                    </a:p>
                    <a:p>
                      <a:endParaRPr lang="en-US" dirty="0"/>
                    </a:p>
                  </a:txBody>
                  <a:tcPr/>
                </a:tc>
                <a:tc>
                  <a:txBody>
                    <a:bodyPr/>
                    <a:lstStyle/>
                    <a:p>
                      <a:r>
                        <a:rPr lang="en-US" dirty="0"/>
                        <a:t>   6.45</a:t>
                      </a:r>
                    </a:p>
                    <a:p>
                      <a:endParaRPr lang="en-US" dirty="0"/>
                    </a:p>
                  </a:txBody>
                  <a:tcPr/>
                </a:tc>
                <a:tc>
                  <a:txBody>
                    <a:bodyPr/>
                    <a:lstStyle/>
                    <a:p>
                      <a:r>
                        <a:rPr lang="en-US" dirty="0"/>
                        <a:t>0.015</a:t>
                      </a:r>
                    </a:p>
                    <a:p>
                      <a:endParaRPr lang="en-US" dirty="0"/>
                    </a:p>
                  </a:txBody>
                  <a:tcPr/>
                </a:tc>
                <a:tc>
                  <a:txBody>
                    <a:bodyPr/>
                    <a:lstStyle/>
                    <a:p>
                      <a:r>
                        <a:rPr lang="en-US" dirty="0"/>
                        <a:t>0.042</a:t>
                      </a:r>
                    </a:p>
                    <a:p>
                      <a:endParaRPr lang="en-US" dirty="0"/>
                    </a:p>
                  </a:txBody>
                  <a:tcPr/>
                </a:tc>
                <a:tc>
                  <a:txBody>
                    <a:bodyPr/>
                    <a:lstStyle/>
                    <a:p>
                      <a:r>
                        <a:rPr lang="en-US" dirty="0"/>
                        <a:t>    695.8</a:t>
                      </a:r>
                    </a:p>
                    <a:p>
                      <a:endParaRPr lang="en-US" dirty="0"/>
                    </a:p>
                  </a:txBody>
                  <a:tcPr/>
                </a:tc>
                <a:tc>
                  <a:txBody>
                    <a:bodyPr/>
                    <a:lstStyle/>
                    <a:p>
                      <a:r>
                        <a:rPr lang="en-US" dirty="0"/>
                        <a:t> 2,786</a:t>
                      </a:r>
                    </a:p>
                    <a:p>
                      <a:endParaRPr lang="en-US" dirty="0"/>
                    </a:p>
                  </a:txBody>
                  <a:tcPr/>
                </a:tc>
                <a:tc>
                  <a:txBody>
                    <a:bodyPr/>
                    <a:lstStyle/>
                    <a:p>
                      <a:r>
                        <a:rPr lang="en-US" dirty="0"/>
                        <a:t>   76.4</a:t>
                      </a:r>
                    </a:p>
                    <a:p>
                      <a:endParaRPr lang="en-US" dirty="0"/>
                    </a:p>
                  </a:txBody>
                  <a:tcPr/>
                </a:tc>
                <a:extLst>
                  <a:ext uri="{0D108BD9-81ED-4DB2-BD59-A6C34878D82A}">
                    <a16:rowId xmlns:a16="http://schemas.microsoft.com/office/drawing/2014/main" val="10004"/>
                  </a:ext>
                </a:extLst>
              </a:tr>
            </a:tbl>
          </a:graphicData>
        </a:graphic>
      </p:graphicFrame>
      <p:sp>
        <p:nvSpPr>
          <p:cNvPr id="4" name="TextBox 3"/>
          <p:cNvSpPr txBox="1"/>
          <p:nvPr/>
        </p:nvSpPr>
        <p:spPr>
          <a:xfrm>
            <a:off x="1264488" y="4690327"/>
            <a:ext cx="9221638" cy="923330"/>
          </a:xfrm>
          <a:prstGeom prst="rect">
            <a:avLst/>
          </a:prstGeom>
          <a:noFill/>
        </p:spPr>
        <p:txBody>
          <a:bodyPr wrap="square" rtlCol="0">
            <a:spAutoFit/>
          </a:bodyPr>
          <a:lstStyle/>
          <a:p>
            <a:r>
              <a:rPr lang="en-US" dirty="0"/>
              <a:t>*Reported by Christensen, 1992.</a:t>
            </a:r>
          </a:p>
          <a:p>
            <a:r>
              <a:rPr lang="en-US" dirty="0"/>
              <a:t>**Simple blend to stated ratio and not the result of geochemical modelling.</a:t>
            </a:r>
          </a:p>
          <a:p>
            <a:r>
              <a:rPr lang="en-US" dirty="0"/>
              <a:t>***Back calculated from blend loading data. </a:t>
            </a:r>
          </a:p>
        </p:txBody>
      </p:sp>
    </p:spTree>
    <p:extLst>
      <p:ext uri="{BB962C8B-B14F-4D97-AF65-F5344CB8AC3E}">
        <p14:creationId xmlns:p14="http://schemas.microsoft.com/office/powerpoint/2010/main" val="4089842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45ED-8C2E-4650-AE7B-EAFE5A2C7D70}"/>
              </a:ext>
            </a:extLst>
          </p:cNvPr>
          <p:cNvSpPr>
            <a:spLocks noGrp="1"/>
          </p:cNvSpPr>
          <p:nvPr>
            <p:ph type="title"/>
          </p:nvPr>
        </p:nvSpPr>
        <p:spPr>
          <a:xfrm>
            <a:off x="7079672" y="198120"/>
            <a:ext cx="4987637" cy="951807"/>
          </a:xfrm>
        </p:spPr>
        <p:txBody>
          <a:bodyPr>
            <a:normAutofit fontScale="90000"/>
          </a:bodyPr>
          <a:lstStyle/>
          <a:p>
            <a:r>
              <a:rPr lang="en-US" dirty="0">
                <a:solidFill>
                  <a:srgbClr val="0070C0"/>
                </a:solidFill>
                <a:effectLst>
                  <a:outerShdw blurRad="38100" dist="38100" dir="2700000" algn="tl">
                    <a:srgbClr val="000000">
                      <a:alpha val="43137"/>
                    </a:srgbClr>
                  </a:outerShdw>
                </a:effectLst>
              </a:rPr>
              <a:t>AMD in the Huntsville Gob, Sub-Basin</a:t>
            </a:r>
            <a:endParaRPr lang="en-US" dirty="0"/>
          </a:p>
        </p:txBody>
      </p:sp>
      <p:pic>
        <p:nvPicPr>
          <p:cNvPr id="5" name="Content Placeholder 4">
            <a:extLst>
              <a:ext uri="{FF2B5EF4-FFF2-40B4-BE49-F238E27FC236}">
                <a16:creationId xmlns:a16="http://schemas.microsoft.com/office/drawing/2014/main" id="{6B986C8D-642C-4E27-8C82-E9E64B37C8E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4690" y="-1"/>
            <a:ext cx="6561389" cy="6858001"/>
          </a:xfrm>
        </p:spPr>
      </p:pic>
      <p:pic>
        <p:nvPicPr>
          <p:cNvPr id="7" name="Picture 6">
            <a:extLst>
              <a:ext uri="{FF2B5EF4-FFF2-40B4-BE49-F238E27FC236}">
                <a16:creationId xmlns:a16="http://schemas.microsoft.com/office/drawing/2014/main" id="{FF7ACE8A-3CEF-405F-A9D1-07A20218D0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9049" y="3550920"/>
            <a:ext cx="3550920" cy="3108960"/>
          </a:xfrm>
          <a:prstGeom prst="rect">
            <a:avLst/>
          </a:prstGeom>
        </p:spPr>
      </p:pic>
      <p:sp>
        <p:nvSpPr>
          <p:cNvPr id="8" name="TextBox 7">
            <a:extLst>
              <a:ext uri="{FF2B5EF4-FFF2-40B4-BE49-F238E27FC236}">
                <a16:creationId xmlns:a16="http://schemas.microsoft.com/office/drawing/2014/main" id="{F635F366-6FEA-4EE2-BAFB-F86265FCCA88}"/>
              </a:ext>
            </a:extLst>
          </p:cNvPr>
          <p:cNvSpPr txBox="1"/>
          <p:nvPr/>
        </p:nvSpPr>
        <p:spPr>
          <a:xfrm>
            <a:off x="6798426" y="1368088"/>
            <a:ext cx="5393574" cy="1631216"/>
          </a:xfrm>
          <a:prstGeom prst="rect">
            <a:avLst/>
          </a:prstGeom>
          <a:noFill/>
        </p:spPr>
        <p:txBody>
          <a:bodyPr wrap="square" rtlCol="0">
            <a:spAutoFit/>
          </a:bodyPr>
          <a:lstStyle/>
          <a:p>
            <a:r>
              <a:rPr lang="en-US" sz="2000" dirty="0"/>
              <a:t>HG-2M  = UG mine discharge</a:t>
            </a:r>
          </a:p>
          <a:p>
            <a:endParaRPr lang="en-US" sz="2000" dirty="0"/>
          </a:p>
          <a:p>
            <a:r>
              <a:rPr lang="en-US" sz="2000" dirty="0"/>
              <a:t>HG-4M = Gob Pile Seep</a:t>
            </a:r>
          </a:p>
          <a:p>
            <a:endParaRPr lang="en-US" sz="2000" dirty="0"/>
          </a:p>
          <a:p>
            <a:r>
              <a:rPr lang="en-US" sz="2000" dirty="0"/>
              <a:t>MW-04-01/-02/-03 – USGS monitoring wells</a:t>
            </a:r>
          </a:p>
        </p:txBody>
      </p:sp>
    </p:spTree>
    <p:extLst>
      <p:ext uri="{BB962C8B-B14F-4D97-AF65-F5344CB8AC3E}">
        <p14:creationId xmlns:p14="http://schemas.microsoft.com/office/powerpoint/2010/main" val="3321293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63686" y="182881"/>
            <a:ext cx="8866986" cy="427290"/>
          </a:xfrm>
        </p:spPr>
        <p:txBody>
          <a:bodyPr>
            <a:normAutofit fontScale="90000"/>
          </a:bodyPr>
          <a:lstStyle/>
          <a:p>
            <a:r>
              <a:rPr lang="en-US" sz="2400" dirty="0"/>
              <a:t>Huntsville Gob Discharges: Median Water Quality Data</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10496977"/>
              </p:ext>
            </p:extLst>
          </p:nvPr>
        </p:nvGraphicFramePr>
        <p:xfrm>
          <a:off x="102548" y="692209"/>
          <a:ext cx="12012539" cy="4663440"/>
        </p:xfrm>
        <a:graphic>
          <a:graphicData uri="http://schemas.openxmlformats.org/drawingml/2006/table">
            <a:tbl>
              <a:tblPr firstRow="1" bandRow="1">
                <a:tableStyleId>{21E4AEA4-8DFA-4A89-87EB-49C32662AFE0}</a:tableStyleId>
              </a:tblPr>
              <a:tblGrid>
                <a:gridCol w="2247545">
                  <a:extLst>
                    <a:ext uri="{9D8B030D-6E8A-4147-A177-3AD203B41FA5}">
                      <a16:colId xmlns:a16="http://schemas.microsoft.com/office/drawing/2014/main" val="20000"/>
                    </a:ext>
                  </a:extLst>
                </a:gridCol>
                <a:gridCol w="717847">
                  <a:extLst>
                    <a:ext uri="{9D8B030D-6E8A-4147-A177-3AD203B41FA5}">
                      <a16:colId xmlns:a16="http://schemas.microsoft.com/office/drawing/2014/main" val="20001"/>
                    </a:ext>
                  </a:extLst>
                </a:gridCol>
                <a:gridCol w="999858">
                  <a:extLst>
                    <a:ext uri="{9D8B030D-6E8A-4147-A177-3AD203B41FA5}">
                      <a16:colId xmlns:a16="http://schemas.microsoft.com/office/drawing/2014/main" val="20002"/>
                    </a:ext>
                  </a:extLst>
                </a:gridCol>
                <a:gridCol w="974220">
                  <a:extLst>
                    <a:ext uri="{9D8B030D-6E8A-4147-A177-3AD203B41FA5}">
                      <a16:colId xmlns:a16="http://schemas.microsoft.com/office/drawing/2014/main" val="20003"/>
                    </a:ext>
                  </a:extLst>
                </a:gridCol>
                <a:gridCol w="999858">
                  <a:extLst>
                    <a:ext uri="{9D8B030D-6E8A-4147-A177-3AD203B41FA5}">
                      <a16:colId xmlns:a16="http://schemas.microsoft.com/office/drawing/2014/main" val="20004"/>
                    </a:ext>
                  </a:extLst>
                </a:gridCol>
                <a:gridCol w="965675">
                  <a:extLst>
                    <a:ext uri="{9D8B030D-6E8A-4147-A177-3AD203B41FA5}">
                      <a16:colId xmlns:a16="http://schemas.microsoft.com/office/drawing/2014/main" val="20005"/>
                    </a:ext>
                  </a:extLst>
                </a:gridCol>
                <a:gridCol w="999858">
                  <a:extLst>
                    <a:ext uri="{9D8B030D-6E8A-4147-A177-3AD203B41FA5}">
                      <a16:colId xmlns:a16="http://schemas.microsoft.com/office/drawing/2014/main" val="20006"/>
                    </a:ext>
                  </a:extLst>
                </a:gridCol>
                <a:gridCol w="1358781">
                  <a:extLst>
                    <a:ext uri="{9D8B030D-6E8A-4147-A177-3AD203B41FA5}">
                      <a16:colId xmlns:a16="http://schemas.microsoft.com/office/drawing/2014/main" val="20007"/>
                    </a:ext>
                  </a:extLst>
                </a:gridCol>
                <a:gridCol w="1256232">
                  <a:extLst>
                    <a:ext uri="{9D8B030D-6E8A-4147-A177-3AD203B41FA5}">
                      <a16:colId xmlns:a16="http://schemas.microsoft.com/office/drawing/2014/main" val="20008"/>
                    </a:ext>
                  </a:extLst>
                </a:gridCol>
                <a:gridCol w="1492665">
                  <a:extLst>
                    <a:ext uri="{9D8B030D-6E8A-4147-A177-3AD203B41FA5}">
                      <a16:colId xmlns:a16="http://schemas.microsoft.com/office/drawing/2014/main" val="20009"/>
                    </a:ext>
                  </a:extLst>
                </a:gridCol>
              </a:tblGrid>
              <a:tr h="276173">
                <a:tc>
                  <a:txBody>
                    <a:bodyPr/>
                    <a:lstStyle/>
                    <a:p>
                      <a:r>
                        <a:rPr lang="en-US" dirty="0"/>
                        <a:t>                  Location</a:t>
                      </a:r>
                    </a:p>
                  </a:txBody>
                  <a:tcPr/>
                </a:tc>
                <a:tc>
                  <a:txBody>
                    <a:bodyPr/>
                    <a:lstStyle/>
                    <a:p>
                      <a:r>
                        <a:rPr lang="en-US" dirty="0"/>
                        <a:t>        pH</a:t>
                      </a:r>
                    </a:p>
                  </a:txBody>
                  <a:tcPr/>
                </a:tc>
                <a:tc>
                  <a:txBody>
                    <a:bodyPr/>
                    <a:lstStyle/>
                    <a:p>
                      <a:r>
                        <a:rPr lang="en-US" dirty="0"/>
                        <a:t>D.</a:t>
                      </a:r>
                      <a:r>
                        <a:rPr lang="en-US" baseline="0" dirty="0"/>
                        <a:t> Al (mg/L)</a:t>
                      </a:r>
                      <a:endParaRPr lang="en-US" dirty="0"/>
                    </a:p>
                  </a:txBody>
                  <a:tcPr/>
                </a:tc>
                <a:tc>
                  <a:txBody>
                    <a:bodyPr/>
                    <a:lstStyle/>
                    <a:p>
                      <a:r>
                        <a:rPr lang="en-US" dirty="0"/>
                        <a:t>D. Fe (mg/L)</a:t>
                      </a:r>
                    </a:p>
                  </a:txBody>
                  <a:tcPr/>
                </a:tc>
                <a:tc>
                  <a:txBody>
                    <a:bodyPr/>
                    <a:lstStyle/>
                    <a:p>
                      <a:r>
                        <a:rPr lang="en-US" dirty="0"/>
                        <a:t>D. </a:t>
                      </a:r>
                      <a:r>
                        <a:rPr lang="en-US" dirty="0" err="1"/>
                        <a:t>Mn</a:t>
                      </a:r>
                      <a:r>
                        <a:rPr lang="en-US" dirty="0"/>
                        <a:t> (mg/L)</a:t>
                      </a:r>
                    </a:p>
                  </a:txBody>
                  <a:tcPr/>
                </a:tc>
                <a:tc>
                  <a:txBody>
                    <a:bodyPr/>
                    <a:lstStyle/>
                    <a:p>
                      <a:r>
                        <a:rPr lang="en-US" dirty="0"/>
                        <a:t>D.  Zn </a:t>
                      </a:r>
                      <a:r>
                        <a:rPr lang="en-US" baseline="0" dirty="0"/>
                        <a:t>(mg/L)</a:t>
                      </a:r>
                      <a:endParaRPr lang="en-US" dirty="0"/>
                    </a:p>
                  </a:txBody>
                  <a:tcPr/>
                </a:tc>
                <a:tc>
                  <a:txBody>
                    <a:bodyPr/>
                    <a:lstStyle/>
                    <a:p>
                      <a:r>
                        <a:rPr lang="en-US" dirty="0"/>
                        <a:t>SO</a:t>
                      </a:r>
                      <a:r>
                        <a:rPr lang="en-US" baseline="-25000" dirty="0"/>
                        <a:t>4</a:t>
                      </a:r>
                      <a:r>
                        <a:rPr lang="en-US" baseline="0" dirty="0"/>
                        <a:t> (mg/L)</a:t>
                      </a:r>
                      <a:endParaRPr lang="en-US" dirty="0"/>
                    </a:p>
                  </a:txBody>
                  <a:tcPr/>
                </a:tc>
                <a:tc>
                  <a:txBody>
                    <a:bodyPr/>
                    <a:lstStyle/>
                    <a:p>
                      <a:r>
                        <a:rPr lang="en-US" dirty="0"/>
                        <a:t>Acidity</a:t>
                      </a:r>
                      <a:r>
                        <a:rPr lang="en-US" baseline="-25000" dirty="0"/>
                        <a:t>calc</a:t>
                      </a:r>
                      <a:r>
                        <a:rPr lang="en-US" sz="1400" baseline="0" dirty="0"/>
                        <a:t>(mg/L CCE)*</a:t>
                      </a:r>
                    </a:p>
                  </a:txBody>
                  <a:tcPr/>
                </a:tc>
                <a:tc>
                  <a:txBody>
                    <a:bodyPr/>
                    <a:lstStyle/>
                    <a:p>
                      <a:r>
                        <a:rPr lang="en-US" dirty="0"/>
                        <a:t>Alkalinity </a:t>
                      </a:r>
                      <a:r>
                        <a:rPr lang="en-US" sz="1400" dirty="0"/>
                        <a:t>(mg/L CCE)</a:t>
                      </a:r>
                    </a:p>
                  </a:txBody>
                  <a:tcPr/>
                </a:tc>
                <a:tc>
                  <a:txBody>
                    <a:bodyPr/>
                    <a:lstStyle/>
                    <a:p>
                      <a:r>
                        <a:rPr lang="en-US" dirty="0"/>
                        <a:t>Net Acidity </a:t>
                      </a:r>
                      <a:r>
                        <a:rPr lang="en-US" sz="1400" dirty="0"/>
                        <a:t>(mg/L CCE)</a:t>
                      </a:r>
                    </a:p>
                  </a:txBody>
                  <a:tcPr/>
                </a:tc>
                <a:extLst>
                  <a:ext uri="{0D108BD9-81ED-4DB2-BD59-A6C34878D82A}">
                    <a16:rowId xmlns:a16="http://schemas.microsoft.com/office/drawing/2014/main" val="10000"/>
                  </a:ext>
                </a:extLst>
              </a:tr>
              <a:tr h="705634">
                <a:tc>
                  <a:txBody>
                    <a:bodyPr/>
                    <a:lstStyle/>
                    <a:p>
                      <a:r>
                        <a:rPr lang="en-US" dirty="0"/>
                        <a:t>Huntsville</a:t>
                      </a:r>
                      <a:r>
                        <a:rPr lang="en-US" baseline="0" dirty="0"/>
                        <a:t> Gob UG Mine Discharge: 2005 data*</a:t>
                      </a:r>
                      <a:endParaRPr lang="en-US" dirty="0"/>
                    </a:p>
                  </a:txBody>
                  <a:tcPr/>
                </a:tc>
                <a:tc>
                  <a:txBody>
                    <a:bodyPr/>
                    <a:lstStyle/>
                    <a:p>
                      <a:r>
                        <a:rPr lang="en-US" dirty="0"/>
                        <a:t>4.60</a:t>
                      </a:r>
                    </a:p>
                  </a:txBody>
                  <a:tcPr/>
                </a:tc>
                <a:tc>
                  <a:txBody>
                    <a:bodyPr/>
                    <a:lstStyle/>
                    <a:p>
                      <a:r>
                        <a:rPr lang="en-US" dirty="0"/>
                        <a:t> 42.20</a:t>
                      </a:r>
                    </a:p>
                    <a:p>
                      <a:endParaRPr lang="en-US" dirty="0"/>
                    </a:p>
                  </a:txBody>
                  <a:tcPr/>
                </a:tc>
                <a:tc>
                  <a:txBody>
                    <a:bodyPr/>
                    <a:lstStyle/>
                    <a:p>
                      <a:r>
                        <a:rPr lang="en-US" dirty="0"/>
                        <a:t> 465.0</a:t>
                      </a:r>
                    </a:p>
                    <a:p>
                      <a:endParaRPr lang="en-US" dirty="0"/>
                    </a:p>
                  </a:txBody>
                  <a:tcPr/>
                </a:tc>
                <a:tc>
                  <a:txBody>
                    <a:bodyPr/>
                    <a:lstStyle/>
                    <a:p>
                      <a:r>
                        <a:rPr lang="en-US" dirty="0"/>
                        <a:t>   9.26</a:t>
                      </a:r>
                    </a:p>
                  </a:txBody>
                  <a:tcPr/>
                </a:tc>
                <a:tc>
                  <a:txBody>
                    <a:bodyPr/>
                    <a:lstStyle/>
                    <a:p>
                      <a:r>
                        <a:rPr lang="en-US" dirty="0"/>
                        <a:t> 0.503</a:t>
                      </a:r>
                    </a:p>
                  </a:txBody>
                  <a:tcPr/>
                </a:tc>
                <a:tc>
                  <a:txBody>
                    <a:bodyPr/>
                    <a:lstStyle/>
                    <a:p>
                      <a:r>
                        <a:rPr lang="en-US" dirty="0"/>
                        <a:t>  3,800</a:t>
                      </a:r>
                    </a:p>
                    <a:p>
                      <a:endParaRPr lang="en-US" dirty="0"/>
                    </a:p>
                  </a:txBody>
                  <a:tcPr/>
                </a:tc>
                <a:tc>
                  <a:txBody>
                    <a:bodyPr/>
                    <a:lstStyle/>
                    <a:p>
                      <a:r>
                        <a:rPr lang="en-US" dirty="0"/>
                        <a:t>  1,133.4</a:t>
                      </a:r>
                    </a:p>
                  </a:txBody>
                  <a:tcPr/>
                </a:tc>
                <a:tc>
                  <a:txBody>
                    <a:bodyPr/>
                    <a:lstStyle/>
                    <a:p>
                      <a:r>
                        <a:rPr lang="en-US" dirty="0"/>
                        <a:t>   21.0</a:t>
                      </a:r>
                    </a:p>
                    <a:p>
                      <a:endParaRPr lang="en-US" dirty="0"/>
                    </a:p>
                  </a:txBody>
                  <a:tcPr/>
                </a:tc>
                <a:tc>
                  <a:txBody>
                    <a:bodyPr/>
                    <a:lstStyle/>
                    <a:p>
                      <a:r>
                        <a:rPr lang="en-US" dirty="0"/>
                        <a:t>    1,104.2</a:t>
                      </a:r>
                    </a:p>
                  </a:txBody>
                  <a:tcPr/>
                </a:tc>
                <a:extLst>
                  <a:ext uri="{0D108BD9-81ED-4DB2-BD59-A6C34878D82A}">
                    <a16:rowId xmlns:a16="http://schemas.microsoft.com/office/drawing/2014/main" val="10001"/>
                  </a:ext>
                </a:extLst>
              </a:tr>
              <a:tr h="7056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Huntsville</a:t>
                      </a:r>
                      <a:r>
                        <a:rPr lang="en-US" baseline="0" dirty="0"/>
                        <a:t> Gob UG Mine Discharge: This study</a:t>
                      </a:r>
                      <a:endParaRPr lang="en-US" dirty="0"/>
                    </a:p>
                  </a:txBody>
                  <a:tcPr/>
                </a:tc>
                <a:tc>
                  <a:txBody>
                    <a:bodyPr/>
                    <a:lstStyle/>
                    <a:p>
                      <a:r>
                        <a:rPr lang="en-US" dirty="0"/>
                        <a:t>4.63</a:t>
                      </a:r>
                    </a:p>
                  </a:txBody>
                  <a:tcPr/>
                </a:tc>
                <a:tc>
                  <a:txBody>
                    <a:bodyPr/>
                    <a:lstStyle/>
                    <a:p>
                      <a:r>
                        <a:rPr lang="en-US" dirty="0"/>
                        <a:t> 11.63</a:t>
                      </a:r>
                    </a:p>
                    <a:p>
                      <a:endParaRPr lang="en-US" dirty="0"/>
                    </a:p>
                  </a:txBody>
                  <a:tcPr/>
                </a:tc>
                <a:tc>
                  <a:txBody>
                    <a:bodyPr/>
                    <a:lstStyle/>
                    <a:p>
                      <a:r>
                        <a:rPr lang="en-US" dirty="0"/>
                        <a:t>  201.5</a:t>
                      </a:r>
                    </a:p>
                  </a:txBody>
                  <a:tcPr/>
                </a:tc>
                <a:tc>
                  <a:txBody>
                    <a:bodyPr/>
                    <a:lstStyle/>
                    <a:p>
                      <a:r>
                        <a:rPr lang="en-US" dirty="0"/>
                        <a:t>   7.14</a:t>
                      </a:r>
                    </a:p>
                  </a:txBody>
                  <a:tcPr/>
                </a:tc>
                <a:tc>
                  <a:txBody>
                    <a:bodyPr/>
                    <a:lstStyle/>
                    <a:p>
                      <a:r>
                        <a:rPr lang="en-US" dirty="0"/>
                        <a:t> 0.200</a:t>
                      </a:r>
                    </a:p>
                  </a:txBody>
                  <a:tcPr/>
                </a:tc>
                <a:tc>
                  <a:txBody>
                    <a:bodyPr/>
                    <a:lstStyle/>
                    <a:p>
                      <a:r>
                        <a:rPr lang="en-US" dirty="0"/>
                        <a:t>  2,080</a:t>
                      </a:r>
                    </a:p>
                  </a:txBody>
                  <a:tcPr/>
                </a:tc>
                <a:tc>
                  <a:txBody>
                    <a:bodyPr/>
                    <a:lstStyle/>
                    <a:p>
                      <a:r>
                        <a:rPr lang="en-US" dirty="0"/>
                        <a:t>    558.8</a:t>
                      </a:r>
                    </a:p>
                  </a:txBody>
                  <a:tcPr/>
                </a:tc>
                <a:tc>
                  <a:txBody>
                    <a:bodyPr/>
                    <a:lstStyle/>
                    <a:p>
                      <a:r>
                        <a:rPr lang="en-US" dirty="0"/>
                        <a:t>    12.5</a:t>
                      </a:r>
                    </a:p>
                  </a:txBody>
                  <a:tcPr/>
                </a:tc>
                <a:tc>
                  <a:txBody>
                    <a:bodyPr/>
                    <a:lstStyle/>
                    <a:p>
                      <a:r>
                        <a:rPr lang="en-US" dirty="0"/>
                        <a:t>     546.3</a:t>
                      </a:r>
                    </a:p>
                  </a:txBody>
                  <a:tcPr/>
                </a:tc>
                <a:extLst>
                  <a:ext uri="{0D108BD9-81ED-4DB2-BD59-A6C34878D82A}">
                    <a16:rowId xmlns:a16="http://schemas.microsoft.com/office/drawing/2014/main" val="10002"/>
                  </a:ext>
                </a:extLst>
              </a:tr>
              <a:tr h="632389">
                <a:tc>
                  <a:txBody>
                    <a:bodyPr/>
                    <a:lstStyle/>
                    <a:p>
                      <a:r>
                        <a:rPr lang="en-US" dirty="0"/>
                        <a:t>E. Mine Pool Wells: 2005 data*</a:t>
                      </a:r>
                    </a:p>
                  </a:txBody>
                  <a:tcPr/>
                </a:tc>
                <a:tc>
                  <a:txBody>
                    <a:bodyPr/>
                    <a:lstStyle/>
                    <a:p>
                      <a:r>
                        <a:rPr lang="en-US" dirty="0"/>
                        <a:t>6.15</a:t>
                      </a:r>
                    </a:p>
                    <a:p>
                      <a:endParaRPr lang="en-US" dirty="0"/>
                    </a:p>
                  </a:txBody>
                  <a:tcPr/>
                </a:tc>
                <a:tc>
                  <a:txBody>
                    <a:bodyPr/>
                    <a:lstStyle/>
                    <a:p>
                      <a:r>
                        <a:rPr lang="en-US" dirty="0"/>
                        <a:t>   5.0</a:t>
                      </a:r>
                    </a:p>
                    <a:p>
                      <a:endParaRPr lang="en-US" dirty="0"/>
                    </a:p>
                  </a:txBody>
                  <a:tcPr/>
                </a:tc>
                <a:tc>
                  <a:txBody>
                    <a:bodyPr/>
                    <a:lstStyle/>
                    <a:p>
                      <a:r>
                        <a:rPr lang="en-US" dirty="0"/>
                        <a:t>  284.2</a:t>
                      </a:r>
                    </a:p>
                    <a:p>
                      <a:endParaRPr lang="en-US" dirty="0"/>
                    </a:p>
                  </a:txBody>
                  <a:tcPr/>
                </a:tc>
                <a:tc>
                  <a:txBody>
                    <a:bodyPr/>
                    <a:lstStyle/>
                    <a:p>
                      <a:r>
                        <a:rPr lang="en-US" dirty="0"/>
                        <a:t>   4.68</a:t>
                      </a:r>
                    </a:p>
                    <a:p>
                      <a:endParaRPr lang="en-US" dirty="0"/>
                    </a:p>
                  </a:txBody>
                  <a:tcPr/>
                </a:tc>
                <a:tc>
                  <a:txBody>
                    <a:bodyPr/>
                    <a:lstStyle/>
                    <a:p>
                      <a:r>
                        <a:rPr lang="en-US" dirty="0"/>
                        <a:t> 0.468</a:t>
                      </a:r>
                    </a:p>
                  </a:txBody>
                  <a:tcPr/>
                </a:tc>
                <a:tc>
                  <a:txBody>
                    <a:bodyPr/>
                    <a:lstStyle/>
                    <a:p>
                      <a:r>
                        <a:rPr lang="en-US" dirty="0"/>
                        <a:t>  2,940</a:t>
                      </a:r>
                    </a:p>
                    <a:p>
                      <a:endParaRPr lang="en-US" dirty="0"/>
                    </a:p>
                  </a:txBody>
                  <a:tcPr/>
                </a:tc>
                <a:tc>
                  <a:txBody>
                    <a:bodyPr/>
                    <a:lstStyle/>
                    <a:p>
                      <a:r>
                        <a:rPr lang="en-US" dirty="0"/>
                        <a:t>    677.5</a:t>
                      </a:r>
                    </a:p>
                  </a:txBody>
                  <a:tcPr/>
                </a:tc>
                <a:tc>
                  <a:txBody>
                    <a:bodyPr/>
                    <a:lstStyle/>
                    <a:p>
                      <a:r>
                        <a:rPr lang="en-US" dirty="0"/>
                        <a:t> </a:t>
                      </a:r>
                      <a:r>
                        <a:rPr lang="en-US" baseline="0" dirty="0"/>
                        <a:t>  </a:t>
                      </a:r>
                      <a:r>
                        <a:rPr lang="en-US" dirty="0"/>
                        <a:t>278.0</a:t>
                      </a:r>
                    </a:p>
                    <a:p>
                      <a:endParaRPr lang="en-US" dirty="0"/>
                    </a:p>
                  </a:txBody>
                  <a:tcPr/>
                </a:tc>
                <a:tc>
                  <a:txBody>
                    <a:bodyPr/>
                    <a:lstStyle/>
                    <a:p>
                      <a:r>
                        <a:rPr lang="en-US" dirty="0"/>
                        <a:t>     - 82.2</a:t>
                      </a:r>
                    </a:p>
                  </a:txBody>
                  <a:tcPr/>
                </a:tc>
                <a:extLst>
                  <a:ext uri="{0D108BD9-81ED-4DB2-BD59-A6C34878D82A}">
                    <a16:rowId xmlns:a16="http://schemas.microsoft.com/office/drawing/2014/main" val="10003"/>
                  </a:ext>
                </a:extLst>
              </a:tr>
              <a:tr h="403219">
                <a:tc>
                  <a:txBody>
                    <a:bodyPr/>
                    <a:lstStyle/>
                    <a:p>
                      <a:r>
                        <a:rPr lang="en-US" dirty="0"/>
                        <a:t>Huntsville</a:t>
                      </a:r>
                      <a:r>
                        <a:rPr lang="en-US" baseline="0" dirty="0"/>
                        <a:t> Gob Pile HG-4M: 2005 data*</a:t>
                      </a:r>
                      <a:endParaRPr lang="en-US" dirty="0"/>
                    </a:p>
                  </a:txBody>
                  <a:tcPr/>
                </a:tc>
                <a:tc>
                  <a:txBody>
                    <a:bodyPr/>
                    <a:lstStyle/>
                    <a:p>
                      <a:r>
                        <a:rPr lang="en-US" dirty="0"/>
                        <a:t>2.70</a:t>
                      </a:r>
                    </a:p>
                    <a:p>
                      <a:endParaRPr lang="en-US" dirty="0"/>
                    </a:p>
                  </a:txBody>
                  <a:tcPr/>
                </a:tc>
                <a:tc>
                  <a:txBody>
                    <a:bodyPr/>
                    <a:lstStyle/>
                    <a:p>
                      <a:r>
                        <a:rPr lang="en-US" dirty="0"/>
                        <a:t>  395.0</a:t>
                      </a:r>
                    </a:p>
                    <a:p>
                      <a:endParaRPr lang="en-US" dirty="0"/>
                    </a:p>
                  </a:txBody>
                  <a:tcPr/>
                </a:tc>
                <a:tc>
                  <a:txBody>
                    <a:bodyPr/>
                    <a:lstStyle/>
                    <a:p>
                      <a:r>
                        <a:rPr lang="en-US" dirty="0"/>
                        <a:t>  1,910</a:t>
                      </a:r>
                    </a:p>
                    <a:p>
                      <a:endParaRPr lang="en-US" dirty="0"/>
                    </a:p>
                  </a:txBody>
                  <a:tcPr/>
                </a:tc>
                <a:tc>
                  <a:txBody>
                    <a:bodyPr/>
                    <a:lstStyle/>
                    <a:p>
                      <a:r>
                        <a:rPr lang="en-US" dirty="0"/>
                        <a:t> 28.50</a:t>
                      </a:r>
                    </a:p>
                    <a:p>
                      <a:endParaRPr lang="en-US" dirty="0"/>
                    </a:p>
                  </a:txBody>
                  <a:tcPr/>
                </a:tc>
                <a:tc>
                  <a:txBody>
                    <a:bodyPr/>
                    <a:lstStyle/>
                    <a:p>
                      <a:r>
                        <a:rPr lang="en-US" dirty="0"/>
                        <a:t>  1.25</a:t>
                      </a:r>
                    </a:p>
                    <a:p>
                      <a:endParaRPr lang="en-US" dirty="0"/>
                    </a:p>
                  </a:txBody>
                  <a:tcPr/>
                </a:tc>
                <a:tc>
                  <a:txBody>
                    <a:bodyPr/>
                    <a:lstStyle/>
                    <a:p>
                      <a:r>
                        <a:rPr lang="en-US" dirty="0"/>
                        <a:t>  9,570</a:t>
                      </a:r>
                    </a:p>
                    <a:p>
                      <a:endParaRPr lang="en-US" dirty="0"/>
                    </a:p>
                  </a:txBody>
                  <a:tcPr/>
                </a:tc>
                <a:tc>
                  <a:txBody>
                    <a:bodyPr/>
                    <a:lstStyle/>
                    <a:p>
                      <a:r>
                        <a:rPr lang="en-US" dirty="0"/>
                        <a:t>    6,220</a:t>
                      </a:r>
                    </a:p>
                    <a:p>
                      <a:endParaRPr lang="en-US" dirty="0"/>
                    </a:p>
                  </a:txBody>
                  <a:tcPr/>
                </a:tc>
                <a:tc>
                  <a:txBody>
                    <a:bodyPr/>
                    <a:lstStyle/>
                    <a:p>
                      <a:r>
                        <a:rPr lang="en-US" dirty="0"/>
                        <a:t>       0.0</a:t>
                      </a:r>
                    </a:p>
                  </a:txBody>
                  <a:tcPr/>
                </a:tc>
                <a:tc>
                  <a:txBody>
                    <a:bodyPr/>
                    <a:lstStyle/>
                    <a:p>
                      <a:r>
                        <a:rPr lang="en-US" dirty="0"/>
                        <a:t>    6,220</a:t>
                      </a:r>
                    </a:p>
                  </a:txBody>
                  <a:tcPr/>
                </a:tc>
                <a:extLst>
                  <a:ext uri="{0D108BD9-81ED-4DB2-BD59-A6C34878D82A}">
                    <a16:rowId xmlns:a16="http://schemas.microsoft.com/office/drawing/2014/main" val="10004"/>
                  </a:ext>
                </a:extLst>
              </a:tr>
              <a:tr h="403219">
                <a:tc>
                  <a:txBody>
                    <a:bodyPr/>
                    <a:lstStyle/>
                    <a:p>
                      <a:r>
                        <a:rPr lang="en-US" dirty="0"/>
                        <a:t>Huntsville</a:t>
                      </a:r>
                      <a:r>
                        <a:rPr lang="en-US" baseline="0" dirty="0"/>
                        <a:t> Gob Pile HG-4M: This study</a:t>
                      </a:r>
                      <a:endParaRPr lang="en-US" dirty="0"/>
                    </a:p>
                  </a:txBody>
                  <a:tcPr/>
                </a:tc>
                <a:tc>
                  <a:txBody>
                    <a:bodyPr/>
                    <a:lstStyle/>
                    <a:p>
                      <a:r>
                        <a:rPr lang="en-US" dirty="0"/>
                        <a:t>2.70</a:t>
                      </a:r>
                    </a:p>
                  </a:txBody>
                  <a:tcPr/>
                </a:tc>
                <a:tc>
                  <a:txBody>
                    <a:bodyPr/>
                    <a:lstStyle/>
                    <a:p>
                      <a:r>
                        <a:rPr lang="en-US" dirty="0"/>
                        <a:t>    92.8</a:t>
                      </a:r>
                    </a:p>
                    <a:p>
                      <a:endParaRPr lang="en-US" dirty="0"/>
                    </a:p>
                  </a:txBody>
                  <a:tcPr/>
                </a:tc>
                <a:tc>
                  <a:txBody>
                    <a:bodyPr/>
                    <a:lstStyle/>
                    <a:p>
                      <a:r>
                        <a:rPr lang="en-US" dirty="0"/>
                        <a:t>  446.3</a:t>
                      </a:r>
                    </a:p>
                    <a:p>
                      <a:endParaRPr lang="en-US" dirty="0"/>
                    </a:p>
                  </a:txBody>
                  <a:tcPr/>
                </a:tc>
                <a:tc>
                  <a:txBody>
                    <a:bodyPr/>
                    <a:lstStyle/>
                    <a:p>
                      <a:r>
                        <a:rPr lang="en-US" dirty="0"/>
                        <a:t> 10.50</a:t>
                      </a:r>
                    </a:p>
                    <a:p>
                      <a:endParaRPr lang="en-US" dirty="0"/>
                    </a:p>
                  </a:txBody>
                  <a:tcPr/>
                </a:tc>
                <a:tc>
                  <a:txBody>
                    <a:bodyPr/>
                    <a:lstStyle/>
                    <a:p>
                      <a:r>
                        <a:rPr lang="en-US" dirty="0"/>
                        <a:t>  5.06</a:t>
                      </a:r>
                    </a:p>
                    <a:p>
                      <a:endParaRPr lang="en-US" dirty="0"/>
                    </a:p>
                  </a:txBody>
                  <a:tcPr/>
                </a:tc>
                <a:tc>
                  <a:txBody>
                    <a:bodyPr/>
                    <a:lstStyle/>
                    <a:p>
                      <a:r>
                        <a:rPr lang="en-US" dirty="0"/>
                        <a:t>  3,230</a:t>
                      </a:r>
                    </a:p>
                  </a:txBody>
                  <a:tcPr/>
                </a:tc>
                <a:tc>
                  <a:txBody>
                    <a:bodyPr/>
                    <a:lstStyle/>
                    <a:p>
                      <a:r>
                        <a:rPr lang="en-US" dirty="0"/>
                        <a:t>    1,632</a:t>
                      </a:r>
                    </a:p>
                    <a:p>
                      <a:endParaRPr lang="en-US" dirty="0"/>
                    </a:p>
                  </a:txBody>
                  <a:tcPr/>
                </a:tc>
                <a:tc>
                  <a:txBody>
                    <a:bodyPr/>
                    <a:lstStyle/>
                    <a:p>
                      <a:r>
                        <a:rPr lang="en-US" dirty="0"/>
                        <a:t>       0.0</a:t>
                      </a:r>
                    </a:p>
                  </a:txBody>
                  <a:tcPr/>
                </a:tc>
                <a:tc>
                  <a:txBody>
                    <a:bodyPr/>
                    <a:lstStyle/>
                    <a:p>
                      <a:r>
                        <a:rPr lang="en-US" dirty="0"/>
                        <a:t>    1,632</a:t>
                      </a:r>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1349828" y="5569527"/>
            <a:ext cx="10842172" cy="877163"/>
          </a:xfrm>
          <a:prstGeom prst="rect">
            <a:avLst/>
          </a:prstGeom>
          <a:noFill/>
        </p:spPr>
        <p:txBody>
          <a:bodyPr wrap="square" rtlCol="0">
            <a:spAutoFit/>
          </a:bodyPr>
          <a:lstStyle/>
          <a:p>
            <a:r>
              <a:rPr lang="en-US" sz="1700" dirty="0"/>
              <a:t>*Christensen, E.D., 2005, Assessment, water-quality trends, and options for remediation of acidic </a:t>
            </a:r>
          </a:p>
          <a:p>
            <a:r>
              <a:rPr lang="en-US" sz="1700" dirty="0"/>
              <a:t>   drainage from abandoned coal mines near Huntsville, Missouri, 2003–2004, U.S. Geological Survey,</a:t>
            </a:r>
          </a:p>
          <a:p>
            <a:r>
              <a:rPr lang="en-US" sz="1700" dirty="0"/>
              <a:t>   Scientific Investigations Report 2005-5202, 84 pp.</a:t>
            </a:r>
          </a:p>
        </p:txBody>
      </p:sp>
    </p:spTree>
    <p:extLst>
      <p:ext uri="{BB962C8B-B14F-4D97-AF65-F5344CB8AC3E}">
        <p14:creationId xmlns:p14="http://schemas.microsoft.com/office/powerpoint/2010/main" val="146698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7637" y="191557"/>
            <a:ext cx="8802570" cy="781995"/>
          </a:xfrm>
        </p:spPr>
        <p:txBody>
          <a:bodyPr>
            <a:normAutofit/>
          </a:bodyPr>
          <a:lstStyle/>
          <a:p>
            <a:r>
              <a:rPr lang="en-US" b="1" dirty="0"/>
              <a:t>What we will be discussing:</a:t>
            </a:r>
            <a:endParaRPr lang="en-US" dirty="0"/>
          </a:p>
        </p:txBody>
      </p:sp>
      <p:sp>
        <p:nvSpPr>
          <p:cNvPr id="3" name="Content Placeholder 2"/>
          <p:cNvSpPr>
            <a:spLocks noGrp="1"/>
          </p:cNvSpPr>
          <p:nvPr>
            <p:ph idx="1"/>
          </p:nvPr>
        </p:nvSpPr>
        <p:spPr>
          <a:xfrm>
            <a:off x="2234758" y="908237"/>
            <a:ext cx="9323867" cy="5443269"/>
          </a:xfrm>
        </p:spPr>
        <p:txBody>
          <a:bodyPr>
            <a:normAutofit lnSpcReduction="10000"/>
          </a:bodyPr>
          <a:lstStyle/>
          <a:p>
            <a:r>
              <a:rPr lang="en-US" sz="2400" dirty="0"/>
              <a:t>Coal Resources/geologic settings for mine discharges in the Bevier Coal Field, North Central Missouri.</a:t>
            </a:r>
          </a:p>
          <a:p>
            <a:r>
              <a:rPr lang="en-US" sz="2400" dirty="0"/>
              <a:t>Overview of passive treatment technologies used to abate net acidic artesian discharges in the Missouri.</a:t>
            </a:r>
          </a:p>
          <a:p>
            <a:r>
              <a:rPr lang="en-US" sz="2400" dirty="0"/>
              <a:t>Review of existing case example sites:</a:t>
            </a:r>
          </a:p>
          <a:p>
            <a:pPr lvl="1"/>
            <a:r>
              <a:rPr lang="en-US" sz="2400" dirty="0">
                <a:solidFill>
                  <a:schemeClr val="accent2">
                    <a:lumMod val="75000"/>
                  </a:schemeClr>
                </a:solidFill>
              </a:rPr>
              <a:t>Old Bevier Passive Treatment System (PTS), Bevier, MO.</a:t>
            </a:r>
          </a:p>
          <a:p>
            <a:pPr marL="0" indent="0">
              <a:buNone/>
            </a:pPr>
            <a:r>
              <a:rPr lang="en-US" sz="2400" dirty="0"/>
              <a:t>Implications of lessons-learned from at the Old Bevier PTS and similar systems for the abatement of untreated net–acid AMD discharges in nearby Huntsville, MO:</a:t>
            </a:r>
          </a:p>
          <a:p>
            <a:pPr lvl="1"/>
            <a:r>
              <a:rPr lang="en-US" sz="2400" dirty="0">
                <a:solidFill>
                  <a:schemeClr val="accent2">
                    <a:lumMod val="75000"/>
                  </a:schemeClr>
                </a:solidFill>
              </a:rPr>
              <a:t>Huntsville Gob Refuse Area Seep and UG Mine Discharge.</a:t>
            </a:r>
          </a:p>
          <a:p>
            <a:pPr lvl="1"/>
            <a:r>
              <a:rPr lang="en-US" sz="2400" dirty="0">
                <a:solidFill>
                  <a:schemeClr val="accent2">
                    <a:lumMod val="75000"/>
                  </a:schemeClr>
                </a:solidFill>
              </a:rPr>
              <a:t>Calfee Slope Mine Discharge.</a:t>
            </a:r>
          </a:p>
          <a:p>
            <a:pPr lvl="1"/>
            <a:r>
              <a:rPr lang="en-US" sz="2400" dirty="0">
                <a:solidFill>
                  <a:schemeClr val="accent2">
                    <a:lumMod val="75000"/>
                  </a:schemeClr>
                </a:solidFill>
              </a:rPr>
              <a:t>Mitchell Mine Discharge.</a:t>
            </a:r>
          </a:p>
          <a:p>
            <a:pPr lvl="1"/>
            <a:endParaRPr lang="en-US" sz="2000" dirty="0">
              <a:solidFill>
                <a:schemeClr val="accent2">
                  <a:lumMod val="75000"/>
                </a:schemeClr>
              </a:solidFill>
            </a:endParaRPr>
          </a:p>
          <a:p>
            <a:pPr lvl="1"/>
            <a:endParaRPr lang="en-US" sz="2000" dirty="0">
              <a:solidFill>
                <a:schemeClr val="accent2">
                  <a:lumMod val="75000"/>
                </a:schemeClr>
              </a:solidFill>
            </a:endParaRPr>
          </a:p>
          <a:p>
            <a:pPr lvl="1"/>
            <a:endParaRPr lang="en-US" sz="2000" dirty="0">
              <a:solidFill>
                <a:schemeClr val="accent2">
                  <a:lumMod val="75000"/>
                </a:schemeClr>
              </a:solidFill>
            </a:endParaRPr>
          </a:p>
          <a:p>
            <a:pPr lvl="1"/>
            <a:endParaRPr lang="en-US" sz="2000" dirty="0">
              <a:solidFill>
                <a:schemeClr val="accent2">
                  <a:lumMod val="75000"/>
                </a:schemeClr>
              </a:solidFill>
            </a:endParaRPr>
          </a:p>
          <a:p>
            <a:pPr lvl="1"/>
            <a:endParaRPr lang="en-US" sz="2000" dirty="0">
              <a:solidFill>
                <a:schemeClr val="accent2">
                  <a:lumMod val="75000"/>
                </a:schemeClr>
              </a:solidFill>
            </a:endParaRPr>
          </a:p>
          <a:p>
            <a:pPr lvl="1"/>
            <a:endParaRPr lang="en-US" sz="2000" dirty="0">
              <a:solidFill>
                <a:schemeClr val="accent2">
                  <a:lumMod val="75000"/>
                </a:schemeClr>
              </a:solidFill>
            </a:endParaRPr>
          </a:p>
          <a:p>
            <a:pPr lvl="1"/>
            <a:endParaRPr lang="en-US" sz="2000" dirty="0">
              <a:solidFill>
                <a:schemeClr val="accent2">
                  <a:lumMod val="75000"/>
                </a:schemeClr>
              </a:solidFill>
            </a:endParaRPr>
          </a:p>
        </p:txBody>
      </p:sp>
    </p:spTree>
    <p:extLst>
      <p:ext uri="{BB962C8B-B14F-4D97-AF65-F5344CB8AC3E}">
        <p14:creationId xmlns:p14="http://schemas.microsoft.com/office/powerpoint/2010/main" val="320775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05889" y="168814"/>
            <a:ext cx="8866986" cy="427290"/>
          </a:xfrm>
        </p:spPr>
        <p:txBody>
          <a:bodyPr>
            <a:normAutofit fontScale="90000"/>
          </a:bodyPr>
          <a:lstStyle/>
          <a:p>
            <a:r>
              <a:rPr lang="en-US" sz="2400" dirty="0"/>
              <a:t>Huntsville Gob Discharges: Contaminant Loading</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643218998"/>
              </p:ext>
            </p:extLst>
          </p:nvPr>
        </p:nvGraphicFramePr>
        <p:xfrm>
          <a:off x="179461" y="706064"/>
          <a:ext cx="12012539" cy="4421555"/>
        </p:xfrm>
        <a:graphic>
          <a:graphicData uri="http://schemas.openxmlformats.org/drawingml/2006/table">
            <a:tbl>
              <a:tblPr firstRow="1" bandRow="1">
                <a:tableStyleId>{21E4AEA4-8DFA-4A89-87EB-49C32662AFE0}</a:tableStyleId>
              </a:tblPr>
              <a:tblGrid>
                <a:gridCol w="2245084">
                  <a:extLst>
                    <a:ext uri="{9D8B030D-6E8A-4147-A177-3AD203B41FA5}">
                      <a16:colId xmlns:a16="http://schemas.microsoft.com/office/drawing/2014/main" val="20000"/>
                    </a:ext>
                  </a:extLst>
                </a:gridCol>
                <a:gridCol w="1316182">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080655">
                  <a:extLst>
                    <a:ext uri="{9D8B030D-6E8A-4147-A177-3AD203B41FA5}">
                      <a16:colId xmlns:a16="http://schemas.microsoft.com/office/drawing/2014/main" val="20003"/>
                    </a:ext>
                  </a:extLst>
                </a:gridCol>
                <a:gridCol w="928254">
                  <a:extLst>
                    <a:ext uri="{9D8B030D-6E8A-4147-A177-3AD203B41FA5}">
                      <a16:colId xmlns:a16="http://schemas.microsoft.com/office/drawing/2014/main" val="20004"/>
                    </a:ext>
                  </a:extLst>
                </a:gridCol>
                <a:gridCol w="900546">
                  <a:extLst>
                    <a:ext uri="{9D8B030D-6E8A-4147-A177-3AD203B41FA5}">
                      <a16:colId xmlns:a16="http://schemas.microsoft.com/office/drawing/2014/main" val="20005"/>
                    </a:ext>
                  </a:extLst>
                </a:gridCol>
                <a:gridCol w="886691">
                  <a:extLst>
                    <a:ext uri="{9D8B030D-6E8A-4147-A177-3AD203B41FA5}">
                      <a16:colId xmlns:a16="http://schemas.microsoft.com/office/drawing/2014/main" val="20006"/>
                    </a:ext>
                  </a:extLst>
                </a:gridCol>
                <a:gridCol w="1274618">
                  <a:extLst>
                    <a:ext uri="{9D8B030D-6E8A-4147-A177-3AD203B41FA5}">
                      <a16:colId xmlns:a16="http://schemas.microsoft.com/office/drawing/2014/main" val="20007"/>
                    </a:ext>
                  </a:extLst>
                </a:gridCol>
                <a:gridCol w="1025236">
                  <a:extLst>
                    <a:ext uri="{9D8B030D-6E8A-4147-A177-3AD203B41FA5}">
                      <a16:colId xmlns:a16="http://schemas.microsoft.com/office/drawing/2014/main" val="20008"/>
                    </a:ext>
                  </a:extLst>
                </a:gridCol>
                <a:gridCol w="1440873">
                  <a:extLst>
                    <a:ext uri="{9D8B030D-6E8A-4147-A177-3AD203B41FA5}">
                      <a16:colId xmlns:a16="http://schemas.microsoft.com/office/drawing/2014/main" val="20009"/>
                    </a:ext>
                  </a:extLst>
                </a:gridCol>
              </a:tblGrid>
              <a:tr h="276173">
                <a:tc>
                  <a:txBody>
                    <a:bodyPr/>
                    <a:lstStyle/>
                    <a:p>
                      <a:r>
                        <a:rPr lang="en-US" dirty="0"/>
                        <a:t>                  Location</a:t>
                      </a:r>
                    </a:p>
                  </a:txBody>
                  <a:tcPr/>
                </a:tc>
                <a:tc>
                  <a:txBody>
                    <a:bodyPr/>
                    <a:lstStyle/>
                    <a:p>
                      <a:r>
                        <a:rPr lang="en-US" dirty="0"/>
                        <a:t>Discharge (L/min)</a:t>
                      </a:r>
                    </a:p>
                  </a:txBody>
                  <a:tcPr/>
                </a:tc>
                <a:tc>
                  <a:txBody>
                    <a:bodyPr/>
                    <a:lstStyle/>
                    <a:p>
                      <a:r>
                        <a:rPr lang="en-US" baseline="0" dirty="0"/>
                        <a:t>   Al (g/D)</a:t>
                      </a:r>
                      <a:endParaRPr lang="en-US" dirty="0"/>
                    </a:p>
                  </a:txBody>
                  <a:tcPr/>
                </a:tc>
                <a:tc>
                  <a:txBody>
                    <a:bodyPr/>
                    <a:lstStyle/>
                    <a:p>
                      <a:r>
                        <a:rPr lang="en-US" dirty="0"/>
                        <a:t>   Fe (g/D)</a:t>
                      </a:r>
                    </a:p>
                  </a:txBody>
                  <a:tcPr/>
                </a:tc>
                <a:tc>
                  <a:txBody>
                    <a:bodyPr/>
                    <a:lstStyle/>
                    <a:p>
                      <a:r>
                        <a:rPr lang="en-US" dirty="0" err="1"/>
                        <a:t>Mn</a:t>
                      </a:r>
                      <a:r>
                        <a:rPr lang="en-US" dirty="0"/>
                        <a:t> (g/D)</a:t>
                      </a:r>
                    </a:p>
                  </a:txBody>
                  <a:tcPr/>
                </a:tc>
                <a:tc>
                  <a:txBody>
                    <a:bodyPr/>
                    <a:lstStyle/>
                    <a:p>
                      <a:r>
                        <a:rPr lang="en-US" dirty="0"/>
                        <a:t>Ni </a:t>
                      </a:r>
                      <a:r>
                        <a:rPr lang="en-US" baseline="0" dirty="0"/>
                        <a:t>(g/D)</a:t>
                      </a:r>
                      <a:endParaRPr lang="en-US" dirty="0"/>
                    </a:p>
                  </a:txBody>
                  <a:tcPr/>
                </a:tc>
                <a:tc>
                  <a:txBody>
                    <a:bodyPr/>
                    <a:lstStyle/>
                    <a:p>
                      <a:r>
                        <a:rPr lang="en-US" dirty="0"/>
                        <a:t>Zn</a:t>
                      </a:r>
                      <a:r>
                        <a:rPr lang="en-US" baseline="0" dirty="0"/>
                        <a:t> (g/D)</a:t>
                      </a:r>
                      <a:endParaRPr lang="en-US" dirty="0"/>
                    </a:p>
                  </a:txBody>
                  <a:tcPr/>
                </a:tc>
                <a:tc>
                  <a:txBody>
                    <a:bodyPr/>
                    <a:lstStyle/>
                    <a:p>
                      <a:r>
                        <a:rPr lang="en-US" sz="1800" dirty="0" err="1"/>
                        <a:t>Acidity</a:t>
                      </a:r>
                      <a:r>
                        <a:rPr lang="en-US" sz="1600" baseline="-25000" dirty="0" err="1"/>
                        <a:t>calc</a:t>
                      </a:r>
                      <a:endParaRPr lang="en-US" sz="1600" baseline="-25000" dirty="0"/>
                    </a:p>
                    <a:p>
                      <a:r>
                        <a:rPr lang="en-US" sz="1600" baseline="-25000" dirty="0"/>
                        <a:t>  </a:t>
                      </a:r>
                      <a:r>
                        <a:rPr lang="en-US" sz="1800" baseline="-25000" dirty="0"/>
                        <a:t> </a:t>
                      </a:r>
                      <a:r>
                        <a:rPr lang="en-US" sz="1800" baseline="0" dirty="0"/>
                        <a:t>(g/D)*</a:t>
                      </a:r>
                    </a:p>
                  </a:txBody>
                  <a:tcPr/>
                </a:tc>
                <a:tc>
                  <a:txBody>
                    <a:bodyPr/>
                    <a:lstStyle/>
                    <a:p>
                      <a:r>
                        <a:rPr lang="en-US" dirty="0"/>
                        <a:t>   SO</a:t>
                      </a:r>
                      <a:r>
                        <a:rPr lang="en-US" baseline="-25000" dirty="0"/>
                        <a:t>4</a:t>
                      </a:r>
                    </a:p>
                    <a:p>
                      <a:r>
                        <a:rPr lang="en-US" baseline="-25000" dirty="0"/>
                        <a:t> </a:t>
                      </a:r>
                      <a:r>
                        <a:rPr lang="en-US" baseline="0" dirty="0"/>
                        <a:t> (g/D)</a:t>
                      </a:r>
                      <a:endParaRPr lang="en-US" dirty="0"/>
                    </a:p>
                  </a:txBody>
                  <a:tcPr/>
                </a:tc>
                <a:tc>
                  <a:txBody>
                    <a:bodyPr/>
                    <a:lstStyle/>
                    <a:p>
                      <a:r>
                        <a:rPr lang="en-US" sz="1800" dirty="0"/>
                        <a:t>Alkalinity</a:t>
                      </a:r>
                    </a:p>
                    <a:p>
                      <a:r>
                        <a:rPr lang="en-US" sz="1800" baseline="0" dirty="0"/>
                        <a:t>  </a:t>
                      </a:r>
                      <a:r>
                        <a:rPr lang="en-US" sz="1800" dirty="0"/>
                        <a:t>(g/D)</a:t>
                      </a:r>
                    </a:p>
                  </a:txBody>
                  <a:tcPr/>
                </a:tc>
                <a:extLst>
                  <a:ext uri="{0D108BD9-81ED-4DB2-BD59-A6C34878D82A}">
                    <a16:rowId xmlns:a16="http://schemas.microsoft.com/office/drawing/2014/main" val="10000"/>
                  </a:ext>
                </a:extLst>
              </a:tr>
              <a:tr h="705634">
                <a:tc>
                  <a:txBody>
                    <a:bodyPr/>
                    <a:lstStyle/>
                    <a:p>
                      <a:r>
                        <a:rPr lang="en-US" dirty="0"/>
                        <a:t>Huntsville</a:t>
                      </a:r>
                      <a:r>
                        <a:rPr lang="en-US" baseline="0" dirty="0"/>
                        <a:t> Gob UG Mine Discharge HG-2M: All data</a:t>
                      </a:r>
                      <a:endParaRPr lang="en-US" dirty="0"/>
                    </a:p>
                  </a:txBody>
                  <a:tcPr/>
                </a:tc>
                <a:tc>
                  <a:txBody>
                    <a:bodyPr/>
                    <a:lstStyle/>
                    <a:p>
                      <a:r>
                        <a:rPr lang="en-US" dirty="0"/>
                        <a:t>  16.99</a:t>
                      </a:r>
                    </a:p>
                    <a:p>
                      <a:endParaRPr lang="en-US" dirty="0"/>
                    </a:p>
                  </a:txBody>
                  <a:tcPr/>
                </a:tc>
                <a:tc>
                  <a:txBody>
                    <a:bodyPr/>
                    <a:lstStyle/>
                    <a:p>
                      <a:r>
                        <a:rPr lang="en-US" dirty="0"/>
                        <a:t>1,019</a:t>
                      </a:r>
                    </a:p>
                    <a:p>
                      <a:endParaRPr lang="en-US" dirty="0"/>
                    </a:p>
                  </a:txBody>
                  <a:tcPr/>
                </a:tc>
                <a:tc>
                  <a:txBody>
                    <a:bodyPr/>
                    <a:lstStyle/>
                    <a:p>
                      <a:r>
                        <a:rPr lang="en-US" dirty="0"/>
                        <a:t> 11,377</a:t>
                      </a:r>
                    </a:p>
                    <a:p>
                      <a:endParaRPr lang="en-US" dirty="0"/>
                    </a:p>
                  </a:txBody>
                  <a:tcPr/>
                </a:tc>
                <a:tc>
                  <a:txBody>
                    <a:bodyPr/>
                    <a:lstStyle/>
                    <a:p>
                      <a:r>
                        <a:rPr lang="en-US" dirty="0"/>
                        <a:t> 224.4</a:t>
                      </a:r>
                    </a:p>
                    <a:p>
                      <a:endParaRPr lang="en-US" dirty="0"/>
                    </a:p>
                  </a:txBody>
                  <a:tcPr/>
                </a:tc>
                <a:tc>
                  <a:txBody>
                    <a:bodyPr/>
                    <a:lstStyle/>
                    <a:p>
                      <a:r>
                        <a:rPr lang="en-US" dirty="0"/>
                        <a:t>  3.43</a:t>
                      </a:r>
                    </a:p>
                    <a:p>
                      <a:endParaRPr lang="en-US" dirty="0"/>
                    </a:p>
                  </a:txBody>
                  <a:tcPr/>
                </a:tc>
                <a:tc>
                  <a:txBody>
                    <a:bodyPr/>
                    <a:lstStyle/>
                    <a:p>
                      <a:r>
                        <a:rPr lang="en-US" dirty="0"/>
                        <a:t> 11.30</a:t>
                      </a:r>
                    </a:p>
                    <a:p>
                      <a:endParaRPr lang="en-US" dirty="0"/>
                    </a:p>
                  </a:txBody>
                  <a:tcPr/>
                </a:tc>
                <a:tc>
                  <a:txBody>
                    <a:bodyPr/>
                    <a:lstStyle/>
                    <a:p>
                      <a:r>
                        <a:rPr lang="en-US" dirty="0"/>
                        <a:t>   27,711</a:t>
                      </a:r>
                    </a:p>
                    <a:p>
                      <a:endParaRPr lang="en-US" dirty="0"/>
                    </a:p>
                  </a:txBody>
                  <a:tcPr/>
                </a:tc>
                <a:tc>
                  <a:txBody>
                    <a:bodyPr/>
                    <a:lstStyle/>
                    <a:p>
                      <a:r>
                        <a:rPr lang="en-US" dirty="0"/>
                        <a:t> 90,768</a:t>
                      </a:r>
                    </a:p>
                    <a:p>
                      <a:endParaRPr lang="en-US" dirty="0"/>
                    </a:p>
                  </a:txBody>
                  <a:tcPr/>
                </a:tc>
                <a:tc>
                  <a:txBody>
                    <a:bodyPr/>
                    <a:lstStyle/>
                    <a:p>
                      <a:r>
                        <a:rPr lang="en-US" dirty="0"/>
                        <a:t>  464.8</a:t>
                      </a:r>
                    </a:p>
                    <a:p>
                      <a:endParaRPr lang="en-US" dirty="0"/>
                    </a:p>
                  </a:txBody>
                  <a:tcPr/>
                </a:tc>
                <a:extLst>
                  <a:ext uri="{0D108BD9-81ED-4DB2-BD59-A6C34878D82A}">
                    <a16:rowId xmlns:a16="http://schemas.microsoft.com/office/drawing/2014/main" val="10001"/>
                  </a:ext>
                </a:extLst>
              </a:tr>
              <a:tr h="7056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Huntsville</a:t>
                      </a:r>
                      <a:r>
                        <a:rPr lang="en-US" baseline="0" dirty="0"/>
                        <a:t> Gob Pile HG-4M: All data</a:t>
                      </a:r>
                      <a:endParaRPr lang="en-US" dirty="0"/>
                    </a:p>
                  </a:txBody>
                  <a:tcPr/>
                </a:tc>
                <a:tc>
                  <a:txBody>
                    <a:bodyPr/>
                    <a:lstStyle/>
                    <a:p>
                      <a:r>
                        <a:rPr lang="en-US" dirty="0"/>
                        <a:t>    5.10</a:t>
                      </a:r>
                    </a:p>
                    <a:p>
                      <a:endParaRPr lang="en-US" dirty="0"/>
                    </a:p>
                  </a:txBody>
                  <a:tcPr/>
                </a:tc>
                <a:tc>
                  <a:txBody>
                    <a:bodyPr/>
                    <a:lstStyle/>
                    <a:p>
                      <a:r>
                        <a:rPr lang="en-US" dirty="0"/>
                        <a:t> 2,836</a:t>
                      </a:r>
                    </a:p>
                    <a:p>
                      <a:endParaRPr lang="en-US" dirty="0"/>
                    </a:p>
                  </a:txBody>
                  <a:tcPr/>
                </a:tc>
                <a:tc>
                  <a:txBody>
                    <a:bodyPr/>
                    <a:lstStyle/>
                    <a:p>
                      <a:r>
                        <a:rPr lang="en-US" dirty="0"/>
                        <a:t> 13,432</a:t>
                      </a:r>
                    </a:p>
                  </a:txBody>
                  <a:tcPr/>
                </a:tc>
                <a:tc>
                  <a:txBody>
                    <a:bodyPr/>
                    <a:lstStyle/>
                    <a:p>
                      <a:r>
                        <a:rPr lang="en-US" dirty="0"/>
                        <a:t>  206.3</a:t>
                      </a:r>
                    </a:p>
                    <a:p>
                      <a:endParaRPr lang="en-US" dirty="0"/>
                    </a:p>
                  </a:txBody>
                  <a:tcPr/>
                </a:tc>
                <a:tc>
                  <a:txBody>
                    <a:bodyPr/>
                    <a:lstStyle/>
                    <a:p>
                      <a:r>
                        <a:rPr lang="en-US" dirty="0"/>
                        <a:t> 11.67</a:t>
                      </a:r>
                    </a:p>
                    <a:p>
                      <a:endParaRPr lang="en-US" dirty="0"/>
                    </a:p>
                  </a:txBody>
                  <a:tcPr/>
                </a:tc>
                <a:tc>
                  <a:txBody>
                    <a:bodyPr/>
                    <a:lstStyle/>
                    <a:p>
                      <a:r>
                        <a:rPr lang="en-US" dirty="0"/>
                        <a:t> 32.30</a:t>
                      </a:r>
                    </a:p>
                    <a:p>
                      <a:endParaRPr lang="en-US" dirty="0"/>
                    </a:p>
                  </a:txBody>
                  <a:tcPr/>
                </a:tc>
                <a:tc>
                  <a:txBody>
                    <a:bodyPr/>
                    <a:lstStyle/>
                    <a:p>
                      <a:r>
                        <a:rPr lang="en-US" dirty="0"/>
                        <a:t>   43,602</a:t>
                      </a:r>
                    </a:p>
                    <a:p>
                      <a:endParaRPr lang="en-US" dirty="0"/>
                    </a:p>
                  </a:txBody>
                  <a:tcPr/>
                </a:tc>
                <a:tc>
                  <a:txBody>
                    <a:bodyPr/>
                    <a:lstStyle/>
                    <a:p>
                      <a:r>
                        <a:rPr lang="en-US" dirty="0"/>
                        <a:t> 68,847</a:t>
                      </a:r>
                    </a:p>
                    <a:p>
                      <a:endParaRPr lang="en-US" dirty="0"/>
                    </a:p>
                  </a:txBody>
                  <a:tcPr/>
                </a:tc>
                <a:tc>
                  <a:txBody>
                    <a:bodyPr/>
                    <a:lstStyle/>
                    <a:p>
                      <a:r>
                        <a:rPr lang="en-US" dirty="0"/>
                        <a:t>       0.0</a:t>
                      </a:r>
                    </a:p>
                    <a:p>
                      <a:endParaRPr lang="en-US" dirty="0"/>
                    </a:p>
                  </a:txBody>
                  <a:tcPr/>
                </a:tc>
                <a:extLst>
                  <a:ext uri="{0D108BD9-81ED-4DB2-BD59-A6C34878D82A}">
                    <a16:rowId xmlns:a16="http://schemas.microsoft.com/office/drawing/2014/main" val="10002"/>
                  </a:ext>
                </a:extLst>
              </a:tr>
              <a:tr h="632389">
                <a:tc>
                  <a:txBody>
                    <a:bodyPr/>
                    <a:lstStyle/>
                    <a:p>
                      <a:r>
                        <a:rPr lang="en-US" dirty="0"/>
                        <a:t>HG-2M: HG-4M 1.00: 0.30 Blend*</a:t>
                      </a:r>
                    </a:p>
                  </a:txBody>
                  <a:tcPr/>
                </a:tc>
                <a:tc>
                  <a:txBody>
                    <a:bodyPr/>
                    <a:lstStyle/>
                    <a:p>
                      <a:r>
                        <a:rPr lang="en-US" dirty="0"/>
                        <a:t>   22.09</a:t>
                      </a:r>
                    </a:p>
                    <a:p>
                      <a:endParaRPr lang="en-US" dirty="0"/>
                    </a:p>
                  </a:txBody>
                  <a:tcPr/>
                </a:tc>
                <a:tc>
                  <a:txBody>
                    <a:bodyPr/>
                    <a:lstStyle/>
                    <a:p>
                      <a:r>
                        <a:rPr lang="en-US" dirty="0"/>
                        <a:t> 3,856</a:t>
                      </a:r>
                    </a:p>
                    <a:p>
                      <a:endParaRPr lang="en-US" dirty="0"/>
                    </a:p>
                  </a:txBody>
                  <a:tcPr/>
                </a:tc>
                <a:tc>
                  <a:txBody>
                    <a:bodyPr/>
                    <a:lstStyle/>
                    <a:p>
                      <a:r>
                        <a:rPr lang="en-US" dirty="0"/>
                        <a:t>  24,808</a:t>
                      </a:r>
                    </a:p>
                    <a:p>
                      <a:endParaRPr lang="en-US" dirty="0"/>
                    </a:p>
                  </a:txBody>
                  <a:tcPr/>
                </a:tc>
                <a:tc>
                  <a:txBody>
                    <a:bodyPr/>
                    <a:lstStyle/>
                    <a:p>
                      <a:r>
                        <a:rPr lang="en-US" dirty="0"/>
                        <a:t>  430.6</a:t>
                      </a:r>
                    </a:p>
                    <a:p>
                      <a:endParaRPr lang="en-US" dirty="0"/>
                    </a:p>
                  </a:txBody>
                  <a:tcPr/>
                </a:tc>
                <a:tc>
                  <a:txBody>
                    <a:bodyPr/>
                    <a:lstStyle/>
                    <a:p>
                      <a:r>
                        <a:rPr lang="en-US" dirty="0"/>
                        <a:t> 15.10</a:t>
                      </a:r>
                    </a:p>
                    <a:p>
                      <a:endParaRPr lang="en-US" dirty="0"/>
                    </a:p>
                  </a:txBody>
                  <a:tcPr/>
                </a:tc>
                <a:tc>
                  <a:txBody>
                    <a:bodyPr/>
                    <a:lstStyle/>
                    <a:p>
                      <a:r>
                        <a:rPr lang="en-US" dirty="0"/>
                        <a:t> 43.60</a:t>
                      </a:r>
                    </a:p>
                    <a:p>
                      <a:endParaRPr lang="en-US" dirty="0"/>
                    </a:p>
                  </a:txBody>
                  <a:tcPr/>
                </a:tc>
                <a:tc>
                  <a:txBody>
                    <a:bodyPr/>
                    <a:lstStyle/>
                    <a:p>
                      <a:r>
                        <a:rPr lang="en-US" dirty="0"/>
                        <a:t>    71,313</a:t>
                      </a:r>
                    </a:p>
                    <a:p>
                      <a:endParaRPr lang="en-US" dirty="0"/>
                    </a:p>
                  </a:txBody>
                  <a:tcPr/>
                </a:tc>
                <a:tc>
                  <a:txBody>
                    <a:bodyPr/>
                    <a:lstStyle/>
                    <a:p>
                      <a:r>
                        <a:rPr lang="en-US" dirty="0"/>
                        <a:t>159,615</a:t>
                      </a:r>
                    </a:p>
                    <a:p>
                      <a:endParaRPr lang="en-US" dirty="0"/>
                    </a:p>
                  </a:txBody>
                  <a:tcPr/>
                </a:tc>
                <a:tc>
                  <a:txBody>
                    <a:bodyPr/>
                    <a:lstStyle/>
                    <a:p>
                      <a:r>
                        <a:rPr lang="en-US" dirty="0"/>
                        <a:t>     464.8</a:t>
                      </a:r>
                    </a:p>
                    <a:p>
                      <a:endParaRPr lang="en-US" dirty="0"/>
                    </a:p>
                  </a:txBody>
                  <a:tcPr/>
                </a:tc>
                <a:extLst>
                  <a:ext uri="{0D108BD9-81ED-4DB2-BD59-A6C34878D82A}">
                    <a16:rowId xmlns:a16="http://schemas.microsoft.com/office/drawing/2014/main" val="10003"/>
                  </a:ext>
                </a:extLst>
              </a:tr>
              <a:tr h="1118142">
                <a:tc>
                  <a:txBody>
                    <a:bodyPr/>
                    <a:lstStyle/>
                    <a:p>
                      <a:r>
                        <a:rPr lang="en-US" dirty="0"/>
                        <a:t>Initial Blend Concentration: (mg/L)**</a:t>
                      </a:r>
                    </a:p>
                  </a:txBody>
                  <a:tcPr/>
                </a:tc>
                <a:tc>
                  <a:txBody>
                    <a:bodyPr/>
                    <a:lstStyle/>
                    <a:p>
                      <a:endParaRPr lang="en-US"/>
                    </a:p>
                  </a:txBody>
                  <a:tcPr/>
                </a:tc>
                <a:tc>
                  <a:txBody>
                    <a:bodyPr/>
                    <a:lstStyle/>
                    <a:p>
                      <a:r>
                        <a:rPr lang="en-US" dirty="0"/>
                        <a:t> 121.2</a:t>
                      </a:r>
                    </a:p>
                    <a:p>
                      <a:endParaRPr lang="en-US" dirty="0"/>
                    </a:p>
                  </a:txBody>
                  <a:tcPr/>
                </a:tc>
                <a:tc>
                  <a:txBody>
                    <a:bodyPr/>
                    <a:lstStyle/>
                    <a:p>
                      <a:r>
                        <a:rPr lang="en-US" dirty="0"/>
                        <a:t>    780.0  </a:t>
                      </a:r>
                    </a:p>
                    <a:p>
                      <a:endParaRPr lang="en-US" dirty="0"/>
                    </a:p>
                  </a:txBody>
                  <a:tcPr/>
                </a:tc>
                <a:tc>
                  <a:txBody>
                    <a:bodyPr/>
                    <a:lstStyle/>
                    <a:p>
                      <a:r>
                        <a:rPr lang="en-US" dirty="0"/>
                        <a:t>  13.54</a:t>
                      </a:r>
                    </a:p>
                    <a:p>
                      <a:endParaRPr lang="en-US" dirty="0"/>
                    </a:p>
                  </a:txBody>
                  <a:tcPr/>
                </a:tc>
                <a:tc>
                  <a:txBody>
                    <a:bodyPr/>
                    <a:lstStyle/>
                    <a:p>
                      <a:r>
                        <a:rPr lang="en-US" dirty="0"/>
                        <a:t> 0.475</a:t>
                      </a:r>
                    </a:p>
                    <a:p>
                      <a:endParaRPr lang="en-US" dirty="0"/>
                    </a:p>
                  </a:txBody>
                  <a:tcPr/>
                </a:tc>
                <a:tc>
                  <a:txBody>
                    <a:bodyPr/>
                    <a:lstStyle/>
                    <a:p>
                      <a:r>
                        <a:rPr lang="en-US" dirty="0"/>
                        <a:t> 1.371</a:t>
                      </a:r>
                    </a:p>
                    <a:p>
                      <a:endParaRPr lang="en-US" dirty="0"/>
                    </a:p>
                  </a:txBody>
                  <a:tcPr/>
                </a:tc>
                <a:tc>
                  <a:txBody>
                    <a:bodyPr/>
                    <a:lstStyle/>
                    <a:p>
                      <a:r>
                        <a:rPr lang="en-US" dirty="0"/>
                        <a:t>     2,242</a:t>
                      </a:r>
                    </a:p>
                    <a:p>
                      <a:endParaRPr lang="en-US" dirty="0"/>
                    </a:p>
                  </a:txBody>
                  <a:tcPr/>
                </a:tc>
                <a:tc>
                  <a:txBody>
                    <a:bodyPr/>
                    <a:lstStyle/>
                    <a:p>
                      <a:r>
                        <a:rPr lang="en-US" dirty="0"/>
                        <a:t>  5,018</a:t>
                      </a:r>
                    </a:p>
                    <a:p>
                      <a:endParaRPr lang="en-US" dirty="0"/>
                    </a:p>
                  </a:txBody>
                  <a:tcPr/>
                </a:tc>
                <a:tc>
                  <a:txBody>
                    <a:bodyPr/>
                    <a:lstStyle/>
                    <a:p>
                      <a:r>
                        <a:rPr lang="en-US" dirty="0"/>
                        <a:t>     14.6</a:t>
                      </a:r>
                    </a:p>
                    <a:p>
                      <a:endParaRPr lang="en-US" dirty="0"/>
                    </a:p>
                  </a:txBody>
                  <a:tcPr/>
                </a:tc>
                <a:extLst>
                  <a:ext uri="{0D108BD9-81ED-4DB2-BD59-A6C34878D82A}">
                    <a16:rowId xmlns:a16="http://schemas.microsoft.com/office/drawing/2014/main" val="10004"/>
                  </a:ext>
                </a:extLst>
              </a:tr>
              <a:tr h="40321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1462608" y="5147527"/>
            <a:ext cx="9221638" cy="646331"/>
          </a:xfrm>
          <a:prstGeom prst="rect">
            <a:avLst/>
          </a:prstGeom>
          <a:noFill/>
        </p:spPr>
        <p:txBody>
          <a:bodyPr wrap="square" rtlCol="0">
            <a:spAutoFit/>
          </a:bodyPr>
          <a:lstStyle/>
          <a:p>
            <a:r>
              <a:rPr lang="en-US" dirty="0"/>
              <a:t>*Simple blend to stated ratio and not the result of geochemical modelling.</a:t>
            </a:r>
          </a:p>
          <a:p>
            <a:r>
              <a:rPr lang="en-US" dirty="0"/>
              <a:t>**Back calculated from blend loading data. </a:t>
            </a:r>
          </a:p>
        </p:txBody>
      </p:sp>
    </p:spTree>
    <p:extLst>
      <p:ext uri="{BB962C8B-B14F-4D97-AF65-F5344CB8AC3E}">
        <p14:creationId xmlns:p14="http://schemas.microsoft.com/office/powerpoint/2010/main" val="1238955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89AA-8B0B-475D-A868-E0F946492B6D}"/>
              </a:ext>
            </a:extLst>
          </p:cNvPr>
          <p:cNvSpPr>
            <a:spLocks noGrp="1"/>
          </p:cNvSpPr>
          <p:nvPr>
            <p:ph type="title"/>
          </p:nvPr>
        </p:nvSpPr>
        <p:spPr>
          <a:xfrm>
            <a:off x="2589212" y="41564"/>
            <a:ext cx="6977371" cy="1274618"/>
          </a:xfrm>
        </p:spPr>
        <p:txBody>
          <a:bodyPr/>
          <a:lstStyle/>
          <a:p>
            <a:r>
              <a:rPr lang="en-US" dirty="0">
                <a:solidFill>
                  <a:srgbClr val="0070C0"/>
                </a:solidFill>
                <a:effectLst>
                  <a:outerShdw blurRad="38100" dist="38100" dir="2700000" algn="tl">
                    <a:srgbClr val="000000">
                      <a:alpha val="43137"/>
                    </a:srgbClr>
                  </a:outerShdw>
                </a:effectLst>
              </a:rPr>
              <a:t>Possible Solutions: </a:t>
            </a:r>
            <a:r>
              <a:rPr lang="en-US" dirty="0">
                <a:effectLst>
                  <a:outerShdw blurRad="38100" dist="38100" dir="2700000" algn="tl">
                    <a:srgbClr val="000000">
                      <a:alpha val="43137"/>
                    </a:srgbClr>
                  </a:outerShdw>
                </a:effectLst>
              </a:rPr>
              <a:t>Huntsville AMD Problems Areas</a:t>
            </a:r>
          </a:p>
        </p:txBody>
      </p:sp>
      <p:sp>
        <p:nvSpPr>
          <p:cNvPr id="3" name="Content Placeholder 2">
            <a:extLst>
              <a:ext uri="{FF2B5EF4-FFF2-40B4-BE49-F238E27FC236}">
                <a16:creationId xmlns:a16="http://schemas.microsoft.com/office/drawing/2014/main" id="{B7D6031B-DBCE-45AA-97CA-185A4D4CDA94}"/>
              </a:ext>
            </a:extLst>
          </p:cNvPr>
          <p:cNvSpPr>
            <a:spLocks noGrp="1"/>
          </p:cNvSpPr>
          <p:nvPr>
            <p:ph idx="1"/>
          </p:nvPr>
        </p:nvSpPr>
        <p:spPr>
          <a:xfrm>
            <a:off x="1620196" y="1540189"/>
            <a:ext cx="10059185" cy="5040720"/>
          </a:xfrm>
        </p:spPr>
        <p:txBody>
          <a:bodyPr>
            <a:normAutofit/>
          </a:bodyPr>
          <a:lstStyle/>
          <a:p>
            <a:r>
              <a:rPr lang="en-US" sz="2800" dirty="0">
                <a:solidFill>
                  <a:srgbClr val="0070C0"/>
                </a:solidFill>
                <a:effectLst>
                  <a:outerShdw blurRad="38100" dist="38100" dir="2700000" algn="tl">
                    <a:srgbClr val="000000">
                      <a:alpha val="43137"/>
                    </a:srgbClr>
                  </a:outerShdw>
                </a:effectLst>
              </a:rPr>
              <a:t>Mitchell Mine </a:t>
            </a:r>
            <a:r>
              <a:rPr lang="en-US" sz="2800" dirty="0"/>
              <a:t>–ALD? with Oxidation Ponds and an Aerobic Wetland (with sewage discharge).</a:t>
            </a:r>
          </a:p>
          <a:p>
            <a:r>
              <a:rPr lang="en-US" sz="2800" dirty="0">
                <a:solidFill>
                  <a:srgbClr val="0070C0"/>
                </a:solidFill>
                <a:effectLst>
                  <a:outerShdw blurRad="38100" dist="38100" dir="2700000" algn="tl">
                    <a:srgbClr val="000000">
                      <a:alpha val="43137"/>
                    </a:srgbClr>
                  </a:outerShdw>
                </a:effectLst>
              </a:rPr>
              <a:t>Calfee Slope </a:t>
            </a:r>
            <a:r>
              <a:rPr lang="en-US" sz="2800" dirty="0"/>
              <a:t>– ALD with Oxidation Ponds and an Aerobic Wetland (with sewage discharge). </a:t>
            </a:r>
          </a:p>
          <a:p>
            <a:r>
              <a:rPr lang="en-US" sz="2800" dirty="0">
                <a:solidFill>
                  <a:srgbClr val="0070C0"/>
                </a:solidFill>
                <a:effectLst>
                  <a:outerShdw blurRad="38100" dist="38100" dir="2700000" algn="tl">
                    <a:srgbClr val="000000">
                      <a:alpha val="43137"/>
                    </a:srgbClr>
                  </a:outerShdw>
                </a:effectLst>
              </a:rPr>
              <a:t>Huntsville Gob UG Mine Discharge </a:t>
            </a:r>
            <a:r>
              <a:rPr lang="en-US" sz="2800" dirty="0"/>
              <a:t>– Sulfate-reducing Bioreactor with an Oxidation Ponds and Aerobic Wetland.</a:t>
            </a:r>
          </a:p>
          <a:p>
            <a:r>
              <a:rPr lang="en-US" sz="2800" dirty="0">
                <a:solidFill>
                  <a:srgbClr val="0070C0"/>
                </a:solidFill>
                <a:effectLst>
                  <a:outerShdw blurRad="38100" dist="38100" dir="2700000" algn="tl">
                    <a:srgbClr val="000000">
                      <a:alpha val="43137"/>
                    </a:srgbClr>
                  </a:outerShdw>
                </a:effectLst>
              </a:rPr>
              <a:t>Huntsville Gob Pile Seeps </a:t>
            </a:r>
            <a:r>
              <a:rPr lang="en-US" sz="2800" dirty="0"/>
              <a:t>– Anaerobic Wetland (OLA). </a:t>
            </a:r>
          </a:p>
        </p:txBody>
      </p:sp>
    </p:spTree>
    <p:extLst>
      <p:ext uri="{BB962C8B-B14F-4D97-AF65-F5344CB8AC3E}">
        <p14:creationId xmlns:p14="http://schemas.microsoft.com/office/powerpoint/2010/main" val="381775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623" y="696612"/>
            <a:ext cx="10076533" cy="780452"/>
          </a:xfrm>
        </p:spPr>
        <p:txBody>
          <a:bodyPr>
            <a:normAutofit fontScale="90000"/>
          </a:bodyPr>
          <a:lstStyle/>
          <a:p>
            <a:r>
              <a:rPr lang="en-US" dirty="0">
                <a:solidFill>
                  <a:srgbClr val="0070C0"/>
                </a:solidFill>
              </a:rPr>
              <a:t>Old Bevier PTS: Site Mining/Reclamation History</a:t>
            </a:r>
          </a:p>
        </p:txBody>
      </p:sp>
      <p:sp>
        <p:nvSpPr>
          <p:cNvPr id="4" name="Text Placeholder 3"/>
          <p:cNvSpPr>
            <a:spLocks noGrp="1"/>
          </p:cNvSpPr>
          <p:nvPr>
            <p:ph type="body" idx="1"/>
          </p:nvPr>
        </p:nvSpPr>
        <p:spPr>
          <a:xfrm>
            <a:off x="1609499" y="1196480"/>
            <a:ext cx="4604149" cy="689130"/>
          </a:xfrm>
        </p:spPr>
        <p:txBody>
          <a:bodyPr/>
          <a:lstStyle/>
          <a:p>
            <a:r>
              <a:rPr lang="en-US" u="sng" dirty="0"/>
              <a:t>Mining/Reclamation Activity</a:t>
            </a:r>
          </a:p>
        </p:txBody>
      </p:sp>
      <p:sp>
        <p:nvSpPr>
          <p:cNvPr id="5" name="Content Placeholder 4"/>
          <p:cNvSpPr>
            <a:spLocks noGrp="1"/>
          </p:cNvSpPr>
          <p:nvPr>
            <p:ph sz="half" idx="2"/>
          </p:nvPr>
        </p:nvSpPr>
        <p:spPr>
          <a:xfrm>
            <a:off x="783771" y="1944561"/>
            <a:ext cx="5429877" cy="4536012"/>
          </a:xfrm>
        </p:spPr>
        <p:txBody>
          <a:bodyPr>
            <a:noAutofit/>
          </a:bodyPr>
          <a:lstStyle/>
          <a:p>
            <a:r>
              <a:rPr lang="en-US" sz="2400" dirty="0">
                <a:solidFill>
                  <a:schemeClr val="accent6">
                    <a:lumMod val="75000"/>
                  </a:schemeClr>
                </a:solidFill>
              </a:rPr>
              <a:t>1920’s Underground Coal Mining</a:t>
            </a:r>
          </a:p>
          <a:p>
            <a:r>
              <a:rPr lang="en-US" sz="2400" dirty="0">
                <a:solidFill>
                  <a:schemeClr val="accent1">
                    <a:lumMod val="60000"/>
                    <a:lumOff val="40000"/>
                  </a:schemeClr>
                </a:solidFill>
              </a:rPr>
              <a:t>1950’s- 1960’s Area-type Surface Coal Mining</a:t>
            </a:r>
          </a:p>
          <a:p>
            <a:r>
              <a:rPr lang="en-US" sz="2400" dirty="0">
                <a:solidFill>
                  <a:srgbClr val="0070C0"/>
                </a:solidFill>
              </a:rPr>
              <a:t>1990-1991: Bevier I Reclamation Project.</a:t>
            </a:r>
          </a:p>
          <a:p>
            <a:r>
              <a:rPr lang="en-US" sz="2400" u="sng" dirty="0">
                <a:solidFill>
                  <a:srgbClr val="7030A0"/>
                </a:solidFill>
              </a:rPr>
              <a:t>2001</a:t>
            </a:r>
            <a:r>
              <a:rPr lang="en-US" sz="2400" dirty="0">
                <a:solidFill>
                  <a:srgbClr val="7030A0"/>
                </a:solidFill>
              </a:rPr>
              <a:t>: Bevier II Reconstruction.</a:t>
            </a:r>
          </a:p>
          <a:p>
            <a:endParaRPr lang="en-US" sz="2400" dirty="0"/>
          </a:p>
          <a:p>
            <a:r>
              <a:rPr lang="en-US" sz="2400" u="sng" dirty="0">
                <a:solidFill>
                  <a:srgbClr val="FF0000"/>
                </a:solidFill>
              </a:rPr>
              <a:t>Ongoing</a:t>
            </a:r>
            <a:r>
              <a:rPr lang="en-US" sz="2400" dirty="0">
                <a:solidFill>
                  <a:srgbClr val="FF0000"/>
                </a:solidFill>
              </a:rPr>
              <a:t>: Bevier II System Maintenance</a:t>
            </a:r>
            <a:r>
              <a:rPr lang="en-US" sz="2400" dirty="0"/>
              <a:t>.</a:t>
            </a:r>
          </a:p>
        </p:txBody>
      </p:sp>
      <p:sp>
        <p:nvSpPr>
          <p:cNvPr id="6" name="Text Placeholder 5"/>
          <p:cNvSpPr>
            <a:spLocks noGrp="1"/>
          </p:cNvSpPr>
          <p:nvPr>
            <p:ph type="body" sz="quarter" idx="3"/>
          </p:nvPr>
        </p:nvSpPr>
        <p:spPr>
          <a:xfrm>
            <a:off x="6690890" y="1328738"/>
            <a:ext cx="3999001" cy="576262"/>
          </a:xfrm>
        </p:spPr>
        <p:txBody>
          <a:bodyPr/>
          <a:lstStyle/>
          <a:p>
            <a:r>
              <a:rPr lang="en-US" u="sng" dirty="0"/>
              <a:t>Technology Employed</a:t>
            </a:r>
          </a:p>
        </p:txBody>
      </p:sp>
      <p:sp>
        <p:nvSpPr>
          <p:cNvPr id="7" name="Content Placeholder 6"/>
          <p:cNvSpPr>
            <a:spLocks noGrp="1"/>
          </p:cNvSpPr>
          <p:nvPr>
            <p:ph sz="quarter" idx="4"/>
          </p:nvPr>
        </p:nvSpPr>
        <p:spPr>
          <a:xfrm>
            <a:off x="6213648" y="1995250"/>
            <a:ext cx="5604526" cy="4536014"/>
          </a:xfrm>
        </p:spPr>
        <p:txBody>
          <a:bodyPr>
            <a:normAutofit fontScale="85000" lnSpcReduction="20000"/>
          </a:bodyPr>
          <a:lstStyle/>
          <a:p>
            <a:r>
              <a:rPr lang="en-US" sz="3100" dirty="0">
                <a:solidFill>
                  <a:schemeClr val="accent6">
                    <a:lumMod val="75000"/>
                  </a:schemeClr>
                </a:solidFill>
              </a:rPr>
              <a:t>Room</a:t>
            </a:r>
            <a:r>
              <a:rPr lang="en-US" sz="3000" dirty="0">
                <a:solidFill>
                  <a:schemeClr val="accent6">
                    <a:lumMod val="75000"/>
                  </a:schemeClr>
                </a:solidFill>
              </a:rPr>
              <a:t> and pillar minin</a:t>
            </a:r>
            <a:r>
              <a:rPr lang="en-US" sz="3000" dirty="0"/>
              <a:t>g</a:t>
            </a:r>
          </a:p>
          <a:p>
            <a:r>
              <a:rPr lang="en-US" sz="3000" dirty="0">
                <a:solidFill>
                  <a:schemeClr val="accent1">
                    <a:lumMod val="60000"/>
                    <a:lumOff val="40000"/>
                  </a:schemeClr>
                </a:solidFill>
              </a:rPr>
              <a:t>Stripping shovel, partial daylighting of UG working</a:t>
            </a:r>
            <a:r>
              <a:rPr lang="en-US" sz="3000" dirty="0"/>
              <a:t>s.</a:t>
            </a:r>
          </a:p>
          <a:p>
            <a:r>
              <a:rPr lang="en-US" sz="3000" dirty="0">
                <a:solidFill>
                  <a:srgbClr val="0070C0"/>
                </a:solidFill>
              </a:rPr>
              <a:t>Land reclamation, AFM cover, AMD collection, dilution and aerobic wetland treatment.</a:t>
            </a:r>
          </a:p>
          <a:p>
            <a:r>
              <a:rPr lang="en-US" sz="3000" dirty="0">
                <a:solidFill>
                  <a:srgbClr val="7030A0"/>
                </a:solidFill>
              </a:rPr>
              <a:t>2-stage vertical flow ponds with oxidation ponds and aerobic wetlands.</a:t>
            </a:r>
          </a:p>
          <a:p>
            <a:r>
              <a:rPr lang="en-US" sz="3000" dirty="0">
                <a:solidFill>
                  <a:srgbClr val="FF0000"/>
                </a:solidFill>
              </a:rPr>
              <a:t>Renovation of VFPs:  iron sludge removal, VFP compost, piping, and limestone replacement.</a:t>
            </a:r>
          </a:p>
        </p:txBody>
      </p:sp>
    </p:spTree>
    <p:extLst>
      <p:ext uri="{BB962C8B-B14F-4D97-AF65-F5344CB8AC3E}">
        <p14:creationId xmlns:p14="http://schemas.microsoft.com/office/powerpoint/2010/main" val="32458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36119" y="129434"/>
            <a:ext cx="10515973" cy="739995"/>
          </a:xfrm>
        </p:spPr>
        <p:txBody>
          <a:bodyPr/>
          <a:lstStyle/>
          <a:p>
            <a:r>
              <a:rPr lang="en-US" dirty="0">
                <a:solidFill>
                  <a:srgbClr val="0070C0"/>
                </a:solidFill>
              </a:rPr>
              <a:t>Old Bevier PTS Site Map and Sample Locations</a:t>
            </a:r>
          </a:p>
        </p:txBody>
      </p:sp>
      <p:pic>
        <p:nvPicPr>
          <p:cNvPr id="9" name="Content Placeholder 8"/>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76871" y="764498"/>
            <a:ext cx="11455515" cy="5868649"/>
          </a:xfrm>
        </p:spPr>
      </p:pic>
    </p:spTree>
    <p:extLst>
      <p:ext uri="{BB962C8B-B14F-4D97-AF65-F5344CB8AC3E}">
        <p14:creationId xmlns:p14="http://schemas.microsoft.com/office/powerpoint/2010/main" val="2122240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36119" y="129434"/>
            <a:ext cx="10515973" cy="739995"/>
          </a:xfrm>
        </p:spPr>
        <p:txBody>
          <a:bodyPr/>
          <a:lstStyle/>
          <a:p>
            <a:r>
              <a:rPr lang="en-US" dirty="0">
                <a:solidFill>
                  <a:srgbClr val="0070C0"/>
                </a:solidFill>
              </a:rPr>
              <a:t>Old Bevier PTS Site Map and Sample Locations</a:t>
            </a:r>
          </a:p>
        </p:txBody>
      </p:sp>
      <p:pic>
        <p:nvPicPr>
          <p:cNvPr id="9" name="Content Placeholder 8"/>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76871" y="764498"/>
            <a:ext cx="11455515" cy="5868648"/>
          </a:xfrm>
        </p:spPr>
      </p:pic>
    </p:spTree>
    <p:extLst>
      <p:ext uri="{BB962C8B-B14F-4D97-AF65-F5344CB8AC3E}">
        <p14:creationId xmlns:p14="http://schemas.microsoft.com/office/powerpoint/2010/main" val="4178586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Old Bevier Water Quality Data</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53612291"/>
              </p:ext>
            </p:extLst>
          </p:nvPr>
        </p:nvGraphicFramePr>
        <p:xfrm>
          <a:off x="173737" y="1264555"/>
          <a:ext cx="12018264" cy="3960175"/>
        </p:xfrm>
        <a:graphic>
          <a:graphicData uri="http://schemas.openxmlformats.org/drawingml/2006/table">
            <a:tbl>
              <a:tblPr firstRow="1" bandRow="1">
                <a:tableStyleId>{00A15C55-8517-42AA-B614-E9B94910E393}</a:tableStyleId>
              </a:tblPr>
              <a:tblGrid>
                <a:gridCol w="1600174">
                  <a:extLst>
                    <a:ext uri="{9D8B030D-6E8A-4147-A177-3AD203B41FA5}">
                      <a16:colId xmlns:a16="http://schemas.microsoft.com/office/drawing/2014/main" val="20000"/>
                    </a:ext>
                  </a:extLst>
                </a:gridCol>
                <a:gridCol w="638220">
                  <a:extLst>
                    <a:ext uri="{9D8B030D-6E8A-4147-A177-3AD203B41FA5}">
                      <a16:colId xmlns:a16="http://schemas.microsoft.com/office/drawing/2014/main" val="20001"/>
                    </a:ext>
                  </a:extLst>
                </a:gridCol>
                <a:gridCol w="841710">
                  <a:extLst>
                    <a:ext uri="{9D8B030D-6E8A-4147-A177-3AD203B41FA5}">
                      <a16:colId xmlns:a16="http://schemas.microsoft.com/office/drawing/2014/main" val="20010"/>
                    </a:ext>
                  </a:extLst>
                </a:gridCol>
                <a:gridCol w="952705">
                  <a:extLst>
                    <a:ext uri="{9D8B030D-6E8A-4147-A177-3AD203B41FA5}">
                      <a16:colId xmlns:a16="http://schemas.microsoft.com/office/drawing/2014/main" val="20002"/>
                    </a:ext>
                  </a:extLst>
                </a:gridCol>
                <a:gridCol w="980454">
                  <a:extLst>
                    <a:ext uri="{9D8B030D-6E8A-4147-A177-3AD203B41FA5}">
                      <a16:colId xmlns:a16="http://schemas.microsoft.com/office/drawing/2014/main" val="20003"/>
                    </a:ext>
                  </a:extLst>
                </a:gridCol>
                <a:gridCol w="1026701">
                  <a:extLst>
                    <a:ext uri="{9D8B030D-6E8A-4147-A177-3AD203B41FA5}">
                      <a16:colId xmlns:a16="http://schemas.microsoft.com/office/drawing/2014/main" val="20004"/>
                    </a:ext>
                  </a:extLst>
                </a:gridCol>
                <a:gridCol w="961955">
                  <a:extLst>
                    <a:ext uri="{9D8B030D-6E8A-4147-A177-3AD203B41FA5}">
                      <a16:colId xmlns:a16="http://schemas.microsoft.com/office/drawing/2014/main" val="20005"/>
                    </a:ext>
                  </a:extLst>
                </a:gridCol>
                <a:gridCol w="971204">
                  <a:extLst>
                    <a:ext uri="{9D8B030D-6E8A-4147-A177-3AD203B41FA5}">
                      <a16:colId xmlns:a16="http://schemas.microsoft.com/office/drawing/2014/main" val="20006"/>
                    </a:ext>
                  </a:extLst>
                </a:gridCol>
                <a:gridCol w="1230192">
                  <a:extLst>
                    <a:ext uri="{9D8B030D-6E8A-4147-A177-3AD203B41FA5}">
                      <a16:colId xmlns:a16="http://schemas.microsoft.com/office/drawing/2014/main" val="20007"/>
                    </a:ext>
                  </a:extLst>
                </a:gridCol>
                <a:gridCol w="1294939">
                  <a:extLst>
                    <a:ext uri="{9D8B030D-6E8A-4147-A177-3AD203B41FA5}">
                      <a16:colId xmlns:a16="http://schemas.microsoft.com/office/drawing/2014/main" val="20008"/>
                    </a:ext>
                  </a:extLst>
                </a:gridCol>
                <a:gridCol w="1520010">
                  <a:extLst>
                    <a:ext uri="{9D8B030D-6E8A-4147-A177-3AD203B41FA5}">
                      <a16:colId xmlns:a16="http://schemas.microsoft.com/office/drawing/2014/main" val="20009"/>
                    </a:ext>
                  </a:extLst>
                </a:gridCol>
              </a:tblGrid>
              <a:tr h="670327">
                <a:tc>
                  <a:txBody>
                    <a:bodyPr/>
                    <a:lstStyle/>
                    <a:p>
                      <a:r>
                        <a:rPr lang="en-US" sz="1600" dirty="0"/>
                        <a:t>             Location</a:t>
                      </a:r>
                    </a:p>
                  </a:txBody>
                  <a:tcPr/>
                </a:tc>
                <a:tc>
                  <a:txBody>
                    <a:bodyPr/>
                    <a:lstStyle/>
                    <a:p>
                      <a:r>
                        <a:rPr lang="en-US" dirty="0"/>
                        <a:t>        pH</a:t>
                      </a:r>
                    </a:p>
                  </a:txBody>
                  <a:tcPr/>
                </a:tc>
                <a:tc>
                  <a:txBody>
                    <a:bodyPr/>
                    <a:lstStyle/>
                    <a:p>
                      <a:r>
                        <a:rPr lang="en-US" sz="1600" dirty="0"/>
                        <a:t>SC </a:t>
                      </a:r>
                      <a:r>
                        <a:rPr lang="en-US" sz="1300" dirty="0"/>
                        <a:t>(</a:t>
                      </a:r>
                      <a:r>
                        <a:rPr lang="en-US" sz="1300" dirty="0">
                          <a:latin typeface="Calibri" panose="020F0502020204030204" pitchFamily="34" charset="0"/>
                        </a:rPr>
                        <a:t>µ</a:t>
                      </a:r>
                      <a:r>
                        <a:rPr lang="en-US" sz="1300" dirty="0"/>
                        <a:t>S/cm)</a:t>
                      </a:r>
                    </a:p>
                  </a:txBody>
                  <a:tcPr/>
                </a:tc>
                <a:tc>
                  <a:txBody>
                    <a:bodyPr/>
                    <a:lstStyle/>
                    <a:p>
                      <a:r>
                        <a:rPr lang="en-US" dirty="0"/>
                        <a:t>D.</a:t>
                      </a:r>
                      <a:r>
                        <a:rPr lang="en-US" baseline="0" dirty="0"/>
                        <a:t> Al (mg/L)</a:t>
                      </a:r>
                      <a:endParaRPr lang="en-US" dirty="0"/>
                    </a:p>
                  </a:txBody>
                  <a:tcPr/>
                </a:tc>
                <a:tc>
                  <a:txBody>
                    <a:bodyPr/>
                    <a:lstStyle/>
                    <a:p>
                      <a:r>
                        <a:rPr lang="en-US" dirty="0"/>
                        <a:t>D. Fe (mg/L)</a:t>
                      </a:r>
                    </a:p>
                  </a:txBody>
                  <a:tcPr/>
                </a:tc>
                <a:tc>
                  <a:txBody>
                    <a:bodyPr/>
                    <a:lstStyle/>
                    <a:p>
                      <a:r>
                        <a:rPr lang="en-US" dirty="0"/>
                        <a:t>D. </a:t>
                      </a:r>
                      <a:r>
                        <a:rPr lang="en-US" dirty="0" err="1"/>
                        <a:t>Mn</a:t>
                      </a:r>
                      <a:r>
                        <a:rPr lang="en-US" dirty="0"/>
                        <a:t> (mg/L)</a:t>
                      </a:r>
                    </a:p>
                  </a:txBody>
                  <a:tcPr/>
                </a:tc>
                <a:tc>
                  <a:txBody>
                    <a:bodyPr/>
                    <a:lstStyle/>
                    <a:p>
                      <a:r>
                        <a:rPr lang="en-US" dirty="0"/>
                        <a:t>D.</a:t>
                      </a:r>
                      <a:r>
                        <a:rPr lang="en-US" baseline="0" dirty="0"/>
                        <a:t> Ca (mg/L)</a:t>
                      </a:r>
                      <a:endParaRPr lang="en-US" dirty="0"/>
                    </a:p>
                  </a:txBody>
                  <a:tcPr/>
                </a:tc>
                <a:tc>
                  <a:txBody>
                    <a:bodyPr/>
                    <a:lstStyle/>
                    <a:p>
                      <a:r>
                        <a:rPr lang="en-US" dirty="0"/>
                        <a:t>SO</a:t>
                      </a:r>
                      <a:r>
                        <a:rPr lang="en-US" baseline="-25000" dirty="0"/>
                        <a:t>4</a:t>
                      </a:r>
                      <a:r>
                        <a:rPr lang="en-US" baseline="0" dirty="0"/>
                        <a:t> (mg/L)</a:t>
                      </a:r>
                      <a:endParaRPr lang="en-US" dirty="0"/>
                    </a:p>
                  </a:txBody>
                  <a:tcPr/>
                </a:tc>
                <a:tc>
                  <a:txBody>
                    <a:bodyPr/>
                    <a:lstStyle/>
                    <a:p>
                      <a:r>
                        <a:rPr lang="en-US" dirty="0"/>
                        <a:t>Acidity</a:t>
                      </a:r>
                      <a:r>
                        <a:rPr lang="en-US" baseline="30000" dirty="0"/>
                        <a:t>** </a:t>
                      </a:r>
                      <a:r>
                        <a:rPr lang="en-US" sz="1400" baseline="0" dirty="0"/>
                        <a:t>(mg/L CCE)</a:t>
                      </a:r>
                    </a:p>
                  </a:txBody>
                  <a:tcPr/>
                </a:tc>
                <a:tc>
                  <a:txBody>
                    <a:bodyPr/>
                    <a:lstStyle/>
                    <a:p>
                      <a:r>
                        <a:rPr lang="en-US" dirty="0"/>
                        <a:t>Alkalinity </a:t>
                      </a:r>
                      <a:r>
                        <a:rPr lang="en-US" sz="1400" dirty="0"/>
                        <a:t>(mg/L CCE)</a:t>
                      </a:r>
                    </a:p>
                  </a:txBody>
                  <a:tcPr/>
                </a:tc>
                <a:tc>
                  <a:txBody>
                    <a:bodyPr/>
                    <a:lstStyle/>
                    <a:p>
                      <a:r>
                        <a:rPr lang="en-US" dirty="0"/>
                        <a:t>Net Acidity </a:t>
                      </a:r>
                      <a:r>
                        <a:rPr lang="en-US" sz="1400" dirty="0"/>
                        <a:t>(mg/L CCE)</a:t>
                      </a:r>
                    </a:p>
                  </a:txBody>
                  <a:tcPr/>
                </a:tc>
                <a:extLst>
                  <a:ext uri="{0D108BD9-81ED-4DB2-BD59-A6C34878D82A}">
                    <a16:rowId xmlns:a16="http://schemas.microsoft.com/office/drawing/2014/main" val="10000"/>
                  </a:ext>
                </a:extLst>
              </a:tr>
              <a:tr h="680302">
                <a:tc>
                  <a:txBody>
                    <a:bodyPr/>
                    <a:lstStyle/>
                    <a:p>
                      <a:r>
                        <a:rPr lang="en-US" sz="1600" u="sng" dirty="0" err="1">
                          <a:effectLst/>
                          <a:latin typeface="Arial" panose="020B0604020202020204" pitchFamily="34" charset="0"/>
                          <a:cs typeface="Arial" panose="020B0604020202020204" pitchFamily="34" charset="0"/>
                        </a:rPr>
                        <a:t>SysIn</a:t>
                      </a:r>
                      <a:r>
                        <a:rPr lang="en-US" sz="1600" u="none" dirty="0">
                          <a:effectLst/>
                          <a:latin typeface="Arial" panose="020B0604020202020204" pitchFamily="34" charset="0"/>
                          <a:cs typeface="Arial" panose="020B0604020202020204" pitchFamily="34" charset="0"/>
                        </a:rPr>
                        <a:t>: </a:t>
                      </a:r>
                      <a:r>
                        <a:rPr lang="en-US" sz="1600" baseline="0" dirty="0">
                          <a:effectLst/>
                          <a:latin typeface="Arial" panose="020B0604020202020204" pitchFamily="34" charset="0"/>
                          <a:cs typeface="Arial" panose="020B0604020202020204" pitchFamily="34" charset="0"/>
                        </a:rPr>
                        <a:t>Bevier II (2001-present)* </a:t>
                      </a:r>
                      <a:endParaRPr lang="en-US" sz="1600" dirty="0">
                        <a:effectLst/>
                        <a:latin typeface="Arial" panose="020B0604020202020204" pitchFamily="34" charset="0"/>
                        <a:cs typeface="Arial" panose="020B0604020202020204" pitchFamily="34" charset="0"/>
                      </a:endParaRPr>
                    </a:p>
                  </a:txBody>
                  <a:tcPr/>
                </a:tc>
                <a:tc>
                  <a:txBody>
                    <a:bodyPr/>
                    <a:lstStyle/>
                    <a:p>
                      <a:r>
                        <a:rPr lang="en-US" sz="1800" dirty="0">
                          <a:effectLst/>
                          <a:latin typeface="Arial" panose="020B0604020202020204" pitchFamily="34" charset="0"/>
                          <a:cs typeface="Arial" panose="020B0604020202020204" pitchFamily="34" charset="0"/>
                        </a:rPr>
                        <a:t>5.97</a:t>
                      </a:r>
                    </a:p>
                    <a:p>
                      <a:endParaRPr lang="en-US" sz="1800" dirty="0">
                        <a:effectLst/>
                        <a:latin typeface="Arial" panose="020B0604020202020204" pitchFamily="34" charset="0"/>
                        <a:cs typeface="Arial" panose="020B0604020202020204" pitchFamily="34" charset="0"/>
                      </a:endParaRPr>
                    </a:p>
                  </a:txBody>
                  <a:tcPr/>
                </a:tc>
                <a:tc>
                  <a:txBody>
                    <a:bodyPr/>
                    <a:lstStyle/>
                    <a:p>
                      <a:r>
                        <a:rPr lang="en-US" sz="1800" dirty="0">
                          <a:effectLst/>
                          <a:latin typeface="Arial" panose="020B0604020202020204" pitchFamily="34" charset="0"/>
                          <a:cs typeface="Arial" panose="020B0604020202020204" pitchFamily="34" charset="0"/>
                        </a:rPr>
                        <a:t>3,707</a:t>
                      </a:r>
                    </a:p>
                  </a:txBody>
                  <a:tcPr/>
                </a:tc>
                <a:tc>
                  <a:txBody>
                    <a:bodyPr/>
                    <a:lstStyle/>
                    <a:p>
                      <a:r>
                        <a:rPr lang="en-US" sz="1800" dirty="0">
                          <a:effectLst/>
                          <a:latin typeface="Arial" panose="020B0604020202020204" pitchFamily="34" charset="0"/>
                          <a:cs typeface="Arial" panose="020B0604020202020204" pitchFamily="34" charset="0"/>
                        </a:rPr>
                        <a:t>  0.55</a:t>
                      </a:r>
                    </a:p>
                    <a:p>
                      <a:endParaRPr lang="en-US" sz="1800" dirty="0">
                        <a:effectLst/>
                        <a:latin typeface="Arial" panose="020B0604020202020204" pitchFamily="34" charset="0"/>
                        <a:cs typeface="Arial" panose="020B0604020202020204" pitchFamily="34" charset="0"/>
                      </a:endParaRPr>
                    </a:p>
                  </a:txBody>
                  <a:tcPr/>
                </a:tc>
                <a:tc>
                  <a:txBody>
                    <a:bodyPr/>
                    <a:lstStyle/>
                    <a:p>
                      <a:r>
                        <a:rPr lang="en-US" sz="1800" dirty="0">
                          <a:effectLst/>
                          <a:latin typeface="Arial" panose="020B0604020202020204" pitchFamily="34" charset="0"/>
                          <a:cs typeface="Arial" panose="020B0604020202020204" pitchFamily="34" charset="0"/>
                        </a:rPr>
                        <a:t>   311.1</a:t>
                      </a:r>
                    </a:p>
                    <a:p>
                      <a:endParaRPr lang="en-US" sz="1800" dirty="0">
                        <a:effectLst/>
                        <a:latin typeface="Arial" panose="020B0604020202020204" pitchFamily="34" charset="0"/>
                        <a:cs typeface="Arial" panose="020B0604020202020204" pitchFamily="34" charset="0"/>
                      </a:endParaRPr>
                    </a:p>
                  </a:txBody>
                  <a:tcPr/>
                </a:tc>
                <a:tc>
                  <a:txBody>
                    <a:bodyPr/>
                    <a:lstStyle/>
                    <a:p>
                      <a:r>
                        <a:rPr lang="en-US" sz="1800" dirty="0">
                          <a:effectLst/>
                          <a:latin typeface="Arial" panose="020B0604020202020204" pitchFamily="34" charset="0"/>
                          <a:cs typeface="Arial" panose="020B0604020202020204" pitchFamily="34" charset="0"/>
                        </a:rPr>
                        <a:t>  8.36</a:t>
                      </a:r>
                    </a:p>
                    <a:p>
                      <a:endParaRPr lang="en-US" sz="1800" dirty="0">
                        <a:effectLst/>
                        <a:latin typeface="Arial" panose="020B0604020202020204" pitchFamily="34" charset="0"/>
                        <a:cs typeface="Arial" panose="020B0604020202020204" pitchFamily="34" charset="0"/>
                      </a:endParaRPr>
                    </a:p>
                  </a:txBody>
                  <a:tcPr/>
                </a:tc>
                <a:tc>
                  <a:txBody>
                    <a:bodyPr/>
                    <a:lstStyle/>
                    <a:p>
                      <a:r>
                        <a:rPr lang="en-US" sz="1800" dirty="0">
                          <a:effectLst/>
                          <a:latin typeface="Arial" panose="020B0604020202020204" pitchFamily="34" charset="0"/>
                          <a:cs typeface="Arial" panose="020B0604020202020204" pitchFamily="34" charset="0"/>
                        </a:rPr>
                        <a:t>  504</a:t>
                      </a:r>
                    </a:p>
                    <a:p>
                      <a:endParaRPr lang="en-US" sz="1800" dirty="0">
                        <a:effectLst/>
                        <a:latin typeface="Arial" panose="020B0604020202020204" pitchFamily="34" charset="0"/>
                        <a:cs typeface="Arial" panose="020B0604020202020204" pitchFamily="34" charset="0"/>
                      </a:endParaRPr>
                    </a:p>
                  </a:txBody>
                  <a:tcPr/>
                </a:tc>
                <a:tc>
                  <a:txBody>
                    <a:bodyPr/>
                    <a:lstStyle/>
                    <a:p>
                      <a:r>
                        <a:rPr lang="en-US" sz="1800" dirty="0">
                          <a:effectLst/>
                          <a:latin typeface="Arial" panose="020B0604020202020204" pitchFamily="34" charset="0"/>
                          <a:cs typeface="Arial" panose="020B0604020202020204" pitchFamily="34" charset="0"/>
                        </a:rPr>
                        <a:t> 2,250</a:t>
                      </a:r>
                    </a:p>
                    <a:p>
                      <a:endParaRPr lang="en-US" sz="1800" dirty="0">
                        <a:effectLst/>
                        <a:latin typeface="Arial" panose="020B0604020202020204" pitchFamily="34" charset="0"/>
                        <a:cs typeface="Arial" panose="020B0604020202020204" pitchFamily="34" charset="0"/>
                      </a:endParaRPr>
                    </a:p>
                  </a:txBody>
                  <a:tcPr/>
                </a:tc>
                <a:tc>
                  <a:txBody>
                    <a:bodyPr/>
                    <a:lstStyle/>
                    <a:p>
                      <a:r>
                        <a:rPr lang="en-US" sz="1800" dirty="0">
                          <a:effectLst/>
                          <a:latin typeface="Arial" panose="020B0604020202020204" pitchFamily="34" charset="0"/>
                          <a:cs typeface="Arial" panose="020B0604020202020204" pitchFamily="34" charset="0"/>
                        </a:rPr>
                        <a:t>    728</a:t>
                      </a:r>
                    </a:p>
                    <a:p>
                      <a:endParaRPr lang="en-US" sz="1800" dirty="0">
                        <a:effectLst/>
                        <a:latin typeface="Arial" panose="020B0604020202020204" pitchFamily="34" charset="0"/>
                        <a:cs typeface="Arial" panose="020B0604020202020204" pitchFamily="34" charset="0"/>
                      </a:endParaRPr>
                    </a:p>
                  </a:txBody>
                  <a:tcPr/>
                </a:tc>
                <a:tc>
                  <a:txBody>
                    <a:bodyPr/>
                    <a:lstStyle/>
                    <a:p>
                      <a:r>
                        <a:rPr lang="en-US" sz="1800" dirty="0">
                          <a:effectLst/>
                          <a:latin typeface="Arial" panose="020B0604020202020204" pitchFamily="34" charset="0"/>
                          <a:cs typeface="Arial" panose="020B0604020202020204" pitchFamily="34" charset="0"/>
                        </a:rPr>
                        <a:t>     193</a:t>
                      </a:r>
                    </a:p>
                    <a:p>
                      <a:endParaRPr lang="en-US" sz="1800" dirty="0">
                        <a:effectLst/>
                        <a:latin typeface="Arial" panose="020B0604020202020204" pitchFamily="34" charset="0"/>
                        <a:cs typeface="Arial" panose="020B0604020202020204" pitchFamily="34" charset="0"/>
                      </a:endParaRPr>
                    </a:p>
                  </a:txBody>
                  <a:tcPr/>
                </a:tc>
                <a:tc>
                  <a:txBody>
                    <a:bodyPr/>
                    <a:lstStyle/>
                    <a:p>
                      <a:r>
                        <a:rPr lang="en-US" sz="1800" dirty="0">
                          <a:effectLst/>
                          <a:latin typeface="Arial" panose="020B0604020202020204" pitchFamily="34" charset="0"/>
                          <a:cs typeface="Arial" panose="020B0604020202020204" pitchFamily="34" charset="0"/>
                        </a:rPr>
                        <a:t>         537</a:t>
                      </a:r>
                    </a:p>
                    <a:p>
                      <a:endParaRPr lang="en-US" sz="180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643960">
                <a:tc>
                  <a:txBody>
                    <a:bodyPr/>
                    <a:lstStyle/>
                    <a:p>
                      <a:r>
                        <a:rPr lang="en-US" sz="1600" u="sng" dirty="0" err="1">
                          <a:solidFill>
                            <a:srgbClr val="FF0000"/>
                          </a:solidFill>
                          <a:effectLst/>
                          <a:latin typeface="Arial" panose="020B0604020202020204" pitchFamily="34" charset="0"/>
                          <a:cs typeface="Arial" panose="020B0604020202020204" pitchFamily="34" charset="0"/>
                        </a:rPr>
                        <a:t>SysIn</a:t>
                      </a:r>
                      <a:r>
                        <a:rPr lang="en-US" sz="1600" u="none" dirty="0">
                          <a:solidFill>
                            <a:srgbClr val="FF0000"/>
                          </a:solidFill>
                          <a:effectLst/>
                          <a:latin typeface="Arial" panose="020B0604020202020204" pitchFamily="34" charset="0"/>
                          <a:cs typeface="Arial" panose="020B0604020202020204" pitchFamily="34" charset="0"/>
                        </a:rPr>
                        <a:t>: </a:t>
                      </a:r>
                      <a:r>
                        <a:rPr lang="en-US" sz="1600" baseline="0" dirty="0">
                          <a:solidFill>
                            <a:srgbClr val="FF0000"/>
                          </a:solidFill>
                          <a:effectLst/>
                          <a:latin typeface="Arial" panose="020B0604020202020204" pitchFamily="34" charset="0"/>
                          <a:cs typeface="Arial" panose="020B0604020202020204" pitchFamily="34" charset="0"/>
                        </a:rPr>
                        <a:t>Bevier II (2014-present)* </a:t>
                      </a:r>
                      <a:endParaRPr lang="en-US" sz="1600" dirty="0">
                        <a:solidFill>
                          <a:srgbClr val="FF0000"/>
                        </a:solidFill>
                        <a:effectLst/>
                        <a:latin typeface="Arial" panose="020B0604020202020204" pitchFamily="34" charset="0"/>
                        <a:cs typeface="Arial" panose="020B0604020202020204" pitchFamily="34" charset="0"/>
                      </a:endParaRPr>
                    </a:p>
                  </a:txBody>
                  <a:tcPr/>
                </a:tc>
                <a:tc>
                  <a:txBody>
                    <a:bodyPr/>
                    <a:lstStyle/>
                    <a:p>
                      <a:r>
                        <a:rPr lang="en-US" sz="1800" dirty="0">
                          <a:solidFill>
                            <a:srgbClr val="FF0000"/>
                          </a:solidFill>
                          <a:effectLst/>
                          <a:latin typeface="Arial" panose="020B0604020202020204" pitchFamily="34" charset="0"/>
                          <a:cs typeface="Arial" panose="020B0604020202020204" pitchFamily="34" charset="0"/>
                        </a:rPr>
                        <a:t>5.98</a:t>
                      </a:r>
                    </a:p>
                  </a:txBody>
                  <a:tcPr/>
                </a:tc>
                <a:tc>
                  <a:txBody>
                    <a:bodyPr/>
                    <a:lstStyle/>
                    <a:p>
                      <a:r>
                        <a:rPr lang="en-US" sz="1800" dirty="0">
                          <a:solidFill>
                            <a:srgbClr val="FF0000"/>
                          </a:solidFill>
                          <a:effectLst/>
                          <a:latin typeface="Arial" panose="020B0604020202020204" pitchFamily="34" charset="0"/>
                          <a:cs typeface="Arial" panose="020B0604020202020204" pitchFamily="34" charset="0"/>
                        </a:rPr>
                        <a:t>3,040</a:t>
                      </a:r>
                    </a:p>
                  </a:txBody>
                  <a:tcPr/>
                </a:tc>
                <a:tc>
                  <a:txBody>
                    <a:bodyPr/>
                    <a:lstStyle/>
                    <a:p>
                      <a:r>
                        <a:rPr lang="en-US" sz="1800" dirty="0">
                          <a:solidFill>
                            <a:srgbClr val="FF0000"/>
                          </a:solidFill>
                          <a:effectLst/>
                          <a:latin typeface="Arial" panose="020B0604020202020204" pitchFamily="34" charset="0"/>
                          <a:cs typeface="Arial" panose="020B0604020202020204" pitchFamily="34" charset="0"/>
                        </a:rPr>
                        <a:t>  0.18</a:t>
                      </a:r>
                    </a:p>
                  </a:txBody>
                  <a:tcPr/>
                </a:tc>
                <a:tc>
                  <a:txBody>
                    <a:bodyPr/>
                    <a:lstStyle/>
                    <a:p>
                      <a:r>
                        <a:rPr lang="en-US" sz="1800" dirty="0">
                          <a:solidFill>
                            <a:srgbClr val="FF0000"/>
                          </a:solidFill>
                          <a:effectLst/>
                          <a:latin typeface="Arial" panose="020B0604020202020204" pitchFamily="34" charset="0"/>
                          <a:cs typeface="Arial" panose="020B0604020202020204" pitchFamily="34" charset="0"/>
                        </a:rPr>
                        <a:t>   211.8</a:t>
                      </a:r>
                    </a:p>
                  </a:txBody>
                  <a:tcPr/>
                </a:tc>
                <a:tc>
                  <a:txBody>
                    <a:bodyPr/>
                    <a:lstStyle/>
                    <a:p>
                      <a:r>
                        <a:rPr lang="en-US" sz="1800" dirty="0">
                          <a:solidFill>
                            <a:srgbClr val="FF0000"/>
                          </a:solidFill>
                          <a:effectLst/>
                          <a:latin typeface="Arial" panose="020B0604020202020204" pitchFamily="34" charset="0"/>
                          <a:cs typeface="Arial" panose="020B0604020202020204" pitchFamily="34" charset="0"/>
                        </a:rPr>
                        <a:t>  7.65</a:t>
                      </a:r>
                    </a:p>
                  </a:txBody>
                  <a:tcPr/>
                </a:tc>
                <a:tc>
                  <a:txBody>
                    <a:bodyPr/>
                    <a:lstStyle/>
                    <a:p>
                      <a:r>
                        <a:rPr lang="en-US" sz="1800" dirty="0">
                          <a:solidFill>
                            <a:srgbClr val="FF0000"/>
                          </a:solidFill>
                          <a:effectLst/>
                          <a:latin typeface="Arial" panose="020B0604020202020204" pitchFamily="34" charset="0"/>
                          <a:cs typeface="Arial" panose="020B0604020202020204" pitchFamily="34" charset="0"/>
                        </a:rPr>
                        <a:t>  477</a:t>
                      </a:r>
                    </a:p>
                  </a:txBody>
                  <a:tcPr/>
                </a:tc>
                <a:tc>
                  <a:txBody>
                    <a:bodyPr/>
                    <a:lstStyle/>
                    <a:p>
                      <a:r>
                        <a:rPr lang="en-US" sz="1800" dirty="0">
                          <a:solidFill>
                            <a:srgbClr val="FF0000"/>
                          </a:solidFill>
                          <a:effectLst/>
                          <a:latin typeface="Arial" panose="020B0604020202020204" pitchFamily="34" charset="0"/>
                          <a:cs typeface="Arial" panose="020B0604020202020204" pitchFamily="34" charset="0"/>
                        </a:rPr>
                        <a:t> 2,280</a:t>
                      </a:r>
                    </a:p>
                  </a:txBody>
                  <a:tcPr/>
                </a:tc>
                <a:tc>
                  <a:txBody>
                    <a:bodyPr/>
                    <a:lstStyle/>
                    <a:p>
                      <a:r>
                        <a:rPr lang="en-US" sz="1800" dirty="0">
                          <a:solidFill>
                            <a:srgbClr val="FF0000"/>
                          </a:solidFill>
                          <a:effectLst/>
                          <a:latin typeface="Arial" panose="020B0604020202020204" pitchFamily="34" charset="0"/>
                          <a:cs typeface="Arial" panose="020B0604020202020204" pitchFamily="34" charset="0"/>
                        </a:rPr>
                        <a:t>    487</a:t>
                      </a:r>
                    </a:p>
                  </a:txBody>
                  <a:tcPr/>
                </a:tc>
                <a:tc>
                  <a:txBody>
                    <a:bodyPr/>
                    <a:lstStyle/>
                    <a:p>
                      <a:r>
                        <a:rPr lang="en-US" sz="1800" dirty="0">
                          <a:solidFill>
                            <a:srgbClr val="FF0000"/>
                          </a:solidFill>
                          <a:effectLst/>
                          <a:latin typeface="Arial" panose="020B0604020202020204" pitchFamily="34" charset="0"/>
                          <a:cs typeface="Arial" panose="020B0604020202020204" pitchFamily="34" charset="0"/>
                        </a:rPr>
                        <a:t>     251</a:t>
                      </a:r>
                    </a:p>
                  </a:txBody>
                  <a:tcPr/>
                </a:tc>
                <a:tc>
                  <a:txBody>
                    <a:bodyPr/>
                    <a:lstStyle/>
                    <a:p>
                      <a:r>
                        <a:rPr lang="en-US" sz="1800" dirty="0">
                          <a:solidFill>
                            <a:srgbClr val="FF0000"/>
                          </a:solidFill>
                          <a:effectLst/>
                          <a:latin typeface="Arial" panose="020B0604020202020204" pitchFamily="34" charset="0"/>
                          <a:cs typeface="Arial" panose="020B0604020202020204" pitchFamily="34" charset="0"/>
                        </a:rPr>
                        <a:t>         236</a:t>
                      </a:r>
                    </a:p>
                  </a:txBody>
                  <a:tcPr/>
                </a:tc>
                <a:extLst>
                  <a:ext uri="{0D108BD9-81ED-4DB2-BD59-A6C34878D82A}">
                    <a16:rowId xmlns:a16="http://schemas.microsoft.com/office/drawing/2014/main" val="10003"/>
                  </a:ext>
                </a:extLst>
              </a:tr>
              <a:tr h="582630">
                <a:tc>
                  <a:txBody>
                    <a:bodyPr/>
                    <a:lstStyle/>
                    <a:p>
                      <a:r>
                        <a:rPr lang="en-US" sz="1600" u="sng" dirty="0" err="1">
                          <a:effectLst/>
                          <a:latin typeface="Arial" panose="020B0604020202020204" pitchFamily="34" charset="0"/>
                          <a:cs typeface="Arial" panose="020B0604020202020204" pitchFamily="34" charset="0"/>
                        </a:rPr>
                        <a:t>SysOut</a:t>
                      </a:r>
                      <a:r>
                        <a:rPr lang="en-US" sz="1600" dirty="0">
                          <a:effectLst/>
                          <a:latin typeface="Arial" panose="020B0604020202020204" pitchFamily="34" charset="0"/>
                          <a:cs typeface="Arial" panose="020B0604020202020204" pitchFamily="34" charset="0"/>
                        </a:rPr>
                        <a:t>: </a:t>
                      </a:r>
                    </a:p>
                    <a:p>
                      <a:r>
                        <a:rPr lang="en-US" sz="1600" dirty="0">
                          <a:effectLst/>
                          <a:latin typeface="Arial" panose="020B0604020202020204" pitchFamily="34" charset="0"/>
                          <a:cs typeface="Arial" panose="020B0604020202020204" pitchFamily="34" charset="0"/>
                        </a:rPr>
                        <a:t>Bevier II*</a:t>
                      </a:r>
                    </a:p>
                  </a:txBody>
                  <a:tcPr/>
                </a:tc>
                <a:tc>
                  <a:txBody>
                    <a:bodyPr/>
                    <a:lstStyle/>
                    <a:p>
                      <a:r>
                        <a:rPr lang="en-US" sz="1800" dirty="0">
                          <a:effectLst/>
                          <a:latin typeface="Arial" panose="020B0604020202020204" pitchFamily="34" charset="0"/>
                          <a:cs typeface="Arial" panose="020B0604020202020204" pitchFamily="34" charset="0"/>
                        </a:rPr>
                        <a:t>4.75</a:t>
                      </a:r>
                    </a:p>
                  </a:txBody>
                  <a:tcPr/>
                </a:tc>
                <a:tc>
                  <a:txBody>
                    <a:bodyPr/>
                    <a:lstStyle/>
                    <a:p>
                      <a:r>
                        <a:rPr lang="en-US" sz="1800" dirty="0">
                          <a:effectLst/>
                          <a:latin typeface="Arial" panose="020B0604020202020204" pitchFamily="34" charset="0"/>
                          <a:cs typeface="Arial" panose="020B0604020202020204" pitchFamily="34" charset="0"/>
                        </a:rPr>
                        <a:t>3,190</a:t>
                      </a:r>
                    </a:p>
                  </a:txBody>
                  <a:tcPr/>
                </a:tc>
                <a:tc>
                  <a:txBody>
                    <a:bodyPr/>
                    <a:lstStyle/>
                    <a:p>
                      <a:r>
                        <a:rPr lang="en-US" sz="1800" dirty="0">
                          <a:effectLst/>
                          <a:latin typeface="Arial" panose="020B0604020202020204" pitchFamily="34" charset="0"/>
                          <a:cs typeface="Arial" panose="020B0604020202020204" pitchFamily="34" charset="0"/>
                        </a:rPr>
                        <a:t>  0.40</a:t>
                      </a:r>
                    </a:p>
                  </a:txBody>
                  <a:tcPr/>
                </a:tc>
                <a:tc>
                  <a:txBody>
                    <a:bodyPr/>
                    <a:lstStyle/>
                    <a:p>
                      <a:r>
                        <a:rPr lang="en-US" sz="1800" dirty="0">
                          <a:effectLst/>
                          <a:latin typeface="Arial" panose="020B0604020202020204" pitchFamily="34" charset="0"/>
                          <a:cs typeface="Arial" panose="020B0604020202020204" pitchFamily="34" charset="0"/>
                        </a:rPr>
                        <a:t>    7.46</a:t>
                      </a:r>
                    </a:p>
                  </a:txBody>
                  <a:tcPr/>
                </a:tc>
                <a:tc>
                  <a:txBody>
                    <a:bodyPr/>
                    <a:lstStyle/>
                    <a:p>
                      <a:r>
                        <a:rPr lang="en-US" sz="1800" dirty="0">
                          <a:effectLst/>
                          <a:latin typeface="Arial" panose="020B0604020202020204" pitchFamily="34" charset="0"/>
                          <a:cs typeface="Arial" panose="020B0604020202020204" pitchFamily="34" charset="0"/>
                        </a:rPr>
                        <a:t>   7.17</a:t>
                      </a:r>
                    </a:p>
                  </a:txBody>
                  <a:tcPr/>
                </a:tc>
                <a:tc>
                  <a:txBody>
                    <a:bodyPr/>
                    <a:lstStyle/>
                    <a:p>
                      <a:r>
                        <a:rPr lang="en-US" sz="1800" dirty="0">
                          <a:effectLst/>
                          <a:latin typeface="Arial" panose="020B0604020202020204" pitchFamily="34" charset="0"/>
                          <a:cs typeface="Arial" panose="020B0604020202020204" pitchFamily="34" charset="0"/>
                        </a:rPr>
                        <a:t>   542</a:t>
                      </a:r>
                    </a:p>
                  </a:txBody>
                  <a:tcPr/>
                </a:tc>
                <a:tc>
                  <a:txBody>
                    <a:bodyPr/>
                    <a:lstStyle/>
                    <a:p>
                      <a:r>
                        <a:rPr lang="en-US" sz="1800" dirty="0">
                          <a:effectLst/>
                          <a:latin typeface="Arial" panose="020B0604020202020204" pitchFamily="34" charset="0"/>
                          <a:cs typeface="Arial" panose="020B0604020202020204" pitchFamily="34" charset="0"/>
                        </a:rPr>
                        <a:t> 1,700</a:t>
                      </a:r>
                    </a:p>
                  </a:txBody>
                  <a:tcPr/>
                </a:tc>
                <a:tc>
                  <a:txBody>
                    <a:bodyPr/>
                    <a:lstStyle/>
                    <a:p>
                      <a:r>
                        <a:rPr lang="en-US" sz="1800" dirty="0">
                          <a:effectLst/>
                          <a:latin typeface="Arial" panose="020B0604020202020204" pitchFamily="34" charset="0"/>
                          <a:cs typeface="Arial" panose="020B0604020202020204" pitchFamily="34" charset="0"/>
                        </a:rPr>
                        <a:t>     62.5 </a:t>
                      </a:r>
                    </a:p>
                  </a:txBody>
                  <a:tcPr/>
                </a:tc>
                <a:tc>
                  <a:txBody>
                    <a:bodyPr/>
                    <a:lstStyle/>
                    <a:p>
                      <a:r>
                        <a:rPr lang="en-US" sz="1800" dirty="0">
                          <a:effectLst/>
                          <a:latin typeface="Arial" panose="020B0604020202020204" pitchFamily="34" charset="0"/>
                          <a:cs typeface="Arial" panose="020B0604020202020204" pitchFamily="34" charset="0"/>
                        </a:rPr>
                        <a:t>      0.0</a:t>
                      </a:r>
                    </a:p>
                  </a:txBody>
                  <a:tcPr/>
                </a:tc>
                <a:tc>
                  <a:txBody>
                    <a:bodyPr/>
                    <a:lstStyle/>
                    <a:p>
                      <a:r>
                        <a:rPr lang="en-US" sz="1800" dirty="0">
                          <a:effectLst/>
                          <a:latin typeface="Arial" panose="020B0604020202020204" pitchFamily="34" charset="0"/>
                          <a:cs typeface="Arial" panose="020B0604020202020204" pitchFamily="34" charset="0"/>
                        </a:rPr>
                        <a:t>         22.4</a:t>
                      </a:r>
                    </a:p>
                  </a:txBody>
                  <a:tcPr/>
                </a:tc>
                <a:extLst>
                  <a:ext uri="{0D108BD9-81ED-4DB2-BD59-A6C34878D82A}">
                    <a16:rowId xmlns:a16="http://schemas.microsoft.com/office/drawing/2014/main" val="10006"/>
                  </a:ext>
                </a:extLst>
              </a:tr>
              <a:tr h="643960">
                <a:tc>
                  <a:txBody>
                    <a:bodyPr/>
                    <a:lstStyle/>
                    <a:p>
                      <a:r>
                        <a:rPr lang="en-US" sz="1600" u="sng" dirty="0">
                          <a:effectLst/>
                          <a:latin typeface="Arial" panose="020B0604020202020204" pitchFamily="34" charset="0"/>
                          <a:cs typeface="Arial" panose="020B0604020202020204" pitchFamily="34" charset="0"/>
                        </a:rPr>
                        <a:t>Upstream</a:t>
                      </a:r>
                      <a:r>
                        <a:rPr lang="en-US" sz="1600" dirty="0">
                          <a:effectLst/>
                          <a:latin typeface="Arial" panose="020B0604020202020204" pitchFamily="34" charset="0"/>
                          <a:cs typeface="Arial" panose="020B0604020202020204" pitchFamily="34" charset="0"/>
                        </a:rPr>
                        <a:t>: Swale Area***</a:t>
                      </a:r>
                    </a:p>
                  </a:txBody>
                  <a:tcPr/>
                </a:tc>
                <a:tc>
                  <a:txBody>
                    <a:bodyPr/>
                    <a:lstStyle/>
                    <a:p>
                      <a:r>
                        <a:rPr lang="en-US" sz="1800" dirty="0">
                          <a:effectLst/>
                          <a:latin typeface="Arial" panose="020B0604020202020204" pitchFamily="34" charset="0"/>
                          <a:cs typeface="Arial" panose="020B0604020202020204" pitchFamily="34" charset="0"/>
                        </a:rPr>
                        <a:t>6.55</a:t>
                      </a:r>
                    </a:p>
                    <a:p>
                      <a:endParaRPr lang="en-US" sz="1800" dirty="0">
                        <a:effectLst/>
                        <a:latin typeface="Arial" panose="020B0604020202020204" pitchFamily="34" charset="0"/>
                        <a:cs typeface="Arial" panose="020B0604020202020204" pitchFamily="34" charset="0"/>
                      </a:endParaRPr>
                    </a:p>
                  </a:txBody>
                  <a:tcPr/>
                </a:tc>
                <a:tc>
                  <a:txBody>
                    <a:bodyPr/>
                    <a:lstStyle/>
                    <a:p>
                      <a:r>
                        <a:rPr lang="en-US" sz="1800" dirty="0">
                          <a:effectLst/>
                          <a:latin typeface="Arial" panose="020B0604020202020204" pitchFamily="34" charset="0"/>
                          <a:cs typeface="Arial" panose="020B0604020202020204" pitchFamily="34" charset="0"/>
                        </a:rPr>
                        <a:t>2,420</a:t>
                      </a:r>
                    </a:p>
                  </a:txBody>
                  <a:tcPr/>
                </a:tc>
                <a:tc>
                  <a:txBody>
                    <a:bodyPr/>
                    <a:lstStyle/>
                    <a:p>
                      <a:r>
                        <a:rPr lang="en-US" sz="1800" dirty="0">
                          <a:effectLst/>
                          <a:latin typeface="Arial" panose="020B0604020202020204" pitchFamily="34" charset="0"/>
                          <a:cs typeface="Arial" panose="020B0604020202020204" pitchFamily="34" charset="0"/>
                        </a:rPr>
                        <a:t>  0.20</a:t>
                      </a:r>
                    </a:p>
                    <a:p>
                      <a:endParaRPr lang="en-US" sz="1800" dirty="0">
                        <a:effectLst/>
                        <a:latin typeface="Arial" panose="020B0604020202020204" pitchFamily="34" charset="0"/>
                        <a:cs typeface="Arial" panose="020B0604020202020204" pitchFamily="34" charset="0"/>
                      </a:endParaRPr>
                    </a:p>
                  </a:txBody>
                  <a:tcPr/>
                </a:tc>
                <a:tc>
                  <a:txBody>
                    <a:bodyPr/>
                    <a:lstStyle/>
                    <a:p>
                      <a:r>
                        <a:rPr lang="en-US" sz="1800" dirty="0">
                          <a:effectLst/>
                          <a:latin typeface="Arial" panose="020B0604020202020204" pitchFamily="34" charset="0"/>
                          <a:cs typeface="Arial" panose="020B0604020202020204" pitchFamily="34" charset="0"/>
                        </a:rPr>
                        <a:t>    89.6</a:t>
                      </a:r>
                    </a:p>
                    <a:p>
                      <a:endParaRPr lang="en-US" sz="1800" dirty="0">
                        <a:effectLst/>
                        <a:latin typeface="Arial" panose="020B0604020202020204" pitchFamily="34" charset="0"/>
                        <a:cs typeface="Arial" panose="020B0604020202020204" pitchFamily="34" charset="0"/>
                      </a:endParaRPr>
                    </a:p>
                  </a:txBody>
                  <a:tcPr/>
                </a:tc>
                <a:tc>
                  <a:txBody>
                    <a:bodyPr/>
                    <a:lstStyle/>
                    <a:p>
                      <a:r>
                        <a:rPr lang="en-US" sz="1800" dirty="0">
                          <a:effectLst/>
                          <a:latin typeface="Arial" panose="020B0604020202020204" pitchFamily="34" charset="0"/>
                          <a:cs typeface="Arial" panose="020B0604020202020204" pitchFamily="34" charset="0"/>
                        </a:rPr>
                        <a:t>   5.16</a:t>
                      </a:r>
                    </a:p>
                    <a:p>
                      <a:endParaRPr lang="en-US" sz="1800" dirty="0">
                        <a:effectLst/>
                        <a:latin typeface="Arial" panose="020B0604020202020204" pitchFamily="34" charset="0"/>
                        <a:cs typeface="Arial" panose="020B0604020202020204" pitchFamily="34" charset="0"/>
                      </a:endParaRPr>
                    </a:p>
                  </a:txBody>
                  <a:tcPr/>
                </a:tc>
                <a:tc>
                  <a:txBody>
                    <a:bodyPr/>
                    <a:lstStyle/>
                    <a:p>
                      <a:r>
                        <a:rPr lang="en-US" sz="1800" dirty="0">
                          <a:effectLst/>
                          <a:latin typeface="Arial" panose="020B0604020202020204" pitchFamily="34" charset="0"/>
                          <a:cs typeface="Arial" panose="020B0604020202020204" pitchFamily="34" charset="0"/>
                        </a:rPr>
                        <a:t>   422</a:t>
                      </a:r>
                    </a:p>
                    <a:p>
                      <a:endParaRPr lang="en-US" sz="1800" dirty="0">
                        <a:effectLst/>
                        <a:latin typeface="Arial" panose="020B0604020202020204" pitchFamily="34" charset="0"/>
                        <a:cs typeface="Arial" panose="020B0604020202020204" pitchFamily="34" charset="0"/>
                      </a:endParaRPr>
                    </a:p>
                  </a:txBody>
                  <a:tcPr/>
                </a:tc>
                <a:tc>
                  <a:txBody>
                    <a:bodyPr/>
                    <a:lstStyle/>
                    <a:p>
                      <a:r>
                        <a:rPr lang="en-US" sz="1800" dirty="0">
                          <a:effectLst/>
                          <a:latin typeface="Arial" panose="020B0604020202020204" pitchFamily="34" charset="0"/>
                          <a:cs typeface="Arial" panose="020B0604020202020204" pitchFamily="34" charset="0"/>
                        </a:rPr>
                        <a:t> 1,166</a:t>
                      </a:r>
                    </a:p>
                    <a:p>
                      <a:endParaRPr lang="en-US" sz="1800" dirty="0">
                        <a:effectLst/>
                        <a:latin typeface="Arial" panose="020B0604020202020204" pitchFamily="34" charset="0"/>
                        <a:cs typeface="Arial" panose="020B0604020202020204" pitchFamily="34" charset="0"/>
                      </a:endParaRPr>
                    </a:p>
                  </a:txBody>
                  <a:tcPr/>
                </a:tc>
                <a:tc>
                  <a:txBody>
                    <a:bodyPr/>
                    <a:lstStyle/>
                    <a:p>
                      <a:r>
                        <a:rPr lang="en-US" sz="1800" dirty="0">
                          <a:effectLst/>
                          <a:latin typeface="Arial" panose="020B0604020202020204" pitchFamily="34" charset="0"/>
                          <a:cs typeface="Arial" panose="020B0604020202020204" pitchFamily="34" charset="0"/>
                        </a:rPr>
                        <a:t>     185</a:t>
                      </a:r>
                    </a:p>
                    <a:p>
                      <a:endParaRPr lang="en-US" sz="1800" dirty="0">
                        <a:effectLst/>
                        <a:latin typeface="Arial" panose="020B0604020202020204" pitchFamily="34" charset="0"/>
                        <a:cs typeface="Arial" panose="020B0604020202020204" pitchFamily="34" charset="0"/>
                      </a:endParaRPr>
                    </a:p>
                  </a:txBody>
                  <a:tcPr/>
                </a:tc>
                <a:tc>
                  <a:txBody>
                    <a:bodyPr/>
                    <a:lstStyle/>
                    <a:p>
                      <a:r>
                        <a:rPr lang="en-US" sz="1800" dirty="0">
                          <a:effectLst/>
                          <a:latin typeface="Arial" panose="020B0604020202020204" pitchFamily="34" charset="0"/>
                          <a:cs typeface="Arial" panose="020B0604020202020204" pitchFamily="34" charset="0"/>
                        </a:rPr>
                        <a:t>      114 </a:t>
                      </a:r>
                    </a:p>
                    <a:p>
                      <a:endParaRPr lang="en-US" sz="1800" dirty="0">
                        <a:effectLst/>
                        <a:latin typeface="Arial" panose="020B0604020202020204" pitchFamily="34" charset="0"/>
                        <a:cs typeface="Arial" panose="020B0604020202020204" pitchFamily="34" charset="0"/>
                      </a:endParaRPr>
                    </a:p>
                  </a:txBody>
                  <a:tcPr/>
                </a:tc>
                <a:tc>
                  <a:txBody>
                    <a:bodyPr/>
                    <a:lstStyle/>
                    <a:p>
                      <a:r>
                        <a:rPr lang="en-US" sz="1800" dirty="0">
                          <a:effectLst/>
                          <a:latin typeface="Arial" panose="020B0604020202020204" pitchFamily="34" charset="0"/>
                          <a:cs typeface="Arial" panose="020B0604020202020204" pitchFamily="34" charset="0"/>
                        </a:rPr>
                        <a:t>         104</a:t>
                      </a:r>
                    </a:p>
                    <a:p>
                      <a:endParaRPr lang="en-US" sz="180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738996">
                <a:tc>
                  <a:txBody>
                    <a:bodyPr/>
                    <a:lstStyle/>
                    <a:p>
                      <a:r>
                        <a:rPr lang="en-US" sz="1600" u="sng" dirty="0">
                          <a:effectLst/>
                          <a:latin typeface="Arial" panose="020B0604020202020204" pitchFamily="34" charset="0"/>
                          <a:cs typeface="Arial" panose="020B0604020202020204" pitchFamily="34" charset="0"/>
                        </a:rPr>
                        <a:t>Seep #3</a:t>
                      </a:r>
                      <a:r>
                        <a:rPr lang="en-US" sz="1600" dirty="0">
                          <a:effectLst/>
                          <a:latin typeface="Arial" panose="020B0604020202020204" pitchFamily="34" charset="0"/>
                          <a:cs typeface="Arial" panose="020B0604020202020204" pitchFamily="34" charset="0"/>
                        </a:rPr>
                        <a:t>*** (Downstream)</a:t>
                      </a:r>
                    </a:p>
                  </a:txBody>
                  <a:tcPr/>
                </a:tc>
                <a:tc>
                  <a:txBody>
                    <a:bodyPr/>
                    <a:lstStyle/>
                    <a:p>
                      <a:r>
                        <a:rPr lang="en-US" sz="1800" dirty="0">
                          <a:effectLst/>
                          <a:latin typeface="Arial" panose="020B0604020202020204" pitchFamily="34" charset="0"/>
                          <a:cs typeface="Arial" panose="020B0604020202020204" pitchFamily="34" charset="0"/>
                        </a:rPr>
                        <a:t>2.57</a:t>
                      </a:r>
                    </a:p>
                    <a:p>
                      <a:endParaRPr lang="en-US" sz="1800" dirty="0">
                        <a:effectLst/>
                        <a:latin typeface="Arial" panose="020B0604020202020204" pitchFamily="34" charset="0"/>
                        <a:cs typeface="Arial" panose="020B0604020202020204" pitchFamily="34" charset="0"/>
                      </a:endParaRPr>
                    </a:p>
                  </a:txBody>
                  <a:tcPr/>
                </a:tc>
                <a:tc>
                  <a:txBody>
                    <a:bodyPr/>
                    <a:lstStyle/>
                    <a:p>
                      <a:r>
                        <a:rPr lang="en-US" sz="1800" dirty="0">
                          <a:effectLst/>
                          <a:latin typeface="Arial" panose="020B0604020202020204" pitchFamily="34" charset="0"/>
                          <a:cs typeface="Arial" panose="020B0604020202020204" pitchFamily="34" charset="0"/>
                        </a:rPr>
                        <a:t>4,130</a:t>
                      </a:r>
                    </a:p>
                  </a:txBody>
                  <a:tcPr/>
                </a:tc>
                <a:tc>
                  <a:txBody>
                    <a:bodyPr/>
                    <a:lstStyle/>
                    <a:p>
                      <a:r>
                        <a:rPr lang="en-US" sz="1800" dirty="0">
                          <a:effectLst/>
                          <a:latin typeface="Arial" panose="020B0604020202020204" pitchFamily="34" charset="0"/>
                          <a:cs typeface="Arial" panose="020B0604020202020204" pitchFamily="34" charset="0"/>
                        </a:rPr>
                        <a:t>  2.65</a:t>
                      </a:r>
                    </a:p>
                    <a:p>
                      <a:endParaRPr lang="en-US" sz="1800" dirty="0">
                        <a:effectLst/>
                        <a:latin typeface="Arial" panose="020B0604020202020204" pitchFamily="34" charset="0"/>
                        <a:cs typeface="Arial" panose="020B0604020202020204" pitchFamily="34" charset="0"/>
                      </a:endParaRPr>
                    </a:p>
                  </a:txBody>
                  <a:tcPr/>
                </a:tc>
                <a:tc>
                  <a:txBody>
                    <a:bodyPr/>
                    <a:lstStyle/>
                    <a:p>
                      <a:r>
                        <a:rPr lang="en-US" sz="1800" dirty="0">
                          <a:effectLst/>
                          <a:latin typeface="Arial" panose="020B0604020202020204" pitchFamily="34" charset="0"/>
                          <a:cs typeface="Arial" panose="020B0604020202020204" pitchFamily="34" charset="0"/>
                        </a:rPr>
                        <a:t>   198.1</a:t>
                      </a:r>
                    </a:p>
                  </a:txBody>
                  <a:tcPr/>
                </a:tc>
                <a:tc>
                  <a:txBody>
                    <a:bodyPr/>
                    <a:lstStyle/>
                    <a:p>
                      <a:r>
                        <a:rPr lang="en-US" sz="1800" dirty="0">
                          <a:effectLst/>
                          <a:latin typeface="Arial" panose="020B0604020202020204" pitchFamily="34" charset="0"/>
                          <a:cs typeface="Arial" panose="020B0604020202020204" pitchFamily="34" charset="0"/>
                        </a:rPr>
                        <a:t>   15.5</a:t>
                      </a:r>
                    </a:p>
                    <a:p>
                      <a:endParaRPr lang="en-US" sz="1800" dirty="0">
                        <a:effectLst/>
                        <a:latin typeface="Arial" panose="020B0604020202020204" pitchFamily="34" charset="0"/>
                        <a:cs typeface="Arial" panose="020B0604020202020204" pitchFamily="34" charset="0"/>
                      </a:endParaRPr>
                    </a:p>
                  </a:txBody>
                  <a:tcPr/>
                </a:tc>
                <a:tc>
                  <a:txBody>
                    <a:bodyPr/>
                    <a:lstStyle/>
                    <a:p>
                      <a:r>
                        <a:rPr lang="en-US" sz="1800" dirty="0">
                          <a:effectLst/>
                          <a:latin typeface="Arial" panose="020B0604020202020204" pitchFamily="34" charset="0"/>
                          <a:cs typeface="Arial" panose="020B0604020202020204" pitchFamily="34" charset="0"/>
                        </a:rPr>
                        <a:t>   434</a:t>
                      </a:r>
                    </a:p>
                    <a:p>
                      <a:endParaRPr lang="en-US" sz="1800" dirty="0">
                        <a:effectLst/>
                        <a:latin typeface="Arial" panose="020B0604020202020204" pitchFamily="34" charset="0"/>
                        <a:cs typeface="Arial" panose="020B0604020202020204" pitchFamily="34" charset="0"/>
                      </a:endParaRPr>
                    </a:p>
                  </a:txBody>
                  <a:tcPr/>
                </a:tc>
                <a:tc>
                  <a:txBody>
                    <a:bodyPr/>
                    <a:lstStyle/>
                    <a:p>
                      <a:r>
                        <a:rPr lang="en-US" sz="1800" dirty="0">
                          <a:effectLst/>
                          <a:latin typeface="Arial" panose="020B0604020202020204" pitchFamily="34" charset="0"/>
                          <a:cs typeface="Arial" panose="020B0604020202020204" pitchFamily="34" charset="0"/>
                        </a:rPr>
                        <a:t> 2,534</a:t>
                      </a:r>
                    </a:p>
                    <a:p>
                      <a:endParaRPr lang="en-US" sz="1800" dirty="0">
                        <a:effectLst/>
                        <a:latin typeface="Arial" panose="020B0604020202020204" pitchFamily="34" charset="0"/>
                        <a:cs typeface="Arial" panose="020B0604020202020204" pitchFamily="34" charset="0"/>
                      </a:endParaRPr>
                    </a:p>
                  </a:txBody>
                  <a:tcPr/>
                </a:tc>
                <a:tc>
                  <a:txBody>
                    <a:bodyPr/>
                    <a:lstStyle/>
                    <a:p>
                      <a:r>
                        <a:rPr lang="en-US" sz="1800" dirty="0">
                          <a:effectLst/>
                          <a:latin typeface="Arial" panose="020B0604020202020204" pitchFamily="34" charset="0"/>
                          <a:cs typeface="Arial" panose="020B0604020202020204" pitchFamily="34" charset="0"/>
                        </a:rPr>
                        <a:t>      512</a:t>
                      </a:r>
                    </a:p>
                    <a:p>
                      <a:endParaRPr lang="en-US" sz="1800" dirty="0">
                        <a:effectLst/>
                        <a:latin typeface="Arial" panose="020B0604020202020204" pitchFamily="34" charset="0"/>
                        <a:cs typeface="Arial" panose="020B0604020202020204" pitchFamily="34" charset="0"/>
                      </a:endParaRPr>
                    </a:p>
                  </a:txBody>
                  <a:tcPr/>
                </a:tc>
                <a:tc>
                  <a:txBody>
                    <a:bodyPr/>
                    <a:lstStyle/>
                    <a:p>
                      <a:r>
                        <a:rPr lang="en-US" sz="1800" dirty="0">
                          <a:effectLst/>
                          <a:latin typeface="Arial" panose="020B0604020202020204" pitchFamily="34" charset="0"/>
                          <a:cs typeface="Arial" panose="020B0604020202020204" pitchFamily="34" charset="0"/>
                        </a:rPr>
                        <a:t>       0.0</a:t>
                      </a:r>
                    </a:p>
                  </a:txBody>
                  <a:tcPr/>
                </a:tc>
                <a:tc>
                  <a:txBody>
                    <a:bodyPr/>
                    <a:lstStyle/>
                    <a:p>
                      <a:r>
                        <a:rPr lang="en-US" sz="1800" dirty="0">
                          <a:effectLst/>
                          <a:latin typeface="Arial" panose="020B0604020202020204" pitchFamily="34" charset="0"/>
                          <a:cs typeface="Arial" panose="020B0604020202020204" pitchFamily="34" charset="0"/>
                        </a:rPr>
                        <a:t>          512</a:t>
                      </a:r>
                    </a:p>
                    <a:p>
                      <a:endParaRPr lang="en-US" sz="180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2" name="TextBox 1"/>
          <p:cNvSpPr txBox="1"/>
          <p:nvPr/>
        </p:nvSpPr>
        <p:spPr>
          <a:xfrm>
            <a:off x="1517904" y="5221224"/>
            <a:ext cx="4169664" cy="1477328"/>
          </a:xfrm>
          <a:prstGeom prst="rect">
            <a:avLst/>
          </a:prstGeom>
          <a:noFill/>
        </p:spPr>
        <p:txBody>
          <a:bodyPr wrap="square" rtlCol="0">
            <a:spAutoFit/>
          </a:bodyPr>
          <a:lstStyle/>
          <a:p>
            <a:r>
              <a:rPr lang="en-US" dirty="0"/>
              <a:t>*  Median Values (n ~ 20 samples);</a:t>
            </a:r>
          </a:p>
          <a:p>
            <a:r>
              <a:rPr lang="en-US" dirty="0"/>
              <a:t>    flow = 88 LPM (23 GPM).</a:t>
            </a:r>
          </a:p>
          <a:p>
            <a:r>
              <a:rPr lang="en-US" dirty="0"/>
              <a:t>** Calculated acidity.</a:t>
            </a:r>
          </a:p>
          <a:p>
            <a:r>
              <a:rPr lang="en-US" dirty="0"/>
              <a:t>*** </a:t>
            </a:r>
            <a:r>
              <a:rPr lang="en-US" u="sng" dirty="0"/>
              <a:t>Swale</a:t>
            </a:r>
            <a:r>
              <a:rPr lang="en-US" dirty="0"/>
              <a:t>: n= 7 (flow = 152 LPM) and </a:t>
            </a:r>
          </a:p>
          <a:p>
            <a:r>
              <a:rPr lang="en-US" dirty="0"/>
              <a:t>      </a:t>
            </a:r>
            <a:r>
              <a:rPr lang="en-US" u="sng" dirty="0"/>
              <a:t>Seep #3</a:t>
            </a:r>
            <a:r>
              <a:rPr lang="en-US" dirty="0"/>
              <a:t>: n = 5 (flow = 27.4 LPM).</a:t>
            </a:r>
          </a:p>
        </p:txBody>
      </p:sp>
      <p:sp>
        <p:nvSpPr>
          <p:cNvPr id="3" name="TextBox 2"/>
          <p:cNvSpPr txBox="1"/>
          <p:nvPr/>
        </p:nvSpPr>
        <p:spPr>
          <a:xfrm>
            <a:off x="6277960" y="5288340"/>
            <a:ext cx="5730010" cy="1200329"/>
          </a:xfrm>
          <a:prstGeom prst="rect">
            <a:avLst/>
          </a:prstGeom>
          <a:noFill/>
        </p:spPr>
        <p:txBody>
          <a:bodyPr wrap="square" rtlCol="0">
            <a:spAutoFit/>
          </a:bodyPr>
          <a:lstStyle/>
          <a:p>
            <a:r>
              <a:rPr lang="en-US" sz="2400" dirty="0">
                <a:solidFill>
                  <a:srgbClr val="FF0000"/>
                </a:solidFill>
              </a:rPr>
              <a:t>Passive treatment with  2 VFPs in series is more appropriate due to the decline in Fe levels in inlet AMD! </a:t>
            </a:r>
          </a:p>
        </p:txBody>
      </p:sp>
    </p:spTree>
    <p:extLst>
      <p:ext uri="{BB962C8B-B14F-4D97-AF65-F5344CB8AC3E}">
        <p14:creationId xmlns:p14="http://schemas.microsoft.com/office/powerpoint/2010/main" val="3321423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3624" y="432086"/>
            <a:ext cx="10177272" cy="1030954"/>
          </a:xfrm>
        </p:spPr>
        <p:txBody>
          <a:bodyPr/>
          <a:lstStyle/>
          <a:p>
            <a:r>
              <a:rPr lang="en-US" u="sng" dirty="0">
                <a:solidFill>
                  <a:srgbClr val="0070C0"/>
                </a:solidFill>
              </a:rPr>
              <a:t>Bevier II Inlet AMD</a:t>
            </a:r>
            <a:r>
              <a:rPr lang="en-US" dirty="0">
                <a:solidFill>
                  <a:srgbClr val="0070C0"/>
                </a:solidFill>
              </a:rPr>
              <a:t>: </a:t>
            </a:r>
            <a:r>
              <a:rPr lang="en-US" dirty="0"/>
              <a:t>Improvements with time</a:t>
            </a:r>
          </a:p>
        </p:txBody>
      </p:sp>
      <p:pic>
        <p:nvPicPr>
          <p:cNvPr id="7" name="Content Placeholder 6"/>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67805" y="1132075"/>
            <a:ext cx="5623602" cy="4771769"/>
          </a:xfrm>
        </p:spPr>
      </p:pic>
      <p:pic>
        <p:nvPicPr>
          <p:cNvPr id="8" name="Content Placeholder 7"/>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286119" y="1132075"/>
            <a:ext cx="5249916" cy="3979421"/>
          </a:xfrm>
        </p:spPr>
      </p:pic>
      <p:sp>
        <p:nvSpPr>
          <p:cNvPr id="9" name="TextBox 8"/>
          <p:cNvSpPr txBox="1"/>
          <p:nvPr/>
        </p:nvSpPr>
        <p:spPr>
          <a:xfrm>
            <a:off x="6286119" y="5294376"/>
            <a:ext cx="5359541" cy="1200329"/>
          </a:xfrm>
          <a:prstGeom prst="rect">
            <a:avLst/>
          </a:prstGeom>
          <a:noFill/>
        </p:spPr>
        <p:txBody>
          <a:bodyPr wrap="square" rtlCol="0">
            <a:spAutoFit/>
          </a:bodyPr>
          <a:lstStyle/>
          <a:p>
            <a:r>
              <a:rPr lang="en-US" sz="2400" dirty="0">
                <a:solidFill>
                  <a:srgbClr val="0070C0"/>
                </a:solidFill>
              </a:rPr>
              <a:t>Limited data and data reliability suggests the decline in pollutant levels follows a power factor.</a:t>
            </a:r>
          </a:p>
        </p:txBody>
      </p:sp>
    </p:spTree>
    <p:extLst>
      <p:ext uri="{BB962C8B-B14F-4D97-AF65-F5344CB8AC3E}">
        <p14:creationId xmlns:p14="http://schemas.microsoft.com/office/powerpoint/2010/main" val="450365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3624" y="432086"/>
            <a:ext cx="10177272" cy="1030954"/>
          </a:xfrm>
        </p:spPr>
        <p:txBody>
          <a:bodyPr/>
          <a:lstStyle/>
          <a:p>
            <a:r>
              <a:rPr lang="en-US" u="sng" dirty="0">
                <a:solidFill>
                  <a:srgbClr val="0070C0"/>
                </a:solidFill>
              </a:rPr>
              <a:t>Bevier II Inlet AMD</a:t>
            </a:r>
            <a:r>
              <a:rPr lang="en-US" dirty="0">
                <a:solidFill>
                  <a:srgbClr val="0070C0"/>
                </a:solidFill>
              </a:rPr>
              <a:t>: </a:t>
            </a:r>
            <a:r>
              <a:rPr lang="en-US" dirty="0"/>
              <a:t>Improvements with time</a:t>
            </a:r>
          </a:p>
        </p:txBody>
      </p:sp>
      <p:pic>
        <p:nvPicPr>
          <p:cNvPr id="7" name="Content Placeholder 6"/>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48349" y="1338394"/>
            <a:ext cx="5623602" cy="3431879"/>
          </a:xfrm>
        </p:spPr>
      </p:pic>
      <p:pic>
        <p:nvPicPr>
          <p:cNvPr id="8" name="Content Placeholder 7"/>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071307" y="1338394"/>
            <a:ext cx="5464728" cy="3431879"/>
          </a:xfrm>
        </p:spPr>
      </p:pic>
      <p:sp>
        <p:nvSpPr>
          <p:cNvPr id="9" name="TextBox 8"/>
          <p:cNvSpPr txBox="1"/>
          <p:nvPr/>
        </p:nvSpPr>
        <p:spPr>
          <a:xfrm>
            <a:off x="1768983" y="5010912"/>
            <a:ext cx="9249537" cy="1015663"/>
          </a:xfrm>
          <a:prstGeom prst="rect">
            <a:avLst/>
          </a:prstGeom>
          <a:noFill/>
        </p:spPr>
        <p:txBody>
          <a:bodyPr wrap="square" rtlCol="0">
            <a:spAutoFit/>
          </a:bodyPr>
          <a:lstStyle/>
          <a:p>
            <a:r>
              <a:rPr lang="en-US" sz="2000" dirty="0">
                <a:solidFill>
                  <a:srgbClr val="0070C0"/>
                </a:solidFill>
              </a:rPr>
              <a:t>Lowering of Iron and aluminum levels reduces the acidity that must be neutralized by the VFPs. Again, limited data and data reliability suggests the decline in acidity and specific conductance  follows a power factor.</a:t>
            </a:r>
          </a:p>
        </p:txBody>
      </p:sp>
    </p:spTree>
    <p:extLst>
      <p:ext uri="{BB962C8B-B14F-4D97-AF65-F5344CB8AC3E}">
        <p14:creationId xmlns:p14="http://schemas.microsoft.com/office/powerpoint/2010/main" val="4190882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36118" y="129434"/>
            <a:ext cx="3080851" cy="2463864"/>
          </a:xfrm>
        </p:spPr>
        <p:txBody>
          <a:bodyPr>
            <a:normAutofit fontScale="90000"/>
          </a:bodyPr>
          <a:lstStyle/>
          <a:p>
            <a:r>
              <a:rPr lang="en-US" dirty="0">
                <a:solidFill>
                  <a:srgbClr val="0070C0"/>
                </a:solidFill>
              </a:rPr>
              <a:t>Old Bevier PTS Rehabilitation: </a:t>
            </a:r>
            <a:r>
              <a:rPr lang="en-US" dirty="0">
                <a:solidFill>
                  <a:schemeClr val="tx1"/>
                </a:solidFill>
              </a:rPr>
              <a:t>Treatment Cell Layout</a:t>
            </a:r>
          </a:p>
        </p:txBody>
      </p:sp>
      <p:sp>
        <p:nvSpPr>
          <p:cNvPr id="2" name="TextBox 1"/>
          <p:cNvSpPr txBox="1"/>
          <p:nvPr/>
        </p:nvSpPr>
        <p:spPr>
          <a:xfrm>
            <a:off x="637082" y="2428407"/>
            <a:ext cx="3859967" cy="2308324"/>
          </a:xfrm>
          <a:prstGeom prst="rect">
            <a:avLst/>
          </a:prstGeom>
          <a:noFill/>
        </p:spPr>
        <p:txBody>
          <a:bodyPr wrap="square" rtlCol="0">
            <a:spAutoFit/>
          </a:bodyPr>
          <a:lstStyle/>
          <a:p>
            <a:r>
              <a:rPr lang="en-US" sz="2400" dirty="0">
                <a:solidFill>
                  <a:schemeClr val="accent1">
                    <a:lumMod val="60000"/>
                    <a:lumOff val="40000"/>
                  </a:schemeClr>
                </a:solidFill>
              </a:rPr>
              <a:t>Oxidation Ponds 1 and 2</a:t>
            </a:r>
            <a:r>
              <a:rPr lang="en-US" sz="2400" dirty="0"/>
              <a:t> and </a:t>
            </a:r>
            <a:r>
              <a:rPr lang="en-US" sz="2400" dirty="0">
                <a:solidFill>
                  <a:srgbClr val="00B050"/>
                </a:solidFill>
              </a:rPr>
              <a:t>Wetlands 1 and 2 </a:t>
            </a:r>
            <a:r>
              <a:rPr lang="en-US" sz="2400" dirty="0"/>
              <a:t>will be undisturbed!</a:t>
            </a:r>
          </a:p>
          <a:p>
            <a:endParaRPr lang="en-US" sz="2400" dirty="0"/>
          </a:p>
          <a:p>
            <a:r>
              <a:rPr lang="en-US" sz="2400" dirty="0">
                <a:solidFill>
                  <a:srgbClr val="0070C0"/>
                </a:solidFill>
              </a:rPr>
              <a:t>VFP 1 and 2 </a:t>
            </a:r>
            <a:r>
              <a:rPr lang="en-US" sz="2400" dirty="0"/>
              <a:t>will be partially reconstructed.</a:t>
            </a:r>
          </a:p>
        </p:txBody>
      </p:sp>
      <p:pic>
        <p:nvPicPr>
          <p:cNvPr id="5" name="Content Placeholder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991100" y="129434"/>
            <a:ext cx="6818858" cy="6620038"/>
          </a:xfrm>
          <a:prstGeom prst="rect">
            <a:avLst/>
          </a:prstGeom>
        </p:spPr>
      </p:pic>
    </p:spTree>
    <p:extLst>
      <p:ext uri="{BB962C8B-B14F-4D97-AF65-F5344CB8AC3E}">
        <p14:creationId xmlns:p14="http://schemas.microsoft.com/office/powerpoint/2010/main" val="1032585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504" y="211880"/>
            <a:ext cx="8911687" cy="1280890"/>
          </a:xfrm>
        </p:spPr>
        <p:txBody>
          <a:bodyPr>
            <a:normAutofit/>
          </a:bodyPr>
          <a:lstStyle/>
          <a:p>
            <a:r>
              <a:rPr lang="en-US" dirty="0">
                <a:solidFill>
                  <a:srgbClr val="0070C0"/>
                </a:solidFill>
              </a:rPr>
              <a:t>Old Bevier Rehabilitation: </a:t>
            </a:r>
            <a:br>
              <a:rPr lang="en-US" dirty="0"/>
            </a:br>
            <a:r>
              <a:rPr lang="en-US" dirty="0"/>
              <a:t>Vertical Flow Pond 2 (lower) Autopsy</a:t>
            </a:r>
          </a:p>
        </p:txBody>
      </p:sp>
      <p:pic>
        <p:nvPicPr>
          <p:cNvPr id="3" name="Content Placeholder 2"/>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0" y="1756172"/>
            <a:ext cx="6256338" cy="4692253"/>
          </a:xfrm>
        </p:spPr>
      </p:pic>
      <p:pic>
        <p:nvPicPr>
          <p:cNvPr id="8" name="Content Placeholder 7"/>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6256338" y="1756172"/>
            <a:ext cx="5935662" cy="4451746"/>
          </a:xfrm>
        </p:spPr>
      </p:pic>
    </p:spTree>
    <p:extLst>
      <p:ext uri="{BB962C8B-B14F-4D97-AF65-F5344CB8AC3E}">
        <p14:creationId xmlns:p14="http://schemas.microsoft.com/office/powerpoint/2010/main" val="366864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015" y="16975"/>
            <a:ext cx="9781792" cy="516100"/>
          </a:xfrm>
        </p:spPr>
        <p:txBody>
          <a:bodyPr>
            <a:normAutofit fontScale="90000"/>
          </a:bodyPr>
          <a:lstStyle/>
          <a:p>
            <a:r>
              <a:rPr lang="en-US" dirty="0"/>
              <a:t>Huntsville Discharges: Jackson County, Missouri</a:t>
            </a:r>
            <a:br>
              <a:rPr lang="en-US" dirty="0"/>
            </a:b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rot="5400000">
            <a:off x="8188042" y="1904666"/>
            <a:ext cx="4465115" cy="3348836"/>
          </a:xfrm>
        </p:spPr>
      </p:pic>
      <p:sp>
        <p:nvSpPr>
          <p:cNvPr id="6" name="TextBox 5"/>
          <p:cNvSpPr txBox="1"/>
          <p:nvPr/>
        </p:nvSpPr>
        <p:spPr>
          <a:xfrm>
            <a:off x="8597401" y="677198"/>
            <a:ext cx="3796392" cy="646331"/>
          </a:xfrm>
          <a:prstGeom prst="rect">
            <a:avLst/>
          </a:prstGeom>
          <a:noFill/>
        </p:spPr>
        <p:txBody>
          <a:bodyPr wrap="square" rtlCol="0">
            <a:spAutoFit/>
          </a:bodyPr>
          <a:lstStyle/>
          <a:p>
            <a:r>
              <a:rPr lang="en-US" dirty="0"/>
              <a:t>Huntsville Gob: Low flow refuse pile toe seep HG-4M.</a:t>
            </a:r>
          </a:p>
        </p:txBody>
      </p:sp>
      <p:sp>
        <p:nvSpPr>
          <p:cNvPr id="7" name="TextBox 6"/>
          <p:cNvSpPr txBox="1"/>
          <p:nvPr/>
        </p:nvSpPr>
        <p:spPr>
          <a:xfrm>
            <a:off x="3800501" y="515530"/>
            <a:ext cx="4796900" cy="369332"/>
          </a:xfrm>
          <a:prstGeom prst="rect">
            <a:avLst/>
          </a:prstGeom>
          <a:noFill/>
        </p:spPr>
        <p:txBody>
          <a:bodyPr wrap="square" rtlCol="0">
            <a:spAutoFit/>
          </a:bodyPr>
          <a:lstStyle/>
          <a:p>
            <a:r>
              <a:rPr lang="en-US" dirty="0"/>
              <a:t>Mitchell Mine High Flow Discharge </a:t>
            </a:r>
          </a:p>
        </p:txBody>
      </p:sp>
      <p:pic>
        <p:nvPicPr>
          <p:cNvPr id="8" name="Picture 7"/>
          <p:cNvPicPr/>
          <p:nvPr/>
        </p:nvPicPr>
        <p:blipFill>
          <a:blip r:embed="rId4" cstate="email">
            <a:extLst>
              <a:ext uri="{28A0092B-C50C-407E-A947-70E740481C1C}">
                <a14:useLocalDpi xmlns:a14="http://schemas.microsoft.com/office/drawing/2010/main"/>
              </a:ext>
            </a:extLst>
          </a:blip>
          <a:stretch>
            <a:fillRect/>
          </a:stretch>
        </p:blipFill>
        <p:spPr>
          <a:xfrm rot="5400000">
            <a:off x="-182411" y="2845494"/>
            <a:ext cx="4165731" cy="3305295"/>
          </a:xfrm>
          <a:prstGeom prst="rect">
            <a:avLst/>
          </a:prstGeom>
        </p:spPr>
      </p:pic>
      <p:sp>
        <p:nvSpPr>
          <p:cNvPr id="9" name="TextBox 8"/>
          <p:cNvSpPr txBox="1"/>
          <p:nvPr/>
        </p:nvSpPr>
        <p:spPr>
          <a:xfrm>
            <a:off x="8083076" y="6157804"/>
            <a:ext cx="3796665" cy="646331"/>
          </a:xfrm>
          <a:prstGeom prst="rect">
            <a:avLst/>
          </a:prstGeom>
          <a:noFill/>
        </p:spPr>
        <p:txBody>
          <a:bodyPr wrap="square" rtlCol="0">
            <a:spAutoFit/>
          </a:bodyPr>
          <a:lstStyle/>
          <a:p>
            <a:r>
              <a:rPr lang="en-US" dirty="0"/>
              <a:t>Huntsville Gob: Moderate Flow UG Mine Seal Discharge HG-2M.</a:t>
            </a:r>
          </a:p>
        </p:txBody>
      </p:sp>
      <p:pic>
        <p:nvPicPr>
          <p:cNvPr id="10" name="Picture 9"/>
          <p:cNvPicPr/>
          <p:nvPr/>
        </p:nvPicPr>
        <p:blipFill>
          <a:blip r:embed="rId5" cstate="email">
            <a:extLst>
              <a:ext uri="{28A0092B-C50C-407E-A947-70E740481C1C}">
                <a14:useLocalDpi xmlns:a14="http://schemas.microsoft.com/office/drawing/2010/main"/>
              </a:ext>
            </a:extLst>
          </a:blip>
          <a:stretch>
            <a:fillRect/>
          </a:stretch>
        </p:blipFill>
        <p:spPr>
          <a:xfrm>
            <a:off x="3715507" y="3676761"/>
            <a:ext cx="4367569" cy="3139294"/>
          </a:xfrm>
          <a:prstGeom prst="rect">
            <a:avLst/>
          </a:prstGeom>
        </p:spPr>
      </p:pic>
      <p:sp>
        <p:nvSpPr>
          <p:cNvPr id="11" name="TextBox 10"/>
          <p:cNvSpPr txBox="1"/>
          <p:nvPr/>
        </p:nvSpPr>
        <p:spPr>
          <a:xfrm>
            <a:off x="3578700" y="5449145"/>
            <a:ext cx="3195961" cy="541538"/>
          </a:xfrm>
          <a:prstGeom prst="rect">
            <a:avLst/>
          </a:prstGeom>
          <a:noFill/>
        </p:spPr>
        <p:txBody>
          <a:bodyPr wrap="square" rtlCol="0">
            <a:spAutoFit/>
          </a:bodyPr>
          <a:lstStyle/>
          <a:p>
            <a:endParaRPr lang="en-US" dirty="0"/>
          </a:p>
        </p:txBody>
      </p:sp>
      <p:sp>
        <p:nvSpPr>
          <p:cNvPr id="13" name="TextBox 12"/>
          <p:cNvSpPr txBox="1"/>
          <p:nvPr/>
        </p:nvSpPr>
        <p:spPr>
          <a:xfrm>
            <a:off x="247807" y="1672284"/>
            <a:ext cx="3187084" cy="646331"/>
          </a:xfrm>
          <a:prstGeom prst="rect">
            <a:avLst/>
          </a:prstGeom>
          <a:noFill/>
        </p:spPr>
        <p:txBody>
          <a:bodyPr wrap="square" rtlCol="0">
            <a:spAutoFit/>
          </a:bodyPr>
          <a:lstStyle/>
          <a:p>
            <a:r>
              <a:rPr lang="en-US" dirty="0"/>
              <a:t>Calfee Slope Mine:  High Flow UG Mine Discharge</a:t>
            </a:r>
          </a:p>
        </p:txBody>
      </p:sp>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3656585" y="824379"/>
            <a:ext cx="4185724" cy="313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18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504" y="211880"/>
            <a:ext cx="8911687" cy="1280890"/>
          </a:xfrm>
        </p:spPr>
        <p:txBody>
          <a:bodyPr>
            <a:normAutofit/>
          </a:bodyPr>
          <a:lstStyle/>
          <a:p>
            <a:r>
              <a:rPr lang="en-US" dirty="0">
                <a:solidFill>
                  <a:srgbClr val="0070C0"/>
                </a:solidFill>
              </a:rPr>
              <a:t>Old Bevier Rehabilitation: </a:t>
            </a:r>
            <a:br>
              <a:rPr lang="en-US" dirty="0"/>
            </a:br>
            <a:r>
              <a:rPr lang="en-US" dirty="0"/>
              <a:t>Vertical Flow Pond 1 (upper) Autopsy</a:t>
            </a:r>
          </a:p>
        </p:txBody>
      </p:sp>
      <p:pic>
        <p:nvPicPr>
          <p:cNvPr id="10" name="Content Placeholder 9"/>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3248026" y="1492770"/>
            <a:ext cx="4032240" cy="5376320"/>
          </a:xfrm>
        </p:spPr>
      </p:pic>
      <p:pic>
        <p:nvPicPr>
          <p:cNvPr id="13" name="Content Placeholder 12"/>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753224" y="1997793"/>
            <a:ext cx="5438776" cy="4079082"/>
          </a:xfr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492770"/>
            <a:ext cx="3752850" cy="5003799"/>
          </a:xfrm>
          <a:prstGeom prst="rect">
            <a:avLst/>
          </a:prstGeom>
        </p:spPr>
      </p:pic>
    </p:spTree>
    <p:extLst>
      <p:ext uri="{BB962C8B-B14F-4D97-AF65-F5344CB8AC3E}">
        <p14:creationId xmlns:p14="http://schemas.microsoft.com/office/powerpoint/2010/main" val="1906665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020" y="256851"/>
            <a:ext cx="8911687" cy="1280890"/>
          </a:xfrm>
        </p:spPr>
        <p:txBody>
          <a:bodyPr>
            <a:normAutofit/>
          </a:bodyPr>
          <a:lstStyle/>
          <a:p>
            <a:r>
              <a:rPr lang="en-US" dirty="0">
                <a:solidFill>
                  <a:srgbClr val="0070C0"/>
                </a:solidFill>
              </a:rPr>
              <a:t>Old Bevier Rehabilitation: </a:t>
            </a:r>
            <a:br>
              <a:rPr lang="en-US" dirty="0"/>
            </a:br>
            <a:r>
              <a:rPr lang="en-US" dirty="0"/>
              <a:t>Seep #3 Across Road</a:t>
            </a:r>
          </a:p>
        </p:txBody>
      </p:sp>
      <p:sp>
        <p:nvSpPr>
          <p:cNvPr id="3" name="Content Placeholder 2"/>
          <p:cNvSpPr>
            <a:spLocks noGrp="1"/>
          </p:cNvSpPr>
          <p:nvPr>
            <p:ph idx="1"/>
          </p:nvPr>
        </p:nvSpPr>
        <p:spPr/>
        <p:txBody>
          <a:bodyPr/>
          <a:lstStyle/>
          <a:p>
            <a:endParaRPr lang="en-US"/>
          </a:p>
        </p:txBody>
      </p:sp>
      <p:pic>
        <p:nvPicPr>
          <p:cNvPr id="5" name="Content Placeholder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418428"/>
            <a:ext cx="7277101" cy="5457827"/>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9875" y="1971675"/>
            <a:ext cx="5572125" cy="4179094"/>
          </a:xfrm>
          <a:prstGeom prst="rect">
            <a:avLst/>
          </a:prstGeom>
        </p:spPr>
      </p:pic>
    </p:spTree>
    <p:extLst>
      <p:ext uri="{BB962C8B-B14F-4D97-AF65-F5344CB8AC3E}">
        <p14:creationId xmlns:p14="http://schemas.microsoft.com/office/powerpoint/2010/main" val="2928333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020" y="256851"/>
            <a:ext cx="8911687" cy="1280890"/>
          </a:xfrm>
        </p:spPr>
        <p:txBody>
          <a:bodyPr>
            <a:normAutofit/>
          </a:bodyPr>
          <a:lstStyle/>
          <a:p>
            <a:r>
              <a:rPr lang="en-US" dirty="0">
                <a:solidFill>
                  <a:srgbClr val="0070C0"/>
                </a:solidFill>
              </a:rPr>
              <a:t>Old Bevier Rehabilitation: </a:t>
            </a:r>
            <a:br>
              <a:rPr lang="en-US" dirty="0"/>
            </a:br>
            <a:r>
              <a:rPr lang="en-US" dirty="0"/>
              <a:t>Rehab Plans and Status Update</a:t>
            </a:r>
          </a:p>
        </p:txBody>
      </p:sp>
      <p:sp>
        <p:nvSpPr>
          <p:cNvPr id="11" name="Content Placeholder 10"/>
          <p:cNvSpPr>
            <a:spLocks noGrp="1"/>
          </p:cNvSpPr>
          <p:nvPr>
            <p:ph idx="1"/>
          </p:nvPr>
        </p:nvSpPr>
        <p:spPr>
          <a:xfrm>
            <a:off x="1779743" y="1683894"/>
            <a:ext cx="10227378" cy="4424597"/>
          </a:xfrm>
        </p:spPr>
        <p:txBody>
          <a:bodyPr>
            <a:normAutofit/>
          </a:bodyPr>
          <a:lstStyle/>
          <a:p>
            <a:r>
              <a:rPr lang="en-US" sz="2400" dirty="0"/>
              <a:t>Bypass inlet AMD and temporarily dewater PTS </a:t>
            </a:r>
            <a:r>
              <a:rPr lang="en-US" sz="2400" dirty="0">
                <a:solidFill>
                  <a:srgbClr val="0070C0"/>
                </a:solidFill>
              </a:rPr>
              <a:t>(completed).</a:t>
            </a:r>
          </a:p>
          <a:p>
            <a:r>
              <a:rPr lang="en-US" sz="2400" dirty="0">
                <a:solidFill>
                  <a:schemeClr val="tx1"/>
                </a:solidFill>
              </a:rPr>
              <a:t>Treat bypassed AMD with soda ash </a:t>
            </a:r>
            <a:r>
              <a:rPr lang="en-US" sz="2400" dirty="0">
                <a:solidFill>
                  <a:srgbClr val="0070C0"/>
                </a:solidFill>
              </a:rPr>
              <a:t>(ongoing).</a:t>
            </a:r>
          </a:p>
          <a:p>
            <a:r>
              <a:rPr lang="en-US" sz="2400" dirty="0"/>
              <a:t>Excavate wet Fe hydroxide sludge and stack and dry on top of   embankments </a:t>
            </a:r>
            <a:r>
              <a:rPr lang="en-US" sz="2400" dirty="0">
                <a:solidFill>
                  <a:srgbClr val="0070C0"/>
                </a:solidFill>
              </a:rPr>
              <a:t>(ongoing)</a:t>
            </a:r>
            <a:r>
              <a:rPr lang="en-US" sz="2400" dirty="0">
                <a:solidFill>
                  <a:schemeClr val="tx1"/>
                </a:solidFill>
              </a:rPr>
              <a:t>.</a:t>
            </a:r>
          </a:p>
          <a:p>
            <a:r>
              <a:rPr lang="en-US" sz="2400" dirty="0">
                <a:solidFill>
                  <a:schemeClr val="tx1"/>
                </a:solidFill>
              </a:rPr>
              <a:t>Remove and replace PVC piping, limestone and compost in VFPs </a:t>
            </a:r>
            <a:r>
              <a:rPr lang="en-US" sz="2400" dirty="0">
                <a:solidFill>
                  <a:srgbClr val="0070C0"/>
                </a:solidFill>
              </a:rPr>
              <a:t>(planned)</a:t>
            </a:r>
          </a:p>
          <a:p>
            <a:r>
              <a:rPr lang="en-US" sz="2400" dirty="0">
                <a:solidFill>
                  <a:schemeClr val="tx1"/>
                </a:solidFill>
              </a:rPr>
              <a:t>Post construction monitoring and evaluation </a:t>
            </a:r>
            <a:r>
              <a:rPr lang="en-US" sz="2400" dirty="0">
                <a:solidFill>
                  <a:srgbClr val="0070C0"/>
                </a:solidFill>
              </a:rPr>
              <a:t>(planned)</a:t>
            </a:r>
          </a:p>
          <a:p>
            <a:r>
              <a:rPr lang="en-US" sz="2400" dirty="0">
                <a:solidFill>
                  <a:schemeClr val="tx1"/>
                </a:solidFill>
              </a:rPr>
              <a:t>Develop revamped system operation plan </a:t>
            </a:r>
            <a:r>
              <a:rPr lang="en-US" sz="2400" dirty="0">
                <a:solidFill>
                  <a:srgbClr val="0070C0"/>
                </a:solidFill>
              </a:rPr>
              <a:t>(planned)</a:t>
            </a:r>
          </a:p>
          <a:p>
            <a:endParaRPr lang="en-US" sz="2400" dirty="0"/>
          </a:p>
        </p:txBody>
      </p:sp>
    </p:spTree>
    <p:extLst>
      <p:ext uri="{BB962C8B-B14F-4D97-AF65-F5344CB8AC3E}">
        <p14:creationId xmlns:p14="http://schemas.microsoft.com/office/powerpoint/2010/main" val="579375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5427" y="3067146"/>
            <a:ext cx="2846234" cy="2020329"/>
          </a:xfrm>
        </p:spPr>
        <p:txBody>
          <a:bodyPr/>
          <a:lstStyle/>
          <a:p>
            <a:r>
              <a:rPr lang="en-US" dirty="0"/>
              <a:t>The End</a:t>
            </a:r>
          </a:p>
        </p:txBody>
      </p:sp>
      <p:sp>
        <p:nvSpPr>
          <p:cNvPr id="3" name="Subtitle 2"/>
          <p:cNvSpPr>
            <a:spLocks noGrp="1"/>
          </p:cNvSpPr>
          <p:nvPr>
            <p:ph type="subTitle" idx="1"/>
          </p:nvPr>
        </p:nvSpPr>
        <p:spPr>
          <a:xfrm>
            <a:off x="1984482" y="5087475"/>
            <a:ext cx="2470129" cy="732558"/>
          </a:xfrm>
        </p:spPr>
        <p:txBody>
          <a:bodyPr>
            <a:normAutofit/>
          </a:bodyPr>
          <a:lstStyle/>
          <a:p>
            <a:r>
              <a:rPr lang="en-US" sz="2400" dirty="0"/>
              <a:t>Comments?</a:t>
            </a:r>
          </a:p>
        </p:txBody>
      </p:sp>
      <p:pic>
        <p:nvPicPr>
          <p:cNvPr id="5" name="Picture 4">
            <a:extLst>
              <a:ext uri="{FF2B5EF4-FFF2-40B4-BE49-F238E27FC236}">
                <a16:creationId xmlns:a16="http://schemas.microsoft.com/office/drawing/2014/main" id="{481276A5-7FF1-449A-8D7C-106A2F91A0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73387" y="57601"/>
            <a:ext cx="4395725" cy="6683010"/>
          </a:xfrm>
          <a:prstGeom prst="rect">
            <a:avLst/>
          </a:prstGeom>
        </p:spPr>
      </p:pic>
      <p:pic>
        <p:nvPicPr>
          <p:cNvPr id="7" name="Picture 6">
            <a:extLst>
              <a:ext uri="{FF2B5EF4-FFF2-40B4-BE49-F238E27FC236}">
                <a16:creationId xmlns:a16="http://schemas.microsoft.com/office/drawing/2014/main" id="{4E250447-B12E-453F-999C-1C66A2BE45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51661" y="3033775"/>
            <a:ext cx="4851832" cy="3638874"/>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202" y="57600"/>
            <a:ext cx="5065009" cy="3798757"/>
          </a:xfrm>
          <a:prstGeom prst="rect">
            <a:avLst/>
          </a:prstGeom>
        </p:spPr>
      </p:pic>
      <p:sp>
        <p:nvSpPr>
          <p:cNvPr id="6" name="TextBox 5"/>
          <p:cNvSpPr txBox="1"/>
          <p:nvPr/>
        </p:nvSpPr>
        <p:spPr>
          <a:xfrm>
            <a:off x="6339016" y="185351"/>
            <a:ext cx="1234371" cy="923330"/>
          </a:xfrm>
          <a:prstGeom prst="rect">
            <a:avLst/>
          </a:prstGeom>
          <a:noFill/>
        </p:spPr>
        <p:txBody>
          <a:bodyPr wrap="square" rtlCol="0">
            <a:spAutoFit/>
          </a:bodyPr>
          <a:lstStyle/>
          <a:p>
            <a:r>
              <a:rPr lang="en-US" dirty="0"/>
              <a:t>AECI’s Prairie =&gt; Hill Mine</a:t>
            </a:r>
          </a:p>
        </p:txBody>
      </p:sp>
      <p:sp>
        <p:nvSpPr>
          <p:cNvPr id="8" name="TextBox 7"/>
          <p:cNvSpPr txBox="1"/>
          <p:nvPr/>
        </p:nvSpPr>
        <p:spPr>
          <a:xfrm>
            <a:off x="5894173" y="1674341"/>
            <a:ext cx="1359243" cy="939113"/>
          </a:xfrm>
          <a:prstGeom prst="rect">
            <a:avLst/>
          </a:prstGeom>
          <a:noFill/>
        </p:spPr>
        <p:txBody>
          <a:bodyPr wrap="square" rtlCol="0">
            <a:spAutoFit/>
          </a:bodyPr>
          <a:lstStyle/>
          <a:p>
            <a:r>
              <a:rPr lang="en-US" dirty="0"/>
              <a:t>Old Bevier Oxidation &lt;= Pond 1</a:t>
            </a:r>
          </a:p>
        </p:txBody>
      </p:sp>
      <p:sp>
        <p:nvSpPr>
          <p:cNvPr id="9" name="TextBox 8"/>
          <p:cNvSpPr txBox="1"/>
          <p:nvPr/>
        </p:nvSpPr>
        <p:spPr>
          <a:xfrm>
            <a:off x="2440459" y="5912708"/>
            <a:ext cx="2014152" cy="646331"/>
          </a:xfrm>
          <a:prstGeom prst="rect">
            <a:avLst/>
          </a:prstGeom>
          <a:noFill/>
        </p:spPr>
        <p:txBody>
          <a:bodyPr wrap="square" rtlCol="0">
            <a:spAutoFit/>
          </a:bodyPr>
          <a:lstStyle/>
          <a:p>
            <a:r>
              <a:rPr lang="en-US" dirty="0"/>
              <a:t>1983: AECI mine reclamation =&gt;</a:t>
            </a:r>
          </a:p>
        </p:txBody>
      </p:sp>
    </p:spTree>
    <p:extLst>
      <p:ext uri="{BB962C8B-B14F-4D97-AF65-F5344CB8AC3E}">
        <p14:creationId xmlns:p14="http://schemas.microsoft.com/office/powerpoint/2010/main" val="985570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03" y="1146055"/>
            <a:ext cx="2348314" cy="1377544"/>
          </a:xfrm>
        </p:spPr>
        <p:txBody>
          <a:bodyPr>
            <a:normAutofit/>
          </a:bodyPr>
          <a:lstStyle/>
          <a:p>
            <a:r>
              <a:rPr lang="en-US" sz="2800" dirty="0"/>
              <a:t>Western Interior Coal Region </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903514" y="114313"/>
            <a:ext cx="9123883" cy="6464039"/>
          </a:xfrm>
        </p:spPr>
      </p:pic>
      <p:pic>
        <p:nvPicPr>
          <p:cNvPr id="5" name="Picture 4"/>
          <p:cNvPicPr>
            <a:picLocks noChangeAspect="1"/>
          </p:cNvPicPr>
          <p:nvPr/>
        </p:nvPicPr>
        <p:blipFill>
          <a:blip r:embed="rId4"/>
          <a:stretch>
            <a:fillRect/>
          </a:stretch>
        </p:blipFill>
        <p:spPr>
          <a:xfrm>
            <a:off x="268884" y="2481157"/>
            <a:ext cx="2962422" cy="2381788"/>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9512" y="4639843"/>
            <a:ext cx="2283226" cy="1826581"/>
          </a:xfrm>
          <a:prstGeom prst="rect">
            <a:avLst/>
          </a:prstGeom>
        </p:spPr>
      </p:pic>
    </p:spTree>
    <p:extLst>
      <p:ext uri="{BB962C8B-B14F-4D97-AF65-F5344CB8AC3E}">
        <p14:creationId xmlns:p14="http://schemas.microsoft.com/office/powerpoint/2010/main" val="229598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715" y="5099439"/>
            <a:ext cx="3562709" cy="1380226"/>
          </a:xfrm>
        </p:spPr>
        <p:txBody>
          <a:bodyPr>
            <a:normAutofit/>
          </a:bodyPr>
          <a:lstStyle/>
          <a:p>
            <a:r>
              <a:rPr lang="en-US" sz="2800" dirty="0"/>
              <a:t>Western Interior Coal Region </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9012" y="112144"/>
            <a:ext cx="6904039" cy="4891336"/>
          </a:xfrm>
        </p:spPr>
      </p:pic>
      <p:pic>
        <p:nvPicPr>
          <p:cNvPr id="7" name="Picture 6"/>
          <p:cNvPicPr>
            <a:picLocks noChangeAspect="1"/>
          </p:cNvPicPr>
          <p:nvPr/>
        </p:nvPicPr>
        <p:blipFill>
          <a:blip r:embed="rId4"/>
          <a:stretch>
            <a:fillRect/>
          </a:stretch>
        </p:blipFill>
        <p:spPr>
          <a:xfrm>
            <a:off x="8964110" y="0"/>
            <a:ext cx="3158878" cy="2527102"/>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9496" y="2171122"/>
            <a:ext cx="4453221" cy="4738227"/>
          </a:xfrm>
          <a:prstGeom prst="rect">
            <a:avLst/>
          </a:prstGeom>
        </p:spPr>
      </p:pic>
      <p:sp>
        <p:nvSpPr>
          <p:cNvPr id="9" name="TextBox 8"/>
          <p:cNvSpPr txBox="1"/>
          <p:nvPr/>
        </p:nvSpPr>
        <p:spPr>
          <a:xfrm>
            <a:off x="7307739" y="346897"/>
            <a:ext cx="1656371" cy="1477328"/>
          </a:xfrm>
          <a:prstGeom prst="rect">
            <a:avLst/>
          </a:prstGeom>
          <a:noFill/>
        </p:spPr>
        <p:txBody>
          <a:bodyPr wrap="square" rtlCol="0">
            <a:spAutoFit/>
          </a:bodyPr>
          <a:lstStyle/>
          <a:p>
            <a:r>
              <a:rPr lang="en-US" dirty="0"/>
              <a:t>Stripping Shovel at the Bee Veer Mine, Macon Co., MO</a:t>
            </a:r>
          </a:p>
        </p:txBody>
      </p:sp>
      <p:sp>
        <p:nvSpPr>
          <p:cNvPr id="3" name="TextBox 2"/>
          <p:cNvSpPr txBox="1"/>
          <p:nvPr/>
        </p:nvSpPr>
        <p:spPr>
          <a:xfrm>
            <a:off x="4336473" y="5350377"/>
            <a:ext cx="2004351" cy="1200329"/>
          </a:xfrm>
          <a:prstGeom prst="rect">
            <a:avLst/>
          </a:prstGeom>
          <a:noFill/>
        </p:spPr>
        <p:txBody>
          <a:bodyPr wrap="square" rtlCol="0">
            <a:spAutoFit/>
          </a:bodyPr>
          <a:lstStyle/>
          <a:p>
            <a:r>
              <a:rPr lang="en-US" dirty="0"/>
              <a:t>Location of the Bevier Coal Field, North Central Missouri</a:t>
            </a:r>
          </a:p>
        </p:txBody>
      </p:sp>
    </p:spTree>
    <p:extLst>
      <p:ext uri="{BB962C8B-B14F-4D97-AF65-F5344CB8AC3E}">
        <p14:creationId xmlns:p14="http://schemas.microsoft.com/office/powerpoint/2010/main" val="1235799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74" y="175074"/>
            <a:ext cx="8911687" cy="1280890"/>
          </a:xfrm>
        </p:spPr>
        <p:txBody>
          <a:bodyPr/>
          <a:lstStyle/>
          <a:p>
            <a:pPr algn="ctr"/>
            <a:r>
              <a:rPr lang="en-US" dirty="0"/>
              <a:t>Geology of the Bevier Coal Field</a:t>
            </a:r>
          </a:p>
        </p:txBody>
      </p:sp>
      <p:sp>
        <p:nvSpPr>
          <p:cNvPr id="4" name="Content Placeholder 3"/>
          <p:cNvSpPr>
            <a:spLocks noGrp="1"/>
          </p:cNvSpPr>
          <p:nvPr>
            <p:ph sz="half" idx="1"/>
          </p:nvPr>
        </p:nvSpPr>
        <p:spPr>
          <a:xfrm>
            <a:off x="1242105" y="814609"/>
            <a:ext cx="2080760" cy="548942"/>
          </a:xfrm>
        </p:spPr>
        <p:txBody>
          <a:bodyPr/>
          <a:lstStyle/>
          <a:p>
            <a:r>
              <a:rPr lang="en-US" dirty="0"/>
              <a:t>Stratigraphy</a:t>
            </a:r>
          </a:p>
        </p:txBody>
      </p:sp>
      <p:sp>
        <p:nvSpPr>
          <p:cNvPr id="5" name="Content Placeholder 4"/>
          <p:cNvSpPr>
            <a:spLocks noGrp="1"/>
          </p:cNvSpPr>
          <p:nvPr>
            <p:ph sz="half" idx="2"/>
          </p:nvPr>
        </p:nvSpPr>
        <p:spPr>
          <a:xfrm>
            <a:off x="9462840" y="399141"/>
            <a:ext cx="2547258" cy="416378"/>
          </a:xfrm>
        </p:spPr>
        <p:txBody>
          <a:bodyPr/>
          <a:lstStyle/>
          <a:p>
            <a:pPr marL="0" indent="0">
              <a:buNone/>
            </a:pPr>
            <a:r>
              <a:rPr lang="en-US" dirty="0"/>
              <a:t>Bedrock Geology</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6134" y="749294"/>
            <a:ext cx="7429345" cy="586195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232806"/>
            <a:ext cx="5135336" cy="5784009"/>
          </a:xfrm>
          <a:prstGeom prst="rect">
            <a:avLst/>
          </a:prstGeom>
        </p:spPr>
      </p:pic>
    </p:spTree>
    <p:extLst>
      <p:ext uri="{BB962C8B-B14F-4D97-AF65-F5344CB8AC3E}">
        <p14:creationId xmlns:p14="http://schemas.microsoft.com/office/powerpoint/2010/main" val="3751409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F2C83-13D1-432D-8B0F-496CCB54E860}"/>
              </a:ext>
            </a:extLst>
          </p:cNvPr>
          <p:cNvSpPr>
            <a:spLocks noGrp="1"/>
          </p:cNvSpPr>
          <p:nvPr>
            <p:ph type="title"/>
          </p:nvPr>
        </p:nvSpPr>
        <p:spPr>
          <a:xfrm>
            <a:off x="1802921" y="461664"/>
            <a:ext cx="10236680" cy="1274975"/>
          </a:xfrm>
        </p:spPr>
        <p:txBody>
          <a:bodyPr>
            <a:normAutofit fontScale="90000"/>
          </a:bodyPr>
          <a:lstStyle/>
          <a:p>
            <a:r>
              <a:rPr lang="en-US" sz="2400" dirty="0"/>
              <a:t>1) 8-ft. thick coal seam was discovered at Bevier, Missouri in the1855.</a:t>
            </a:r>
            <a:br>
              <a:rPr lang="en-US" sz="2400" dirty="0"/>
            </a:br>
            <a:r>
              <a:rPr lang="en-US" sz="2400" dirty="0"/>
              <a:t>2) Underground coal mining began in the around 1856.</a:t>
            </a:r>
            <a:br>
              <a:rPr lang="en-US" sz="2400" dirty="0"/>
            </a:br>
            <a:r>
              <a:rPr lang="en-US" sz="2400" dirty="0"/>
              <a:t>3) Underground mining ceased during the Great Depression in the 1930’s.</a:t>
            </a:r>
          </a:p>
        </p:txBody>
      </p:sp>
      <p:pic>
        <p:nvPicPr>
          <p:cNvPr id="6" name="Content Placeholder 5">
            <a:extLst>
              <a:ext uri="{FF2B5EF4-FFF2-40B4-BE49-F238E27FC236}">
                <a16:creationId xmlns:a16="http://schemas.microsoft.com/office/drawing/2014/main" id="{B372B011-468A-4A18-8F43-C35C9B07E58A}"/>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0" y="1671640"/>
            <a:ext cx="6503361" cy="4200087"/>
          </a:xfrm>
        </p:spPr>
      </p:pic>
      <p:pic>
        <p:nvPicPr>
          <p:cNvPr id="10" name="Content Placeholder 9">
            <a:extLst>
              <a:ext uri="{FF2B5EF4-FFF2-40B4-BE49-F238E27FC236}">
                <a16:creationId xmlns:a16="http://schemas.microsoft.com/office/drawing/2014/main" id="{C907CF54-3194-41DF-8653-650F07FB31D0}"/>
              </a:ext>
            </a:extLst>
          </p:cNvPr>
          <p:cNvPicPr>
            <a:picLocks noGrp="1" noChangeAspect="1"/>
          </p:cNvPicPr>
          <p:nvPr>
            <p:ph sz="half" idx="2"/>
          </p:nvPr>
        </p:nvPicPr>
        <p:blipFill>
          <a:blip r:embed="rId4"/>
          <a:stretch>
            <a:fillRect/>
          </a:stretch>
        </p:blipFill>
        <p:spPr>
          <a:xfrm>
            <a:off x="6593565" y="2010625"/>
            <a:ext cx="5598433" cy="4501140"/>
          </a:xfrm>
        </p:spPr>
      </p:pic>
      <p:sp>
        <p:nvSpPr>
          <p:cNvPr id="11" name="TextBox 10">
            <a:extLst>
              <a:ext uri="{FF2B5EF4-FFF2-40B4-BE49-F238E27FC236}">
                <a16:creationId xmlns:a16="http://schemas.microsoft.com/office/drawing/2014/main" id="{E349F32B-A8AD-4A8C-8E63-E7E2689AA205}"/>
              </a:ext>
            </a:extLst>
          </p:cNvPr>
          <p:cNvSpPr txBox="1"/>
          <p:nvPr/>
        </p:nvSpPr>
        <p:spPr>
          <a:xfrm>
            <a:off x="6977461" y="6511765"/>
            <a:ext cx="4830643" cy="369332"/>
          </a:xfrm>
          <a:prstGeom prst="rect">
            <a:avLst/>
          </a:prstGeom>
          <a:noFill/>
        </p:spPr>
        <p:txBody>
          <a:bodyPr wrap="square" rtlCol="0">
            <a:spAutoFit/>
          </a:bodyPr>
          <a:lstStyle/>
          <a:p>
            <a:r>
              <a:rPr lang="en-US" dirty="0"/>
              <a:t>Large Shipping UG Coal Mine, Bevier, MO</a:t>
            </a:r>
          </a:p>
        </p:txBody>
      </p:sp>
      <p:sp>
        <p:nvSpPr>
          <p:cNvPr id="13" name="TextBox 12">
            <a:extLst>
              <a:ext uri="{FF2B5EF4-FFF2-40B4-BE49-F238E27FC236}">
                <a16:creationId xmlns:a16="http://schemas.microsoft.com/office/drawing/2014/main" id="{748DBCF1-0599-436A-B514-1C398740648F}"/>
              </a:ext>
            </a:extLst>
          </p:cNvPr>
          <p:cNvSpPr txBox="1"/>
          <p:nvPr/>
        </p:nvSpPr>
        <p:spPr>
          <a:xfrm>
            <a:off x="1099181" y="5871727"/>
            <a:ext cx="5039537" cy="369332"/>
          </a:xfrm>
          <a:prstGeom prst="rect">
            <a:avLst/>
          </a:prstGeom>
          <a:noFill/>
        </p:spPr>
        <p:txBody>
          <a:bodyPr wrap="square" rtlCol="0">
            <a:spAutoFit/>
          </a:bodyPr>
          <a:lstStyle/>
          <a:p>
            <a:r>
              <a:rPr lang="en-US" dirty="0"/>
              <a:t>Underground Coal Mine, Huntsville, Missouri</a:t>
            </a:r>
          </a:p>
        </p:txBody>
      </p:sp>
      <p:sp>
        <p:nvSpPr>
          <p:cNvPr id="3" name="TextBox 2">
            <a:extLst>
              <a:ext uri="{FF2B5EF4-FFF2-40B4-BE49-F238E27FC236}">
                <a16:creationId xmlns:a16="http://schemas.microsoft.com/office/drawing/2014/main" id="{4D65C8D6-6CAF-4BD8-AD6C-7EB2F89C5B14}"/>
              </a:ext>
            </a:extLst>
          </p:cNvPr>
          <p:cNvSpPr txBox="1"/>
          <p:nvPr/>
        </p:nvSpPr>
        <p:spPr>
          <a:xfrm>
            <a:off x="1802921" y="-7563"/>
            <a:ext cx="8185158" cy="461665"/>
          </a:xfrm>
          <a:prstGeom prst="rect">
            <a:avLst/>
          </a:prstGeom>
          <a:noFill/>
        </p:spPr>
        <p:txBody>
          <a:bodyPr wrap="square" rtlCol="0">
            <a:spAutoFit/>
          </a:bodyPr>
          <a:lstStyle/>
          <a:p>
            <a:r>
              <a:rPr lang="en-US" sz="2400" dirty="0">
                <a:solidFill>
                  <a:srgbClr val="002060"/>
                </a:solidFill>
                <a:effectLst>
                  <a:outerShdw blurRad="38100" dist="38100" dir="2700000" algn="tl">
                    <a:srgbClr val="000000">
                      <a:alpha val="43137"/>
                    </a:srgbClr>
                  </a:outerShdw>
                </a:effectLst>
              </a:rPr>
              <a:t>Underground Mining in the Bevier Coal Field</a:t>
            </a:r>
          </a:p>
        </p:txBody>
      </p:sp>
    </p:spTree>
    <p:extLst>
      <p:ext uri="{BB962C8B-B14F-4D97-AF65-F5344CB8AC3E}">
        <p14:creationId xmlns:p14="http://schemas.microsoft.com/office/powerpoint/2010/main" val="3667731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BAC6-CB4E-41A1-B6EE-DF08BE2E9D95}"/>
              </a:ext>
            </a:extLst>
          </p:cNvPr>
          <p:cNvSpPr>
            <a:spLocks noGrp="1"/>
          </p:cNvSpPr>
          <p:nvPr>
            <p:ph type="title"/>
          </p:nvPr>
        </p:nvSpPr>
        <p:spPr>
          <a:xfrm>
            <a:off x="3782291" y="1"/>
            <a:ext cx="8312727" cy="1575232"/>
          </a:xfrm>
        </p:spPr>
        <p:txBody>
          <a:bodyPr>
            <a:normAutofit fontScale="90000"/>
          </a:bodyPr>
          <a:lstStyle/>
          <a:p>
            <a:r>
              <a:rPr lang="en-US" sz="2800" dirty="0"/>
              <a:t>1) </a:t>
            </a:r>
            <a:r>
              <a:rPr lang="en-US" sz="2800" dirty="0">
                <a:solidFill>
                  <a:srgbClr val="0070C0"/>
                </a:solidFill>
                <a:effectLst>
                  <a:outerShdw blurRad="38100" dist="38100" dir="2700000" algn="tl">
                    <a:srgbClr val="000000">
                      <a:alpha val="43137"/>
                    </a:srgbClr>
                  </a:outerShdw>
                </a:effectLst>
              </a:rPr>
              <a:t>1936 and 1979: </a:t>
            </a:r>
            <a:r>
              <a:rPr lang="en-US" sz="2800" dirty="0"/>
              <a:t>Surface mining by the Binkley, Sinclair and Peabody coal companies.</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2) </a:t>
            </a:r>
            <a:r>
              <a:rPr lang="en-US" sz="2800" dirty="0">
                <a:solidFill>
                  <a:srgbClr val="0070C0"/>
                </a:solidFill>
                <a:effectLst>
                  <a:outerShdw blurRad="38100" dist="38100" dir="2700000" algn="tl">
                    <a:srgbClr val="000000">
                      <a:alpha val="43137"/>
                    </a:srgbClr>
                  </a:outerShdw>
                </a:effectLst>
              </a:rPr>
              <a:t>1979 - 1993: </a:t>
            </a:r>
            <a:r>
              <a:rPr lang="en-US" sz="2800" dirty="0"/>
              <a:t>Operated by (Associated Electric Cooperative, Inc. (AECI). </a:t>
            </a:r>
          </a:p>
        </p:txBody>
      </p:sp>
      <p:pic>
        <p:nvPicPr>
          <p:cNvPr id="9" name="Content Placeholder 8">
            <a:extLst>
              <a:ext uri="{FF2B5EF4-FFF2-40B4-BE49-F238E27FC236}">
                <a16:creationId xmlns:a16="http://schemas.microsoft.com/office/drawing/2014/main" id="{CA5A2794-6C2E-4377-8FC1-9438EE538DD0}"/>
              </a:ext>
            </a:extLst>
          </p:cNvPr>
          <p:cNvPicPr>
            <a:picLocks noGrp="1" noChangeAspect="1"/>
          </p:cNvPicPr>
          <p:nvPr>
            <p:ph sz="half" idx="1"/>
          </p:nvPr>
        </p:nvPicPr>
        <p:blipFill>
          <a:blip r:embed="rId3"/>
          <a:stretch>
            <a:fillRect/>
          </a:stretch>
        </p:blipFill>
        <p:spPr>
          <a:xfrm>
            <a:off x="6280881" y="1575233"/>
            <a:ext cx="5794799" cy="4621352"/>
          </a:xfrm>
        </p:spPr>
      </p:pic>
      <p:pic>
        <p:nvPicPr>
          <p:cNvPr id="6" name="Content Placeholder 5">
            <a:extLst>
              <a:ext uri="{FF2B5EF4-FFF2-40B4-BE49-F238E27FC236}">
                <a16:creationId xmlns:a16="http://schemas.microsoft.com/office/drawing/2014/main" id="{F8787FE3-7BE7-4A99-A94B-CE91FDE367BE}"/>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70502" y="1575233"/>
            <a:ext cx="5766932" cy="3659783"/>
          </a:xfrm>
        </p:spPr>
      </p:pic>
      <p:sp>
        <p:nvSpPr>
          <p:cNvPr id="7" name="TextBox 6">
            <a:extLst>
              <a:ext uri="{FF2B5EF4-FFF2-40B4-BE49-F238E27FC236}">
                <a16:creationId xmlns:a16="http://schemas.microsoft.com/office/drawing/2014/main" id="{31B097AC-E9B7-44C0-B03B-8C931AC5FDCC}"/>
              </a:ext>
            </a:extLst>
          </p:cNvPr>
          <p:cNvSpPr txBox="1"/>
          <p:nvPr/>
        </p:nvSpPr>
        <p:spPr>
          <a:xfrm>
            <a:off x="7249895" y="6196585"/>
            <a:ext cx="4665014" cy="707886"/>
          </a:xfrm>
          <a:prstGeom prst="rect">
            <a:avLst/>
          </a:prstGeom>
          <a:noFill/>
        </p:spPr>
        <p:txBody>
          <a:bodyPr wrap="square" rtlCol="0">
            <a:spAutoFit/>
          </a:bodyPr>
          <a:lstStyle/>
          <a:p>
            <a:r>
              <a:rPr lang="en-US" sz="2000" dirty="0"/>
              <a:t>The “Big David,” a 65-cubic yard Marion 5863 stripping shovel.</a:t>
            </a:r>
          </a:p>
        </p:txBody>
      </p:sp>
      <p:sp>
        <p:nvSpPr>
          <p:cNvPr id="10" name="TextBox 9">
            <a:extLst>
              <a:ext uri="{FF2B5EF4-FFF2-40B4-BE49-F238E27FC236}">
                <a16:creationId xmlns:a16="http://schemas.microsoft.com/office/drawing/2014/main" id="{E4E067C0-09F4-401A-9A0E-AE537B07D126}"/>
              </a:ext>
            </a:extLst>
          </p:cNvPr>
          <p:cNvSpPr txBox="1"/>
          <p:nvPr/>
        </p:nvSpPr>
        <p:spPr>
          <a:xfrm>
            <a:off x="235897" y="0"/>
            <a:ext cx="3657230" cy="646331"/>
          </a:xfrm>
          <a:prstGeom prst="rect">
            <a:avLst/>
          </a:prstGeom>
          <a:noFill/>
        </p:spPr>
        <p:txBody>
          <a:bodyPr wrap="square" rtlCol="0">
            <a:spAutoFit/>
          </a:bodyPr>
          <a:lstStyle/>
          <a:p>
            <a:r>
              <a:rPr lang="en-US" sz="3600" dirty="0">
                <a:solidFill>
                  <a:srgbClr val="002060"/>
                </a:solidFill>
                <a:effectLst>
                  <a:outerShdw blurRad="38100" dist="38100" dir="2700000" algn="tl">
                    <a:srgbClr val="000000">
                      <a:alpha val="43137"/>
                    </a:srgbClr>
                  </a:outerShdw>
                </a:effectLst>
              </a:rPr>
              <a:t>Bee Veer Mine:</a:t>
            </a:r>
          </a:p>
        </p:txBody>
      </p:sp>
      <p:sp>
        <p:nvSpPr>
          <p:cNvPr id="11" name="TextBox 10">
            <a:extLst>
              <a:ext uri="{FF2B5EF4-FFF2-40B4-BE49-F238E27FC236}">
                <a16:creationId xmlns:a16="http://schemas.microsoft.com/office/drawing/2014/main" id="{017AD0C6-BCCB-4701-B936-28A71D1F08DE}"/>
              </a:ext>
            </a:extLst>
          </p:cNvPr>
          <p:cNvSpPr txBox="1"/>
          <p:nvPr/>
        </p:nvSpPr>
        <p:spPr>
          <a:xfrm>
            <a:off x="1161983" y="5282767"/>
            <a:ext cx="4627418" cy="647947"/>
          </a:xfrm>
          <a:prstGeom prst="rect">
            <a:avLst/>
          </a:prstGeom>
          <a:noFill/>
        </p:spPr>
        <p:txBody>
          <a:bodyPr wrap="square" rtlCol="0">
            <a:spAutoFit/>
          </a:bodyPr>
          <a:lstStyle/>
          <a:p>
            <a:r>
              <a:rPr lang="en-US" dirty="0"/>
              <a:t>1980’s: Recovery of 1 million C.Y. of coal slurry at the Bee Veer Wash Plant.</a:t>
            </a:r>
          </a:p>
        </p:txBody>
      </p:sp>
    </p:spTree>
    <p:extLst>
      <p:ext uri="{BB962C8B-B14F-4D97-AF65-F5344CB8AC3E}">
        <p14:creationId xmlns:p14="http://schemas.microsoft.com/office/powerpoint/2010/main" val="3129729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908" y="0"/>
            <a:ext cx="7315200" cy="1436872"/>
          </a:xfrm>
        </p:spPr>
        <p:txBody>
          <a:bodyPr>
            <a:normAutofit fontScale="90000"/>
          </a:bodyPr>
          <a:lstStyle/>
          <a:p>
            <a:r>
              <a:rPr lang="en-US" dirty="0">
                <a:solidFill>
                  <a:schemeClr val="accent1"/>
                </a:solidFill>
              </a:rPr>
              <a:t>Artesian AMD Discharges in the Bevier Coal Field: </a:t>
            </a:r>
            <a:r>
              <a:rPr lang="en-US" dirty="0">
                <a:solidFill>
                  <a:schemeClr val="accent2"/>
                </a:solidFill>
              </a:rPr>
              <a:t>Two Categories:</a:t>
            </a:r>
          </a:p>
        </p:txBody>
      </p:sp>
      <p:sp>
        <p:nvSpPr>
          <p:cNvPr id="3" name="Content Placeholder 2"/>
          <p:cNvSpPr>
            <a:spLocks noGrp="1"/>
          </p:cNvSpPr>
          <p:nvPr>
            <p:ph idx="1"/>
          </p:nvPr>
        </p:nvSpPr>
        <p:spPr>
          <a:xfrm>
            <a:off x="970646" y="1222655"/>
            <a:ext cx="11308439" cy="5561866"/>
          </a:xfrm>
        </p:spPr>
        <p:txBody>
          <a:bodyPr>
            <a:normAutofit lnSpcReduction="10000"/>
          </a:bodyPr>
          <a:lstStyle/>
          <a:p>
            <a:r>
              <a:rPr lang="en-US" sz="2800" b="1" dirty="0">
                <a:solidFill>
                  <a:schemeClr val="accent1"/>
                </a:solidFill>
              </a:rPr>
              <a:t>Moderate flow w/moderate-high acidity &amp; low aluminum (Al).</a:t>
            </a:r>
          </a:p>
          <a:p>
            <a:pPr lvl="1"/>
            <a:r>
              <a:rPr lang="en-US" sz="2800" dirty="0"/>
              <a:t> Artesian/gravity drainage from wet seals - quality more similar to Appalachian discharges - </a:t>
            </a:r>
            <a:r>
              <a:rPr lang="en-US" sz="2800" dirty="0">
                <a:solidFill>
                  <a:schemeClr val="tx1"/>
                </a:solidFill>
              </a:rPr>
              <a:t>Easier to treat passively, but potentially costly due to system size.</a:t>
            </a:r>
          </a:p>
          <a:p>
            <a:pPr lvl="2"/>
            <a:r>
              <a:rPr lang="en-US" sz="2800" dirty="0">
                <a:solidFill>
                  <a:schemeClr val="accent2"/>
                </a:solidFill>
              </a:rPr>
              <a:t>Mitchell Mine and Calfee Slope Discharges.</a:t>
            </a:r>
          </a:p>
          <a:p>
            <a:pPr lvl="2"/>
            <a:r>
              <a:rPr lang="en-US" sz="2800" dirty="0">
                <a:solidFill>
                  <a:schemeClr val="accent2"/>
                </a:solidFill>
              </a:rPr>
              <a:t>Old Bevier Swale Area Seeps.</a:t>
            </a:r>
          </a:p>
          <a:p>
            <a:r>
              <a:rPr lang="en-US" sz="2800" b="1" dirty="0">
                <a:solidFill>
                  <a:schemeClr val="accent1"/>
                </a:solidFill>
              </a:rPr>
              <a:t>Low-moderate flow w/moderate-high acidity &amp; elevated Al.</a:t>
            </a:r>
          </a:p>
          <a:p>
            <a:pPr lvl="1"/>
            <a:r>
              <a:rPr lang="en-US" sz="2800" dirty="0"/>
              <a:t>Refuse &amp; UG mine discharges – </a:t>
            </a:r>
            <a:r>
              <a:rPr lang="en-US" sz="2800" dirty="0">
                <a:solidFill>
                  <a:schemeClr val="tx1"/>
                </a:solidFill>
              </a:rPr>
              <a:t>More difficult and costly to treatment passively due to presence of high acidity and Al.</a:t>
            </a:r>
          </a:p>
          <a:p>
            <a:pPr lvl="1"/>
            <a:r>
              <a:rPr lang="fr-FR" sz="2800" dirty="0">
                <a:solidFill>
                  <a:schemeClr val="accent2"/>
                </a:solidFill>
              </a:rPr>
              <a:t>Huntsville Gob Area - UG Mine Discharge and Gob Seeps.</a:t>
            </a:r>
          </a:p>
          <a:p>
            <a:pPr lvl="1"/>
            <a:r>
              <a:rPr lang="en-US" sz="2800" dirty="0">
                <a:solidFill>
                  <a:schemeClr val="accent2"/>
                </a:solidFill>
              </a:rPr>
              <a:t>Old Bevier Treatment System and Old Bevier Seep 3.</a:t>
            </a:r>
          </a:p>
        </p:txBody>
      </p:sp>
    </p:spTree>
    <p:extLst>
      <p:ext uri="{BB962C8B-B14F-4D97-AF65-F5344CB8AC3E}">
        <p14:creationId xmlns:p14="http://schemas.microsoft.com/office/powerpoint/2010/main" val="178128397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1734</TotalTime>
  <Words>4126</Words>
  <Application>Microsoft Office PowerPoint</Application>
  <PresentationFormat>Widescreen</PresentationFormat>
  <Paragraphs>616</Paragraphs>
  <Slides>33</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Century Gothic</vt:lpstr>
      <vt:lpstr>Wingdings 3</vt:lpstr>
      <vt:lpstr>Wisp</vt:lpstr>
      <vt:lpstr>Abatement of AMD at Abandoned Coal Mines in North Central Missouri: An Overview</vt:lpstr>
      <vt:lpstr>What we will be discussing:</vt:lpstr>
      <vt:lpstr>Huntsville Discharges: Jackson County, Missouri </vt:lpstr>
      <vt:lpstr>Western Interior Coal Region </vt:lpstr>
      <vt:lpstr>Western Interior Coal Region </vt:lpstr>
      <vt:lpstr>Geology of the Bevier Coal Field</vt:lpstr>
      <vt:lpstr>1) 8-ft. thick coal seam was discovered at Bevier, Missouri in the1855. 2) Underground coal mining began in the around 1856. 3) Underground mining ceased during the Great Depression in the 1930’s.</vt:lpstr>
      <vt:lpstr>1) 1936 and 1979: Surface mining by the Binkley, Sinclair and Peabody coal companies. 2) 1979 - 1993: Operated by (Associated Electric Cooperative, Inc. (AECI). </vt:lpstr>
      <vt:lpstr>Artesian AMD Discharges in the Bevier Coal Field: Two Categories:</vt:lpstr>
      <vt:lpstr>Huntsville, Missouri - Mine Features and Sample Locations</vt:lpstr>
      <vt:lpstr>Problem Identification: Sugar Creek below the Huntsville Gob tributary is a 303D-list, non-attainment stream.</vt:lpstr>
      <vt:lpstr>AMD in the Mitchell Mine, Sub-Basin</vt:lpstr>
      <vt:lpstr>Mitchell Mine, Huntsville, MO: Median Water Quality Data</vt:lpstr>
      <vt:lpstr>Mitchell Mine, Huntsville, MO: Contaminant Loading</vt:lpstr>
      <vt:lpstr>AMD in the Calfee Slope Mine, Sub-Basin</vt:lpstr>
      <vt:lpstr>Calfee Slope Discharge, Huntsville, MO: Median Water Quality Data</vt:lpstr>
      <vt:lpstr>Huntsville Calfee Slope Discharge: Contaminant Loading</vt:lpstr>
      <vt:lpstr>AMD in the Huntsville Gob, Sub-Basin</vt:lpstr>
      <vt:lpstr>Huntsville Gob Discharges: Median Water Quality Data</vt:lpstr>
      <vt:lpstr>Huntsville Gob Discharges: Contaminant Loading</vt:lpstr>
      <vt:lpstr>Possible Solutions: Huntsville AMD Problems Areas</vt:lpstr>
      <vt:lpstr>Old Bevier PTS: Site Mining/Reclamation History</vt:lpstr>
      <vt:lpstr>Old Bevier PTS Site Map and Sample Locations</vt:lpstr>
      <vt:lpstr>Old Bevier PTS Site Map and Sample Locations</vt:lpstr>
      <vt:lpstr>Old Bevier Water Quality Data</vt:lpstr>
      <vt:lpstr>Bevier II Inlet AMD: Improvements with time</vt:lpstr>
      <vt:lpstr>Bevier II Inlet AMD: Improvements with time</vt:lpstr>
      <vt:lpstr>Old Bevier PTS Rehabilitation: Treatment Cell Layout</vt:lpstr>
      <vt:lpstr>Old Bevier Rehabilitation:  Vertical Flow Pond 2 (lower) Autopsy</vt:lpstr>
      <vt:lpstr>Old Bevier Rehabilitation:  Vertical Flow Pond 1 (upper) Autopsy</vt:lpstr>
      <vt:lpstr>Old Bevier Rehabilitation:  Seep #3 Across Road</vt:lpstr>
      <vt:lpstr>Old Bevier Rehabilitation:  Rehab Plans and Status Update</vt:lpstr>
      <vt:lpstr>The End</vt:lpstr>
    </vt:vector>
  </TitlesOfParts>
  <Company>OSM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Occurrences of Artesian Net Acid Mine Drainage in the Western Interior Coal Field and Implications for Passive Treatment</dc:title>
  <dc:creator>Behum, Paul</dc:creator>
  <cp:lastModifiedBy>Kevin Wolter</cp:lastModifiedBy>
  <cp:revision>129</cp:revision>
  <dcterms:created xsi:type="dcterms:W3CDTF">2019-03-27T03:00:29Z</dcterms:created>
  <dcterms:modified xsi:type="dcterms:W3CDTF">2019-06-17T18:12:40Z</dcterms:modified>
</cp:coreProperties>
</file>