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81" r:id="rId5"/>
    <p:sldId id="282" r:id="rId6"/>
    <p:sldId id="283" r:id="rId7"/>
    <p:sldId id="275" r:id="rId8"/>
    <p:sldId id="277" r:id="rId9"/>
    <p:sldId id="278" r:id="rId10"/>
    <p:sldId id="279" r:id="rId11"/>
    <p:sldId id="276" r:id="rId12"/>
    <p:sldId id="271" r:id="rId13"/>
    <p:sldId id="280" r:id="rId14"/>
    <p:sldId id="25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D5AB"/>
    <a:srgbClr val="B4B299"/>
    <a:srgbClr val="323D1F"/>
    <a:srgbClr val="49432B"/>
    <a:srgbClr val="313D1F"/>
    <a:srgbClr val="625834"/>
    <a:srgbClr val="B48A5C"/>
    <a:srgbClr val="7D3518"/>
    <a:srgbClr val="213C6B"/>
    <a:srgbClr val="7E16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7864E-F65A-4F81-842A-2DC2DC715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0E5F0-9E37-4D9E-8838-31C65174B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3728A-338A-4C50-BBB5-DF5197080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CD3B-DA95-4FF1-8C3F-C6952BBB9FF7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48997-F48F-4FB0-A245-A9DF55FF6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BF63A-6F88-4ED0-8481-6BF36CFF9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6EE9-9127-4A7E-9DAA-20E740516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37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A977E-8ADB-4901-858B-4C6ED4597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2D2407-F2CB-48BA-BE33-99006C8A44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39D07-7802-4B8B-84FC-F85E10ED4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CD3B-DA95-4FF1-8C3F-C6952BBB9FF7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C1FB0-40F0-4850-A088-D95CDB29A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F4651-480F-4DA9-9010-3AFD7E03B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6EE9-9127-4A7E-9DAA-20E740516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31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2D8201-BDE5-4FA2-9CD3-EB598912D7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D425EC-249A-409A-9835-2BECE1D0D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6B418-5B6E-429D-92A3-44BCE526A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CD3B-DA95-4FF1-8C3F-C6952BBB9FF7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3BD8C-4BDF-44BC-A887-23D9E29E6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4D49D-3E51-4A89-B557-528937F9D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6EE9-9127-4A7E-9DAA-20E740516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99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48A48-ECC7-4DB5-807C-FFCA57DC3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BD9D2-6800-4BD3-B248-1E39E9E3A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4484C-A65F-4F6F-81B8-1CA279588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CD3B-DA95-4FF1-8C3F-C6952BBB9FF7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A776F-40C3-4315-AA17-1D00D560C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7F362-07C1-49BC-B7EF-48E915E04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6EE9-9127-4A7E-9DAA-20E740516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8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ACDBB-7147-4759-8D70-1E5EC5B94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7F009-C2C9-46D8-8B27-D1E14A891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84CF3-08A0-4E95-8FB3-5B57E34A3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CD3B-DA95-4FF1-8C3F-C6952BBB9FF7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1219C-2B55-40DD-BCE2-872280C30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26A92-6944-4579-9A98-E1DE2ECEA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6EE9-9127-4A7E-9DAA-20E740516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16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7216-A772-4404-B8A9-83E88C05F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3DD83-1C74-4404-9349-72CFFD2DE7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FE1C8-0B93-419A-BDF1-108A5B3A4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95C36E-C1A3-4782-BCD1-609531212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CD3B-DA95-4FF1-8C3F-C6952BBB9FF7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EBDA26-6276-4115-9FBF-847C516B8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02A5F4-08EB-4E12-B793-3CE6D78B5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6EE9-9127-4A7E-9DAA-20E740516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E7792-25E2-4F69-96CB-F41EBB0AE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7523D-2837-4CDB-844B-577E5EF39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B954FA-19FE-4338-9FC4-2F79B3054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0660F1-8033-45C1-A0E3-A397D5E8D9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0DB5EE-0DC6-4BD2-9C3E-C09A43C69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9FC0E4-25AF-42E2-8799-E1121FCAC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CD3B-DA95-4FF1-8C3F-C6952BBB9FF7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7AA02E-9EB6-4F8E-AFE4-7568C8072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01B6C8-033E-4FE5-A231-F84AD4A67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6EE9-9127-4A7E-9DAA-20E740516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9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8EAB0-7D89-4F5F-A33A-F8848C9BF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9A4D0-9636-4235-A305-3C57AE41A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CD3B-DA95-4FF1-8C3F-C6952BBB9FF7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FA304D-4EFB-4BB3-9DBA-D80BF545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DC68A-03CB-49F2-8032-67350C183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6EE9-9127-4A7E-9DAA-20E740516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86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49FF89-600B-4B22-A027-5E1309997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CD3B-DA95-4FF1-8C3F-C6952BBB9FF7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E79024-664C-4C03-A1E6-13B88B0E3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41379-5451-4BC6-B9AD-A71774EA6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6EE9-9127-4A7E-9DAA-20E740516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8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05DCC-618A-41F7-9135-B7BE23497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5E558-A4F1-400B-BAF8-B5D2BE00E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73D858-D2CD-4F93-8DBF-F8B1599B4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A78A0-99E9-4309-972A-5BA2ED022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CD3B-DA95-4FF1-8C3F-C6952BBB9FF7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133A9-59FA-45FC-85C1-6AA97B971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E7214E-C7AF-4441-9A09-37B4F5035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6EE9-9127-4A7E-9DAA-20E740516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86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CB71E-85F4-4D2C-901C-BD207775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C514E7-765D-4638-9DAF-63DE02491C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21C046-4DFE-4016-835A-A14DF1668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4145A7-0DE0-418D-A965-B618C8074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CD3B-DA95-4FF1-8C3F-C6952BBB9FF7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2B30F-CE5C-461F-A4AF-434404B48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B2770-0B7B-4792-8B02-E612423DE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6EE9-9127-4A7E-9DAA-20E740516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78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730A16-ED90-448B-9E99-1D8CAD1F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D7E3C-5771-443B-BE44-781EBEC94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1FDD9-797D-4471-9DB1-A472C49382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ACD3B-DA95-4FF1-8C3F-C6952BBB9FF7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02E01-1645-405B-AEDA-7C4BD2EC3B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29F21-24D6-44C4-B248-2CFE7267F0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6EE9-9127-4A7E-9DAA-20E740516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9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hyperlink" Target="http://www.innoh2osolutions.com/" TargetMode="External"/><Relationship Id="rId4" Type="http://schemas.openxmlformats.org/officeDocument/2006/relationships/hyperlink" Target="mailto:mike@innoh2osolutions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noh2osolutions.com/" TargetMode="External"/><Relationship Id="rId2" Type="http://schemas.openxmlformats.org/officeDocument/2006/relationships/hyperlink" Target="mailto:mike@innoh2osolutions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5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B5F228-90A7-4A57-9E5C-1CB5730E7637}"/>
              </a:ext>
            </a:extLst>
          </p:cNvPr>
          <p:cNvSpPr/>
          <p:nvPr/>
        </p:nvSpPr>
        <p:spPr>
          <a:xfrm>
            <a:off x="0" y="5470358"/>
            <a:ext cx="12192000" cy="1387642"/>
          </a:xfrm>
          <a:prstGeom prst="rect">
            <a:avLst/>
          </a:prstGeom>
          <a:solidFill>
            <a:srgbClr val="313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094AE3F-7522-47D2-B225-FD5504A02790}"/>
              </a:ext>
            </a:extLst>
          </p:cNvPr>
          <p:cNvGrpSpPr/>
          <p:nvPr/>
        </p:nvGrpSpPr>
        <p:grpSpPr>
          <a:xfrm>
            <a:off x="553221" y="1173476"/>
            <a:ext cx="11638779" cy="5833978"/>
            <a:chOff x="869495" y="1462232"/>
            <a:chExt cx="11638779" cy="583397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FBC6D46-542B-4E29-A701-52BDBD186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9495" y="1462232"/>
              <a:ext cx="5354723" cy="256186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784EDC7-FE4F-4C39-BFCC-EA1D1517DEC2}"/>
                </a:ext>
              </a:extLst>
            </p:cNvPr>
            <p:cNvSpPr txBox="1"/>
            <p:nvPr/>
          </p:nvSpPr>
          <p:spPr>
            <a:xfrm>
              <a:off x="9980497" y="5941993"/>
              <a:ext cx="2527777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tten New ExtraBold" panose="00000900000000000000" pitchFamily="50" charset="0"/>
                </a:rPr>
                <a:t>MIKE McCLUSKEY</a:t>
              </a:r>
            </a:p>
            <a:p>
              <a:r>
                <a:rPr lang="en-US" sz="1400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tten New Book" panose="00000400000000000000" pitchFamily="50" charset="0"/>
                </a:rPr>
                <a:t>InnoH2O Solutions, LLC</a:t>
              </a:r>
            </a:p>
            <a:p>
              <a:r>
                <a:rPr lang="en-US" sz="1400" u="sng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tten New Book" panose="00000400000000000000" pitchFamily="50" charset="0"/>
                  <a:hlinkClick r:id="rId4"/>
                </a:rPr>
                <a:t>mike@innoh2osolutions.com</a:t>
              </a:r>
              <a:endParaRPr lang="en-US" sz="14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Book" panose="00000400000000000000" pitchFamily="50" charset="0"/>
              </a:endParaRPr>
            </a:p>
            <a:p>
              <a:r>
                <a:rPr lang="en-US" sz="1400" u="sng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tten New Book" panose="00000400000000000000" pitchFamily="50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www.innoh2osolutions.com</a:t>
              </a:r>
              <a:r>
                <a:rPr lang="en-US" sz="1400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tten New Book" panose="00000400000000000000" pitchFamily="50" charset="0"/>
                </a:rPr>
                <a:t> </a:t>
              </a:r>
            </a:p>
            <a:p>
              <a:endParaRPr lang="en-US" sz="2400" dirty="0">
                <a:solidFill>
                  <a:srgbClr val="313D1F"/>
                </a:solidFill>
                <a:latin typeface="Atten New ExtraBold" panose="00000900000000000000" pitchFamily="50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71162CB-DF64-42A5-A286-0EB222435D8C}"/>
              </a:ext>
            </a:extLst>
          </p:cNvPr>
          <p:cNvSpPr/>
          <p:nvPr/>
        </p:nvSpPr>
        <p:spPr>
          <a:xfrm>
            <a:off x="0" y="5390146"/>
            <a:ext cx="12192000" cy="80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952E63-0B86-4616-9B69-F786AB14869A}"/>
              </a:ext>
            </a:extLst>
          </p:cNvPr>
          <p:cNvSpPr txBox="1"/>
          <p:nvPr/>
        </p:nvSpPr>
        <p:spPr>
          <a:xfrm>
            <a:off x="6284057" y="1488574"/>
            <a:ext cx="57314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23D1F"/>
                </a:solidFill>
                <a:latin typeface="Atten New ExtraBold" panose="00000900000000000000"/>
              </a:rPr>
              <a:t>Acid Mine Drainage Remediation</a:t>
            </a:r>
          </a:p>
          <a:p>
            <a:pPr algn="ctr"/>
            <a:endParaRPr lang="en-US" sz="2800" dirty="0">
              <a:solidFill>
                <a:srgbClr val="323D1F"/>
              </a:solidFill>
              <a:latin typeface="Atten New ExtraBold" panose="00000900000000000000"/>
            </a:endParaRPr>
          </a:p>
          <a:p>
            <a:pPr algn="ctr"/>
            <a:r>
              <a:rPr lang="en-US" sz="2800" dirty="0">
                <a:solidFill>
                  <a:srgbClr val="323D1F"/>
                </a:solidFill>
                <a:latin typeface="Atten New ExtraBold" panose="00000900000000000000"/>
              </a:rPr>
              <a:t>using</a:t>
            </a:r>
          </a:p>
          <a:p>
            <a:pPr algn="ctr"/>
            <a:endParaRPr lang="en-US" sz="2800" dirty="0">
              <a:solidFill>
                <a:srgbClr val="323D1F"/>
              </a:solidFill>
              <a:latin typeface="Atten New ExtraBold" panose="00000900000000000000"/>
            </a:endParaRPr>
          </a:p>
          <a:p>
            <a:pPr algn="ctr"/>
            <a:r>
              <a:rPr lang="en-US" sz="2800" dirty="0">
                <a:solidFill>
                  <a:srgbClr val="323D1F"/>
                </a:solidFill>
                <a:latin typeface="Atten New ExtraBold" panose="00000900000000000000"/>
              </a:rPr>
              <a:t>Advanced Membrane Filtration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C6738D-6D50-438D-8079-576B36239655}"/>
              </a:ext>
            </a:extLst>
          </p:cNvPr>
          <p:cNvSpPr txBox="1"/>
          <p:nvPr/>
        </p:nvSpPr>
        <p:spPr>
          <a:xfrm>
            <a:off x="0" y="5653237"/>
            <a:ext cx="3927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American Society of Mining and Reclamation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36</a:t>
            </a:r>
            <a:r>
              <a:rPr lang="en-US" sz="1600" baseline="30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th</a:t>
            </a:r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 Annual Meeting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June 5, 2019</a:t>
            </a:r>
            <a:endParaRPr lang="en-US" sz="1400" dirty="0">
              <a:solidFill>
                <a:schemeClr val="accent4">
                  <a:lumMod val="40000"/>
                  <a:lumOff val="60000"/>
                </a:schemeClr>
              </a:solidFill>
              <a:latin typeface="Atten New Book" panose="00000400000000000000" pitchFamily="50" charset="0"/>
            </a:endParaRPr>
          </a:p>
          <a:p>
            <a:endParaRPr lang="en-US" sz="2400" dirty="0">
              <a:solidFill>
                <a:srgbClr val="313D1F"/>
              </a:solidFill>
              <a:latin typeface="Atten New Extra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593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B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B5F228-90A7-4A57-9E5C-1CB5730E7637}"/>
              </a:ext>
            </a:extLst>
          </p:cNvPr>
          <p:cNvSpPr/>
          <p:nvPr/>
        </p:nvSpPr>
        <p:spPr>
          <a:xfrm>
            <a:off x="0" y="5470358"/>
            <a:ext cx="12192000" cy="1387642"/>
          </a:xfrm>
          <a:prstGeom prst="rect">
            <a:avLst/>
          </a:prstGeom>
          <a:solidFill>
            <a:srgbClr val="313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BA92BF-2208-448E-B362-911C1DED74B9}"/>
              </a:ext>
            </a:extLst>
          </p:cNvPr>
          <p:cNvSpPr/>
          <p:nvPr/>
        </p:nvSpPr>
        <p:spPr>
          <a:xfrm>
            <a:off x="0" y="5390146"/>
            <a:ext cx="12192000" cy="80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04051F-413B-4633-8208-2A0C7DD094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281" y="5653237"/>
            <a:ext cx="1848668" cy="8874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E4F7DB-2268-4E91-BCCC-C20361F98BD3}"/>
              </a:ext>
            </a:extLst>
          </p:cNvPr>
          <p:cNvSpPr txBox="1"/>
          <p:nvPr/>
        </p:nvSpPr>
        <p:spPr>
          <a:xfrm>
            <a:off x="294271" y="806429"/>
            <a:ext cx="6219739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49432B"/>
                </a:solidFill>
                <a:latin typeface="Atten New Medium" panose="00000600000000000000" pitchFamily="50" charset="0"/>
              </a:rPr>
              <a:t>Ability to blend raw water to filtrate water to achieve NPDES legal water which increases flow rates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9432B"/>
                </a:solidFill>
                <a:latin typeface="Atten New Medium" panose="00000600000000000000" pitchFamily="50" charset="0"/>
              </a:rPr>
              <a:t>Especially in times of high-flow/low-concentration events (i.e. rainfalls)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49432B"/>
                </a:solidFill>
                <a:latin typeface="Atten New Medium" panose="00000600000000000000" pitchFamily="50" charset="0"/>
              </a:rPr>
              <a:t>Highly-predictable metals concentrations in filtrate water eliminating the need to constantly adjust caustic soda/lime/hydrogen peroxide dosing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49432B"/>
                </a:solidFill>
                <a:latin typeface="Atten New Medium" panose="00000600000000000000" pitchFamily="50" charset="0"/>
              </a:rPr>
              <a:t>Dissolved metals are relegated to concentrate stream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9432B"/>
                </a:solidFill>
                <a:latin typeface="Atten New Medium" panose="00000600000000000000" pitchFamily="50" charset="0"/>
              </a:rPr>
              <a:t>Metal cations and sulfate anions are typically at the solubility point; can be precipitated out via aeration/oxidation or sent back to headworks/source for recycle</a:t>
            </a:r>
          </a:p>
          <a:p>
            <a:r>
              <a:rPr lang="en-US" sz="2200" dirty="0">
                <a:solidFill>
                  <a:srgbClr val="49432B"/>
                </a:solidFill>
                <a:latin typeface="Atten New Medium" panose="00000600000000000000" pitchFamily="50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81921D-94EE-4F09-BB57-5D4E9823CD8A}"/>
              </a:ext>
            </a:extLst>
          </p:cNvPr>
          <p:cNvSpPr txBox="1"/>
          <p:nvPr/>
        </p:nvSpPr>
        <p:spPr>
          <a:xfrm>
            <a:off x="294271" y="245434"/>
            <a:ext cx="6219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49432B"/>
                </a:solidFill>
                <a:latin typeface="Atten New Medium" panose="00000600000000000000" pitchFamily="50" charset="0"/>
              </a:rPr>
              <a:t>Advantages of High Purity Water</a:t>
            </a:r>
          </a:p>
        </p:txBody>
      </p:sp>
      <p:pic>
        <p:nvPicPr>
          <p:cNvPr id="3" name="Picture 2" descr="A picture containing photo&#10;&#10;Description generated with very high confidence">
            <a:extLst>
              <a:ext uri="{FF2B5EF4-FFF2-40B4-BE49-F238E27FC236}">
                <a16:creationId xmlns:a16="http://schemas.microsoft.com/office/drawing/2014/main" id="{8D7B773D-52B6-4B8A-BEB1-79D562DB43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374" y="364985"/>
            <a:ext cx="4511882" cy="45118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97CAE8C-B888-4B9F-B23F-7138663DA62A}"/>
              </a:ext>
            </a:extLst>
          </p:cNvPr>
          <p:cNvSpPr txBox="1"/>
          <p:nvPr/>
        </p:nvSpPr>
        <p:spPr>
          <a:xfrm>
            <a:off x="0" y="5653237"/>
            <a:ext cx="3927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American Society of Mining and Reclamation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36</a:t>
            </a:r>
            <a:r>
              <a:rPr lang="en-US" sz="1600" baseline="30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th</a:t>
            </a:r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 Annual Meeting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June 5, 2019</a:t>
            </a:r>
            <a:endParaRPr lang="en-US" sz="1400" dirty="0">
              <a:solidFill>
                <a:schemeClr val="accent4">
                  <a:lumMod val="40000"/>
                  <a:lumOff val="60000"/>
                </a:schemeClr>
              </a:solidFill>
              <a:latin typeface="Atten New Book" panose="00000400000000000000" pitchFamily="50" charset="0"/>
            </a:endParaRPr>
          </a:p>
          <a:p>
            <a:endParaRPr lang="en-US" sz="2400" dirty="0">
              <a:solidFill>
                <a:srgbClr val="313D1F"/>
              </a:solidFill>
              <a:latin typeface="Atten New Extra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803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B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B5F228-90A7-4A57-9E5C-1CB5730E7637}"/>
              </a:ext>
            </a:extLst>
          </p:cNvPr>
          <p:cNvSpPr/>
          <p:nvPr/>
        </p:nvSpPr>
        <p:spPr>
          <a:xfrm>
            <a:off x="0" y="5470358"/>
            <a:ext cx="12192000" cy="1387642"/>
          </a:xfrm>
          <a:prstGeom prst="rect">
            <a:avLst/>
          </a:prstGeom>
          <a:solidFill>
            <a:srgbClr val="313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BA92BF-2208-448E-B362-911C1DED74B9}"/>
              </a:ext>
            </a:extLst>
          </p:cNvPr>
          <p:cNvSpPr/>
          <p:nvPr/>
        </p:nvSpPr>
        <p:spPr>
          <a:xfrm>
            <a:off x="0" y="5390146"/>
            <a:ext cx="12192000" cy="80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4374E7-8458-45DA-9BE6-7723D59C60FB}"/>
              </a:ext>
            </a:extLst>
          </p:cNvPr>
          <p:cNvSpPr txBox="1"/>
          <p:nvPr/>
        </p:nvSpPr>
        <p:spPr>
          <a:xfrm>
            <a:off x="67464" y="69048"/>
            <a:ext cx="5922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49432B"/>
                </a:solidFill>
                <a:latin typeface="Atten New Medium" panose="00000600000000000000" pitchFamily="50" charset="0"/>
              </a:rPr>
              <a:t>InnoH2O System Hydrologic Loop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04051F-413B-4633-8208-2A0C7DD094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281" y="5653237"/>
            <a:ext cx="1848668" cy="88747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D53695E-D36A-4048-8BAE-03E02D755755}"/>
              </a:ext>
            </a:extLst>
          </p:cNvPr>
          <p:cNvGrpSpPr/>
          <p:nvPr/>
        </p:nvGrpSpPr>
        <p:grpSpPr>
          <a:xfrm>
            <a:off x="1379163" y="425092"/>
            <a:ext cx="10531009" cy="4727973"/>
            <a:chOff x="1560138" y="276044"/>
            <a:chExt cx="10531009" cy="472797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91AFD25-9BCF-4279-8ED9-B0AA86B58535}"/>
                </a:ext>
              </a:extLst>
            </p:cNvPr>
            <p:cNvGrpSpPr/>
            <p:nvPr/>
          </p:nvGrpSpPr>
          <p:grpSpPr>
            <a:xfrm>
              <a:off x="6048102" y="276044"/>
              <a:ext cx="3335383" cy="4727973"/>
              <a:chOff x="5908765" y="276044"/>
              <a:chExt cx="3335383" cy="4727973"/>
            </a:xfrm>
          </p:grpSpPr>
          <p:pic>
            <p:nvPicPr>
              <p:cNvPr id="36" name="Picture 35" descr="A close up of a logo&#10;&#10;Description generated with high confidence">
                <a:extLst>
                  <a:ext uri="{FF2B5EF4-FFF2-40B4-BE49-F238E27FC236}">
                    <a16:creationId xmlns:a16="http://schemas.microsoft.com/office/drawing/2014/main" id="{72EC60E2-E95A-477E-AB28-5975AA5DAD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20013" y="4748774"/>
                <a:ext cx="112889" cy="91440"/>
              </a:xfrm>
              <a:prstGeom prst="rect">
                <a:avLst/>
              </a:prstGeom>
            </p:spPr>
          </p:pic>
          <p:pic>
            <p:nvPicPr>
              <p:cNvPr id="37" name="Picture 36" descr="A picture containing table&#10;&#10;Description generated with high confidence">
                <a:extLst>
                  <a:ext uri="{FF2B5EF4-FFF2-40B4-BE49-F238E27FC236}">
                    <a16:creationId xmlns:a16="http://schemas.microsoft.com/office/drawing/2014/main" id="{9BC69E45-594A-4CD9-97DB-31471C9F12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52457" y="933043"/>
                <a:ext cx="3048000" cy="246888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312270E5-EFB3-480D-A5A5-5041301412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63569" y="4338760"/>
                <a:ext cx="225778" cy="182880"/>
              </a:xfrm>
              <a:prstGeom prst="rect">
                <a:avLst/>
              </a:prstGeom>
            </p:spPr>
          </p:pic>
          <p:pic>
            <p:nvPicPr>
              <p:cNvPr id="39" name="Picture 38" descr="A close up of a logo&#10;&#10;Description generated with high confidence">
                <a:extLst>
                  <a:ext uri="{FF2B5EF4-FFF2-40B4-BE49-F238E27FC236}">
                    <a16:creationId xmlns:a16="http://schemas.microsoft.com/office/drawing/2014/main" id="{547D850A-2F7C-478A-A700-92B27E457E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07125" y="3630921"/>
                <a:ext cx="338667" cy="274320"/>
              </a:xfrm>
              <a:prstGeom prst="rect">
                <a:avLst/>
              </a:prstGeom>
            </p:spPr>
          </p:pic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5E1A21A4-C34D-40EF-B72B-F77610F32149}"/>
                  </a:ext>
                </a:extLst>
              </p:cNvPr>
              <p:cNvSpPr/>
              <p:nvPr/>
            </p:nvSpPr>
            <p:spPr>
              <a:xfrm>
                <a:off x="5908765" y="618309"/>
                <a:ext cx="3335383" cy="3423006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A9AB35B5-FA05-4F91-BC12-B4FC910C7DA6}"/>
                  </a:ext>
                </a:extLst>
              </p:cNvPr>
              <p:cNvSpPr/>
              <p:nvPr/>
            </p:nvSpPr>
            <p:spPr>
              <a:xfrm>
                <a:off x="5908765" y="4247700"/>
                <a:ext cx="3335383" cy="756317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F7EC2B4-BB1F-4A7A-991F-601B35650470}"/>
                  </a:ext>
                </a:extLst>
              </p:cNvPr>
              <p:cNvSpPr txBox="1"/>
              <p:nvPr/>
            </p:nvSpPr>
            <p:spPr>
              <a:xfrm>
                <a:off x="6551968" y="276044"/>
                <a:ext cx="22747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49432B"/>
                    </a:solidFill>
                    <a:latin typeface="Atten New Medium" panose="00000600000000000000" pitchFamily="50" charset="0"/>
                  </a:rPr>
                  <a:t>InnoH2O Process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83B71F1-0A29-4168-AA97-E1966FBB4A64}"/>
                </a:ext>
              </a:extLst>
            </p:cNvPr>
            <p:cNvGrpSpPr/>
            <p:nvPr/>
          </p:nvGrpSpPr>
          <p:grpSpPr>
            <a:xfrm>
              <a:off x="1560138" y="658723"/>
              <a:ext cx="3386670" cy="2743200"/>
              <a:chOff x="375757" y="658723"/>
              <a:chExt cx="3386670" cy="2743200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750293AF-386E-4FAE-964B-DE5F976843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5757" y="658723"/>
                <a:ext cx="3386670" cy="2743200"/>
              </a:xfrm>
              <a:prstGeom prst="rect">
                <a:avLst/>
              </a:prstGeom>
            </p:spPr>
          </p:pic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D69C8EF-6D32-4A26-9E9A-9FEAFE1527C9}"/>
                  </a:ext>
                </a:extLst>
              </p:cNvPr>
              <p:cNvSpPr txBox="1"/>
              <p:nvPr/>
            </p:nvSpPr>
            <p:spPr>
              <a:xfrm>
                <a:off x="931713" y="1830268"/>
                <a:ext cx="22747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49432B"/>
                    </a:solidFill>
                    <a:latin typeface="Atten New Medium" panose="00000600000000000000" pitchFamily="50" charset="0"/>
                  </a:rPr>
                  <a:t>Raw AMD</a:t>
                </a: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A80DB37-0CC0-47FB-8384-B2AA099A8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06480" y="1934120"/>
              <a:ext cx="1076325" cy="46672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F2CD3A4-C400-4DA7-B1FC-047DFAE7EE49}"/>
                </a:ext>
              </a:extLst>
            </p:cNvPr>
            <p:cNvSpPr txBox="1"/>
            <p:nvPr/>
          </p:nvSpPr>
          <p:spPr>
            <a:xfrm>
              <a:off x="6634860" y="1824930"/>
              <a:ext cx="22747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49432B"/>
                  </a:solidFill>
                  <a:latin typeface="Atten New Medium" panose="00000600000000000000" pitchFamily="50" charset="0"/>
                </a:rPr>
                <a:t>Clean Water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6E13C10-14AE-4F43-9FCF-333A40FE1F6E}"/>
                </a:ext>
              </a:extLst>
            </p:cNvPr>
            <p:cNvSpPr txBox="1"/>
            <p:nvPr/>
          </p:nvSpPr>
          <p:spPr>
            <a:xfrm>
              <a:off x="7541631" y="3419025"/>
              <a:ext cx="22747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49432B"/>
                  </a:solidFill>
                  <a:latin typeface="Atten New Medium" panose="00000600000000000000" pitchFamily="50" charset="0"/>
                </a:rPr>
                <a:t>Stage</a:t>
              </a:r>
            </a:p>
            <a:p>
              <a:pPr algn="ctr"/>
              <a:r>
                <a:rPr lang="en-US" sz="1600" b="1" dirty="0">
                  <a:solidFill>
                    <a:srgbClr val="49432B"/>
                  </a:solidFill>
                  <a:latin typeface="Atten New Medium" panose="00000600000000000000" pitchFamily="50" charset="0"/>
                </a:rPr>
                <a:t>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8A9AF67-A31C-402E-990B-40F8EE93D5D8}"/>
                </a:ext>
              </a:extLst>
            </p:cNvPr>
            <p:cNvSpPr txBox="1"/>
            <p:nvPr/>
          </p:nvSpPr>
          <p:spPr>
            <a:xfrm>
              <a:off x="7541631" y="4348427"/>
              <a:ext cx="22747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49432B"/>
                  </a:solidFill>
                  <a:latin typeface="Atten New Medium" panose="00000600000000000000" pitchFamily="50" charset="0"/>
                </a:rPr>
                <a:t>Stage</a:t>
              </a:r>
            </a:p>
            <a:p>
              <a:pPr algn="ctr"/>
              <a:r>
                <a:rPr lang="en-US" sz="1600" b="1" dirty="0">
                  <a:solidFill>
                    <a:srgbClr val="49432B"/>
                  </a:solidFill>
                  <a:latin typeface="Atten New Medium" panose="00000600000000000000" pitchFamily="50" charset="0"/>
                </a:rPr>
                <a:t>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957228E-6A6E-4421-8252-EF604737B12A}"/>
                </a:ext>
              </a:extLst>
            </p:cNvPr>
            <p:cNvSpPr txBox="1"/>
            <p:nvPr/>
          </p:nvSpPr>
          <p:spPr>
            <a:xfrm>
              <a:off x="9816389" y="3463287"/>
              <a:ext cx="22747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49432B"/>
                  </a:solidFill>
                  <a:latin typeface="Atten New Medium" panose="00000600000000000000" pitchFamily="50" charset="0"/>
                </a:rPr>
                <a:t>Receiving Stream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FF65C41-74D3-4CDD-9310-D0F88ABA82C6}"/>
                </a:ext>
              </a:extLst>
            </p:cNvPr>
            <p:cNvCxnSpPr>
              <a:cxnSpLocks/>
              <a:endCxn id="41" idx="0"/>
            </p:cNvCxnSpPr>
            <p:nvPr/>
          </p:nvCxnSpPr>
          <p:spPr>
            <a:xfrm>
              <a:off x="7715794" y="3891483"/>
              <a:ext cx="0" cy="35621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EF10B6A-F956-4B0C-8CA7-4D65A1999B89}"/>
                </a:ext>
              </a:extLst>
            </p:cNvPr>
            <p:cNvSpPr txBox="1"/>
            <p:nvPr/>
          </p:nvSpPr>
          <p:spPr>
            <a:xfrm>
              <a:off x="6438160" y="3421841"/>
              <a:ext cx="12449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49432B"/>
                  </a:solidFill>
                  <a:latin typeface="Atten New Medium" panose="00000600000000000000" pitchFamily="50" charset="0"/>
                </a:rPr>
                <a:t>Stage 1 Reject</a:t>
              </a:r>
            </a:p>
            <a:p>
              <a:pPr algn="ctr"/>
              <a:r>
                <a:rPr lang="en-US" sz="1200" b="1" dirty="0">
                  <a:solidFill>
                    <a:srgbClr val="49432B"/>
                  </a:solidFill>
                  <a:latin typeface="Atten New Medium" panose="00000600000000000000" pitchFamily="50" charset="0"/>
                </a:rPr>
                <a:t>to</a:t>
              </a:r>
            </a:p>
            <a:p>
              <a:pPr algn="ctr"/>
              <a:r>
                <a:rPr lang="en-US" sz="1200" b="1" dirty="0">
                  <a:solidFill>
                    <a:srgbClr val="49432B"/>
                  </a:solidFill>
                  <a:latin typeface="Atten New Medium" panose="00000600000000000000" pitchFamily="50" charset="0"/>
                </a:rPr>
                <a:t>Stage 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D5958E4-87F8-43AD-8EB6-4ADF76992EE6}"/>
                </a:ext>
              </a:extLst>
            </p:cNvPr>
            <p:cNvSpPr txBox="1"/>
            <p:nvPr/>
          </p:nvSpPr>
          <p:spPr>
            <a:xfrm>
              <a:off x="6355505" y="4649769"/>
              <a:ext cx="12449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49432B"/>
                  </a:solidFill>
                  <a:latin typeface="Atten New Medium" panose="00000600000000000000" pitchFamily="50" charset="0"/>
                </a:rPr>
                <a:t>Stage 2 Reject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306C1B4-F309-4B81-BFD3-797234C26BC7}"/>
                </a:ext>
              </a:extLst>
            </p:cNvPr>
            <p:cNvSpPr txBox="1"/>
            <p:nvPr/>
          </p:nvSpPr>
          <p:spPr>
            <a:xfrm>
              <a:off x="6061001" y="4324643"/>
              <a:ext cx="14806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49432B"/>
                  </a:solidFill>
                  <a:latin typeface="Atten New Medium" panose="00000600000000000000" pitchFamily="50" charset="0"/>
                </a:rPr>
                <a:t>Stage 2 Clean Water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5AF9732-50FE-4D07-A557-D5FF63746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84779" y="2082458"/>
              <a:ext cx="1238250" cy="1276350"/>
            </a:xfrm>
            <a:prstGeom prst="rect">
              <a:avLst/>
            </a:prstGeom>
          </p:spPr>
        </p:pic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A4E27FB-37F5-470C-9DA8-88069407C4D5}"/>
                </a:ext>
              </a:extLst>
            </p:cNvPr>
            <p:cNvCxnSpPr>
              <a:cxnSpLocks/>
            </p:cNvCxnSpPr>
            <p:nvPr/>
          </p:nvCxnSpPr>
          <p:spPr>
            <a:xfrm>
              <a:off x="8679010" y="2400845"/>
              <a:ext cx="1493690" cy="110555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FC8CAC6-6036-4555-A08A-FC4706ABA8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28684" y="3757239"/>
              <a:ext cx="2344016" cy="70337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ECB2249-B7BB-4207-877F-B0A8812E4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019300" y="3395057"/>
              <a:ext cx="1190625" cy="1076325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B112172-4AD6-4FDD-8004-235E04D56736}"/>
                </a:ext>
              </a:extLst>
            </p:cNvPr>
            <p:cNvSpPr txBox="1"/>
            <p:nvPr/>
          </p:nvSpPr>
          <p:spPr>
            <a:xfrm>
              <a:off x="2743122" y="3872038"/>
              <a:ext cx="22747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49432B"/>
                  </a:solidFill>
                  <a:latin typeface="Atten New Medium" panose="00000600000000000000" pitchFamily="50" charset="0"/>
                </a:rPr>
                <a:t>AMD Source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C0C34D5-31BB-4316-B5D7-7D39386FCD3F}"/>
                </a:ext>
              </a:extLst>
            </p:cNvPr>
            <p:cNvCxnSpPr>
              <a:stCxn id="25" idx="1"/>
            </p:cNvCxnSpPr>
            <p:nvPr/>
          </p:nvCxnSpPr>
          <p:spPr>
            <a:xfrm flipH="1" flipV="1">
              <a:off x="4495800" y="4108927"/>
              <a:ext cx="1859705" cy="67934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5C3443F-76B6-4975-ADFB-C774BE601386}"/>
                </a:ext>
              </a:extLst>
            </p:cNvPr>
            <p:cNvSpPr txBox="1"/>
            <p:nvPr/>
          </p:nvSpPr>
          <p:spPr>
            <a:xfrm>
              <a:off x="9798408" y="4051575"/>
              <a:ext cx="22747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49432B"/>
                  </a:solidFill>
                  <a:latin typeface="Atten New Medium" panose="00000600000000000000" pitchFamily="50" charset="0"/>
                </a:rPr>
                <a:t>Total Recovery &gt;97%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FC76E7AB-9BB0-46B2-AFB4-3B0F89421E6D}"/>
              </a:ext>
            </a:extLst>
          </p:cNvPr>
          <p:cNvSpPr txBox="1"/>
          <p:nvPr/>
        </p:nvSpPr>
        <p:spPr>
          <a:xfrm>
            <a:off x="481386" y="4795704"/>
            <a:ext cx="4777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49432B"/>
                </a:solidFill>
                <a:latin typeface="Atten New Medium" panose="00000600000000000000" pitchFamily="50" charset="0"/>
              </a:rPr>
              <a:t>Bucket Volumes Representative of InnoH2O Recovery Rates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FB41678-C9F3-4656-B5EE-5FC7BC3EEA93}"/>
              </a:ext>
            </a:extLst>
          </p:cNvPr>
          <p:cNvSpPr txBox="1"/>
          <p:nvPr/>
        </p:nvSpPr>
        <p:spPr>
          <a:xfrm>
            <a:off x="0" y="5653237"/>
            <a:ext cx="3927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American Society of Mining and Reclamation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36</a:t>
            </a:r>
            <a:r>
              <a:rPr lang="en-US" sz="1600" baseline="30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th</a:t>
            </a:r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 Annual Meeting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June 5, 2019</a:t>
            </a:r>
            <a:endParaRPr lang="en-US" sz="1400" dirty="0">
              <a:solidFill>
                <a:schemeClr val="accent4">
                  <a:lumMod val="40000"/>
                  <a:lumOff val="60000"/>
                </a:schemeClr>
              </a:solidFill>
              <a:latin typeface="Atten New Book" panose="00000400000000000000" pitchFamily="50" charset="0"/>
            </a:endParaRPr>
          </a:p>
          <a:p>
            <a:endParaRPr lang="en-US" sz="2400" dirty="0">
              <a:solidFill>
                <a:srgbClr val="313D1F"/>
              </a:solidFill>
              <a:latin typeface="Atten New Extra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392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B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B5F228-90A7-4A57-9E5C-1CB5730E7637}"/>
              </a:ext>
            </a:extLst>
          </p:cNvPr>
          <p:cNvSpPr/>
          <p:nvPr/>
        </p:nvSpPr>
        <p:spPr>
          <a:xfrm>
            <a:off x="0" y="5470358"/>
            <a:ext cx="12192000" cy="1387642"/>
          </a:xfrm>
          <a:prstGeom prst="rect">
            <a:avLst/>
          </a:prstGeom>
          <a:solidFill>
            <a:srgbClr val="313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BA92BF-2208-448E-B362-911C1DED74B9}"/>
              </a:ext>
            </a:extLst>
          </p:cNvPr>
          <p:cNvSpPr/>
          <p:nvPr/>
        </p:nvSpPr>
        <p:spPr>
          <a:xfrm>
            <a:off x="0" y="5390146"/>
            <a:ext cx="12192000" cy="80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06813E4-DBE2-42AC-AC16-2ED4338259EB}"/>
              </a:ext>
            </a:extLst>
          </p:cNvPr>
          <p:cNvGrpSpPr/>
          <p:nvPr/>
        </p:nvGrpSpPr>
        <p:grpSpPr>
          <a:xfrm>
            <a:off x="1753355" y="994072"/>
            <a:ext cx="8685291" cy="2435303"/>
            <a:chOff x="1753355" y="2146597"/>
            <a:chExt cx="8685291" cy="243530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967D4D8-4E59-4CE4-BA0E-3AB5EDA638FC}"/>
                </a:ext>
              </a:extLst>
            </p:cNvPr>
            <p:cNvGrpSpPr/>
            <p:nvPr/>
          </p:nvGrpSpPr>
          <p:grpSpPr>
            <a:xfrm>
              <a:off x="1753355" y="2753100"/>
              <a:ext cx="8685291" cy="1828800"/>
              <a:chOff x="2835694" y="2929562"/>
              <a:chExt cx="8685291" cy="182880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428860DF-B793-44CE-BC4E-F88ED81A13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82635" y="2929562"/>
                <a:ext cx="2038350" cy="1828800"/>
              </a:xfrm>
              <a:prstGeom prst="rect">
                <a:avLst/>
              </a:prstGeom>
            </p:spPr>
          </p:pic>
          <p:pic>
            <p:nvPicPr>
              <p:cNvPr id="13" name="Picture 12" descr="A close up of text on a white background&#10;&#10;Description automatically generated">
                <a:extLst>
                  <a:ext uri="{FF2B5EF4-FFF2-40B4-BE49-F238E27FC236}">
                    <a16:creationId xmlns:a16="http://schemas.microsoft.com/office/drawing/2014/main" id="{B52828AE-2F01-4DB3-8EF4-B09999249D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35694" y="2929562"/>
                <a:ext cx="2038350" cy="1828800"/>
              </a:xfrm>
              <a:prstGeom prst="rect">
                <a:avLst/>
              </a:prstGeom>
            </p:spPr>
          </p:pic>
          <p:pic>
            <p:nvPicPr>
              <p:cNvPr id="15" name="Picture 14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81777026-4428-486A-9F73-CBF183CC21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51341" y="2929562"/>
                <a:ext cx="2038350" cy="1828800"/>
              </a:xfrm>
              <a:prstGeom prst="rect">
                <a:avLst/>
              </a:prstGeom>
            </p:spPr>
          </p:pic>
          <p:pic>
            <p:nvPicPr>
              <p:cNvPr id="17" name="Picture 16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8635E55F-12F3-422A-BB24-6AF0C8627E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66988" y="2929562"/>
                <a:ext cx="2038350" cy="1828800"/>
              </a:xfrm>
              <a:prstGeom prst="rect">
                <a:avLst/>
              </a:prstGeom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20CAD5A-F39D-4483-952A-E0E86FED218D}"/>
                </a:ext>
              </a:extLst>
            </p:cNvPr>
            <p:cNvGrpSpPr/>
            <p:nvPr/>
          </p:nvGrpSpPr>
          <p:grpSpPr>
            <a:xfrm>
              <a:off x="1753355" y="2146597"/>
              <a:ext cx="8614352" cy="492443"/>
              <a:chOff x="1753355" y="2451395"/>
              <a:chExt cx="8614352" cy="492443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22322F4-0EC2-4582-8C52-505224E06DDE}"/>
                  </a:ext>
                </a:extLst>
              </p:cNvPr>
              <p:cNvSpPr txBox="1"/>
              <p:nvPr/>
            </p:nvSpPr>
            <p:spPr>
              <a:xfrm>
                <a:off x="1753355" y="2451395"/>
                <a:ext cx="203835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dirty="0">
                    <a:solidFill>
                      <a:srgbClr val="49432B"/>
                    </a:solidFill>
                    <a:latin typeface="Atten New ExtraBold" panose="00000900000000000000" pitchFamily="50" charset="0"/>
                  </a:rPr>
                  <a:t>1 GPM Pilot</a:t>
                </a:r>
                <a:endParaRPr lang="en-US" sz="2600" dirty="0">
                  <a:latin typeface="Atten New ExtraBold" panose="00000900000000000000" pitchFamily="50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C1A5292-0A5E-4507-A30B-198D5746FEA8}"/>
                  </a:ext>
                </a:extLst>
              </p:cNvPr>
              <p:cNvSpPr txBox="1"/>
              <p:nvPr/>
            </p:nvSpPr>
            <p:spPr>
              <a:xfrm>
                <a:off x="4016295" y="2451395"/>
                <a:ext cx="196741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dirty="0">
                    <a:solidFill>
                      <a:srgbClr val="49432B"/>
                    </a:solidFill>
                    <a:latin typeface="Atten New ExtraBold" panose="00000900000000000000" pitchFamily="50" charset="0"/>
                  </a:rPr>
                  <a:t>10 GPM</a:t>
                </a:r>
                <a:endParaRPr lang="en-US" sz="2600" dirty="0">
                  <a:latin typeface="Atten New ExtraBold" panose="00000900000000000000" pitchFamily="50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DF16ACE-57DE-4814-BFBA-B9449475C3D9}"/>
                  </a:ext>
                </a:extLst>
              </p:cNvPr>
              <p:cNvSpPr txBox="1"/>
              <p:nvPr/>
            </p:nvSpPr>
            <p:spPr>
              <a:xfrm>
                <a:off x="6208296" y="2451395"/>
                <a:ext cx="196741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dirty="0">
                    <a:solidFill>
                      <a:srgbClr val="49432B"/>
                    </a:solidFill>
                    <a:latin typeface="Atten New ExtraBold" panose="00000900000000000000" pitchFamily="50" charset="0"/>
                  </a:rPr>
                  <a:t>25 GPM</a:t>
                </a:r>
                <a:endParaRPr lang="en-US" sz="2600" dirty="0">
                  <a:latin typeface="Atten New ExtraBold" panose="00000900000000000000" pitchFamily="50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E96ED9C-907A-4B0A-A80D-9C9F5C1BE934}"/>
                  </a:ext>
                </a:extLst>
              </p:cNvPr>
              <p:cNvSpPr txBox="1"/>
              <p:nvPr/>
            </p:nvSpPr>
            <p:spPr>
              <a:xfrm>
                <a:off x="8400296" y="2451395"/>
                <a:ext cx="196741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dirty="0">
                    <a:solidFill>
                      <a:srgbClr val="49432B"/>
                    </a:solidFill>
                    <a:latin typeface="Atten New ExtraBold" panose="00000900000000000000" pitchFamily="50" charset="0"/>
                  </a:rPr>
                  <a:t>50 GPM</a:t>
                </a:r>
                <a:endParaRPr lang="en-US" sz="2600" dirty="0">
                  <a:latin typeface="Atten New ExtraBold" panose="00000900000000000000" pitchFamily="50" charset="0"/>
                </a:endParaRPr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2E1BB5B-0F08-45A8-B41D-9D4501416943}"/>
              </a:ext>
            </a:extLst>
          </p:cNvPr>
          <p:cNvSpPr txBox="1"/>
          <p:nvPr/>
        </p:nvSpPr>
        <p:spPr>
          <a:xfrm>
            <a:off x="-1123161" y="187395"/>
            <a:ext cx="5922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49432B"/>
                </a:solidFill>
                <a:latin typeface="Atten New Medium" panose="00000600000000000000" pitchFamily="50" charset="0"/>
              </a:rPr>
              <a:t>Treatment Costs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3F88C5D-AAE8-41AE-9C07-10BCB68E771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281" y="5653237"/>
            <a:ext cx="1848668" cy="88747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FE36704-8617-4070-BCD9-2705997BF1F6}"/>
              </a:ext>
            </a:extLst>
          </p:cNvPr>
          <p:cNvSpPr txBox="1"/>
          <p:nvPr/>
        </p:nvSpPr>
        <p:spPr>
          <a:xfrm>
            <a:off x="1753354" y="4239634"/>
            <a:ext cx="8685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9432B"/>
                </a:solidFill>
                <a:latin typeface="Atten New Medium" panose="00000600000000000000" pitchFamily="50" charset="0"/>
              </a:rPr>
              <a:t>Operational Costs range from $0.11 per 1,000 gallons treated to $2+ per 1,000 gallons treated depending on source of maintenance labor, volume of water being treated, water characteristics, location, etc.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09457C-864C-418D-AAD9-10ABE1D0FA0E}"/>
              </a:ext>
            </a:extLst>
          </p:cNvPr>
          <p:cNvSpPr txBox="1"/>
          <p:nvPr/>
        </p:nvSpPr>
        <p:spPr>
          <a:xfrm>
            <a:off x="1753355" y="3437342"/>
            <a:ext cx="86852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49432B"/>
                </a:solidFill>
                <a:latin typeface="Atten New Medium" panose="00000600000000000000" pitchFamily="50" charset="0"/>
              </a:rPr>
              <a:t>O&amp;M Costs Represent InnoH2O Service Contract Costs for maintaining, monitoring, adjusting and sampling results from treatment system; service contract includes all monthly maintenance, required pH adjustment chemicals, bi-yearly cleanings and any replacement filters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1606128-1876-488E-A9C5-B8D92560E14B}"/>
              </a:ext>
            </a:extLst>
          </p:cNvPr>
          <p:cNvSpPr txBox="1"/>
          <p:nvPr/>
        </p:nvSpPr>
        <p:spPr>
          <a:xfrm>
            <a:off x="0" y="5653237"/>
            <a:ext cx="3927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American Society of Mining and Reclamation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36</a:t>
            </a:r>
            <a:r>
              <a:rPr lang="en-US" sz="1600" baseline="30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th</a:t>
            </a:r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 Annual Meeting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June 5, 2019</a:t>
            </a:r>
            <a:endParaRPr lang="en-US" sz="1400" dirty="0">
              <a:solidFill>
                <a:schemeClr val="accent4">
                  <a:lumMod val="40000"/>
                  <a:lumOff val="60000"/>
                </a:schemeClr>
              </a:solidFill>
              <a:latin typeface="Atten New Book" panose="00000400000000000000" pitchFamily="50" charset="0"/>
            </a:endParaRPr>
          </a:p>
          <a:p>
            <a:endParaRPr lang="en-US" sz="2400" dirty="0">
              <a:solidFill>
                <a:srgbClr val="313D1F"/>
              </a:solidFill>
              <a:latin typeface="Atten New Extra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052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B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B5F228-90A7-4A57-9E5C-1CB5730E7637}"/>
              </a:ext>
            </a:extLst>
          </p:cNvPr>
          <p:cNvSpPr/>
          <p:nvPr/>
        </p:nvSpPr>
        <p:spPr>
          <a:xfrm>
            <a:off x="0" y="5470358"/>
            <a:ext cx="12192000" cy="1387642"/>
          </a:xfrm>
          <a:prstGeom prst="rect">
            <a:avLst/>
          </a:prstGeom>
          <a:solidFill>
            <a:srgbClr val="313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BA92BF-2208-448E-B362-911C1DED74B9}"/>
              </a:ext>
            </a:extLst>
          </p:cNvPr>
          <p:cNvSpPr/>
          <p:nvPr/>
        </p:nvSpPr>
        <p:spPr>
          <a:xfrm>
            <a:off x="0" y="5390146"/>
            <a:ext cx="12192000" cy="80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4374E7-8458-45DA-9BE6-7723D59C60FB}"/>
              </a:ext>
            </a:extLst>
          </p:cNvPr>
          <p:cNvSpPr txBox="1"/>
          <p:nvPr/>
        </p:nvSpPr>
        <p:spPr>
          <a:xfrm>
            <a:off x="142017" y="534519"/>
            <a:ext cx="4858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49432B"/>
                </a:solidFill>
                <a:latin typeface="Atten New Medium" panose="00000600000000000000" pitchFamily="50" charset="0"/>
              </a:rPr>
              <a:t>How to Deploy an InnoH2O Treatment System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04051F-413B-4633-8208-2A0C7DD094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281" y="5653237"/>
            <a:ext cx="1848668" cy="88747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E38B0BD4-3510-42C7-B237-8BE03B01B651}"/>
              </a:ext>
            </a:extLst>
          </p:cNvPr>
          <p:cNvSpPr txBox="1"/>
          <p:nvPr/>
        </p:nvSpPr>
        <p:spPr>
          <a:xfrm>
            <a:off x="333375" y="1611737"/>
            <a:ext cx="4666821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49432B"/>
                </a:solidFill>
                <a:latin typeface="Atten New Medium" panose="00000600000000000000" pitchFamily="50" charset="0"/>
              </a:rPr>
              <a:t>First, we implement our RDM – Remote Discharge Monitor – to validate water quality and to build a data profile of the proposed treatment stream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9432B"/>
                </a:solidFill>
                <a:latin typeface="Atten New Medium" panose="00000600000000000000" pitchFamily="50" charset="0"/>
              </a:rPr>
              <a:t>The RDM is a remote system that can be used to monitor discharge parameters such as pH, Conductivity and Oxidation-Reduction Potential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9432B"/>
                </a:solidFill>
                <a:latin typeface="Atten New Medium" panose="00000600000000000000" pitchFamily="50" charset="0"/>
              </a:rPr>
              <a:t>Automatically records data on the discharge up to 5 times per day and can store on either a SD card or send a SMS text message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49432B"/>
                </a:solidFill>
                <a:latin typeface="Atten New Medium" panose="00000600000000000000" pitchFamily="50" charset="0"/>
              </a:rPr>
              <a:t>After gathering the data, treatment can be focused on the “worst offenders” instead of treating large volumes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9432B"/>
                </a:solidFill>
                <a:latin typeface="Atten New Medium" panose="00000600000000000000" pitchFamily="50" charset="0"/>
              </a:rPr>
              <a:t>Small discharges sometimes contribute significant amounts of metals to the overall discharge load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11332A3-548A-44E7-B5FF-49F0B2E79A34}"/>
              </a:ext>
            </a:extLst>
          </p:cNvPr>
          <p:cNvGrpSpPr/>
          <p:nvPr/>
        </p:nvGrpSpPr>
        <p:grpSpPr>
          <a:xfrm>
            <a:off x="5000196" y="767553"/>
            <a:ext cx="6784043" cy="4238625"/>
            <a:chOff x="5000196" y="767553"/>
            <a:chExt cx="6784043" cy="4238625"/>
          </a:xfrm>
        </p:grpSpPr>
        <p:pic>
          <p:nvPicPr>
            <p:cNvPr id="3" name="Picture 2" descr="A picture containing ground&#10;&#10;Description generated with very high confidence">
              <a:extLst>
                <a:ext uri="{FF2B5EF4-FFF2-40B4-BE49-F238E27FC236}">
                  <a16:creationId xmlns:a16="http://schemas.microsoft.com/office/drawing/2014/main" id="{EA1F5EB9-B0BE-40F3-AF3C-6442F39A2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0196" y="767553"/>
              <a:ext cx="6784043" cy="4238625"/>
            </a:xfrm>
            <a:prstGeom prst="rect">
              <a:avLst/>
            </a:prstGeom>
          </p:spPr>
        </p:pic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D5C133A7-BCEC-4BE1-B10B-01E2F19B975C}"/>
                </a:ext>
              </a:extLst>
            </p:cNvPr>
            <p:cNvCxnSpPr/>
            <p:nvPr/>
          </p:nvCxnSpPr>
          <p:spPr>
            <a:xfrm flipH="1" flipV="1">
              <a:off x="9715500" y="1847850"/>
              <a:ext cx="428625" cy="74295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87526D33-F434-47E7-B3B7-D99A6936CE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24625" y="1714500"/>
              <a:ext cx="3619501" cy="8763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926645BC-E712-4DD6-990D-D5E7BFEA27C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48525" y="2495550"/>
              <a:ext cx="2895601" cy="9525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DF04816B-5B71-4C0B-9485-7F34277445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81750" y="1277397"/>
              <a:ext cx="3762375" cy="131340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70D9499A-147F-41A7-8719-3F7C675899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8351" y="1387643"/>
              <a:ext cx="247649" cy="1300414"/>
            </a:xfrm>
            <a:prstGeom prst="straightConnector1">
              <a:avLst/>
            </a:prstGeom>
            <a:ln>
              <a:solidFill>
                <a:srgbClr val="92D050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11826469-5560-4A6F-9012-8454A91578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8350" y="1934098"/>
              <a:ext cx="404813" cy="753959"/>
            </a:xfrm>
            <a:prstGeom prst="straightConnector1">
              <a:avLst/>
            </a:prstGeom>
            <a:ln>
              <a:solidFill>
                <a:srgbClr val="92D050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27E0CFA-3ED8-47D1-8D59-42731C113B6F}"/>
              </a:ext>
            </a:extLst>
          </p:cNvPr>
          <p:cNvSpPr txBox="1"/>
          <p:nvPr/>
        </p:nvSpPr>
        <p:spPr>
          <a:xfrm>
            <a:off x="0" y="5653237"/>
            <a:ext cx="3927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American Society of Mining and Reclamation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36</a:t>
            </a:r>
            <a:r>
              <a:rPr lang="en-US" sz="1600" baseline="30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th</a:t>
            </a:r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 Annual Meeting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June 5, 2019</a:t>
            </a:r>
            <a:endParaRPr lang="en-US" sz="1400" dirty="0">
              <a:solidFill>
                <a:schemeClr val="accent4">
                  <a:lumMod val="40000"/>
                  <a:lumOff val="60000"/>
                </a:schemeClr>
              </a:solidFill>
              <a:latin typeface="Atten New Book" panose="00000400000000000000" pitchFamily="50" charset="0"/>
            </a:endParaRPr>
          </a:p>
          <a:p>
            <a:endParaRPr lang="en-US" sz="2400" dirty="0">
              <a:solidFill>
                <a:srgbClr val="313D1F"/>
              </a:solidFill>
              <a:latin typeface="Atten New Extra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467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5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B5F228-90A7-4A57-9E5C-1CB5730E7637}"/>
              </a:ext>
            </a:extLst>
          </p:cNvPr>
          <p:cNvSpPr/>
          <p:nvPr/>
        </p:nvSpPr>
        <p:spPr>
          <a:xfrm>
            <a:off x="0" y="5470358"/>
            <a:ext cx="12192000" cy="1387642"/>
          </a:xfrm>
          <a:prstGeom prst="rect">
            <a:avLst/>
          </a:prstGeom>
          <a:solidFill>
            <a:srgbClr val="313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1162CB-DF64-42A5-A286-0EB222435D8C}"/>
              </a:ext>
            </a:extLst>
          </p:cNvPr>
          <p:cNvSpPr/>
          <p:nvPr/>
        </p:nvSpPr>
        <p:spPr>
          <a:xfrm>
            <a:off x="0" y="5390146"/>
            <a:ext cx="12192000" cy="80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44941B9-8B80-434D-A73F-3D0AB138A602}"/>
              </a:ext>
            </a:extLst>
          </p:cNvPr>
          <p:cNvGrpSpPr/>
          <p:nvPr/>
        </p:nvGrpSpPr>
        <p:grpSpPr>
          <a:xfrm>
            <a:off x="1042737" y="1743191"/>
            <a:ext cx="3700714" cy="3278908"/>
            <a:chOff x="1042737" y="781166"/>
            <a:chExt cx="3700714" cy="327890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784EDC7-FE4F-4C39-BFCC-EA1D1517DEC2}"/>
                </a:ext>
              </a:extLst>
            </p:cNvPr>
            <p:cNvSpPr txBox="1"/>
            <p:nvPr/>
          </p:nvSpPr>
          <p:spPr>
            <a:xfrm>
              <a:off x="1042737" y="1259307"/>
              <a:ext cx="3529263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313D1F"/>
                  </a:solidFill>
                  <a:latin typeface="Atten New ExtraBold" panose="00000900000000000000" pitchFamily="50" charset="0"/>
                </a:rPr>
                <a:t>MIKE McCLUSKEY</a:t>
              </a:r>
            </a:p>
            <a:p>
              <a:r>
                <a:rPr lang="en-US" sz="2800" dirty="0">
                  <a:solidFill>
                    <a:srgbClr val="313D1F"/>
                  </a:solidFill>
                  <a:latin typeface="Atten New Book" panose="00000400000000000000" pitchFamily="50" charset="0"/>
                </a:rPr>
                <a:t>President</a:t>
              </a:r>
            </a:p>
            <a:p>
              <a:r>
                <a:rPr lang="en-US" sz="2000" dirty="0">
                  <a:solidFill>
                    <a:srgbClr val="313D1F"/>
                  </a:solidFill>
                  <a:latin typeface="Atten New Book" panose="00000400000000000000" pitchFamily="50" charset="0"/>
                </a:rPr>
                <a:t>InnoH2O Solutions, LLC</a:t>
              </a:r>
            </a:p>
            <a:p>
              <a:r>
                <a:rPr lang="en-US" sz="2000" dirty="0">
                  <a:solidFill>
                    <a:srgbClr val="313D1F"/>
                  </a:solidFill>
                  <a:latin typeface="Atten New Book" panose="00000400000000000000" pitchFamily="50" charset="0"/>
                </a:rPr>
                <a:t>O: 814-445-4491</a:t>
              </a:r>
            </a:p>
            <a:p>
              <a:r>
                <a:rPr lang="en-US" sz="2000" dirty="0">
                  <a:solidFill>
                    <a:srgbClr val="313D1F"/>
                  </a:solidFill>
                  <a:latin typeface="Atten New Book" panose="00000400000000000000" pitchFamily="50" charset="0"/>
                </a:rPr>
                <a:t>C: 814-594-4491</a:t>
              </a:r>
            </a:p>
            <a:p>
              <a:r>
                <a:rPr lang="en-US" sz="2000" u="sng" dirty="0">
                  <a:solidFill>
                    <a:srgbClr val="313D1F"/>
                  </a:solidFill>
                  <a:latin typeface="Atten New Book" panose="00000400000000000000" pitchFamily="50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mike@innoh2osolutions.com</a:t>
              </a:r>
              <a:endParaRPr lang="en-US" sz="2000" dirty="0">
                <a:solidFill>
                  <a:srgbClr val="313D1F"/>
                </a:solidFill>
                <a:latin typeface="Atten New Book" panose="00000400000000000000" pitchFamily="50" charset="0"/>
              </a:endParaRPr>
            </a:p>
            <a:p>
              <a:r>
                <a:rPr lang="en-US" sz="2000" u="sng" dirty="0">
                  <a:solidFill>
                    <a:srgbClr val="313D1F"/>
                  </a:solidFill>
                  <a:latin typeface="Atten New Book" panose="00000400000000000000" pitchFamily="50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www.innoh2osolutions.com</a:t>
              </a:r>
              <a:r>
                <a:rPr lang="en-US" sz="2000" dirty="0">
                  <a:solidFill>
                    <a:srgbClr val="313D1F"/>
                  </a:solidFill>
                  <a:latin typeface="Atten New Book" panose="00000400000000000000" pitchFamily="50" charset="0"/>
                </a:rPr>
                <a:t> </a:t>
              </a:r>
            </a:p>
            <a:p>
              <a:endParaRPr lang="en-US" sz="2400" dirty="0">
                <a:solidFill>
                  <a:srgbClr val="313D1F"/>
                </a:solidFill>
                <a:latin typeface="Atten New ExtraBold" panose="00000900000000000000" pitchFamily="50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156B717-FA45-410C-A498-212EB32B622C}"/>
                </a:ext>
              </a:extLst>
            </p:cNvPr>
            <p:cNvSpPr txBox="1"/>
            <p:nvPr/>
          </p:nvSpPr>
          <p:spPr>
            <a:xfrm>
              <a:off x="1044801" y="781166"/>
              <a:ext cx="3698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solidFill>
                    <a:srgbClr val="313D1F"/>
                  </a:solidFill>
                  <a:latin typeface="Atten New Book" panose="00000400000000000000" pitchFamily="50" charset="0"/>
                </a:rPr>
                <a:t>For More Information: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97287A8-ED20-4000-8EEE-F35500723B8D}"/>
              </a:ext>
            </a:extLst>
          </p:cNvPr>
          <p:cNvSpPr txBox="1"/>
          <p:nvPr/>
        </p:nvSpPr>
        <p:spPr>
          <a:xfrm>
            <a:off x="1244826" y="540283"/>
            <a:ext cx="3698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313D1F"/>
                </a:solidFill>
                <a:latin typeface="Atten New Book" panose="00000400000000000000" pitchFamily="50" charset="0"/>
              </a:rPr>
              <a:t>Questions?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57D1BCF-B799-45B6-A81C-DB233D61BE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281" y="5653237"/>
            <a:ext cx="1848668" cy="8874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9467595-24D7-489C-8FC4-9C9824922192}"/>
              </a:ext>
            </a:extLst>
          </p:cNvPr>
          <p:cNvSpPr txBox="1"/>
          <p:nvPr/>
        </p:nvSpPr>
        <p:spPr>
          <a:xfrm>
            <a:off x="7071632" y="2674117"/>
            <a:ext cx="29146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313D1F"/>
                </a:solidFill>
                <a:latin typeface="Atten New Book" panose="00000400000000000000" pitchFamily="50" charset="0"/>
              </a:rPr>
              <a:t>Thank You!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E1349F-997B-4B7F-BEDF-F062298E96ED}"/>
              </a:ext>
            </a:extLst>
          </p:cNvPr>
          <p:cNvSpPr txBox="1"/>
          <p:nvPr/>
        </p:nvSpPr>
        <p:spPr>
          <a:xfrm>
            <a:off x="0" y="5653237"/>
            <a:ext cx="3927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American Society of Mining and Reclamation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36</a:t>
            </a:r>
            <a:r>
              <a:rPr lang="en-US" sz="1600" baseline="30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th</a:t>
            </a:r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 Annual Meeting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June 5, 2019</a:t>
            </a:r>
            <a:endParaRPr lang="en-US" sz="1400" dirty="0">
              <a:solidFill>
                <a:schemeClr val="accent4">
                  <a:lumMod val="40000"/>
                  <a:lumOff val="60000"/>
                </a:schemeClr>
              </a:solidFill>
              <a:latin typeface="Atten New Book" panose="00000400000000000000" pitchFamily="50" charset="0"/>
            </a:endParaRPr>
          </a:p>
          <a:p>
            <a:endParaRPr lang="en-US" sz="2400" dirty="0">
              <a:solidFill>
                <a:srgbClr val="313D1F"/>
              </a:solidFill>
              <a:latin typeface="Atten New Extra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363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B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B5F228-90A7-4A57-9E5C-1CB5730E7637}"/>
              </a:ext>
            </a:extLst>
          </p:cNvPr>
          <p:cNvSpPr/>
          <p:nvPr/>
        </p:nvSpPr>
        <p:spPr>
          <a:xfrm>
            <a:off x="0" y="5470358"/>
            <a:ext cx="12192000" cy="1387642"/>
          </a:xfrm>
          <a:prstGeom prst="rect">
            <a:avLst/>
          </a:prstGeom>
          <a:solidFill>
            <a:srgbClr val="313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BA92BF-2208-448E-B362-911C1DED74B9}"/>
              </a:ext>
            </a:extLst>
          </p:cNvPr>
          <p:cNvSpPr/>
          <p:nvPr/>
        </p:nvSpPr>
        <p:spPr>
          <a:xfrm>
            <a:off x="0" y="5390146"/>
            <a:ext cx="12192000" cy="80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F39473-C218-456F-91E7-6DCC1FDD7A6A}"/>
              </a:ext>
            </a:extLst>
          </p:cNvPr>
          <p:cNvSpPr txBox="1"/>
          <p:nvPr/>
        </p:nvSpPr>
        <p:spPr>
          <a:xfrm>
            <a:off x="294271" y="806429"/>
            <a:ext cx="621973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9432B"/>
                </a:solidFill>
                <a:latin typeface="Atten New Medium" panose="00000600000000000000" pitchFamily="50" charset="0"/>
              </a:rPr>
              <a:t>Membrane Filtration of AMD has been attempted before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9432B"/>
                </a:solidFill>
                <a:latin typeface="Atten New Medium" panose="00000600000000000000" pitchFamily="50" charset="0"/>
              </a:rPr>
              <a:t>Major issue is primarily Gypsum fouling of membranes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9432B"/>
                </a:solidFill>
                <a:latin typeface="Atten New Medium" panose="00000600000000000000" pitchFamily="50" charset="0"/>
              </a:rPr>
              <a:t>Typical scheme is to raise pH prior to attempting membrane separation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9432B"/>
                </a:solidFill>
                <a:latin typeface="Atten New Medium" panose="00000600000000000000" pitchFamily="50" charset="0"/>
              </a:rPr>
              <a:t>The idea is to precipitate the Gypsum/Iron prior to doing separation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9432B"/>
                </a:solidFill>
                <a:latin typeface="Atten New Medium" panose="00000600000000000000" pitchFamily="50" charset="0"/>
              </a:rPr>
              <a:t>Higher pH (&gt;4.5) typically required for conventional membrane materials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9432B"/>
                </a:solidFill>
                <a:latin typeface="Atten New Medium" panose="00000600000000000000" pitchFamily="50" charset="0"/>
              </a:rPr>
              <a:t>Major issues typically include: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9432B"/>
                </a:solidFill>
                <a:latin typeface="Atten New Medium" panose="00000600000000000000" pitchFamily="50" charset="0"/>
              </a:rPr>
              <a:t>Cost – both Cap-ex and Op-ex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9432B"/>
                </a:solidFill>
                <a:latin typeface="Atten New Medium" panose="00000600000000000000" pitchFamily="50" charset="0"/>
              </a:rPr>
              <a:t>Maintenance Requirements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9432B"/>
                </a:solidFill>
                <a:latin typeface="Atten New Medium" panose="00000600000000000000" pitchFamily="50" charset="0"/>
              </a:rPr>
              <a:t>Membrane Replacement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1FAE6A9-0EEC-4ACF-8784-8E025BDDCAE5}"/>
              </a:ext>
            </a:extLst>
          </p:cNvPr>
          <p:cNvGrpSpPr/>
          <p:nvPr/>
        </p:nvGrpSpPr>
        <p:grpSpPr>
          <a:xfrm>
            <a:off x="6645944" y="245434"/>
            <a:ext cx="5048250" cy="4650059"/>
            <a:chOff x="6645944" y="139825"/>
            <a:chExt cx="5048250" cy="4650059"/>
          </a:xfrm>
        </p:grpSpPr>
        <p:pic>
          <p:nvPicPr>
            <p:cNvPr id="11" name="Picture 10" descr="A picture containing nature&#10;&#10;Description automatically generated">
              <a:extLst>
                <a:ext uri="{FF2B5EF4-FFF2-40B4-BE49-F238E27FC236}">
                  <a16:creationId xmlns:a16="http://schemas.microsoft.com/office/drawing/2014/main" id="{2AE3302B-B244-4501-BDC7-591A8D320F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22444" y="139826"/>
              <a:ext cx="2571750" cy="2273968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0CD0757-60AB-4DD6-8B16-C38832CC3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45944" y="2418159"/>
              <a:ext cx="2476500" cy="2371725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7557148-D698-4615-948D-B8A82E38F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22444" y="2413793"/>
              <a:ext cx="2571750" cy="2371725"/>
            </a:xfrm>
            <a:prstGeom prst="rect">
              <a:avLst/>
            </a:prstGeom>
          </p:spPr>
        </p:pic>
        <p:pic>
          <p:nvPicPr>
            <p:cNvPr id="10" name="Picture 9" descr="A picture containing animal, invertebrate&#10;&#10;Description automatically generated">
              <a:extLst>
                <a:ext uri="{FF2B5EF4-FFF2-40B4-BE49-F238E27FC236}">
                  <a16:creationId xmlns:a16="http://schemas.microsoft.com/office/drawing/2014/main" id="{B7B9DC6C-2C8C-4DE1-BDFB-F1E65A8D24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45944" y="139825"/>
              <a:ext cx="2476500" cy="2273968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24374E7-8458-45DA-9BE6-7723D59C60FB}"/>
              </a:ext>
            </a:extLst>
          </p:cNvPr>
          <p:cNvSpPr txBox="1"/>
          <p:nvPr/>
        </p:nvSpPr>
        <p:spPr>
          <a:xfrm>
            <a:off x="294271" y="245434"/>
            <a:ext cx="5550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49432B"/>
                </a:solidFill>
                <a:latin typeface="Atten New Medium" panose="00000600000000000000" pitchFamily="50" charset="0"/>
              </a:rPr>
              <a:t>Previous Approaches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15E04F-0B1F-4745-B978-8A7DF50477FA}"/>
              </a:ext>
            </a:extLst>
          </p:cNvPr>
          <p:cNvSpPr txBox="1"/>
          <p:nvPr/>
        </p:nvSpPr>
        <p:spPr>
          <a:xfrm>
            <a:off x="7665026" y="4899858"/>
            <a:ext cx="29148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49432B"/>
                </a:solidFill>
                <a:latin typeface="Atten New Medium" panose="00000600000000000000" pitchFamily="50" charset="0"/>
              </a:rPr>
              <a:t>Membrane images courtesy of Lenntech.com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B356BCD-6258-468F-A89A-28E439F473F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281" y="5653237"/>
            <a:ext cx="1848668" cy="8874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D34F330-F096-4CAC-9B3A-DE22D99D0285}"/>
              </a:ext>
            </a:extLst>
          </p:cNvPr>
          <p:cNvSpPr txBox="1"/>
          <p:nvPr/>
        </p:nvSpPr>
        <p:spPr>
          <a:xfrm>
            <a:off x="0" y="5653237"/>
            <a:ext cx="3927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American Society of Mining and Reclamation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36</a:t>
            </a:r>
            <a:r>
              <a:rPr lang="en-US" sz="1600" baseline="30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th</a:t>
            </a:r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 Annual Meeting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June 5, 2019</a:t>
            </a:r>
            <a:endParaRPr lang="en-US" sz="1400" dirty="0">
              <a:solidFill>
                <a:schemeClr val="accent4">
                  <a:lumMod val="40000"/>
                  <a:lumOff val="60000"/>
                </a:schemeClr>
              </a:solidFill>
              <a:latin typeface="Atten New Book" panose="00000400000000000000" pitchFamily="50" charset="0"/>
            </a:endParaRPr>
          </a:p>
          <a:p>
            <a:endParaRPr lang="en-US" sz="2400" dirty="0">
              <a:solidFill>
                <a:srgbClr val="313D1F"/>
              </a:solidFill>
              <a:latin typeface="Atten New Extra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438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B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B5F228-90A7-4A57-9E5C-1CB5730E7637}"/>
              </a:ext>
            </a:extLst>
          </p:cNvPr>
          <p:cNvSpPr/>
          <p:nvPr/>
        </p:nvSpPr>
        <p:spPr>
          <a:xfrm>
            <a:off x="0" y="5470358"/>
            <a:ext cx="12192000" cy="1387642"/>
          </a:xfrm>
          <a:prstGeom prst="rect">
            <a:avLst/>
          </a:prstGeom>
          <a:solidFill>
            <a:srgbClr val="313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BA92BF-2208-448E-B362-911C1DED74B9}"/>
              </a:ext>
            </a:extLst>
          </p:cNvPr>
          <p:cNvSpPr/>
          <p:nvPr/>
        </p:nvSpPr>
        <p:spPr>
          <a:xfrm>
            <a:off x="0" y="5390146"/>
            <a:ext cx="12192000" cy="80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F39473-C218-456F-91E7-6DCC1FDD7A6A}"/>
              </a:ext>
            </a:extLst>
          </p:cNvPr>
          <p:cNvSpPr txBox="1"/>
          <p:nvPr/>
        </p:nvSpPr>
        <p:spPr>
          <a:xfrm>
            <a:off x="294271" y="806429"/>
            <a:ext cx="621973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49432B"/>
                </a:solidFill>
                <a:latin typeface="Atten New Medium" panose="00000600000000000000" pitchFamily="50" charset="0"/>
              </a:rPr>
              <a:t>Zero chemical modification of Raw AMD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49432B"/>
                </a:solidFill>
                <a:latin typeface="Atten New Medium" panose="00000600000000000000" pitchFamily="50" charset="0"/>
              </a:rPr>
              <a:t>Process scheme is a three-stage filtration process: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9432B"/>
                </a:solidFill>
                <a:latin typeface="Atten New Medium" panose="00000600000000000000" pitchFamily="50" charset="0"/>
              </a:rPr>
              <a:t>Particulate Filtration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9432B"/>
                </a:solidFill>
                <a:latin typeface="Atten New Medium" panose="00000600000000000000" pitchFamily="50" charset="0"/>
              </a:rPr>
              <a:t>Microfiltration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9432B"/>
                </a:solidFill>
                <a:latin typeface="Atten New Medium" panose="00000600000000000000" pitchFamily="50" charset="0"/>
              </a:rPr>
              <a:t>Ultra Low-Pressure Reverse Osmosis (&lt; 200 psig)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49432B"/>
                </a:solidFill>
                <a:latin typeface="Atten New Medium" panose="00000600000000000000" pitchFamily="50" charset="0"/>
              </a:rPr>
              <a:t>Low pressure separation of the entrained anions/cations results in highly purified filtrate and virtually eliminates membrane fouling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49432B"/>
                </a:solidFill>
                <a:latin typeface="Atten New Medium" panose="00000600000000000000" pitchFamily="50" charset="0"/>
              </a:rPr>
              <a:t>Blending of Raw AMD and system filtrate to produce water that meets NPDES specs but limits energy content in water (sub-10 watt-hours per gallon)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4374E7-8458-45DA-9BE6-7723D59C60FB}"/>
              </a:ext>
            </a:extLst>
          </p:cNvPr>
          <p:cNvSpPr txBox="1"/>
          <p:nvPr/>
        </p:nvSpPr>
        <p:spPr>
          <a:xfrm>
            <a:off x="294271" y="245434"/>
            <a:ext cx="5550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49432B"/>
                </a:solidFill>
                <a:latin typeface="Atten New Medium" panose="00000600000000000000" pitchFamily="50" charset="0"/>
              </a:rPr>
              <a:t>InnoH2O Approach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1DB097-5186-4347-B1FD-D98D526899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5839" y="245434"/>
            <a:ext cx="4861890" cy="48717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04051F-413B-4633-8208-2A0C7DD094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281" y="5653237"/>
            <a:ext cx="1848668" cy="8874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B8E287-B3C1-4B4F-B604-F0A5472D9DF4}"/>
              </a:ext>
            </a:extLst>
          </p:cNvPr>
          <p:cNvSpPr txBox="1"/>
          <p:nvPr/>
        </p:nvSpPr>
        <p:spPr>
          <a:xfrm>
            <a:off x="0" y="5653237"/>
            <a:ext cx="3927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American Society of Mining and Reclamation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36</a:t>
            </a:r>
            <a:r>
              <a:rPr lang="en-US" sz="1600" baseline="30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th</a:t>
            </a:r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 Annual Meeting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June 5, 2019</a:t>
            </a:r>
            <a:endParaRPr lang="en-US" sz="1400" dirty="0">
              <a:solidFill>
                <a:schemeClr val="accent4">
                  <a:lumMod val="40000"/>
                  <a:lumOff val="60000"/>
                </a:schemeClr>
              </a:solidFill>
              <a:latin typeface="Atten New Book" panose="00000400000000000000" pitchFamily="50" charset="0"/>
            </a:endParaRPr>
          </a:p>
          <a:p>
            <a:endParaRPr lang="en-US" sz="2400" dirty="0">
              <a:solidFill>
                <a:srgbClr val="313D1F"/>
              </a:solidFill>
              <a:latin typeface="Atten New Extra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519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B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B5F228-90A7-4A57-9E5C-1CB5730E7637}"/>
              </a:ext>
            </a:extLst>
          </p:cNvPr>
          <p:cNvSpPr/>
          <p:nvPr/>
        </p:nvSpPr>
        <p:spPr>
          <a:xfrm>
            <a:off x="0" y="5470358"/>
            <a:ext cx="12192000" cy="1387642"/>
          </a:xfrm>
          <a:prstGeom prst="rect">
            <a:avLst/>
          </a:prstGeom>
          <a:solidFill>
            <a:srgbClr val="313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BA92BF-2208-448E-B362-911C1DED74B9}"/>
              </a:ext>
            </a:extLst>
          </p:cNvPr>
          <p:cNvSpPr/>
          <p:nvPr/>
        </p:nvSpPr>
        <p:spPr>
          <a:xfrm>
            <a:off x="0" y="5390146"/>
            <a:ext cx="12192000" cy="80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4374E7-8458-45DA-9BE6-7723D59C60FB}"/>
              </a:ext>
            </a:extLst>
          </p:cNvPr>
          <p:cNvSpPr txBox="1"/>
          <p:nvPr/>
        </p:nvSpPr>
        <p:spPr>
          <a:xfrm>
            <a:off x="294271" y="245434"/>
            <a:ext cx="5550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49432B"/>
                </a:solidFill>
                <a:latin typeface="Atten New Medium" panose="00000600000000000000" pitchFamily="50" charset="0"/>
              </a:rPr>
              <a:t>InnoH2O Process Schematic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04051F-413B-4633-8208-2A0C7DD094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281" y="5653237"/>
            <a:ext cx="1848668" cy="8874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2DFF2B-2930-42BC-B860-85EB9BE77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64" y="906699"/>
            <a:ext cx="6711043" cy="4207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796777-3E7D-459C-ADAB-AC9D64152C50}"/>
              </a:ext>
            </a:extLst>
          </p:cNvPr>
          <p:cNvSpPr txBox="1"/>
          <p:nvPr/>
        </p:nvSpPr>
        <p:spPr>
          <a:xfrm>
            <a:off x="7452396" y="906699"/>
            <a:ext cx="403420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49432B"/>
                </a:solidFill>
                <a:latin typeface="Atten New Medium" panose="00000600000000000000" pitchFamily="50" charset="0"/>
              </a:rPr>
              <a:t>Raw, unmodified AMD enters the System from the source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49432B"/>
                </a:solidFill>
                <a:latin typeface="Atten New Medium" panose="00000600000000000000" pitchFamily="50" charset="0"/>
              </a:rPr>
              <a:t>The filtration process removes particulates and dissolved solids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49432B"/>
                </a:solidFill>
                <a:latin typeface="Atten New Medium" panose="00000600000000000000" pitchFamily="50" charset="0"/>
              </a:rPr>
              <a:t>Permeate pH is adjusted prior to discharge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49432B"/>
                </a:solidFill>
                <a:latin typeface="Atten New Medium" panose="00000600000000000000" pitchFamily="50" charset="0"/>
              </a:rPr>
              <a:t>Brine/concentrate is recycled back to source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49432B"/>
                </a:solidFill>
                <a:latin typeface="Atten New Medium" panose="00000600000000000000" pitchFamily="50" charset="0"/>
              </a:rPr>
              <a:t>Water Quality sensors monitor influent and effluent water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003544-2CF2-43B8-ACF7-8EE8D7EF13B4}"/>
              </a:ext>
            </a:extLst>
          </p:cNvPr>
          <p:cNvSpPr txBox="1"/>
          <p:nvPr/>
        </p:nvSpPr>
        <p:spPr>
          <a:xfrm>
            <a:off x="0" y="5653237"/>
            <a:ext cx="3927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American Society of Mining and Reclamation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36</a:t>
            </a:r>
            <a:r>
              <a:rPr lang="en-US" sz="1600" baseline="30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th</a:t>
            </a:r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 Annual Meeting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June 5, 2019</a:t>
            </a:r>
            <a:endParaRPr lang="en-US" sz="1400" dirty="0">
              <a:solidFill>
                <a:schemeClr val="accent4">
                  <a:lumMod val="40000"/>
                  <a:lumOff val="60000"/>
                </a:schemeClr>
              </a:solidFill>
              <a:latin typeface="Atten New Book" panose="00000400000000000000" pitchFamily="50" charset="0"/>
            </a:endParaRPr>
          </a:p>
          <a:p>
            <a:endParaRPr lang="en-US" sz="2400" dirty="0">
              <a:solidFill>
                <a:srgbClr val="313D1F"/>
              </a:solidFill>
              <a:latin typeface="Atten New Extra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836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B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B5F228-90A7-4A57-9E5C-1CB5730E7637}"/>
              </a:ext>
            </a:extLst>
          </p:cNvPr>
          <p:cNvSpPr/>
          <p:nvPr/>
        </p:nvSpPr>
        <p:spPr>
          <a:xfrm>
            <a:off x="0" y="5470358"/>
            <a:ext cx="12192000" cy="1387642"/>
          </a:xfrm>
          <a:prstGeom prst="rect">
            <a:avLst/>
          </a:prstGeom>
          <a:solidFill>
            <a:srgbClr val="313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BA92BF-2208-448E-B362-911C1DED74B9}"/>
              </a:ext>
            </a:extLst>
          </p:cNvPr>
          <p:cNvSpPr/>
          <p:nvPr/>
        </p:nvSpPr>
        <p:spPr>
          <a:xfrm>
            <a:off x="0" y="5390146"/>
            <a:ext cx="12192000" cy="80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4374E7-8458-45DA-9BE6-7723D59C60FB}"/>
              </a:ext>
            </a:extLst>
          </p:cNvPr>
          <p:cNvSpPr txBox="1"/>
          <p:nvPr/>
        </p:nvSpPr>
        <p:spPr>
          <a:xfrm>
            <a:off x="294271" y="245434"/>
            <a:ext cx="711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49432B"/>
                </a:solidFill>
                <a:latin typeface="Atten New Medium" panose="00000600000000000000" pitchFamily="50" charset="0"/>
              </a:rPr>
              <a:t>InnoH2O Process – Keys to Success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04051F-413B-4633-8208-2A0C7DD094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281" y="5653237"/>
            <a:ext cx="1848668" cy="8874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796777-3E7D-459C-ADAB-AC9D64152C50}"/>
              </a:ext>
            </a:extLst>
          </p:cNvPr>
          <p:cNvSpPr txBox="1"/>
          <p:nvPr/>
        </p:nvSpPr>
        <p:spPr>
          <a:xfrm>
            <a:off x="294272" y="1010328"/>
            <a:ext cx="621103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9432B"/>
                </a:solidFill>
                <a:latin typeface="Atten New Medium" panose="00000600000000000000" pitchFamily="50" charset="0"/>
              </a:rPr>
              <a:t>Maintaining a low feed pH by using Raw AMD eliminates precipitation of iron/calcium solids at modified pH (4+) levels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9432B"/>
                </a:solidFill>
                <a:latin typeface="Atten New Medium" panose="00000600000000000000" pitchFamily="50" charset="0"/>
              </a:rPr>
              <a:t>Allows process to continue to remove anions and cations without significant fouling or sludge 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9432B"/>
                </a:solidFill>
                <a:latin typeface="Atten New Medium" panose="00000600000000000000" pitchFamily="50" charset="0"/>
              </a:rPr>
              <a:t>Significant particulate pretreatment of influent water to manage maintenance of reverse osmosis process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9432B"/>
                </a:solidFill>
                <a:latin typeface="Atten New Medium" panose="00000600000000000000" pitchFamily="50" charset="0"/>
              </a:rPr>
              <a:t>Removal of particulate to achieve a Silt-Density Index of ~5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9432B"/>
                </a:solidFill>
                <a:latin typeface="Atten New Medium" panose="00000600000000000000" pitchFamily="50" charset="0"/>
              </a:rPr>
              <a:t>Recycling of concentrate/brine from RO process to achieve very high recovery rates (90%+)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9432B"/>
                </a:solidFill>
                <a:latin typeface="Atten New Medium" panose="00000600000000000000" pitchFamily="50" charset="0"/>
              </a:rPr>
              <a:t>Blending of raw influent to final filtrate to achieve a specific result (i.e. legal water) at the lowest energy required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003544-2CF2-43B8-ACF7-8EE8D7EF13B4}"/>
              </a:ext>
            </a:extLst>
          </p:cNvPr>
          <p:cNvSpPr txBox="1"/>
          <p:nvPr/>
        </p:nvSpPr>
        <p:spPr>
          <a:xfrm>
            <a:off x="0" y="5653237"/>
            <a:ext cx="3927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American Society of Mining and Reclamation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36</a:t>
            </a:r>
            <a:r>
              <a:rPr lang="en-US" sz="1600" baseline="30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th</a:t>
            </a:r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 Annual Meeting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June 5, 2019</a:t>
            </a:r>
            <a:endParaRPr lang="en-US" sz="1400" dirty="0">
              <a:solidFill>
                <a:schemeClr val="accent4">
                  <a:lumMod val="40000"/>
                  <a:lumOff val="60000"/>
                </a:schemeClr>
              </a:solidFill>
              <a:latin typeface="Atten New Book" panose="00000400000000000000" pitchFamily="50" charset="0"/>
            </a:endParaRPr>
          </a:p>
          <a:p>
            <a:endParaRPr lang="en-US" sz="2400" dirty="0">
              <a:solidFill>
                <a:srgbClr val="313D1F"/>
              </a:solidFill>
              <a:latin typeface="Atten New ExtraBold" panose="00000900000000000000" pitchFamily="50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AF53DC-89FB-499A-9C84-CC8D2F083C6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8224" y="1135008"/>
            <a:ext cx="5035135" cy="376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47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B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B5F228-90A7-4A57-9E5C-1CB5730E7637}"/>
              </a:ext>
            </a:extLst>
          </p:cNvPr>
          <p:cNvSpPr/>
          <p:nvPr/>
        </p:nvSpPr>
        <p:spPr>
          <a:xfrm>
            <a:off x="0" y="5470358"/>
            <a:ext cx="12192000" cy="1387642"/>
          </a:xfrm>
          <a:prstGeom prst="rect">
            <a:avLst/>
          </a:prstGeom>
          <a:solidFill>
            <a:srgbClr val="313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BA92BF-2208-448E-B362-911C1DED74B9}"/>
              </a:ext>
            </a:extLst>
          </p:cNvPr>
          <p:cNvSpPr/>
          <p:nvPr/>
        </p:nvSpPr>
        <p:spPr>
          <a:xfrm>
            <a:off x="0" y="5390146"/>
            <a:ext cx="12192000" cy="80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4374E7-8458-45DA-9BE6-7723D59C60FB}"/>
              </a:ext>
            </a:extLst>
          </p:cNvPr>
          <p:cNvSpPr txBox="1"/>
          <p:nvPr/>
        </p:nvSpPr>
        <p:spPr>
          <a:xfrm>
            <a:off x="294271" y="245434"/>
            <a:ext cx="711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49432B"/>
                </a:solidFill>
                <a:latin typeface="Atten New Medium" panose="00000600000000000000" pitchFamily="50" charset="0"/>
              </a:rPr>
              <a:t>Differential Pressure – A Telling Sign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04051F-413B-4633-8208-2A0C7DD094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281" y="5653237"/>
            <a:ext cx="1848668" cy="8874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796777-3E7D-459C-ADAB-AC9D64152C50}"/>
              </a:ext>
            </a:extLst>
          </p:cNvPr>
          <p:cNvSpPr txBox="1"/>
          <p:nvPr/>
        </p:nvSpPr>
        <p:spPr>
          <a:xfrm>
            <a:off x="294271" y="1010326"/>
            <a:ext cx="621103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9432B"/>
                </a:solidFill>
                <a:latin typeface="Atten New Medium" panose="00000600000000000000" pitchFamily="50" charset="0"/>
              </a:rPr>
              <a:t>RO differential pressure is a great way to determine if the influent water is fouling the membrane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9432B"/>
                </a:solidFill>
                <a:latin typeface="Atten New Medium" panose="00000600000000000000" pitchFamily="50" charset="0"/>
              </a:rPr>
              <a:t>Over the course of 8 months of testing, RO pressures increased ~30% and RO differential pressures increased 100%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9432B"/>
                </a:solidFill>
                <a:latin typeface="Atten New Medium" panose="00000600000000000000" pitchFamily="50" charset="0"/>
              </a:rPr>
              <a:t>This is a typical increase for the type of water being treated – especially high-iron/high-sulfate water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9432B"/>
                </a:solidFill>
                <a:latin typeface="Atten New Medium" panose="00000600000000000000" pitchFamily="50" charset="0"/>
              </a:rPr>
              <a:t>At 8 month period, increases finally indicated cleaning was required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9432B"/>
                </a:solidFill>
                <a:latin typeface="Atten New Medium" panose="00000600000000000000" pitchFamily="50" charset="0"/>
              </a:rPr>
              <a:t>Membrane was cleaned with a light (pH=1) Muriatic Acid solution to remove metals fouling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9432B"/>
                </a:solidFill>
                <a:latin typeface="Atten New Medium" panose="00000600000000000000" pitchFamily="50" charset="0"/>
              </a:rPr>
              <a:t>Noted fouling was primarily on feed end; overall, membrane was relatively clear of fouling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9432B"/>
                </a:solidFill>
                <a:latin typeface="Atten New Medium" panose="00000600000000000000" pitchFamily="50" charset="0"/>
              </a:rPr>
              <a:t>Membrane was cleaned and returned to service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003544-2CF2-43B8-ACF7-8EE8D7EF13B4}"/>
              </a:ext>
            </a:extLst>
          </p:cNvPr>
          <p:cNvSpPr txBox="1"/>
          <p:nvPr/>
        </p:nvSpPr>
        <p:spPr>
          <a:xfrm>
            <a:off x="0" y="5653237"/>
            <a:ext cx="3927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American Society of Mining and Reclamation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36</a:t>
            </a:r>
            <a:r>
              <a:rPr lang="en-US" sz="1600" baseline="30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th</a:t>
            </a:r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 Annual Meeting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June 5, 2019</a:t>
            </a:r>
            <a:endParaRPr lang="en-US" sz="1400" dirty="0">
              <a:solidFill>
                <a:schemeClr val="accent4">
                  <a:lumMod val="40000"/>
                  <a:lumOff val="60000"/>
                </a:schemeClr>
              </a:solidFill>
              <a:latin typeface="Atten New Book" panose="00000400000000000000" pitchFamily="50" charset="0"/>
            </a:endParaRPr>
          </a:p>
          <a:p>
            <a:endParaRPr lang="en-US" sz="2400" dirty="0">
              <a:solidFill>
                <a:srgbClr val="313D1F"/>
              </a:solidFill>
              <a:latin typeface="Atten New ExtraBold" panose="00000900000000000000" pitchFamily="50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F78AA71-0AB8-4196-971E-79AFE92CBD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168810"/>
              </p:ext>
            </p:extLst>
          </p:nvPr>
        </p:nvGraphicFramePr>
        <p:xfrm>
          <a:off x="6509665" y="1925875"/>
          <a:ext cx="5325284" cy="1870777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109900">
                  <a:extLst>
                    <a:ext uri="{9D8B030D-6E8A-4147-A177-3AD203B41FA5}">
                      <a16:colId xmlns:a16="http://schemas.microsoft.com/office/drawing/2014/main" val="1042355441"/>
                    </a:ext>
                  </a:extLst>
                </a:gridCol>
                <a:gridCol w="526923">
                  <a:extLst>
                    <a:ext uri="{9D8B030D-6E8A-4147-A177-3AD203B41FA5}">
                      <a16:colId xmlns:a16="http://schemas.microsoft.com/office/drawing/2014/main" val="3279450535"/>
                    </a:ext>
                  </a:extLst>
                </a:gridCol>
                <a:gridCol w="526923">
                  <a:extLst>
                    <a:ext uri="{9D8B030D-6E8A-4147-A177-3AD203B41FA5}">
                      <a16:colId xmlns:a16="http://schemas.microsoft.com/office/drawing/2014/main" val="249110606"/>
                    </a:ext>
                  </a:extLst>
                </a:gridCol>
                <a:gridCol w="526923">
                  <a:extLst>
                    <a:ext uri="{9D8B030D-6E8A-4147-A177-3AD203B41FA5}">
                      <a16:colId xmlns:a16="http://schemas.microsoft.com/office/drawing/2014/main" val="2005083004"/>
                    </a:ext>
                  </a:extLst>
                </a:gridCol>
                <a:gridCol w="526923">
                  <a:extLst>
                    <a:ext uri="{9D8B030D-6E8A-4147-A177-3AD203B41FA5}">
                      <a16:colId xmlns:a16="http://schemas.microsoft.com/office/drawing/2014/main" val="2673696975"/>
                    </a:ext>
                  </a:extLst>
                </a:gridCol>
                <a:gridCol w="526923">
                  <a:extLst>
                    <a:ext uri="{9D8B030D-6E8A-4147-A177-3AD203B41FA5}">
                      <a16:colId xmlns:a16="http://schemas.microsoft.com/office/drawing/2014/main" val="2517136478"/>
                    </a:ext>
                  </a:extLst>
                </a:gridCol>
                <a:gridCol w="526923">
                  <a:extLst>
                    <a:ext uri="{9D8B030D-6E8A-4147-A177-3AD203B41FA5}">
                      <a16:colId xmlns:a16="http://schemas.microsoft.com/office/drawing/2014/main" val="1515861445"/>
                    </a:ext>
                  </a:extLst>
                </a:gridCol>
                <a:gridCol w="526923">
                  <a:extLst>
                    <a:ext uri="{9D8B030D-6E8A-4147-A177-3AD203B41FA5}">
                      <a16:colId xmlns:a16="http://schemas.microsoft.com/office/drawing/2014/main" val="2146034495"/>
                    </a:ext>
                  </a:extLst>
                </a:gridCol>
                <a:gridCol w="526923">
                  <a:extLst>
                    <a:ext uri="{9D8B030D-6E8A-4147-A177-3AD203B41FA5}">
                      <a16:colId xmlns:a16="http://schemas.microsoft.com/office/drawing/2014/main" val="1725236472"/>
                    </a:ext>
                  </a:extLst>
                </a:gridCol>
              </a:tblGrid>
              <a:tr h="457301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600" u="sng" strike="noStrike" dirty="0">
                          <a:effectLst/>
                        </a:rPr>
                        <a:t>RO Pressures - Month over Month</a:t>
                      </a:r>
                      <a:endParaRPr lang="en-US" sz="1600" b="1" i="0" u="sng" strike="noStrike" dirty="0">
                        <a:solidFill>
                          <a:schemeClr val="tx1"/>
                        </a:solidFill>
                        <a:effectLst/>
                        <a:latin typeface="Atten Ne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589659"/>
                  </a:ext>
                </a:extLst>
              </a:tr>
              <a:tr h="2771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(PSI)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tten Ne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AB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Month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tten Ne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577345"/>
                  </a:ext>
                </a:extLst>
              </a:tr>
              <a:tr h="2910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tten Ne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tten Ne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tten Ne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tten Ne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tten Ne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tten Ne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tten Ne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tten Ne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492323"/>
                  </a:ext>
                </a:extLst>
              </a:tr>
              <a:tr h="2771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Influent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tten Ne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102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tten Ne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102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tten Ne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102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tten Ne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114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tten Ne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120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tten Ne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120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tten Ne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120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tten Ne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132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tten Ne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211804"/>
                  </a:ext>
                </a:extLst>
              </a:tr>
              <a:tr h="2771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Concentrate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tten Ne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96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tten Ne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96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tten Ne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96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tten Ne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104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tten Ne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110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tten Ne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109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tten Ne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108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tten Ne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120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tten Ne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068337"/>
                  </a:ext>
                </a:extLst>
              </a:tr>
              <a:tr h="2910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Delta P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tten Ne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tten Ne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tten Ne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tten Ne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tten Ne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tten Ne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tten Ne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tten Ne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tten Ne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825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8938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B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B5F228-90A7-4A57-9E5C-1CB5730E7637}"/>
              </a:ext>
            </a:extLst>
          </p:cNvPr>
          <p:cNvSpPr/>
          <p:nvPr/>
        </p:nvSpPr>
        <p:spPr>
          <a:xfrm>
            <a:off x="0" y="5470358"/>
            <a:ext cx="12192000" cy="1387642"/>
          </a:xfrm>
          <a:prstGeom prst="rect">
            <a:avLst/>
          </a:prstGeom>
          <a:solidFill>
            <a:srgbClr val="313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BA92BF-2208-448E-B362-911C1DED74B9}"/>
              </a:ext>
            </a:extLst>
          </p:cNvPr>
          <p:cNvSpPr/>
          <p:nvPr/>
        </p:nvSpPr>
        <p:spPr>
          <a:xfrm>
            <a:off x="0" y="5390146"/>
            <a:ext cx="12192000" cy="80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F39473-C218-456F-91E7-6DCC1FDD7A6A}"/>
              </a:ext>
            </a:extLst>
          </p:cNvPr>
          <p:cNvSpPr txBox="1"/>
          <p:nvPr/>
        </p:nvSpPr>
        <p:spPr>
          <a:xfrm>
            <a:off x="1771738" y="3186777"/>
            <a:ext cx="8648522" cy="1700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23D1F"/>
                </a:solidFill>
                <a:latin typeface="Atten New Medium" panose="00000600000000000000" pitchFamily="50" charset="0"/>
              </a:rPr>
              <a:t>Typical raw acid mine drainage, InnoH2O produced water, and NPDES allowable limits. </a:t>
            </a:r>
          </a:p>
          <a:p>
            <a:pPr algn="ctr"/>
            <a:endParaRPr lang="en-US" sz="1050" dirty="0">
              <a:solidFill>
                <a:srgbClr val="323D1F"/>
              </a:solidFill>
              <a:latin typeface="Atten New" panose="00000500000000000000" pitchFamily="50" charset="0"/>
            </a:endParaRPr>
          </a:p>
          <a:p>
            <a:pPr algn="ctr"/>
            <a:r>
              <a:rPr lang="en-US" sz="2400" i="1" dirty="0">
                <a:solidFill>
                  <a:srgbClr val="323D1F"/>
                </a:solidFill>
                <a:latin typeface="Atten New" panose="00000500000000000000" pitchFamily="50" charset="0"/>
              </a:rPr>
              <a:t>(in ppm except where noted) </a:t>
            </a:r>
          </a:p>
          <a:p>
            <a:r>
              <a:rPr lang="en-US" sz="2200" dirty="0">
                <a:solidFill>
                  <a:srgbClr val="49432B"/>
                </a:solidFill>
                <a:latin typeface="Atten New Medium" panose="00000600000000000000" pitchFamily="50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4374E7-8458-45DA-9BE6-7723D59C60FB}"/>
              </a:ext>
            </a:extLst>
          </p:cNvPr>
          <p:cNvSpPr txBox="1"/>
          <p:nvPr/>
        </p:nvSpPr>
        <p:spPr>
          <a:xfrm>
            <a:off x="3134513" y="721725"/>
            <a:ext cx="5922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49432B"/>
                </a:solidFill>
                <a:latin typeface="Atten New Medium" panose="00000600000000000000" pitchFamily="50" charset="0"/>
              </a:rPr>
              <a:t>Typical Water Quality Results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04051F-413B-4633-8208-2A0C7DD094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281" y="5653237"/>
            <a:ext cx="1848668" cy="887470"/>
          </a:xfrm>
          <a:prstGeom prst="rect">
            <a:avLst/>
          </a:prstGeom>
        </p:spPr>
      </p:pic>
      <p:pic>
        <p:nvPicPr>
          <p:cNvPr id="10" name="Picture 9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2662FEA-63F0-4116-90CB-9281197603F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34" y="1850339"/>
            <a:ext cx="10598331" cy="11535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4F2725-DDD1-4DBD-9EC9-4A582E15179D}"/>
              </a:ext>
            </a:extLst>
          </p:cNvPr>
          <p:cNvSpPr txBox="1"/>
          <p:nvPr/>
        </p:nvSpPr>
        <p:spPr>
          <a:xfrm>
            <a:off x="0" y="5653237"/>
            <a:ext cx="3927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American Society of Mining and Reclamation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36</a:t>
            </a:r>
            <a:r>
              <a:rPr lang="en-US" sz="1600" baseline="30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th</a:t>
            </a:r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 Annual Meeting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June 5, 2019</a:t>
            </a:r>
            <a:endParaRPr lang="en-US" sz="1400" dirty="0">
              <a:solidFill>
                <a:schemeClr val="accent4">
                  <a:lumMod val="40000"/>
                  <a:lumOff val="60000"/>
                </a:schemeClr>
              </a:solidFill>
              <a:latin typeface="Atten New Book" panose="00000400000000000000" pitchFamily="50" charset="0"/>
            </a:endParaRPr>
          </a:p>
          <a:p>
            <a:endParaRPr lang="en-US" sz="2400" dirty="0">
              <a:solidFill>
                <a:srgbClr val="313D1F"/>
              </a:solidFill>
              <a:latin typeface="Atten New ExtraBold" panose="00000900000000000000" pitchFamily="5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37EEEF-897A-45AA-9E03-52E9928CFB76}"/>
              </a:ext>
            </a:extLst>
          </p:cNvPr>
          <p:cNvSpPr txBox="1"/>
          <p:nvPr/>
        </p:nvSpPr>
        <p:spPr>
          <a:xfrm>
            <a:off x="6328681" y="4849343"/>
            <a:ext cx="582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Note: Filtrate pH modified with minimal amounts of caustic soda (less than 2 mL of 25% by WT NaOH per 100 gallons of filtrate) </a:t>
            </a:r>
          </a:p>
        </p:txBody>
      </p:sp>
    </p:spTree>
    <p:extLst>
      <p:ext uri="{BB962C8B-B14F-4D97-AF65-F5344CB8AC3E}">
        <p14:creationId xmlns:p14="http://schemas.microsoft.com/office/powerpoint/2010/main" val="99590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B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B5F228-90A7-4A57-9E5C-1CB5730E7637}"/>
              </a:ext>
            </a:extLst>
          </p:cNvPr>
          <p:cNvSpPr/>
          <p:nvPr/>
        </p:nvSpPr>
        <p:spPr>
          <a:xfrm>
            <a:off x="0" y="5470358"/>
            <a:ext cx="12192000" cy="1387642"/>
          </a:xfrm>
          <a:prstGeom prst="rect">
            <a:avLst/>
          </a:prstGeom>
          <a:solidFill>
            <a:srgbClr val="313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BA92BF-2208-448E-B362-911C1DED74B9}"/>
              </a:ext>
            </a:extLst>
          </p:cNvPr>
          <p:cNvSpPr/>
          <p:nvPr/>
        </p:nvSpPr>
        <p:spPr>
          <a:xfrm>
            <a:off x="0" y="5390146"/>
            <a:ext cx="12192000" cy="80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4374E7-8458-45DA-9BE6-7723D59C60FB}"/>
              </a:ext>
            </a:extLst>
          </p:cNvPr>
          <p:cNvSpPr txBox="1"/>
          <p:nvPr/>
        </p:nvSpPr>
        <p:spPr>
          <a:xfrm>
            <a:off x="3134513" y="188233"/>
            <a:ext cx="5922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49432B"/>
                </a:solidFill>
                <a:latin typeface="Atten New Medium" panose="00000600000000000000" pitchFamily="50" charset="0"/>
              </a:rPr>
              <a:t>In-Depth Water Quality Results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04051F-413B-4633-8208-2A0C7DD094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281" y="5653237"/>
            <a:ext cx="1848668" cy="8874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83DEE5-C813-4FD1-A5BB-9FA207CFA9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1686869" y="955887"/>
            <a:ext cx="8818260" cy="3886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9D9437A-6AAB-4F84-8D0B-14D31D65FD7F}"/>
              </a:ext>
            </a:extLst>
          </p:cNvPr>
          <p:cNvSpPr txBox="1"/>
          <p:nvPr/>
        </p:nvSpPr>
        <p:spPr>
          <a:xfrm>
            <a:off x="6328681" y="4849343"/>
            <a:ext cx="582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Note: Filtrate pH modified with minimal amounts of caustic soda (less than 2 mL of 25% by WT NaOH per 100 gallons of filtrate)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2DBF13-EA24-4EE9-8AC0-51A8EC7EB8BE}"/>
              </a:ext>
            </a:extLst>
          </p:cNvPr>
          <p:cNvSpPr txBox="1"/>
          <p:nvPr/>
        </p:nvSpPr>
        <p:spPr>
          <a:xfrm>
            <a:off x="0" y="5653237"/>
            <a:ext cx="3927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American Society of Mining and Reclamation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36</a:t>
            </a:r>
            <a:r>
              <a:rPr lang="en-US" sz="1600" baseline="30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th</a:t>
            </a:r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 Annual Meeting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June 5, 2019</a:t>
            </a:r>
            <a:endParaRPr lang="en-US" sz="1400" dirty="0">
              <a:solidFill>
                <a:schemeClr val="accent4">
                  <a:lumMod val="40000"/>
                  <a:lumOff val="60000"/>
                </a:schemeClr>
              </a:solidFill>
              <a:latin typeface="Atten New Book" panose="00000400000000000000" pitchFamily="50" charset="0"/>
            </a:endParaRPr>
          </a:p>
          <a:p>
            <a:endParaRPr lang="en-US" sz="2400" dirty="0">
              <a:solidFill>
                <a:srgbClr val="313D1F"/>
              </a:solidFill>
              <a:latin typeface="Atten New Extra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66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B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B5F228-90A7-4A57-9E5C-1CB5730E7637}"/>
              </a:ext>
            </a:extLst>
          </p:cNvPr>
          <p:cNvSpPr/>
          <p:nvPr/>
        </p:nvSpPr>
        <p:spPr>
          <a:xfrm>
            <a:off x="0" y="5470358"/>
            <a:ext cx="12192000" cy="1387642"/>
          </a:xfrm>
          <a:prstGeom prst="rect">
            <a:avLst/>
          </a:prstGeom>
          <a:solidFill>
            <a:srgbClr val="313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BA92BF-2208-448E-B362-911C1DED74B9}"/>
              </a:ext>
            </a:extLst>
          </p:cNvPr>
          <p:cNvSpPr/>
          <p:nvPr/>
        </p:nvSpPr>
        <p:spPr>
          <a:xfrm>
            <a:off x="0" y="5390146"/>
            <a:ext cx="12192000" cy="80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4374E7-8458-45DA-9BE6-7723D59C60FB}"/>
              </a:ext>
            </a:extLst>
          </p:cNvPr>
          <p:cNvSpPr txBox="1"/>
          <p:nvPr/>
        </p:nvSpPr>
        <p:spPr>
          <a:xfrm>
            <a:off x="3134513" y="188233"/>
            <a:ext cx="5922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49432B"/>
                </a:solidFill>
                <a:latin typeface="Atten New Medium" panose="00000600000000000000" pitchFamily="50" charset="0"/>
              </a:rPr>
              <a:t>In-Depth Water Quality Results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04051F-413B-4633-8208-2A0C7DD094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281" y="5653237"/>
            <a:ext cx="1848668" cy="8874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1D3157-1840-41F4-976B-7D71BADFB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591" y="951495"/>
            <a:ext cx="8814816" cy="29024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B30C6A-6792-4CFB-9DEA-EBE00FA080AF}"/>
              </a:ext>
            </a:extLst>
          </p:cNvPr>
          <p:cNvSpPr txBox="1"/>
          <p:nvPr/>
        </p:nvSpPr>
        <p:spPr>
          <a:xfrm>
            <a:off x="6328681" y="4849343"/>
            <a:ext cx="582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Note: Filtrate pH modified with minimal amounts of caustic soda (less than 2 mL of 25% by WT NaOH per 100 gallons of filtrate)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FFE0F9-68F2-4170-9B08-8254F5A74160}"/>
              </a:ext>
            </a:extLst>
          </p:cNvPr>
          <p:cNvSpPr txBox="1"/>
          <p:nvPr/>
        </p:nvSpPr>
        <p:spPr>
          <a:xfrm>
            <a:off x="0" y="5653237"/>
            <a:ext cx="3927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American Society of Mining and Reclamation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36</a:t>
            </a:r>
            <a:r>
              <a:rPr lang="en-US" sz="1600" baseline="30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th</a:t>
            </a:r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 Annual Meeting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tten New ExtraBold" panose="00000900000000000000" pitchFamily="50" charset="0"/>
              </a:rPr>
              <a:t>June 5, 2019</a:t>
            </a:r>
            <a:endParaRPr lang="en-US" sz="1400" dirty="0">
              <a:solidFill>
                <a:schemeClr val="accent4">
                  <a:lumMod val="40000"/>
                  <a:lumOff val="60000"/>
                </a:schemeClr>
              </a:solidFill>
              <a:latin typeface="Atten New Book" panose="00000400000000000000" pitchFamily="50" charset="0"/>
            </a:endParaRPr>
          </a:p>
          <a:p>
            <a:endParaRPr lang="en-US" sz="2400" dirty="0">
              <a:solidFill>
                <a:srgbClr val="313D1F"/>
              </a:solidFill>
              <a:latin typeface="Atten New Extra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953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7983</TotalTime>
  <Words>1159</Words>
  <Application>Microsoft Office PowerPoint</Application>
  <PresentationFormat>Widescreen</PresentationFormat>
  <Paragraphs>186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Atten New</vt:lpstr>
      <vt:lpstr>Atten New Book</vt:lpstr>
      <vt:lpstr>Atten New ExtraBold</vt:lpstr>
      <vt:lpstr>Atten New Medium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Parisi</dc:creator>
  <cp:lastModifiedBy>Kevin Wolter</cp:lastModifiedBy>
  <cp:revision>70</cp:revision>
  <dcterms:created xsi:type="dcterms:W3CDTF">2019-03-06T17:30:57Z</dcterms:created>
  <dcterms:modified xsi:type="dcterms:W3CDTF">2019-06-17T18:12:24Z</dcterms:modified>
</cp:coreProperties>
</file>