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94" r:id="rId3"/>
    <p:sldId id="295" r:id="rId4"/>
    <p:sldId id="296" r:id="rId5"/>
    <p:sldId id="297" r:id="rId6"/>
    <p:sldId id="298" r:id="rId7"/>
    <p:sldId id="299" r:id="rId8"/>
    <p:sldId id="276" r:id="rId9"/>
    <p:sldId id="275" r:id="rId10"/>
    <p:sldId id="274" r:id="rId11"/>
    <p:sldId id="291" r:id="rId12"/>
    <p:sldId id="260" r:id="rId13"/>
    <p:sldId id="289" r:id="rId14"/>
    <p:sldId id="265" r:id="rId15"/>
    <p:sldId id="290" r:id="rId16"/>
    <p:sldId id="292" r:id="rId17"/>
    <p:sldId id="277" r:id="rId18"/>
    <p:sldId id="301" r:id="rId19"/>
    <p:sldId id="300" r:id="rId20"/>
    <p:sldId id="283" r:id="rId21"/>
    <p:sldId id="28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503" autoAdjust="0"/>
  </p:normalViewPr>
  <p:slideViewPr>
    <p:cSldViewPr snapToGrid="0">
      <p:cViewPr varScale="1">
        <p:scale>
          <a:sx n="91" d="100"/>
          <a:sy n="91" d="100"/>
        </p:scale>
        <p:origin x="1212"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FFC374-363A-4AD0-AF48-92A0D7553318}" type="datetimeFigureOut">
              <a:rPr lang="en-US" smtClean="0"/>
              <a:t>6/17/2019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9D88C5C-8BD8-4EA4-AA50-9C84C41CA6CA}" type="slidenum">
              <a:rPr lang="en-US" smtClean="0"/>
              <a:t>‹#›</a:t>
            </a:fld>
            <a:endParaRPr lang="en-US"/>
          </a:p>
        </p:txBody>
      </p:sp>
    </p:spTree>
    <p:extLst>
      <p:ext uri="{BB962C8B-B14F-4D97-AF65-F5344CB8AC3E}">
        <p14:creationId xmlns:p14="http://schemas.microsoft.com/office/powerpoint/2010/main" val="35880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a:t>
            </a:r>
            <a:r>
              <a:rPr lang="en-US" baseline="0" dirty="0"/>
              <a:t> some presentations, t</a:t>
            </a:r>
            <a:r>
              <a:rPr lang="en-US" dirty="0"/>
              <a:t>his</a:t>
            </a:r>
            <a:r>
              <a:rPr lang="en-US" baseline="0" dirty="0"/>
              <a:t> is a story that tells itself.  It a chronological retelling of the washout that occurred in 2018 near the Hector Mine in </a:t>
            </a:r>
            <a:r>
              <a:rPr lang="en-US" baseline="0" dirty="0" err="1"/>
              <a:t>Biwabik</a:t>
            </a:r>
            <a:r>
              <a:rPr lang="en-US" baseline="0" dirty="0"/>
              <a:t>, Minnesota.  As you will see, the project featured some environmental issues requiring urgent action, a lot of visibility via press coverage and some dramatic scenes as documented by the photos to come.  Overall, while this was not a project that anyone asked for, I think it is a positive restoration story that, through good cooperation among many stakeholders, resulted increased resiliency, functionality and aesthetics for this former mine site.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88C5C-8BD8-4EA4-AA50-9C84C41CA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7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Geotechnical borings</a:t>
            </a:r>
            <a:r>
              <a:rPr lang="en-US" baseline="0" dirty="0"/>
              <a:t> were conducted to help determine stable </a:t>
            </a:r>
            <a:r>
              <a:rPr lang="en-US" baseline="0" dirty="0" err="1"/>
              <a:t>sideslopes</a:t>
            </a:r>
            <a:r>
              <a:rPr lang="en-US" baseline="0" dirty="0"/>
              <a:t> and foundation design for the new box culvert.</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11</a:t>
            </a:fld>
            <a:endParaRPr lang="en-US"/>
          </a:p>
        </p:txBody>
      </p:sp>
    </p:spTree>
    <p:extLst>
      <p:ext uri="{BB962C8B-B14F-4D97-AF65-F5344CB8AC3E}">
        <p14:creationId xmlns:p14="http://schemas.microsoft.com/office/powerpoint/2010/main" val="114333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The final stabilization</a:t>
            </a:r>
            <a:r>
              <a:rPr lang="en-US" baseline="0" dirty="0"/>
              <a:t> plan was completed in July and August.  The selected design includes a 6x6 poured-in-place concrete box culvert.  Also, t</a:t>
            </a:r>
            <a:r>
              <a:rPr lang="en-US" dirty="0"/>
              <a:t>he</a:t>
            </a:r>
            <a:r>
              <a:rPr lang="en-US" baseline="0" dirty="0"/>
              <a:t> long-term plan involves inserting a slight westward bend in the Mesabi Trail.  The bend allows for less earthwork to cross the ravine and a shorter box culvert.  The ravine will be lined with rip rap and series of boulder drop structures to dissipate the flow.  </a:t>
            </a:r>
            <a:r>
              <a:rPr lang="en-US" baseline="0" dirty="0" err="1"/>
              <a:t>GeoHECAS</a:t>
            </a:r>
            <a:r>
              <a:rPr lang="en-US" baseline="0" dirty="0"/>
              <a:t> was used to model flows in the channel, and the rock boulder drop structures and riprap channel were designed to withstand design shear stresses associated with velocities and depths for a variety of flow events.</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12</a:t>
            </a:fld>
            <a:endParaRPr lang="en-US"/>
          </a:p>
        </p:txBody>
      </p:sp>
    </p:spTree>
    <p:extLst>
      <p:ext uri="{BB962C8B-B14F-4D97-AF65-F5344CB8AC3E}">
        <p14:creationId xmlns:p14="http://schemas.microsoft.com/office/powerpoint/2010/main" val="276671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Boulder drop</a:t>
            </a:r>
            <a:r>
              <a:rPr lang="en-US" baseline="0" dirty="0"/>
              <a:t> structures were placed in September, designed at 20-ft intervals along the steeper channel reaches. Re-used boulders from site.  The system was modeled with HEC-RAS, HY-8, and </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13</a:t>
            </a:fld>
            <a:endParaRPr lang="en-US"/>
          </a:p>
        </p:txBody>
      </p:sp>
    </p:spTree>
    <p:extLst>
      <p:ext uri="{BB962C8B-B14F-4D97-AF65-F5344CB8AC3E}">
        <p14:creationId xmlns:p14="http://schemas.microsoft.com/office/powerpoint/2010/main" val="353244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The slide shows</a:t>
            </a:r>
            <a:r>
              <a:rPr lang="en-US" baseline="0" dirty="0"/>
              <a:t> an elevation box culvert, ravine slopes, drop structures and energy dissipation pools both upstream and downstream of the culvert.  The box culvert and trail are designed to pass the 50-year event before overtopping, and the </a:t>
            </a:r>
            <a:r>
              <a:rPr lang="en-US" baseline="0" dirty="0" err="1"/>
              <a:t>sideslopes</a:t>
            </a:r>
            <a:r>
              <a:rPr lang="en-US" baseline="0" dirty="0"/>
              <a:t> of the trail are armored with riprap on the upstream and downstream side to prevent erosion from occurring during an extreme event.</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14</a:t>
            </a:fld>
            <a:endParaRPr lang="en-US"/>
          </a:p>
        </p:txBody>
      </p:sp>
    </p:spTree>
    <p:extLst>
      <p:ext uri="{BB962C8B-B14F-4D97-AF65-F5344CB8AC3E}">
        <p14:creationId xmlns:p14="http://schemas.microsoft.com/office/powerpoint/2010/main" val="89150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A 6’ x 6’ box</a:t>
            </a:r>
            <a:r>
              <a:rPr lang="en-US" baseline="0" dirty="0"/>
              <a:t> culvert was poured on site, lowering the overall cost of this phase of the project.</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15</a:t>
            </a:fld>
            <a:endParaRPr lang="en-US"/>
          </a:p>
        </p:txBody>
      </p:sp>
    </p:spTree>
    <p:extLst>
      <p:ext uri="{BB962C8B-B14F-4D97-AF65-F5344CB8AC3E}">
        <p14:creationId xmlns:p14="http://schemas.microsoft.com/office/powerpoint/2010/main" val="36664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- 1.5</a:t>
            </a:r>
            <a:r>
              <a:rPr lang="en-US" baseline="0" dirty="0"/>
              <a:t> inches of rain fell in less than 24 hours on October 10</a:t>
            </a:r>
            <a:r>
              <a:rPr lang="en-US" baseline="30000" dirty="0"/>
              <a:t>th</a:t>
            </a:r>
            <a:r>
              <a:rPr lang="en-US" baseline="0" dirty="0"/>
              <a:t>, so we got to see the partially-constructed project in action.</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16</a:t>
            </a:fld>
            <a:endParaRPr lang="en-US"/>
          </a:p>
        </p:txBody>
      </p:sp>
    </p:spTree>
    <p:extLst>
      <p:ext uri="{BB962C8B-B14F-4D97-AF65-F5344CB8AC3E}">
        <p14:creationId xmlns:p14="http://schemas.microsoft.com/office/powerpoint/2010/main" val="63766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Construction progressed and was 90% complete in</a:t>
            </a:r>
            <a:r>
              <a:rPr lang="en-US" baseline="0" dirty="0"/>
              <a:t> November of 2018.  Work that still needs completion includes: placing </a:t>
            </a:r>
            <a:r>
              <a:rPr lang="en-US" baseline="0" dirty="0" err="1"/>
              <a:t>bituminious</a:t>
            </a:r>
            <a:r>
              <a:rPr lang="en-US" baseline="0" dirty="0"/>
              <a:t> on the trail, any touch-ups to the site grading, and final vegetation establishment.</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17</a:t>
            </a:fld>
            <a:endParaRPr lang="en-US"/>
          </a:p>
        </p:txBody>
      </p:sp>
    </p:spTree>
    <p:extLst>
      <p:ext uri="{BB962C8B-B14F-4D97-AF65-F5344CB8AC3E}">
        <p14:creationId xmlns:p14="http://schemas.microsoft.com/office/powerpoint/2010/main" val="252344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Construction progressed and was 90% complete in</a:t>
            </a:r>
            <a:r>
              <a:rPr lang="en-US" baseline="0" dirty="0"/>
              <a:t> November of 2018.  Work that still needs completion includes: placing </a:t>
            </a:r>
            <a:r>
              <a:rPr lang="en-US" baseline="0" dirty="0" err="1"/>
              <a:t>bituminious</a:t>
            </a:r>
            <a:r>
              <a:rPr lang="en-US" baseline="0" dirty="0"/>
              <a:t> on the trail, any touch-ups to the site grading, and final vegetation establishment.</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18</a:t>
            </a:fld>
            <a:endParaRPr lang="en-US"/>
          </a:p>
        </p:txBody>
      </p:sp>
    </p:spTree>
    <p:extLst>
      <p:ext uri="{BB962C8B-B14F-4D97-AF65-F5344CB8AC3E}">
        <p14:creationId xmlns:p14="http://schemas.microsoft.com/office/powerpoint/2010/main" val="280843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Construction progressed and was 90% complete in</a:t>
            </a:r>
            <a:r>
              <a:rPr lang="en-US" baseline="0" dirty="0"/>
              <a:t> November of 2018.  Work that still needs completion includes: placing </a:t>
            </a:r>
            <a:r>
              <a:rPr lang="en-US" baseline="0" dirty="0" err="1"/>
              <a:t>bituminious</a:t>
            </a:r>
            <a:r>
              <a:rPr lang="en-US" baseline="0" dirty="0"/>
              <a:t> on the trail, any touch-ups to the site grading, and final vegetation establishment.</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19</a:t>
            </a:fld>
            <a:endParaRPr lang="en-US"/>
          </a:p>
        </p:txBody>
      </p:sp>
    </p:spTree>
    <p:extLst>
      <p:ext uri="{BB962C8B-B14F-4D97-AF65-F5344CB8AC3E}">
        <p14:creationId xmlns:p14="http://schemas.microsoft.com/office/powerpoint/2010/main" val="2445194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This</a:t>
            </a:r>
            <a:r>
              <a:rPr lang="en-US" baseline="0" dirty="0"/>
              <a:t> is a landscape designers rendering of what the site will look like after full revegetation.  As a whole, the site much more resilient and functional than it was in the past.  The functional improvements include 1) an appropriately sized culvert will be less susceptible to overtopping, 2) utilities that will be newer, more secure and accessible when in need of repairs, 3) a lower water level in the Hector mine which places less head pressure on the embankment, and 4) new blacktop on one of the oldest stretches of the Mesabi Trail.  Also, the site will be far more </a:t>
            </a:r>
            <a:r>
              <a:rPr lang="en-US" baseline="0" dirty="0" err="1"/>
              <a:t>aestethically</a:t>
            </a:r>
            <a:r>
              <a:rPr lang="en-US" baseline="0" dirty="0"/>
              <a:t> pleasing than it was in the past – providing Mesabi Trail users with waterfront views of the Hector Mine and the Embarrass River Diversion Channel that were unable with the pats configuration.  </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20</a:t>
            </a:fld>
            <a:endParaRPr lang="en-US"/>
          </a:p>
        </p:txBody>
      </p:sp>
    </p:spTree>
    <p:extLst>
      <p:ext uri="{BB962C8B-B14F-4D97-AF65-F5344CB8AC3E}">
        <p14:creationId xmlns:p14="http://schemas.microsoft.com/office/powerpoint/2010/main" val="312678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Hector Mine was a “natural” iron</a:t>
            </a:r>
            <a:r>
              <a:rPr lang="en-US" baseline="0" dirty="0"/>
              <a:t> ore mine near </a:t>
            </a:r>
            <a:r>
              <a:rPr lang="en-US" baseline="0" dirty="0" err="1"/>
              <a:t>Biwabik</a:t>
            </a:r>
            <a:r>
              <a:rPr lang="en-US" baseline="0" dirty="0"/>
              <a:t>, Minnesota.  It was operated off-and-on as both an underground and open pit mine from 1893 to 1911.  It had a brief resurgence in 1952-1953.  The final shipment occurred in 1953.  Total tonnage produced was 566,280. </a:t>
            </a:r>
          </a:p>
          <a:p>
            <a:endParaRPr lang="en-US" dirty="0"/>
          </a:p>
          <a:p>
            <a:r>
              <a:rPr lang="en-US" dirty="0"/>
              <a:t>The adjacent Ajax</a:t>
            </a:r>
            <a:r>
              <a:rPr lang="en-US" baseline="0" dirty="0"/>
              <a:t> Mine was similarly operated from the 1890’s (1899) to mid-1950’s (last shipment in 1954).  Total tonnage produced was 357,624.</a:t>
            </a:r>
            <a:endParaRPr lang="en-US" dirty="0"/>
          </a:p>
          <a:p>
            <a:endParaRPr lang="en-US" dirty="0"/>
          </a:p>
          <a:p>
            <a:r>
              <a:rPr lang="en-US" baseline="0" dirty="0"/>
              <a:t>Map and photo above show the mine as it was in 1949, with the Hector Mine pit already filled with water, and </a:t>
            </a:r>
            <a:r>
              <a:rPr lang="en-US" baseline="0" dirty="0" err="1"/>
              <a:t>Skubic</a:t>
            </a:r>
            <a:r>
              <a:rPr lang="en-US" baseline="0" dirty="0"/>
              <a:t> Brothers operated an active mining operation and washing plant at the adjacent Ajax Mine to the west.</a:t>
            </a:r>
          </a:p>
          <a:p>
            <a:r>
              <a:rPr lang="en-US" baseline="0" dirty="0"/>
              <a:t>The photo of the water filled pit, doesn’t look too different from the photo of the mine today that shown on the intro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88C5C-8BD8-4EA4-AA50-9C84C41CA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18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10"/>
          </p:nvPr>
        </p:nvSpPr>
        <p:spPr/>
        <p:txBody>
          <a:bodyPr/>
          <a:lstStyle/>
          <a:p>
            <a:fld id="{49D88C5C-8BD8-4EA4-AA50-9C84C41CA6CA}" type="slidenum">
              <a:rPr lang="en-US" smtClean="0"/>
              <a:t>21</a:t>
            </a:fld>
            <a:endParaRPr lang="en-US"/>
          </a:p>
        </p:txBody>
      </p:sp>
    </p:spTree>
    <p:extLst>
      <p:ext uri="{BB962C8B-B14F-4D97-AF65-F5344CB8AC3E}">
        <p14:creationId xmlns:p14="http://schemas.microsoft.com/office/powerpoint/2010/main" val="210648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area changed dramatically between the 1940 and 1948 aerial photographs shown here. </a:t>
            </a:r>
            <a:r>
              <a:rPr lang="en-US" sz="1200" kern="1200" dirty="0">
                <a:solidFill>
                  <a:schemeClr val="tx1"/>
                </a:solidFill>
                <a:effectLst/>
                <a:latin typeface="+mn-lt"/>
                <a:ea typeface="+mn-ea"/>
                <a:cs typeface="+mn-cs"/>
              </a:rPr>
              <a:t>Embarrass (Lake) Mine was started in 1942 by Winston brothers.  Drained Syracuse Lake, and rerouted </a:t>
            </a:r>
            <a:r>
              <a:rPr lang="en-US" sz="1200" kern="1200" dirty="0" err="1">
                <a:solidFill>
                  <a:schemeClr val="tx1"/>
                </a:solidFill>
                <a:effectLst/>
                <a:latin typeface="+mn-lt"/>
                <a:ea typeface="+mn-ea"/>
                <a:cs typeface="+mn-cs"/>
              </a:rPr>
              <a:t>Embarass</a:t>
            </a:r>
            <a:r>
              <a:rPr lang="en-US" sz="1200" kern="1200" dirty="0">
                <a:solidFill>
                  <a:schemeClr val="tx1"/>
                </a:solidFill>
                <a:effectLst/>
                <a:latin typeface="+mn-lt"/>
                <a:ea typeface="+mn-ea"/>
                <a:cs typeface="+mn-cs"/>
              </a:rPr>
              <a:t> River to create the Embarrass River Diversion</a:t>
            </a:r>
            <a:r>
              <a:rPr lang="en-US" sz="1200" kern="1200" baseline="0" dirty="0">
                <a:solidFill>
                  <a:schemeClr val="tx1"/>
                </a:solidFill>
                <a:effectLst/>
                <a:latin typeface="+mn-lt"/>
                <a:ea typeface="+mn-ea"/>
                <a:cs typeface="+mn-cs"/>
              </a:rPr>
              <a:t> Channel</a:t>
            </a:r>
            <a:r>
              <a:rPr lang="en-US" sz="1200" kern="1200" dirty="0">
                <a:solidFill>
                  <a:schemeClr val="tx1"/>
                </a:solidFill>
                <a:effectLst/>
                <a:latin typeface="+mn-lt"/>
                <a:ea typeface="+mn-ea"/>
                <a:cs typeface="+mn-cs"/>
              </a:rPr>
              <a:t>.  Shipped 18,624,258 tons.  Mainly operated 1944-1964.  Last shipment was 1977.</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88C5C-8BD8-4EA4-AA50-9C84C41CA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6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story was covered by news media including Minnesota Public Radio and Duluth’s The Reader.  Recently, we were able to identify at lease 8 news stories from regional and national publications.  The media coverage led to some criticism of the mining industry by environmental groups; however, by in large, the “media storm” was fairly mild because of strong communication and cooperation between agencies – including those that were most seriously affected by the spill.  Weekly interagency conference calls and regular factual, outgoing communications from the IRRR were key elements of the response actions.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88C5C-8BD8-4EA4-AA50-9C84C41CA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52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April 24, 2018, a</a:t>
            </a:r>
            <a:r>
              <a:rPr lang="en-US" dirty="0"/>
              <a:t> combination</a:t>
            </a:r>
            <a:r>
              <a:rPr lang="en-US" baseline="0" dirty="0"/>
              <a:t> of factors led to the overtopping and erosion of a series of historic culverts that drained the former Hector Mine and some upstream tributaries into the manmade Embarrass River Diversion Channel.  As a result of the washout, the water level in the Hector Mine dropped 13 feet and a large volume of material (mainly sand and gravel) was washed into the Embarrass River Diversion Channel.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88C5C-8BD8-4EA4-AA50-9C84C41CA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69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and</a:t>
            </a:r>
            <a:r>
              <a:rPr lang="en-US" baseline="0" dirty="0"/>
              <a:t> sewer utilities between the City of Biwabik and Giants Ridge were severed during the washout, resulting in a need for pumping and transport of sewage from Giants Ridge.  The gas line remained intact, but was hanging unsupported in the air, and or course, the Mesabi Trail was rendered impassable.  Sediment from the bottom of the newly-cut ravine was eroding into the Embarrass River Diversion Channel.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88C5C-8BD8-4EA4-AA50-9C84C41CA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12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Sediment removal occurred in two phases:  the initial emergency response (to restore flow through the ERDC) and a</a:t>
            </a:r>
            <a:r>
              <a:rPr lang="en-US" baseline="0" dirty="0"/>
              <a:t> secondary dredging activity to restore the full depth of the ERDC.  The depth for sediment removal was primarily determined by the run-out control elevation for Wynne Lake, as determined by </a:t>
            </a:r>
            <a:r>
              <a:rPr lang="en-US" baseline="0" dirty="0" err="1"/>
              <a:t>Mn</a:t>
            </a:r>
            <a:r>
              <a:rPr lang="en-US" baseline="0" dirty="0"/>
              <a:t> DNR hydrologists.</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8</a:t>
            </a:fld>
            <a:endParaRPr lang="en-US"/>
          </a:p>
        </p:txBody>
      </p:sp>
    </p:spTree>
    <p:extLst>
      <p:ext uri="{BB962C8B-B14F-4D97-AF65-F5344CB8AC3E}">
        <p14:creationId xmlns:p14="http://schemas.microsoft.com/office/powerpoint/2010/main" val="414184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 Ravine stabilization was</a:t>
            </a:r>
            <a:r>
              <a:rPr lang="en-US" baseline="0" dirty="0"/>
              <a:t> also conducted in two phases:  initial placement of filter material covered by stone (to limit further sediment release from the site) followed by final placement of rip rap and boulder drop </a:t>
            </a:r>
            <a:r>
              <a:rPr lang="en-US" baseline="0" dirty="0" err="1"/>
              <a:t>drop</a:t>
            </a:r>
            <a:r>
              <a:rPr lang="en-US" baseline="0" dirty="0"/>
              <a:t> structures in the ravine (see design on later slide).</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9</a:t>
            </a:fld>
            <a:endParaRPr lang="en-US"/>
          </a:p>
        </p:txBody>
      </p:sp>
    </p:spTree>
    <p:extLst>
      <p:ext uri="{BB962C8B-B14F-4D97-AF65-F5344CB8AC3E}">
        <p14:creationId xmlns:p14="http://schemas.microsoft.com/office/powerpoint/2010/main" val="378945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r>
              <a:rPr lang="en-US" baseline="0" dirty="0"/>
              <a:t> - </a:t>
            </a:r>
            <a:r>
              <a:rPr lang="en-US" dirty="0"/>
              <a:t>Utility</a:t>
            </a:r>
            <a:r>
              <a:rPr lang="en-US" baseline="0" dirty="0"/>
              <a:t> reconnection occurred during a series of emergency and permanent actions.  Within the first few days after the event, the water service was restored to Giants Ridge by completing an inter-connection with the City of Aurora’s water service line (which will build redundancy into the system for greater flexibility during any future water supply issues).  Approximately one month later, the gas line was directionally-drilled deeper beneath the ravine.  The sewer force main was reconnected by September (thereby eliminating costs for septic pumping and hauling).  The permanent water line reconnection was completed in October and final testing of that line is taking place now.</a:t>
            </a:r>
            <a:endParaRPr lang="en-US" dirty="0"/>
          </a:p>
        </p:txBody>
      </p:sp>
      <p:sp>
        <p:nvSpPr>
          <p:cNvPr id="4" name="Slide Number Placeholder 3"/>
          <p:cNvSpPr>
            <a:spLocks noGrp="1"/>
          </p:cNvSpPr>
          <p:nvPr>
            <p:ph type="sldNum" sz="quarter" idx="10"/>
          </p:nvPr>
        </p:nvSpPr>
        <p:spPr/>
        <p:txBody>
          <a:bodyPr/>
          <a:lstStyle/>
          <a:p>
            <a:fld id="{49D88C5C-8BD8-4EA4-AA50-9C84C41CA6CA}" type="slidenum">
              <a:rPr lang="en-US" smtClean="0"/>
              <a:t>10</a:t>
            </a:fld>
            <a:endParaRPr lang="en-US"/>
          </a:p>
        </p:txBody>
      </p:sp>
    </p:spTree>
    <p:extLst>
      <p:ext uri="{BB962C8B-B14F-4D97-AF65-F5344CB8AC3E}">
        <p14:creationId xmlns:p14="http://schemas.microsoft.com/office/powerpoint/2010/main" val="179437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82035" y="1753428"/>
            <a:ext cx="8009966" cy="2387600"/>
          </a:xfrm>
          <a:solidFill>
            <a:schemeClr val="accent1"/>
          </a:solidFill>
        </p:spPr>
        <p:txBody>
          <a:bodyPr lIns="365760" tIns="182880" rIns="365760" bIns="182880" anchor="ctr" anchorCtr="0">
            <a:normAutofit/>
          </a:bodyPr>
          <a:lstStyle>
            <a:lvl1pPr algn="l">
              <a:defRPr sz="3600">
                <a:solidFill>
                  <a:schemeClr val="bg1"/>
                </a:solidFill>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4182035" y="4255732"/>
            <a:ext cx="8009966" cy="531421"/>
          </a:xfrm>
          <a:solidFill>
            <a:schemeClr val="accent2"/>
          </a:solidFill>
        </p:spPr>
        <p:txBody>
          <a:bodyPr lIns="274320" tIns="91440" rIns="274320" bIns="91440" anchor="ctr"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E6C8B2-7CB4-424D-94E8-374D8D77A90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D53C-0FA1-4CC9-846A-0164CBD271F4}" type="slidenum">
              <a:rPr lang="en-US" smtClean="0"/>
              <a:t>‹#›</a:t>
            </a:fld>
            <a:endParaRPr lang="en-US"/>
          </a:p>
        </p:txBody>
      </p:sp>
      <p:sp>
        <p:nvSpPr>
          <p:cNvPr id="7" name="Rectangle 6"/>
          <p:cNvSpPr/>
          <p:nvPr/>
        </p:nvSpPr>
        <p:spPr>
          <a:xfrm>
            <a:off x="4038600" y="5886450"/>
            <a:ext cx="8153401" cy="34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07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6C8B2-7CB4-424D-94E8-374D8D77A903}"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6D53C-0FA1-4CC9-846A-0164CBD271F4}" type="slidenum">
              <a:rPr lang="en-US" smtClean="0"/>
              <a:t>‹#›</a:t>
            </a:fld>
            <a:endParaRPr lang="en-US"/>
          </a:p>
        </p:txBody>
      </p:sp>
      <p:sp>
        <p:nvSpPr>
          <p:cNvPr id="5" name="Rectangle 4"/>
          <p:cNvSpPr/>
          <p:nvPr/>
        </p:nvSpPr>
        <p:spPr>
          <a:xfrm>
            <a:off x="4038599" y="5895975"/>
            <a:ext cx="8153401" cy="368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4325" y="-1"/>
            <a:ext cx="847726"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6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87E6C8B2-7CB4-424D-94E8-374D8D77A90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D53C-0FA1-4CC9-846A-0164CBD271F4}" type="slidenum">
              <a:rPr lang="en-US" smtClean="0"/>
              <a:t>‹#›</a:t>
            </a:fld>
            <a:endParaRPr lang="en-US"/>
          </a:p>
        </p:txBody>
      </p:sp>
    </p:spTree>
    <p:extLst>
      <p:ext uri="{BB962C8B-B14F-4D97-AF65-F5344CB8AC3E}">
        <p14:creationId xmlns:p14="http://schemas.microsoft.com/office/powerpoint/2010/main" val="50084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8588" y="2608729"/>
            <a:ext cx="8023411" cy="1714034"/>
          </a:xfrm>
          <a:solidFill>
            <a:schemeClr val="accent6"/>
          </a:solidFill>
        </p:spPr>
        <p:txBody>
          <a:bodyPr anchor="ctr" anchorCtr="0">
            <a:normAutofit/>
          </a:bodyPr>
          <a:lstStyle>
            <a:lvl1pPr>
              <a:defRPr sz="3200"/>
            </a:lvl1pPr>
          </a:lstStyle>
          <a:p>
            <a:r>
              <a:rPr lang="en-US"/>
              <a:t>click to edit master title style</a:t>
            </a:r>
          </a:p>
        </p:txBody>
      </p:sp>
      <p:sp>
        <p:nvSpPr>
          <p:cNvPr id="4" name="Date Placeholder 3"/>
          <p:cNvSpPr>
            <a:spLocks noGrp="1"/>
          </p:cNvSpPr>
          <p:nvPr>
            <p:ph type="dt" sz="half" idx="10"/>
          </p:nvPr>
        </p:nvSpPr>
        <p:spPr/>
        <p:txBody>
          <a:bodyPr/>
          <a:lstStyle/>
          <a:p>
            <a:fld id="{87E6C8B2-7CB4-424D-94E8-374D8D77A90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D53C-0FA1-4CC9-846A-0164CBD271F4}" type="slidenum">
              <a:rPr lang="en-US" smtClean="0"/>
              <a:t>‹#›</a:t>
            </a:fld>
            <a:endParaRPr lang="en-US"/>
          </a:p>
        </p:txBody>
      </p:sp>
    </p:spTree>
    <p:extLst>
      <p:ext uri="{BB962C8B-B14F-4D97-AF65-F5344CB8AC3E}">
        <p14:creationId xmlns:p14="http://schemas.microsoft.com/office/powerpoint/2010/main" val="244968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8588" y="2608729"/>
            <a:ext cx="8023411" cy="1714034"/>
          </a:xfrm>
          <a:solidFill>
            <a:schemeClr val="accent6"/>
          </a:solidFill>
        </p:spPr>
        <p:txBody>
          <a:bodyPr anchor="ctr" anchorCtr="0">
            <a:normAutofit/>
          </a:bodyPr>
          <a:lstStyle>
            <a:lvl1pPr>
              <a:defRPr sz="3200"/>
            </a:lvl1pPr>
          </a:lstStyle>
          <a:p>
            <a:r>
              <a:rPr lang="en-US"/>
              <a:t>click to edit master title style</a:t>
            </a:r>
          </a:p>
        </p:txBody>
      </p:sp>
      <p:sp>
        <p:nvSpPr>
          <p:cNvPr id="4" name="Date Placeholder 3"/>
          <p:cNvSpPr>
            <a:spLocks noGrp="1"/>
          </p:cNvSpPr>
          <p:nvPr>
            <p:ph type="dt" sz="half" idx="10"/>
          </p:nvPr>
        </p:nvSpPr>
        <p:spPr/>
        <p:txBody>
          <a:bodyPr/>
          <a:lstStyle/>
          <a:p>
            <a:fld id="{87E6C8B2-7CB4-424D-94E8-374D8D77A90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D53C-0FA1-4CC9-846A-0164CBD271F4}" type="slidenum">
              <a:rPr lang="en-US" smtClean="0"/>
              <a:t>‹#›</a:t>
            </a:fld>
            <a:endParaRPr lang="en-US"/>
          </a:p>
        </p:txBody>
      </p:sp>
      <p:sp>
        <p:nvSpPr>
          <p:cNvPr id="7" name="Picture Placeholder 2"/>
          <p:cNvSpPr>
            <a:spLocks noGrp="1"/>
          </p:cNvSpPr>
          <p:nvPr>
            <p:ph type="pic" idx="13"/>
          </p:nvPr>
        </p:nvSpPr>
        <p:spPr>
          <a:xfrm>
            <a:off x="2524538" y="2608729"/>
            <a:ext cx="1394251" cy="1714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99155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 y="833719"/>
            <a:ext cx="12192000" cy="6024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Date Placeholder 3"/>
          <p:cNvSpPr>
            <a:spLocks noGrp="1"/>
          </p:cNvSpPr>
          <p:nvPr>
            <p:ph type="dt" sz="half" idx="10"/>
          </p:nvPr>
        </p:nvSpPr>
        <p:spPr/>
        <p:txBody>
          <a:bodyPr/>
          <a:lstStyle/>
          <a:p>
            <a:fld id="{87E6C8B2-7CB4-424D-94E8-374D8D77A90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D53C-0FA1-4CC9-846A-0164CBD271F4}" type="slidenum">
              <a:rPr lang="en-US" smtClean="0"/>
              <a:t>‹#›</a:t>
            </a:fld>
            <a:endParaRPr lang="en-US"/>
          </a:p>
        </p:txBody>
      </p:sp>
      <p:sp>
        <p:nvSpPr>
          <p:cNvPr id="8" name="Title 1"/>
          <p:cNvSpPr>
            <a:spLocks noGrp="1"/>
          </p:cNvSpPr>
          <p:nvPr>
            <p:ph type="ctrTitle" hasCustomPrompt="1"/>
          </p:nvPr>
        </p:nvSpPr>
        <p:spPr>
          <a:xfrm>
            <a:off x="4182035" y="1753428"/>
            <a:ext cx="8009966" cy="2387600"/>
          </a:xfrm>
          <a:solidFill>
            <a:schemeClr val="accent1"/>
          </a:solidFill>
        </p:spPr>
        <p:txBody>
          <a:bodyPr lIns="365760" tIns="182880" rIns="365760" bIns="182880" anchor="ctr" anchorCtr="0">
            <a:normAutofit/>
          </a:bodyPr>
          <a:lstStyle>
            <a:lvl1pPr algn="l">
              <a:defRPr sz="3600">
                <a:solidFill>
                  <a:schemeClr val="bg1"/>
                </a:solidFill>
                <a:latin typeface="Century Gothic" panose="020B0502020202020204" pitchFamily="34" charset="0"/>
              </a:defRPr>
            </a:lvl1pPr>
          </a:lstStyle>
          <a:p>
            <a:r>
              <a:rPr lang="en-US"/>
              <a:t>click to edit master title style</a:t>
            </a:r>
          </a:p>
        </p:txBody>
      </p:sp>
      <p:sp>
        <p:nvSpPr>
          <p:cNvPr id="9" name="Subtitle 2"/>
          <p:cNvSpPr>
            <a:spLocks noGrp="1"/>
          </p:cNvSpPr>
          <p:nvPr>
            <p:ph type="subTitle" idx="1" hasCustomPrompt="1"/>
          </p:nvPr>
        </p:nvSpPr>
        <p:spPr>
          <a:xfrm>
            <a:off x="4182035" y="4255732"/>
            <a:ext cx="8009966" cy="531421"/>
          </a:xfrm>
          <a:solidFill>
            <a:schemeClr val="accent2"/>
          </a:solidFill>
        </p:spPr>
        <p:txBody>
          <a:bodyPr lIns="274320" tIns="91440" rIns="274320" bIns="91440" anchor="ctr"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p:cNvSpPr/>
          <p:nvPr/>
        </p:nvSpPr>
        <p:spPr>
          <a:xfrm>
            <a:off x="4038600" y="5876925"/>
            <a:ext cx="8153401" cy="356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42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47" y="1156446"/>
            <a:ext cx="3932237" cy="1963271"/>
          </a:xfrm>
        </p:spPr>
        <p:txBody>
          <a:bodyPr anchor="ctr" anchorCtr="0">
            <a:normAutofit/>
          </a:bodyPr>
          <a:lstStyle>
            <a:lvl1pPr>
              <a:defRPr sz="3200"/>
            </a:lvl1pPr>
          </a:lstStyle>
          <a:p>
            <a:r>
              <a:rPr lang="en-US"/>
              <a:t>click to edit master title style</a:t>
            </a:r>
          </a:p>
        </p:txBody>
      </p:sp>
      <p:sp>
        <p:nvSpPr>
          <p:cNvPr id="3" name="Content Placeholder 2"/>
          <p:cNvSpPr>
            <a:spLocks noGrp="1"/>
          </p:cNvSpPr>
          <p:nvPr>
            <p:ph idx="1" hasCustomPrompt="1"/>
          </p:nvPr>
        </p:nvSpPr>
        <p:spPr>
          <a:xfrm>
            <a:off x="4188106" y="1075765"/>
            <a:ext cx="7165694" cy="46392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87E6C8B2-7CB4-424D-94E8-374D8D77A903}"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D53C-0FA1-4CC9-846A-0164CBD271F4}" type="slidenum">
              <a:rPr lang="en-US" smtClean="0"/>
              <a:t>‹#›</a:t>
            </a:fld>
            <a:endParaRPr lang="en-US"/>
          </a:p>
        </p:txBody>
      </p:sp>
      <p:sp>
        <p:nvSpPr>
          <p:cNvPr id="8" name="Picture Placeholder 2"/>
          <p:cNvSpPr>
            <a:spLocks noGrp="1"/>
          </p:cNvSpPr>
          <p:nvPr>
            <p:ph type="pic" idx="13"/>
          </p:nvPr>
        </p:nvSpPr>
        <p:spPr>
          <a:xfrm>
            <a:off x="0" y="3119718"/>
            <a:ext cx="3918790" cy="30928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57321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67434"/>
            <a:ext cx="4182035" cy="3711389"/>
          </a:xfrm>
        </p:spPr>
        <p:txBody>
          <a:bodyPr rIns="365760" anchor="ctr" anchorCtr="0">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4182035" y="1667433"/>
            <a:ext cx="8009965" cy="37113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87E6C8B2-7CB4-424D-94E8-374D8D77A903}"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D53C-0FA1-4CC9-846A-0164CBD271F4}" type="slidenum">
              <a:rPr lang="en-US" smtClean="0"/>
              <a:t>‹#›</a:t>
            </a:fld>
            <a:endParaRPr lang="en-US"/>
          </a:p>
        </p:txBody>
      </p:sp>
    </p:spTree>
    <p:extLst>
      <p:ext uri="{BB962C8B-B14F-4D97-AF65-F5344CB8AC3E}">
        <p14:creationId xmlns:p14="http://schemas.microsoft.com/office/powerpoint/2010/main" val="25209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6C8B2-7CB4-424D-94E8-374D8D77A903}"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6D53C-0FA1-4CC9-846A-0164CBD271F4}" type="slidenum">
              <a:rPr lang="en-US" smtClean="0"/>
              <a:t>‹#›</a:t>
            </a:fld>
            <a:endParaRPr lang="en-US"/>
          </a:p>
        </p:txBody>
      </p:sp>
    </p:spTree>
    <p:extLst>
      <p:ext uri="{BB962C8B-B14F-4D97-AF65-F5344CB8AC3E}">
        <p14:creationId xmlns:p14="http://schemas.microsoft.com/office/powerpoint/2010/main" val="229470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logo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6C8B2-7CB4-424D-94E8-374D8D77A903}"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6D53C-0FA1-4CC9-846A-0164CBD271F4}" type="slidenum">
              <a:rPr lang="en-US" smtClean="0"/>
              <a:t>‹#›</a:t>
            </a:fld>
            <a:endParaRPr lang="en-US"/>
          </a:p>
        </p:txBody>
      </p:sp>
      <p:sp>
        <p:nvSpPr>
          <p:cNvPr id="5" name="Rectangle 4"/>
          <p:cNvSpPr/>
          <p:nvPr/>
        </p:nvSpPr>
        <p:spPr>
          <a:xfrm>
            <a:off x="4038600" y="5848350"/>
            <a:ext cx="8153401" cy="38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0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354378"/>
            <a:ext cx="3899647" cy="3657600"/>
          </a:xfrm>
          <a:prstGeom prst="rect">
            <a:avLst/>
          </a:prstGeom>
          <a:solidFill>
            <a:schemeClr val="accent1"/>
          </a:solidFill>
        </p:spPr>
        <p:txBody>
          <a:bodyPr vert="horz" lIns="457200" tIns="182880" rIns="274320" bIns="182880" rtlCol="0" anchor="ctr">
            <a:normAutofit/>
          </a:bodyPr>
          <a:lstStyle/>
          <a:p>
            <a:r>
              <a:rPr lang="en-US"/>
              <a:t>Click to edit Master title style</a:t>
            </a:r>
          </a:p>
        </p:txBody>
      </p:sp>
      <p:sp>
        <p:nvSpPr>
          <p:cNvPr id="3" name="Text Placeholder 2"/>
          <p:cNvSpPr>
            <a:spLocks noGrp="1"/>
          </p:cNvSpPr>
          <p:nvPr>
            <p:ph type="body" idx="1"/>
          </p:nvPr>
        </p:nvSpPr>
        <p:spPr>
          <a:xfrm>
            <a:off x="4168588" y="1284987"/>
            <a:ext cx="7185212" cy="440311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42712"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5D6D53C-0FA1-4CC9-846A-0164CBD271F4}" type="slidenum">
              <a:rPr lang="en-US" smtClean="0"/>
              <a:pPr/>
              <a:t>‹#›</a:t>
            </a:fld>
            <a:endParaRPr lang="en-US"/>
          </a:p>
        </p:txBody>
      </p:sp>
      <p:sp>
        <p:nvSpPr>
          <p:cNvPr id="5" name="Footer Placeholder 4"/>
          <p:cNvSpPr>
            <a:spLocks noGrp="1"/>
          </p:cNvSpPr>
          <p:nvPr>
            <p:ph type="ftr" sz="quarter" idx="3"/>
          </p:nvPr>
        </p:nvSpPr>
        <p:spPr>
          <a:xfrm>
            <a:off x="4168588" y="6356350"/>
            <a:ext cx="3984812" cy="365125"/>
          </a:xfrm>
          <a:prstGeom prst="rect">
            <a:avLst/>
          </a:prstGeom>
        </p:spPr>
        <p:txBody>
          <a:bodyPr vert="horz" lIns="91440" tIns="45720" rIns="91440" bIns="45720" rtlCol="0" anchor="ctr"/>
          <a:lstStyle>
            <a:lvl1pPr algn="l">
              <a:defRPr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7E6C8B2-7CB4-424D-94E8-374D8D77A903}" type="datetimeFigureOut">
              <a:rPr lang="en-US" smtClean="0"/>
              <a:pPr/>
              <a:t>6/17/2019</a:t>
            </a:fld>
            <a:endParaRPr lang="en-US"/>
          </a:p>
        </p:txBody>
      </p:sp>
      <p:pic>
        <p:nvPicPr>
          <p:cNvPr id="8" name="Picture 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2712" y="-5814"/>
            <a:ext cx="632626" cy="630966"/>
          </a:xfrm>
          <a:prstGeom prst="rect">
            <a:avLst/>
          </a:prstGeom>
        </p:spPr>
      </p:pic>
      <p:sp>
        <p:nvSpPr>
          <p:cNvPr id="9" name="Rectangle 8"/>
          <p:cNvSpPr/>
          <p:nvPr/>
        </p:nvSpPr>
        <p:spPr>
          <a:xfrm>
            <a:off x="4168588" y="6010837"/>
            <a:ext cx="8023412" cy="20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80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8" r:id="rId5"/>
    <p:sldLayoutId id="2147483656" r:id="rId6"/>
    <p:sldLayoutId id="2147483657" r:id="rId7"/>
    <p:sldLayoutId id="2147483655" r:id="rId8"/>
    <p:sldLayoutId id="2147483659" r:id="rId9"/>
    <p:sldLayoutId id="2147483660" r:id="rId10"/>
  </p:sldLayoutIdLst>
  <p:txStyles>
    <p:title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accent4"/>
        </a:buClr>
        <a:buFont typeface="Arial" panose="020B0604020202020204"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0"/>
        </a:spcBef>
        <a:spcAft>
          <a:spcPts val="1200"/>
        </a:spcAft>
        <a:buClr>
          <a:schemeClr val="accent4"/>
        </a:buClr>
        <a:buFont typeface="Segoe UI" panose="020B0502040204020203"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0"/>
        </a:spcBef>
        <a:spcAft>
          <a:spcPts val="1200"/>
        </a:spcAft>
        <a:buClr>
          <a:schemeClr val="accent4"/>
        </a:buClr>
        <a:buFont typeface="Wingdings" panose="05000000000000000000" pitchFamily="2"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mprnews.org/story/2018/06/04/northern-minnesota-mine-breach-leaves-messy-cleanup-damag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8613" y="951980"/>
            <a:ext cx="6843387" cy="1791438"/>
          </a:xfrm>
        </p:spPr>
        <p:txBody>
          <a:bodyPr/>
          <a:lstStyle/>
          <a:p>
            <a:r>
              <a:rPr lang="en-US" dirty="0"/>
              <a:t>Hector Mine / Mesabi Trail Washout</a:t>
            </a:r>
          </a:p>
        </p:txBody>
      </p:sp>
      <p:sp>
        <p:nvSpPr>
          <p:cNvPr id="3" name="Subtitle 2"/>
          <p:cNvSpPr>
            <a:spLocks noGrp="1"/>
          </p:cNvSpPr>
          <p:nvPr>
            <p:ph type="subTitle" idx="1"/>
          </p:nvPr>
        </p:nvSpPr>
        <p:spPr>
          <a:xfrm>
            <a:off x="5348612" y="3080548"/>
            <a:ext cx="6843388" cy="1368454"/>
          </a:xfrm>
        </p:spPr>
        <p:txBody>
          <a:bodyPr>
            <a:normAutofit fontScale="77500" lnSpcReduction="20000"/>
          </a:bodyPr>
          <a:lstStyle/>
          <a:p>
            <a:r>
              <a:rPr lang="en-US" b="1" dirty="0"/>
              <a:t>Pete Kero, PE and Linda Johnson</a:t>
            </a:r>
          </a:p>
          <a:p>
            <a:r>
              <a:rPr lang="en-US" dirty="0"/>
              <a:t>Presentation to American Society of Mining &amp; Reclamation</a:t>
            </a:r>
          </a:p>
          <a:p>
            <a:r>
              <a:rPr lang="en-US" dirty="0"/>
              <a:t>June 5, 2019</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0479" y="1297564"/>
            <a:ext cx="5683827" cy="4262870"/>
          </a:xfrm>
          <a:prstGeom prst="rect">
            <a:avLst/>
          </a:prstGeom>
        </p:spPr>
      </p:pic>
    </p:spTree>
    <p:extLst>
      <p:ext uri="{BB962C8B-B14F-4D97-AF65-F5344CB8AC3E}">
        <p14:creationId xmlns:p14="http://schemas.microsoft.com/office/powerpoint/2010/main" val="117790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reconnection</a:t>
            </a:r>
          </a:p>
        </p:txBody>
      </p:sp>
      <p:pic>
        <p:nvPicPr>
          <p:cNvPr id="4" name="Picture Placeholder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rot="5400000">
            <a:off x="6330950" y="-482600"/>
            <a:ext cx="3711575" cy="8010525"/>
          </a:xfrm>
        </p:spPr>
      </p:pic>
    </p:spTree>
    <p:extLst>
      <p:ext uri="{BB962C8B-B14F-4D97-AF65-F5344CB8AC3E}">
        <p14:creationId xmlns:p14="http://schemas.microsoft.com/office/powerpoint/2010/main" val="30044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Geotechnical boring</a:t>
            </a:r>
            <a:br>
              <a:rPr lang="en-US" dirty="0"/>
            </a:br>
            <a:br>
              <a:rPr lang="en-US" dirty="0"/>
            </a:br>
            <a:r>
              <a:rPr lang="en-US" sz="1800" dirty="0"/>
              <a:t>5/24/2018</a:t>
            </a:r>
          </a:p>
        </p:txBody>
      </p:sp>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293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10" y="0"/>
            <a:ext cx="10384210" cy="574630"/>
          </a:xfrm>
        </p:spPr>
        <p:txBody>
          <a:bodyPr>
            <a:normAutofit fontScale="90000"/>
          </a:bodyPr>
          <a:lstStyle/>
          <a:p>
            <a:r>
              <a:rPr lang="en-US" dirty="0"/>
              <a:t>Long-Term Trail Repair and Ravine Stabilization Plan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9015"/>
          <a:stretch/>
        </p:blipFill>
        <p:spPr>
          <a:xfrm>
            <a:off x="1002082" y="574630"/>
            <a:ext cx="10698271" cy="5325129"/>
          </a:xfrm>
          <a:prstGeom prst="rect">
            <a:avLst/>
          </a:prstGeom>
        </p:spPr>
      </p:pic>
      <p:pic>
        <p:nvPicPr>
          <p:cNvPr id="8" name="Picture 7"/>
          <p:cNvPicPr>
            <a:picLocks noChangeAspect="1"/>
          </p:cNvPicPr>
          <p:nvPr/>
        </p:nvPicPr>
        <p:blipFill>
          <a:blip r:embed="rId4"/>
          <a:stretch>
            <a:fillRect/>
          </a:stretch>
        </p:blipFill>
        <p:spPr>
          <a:xfrm>
            <a:off x="10618548" y="5469241"/>
            <a:ext cx="933450" cy="333375"/>
          </a:xfrm>
          <a:prstGeom prst="rect">
            <a:avLst/>
          </a:prstGeom>
        </p:spPr>
      </p:pic>
      <p:pic>
        <p:nvPicPr>
          <p:cNvPr id="10" name="Picture 9"/>
          <p:cNvPicPr>
            <a:picLocks noChangeAspect="1"/>
          </p:cNvPicPr>
          <p:nvPr/>
        </p:nvPicPr>
        <p:blipFill>
          <a:blip r:embed="rId5"/>
          <a:stretch>
            <a:fillRect/>
          </a:stretch>
        </p:blipFill>
        <p:spPr>
          <a:xfrm>
            <a:off x="10879767" y="4825149"/>
            <a:ext cx="468813" cy="546949"/>
          </a:xfrm>
          <a:prstGeom prst="rect">
            <a:avLst/>
          </a:prstGeom>
        </p:spPr>
      </p:pic>
    </p:spTree>
    <p:extLst>
      <p:ext uri="{BB962C8B-B14F-4D97-AF65-F5344CB8AC3E}">
        <p14:creationId xmlns:p14="http://schemas.microsoft.com/office/powerpoint/2010/main" val="155821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Boulder drop structure placement</a:t>
            </a:r>
            <a:br>
              <a:rPr lang="en-US" dirty="0"/>
            </a:br>
            <a:br>
              <a:rPr lang="en-US" dirty="0"/>
            </a:br>
            <a:r>
              <a:rPr lang="en-US" sz="1800" dirty="0"/>
              <a:t>9/13/2018</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035"/>
          <a:stretch/>
        </p:blipFill>
        <p:spPr>
          <a:xfrm>
            <a:off x="4182035" y="1483566"/>
            <a:ext cx="8009966" cy="3890867"/>
          </a:xfrm>
          <a:prstGeom prst="rect">
            <a:avLst/>
          </a:prstGeom>
        </p:spPr>
      </p:pic>
    </p:spTree>
    <p:extLst>
      <p:ext uri="{BB962C8B-B14F-4D97-AF65-F5344CB8AC3E}">
        <p14:creationId xmlns:p14="http://schemas.microsoft.com/office/powerpoint/2010/main" val="39657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194" y="0"/>
            <a:ext cx="5536505" cy="574630"/>
          </a:xfrm>
        </p:spPr>
        <p:txBody>
          <a:bodyPr>
            <a:normAutofit fontScale="90000"/>
          </a:bodyPr>
          <a:lstStyle/>
          <a:p>
            <a:r>
              <a:rPr lang="en-US" dirty="0"/>
              <a:t>Ravine Stabilization Profile </a:t>
            </a:r>
          </a:p>
        </p:txBody>
      </p:sp>
      <p:pic>
        <p:nvPicPr>
          <p:cNvPr id="3" name="Picture 2"/>
          <p:cNvPicPr>
            <a:picLocks noChangeAspect="1"/>
          </p:cNvPicPr>
          <p:nvPr/>
        </p:nvPicPr>
        <p:blipFill>
          <a:blip r:embed="rId3"/>
          <a:stretch>
            <a:fillRect/>
          </a:stretch>
        </p:blipFill>
        <p:spPr>
          <a:xfrm>
            <a:off x="357187" y="1824037"/>
            <a:ext cx="11477625" cy="3209925"/>
          </a:xfrm>
          <a:prstGeom prst="rect">
            <a:avLst/>
          </a:prstGeom>
        </p:spPr>
      </p:pic>
    </p:spTree>
    <p:extLst>
      <p:ext uri="{BB962C8B-B14F-4D97-AF65-F5344CB8AC3E}">
        <p14:creationId xmlns:p14="http://schemas.microsoft.com/office/powerpoint/2010/main" val="206416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culvert placement</a:t>
            </a:r>
            <a:br>
              <a:rPr lang="en-US" dirty="0"/>
            </a:br>
            <a:br>
              <a:rPr lang="en-US" dirty="0"/>
            </a:br>
            <a:r>
              <a:rPr lang="en-US" sz="1800" dirty="0"/>
              <a:t>9/13/2018</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2034" y="1667435"/>
            <a:ext cx="8009965" cy="3709237"/>
          </a:xfrm>
          <a:prstGeom prst="rect">
            <a:avLst/>
          </a:prstGeom>
        </p:spPr>
      </p:pic>
    </p:spTree>
    <p:extLst>
      <p:ext uri="{BB962C8B-B14F-4D97-AF65-F5344CB8AC3E}">
        <p14:creationId xmlns:p14="http://schemas.microsoft.com/office/powerpoint/2010/main" val="138797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7435"/>
            <a:ext cx="3183146" cy="2740664"/>
          </a:xfrm>
        </p:spPr>
        <p:txBody>
          <a:bodyPr>
            <a:normAutofit/>
          </a:bodyPr>
          <a:lstStyle/>
          <a:p>
            <a:r>
              <a:rPr lang="en-US" dirty="0"/>
              <a:t>High flows exiting the box culvert</a:t>
            </a:r>
            <a:br>
              <a:rPr lang="en-US" dirty="0"/>
            </a:br>
            <a:br>
              <a:rPr lang="en-US" dirty="0"/>
            </a:br>
            <a:r>
              <a:rPr lang="en-US" sz="1800" dirty="0"/>
              <a:t>10/10/2018</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3374" y="-592346"/>
            <a:ext cx="8878626" cy="11838168"/>
          </a:xfrm>
          <a:prstGeom prst="rect">
            <a:avLst/>
          </a:prstGeom>
        </p:spPr>
      </p:pic>
    </p:spTree>
    <p:extLst>
      <p:ext uri="{BB962C8B-B14F-4D97-AF65-F5344CB8AC3E}">
        <p14:creationId xmlns:p14="http://schemas.microsoft.com/office/powerpoint/2010/main" val="72145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7434"/>
            <a:ext cx="3048000" cy="3711389"/>
          </a:xfrm>
        </p:spPr>
        <p:txBody>
          <a:bodyPr>
            <a:normAutofit fontScale="90000"/>
          </a:bodyPr>
          <a:lstStyle/>
          <a:p>
            <a:r>
              <a:rPr lang="en-US" dirty="0"/>
              <a:t>Rock-lined channel looking toward the Embarrass Diversion Channel</a:t>
            </a:r>
            <a:br>
              <a:rPr lang="en-US" dirty="0"/>
            </a:br>
            <a:br>
              <a:rPr lang="en-US" dirty="0"/>
            </a:br>
            <a:r>
              <a:rPr lang="en-US" sz="1800" dirty="0"/>
              <a:t>10/19/2018</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17492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7434"/>
            <a:ext cx="3048000" cy="3711389"/>
          </a:xfrm>
        </p:spPr>
        <p:txBody>
          <a:bodyPr>
            <a:normAutofit/>
          </a:bodyPr>
          <a:lstStyle/>
          <a:p>
            <a:r>
              <a:rPr lang="en-US" dirty="0"/>
              <a:t>Hector Mine in the Spring</a:t>
            </a:r>
            <a:br>
              <a:rPr lang="en-US" dirty="0"/>
            </a:br>
            <a:br>
              <a:rPr lang="en-US" dirty="0"/>
            </a:br>
            <a:r>
              <a:rPr lang="en-US" sz="1800" dirty="0"/>
              <a:t>5/19/2018</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524001" y="-1287104"/>
            <a:ext cx="12191999" cy="9143999"/>
          </a:xfrm>
          <a:prstGeom prst="rect">
            <a:avLst/>
          </a:prstGeom>
        </p:spPr>
      </p:pic>
    </p:spTree>
    <p:extLst>
      <p:ext uri="{BB962C8B-B14F-4D97-AF65-F5344CB8AC3E}">
        <p14:creationId xmlns:p14="http://schemas.microsoft.com/office/powerpoint/2010/main" val="337889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7434"/>
            <a:ext cx="3048000" cy="3711389"/>
          </a:xfrm>
        </p:spPr>
        <p:txBody>
          <a:bodyPr>
            <a:normAutofit/>
          </a:bodyPr>
          <a:lstStyle/>
          <a:p>
            <a:r>
              <a:rPr lang="en-US" dirty="0"/>
              <a:t>Channel after spring thaw</a:t>
            </a:r>
            <a:br>
              <a:rPr lang="en-US" dirty="0"/>
            </a:br>
            <a:br>
              <a:rPr lang="en-US" dirty="0"/>
            </a:br>
            <a:r>
              <a:rPr lang="en-US" sz="1800" dirty="0"/>
              <a:t>5/13/2019</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1" y="0"/>
            <a:ext cx="9144000" cy="6858000"/>
          </a:xfrm>
          <a:prstGeom prst="rect">
            <a:avLst/>
          </a:prstGeom>
        </p:spPr>
      </p:pic>
    </p:spTree>
    <p:extLst>
      <p:ext uri="{BB962C8B-B14F-4D97-AF65-F5344CB8AC3E}">
        <p14:creationId xmlns:p14="http://schemas.microsoft.com/office/powerpoint/2010/main" val="101674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Hector Mine History</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11867" y="1178674"/>
            <a:ext cx="7832210" cy="3882085"/>
          </a:xfrm>
        </p:spPr>
      </p:pic>
      <p:pic>
        <p:nvPicPr>
          <p:cNvPr id="5" name="Picture Placeholder 4"/>
          <p:cNvPicPr>
            <a:picLocks noGrp="1" noChangeAspect="1"/>
          </p:cNvPicPr>
          <p:nvPr>
            <p:ph type="pic" idx="13"/>
          </p:nvPr>
        </p:nvPicPr>
        <p:blipFill>
          <a:blip r:embed="rId4" cstate="email">
            <a:extLst>
              <a:ext uri="{28A0092B-C50C-407E-A947-70E740481C1C}">
                <a14:useLocalDpi xmlns:a14="http://schemas.microsoft.com/office/drawing/2010/main"/>
              </a:ext>
            </a:extLst>
          </a:blip>
          <a:srcRect/>
          <a:stretch>
            <a:fillRect/>
          </a:stretch>
        </p:blipFill>
        <p:spPr/>
      </p:pic>
      <p:sp>
        <p:nvSpPr>
          <p:cNvPr id="7" name="TextBox 6"/>
          <p:cNvSpPr txBox="1"/>
          <p:nvPr/>
        </p:nvSpPr>
        <p:spPr>
          <a:xfrm>
            <a:off x="8696131" y="5187820"/>
            <a:ext cx="33479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Hector and Ajax Mines, 1949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Segoe UI"/>
                <a:ea typeface="+mn-ea"/>
                <a:cs typeface="+mn-cs"/>
              </a:rPr>
              <a:t>Source:  Minnesota DNR</a:t>
            </a:r>
          </a:p>
        </p:txBody>
      </p:sp>
    </p:spTree>
    <p:extLst>
      <p:ext uri="{BB962C8B-B14F-4D97-AF65-F5344CB8AC3E}">
        <p14:creationId xmlns:p14="http://schemas.microsoft.com/office/powerpoint/2010/main" val="3212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1744"/>
            <a:ext cx="3944039" cy="2159760"/>
          </a:xfrm>
        </p:spPr>
        <p:txBody>
          <a:bodyPr>
            <a:normAutofit/>
          </a:bodyPr>
          <a:lstStyle/>
          <a:p>
            <a:r>
              <a:rPr lang="en-US" dirty="0"/>
              <a:t>Concept rendering of the site after full revegetation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4377" y="-380405"/>
            <a:ext cx="8027624" cy="7238406"/>
          </a:xfrm>
          <a:prstGeom prst="rect">
            <a:avLst/>
          </a:prstGeom>
        </p:spPr>
      </p:pic>
    </p:spTree>
    <p:extLst>
      <p:ext uri="{BB962C8B-B14F-4D97-AF65-F5344CB8AC3E}">
        <p14:creationId xmlns:p14="http://schemas.microsoft.com/office/powerpoint/2010/main" val="364700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4751465" y="320101"/>
            <a:ext cx="4048125" cy="695325"/>
          </a:xfrm>
          <a:prstGeom prst="rect">
            <a:avLst/>
          </a:prstGeom>
        </p:spPr>
      </p:pic>
      <p:pic>
        <p:nvPicPr>
          <p:cNvPr id="5" name="Picture 4"/>
          <p:cNvPicPr>
            <a:picLocks noChangeAspect="1"/>
          </p:cNvPicPr>
          <p:nvPr/>
        </p:nvPicPr>
        <p:blipFill>
          <a:blip r:embed="rId4"/>
          <a:stretch>
            <a:fillRect/>
          </a:stretch>
        </p:blipFill>
        <p:spPr>
          <a:xfrm>
            <a:off x="4567688" y="3151760"/>
            <a:ext cx="1524000" cy="176212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9927" y="5142584"/>
            <a:ext cx="5266605" cy="67774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1678" y="1131842"/>
            <a:ext cx="2127756" cy="2389166"/>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99209" y="1319683"/>
            <a:ext cx="1100381" cy="1075312"/>
          </a:xfrm>
          <a:prstGeom prst="rect">
            <a:avLst/>
          </a:prstGeom>
        </p:spPr>
      </p:pic>
      <p:pic>
        <p:nvPicPr>
          <p:cNvPr id="9" name="Picture 8"/>
          <p:cNvPicPr>
            <a:picLocks noChangeAspect="1"/>
          </p:cNvPicPr>
          <p:nvPr/>
        </p:nvPicPr>
        <p:blipFill>
          <a:blip r:embed="rId8"/>
          <a:stretch>
            <a:fillRect/>
          </a:stretch>
        </p:blipFill>
        <p:spPr>
          <a:xfrm>
            <a:off x="4191676" y="1342010"/>
            <a:ext cx="2133600" cy="1809750"/>
          </a:xfrm>
          <a:prstGeom prst="rect">
            <a:avLst/>
          </a:prstGeom>
        </p:spPr>
      </p:pic>
      <p:pic>
        <p:nvPicPr>
          <p:cNvPr id="10" name="Picture 9"/>
          <p:cNvPicPr>
            <a:picLocks noChangeAspect="1"/>
          </p:cNvPicPr>
          <p:nvPr/>
        </p:nvPicPr>
        <p:blipFill>
          <a:blip r:embed="rId9"/>
          <a:stretch>
            <a:fillRect/>
          </a:stretch>
        </p:blipFill>
        <p:spPr>
          <a:xfrm>
            <a:off x="6345805" y="2577197"/>
            <a:ext cx="2567425" cy="1487142"/>
          </a:xfrm>
          <a:prstGeom prst="rect">
            <a:avLst/>
          </a:prstGeom>
        </p:spPr>
      </p:pic>
      <p:pic>
        <p:nvPicPr>
          <p:cNvPr id="11" name="Picture 10"/>
          <p:cNvPicPr>
            <a:picLocks noChangeAspect="1"/>
          </p:cNvPicPr>
          <p:nvPr/>
        </p:nvPicPr>
        <p:blipFill>
          <a:blip r:embed="rId10"/>
          <a:stretch>
            <a:fillRect/>
          </a:stretch>
        </p:blipFill>
        <p:spPr>
          <a:xfrm>
            <a:off x="7174559" y="4060130"/>
            <a:ext cx="4714875" cy="685800"/>
          </a:xfrm>
          <a:prstGeom prst="rect">
            <a:avLst/>
          </a:prstGeom>
        </p:spPr>
      </p:pic>
      <p:sp>
        <p:nvSpPr>
          <p:cNvPr id="12" name="TextBox 11"/>
          <p:cNvSpPr txBox="1"/>
          <p:nvPr/>
        </p:nvSpPr>
        <p:spPr>
          <a:xfrm>
            <a:off x="3957781" y="5317840"/>
            <a:ext cx="1898084" cy="369332"/>
          </a:xfrm>
          <a:prstGeom prst="rect">
            <a:avLst/>
          </a:prstGeom>
          <a:noFill/>
        </p:spPr>
        <p:txBody>
          <a:bodyPr wrap="none" rtlCol="0">
            <a:spAutoFit/>
          </a:bodyPr>
          <a:lstStyle/>
          <a:p>
            <a:r>
              <a:rPr lang="en-US" dirty="0"/>
              <a:t>C&amp;C Winger, Inc.</a:t>
            </a:r>
          </a:p>
        </p:txBody>
      </p:sp>
    </p:spTree>
    <p:extLst>
      <p:ext uri="{BB962C8B-B14F-4D97-AF65-F5344CB8AC3E}">
        <p14:creationId xmlns:p14="http://schemas.microsoft.com/office/powerpoint/2010/main" val="363824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 of the Embarrass River Diversion Channel</a:t>
            </a:r>
          </a:p>
        </p:txBody>
      </p:sp>
      <p:pic>
        <p:nvPicPr>
          <p:cNvPr id="7" name="Picture Placeholder 6"/>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p:pic>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476763" y="1076325"/>
            <a:ext cx="6588099" cy="463867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6763" y="-373223"/>
            <a:ext cx="6708711" cy="6088224"/>
          </a:xfrm>
          <a:prstGeom prst="rect">
            <a:avLst/>
          </a:prstGeom>
        </p:spPr>
      </p:pic>
      <p:sp>
        <p:nvSpPr>
          <p:cNvPr id="8" name="TextBox 7"/>
          <p:cNvSpPr txBox="1"/>
          <p:nvPr/>
        </p:nvSpPr>
        <p:spPr>
          <a:xfrm>
            <a:off x="-1" y="6273225"/>
            <a:ext cx="4338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Embarrass River Diversion Channel, 1949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Segoe UI"/>
                <a:ea typeface="+mn-ea"/>
                <a:cs typeface="+mn-cs"/>
              </a:rPr>
              <a:t>Source:  Minnesota DNR</a:t>
            </a:r>
          </a:p>
        </p:txBody>
      </p:sp>
    </p:spTree>
    <p:extLst>
      <p:ext uri="{BB962C8B-B14F-4D97-AF65-F5344CB8AC3E}">
        <p14:creationId xmlns:p14="http://schemas.microsoft.com/office/powerpoint/2010/main" val="109420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Post-mining status of the site</a:t>
            </a:r>
          </a:p>
        </p:txBody>
      </p:sp>
      <p:sp>
        <p:nvSpPr>
          <p:cNvPr id="5" name="TextBox 4"/>
          <p:cNvSpPr txBox="1"/>
          <p:nvPr/>
        </p:nvSpPr>
        <p:spPr>
          <a:xfrm>
            <a:off x="4236338" y="5699159"/>
            <a:ext cx="65498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Source:  Great Northern Iron Ore Properties Maps, 1986</a:t>
            </a:r>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59525" y="183276"/>
            <a:ext cx="7625038" cy="5570557"/>
          </a:xfrm>
        </p:spPr>
      </p:pic>
    </p:spTree>
    <p:extLst>
      <p:ext uri="{BB962C8B-B14F-4D97-AF65-F5344CB8AC3E}">
        <p14:creationId xmlns:p14="http://schemas.microsoft.com/office/powerpoint/2010/main" val="8928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3081"/>
            <a:ext cx="3932237" cy="1963271"/>
          </a:xfrm>
        </p:spPr>
        <p:txBody>
          <a:bodyPr>
            <a:normAutofit/>
          </a:bodyPr>
          <a:lstStyle/>
          <a:p>
            <a:r>
              <a:rPr lang="en-US" dirty="0"/>
              <a:t>Washout  </a:t>
            </a:r>
            <a:br>
              <a:rPr lang="en-US" dirty="0"/>
            </a:br>
            <a:r>
              <a:rPr lang="en-US" dirty="0"/>
              <a:t>April 24, 2018</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42792" y="191894"/>
            <a:ext cx="4866274" cy="4866274"/>
          </a:xfrm>
          <a:prstGeom prst="rect">
            <a:avLst/>
          </a:prstGeom>
        </p:spPr>
      </p:pic>
      <p:sp>
        <p:nvSpPr>
          <p:cNvPr id="9" name="TextBox 8"/>
          <p:cNvSpPr txBox="1"/>
          <p:nvPr/>
        </p:nvSpPr>
        <p:spPr>
          <a:xfrm>
            <a:off x="10951103" y="5497415"/>
            <a:ext cx="16635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A5A5A"/>
                </a:solidFill>
                <a:effectLst/>
                <a:uLnTx/>
                <a:uFillTx/>
                <a:latin typeface="Segoe UI"/>
                <a:ea typeface="+mn-ea"/>
                <a:cs typeface="+mn-cs"/>
              </a:rPr>
              <a:t>Excerpt from mprnews.org</a:t>
            </a:r>
          </a:p>
        </p:txBody>
      </p:sp>
      <p:sp>
        <p:nvSpPr>
          <p:cNvPr id="3" name="Rectangle 2"/>
          <p:cNvSpPr/>
          <p:nvPr/>
        </p:nvSpPr>
        <p:spPr>
          <a:xfrm>
            <a:off x="4142792" y="5174249"/>
            <a:ext cx="6096000" cy="646331"/>
          </a:xfrm>
          <a:prstGeom prst="rect">
            <a:avLst/>
          </a:prstGeom>
        </p:spPr>
        <p:txBody>
          <a:bodyPr>
            <a:spAutoFit/>
          </a:bodyPr>
          <a:lstStyle/>
          <a:p>
            <a:r>
              <a:rPr lang="en-US" dirty="0">
                <a:hlinkClick r:id="rId4"/>
              </a:rPr>
              <a:t>https://www.mprnews.org/story/2018/06/04/northern-minnesota-mine-breach-leaves-messy-cleanup-damages</a:t>
            </a:r>
            <a:endParaRPr lang="en-US" dirty="0"/>
          </a:p>
        </p:txBody>
      </p:sp>
    </p:spTree>
    <p:extLst>
      <p:ext uri="{BB962C8B-B14F-4D97-AF65-F5344CB8AC3E}">
        <p14:creationId xmlns:p14="http://schemas.microsoft.com/office/powerpoint/2010/main" val="113172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3" name="TextBox 2"/>
          <p:cNvSpPr txBox="1"/>
          <p:nvPr/>
        </p:nvSpPr>
        <p:spPr>
          <a:xfrm>
            <a:off x="352539" y="6367749"/>
            <a:ext cx="12228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A5A5A"/>
                </a:solidFill>
                <a:effectLst/>
                <a:uLnTx/>
                <a:uFillTx/>
                <a:latin typeface="Segoe UI"/>
                <a:ea typeface="+mn-ea"/>
                <a:cs typeface="+mn-cs"/>
              </a:rPr>
              <a:t>Photo courtesy of Above the Range</a:t>
            </a:r>
          </a:p>
        </p:txBody>
      </p:sp>
      <p:sp>
        <p:nvSpPr>
          <p:cNvPr id="4" name="TextBox 3"/>
          <p:cNvSpPr txBox="1"/>
          <p:nvPr/>
        </p:nvSpPr>
        <p:spPr>
          <a:xfrm>
            <a:off x="352539" y="738130"/>
            <a:ext cx="17076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April 24, 2018</a:t>
            </a:r>
          </a:p>
        </p:txBody>
      </p:sp>
    </p:spTree>
    <p:extLst>
      <p:ext uri="{BB962C8B-B14F-4D97-AF65-F5344CB8AC3E}">
        <p14:creationId xmlns:p14="http://schemas.microsoft.com/office/powerpoint/2010/main" val="280317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3968" y="-1414461"/>
            <a:ext cx="9258032" cy="11504063"/>
          </a:xfrm>
          <a:prstGeom prst="rect">
            <a:avLst/>
          </a:prstGeom>
        </p:spPr>
      </p:pic>
      <p:sp>
        <p:nvSpPr>
          <p:cNvPr id="4" name="TextBox 3"/>
          <p:cNvSpPr txBox="1"/>
          <p:nvPr/>
        </p:nvSpPr>
        <p:spPr>
          <a:xfrm>
            <a:off x="319488" y="771181"/>
            <a:ext cx="19389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May 1, 2018</a:t>
            </a:r>
          </a:p>
        </p:txBody>
      </p:sp>
    </p:spTree>
    <p:extLst>
      <p:ext uri="{BB962C8B-B14F-4D97-AF65-F5344CB8AC3E}">
        <p14:creationId xmlns:p14="http://schemas.microsoft.com/office/powerpoint/2010/main" val="254852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84770" y="1753660"/>
            <a:ext cx="7907230" cy="255393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47" y="1632947"/>
            <a:ext cx="3918790" cy="5225053"/>
          </a:xfrm>
          <a:prstGeom prst="rect">
            <a:avLst/>
          </a:prstGeom>
        </p:spPr>
      </p:pic>
      <p:sp>
        <p:nvSpPr>
          <p:cNvPr id="2" name="Title 1"/>
          <p:cNvSpPr>
            <a:spLocks noGrp="1"/>
          </p:cNvSpPr>
          <p:nvPr>
            <p:ph type="title"/>
          </p:nvPr>
        </p:nvSpPr>
        <p:spPr/>
        <p:txBody>
          <a:bodyPr/>
          <a:lstStyle/>
          <a:p>
            <a:r>
              <a:rPr lang="en-US" dirty="0"/>
              <a:t>Sediment removal</a:t>
            </a:r>
          </a:p>
        </p:txBody>
      </p:sp>
    </p:spTree>
    <p:extLst>
      <p:ext uri="{BB962C8B-B14F-4D97-AF65-F5344CB8AC3E}">
        <p14:creationId xmlns:p14="http://schemas.microsoft.com/office/powerpoint/2010/main" val="313704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Ravine stabilization</a:t>
            </a:r>
            <a:br>
              <a:rPr lang="en-US" dirty="0"/>
            </a:br>
            <a:br>
              <a:rPr lang="en-US" dirty="0"/>
            </a:br>
            <a:r>
              <a:rPr lang="en-US" sz="1800" dirty="0"/>
              <a:t>5/14/2018</a:t>
            </a:r>
          </a:p>
        </p:txBody>
      </p:sp>
      <p:pic>
        <p:nvPicPr>
          <p:cNvPr id="4" name="Picture Placeholder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82035" y="1667432"/>
            <a:ext cx="8009965" cy="3715451"/>
          </a:xfrm>
          <a:prstGeom prst="rect">
            <a:avLst/>
          </a:prstGeom>
        </p:spPr>
      </p:pic>
    </p:spTree>
    <p:extLst>
      <p:ext uri="{BB962C8B-B14F-4D97-AF65-F5344CB8AC3E}">
        <p14:creationId xmlns:p14="http://schemas.microsoft.com/office/powerpoint/2010/main" val="3985062752"/>
      </p:ext>
    </p:extLst>
  </p:cSld>
  <p:clrMapOvr>
    <a:masterClrMapping/>
  </p:clrMapOvr>
</p:sld>
</file>

<file path=ppt/theme/theme1.xml><?xml version="1.0" encoding="utf-8"?>
<a:theme xmlns:a="http://schemas.openxmlformats.org/drawingml/2006/main" name="Picture Window">
  <a:themeElements>
    <a:clrScheme name="Barr PowerPoint palette 2">
      <a:dk1>
        <a:srgbClr val="5A5A5A"/>
      </a:dk1>
      <a:lt1>
        <a:sysClr val="window" lastClr="FFFFFF"/>
      </a:lt1>
      <a:dk2>
        <a:srgbClr val="CDD7A0"/>
      </a:dk2>
      <a:lt2>
        <a:srgbClr val="B9D7EB"/>
      </a:lt2>
      <a:accent1>
        <a:srgbClr val="00509B"/>
      </a:accent1>
      <a:accent2>
        <a:srgbClr val="7D912D"/>
      </a:accent2>
      <a:accent3>
        <a:srgbClr val="FFD264"/>
      </a:accent3>
      <a:accent4>
        <a:srgbClr val="EB8C00"/>
      </a:accent4>
      <a:accent5>
        <a:srgbClr val="7D2828"/>
      </a:accent5>
      <a:accent6>
        <a:srgbClr val="5A2846"/>
      </a:accent6>
      <a:hlink>
        <a:srgbClr val="7F8E2B"/>
      </a:hlink>
      <a:folHlink>
        <a:srgbClr val="00529B"/>
      </a:folHlink>
    </a:clrScheme>
    <a:fontScheme name="Barr fonts">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 Window" id="{3A5F9EBD-6BA3-4F47-8082-5AE4DDEFBAF7}" vid="{8CD9BA8E-854A-4967-8153-1F90B20659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Barr--Picture Window</Template>
  <TotalTime>2045</TotalTime>
  <Words>1509</Words>
  <Application>Microsoft Office PowerPoint</Application>
  <PresentationFormat>Widescreen</PresentationFormat>
  <Paragraphs>78</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Segoe UI</vt:lpstr>
      <vt:lpstr>Wingdings</vt:lpstr>
      <vt:lpstr>Picture Window</vt:lpstr>
      <vt:lpstr>Hector Mine / Mesabi Trail Washout</vt:lpstr>
      <vt:lpstr>Hector Mine History</vt:lpstr>
      <vt:lpstr>History of the Embarrass River Diversion Channel</vt:lpstr>
      <vt:lpstr>Post-mining status of the site</vt:lpstr>
      <vt:lpstr>Washout   April 24, 2018</vt:lpstr>
      <vt:lpstr>PowerPoint Presentation</vt:lpstr>
      <vt:lpstr>PowerPoint Presentation</vt:lpstr>
      <vt:lpstr>Sediment removal</vt:lpstr>
      <vt:lpstr>Ravine stabilization  5/14/2018</vt:lpstr>
      <vt:lpstr>Utility reconnection</vt:lpstr>
      <vt:lpstr>Geotechnical boring  5/24/2018</vt:lpstr>
      <vt:lpstr>Long-Term Trail Repair and Ravine Stabilization Plan </vt:lpstr>
      <vt:lpstr>Boulder drop structure placement  9/13/2018</vt:lpstr>
      <vt:lpstr>Ravine Stabilization Profile </vt:lpstr>
      <vt:lpstr>Box culvert placement  9/13/2018</vt:lpstr>
      <vt:lpstr>High flows exiting the box culvert  10/10/2018</vt:lpstr>
      <vt:lpstr>Rock-lined channel looking toward the Embarrass Diversion Channel  10/19/2018</vt:lpstr>
      <vt:lpstr>Hector Mine in the Spring  5/19/2018</vt:lpstr>
      <vt:lpstr>Channel after spring thaw  5/13/2019</vt:lpstr>
      <vt:lpstr>Concept rendering of the site after full revegetation </vt:lpstr>
      <vt:lpstr>Partnerships</vt:lpstr>
    </vt:vector>
  </TitlesOfParts>
  <Company>Barr Engineering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Strasser</dc:creator>
  <cp:lastModifiedBy>Kevin Wolter</cp:lastModifiedBy>
  <cp:revision>105</cp:revision>
  <cp:lastPrinted>2018-07-17T17:05:16Z</cp:lastPrinted>
  <dcterms:created xsi:type="dcterms:W3CDTF">2018-01-23T21:16:25Z</dcterms:created>
  <dcterms:modified xsi:type="dcterms:W3CDTF">2019-06-17T18:12:07Z</dcterms:modified>
</cp:coreProperties>
</file>