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92" r:id="rId5"/>
    <p:sldId id="324" r:id="rId6"/>
    <p:sldId id="325" r:id="rId7"/>
    <p:sldId id="326" r:id="rId8"/>
    <p:sldId id="291" r:id="rId9"/>
    <p:sldId id="293" r:id="rId10"/>
    <p:sldId id="311" r:id="rId11"/>
    <p:sldId id="312" r:id="rId12"/>
    <p:sldId id="327" r:id="rId13"/>
    <p:sldId id="313" r:id="rId14"/>
    <p:sldId id="314" r:id="rId15"/>
    <p:sldId id="328" r:id="rId16"/>
    <p:sldId id="329" r:id="rId17"/>
    <p:sldId id="330" r:id="rId18"/>
    <p:sldId id="315" r:id="rId19"/>
    <p:sldId id="332" r:id="rId20"/>
    <p:sldId id="316" r:id="rId21"/>
    <p:sldId id="331" r:id="rId22"/>
    <p:sldId id="333" r:id="rId23"/>
    <p:sldId id="317" r:id="rId24"/>
    <p:sldId id="334" r:id="rId25"/>
    <p:sldId id="335" r:id="rId26"/>
    <p:sldId id="336" r:id="rId27"/>
    <p:sldId id="318" r:id="rId28"/>
    <p:sldId id="337" r:id="rId29"/>
    <p:sldId id="338" r:id="rId30"/>
    <p:sldId id="339" r:id="rId31"/>
    <p:sldId id="340" r:id="rId32"/>
    <p:sldId id="319" r:id="rId33"/>
    <p:sldId id="320" r:id="rId34"/>
    <p:sldId id="342" r:id="rId35"/>
    <p:sldId id="341" r:id="rId36"/>
    <p:sldId id="321" r:id="rId37"/>
    <p:sldId id="322" r:id="rId38"/>
    <p:sldId id="323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A3D8C-CFA1-47CB-885D-EEAB1C8DBABD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82764-BD21-40F7-82C9-8F4DB0F91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BAMR subsurface investigation performed to evaluate: Fire’s Extent, Potential to Migrate, and Potential to impact made-made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5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3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5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7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6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0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7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99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13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00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49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04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5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61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95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75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7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6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22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54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77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4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5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2764-BD21-40F7-82C9-8F4DB0F910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3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59103C-6249-4E6B-B490-CE1A50BC2686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7B6A4E-D9ED-4232-A359-5501370A0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uentos-cuanticos.com/2015/02/17/el-origen-del-universo-segun-y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95004"/>
            <a:ext cx="8305800" cy="20151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ASMR Big Sky Montana: June 3rd-7th, 2019</a:t>
            </a:r>
          </a:p>
          <a:p>
            <a:r>
              <a:rPr lang="en-US" sz="1600" dirty="0"/>
              <a:t>By: Buck Neely, P.E.; Tim Danehy, QEP; Ryan Mahony; Bryan Page; Margaret Dunn, P.G.; Dan Guy P.G.; Rich Beam P.G.; Dean Baker P.E.; Roger Rummel P.E.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05800" cy="2590800"/>
          </a:xfrm>
        </p:spPr>
        <p:txBody>
          <a:bodyPr/>
          <a:lstStyle/>
          <a:p>
            <a:r>
              <a:rPr lang="en-US" sz="4400" dirty="0"/>
              <a:t>Phillips Mine Fire </a:t>
            </a:r>
            <a:br>
              <a:rPr lang="en-US" sz="4400" dirty="0"/>
            </a:br>
            <a:r>
              <a:rPr lang="en-US" sz="4400" dirty="0"/>
              <a:t>A Containment &amp; Extinguishment Design Plan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2819400"/>
            <a:ext cx="47244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Case Study</a:t>
            </a:r>
            <a:endParaRPr kumimoji="0" lang="en-US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BioMost, Inc.">
            <a:extLst>
              <a:ext uri="{FF2B5EF4-FFF2-40B4-BE49-F238E27FC236}">
                <a16:creationId xmlns:a16="http://schemas.microsoft.com/office/drawing/2014/main" id="{42D85CF2-8903-461F-89BB-AAAFE041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884" y="5132900"/>
            <a:ext cx="28575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cy Image">
            <a:extLst>
              <a:ext uri="{FF2B5EF4-FFF2-40B4-BE49-F238E27FC236}">
                <a16:creationId xmlns:a16="http://schemas.microsoft.com/office/drawing/2014/main" id="{EB8D2CA8-15ED-447F-9C27-B810FB14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34" y="5685766"/>
            <a:ext cx="3810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Monitoring Wells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7467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Collection</a:t>
            </a:r>
          </a:p>
          <a:p>
            <a:r>
              <a:rPr lang="en-US" dirty="0"/>
              <a:t>Temperature (°F)</a:t>
            </a:r>
          </a:p>
          <a:p>
            <a:pPr lvl="1"/>
            <a:r>
              <a:rPr lang="en-US" dirty="0"/>
              <a:t>Deployable Buttons</a:t>
            </a:r>
          </a:p>
          <a:p>
            <a:pPr lvl="2"/>
            <a:r>
              <a:rPr lang="en-US" dirty="0"/>
              <a:t>Highest Recorded Temp: </a:t>
            </a:r>
            <a:r>
              <a:rPr lang="en-US" dirty="0">
                <a:solidFill>
                  <a:srgbClr val="FF0000"/>
                </a:solidFill>
              </a:rPr>
              <a:t>158 °F  (#9) </a:t>
            </a:r>
          </a:p>
          <a:p>
            <a:r>
              <a:rPr lang="en-US" dirty="0"/>
              <a:t>Gas Composition                                              (MSA Altair 4x Multigas Detector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– (vol %)</a:t>
            </a:r>
          </a:p>
          <a:p>
            <a:pPr lvl="2"/>
            <a:r>
              <a:rPr lang="en-US" dirty="0"/>
              <a:t>Lowest: 0.9% (#13)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 – (ppm)</a:t>
            </a:r>
          </a:p>
          <a:p>
            <a:pPr lvl="2"/>
            <a:r>
              <a:rPr lang="en-US" dirty="0"/>
              <a:t>N/D</a:t>
            </a:r>
          </a:p>
          <a:p>
            <a:pPr lvl="1"/>
            <a:r>
              <a:rPr lang="en-US" dirty="0"/>
              <a:t>CO – (ppm)</a:t>
            </a:r>
          </a:p>
          <a:p>
            <a:pPr lvl="2"/>
            <a:r>
              <a:rPr lang="en-US" dirty="0"/>
              <a:t>Highest: 512 ppm (#9)</a:t>
            </a:r>
          </a:p>
          <a:p>
            <a:pPr lvl="1"/>
            <a:r>
              <a:rPr lang="en-US" dirty="0"/>
              <a:t>Combined Explosives – (%LEL)</a:t>
            </a:r>
          </a:p>
          <a:p>
            <a:pPr lvl="2"/>
            <a:r>
              <a:rPr lang="en-US" dirty="0"/>
              <a:t>Highest: 14% (#38)</a:t>
            </a:r>
          </a:p>
          <a:p>
            <a:r>
              <a:rPr lang="en-US" dirty="0"/>
              <a:t>Water Samples (as necessary)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some grass&#10;&#10;Description automatically generated">
            <a:extLst>
              <a:ext uri="{FF2B5EF4-FFF2-40B4-BE49-F238E27FC236}">
                <a16:creationId xmlns:a16="http://schemas.microsoft.com/office/drawing/2014/main" id="{36C68581-6BEE-42D2-9535-8ED8097C3D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55726" y="4803326"/>
            <a:ext cx="1747146" cy="175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DE6BDC53-0B96-4832-86CA-7F3D3E8A8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759296" y="3871343"/>
            <a:ext cx="2522246" cy="209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ree, outdoor, person, grass&#10;&#10;Description automatically generated">
            <a:extLst>
              <a:ext uri="{FF2B5EF4-FFF2-40B4-BE49-F238E27FC236}">
                <a16:creationId xmlns:a16="http://schemas.microsoft.com/office/drawing/2014/main" id="{75A024F8-C918-4D74-9DEF-7449F50494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807" y="830555"/>
            <a:ext cx="3362993" cy="252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97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Design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Safety Related Appurtenances</a:t>
            </a:r>
          </a:p>
          <a:p>
            <a:pPr lvl="1"/>
            <a:r>
              <a:rPr lang="en-US" dirty="0"/>
              <a:t>Water Source Tie-in, Holding Pond, Firefighting Foam &amp; Equipment</a:t>
            </a:r>
          </a:p>
          <a:p>
            <a:r>
              <a:rPr lang="en-US" dirty="0"/>
              <a:t>Water Handling</a:t>
            </a:r>
          </a:p>
          <a:p>
            <a:pPr lvl="1"/>
            <a:r>
              <a:rPr lang="en-US" dirty="0"/>
              <a:t>Temporary Infiltration Structure, Diversion Ditches &amp; Sed. Basin</a:t>
            </a:r>
          </a:p>
          <a:p>
            <a:r>
              <a:rPr lang="en-US" dirty="0"/>
              <a:t>Temporary Surface Seal: Smother the Vents</a:t>
            </a:r>
          </a:p>
          <a:p>
            <a:r>
              <a:rPr lang="en-US" dirty="0"/>
              <a:t>Northern Air Barrier (Crop)</a:t>
            </a:r>
          </a:p>
          <a:p>
            <a:r>
              <a:rPr lang="en-US" dirty="0"/>
              <a:t>Eastern Air Barrier / Seal (Crop)</a:t>
            </a:r>
          </a:p>
          <a:p>
            <a:r>
              <a:rPr lang="en-US" dirty="0"/>
              <a:t>Southern Fire Barrier (Cut-Off Trench)</a:t>
            </a:r>
          </a:p>
          <a:p>
            <a:r>
              <a:rPr lang="en-US" dirty="0"/>
              <a:t>Permanent Infiltration System</a:t>
            </a:r>
          </a:p>
          <a:p>
            <a:endParaRPr lang="en-US" dirty="0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F37463D6-EF52-4187-83A8-9D1E8DA13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696200" y="304800"/>
            <a:ext cx="990600" cy="132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07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4A44542-77ED-4CBE-A77F-193D5C053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700" y="0"/>
            <a:ext cx="104013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Design Plan</a:t>
            </a:r>
          </a:p>
        </p:txBody>
      </p:sp>
    </p:spTree>
    <p:extLst>
      <p:ext uri="{BB962C8B-B14F-4D97-AF65-F5344CB8AC3E}">
        <p14:creationId xmlns:p14="http://schemas.microsoft.com/office/powerpoint/2010/main" val="257295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Safety Related Appurtenances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Holding Pond</a:t>
            </a:r>
          </a:p>
          <a:p>
            <a:r>
              <a:rPr lang="en-US" dirty="0"/>
              <a:t>Public Water Source Connection</a:t>
            </a:r>
          </a:p>
          <a:p>
            <a:r>
              <a:rPr lang="en-US" dirty="0"/>
              <a:t>Firefighting Foam &amp; Equipment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7BC854E1-2A02-4E4B-826A-18EEF2FC3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124200"/>
            <a:ext cx="4165600" cy="312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532E340E-ACD5-48CA-869A-709C3BB99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765" y="1219200"/>
            <a:ext cx="1930400" cy="1447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Image result for fire fighting foam for coal mine fire">
            <a:extLst>
              <a:ext uri="{FF2B5EF4-FFF2-40B4-BE49-F238E27FC236}">
                <a16:creationId xmlns:a16="http://schemas.microsoft.com/office/drawing/2014/main" id="{59B9B737-24BE-4BE1-877B-D9B60561F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3962400"/>
            <a:ext cx="2698565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3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uck on a dirt road&#10;&#10;Description automatically generated">
            <a:extLst>
              <a:ext uri="{FF2B5EF4-FFF2-40B4-BE49-F238E27FC236}">
                <a16:creationId xmlns:a16="http://schemas.microsoft.com/office/drawing/2014/main" id="{D7AAE907-2BE3-47BB-BAC2-E0C65E0716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83367"/>
            <a:ext cx="3489911" cy="261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Water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51054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Diversion Ditches</a:t>
            </a:r>
          </a:p>
          <a:p>
            <a:r>
              <a:rPr lang="en-US" dirty="0"/>
              <a:t>Temporary Infiltration Structure</a:t>
            </a:r>
          </a:p>
          <a:p>
            <a:r>
              <a:rPr lang="en-US" dirty="0"/>
              <a:t>Temporary Sediment Basin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le of dirt&#10;&#10;Description automatically generated">
            <a:extLst>
              <a:ext uri="{FF2B5EF4-FFF2-40B4-BE49-F238E27FC236}">
                <a16:creationId xmlns:a16="http://schemas.microsoft.com/office/drawing/2014/main" id="{28652AFB-E1F4-4631-954C-1635C176DC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43000"/>
            <a:ext cx="3047999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ath with trees on the side of a dirt road&#10;&#10;Description automatically generated">
            <a:extLst>
              <a:ext uri="{FF2B5EF4-FFF2-40B4-BE49-F238E27FC236}">
                <a16:creationId xmlns:a16="http://schemas.microsoft.com/office/drawing/2014/main" id="{F73F1650-431C-43E9-9CCE-5721961AD6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489" y="3809999"/>
            <a:ext cx="3489911" cy="2617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24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a grass field&#10;&#10;Description automatically generated">
            <a:extLst>
              <a:ext uri="{FF2B5EF4-FFF2-40B4-BE49-F238E27FC236}">
                <a16:creationId xmlns:a16="http://schemas.microsoft.com/office/drawing/2014/main" id="{72B69493-ED5A-4C9D-B03A-BDC8C61EA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Water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876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Diversion Ditches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Temporary Infiltration Structure</a:t>
            </a:r>
          </a:p>
          <a:p>
            <a:r>
              <a:rPr lang="en-US" dirty="0"/>
              <a:t>Temporary Sediment Basin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group of people standing on a lush green forest&#10;&#10;Description automatically generated">
            <a:extLst>
              <a:ext uri="{FF2B5EF4-FFF2-40B4-BE49-F238E27FC236}">
                <a16:creationId xmlns:a16="http://schemas.microsoft.com/office/drawing/2014/main" id="{9C8064C7-5BA7-4C85-B1AE-65901761A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04800"/>
            <a:ext cx="9906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85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y mountain&#10;&#10;Description automatically generated">
            <a:extLst>
              <a:ext uri="{FF2B5EF4-FFF2-40B4-BE49-F238E27FC236}">
                <a16:creationId xmlns:a16="http://schemas.microsoft.com/office/drawing/2014/main" id="{32CB3296-533E-4FF1-BB0B-5116D7BEC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Water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876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Diversion Ditches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Temporary Infiltration Structure</a:t>
            </a:r>
          </a:p>
          <a:p>
            <a:r>
              <a:rPr lang="en-US" dirty="0"/>
              <a:t>Temporary Sediment Basin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le of dirt in a rocky area&#10;&#10;Description automatically generated">
            <a:extLst>
              <a:ext uri="{FF2B5EF4-FFF2-40B4-BE49-F238E27FC236}">
                <a16:creationId xmlns:a16="http://schemas.microsoft.com/office/drawing/2014/main" id="{71EF7029-3715-450C-8121-03713A871C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45" y="1550725"/>
            <a:ext cx="25527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ground, outdoor, power shovel&#10;&#10;Description automatically generated">
            <a:extLst>
              <a:ext uri="{FF2B5EF4-FFF2-40B4-BE49-F238E27FC236}">
                <a16:creationId xmlns:a16="http://schemas.microsoft.com/office/drawing/2014/main" id="{DAA990C6-A0BF-43CE-8946-8CC51872B4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1529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4B1BEE-D38F-4F25-8960-72B8678DF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17" y="1143000"/>
            <a:ext cx="3475688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00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3D87A43E-AA70-4FA1-B071-55C969FA4E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Water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105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Diversion Ditches</a:t>
            </a:r>
          </a:p>
          <a:p>
            <a:r>
              <a:rPr lang="en-US" dirty="0"/>
              <a:t>Temporary Infiltration Structure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Temporary Sediment Basin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picture containing sky, outdoor, ground, nature&#10;&#10;Description automatically generated">
            <a:extLst>
              <a:ext uri="{FF2B5EF4-FFF2-40B4-BE49-F238E27FC236}">
                <a16:creationId xmlns:a16="http://schemas.microsoft.com/office/drawing/2014/main" id="{201D784F-4D9D-4D7E-80DA-773C677CC6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295400"/>
            <a:ext cx="30988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 standing on a dirt road&#10;&#10;Description automatically generated">
            <a:extLst>
              <a:ext uri="{FF2B5EF4-FFF2-40B4-BE49-F238E27FC236}">
                <a16:creationId xmlns:a16="http://schemas.microsoft.com/office/drawing/2014/main" id="{B5B13D52-1CA7-44E7-BD73-3140ABC7E9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962400"/>
            <a:ext cx="2057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5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ground, nature&#10;&#10;Description automatically generated">
            <a:extLst>
              <a:ext uri="{FF2B5EF4-FFF2-40B4-BE49-F238E27FC236}">
                <a16:creationId xmlns:a16="http://schemas.microsoft.com/office/drawing/2014/main" id="{98B7624A-5E43-4C9E-811E-F27118C510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Temporary Surface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6019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Clay Thickness: 3 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1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F83D-9D80-48C3-9245-3345DC28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Air Barrier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F0AB-16B5-4F45-A2E7-809DBA1DC7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19524"/>
            <a:ext cx="3715545" cy="120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8F9C9-164F-4075-AA0A-1CFEFBE1E7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821044"/>
            <a:ext cx="3511536" cy="153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B4A51-65DE-4AA4-BB47-A0AB868438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" y="4419600"/>
            <a:ext cx="3406775" cy="193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F1979-4AB6-4D8C-BD12-DD71B53488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4260414"/>
            <a:ext cx="5385381" cy="229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99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&#10;&#10;Description automatically generated">
            <a:extLst>
              <a:ext uri="{FF2B5EF4-FFF2-40B4-BE49-F238E27FC236}">
                <a16:creationId xmlns:a16="http://schemas.microsoft.com/office/drawing/2014/main" id="{7D689381-AF58-404E-AA88-165EEFC862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4" y="1828800"/>
            <a:ext cx="7717536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Site History</a:t>
            </a:r>
          </a:p>
          <a:p>
            <a:r>
              <a:rPr lang="en-US" dirty="0">
                <a:solidFill>
                  <a:srgbClr val="C00000"/>
                </a:solidFill>
              </a:rPr>
              <a:t>Site Evaluation / Design Approach</a:t>
            </a:r>
          </a:p>
          <a:p>
            <a:pPr lvl="1"/>
            <a:r>
              <a:rPr lang="en-US" dirty="0"/>
              <a:t>Containment</a:t>
            </a:r>
          </a:p>
          <a:p>
            <a:pPr lvl="1"/>
            <a:r>
              <a:rPr lang="en-US" dirty="0"/>
              <a:t>Extinguishment</a:t>
            </a:r>
          </a:p>
          <a:p>
            <a:r>
              <a:rPr lang="en-US" dirty="0">
                <a:solidFill>
                  <a:srgbClr val="C00000"/>
                </a:solidFill>
              </a:rPr>
              <a:t>Monitoring Wells</a:t>
            </a:r>
          </a:p>
          <a:p>
            <a:pPr lvl="1"/>
            <a:r>
              <a:rPr lang="en-US" dirty="0"/>
              <a:t>Temperature Buttons</a:t>
            </a:r>
          </a:p>
          <a:p>
            <a:pPr lvl="1"/>
            <a:r>
              <a:rPr lang="en-US" dirty="0"/>
              <a:t>Mine-atmosphere readings</a:t>
            </a:r>
          </a:p>
          <a:p>
            <a:r>
              <a:rPr lang="en-US" dirty="0">
                <a:solidFill>
                  <a:srgbClr val="C00000"/>
                </a:solidFill>
              </a:rPr>
              <a:t>Final Design Configuration</a:t>
            </a:r>
          </a:p>
          <a:p>
            <a:r>
              <a:rPr lang="en-US" dirty="0">
                <a:solidFill>
                  <a:srgbClr val="C00000"/>
                </a:solidFill>
              </a:rPr>
              <a:t>Current Construction Progress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 mountain&#10;&#10;Description automatically generated">
            <a:extLst>
              <a:ext uri="{FF2B5EF4-FFF2-40B4-BE49-F238E27FC236}">
                <a16:creationId xmlns:a16="http://schemas.microsoft.com/office/drawing/2014/main" id="{79CC47D0-E132-47E4-A0FA-C5B80E518E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Northern Air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5486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Old Piccolomini Strip Pit (Crop)</a:t>
            </a:r>
          </a:p>
          <a:p>
            <a:r>
              <a:rPr lang="en-US" dirty="0"/>
              <a:t>Aided in Restricting Oxygen</a:t>
            </a:r>
          </a:p>
        </p:txBody>
      </p:sp>
    </p:spTree>
    <p:extLst>
      <p:ext uri="{BB962C8B-B14F-4D97-AF65-F5344CB8AC3E}">
        <p14:creationId xmlns:p14="http://schemas.microsoft.com/office/powerpoint/2010/main" val="349144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id="{03D30BEF-C64C-47AD-8A73-FC7622F93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Northern Air Barrier</a:t>
            </a:r>
          </a:p>
        </p:txBody>
      </p:sp>
      <p:pic>
        <p:nvPicPr>
          <p:cNvPr id="10" name="Content Placeholder 9" descr="A picture containing outdoor, sky, fence, grass&#10;&#10;Description automatically generated">
            <a:extLst>
              <a:ext uri="{FF2B5EF4-FFF2-40B4-BE49-F238E27FC236}">
                <a16:creationId xmlns:a16="http://schemas.microsoft.com/office/drawing/2014/main" id="{3F7B4EFE-85CD-4346-9C9C-91453539A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" y="3934619"/>
            <a:ext cx="2819400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60F24DB2-2AED-4004-8DED-72FD031138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99" y="4114800"/>
            <a:ext cx="34544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5666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view of a dirt field&#10;&#10;Description automatically generated">
            <a:extLst>
              <a:ext uri="{FF2B5EF4-FFF2-40B4-BE49-F238E27FC236}">
                <a16:creationId xmlns:a16="http://schemas.microsoft.com/office/drawing/2014/main" id="{CCB68A69-F324-44B0-9809-130C8D3669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Northern Air Barrier</a:t>
            </a:r>
          </a:p>
        </p:txBody>
      </p:sp>
    </p:spTree>
    <p:extLst>
      <p:ext uri="{BB962C8B-B14F-4D97-AF65-F5344CB8AC3E}">
        <p14:creationId xmlns:p14="http://schemas.microsoft.com/office/powerpoint/2010/main" val="3873570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traveling down a dirt road&#10;&#10;Description automatically generated">
            <a:extLst>
              <a:ext uri="{FF2B5EF4-FFF2-40B4-BE49-F238E27FC236}">
                <a16:creationId xmlns:a16="http://schemas.microsoft.com/office/drawing/2014/main" id="{A24D9C95-BB58-4793-8A79-5189180F4B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Eastern Air Barrier /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6019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Crop Area Historically Identified as Burned</a:t>
            </a:r>
          </a:p>
        </p:txBody>
      </p:sp>
    </p:spTree>
    <p:extLst>
      <p:ext uri="{BB962C8B-B14F-4D97-AF65-F5344CB8AC3E}">
        <p14:creationId xmlns:p14="http://schemas.microsoft.com/office/powerpoint/2010/main" val="416902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id="{87D6FF70-D473-4E12-9227-4BDDC7DE2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Eastern Air Barrier /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6019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C00000"/>
                </a:highlight>
              </a:rPr>
              <a:t>Red Dog &amp; Bony Present</a:t>
            </a:r>
          </a:p>
        </p:txBody>
      </p:sp>
    </p:spTree>
    <p:extLst>
      <p:ext uri="{BB962C8B-B14F-4D97-AF65-F5344CB8AC3E}">
        <p14:creationId xmlns:p14="http://schemas.microsoft.com/office/powerpoint/2010/main" val="286453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404D1BA0-F8FE-416C-86D5-4AB4FED8C1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Eastern Air Barrier /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6019800"/>
            <a:ext cx="7467600" cy="51054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9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th with trees on the side of a mountain&#10;&#10;Description automatically generated">
            <a:extLst>
              <a:ext uri="{FF2B5EF4-FFF2-40B4-BE49-F238E27FC236}">
                <a16:creationId xmlns:a16="http://schemas.microsoft.com/office/drawing/2014/main" id="{96691416-60F3-471A-A17F-FE6A628A2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Eastern Air Barrier /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6019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Air Barrier / Seal Installation</a:t>
            </a:r>
          </a:p>
        </p:txBody>
      </p:sp>
      <p:pic>
        <p:nvPicPr>
          <p:cNvPr id="8" name="Picture 7" descr="A path with trees on the side of a mountain&#10;&#10;Description automatically generated">
            <a:extLst>
              <a:ext uri="{FF2B5EF4-FFF2-40B4-BE49-F238E27FC236}">
                <a16:creationId xmlns:a16="http://schemas.microsoft.com/office/drawing/2014/main" id="{525BADA6-B0A9-4BC5-9CF4-1455B7ACE0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291" y="1676400"/>
            <a:ext cx="2540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icture containing ground, outdoor, tree, nature&#10;&#10;Description automatically generated">
            <a:extLst>
              <a:ext uri="{FF2B5EF4-FFF2-40B4-BE49-F238E27FC236}">
                <a16:creationId xmlns:a16="http://schemas.microsoft.com/office/drawing/2014/main" id="{632380FF-5F98-45E9-AB60-0EDF06B627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1910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86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33853FDB-4782-43E2-B1BA-8F6EB14CB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Southern Fire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6172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Cut-Off Trench</a:t>
            </a:r>
          </a:p>
        </p:txBody>
      </p:sp>
    </p:spTree>
    <p:extLst>
      <p:ext uri="{BB962C8B-B14F-4D97-AF65-F5344CB8AC3E}">
        <p14:creationId xmlns:p14="http://schemas.microsoft.com/office/powerpoint/2010/main" val="395078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5B8B4900-2DE7-4E5D-B326-DE858B364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highlight>
                  <a:srgbClr val="C00000"/>
                </a:highlight>
              </a:rPr>
              <a:t>Southern Fire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6248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C00000"/>
                </a:highlight>
              </a:rPr>
              <a:t>Cut-Off Trench w/ Fire Barrier</a:t>
            </a:r>
          </a:p>
        </p:txBody>
      </p:sp>
    </p:spTree>
    <p:extLst>
      <p:ext uri="{BB962C8B-B14F-4D97-AF65-F5344CB8AC3E}">
        <p14:creationId xmlns:p14="http://schemas.microsoft.com/office/powerpoint/2010/main" val="706897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waterfall&#10;&#10;Description automatically generated">
            <a:extLst>
              <a:ext uri="{FF2B5EF4-FFF2-40B4-BE49-F238E27FC236}">
                <a16:creationId xmlns:a16="http://schemas.microsoft.com/office/drawing/2014/main" id="{98AC7110-8218-4525-8DAC-8B95954F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Southern Fire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6172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Cut-Off Trench</a:t>
            </a:r>
          </a:p>
        </p:txBody>
      </p:sp>
    </p:spTree>
    <p:extLst>
      <p:ext uri="{BB962C8B-B14F-4D97-AF65-F5344CB8AC3E}">
        <p14:creationId xmlns:p14="http://schemas.microsoft.com/office/powerpoint/2010/main" val="4096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CF401B-1AF8-49AD-84C4-E154733F5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61281"/>
            <a:ext cx="9143999" cy="11580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Site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H.C. Frick Coal and Coke Company – Phillips Mine </a:t>
            </a:r>
          </a:p>
          <a:p>
            <a:pPr lvl="1"/>
            <a:r>
              <a:rPr lang="en-US" dirty="0"/>
              <a:t>Location South of Pittsburgh</a:t>
            </a:r>
          </a:p>
          <a:p>
            <a:pPr lvl="2"/>
            <a:r>
              <a:rPr lang="en-US" dirty="0"/>
              <a:t>North Union Twp., Fayette Co. PA </a:t>
            </a:r>
          </a:p>
          <a:p>
            <a:pPr lvl="1"/>
            <a:r>
              <a:rPr lang="en-US" dirty="0"/>
              <a:t>1907 – 1944 (Pittsburgh Coalbed)</a:t>
            </a:r>
          </a:p>
          <a:p>
            <a:r>
              <a:rPr lang="en-US" dirty="0"/>
              <a:t>Fire Age &amp; Origin Uncertain</a:t>
            </a:r>
          </a:p>
          <a:p>
            <a:pPr lvl="1"/>
            <a:r>
              <a:rPr lang="en-US" dirty="0"/>
              <a:t>“Barren – Coal Burned Out”</a:t>
            </a:r>
          </a:p>
          <a:p>
            <a:pPr lvl="1"/>
            <a:r>
              <a:rPr lang="en-US" dirty="0"/>
              <a:t>“Burned Sec”</a:t>
            </a:r>
          </a:p>
          <a:p>
            <a:pPr lvl="1"/>
            <a:r>
              <a:rPr lang="en-US" dirty="0"/>
              <a:t>1950’s and Earlier</a:t>
            </a:r>
          </a:p>
          <a:p>
            <a:r>
              <a:rPr lang="en-US" dirty="0"/>
              <a:t>Current Fire</a:t>
            </a:r>
          </a:p>
          <a:p>
            <a:pPr lvl="1"/>
            <a:r>
              <a:rPr lang="en-US" dirty="0"/>
              <a:t>Observed &amp; Reported to PA DEP 1997</a:t>
            </a:r>
          </a:p>
          <a:p>
            <a:r>
              <a:rPr lang="en-US" dirty="0"/>
              <a:t>Bureau of Abandoned Mine Reclamation (BAMR)</a:t>
            </a:r>
          </a:p>
          <a:p>
            <a:pPr lvl="1"/>
            <a:r>
              <a:rPr lang="en-US" dirty="0"/>
              <a:t>Subsurface Investigations: 2003 &amp; 2008</a:t>
            </a:r>
          </a:p>
          <a:p>
            <a:pPr lvl="2"/>
            <a:r>
              <a:rPr lang="en-US" dirty="0"/>
              <a:t>Fire Extent, Potential to Migrate, Potential to Impact Man-made Structures</a:t>
            </a:r>
          </a:p>
          <a:p>
            <a:r>
              <a:rPr lang="en-US" dirty="0"/>
              <a:t>BioMost, Inc. – 2014 Contract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EF765D8B-D6A5-435E-ACC3-9EBEAF00C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Southern Fire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6172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Cut-Off Trench</a:t>
            </a:r>
          </a:p>
        </p:txBody>
      </p:sp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DD850ADA-6EB7-4BDC-B46C-17C391E532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15375" y="1190625"/>
            <a:ext cx="4038600" cy="3028950"/>
          </a:xfrm>
          <a:prstGeom prst="rect">
            <a:avLst/>
          </a:prstGeom>
        </p:spPr>
      </p:pic>
      <p:pic>
        <p:nvPicPr>
          <p:cNvPr id="10" name="Picture 9" descr="A close up of a dirt field&#10;&#10;Description automatically generated">
            <a:extLst>
              <a:ext uri="{FF2B5EF4-FFF2-40B4-BE49-F238E27FC236}">
                <a16:creationId xmlns:a16="http://schemas.microsoft.com/office/drawing/2014/main" id="{458F8046-E4FF-4B0E-A342-C8715C2283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36957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57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mountain, fence&#10;&#10;Description automatically generated">
            <a:extLst>
              <a:ext uri="{FF2B5EF4-FFF2-40B4-BE49-F238E27FC236}">
                <a16:creationId xmlns:a16="http://schemas.microsoft.com/office/drawing/2014/main" id="{F18C526D-E8C4-4B1B-BCAD-F5BE5C2DE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Southern Fire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60960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highlight>
                  <a:srgbClr val="C00000"/>
                </a:highlight>
              </a:rPr>
              <a:t>Southern Fire Barrier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9B4A3-5911-4A15-8B4D-4EBC46E26A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083206"/>
            <a:ext cx="268334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115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 covered in snow&#10;&#10;Description automatically generated">
            <a:extLst>
              <a:ext uri="{FF2B5EF4-FFF2-40B4-BE49-F238E27FC236}">
                <a16:creationId xmlns:a16="http://schemas.microsoft.com/office/drawing/2014/main" id="{757F22B0-08EB-47FE-9650-0123A83E7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7787" y="2576512"/>
            <a:ext cx="445770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Permanent Infiltration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Permanent Wet Meadow </a:t>
            </a:r>
          </a:p>
          <a:p>
            <a:r>
              <a:rPr lang="en-US" dirty="0"/>
              <a:t>Rock Drain Extending to Daylight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D49D-F61F-446C-91DC-78FA00615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83436"/>
            <a:ext cx="4572000" cy="165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B4664-742B-4031-8BF0-988C5331A2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191000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63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Extinguishment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Mine Through the Actively Burning Areas</a:t>
            </a:r>
          </a:p>
          <a:p>
            <a:pPr lvl="1"/>
            <a:r>
              <a:rPr lang="en-US" dirty="0"/>
              <a:t>Extinguish &amp; Quench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23E3D-EF79-4C7B-9412-8210802FB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0" y="2805985"/>
            <a:ext cx="6796048" cy="31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7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hillside&#10;&#10;Description automatically generated">
            <a:extLst>
              <a:ext uri="{FF2B5EF4-FFF2-40B4-BE49-F238E27FC236}">
                <a16:creationId xmlns:a16="http://schemas.microsoft.com/office/drawing/2014/main" id="{55B7F56A-E03F-42BF-B563-CFE0467B0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Extinguishment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9718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Preparing to Excavate Through Hot Area</a:t>
            </a:r>
          </a:p>
          <a:p>
            <a:pPr lvl="1"/>
            <a:r>
              <a:rPr lang="en-US" dirty="0"/>
              <a:t>Proceeding up-valley</a:t>
            </a:r>
          </a:p>
        </p:txBody>
      </p:sp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F2780E90-5649-4A8B-A484-4EE91469C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81165" y="1067435"/>
            <a:ext cx="2115820" cy="2266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7C69C9-BBA5-452A-912C-6154E24D65D7}"/>
              </a:ext>
            </a:extLst>
          </p:cNvPr>
          <p:cNvSpPr txBox="1"/>
          <p:nvPr/>
        </p:nvSpPr>
        <p:spPr>
          <a:xfrm>
            <a:off x="69342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~80 Degree Soil on Grade 3/20/2019</a:t>
            </a:r>
          </a:p>
        </p:txBody>
      </p:sp>
    </p:spTree>
    <p:extLst>
      <p:ext uri="{BB962C8B-B14F-4D97-AF65-F5344CB8AC3E}">
        <p14:creationId xmlns:p14="http://schemas.microsoft.com/office/powerpoint/2010/main" val="371248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Extinguishment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467600" cy="5105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0FB5C-5EC5-4D93-B5E4-2CCD1E31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/>
          <a:stretch/>
        </p:blipFill>
        <p:spPr>
          <a:xfrm>
            <a:off x="38100" y="1201994"/>
            <a:ext cx="9067800" cy="2227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AD2E7-C324-4465-A7FC-D9408C94AC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581400"/>
            <a:ext cx="3657600" cy="308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662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Construction Cost Projection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Design Completed 2015</a:t>
            </a:r>
          </a:p>
          <a:p>
            <a:r>
              <a:rPr lang="en-US" dirty="0"/>
              <a:t>Engineers Est. Construction Cost (BioMost, Inc): </a:t>
            </a:r>
            <a:r>
              <a:rPr lang="en-US" dirty="0">
                <a:solidFill>
                  <a:srgbClr val="FFFF00"/>
                </a:solidFill>
              </a:rPr>
              <a:t>$7,220,000</a:t>
            </a:r>
          </a:p>
          <a:p>
            <a:pPr lvl="1"/>
            <a:r>
              <a:rPr lang="en-US" dirty="0"/>
              <a:t>~1.5 Million CY JOB</a:t>
            </a:r>
          </a:p>
          <a:p>
            <a:r>
              <a:rPr lang="en-US" dirty="0"/>
              <a:t>Winning Contractor Bid: </a:t>
            </a:r>
            <a:r>
              <a:rPr lang="en-US" dirty="0">
                <a:solidFill>
                  <a:srgbClr val="FFFF00"/>
                </a:solidFill>
              </a:rPr>
              <a:t>$7,197,263 – $6.9M Awarded  </a:t>
            </a:r>
          </a:p>
          <a:p>
            <a:r>
              <a:rPr lang="en-US" dirty="0"/>
              <a:t>Earthmovers Unlimited, Inc. (Contractor)</a:t>
            </a:r>
          </a:p>
          <a:p>
            <a:r>
              <a:rPr lang="en-US" dirty="0"/>
              <a:t>Estimate was 0.3% Higher than Bid (~5% &gt; Award)</a:t>
            </a:r>
          </a:p>
        </p:txBody>
      </p:sp>
      <p:pic>
        <p:nvPicPr>
          <p:cNvPr id="6" name="Picture 5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E21D110A-3797-41E9-86FE-E3B247008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90925" y="3362324"/>
            <a:ext cx="1905000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641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ctor in a dirt field&#10;&#10;Description automatically generated">
            <a:extLst>
              <a:ext uri="{FF2B5EF4-FFF2-40B4-BE49-F238E27FC236}">
                <a16:creationId xmlns:a16="http://schemas.microsoft.com/office/drawing/2014/main" id="{FDF2E1DB-78A3-4200-8C8F-8BDE59C9A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highlight>
                  <a:srgbClr val="C00000"/>
                </a:highlight>
              </a:rPr>
              <a:t>Construction Status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581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Construction Began: Spring 2017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Construction Delays</a:t>
            </a:r>
          </a:p>
          <a:p>
            <a:pPr lvl="1"/>
            <a:r>
              <a:rPr lang="en-US" dirty="0"/>
              <a:t>2018 Wettest Year on Record (PIT – 57.8”)</a:t>
            </a:r>
          </a:p>
          <a:p>
            <a:pPr lvl="1"/>
            <a:r>
              <a:rPr lang="en-US" dirty="0"/>
              <a:t>Average Precipitation ~38”</a:t>
            </a:r>
          </a:p>
          <a:p>
            <a:r>
              <a:rPr lang="en-US" dirty="0"/>
              <a:t>Current Status: All Barriers are Installed, Staging to Mine Through the Actively Burning Zones</a:t>
            </a:r>
          </a:p>
          <a:p>
            <a:pPr lvl="1"/>
            <a:r>
              <a:rPr lang="en-US" dirty="0"/>
              <a:t>Extinguish &amp; Quench as Needed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Gloom &amp; Doom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7467600" cy="5105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Construction Delays Possibly a Blessing</a:t>
            </a:r>
          </a:p>
          <a:p>
            <a:pPr lvl="1"/>
            <a:r>
              <a:rPr lang="en-US" dirty="0"/>
              <a:t>So Far - Safer, Easier, Less Dramatic </a:t>
            </a:r>
          </a:p>
        </p:txBody>
      </p:sp>
      <p:pic>
        <p:nvPicPr>
          <p:cNvPr id="5" name="Picture 4" descr="A picture containing photo, text, indoor&#10;&#10;Description automatically generated">
            <a:extLst>
              <a:ext uri="{FF2B5EF4-FFF2-40B4-BE49-F238E27FC236}">
                <a16:creationId xmlns:a16="http://schemas.microsoft.com/office/drawing/2014/main" id="{3E311274-67BC-41B6-8B8A-19D01143C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7700" y="1451203"/>
            <a:ext cx="4419601" cy="532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photo, text, book&#10;&#10;Description automatically generated">
            <a:extLst>
              <a:ext uri="{FF2B5EF4-FFF2-40B4-BE49-F238E27FC236}">
                <a16:creationId xmlns:a16="http://schemas.microsoft.com/office/drawing/2014/main" id="{FFE2B0A5-CCE2-4D1E-B68F-FF11FFB966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11330" y="3818467"/>
            <a:ext cx="2607736" cy="320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photo, gallery, wall, room&#10;&#10;Description automatically generated">
            <a:extLst>
              <a:ext uri="{FF2B5EF4-FFF2-40B4-BE49-F238E27FC236}">
                <a16:creationId xmlns:a16="http://schemas.microsoft.com/office/drawing/2014/main" id="{452FB99D-5D4D-4791-8632-0E46A98DC9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1571" y="1164771"/>
            <a:ext cx="2514600" cy="323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269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QUESTIONS?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0" y="2209800"/>
            <a:ext cx="6324600" cy="45720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-Thank You-</a:t>
            </a:r>
          </a:p>
          <a:p>
            <a:pPr algn="ctr">
              <a:buNone/>
            </a:pPr>
            <a:r>
              <a:rPr lang="en-US" dirty="0"/>
              <a:t>&amp;</a:t>
            </a:r>
          </a:p>
          <a:p>
            <a:pPr algn="ctr">
              <a:buNone/>
            </a:pPr>
            <a:r>
              <a:rPr lang="en-US" dirty="0"/>
              <a:t>Acknowledgements </a:t>
            </a:r>
          </a:p>
          <a:p>
            <a:pPr lvl="1" algn="ctr">
              <a:buNone/>
            </a:pPr>
            <a:endParaRPr lang="en-US" dirty="0"/>
          </a:p>
          <a:p>
            <a:pPr lvl="1" algn="ctr">
              <a:buNone/>
            </a:pPr>
            <a:r>
              <a:rPr lang="en-US" dirty="0"/>
              <a:t>PA DEP (BAMR)</a:t>
            </a:r>
          </a:p>
          <a:p>
            <a:pPr lvl="1" algn="ctr">
              <a:buNone/>
            </a:pPr>
            <a:r>
              <a:rPr lang="en-US" dirty="0"/>
              <a:t>Earthmovers Unlimited Inc. (Contractor)</a:t>
            </a:r>
          </a:p>
          <a:p>
            <a:pPr lvl="1" algn="ctr">
              <a:buNone/>
            </a:pPr>
            <a:r>
              <a:rPr lang="en-US" dirty="0"/>
              <a:t>Landowners </a:t>
            </a:r>
          </a:p>
        </p:txBody>
      </p:sp>
      <p:pic>
        <p:nvPicPr>
          <p:cNvPr id="17410" name="Picture 2" descr="Return to DEP 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17412" name="Picture 4" descr="Return to DEP 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2" descr="BioMost, Inc.">
            <a:extLst>
              <a:ext uri="{FF2B5EF4-FFF2-40B4-BE49-F238E27FC236}">
                <a16:creationId xmlns:a16="http://schemas.microsoft.com/office/drawing/2014/main" id="{64EE4B74-5706-45D9-B7CE-B9846E4C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73" y="6096000"/>
            <a:ext cx="28575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gency Image">
            <a:extLst>
              <a:ext uri="{FF2B5EF4-FFF2-40B4-BE49-F238E27FC236}">
                <a16:creationId xmlns:a16="http://schemas.microsoft.com/office/drawing/2014/main" id="{09EB8138-577F-451C-B29E-EF666C11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685593"/>
            <a:ext cx="3810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al bituminous pittsburgh">
            <a:extLst>
              <a:ext uri="{FF2B5EF4-FFF2-40B4-BE49-F238E27FC236}">
                <a16:creationId xmlns:a16="http://schemas.microsoft.com/office/drawing/2014/main" id="{2FC6C7C1-B4BB-42DE-AADD-06AE6BCAB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457200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re">
            <a:extLst>
              <a:ext uri="{FF2B5EF4-FFF2-40B4-BE49-F238E27FC236}">
                <a16:creationId xmlns:a16="http://schemas.microsoft.com/office/drawing/2014/main" id="{E7ACFA50-2BD4-4E3F-814F-27D2EE6D7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2" y="390525"/>
            <a:ext cx="16668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uck parked on the side of a dirt field&#10;&#10;Description automatically generated">
            <a:extLst>
              <a:ext uri="{FF2B5EF4-FFF2-40B4-BE49-F238E27FC236}">
                <a16:creationId xmlns:a16="http://schemas.microsoft.com/office/drawing/2014/main" id="{CD0475DE-1CD0-4839-A6AB-42F83A4B8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-25400"/>
            <a:ext cx="103251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Site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267200"/>
            <a:ext cx="7467600" cy="51054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Gas Station Proximity</a:t>
            </a:r>
          </a:p>
          <a:p>
            <a:r>
              <a:rPr lang="en-US" dirty="0"/>
              <a:t>Vents &amp; ‘Hoar Frost’</a:t>
            </a:r>
          </a:p>
          <a:p>
            <a:r>
              <a:rPr lang="en-US" dirty="0"/>
              <a:t>BAMR Wells</a:t>
            </a:r>
          </a:p>
          <a:p>
            <a:r>
              <a:rPr lang="en-US" dirty="0"/>
              <a:t>On-site Materials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115E4E65-06C8-41E1-949D-948449573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Site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267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Gas Station Proximity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Vents &amp; ‘Hoar Frost’</a:t>
            </a:r>
          </a:p>
          <a:p>
            <a:r>
              <a:rPr lang="en-US" dirty="0"/>
              <a:t>BAMR Wells</a:t>
            </a:r>
          </a:p>
          <a:p>
            <a:r>
              <a:rPr lang="en-US" dirty="0"/>
              <a:t>On-site Materials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person, outdoor, grass, man&#10;&#10;Description automatically generated">
            <a:extLst>
              <a:ext uri="{FF2B5EF4-FFF2-40B4-BE49-F238E27FC236}">
                <a16:creationId xmlns:a16="http://schemas.microsoft.com/office/drawing/2014/main" id="{49AC2EAF-76A4-497A-8871-2E6B7EBC9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305300"/>
            <a:ext cx="3200400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id="{0D5C07DA-595F-46CD-ADD4-F97D20977A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667000"/>
            <a:ext cx="2276662" cy="4038600"/>
          </a:xfrm>
          <a:prstGeom prst="rect">
            <a:avLst/>
          </a:prstGeom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2639B084-8D7F-4C8C-8FC8-D8593D5B8C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273424"/>
            <a:ext cx="2133600" cy="1891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222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Site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0386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Gas Station Proximity</a:t>
            </a:r>
          </a:p>
          <a:p>
            <a:r>
              <a:rPr lang="en-US" dirty="0"/>
              <a:t>Vents &amp; ‘Hoar Frost’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BAMR Wells</a:t>
            </a:r>
          </a:p>
          <a:p>
            <a:r>
              <a:rPr lang="en-US" dirty="0"/>
              <a:t>On-site Materials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CE757-979F-49C5-85D0-37EBD19361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5240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snow covered slope&#10;&#10;Description automatically generated">
            <a:extLst>
              <a:ext uri="{FF2B5EF4-FFF2-40B4-BE49-F238E27FC236}">
                <a16:creationId xmlns:a16="http://schemas.microsoft.com/office/drawing/2014/main" id="{CFE3D7B5-4F5C-4B41-A096-BC44E7896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06" y="3445276"/>
            <a:ext cx="1828800" cy="2438400"/>
          </a:xfrm>
          <a:prstGeom prst="rect">
            <a:avLst/>
          </a:prstGeom>
        </p:spPr>
      </p:pic>
      <p:pic>
        <p:nvPicPr>
          <p:cNvPr id="12" name="Picture 11" descr="A picture containing snow, tree, outdoor, covered&#10;&#10;Description automatically generated">
            <a:extLst>
              <a:ext uri="{FF2B5EF4-FFF2-40B4-BE49-F238E27FC236}">
                <a16:creationId xmlns:a16="http://schemas.microsoft.com/office/drawing/2014/main" id="{C454F748-D8F4-4DB2-9F1F-8CBCD209A3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46" y="727075"/>
            <a:ext cx="2266950" cy="302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tree, snow, outdoor, carrot&#10;&#10;Description automatically generated">
            <a:extLst>
              <a:ext uri="{FF2B5EF4-FFF2-40B4-BE49-F238E27FC236}">
                <a16:creationId xmlns:a16="http://schemas.microsoft.com/office/drawing/2014/main" id="{9C880185-22E4-4655-B238-6CE55B013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927" y="914400"/>
            <a:ext cx="2266950" cy="302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close up of a snow covered field&#10;&#10;Description automatically generated">
            <a:extLst>
              <a:ext uri="{FF2B5EF4-FFF2-40B4-BE49-F238E27FC236}">
                <a16:creationId xmlns:a16="http://schemas.microsoft.com/office/drawing/2014/main" id="{3CDFBA1C-4E05-42A3-83B4-CB38071ACC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006" y="6172200"/>
            <a:ext cx="2032000" cy="1524000"/>
          </a:xfrm>
          <a:prstGeom prst="rect">
            <a:avLst/>
          </a:prstGeom>
        </p:spPr>
      </p:pic>
      <p:pic>
        <p:nvPicPr>
          <p:cNvPr id="18" name="Picture 17" descr="A snow covered field&#10;&#10;Description automatically generated">
            <a:extLst>
              <a:ext uri="{FF2B5EF4-FFF2-40B4-BE49-F238E27FC236}">
                <a16:creationId xmlns:a16="http://schemas.microsoft.com/office/drawing/2014/main" id="{82310096-F809-41DE-9380-7044CAAC15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1854562"/>
            <a:ext cx="17272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picture containing person, putting&#10;&#10;Description automatically generated">
            <a:extLst>
              <a:ext uri="{FF2B5EF4-FFF2-40B4-BE49-F238E27FC236}">
                <a16:creationId xmlns:a16="http://schemas.microsoft.com/office/drawing/2014/main" id="{5BB960E6-3901-491F-8609-54B2C77C77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038600"/>
            <a:ext cx="3934427" cy="262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39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45C2738D-973B-4CBA-912B-A80CAFDEAB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00" y="1828800"/>
            <a:ext cx="4978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Site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Gas Station Proximity</a:t>
            </a:r>
          </a:p>
          <a:p>
            <a:r>
              <a:rPr lang="en-US" dirty="0"/>
              <a:t>Vents &amp; ‘Hoar Frost’</a:t>
            </a:r>
          </a:p>
          <a:p>
            <a:r>
              <a:rPr lang="en-US" dirty="0"/>
              <a:t>BAMR Wells</a:t>
            </a:r>
          </a:p>
          <a:p>
            <a:r>
              <a:rPr lang="en-US" b="1" u="sng" dirty="0">
                <a:solidFill>
                  <a:srgbClr val="FFFF00"/>
                </a:solidFill>
              </a:rPr>
              <a:t>On-site Materials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0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Drill Baby Drill!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24000"/>
            <a:ext cx="5715000" cy="5105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Exploratory Bore Holes (48)</a:t>
            </a:r>
          </a:p>
          <a:p>
            <a:pPr lvl="1"/>
            <a:r>
              <a:rPr lang="en-US" dirty="0"/>
              <a:t>Monitoring Wells (43)</a:t>
            </a:r>
          </a:p>
          <a:p>
            <a:pPr lvl="2"/>
            <a:r>
              <a:rPr lang="en-US" dirty="0"/>
              <a:t>Mine Pool (6)</a:t>
            </a:r>
          </a:p>
          <a:p>
            <a:pPr lvl="2"/>
            <a:r>
              <a:rPr lang="en-US" dirty="0"/>
              <a:t>Mine Atmosphere</a:t>
            </a:r>
          </a:p>
          <a:p>
            <a:pPr lvl="2"/>
            <a:r>
              <a:rPr lang="en-US" dirty="0"/>
              <a:t>VOIDS</a:t>
            </a:r>
          </a:p>
          <a:p>
            <a:pPr lvl="2"/>
            <a:r>
              <a:rPr lang="en-US" dirty="0"/>
              <a:t>Cores</a:t>
            </a:r>
          </a:p>
          <a:p>
            <a:pPr lvl="1"/>
            <a:r>
              <a:rPr lang="en-US" dirty="0"/>
              <a:t>Goal = Cold Perimeter</a:t>
            </a:r>
          </a:p>
          <a:p>
            <a:endParaRPr lang="en-US" dirty="0"/>
          </a:p>
        </p:txBody>
      </p:sp>
      <p:pic>
        <p:nvPicPr>
          <p:cNvPr id="7" name="Picture 6" descr="A picture containing ground, outdoor, building, truck&#10;&#10;Description automatically generated">
            <a:extLst>
              <a:ext uri="{FF2B5EF4-FFF2-40B4-BE49-F238E27FC236}">
                <a16:creationId xmlns:a16="http://schemas.microsoft.com/office/drawing/2014/main" id="{B87154AD-AFB5-40F0-9F5C-79F5C193AE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124200"/>
            <a:ext cx="56007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6B1E18C8-1EE2-45CD-ADBC-78AA4DF906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385" y="0"/>
            <a:ext cx="193301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algn="ctr"/>
            <a:r>
              <a:rPr lang="en-US" dirty="0"/>
              <a:t>Monitoring Wells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7467600" cy="5105400"/>
          </a:xfrm>
        </p:spPr>
        <p:txBody>
          <a:bodyPr>
            <a:normAutofit/>
          </a:bodyPr>
          <a:lstStyle/>
          <a:p>
            <a:r>
              <a:rPr lang="en-US" dirty="0"/>
              <a:t>Steel – sch40</a:t>
            </a:r>
          </a:p>
          <a:p>
            <a:r>
              <a:rPr lang="en-US" dirty="0"/>
              <a:t>Custom Slotted Screens</a:t>
            </a:r>
          </a:p>
          <a:p>
            <a:pPr lvl="1"/>
            <a:r>
              <a:rPr lang="en-US" dirty="0"/>
              <a:t>PVC Casing 5 ft Screen Height</a:t>
            </a:r>
          </a:p>
          <a:p>
            <a:pPr lvl="1"/>
            <a:r>
              <a:rPr lang="en-US" dirty="0"/>
              <a:t>Steel Casing 21 ft Screen Height</a:t>
            </a:r>
          </a:p>
          <a:p>
            <a:r>
              <a:rPr lang="en-US" dirty="0"/>
              <a:t>Shale Traps</a:t>
            </a:r>
          </a:p>
          <a:p>
            <a:r>
              <a:rPr lang="en-US" dirty="0"/>
              <a:t>Air Tight – (Capped)</a:t>
            </a:r>
          </a:p>
          <a:p>
            <a:r>
              <a:rPr lang="en-US" dirty="0"/>
              <a:t>Road Building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ground, outdoor, tree, yellow&#10;&#10;Description automatically generated">
            <a:extLst>
              <a:ext uri="{FF2B5EF4-FFF2-40B4-BE49-F238E27FC236}">
                <a16:creationId xmlns:a16="http://schemas.microsoft.com/office/drawing/2014/main" id="{8832E43B-E3BF-4C25-979F-396F2289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371600"/>
            <a:ext cx="2971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icture containing ground, outdoor, cake&#10;&#10;Description automatically generated">
            <a:extLst>
              <a:ext uri="{FF2B5EF4-FFF2-40B4-BE49-F238E27FC236}">
                <a16:creationId xmlns:a16="http://schemas.microsoft.com/office/drawing/2014/main" id="{D4831D5F-F29C-4136-8785-3A204250A2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429000"/>
            <a:ext cx="4572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A7911-9D63-407A-A420-8E4CAFFA44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191000"/>
            <a:ext cx="204079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6107</TotalTime>
  <Words>821</Words>
  <Application>Microsoft Office PowerPoint</Application>
  <PresentationFormat>On-screen Show (4:3)</PresentationFormat>
  <Paragraphs>210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Constantia</vt:lpstr>
      <vt:lpstr>Wingdings 2</vt:lpstr>
      <vt:lpstr>Paper</vt:lpstr>
      <vt:lpstr>Phillips Mine Fire  A Containment &amp; Extinguishment Design Plan</vt:lpstr>
      <vt:lpstr>OVERVIEW</vt:lpstr>
      <vt:lpstr>Site History</vt:lpstr>
      <vt:lpstr>Site Investigation</vt:lpstr>
      <vt:lpstr>Site Investigation</vt:lpstr>
      <vt:lpstr>Site Investigation</vt:lpstr>
      <vt:lpstr>Site Investigation</vt:lpstr>
      <vt:lpstr>Drill Baby Drill!</vt:lpstr>
      <vt:lpstr>Monitoring Wells</vt:lpstr>
      <vt:lpstr>Monitoring Wells</vt:lpstr>
      <vt:lpstr>Design Concept</vt:lpstr>
      <vt:lpstr>Design Plan</vt:lpstr>
      <vt:lpstr>Safety Related Appurtenances</vt:lpstr>
      <vt:lpstr>Water Handling</vt:lpstr>
      <vt:lpstr>Water Handling</vt:lpstr>
      <vt:lpstr>Water Handling</vt:lpstr>
      <vt:lpstr>Water Handling</vt:lpstr>
      <vt:lpstr>Temporary Surface Seal</vt:lpstr>
      <vt:lpstr>Air Barrier Details</vt:lpstr>
      <vt:lpstr>Northern Air Barrier</vt:lpstr>
      <vt:lpstr>Northern Air Barrier</vt:lpstr>
      <vt:lpstr>Northern Air Barrier</vt:lpstr>
      <vt:lpstr>Eastern Air Barrier / Seal</vt:lpstr>
      <vt:lpstr>Eastern Air Barrier / Seal</vt:lpstr>
      <vt:lpstr>Eastern Air Barrier / Seal</vt:lpstr>
      <vt:lpstr>Eastern Air Barrier / Seal</vt:lpstr>
      <vt:lpstr>Southern Fire Barrier</vt:lpstr>
      <vt:lpstr>Southern Fire Barrier</vt:lpstr>
      <vt:lpstr>Southern Fire Barrier</vt:lpstr>
      <vt:lpstr>Southern Fire Barrier</vt:lpstr>
      <vt:lpstr>Southern Fire Barrier</vt:lpstr>
      <vt:lpstr>Permanent Infiltration System</vt:lpstr>
      <vt:lpstr>Extinguishment </vt:lpstr>
      <vt:lpstr>Extinguishment </vt:lpstr>
      <vt:lpstr>Extinguishment </vt:lpstr>
      <vt:lpstr>Construction Cost Projection </vt:lpstr>
      <vt:lpstr>Construction Status </vt:lpstr>
      <vt:lpstr>Gloom &amp; Doom - Expectations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Rev#1</dc:creator>
  <cp:lastModifiedBy>Kevin Wolter</cp:lastModifiedBy>
  <cp:revision>470</cp:revision>
  <dcterms:created xsi:type="dcterms:W3CDTF">2012-05-30T15:06:50Z</dcterms:created>
  <dcterms:modified xsi:type="dcterms:W3CDTF">2019-06-17T18:10:18Z</dcterms:modified>
</cp:coreProperties>
</file>