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3"/>
  </p:notesMasterIdLst>
  <p:handoutMasterIdLst>
    <p:handoutMasterId r:id="rId154"/>
  </p:handoutMasterIdLst>
  <p:sldIdLst>
    <p:sldId id="540" r:id="rId2"/>
    <p:sldId id="257" r:id="rId3"/>
    <p:sldId id="367" r:id="rId4"/>
    <p:sldId id="325" r:id="rId5"/>
    <p:sldId id="326" r:id="rId6"/>
    <p:sldId id="267" r:id="rId7"/>
    <p:sldId id="259" r:id="rId8"/>
    <p:sldId id="366" r:id="rId9"/>
    <p:sldId id="268" r:id="rId10"/>
    <p:sldId id="266" r:id="rId11"/>
    <p:sldId id="544" r:id="rId12"/>
    <p:sldId id="548" r:id="rId13"/>
    <p:sldId id="549" r:id="rId14"/>
    <p:sldId id="742" r:id="rId15"/>
    <p:sldId id="664" r:id="rId16"/>
    <p:sldId id="470" r:id="rId17"/>
    <p:sldId id="543" r:id="rId18"/>
    <p:sldId id="657" r:id="rId19"/>
    <p:sldId id="393" r:id="rId20"/>
    <p:sldId id="551" r:id="rId21"/>
    <p:sldId id="553" r:id="rId22"/>
    <p:sldId id="554" r:id="rId23"/>
    <p:sldId id="542" r:id="rId24"/>
    <p:sldId id="555" r:id="rId25"/>
    <p:sldId id="556" r:id="rId26"/>
    <p:sldId id="557" r:id="rId27"/>
    <p:sldId id="258" r:id="rId28"/>
    <p:sldId id="559" r:id="rId29"/>
    <p:sldId id="264" r:id="rId30"/>
    <p:sldId id="263" r:id="rId31"/>
    <p:sldId id="261" r:id="rId32"/>
    <p:sldId id="262" r:id="rId33"/>
    <p:sldId id="265" r:id="rId34"/>
    <p:sldId id="560" r:id="rId35"/>
    <p:sldId id="362" r:id="rId36"/>
    <p:sldId id="345" r:id="rId37"/>
    <p:sldId id="355" r:id="rId38"/>
    <p:sldId id="354" r:id="rId39"/>
    <p:sldId id="561" r:id="rId40"/>
    <p:sldId id="361" r:id="rId41"/>
    <p:sldId id="360" r:id="rId42"/>
    <p:sldId id="359" r:id="rId43"/>
    <p:sldId id="357" r:id="rId44"/>
    <p:sldId id="364" r:id="rId45"/>
    <p:sldId id="358" r:id="rId46"/>
    <p:sldId id="353" r:id="rId47"/>
    <p:sldId id="562" r:id="rId48"/>
    <p:sldId id="563" r:id="rId49"/>
    <p:sldId id="564" r:id="rId50"/>
    <p:sldId id="566" r:id="rId51"/>
    <p:sldId id="568" r:id="rId52"/>
    <p:sldId id="570" r:id="rId53"/>
    <p:sldId id="571" r:id="rId54"/>
    <p:sldId id="573" r:id="rId55"/>
    <p:sldId id="574" r:id="rId56"/>
    <p:sldId id="718" r:id="rId57"/>
    <p:sldId id="576" r:id="rId58"/>
    <p:sldId id="577" r:id="rId59"/>
    <p:sldId id="578" r:id="rId60"/>
    <p:sldId id="580" r:id="rId61"/>
    <p:sldId id="581" r:id="rId62"/>
    <p:sldId id="582" r:id="rId63"/>
    <p:sldId id="583" r:id="rId64"/>
    <p:sldId id="584" r:id="rId65"/>
    <p:sldId id="585" r:id="rId66"/>
    <p:sldId id="588" r:id="rId67"/>
    <p:sldId id="352" r:id="rId68"/>
    <p:sldId id="586" r:id="rId69"/>
    <p:sldId id="589" r:id="rId70"/>
    <p:sldId id="591" r:id="rId71"/>
    <p:sldId id="592" r:id="rId72"/>
    <p:sldId id="593" r:id="rId73"/>
    <p:sldId id="594" r:id="rId74"/>
    <p:sldId id="595" r:id="rId75"/>
    <p:sldId id="596" r:id="rId76"/>
    <p:sldId id="651" r:id="rId77"/>
    <p:sldId id="652" r:id="rId78"/>
    <p:sldId id="650" r:id="rId79"/>
    <p:sldId id="654" r:id="rId80"/>
    <p:sldId id="655" r:id="rId81"/>
    <p:sldId id="597" r:id="rId82"/>
    <p:sldId id="602" r:id="rId83"/>
    <p:sldId id="603" r:id="rId84"/>
    <p:sldId id="604" r:id="rId85"/>
    <p:sldId id="605" r:id="rId86"/>
    <p:sldId id="598" r:id="rId87"/>
    <p:sldId id="599" r:id="rId88"/>
    <p:sldId id="600" r:id="rId89"/>
    <p:sldId id="601" r:id="rId90"/>
    <p:sldId id="606" r:id="rId91"/>
    <p:sldId id="607" r:id="rId92"/>
    <p:sldId id="608" r:id="rId93"/>
    <p:sldId id="269" r:id="rId94"/>
    <p:sldId id="270" r:id="rId95"/>
    <p:sldId id="271" r:id="rId96"/>
    <p:sldId id="272" r:id="rId97"/>
    <p:sldId id="273" r:id="rId98"/>
    <p:sldId id="274" r:id="rId99"/>
    <p:sldId id="275" r:id="rId100"/>
    <p:sldId id="276" r:id="rId101"/>
    <p:sldId id="277" r:id="rId102"/>
    <p:sldId id="278" r:id="rId103"/>
    <p:sldId id="279" r:id="rId104"/>
    <p:sldId id="280" r:id="rId105"/>
    <p:sldId id="281" r:id="rId106"/>
    <p:sldId id="282" r:id="rId107"/>
    <p:sldId id="614" r:id="rId108"/>
    <p:sldId id="617" r:id="rId109"/>
    <p:sldId id="350" r:id="rId110"/>
    <p:sldId id="615" r:id="rId111"/>
    <p:sldId id="616" r:id="rId112"/>
    <p:sldId id="335" r:id="rId113"/>
    <p:sldId id="338" r:id="rId114"/>
    <p:sldId id="722" r:id="rId115"/>
    <p:sldId id="623" r:id="rId116"/>
    <p:sldId id="624" r:id="rId117"/>
    <p:sldId id="723" r:id="rId118"/>
    <p:sldId id="724" r:id="rId119"/>
    <p:sldId id="725" r:id="rId120"/>
    <p:sldId id="629" r:id="rId121"/>
    <p:sldId id="630" r:id="rId122"/>
    <p:sldId id="728" r:id="rId123"/>
    <p:sldId id="732" r:id="rId124"/>
    <p:sldId id="730" r:id="rId125"/>
    <p:sldId id="731" r:id="rId126"/>
    <p:sldId id="735" r:id="rId127"/>
    <p:sldId id="738" r:id="rId128"/>
    <p:sldId id="739" r:id="rId129"/>
    <p:sldId id="541" r:id="rId130"/>
    <p:sldId id="740" r:id="rId131"/>
    <p:sldId id="741" r:id="rId132"/>
    <p:sldId id="727" r:id="rId133"/>
    <p:sldId id="726" r:id="rId134"/>
    <p:sldId id="743" r:id="rId135"/>
    <p:sldId id="467" r:id="rId136"/>
    <p:sldId id="656" r:id="rId137"/>
    <p:sldId id="744" r:id="rId138"/>
    <p:sldId id="658" r:id="rId139"/>
    <p:sldId id="346" r:id="rId140"/>
    <p:sldId id="565" r:id="rId141"/>
    <p:sldId id="572" r:id="rId142"/>
    <p:sldId id="579" r:id="rId143"/>
    <p:sldId id="351" r:id="rId144"/>
    <p:sldId id="590" r:id="rId145"/>
    <p:sldId id="649" r:id="rId146"/>
    <p:sldId id="745" r:id="rId147"/>
    <p:sldId id="619" r:id="rId148"/>
    <p:sldId id="620" r:id="rId149"/>
    <p:sldId id="622" r:id="rId150"/>
    <p:sldId id="729" r:id="rId151"/>
    <p:sldId id="736" r:id="rId152"/>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FF00"/>
    <a:srgbClr val="0000CC"/>
    <a:srgbClr val="366049"/>
    <a:srgbClr val="213B2D"/>
    <a:srgbClr val="284837"/>
    <a:srgbClr val="335B46"/>
    <a:srgbClr val="457F50"/>
    <a:srgbClr val="FF5050"/>
    <a:srgbClr val="247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00" autoAdjust="0"/>
    <p:restoredTop sz="80564" autoAdjust="0"/>
  </p:normalViewPr>
  <p:slideViewPr>
    <p:cSldViewPr>
      <p:cViewPr varScale="1">
        <p:scale>
          <a:sx n="88" d="100"/>
          <a:sy n="88" d="100"/>
        </p:scale>
        <p:origin x="1770" y="84"/>
      </p:cViewPr>
      <p:guideLst>
        <p:guide orient="horz" pos="2160"/>
        <p:guide pos="2880"/>
      </p:guideLst>
    </p:cSldViewPr>
  </p:slideViewPr>
  <p:outlineViewPr>
    <p:cViewPr>
      <p:scale>
        <a:sx n="33" d="100"/>
        <a:sy n="33" d="100"/>
      </p:scale>
      <p:origin x="0" y="-10236"/>
    </p:cViewPr>
    <p:sldLst>
      <p:sld r:id="rId1" collapse="1"/>
    </p:sldLst>
  </p:outlineViewPr>
  <p:notesTextViewPr>
    <p:cViewPr>
      <p:scale>
        <a:sx n="1" d="1"/>
        <a:sy n="1" d="1"/>
      </p:scale>
      <p:origin x="0" y="0"/>
    </p:cViewPr>
  </p:notesTextViewPr>
  <p:sorterViewPr>
    <p:cViewPr varScale="1">
      <p:scale>
        <a:sx n="1" d="1"/>
        <a:sy n="1" d="1"/>
      </p:scale>
      <p:origin x="0" y="0"/>
    </p:cViewPr>
  </p:sorterViewPr>
  <p:notesViewPr>
    <p:cSldViewPr>
      <p:cViewPr varScale="1">
        <p:scale>
          <a:sx n="52" d="100"/>
          <a:sy n="52" d="100"/>
        </p:scale>
        <p:origin x="-1878" y="-96"/>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handoutMaster" Target="handoutMasters/handout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_rels/viewProps.xml.rels><?xml version="1.0" encoding="UTF-8" standalone="yes"?>
<Relationships xmlns="http://schemas.openxmlformats.org/package/2006/relationships"><Relationship Id="rId1"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3F1E431-FA11-4595-8F69-AA9A4BA974D8}"/>
              </a:ext>
            </a:extLst>
          </p:cNvPr>
          <p:cNvSpPr>
            <a:spLocks noGrp="1"/>
          </p:cNvSpPr>
          <p:nvPr>
            <p:ph type="hdr" sz="quarter"/>
          </p:nvPr>
        </p:nvSpPr>
        <p:spPr>
          <a:xfrm>
            <a:off x="2" y="0"/>
            <a:ext cx="3043979" cy="467364"/>
          </a:xfrm>
          <a:prstGeom prst="rect">
            <a:avLst/>
          </a:prstGeom>
        </p:spPr>
        <p:txBody>
          <a:bodyPr vert="horz" lIns="91577" tIns="45789" rIns="91577" bIns="45789" rtlCol="0"/>
          <a:lstStyle>
            <a:lvl1pPr algn="l">
              <a:defRPr sz="1200"/>
            </a:lvl1pPr>
          </a:lstStyle>
          <a:p>
            <a:endParaRPr lang="en-US"/>
          </a:p>
        </p:txBody>
      </p:sp>
      <p:sp>
        <p:nvSpPr>
          <p:cNvPr id="3" name="Date Placeholder 2">
            <a:extLst>
              <a:ext uri="{FF2B5EF4-FFF2-40B4-BE49-F238E27FC236}">
                <a16:creationId xmlns:a16="http://schemas.microsoft.com/office/drawing/2014/main" id="{8409D546-BA79-47CE-90CD-1080F6610EBF}"/>
              </a:ext>
            </a:extLst>
          </p:cNvPr>
          <p:cNvSpPr>
            <a:spLocks noGrp="1"/>
          </p:cNvSpPr>
          <p:nvPr>
            <p:ph type="dt" sz="quarter" idx="1"/>
          </p:nvPr>
        </p:nvSpPr>
        <p:spPr>
          <a:xfrm>
            <a:off x="3977531" y="0"/>
            <a:ext cx="3043979" cy="467364"/>
          </a:xfrm>
          <a:prstGeom prst="rect">
            <a:avLst/>
          </a:prstGeom>
        </p:spPr>
        <p:txBody>
          <a:bodyPr vert="horz" lIns="91577" tIns="45789" rIns="91577" bIns="45789" rtlCol="0"/>
          <a:lstStyle>
            <a:lvl1pPr algn="r">
              <a:defRPr sz="1200"/>
            </a:lvl1pPr>
          </a:lstStyle>
          <a:p>
            <a:fld id="{0A335D5D-2EA3-484B-80D8-765AA1999D2C}" type="datetimeFigureOut">
              <a:rPr lang="en-US" smtClean="0"/>
              <a:t>6/17/2019</a:t>
            </a:fld>
            <a:endParaRPr lang="en-US"/>
          </a:p>
        </p:txBody>
      </p:sp>
      <p:sp>
        <p:nvSpPr>
          <p:cNvPr id="4" name="Footer Placeholder 3">
            <a:extLst>
              <a:ext uri="{FF2B5EF4-FFF2-40B4-BE49-F238E27FC236}">
                <a16:creationId xmlns:a16="http://schemas.microsoft.com/office/drawing/2014/main" id="{D52D2F89-520B-4748-B59B-564BDE2A3DEB}"/>
              </a:ext>
            </a:extLst>
          </p:cNvPr>
          <p:cNvSpPr>
            <a:spLocks noGrp="1"/>
          </p:cNvSpPr>
          <p:nvPr>
            <p:ph type="ftr" sz="quarter" idx="2"/>
          </p:nvPr>
        </p:nvSpPr>
        <p:spPr>
          <a:xfrm>
            <a:off x="2" y="8841738"/>
            <a:ext cx="3043979" cy="467364"/>
          </a:xfrm>
          <a:prstGeom prst="rect">
            <a:avLst/>
          </a:prstGeom>
        </p:spPr>
        <p:txBody>
          <a:bodyPr vert="horz" lIns="91577" tIns="45789" rIns="91577" bIns="457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966965-70D3-49C6-92FF-22181E864EE3}"/>
              </a:ext>
            </a:extLst>
          </p:cNvPr>
          <p:cNvSpPr>
            <a:spLocks noGrp="1"/>
          </p:cNvSpPr>
          <p:nvPr>
            <p:ph type="sldNum" sz="quarter" idx="3"/>
          </p:nvPr>
        </p:nvSpPr>
        <p:spPr>
          <a:xfrm>
            <a:off x="3977531" y="8841738"/>
            <a:ext cx="3043979" cy="467364"/>
          </a:xfrm>
          <a:prstGeom prst="rect">
            <a:avLst/>
          </a:prstGeom>
        </p:spPr>
        <p:txBody>
          <a:bodyPr vert="horz" lIns="91577" tIns="45789" rIns="91577" bIns="45789" rtlCol="0" anchor="b"/>
          <a:lstStyle>
            <a:lvl1pPr algn="r">
              <a:defRPr sz="1200"/>
            </a:lvl1pPr>
          </a:lstStyle>
          <a:p>
            <a:fld id="{1CD0C803-B079-4F81-927E-E377CE5B0A7D}" type="slidenum">
              <a:rPr lang="en-US" smtClean="0"/>
              <a:t>‹#›</a:t>
            </a:fld>
            <a:endParaRPr lang="en-US"/>
          </a:p>
        </p:txBody>
      </p:sp>
    </p:spTree>
    <p:extLst>
      <p:ext uri="{BB962C8B-B14F-4D97-AF65-F5344CB8AC3E}">
        <p14:creationId xmlns:p14="http://schemas.microsoft.com/office/powerpoint/2010/main" val="32600042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43979" cy="465773"/>
          </a:xfrm>
          <a:prstGeom prst="rect">
            <a:avLst/>
          </a:prstGeom>
        </p:spPr>
        <p:txBody>
          <a:bodyPr vert="horz" lIns="91577" tIns="45789" rIns="91577" bIns="45789" rtlCol="0"/>
          <a:lstStyle>
            <a:lvl1pPr algn="l">
              <a:defRPr sz="1200"/>
            </a:lvl1pPr>
          </a:lstStyle>
          <a:p>
            <a:pPr>
              <a:defRPr/>
            </a:pPr>
            <a:endParaRPr lang="en-US"/>
          </a:p>
        </p:txBody>
      </p:sp>
      <p:sp>
        <p:nvSpPr>
          <p:cNvPr id="3" name="Date Placeholder 2"/>
          <p:cNvSpPr>
            <a:spLocks noGrp="1"/>
          </p:cNvSpPr>
          <p:nvPr>
            <p:ph type="dt" idx="1"/>
          </p:nvPr>
        </p:nvSpPr>
        <p:spPr>
          <a:xfrm>
            <a:off x="3977531" y="0"/>
            <a:ext cx="3043979" cy="465773"/>
          </a:xfrm>
          <a:prstGeom prst="rect">
            <a:avLst/>
          </a:prstGeom>
        </p:spPr>
        <p:txBody>
          <a:bodyPr vert="horz" lIns="91577" tIns="45789" rIns="91577" bIns="45789" rtlCol="0"/>
          <a:lstStyle>
            <a:lvl1pPr algn="r">
              <a:defRPr sz="1200"/>
            </a:lvl1pPr>
          </a:lstStyle>
          <a:p>
            <a:pPr>
              <a:defRPr/>
            </a:pPr>
            <a:fld id="{0A8CC134-06F5-4914-AD6F-C0C67A4C7524}" type="datetimeFigureOut">
              <a:rPr lang="en-US"/>
              <a:pPr>
                <a:defRPr/>
              </a:pPr>
              <a:t>6/17/2019</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1577" tIns="45789" rIns="91577" bIns="45789" rtlCol="0" anchor="ctr"/>
          <a:lstStyle/>
          <a:p>
            <a:pPr lvl="0"/>
            <a:endParaRPr lang="en-US" noProof="0"/>
          </a:p>
        </p:txBody>
      </p:sp>
      <p:sp>
        <p:nvSpPr>
          <p:cNvPr id="5" name="Notes Placeholder 4"/>
          <p:cNvSpPr>
            <a:spLocks noGrp="1"/>
          </p:cNvSpPr>
          <p:nvPr>
            <p:ph type="body" sz="quarter" idx="3"/>
          </p:nvPr>
        </p:nvSpPr>
        <p:spPr>
          <a:xfrm>
            <a:off x="702946" y="4422460"/>
            <a:ext cx="5617208" cy="4188778"/>
          </a:xfrm>
          <a:prstGeom prst="rect">
            <a:avLst/>
          </a:prstGeom>
        </p:spPr>
        <p:txBody>
          <a:bodyPr vert="horz" lIns="91577" tIns="45789" rIns="91577" bIns="457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2" y="8841738"/>
            <a:ext cx="3043979" cy="465773"/>
          </a:xfrm>
          <a:prstGeom prst="rect">
            <a:avLst/>
          </a:prstGeom>
        </p:spPr>
        <p:txBody>
          <a:bodyPr vert="horz" lIns="91577" tIns="45789" rIns="91577" bIns="45789"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77531" y="8841738"/>
            <a:ext cx="3043979" cy="465773"/>
          </a:xfrm>
          <a:prstGeom prst="rect">
            <a:avLst/>
          </a:prstGeom>
        </p:spPr>
        <p:txBody>
          <a:bodyPr vert="horz" lIns="91577" tIns="45789" rIns="91577" bIns="45789" rtlCol="0" anchor="b"/>
          <a:lstStyle>
            <a:lvl1pPr algn="r">
              <a:defRPr sz="1200"/>
            </a:lvl1pPr>
          </a:lstStyle>
          <a:p>
            <a:pPr>
              <a:defRPr/>
            </a:pPr>
            <a:fld id="{195B86A3-4AFC-4337-BF0B-F0C15FEEDF7F}" type="slidenum">
              <a:rPr lang="en-US"/>
              <a:pPr>
                <a:defRPr/>
              </a:pPr>
              <a:t>‹#›</a:t>
            </a:fld>
            <a:endParaRPr lang="en-US"/>
          </a:p>
        </p:txBody>
      </p:sp>
    </p:spTree>
    <p:extLst>
      <p:ext uri="{BB962C8B-B14F-4D97-AF65-F5344CB8AC3E}">
        <p14:creationId xmlns:p14="http://schemas.microsoft.com/office/powerpoint/2010/main" val="30395505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p:spPr>
        <p:txBody>
          <a:bodyPr/>
          <a:lstStyle/>
          <a:p>
            <a:r>
              <a:rPr lang="en-US" dirty="0"/>
              <a:t>Good afternoon, my name is Pat Webb and I would like to thank you for attending this presentation on Pennsylvania’s 2018 AML Pilot program.</a:t>
            </a:r>
          </a:p>
        </p:txBody>
      </p:sp>
      <p:sp>
        <p:nvSpPr>
          <p:cNvPr id="3" name="Slide Number Placeholder 2"/>
          <p:cNvSpPr>
            <a:spLocks noGrp="1"/>
          </p:cNvSpPr>
          <p:nvPr>
            <p:ph type="sldNum" sz="quarter" idx="10"/>
          </p:nvPr>
        </p:nvSpPr>
        <p:spPr/>
        <p:txBody>
          <a:bodyPr/>
          <a:lstStyle/>
          <a:p>
            <a:pPr>
              <a:defRPr/>
            </a:pPr>
            <a:fld id="{AC7A40A0-88AC-4C25-B627-C596D83D932A}" type="slidenum">
              <a:rPr lang="en-US" smtClean="0"/>
              <a:pPr>
                <a:defRPr/>
              </a:pPr>
              <a:t>1</a:t>
            </a:fld>
            <a:endParaRPr lang="en-US" dirty="0"/>
          </a:p>
        </p:txBody>
      </p:sp>
      <p:sp>
        <p:nvSpPr>
          <p:cNvPr id="2" name="Footer Placeholder 1"/>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221895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a summary of the 15 original projects for economic and community development end uses are:</a:t>
            </a:r>
          </a:p>
          <a:p>
            <a:pPr marL="171450" indent="-171450">
              <a:buFont typeface="Arial" panose="020B0604020202020204" pitchFamily="34" charset="0"/>
              <a:buChar char="•"/>
            </a:pPr>
            <a:r>
              <a:rPr lang="en-US" dirty="0"/>
              <a:t>6 traditional health and safety AML projects</a:t>
            </a:r>
          </a:p>
          <a:p>
            <a:pPr marL="171450" indent="-171450">
              <a:buFont typeface="Arial" panose="020B0604020202020204" pitchFamily="34" charset="0"/>
              <a:buChar char="•"/>
            </a:pPr>
            <a:r>
              <a:rPr lang="en-US" dirty="0"/>
              <a:t>6 AMD projects for stream and watershed restoration</a:t>
            </a:r>
          </a:p>
          <a:p>
            <a:pPr marL="171450" indent="-171450">
              <a:buFont typeface="Arial" panose="020B0604020202020204" pitchFamily="34" charset="0"/>
              <a:buChar char="•"/>
            </a:pPr>
            <a:r>
              <a:rPr lang="en-US" dirty="0"/>
              <a:t>2 coal refuse pile remediation projects</a:t>
            </a:r>
          </a:p>
          <a:p>
            <a:pPr marL="171450" indent="-171450">
              <a:buFont typeface="Arial" panose="020B0604020202020204" pitchFamily="34" charset="0"/>
              <a:buChar char="•"/>
            </a:pPr>
            <a:r>
              <a:rPr lang="en-US" dirty="0"/>
              <a:t>And</a:t>
            </a:r>
          </a:p>
          <a:p>
            <a:pPr marL="171450" indent="-171450">
              <a:buFont typeface="Arial" panose="020B0604020202020204" pitchFamily="34" charset="0"/>
              <a:buChar char="•"/>
            </a:pPr>
            <a:r>
              <a:rPr lang="en-US" dirty="0"/>
              <a:t>1 historic mining structure preservation project for a mine museum</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Each of these 15 projects are traditional AML reclamation and or AMD mitigation.</a:t>
            </a:r>
          </a:p>
          <a:p>
            <a:pPr marL="628650" lvl="1" indent="-171450">
              <a:buFont typeface="Arial" panose="020B0604020202020204" pitchFamily="34" charset="0"/>
              <a:buChar char="•"/>
            </a:pPr>
            <a:r>
              <a:rPr lang="en-US" dirty="0"/>
              <a:t>Once reclamation and mitigation are complete, there are other components of all of 15 projects that promote and end use of economic development in the creation of:</a:t>
            </a:r>
          </a:p>
          <a:p>
            <a:pPr marL="1085850" lvl="2" indent="-171450">
              <a:buFont typeface="Arial" panose="020B0604020202020204" pitchFamily="34" charset="0"/>
              <a:buChar char="•"/>
            </a:pPr>
            <a:r>
              <a:rPr lang="en-US" dirty="0"/>
              <a:t>Part time and</a:t>
            </a:r>
          </a:p>
          <a:p>
            <a:pPr marL="1085850" lvl="2" indent="-171450">
              <a:buFont typeface="Arial" panose="020B0604020202020204" pitchFamily="34" charset="0"/>
              <a:buChar char="•"/>
            </a:pPr>
            <a:r>
              <a:rPr lang="en-US" dirty="0"/>
              <a:t>Full time jobs</a:t>
            </a:r>
          </a:p>
          <a:p>
            <a:pPr marL="1085850" lvl="2" indent="-171450">
              <a:buFont typeface="Arial" panose="020B0604020202020204" pitchFamily="34" charset="0"/>
              <a:buChar char="•"/>
            </a:pPr>
            <a:r>
              <a:rPr lang="en-US" dirty="0"/>
              <a:t>Recreation, and</a:t>
            </a:r>
          </a:p>
          <a:p>
            <a:pPr marL="1085850" lvl="2" indent="-171450">
              <a:buFont typeface="Arial" panose="020B0604020202020204" pitchFamily="34" charset="0"/>
              <a:buChar char="•"/>
            </a:pPr>
            <a:r>
              <a:rPr lang="en-US" dirty="0"/>
              <a:t>Tourism  </a:t>
            </a:r>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10</a:t>
            </a:fld>
            <a:endParaRPr lang="en-US" dirty="0"/>
          </a:p>
        </p:txBody>
      </p:sp>
    </p:spTree>
    <p:extLst>
      <p:ext uri="{BB962C8B-B14F-4D97-AF65-F5344CB8AC3E}">
        <p14:creationId xmlns:p14="http://schemas.microsoft.com/office/powerpoint/2010/main" val="152628145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you can see the project benefits.</a:t>
            </a:r>
          </a:p>
          <a:p>
            <a:pPr marL="171450" indent="-171450">
              <a:buFont typeface="Arial" panose="020B0604020202020204" pitchFamily="34" charset="0"/>
              <a:buChar char="•"/>
            </a:pPr>
            <a:r>
              <a:rPr lang="en-US" dirty="0"/>
              <a:t>(………….PAUSE…………….)</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120</a:t>
            </a:fld>
            <a:endParaRPr lang="en-US"/>
          </a:p>
        </p:txBody>
      </p:sp>
    </p:spTree>
    <p:extLst>
      <p:ext uri="{BB962C8B-B14F-4D97-AF65-F5344CB8AC3E}">
        <p14:creationId xmlns:p14="http://schemas.microsoft.com/office/powerpoint/2010/main" val="53462422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the project partners.</a:t>
            </a:r>
          </a:p>
          <a:p>
            <a:r>
              <a:rPr lang="en-US" dirty="0"/>
              <a:t>(………….PAUSE…………….)</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121</a:t>
            </a:fld>
            <a:endParaRPr lang="en-US"/>
          </a:p>
        </p:txBody>
      </p:sp>
    </p:spTree>
    <p:extLst>
      <p:ext uri="{BB962C8B-B14F-4D97-AF65-F5344CB8AC3E}">
        <p14:creationId xmlns:p14="http://schemas.microsoft.com/office/powerpoint/2010/main" val="230557299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1st of 2 Contingency (Replacement) projects is the Electric Street Development located in (Eastern PA).</a:t>
            </a:r>
          </a:p>
          <a:p>
            <a:r>
              <a:rPr lang="en-US" dirty="0"/>
              <a:t>This project will reclaim up to 37 acres of AML (Dangerous Refuse piles) for the development of 4,700 Linear Feet of recreational trail.</a:t>
            </a:r>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122</a:t>
            </a:fld>
            <a:endParaRPr lang="en-US"/>
          </a:p>
        </p:txBody>
      </p:sp>
    </p:spTree>
    <p:extLst>
      <p:ext uri="{BB962C8B-B14F-4D97-AF65-F5344CB8AC3E}">
        <p14:creationId xmlns:p14="http://schemas.microsoft.com/office/powerpoint/2010/main" val="106156299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Pictured is a portion of the 37 acre refuse pile.</a:t>
            </a:r>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123</a:t>
            </a:fld>
            <a:endParaRPr lang="en-US"/>
          </a:p>
        </p:txBody>
      </p:sp>
    </p:spTree>
    <p:extLst>
      <p:ext uri="{BB962C8B-B14F-4D97-AF65-F5344CB8AC3E}">
        <p14:creationId xmlns:p14="http://schemas.microsoft.com/office/powerpoint/2010/main" val="320735468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you can see the project benefits.</a:t>
            </a:r>
          </a:p>
          <a:p>
            <a:pPr marL="171450" indent="-171450">
              <a:buFont typeface="Arial" panose="020B0604020202020204" pitchFamily="34" charset="0"/>
              <a:buChar char="•"/>
            </a:pPr>
            <a:r>
              <a:rPr lang="en-US" dirty="0"/>
              <a:t>(………….PAUSE…………….)</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124</a:t>
            </a:fld>
            <a:endParaRPr lang="en-US"/>
          </a:p>
        </p:txBody>
      </p:sp>
    </p:spTree>
    <p:extLst>
      <p:ext uri="{BB962C8B-B14F-4D97-AF65-F5344CB8AC3E}">
        <p14:creationId xmlns:p14="http://schemas.microsoft.com/office/powerpoint/2010/main" val="38967001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the project partners.</a:t>
            </a:r>
          </a:p>
          <a:p>
            <a:r>
              <a:rPr lang="en-US" dirty="0"/>
              <a:t>(………….PAUSE…………….)</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125</a:t>
            </a:fld>
            <a:endParaRPr lang="en-US"/>
          </a:p>
        </p:txBody>
      </p:sp>
    </p:spTree>
    <p:extLst>
      <p:ext uri="{BB962C8B-B14F-4D97-AF65-F5344CB8AC3E}">
        <p14:creationId xmlns:p14="http://schemas.microsoft.com/office/powerpoint/2010/main" val="234404433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2nd of 2 Contingency (Replacement) projects if the Eden East Waterline Extension located in (Western PA).</a:t>
            </a:r>
          </a:p>
          <a:p>
            <a:r>
              <a:rPr lang="en-US" dirty="0"/>
              <a:t>This project will construct:</a:t>
            </a:r>
          </a:p>
          <a:p>
            <a:pPr marL="628650" lvl="1" indent="-171450">
              <a:buFont typeface="Arial" panose="020B0604020202020204" pitchFamily="34" charset="0"/>
              <a:buChar char="•"/>
            </a:pPr>
            <a:r>
              <a:rPr lang="en-US" dirty="0"/>
              <a:t>Up to 10 miles of waterline installation</a:t>
            </a:r>
          </a:p>
          <a:p>
            <a:pPr marL="1085850" lvl="2" indent="-171450">
              <a:buFont typeface="Arial" panose="020B0604020202020204" pitchFamily="34" charset="0"/>
              <a:buChar char="•"/>
            </a:pPr>
            <a:r>
              <a:rPr lang="en-US" altLang="en-US" sz="1200" dirty="0">
                <a:solidFill>
                  <a:srgbClr val="FFFF00"/>
                </a:solidFill>
                <a:latin typeface="Arial" panose="020B0604020202020204" pitchFamily="34" charset="0"/>
                <a:cs typeface="Arial" panose="020B0604020202020204" pitchFamily="34" charset="0"/>
              </a:rPr>
              <a:t>30,360 L.F. new line </a:t>
            </a:r>
          </a:p>
          <a:p>
            <a:pPr marL="1085850" lvl="2" indent="-171450">
              <a:buFont typeface="Arial" panose="020B0604020202020204" pitchFamily="34" charset="0"/>
              <a:buChar char="•"/>
            </a:pPr>
            <a:r>
              <a:rPr lang="en-US" altLang="en-US" sz="1200" dirty="0">
                <a:solidFill>
                  <a:srgbClr val="FFFF00"/>
                </a:solidFill>
                <a:latin typeface="Arial" panose="020B0604020202020204" pitchFamily="34" charset="0"/>
                <a:cs typeface="Arial" panose="020B0604020202020204" pitchFamily="34" charset="0"/>
              </a:rPr>
              <a:t>23,866 L.F. upgrade , from 3” to 6”</a:t>
            </a:r>
            <a:endParaRPr lang="en-US" dirty="0"/>
          </a:p>
          <a:p>
            <a:pPr marL="628650" lvl="1" indent="-171450">
              <a:buFont typeface="Arial" panose="020B0604020202020204" pitchFamily="34" charset="0"/>
              <a:buChar char="•"/>
            </a:pPr>
            <a:r>
              <a:rPr lang="en-US" dirty="0"/>
              <a:t>Pump Station and Water Storage Tank</a:t>
            </a:r>
          </a:p>
          <a:p>
            <a:pPr marL="628650" lvl="1" indent="-171450">
              <a:buFont typeface="Arial" panose="020B0604020202020204" pitchFamily="34" charset="0"/>
              <a:buChar char="•"/>
            </a:pPr>
            <a:r>
              <a:rPr lang="en-US" dirty="0"/>
              <a:t>25 AML eligible water supply replacements</a:t>
            </a:r>
          </a:p>
          <a:p>
            <a:pPr marL="1085850" lvl="2" indent="-171450">
              <a:buFont typeface="Arial" panose="020B0604020202020204" pitchFamily="34" charset="0"/>
              <a:buChar char="•"/>
            </a:pPr>
            <a:r>
              <a:rPr lang="en-US" dirty="0"/>
              <a:t>Plus 13 incidental homes, for a total of 38 homes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dirty="0"/>
              <a:t>Countless additional homes are expected to be built that will tap into waterline, once installed.</a:t>
            </a:r>
          </a:p>
          <a:p>
            <a:pPr marL="628650" lvl="1"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126</a:t>
            </a:fld>
            <a:endParaRPr lang="en-US"/>
          </a:p>
        </p:txBody>
      </p:sp>
    </p:spTree>
    <p:extLst>
      <p:ext uri="{BB962C8B-B14F-4D97-AF65-F5344CB8AC3E}">
        <p14:creationId xmlns:p14="http://schemas.microsoft.com/office/powerpoint/2010/main" val="409441722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is where the new tank will be constructed.</a:t>
            </a:r>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127</a:t>
            </a:fld>
            <a:endParaRPr lang="en-US"/>
          </a:p>
        </p:txBody>
      </p:sp>
    </p:spTree>
    <p:extLst>
      <p:ext uri="{BB962C8B-B14F-4D97-AF65-F5344CB8AC3E}">
        <p14:creationId xmlns:p14="http://schemas.microsoft.com/office/powerpoint/2010/main" val="169202290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is the existing pump station that will be upgraded and replaced.</a:t>
            </a:r>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128</a:t>
            </a:fld>
            <a:endParaRPr lang="en-US"/>
          </a:p>
        </p:txBody>
      </p:sp>
    </p:spTree>
    <p:extLst>
      <p:ext uri="{BB962C8B-B14F-4D97-AF65-F5344CB8AC3E}">
        <p14:creationId xmlns:p14="http://schemas.microsoft.com/office/powerpoint/2010/main" val="422456468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is the typical setting for the waterline installation.</a:t>
            </a:r>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129</a:t>
            </a:fld>
            <a:endParaRPr lang="en-US"/>
          </a:p>
        </p:txBody>
      </p:sp>
    </p:spTree>
    <p:extLst>
      <p:ext uri="{BB962C8B-B14F-4D97-AF65-F5344CB8AC3E}">
        <p14:creationId xmlns:p14="http://schemas.microsoft.com/office/powerpoint/2010/main" val="10733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is an good illustration of how all the projects are spread amongst Pennsylvania.</a:t>
            </a:r>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11</a:t>
            </a:fld>
            <a:endParaRPr lang="en-US" dirty="0"/>
          </a:p>
        </p:txBody>
      </p:sp>
    </p:spTree>
    <p:extLst>
      <p:ext uri="{BB962C8B-B14F-4D97-AF65-F5344CB8AC3E}">
        <p14:creationId xmlns:p14="http://schemas.microsoft.com/office/powerpoint/2010/main" val="206805232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you can see the project benefits.</a:t>
            </a:r>
          </a:p>
          <a:p>
            <a:pPr marL="171450" indent="-171450">
              <a:buFont typeface="Arial" panose="020B0604020202020204" pitchFamily="34" charset="0"/>
              <a:buChar char="•"/>
            </a:pPr>
            <a:r>
              <a:rPr lang="en-US" dirty="0"/>
              <a:t>(………….PAUSE…………….)</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130</a:t>
            </a:fld>
            <a:endParaRPr lang="en-US"/>
          </a:p>
        </p:txBody>
      </p:sp>
    </p:spTree>
    <p:extLst>
      <p:ext uri="{BB962C8B-B14F-4D97-AF65-F5344CB8AC3E}">
        <p14:creationId xmlns:p14="http://schemas.microsoft.com/office/powerpoint/2010/main" val="373388619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the project partners.</a:t>
            </a:r>
          </a:p>
          <a:p>
            <a:r>
              <a:rPr lang="en-US" dirty="0"/>
              <a:t>(………….PAUSE…………….)</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131</a:t>
            </a:fld>
            <a:endParaRPr lang="en-US"/>
          </a:p>
        </p:txBody>
      </p:sp>
    </p:spTree>
    <p:extLst>
      <p:ext uri="{BB962C8B-B14F-4D97-AF65-F5344CB8AC3E}">
        <p14:creationId xmlns:p14="http://schemas.microsoft.com/office/powerpoint/2010/main" val="405712138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questions????</a:t>
            </a:r>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132</a:t>
            </a:fld>
            <a:endParaRPr lang="en-US" dirty="0"/>
          </a:p>
        </p:txBody>
      </p:sp>
    </p:spTree>
    <p:extLst>
      <p:ext uri="{BB962C8B-B14F-4D97-AF65-F5344CB8AC3E}">
        <p14:creationId xmlns:p14="http://schemas.microsoft.com/office/powerpoint/2010/main" val="417402260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forget to checkout Pennsylvania’s NAAMLP 2019 website for next year’s conference in Pittsburgh.  Preconference tours start on Wednesday, September the 4th.  The conference will be at the Wyndham Grand Pittsburgh Downtown.  </a:t>
            </a:r>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133</a:t>
            </a:fld>
            <a:endParaRPr lang="en-US" dirty="0"/>
          </a:p>
        </p:txBody>
      </p:sp>
    </p:spTree>
    <p:extLst>
      <p:ext uri="{BB962C8B-B14F-4D97-AF65-F5344CB8AC3E}">
        <p14:creationId xmlns:p14="http://schemas.microsoft.com/office/powerpoint/2010/main" val="274268767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134</a:t>
            </a:fld>
            <a:endParaRPr lang="en-US"/>
          </a:p>
        </p:txBody>
      </p:sp>
    </p:spTree>
    <p:extLst>
      <p:ext uri="{BB962C8B-B14F-4D97-AF65-F5344CB8AC3E}">
        <p14:creationId xmlns:p14="http://schemas.microsoft.com/office/powerpoint/2010/main" val="19174425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141</a:t>
            </a:fld>
            <a:endParaRPr lang="en-US"/>
          </a:p>
        </p:txBody>
      </p:sp>
    </p:spTree>
    <p:extLst>
      <p:ext uri="{BB962C8B-B14F-4D97-AF65-F5344CB8AC3E}">
        <p14:creationId xmlns:p14="http://schemas.microsoft.com/office/powerpoint/2010/main" val="103898735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147</a:t>
            </a:fld>
            <a:endParaRPr lang="en-US"/>
          </a:p>
        </p:txBody>
      </p:sp>
    </p:spTree>
    <p:extLst>
      <p:ext uri="{BB962C8B-B14F-4D97-AF65-F5344CB8AC3E}">
        <p14:creationId xmlns:p14="http://schemas.microsoft.com/office/powerpoint/2010/main" val="59914301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148</a:t>
            </a:fld>
            <a:endParaRPr lang="en-US"/>
          </a:p>
        </p:txBody>
      </p:sp>
    </p:spTree>
    <p:extLst>
      <p:ext uri="{BB962C8B-B14F-4D97-AF65-F5344CB8AC3E}">
        <p14:creationId xmlns:p14="http://schemas.microsoft.com/office/powerpoint/2010/main" val="2524689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3200" b="0" i="0" u="none" strike="noStrike" kern="1200" cap="none" spc="0" normalizeH="0" baseline="0" noProof="0" dirty="0">
                <a:ln>
                  <a:noFill/>
                </a:ln>
                <a:solidFill>
                  <a:srgbClr val="0000CC"/>
                </a:solidFill>
                <a:effectLst/>
                <a:uLnTx/>
                <a:uFillTx/>
                <a:latin typeface="+mn-lt"/>
                <a:ea typeface="+mn-ea"/>
                <a:cs typeface="+mn-cs"/>
              </a:rPr>
              <a:t>In addition to eliminating a number high-priority AML/AMD features, here is a summary of all of the 15 projects:</a:t>
            </a: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200" b="0" i="0" u="none" strike="noStrike" kern="1200" cap="none" spc="0" normalizeH="0" baseline="0" noProof="0" dirty="0">
              <a:ln>
                <a:noFill/>
              </a:ln>
              <a:solidFill>
                <a:srgbClr val="0000CC"/>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600" b="0" i="0" u="none" strike="noStrike" kern="1200" cap="none" spc="0" normalizeH="0" baseline="0" noProof="0" dirty="0">
                <a:ln>
                  <a:noFill/>
                </a:ln>
                <a:solidFill>
                  <a:prstClr val="black"/>
                </a:solidFill>
                <a:effectLst/>
                <a:uLnTx/>
                <a:uFillTx/>
                <a:latin typeface="+mn-lt"/>
                <a:ea typeface="+mn-ea"/>
                <a:cs typeface="+mn-cs"/>
              </a:rPr>
              <a:t>The Presto-</a:t>
            </a:r>
            <a:r>
              <a:rPr kumimoji="0" lang="en-US" sz="3600" b="0" i="0" u="none" strike="noStrike" kern="1200" cap="none" spc="0" normalizeH="0" baseline="0" noProof="0" dirty="0" err="1">
                <a:ln>
                  <a:noFill/>
                </a:ln>
                <a:solidFill>
                  <a:prstClr val="black"/>
                </a:solidFill>
                <a:effectLst/>
                <a:uLnTx/>
                <a:uFillTx/>
                <a:latin typeface="+mn-lt"/>
                <a:ea typeface="+mn-ea"/>
                <a:cs typeface="+mn-cs"/>
              </a:rPr>
              <a:t>Sygan</a:t>
            </a:r>
            <a:r>
              <a:rPr kumimoji="0" lang="en-US" sz="3600" b="0" i="0" u="none" strike="noStrike" kern="1200" cap="none" spc="0" normalizeH="0" baseline="0" noProof="0" dirty="0">
                <a:ln>
                  <a:noFill/>
                </a:ln>
                <a:solidFill>
                  <a:prstClr val="black"/>
                </a:solidFill>
                <a:effectLst/>
                <a:uLnTx/>
                <a:uFillTx/>
                <a:latin typeface="+mn-lt"/>
                <a:ea typeface="+mn-ea"/>
                <a:cs typeface="+mn-cs"/>
              </a:rPr>
              <a:t> is a AMD treatment project and hiking trails will be combined with the development of the Newbury Market.</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3600" b="0" i="0" u="none" strike="noStrike" kern="1200" cap="none" spc="0" normalizeH="0" baseline="0" noProof="0" dirty="0">
              <a:ln>
                <a:noFill/>
              </a:ln>
              <a:solidFill>
                <a:prstClr val="black"/>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600" b="0" i="0" u="none" strike="noStrike" kern="1200" cap="none" spc="0" normalizeH="0" baseline="0" noProof="0" dirty="0">
                <a:ln>
                  <a:noFill/>
                </a:ln>
                <a:solidFill>
                  <a:prstClr val="black"/>
                </a:solidFill>
                <a:effectLst/>
                <a:uLnTx/>
                <a:uFillTx/>
                <a:latin typeface="+mn-lt"/>
                <a:ea typeface="+mn-ea"/>
                <a:cs typeface="+mn-cs"/>
              </a:rPr>
              <a:t>Next, the Six Mile Run is a AMD treatment project that is to perform crucial maintenance work of 35 existing AMD systems to support stream recreation. </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3600" b="0" i="0" u="none" strike="noStrike" kern="1200" cap="none" spc="0" normalizeH="0" baseline="0" noProof="0" dirty="0">
              <a:ln>
                <a:noFill/>
              </a:ln>
              <a:solidFill>
                <a:prstClr val="black"/>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600" b="0" i="0" u="none" strike="noStrike" kern="1200" cap="none" spc="0" normalizeH="0" baseline="0" noProof="0" dirty="0">
                <a:ln>
                  <a:noFill/>
                </a:ln>
                <a:solidFill>
                  <a:prstClr val="black"/>
                </a:solidFill>
                <a:effectLst/>
                <a:uLnTx/>
                <a:uFillTx/>
                <a:latin typeface="+mn-lt"/>
                <a:ea typeface="+mn-ea"/>
                <a:cs typeface="+mn-cs"/>
              </a:rPr>
              <a:t>Next, the Slippery Rock AMD treatment project is to perform crucial maintenance work of 5 existing AMD systems and the Restoration of a historic one-room schoolhouse for environmental education and eco-tourism</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3600" b="0" i="0" u="none" strike="noStrike" kern="1200" cap="none" spc="0" normalizeH="0" baseline="0" noProof="0" dirty="0">
              <a:ln>
                <a:noFill/>
              </a:ln>
              <a:solidFill>
                <a:prstClr val="black"/>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600" b="0" i="0" u="none" strike="noStrike" kern="1200" cap="none" spc="0" normalizeH="0" baseline="0" noProof="0" dirty="0">
                <a:ln>
                  <a:noFill/>
                </a:ln>
                <a:solidFill>
                  <a:prstClr val="black"/>
                </a:solidFill>
                <a:effectLst/>
                <a:uLnTx/>
                <a:uFillTx/>
                <a:latin typeface="+mn-lt"/>
                <a:ea typeface="+mn-ea"/>
                <a:cs typeface="+mn-cs"/>
              </a:rPr>
              <a:t>Next, the No. 9 Mine and Museum Complex is for the expansion of a local mine museum complex through preservation and display of a unique and historic mine fan and associated components.</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3600" b="0" i="0" u="none" strike="noStrike" kern="1200" cap="none" spc="0" normalizeH="0" baseline="0" noProof="0" dirty="0">
              <a:ln>
                <a:noFill/>
              </a:ln>
              <a:solidFill>
                <a:prstClr val="black"/>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600" b="0" i="0" u="none" strike="noStrike" kern="1200" cap="none" spc="0" normalizeH="0" baseline="0" noProof="0" dirty="0">
                <a:ln>
                  <a:noFill/>
                </a:ln>
                <a:solidFill>
                  <a:prstClr val="black"/>
                </a:solidFill>
                <a:effectLst/>
                <a:uLnTx/>
                <a:uFillTx/>
                <a:latin typeface="+mn-lt"/>
                <a:ea typeface="+mn-ea"/>
                <a:cs typeface="+mn-cs"/>
              </a:rPr>
              <a:t>Next, The West Decatur Post Office (Morgan Run Recreational Facility) will reclaim dangerous highwalls that are within the </a:t>
            </a:r>
            <a:r>
              <a:rPr kumimoji="0" lang="en-US" sz="3600" b="0" i="0" u="none" strike="noStrike" kern="1200" cap="none" spc="0" normalizeH="0" baseline="0" noProof="0" dirty="0" err="1">
                <a:ln>
                  <a:noFill/>
                </a:ln>
                <a:solidFill>
                  <a:prstClr val="black"/>
                </a:solidFill>
                <a:effectLst/>
                <a:uLnTx/>
                <a:uFillTx/>
                <a:latin typeface="+mn-lt"/>
                <a:ea typeface="+mn-ea"/>
                <a:cs typeface="+mn-cs"/>
              </a:rPr>
              <a:t>CenClear</a:t>
            </a:r>
            <a:r>
              <a:rPr kumimoji="0" lang="en-US" sz="3600" b="0" i="0" u="none" strike="noStrike" kern="1200" cap="none" spc="0" normalizeH="0" baseline="0" noProof="0" dirty="0">
                <a:ln>
                  <a:noFill/>
                </a:ln>
                <a:solidFill>
                  <a:prstClr val="black"/>
                </a:solidFill>
                <a:effectLst/>
                <a:uLnTx/>
                <a:uFillTx/>
                <a:latin typeface="+mn-lt"/>
                <a:ea typeface="+mn-ea"/>
                <a:cs typeface="+mn-cs"/>
              </a:rPr>
              <a:t> Child and Youth Services Facility in which the reclaimed area will then be repurposed for the construction over a mile of recreational trail for the children to use.</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3600" b="0" i="0" u="none" strike="noStrike" kern="1200" cap="none" spc="0" normalizeH="0" baseline="0" noProof="0" dirty="0">
              <a:ln>
                <a:noFill/>
              </a:ln>
              <a:solidFill>
                <a:prstClr val="black"/>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600" b="0" i="0" u="none" strike="noStrike" kern="1200" cap="none" spc="0" normalizeH="0" baseline="0" noProof="0" dirty="0">
                <a:ln>
                  <a:noFill/>
                </a:ln>
                <a:solidFill>
                  <a:prstClr val="black"/>
                </a:solidFill>
                <a:effectLst/>
                <a:uLnTx/>
                <a:uFillTx/>
                <a:latin typeface="+mn-lt"/>
                <a:ea typeface="+mn-ea"/>
                <a:cs typeface="+mn-cs"/>
              </a:rPr>
              <a:t>Next, The Crowley Run Stream Diversion will eliminate AMD pollution from entering Cooks Run (to improve stream miles of Cooks Run) by redirecting Crowley Run into the much shorter Milligan Run.  The total combined AMD of shorter Milligan Run will then be diluted into the much larger West Branch of the Susquehanna River.</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3600" b="0" i="0" u="none" strike="noStrike" kern="1200" cap="none" spc="0" normalizeH="0" baseline="0" noProof="0" dirty="0">
              <a:ln>
                <a:noFill/>
              </a:ln>
              <a:solidFill>
                <a:prstClr val="black"/>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600" b="0" i="0" u="none" strike="noStrike" kern="1200" cap="none" spc="0" normalizeH="0" baseline="0" noProof="0" dirty="0">
                <a:ln>
                  <a:noFill/>
                </a:ln>
                <a:solidFill>
                  <a:prstClr val="black"/>
                </a:solidFill>
                <a:effectLst/>
                <a:uLnTx/>
                <a:uFillTx/>
                <a:latin typeface="+mn-lt"/>
                <a:ea typeface="+mn-ea"/>
                <a:cs typeface="+mn-cs"/>
              </a:rPr>
              <a:t>Next, The Huling Branch East is the AML reclamation of dangerous highwalls and acidic refuse piles for the reforestation and restoration of public lands to then construct ATV Trails on public lands.</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3600" b="0" i="0" u="none" strike="noStrike" kern="1200" cap="none" spc="0" normalizeH="0" baseline="0" noProof="0" dirty="0">
              <a:ln>
                <a:noFill/>
              </a:ln>
              <a:solidFill>
                <a:prstClr val="black"/>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600" b="0" i="0" u="none" strike="noStrike" kern="1200" cap="none" spc="0" normalizeH="0" baseline="0" noProof="0" dirty="0">
                <a:ln>
                  <a:noFill/>
                </a:ln>
                <a:solidFill>
                  <a:prstClr val="black"/>
                </a:solidFill>
                <a:effectLst/>
                <a:uLnTx/>
                <a:uFillTx/>
                <a:latin typeface="+mn-lt"/>
                <a:ea typeface="+mn-ea"/>
                <a:cs typeface="+mn-cs"/>
              </a:rPr>
              <a:t>Next, The Earth Conservancy Bliss Bank 4 is an dangerous pile embankment AML reclamation project for the expansion of an existing industrial/business park</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36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12</a:t>
            </a:fld>
            <a:endParaRPr lang="en-US"/>
          </a:p>
        </p:txBody>
      </p:sp>
    </p:spTree>
    <p:extLst>
      <p:ext uri="{BB962C8B-B14F-4D97-AF65-F5344CB8AC3E}">
        <p14:creationId xmlns:p14="http://schemas.microsoft.com/office/powerpoint/2010/main" val="2400691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0" i="0" u="none" strike="noStrike" kern="1200" cap="none" spc="0" normalizeH="0" baseline="0" noProof="0" dirty="0">
                <a:ln>
                  <a:noFill/>
                </a:ln>
                <a:solidFill>
                  <a:prstClr val="black"/>
                </a:solidFill>
                <a:effectLst/>
                <a:uLnTx/>
                <a:uFillTx/>
                <a:latin typeface="+mn-lt"/>
                <a:ea typeface="+mn-ea"/>
                <a:cs typeface="+mn-cs"/>
              </a:rPr>
              <a:t>Next, the Anthracite Outdoor Adventure Area (aka AOAA) is AML dangerous highwall reclamation project to be repurpose as a unique and extreme jeep crawling recreational trail.</a:t>
            </a:r>
          </a:p>
          <a:p>
            <a:pPr marL="800100" marR="0" lvl="1"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0" i="0" u="none" strike="noStrike" kern="1200" cap="none" spc="0" normalizeH="0" baseline="0" noProof="0" dirty="0">
                <a:ln>
                  <a:noFill/>
                </a:ln>
                <a:solidFill>
                  <a:prstClr val="black"/>
                </a:solidFill>
                <a:effectLst/>
                <a:uLnTx/>
                <a:uFillTx/>
                <a:latin typeface="+mn-lt"/>
                <a:ea typeface="+mn-ea"/>
                <a:cs typeface="+mn-cs"/>
              </a:rPr>
              <a:t>This project will add to and enhance this large public outdoor recreation area.</a:t>
            </a:r>
          </a:p>
          <a:p>
            <a:pPr marL="800100" marR="0" lvl="1" indent="-342900" algn="l" defTabSz="914400" rtl="0" eaLnBrk="1" fontAlgn="base" latinLnBrk="0" hangingPunct="1">
              <a:lnSpc>
                <a:spcPct val="100000"/>
              </a:lnSpc>
              <a:spcBef>
                <a:spcPct val="0"/>
              </a:spcBef>
              <a:spcAft>
                <a:spcPct val="0"/>
              </a:spcAft>
              <a:buClrTx/>
              <a:buSzTx/>
              <a:buFont typeface="Arial" charset="0"/>
              <a:buChar char="•"/>
              <a:tabLst/>
              <a:defRPr/>
            </a:pPr>
            <a:endParaRPr kumimoji="0" lang="en-US" sz="4000" b="0" i="0" u="none" strike="noStrike" kern="1200" cap="none" spc="0" normalizeH="0" baseline="0" noProof="0" dirty="0">
              <a:ln>
                <a:noFill/>
              </a:ln>
              <a:solidFill>
                <a:prstClr val="black"/>
              </a:solidFill>
              <a:effectLst/>
              <a:uLnTx/>
              <a:uFillTx/>
              <a:latin typeface="+mn-lt"/>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0" i="0" u="none" strike="noStrike" kern="1200" cap="none" spc="0" normalizeH="0" baseline="0" noProof="0" dirty="0">
                <a:ln>
                  <a:noFill/>
                </a:ln>
                <a:solidFill>
                  <a:prstClr val="black"/>
                </a:solidFill>
                <a:effectLst/>
                <a:uLnTx/>
                <a:uFillTx/>
                <a:latin typeface="+mn-lt"/>
                <a:ea typeface="+mn-ea"/>
                <a:cs typeface="+mn-cs"/>
              </a:rPr>
              <a:t>Next, the Anthracite Upland Pointing Dog Association project is both surface and dangerous mine opening AML reclamation for the creation of a hunting dog skills competition facility which will also include wild bird habitat restoration.</a:t>
            </a:r>
          </a:p>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endParaRPr kumimoji="0" lang="en-US" sz="3600" b="0" i="0" u="none" strike="noStrike" kern="1200" cap="none" spc="0" normalizeH="0" baseline="0" noProof="0" dirty="0">
              <a:ln>
                <a:noFill/>
              </a:ln>
              <a:solidFill>
                <a:prstClr val="black"/>
              </a:solidFill>
              <a:effectLst/>
              <a:uLnTx/>
              <a:uFillTx/>
              <a:latin typeface="+mn-lt"/>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0" i="0" u="none" strike="noStrike" kern="1200" cap="none" spc="0" normalizeH="0" baseline="0" noProof="0" dirty="0">
                <a:ln>
                  <a:noFill/>
                </a:ln>
                <a:solidFill>
                  <a:prstClr val="black"/>
                </a:solidFill>
                <a:effectLst/>
                <a:uLnTx/>
                <a:uFillTx/>
                <a:latin typeface="+mn-lt"/>
                <a:ea typeface="+mn-ea"/>
                <a:cs typeface="+mn-cs"/>
              </a:rPr>
              <a:t>Next, the </a:t>
            </a:r>
            <a:r>
              <a:rPr kumimoji="0" lang="en-US" sz="3600" b="0" i="0" u="none" strike="noStrike" kern="1200" cap="none" spc="0" normalizeH="0" baseline="0" noProof="0" dirty="0" err="1">
                <a:ln>
                  <a:noFill/>
                </a:ln>
                <a:solidFill>
                  <a:prstClr val="black"/>
                </a:solidFill>
                <a:effectLst/>
                <a:uLnTx/>
                <a:uFillTx/>
                <a:latin typeface="+mn-lt"/>
                <a:ea typeface="+mn-ea"/>
                <a:cs typeface="+mn-cs"/>
              </a:rPr>
              <a:t>Stonycreek</a:t>
            </a:r>
            <a:r>
              <a:rPr kumimoji="0" lang="en-US" sz="3600" b="0" i="0" u="none" strike="noStrike" kern="1200" cap="none" spc="0" normalizeH="0" baseline="0" noProof="0" dirty="0">
                <a:ln>
                  <a:noFill/>
                </a:ln>
                <a:solidFill>
                  <a:prstClr val="black"/>
                </a:solidFill>
                <a:effectLst/>
                <a:uLnTx/>
                <a:uFillTx/>
                <a:latin typeface="+mn-lt"/>
                <a:ea typeface="+mn-ea"/>
                <a:cs typeface="+mn-cs"/>
              </a:rPr>
              <a:t> and Little Conemaugh River Improvement and Reinvestment Project is a multi area AMD treatment project to maintain and improve AMD impaired areas of the watershed, while also implementing recreational trail improvements and extensions.</a:t>
            </a:r>
          </a:p>
          <a:p>
            <a:pPr marL="800100" marR="0" lvl="1"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0" i="0" u="none" strike="noStrike" kern="1200" cap="none" spc="0" normalizeH="0" baseline="0" noProof="0" dirty="0">
                <a:ln>
                  <a:noFill/>
                </a:ln>
                <a:solidFill>
                  <a:prstClr val="black"/>
                </a:solidFill>
                <a:effectLst/>
                <a:uLnTx/>
                <a:uFillTx/>
                <a:latin typeface="+mn-lt"/>
                <a:ea typeface="+mn-ea"/>
                <a:cs typeface="+mn-cs"/>
              </a:rPr>
              <a:t>This project will also increase tourism through the construction of a boat access and public trail development will be performed at the base of the Historic Johnstown Inclined Plane.</a:t>
            </a:r>
          </a:p>
          <a:p>
            <a:pPr marL="800100" marR="0" lvl="1"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0" i="0" u="none" strike="noStrike" kern="1200" cap="none" spc="0" normalizeH="0" baseline="0" noProof="0" dirty="0">
                <a:ln>
                  <a:noFill/>
                </a:ln>
                <a:solidFill>
                  <a:prstClr val="black"/>
                </a:solidFill>
                <a:effectLst/>
                <a:uLnTx/>
                <a:uFillTx/>
                <a:latin typeface="+mn-lt"/>
                <a:ea typeface="+mn-ea"/>
                <a:cs typeface="+mn-cs"/>
              </a:rPr>
              <a:t>The Johnstown Inclined Plane is the steepest vehicular inclined plane in the world.</a:t>
            </a:r>
          </a:p>
          <a:p>
            <a:pPr marL="800100" marR="0" lvl="1" indent="-342900" algn="l" defTabSz="914400" rtl="0" eaLnBrk="1" fontAlgn="base" latinLnBrk="0" hangingPunct="1">
              <a:lnSpc>
                <a:spcPct val="100000"/>
              </a:lnSpc>
              <a:spcBef>
                <a:spcPct val="0"/>
              </a:spcBef>
              <a:spcAft>
                <a:spcPct val="0"/>
              </a:spcAft>
              <a:buClrTx/>
              <a:buSzTx/>
              <a:buFont typeface="Arial" charset="0"/>
              <a:buChar char="•"/>
              <a:tabLst/>
              <a:defRPr/>
            </a:pPr>
            <a:endParaRPr kumimoji="0" lang="en-US" sz="3600" b="0" i="0" u="none" strike="noStrike" kern="1200" cap="none" spc="0" normalizeH="0" baseline="0" noProof="0" dirty="0">
              <a:ln>
                <a:noFill/>
              </a:ln>
              <a:solidFill>
                <a:prstClr val="black"/>
              </a:solidFill>
              <a:effectLst/>
              <a:uLnTx/>
              <a:uFillTx/>
              <a:latin typeface="+mn-lt"/>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0" i="0" u="none" strike="noStrike" kern="1200" cap="none" spc="0" normalizeH="0" baseline="0" noProof="0" dirty="0">
                <a:ln>
                  <a:noFill/>
                </a:ln>
                <a:solidFill>
                  <a:prstClr val="black"/>
                </a:solidFill>
                <a:effectLst/>
                <a:uLnTx/>
                <a:uFillTx/>
                <a:latin typeface="+mn-lt"/>
                <a:ea typeface="+mn-ea"/>
                <a:cs typeface="+mn-cs"/>
              </a:rPr>
              <a:t>Next, the Forest City East project is for AML reclamation of refuse piles and stream bank improvement due to the existing mine refuse that is within Lackawanna River.</a:t>
            </a:r>
          </a:p>
          <a:p>
            <a:pPr marL="800100" marR="0" lvl="1"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0" i="0" u="none" strike="noStrike" kern="1200" cap="none" spc="0" normalizeH="0" baseline="0" noProof="0" dirty="0">
                <a:ln>
                  <a:noFill/>
                </a:ln>
                <a:solidFill>
                  <a:prstClr val="black"/>
                </a:solidFill>
                <a:effectLst/>
                <a:uLnTx/>
                <a:uFillTx/>
                <a:latin typeface="+mn-lt"/>
                <a:ea typeface="+mn-ea"/>
                <a:cs typeface="+mn-cs"/>
              </a:rPr>
              <a:t>Once completed the reclaimed area will provide for river recreational options of fishing and canoeing. </a:t>
            </a:r>
          </a:p>
          <a:p>
            <a:pPr marL="800100" marR="0" lvl="1" indent="-342900" algn="l" defTabSz="914400" rtl="0" eaLnBrk="1" fontAlgn="base" latinLnBrk="0" hangingPunct="1">
              <a:lnSpc>
                <a:spcPct val="100000"/>
              </a:lnSpc>
              <a:spcBef>
                <a:spcPct val="0"/>
              </a:spcBef>
              <a:spcAft>
                <a:spcPct val="0"/>
              </a:spcAft>
              <a:buClrTx/>
              <a:buSzTx/>
              <a:buFont typeface="Arial" charset="0"/>
              <a:buChar char="•"/>
              <a:tabLst/>
              <a:defRPr/>
            </a:pPr>
            <a:endParaRPr kumimoji="0" lang="en-US" sz="3600" b="0" i="0" u="none" strike="noStrike" kern="1200" cap="none" spc="0" normalizeH="0" baseline="0" noProof="0" dirty="0">
              <a:ln>
                <a:noFill/>
              </a:ln>
              <a:solidFill>
                <a:prstClr val="black"/>
              </a:solidFill>
              <a:effectLst/>
              <a:uLnTx/>
              <a:uFillTx/>
              <a:latin typeface="+mn-lt"/>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0" i="0" u="none" strike="noStrike" kern="1200" cap="none" spc="0" normalizeH="0" baseline="0" noProof="0" dirty="0">
                <a:ln>
                  <a:noFill/>
                </a:ln>
                <a:solidFill>
                  <a:prstClr val="black"/>
                </a:solidFill>
                <a:effectLst/>
                <a:uLnTx/>
                <a:uFillTx/>
                <a:latin typeface="+mn-lt"/>
                <a:ea typeface="+mn-ea"/>
                <a:cs typeface="+mn-cs"/>
              </a:rPr>
              <a:t>Next, the Tioga River Restoration (Morris Run AMD Treatment Plant) is for the AMD remediation to restore 20 miles of stream within the watershed to promote stream recreation.</a:t>
            </a:r>
          </a:p>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endParaRPr kumimoji="0" lang="en-US" sz="3600" b="0" i="0" u="none" strike="noStrike" kern="1200" cap="none" spc="0" normalizeH="0" baseline="0" noProof="0" dirty="0">
              <a:ln>
                <a:noFill/>
              </a:ln>
              <a:solidFill>
                <a:prstClr val="black"/>
              </a:solidFill>
              <a:effectLst/>
              <a:uLnTx/>
              <a:uFillTx/>
              <a:latin typeface="+mn-lt"/>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0" i="0" u="none" strike="noStrike" kern="1200" cap="none" spc="0" normalizeH="0" baseline="0" noProof="0" dirty="0">
                <a:ln>
                  <a:noFill/>
                </a:ln>
                <a:solidFill>
                  <a:prstClr val="black"/>
                </a:solidFill>
                <a:effectLst/>
                <a:uLnTx/>
                <a:uFillTx/>
                <a:latin typeface="+mn-lt"/>
                <a:ea typeface="+mn-ea"/>
                <a:cs typeface="+mn-cs"/>
              </a:rPr>
              <a:t>Next, the Cecil Township Municipal Park project WAS for the removal of an AML refuse pile for the construction of a new municipal office complex, equipment storage, and a public park/trail.</a:t>
            </a:r>
          </a:p>
          <a:p>
            <a:pPr marL="800100" marR="0" lvl="1"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0" i="0" u="none" strike="noStrike" kern="1200" cap="none" spc="0" normalizeH="0" baseline="0" noProof="0" dirty="0">
                <a:ln>
                  <a:noFill/>
                </a:ln>
                <a:solidFill>
                  <a:prstClr val="black"/>
                </a:solidFill>
                <a:effectLst/>
                <a:uLnTx/>
                <a:uFillTx/>
                <a:latin typeface="+mn-lt"/>
                <a:ea typeface="+mn-ea"/>
                <a:cs typeface="+mn-cs"/>
              </a:rPr>
              <a:t>The Red X indicates that Cecil Township has changed their minds and has back out of their own project.</a:t>
            </a:r>
          </a:p>
          <a:p>
            <a:pPr marL="800100" marR="0" lvl="1" indent="-342900" algn="l" defTabSz="914400" rtl="0" eaLnBrk="1" fontAlgn="base" latinLnBrk="0" hangingPunct="1">
              <a:lnSpc>
                <a:spcPct val="100000"/>
              </a:lnSpc>
              <a:spcBef>
                <a:spcPct val="0"/>
              </a:spcBef>
              <a:spcAft>
                <a:spcPct val="0"/>
              </a:spcAft>
              <a:buClrTx/>
              <a:buSzTx/>
              <a:buFont typeface="Arial" charset="0"/>
              <a:buChar char="•"/>
              <a:tabLst/>
              <a:defRPr/>
            </a:pPr>
            <a:endParaRPr kumimoji="0" lang="en-US" sz="3600" b="0" i="0" u="none" strike="noStrike" kern="1200" cap="none" spc="0" normalizeH="0" baseline="0" noProof="0" dirty="0">
              <a:ln>
                <a:noFill/>
              </a:ln>
              <a:solidFill>
                <a:prstClr val="black"/>
              </a:solidFill>
              <a:effectLst/>
              <a:uLnTx/>
              <a:uFillTx/>
              <a:latin typeface="+mn-lt"/>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0" i="0" u="none" strike="noStrike" kern="1200" cap="none" spc="0" normalizeH="0" baseline="0" noProof="0" dirty="0">
                <a:ln>
                  <a:noFill/>
                </a:ln>
                <a:solidFill>
                  <a:prstClr val="black"/>
                </a:solidFill>
                <a:effectLst/>
                <a:uLnTx/>
                <a:uFillTx/>
                <a:latin typeface="+mn-lt"/>
                <a:ea typeface="+mn-ea"/>
                <a:cs typeface="+mn-cs"/>
              </a:rPr>
              <a:t>Lastly, the West Newton Coal Logistics project WAS for the reclamation of a large refuse pile and low-hazard AMD underground slurry ponds that was to be repurposed for land redevelopment.</a:t>
            </a:r>
          </a:p>
          <a:p>
            <a:pPr marL="800100" marR="0" lvl="1"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0" i="0" u="none" strike="noStrike" kern="1200" cap="none" spc="0" normalizeH="0" baseline="0" noProof="0" dirty="0">
                <a:ln>
                  <a:noFill/>
                </a:ln>
                <a:solidFill>
                  <a:prstClr val="black"/>
                </a:solidFill>
                <a:effectLst/>
                <a:uLnTx/>
                <a:uFillTx/>
                <a:latin typeface="+mn-lt"/>
                <a:ea typeface="+mn-ea"/>
                <a:cs typeface="+mn-cs"/>
              </a:rPr>
              <a:t>Due to newly discovered site information, the Red X indicates that Project is now too expensive for economic redevelopment, therefore this project is now being reconsidered for a lower cost option that will use basic AML reclamation that would not support economic land redevelopment.</a:t>
            </a:r>
          </a:p>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endParaRPr kumimoji="0" lang="en-US" sz="3600" b="0" i="0" u="none" strike="noStrike" kern="1200" cap="none" spc="0" normalizeH="0" baseline="0" noProof="0" dirty="0">
              <a:ln>
                <a:noFill/>
              </a:ln>
              <a:solidFill>
                <a:prstClr val="black"/>
              </a:solidFill>
              <a:effectLst/>
              <a:uLnTx/>
              <a:uFillTx/>
              <a:latin typeface="+mn-lt"/>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endParaRPr kumimoji="0" lang="en-US" sz="3600" b="0" i="0" u="none" strike="noStrike" kern="1200" cap="none" spc="0" normalizeH="0" baseline="0" noProof="0" dirty="0">
              <a:ln>
                <a:noFill/>
              </a:ln>
              <a:solidFill>
                <a:prstClr val="black"/>
              </a:solidFill>
              <a:effectLst/>
              <a:uLnTx/>
              <a:uFillTx/>
              <a:latin typeface="+mn-lt"/>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endParaRPr kumimoji="0" lang="en-US" sz="3600" b="0" i="0" u="none" strike="noStrike" kern="1200" cap="none" spc="0" normalizeH="0" baseline="0" noProof="0" dirty="0">
              <a:ln>
                <a:noFill/>
              </a:ln>
              <a:solidFill>
                <a:prstClr val="black"/>
              </a:solidFill>
              <a:effectLst/>
              <a:uLnTx/>
              <a:uFillTx/>
              <a:latin typeface="+mn-lt"/>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endParaRPr kumimoji="0" lang="en-US" sz="4000" b="0" i="0" u="none" strike="noStrike" kern="1200" cap="none" spc="0" normalizeH="0" baseline="0" noProof="0" dirty="0">
              <a:ln>
                <a:noFill/>
              </a:ln>
              <a:solidFill>
                <a:prstClr val="black"/>
              </a:solidFill>
              <a:effectLst/>
              <a:uLnTx/>
              <a:uFillTx/>
              <a:latin typeface="+mn-lt"/>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endParaRPr kumimoji="0" lang="en-US" altLang="en-US" sz="4000" b="0" i="0" u="none" strike="noStrike" kern="1200" cap="none" spc="0" normalizeH="0" baseline="0" noProof="0" dirty="0">
              <a:ln>
                <a:noFill/>
              </a:ln>
              <a:solidFill>
                <a:prstClr val="black"/>
              </a:solidFill>
              <a:effectLst/>
              <a:uLnTx/>
              <a:uFillTx/>
              <a:latin typeface="+mn-lt"/>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en-US" sz="4400" b="0" i="0" u="none" strike="noStrike" kern="1200" cap="none" spc="0" normalizeH="0" baseline="0" noProof="0" dirty="0">
                <a:ln>
                  <a:noFill/>
                </a:ln>
                <a:solidFill>
                  <a:prstClr val="black"/>
                </a:solidFill>
                <a:effectLst/>
                <a:uLnTx/>
                <a:uFillTx/>
                <a:latin typeface="+mn-lt"/>
                <a:ea typeface="+mn-ea"/>
                <a:cs typeface="+mn-cs"/>
              </a:rPr>
              <a:t>Therefore, these 15 Proposed AML Pilot Projects have the potential to leverage up to an additional $3 for every $1 of AML Pilot Program funding from other AML/AMD funds and/or economic development funds (Both public and private)</a:t>
            </a:r>
          </a:p>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endParaRPr kumimoji="0" lang="en-US" sz="40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13</a:t>
            </a:fld>
            <a:endParaRPr lang="en-US"/>
          </a:p>
        </p:txBody>
      </p:sp>
    </p:spTree>
    <p:extLst>
      <p:ext uri="{BB962C8B-B14F-4D97-AF65-F5344CB8AC3E}">
        <p14:creationId xmlns:p14="http://schemas.microsoft.com/office/powerpoint/2010/main" val="632043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 Contingency (Replacement) projects:</a:t>
            </a:r>
          </a:p>
          <a:p>
            <a:endParaRPr lang="en-US" dirty="0"/>
          </a:p>
          <a:p>
            <a:pPr marL="171450" indent="-171450">
              <a:buFont typeface="Arial" panose="020B0604020202020204" pitchFamily="34" charset="0"/>
              <a:buChar char="•"/>
            </a:pPr>
            <a:r>
              <a:rPr lang="en-US" dirty="0"/>
              <a:t>Electric Street Development, (Eastern PA)</a:t>
            </a:r>
          </a:p>
          <a:p>
            <a:pPr marL="628650" lvl="1" indent="-171450">
              <a:buFont typeface="Arial" panose="020B0604020202020204" pitchFamily="34" charset="0"/>
              <a:buChar char="•"/>
            </a:pPr>
            <a:r>
              <a:rPr lang="en-US" dirty="0"/>
              <a:t>37 acres of AML (Dangerous Refuse piles) for:</a:t>
            </a:r>
          </a:p>
          <a:p>
            <a:pPr marL="628650" lvl="1" indent="-171450">
              <a:buFont typeface="Arial" panose="020B0604020202020204" pitchFamily="34" charset="0"/>
              <a:buChar char="•"/>
            </a:pPr>
            <a:r>
              <a:rPr lang="en-US" dirty="0"/>
              <a:t>4,700 Linear Feet of recreational trail</a:t>
            </a:r>
          </a:p>
          <a:p>
            <a:pPr marL="171450" indent="-171450">
              <a:buFont typeface="Arial" panose="020B0604020202020204" pitchFamily="34" charset="0"/>
              <a:buChar char="•"/>
            </a:pPr>
            <a:r>
              <a:rPr lang="en-US" dirty="0"/>
              <a:t>Eden East Waterline Extension, (Western PA)</a:t>
            </a:r>
          </a:p>
          <a:p>
            <a:pPr marL="628650" lvl="1" indent="-171450">
              <a:buFont typeface="Arial" panose="020B0604020202020204" pitchFamily="34" charset="0"/>
              <a:buChar char="•"/>
            </a:pPr>
            <a:r>
              <a:rPr lang="en-US" dirty="0"/>
              <a:t>Up to 10 miles of waterline installation</a:t>
            </a:r>
          </a:p>
          <a:p>
            <a:pPr marL="628650" lvl="1" indent="-171450">
              <a:buFont typeface="Arial" panose="020B0604020202020204" pitchFamily="34" charset="0"/>
              <a:buChar char="•"/>
            </a:pPr>
            <a:r>
              <a:rPr lang="en-US" dirty="0"/>
              <a:t>Pump Station and Water Storage Tank</a:t>
            </a:r>
          </a:p>
          <a:p>
            <a:pPr marL="628650" lvl="1" indent="-171450">
              <a:buFont typeface="Arial" panose="020B0604020202020204" pitchFamily="34" charset="0"/>
              <a:buChar char="•"/>
            </a:pPr>
            <a:r>
              <a:rPr lang="en-US" dirty="0"/>
              <a:t>25 AML eligible water supply replacements</a:t>
            </a:r>
          </a:p>
          <a:p>
            <a:pPr marL="1085850" lvl="2" indent="-171450">
              <a:buFont typeface="Arial" panose="020B0604020202020204" pitchFamily="34" charset="0"/>
              <a:buChar char="•"/>
            </a:pPr>
            <a:r>
              <a:rPr lang="en-US" dirty="0"/>
              <a:t>Plus 13 incidental homes, for a total of 38 homes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dirty="0"/>
              <a:t>Countless additional homes are expected to be built that will tap into waterline, once installed.</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14</a:t>
            </a:fld>
            <a:endParaRPr lang="en-US"/>
          </a:p>
        </p:txBody>
      </p:sp>
    </p:spTree>
    <p:extLst>
      <p:ext uri="{BB962C8B-B14F-4D97-AF65-F5344CB8AC3E}">
        <p14:creationId xmlns:p14="http://schemas.microsoft.com/office/powerpoint/2010/main" val="1794036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project is the Presto-</a:t>
            </a:r>
            <a:r>
              <a:rPr lang="en-US" dirty="0" err="1"/>
              <a:t>Sygan</a:t>
            </a:r>
            <a:r>
              <a:rPr lang="en-US" dirty="0"/>
              <a:t> AMD Remediation at Newbury Market.</a:t>
            </a:r>
          </a:p>
          <a:p>
            <a:pPr marL="171450" indent="-171450">
              <a:buFont typeface="Arial" panose="020B0604020202020204" pitchFamily="34" charset="0"/>
              <a:buChar char="•"/>
            </a:pPr>
            <a:r>
              <a:rPr lang="en-US" dirty="0"/>
              <a:t>The Presto-</a:t>
            </a:r>
            <a:r>
              <a:rPr lang="en-US" dirty="0" err="1"/>
              <a:t>Sygan</a:t>
            </a:r>
            <a:r>
              <a:rPr lang="en-US" dirty="0"/>
              <a:t> discharge is one of the most pollutive discharges in </a:t>
            </a:r>
            <a:r>
              <a:rPr lang="en-US" dirty="0" err="1"/>
              <a:t>Chartiers</a:t>
            </a:r>
            <a:r>
              <a:rPr lang="en-US" dirty="0"/>
              <a:t> Creek Watershed.</a:t>
            </a:r>
          </a:p>
          <a:p>
            <a:pPr marL="171450" indent="-171450">
              <a:buFont typeface="Arial" panose="020B0604020202020204" pitchFamily="34" charset="0"/>
              <a:buChar char="•"/>
            </a:pPr>
            <a:r>
              <a:rPr lang="en-US" dirty="0"/>
              <a:t>The mine water is contaminated with aluminum hydroxide giving it a white, milky look.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Presto-</a:t>
            </a:r>
            <a:r>
              <a:rPr lang="en-US" dirty="0" err="1"/>
              <a:t>Sygan</a:t>
            </a:r>
            <a:r>
              <a:rPr lang="en-US" dirty="0"/>
              <a:t> Discharge: 650 </a:t>
            </a:r>
            <a:r>
              <a:rPr lang="en-US" dirty="0" err="1"/>
              <a:t>gpm</a:t>
            </a:r>
            <a:r>
              <a:rPr lang="en-US" dirty="0"/>
              <a:t>, 5.5 field pH, 38 mg/L Total Fe, 13 mg/L Total Al</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15</a:t>
            </a:fld>
            <a:endParaRPr lang="en-US"/>
          </a:p>
        </p:txBody>
      </p:sp>
    </p:spTree>
    <p:extLst>
      <p:ext uri="{BB962C8B-B14F-4D97-AF65-F5344CB8AC3E}">
        <p14:creationId xmlns:p14="http://schemas.microsoft.com/office/powerpoint/2010/main" val="2412403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AML Pilot funding, in combination with other funding, will be used to complete the Presto-</a:t>
            </a:r>
            <a:r>
              <a:rPr lang="en-US" dirty="0" err="1"/>
              <a:t>Sygan</a:t>
            </a:r>
            <a:r>
              <a:rPr lang="en-US" dirty="0"/>
              <a:t> Passive Treatment System (PTS) and will repurposed construction site access to be transformed into hiking trails </a:t>
            </a:r>
          </a:p>
          <a:p>
            <a:pPr marL="171450" indent="-171450">
              <a:buFont typeface="Arial" panose="020B0604020202020204" pitchFamily="34" charset="0"/>
              <a:buChar char="•"/>
            </a:pPr>
            <a:r>
              <a:rPr lang="en-US" dirty="0"/>
              <a:t>The construction of the PTS is being paired with the development of the Newbury Market, which is a $500 million, multi-use redevelopment of a former industrial facility that was in operation from 1928 to 1995.</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16</a:t>
            </a:fld>
            <a:endParaRPr lang="en-US"/>
          </a:p>
        </p:txBody>
      </p:sp>
    </p:spTree>
    <p:extLst>
      <p:ext uri="{BB962C8B-B14F-4D97-AF65-F5344CB8AC3E}">
        <p14:creationId xmlns:p14="http://schemas.microsoft.com/office/powerpoint/2010/main" val="9826557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Designed with two 8,500 ton auto-flushing limestone only vertical flow ponds (VFP’s), a settling pong, and a large aerobic wetland.</a:t>
            </a:r>
          </a:p>
          <a:p>
            <a:pPr marL="171450" indent="-171450">
              <a:buFont typeface="Arial" panose="020B0604020202020204" pitchFamily="34" charset="0"/>
              <a:buChar char="•"/>
            </a:pPr>
            <a:r>
              <a:rPr lang="en-US" dirty="0"/>
              <a:t>The total project cost of constructing the treatment system is $1,556,944 in which $64,944 has already been provided by other grants and money sources.</a:t>
            </a:r>
          </a:p>
          <a:p>
            <a:pPr marL="171450" indent="-171450">
              <a:buFont typeface="Arial" panose="020B0604020202020204" pitchFamily="34" charset="0"/>
              <a:buChar char="•"/>
            </a:pPr>
            <a:r>
              <a:rPr lang="en-US" dirty="0"/>
              <a:t>Leaving the grant amount at $1,492,000.</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17</a:t>
            </a:fld>
            <a:endParaRPr lang="en-US"/>
          </a:p>
        </p:txBody>
      </p:sp>
    </p:spTree>
    <p:extLst>
      <p:ext uri="{BB962C8B-B14F-4D97-AF65-F5344CB8AC3E}">
        <p14:creationId xmlns:p14="http://schemas.microsoft.com/office/powerpoint/2010/main" val="276978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you can see the project benefits.</a:t>
            </a:r>
          </a:p>
          <a:p>
            <a:pPr marL="171450" indent="-171450">
              <a:buFont typeface="Arial" panose="020B0604020202020204" pitchFamily="34" charset="0"/>
              <a:buChar char="•"/>
            </a:pPr>
            <a:r>
              <a:rPr lang="en-US" dirty="0"/>
              <a:t>(………….PAUSE…………….)</a:t>
            </a:r>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18</a:t>
            </a:fld>
            <a:endParaRPr lang="en-US"/>
          </a:p>
        </p:txBody>
      </p:sp>
    </p:spTree>
    <p:extLst>
      <p:ext uri="{BB962C8B-B14F-4D97-AF65-F5344CB8AC3E}">
        <p14:creationId xmlns:p14="http://schemas.microsoft.com/office/powerpoint/2010/main" val="3264552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you can see the project partners.</a:t>
            </a:r>
          </a:p>
          <a:p>
            <a:pPr marL="171450" indent="-171450">
              <a:buFont typeface="Arial" panose="020B0604020202020204" pitchFamily="34" charset="0"/>
              <a:buChar char="•"/>
            </a:pPr>
            <a:r>
              <a:rPr lang="en-US" dirty="0"/>
              <a:t>(………….PAUSE…………….)</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19</a:t>
            </a:fld>
            <a:endParaRPr lang="en-US"/>
          </a:p>
        </p:txBody>
      </p:sp>
    </p:spTree>
    <p:extLst>
      <p:ext uri="{BB962C8B-B14F-4D97-AF65-F5344CB8AC3E}">
        <p14:creationId xmlns:p14="http://schemas.microsoft.com/office/powerpoint/2010/main" val="1333022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altLang="en-US" dirty="0"/>
              <a:t>For 2018, Pennsylvania is eligible to receive up to $25 million dollars of General Fund Money, which is not part of the regular OSMRE funding for AML and AMD projects that is removed from active coal mining permits.</a:t>
            </a:r>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4064" indent="-286179" eaLnBrk="0" hangingPunct="0">
              <a:spcBef>
                <a:spcPct val="30000"/>
              </a:spcBef>
              <a:defRPr sz="1200">
                <a:solidFill>
                  <a:schemeClr val="tx1"/>
                </a:solidFill>
                <a:latin typeface="Calibri" pitchFamily="34" charset="0"/>
              </a:defRPr>
            </a:lvl2pPr>
            <a:lvl3pPr marL="1144715" indent="-228943" eaLnBrk="0" hangingPunct="0">
              <a:spcBef>
                <a:spcPct val="30000"/>
              </a:spcBef>
              <a:defRPr sz="1200">
                <a:solidFill>
                  <a:schemeClr val="tx1"/>
                </a:solidFill>
                <a:latin typeface="Calibri" pitchFamily="34" charset="0"/>
              </a:defRPr>
            </a:lvl3pPr>
            <a:lvl4pPr marL="1602600" indent="-228943" eaLnBrk="0" hangingPunct="0">
              <a:spcBef>
                <a:spcPct val="30000"/>
              </a:spcBef>
              <a:defRPr sz="1200">
                <a:solidFill>
                  <a:schemeClr val="tx1"/>
                </a:solidFill>
                <a:latin typeface="Calibri" pitchFamily="34" charset="0"/>
              </a:defRPr>
            </a:lvl4pPr>
            <a:lvl5pPr marL="2060486" indent="-228943" eaLnBrk="0" hangingPunct="0">
              <a:spcBef>
                <a:spcPct val="30000"/>
              </a:spcBef>
              <a:defRPr sz="1200">
                <a:solidFill>
                  <a:schemeClr val="tx1"/>
                </a:solidFill>
                <a:latin typeface="Calibri" pitchFamily="34" charset="0"/>
              </a:defRPr>
            </a:lvl5pPr>
            <a:lvl6pPr marL="2518372" indent="-228943" eaLnBrk="0" fontAlgn="base" hangingPunct="0">
              <a:spcBef>
                <a:spcPct val="30000"/>
              </a:spcBef>
              <a:spcAft>
                <a:spcPct val="0"/>
              </a:spcAft>
              <a:defRPr sz="1200">
                <a:solidFill>
                  <a:schemeClr val="tx1"/>
                </a:solidFill>
                <a:latin typeface="Calibri" pitchFamily="34" charset="0"/>
              </a:defRPr>
            </a:lvl6pPr>
            <a:lvl7pPr marL="2976258" indent="-228943" eaLnBrk="0" fontAlgn="base" hangingPunct="0">
              <a:spcBef>
                <a:spcPct val="30000"/>
              </a:spcBef>
              <a:spcAft>
                <a:spcPct val="0"/>
              </a:spcAft>
              <a:defRPr sz="1200">
                <a:solidFill>
                  <a:schemeClr val="tx1"/>
                </a:solidFill>
                <a:latin typeface="Calibri" pitchFamily="34" charset="0"/>
              </a:defRPr>
            </a:lvl7pPr>
            <a:lvl8pPr marL="3434144" indent="-228943" eaLnBrk="0" fontAlgn="base" hangingPunct="0">
              <a:spcBef>
                <a:spcPct val="30000"/>
              </a:spcBef>
              <a:spcAft>
                <a:spcPct val="0"/>
              </a:spcAft>
              <a:defRPr sz="1200">
                <a:solidFill>
                  <a:schemeClr val="tx1"/>
                </a:solidFill>
                <a:latin typeface="Calibri" pitchFamily="34" charset="0"/>
              </a:defRPr>
            </a:lvl8pPr>
            <a:lvl9pPr marL="3892029" indent="-22894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92369F6-F141-42D8-ADA9-60E92CCB77A4}" type="slidenum">
              <a:rPr lang="en-US" altLang="en-US" smtClean="0"/>
              <a:pPr eaLnBrk="1" hangingPunct="1">
                <a:spcBef>
                  <a:spcPct val="0"/>
                </a:spcBef>
              </a:pPr>
              <a:t>2</a:t>
            </a:fld>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Next, the Six Mile Run is a AMD treatment project that is to perform crucial maintenance work of 35 existing AMD systems to support stream recreation. </a:t>
            </a:r>
          </a:p>
          <a:p>
            <a:pPr marL="171450" indent="-171450">
              <a:buFont typeface="Arial" panose="020B0604020202020204" pitchFamily="34" charset="0"/>
              <a:buChar char="•"/>
            </a:pPr>
            <a:r>
              <a:rPr lang="en-US" dirty="0"/>
              <a:t>They have restored 14.5 miles of stream to warm water fisheries – migratory fishes with young of the year trout now present in Six Mile Run.</a:t>
            </a:r>
          </a:p>
          <a:p>
            <a:pPr marL="171450" indent="-171450">
              <a:buFont typeface="Arial" panose="020B0604020202020204" pitchFamily="34" charset="0"/>
              <a:buChar char="•"/>
            </a:pPr>
            <a:r>
              <a:rPr lang="en-US" dirty="0"/>
              <a:t>The project will sustain three full-time employee positions. </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20</a:t>
            </a:fld>
            <a:endParaRPr lang="en-US"/>
          </a:p>
        </p:txBody>
      </p:sp>
    </p:spTree>
    <p:extLst>
      <p:ext uri="{BB962C8B-B14F-4D97-AF65-F5344CB8AC3E}">
        <p14:creationId xmlns:p14="http://schemas.microsoft.com/office/powerpoint/2010/main" val="2895127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map of the watershed to illustrate the locations of 35 AMD systems.</a:t>
            </a:r>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21</a:t>
            </a:fld>
            <a:endParaRPr lang="en-US"/>
          </a:p>
        </p:txBody>
      </p:sp>
    </p:spTree>
    <p:extLst>
      <p:ext uri="{BB962C8B-B14F-4D97-AF65-F5344CB8AC3E}">
        <p14:creationId xmlns:p14="http://schemas.microsoft.com/office/powerpoint/2010/main" val="4254542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picture of one of the existing AMD Discharges on Six Mile Run</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22</a:t>
            </a:fld>
            <a:endParaRPr lang="en-US"/>
          </a:p>
        </p:txBody>
      </p:sp>
    </p:spTree>
    <p:extLst>
      <p:ext uri="{BB962C8B-B14F-4D97-AF65-F5344CB8AC3E}">
        <p14:creationId xmlns:p14="http://schemas.microsoft.com/office/powerpoint/2010/main" val="3513645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picture of one of the AMD treatment systems.</a:t>
            </a:r>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23</a:t>
            </a:fld>
            <a:endParaRPr lang="en-US"/>
          </a:p>
        </p:txBody>
      </p:sp>
    </p:spTree>
    <p:extLst>
      <p:ext uri="{BB962C8B-B14F-4D97-AF65-F5344CB8AC3E}">
        <p14:creationId xmlns:p14="http://schemas.microsoft.com/office/powerpoint/2010/main" val="1705977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the settling pond for the treatment system.</a:t>
            </a:r>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24</a:t>
            </a:fld>
            <a:endParaRPr lang="en-US"/>
          </a:p>
        </p:txBody>
      </p:sp>
    </p:spTree>
    <p:extLst>
      <p:ext uri="{BB962C8B-B14F-4D97-AF65-F5344CB8AC3E}">
        <p14:creationId xmlns:p14="http://schemas.microsoft.com/office/powerpoint/2010/main" val="25083863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you can see the project benefits.</a:t>
            </a:r>
          </a:p>
          <a:p>
            <a:pPr marL="171450" indent="-171450">
              <a:buFont typeface="Arial" panose="020B0604020202020204" pitchFamily="34" charset="0"/>
              <a:buChar char="•"/>
            </a:pPr>
            <a:r>
              <a:rPr lang="en-US" dirty="0"/>
              <a:t>(………….PAUSE…………….)</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25</a:t>
            </a:fld>
            <a:endParaRPr lang="en-US"/>
          </a:p>
        </p:txBody>
      </p:sp>
    </p:spTree>
    <p:extLst>
      <p:ext uri="{BB962C8B-B14F-4D97-AF65-F5344CB8AC3E}">
        <p14:creationId xmlns:p14="http://schemas.microsoft.com/office/powerpoint/2010/main" val="32648975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you can see the project partners.</a:t>
            </a:r>
          </a:p>
          <a:p>
            <a:pPr marL="171450" indent="-171450">
              <a:buFont typeface="Arial" panose="020B0604020202020204" pitchFamily="34" charset="0"/>
              <a:buChar char="•"/>
            </a:pPr>
            <a:r>
              <a:rPr lang="en-US" dirty="0"/>
              <a:t>(………….PAUSE…………….)</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26</a:t>
            </a:fld>
            <a:endParaRPr lang="en-US"/>
          </a:p>
        </p:txBody>
      </p:sp>
    </p:spTree>
    <p:extLst>
      <p:ext uri="{BB962C8B-B14F-4D97-AF65-F5344CB8AC3E}">
        <p14:creationId xmlns:p14="http://schemas.microsoft.com/office/powerpoint/2010/main" val="483768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Next, the Slippery Rock AMD treatment project is to perform crucial maintenance work of 5 existing AMD systems and the Restoration of a historic one-room schoolhouse for environmental education and eco-tourism.</a:t>
            </a:r>
          </a:p>
          <a:p>
            <a:pPr marL="171450" indent="-171450">
              <a:buFont typeface="Arial" panose="020B0604020202020204" pitchFamily="34" charset="0"/>
              <a:buChar char="•"/>
            </a:pPr>
            <a:r>
              <a:rPr lang="en-US" dirty="0"/>
              <a:t>Additionally, significant repairs to bridges and trails on the North Country National Scenic Trail System will be performed.</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27</a:t>
            </a:fld>
            <a:endParaRPr lang="en-US"/>
          </a:p>
        </p:txBody>
      </p:sp>
    </p:spTree>
    <p:extLst>
      <p:ext uri="{BB962C8B-B14F-4D97-AF65-F5344CB8AC3E}">
        <p14:creationId xmlns:p14="http://schemas.microsoft.com/office/powerpoint/2010/main" val="39024880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illustration of the location of 2 of the AMD treatment systems and the trail.</a:t>
            </a:r>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28</a:t>
            </a:fld>
            <a:endParaRPr lang="en-US"/>
          </a:p>
        </p:txBody>
      </p:sp>
    </p:spTree>
    <p:extLst>
      <p:ext uri="{BB962C8B-B14F-4D97-AF65-F5344CB8AC3E}">
        <p14:creationId xmlns:p14="http://schemas.microsoft.com/office/powerpoint/2010/main" val="1195005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overview of the Barkley AMD system.</a:t>
            </a:r>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29</a:t>
            </a:fld>
            <a:endParaRPr lang="en-US"/>
          </a:p>
        </p:txBody>
      </p:sp>
    </p:spTree>
    <p:extLst>
      <p:ext uri="{BB962C8B-B14F-4D97-AF65-F5344CB8AC3E}">
        <p14:creationId xmlns:p14="http://schemas.microsoft.com/office/powerpoint/2010/main" val="3582196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may see in your conference program, 2018 is now the 3</a:t>
            </a:r>
            <a:r>
              <a:rPr lang="en-US" baseline="30000" dirty="0"/>
              <a:t>rd</a:t>
            </a:r>
            <a:r>
              <a:rPr lang="en-US" dirty="0"/>
              <a:t> consecutive year of the AML Pilot program.  In addition to the $25 Million that is eligible to Pennsylvania;</a:t>
            </a:r>
          </a:p>
          <a:p>
            <a:endParaRPr lang="en-US" dirty="0"/>
          </a:p>
          <a:p>
            <a:pPr marL="171450" indent="-171450">
              <a:buFont typeface="Arial" panose="020B0604020202020204" pitchFamily="34" charset="0"/>
              <a:buChar char="•"/>
            </a:pPr>
            <a:r>
              <a:rPr lang="en-US" dirty="0"/>
              <a:t>Kentucky and West Virginia are also eligible to receive $25 Million each.</a:t>
            </a:r>
          </a:p>
          <a:p>
            <a:pPr marL="171450" indent="-171450">
              <a:buFont typeface="Arial" panose="020B0604020202020204" pitchFamily="34" charset="0"/>
              <a:buChar char="•"/>
            </a:pPr>
            <a:r>
              <a:rPr lang="en-US" dirty="0"/>
              <a:t>Also Ohio, Alabama, and Virginia are eligible for $10 Million each.</a:t>
            </a:r>
          </a:p>
          <a:p>
            <a:pPr marL="171450" indent="-171450">
              <a:buFont typeface="Arial" panose="020B0604020202020204" pitchFamily="34" charset="0"/>
              <a:buChar char="•"/>
            </a:pPr>
            <a:r>
              <a:rPr lang="en-US" dirty="0"/>
              <a:t>Lastly, the Hopi, Navajo, and Crow Indian Tribes are eligible to receive $3.33 Million each.</a:t>
            </a:r>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3</a:t>
            </a:fld>
            <a:endParaRPr lang="en-US" dirty="0"/>
          </a:p>
        </p:txBody>
      </p:sp>
    </p:spTree>
    <p:extLst>
      <p:ext uri="{BB962C8B-B14F-4D97-AF65-F5344CB8AC3E}">
        <p14:creationId xmlns:p14="http://schemas.microsoft.com/office/powerpoint/2010/main" val="1373756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close up pictures of the Barkley AMD systems.</a:t>
            </a:r>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30</a:t>
            </a:fld>
            <a:endParaRPr lang="en-US"/>
          </a:p>
        </p:txBody>
      </p:sp>
    </p:spTree>
    <p:extLst>
      <p:ext uri="{BB962C8B-B14F-4D97-AF65-F5344CB8AC3E}">
        <p14:creationId xmlns:p14="http://schemas.microsoft.com/office/powerpoint/2010/main" val="31512449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interesting pictures of the schoolhouse.</a:t>
            </a:r>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31</a:t>
            </a:fld>
            <a:endParaRPr lang="en-US"/>
          </a:p>
        </p:txBody>
      </p:sp>
    </p:spTree>
    <p:extLst>
      <p:ext uri="{BB962C8B-B14F-4D97-AF65-F5344CB8AC3E}">
        <p14:creationId xmlns:p14="http://schemas.microsoft.com/office/powerpoint/2010/main" val="38054299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here are some pictures of the trail maintenance.</a:t>
            </a:r>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32</a:t>
            </a:fld>
            <a:endParaRPr lang="en-US"/>
          </a:p>
        </p:txBody>
      </p:sp>
    </p:spTree>
    <p:extLst>
      <p:ext uri="{BB962C8B-B14F-4D97-AF65-F5344CB8AC3E}">
        <p14:creationId xmlns:p14="http://schemas.microsoft.com/office/powerpoint/2010/main" val="10450121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you can see the project benefits.</a:t>
            </a:r>
          </a:p>
          <a:p>
            <a:pPr marL="171450" indent="-171450">
              <a:buFont typeface="Arial" panose="020B0604020202020204" pitchFamily="34" charset="0"/>
              <a:buChar char="•"/>
            </a:pPr>
            <a:r>
              <a:rPr lang="en-US" dirty="0"/>
              <a:t>(………….PAUSE…………….)</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33</a:t>
            </a:fld>
            <a:endParaRPr lang="en-US"/>
          </a:p>
        </p:txBody>
      </p:sp>
    </p:spTree>
    <p:extLst>
      <p:ext uri="{BB962C8B-B14F-4D97-AF65-F5344CB8AC3E}">
        <p14:creationId xmlns:p14="http://schemas.microsoft.com/office/powerpoint/2010/main" val="13368026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you can see the project partners.</a:t>
            </a:r>
          </a:p>
          <a:p>
            <a:pPr marL="171450" indent="-171450">
              <a:buFont typeface="Arial" panose="020B0604020202020204" pitchFamily="34" charset="0"/>
              <a:buChar char="•"/>
            </a:pPr>
            <a:r>
              <a:rPr lang="en-US" dirty="0"/>
              <a:t>(………….PAUSE…………….)</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34</a:t>
            </a:fld>
            <a:endParaRPr lang="en-US"/>
          </a:p>
        </p:txBody>
      </p:sp>
    </p:spTree>
    <p:extLst>
      <p:ext uri="{BB962C8B-B14F-4D97-AF65-F5344CB8AC3E}">
        <p14:creationId xmlns:p14="http://schemas.microsoft.com/office/powerpoint/2010/main" val="3616498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In order to comply with Pennsylvania's Historic and Museum Commission,</a:t>
            </a:r>
          </a:p>
          <a:p>
            <a:pPr marL="171450" indent="-171450">
              <a:buFont typeface="Arial" panose="020B0604020202020204" pitchFamily="34" charset="0"/>
              <a:buChar char="•"/>
            </a:pPr>
            <a:r>
              <a:rPr lang="en-US" sz="1200" dirty="0"/>
              <a:t>The No. 9 Coal Mine and Museum Complex project will extract historic equipment from the Dorrance Colliery Complex and transport them to the No. 9 Coal Mine and Museum Complex. </a:t>
            </a:r>
          </a:p>
          <a:p>
            <a:pPr marL="171450" indent="-171450">
              <a:buFont typeface="Arial" panose="020B0604020202020204" pitchFamily="34" charset="0"/>
              <a:buChar char="•"/>
            </a:pPr>
            <a:r>
              <a:rPr lang="en-US" sz="1200" dirty="0"/>
              <a:t>This project will abate the P-1 Hazardous Equipment &amp; Facilities at  Dorrance Colliery Complex. </a:t>
            </a:r>
          </a:p>
          <a:p>
            <a:pPr marL="171450" indent="-171450">
              <a:buFont typeface="Arial" panose="020B0604020202020204" pitchFamily="34" charset="0"/>
              <a:buChar char="•"/>
            </a:pPr>
            <a:endParaRPr lang="en-US" sz="1200"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35</a:t>
            </a:fld>
            <a:endParaRPr lang="en-US"/>
          </a:p>
        </p:txBody>
      </p:sp>
    </p:spTree>
    <p:extLst>
      <p:ext uri="{BB962C8B-B14F-4D97-AF65-F5344CB8AC3E}">
        <p14:creationId xmlns:p14="http://schemas.microsoft.com/office/powerpoint/2010/main" val="39224547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Illustrated is the </a:t>
            </a:r>
            <a:r>
              <a:rPr lang="en-US" sz="1200" dirty="0">
                <a:solidFill>
                  <a:schemeClr val="bg1"/>
                </a:solidFill>
              </a:rPr>
              <a:t>Dorrance Colliery-</a:t>
            </a:r>
            <a:endParaRPr lang="en-US" altLang="en-US" sz="120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36</a:t>
            </a:fld>
            <a:endParaRPr lang="en-US"/>
          </a:p>
        </p:txBody>
      </p:sp>
    </p:spTree>
    <p:extLst>
      <p:ext uri="{BB962C8B-B14F-4D97-AF65-F5344CB8AC3E}">
        <p14:creationId xmlns:p14="http://schemas.microsoft.com/office/powerpoint/2010/main" val="14729368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Illustrated is the No. 9 Mine and Museum Complex.</a:t>
            </a:r>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37</a:t>
            </a:fld>
            <a:endParaRPr lang="en-US"/>
          </a:p>
        </p:txBody>
      </p:sp>
    </p:spTree>
    <p:extLst>
      <p:ext uri="{BB962C8B-B14F-4D97-AF65-F5344CB8AC3E}">
        <p14:creationId xmlns:p14="http://schemas.microsoft.com/office/powerpoint/2010/main" val="13058813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Building that houses the 1883 cast iron and wood 35 foot diameter </a:t>
            </a:r>
            <a:r>
              <a:rPr lang="en-US" sz="1200" dirty="0" err="1"/>
              <a:t>Guibal</a:t>
            </a:r>
            <a:r>
              <a:rPr lang="en-US" sz="1200" dirty="0"/>
              <a:t> Fan.</a:t>
            </a:r>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38</a:t>
            </a:fld>
            <a:endParaRPr lang="en-US"/>
          </a:p>
        </p:txBody>
      </p:sp>
    </p:spTree>
    <p:extLst>
      <p:ext uri="{BB962C8B-B14F-4D97-AF65-F5344CB8AC3E}">
        <p14:creationId xmlns:p14="http://schemas.microsoft.com/office/powerpoint/2010/main" val="5017927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other side of the Building that houses the 1883 cast iron and wood 35 foot diameter </a:t>
            </a:r>
            <a:r>
              <a:rPr lang="en-US" dirty="0" err="1"/>
              <a:t>Guibal</a:t>
            </a:r>
            <a:r>
              <a:rPr lang="en-US" dirty="0"/>
              <a:t> Fan.</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39</a:t>
            </a:fld>
            <a:endParaRPr lang="en-US"/>
          </a:p>
        </p:txBody>
      </p:sp>
    </p:spTree>
    <p:extLst>
      <p:ext uri="{BB962C8B-B14F-4D97-AF65-F5344CB8AC3E}">
        <p14:creationId xmlns:p14="http://schemas.microsoft.com/office/powerpoint/2010/main" val="3250184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Above is actual language from the 2018 AML Pilot guidance that again specifies that reclamation projects be repurposed for economic development.</a:t>
            </a:r>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4</a:t>
            </a:fld>
            <a:endParaRPr lang="en-US" dirty="0"/>
          </a:p>
        </p:txBody>
      </p:sp>
    </p:spTree>
    <p:extLst>
      <p:ext uri="{BB962C8B-B14F-4D97-AF65-F5344CB8AC3E}">
        <p14:creationId xmlns:p14="http://schemas.microsoft.com/office/powerpoint/2010/main" val="3704923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Here is the 1883 cast iron and wood 35 foot diameter </a:t>
            </a:r>
            <a:r>
              <a:rPr lang="en-US" sz="1200" dirty="0" err="1"/>
              <a:t>Guibal</a:t>
            </a:r>
            <a:r>
              <a:rPr lang="en-US" sz="1200" dirty="0"/>
              <a:t> Fan</a:t>
            </a:r>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40</a:t>
            </a:fld>
            <a:endParaRPr lang="en-US"/>
          </a:p>
        </p:txBody>
      </p:sp>
    </p:spTree>
    <p:extLst>
      <p:ext uri="{BB962C8B-B14F-4D97-AF65-F5344CB8AC3E}">
        <p14:creationId xmlns:p14="http://schemas.microsoft.com/office/powerpoint/2010/main" val="5036356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Here is the1883 Pittston horizontal slide valve steam engine.</a:t>
            </a:r>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41</a:t>
            </a:fld>
            <a:endParaRPr lang="en-US"/>
          </a:p>
        </p:txBody>
      </p:sp>
    </p:spTree>
    <p:extLst>
      <p:ext uri="{BB962C8B-B14F-4D97-AF65-F5344CB8AC3E}">
        <p14:creationId xmlns:p14="http://schemas.microsoft.com/office/powerpoint/2010/main" val="25200111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Here is another picture of</a:t>
            </a:r>
            <a:r>
              <a:rPr lang="en-US" dirty="0"/>
              <a:t> the1883 Pittston horizontal slide valve steam engine.</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42</a:t>
            </a:fld>
            <a:endParaRPr lang="en-US"/>
          </a:p>
        </p:txBody>
      </p:sp>
    </p:spTree>
    <p:extLst>
      <p:ext uri="{BB962C8B-B14F-4D97-AF65-F5344CB8AC3E}">
        <p14:creationId xmlns:p14="http://schemas.microsoft.com/office/powerpoint/2010/main" val="37555739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Here is the 1908 28 foot diameter Dickson-</a:t>
            </a:r>
            <a:r>
              <a:rPr lang="en-US" sz="1200" dirty="0" err="1"/>
              <a:t>Guibal</a:t>
            </a:r>
            <a:r>
              <a:rPr lang="en-US" sz="1200" dirty="0"/>
              <a:t> Fan.</a:t>
            </a:r>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43</a:t>
            </a:fld>
            <a:endParaRPr lang="en-US"/>
          </a:p>
        </p:txBody>
      </p:sp>
    </p:spTree>
    <p:extLst>
      <p:ext uri="{BB962C8B-B14F-4D97-AF65-F5344CB8AC3E}">
        <p14:creationId xmlns:p14="http://schemas.microsoft.com/office/powerpoint/2010/main" val="21116151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Here is the matching Corliss steam engine for the Dickson-</a:t>
            </a:r>
            <a:r>
              <a:rPr lang="en-US" sz="1200" dirty="0" err="1"/>
              <a:t>Guibal</a:t>
            </a:r>
            <a:r>
              <a:rPr lang="en-US" sz="1200" dirty="0"/>
              <a:t> Fan.</a:t>
            </a:r>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44</a:t>
            </a:fld>
            <a:endParaRPr lang="en-US"/>
          </a:p>
        </p:txBody>
      </p:sp>
    </p:spTree>
    <p:extLst>
      <p:ext uri="{BB962C8B-B14F-4D97-AF65-F5344CB8AC3E}">
        <p14:creationId xmlns:p14="http://schemas.microsoft.com/office/powerpoint/2010/main" val="7314038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Here are the chamber doors of the Dorrance Colliery Complex.</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45</a:t>
            </a:fld>
            <a:endParaRPr lang="en-US"/>
          </a:p>
        </p:txBody>
      </p:sp>
    </p:spTree>
    <p:extLst>
      <p:ext uri="{BB962C8B-B14F-4D97-AF65-F5344CB8AC3E}">
        <p14:creationId xmlns:p14="http://schemas.microsoft.com/office/powerpoint/2010/main" val="27464843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And here is where all the components of the Dorrance Colliery Complex will be moved to at the No. 9 Coal Mine Museum. </a:t>
            </a:r>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46</a:t>
            </a:fld>
            <a:endParaRPr lang="en-US"/>
          </a:p>
        </p:txBody>
      </p:sp>
    </p:spTree>
    <p:extLst>
      <p:ext uri="{BB962C8B-B14F-4D97-AF65-F5344CB8AC3E}">
        <p14:creationId xmlns:p14="http://schemas.microsoft.com/office/powerpoint/2010/main" val="39870597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you can see the project benefits.</a:t>
            </a:r>
          </a:p>
          <a:p>
            <a:pPr marL="171450" indent="-171450">
              <a:buFont typeface="Arial" panose="020B0604020202020204" pitchFamily="34" charset="0"/>
              <a:buChar char="•"/>
            </a:pPr>
            <a:r>
              <a:rPr lang="en-US" dirty="0"/>
              <a:t>(………….PAUSE…………….)</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47</a:t>
            </a:fld>
            <a:endParaRPr lang="en-US"/>
          </a:p>
        </p:txBody>
      </p:sp>
    </p:spTree>
    <p:extLst>
      <p:ext uri="{BB962C8B-B14F-4D97-AF65-F5344CB8AC3E}">
        <p14:creationId xmlns:p14="http://schemas.microsoft.com/office/powerpoint/2010/main" val="9791193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the project partners.</a:t>
            </a:r>
          </a:p>
          <a:p>
            <a:r>
              <a:rPr lang="en-US" dirty="0"/>
              <a:t>(………….PAUSE…………….)</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48</a:t>
            </a:fld>
            <a:endParaRPr lang="en-US"/>
          </a:p>
        </p:txBody>
      </p:sp>
    </p:spTree>
    <p:extLst>
      <p:ext uri="{BB962C8B-B14F-4D97-AF65-F5344CB8AC3E}">
        <p14:creationId xmlns:p14="http://schemas.microsoft.com/office/powerpoint/2010/main" val="6228649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Next, The West Decatur Post Office (Morgan Run Recreational Facility) will reclaim dangerous highwalls that are within the </a:t>
            </a:r>
            <a:r>
              <a:rPr kumimoji="0" lang="en-US" sz="1200" b="0" i="0" u="none" strike="noStrike" kern="1200" cap="none" spc="0" normalizeH="0" baseline="0" noProof="0" dirty="0" err="1">
                <a:ln>
                  <a:noFill/>
                </a:ln>
                <a:solidFill>
                  <a:prstClr val="black"/>
                </a:solidFill>
                <a:effectLst/>
                <a:uLnTx/>
                <a:uFillTx/>
                <a:latin typeface="+mn-lt"/>
                <a:ea typeface="+mn-ea"/>
                <a:cs typeface="+mn-cs"/>
              </a:rPr>
              <a:t>CenClear</a:t>
            </a:r>
            <a:r>
              <a:rPr kumimoji="0" lang="en-US" sz="1200" b="0" i="0" u="none" strike="noStrike" kern="1200" cap="none" spc="0" normalizeH="0" baseline="0" noProof="0" dirty="0">
                <a:ln>
                  <a:noFill/>
                </a:ln>
                <a:solidFill>
                  <a:prstClr val="black"/>
                </a:solidFill>
                <a:effectLst/>
                <a:uLnTx/>
                <a:uFillTx/>
                <a:latin typeface="+mn-lt"/>
                <a:ea typeface="+mn-ea"/>
                <a:cs typeface="+mn-cs"/>
              </a:rPr>
              <a:t> Child and Youth Services Facility in which the reclaimed area will then be repurposed for the construction over a mile of recreational trail for the children to use.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solidFill>
                  <a:srgbClr val="FFFF00"/>
                </a:solidFill>
                <a:latin typeface="Arial" panose="020B0604020202020204" pitchFamily="34" charset="0"/>
                <a:cs typeface="Arial" panose="020B0604020202020204" pitchFamily="34" charset="0"/>
              </a:rPr>
              <a:t>This project will enable Cen-Clear Child Services, LLC. to continue to promote and expand use at the site.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dirty="0">
              <a:solidFill>
                <a:srgbClr val="FFFF00"/>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dirty="0">
              <a:solidFill>
                <a:srgbClr val="FFFF00"/>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49</a:t>
            </a:fld>
            <a:endParaRPr lang="en-US"/>
          </a:p>
        </p:txBody>
      </p:sp>
    </p:spTree>
    <p:extLst>
      <p:ext uri="{BB962C8B-B14F-4D97-AF65-F5344CB8AC3E}">
        <p14:creationId xmlns:p14="http://schemas.microsoft.com/office/powerpoint/2010/main" val="669624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additional slide is more OSMRE guidance that specifies the use of AML Pilot funds are for Reclamation of AML and or the treatment of AMD to repurpose abandoned mine lands for economic development. </a:t>
            </a:r>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5</a:t>
            </a:fld>
            <a:endParaRPr lang="en-US" dirty="0"/>
          </a:p>
        </p:txBody>
      </p:sp>
    </p:spTree>
    <p:extLst>
      <p:ext uri="{BB962C8B-B14F-4D97-AF65-F5344CB8AC3E}">
        <p14:creationId xmlns:p14="http://schemas.microsoft.com/office/powerpoint/2010/main" val="18583431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solidFill>
                  <a:srgbClr val="FFFF00"/>
                </a:solidFill>
                <a:latin typeface="Arial" panose="020B0604020202020204" pitchFamily="34" charset="0"/>
                <a:cs typeface="Arial" panose="020B0604020202020204" pitchFamily="34" charset="0"/>
              </a:rPr>
              <a:t>Here is a picture of a portion of the 3,700lf of dangerous highwall, 20 acres of spoil area and 7 acres of subsidence area.  This project will enable Cen-Clear Child Services, LLC. to continue to promote and expand use at the site. </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50</a:t>
            </a:fld>
            <a:endParaRPr lang="en-US"/>
          </a:p>
        </p:txBody>
      </p:sp>
    </p:spTree>
    <p:extLst>
      <p:ext uri="{BB962C8B-B14F-4D97-AF65-F5344CB8AC3E}">
        <p14:creationId xmlns:p14="http://schemas.microsoft.com/office/powerpoint/2010/main" val="41392796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solidFill>
                  <a:srgbClr val="FFFF00"/>
                </a:solidFill>
                <a:latin typeface="Arial" panose="020B0604020202020204" pitchFamily="34" charset="0"/>
                <a:cs typeface="Arial" panose="020B0604020202020204" pitchFamily="34" charset="0"/>
              </a:rPr>
              <a:t>Here is a picture of a portion of the  20 acres of spoil area.</a:t>
            </a:r>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51</a:t>
            </a:fld>
            <a:endParaRPr lang="en-US"/>
          </a:p>
        </p:txBody>
      </p:sp>
    </p:spTree>
    <p:extLst>
      <p:ext uri="{BB962C8B-B14F-4D97-AF65-F5344CB8AC3E}">
        <p14:creationId xmlns:p14="http://schemas.microsoft.com/office/powerpoint/2010/main" val="15337201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you can see the project benefits.</a:t>
            </a:r>
          </a:p>
          <a:p>
            <a:pPr marL="171450" indent="-171450">
              <a:buFont typeface="Arial" panose="020B0604020202020204" pitchFamily="34" charset="0"/>
              <a:buChar char="•"/>
            </a:pPr>
            <a:r>
              <a:rPr lang="en-US" dirty="0"/>
              <a:t>(………….PAUSE…………….)</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52</a:t>
            </a:fld>
            <a:endParaRPr lang="en-US"/>
          </a:p>
        </p:txBody>
      </p:sp>
    </p:spTree>
    <p:extLst>
      <p:ext uri="{BB962C8B-B14F-4D97-AF65-F5344CB8AC3E}">
        <p14:creationId xmlns:p14="http://schemas.microsoft.com/office/powerpoint/2010/main" val="6750845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the project partners.</a:t>
            </a:r>
          </a:p>
          <a:p>
            <a:r>
              <a:rPr lang="en-US" dirty="0"/>
              <a:t>(………….PAUSE…………….)</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53</a:t>
            </a:fld>
            <a:endParaRPr lang="en-US"/>
          </a:p>
        </p:txBody>
      </p:sp>
    </p:spTree>
    <p:extLst>
      <p:ext uri="{BB962C8B-B14F-4D97-AF65-F5344CB8AC3E}">
        <p14:creationId xmlns:p14="http://schemas.microsoft.com/office/powerpoint/2010/main" val="11057572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1200" dirty="0">
              <a:solidFill>
                <a:srgbClr val="FFFF00"/>
              </a:solidFill>
            </a:endParaRPr>
          </a:p>
          <a:p>
            <a:pPr marL="285750" indent="-285750">
              <a:buFont typeface="Arial" panose="020B0604020202020204" pitchFamily="34" charset="0"/>
              <a:buChar char="•"/>
            </a:pPr>
            <a:r>
              <a:rPr kumimoji="0" lang="en-US" sz="1200" b="0" i="0" u="none" strike="noStrike" kern="1200" cap="none" spc="0" normalizeH="0" baseline="0" noProof="0" dirty="0">
                <a:ln>
                  <a:noFill/>
                </a:ln>
                <a:solidFill>
                  <a:prstClr val="black"/>
                </a:solidFill>
                <a:effectLst/>
                <a:uLnTx/>
                <a:uFillTx/>
                <a:latin typeface="+mn-lt"/>
                <a:ea typeface="+mn-ea"/>
                <a:cs typeface="+mn-cs"/>
              </a:rPr>
              <a:t>Next, The Crowley Run Stream Diversion will eliminate AMD pollution from entering Cooks Run (to improve stream miles of Cooks Run) by redirecting Crowley Run 5,000 Linear Feet  into the much shorter Milligan Run.  The total combined AMD of shorter Milligan Run will then be diluted into the much larger West Branch of the Susquehanna River.</a:t>
            </a:r>
            <a:endParaRPr lang="en-US" sz="1200" dirty="0">
              <a:solidFill>
                <a:srgbClr val="FFFF00"/>
              </a:solidFill>
            </a:endParaRPr>
          </a:p>
          <a:p>
            <a:pPr marL="742950" lvl="1" indent="-285750">
              <a:buFont typeface="Arial" panose="020B0604020202020204" pitchFamily="34" charset="0"/>
              <a:buChar char="•"/>
            </a:pPr>
            <a:r>
              <a:rPr lang="en-US" sz="1200" dirty="0">
                <a:solidFill>
                  <a:srgbClr val="FFFF00"/>
                </a:solidFill>
              </a:rPr>
              <a:t>Above the confluence of Crowley Run, Cooks Run is designated as a High Quality Cold Water Fishery with Native Brook Trout and Wild Brown Trout.  Because of Crowley Run, Cooks Run is severely impacted by the AMD of Crowley Run. </a:t>
            </a:r>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54</a:t>
            </a:fld>
            <a:endParaRPr lang="en-US"/>
          </a:p>
        </p:txBody>
      </p:sp>
    </p:spTree>
    <p:extLst>
      <p:ext uri="{BB962C8B-B14F-4D97-AF65-F5344CB8AC3E}">
        <p14:creationId xmlns:p14="http://schemas.microsoft.com/office/powerpoint/2010/main" val="40548581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View of the confluence of Cooks Run (left) and Crowley Hollow (right).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FFFF00"/>
                </a:solidFill>
              </a:rPr>
              <a:t>Above the confluence of Crowley Run, Cooks Run is designated as a High Quality Cold Water Fishery with Native Brook Trout and Wild Brown Trout.  Because of Crowley Run, Cooks Run is severely impacted by the AMD of Crowley Run.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56</a:t>
            </a:fld>
            <a:endParaRPr lang="en-US"/>
          </a:p>
        </p:txBody>
      </p:sp>
    </p:spTree>
    <p:extLst>
      <p:ext uri="{BB962C8B-B14F-4D97-AF65-F5344CB8AC3E}">
        <p14:creationId xmlns:p14="http://schemas.microsoft.com/office/powerpoint/2010/main" val="29342066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you can see the project benefits.</a:t>
            </a:r>
          </a:p>
          <a:p>
            <a:pPr marL="171450" indent="-171450">
              <a:buFont typeface="Arial" panose="020B0604020202020204" pitchFamily="34" charset="0"/>
              <a:buChar char="•"/>
            </a:pPr>
            <a:r>
              <a:rPr lang="en-US" dirty="0"/>
              <a:t>(………….PAUSE…………….)</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57</a:t>
            </a:fld>
            <a:endParaRPr lang="en-US"/>
          </a:p>
        </p:txBody>
      </p:sp>
    </p:spTree>
    <p:extLst>
      <p:ext uri="{BB962C8B-B14F-4D97-AF65-F5344CB8AC3E}">
        <p14:creationId xmlns:p14="http://schemas.microsoft.com/office/powerpoint/2010/main" val="37205606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the project partners.</a:t>
            </a:r>
          </a:p>
          <a:p>
            <a:r>
              <a:rPr lang="en-US" dirty="0"/>
              <a:t>(………….PAUSE…………….)</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58</a:t>
            </a:fld>
            <a:endParaRPr lang="en-US"/>
          </a:p>
        </p:txBody>
      </p:sp>
    </p:spTree>
    <p:extLst>
      <p:ext uri="{BB962C8B-B14F-4D97-AF65-F5344CB8AC3E}">
        <p14:creationId xmlns:p14="http://schemas.microsoft.com/office/powerpoint/2010/main" val="37924335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Next, The Huling Branch East is the AML reclamation of dangerous highwalls and acidic refuse piles for the reforestation and restoration of public lands to then construct ATV Trails on public lands.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backfilling of the dangerous highwalls will also incorporate alkaline addition to be blended within the highly acidic mine spoil areas and mine refuse to improve the negative impacts that AMD has caused with the watershed for years.</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59</a:t>
            </a:fld>
            <a:endParaRPr lang="en-US"/>
          </a:p>
        </p:txBody>
      </p:sp>
    </p:spTree>
    <p:extLst>
      <p:ext uri="{BB962C8B-B14F-4D97-AF65-F5344CB8AC3E}">
        <p14:creationId xmlns:p14="http://schemas.microsoft.com/office/powerpoint/2010/main" val="18751981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solidFill>
                  <a:srgbClr val="FFFF00"/>
                </a:solidFill>
                <a:latin typeface="Arial" panose="020B0604020202020204" pitchFamily="34" charset="0"/>
                <a:cs typeface="Arial" panose="020B0604020202020204" pitchFamily="34" charset="0"/>
              </a:rPr>
              <a:t>This is an illustration of a portion of the 3,000’ linear feet of dangerous highwalls and a 10-acre highly acidic dangerous pile and embankment area.  These AML features will be backfilled and regraded with blended alkaline addition to remove these dangerous AML conditions and to then repurpose the area for parking, authorized ATV trail riding, and a Helicopter emergency evacuation area.</a:t>
            </a:r>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60</a:t>
            </a:fld>
            <a:endParaRPr lang="en-US"/>
          </a:p>
        </p:txBody>
      </p:sp>
    </p:spTree>
    <p:extLst>
      <p:ext uri="{BB962C8B-B14F-4D97-AF65-F5344CB8AC3E}">
        <p14:creationId xmlns:p14="http://schemas.microsoft.com/office/powerpoint/2010/main" val="1154532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2018 AML Pilot program for Pennsylvania is eligible for reclamation of AML/AMD that is repurposed for economic development from restoration activities that occur between December 1, 2018 up until November 30, 2021.</a:t>
            </a:r>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6</a:t>
            </a:fld>
            <a:endParaRPr lang="en-US" dirty="0"/>
          </a:p>
        </p:txBody>
      </p:sp>
    </p:spTree>
    <p:extLst>
      <p:ext uri="{BB962C8B-B14F-4D97-AF65-F5344CB8AC3E}">
        <p14:creationId xmlns:p14="http://schemas.microsoft.com/office/powerpoint/2010/main" val="3807745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solidFill>
                  <a:srgbClr val="FFFF00"/>
                </a:solidFill>
                <a:latin typeface="Arial" panose="020B0604020202020204" pitchFamily="34" charset="0"/>
                <a:cs typeface="Arial" panose="020B0604020202020204" pitchFamily="34" charset="0"/>
              </a:rPr>
              <a:t>This project will also create: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dirty="0">
                <a:solidFill>
                  <a:srgbClr val="FFFF00"/>
                </a:solidFill>
                <a:latin typeface="Arial" panose="020B0604020202020204" pitchFamily="34" charset="0"/>
                <a:cs typeface="Arial" panose="020B0604020202020204" pitchFamily="34" charset="0"/>
              </a:rPr>
              <a:t>5,000 linear feet of promoted and authorize ATV trails within Sproul State Forest and</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dirty="0">
                <a:solidFill>
                  <a:srgbClr val="FFFF00"/>
                </a:solidFill>
                <a:latin typeface="Arial" panose="020B0604020202020204" pitchFamily="34" charset="0"/>
                <a:cs typeface="Arial" panose="020B0604020202020204" pitchFamily="34" charset="0"/>
              </a:rPr>
              <a:t>create additional parking area for visitors and</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dirty="0">
                <a:solidFill>
                  <a:srgbClr val="FFFF00"/>
                </a:solidFill>
                <a:latin typeface="Arial" panose="020B0604020202020204" pitchFamily="34" charset="0"/>
                <a:cs typeface="Arial" panose="020B0604020202020204" pitchFamily="34" charset="0"/>
              </a:rPr>
              <a:t>a flat area for Helicopter emergency evacuations. </a:t>
            </a:r>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61</a:t>
            </a:fld>
            <a:endParaRPr lang="en-US"/>
          </a:p>
        </p:txBody>
      </p:sp>
    </p:spTree>
    <p:extLst>
      <p:ext uri="{BB962C8B-B14F-4D97-AF65-F5344CB8AC3E}">
        <p14:creationId xmlns:p14="http://schemas.microsoft.com/office/powerpoint/2010/main" val="42235644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you can see the project benefits.</a:t>
            </a:r>
          </a:p>
          <a:p>
            <a:pPr marL="171450" indent="-171450">
              <a:buFont typeface="Arial" panose="020B0604020202020204" pitchFamily="34" charset="0"/>
              <a:buChar char="•"/>
            </a:pPr>
            <a:r>
              <a:rPr lang="en-US" dirty="0"/>
              <a:t>(………….PAUSE…………….)</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62</a:t>
            </a:fld>
            <a:endParaRPr lang="en-US"/>
          </a:p>
        </p:txBody>
      </p:sp>
    </p:spTree>
    <p:extLst>
      <p:ext uri="{BB962C8B-B14F-4D97-AF65-F5344CB8AC3E}">
        <p14:creationId xmlns:p14="http://schemas.microsoft.com/office/powerpoint/2010/main" val="2210312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you can see the project benefits.</a:t>
            </a:r>
          </a:p>
          <a:p>
            <a:pPr marL="171450" indent="-171450">
              <a:buFont typeface="Arial" panose="020B0604020202020204" pitchFamily="34" charset="0"/>
              <a:buChar char="•"/>
            </a:pPr>
            <a:r>
              <a:rPr lang="en-US" dirty="0"/>
              <a:t>(………….PAUSE…………….)</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63</a:t>
            </a:fld>
            <a:endParaRPr lang="en-US"/>
          </a:p>
        </p:txBody>
      </p:sp>
    </p:spTree>
    <p:extLst>
      <p:ext uri="{BB962C8B-B14F-4D97-AF65-F5344CB8AC3E}">
        <p14:creationId xmlns:p14="http://schemas.microsoft.com/office/powerpoint/2010/main" val="4407239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the project partners.</a:t>
            </a:r>
          </a:p>
          <a:p>
            <a:r>
              <a:rPr lang="en-US" dirty="0"/>
              <a:t>(………….PAUSE…………….)</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64</a:t>
            </a:fld>
            <a:endParaRPr lang="en-US"/>
          </a:p>
        </p:txBody>
      </p:sp>
    </p:spTree>
    <p:extLst>
      <p:ext uri="{BB962C8B-B14F-4D97-AF65-F5344CB8AC3E}">
        <p14:creationId xmlns:p14="http://schemas.microsoft.com/office/powerpoint/2010/main" val="8134207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Next, The Earth Conservancy Bliss Bank 4 is an dangerous pile embankment AML reclamation project for the expansion of an existing industrial/business park.</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This project will reclaim up to 31 acres of AML that is part of the 220 plus acre Bliss Bank Industrial park.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AML Pilot funding will be used to </a:t>
            </a:r>
            <a:r>
              <a:rPr lang="en-US" altLang="en-US" sz="1200" dirty="0">
                <a:latin typeface="Arial" panose="020B0604020202020204" pitchFamily="34" charset="0"/>
                <a:cs typeface="Arial" panose="020B0604020202020204" pitchFamily="34" charset="0"/>
              </a:rPr>
              <a:t>bring natural gas, water, and sanitary sewer services to the entire Earth Conservancy (EC) Bliss Bank Development (+220 acres).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latin typeface="Arial" panose="020B0604020202020204" pitchFamily="34" charset="0"/>
                <a:cs typeface="Arial" panose="020B0604020202020204" pitchFamily="34" charset="0"/>
              </a:rPr>
              <a:t>This project will sustain over 1,000 permanent full time positions. </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65</a:t>
            </a:fld>
            <a:endParaRPr lang="en-US"/>
          </a:p>
        </p:txBody>
      </p:sp>
    </p:spTree>
    <p:extLst>
      <p:ext uri="{BB962C8B-B14F-4D97-AF65-F5344CB8AC3E}">
        <p14:creationId xmlns:p14="http://schemas.microsoft.com/office/powerpoint/2010/main" val="17553623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Here is a closer look of the dangerous refuse pile.</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66</a:t>
            </a:fld>
            <a:endParaRPr lang="en-US"/>
          </a:p>
        </p:txBody>
      </p:sp>
    </p:spTree>
    <p:extLst>
      <p:ext uri="{BB962C8B-B14F-4D97-AF65-F5344CB8AC3E}">
        <p14:creationId xmlns:p14="http://schemas.microsoft.com/office/powerpoint/2010/main" val="32756445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you can see the project benefits.</a:t>
            </a:r>
          </a:p>
          <a:p>
            <a:pPr marL="171450" indent="-171450">
              <a:buFont typeface="Arial" panose="020B0604020202020204" pitchFamily="34" charset="0"/>
              <a:buChar char="•"/>
            </a:pPr>
            <a:r>
              <a:rPr lang="en-US" dirty="0"/>
              <a:t>(………….PAUSE…………….)</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67</a:t>
            </a:fld>
            <a:endParaRPr lang="en-US"/>
          </a:p>
        </p:txBody>
      </p:sp>
    </p:spTree>
    <p:extLst>
      <p:ext uri="{BB962C8B-B14F-4D97-AF65-F5344CB8AC3E}">
        <p14:creationId xmlns:p14="http://schemas.microsoft.com/office/powerpoint/2010/main" val="22474259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the project partners.</a:t>
            </a:r>
          </a:p>
          <a:p>
            <a:r>
              <a:rPr lang="en-US" dirty="0"/>
              <a:t>(………….PAUSE…………….)</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68</a:t>
            </a:fld>
            <a:endParaRPr lang="en-US"/>
          </a:p>
        </p:txBody>
      </p:sp>
    </p:spTree>
    <p:extLst>
      <p:ext uri="{BB962C8B-B14F-4D97-AF65-F5344CB8AC3E}">
        <p14:creationId xmlns:p14="http://schemas.microsoft.com/office/powerpoint/2010/main" val="13905271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0" i="0" u="none" strike="noStrike" kern="1200" cap="none" spc="0" normalizeH="0" baseline="0" noProof="0" dirty="0">
                <a:ln>
                  <a:noFill/>
                </a:ln>
                <a:solidFill>
                  <a:prstClr val="black"/>
                </a:solidFill>
                <a:effectLst/>
                <a:uLnTx/>
                <a:uFillTx/>
                <a:latin typeface="+mn-lt"/>
                <a:ea typeface="+mn-ea"/>
                <a:cs typeface="+mn-cs"/>
              </a:rPr>
              <a:t>Next, the Anthracite Outdoor Adventure Area (aka AOAA) is AML dangerous highwall reclamation project to be repurpose as a unique and extreme jeep crawling recreational trail.</a:t>
            </a:r>
          </a:p>
          <a:p>
            <a:pPr marL="800100" marR="0" lvl="1"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0" i="0" u="none" strike="noStrike" kern="1200" cap="none" spc="0" normalizeH="0" baseline="0" noProof="0" dirty="0">
                <a:ln>
                  <a:noFill/>
                </a:ln>
                <a:solidFill>
                  <a:prstClr val="black"/>
                </a:solidFill>
                <a:effectLst/>
                <a:uLnTx/>
                <a:uFillTx/>
                <a:latin typeface="+mn-lt"/>
                <a:ea typeface="+mn-ea"/>
                <a:cs typeface="+mn-cs"/>
              </a:rPr>
              <a:t>This project will add to and enhance this large public outdoor recreation area.</a:t>
            </a:r>
          </a:p>
          <a:p>
            <a:pPr marL="800100" marR="0" lvl="1"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en-US" sz="4000" b="0" i="0" u="none" strike="noStrike" kern="1200" cap="none" spc="0" normalizeH="0" baseline="0" noProof="0" dirty="0">
                <a:ln>
                  <a:noFill/>
                </a:ln>
                <a:solidFill>
                  <a:prstClr val="black"/>
                </a:solidFill>
                <a:effectLst/>
                <a:uLnTx/>
                <a:uFillTx/>
                <a:latin typeface="+mn-lt"/>
                <a:ea typeface="+mn-ea"/>
                <a:cs typeface="+mn-cs"/>
              </a:rPr>
              <a:t>Total AML </a:t>
            </a:r>
            <a:r>
              <a:rPr lang="en-US" altLang="en-US" sz="1200" dirty="0">
                <a:latin typeface="Arial" panose="020B0604020202020204" pitchFamily="34" charset="0"/>
                <a:cs typeface="Arial" panose="020B0604020202020204" pitchFamily="34" charset="0"/>
              </a:rPr>
              <a:t>project area is 88 acres.</a:t>
            </a:r>
          </a:p>
          <a:p>
            <a:pPr marL="800100" marR="0" lvl="1" indent="-342900" algn="l" defTabSz="914400" rtl="0" eaLnBrk="1" fontAlgn="base" latinLnBrk="0" hangingPunct="1">
              <a:lnSpc>
                <a:spcPct val="100000"/>
              </a:lnSpc>
              <a:spcBef>
                <a:spcPct val="0"/>
              </a:spcBef>
              <a:spcAft>
                <a:spcPct val="0"/>
              </a:spcAft>
              <a:buClrTx/>
              <a:buSzTx/>
              <a:buFont typeface="Arial" charset="0"/>
              <a:buChar char="•"/>
              <a:tabLst/>
              <a:defRPr/>
            </a:pPr>
            <a:r>
              <a:rPr lang="en-US" sz="1200" dirty="0">
                <a:latin typeface="Arial" panose="020B0604020202020204" pitchFamily="34" charset="0"/>
                <a:ea typeface="Times New Roman" panose="02020603050405020304" pitchFamily="18" charset="0"/>
                <a:cs typeface="Arial" panose="020B0604020202020204" pitchFamily="34" charset="0"/>
              </a:rPr>
              <a:t>This project will reclaim approximately 5,000 feet of Dangerous Highwall</a:t>
            </a:r>
          </a:p>
          <a:p>
            <a:pPr marL="800100" marR="0" lvl="1" indent="-342900" algn="l" defTabSz="914400" rtl="0" eaLnBrk="1" fontAlgn="base" latinLnBrk="0" hangingPunct="1">
              <a:lnSpc>
                <a:spcPct val="100000"/>
              </a:lnSpc>
              <a:spcBef>
                <a:spcPct val="0"/>
              </a:spcBef>
              <a:spcAft>
                <a:spcPct val="0"/>
              </a:spcAft>
              <a:buClrTx/>
              <a:buSzTx/>
              <a:buFont typeface="Arial" charset="0"/>
              <a:buChar char="•"/>
              <a:tabLst/>
              <a:defRPr/>
            </a:pPr>
            <a:r>
              <a:rPr lang="en-US" sz="1200" dirty="0">
                <a:latin typeface="Arial" panose="020B0604020202020204" pitchFamily="34" charset="0"/>
                <a:ea typeface="Times New Roman" panose="02020603050405020304" pitchFamily="18" charset="0"/>
                <a:cs typeface="Arial" panose="020B0604020202020204" pitchFamily="34" charset="0"/>
              </a:rPr>
              <a:t>1 Hazardous Water Body</a:t>
            </a:r>
          </a:p>
          <a:p>
            <a:pPr marL="800100" marR="0" lvl="1" indent="-342900" algn="l" defTabSz="914400" rtl="0" eaLnBrk="1" fontAlgn="base" latinLnBrk="0" hangingPunct="1">
              <a:lnSpc>
                <a:spcPct val="100000"/>
              </a:lnSpc>
              <a:spcBef>
                <a:spcPct val="0"/>
              </a:spcBef>
              <a:spcAft>
                <a:spcPct val="0"/>
              </a:spcAft>
              <a:buClrTx/>
              <a:buSzTx/>
              <a:buFont typeface="Arial" charset="0"/>
              <a:buChar char="•"/>
              <a:tabLst/>
              <a:defRPr/>
            </a:pPr>
            <a:r>
              <a:rPr lang="en-US" sz="1200" dirty="0">
                <a:latin typeface="Arial" panose="020B0604020202020204" pitchFamily="34" charset="0"/>
                <a:ea typeface="Times New Roman" panose="02020603050405020304" pitchFamily="18" charset="0"/>
                <a:cs typeface="Arial" panose="020B0604020202020204" pitchFamily="34" charset="0"/>
              </a:rPr>
              <a:t>(2) Vertical Openings and</a:t>
            </a:r>
          </a:p>
          <a:p>
            <a:pPr marL="800100" marR="0" lvl="1" indent="-342900" algn="l" defTabSz="914400" rtl="0" eaLnBrk="1" fontAlgn="base" latinLnBrk="0" hangingPunct="1">
              <a:lnSpc>
                <a:spcPct val="100000"/>
              </a:lnSpc>
              <a:spcBef>
                <a:spcPct val="0"/>
              </a:spcBef>
              <a:spcAft>
                <a:spcPct val="0"/>
              </a:spcAft>
              <a:buClrTx/>
              <a:buSzTx/>
              <a:buFont typeface="Arial" charset="0"/>
              <a:buChar char="•"/>
              <a:tabLst/>
              <a:defRPr/>
            </a:pPr>
            <a:r>
              <a:rPr lang="en-US" sz="1200" dirty="0">
                <a:latin typeface="Arial" panose="020B0604020202020204" pitchFamily="34" charset="0"/>
                <a:ea typeface="Times New Roman" panose="02020603050405020304" pitchFamily="18" charset="0"/>
                <a:cs typeface="Arial" panose="020B0604020202020204" pitchFamily="34" charset="0"/>
              </a:rPr>
              <a:t>1 Hazardous Equipment &amp; Facilities. </a:t>
            </a:r>
          </a:p>
          <a:p>
            <a:pPr marL="800100" marR="0" lvl="1" indent="-342900" algn="l" defTabSz="914400" rtl="0" eaLnBrk="1" fontAlgn="base" latinLnBrk="0" hangingPunct="1">
              <a:lnSpc>
                <a:spcPct val="100000"/>
              </a:lnSpc>
              <a:spcBef>
                <a:spcPct val="0"/>
              </a:spcBef>
              <a:spcAft>
                <a:spcPct val="0"/>
              </a:spcAft>
              <a:buClrTx/>
              <a:buSzTx/>
              <a:buFont typeface="Arial" charset="0"/>
              <a:buChar char="•"/>
              <a:tabLst/>
              <a:defRPr/>
            </a:pPr>
            <a:endParaRPr lang="en-US" sz="1200" dirty="0">
              <a:latin typeface="Arial" panose="020B0604020202020204" pitchFamily="34" charset="0"/>
              <a:ea typeface="Times New Roman" panose="02020603050405020304" pitchFamily="18" charset="0"/>
              <a:cs typeface="Arial" panose="020B0604020202020204" pitchFamily="34" charset="0"/>
            </a:endParaRPr>
          </a:p>
          <a:p>
            <a:pPr marL="800100" marR="0" lvl="1" indent="-342900" algn="l" defTabSz="914400" rtl="0" eaLnBrk="1" fontAlgn="base" latinLnBrk="0" hangingPunct="1">
              <a:lnSpc>
                <a:spcPct val="100000"/>
              </a:lnSpc>
              <a:spcBef>
                <a:spcPct val="0"/>
              </a:spcBef>
              <a:spcAft>
                <a:spcPct val="0"/>
              </a:spcAft>
              <a:buClrTx/>
              <a:buSzTx/>
              <a:buFont typeface="Arial" charset="0"/>
              <a:buChar char="•"/>
              <a:tabLst/>
              <a:defRPr/>
            </a:pPr>
            <a:r>
              <a:rPr lang="en-US" sz="1200" dirty="0">
                <a:latin typeface="Arial" panose="020B0604020202020204" pitchFamily="34" charset="0"/>
                <a:ea typeface="Times New Roman" panose="02020603050405020304" pitchFamily="18" charset="0"/>
                <a:cs typeface="Arial" panose="020B0604020202020204" pitchFamily="34" charset="0"/>
              </a:rPr>
              <a:t>In addition, the AOAA trails will be expanded to include approximately 6,600’ of extreme Jeep crawling trails and</a:t>
            </a:r>
          </a:p>
          <a:p>
            <a:pPr marL="800100" marR="0" lvl="1" indent="-342900" algn="l" defTabSz="914400" rtl="0" eaLnBrk="1" fontAlgn="base" latinLnBrk="0" hangingPunct="1">
              <a:lnSpc>
                <a:spcPct val="100000"/>
              </a:lnSpc>
              <a:spcBef>
                <a:spcPct val="0"/>
              </a:spcBef>
              <a:spcAft>
                <a:spcPct val="0"/>
              </a:spcAft>
              <a:buClrTx/>
              <a:buSzTx/>
              <a:buFont typeface="Arial" charset="0"/>
              <a:buChar char="•"/>
              <a:tabLst/>
              <a:defRPr/>
            </a:pPr>
            <a:r>
              <a:rPr lang="en-US" sz="1200" dirty="0">
                <a:latin typeface="Arial" panose="020B0604020202020204" pitchFamily="34" charset="0"/>
                <a:ea typeface="Times New Roman" panose="02020603050405020304" pitchFamily="18" charset="0"/>
                <a:cs typeface="Arial" panose="020B0604020202020204" pitchFamily="34" charset="0"/>
              </a:rPr>
              <a:t>re-establishing and/or constructing approximately 4,370’ of Jeep/ATV/dirt bike trails, which would be owned and operated by the AOAA staff.</a:t>
            </a:r>
          </a:p>
          <a:p>
            <a:pPr marL="800100" marR="0" lvl="1" indent="-342900" algn="l" defTabSz="914400" rtl="0" eaLnBrk="1" fontAlgn="base" latinLnBrk="0" hangingPunct="1">
              <a:lnSpc>
                <a:spcPct val="100000"/>
              </a:lnSpc>
              <a:spcBef>
                <a:spcPct val="0"/>
              </a:spcBef>
              <a:spcAft>
                <a:spcPct val="0"/>
              </a:spcAft>
              <a:buClrTx/>
              <a:buSzTx/>
              <a:buFont typeface="Arial" charset="0"/>
              <a:buChar char="•"/>
              <a:tabLst/>
              <a:defRPr/>
            </a:pPr>
            <a:r>
              <a:rPr lang="en-US" sz="1200" dirty="0">
                <a:latin typeface="Arial" panose="020B0604020202020204" pitchFamily="34" charset="0"/>
                <a:ea typeface="Times New Roman" panose="02020603050405020304" pitchFamily="18" charset="0"/>
                <a:cs typeface="Arial" panose="020B0604020202020204" pitchFamily="34" charset="0"/>
              </a:rPr>
              <a:t>A parking lot (150’ x 300’)</a:t>
            </a:r>
          </a:p>
          <a:p>
            <a:pPr marL="800100" marR="0" lvl="1" indent="-342900" algn="l" defTabSz="914400" rtl="0" eaLnBrk="1" fontAlgn="base" latinLnBrk="0" hangingPunct="1">
              <a:lnSpc>
                <a:spcPct val="100000"/>
              </a:lnSpc>
              <a:spcBef>
                <a:spcPct val="0"/>
              </a:spcBef>
              <a:spcAft>
                <a:spcPct val="0"/>
              </a:spcAft>
              <a:buClrTx/>
              <a:buSzTx/>
              <a:buFont typeface="Arial" charset="0"/>
              <a:buChar char="•"/>
              <a:tabLst/>
              <a:defRPr/>
            </a:pPr>
            <a:r>
              <a:rPr lang="en-US" sz="1200" dirty="0">
                <a:latin typeface="Arial" panose="020B0604020202020204" pitchFamily="34" charset="0"/>
                <a:ea typeface="Times New Roman" panose="02020603050405020304" pitchFamily="18" charset="0"/>
                <a:cs typeface="Arial" panose="020B0604020202020204" pitchFamily="34" charset="0"/>
              </a:rPr>
              <a:t>helicopter pad (100’x100’) and</a:t>
            </a:r>
          </a:p>
          <a:p>
            <a:pPr marL="800100" marR="0" lvl="1" indent="-342900" algn="l" defTabSz="914400" rtl="0" eaLnBrk="1" fontAlgn="base" latinLnBrk="0" hangingPunct="1">
              <a:lnSpc>
                <a:spcPct val="100000"/>
              </a:lnSpc>
              <a:spcBef>
                <a:spcPct val="0"/>
              </a:spcBef>
              <a:spcAft>
                <a:spcPct val="0"/>
              </a:spcAft>
              <a:buClrTx/>
              <a:buSzTx/>
              <a:buFont typeface="Arial" charset="0"/>
              <a:buChar char="•"/>
              <a:tabLst/>
              <a:defRPr/>
            </a:pPr>
            <a:r>
              <a:rPr lang="en-US" sz="1200" dirty="0">
                <a:latin typeface="Arial" panose="020B0604020202020204" pitchFamily="34" charset="0"/>
                <a:ea typeface="Times New Roman" panose="02020603050405020304" pitchFamily="18" charset="0"/>
                <a:cs typeface="Arial" panose="020B0604020202020204" pitchFamily="34" charset="0"/>
              </a:rPr>
              <a:t>Approximately 4,900’ Linear feet of improved roads passable by two-wheel drive vehicles will also be constructed.</a:t>
            </a:r>
          </a:p>
          <a:p>
            <a:pPr marL="800100" marR="0" lvl="1" indent="-342900" algn="l" defTabSz="914400" rtl="0" eaLnBrk="1" fontAlgn="base" latinLnBrk="0" hangingPunct="1">
              <a:lnSpc>
                <a:spcPct val="100000"/>
              </a:lnSpc>
              <a:spcBef>
                <a:spcPct val="0"/>
              </a:spcBef>
              <a:spcAft>
                <a:spcPct val="0"/>
              </a:spcAft>
              <a:buClrTx/>
              <a:buSzTx/>
              <a:buFont typeface="Arial" charset="0"/>
              <a:buChar char="•"/>
              <a:tabLst/>
              <a:defRPr/>
            </a:pPr>
            <a:endParaRPr lang="en-US" sz="1200" dirty="0">
              <a:latin typeface="Arial" panose="020B0604020202020204" pitchFamily="34" charset="0"/>
              <a:ea typeface="Times New Roman" panose="02020603050405020304" pitchFamily="18" charset="0"/>
              <a:cs typeface="Arial" panose="020B0604020202020204" pitchFamily="34" charset="0"/>
            </a:endParaRPr>
          </a:p>
          <a:p>
            <a:pPr marL="800100" marR="0" lvl="1" indent="-342900" algn="l" defTabSz="914400" rtl="0" eaLnBrk="1" fontAlgn="base" latinLnBrk="0" hangingPunct="1">
              <a:lnSpc>
                <a:spcPct val="100000"/>
              </a:lnSpc>
              <a:spcBef>
                <a:spcPct val="0"/>
              </a:spcBef>
              <a:spcAft>
                <a:spcPct val="0"/>
              </a:spcAft>
              <a:buClrTx/>
              <a:buSzTx/>
              <a:buFont typeface="Arial" charset="0"/>
              <a:buChar char="•"/>
              <a:tabLst/>
              <a:defRPr/>
            </a:pPr>
            <a:r>
              <a:rPr lang="en-US" sz="1200" dirty="0">
                <a:latin typeface="Arial" panose="020B0604020202020204" pitchFamily="34" charset="0"/>
                <a:ea typeface="Times New Roman" panose="02020603050405020304" pitchFamily="18" charset="0"/>
                <a:cs typeface="Arial" panose="020B0604020202020204" pitchFamily="34" charset="0"/>
              </a:rPr>
              <a:t>Work is anticipated to begin late fall 2019.</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69</a:t>
            </a:fld>
            <a:endParaRPr lang="en-US"/>
          </a:p>
        </p:txBody>
      </p:sp>
    </p:spTree>
    <p:extLst>
      <p:ext uri="{BB962C8B-B14F-4D97-AF65-F5344CB8AC3E}">
        <p14:creationId xmlns:p14="http://schemas.microsoft.com/office/powerpoint/2010/main" val="10914814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picture of the Dangerous Highwall</a:t>
            </a:r>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70</a:t>
            </a:fld>
            <a:endParaRPr lang="en-US"/>
          </a:p>
        </p:txBody>
      </p:sp>
    </p:spTree>
    <p:extLst>
      <p:ext uri="{BB962C8B-B14F-4D97-AF65-F5344CB8AC3E}">
        <p14:creationId xmlns:p14="http://schemas.microsoft.com/office/powerpoint/2010/main" val="1000177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for the AML pilot project selection process in Pennsylvania, it all started out in 2018 in us receiving up to 29 AML Pilot project proposals.</a:t>
            </a:r>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7</a:t>
            </a:fld>
            <a:endParaRPr lang="en-US" dirty="0"/>
          </a:p>
        </p:txBody>
      </p:sp>
    </p:spTree>
    <p:extLst>
      <p:ext uri="{BB962C8B-B14F-4D97-AF65-F5344CB8AC3E}">
        <p14:creationId xmlns:p14="http://schemas.microsoft.com/office/powerpoint/2010/main" val="5354582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picture of the Hazardous Waterbody</a:t>
            </a:r>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71</a:t>
            </a:fld>
            <a:endParaRPr lang="en-US"/>
          </a:p>
        </p:txBody>
      </p:sp>
    </p:spTree>
    <p:extLst>
      <p:ext uri="{BB962C8B-B14F-4D97-AF65-F5344CB8AC3E}">
        <p14:creationId xmlns:p14="http://schemas.microsoft.com/office/powerpoint/2010/main" val="7372723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picture of the mine opening</a:t>
            </a:r>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72</a:t>
            </a:fld>
            <a:endParaRPr lang="en-US"/>
          </a:p>
        </p:txBody>
      </p:sp>
    </p:spTree>
    <p:extLst>
      <p:ext uri="{BB962C8B-B14F-4D97-AF65-F5344CB8AC3E}">
        <p14:creationId xmlns:p14="http://schemas.microsoft.com/office/powerpoint/2010/main" val="40192940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picture of the hazardous mine structure.</a:t>
            </a:r>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73</a:t>
            </a:fld>
            <a:endParaRPr lang="en-US"/>
          </a:p>
        </p:txBody>
      </p:sp>
    </p:spTree>
    <p:extLst>
      <p:ext uri="{BB962C8B-B14F-4D97-AF65-F5344CB8AC3E}">
        <p14:creationId xmlns:p14="http://schemas.microsoft.com/office/powerpoint/2010/main" val="11664906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you can see the project benefits.</a:t>
            </a:r>
          </a:p>
          <a:p>
            <a:pPr marL="171450" indent="-171450">
              <a:buFont typeface="Arial" panose="020B0604020202020204" pitchFamily="34" charset="0"/>
              <a:buChar char="•"/>
            </a:pPr>
            <a:r>
              <a:rPr lang="en-US" dirty="0"/>
              <a:t>(………….PAUSE…………….)</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74</a:t>
            </a:fld>
            <a:endParaRPr lang="en-US"/>
          </a:p>
        </p:txBody>
      </p:sp>
    </p:spTree>
    <p:extLst>
      <p:ext uri="{BB962C8B-B14F-4D97-AF65-F5344CB8AC3E}">
        <p14:creationId xmlns:p14="http://schemas.microsoft.com/office/powerpoint/2010/main" val="12387647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the project partners.</a:t>
            </a:r>
          </a:p>
          <a:p>
            <a:r>
              <a:rPr lang="en-US" dirty="0"/>
              <a:t>(………….PAUSE…………….)</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75</a:t>
            </a:fld>
            <a:endParaRPr lang="en-US"/>
          </a:p>
        </p:txBody>
      </p:sp>
    </p:spTree>
    <p:extLst>
      <p:ext uri="{BB962C8B-B14F-4D97-AF65-F5344CB8AC3E}">
        <p14:creationId xmlns:p14="http://schemas.microsoft.com/office/powerpoint/2010/main" val="16324389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FFFF00"/>
                </a:solidFill>
              </a:rPr>
              <a:t>The AML pilot funding will be used to reclaim 10.6 acres of abandoned surface and underground mining features.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FFFF00"/>
                </a:solidFill>
              </a:rPr>
              <a:t>The reclamation will enable the Anthracite Upland Pointing Dog Association to hold competitive hunting dog skills events and educational outreach to local schools.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FFFF00"/>
                </a:solidFill>
              </a:rPr>
              <a:t>An additional 18.2 acres will be planted in a wildlife bird mix to promote use of the property by game birds.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FFFF00"/>
                </a:solidFill>
              </a:rPr>
              <a:t>A total of 28.8 acres will be improved and it is anticipated that over 600 people will use the property each year.  </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76</a:t>
            </a:fld>
            <a:endParaRPr lang="en-US"/>
          </a:p>
        </p:txBody>
      </p:sp>
    </p:spTree>
    <p:extLst>
      <p:ext uri="{BB962C8B-B14F-4D97-AF65-F5344CB8AC3E}">
        <p14:creationId xmlns:p14="http://schemas.microsoft.com/office/powerpoint/2010/main" val="104950277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closer look at the abandoned surface mine features.</a:t>
            </a:r>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77</a:t>
            </a:fld>
            <a:endParaRPr lang="en-US"/>
          </a:p>
        </p:txBody>
      </p:sp>
    </p:spTree>
    <p:extLst>
      <p:ext uri="{BB962C8B-B14F-4D97-AF65-F5344CB8AC3E}">
        <p14:creationId xmlns:p14="http://schemas.microsoft.com/office/powerpoint/2010/main" val="1128088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that the location of the Anthracite Upland Pointing Dog Association is located within close proximity of 2 exits from Interstate 80.</a:t>
            </a:r>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78</a:t>
            </a:fld>
            <a:endParaRPr lang="en-US"/>
          </a:p>
        </p:txBody>
      </p:sp>
    </p:spTree>
    <p:extLst>
      <p:ext uri="{BB962C8B-B14F-4D97-AF65-F5344CB8AC3E}">
        <p14:creationId xmlns:p14="http://schemas.microsoft.com/office/powerpoint/2010/main" val="19522620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you can see the project benefits.</a:t>
            </a:r>
          </a:p>
          <a:p>
            <a:pPr marL="171450" indent="-171450">
              <a:buFont typeface="Arial" panose="020B0604020202020204" pitchFamily="34" charset="0"/>
              <a:buChar char="•"/>
            </a:pPr>
            <a:r>
              <a:rPr lang="en-US" dirty="0"/>
              <a:t>(………….PAUSE…………….)</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79</a:t>
            </a:fld>
            <a:endParaRPr lang="en-US"/>
          </a:p>
        </p:txBody>
      </p:sp>
    </p:spTree>
    <p:extLst>
      <p:ext uri="{BB962C8B-B14F-4D97-AF65-F5344CB8AC3E}">
        <p14:creationId xmlns:p14="http://schemas.microsoft.com/office/powerpoint/2010/main" val="9538621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the project partners.</a:t>
            </a:r>
          </a:p>
          <a:p>
            <a:r>
              <a:rPr lang="en-US" dirty="0"/>
              <a:t>(………….PAUSE…………….)</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80</a:t>
            </a:fld>
            <a:endParaRPr lang="en-US"/>
          </a:p>
        </p:txBody>
      </p:sp>
    </p:spTree>
    <p:extLst>
      <p:ext uri="{BB962C8B-B14F-4D97-AF65-F5344CB8AC3E}">
        <p14:creationId xmlns:p14="http://schemas.microsoft.com/office/powerpoint/2010/main" val="530887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the original 29 proposals that were reviewed, a total of 15 projects rose to the top of the list to be accepted by our Governor.</a:t>
            </a:r>
          </a:p>
          <a:p>
            <a:r>
              <a:rPr lang="en-US" dirty="0"/>
              <a:t>We also identified 2 additional projects to serve as back ups or replacement projects, when any of the original 15 selected projects hit snags.</a:t>
            </a:r>
          </a:p>
          <a:p>
            <a:r>
              <a:rPr lang="en-US" dirty="0"/>
              <a:t>Just recently, 2 of the original 15 have dropped out, therefore we are now using our contingency projects as replacements.</a:t>
            </a:r>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8</a:t>
            </a:fld>
            <a:endParaRPr lang="en-US" dirty="0"/>
          </a:p>
        </p:txBody>
      </p:sp>
    </p:spTree>
    <p:extLst>
      <p:ext uri="{BB962C8B-B14F-4D97-AF65-F5344CB8AC3E}">
        <p14:creationId xmlns:p14="http://schemas.microsoft.com/office/powerpoint/2010/main" val="388758560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81</a:t>
            </a:fld>
            <a:endParaRPr lang="en-US"/>
          </a:p>
        </p:txBody>
      </p:sp>
    </p:spTree>
    <p:extLst>
      <p:ext uri="{BB962C8B-B14F-4D97-AF65-F5344CB8AC3E}">
        <p14:creationId xmlns:p14="http://schemas.microsoft.com/office/powerpoint/2010/main" val="258433226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0" i="0" u="none" strike="noStrike" kern="1200" cap="none" spc="0" normalizeH="0" baseline="0" noProof="0" dirty="0">
                <a:ln>
                  <a:noFill/>
                </a:ln>
                <a:solidFill>
                  <a:prstClr val="black"/>
                </a:solidFill>
                <a:effectLst/>
                <a:uLnTx/>
                <a:uFillTx/>
                <a:latin typeface="+mn-lt"/>
                <a:ea typeface="+mn-ea"/>
                <a:cs typeface="+mn-cs"/>
              </a:rPr>
              <a:t>Next, the </a:t>
            </a:r>
            <a:r>
              <a:rPr kumimoji="0" lang="en-US" sz="3600" b="0" i="0" u="none" strike="noStrike" kern="1200" cap="none" spc="0" normalizeH="0" baseline="0" noProof="0" dirty="0" err="1">
                <a:ln>
                  <a:noFill/>
                </a:ln>
                <a:solidFill>
                  <a:prstClr val="black"/>
                </a:solidFill>
                <a:effectLst/>
                <a:uLnTx/>
                <a:uFillTx/>
                <a:latin typeface="+mn-lt"/>
                <a:ea typeface="+mn-ea"/>
                <a:cs typeface="+mn-cs"/>
              </a:rPr>
              <a:t>Stonycreek</a:t>
            </a:r>
            <a:r>
              <a:rPr kumimoji="0" lang="en-US" sz="3600" b="0" i="0" u="none" strike="noStrike" kern="1200" cap="none" spc="0" normalizeH="0" baseline="0" noProof="0" dirty="0">
                <a:ln>
                  <a:noFill/>
                </a:ln>
                <a:solidFill>
                  <a:prstClr val="black"/>
                </a:solidFill>
                <a:effectLst/>
                <a:uLnTx/>
                <a:uFillTx/>
                <a:latin typeface="+mn-lt"/>
                <a:ea typeface="+mn-ea"/>
                <a:cs typeface="+mn-cs"/>
              </a:rPr>
              <a:t> and Little Conemaugh River Improvement and Reinvestment Project is a multi area AMD treatment project to maintain and improve AMD impaired areas of the watershed, while also implementing recreational trail improvements and extensions.</a:t>
            </a:r>
          </a:p>
          <a:p>
            <a:pPr marL="800100" marR="0" lvl="1"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0" i="0" u="none" strike="noStrike" kern="1200" cap="none" spc="0" normalizeH="0" baseline="0" noProof="0" dirty="0">
                <a:ln>
                  <a:noFill/>
                </a:ln>
                <a:solidFill>
                  <a:prstClr val="black"/>
                </a:solidFill>
                <a:effectLst/>
                <a:uLnTx/>
                <a:uFillTx/>
                <a:latin typeface="+mn-lt"/>
                <a:ea typeface="+mn-ea"/>
                <a:cs typeface="+mn-cs"/>
              </a:rPr>
              <a:t>This project will also increase tourism through the construction of a boat access and public trail development will be performed at the base of the Historic Johnstown Inclined Plane.</a:t>
            </a:r>
          </a:p>
          <a:p>
            <a:pPr marL="800100" marR="0" lvl="1"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0" i="0" u="none" strike="noStrike" kern="1200" cap="none" spc="0" normalizeH="0" baseline="0" noProof="0" dirty="0">
                <a:ln>
                  <a:noFill/>
                </a:ln>
                <a:solidFill>
                  <a:prstClr val="black"/>
                </a:solidFill>
                <a:effectLst/>
                <a:uLnTx/>
                <a:uFillTx/>
                <a:latin typeface="+mn-lt"/>
                <a:ea typeface="+mn-ea"/>
                <a:cs typeface="+mn-cs"/>
              </a:rPr>
              <a:t>The Johnstown Inclined Plane is the steepest vehicular inclined plane in the world.</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82</a:t>
            </a:fld>
            <a:endParaRPr lang="en-US"/>
          </a:p>
        </p:txBody>
      </p:sp>
    </p:spTree>
    <p:extLst>
      <p:ext uri="{BB962C8B-B14F-4D97-AF65-F5344CB8AC3E}">
        <p14:creationId xmlns:p14="http://schemas.microsoft.com/office/powerpoint/2010/main" val="115555286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you can see the project benefits.</a:t>
            </a:r>
          </a:p>
          <a:p>
            <a:pPr marL="171450" indent="-171450">
              <a:buFont typeface="Arial" panose="020B0604020202020204" pitchFamily="34" charset="0"/>
              <a:buChar char="•"/>
            </a:pPr>
            <a:r>
              <a:rPr lang="en-US" dirty="0"/>
              <a:t>(………….PAUSE…………….)</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101</a:t>
            </a:fld>
            <a:endParaRPr lang="en-US"/>
          </a:p>
        </p:txBody>
      </p:sp>
    </p:spTree>
    <p:extLst>
      <p:ext uri="{BB962C8B-B14F-4D97-AF65-F5344CB8AC3E}">
        <p14:creationId xmlns:p14="http://schemas.microsoft.com/office/powerpoint/2010/main" val="11088054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you can see the project benefits.</a:t>
            </a:r>
          </a:p>
          <a:p>
            <a:pPr marL="171450" indent="-171450">
              <a:buFont typeface="Arial" panose="020B0604020202020204" pitchFamily="34" charset="0"/>
              <a:buChar char="•"/>
            </a:pPr>
            <a:r>
              <a:rPr lang="en-US" dirty="0"/>
              <a:t>(………….PAUSE…………….)</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102</a:t>
            </a:fld>
            <a:endParaRPr lang="en-US"/>
          </a:p>
        </p:txBody>
      </p:sp>
    </p:spTree>
    <p:extLst>
      <p:ext uri="{BB962C8B-B14F-4D97-AF65-F5344CB8AC3E}">
        <p14:creationId xmlns:p14="http://schemas.microsoft.com/office/powerpoint/2010/main" val="146187145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you can see the project benefits.</a:t>
            </a:r>
          </a:p>
          <a:p>
            <a:pPr marL="171450" indent="-171450">
              <a:buFont typeface="Arial" panose="020B0604020202020204" pitchFamily="34" charset="0"/>
              <a:buChar char="•"/>
            </a:pPr>
            <a:r>
              <a:rPr lang="en-US" dirty="0"/>
              <a:t>(………….PAUSE…………….)</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103</a:t>
            </a:fld>
            <a:endParaRPr lang="en-US"/>
          </a:p>
        </p:txBody>
      </p:sp>
    </p:spTree>
    <p:extLst>
      <p:ext uri="{BB962C8B-B14F-4D97-AF65-F5344CB8AC3E}">
        <p14:creationId xmlns:p14="http://schemas.microsoft.com/office/powerpoint/2010/main" val="30369995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you can see the project benefits.</a:t>
            </a:r>
          </a:p>
          <a:p>
            <a:pPr marL="171450" indent="-171450">
              <a:buFont typeface="Arial" panose="020B0604020202020204" pitchFamily="34" charset="0"/>
              <a:buChar char="•"/>
            </a:pPr>
            <a:r>
              <a:rPr lang="en-US" dirty="0"/>
              <a:t>(………….PAUSE…………….)</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104</a:t>
            </a:fld>
            <a:endParaRPr lang="en-US"/>
          </a:p>
        </p:txBody>
      </p:sp>
    </p:spTree>
    <p:extLst>
      <p:ext uri="{BB962C8B-B14F-4D97-AF65-F5344CB8AC3E}">
        <p14:creationId xmlns:p14="http://schemas.microsoft.com/office/powerpoint/2010/main" val="336769834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you can see the project benefits.</a:t>
            </a:r>
          </a:p>
          <a:p>
            <a:pPr marL="171450" indent="-171450">
              <a:buFont typeface="Arial" panose="020B0604020202020204" pitchFamily="34" charset="0"/>
              <a:buChar char="•"/>
            </a:pPr>
            <a:r>
              <a:rPr lang="en-US" dirty="0"/>
              <a:t>(………….PAUSE…………….)</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105</a:t>
            </a:fld>
            <a:endParaRPr lang="en-US"/>
          </a:p>
        </p:txBody>
      </p:sp>
    </p:spTree>
    <p:extLst>
      <p:ext uri="{BB962C8B-B14F-4D97-AF65-F5344CB8AC3E}">
        <p14:creationId xmlns:p14="http://schemas.microsoft.com/office/powerpoint/2010/main" val="158005897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the project partners.</a:t>
            </a:r>
          </a:p>
          <a:p>
            <a:r>
              <a:rPr lang="en-US" dirty="0"/>
              <a:t>(………….PAUSE…………….)</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106</a:t>
            </a:fld>
            <a:endParaRPr lang="en-US"/>
          </a:p>
        </p:txBody>
      </p:sp>
    </p:spTree>
    <p:extLst>
      <p:ext uri="{BB962C8B-B14F-4D97-AF65-F5344CB8AC3E}">
        <p14:creationId xmlns:p14="http://schemas.microsoft.com/office/powerpoint/2010/main" val="66743673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0" i="0" u="none" strike="noStrike" kern="1200" cap="none" spc="0" normalizeH="0" baseline="0" noProof="0" dirty="0">
                <a:ln>
                  <a:noFill/>
                </a:ln>
                <a:solidFill>
                  <a:prstClr val="black"/>
                </a:solidFill>
                <a:effectLst/>
                <a:uLnTx/>
                <a:uFillTx/>
                <a:latin typeface="+mn-lt"/>
                <a:ea typeface="+mn-ea"/>
                <a:cs typeface="+mn-cs"/>
              </a:rPr>
              <a:t>Next, the Forest City East project is for AML reclamation of refuse piles and stream bank improvement due to the existing mine refuse that is within Lackawanna River.</a:t>
            </a:r>
          </a:p>
          <a:p>
            <a:pPr marL="800100" marR="0" lvl="1"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0" i="0" u="none" strike="noStrike" kern="1200" cap="none" spc="0" normalizeH="0" baseline="0" noProof="0" dirty="0">
                <a:ln>
                  <a:noFill/>
                </a:ln>
                <a:solidFill>
                  <a:prstClr val="black"/>
                </a:solidFill>
                <a:effectLst/>
                <a:uLnTx/>
                <a:uFillTx/>
                <a:latin typeface="+mn-lt"/>
                <a:ea typeface="+mn-ea"/>
                <a:cs typeface="+mn-cs"/>
              </a:rPr>
              <a:t>Once completed the reclaimed area will provide for river recreational options of fishing and canoeing. </a:t>
            </a:r>
          </a:p>
          <a:p>
            <a:pPr marL="800100" marR="0" lvl="1"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0" i="0" u="none" strike="noStrike" kern="1200" cap="none" spc="0" normalizeH="0" baseline="0" noProof="0" dirty="0">
                <a:ln>
                  <a:noFill/>
                </a:ln>
                <a:solidFill>
                  <a:prstClr val="black"/>
                </a:solidFill>
                <a:effectLst/>
                <a:uLnTx/>
                <a:uFillTx/>
                <a:latin typeface="+mn-lt"/>
                <a:ea typeface="+mn-ea"/>
                <a:cs typeface="+mn-cs"/>
              </a:rPr>
              <a:t>Pictured is the a portion of the 16.2 acre refuse pile along with remnants of an abandoned mine structure.</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107</a:t>
            </a:fld>
            <a:endParaRPr lang="en-US"/>
          </a:p>
        </p:txBody>
      </p:sp>
    </p:spTree>
    <p:extLst>
      <p:ext uri="{BB962C8B-B14F-4D97-AF65-F5344CB8AC3E}">
        <p14:creationId xmlns:p14="http://schemas.microsoft.com/office/powerpoint/2010/main" val="197102886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Illustrated is a map of the overall site.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a typeface="Calibri" panose="020F0502020204030204" pitchFamily="34" charset="0"/>
                <a:cs typeface="Calibri" panose="020F0502020204030204" pitchFamily="34" charset="0"/>
              </a:rPr>
              <a:t>This project may aid in the creation to increase of tourism in this area for fishing and canoe/kayaking sports.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a typeface="Calibri" panose="020F0502020204030204" pitchFamily="34" charset="0"/>
                <a:cs typeface="Calibri" panose="020F0502020204030204" pitchFamily="34" charset="0"/>
              </a:rPr>
              <a:t>It is anticipated that PFBC Access will attract up to 500-600 fishing enthusiast and an average of 15-20 boats/canoes/Kayaks per day during highwater season.</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dirty="0">
                <a:ea typeface="Calibri" panose="020F0502020204030204" pitchFamily="34" charset="0"/>
                <a:cs typeface="Calibri" panose="020F0502020204030204" pitchFamily="34" charset="0"/>
              </a:rPr>
              <a:t>The Lackawanna conservation River Association and the American Canoe associations hosts a nonprofit fundraiser feasts twice a year attracting hundreds of visitors,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ea typeface="Calibri" panose="020F0502020204030204" pitchFamily="34" charset="0"/>
                <a:cs typeface="Calibri" panose="020F0502020204030204" pitchFamily="34" charset="0"/>
              </a:rPr>
              <a:t>For Canoe and paddling demonstrations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ea typeface="Calibri" panose="020F0502020204030204" pitchFamily="34" charset="0"/>
                <a:cs typeface="Calibri" panose="020F0502020204030204" pitchFamily="34" charset="0"/>
              </a:rPr>
              <a:t>Music, food, Crafts and outdoor fun for the whole family at the Lackawanna River banks.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a typeface="Calibri" panose="020F0502020204030204" pitchFamily="34" charset="0"/>
                <a:cs typeface="Calibri" panose="020F0502020204030204" pitchFamily="34" charset="0"/>
              </a:rPr>
              <a:t>These people will be using local facilities from gas stations, restaurants, and possible hotel accommodations.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a typeface="Calibri" panose="020F0502020204030204" pitchFamily="34" charset="0"/>
                <a:cs typeface="Calibri" panose="020F0502020204030204" pitchFamily="34" charset="0"/>
              </a:rPr>
              <a:t>There are seasonal Class 3 and 4 White Water Rapides just downstream of this location.  </a:t>
            </a:r>
            <a:endParaRPr lang="en-US" sz="1200" dirty="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108</a:t>
            </a:fld>
            <a:endParaRPr lang="en-US"/>
          </a:p>
        </p:txBody>
      </p:sp>
    </p:spTree>
    <p:extLst>
      <p:ext uri="{BB962C8B-B14F-4D97-AF65-F5344CB8AC3E}">
        <p14:creationId xmlns:p14="http://schemas.microsoft.com/office/powerpoint/2010/main" val="3909644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our PA Governor had approved our 15 projects, along with the 2 extra contingency projects,</a:t>
            </a:r>
          </a:p>
          <a:p>
            <a:pPr marL="171450" indent="-171450">
              <a:buFont typeface="Arial" panose="020B0604020202020204" pitchFamily="34" charset="0"/>
              <a:buChar char="•"/>
            </a:pPr>
            <a:r>
              <a:rPr lang="en-US" dirty="0"/>
              <a:t>Then the economic vetting documents for all projects were submitted to OSMRE to be reviewed.</a:t>
            </a:r>
          </a:p>
          <a:p>
            <a:pPr marL="171450" indent="-171450">
              <a:buFont typeface="Arial" panose="020B0604020202020204" pitchFamily="34" charset="0"/>
              <a:buChar char="•"/>
            </a:pPr>
            <a:r>
              <a:rPr lang="en-US" dirty="0"/>
              <a:t>All 15 projects have been reviewed and approved for economic vetting.</a:t>
            </a:r>
          </a:p>
          <a:p>
            <a:pPr marL="171450" indent="-171450">
              <a:buFont typeface="Arial" panose="020B0604020202020204" pitchFamily="34" charset="0"/>
              <a:buChar char="•"/>
            </a:pPr>
            <a:r>
              <a:rPr lang="en-US" dirty="0"/>
              <a:t>Authorization to Proceed (ATP) submissions for OSMRE to review the projects for NEPA compliance have followed this economic vetting round.</a:t>
            </a:r>
          </a:p>
          <a:p>
            <a:pPr marL="628650" lvl="1" indent="-171450">
              <a:buFont typeface="Arial" panose="020B0604020202020204" pitchFamily="34" charset="0"/>
              <a:buChar char="•"/>
            </a:pPr>
            <a:r>
              <a:rPr lang="en-US" dirty="0"/>
              <a:t>About half of the projects have been submitted and have achieved the OSMRE NEPA ATP.</a:t>
            </a:r>
          </a:p>
          <a:p>
            <a:pPr marL="628650" lvl="1" indent="-171450">
              <a:buFont typeface="Arial" panose="020B0604020202020204" pitchFamily="34" charset="0"/>
              <a:buChar char="•"/>
            </a:pPr>
            <a:r>
              <a:rPr lang="en-US" dirty="0"/>
              <a:t>While the others are currently being reviewed or are soon to be submitted for the OSMRE NEPA ATP.</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As mentioned before, 2 of the originals have hit snags, therefore, the economic vetting documents of the 2 these backup project have been submitted for OSMRE to review.</a:t>
            </a:r>
          </a:p>
          <a:p>
            <a:pPr marL="628650" lvl="1" indent="-171450">
              <a:buFont typeface="Arial" panose="020B0604020202020204" pitchFamily="34" charset="0"/>
              <a:buChar char="•"/>
            </a:pPr>
            <a:r>
              <a:rPr lang="en-US" dirty="0"/>
              <a:t>The OSMRE NEPA ATP submissions will follow if OSMRE approves the economic vetting documents.</a:t>
            </a:r>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9</a:t>
            </a:fld>
            <a:endParaRPr lang="en-US" dirty="0"/>
          </a:p>
        </p:txBody>
      </p:sp>
    </p:spTree>
    <p:extLst>
      <p:ext uri="{BB962C8B-B14F-4D97-AF65-F5344CB8AC3E}">
        <p14:creationId xmlns:p14="http://schemas.microsoft.com/office/powerpoint/2010/main" val="238291438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mn-lt"/>
                <a:cs typeface="Arial" charset="0"/>
              </a:rPr>
              <a:t>Illustrated is a portion  </a:t>
            </a:r>
            <a:r>
              <a:rPr lang="en-US" sz="1200" dirty="0">
                <a:latin typeface="+mn-lt"/>
              </a:rPr>
              <a:t>4,000 feet along the Lackawanna River that will be restored, while the refuse is removed and regraded.</a:t>
            </a:r>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109</a:t>
            </a:fld>
            <a:endParaRPr lang="en-US" dirty="0"/>
          </a:p>
        </p:txBody>
      </p:sp>
    </p:spTree>
    <p:extLst>
      <p:ext uri="{BB962C8B-B14F-4D97-AF65-F5344CB8AC3E}">
        <p14:creationId xmlns:p14="http://schemas.microsoft.com/office/powerpoint/2010/main" val="107600112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latin typeface="+mn-lt"/>
                <a:cs typeface="Arial" charset="0"/>
              </a:rPr>
              <a:t>Here is portion of the </a:t>
            </a:r>
            <a:r>
              <a:rPr lang="en-US" sz="1200" dirty="0">
                <a:latin typeface="+mn-lt"/>
              </a:rPr>
              <a:t>34.5 acres of Gob.</a:t>
            </a:r>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110</a:t>
            </a:fld>
            <a:endParaRPr lang="en-US"/>
          </a:p>
        </p:txBody>
      </p:sp>
    </p:spTree>
    <p:extLst>
      <p:ext uri="{BB962C8B-B14F-4D97-AF65-F5344CB8AC3E}">
        <p14:creationId xmlns:p14="http://schemas.microsoft.com/office/powerpoint/2010/main" val="76136668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latin typeface="+mn-lt"/>
                <a:cs typeface="Arial" charset="0"/>
              </a:rPr>
              <a:t>Lastly, picture is an overall oblique image of the project site.</a:t>
            </a:r>
          </a:p>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111</a:t>
            </a:fld>
            <a:endParaRPr lang="en-US"/>
          </a:p>
        </p:txBody>
      </p:sp>
    </p:spTree>
    <p:extLst>
      <p:ext uri="{BB962C8B-B14F-4D97-AF65-F5344CB8AC3E}">
        <p14:creationId xmlns:p14="http://schemas.microsoft.com/office/powerpoint/2010/main" val="307819874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you can see the project benefits.</a:t>
            </a:r>
          </a:p>
          <a:p>
            <a:pPr marL="171450" indent="-171450">
              <a:buFont typeface="Arial" panose="020B0604020202020204" pitchFamily="34" charset="0"/>
              <a:buChar char="•"/>
            </a:pPr>
            <a:r>
              <a:rPr lang="en-US" dirty="0"/>
              <a:t>(………….PAUSE…………….)</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112</a:t>
            </a:fld>
            <a:endParaRPr lang="en-US"/>
          </a:p>
        </p:txBody>
      </p:sp>
    </p:spTree>
    <p:extLst>
      <p:ext uri="{BB962C8B-B14F-4D97-AF65-F5344CB8AC3E}">
        <p14:creationId xmlns:p14="http://schemas.microsoft.com/office/powerpoint/2010/main" val="68815397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the project partners.</a:t>
            </a:r>
          </a:p>
          <a:p>
            <a:r>
              <a:rPr lang="en-US" dirty="0"/>
              <a:t>(………….PAUSE…………….)</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113</a:t>
            </a:fld>
            <a:endParaRPr lang="en-US"/>
          </a:p>
        </p:txBody>
      </p:sp>
    </p:spTree>
    <p:extLst>
      <p:ext uri="{BB962C8B-B14F-4D97-AF65-F5344CB8AC3E}">
        <p14:creationId xmlns:p14="http://schemas.microsoft.com/office/powerpoint/2010/main" val="388507271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Next, the Tioga River Restoration (Morris Run AMD Treatment Plant) is for the AMD remediation to restore 20 miles of stream within the watershed to promote stream recreation.</a:t>
            </a:r>
          </a:p>
          <a:p>
            <a:r>
              <a:rPr lang="en-US" dirty="0"/>
              <a:t>Picture is the Tioga River in </a:t>
            </a:r>
            <a:r>
              <a:rPr lang="en-US" dirty="0" err="1"/>
              <a:t>Blossburg</a:t>
            </a:r>
            <a:r>
              <a:rPr lang="en-US" dirty="0"/>
              <a:t>, PA, as illustrated the photo shows severe impact from acid mine drainage.</a:t>
            </a:r>
          </a:p>
          <a:p>
            <a:r>
              <a:rPr lang="en-US" dirty="0"/>
              <a:t>There is little to no aquatic life in the river.</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114</a:t>
            </a:fld>
            <a:endParaRPr lang="en-US"/>
          </a:p>
        </p:txBody>
      </p:sp>
    </p:spTree>
    <p:extLst>
      <p:ext uri="{BB962C8B-B14F-4D97-AF65-F5344CB8AC3E}">
        <p14:creationId xmlns:p14="http://schemas.microsoft.com/office/powerpoint/2010/main" val="27415532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illustration of the proposed AMD plant location.</a:t>
            </a:r>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115</a:t>
            </a:fld>
            <a:endParaRPr lang="en-US"/>
          </a:p>
        </p:txBody>
      </p:sp>
    </p:spTree>
    <p:extLst>
      <p:ext uri="{BB962C8B-B14F-4D97-AF65-F5344CB8AC3E}">
        <p14:creationId xmlns:p14="http://schemas.microsoft.com/office/powerpoint/2010/main" val="242611273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Pictured is an AMD discharge </a:t>
            </a:r>
            <a:r>
              <a:rPr lang="en-US" dirty="0"/>
              <a:t>from the Lake Mine Complex.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Average flow is 1,300 GPM. Average water chemistry values: pH=3.2,  Al=20 mg/l,  Fe=8 mg/l,  Mn=25 mg/l,  acidity=230 mg/l,  alkalinity=0 mg/l.</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117</a:t>
            </a:fld>
            <a:endParaRPr lang="en-US"/>
          </a:p>
        </p:txBody>
      </p:sp>
    </p:spTree>
    <p:extLst>
      <p:ext uri="{BB962C8B-B14F-4D97-AF65-F5344CB8AC3E}">
        <p14:creationId xmlns:p14="http://schemas.microsoft.com/office/powerpoint/2010/main" val="408223507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t>Pictured is </a:t>
            </a:r>
            <a:r>
              <a:rPr lang="en-US" sz="1200" dirty="0"/>
              <a:t>The Coal Creek acid mine discharge is the largest volume discharge within the Tioga River Watershed. It has the most degraded water quality and is responsible for 45% of the total acidity load to the Tioga River.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Average flow is 2,500 GPM. Average water chemistry values: pH=2.8,  Al=33 mg/l,  Fe=43 mg/l,  Mn=10 mg/l,  acidity=440 mg/l,  alkalinity=0 mg/l.</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118</a:t>
            </a:fld>
            <a:endParaRPr lang="en-US"/>
          </a:p>
        </p:txBody>
      </p:sp>
    </p:spTree>
    <p:extLst>
      <p:ext uri="{BB962C8B-B14F-4D97-AF65-F5344CB8AC3E}">
        <p14:creationId xmlns:p14="http://schemas.microsoft.com/office/powerpoint/2010/main" val="367453062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t>Tioga River meets the Tioga/Hammond Dam Complex:  </a:t>
            </a:r>
            <a:r>
              <a:rPr lang="en-US" sz="1200" dirty="0"/>
              <a:t>As the acid mine drainage from the Tioga River is mixed with the alkaline water of the lakes, it slowly becomes neutralized and the high levels of dissolved metals begin to precipitate. The unnatural blue-green color that is visible in Tioga Lake is due to precipitation of these metals, such as aluminum.</a:t>
            </a:r>
          </a:p>
          <a:p>
            <a:endParaRPr lang="en-US" dirty="0"/>
          </a:p>
        </p:txBody>
      </p:sp>
      <p:sp>
        <p:nvSpPr>
          <p:cNvPr id="4" name="Slide Number Placeholder 3"/>
          <p:cNvSpPr>
            <a:spLocks noGrp="1"/>
          </p:cNvSpPr>
          <p:nvPr>
            <p:ph type="sldNum" sz="quarter" idx="5"/>
          </p:nvPr>
        </p:nvSpPr>
        <p:spPr/>
        <p:txBody>
          <a:bodyPr/>
          <a:lstStyle/>
          <a:p>
            <a:pPr>
              <a:defRPr/>
            </a:pPr>
            <a:fld id="{195B86A3-4AFC-4337-BF0B-F0C15FEEDF7F}" type="slidenum">
              <a:rPr lang="en-US" smtClean="0"/>
              <a:pPr>
                <a:defRPr/>
              </a:pPr>
              <a:t>119</a:t>
            </a:fld>
            <a:endParaRPr lang="en-US"/>
          </a:p>
        </p:txBody>
      </p:sp>
    </p:spTree>
    <p:extLst>
      <p:ext uri="{BB962C8B-B14F-4D97-AF65-F5344CB8AC3E}">
        <p14:creationId xmlns:p14="http://schemas.microsoft.com/office/powerpoint/2010/main" val="1678392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D815440-DD26-4D7B-94D6-AF4A28A3E382}" type="datetimeFigureOut">
              <a:rPr lang="en-US"/>
              <a:pPr>
                <a:defRPr/>
              </a:pPr>
              <a:t>6/17/2019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0F8999A-7C88-4169-850B-8BAC6C43582E}" type="slidenum">
              <a:rPr lang="en-US"/>
              <a:pPr>
                <a:defRPr/>
              </a:pPr>
              <a:t>‹#›</a:t>
            </a:fld>
            <a:endParaRPr lang="en-US"/>
          </a:p>
        </p:txBody>
      </p:sp>
    </p:spTree>
    <p:extLst>
      <p:ext uri="{BB962C8B-B14F-4D97-AF65-F5344CB8AC3E}">
        <p14:creationId xmlns:p14="http://schemas.microsoft.com/office/powerpoint/2010/main" val="721200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FF38047-5389-4AE7-8066-7C51F1572D02}" type="datetimeFigureOut">
              <a:rPr lang="en-US"/>
              <a:pPr>
                <a:defRPr/>
              </a:pPr>
              <a:t>6/17/2019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A7C069-330F-4AEC-A821-A45C0CA577CD}" type="slidenum">
              <a:rPr lang="en-US"/>
              <a:pPr>
                <a:defRPr/>
              </a:pPr>
              <a:t>‹#›</a:t>
            </a:fld>
            <a:endParaRPr lang="en-US"/>
          </a:p>
        </p:txBody>
      </p:sp>
    </p:spTree>
    <p:extLst>
      <p:ext uri="{BB962C8B-B14F-4D97-AF65-F5344CB8AC3E}">
        <p14:creationId xmlns:p14="http://schemas.microsoft.com/office/powerpoint/2010/main" val="3804060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09041E2-2467-41B0-9655-E110AE436514}" type="datetimeFigureOut">
              <a:rPr lang="en-US"/>
              <a:pPr>
                <a:defRPr/>
              </a:pPr>
              <a:t>6/17/2019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68B77B7-47F6-4238-8F29-38ED6E85ABD7}" type="slidenum">
              <a:rPr lang="en-US"/>
              <a:pPr>
                <a:defRPr/>
              </a:pPr>
              <a:t>‹#›</a:t>
            </a:fld>
            <a:endParaRPr lang="en-US"/>
          </a:p>
        </p:txBody>
      </p:sp>
    </p:spTree>
    <p:extLst>
      <p:ext uri="{BB962C8B-B14F-4D97-AF65-F5344CB8AC3E}">
        <p14:creationId xmlns:p14="http://schemas.microsoft.com/office/powerpoint/2010/main" val="4141193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ED08FCB-345E-4952-B82D-E8C708F5C85D}" type="datetimeFigureOut">
              <a:rPr lang="en-US"/>
              <a:pPr>
                <a:defRPr/>
              </a:pPr>
              <a:t>6/17/2019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883E35-DF8E-489C-9D68-23C20AA15715}" type="slidenum">
              <a:rPr lang="en-US"/>
              <a:pPr>
                <a:defRPr/>
              </a:pPr>
              <a:t>‹#›</a:t>
            </a:fld>
            <a:endParaRPr lang="en-US"/>
          </a:p>
        </p:txBody>
      </p:sp>
    </p:spTree>
    <p:extLst>
      <p:ext uri="{BB962C8B-B14F-4D97-AF65-F5344CB8AC3E}">
        <p14:creationId xmlns:p14="http://schemas.microsoft.com/office/powerpoint/2010/main" val="585824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FA67975-D591-4CBC-ACBB-52FFE942182E}" type="datetimeFigureOut">
              <a:rPr lang="en-US"/>
              <a:pPr>
                <a:defRPr/>
              </a:pPr>
              <a:t>6/17/2019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359586-904E-4DF5-8AAC-F69AA0B171C5}" type="slidenum">
              <a:rPr lang="en-US"/>
              <a:pPr>
                <a:defRPr/>
              </a:pPr>
              <a:t>‹#›</a:t>
            </a:fld>
            <a:endParaRPr lang="en-US"/>
          </a:p>
        </p:txBody>
      </p:sp>
    </p:spTree>
    <p:extLst>
      <p:ext uri="{BB962C8B-B14F-4D97-AF65-F5344CB8AC3E}">
        <p14:creationId xmlns:p14="http://schemas.microsoft.com/office/powerpoint/2010/main" val="3061246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A4661B0-7807-4278-9F24-5048A5C8FFFF}" type="datetimeFigureOut">
              <a:rPr lang="en-US"/>
              <a:pPr>
                <a:defRPr/>
              </a:pPr>
              <a:t>6/17/2019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ED28120-42B7-4390-865B-4E3F5168A7C0}" type="slidenum">
              <a:rPr lang="en-US"/>
              <a:pPr>
                <a:defRPr/>
              </a:pPr>
              <a:t>‹#›</a:t>
            </a:fld>
            <a:endParaRPr lang="en-US"/>
          </a:p>
        </p:txBody>
      </p:sp>
    </p:spTree>
    <p:extLst>
      <p:ext uri="{BB962C8B-B14F-4D97-AF65-F5344CB8AC3E}">
        <p14:creationId xmlns:p14="http://schemas.microsoft.com/office/powerpoint/2010/main" val="3270647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6E44334-A56A-4034-99B2-74DEC0B22AFE}" type="datetimeFigureOut">
              <a:rPr lang="en-US"/>
              <a:pPr>
                <a:defRPr/>
              </a:pPr>
              <a:t>6/17/2019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D9CDFB9-B0D9-4E01-A270-7ABB0C152D2B}" type="slidenum">
              <a:rPr lang="en-US"/>
              <a:pPr>
                <a:defRPr/>
              </a:pPr>
              <a:t>‹#›</a:t>
            </a:fld>
            <a:endParaRPr lang="en-US"/>
          </a:p>
        </p:txBody>
      </p:sp>
    </p:spTree>
    <p:extLst>
      <p:ext uri="{BB962C8B-B14F-4D97-AF65-F5344CB8AC3E}">
        <p14:creationId xmlns:p14="http://schemas.microsoft.com/office/powerpoint/2010/main" val="85644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A980872-41F6-4936-A5B0-5A8F73AA4F36}" type="datetimeFigureOut">
              <a:rPr lang="en-US"/>
              <a:pPr>
                <a:defRPr/>
              </a:pPr>
              <a:t>6/17/2019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8174B60-5B9F-4EB3-9FFC-06FA1E8FDFCC}" type="slidenum">
              <a:rPr lang="en-US"/>
              <a:pPr>
                <a:defRPr/>
              </a:pPr>
              <a:t>‹#›</a:t>
            </a:fld>
            <a:endParaRPr lang="en-US"/>
          </a:p>
        </p:txBody>
      </p:sp>
    </p:spTree>
    <p:extLst>
      <p:ext uri="{BB962C8B-B14F-4D97-AF65-F5344CB8AC3E}">
        <p14:creationId xmlns:p14="http://schemas.microsoft.com/office/powerpoint/2010/main" val="3736349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CE47431-7973-4C55-AE52-285C6BBF4235}" type="datetimeFigureOut">
              <a:rPr lang="en-US"/>
              <a:pPr>
                <a:defRPr/>
              </a:pPr>
              <a:t>6/17/2019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12D9061-3124-4F57-870D-D3E7619B29E7}" type="slidenum">
              <a:rPr lang="en-US"/>
              <a:pPr>
                <a:defRPr/>
              </a:pPr>
              <a:t>‹#›</a:t>
            </a:fld>
            <a:endParaRPr lang="en-US"/>
          </a:p>
        </p:txBody>
      </p:sp>
    </p:spTree>
    <p:extLst>
      <p:ext uri="{BB962C8B-B14F-4D97-AF65-F5344CB8AC3E}">
        <p14:creationId xmlns:p14="http://schemas.microsoft.com/office/powerpoint/2010/main" val="2270990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5D9D15D-27A8-42E0-9E24-891D79AA7F66}" type="datetimeFigureOut">
              <a:rPr lang="en-US"/>
              <a:pPr>
                <a:defRPr/>
              </a:pPr>
              <a:t>6/17/2019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17F0827-AA7C-464A-836A-649169DA5E13}" type="slidenum">
              <a:rPr lang="en-US"/>
              <a:pPr>
                <a:defRPr/>
              </a:pPr>
              <a:t>‹#›</a:t>
            </a:fld>
            <a:endParaRPr lang="en-US"/>
          </a:p>
        </p:txBody>
      </p:sp>
    </p:spTree>
    <p:extLst>
      <p:ext uri="{BB962C8B-B14F-4D97-AF65-F5344CB8AC3E}">
        <p14:creationId xmlns:p14="http://schemas.microsoft.com/office/powerpoint/2010/main" val="382807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6CA9FA9-5994-4F59-B932-32E0B65A66BB}" type="datetimeFigureOut">
              <a:rPr lang="en-US"/>
              <a:pPr>
                <a:defRPr/>
              </a:pPr>
              <a:t>6/17/2019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69A3CB1-6931-4B9C-9BD2-30C14458EB5C}" type="slidenum">
              <a:rPr lang="en-US"/>
              <a:pPr>
                <a:defRPr/>
              </a:pPr>
              <a:t>‹#›</a:t>
            </a:fld>
            <a:endParaRPr lang="en-US"/>
          </a:p>
        </p:txBody>
      </p:sp>
    </p:spTree>
    <p:extLst>
      <p:ext uri="{BB962C8B-B14F-4D97-AF65-F5344CB8AC3E}">
        <p14:creationId xmlns:p14="http://schemas.microsoft.com/office/powerpoint/2010/main" val="4139342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237837DB-562E-464D-A498-12809F1159A2}" type="datetimeFigureOut">
              <a:rPr lang="en-US"/>
              <a:pPr>
                <a:defRPr/>
              </a:pPr>
              <a:t>6/17/2019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FF74FA8-BAA8-4363-A69E-47E28A88668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148.jpeg"/><Relationship Id="rId4" Type="http://schemas.openxmlformats.org/officeDocument/2006/relationships/image" Target="../media/image147.jpeg"/></Relationships>
</file>

<file path=ppt/slides/_rels/slide10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10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50.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emf"/></Relationships>
</file>

<file path=ppt/slides/_rels/slide1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51.jpeg"/></Relationships>
</file>

<file path=ppt/slides/_rels/slide1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52.jpeg"/></Relationships>
</file>

<file path=ppt/slides/_rels/slide11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1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11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27.png"/><Relationship Id="rId4" Type="http://schemas.microsoft.com/office/2007/relationships/hdphoto" Target="../media/hdphoto1.wdp"/></Relationships>
</file>

<file path=ppt/slides/_rels/slide1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56.jpeg"/></Relationships>
</file>

<file path=ppt/slides/_rels/slide11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158.jpeg"/></Relationships>
</file>

<file path=ppt/slides/_rels/slide11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12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63.jpeg"/></Relationships>
</file>

<file path=ppt/slides/_rels/slide12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6.xml"/><Relationship Id="rId1" Type="http://schemas.openxmlformats.org/officeDocument/2006/relationships/slideLayout" Target="../slideLayouts/slideLayout2.xml"/><Relationship Id="rId5" Type="http://schemas.openxmlformats.org/officeDocument/2006/relationships/image" Target="../media/image165.png"/><Relationship Id="rId4" Type="http://schemas.openxmlformats.org/officeDocument/2006/relationships/image" Target="../media/image164.jpeg"/></Relationships>
</file>

<file path=ppt/slides/_rels/slide1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66.jpeg"/></Relationships>
</file>

<file path=ppt/slides/_rels/slide1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67.jpeg"/></Relationships>
</file>

<file path=ppt/slides/_rels/slide1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168.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5.emf"/></Relationships>
</file>

<file path=ppt/slides/_rels/slide1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2.xml"/><Relationship Id="rId1" Type="http://schemas.openxmlformats.org/officeDocument/2006/relationships/slideLayout" Target="../slideLayouts/slideLayout1.xml"/><Relationship Id="rId5" Type="http://schemas.openxmlformats.org/officeDocument/2006/relationships/hyperlink" Target="http://www.naamlp2019.com/" TargetMode="External"/><Relationship Id="rId4" Type="http://schemas.openxmlformats.org/officeDocument/2006/relationships/image" Target="../media/image169.png"/></Relationships>
</file>

<file path=ppt/slides/_rels/slide13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hyperlink" Target="http://www.naamlp2019.com/" TargetMode="External"/><Relationship Id="rId2" Type="http://schemas.openxmlformats.org/officeDocument/2006/relationships/notesSlide" Target="../notesSlides/notesSlide113.xml"/><Relationship Id="rId1" Type="http://schemas.openxmlformats.org/officeDocument/2006/relationships/slideLayout" Target="../slideLayouts/slideLayout1.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1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74.jpe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0.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9" Type="http://schemas.openxmlformats.org/officeDocument/2006/relationships/image" Target="../media/image67.png"/><Relationship Id="rId21" Type="http://schemas.openxmlformats.org/officeDocument/2006/relationships/image" Target="../media/image49.png"/><Relationship Id="rId34" Type="http://schemas.openxmlformats.org/officeDocument/2006/relationships/image" Target="../media/image62.png"/><Relationship Id="rId42" Type="http://schemas.openxmlformats.org/officeDocument/2006/relationships/image" Target="../media/image70.png"/><Relationship Id="rId7" Type="http://schemas.openxmlformats.org/officeDocument/2006/relationships/image" Target="../media/image35.png"/><Relationship Id="rId2" Type="http://schemas.openxmlformats.org/officeDocument/2006/relationships/notesSlide" Target="../notesSlides/notesSlide21.xml"/><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png"/><Relationship Id="rId41"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32" Type="http://schemas.openxmlformats.org/officeDocument/2006/relationships/image" Target="../media/image60.png"/><Relationship Id="rId37" Type="http://schemas.openxmlformats.org/officeDocument/2006/relationships/image" Target="../media/image65.png"/><Relationship Id="rId40" Type="http://schemas.openxmlformats.org/officeDocument/2006/relationships/image" Target="../media/image68.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36" Type="http://schemas.openxmlformats.org/officeDocument/2006/relationships/image" Target="../media/image64.png"/><Relationship Id="rId10" Type="http://schemas.openxmlformats.org/officeDocument/2006/relationships/image" Target="../media/image38.png"/><Relationship Id="rId19" Type="http://schemas.openxmlformats.org/officeDocument/2006/relationships/image" Target="../media/image47.png"/><Relationship Id="rId31" Type="http://schemas.openxmlformats.org/officeDocument/2006/relationships/image" Target="../media/image59.png"/><Relationship Id="rId44" Type="http://schemas.openxmlformats.org/officeDocument/2006/relationships/image" Target="../media/image72.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 Id="rId30" Type="http://schemas.openxmlformats.org/officeDocument/2006/relationships/image" Target="../media/image58.png"/><Relationship Id="rId35" Type="http://schemas.openxmlformats.org/officeDocument/2006/relationships/image" Target="../media/image63.png"/><Relationship Id="rId43" Type="http://schemas.openxmlformats.org/officeDocument/2006/relationships/image" Target="../media/image71.png"/><Relationship Id="rId8" Type="http://schemas.openxmlformats.org/officeDocument/2006/relationships/image" Target="../media/image36.png"/><Relationship Id="rId3" Type="http://schemas.openxmlformats.org/officeDocument/2006/relationships/image" Target="../media/image27.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33" Type="http://schemas.openxmlformats.org/officeDocument/2006/relationships/image" Target="../media/image61.png"/><Relationship Id="rId38"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08.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jpeg"/></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7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7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7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117.png"/></Relationships>
</file>

<file path=ppt/slides/_rels/slide7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7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117.png"/></Relationships>
</file>

<file path=ppt/slides/_rels/slide7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388" y="14288"/>
            <a:ext cx="9039225" cy="117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a:extLst>
              <a:ext uri="{FF2B5EF4-FFF2-40B4-BE49-F238E27FC236}">
                <a16:creationId xmlns:a16="http://schemas.microsoft.com/office/drawing/2014/main" id="{1826F400-3845-4A17-AE54-A910BD8187EF}"/>
              </a:ext>
            </a:extLst>
          </p:cNvPr>
          <p:cNvSpPr txBox="1">
            <a:spLocks/>
          </p:cNvSpPr>
          <p:nvPr/>
        </p:nvSpPr>
        <p:spPr bwMode="auto">
          <a:xfrm>
            <a:off x="178594" y="1595967"/>
            <a:ext cx="8786812" cy="2178946"/>
          </a:xfrm>
          <a:prstGeom prst="rect">
            <a:avLst/>
          </a:prstGeom>
          <a:noFill/>
          <a:ln w="25400">
            <a:solidFill>
              <a:srgbClr val="FF00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b="1" dirty="0"/>
              <a:t>Implementation of the 2018 AML Pilot Program in Pennsylvania – AML Reclamation as an Economic Catalyst</a:t>
            </a:r>
            <a:endParaRPr lang="en-US" altLang="en-US" b="1" dirty="0"/>
          </a:p>
        </p:txBody>
      </p:sp>
      <p:sp>
        <p:nvSpPr>
          <p:cNvPr id="7" name="TextBox 4">
            <a:extLst>
              <a:ext uri="{FF2B5EF4-FFF2-40B4-BE49-F238E27FC236}">
                <a16:creationId xmlns:a16="http://schemas.microsoft.com/office/drawing/2014/main" id="{CABD93CC-692C-4C4E-8B36-B426ED386D0B}"/>
              </a:ext>
            </a:extLst>
          </p:cNvPr>
          <p:cNvSpPr txBox="1">
            <a:spLocks noChangeArrowheads="1"/>
          </p:cNvSpPr>
          <p:nvPr/>
        </p:nvSpPr>
        <p:spPr bwMode="auto">
          <a:xfrm>
            <a:off x="69321" y="1203590"/>
            <a:ext cx="2133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dirty="0"/>
              <a:t>Tom Wolf, Governor</a:t>
            </a:r>
          </a:p>
        </p:txBody>
      </p:sp>
      <p:sp>
        <p:nvSpPr>
          <p:cNvPr id="8" name="TextBox 5">
            <a:extLst>
              <a:ext uri="{FF2B5EF4-FFF2-40B4-BE49-F238E27FC236}">
                <a16:creationId xmlns:a16="http://schemas.microsoft.com/office/drawing/2014/main" id="{5B02DF4D-BFE3-4850-B582-7989FF2BCC11}"/>
              </a:ext>
            </a:extLst>
          </p:cNvPr>
          <p:cNvSpPr txBox="1">
            <a:spLocks noChangeArrowheads="1"/>
          </p:cNvSpPr>
          <p:nvPr/>
        </p:nvSpPr>
        <p:spPr bwMode="auto">
          <a:xfrm>
            <a:off x="6112933" y="1184274"/>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dirty="0"/>
              <a:t>Patrick McDonnell, Secretary</a:t>
            </a:r>
          </a:p>
        </p:txBody>
      </p:sp>
      <p:pic>
        <p:nvPicPr>
          <p:cNvPr id="2" name="Picture 1">
            <a:extLst>
              <a:ext uri="{FF2B5EF4-FFF2-40B4-BE49-F238E27FC236}">
                <a16:creationId xmlns:a16="http://schemas.microsoft.com/office/drawing/2014/main" id="{ABC40E1D-B737-45E5-8D0F-EF0592F23D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903" y="3826657"/>
            <a:ext cx="5600700" cy="2178946"/>
          </a:xfrm>
          <a:prstGeom prst="rect">
            <a:avLst/>
          </a:prstGeom>
        </p:spPr>
      </p:pic>
      <p:sp>
        <p:nvSpPr>
          <p:cNvPr id="3" name="Rectangle 2">
            <a:extLst>
              <a:ext uri="{FF2B5EF4-FFF2-40B4-BE49-F238E27FC236}">
                <a16:creationId xmlns:a16="http://schemas.microsoft.com/office/drawing/2014/main" id="{71AE1D95-F0AE-4E12-B9AE-DC0A0E9F90E5}"/>
              </a:ext>
            </a:extLst>
          </p:cNvPr>
          <p:cNvSpPr/>
          <p:nvPr/>
        </p:nvSpPr>
        <p:spPr>
          <a:xfrm>
            <a:off x="975935" y="6076281"/>
            <a:ext cx="7192129" cy="800219"/>
          </a:xfrm>
          <a:prstGeom prst="rect">
            <a:avLst/>
          </a:prstGeom>
        </p:spPr>
        <p:txBody>
          <a:bodyPr wrap="square">
            <a:spAutoFit/>
          </a:bodyPr>
          <a:lstStyle/>
          <a:p>
            <a:pPr algn="ctr"/>
            <a:r>
              <a:rPr lang="en-US" dirty="0">
                <a:solidFill>
                  <a:srgbClr val="0000FF"/>
                </a:solidFill>
              </a:rPr>
              <a:t>Patrick M. Webb , PE, </a:t>
            </a:r>
          </a:p>
          <a:p>
            <a:pPr algn="ctr"/>
            <a:r>
              <a:rPr lang="en-US" dirty="0">
                <a:solidFill>
                  <a:srgbClr val="0000FF"/>
                </a:solidFill>
              </a:rPr>
              <a:t>PA-DEP-Bureau of Abandoned Mine Reclamation</a:t>
            </a:r>
            <a:endParaRPr lang="en-US" sz="2800" b="1" dirty="0">
              <a:latin typeface="Arial Narrow" panose="020B0606020202030204" pitchFamily="34" charset="0"/>
              <a:cs typeface="RomanS" panose="02000400000000000000" pitchFamily="2" charset="0"/>
            </a:endParaRPr>
          </a:p>
        </p:txBody>
      </p:sp>
      <p:sp>
        <p:nvSpPr>
          <p:cNvPr id="9" name="TextBox 8">
            <a:extLst>
              <a:ext uri="{FF2B5EF4-FFF2-40B4-BE49-F238E27FC236}">
                <a16:creationId xmlns:a16="http://schemas.microsoft.com/office/drawing/2014/main" id="{898EDA0E-3D8A-4BC6-9030-F7203DD2F96F}"/>
              </a:ext>
            </a:extLst>
          </p:cNvPr>
          <p:cNvSpPr txBox="1"/>
          <p:nvPr/>
        </p:nvSpPr>
        <p:spPr>
          <a:xfrm>
            <a:off x="5254544" y="3774913"/>
            <a:ext cx="3936206" cy="2123658"/>
          </a:xfrm>
          <a:prstGeom prst="rect">
            <a:avLst/>
          </a:prstGeom>
          <a:noFill/>
        </p:spPr>
        <p:txBody>
          <a:bodyPr wrap="square" rtlCol="0">
            <a:spAutoFit/>
          </a:bodyPr>
          <a:lstStyle/>
          <a:p>
            <a:pPr algn="ctr"/>
            <a:r>
              <a:rPr lang="en-US" sz="2200" dirty="0">
                <a:solidFill>
                  <a:srgbClr val="C00000"/>
                </a:solidFill>
              </a:rPr>
              <a:t>36</a:t>
            </a:r>
            <a:r>
              <a:rPr lang="en-US" sz="2200" baseline="30000" dirty="0">
                <a:solidFill>
                  <a:srgbClr val="C00000"/>
                </a:solidFill>
              </a:rPr>
              <a:t>th</a:t>
            </a:r>
            <a:r>
              <a:rPr lang="en-US" sz="2200" dirty="0">
                <a:solidFill>
                  <a:srgbClr val="C00000"/>
                </a:solidFill>
              </a:rPr>
              <a:t> Annual Meeting of the American</a:t>
            </a:r>
          </a:p>
          <a:p>
            <a:pPr algn="ctr"/>
            <a:r>
              <a:rPr lang="en-US" sz="2200" dirty="0">
                <a:solidFill>
                  <a:srgbClr val="C00000"/>
                </a:solidFill>
              </a:rPr>
              <a:t>Society of Mining and Reclamation</a:t>
            </a:r>
          </a:p>
          <a:p>
            <a:pPr algn="ctr"/>
            <a:r>
              <a:rPr lang="en-US" sz="2200" dirty="0">
                <a:solidFill>
                  <a:srgbClr val="C00000"/>
                </a:solidFill>
              </a:rPr>
              <a:t>June 3-7, 2019</a:t>
            </a:r>
          </a:p>
          <a:p>
            <a:pPr algn="ctr"/>
            <a:r>
              <a:rPr lang="en-US" sz="2200" dirty="0">
                <a:solidFill>
                  <a:srgbClr val="C00000"/>
                </a:solidFill>
              </a:rPr>
              <a:t>Big Sky, Montana</a:t>
            </a:r>
          </a:p>
        </p:txBody>
      </p:sp>
    </p:spTree>
    <p:extLst>
      <p:ext uri="{BB962C8B-B14F-4D97-AF65-F5344CB8AC3E}">
        <p14:creationId xmlns:p14="http://schemas.microsoft.com/office/powerpoint/2010/main" val="3284293961"/>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p:cNvSpPr>
            <a:spLocks noGrp="1"/>
          </p:cNvSpPr>
          <p:nvPr>
            <p:ph idx="1"/>
          </p:nvPr>
        </p:nvSpPr>
        <p:spPr>
          <a:xfrm>
            <a:off x="211045" y="1142857"/>
            <a:ext cx="8780555" cy="5354637"/>
          </a:xfrm>
        </p:spPr>
        <p:txBody>
          <a:bodyPr/>
          <a:lstStyle/>
          <a:p>
            <a:pPr marL="0" indent="0" eaLnBrk="1" hangingPunct="1">
              <a:spcBef>
                <a:spcPct val="0"/>
              </a:spcBef>
              <a:buNone/>
            </a:pPr>
            <a:r>
              <a:rPr lang="en-US" altLang="en-US" sz="3600" dirty="0">
                <a:solidFill>
                  <a:srgbClr val="0000CC"/>
                </a:solidFill>
              </a:rPr>
              <a:t>The Original 15 AML Pilot Projects include:</a:t>
            </a:r>
          </a:p>
          <a:p>
            <a:pPr marL="0" indent="0" eaLnBrk="1" hangingPunct="1">
              <a:spcBef>
                <a:spcPct val="0"/>
              </a:spcBef>
              <a:buNone/>
            </a:pPr>
            <a:endParaRPr lang="en-US" altLang="en-US" sz="1800" dirty="0"/>
          </a:p>
          <a:p>
            <a:pPr eaLnBrk="1" hangingPunct="1">
              <a:spcBef>
                <a:spcPct val="0"/>
              </a:spcBef>
            </a:pPr>
            <a:r>
              <a:rPr lang="en-US" altLang="en-US" sz="3600" dirty="0"/>
              <a:t>6 surface mine reclamation projects</a:t>
            </a:r>
          </a:p>
          <a:p>
            <a:pPr eaLnBrk="1" hangingPunct="1">
              <a:spcBef>
                <a:spcPct val="0"/>
              </a:spcBef>
            </a:pPr>
            <a:r>
              <a:rPr lang="en-US" altLang="en-US" sz="3600" dirty="0"/>
              <a:t>6 acid mine drainage treatment or remediation projects</a:t>
            </a:r>
          </a:p>
          <a:p>
            <a:pPr eaLnBrk="1" hangingPunct="1">
              <a:spcBef>
                <a:spcPct val="0"/>
              </a:spcBef>
            </a:pPr>
            <a:r>
              <a:rPr lang="en-US" altLang="en-US" sz="3600" dirty="0"/>
              <a:t>2 coal refuse pile/culm bank remediation projects</a:t>
            </a:r>
          </a:p>
          <a:p>
            <a:pPr eaLnBrk="1" hangingPunct="1">
              <a:spcBef>
                <a:spcPct val="0"/>
              </a:spcBef>
            </a:pPr>
            <a:r>
              <a:rPr lang="en-US" altLang="en-US" sz="3600" dirty="0"/>
              <a:t>1 historic mining preservation project to move an historic mine fan and other artifacts to a mine museum</a:t>
            </a:r>
          </a:p>
        </p:txBody>
      </p:sp>
      <p:pic>
        <p:nvPicPr>
          <p:cNvPr id="11267" name="Picture 7" descr="DEP-rgb"/>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86600" y="6288348"/>
            <a:ext cx="1981200" cy="418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68" name="Group 9"/>
          <p:cNvGrpSpPr>
            <a:grpSpLocks/>
          </p:cNvGrpSpPr>
          <p:nvPr/>
        </p:nvGrpSpPr>
        <p:grpSpPr bwMode="auto">
          <a:xfrm>
            <a:off x="152400" y="207964"/>
            <a:ext cx="8839200" cy="863600"/>
            <a:chOff x="288977" y="355144"/>
            <a:chExt cx="8382000" cy="661312"/>
          </a:xfrm>
        </p:grpSpPr>
        <p:pic>
          <p:nvPicPr>
            <p:cNvPr id="11269" name="Picture 5" descr="Aging bann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AML Pilot Project Types</a:t>
              </a:r>
            </a:p>
          </p:txBody>
        </p:sp>
      </p:grpSp>
    </p:spTree>
  </p:cSld>
  <p:clrMapOvr>
    <a:masterClrMapping/>
  </p:clrMapOvr>
  <p:transition spd="slow"/>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667DEEC-4A92-4395-AE4A-5EC69D5EF4A7}"/>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5CECC416-A8B9-4391-8937-A8223CBE722E}"/>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075549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F8F0A4B-0E49-47A8-980B-DAEC55B11735}"/>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0D1B9EC0-7537-4863-98C4-0BEC7D6C7E8A}"/>
              </a:ext>
            </a:extLst>
          </p:cNvPr>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90522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F4A51CA-9434-4A3D-82BA-01B8F12D88DA}"/>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334BC998-41D0-405E-9343-7AA2886C091A}"/>
              </a:ext>
            </a:extLst>
          </p:cNvPr>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359668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3FE7CF3-330B-4259-A18B-C5FA25A5A32E}"/>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5A0936A8-8DCF-43F4-874C-35E569CBDEE4}"/>
              </a:ext>
            </a:extLst>
          </p:cNvPr>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3444239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65E842A-6CC7-4354-9BA2-72FCD4E81077}"/>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D9E2E5D4-B795-4EFB-AA32-22E9FE567D5A}"/>
              </a:ext>
            </a:extLst>
          </p:cNvPr>
          <p:cNvPicPr/>
          <p:nvPr/>
        </p:nvPicPr>
        <p:blipFill>
          <a:blip r:embed="rId3" cstate="email">
            <a:extLst>
              <a:ext uri="{28A0092B-C50C-407E-A947-70E740481C1C}">
                <a14:useLocalDpi xmlns:a14="http://schemas.microsoft.com/office/drawing/2010/main"/>
              </a:ext>
            </a:extLst>
          </a:blip>
          <a:stretch>
            <a:fillRect/>
          </a:stretch>
        </p:blipFill>
        <p:spPr>
          <a:xfrm>
            <a:off x="5576" y="-26020"/>
            <a:ext cx="9144000" cy="6858000"/>
          </a:xfrm>
          <a:prstGeom prst="rect">
            <a:avLst/>
          </a:prstGeom>
        </p:spPr>
      </p:pic>
    </p:spTree>
    <p:extLst>
      <p:ext uri="{BB962C8B-B14F-4D97-AF65-F5344CB8AC3E}">
        <p14:creationId xmlns:p14="http://schemas.microsoft.com/office/powerpoint/2010/main" val="7367798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9A81B5A-841E-461B-B3D6-A2BD38D9CF32}"/>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62ADC6AD-3B6D-4C29-924D-993EC32A16D0}"/>
              </a:ext>
            </a:extLst>
          </p:cNvPr>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913126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F3C9DF7-2E8E-4492-824B-7FF701B8D2F2}"/>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BDF214A3-A68C-4529-96FC-A28D94F278EF}"/>
              </a:ext>
            </a:extLst>
          </p:cNvPr>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163751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3" name="Group 9"/>
          <p:cNvGrpSpPr>
            <a:grpSpLocks/>
          </p:cNvGrpSpPr>
          <p:nvPr/>
        </p:nvGrpSpPr>
        <p:grpSpPr bwMode="auto">
          <a:xfrm>
            <a:off x="188180" y="120406"/>
            <a:ext cx="8883650" cy="1524000"/>
            <a:chOff x="288977" y="355144"/>
            <a:chExt cx="8382000" cy="661312"/>
          </a:xfrm>
        </p:grpSpPr>
        <p:pic>
          <p:nvPicPr>
            <p:cNvPr id="66565" name="Picture 5" descr="Aging ban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Rectangle 2"/>
            <p:cNvSpPr txBox="1">
              <a:spLocks noChangeArrowheads="1"/>
            </p:cNvSpPr>
            <p:nvPr/>
          </p:nvSpPr>
          <p:spPr bwMode="auto">
            <a:xfrm>
              <a:off x="407307" y="384641"/>
              <a:ext cx="820329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3600" dirty="0">
                  <a:solidFill>
                    <a:prstClr val="white"/>
                  </a:solidFill>
                </a:rPr>
                <a:t>12/15:  Forest City east-PFBC Access</a:t>
              </a:r>
              <a:endParaRPr kumimoji="0" lang="en-US" altLang="en-US" sz="3600" b="0" i="0" u="none" strike="noStrike" kern="1200" cap="none" spc="0" normalizeH="0" baseline="0" noProof="0" dirty="0">
                <a:ln>
                  <a:noFill/>
                </a:ln>
                <a:solidFill>
                  <a:prstClr val="white"/>
                </a:solidFill>
                <a:effectLst/>
                <a:uLnTx/>
                <a:uFillTx/>
                <a:latin typeface="Calibri" pitchFamily="34" charset="0"/>
                <a:ea typeface="+mn-ea"/>
                <a:cs typeface="+mn-cs"/>
              </a:endParaRPr>
            </a:p>
          </p:txBody>
        </p:sp>
      </p:grpSp>
      <p:sp>
        <p:nvSpPr>
          <p:cNvPr id="4" name="TextBox 3">
            <a:extLst>
              <a:ext uri="{FF2B5EF4-FFF2-40B4-BE49-F238E27FC236}">
                <a16:creationId xmlns:a16="http://schemas.microsoft.com/office/drawing/2014/main" id="{8CD3DDAD-56A9-4534-B133-1F8977484509}"/>
              </a:ext>
            </a:extLst>
          </p:cNvPr>
          <p:cNvSpPr txBox="1"/>
          <p:nvPr/>
        </p:nvSpPr>
        <p:spPr>
          <a:xfrm>
            <a:off x="1066800" y="3892444"/>
            <a:ext cx="2429031" cy="523220"/>
          </a:xfrm>
          <a:prstGeom prst="rect">
            <a:avLst/>
          </a:prstGeom>
          <a:noFill/>
        </p:spPr>
        <p:txBody>
          <a:bodyPr wrap="square" rtlCol="0">
            <a:spAutoFit/>
          </a:bodyPr>
          <a:lstStyle/>
          <a:p>
            <a:r>
              <a:rPr lang="en-US" sz="2800" b="1" dirty="0">
                <a:solidFill>
                  <a:schemeClr val="bg1"/>
                </a:solidFill>
              </a:rPr>
              <a:t>Wash House </a:t>
            </a:r>
          </a:p>
        </p:txBody>
      </p:sp>
      <p:sp>
        <p:nvSpPr>
          <p:cNvPr id="5" name="TextBox 4">
            <a:extLst>
              <a:ext uri="{FF2B5EF4-FFF2-40B4-BE49-F238E27FC236}">
                <a16:creationId xmlns:a16="http://schemas.microsoft.com/office/drawing/2014/main" id="{C56ED954-D282-4157-9C9D-F51F6363055F}"/>
              </a:ext>
            </a:extLst>
          </p:cNvPr>
          <p:cNvSpPr txBox="1"/>
          <p:nvPr/>
        </p:nvSpPr>
        <p:spPr>
          <a:xfrm>
            <a:off x="4724400" y="3615445"/>
            <a:ext cx="3962400" cy="646331"/>
          </a:xfrm>
          <a:prstGeom prst="rect">
            <a:avLst/>
          </a:prstGeom>
          <a:noFill/>
        </p:spPr>
        <p:txBody>
          <a:bodyPr wrap="square" rtlCol="0">
            <a:spAutoFit/>
          </a:bodyPr>
          <a:lstStyle/>
          <a:p>
            <a:r>
              <a:rPr lang="en-US" sz="2800" b="1" dirty="0">
                <a:solidFill>
                  <a:schemeClr val="bg1"/>
                </a:solidFill>
              </a:rPr>
              <a:t>Concrete</a:t>
            </a:r>
            <a:r>
              <a:rPr lang="en-US" sz="3600" b="1" dirty="0">
                <a:solidFill>
                  <a:schemeClr val="bg1"/>
                </a:solidFill>
              </a:rPr>
              <a:t> </a:t>
            </a:r>
            <a:r>
              <a:rPr lang="en-US" sz="2800" b="1" dirty="0">
                <a:solidFill>
                  <a:schemeClr val="bg1"/>
                </a:solidFill>
              </a:rPr>
              <a:t>Structures</a:t>
            </a:r>
            <a:r>
              <a:rPr lang="en-US" sz="1200" b="1" dirty="0">
                <a:solidFill>
                  <a:schemeClr val="bg1"/>
                </a:solidFill>
              </a:rPr>
              <a:t> </a:t>
            </a:r>
          </a:p>
        </p:txBody>
      </p:sp>
      <p:pic>
        <p:nvPicPr>
          <p:cNvPr id="14" name="Picture 13" descr="C:\Barkawi_SHARE\Riyad Share\Development\PA4272 FOREST CITY EAST\Imagery\DSC_0395.jpg">
            <a:extLst>
              <a:ext uri="{FF2B5EF4-FFF2-40B4-BE49-F238E27FC236}">
                <a16:creationId xmlns:a16="http://schemas.microsoft.com/office/drawing/2014/main" id="{ED128BFC-2F7A-463D-9450-5F31F0CD4836}"/>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252522" y="1688342"/>
            <a:ext cx="4387679" cy="4941058"/>
          </a:xfrm>
          <a:prstGeom prst="rect">
            <a:avLst/>
          </a:prstGeom>
          <a:noFill/>
          <a:ln>
            <a:noFill/>
          </a:ln>
        </p:spPr>
      </p:pic>
      <p:sp>
        <p:nvSpPr>
          <p:cNvPr id="8" name="Rectangle 7">
            <a:extLst>
              <a:ext uri="{FF2B5EF4-FFF2-40B4-BE49-F238E27FC236}">
                <a16:creationId xmlns:a16="http://schemas.microsoft.com/office/drawing/2014/main" id="{CBA9838E-ADE2-43D4-8106-7E852F29031C}"/>
              </a:ext>
            </a:extLst>
          </p:cNvPr>
          <p:cNvSpPr/>
          <p:nvPr/>
        </p:nvSpPr>
        <p:spPr>
          <a:xfrm>
            <a:off x="1523999" y="4648200"/>
            <a:ext cx="2209801" cy="461665"/>
          </a:xfrm>
          <a:prstGeom prst="rect">
            <a:avLst/>
          </a:prstGeom>
        </p:spPr>
        <p:txBody>
          <a:bodyPr wrap="square">
            <a:spAutoFit/>
          </a:bodyPr>
          <a:lstStyle/>
          <a:p>
            <a:r>
              <a:rPr lang="en-US" b="1" dirty="0">
                <a:solidFill>
                  <a:schemeClr val="bg1"/>
                </a:solidFill>
              </a:rPr>
              <a:t>Concrete</a:t>
            </a:r>
            <a:r>
              <a:rPr lang="en-US" sz="2400" b="1" dirty="0">
                <a:solidFill>
                  <a:schemeClr val="bg1"/>
                </a:solidFill>
              </a:rPr>
              <a:t> </a:t>
            </a:r>
            <a:r>
              <a:rPr lang="en-US" b="1" dirty="0">
                <a:solidFill>
                  <a:schemeClr val="bg1"/>
                </a:solidFill>
              </a:rPr>
              <a:t>Structures</a:t>
            </a:r>
            <a:r>
              <a:rPr lang="en-US" sz="1000" b="1" dirty="0">
                <a:solidFill>
                  <a:schemeClr val="bg1"/>
                </a:solidFill>
              </a:rPr>
              <a:t> </a:t>
            </a:r>
          </a:p>
        </p:txBody>
      </p:sp>
      <p:pic>
        <p:nvPicPr>
          <p:cNvPr id="9" name="Picture 8">
            <a:extLst>
              <a:ext uri="{FF2B5EF4-FFF2-40B4-BE49-F238E27FC236}">
                <a16:creationId xmlns:a16="http://schemas.microsoft.com/office/drawing/2014/main" id="{30600F68-10BB-4E1D-BCD6-7159C884F99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60716" y="1683525"/>
            <a:ext cx="4169115" cy="4941058"/>
          </a:xfrm>
          <a:prstGeom prst="rect">
            <a:avLst/>
          </a:prstGeom>
        </p:spPr>
      </p:pic>
      <p:sp>
        <p:nvSpPr>
          <p:cNvPr id="13" name="Rectangle 12">
            <a:extLst>
              <a:ext uri="{FF2B5EF4-FFF2-40B4-BE49-F238E27FC236}">
                <a16:creationId xmlns:a16="http://schemas.microsoft.com/office/drawing/2014/main" id="{0ECAE007-16CA-4113-A9D4-C76BA0902C64}"/>
              </a:ext>
            </a:extLst>
          </p:cNvPr>
          <p:cNvSpPr/>
          <p:nvPr/>
        </p:nvSpPr>
        <p:spPr>
          <a:xfrm>
            <a:off x="5372100" y="4528144"/>
            <a:ext cx="2667000" cy="646331"/>
          </a:xfrm>
          <a:prstGeom prst="rect">
            <a:avLst/>
          </a:prstGeom>
        </p:spPr>
        <p:txBody>
          <a:bodyPr wrap="square">
            <a:spAutoFit/>
          </a:bodyPr>
          <a:lstStyle/>
          <a:p>
            <a:r>
              <a:rPr lang="en-US" b="1" dirty="0">
                <a:solidFill>
                  <a:schemeClr val="bg1"/>
                </a:solidFill>
              </a:rPr>
              <a:t>Dangerous Pile &amp; Embankment  </a:t>
            </a:r>
          </a:p>
        </p:txBody>
      </p:sp>
    </p:spTree>
    <p:extLst>
      <p:ext uri="{BB962C8B-B14F-4D97-AF65-F5344CB8AC3E}">
        <p14:creationId xmlns:p14="http://schemas.microsoft.com/office/powerpoint/2010/main" val="8320221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3" name="Group 9"/>
          <p:cNvGrpSpPr>
            <a:grpSpLocks/>
          </p:cNvGrpSpPr>
          <p:nvPr/>
        </p:nvGrpSpPr>
        <p:grpSpPr bwMode="auto">
          <a:xfrm>
            <a:off x="188180" y="120406"/>
            <a:ext cx="8883650" cy="1524000"/>
            <a:chOff x="288977" y="355144"/>
            <a:chExt cx="8382000" cy="661312"/>
          </a:xfrm>
        </p:grpSpPr>
        <p:pic>
          <p:nvPicPr>
            <p:cNvPr id="66565" name="Picture 5" descr="Aging ban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Rectangle 2"/>
            <p:cNvSpPr txBox="1">
              <a:spLocks noChangeArrowheads="1"/>
            </p:cNvSpPr>
            <p:nvPr/>
          </p:nvSpPr>
          <p:spPr bwMode="auto">
            <a:xfrm>
              <a:off x="407307" y="384641"/>
              <a:ext cx="820329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3600" dirty="0">
                  <a:solidFill>
                    <a:prstClr val="white"/>
                  </a:solidFill>
                </a:rPr>
                <a:t>Forest City east-PFBC Access</a:t>
              </a:r>
              <a:endParaRPr kumimoji="0" lang="en-US" altLang="en-US" sz="3600" b="0" i="0" u="none" strike="noStrike" kern="1200" cap="none" spc="0" normalizeH="0" baseline="0" noProof="0" dirty="0">
                <a:ln>
                  <a:noFill/>
                </a:ln>
                <a:solidFill>
                  <a:prstClr val="white"/>
                </a:solidFill>
                <a:effectLst/>
                <a:uLnTx/>
                <a:uFillTx/>
                <a:latin typeface="Calibri" pitchFamily="34" charset="0"/>
                <a:ea typeface="+mn-ea"/>
                <a:cs typeface="+mn-cs"/>
              </a:endParaRPr>
            </a:p>
          </p:txBody>
        </p:sp>
      </p:grpSp>
      <p:sp>
        <p:nvSpPr>
          <p:cNvPr id="4" name="TextBox 3">
            <a:extLst>
              <a:ext uri="{FF2B5EF4-FFF2-40B4-BE49-F238E27FC236}">
                <a16:creationId xmlns:a16="http://schemas.microsoft.com/office/drawing/2014/main" id="{8CD3DDAD-56A9-4534-B133-1F8977484509}"/>
              </a:ext>
            </a:extLst>
          </p:cNvPr>
          <p:cNvSpPr txBox="1"/>
          <p:nvPr/>
        </p:nvSpPr>
        <p:spPr>
          <a:xfrm>
            <a:off x="1066800" y="3892444"/>
            <a:ext cx="2429031" cy="523220"/>
          </a:xfrm>
          <a:prstGeom prst="rect">
            <a:avLst/>
          </a:prstGeom>
          <a:noFill/>
        </p:spPr>
        <p:txBody>
          <a:bodyPr wrap="square" rtlCol="0">
            <a:spAutoFit/>
          </a:bodyPr>
          <a:lstStyle/>
          <a:p>
            <a:r>
              <a:rPr lang="en-US" sz="2800" b="1" dirty="0">
                <a:solidFill>
                  <a:schemeClr val="bg1"/>
                </a:solidFill>
              </a:rPr>
              <a:t>Wash House </a:t>
            </a:r>
          </a:p>
        </p:txBody>
      </p:sp>
      <p:sp>
        <p:nvSpPr>
          <p:cNvPr id="5" name="TextBox 4">
            <a:extLst>
              <a:ext uri="{FF2B5EF4-FFF2-40B4-BE49-F238E27FC236}">
                <a16:creationId xmlns:a16="http://schemas.microsoft.com/office/drawing/2014/main" id="{C56ED954-D282-4157-9C9D-F51F6363055F}"/>
              </a:ext>
            </a:extLst>
          </p:cNvPr>
          <p:cNvSpPr txBox="1"/>
          <p:nvPr/>
        </p:nvSpPr>
        <p:spPr>
          <a:xfrm>
            <a:off x="4724400" y="3615445"/>
            <a:ext cx="3962400" cy="646331"/>
          </a:xfrm>
          <a:prstGeom prst="rect">
            <a:avLst/>
          </a:prstGeom>
          <a:noFill/>
        </p:spPr>
        <p:txBody>
          <a:bodyPr wrap="square" rtlCol="0">
            <a:spAutoFit/>
          </a:bodyPr>
          <a:lstStyle/>
          <a:p>
            <a:r>
              <a:rPr lang="en-US" sz="2800" b="1" dirty="0">
                <a:solidFill>
                  <a:schemeClr val="bg1"/>
                </a:solidFill>
              </a:rPr>
              <a:t>Concrete</a:t>
            </a:r>
            <a:r>
              <a:rPr lang="en-US" sz="3600" b="1" dirty="0">
                <a:solidFill>
                  <a:schemeClr val="bg1"/>
                </a:solidFill>
              </a:rPr>
              <a:t> </a:t>
            </a:r>
            <a:r>
              <a:rPr lang="en-US" sz="2800" b="1" dirty="0">
                <a:solidFill>
                  <a:schemeClr val="bg1"/>
                </a:solidFill>
              </a:rPr>
              <a:t>Structures</a:t>
            </a:r>
            <a:endParaRPr lang="en-US" sz="1200" b="1" dirty="0">
              <a:solidFill>
                <a:schemeClr val="bg1"/>
              </a:solidFill>
            </a:endParaRPr>
          </a:p>
        </p:txBody>
      </p:sp>
      <p:sp>
        <p:nvSpPr>
          <p:cNvPr id="8" name="Rectangle 7">
            <a:extLst>
              <a:ext uri="{FF2B5EF4-FFF2-40B4-BE49-F238E27FC236}">
                <a16:creationId xmlns:a16="http://schemas.microsoft.com/office/drawing/2014/main" id="{CBA9838E-ADE2-43D4-8106-7E852F29031C}"/>
              </a:ext>
            </a:extLst>
          </p:cNvPr>
          <p:cNvSpPr/>
          <p:nvPr/>
        </p:nvSpPr>
        <p:spPr>
          <a:xfrm>
            <a:off x="1219201" y="3490042"/>
            <a:ext cx="2514600" cy="461665"/>
          </a:xfrm>
          <a:prstGeom prst="rect">
            <a:avLst/>
          </a:prstGeom>
        </p:spPr>
        <p:txBody>
          <a:bodyPr wrap="square">
            <a:spAutoFit/>
          </a:bodyPr>
          <a:lstStyle/>
          <a:p>
            <a:r>
              <a:rPr lang="en-US" b="1" dirty="0">
                <a:solidFill>
                  <a:schemeClr val="bg1"/>
                </a:solidFill>
              </a:rPr>
              <a:t>Concrete</a:t>
            </a:r>
            <a:r>
              <a:rPr lang="en-US" sz="2400" b="1" dirty="0">
                <a:solidFill>
                  <a:schemeClr val="bg1"/>
                </a:solidFill>
              </a:rPr>
              <a:t> </a:t>
            </a:r>
            <a:r>
              <a:rPr lang="en-US" b="1" dirty="0">
                <a:solidFill>
                  <a:schemeClr val="bg1"/>
                </a:solidFill>
              </a:rPr>
              <a:t>Structures</a:t>
            </a:r>
            <a:r>
              <a:rPr lang="en-US" sz="1000" b="1" dirty="0">
                <a:solidFill>
                  <a:schemeClr val="bg1"/>
                </a:solidFill>
              </a:rPr>
              <a:t> </a:t>
            </a:r>
          </a:p>
        </p:txBody>
      </p:sp>
      <p:sp>
        <p:nvSpPr>
          <p:cNvPr id="13" name="Rectangle 12">
            <a:extLst>
              <a:ext uri="{FF2B5EF4-FFF2-40B4-BE49-F238E27FC236}">
                <a16:creationId xmlns:a16="http://schemas.microsoft.com/office/drawing/2014/main" id="{0ECAE007-16CA-4113-A9D4-C76BA0902C64}"/>
              </a:ext>
            </a:extLst>
          </p:cNvPr>
          <p:cNvSpPr/>
          <p:nvPr/>
        </p:nvSpPr>
        <p:spPr>
          <a:xfrm>
            <a:off x="5334000" y="3244334"/>
            <a:ext cx="2667000" cy="646331"/>
          </a:xfrm>
          <a:prstGeom prst="rect">
            <a:avLst/>
          </a:prstGeom>
        </p:spPr>
        <p:txBody>
          <a:bodyPr wrap="square">
            <a:spAutoFit/>
          </a:bodyPr>
          <a:lstStyle/>
          <a:p>
            <a:r>
              <a:rPr lang="en-US" b="1" dirty="0">
                <a:solidFill>
                  <a:schemeClr val="bg1"/>
                </a:solidFill>
              </a:rPr>
              <a:t>Dangerous Pile &amp; Embankment  </a:t>
            </a:r>
          </a:p>
        </p:txBody>
      </p:sp>
      <p:sp>
        <p:nvSpPr>
          <p:cNvPr id="2" name="TextBox 1">
            <a:extLst>
              <a:ext uri="{FF2B5EF4-FFF2-40B4-BE49-F238E27FC236}">
                <a16:creationId xmlns:a16="http://schemas.microsoft.com/office/drawing/2014/main" id="{69B33298-BA7B-406A-AB7C-D0AA8A2CE146}"/>
              </a:ext>
            </a:extLst>
          </p:cNvPr>
          <p:cNvSpPr txBox="1"/>
          <p:nvPr/>
        </p:nvSpPr>
        <p:spPr>
          <a:xfrm>
            <a:off x="4267200" y="5943600"/>
            <a:ext cx="1436162" cy="369332"/>
          </a:xfrm>
          <a:prstGeom prst="rect">
            <a:avLst/>
          </a:prstGeom>
          <a:noFill/>
        </p:spPr>
        <p:txBody>
          <a:bodyPr wrap="none" rtlCol="0">
            <a:spAutoFit/>
          </a:bodyPr>
          <a:lstStyle/>
          <a:p>
            <a:r>
              <a:rPr lang="en-US" dirty="0">
                <a:solidFill>
                  <a:schemeClr val="bg1"/>
                </a:solidFill>
              </a:rPr>
              <a:t>Full Site View</a:t>
            </a:r>
          </a:p>
        </p:txBody>
      </p:sp>
      <p:pic>
        <p:nvPicPr>
          <p:cNvPr id="11" name="Picture 10">
            <a:extLst>
              <a:ext uri="{FF2B5EF4-FFF2-40B4-BE49-F238E27FC236}">
                <a16:creationId xmlns:a16="http://schemas.microsoft.com/office/drawing/2014/main" id="{950C68FF-4AF0-454E-80E1-D08994D514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000" y="1665951"/>
            <a:ext cx="8001000" cy="5192049"/>
          </a:xfrm>
          <a:prstGeom prst="rect">
            <a:avLst/>
          </a:prstGeom>
        </p:spPr>
      </p:pic>
    </p:spTree>
    <p:extLst>
      <p:ext uri="{BB962C8B-B14F-4D97-AF65-F5344CB8AC3E}">
        <p14:creationId xmlns:p14="http://schemas.microsoft.com/office/powerpoint/2010/main" val="27036002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3" name="Group 9"/>
          <p:cNvGrpSpPr>
            <a:grpSpLocks/>
          </p:cNvGrpSpPr>
          <p:nvPr/>
        </p:nvGrpSpPr>
        <p:grpSpPr bwMode="auto">
          <a:xfrm>
            <a:off x="188180" y="120406"/>
            <a:ext cx="8883650" cy="1524000"/>
            <a:chOff x="288977" y="355144"/>
            <a:chExt cx="8382000" cy="661312"/>
          </a:xfrm>
        </p:grpSpPr>
        <p:pic>
          <p:nvPicPr>
            <p:cNvPr id="66565" name="Picture 5" descr="Aging ban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Rectangle 2"/>
            <p:cNvSpPr txBox="1">
              <a:spLocks noChangeArrowheads="1"/>
            </p:cNvSpPr>
            <p:nvPr/>
          </p:nvSpPr>
          <p:spPr bwMode="auto">
            <a:xfrm>
              <a:off x="407307" y="384641"/>
              <a:ext cx="820329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3600" dirty="0">
                  <a:solidFill>
                    <a:prstClr val="white"/>
                  </a:solidFill>
                </a:rPr>
                <a:t>Forest City east-PFBC Access</a:t>
              </a:r>
              <a:endParaRPr kumimoji="0" lang="en-US" altLang="en-US" sz="3600" b="0" i="0" u="none" strike="noStrike" kern="1200" cap="none" spc="0" normalizeH="0" baseline="0" noProof="0" dirty="0">
                <a:ln>
                  <a:noFill/>
                </a:ln>
                <a:solidFill>
                  <a:prstClr val="white"/>
                </a:solidFill>
                <a:effectLst/>
                <a:uLnTx/>
                <a:uFillTx/>
                <a:latin typeface="Calibri" pitchFamily="34" charset="0"/>
                <a:ea typeface="+mn-ea"/>
                <a:cs typeface="+mn-cs"/>
              </a:endParaRPr>
            </a:p>
          </p:txBody>
        </p:sp>
      </p:grpSp>
      <p:sp>
        <p:nvSpPr>
          <p:cNvPr id="4" name="TextBox 3">
            <a:extLst>
              <a:ext uri="{FF2B5EF4-FFF2-40B4-BE49-F238E27FC236}">
                <a16:creationId xmlns:a16="http://schemas.microsoft.com/office/drawing/2014/main" id="{8CD3DDAD-56A9-4534-B133-1F8977484509}"/>
              </a:ext>
            </a:extLst>
          </p:cNvPr>
          <p:cNvSpPr txBox="1"/>
          <p:nvPr/>
        </p:nvSpPr>
        <p:spPr>
          <a:xfrm>
            <a:off x="1066800" y="3892444"/>
            <a:ext cx="2429031" cy="523220"/>
          </a:xfrm>
          <a:prstGeom prst="rect">
            <a:avLst/>
          </a:prstGeom>
          <a:noFill/>
        </p:spPr>
        <p:txBody>
          <a:bodyPr wrap="square" rtlCol="0">
            <a:spAutoFit/>
          </a:bodyPr>
          <a:lstStyle/>
          <a:p>
            <a:r>
              <a:rPr lang="en-US" sz="2800" b="1" dirty="0">
                <a:solidFill>
                  <a:schemeClr val="bg1"/>
                </a:solidFill>
              </a:rPr>
              <a:t>Wash House </a:t>
            </a:r>
          </a:p>
        </p:txBody>
      </p:sp>
      <p:sp>
        <p:nvSpPr>
          <p:cNvPr id="5" name="TextBox 4">
            <a:extLst>
              <a:ext uri="{FF2B5EF4-FFF2-40B4-BE49-F238E27FC236}">
                <a16:creationId xmlns:a16="http://schemas.microsoft.com/office/drawing/2014/main" id="{C56ED954-D282-4157-9C9D-F51F6363055F}"/>
              </a:ext>
            </a:extLst>
          </p:cNvPr>
          <p:cNvSpPr txBox="1"/>
          <p:nvPr/>
        </p:nvSpPr>
        <p:spPr>
          <a:xfrm>
            <a:off x="4724400" y="3615445"/>
            <a:ext cx="3962400" cy="646331"/>
          </a:xfrm>
          <a:prstGeom prst="rect">
            <a:avLst/>
          </a:prstGeom>
          <a:noFill/>
        </p:spPr>
        <p:txBody>
          <a:bodyPr wrap="square" rtlCol="0">
            <a:spAutoFit/>
          </a:bodyPr>
          <a:lstStyle/>
          <a:p>
            <a:r>
              <a:rPr lang="en-US" sz="2800" b="1" dirty="0">
                <a:solidFill>
                  <a:schemeClr val="bg1"/>
                </a:solidFill>
              </a:rPr>
              <a:t>Concrete</a:t>
            </a:r>
            <a:r>
              <a:rPr lang="en-US" sz="3600" b="1" dirty="0">
                <a:solidFill>
                  <a:schemeClr val="bg1"/>
                </a:solidFill>
              </a:rPr>
              <a:t> </a:t>
            </a:r>
            <a:r>
              <a:rPr lang="en-US" sz="2800" b="1" dirty="0">
                <a:solidFill>
                  <a:schemeClr val="bg1"/>
                </a:solidFill>
              </a:rPr>
              <a:t>Structures</a:t>
            </a:r>
            <a:r>
              <a:rPr lang="en-US" sz="1200" b="1" dirty="0">
                <a:solidFill>
                  <a:schemeClr val="bg1"/>
                </a:solidFill>
              </a:rPr>
              <a:t> </a:t>
            </a:r>
          </a:p>
        </p:txBody>
      </p:sp>
      <p:sp>
        <p:nvSpPr>
          <p:cNvPr id="6" name="TextBox 5">
            <a:extLst>
              <a:ext uri="{FF2B5EF4-FFF2-40B4-BE49-F238E27FC236}">
                <a16:creationId xmlns:a16="http://schemas.microsoft.com/office/drawing/2014/main" id="{9DDDC371-D3BF-4F9B-A185-35EA5DD7577F}"/>
              </a:ext>
            </a:extLst>
          </p:cNvPr>
          <p:cNvSpPr txBox="1"/>
          <p:nvPr/>
        </p:nvSpPr>
        <p:spPr>
          <a:xfrm>
            <a:off x="1746444" y="5274123"/>
            <a:ext cx="7397556" cy="523220"/>
          </a:xfrm>
          <a:prstGeom prst="rect">
            <a:avLst/>
          </a:prstGeom>
          <a:noFill/>
        </p:spPr>
        <p:txBody>
          <a:bodyPr wrap="square" rtlCol="0">
            <a:spAutoFit/>
          </a:bodyPr>
          <a:lstStyle/>
          <a:p>
            <a:r>
              <a:rPr lang="en-US" sz="2800" b="1" dirty="0">
                <a:solidFill>
                  <a:schemeClr val="bg1"/>
                </a:solidFill>
              </a:rPr>
              <a:t>Full </a:t>
            </a:r>
          </a:p>
        </p:txBody>
      </p:sp>
      <p:sp>
        <p:nvSpPr>
          <p:cNvPr id="8" name="Rectangle 7">
            <a:extLst>
              <a:ext uri="{FF2B5EF4-FFF2-40B4-BE49-F238E27FC236}">
                <a16:creationId xmlns:a16="http://schemas.microsoft.com/office/drawing/2014/main" id="{CBA9838E-ADE2-43D4-8106-7E852F29031C}"/>
              </a:ext>
            </a:extLst>
          </p:cNvPr>
          <p:cNvSpPr/>
          <p:nvPr/>
        </p:nvSpPr>
        <p:spPr>
          <a:xfrm>
            <a:off x="1219201" y="3490042"/>
            <a:ext cx="2514600" cy="461665"/>
          </a:xfrm>
          <a:prstGeom prst="rect">
            <a:avLst/>
          </a:prstGeom>
        </p:spPr>
        <p:txBody>
          <a:bodyPr wrap="square">
            <a:spAutoFit/>
          </a:bodyPr>
          <a:lstStyle/>
          <a:p>
            <a:r>
              <a:rPr lang="en-US" b="1" dirty="0">
                <a:solidFill>
                  <a:schemeClr val="bg1"/>
                </a:solidFill>
              </a:rPr>
              <a:t>Concrete</a:t>
            </a:r>
            <a:r>
              <a:rPr lang="en-US" sz="2400" b="1" dirty="0">
                <a:solidFill>
                  <a:schemeClr val="bg1"/>
                </a:solidFill>
              </a:rPr>
              <a:t> </a:t>
            </a:r>
            <a:r>
              <a:rPr lang="en-US" b="1" dirty="0">
                <a:solidFill>
                  <a:schemeClr val="bg1"/>
                </a:solidFill>
              </a:rPr>
              <a:t>Structures</a:t>
            </a:r>
            <a:r>
              <a:rPr lang="en-US" sz="1000" b="1" dirty="0">
                <a:solidFill>
                  <a:schemeClr val="bg1"/>
                </a:solidFill>
              </a:rPr>
              <a:t> </a:t>
            </a:r>
          </a:p>
        </p:txBody>
      </p:sp>
      <p:sp>
        <p:nvSpPr>
          <p:cNvPr id="13" name="Rectangle 12">
            <a:extLst>
              <a:ext uri="{FF2B5EF4-FFF2-40B4-BE49-F238E27FC236}">
                <a16:creationId xmlns:a16="http://schemas.microsoft.com/office/drawing/2014/main" id="{0ECAE007-16CA-4113-A9D4-C76BA0902C64}"/>
              </a:ext>
            </a:extLst>
          </p:cNvPr>
          <p:cNvSpPr/>
          <p:nvPr/>
        </p:nvSpPr>
        <p:spPr>
          <a:xfrm>
            <a:off x="5334000" y="3244334"/>
            <a:ext cx="2667000" cy="646331"/>
          </a:xfrm>
          <a:prstGeom prst="rect">
            <a:avLst/>
          </a:prstGeom>
        </p:spPr>
        <p:txBody>
          <a:bodyPr wrap="square">
            <a:spAutoFit/>
          </a:bodyPr>
          <a:lstStyle/>
          <a:p>
            <a:r>
              <a:rPr lang="en-US" b="1" dirty="0">
                <a:solidFill>
                  <a:schemeClr val="bg1"/>
                </a:solidFill>
              </a:rPr>
              <a:t>Dangerous Pile &amp; Embankment  </a:t>
            </a:r>
          </a:p>
        </p:txBody>
      </p:sp>
      <p:pic>
        <p:nvPicPr>
          <p:cNvPr id="3" name="Picture 2">
            <a:extLst>
              <a:ext uri="{FF2B5EF4-FFF2-40B4-BE49-F238E27FC236}">
                <a16:creationId xmlns:a16="http://schemas.microsoft.com/office/drawing/2014/main" id="{977766F8-0015-40E3-BAB6-8335F477EF4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4191" y="1712382"/>
            <a:ext cx="8883650" cy="5025212"/>
          </a:xfrm>
          <a:prstGeom prst="rect">
            <a:avLst/>
          </a:prstGeom>
        </p:spPr>
      </p:pic>
      <p:sp>
        <p:nvSpPr>
          <p:cNvPr id="7" name="TextBox 6">
            <a:extLst>
              <a:ext uri="{FF2B5EF4-FFF2-40B4-BE49-F238E27FC236}">
                <a16:creationId xmlns:a16="http://schemas.microsoft.com/office/drawing/2014/main" id="{A898DF4C-167B-4E0B-B01F-397950AC2137}"/>
              </a:ext>
            </a:extLst>
          </p:cNvPr>
          <p:cNvSpPr txBox="1"/>
          <p:nvPr/>
        </p:nvSpPr>
        <p:spPr>
          <a:xfrm>
            <a:off x="1905000" y="6214374"/>
            <a:ext cx="3433248" cy="369332"/>
          </a:xfrm>
          <a:prstGeom prst="rect">
            <a:avLst/>
          </a:prstGeom>
          <a:noFill/>
        </p:spPr>
        <p:txBody>
          <a:bodyPr wrap="none" rtlCol="0">
            <a:spAutoFit/>
          </a:bodyPr>
          <a:lstStyle/>
          <a:p>
            <a:r>
              <a:rPr lang="en-US" b="1" dirty="0">
                <a:solidFill>
                  <a:schemeClr val="bg1"/>
                </a:solidFill>
              </a:rPr>
              <a:t>Eroded Stream Channel Diversion </a:t>
            </a:r>
          </a:p>
        </p:txBody>
      </p:sp>
    </p:spTree>
    <p:extLst>
      <p:ext uri="{BB962C8B-B14F-4D97-AF65-F5344CB8AC3E}">
        <p14:creationId xmlns:p14="http://schemas.microsoft.com/office/powerpoint/2010/main" val="3735636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3" name="Group 9"/>
          <p:cNvGrpSpPr>
            <a:grpSpLocks/>
          </p:cNvGrpSpPr>
          <p:nvPr/>
        </p:nvGrpSpPr>
        <p:grpSpPr bwMode="auto">
          <a:xfrm>
            <a:off x="76200" y="152400"/>
            <a:ext cx="9020497" cy="863600"/>
            <a:chOff x="288977" y="355144"/>
            <a:chExt cx="8382000" cy="661312"/>
          </a:xfrm>
        </p:grpSpPr>
        <p:pic>
          <p:nvPicPr>
            <p:cNvPr id="15365"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2018 AML Pilot Projects Location Map</a:t>
              </a:r>
            </a:p>
          </p:txBody>
        </p:sp>
      </p:grpSp>
      <p:pic>
        <p:nvPicPr>
          <p:cNvPr id="2" name="Picture 1">
            <a:extLst>
              <a:ext uri="{FF2B5EF4-FFF2-40B4-BE49-F238E27FC236}">
                <a16:creationId xmlns:a16="http://schemas.microsoft.com/office/drawing/2014/main" id="{5DDED15C-1D51-4543-9190-6DF1EE15B0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1061051"/>
            <a:ext cx="9020497" cy="5720749"/>
          </a:xfrm>
          <a:prstGeom prst="rect">
            <a:avLst/>
          </a:prstGeom>
        </p:spPr>
      </p:pic>
      <p:pic>
        <p:nvPicPr>
          <p:cNvPr id="3" name="Picture 2">
            <a:extLst>
              <a:ext uri="{FF2B5EF4-FFF2-40B4-BE49-F238E27FC236}">
                <a16:creationId xmlns:a16="http://schemas.microsoft.com/office/drawing/2014/main" id="{52FB2A54-0975-4F1B-B63F-97F0C75EF4E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52600" y="5571070"/>
            <a:ext cx="228600" cy="225879"/>
          </a:xfrm>
          <a:prstGeom prst="rect">
            <a:avLst/>
          </a:prstGeom>
        </p:spPr>
      </p:pic>
      <p:pic>
        <p:nvPicPr>
          <p:cNvPr id="4" name="Picture 3">
            <a:extLst>
              <a:ext uri="{FF2B5EF4-FFF2-40B4-BE49-F238E27FC236}">
                <a16:creationId xmlns:a16="http://schemas.microsoft.com/office/drawing/2014/main" id="{52741346-A2FC-4DF8-B18F-FB6E781FEAE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200" y="4953000"/>
            <a:ext cx="225572" cy="225572"/>
          </a:xfrm>
          <a:prstGeom prst="rect">
            <a:avLst/>
          </a:prstGeom>
        </p:spPr>
      </p:pic>
    </p:spTree>
    <p:extLst>
      <p:ext uri="{BB962C8B-B14F-4D97-AF65-F5344CB8AC3E}">
        <p14:creationId xmlns:p14="http://schemas.microsoft.com/office/powerpoint/2010/main" val="38894719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3" name="Group 9"/>
          <p:cNvGrpSpPr>
            <a:grpSpLocks/>
          </p:cNvGrpSpPr>
          <p:nvPr/>
        </p:nvGrpSpPr>
        <p:grpSpPr bwMode="auto">
          <a:xfrm>
            <a:off x="188180" y="120406"/>
            <a:ext cx="8883650" cy="1524000"/>
            <a:chOff x="288977" y="355144"/>
            <a:chExt cx="8382000" cy="661312"/>
          </a:xfrm>
        </p:grpSpPr>
        <p:pic>
          <p:nvPicPr>
            <p:cNvPr id="66565" name="Picture 5" descr="Aging ban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Rectangle 2"/>
            <p:cNvSpPr txBox="1">
              <a:spLocks noChangeArrowheads="1"/>
            </p:cNvSpPr>
            <p:nvPr/>
          </p:nvSpPr>
          <p:spPr bwMode="auto">
            <a:xfrm>
              <a:off x="407307" y="384641"/>
              <a:ext cx="820329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3600" dirty="0">
                  <a:solidFill>
                    <a:prstClr val="white"/>
                  </a:solidFill>
                </a:rPr>
                <a:t>Forest City east-PFBC Access</a:t>
              </a:r>
              <a:endParaRPr kumimoji="0" lang="en-US" altLang="en-US" sz="3600" b="0" i="0" u="none" strike="noStrike" kern="1200" cap="none" spc="0" normalizeH="0" baseline="0" noProof="0" dirty="0">
                <a:ln>
                  <a:noFill/>
                </a:ln>
                <a:solidFill>
                  <a:prstClr val="white"/>
                </a:solidFill>
                <a:effectLst/>
                <a:uLnTx/>
                <a:uFillTx/>
                <a:latin typeface="Calibri" pitchFamily="34" charset="0"/>
                <a:ea typeface="+mn-ea"/>
                <a:cs typeface="+mn-cs"/>
              </a:endParaRPr>
            </a:p>
          </p:txBody>
        </p:sp>
      </p:grpSp>
      <p:sp>
        <p:nvSpPr>
          <p:cNvPr id="4" name="TextBox 3">
            <a:extLst>
              <a:ext uri="{FF2B5EF4-FFF2-40B4-BE49-F238E27FC236}">
                <a16:creationId xmlns:a16="http://schemas.microsoft.com/office/drawing/2014/main" id="{8CD3DDAD-56A9-4534-B133-1F8977484509}"/>
              </a:ext>
            </a:extLst>
          </p:cNvPr>
          <p:cNvSpPr txBox="1"/>
          <p:nvPr/>
        </p:nvSpPr>
        <p:spPr>
          <a:xfrm>
            <a:off x="1066800" y="3892444"/>
            <a:ext cx="2429031" cy="523220"/>
          </a:xfrm>
          <a:prstGeom prst="rect">
            <a:avLst/>
          </a:prstGeom>
          <a:noFill/>
        </p:spPr>
        <p:txBody>
          <a:bodyPr wrap="square" rtlCol="0">
            <a:spAutoFit/>
          </a:bodyPr>
          <a:lstStyle/>
          <a:p>
            <a:r>
              <a:rPr lang="en-US" sz="2800" b="1" dirty="0">
                <a:solidFill>
                  <a:schemeClr val="bg1"/>
                </a:solidFill>
              </a:rPr>
              <a:t>Wash House </a:t>
            </a:r>
          </a:p>
        </p:txBody>
      </p:sp>
      <p:sp>
        <p:nvSpPr>
          <p:cNvPr id="5" name="TextBox 4">
            <a:extLst>
              <a:ext uri="{FF2B5EF4-FFF2-40B4-BE49-F238E27FC236}">
                <a16:creationId xmlns:a16="http://schemas.microsoft.com/office/drawing/2014/main" id="{C56ED954-D282-4157-9C9D-F51F6363055F}"/>
              </a:ext>
            </a:extLst>
          </p:cNvPr>
          <p:cNvSpPr txBox="1"/>
          <p:nvPr/>
        </p:nvSpPr>
        <p:spPr>
          <a:xfrm>
            <a:off x="4724400" y="3615445"/>
            <a:ext cx="3962400" cy="646331"/>
          </a:xfrm>
          <a:prstGeom prst="rect">
            <a:avLst/>
          </a:prstGeom>
          <a:noFill/>
        </p:spPr>
        <p:txBody>
          <a:bodyPr wrap="square" rtlCol="0">
            <a:spAutoFit/>
          </a:bodyPr>
          <a:lstStyle/>
          <a:p>
            <a:r>
              <a:rPr lang="en-US" sz="2800" b="1" dirty="0">
                <a:solidFill>
                  <a:schemeClr val="bg1"/>
                </a:solidFill>
              </a:rPr>
              <a:t>Concrete</a:t>
            </a:r>
            <a:r>
              <a:rPr lang="en-US" sz="3600" b="1" dirty="0">
                <a:solidFill>
                  <a:schemeClr val="bg1"/>
                </a:solidFill>
              </a:rPr>
              <a:t> </a:t>
            </a:r>
            <a:r>
              <a:rPr lang="en-US" sz="2800" b="1" dirty="0">
                <a:solidFill>
                  <a:schemeClr val="bg1"/>
                </a:solidFill>
              </a:rPr>
              <a:t>Structures</a:t>
            </a:r>
            <a:r>
              <a:rPr lang="en-US" sz="1200" b="1" dirty="0">
                <a:solidFill>
                  <a:schemeClr val="bg1"/>
                </a:solidFill>
              </a:rPr>
              <a:t> </a:t>
            </a:r>
          </a:p>
        </p:txBody>
      </p:sp>
      <p:sp>
        <p:nvSpPr>
          <p:cNvPr id="6" name="TextBox 5">
            <a:extLst>
              <a:ext uri="{FF2B5EF4-FFF2-40B4-BE49-F238E27FC236}">
                <a16:creationId xmlns:a16="http://schemas.microsoft.com/office/drawing/2014/main" id="{9DDDC371-D3BF-4F9B-A185-35EA5DD7577F}"/>
              </a:ext>
            </a:extLst>
          </p:cNvPr>
          <p:cNvSpPr txBox="1"/>
          <p:nvPr/>
        </p:nvSpPr>
        <p:spPr>
          <a:xfrm>
            <a:off x="1752600" y="5257800"/>
            <a:ext cx="7397556" cy="523220"/>
          </a:xfrm>
          <a:prstGeom prst="rect">
            <a:avLst/>
          </a:prstGeom>
          <a:noFill/>
        </p:spPr>
        <p:txBody>
          <a:bodyPr wrap="square" rtlCol="0">
            <a:spAutoFit/>
          </a:bodyPr>
          <a:lstStyle/>
          <a:p>
            <a:r>
              <a:rPr lang="en-US" sz="2800" b="1" dirty="0" err="1">
                <a:solidFill>
                  <a:schemeClr val="bg1"/>
                </a:solidFill>
              </a:rPr>
              <a:t>Futurenber</a:t>
            </a:r>
            <a:endParaRPr lang="en-US" sz="2800" b="1" dirty="0">
              <a:solidFill>
                <a:schemeClr val="bg1"/>
              </a:solidFill>
            </a:endParaRPr>
          </a:p>
        </p:txBody>
      </p:sp>
      <p:sp>
        <p:nvSpPr>
          <p:cNvPr id="8" name="Rectangle 7">
            <a:extLst>
              <a:ext uri="{FF2B5EF4-FFF2-40B4-BE49-F238E27FC236}">
                <a16:creationId xmlns:a16="http://schemas.microsoft.com/office/drawing/2014/main" id="{CBA9838E-ADE2-43D4-8106-7E852F29031C}"/>
              </a:ext>
            </a:extLst>
          </p:cNvPr>
          <p:cNvSpPr/>
          <p:nvPr/>
        </p:nvSpPr>
        <p:spPr>
          <a:xfrm>
            <a:off x="1219201" y="3490042"/>
            <a:ext cx="2514600" cy="461665"/>
          </a:xfrm>
          <a:prstGeom prst="rect">
            <a:avLst/>
          </a:prstGeom>
        </p:spPr>
        <p:txBody>
          <a:bodyPr wrap="square">
            <a:spAutoFit/>
          </a:bodyPr>
          <a:lstStyle/>
          <a:p>
            <a:r>
              <a:rPr lang="en-US" b="1" dirty="0">
                <a:solidFill>
                  <a:schemeClr val="bg1"/>
                </a:solidFill>
              </a:rPr>
              <a:t>Concrete</a:t>
            </a:r>
            <a:r>
              <a:rPr lang="en-US" sz="2400" b="1" dirty="0">
                <a:solidFill>
                  <a:schemeClr val="bg1"/>
                </a:solidFill>
              </a:rPr>
              <a:t> </a:t>
            </a:r>
            <a:r>
              <a:rPr lang="en-US" b="1" dirty="0">
                <a:solidFill>
                  <a:schemeClr val="bg1"/>
                </a:solidFill>
              </a:rPr>
              <a:t>Structures</a:t>
            </a:r>
            <a:r>
              <a:rPr lang="en-US" sz="1000" b="1" dirty="0">
                <a:solidFill>
                  <a:schemeClr val="bg1"/>
                </a:solidFill>
              </a:rPr>
              <a:t> </a:t>
            </a:r>
          </a:p>
        </p:txBody>
      </p:sp>
      <p:sp>
        <p:nvSpPr>
          <p:cNvPr id="13" name="Rectangle 12">
            <a:extLst>
              <a:ext uri="{FF2B5EF4-FFF2-40B4-BE49-F238E27FC236}">
                <a16:creationId xmlns:a16="http://schemas.microsoft.com/office/drawing/2014/main" id="{0ECAE007-16CA-4113-A9D4-C76BA0902C64}"/>
              </a:ext>
            </a:extLst>
          </p:cNvPr>
          <p:cNvSpPr/>
          <p:nvPr/>
        </p:nvSpPr>
        <p:spPr>
          <a:xfrm>
            <a:off x="5334000" y="3244334"/>
            <a:ext cx="2667000" cy="646331"/>
          </a:xfrm>
          <a:prstGeom prst="rect">
            <a:avLst/>
          </a:prstGeom>
        </p:spPr>
        <p:txBody>
          <a:bodyPr wrap="square">
            <a:spAutoFit/>
          </a:bodyPr>
          <a:lstStyle/>
          <a:p>
            <a:r>
              <a:rPr lang="en-US" b="1" dirty="0">
                <a:solidFill>
                  <a:schemeClr val="bg1"/>
                </a:solidFill>
              </a:rPr>
              <a:t>Dangerous Pile &amp; Embankment  </a:t>
            </a:r>
          </a:p>
        </p:txBody>
      </p:sp>
      <p:pic>
        <p:nvPicPr>
          <p:cNvPr id="3" name="Picture 2">
            <a:extLst>
              <a:ext uri="{FF2B5EF4-FFF2-40B4-BE49-F238E27FC236}">
                <a16:creationId xmlns:a16="http://schemas.microsoft.com/office/drawing/2014/main" id="{74926E93-4F2E-445E-80E0-CB78925C37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8181" y="1712382"/>
            <a:ext cx="8767640" cy="4974316"/>
          </a:xfrm>
          <a:prstGeom prst="rect">
            <a:avLst/>
          </a:prstGeom>
        </p:spPr>
      </p:pic>
      <p:sp>
        <p:nvSpPr>
          <p:cNvPr id="7" name="TextBox 6">
            <a:extLst>
              <a:ext uri="{FF2B5EF4-FFF2-40B4-BE49-F238E27FC236}">
                <a16:creationId xmlns:a16="http://schemas.microsoft.com/office/drawing/2014/main" id="{18E02AAF-8140-4F6A-BD01-5DB5FBEC777A}"/>
              </a:ext>
            </a:extLst>
          </p:cNvPr>
          <p:cNvSpPr txBox="1"/>
          <p:nvPr/>
        </p:nvSpPr>
        <p:spPr>
          <a:xfrm rot="10800000" flipV="1">
            <a:off x="3200400" y="5643970"/>
            <a:ext cx="2743200" cy="369332"/>
          </a:xfrm>
          <a:prstGeom prst="rect">
            <a:avLst/>
          </a:prstGeom>
          <a:noFill/>
        </p:spPr>
        <p:txBody>
          <a:bodyPr wrap="square" rtlCol="0">
            <a:spAutoFit/>
          </a:bodyPr>
          <a:lstStyle/>
          <a:p>
            <a:r>
              <a:rPr lang="en-US" b="1" dirty="0">
                <a:solidFill>
                  <a:schemeClr val="bg1"/>
                </a:solidFill>
              </a:rPr>
              <a:t>Gob Area</a:t>
            </a:r>
          </a:p>
        </p:txBody>
      </p:sp>
    </p:spTree>
    <p:extLst>
      <p:ext uri="{BB962C8B-B14F-4D97-AF65-F5344CB8AC3E}">
        <p14:creationId xmlns:p14="http://schemas.microsoft.com/office/powerpoint/2010/main" val="249835944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3" name="Group 9"/>
          <p:cNvGrpSpPr>
            <a:grpSpLocks/>
          </p:cNvGrpSpPr>
          <p:nvPr/>
        </p:nvGrpSpPr>
        <p:grpSpPr bwMode="auto">
          <a:xfrm>
            <a:off x="188180" y="120406"/>
            <a:ext cx="8883650" cy="1524000"/>
            <a:chOff x="288977" y="355144"/>
            <a:chExt cx="8382000" cy="661312"/>
          </a:xfrm>
        </p:grpSpPr>
        <p:pic>
          <p:nvPicPr>
            <p:cNvPr id="66565" name="Picture 5" descr="Aging ban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Rectangle 2"/>
            <p:cNvSpPr txBox="1">
              <a:spLocks noChangeArrowheads="1"/>
            </p:cNvSpPr>
            <p:nvPr/>
          </p:nvSpPr>
          <p:spPr bwMode="auto">
            <a:xfrm>
              <a:off x="407307" y="384641"/>
              <a:ext cx="820329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3600" dirty="0">
                  <a:solidFill>
                    <a:prstClr val="white"/>
                  </a:solidFill>
                </a:rPr>
                <a:t>Forest City east-PFBC Access</a:t>
              </a:r>
              <a:endParaRPr kumimoji="0" lang="en-US" altLang="en-US" sz="3600" b="0" i="0" u="none" strike="noStrike" kern="1200" cap="none" spc="0" normalizeH="0" baseline="0" noProof="0" dirty="0">
                <a:ln>
                  <a:noFill/>
                </a:ln>
                <a:solidFill>
                  <a:prstClr val="white"/>
                </a:solidFill>
                <a:effectLst/>
                <a:uLnTx/>
                <a:uFillTx/>
                <a:latin typeface="Calibri" pitchFamily="34" charset="0"/>
                <a:ea typeface="+mn-ea"/>
                <a:cs typeface="+mn-cs"/>
              </a:endParaRPr>
            </a:p>
          </p:txBody>
        </p:sp>
      </p:grpSp>
      <p:sp>
        <p:nvSpPr>
          <p:cNvPr id="4" name="TextBox 3">
            <a:extLst>
              <a:ext uri="{FF2B5EF4-FFF2-40B4-BE49-F238E27FC236}">
                <a16:creationId xmlns:a16="http://schemas.microsoft.com/office/drawing/2014/main" id="{8CD3DDAD-56A9-4534-B133-1F8977484509}"/>
              </a:ext>
            </a:extLst>
          </p:cNvPr>
          <p:cNvSpPr txBox="1"/>
          <p:nvPr/>
        </p:nvSpPr>
        <p:spPr>
          <a:xfrm>
            <a:off x="1066800" y="3892444"/>
            <a:ext cx="2429031" cy="523220"/>
          </a:xfrm>
          <a:prstGeom prst="rect">
            <a:avLst/>
          </a:prstGeom>
          <a:noFill/>
        </p:spPr>
        <p:txBody>
          <a:bodyPr wrap="square" rtlCol="0">
            <a:spAutoFit/>
          </a:bodyPr>
          <a:lstStyle/>
          <a:p>
            <a:r>
              <a:rPr lang="en-US" sz="2800" b="1" dirty="0">
                <a:solidFill>
                  <a:schemeClr val="bg1"/>
                </a:solidFill>
              </a:rPr>
              <a:t>Wash House </a:t>
            </a:r>
          </a:p>
        </p:txBody>
      </p:sp>
      <p:sp>
        <p:nvSpPr>
          <p:cNvPr id="5" name="TextBox 4">
            <a:extLst>
              <a:ext uri="{FF2B5EF4-FFF2-40B4-BE49-F238E27FC236}">
                <a16:creationId xmlns:a16="http://schemas.microsoft.com/office/drawing/2014/main" id="{C56ED954-D282-4157-9C9D-F51F6363055F}"/>
              </a:ext>
            </a:extLst>
          </p:cNvPr>
          <p:cNvSpPr txBox="1"/>
          <p:nvPr/>
        </p:nvSpPr>
        <p:spPr>
          <a:xfrm>
            <a:off x="4724400" y="3615445"/>
            <a:ext cx="3962400" cy="646331"/>
          </a:xfrm>
          <a:prstGeom prst="rect">
            <a:avLst/>
          </a:prstGeom>
          <a:noFill/>
        </p:spPr>
        <p:txBody>
          <a:bodyPr wrap="square" rtlCol="0">
            <a:spAutoFit/>
          </a:bodyPr>
          <a:lstStyle/>
          <a:p>
            <a:r>
              <a:rPr lang="en-US" sz="2800" b="1" dirty="0">
                <a:solidFill>
                  <a:schemeClr val="bg1"/>
                </a:solidFill>
              </a:rPr>
              <a:t>Concrete</a:t>
            </a:r>
            <a:r>
              <a:rPr lang="en-US" sz="3600" b="1" dirty="0">
                <a:solidFill>
                  <a:schemeClr val="bg1"/>
                </a:solidFill>
              </a:rPr>
              <a:t> </a:t>
            </a:r>
            <a:r>
              <a:rPr lang="en-US" sz="2800" b="1" dirty="0">
                <a:solidFill>
                  <a:schemeClr val="bg1"/>
                </a:solidFill>
              </a:rPr>
              <a:t>Structures</a:t>
            </a:r>
            <a:r>
              <a:rPr lang="en-US" sz="1200" b="1" dirty="0">
                <a:solidFill>
                  <a:schemeClr val="bg1"/>
                </a:solidFill>
              </a:rPr>
              <a:t> </a:t>
            </a:r>
          </a:p>
        </p:txBody>
      </p:sp>
      <p:sp>
        <p:nvSpPr>
          <p:cNvPr id="6" name="TextBox 5">
            <a:extLst>
              <a:ext uri="{FF2B5EF4-FFF2-40B4-BE49-F238E27FC236}">
                <a16:creationId xmlns:a16="http://schemas.microsoft.com/office/drawing/2014/main" id="{9DDDC371-D3BF-4F9B-A185-35EA5DD7577F}"/>
              </a:ext>
            </a:extLst>
          </p:cNvPr>
          <p:cNvSpPr txBox="1"/>
          <p:nvPr/>
        </p:nvSpPr>
        <p:spPr>
          <a:xfrm>
            <a:off x="1752600" y="5257800"/>
            <a:ext cx="7397556" cy="523220"/>
          </a:xfrm>
          <a:prstGeom prst="rect">
            <a:avLst/>
          </a:prstGeom>
          <a:noFill/>
        </p:spPr>
        <p:txBody>
          <a:bodyPr wrap="square" rtlCol="0">
            <a:spAutoFit/>
          </a:bodyPr>
          <a:lstStyle/>
          <a:p>
            <a:r>
              <a:rPr lang="en-US" sz="2800" b="1" dirty="0" err="1">
                <a:solidFill>
                  <a:schemeClr val="bg1"/>
                </a:solidFill>
              </a:rPr>
              <a:t>Futurener</a:t>
            </a:r>
            <a:endParaRPr lang="en-US" sz="2800" b="1" dirty="0">
              <a:solidFill>
                <a:schemeClr val="bg1"/>
              </a:solidFill>
            </a:endParaRPr>
          </a:p>
        </p:txBody>
      </p:sp>
      <p:sp>
        <p:nvSpPr>
          <p:cNvPr id="8" name="Rectangle 7">
            <a:extLst>
              <a:ext uri="{FF2B5EF4-FFF2-40B4-BE49-F238E27FC236}">
                <a16:creationId xmlns:a16="http://schemas.microsoft.com/office/drawing/2014/main" id="{CBA9838E-ADE2-43D4-8106-7E852F29031C}"/>
              </a:ext>
            </a:extLst>
          </p:cNvPr>
          <p:cNvSpPr/>
          <p:nvPr/>
        </p:nvSpPr>
        <p:spPr>
          <a:xfrm>
            <a:off x="1219201" y="3490042"/>
            <a:ext cx="2514600" cy="461665"/>
          </a:xfrm>
          <a:prstGeom prst="rect">
            <a:avLst/>
          </a:prstGeom>
        </p:spPr>
        <p:txBody>
          <a:bodyPr wrap="square">
            <a:spAutoFit/>
          </a:bodyPr>
          <a:lstStyle/>
          <a:p>
            <a:r>
              <a:rPr lang="en-US" b="1" dirty="0">
                <a:solidFill>
                  <a:schemeClr val="bg1"/>
                </a:solidFill>
              </a:rPr>
              <a:t>Concrete</a:t>
            </a:r>
            <a:r>
              <a:rPr lang="en-US" sz="2400" b="1" dirty="0">
                <a:solidFill>
                  <a:schemeClr val="bg1"/>
                </a:solidFill>
              </a:rPr>
              <a:t> </a:t>
            </a:r>
            <a:r>
              <a:rPr lang="en-US" b="1" dirty="0">
                <a:solidFill>
                  <a:schemeClr val="bg1"/>
                </a:solidFill>
              </a:rPr>
              <a:t>Structures</a:t>
            </a:r>
            <a:r>
              <a:rPr lang="en-US" sz="1000" b="1" dirty="0">
                <a:solidFill>
                  <a:schemeClr val="bg1"/>
                </a:solidFill>
              </a:rPr>
              <a:t> </a:t>
            </a:r>
          </a:p>
        </p:txBody>
      </p:sp>
      <p:sp>
        <p:nvSpPr>
          <p:cNvPr id="13" name="Rectangle 12">
            <a:extLst>
              <a:ext uri="{FF2B5EF4-FFF2-40B4-BE49-F238E27FC236}">
                <a16:creationId xmlns:a16="http://schemas.microsoft.com/office/drawing/2014/main" id="{0ECAE007-16CA-4113-A9D4-C76BA0902C64}"/>
              </a:ext>
            </a:extLst>
          </p:cNvPr>
          <p:cNvSpPr/>
          <p:nvPr/>
        </p:nvSpPr>
        <p:spPr>
          <a:xfrm>
            <a:off x="5334000" y="3244334"/>
            <a:ext cx="2667000" cy="646331"/>
          </a:xfrm>
          <a:prstGeom prst="rect">
            <a:avLst/>
          </a:prstGeom>
        </p:spPr>
        <p:txBody>
          <a:bodyPr wrap="square">
            <a:spAutoFit/>
          </a:bodyPr>
          <a:lstStyle/>
          <a:p>
            <a:r>
              <a:rPr lang="en-US" b="1" dirty="0">
                <a:solidFill>
                  <a:schemeClr val="bg1"/>
                </a:solidFill>
              </a:rPr>
              <a:t>Dangerous Pile &amp; Embankment  </a:t>
            </a:r>
          </a:p>
        </p:txBody>
      </p:sp>
      <p:sp>
        <p:nvSpPr>
          <p:cNvPr id="7" name="TextBox 6">
            <a:extLst>
              <a:ext uri="{FF2B5EF4-FFF2-40B4-BE49-F238E27FC236}">
                <a16:creationId xmlns:a16="http://schemas.microsoft.com/office/drawing/2014/main" id="{18E02AAF-8140-4F6A-BD01-5DB5FBEC777A}"/>
              </a:ext>
            </a:extLst>
          </p:cNvPr>
          <p:cNvSpPr txBox="1"/>
          <p:nvPr/>
        </p:nvSpPr>
        <p:spPr>
          <a:xfrm>
            <a:off x="2209800" y="5257800"/>
            <a:ext cx="2209800" cy="369332"/>
          </a:xfrm>
          <a:prstGeom prst="rect">
            <a:avLst/>
          </a:prstGeom>
          <a:noFill/>
        </p:spPr>
        <p:txBody>
          <a:bodyPr wrap="square" rtlCol="0">
            <a:spAutoFit/>
          </a:bodyPr>
          <a:lstStyle/>
          <a:p>
            <a:r>
              <a:rPr lang="en-US" b="1" dirty="0">
                <a:solidFill>
                  <a:schemeClr val="bg1"/>
                </a:solidFill>
              </a:rPr>
              <a:t>Gob Area</a:t>
            </a:r>
          </a:p>
        </p:txBody>
      </p:sp>
      <p:pic>
        <p:nvPicPr>
          <p:cNvPr id="12" name="Picture 11">
            <a:extLst>
              <a:ext uri="{FF2B5EF4-FFF2-40B4-BE49-F238E27FC236}">
                <a16:creationId xmlns:a16="http://schemas.microsoft.com/office/drawing/2014/main" id="{C9016DD8-8BCD-4221-AE49-8C221BE6EB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360" y="1644406"/>
            <a:ext cx="8883650" cy="4987112"/>
          </a:xfrm>
          <a:prstGeom prst="rect">
            <a:avLst/>
          </a:prstGeom>
        </p:spPr>
      </p:pic>
      <p:sp>
        <p:nvSpPr>
          <p:cNvPr id="2" name="TextBox 1">
            <a:extLst>
              <a:ext uri="{FF2B5EF4-FFF2-40B4-BE49-F238E27FC236}">
                <a16:creationId xmlns:a16="http://schemas.microsoft.com/office/drawing/2014/main" id="{69B33298-BA7B-406A-AB7C-D0AA8A2CE146}"/>
              </a:ext>
            </a:extLst>
          </p:cNvPr>
          <p:cNvSpPr txBox="1"/>
          <p:nvPr/>
        </p:nvSpPr>
        <p:spPr>
          <a:xfrm>
            <a:off x="1082009" y="5864631"/>
            <a:ext cx="5623592" cy="369332"/>
          </a:xfrm>
          <a:prstGeom prst="rect">
            <a:avLst/>
          </a:prstGeom>
          <a:noFill/>
        </p:spPr>
        <p:txBody>
          <a:bodyPr wrap="square" rtlCol="0">
            <a:spAutoFit/>
          </a:bodyPr>
          <a:lstStyle/>
          <a:p>
            <a:r>
              <a:rPr lang="en-US" b="1" dirty="0">
                <a:solidFill>
                  <a:schemeClr val="bg1"/>
                </a:solidFill>
              </a:rPr>
              <a:t>Northern View drone photo Showing project site detail </a:t>
            </a:r>
          </a:p>
        </p:txBody>
      </p:sp>
    </p:spTree>
    <p:extLst>
      <p:ext uri="{BB962C8B-B14F-4D97-AF65-F5344CB8AC3E}">
        <p14:creationId xmlns:p14="http://schemas.microsoft.com/office/powerpoint/2010/main" val="364481961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ontent Placeholder 2"/>
          <p:cNvSpPr>
            <a:spLocks noGrp="1"/>
          </p:cNvSpPr>
          <p:nvPr>
            <p:ph idx="1"/>
          </p:nvPr>
        </p:nvSpPr>
        <p:spPr>
          <a:xfrm>
            <a:off x="98425" y="935038"/>
            <a:ext cx="8850313" cy="4856162"/>
          </a:xfrm>
        </p:spPr>
        <p:txBody>
          <a:bodyPr/>
          <a:lstStyle/>
          <a:p>
            <a:pPr marL="0" indent="0" eaLnBrk="1" hangingPunct="1">
              <a:spcBef>
                <a:spcPct val="0"/>
              </a:spcBef>
              <a:buNone/>
            </a:pPr>
            <a:endParaRPr lang="en-US" altLang="en-US" dirty="0"/>
          </a:p>
          <a:p>
            <a:pPr eaLnBrk="1" hangingPunct="1">
              <a:spcBef>
                <a:spcPct val="0"/>
              </a:spcBef>
            </a:pPr>
            <a:r>
              <a:rPr lang="en-US" altLang="en-US" dirty="0"/>
              <a:t>Reclamation of 55 acres of Abandoned Mine Land (AML).</a:t>
            </a:r>
          </a:p>
          <a:p>
            <a:pPr eaLnBrk="1" hangingPunct="1">
              <a:spcBef>
                <a:spcPct val="0"/>
              </a:spcBef>
            </a:pPr>
            <a:r>
              <a:rPr lang="en-US" altLang="en-US" dirty="0"/>
              <a:t>Elimination of dangerous AML features </a:t>
            </a:r>
          </a:p>
          <a:p>
            <a:pPr eaLnBrk="1" hangingPunct="1">
              <a:spcBef>
                <a:spcPct val="0"/>
              </a:spcBef>
            </a:pPr>
            <a:r>
              <a:rPr lang="en-US" altLang="en-US" dirty="0"/>
              <a:t>Future </a:t>
            </a:r>
            <a:r>
              <a:rPr lang="en-US" altLang="en-US" sz="3400" dirty="0"/>
              <a:t>community Attraction/Fishing &amp; Canoeing  Hot Spot.</a:t>
            </a:r>
          </a:p>
          <a:p>
            <a:pPr eaLnBrk="1" hangingPunct="1">
              <a:spcBef>
                <a:spcPct val="0"/>
              </a:spcBef>
            </a:pPr>
            <a:r>
              <a:rPr lang="en-US" altLang="en-US" sz="3400" dirty="0"/>
              <a:t>Creating job and Development opportunities </a:t>
            </a:r>
          </a:p>
        </p:txBody>
      </p:sp>
      <p:pic>
        <p:nvPicPr>
          <p:cNvPr id="68611" name="Picture 7" descr="DEP-rgb"/>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29400" y="6275388"/>
            <a:ext cx="24034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2" name="Group 9"/>
          <p:cNvGrpSpPr>
            <a:grpSpLocks/>
          </p:cNvGrpSpPr>
          <p:nvPr/>
        </p:nvGrpSpPr>
        <p:grpSpPr bwMode="auto">
          <a:xfrm>
            <a:off x="76200" y="147638"/>
            <a:ext cx="8872538" cy="787400"/>
            <a:chOff x="288977" y="355144"/>
            <a:chExt cx="8382000" cy="661312"/>
          </a:xfrm>
        </p:grpSpPr>
        <p:pic>
          <p:nvPicPr>
            <p:cNvPr id="68613" name="Picture 5" descr="Aging bann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a:solidFill>
                    <a:schemeClr val="bg1"/>
                  </a:solidFill>
                </a:rPr>
                <a:t>Significant Benefits</a:t>
              </a:r>
            </a:p>
          </p:txBody>
        </p:sp>
      </p:grpSp>
    </p:spTree>
    <p:extLst>
      <p:ext uri="{BB962C8B-B14F-4D97-AF65-F5344CB8AC3E}">
        <p14:creationId xmlns:p14="http://schemas.microsoft.com/office/powerpoint/2010/main" val="81723551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Content Placeholder 2"/>
          <p:cNvSpPr>
            <a:spLocks noGrp="1"/>
          </p:cNvSpPr>
          <p:nvPr>
            <p:ph idx="1"/>
          </p:nvPr>
        </p:nvSpPr>
        <p:spPr>
          <a:xfrm>
            <a:off x="152400" y="1676400"/>
            <a:ext cx="8766175" cy="4267200"/>
          </a:xfrm>
        </p:spPr>
        <p:txBody>
          <a:bodyPr/>
          <a:lstStyle/>
          <a:p>
            <a:pPr eaLnBrk="1" hangingPunct="1">
              <a:spcBef>
                <a:spcPct val="0"/>
              </a:spcBef>
            </a:pPr>
            <a:r>
              <a:rPr lang="en-US" dirty="0"/>
              <a:t>Linde Corporation</a:t>
            </a:r>
            <a:r>
              <a:rPr lang="en-US" altLang="en-US" sz="3600" dirty="0"/>
              <a:t>.</a:t>
            </a:r>
          </a:p>
          <a:p>
            <a:pPr eaLnBrk="1" hangingPunct="1">
              <a:spcBef>
                <a:spcPct val="0"/>
              </a:spcBef>
            </a:pPr>
            <a:r>
              <a:rPr lang="en-US" altLang="en-US" sz="3600" dirty="0"/>
              <a:t>Office of Surface Mining Reclamation and Enforcement.</a:t>
            </a:r>
          </a:p>
          <a:p>
            <a:pPr eaLnBrk="1" hangingPunct="1">
              <a:spcBef>
                <a:spcPct val="0"/>
              </a:spcBef>
            </a:pPr>
            <a:r>
              <a:rPr lang="en-US" dirty="0"/>
              <a:t>Forest City Partnership LLC .</a:t>
            </a:r>
          </a:p>
          <a:p>
            <a:pPr eaLnBrk="1" hangingPunct="1">
              <a:spcBef>
                <a:spcPct val="0"/>
              </a:spcBef>
            </a:pPr>
            <a:r>
              <a:rPr lang="en-US" dirty="0"/>
              <a:t>Pennsylvania Fish &amp;Boat Commission(PFBC). </a:t>
            </a:r>
          </a:p>
          <a:p>
            <a:pPr eaLnBrk="1" hangingPunct="1">
              <a:spcBef>
                <a:spcPct val="0"/>
              </a:spcBef>
            </a:pPr>
            <a:r>
              <a:rPr lang="en-US" altLang="en-US" sz="3600" dirty="0"/>
              <a:t>Pennsylvania Department of </a:t>
            </a:r>
          </a:p>
          <a:p>
            <a:pPr marL="339725" indent="-339725" eaLnBrk="1" hangingPunct="1">
              <a:spcBef>
                <a:spcPct val="0"/>
              </a:spcBef>
              <a:buNone/>
            </a:pPr>
            <a:r>
              <a:rPr lang="en-US" altLang="en-US" sz="3600" dirty="0"/>
              <a:t>	Environmental Protection</a:t>
            </a:r>
          </a:p>
        </p:txBody>
      </p:sp>
      <p:pic>
        <p:nvPicPr>
          <p:cNvPr id="70659" name="Picture 7" descr="DEP-rgb"/>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94438" y="6116638"/>
            <a:ext cx="262413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660" name="Group 9"/>
          <p:cNvGrpSpPr>
            <a:grpSpLocks/>
          </p:cNvGrpSpPr>
          <p:nvPr/>
        </p:nvGrpSpPr>
        <p:grpSpPr bwMode="auto">
          <a:xfrm>
            <a:off x="152400" y="355600"/>
            <a:ext cx="8839200" cy="787400"/>
            <a:chOff x="288977" y="355144"/>
            <a:chExt cx="8382000" cy="661312"/>
          </a:xfrm>
        </p:grpSpPr>
        <p:pic>
          <p:nvPicPr>
            <p:cNvPr id="70661" name="Picture 5" descr="Aging bann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a:solidFill>
                    <a:schemeClr val="bg1"/>
                  </a:solidFill>
                </a:rPr>
                <a:t>Project Partners</a:t>
              </a:r>
            </a:p>
          </p:txBody>
        </p:sp>
      </p:grpSp>
    </p:spTree>
    <p:extLst>
      <p:ext uri="{BB962C8B-B14F-4D97-AF65-F5344CB8AC3E}">
        <p14:creationId xmlns:p14="http://schemas.microsoft.com/office/powerpoint/2010/main" val="2755233681"/>
      </p:ext>
    </p:extLst>
  </p:cSld>
  <p:clrMapOvr>
    <a:masterClrMapping/>
  </p:clrMapOvr>
  <p:transition spd="slow"/>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A4553A-811A-4A22-987D-0DE3C36FD466}"/>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7500"/>
                    </a14:imgEffect>
                    <a14:imgEffect>
                      <a14:saturation sat="150000"/>
                    </a14:imgEffect>
                    <a14:imgEffect>
                      <a14:brightnessContrast bright="-10000"/>
                    </a14:imgEffect>
                  </a14:imgLayer>
                </a14:imgProps>
              </a:ext>
              <a:ext uri="{28A0092B-C50C-407E-A947-70E740481C1C}">
                <a14:useLocalDpi xmlns:a14="http://schemas.microsoft.com/office/drawing/2010/main"/>
              </a:ext>
            </a:extLst>
          </a:blip>
          <a:stretch>
            <a:fillRect/>
          </a:stretch>
        </p:blipFill>
        <p:spPr>
          <a:xfrm>
            <a:off x="128766" y="1054519"/>
            <a:ext cx="8939034" cy="5698797"/>
          </a:xfrm>
          <a:prstGeom prst="rect">
            <a:avLst/>
          </a:prstGeom>
        </p:spPr>
      </p:pic>
      <p:grpSp>
        <p:nvGrpSpPr>
          <p:cNvPr id="19458" name="Group 9"/>
          <p:cNvGrpSpPr>
            <a:grpSpLocks/>
          </p:cNvGrpSpPr>
          <p:nvPr/>
        </p:nvGrpSpPr>
        <p:grpSpPr bwMode="auto">
          <a:xfrm>
            <a:off x="128766" y="152400"/>
            <a:ext cx="8939034" cy="863600"/>
            <a:chOff x="288977" y="355144"/>
            <a:chExt cx="8382000" cy="661312"/>
          </a:xfrm>
        </p:grpSpPr>
        <p:pic>
          <p:nvPicPr>
            <p:cNvPr id="19461" name="Picture 5" descr="Aging banne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36483" y="384641"/>
              <a:ext cx="80741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13/15:  Morris Run AMD Treatment Plant</a:t>
              </a:r>
            </a:p>
          </p:txBody>
        </p:sp>
      </p:grpSp>
      <p:sp>
        <p:nvSpPr>
          <p:cNvPr id="7" name="Content Placeholder 2">
            <a:extLst>
              <a:ext uri="{FF2B5EF4-FFF2-40B4-BE49-F238E27FC236}">
                <a16:creationId xmlns:a16="http://schemas.microsoft.com/office/drawing/2014/main" id="{BEDA0333-AA76-41F6-B8A4-7057E5DE4E9F}"/>
              </a:ext>
            </a:extLst>
          </p:cNvPr>
          <p:cNvSpPr>
            <a:spLocks noGrp="1"/>
          </p:cNvSpPr>
          <p:nvPr>
            <p:ph idx="1"/>
          </p:nvPr>
        </p:nvSpPr>
        <p:spPr>
          <a:xfrm>
            <a:off x="266654" y="1295400"/>
            <a:ext cx="8610691" cy="863600"/>
          </a:xfrm>
        </p:spPr>
        <p:txBody>
          <a:bodyPr/>
          <a:lstStyle/>
          <a:p>
            <a:pPr marL="0" indent="0" eaLnBrk="1" hangingPunct="1">
              <a:spcBef>
                <a:spcPct val="0"/>
              </a:spcBef>
              <a:buNone/>
            </a:pPr>
            <a:r>
              <a:rPr lang="en-US" altLang="en-US" b="1" dirty="0">
                <a:solidFill>
                  <a:srgbClr val="FFFF00"/>
                </a:solidFill>
                <a:latin typeface="Calibri" pitchFamily="34" charset="0"/>
              </a:rPr>
              <a:t>Tioga River at Blossburg, PA</a:t>
            </a:r>
            <a:r>
              <a:rPr lang="en-US" altLang="en-US" dirty="0">
                <a:solidFill>
                  <a:srgbClr val="FFFF00"/>
                </a:solidFill>
                <a:latin typeface="Calibri" pitchFamily="34" charset="0"/>
              </a:rPr>
              <a:t> – Photo shows severe impact from acid mine drainage.  There is little to no aquatic life in the river.</a:t>
            </a:r>
            <a:endParaRPr lang="en-US" altLang="en-US" dirty="0">
              <a:solidFill>
                <a:srgbClr val="FFFF00"/>
              </a:solidFill>
            </a:endParaRPr>
          </a:p>
        </p:txBody>
      </p:sp>
    </p:spTree>
    <p:extLst>
      <p:ext uri="{BB962C8B-B14F-4D97-AF65-F5344CB8AC3E}">
        <p14:creationId xmlns:p14="http://schemas.microsoft.com/office/powerpoint/2010/main" val="240087368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128766" y="152400"/>
            <a:ext cx="8939034"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36483" y="384641"/>
              <a:ext cx="80741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Morris Run AMD Treatment Plant</a:t>
              </a:r>
            </a:p>
          </p:txBody>
        </p:sp>
      </p:grpSp>
      <p:pic>
        <p:nvPicPr>
          <p:cNvPr id="6" name="Picture 5">
            <a:extLst>
              <a:ext uri="{FF2B5EF4-FFF2-40B4-BE49-F238E27FC236}">
                <a16:creationId xmlns:a16="http://schemas.microsoft.com/office/drawing/2014/main" id="{2B542DFE-8BA9-4AD7-9C8D-9841B3C905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8766" y="1061578"/>
            <a:ext cx="8874645" cy="5625677"/>
          </a:xfrm>
          <a:prstGeom prst="rect">
            <a:avLst/>
          </a:prstGeom>
        </p:spPr>
      </p:pic>
    </p:spTree>
    <p:extLst>
      <p:ext uri="{BB962C8B-B14F-4D97-AF65-F5344CB8AC3E}">
        <p14:creationId xmlns:p14="http://schemas.microsoft.com/office/powerpoint/2010/main" val="411125076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128766" y="152400"/>
            <a:ext cx="8939034" cy="863600"/>
            <a:chOff x="288977" y="355144"/>
            <a:chExt cx="8382000" cy="661312"/>
          </a:xfrm>
        </p:grpSpPr>
        <p:pic>
          <p:nvPicPr>
            <p:cNvPr id="19461"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36483" y="384641"/>
              <a:ext cx="80741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Morris Run AMD Treatment Plant</a:t>
              </a:r>
            </a:p>
          </p:txBody>
        </p:sp>
      </p:grpSp>
      <p:pic>
        <p:nvPicPr>
          <p:cNvPr id="4" name="Picture 3">
            <a:extLst>
              <a:ext uri="{FF2B5EF4-FFF2-40B4-BE49-F238E27FC236}">
                <a16:creationId xmlns:a16="http://schemas.microsoft.com/office/drawing/2014/main" id="{35131BA5-177F-437B-8ED4-AFEF228B6F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6065" y="1089354"/>
            <a:ext cx="8877346" cy="5656765"/>
          </a:xfrm>
          <a:prstGeom prst="rect">
            <a:avLst/>
          </a:prstGeom>
        </p:spPr>
      </p:pic>
    </p:spTree>
    <p:extLst>
      <p:ext uri="{BB962C8B-B14F-4D97-AF65-F5344CB8AC3E}">
        <p14:creationId xmlns:p14="http://schemas.microsoft.com/office/powerpoint/2010/main" val="212707324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128766" y="152400"/>
            <a:ext cx="8939034"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36483" y="384641"/>
              <a:ext cx="80741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Morris Run AMD Treatment Plant</a:t>
              </a:r>
            </a:p>
          </p:txBody>
        </p:sp>
      </p:grpSp>
      <p:pic>
        <p:nvPicPr>
          <p:cNvPr id="3" name="Picture 2">
            <a:extLst>
              <a:ext uri="{FF2B5EF4-FFF2-40B4-BE49-F238E27FC236}">
                <a16:creationId xmlns:a16="http://schemas.microsoft.com/office/drawing/2014/main" id="{AE110A8E-4734-4CED-81AE-EA5494017A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8767" y="1054520"/>
            <a:ext cx="8939033" cy="5651080"/>
          </a:xfrm>
          <a:prstGeom prst="rect">
            <a:avLst/>
          </a:prstGeom>
        </p:spPr>
      </p:pic>
      <p:sp>
        <p:nvSpPr>
          <p:cNvPr id="2" name="TextBox 1">
            <a:extLst>
              <a:ext uri="{FF2B5EF4-FFF2-40B4-BE49-F238E27FC236}">
                <a16:creationId xmlns:a16="http://schemas.microsoft.com/office/drawing/2014/main" id="{1D4A25F3-2EC9-4981-AF50-94DD8BC3F89C}"/>
              </a:ext>
            </a:extLst>
          </p:cNvPr>
          <p:cNvSpPr txBox="1"/>
          <p:nvPr/>
        </p:nvSpPr>
        <p:spPr>
          <a:xfrm>
            <a:off x="128765" y="1054520"/>
            <a:ext cx="7467600" cy="2246769"/>
          </a:xfrm>
          <a:prstGeom prst="rect">
            <a:avLst/>
          </a:prstGeom>
          <a:noFill/>
        </p:spPr>
        <p:txBody>
          <a:bodyPr wrap="square" rtlCol="0">
            <a:spAutoFit/>
          </a:bodyPr>
          <a:lstStyle/>
          <a:p>
            <a:r>
              <a:rPr lang="en-US" sz="2800" b="1" dirty="0">
                <a:solidFill>
                  <a:srgbClr val="FFFF00"/>
                </a:solidFill>
              </a:rPr>
              <a:t>AMD discharge from the Lake Mine Complex. Average flow is 1,300 GPM. Average water chemistry values: pH=3.2,  Al=20 mg/l,  Fe=8 mg/l,  Mn=25 mg/l,  acidity=230 mg/l,  alkalinity=0 mg/l.</a:t>
            </a:r>
          </a:p>
        </p:txBody>
      </p:sp>
    </p:spTree>
    <p:extLst>
      <p:ext uri="{BB962C8B-B14F-4D97-AF65-F5344CB8AC3E}">
        <p14:creationId xmlns:p14="http://schemas.microsoft.com/office/powerpoint/2010/main" val="249852366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F3A253-0340-49CE-A092-9E924069D0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764" y="1070932"/>
            <a:ext cx="8939034" cy="5675576"/>
          </a:xfrm>
          <a:prstGeom prst="rect">
            <a:avLst/>
          </a:prstGeom>
        </p:spPr>
      </p:pic>
      <p:grpSp>
        <p:nvGrpSpPr>
          <p:cNvPr id="19458" name="Group 9"/>
          <p:cNvGrpSpPr>
            <a:grpSpLocks/>
          </p:cNvGrpSpPr>
          <p:nvPr/>
        </p:nvGrpSpPr>
        <p:grpSpPr bwMode="auto">
          <a:xfrm>
            <a:off x="128766" y="152400"/>
            <a:ext cx="8939034" cy="863600"/>
            <a:chOff x="288977" y="355144"/>
            <a:chExt cx="8382000" cy="661312"/>
          </a:xfrm>
        </p:grpSpPr>
        <p:pic>
          <p:nvPicPr>
            <p:cNvPr id="19461" name="Picture 5" descr="Aging bann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36483" y="384641"/>
              <a:ext cx="80741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Morris Run AMD Treatment Plant</a:t>
              </a:r>
            </a:p>
          </p:txBody>
        </p:sp>
      </p:grpSp>
      <p:sp>
        <p:nvSpPr>
          <p:cNvPr id="4" name="TextBox 3">
            <a:extLst>
              <a:ext uri="{FF2B5EF4-FFF2-40B4-BE49-F238E27FC236}">
                <a16:creationId xmlns:a16="http://schemas.microsoft.com/office/drawing/2014/main" id="{A4672C4E-F9CF-4599-B5D3-38DC7FA98ED6}"/>
              </a:ext>
            </a:extLst>
          </p:cNvPr>
          <p:cNvSpPr txBox="1"/>
          <p:nvPr/>
        </p:nvSpPr>
        <p:spPr>
          <a:xfrm>
            <a:off x="204966" y="1108446"/>
            <a:ext cx="8939034" cy="2062103"/>
          </a:xfrm>
          <a:prstGeom prst="rect">
            <a:avLst/>
          </a:prstGeom>
          <a:noFill/>
        </p:spPr>
        <p:txBody>
          <a:bodyPr wrap="square" rtlCol="0">
            <a:spAutoFit/>
          </a:bodyPr>
          <a:lstStyle/>
          <a:p>
            <a:r>
              <a:rPr lang="en-US" sz="3200" b="1" dirty="0">
                <a:solidFill>
                  <a:srgbClr val="FFFF00"/>
                </a:solidFill>
              </a:rPr>
              <a:t>The Coal Creek Discharge is the largest volume discharge within the Tioga River Watershed and is responsible for 45% of the total acidity load to the Tioga River.</a:t>
            </a:r>
          </a:p>
        </p:txBody>
      </p:sp>
    </p:spTree>
    <p:extLst>
      <p:ext uri="{BB962C8B-B14F-4D97-AF65-F5344CB8AC3E}">
        <p14:creationId xmlns:p14="http://schemas.microsoft.com/office/powerpoint/2010/main" val="381828571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D77D5E-DE4E-4E15-B665-3464A552DA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9936" y="1054519"/>
            <a:ext cx="8937863" cy="5674697"/>
          </a:xfrm>
          <a:prstGeom prst="rect">
            <a:avLst/>
          </a:prstGeom>
        </p:spPr>
      </p:pic>
      <p:grpSp>
        <p:nvGrpSpPr>
          <p:cNvPr id="19458" name="Group 9"/>
          <p:cNvGrpSpPr>
            <a:grpSpLocks/>
          </p:cNvGrpSpPr>
          <p:nvPr/>
        </p:nvGrpSpPr>
        <p:grpSpPr bwMode="auto">
          <a:xfrm>
            <a:off x="128766" y="152400"/>
            <a:ext cx="8939034" cy="863600"/>
            <a:chOff x="288977" y="355144"/>
            <a:chExt cx="8382000" cy="661312"/>
          </a:xfrm>
        </p:grpSpPr>
        <p:pic>
          <p:nvPicPr>
            <p:cNvPr id="19461" name="Picture 5" descr="Aging bann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36483" y="384641"/>
              <a:ext cx="80741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Morris Run AMD Treatment Plant</a:t>
              </a:r>
            </a:p>
          </p:txBody>
        </p:sp>
      </p:grpSp>
      <p:sp>
        <p:nvSpPr>
          <p:cNvPr id="4" name="TextBox 3">
            <a:extLst>
              <a:ext uri="{FF2B5EF4-FFF2-40B4-BE49-F238E27FC236}">
                <a16:creationId xmlns:a16="http://schemas.microsoft.com/office/drawing/2014/main" id="{A4672C4E-F9CF-4599-B5D3-38DC7FA98ED6}"/>
              </a:ext>
            </a:extLst>
          </p:cNvPr>
          <p:cNvSpPr txBox="1"/>
          <p:nvPr/>
        </p:nvSpPr>
        <p:spPr>
          <a:xfrm>
            <a:off x="128766" y="1219200"/>
            <a:ext cx="4443234" cy="646331"/>
          </a:xfrm>
          <a:prstGeom prst="rect">
            <a:avLst/>
          </a:prstGeom>
          <a:noFill/>
        </p:spPr>
        <p:txBody>
          <a:bodyPr wrap="square" rtlCol="0">
            <a:spAutoFit/>
          </a:bodyPr>
          <a:lstStyle/>
          <a:p>
            <a:r>
              <a:rPr lang="en-US" sz="3600" b="1" dirty="0"/>
              <a:t>Tioga/Hammond Dam</a:t>
            </a:r>
            <a:endParaRPr lang="en-US" sz="3600" dirty="0"/>
          </a:p>
        </p:txBody>
      </p:sp>
    </p:spTree>
    <p:extLst>
      <p:ext uri="{BB962C8B-B14F-4D97-AF65-F5344CB8AC3E}">
        <p14:creationId xmlns:p14="http://schemas.microsoft.com/office/powerpoint/2010/main" val="104143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457200" y="2286000"/>
            <a:ext cx="8229600" cy="2819400"/>
          </a:xfrm>
        </p:spPr>
        <p:txBody>
          <a:bodyPr/>
          <a:lstStyle/>
          <a:p>
            <a:pPr eaLnBrk="1" hangingPunct="1">
              <a:spcBef>
                <a:spcPct val="0"/>
              </a:spcBef>
              <a:defRPr/>
            </a:pPr>
            <a:endParaRPr lang="en-US" dirty="0"/>
          </a:p>
          <a:p>
            <a:pPr marL="0" indent="0">
              <a:buFont typeface="Arial" charset="0"/>
              <a:buNone/>
              <a:defRPr/>
            </a:pPr>
            <a:endParaRPr lang="en-US" b="1" dirty="0"/>
          </a:p>
        </p:txBody>
      </p:sp>
      <p:grpSp>
        <p:nvGrpSpPr>
          <p:cNvPr id="16387" name="Group 9"/>
          <p:cNvGrpSpPr>
            <a:grpSpLocks/>
          </p:cNvGrpSpPr>
          <p:nvPr/>
        </p:nvGrpSpPr>
        <p:grpSpPr bwMode="auto">
          <a:xfrm>
            <a:off x="76200" y="152400"/>
            <a:ext cx="9067800" cy="1066800"/>
            <a:chOff x="288977" y="355144"/>
            <a:chExt cx="8453641" cy="661312"/>
          </a:xfrm>
        </p:grpSpPr>
        <p:pic>
          <p:nvPicPr>
            <p:cNvPr id="16425"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26" name="Rectangle 2"/>
            <p:cNvSpPr txBox="1">
              <a:spLocks noChangeArrowheads="1"/>
            </p:cNvSpPr>
            <p:nvPr/>
          </p:nvSpPr>
          <p:spPr bwMode="auto">
            <a:xfrm>
              <a:off x="503900" y="384641"/>
              <a:ext cx="82387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Pennsylvania’s 2018 AML Pilot Projects </a:t>
              </a:r>
            </a:p>
          </p:txBody>
        </p:sp>
      </p:grpSp>
      <p:pic>
        <p:nvPicPr>
          <p:cNvPr id="4" name="Picture 3">
            <a:extLst>
              <a:ext uri="{FF2B5EF4-FFF2-40B4-BE49-F238E27FC236}">
                <a16:creationId xmlns:a16="http://schemas.microsoft.com/office/drawing/2014/main" id="{63B46E29-5993-48B3-A030-1D3CCE2BA0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1266783"/>
            <a:ext cx="8990954" cy="5515016"/>
          </a:xfrm>
          <a:prstGeom prst="rect">
            <a:avLst/>
          </a:prstGeom>
        </p:spPr>
      </p:pic>
    </p:spTree>
    <p:extLst>
      <p:ext uri="{BB962C8B-B14F-4D97-AF65-F5344CB8AC3E}">
        <p14:creationId xmlns:p14="http://schemas.microsoft.com/office/powerpoint/2010/main" val="2352994723"/>
      </p:ext>
    </p:extLst>
  </p:cSld>
  <p:clrMapOvr>
    <a:masterClrMapping/>
  </p:clrMapOvr>
  <p:transition spd="slow"/>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Significant Benefits</a:t>
              </a:r>
            </a:p>
          </p:txBody>
        </p:sp>
      </p:grpSp>
      <p:sp>
        <p:nvSpPr>
          <p:cNvPr id="6" name="Content Placeholder 2">
            <a:extLst>
              <a:ext uri="{FF2B5EF4-FFF2-40B4-BE49-F238E27FC236}">
                <a16:creationId xmlns:a16="http://schemas.microsoft.com/office/drawing/2014/main" id="{FC67AEAF-CB15-40CE-9113-D56F85663392}"/>
              </a:ext>
            </a:extLst>
          </p:cNvPr>
          <p:cNvSpPr>
            <a:spLocks noGrp="1"/>
          </p:cNvSpPr>
          <p:nvPr>
            <p:ph idx="1"/>
          </p:nvPr>
        </p:nvSpPr>
        <p:spPr>
          <a:xfrm>
            <a:off x="182562" y="1069760"/>
            <a:ext cx="8778875" cy="5410200"/>
          </a:xfrm>
        </p:spPr>
        <p:txBody>
          <a:bodyPr/>
          <a:lstStyle/>
          <a:p>
            <a:pPr eaLnBrk="1" hangingPunct="1">
              <a:spcBef>
                <a:spcPct val="0"/>
              </a:spcBef>
            </a:pPr>
            <a:r>
              <a:rPr lang="en-US" altLang="en-US" sz="2700" dirty="0"/>
              <a:t>Restore a total of twenty (20) miles of streams back to a natural state as a wild trout and stocked trout fishery</a:t>
            </a:r>
          </a:p>
          <a:p>
            <a:pPr eaLnBrk="1" hangingPunct="1">
              <a:spcBef>
                <a:spcPct val="0"/>
              </a:spcBef>
            </a:pPr>
            <a:r>
              <a:rPr lang="en-US" altLang="en-US" sz="2700" dirty="0"/>
              <a:t>Improve water quality within 500-acre Tioga Lake and ultimately the entire 1,200-acre Tioga/Hammond Dam Complex; only half of the complex is good water quality</a:t>
            </a:r>
          </a:p>
          <a:p>
            <a:pPr eaLnBrk="1" hangingPunct="1">
              <a:spcBef>
                <a:spcPct val="0"/>
              </a:spcBef>
            </a:pPr>
            <a:r>
              <a:rPr lang="en-US" altLang="en-US" sz="2700" dirty="0"/>
              <a:t>Produce positive economic benefits to the Tioga/ Hammond Dam Complex recreation area</a:t>
            </a:r>
          </a:p>
          <a:p>
            <a:pPr eaLnBrk="1" hangingPunct="1">
              <a:spcBef>
                <a:spcPct val="0"/>
              </a:spcBef>
            </a:pPr>
            <a:r>
              <a:rPr lang="en-US" altLang="en-US" sz="2700" dirty="0"/>
              <a:t>Increase the number of visitors to this rural area in the form of fishing, boating, camping, tourism and sightseeing</a:t>
            </a:r>
          </a:p>
          <a:p>
            <a:pPr eaLnBrk="1" hangingPunct="1">
              <a:spcBef>
                <a:spcPct val="0"/>
              </a:spcBef>
            </a:pPr>
            <a:r>
              <a:rPr lang="en-US" altLang="en-US" sz="2700" dirty="0"/>
              <a:t>Establish new businesses in the area, create jobs and fuel economic growth</a:t>
            </a:r>
          </a:p>
          <a:p>
            <a:pPr eaLnBrk="1" hangingPunct="1">
              <a:spcBef>
                <a:spcPct val="0"/>
              </a:spcBef>
            </a:pPr>
            <a:r>
              <a:rPr lang="en-US" altLang="en-US" sz="2700" dirty="0"/>
              <a:t>Generate approximately $875,000 per year in revenue for the local economy</a:t>
            </a:r>
          </a:p>
        </p:txBody>
      </p:sp>
      <p:pic>
        <p:nvPicPr>
          <p:cNvPr id="7" name="Picture 7" descr="DEP-rgb">
            <a:extLst>
              <a:ext uri="{FF2B5EF4-FFF2-40B4-BE49-F238E27FC236}">
                <a16:creationId xmlns:a16="http://schemas.microsoft.com/office/drawing/2014/main" id="{5D668EC9-B9AD-4FB0-9FAD-450AB080B12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48400" y="611304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965622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None/>
              </a:pPr>
              <a:r>
                <a:rPr lang="en-US" altLang="en-US" sz="4000" dirty="0">
                  <a:solidFill>
                    <a:schemeClr val="bg1"/>
                  </a:solidFill>
                </a:rPr>
                <a:t>Project Partners</a:t>
              </a:r>
            </a:p>
          </p:txBody>
        </p:sp>
      </p:grpSp>
      <p:sp>
        <p:nvSpPr>
          <p:cNvPr id="5" name="Content Placeholder 2">
            <a:extLst>
              <a:ext uri="{FF2B5EF4-FFF2-40B4-BE49-F238E27FC236}">
                <a16:creationId xmlns:a16="http://schemas.microsoft.com/office/drawing/2014/main" id="{55E45496-CDC5-4A56-95DE-2E842169BCF6}"/>
              </a:ext>
            </a:extLst>
          </p:cNvPr>
          <p:cNvSpPr>
            <a:spLocks noGrp="1"/>
          </p:cNvSpPr>
          <p:nvPr>
            <p:ph idx="1"/>
          </p:nvPr>
        </p:nvSpPr>
        <p:spPr>
          <a:xfrm>
            <a:off x="228601" y="1447800"/>
            <a:ext cx="8762999" cy="4953000"/>
          </a:xfrm>
        </p:spPr>
        <p:txBody>
          <a:bodyPr/>
          <a:lstStyle/>
          <a:p>
            <a:pPr eaLnBrk="1" hangingPunct="1">
              <a:spcBef>
                <a:spcPct val="0"/>
              </a:spcBef>
            </a:pPr>
            <a:r>
              <a:rPr lang="en-US" altLang="en-US" sz="3600" dirty="0">
                <a:latin typeface="Calibri" pitchFamily="34" charset="0"/>
              </a:rPr>
              <a:t>Pennsylvania Department of Conservation and  Natural Resources</a:t>
            </a:r>
          </a:p>
          <a:p>
            <a:pPr eaLnBrk="1" hangingPunct="1">
              <a:spcBef>
                <a:spcPct val="0"/>
              </a:spcBef>
            </a:pPr>
            <a:r>
              <a:rPr lang="it-IT" altLang="en-US" sz="3600" dirty="0">
                <a:latin typeface="Calibri" pitchFamily="34" charset="0"/>
              </a:rPr>
              <a:t>Susquehanna River Basin Commission</a:t>
            </a:r>
          </a:p>
          <a:p>
            <a:pPr eaLnBrk="1" hangingPunct="1">
              <a:spcBef>
                <a:spcPct val="0"/>
              </a:spcBef>
            </a:pPr>
            <a:r>
              <a:rPr lang="en-US" altLang="en-US" sz="3600" dirty="0">
                <a:latin typeface="Calibri" pitchFamily="34" charset="0"/>
              </a:rPr>
              <a:t>Tioga County Conservation District</a:t>
            </a:r>
          </a:p>
          <a:p>
            <a:pPr eaLnBrk="1" hangingPunct="1">
              <a:spcBef>
                <a:spcPct val="0"/>
              </a:spcBef>
            </a:pPr>
            <a:r>
              <a:rPr lang="en-US" altLang="en-US" sz="3600" dirty="0">
                <a:latin typeface="Calibri" pitchFamily="34" charset="0"/>
              </a:rPr>
              <a:t>Tioga County Concerned Citizens Committee</a:t>
            </a:r>
          </a:p>
          <a:p>
            <a:pPr eaLnBrk="1" hangingPunct="1">
              <a:spcBef>
                <a:spcPct val="0"/>
              </a:spcBef>
            </a:pPr>
            <a:r>
              <a:rPr lang="en-US" altLang="en-US" sz="3600" dirty="0">
                <a:latin typeface="Calibri" pitchFamily="34" charset="0"/>
              </a:rPr>
              <a:t>Office of Surface Mining Reclamation and Enforcement</a:t>
            </a:r>
          </a:p>
          <a:p>
            <a:pPr eaLnBrk="1" hangingPunct="1">
              <a:spcBef>
                <a:spcPct val="0"/>
              </a:spcBef>
            </a:pPr>
            <a:r>
              <a:rPr lang="en-US" altLang="en-US" sz="3600" dirty="0">
                <a:latin typeface="Calibri" pitchFamily="34" charset="0"/>
              </a:rPr>
              <a:t>Pennsylvania Department of Environmental Protection</a:t>
            </a:r>
          </a:p>
          <a:p>
            <a:pPr eaLnBrk="1" hangingPunct="1">
              <a:spcBef>
                <a:spcPct val="0"/>
              </a:spcBef>
            </a:pPr>
            <a:endParaRPr lang="en-US" altLang="en-US" dirty="0">
              <a:latin typeface="Arial" panose="020B0604020202020204" pitchFamily="34" charset="0"/>
              <a:cs typeface="Arial" panose="020B0604020202020204" pitchFamily="34" charset="0"/>
            </a:endParaRPr>
          </a:p>
        </p:txBody>
      </p:sp>
      <p:pic>
        <p:nvPicPr>
          <p:cNvPr id="6" name="Picture 7" descr="DEP-rgb">
            <a:extLst>
              <a:ext uri="{FF2B5EF4-FFF2-40B4-BE49-F238E27FC236}">
                <a16:creationId xmlns:a16="http://schemas.microsoft.com/office/drawing/2014/main" id="{9B570927-3D68-48F8-A077-A9FC9CDEECB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39646" y="611304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50841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6444148-F429-45B8-BD03-310F004DDDB4}"/>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38200" y="977972"/>
            <a:ext cx="7566024" cy="5846474"/>
          </a:xfrm>
        </p:spPr>
      </p:pic>
      <p:grpSp>
        <p:nvGrpSpPr>
          <p:cNvPr id="4" name="Group 9">
            <a:extLst>
              <a:ext uri="{FF2B5EF4-FFF2-40B4-BE49-F238E27FC236}">
                <a16:creationId xmlns:a16="http://schemas.microsoft.com/office/drawing/2014/main" id="{73AE76A3-7A0A-47BB-A49E-512834B1B048}"/>
              </a:ext>
            </a:extLst>
          </p:cNvPr>
          <p:cNvGrpSpPr>
            <a:grpSpLocks/>
          </p:cNvGrpSpPr>
          <p:nvPr/>
        </p:nvGrpSpPr>
        <p:grpSpPr bwMode="auto">
          <a:xfrm>
            <a:off x="288925" y="152400"/>
            <a:ext cx="8382000" cy="863600"/>
            <a:chOff x="288977" y="355144"/>
            <a:chExt cx="8382000" cy="661312"/>
          </a:xfrm>
        </p:grpSpPr>
        <p:pic>
          <p:nvPicPr>
            <p:cNvPr id="5" name="Picture 5" descr="Aging banner">
              <a:extLst>
                <a:ext uri="{FF2B5EF4-FFF2-40B4-BE49-F238E27FC236}">
                  <a16:creationId xmlns:a16="http://schemas.microsoft.com/office/drawing/2014/main" id="{CDE319F2-5947-4A3C-BF49-E60936CCDFC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02D7353A-6556-481C-B74A-B916C2D8F1C7}"/>
                </a:ext>
              </a:extLst>
            </p:cNvPr>
            <p:cNvSpPr txBox="1">
              <a:spLocks noChangeArrowheads="1"/>
            </p:cNvSpPr>
            <p:nvPr/>
          </p:nvSpPr>
          <p:spPr bwMode="auto">
            <a:xfrm>
              <a:off x="555676" y="355144"/>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14/15: Electric Street Development</a:t>
              </a:r>
            </a:p>
          </p:txBody>
        </p:sp>
      </p:grpSp>
    </p:spTree>
    <p:extLst>
      <p:ext uri="{BB962C8B-B14F-4D97-AF65-F5344CB8AC3E}">
        <p14:creationId xmlns:p14="http://schemas.microsoft.com/office/powerpoint/2010/main" val="101942955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Electric Street Development</a:t>
              </a:r>
            </a:p>
          </p:txBody>
        </p:sp>
      </p:grpSp>
      <p:pic>
        <p:nvPicPr>
          <p:cNvPr id="3" name="Picture 2">
            <a:extLst>
              <a:ext uri="{FF2B5EF4-FFF2-40B4-BE49-F238E27FC236}">
                <a16:creationId xmlns:a16="http://schemas.microsoft.com/office/drawing/2014/main" id="{C36D9969-12F6-40C6-BC70-4B7E50D725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2914" y="1016000"/>
            <a:ext cx="6842125" cy="5131594"/>
          </a:xfrm>
          <a:prstGeom prst="rect">
            <a:avLst/>
          </a:prstGeom>
        </p:spPr>
      </p:pic>
      <p:sp>
        <p:nvSpPr>
          <p:cNvPr id="9" name="Rectangle 8">
            <a:extLst>
              <a:ext uri="{FF2B5EF4-FFF2-40B4-BE49-F238E27FC236}">
                <a16:creationId xmlns:a16="http://schemas.microsoft.com/office/drawing/2014/main" id="{A5D0BA65-13AB-439B-AA81-1BF30EC003D2}"/>
              </a:ext>
            </a:extLst>
          </p:cNvPr>
          <p:cNvSpPr/>
          <p:nvPr/>
        </p:nvSpPr>
        <p:spPr>
          <a:xfrm>
            <a:off x="822904" y="6130985"/>
            <a:ext cx="7309662" cy="392159"/>
          </a:xfrm>
          <a:prstGeom prst="rect">
            <a:avLst/>
          </a:prstGeom>
        </p:spPr>
        <p:txBody>
          <a:bodyPr wrap="square">
            <a:spAutoFit/>
          </a:bodyPr>
          <a:lstStyle/>
          <a:p>
            <a:pPr marL="0" marR="0">
              <a:lnSpc>
                <a:spcPct val="115000"/>
              </a:lnSpc>
              <a:spcBef>
                <a:spcPts val="0"/>
              </a:spcBef>
              <a:spcAft>
                <a:spcPts val="1000"/>
              </a:spcAft>
            </a:pPr>
            <a:r>
              <a:rPr lang="en-US" b="1" dirty="0">
                <a:ea typeface="Calibri" panose="020F0502020204030204" pitchFamily="34" charset="0"/>
                <a:cs typeface="Times New Roman" panose="02020603050405020304" pitchFamily="18" charset="0"/>
              </a:rPr>
              <a:t>AML Feature 3756-02: Looking southwest at the spoil area</a:t>
            </a:r>
            <a:endParaRPr lang="en-US"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84164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Significant Benefits</a:t>
              </a:r>
            </a:p>
          </p:txBody>
        </p:sp>
      </p:grpSp>
      <p:sp>
        <p:nvSpPr>
          <p:cNvPr id="6" name="Content Placeholder 2">
            <a:extLst>
              <a:ext uri="{FF2B5EF4-FFF2-40B4-BE49-F238E27FC236}">
                <a16:creationId xmlns:a16="http://schemas.microsoft.com/office/drawing/2014/main" id="{FC67AEAF-CB15-40CE-9113-D56F85663392}"/>
              </a:ext>
            </a:extLst>
          </p:cNvPr>
          <p:cNvSpPr>
            <a:spLocks noGrp="1"/>
          </p:cNvSpPr>
          <p:nvPr>
            <p:ph idx="1"/>
          </p:nvPr>
        </p:nvSpPr>
        <p:spPr>
          <a:xfrm>
            <a:off x="152400" y="1054520"/>
            <a:ext cx="8778875" cy="5410200"/>
          </a:xfrm>
        </p:spPr>
        <p:txBody>
          <a:bodyPr/>
          <a:lstStyle/>
          <a:p>
            <a:pPr eaLnBrk="1" hangingPunct="1">
              <a:spcBef>
                <a:spcPct val="0"/>
              </a:spcBef>
            </a:pPr>
            <a:r>
              <a:rPr lang="en-US" altLang="en-US" dirty="0">
                <a:latin typeface="Arial" panose="020B0604020202020204" pitchFamily="34" charset="0"/>
                <a:cs typeface="Arial" panose="020B0604020202020204" pitchFamily="34" charset="0"/>
              </a:rPr>
              <a:t>Reclamation of 37 acres of AML</a:t>
            </a:r>
          </a:p>
          <a:p>
            <a:pPr eaLnBrk="1" hangingPunct="1">
              <a:spcBef>
                <a:spcPct val="0"/>
              </a:spcBef>
            </a:pPr>
            <a:r>
              <a:rPr lang="en-US" altLang="en-US" dirty="0">
                <a:latin typeface="Arial" panose="020B0604020202020204" pitchFamily="34" charset="0"/>
                <a:cs typeface="Arial" panose="020B0604020202020204" pitchFamily="34" charset="0"/>
              </a:rPr>
              <a:t>Lackawanna River Access which will further the goal of the LHVA transforming the entire length of the river into a comprehensive recreational area</a:t>
            </a:r>
          </a:p>
          <a:p>
            <a:pPr eaLnBrk="1" hangingPunct="1">
              <a:spcBef>
                <a:spcPct val="0"/>
              </a:spcBef>
            </a:pPr>
            <a:r>
              <a:rPr lang="en-US" altLang="en-US" dirty="0">
                <a:latin typeface="Arial" panose="020B0604020202020204" pitchFamily="34" charset="0"/>
                <a:cs typeface="Arial" panose="020B0604020202020204" pitchFamily="34" charset="0"/>
              </a:rPr>
              <a:t>Creation of 20-30 permanent full-time positions</a:t>
            </a:r>
          </a:p>
          <a:p>
            <a:r>
              <a:rPr lang="en-US" dirty="0">
                <a:latin typeface="Arial" panose="020B0604020202020204" pitchFamily="34" charset="0"/>
                <a:cs typeface="Arial" panose="020B0604020202020204" pitchFamily="34" charset="0"/>
              </a:rPr>
              <a:t>Construction of the trail will bring people to the area and also allow a portion of the </a:t>
            </a:r>
            <a:r>
              <a:rPr lang="en-US" dirty="0" err="1">
                <a:latin typeface="Arial" panose="020B0604020202020204" pitchFamily="34" charset="0"/>
                <a:cs typeface="Arial" panose="020B0604020202020204" pitchFamily="34" charset="0"/>
              </a:rPr>
              <a:t>Steamtown</a:t>
            </a:r>
            <a:r>
              <a:rPr lang="en-US" dirty="0">
                <a:latin typeface="Arial" panose="020B0604020202020204" pitchFamily="34" charset="0"/>
                <a:cs typeface="Arial" panose="020B0604020202020204" pitchFamily="34" charset="0"/>
              </a:rPr>
              <a:t> Marathon to move from a narrow very congested portion of Rt. 6.</a:t>
            </a:r>
            <a:endParaRPr lang="en-US" altLang="en-US" sz="3600" dirty="0"/>
          </a:p>
          <a:p>
            <a:pPr marL="0" indent="0" eaLnBrk="1" hangingPunct="1">
              <a:spcBef>
                <a:spcPct val="0"/>
              </a:spcBef>
              <a:buNone/>
            </a:pPr>
            <a:endParaRPr lang="en-US" altLang="en-US" sz="3600" dirty="0"/>
          </a:p>
        </p:txBody>
      </p:sp>
    </p:spTree>
    <p:extLst>
      <p:ext uri="{BB962C8B-B14F-4D97-AF65-F5344CB8AC3E}">
        <p14:creationId xmlns:p14="http://schemas.microsoft.com/office/powerpoint/2010/main" val="244236536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None/>
              </a:pPr>
              <a:r>
                <a:rPr lang="en-US" altLang="en-US" sz="4000" dirty="0">
                  <a:solidFill>
                    <a:schemeClr val="bg1"/>
                  </a:solidFill>
                </a:rPr>
                <a:t>Project Partners</a:t>
              </a:r>
            </a:p>
          </p:txBody>
        </p:sp>
      </p:grpSp>
      <p:sp>
        <p:nvSpPr>
          <p:cNvPr id="5" name="Content Placeholder 2">
            <a:extLst>
              <a:ext uri="{FF2B5EF4-FFF2-40B4-BE49-F238E27FC236}">
                <a16:creationId xmlns:a16="http://schemas.microsoft.com/office/drawing/2014/main" id="{55E45496-CDC5-4A56-95DE-2E842169BCF6}"/>
              </a:ext>
            </a:extLst>
          </p:cNvPr>
          <p:cNvSpPr>
            <a:spLocks noGrp="1"/>
          </p:cNvSpPr>
          <p:nvPr>
            <p:ph idx="1"/>
          </p:nvPr>
        </p:nvSpPr>
        <p:spPr>
          <a:xfrm>
            <a:off x="288925" y="1447800"/>
            <a:ext cx="8474075" cy="4953000"/>
          </a:xfrm>
        </p:spPr>
        <p:txBody>
          <a:bodyPr/>
          <a:lstStyle/>
          <a:p>
            <a:pPr eaLnBrk="1" hangingPunct="1">
              <a:spcBef>
                <a:spcPct val="0"/>
              </a:spcBef>
            </a:pPr>
            <a:r>
              <a:rPr lang="en-US" altLang="en-US" dirty="0">
                <a:latin typeface="Arial" panose="020B0604020202020204" pitchFamily="34" charset="0"/>
                <a:cs typeface="Arial" panose="020B0604020202020204" pitchFamily="34" charset="0"/>
              </a:rPr>
              <a:t>D &amp; L Realty(Land owner)</a:t>
            </a:r>
          </a:p>
          <a:p>
            <a:pPr eaLnBrk="1" hangingPunct="1">
              <a:spcBef>
                <a:spcPct val="0"/>
              </a:spcBef>
            </a:pPr>
            <a:r>
              <a:rPr lang="en-US" altLang="en-US" dirty="0">
                <a:latin typeface="Arial" panose="020B0604020202020204" pitchFamily="34" charset="0"/>
                <a:cs typeface="Arial" panose="020B0604020202020204" pitchFamily="34" charset="0"/>
              </a:rPr>
              <a:t>Lackawanna Heritage Valley Authority</a:t>
            </a:r>
          </a:p>
          <a:p>
            <a:pPr eaLnBrk="1" hangingPunct="1">
              <a:spcBef>
                <a:spcPct val="0"/>
              </a:spcBef>
            </a:pPr>
            <a:r>
              <a:rPr lang="en-US" altLang="en-US" dirty="0">
                <a:latin typeface="Arial" panose="020B0604020202020204" pitchFamily="34" charset="0"/>
                <a:cs typeface="Arial" panose="020B0604020202020204" pitchFamily="34" charset="0"/>
              </a:rPr>
              <a:t>Office of Surface Mining Reclamation and Enforcement</a:t>
            </a:r>
          </a:p>
          <a:p>
            <a:pPr eaLnBrk="1" hangingPunct="1">
              <a:spcBef>
                <a:spcPct val="0"/>
              </a:spcBef>
            </a:pPr>
            <a:r>
              <a:rPr lang="en-US" altLang="en-US" dirty="0">
                <a:latin typeface="Arial" panose="020B0604020202020204" pitchFamily="34" charset="0"/>
                <a:cs typeface="Arial" panose="020B0604020202020204" pitchFamily="34" charset="0"/>
              </a:rPr>
              <a:t>Pennsylvania Department of Environmental Protection</a:t>
            </a:r>
          </a:p>
          <a:p>
            <a:pPr eaLnBrk="1" hangingPunct="1">
              <a:spcBef>
                <a:spcPct val="0"/>
              </a:spcBef>
            </a:pP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784108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128766" y="152400"/>
            <a:ext cx="8939034"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36483" y="384641"/>
              <a:ext cx="80741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15/15:  Eden East Waterline</a:t>
              </a:r>
            </a:p>
          </p:txBody>
        </p:sp>
      </p:grpSp>
      <p:pic>
        <p:nvPicPr>
          <p:cNvPr id="3" name="Picture 2">
            <a:extLst>
              <a:ext uri="{FF2B5EF4-FFF2-40B4-BE49-F238E27FC236}">
                <a16:creationId xmlns:a16="http://schemas.microsoft.com/office/drawing/2014/main" id="{7FFE17D5-8451-4C99-8A0C-A6A5EC731F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5300" y="1054520"/>
            <a:ext cx="7810500" cy="5656429"/>
          </a:xfrm>
          <a:prstGeom prst="rect">
            <a:avLst/>
          </a:prstGeom>
        </p:spPr>
      </p:pic>
      <p:pic>
        <p:nvPicPr>
          <p:cNvPr id="4" name="Picture 3">
            <a:extLst>
              <a:ext uri="{FF2B5EF4-FFF2-40B4-BE49-F238E27FC236}">
                <a16:creationId xmlns:a16="http://schemas.microsoft.com/office/drawing/2014/main" id="{1C9FB098-2E63-4780-85FC-BAAE9BCF2F1F}"/>
              </a:ext>
            </a:extLst>
          </p:cNvPr>
          <p:cNvPicPr>
            <a:picLocks noChangeAspect="1"/>
          </p:cNvPicPr>
          <p:nvPr/>
        </p:nvPicPr>
        <p:blipFill>
          <a:blip r:embed="rId5"/>
          <a:stretch>
            <a:fillRect/>
          </a:stretch>
        </p:blipFill>
        <p:spPr>
          <a:xfrm>
            <a:off x="8453437" y="3130259"/>
            <a:ext cx="390525" cy="752475"/>
          </a:xfrm>
          <a:prstGeom prst="rect">
            <a:avLst/>
          </a:prstGeom>
        </p:spPr>
      </p:pic>
    </p:spTree>
    <p:extLst>
      <p:ext uri="{BB962C8B-B14F-4D97-AF65-F5344CB8AC3E}">
        <p14:creationId xmlns:p14="http://schemas.microsoft.com/office/powerpoint/2010/main" val="60977387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128766" y="152400"/>
            <a:ext cx="8939034"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36483" y="384641"/>
              <a:ext cx="80741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Eden East Waterline</a:t>
              </a:r>
            </a:p>
          </p:txBody>
        </p:sp>
      </p:grpSp>
      <p:sp>
        <p:nvSpPr>
          <p:cNvPr id="4" name="TextBox 3">
            <a:extLst>
              <a:ext uri="{FF2B5EF4-FFF2-40B4-BE49-F238E27FC236}">
                <a16:creationId xmlns:a16="http://schemas.microsoft.com/office/drawing/2014/main" id="{A4672C4E-F9CF-4599-B5D3-38DC7FA98ED6}"/>
              </a:ext>
            </a:extLst>
          </p:cNvPr>
          <p:cNvSpPr txBox="1"/>
          <p:nvPr/>
        </p:nvSpPr>
        <p:spPr>
          <a:xfrm>
            <a:off x="2590800" y="3733800"/>
            <a:ext cx="3475760" cy="369332"/>
          </a:xfrm>
          <a:prstGeom prst="rect">
            <a:avLst/>
          </a:prstGeom>
          <a:noFill/>
        </p:spPr>
        <p:txBody>
          <a:bodyPr wrap="none" rtlCol="0">
            <a:spAutoFit/>
          </a:bodyPr>
          <a:lstStyle/>
          <a:p>
            <a:r>
              <a:rPr lang="en-US" dirty="0"/>
              <a:t>Project Maps, Plans, and/or Photos</a:t>
            </a:r>
          </a:p>
        </p:txBody>
      </p:sp>
      <p:pic>
        <p:nvPicPr>
          <p:cNvPr id="3" name="Picture 2">
            <a:extLst>
              <a:ext uri="{FF2B5EF4-FFF2-40B4-BE49-F238E27FC236}">
                <a16:creationId xmlns:a16="http://schemas.microsoft.com/office/drawing/2014/main" id="{B1AEA156-0D12-46EB-802A-2D5E8B1676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2080" y="1077611"/>
            <a:ext cx="6553200" cy="4914900"/>
          </a:xfrm>
          <a:prstGeom prst="rect">
            <a:avLst/>
          </a:prstGeom>
        </p:spPr>
      </p:pic>
      <p:sp>
        <p:nvSpPr>
          <p:cNvPr id="5" name="TextBox 4">
            <a:extLst>
              <a:ext uri="{FF2B5EF4-FFF2-40B4-BE49-F238E27FC236}">
                <a16:creationId xmlns:a16="http://schemas.microsoft.com/office/drawing/2014/main" id="{1444C22E-343F-4136-9F09-AC42CCCE19D2}"/>
              </a:ext>
            </a:extLst>
          </p:cNvPr>
          <p:cNvSpPr txBox="1"/>
          <p:nvPr/>
        </p:nvSpPr>
        <p:spPr>
          <a:xfrm>
            <a:off x="3048000" y="6054122"/>
            <a:ext cx="2406300" cy="369332"/>
          </a:xfrm>
          <a:prstGeom prst="rect">
            <a:avLst/>
          </a:prstGeom>
          <a:noFill/>
        </p:spPr>
        <p:txBody>
          <a:bodyPr wrap="none" rtlCol="0">
            <a:spAutoFit/>
          </a:bodyPr>
          <a:lstStyle/>
          <a:p>
            <a:r>
              <a:rPr lang="en-US" dirty="0"/>
              <a:t>Proposed Tank Location</a:t>
            </a:r>
          </a:p>
        </p:txBody>
      </p:sp>
    </p:spTree>
    <p:extLst>
      <p:ext uri="{BB962C8B-B14F-4D97-AF65-F5344CB8AC3E}">
        <p14:creationId xmlns:p14="http://schemas.microsoft.com/office/powerpoint/2010/main" val="419056674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128766" y="152400"/>
            <a:ext cx="8939034"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36483" y="384641"/>
              <a:ext cx="80741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Eden East Waterline</a:t>
              </a:r>
            </a:p>
          </p:txBody>
        </p:sp>
      </p:grpSp>
      <p:sp>
        <p:nvSpPr>
          <p:cNvPr id="4" name="TextBox 3">
            <a:extLst>
              <a:ext uri="{FF2B5EF4-FFF2-40B4-BE49-F238E27FC236}">
                <a16:creationId xmlns:a16="http://schemas.microsoft.com/office/drawing/2014/main" id="{A4672C4E-F9CF-4599-B5D3-38DC7FA98ED6}"/>
              </a:ext>
            </a:extLst>
          </p:cNvPr>
          <p:cNvSpPr txBox="1"/>
          <p:nvPr/>
        </p:nvSpPr>
        <p:spPr>
          <a:xfrm>
            <a:off x="2590800" y="3733800"/>
            <a:ext cx="3475760" cy="369332"/>
          </a:xfrm>
          <a:prstGeom prst="rect">
            <a:avLst/>
          </a:prstGeom>
          <a:noFill/>
        </p:spPr>
        <p:txBody>
          <a:bodyPr wrap="none" rtlCol="0">
            <a:spAutoFit/>
          </a:bodyPr>
          <a:lstStyle/>
          <a:p>
            <a:r>
              <a:rPr lang="en-US" dirty="0"/>
              <a:t>Project Maps, Plans, and/or Photos</a:t>
            </a:r>
          </a:p>
        </p:txBody>
      </p:sp>
      <p:pic>
        <p:nvPicPr>
          <p:cNvPr id="3" name="Picture 2">
            <a:extLst>
              <a:ext uri="{FF2B5EF4-FFF2-40B4-BE49-F238E27FC236}">
                <a16:creationId xmlns:a16="http://schemas.microsoft.com/office/drawing/2014/main" id="{06B6D6B7-A289-4412-AB8C-AB96EF9AFA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9200" y="1070684"/>
            <a:ext cx="6604000" cy="4953000"/>
          </a:xfrm>
          <a:prstGeom prst="rect">
            <a:avLst/>
          </a:prstGeom>
        </p:spPr>
      </p:pic>
      <p:sp>
        <p:nvSpPr>
          <p:cNvPr id="5" name="TextBox 4">
            <a:extLst>
              <a:ext uri="{FF2B5EF4-FFF2-40B4-BE49-F238E27FC236}">
                <a16:creationId xmlns:a16="http://schemas.microsoft.com/office/drawing/2014/main" id="{AE5AA92B-9729-49F0-9219-5EB758CFC91E}"/>
              </a:ext>
            </a:extLst>
          </p:cNvPr>
          <p:cNvSpPr txBox="1"/>
          <p:nvPr/>
        </p:nvSpPr>
        <p:spPr>
          <a:xfrm>
            <a:off x="3276600" y="6040582"/>
            <a:ext cx="2211375" cy="369332"/>
          </a:xfrm>
          <a:prstGeom prst="rect">
            <a:avLst/>
          </a:prstGeom>
          <a:noFill/>
        </p:spPr>
        <p:txBody>
          <a:bodyPr wrap="none" rtlCol="0">
            <a:spAutoFit/>
          </a:bodyPr>
          <a:lstStyle/>
          <a:p>
            <a:r>
              <a:rPr lang="en-US" dirty="0"/>
              <a:t>Existing Pump Station</a:t>
            </a:r>
          </a:p>
        </p:txBody>
      </p:sp>
    </p:spTree>
    <p:extLst>
      <p:ext uri="{BB962C8B-B14F-4D97-AF65-F5344CB8AC3E}">
        <p14:creationId xmlns:p14="http://schemas.microsoft.com/office/powerpoint/2010/main" val="387117390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128766" y="152400"/>
            <a:ext cx="8939034"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36483" y="384641"/>
              <a:ext cx="80741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Eden East Waterline</a:t>
              </a:r>
            </a:p>
          </p:txBody>
        </p:sp>
      </p:grpSp>
      <p:sp>
        <p:nvSpPr>
          <p:cNvPr id="4" name="TextBox 3">
            <a:extLst>
              <a:ext uri="{FF2B5EF4-FFF2-40B4-BE49-F238E27FC236}">
                <a16:creationId xmlns:a16="http://schemas.microsoft.com/office/drawing/2014/main" id="{A4672C4E-F9CF-4599-B5D3-38DC7FA98ED6}"/>
              </a:ext>
            </a:extLst>
          </p:cNvPr>
          <p:cNvSpPr txBox="1"/>
          <p:nvPr/>
        </p:nvSpPr>
        <p:spPr>
          <a:xfrm>
            <a:off x="2590800" y="3733800"/>
            <a:ext cx="3475760" cy="369332"/>
          </a:xfrm>
          <a:prstGeom prst="rect">
            <a:avLst/>
          </a:prstGeom>
          <a:noFill/>
        </p:spPr>
        <p:txBody>
          <a:bodyPr wrap="none" rtlCol="0">
            <a:spAutoFit/>
          </a:bodyPr>
          <a:lstStyle/>
          <a:p>
            <a:r>
              <a:rPr lang="en-US" dirty="0"/>
              <a:t>Project Maps, Plans, and/or Photos</a:t>
            </a:r>
          </a:p>
        </p:txBody>
      </p:sp>
      <p:pic>
        <p:nvPicPr>
          <p:cNvPr id="3" name="Picture 2">
            <a:extLst>
              <a:ext uri="{FF2B5EF4-FFF2-40B4-BE49-F238E27FC236}">
                <a16:creationId xmlns:a16="http://schemas.microsoft.com/office/drawing/2014/main" id="{61D45D14-309E-40D7-BDEF-D82269F2C0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6800" y="1104900"/>
            <a:ext cx="7010400" cy="5257800"/>
          </a:xfrm>
          <a:prstGeom prst="rect">
            <a:avLst/>
          </a:prstGeom>
        </p:spPr>
      </p:pic>
      <p:sp>
        <p:nvSpPr>
          <p:cNvPr id="5" name="TextBox 4">
            <a:extLst>
              <a:ext uri="{FF2B5EF4-FFF2-40B4-BE49-F238E27FC236}">
                <a16:creationId xmlns:a16="http://schemas.microsoft.com/office/drawing/2014/main" id="{7738DD40-2CE2-4307-A868-3858B7896684}"/>
              </a:ext>
            </a:extLst>
          </p:cNvPr>
          <p:cNvSpPr txBox="1"/>
          <p:nvPr/>
        </p:nvSpPr>
        <p:spPr>
          <a:xfrm>
            <a:off x="2336809" y="6336268"/>
            <a:ext cx="4722511" cy="369332"/>
          </a:xfrm>
          <a:prstGeom prst="rect">
            <a:avLst/>
          </a:prstGeom>
          <a:noFill/>
        </p:spPr>
        <p:txBody>
          <a:bodyPr wrap="none" rtlCol="0">
            <a:spAutoFit/>
          </a:bodyPr>
          <a:lstStyle/>
          <a:p>
            <a:r>
              <a:rPr lang="en-US" dirty="0"/>
              <a:t>Typical existing location of waterline installation.</a:t>
            </a:r>
          </a:p>
        </p:txBody>
      </p:sp>
    </p:spTree>
    <p:extLst>
      <p:ext uri="{BB962C8B-B14F-4D97-AF65-F5344CB8AC3E}">
        <p14:creationId xmlns:p14="http://schemas.microsoft.com/office/powerpoint/2010/main" val="3597588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457200" y="2286000"/>
            <a:ext cx="8229600" cy="2819400"/>
          </a:xfrm>
        </p:spPr>
        <p:txBody>
          <a:bodyPr/>
          <a:lstStyle/>
          <a:p>
            <a:pPr eaLnBrk="1" hangingPunct="1">
              <a:spcBef>
                <a:spcPct val="0"/>
              </a:spcBef>
              <a:defRPr/>
            </a:pPr>
            <a:endParaRPr lang="en-US" dirty="0"/>
          </a:p>
          <a:p>
            <a:pPr marL="0" indent="0">
              <a:buFont typeface="Arial" charset="0"/>
              <a:buNone/>
              <a:defRPr/>
            </a:pPr>
            <a:endParaRPr lang="en-US" b="1" dirty="0"/>
          </a:p>
        </p:txBody>
      </p:sp>
      <p:grpSp>
        <p:nvGrpSpPr>
          <p:cNvPr id="16387" name="Group 9"/>
          <p:cNvGrpSpPr>
            <a:grpSpLocks/>
          </p:cNvGrpSpPr>
          <p:nvPr/>
        </p:nvGrpSpPr>
        <p:grpSpPr bwMode="auto">
          <a:xfrm>
            <a:off x="76200" y="152400"/>
            <a:ext cx="8959823" cy="914400"/>
            <a:chOff x="288977" y="355144"/>
            <a:chExt cx="8555516" cy="661312"/>
          </a:xfrm>
        </p:grpSpPr>
        <p:pic>
          <p:nvPicPr>
            <p:cNvPr id="16425"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555516"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26" name="Rectangle 2"/>
            <p:cNvSpPr txBox="1">
              <a:spLocks noChangeArrowheads="1"/>
            </p:cNvSpPr>
            <p:nvPr/>
          </p:nvSpPr>
          <p:spPr bwMode="auto">
            <a:xfrm>
              <a:off x="503900" y="384641"/>
              <a:ext cx="834059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Pennsylvania’s 2018 AML Pilot Projects </a:t>
              </a:r>
            </a:p>
          </p:txBody>
        </p:sp>
      </p:grpSp>
      <p:pic>
        <p:nvPicPr>
          <p:cNvPr id="2" name="Picture 1">
            <a:extLst>
              <a:ext uri="{FF2B5EF4-FFF2-40B4-BE49-F238E27FC236}">
                <a16:creationId xmlns:a16="http://schemas.microsoft.com/office/drawing/2014/main" id="{AC82DB00-348C-4A38-ACE9-8CE15587C3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1143000"/>
            <a:ext cx="8959823" cy="5638799"/>
          </a:xfrm>
          <a:prstGeom prst="rect">
            <a:avLst/>
          </a:prstGeom>
        </p:spPr>
      </p:pic>
      <p:pic>
        <p:nvPicPr>
          <p:cNvPr id="4" name="Picture 3">
            <a:extLst>
              <a:ext uri="{FF2B5EF4-FFF2-40B4-BE49-F238E27FC236}">
                <a16:creationId xmlns:a16="http://schemas.microsoft.com/office/drawing/2014/main" id="{6C2E597B-2843-41AC-AB23-E0174518A52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14600" y="5461994"/>
            <a:ext cx="512108" cy="506012"/>
          </a:xfrm>
          <a:prstGeom prst="rect">
            <a:avLst/>
          </a:prstGeom>
        </p:spPr>
      </p:pic>
      <p:pic>
        <p:nvPicPr>
          <p:cNvPr id="5" name="Picture 4">
            <a:extLst>
              <a:ext uri="{FF2B5EF4-FFF2-40B4-BE49-F238E27FC236}">
                <a16:creationId xmlns:a16="http://schemas.microsoft.com/office/drawing/2014/main" id="{08171187-A191-4AAE-8D0F-7E266AB9B5B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14600" y="6121896"/>
            <a:ext cx="512108" cy="506012"/>
          </a:xfrm>
          <a:prstGeom prst="rect">
            <a:avLst/>
          </a:prstGeom>
        </p:spPr>
      </p:pic>
    </p:spTree>
    <p:extLst>
      <p:ext uri="{BB962C8B-B14F-4D97-AF65-F5344CB8AC3E}">
        <p14:creationId xmlns:p14="http://schemas.microsoft.com/office/powerpoint/2010/main" val="2906451913"/>
      </p:ext>
    </p:extLst>
  </p:cSld>
  <p:clrMapOvr>
    <a:masterClrMapping/>
  </p:clrMapOvr>
  <p:transition spd="slow"/>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Significant Benefits</a:t>
              </a:r>
            </a:p>
          </p:txBody>
        </p:sp>
      </p:grpSp>
      <p:sp>
        <p:nvSpPr>
          <p:cNvPr id="6" name="Content Placeholder 2">
            <a:extLst>
              <a:ext uri="{FF2B5EF4-FFF2-40B4-BE49-F238E27FC236}">
                <a16:creationId xmlns:a16="http://schemas.microsoft.com/office/drawing/2014/main" id="{FC67AEAF-CB15-40CE-9113-D56F85663392}"/>
              </a:ext>
            </a:extLst>
          </p:cNvPr>
          <p:cNvSpPr>
            <a:spLocks noGrp="1"/>
          </p:cNvSpPr>
          <p:nvPr>
            <p:ph idx="1"/>
          </p:nvPr>
        </p:nvSpPr>
        <p:spPr>
          <a:xfrm>
            <a:off x="152400" y="1295400"/>
            <a:ext cx="8778875" cy="5410200"/>
          </a:xfrm>
        </p:spPr>
        <p:txBody>
          <a:bodyPr/>
          <a:lstStyle/>
          <a:p>
            <a:pPr eaLnBrk="1" hangingPunct="1">
              <a:spcBef>
                <a:spcPct val="0"/>
              </a:spcBef>
            </a:pPr>
            <a:r>
              <a:rPr lang="en-US" altLang="en-US" sz="3600" dirty="0">
                <a:latin typeface="Calibri" pitchFamily="34" charset="0"/>
              </a:rPr>
              <a:t>10 miles of waterline</a:t>
            </a:r>
          </a:p>
          <a:p>
            <a:pPr eaLnBrk="1" hangingPunct="1">
              <a:spcBef>
                <a:spcPct val="0"/>
              </a:spcBef>
            </a:pPr>
            <a:r>
              <a:rPr lang="en-US" altLang="en-US" sz="3600" dirty="0">
                <a:latin typeface="Calibri" pitchFamily="34" charset="0"/>
              </a:rPr>
              <a:t>Tank and Pump station</a:t>
            </a:r>
          </a:p>
          <a:p>
            <a:pPr eaLnBrk="1" hangingPunct="1">
              <a:spcBef>
                <a:spcPct val="0"/>
              </a:spcBef>
            </a:pPr>
            <a:r>
              <a:rPr lang="en-US" altLang="en-US" sz="3600" dirty="0">
                <a:latin typeface="Calibri" pitchFamily="34" charset="0"/>
              </a:rPr>
              <a:t>38 total homes will receive water:  25 AML impacted homes will have reliable water, 13 non-AML impacted homes will also benefit from waterline upgrade/extension.</a:t>
            </a:r>
          </a:p>
          <a:p>
            <a:pPr eaLnBrk="1" hangingPunct="1">
              <a:spcBef>
                <a:spcPct val="0"/>
              </a:spcBef>
            </a:pPr>
            <a:r>
              <a:rPr lang="en-US" altLang="en-US" sz="3600" dirty="0">
                <a:latin typeface="Calibri" pitchFamily="34" charset="0"/>
              </a:rPr>
              <a:t>CKGAA will receive increased revenue.</a:t>
            </a:r>
          </a:p>
          <a:p>
            <a:pPr eaLnBrk="1" hangingPunct="1">
              <a:spcBef>
                <a:spcPct val="0"/>
              </a:spcBef>
            </a:pPr>
            <a:r>
              <a:rPr lang="en-US" altLang="en-US" sz="3600" dirty="0">
                <a:latin typeface="Calibri" pitchFamily="34" charset="0"/>
              </a:rPr>
              <a:t>Potential future residential &amp; commercial development.</a:t>
            </a:r>
          </a:p>
          <a:p>
            <a:pPr eaLnBrk="1" hangingPunct="1">
              <a:spcBef>
                <a:spcPct val="0"/>
              </a:spcBef>
            </a:pPr>
            <a:endParaRPr lang="en-US" altLang="en-US" sz="3600" dirty="0"/>
          </a:p>
          <a:p>
            <a:pPr marL="0" indent="0" eaLnBrk="1" hangingPunct="1">
              <a:spcBef>
                <a:spcPct val="0"/>
              </a:spcBef>
              <a:buNone/>
            </a:pPr>
            <a:endParaRPr lang="en-US" altLang="en-US" sz="3600" dirty="0"/>
          </a:p>
        </p:txBody>
      </p:sp>
      <p:pic>
        <p:nvPicPr>
          <p:cNvPr id="7" name="Picture 7" descr="DEP-rgb">
            <a:extLst>
              <a:ext uri="{FF2B5EF4-FFF2-40B4-BE49-F238E27FC236}">
                <a16:creationId xmlns:a16="http://schemas.microsoft.com/office/drawing/2014/main" id="{5D668EC9-B9AD-4FB0-9FAD-450AB080B12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48400" y="611304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708657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None/>
              </a:pPr>
              <a:r>
                <a:rPr lang="en-US" altLang="en-US" sz="4000" dirty="0">
                  <a:solidFill>
                    <a:schemeClr val="bg1"/>
                  </a:solidFill>
                </a:rPr>
                <a:t>Project Partners</a:t>
              </a:r>
            </a:p>
          </p:txBody>
        </p:sp>
      </p:grpSp>
      <p:sp>
        <p:nvSpPr>
          <p:cNvPr id="5" name="Content Placeholder 2">
            <a:extLst>
              <a:ext uri="{FF2B5EF4-FFF2-40B4-BE49-F238E27FC236}">
                <a16:creationId xmlns:a16="http://schemas.microsoft.com/office/drawing/2014/main" id="{55E45496-CDC5-4A56-95DE-2E842169BCF6}"/>
              </a:ext>
            </a:extLst>
          </p:cNvPr>
          <p:cNvSpPr>
            <a:spLocks noGrp="1"/>
          </p:cNvSpPr>
          <p:nvPr>
            <p:ph idx="1"/>
          </p:nvPr>
        </p:nvSpPr>
        <p:spPr>
          <a:xfrm>
            <a:off x="288925" y="1447800"/>
            <a:ext cx="8474075" cy="4953000"/>
          </a:xfrm>
        </p:spPr>
        <p:txBody>
          <a:bodyPr/>
          <a:lstStyle/>
          <a:p>
            <a:pPr eaLnBrk="1" hangingPunct="1">
              <a:spcBef>
                <a:spcPct val="0"/>
              </a:spcBef>
            </a:pPr>
            <a:r>
              <a:rPr lang="en-US" altLang="en-US" sz="3600" dirty="0">
                <a:latin typeface="Calibri" pitchFamily="34" charset="0"/>
              </a:rPr>
              <a:t>Covington Karthaus Girard Area Authority (CKGAA)</a:t>
            </a:r>
          </a:p>
          <a:p>
            <a:pPr eaLnBrk="1" hangingPunct="1">
              <a:spcBef>
                <a:spcPct val="0"/>
              </a:spcBef>
            </a:pPr>
            <a:r>
              <a:rPr lang="en-US" altLang="en-US" sz="3600" dirty="0">
                <a:latin typeface="Calibri" pitchFamily="34" charset="0"/>
              </a:rPr>
              <a:t>Office of Surface Mining Reclamation and Enforcement</a:t>
            </a:r>
          </a:p>
          <a:p>
            <a:pPr eaLnBrk="1" hangingPunct="1">
              <a:spcBef>
                <a:spcPct val="0"/>
              </a:spcBef>
            </a:pPr>
            <a:r>
              <a:rPr lang="en-US" altLang="en-US" sz="3600" dirty="0">
                <a:latin typeface="Calibri" pitchFamily="34" charset="0"/>
              </a:rPr>
              <a:t>Pennsylvania Department of Environmental Protection</a:t>
            </a:r>
          </a:p>
          <a:p>
            <a:pPr eaLnBrk="1" hangingPunct="1">
              <a:spcBef>
                <a:spcPct val="0"/>
              </a:spcBef>
            </a:pPr>
            <a:endParaRPr lang="en-US" altLang="en-US" dirty="0">
              <a:latin typeface="Arial" panose="020B0604020202020204" pitchFamily="34" charset="0"/>
              <a:cs typeface="Arial" panose="020B0604020202020204" pitchFamily="34" charset="0"/>
            </a:endParaRPr>
          </a:p>
        </p:txBody>
      </p:sp>
      <p:pic>
        <p:nvPicPr>
          <p:cNvPr id="6" name="Picture 7" descr="DEP-rgb">
            <a:extLst>
              <a:ext uri="{FF2B5EF4-FFF2-40B4-BE49-F238E27FC236}">
                <a16:creationId xmlns:a16="http://schemas.microsoft.com/office/drawing/2014/main" id="{9B570927-3D68-48F8-A077-A9FC9CDEECB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39646" y="611304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770187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ctrTitle"/>
          </p:nvPr>
        </p:nvSpPr>
        <p:spPr>
          <a:xfrm>
            <a:off x="-2133600" y="948519"/>
            <a:ext cx="8153400" cy="4941542"/>
          </a:xfrm>
        </p:spPr>
        <p:txBody>
          <a:bodyPr/>
          <a:lstStyle/>
          <a:p>
            <a:pPr eaLnBrk="1" hangingPunct="1"/>
            <a:br>
              <a:rPr lang="fr-FR" altLang="en-US" b="1" dirty="0"/>
            </a:br>
            <a:r>
              <a:rPr lang="fr-FR" altLang="en-US" sz="5400" b="1" dirty="0">
                <a:solidFill>
                  <a:srgbClr val="FF0000"/>
                </a:solidFill>
              </a:rPr>
              <a:t>Questions?</a:t>
            </a:r>
            <a:br>
              <a:rPr lang="fr-FR" altLang="en-US" b="1" dirty="0"/>
            </a:br>
            <a:br>
              <a:rPr lang="fr-FR" altLang="en-US" sz="2400" b="1" dirty="0"/>
            </a:br>
            <a:r>
              <a:rPr lang="fr-FR" altLang="en-US" sz="4000" b="1" dirty="0">
                <a:solidFill>
                  <a:srgbClr val="0000CC"/>
                </a:solidFill>
              </a:rPr>
              <a:t>Contact</a:t>
            </a:r>
            <a:br>
              <a:rPr lang="fr-FR" altLang="en-US" sz="4000" b="1" dirty="0">
                <a:solidFill>
                  <a:srgbClr val="0000CC"/>
                </a:solidFill>
              </a:rPr>
            </a:br>
            <a:r>
              <a:rPr lang="fr-FR" altLang="en-US" sz="4000" b="1" dirty="0">
                <a:solidFill>
                  <a:srgbClr val="0000CC"/>
                </a:solidFill>
              </a:rPr>
              <a:t>Information:</a:t>
            </a:r>
            <a:br>
              <a:rPr lang="fr-FR" altLang="en-US" sz="4000" b="1" dirty="0"/>
            </a:br>
            <a:r>
              <a:rPr lang="fr-FR" altLang="en-US" sz="4000" b="1" dirty="0"/>
              <a:t>pawebb@pa.gov </a:t>
            </a:r>
            <a:br>
              <a:rPr lang="fr-FR" altLang="en-US" sz="4000" b="1" dirty="0"/>
            </a:br>
            <a:r>
              <a:rPr lang="fr-FR" altLang="en-US" sz="4000" b="1" dirty="0"/>
              <a:t>814-472-1800</a:t>
            </a:r>
            <a:br>
              <a:rPr lang="fr-FR" altLang="en-US" sz="4000" b="1" dirty="0"/>
            </a:br>
            <a:endParaRPr lang="en-US" altLang="en-US" b="1" dirty="0"/>
          </a:p>
        </p:txBody>
      </p:sp>
      <p:sp>
        <p:nvSpPr>
          <p:cNvPr id="96260" name="TextBox 4"/>
          <p:cNvSpPr txBox="1">
            <a:spLocks noChangeArrowheads="1"/>
          </p:cNvSpPr>
          <p:nvPr/>
        </p:nvSpPr>
        <p:spPr bwMode="auto">
          <a:xfrm>
            <a:off x="76200" y="6096000"/>
            <a:ext cx="2819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dirty="0"/>
              <a:t>Tom Wolf, Governor</a:t>
            </a:r>
          </a:p>
        </p:txBody>
      </p:sp>
      <p:sp>
        <p:nvSpPr>
          <p:cNvPr id="96261" name="TextBox 5"/>
          <p:cNvSpPr txBox="1">
            <a:spLocks noChangeArrowheads="1"/>
          </p:cNvSpPr>
          <p:nvPr/>
        </p:nvSpPr>
        <p:spPr bwMode="auto">
          <a:xfrm>
            <a:off x="5867400" y="6096000"/>
            <a:ext cx="297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dirty="0"/>
              <a:t>Patrick McDonnell,  Secretary</a:t>
            </a:r>
          </a:p>
        </p:txBody>
      </p:sp>
      <p:pic>
        <p:nvPicPr>
          <p:cNvPr id="6" name="Picture 5">
            <a:extLst>
              <a:ext uri="{FF2B5EF4-FFF2-40B4-BE49-F238E27FC236}">
                <a16:creationId xmlns:a16="http://schemas.microsoft.com/office/drawing/2014/main" id="{003BD3FC-92AE-4FFE-AA4B-D40F26A8DF3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388" y="14288"/>
            <a:ext cx="9039225" cy="117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9C5C2949-6973-40C7-87CF-716968922A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43400" y="1295400"/>
            <a:ext cx="4289911" cy="4046064"/>
          </a:xfrm>
          <a:prstGeom prst="rect">
            <a:avLst/>
          </a:prstGeom>
        </p:spPr>
      </p:pic>
      <p:sp>
        <p:nvSpPr>
          <p:cNvPr id="3" name="Rectangle 2">
            <a:extLst>
              <a:ext uri="{FF2B5EF4-FFF2-40B4-BE49-F238E27FC236}">
                <a16:creationId xmlns:a16="http://schemas.microsoft.com/office/drawing/2014/main" id="{427F8FF8-D843-4074-89D4-A7C81CF5248E}"/>
              </a:ext>
            </a:extLst>
          </p:cNvPr>
          <p:cNvSpPr/>
          <p:nvPr/>
        </p:nvSpPr>
        <p:spPr>
          <a:xfrm>
            <a:off x="4341628" y="5305286"/>
            <a:ext cx="4273157" cy="584775"/>
          </a:xfrm>
          <a:prstGeom prst="rect">
            <a:avLst/>
          </a:prstGeom>
        </p:spPr>
        <p:txBody>
          <a:bodyPr wrap="none">
            <a:spAutoFit/>
          </a:bodyPr>
          <a:lstStyle/>
          <a:p>
            <a:r>
              <a:rPr lang="en-US" sz="3200" u="sng" dirty="0">
                <a:solidFill>
                  <a:srgbClr val="0000FF"/>
                </a:solidFill>
                <a:ea typeface="Calibri" panose="020F0502020204030204" pitchFamily="34" charset="0"/>
                <a:cs typeface="Times New Roman" panose="02020603050405020304" pitchFamily="18" charset="0"/>
                <a:hlinkClick r:id="rId5"/>
              </a:rPr>
              <a:t>www.NAAMLP2019.com</a:t>
            </a:r>
            <a:endParaRPr lang="en-US" sz="3200" dirty="0"/>
          </a:p>
        </p:txBody>
      </p:sp>
    </p:spTree>
    <p:extLst>
      <p:ext uri="{BB962C8B-B14F-4D97-AF65-F5344CB8AC3E}">
        <p14:creationId xmlns:p14="http://schemas.microsoft.com/office/powerpoint/2010/main" val="2583129352"/>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3BD3FC-92AE-4FFE-AA4B-D40F26A8DF3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388" y="14288"/>
            <a:ext cx="9039225" cy="117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4D88E71D-2E4E-4CFD-AAB3-8E6F72A5FF76}"/>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1B5A2B04-CAC6-42A7-8084-B37BFCB92891}"/>
              </a:ext>
            </a:extLst>
          </p:cNvPr>
          <p:cNvPicPr>
            <a:picLocks noChangeAspect="1"/>
          </p:cNvPicPr>
          <p:nvPr/>
        </p:nvPicPr>
        <p:blipFill>
          <a:blip r:embed="rId4"/>
          <a:stretch>
            <a:fillRect/>
          </a:stretch>
        </p:blipFill>
        <p:spPr>
          <a:xfrm>
            <a:off x="29308" y="1124291"/>
            <a:ext cx="9062305" cy="5733709"/>
          </a:xfrm>
          <a:prstGeom prst="rect">
            <a:avLst/>
          </a:prstGeom>
        </p:spPr>
      </p:pic>
      <p:pic>
        <p:nvPicPr>
          <p:cNvPr id="5" name="Picture 4">
            <a:extLst>
              <a:ext uri="{FF2B5EF4-FFF2-40B4-BE49-F238E27FC236}">
                <a16:creationId xmlns:a16="http://schemas.microsoft.com/office/drawing/2014/main" id="{16E123C8-6C01-4F54-A2B0-C6F111D608F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15200" y="4408009"/>
            <a:ext cx="1600200" cy="449340"/>
          </a:xfrm>
          <a:prstGeom prst="rect">
            <a:avLst/>
          </a:prstGeom>
        </p:spPr>
      </p:pic>
      <p:pic>
        <p:nvPicPr>
          <p:cNvPr id="7" name="Picture 6">
            <a:extLst>
              <a:ext uri="{FF2B5EF4-FFF2-40B4-BE49-F238E27FC236}">
                <a16:creationId xmlns:a16="http://schemas.microsoft.com/office/drawing/2014/main" id="{9C78DA00-A00A-438C-A0F3-A8B0E469B2F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19800" y="1288641"/>
            <a:ext cx="2895600" cy="2726924"/>
          </a:xfrm>
          <a:prstGeom prst="rect">
            <a:avLst/>
          </a:prstGeom>
        </p:spPr>
      </p:pic>
      <p:sp>
        <p:nvSpPr>
          <p:cNvPr id="3" name="Rectangle 2">
            <a:extLst>
              <a:ext uri="{FF2B5EF4-FFF2-40B4-BE49-F238E27FC236}">
                <a16:creationId xmlns:a16="http://schemas.microsoft.com/office/drawing/2014/main" id="{465B4711-58A7-4422-97B5-9B9475333C91}"/>
              </a:ext>
            </a:extLst>
          </p:cNvPr>
          <p:cNvSpPr/>
          <p:nvPr/>
        </p:nvSpPr>
        <p:spPr>
          <a:xfrm>
            <a:off x="228600" y="5044559"/>
            <a:ext cx="6972358" cy="461665"/>
          </a:xfrm>
          <a:prstGeom prst="rect">
            <a:avLst/>
          </a:prstGeom>
        </p:spPr>
        <p:txBody>
          <a:bodyPr wrap="none">
            <a:spAutoFit/>
          </a:bodyPr>
          <a:lstStyle/>
          <a:p>
            <a:r>
              <a:rPr lang="en-US" sz="2400" u="sng" dirty="0">
                <a:solidFill>
                  <a:srgbClr val="0000FF"/>
                </a:solidFill>
                <a:highlight>
                  <a:srgbClr val="C0C0C0"/>
                </a:highlight>
                <a:ea typeface="Calibri" panose="020F0502020204030204" pitchFamily="34" charset="0"/>
                <a:cs typeface="Times New Roman" panose="02020603050405020304" pitchFamily="18" charset="0"/>
                <a:hlinkClick r:id="rId7"/>
              </a:rPr>
              <a:t>Access :  www.NAAMLP2019.com</a:t>
            </a:r>
            <a:r>
              <a:rPr lang="en-US" sz="2400" u="sng" dirty="0">
                <a:solidFill>
                  <a:srgbClr val="0000FF"/>
                </a:solidFill>
                <a:highlight>
                  <a:srgbClr val="C0C0C0"/>
                </a:highlight>
                <a:ea typeface="Calibri" panose="020F0502020204030204" pitchFamily="34" charset="0"/>
                <a:cs typeface="Times New Roman" panose="02020603050405020304" pitchFamily="18" charset="0"/>
              </a:rPr>
              <a:t> to see the details!!!!</a:t>
            </a:r>
            <a:endParaRPr lang="en-US" sz="2400" dirty="0">
              <a:highlight>
                <a:srgbClr val="C0C0C0"/>
              </a:highlight>
            </a:endParaRPr>
          </a:p>
        </p:txBody>
      </p:sp>
    </p:spTree>
    <p:extLst>
      <p:ext uri="{BB962C8B-B14F-4D97-AF65-F5344CB8AC3E}">
        <p14:creationId xmlns:p14="http://schemas.microsoft.com/office/powerpoint/2010/main" val="2026876911"/>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None/>
              </a:pPr>
              <a:r>
                <a:rPr lang="en-US" altLang="en-US" sz="4000" dirty="0">
                  <a:solidFill>
                    <a:schemeClr val="bg1"/>
                  </a:solidFill>
                </a:rPr>
                <a:t>2018 AML Pilot</a:t>
              </a:r>
            </a:p>
          </p:txBody>
        </p:sp>
      </p:grpSp>
      <p:sp>
        <p:nvSpPr>
          <p:cNvPr id="5" name="Content Placeholder 2">
            <a:extLst>
              <a:ext uri="{FF2B5EF4-FFF2-40B4-BE49-F238E27FC236}">
                <a16:creationId xmlns:a16="http://schemas.microsoft.com/office/drawing/2014/main" id="{55E45496-CDC5-4A56-95DE-2E842169BCF6}"/>
              </a:ext>
            </a:extLst>
          </p:cNvPr>
          <p:cNvSpPr>
            <a:spLocks noGrp="1"/>
          </p:cNvSpPr>
          <p:nvPr>
            <p:ph idx="1"/>
          </p:nvPr>
        </p:nvSpPr>
        <p:spPr>
          <a:xfrm>
            <a:off x="288925" y="1447800"/>
            <a:ext cx="8474075" cy="4953000"/>
          </a:xfrm>
        </p:spPr>
        <p:txBody>
          <a:bodyPr/>
          <a:lstStyle/>
          <a:p>
            <a:pPr eaLnBrk="1" hangingPunct="1">
              <a:spcBef>
                <a:spcPct val="0"/>
              </a:spcBef>
            </a:pPr>
            <a:r>
              <a:rPr lang="en-US" altLang="en-US" sz="3600" dirty="0">
                <a:latin typeface="Calibri" pitchFamily="34" charset="0"/>
              </a:rPr>
              <a:t>Project Summaries </a:t>
            </a:r>
          </a:p>
          <a:p>
            <a:pPr eaLnBrk="1" hangingPunct="1">
              <a:spcBef>
                <a:spcPct val="0"/>
              </a:spcBef>
            </a:pPr>
            <a:endParaRPr lang="en-US" altLang="en-US" dirty="0">
              <a:latin typeface="Arial" panose="020B0604020202020204" pitchFamily="34" charset="0"/>
              <a:cs typeface="Arial" panose="020B0604020202020204" pitchFamily="34" charset="0"/>
            </a:endParaRPr>
          </a:p>
        </p:txBody>
      </p:sp>
      <p:pic>
        <p:nvPicPr>
          <p:cNvPr id="6" name="Picture 7" descr="DEP-rgb">
            <a:extLst>
              <a:ext uri="{FF2B5EF4-FFF2-40B4-BE49-F238E27FC236}">
                <a16:creationId xmlns:a16="http://schemas.microsoft.com/office/drawing/2014/main" id="{9B570927-3D68-48F8-A077-A9FC9CDEECB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39646" y="611304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271938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55FB55-2BA2-4F58-B670-37C37235DB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8765" y="1088128"/>
            <a:ext cx="8912751" cy="5693672"/>
          </a:xfrm>
          <a:prstGeom prst="rect">
            <a:avLst/>
          </a:prstGeom>
        </p:spPr>
      </p:pic>
      <p:grpSp>
        <p:nvGrpSpPr>
          <p:cNvPr id="19458" name="Group 9"/>
          <p:cNvGrpSpPr>
            <a:grpSpLocks/>
          </p:cNvGrpSpPr>
          <p:nvPr/>
        </p:nvGrpSpPr>
        <p:grpSpPr bwMode="auto">
          <a:xfrm>
            <a:off x="128766" y="152400"/>
            <a:ext cx="8939034"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418273" y="373089"/>
              <a:ext cx="80741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2800" dirty="0">
                  <a:solidFill>
                    <a:schemeClr val="bg1"/>
                  </a:solidFill>
                </a:rPr>
                <a:t>Presto-Sygan AMD Remediation at Newbury Market</a:t>
              </a:r>
            </a:p>
          </p:txBody>
        </p:sp>
      </p:grpSp>
      <p:sp>
        <p:nvSpPr>
          <p:cNvPr id="2" name="TextBox 1">
            <a:extLst>
              <a:ext uri="{FF2B5EF4-FFF2-40B4-BE49-F238E27FC236}">
                <a16:creationId xmlns:a16="http://schemas.microsoft.com/office/drawing/2014/main" id="{4B9D223B-C032-4030-8177-32A6B5DAE332}"/>
              </a:ext>
            </a:extLst>
          </p:cNvPr>
          <p:cNvSpPr txBox="1"/>
          <p:nvPr/>
        </p:nvSpPr>
        <p:spPr>
          <a:xfrm>
            <a:off x="128765" y="1064106"/>
            <a:ext cx="8912751" cy="5793894"/>
          </a:xfrm>
          <a:prstGeom prst="rect">
            <a:avLst/>
          </a:prstGeom>
          <a:solidFill>
            <a:schemeClr val="tx1">
              <a:lumMod val="75000"/>
              <a:lumOff val="25000"/>
              <a:alpha val="80000"/>
            </a:schemeClr>
          </a:solidFill>
        </p:spPr>
        <p:txBody>
          <a:bodyPr wrap="square" rtlCol="0">
            <a:spAutoFit/>
          </a:bodyPr>
          <a:lstStyle/>
          <a:p>
            <a:pPr marL="285750" indent="-285750">
              <a:buFont typeface="Arial" panose="020B0604020202020204" pitchFamily="34" charset="0"/>
              <a:buChar char="•"/>
            </a:pPr>
            <a:r>
              <a:rPr lang="en-US" sz="2850" dirty="0">
                <a:solidFill>
                  <a:srgbClr val="FFFF00"/>
                </a:solidFill>
              </a:rPr>
              <a:t>The Presto-Sygan discharge is one of the most pollutive discharges in Chartiers Creek Watershed. The mine water is contaminated with aluminum hydroxide giving it a white, milky look. This suggests that low-pH Al-contaminated waters are mixing with flows of alkaline water within the mine near the discharge point. </a:t>
            </a:r>
          </a:p>
          <a:p>
            <a:pPr marL="285750" indent="-285750">
              <a:buFont typeface="Arial" panose="020B0604020202020204" pitchFamily="34" charset="0"/>
              <a:buChar char="•"/>
            </a:pPr>
            <a:r>
              <a:rPr lang="en-US" sz="2850" dirty="0">
                <a:solidFill>
                  <a:srgbClr val="FFFF00"/>
                </a:solidFill>
              </a:rPr>
              <a:t>Compared to the other discharges in the watershed, Presto Sygan was the most variable in flow, 175 -775 gpm, and chemistry; acidity of 19-261 mg/L and Aluminum of 8 – 19 mg/L. The iron and manganese content of the mine drainage is somewhat more stable but averages 40 mg/L of iron and 1.4 mg/L of manganese.</a:t>
            </a:r>
          </a:p>
        </p:txBody>
      </p:sp>
    </p:spTree>
    <p:extLst>
      <p:ext uri="{BB962C8B-B14F-4D97-AF65-F5344CB8AC3E}">
        <p14:creationId xmlns:p14="http://schemas.microsoft.com/office/powerpoint/2010/main" val="304707550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55FB55-2BA2-4F58-B670-37C37235DB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8766" y="1088128"/>
            <a:ext cx="8939034" cy="5693672"/>
          </a:xfrm>
          <a:prstGeom prst="rect">
            <a:avLst/>
          </a:prstGeom>
        </p:spPr>
      </p:pic>
      <p:grpSp>
        <p:nvGrpSpPr>
          <p:cNvPr id="19458" name="Group 9"/>
          <p:cNvGrpSpPr>
            <a:grpSpLocks/>
          </p:cNvGrpSpPr>
          <p:nvPr/>
        </p:nvGrpSpPr>
        <p:grpSpPr bwMode="auto">
          <a:xfrm>
            <a:off x="128766" y="152400"/>
            <a:ext cx="8939034"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418273" y="373089"/>
              <a:ext cx="80741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2800" dirty="0">
                  <a:solidFill>
                    <a:schemeClr val="bg1"/>
                  </a:solidFill>
                </a:rPr>
                <a:t>Presto-Sygan AMD Remediation at Newbury Market</a:t>
              </a:r>
            </a:p>
          </p:txBody>
        </p:sp>
      </p:grpSp>
      <p:sp>
        <p:nvSpPr>
          <p:cNvPr id="2" name="TextBox 1">
            <a:extLst>
              <a:ext uri="{FF2B5EF4-FFF2-40B4-BE49-F238E27FC236}">
                <a16:creationId xmlns:a16="http://schemas.microsoft.com/office/drawing/2014/main" id="{4B9D223B-C032-4030-8177-32A6B5DAE332}"/>
              </a:ext>
            </a:extLst>
          </p:cNvPr>
          <p:cNvSpPr txBox="1"/>
          <p:nvPr/>
        </p:nvSpPr>
        <p:spPr>
          <a:xfrm>
            <a:off x="128765" y="1088128"/>
            <a:ext cx="8939034" cy="5693866"/>
          </a:xfrm>
          <a:prstGeom prst="rect">
            <a:avLst/>
          </a:prstGeom>
          <a:solidFill>
            <a:schemeClr val="tx1">
              <a:lumMod val="75000"/>
              <a:lumOff val="25000"/>
              <a:alpha val="80000"/>
            </a:schemeClr>
          </a:solidFill>
        </p:spPr>
        <p:txBody>
          <a:bodyPr wrap="square" rtlCol="0">
            <a:spAutoFit/>
          </a:bodyPr>
          <a:lstStyle/>
          <a:p>
            <a:pPr marL="285750" indent="-285750">
              <a:buFont typeface="Arial" panose="020B0604020202020204" pitchFamily="34" charset="0"/>
              <a:buChar char="•"/>
            </a:pPr>
            <a:r>
              <a:rPr lang="en-US" sz="2800" dirty="0">
                <a:solidFill>
                  <a:srgbClr val="FFFF00"/>
                </a:solidFill>
              </a:rPr>
              <a:t>The AML Pilot funding, in combination with other funding, will be used to complete the Presto-Sygan Passive Treatment System (PTS).</a:t>
            </a:r>
          </a:p>
          <a:p>
            <a:pPr marL="285750" indent="-285750">
              <a:buFont typeface="Arial" panose="020B0604020202020204" pitchFamily="34" charset="0"/>
              <a:buChar char="•"/>
            </a:pPr>
            <a:r>
              <a:rPr lang="en-US" sz="2800" dirty="0">
                <a:solidFill>
                  <a:srgbClr val="FFFF00"/>
                </a:solidFill>
                <a:latin typeface="Calibri"/>
              </a:rPr>
              <a:t>Designed with two 8,500 ton auto-flushing limestone only vertical flow ponds (VFP’s), a settling pong, and a large aerobic wetland. The total project cost of constructing the treatment system is $1,556,944 in which $64,944 has already been provided by other grants and money sources. Leaving the grant amount at $1,492,000.</a:t>
            </a:r>
            <a:endParaRPr lang="en-US" sz="2800" dirty="0">
              <a:solidFill>
                <a:srgbClr val="FFFF00"/>
              </a:solidFill>
            </a:endParaRPr>
          </a:p>
          <a:p>
            <a:pPr marL="285750" indent="-285750">
              <a:buFont typeface="Arial" panose="020B0604020202020204" pitchFamily="34" charset="0"/>
              <a:buChar char="•"/>
            </a:pPr>
            <a:r>
              <a:rPr lang="en-US" sz="2800" dirty="0">
                <a:solidFill>
                  <a:srgbClr val="FFFF00"/>
                </a:solidFill>
              </a:rPr>
              <a:t>The construction of the PTS is being paired with the development of the Newbury Market, a $500 million, multi-use redevelopment of a former industrial facility that was in operation from 1928 to 1995</a:t>
            </a:r>
          </a:p>
        </p:txBody>
      </p:sp>
    </p:spTree>
    <p:extLst>
      <p:ext uri="{BB962C8B-B14F-4D97-AF65-F5344CB8AC3E}">
        <p14:creationId xmlns:p14="http://schemas.microsoft.com/office/powerpoint/2010/main" val="134952923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A5B8F6-7D54-47FA-93F4-312CFE47C930}"/>
              </a:ext>
            </a:extLst>
          </p:cNvPr>
          <p:cNvPicPr/>
          <p:nvPr/>
        </p:nvPicPr>
        <p:blipFill rotWithShape="1">
          <a:blip r:embed="rId2" cstate="print">
            <a:extLst>
              <a:ext uri="{28A0092B-C50C-407E-A947-70E740481C1C}">
                <a14:useLocalDpi xmlns:a14="http://schemas.microsoft.com/office/drawing/2010/main"/>
              </a:ext>
            </a:extLst>
          </a:blip>
          <a:srcRect/>
          <a:stretch/>
        </p:blipFill>
        <p:spPr bwMode="auto">
          <a:xfrm>
            <a:off x="128765" y="1143000"/>
            <a:ext cx="8939033" cy="5638800"/>
          </a:xfrm>
          <a:prstGeom prst="rect">
            <a:avLst/>
          </a:prstGeom>
          <a:ln>
            <a:noFill/>
          </a:ln>
          <a:extLst>
            <a:ext uri="{53640926-AAD7-44D8-BBD7-CCE9431645EC}">
              <a14:shadowObscured xmlns:a14="http://schemas.microsoft.com/office/drawing/2010/main"/>
            </a:ext>
          </a:extLst>
        </p:spPr>
      </p:pic>
      <p:grpSp>
        <p:nvGrpSpPr>
          <p:cNvPr id="19458" name="Group 9"/>
          <p:cNvGrpSpPr>
            <a:grpSpLocks/>
          </p:cNvGrpSpPr>
          <p:nvPr/>
        </p:nvGrpSpPr>
        <p:grpSpPr bwMode="auto">
          <a:xfrm>
            <a:off x="128765" y="101223"/>
            <a:ext cx="8939034"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36483" y="384641"/>
              <a:ext cx="80741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Six Mile, Longs Run/Sandy Run Watersheds</a:t>
              </a:r>
            </a:p>
          </p:txBody>
        </p:sp>
      </p:grpSp>
      <p:sp>
        <p:nvSpPr>
          <p:cNvPr id="9" name="TextBox 8">
            <a:extLst>
              <a:ext uri="{FF2B5EF4-FFF2-40B4-BE49-F238E27FC236}">
                <a16:creationId xmlns:a16="http://schemas.microsoft.com/office/drawing/2014/main" id="{063E745F-1333-4332-8EEA-D71BC1C17D68}"/>
              </a:ext>
            </a:extLst>
          </p:cNvPr>
          <p:cNvSpPr txBox="1"/>
          <p:nvPr/>
        </p:nvSpPr>
        <p:spPr>
          <a:xfrm>
            <a:off x="139650" y="1003343"/>
            <a:ext cx="8939034" cy="5816977"/>
          </a:xfrm>
          <a:prstGeom prst="rect">
            <a:avLst/>
          </a:prstGeom>
          <a:solidFill>
            <a:schemeClr val="tx1">
              <a:lumMod val="75000"/>
              <a:lumOff val="25000"/>
            </a:schemeClr>
          </a:solidFill>
        </p:spPr>
        <p:txBody>
          <a:bodyPr wrap="square" rtlCol="0">
            <a:spAutoFit/>
          </a:bodyPr>
          <a:lstStyle/>
          <a:p>
            <a:pPr lvl="0"/>
            <a:r>
              <a:rPr lang="en-US" altLang="en-US" sz="3100" dirty="0">
                <a:solidFill>
                  <a:srgbClr val="FFFF00"/>
                </a:solidFill>
                <a:latin typeface="Arial" panose="020B0604020202020204" pitchFamily="34" charset="0"/>
                <a:cs typeface="Arial" panose="020B0604020202020204" pitchFamily="34" charset="0"/>
              </a:rPr>
              <a:t>The AML Pilot Funding, in combination with Match Money, will be used to perform crucial maintenance on 35 existing passive treatment systems located in Broad Top Township, Bedford County.  Combined, the existing passive treatment systems remove 222 lbs./day of iron, 207 lbs./day of aluminum, and 2,145 lbs./day of acidity.  They have restored 14.5 miles of stream to warm water fisheries – migratory fishes with young of the year trout now present in Six Mile Run.  The project will sustain three full-time employee positions. </a:t>
            </a:r>
          </a:p>
        </p:txBody>
      </p:sp>
    </p:spTree>
    <p:extLst>
      <p:ext uri="{BB962C8B-B14F-4D97-AF65-F5344CB8AC3E}">
        <p14:creationId xmlns:p14="http://schemas.microsoft.com/office/powerpoint/2010/main" val="338771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128765" y="101223"/>
            <a:ext cx="8939034" cy="863600"/>
            <a:chOff x="288977" y="355144"/>
            <a:chExt cx="8382000" cy="661312"/>
          </a:xfrm>
        </p:grpSpPr>
        <p:pic>
          <p:nvPicPr>
            <p:cNvPr id="19461"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36483" y="384641"/>
              <a:ext cx="80741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Slippery Rock Watershed Project</a:t>
              </a:r>
            </a:p>
          </p:txBody>
        </p:sp>
      </p:grpSp>
      <p:sp>
        <p:nvSpPr>
          <p:cNvPr id="9" name="TextBox 8">
            <a:extLst>
              <a:ext uri="{FF2B5EF4-FFF2-40B4-BE49-F238E27FC236}">
                <a16:creationId xmlns:a16="http://schemas.microsoft.com/office/drawing/2014/main" id="{063E745F-1333-4332-8EEA-D71BC1C17D68}"/>
              </a:ext>
            </a:extLst>
          </p:cNvPr>
          <p:cNvSpPr txBox="1"/>
          <p:nvPr/>
        </p:nvSpPr>
        <p:spPr>
          <a:xfrm>
            <a:off x="128765" y="1066800"/>
            <a:ext cx="8939034" cy="5424562"/>
          </a:xfrm>
          <a:prstGeom prst="rect">
            <a:avLst/>
          </a:prstGeom>
          <a:solidFill>
            <a:schemeClr val="tx1">
              <a:lumMod val="75000"/>
              <a:lumOff val="25000"/>
            </a:schemeClr>
          </a:solidFill>
        </p:spPr>
        <p:txBody>
          <a:bodyPr wrap="square" rtlCol="0">
            <a:spAutoFit/>
          </a:bodyPr>
          <a:lstStyle/>
          <a:p>
            <a:pPr lvl="0"/>
            <a:r>
              <a:rPr lang="en-US" altLang="en-US" sz="3150" dirty="0">
                <a:solidFill>
                  <a:srgbClr val="FFFF00"/>
                </a:solidFill>
                <a:latin typeface="Arial" panose="020B0604020202020204" pitchFamily="34" charset="0"/>
                <a:cs typeface="Arial" panose="020B0604020202020204" pitchFamily="34" charset="0"/>
              </a:rPr>
              <a:t>The AML Pilot Funding, in combination with Growing Greener and Match Money, will be used to perform crucial maintenance on five existing passive treatment systems located in Brady and Washington Townships, Butler County.  Additionally, the project will enhance educational, recreational, and tourism activities by restoring the Foltz Schoolhouse  (part of the Jennings Environmental Educational Center) and provide significant repairs to bridges and trails on the North Country National Scenic Trail System.</a:t>
            </a:r>
          </a:p>
        </p:txBody>
      </p:sp>
    </p:spTree>
    <p:extLst>
      <p:ext uri="{BB962C8B-B14F-4D97-AF65-F5344CB8AC3E}">
        <p14:creationId xmlns:p14="http://schemas.microsoft.com/office/powerpoint/2010/main" val="92538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sz="2800" dirty="0">
                  <a:solidFill>
                    <a:schemeClr val="bg1"/>
                  </a:solidFill>
                </a:rPr>
                <a:t>No. 9 Mine and Museum Complex/Dorrance Colliery</a:t>
              </a:r>
              <a:endParaRPr lang="en-US" altLang="en-US" sz="2800" dirty="0">
                <a:solidFill>
                  <a:schemeClr val="bg1"/>
                </a:solidFill>
              </a:endParaRPr>
            </a:p>
          </p:txBody>
        </p:sp>
      </p:grpSp>
      <p:sp>
        <p:nvSpPr>
          <p:cNvPr id="2" name="TextBox 1">
            <a:extLst>
              <a:ext uri="{FF2B5EF4-FFF2-40B4-BE49-F238E27FC236}">
                <a16:creationId xmlns:a16="http://schemas.microsoft.com/office/drawing/2014/main" id="{CFA6DF98-157D-4C69-9860-D9FF76163EBE}"/>
              </a:ext>
            </a:extLst>
          </p:cNvPr>
          <p:cNvSpPr txBox="1"/>
          <p:nvPr/>
        </p:nvSpPr>
        <p:spPr>
          <a:xfrm>
            <a:off x="381000" y="1219200"/>
            <a:ext cx="8458200" cy="5062924"/>
          </a:xfrm>
          <a:prstGeom prst="rect">
            <a:avLst/>
          </a:prstGeom>
          <a:noFill/>
        </p:spPr>
        <p:txBody>
          <a:bodyPr wrap="square" rtlCol="0">
            <a:spAutoFit/>
          </a:bodyPr>
          <a:lstStyle/>
          <a:p>
            <a:r>
              <a:rPr lang="en-US" sz="1700" dirty="0"/>
              <a:t>The No. 9 Coal Mine and Museum Complex is proposing a project that will identify and mark equipment components; submit a transportation plan for approval to the BAMR and the PA SHPO; temporarily brace equipment, disassemble as necessary and extract equipment from the Dorrance Colliery Complex; and transport the equipment to the No. 9 Coal Mine and Museum Complex where the equipment will be refurbished (including replacing broken/lost parts for the fans), reassembled and incorporate the equipment into displays constructed under this project at the Museum Complex. This grant work will allow the OSM 40(2247)101.1 project (that will abate the P-1 Hazardous Equipment &amp; Facilities) to move forward by completing the historic mitigation requirements of Section 106 of the National Historic Preservation Act for the historic equipment that exists at the site.</a:t>
            </a:r>
          </a:p>
          <a:p>
            <a:r>
              <a:rPr lang="en-US" sz="1700" dirty="0"/>
              <a:t> </a:t>
            </a:r>
          </a:p>
          <a:p>
            <a:r>
              <a:rPr lang="en-US" sz="1700" dirty="0"/>
              <a:t>The equipment to be transported from the Dorrance Colliery to the No. 9 Coal mine and Museum is identified in the “Stipulations” of the April 2014 Memorandum of Agreement between: the Office of Surface mining Reclamation and Enforcement, the Pennsylvania State Historic Preservation Office, the DEP Bureau of Abandoned Mine Reclamation, and the No. 9 Coal Mine Museum and basically consists of: the 1883 cast iron and wood 35 foot diameter </a:t>
            </a:r>
            <a:r>
              <a:rPr lang="en-US" sz="1700" dirty="0" err="1"/>
              <a:t>Guibal</a:t>
            </a:r>
            <a:r>
              <a:rPr lang="en-US" sz="1700" dirty="0"/>
              <a:t> Fan and matching 1883 Pittston horizontal slide valve steam engine; and the 1908 28 foot diameter Dickson-</a:t>
            </a:r>
            <a:r>
              <a:rPr lang="en-US" sz="1700" dirty="0" err="1"/>
              <a:t>Guibal</a:t>
            </a:r>
            <a:r>
              <a:rPr lang="en-US" sz="1700" dirty="0"/>
              <a:t> Fan and matching Corliss steam engine. The work will also include salvaging the chamber doors of the Dorrance Colliery Complex where feasible.</a:t>
            </a:r>
          </a:p>
        </p:txBody>
      </p:sp>
    </p:spTree>
    <p:extLst>
      <p:ext uri="{BB962C8B-B14F-4D97-AF65-F5344CB8AC3E}">
        <p14:creationId xmlns:p14="http://schemas.microsoft.com/office/powerpoint/2010/main" val="8513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457200" y="2286000"/>
            <a:ext cx="8229600" cy="2819400"/>
          </a:xfrm>
        </p:spPr>
        <p:txBody>
          <a:bodyPr/>
          <a:lstStyle/>
          <a:p>
            <a:pPr eaLnBrk="1" hangingPunct="1">
              <a:spcBef>
                <a:spcPct val="0"/>
              </a:spcBef>
              <a:defRPr/>
            </a:pPr>
            <a:endParaRPr lang="en-US" dirty="0"/>
          </a:p>
          <a:p>
            <a:pPr marL="0" indent="0">
              <a:buFont typeface="Arial" charset="0"/>
              <a:buNone/>
              <a:defRPr/>
            </a:pPr>
            <a:endParaRPr lang="en-US" b="1" dirty="0"/>
          </a:p>
        </p:txBody>
      </p:sp>
      <p:grpSp>
        <p:nvGrpSpPr>
          <p:cNvPr id="16387" name="Group 9"/>
          <p:cNvGrpSpPr>
            <a:grpSpLocks/>
          </p:cNvGrpSpPr>
          <p:nvPr/>
        </p:nvGrpSpPr>
        <p:grpSpPr bwMode="auto">
          <a:xfrm>
            <a:off x="76200" y="152400"/>
            <a:ext cx="8959823" cy="914400"/>
            <a:chOff x="288977" y="355144"/>
            <a:chExt cx="8555516" cy="661312"/>
          </a:xfrm>
        </p:grpSpPr>
        <p:pic>
          <p:nvPicPr>
            <p:cNvPr id="16425"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555516"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26" name="Rectangle 2"/>
            <p:cNvSpPr txBox="1">
              <a:spLocks noChangeArrowheads="1"/>
            </p:cNvSpPr>
            <p:nvPr/>
          </p:nvSpPr>
          <p:spPr bwMode="auto">
            <a:xfrm>
              <a:off x="503900" y="384641"/>
              <a:ext cx="834059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Pennsylvania’s 2018 AML Pilot Projects </a:t>
              </a:r>
            </a:p>
          </p:txBody>
        </p:sp>
      </p:grpSp>
      <p:sp>
        <p:nvSpPr>
          <p:cNvPr id="7" name="Content Placeholder 2">
            <a:extLst>
              <a:ext uri="{FF2B5EF4-FFF2-40B4-BE49-F238E27FC236}">
                <a16:creationId xmlns:a16="http://schemas.microsoft.com/office/drawing/2014/main" id="{6C48F92A-3764-43DC-944E-310112213264}"/>
              </a:ext>
            </a:extLst>
          </p:cNvPr>
          <p:cNvSpPr txBox="1">
            <a:spLocks/>
          </p:cNvSpPr>
          <p:nvPr/>
        </p:nvSpPr>
        <p:spPr bwMode="auto">
          <a:xfrm>
            <a:off x="111512" y="1077848"/>
            <a:ext cx="8991598" cy="5780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3700" dirty="0"/>
              <a:t>The 2 Contingency (Replacement) projects:</a:t>
            </a:r>
          </a:p>
          <a:p>
            <a:pPr lvl="1"/>
            <a:r>
              <a:rPr lang="en-US" altLang="en-US" sz="3300" dirty="0"/>
              <a:t>Electric Street Development, (Eastern PA)</a:t>
            </a:r>
          </a:p>
          <a:p>
            <a:pPr lvl="2"/>
            <a:r>
              <a:rPr lang="en-US" altLang="en-US" sz="2900" dirty="0"/>
              <a:t>37 acres of AML (Dangerous Refuse piles) for:</a:t>
            </a:r>
          </a:p>
          <a:p>
            <a:pPr lvl="3"/>
            <a:r>
              <a:rPr lang="en-US" altLang="en-US" sz="2500" dirty="0"/>
              <a:t>4,700 Linear Feet of recreational trail</a:t>
            </a:r>
          </a:p>
          <a:p>
            <a:pPr lvl="1"/>
            <a:r>
              <a:rPr lang="en-US" altLang="en-US" sz="3300" dirty="0"/>
              <a:t>Eden East Waterline Extension, (Western PA)</a:t>
            </a:r>
          </a:p>
          <a:p>
            <a:pPr lvl="2"/>
            <a:r>
              <a:rPr lang="en-US" altLang="en-US" sz="2900" dirty="0"/>
              <a:t>Up to 10 miles of waterline installation</a:t>
            </a:r>
          </a:p>
          <a:p>
            <a:pPr lvl="2"/>
            <a:r>
              <a:rPr lang="en-US" altLang="en-US" sz="2900" dirty="0"/>
              <a:t>Pump Station and Water Storage Tank</a:t>
            </a:r>
          </a:p>
          <a:p>
            <a:pPr lvl="2"/>
            <a:r>
              <a:rPr lang="en-US" altLang="en-US" sz="2900" dirty="0"/>
              <a:t>25 AML eligible water supply replacements</a:t>
            </a:r>
          </a:p>
          <a:p>
            <a:pPr lvl="3"/>
            <a:r>
              <a:rPr lang="en-US" altLang="en-US" sz="2500" dirty="0"/>
              <a:t>Plus 13 incidental homes, for a total of 38 homes</a:t>
            </a:r>
          </a:p>
          <a:p>
            <a:pPr lvl="3"/>
            <a:r>
              <a:rPr lang="en-US" altLang="en-US" sz="2500" dirty="0"/>
              <a:t>Countless additional homes are expected to be built that will tap into waterline, once installed.</a:t>
            </a:r>
          </a:p>
          <a:p>
            <a:pPr lvl="2"/>
            <a:endParaRPr lang="en-US" altLang="en-US" sz="2900" dirty="0"/>
          </a:p>
          <a:p>
            <a:pPr lvl="1"/>
            <a:endParaRPr lang="en-US" altLang="en-US" sz="3300" dirty="0"/>
          </a:p>
        </p:txBody>
      </p:sp>
    </p:spTree>
    <p:extLst>
      <p:ext uri="{BB962C8B-B14F-4D97-AF65-F5344CB8AC3E}">
        <p14:creationId xmlns:p14="http://schemas.microsoft.com/office/powerpoint/2010/main" val="2154300020"/>
      </p:ext>
    </p:extLst>
  </p:cSld>
  <p:clrMapOvr>
    <a:masterClrMapping/>
  </p:clrMapOvr>
  <p:transition spd="slow"/>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128766" y="152400"/>
            <a:ext cx="8939034" cy="863600"/>
            <a:chOff x="288977" y="355144"/>
            <a:chExt cx="8382000" cy="661312"/>
          </a:xfrm>
        </p:grpSpPr>
        <p:pic>
          <p:nvPicPr>
            <p:cNvPr id="19461"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36483" y="384641"/>
              <a:ext cx="80741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West Decatur Post Office</a:t>
              </a:r>
            </a:p>
          </p:txBody>
        </p:sp>
      </p:grpSp>
      <p:sp>
        <p:nvSpPr>
          <p:cNvPr id="9" name="TextBox 8">
            <a:extLst>
              <a:ext uri="{FF2B5EF4-FFF2-40B4-BE49-F238E27FC236}">
                <a16:creationId xmlns:a16="http://schemas.microsoft.com/office/drawing/2014/main" id="{063E745F-1333-4332-8EEA-D71BC1C17D68}"/>
              </a:ext>
            </a:extLst>
          </p:cNvPr>
          <p:cNvSpPr txBox="1"/>
          <p:nvPr/>
        </p:nvSpPr>
        <p:spPr>
          <a:xfrm>
            <a:off x="128766" y="1084058"/>
            <a:ext cx="8939034" cy="9941183"/>
          </a:xfrm>
          <a:prstGeom prst="rect">
            <a:avLst/>
          </a:prstGeom>
          <a:solidFill>
            <a:schemeClr val="tx1">
              <a:lumMod val="75000"/>
              <a:lumOff val="25000"/>
            </a:schemeClr>
          </a:solidFill>
        </p:spPr>
        <p:txBody>
          <a:bodyPr wrap="square" rtlCol="0">
            <a:spAutoFit/>
          </a:bodyPr>
          <a:lstStyle/>
          <a:p>
            <a:pPr lvl="0"/>
            <a:r>
              <a:rPr lang="en-US" altLang="en-US" sz="3200" dirty="0">
                <a:solidFill>
                  <a:srgbClr val="FFFF00"/>
                </a:solidFill>
                <a:latin typeface="Arial" panose="020B0604020202020204" pitchFamily="34" charset="0"/>
                <a:cs typeface="Arial" panose="020B0604020202020204" pitchFamily="34" charset="0"/>
              </a:rPr>
              <a:t>The AML Pilot Funding will be used to complete the West Decatur Post Office Project (20 acres) and will construct approximately 1 mile of multi-use recreational trails and a parking lot on the property.  West Decatur Post Office will abate </a:t>
            </a:r>
            <a:r>
              <a:rPr lang="en-US" altLang="en-US" sz="3200" dirty="0" err="1">
                <a:solidFill>
                  <a:srgbClr val="FFFF00"/>
                </a:solidFill>
                <a:latin typeface="Arial" panose="020B0604020202020204" pitchFamily="34" charset="0"/>
                <a:cs typeface="Arial" panose="020B0604020202020204" pitchFamily="34" charset="0"/>
              </a:rPr>
              <a:t>3,700lf</a:t>
            </a:r>
            <a:r>
              <a:rPr lang="en-US" altLang="en-US" sz="3200" dirty="0">
                <a:solidFill>
                  <a:srgbClr val="FFFF00"/>
                </a:solidFill>
                <a:latin typeface="Arial" panose="020B0604020202020204" pitchFamily="34" charset="0"/>
                <a:cs typeface="Arial" panose="020B0604020202020204" pitchFamily="34" charset="0"/>
              </a:rPr>
              <a:t> of dangerous highwall, 20 acres of spoil area and 7 acres of subsidence area.  This project will enable Cen-Clear Child Services, LLC. to continue to promote and expand use at the site. </a:t>
            </a:r>
          </a:p>
          <a:p>
            <a:pPr lvl="0"/>
            <a:endParaRPr lang="en-US" altLang="en-US" sz="3200" dirty="0">
              <a:solidFill>
                <a:srgbClr val="FFFF00"/>
              </a:solidFill>
              <a:latin typeface="Arial" panose="020B0604020202020204" pitchFamily="34" charset="0"/>
              <a:cs typeface="Arial" panose="020B0604020202020204" pitchFamily="34" charset="0"/>
            </a:endParaRPr>
          </a:p>
          <a:p>
            <a:pPr lvl="0"/>
            <a:endParaRPr lang="en-US" altLang="en-US" sz="3200" dirty="0">
              <a:solidFill>
                <a:srgbClr val="FFFF00"/>
              </a:solidFill>
              <a:latin typeface="Arial" panose="020B0604020202020204" pitchFamily="34" charset="0"/>
              <a:cs typeface="Arial" panose="020B0604020202020204" pitchFamily="34" charset="0"/>
            </a:endParaRPr>
          </a:p>
          <a:p>
            <a:pPr lvl="0"/>
            <a:endParaRPr lang="en-US" altLang="en-US" sz="3200" dirty="0">
              <a:solidFill>
                <a:srgbClr val="FFFF00"/>
              </a:solidFill>
              <a:latin typeface="Arial" panose="020B0604020202020204" pitchFamily="34" charset="0"/>
              <a:cs typeface="Arial" panose="020B0604020202020204" pitchFamily="34" charset="0"/>
            </a:endParaRPr>
          </a:p>
          <a:p>
            <a:pPr lvl="0"/>
            <a:endParaRPr lang="en-US" altLang="en-US" sz="3200" dirty="0">
              <a:solidFill>
                <a:srgbClr val="FFFF00"/>
              </a:solidFill>
              <a:latin typeface="Arial" panose="020B0604020202020204" pitchFamily="34" charset="0"/>
              <a:cs typeface="Arial" panose="020B0604020202020204" pitchFamily="34" charset="0"/>
            </a:endParaRPr>
          </a:p>
          <a:p>
            <a:pPr lvl="0"/>
            <a:endParaRPr lang="en-US" altLang="en-US" sz="3200" dirty="0">
              <a:solidFill>
                <a:srgbClr val="FFFF00"/>
              </a:solidFill>
              <a:latin typeface="Arial" panose="020B0604020202020204" pitchFamily="34" charset="0"/>
              <a:cs typeface="Arial" panose="020B0604020202020204" pitchFamily="34" charset="0"/>
            </a:endParaRPr>
          </a:p>
          <a:p>
            <a:pPr lvl="0"/>
            <a:endParaRPr lang="en-US" altLang="en-US" sz="3200" dirty="0">
              <a:solidFill>
                <a:srgbClr val="FFFF00"/>
              </a:solidFill>
              <a:latin typeface="Arial" panose="020B0604020202020204" pitchFamily="34" charset="0"/>
              <a:cs typeface="Arial" panose="020B0604020202020204" pitchFamily="34" charset="0"/>
            </a:endParaRPr>
          </a:p>
          <a:p>
            <a:pPr lvl="0"/>
            <a:endParaRPr lang="en-US" altLang="en-US" sz="3200" dirty="0">
              <a:solidFill>
                <a:srgbClr val="FFFF00"/>
              </a:solidFill>
              <a:latin typeface="Arial" panose="020B0604020202020204" pitchFamily="34" charset="0"/>
              <a:cs typeface="Arial" panose="020B0604020202020204" pitchFamily="34" charset="0"/>
            </a:endParaRPr>
          </a:p>
          <a:p>
            <a:pPr lvl="0"/>
            <a:endParaRPr lang="en-US" altLang="en-US" sz="3200" dirty="0">
              <a:solidFill>
                <a:srgbClr val="FFFF00"/>
              </a:solidFill>
              <a:latin typeface="Arial" panose="020B0604020202020204" pitchFamily="34" charset="0"/>
              <a:cs typeface="Arial" panose="020B0604020202020204" pitchFamily="34" charset="0"/>
            </a:endParaRPr>
          </a:p>
          <a:p>
            <a:pPr lvl="0"/>
            <a:endParaRPr lang="en-US" altLang="en-US" sz="3200" dirty="0">
              <a:solidFill>
                <a:srgbClr val="FFFF00"/>
              </a:solidFill>
              <a:latin typeface="Arial" panose="020B0604020202020204" pitchFamily="34" charset="0"/>
              <a:cs typeface="Arial" panose="020B0604020202020204" pitchFamily="34" charset="0"/>
            </a:endParaRPr>
          </a:p>
          <a:p>
            <a:pPr lvl="0"/>
            <a:r>
              <a:rPr lang="en-US" altLang="en-US" sz="3200" dirty="0">
                <a:solidFill>
                  <a:srgbClr val="FFFF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3527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128766" y="152400"/>
            <a:ext cx="8939034"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418273" y="373089"/>
              <a:ext cx="80741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2800" dirty="0">
                  <a:solidFill>
                    <a:schemeClr val="bg1"/>
                  </a:solidFill>
                </a:rPr>
                <a:t>Crowley Hollow Diversion Channel</a:t>
              </a:r>
            </a:p>
          </p:txBody>
        </p:sp>
      </p:grpSp>
      <p:sp>
        <p:nvSpPr>
          <p:cNvPr id="9" name="TextBox 8">
            <a:extLst>
              <a:ext uri="{FF2B5EF4-FFF2-40B4-BE49-F238E27FC236}">
                <a16:creationId xmlns:a16="http://schemas.microsoft.com/office/drawing/2014/main" id="{063E745F-1333-4332-8EEA-D71BC1C17D68}"/>
              </a:ext>
            </a:extLst>
          </p:cNvPr>
          <p:cNvSpPr txBox="1"/>
          <p:nvPr/>
        </p:nvSpPr>
        <p:spPr>
          <a:xfrm>
            <a:off x="128766" y="1084058"/>
            <a:ext cx="8939034" cy="5011942"/>
          </a:xfrm>
          <a:prstGeom prst="rect">
            <a:avLst/>
          </a:prstGeom>
          <a:solidFill>
            <a:schemeClr val="tx1">
              <a:lumMod val="75000"/>
              <a:lumOff val="25000"/>
            </a:schemeClr>
          </a:solidFill>
        </p:spPr>
        <p:txBody>
          <a:bodyPr wrap="square" rtlCol="0">
            <a:spAutoFit/>
          </a:bodyPr>
          <a:lstStyle/>
          <a:p>
            <a:pPr lvl="0"/>
            <a:endParaRPr lang="en-US" altLang="en-US" sz="3200" dirty="0">
              <a:solidFill>
                <a:srgbClr val="FFFF00"/>
              </a:solidFill>
              <a:latin typeface="Arial" panose="020B0604020202020204" pitchFamily="34" charset="0"/>
              <a:cs typeface="Arial" panose="020B0604020202020204" pitchFamily="34" charset="0"/>
            </a:endParaRPr>
          </a:p>
          <a:p>
            <a:pPr lvl="0"/>
            <a:endParaRPr lang="en-US" altLang="en-US" sz="3200" dirty="0">
              <a:solidFill>
                <a:srgbClr val="FFFF00"/>
              </a:solidFill>
              <a:latin typeface="Arial" panose="020B0604020202020204" pitchFamily="34" charset="0"/>
              <a:cs typeface="Arial" panose="020B0604020202020204" pitchFamily="34" charset="0"/>
            </a:endParaRPr>
          </a:p>
          <a:p>
            <a:pPr lvl="0"/>
            <a:endParaRPr lang="en-US" altLang="en-US" sz="3200" dirty="0">
              <a:solidFill>
                <a:srgbClr val="FFFF00"/>
              </a:solidFill>
              <a:latin typeface="Arial" panose="020B0604020202020204" pitchFamily="34" charset="0"/>
              <a:cs typeface="Arial" panose="020B0604020202020204" pitchFamily="34" charset="0"/>
            </a:endParaRPr>
          </a:p>
          <a:p>
            <a:pPr lvl="0"/>
            <a:endParaRPr lang="en-US" altLang="en-US" sz="3200" dirty="0">
              <a:solidFill>
                <a:srgbClr val="FFFF00"/>
              </a:solidFill>
              <a:latin typeface="Arial" panose="020B0604020202020204" pitchFamily="34" charset="0"/>
              <a:cs typeface="Arial" panose="020B0604020202020204" pitchFamily="34" charset="0"/>
            </a:endParaRPr>
          </a:p>
          <a:p>
            <a:pPr lvl="0"/>
            <a:endParaRPr lang="en-US" altLang="en-US" sz="3200" dirty="0">
              <a:solidFill>
                <a:srgbClr val="FFFF00"/>
              </a:solidFill>
              <a:latin typeface="Arial" panose="020B0604020202020204" pitchFamily="34" charset="0"/>
              <a:cs typeface="Arial" panose="020B0604020202020204" pitchFamily="34" charset="0"/>
            </a:endParaRPr>
          </a:p>
          <a:p>
            <a:pPr lvl="0"/>
            <a:endParaRPr lang="en-US" altLang="en-US" sz="3200" dirty="0">
              <a:solidFill>
                <a:srgbClr val="FFFF00"/>
              </a:solidFill>
              <a:latin typeface="Arial" panose="020B0604020202020204" pitchFamily="34" charset="0"/>
              <a:cs typeface="Arial" panose="020B0604020202020204" pitchFamily="34" charset="0"/>
            </a:endParaRPr>
          </a:p>
          <a:p>
            <a:pPr lvl="0"/>
            <a:endParaRPr lang="en-US" altLang="en-US" sz="3200" dirty="0">
              <a:solidFill>
                <a:srgbClr val="FFFF00"/>
              </a:solidFill>
              <a:latin typeface="Arial" panose="020B0604020202020204" pitchFamily="34" charset="0"/>
              <a:cs typeface="Arial" panose="020B0604020202020204" pitchFamily="34" charset="0"/>
            </a:endParaRPr>
          </a:p>
          <a:p>
            <a:pPr lvl="0"/>
            <a:endParaRPr lang="en-US" altLang="en-US" sz="3200" dirty="0">
              <a:solidFill>
                <a:srgbClr val="FFFF00"/>
              </a:solidFill>
              <a:latin typeface="Arial" panose="020B0604020202020204" pitchFamily="34" charset="0"/>
              <a:cs typeface="Arial" panose="020B0604020202020204" pitchFamily="34" charset="0"/>
            </a:endParaRPr>
          </a:p>
          <a:p>
            <a:pPr lvl="0"/>
            <a:endParaRPr lang="en-US" altLang="en-US" sz="3200" dirty="0">
              <a:solidFill>
                <a:srgbClr val="FFFF00"/>
              </a:solidFill>
              <a:latin typeface="Arial" panose="020B0604020202020204" pitchFamily="34" charset="0"/>
              <a:cs typeface="Arial" panose="020B0604020202020204" pitchFamily="34" charset="0"/>
            </a:endParaRPr>
          </a:p>
          <a:p>
            <a:pPr lvl="0"/>
            <a:r>
              <a:rPr lang="en-US" altLang="en-US" sz="3200" dirty="0">
                <a:solidFill>
                  <a:srgbClr val="FFFF00"/>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4B9D223B-C032-4030-8177-32A6B5DAE332}"/>
              </a:ext>
            </a:extLst>
          </p:cNvPr>
          <p:cNvSpPr txBox="1"/>
          <p:nvPr/>
        </p:nvSpPr>
        <p:spPr>
          <a:xfrm>
            <a:off x="457200" y="1219200"/>
            <a:ext cx="8229600" cy="4131900"/>
          </a:xfrm>
          <a:prstGeom prst="rect">
            <a:avLst/>
          </a:prstGeom>
          <a:noFill/>
        </p:spPr>
        <p:txBody>
          <a:bodyPr wrap="square" rtlCol="0">
            <a:spAutoFit/>
          </a:bodyPr>
          <a:lstStyle/>
          <a:p>
            <a:pPr marL="285750" indent="-285750">
              <a:buFont typeface="Arial" panose="020B0604020202020204" pitchFamily="34" charset="0"/>
              <a:buChar char="•"/>
            </a:pPr>
            <a:r>
              <a:rPr lang="en-US" sz="1750" dirty="0">
                <a:solidFill>
                  <a:srgbClr val="FFFF00"/>
                </a:solidFill>
              </a:rPr>
              <a:t>Cooks Run is designated as a High Quality Cold Water Fishery above the confluence with Crowley Hollow.  Crowley Hollow is severely degraded by AMD.  Below the confluence of Crowley Hollow and Cooks Run, Cooks Run is severely impacted and virtually void of aquatic life.  Above the confluence, Cooks Run has a population of Native Brook Trout and Wild Brown Trout as well as a variety of aquatic invertebrates.  </a:t>
            </a:r>
          </a:p>
          <a:p>
            <a:pPr marL="285750" indent="-285750">
              <a:buFont typeface="Arial" panose="020B0604020202020204" pitchFamily="34" charset="0"/>
              <a:buChar char="•"/>
            </a:pPr>
            <a:r>
              <a:rPr lang="en-US" sz="1750" dirty="0">
                <a:solidFill>
                  <a:srgbClr val="FFFF00"/>
                </a:solidFill>
              </a:rPr>
              <a:t>Milligan Run discharges directly into the West Branch of the Susquehanna River and is severely degraded by AMD.  The proposed project will divert Crowley Hollow away from Cooks Run and into Milligan Run, eliminating the AMD pollution entering Cooks Run.  An estimated 1,230 pounds of acid, 70 pounds of aluminum, 120 pounds of iron, and 30 pounds of manganese per day will be eliminated from entering Cooks Run.    </a:t>
            </a:r>
          </a:p>
          <a:p>
            <a:pPr marL="285750" indent="-285750">
              <a:buFont typeface="Arial" panose="020B0604020202020204" pitchFamily="34" charset="0"/>
              <a:buChar char="•"/>
            </a:pPr>
            <a:r>
              <a:rPr lang="en-US" sz="1750" dirty="0">
                <a:solidFill>
                  <a:srgbClr val="FFFF00"/>
                </a:solidFill>
              </a:rPr>
              <a:t>The AML Pilot funding, in combination with other funding, will be used to complete the Crowley Hollow Diversion Channel.</a:t>
            </a:r>
          </a:p>
          <a:p>
            <a:pPr marL="285750" indent="-285750">
              <a:buFont typeface="Arial" panose="020B0604020202020204" pitchFamily="34" charset="0"/>
              <a:buChar char="•"/>
            </a:pPr>
            <a:r>
              <a:rPr lang="en-US" sz="1750" dirty="0">
                <a:solidFill>
                  <a:srgbClr val="FFFF00"/>
                </a:solidFill>
                <a:latin typeface="Calibri"/>
              </a:rPr>
              <a:t>An approximately 5,000 foot channel will be constructed to divert Crowley Hollow into Milligan Run.  The total project cost is estimated at $2,000,000.</a:t>
            </a:r>
            <a:endParaRPr lang="en-US" sz="1750" dirty="0">
              <a:solidFill>
                <a:srgbClr val="FFFF00"/>
              </a:solidFill>
            </a:endParaRPr>
          </a:p>
        </p:txBody>
      </p:sp>
    </p:spTree>
    <p:extLst>
      <p:ext uri="{BB962C8B-B14F-4D97-AF65-F5344CB8AC3E}">
        <p14:creationId xmlns:p14="http://schemas.microsoft.com/office/powerpoint/2010/main" val="148828498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128766" y="152400"/>
            <a:ext cx="8939034" cy="863600"/>
            <a:chOff x="288977" y="355144"/>
            <a:chExt cx="8382000" cy="661312"/>
          </a:xfrm>
        </p:grpSpPr>
        <p:pic>
          <p:nvPicPr>
            <p:cNvPr id="19461"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36483" y="384641"/>
              <a:ext cx="80741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Huling Branch East</a:t>
              </a:r>
            </a:p>
          </p:txBody>
        </p:sp>
      </p:grpSp>
      <p:sp>
        <p:nvSpPr>
          <p:cNvPr id="9" name="TextBox 8">
            <a:extLst>
              <a:ext uri="{FF2B5EF4-FFF2-40B4-BE49-F238E27FC236}">
                <a16:creationId xmlns:a16="http://schemas.microsoft.com/office/drawing/2014/main" id="{063E745F-1333-4332-8EEA-D71BC1C17D68}"/>
              </a:ext>
            </a:extLst>
          </p:cNvPr>
          <p:cNvSpPr txBox="1"/>
          <p:nvPr/>
        </p:nvSpPr>
        <p:spPr>
          <a:xfrm>
            <a:off x="128766" y="826492"/>
            <a:ext cx="8939034" cy="6001643"/>
          </a:xfrm>
          <a:prstGeom prst="rect">
            <a:avLst/>
          </a:prstGeom>
          <a:solidFill>
            <a:schemeClr val="tx1">
              <a:lumMod val="75000"/>
              <a:lumOff val="25000"/>
            </a:schemeClr>
          </a:solidFill>
        </p:spPr>
        <p:txBody>
          <a:bodyPr wrap="square" rtlCol="0">
            <a:spAutoFit/>
          </a:bodyPr>
          <a:lstStyle/>
          <a:p>
            <a:pPr lvl="0"/>
            <a:r>
              <a:rPr lang="en-US" altLang="en-US" sz="3200" dirty="0">
                <a:solidFill>
                  <a:srgbClr val="FFFF00"/>
                </a:solidFill>
                <a:latin typeface="Arial" panose="020B0604020202020204" pitchFamily="34" charset="0"/>
                <a:cs typeface="Arial" panose="020B0604020202020204" pitchFamily="34" charset="0"/>
              </a:rPr>
              <a:t>The AML Pilot Funding, in combination with other funding, will be used to complete the Huling Branch East project and will create 5,000 linear feet of ATV trails within Sproul State Forest. Huling Branch will reclaim 3,000’ of dangerous highwalls. A 10-acre dangerous pile and embankment will be regraded onsite to form a parking area for visitors and a flat area for emergency evacuations. A 0.5-acre slurry pond will be reclaimed with gob material. Alkaline addition will be added to neutralize soil acidity and improve watershed quality. </a:t>
            </a:r>
          </a:p>
        </p:txBody>
      </p:sp>
    </p:spTree>
    <p:extLst>
      <p:ext uri="{BB962C8B-B14F-4D97-AF65-F5344CB8AC3E}">
        <p14:creationId xmlns:p14="http://schemas.microsoft.com/office/powerpoint/2010/main" val="292304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Earth Conservancy Bliss Bank 4</a:t>
              </a:r>
            </a:p>
          </p:txBody>
        </p:sp>
      </p:grpSp>
      <p:sp>
        <p:nvSpPr>
          <p:cNvPr id="10" name="Content Placeholder 2">
            <a:extLst>
              <a:ext uri="{FF2B5EF4-FFF2-40B4-BE49-F238E27FC236}">
                <a16:creationId xmlns:a16="http://schemas.microsoft.com/office/drawing/2014/main" id="{D18953D8-E4FD-4A8F-914D-6495205B707B}"/>
              </a:ext>
            </a:extLst>
          </p:cNvPr>
          <p:cNvSpPr>
            <a:spLocks noGrp="1"/>
          </p:cNvSpPr>
          <p:nvPr>
            <p:ph idx="1"/>
          </p:nvPr>
        </p:nvSpPr>
        <p:spPr>
          <a:xfrm>
            <a:off x="288925" y="1447800"/>
            <a:ext cx="8474075" cy="4953000"/>
          </a:xfrm>
        </p:spPr>
        <p:txBody>
          <a:bodyPr/>
          <a:lstStyle/>
          <a:p>
            <a:pPr marL="0" indent="0" algn="just" eaLnBrk="1" hangingPunct="1">
              <a:spcBef>
                <a:spcPct val="0"/>
              </a:spcBef>
              <a:buNone/>
            </a:pPr>
            <a:r>
              <a:rPr lang="en-US" altLang="en-US" sz="2800" dirty="0">
                <a:latin typeface="Arial" panose="020B0604020202020204" pitchFamily="34" charset="0"/>
                <a:cs typeface="Arial" panose="020B0604020202020204" pitchFamily="34" charset="0"/>
              </a:rPr>
              <a:t>The Abandoned Mine Land (AML) Pilot Project funding, in combination with AML Title IV funding, will be used to complete the Bliss Bank 4 Project (31 acres) and will bring natural gas, water, and sanitary sewer services to the entire Earth Conservancy (EC) Bliss Bank Development (+220 acres). Bliss Bank 4 will abate 2 acres of dangerous piles and embankments. EC and NorthPoint Development are working on the Bliss Bank Development. NorthPoint Development calculates this project will sustain over 1,000 permanent full time positions. </a:t>
            </a:r>
          </a:p>
        </p:txBody>
      </p:sp>
    </p:spTree>
    <p:extLst>
      <p:ext uri="{BB962C8B-B14F-4D97-AF65-F5344CB8AC3E}">
        <p14:creationId xmlns:p14="http://schemas.microsoft.com/office/powerpoint/2010/main" val="132734053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Anthracite Outdoor Adventure Area</a:t>
              </a:r>
            </a:p>
          </p:txBody>
        </p:sp>
      </p:grpSp>
      <p:sp>
        <p:nvSpPr>
          <p:cNvPr id="10" name="Content Placeholder 2">
            <a:extLst>
              <a:ext uri="{FF2B5EF4-FFF2-40B4-BE49-F238E27FC236}">
                <a16:creationId xmlns:a16="http://schemas.microsoft.com/office/drawing/2014/main" id="{D18953D8-E4FD-4A8F-914D-6495205B707B}"/>
              </a:ext>
            </a:extLst>
          </p:cNvPr>
          <p:cNvSpPr>
            <a:spLocks noGrp="1"/>
          </p:cNvSpPr>
          <p:nvPr>
            <p:ph idx="1"/>
          </p:nvPr>
        </p:nvSpPr>
        <p:spPr>
          <a:xfrm>
            <a:off x="288925" y="1295400"/>
            <a:ext cx="8474075" cy="4953000"/>
          </a:xfrm>
        </p:spPr>
        <p:txBody>
          <a:bodyPr/>
          <a:lstStyle/>
          <a:p>
            <a:pPr marL="0" marR="0" indent="0" algn="just">
              <a:spcBef>
                <a:spcPts val="0"/>
              </a:spcBef>
              <a:spcAft>
                <a:spcPts val="0"/>
              </a:spcAft>
              <a:buNone/>
            </a:pPr>
            <a:r>
              <a:rPr lang="en-US" altLang="en-US" sz="2300" dirty="0">
                <a:latin typeface="Arial" panose="020B0604020202020204" pitchFamily="34" charset="0"/>
                <a:cs typeface="Arial" panose="020B0604020202020204" pitchFamily="34" charset="0"/>
              </a:rPr>
              <a:t>The Abandoned Mine Land (AML) Pilot Project funding, in combination with AML Title IV funding, will be used to complete the Anthracite Outdoor Adventure Area (AOAA) project (88 acres). </a:t>
            </a:r>
            <a:r>
              <a:rPr lang="en-US" sz="2300" dirty="0">
                <a:latin typeface="Arial" panose="020B0604020202020204" pitchFamily="34" charset="0"/>
                <a:ea typeface="Times New Roman" panose="02020603050405020304" pitchFamily="18" charset="0"/>
                <a:cs typeface="Arial" panose="020B0604020202020204" pitchFamily="34" charset="0"/>
              </a:rPr>
              <a:t>This project will reclaim approximately 5,000 feet of Dangerous Highwall, one Hazardous Water Body, two (2) Vertical Openings and one Hazardous Equipment &amp; Facilities. In addition, the AOAA trails will be expanded to include approximately 6,600’ of extreme Jeep crawling trails and re-establishing and/or constructing approximately 4,370’ of Jeep/ATV/dirt bike trails, which would be owned and operated by the AOAA staff. A parking lot (150’ x 300’), helicopter pad (100’x100’) and approximately 4,900’ of improved roads passable by two-wheel drive vehicles will also be constructed. Work is anticipated to begin late fall 2019.</a:t>
            </a:r>
          </a:p>
          <a:p>
            <a:pPr marL="0" indent="0" algn="just" eaLnBrk="1" hangingPunct="1">
              <a:spcBef>
                <a:spcPct val="0"/>
              </a:spcBef>
              <a:buNone/>
            </a:pPr>
            <a:endParaRPr lang="en-US" alt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877294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E110FE-E298-4854-8ACF-CB35E3BF8A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111" y="1650245"/>
            <a:ext cx="8967830" cy="5010613"/>
          </a:xfrm>
          <a:prstGeom prst="rect">
            <a:avLst/>
          </a:prstGeom>
        </p:spPr>
      </p:pic>
      <p:sp>
        <p:nvSpPr>
          <p:cNvPr id="8" name="TextBox 7">
            <a:extLst>
              <a:ext uri="{FF2B5EF4-FFF2-40B4-BE49-F238E27FC236}">
                <a16:creationId xmlns:a16="http://schemas.microsoft.com/office/drawing/2014/main" id="{1C0BB3E4-C34B-4203-AF2A-65187EEDC758}"/>
              </a:ext>
            </a:extLst>
          </p:cNvPr>
          <p:cNvSpPr txBox="1"/>
          <p:nvPr/>
        </p:nvSpPr>
        <p:spPr>
          <a:xfrm>
            <a:off x="67111" y="1650245"/>
            <a:ext cx="8967830" cy="5016758"/>
          </a:xfrm>
          <a:prstGeom prst="rect">
            <a:avLst/>
          </a:prstGeom>
          <a:solidFill>
            <a:schemeClr val="tx1">
              <a:lumMod val="75000"/>
              <a:lumOff val="25000"/>
            </a:schemeClr>
          </a:solidFill>
        </p:spPr>
        <p:txBody>
          <a:bodyPr wrap="square" rtlCol="0">
            <a:spAutoFit/>
          </a:bodyPr>
          <a:lstStyle/>
          <a:p>
            <a:r>
              <a:rPr lang="en-US" sz="3200" dirty="0">
                <a:solidFill>
                  <a:srgbClr val="FFFF00"/>
                </a:solidFill>
              </a:rPr>
              <a:t>The AML pilot funding will be used to reclaim 10.6 acres of abandoned surface and underground mining features.  The reclamation will enable the Anthracite Upland Pointing Dog Association to hold competitive hunting dog skills events and educational outreach to local schools.  An additional 18.2 acres will be planted in a wildlife bird mix to promote use of the property by game birds.  A total of 28.8 acres will be improved and it is anticipated that over 600 people will use the property each year.  </a:t>
            </a:r>
          </a:p>
        </p:txBody>
      </p:sp>
      <p:grpSp>
        <p:nvGrpSpPr>
          <p:cNvPr id="7" name="Group 9">
            <a:extLst>
              <a:ext uri="{FF2B5EF4-FFF2-40B4-BE49-F238E27FC236}">
                <a16:creationId xmlns:a16="http://schemas.microsoft.com/office/drawing/2014/main" id="{C6FCCAA9-AE90-4536-84CA-6F50C371B4A0}"/>
              </a:ext>
            </a:extLst>
          </p:cNvPr>
          <p:cNvGrpSpPr>
            <a:grpSpLocks/>
          </p:cNvGrpSpPr>
          <p:nvPr/>
        </p:nvGrpSpPr>
        <p:grpSpPr bwMode="auto">
          <a:xfrm>
            <a:off x="67112" y="152400"/>
            <a:ext cx="8967831" cy="1466675"/>
            <a:chOff x="288977" y="355144"/>
            <a:chExt cx="8382000" cy="661312"/>
          </a:xfrm>
        </p:grpSpPr>
        <p:pic>
          <p:nvPicPr>
            <p:cNvPr id="9" name="Picture 5" descr="Aging banner">
              <a:extLst>
                <a:ext uri="{FF2B5EF4-FFF2-40B4-BE49-F238E27FC236}">
                  <a16:creationId xmlns:a16="http://schemas.microsoft.com/office/drawing/2014/main" id="{BAF06D0B-8FA2-4CD9-B944-52DA42E2F4A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a:extLst>
                <a:ext uri="{FF2B5EF4-FFF2-40B4-BE49-F238E27FC236}">
                  <a16:creationId xmlns:a16="http://schemas.microsoft.com/office/drawing/2014/main" id="{E439154A-0E40-4C69-8443-75EE8CC9F976}"/>
                </a:ext>
              </a:extLst>
            </p:cNvPr>
            <p:cNvSpPr txBox="1">
              <a:spLocks noChangeArrowheads="1"/>
            </p:cNvSpPr>
            <p:nvPr/>
          </p:nvSpPr>
          <p:spPr bwMode="auto">
            <a:xfrm>
              <a:off x="430518" y="382964"/>
              <a:ext cx="7848600" cy="43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None/>
              </a:pPr>
              <a:r>
                <a:rPr lang="en-US" altLang="en-US" sz="4000" dirty="0">
                  <a:solidFill>
                    <a:schemeClr val="bg1"/>
                  </a:solidFill>
                </a:rPr>
                <a:t>Anthracite Upland Pointing Dog Association 2018 Pilot Project</a:t>
              </a:r>
            </a:p>
          </p:txBody>
        </p:sp>
      </p:grpSp>
    </p:spTree>
    <p:extLst>
      <p:ext uri="{BB962C8B-B14F-4D97-AF65-F5344CB8AC3E}">
        <p14:creationId xmlns:p14="http://schemas.microsoft.com/office/powerpoint/2010/main" val="77232645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DB8EFBD-BE15-4CC6-AE3D-B3E51DA117B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1E58716D-8022-4663-BEFC-2419E460F62A}"/>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8991462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3" name="Group 9"/>
          <p:cNvGrpSpPr>
            <a:grpSpLocks/>
          </p:cNvGrpSpPr>
          <p:nvPr/>
        </p:nvGrpSpPr>
        <p:grpSpPr bwMode="auto">
          <a:xfrm>
            <a:off x="188180" y="120406"/>
            <a:ext cx="8883650" cy="1524000"/>
            <a:chOff x="288977" y="355144"/>
            <a:chExt cx="8382000" cy="661312"/>
          </a:xfrm>
        </p:grpSpPr>
        <p:pic>
          <p:nvPicPr>
            <p:cNvPr id="66565" name="Picture 5" descr="Aging ban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Rectangle 2"/>
            <p:cNvSpPr txBox="1">
              <a:spLocks noChangeArrowheads="1"/>
            </p:cNvSpPr>
            <p:nvPr/>
          </p:nvSpPr>
          <p:spPr bwMode="auto">
            <a:xfrm>
              <a:off x="407307" y="384641"/>
              <a:ext cx="820329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3600" dirty="0">
                  <a:solidFill>
                    <a:prstClr val="white"/>
                  </a:solidFill>
                </a:rPr>
                <a:t>Forest City east-PFBC Access</a:t>
              </a:r>
              <a:endParaRPr kumimoji="0" lang="en-US" altLang="en-US" sz="3600" b="0" i="0" u="none" strike="noStrike" kern="1200" cap="none" spc="0" normalizeH="0" baseline="0" noProof="0" dirty="0">
                <a:ln>
                  <a:noFill/>
                </a:ln>
                <a:solidFill>
                  <a:prstClr val="white"/>
                </a:solidFill>
                <a:effectLst/>
                <a:uLnTx/>
                <a:uFillTx/>
                <a:latin typeface="Calibri" pitchFamily="34" charset="0"/>
                <a:ea typeface="+mn-ea"/>
                <a:cs typeface="+mn-cs"/>
              </a:endParaRPr>
            </a:p>
          </p:txBody>
        </p:sp>
      </p:grpSp>
      <p:sp>
        <p:nvSpPr>
          <p:cNvPr id="4" name="TextBox 3">
            <a:extLst>
              <a:ext uri="{FF2B5EF4-FFF2-40B4-BE49-F238E27FC236}">
                <a16:creationId xmlns:a16="http://schemas.microsoft.com/office/drawing/2014/main" id="{8CD3DDAD-56A9-4534-B133-1F8977484509}"/>
              </a:ext>
            </a:extLst>
          </p:cNvPr>
          <p:cNvSpPr txBox="1"/>
          <p:nvPr/>
        </p:nvSpPr>
        <p:spPr>
          <a:xfrm>
            <a:off x="1066800" y="3892444"/>
            <a:ext cx="2429031" cy="523220"/>
          </a:xfrm>
          <a:prstGeom prst="rect">
            <a:avLst/>
          </a:prstGeom>
          <a:noFill/>
        </p:spPr>
        <p:txBody>
          <a:bodyPr wrap="square" rtlCol="0">
            <a:spAutoFit/>
          </a:bodyPr>
          <a:lstStyle/>
          <a:p>
            <a:r>
              <a:rPr lang="en-US" sz="2800" b="1" dirty="0">
                <a:solidFill>
                  <a:schemeClr val="bg1"/>
                </a:solidFill>
              </a:rPr>
              <a:t>Wash House </a:t>
            </a:r>
          </a:p>
        </p:txBody>
      </p:sp>
      <p:sp>
        <p:nvSpPr>
          <p:cNvPr id="5" name="TextBox 4">
            <a:extLst>
              <a:ext uri="{FF2B5EF4-FFF2-40B4-BE49-F238E27FC236}">
                <a16:creationId xmlns:a16="http://schemas.microsoft.com/office/drawing/2014/main" id="{C56ED954-D282-4157-9C9D-F51F6363055F}"/>
              </a:ext>
            </a:extLst>
          </p:cNvPr>
          <p:cNvSpPr txBox="1"/>
          <p:nvPr/>
        </p:nvSpPr>
        <p:spPr>
          <a:xfrm>
            <a:off x="4724400" y="3615445"/>
            <a:ext cx="3962400" cy="646331"/>
          </a:xfrm>
          <a:prstGeom prst="rect">
            <a:avLst/>
          </a:prstGeom>
          <a:noFill/>
        </p:spPr>
        <p:txBody>
          <a:bodyPr wrap="square" rtlCol="0">
            <a:spAutoFit/>
          </a:bodyPr>
          <a:lstStyle/>
          <a:p>
            <a:r>
              <a:rPr lang="en-US" sz="2800" b="1" dirty="0">
                <a:solidFill>
                  <a:schemeClr val="bg1"/>
                </a:solidFill>
              </a:rPr>
              <a:t>Concrete</a:t>
            </a:r>
            <a:r>
              <a:rPr lang="en-US" sz="3600" b="1" dirty="0">
                <a:solidFill>
                  <a:schemeClr val="bg1"/>
                </a:solidFill>
              </a:rPr>
              <a:t> </a:t>
            </a:r>
            <a:r>
              <a:rPr lang="en-US" sz="2800" b="1" dirty="0">
                <a:solidFill>
                  <a:schemeClr val="bg1"/>
                </a:solidFill>
              </a:rPr>
              <a:t>Structures</a:t>
            </a:r>
            <a:r>
              <a:rPr lang="en-US" sz="1200" b="1" dirty="0">
                <a:solidFill>
                  <a:schemeClr val="bg1"/>
                </a:solidFill>
              </a:rPr>
              <a:t> </a:t>
            </a:r>
          </a:p>
        </p:txBody>
      </p:sp>
      <p:sp>
        <p:nvSpPr>
          <p:cNvPr id="8" name="Rectangle 7">
            <a:extLst>
              <a:ext uri="{FF2B5EF4-FFF2-40B4-BE49-F238E27FC236}">
                <a16:creationId xmlns:a16="http://schemas.microsoft.com/office/drawing/2014/main" id="{CBA9838E-ADE2-43D4-8106-7E852F29031C}"/>
              </a:ext>
            </a:extLst>
          </p:cNvPr>
          <p:cNvSpPr/>
          <p:nvPr/>
        </p:nvSpPr>
        <p:spPr>
          <a:xfrm>
            <a:off x="1219201" y="3490042"/>
            <a:ext cx="2514600" cy="461665"/>
          </a:xfrm>
          <a:prstGeom prst="rect">
            <a:avLst/>
          </a:prstGeom>
        </p:spPr>
        <p:txBody>
          <a:bodyPr wrap="square">
            <a:spAutoFit/>
          </a:bodyPr>
          <a:lstStyle/>
          <a:p>
            <a:r>
              <a:rPr lang="en-US" b="1" dirty="0">
                <a:solidFill>
                  <a:schemeClr val="bg1"/>
                </a:solidFill>
              </a:rPr>
              <a:t>Concrete</a:t>
            </a:r>
            <a:r>
              <a:rPr lang="en-US" sz="2400" b="1" dirty="0">
                <a:solidFill>
                  <a:schemeClr val="bg1"/>
                </a:solidFill>
              </a:rPr>
              <a:t> </a:t>
            </a:r>
            <a:r>
              <a:rPr lang="en-US" b="1" dirty="0">
                <a:solidFill>
                  <a:schemeClr val="bg1"/>
                </a:solidFill>
              </a:rPr>
              <a:t>Structures</a:t>
            </a:r>
            <a:r>
              <a:rPr lang="en-US" sz="1000" b="1" dirty="0">
                <a:solidFill>
                  <a:schemeClr val="bg1"/>
                </a:solidFill>
              </a:rPr>
              <a:t> </a:t>
            </a:r>
          </a:p>
        </p:txBody>
      </p:sp>
      <p:sp>
        <p:nvSpPr>
          <p:cNvPr id="13" name="Rectangle 12">
            <a:extLst>
              <a:ext uri="{FF2B5EF4-FFF2-40B4-BE49-F238E27FC236}">
                <a16:creationId xmlns:a16="http://schemas.microsoft.com/office/drawing/2014/main" id="{0ECAE007-16CA-4113-A9D4-C76BA0902C64}"/>
              </a:ext>
            </a:extLst>
          </p:cNvPr>
          <p:cNvSpPr/>
          <p:nvPr/>
        </p:nvSpPr>
        <p:spPr>
          <a:xfrm>
            <a:off x="5334000" y="3244334"/>
            <a:ext cx="2667000" cy="646331"/>
          </a:xfrm>
          <a:prstGeom prst="rect">
            <a:avLst/>
          </a:prstGeom>
        </p:spPr>
        <p:txBody>
          <a:bodyPr wrap="square">
            <a:spAutoFit/>
          </a:bodyPr>
          <a:lstStyle/>
          <a:p>
            <a:r>
              <a:rPr lang="en-US" b="1" dirty="0">
                <a:solidFill>
                  <a:schemeClr val="bg1"/>
                </a:solidFill>
              </a:rPr>
              <a:t>Dangerous Pile &amp; Embankment  </a:t>
            </a:r>
          </a:p>
        </p:txBody>
      </p:sp>
      <p:sp>
        <p:nvSpPr>
          <p:cNvPr id="2" name="TextBox 1">
            <a:extLst>
              <a:ext uri="{FF2B5EF4-FFF2-40B4-BE49-F238E27FC236}">
                <a16:creationId xmlns:a16="http://schemas.microsoft.com/office/drawing/2014/main" id="{69B33298-BA7B-406A-AB7C-D0AA8A2CE146}"/>
              </a:ext>
            </a:extLst>
          </p:cNvPr>
          <p:cNvSpPr txBox="1"/>
          <p:nvPr/>
        </p:nvSpPr>
        <p:spPr>
          <a:xfrm>
            <a:off x="4267200" y="5943600"/>
            <a:ext cx="1436162" cy="369332"/>
          </a:xfrm>
          <a:prstGeom prst="rect">
            <a:avLst/>
          </a:prstGeom>
          <a:noFill/>
        </p:spPr>
        <p:txBody>
          <a:bodyPr wrap="none" rtlCol="0">
            <a:spAutoFit/>
          </a:bodyPr>
          <a:lstStyle/>
          <a:p>
            <a:r>
              <a:rPr lang="en-US" dirty="0">
                <a:solidFill>
                  <a:schemeClr val="bg1"/>
                </a:solidFill>
              </a:rPr>
              <a:t>Full Site View</a:t>
            </a:r>
          </a:p>
        </p:txBody>
      </p:sp>
      <p:sp>
        <p:nvSpPr>
          <p:cNvPr id="3" name="Rectangle 2">
            <a:extLst>
              <a:ext uri="{FF2B5EF4-FFF2-40B4-BE49-F238E27FC236}">
                <a16:creationId xmlns:a16="http://schemas.microsoft.com/office/drawing/2014/main" id="{AEC899E6-9B14-4299-B676-48AB7DC03B7D}"/>
              </a:ext>
            </a:extLst>
          </p:cNvPr>
          <p:cNvSpPr/>
          <p:nvPr/>
        </p:nvSpPr>
        <p:spPr>
          <a:xfrm>
            <a:off x="457200" y="1784174"/>
            <a:ext cx="8132397" cy="5262979"/>
          </a:xfrm>
          <a:prstGeom prst="rect">
            <a:avLst/>
          </a:prstGeom>
        </p:spPr>
        <p:txBody>
          <a:bodyPr wrap="square">
            <a:spAutoFit/>
          </a:bodyPr>
          <a:lstStyle/>
          <a:p>
            <a:pPr>
              <a:defRPr/>
            </a:pPr>
            <a:r>
              <a:rPr lang="en-US" altLang="en-US" sz="2800" dirty="0">
                <a:latin typeface="+mn-lt"/>
                <a:cs typeface="Arial" charset="0"/>
              </a:rPr>
              <a:t>The AML pilot funding and Title IV AML funding, will be used to </a:t>
            </a:r>
            <a:r>
              <a:rPr lang="en-US" sz="2800" dirty="0">
                <a:latin typeface="+mn-lt"/>
              </a:rPr>
              <a:t>eliminating 16.2 acres of dangerous piles and embankment, and 34.5 acres of Gob, removal of one each hazardous Equipment and Facility and the restorations of the eroded section of river bank measuring approximately 4,000 feet along the Lackawanna River, removing highly erodible material from riverbank. Through an easement between Mr. Linde and the PFBC an access for fishing and/or canoe access to the Lackawanna River will be constructed which will consist of an access trail/road with a parking area </a:t>
            </a:r>
            <a:endParaRPr lang="en-US" altLang="en-US" sz="2800" dirty="0">
              <a:latin typeface="+mn-lt"/>
              <a:cs typeface="Arial" charset="0"/>
            </a:endParaRPr>
          </a:p>
        </p:txBody>
      </p:sp>
    </p:spTree>
    <p:extLst>
      <p:ext uri="{BB962C8B-B14F-4D97-AF65-F5344CB8AC3E}">
        <p14:creationId xmlns:p14="http://schemas.microsoft.com/office/powerpoint/2010/main" val="368800814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3" name="Group 9"/>
          <p:cNvGrpSpPr>
            <a:grpSpLocks/>
          </p:cNvGrpSpPr>
          <p:nvPr/>
        </p:nvGrpSpPr>
        <p:grpSpPr bwMode="auto">
          <a:xfrm>
            <a:off x="188180" y="120406"/>
            <a:ext cx="8883650" cy="1524000"/>
            <a:chOff x="288977" y="355144"/>
            <a:chExt cx="8382000" cy="661312"/>
          </a:xfrm>
        </p:grpSpPr>
        <p:pic>
          <p:nvPicPr>
            <p:cNvPr id="66565" name="Picture 5" descr="Aging ban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Rectangle 2"/>
            <p:cNvSpPr txBox="1">
              <a:spLocks noChangeArrowheads="1"/>
            </p:cNvSpPr>
            <p:nvPr/>
          </p:nvSpPr>
          <p:spPr bwMode="auto">
            <a:xfrm>
              <a:off x="407307" y="384641"/>
              <a:ext cx="820329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3600" dirty="0">
                  <a:solidFill>
                    <a:prstClr val="white"/>
                  </a:solidFill>
                </a:rPr>
                <a:t>Forest City east-PFBC Access</a:t>
              </a:r>
              <a:endParaRPr kumimoji="0" lang="en-US" altLang="en-US" sz="3600" b="0" i="0" u="none" strike="noStrike" kern="1200" cap="none" spc="0" normalizeH="0" baseline="0" noProof="0" dirty="0">
                <a:ln>
                  <a:noFill/>
                </a:ln>
                <a:solidFill>
                  <a:prstClr val="white"/>
                </a:solidFill>
                <a:effectLst/>
                <a:uLnTx/>
                <a:uFillTx/>
                <a:latin typeface="Calibri" pitchFamily="34" charset="0"/>
                <a:ea typeface="+mn-ea"/>
                <a:cs typeface="+mn-cs"/>
              </a:endParaRPr>
            </a:p>
          </p:txBody>
        </p:sp>
      </p:grpSp>
      <p:sp>
        <p:nvSpPr>
          <p:cNvPr id="4" name="TextBox 3">
            <a:extLst>
              <a:ext uri="{FF2B5EF4-FFF2-40B4-BE49-F238E27FC236}">
                <a16:creationId xmlns:a16="http://schemas.microsoft.com/office/drawing/2014/main" id="{8CD3DDAD-56A9-4534-B133-1F8977484509}"/>
              </a:ext>
            </a:extLst>
          </p:cNvPr>
          <p:cNvSpPr txBox="1"/>
          <p:nvPr/>
        </p:nvSpPr>
        <p:spPr>
          <a:xfrm>
            <a:off x="1066800" y="3892444"/>
            <a:ext cx="2429031" cy="523220"/>
          </a:xfrm>
          <a:prstGeom prst="rect">
            <a:avLst/>
          </a:prstGeom>
          <a:noFill/>
        </p:spPr>
        <p:txBody>
          <a:bodyPr wrap="square" rtlCol="0">
            <a:spAutoFit/>
          </a:bodyPr>
          <a:lstStyle/>
          <a:p>
            <a:r>
              <a:rPr lang="en-US" sz="2800" b="1" dirty="0">
                <a:solidFill>
                  <a:schemeClr val="bg1"/>
                </a:solidFill>
              </a:rPr>
              <a:t>Wash House </a:t>
            </a:r>
          </a:p>
        </p:txBody>
      </p:sp>
      <p:sp>
        <p:nvSpPr>
          <p:cNvPr id="5" name="TextBox 4">
            <a:extLst>
              <a:ext uri="{FF2B5EF4-FFF2-40B4-BE49-F238E27FC236}">
                <a16:creationId xmlns:a16="http://schemas.microsoft.com/office/drawing/2014/main" id="{C56ED954-D282-4157-9C9D-F51F6363055F}"/>
              </a:ext>
            </a:extLst>
          </p:cNvPr>
          <p:cNvSpPr txBox="1"/>
          <p:nvPr/>
        </p:nvSpPr>
        <p:spPr>
          <a:xfrm>
            <a:off x="4724400" y="3615445"/>
            <a:ext cx="3962400" cy="646331"/>
          </a:xfrm>
          <a:prstGeom prst="rect">
            <a:avLst/>
          </a:prstGeom>
          <a:noFill/>
        </p:spPr>
        <p:txBody>
          <a:bodyPr wrap="square" rtlCol="0">
            <a:spAutoFit/>
          </a:bodyPr>
          <a:lstStyle/>
          <a:p>
            <a:r>
              <a:rPr lang="en-US" sz="2800" b="1" dirty="0">
                <a:solidFill>
                  <a:schemeClr val="bg1"/>
                </a:solidFill>
              </a:rPr>
              <a:t>Concrete</a:t>
            </a:r>
            <a:r>
              <a:rPr lang="en-US" sz="3600" b="1" dirty="0">
                <a:solidFill>
                  <a:schemeClr val="bg1"/>
                </a:solidFill>
              </a:rPr>
              <a:t> </a:t>
            </a:r>
            <a:r>
              <a:rPr lang="en-US" sz="2800" b="1" dirty="0">
                <a:solidFill>
                  <a:schemeClr val="bg1"/>
                </a:solidFill>
              </a:rPr>
              <a:t>Structures</a:t>
            </a:r>
            <a:r>
              <a:rPr lang="en-US" sz="1200" b="1" dirty="0">
                <a:solidFill>
                  <a:schemeClr val="bg1"/>
                </a:solidFill>
              </a:rPr>
              <a:t> </a:t>
            </a:r>
          </a:p>
        </p:txBody>
      </p:sp>
      <p:sp>
        <p:nvSpPr>
          <p:cNvPr id="8" name="Rectangle 7">
            <a:extLst>
              <a:ext uri="{FF2B5EF4-FFF2-40B4-BE49-F238E27FC236}">
                <a16:creationId xmlns:a16="http://schemas.microsoft.com/office/drawing/2014/main" id="{CBA9838E-ADE2-43D4-8106-7E852F29031C}"/>
              </a:ext>
            </a:extLst>
          </p:cNvPr>
          <p:cNvSpPr/>
          <p:nvPr/>
        </p:nvSpPr>
        <p:spPr>
          <a:xfrm>
            <a:off x="1219201" y="3490042"/>
            <a:ext cx="2514600" cy="461665"/>
          </a:xfrm>
          <a:prstGeom prst="rect">
            <a:avLst/>
          </a:prstGeom>
        </p:spPr>
        <p:txBody>
          <a:bodyPr wrap="square">
            <a:spAutoFit/>
          </a:bodyPr>
          <a:lstStyle/>
          <a:p>
            <a:r>
              <a:rPr lang="en-US" b="1" dirty="0">
                <a:solidFill>
                  <a:schemeClr val="bg1"/>
                </a:solidFill>
              </a:rPr>
              <a:t>Concrete</a:t>
            </a:r>
            <a:r>
              <a:rPr lang="en-US" sz="2400" b="1" dirty="0">
                <a:solidFill>
                  <a:schemeClr val="bg1"/>
                </a:solidFill>
              </a:rPr>
              <a:t> </a:t>
            </a:r>
            <a:r>
              <a:rPr lang="en-US" b="1" dirty="0">
                <a:solidFill>
                  <a:schemeClr val="bg1"/>
                </a:solidFill>
              </a:rPr>
              <a:t>Structures</a:t>
            </a:r>
            <a:r>
              <a:rPr lang="en-US" sz="1000" b="1" dirty="0">
                <a:solidFill>
                  <a:schemeClr val="bg1"/>
                </a:solidFill>
              </a:rPr>
              <a:t> </a:t>
            </a:r>
          </a:p>
        </p:txBody>
      </p:sp>
      <p:sp>
        <p:nvSpPr>
          <p:cNvPr id="13" name="Rectangle 12">
            <a:extLst>
              <a:ext uri="{FF2B5EF4-FFF2-40B4-BE49-F238E27FC236}">
                <a16:creationId xmlns:a16="http://schemas.microsoft.com/office/drawing/2014/main" id="{0ECAE007-16CA-4113-A9D4-C76BA0902C64}"/>
              </a:ext>
            </a:extLst>
          </p:cNvPr>
          <p:cNvSpPr/>
          <p:nvPr/>
        </p:nvSpPr>
        <p:spPr>
          <a:xfrm>
            <a:off x="5334000" y="3244334"/>
            <a:ext cx="2667000" cy="646331"/>
          </a:xfrm>
          <a:prstGeom prst="rect">
            <a:avLst/>
          </a:prstGeom>
        </p:spPr>
        <p:txBody>
          <a:bodyPr wrap="square">
            <a:spAutoFit/>
          </a:bodyPr>
          <a:lstStyle/>
          <a:p>
            <a:r>
              <a:rPr lang="en-US" b="1" dirty="0">
                <a:solidFill>
                  <a:schemeClr val="bg1"/>
                </a:solidFill>
              </a:rPr>
              <a:t>Dangerous Pile &amp; Embankment  </a:t>
            </a:r>
          </a:p>
        </p:txBody>
      </p:sp>
      <p:sp>
        <p:nvSpPr>
          <p:cNvPr id="2" name="TextBox 1">
            <a:extLst>
              <a:ext uri="{FF2B5EF4-FFF2-40B4-BE49-F238E27FC236}">
                <a16:creationId xmlns:a16="http://schemas.microsoft.com/office/drawing/2014/main" id="{69B33298-BA7B-406A-AB7C-D0AA8A2CE146}"/>
              </a:ext>
            </a:extLst>
          </p:cNvPr>
          <p:cNvSpPr txBox="1"/>
          <p:nvPr/>
        </p:nvSpPr>
        <p:spPr>
          <a:xfrm>
            <a:off x="4267200" y="5943600"/>
            <a:ext cx="1436162" cy="369332"/>
          </a:xfrm>
          <a:prstGeom prst="rect">
            <a:avLst/>
          </a:prstGeom>
          <a:noFill/>
        </p:spPr>
        <p:txBody>
          <a:bodyPr wrap="none" rtlCol="0">
            <a:spAutoFit/>
          </a:bodyPr>
          <a:lstStyle/>
          <a:p>
            <a:r>
              <a:rPr lang="en-US" dirty="0">
                <a:solidFill>
                  <a:schemeClr val="bg1"/>
                </a:solidFill>
              </a:rPr>
              <a:t>Full Site View</a:t>
            </a:r>
          </a:p>
        </p:txBody>
      </p:sp>
      <p:sp>
        <p:nvSpPr>
          <p:cNvPr id="3" name="Rectangle 2">
            <a:extLst>
              <a:ext uri="{FF2B5EF4-FFF2-40B4-BE49-F238E27FC236}">
                <a16:creationId xmlns:a16="http://schemas.microsoft.com/office/drawing/2014/main" id="{33702F99-7341-407B-89A1-BA1399A22648}"/>
              </a:ext>
            </a:extLst>
          </p:cNvPr>
          <p:cNvSpPr/>
          <p:nvPr/>
        </p:nvSpPr>
        <p:spPr>
          <a:xfrm>
            <a:off x="589156" y="1712382"/>
            <a:ext cx="8077200" cy="4318875"/>
          </a:xfrm>
          <a:prstGeom prst="rect">
            <a:avLst/>
          </a:prstGeom>
        </p:spPr>
        <p:txBody>
          <a:bodyPr wrap="square">
            <a:spAutoFit/>
          </a:bodyPr>
          <a:lstStyle/>
          <a:p>
            <a:pPr marL="0" marR="0">
              <a:lnSpc>
                <a:spcPct val="115000"/>
              </a:lnSpc>
              <a:spcBef>
                <a:spcPts val="0"/>
              </a:spcBef>
              <a:spcAft>
                <a:spcPts val="0"/>
              </a:spcAft>
            </a:pPr>
            <a:r>
              <a:rPr lang="en-US" sz="2000" dirty="0">
                <a:ea typeface="Calibri" panose="020F0502020204030204" pitchFamily="34" charset="0"/>
                <a:cs typeface="Calibri" panose="020F0502020204030204" pitchFamily="34" charset="0"/>
              </a:rPr>
              <a:t>The forest City Project may create an increase of visitor thus thriving of local economy.  The PFBC Access at this location will be an attraction bringing fishing and canoe/kayaking sports people to the area, its anticipated that PFBC Access will attract 500-600 fishing enthusiast and an average of 15-20 boats/canoes/Kayaks per day during highwater season. The Lackawanna conservation River Association and the American Canoe associations hosts a nonprofit fundraiser feasts twice a year attracting hundreds of visitors, approximately 200 Canoe-A-Thon, Regatta, paddling demonstrations, music, food, Crafts and outdoor fun for the whole family at the Lackawanna River banks. These people will be using local facilities from gas stations, restaurants, and possible hotel accommodations. There are seasonal Class 3 and 4 White Water Rapides just downstream of this location.  </a:t>
            </a:r>
            <a:endParaRPr lang="en-US" sz="20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1216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128766" y="152400"/>
            <a:ext cx="8939034" cy="863600"/>
            <a:chOff x="288977" y="355144"/>
            <a:chExt cx="8382000" cy="661312"/>
          </a:xfrm>
        </p:grpSpPr>
        <p:pic>
          <p:nvPicPr>
            <p:cNvPr id="19461"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36483" y="384641"/>
              <a:ext cx="80741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Morris Run AMD Treatment Plant</a:t>
              </a:r>
            </a:p>
          </p:txBody>
        </p:sp>
      </p:grpSp>
      <p:sp>
        <p:nvSpPr>
          <p:cNvPr id="9" name="TextBox 8">
            <a:extLst>
              <a:ext uri="{FF2B5EF4-FFF2-40B4-BE49-F238E27FC236}">
                <a16:creationId xmlns:a16="http://schemas.microsoft.com/office/drawing/2014/main" id="{063E745F-1333-4332-8EEA-D71BC1C17D68}"/>
              </a:ext>
            </a:extLst>
          </p:cNvPr>
          <p:cNvSpPr txBox="1"/>
          <p:nvPr/>
        </p:nvSpPr>
        <p:spPr>
          <a:xfrm>
            <a:off x="128766" y="1084058"/>
            <a:ext cx="8939034" cy="5632311"/>
          </a:xfrm>
          <a:prstGeom prst="rect">
            <a:avLst/>
          </a:prstGeom>
          <a:solidFill>
            <a:schemeClr val="tx1">
              <a:lumMod val="75000"/>
              <a:lumOff val="25000"/>
            </a:schemeClr>
          </a:solidFill>
        </p:spPr>
        <p:txBody>
          <a:bodyPr wrap="square" rtlCol="0">
            <a:spAutoFit/>
          </a:bodyPr>
          <a:lstStyle/>
          <a:p>
            <a:pPr lvl="0"/>
            <a:r>
              <a:rPr lang="en-US" altLang="en-US" sz="3000" dirty="0">
                <a:solidFill>
                  <a:srgbClr val="FFFF00"/>
                </a:solidFill>
                <a:latin typeface="Arial" panose="020B0604020202020204" pitchFamily="34" charset="0"/>
                <a:cs typeface="Arial" panose="020B0604020202020204" pitchFamily="34" charset="0"/>
              </a:rPr>
              <a:t>AML Pilot funding will be used to design and construct an active AMD treatment system with the intent of restoring the Tioga River. The Tioga River is impaired due to low pH and high concentrations of metals. AMD will be collected from discharges along Morris Run, Coal Creek and adjacent mine pools via directional-drilled pipes, then conveyed to a centralized treatment plant near Morris Run. 20 miles of streams will be restored, along with improved water quality at the Tioga/Hammond Dam Complex, generating approximately $875,000 per year in revenue for the local economy.</a:t>
            </a:r>
          </a:p>
        </p:txBody>
      </p:sp>
    </p:spTree>
    <p:extLst>
      <p:ext uri="{BB962C8B-B14F-4D97-AF65-F5344CB8AC3E}">
        <p14:creationId xmlns:p14="http://schemas.microsoft.com/office/powerpoint/2010/main" val="398649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A99778-C8D5-49F2-98E7-F3F5210BA20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9938" y="1066562"/>
            <a:ext cx="8937862" cy="5639038"/>
          </a:xfrm>
          <a:prstGeom prst="rect">
            <a:avLst/>
          </a:prstGeom>
        </p:spPr>
      </p:pic>
      <p:grpSp>
        <p:nvGrpSpPr>
          <p:cNvPr id="19458" name="Group 9"/>
          <p:cNvGrpSpPr>
            <a:grpSpLocks/>
          </p:cNvGrpSpPr>
          <p:nvPr/>
        </p:nvGrpSpPr>
        <p:grpSpPr bwMode="auto">
          <a:xfrm>
            <a:off x="0" y="152400"/>
            <a:ext cx="9232011" cy="863600"/>
            <a:chOff x="168235" y="355144"/>
            <a:chExt cx="8656720" cy="661312"/>
          </a:xfrm>
        </p:grpSpPr>
        <p:pic>
          <p:nvPicPr>
            <p:cNvPr id="19461" name="Picture 5" descr="Aging bann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168235" y="355144"/>
              <a:ext cx="865672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eaLnBrk="1" hangingPunct="1">
                <a:spcBef>
                  <a:spcPct val="0"/>
                </a:spcBef>
                <a:buNone/>
              </a:pPr>
              <a:r>
                <a:rPr lang="en-US" altLang="en-US" sz="2800" dirty="0">
                  <a:solidFill>
                    <a:prstClr val="white"/>
                  </a:solidFill>
                </a:rPr>
                <a:t>1/15: Presto-</a:t>
              </a:r>
              <a:r>
                <a:rPr lang="en-US" altLang="en-US" sz="2800" dirty="0" err="1">
                  <a:solidFill>
                    <a:prstClr val="white"/>
                  </a:solidFill>
                </a:rPr>
                <a:t>Sygan</a:t>
              </a:r>
              <a:r>
                <a:rPr lang="en-US" altLang="en-US" sz="2800" dirty="0">
                  <a:solidFill>
                    <a:prstClr val="white"/>
                  </a:solidFill>
                </a:rPr>
                <a:t> AMD Remediation at Newbury Market </a:t>
              </a:r>
            </a:p>
          </p:txBody>
        </p:sp>
      </p:grpSp>
      <p:sp>
        <p:nvSpPr>
          <p:cNvPr id="4" name="TextBox 3">
            <a:extLst>
              <a:ext uri="{FF2B5EF4-FFF2-40B4-BE49-F238E27FC236}">
                <a16:creationId xmlns:a16="http://schemas.microsoft.com/office/drawing/2014/main" id="{DFB99926-DBB6-4AC3-BE33-C16D701C0790}"/>
              </a:ext>
            </a:extLst>
          </p:cNvPr>
          <p:cNvSpPr txBox="1"/>
          <p:nvPr/>
        </p:nvSpPr>
        <p:spPr>
          <a:xfrm>
            <a:off x="304800" y="1371600"/>
            <a:ext cx="8382000" cy="1200329"/>
          </a:xfrm>
          <a:prstGeom prst="rect">
            <a:avLst/>
          </a:prstGeom>
          <a:noFill/>
        </p:spPr>
        <p:txBody>
          <a:bodyPr wrap="square" rtlCol="0">
            <a:spAutoFit/>
          </a:bodyPr>
          <a:lstStyle/>
          <a:p>
            <a:pPr algn="ctr"/>
            <a:r>
              <a:rPr lang="en-US" sz="3600" dirty="0">
                <a:solidFill>
                  <a:srgbClr val="FFFF00"/>
                </a:solidFill>
              </a:rPr>
              <a:t>Presto-Sygan Discharge: 650 gpm, 5.5 field pH, 38 mg/L Total Fe, 13 mg/L Total Al</a:t>
            </a:r>
          </a:p>
        </p:txBody>
      </p:sp>
    </p:spTree>
    <p:extLst>
      <p:ext uri="{BB962C8B-B14F-4D97-AF65-F5344CB8AC3E}">
        <p14:creationId xmlns:p14="http://schemas.microsoft.com/office/powerpoint/2010/main" val="89103565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Electric Street Development</a:t>
              </a:r>
            </a:p>
          </p:txBody>
        </p:sp>
      </p:grpSp>
      <p:sp>
        <p:nvSpPr>
          <p:cNvPr id="10" name="Content Placeholder 2">
            <a:extLst>
              <a:ext uri="{FF2B5EF4-FFF2-40B4-BE49-F238E27FC236}">
                <a16:creationId xmlns:a16="http://schemas.microsoft.com/office/drawing/2014/main" id="{D18953D8-E4FD-4A8F-914D-6495205B707B}"/>
              </a:ext>
            </a:extLst>
          </p:cNvPr>
          <p:cNvSpPr>
            <a:spLocks noGrp="1"/>
          </p:cNvSpPr>
          <p:nvPr>
            <p:ph idx="1"/>
          </p:nvPr>
        </p:nvSpPr>
        <p:spPr>
          <a:xfrm>
            <a:off x="288925" y="1447800"/>
            <a:ext cx="8474075" cy="4953000"/>
          </a:xfrm>
        </p:spPr>
        <p:txBody>
          <a:bodyPr/>
          <a:lstStyle/>
          <a:p>
            <a:pPr marL="0" indent="0" algn="just" eaLnBrk="1" hangingPunct="1">
              <a:spcBef>
                <a:spcPct val="0"/>
              </a:spcBef>
              <a:buNone/>
            </a:pPr>
            <a:r>
              <a:rPr lang="en-US" altLang="en-US" sz="2800" dirty="0">
                <a:latin typeface="Arial" panose="020B0604020202020204" pitchFamily="34" charset="0"/>
                <a:cs typeface="Arial" panose="020B0604020202020204" pitchFamily="34" charset="0"/>
              </a:rPr>
              <a:t>The Abandoned Mine Land (AML) Pilot Project funding, in combination with AML Title IV funding, will be used to complete the Electric Street Development Project (37 acres) and will bring a river access to the Lackawanna River and 4,700’ of walking trails along the river. Electric Street Development will abate 6 acres of Dangerous Pile and Embankment and 8 acres of Pits. D &amp; L Realty will deed the river access to Lackawanna Heritage Valley Authority (LHVA).  D &amp; L Realty is also actively marketing this area for industrial development.</a:t>
            </a:r>
          </a:p>
        </p:txBody>
      </p:sp>
    </p:spTree>
    <p:extLst>
      <p:ext uri="{BB962C8B-B14F-4D97-AF65-F5344CB8AC3E}">
        <p14:creationId xmlns:p14="http://schemas.microsoft.com/office/powerpoint/2010/main" val="177569705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128766" y="152400"/>
            <a:ext cx="8939034" cy="863600"/>
            <a:chOff x="288977" y="355144"/>
            <a:chExt cx="8382000" cy="661312"/>
          </a:xfrm>
        </p:grpSpPr>
        <p:pic>
          <p:nvPicPr>
            <p:cNvPr id="19461"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36483" y="384641"/>
              <a:ext cx="80741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Eden East Waterline</a:t>
              </a:r>
            </a:p>
          </p:txBody>
        </p:sp>
      </p:grpSp>
      <p:sp>
        <p:nvSpPr>
          <p:cNvPr id="9" name="TextBox 8">
            <a:extLst>
              <a:ext uri="{FF2B5EF4-FFF2-40B4-BE49-F238E27FC236}">
                <a16:creationId xmlns:a16="http://schemas.microsoft.com/office/drawing/2014/main" id="{063E745F-1333-4332-8EEA-D71BC1C17D68}"/>
              </a:ext>
            </a:extLst>
          </p:cNvPr>
          <p:cNvSpPr txBox="1"/>
          <p:nvPr/>
        </p:nvSpPr>
        <p:spPr>
          <a:xfrm>
            <a:off x="128766" y="1084058"/>
            <a:ext cx="8939034" cy="9941183"/>
          </a:xfrm>
          <a:prstGeom prst="rect">
            <a:avLst/>
          </a:prstGeom>
          <a:solidFill>
            <a:schemeClr val="tx1">
              <a:lumMod val="75000"/>
              <a:lumOff val="25000"/>
            </a:schemeClr>
          </a:solidFill>
        </p:spPr>
        <p:txBody>
          <a:bodyPr wrap="square" rtlCol="0">
            <a:spAutoFit/>
          </a:bodyPr>
          <a:lstStyle/>
          <a:p>
            <a:pPr lvl="0"/>
            <a:r>
              <a:rPr lang="en-US" altLang="en-US" sz="3200" dirty="0">
                <a:solidFill>
                  <a:srgbClr val="FFFF00"/>
                </a:solidFill>
                <a:latin typeface="Arial" panose="020B0604020202020204" pitchFamily="34" charset="0"/>
                <a:cs typeface="Arial" panose="020B0604020202020204" pitchFamily="34" charset="0"/>
              </a:rPr>
              <a:t>The AML Pilot Funding, in combination with other funding, will be used to extend a public waterline approximately 30,360 L.F. &amp; also to upgrade an existing 3” line to a 6” line, approximately 23,866 L.F., in order to provide enough water supply to extend the waterline to the twenty-five (25) eligible homes in Eden. The combined total of infrastructure upgrade and new waterline installation is approximately 54,226 L.F. (10.27 miles) of waterline constructed as part of this project.</a:t>
            </a:r>
          </a:p>
          <a:p>
            <a:pPr lvl="0"/>
            <a:endParaRPr lang="en-US" altLang="en-US" sz="3200" dirty="0">
              <a:solidFill>
                <a:srgbClr val="FFFF00"/>
              </a:solidFill>
              <a:latin typeface="Arial" panose="020B0604020202020204" pitchFamily="34" charset="0"/>
              <a:cs typeface="Arial" panose="020B0604020202020204" pitchFamily="34" charset="0"/>
            </a:endParaRPr>
          </a:p>
          <a:p>
            <a:pPr lvl="0"/>
            <a:endParaRPr lang="en-US" altLang="en-US" sz="3200" dirty="0">
              <a:solidFill>
                <a:srgbClr val="FFFF00"/>
              </a:solidFill>
              <a:latin typeface="Arial" panose="020B0604020202020204" pitchFamily="34" charset="0"/>
              <a:cs typeface="Arial" panose="020B0604020202020204" pitchFamily="34" charset="0"/>
            </a:endParaRPr>
          </a:p>
          <a:p>
            <a:pPr lvl="0"/>
            <a:endParaRPr lang="en-US" altLang="en-US" sz="3200" dirty="0">
              <a:solidFill>
                <a:srgbClr val="FFFF00"/>
              </a:solidFill>
              <a:latin typeface="Arial" panose="020B0604020202020204" pitchFamily="34" charset="0"/>
              <a:cs typeface="Arial" panose="020B0604020202020204" pitchFamily="34" charset="0"/>
            </a:endParaRPr>
          </a:p>
          <a:p>
            <a:pPr lvl="0"/>
            <a:endParaRPr lang="en-US" altLang="en-US" sz="3200" dirty="0">
              <a:solidFill>
                <a:srgbClr val="FFFF00"/>
              </a:solidFill>
              <a:latin typeface="Arial" panose="020B0604020202020204" pitchFamily="34" charset="0"/>
              <a:cs typeface="Arial" panose="020B0604020202020204" pitchFamily="34" charset="0"/>
            </a:endParaRPr>
          </a:p>
          <a:p>
            <a:pPr lvl="0"/>
            <a:endParaRPr lang="en-US" altLang="en-US" sz="3200" dirty="0">
              <a:solidFill>
                <a:srgbClr val="FFFF00"/>
              </a:solidFill>
              <a:latin typeface="Arial" panose="020B0604020202020204" pitchFamily="34" charset="0"/>
              <a:cs typeface="Arial" panose="020B0604020202020204" pitchFamily="34" charset="0"/>
            </a:endParaRPr>
          </a:p>
          <a:p>
            <a:pPr lvl="0"/>
            <a:endParaRPr lang="en-US" altLang="en-US" sz="3200" dirty="0">
              <a:solidFill>
                <a:srgbClr val="FFFF00"/>
              </a:solidFill>
              <a:latin typeface="Arial" panose="020B0604020202020204" pitchFamily="34" charset="0"/>
              <a:cs typeface="Arial" panose="020B0604020202020204" pitchFamily="34" charset="0"/>
            </a:endParaRPr>
          </a:p>
          <a:p>
            <a:pPr lvl="0"/>
            <a:endParaRPr lang="en-US" altLang="en-US" sz="3200" dirty="0">
              <a:solidFill>
                <a:srgbClr val="FFFF00"/>
              </a:solidFill>
              <a:latin typeface="Arial" panose="020B0604020202020204" pitchFamily="34" charset="0"/>
              <a:cs typeface="Arial" panose="020B0604020202020204" pitchFamily="34" charset="0"/>
            </a:endParaRPr>
          </a:p>
          <a:p>
            <a:pPr lvl="0"/>
            <a:endParaRPr lang="en-US" altLang="en-US" sz="3200" dirty="0">
              <a:solidFill>
                <a:srgbClr val="FFFF00"/>
              </a:solidFill>
              <a:latin typeface="Arial" panose="020B0604020202020204" pitchFamily="34" charset="0"/>
              <a:cs typeface="Arial" panose="020B0604020202020204" pitchFamily="34" charset="0"/>
            </a:endParaRPr>
          </a:p>
          <a:p>
            <a:pPr lvl="0"/>
            <a:r>
              <a:rPr lang="en-US" altLang="en-US" sz="3200" dirty="0">
                <a:solidFill>
                  <a:srgbClr val="FFFF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102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128766" y="152400"/>
            <a:ext cx="8939034"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36483" y="384641"/>
              <a:ext cx="80741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eaLnBrk="1" hangingPunct="1">
                <a:spcBef>
                  <a:spcPct val="0"/>
                </a:spcBef>
                <a:buNone/>
              </a:pPr>
              <a:r>
                <a:rPr lang="en-US" altLang="en-US" sz="2800" dirty="0">
                  <a:solidFill>
                    <a:prstClr val="white"/>
                  </a:solidFill>
                </a:rPr>
                <a:t>Presto-Sygan AMD Remediation at Newbury Market</a:t>
              </a:r>
            </a:p>
          </p:txBody>
        </p:sp>
      </p:grpSp>
      <p:pic>
        <p:nvPicPr>
          <p:cNvPr id="6" name="Picture 5">
            <a:extLst>
              <a:ext uri="{FF2B5EF4-FFF2-40B4-BE49-F238E27FC236}">
                <a16:creationId xmlns:a16="http://schemas.microsoft.com/office/drawing/2014/main" id="{CF7F41E0-AB38-42CF-B61B-1A86D7CB03E9}"/>
              </a:ext>
            </a:extLst>
          </p:cNvPr>
          <p:cNvPicPr/>
          <p:nvPr/>
        </p:nvPicPr>
        <p:blipFill>
          <a:blip r:embed="rId4" cstate="email">
            <a:extLst>
              <a:ext uri="{28A0092B-C50C-407E-A947-70E740481C1C}">
                <a14:useLocalDpi xmlns:a14="http://schemas.microsoft.com/office/drawing/2010/main"/>
              </a:ext>
            </a:extLst>
          </a:blip>
          <a:stretch>
            <a:fillRect/>
          </a:stretch>
        </p:blipFill>
        <p:spPr>
          <a:xfrm>
            <a:off x="609600" y="1054520"/>
            <a:ext cx="7924800" cy="5691188"/>
          </a:xfrm>
          <a:prstGeom prst="rect">
            <a:avLst/>
          </a:prstGeom>
        </p:spPr>
      </p:pic>
    </p:spTree>
    <p:extLst>
      <p:ext uri="{BB962C8B-B14F-4D97-AF65-F5344CB8AC3E}">
        <p14:creationId xmlns:p14="http://schemas.microsoft.com/office/powerpoint/2010/main" val="2125496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128766" y="152400"/>
            <a:ext cx="8939034"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36483" y="384641"/>
              <a:ext cx="80741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eaLnBrk="1" hangingPunct="1">
                <a:spcBef>
                  <a:spcPct val="0"/>
                </a:spcBef>
                <a:buNone/>
              </a:pPr>
              <a:r>
                <a:rPr lang="en-US" altLang="en-US" sz="2800" dirty="0">
                  <a:solidFill>
                    <a:prstClr val="white"/>
                  </a:solidFill>
                </a:rPr>
                <a:t>Presto-Sygan AMD Remediation at Newbury Market</a:t>
              </a:r>
            </a:p>
          </p:txBody>
        </p:sp>
      </p:grpSp>
      <p:sp>
        <p:nvSpPr>
          <p:cNvPr id="4" name="TextBox 3">
            <a:extLst>
              <a:ext uri="{FF2B5EF4-FFF2-40B4-BE49-F238E27FC236}">
                <a16:creationId xmlns:a16="http://schemas.microsoft.com/office/drawing/2014/main" id="{A4672C4E-F9CF-4599-B5D3-38DC7FA98ED6}"/>
              </a:ext>
            </a:extLst>
          </p:cNvPr>
          <p:cNvSpPr txBox="1"/>
          <p:nvPr/>
        </p:nvSpPr>
        <p:spPr>
          <a:xfrm>
            <a:off x="2590800" y="3733800"/>
            <a:ext cx="3475760" cy="369332"/>
          </a:xfrm>
          <a:prstGeom prst="rect">
            <a:avLst/>
          </a:prstGeom>
          <a:noFill/>
        </p:spPr>
        <p:txBody>
          <a:bodyPr wrap="none" rtlCol="0">
            <a:spAutoFit/>
          </a:bodyPr>
          <a:lstStyle/>
          <a:p>
            <a:r>
              <a:rPr lang="en-US" dirty="0"/>
              <a:t>Project Maps, Plans, and/or Photos</a:t>
            </a:r>
          </a:p>
        </p:txBody>
      </p:sp>
      <p:pic>
        <p:nvPicPr>
          <p:cNvPr id="6" name="Picture 5">
            <a:extLst>
              <a:ext uri="{FF2B5EF4-FFF2-40B4-BE49-F238E27FC236}">
                <a16:creationId xmlns:a16="http://schemas.microsoft.com/office/drawing/2014/main" id="{52B4E703-629F-4C28-8F9C-BA328F509DF5}"/>
              </a:ext>
            </a:extLst>
          </p:cNvPr>
          <p:cNvPicPr/>
          <p:nvPr/>
        </p:nvPicPr>
        <p:blipFill>
          <a:blip r:embed="rId4" cstate="email">
            <a:extLst>
              <a:ext uri="{28A0092B-C50C-407E-A947-70E740481C1C}">
                <a14:useLocalDpi xmlns:a14="http://schemas.microsoft.com/office/drawing/2010/main"/>
              </a:ext>
            </a:extLst>
          </a:blip>
          <a:stretch>
            <a:fillRect/>
          </a:stretch>
        </p:blipFill>
        <p:spPr>
          <a:xfrm>
            <a:off x="457200" y="1168343"/>
            <a:ext cx="8229600" cy="5638800"/>
          </a:xfrm>
          <a:prstGeom prst="rect">
            <a:avLst/>
          </a:prstGeom>
        </p:spPr>
      </p:pic>
    </p:spTree>
    <p:extLst>
      <p:ext uri="{BB962C8B-B14F-4D97-AF65-F5344CB8AC3E}">
        <p14:creationId xmlns:p14="http://schemas.microsoft.com/office/powerpoint/2010/main" val="284595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152400" y="152400"/>
            <a:ext cx="8778875"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Significant Benefits</a:t>
              </a:r>
            </a:p>
          </p:txBody>
        </p:sp>
      </p:grpSp>
      <p:sp>
        <p:nvSpPr>
          <p:cNvPr id="6" name="Content Placeholder 2">
            <a:extLst>
              <a:ext uri="{FF2B5EF4-FFF2-40B4-BE49-F238E27FC236}">
                <a16:creationId xmlns:a16="http://schemas.microsoft.com/office/drawing/2014/main" id="{FC67AEAF-CB15-40CE-9113-D56F85663392}"/>
              </a:ext>
            </a:extLst>
          </p:cNvPr>
          <p:cNvSpPr>
            <a:spLocks noGrp="1"/>
          </p:cNvSpPr>
          <p:nvPr>
            <p:ph idx="1"/>
          </p:nvPr>
        </p:nvSpPr>
        <p:spPr>
          <a:xfrm>
            <a:off x="152400" y="1295400"/>
            <a:ext cx="8778875" cy="5410200"/>
          </a:xfrm>
        </p:spPr>
        <p:txBody>
          <a:bodyPr/>
          <a:lstStyle/>
          <a:p>
            <a:pPr eaLnBrk="1" hangingPunct="1">
              <a:spcBef>
                <a:spcPct val="0"/>
              </a:spcBef>
            </a:pPr>
            <a:r>
              <a:rPr lang="en-US" sz="2800" dirty="0">
                <a:latin typeface="Calibri" panose="020F0502020204030204" pitchFamily="34" charset="0"/>
                <a:ea typeface="Calibri" panose="020F0502020204030204" pitchFamily="34" charset="0"/>
                <a:cs typeface="Times New Roman" panose="02020603050405020304" pitchFamily="18" charset="0"/>
              </a:rPr>
              <a:t>Seven (7) miles of new local roads, including several new bridges are to be constructed.</a:t>
            </a:r>
          </a:p>
          <a:p>
            <a:pPr eaLnBrk="1" hangingPunct="1">
              <a:spcBef>
                <a:spcPct val="0"/>
              </a:spcBef>
            </a:pPr>
            <a:r>
              <a:rPr lang="en-US" sz="2800" dirty="0">
                <a:latin typeface="Calibri" panose="020F0502020204030204" pitchFamily="34" charset="0"/>
                <a:ea typeface="Calibri" panose="020F0502020204030204" pitchFamily="34" charset="0"/>
                <a:cs typeface="Times New Roman" panose="02020603050405020304" pitchFamily="18" charset="0"/>
              </a:rPr>
              <a:t>Over 10,000 linear feet of new sanitary sewer mains.</a:t>
            </a:r>
          </a:p>
          <a:p>
            <a:pPr eaLnBrk="1" hangingPunct="1">
              <a:spcBef>
                <a:spcPct val="0"/>
              </a:spcBef>
            </a:pPr>
            <a:r>
              <a:rPr lang="en-US" sz="2800" dirty="0">
                <a:latin typeface="Calibri" panose="020F0502020204030204" pitchFamily="34" charset="0"/>
                <a:ea typeface="Calibri" panose="020F0502020204030204" pitchFamily="34" charset="0"/>
                <a:cs typeface="Times New Roman" panose="02020603050405020304" pitchFamily="18" charset="0"/>
              </a:rPr>
              <a:t>Over 12,000 linear feet of new water and gas mains.</a:t>
            </a:r>
          </a:p>
          <a:p>
            <a:pPr eaLnBrk="1" hangingPunct="1">
              <a:spcBef>
                <a:spcPct val="0"/>
              </a:spcBef>
            </a:pPr>
            <a:r>
              <a:rPr lang="en-US" sz="2800" dirty="0">
                <a:latin typeface="Calibri" panose="020F0502020204030204" pitchFamily="34" charset="0"/>
                <a:ea typeface="Calibri" panose="020F0502020204030204" pitchFamily="34" charset="0"/>
                <a:cs typeface="Times New Roman" panose="02020603050405020304" pitchFamily="18" charset="0"/>
              </a:rPr>
              <a:t>$10 million+ worth of improvements to the existing local and state highway infrastructure are going to be upgraded. </a:t>
            </a:r>
          </a:p>
          <a:p>
            <a:pPr eaLnBrk="1" hangingPunct="1">
              <a:spcBef>
                <a:spcPct val="0"/>
              </a:spcBef>
            </a:pPr>
            <a:r>
              <a:rPr lang="en-US" sz="2800" dirty="0">
                <a:latin typeface="Calibri" panose="020F0502020204030204" pitchFamily="34" charset="0"/>
                <a:ea typeface="Calibri" panose="020F0502020204030204" pitchFamily="34" charset="0"/>
                <a:cs typeface="Times New Roman" panose="02020603050405020304" pitchFamily="18" charset="0"/>
              </a:rPr>
              <a:t>Generation of jobs: 5,838 full time, 636 permanent indirect created by support/supplier industries, 821 non-permanent direct construction jobs. The creation of these positions the tax generation is estimated to be $64,460,406. </a:t>
            </a:r>
          </a:p>
          <a:p>
            <a:pPr eaLnBrk="1" hangingPunct="1">
              <a:spcBef>
                <a:spcPct val="0"/>
              </a:spcBef>
            </a:pPr>
            <a:endParaRPr lang="en-US" altLang="en-US" sz="3600" dirty="0"/>
          </a:p>
          <a:p>
            <a:pPr marL="0" indent="0" eaLnBrk="1" hangingPunct="1">
              <a:spcBef>
                <a:spcPct val="0"/>
              </a:spcBef>
              <a:buNone/>
            </a:pPr>
            <a:endParaRPr lang="en-US" altLang="en-US" sz="3600" dirty="0"/>
          </a:p>
        </p:txBody>
      </p:sp>
      <p:pic>
        <p:nvPicPr>
          <p:cNvPr id="7" name="Picture 7" descr="DEP-rgb">
            <a:extLst>
              <a:ext uri="{FF2B5EF4-FFF2-40B4-BE49-F238E27FC236}">
                <a16:creationId xmlns:a16="http://schemas.microsoft.com/office/drawing/2014/main" id="{5D668EC9-B9AD-4FB0-9FAD-450AB080B12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85366" y="6293077"/>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9129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196850" y="152400"/>
            <a:ext cx="8794750"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None/>
              </a:pPr>
              <a:r>
                <a:rPr lang="en-US" altLang="en-US" sz="4000" dirty="0">
                  <a:solidFill>
                    <a:schemeClr val="bg1"/>
                  </a:solidFill>
                </a:rPr>
                <a:t>Project Partners</a:t>
              </a:r>
            </a:p>
          </p:txBody>
        </p:sp>
      </p:grpSp>
      <p:sp>
        <p:nvSpPr>
          <p:cNvPr id="5" name="Content Placeholder 2">
            <a:extLst>
              <a:ext uri="{FF2B5EF4-FFF2-40B4-BE49-F238E27FC236}">
                <a16:creationId xmlns:a16="http://schemas.microsoft.com/office/drawing/2014/main" id="{55E45496-CDC5-4A56-95DE-2E842169BCF6}"/>
              </a:ext>
            </a:extLst>
          </p:cNvPr>
          <p:cNvSpPr>
            <a:spLocks noGrp="1"/>
          </p:cNvSpPr>
          <p:nvPr>
            <p:ph idx="1"/>
          </p:nvPr>
        </p:nvSpPr>
        <p:spPr>
          <a:xfrm>
            <a:off x="196850" y="1179637"/>
            <a:ext cx="8794750" cy="4953000"/>
          </a:xfrm>
        </p:spPr>
        <p:txBody>
          <a:bodyPr/>
          <a:lstStyle/>
          <a:p>
            <a:pPr eaLnBrk="1" hangingPunct="1">
              <a:spcBef>
                <a:spcPct val="0"/>
              </a:spcBef>
            </a:pPr>
            <a:r>
              <a:rPr lang="en-US" altLang="en-US" sz="3600" dirty="0">
                <a:latin typeface="Calibri" pitchFamily="34" charset="0"/>
              </a:rPr>
              <a:t>Stream Restoration, Inc.</a:t>
            </a:r>
          </a:p>
          <a:p>
            <a:pPr eaLnBrk="1" hangingPunct="1">
              <a:spcBef>
                <a:spcPct val="0"/>
              </a:spcBef>
            </a:pPr>
            <a:r>
              <a:rPr lang="en-US" altLang="en-US" sz="3600" dirty="0">
                <a:latin typeface="Calibri" pitchFamily="34" charset="0"/>
              </a:rPr>
              <a:t>BioMost, Inc. </a:t>
            </a:r>
          </a:p>
          <a:p>
            <a:pPr eaLnBrk="1" hangingPunct="1">
              <a:spcBef>
                <a:spcPct val="0"/>
              </a:spcBef>
            </a:pPr>
            <a:r>
              <a:rPr lang="en-US" altLang="en-US" sz="3600" dirty="0">
                <a:latin typeface="Calibri" pitchFamily="34" charset="0"/>
              </a:rPr>
              <a:t>Newbury Development Associates</a:t>
            </a:r>
          </a:p>
          <a:p>
            <a:pPr eaLnBrk="1" hangingPunct="1">
              <a:spcBef>
                <a:spcPct val="0"/>
              </a:spcBef>
            </a:pPr>
            <a:r>
              <a:rPr lang="en-US" altLang="en-US" sz="3600" dirty="0">
                <a:latin typeface="Calibri" pitchFamily="34" charset="0"/>
              </a:rPr>
              <a:t>Chartiers Nature Conservancy</a:t>
            </a:r>
          </a:p>
          <a:p>
            <a:pPr eaLnBrk="1" hangingPunct="1">
              <a:spcBef>
                <a:spcPct val="0"/>
              </a:spcBef>
            </a:pPr>
            <a:r>
              <a:rPr lang="en-US" altLang="en-US" sz="3600" dirty="0">
                <a:latin typeface="Calibri" pitchFamily="34" charset="0"/>
              </a:rPr>
              <a:t>Quality Aggregates, Inc.</a:t>
            </a:r>
          </a:p>
          <a:p>
            <a:pPr eaLnBrk="1" hangingPunct="1">
              <a:spcBef>
                <a:spcPct val="0"/>
              </a:spcBef>
            </a:pPr>
            <a:r>
              <a:rPr lang="en-US" altLang="en-US" sz="3600" dirty="0">
                <a:latin typeface="Calibri" pitchFamily="34" charset="0"/>
              </a:rPr>
              <a:t>Office of Surface Mining Reclamation and Enforcement</a:t>
            </a:r>
          </a:p>
          <a:p>
            <a:pPr eaLnBrk="1" hangingPunct="1">
              <a:spcBef>
                <a:spcPct val="0"/>
              </a:spcBef>
            </a:pPr>
            <a:r>
              <a:rPr lang="en-US" altLang="en-US" sz="3600" dirty="0">
                <a:latin typeface="Calibri" pitchFamily="34" charset="0"/>
              </a:rPr>
              <a:t>Pennsylvania Department of Environmental Protection</a:t>
            </a:r>
          </a:p>
          <a:p>
            <a:pPr eaLnBrk="1" hangingPunct="1">
              <a:spcBef>
                <a:spcPct val="0"/>
              </a:spcBef>
            </a:pPr>
            <a:endParaRPr lang="en-US" altLang="en-US" dirty="0">
              <a:latin typeface="Arial" panose="020B0604020202020204" pitchFamily="34" charset="0"/>
              <a:cs typeface="Arial" panose="020B0604020202020204" pitchFamily="34" charset="0"/>
            </a:endParaRPr>
          </a:p>
        </p:txBody>
      </p:sp>
      <p:pic>
        <p:nvPicPr>
          <p:cNvPr id="6" name="Picture 7" descr="DEP-rgb">
            <a:extLst>
              <a:ext uri="{FF2B5EF4-FFF2-40B4-BE49-F238E27FC236}">
                <a16:creationId xmlns:a16="http://schemas.microsoft.com/office/drawing/2014/main" id="{9B570927-3D68-48F8-A077-A9FC9CDEECB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39646" y="611304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3308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152402" y="1371600"/>
            <a:ext cx="8991598" cy="5286458"/>
          </a:xfrm>
        </p:spPr>
        <p:txBody>
          <a:bodyPr/>
          <a:lstStyle/>
          <a:p>
            <a:r>
              <a:rPr lang="en-US" altLang="en-US" sz="3700" dirty="0"/>
              <a:t>The 2018 AML Pilot Program was authorized by Congress under the Consolidated Appropriations Act, 2018 (Public Law 115-141) and provides an additional $25 million of US Treasury Funds to PA’s AML Program </a:t>
            </a:r>
          </a:p>
          <a:p>
            <a:r>
              <a:rPr lang="en-US" altLang="en-US" sz="3700" dirty="0"/>
              <a:t>The funds are to be used “to accelerate the remediation of AML sites with economic and community development end uses”</a:t>
            </a:r>
          </a:p>
        </p:txBody>
      </p:sp>
      <p:grpSp>
        <p:nvGrpSpPr>
          <p:cNvPr id="4099" name="Group 1"/>
          <p:cNvGrpSpPr>
            <a:grpSpLocks/>
          </p:cNvGrpSpPr>
          <p:nvPr/>
        </p:nvGrpSpPr>
        <p:grpSpPr bwMode="auto">
          <a:xfrm>
            <a:off x="201613" y="228598"/>
            <a:ext cx="8789987" cy="990601"/>
            <a:chOff x="288977" y="355144"/>
            <a:chExt cx="8382000" cy="661312"/>
          </a:xfrm>
        </p:grpSpPr>
        <p:pic>
          <p:nvPicPr>
            <p:cNvPr id="410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AML Pilot Program Background</a:t>
              </a:r>
            </a:p>
          </p:txBody>
        </p:sp>
      </p:grpSp>
      <p:pic>
        <p:nvPicPr>
          <p:cNvPr id="4100" name="Picture 7" descr="DEP-rgb"/>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0" y="6191501"/>
            <a:ext cx="2209799" cy="466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A5B8F6-7D54-47FA-93F4-312CFE47C930}"/>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a:off x="128765" y="1143000"/>
            <a:ext cx="8939033" cy="5638800"/>
          </a:xfrm>
          <a:prstGeom prst="rect">
            <a:avLst/>
          </a:prstGeom>
          <a:ln>
            <a:noFill/>
          </a:ln>
          <a:extLst>
            <a:ext uri="{53640926-AAD7-44D8-BBD7-CCE9431645EC}">
              <a14:shadowObscured xmlns:a14="http://schemas.microsoft.com/office/drawing/2010/main"/>
            </a:ext>
          </a:extLst>
        </p:spPr>
      </p:pic>
      <p:grpSp>
        <p:nvGrpSpPr>
          <p:cNvPr id="19458" name="Group 9"/>
          <p:cNvGrpSpPr>
            <a:grpSpLocks/>
          </p:cNvGrpSpPr>
          <p:nvPr/>
        </p:nvGrpSpPr>
        <p:grpSpPr bwMode="auto">
          <a:xfrm>
            <a:off x="-659520" y="101223"/>
            <a:ext cx="10515602" cy="863600"/>
            <a:chOff x="-450186" y="355144"/>
            <a:chExt cx="9860323" cy="661312"/>
          </a:xfrm>
        </p:grpSpPr>
        <p:pic>
          <p:nvPicPr>
            <p:cNvPr id="19461" name="Picture 5" descr="Aging bann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450186" y="398877"/>
              <a:ext cx="986032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300" dirty="0">
                  <a:solidFill>
                    <a:schemeClr val="bg1"/>
                  </a:solidFill>
                </a:rPr>
                <a:t>2/15:  Six Mile, Longs Run/Sandy Run Watersheds</a:t>
              </a:r>
            </a:p>
          </p:txBody>
        </p:sp>
      </p:grpSp>
    </p:spTree>
    <p:extLst>
      <p:ext uri="{BB962C8B-B14F-4D97-AF65-F5344CB8AC3E}">
        <p14:creationId xmlns:p14="http://schemas.microsoft.com/office/powerpoint/2010/main" val="1955280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6136527" y="1023684"/>
            <a:ext cx="2767253" cy="4078457"/>
            <a:chOff x="288977" y="355144"/>
            <a:chExt cx="8382000" cy="491321"/>
          </a:xfrm>
        </p:grpSpPr>
        <p:pic>
          <p:nvPicPr>
            <p:cNvPr id="19461" name="Picture 5" descr="Aging ban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8977" y="355144"/>
              <a:ext cx="8382000" cy="49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31803" y="367291"/>
              <a:ext cx="8074118" cy="35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Broad Top Township Passive Treatment Systems</a:t>
              </a:r>
            </a:p>
          </p:txBody>
        </p:sp>
      </p:grpSp>
      <p:grpSp>
        <p:nvGrpSpPr>
          <p:cNvPr id="2" name="Group 2">
            <a:extLst>
              <a:ext uri="{FF2B5EF4-FFF2-40B4-BE49-F238E27FC236}">
                <a16:creationId xmlns:a16="http://schemas.microsoft.com/office/drawing/2014/main" id="{B8CF88CB-ECE9-4D99-8E0E-7405EBE166C0}"/>
              </a:ext>
            </a:extLst>
          </p:cNvPr>
          <p:cNvGrpSpPr>
            <a:grpSpLocks/>
          </p:cNvGrpSpPr>
          <p:nvPr/>
        </p:nvGrpSpPr>
        <p:grpSpPr bwMode="auto">
          <a:xfrm>
            <a:off x="56607" y="23949"/>
            <a:ext cx="5779377" cy="6681651"/>
            <a:chOff x="648" y="654"/>
            <a:chExt cx="22446" cy="30358"/>
          </a:xfrm>
        </p:grpSpPr>
        <p:pic>
          <p:nvPicPr>
            <p:cNvPr id="2051" name="Picture 3">
              <a:extLst>
                <a:ext uri="{FF2B5EF4-FFF2-40B4-BE49-F238E27FC236}">
                  <a16:creationId xmlns:a16="http://schemas.microsoft.com/office/drawing/2014/main" id="{3DD4FE07-79A1-419B-80CF-9D8BF7EABA5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8" y="664"/>
              <a:ext cx="4552" cy="2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a:extLst>
                <a:ext uri="{FF2B5EF4-FFF2-40B4-BE49-F238E27FC236}">
                  <a16:creationId xmlns:a16="http://schemas.microsoft.com/office/drawing/2014/main" id="{BD181C71-A2C8-45E5-B87D-FDB95D1C41D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8" y="23435"/>
              <a:ext cx="4638" cy="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a:extLst>
                <a:ext uri="{FF2B5EF4-FFF2-40B4-BE49-F238E27FC236}">
                  <a16:creationId xmlns:a16="http://schemas.microsoft.com/office/drawing/2014/main" id="{7693F19E-6888-4132-A4F9-9EFA3391C67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35" y="664"/>
              <a:ext cx="19646" cy="2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a:extLst>
                <a:ext uri="{FF2B5EF4-FFF2-40B4-BE49-F238E27FC236}">
                  <a16:creationId xmlns:a16="http://schemas.microsoft.com/office/drawing/2014/main" id="{F93E2354-E62D-484B-A2F4-044B0AA4231B}"/>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097" y="22840"/>
              <a:ext cx="18984" cy="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a:extLst>
                <a:ext uri="{FF2B5EF4-FFF2-40B4-BE49-F238E27FC236}">
                  <a16:creationId xmlns:a16="http://schemas.microsoft.com/office/drawing/2014/main" id="{DEC601AB-066F-430D-9A55-A4A7B246A2B7}"/>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3298" y="13357"/>
              <a:ext cx="1896" cy="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a:extLst>
                <a:ext uri="{FF2B5EF4-FFF2-40B4-BE49-F238E27FC236}">
                  <a16:creationId xmlns:a16="http://schemas.microsoft.com/office/drawing/2014/main" id="{EAD999CA-0B7A-4C83-8EA8-D863A65BBF2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2481" y="13897"/>
              <a:ext cx="666" cy="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a:extLst>
                <a:ext uri="{FF2B5EF4-FFF2-40B4-BE49-F238E27FC236}">
                  <a16:creationId xmlns:a16="http://schemas.microsoft.com/office/drawing/2014/main" id="{3C0A98B4-2B62-4847-8CFC-C7D862EBC407}"/>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252" y="13503"/>
              <a:ext cx="1026" cy="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a:extLst>
                <a:ext uri="{FF2B5EF4-FFF2-40B4-BE49-F238E27FC236}">
                  <a16:creationId xmlns:a16="http://schemas.microsoft.com/office/drawing/2014/main" id="{E0DB6DC1-B487-4273-A6BB-D612FA97D42B}"/>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4319" y="16068"/>
              <a:ext cx="2832" cy="1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a:extLst>
                <a:ext uri="{FF2B5EF4-FFF2-40B4-BE49-F238E27FC236}">
                  <a16:creationId xmlns:a16="http://schemas.microsoft.com/office/drawing/2014/main" id="{2A7A2958-D200-4315-9FC9-BFDD2ED5446A}"/>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756" y="8405"/>
              <a:ext cx="921"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a:extLst>
                <a:ext uri="{FF2B5EF4-FFF2-40B4-BE49-F238E27FC236}">
                  <a16:creationId xmlns:a16="http://schemas.microsoft.com/office/drawing/2014/main" id="{39E8E387-7D40-437C-9142-4CD998A40BD1}"/>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1647" y="8850"/>
              <a:ext cx="917"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a:extLst>
                <a:ext uri="{FF2B5EF4-FFF2-40B4-BE49-F238E27FC236}">
                  <a16:creationId xmlns:a16="http://schemas.microsoft.com/office/drawing/2014/main" id="{68A41E33-ACD0-4F48-807F-13495FABDC19}"/>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1764" y="21958"/>
              <a:ext cx="824"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4">
              <a:extLst>
                <a:ext uri="{FF2B5EF4-FFF2-40B4-BE49-F238E27FC236}">
                  <a16:creationId xmlns:a16="http://schemas.microsoft.com/office/drawing/2014/main" id="{32352FC9-02A6-47CF-A930-B75F4A76B820}"/>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0900" y="22377"/>
              <a:ext cx="1572" cy="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15">
              <a:extLst>
                <a:ext uri="{FF2B5EF4-FFF2-40B4-BE49-F238E27FC236}">
                  <a16:creationId xmlns:a16="http://schemas.microsoft.com/office/drawing/2014/main" id="{CBB7B48F-240A-42C8-9D09-BC53136C1BCC}"/>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8609" y="23269"/>
              <a:ext cx="2641" cy="1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16">
              <a:extLst>
                <a:ext uri="{FF2B5EF4-FFF2-40B4-BE49-F238E27FC236}">
                  <a16:creationId xmlns:a16="http://schemas.microsoft.com/office/drawing/2014/main" id="{23B6BBDA-7BB1-46D3-9165-075692C21BBF}"/>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2318" y="19034"/>
              <a:ext cx="7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17">
              <a:extLst>
                <a:ext uri="{FF2B5EF4-FFF2-40B4-BE49-F238E27FC236}">
                  <a16:creationId xmlns:a16="http://schemas.microsoft.com/office/drawing/2014/main" id="{01F8F86D-FAAA-491C-A6C7-8ED3835BFA30}"/>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3696" y="18944"/>
              <a:ext cx="1820" cy="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18">
              <a:extLst>
                <a:ext uri="{FF2B5EF4-FFF2-40B4-BE49-F238E27FC236}">
                  <a16:creationId xmlns:a16="http://schemas.microsoft.com/office/drawing/2014/main" id="{E61CF8B6-C94E-4190-B8C9-8CB98315626B}"/>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13329" y="20046"/>
              <a:ext cx="1782"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7" name="Picture 19">
              <a:extLst>
                <a:ext uri="{FF2B5EF4-FFF2-40B4-BE49-F238E27FC236}">
                  <a16:creationId xmlns:a16="http://schemas.microsoft.com/office/drawing/2014/main" id="{89E0A78F-1EE0-40D9-B412-1B13BC099A00}"/>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15527" y="19374"/>
              <a:ext cx="821"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20">
              <a:extLst>
                <a:ext uri="{FF2B5EF4-FFF2-40B4-BE49-F238E27FC236}">
                  <a16:creationId xmlns:a16="http://schemas.microsoft.com/office/drawing/2014/main" id="{83D22BFB-46E9-45F2-A298-A58C5AF306EE}"/>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11899" y="19662"/>
              <a:ext cx="960"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21">
              <a:extLst>
                <a:ext uri="{FF2B5EF4-FFF2-40B4-BE49-F238E27FC236}">
                  <a16:creationId xmlns:a16="http://schemas.microsoft.com/office/drawing/2014/main" id="{ABDFF502-EF21-4669-BB61-C808E77153A4}"/>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7926" y="21257"/>
              <a:ext cx="908"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22">
              <a:extLst>
                <a:ext uri="{FF2B5EF4-FFF2-40B4-BE49-F238E27FC236}">
                  <a16:creationId xmlns:a16="http://schemas.microsoft.com/office/drawing/2014/main" id="{2BA04B30-34E9-491C-BDEB-516A28E4275F}"/>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3960" y="21419"/>
              <a:ext cx="1568" cy="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23">
              <a:extLst>
                <a:ext uri="{FF2B5EF4-FFF2-40B4-BE49-F238E27FC236}">
                  <a16:creationId xmlns:a16="http://schemas.microsoft.com/office/drawing/2014/main" id="{BC4A2B1B-9B4A-4DFF-8B88-A633CC371915}"/>
                </a:ext>
              </a:extLst>
            </p:cNvPr>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15611" y="13868"/>
              <a:ext cx="1724" cy="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24">
              <a:extLst>
                <a:ext uri="{FF2B5EF4-FFF2-40B4-BE49-F238E27FC236}">
                  <a16:creationId xmlns:a16="http://schemas.microsoft.com/office/drawing/2014/main" id="{BB2804A7-71E4-4879-B56C-63A0320039AF}"/>
                </a:ext>
              </a:extLst>
            </p:cNvPr>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8452" y="14341"/>
              <a:ext cx="572"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25">
              <a:extLst>
                <a:ext uri="{FF2B5EF4-FFF2-40B4-BE49-F238E27FC236}">
                  <a16:creationId xmlns:a16="http://schemas.microsoft.com/office/drawing/2014/main" id="{35393822-7D11-4E9A-BE49-6CDDE059C92A}"/>
                </a:ext>
              </a:extLst>
            </p:cNvPr>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1977" y="21684"/>
              <a:ext cx="1840" cy="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4" name="Picture 26">
              <a:extLst>
                <a:ext uri="{FF2B5EF4-FFF2-40B4-BE49-F238E27FC236}">
                  <a16:creationId xmlns:a16="http://schemas.microsoft.com/office/drawing/2014/main" id="{92B302E4-28E8-4367-A86B-6932CC66DE40}"/>
                </a:ext>
              </a:extLst>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5089" y="22818"/>
              <a:ext cx="947" cy="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27">
              <a:extLst>
                <a:ext uri="{FF2B5EF4-FFF2-40B4-BE49-F238E27FC236}">
                  <a16:creationId xmlns:a16="http://schemas.microsoft.com/office/drawing/2014/main" id="{C84DEF46-41C1-4A90-8284-3CB8FAA69E08}"/>
                </a:ext>
              </a:extLst>
            </p:cNvPr>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4396" y="23922"/>
              <a:ext cx="927"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28">
              <a:extLst>
                <a:ext uri="{FF2B5EF4-FFF2-40B4-BE49-F238E27FC236}">
                  <a16:creationId xmlns:a16="http://schemas.microsoft.com/office/drawing/2014/main" id="{3B98CAAC-99D6-4900-A8A6-C675FAC2D3A4}"/>
                </a:ext>
              </a:extLst>
            </p:cNvPr>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5406" y="23633"/>
              <a:ext cx="3418" cy="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29">
              <a:extLst>
                <a:ext uri="{FF2B5EF4-FFF2-40B4-BE49-F238E27FC236}">
                  <a16:creationId xmlns:a16="http://schemas.microsoft.com/office/drawing/2014/main" id="{6F1AA331-A563-4C03-BB58-1AC954D735C9}"/>
                </a:ext>
              </a:extLst>
            </p:cNvPr>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4763" y="25113"/>
              <a:ext cx="1604" cy="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 name="Picture 30">
              <a:extLst>
                <a:ext uri="{FF2B5EF4-FFF2-40B4-BE49-F238E27FC236}">
                  <a16:creationId xmlns:a16="http://schemas.microsoft.com/office/drawing/2014/main" id="{549C7A33-8845-4DF6-8CB5-B7E5F08BA85A}"/>
                </a:ext>
              </a:extLst>
            </p:cNvPr>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4633" y="26247"/>
              <a:ext cx="890"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31">
              <a:extLst>
                <a:ext uri="{FF2B5EF4-FFF2-40B4-BE49-F238E27FC236}">
                  <a16:creationId xmlns:a16="http://schemas.microsoft.com/office/drawing/2014/main" id="{8B21199A-F111-44D5-9623-83631688163A}"/>
                </a:ext>
              </a:extLst>
            </p:cNvPr>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16689" y="20704"/>
              <a:ext cx="562"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32">
              <a:extLst>
                <a:ext uri="{FF2B5EF4-FFF2-40B4-BE49-F238E27FC236}">
                  <a16:creationId xmlns:a16="http://schemas.microsoft.com/office/drawing/2014/main" id="{EDEB0348-38CF-4C1E-B350-710DFB7515AA}"/>
                </a:ext>
              </a:extLst>
            </p:cNvPr>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17971" y="13900"/>
              <a:ext cx="956"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33">
              <a:extLst>
                <a:ext uri="{FF2B5EF4-FFF2-40B4-BE49-F238E27FC236}">
                  <a16:creationId xmlns:a16="http://schemas.microsoft.com/office/drawing/2014/main" id="{2D65E5C3-9B38-4D88-B1F5-06EB5E485EF4}"/>
                </a:ext>
              </a:extLst>
            </p:cNvPr>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19132" y="14105"/>
              <a:ext cx="613" cy="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34">
              <a:extLst>
                <a:ext uri="{FF2B5EF4-FFF2-40B4-BE49-F238E27FC236}">
                  <a16:creationId xmlns:a16="http://schemas.microsoft.com/office/drawing/2014/main" id="{EC58909C-25ED-4B6C-96DD-32722BB63BD7}"/>
                </a:ext>
              </a:extLst>
            </p:cNvPr>
            <p:cNvPicPr>
              <a:picLocks noChangeAspect="1" noChangeArrowheads="1"/>
            </p:cNvPicPr>
            <p:nvPr/>
          </p:nvPicPr>
          <p:blipFill>
            <a:blip r:embed="rId35" cstate="email">
              <a:extLst>
                <a:ext uri="{28A0092B-C50C-407E-A947-70E740481C1C}">
                  <a14:useLocalDpi xmlns:a14="http://schemas.microsoft.com/office/drawing/2010/main"/>
                </a:ext>
              </a:extLst>
            </a:blip>
            <a:srcRect/>
            <a:stretch>
              <a:fillRect/>
            </a:stretch>
          </p:blipFill>
          <p:spPr bwMode="auto">
            <a:xfrm>
              <a:off x="18789" y="12383"/>
              <a:ext cx="851"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3" name="Picture 35">
              <a:extLst>
                <a:ext uri="{FF2B5EF4-FFF2-40B4-BE49-F238E27FC236}">
                  <a16:creationId xmlns:a16="http://schemas.microsoft.com/office/drawing/2014/main" id="{6F1DD121-2E65-4A04-861B-56109CDF7D01}"/>
                </a:ext>
              </a:extLst>
            </p:cNvPr>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15935" y="11047"/>
              <a:ext cx="522" cy="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4" name="Picture 36">
              <a:extLst>
                <a:ext uri="{FF2B5EF4-FFF2-40B4-BE49-F238E27FC236}">
                  <a16:creationId xmlns:a16="http://schemas.microsoft.com/office/drawing/2014/main" id="{511BA7BD-E980-450E-9730-EE310C003564}"/>
                </a:ext>
              </a:extLst>
            </p:cNvPr>
            <p:cNvPicPr>
              <a:picLocks noChangeAspect="1" noChangeArrowheads="1"/>
            </p:cNvPicPr>
            <p:nvPr/>
          </p:nvPicPr>
          <p:blipFill>
            <a:blip r:embed="rId37" cstate="email">
              <a:extLst>
                <a:ext uri="{28A0092B-C50C-407E-A947-70E740481C1C}">
                  <a14:useLocalDpi xmlns:a14="http://schemas.microsoft.com/office/drawing/2010/main"/>
                </a:ext>
              </a:extLst>
            </a:blip>
            <a:srcRect/>
            <a:stretch>
              <a:fillRect/>
            </a:stretch>
          </p:blipFill>
          <p:spPr bwMode="auto">
            <a:xfrm>
              <a:off x="18914" y="10925"/>
              <a:ext cx="1657"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5" name="Picture 37">
              <a:extLst>
                <a:ext uri="{FF2B5EF4-FFF2-40B4-BE49-F238E27FC236}">
                  <a16:creationId xmlns:a16="http://schemas.microsoft.com/office/drawing/2014/main" id="{29DB6FA8-4162-4E0D-9FEF-968016E8F030}"/>
                </a:ext>
              </a:extLst>
            </p:cNvPr>
            <p:cNvPicPr>
              <a:picLocks noChangeAspect="1" noChangeArrowheads="1"/>
            </p:cNvPicPr>
            <p:nvPr/>
          </p:nvPicPr>
          <p:blipFill>
            <a:blip r:embed="rId38" cstate="email">
              <a:extLst>
                <a:ext uri="{28A0092B-C50C-407E-A947-70E740481C1C}">
                  <a14:useLocalDpi xmlns:a14="http://schemas.microsoft.com/office/drawing/2010/main"/>
                </a:ext>
              </a:extLst>
            </a:blip>
            <a:srcRect/>
            <a:stretch>
              <a:fillRect/>
            </a:stretch>
          </p:blipFill>
          <p:spPr bwMode="auto">
            <a:xfrm>
              <a:off x="20994" y="10442"/>
              <a:ext cx="828"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6" name="Picture 38">
              <a:extLst>
                <a:ext uri="{FF2B5EF4-FFF2-40B4-BE49-F238E27FC236}">
                  <a16:creationId xmlns:a16="http://schemas.microsoft.com/office/drawing/2014/main" id="{F80D3289-3074-4762-AB14-83ACFEA60B4D}"/>
                </a:ext>
              </a:extLst>
            </p:cNvPr>
            <p:cNvPicPr>
              <a:picLocks noChangeAspect="1" noChangeArrowheads="1"/>
            </p:cNvPicPr>
            <p:nvPr/>
          </p:nvPicPr>
          <p:blipFill>
            <a:blip r:embed="rId39" cstate="email">
              <a:extLst>
                <a:ext uri="{28A0092B-C50C-407E-A947-70E740481C1C}">
                  <a14:useLocalDpi xmlns:a14="http://schemas.microsoft.com/office/drawing/2010/main"/>
                </a:ext>
              </a:extLst>
            </a:blip>
            <a:srcRect/>
            <a:stretch>
              <a:fillRect/>
            </a:stretch>
          </p:blipFill>
          <p:spPr bwMode="auto">
            <a:xfrm>
              <a:off x="7206" y="11960"/>
              <a:ext cx="929"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7" name="Picture 39">
              <a:extLst>
                <a:ext uri="{FF2B5EF4-FFF2-40B4-BE49-F238E27FC236}">
                  <a16:creationId xmlns:a16="http://schemas.microsoft.com/office/drawing/2014/main" id="{DCF66BD6-C66D-4757-9D28-BAED71EBF084}"/>
                </a:ext>
              </a:extLst>
            </p:cNvPr>
            <p:cNvPicPr>
              <a:picLocks noChangeAspect="1" noChangeArrowheads="1"/>
            </p:cNvPicPr>
            <p:nvPr/>
          </p:nvPicPr>
          <p:blipFill>
            <a:blip r:embed="rId40" cstate="email">
              <a:extLst>
                <a:ext uri="{28A0092B-C50C-407E-A947-70E740481C1C}">
                  <a14:useLocalDpi xmlns:a14="http://schemas.microsoft.com/office/drawing/2010/main"/>
                </a:ext>
              </a:extLst>
            </a:blip>
            <a:srcRect/>
            <a:stretch>
              <a:fillRect/>
            </a:stretch>
          </p:blipFill>
          <p:spPr bwMode="auto">
            <a:xfrm>
              <a:off x="4370" y="14358"/>
              <a:ext cx="3090" cy="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Picture 40">
              <a:extLst>
                <a:ext uri="{FF2B5EF4-FFF2-40B4-BE49-F238E27FC236}">
                  <a16:creationId xmlns:a16="http://schemas.microsoft.com/office/drawing/2014/main" id="{EB1952CE-D877-4D6B-B69A-C81104ADEFDA}"/>
                </a:ext>
              </a:extLst>
            </p:cNvPr>
            <p:cNvPicPr>
              <a:picLocks noChangeAspect="1" noChangeArrowheads="1"/>
            </p:cNvPicPr>
            <p:nvPr/>
          </p:nvPicPr>
          <p:blipFill>
            <a:blip r:embed="rId41" cstate="email">
              <a:extLst>
                <a:ext uri="{28A0092B-C50C-407E-A947-70E740481C1C}">
                  <a14:useLocalDpi xmlns:a14="http://schemas.microsoft.com/office/drawing/2010/main"/>
                </a:ext>
              </a:extLst>
            </a:blip>
            <a:srcRect/>
            <a:stretch>
              <a:fillRect/>
            </a:stretch>
          </p:blipFill>
          <p:spPr bwMode="auto">
            <a:xfrm>
              <a:off x="5069" y="15117"/>
              <a:ext cx="669"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 name="Picture 41">
              <a:extLst>
                <a:ext uri="{FF2B5EF4-FFF2-40B4-BE49-F238E27FC236}">
                  <a16:creationId xmlns:a16="http://schemas.microsoft.com/office/drawing/2014/main" id="{01D03E4B-28CC-43C3-899F-95B7BF21CA4E}"/>
                </a:ext>
              </a:extLst>
            </p:cNvPr>
            <p:cNvPicPr>
              <a:picLocks noChangeAspect="1" noChangeArrowheads="1"/>
            </p:cNvPicPr>
            <p:nvPr/>
          </p:nvPicPr>
          <p:blipFill>
            <a:blip r:embed="rId42" cstate="email">
              <a:extLst>
                <a:ext uri="{28A0092B-C50C-407E-A947-70E740481C1C}">
                  <a14:useLocalDpi xmlns:a14="http://schemas.microsoft.com/office/drawing/2010/main"/>
                </a:ext>
              </a:extLst>
            </a:blip>
            <a:srcRect/>
            <a:stretch>
              <a:fillRect/>
            </a:stretch>
          </p:blipFill>
          <p:spPr bwMode="auto">
            <a:xfrm>
              <a:off x="5966" y="19981"/>
              <a:ext cx="914"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2">
              <a:extLst>
                <a:ext uri="{FF2B5EF4-FFF2-40B4-BE49-F238E27FC236}">
                  <a16:creationId xmlns:a16="http://schemas.microsoft.com/office/drawing/2014/main" id="{F52B45DF-2E85-4B01-9317-D8D2B9154754}"/>
                </a:ext>
              </a:extLst>
            </p:cNvPr>
            <p:cNvGrpSpPr>
              <a:grpSpLocks/>
            </p:cNvGrpSpPr>
            <p:nvPr/>
          </p:nvGrpSpPr>
          <p:grpSpPr bwMode="auto">
            <a:xfrm>
              <a:off x="648" y="654"/>
              <a:ext cx="22443" cy="30341"/>
              <a:chOff x="648" y="654"/>
              <a:chExt cx="22443" cy="30341"/>
            </a:xfrm>
          </p:grpSpPr>
          <p:sp>
            <p:nvSpPr>
              <p:cNvPr id="20726" name="Freeform 43">
                <a:extLst>
                  <a:ext uri="{FF2B5EF4-FFF2-40B4-BE49-F238E27FC236}">
                    <a16:creationId xmlns:a16="http://schemas.microsoft.com/office/drawing/2014/main" id="{A1B6F467-F8B7-4900-884E-B74CC8DF6737}"/>
                  </a:ext>
                </a:extLst>
              </p:cNvPr>
              <p:cNvSpPr>
                <a:spLocks/>
              </p:cNvSpPr>
              <p:nvPr/>
            </p:nvSpPr>
            <p:spPr bwMode="auto">
              <a:xfrm>
                <a:off x="648" y="654"/>
                <a:ext cx="22443" cy="30341"/>
              </a:xfrm>
              <a:custGeom>
                <a:avLst/>
                <a:gdLst>
                  <a:gd name="T0" fmla="+- 0 648 648"/>
                  <a:gd name="T1" fmla="*/ T0 w 22443"/>
                  <a:gd name="T2" fmla="+- 0 654 654"/>
                  <a:gd name="T3" fmla="*/ 654 h 30341"/>
                  <a:gd name="T4" fmla="+- 0 648 648"/>
                  <a:gd name="T5" fmla="*/ T4 w 22443"/>
                  <a:gd name="T6" fmla="+- 0 30995 654"/>
                  <a:gd name="T7" fmla="*/ 30995 h 30341"/>
                  <a:gd name="T8" fmla="+- 0 665 648"/>
                  <a:gd name="T9" fmla="*/ T8 w 22443"/>
                  <a:gd name="T10" fmla="+- 0 30995 654"/>
                  <a:gd name="T11" fmla="*/ 30995 h 30341"/>
                  <a:gd name="T12" fmla="+- 0 648 648"/>
                  <a:gd name="T13" fmla="*/ T12 w 22443"/>
                  <a:gd name="T14" fmla="+- 0 654 654"/>
                  <a:gd name="T15" fmla="*/ 654 h 30341"/>
                </a:gdLst>
                <a:ahLst/>
                <a:cxnLst>
                  <a:cxn ang="0">
                    <a:pos x="T1" y="T3"/>
                  </a:cxn>
                  <a:cxn ang="0">
                    <a:pos x="T5" y="T7"/>
                  </a:cxn>
                  <a:cxn ang="0">
                    <a:pos x="T9" y="T11"/>
                  </a:cxn>
                  <a:cxn ang="0">
                    <a:pos x="T13" y="T15"/>
                  </a:cxn>
                </a:cxnLst>
                <a:rect l="0" t="0" r="r" b="b"/>
                <a:pathLst>
                  <a:path w="22443" h="30341">
                    <a:moveTo>
                      <a:pt x="0" y="0"/>
                    </a:moveTo>
                    <a:lnTo>
                      <a:pt x="0" y="30341"/>
                    </a:lnTo>
                    <a:lnTo>
                      <a:pt x="17" y="3034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27" name="Freeform 44">
                <a:extLst>
                  <a:ext uri="{FF2B5EF4-FFF2-40B4-BE49-F238E27FC236}">
                    <a16:creationId xmlns:a16="http://schemas.microsoft.com/office/drawing/2014/main" id="{2979FD80-D32E-481F-B402-6AD6BA6243FB}"/>
                  </a:ext>
                </a:extLst>
              </p:cNvPr>
              <p:cNvSpPr>
                <a:spLocks/>
              </p:cNvSpPr>
              <p:nvPr/>
            </p:nvSpPr>
            <p:spPr bwMode="auto">
              <a:xfrm>
                <a:off x="648" y="654"/>
                <a:ext cx="22443" cy="30341"/>
              </a:xfrm>
              <a:custGeom>
                <a:avLst/>
                <a:gdLst>
                  <a:gd name="T0" fmla="+- 0 648 648"/>
                  <a:gd name="T1" fmla="*/ T0 w 22443"/>
                  <a:gd name="T2" fmla="+- 0 654 654"/>
                  <a:gd name="T3" fmla="*/ 654 h 30341"/>
                  <a:gd name="T4" fmla="+- 0 665 648"/>
                  <a:gd name="T5" fmla="*/ T4 w 22443"/>
                  <a:gd name="T6" fmla="+- 0 30995 654"/>
                  <a:gd name="T7" fmla="*/ 30995 h 30341"/>
                  <a:gd name="T8" fmla="+- 0 665 648"/>
                  <a:gd name="T9" fmla="*/ T8 w 22443"/>
                  <a:gd name="T10" fmla="+- 0 671 654"/>
                  <a:gd name="T11" fmla="*/ 671 h 30341"/>
                  <a:gd name="T12" fmla="+- 0 648 648"/>
                  <a:gd name="T13" fmla="*/ T12 w 22443"/>
                  <a:gd name="T14" fmla="+- 0 654 654"/>
                  <a:gd name="T15" fmla="*/ 654 h 30341"/>
                </a:gdLst>
                <a:ahLst/>
                <a:cxnLst>
                  <a:cxn ang="0">
                    <a:pos x="T1" y="T3"/>
                  </a:cxn>
                  <a:cxn ang="0">
                    <a:pos x="T5" y="T7"/>
                  </a:cxn>
                  <a:cxn ang="0">
                    <a:pos x="T9" y="T11"/>
                  </a:cxn>
                  <a:cxn ang="0">
                    <a:pos x="T13" y="T15"/>
                  </a:cxn>
                </a:cxnLst>
                <a:rect l="0" t="0" r="r" b="b"/>
                <a:pathLst>
                  <a:path w="22443" h="30341">
                    <a:moveTo>
                      <a:pt x="0" y="0"/>
                    </a:moveTo>
                    <a:lnTo>
                      <a:pt x="17" y="30341"/>
                    </a:lnTo>
                    <a:lnTo>
                      <a:pt x="17" y="1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28" name="Freeform 45">
                <a:extLst>
                  <a:ext uri="{FF2B5EF4-FFF2-40B4-BE49-F238E27FC236}">
                    <a16:creationId xmlns:a16="http://schemas.microsoft.com/office/drawing/2014/main" id="{013399E6-E34B-46CC-AEB7-47DB355F077B}"/>
                  </a:ext>
                </a:extLst>
              </p:cNvPr>
              <p:cNvSpPr>
                <a:spLocks/>
              </p:cNvSpPr>
              <p:nvPr/>
            </p:nvSpPr>
            <p:spPr bwMode="auto">
              <a:xfrm>
                <a:off x="648" y="654"/>
                <a:ext cx="22443" cy="30341"/>
              </a:xfrm>
              <a:custGeom>
                <a:avLst/>
                <a:gdLst>
                  <a:gd name="T0" fmla="+- 0 23074 648"/>
                  <a:gd name="T1" fmla="*/ T0 w 22443"/>
                  <a:gd name="T2" fmla="+- 0 671 654"/>
                  <a:gd name="T3" fmla="*/ 671 h 30341"/>
                  <a:gd name="T4" fmla="+- 0 23074 648"/>
                  <a:gd name="T5" fmla="*/ T4 w 22443"/>
                  <a:gd name="T6" fmla="+- 0 30995 654"/>
                  <a:gd name="T7" fmla="*/ 30995 h 30341"/>
                  <a:gd name="T8" fmla="+- 0 23091 648"/>
                  <a:gd name="T9" fmla="*/ T8 w 22443"/>
                  <a:gd name="T10" fmla="+- 0 30995 654"/>
                  <a:gd name="T11" fmla="*/ 30995 h 30341"/>
                  <a:gd name="T12" fmla="+- 0 23074 648"/>
                  <a:gd name="T13" fmla="*/ T12 w 22443"/>
                  <a:gd name="T14" fmla="+- 0 671 654"/>
                  <a:gd name="T15" fmla="*/ 671 h 30341"/>
                </a:gdLst>
                <a:ahLst/>
                <a:cxnLst>
                  <a:cxn ang="0">
                    <a:pos x="T1" y="T3"/>
                  </a:cxn>
                  <a:cxn ang="0">
                    <a:pos x="T5" y="T7"/>
                  </a:cxn>
                  <a:cxn ang="0">
                    <a:pos x="T9" y="T11"/>
                  </a:cxn>
                  <a:cxn ang="0">
                    <a:pos x="T13" y="T15"/>
                  </a:cxn>
                </a:cxnLst>
                <a:rect l="0" t="0" r="r" b="b"/>
                <a:pathLst>
                  <a:path w="22443" h="30341">
                    <a:moveTo>
                      <a:pt x="22426" y="17"/>
                    </a:moveTo>
                    <a:lnTo>
                      <a:pt x="22426" y="30341"/>
                    </a:lnTo>
                    <a:lnTo>
                      <a:pt x="22443" y="30341"/>
                    </a:lnTo>
                    <a:lnTo>
                      <a:pt x="22426"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29" name="Freeform 46">
                <a:extLst>
                  <a:ext uri="{FF2B5EF4-FFF2-40B4-BE49-F238E27FC236}">
                    <a16:creationId xmlns:a16="http://schemas.microsoft.com/office/drawing/2014/main" id="{1925BEC9-6012-4E51-A242-DF7E1FE86DE6}"/>
                  </a:ext>
                </a:extLst>
              </p:cNvPr>
              <p:cNvSpPr>
                <a:spLocks/>
              </p:cNvSpPr>
              <p:nvPr/>
            </p:nvSpPr>
            <p:spPr bwMode="auto">
              <a:xfrm>
                <a:off x="648" y="654"/>
                <a:ext cx="22443" cy="30341"/>
              </a:xfrm>
              <a:custGeom>
                <a:avLst/>
                <a:gdLst>
                  <a:gd name="T0" fmla="+- 0 23091 648"/>
                  <a:gd name="T1" fmla="*/ T0 w 22443"/>
                  <a:gd name="T2" fmla="+- 0 654 654"/>
                  <a:gd name="T3" fmla="*/ 654 h 30341"/>
                  <a:gd name="T4" fmla="+- 0 23074 648"/>
                  <a:gd name="T5" fmla="*/ T4 w 22443"/>
                  <a:gd name="T6" fmla="+- 0 671 654"/>
                  <a:gd name="T7" fmla="*/ 671 h 30341"/>
                  <a:gd name="T8" fmla="+- 0 23091 648"/>
                  <a:gd name="T9" fmla="*/ T8 w 22443"/>
                  <a:gd name="T10" fmla="+- 0 30995 654"/>
                  <a:gd name="T11" fmla="*/ 30995 h 30341"/>
                  <a:gd name="T12" fmla="+- 0 23091 648"/>
                  <a:gd name="T13" fmla="*/ T12 w 22443"/>
                  <a:gd name="T14" fmla="+- 0 654 654"/>
                  <a:gd name="T15" fmla="*/ 654 h 30341"/>
                </a:gdLst>
                <a:ahLst/>
                <a:cxnLst>
                  <a:cxn ang="0">
                    <a:pos x="T1" y="T3"/>
                  </a:cxn>
                  <a:cxn ang="0">
                    <a:pos x="T5" y="T7"/>
                  </a:cxn>
                  <a:cxn ang="0">
                    <a:pos x="T9" y="T11"/>
                  </a:cxn>
                  <a:cxn ang="0">
                    <a:pos x="T13" y="T15"/>
                  </a:cxn>
                </a:cxnLst>
                <a:rect l="0" t="0" r="r" b="b"/>
                <a:pathLst>
                  <a:path w="22443" h="30341">
                    <a:moveTo>
                      <a:pt x="22443" y="0"/>
                    </a:moveTo>
                    <a:lnTo>
                      <a:pt x="22426" y="17"/>
                    </a:lnTo>
                    <a:lnTo>
                      <a:pt x="22443" y="30341"/>
                    </a:lnTo>
                    <a:lnTo>
                      <a:pt x="2244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30" name="Freeform 47">
                <a:extLst>
                  <a:ext uri="{FF2B5EF4-FFF2-40B4-BE49-F238E27FC236}">
                    <a16:creationId xmlns:a16="http://schemas.microsoft.com/office/drawing/2014/main" id="{924EC126-33D8-408A-A165-272EE40B88D3}"/>
                  </a:ext>
                </a:extLst>
              </p:cNvPr>
              <p:cNvSpPr>
                <a:spLocks/>
              </p:cNvSpPr>
              <p:nvPr/>
            </p:nvSpPr>
            <p:spPr bwMode="auto">
              <a:xfrm>
                <a:off x="648" y="654"/>
                <a:ext cx="22443" cy="30341"/>
              </a:xfrm>
              <a:custGeom>
                <a:avLst/>
                <a:gdLst>
                  <a:gd name="T0" fmla="+- 0 23091 648"/>
                  <a:gd name="T1" fmla="*/ T0 w 22443"/>
                  <a:gd name="T2" fmla="+- 0 654 654"/>
                  <a:gd name="T3" fmla="*/ 654 h 30341"/>
                  <a:gd name="T4" fmla="+- 0 648 648"/>
                  <a:gd name="T5" fmla="*/ T4 w 22443"/>
                  <a:gd name="T6" fmla="+- 0 654 654"/>
                  <a:gd name="T7" fmla="*/ 654 h 30341"/>
                  <a:gd name="T8" fmla="+- 0 665 648"/>
                  <a:gd name="T9" fmla="*/ T8 w 22443"/>
                  <a:gd name="T10" fmla="+- 0 671 654"/>
                  <a:gd name="T11" fmla="*/ 671 h 30341"/>
                  <a:gd name="T12" fmla="+- 0 23091 648"/>
                  <a:gd name="T13" fmla="*/ T12 w 22443"/>
                  <a:gd name="T14" fmla="+- 0 654 654"/>
                  <a:gd name="T15" fmla="*/ 654 h 30341"/>
                </a:gdLst>
                <a:ahLst/>
                <a:cxnLst>
                  <a:cxn ang="0">
                    <a:pos x="T1" y="T3"/>
                  </a:cxn>
                  <a:cxn ang="0">
                    <a:pos x="T5" y="T7"/>
                  </a:cxn>
                  <a:cxn ang="0">
                    <a:pos x="T9" y="T11"/>
                  </a:cxn>
                  <a:cxn ang="0">
                    <a:pos x="T13" y="T15"/>
                  </a:cxn>
                </a:cxnLst>
                <a:rect l="0" t="0" r="r" b="b"/>
                <a:pathLst>
                  <a:path w="22443" h="30341">
                    <a:moveTo>
                      <a:pt x="22443" y="0"/>
                    </a:moveTo>
                    <a:lnTo>
                      <a:pt x="0" y="0"/>
                    </a:lnTo>
                    <a:lnTo>
                      <a:pt x="17" y="17"/>
                    </a:lnTo>
                    <a:lnTo>
                      <a:pt x="2244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31" name="Freeform 48">
                <a:extLst>
                  <a:ext uri="{FF2B5EF4-FFF2-40B4-BE49-F238E27FC236}">
                    <a16:creationId xmlns:a16="http://schemas.microsoft.com/office/drawing/2014/main" id="{46E9E767-BBA5-4495-A9E8-D37A70DABE61}"/>
                  </a:ext>
                </a:extLst>
              </p:cNvPr>
              <p:cNvSpPr>
                <a:spLocks/>
              </p:cNvSpPr>
              <p:nvPr/>
            </p:nvSpPr>
            <p:spPr bwMode="auto">
              <a:xfrm>
                <a:off x="648" y="654"/>
                <a:ext cx="22443" cy="30341"/>
              </a:xfrm>
              <a:custGeom>
                <a:avLst/>
                <a:gdLst>
                  <a:gd name="T0" fmla="+- 0 23091 648"/>
                  <a:gd name="T1" fmla="*/ T0 w 22443"/>
                  <a:gd name="T2" fmla="+- 0 654 654"/>
                  <a:gd name="T3" fmla="*/ 654 h 30341"/>
                  <a:gd name="T4" fmla="+- 0 665 648"/>
                  <a:gd name="T5" fmla="*/ T4 w 22443"/>
                  <a:gd name="T6" fmla="+- 0 671 654"/>
                  <a:gd name="T7" fmla="*/ 671 h 30341"/>
                  <a:gd name="T8" fmla="+- 0 23074 648"/>
                  <a:gd name="T9" fmla="*/ T8 w 22443"/>
                  <a:gd name="T10" fmla="+- 0 671 654"/>
                  <a:gd name="T11" fmla="*/ 671 h 30341"/>
                  <a:gd name="T12" fmla="+- 0 23091 648"/>
                  <a:gd name="T13" fmla="*/ T12 w 22443"/>
                  <a:gd name="T14" fmla="+- 0 654 654"/>
                  <a:gd name="T15" fmla="*/ 654 h 30341"/>
                </a:gdLst>
                <a:ahLst/>
                <a:cxnLst>
                  <a:cxn ang="0">
                    <a:pos x="T1" y="T3"/>
                  </a:cxn>
                  <a:cxn ang="0">
                    <a:pos x="T5" y="T7"/>
                  </a:cxn>
                  <a:cxn ang="0">
                    <a:pos x="T9" y="T11"/>
                  </a:cxn>
                  <a:cxn ang="0">
                    <a:pos x="T13" y="T15"/>
                  </a:cxn>
                </a:cxnLst>
                <a:rect l="0" t="0" r="r" b="b"/>
                <a:pathLst>
                  <a:path w="22443" h="30341">
                    <a:moveTo>
                      <a:pt x="22443" y="0"/>
                    </a:moveTo>
                    <a:lnTo>
                      <a:pt x="17" y="17"/>
                    </a:lnTo>
                    <a:lnTo>
                      <a:pt x="22426" y="17"/>
                    </a:lnTo>
                    <a:lnTo>
                      <a:pt x="2244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 name="Group 49">
              <a:extLst>
                <a:ext uri="{FF2B5EF4-FFF2-40B4-BE49-F238E27FC236}">
                  <a16:creationId xmlns:a16="http://schemas.microsoft.com/office/drawing/2014/main" id="{28668705-3517-4C70-9EFE-8A926BA01A68}"/>
                </a:ext>
              </a:extLst>
            </p:cNvPr>
            <p:cNvGrpSpPr>
              <a:grpSpLocks/>
            </p:cNvGrpSpPr>
            <p:nvPr/>
          </p:nvGrpSpPr>
          <p:grpSpPr bwMode="auto">
            <a:xfrm>
              <a:off x="648" y="654"/>
              <a:ext cx="22443" cy="17"/>
              <a:chOff x="648" y="654"/>
              <a:chExt cx="22443" cy="17"/>
            </a:xfrm>
          </p:grpSpPr>
          <p:sp>
            <p:nvSpPr>
              <p:cNvPr id="20725" name="Freeform 50">
                <a:extLst>
                  <a:ext uri="{FF2B5EF4-FFF2-40B4-BE49-F238E27FC236}">
                    <a16:creationId xmlns:a16="http://schemas.microsoft.com/office/drawing/2014/main" id="{A2C09236-AA88-4352-ACD1-C3464522B8D2}"/>
                  </a:ext>
                </a:extLst>
              </p:cNvPr>
              <p:cNvSpPr>
                <a:spLocks/>
              </p:cNvSpPr>
              <p:nvPr/>
            </p:nvSpPr>
            <p:spPr bwMode="auto">
              <a:xfrm>
                <a:off x="648" y="654"/>
                <a:ext cx="22443" cy="17"/>
              </a:xfrm>
              <a:custGeom>
                <a:avLst/>
                <a:gdLst>
                  <a:gd name="T0" fmla="+- 0 648 648"/>
                  <a:gd name="T1" fmla="*/ T0 w 22443"/>
                  <a:gd name="T2" fmla="+- 0 654 654"/>
                  <a:gd name="T3" fmla="*/ 654 h 17"/>
                  <a:gd name="T4" fmla="+- 0 665 648"/>
                  <a:gd name="T5" fmla="*/ T4 w 22443"/>
                  <a:gd name="T6" fmla="+- 0 671 654"/>
                  <a:gd name="T7" fmla="*/ 671 h 17"/>
                  <a:gd name="T8" fmla="+- 0 23091 648"/>
                  <a:gd name="T9" fmla="*/ T8 w 22443"/>
                  <a:gd name="T10" fmla="+- 0 654 654"/>
                  <a:gd name="T11" fmla="*/ 654 h 17"/>
                  <a:gd name="T12" fmla="+- 0 648 648"/>
                  <a:gd name="T13" fmla="*/ T12 w 22443"/>
                  <a:gd name="T14" fmla="+- 0 654 654"/>
                  <a:gd name="T15" fmla="*/ 654 h 17"/>
                </a:gdLst>
                <a:ahLst/>
                <a:cxnLst>
                  <a:cxn ang="0">
                    <a:pos x="T1" y="T3"/>
                  </a:cxn>
                  <a:cxn ang="0">
                    <a:pos x="T5" y="T7"/>
                  </a:cxn>
                  <a:cxn ang="0">
                    <a:pos x="T9" y="T11"/>
                  </a:cxn>
                  <a:cxn ang="0">
                    <a:pos x="T13" y="T15"/>
                  </a:cxn>
                </a:cxnLst>
                <a:rect l="0" t="0" r="r" b="b"/>
                <a:pathLst>
                  <a:path w="22443" h="17">
                    <a:moveTo>
                      <a:pt x="0" y="0"/>
                    </a:moveTo>
                    <a:lnTo>
                      <a:pt x="17" y="17"/>
                    </a:lnTo>
                    <a:lnTo>
                      <a:pt x="22443" y="0"/>
                    </a:lnTo>
                    <a:lnTo>
                      <a:pt x="0" y="0"/>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7" name="Group 51">
              <a:extLst>
                <a:ext uri="{FF2B5EF4-FFF2-40B4-BE49-F238E27FC236}">
                  <a16:creationId xmlns:a16="http://schemas.microsoft.com/office/drawing/2014/main" id="{F8F155AD-5159-46CD-960A-B84AF58074A2}"/>
                </a:ext>
              </a:extLst>
            </p:cNvPr>
            <p:cNvGrpSpPr>
              <a:grpSpLocks/>
            </p:cNvGrpSpPr>
            <p:nvPr/>
          </p:nvGrpSpPr>
          <p:grpSpPr bwMode="auto">
            <a:xfrm>
              <a:off x="665" y="654"/>
              <a:ext cx="22426" cy="17"/>
              <a:chOff x="665" y="654"/>
              <a:chExt cx="22426" cy="17"/>
            </a:xfrm>
          </p:grpSpPr>
          <p:sp>
            <p:nvSpPr>
              <p:cNvPr id="20724" name="Freeform 52">
                <a:extLst>
                  <a:ext uri="{FF2B5EF4-FFF2-40B4-BE49-F238E27FC236}">
                    <a16:creationId xmlns:a16="http://schemas.microsoft.com/office/drawing/2014/main" id="{78408FE0-56E9-48E4-B70E-2B974083D8D3}"/>
                  </a:ext>
                </a:extLst>
              </p:cNvPr>
              <p:cNvSpPr>
                <a:spLocks/>
              </p:cNvSpPr>
              <p:nvPr/>
            </p:nvSpPr>
            <p:spPr bwMode="auto">
              <a:xfrm>
                <a:off x="665" y="654"/>
                <a:ext cx="22426" cy="17"/>
              </a:xfrm>
              <a:custGeom>
                <a:avLst/>
                <a:gdLst>
                  <a:gd name="T0" fmla="+- 0 665 665"/>
                  <a:gd name="T1" fmla="*/ T0 w 22426"/>
                  <a:gd name="T2" fmla="+- 0 671 654"/>
                  <a:gd name="T3" fmla="*/ 671 h 17"/>
                  <a:gd name="T4" fmla="+- 0 23091 665"/>
                  <a:gd name="T5" fmla="*/ T4 w 22426"/>
                  <a:gd name="T6" fmla="+- 0 654 654"/>
                  <a:gd name="T7" fmla="*/ 654 h 17"/>
                  <a:gd name="T8" fmla="+- 0 23074 665"/>
                  <a:gd name="T9" fmla="*/ T8 w 22426"/>
                  <a:gd name="T10" fmla="+- 0 671 654"/>
                  <a:gd name="T11" fmla="*/ 671 h 17"/>
                  <a:gd name="T12" fmla="+- 0 665 665"/>
                  <a:gd name="T13" fmla="*/ T12 w 22426"/>
                  <a:gd name="T14" fmla="+- 0 671 654"/>
                  <a:gd name="T15" fmla="*/ 671 h 17"/>
                </a:gdLst>
                <a:ahLst/>
                <a:cxnLst>
                  <a:cxn ang="0">
                    <a:pos x="T1" y="T3"/>
                  </a:cxn>
                  <a:cxn ang="0">
                    <a:pos x="T5" y="T7"/>
                  </a:cxn>
                  <a:cxn ang="0">
                    <a:pos x="T9" y="T11"/>
                  </a:cxn>
                  <a:cxn ang="0">
                    <a:pos x="T13" y="T15"/>
                  </a:cxn>
                </a:cxnLst>
                <a:rect l="0" t="0" r="r" b="b"/>
                <a:pathLst>
                  <a:path w="22426" h="17">
                    <a:moveTo>
                      <a:pt x="0" y="17"/>
                    </a:moveTo>
                    <a:lnTo>
                      <a:pt x="22426" y="0"/>
                    </a:lnTo>
                    <a:lnTo>
                      <a:pt x="22409" y="17"/>
                    </a:lnTo>
                    <a:lnTo>
                      <a:pt x="0" y="17"/>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 name="Group 53">
              <a:extLst>
                <a:ext uri="{FF2B5EF4-FFF2-40B4-BE49-F238E27FC236}">
                  <a16:creationId xmlns:a16="http://schemas.microsoft.com/office/drawing/2014/main" id="{0DAC2253-E63F-4451-9858-CAABF8213DFB}"/>
                </a:ext>
              </a:extLst>
            </p:cNvPr>
            <p:cNvGrpSpPr>
              <a:grpSpLocks/>
            </p:cNvGrpSpPr>
            <p:nvPr/>
          </p:nvGrpSpPr>
          <p:grpSpPr bwMode="auto">
            <a:xfrm>
              <a:off x="23074" y="654"/>
              <a:ext cx="17" cy="30358"/>
              <a:chOff x="23074" y="654"/>
              <a:chExt cx="17" cy="30358"/>
            </a:xfrm>
          </p:grpSpPr>
          <p:sp>
            <p:nvSpPr>
              <p:cNvPr id="20723" name="Freeform 54">
                <a:extLst>
                  <a:ext uri="{FF2B5EF4-FFF2-40B4-BE49-F238E27FC236}">
                    <a16:creationId xmlns:a16="http://schemas.microsoft.com/office/drawing/2014/main" id="{17A71B33-900F-42C7-9A28-A7C8BE2518CA}"/>
                  </a:ext>
                </a:extLst>
              </p:cNvPr>
              <p:cNvSpPr>
                <a:spLocks/>
              </p:cNvSpPr>
              <p:nvPr/>
            </p:nvSpPr>
            <p:spPr bwMode="auto">
              <a:xfrm>
                <a:off x="23074" y="654"/>
                <a:ext cx="17" cy="30358"/>
              </a:xfrm>
              <a:custGeom>
                <a:avLst/>
                <a:gdLst>
                  <a:gd name="T0" fmla="+- 0 23091 23074"/>
                  <a:gd name="T1" fmla="*/ T0 w 17"/>
                  <a:gd name="T2" fmla="+- 0 654 654"/>
                  <a:gd name="T3" fmla="*/ 654 h 30358"/>
                  <a:gd name="T4" fmla="+- 0 23074 23074"/>
                  <a:gd name="T5" fmla="*/ T4 w 17"/>
                  <a:gd name="T6" fmla="+- 0 671 654"/>
                  <a:gd name="T7" fmla="*/ 671 h 30358"/>
                  <a:gd name="T8" fmla="+- 0 23091 23074"/>
                  <a:gd name="T9" fmla="*/ T8 w 17"/>
                  <a:gd name="T10" fmla="+- 0 31012 654"/>
                  <a:gd name="T11" fmla="*/ 31012 h 30358"/>
                  <a:gd name="T12" fmla="+- 0 23091 23074"/>
                  <a:gd name="T13" fmla="*/ T12 w 17"/>
                  <a:gd name="T14" fmla="+- 0 654 654"/>
                  <a:gd name="T15" fmla="*/ 654 h 30358"/>
                </a:gdLst>
                <a:ahLst/>
                <a:cxnLst>
                  <a:cxn ang="0">
                    <a:pos x="T1" y="T3"/>
                  </a:cxn>
                  <a:cxn ang="0">
                    <a:pos x="T5" y="T7"/>
                  </a:cxn>
                  <a:cxn ang="0">
                    <a:pos x="T9" y="T11"/>
                  </a:cxn>
                  <a:cxn ang="0">
                    <a:pos x="T13" y="T15"/>
                  </a:cxn>
                </a:cxnLst>
                <a:rect l="0" t="0" r="r" b="b"/>
                <a:pathLst>
                  <a:path w="17" h="30358">
                    <a:moveTo>
                      <a:pt x="17" y="0"/>
                    </a:moveTo>
                    <a:lnTo>
                      <a:pt x="0" y="17"/>
                    </a:lnTo>
                    <a:lnTo>
                      <a:pt x="17" y="30358"/>
                    </a:lnTo>
                    <a:lnTo>
                      <a:pt x="17" y="0"/>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9" name="Group 55">
              <a:extLst>
                <a:ext uri="{FF2B5EF4-FFF2-40B4-BE49-F238E27FC236}">
                  <a16:creationId xmlns:a16="http://schemas.microsoft.com/office/drawing/2014/main" id="{2C2FDE06-8738-4561-9382-456E282AE34D}"/>
                </a:ext>
              </a:extLst>
            </p:cNvPr>
            <p:cNvGrpSpPr>
              <a:grpSpLocks/>
            </p:cNvGrpSpPr>
            <p:nvPr/>
          </p:nvGrpSpPr>
          <p:grpSpPr bwMode="auto">
            <a:xfrm>
              <a:off x="23074" y="671"/>
              <a:ext cx="17" cy="30341"/>
              <a:chOff x="23074" y="671"/>
              <a:chExt cx="17" cy="30341"/>
            </a:xfrm>
          </p:grpSpPr>
          <p:sp>
            <p:nvSpPr>
              <p:cNvPr id="20722" name="Freeform 56">
                <a:extLst>
                  <a:ext uri="{FF2B5EF4-FFF2-40B4-BE49-F238E27FC236}">
                    <a16:creationId xmlns:a16="http://schemas.microsoft.com/office/drawing/2014/main" id="{D348C82B-59B0-4ED1-B216-D509AA5BAE3D}"/>
                  </a:ext>
                </a:extLst>
              </p:cNvPr>
              <p:cNvSpPr>
                <a:spLocks/>
              </p:cNvSpPr>
              <p:nvPr/>
            </p:nvSpPr>
            <p:spPr bwMode="auto">
              <a:xfrm>
                <a:off x="23074" y="671"/>
                <a:ext cx="17" cy="30341"/>
              </a:xfrm>
              <a:custGeom>
                <a:avLst/>
                <a:gdLst>
                  <a:gd name="T0" fmla="+- 0 23074 23074"/>
                  <a:gd name="T1" fmla="*/ T0 w 17"/>
                  <a:gd name="T2" fmla="+- 0 671 671"/>
                  <a:gd name="T3" fmla="*/ 671 h 30341"/>
                  <a:gd name="T4" fmla="+- 0 23091 23074"/>
                  <a:gd name="T5" fmla="*/ T4 w 17"/>
                  <a:gd name="T6" fmla="+- 0 31012 671"/>
                  <a:gd name="T7" fmla="*/ 31012 h 30341"/>
                  <a:gd name="T8" fmla="+- 0 23074 23074"/>
                  <a:gd name="T9" fmla="*/ T8 w 17"/>
                  <a:gd name="T10" fmla="+- 0 30995 671"/>
                  <a:gd name="T11" fmla="*/ 30995 h 30341"/>
                  <a:gd name="T12" fmla="+- 0 23074 23074"/>
                  <a:gd name="T13" fmla="*/ T12 w 17"/>
                  <a:gd name="T14" fmla="+- 0 671 671"/>
                  <a:gd name="T15" fmla="*/ 671 h 30341"/>
                </a:gdLst>
                <a:ahLst/>
                <a:cxnLst>
                  <a:cxn ang="0">
                    <a:pos x="T1" y="T3"/>
                  </a:cxn>
                  <a:cxn ang="0">
                    <a:pos x="T5" y="T7"/>
                  </a:cxn>
                  <a:cxn ang="0">
                    <a:pos x="T9" y="T11"/>
                  </a:cxn>
                  <a:cxn ang="0">
                    <a:pos x="T13" y="T15"/>
                  </a:cxn>
                </a:cxnLst>
                <a:rect l="0" t="0" r="r" b="b"/>
                <a:pathLst>
                  <a:path w="17" h="30341">
                    <a:moveTo>
                      <a:pt x="0" y="0"/>
                    </a:moveTo>
                    <a:lnTo>
                      <a:pt x="17" y="30341"/>
                    </a:lnTo>
                    <a:lnTo>
                      <a:pt x="0" y="30324"/>
                    </a:lnTo>
                    <a:lnTo>
                      <a:pt x="0" y="0"/>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57">
              <a:extLst>
                <a:ext uri="{FF2B5EF4-FFF2-40B4-BE49-F238E27FC236}">
                  <a16:creationId xmlns:a16="http://schemas.microsoft.com/office/drawing/2014/main" id="{2B72A60D-0355-47D7-8BF3-608836EC105E}"/>
                </a:ext>
              </a:extLst>
            </p:cNvPr>
            <p:cNvGrpSpPr>
              <a:grpSpLocks/>
            </p:cNvGrpSpPr>
            <p:nvPr/>
          </p:nvGrpSpPr>
          <p:grpSpPr bwMode="auto">
            <a:xfrm>
              <a:off x="648" y="30995"/>
              <a:ext cx="22443" cy="17"/>
              <a:chOff x="648" y="30995"/>
              <a:chExt cx="22443" cy="17"/>
            </a:xfrm>
          </p:grpSpPr>
          <p:sp>
            <p:nvSpPr>
              <p:cNvPr id="20721" name="Freeform 58">
                <a:extLst>
                  <a:ext uri="{FF2B5EF4-FFF2-40B4-BE49-F238E27FC236}">
                    <a16:creationId xmlns:a16="http://schemas.microsoft.com/office/drawing/2014/main" id="{FC5866C2-ACD7-4885-91F2-910615084289}"/>
                  </a:ext>
                </a:extLst>
              </p:cNvPr>
              <p:cNvSpPr>
                <a:spLocks/>
              </p:cNvSpPr>
              <p:nvPr/>
            </p:nvSpPr>
            <p:spPr bwMode="auto">
              <a:xfrm>
                <a:off x="648" y="30995"/>
                <a:ext cx="22443" cy="17"/>
              </a:xfrm>
              <a:custGeom>
                <a:avLst/>
                <a:gdLst>
                  <a:gd name="T0" fmla="+- 0 23091 648"/>
                  <a:gd name="T1" fmla="*/ T0 w 22443"/>
                  <a:gd name="T2" fmla="+- 0 31012 30995"/>
                  <a:gd name="T3" fmla="*/ 31012 h 17"/>
                  <a:gd name="T4" fmla="+- 0 23074 648"/>
                  <a:gd name="T5" fmla="*/ T4 w 22443"/>
                  <a:gd name="T6" fmla="+- 0 30995 30995"/>
                  <a:gd name="T7" fmla="*/ 30995 h 17"/>
                  <a:gd name="T8" fmla="+- 0 648 648"/>
                  <a:gd name="T9" fmla="*/ T8 w 22443"/>
                  <a:gd name="T10" fmla="+- 0 31012 30995"/>
                  <a:gd name="T11" fmla="*/ 31012 h 17"/>
                  <a:gd name="T12" fmla="+- 0 23091 648"/>
                  <a:gd name="T13" fmla="*/ T12 w 22443"/>
                  <a:gd name="T14" fmla="+- 0 31012 30995"/>
                  <a:gd name="T15" fmla="*/ 31012 h 17"/>
                </a:gdLst>
                <a:ahLst/>
                <a:cxnLst>
                  <a:cxn ang="0">
                    <a:pos x="T1" y="T3"/>
                  </a:cxn>
                  <a:cxn ang="0">
                    <a:pos x="T5" y="T7"/>
                  </a:cxn>
                  <a:cxn ang="0">
                    <a:pos x="T9" y="T11"/>
                  </a:cxn>
                  <a:cxn ang="0">
                    <a:pos x="T13" y="T15"/>
                  </a:cxn>
                </a:cxnLst>
                <a:rect l="0" t="0" r="r" b="b"/>
                <a:pathLst>
                  <a:path w="22443" h="17">
                    <a:moveTo>
                      <a:pt x="22443" y="17"/>
                    </a:moveTo>
                    <a:lnTo>
                      <a:pt x="22426" y="0"/>
                    </a:lnTo>
                    <a:lnTo>
                      <a:pt x="0" y="17"/>
                    </a:lnTo>
                    <a:lnTo>
                      <a:pt x="22443" y="17"/>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1" name="Group 59">
              <a:extLst>
                <a:ext uri="{FF2B5EF4-FFF2-40B4-BE49-F238E27FC236}">
                  <a16:creationId xmlns:a16="http://schemas.microsoft.com/office/drawing/2014/main" id="{C666CFAA-FF9E-4A87-AAF7-F1CEAA9F9033}"/>
                </a:ext>
              </a:extLst>
            </p:cNvPr>
            <p:cNvGrpSpPr>
              <a:grpSpLocks/>
            </p:cNvGrpSpPr>
            <p:nvPr/>
          </p:nvGrpSpPr>
          <p:grpSpPr bwMode="auto">
            <a:xfrm>
              <a:off x="648" y="30995"/>
              <a:ext cx="22426" cy="17"/>
              <a:chOff x="648" y="30995"/>
              <a:chExt cx="22426" cy="17"/>
            </a:xfrm>
          </p:grpSpPr>
          <p:sp>
            <p:nvSpPr>
              <p:cNvPr id="20720" name="Freeform 60">
                <a:extLst>
                  <a:ext uri="{FF2B5EF4-FFF2-40B4-BE49-F238E27FC236}">
                    <a16:creationId xmlns:a16="http://schemas.microsoft.com/office/drawing/2014/main" id="{5EF422F4-E760-4A9C-9541-9FF81E3F4075}"/>
                  </a:ext>
                </a:extLst>
              </p:cNvPr>
              <p:cNvSpPr>
                <a:spLocks/>
              </p:cNvSpPr>
              <p:nvPr/>
            </p:nvSpPr>
            <p:spPr bwMode="auto">
              <a:xfrm>
                <a:off x="648" y="30995"/>
                <a:ext cx="22426" cy="17"/>
              </a:xfrm>
              <a:custGeom>
                <a:avLst/>
                <a:gdLst>
                  <a:gd name="T0" fmla="+- 0 23074 648"/>
                  <a:gd name="T1" fmla="*/ T0 w 22426"/>
                  <a:gd name="T2" fmla="+- 0 30995 30995"/>
                  <a:gd name="T3" fmla="*/ 30995 h 17"/>
                  <a:gd name="T4" fmla="+- 0 648 648"/>
                  <a:gd name="T5" fmla="*/ T4 w 22426"/>
                  <a:gd name="T6" fmla="+- 0 31012 30995"/>
                  <a:gd name="T7" fmla="*/ 31012 h 17"/>
                  <a:gd name="T8" fmla="+- 0 665 648"/>
                  <a:gd name="T9" fmla="*/ T8 w 22426"/>
                  <a:gd name="T10" fmla="+- 0 30995 30995"/>
                  <a:gd name="T11" fmla="*/ 30995 h 17"/>
                  <a:gd name="T12" fmla="+- 0 23074 648"/>
                  <a:gd name="T13" fmla="*/ T12 w 22426"/>
                  <a:gd name="T14" fmla="+- 0 30995 30995"/>
                  <a:gd name="T15" fmla="*/ 30995 h 17"/>
                </a:gdLst>
                <a:ahLst/>
                <a:cxnLst>
                  <a:cxn ang="0">
                    <a:pos x="T1" y="T3"/>
                  </a:cxn>
                  <a:cxn ang="0">
                    <a:pos x="T5" y="T7"/>
                  </a:cxn>
                  <a:cxn ang="0">
                    <a:pos x="T9" y="T11"/>
                  </a:cxn>
                  <a:cxn ang="0">
                    <a:pos x="T13" y="T15"/>
                  </a:cxn>
                </a:cxnLst>
                <a:rect l="0" t="0" r="r" b="b"/>
                <a:pathLst>
                  <a:path w="22426" h="17">
                    <a:moveTo>
                      <a:pt x="22426" y="0"/>
                    </a:moveTo>
                    <a:lnTo>
                      <a:pt x="0" y="17"/>
                    </a:lnTo>
                    <a:lnTo>
                      <a:pt x="17" y="0"/>
                    </a:lnTo>
                    <a:lnTo>
                      <a:pt x="22426" y="0"/>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2" name="Group 61">
              <a:extLst>
                <a:ext uri="{FF2B5EF4-FFF2-40B4-BE49-F238E27FC236}">
                  <a16:creationId xmlns:a16="http://schemas.microsoft.com/office/drawing/2014/main" id="{0FD42EF0-BAB8-4D53-B3E8-753A01A6C93D}"/>
                </a:ext>
              </a:extLst>
            </p:cNvPr>
            <p:cNvGrpSpPr>
              <a:grpSpLocks/>
            </p:cNvGrpSpPr>
            <p:nvPr/>
          </p:nvGrpSpPr>
          <p:grpSpPr bwMode="auto">
            <a:xfrm>
              <a:off x="648" y="654"/>
              <a:ext cx="17" cy="30358"/>
              <a:chOff x="648" y="654"/>
              <a:chExt cx="17" cy="30358"/>
            </a:xfrm>
          </p:grpSpPr>
          <p:sp>
            <p:nvSpPr>
              <p:cNvPr id="20719" name="Freeform 62">
                <a:extLst>
                  <a:ext uri="{FF2B5EF4-FFF2-40B4-BE49-F238E27FC236}">
                    <a16:creationId xmlns:a16="http://schemas.microsoft.com/office/drawing/2014/main" id="{B5F8F0C0-187B-4E64-BAE9-A36589E0EDF4}"/>
                  </a:ext>
                </a:extLst>
              </p:cNvPr>
              <p:cNvSpPr>
                <a:spLocks/>
              </p:cNvSpPr>
              <p:nvPr/>
            </p:nvSpPr>
            <p:spPr bwMode="auto">
              <a:xfrm>
                <a:off x="648" y="654"/>
                <a:ext cx="17" cy="30358"/>
              </a:xfrm>
              <a:custGeom>
                <a:avLst/>
                <a:gdLst>
                  <a:gd name="T0" fmla="+- 0 648 648"/>
                  <a:gd name="T1" fmla="*/ T0 w 17"/>
                  <a:gd name="T2" fmla="+- 0 31012 654"/>
                  <a:gd name="T3" fmla="*/ 31012 h 30358"/>
                  <a:gd name="T4" fmla="+- 0 665 648"/>
                  <a:gd name="T5" fmla="*/ T4 w 17"/>
                  <a:gd name="T6" fmla="+- 0 30995 654"/>
                  <a:gd name="T7" fmla="*/ 30995 h 30358"/>
                  <a:gd name="T8" fmla="+- 0 648 648"/>
                  <a:gd name="T9" fmla="*/ T8 w 17"/>
                  <a:gd name="T10" fmla="+- 0 654 654"/>
                  <a:gd name="T11" fmla="*/ 654 h 30358"/>
                  <a:gd name="T12" fmla="+- 0 648 648"/>
                  <a:gd name="T13" fmla="*/ T12 w 17"/>
                  <a:gd name="T14" fmla="+- 0 31012 654"/>
                  <a:gd name="T15" fmla="*/ 31012 h 30358"/>
                </a:gdLst>
                <a:ahLst/>
                <a:cxnLst>
                  <a:cxn ang="0">
                    <a:pos x="T1" y="T3"/>
                  </a:cxn>
                  <a:cxn ang="0">
                    <a:pos x="T5" y="T7"/>
                  </a:cxn>
                  <a:cxn ang="0">
                    <a:pos x="T9" y="T11"/>
                  </a:cxn>
                  <a:cxn ang="0">
                    <a:pos x="T13" y="T15"/>
                  </a:cxn>
                </a:cxnLst>
                <a:rect l="0" t="0" r="r" b="b"/>
                <a:pathLst>
                  <a:path w="17" h="30358">
                    <a:moveTo>
                      <a:pt x="0" y="30358"/>
                    </a:moveTo>
                    <a:lnTo>
                      <a:pt x="17" y="30341"/>
                    </a:lnTo>
                    <a:lnTo>
                      <a:pt x="0" y="0"/>
                    </a:lnTo>
                    <a:lnTo>
                      <a:pt x="0" y="30358"/>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3" name="Group 63">
              <a:extLst>
                <a:ext uri="{FF2B5EF4-FFF2-40B4-BE49-F238E27FC236}">
                  <a16:creationId xmlns:a16="http://schemas.microsoft.com/office/drawing/2014/main" id="{7470F170-A6CC-45A5-B8C4-E24F696B42FF}"/>
                </a:ext>
              </a:extLst>
            </p:cNvPr>
            <p:cNvGrpSpPr>
              <a:grpSpLocks/>
            </p:cNvGrpSpPr>
            <p:nvPr/>
          </p:nvGrpSpPr>
          <p:grpSpPr bwMode="auto">
            <a:xfrm>
              <a:off x="648" y="654"/>
              <a:ext cx="17" cy="30341"/>
              <a:chOff x="648" y="654"/>
              <a:chExt cx="17" cy="30341"/>
            </a:xfrm>
          </p:grpSpPr>
          <p:sp>
            <p:nvSpPr>
              <p:cNvPr id="20718" name="Freeform 64">
                <a:extLst>
                  <a:ext uri="{FF2B5EF4-FFF2-40B4-BE49-F238E27FC236}">
                    <a16:creationId xmlns:a16="http://schemas.microsoft.com/office/drawing/2014/main" id="{5217E099-CD73-4D94-A9E2-295A93BD45A8}"/>
                  </a:ext>
                </a:extLst>
              </p:cNvPr>
              <p:cNvSpPr>
                <a:spLocks/>
              </p:cNvSpPr>
              <p:nvPr/>
            </p:nvSpPr>
            <p:spPr bwMode="auto">
              <a:xfrm>
                <a:off x="648" y="654"/>
                <a:ext cx="17" cy="30341"/>
              </a:xfrm>
              <a:custGeom>
                <a:avLst/>
                <a:gdLst>
                  <a:gd name="T0" fmla="+- 0 665 648"/>
                  <a:gd name="T1" fmla="*/ T0 w 17"/>
                  <a:gd name="T2" fmla="+- 0 30995 654"/>
                  <a:gd name="T3" fmla="*/ 30995 h 30341"/>
                  <a:gd name="T4" fmla="+- 0 648 648"/>
                  <a:gd name="T5" fmla="*/ T4 w 17"/>
                  <a:gd name="T6" fmla="+- 0 654 654"/>
                  <a:gd name="T7" fmla="*/ 654 h 30341"/>
                  <a:gd name="T8" fmla="+- 0 665 648"/>
                  <a:gd name="T9" fmla="*/ T8 w 17"/>
                  <a:gd name="T10" fmla="+- 0 671 654"/>
                  <a:gd name="T11" fmla="*/ 671 h 30341"/>
                  <a:gd name="T12" fmla="+- 0 665 648"/>
                  <a:gd name="T13" fmla="*/ T12 w 17"/>
                  <a:gd name="T14" fmla="+- 0 30995 654"/>
                  <a:gd name="T15" fmla="*/ 30995 h 30341"/>
                </a:gdLst>
                <a:ahLst/>
                <a:cxnLst>
                  <a:cxn ang="0">
                    <a:pos x="T1" y="T3"/>
                  </a:cxn>
                  <a:cxn ang="0">
                    <a:pos x="T5" y="T7"/>
                  </a:cxn>
                  <a:cxn ang="0">
                    <a:pos x="T9" y="T11"/>
                  </a:cxn>
                  <a:cxn ang="0">
                    <a:pos x="T13" y="T15"/>
                  </a:cxn>
                </a:cxnLst>
                <a:rect l="0" t="0" r="r" b="b"/>
                <a:pathLst>
                  <a:path w="17" h="30341">
                    <a:moveTo>
                      <a:pt x="17" y="30341"/>
                    </a:moveTo>
                    <a:lnTo>
                      <a:pt x="0" y="0"/>
                    </a:lnTo>
                    <a:lnTo>
                      <a:pt x="17" y="17"/>
                    </a:lnTo>
                    <a:lnTo>
                      <a:pt x="17" y="30341"/>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4" name="Group 65">
              <a:extLst>
                <a:ext uri="{FF2B5EF4-FFF2-40B4-BE49-F238E27FC236}">
                  <a16:creationId xmlns:a16="http://schemas.microsoft.com/office/drawing/2014/main" id="{A013D95A-0CAF-4D7D-8FDA-D8E000BF7A06}"/>
                </a:ext>
              </a:extLst>
            </p:cNvPr>
            <p:cNvGrpSpPr>
              <a:grpSpLocks/>
            </p:cNvGrpSpPr>
            <p:nvPr/>
          </p:nvGrpSpPr>
          <p:grpSpPr bwMode="auto">
            <a:xfrm>
              <a:off x="21745" y="27502"/>
              <a:ext cx="96" cy="169"/>
              <a:chOff x="21745" y="27502"/>
              <a:chExt cx="96" cy="169"/>
            </a:xfrm>
          </p:grpSpPr>
          <p:sp>
            <p:nvSpPr>
              <p:cNvPr id="20717" name="Freeform 66">
                <a:extLst>
                  <a:ext uri="{FF2B5EF4-FFF2-40B4-BE49-F238E27FC236}">
                    <a16:creationId xmlns:a16="http://schemas.microsoft.com/office/drawing/2014/main" id="{A3DB229B-DCEB-44A2-86A6-43724507D16D}"/>
                  </a:ext>
                </a:extLst>
              </p:cNvPr>
              <p:cNvSpPr>
                <a:spLocks/>
              </p:cNvSpPr>
              <p:nvPr/>
            </p:nvSpPr>
            <p:spPr bwMode="auto">
              <a:xfrm>
                <a:off x="21745" y="27502"/>
                <a:ext cx="96" cy="169"/>
              </a:xfrm>
              <a:custGeom>
                <a:avLst/>
                <a:gdLst>
                  <a:gd name="T0" fmla="+- 0 21841 21745"/>
                  <a:gd name="T1" fmla="*/ T0 w 96"/>
                  <a:gd name="T2" fmla="+- 0 27502 27502"/>
                  <a:gd name="T3" fmla="*/ 27502 h 169"/>
                  <a:gd name="T4" fmla="+- 0 21745 21745"/>
                  <a:gd name="T5" fmla="*/ T4 w 96"/>
                  <a:gd name="T6" fmla="+- 0 27502 27502"/>
                  <a:gd name="T7" fmla="*/ 27502 h 169"/>
                  <a:gd name="T8" fmla="+- 0 21745 21745"/>
                  <a:gd name="T9" fmla="*/ T8 w 96"/>
                  <a:gd name="T10" fmla="+- 0 27670 27502"/>
                  <a:gd name="T11" fmla="*/ 27670 h 169"/>
                  <a:gd name="T12" fmla="+- 0 21753 21745"/>
                  <a:gd name="T13" fmla="*/ T12 w 96"/>
                  <a:gd name="T14" fmla="+- 0 27670 27502"/>
                  <a:gd name="T15" fmla="*/ 27670 h 169"/>
                  <a:gd name="T16" fmla="+- 0 21753 21745"/>
                  <a:gd name="T17" fmla="*/ T16 w 96"/>
                  <a:gd name="T18" fmla="+- 0 27509 27502"/>
                  <a:gd name="T19" fmla="*/ 27509 h 169"/>
                  <a:gd name="T20" fmla="+- 0 21841 21745"/>
                  <a:gd name="T21" fmla="*/ T20 w 96"/>
                  <a:gd name="T22" fmla="+- 0 27509 27502"/>
                  <a:gd name="T23" fmla="*/ 27509 h 169"/>
                  <a:gd name="T24" fmla="+- 0 21841 21745"/>
                  <a:gd name="T25" fmla="*/ T24 w 96"/>
                  <a:gd name="T26" fmla="+- 0 27502 27502"/>
                  <a:gd name="T27" fmla="*/ 27502 h 169"/>
                </a:gdLst>
                <a:ahLst/>
                <a:cxnLst>
                  <a:cxn ang="0">
                    <a:pos x="T1" y="T3"/>
                  </a:cxn>
                  <a:cxn ang="0">
                    <a:pos x="T5" y="T7"/>
                  </a:cxn>
                  <a:cxn ang="0">
                    <a:pos x="T9" y="T11"/>
                  </a:cxn>
                  <a:cxn ang="0">
                    <a:pos x="T13" y="T15"/>
                  </a:cxn>
                  <a:cxn ang="0">
                    <a:pos x="T17" y="T19"/>
                  </a:cxn>
                  <a:cxn ang="0">
                    <a:pos x="T21" y="T23"/>
                  </a:cxn>
                  <a:cxn ang="0">
                    <a:pos x="T25" y="T27"/>
                  </a:cxn>
                </a:cxnLst>
                <a:rect l="0" t="0" r="r" b="b"/>
                <a:pathLst>
                  <a:path w="96" h="169">
                    <a:moveTo>
                      <a:pt x="96" y="0"/>
                    </a:moveTo>
                    <a:lnTo>
                      <a:pt x="0" y="0"/>
                    </a:lnTo>
                    <a:lnTo>
                      <a:pt x="0" y="168"/>
                    </a:lnTo>
                    <a:lnTo>
                      <a:pt x="8" y="168"/>
                    </a:lnTo>
                    <a:lnTo>
                      <a:pt x="8" y="7"/>
                    </a:lnTo>
                    <a:lnTo>
                      <a:pt x="96" y="7"/>
                    </a:lnTo>
                    <a:lnTo>
                      <a:pt x="96"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 name="Group 67">
              <a:extLst>
                <a:ext uri="{FF2B5EF4-FFF2-40B4-BE49-F238E27FC236}">
                  <a16:creationId xmlns:a16="http://schemas.microsoft.com/office/drawing/2014/main" id="{2CECBD93-8268-4D3A-9C4F-2AB581D7D62D}"/>
                </a:ext>
              </a:extLst>
            </p:cNvPr>
            <p:cNvGrpSpPr>
              <a:grpSpLocks/>
            </p:cNvGrpSpPr>
            <p:nvPr/>
          </p:nvGrpSpPr>
          <p:grpSpPr bwMode="auto">
            <a:xfrm>
              <a:off x="21753" y="27582"/>
              <a:ext cx="49" cy="8"/>
              <a:chOff x="21753" y="27582"/>
              <a:chExt cx="49" cy="8"/>
            </a:xfrm>
          </p:grpSpPr>
          <p:sp>
            <p:nvSpPr>
              <p:cNvPr id="20716" name="Freeform 68">
                <a:extLst>
                  <a:ext uri="{FF2B5EF4-FFF2-40B4-BE49-F238E27FC236}">
                    <a16:creationId xmlns:a16="http://schemas.microsoft.com/office/drawing/2014/main" id="{5C60D858-6739-42D8-8AD3-4AF0D83753CC}"/>
                  </a:ext>
                </a:extLst>
              </p:cNvPr>
              <p:cNvSpPr>
                <a:spLocks/>
              </p:cNvSpPr>
              <p:nvPr/>
            </p:nvSpPr>
            <p:spPr bwMode="auto">
              <a:xfrm>
                <a:off x="21753" y="27582"/>
                <a:ext cx="49" cy="8"/>
              </a:xfrm>
              <a:custGeom>
                <a:avLst/>
                <a:gdLst>
                  <a:gd name="T0" fmla="+- 0 21753 21753"/>
                  <a:gd name="T1" fmla="*/ T0 w 49"/>
                  <a:gd name="T2" fmla="+- 0 27582 27582"/>
                  <a:gd name="T3" fmla="*/ 27582 h 8"/>
                  <a:gd name="T4" fmla="+- 0 21801 21753"/>
                  <a:gd name="T5" fmla="*/ T4 w 49"/>
                  <a:gd name="T6" fmla="+- 0 27582 27582"/>
                  <a:gd name="T7" fmla="*/ 27582 h 8"/>
                  <a:gd name="T8" fmla="+- 0 21801 21753"/>
                  <a:gd name="T9" fmla="*/ T8 w 49"/>
                  <a:gd name="T10" fmla="+- 0 27590 27582"/>
                  <a:gd name="T11" fmla="*/ 27590 h 8"/>
                  <a:gd name="T12" fmla="+- 0 21753 21753"/>
                  <a:gd name="T13" fmla="*/ T12 w 49"/>
                  <a:gd name="T14" fmla="+- 0 27590 27582"/>
                  <a:gd name="T15" fmla="*/ 27590 h 8"/>
                </a:gdLst>
                <a:ahLst/>
                <a:cxnLst>
                  <a:cxn ang="0">
                    <a:pos x="T1" y="T3"/>
                  </a:cxn>
                  <a:cxn ang="0">
                    <a:pos x="T5" y="T7"/>
                  </a:cxn>
                  <a:cxn ang="0">
                    <a:pos x="T9" y="T11"/>
                  </a:cxn>
                  <a:cxn ang="0">
                    <a:pos x="T13" y="T15"/>
                  </a:cxn>
                </a:cxnLst>
                <a:rect l="0" t="0" r="r" b="b"/>
                <a:pathLst>
                  <a:path w="49" h="8">
                    <a:moveTo>
                      <a:pt x="0" y="0"/>
                    </a:moveTo>
                    <a:lnTo>
                      <a:pt x="48" y="0"/>
                    </a:lnTo>
                    <a:lnTo>
                      <a:pt x="48" y="8"/>
                    </a:lnTo>
                    <a:lnTo>
                      <a:pt x="0" y="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6" name="Group 69">
              <a:extLst>
                <a:ext uri="{FF2B5EF4-FFF2-40B4-BE49-F238E27FC236}">
                  <a16:creationId xmlns:a16="http://schemas.microsoft.com/office/drawing/2014/main" id="{A0863D00-66F5-49A9-BA80-22DE394BBE6E}"/>
                </a:ext>
              </a:extLst>
            </p:cNvPr>
            <p:cNvGrpSpPr>
              <a:grpSpLocks/>
            </p:cNvGrpSpPr>
            <p:nvPr/>
          </p:nvGrpSpPr>
          <p:grpSpPr bwMode="auto">
            <a:xfrm>
              <a:off x="21893" y="27498"/>
              <a:ext cx="2" cy="175"/>
              <a:chOff x="21893" y="27498"/>
              <a:chExt cx="2" cy="175"/>
            </a:xfrm>
          </p:grpSpPr>
          <p:sp>
            <p:nvSpPr>
              <p:cNvPr id="20715" name="Freeform 70">
                <a:extLst>
                  <a:ext uri="{FF2B5EF4-FFF2-40B4-BE49-F238E27FC236}">
                    <a16:creationId xmlns:a16="http://schemas.microsoft.com/office/drawing/2014/main" id="{014CA7AE-B6B9-48DA-AC57-A5DBBBB893A1}"/>
                  </a:ext>
                </a:extLst>
              </p:cNvPr>
              <p:cNvSpPr>
                <a:spLocks/>
              </p:cNvSpPr>
              <p:nvPr/>
            </p:nvSpPr>
            <p:spPr bwMode="auto">
              <a:xfrm>
                <a:off x="21893" y="27498"/>
                <a:ext cx="2" cy="175"/>
              </a:xfrm>
              <a:custGeom>
                <a:avLst/>
                <a:gdLst>
                  <a:gd name="T0" fmla="+- 0 27498 27498"/>
                  <a:gd name="T1" fmla="*/ 27498 h 175"/>
                  <a:gd name="T2" fmla="+- 0 27673 27498"/>
                  <a:gd name="T3" fmla="*/ 27673 h 175"/>
                </a:gdLst>
                <a:ahLst/>
                <a:cxnLst>
                  <a:cxn ang="0">
                    <a:pos x="0" y="T1"/>
                  </a:cxn>
                  <a:cxn ang="0">
                    <a:pos x="0" y="T3"/>
                  </a:cxn>
                </a:cxnLst>
                <a:rect l="0" t="0" r="r" b="b"/>
                <a:pathLst>
                  <a:path h="175">
                    <a:moveTo>
                      <a:pt x="0" y="0"/>
                    </a:moveTo>
                    <a:lnTo>
                      <a:pt x="0" y="175"/>
                    </a:lnTo>
                  </a:path>
                </a:pathLst>
              </a:custGeom>
              <a:noFill/>
              <a:ln w="103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7" name="Group 71">
              <a:extLst>
                <a:ext uri="{FF2B5EF4-FFF2-40B4-BE49-F238E27FC236}">
                  <a16:creationId xmlns:a16="http://schemas.microsoft.com/office/drawing/2014/main" id="{A0012983-7FAF-47DE-95F1-63F185B1D438}"/>
                </a:ext>
              </a:extLst>
            </p:cNvPr>
            <p:cNvGrpSpPr>
              <a:grpSpLocks/>
            </p:cNvGrpSpPr>
            <p:nvPr/>
          </p:nvGrpSpPr>
          <p:grpSpPr bwMode="auto">
            <a:xfrm>
              <a:off x="21953" y="27502"/>
              <a:ext cx="120" cy="169"/>
              <a:chOff x="21953" y="27502"/>
              <a:chExt cx="120" cy="169"/>
            </a:xfrm>
          </p:grpSpPr>
          <p:sp>
            <p:nvSpPr>
              <p:cNvPr id="20714" name="Freeform 72">
                <a:extLst>
                  <a:ext uri="{FF2B5EF4-FFF2-40B4-BE49-F238E27FC236}">
                    <a16:creationId xmlns:a16="http://schemas.microsoft.com/office/drawing/2014/main" id="{23EB500D-88F3-42CC-BCCE-43E3245E00A3}"/>
                  </a:ext>
                </a:extLst>
              </p:cNvPr>
              <p:cNvSpPr>
                <a:spLocks/>
              </p:cNvSpPr>
              <p:nvPr/>
            </p:nvSpPr>
            <p:spPr bwMode="auto">
              <a:xfrm>
                <a:off x="21953" y="27502"/>
                <a:ext cx="120" cy="169"/>
              </a:xfrm>
              <a:custGeom>
                <a:avLst/>
                <a:gdLst>
                  <a:gd name="T0" fmla="+- 0 22033 21953"/>
                  <a:gd name="T1" fmla="*/ T0 w 120"/>
                  <a:gd name="T2" fmla="+- 0 27597 27502"/>
                  <a:gd name="T3" fmla="*/ 27597 h 169"/>
                  <a:gd name="T4" fmla="+- 0 22033 21953"/>
                  <a:gd name="T5" fmla="*/ T4 w 120"/>
                  <a:gd name="T6" fmla="+- 0 27606 27502"/>
                  <a:gd name="T7" fmla="*/ 27606 h 169"/>
                  <a:gd name="T8" fmla="+- 0 22065 21953"/>
                  <a:gd name="T9" fmla="*/ T8 w 120"/>
                  <a:gd name="T10" fmla="+- 0 27606 27502"/>
                  <a:gd name="T11" fmla="*/ 27606 h 169"/>
                  <a:gd name="T12" fmla="+- 0 22065 21953"/>
                  <a:gd name="T13" fmla="*/ T12 w 120"/>
                  <a:gd name="T14" fmla="+- 0 27630 27502"/>
                  <a:gd name="T15" fmla="*/ 27630 h 169"/>
                  <a:gd name="T16" fmla="+- 0 22057 21953"/>
                  <a:gd name="T17" fmla="*/ T16 w 120"/>
                  <a:gd name="T18" fmla="+- 0 27646 27502"/>
                  <a:gd name="T19" fmla="*/ 27646 h 169"/>
                  <a:gd name="T20" fmla="+- 0 22048 21953"/>
                  <a:gd name="T21" fmla="*/ T20 w 120"/>
                  <a:gd name="T22" fmla="+- 0 27653 27502"/>
                  <a:gd name="T23" fmla="*/ 27653 h 169"/>
                  <a:gd name="T24" fmla="+- 0 22033 21953"/>
                  <a:gd name="T25" fmla="*/ T24 w 120"/>
                  <a:gd name="T26" fmla="+- 0 27662 27502"/>
                  <a:gd name="T27" fmla="*/ 27662 h 169"/>
                  <a:gd name="T28" fmla="+- 0 22001 21953"/>
                  <a:gd name="T29" fmla="*/ T28 w 120"/>
                  <a:gd name="T30" fmla="+- 0 27662 27502"/>
                  <a:gd name="T31" fmla="*/ 27662 h 169"/>
                  <a:gd name="T32" fmla="+- 0 21985 21953"/>
                  <a:gd name="T33" fmla="*/ T32 w 120"/>
                  <a:gd name="T34" fmla="+- 0 27653 27502"/>
                  <a:gd name="T35" fmla="*/ 27653 h 169"/>
                  <a:gd name="T36" fmla="+- 0 21977 21953"/>
                  <a:gd name="T37" fmla="*/ T36 w 120"/>
                  <a:gd name="T38" fmla="+- 0 27646 27502"/>
                  <a:gd name="T39" fmla="*/ 27646 h 169"/>
                  <a:gd name="T40" fmla="+- 0 21969 21953"/>
                  <a:gd name="T41" fmla="*/ T40 w 120"/>
                  <a:gd name="T42" fmla="+- 0 27630 27502"/>
                  <a:gd name="T43" fmla="*/ 27630 h 169"/>
                  <a:gd name="T44" fmla="+- 0 21960 21953"/>
                  <a:gd name="T45" fmla="*/ T44 w 120"/>
                  <a:gd name="T46" fmla="+- 0 27606 27502"/>
                  <a:gd name="T47" fmla="*/ 27606 h 169"/>
                  <a:gd name="T48" fmla="+- 0 21960 21953"/>
                  <a:gd name="T49" fmla="*/ T48 w 120"/>
                  <a:gd name="T50" fmla="+- 0 27565 27502"/>
                  <a:gd name="T51" fmla="*/ 27565 h 169"/>
                  <a:gd name="T52" fmla="+- 0 21969 21953"/>
                  <a:gd name="T53" fmla="*/ T52 w 120"/>
                  <a:gd name="T54" fmla="+- 0 27541 27502"/>
                  <a:gd name="T55" fmla="*/ 27541 h 169"/>
                  <a:gd name="T56" fmla="+- 0 21977 21953"/>
                  <a:gd name="T57" fmla="*/ T56 w 120"/>
                  <a:gd name="T58" fmla="+- 0 27526 27502"/>
                  <a:gd name="T59" fmla="*/ 27526 h 169"/>
                  <a:gd name="T60" fmla="+- 0 21985 21953"/>
                  <a:gd name="T61" fmla="*/ T60 w 120"/>
                  <a:gd name="T62" fmla="+- 0 27518 27502"/>
                  <a:gd name="T63" fmla="*/ 27518 h 169"/>
                  <a:gd name="T64" fmla="+- 0 22001 21953"/>
                  <a:gd name="T65" fmla="*/ T64 w 120"/>
                  <a:gd name="T66" fmla="+- 0 27509 27502"/>
                  <a:gd name="T67" fmla="*/ 27509 h 169"/>
                  <a:gd name="T68" fmla="+- 0 22033 21953"/>
                  <a:gd name="T69" fmla="*/ T68 w 120"/>
                  <a:gd name="T70" fmla="+- 0 27509 27502"/>
                  <a:gd name="T71" fmla="*/ 27509 h 169"/>
                  <a:gd name="T72" fmla="+- 0 22048 21953"/>
                  <a:gd name="T73" fmla="*/ T72 w 120"/>
                  <a:gd name="T74" fmla="+- 0 27518 27502"/>
                  <a:gd name="T75" fmla="*/ 27518 h 169"/>
                  <a:gd name="T76" fmla="+- 0 22057 21953"/>
                  <a:gd name="T77" fmla="*/ T76 w 120"/>
                  <a:gd name="T78" fmla="+- 0 27526 27502"/>
                  <a:gd name="T79" fmla="*/ 27526 h 169"/>
                  <a:gd name="T80" fmla="+- 0 22065 21953"/>
                  <a:gd name="T81" fmla="*/ T80 w 120"/>
                  <a:gd name="T82" fmla="+- 0 27541 27502"/>
                  <a:gd name="T83" fmla="*/ 27541 h 169"/>
                  <a:gd name="T84" fmla="+- 0 22073 21953"/>
                  <a:gd name="T85" fmla="*/ T84 w 120"/>
                  <a:gd name="T86" fmla="+- 0 27541 27502"/>
                  <a:gd name="T87" fmla="*/ 27541 h 169"/>
                  <a:gd name="T88" fmla="+- 0 22065 21953"/>
                  <a:gd name="T89" fmla="*/ T88 w 120"/>
                  <a:gd name="T90" fmla="+- 0 27526 27502"/>
                  <a:gd name="T91" fmla="*/ 27526 h 169"/>
                  <a:gd name="T92" fmla="+- 0 22048 21953"/>
                  <a:gd name="T93" fmla="*/ T92 w 120"/>
                  <a:gd name="T94" fmla="+- 0 27509 27502"/>
                  <a:gd name="T95" fmla="*/ 27509 h 169"/>
                  <a:gd name="T96" fmla="+- 0 22033 21953"/>
                  <a:gd name="T97" fmla="*/ T96 w 120"/>
                  <a:gd name="T98" fmla="+- 0 27502 27502"/>
                  <a:gd name="T99" fmla="*/ 27502 h 169"/>
                  <a:gd name="T100" fmla="+- 0 22001 21953"/>
                  <a:gd name="T101" fmla="*/ T100 w 120"/>
                  <a:gd name="T102" fmla="+- 0 27502 27502"/>
                  <a:gd name="T103" fmla="*/ 27502 h 169"/>
                  <a:gd name="T104" fmla="+- 0 21985 21953"/>
                  <a:gd name="T105" fmla="*/ T104 w 120"/>
                  <a:gd name="T106" fmla="+- 0 27509 27502"/>
                  <a:gd name="T107" fmla="*/ 27509 h 169"/>
                  <a:gd name="T108" fmla="+- 0 21969 21953"/>
                  <a:gd name="T109" fmla="*/ T108 w 120"/>
                  <a:gd name="T110" fmla="+- 0 27526 27502"/>
                  <a:gd name="T111" fmla="*/ 27526 h 169"/>
                  <a:gd name="T112" fmla="+- 0 21960 21953"/>
                  <a:gd name="T113" fmla="*/ T112 w 120"/>
                  <a:gd name="T114" fmla="+- 0 27541 27502"/>
                  <a:gd name="T115" fmla="*/ 27541 h 169"/>
                  <a:gd name="T116" fmla="+- 0 21953 21953"/>
                  <a:gd name="T117" fmla="*/ T116 w 120"/>
                  <a:gd name="T118" fmla="+- 0 27565 27502"/>
                  <a:gd name="T119" fmla="*/ 27565 h 169"/>
                  <a:gd name="T120" fmla="+- 0 21953 21953"/>
                  <a:gd name="T121" fmla="*/ T120 w 120"/>
                  <a:gd name="T122" fmla="+- 0 27606 27502"/>
                  <a:gd name="T123" fmla="*/ 27606 h 169"/>
                  <a:gd name="T124" fmla="+- 0 21960 21953"/>
                  <a:gd name="T125" fmla="*/ T124 w 120"/>
                  <a:gd name="T126" fmla="+- 0 27630 27502"/>
                  <a:gd name="T127" fmla="*/ 27630 h 169"/>
                  <a:gd name="T128" fmla="+- 0 21969 21953"/>
                  <a:gd name="T129" fmla="*/ T128 w 120"/>
                  <a:gd name="T130" fmla="+- 0 27646 27502"/>
                  <a:gd name="T131" fmla="*/ 27646 h 169"/>
                  <a:gd name="T132" fmla="+- 0 21985 21953"/>
                  <a:gd name="T133" fmla="*/ T132 w 120"/>
                  <a:gd name="T134" fmla="+- 0 27662 27502"/>
                  <a:gd name="T135" fmla="*/ 27662 h 169"/>
                  <a:gd name="T136" fmla="+- 0 22001 21953"/>
                  <a:gd name="T137" fmla="*/ T136 w 120"/>
                  <a:gd name="T138" fmla="+- 0 27670 27502"/>
                  <a:gd name="T139" fmla="*/ 27670 h 169"/>
                  <a:gd name="T140" fmla="+- 0 22033 21953"/>
                  <a:gd name="T141" fmla="*/ T140 w 120"/>
                  <a:gd name="T142" fmla="+- 0 27670 27502"/>
                  <a:gd name="T143" fmla="*/ 27670 h 169"/>
                  <a:gd name="T144" fmla="+- 0 22048 21953"/>
                  <a:gd name="T145" fmla="*/ T144 w 120"/>
                  <a:gd name="T146" fmla="+- 0 27662 27502"/>
                  <a:gd name="T147" fmla="*/ 27662 h 169"/>
                  <a:gd name="T148" fmla="+- 0 22065 21953"/>
                  <a:gd name="T149" fmla="*/ T148 w 120"/>
                  <a:gd name="T150" fmla="+- 0 27646 27502"/>
                  <a:gd name="T151" fmla="*/ 27646 h 169"/>
                  <a:gd name="T152" fmla="+- 0 22073 21953"/>
                  <a:gd name="T153" fmla="*/ T152 w 120"/>
                  <a:gd name="T154" fmla="+- 0 27630 27502"/>
                  <a:gd name="T155" fmla="*/ 27630 h 169"/>
                  <a:gd name="T156" fmla="+- 0 22073 21953"/>
                  <a:gd name="T157" fmla="*/ T156 w 120"/>
                  <a:gd name="T158" fmla="+- 0 27597 27502"/>
                  <a:gd name="T159" fmla="*/ 27597 h 169"/>
                  <a:gd name="T160" fmla="+- 0 22033 21953"/>
                  <a:gd name="T161" fmla="*/ T160 w 120"/>
                  <a:gd name="T162" fmla="+- 0 27597 27502"/>
                  <a:gd name="T163" fmla="*/ 27597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120" h="169">
                    <a:moveTo>
                      <a:pt x="80" y="95"/>
                    </a:moveTo>
                    <a:lnTo>
                      <a:pt x="80" y="104"/>
                    </a:lnTo>
                    <a:lnTo>
                      <a:pt x="112" y="104"/>
                    </a:lnTo>
                    <a:lnTo>
                      <a:pt x="112" y="128"/>
                    </a:lnTo>
                    <a:lnTo>
                      <a:pt x="104" y="144"/>
                    </a:lnTo>
                    <a:lnTo>
                      <a:pt x="95" y="151"/>
                    </a:lnTo>
                    <a:lnTo>
                      <a:pt x="80" y="160"/>
                    </a:lnTo>
                    <a:lnTo>
                      <a:pt x="48" y="160"/>
                    </a:lnTo>
                    <a:lnTo>
                      <a:pt x="32" y="151"/>
                    </a:lnTo>
                    <a:lnTo>
                      <a:pt x="24" y="144"/>
                    </a:lnTo>
                    <a:lnTo>
                      <a:pt x="16" y="128"/>
                    </a:lnTo>
                    <a:lnTo>
                      <a:pt x="7" y="104"/>
                    </a:lnTo>
                    <a:lnTo>
                      <a:pt x="7" y="63"/>
                    </a:lnTo>
                    <a:lnTo>
                      <a:pt x="16" y="39"/>
                    </a:lnTo>
                    <a:lnTo>
                      <a:pt x="24" y="24"/>
                    </a:lnTo>
                    <a:lnTo>
                      <a:pt x="32" y="16"/>
                    </a:lnTo>
                    <a:lnTo>
                      <a:pt x="48" y="7"/>
                    </a:lnTo>
                    <a:lnTo>
                      <a:pt x="80" y="7"/>
                    </a:lnTo>
                    <a:lnTo>
                      <a:pt x="95" y="16"/>
                    </a:lnTo>
                    <a:lnTo>
                      <a:pt x="104" y="24"/>
                    </a:lnTo>
                    <a:lnTo>
                      <a:pt x="112" y="39"/>
                    </a:lnTo>
                    <a:lnTo>
                      <a:pt x="120" y="39"/>
                    </a:lnTo>
                    <a:lnTo>
                      <a:pt x="112" y="24"/>
                    </a:lnTo>
                    <a:lnTo>
                      <a:pt x="95" y="7"/>
                    </a:lnTo>
                    <a:lnTo>
                      <a:pt x="80" y="0"/>
                    </a:lnTo>
                    <a:lnTo>
                      <a:pt x="48" y="0"/>
                    </a:lnTo>
                    <a:lnTo>
                      <a:pt x="32" y="7"/>
                    </a:lnTo>
                    <a:lnTo>
                      <a:pt x="16" y="24"/>
                    </a:lnTo>
                    <a:lnTo>
                      <a:pt x="7" y="39"/>
                    </a:lnTo>
                    <a:lnTo>
                      <a:pt x="0" y="63"/>
                    </a:lnTo>
                    <a:lnTo>
                      <a:pt x="0" y="104"/>
                    </a:lnTo>
                    <a:lnTo>
                      <a:pt x="7" y="128"/>
                    </a:lnTo>
                    <a:lnTo>
                      <a:pt x="16" y="144"/>
                    </a:lnTo>
                    <a:lnTo>
                      <a:pt x="32" y="160"/>
                    </a:lnTo>
                    <a:lnTo>
                      <a:pt x="48" y="168"/>
                    </a:lnTo>
                    <a:lnTo>
                      <a:pt x="80" y="168"/>
                    </a:lnTo>
                    <a:lnTo>
                      <a:pt x="95" y="160"/>
                    </a:lnTo>
                    <a:lnTo>
                      <a:pt x="112" y="144"/>
                    </a:lnTo>
                    <a:lnTo>
                      <a:pt x="120" y="128"/>
                    </a:lnTo>
                    <a:lnTo>
                      <a:pt x="120" y="95"/>
                    </a:lnTo>
                    <a:lnTo>
                      <a:pt x="80" y="95"/>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8" name="Group 73">
              <a:extLst>
                <a:ext uri="{FF2B5EF4-FFF2-40B4-BE49-F238E27FC236}">
                  <a16:creationId xmlns:a16="http://schemas.microsoft.com/office/drawing/2014/main" id="{4C4C2064-1491-4282-B5EB-5C56BD9ECB0A}"/>
                </a:ext>
              </a:extLst>
            </p:cNvPr>
            <p:cNvGrpSpPr>
              <a:grpSpLocks/>
            </p:cNvGrpSpPr>
            <p:nvPr/>
          </p:nvGrpSpPr>
          <p:grpSpPr bwMode="auto">
            <a:xfrm>
              <a:off x="22129" y="27502"/>
              <a:ext cx="113" cy="169"/>
              <a:chOff x="22129" y="27502"/>
              <a:chExt cx="113" cy="169"/>
            </a:xfrm>
          </p:grpSpPr>
          <p:sp>
            <p:nvSpPr>
              <p:cNvPr id="20713" name="Freeform 74">
                <a:extLst>
                  <a:ext uri="{FF2B5EF4-FFF2-40B4-BE49-F238E27FC236}">
                    <a16:creationId xmlns:a16="http://schemas.microsoft.com/office/drawing/2014/main" id="{A6E0E596-7218-48F7-B30D-40E6D31296D5}"/>
                  </a:ext>
                </a:extLst>
              </p:cNvPr>
              <p:cNvSpPr>
                <a:spLocks/>
              </p:cNvSpPr>
              <p:nvPr/>
            </p:nvSpPr>
            <p:spPr bwMode="auto">
              <a:xfrm>
                <a:off x="22129" y="27502"/>
                <a:ext cx="113" cy="169"/>
              </a:xfrm>
              <a:custGeom>
                <a:avLst/>
                <a:gdLst>
                  <a:gd name="T0" fmla="+- 0 22241 22129"/>
                  <a:gd name="T1" fmla="*/ T0 w 113"/>
                  <a:gd name="T2" fmla="+- 0 27502 27502"/>
                  <a:gd name="T3" fmla="*/ 27502 h 169"/>
                  <a:gd name="T4" fmla="+- 0 22233 22129"/>
                  <a:gd name="T5" fmla="*/ T4 w 113"/>
                  <a:gd name="T6" fmla="+- 0 27502 27502"/>
                  <a:gd name="T7" fmla="*/ 27502 h 169"/>
                  <a:gd name="T8" fmla="+- 0 22233 22129"/>
                  <a:gd name="T9" fmla="*/ T8 w 113"/>
                  <a:gd name="T10" fmla="+- 0 27622 27502"/>
                  <a:gd name="T11" fmla="*/ 27622 h 169"/>
                  <a:gd name="T12" fmla="+- 0 22225 22129"/>
                  <a:gd name="T13" fmla="*/ T12 w 113"/>
                  <a:gd name="T14" fmla="+- 0 27646 27502"/>
                  <a:gd name="T15" fmla="*/ 27646 h 169"/>
                  <a:gd name="T16" fmla="+- 0 22217 22129"/>
                  <a:gd name="T17" fmla="*/ T16 w 113"/>
                  <a:gd name="T18" fmla="+- 0 27653 27502"/>
                  <a:gd name="T19" fmla="*/ 27653 h 169"/>
                  <a:gd name="T20" fmla="+- 0 22194 22129"/>
                  <a:gd name="T21" fmla="*/ T20 w 113"/>
                  <a:gd name="T22" fmla="+- 0 27662 27502"/>
                  <a:gd name="T23" fmla="*/ 27662 h 169"/>
                  <a:gd name="T24" fmla="+- 0 22177 22129"/>
                  <a:gd name="T25" fmla="*/ T24 w 113"/>
                  <a:gd name="T26" fmla="+- 0 27662 27502"/>
                  <a:gd name="T27" fmla="*/ 27662 h 169"/>
                  <a:gd name="T28" fmla="+- 0 22153 22129"/>
                  <a:gd name="T29" fmla="*/ T28 w 113"/>
                  <a:gd name="T30" fmla="+- 0 27653 27502"/>
                  <a:gd name="T31" fmla="*/ 27653 h 169"/>
                  <a:gd name="T32" fmla="+- 0 22145 22129"/>
                  <a:gd name="T33" fmla="*/ T32 w 113"/>
                  <a:gd name="T34" fmla="+- 0 27646 27502"/>
                  <a:gd name="T35" fmla="*/ 27646 h 169"/>
                  <a:gd name="T36" fmla="+- 0 22137 22129"/>
                  <a:gd name="T37" fmla="*/ T36 w 113"/>
                  <a:gd name="T38" fmla="+- 0 27622 27502"/>
                  <a:gd name="T39" fmla="*/ 27622 h 169"/>
                  <a:gd name="T40" fmla="+- 0 22137 22129"/>
                  <a:gd name="T41" fmla="*/ T40 w 113"/>
                  <a:gd name="T42" fmla="+- 0 27502 27502"/>
                  <a:gd name="T43" fmla="*/ 27502 h 169"/>
                  <a:gd name="T44" fmla="+- 0 22129 22129"/>
                  <a:gd name="T45" fmla="*/ T44 w 113"/>
                  <a:gd name="T46" fmla="+- 0 27502 27502"/>
                  <a:gd name="T47" fmla="*/ 27502 h 169"/>
                  <a:gd name="T48" fmla="+- 0 22129 22129"/>
                  <a:gd name="T49" fmla="*/ T48 w 113"/>
                  <a:gd name="T50" fmla="+- 0 27622 27502"/>
                  <a:gd name="T51" fmla="*/ 27622 h 169"/>
                  <a:gd name="T52" fmla="+- 0 22137 22129"/>
                  <a:gd name="T53" fmla="*/ T52 w 113"/>
                  <a:gd name="T54" fmla="+- 0 27646 27502"/>
                  <a:gd name="T55" fmla="*/ 27646 h 169"/>
                  <a:gd name="T56" fmla="+- 0 22153 22129"/>
                  <a:gd name="T57" fmla="*/ T56 w 113"/>
                  <a:gd name="T58" fmla="+- 0 27662 27502"/>
                  <a:gd name="T59" fmla="*/ 27662 h 169"/>
                  <a:gd name="T60" fmla="+- 0 22177 22129"/>
                  <a:gd name="T61" fmla="*/ T60 w 113"/>
                  <a:gd name="T62" fmla="+- 0 27670 27502"/>
                  <a:gd name="T63" fmla="*/ 27670 h 169"/>
                  <a:gd name="T64" fmla="+- 0 22194 22129"/>
                  <a:gd name="T65" fmla="*/ T64 w 113"/>
                  <a:gd name="T66" fmla="+- 0 27670 27502"/>
                  <a:gd name="T67" fmla="*/ 27670 h 169"/>
                  <a:gd name="T68" fmla="+- 0 22217 22129"/>
                  <a:gd name="T69" fmla="*/ T68 w 113"/>
                  <a:gd name="T70" fmla="+- 0 27662 27502"/>
                  <a:gd name="T71" fmla="*/ 27662 h 169"/>
                  <a:gd name="T72" fmla="+- 0 22233 22129"/>
                  <a:gd name="T73" fmla="*/ T72 w 113"/>
                  <a:gd name="T74" fmla="+- 0 27646 27502"/>
                  <a:gd name="T75" fmla="*/ 27646 h 169"/>
                  <a:gd name="T76" fmla="+- 0 22241 22129"/>
                  <a:gd name="T77" fmla="*/ T76 w 113"/>
                  <a:gd name="T78" fmla="+- 0 27622 27502"/>
                  <a:gd name="T79" fmla="*/ 27622 h 169"/>
                  <a:gd name="T80" fmla="+- 0 22241 22129"/>
                  <a:gd name="T81" fmla="*/ T80 w 113"/>
                  <a:gd name="T82" fmla="+- 0 27502 27502"/>
                  <a:gd name="T83" fmla="*/ 27502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3" h="169">
                    <a:moveTo>
                      <a:pt x="112" y="0"/>
                    </a:moveTo>
                    <a:lnTo>
                      <a:pt x="104" y="0"/>
                    </a:lnTo>
                    <a:lnTo>
                      <a:pt x="104" y="120"/>
                    </a:lnTo>
                    <a:lnTo>
                      <a:pt x="96" y="144"/>
                    </a:lnTo>
                    <a:lnTo>
                      <a:pt x="88" y="151"/>
                    </a:lnTo>
                    <a:lnTo>
                      <a:pt x="65" y="160"/>
                    </a:lnTo>
                    <a:lnTo>
                      <a:pt x="48" y="160"/>
                    </a:lnTo>
                    <a:lnTo>
                      <a:pt x="24" y="151"/>
                    </a:lnTo>
                    <a:lnTo>
                      <a:pt x="16" y="144"/>
                    </a:lnTo>
                    <a:lnTo>
                      <a:pt x="8" y="120"/>
                    </a:lnTo>
                    <a:lnTo>
                      <a:pt x="8" y="0"/>
                    </a:lnTo>
                    <a:lnTo>
                      <a:pt x="0" y="0"/>
                    </a:lnTo>
                    <a:lnTo>
                      <a:pt x="0" y="120"/>
                    </a:lnTo>
                    <a:lnTo>
                      <a:pt x="8" y="144"/>
                    </a:lnTo>
                    <a:lnTo>
                      <a:pt x="24" y="160"/>
                    </a:lnTo>
                    <a:lnTo>
                      <a:pt x="48" y="168"/>
                    </a:lnTo>
                    <a:lnTo>
                      <a:pt x="65" y="168"/>
                    </a:lnTo>
                    <a:lnTo>
                      <a:pt x="88" y="160"/>
                    </a:lnTo>
                    <a:lnTo>
                      <a:pt x="104" y="144"/>
                    </a:lnTo>
                    <a:lnTo>
                      <a:pt x="112" y="120"/>
                    </a:lnTo>
                    <a:lnTo>
                      <a:pt x="112"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 name="Group 75">
              <a:extLst>
                <a:ext uri="{FF2B5EF4-FFF2-40B4-BE49-F238E27FC236}">
                  <a16:creationId xmlns:a16="http://schemas.microsoft.com/office/drawing/2014/main" id="{4B2ABE37-B289-4021-B025-B5CD67162B9E}"/>
                </a:ext>
              </a:extLst>
            </p:cNvPr>
            <p:cNvGrpSpPr>
              <a:grpSpLocks/>
            </p:cNvGrpSpPr>
            <p:nvPr/>
          </p:nvGrpSpPr>
          <p:grpSpPr bwMode="auto">
            <a:xfrm>
              <a:off x="22306" y="27502"/>
              <a:ext cx="104" cy="169"/>
              <a:chOff x="22306" y="27502"/>
              <a:chExt cx="104" cy="169"/>
            </a:xfrm>
          </p:grpSpPr>
          <p:sp>
            <p:nvSpPr>
              <p:cNvPr id="20712" name="Freeform 76">
                <a:extLst>
                  <a:ext uri="{FF2B5EF4-FFF2-40B4-BE49-F238E27FC236}">
                    <a16:creationId xmlns:a16="http://schemas.microsoft.com/office/drawing/2014/main" id="{2F987455-65BF-463A-A31C-EB33BB2E9D8B}"/>
                  </a:ext>
                </a:extLst>
              </p:cNvPr>
              <p:cNvSpPr>
                <a:spLocks/>
              </p:cNvSpPr>
              <p:nvPr/>
            </p:nvSpPr>
            <p:spPr bwMode="auto">
              <a:xfrm>
                <a:off x="22306" y="27502"/>
                <a:ext cx="104" cy="169"/>
              </a:xfrm>
              <a:custGeom>
                <a:avLst/>
                <a:gdLst>
                  <a:gd name="T0" fmla="+- 0 22313 22306"/>
                  <a:gd name="T1" fmla="*/ T0 w 104"/>
                  <a:gd name="T2" fmla="+- 0 27590 27502"/>
                  <a:gd name="T3" fmla="*/ 27590 h 169"/>
                  <a:gd name="T4" fmla="+- 0 22369 22306"/>
                  <a:gd name="T5" fmla="*/ T4 w 104"/>
                  <a:gd name="T6" fmla="+- 0 27590 27502"/>
                  <a:gd name="T7" fmla="*/ 27590 h 169"/>
                  <a:gd name="T8" fmla="+- 0 22394 22306"/>
                  <a:gd name="T9" fmla="*/ T8 w 104"/>
                  <a:gd name="T10" fmla="+- 0 27582 27502"/>
                  <a:gd name="T11" fmla="*/ 27582 h 169"/>
                  <a:gd name="T12" fmla="+- 0 22401 22306"/>
                  <a:gd name="T13" fmla="*/ T12 w 104"/>
                  <a:gd name="T14" fmla="+- 0 27574 27502"/>
                  <a:gd name="T15" fmla="*/ 27574 h 169"/>
                  <a:gd name="T16" fmla="+- 0 22409 22306"/>
                  <a:gd name="T17" fmla="*/ T16 w 104"/>
                  <a:gd name="T18" fmla="+- 0 27558 27502"/>
                  <a:gd name="T19" fmla="*/ 27558 h 169"/>
                  <a:gd name="T20" fmla="+- 0 22409 22306"/>
                  <a:gd name="T21" fmla="*/ T20 w 104"/>
                  <a:gd name="T22" fmla="+- 0 27534 27502"/>
                  <a:gd name="T23" fmla="*/ 27534 h 169"/>
                  <a:gd name="T24" fmla="+- 0 22401 22306"/>
                  <a:gd name="T25" fmla="*/ T24 w 104"/>
                  <a:gd name="T26" fmla="+- 0 27518 27502"/>
                  <a:gd name="T27" fmla="*/ 27518 h 169"/>
                  <a:gd name="T28" fmla="+- 0 22394 22306"/>
                  <a:gd name="T29" fmla="*/ T28 w 104"/>
                  <a:gd name="T30" fmla="+- 0 27509 27502"/>
                  <a:gd name="T31" fmla="*/ 27509 h 169"/>
                  <a:gd name="T32" fmla="+- 0 22369 22306"/>
                  <a:gd name="T33" fmla="*/ T32 w 104"/>
                  <a:gd name="T34" fmla="+- 0 27502 27502"/>
                  <a:gd name="T35" fmla="*/ 27502 h 169"/>
                  <a:gd name="T36" fmla="+- 0 22306 22306"/>
                  <a:gd name="T37" fmla="*/ T36 w 104"/>
                  <a:gd name="T38" fmla="+- 0 27502 27502"/>
                  <a:gd name="T39" fmla="*/ 27502 h 169"/>
                  <a:gd name="T40" fmla="+- 0 22306 22306"/>
                  <a:gd name="T41" fmla="*/ T40 w 104"/>
                  <a:gd name="T42" fmla="+- 0 27670 27502"/>
                  <a:gd name="T43" fmla="*/ 27670 h 169"/>
                  <a:gd name="T44" fmla="+- 0 22313 22306"/>
                  <a:gd name="T45" fmla="*/ T44 w 104"/>
                  <a:gd name="T46" fmla="+- 0 27670 27502"/>
                  <a:gd name="T47" fmla="*/ 27670 h 169"/>
                  <a:gd name="T48" fmla="+- 0 22313 22306"/>
                  <a:gd name="T49" fmla="*/ T48 w 104"/>
                  <a:gd name="T50" fmla="+- 0 27509 27502"/>
                  <a:gd name="T51" fmla="*/ 27509 h 169"/>
                  <a:gd name="T52" fmla="+- 0 22369 22306"/>
                  <a:gd name="T53" fmla="*/ T52 w 104"/>
                  <a:gd name="T54" fmla="+- 0 27509 27502"/>
                  <a:gd name="T55" fmla="*/ 27509 h 169"/>
                  <a:gd name="T56" fmla="+- 0 22394 22306"/>
                  <a:gd name="T57" fmla="*/ T56 w 104"/>
                  <a:gd name="T58" fmla="+- 0 27518 27502"/>
                  <a:gd name="T59" fmla="*/ 27518 h 169"/>
                  <a:gd name="T60" fmla="+- 0 22401 22306"/>
                  <a:gd name="T61" fmla="*/ T60 w 104"/>
                  <a:gd name="T62" fmla="+- 0 27534 27502"/>
                  <a:gd name="T63" fmla="*/ 27534 h 169"/>
                  <a:gd name="T64" fmla="+- 0 22401 22306"/>
                  <a:gd name="T65" fmla="*/ T64 w 104"/>
                  <a:gd name="T66" fmla="+- 0 27558 27502"/>
                  <a:gd name="T67" fmla="*/ 27558 h 169"/>
                  <a:gd name="T68" fmla="+- 0 22394 22306"/>
                  <a:gd name="T69" fmla="*/ T68 w 104"/>
                  <a:gd name="T70" fmla="+- 0 27574 27502"/>
                  <a:gd name="T71" fmla="*/ 27574 h 169"/>
                  <a:gd name="T72" fmla="+- 0 22369 22306"/>
                  <a:gd name="T73" fmla="*/ T72 w 104"/>
                  <a:gd name="T74" fmla="+- 0 27582 27502"/>
                  <a:gd name="T75" fmla="*/ 27582 h 169"/>
                  <a:gd name="T76" fmla="+- 0 22313 22306"/>
                  <a:gd name="T77" fmla="*/ T76 w 104"/>
                  <a:gd name="T78" fmla="+- 0 27582 27502"/>
                  <a:gd name="T79" fmla="*/ 27582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104" h="169">
                    <a:moveTo>
                      <a:pt x="7" y="88"/>
                    </a:moveTo>
                    <a:lnTo>
                      <a:pt x="63" y="88"/>
                    </a:lnTo>
                    <a:lnTo>
                      <a:pt x="88" y="80"/>
                    </a:lnTo>
                    <a:lnTo>
                      <a:pt x="95" y="72"/>
                    </a:lnTo>
                    <a:lnTo>
                      <a:pt x="103" y="56"/>
                    </a:lnTo>
                    <a:lnTo>
                      <a:pt x="103" y="32"/>
                    </a:lnTo>
                    <a:lnTo>
                      <a:pt x="95" y="16"/>
                    </a:lnTo>
                    <a:lnTo>
                      <a:pt x="88" y="7"/>
                    </a:lnTo>
                    <a:lnTo>
                      <a:pt x="63" y="0"/>
                    </a:lnTo>
                    <a:lnTo>
                      <a:pt x="0" y="0"/>
                    </a:lnTo>
                    <a:lnTo>
                      <a:pt x="0" y="168"/>
                    </a:lnTo>
                    <a:lnTo>
                      <a:pt x="7" y="168"/>
                    </a:lnTo>
                    <a:lnTo>
                      <a:pt x="7" y="7"/>
                    </a:lnTo>
                    <a:lnTo>
                      <a:pt x="63" y="7"/>
                    </a:lnTo>
                    <a:lnTo>
                      <a:pt x="88" y="16"/>
                    </a:lnTo>
                    <a:lnTo>
                      <a:pt x="95" y="32"/>
                    </a:lnTo>
                    <a:lnTo>
                      <a:pt x="95" y="56"/>
                    </a:lnTo>
                    <a:lnTo>
                      <a:pt x="88" y="72"/>
                    </a:lnTo>
                    <a:lnTo>
                      <a:pt x="63" y="80"/>
                    </a:lnTo>
                    <a:lnTo>
                      <a:pt x="7" y="8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 name="Group 77">
              <a:extLst>
                <a:ext uri="{FF2B5EF4-FFF2-40B4-BE49-F238E27FC236}">
                  <a16:creationId xmlns:a16="http://schemas.microsoft.com/office/drawing/2014/main" id="{1B6631EC-5DCF-40FB-8947-5EA102D2F36E}"/>
                </a:ext>
              </a:extLst>
            </p:cNvPr>
            <p:cNvGrpSpPr>
              <a:grpSpLocks/>
            </p:cNvGrpSpPr>
            <p:nvPr/>
          </p:nvGrpSpPr>
          <p:grpSpPr bwMode="auto">
            <a:xfrm>
              <a:off x="22353" y="27590"/>
              <a:ext cx="57" cy="81"/>
              <a:chOff x="22353" y="27590"/>
              <a:chExt cx="57" cy="81"/>
            </a:xfrm>
          </p:grpSpPr>
          <p:sp>
            <p:nvSpPr>
              <p:cNvPr id="20711" name="Freeform 78">
                <a:extLst>
                  <a:ext uri="{FF2B5EF4-FFF2-40B4-BE49-F238E27FC236}">
                    <a16:creationId xmlns:a16="http://schemas.microsoft.com/office/drawing/2014/main" id="{FC818343-C682-426D-BA54-587C379087C7}"/>
                  </a:ext>
                </a:extLst>
              </p:cNvPr>
              <p:cNvSpPr>
                <a:spLocks/>
              </p:cNvSpPr>
              <p:nvPr/>
            </p:nvSpPr>
            <p:spPr bwMode="auto">
              <a:xfrm>
                <a:off x="22353" y="27590"/>
                <a:ext cx="57" cy="81"/>
              </a:xfrm>
              <a:custGeom>
                <a:avLst/>
                <a:gdLst>
                  <a:gd name="T0" fmla="+- 0 22353 22353"/>
                  <a:gd name="T1" fmla="*/ T0 w 57"/>
                  <a:gd name="T2" fmla="+- 0 27590 27590"/>
                  <a:gd name="T3" fmla="*/ 27590 h 81"/>
                  <a:gd name="T4" fmla="+- 0 22401 22353"/>
                  <a:gd name="T5" fmla="*/ T4 w 57"/>
                  <a:gd name="T6" fmla="+- 0 27670 27590"/>
                  <a:gd name="T7" fmla="*/ 27670 h 81"/>
                  <a:gd name="T8" fmla="+- 0 22409 22353"/>
                  <a:gd name="T9" fmla="*/ T8 w 57"/>
                  <a:gd name="T10" fmla="+- 0 27670 27590"/>
                  <a:gd name="T11" fmla="*/ 27670 h 81"/>
                  <a:gd name="T12" fmla="+- 0 22362 22353"/>
                  <a:gd name="T13" fmla="*/ T12 w 57"/>
                  <a:gd name="T14" fmla="+- 0 27590 27590"/>
                  <a:gd name="T15" fmla="*/ 27590 h 81"/>
                </a:gdLst>
                <a:ahLst/>
                <a:cxnLst>
                  <a:cxn ang="0">
                    <a:pos x="T1" y="T3"/>
                  </a:cxn>
                  <a:cxn ang="0">
                    <a:pos x="T5" y="T7"/>
                  </a:cxn>
                  <a:cxn ang="0">
                    <a:pos x="T9" y="T11"/>
                  </a:cxn>
                  <a:cxn ang="0">
                    <a:pos x="T13" y="T15"/>
                  </a:cxn>
                </a:cxnLst>
                <a:rect l="0" t="0" r="r" b="b"/>
                <a:pathLst>
                  <a:path w="57" h="81">
                    <a:moveTo>
                      <a:pt x="0" y="0"/>
                    </a:moveTo>
                    <a:lnTo>
                      <a:pt x="48" y="80"/>
                    </a:lnTo>
                    <a:lnTo>
                      <a:pt x="56" y="80"/>
                    </a:lnTo>
                    <a:lnTo>
                      <a:pt x="9"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1" name="Group 79">
              <a:extLst>
                <a:ext uri="{FF2B5EF4-FFF2-40B4-BE49-F238E27FC236}">
                  <a16:creationId xmlns:a16="http://schemas.microsoft.com/office/drawing/2014/main" id="{8E359426-34C1-4010-9B29-14899AC4C751}"/>
                </a:ext>
              </a:extLst>
            </p:cNvPr>
            <p:cNvGrpSpPr>
              <a:grpSpLocks/>
            </p:cNvGrpSpPr>
            <p:nvPr/>
          </p:nvGrpSpPr>
          <p:grpSpPr bwMode="auto">
            <a:xfrm>
              <a:off x="22465" y="27502"/>
              <a:ext cx="2" cy="169"/>
              <a:chOff x="22465" y="27502"/>
              <a:chExt cx="2" cy="169"/>
            </a:xfrm>
          </p:grpSpPr>
          <p:sp>
            <p:nvSpPr>
              <p:cNvPr id="20710" name="Freeform 80">
                <a:extLst>
                  <a:ext uri="{FF2B5EF4-FFF2-40B4-BE49-F238E27FC236}">
                    <a16:creationId xmlns:a16="http://schemas.microsoft.com/office/drawing/2014/main" id="{B19A547B-4829-498B-B91E-C9513DD19BDA}"/>
                  </a:ext>
                </a:extLst>
              </p:cNvPr>
              <p:cNvSpPr>
                <a:spLocks/>
              </p:cNvSpPr>
              <p:nvPr/>
            </p:nvSpPr>
            <p:spPr bwMode="auto">
              <a:xfrm>
                <a:off x="22465" y="27502"/>
                <a:ext cx="2" cy="169"/>
              </a:xfrm>
              <a:custGeom>
                <a:avLst/>
                <a:gdLst>
                  <a:gd name="T0" fmla="+- 0 27502 27502"/>
                  <a:gd name="T1" fmla="*/ 27502 h 169"/>
                  <a:gd name="T2" fmla="+- 0 27670 27502"/>
                  <a:gd name="T3" fmla="*/ 27670 h 169"/>
                </a:gdLst>
                <a:ahLst/>
                <a:cxnLst>
                  <a:cxn ang="0">
                    <a:pos x="0" y="T1"/>
                  </a:cxn>
                  <a:cxn ang="0">
                    <a:pos x="0" y="T3"/>
                  </a:cxn>
                </a:cxnLst>
                <a:rect l="0" t="0" r="r" b="b"/>
                <a:pathLst>
                  <a:path h="169">
                    <a:moveTo>
                      <a:pt x="0" y="0"/>
                    </a:moveTo>
                    <a:lnTo>
                      <a:pt x="0" y="16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2" name="Group 81">
              <a:extLst>
                <a:ext uri="{FF2B5EF4-FFF2-40B4-BE49-F238E27FC236}">
                  <a16:creationId xmlns:a16="http://schemas.microsoft.com/office/drawing/2014/main" id="{C9FF42AB-026B-46DB-B435-6CCB93694C6E}"/>
                </a:ext>
              </a:extLst>
            </p:cNvPr>
            <p:cNvGrpSpPr>
              <a:grpSpLocks/>
            </p:cNvGrpSpPr>
            <p:nvPr/>
          </p:nvGrpSpPr>
          <p:grpSpPr bwMode="auto">
            <a:xfrm>
              <a:off x="22474" y="27509"/>
              <a:ext cx="2" cy="153"/>
              <a:chOff x="22474" y="27509"/>
              <a:chExt cx="2" cy="153"/>
            </a:xfrm>
          </p:grpSpPr>
          <p:sp>
            <p:nvSpPr>
              <p:cNvPr id="20709" name="Freeform 82">
                <a:extLst>
                  <a:ext uri="{FF2B5EF4-FFF2-40B4-BE49-F238E27FC236}">
                    <a16:creationId xmlns:a16="http://schemas.microsoft.com/office/drawing/2014/main" id="{DC1C0290-2A21-4962-986D-72ED158FB29C}"/>
                  </a:ext>
                </a:extLst>
              </p:cNvPr>
              <p:cNvSpPr>
                <a:spLocks/>
              </p:cNvSpPr>
              <p:nvPr/>
            </p:nvSpPr>
            <p:spPr bwMode="auto">
              <a:xfrm>
                <a:off x="22474" y="27509"/>
                <a:ext cx="2" cy="153"/>
              </a:xfrm>
              <a:custGeom>
                <a:avLst/>
                <a:gdLst>
                  <a:gd name="T0" fmla="+- 0 27509 27509"/>
                  <a:gd name="T1" fmla="*/ 27509 h 153"/>
                  <a:gd name="T2" fmla="+- 0 27662 27509"/>
                  <a:gd name="T3" fmla="*/ 27662 h 153"/>
                </a:gdLst>
                <a:ahLst/>
                <a:cxnLst>
                  <a:cxn ang="0">
                    <a:pos x="0" y="T1"/>
                  </a:cxn>
                  <a:cxn ang="0">
                    <a:pos x="0" y="T3"/>
                  </a:cxn>
                </a:cxnLst>
                <a:rect l="0" t="0" r="r" b="b"/>
                <a:pathLst>
                  <a:path h="153">
                    <a:moveTo>
                      <a:pt x="0" y="0"/>
                    </a:moveTo>
                    <a:lnTo>
                      <a:pt x="0" y="153"/>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83">
              <a:extLst>
                <a:ext uri="{FF2B5EF4-FFF2-40B4-BE49-F238E27FC236}">
                  <a16:creationId xmlns:a16="http://schemas.microsoft.com/office/drawing/2014/main" id="{F7774380-17D9-4E50-B554-556F8E99882F}"/>
                </a:ext>
              </a:extLst>
            </p:cNvPr>
            <p:cNvGrpSpPr>
              <a:grpSpLocks/>
            </p:cNvGrpSpPr>
            <p:nvPr/>
          </p:nvGrpSpPr>
          <p:grpSpPr bwMode="auto">
            <a:xfrm>
              <a:off x="22465" y="27502"/>
              <a:ext cx="97" cy="8"/>
              <a:chOff x="22465" y="27502"/>
              <a:chExt cx="97" cy="8"/>
            </a:xfrm>
          </p:grpSpPr>
          <p:sp>
            <p:nvSpPr>
              <p:cNvPr id="20708" name="Freeform 84">
                <a:extLst>
                  <a:ext uri="{FF2B5EF4-FFF2-40B4-BE49-F238E27FC236}">
                    <a16:creationId xmlns:a16="http://schemas.microsoft.com/office/drawing/2014/main" id="{8DEF1438-7CB1-4706-A52E-54306AE92BB1}"/>
                  </a:ext>
                </a:extLst>
              </p:cNvPr>
              <p:cNvSpPr>
                <a:spLocks/>
              </p:cNvSpPr>
              <p:nvPr/>
            </p:nvSpPr>
            <p:spPr bwMode="auto">
              <a:xfrm>
                <a:off x="22465" y="27502"/>
                <a:ext cx="97" cy="8"/>
              </a:xfrm>
              <a:custGeom>
                <a:avLst/>
                <a:gdLst>
                  <a:gd name="T0" fmla="+- 0 22465 22465"/>
                  <a:gd name="T1" fmla="*/ T0 w 97"/>
                  <a:gd name="T2" fmla="+- 0 27502 27502"/>
                  <a:gd name="T3" fmla="*/ 27502 h 8"/>
                  <a:gd name="T4" fmla="+- 0 22562 22465"/>
                  <a:gd name="T5" fmla="*/ T4 w 97"/>
                  <a:gd name="T6" fmla="+- 0 27502 27502"/>
                  <a:gd name="T7" fmla="*/ 27502 h 8"/>
                  <a:gd name="T8" fmla="+- 0 22562 22465"/>
                  <a:gd name="T9" fmla="*/ T8 w 97"/>
                  <a:gd name="T10" fmla="+- 0 27509 27502"/>
                  <a:gd name="T11" fmla="*/ 27509 h 8"/>
                  <a:gd name="T12" fmla="+- 0 22474 22465"/>
                  <a:gd name="T13" fmla="*/ T12 w 97"/>
                  <a:gd name="T14" fmla="+- 0 27509 27502"/>
                  <a:gd name="T15" fmla="*/ 27509 h 8"/>
                </a:gdLst>
                <a:ahLst/>
                <a:cxnLst>
                  <a:cxn ang="0">
                    <a:pos x="T1" y="T3"/>
                  </a:cxn>
                  <a:cxn ang="0">
                    <a:pos x="T5" y="T7"/>
                  </a:cxn>
                  <a:cxn ang="0">
                    <a:pos x="T9" y="T11"/>
                  </a:cxn>
                  <a:cxn ang="0">
                    <a:pos x="T13" y="T15"/>
                  </a:cxn>
                </a:cxnLst>
                <a:rect l="0" t="0" r="r" b="b"/>
                <a:pathLst>
                  <a:path w="97" h="8">
                    <a:moveTo>
                      <a:pt x="0" y="0"/>
                    </a:moveTo>
                    <a:lnTo>
                      <a:pt x="97" y="0"/>
                    </a:lnTo>
                    <a:lnTo>
                      <a:pt x="97" y="7"/>
                    </a:lnTo>
                    <a:lnTo>
                      <a:pt x="9" y="7"/>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4" name="Group 85">
              <a:extLst>
                <a:ext uri="{FF2B5EF4-FFF2-40B4-BE49-F238E27FC236}">
                  <a16:creationId xmlns:a16="http://schemas.microsoft.com/office/drawing/2014/main" id="{EB15A74A-AC4B-4F5C-B9F5-5A96A8A72D30}"/>
                </a:ext>
              </a:extLst>
            </p:cNvPr>
            <p:cNvGrpSpPr>
              <a:grpSpLocks/>
            </p:cNvGrpSpPr>
            <p:nvPr/>
          </p:nvGrpSpPr>
          <p:grpSpPr bwMode="auto">
            <a:xfrm>
              <a:off x="22474" y="27582"/>
              <a:ext cx="48" cy="8"/>
              <a:chOff x="22474" y="27582"/>
              <a:chExt cx="48" cy="8"/>
            </a:xfrm>
          </p:grpSpPr>
          <p:sp>
            <p:nvSpPr>
              <p:cNvPr id="20707" name="Freeform 86">
                <a:extLst>
                  <a:ext uri="{FF2B5EF4-FFF2-40B4-BE49-F238E27FC236}">
                    <a16:creationId xmlns:a16="http://schemas.microsoft.com/office/drawing/2014/main" id="{E20C7103-EF4D-4C46-B415-86F566D78CD4}"/>
                  </a:ext>
                </a:extLst>
              </p:cNvPr>
              <p:cNvSpPr>
                <a:spLocks/>
              </p:cNvSpPr>
              <p:nvPr/>
            </p:nvSpPr>
            <p:spPr bwMode="auto">
              <a:xfrm>
                <a:off x="22474" y="27582"/>
                <a:ext cx="48" cy="8"/>
              </a:xfrm>
              <a:custGeom>
                <a:avLst/>
                <a:gdLst>
                  <a:gd name="T0" fmla="+- 0 22474 22474"/>
                  <a:gd name="T1" fmla="*/ T0 w 48"/>
                  <a:gd name="T2" fmla="+- 0 27582 27582"/>
                  <a:gd name="T3" fmla="*/ 27582 h 8"/>
                  <a:gd name="T4" fmla="+- 0 22521 22474"/>
                  <a:gd name="T5" fmla="*/ T4 w 48"/>
                  <a:gd name="T6" fmla="+- 0 27582 27582"/>
                  <a:gd name="T7" fmla="*/ 27582 h 8"/>
                  <a:gd name="T8" fmla="+- 0 22521 22474"/>
                  <a:gd name="T9" fmla="*/ T8 w 48"/>
                  <a:gd name="T10" fmla="+- 0 27590 27582"/>
                  <a:gd name="T11" fmla="*/ 27590 h 8"/>
                  <a:gd name="T12" fmla="+- 0 22474 22474"/>
                  <a:gd name="T13" fmla="*/ T12 w 48"/>
                  <a:gd name="T14" fmla="+- 0 27590 27582"/>
                  <a:gd name="T15" fmla="*/ 27590 h 8"/>
                </a:gdLst>
                <a:ahLst/>
                <a:cxnLst>
                  <a:cxn ang="0">
                    <a:pos x="T1" y="T3"/>
                  </a:cxn>
                  <a:cxn ang="0">
                    <a:pos x="T5" y="T7"/>
                  </a:cxn>
                  <a:cxn ang="0">
                    <a:pos x="T9" y="T11"/>
                  </a:cxn>
                  <a:cxn ang="0">
                    <a:pos x="T13" y="T15"/>
                  </a:cxn>
                </a:cxnLst>
                <a:rect l="0" t="0" r="r" b="b"/>
                <a:pathLst>
                  <a:path w="48" h="8">
                    <a:moveTo>
                      <a:pt x="0" y="0"/>
                    </a:moveTo>
                    <a:lnTo>
                      <a:pt x="47" y="0"/>
                    </a:lnTo>
                    <a:lnTo>
                      <a:pt x="47" y="8"/>
                    </a:lnTo>
                    <a:lnTo>
                      <a:pt x="0" y="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5" name="Group 87">
              <a:extLst>
                <a:ext uri="{FF2B5EF4-FFF2-40B4-BE49-F238E27FC236}">
                  <a16:creationId xmlns:a16="http://schemas.microsoft.com/office/drawing/2014/main" id="{AA83DFC7-7F12-43F5-A049-6D55A641E003}"/>
                </a:ext>
              </a:extLst>
            </p:cNvPr>
            <p:cNvGrpSpPr>
              <a:grpSpLocks/>
            </p:cNvGrpSpPr>
            <p:nvPr/>
          </p:nvGrpSpPr>
          <p:grpSpPr bwMode="auto">
            <a:xfrm>
              <a:off x="22465" y="27662"/>
              <a:ext cx="97" cy="8"/>
              <a:chOff x="22465" y="27662"/>
              <a:chExt cx="97" cy="8"/>
            </a:xfrm>
          </p:grpSpPr>
          <p:sp>
            <p:nvSpPr>
              <p:cNvPr id="20706" name="Freeform 88">
                <a:extLst>
                  <a:ext uri="{FF2B5EF4-FFF2-40B4-BE49-F238E27FC236}">
                    <a16:creationId xmlns:a16="http://schemas.microsoft.com/office/drawing/2014/main" id="{4B624271-64AA-4FC5-AC4C-8BDF109DB000}"/>
                  </a:ext>
                </a:extLst>
              </p:cNvPr>
              <p:cNvSpPr>
                <a:spLocks/>
              </p:cNvSpPr>
              <p:nvPr/>
            </p:nvSpPr>
            <p:spPr bwMode="auto">
              <a:xfrm>
                <a:off x="22465" y="27662"/>
                <a:ext cx="97" cy="8"/>
              </a:xfrm>
              <a:custGeom>
                <a:avLst/>
                <a:gdLst>
                  <a:gd name="T0" fmla="+- 0 22474 22465"/>
                  <a:gd name="T1" fmla="*/ T0 w 97"/>
                  <a:gd name="T2" fmla="+- 0 27662 27662"/>
                  <a:gd name="T3" fmla="*/ 27662 h 8"/>
                  <a:gd name="T4" fmla="+- 0 22562 22465"/>
                  <a:gd name="T5" fmla="*/ T4 w 97"/>
                  <a:gd name="T6" fmla="+- 0 27662 27662"/>
                  <a:gd name="T7" fmla="*/ 27662 h 8"/>
                  <a:gd name="T8" fmla="+- 0 22562 22465"/>
                  <a:gd name="T9" fmla="*/ T8 w 97"/>
                  <a:gd name="T10" fmla="+- 0 27670 27662"/>
                  <a:gd name="T11" fmla="*/ 27670 h 8"/>
                  <a:gd name="T12" fmla="+- 0 22465 22465"/>
                  <a:gd name="T13" fmla="*/ T12 w 97"/>
                  <a:gd name="T14" fmla="+- 0 27670 27662"/>
                  <a:gd name="T15" fmla="*/ 27670 h 8"/>
                </a:gdLst>
                <a:ahLst/>
                <a:cxnLst>
                  <a:cxn ang="0">
                    <a:pos x="T1" y="T3"/>
                  </a:cxn>
                  <a:cxn ang="0">
                    <a:pos x="T5" y="T7"/>
                  </a:cxn>
                  <a:cxn ang="0">
                    <a:pos x="T9" y="T11"/>
                  </a:cxn>
                  <a:cxn ang="0">
                    <a:pos x="T13" y="T15"/>
                  </a:cxn>
                </a:cxnLst>
                <a:rect l="0" t="0" r="r" b="b"/>
                <a:pathLst>
                  <a:path w="97" h="8">
                    <a:moveTo>
                      <a:pt x="9" y="0"/>
                    </a:moveTo>
                    <a:lnTo>
                      <a:pt x="97" y="0"/>
                    </a:lnTo>
                    <a:lnTo>
                      <a:pt x="97" y="8"/>
                    </a:lnTo>
                    <a:lnTo>
                      <a:pt x="0" y="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6" name="Group 89">
              <a:extLst>
                <a:ext uri="{FF2B5EF4-FFF2-40B4-BE49-F238E27FC236}">
                  <a16:creationId xmlns:a16="http://schemas.microsoft.com/office/drawing/2014/main" id="{C5616A74-E3A9-4889-82C6-A7431705B19C}"/>
                </a:ext>
              </a:extLst>
            </p:cNvPr>
            <p:cNvGrpSpPr>
              <a:grpSpLocks/>
            </p:cNvGrpSpPr>
            <p:nvPr/>
          </p:nvGrpSpPr>
          <p:grpSpPr bwMode="auto">
            <a:xfrm>
              <a:off x="22801" y="27502"/>
              <a:ext cx="41" cy="169"/>
              <a:chOff x="22801" y="27502"/>
              <a:chExt cx="41" cy="169"/>
            </a:xfrm>
          </p:grpSpPr>
          <p:sp>
            <p:nvSpPr>
              <p:cNvPr id="20705" name="Freeform 90">
                <a:extLst>
                  <a:ext uri="{FF2B5EF4-FFF2-40B4-BE49-F238E27FC236}">
                    <a16:creationId xmlns:a16="http://schemas.microsoft.com/office/drawing/2014/main" id="{408ACA3D-816D-4548-9535-21A3A7223DE2}"/>
                  </a:ext>
                </a:extLst>
              </p:cNvPr>
              <p:cNvSpPr>
                <a:spLocks/>
              </p:cNvSpPr>
              <p:nvPr/>
            </p:nvSpPr>
            <p:spPr bwMode="auto">
              <a:xfrm>
                <a:off x="22801" y="27502"/>
                <a:ext cx="41" cy="169"/>
              </a:xfrm>
              <a:custGeom>
                <a:avLst/>
                <a:gdLst>
                  <a:gd name="T0" fmla="+- 0 22842 22801"/>
                  <a:gd name="T1" fmla="*/ T0 w 41"/>
                  <a:gd name="T2" fmla="+- 0 27670 27502"/>
                  <a:gd name="T3" fmla="*/ 27670 h 169"/>
                  <a:gd name="T4" fmla="+- 0 22833 22801"/>
                  <a:gd name="T5" fmla="*/ T4 w 41"/>
                  <a:gd name="T6" fmla="+- 0 27670 27502"/>
                  <a:gd name="T7" fmla="*/ 27670 h 169"/>
                  <a:gd name="T8" fmla="+- 0 22833 22801"/>
                  <a:gd name="T9" fmla="*/ T8 w 41"/>
                  <a:gd name="T10" fmla="+- 0 27518 27502"/>
                  <a:gd name="T11" fmla="*/ 27518 h 169"/>
                  <a:gd name="T12" fmla="+- 0 22818 22801"/>
                  <a:gd name="T13" fmla="*/ T12 w 41"/>
                  <a:gd name="T14" fmla="+- 0 27534 27502"/>
                  <a:gd name="T15" fmla="*/ 27534 h 169"/>
                  <a:gd name="T16" fmla="+- 0 22801 22801"/>
                  <a:gd name="T17" fmla="*/ T16 w 41"/>
                  <a:gd name="T18" fmla="+- 0 27541 27502"/>
                  <a:gd name="T19" fmla="*/ 27541 h 169"/>
                  <a:gd name="T20" fmla="+- 0 22801 22801"/>
                  <a:gd name="T21" fmla="*/ T20 w 41"/>
                  <a:gd name="T22" fmla="+- 0 27534 27502"/>
                  <a:gd name="T23" fmla="*/ 27534 h 169"/>
                  <a:gd name="T24" fmla="+- 0 22818 22801"/>
                  <a:gd name="T25" fmla="*/ T24 w 41"/>
                  <a:gd name="T26" fmla="+- 0 27526 27502"/>
                  <a:gd name="T27" fmla="*/ 27526 h 169"/>
                  <a:gd name="T28" fmla="+- 0 22842 22801"/>
                  <a:gd name="T29" fmla="*/ T28 w 41"/>
                  <a:gd name="T30" fmla="+- 0 27502 27502"/>
                  <a:gd name="T31" fmla="*/ 27502 h 169"/>
                  <a:gd name="T32" fmla="+- 0 22842 22801"/>
                  <a:gd name="T33" fmla="*/ T32 w 41"/>
                  <a:gd name="T34" fmla="+- 0 27670 27502"/>
                  <a:gd name="T35" fmla="*/ 27670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41" h="169">
                    <a:moveTo>
                      <a:pt x="41" y="168"/>
                    </a:moveTo>
                    <a:lnTo>
                      <a:pt x="32" y="168"/>
                    </a:lnTo>
                    <a:lnTo>
                      <a:pt x="32" y="16"/>
                    </a:lnTo>
                    <a:lnTo>
                      <a:pt x="17" y="32"/>
                    </a:lnTo>
                    <a:lnTo>
                      <a:pt x="0" y="39"/>
                    </a:lnTo>
                    <a:lnTo>
                      <a:pt x="0" y="32"/>
                    </a:lnTo>
                    <a:lnTo>
                      <a:pt x="17" y="24"/>
                    </a:lnTo>
                    <a:lnTo>
                      <a:pt x="41" y="0"/>
                    </a:lnTo>
                    <a:lnTo>
                      <a:pt x="41" y="16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7" name="Group 91">
              <a:extLst>
                <a:ext uri="{FF2B5EF4-FFF2-40B4-BE49-F238E27FC236}">
                  <a16:creationId xmlns:a16="http://schemas.microsoft.com/office/drawing/2014/main" id="{3C3C0898-1474-4A4F-8C78-59D8A3F16DC2}"/>
                </a:ext>
              </a:extLst>
            </p:cNvPr>
            <p:cNvGrpSpPr>
              <a:grpSpLocks/>
            </p:cNvGrpSpPr>
            <p:nvPr/>
          </p:nvGrpSpPr>
          <p:grpSpPr bwMode="auto">
            <a:xfrm>
              <a:off x="16874" y="27158"/>
              <a:ext cx="6208" cy="3846"/>
              <a:chOff x="16874" y="27158"/>
              <a:chExt cx="6208" cy="3846"/>
            </a:xfrm>
          </p:grpSpPr>
          <p:sp>
            <p:nvSpPr>
              <p:cNvPr id="20701" name="Freeform 92">
                <a:extLst>
                  <a:ext uri="{FF2B5EF4-FFF2-40B4-BE49-F238E27FC236}">
                    <a16:creationId xmlns:a16="http://schemas.microsoft.com/office/drawing/2014/main" id="{158C78C5-6E79-4630-9A0B-2DFF8F99F726}"/>
                  </a:ext>
                </a:extLst>
              </p:cNvPr>
              <p:cNvSpPr>
                <a:spLocks/>
              </p:cNvSpPr>
              <p:nvPr/>
            </p:nvSpPr>
            <p:spPr bwMode="auto">
              <a:xfrm>
                <a:off x="16874" y="27158"/>
                <a:ext cx="6208" cy="3846"/>
              </a:xfrm>
              <a:custGeom>
                <a:avLst/>
                <a:gdLst>
                  <a:gd name="T0" fmla="+- 0 16874 16874"/>
                  <a:gd name="T1" fmla="*/ T0 w 6208"/>
                  <a:gd name="T2" fmla="+- 0 27158 27158"/>
                  <a:gd name="T3" fmla="*/ 27158 h 3846"/>
                  <a:gd name="T4" fmla="+- 0 16874 16874"/>
                  <a:gd name="T5" fmla="*/ T4 w 6208"/>
                  <a:gd name="T6" fmla="+- 0 31003 27158"/>
                  <a:gd name="T7" fmla="*/ 31003 h 3846"/>
                  <a:gd name="T8" fmla="+- 0 16923 16874"/>
                  <a:gd name="T9" fmla="*/ T8 w 6208"/>
                  <a:gd name="T10" fmla="+- 0 31003 27158"/>
                  <a:gd name="T11" fmla="*/ 31003 h 3846"/>
                  <a:gd name="T12" fmla="+- 0 16874 16874"/>
                  <a:gd name="T13" fmla="*/ T12 w 6208"/>
                  <a:gd name="T14" fmla="+- 0 27158 27158"/>
                  <a:gd name="T15" fmla="*/ 27158 h 3846"/>
                </a:gdLst>
                <a:ahLst/>
                <a:cxnLst>
                  <a:cxn ang="0">
                    <a:pos x="T1" y="T3"/>
                  </a:cxn>
                  <a:cxn ang="0">
                    <a:pos x="T5" y="T7"/>
                  </a:cxn>
                  <a:cxn ang="0">
                    <a:pos x="T9" y="T11"/>
                  </a:cxn>
                  <a:cxn ang="0">
                    <a:pos x="T13" y="T15"/>
                  </a:cxn>
                </a:cxnLst>
                <a:rect l="0" t="0" r="r" b="b"/>
                <a:pathLst>
                  <a:path w="6208" h="3846">
                    <a:moveTo>
                      <a:pt x="0" y="0"/>
                    </a:moveTo>
                    <a:lnTo>
                      <a:pt x="0" y="3845"/>
                    </a:lnTo>
                    <a:lnTo>
                      <a:pt x="49" y="384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02" name="Freeform 93">
                <a:extLst>
                  <a:ext uri="{FF2B5EF4-FFF2-40B4-BE49-F238E27FC236}">
                    <a16:creationId xmlns:a16="http://schemas.microsoft.com/office/drawing/2014/main" id="{2222CAC5-3F1F-4134-A409-FAA18D5C170C}"/>
                  </a:ext>
                </a:extLst>
              </p:cNvPr>
              <p:cNvSpPr>
                <a:spLocks/>
              </p:cNvSpPr>
              <p:nvPr/>
            </p:nvSpPr>
            <p:spPr bwMode="auto">
              <a:xfrm>
                <a:off x="16874" y="27158"/>
                <a:ext cx="6208" cy="3846"/>
              </a:xfrm>
              <a:custGeom>
                <a:avLst/>
                <a:gdLst>
                  <a:gd name="T0" fmla="+- 0 16874 16874"/>
                  <a:gd name="T1" fmla="*/ T0 w 6208"/>
                  <a:gd name="T2" fmla="+- 0 27158 27158"/>
                  <a:gd name="T3" fmla="*/ 27158 h 3846"/>
                  <a:gd name="T4" fmla="+- 0 16923 16874"/>
                  <a:gd name="T5" fmla="*/ T4 w 6208"/>
                  <a:gd name="T6" fmla="+- 0 31003 27158"/>
                  <a:gd name="T7" fmla="*/ 31003 h 3846"/>
                  <a:gd name="T8" fmla="+- 0 16923 16874"/>
                  <a:gd name="T9" fmla="*/ T8 w 6208"/>
                  <a:gd name="T10" fmla="+- 0 27207 27158"/>
                  <a:gd name="T11" fmla="*/ 27207 h 3846"/>
                  <a:gd name="T12" fmla="+- 0 16874 16874"/>
                  <a:gd name="T13" fmla="*/ T12 w 6208"/>
                  <a:gd name="T14" fmla="+- 0 27158 27158"/>
                  <a:gd name="T15" fmla="*/ 27158 h 3846"/>
                </a:gdLst>
                <a:ahLst/>
                <a:cxnLst>
                  <a:cxn ang="0">
                    <a:pos x="T1" y="T3"/>
                  </a:cxn>
                  <a:cxn ang="0">
                    <a:pos x="T5" y="T7"/>
                  </a:cxn>
                  <a:cxn ang="0">
                    <a:pos x="T9" y="T11"/>
                  </a:cxn>
                  <a:cxn ang="0">
                    <a:pos x="T13" y="T15"/>
                  </a:cxn>
                </a:cxnLst>
                <a:rect l="0" t="0" r="r" b="b"/>
                <a:pathLst>
                  <a:path w="6208" h="3846">
                    <a:moveTo>
                      <a:pt x="0" y="0"/>
                    </a:moveTo>
                    <a:lnTo>
                      <a:pt x="49" y="3845"/>
                    </a:lnTo>
                    <a:lnTo>
                      <a:pt x="49" y="4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03" name="Freeform 94">
                <a:extLst>
                  <a:ext uri="{FF2B5EF4-FFF2-40B4-BE49-F238E27FC236}">
                    <a16:creationId xmlns:a16="http://schemas.microsoft.com/office/drawing/2014/main" id="{5433F5D8-7FBA-4D14-BB93-1BD71C93438C}"/>
                  </a:ext>
                </a:extLst>
              </p:cNvPr>
              <p:cNvSpPr>
                <a:spLocks/>
              </p:cNvSpPr>
              <p:nvPr/>
            </p:nvSpPr>
            <p:spPr bwMode="auto">
              <a:xfrm>
                <a:off x="16874" y="27158"/>
                <a:ext cx="6208" cy="3846"/>
              </a:xfrm>
              <a:custGeom>
                <a:avLst/>
                <a:gdLst>
                  <a:gd name="T0" fmla="+- 0 23082 16874"/>
                  <a:gd name="T1" fmla="*/ T0 w 6208"/>
                  <a:gd name="T2" fmla="+- 0 27158 27158"/>
                  <a:gd name="T3" fmla="*/ 27158 h 3846"/>
                  <a:gd name="T4" fmla="+- 0 16874 16874"/>
                  <a:gd name="T5" fmla="*/ T4 w 6208"/>
                  <a:gd name="T6" fmla="+- 0 27158 27158"/>
                  <a:gd name="T7" fmla="*/ 27158 h 3846"/>
                  <a:gd name="T8" fmla="+- 0 16923 16874"/>
                  <a:gd name="T9" fmla="*/ T8 w 6208"/>
                  <a:gd name="T10" fmla="+- 0 27207 27158"/>
                  <a:gd name="T11" fmla="*/ 27207 h 3846"/>
                  <a:gd name="T12" fmla="+- 0 23082 16874"/>
                  <a:gd name="T13" fmla="*/ T12 w 6208"/>
                  <a:gd name="T14" fmla="+- 0 27158 27158"/>
                  <a:gd name="T15" fmla="*/ 27158 h 3846"/>
                </a:gdLst>
                <a:ahLst/>
                <a:cxnLst>
                  <a:cxn ang="0">
                    <a:pos x="T1" y="T3"/>
                  </a:cxn>
                  <a:cxn ang="0">
                    <a:pos x="T5" y="T7"/>
                  </a:cxn>
                  <a:cxn ang="0">
                    <a:pos x="T9" y="T11"/>
                  </a:cxn>
                  <a:cxn ang="0">
                    <a:pos x="T13" y="T15"/>
                  </a:cxn>
                </a:cxnLst>
                <a:rect l="0" t="0" r="r" b="b"/>
                <a:pathLst>
                  <a:path w="6208" h="3846">
                    <a:moveTo>
                      <a:pt x="6208" y="0"/>
                    </a:moveTo>
                    <a:lnTo>
                      <a:pt x="0" y="0"/>
                    </a:lnTo>
                    <a:lnTo>
                      <a:pt x="49" y="49"/>
                    </a:lnTo>
                    <a:lnTo>
                      <a:pt x="620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04" name="Freeform 95">
                <a:extLst>
                  <a:ext uri="{FF2B5EF4-FFF2-40B4-BE49-F238E27FC236}">
                    <a16:creationId xmlns:a16="http://schemas.microsoft.com/office/drawing/2014/main" id="{0669946D-2B8A-444C-B488-441C9E6CCA4C}"/>
                  </a:ext>
                </a:extLst>
              </p:cNvPr>
              <p:cNvSpPr>
                <a:spLocks/>
              </p:cNvSpPr>
              <p:nvPr/>
            </p:nvSpPr>
            <p:spPr bwMode="auto">
              <a:xfrm>
                <a:off x="16874" y="27158"/>
                <a:ext cx="6208" cy="3846"/>
              </a:xfrm>
              <a:custGeom>
                <a:avLst/>
                <a:gdLst>
                  <a:gd name="T0" fmla="+- 0 23082 16874"/>
                  <a:gd name="T1" fmla="*/ T0 w 6208"/>
                  <a:gd name="T2" fmla="+- 0 27158 27158"/>
                  <a:gd name="T3" fmla="*/ 27158 h 3846"/>
                  <a:gd name="T4" fmla="+- 0 16923 16874"/>
                  <a:gd name="T5" fmla="*/ T4 w 6208"/>
                  <a:gd name="T6" fmla="+- 0 27207 27158"/>
                  <a:gd name="T7" fmla="*/ 27207 h 3846"/>
                  <a:gd name="T8" fmla="+- 0 23082 16874"/>
                  <a:gd name="T9" fmla="*/ T8 w 6208"/>
                  <a:gd name="T10" fmla="+- 0 27207 27158"/>
                  <a:gd name="T11" fmla="*/ 27207 h 3846"/>
                  <a:gd name="T12" fmla="+- 0 23082 16874"/>
                  <a:gd name="T13" fmla="*/ T12 w 6208"/>
                  <a:gd name="T14" fmla="+- 0 27158 27158"/>
                  <a:gd name="T15" fmla="*/ 27158 h 3846"/>
                </a:gdLst>
                <a:ahLst/>
                <a:cxnLst>
                  <a:cxn ang="0">
                    <a:pos x="T1" y="T3"/>
                  </a:cxn>
                  <a:cxn ang="0">
                    <a:pos x="T5" y="T7"/>
                  </a:cxn>
                  <a:cxn ang="0">
                    <a:pos x="T9" y="T11"/>
                  </a:cxn>
                  <a:cxn ang="0">
                    <a:pos x="T13" y="T15"/>
                  </a:cxn>
                </a:cxnLst>
                <a:rect l="0" t="0" r="r" b="b"/>
                <a:pathLst>
                  <a:path w="6208" h="3846">
                    <a:moveTo>
                      <a:pt x="6208" y="0"/>
                    </a:moveTo>
                    <a:lnTo>
                      <a:pt x="49" y="49"/>
                    </a:lnTo>
                    <a:lnTo>
                      <a:pt x="6208" y="49"/>
                    </a:lnTo>
                    <a:lnTo>
                      <a:pt x="620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96">
              <a:extLst>
                <a:ext uri="{FF2B5EF4-FFF2-40B4-BE49-F238E27FC236}">
                  <a16:creationId xmlns:a16="http://schemas.microsoft.com/office/drawing/2014/main" id="{8EA616D0-55C6-4402-BFAC-95B38A8FD53A}"/>
                </a:ext>
              </a:extLst>
            </p:cNvPr>
            <p:cNvGrpSpPr>
              <a:grpSpLocks/>
            </p:cNvGrpSpPr>
            <p:nvPr/>
          </p:nvGrpSpPr>
          <p:grpSpPr bwMode="auto">
            <a:xfrm>
              <a:off x="16874" y="27158"/>
              <a:ext cx="50" cy="3846"/>
              <a:chOff x="16874" y="27158"/>
              <a:chExt cx="50" cy="3846"/>
            </a:xfrm>
          </p:grpSpPr>
          <p:sp>
            <p:nvSpPr>
              <p:cNvPr id="20700" name="Freeform 97">
                <a:extLst>
                  <a:ext uri="{FF2B5EF4-FFF2-40B4-BE49-F238E27FC236}">
                    <a16:creationId xmlns:a16="http://schemas.microsoft.com/office/drawing/2014/main" id="{2C0746D8-F6DE-4ACC-BF5E-910810E4A138}"/>
                  </a:ext>
                </a:extLst>
              </p:cNvPr>
              <p:cNvSpPr>
                <a:spLocks/>
              </p:cNvSpPr>
              <p:nvPr/>
            </p:nvSpPr>
            <p:spPr bwMode="auto">
              <a:xfrm>
                <a:off x="16874" y="27158"/>
                <a:ext cx="50" cy="3846"/>
              </a:xfrm>
              <a:custGeom>
                <a:avLst/>
                <a:gdLst>
                  <a:gd name="T0" fmla="+- 0 16874 16874"/>
                  <a:gd name="T1" fmla="*/ T0 w 50"/>
                  <a:gd name="T2" fmla="+- 0 31003 27158"/>
                  <a:gd name="T3" fmla="*/ 31003 h 3846"/>
                  <a:gd name="T4" fmla="+- 0 16923 16874"/>
                  <a:gd name="T5" fmla="*/ T4 w 50"/>
                  <a:gd name="T6" fmla="+- 0 31003 27158"/>
                  <a:gd name="T7" fmla="*/ 31003 h 3846"/>
                  <a:gd name="T8" fmla="+- 0 16874 16874"/>
                  <a:gd name="T9" fmla="*/ T8 w 50"/>
                  <a:gd name="T10" fmla="+- 0 27158 27158"/>
                  <a:gd name="T11" fmla="*/ 27158 h 3846"/>
                  <a:gd name="T12" fmla="+- 0 16874 16874"/>
                  <a:gd name="T13" fmla="*/ T12 w 50"/>
                  <a:gd name="T14" fmla="+- 0 31003 27158"/>
                  <a:gd name="T15" fmla="*/ 31003 h 3846"/>
                </a:gdLst>
                <a:ahLst/>
                <a:cxnLst>
                  <a:cxn ang="0">
                    <a:pos x="T1" y="T3"/>
                  </a:cxn>
                  <a:cxn ang="0">
                    <a:pos x="T5" y="T7"/>
                  </a:cxn>
                  <a:cxn ang="0">
                    <a:pos x="T9" y="T11"/>
                  </a:cxn>
                  <a:cxn ang="0">
                    <a:pos x="T13" y="T15"/>
                  </a:cxn>
                </a:cxnLst>
                <a:rect l="0" t="0" r="r" b="b"/>
                <a:pathLst>
                  <a:path w="50" h="3846">
                    <a:moveTo>
                      <a:pt x="0" y="3845"/>
                    </a:moveTo>
                    <a:lnTo>
                      <a:pt x="49" y="3845"/>
                    </a:lnTo>
                    <a:lnTo>
                      <a:pt x="0" y="0"/>
                    </a:lnTo>
                    <a:lnTo>
                      <a:pt x="0" y="3845"/>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9" name="Group 98">
              <a:extLst>
                <a:ext uri="{FF2B5EF4-FFF2-40B4-BE49-F238E27FC236}">
                  <a16:creationId xmlns:a16="http://schemas.microsoft.com/office/drawing/2014/main" id="{6769FC3E-F965-4110-80DA-6F49377071DD}"/>
                </a:ext>
              </a:extLst>
            </p:cNvPr>
            <p:cNvGrpSpPr>
              <a:grpSpLocks/>
            </p:cNvGrpSpPr>
            <p:nvPr/>
          </p:nvGrpSpPr>
          <p:grpSpPr bwMode="auto">
            <a:xfrm>
              <a:off x="16874" y="27158"/>
              <a:ext cx="50" cy="3846"/>
              <a:chOff x="16874" y="27158"/>
              <a:chExt cx="50" cy="3846"/>
            </a:xfrm>
          </p:grpSpPr>
          <p:sp>
            <p:nvSpPr>
              <p:cNvPr id="20699" name="Freeform 99">
                <a:extLst>
                  <a:ext uri="{FF2B5EF4-FFF2-40B4-BE49-F238E27FC236}">
                    <a16:creationId xmlns:a16="http://schemas.microsoft.com/office/drawing/2014/main" id="{64134AD6-18FC-4146-BA20-2B601971BCB4}"/>
                  </a:ext>
                </a:extLst>
              </p:cNvPr>
              <p:cNvSpPr>
                <a:spLocks/>
              </p:cNvSpPr>
              <p:nvPr/>
            </p:nvSpPr>
            <p:spPr bwMode="auto">
              <a:xfrm>
                <a:off x="16874" y="27158"/>
                <a:ext cx="50" cy="3846"/>
              </a:xfrm>
              <a:custGeom>
                <a:avLst/>
                <a:gdLst>
                  <a:gd name="T0" fmla="+- 0 16923 16874"/>
                  <a:gd name="T1" fmla="*/ T0 w 50"/>
                  <a:gd name="T2" fmla="+- 0 31003 27158"/>
                  <a:gd name="T3" fmla="*/ 31003 h 3846"/>
                  <a:gd name="T4" fmla="+- 0 16874 16874"/>
                  <a:gd name="T5" fmla="*/ T4 w 50"/>
                  <a:gd name="T6" fmla="+- 0 27158 27158"/>
                  <a:gd name="T7" fmla="*/ 27158 h 3846"/>
                  <a:gd name="T8" fmla="+- 0 16923 16874"/>
                  <a:gd name="T9" fmla="*/ T8 w 50"/>
                  <a:gd name="T10" fmla="+- 0 27207 27158"/>
                  <a:gd name="T11" fmla="*/ 27207 h 3846"/>
                  <a:gd name="T12" fmla="+- 0 16923 16874"/>
                  <a:gd name="T13" fmla="*/ T12 w 50"/>
                  <a:gd name="T14" fmla="+- 0 31003 27158"/>
                  <a:gd name="T15" fmla="*/ 31003 h 3846"/>
                </a:gdLst>
                <a:ahLst/>
                <a:cxnLst>
                  <a:cxn ang="0">
                    <a:pos x="T1" y="T3"/>
                  </a:cxn>
                  <a:cxn ang="0">
                    <a:pos x="T5" y="T7"/>
                  </a:cxn>
                  <a:cxn ang="0">
                    <a:pos x="T9" y="T11"/>
                  </a:cxn>
                  <a:cxn ang="0">
                    <a:pos x="T13" y="T15"/>
                  </a:cxn>
                </a:cxnLst>
                <a:rect l="0" t="0" r="r" b="b"/>
                <a:pathLst>
                  <a:path w="50" h="3846">
                    <a:moveTo>
                      <a:pt x="49" y="3845"/>
                    </a:moveTo>
                    <a:lnTo>
                      <a:pt x="0" y="0"/>
                    </a:lnTo>
                    <a:lnTo>
                      <a:pt x="49" y="49"/>
                    </a:lnTo>
                    <a:lnTo>
                      <a:pt x="49" y="3845"/>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0" name="Group 100">
              <a:extLst>
                <a:ext uri="{FF2B5EF4-FFF2-40B4-BE49-F238E27FC236}">
                  <a16:creationId xmlns:a16="http://schemas.microsoft.com/office/drawing/2014/main" id="{DD8F1634-6D9B-446E-9E21-DCD002E36DB9}"/>
                </a:ext>
              </a:extLst>
            </p:cNvPr>
            <p:cNvGrpSpPr>
              <a:grpSpLocks/>
            </p:cNvGrpSpPr>
            <p:nvPr/>
          </p:nvGrpSpPr>
          <p:grpSpPr bwMode="auto">
            <a:xfrm>
              <a:off x="16874" y="27158"/>
              <a:ext cx="6208" cy="50"/>
              <a:chOff x="16874" y="27158"/>
              <a:chExt cx="6208" cy="50"/>
            </a:xfrm>
          </p:grpSpPr>
          <p:sp>
            <p:nvSpPr>
              <p:cNvPr id="20698" name="Freeform 101">
                <a:extLst>
                  <a:ext uri="{FF2B5EF4-FFF2-40B4-BE49-F238E27FC236}">
                    <a16:creationId xmlns:a16="http://schemas.microsoft.com/office/drawing/2014/main" id="{A124AC94-FD79-4D47-BF07-7E3FA7FAD334}"/>
                  </a:ext>
                </a:extLst>
              </p:cNvPr>
              <p:cNvSpPr>
                <a:spLocks/>
              </p:cNvSpPr>
              <p:nvPr/>
            </p:nvSpPr>
            <p:spPr bwMode="auto">
              <a:xfrm>
                <a:off x="16874" y="27158"/>
                <a:ext cx="6208" cy="50"/>
              </a:xfrm>
              <a:custGeom>
                <a:avLst/>
                <a:gdLst>
                  <a:gd name="T0" fmla="+- 0 16874 16874"/>
                  <a:gd name="T1" fmla="*/ T0 w 6208"/>
                  <a:gd name="T2" fmla="+- 0 27158 27158"/>
                  <a:gd name="T3" fmla="*/ 27158 h 50"/>
                  <a:gd name="T4" fmla="+- 0 16923 16874"/>
                  <a:gd name="T5" fmla="*/ T4 w 6208"/>
                  <a:gd name="T6" fmla="+- 0 27207 27158"/>
                  <a:gd name="T7" fmla="*/ 27207 h 50"/>
                  <a:gd name="T8" fmla="+- 0 23082 16874"/>
                  <a:gd name="T9" fmla="*/ T8 w 6208"/>
                  <a:gd name="T10" fmla="+- 0 27158 27158"/>
                  <a:gd name="T11" fmla="*/ 27158 h 50"/>
                  <a:gd name="T12" fmla="+- 0 16874 16874"/>
                  <a:gd name="T13" fmla="*/ T12 w 6208"/>
                  <a:gd name="T14" fmla="+- 0 27158 27158"/>
                  <a:gd name="T15" fmla="*/ 27158 h 50"/>
                </a:gdLst>
                <a:ahLst/>
                <a:cxnLst>
                  <a:cxn ang="0">
                    <a:pos x="T1" y="T3"/>
                  </a:cxn>
                  <a:cxn ang="0">
                    <a:pos x="T5" y="T7"/>
                  </a:cxn>
                  <a:cxn ang="0">
                    <a:pos x="T9" y="T11"/>
                  </a:cxn>
                  <a:cxn ang="0">
                    <a:pos x="T13" y="T15"/>
                  </a:cxn>
                </a:cxnLst>
                <a:rect l="0" t="0" r="r" b="b"/>
                <a:pathLst>
                  <a:path w="6208" h="50">
                    <a:moveTo>
                      <a:pt x="0" y="0"/>
                    </a:moveTo>
                    <a:lnTo>
                      <a:pt x="49" y="49"/>
                    </a:lnTo>
                    <a:lnTo>
                      <a:pt x="6208" y="0"/>
                    </a:lnTo>
                    <a:lnTo>
                      <a:pt x="0" y="0"/>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1" name="Group 102">
              <a:extLst>
                <a:ext uri="{FF2B5EF4-FFF2-40B4-BE49-F238E27FC236}">
                  <a16:creationId xmlns:a16="http://schemas.microsoft.com/office/drawing/2014/main" id="{5451A235-76BD-453D-8849-041E49456476}"/>
                </a:ext>
              </a:extLst>
            </p:cNvPr>
            <p:cNvGrpSpPr>
              <a:grpSpLocks/>
            </p:cNvGrpSpPr>
            <p:nvPr/>
          </p:nvGrpSpPr>
          <p:grpSpPr bwMode="auto">
            <a:xfrm>
              <a:off x="16923" y="27158"/>
              <a:ext cx="6159" cy="50"/>
              <a:chOff x="16923" y="27158"/>
              <a:chExt cx="6159" cy="50"/>
            </a:xfrm>
          </p:grpSpPr>
          <p:sp>
            <p:nvSpPr>
              <p:cNvPr id="20697" name="Freeform 103">
                <a:extLst>
                  <a:ext uri="{FF2B5EF4-FFF2-40B4-BE49-F238E27FC236}">
                    <a16:creationId xmlns:a16="http://schemas.microsoft.com/office/drawing/2014/main" id="{192FE91B-4410-4526-94DB-F02C51A19580}"/>
                  </a:ext>
                </a:extLst>
              </p:cNvPr>
              <p:cNvSpPr>
                <a:spLocks/>
              </p:cNvSpPr>
              <p:nvPr/>
            </p:nvSpPr>
            <p:spPr bwMode="auto">
              <a:xfrm>
                <a:off x="16923" y="27158"/>
                <a:ext cx="6159" cy="50"/>
              </a:xfrm>
              <a:custGeom>
                <a:avLst/>
                <a:gdLst>
                  <a:gd name="T0" fmla="+- 0 16923 16923"/>
                  <a:gd name="T1" fmla="*/ T0 w 6159"/>
                  <a:gd name="T2" fmla="+- 0 27207 27158"/>
                  <a:gd name="T3" fmla="*/ 27207 h 50"/>
                  <a:gd name="T4" fmla="+- 0 23082 16923"/>
                  <a:gd name="T5" fmla="*/ T4 w 6159"/>
                  <a:gd name="T6" fmla="+- 0 27158 27158"/>
                  <a:gd name="T7" fmla="*/ 27158 h 50"/>
                  <a:gd name="T8" fmla="+- 0 23082 16923"/>
                  <a:gd name="T9" fmla="*/ T8 w 6159"/>
                  <a:gd name="T10" fmla="+- 0 27207 27158"/>
                  <a:gd name="T11" fmla="*/ 27207 h 50"/>
                  <a:gd name="T12" fmla="+- 0 16923 16923"/>
                  <a:gd name="T13" fmla="*/ T12 w 6159"/>
                  <a:gd name="T14" fmla="+- 0 27207 27158"/>
                  <a:gd name="T15" fmla="*/ 27207 h 50"/>
                </a:gdLst>
                <a:ahLst/>
                <a:cxnLst>
                  <a:cxn ang="0">
                    <a:pos x="T1" y="T3"/>
                  </a:cxn>
                  <a:cxn ang="0">
                    <a:pos x="T5" y="T7"/>
                  </a:cxn>
                  <a:cxn ang="0">
                    <a:pos x="T9" y="T11"/>
                  </a:cxn>
                  <a:cxn ang="0">
                    <a:pos x="T13" y="T15"/>
                  </a:cxn>
                </a:cxnLst>
                <a:rect l="0" t="0" r="r" b="b"/>
                <a:pathLst>
                  <a:path w="6159" h="50">
                    <a:moveTo>
                      <a:pt x="0" y="49"/>
                    </a:moveTo>
                    <a:lnTo>
                      <a:pt x="6159" y="0"/>
                    </a:lnTo>
                    <a:lnTo>
                      <a:pt x="6159" y="49"/>
                    </a:lnTo>
                    <a:lnTo>
                      <a:pt x="0" y="49"/>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48" name="Group 104">
              <a:extLst>
                <a:ext uri="{FF2B5EF4-FFF2-40B4-BE49-F238E27FC236}">
                  <a16:creationId xmlns:a16="http://schemas.microsoft.com/office/drawing/2014/main" id="{F6F6E5C5-CD3A-4B98-A968-D506C4D40B51}"/>
                </a:ext>
              </a:extLst>
            </p:cNvPr>
            <p:cNvGrpSpPr>
              <a:grpSpLocks/>
            </p:cNvGrpSpPr>
            <p:nvPr/>
          </p:nvGrpSpPr>
          <p:grpSpPr bwMode="auto">
            <a:xfrm>
              <a:off x="19921" y="27183"/>
              <a:ext cx="2" cy="794"/>
              <a:chOff x="19921" y="27183"/>
              <a:chExt cx="2" cy="794"/>
            </a:xfrm>
          </p:grpSpPr>
          <p:sp>
            <p:nvSpPr>
              <p:cNvPr id="20696" name="Freeform 105">
                <a:extLst>
                  <a:ext uri="{FF2B5EF4-FFF2-40B4-BE49-F238E27FC236}">
                    <a16:creationId xmlns:a16="http://schemas.microsoft.com/office/drawing/2014/main" id="{111334AF-66D5-4FB8-87BB-3062AECAFA9E}"/>
                  </a:ext>
                </a:extLst>
              </p:cNvPr>
              <p:cNvSpPr>
                <a:spLocks/>
              </p:cNvSpPr>
              <p:nvPr/>
            </p:nvSpPr>
            <p:spPr bwMode="auto">
              <a:xfrm>
                <a:off x="19921" y="27183"/>
                <a:ext cx="2" cy="794"/>
              </a:xfrm>
              <a:custGeom>
                <a:avLst/>
                <a:gdLst>
                  <a:gd name="T0" fmla="+- 0 27183 27183"/>
                  <a:gd name="T1" fmla="*/ 27183 h 794"/>
                  <a:gd name="T2" fmla="+- 0 27977 27183"/>
                  <a:gd name="T3" fmla="*/ 27977 h 794"/>
                </a:gdLst>
                <a:ahLst/>
                <a:cxnLst>
                  <a:cxn ang="0">
                    <a:pos x="0" y="T1"/>
                  </a:cxn>
                  <a:cxn ang="0">
                    <a:pos x="0" y="T3"/>
                  </a:cxn>
                </a:cxnLst>
                <a:rect l="0" t="0" r="r" b="b"/>
                <a:pathLst>
                  <a:path h="794">
                    <a:moveTo>
                      <a:pt x="0" y="0"/>
                    </a:moveTo>
                    <a:lnTo>
                      <a:pt x="0" y="794"/>
                    </a:lnTo>
                  </a:path>
                </a:pathLst>
              </a:custGeom>
              <a:noFill/>
              <a:ln w="2011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49" name="Group 106">
              <a:extLst>
                <a:ext uri="{FF2B5EF4-FFF2-40B4-BE49-F238E27FC236}">
                  <a16:creationId xmlns:a16="http://schemas.microsoft.com/office/drawing/2014/main" id="{83C920DD-0F6A-47B1-B243-9943130F6762}"/>
                </a:ext>
              </a:extLst>
            </p:cNvPr>
            <p:cNvGrpSpPr>
              <a:grpSpLocks/>
            </p:cNvGrpSpPr>
            <p:nvPr/>
          </p:nvGrpSpPr>
          <p:grpSpPr bwMode="auto">
            <a:xfrm>
              <a:off x="19906" y="27183"/>
              <a:ext cx="30" cy="794"/>
              <a:chOff x="19906" y="27183"/>
              <a:chExt cx="30" cy="794"/>
            </a:xfrm>
          </p:grpSpPr>
          <p:sp>
            <p:nvSpPr>
              <p:cNvPr id="20695" name="Freeform 107">
                <a:extLst>
                  <a:ext uri="{FF2B5EF4-FFF2-40B4-BE49-F238E27FC236}">
                    <a16:creationId xmlns:a16="http://schemas.microsoft.com/office/drawing/2014/main" id="{D41AD27B-D2E6-4B3C-B9DB-B74880F2ECE6}"/>
                  </a:ext>
                </a:extLst>
              </p:cNvPr>
              <p:cNvSpPr>
                <a:spLocks/>
              </p:cNvSpPr>
              <p:nvPr/>
            </p:nvSpPr>
            <p:spPr bwMode="auto">
              <a:xfrm>
                <a:off x="19906" y="27183"/>
                <a:ext cx="30" cy="794"/>
              </a:xfrm>
              <a:custGeom>
                <a:avLst/>
                <a:gdLst>
                  <a:gd name="T0" fmla="+- 0 19906 19906"/>
                  <a:gd name="T1" fmla="*/ T0 w 30"/>
                  <a:gd name="T2" fmla="+- 0 27977 27183"/>
                  <a:gd name="T3" fmla="*/ 27977 h 794"/>
                  <a:gd name="T4" fmla="+- 0 19936 19906"/>
                  <a:gd name="T5" fmla="*/ T4 w 30"/>
                  <a:gd name="T6" fmla="+- 0 27977 27183"/>
                  <a:gd name="T7" fmla="*/ 27977 h 794"/>
                  <a:gd name="T8" fmla="+- 0 19906 19906"/>
                  <a:gd name="T9" fmla="*/ T8 w 30"/>
                  <a:gd name="T10" fmla="+- 0 27183 27183"/>
                  <a:gd name="T11" fmla="*/ 27183 h 794"/>
                  <a:gd name="T12" fmla="+- 0 19906 19906"/>
                  <a:gd name="T13" fmla="*/ T12 w 30"/>
                  <a:gd name="T14" fmla="+- 0 27977 27183"/>
                  <a:gd name="T15" fmla="*/ 27977 h 794"/>
                </a:gdLst>
                <a:ahLst/>
                <a:cxnLst>
                  <a:cxn ang="0">
                    <a:pos x="T1" y="T3"/>
                  </a:cxn>
                  <a:cxn ang="0">
                    <a:pos x="T5" y="T7"/>
                  </a:cxn>
                  <a:cxn ang="0">
                    <a:pos x="T9" y="T11"/>
                  </a:cxn>
                  <a:cxn ang="0">
                    <a:pos x="T13" y="T15"/>
                  </a:cxn>
                </a:cxnLst>
                <a:rect l="0" t="0" r="r" b="b"/>
                <a:pathLst>
                  <a:path w="30" h="794">
                    <a:moveTo>
                      <a:pt x="0" y="794"/>
                    </a:moveTo>
                    <a:lnTo>
                      <a:pt x="30" y="794"/>
                    </a:lnTo>
                    <a:lnTo>
                      <a:pt x="0" y="0"/>
                    </a:lnTo>
                    <a:lnTo>
                      <a:pt x="0" y="794"/>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50" name="Group 108">
              <a:extLst>
                <a:ext uri="{FF2B5EF4-FFF2-40B4-BE49-F238E27FC236}">
                  <a16:creationId xmlns:a16="http://schemas.microsoft.com/office/drawing/2014/main" id="{68D6711A-6D55-4556-83AE-2FA7AF9FB031}"/>
                </a:ext>
              </a:extLst>
            </p:cNvPr>
            <p:cNvGrpSpPr>
              <a:grpSpLocks/>
            </p:cNvGrpSpPr>
            <p:nvPr/>
          </p:nvGrpSpPr>
          <p:grpSpPr bwMode="auto">
            <a:xfrm>
              <a:off x="19906" y="27183"/>
              <a:ext cx="30" cy="794"/>
              <a:chOff x="19906" y="27183"/>
              <a:chExt cx="30" cy="794"/>
            </a:xfrm>
          </p:grpSpPr>
          <p:sp>
            <p:nvSpPr>
              <p:cNvPr id="20694" name="Freeform 109">
                <a:extLst>
                  <a:ext uri="{FF2B5EF4-FFF2-40B4-BE49-F238E27FC236}">
                    <a16:creationId xmlns:a16="http://schemas.microsoft.com/office/drawing/2014/main" id="{A97F6F32-8FAA-4CB3-9F06-179F9FA991BE}"/>
                  </a:ext>
                </a:extLst>
              </p:cNvPr>
              <p:cNvSpPr>
                <a:spLocks/>
              </p:cNvSpPr>
              <p:nvPr/>
            </p:nvSpPr>
            <p:spPr bwMode="auto">
              <a:xfrm>
                <a:off x="19906" y="27183"/>
                <a:ext cx="30" cy="794"/>
              </a:xfrm>
              <a:custGeom>
                <a:avLst/>
                <a:gdLst>
                  <a:gd name="T0" fmla="+- 0 19936 19906"/>
                  <a:gd name="T1" fmla="*/ T0 w 30"/>
                  <a:gd name="T2" fmla="+- 0 27977 27183"/>
                  <a:gd name="T3" fmla="*/ 27977 h 794"/>
                  <a:gd name="T4" fmla="+- 0 19906 19906"/>
                  <a:gd name="T5" fmla="*/ T4 w 30"/>
                  <a:gd name="T6" fmla="+- 0 27183 27183"/>
                  <a:gd name="T7" fmla="*/ 27183 h 794"/>
                  <a:gd name="T8" fmla="+- 0 19936 19906"/>
                  <a:gd name="T9" fmla="*/ T8 w 30"/>
                  <a:gd name="T10" fmla="+- 0 27183 27183"/>
                  <a:gd name="T11" fmla="*/ 27183 h 794"/>
                  <a:gd name="T12" fmla="+- 0 19936 19906"/>
                  <a:gd name="T13" fmla="*/ T12 w 30"/>
                  <a:gd name="T14" fmla="+- 0 27977 27183"/>
                  <a:gd name="T15" fmla="*/ 27977 h 794"/>
                </a:gdLst>
                <a:ahLst/>
                <a:cxnLst>
                  <a:cxn ang="0">
                    <a:pos x="T1" y="T3"/>
                  </a:cxn>
                  <a:cxn ang="0">
                    <a:pos x="T5" y="T7"/>
                  </a:cxn>
                  <a:cxn ang="0">
                    <a:pos x="T9" y="T11"/>
                  </a:cxn>
                  <a:cxn ang="0">
                    <a:pos x="T13" y="T15"/>
                  </a:cxn>
                </a:cxnLst>
                <a:rect l="0" t="0" r="r" b="b"/>
                <a:pathLst>
                  <a:path w="30" h="794">
                    <a:moveTo>
                      <a:pt x="30" y="794"/>
                    </a:moveTo>
                    <a:lnTo>
                      <a:pt x="0" y="0"/>
                    </a:lnTo>
                    <a:lnTo>
                      <a:pt x="30" y="0"/>
                    </a:lnTo>
                    <a:lnTo>
                      <a:pt x="30" y="794"/>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90" name="Group 110">
              <a:extLst>
                <a:ext uri="{FF2B5EF4-FFF2-40B4-BE49-F238E27FC236}">
                  <a16:creationId xmlns:a16="http://schemas.microsoft.com/office/drawing/2014/main" id="{D26FDD7B-60F2-42B1-932B-5A3529A8D144}"/>
                </a:ext>
              </a:extLst>
            </p:cNvPr>
            <p:cNvGrpSpPr>
              <a:grpSpLocks/>
            </p:cNvGrpSpPr>
            <p:nvPr/>
          </p:nvGrpSpPr>
          <p:grpSpPr bwMode="auto">
            <a:xfrm>
              <a:off x="21500" y="27183"/>
              <a:ext cx="2" cy="794"/>
              <a:chOff x="21500" y="27183"/>
              <a:chExt cx="2" cy="794"/>
            </a:xfrm>
          </p:grpSpPr>
          <p:sp>
            <p:nvSpPr>
              <p:cNvPr id="20693" name="Freeform 111">
                <a:extLst>
                  <a:ext uri="{FF2B5EF4-FFF2-40B4-BE49-F238E27FC236}">
                    <a16:creationId xmlns:a16="http://schemas.microsoft.com/office/drawing/2014/main" id="{C8082E99-53D2-430D-94BC-D79797C2729C}"/>
                  </a:ext>
                </a:extLst>
              </p:cNvPr>
              <p:cNvSpPr>
                <a:spLocks/>
              </p:cNvSpPr>
              <p:nvPr/>
            </p:nvSpPr>
            <p:spPr bwMode="auto">
              <a:xfrm>
                <a:off x="21500" y="27183"/>
                <a:ext cx="2" cy="794"/>
              </a:xfrm>
              <a:custGeom>
                <a:avLst/>
                <a:gdLst>
                  <a:gd name="T0" fmla="+- 0 27183 27183"/>
                  <a:gd name="T1" fmla="*/ 27183 h 794"/>
                  <a:gd name="T2" fmla="+- 0 27977 27183"/>
                  <a:gd name="T3" fmla="*/ 27977 h 794"/>
                </a:gdLst>
                <a:ahLst/>
                <a:cxnLst>
                  <a:cxn ang="0">
                    <a:pos x="0" y="T1"/>
                  </a:cxn>
                  <a:cxn ang="0">
                    <a:pos x="0" y="T3"/>
                  </a:cxn>
                </a:cxnLst>
                <a:rect l="0" t="0" r="r" b="b"/>
                <a:pathLst>
                  <a:path h="794">
                    <a:moveTo>
                      <a:pt x="0" y="0"/>
                    </a:moveTo>
                    <a:lnTo>
                      <a:pt x="0" y="794"/>
                    </a:lnTo>
                  </a:path>
                </a:pathLst>
              </a:custGeom>
              <a:noFill/>
              <a:ln w="2011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91" name="Group 112">
              <a:extLst>
                <a:ext uri="{FF2B5EF4-FFF2-40B4-BE49-F238E27FC236}">
                  <a16:creationId xmlns:a16="http://schemas.microsoft.com/office/drawing/2014/main" id="{8D10130C-8D72-4763-BA72-0AE1675DBFF9}"/>
                </a:ext>
              </a:extLst>
            </p:cNvPr>
            <p:cNvGrpSpPr>
              <a:grpSpLocks/>
            </p:cNvGrpSpPr>
            <p:nvPr/>
          </p:nvGrpSpPr>
          <p:grpSpPr bwMode="auto">
            <a:xfrm>
              <a:off x="21486" y="27183"/>
              <a:ext cx="30" cy="794"/>
              <a:chOff x="21486" y="27183"/>
              <a:chExt cx="30" cy="794"/>
            </a:xfrm>
          </p:grpSpPr>
          <p:sp>
            <p:nvSpPr>
              <p:cNvPr id="20692" name="Freeform 113">
                <a:extLst>
                  <a:ext uri="{FF2B5EF4-FFF2-40B4-BE49-F238E27FC236}">
                    <a16:creationId xmlns:a16="http://schemas.microsoft.com/office/drawing/2014/main" id="{A6806586-2307-454B-9DE6-8FC9A585F7C9}"/>
                  </a:ext>
                </a:extLst>
              </p:cNvPr>
              <p:cNvSpPr>
                <a:spLocks/>
              </p:cNvSpPr>
              <p:nvPr/>
            </p:nvSpPr>
            <p:spPr bwMode="auto">
              <a:xfrm>
                <a:off x="21486" y="27183"/>
                <a:ext cx="30" cy="794"/>
              </a:xfrm>
              <a:custGeom>
                <a:avLst/>
                <a:gdLst>
                  <a:gd name="T0" fmla="+- 0 21486 21486"/>
                  <a:gd name="T1" fmla="*/ T0 w 30"/>
                  <a:gd name="T2" fmla="+- 0 27977 27183"/>
                  <a:gd name="T3" fmla="*/ 27977 h 794"/>
                  <a:gd name="T4" fmla="+- 0 21515 21486"/>
                  <a:gd name="T5" fmla="*/ T4 w 30"/>
                  <a:gd name="T6" fmla="+- 0 27977 27183"/>
                  <a:gd name="T7" fmla="*/ 27977 h 794"/>
                  <a:gd name="T8" fmla="+- 0 21486 21486"/>
                  <a:gd name="T9" fmla="*/ T8 w 30"/>
                  <a:gd name="T10" fmla="+- 0 27183 27183"/>
                  <a:gd name="T11" fmla="*/ 27183 h 794"/>
                  <a:gd name="T12" fmla="+- 0 21486 21486"/>
                  <a:gd name="T13" fmla="*/ T12 w 30"/>
                  <a:gd name="T14" fmla="+- 0 27977 27183"/>
                  <a:gd name="T15" fmla="*/ 27977 h 794"/>
                </a:gdLst>
                <a:ahLst/>
                <a:cxnLst>
                  <a:cxn ang="0">
                    <a:pos x="T1" y="T3"/>
                  </a:cxn>
                  <a:cxn ang="0">
                    <a:pos x="T5" y="T7"/>
                  </a:cxn>
                  <a:cxn ang="0">
                    <a:pos x="T9" y="T11"/>
                  </a:cxn>
                  <a:cxn ang="0">
                    <a:pos x="T13" y="T15"/>
                  </a:cxn>
                </a:cxnLst>
                <a:rect l="0" t="0" r="r" b="b"/>
                <a:pathLst>
                  <a:path w="30" h="794">
                    <a:moveTo>
                      <a:pt x="0" y="794"/>
                    </a:moveTo>
                    <a:lnTo>
                      <a:pt x="29" y="794"/>
                    </a:lnTo>
                    <a:lnTo>
                      <a:pt x="0" y="0"/>
                    </a:lnTo>
                    <a:lnTo>
                      <a:pt x="0" y="794"/>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92" name="Group 114">
              <a:extLst>
                <a:ext uri="{FF2B5EF4-FFF2-40B4-BE49-F238E27FC236}">
                  <a16:creationId xmlns:a16="http://schemas.microsoft.com/office/drawing/2014/main" id="{B5E340C8-6036-4C54-BA16-907610F9C469}"/>
                </a:ext>
              </a:extLst>
            </p:cNvPr>
            <p:cNvGrpSpPr>
              <a:grpSpLocks/>
            </p:cNvGrpSpPr>
            <p:nvPr/>
          </p:nvGrpSpPr>
          <p:grpSpPr bwMode="auto">
            <a:xfrm>
              <a:off x="21486" y="27183"/>
              <a:ext cx="30" cy="794"/>
              <a:chOff x="21486" y="27183"/>
              <a:chExt cx="30" cy="794"/>
            </a:xfrm>
          </p:grpSpPr>
          <p:sp>
            <p:nvSpPr>
              <p:cNvPr id="20691" name="Freeform 115">
                <a:extLst>
                  <a:ext uri="{FF2B5EF4-FFF2-40B4-BE49-F238E27FC236}">
                    <a16:creationId xmlns:a16="http://schemas.microsoft.com/office/drawing/2014/main" id="{DA8162BD-03C4-4CB1-9219-26C2CD948D65}"/>
                  </a:ext>
                </a:extLst>
              </p:cNvPr>
              <p:cNvSpPr>
                <a:spLocks/>
              </p:cNvSpPr>
              <p:nvPr/>
            </p:nvSpPr>
            <p:spPr bwMode="auto">
              <a:xfrm>
                <a:off x="21486" y="27183"/>
                <a:ext cx="30" cy="794"/>
              </a:xfrm>
              <a:custGeom>
                <a:avLst/>
                <a:gdLst>
                  <a:gd name="T0" fmla="+- 0 21515 21486"/>
                  <a:gd name="T1" fmla="*/ T0 w 30"/>
                  <a:gd name="T2" fmla="+- 0 27977 27183"/>
                  <a:gd name="T3" fmla="*/ 27977 h 794"/>
                  <a:gd name="T4" fmla="+- 0 21486 21486"/>
                  <a:gd name="T5" fmla="*/ T4 w 30"/>
                  <a:gd name="T6" fmla="+- 0 27183 27183"/>
                  <a:gd name="T7" fmla="*/ 27183 h 794"/>
                  <a:gd name="T8" fmla="+- 0 21515 21486"/>
                  <a:gd name="T9" fmla="*/ T8 w 30"/>
                  <a:gd name="T10" fmla="+- 0 27183 27183"/>
                  <a:gd name="T11" fmla="*/ 27183 h 794"/>
                  <a:gd name="T12" fmla="+- 0 21515 21486"/>
                  <a:gd name="T13" fmla="*/ T12 w 30"/>
                  <a:gd name="T14" fmla="+- 0 27977 27183"/>
                  <a:gd name="T15" fmla="*/ 27977 h 794"/>
                </a:gdLst>
                <a:ahLst/>
                <a:cxnLst>
                  <a:cxn ang="0">
                    <a:pos x="T1" y="T3"/>
                  </a:cxn>
                  <a:cxn ang="0">
                    <a:pos x="T5" y="T7"/>
                  </a:cxn>
                  <a:cxn ang="0">
                    <a:pos x="T9" y="T11"/>
                  </a:cxn>
                  <a:cxn ang="0">
                    <a:pos x="T13" y="T15"/>
                  </a:cxn>
                </a:cxnLst>
                <a:rect l="0" t="0" r="r" b="b"/>
                <a:pathLst>
                  <a:path w="30" h="794">
                    <a:moveTo>
                      <a:pt x="29" y="794"/>
                    </a:moveTo>
                    <a:lnTo>
                      <a:pt x="0" y="0"/>
                    </a:lnTo>
                    <a:lnTo>
                      <a:pt x="29" y="0"/>
                    </a:lnTo>
                    <a:lnTo>
                      <a:pt x="29" y="794"/>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93" name="Group 116">
              <a:extLst>
                <a:ext uri="{FF2B5EF4-FFF2-40B4-BE49-F238E27FC236}">
                  <a16:creationId xmlns:a16="http://schemas.microsoft.com/office/drawing/2014/main" id="{C00DC192-C24C-4B68-B91F-0C311961AB16}"/>
                </a:ext>
              </a:extLst>
            </p:cNvPr>
            <p:cNvGrpSpPr>
              <a:grpSpLocks/>
            </p:cNvGrpSpPr>
            <p:nvPr/>
          </p:nvGrpSpPr>
          <p:grpSpPr bwMode="auto">
            <a:xfrm>
              <a:off x="16898" y="27976"/>
              <a:ext cx="6196" cy="2"/>
              <a:chOff x="16898" y="27976"/>
              <a:chExt cx="6196" cy="2"/>
            </a:xfrm>
          </p:grpSpPr>
          <p:sp>
            <p:nvSpPr>
              <p:cNvPr id="20690" name="Freeform 117">
                <a:extLst>
                  <a:ext uri="{FF2B5EF4-FFF2-40B4-BE49-F238E27FC236}">
                    <a16:creationId xmlns:a16="http://schemas.microsoft.com/office/drawing/2014/main" id="{5B2427F9-ACD7-4623-A67F-420DB9946DB7}"/>
                  </a:ext>
                </a:extLst>
              </p:cNvPr>
              <p:cNvSpPr>
                <a:spLocks/>
              </p:cNvSpPr>
              <p:nvPr/>
            </p:nvSpPr>
            <p:spPr bwMode="auto">
              <a:xfrm>
                <a:off x="16898" y="27976"/>
                <a:ext cx="6196" cy="2"/>
              </a:xfrm>
              <a:custGeom>
                <a:avLst/>
                <a:gdLst>
                  <a:gd name="T0" fmla="+- 0 16898 16898"/>
                  <a:gd name="T1" fmla="*/ T0 w 6196"/>
                  <a:gd name="T2" fmla="+- 0 23094 16898"/>
                  <a:gd name="T3" fmla="*/ T2 w 6196"/>
                </a:gdLst>
                <a:ahLst/>
                <a:cxnLst>
                  <a:cxn ang="0">
                    <a:pos x="T1" y="0"/>
                  </a:cxn>
                  <a:cxn ang="0">
                    <a:pos x="T3" y="0"/>
                  </a:cxn>
                </a:cxnLst>
                <a:rect l="0" t="0" r="r" b="b"/>
                <a:pathLst>
                  <a:path w="6196">
                    <a:moveTo>
                      <a:pt x="0" y="0"/>
                    </a:moveTo>
                    <a:lnTo>
                      <a:pt x="6196" y="0"/>
                    </a:lnTo>
                  </a:path>
                </a:pathLst>
              </a:custGeom>
              <a:noFill/>
              <a:ln w="2011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94" name="Group 118">
              <a:extLst>
                <a:ext uri="{FF2B5EF4-FFF2-40B4-BE49-F238E27FC236}">
                  <a16:creationId xmlns:a16="http://schemas.microsoft.com/office/drawing/2014/main" id="{A0326F3C-162E-44CA-98DB-8314C8BD41EE}"/>
                </a:ext>
              </a:extLst>
            </p:cNvPr>
            <p:cNvGrpSpPr>
              <a:grpSpLocks/>
            </p:cNvGrpSpPr>
            <p:nvPr/>
          </p:nvGrpSpPr>
          <p:grpSpPr bwMode="auto">
            <a:xfrm>
              <a:off x="16898" y="27961"/>
              <a:ext cx="6196" cy="30"/>
              <a:chOff x="16898" y="27961"/>
              <a:chExt cx="6196" cy="30"/>
            </a:xfrm>
          </p:grpSpPr>
          <p:sp>
            <p:nvSpPr>
              <p:cNvPr id="20689" name="Freeform 119">
                <a:extLst>
                  <a:ext uri="{FF2B5EF4-FFF2-40B4-BE49-F238E27FC236}">
                    <a16:creationId xmlns:a16="http://schemas.microsoft.com/office/drawing/2014/main" id="{1D45F2A1-BA22-4D5B-8EA9-91F3656419E3}"/>
                  </a:ext>
                </a:extLst>
              </p:cNvPr>
              <p:cNvSpPr>
                <a:spLocks/>
              </p:cNvSpPr>
              <p:nvPr/>
            </p:nvSpPr>
            <p:spPr bwMode="auto">
              <a:xfrm>
                <a:off x="16898" y="27961"/>
                <a:ext cx="6196" cy="30"/>
              </a:xfrm>
              <a:custGeom>
                <a:avLst/>
                <a:gdLst>
                  <a:gd name="T0" fmla="+- 0 16898 16898"/>
                  <a:gd name="T1" fmla="*/ T0 w 6196"/>
                  <a:gd name="T2" fmla="+- 0 27961 27961"/>
                  <a:gd name="T3" fmla="*/ 27961 h 30"/>
                  <a:gd name="T4" fmla="+- 0 16898 16898"/>
                  <a:gd name="T5" fmla="*/ T4 w 6196"/>
                  <a:gd name="T6" fmla="+- 0 27991 27961"/>
                  <a:gd name="T7" fmla="*/ 27991 h 30"/>
                  <a:gd name="T8" fmla="+- 0 23094 16898"/>
                  <a:gd name="T9" fmla="*/ T8 w 6196"/>
                  <a:gd name="T10" fmla="+- 0 27961 27961"/>
                  <a:gd name="T11" fmla="*/ 27961 h 30"/>
                  <a:gd name="T12" fmla="+- 0 16898 16898"/>
                  <a:gd name="T13" fmla="*/ T12 w 6196"/>
                  <a:gd name="T14" fmla="+- 0 27961 27961"/>
                  <a:gd name="T15" fmla="*/ 27961 h 30"/>
                </a:gdLst>
                <a:ahLst/>
                <a:cxnLst>
                  <a:cxn ang="0">
                    <a:pos x="T1" y="T3"/>
                  </a:cxn>
                  <a:cxn ang="0">
                    <a:pos x="T5" y="T7"/>
                  </a:cxn>
                  <a:cxn ang="0">
                    <a:pos x="T9" y="T11"/>
                  </a:cxn>
                  <a:cxn ang="0">
                    <a:pos x="T13" y="T15"/>
                  </a:cxn>
                </a:cxnLst>
                <a:rect l="0" t="0" r="r" b="b"/>
                <a:pathLst>
                  <a:path w="6196" h="30">
                    <a:moveTo>
                      <a:pt x="0" y="0"/>
                    </a:moveTo>
                    <a:lnTo>
                      <a:pt x="0" y="30"/>
                    </a:lnTo>
                    <a:lnTo>
                      <a:pt x="6196" y="0"/>
                    </a:lnTo>
                    <a:lnTo>
                      <a:pt x="0" y="0"/>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95" name="Group 120">
              <a:extLst>
                <a:ext uri="{FF2B5EF4-FFF2-40B4-BE49-F238E27FC236}">
                  <a16:creationId xmlns:a16="http://schemas.microsoft.com/office/drawing/2014/main" id="{EDB463D0-88BB-4006-9F66-2BE5AC15564A}"/>
                </a:ext>
              </a:extLst>
            </p:cNvPr>
            <p:cNvGrpSpPr>
              <a:grpSpLocks/>
            </p:cNvGrpSpPr>
            <p:nvPr/>
          </p:nvGrpSpPr>
          <p:grpSpPr bwMode="auto">
            <a:xfrm>
              <a:off x="16898" y="27961"/>
              <a:ext cx="6196" cy="30"/>
              <a:chOff x="16898" y="27961"/>
              <a:chExt cx="6196" cy="30"/>
            </a:xfrm>
          </p:grpSpPr>
          <p:sp>
            <p:nvSpPr>
              <p:cNvPr id="20688" name="Freeform 121">
                <a:extLst>
                  <a:ext uri="{FF2B5EF4-FFF2-40B4-BE49-F238E27FC236}">
                    <a16:creationId xmlns:a16="http://schemas.microsoft.com/office/drawing/2014/main" id="{F7A9DDFD-A852-4FA2-9CAE-6A13DDC9F4E2}"/>
                  </a:ext>
                </a:extLst>
              </p:cNvPr>
              <p:cNvSpPr>
                <a:spLocks/>
              </p:cNvSpPr>
              <p:nvPr/>
            </p:nvSpPr>
            <p:spPr bwMode="auto">
              <a:xfrm>
                <a:off x="16898" y="27961"/>
                <a:ext cx="6196" cy="30"/>
              </a:xfrm>
              <a:custGeom>
                <a:avLst/>
                <a:gdLst>
                  <a:gd name="T0" fmla="+- 0 16898 16898"/>
                  <a:gd name="T1" fmla="*/ T0 w 6196"/>
                  <a:gd name="T2" fmla="+- 0 27991 27961"/>
                  <a:gd name="T3" fmla="*/ 27991 h 30"/>
                  <a:gd name="T4" fmla="+- 0 23094 16898"/>
                  <a:gd name="T5" fmla="*/ T4 w 6196"/>
                  <a:gd name="T6" fmla="+- 0 27961 27961"/>
                  <a:gd name="T7" fmla="*/ 27961 h 30"/>
                  <a:gd name="T8" fmla="+- 0 23094 16898"/>
                  <a:gd name="T9" fmla="*/ T8 w 6196"/>
                  <a:gd name="T10" fmla="+- 0 27991 27961"/>
                  <a:gd name="T11" fmla="*/ 27991 h 30"/>
                  <a:gd name="T12" fmla="+- 0 16898 16898"/>
                  <a:gd name="T13" fmla="*/ T12 w 6196"/>
                  <a:gd name="T14" fmla="+- 0 27991 27961"/>
                  <a:gd name="T15" fmla="*/ 27991 h 30"/>
                </a:gdLst>
                <a:ahLst/>
                <a:cxnLst>
                  <a:cxn ang="0">
                    <a:pos x="T1" y="T3"/>
                  </a:cxn>
                  <a:cxn ang="0">
                    <a:pos x="T5" y="T7"/>
                  </a:cxn>
                  <a:cxn ang="0">
                    <a:pos x="T9" y="T11"/>
                  </a:cxn>
                  <a:cxn ang="0">
                    <a:pos x="T13" y="T15"/>
                  </a:cxn>
                </a:cxnLst>
                <a:rect l="0" t="0" r="r" b="b"/>
                <a:pathLst>
                  <a:path w="6196" h="30">
                    <a:moveTo>
                      <a:pt x="0" y="30"/>
                    </a:moveTo>
                    <a:lnTo>
                      <a:pt x="6196" y="0"/>
                    </a:lnTo>
                    <a:lnTo>
                      <a:pt x="6196" y="30"/>
                    </a:lnTo>
                    <a:lnTo>
                      <a:pt x="0" y="30"/>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96" name="Group 122">
              <a:extLst>
                <a:ext uri="{FF2B5EF4-FFF2-40B4-BE49-F238E27FC236}">
                  <a16:creationId xmlns:a16="http://schemas.microsoft.com/office/drawing/2014/main" id="{051D5584-37BA-4CCA-A38A-C9245775CFA5}"/>
                </a:ext>
              </a:extLst>
            </p:cNvPr>
            <p:cNvGrpSpPr>
              <a:grpSpLocks/>
            </p:cNvGrpSpPr>
            <p:nvPr/>
          </p:nvGrpSpPr>
          <p:grpSpPr bwMode="auto">
            <a:xfrm>
              <a:off x="17047" y="27413"/>
              <a:ext cx="113" cy="169"/>
              <a:chOff x="17047" y="27413"/>
              <a:chExt cx="113" cy="169"/>
            </a:xfrm>
          </p:grpSpPr>
          <p:sp>
            <p:nvSpPr>
              <p:cNvPr id="20687" name="Freeform 123">
                <a:extLst>
                  <a:ext uri="{FF2B5EF4-FFF2-40B4-BE49-F238E27FC236}">
                    <a16:creationId xmlns:a16="http://schemas.microsoft.com/office/drawing/2014/main" id="{573B4843-424B-49BA-8D92-FF59704D983F}"/>
                  </a:ext>
                </a:extLst>
              </p:cNvPr>
              <p:cNvSpPr>
                <a:spLocks/>
              </p:cNvSpPr>
              <p:nvPr/>
            </p:nvSpPr>
            <p:spPr bwMode="auto">
              <a:xfrm>
                <a:off x="17047" y="27413"/>
                <a:ext cx="113" cy="169"/>
              </a:xfrm>
              <a:custGeom>
                <a:avLst/>
                <a:gdLst>
                  <a:gd name="T0" fmla="+- 0 17047 17047"/>
                  <a:gd name="T1" fmla="*/ T0 w 113"/>
                  <a:gd name="T2" fmla="+- 0 27557 27413"/>
                  <a:gd name="T3" fmla="*/ 27557 h 169"/>
                  <a:gd name="T4" fmla="+- 0 17062 17047"/>
                  <a:gd name="T5" fmla="*/ T4 w 113"/>
                  <a:gd name="T6" fmla="+- 0 27573 27413"/>
                  <a:gd name="T7" fmla="*/ 27573 h 169"/>
                  <a:gd name="T8" fmla="+- 0 17086 17047"/>
                  <a:gd name="T9" fmla="*/ T8 w 113"/>
                  <a:gd name="T10" fmla="+- 0 27581 27413"/>
                  <a:gd name="T11" fmla="*/ 27581 h 169"/>
                  <a:gd name="T12" fmla="+- 0 17118 17047"/>
                  <a:gd name="T13" fmla="*/ T12 w 113"/>
                  <a:gd name="T14" fmla="+- 0 27581 27413"/>
                  <a:gd name="T15" fmla="*/ 27581 h 169"/>
                  <a:gd name="T16" fmla="+- 0 17142 17047"/>
                  <a:gd name="T17" fmla="*/ T16 w 113"/>
                  <a:gd name="T18" fmla="+- 0 27573 27413"/>
                  <a:gd name="T19" fmla="*/ 27573 h 169"/>
                  <a:gd name="T20" fmla="+- 0 17159 17047"/>
                  <a:gd name="T21" fmla="*/ T20 w 113"/>
                  <a:gd name="T22" fmla="+- 0 27557 27413"/>
                  <a:gd name="T23" fmla="*/ 27557 h 169"/>
                  <a:gd name="T24" fmla="+- 0 17159 17047"/>
                  <a:gd name="T25" fmla="*/ T24 w 113"/>
                  <a:gd name="T26" fmla="+- 0 27532 27413"/>
                  <a:gd name="T27" fmla="*/ 27532 h 169"/>
                  <a:gd name="T28" fmla="+- 0 17150 17047"/>
                  <a:gd name="T29" fmla="*/ T28 w 113"/>
                  <a:gd name="T30" fmla="+- 0 27517 27413"/>
                  <a:gd name="T31" fmla="*/ 27517 h 169"/>
                  <a:gd name="T32" fmla="+- 0 17135 17047"/>
                  <a:gd name="T33" fmla="*/ T32 w 113"/>
                  <a:gd name="T34" fmla="+- 0 27501 27413"/>
                  <a:gd name="T35" fmla="*/ 27501 h 169"/>
                  <a:gd name="T36" fmla="+- 0 17118 17047"/>
                  <a:gd name="T37" fmla="*/ T36 w 113"/>
                  <a:gd name="T38" fmla="+- 0 27493 27413"/>
                  <a:gd name="T39" fmla="*/ 27493 h 169"/>
                  <a:gd name="T40" fmla="+- 0 17078 17047"/>
                  <a:gd name="T41" fmla="*/ T40 w 113"/>
                  <a:gd name="T42" fmla="+- 0 27476 27413"/>
                  <a:gd name="T43" fmla="*/ 27476 h 169"/>
                  <a:gd name="T44" fmla="+- 0 17062 17047"/>
                  <a:gd name="T45" fmla="*/ T44 w 113"/>
                  <a:gd name="T46" fmla="+- 0 27469 27413"/>
                  <a:gd name="T47" fmla="*/ 27469 h 169"/>
                  <a:gd name="T48" fmla="+- 0 17054 17047"/>
                  <a:gd name="T49" fmla="*/ T48 w 113"/>
                  <a:gd name="T50" fmla="+- 0 27452 27413"/>
                  <a:gd name="T51" fmla="*/ 27452 h 169"/>
                  <a:gd name="T52" fmla="+- 0 17054 17047"/>
                  <a:gd name="T53" fmla="*/ T52 w 113"/>
                  <a:gd name="T54" fmla="+- 0 27437 27413"/>
                  <a:gd name="T55" fmla="*/ 27437 h 169"/>
                  <a:gd name="T56" fmla="+- 0 17062 17047"/>
                  <a:gd name="T57" fmla="*/ T56 w 113"/>
                  <a:gd name="T58" fmla="+- 0 27429 27413"/>
                  <a:gd name="T59" fmla="*/ 27429 h 169"/>
                  <a:gd name="T60" fmla="+- 0 17086 17047"/>
                  <a:gd name="T61" fmla="*/ T60 w 113"/>
                  <a:gd name="T62" fmla="+- 0 27420 27413"/>
                  <a:gd name="T63" fmla="*/ 27420 h 169"/>
                  <a:gd name="T64" fmla="+- 0 17118 17047"/>
                  <a:gd name="T65" fmla="*/ T64 w 113"/>
                  <a:gd name="T66" fmla="+- 0 27420 27413"/>
                  <a:gd name="T67" fmla="*/ 27420 h 169"/>
                  <a:gd name="T68" fmla="+- 0 17135 17047"/>
                  <a:gd name="T69" fmla="*/ T68 w 113"/>
                  <a:gd name="T70" fmla="+- 0 27429 27413"/>
                  <a:gd name="T71" fmla="*/ 27429 h 169"/>
                  <a:gd name="T72" fmla="+- 0 17142 17047"/>
                  <a:gd name="T73" fmla="*/ T72 w 113"/>
                  <a:gd name="T74" fmla="+- 0 27437 27413"/>
                  <a:gd name="T75" fmla="*/ 27437 h 169"/>
                  <a:gd name="T76" fmla="+- 0 17159 17047"/>
                  <a:gd name="T77" fmla="*/ T76 w 113"/>
                  <a:gd name="T78" fmla="+- 0 27437 27413"/>
                  <a:gd name="T79" fmla="*/ 27437 h 169"/>
                  <a:gd name="T80" fmla="+- 0 17142 17047"/>
                  <a:gd name="T81" fmla="*/ T80 w 113"/>
                  <a:gd name="T82" fmla="+- 0 27420 27413"/>
                  <a:gd name="T83" fmla="*/ 27420 h 169"/>
                  <a:gd name="T84" fmla="+- 0 17118 17047"/>
                  <a:gd name="T85" fmla="*/ T84 w 113"/>
                  <a:gd name="T86" fmla="+- 0 27413 27413"/>
                  <a:gd name="T87" fmla="*/ 27413 h 169"/>
                  <a:gd name="T88" fmla="+- 0 17086 17047"/>
                  <a:gd name="T89" fmla="*/ T88 w 113"/>
                  <a:gd name="T90" fmla="+- 0 27413 27413"/>
                  <a:gd name="T91" fmla="*/ 27413 h 169"/>
                  <a:gd name="T92" fmla="+- 0 17062 17047"/>
                  <a:gd name="T93" fmla="*/ T92 w 113"/>
                  <a:gd name="T94" fmla="+- 0 27420 27413"/>
                  <a:gd name="T95" fmla="*/ 27420 h 169"/>
                  <a:gd name="T96" fmla="+- 0 17047 17047"/>
                  <a:gd name="T97" fmla="*/ T96 w 113"/>
                  <a:gd name="T98" fmla="+- 0 27437 27413"/>
                  <a:gd name="T99" fmla="*/ 27437 h 169"/>
                  <a:gd name="T100" fmla="+- 0 17047 17047"/>
                  <a:gd name="T101" fmla="*/ T100 w 113"/>
                  <a:gd name="T102" fmla="+- 0 27452 27413"/>
                  <a:gd name="T103" fmla="*/ 27452 h 169"/>
                  <a:gd name="T104" fmla="+- 0 17054 17047"/>
                  <a:gd name="T105" fmla="*/ T104 w 113"/>
                  <a:gd name="T106" fmla="+- 0 27469 27413"/>
                  <a:gd name="T107" fmla="*/ 27469 h 169"/>
                  <a:gd name="T108" fmla="+- 0 17062 17047"/>
                  <a:gd name="T109" fmla="*/ T108 w 113"/>
                  <a:gd name="T110" fmla="+- 0 27476 27413"/>
                  <a:gd name="T111" fmla="*/ 27476 h 169"/>
                  <a:gd name="T112" fmla="+- 0 17078 17047"/>
                  <a:gd name="T113" fmla="*/ T112 w 113"/>
                  <a:gd name="T114" fmla="+- 0 27485 27413"/>
                  <a:gd name="T115" fmla="*/ 27485 h 169"/>
                  <a:gd name="T116" fmla="+- 0 17118 17047"/>
                  <a:gd name="T117" fmla="*/ T116 w 113"/>
                  <a:gd name="T118" fmla="+- 0 27501 27413"/>
                  <a:gd name="T119" fmla="*/ 27501 h 169"/>
                  <a:gd name="T120" fmla="+- 0 17135 17047"/>
                  <a:gd name="T121" fmla="*/ T120 w 113"/>
                  <a:gd name="T122" fmla="+- 0 27508 27413"/>
                  <a:gd name="T123" fmla="*/ 27508 h 169"/>
                  <a:gd name="T124" fmla="+- 0 17142 17047"/>
                  <a:gd name="T125" fmla="*/ T124 w 113"/>
                  <a:gd name="T126" fmla="+- 0 27517 27413"/>
                  <a:gd name="T127" fmla="*/ 27517 h 169"/>
                  <a:gd name="T128" fmla="+- 0 17150 17047"/>
                  <a:gd name="T129" fmla="*/ T128 w 113"/>
                  <a:gd name="T130" fmla="+- 0 27532 27413"/>
                  <a:gd name="T131" fmla="*/ 27532 h 169"/>
                  <a:gd name="T132" fmla="+- 0 17150 17047"/>
                  <a:gd name="T133" fmla="*/ T132 w 113"/>
                  <a:gd name="T134" fmla="+- 0 27557 27413"/>
                  <a:gd name="T135" fmla="*/ 27557 h 169"/>
                  <a:gd name="T136" fmla="+- 0 17142 17047"/>
                  <a:gd name="T137" fmla="*/ T136 w 113"/>
                  <a:gd name="T138" fmla="+- 0 27564 27413"/>
                  <a:gd name="T139" fmla="*/ 27564 h 169"/>
                  <a:gd name="T140" fmla="+- 0 17118 17047"/>
                  <a:gd name="T141" fmla="*/ T140 w 113"/>
                  <a:gd name="T142" fmla="+- 0 27573 27413"/>
                  <a:gd name="T143" fmla="*/ 27573 h 169"/>
                  <a:gd name="T144" fmla="+- 0 17086 17047"/>
                  <a:gd name="T145" fmla="*/ T144 w 113"/>
                  <a:gd name="T146" fmla="+- 0 27573 27413"/>
                  <a:gd name="T147" fmla="*/ 27573 h 169"/>
                  <a:gd name="T148" fmla="+- 0 17070 17047"/>
                  <a:gd name="T149" fmla="*/ T148 w 113"/>
                  <a:gd name="T150" fmla="+- 0 27564 27413"/>
                  <a:gd name="T151" fmla="*/ 27564 h 169"/>
                  <a:gd name="T152" fmla="+- 0 17062 17047"/>
                  <a:gd name="T153" fmla="*/ T152 w 113"/>
                  <a:gd name="T154" fmla="+- 0 27557 27413"/>
                  <a:gd name="T155" fmla="*/ 27557 h 169"/>
                  <a:gd name="T156" fmla="+- 0 17047 17047"/>
                  <a:gd name="T157" fmla="*/ T156 w 113"/>
                  <a:gd name="T158" fmla="+- 0 27557 27413"/>
                  <a:gd name="T159" fmla="*/ 27557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13" h="169">
                    <a:moveTo>
                      <a:pt x="0" y="144"/>
                    </a:moveTo>
                    <a:lnTo>
                      <a:pt x="15" y="160"/>
                    </a:lnTo>
                    <a:lnTo>
                      <a:pt x="39" y="168"/>
                    </a:lnTo>
                    <a:lnTo>
                      <a:pt x="71" y="168"/>
                    </a:lnTo>
                    <a:lnTo>
                      <a:pt x="95" y="160"/>
                    </a:lnTo>
                    <a:lnTo>
                      <a:pt x="112" y="144"/>
                    </a:lnTo>
                    <a:lnTo>
                      <a:pt x="112" y="119"/>
                    </a:lnTo>
                    <a:lnTo>
                      <a:pt x="103" y="104"/>
                    </a:lnTo>
                    <a:lnTo>
                      <a:pt x="88" y="88"/>
                    </a:lnTo>
                    <a:lnTo>
                      <a:pt x="71" y="80"/>
                    </a:lnTo>
                    <a:lnTo>
                      <a:pt x="31" y="63"/>
                    </a:lnTo>
                    <a:lnTo>
                      <a:pt x="15" y="56"/>
                    </a:lnTo>
                    <a:lnTo>
                      <a:pt x="7" y="39"/>
                    </a:lnTo>
                    <a:lnTo>
                      <a:pt x="7" y="24"/>
                    </a:lnTo>
                    <a:lnTo>
                      <a:pt x="15" y="16"/>
                    </a:lnTo>
                    <a:lnTo>
                      <a:pt x="39" y="7"/>
                    </a:lnTo>
                    <a:lnTo>
                      <a:pt x="71" y="7"/>
                    </a:lnTo>
                    <a:lnTo>
                      <a:pt x="88" y="16"/>
                    </a:lnTo>
                    <a:lnTo>
                      <a:pt x="95" y="24"/>
                    </a:lnTo>
                    <a:lnTo>
                      <a:pt x="112" y="24"/>
                    </a:lnTo>
                    <a:lnTo>
                      <a:pt x="95" y="7"/>
                    </a:lnTo>
                    <a:lnTo>
                      <a:pt x="71" y="0"/>
                    </a:lnTo>
                    <a:lnTo>
                      <a:pt x="39" y="0"/>
                    </a:lnTo>
                    <a:lnTo>
                      <a:pt x="15" y="7"/>
                    </a:lnTo>
                    <a:lnTo>
                      <a:pt x="0" y="24"/>
                    </a:lnTo>
                    <a:lnTo>
                      <a:pt x="0" y="39"/>
                    </a:lnTo>
                    <a:lnTo>
                      <a:pt x="7" y="56"/>
                    </a:lnTo>
                    <a:lnTo>
                      <a:pt x="15" y="63"/>
                    </a:lnTo>
                    <a:lnTo>
                      <a:pt x="31" y="72"/>
                    </a:lnTo>
                    <a:lnTo>
                      <a:pt x="71" y="88"/>
                    </a:lnTo>
                    <a:lnTo>
                      <a:pt x="88" y="95"/>
                    </a:lnTo>
                    <a:lnTo>
                      <a:pt x="95" y="104"/>
                    </a:lnTo>
                    <a:lnTo>
                      <a:pt x="103" y="119"/>
                    </a:lnTo>
                    <a:lnTo>
                      <a:pt x="103" y="144"/>
                    </a:lnTo>
                    <a:lnTo>
                      <a:pt x="95" y="151"/>
                    </a:lnTo>
                    <a:lnTo>
                      <a:pt x="71" y="160"/>
                    </a:lnTo>
                    <a:lnTo>
                      <a:pt x="39" y="160"/>
                    </a:lnTo>
                    <a:lnTo>
                      <a:pt x="23" y="151"/>
                    </a:lnTo>
                    <a:lnTo>
                      <a:pt x="15" y="144"/>
                    </a:lnTo>
                    <a:lnTo>
                      <a:pt x="0" y="144"/>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97" name="Group 124">
              <a:extLst>
                <a:ext uri="{FF2B5EF4-FFF2-40B4-BE49-F238E27FC236}">
                  <a16:creationId xmlns:a16="http://schemas.microsoft.com/office/drawing/2014/main" id="{74DA65BC-60D9-4213-B9E7-C65E5DCBF547}"/>
                </a:ext>
              </a:extLst>
            </p:cNvPr>
            <p:cNvGrpSpPr>
              <a:grpSpLocks/>
            </p:cNvGrpSpPr>
            <p:nvPr/>
          </p:nvGrpSpPr>
          <p:grpSpPr bwMode="auto">
            <a:xfrm>
              <a:off x="17219" y="27409"/>
              <a:ext cx="2" cy="175"/>
              <a:chOff x="17219" y="27409"/>
              <a:chExt cx="2" cy="175"/>
            </a:xfrm>
          </p:grpSpPr>
          <p:sp>
            <p:nvSpPr>
              <p:cNvPr id="20686" name="Freeform 125">
                <a:extLst>
                  <a:ext uri="{FF2B5EF4-FFF2-40B4-BE49-F238E27FC236}">
                    <a16:creationId xmlns:a16="http://schemas.microsoft.com/office/drawing/2014/main" id="{6C6006FF-4F2B-4D7B-B4B6-96371A7ABD42}"/>
                  </a:ext>
                </a:extLst>
              </p:cNvPr>
              <p:cNvSpPr>
                <a:spLocks/>
              </p:cNvSpPr>
              <p:nvPr/>
            </p:nvSpPr>
            <p:spPr bwMode="auto">
              <a:xfrm>
                <a:off x="17219" y="27409"/>
                <a:ext cx="2" cy="175"/>
              </a:xfrm>
              <a:custGeom>
                <a:avLst/>
                <a:gdLst>
                  <a:gd name="T0" fmla="+- 0 27409 27409"/>
                  <a:gd name="T1" fmla="*/ 27409 h 175"/>
                  <a:gd name="T2" fmla="+- 0 27584 27409"/>
                  <a:gd name="T3" fmla="*/ 27584 h 175"/>
                </a:gdLst>
                <a:ahLst/>
                <a:cxnLst>
                  <a:cxn ang="0">
                    <a:pos x="0" y="T1"/>
                  </a:cxn>
                  <a:cxn ang="0">
                    <a:pos x="0" y="T3"/>
                  </a:cxn>
                </a:cxnLst>
                <a:rect l="0" t="0" r="r" b="b"/>
                <a:pathLst>
                  <a:path h="175">
                    <a:moveTo>
                      <a:pt x="0" y="0"/>
                    </a:moveTo>
                    <a:lnTo>
                      <a:pt x="0" y="175"/>
                    </a:lnTo>
                  </a:path>
                </a:pathLst>
              </a:custGeom>
              <a:noFill/>
              <a:ln w="103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98" name="Group 126">
              <a:extLst>
                <a:ext uri="{FF2B5EF4-FFF2-40B4-BE49-F238E27FC236}">
                  <a16:creationId xmlns:a16="http://schemas.microsoft.com/office/drawing/2014/main" id="{295F5988-3D65-4D99-99C2-B50C8DD1B911}"/>
                </a:ext>
              </a:extLst>
            </p:cNvPr>
            <p:cNvGrpSpPr>
              <a:grpSpLocks/>
            </p:cNvGrpSpPr>
            <p:nvPr/>
          </p:nvGrpSpPr>
          <p:grpSpPr bwMode="auto">
            <a:xfrm>
              <a:off x="17222" y="27413"/>
              <a:ext cx="105" cy="105"/>
              <a:chOff x="17222" y="27413"/>
              <a:chExt cx="105" cy="105"/>
            </a:xfrm>
          </p:grpSpPr>
          <p:sp>
            <p:nvSpPr>
              <p:cNvPr id="20685" name="Freeform 127">
                <a:extLst>
                  <a:ext uri="{FF2B5EF4-FFF2-40B4-BE49-F238E27FC236}">
                    <a16:creationId xmlns:a16="http://schemas.microsoft.com/office/drawing/2014/main" id="{0E4D9EAB-54F2-41A3-8AA5-101751A22045}"/>
                  </a:ext>
                </a:extLst>
              </p:cNvPr>
              <p:cNvSpPr>
                <a:spLocks/>
              </p:cNvSpPr>
              <p:nvPr/>
            </p:nvSpPr>
            <p:spPr bwMode="auto">
              <a:xfrm>
                <a:off x="17222" y="27413"/>
                <a:ext cx="105" cy="105"/>
              </a:xfrm>
              <a:custGeom>
                <a:avLst/>
                <a:gdLst>
                  <a:gd name="T0" fmla="+- 0 17222 17222"/>
                  <a:gd name="T1" fmla="*/ T0 w 105"/>
                  <a:gd name="T2" fmla="+- 0 27517 27413"/>
                  <a:gd name="T3" fmla="*/ 27517 h 105"/>
                  <a:gd name="T4" fmla="+- 0 17327 17222"/>
                  <a:gd name="T5" fmla="*/ T4 w 105"/>
                  <a:gd name="T6" fmla="+- 0 27413 27413"/>
                  <a:gd name="T7" fmla="*/ 27413 h 105"/>
                  <a:gd name="T8" fmla="+- 0 17318 17222"/>
                  <a:gd name="T9" fmla="*/ T8 w 105"/>
                  <a:gd name="T10" fmla="+- 0 27413 27413"/>
                  <a:gd name="T11" fmla="*/ 27413 h 105"/>
                  <a:gd name="T12" fmla="+- 0 17222 17222"/>
                  <a:gd name="T13" fmla="*/ T12 w 105"/>
                  <a:gd name="T14" fmla="+- 0 27508 27413"/>
                  <a:gd name="T15" fmla="*/ 27508 h 105"/>
                </a:gdLst>
                <a:ahLst/>
                <a:cxnLst>
                  <a:cxn ang="0">
                    <a:pos x="T1" y="T3"/>
                  </a:cxn>
                  <a:cxn ang="0">
                    <a:pos x="T5" y="T7"/>
                  </a:cxn>
                  <a:cxn ang="0">
                    <a:pos x="T9" y="T11"/>
                  </a:cxn>
                  <a:cxn ang="0">
                    <a:pos x="T13" y="T15"/>
                  </a:cxn>
                </a:cxnLst>
                <a:rect l="0" t="0" r="r" b="b"/>
                <a:pathLst>
                  <a:path w="105" h="105">
                    <a:moveTo>
                      <a:pt x="0" y="104"/>
                    </a:moveTo>
                    <a:lnTo>
                      <a:pt x="105" y="0"/>
                    </a:lnTo>
                    <a:lnTo>
                      <a:pt x="96" y="0"/>
                    </a:lnTo>
                    <a:lnTo>
                      <a:pt x="0" y="95"/>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99" name="Group 128">
              <a:extLst>
                <a:ext uri="{FF2B5EF4-FFF2-40B4-BE49-F238E27FC236}">
                  <a16:creationId xmlns:a16="http://schemas.microsoft.com/office/drawing/2014/main" id="{771714AF-620F-4FAA-84F8-79F4BC1E461C}"/>
                </a:ext>
              </a:extLst>
            </p:cNvPr>
            <p:cNvGrpSpPr>
              <a:grpSpLocks/>
            </p:cNvGrpSpPr>
            <p:nvPr/>
          </p:nvGrpSpPr>
          <p:grpSpPr bwMode="auto">
            <a:xfrm>
              <a:off x="17247" y="27485"/>
              <a:ext cx="81" cy="96"/>
              <a:chOff x="17247" y="27485"/>
              <a:chExt cx="81" cy="96"/>
            </a:xfrm>
          </p:grpSpPr>
          <p:sp>
            <p:nvSpPr>
              <p:cNvPr id="20684" name="Freeform 129">
                <a:extLst>
                  <a:ext uri="{FF2B5EF4-FFF2-40B4-BE49-F238E27FC236}">
                    <a16:creationId xmlns:a16="http://schemas.microsoft.com/office/drawing/2014/main" id="{6E8EDB23-D1B5-44B0-9AFC-0FD00476AD95}"/>
                  </a:ext>
                </a:extLst>
              </p:cNvPr>
              <p:cNvSpPr>
                <a:spLocks/>
              </p:cNvSpPr>
              <p:nvPr/>
            </p:nvSpPr>
            <p:spPr bwMode="auto">
              <a:xfrm>
                <a:off x="17247" y="27485"/>
                <a:ext cx="81" cy="96"/>
              </a:xfrm>
              <a:custGeom>
                <a:avLst/>
                <a:gdLst>
                  <a:gd name="T0" fmla="+- 0 17247 17247"/>
                  <a:gd name="T1" fmla="*/ T0 w 81"/>
                  <a:gd name="T2" fmla="+- 0 27485 27485"/>
                  <a:gd name="T3" fmla="*/ 27485 h 96"/>
                  <a:gd name="T4" fmla="+- 0 17318 17247"/>
                  <a:gd name="T5" fmla="*/ T4 w 81"/>
                  <a:gd name="T6" fmla="+- 0 27581 27485"/>
                  <a:gd name="T7" fmla="*/ 27581 h 96"/>
                  <a:gd name="T8" fmla="+- 0 17327 17247"/>
                  <a:gd name="T9" fmla="*/ T8 w 81"/>
                  <a:gd name="T10" fmla="+- 0 27581 27485"/>
                  <a:gd name="T11" fmla="*/ 27581 h 96"/>
                  <a:gd name="T12" fmla="+- 0 17254 17247"/>
                  <a:gd name="T13" fmla="*/ T12 w 81"/>
                  <a:gd name="T14" fmla="+- 0 27485 27485"/>
                  <a:gd name="T15" fmla="*/ 27485 h 96"/>
                </a:gdLst>
                <a:ahLst/>
                <a:cxnLst>
                  <a:cxn ang="0">
                    <a:pos x="T1" y="T3"/>
                  </a:cxn>
                  <a:cxn ang="0">
                    <a:pos x="T5" y="T7"/>
                  </a:cxn>
                  <a:cxn ang="0">
                    <a:pos x="T9" y="T11"/>
                  </a:cxn>
                  <a:cxn ang="0">
                    <a:pos x="T13" y="T15"/>
                  </a:cxn>
                </a:cxnLst>
                <a:rect l="0" t="0" r="r" b="b"/>
                <a:pathLst>
                  <a:path w="81" h="96">
                    <a:moveTo>
                      <a:pt x="0" y="0"/>
                    </a:moveTo>
                    <a:lnTo>
                      <a:pt x="71" y="96"/>
                    </a:lnTo>
                    <a:lnTo>
                      <a:pt x="80" y="96"/>
                    </a:lnTo>
                    <a:lnTo>
                      <a:pt x="7"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100" name="Group 130">
              <a:extLst>
                <a:ext uri="{FF2B5EF4-FFF2-40B4-BE49-F238E27FC236}">
                  <a16:creationId xmlns:a16="http://schemas.microsoft.com/office/drawing/2014/main" id="{1FE23123-D51F-4DE8-AF8A-24425A22FF91}"/>
                </a:ext>
              </a:extLst>
            </p:cNvPr>
            <p:cNvGrpSpPr>
              <a:grpSpLocks/>
            </p:cNvGrpSpPr>
            <p:nvPr/>
          </p:nvGrpSpPr>
          <p:grpSpPr bwMode="auto">
            <a:xfrm>
              <a:off x="17383" y="27413"/>
              <a:ext cx="2" cy="169"/>
              <a:chOff x="17383" y="27413"/>
              <a:chExt cx="2" cy="169"/>
            </a:xfrm>
          </p:grpSpPr>
          <p:sp>
            <p:nvSpPr>
              <p:cNvPr id="20683" name="Freeform 131">
                <a:extLst>
                  <a:ext uri="{FF2B5EF4-FFF2-40B4-BE49-F238E27FC236}">
                    <a16:creationId xmlns:a16="http://schemas.microsoft.com/office/drawing/2014/main" id="{7AC76F99-5466-4852-8C07-08B1AF1EAA12}"/>
                  </a:ext>
                </a:extLst>
              </p:cNvPr>
              <p:cNvSpPr>
                <a:spLocks/>
              </p:cNvSpPr>
              <p:nvPr/>
            </p:nvSpPr>
            <p:spPr bwMode="auto">
              <a:xfrm>
                <a:off x="17383" y="27413"/>
                <a:ext cx="2" cy="169"/>
              </a:xfrm>
              <a:custGeom>
                <a:avLst/>
                <a:gdLst>
                  <a:gd name="T0" fmla="+- 0 27413 27413"/>
                  <a:gd name="T1" fmla="*/ 27413 h 169"/>
                  <a:gd name="T2" fmla="+- 0 27581 27413"/>
                  <a:gd name="T3" fmla="*/ 27581 h 169"/>
                </a:gdLst>
                <a:ahLst/>
                <a:cxnLst>
                  <a:cxn ang="0">
                    <a:pos x="0" y="T1"/>
                  </a:cxn>
                  <a:cxn ang="0">
                    <a:pos x="0" y="T3"/>
                  </a:cxn>
                </a:cxnLst>
                <a:rect l="0" t="0" r="r" b="b"/>
                <a:pathLst>
                  <a:path h="169">
                    <a:moveTo>
                      <a:pt x="0" y="0"/>
                    </a:moveTo>
                    <a:lnTo>
                      <a:pt x="0" y="16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101" name="Group 132">
              <a:extLst>
                <a:ext uri="{FF2B5EF4-FFF2-40B4-BE49-F238E27FC236}">
                  <a16:creationId xmlns:a16="http://schemas.microsoft.com/office/drawing/2014/main" id="{4BD1D5A3-56B1-45BE-98B5-74BC78E335F9}"/>
                </a:ext>
              </a:extLst>
            </p:cNvPr>
            <p:cNvGrpSpPr>
              <a:grpSpLocks/>
            </p:cNvGrpSpPr>
            <p:nvPr/>
          </p:nvGrpSpPr>
          <p:grpSpPr bwMode="auto">
            <a:xfrm>
              <a:off x="17391" y="27420"/>
              <a:ext cx="2" cy="153"/>
              <a:chOff x="17391" y="27420"/>
              <a:chExt cx="2" cy="153"/>
            </a:xfrm>
          </p:grpSpPr>
          <p:sp>
            <p:nvSpPr>
              <p:cNvPr id="20682" name="Freeform 133">
                <a:extLst>
                  <a:ext uri="{FF2B5EF4-FFF2-40B4-BE49-F238E27FC236}">
                    <a16:creationId xmlns:a16="http://schemas.microsoft.com/office/drawing/2014/main" id="{7822ABC6-3674-4629-BA00-FB9A41E73A78}"/>
                  </a:ext>
                </a:extLst>
              </p:cNvPr>
              <p:cNvSpPr>
                <a:spLocks/>
              </p:cNvSpPr>
              <p:nvPr/>
            </p:nvSpPr>
            <p:spPr bwMode="auto">
              <a:xfrm>
                <a:off x="17391" y="27420"/>
                <a:ext cx="2" cy="153"/>
              </a:xfrm>
              <a:custGeom>
                <a:avLst/>
                <a:gdLst>
                  <a:gd name="T0" fmla="+- 0 27420 27420"/>
                  <a:gd name="T1" fmla="*/ 27420 h 153"/>
                  <a:gd name="T2" fmla="+- 0 27573 27420"/>
                  <a:gd name="T3" fmla="*/ 27573 h 153"/>
                </a:gdLst>
                <a:ahLst/>
                <a:cxnLst>
                  <a:cxn ang="0">
                    <a:pos x="0" y="T1"/>
                  </a:cxn>
                  <a:cxn ang="0">
                    <a:pos x="0" y="T3"/>
                  </a:cxn>
                </a:cxnLst>
                <a:rect l="0" t="0" r="r" b="b"/>
                <a:pathLst>
                  <a:path h="153">
                    <a:moveTo>
                      <a:pt x="0" y="0"/>
                    </a:moveTo>
                    <a:lnTo>
                      <a:pt x="0" y="153"/>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102" name="Group 134">
              <a:extLst>
                <a:ext uri="{FF2B5EF4-FFF2-40B4-BE49-F238E27FC236}">
                  <a16:creationId xmlns:a16="http://schemas.microsoft.com/office/drawing/2014/main" id="{A4D60375-3B3A-45B5-BF51-66530169C25C}"/>
                </a:ext>
              </a:extLst>
            </p:cNvPr>
            <p:cNvGrpSpPr>
              <a:grpSpLocks/>
            </p:cNvGrpSpPr>
            <p:nvPr/>
          </p:nvGrpSpPr>
          <p:grpSpPr bwMode="auto">
            <a:xfrm>
              <a:off x="17383" y="27413"/>
              <a:ext cx="96" cy="8"/>
              <a:chOff x="17383" y="27413"/>
              <a:chExt cx="96" cy="8"/>
            </a:xfrm>
          </p:grpSpPr>
          <p:sp>
            <p:nvSpPr>
              <p:cNvPr id="20681" name="Freeform 135">
                <a:extLst>
                  <a:ext uri="{FF2B5EF4-FFF2-40B4-BE49-F238E27FC236}">
                    <a16:creationId xmlns:a16="http://schemas.microsoft.com/office/drawing/2014/main" id="{A1FFA8BC-7062-4C42-8D2B-B51B34EDEAEF}"/>
                  </a:ext>
                </a:extLst>
              </p:cNvPr>
              <p:cNvSpPr>
                <a:spLocks/>
              </p:cNvSpPr>
              <p:nvPr/>
            </p:nvSpPr>
            <p:spPr bwMode="auto">
              <a:xfrm>
                <a:off x="17383" y="27413"/>
                <a:ext cx="96" cy="8"/>
              </a:xfrm>
              <a:custGeom>
                <a:avLst/>
                <a:gdLst>
                  <a:gd name="T0" fmla="+- 0 17383 17383"/>
                  <a:gd name="T1" fmla="*/ T0 w 96"/>
                  <a:gd name="T2" fmla="+- 0 27413 27413"/>
                  <a:gd name="T3" fmla="*/ 27413 h 8"/>
                  <a:gd name="T4" fmla="+- 0 17479 17383"/>
                  <a:gd name="T5" fmla="*/ T4 w 96"/>
                  <a:gd name="T6" fmla="+- 0 27413 27413"/>
                  <a:gd name="T7" fmla="*/ 27413 h 8"/>
                  <a:gd name="T8" fmla="+- 0 17479 17383"/>
                  <a:gd name="T9" fmla="*/ T8 w 96"/>
                  <a:gd name="T10" fmla="+- 0 27420 27413"/>
                  <a:gd name="T11" fmla="*/ 27420 h 8"/>
                  <a:gd name="T12" fmla="+- 0 17391 17383"/>
                  <a:gd name="T13" fmla="*/ T12 w 96"/>
                  <a:gd name="T14" fmla="+- 0 27420 27413"/>
                  <a:gd name="T15" fmla="*/ 27420 h 8"/>
                </a:gdLst>
                <a:ahLst/>
                <a:cxnLst>
                  <a:cxn ang="0">
                    <a:pos x="T1" y="T3"/>
                  </a:cxn>
                  <a:cxn ang="0">
                    <a:pos x="T5" y="T7"/>
                  </a:cxn>
                  <a:cxn ang="0">
                    <a:pos x="T9" y="T11"/>
                  </a:cxn>
                  <a:cxn ang="0">
                    <a:pos x="T13" y="T15"/>
                  </a:cxn>
                </a:cxnLst>
                <a:rect l="0" t="0" r="r" b="b"/>
                <a:pathLst>
                  <a:path w="96" h="8">
                    <a:moveTo>
                      <a:pt x="0" y="0"/>
                    </a:moveTo>
                    <a:lnTo>
                      <a:pt x="96" y="0"/>
                    </a:lnTo>
                    <a:lnTo>
                      <a:pt x="96" y="7"/>
                    </a:lnTo>
                    <a:lnTo>
                      <a:pt x="8" y="7"/>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103" name="Group 136">
              <a:extLst>
                <a:ext uri="{FF2B5EF4-FFF2-40B4-BE49-F238E27FC236}">
                  <a16:creationId xmlns:a16="http://schemas.microsoft.com/office/drawing/2014/main" id="{BBEF5628-C0BA-4742-90A8-6E8E3F34D7C2}"/>
                </a:ext>
              </a:extLst>
            </p:cNvPr>
            <p:cNvGrpSpPr>
              <a:grpSpLocks/>
            </p:cNvGrpSpPr>
            <p:nvPr/>
          </p:nvGrpSpPr>
          <p:grpSpPr bwMode="auto">
            <a:xfrm>
              <a:off x="17391" y="27493"/>
              <a:ext cx="49" cy="8"/>
              <a:chOff x="17391" y="27493"/>
              <a:chExt cx="49" cy="8"/>
            </a:xfrm>
          </p:grpSpPr>
          <p:sp>
            <p:nvSpPr>
              <p:cNvPr id="20680" name="Freeform 137">
                <a:extLst>
                  <a:ext uri="{FF2B5EF4-FFF2-40B4-BE49-F238E27FC236}">
                    <a16:creationId xmlns:a16="http://schemas.microsoft.com/office/drawing/2014/main" id="{9366707A-48A2-4128-B4B9-17072BB860D7}"/>
                  </a:ext>
                </a:extLst>
              </p:cNvPr>
              <p:cNvSpPr>
                <a:spLocks/>
              </p:cNvSpPr>
              <p:nvPr/>
            </p:nvSpPr>
            <p:spPr bwMode="auto">
              <a:xfrm>
                <a:off x="17391" y="27493"/>
                <a:ext cx="49" cy="8"/>
              </a:xfrm>
              <a:custGeom>
                <a:avLst/>
                <a:gdLst>
                  <a:gd name="T0" fmla="+- 0 17391 17391"/>
                  <a:gd name="T1" fmla="*/ T0 w 49"/>
                  <a:gd name="T2" fmla="+- 0 27493 27493"/>
                  <a:gd name="T3" fmla="*/ 27493 h 8"/>
                  <a:gd name="T4" fmla="+- 0 17439 17391"/>
                  <a:gd name="T5" fmla="*/ T4 w 49"/>
                  <a:gd name="T6" fmla="+- 0 27493 27493"/>
                  <a:gd name="T7" fmla="*/ 27493 h 8"/>
                  <a:gd name="T8" fmla="+- 0 17439 17391"/>
                  <a:gd name="T9" fmla="*/ T8 w 49"/>
                  <a:gd name="T10" fmla="+- 0 27501 27493"/>
                  <a:gd name="T11" fmla="*/ 27501 h 8"/>
                  <a:gd name="T12" fmla="+- 0 17391 17391"/>
                  <a:gd name="T13" fmla="*/ T12 w 49"/>
                  <a:gd name="T14" fmla="+- 0 27501 27493"/>
                  <a:gd name="T15" fmla="*/ 27501 h 8"/>
                </a:gdLst>
                <a:ahLst/>
                <a:cxnLst>
                  <a:cxn ang="0">
                    <a:pos x="T1" y="T3"/>
                  </a:cxn>
                  <a:cxn ang="0">
                    <a:pos x="T5" y="T7"/>
                  </a:cxn>
                  <a:cxn ang="0">
                    <a:pos x="T9" y="T11"/>
                  </a:cxn>
                  <a:cxn ang="0">
                    <a:pos x="T13" y="T15"/>
                  </a:cxn>
                </a:cxnLst>
                <a:rect l="0" t="0" r="r" b="b"/>
                <a:pathLst>
                  <a:path w="49" h="8">
                    <a:moveTo>
                      <a:pt x="0" y="0"/>
                    </a:moveTo>
                    <a:lnTo>
                      <a:pt x="48" y="0"/>
                    </a:lnTo>
                    <a:lnTo>
                      <a:pt x="48" y="8"/>
                    </a:lnTo>
                    <a:lnTo>
                      <a:pt x="0" y="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104" name="Group 138">
              <a:extLst>
                <a:ext uri="{FF2B5EF4-FFF2-40B4-BE49-F238E27FC236}">
                  <a16:creationId xmlns:a16="http://schemas.microsoft.com/office/drawing/2014/main" id="{D96ABC7F-5912-4834-91D7-47541891A6E5}"/>
                </a:ext>
              </a:extLst>
            </p:cNvPr>
            <p:cNvGrpSpPr>
              <a:grpSpLocks/>
            </p:cNvGrpSpPr>
            <p:nvPr/>
          </p:nvGrpSpPr>
          <p:grpSpPr bwMode="auto">
            <a:xfrm>
              <a:off x="17383" y="27573"/>
              <a:ext cx="96" cy="8"/>
              <a:chOff x="17383" y="27573"/>
              <a:chExt cx="96" cy="8"/>
            </a:xfrm>
          </p:grpSpPr>
          <p:sp>
            <p:nvSpPr>
              <p:cNvPr id="20679" name="Freeform 139">
                <a:extLst>
                  <a:ext uri="{FF2B5EF4-FFF2-40B4-BE49-F238E27FC236}">
                    <a16:creationId xmlns:a16="http://schemas.microsoft.com/office/drawing/2014/main" id="{71752028-0350-4F1C-892B-A66C8768FDFA}"/>
                  </a:ext>
                </a:extLst>
              </p:cNvPr>
              <p:cNvSpPr>
                <a:spLocks/>
              </p:cNvSpPr>
              <p:nvPr/>
            </p:nvSpPr>
            <p:spPr bwMode="auto">
              <a:xfrm>
                <a:off x="17383" y="27573"/>
                <a:ext cx="96" cy="8"/>
              </a:xfrm>
              <a:custGeom>
                <a:avLst/>
                <a:gdLst>
                  <a:gd name="T0" fmla="+- 0 17391 17383"/>
                  <a:gd name="T1" fmla="*/ T0 w 96"/>
                  <a:gd name="T2" fmla="+- 0 27573 27573"/>
                  <a:gd name="T3" fmla="*/ 27573 h 8"/>
                  <a:gd name="T4" fmla="+- 0 17479 17383"/>
                  <a:gd name="T5" fmla="*/ T4 w 96"/>
                  <a:gd name="T6" fmla="+- 0 27573 27573"/>
                  <a:gd name="T7" fmla="*/ 27573 h 8"/>
                  <a:gd name="T8" fmla="+- 0 17479 17383"/>
                  <a:gd name="T9" fmla="*/ T8 w 96"/>
                  <a:gd name="T10" fmla="+- 0 27581 27573"/>
                  <a:gd name="T11" fmla="*/ 27581 h 8"/>
                  <a:gd name="T12" fmla="+- 0 17383 17383"/>
                  <a:gd name="T13" fmla="*/ T12 w 96"/>
                  <a:gd name="T14" fmla="+- 0 27581 27573"/>
                  <a:gd name="T15" fmla="*/ 27581 h 8"/>
                </a:gdLst>
                <a:ahLst/>
                <a:cxnLst>
                  <a:cxn ang="0">
                    <a:pos x="T1" y="T3"/>
                  </a:cxn>
                  <a:cxn ang="0">
                    <a:pos x="T5" y="T7"/>
                  </a:cxn>
                  <a:cxn ang="0">
                    <a:pos x="T9" y="T11"/>
                  </a:cxn>
                  <a:cxn ang="0">
                    <a:pos x="T13" y="T15"/>
                  </a:cxn>
                </a:cxnLst>
                <a:rect l="0" t="0" r="r" b="b"/>
                <a:pathLst>
                  <a:path w="96" h="8">
                    <a:moveTo>
                      <a:pt x="8" y="0"/>
                    </a:moveTo>
                    <a:lnTo>
                      <a:pt x="96" y="0"/>
                    </a:lnTo>
                    <a:lnTo>
                      <a:pt x="96" y="8"/>
                    </a:lnTo>
                    <a:lnTo>
                      <a:pt x="0" y="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105" name="Group 140">
              <a:extLst>
                <a:ext uri="{FF2B5EF4-FFF2-40B4-BE49-F238E27FC236}">
                  <a16:creationId xmlns:a16="http://schemas.microsoft.com/office/drawing/2014/main" id="{F36C3B02-A816-47E4-A5FA-72096ED32A9C}"/>
                </a:ext>
              </a:extLst>
            </p:cNvPr>
            <p:cNvGrpSpPr>
              <a:grpSpLocks/>
            </p:cNvGrpSpPr>
            <p:nvPr/>
          </p:nvGrpSpPr>
          <p:grpSpPr bwMode="auto">
            <a:xfrm>
              <a:off x="17535" y="27413"/>
              <a:ext cx="96" cy="169"/>
              <a:chOff x="17535" y="27413"/>
              <a:chExt cx="96" cy="169"/>
            </a:xfrm>
          </p:grpSpPr>
          <p:sp>
            <p:nvSpPr>
              <p:cNvPr id="20678" name="Freeform 141">
                <a:extLst>
                  <a:ext uri="{FF2B5EF4-FFF2-40B4-BE49-F238E27FC236}">
                    <a16:creationId xmlns:a16="http://schemas.microsoft.com/office/drawing/2014/main" id="{468ADA4D-A29A-4A4B-B765-15B1C456D0DA}"/>
                  </a:ext>
                </a:extLst>
              </p:cNvPr>
              <p:cNvSpPr>
                <a:spLocks/>
              </p:cNvSpPr>
              <p:nvPr/>
            </p:nvSpPr>
            <p:spPr bwMode="auto">
              <a:xfrm>
                <a:off x="17535" y="27413"/>
                <a:ext cx="96" cy="169"/>
              </a:xfrm>
              <a:custGeom>
                <a:avLst/>
                <a:gdLst>
                  <a:gd name="T0" fmla="+- 0 17535 17535"/>
                  <a:gd name="T1" fmla="*/ T0 w 96"/>
                  <a:gd name="T2" fmla="+- 0 27581 27413"/>
                  <a:gd name="T3" fmla="*/ 27581 h 169"/>
                  <a:gd name="T4" fmla="+- 0 17535 17535"/>
                  <a:gd name="T5" fmla="*/ T4 w 96"/>
                  <a:gd name="T6" fmla="+- 0 27413 27413"/>
                  <a:gd name="T7" fmla="*/ 27413 h 169"/>
                  <a:gd name="T8" fmla="+- 0 17542 17535"/>
                  <a:gd name="T9" fmla="*/ T8 w 96"/>
                  <a:gd name="T10" fmla="+- 0 27413 27413"/>
                  <a:gd name="T11" fmla="*/ 27413 h 169"/>
                  <a:gd name="T12" fmla="+- 0 17542 17535"/>
                  <a:gd name="T13" fmla="*/ T12 w 96"/>
                  <a:gd name="T14" fmla="+- 0 27573 27413"/>
                  <a:gd name="T15" fmla="*/ 27573 h 169"/>
                  <a:gd name="T16" fmla="+- 0 17630 17535"/>
                  <a:gd name="T17" fmla="*/ T16 w 96"/>
                  <a:gd name="T18" fmla="+- 0 27573 27413"/>
                  <a:gd name="T19" fmla="*/ 27573 h 169"/>
                  <a:gd name="T20" fmla="+- 0 17630 17535"/>
                  <a:gd name="T21" fmla="*/ T20 w 96"/>
                  <a:gd name="T22" fmla="+- 0 27581 27413"/>
                  <a:gd name="T23" fmla="*/ 27581 h 169"/>
                  <a:gd name="T24" fmla="+- 0 17535 17535"/>
                  <a:gd name="T25" fmla="*/ T24 w 96"/>
                  <a:gd name="T26" fmla="+- 0 27581 27413"/>
                  <a:gd name="T27" fmla="*/ 27581 h 169"/>
                </a:gdLst>
                <a:ahLst/>
                <a:cxnLst>
                  <a:cxn ang="0">
                    <a:pos x="T1" y="T3"/>
                  </a:cxn>
                  <a:cxn ang="0">
                    <a:pos x="T5" y="T7"/>
                  </a:cxn>
                  <a:cxn ang="0">
                    <a:pos x="T9" y="T11"/>
                  </a:cxn>
                  <a:cxn ang="0">
                    <a:pos x="T13" y="T15"/>
                  </a:cxn>
                  <a:cxn ang="0">
                    <a:pos x="T17" y="T19"/>
                  </a:cxn>
                  <a:cxn ang="0">
                    <a:pos x="T21" y="T23"/>
                  </a:cxn>
                  <a:cxn ang="0">
                    <a:pos x="T25" y="T27"/>
                  </a:cxn>
                </a:cxnLst>
                <a:rect l="0" t="0" r="r" b="b"/>
                <a:pathLst>
                  <a:path w="96" h="169">
                    <a:moveTo>
                      <a:pt x="0" y="168"/>
                    </a:moveTo>
                    <a:lnTo>
                      <a:pt x="0" y="0"/>
                    </a:lnTo>
                    <a:lnTo>
                      <a:pt x="7" y="0"/>
                    </a:lnTo>
                    <a:lnTo>
                      <a:pt x="7" y="160"/>
                    </a:lnTo>
                    <a:lnTo>
                      <a:pt x="95" y="160"/>
                    </a:lnTo>
                    <a:lnTo>
                      <a:pt x="95" y="168"/>
                    </a:lnTo>
                    <a:lnTo>
                      <a:pt x="0" y="16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106" name="Group 142">
              <a:extLst>
                <a:ext uri="{FF2B5EF4-FFF2-40B4-BE49-F238E27FC236}">
                  <a16:creationId xmlns:a16="http://schemas.microsoft.com/office/drawing/2014/main" id="{9DD6B142-A423-4504-BC57-B8C39BCA0162}"/>
                </a:ext>
              </a:extLst>
            </p:cNvPr>
            <p:cNvGrpSpPr>
              <a:grpSpLocks/>
            </p:cNvGrpSpPr>
            <p:nvPr/>
          </p:nvGrpSpPr>
          <p:grpSpPr bwMode="auto">
            <a:xfrm>
              <a:off x="17671" y="27413"/>
              <a:ext cx="96" cy="169"/>
              <a:chOff x="17671" y="27413"/>
              <a:chExt cx="96" cy="169"/>
            </a:xfrm>
          </p:grpSpPr>
          <p:sp>
            <p:nvSpPr>
              <p:cNvPr id="20677" name="Freeform 143">
                <a:extLst>
                  <a:ext uri="{FF2B5EF4-FFF2-40B4-BE49-F238E27FC236}">
                    <a16:creationId xmlns:a16="http://schemas.microsoft.com/office/drawing/2014/main" id="{8A79384E-AF0D-4C51-8CEF-722156466B71}"/>
                  </a:ext>
                </a:extLst>
              </p:cNvPr>
              <p:cNvSpPr>
                <a:spLocks/>
              </p:cNvSpPr>
              <p:nvPr/>
            </p:nvSpPr>
            <p:spPr bwMode="auto">
              <a:xfrm>
                <a:off x="17671" y="27413"/>
                <a:ext cx="96" cy="169"/>
              </a:xfrm>
              <a:custGeom>
                <a:avLst/>
                <a:gdLst>
                  <a:gd name="T0" fmla="+- 0 17671 17671"/>
                  <a:gd name="T1" fmla="*/ T0 w 96"/>
                  <a:gd name="T2" fmla="+- 0 27581 27413"/>
                  <a:gd name="T3" fmla="*/ 27581 h 169"/>
                  <a:gd name="T4" fmla="+- 0 17671 17671"/>
                  <a:gd name="T5" fmla="*/ T4 w 96"/>
                  <a:gd name="T6" fmla="+- 0 27413 27413"/>
                  <a:gd name="T7" fmla="*/ 27413 h 169"/>
                  <a:gd name="T8" fmla="+- 0 17679 17671"/>
                  <a:gd name="T9" fmla="*/ T8 w 96"/>
                  <a:gd name="T10" fmla="+- 0 27413 27413"/>
                  <a:gd name="T11" fmla="*/ 27413 h 169"/>
                  <a:gd name="T12" fmla="+- 0 17679 17671"/>
                  <a:gd name="T13" fmla="*/ T12 w 96"/>
                  <a:gd name="T14" fmla="+- 0 27573 27413"/>
                  <a:gd name="T15" fmla="*/ 27573 h 169"/>
                  <a:gd name="T16" fmla="+- 0 17767 17671"/>
                  <a:gd name="T17" fmla="*/ T16 w 96"/>
                  <a:gd name="T18" fmla="+- 0 27573 27413"/>
                  <a:gd name="T19" fmla="*/ 27573 h 169"/>
                  <a:gd name="T20" fmla="+- 0 17767 17671"/>
                  <a:gd name="T21" fmla="*/ T20 w 96"/>
                  <a:gd name="T22" fmla="+- 0 27581 27413"/>
                  <a:gd name="T23" fmla="*/ 27581 h 169"/>
                  <a:gd name="T24" fmla="+- 0 17671 17671"/>
                  <a:gd name="T25" fmla="*/ T24 w 96"/>
                  <a:gd name="T26" fmla="+- 0 27581 27413"/>
                  <a:gd name="T27" fmla="*/ 27581 h 169"/>
                </a:gdLst>
                <a:ahLst/>
                <a:cxnLst>
                  <a:cxn ang="0">
                    <a:pos x="T1" y="T3"/>
                  </a:cxn>
                  <a:cxn ang="0">
                    <a:pos x="T5" y="T7"/>
                  </a:cxn>
                  <a:cxn ang="0">
                    <a:pos x="T9" y="T11"/>
                  </a:cxn>
                  <a:cxn ang="0">
                    <a:pos x="T13" y="T15"/>
                  </a:cxn>
                  <a:cxn ang="0">
                    <a:pos x="T17" y="T19"/>
                  </a:cxn>
                  <a:cxn ang="0">
                    <a:pos x="T21" y="T23"/>
                  </a:cxn>
                  <a:cxn ang="0">
                    <a:pos x="T25" y="T27"/>
                  </a:cxn>
                </a:cxnLst>
                <a:rect l="0" t="0" r="r" b="b"/>
                <a:pathLst>
                  <a:path w="96" h="169">
                    <a:moveTo>
                      <a:pt x="0" y="168"/>
                    </a:moveTo>
                    <a:lnTo>
                      <a:pt x="0" y="0"/>
                    </a:lnTo>
                    <a:lnTo>
                      <a:pt x="8" y="0"/>
                    </a:lnTo>
                    <a:lnTo>
                      <a:pt x="8" y="160"/>
                    </a:lnTo>
                    <a:lnTo>
                      <a:pt x="96" y="160"/>
                    </a:lnTo>
                    <a:lnTo>
                      <a:pt x="96" y="168"/>
                    </a:lnTo>
                    <a:lnTo>
                      <a:pt x="0" y="16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107" name="Group 144">
              <a:extLst>
                <a:ext uri="{FF2B5EF4-FFF2-40B4-BE49-F238E27FC236}">
                  <a16:creationId xmlns:a16="http://schemas.microsoft.com/office/drawing/2014/main" id="{BFF915ED-96D3-4684-8CBF-13E5CF2225FC}"/>
                </a:ext>
              </a:extLst>
            </p:cNvPr>
            <p:cNvGrpSpPr>
              <a:grpSpLocks/>
            </p:cNvGrpSpPr>
            <p:nvPr/>
          </p:nvGrpSpPr>
          <p:grpSpPr bwMode="auto">
            <a:xfrm>
              <a:off x="17791" y="27413"/>
              <a:ext cx="120" cy="169"/>
              <a:chOff x="17791" y="27413"/>
              <a:chExt cx="120" cy="169"/>
            </a:xfrm>
          </p:grpSpPr>
          <p:sp>
            <p:nvSpPr>
              <p:cNvPr id="20676" name="Freeform 145">
                <a:extLst>
                  <a:ext uri="{FF2B5EF4-FFF2-40B4-BE49-F238E27FC236}">
                    <a16:creationId xmlns:a16="http://schemas.microsoft.com/office/drawing/2014/main" id="{9B912592-4058-4124-93B7-71A732F80B89}"/>
                  </a:ext>
                </a:extLst>
              </p:cNvPr>
              <p:cNvSpPr>
                <a:spLocks/>
              </p:cNvSpPr>
              <p:nvPr/>
            </p:nvSpPr>
            <p:spPr bwMode="auto">
              <a:xfrm>
                <a:off x="17791" y="27413"/>
                <a:ext cx="120" cy="169"/>
              </a:xfrm>
              <a:custGeom>
                <a:avLst/>
                <a:gdLst>
                  <a:gd name="T0" fmla="+- 0 17855 17791"/>
                  <a:gd name="T1" fmla="*/ T0 w 120"/>
                  <a:gd name="T2" fmla="+- 0 27493 27413"/>
                  <a:gd name="T3" fmla="*/ 27493 h 169"/>
                  <a:gd name="T4" fmla="+- 0 17798 17791"/>
                  <a:gd name="T5" fmla="*/ T4 w 120"/>
                  <a:gd name="T6" fmla="+- 0 27413 27413"/>
                  <a:gd name="T7" fmla="*/ 27413 h 169"/>
                  <a:gd name="T8" fmla="+- 0 17791 17791"/>
                  <a:gd name="T9" fmla="*/ T8 w 120"/>
                  <a:gd name="T10" fmla="+- 0 27413 27413"/>
                  <a:gd name="T11" fmla="*/ 27413 h 169"/>
                  <a:gd name="T12" fmla="+- 0 17847 17791"/>
                  <a:gd name="T13" fmla="*/ T12 w 120"/>
                  <a:gd name="T14" fmla="+- 0 27493 27413"/>
                  <a:gd name="T15" fmla="*/ 27493 h 169"/>
                  <a:gd name="T16" fmla="+- 0 17847 17791"/>
                  <a:gd name="T17" fmla="*/ T16 w 120"/>
                  <a:gd name="T18" fmla="+- 0 27581 27413"/>
                  <a:gd name="T19" fmla="*/ 27581 h 169"/>
                  <a:gd name="T20" fmla="+- 0 17855 17791"/>
                  <a:gd name="T21" fmla="*/ T20 w 120"/>
                  <a:gd name="T22" fmla="+- 0 27581 27413"/>
                  <a:gd name="T23" fmla="*/ 27581 h 169"/>
                  <a:gd name="T24" fmla="+- 0 17855 17791"/>
                  <a:gd name="T25" fmla="*/ T24 w 120"/>
                  <a:gd name="T26" fmla="+- 0 27493 27413"/>
                  <a:gd name="T27" fmla="*/ 27493 h 169"/>
                  <a:gd name="T28" fmla="+- 0 17911 17791"/>
                  <a:gd name="T29" fmla="*/ T28 w 120"/>
                  <a:gd name="T30" fmla="+- 0 27413 27413"/>
                  <a:gd name="T31" fmla="*/ 27413 h 169"/>
                  <a:gd name="T32" fmla="+- 0 17903 17791"/>
                  <a:gd name="T33" fmla="*/ T32 w 120"/>
                  <a:gd name="T34" fmla="+- 0 27413 27413"/>
                  <a:gd name="T35" fmla="*/ 27413 h 169"/>
                  <a:gd name="T36" fmla="+- 0 17847 17791"/>
                  <a:gd name="T37" fmla="*/ T36 w 120"/>
                  <a:gd name="T38" fmla="+- 0 27493 27413"/>
                  <a:gd name="T39" fmla="*/ 27493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20" h="169">
                    <a:moveTo>
                      <a:pt x="64" y="80"/>
                    </a:moveTo>
                    <a:lnTo>
                      <a:pt x="7" y="0"/>
                    </a:lnTo>
                    <a:lnTo>
                      <a:pt x="0" y="0"/>
                    </a:lnTo>
                    <a:lnTo>
                      <a:pt x="56" y="80"/>
                    </a:lnTo>
                    <a:lnTo>
                      <a:pt x="56" y="168"/>
                    </a:lnTo>
                    <a:lnTo>
                      <a:pt x="64" y="168"/>
                    </a:lnTo>
                    <a:lnTo>
                      <a:pt x="64" y="80"/>
                    </a:lnTo>
                    <a:lnTo>
                      <a:pt x="120" y="0"/>
                    </a:lnTo>
                    <a:lnTo>
                      <a:pt x="112" y="0"/>
                    </a:lnTo>
                    <a:lnTo>
                      <a:pt x="56" y="8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108" name="Group 146">
              <a:extLst>
                <a:ext uri="{FF2B5EF4-FFF2-40B4-BE49-F238E27FC236}">
                  <a16:creationId xmlns:a16="http://schemas.microsoft.com/office/drawing/2014/main" id="{D79E8477-8FB8-4406-A24F-CC2020DD24E2}"/>
                </a:ext>
              </a:extLst>
            </p:cNvPr>
            <p:cNvGrpSpPr>
              <a:grpSpLocks/>
            </p:cNvGrpSpPr>
            <p:nvPr/>
          </p:nvGrpSpPr>
          <p:grpSpPr bwMode="auto">
            <a:xfrm>
              <a:off x="18219" y="27465"/>
              <a:ext cx="2" cy="119"/>
              <a:chOff x="18219" y="27465"/>
              <a:chExt cx="2" cy="119"/>
            </a:xfrm>
          </p:grpSpPr>
          <p:sp>
            <p:nvSpPr>
              <p:cNvPr id="20675" name="Freeform 147">
                <a:extLst>
                  <a:ext uri="{FF2B5EF4-FFF2-40B4-BE49-F238E27FC236}">
                    <a16:creationId xmlns:a16="http://schemas.microsoft.com/office/drawing/2014/main" id="{C930B731-0690-4F38-929A-7051C83DA9EF}"/>
                  </a:ext>
                </a:extLst>
              </p:cNvPr>
              <p:cNvSpPr>
                <a:spLocks/>
              </p:cNvSpPr>
              <p:nvPr/>
            </p:nvSpPr>
            <p:spPr bwMode="auto">
              <a:xfrm>
                <a:off x="18219" y="27465"/>
                <a:ext cx="2" cy="119"/>
              </a:xfrm>
              <a:custGeom>
                <a:avLst/>
                <a:gdLst>
                  <a:gd name="T0" fmla="+- 0 27465 27465"/>
                  <a:gd name="T1" fmla="*/ 27465 h 119"/>
                  <a:gd name="T2" fmla="+- 0 27584 27465"/>
                  <a:gd name="T3" fmla="*/ 27584 h 119"/>
                </a:gdLst>
                <a:ahLst/>
                <a:cxnLst>
                  <a:cxn ang="0">
                    <a:pos x="0" y="T1"/>
                  </a:cxn>
                  <a:cxn ang="0">
                    <a:pos x="0" y="T3"/>
                  </a:cxn>
                </a:cxnLst>
                <a:rect l="0" t="0" r="r" b="b"/>
                <a:pathLst>
                  <a:path h="119">
                    <a:moveTo>
                      <a:pt x="0" y="0"/>
                    </a:moveTo>
                    <a:lnTo>
                      <a:pt x="0" y="119"/>
                    </a:lnTo>
                  </a:path>
                </a:pathLst>
              </a:custGeom>
              <a:noFill/>
              <a:ln w="103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109" name="Group 148">
              <a:extLst>
                <a:ext uri="{FF2B5EF4-FFF2-40B4-BE49-F238E27FC236}">
                  <a16:creationId xmlns:a16="http://schemas.microsoft.com/office/drawing/2014/main" id="{67B49162-A31F-480D-B465-E4F79FCDDD51}"/>
                </a:ext>
              </a:extLst>
            </p:cNvPr>
            <p:cNvGrpSpPr>
              <a:grpSpLocks/>
            </p:cNvGrpSpPr>
            <p:nvPr/>
          </p:nvGrpSpPr>
          <p:grpSpPr bwMode="auto">
            <a:xfrm>
              <a:off x="18119" y="27469"/>
              <a:ext cx="96" cy="113"/>
              <a:chOff x="18119" y="27469"/>
              <a:chExt cx="96" cy="113"/>
            </a:xfrm>
          </p:grpSpPr>
          <p:sp>
            <p:nvSpPr>
              <p:cNvPr id="20674" name="Freeform 149">
                <a:extLst>
                  <a:ext uri="{FF2B5EF4-FFF2-40B4-BE49-F238E27FC236}">
                    <a16:creationId xmlns:a16="http://schemas.microsoft.com/office/drawing/2014/main" id="{C86ABEC8-2CD1-4328-93D0-128E3F704FA2}"/>
                  </a:ext>
                </a:extLst>
              </p:cNvPr>
              <p:cNvSpPr>
                <a:spLocks/>
              </p:cNvSpPr>
              <p:nvPr/>
            </p:nvSpPr>
            <p:spPr bwMode="auto">
              <a:xfrm>
                <a:off x="18119" y="27469"/>
                <a:ext cx="96" cy="113"/>
              </a:xfrm>
              <a:custGeom>
                <a:avLst/>
                <a:gdLst>
                  <a:gd name="T0" fmla="+- 0 18215 18119"/>
                  <a:gd name="T1" fmla="*/ T0 w 96"/>
                  <a:gd name="T2" fmla="+- 0 27557 27469"/>
                  <a:gd name="T3" fmla="*/ 27557 h 113"/>
                  <a:gd name="T4" fmla="+- 0 18183 18119"/>
                  <a:gd name="T5" fmla="*/ T4 w 96"/>
                  <a:gd name="T6" fmla="+- 0 27573 27469"/>
                  <a:gd name="T7" fmla="*/ 27573 h 113"/>
                  <a:gd name="T8" fmla="+- 0 18159 18119"/>
                  <a:gd name="T9" fmla="*/ T8 w 96"/>
                  <a:gd name="T10" fmla="+- 0 27573 27469"/>
                  <a:gd name="T11" fmla="*/ 27573 h 113"/>
                  <a:gd name="T12" fmla="+- 0 18144 18119"/>
                  <a:gd name="T13" fmla="*/ T12 w 96"/>
                  <a:gd name="T14" fmla="+- 0 27564 27469"/>
                  <a:gd name="T15" fmla="*/ 27564 h 113"/>
                  <a:gd name="T16" fmla="+- 0 18135 18119"/>
                  <a:gd name="T17" fmla="*/ T16 w 96"/>
                  <a:gd name="T18" fmla="+- 0 27557 27469"/>
                  <a:gd name="T19" fmla="*/ 27557 h 113"/>
                  <a:gd name="T20" fmla="+- 0 18127 18119"/>
                  <a:gd name="T21" fmla="*/ T20 w 96"/>
                  <a:gd name="T22" fmla="+- 0 27532 27469"/>
                  <a:gd name="T23" fmla="*/ 27532 h 113"/>
                  <a:gd name="T24" fmla="+- 0 18127 18119"/>
                  <a:gd name="T25" fmla="*/ T24 w 96"/>
                  <a:gd name="T26" fmla="+- 0 27517 27469"/>
                  <a:gd name="T27" fmla="*/ 27517 h 113"/>
                  <a:gd name="T28" fmla="+- 0 18135 18119"/>
                  <a:gd name="T29" fmla="*/ T28 w 96"/>
                  <a:gd name="T30" fmla="+- 0 27493 27469"/>
                  <a:gd name="T31" fmla="*/ 27493 h 113"/>
                  <a:gd name="T32" fmla="+- 0 18144 18119"/>
                  <a:gd name="T33" fmla="*/ T32 w 96"/>
                  <a:gd name="T34" fmla="+- 0 27485 27469"/>
                  <a:gd name="T35" fmla="*/ 27485 h 113"/>
                  <a:gd name="T36" fmla="+- 0 18159 18119"/>
                  <a:gd name="T37" fmla="*/ T36 w 96"/>
                  <a:gd name="T38" fmla="+- 0 27476 27469"/>
                  <a:gd name="T39" fmla="*/ 27476 h 113"/>
                  <a:gd name="T40" fmla="+- 0 18183 18119"/>
                  <a:gd name="T41" fmla="*/ T40 w 96"/>
                  <a:gd name="T42" fmla="+- 0 27476 27469"/>
                  <a:gd name="T43" fmla="*/ 27476 h 113"/>
                  <a:gd name="T44" fmla="+- 0 18215 18119"/>
                  <a:gd name="T45" fmla="*/ T44 w 96"/>
                  <a:gd name="T46" fmla="+- 0 27493 27469"/>
                  <a:gd name="T47" fmla="*/ 27493 h 113"/>
                  <a:gd name="T48" fmla="+- 0 18200 18119"/>
                  <a:gd name="T49" fmla="*/ T48 w 96"/>
                  <a:gd name="T50" fmla="+- 0 27476 27469"/>
                  <a:gd name="T51" fmla="*/ 27476 h 113"/>
                  <a:gd name="T52" fmla="+- 0 18183 18119"/>
                  <a:gd name="T53" fmla="*/ T52 w 96"/>
                  <a:gd name="T54" fmla="+- 0 27469 27469"/>
                  <a:gd name="T55" fmla="*/ 27469 h 113"/>
                  <a:gd name="T56" fmla="+- 0 18159 18119"/>
                  <a:gd name="T57" fmla="*/ T56 w 96"/>
                  <a:gd name="T58" fmla="+- 0 27469 27469"/>
                  <a:gd name="T59" fmla="*/ 27469 h 113"/>
                  <a:gd name="T60" fmla="+- 0 18144 18119"/>
                  <a:gd name="T61" fmla="*/ T60 w 96"/>
                  <a:gd name="T62" fmla="+- 0 27476 27469"/>
                  <a:gd name="T63" fmla="*/ 27476 h 113"/>
                  <a:gd name="T64" fmla="+- 0 18127 18119"/>
                  <a:gd name="T65" fmla="*/ T64 w 96"/>
                  <a:gd name="T66" fmla="+- 0 27493 27469"/>
                  <a:gd name="T67" fmla="*/ 27493 h 113"/>
                  <a:gd name="T68" fmla="+- 0 18119 18119"/>
                  <a:gd name="T69" fmla="*/ T68 w 96"/>
                  <a:gd name="T70" fmla="+- 0 27517 27469"/>
                  <a:gd name="T71" fmla="*/ 27517 h 113"/>
                  <a:gd name="T72" fmla="+- 0 18119 18119"/>
                  <a:gd name="T73" fmla="*/ T72 w 96"/>
                  <a:gd name="T74" fmla="+- 0 27532 27469"/>
                  <a:gd name="T75" fmla="*/ 27532 h 113"/>
                  <a:gd name="T76" fmla="+- 0 18127 18119"/>
                  <a:gd name="T77" fmla="*/ T76 w 96"/>
                  <a:gd name="T78" fmla="+- 0 27557 27469"/>
                  <a:gd name="T79" fmla="*/ 27557 h 113"/>
                  <a:gd name="T80" fmla="+- 0 18144 18119"/>
                  <a:gd name="T81" fmla="*/ T80 w 96"/>
                  <a:gd name="T82" fmla="+- 0 27573 27469"/>
                  <a:gd name="T83" fmla="*/ 27573 h 113"/>
                  <a:gd name="T84" fmla="+- 0 18159 18119"/>
                  <a:gd name="T85" fmla="*/ T84 w 96"/>
                  <a:gd name="T86" fmla="+- 0 27581 27469"/>
                  <a:gd name="T87" fmla="*/ 27581 h 113"/>
                  <a:gd name="T88" fmla="+- 0 18183 18119"/>
                  <a:gd name="T89" fmla="*/ T88 w 96"/>
                  <a:gd name="T90" fmla="+- 0 27581 27469"/>
                  <a:gd name="T91" fmla="*/ 27581 h 113"/>
                  <a:gd name="T92" fmla="+- 0 18200 18119"/>
                  <a:gd name="T93" fmla="*/ T92 w 96"/>
                  <a:gd name="T94" fmla="+- 0 27573 27469"/>
                  <a:gd name="T95" fmla="*/ 27573 h 113"/>
                  <a:gd name="T96" fmla="+- 0 18215 18119"/>
                  <a:gd name="T97" fmla="*/ T96 w 96"/>
                  <a:gd name="T98" fmla="+- 0 27557 27469"/>
                  <a:gd name="T99" fmla="*/ 27557 h 1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96" h="113">
                    <a:moveTo>
                      <a:pt x="96" y="88"/>
                    </a:moveTo>
                    <a:lnTo>
                      <a:pt x="64" y="104"/>
                    </a:lnTo>
                    <a:lnTo>
                      <a:pt x="40" y="104"/>
                    </a:lnTo>
                    <a:lnTo>
                      <a:pt x="25" y="95"/>
                    </a:lnTo>
                    <a:lnTo>
                      <a:pt x="16" y="88"/>
                    </a:lnTo>
                    <a:lnTo>
                      <a:pt x="8" y="63"/>
                    </a:lnTo>
                    <a:lnTo>
                      <a:pt x="8" y="48"/>
                    </a:lnTo>
                    <a:lnTo>
                      <a:pt x="16" y="24"/>
                    </a:lnTo>
                    <a:lnTo>
                      <a:pt x="25" y="16"/>
                    </a:lnTo>
                    <a:lnTo>
                      <a:pt x="40" y="7"/>
                    </a:lnTo>
                    <a:lnTo>
                      <a:pt x="64" y="7"/>
                    </a:lnTo>
                    <a:lnTo>
                      <a:pt x="96" y="24"/>
                    </a:lnTo>
                    <a:lnTo>
                      <a:pt x="81" y="7"/>
                    </a:lnTo>
                    <a:lnTo>
                      <a:pt x="64" y="0"/>
                    </a:lnTo>
                    <a:lnTo>
                      <a:pt x="40" y="0"/>
                    </a:lnTo>
                    <a:lnTo>
                      <a:pt x="25" y="7"/>
                    </a:lnTo>
                    <a:lnTo>
                      <a:pt x="8" y="24"/>
                    </a:lnTo>
                    <a:lnTo>
                      <a:pt x="0" y="48"/>
                    </a:lnTo>
                    <a:lnTo>
                      <a:pt x="0" y="63"/>
                    </a:lnTo>
                    <a:lnTo>
                      <a:pt x="8" y="88"/>
                    </a:lnTo>
                    <a:lnTo>
                      <a:pt x="25" y="104"/>
                    </a:lnTo>
                    <a:lnTo>
                      <a:pt x="40" y="112"/>
                    </a:lnTo>
                    <a:lnTo>
                      <a:pt x="64" y="112"/>
                    </a:lnTo>
                    <a:lnTo>
                      <a:pt x="81" y="104"/>
                    </a:lnTo>
                    <a:lnTo>
                      <a:pt x="96" y="8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110" name="Group 150">
              <a:extLst>
                <a:ext uri="{FF2B5EF4-FFF2-40B4-BE49-F238E27FC236}">
                  <a16:creationId xmlns:a16="http://schemas.microsoft.com/office/drawing/2014/main" id="{7E3847E7-80FB-4DB1-89C9-655764414EB0}"/>
                </a:ext>
              </a:extLst>
            </p:cNvPr>
            <p:cNvGrpSpPr>
              <a:grpSpLocks/>
            </p:cNvGrpSpPr>
            <p:nvPr/>
          </p:nvGrpSpPr>
          <p:grpSpPr bwMode="auto">
            <a:xfrm>
              <a:off x="18292" y="27465"/>
              <a:ext cx="2" cy="119"/>
              <a:chOff x="18292" y="27465"/>
              <a:chExt cx="2" cy="119"/>
            </a:xfrm>
          </p:grpSpPr>
          <p:sp>
            <p:nvSpPr>
              <p:cNvPr id="20673" name="Freeform 151">
                <a:extLst>
                  <a:ext uri="{FF2B5EF4-FFF2-40B4-BE49-F238E27FC236}">
                    <a16:creationId xmlns:a16="http://schemas.microsoft.com/office/drawing/2014/main" id="{164CB97B-FCED-40A5-9F06-CBD0864BAE2F}"/>
                  </a:ext>
                </a:extLst>
              </p:cNvPr>
              <p:cNvSpPr>
                <a:spLocks/>
              </p:cNvSpPr>
              <p:nvPr/>
            </p:nvSpPr>
            <p:spPr bwMode="auto">
              <a:xfrm>
                <a:off x="18292" y="27465"/>
                <a:ext cx="2" cy="119"/>
              </a:xfrm>
              <a:custGeom>
                <a:avLst/>
                <a:gdLst>
                  <a:gd name="T0" fmla="+- 0 27465 27465"/>
                  <a:gd name="T1" fmla="*/ 27465 h 119"/>
                  <a:gd name="T2" fmla="+- 0 27584 27465"/>
                  <a:gd name="T3" fmla="*/ 27584 h 119"/>
                </a:gdLst>
                <a:ahLst/>
                <a:cxnLst>
                  <a:cxn ang="0">
                    <a:pos x="0" y="T1"/>
                  </a:cxn>
                  <a:cxn ang="0">
                    <a:pos x="0" y="T3"/>
                  </a:cxn>
                </a:cxnLst>
                <a:rect l="0" t="0" r="r" b="b"/>
                <a:pathLst>
                  <a:path h="119">
                    <a:moveTo>
                      <a:pt x="0" y="0"/>
                    </a:moveTo>
                    <a:lnTo>
                      <a:pt x="0" y="119"/>
                    </a:lnTo>
                  </a:path>
                </a:pathLst>
              </a:custGeom>
              <a:noFill/>
              <a:ln w="103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111" name="Group 152">
              <a:extLst>
                <a:ext uri="{FF2B5EF4-FFF2-40B4-BE49-F238E27FC236}">
                  <a16:creationId xmlns:a16="http://schemas.microsoft.com/office/drawing/2014/main" id="{DFD93E54-C725-4053-8730-40A4900C5FC2}"/>
                </a:ext>
              </a:extLst>
            </p:cNvPr>
            <p:cNvGrpSpPr>
              <a:grpSpLocks/>
            </p:cNvGrpSpPr>
            <p:nvPr/>
          </p:nvGrpSpPr>
          <p:grpSpPr bwMode="auto">
            <a:xfrm>
              <a:off x="18295" y="27469"/>
              <a:ext cx="88" cy="113"/>
              <a:chOff x="18295" y="27469"/>
              <a:chExt cx="88" cy="113"/>
            </a:xfrm>
          </p:grpSpPr>
          <p:sp>
            <p:nvSpPr>
              <p:cNvPr id="20672" name="Freeform 153">
                <a:extLst>
                  <a:ext uri="{FF2B5EF4-FFF2-40B4-BE49-F238E27FC236}">
                    <a16:creationId xmlns:a16="http://schemas.microsoft.com/office/drawing/2014/main" id="{5936087F-04B1-4E0C-A1A6-DDD77B6E022C}"/>
                  </a:ext>
                </a:extLst>
              </p:cNvPr>
              <p:cNvSpPr>
                <a:spLocks/>
              </p:cNvSpPr>
              <p:nvPr/>
            </p:nvSpPr>
            <p:spPr bwMode="auto">
              <a:xfrm>
                <a:off x="18295" y="27469"/>
                <a:ext cx="88" cy="113"/>
              </a:xfrm>
              <a:custGeom>
                <a:avLst/>
                <a:gdLst>
                  <a:gd name="T0" fmla="+- 0 18383 18295"/>
                  <a:gd name="T1" fmla="*/ T0 w 88"/>
                  <a:gd name="T2" fmla="+- 0 27581 27469"/>
                  <a:gd name="T3" fmla="*/ 27581 h 113"/>
                  <a:gd name="T4" fmla="+- 0 18376 18295"/>
                  <a:gd name="T5" fmla="*/ T4 w 88"/>
                  <a:gd name="T6" fmla="+- 0 27581 27469"/>
                  <a:gd name="T7" fmla="*/ 27581 h 113"/>
                  <a:gd name="T8" fmla="+- 0 18376 18295"/>
                  <a:gd name="T9" fmla="*/ T8 w 88"/>
                  <a:gd name="T10" fmla="+- 0 27501 27469"/>
                  <a:gd name="T11" fmla="*/ 27501 h 113"/>
                  <a:gd name="T12" fmla="+- 0 18368 18295"/>
                  <a:gd name="T13" fmla="*/ T12 w 88"/>
                  <a:gd name="T14" fmla="+- 0 27485 27469"/>
                  <a:gd name="T15" fmla="*/ 27485 h 113"/>
                  <a:gd name="T16" fmla="+- 0 18351 18295"/>
                  <a:gd name="T17" fmla="*/ T16 w 88"/>
                  <a:gd name="T18" fmla="+- 0 27476 27469"/>
                  <a:gd name="T19" fmla="*/ 27476 h 113"/>
                  <a:gd name="T20" fmla="+- 0 18335 18295"/>
                  <a:gd name="T21" fmla="*/ T20 w 88"/>
                  <a:gd name="T22" fmla="+- 0 27476 27469"/>
                  <a:gd name="T23" fmla="*/ 27476 h 113"/>
                  <a:gd name="T24" fmla="+- 0 18320 18295"/>
                  <a:gd name="T25" fmla="*/ T24 w 88"/>
                  <a:gd name="T26" fmla="+- 0 27485 27469"/>
                  <a:gd name="T27" fmla="*/ 27485 h 113"/>
                  <a:gd name="T28" fmla="+- 0 18295 18295"/>
                  <a:gd name="T29" fmla="*/ T28 w 88"/>
                  <a:gd name="T30" fmla="+- 0 27501 27469"/>
                  <a:gd name="T31" fmla="*/ 27501 h 113"/>
                  <a:gd name="T32" fmla="+- 0 18320 18295"/>
                  <a:gd name="T33" fmla="*/ T32 w 88"/>
                  <a:gd name="T34" fmla="+- 0 27476 27469"/>
                  <a:gd name="T35" fmla="*/ 27476 h 113"/>
                  <a:gd name="T36" fmla="+- 0 18335 18295"/>
                  <a:gd name="T37" fmla="*/ T36 w 88"/>
                  <a:gd name="T38" fmla="+- 0 27469 27469"/>
                  <a:gd name="T39" fmla="*/ 27469 h 113"/>
                  <a:gd name="T40" fmla="+- 0 18359 18295"/>
                  <a:gd name="T41" fmla="*/ T40 w 88"/>
                  <a:gd name="T42" fmla="+- 0 27469 27469"/>
                  <a:gd name="T43" fmla="*/ 27469 h 113"/>
                  <a:gd name="T44" fmla="+- 0 18376 18295"/>
                  <a:gd name="T45" fmla="*/ T44 w 88"/>
                  <a:gd name="T46" fmla="+- 0 27476 27469"/>
                  <a:gd name="T47" fmla="*/ 27476 h 113"/>
                  <a:gd name="T48" fmla="+- 0 18383 18295"/>
                  <a:gd name="T49" fmla="*/ T48 w 88"/>
                  <a:gd name="T50" fmla="+- 0 27501 27469"/>
                  <a:gd name="T51" fmla="*/ 27501 h 113"/>
                  <a:gd name="T52" fmla="+- 0 18383 18295"/>
                  <a:gd name="T53" fmla="*/ T52 w 88"/>
                  <a:gd name="T54" fmla="+- 0 27581 27469"/>
                  <a:gd name="T55" fmla="*/ 27581 h 1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88" h="113">
                    <a:moveTo>
                      <a:pt x="88" y="112"/>
                    </a:moveTo>
                    <a:lnTo>
                      <a:pt x="81" y="112"/>
                    </a:lnTo>
                    <a:lnTo>
                      <a:pt x="81" y="32"/>
                    </a:lnTo>
                    <a:lnTo>
                      <a:pt x="73" y="16"/>
                    </a:lnTo>
                    <a:lnTo>
                      <a:pt x="56" y="7"/>
                    </a:lnTo>
                    <a:lnTo>
                      <a:pt x="40" y="7"/>
                    </a:lnTo>
                    <a:lnTo>
                      <a:pt x="25" y="16"/>
                    </a:lnTo>
                    <a:lnTo>
                      <a:pt x="0" y="32"/>
                    </a:lnTo>
                    <a:lnTo>
                      <a:pt x="25" y="7"/>
                    </a:lnTo>
                    <a:lnTo>
                      <a:pt x="40" y="0"/>
                    </a:lnTo>
                    <a:lnTo>
                      <a:pt x="64" y="0"/>
                    </a:lnTo>
                    <a:lnTo>
                      <a:pt x="81" y="7"/>
                    </a:lnTo>
                    <a:lnTo>
                      <a:pt x="88" y="32"/>
                    </a:lnTo>
                    <a:lnTo>
                      <a:pt x="88" y="112"/>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56" name="Group 154">
              <a:extLst>
                <a:ext uri="{FF2B5EF4-FFF2-40B4-BE49-F238E27FC236}">
                  <a16:creationId xmlns:a16="http://schemas.microsoft.com/office/drawing/2014/main" id="{DC710E33-FB3F-47BD-B592-F97F44E5B3FD}"/>
                </a:ext>
              </a:extLst>
            </p:cNvPr>
            <p:cNvGrpSpPr>
              <a:grpSpLocks/>
            </p:cNvGrpSpPr>
            <p:nvPr/>
          </p:nvGrpSpPr>
          <p:grpSpPr bwMode="auto">
            <a:xfrm>
              <a:off x="18540" y="27409"/>
              <a:ext cx="2" cy="175"/>
              <a:chOff x="18540" y="27409"/>
              <a:chExt cx="2" cy="175"/>
            </a:xfrm>
          </p:grpSpPr>
          <p:sp>
            <p:nvSpPr>
              <p:cNvPr id="20671" name="Freeform 155">
                <a:extLst>
                  <a:ext uri="{FF2B5EF4-FFF2-40B4-BE49-F238E27FC236}">
                    <a16:creationId xmlns:a16="http://schemas.microsoft.com/office/drawing/2014/main" id="{3200C814-5AC9-45A9-829E-4084D59423FB}"/>
                  </a:ext>
                </a:extLst>
              </p:cNvPr>
              <p:cNvSpPr>
                <a:spLocks/>
              </p:cNvSpPr>
              <p:nvPr/>
            </p:nvSpPr>
            <p:spPr bwMode="auto">
              <a:xfrm>
                <a:off x="18540" y="27409"/>
                <a:ext cx="2" cy="175"/>
              </a:xfrm>
              <a:custGeom>
                <a:avLst/>
                <a:gdLst>
                  <a:gd name="T0" fmla="+- 0 27409 27409"/>
                  <a:gd name="T1" fmla="*/ 27409 h 175"/>
                  <a:gd name="T2" fmla="+- 0 27584 27409"/>
                  <a:gd name="T3" fmla="*/ 27584 h 175"/>
                </a:gdLst>
                <a:ahLst/>
                <a:cxnLst>
                  <a:cxn ang="0">
                    <a:pos x="0" y="T1"/>
                  </a:cxn>
                  <a:cxn ang="0">
                    <a:pos x="0" y="T3"/>
                  </a:cxn>
                </a:cxnLst>
                <a:rect l="0" t="0" r="r" b="b"/>
                <a:pathLst>
                  <a:path h="175">
                    <a:moveTo>
                      <a:pt x="0" y="0"/>
                    </a:moveTo>
                    <a:lnTo>
                      <a:pt x="0" y="175"/>
                    </a:lnTo>
                  </a:path>
                </a:pathLst>
              </a:custGeom>
              <a:noFill/>
              <a:ln w="103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57" name="Group 156">
              <a:extLst>
                <a:ext uri="{FF2B5EF4-FFF2-40B4-BE49-F238E27FC236}">
                  <a16:creationId xmlns:a16="http://schemas.microsoft.com/office/drawing/2014/main" id="{2E431DBB-45A0-45BD-8465-232D7FDAA79D}"/>
                </a:ext>
              </a:extLst>
            </p:cNvPr>
            <p:cNvGrpSpPr>
              <a:grpSpLocks/>
            </p:cNvGrpSpPr>
            <p:nvPr/>
          </p:nvGrpSpPr>
          <p:grpSpPr bwMode="auto">
            <a:xfrm>
              <a:off x="18439" y="27469"/>
              <a:ext cx="97" cy="113"/>
              <a:chOff x="18439" y="27469"/>
              <a:chExt cx="97" cy="113"/>
            </a:xfrm>
          </p:grpSpPr>
          <p:sp>
            <p:nvSpPr>
              <p:cNvPr id="20670" name="Freeform 157">
                <a:extLst>
                  <a:ext uri="{FF2B5EF4-FFF2-40B4-BE49-F238E27FC236}">
                    <a16:creationId xmlns:a16="http://schemas.microsoft.com/office/drawing/2014/main" id="{10969043-712D-41E6-98B0-454F91DF2101}"/>
                  </a:ext>
                </a:extLst>
              </p:cNvPr>
              <p:cNvSpPr>
                <a:spLocks/>
              </p:cNvSpPr>
              <p:nvPr/>
            </p:nvSpPr>
            <p:spPr bwMode="auto">
              <a:xfrm>
                <a:off x="18439" y="27469"/>
                <a:ext cx="97" cy="113"/>
              </a:xfrm>
              <a:custGeom>
                <a:avLst/>
                <a:gdLst>
                  <a:gd name="T0" fmla="+- 0 18536 18439"/>
                  <a:gd name="T1" fmla="*/ T0 w 97"/>
                  <a:gd name="T2" fmla="+- 0 27557 27469"/>
                  <a:gd name="T3" fmla="*/ 27557 h 113"/>
                  <a:gd name="T4" fmla="+- 0 18503 18439"/>
                  <a:gd name="T5" fmla="*/ T4 w 97"/>
                  <a:gd name="T6" fmla="+- 0 27573 27469"/>
                  <a:gd name="T7" fmla="*/ 27573 h 113"/>
                  <a:gd name="T8" fmla="+- 0 18480 18439"/>
                  <a:gd name="T9" fmla="*/ T8 w 97"/>
                  <a:gd name="T10" fmla="+- 0 27573 27469"/>
                  <a:gd name="T11" fmla="*/ 27573 h 113"/>
                  <a:gd name="T12" fmla="+- 0 18464 18439"/>
                  <a:gd name="T13" fmla="*/ T12 w 97"/>
                  <a:gd name="T14" fmla="+- 0 27564 27469"/>
                  <a:gd name="T15" fmla="*/ 27564 h 113"/>
                  <a:gd name="T16" fmla="+- 0 18456 18439"/>
                  <a:gd name="T17" fmla="*/ T16 w 97"/>
                  <a:gd name="T18" fmla="+- 0 27557 27469"/>
                  <a:gd name="T19" fmla="*/ 27557 h 113"/>
                  <a:gd name="T20" fmla="+- 0 18447 18439"/>
                  <a:gd name="T21" fmla="*/ T20 w 97"/>
                  <a:gd name="T22" fmla="+- 0 27532 27469"/>
                  <a:gd name="T23" fmla="*/ 27532 h 113"/>
                  <a:gd name="T24" fmla="+- 0 18447 18439"/>
                  <a:gd name="T25" fmla="*/ T24 w 97"/>
                  <a:gd name="T26" fmla="+- 0 27517 27469"/>
                  <a:gd name="T27" fmla="*/ 27517 h 113"/>
                  <a:gd name="T28" fmla="+- 0 18456 18439"/>
                  <a:gd name="T29" fmla="*/ T28 w 97"/>
                  <a:gd name="T30" fmla="+- 0 27493 27469"/>
                  <a:gd name="T31" fmla="*/ 27493 h 113"/>
                  <a:gd name="T32" fmla="+- 0 18464 18439"/>
                  <a:gd name="T33" fmla="*/ T32 w 97"/>
                  <a:gd name="T34" fmla="+- 0 27485 27469"/>
                  <a:gd name="T35" fmla="*/ 27485 h 113"/>
                  <a:gd name="T36" fmla="+- 0 18480 18439"/>
                  <a:gd name="T37" fmla="*/ T36 w 97"/>
                  <a:gd name="T38" fmla="+- 0 27476 27469"/>
                  <a:gd name="T39" fmla="*/ 27476 h 113"/>
                  <a:gd name="T40" fmla="+- 0 18503 18439"/>
                  <a:gd name="T41" fmla="*/ T40 w 97"/>
                  <a:gd name="T42" fmla="+- 0 27476 27469"/>
                  <a:gd name="T43" fmla="*/ 27476 h 113"/>
                  <a:gd name="T44" fmla="+- 0 18536 18439"/>
                  <a:gd name="T45" fmla="*/ T44 w 97"/>
                  <a:gd name="T46" fmla="+- 0 27493 27469"/>
                  <a:gd name="T47" fmla="*/ 27493 h 113"/>
                  <a:gd name="T48" fmla="+- 0 18520 18439"/>
                  <a:gd name="T49" fmla="*/ T48 w 97"/>
                  <a:gd name="T50" fmla="+- 0 27476 27469"/>
                  <a:gd name="T51" fmla="*/ 27476 h 113"/>
                  <a:gd name="T52" fmla="+- 0 18503 18439"/>
                  <a:gd name="T53" fmla="*/ T52 w 97"/>
                  <a:gd name="T54" fmla="+- 0 27469 27469"/>
                  <a:gd name="T55" fmla="*/ 27469 h 113"/>
                  <a:gd name="T56" fmla="+- 0 18480 18439"/>
                  <a:gd name="T57" fmla="*/ T56 w 97"/>
                  <a:gd name="T58" fmla="+- 0 27469 27469"/>
                  <a:gd name="T59" fmla="*/ 27469 h 113"/>
                  <a:gd name="T60" fmla="+- 0 18464 18439"/>
                  <a:gd name="T61" fmla="*/ T60 w 97"/>
                  <a:gd name="T62" fmla="+- 0 27476 27469"/>
                  <a:gd name="T63" fmla="*/ 27476 h 113"/>
                  <a:gd name="T64" fmla="+- 0 18447 18439"/>
                  <a:gd name="T65" fmla="*/ T64 w 97"/>
                  <a:gd name="T66" fmla="+- 0 27493 27469"/>
                  <a:gd name="T67" fmla="*/ 27493 h 113"/>
                  <a:gd name="T68" fmla="+- 0 18439 18439"/>
                  <a:gd name="T69" fmla="*/ T68 w 97"/>
                  <a:gd name="T70" fmla="+- 0 27517 27469"/>
                  <a:gd name="T71" fmla="*/ 27517 h 113"/>
                  <a:gd name="T72" fmla="+- 0 18439 18439"/>
                  <a:gd name="T73" fmla="*/ T72 w 97"/>
                  <a:gd name="T74" fmla="+- 0 27532 27469"/>
                  <a:gd name="T75" fmla="*/ 27532 h 113"/>
                  <a:gd name="T76" fmla="+- 0 18447 18439"/>
                  <a:gd name="T77" fmla="*/ T76 w 97"/>
                  <a:gd name="T78" fmla="+- 0 27557 27469"/>
                  <a:gd name="T79" fmla="*/ 27557 h 113"/>
                  <a:gd name="T80" fmla="+- 0 18464 18439"/>
                  <a:gd name="T81" fmla="*/ T80 w 97"/>
                  <a:gd name="T82" fmla="+- 0 27573 27469"/>
                  <a:gd name="T83" fmla="*/ 27573 h 113"/>
                  <a:gd name="T84" fmla="+- 0 18480 18439"/>
                  <a:gd name="T85" fmla="*/ T84 w 97"/>
                  <a:gd name="T86" fmla="+- 0 27581 27469"/>
                  <a:gd name="T87" fmla="*/ 27581 h 113"/>
                  <a:gd name="T88" fmla="+- 0 18503 18439"/>
                  <a:gd name="T89" fmla="*/ T88 w 97"/>
                  <a:gd name="T90" fmla="+- 0 27581 27469"/>
                  <a:gd name="T91" fmla="*/ 27581 h 113"/>
                  <a:gd name="T92" fmla="+- 0 18520 18439"/>
                  <a:gd name="T93" fmla="*/ T92 w 97"/>
                  <a:gd name="T94" fmla="+- 0 27573 27469"/>
                  <a:gd name="T95" fmla="*/ 27573 h 113"/>
                  <a:gd name="T96" fmla="+- 0 18536 18439"/>
                  <a:gd name="T97" fmla="*/ T96 w 97"/>
                  <a:gd name="T98" fmla="+- 0 27557 27469"/>
                  <a:gd name="T99" fmla="*/ 27557 h 1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97" h="113">
                    <a:moveTo>
                      <a:pt x="97" y="88"/>
                    </a:moveTo>
                    <a:lnTo>
                      <a:pt x="64" y="104"/>
                    </a:lnTo>
                    <a:lnTo>
                      <a:pt x="41" y="104"/>
                    </a:lnTo>
                    <a:lnTo>
                      <a:pt x="25" y="95"/>
                    </a:lnTo>
                    <a:lnTo>
                      <a:pt x="17" y="88"/>
                    </a:lnTo>
                    <a:lnTo>
                      <a:pt x="8" y="63"/>
                    </a:lnTo>
                    <a:lnTo>
                      <a:pt x="8" y="48"/>
                    </a:lnTo>
                    <a:lnTo>
                      <a:pt x="17" y="24"/>
                    </a:lnTo>
                    <a:lnTo>
                      <a:pt x="25" y="16"/>
                    </a:lnTo>
                    <a:lnTo>
                      <a:pt x="41" y="7"/>
                    </a:lnTo>
                    <a:lnTo>
                      <a:pt x="64" y="7"/>
                    </a:lnTo>
                    <a:lnTo>
                      <a:pt x="97" y="24"/>
                    </a:lnTo>
                    <a:lnTo>
                      <a:pt x="81" y="7"/>
                    </a:lnTo>
                    <a:lnTo>
                      <a:pt x="64" y="0"/>
                    </a:lnTo>
                    <a:lnTo>
                      <a:pt x="41" y="0"/>
                    </a:lnTo>
                    <a:lnTo>
                      <a:pt x="25" y="7"/>
                    </a:lnTo>
                    <a:lnTo>
                      <a:pt x="8" y="24"/>
                    </a:lnTo>
                    <a:lnTo>
                      <a:pt x="0" y="48"/>
                    </a:lnTo>
                    <a:lnTo>
                      <a:pt x="0" y="63"/>
                    </a:lnTo>
                    <a:lnTo>
                      <a:pt x="8" y="88"/>
                    </a:lnTo>
                    <a:lnTo>
                      <a:pt x="25" y="104"/>
                    </a:lnTo>
                    <a:lnTo>
                      <a:pt x="41" y="112"/>
                    </a:lnTo>
                    <a:lnTo>
                      <a:pt x="64" y="112"/>
                    </a:lnTo>
                    <a:lnTo>
                      <a:pt x="81" y="104"/>
                    </a:lnTo>
                    <a:lnTo>
                      <a:pt x="97" y="8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59" name="Group 158">
              <a:extLst>
                <a:ext uri="{FF2B5EF4-FFF2-40B4-BE49-F238E27FC236}">
                  <a16:creationId xmlns:a16="http://schemas.microsoft.com/office/drawing/2014/main" id="{C3116EF4-FDE1-40C4-BDAB-3CECAC3B6A4D}"/>
                </a:ext>
              </a:extLst>
            </p:cNvPr>
            <p:cNvGrpSpPr>
              <a:grpSpLocks/>
            </p:cNvGrpSpPr>
            <p:nvPr/>
          </p:nvGrpSpPr>
          <p:grpSpPr bwMode="auto">
            <a:xfrm>
              <a:off x="18776" y="27413"/>
              <a:ext cx="97" cy="169"/>
              <a:chOff x="18776" y="27413"/>
              <a:chExt cx="97" cy="169"/>
            </a:xfrm>
          </p:grpSpPr>
          <p:sp>
            <p:nvSpPr>
              <p:cNvPr id="20669" name="Freeform 159">
                <a:extLst>
                  <a:ext uri="{FF2B5EF4-FFF2-40B4-BE49-F238E27FC236}">
                    <a16:creationId xmlns:a16="http://schemas.microsoft.com/office/drawing/2014/main" id="{1334C5DF-900D-463F-927D-2AEEED790FC9}"/>
                  </a:ext>
                </a:extLst>
              </p:cNvPr>
              <p:cNvSpPr>
                <a:spLocks/>
              </p:cNvSpPr>
              <p:nvPr/>
            </p:nvSpPr>
            <p:spPr bwMode="auto">
              <a:xfrm>
                <a:off x="18776" y="27413"/>
                <a:ext cx="97" cy="169"/>
              </a:xfrm>
              <a:custGeom>
                <a:avLst/>
                <a:gdLst>
                  <a:gd name="T0" fmla="+- 0 18776 18776"/>
                  <a:gd name="T1" fmla="*/ T0 w 97"/>
                  <a:gd name="T2" fmla="+- 0 27581 27413"/>
                  <a:gd name="T3" fmla="*/ 27581 h 169"/>
                  <a:gd name="T4" fmla="+- 0 18776 18776"/>
                  <a:gd name="T5" fmla="*/ T4 w 97"/>
                  <a:gd name="T6" fmla="+- 0 27413 27413"/>
                  <a:gd name="T7" fmla="*/ 27413 h 169"/>
                  <a:gd name="T8" fmla="+- 0 18783 18776"/>
                  <a:gd name="T9" fmla="*/ T8 w 97"/>
                  <a:gd name="T10" fmla="+- 0 27413 27413"/>
                  <a:gd name="T11" fmla="*/ 27413 h 169"/>
                  <a:gd name="T12" fmla="+- 0 18783 18776"/>
                  <a:gd name="T13" fmla="*/ T12 w 97"/>
                  <a:gd name="T14" fmla="+- 0 27573 27413"/>
                  <a:gd name="T15" fmla="*/ 27573 h 169"/>
                  <a:gd name="T16" fmla="+- 0 18873 18776"/>
                  <a:gd name="T17" fmla="*/ T16 w 97"/>
                  <a:gd name="T18" fmla="+- 0 27573 27413"/>
                  <a:gd name="T19" fmla="*/ 27573 h 169"/>
                  <a:gd name="T20" fmla="+- 0 18873 18776"/>
                  <a:gd name="T21" fmla="*/ T20 w 97"/>
                  <a:gd name="T22" fmla="+- 0 27581 27413"/>
                  <a:gd name="T23" fmla="*/ 27581 h 169"/>
                  <a:gd name="T24" fmla="+- 0 18776 18776"/>
                  <a:gd name="T25" fmla="*/ T24 w 97"/>
                  <a:gd name="T26" fmla="+- 0 27581 27413"/>
                  <a:gd name="T27" fmla="*/ 27581 h 169"/>
                </a:gdLst>
                <a:ahLst/>
                <a:cxnLst>
                  <a:cxn ang="0">
                    <a:pos x="T1" y="T3"/>
                  </a:cxn>
                  <a:cxn ang="0">
                    <a:pos x="T5" y="T7"/>
                  </a:cxn>
                  <a:cxn ang="0">
                    <a:pos x="T9" y="T11"/>
                  </a:cxn>
                  <a:cxn ang="0">
                    <a:pos x="T13" y="T15"/>
                  </a:cxn>
                  <a:cxn ang="0">
                    <a:pos x="T17" y="T19"/>
                  </a:cxn>
                  <a:cxn ang="0">
                    <a:pos x="T21" y="T23"/>
                  </a:cxn>
                  <a:cxn ang="0">
                    <a:pos x="T25" y="T27"/>
                  </a:cxn>
                </a:cxnLst>
                <a:rect l="0" t="0" r="r" b="b"/>
                <a:pathLst>
                  <a:path w="97" h="169">
                    <a:moveTo>
                      <a:pt x="0" y="168"/>
                    </a:moveTo>
                    <a:lnTo>
                      <a:pt x="0" y="0"/>
                    </a:lnTo>
                    <a:lnTo>
                      <a:pt x="7" y="0"/>
                    </a:lnTo>
                    <a:lnTo>
                      <a:pt x="7" y="160"/>
                    </a:lnTo>
                    <a:lnTo>
                      <a:pt x="97" y="160"/>
                    </a:lnTo>
                    <a:lnTo>
                      <a:pt x="97" y="168"/>
                    </a:lnTo>
                    <a:lnTo>
                      <a:pt x="0" y="16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60" name="Group 160">
              <a:extLst>
                <a:ext uri="{FF2B5EF4-FFF2-40B4-BE49-F238E27FC236}">
                  <a16:creationId xmlns:a16="http://schemas.microsoft.com/office/drawing/2014/main" id="{C5715BCC-6146-43AF-8092-C9FD65CFBC57}"/>
                </a:ext>
              </a:extLst>
            </p:cNvPr>
            <p:cNvGrpSpPr>
              <a:grpSpLocks/>
            </p:cNvGrpSpPr>
            <p:nvPr/>
          </p:nvGrpSpPr>
          <p:grpSpPr bwMode="auto">
            <a:xfrm>
              <a:off x="18904" y="27413"/>
              <a:ext cx="128" cy="169"/>
              <a:chOff x="18904" y="27413"/>
              <a:chExt cx="128" cy="169"/>
            </a:xfrm>
          </p:grpSpPr>
          <p:sp>
            <p:nvSpPr>
              <p:cNvPr id="20668" name="Freeform 161">
                <a:extLst>
                  <a:ext uri="{FF2B5EF4-FFF2-40B4-BE49-F238E27FC236}">
                    <a16:creationId xmlns:a16="http://schemas.microsoft.com/office/drawing/2014/main" id="{F6AC6991-AA16-434E-B10F-D1E20B188071}"/>
                  </a:ext>
                </a:extLst>
              </p:cNvPr>
              <p:cNvSpPr>
                <a:spLocks/>
              </p:cNvSpPr>
              <p:nvPr/>
            </p:nvSpPr>
            <p:spPr bwMode="auto">
              <a:xfrm>
                <a:off x="18904" y="27413"/>
                <a:ext cx="128" cy="169"/>
              </a:xfrm>
              <a:custGeom>
                <a:avLst/>
                <a:gdLst>
                  <a:gd name="T0" fmla="+- 0 18952 18904"/>
                  <a:gd name="T1" fmla="*/ T0 w 128"/>
                  <a:gd name="T2" fmla="+- 0 27413 27413"/>
                  <a:gd name="T3" fmla="*/ 27413 h 169"/>
                  <a:gd name="T4" fmla="+- 0 18936 18904"/>
                  <a:gd name="T5" fmla="*/ T4 w 128"/>
                  <a:gd name="T6" fmla="+- 0 27420 27413"/>
                  <a:gd name="T7" fmla="*/ 27420 h 169"/>
                  <a:gd name="T8" fmla="+- 0 18920 18904"/>
                  <a:gd name="T9" fmla="*/ T8 w 128"/>
                  <a:gd name="T10" fmla="+- 0 27437 27413"/>
                  <a:gd name="T11" fmla="*/ 27437 h 169"/>
                  <a:gd name="T12" fmla="+- 0 18912 18904"/>
                  <a:gd name="T13" fmla="*/ T12 w 128"/>
                  <a:gd name="T14" fmla="+- 0 27452 27413"/>
                  <a:gd name="T15" fmla="*/ 27452 h 169"/>
                  <a:gd name="T16" fmla="+- 0 18904 18904"/>
                  <a:gd name="T17" fmla="*/ T16 w 128"/>
                  <a:gd name="T18" fmla="+- 0 27476 27413"/>
                  <a:gd name="T19" fmla="*/ 27476 h 169"/>
                  <a:gd name="T20" fmla="+- 0 18904 18904"/>
                  <a:gd name="T21" fmla="*/ T20 w 128"/>
                  <a:gd name="T22" fmla="+- 0 27517 27413"/>
                  <a:gd name="T23" fmla="*/ 27517 h 169"/>
                  <a:gd name="T24" fmla="+- 0 18912 18904"/>
                  <a:gd name="T25" fmla="*/ T24 w 128"/>
                  <a:gd name="T26" fmla="+- 0 27541 27413"/>
                  <a:gd name="T27" fmla="*/ 27541 h 169"/>
                  <a:gd name="T28" fmla="+- 0 18920 18904"/>
                  <a:gd name="T29" fmla="*/ T28 w 128"/>
                  <a:gd name="T30" fmla="+- 0 27557 27413"/>
                  <a:gd name="T31" fmla="*/ 27557 h 169"/>
                  <a:gd name="T32" fmla="+- 0 18936 18904"/>
                  <a:gd name="T33" fmla="*/ T32 w 128"/>
                  <a:gd name="T34" fmla="+- 0 27573 27413"/>
                  <a:gd name="T35" fmla="*/ 27573 h 169"/>
                  <a:gd name="T36" fmla="+- 0 18952 18904"/>
                  <a:gd name="T37" fmla="*/ T36 w 128"/>
                  <a:gd name="T38" fmla="+- 0 27581 27413"/>
                  <a:gd name="T39" fmla="*/ 27581 h 169"/>
                  <a:gd name="T40" fmla="+- 0 18985 18904"/>
                  <a:gd name="T41" fmla="*/ T40 w 128"/>
                  <a:gd name="T42" fmla="+- 0 27581 27413"/>
                  <a:gd name="T43" fmla="*/ 27581 h 169"/>
                  <a:gd name="T44" fmla="+- 0 19000 18904"/>
                  <a:gd name="T45" fmla="*/ T44 w 128"/>
                  <a:gd name="T46" fmla="+- 0 27573 27413"/>
                  <a:gd name="T47" fmla="*/ 27573 h 169"/>
                  <a:gd name="T48" fmla="+- 0 19017 18904"/>
                  <a:gd name="T49" fmla="*/ T48 w 128"/>
                  <a:gd name="T50" fmla="+- 0 27557 27413"/>
                  <a:gd name="T51" fmla="*/ 27557 h 169"/>
                  <a:gd name="T52" fmla="+- 0 19024 18904"/>
                  <a:gd name="T53" fmla="*/ T52 w 128"/>
                  <a:gd name="T54" fmla="+- 0 27541 27413"/>
                  <a:gd name="T55" fmla="*/ 27541 h 169"/>
                  <a:gd name="T56" fmla="+- 0 19032 18904"/>
                  <a:gd name="T57" fmla="*/ T56 w 128"/>
                  <a:gd name="T58" fmla="+- 0 27517 27413"/>
                  <a:gd name="T59" fmla="*/ 27517 h 169"/>
                  <a:gd name="T60" fmla="+- 0 19032 18904"/>
                  <a:gd name="T61" fmla="*/ T60 w 128"/>
                  <a:gd name="T62" fmla="+- 0 27476 27413"/>
                  <a:gd name="T63" fmla="*/ 27476 h 169"/>
                  <a:gd name="T64" fmla="+- 0 19024 18904"/>
                  <a:gd name="T65" fmla="*/ T64 w 128"/>
                  <a:gd name="T66" fmla="+- 0 27452 27413"/>
                  <a:gd name="T67" fmla="*/ 27452 h 169"/>
                  <a:gd name="T68" fmla="+- 0 19017 18904"/>
                  <a:gd name="T69" fmla="*/ T68 w 128"/>
                  <a:gd name="T70" fmla="+- 0 27437 27413"/>
                  <a:gd name="T71" fmla="*/ 27437 h 169"/>
                  <a:gd name="T72" fmla="+- 0 19000 18904"/>
                  <a:gd name="T73" fmla="*/ T72 w 128"/>
                  <a:gd name="T74" fmla="+- 0 27420 27413"/>
                  <a:gd name="T75" fmla="*/ 27420 h 169"/>
                  <a:gd name="T76" fmla="+- 0 18985 18904"/>
                  <a:gd name="T77" fmla="*/ T76 w 128"/>
                  <a:gd name="T78" fmla="+- 0 27413 27413"/>
                  <a:gd name="T79" fmla="*/ 27413 h 169"/>
                  <a:gd name="T80" fmla="+- 0 18952 18904"/>
                  <a:gd name="T81" fmla="*/ T80 w 128"/>
                  <a:gd name="T82" fmla="+- 0 27413 27413"/>
                  <a:gd name="T83" fmla="*/ 27413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28" h="169">
                    <a:moveTo>
                      <a:pt x="48" y="0"/>
                    </a:moveTo>
                    <a:lnTo>
                      <a:pt x="32" y="7"/>
                    </a:lnTo>
                    <a:lnTo>
                      <a:pt x="16" y="24"/>
                    </a:lnTo>
                    <a:lnTo>
                      <a:pt x="8" y="39"/>
                    </a:lnTo>
                    <a:lnTo>
                      <a:pt x="0" y="63"/>
                    </a:lnTo>
                    <a:lnTo>
                      <a:pt x="0" y="104"/>
                    </a:lnTo>
                    <a:lnTo>
                      <a:pt x="8" y="128"/>
                    </a:lnTo>
                    <a:lnTo>
                      <a:pt x="16" y="144"/>
                    </a:lnTo>
                    <a:lnTo>
                      <a:pt x="32" y="160"/>
                    </a:lnTo>
                    <a:lnTo>
                      <a:pt x="48" y="168"/>
                    </a:lnTo>
                    <a:lnTo>
                      <a:pt x="81" y="168"/>
                    </a:lnTo>
                    <a:lnTo>
                      <a:pt x="96" y="160"/>
                    </a:lnTo>
                    <a:lnTo>
                      <a:pt x="113" y="144"/>
                    </a:lnTo>
                    <a:lnTo>
                      <a:pt x="120" y="128"/>
                    </a:lnTo>
                    <a:lnTo>
                      <a:pt x="128" y="104"/>
                    </a:lnTo>
                    <a:lnTo>
                      <a:pt x="128" y="63"/>
                    </a:lnTo>
                    <a:lnTo>
                      <a:pt x="120" y="39"/>
                    </a:lnTo>
                    <a:lnTo>
                      <a:pt x="113" y="24"/>
                    </a:lnTo>
                    <a:lnTo>
                      <a:pt x="96" y="7"/>
                    </a:lnTo>
                    <a:lnTo>
                      <a:pt x="81" y="0"/>
                    </a:lnTo>
                    <a:lnTo>
                      <a:pt x="48"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63" name="Group 162">
              <a:extLst>
                <a:ext uri="{FF2B5EF4-FFF2-40B4-BE49-F238E27FC236}">
                  <a16:creationId xmlns:a16="http://schemas.microsoft.com/office/drawing/2014/main" id="{EEA5B475-B432-49B7-B9EC-E87B97840195}"/>
                </a:ext>
              </a:extLst>
            </p:cNvPr>
            <p:cNvGrpSpPr>
              <a:grpSpLocks/>
            </p:cNvGrpSpPr>
            <p:nvPr/>
          </p:nvGrpSpPr>
          <p:grpSpPr bwMode="auto">
            <a:xfrm>
              <a:off x="18912" y="27420"/>
              <a:ext cx="113" cy="153"/>
              <a:chOff x="18912" y="27420"/>
              <a:chExt cx="113" cy="153"/>
            </a:xfrm>
          </p:grpSpPr>
          <p:sp>
            <p:nvSpPr>
              <p:cNvPr id="20667" name="Freeform 163">
                <a:extLst>
                  <a:ext uri="{FF2B5EF4-FFF2-40B4-BE49-F238E27FC236}">
                    <a16:creationId xmlns:a16="http://schemas.microsoft.com/office/drawing/2014/main" id="{F68D07AF-5694-4D4A-BB88-96BF1A3ABAB9}"/>
                  </a:ext>
                </a:extLst>
              </p:cNvPr>
              <p:cNvSpPr>
                <a:spLocks/>
              </p:cNvSpPr>
              <p:nvPr/>
            </p:nvSpPr>
            <p:spPr bwMode="auto">
              <a:xfrm>
                <a:off x="18912" y="27420"/>
                <a:ext cx="113" cy="153"/>
              </a:xfrm>
              <a:custGeom>
                <a:avLst/>
                <a:gdLst>
                  <a:gd name="T0" fmla="+- 0 18960 18912"/>
                  <a:gd name="T1" fmla="*/ T0 w 113"/>
                  <a:gd name="T2" fmla="+- 0 27420 27420"/>
                  <a:gd name="T3" fmla="*/ 27420 h 153"/>
                  <a:gd name="T4" fmla="+- 0 18936 18912"/>
                  <a:gd name="T5" fmla="*/ T4 w 113"/>
                  <a:gd name="T6" fmla="+- 0 27429 27420"/>
                  <a:gd name="T7" fmla="*/ 27429 h 153"/>
                  <a:gd name="T8" fmla="+- 0 18920 18912"/>
                  <a:gd name="T9" fmla="*/ T8 w 113"/>
                  <a:gd name="T10" fmla="+- 0 27452 27420"/>
                  <a:gd name="T11" fmla="*/ 27452 h 153"/>
                  <a:gd name="T12" fmla="+- 0 18912 18912"/>
                  <a:gd name="T13" fmla="*/ T12 w 113"/>
                  <a:gd name="T14" fmla="+- 0 27476 27420"/>
                  <a:gd name="T15" fmla="*/ 27476 h 153"/>
                  <a:gd name="T16" fmla="+- 0 18912 18912"/>
                  <a:gd name="T17" fmla="*/ T16 w 113"/>
                  <a:gd name="T18" fmla="+- 0 27517 27420"/>
                  <a:gd name="T19" fmla="*/ 27517 h 153"/>
                  <a:gd name="T20" fmla="+- 0 18920 18912"/>
                  <a:gd name="T21" fmla="*/ T20 w 113"/>
                  <a:gd name="T22" fmla="+- 0 27541 27420"/>
                  <a:gd name="T23" fmla="*/ 27541 h 153"/>
                  <a:gd name="T24" fmla="+- 0 18936 18912"/>
                  <a:gd name="T25" fmla="*/ T24 w 113"/>
                  <a:gd name="T26" fmla="+- 0 27564 27420"/>
                  <a:gd name="T27" fmla="*/ 27564 h 153"/>
                  <a:gd name="T28" fmla="+- 0 18960 18912"/>
                  <a:gd name="T29" fmla="*/ T28 w 113"/>
                  <a:gd name="T30" fmla="+- 0 27573 27420"/>
                  <a:gd name="T31" fmla="*/ 27573 h 153"/>
                  <a:gd name="T32" fmla="+- 0 18976 18912"/>
                  <a:gd name="T33" fmla="*/ T32 w 113"/>
                  <a:gd name="T34" fmla="+- 0 27573 27420"/>
                  <a:gd name="T35" fmla="*/ 27573 h 153"/>
                  <a:gd name="T36" fmla="+- 0 19000 18912"/>
                  <a:gd name="T37" fmla="*/ T36 w 113"/>
                  <a:gd name="T38" fmla="+- 0 27564 27420"/>
                  <a:gd name="T39" fmla="*/ 27564 h 153"/>
                  <a:gd name="T40" fmla="+- 0 19017 18912"/>
                  <a:gd name="T41" fmla="*/ T40 w 113"/>
                  <a:gd name="T42" fmla="+- 0 27541 27420"/>
                  <a:gd name="T43" fmla="*/ 27541 h 153"/>
                  <a:gd name="T44" fmla="+- 0 19024 18912"/>
                  <a:gd name="T45" fmla="*/ T44 w 113"/>
                  <a:gd name="T46" fmla="+- 0 27517 27420"/>
                  <a:gd name="T47" fmla="*/ 27517 h 153"/>
                  <a:gd name="T48" fmla="+- 0 19024 18912"/>
                  <a:gd name="T49" fmla="*/ T48 w 113"/>
                  <a:gd name="T50" fmla="+- 0 27476 27420"/>
                  <a:gd name="T51" fmla="*/ 27476 h 153"/>
                  <a:gd name="T52" fmla="+- 0 19017 18912"/>
                  <a:gd name="T53" fmla="*/ T52 w 113"/>
                  <a:gd name="T54" fmla="+- 0 27452 27420"/>
                  <a:gd name="T55" fmla="*/ 27452 h 153"/>
                  <a:gd name="T56" fmla="+- 0 19000 18912"/>
                  <a:gd name="T57" fmla="*/ T56 w 113"/>
                  <a:gd name="T58" fmla="+- 0 27429 27420"/>
                  <a:gd name="T59" fmla="*/ 27429 h 153"/>
                  <a:gd name="T60" fmla="+- 0 18976 18912"/>
                  <a:gd name="T61" fmla="*/ T60 w 113"/>
                  <a:gd name="T62" fmla="+- 0 27420 27420"/>
                  <a:gd name="T63" fmla="*/ 27420 h 153"/>
                  <a:gd name="T64" fmla="+- 0 18960 18912"/>
                  <a:gd name="T65" fmla="*/ T64 w 113"/>
                  <a:gd name="T66" fmla="+- 0 27420 27420"/>
                  <a:gd name="T67" fmla="*/ 27420 h 15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13" h="153">
                    <a:moveTo>
                      <a:pt x="48" y="0"/>
                    </a:moveTo>
                    <a:lnTo>
                      <a:pt x="24" y="9"/>
                    </a:lnTo>
                    <a:lnTo>
                      <a:pt x="8" y="32"/>
                    </a:lnTo>
                    <a:lnTo>
                      <a:pt x="0" y="56"/>
                    </a:lnTo>
                    <a:lnTo>
                      <a:pt x="0" y="97"/>
                    </a:lnTo>
                    <a:lnTo>
                      <a:pt x="8" y="121"/>
                    </a:lnTo>
                    <a:lnTo>
                      <a:pt x="24" y="144"/>
                    </a:lnTo>
                    <a:lnTo>
                      <a:pt x="48" y="153"/>
                    </a:lnTo>
                    <a:lnTo>
                      <a:pt x="64" y="153"/>
                    </a:lnTo>
                    <a:lnTo>
                      <a:pt x="88" y="144"/>
                    </a:lnTo>
                    <a:lnTo>
                      <a:pt x="105" y="121"/>
                    </a:lnTo>
                    <a:lnTo>
                      <a:pt x="112" y="97"/>
                    </a:lnTo>
                    <a:lnTo>
                      <a:pt x="112" y="56"/>
                    </a:lnTo>
                    <a:lnTo>
                      <a:pt x="105" y="32"/>
                    </a:lnTo>
                    <a:lnTo>
                      <a:pt x="88" y="9"/>
                    </a:lnTo>
                    <a:lnTo>
                      <a:pt x="64" y="0"/>
                    </a:lnTo>
                    <a:lnTo>
                      <a:pt x="48"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64" name="Group 164">
              <a:extLst>
                <a:ext uri="{FF2B5EF4-FFF2-40B4-BE49-F238E27FC236}">
                  <a16:creationId xmlns:a16="http://schemas.microsoft.com/office/drawing/2014/main" id="{D8E4195E-8BBD-4A32-B6B1-F74D4A9B8829}"/>
                </a:ext>
              </a:extLst>
            </p:cNvPr>
            <p:cNvGrpSpPr>
              <a:grpSpLocks/>
            </p:cNvGrpSpPr>
            <p:nvPr/>
          </p:nvGrpSpPr>
          <p:grpSpPr bwMode="auto">
            <a:xfrm>
              <a:off x="19073" y="27413"/>
              <a:ext cx="120" cy="169"/>
              <a:chOff x="19073" y="27413"/>
              <a:chExt cx="120" cy="169"/>
            </a:xfrm>
          </p:grpSpPr>
          <p:sp>
            <p:nvSpPr>
              <p:cNvPr id="20666" name="Freeform 165">
                <a:extLst>
                  <a:ext uri="{FF2B5EF4-FFF2-40B4-BE49-F238E27FC236}">
                    <a16:creationId xmlns:a16="http://schemas.microsoft.com/office/drawing/2014/main" id="{79654EC4-0E70-4E39-ABE2-AB57B7B512AC}"/>
                  </a:ext>
                </a:extLst>
              </p:cNvPr>
              <p:cNvSpPr>
                <a:spLocks/>
              </p:cNvSpPr>
              <p:nvPr/>
            </p:nvSpPr>
            <p:spPr bwMode="auto">
              <a:xfrm>
                <a:off x="19073" y="27413"/>
                <a:ext cx="120" cy="169"/>
              </a:xfrm>
              <a:custGeom>
                <a:avLst/>
                <a:gdLst>
                  <a:gd name="T0" fmla="+- 0 19136 19073"/>
                  <a:gd name="T1" fmla="*/ T0 w 120"/>
                  <a:gd name="T2" fmla="+- 0 27493 27413"/>
                  <a:gd name="T3" fmla="*/ 27493 h 169"/>
                  <a:gd name="T4" fmla="+- 0 19080 19073"/>
                  <a:gd name="T5" fmla="*/ T4 w 120"/>
                  <a:gd name="T6" fmla="+- 0 27413 27413"/>
                  <a:gd name="T7" fmla="*/ 27413 h 169"/>
                  <a:gd name="T8" fmla="+- 0 19073 19073"/>
                  <a:gd name="T9" fmla="*/ T8 w 120"/>
                  <a:gd name="T10" fmla="+- 0 27413 27413"/>
                  <a:gd name="T11" fmla="*/ 27413 h 169"/>
                  <a:gd name="T12" fmla="+- 0 19129 19073"/>
                  <a:gd name="T13" fmla="*/ T12 w 120"/>
                  <a:gd name="T14" fmla="+- 0 27493 27413"/>
                  <a:gd name="T15" fmla="*/ 27493 h 169"/>
                  <a:gd name="T16" fmla="+- 0 19129 19073"/>
                  <a:gd name="T17" fmla="*/ T16 w 120"/>
                  <a:gd name="T18" fmla="+- 0 27581 27413"/>
                  <a:gd name="T19" fmla="*/ 27581 h 169"/>
                  <a:gd name="T20" fmla="+- 0 19136 19073"/>
                  <a:gd name="T21" fmla="*/ T20 w 120"/>
                  <a:gd name="T22" fmla="+- 0 27581 27413"/>
                  <a:gd name="T23" fmla="*/ 27581 h 169"/>
                  <a:gd name="T24" fmla="+- 0 19136 19073"/>
                  <a:gd name="T25" fmla="*/ T24 w 120"/>
                  <a:gd name="T26" fmla="+- 0 27493 27413"/>
                  <a:gd name="T27" fmla="*/ 27493 h 169"/>
                  <a:gd name="T28" fmla="+- 0 19192 19073"/>
                  <a:gd name="T29" fmla="*/ T28 w 120"/>
                  <a:gd name="T30" fmla="+- 0 27413 27413"/>
                  <a:gd name="T31" fmla="*/ 27413 h 169"/>
                  <a:gd name="T32" fmla="+- 0 19185 19073"/>
                  <a:gd name="T33" fmla="*/ T32 w 120"/>
                  <a:gd name="T34" fmla="+- 0 27413 27413"/>
                  <a:gd name="T35" fmla="*/ 27413 h 169"/>
                  <a:gd name="T36" fmla="+- 0 19129 19073"/>
                  <a:gd name="T37" fmla="*/ T36 w 120"/>
                  <a:gd name="T38" fmla="+- 0 27493 27413"/>
                  <a:gd name="T39" fmla="*/ 27493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20" h="169">
                    <a:moveTo>
                      <a:pt x="63" y="80"/>
                    </a:moveTo>
                    <a:lnTo>
                      <a:pt x="7" y="0"/>
                    </a:lnTo>
                    <a:lnTo>
                      <a:pt x="0" y="0"/>
                    </a:lnTo>
                    <a:lnTo>
                      <a:pt x="56" y="80"/>
                    </a:lnTo>
                    <a:lnTo>
                      <a:pt x="56" y="168"/>
                    </a:lnTo>
                    <a:lnTo>
                      <a:pt x="63" y="168"/>
                    </a:lnTo>
                    <a:lnTo>
                      <a:pt x="63" y="80"/>
                    </a:lnTo>
                    <a:lnTo>
                      <a:pt x="119" y="0"/>
                    </a:lnTo>
                    <a:lnTo>
                      <a:pt x="112" y="0"/>
                    </a:lnTo>
                    <a:lnTo>
                      <a:pt x="56" y="8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65" name="Group 166">
              <a:extLst>
                <a:ext uri="{FF2B5EF4-FFF2-40B4-BE49-F238E27FC236}">
                  <a16:creationId xmlns:a16="http://schemas.microsoft.com/office/drawing/2014/main" id="{3019C9F8-C91D-44A3-93CD-65FA221150A5}"/>
                </a:ext>
              </a:extLst>
            </p:cNvPr>
            <p:cNvGrpSpPr>
              <a:grpSpLocks/>
            </p:cNvGrpSpPr>
            <p:nvPr/>
          </p:nvGrpSpPr>
          <p:grpSpPr bwMode="auto">
            <a:xfrm>
              <a:off x="19413" y="27409"/>
              <a:ext cx="2" cy="175"/>
              <a:chOff x="19413" y="27409"/>
              <a:chExt cx="2" cy="175"/>
            </a:xfrm>
          </p:grpSpPr>
          <p:sp>
            <p:nvSpPr>
              <p:cNvPr id="20665" name="Freeform 167">
                <a:extLst>
                  <a:ext uri="{FF2B5EF4-FFF2-40B4-BE49-F238E27FC236}">
                    <a16:creationId xmlns:a16="http://schemas.microsoft.com/office/drawing/2014/main" id="{AA55D762-6B2A-4AD6-8275-4DC966A80B45}"/>
                  </a:ext>
                </a:extLst>
              </p:cNvPr>
              <p:cNvSpPr>
                <a:spLocks/>
              </p:cNvSpPr>
              <p:nvPr/>
            </p:nvSpPr>
            <p:spPr bwMode="auto">
              <a:xfrm>
                <a:off x="19413" y="27409"/>
                <a:ext cx="2" cy="175"/>
              </a:xfrm>
              <a:custGeom>
                <a:avLst/>
                <a:gdLst>
                  <a:gd name="T0" fmla="+- 0 27409 27409"/>
                  <a:gd name="T1" fmla="*/ 27409 h 175"/>
                  <a:gd name="T2" fmla="+- 0 27584 27409"/>
                  <a:gd name="T3" fmla="*/ 27584 h 175"/>
                </a:gdLst>
                <a:ahLst/>
                <a:cxnLst>
                  <a:cxn ang="0">
                    <a:pos x="0" y="T1"/>
                  </a:cxn>
                  <a:cxn ang="0">
                    <a:pos x="0" y="T3"/>
                  </a:cxn>
                </a:cxnLst>
                <a:rect l="0" t="0" r="r" b="b"/>
                <a:pathLst>
                  <a:path h="175">
                    <a:moveTo>
                      <a:pt x="0" y="0"/>
                    </a:moveTo>
                    <a:lnTo>
                      <a:pt x="0" y="175"/>
                    </a:lnTo>
                  </a:path>
                </a:pathLst>
              </a:custGeom>
              <a:noFill/>
              <a:ln w="103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66" name="Group 168">
              <a:extLst>
                <a:ext uri="{FF2B5EF4-FFF2-40B4-BE49-F238E27FC236}">
                  <a16:creationId xmlns:a16="http://schemas.microsoft.com/office/drawing/2014/main" id="{B0AE5B96-A765-467B-935F-18460A41FAFA}"/>
                </a:ext>
              </a:extLst>
            </p:cNvPr>
            <p:cNvGrpSpPr>
              <a:grpSpLocks/>
            </p:cNvGrpSpPr>
            <p:nvPr/>
          </p:nvGrpSpPr>
          <p:grpSpPr bwMode="auto">
            <a:xfrm>
              <a:off x="19485" y="27465"/>
              <a:ext cx="2" cy="119"/>
              <a:chOff x="19485" y="27465"/>
              <a:chExt cx="2" cy="119"/>
            </a:xfrm>
          </p:grpSpPr>
          <p:sp>
            <p:nvSpPr>
              <p:cNvPr id="20664" name="Freeform 169">
                <a:extLst>
                  <a:ext uri="{FF2B5EF4-FFF2-40B4-BE49-F238E27FC236}">
                    <a16:creationId xmlns:a16="http://schemas.microsoft.com/office/drawing/2014/main" id="{8E9A76B3-B013-40DA-83F3-9FE194E310C3}"/>
                  </a:ext>
                </a:extLst>
              </p:cNvPr>
              <p:cNvSpPr>
                <a:spLocks/>
              </p:cNvSpPr>
              <p:nvPr/>
            </p:nvSpPr>
            <p:spPr bwMode="auto">
              <a:xfrm>
                <a:off x="19485" y="27465"/>
                <a:ext cx="2" cy="119"/>
              </a:xfrm>
              <a:custGeom>
                <a:avLst/>
                <a:gdLst>
                  <a:gd name="T0" fmla="+- 0 27465 27465"/>
                  <a:gd name="T1" fmla="*/ 27465 h 119"/>
                  <a:gd name="T2" fmla="+- 0 27584 27465"/>
                  <a:gd name="T3" fmla="*/ 27584 h 119"/>
                </a:gdLst>
                <a:ahLst/>
                <a:cxnLst>
                  <a:cxn ang="0">
                    <a:pos x="0" y="T1"/>
                  </a:cxn>
                  <a:cxn ang="0">
                    <a:pos x="0" y="T3"/>
                  </a:cxn>
                </a:cxnLst>
                <a:rect l="0" t="0" r="r" b="b"/>
                <a:pathLst>
                  <a:path h="119">
                    <a:moveTo>
                      <a:pt x="0" y="0"/>
                    </a:moveTo>
                    <a:lnTo>
                      <a:pt x="0" y="119"/>
                    </a:lnTo>
                  </a:path>
                </a:pathLst>
              </a:custGeom>
              <a:noFill/>
              <a:ln w="1104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67" name="Group 170">
              <a:extLst>
                <a:ext uri="{FF2B5EF4-FFF2-40B4-BE49-F238E27FC236}">
                  <a16:creationId xmlns:a16="http://schemas.microsoft.com/office/drawing/2014/main" id="{1F7B75A1-1098-4747-BEF9-BB8305C15CD9}"/>
                </a:ext>
              </a:extLst>
            </p:cNvPr>
            <p:cNvGrpSpPr>
              <a:grpSpLocks/>
            </p:cNvGrpSpPr>
            <p:nvPr/>
          </p:nvGrpSpPr>
          <p:grpSpPr bwMode="auto">
            <a:xfrm>
              <a:off x="19489" y="27469"/>
              <a:ext cx="88" cy="113"/>
              <a:chOff x="19489" y="27469"/>
              <a:chExt cx="88" cy="113"/>
            </a:xfrm>
          </p:grpSpPr>
          <p:sp>
            <p:nvSpPr>
              <p:cNvPr id="20663" name="Freeform 171">
                <a:extLst>
                  <a:ext uri="{FF2B5EF4-FFF2-40B4-BE49-F238E27FC236}">
                    <a16:creationId xmlns:a16="http://schemas.microsoft.com/office/drawing/2014/main" id="{FCF1A256-0D40-4DC8-ADD6-B982F4DE0DD6}"/>
                  </a:ext>
                </a:extLst>
              </p:cNvPr>
              <p:cNvSpPr>
                <a:spLocks/>
              </p:cNvSpPr>
              <p:nvPr/>
            </p:nvSpPr>
            <p:spPr bwMode="auto">
              <a:xfrm>
                <a:off x="19489" y="27469"/>
                <a:ext cx="88" cy="113"/>
              </a:xfrm>
              <a:custGeom>
                <a:avLst/>
                <a:gdLst>
                  <a:gd name="T0" fmla="+- 0 19577 19489"/>
                  <a:gd name="T1" fmla="*/ T0 w 88"/>
                  <a:gd name="T2" fmla="+- 0 27581 27469"/>
                  <a:gd name="T3" fmla="*/ 27581 h 113"/>
                  <a:gd name="T4" fmla="+- 0 19568 19489"/>
                  <a:gd name="T5" fmla="*/ T4 w 88"/>
                  <a:gd name="T6" fmla="+- 0 27581 27469"/>
                  <a:gd name="T7" fmla="*/ 27581 h 113"/>
                  <a:gd name="T8" fmla="+- 0 19568 19489"/>
                  <a:gd name="T9" fmla="*/ T8 w 88"/>
                  <a:gd name="T10" fmla="+- 0 27501 27469"/>
                  <a:gd name="T11" fmla="*/ 27501 h 113"/>
                  <a:gd name="T12" fmla="+- 0 19561 19489"/>
                  <a:gd name="T13" fmla="*/ T12 w 88"/>
                  <a:gd name="T14" fmla="+- 0 27485 27469"/>
                  <a:gd name="T15" fmla="*/ 27485 h 113"/>
                  <a:gd name="T16" fmla="+- 0 19545 19489"/>
                  <a:gd name="T17" fmla="*/ T16 w 88"/>
                  <a:gd name="T18" fmla="+- 0 27476 27469"/>
                  <a:gd name="T19" fmla="*/ 27476 h 113"/>
                  <a:gd name="T20" fmla="+- 0 19529 19489"/>
                  <a:gd name="T21" fmla="*/ T20 w 88"/>
                  <a:gd name="T22" fmla="+- 0 27476 27469"/>
                  <a:gd name="T23" fmla="*/ 27476 h 113"/>
                  <a:gd name="T24" fmla="+- 0 19512 19489"/>
                  <a:gd name="T25" fmla="*/ T24 w 88"/>
                  <a:gd name="T26" fmla="+- 0 27485 27469"/>
                  <a:gd name="T27" fmla="*/ 27485 h 113"/>
                  <a:gd name="T28" fmla="+- 0 19489 19489"/>
                  <a:gd name="T29" fmla="*/ T28 w 88"/>
                  <a:gd name="T30" fmla="+- 0 27501 27469"/>
                  <a:gd name="T31" fmla="*/ 27501 h 113"/>
                  <a:gd name="T32" fmla="+- 0 19512 19489"/>
                  <a:gd name="T33" fmla="*/ T32 w 88"/>
                  <a:gd name="T34" fmla="+- 0 27476 27469"/>
                  <a:gd name="T35" fmla="*/ 27476 h 113"/>
                  <a:gd name="T36" fmla="+- 0 19529 19489"/>
                  <a:gd name="T37" fmla="*/ T36 w 88"/>
                  <a:gd name="T38" fmla="+- 0 27469 27469"/>
                  <a:gd name="T39" fmla="*/ 27469 h 113"/>
                  <a:gd name="T40" fmla="+- 0 19553 19489"/>
                  <a:gd name="T41" fmla="*/ T40 w 88"/>
                  <a:gd name="T42" fmla="+- 0 27469 27469"/>
                  <a:gd name="T43" fmla="*/ 27469 h 113"/>
                  <a:gd name="T44" fmla="+- 0 19568 19489"/>
                  <a:gd name="T45" fmla="*/ T44 w 88"/>
                  <a:gd name="T46" fmla="+- 0 27476 27469"/>
                  <a:gd name="T47" fmla="*/ 27476 h 113"/>
                  <a:gd name="T48" fmla="+- 0 19577 19489"/>
                  <a:gd name="T49" fmla="*/ T48 w 88"/>
                  <a:gd name="T50" fmla="+- 0 27501 27469"/>
                  <a:gd name="T51" fmla="*/ 27501 h 113"/>
                  <a:gd name="T52" fmla="+- 0 19577 19489"/>
                  <a:gd name="T53" fmla="*/ T52 w 88"/>
                  <a:gd name="T54" fmla="+- 0 27581 27469"/>
                  <a:gd name="T55" fmla="*/ 27581 h 1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88" h="113">
                    <a:moveTo>
                      <a:pt x="88" y="112"/>
                    </a:moveTo>
                    <a:lnTo>
                      <a:pt x="79" y="112"/>
                    </a:lnTo>
                    <a:lnTo>
                      <a:pt x="79" y="32"/>
                    </a:lnTo>
                    <a:lnTo>
                      <a:pt x="72" y="16"/>
                    </a:lnTo>
                    <a:lnTo>
                      <a:pt x="56" y="7"/>
                    </a:lnTo>
                    <a:lnTo>
                      <a:pt x="40" y="7"/>
                    </a:lnTo>
                    <a:lnTo>
                      <a:pt x="23" y="16"/>
                    </a:lnTo>
                    <a:lnTo>
                      <a:pt x="0" y="32"/>
                    </a:lnTo>
                    <a:lnTo>
                      <a:pt x="23" y="7"/>
                    </a:lnTo>
                    <a:lnTo>
                      <a:pt x="40" y="0"/>
                    </a:lnTo>
                    <a:lnTo>
                      <a:pt x="64" y="0"/>
                    </a:lnTo>
                    <a:lnTo>
                      <a:pt x="79" y="7"/>
                    </a:lnTo>
                    <a:lnTo>
                      <a:pt x="88" y="32"/>
                    </a:lnTo>
                    <a:lnTo>
                      <a:pt x="88" y="112"/>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68" name="Group 172">
              <a:extLst>
                <a:ext uri="{FF2B5EF4-FFF2-40B4-BE49-F238E27FC236}">
                  <a16:creationId xmlns:a16="http://schemas.microsoft.com/office/drawing/2014/main" id="{922CFB81-38B3-4529-B595-ADD7EE5C615B}"/>
                </a:ext>
              </a:extLst>
            </p:cNvPr>
            <p:cNvGrpSpPr>
              <a:grpSpLocks/>
            </p:cNvGrpSpPr>
            <p:nvPr/>
          </p:nvGrpSpPr>
          <p:grpSpPr bwMode="auto">
            <a:xfrm>
              <a:off x="19633" y="27469"/>
              <a:ext cx="96" cy="113"/>
              <a:chOff x="19633" y="27469"/>
              <a:chExt cx="96" cy="113"/>
            </a:xfrm>
          </p:grpSpPr>
          <p:sp>
            <p:nvSpPr>
              <p:cNvPr id="20662" name="Freeform 173">
                <a:extLst>
                  <a:ext uri="{FF2B5EF4-FFF2-40B4-BE49-F238E27FC236}">
                    <a16:creationId xmlns:a16="http://schemas.microsoft.com/office/drawing/2014/main" id="{C180172C-3FC9-419C-A42B-AD991FA1D2DF}"/>
                  </a:ext>
                </a:extLst>
              </p:cNvPr>
              <p:cNvSpPr>
                <a:spLocks/>
              </p:cNvSpPr>
              <p:nvPr/>
            </p:nvSpPr>
            <p:spPr bwMode="auto">
              <a:xfrm>
                <a:off x="19633" y="27469"/>
                <a:ext cx="96" cy="113"/>
              </a:xfrm>
              <a:custGeom>
                <a:avLst/>
                <a:gdLst>
                  <a:gd name="T0" fmla="+- 0 19729 19633"/>
                  <a:gd name="T1" fmla="*/ T0 w 96"/>
                  <a:gd name="T2" fmla="+- 0 27557 27469"/>
                  <a:gd name="T3" fmla="*/ 27557 h 113"/>
                  <a:gd name="T4" fmla="+- 0 19721 19633"/>
                  <a:gd name="T5" fmla="*/ T4 w 96"/>
                  <a:gd name="T6" fmla="+- 0 27549 27469"/>
                  <a:gd name="T7" fmla="*/ 27549 h 113"/>
                  <a:gd name="T8" fmla="+- 0 19713 19633"/>
                  <a:gd name="T9" fmla="*/ T8 w 96"/>
                  <a:gd name="T10" fmla="+- 0 27564 27469"/>
                  <a:gd name="T11" fmla="*/ 27564 h 113"/>
                  <a:gd name="T12" fmla="+- 0 19697 19633"/>
                  <a:gd name="T13" fmla="*/ T12 w 96"/>
                  <a:gd name="T14" fmla="+- 0 27573 27469"/>
                  <a:gd name="T15" fmla="*/ 27573 h 113"/>
                  <a:gd name="T16" fmla="+- 0 19673 19633"/>
                  <a:gd name="T17" fmla="*/ T16 w 96"/>
                  <a:gd name="T18" fmla="+- 0 27573 27469"/>
                  <a:gd name="T19" fmla="*/ 27573 h 113"/>
                  <a:gd name="T20" fmla="+- 0 19657 19633"/>
                  <a:gd name="T21" fmla="*/ T20 w 96"/>
                  <a:gd name="T22" fmla="+- 0 27564 27469"/>
                  <a:gd name="T23" fmla="*/ 27564 h 113"/>
                  <a:gd name="T24" fmla="+- 0 19649 19633"/>
                  <a:gd name="T25" fmla="*/ T24 w 96"/>
                  <a:gd name="T26" fmla="+- 0 27557 27469"/>
                  <a:gd name="T27" fmla="*/ 27557 h 113"/>
                  <a:gd name="T28" fmla="+- 0 19641 19633"/>
                  <a:gd name="T29" fmla="*/ T28 w 96"/>
                  <a:gd name="T30" fmla="+- 0 27532 27469"/>
                  <a:gd name="T31" fmla="*/ 27532 h 113"/>
                  <a:gd name="T32" fmla="+- 0 19641 19633"/>
                  <a:gd name="T33" fmla="*/ T32 w 96"/>
                  <a:gd name="T34" fmla="+- 0 27517 27469"/>
                  <a:gd name="T35" fmla="*/ 27517 h 113"/>
                  <a:gd name="T36" fmla="+- 0 19649 19633"/>
                  <a:gd name="T37" fmla="*/ T36 w 96"/>
                  <a:gd name="T38" fmla="+- 0 27493 27469"/>
                  <a:gd name="T39" fmla="*/ 27493 h 113"/>
                  <a:gd name="T40" fmla="+- 0 19657 19633"/>
                  <a:gd name="T41" fmla="*/ T40 w 96"/>
                  <a:gd name="T42" fmla="+- 0 27485 27469"/>
                  <a:gd name="T43" fmla="*/ 27485 h 113"/>
                  <a:gd name="T44" fmla="+- 0 19673 19633"/>
                  <a:gd name="T45" fmla="*/ T44 w 96"/>
                  <a:gd name="T46" fmla="+- 0 27476 27469"/>
                  <a:gd name="T47" fmla="*/ 27476 h 113"/>
                  <a:gd name="T48" fmla="+- 0 19697 19633"/>
                  <a:gd name="T49" fmla="*/ T48 w 96"/>
                  <a:gd name="T50" fmla="+- 0 27476 27469"/>
                  <a:gd name="T51" fmla="*/ 27476 h 113"/>
                  <a:gd name="T52" fmla="+- 0 19713 19633"/>
                  <a:gd name="T53" fmla="*/ T52 w 96"/>
                  <a:gd name="T54" fmla="+- 0 27485 27469"/>
                  <a:gd name="T55" fmla="*/ 27485 h 113"/>
                  <a:gd name="T56" fmla="+- 0 19721 19633"/>
                  <a:gd name="T57" fmla="*/ T56 w 96"/>
                  <a:gd name="T58" fmla="+- 0 27501 27469"/>
                  <a:gd name="T59" fmla="*/ 27501 h 113"/>
                  <a:gd name="T60" fmla="+- 0 19729 19633"/>
                  <a:gd name="T61" fmla="*/ T60 w 96"/>
                  <a:gd name="T62" fmla="+- 0 27493 27469"/>
                  <a:gd name="T63" fmla="*/ 27493 h 113"/>
                  <a:gd name="T64" fmla="+- 0 19713 19633"/>
                  <a:gd name="T65" fmla="*/ T64 w 96"/>
                  <a:gd name="T66" fmla="+- 0 27476 27469"/>
                  <a:gd name="T67" fmla="*/ 27476 h 113"/>
                  <a:gd name="T68" fmla="+- 0 19697 19633"/>
                  <a:gd name="T69" fmla="*/ T68 w 96"/>
                  <a:gd name="T70" fmla="+- 0 27469 27469"/>
                  <a:gd name="T71" fmla="*/ 27469 h 113"/>
                  <a:gd name="T72" fmla="+- 0 19673 19633"/>
                  <a:gd name="T73" fmla="*/ T72 w 96"/>
                  <a:gd name="T74" fmla="+- 0 27469 27469"/>
                  <a:gd name="T75" fmla="*/ 27469 h 113"/>
                  <a:gd name="T76" fmla="+- 0 19657 19633"/>
                  <a:gd name="T77" fmla="*/ T76 w 96"/>
                  <a:gd name="T78" fmla="+- 0 27476 27469"/>
                  <a:gd name="T79" fmla="*/ 27476 h 113"/>
                  <a:gd name="T80" fmla="+- 0 19641 19633"/>
                  <a:gd name="T81" fmla="*/ T80 w 96"/>
                  <a:gd name="T82" fmla="+- 0 27493 27469"/>
                  <a:gd name="T83" fmla="*/ 27493 h 113"/>
                  <a:gd name="T84" fmla="+- 0 19633 19633"/>
                  <a:gd name="T85" fmla="*/ T84 w 96"/>
                  <a:gd name="T86" fmla="+- 0 27517 27469"/>
                  <a:gd name="T87" fmla="*/ 27517 h 113"/>
                  <a:gd name="T88" fmla="+- 0 19633 19633"/>
                  <a:gd name="T89" fmla="*/ T88 w 96"/>
                  <a:gd name="T90" fmla="+- 0 27532 27469"/>
                  <a:gd name="T91" fmla="*/ 27532 h 113"/>
                  <a:gd name="T92" fmla="+- 0 19641 19633"/>
                  <a:gd name="T93" fmla="*/ T92 w 96"/>
                  <a:gd name="T94" fmla="+- 0 27557 27469"/>
                  <a:gd name="T95" fmla="*/ 27557 h 113"/>
                  <a:gd name="T96" fmla="+- 0 19657 19633"/>
                  <a:gd name="T97" fmla="*/ T96 w 96"/>
                  <a:gd name="T98" fmla="+- 0 27573 27469"/>
                  <a:gd name="T99" fmla="*/ 27573 h 113"/>
                  <a:gd name="T100" fmla="+- 0 19673 19633"/>
                  <a:gd name="T101" fmla="*/ T100 w 96"/>
                  <a:gd name="T102" fmla="+- 0 27581 27469"/>
                  <a:gd name="T103" fmla="*/ 27581 h 113"/>
                  <a:gd name="T104" fmla="+- 0 19697 19633"/>
                  <a:gd name="T105" fmla="*/ T104 w 96"/>
                  <a:gd name="T106" fmla="+- 0 27581 27469"/>
                  <a:gd name="T107" fmla="*/ 27581 h 113"/>
                  <a:gd name="T108" fmla="+- 0 19713 19633"/>
                  <a:gd name="T109" fmla="*/ T108 w 96"/>
                  <a:gd name="T110" fmla="+- 0 27573 27469"/>
                  <a:gd name="T111" fmla="*/ 27573 h 113"/>
                  <a:gd name="T112" fmla="+- 0 19729 19633"/>
                  <a:gd name="T113" fmla="*/ T112 w 96"/>
                  <a:gd name="T114" fmla="+- 0 27557 27469"/>
                  <a:gd name="T115" fmla="*/ 27557 h 1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96" h="113">
                    <a:moveTo>
                      <a:pt x="96" y="88"/>
                    </a:moveTo>
                    <a:lnTo>
                      <a:pt x="88" y="80"/>
                    </a:lnTo>
                    <a:lnTo>
                      <a:pt x="80" y="95"/>
                    </a:lnTo>
                    <a:lnTo>
                      <a:pt x="64" y="104"/>
                    </a:lnTo>
                    <a:lnTo>
                      <a:pt x="40" y="104"/>
                    </a:lnTo>
                    <a:lnTo>
                      <a:pt x="24" y="95"/>
                    </a:lnTo>
                    <a:lnTo>
                      <a:pt x="16" y="88"/>
                    </a:lnTo>
                    <a:lnTo>
                      <a:pt x="8" y="63"/>
                    </a:lnTo>
                    <a:lnTo>
                      <a:pt x="8" y="48"/>
                    </a:lnTo>
                    <a:lnTo>
                      <a:pt x="16" y="24"/>
                    </a:lnTo>
                    <a:lnTo>
                      <a:pt x="24" y="16"/>
                    </a:lnTo>
                    <a:lnTo>
                      <a:pt x="40" y="7"/>
                    </a:lnTo>
                    <a:lnTo>
                      <a:pt x="64" y="7"/>
                    </a:lnTo>
                    <a:lnTo>
                      <a:pt x="80" y="16"/>
                    </a:lnTo>
                    <a:lnTo>
                      <a:pt x="88" y="32"/>
                    </a:lnTo>
                    <a:lnTo>
                      <a:pt x="96" y="24"/>
                    </a:lnTo>
                    <a:lnTo>
                      <a:pt x="80" y="7"/>
                    </a:lnTo>
                    <a:lnTo>
                      <a:pt x="64" y="0"/>
                    </a:lnTo>
                    <a:lnTo>
                      <a:pt x="40" y="0"/>
                    </a:lnTo>
                    <a:lnTo>
                      <a:pt x="24" y="7"/>
                    </a:lnTo>
                    <a:lnTo>
                      <a:pt x="8" y="24"/>
                    </a:lnTo>
                    <a:lnTo>
                      <a:pt x="0" y="48"/>
                    </a:lnTo>
                    <a:lnTo>
                      <a:pt x="0" y="63"/>
                    </a:lnTo>
                    <a:lnTo>
                      <a:pt x="8" y="88"/>
                    </a:lnTo>
                    <a:lnTo>
                      <a:pt x="24" y="104"/>
                    </a:lnTo>
                    <a:lnTo>
                      <a:pt x="40" y="112"/>
                    </a:lnTo>
                    <a:lnTo>
                      <a:pt x="64" y="112"/>
                    </a:lnTo>
                    <a:lnTo>
                      <a:pt x="80" y="104"/>
                    </a:lnTo>
                    <a:lnTo>
                      <a:pt x="96" y="8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69" name="Group 174">
              <a:extLst>
                <a:ext uri="{FF2B5EF4-FFF2-40B4-BE49-F238E27FC236}">
                  <a16:creationId xmlns:a16="http://schemas.microsoft.com/office/drawing/2014/main" id="{920AC7A8-DC3D-4FEE-B15E-B25386712C83}"/>
                </a:ext>
              </a:extLst>
            </p:cNvPr>
            <p:cNvGrpSpPr>
              <a:grpSpLocks/>
            </p:cNvGrpSpPr>
            <p:nvPr/>
          </p:nvGrpSpPr>
          <p:grpSpPr bwMode="auto">
            <a:xfrm>
              <a:off x="19785" y="27557"/>
              <a:ext cx="25" cy="25"/>
              <a:chOff x="19785" y="27557"/>
              <a:chExt cx="25" cy="25"/>
            </a:xfrm>
          </p:grpSpPr>
          <p:sp>
            <p:nvSpPr>
              <p:cNvPr id="20661" name="Freeform 175">
                <a:extLst>
                  <a:ext uri="{FF2B5EF4-FFF2-40B4-BE49-F238E27FC236}">
                    <a16:creationId xmlns:a16="http://schemas.microsoft.com/office/drawing/2014/main" id="{5FBC9D7F-B84E-49BF-A889-64900D2193FE}"/>
                  </a:ext>
                </a:extLst>
              </p:cNvPr>
              <p:cNvSpPr>
                <a:spLocks/>
              </p:cNvSpPr>
              <p:nvPr/>
            </p:nvSpPr>
            <p:spPr bwMode="auto">
              <a:xfrm>
                <a:off x="19785" y="27557"/>
                <a:ext cx="25" cy="25"/>
              </a:xfrm>
              <a:custGeom>
                <a:avLst/>
                <a:gdLst>
                  <a:gd name="T0" fmla="+- 0 19793 19785"/>
                  <a:gd name="T1" fmla="*/ T0 w 25"/>
                  <a:gd name="T2" fmla="+- 0 27557 27557"/>
                  <a:gd name="T3" fmla="*/ 27557 h 25"/>
                  <a:gd name="T4" fmla="+- 0 19785 19785"/>
                  <a:gd name="T5" fmla="*/ T4 w 25"/>
                  <a:gd name="T6" fmla="+- 0 27564 27557"/>
                  <a:gd name="T7" fmla="*/ 27564 h 25"/>
                  <a:gd name="T8" fmla="+- 0 19785 19785"/>
                  <a:gd name="T9" fmla="*/ T8 w 25"/>
                  <a:gd name="T10" fmla="+- 0 27573 27557"/>
                  <a:gd name="T11" fmla="*/ 27573 h 25"/>
                  <a:gd name="T12" fmla="+- 0 19793 19785"/>
                  <a:gd name="T13" fmla="*/ T12 w 25"/>
                  <a:gd name="T14" fmla="+- 0 27581 27557"/>
                  <a:gd name="T15" fmla="*/ 27581 h 25"/>
                  <a:gd name="T16" fmla="+- 0 19801 19785"/>
                  <a:gd name="T17" fmla="*/ T16 w 25"/>
                  <a:gd name="T18" fmla="+- 0 27581 27557"/>
                  <a:gd name="T19" fmla="*/ 27581 h 25"/>
                  <a:gd name="T20" fmla="+- 0 19809 19785"/>
                  <a:gd name="T21" fmla="*/ T20 w 25"/>
                  <a:gd name="T22" fmla="+- 0 27573 27557"/>
                  <a:gd name="T23" fmla="*/ 27573 h 25"/>
                  <a:gd name="T24" fmla="+- 0 19809 19785"/>
                  <a:gd name="T25" fmla="*/ T24 w 25"/>
                  <a:gd name="T26" fmla="+- 0 27564 27557"/>
                  <a:gd name="T27" fmla="*/ 27564 h 25"/>
                  <a:gd name="T28" fmla="+- 0 19801 19785"/>
                  <a:gd name="T29" fmla="*/ T28 w 25"/>
                  <a:gd name="T30" fmla="+- 0 27557 27557"/>
                  <a:gd name="T31" fmla="*/ 27557 h 25"/>
                  <a:gd name="T32" fmla="+- 0 19793 19785"/>
                  <a:gd name="T33" fmla="*/ T32 w 25"/>
                  <a:gd name="T34" fmla="+- 0 27557 27557"/>
                  <a:gd name="T35" fmla="*/ 27557 h 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25" h="25">
                    <a:moveTo>
                      <a:pt x="8" y="0"/>
                    </a:moveTo>
                    <a:lnTo>
                      <a:pt x="0" y="7"/>
                    </a:lnTo>
                    <a:lnTo>
                      <a:pt x="0" y="16"/>
                    </a:lnTo>
                    <a:lnTo>
                      <a:pt x="8" y="24"/>
                    </a:lnTo>
                    <a:lnTo>
                      <a:pt x="16" y="24"/>
                    </a:lnTo>
                    <a:lnTo>
                      <a:pt x="24" y="16"/>
                    </a:lnTo>
                    <a:lnTo>
                      <a:pt x="24" y="7"/>
                    </a:lnTo>
                    <a:lnTo>
                      <a:pt x="16" y="0"/>
                    </a:lnTo>
                    <a:lnTo>
                      <a:pt x="8"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70" name="Group 176">
              <a:extLst>
                <a:ext uri="{FF2B5EF4-FFF2-40B4-BE49-F238E27FC236}">
                  <a16:creationId xmlns:a16="http://schemas.microsoft.com/office/drawing/2014/main" id="{6D9E263F-91FE-486D-A360-68A309FE8E11}"/>
                </a:ext>
              </a:extLst>
            </p:cNvPr>
            <p:cNvGrpSpPr>
              <a:grpSpLocks/>
            </p:cNvGrpSpPr>
            <p:nvPr/>
          </p:nvGrpSpPr>
          <p:grpSpPr bwMode="auto">
            <a:xfrm>
              <a:off x="19793" y="27564"/>
              <a:ext cx="9" cy="9"/>
              <a:chOff x="19793" y="27564"/>
              <a:chExt cx="9" cy="9"/>
            </a:xfrm>
          </p:grpSpPr>
          <p:sp>
            <p:nvSpPr>
              <p:cNvPr id="20660" name="Freeform 177">
                <a:extLst>
                  <a:ext uri="{FF2B5EF4-FFF2-40B4-BE49-F238E27FC236}">
                    <a16:creationId xmlns:a16="http://schemas.microsoft.com/office/drawing/2014/main" id="{3346C237-42EC-453A-B7FC-3D45967FFF6E}"/>
                  </a:ext>
                </a:extLst>
              </p:cNvPr>
              <p:cNvSpPr>
                <a:spLocks/>
              </p:cNvSpPr>
              <p:nvPr/>
            </p:nvSpPr>
            <p:spPr bwMode="auto">
              <a:xfrm>
                <a:off x="19793" y="27564"/>
                <a:ext cx="9" cy="9"/>
              </a:xfrm>
              <a:custGeom>
                <a:avLst/>
                <a:gdLst>
                  <a:gd name="T0" fmla="+- 0 19789 19793"/>
                  <a:gd name="T1" fmla="*/ T0 w 9"/>
                  <a:gd name="T2" fmla="+- 0 27569 27564"/>
                  <a:gd name="T3" fmla="*/ 27569 h 9"/>
                  <a:gd name="T4" fmla="+- 0 19805 19793"/>
                  <a:gd name="T5" fmla="*/ T4 w 9"/>
                  <a:gd name="T6" fmla="+- 0 27569 27564"/>
                  <a:gd name="T7" fmla="*/ 27569 h 9"/>
                </a:gdLst>
                <a:ahLst/>
                <a:cxnLst>
                  <a:cxn ang="0">
                    <a:pos x="T1" y="T3"/>
                  </a:cxn>
                  <a:cxn ang="0">
                    <a:pos x="T5" y="T7"/>
                  </a:cxn>
                </a:cxnLst>
                <a:rect l="0" t="0" r="r" b="b"/>
                <a:pathLst>
                  <a:path w="9" h="9">
                    <a:moveTo>
                      <a:pt x="-4" y="5"/>
                    </a:moveTo>
                    <a:lnTo>
                      <a:pt x="12" y="5"/>
                    </a:lnTo>
                  </a:path>
                </a:pathLst>
              </a:custGeom>
              <a:noFill/>
              <a:ln w="1104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71" name="Group 178">
              <a:extLst>
                <a:ext uri="{FF2B5EF4-FFF2-40B4-BE49-F238E27FC236}">
                  <a16:creationId xmlns:a16="http://schemas.microsoft.com/office/drawing/2014/main" id="{A80724E4-8B63-4060-B12D-E04C8E0D0C38}"/>
                </a:ext>
              </a:extLst>
            </p:cNvPr>
            <p:cNvGrpSpPr>
              <a:grpSpLocks/>
            </p:cNvGrpSpPr>
            <p:nvPr/>
          </p:nvGrpSpPr>
          <p:grpSpPr bwMode="auto">
            <a:xfrm>
              <a:off x="20131" y="27518"/>
              <a:ext cx="41" cy="169"/>
              <a:chOff x="20131" y="27518"/>
              <a:chExt cx="41" cy="169"/>
            </a:xfrm>
          </p:grpSpPr>
          <p:sp>
            <p:nvSpPr>
              <p:cNvPr id="20659" name="Freeform 179">
                <a:extLst>
                  <a:ext uri="{FF2B5EF4-FFF2-40B4-BE49-F238E27FC236}">
                    <a16:creationId xmlns:a16="http://schemas.microsoft.com/office/drawing/2014/main" id="{49746A69-AFDE-4D0D-B051-BAA788A4F9A9}"/>
                  </a:ext>
                </a:extLst>
              </p:cNvPr>
              <p:cNvSpPr>
                <a:spLocks/>
              </p:cNvSpPr>
              <p:nvPr/>
            </p:nvSpPr>
            <p:spPr bwMode="auto">
              <a:xfrm>
                <a:off x="20131" y="27518"/>
                <a:ext cx="41" cy="169"/>
              </a:xfrm>
              <a:custGeom>
                <a:avLst/>
                <a:gdLst>
                  <a:gd name="T0" fmla="+- 0 20172 20131"/>
                  <a:gd name="T1" fmla="*/ T0 w 41"/>
                  <a:gd name="T2" fmla="+- 0 27686 27518"/>
                  <a:gd name="T3" fmla="*/ 27686 h 169"/>
                  <a:gd name="T4" fmla="+- 0 20163 20131"/>
                  <a:gd name="T5" fmla="*/ T4 w 41"/>
                  <a:gd name="T6" fmla="+- 0 27686 27518"/>
                  <a:gd name="T7" fmla="*/ 27686 h 169"/>
                  <a:gd name="T8" fmla="+- 0 20163 20131"/>
                  <a:gd name="T9" fmla="*/ T8 w 41"/>
                  <a:gd name="T10" fmla="+- 0 27535 27518"/>
                  <a:gd name="T11" fmla="*/ 27535 h 169"/>
                  <a:gd name="T12" fmla="+- 0 20148 20131"/>
                  <a:gd name="T13" fmla="*/ T12 w 41"/>
                  <a:gd name="T14" fmla="+- 0 27551 27518"/>
                  <a:gd name="T15" fmla="*/ 27551 h 169"/>
                  <a:gd name="T16" fmla="+- 0 20131 20131"/>
                  <a:gd name="T17" fmla="*/ T16 w 41"/>
                  <a:gd name="T18" fmla="+- 0 27559 27518"/>
                  <a:gd name="T19" fmla="*/ 27559 h 169"/>
                  <a:gd name="T20" fmla="+- 0 20131 20131"/>
                  <a:gd name="T21" fmla="*/ T20 w 41"/>
                  <a:gd name="T22" fmla="+- 0 27551 27518"/>
                  <a:gd name="T23" fmla="*/ 27551 h 169"/>
                  <a:gd name="T24" fmla="+- 0 20148 20131"/>
                  <a:gd name="T25" fmla="*/ T24 w 41"/>
                  <a:gd name="T26" fmla="+- 0 27542 27518"/>
                  <a:gd name="T27" fmla="*/ 27542 h 169"/>
                  <a:gd name="T28" fmla="+- 0 20172 20131"/>
                  <a:gd name="T29" fmla="*/ T28 w 41"/>
                  <a:gd name="T30" fmla="+- 0 27518 27518"/>
                  <a:gd name="T31" fmla="*/ 27518 h 169"/>
                  <a:gd name="T32" fmla="+- 0 20172 20131"/>
                  <a:gd name="T33" fmla="*/ T32 w 41"/>
                  <a:gd name="T34" fmla="+- 0 27686 27518"/>
                  <a:gd name="T35" fmla="*/ 27686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41" h="169">
                    <a:moveTo>
                      <a:pt x="41" y="168"/>
                    </a:moveTo>
                    <a:lnTo>
                      <a:pt x="32" y="168"/>
                    </a:lnTo>
                    <a:lnTo>
                      <a:pt x="32" y="17"/>
                    </a:lnTo>
                    <a:lnTo>
                      <a:pt x="17" y="33"/>
                    </a:lnTo>
                    <a:lnTo>
                      <a:pt x="0" y="41"/>
                    </a:lnTo>
                    <a:lnTo>
                      <a:pt x="0" y="33"/>
                    </a:lnTo>
                    <a:lnTo>
                      <a:pt x="17" y="24"/>
                    </a:lnTo>
                    <a:lnTo>
                      <a:pt x="41" y="0"/>
                    </a:lnTo>
                    <a:lnTo>
                      <a:pt x="41" y="16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72" name="Group 180">
              <a:extLst>
                <a:ext uri="{FF2B5EF4-FFF2-40B4-BE49-F238E27FC236}">
                  <a16:creationId xmlns:a16="http://schemas.microsoft.com/office/drawing/2014/main" id="{C5909C75-7239-4CCD-AB75-338B415E229A}"/>
                </a:ext>
              </a:extLst>
            </p:cNvPr>
            <p:cNvGrpSpPr>
              <a:grpSpLocks/>
            </p:cNvGrpSpPr>
            <p:nvPr/>
          </p:nvGrpSpPr>
          <p:grpSpPr bwMode="auto">
            <a:xfrm>
              <a:off x="20260" y="27486"/>
              <a:ext cx="152" cy="257"/>
              <a:chOff x="20260" y="27486"/>
              <a:chExt cx="152" cy="257"/>
            </a:xfrm>
          </p:grpSpPr>
          <p:sp>
            <p:nvSpPr>
              <p:cNvPr id="20658" name="Freeform 181">
                <a:extLst>
                  <a:ext uri="{FF2B5EF4-FFF2-40B4-BE49-F238E27FC236}">
                    <a16:creationId xmlns:a16="http://schemas.microsoft.com/office/drawing/2014/main" id="{1077EDE0-26CB-4A09-93E1-ECF2BD3F23A1}"/>
                  </a:ext>
                </a:extLst>
              </p:cNvPr>
              <p:cNvSpPr>
                <a:spLocks/>
              </p:cNvSpPr>
              <p:nvPr/>
            </p:nvSpPr>
            <p:spPr bwMode="auto">
              <a:xfrm>
                <a:off x="20260" y="27486"/>
                <a:ext cx="152" cy="257"/>
              </a:xfrm>
              <a:custGeom>
                <a:avLst/>
                <a:gdLst>
                  <a:gd name="T0" fmla="+- 0 20268 20260"/>
                  <a:gd name="T1" fmla="*/ T0 w 152"/>
                  <a:gd name="T2" fmla="+- 0 27742 27486"/>
                  <a:gd name="T3" fmla="*/ 27742 h 257"/>
                  <a:gd name="T4" fmla="+- 0 20412 20260"/>
                  <a:gd name="T5" fmla="*/ T4 w 152"/>
                  <a:gd name="T6" fmla="+- 0 27486 27486"/>
                  <a:gd name="T7" fmla="*/ 27486 h 257"/>
                  <a:gd name="T8" fmla="+- 0 20404 20260"/>
                  <a:gd name="T9" fmla="*/ T8 w 152"/>
                  <a:gd name="T10" fmla="+- 0 27486 27486"/>
                  <a:gd name="T11" fmla="*/ 27486 h 257"/>
                  <a:gd name="T12" fmla="+- 0 20260 20260"/>
                  <a:gd name="T13" fmla="*/ T12 w 152"/>
                  <a:gd name="T14" fmla="+- 0 27742 27486"/>
                  <a:gd name="T15" fmla="*/ 27742 h 257"/>
                  <a:gd name="T16" fmla="+- 0 20268 20260"/>
                  <a:gd name="T17" fmla="*/ T16 w 152"/>
                  <a:gd name="T18" fmla="+- 0 27742 27486"/>
                  <a:gd name="T19" fmla="*/ 27742 h 257"/>
                </a:gdLst>
                <a:ahLst/>
                <a:cxnLst>
                  <a:cxn ang="0">
                    <a:pos x="T1" y="T3"/>
                  </a:cxn>
                  <a:cxn ang="0">
                    <a:pos x="T5" y="T7"/>
                  </a:cxn>
                  <a:cxn ang="0">
                    <a:pos x="T9" y="T11"/>
                  </a:cxn>
                  <a:cxn ang="0">
                    <a:pos x="T13" y="T15"/>
                  </a:cxn>
                  <a:cxn ang="0">
                    <a:pos x="T17" y="T19"/>
                  </a:cxn>
                </a:cxnLst>
                <a:rect l="0" t="0" r="r" b="b"/>
                <a:pathLst>
                  <a:path w="152" h="257">
                    <a:moveTo>
                      <a:pt x="8" y="256"/>
                    </a:moveTo>
                    <a:lnTo>
                      <a:pt x="152" y="0"/>
                    </a:lnTo>
                    <a:lnTo>
                      <a:pt x="144" y="0"/>
                    </a:lnTo>
                    <a:lnTo>
                      <a:pt x="0" y="256"/>
                    </a:lnTo>
                    <a:lnTo>
                      <a:pt x="8" y="25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73" name="Group 182">
              <a:extLst>
                <a:ext uri="{FF2B5EF4-FFF2-40B4-BE49-F238E27FC236}">
                  <a16:creationId xmlns:a16="http://schemas.microsoft.com/office/drawing/2014/main" id="{6BB385B2-346C-424E-B1A8-96A8B869D82F}"/>
                </a:ext>
              </a:extLst>
            </p:cNvPr>
            <p:cNvGrpSpPr>
              <a:grpSpLocks/>
            </p:cNvGrpSpPr>
            <p:nvPr/>
          </p:nvGrpSpPr>
          <p:grpSpPr bwMode="auto">
            <a:xfrm>
              <a:off x="20468" y="27518"/>
              <a:ext cx="88" cy="73"/>
              <a:chOff x="20468" y="27518"/>
              <a:chExt cx="88" cy="73"/>
            </a:xfrm>
          </p:grpSpPr>
          <p:sp>
            <p:nvSpPr>
              <p:cNvPr id="20657" name="Freeform 183">
                <a:extLst>
                  <a:ext uri="{FF2B5EF4-FFF2-40B4-BE49-F238E27FC236}">
                    <a16:creationId xmlns:a16="http://schemas.microsoft.com/office/drawing/2014/main" id="{D70F26B8-646F-4170-85D8-B0540E643D86}"/>
                  </a:ext>
                </a:extLst>
              </p:cNvPr>
              <p:cNvSpPr>
                <a:spLocks/>
              </p:cNvSpPr>
              <p:nvPr/>
            </p:nvSpPr>
            <p:spPr bwMode="auto">
              <a:xfrm>
                <a:off x="20468" y="27518"/>
                <a:ext cx="88" cy="73"/>
              </a:xfrm>
              <a:custGeom>
                <a:avLst/>
                <a:gdLst>
                  <a:gd name="T0" fmla="+- 0 20548 20468"/>
                  <a:gd name="T1" fmla="*/ T0 w 88"/>
                  <a:gd name="T2" fmla="+- 0 27527 27518"/>
                  <a:gd name="T3" fmla="*/ 27527 h 73"/>
                  <a:gd name="T4" fmla="+- 0 20468 20468"/>
                  <a:gd name="T5" fmla="*/ T4 w 88"/>
                  <a:gd name="T6" fmla="+- 0 27527 27518"/>
                  <a:gd name="T7" fmla="*/ 27527 h 73"/>
                  <a:gd name="T8" fmla="+- 0 20468 20468"/>
                  <a:gd name="T9" fmla="*/ T8 w 88"/>
                  <a:gd name="T10" fmla="+- 0 27518 27518"/>
                  <a:gd name="T11" fmla="*/ 27518 h 73"/>
                  <a:gd name="T12" fmla="+- 0 20556 20468"/>
                  <a:gd name="T13" fmla="*/ T12 w 88"/>
                  <a:gd name="T14" fmla="+- 0 27518 27518"/>
                  <a:gd name="T15" fmla="*/ 27518 h 73"/>
                  <a:gd name="T16" fmla="+- 0 20499 20468"/>
                  <a:gd name="T17" fmla="*/ T16 w 88"/>
                  <a:gd name="T18" fmla="+- 0 27591 27518"/>
                  <a:gd name="T19" fmla="*/ 27591 h 73"/>
                </a:gdLst>
                <a:ahLst/>
                <a:cxnLst>
                  <a:cxn ang="0">
                    <a:pos x="T1" y="T3"/>
                  </a:cxn>
                  <a:cxn ang="0">
                    <a:pos x="T5" y="T7"/>
                  </a:cxn>
                  <a:cxn ang="0">
                    <a:pos x="T9" y="T11"/>
                  </a:cxn>
                  <a:cxn ang="0">
                    <a:pos x="T13" y="T15"/>
                  </a:cxn>
                  <a:cxn ang="0">
                    <a:pos x="T17" y="T19"/>
                  </a:cxn>
                </a:cxnLst>
                <a:rect l="0" t="0" r="r" b="b"/>
                <a:pathLst>
                  <a:path w="88" h="73">
                    <a:moveTo>
                      <a:pt x="80" y="9"/>
                    </a:moveTo>
                    <a:lnTo>
                      <a:pt x="0" y="9"/>
                    </a:lnTo>
                    <a:lnTo>
                      <a:pt x="0" y="0"/>
                    </a:lnTo>
                    <a:lnTo>
                      <a:pt x="88" y="0"/>
                    </a:lnTo>
                    <a:lnTo>
                      <a:pt x="31" y="73"/>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74" name="Group 184">
              <a:extLst>
                <a:ext uri="{FF2B5EF4-FFF2-40B4-BE49-F238E27FC236}">
                  <a16:creationId xmlns:a16="http://schemas.microsoft.com/office/drawing/2014/main" id="{3D1E071F-80C2-4305-915B-625892A347B0}"/>
                </a:ext>
              </a:extLst>
            </p:cNvPr>
            <p:cNvGrpSpPr>
              <a:grpSpLocks/>
            </p:cNvGrpSpPr>
            <p:nvPr/>
          </p:nvGrpSpPr>
          <p:grpSpPr bwMode="auto">
            <a:xfrm>
              <a:off x="20492" y="27518"/>
              <a:ext cx="57" cy="73"/>
              <a:chOff x="20492" y="27518"/>
              <a:chExt cx="57" cy="73"/>
            </a:xfrm>
          </p:grpSpPr>
          <p:sp>
            <p:nvSpPr>
              <p:cNvPr id="20656" name="Freeform 185">
                <a:extLst>
                  <a:ext uri="{FF2B5EF4-FFF2-40B4-BE49-F238E27FC236}">
                    <a16:creationId xmlns:a16="http://schemas.microsoft.com/office/drawing/2014/main" id="{370D39C1-D7D6-4DC0-BD83-8BB18A8C0BB7}"/>
                  </a:ext>
                </a:extLst>
              </p:cNvPr>
              <p:cNvSpPr>
                <a:spLocks/>
              </p:cNvSpPr>
              <p:nvPr/>
            </p:nvSpPr>
            <p:spPr bwMode="auto">
              <a:xfrm>
                <a:off x="20492" y="27518"/>
                <a:ext cx="57" cy="73"/>
              </a:xfrm>
              <a:custGeom>
                <a:avLst/>
                <a:gdLst>
                  <a:gd name="T0" fmla="+- 0 20548 20492"/>
                  <a:gd name="T1" fmla="*/ T0 w 57"/>
                  <a:gd name="T2" fmla="+- 0 27518 27518"/>
                  <a:gd name="T3" fmla="*/ 27518 h 73"/>
                  <a:gd name="T4" fmla="+- 0 20492 20492"/>
                  <a:gd name="T5" fmla="*/ T4 w 57"/>
                  <a:gd name="T6" fmla="+- 0 27591 27518"/>
                  <a:gd name="T7" fmla="*/ 27591 h 73"/>
                </a:gdLst>
                <a:ahLst/>
                <a:cxnLst>
                  <a:cxn ang="0">
                    <a:pos x="T1" y="T3"/>
                  </a:cxn>
                  <a:cxn ang="0">
                    <a:pos x="T5" y="T7"/>
                  </a:cxn>
                </a:cxnLst>
                <a:rect l="0" t="0" r="r" b="b"/>
                <a:pathLst>
                  <a:path w="57" h="73">
                    <a:moveTo>
                      <a:pt x="56" y="0"/>
                    </a:moveTo>
                    <a:lnTo>
                      <a:pt x="0" y="73"/>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75" name="Group 186">
              <a:extLst>
                <a:ext uri="{FF2B5EF4-FFF2-40B4-BE49-F238E27FC236}">
                  <a16:creationId xmlns:a16="http://schemas.microsoft.com/office/drawing/2014/main" id="{A95ABD1A-0A99-45CB-875C-404E5D992090}"/>
                </a:ext>
              </a:extLst>
            </p:cNvPr>
            <p:cNvGrpSpPr>
              <a:grpSpLocks/>
            </p:cNvGrpSpPr>
            <p:nvPr/>
          </p:nvGrpSpPr>
          <p:grpSpPr bwMode="auto">
            <a:xfrm>
              <a:off x="20451" y="27583"/>
              <a:ext cx="113" cy="104"/>
              <a:chOff x="20451" y="27583"/>
              <a:chExt cx="113" cy="104"/>
            </a:xfrm>
          </p:grpSpPr>
          <p:sp>
            <p:nvSpPr>
              <p:cNvPr id="20655" name="Freeform 187">
                <a:extLst>
                  <a:ext uri="{FF2B5EF4-FFF2-40B4-BE49-F238E27FC236}">
                    <a16:creationId xmlns:a16="http://schemas.microsoft.com/office/drawing/2014/main" id="{053714A1-F295-4A3B-BCED-768516E59359}"/>
                  </a:ext>
                </a:extLst>
              </p:cNvPr>
              <p:cNvSpPr>
                <a:spLocks/>
              </p:cNvSpPr>
              <p:nvPr/>
            </p:nvSpPr>
            <p:spPr bwMode="auto">
              <a:xfrm>
                <a:off x="20451" y="27583"/>
                <a:ext cx="113" cy="104"/>
              </a:xfrm>
              <a:custGeom>
                <a:avLst/>
                <a:gdLst>
                  <a:gd name="T0" fmla="+- 0 20499 20451"/>
                  <a:gd name="T1" fmla="*/ T0 w 113"/>
                  <a:gd name="T2" fmla="+- 0 27583 27583"/>
                  <a:gd name="T3" fmla="*/ 27583 h 104"/>
                  <a:gd name="T4" fmla="+- 0 20516 20451"/>
                  <a:gd name="T5" fmla="*/ T4 w 113"/>
                  <a:gd name="T6" fmla="+- 0 27583 27583"/>
                  <a:gd name="T7" fmla="*/ 27583 h 104"/>
                  <a:gd name="T8" fmla="+- 0 20540 20451"/>
                  <a:gd name="T9" fmla="*/ T8 w 113"/>
                  <a:gd name="T10" fmla="+- 0 27591 27583"/>
                  <a:gd name="T11" fmla="*/ 27591 h 104"/>
                  <a:gd name="T12" fmla="+- 0 20556 20451"/>
                  <a:gd name="T13" fmla="*/ T12 w 113"/>
                  <a:gd name="T14" fmla="+- 0 27607 27583"/>
                  <a:gd name="T15" fmla="*/ 27607 h 104"/>
                  <a:gd name="T16" fmla="+- 0 20563 20451"/>
                  <a:gd name="T17" fmla="*/ T16 w 113"/>
                  <a:gd name="T18" fmla="+- 0 27630 27583"/>
                  <a:gd name="T19" fmla="*/ 27630 h 104"/>
                  <a:gd name="T20" fmla="+- 0 20563 20451"/>
                  <a:gd name="T21" fmla="*/ T20 w 113"/>
                  <a:gd name="T22" fmla="+- 0 27639 27583"/>
                  <a:gd name="T23" fmla="*/ 27639 h 104"/>
                  <a:gd name="T24" fmla="+- 0 20556 20451"/>
                  <a:gd name="T25" fmla="*/ T24 w 113"/>
                  <a:gd name="T26" fmla="+- 0 27663 27583"/>
                  <a:gd name="T27" fmla="*/ 27663 h 104"/>
                  <a:gd name="T28" fmla="+- 0 20540 20451"/>
                  <a:gd name="T29" fmla="*/ T28 w 113"/>
                  <a:gd name="T30" fmla="+- 0 27679 27583"/>
                  <a:gd name="T31" fmla="*/ 27679 h 104"/>
                  <a:gd name="T32" fmla="+- 0 20516 20451"/>
                  <a:gd name="T33" fmla="*/ T32 w 113"/>
                  <a:gd name="T34" fmla="+- 0 27686 27583"/>
                  <a:gd name="T35" fmla="*/ 27686 h 104"/>
                  <a:gd name="T36" fmla="+- 0 20492 20451"/>
                  <a:gd name="T37" fmla="*/ T36 w 113"/>
                  <a:gd name="T38" fmla="+- 0 27686 27583"/>
                  <a:gd name="T39" fmla="*/ 27686 h 104"/>
                  <a:gd name="T40" fmla="+- 0 20468 20451"/>
                  <a:gd name="T41" fmla="*/ T40 w 113"/>
                  <a:gd name="T42" fmla="+- 0 27679 27583"/>
                  <a:gd name="T43" fmla="*/ 27679 h 104"/>
                  <a:gd name="T44" fmla="+- 0 20460 20451"/>
                  <a:gd name="T45" fmla="*/ T44 w 113"/>
                  <a:gd name="T46" fmla="+- 0 27671 27583"/>
                  <a:gd name="T47" fmla="*/ 27671 h 104"/>
                  <a:gd name="T48" fmla="+- 0 20451 20451"/>
                  <a:gd name="T49" fmla="*/ T48 w 113"/>
                  <a:gd name="T50" fmla="+- 0 27654 27583"/>
                  <a:gd name="T51" fmla="*/ 27654 h 104"/>
                  <a:gd name="T52" fmla="+- 0 20460 20451"/>
                  <a:gd name="T53" fmla="*/ T52 w 113"/>
                  <a:gd name="T54" fmla="+- 0 27654 27583"/>
                  <a:gd name="T55" fmla="*/ 27654 h 10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13" h="104">
                    <a:moveTo>
                      <a:pt x="48" y="0"/>
                    </a:moveTo>
                    <a:lnTo>
                      <a:pt x="65" y="0"/>
                    </a:lnTo>
                    <a:lnTo>
                      <a:pt x="89" y="8"/>
                    </a:lnTo>
                    <a:lnTo>
                      <a:pt x="105" y="24"/>
                    </a:lnTo>
                    <a:lnTo>
                      <a:pt x="112" y="47"/>
                    </a:lnTo>
                    <a:lnTo>
                      <a:pt x="112" y="56"/>
                    </a:lnTo>
                    <a:lnTo>
                      <a:pt x="105" y="80"/>
                    </a:lnTo>
                    <a:lnTo>
                      <a:pt x="89" y="96"/>
                    </a:lnTo>
                    <a:lnTo>
                      <a:pt x="65" y="103"/>
                    </a:lnTo>
                    <a:lnTo>
                      <a:pt x="41" y="103"/>
                    </a:lnTo>
                    <a:lnTo>
                      <a:pt x="17" y="96"/>
                    </a:lnTo>
                    <a:lnTo>
                      <a:pt x="9" y="88"/>
                    </a:lnTo>
                    <a:lnTo>
                      <a:pt x="0" y="71"/>
                    </a:lnTo>
                    <a:lnTo>
                      <a:pt x="9" y="71"/>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76" name="Group 188">
              <a:extLst>
                <a:ext uri="{FF2B5EF4-FFF2-40B4-BE49-F238E27FC236}">
                  <a16:creationId xmlns:a16="http://schemas.microsoft.com/office/drawing/2014/main" id="{4C5708F3-9D2A-4287-98D3-B72DE5E440C7}"/>
                </a:ext>
              </a:extLst>
            </p:cNvPr>
            <p:cNvGrpSpPr>
              <a:grpSpLocks/>
            </p:cNvGrpSpPr>
            <p:nvPr/>
          </p:nvGrpSpPr>
          <p:grpSpPr bwMode="auto">
            <a:xfrm>
              <a:off x="20492" y="27591"/>
              <a:ext cx="64" cy="32"/>
              <a:chOff x="20492" y="27591"/>
              <a:chExt cx="64" cy="32"/>
            </a:xfrm>
          </p:grpSpPr>
          <p:sp>
            <p:nvSpPr>
              <p:cNvPr id="20654" name="Freeform 189">
                <a:extLst>
                  <a:ext uri="{FF2B5EF4-FFF2-40B4-BE49-F238E27FC236}">
                    <a16:creationId xmlns:a16="http://schemas.microsoft.com/office/drawing/2014/main" id="{35B79466-49CB-47EF-B15C-E54A947FE9A9}"/>
                  </a:ext>
                </a:extLst>
              </p:cNvPr>
              <p:cNvSpPr>
                <a:spLocks/>
              </p:cNvSpPr>
              <p:nvPr/>
            </p:nvSpPr>
            <p:spPr bwMode="auto">
              <a:xfrm>
                <a:off x="20492" y="27591"/>
                <a:ext cx="64" cy="32"/>
              </a:xfrm>
              <a:custGeom>
                <a:avLst/>
                <a:gdLst>
                  <a:gd name="T0" fmla="+- 0 20492 20492"/>
                  <a:gd name="T1" fmla="*/ T0 w 64"/>
                  <a:gd name="T2" fmla="+- 0 27591 27591"/>
                  <a:gd name="T3" fmla="*/ 27591 h 32"/>
                  <a:gd name="T4" fmla="+- 0 20516 20492"/>
                  <a:gd name="T5" fmla="*/ T4 w 64"/>
                  <a:gd name="T6" fmla="+- 0 27591 27591"/>
                  <a:gd name="T7" fmla="*/ 27591 h 32"/>
                  <a:gd name="T8" fmla="+- 0 20540 20492"/>
                  <a:gd name="T9" fmla="*/ T8 w 64"/>
                  <a:gd name="T10" fmla="+- 0 27598 27591"/>
                  <a:gd name="T11" fmla="*/ 27598 h 32"/>
                  <a:gd name="T12" fmla="+- 0 20556 20492"/>
                  <a:gd name="T13" fmla="*/ T12 w 64"/>
                  <a:gd name="T14" fmla="+- 0 27623 27591"/>
                  <a:gd name="T15" fmla="*/ 27623 h 32"/>
                </a:gdLst>
                <a:ahLst/>
                <a:cxnLst>
                  <a:cxn ang="0">
                    <a:pos x="T1" y="T3"/>
                  </a:cxn>
                  <a:cxn ang="0">
                    <a:pos x="T5" y="T7"/>
                  </a:cxn>
                  <a:cxn ang="0">
                    <a:pos x="T9" y="T11"/>
                  </a:cxn>
                  <a:cxn ang="0">
                    <a:pos x="T13" y="T15"/>
                  </a:cxn>
                </a:cxnLst>
                <a:rect l="0" t="0" r="r" b="b"/>
                <a:pathLst>
                  <a:path w="64" h="32">
                    <a:moveTo>
                      <a:pt x="0" y="0"/>
                    </a:moveTo>
                    <a:lnTo>
                      <a:pt x="24" y="0"/>
                    </a:lnTo>
                    <a:lnTo>
                      <a:pt x="48" y="7"/>
                    </a:lnTo>
                    <a:lnTo>
                      <a:pt x="64" y="32"/>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77" name="Group 190">
              <a:extLst>
                <a:ext uri="{FF2B5EF4-FFF2-40B4-BE49-F238E27FC236}">
                  <a16:creationId xmlns:a16="http://schemas.microsoft.com/office/drawing/2014/main" id="{C9792ADD-EBF7-4FE6-977F-10A825E30756}"/>
                </a:ext>
              </a:extLst>
            </p:cNvPr>
            <p:cNvGrpSpPr>
              <a:grpSpLocks/>
            </p:cNvGrpSpPr>
            <p:nvPr/>
          </p:nvGrpSpPr>
          <p:grpSpPr bwMode="auto">
            <a:xfrm>
              <a:off x="20524" y="27591"/>
              <a:ext cx="32" cy="88"/>
              <a:chOff x="20524" y="27591"/>
              <a:chExt cx="32" cy="88"/>
            </a:xfrm>
          </p:grpSpPr>
          <p:sp>
            <p:nvSpPr>
              <p:cNvPr id="20653" name="Freeform 191">
                <a:extLst>
                  <a:ext uri="{FF2B5EF4-FFF2-40B4-BE49-F238E27FC236}">
                    <a16:creationId xmlns:a16="http://schemas.microsoft.com/office/drawing/2014/main" id="{4EEBB0DD-45C1-4971-8D8B-11EE515C877F}"/>
                  </a:ext>
                </a:extLst>
              </p:cNvPr>
              <p:cNvSpPr>
                <a:spLocks/>
              </p:cNvSpPr>
              <p:nvPr/>
            </p:nvSpPr>
            <p:spPr bwMode="auto">
              <a:xfrm>
                <a:off x="20524" y="27591"/>
                <a:ext cx="32" cy="88"/>
              </a:xfrm>
              <a:custGeom>
                <a:avLst/>
                <a:gdLst>
                  <a:gd name="T0" fmla="+- 0 20524 20524"/>
                  <a:gd name="T1" fmla="*/ T0 w 32"/>
                  <a:gd name="T2" fmla="+- 0 27591 27591"/>
                  <a:gd name="T3" fmla="*/ 27591 h 88"/>
                  <a:gd name="T4" fmla="+- 0 20548 20524"/>
                  <a:gd name="T5" fmla="*/ T4 w 32"/>
                  <a:gd name="T6" fmla="+- 0 27607 27591"/>
                  <a:gd name="T7" fmla="*/ 27607 h 88"/>
                  <a:gd name="T8" fmla="+- 0 20556 20524"/>
                  <a:gd name="T9" fmla="*/ T8 w 32"/>
                  <a:gd name="T10" fmla="+- 0 27630 27591"/>
                  <a:gd name="T11" fmla="*/ 27630 h 88"/>
                  <a:gd name="T12" fmla="+- 0 20556 20524"/>
                  <a:gd name="T13" fmla="*/ T12 w 32"/>
                  <a:gd name="T14" fmla="+- 0 27639 27591"/>
                  <a:gd name="T15" fmla="*/ 27639 h 88"/>
                  <a:gd name="T16" fmla="+- 0 20548 20524"/>
                  <a:gd name="T17" fmla="*/ T16 w 32"/>
                  <a:gd name="T18" fmla="+- 0 27663 27591"/>
                  <a:gd name="T19" fmla="*/ 27663 h 88"/>
                  <a:gd name="T20" fmla="+- 0 20524 20524"/>
                  <a:gd name="T21" fmla="*/ T20 w 32"/>
                  <a:gd name="T22" fmla="+- 0 27679 27591"/>
                  <a:gd name="T23" fmla="*/ 27679 h 88"/>
                </a:gdLst>
                <a:ahLst/>
                <a:cxnLst>
                  <a:cxn ang="0">
                    <a:pos x="T1" y="T3"/>
                  </a:cxn>
                  <a:cxn ang="0">
                    <a:pos x="T5" y="T7"/>
                  </a:cxn>
                  <a:cxn ang="0">
                    <a:pos x="T9" y="T11"/>
                  </a:cxn>
                  <a:cxn ang="0">
                    <a:pos x="T13" y="T15"/>
                  </a:cxn>
                  <a:cxn ang="0">
                    <a:pos x="T17" y="T19"/>
                  </a:cxn>
                  <a:cxn ang="0">
                    <a:pos x="T21" y="T23"/>
                  </a:cxn>
                </a:cxnLst>
                <a:rect l="0" t="0" r="r" b="b"/>
                <a:pathLst>
                  <a:path w="32" h="88">
                    <a:moveTo>
                      <a:pt x="0" y="0"/>
                    </a:moveTo>
                    <a:lnTo>
                      <a:pt x="24" y="16"/>
                    </a:lnTo>
                    <a:lnTo>
                      <a:pt x="32" y="39"/>
                    </a:lnTo>
                    <a:lnTo>
                      <a:pt x="32" y="48"/>
                    </a:lnTo>
                    <a:lnTo>
                      <a:pt x="24" y="72"/>
                    </a:lnTo>
                    <a:lnTo>
                      <a:pt x="0" y="8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78" name="Group 192">
              <a:extLst>
                <a:ext uri="{FF2B5EF4-FFF2-40B4-BE49-F238E27FC236}">
                  <a16:creationId xmlns:a16="http://schemas.microsoft.com/office/drawing/2014/main" id="{94F51095-F3B0-4AB9-BC54-510268988B92}"/>
                </a:ext>
              </a:extLst>
            </p:cNvPr>
            <p:cNvGrpSpPr>
              <a:grpSpLocks/>
            </p:cNvGrpSpPr>
            <p:nvPr/>
          </p:nvGrpSpPr>
          <p:grpSpPr bwMode="auto">
            <a:xfrm>
              <a:off x="20460" y="27647"/>
              <a:ext cx="96" cy="32"/>
              <a:chOff x="20460" y="27647"/>
              <a:chExt cx="96" cy="32"/>
            </a:xfrm>
          </p:grpSpPr>
          <p:sp>
            <p:nvSpPr>
              <p:cNvPr id="20652" name="Freeform 193">
                <a:extLst>
                  <a:ext uri="{FF2B5EF4-FFF2-40B4-BE49-F238E27FC236}">
                    <a16:creationId xmlns:a16="http://schemas.microsoft.com/office/drawing/2014/main" id="{C11DD410-DDCE-43DA-A30D-898D51E9D9C3}"/>
                  </a:ext>
                </a:extLst>
              </p:cNvPr>
              <p:cNvSpPr>
                <a:spLocks/>
              </p:cNvSpPr>
              <p:nvPr/>
            </p:nvSpPr>
            <p:spPr bwMode="auto">
              <a:xfrm>
                <a:off x="20460" y="27647"/>
                <a:ext cx="96" cy="32"/>
              </a:xfrm>
              <a:custGeom>
                <a:avLst/>
                <a:gdLst>
                  <a:gd name="T0" fmla="+- 0 20556 20460"/>
                  <a:gd name="T1" fmla="*/ T0 w 96"/>
                  <a:gd name="T2" fmla="+- 0 27647 27647"/>
                  <a:gd name="T3" fmla="*/ 27647 h 32"/>
                  <a:gd name="T4" fmla="+- 0 20540 20460"/>
                  <a:gd name="T5" fmla="*/ T4 w 96"/>
                  <a:gd name="T6" fmla="+- 0 27671 27647"/>
                  <a:gd name="T7" fmla="*/ 27671 h 32"/>
                  <a:gd name="T8" fmla="+- 0 20516 20460"/>
                  <a:gd name="T9" fmla="*/ T8 w 96"/>
                  <a:gd name="T10" fmla="+- 0 27679 27647"/>
                  <a:gd name="T11" fmla="*/ 27679 h 32"/>
                  <a:gd name="T12" fmla="+- 0 20492 20460"/>
                  <a:gd name="T13" fmla="*/ T12 w 96"/>
                  <a:gd name="T14" fmla="+- 0 27679 27647"/>
                  <a:gd name="T15" fmla="*/ 27679 h 32"/>
                  <a:gd name="T16" fmla="+- 0 20468 20460"/>
                  <a:gd name="T17" fmla="*/ T16 w 96"/>
                  <a:gd name="T18" fmla="+- 0 27671 27647"/>
                  <a:gd name="T19" fmla="*/ 27671 h 32"/>
                  <a:gd name="T20" fmla="+- 0 20460 20460"/>
                  <a:gd name="T21" fmla="*/ T20 w 96"/>
                  <a:gd name="T22" fmla="+- 0 27654 27647"/>
                  <a:gd name="T23" fmla="*/ 27654 h 32"/>
                </a:gdLst>
                <a:ahLst/>
                <a:cxnLst>
                  <a:cxn ang="0">
                    <a:pos x="T1" y="T3"/>
                  </a:cxn>
                  <a:cxn ang="0">
                    <a:pos x="T5" y="T7"/>
                  </a:cxn>
                  <a:cxn ang="0">
                    <a:pos x="T9" y="T11"/>
                  </a:cxn>
                  <a:cxn ang="0">
                    <a:pos x="T13" y="T15"/>
                  </a:cxn>
                  <a:cxn ang="0">
                    <a:pos x="T17" y="T19"/>
                  </a:cxn>
                  <a:cxn ang="0">
                    <a:pos x="T21" y="T23"/>
                  </a:cxn>
                </a:cxnLst>
                <a:rect l="0" t="0" r="r" b="b"/>
                <a:pathLst>
                  <a:path w="96" h="32">
                    <a:moveTo>
                      <a:pt x="96" y="0"/>
                    </a:moveTo>
                    <a:lnTo>
                      <a:pt x="80" y="24"/>
                    </a:lnTo>
                    <a:lnTo>
                      <a:pt x="56" y="32"/>
                    </a:lnTo>
                    <a:lnTo>
                      <a:pt x="32" y="32"/>
                    </a:lnTo>
                    <a:lnTo>
                      <a:pt x="8" y="24"/>
                    </a:lnTo>
                    <a:lnTo>
                      <a:pt x="0" y="7"/>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79" name="Group 194">
              <a:extLst>
                <a:ext uri="{FF2B5EF4-FFF2-40B4-BE49-F238E27FC236}">
                  <a16:creationId xmlns:a16="http://schemas.microsoft.com/office/drawing/2014/main" id="{88835491-5515-43D0-8764-0D176ED99585}"/>
                </a:ext>
              </a:extLst>
            </p:cNvPr>
            <p:cNvGrpSpPr>
              <a:grpSpLocks/>
            </p:cNvGrpSpPr>
            <p:nvPr/>
          </p:nvGrpSpPr>
          <p:grpSpPr bwMode="auto">
            <a:xfrm>
              <a:off x="20460" y="27663"/>
              <a:ext cx="25" cy="16"/>
              <a:chOff x="20460" y="27663"/>
              <a:chExt cx="25" cy="16"/>
            </a:xfrm>
          </p:grpSpPr>
          <p:sp>
            <p:nvSpPr>
              <p:cNvPr id="20651" name="Freeform 195">
                <a:extLst>
                  <a:ext uri="{FF2B5EF4-FFF2-40B4-BE49-F238E27FC236}">
                    <a16:creationId xmlns:a16="http://schemas.microsoft.com/office/drawing/2014/main" id="{0234CE72-D4DE-4B9B-A7CF-A1CF6F661B17}"/>
                  </a:ext>
                </a:extLst>
              </p:cNvPr>
              <p:cNvSpPr>
                <a:spLocks/>
              </p:cNvSpPr>
              <p:nvPr/>
            </p:nvSpPr>
            <p:spPr bwMode="auto">
              <a:xfrm>
                <a:off x="20460" y="27663"/>
                <a:ext cx="25" cy="16"/>
              </a:xfrm>
              <a:custGeom>
                <a:avLst/>
                <a:gdLst>
                  <a:gd name="T0" fmla="+- 0 20484 20460"/>
                  <a:gd name="T1" fmla="*/ T0 w 25"/>
                  <a:gd name="T2" fmla="+- 0 27679 27663"/>
                  <a:gd name="T3" fmla="*/ 27679 h 16"/>
                  <a:gd name="T4" fmla="+- 0 20460 20460"/>
                  <a:gd name="T5" fmla="*/ T4 w 25"/>
                  <a:gd name="T6" fmla="+- 0 27663 27663"/>
                  <a:gd name="T7" fmla="*/ 27663 h 16"/>
                </a:gdLst>
                <a:ahLst/>
                <a:cxnLst>
                  <a:cxn ang="0">
                    <a:pos x="T1" y="T3"/>
                  </a:cxn>
                  <a:cxn ang="0">
                    <a:pos x="T5" y="T7"/>
                  </a:cxn>
                </a:cxnLst>
                <a:rect l="0" t="0" r="r" b="b"/>
                <a:pathLst>
                  <a:path w="25" h="16">
                    <a:moveTo>
                      <a:pt x="24" y="16"/>
                    </a:moveTo>
                    <a:lnTo>
                      <a:pt x="0"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80" name="Group 196">
              <a:extLst>
                <a:ext uri="{FF2B5EF4-FFF2-40B4-BE49-F238E27FC236}">
                  <a16:creationId xmlns:a16="http://schemas.microsoft.com/office/drawing/2014/main" id="{219D8923-21BC-4D3B-AA55-B72E124311D0}"/>
                </a:ext>
              </a:extLst>
            </p:cNvPr>
            <p:cNvGrpSpPr>
              <a:grpSpLocks/>
            </p:cNvGrpSpPr>
            <p:nvPr/>
          </p:nvGrpSpPr>
          <p:grpSpPr bwMode="auto">
            <a:xfrm>
              <a:off x="20612" y="27518"/>
              <a:ext cx="113" cy="169"/>
              <a:chOff x="20612" y="27518"/>
              <a:chExt cx="113" cy="169"/>
            </a:xfrm>
          </p:grpSpPr>
          <p:sp>
            <p:nvSpPr>
              <p:cNvPr id="20650" name="Freeform 197">
                <a:extLst>
                  <a:ext uri="{FF2B5EF4-FFF2-40B4-BE49-F238E27FC236}">
                    <a16:creationId xmlns:a16="http://schemas.microsoft.com/office/drawing/2014/main" id="{5C46E25B-8DE6-4C2E-8E9A-B53BCE4792D7}"/>
                  </a:ext>
                </a:extLst>
              </p:cNvPr>
              <p:cNvSpPr>
                <a:spLocks/>
              </p:cNvSpPr>
              <p:nvPr/>
            </p:nvSpPr>
            <p:spPr bwMode="auto">
              <a:xfrm>
                <a:off x="20612" y="27518"/>
                <a:ext cx="113" cy="169"/>
              </a:xfrm>
              <a:custGeom>
                <a:avLst/>
                <a:gdLst>
                  <a:gd name="T0" fmla="+- 0 20660 20612"/>
                  <a:gd name="T1" fmla="*/ T0 w 113"/>
                  <a:gd name="T2" fmla="+- 0 27518 27518"/>
                  <a:gd name="T3" fmla="*/ 27518 h 169"/>
                  <a:gd name="T4" fmla="+- 0 20636 20612"/>
                  <a:gd name="T5" fmla="*/ T4 w 113"/>
                  <a:gd name="T6" fmla="+- 0 27527 27518"/>
                  <a:gd name="T7" fmla="*/ 27527 h 169"/>
                  <a:gd name="T8" fmla="+- 0 20619 20612"/>
                  <a:gd name="T9" fmla="*/ T8 w 113"/>
                  <a:gd name="T10" fmla="+- 0 27551 27518"/>
                  <a:gd name="T11" fmla="*/ 27551 h 169"/>
                  <a:gd name="T12" fmla="+- 0 20612 20612"/>
                  <a:gd name="T13" fmla="*/ T12 w 113"/>
                  <a:gd name="T14" fmla="+- 0 27591 27518"/>
                  <a:gd name="T15" fmla="*/ 27591 h 169"/>
                  <a:gd name="T16" fmla="+- 0 20612 20612"/>
                  <a:gd name="T17" fmla="*/ T16 w 113"/>
                  <a:gd name="T18" fmla="+- 0 27615 27518"/>
                  <a:gd name="T19" fmla="*/ 27615 h 169"/>
                  <a:gd name="T20" fmla="+- 0 20619 20612"/>
                  <a:gd name="T21" fmla="*/ T20 w 113"/>
                  <a:gd name="T22" fmla="+- 0 27654 27518"/>
                  <a:gd name="T23" fmla="*/ 27654 h 169"/>
                  <a:gd name="T24" fmla="+- 0 20636 20612"/>
                  <a:gd name="T25" fmla="*/ T24 w 113"/>
                  <a:gd name="T26" fmla="+- 0 27679 27518"/>
                  <a:gd name="T27" fmla="*/ 27679 h 169"/>
                  <a:gd name="T28" fmla="+- 0 20660 20612"/>
                  <a:gd name="T29" fmla="*/ T28 w 113"/>
                  <a:gd name="T30" fmla="+- 0 27686 27518"/>
                  <a:gd name="T31" fmla="*/ 27686 h 169"/>
                  <a:gd name="T32" fmla="+- 0 20675 20612"/>
                  <a:gd name="T33" fmla="*/ T32 w 113"/>
                  <a:gd name="T34" fmla="+- 0 27686 27518"/>
                  <a:gd name="T35" fmla="*/ 27686 h 169"/>
                  <a:gd name="T36" fmla="+- 0 20700 20612"/>
                  <a:gd name="T37" fmla="*/ T36 w 113"/>
                  <a:gd name="T38" fmla="+- 0 27679 27518"/>
                  <a:gd name="T39" fmla="*/ 27679 h 169"/>
                  <a:gd name="T40" fmla="+- 0 20716 20612"/>
                  <a:gd name="T41" fmla="*/ T40 w 113"/>
                  <a:gd name="T42" fmla="+- 0 27654 27518"/>
                  <a:gd name="T43" fmla="*/ 27654 h 169"/>
                  <a:gd name="T44" fmla="+- 0 20724 20612"/>
                  <a:gd name="T45" fmla="*/ T44 w 113"/>
                  <a:gd name="T46" fmla="+- 0 27615 27518"/>
                  <a:gd name="T47" fmla="*/ 27615 h 169"/>
                  <a:gd name="T48" fmla="+- 0 20724 20612"/>
                  <a:gd name="T49" fmla="*/ T48 w 113"/>
                  <a:gd name="T50" fmla="+- 0 27591 27518"/>
                  <a:gd name="T51" fmla="*/ 27591 h 169"/>
                  <a:gd name="T52" fmla="+- 0 20716 20612"/>
                  <a:gd name="T53" fmla="*/ T52 w 113"/>
                  <a:gd name="T54" fmla="+- 0 27551 27518"/>
                  <a:gd name="T55" fmla="*/ 27551 h 169"/>
                  <a:gd name="T56" fmla="+- 0 20700 20612"/>
                  <a:gd name="T57" fmla="*/ T56 w 113"/>
                  <a:gd name="T58" fmla="+- 0 27527 27518"/>
                  <a:gd name="T59" fmla="*/ 27527 h 169"/>
                  <a:gd name="T60" fmla="+- 0 20675 20612"/>
                  <a:gd name="T61" fmla="*/ T60 w 113"/>
                  <a:gd name="T62" fmla="+- 0 27518 27518"/>
                  <a:gd name="T63" fmla="*/ 27518 h 169"/>
                  <a:gd name="T64" fmla="+- 0 20660 20612"/>
                  <a:gd name="T65" fmla="*/ T64 w 113"/>
                  <a:gd name="T66" fmla="+- 0 27518 27518"/>
                  <a:gd name="T67" fmla="*/ 27518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13" h="169">
                    <a:moveTo>
                      <a:pt x="48" y="0"/>
                    </a:moveTo>
                    <a:lnTo>
                      <a:pt x="24" y="9"/>
                    </a:lnTo>
                    <a:lnTo>
                      <a:pt x="7" y="33"/>
                    </a:lnTo>
                    <a:lnTo>
                      <a:pt x="0" y="73"/>
                    </a:lnTo>
                    <a:lnTo>
                      <a:pt x="0" y="97"/>
                    </a:lnTo>
                    <a:lnTo>
                      <a:pt x="7" y="136"/>
                    </a:lnTo>
                    <a:lnTo>
                      <a:pt x="24" y="161"/>
                    </a:lnTo>
                    <a:lnTo>
                      <a:pt x="48" y="168"/>
                    </a:lnTo>
                    <a:lnTo>
                      <a:pt x="63" y="168"/>
                    </a:lnTo>
                    <a:lnTo>
                      <a:pt x="88" y="161"/>
                    </a:lnTo>
                    <a:lnTo>
                      <a:pt x="104" y="136"/>
                    </a:lnTo>
                    <a:lnTo>
                      <a:pt x="112" y="97"/>
                    </a:lnTo>
                    <a:lnTo>
                      <a:pt x="112" y="73"/>
                    </a:lnTo>
                    <a:lnTo>
                      <a:pt x="104" y="33"/>
                    </a:lnTo>
                    <a:lnTo>
                      <a:pt x="88" y="9"/>
                    </a:lnTo>
                    <a:lnTo>
                      <a:pt x="63" y="0"/>
                    </a:lnTo>
                    <a:lnTo>
                      <a:pt x="48"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81" name="Group 198">
              <a:extLst>
                <a:ext uri="{FF2B5EF4-FFF2-40B4-BE49-F238E27FC236}">
                  <a16:creationId xmlns:a16="http://schemas.microsoft.com/office/drawing/2014/main" id="{583E473F-42EC-4883-BF74-2977D755D064}"/>
                </a:ext>
              </a:extLst>
            </p:cNvPr>
            <p:cNvGrpSpPr>
              <a:grpSpLocks/>
            </p:cNvGrpSpPr>
            <p:nvPr/>
          </p:nvGrpSpPr>
          <p:grpSpPr bwMode="auto">
            <a:xfrm>
              <a:off x="20619" y="27527"/>
              <a:ext cx="25" cy="152"/>
              <a:chOff x="20619" y="27527"/>
              <a:chExt cx="25" cy="152"/>
            </a:xfrm>
          </p:grpSpPr>
          <p:sp>
            <p:nvSpPr>
              <p:cNvPr id="20649" name="Freeform 199">
                <a:extLst>
                  <a:ext uri="{FF2B5EF4-FFF2-40B4-BE49-F238E27FC236}">
                    <a16:creationId xmlns:a16="http://schemas.microsoft.com/office/drawing/2014/main" id="{5997E15B-672C-4584-AD15-57FD5357BE8C}"/>
                  </a:ext>
                </a:extLst>
              </p:cNvPr>
              <p:cNvSpPr>
                <a:spLocks/>
              </p:cNvSpPr>
              <p:nvPr/>
            </p:nvSpPr>
            <p:spPr bwMode="auto">
              <a:xfrm>
                <a:off x="20619" y="27527"/>
                <a:ext cx="25" cy="152"/>
              </a:xfrm>
              <a:custGeom>
                <a:avLst/>
                <a:gdLst>
                  <a:gd name="T0" fmla="+- 0 20643 20619"/>
                  <a:gd name="T1" fmla="*/ T0 w 25"/>
                  <a:gd name="T2" fmla="+- 0 27527 27527"/>
                  <a:gd name="T3" fmla="*/ 27527 h 152"/>
                  <a:gd name="T4" fmla="+- 0 20628 20619"/>
                  <a:gd name="T5" fmla="*/ T4 w 25"/>
                  <a:gd name="T6" fmla="+- 0 27551 27527"/>
                  <a:gd name="T7" fmla="*/ 27551 h 152"/>
                  <a:gd name="T8" fmla="+- 0 20619 20619"/>
                  <a:gd name="T9" fmla="*/ T8 w 25"/>
                  <a:gd name="T10" fmla="+- 0 27591 27527"/>
                  <a:gd name="T11" fmla="*/ 27591 h 152"/>
                  <a:gd name="T12" fmla="+- 0 20619 20619"/>
                  <a:gd name="T13" fmla="*/ T12 w 25"/>
                  <a:gd name="T14" fmla="+- 0 27615 27527"/>
                  <a:gd name="T15" fmla="*/ 27615 h 152"/>
                  <a:gd name="T16" fmla="+- 0 20628 20619"/>
                  <a:gd name="T17" fmla="*/ T16 w 25"/>
                  <a:gd name="T18" fmla="+- 0 27654 27527"/>
                  <a:gd name="T19" fmla="*/ 27654 h 152"/>
                  <a:gd name="T20" fmla="+- 0 20643 20619"/>
                  <a:gd name="T21" fmla="*/ T20 w 25"/>
                  <a:gd name="T22" fmla="+- 0 27679 27527"/>
                  <a:gd name="T23" fmla="*/ 27679 h 152"/>
                </a:gdLst>
                <a:ahLst/>
                <a:cxnLst>
                  <a:cxn ang="0">
                    <a:pos x="T1" y="T3"/>
                  </a:cxn>
                  <a:cxn ang="0">
                    <a:pos x="T5" y="T7"/>
                  </a:cxn>
                  <a:cxn ang="0">
                    <a:pos x="T9" y="T11"/>
                  </a:cxn>
                  <a:cxn ang="0">
                    <a:pos x="T13" y="T15"/>
                  </a:cxn>
                  <a:cxn ang="0">
                    <a:pos x="T17" y="T19"/>
                  </a:cxn>
                  <a:cxn ang="0">
                    <a:pos x="T21" y="T23"/>
                  </a:cxn>
                </a:cxnLst>
                <a:rect l="0" t="0" r="r" b="b"/>
                <a:pathLst>
                  <a:path w="25" h="152">
                    <a:moveTo>
                      <a:pt x="24" y="0"/>
                    </a:moveTo>
                    <a:lnTo>
                      <a:pt x="9" y="24"/>
                    </a:lnTo>
                    <a:lnTo>
                      <a:pt x="0" y="64"/>
                    </a:lnTo>
                    <a:lnTo>
                      <a:pt x="0" y="88"/>
                    </a:lnTo>
                    <a:lnTo>
                      <a:pt x="9" y="127"/>
                    </a:lnTo>
                    <a:lnTo>
                      <a:pt x="24" y="152"/>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82" name="Group 200">
              <a:extLst>
                <a:ext uri="{FF2B5EF4-FFF2-40B4-BE49-F238E27FC236}">
                  <a16:creationId xmlns:a16="http://schemas.microsoft.com/office/drawing/2014/main" id="{4179A55A-E73E-4EF3-A94F-8D5BBD23EBB1}"/>
                </a:ext>
              </a:extLst>
            </p:cNvPr>
            <p:cNvGrpSpPr>
              <a:grpSpLocks/>
            </p:cNvGrpSpPr>
            <p:nvPr/>
          </p:nvGrpSpPr>
          <p:grpSpPr bwMode="auto">
            <a:xfrm>
              <a:off x="20636" y="27671"/>
              <a:ext cx="64" cy="8"/>
              <a:chOff x="20636" y="27671"/>
              <a:chExt cx="64" cy="8"/>
            </a:xfrm>
          </p:grpSpPr>
          <p:sp>
            <p:nvSpPr>
              <p:cNvPr id="20648" name="Freeform 201">
                <a:extLst>
                  <a:ext uri="{FF2B5EF4-FFF2-40B4-BE49-F238E27FC236}">
                    <a16:creationId xmlns:a16="http://schemas.microsoft.com/office/drawing/2014/main" id="{EE9FC310-20E4-4B57-999C-C286A8693316}"/>
                  </a:ext>
                </a:extLst>
              </p:cNvPr>
              <p:cNvSpPr>
                <a:spLocks/>
              </p:cNvSpPr>
              <p:nvPr/>
            </p:nvSpPr>
            <p:spPr bwMode="auto">
              <a:xfrm>
                <a:off x="20636" y="27671"/>
                <a:ext cx="64" cy="8"/>
              </a:xfrm>
              <a:custGeom>
                <a:avLst/>
                <a:gdLst>
                  <a:gd name="T0" fmla="+- 0 20636 20636"/>
                  <a:gd name="T1" fmla="*/ T0 w 64"/>
                  <a:gd name="T2" fmla="+- 0 27671 27671"/>
                  <a:gd name="T3" fmla="*/ 27671 h 8"/>
                  <a:gd name="T4" fmla="+- 0 20660 20636"/>
                  <a:gd name="T5" fmla="*/ T4 w 64"/>
                  <a:gd name="T6" fmla="+- 0 27679 27671"/>
                  <a:gd name="T7" fmla="*/ 27679 h 8"/>
                  <a:gd name="T8" fmla="+- 0 20675 20636"/>
                  <a:gd name="T9" fmla="*/ T8 w 64"/>
                  <a:gd name="T10" fmla="+- 0 27679 27671"/>
                  <a:gd name="T11" fmla="*/ 27679 h 8"/>
                  <a:gd name="T12" fmla="+- 0 20700 20636"/>
                  <a:gd name="T13" fmla="*/ T12 w 64"/>
                  <a:gd name="T14" fmla="+- 0 27671 27671"/>
                  <a:gd name="T15" fmla="*/ 27671 h 8"/>
                </a:gdLst>
                <a:ahLst/>
                <a:cxnLst>
                  <a:cxn ang="0">
                    <a:pos x="T1" y="T3"/>
                  </a:cxn>
                  <a:cxn ang="0">
                    <a:pos x="T5" y="T7"/>
                  </a:cxn>
                  <a:cxn ang="0">
                    <a:pos x="T9" y="T11"/>
                  </a:cxn>
                  <a:cxn ang="0">
                    <a:pos x="T13" y="T15"/>
                  </a:cxn>
                </a:cxnLst>
                <a:rect l="0" t="0" r="r" b="b"/>
                <a:pathLst>
                  <a:path w="64" h="8">
                    <a:moveTo>
                      <a:pt x="0" y="0"/>
                    </a:moveTo>
                    <a:lnTo>
                      <a:pt x="24" y="8"/>
                    </a:lnTo>
                    <a:lnTo>
                      <a:pt x="39" y="8"/>
                    </a:lnTo>
                    <a:lnTo>
                      <a:pt x="64"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83" name="Group 202">
              <a:extLst>
                <a:ext uri="{FF2B5EF4-FFF2-40B4-BE49-F238E27FC236}">
                  <a16:creationId xmlns:a16="http://schemas.microsoft.com/office/drawing/2014/main" id="{597071D8-9217-4B9E-9725-BB39B83F8F4A}"/>
                </a:ext>
              </a:extLst>
            </p:cNvPr>
            <p:cNvGrpSpPr>
              <a:grpSpLocks/>
            </p:cNvGrpSpPr>
            <p:nvPr/>
          </p:nvGrpSpPr>
          <p:grpSpPr bwMode="auto">
            <a:xfrm>
              <a:off x="20692" y="27527"/>
              <a:ext cx="25" cy="152"/>
              <a:chOff x="20692" y="27527"/>
              <a:chExt cx="25" cy="152"/>
            </a:xfrm>
          </p:grpSpPr>
          <p:sp>
            <p:nvSpPr>
              <p:cNvPr id="20647" name="Freeform 203">
                <a:extLst>
                  <a:ext uri="{FF2B5EF4-FFF2-40B4-BE49-F238E27FC236}">
                    <a16:creationId xmlns:a16="http://schemas.microsoft.com/office/drawing/2014/main" id="{E66BAFAE-D9F7-4F5C-AC70-DE302060B662}"/>
                  </a:ext>
                </a:extLst>
              </p:cNvPr>
              <p:cNvSpPr>
                <a:spLocks/>
              </p:cNvSpPr>
              <p:nvPr/>
            </p:nvSpPr>
            <p:spPr bwMode="auto">
              <a:xfrm>
                <a:off x="20692" y="27527"/>
                <a:ext cx="25" cy="152"/>
              </a:xfrm>
              <a:custGeom>
                <a:avLst/>
                <a:gdLst>
                  <a:gd name="T0" fmla="+- 0 20692 20692"/>
                  <a:gd name="T1" fmla="*/ T0 w 25"/>
                  <a:gd name="T2" fmla="+- 0 27679 27527"/>
                  <a:gd name="T3" fmla="*/ 27679 h 152"/>
                  <a:gd name="T4" fmla="+- 0 20708 20692"/>
                  <a:gd name="T5" fmla="*/ T4 w 25"/>
                  <a:gd name="T6" fmla="+- 0 27654 27527"/>
                  <a:gd name="T7" fmla="*/ 27654 h 152"/>
                  <a:gd name="T8" fmla="+- 0 20716 20692"/>
                  <a:gd name="T9" fmla="*/ T8 w 25"/>
                  <a:gd name="T10" fmla="+- 0 27615 27527"/>
                  <a:gd name="T11" fmla="*/ 27615 h 152"/>
                  <a:gd name="T12" fmla="+- 0 20716 20692"/>
                  <a:gd name="T13" fmla="*/ T12 w 25"/>
                  <a:gd name="T14" fmla="+- 0 27591 27527"/>
                  <a:gd name="T15" fmla="*/ 27591 h 152"/>
                  <a:gd name="T16" fmla="+- 0 20708 20692"/>
                  <a:gd name="T17" fmla="*/ T16 w 25"/>
                  <a:gd name="T18" fmla="+- 0 27551 27527"/>
                  <a:gd name="T19" fmla="*/ 27551 h 152"/>
                  <a:gd name="T20" fmla="+- 0 20692 20692"/>
                  <a:gd name="T21" fmla="*/ T20 w 25"/>
                  <a:gd name="T22" fmla="+- 0 27527 27527"/>
                  <a:gd name="T23" fmla="*/ 27527 h 152"/>
                </a:gdLst>
                <a:ahLst/>
                <a:cxnLst>
                  <a:cxn ang="0">
                    <a:pos x="T1" y="T3"/>
                  </a:cxn>
                  <a:cxn ang="0">
                    <a:pos x="T5" y="T7"/>
                  </a:cxn>
                  <a:cxn ang="0">
                    <a:pos x="T9" y="T11"/>
                  </a:cxn>
                  <a:cxn ang="0">
                    <a:pos x="T13" y="T15"/>
                  </a:cxn>
                  <a:cxn ang="0">
                    <a:pos x="T17" y="T19"/>
                  </a:cxn>
                  <a:cxn ang="0">
                    <a:pos x="T21" y="T23"/>
                  </a:cxn>
                </a:cxnLst>
                <a:rect l="0" t="0" r="r" b="b"/>
                <a:pathLst>
                  <a:path w="25" h="152">
                    <a:moveTo>
                      <a:pt x="0" y="152"/>
                    </a:moveTo>
                    <a:lnTo>
                      <a:pt x="16" y="127"/>
                    </a:lnTo>
                    <a:lnTo>
                      <a:pt x="24" y="88"/>
                    </a:lnTo>
                    <a:lnTo>
                      <a:pt x="24" y="64"/>
                    </a:lnTo>
                    <a:lnTo>
                      <a:pt x="16" y="24"/>
                    </a:lnTo>
                    <a:lnTo>
                      <a:pt x="0"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84" name="Group 204">
              <a:extLst>
                <a:ext uri="{FF2B5EF4-FFF2-40B4-BE49-F238E27FC236}">
                  <a16:creationId xmlns:a16="http://schemas.microsoft.com/office/drawing/2014/main" id="{4DC06C0F-DD91-44A4-9EB2-B2E854ADD348}"/>
                </a:ext>
              </a:extLst>
            </p:cNvPr>
            <p:cNvGrpSpPr>
              <a:grpSpLocks/>
            </p:cNvGrpSpPr>
            <p:nvPr/>
          </p:nvGrpSpPr>
          <p:grpSpPr bwMode="auto">
            <a:xfrm>
              <a:off x="20636" y="27527"/>
              <a:ext cx="64" cy="8"/>
              <a:chOff x="20636" y="27527"/>
              <a:chExt cx="64" cy="8"/>
            </a:xfrm>
          </p:grpSpPr>
          <p:sp>
            <p:nvSpPr>
              <p:cNvPr id="20646" name="Freeform 205">
                <a:extLst>
                  <a:ext uri="{FF2B5EF4-FFF2-40B4-BE49-F238E27FC236}">
                    <a16:creationId xmlns:a16="http://schemas.microsoft.com/office/drawing/2014/main" id="{F6C68164-7638-4929-A2BC-8E331729385F}"/>
                  </a:ext>
                </a:extLst>
              </p:cNvPr>
              <p:cNvSpPr>
                <a:spLocks/>
              </p:cNvSpPr>
              <p:nvPr/>
            </p:nvSpPr>
            <p:spPr bwMode="auto">
              <a:xfrm>
                <a:off x="20636" y="27527"/>
                <a:ext cx="64" cy="8"/>
              </a:xfrm>
              <a:custGeom>
                <a:avLst/>
                <a:gdLst>
                  <a:gd name="T0" fmla="+- 0 20700 20636"/>
                  <a:gd name="T1" fmla="*/ T0 w 64"/>
                  <a:gd name="T2" fmla="+- 0 27535 27527"/>
                  <a:gd name="T3" fmla="*/ 27535 h 8"/>
                  <a:gd name="T4" fmla="+- 0 20675 20636"/>
                  <a:gd name="T5" fmla="*/ T4 w 64"/>
                  <a:gd name="T6" fmla="+- 0 27527 27527"/>
                  <a:gd name="T7" fmla="*/ 27527 h 8"/>
                  <a:gd name="T8" fmla="+- 0 20660 20636"/>
                  <a:gd name="T9" fmla="*/ T8 w 64"/>
                  <a:gd name="T10" fmla="+- 0 27527 27527"/>
                  <a:gd name="T11" fmla="*/ 27527 h 8"/>
                  <a:gd name="T12" fmla="+- 0 20636 20636"/>
                  <a:gd name="T13" fmla="*/ T12 w 64"/>
                  <a:gd name="T14" fmla="+- 0 27535 27527"/>
                  <a:gd name="T15" fmla="*/ 27535 h 8"/>
                </a:gdLst>
                <a:ahLst/>
                <a:cxnLst>
                  <a:cxn ang="0">
                    <a:pos x="T1" y="T3"/>
                  </a:cxn>
                  <a:cxn ang="0">
                    <a:pos x="T5" y="T7"/>
                  </a:cxn>
                  <a:cxn ang="0">
                    <a:pos x="T9" y="T11"/>
                  </a:cxn>
                  <a:cxn ang="0">
                    <a:pos x="T13" y="T15"/>
                  </a:cxn>
                </a:cxnLst>
                <a:rect l="0" t="0" r="r" b="b"/>
                <a:pathLst>
                  <a:path w="64" h="8">
                    <a:moveTo>
                      <a:pt x="64" y="8"/>
                    </a:moveTo>
                    <a:lnTo>
                      <a:pt x="39" y="0"/>
                    </a:lnTo>
                    <a:lnTo>
                      <a:pt x="24" y="0"/>
                    </a:lnTo>
                    <a:lnTo>
                      <a:pt x="0" y="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85" name="Group 206">
              <a:extLst>
                <a:ext uri="{FF2B5EF4-FFF2-40B4-BE49-F238E27FC236}">
                  <a16:creationId xmlns:a16="http://schemas.microsoft.com/office/drawing/2014/main" id="{813D42AB-D9C9-421D-8A0D-4C1BFDCE8A28}"/>
                </a:ext>
              </a:extLst>
            </p:cNvPr>
            <p:cNvGrpSpPr>
              <a:grpSpLocks/>
            </p:cNvGrpSpPr>
            <p:nvPr/>
          </p:nvGrpSpPr>
          <p:grpSpPr bwMode="auto">
            <a:xfrm>
              <a:off x="20764" y="27486"/>
              <a:ext cx="152" cy="257"/>
              <a:chOff x="20764" y="27486"/>
              <a:chExt cx="152" cy="257"/>
            </a:xfrm>
          </p:grpSpPr>
          <p:sp>
            <p:nvSpPr>
              <p:cNvPr id="20645" name="Freeform 207">
                <a:extLst>
                  <a:ext uri="{FF2B5EF4-FFF2-40B4-BE49-F238E27FC236}">
                    <a16:creationId xmlns:a16="http://schemas.microsoft.com/office/drawing/2014/main" id="{0FE22B19-AC3C-4D19-AEDE-8C5BB8EC44DB}"/>
                  </a:ext>
                </a:extLst>
              </p:cNvPr>
              <p:cNvSpPr>
                <a:spLocks/>
              </p:cNvSpPr>
              <p:nvPr/>
            </p:nvSpPr>
            <p:spPr bwMode="auto">
              <a:xfrm>
                <a:off x="20764" y="27486"/>
                <a:ext cx="152" cy="257"/>
              </a:xfrm>
              <a:custGeom>
                <a:avLst/>
                <a:gdLst>
                  <a:gd name="T0" fmla="+- 0 20772 20764"/>
                  <a:gd name="T1" fmla="*/ T0 w 152"/>
                  <a:gd name="T2" fmla="+- 0 27742 27486"/>
                  <a:gd name="T3" fmla="*/ 27742 h 257"/>
                  <a:gd name="T4" fmla="+- 0 20916 20764"/>
                  <a:gd name="T5" fmla="*/ T4 w 152"/>
                  <a:gd name="T6" fmla="+- 0 27486 27486"/>
                  <a:gd name="T7" fmla="*/ 27486 h 257"/>
                  <a:gd name="T8" fmla="+- 0 20908 20764"/>
                  <a:gd name="T9" fmla="*/ T8 w 152"/>
                  <a:gd name="T10" fmla="+- 0 27486 27486"/>
                  <a:gd name="T11" fmla="*/ 27486 h 257"/>
                  <a:gd name="T12" fmla="+- 0 20764 20764"/>
                  <a:gd name="T13" fmla="*/ T12 w 152"/>
                  <a:gd name="T14" fmla="+- 0 27742 27486"/>
                  <a:gd name="T15" fmla="*/ 27742 h 257"/>
                  <a:gd name="T16" fmla="+- 0 20772 20764"/>
                  <a:gd name="T17" fmla="*/ T16 w 152"/>
                  <a:gd name="T18" fmla="+- 0 27742 27486"/>
                  <a:gd name="T19" fmla="*/ 27742 h 257"/>
                </a:gdLst>
                <a:ahLst/>
                <a:cxnLst>
                  <a:cxn ang="0">
                    <a:pos x="T1" y="T3"/>
                  </a:cxn>
                  <a:cxn ang="0">
                    <a:pos x="T5" y="T7"/>
                  </a:cxn>
                  <a:cxn ang="0">
                    <a:pos x="T9" y="T11"/>
                  </a:cxn>
                  <a:cxn ang="0">
                    <a:pos x="T13" y="T15"/>
                  </a:cxn>
                  <a:cxn ang="0">
                    <a:pos x="T17" y="T19"/>
                  </a:cxn>
                </a:cxnLst>
                <a:rect l="0" t="0" r="r" b="b"/>
                <a:pathLst>
                  <a:path w="152" h="257">
                    <a:moveTo>
                      <a:pt x="8" y="256"/>
                    </a:moveTo>
                    <a:lnTo>
                      <a:pt x="152" y="0"/>
                    </a:lnTo>
                    <a:lnTo>
                      <a:pt x="144" y="0"/>
                    </a:lnTo>
                    <a:lnTo>
                      <a:pt x="0" y="256"/>
                    </a:lnTo>
                    <a:lnTo>
                      <a:pt x="8" y="25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86" name="Group 208">
              <a:extLst>
                <a:ext uri="{FF2B5EF4-FFF2-40B4-BE49-F238E27FC236}">
                  <a16:creationId xmlns:a16="http://schemas.microsoft.com/office/drawing/2014/main" id="{BF9A27EF-24E3-4E35-8AFB-3829F0DF3425}"/>
                </a:ext>
              </a:extLst>
            </p:cNvPr>
            <p:cNvGrpSpPr>
              <a:grpSpLocks/>
            </p:cNvGrpSpPr>
            <p:nvPr/>
          </p:nvGrpSpPr>
          <p:grpSpPr bwMode="auto">
            <a:xfrm>
              <a:off x="20980" y="27518"/>
              <a:ext cx="41" cy="169"/>
              <a:chOff x="20980" y="27518"/>
              <a:chExt cx="41" cy="169"/>
            </a:xfrm>
          </p:grpSpPr>
          <p:sp>
            <p:nvSpPr>
              <p:cNvPr id="20644" name="Freeform 209">
                <a:extLst>
                  <a:ext uri="{FF2B5EF4-FFF2-40B4-BE49-F238E27FC236}">
                    <a16:creationId xmlns:a16="http://schemas.microsoft.com/office/drawing/2014/main" id="{E445AC36-D90E-4276-AD1C-D4BFC139F8A0}"/>
                  </a:ext>
                </a:extLst>
              </p:cNvPr>
              <p:cNvSpPr>
                <a:spLocks/>
              </p:cNvSpPr>
              <p:nvPr/>
            </p:nvSpPr>
            <p:spPr bwMode="auto">
              <a:xfrm>
                <a:off x="20980" y="27518"/>
                <a:ext cx="41" cy="169"/>
              </a:xfrm>
              <a:custGeom>
                <a:avLst/>
                <a:gdLst>
                  <a:gd name="T0" fmla="+- 0 21021 20980"/>
                  <a:gd name="T1" fmla="*/ T0 w 41"/>
                  <a:gd name="T2" fmla="+- 0 27686 27518"/>
                  <a:gd name="T3" fmla="*/ 27686 h 169"/>
                  <a:gd name="T4" fmla="+- 0 21012 20980"/>
                  <a:gd name="T5" fmla="*/ T4 w 41"/>
                  <a:gd name="T6" fmla="+- 0 27686 27518"/>
                  <a:gd name="T7" fmla="*/ 27686 h 169"/>
                  <a:gd name="T8" fmla="+- 0 21012 20980"/>
                  <a:gd name="T9" fmla="*/ T8 w 41"/>
                  <a:gd name="T10" fmla="+- 0 27535 27518"/>
                  <a:gd name="T11" fmla="*/ 27535 h 169"/>
                  <a:gd name="T12" fmla="+- 0 20996 20980"/>
                  <a:gd name="T13" fmla="*/ T12 w 41"/>
                  <a:gd name="T14" fmla="+- 0 27551 27518"/>
                  <a:gd name="T15" fmla="*/ 27551 h 169"/>
                  <a:gd name="T16" fmla="+- 0 20980 20980"/>
                  <a:gd name="T17" fmla="*/ T16 w 41"/>
                  <a:gd name="T18" fmla="+- 0 27559 27518"/>
                  <a:gd name="T19" fmla="*/ 27559 h 169"/>
                  <a:gd name="T20" fmla="+- 0 20980 20980"/>
                  <a:gd name="T21" fmla="*/ T20 w 41"/>
                  <a:gd name="T22" fmla="+- 0 27551 27518"/>
                  <a:gd name="T23" fmla="*/ 27551 h 169"/>
                  <a:gd name="T24" fmla="+- 0 20996 20980"/>
                  <a:gd name="T25" fmla="*/ T24 w 41"/>
                  <a:gd name="T26" fmla="+- 0 27542 27518"/>
                  <a:gd name="T27" fmla="*/ 27542 h 169"/>
                  <a:gd name="T28" fmla="+- 0 21021 20980"/>
                  <a:gd name="T29" fmla="*/ T28 w 41"/>
                  <a:gd name="T30" fmla="+- 0 27518 27518"/>
                  <a:gd name="T31" fmla="*/ 27518 h 169"/>
                  <a:gd name="T32" fmla="+- 0 21021 20980"/>
                  <a:gd name="T33" fmla="*/ T32 w 41"/>
                  <a:gd name="T34" fmla="+- 0 27686 27518"/>
                  <a:gd name="T35" fmla="*/ 27686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41" h="169">
                    <a:moveTo>
                      <a:pt x="41" y="168"/>
                    </a:moveTo>
                    <a:lnTo>
                      <a:pt x="32" y="168"/>
                    </a:lnTo>
                    <a:lnTo>
                      <a:pt x="32" y="17"/>
                    </a:lnTo>
                    <a:lnTo>
                      <a:pt x="16" y="33"/>
                    </a:lnTo>
                    <a:lnTo>
                      <a:pt x="0" y="41"/>
                    </a:lnTo>
                    <a:lnTo>
                      <a:pt x="0" y="33"/>
                    </a:lnTo>
                    <a:lnTo>
                      <a:pt x="16" y="24"/>
                    </a:lnTo>
                    <a:lnTo>
                      <a:pt x="41" y="0"/>
                    </a:lnTo>
                    <a:lnTo>
                      <a:pt x="41" y="16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87" name="Group 210">
              <a:extLst>
                <a:ext uri="{FF2B5EF4-FFF2-40B4-BE49-F238E27FC236}">
                  <a16:creationId xmlns:a16="http://schemas.microsoft.com/office/drawing/2014/main" id="{CDF71201-7B0C-4117-8DC8-47CB66D31A41}"/>
                </a:ext>
              </a:extLst>
            </p:cNvPr>
            <p:cNvGrpSpPr>
              <a:grpSpLocks/>
            </p:cNvGrpSpPr>
            <p:nvPr/>
          </p:nvGrpSpPr>
          <p:grpSpPr bwMode="auto">
            <a:xfrm>
              <a:off x="21124" y="27518"/>
              <a:ext cx="97" cy="161"/>
              <a:chOff x="21124" y="27518"/>
              <a:chExt cx="97" cy="161"/>
            </a:xfrm>
          </p:grpSpPr>
          <p:sp>
            <p:nvSpPr>
              <p:cNvPr id="20643" name="Freeform 211">
                <a:extLst>
                  <a:ext uri="{FF2B5EF4-FFF2-40B4-BE49-F238E27FC236}">
                    <a16:creationId xmlns:a16="http://schemas.microsoft.com/office/drawing/2014/main" id="{F81EC119-3A19-4C3B-B5ED-076467958369}"/>
                  </a:ext>
                </a:extLst>
              </p:cNvPr>
              <p:cNvSpPr>
                <a:spLocks/>
              </p:cNvSpPr>
              <p:nvPr/>
            </p:nvSpPr>
            <p:spPr bwMode="auto">
              <a:xfrm>
                <a:off x="21124" y="27518"/>
                <a:ext cx="97" cy="161"/>
              </a:xfrm>
              <a:custGeom>
                <a:avLst/>
                <a:gdLst>
                  <a:gd name="T0" fmla="+- 0 21157 21124"/>
                  <a:gd name="T1" fmla="*/ T0 w 97"/>
                  <a:gd name="T2" fmla="+- 0 27518 27518"/>
                  <a:gd name="T3" fmla="*/ 27518 h 161"/>
                  <a:gd name="T4" fmla="+- 0 21133 21124"/>
                  <a:gd name="T5" fmla="*/ T4 w 97"/>
                  <a:gd name="T6" fmla="+- 0 27527 27518"/>
                  <a:gd name="T7" fmla="*/ 27527 h 161"/>
                  <a:gd name="T8" fmla="+- 0 21124 21124"/>
                  <a:gd name="T9" fmla="*/ T8 w 97"/>
                  <a:gd name="T10" fmla="+- 0 27542 27518"/>
                  <a:gd name="T11" fmla="*/ 27542 h 161"/>
                  <a:gd name="T12" fmla="+- 0 21124 21124"/>
                  <a:gd name="T13" fmla="*/ T12 w 97"/>
                  <a:gd name="T14" fmla="+- 0 27559 27518"/>
                  <a:gd name="T15" fmla="*/ 27559 h 161"/>
                  <a:gd name="T16" fmla="+- 0 21133 21124"/>
                  <a:gd name="T17" fmla="*/ T16 w 97"/>
                  <a:gd name="T18" fmla="+- 0 27574 27518"/>
                  <a:gd name="T19" fmla="*/ 27574 h 161"/>
                  <a:gd name="T20" fmla="+- 0 21140 21124"/>
                  <a:gd name="T21" fmla="*/ T20 w 97"/>
                  <a:gd name="T22" fmla="+- 0 27583 27518"/>
                  <a:gd name="T23" fmla="*/ 27583 h 161"/>
                  <a:gd name="T24" fmla="+- 0 21157 21124"/>
                  <a:gd name="T25" fmla="*/ T24 w 97"/>
                  <a:gd name="T26" fmla="+- 0 27591 27518"/>
                  <a:gd name="T27" fmla="*/ 27591 h 161"/>
                  <a:gd name="T28" fmla="+- 0 21189 21124"/>
                  <a:gd name="T29" fmla="*/ T28 w 97"/>
                  <a:gd name="T30" fmla="+- 0 27598 27518"/>
                  <a:gd name="T31" fmla="*/ 27598 h 161"/>
                  <a:gd name="T32" fmla="+- 0 21204 21124"/>
                  <a:gd name="T33" fmla="*/ T32 w 97"/>
                  <a:gd name="T34" fmla="+- 0 27607 27518"/>
                  <a:gd name="T35" fmla="*/ 27607 h 161"/>
                  <a:gd name="T36" fmla="+- 0 21213 21124"/>
                  <a:gd name="T37" fmla="*/ T36 w 97"/>
                  <a:gd name="T38" fmla="+- 0 27615 27518"/>
                  <a:gd name="T39" fmla="*/ 27615 h 161"/>
                  <a:gd name="T40" fmla="+- 0 21221 21124"/>
                  <a:gd name="T41" fmla="*/ T40 w 97"/>
                  <a:gd name="T42" fmla="+- 0 27630 27518"/>
                  <a:gd name="T43" fmla="*/ 27630 h 161"/>
                  <a:gd name="T44" fmla="+- 0 21221 21124"/>
                  <a:gd name="T45" fmla="*/ T44 w 97"/>
                  <a:gd name="T46" fmla="+- 0 27654 27518"/>
                  <a:gd name="T47" fmla="*/ 27654 h 161"/>
                  <a:gd name="T48" fmla="+- 0 21213 21124"/>
                  <a:gd name="T49" fmla="*/ T48 w 97"/>
                  <a:gd name="T50" fmla="+- 0 27671 27518"/>
                  <a:gd name="T51" fmla="*/ 27671 h 161"/>
                  <a:gd name="T52" fmla="+- 0 21189 21124"/>
                  <a:gd name="T53" fmla="*/ T52 w 97"/>
                  <a:gd name="T54" fmla="+- 0 27679 27518"/>
                  <a:gd name="T55" fmla="*/ 27679 h 161"/>
                  <a:gd name="T56" fmla="+- 0 21157 21124"/>
                  <a:gd name="T57" fmla="*/ T56 w 97"/>
                  <a:gd name="T58" fmla="+- 0 27679 27518"/>
                  <a:gd name="T59" fmla="*/ 27679 h 161"/>
                  <a:gd name="T60" fmla="+- 0 21133 21124"/>
                  <a:gd name="T61" fmla="*/ T60 w 97"/>
                  <a:gd name="T62" fmla="+- 0 27671 27518"/>
                  <a:gd name="T63" fmla="*/ 27671 h 161"/>
                  <a:gd name="T64" fmla="+- 0 21124 21124"/>
                  <a:gd name="T65" fmla="*/ T64 w 97"/>
                  <a:gd name="T66" fmla="+- 0 27654 27518"/>
                  <a:gd name="T67" fmla="*/ 27654 h 161"/>
                  <a:gd name="T68" fmla="+- 0 21124 21124"/>
                  <a:gd name="T69" fmla="*/ T68 w 97"/>
                  <a:gd name="T70" fmla="+- 0 27630 27518"/>
                  <a:gd name="T71" fmla="*/ 27630 h 161"/>
                  <a:gd name="T72" fmla="+- 0 21133 21124"/>
                  <a:gd name="T73" fmla="*/ T72 w 97"/>
                  <a:gd name="T74" fmla="+- 0 27615 27518"/>
                  <a:gd name="T75" fmla="*/ 27615 h 161"/>
                  <a:gd name="T76" fmla="+- 0 21140 21124"/>
                  <a:gd name="T77" fmla="*/ T76 w 97"/>
                  <a:gd name="T78" fmla="+- 0 27607 27518"/>
                  <a:gd name="T79" fmla="*/ 27607 h 161"/>
                  <a:gd name="T80" fmla="+- 0 21157 21124"/>
                  <a:gd name="T81" fmla="*/ T80 w 97"/>
                  <a:gd name="T82" fmla="+- 0 27598 27518"/>
                  <a:gd name="T83" fmla="*/ 27598 h 161"/>
                  <a:gd name="T84" fmla="+- 0 21189 21124"/>
                  <a:gd name="T85" fmla="*/ T84 w 97"/>
                  <a:gd name="T86" fmla="+- 0 27591 27518"/>
                  <a:gd name="T87" fmla="*/ 27591 h 161"/>
                  <a:gd name="T88" fmla="+- 0 21204 21124"/>
                  <a:gd name="T89" fmla="*/ T88 w 97"/>
                  <a:gd name="T90" fmla="+- 0 27583 27518"/>
                  <a:gd name="T91" fmla="*/ 27583 h 161"/>
                  <a:gd name="T92" fmla="+- 0 21213 21124"/>
                  <a:gd name="T93" fmla="*/ T92 w 97"/>
                  <a:gd name="T94" fmla="+- 0 27574 27518"/>
                  <a:gd name="T95" fmla="*/ 27574 h 161"/>
                  <a:gd name="T96" fmla="+- 0 21221 21124"/>
                  <a:gd name="T97" fmla="*/ T96 w 97"/>
                  <a:gd name="T98" fmla="+- 0 27559 27518"/>
                  <a:gd name="T99" fmla="*/ 27559 h 161"/>
                  <a:gd name="T100" fmla="+- 0 21221 21124"/>
                  <a:gd name="T101" fmla="*/ T100 w 97"/>
                  <a:gd name="T102" fmla="+- 0 27542 27518"/>
                  <a:gd name="T103" fmla="*/ 27542 h 161"/>
                  <a:gd name="T104" fmla="+- 0 21213 21124"/>
                  <a:gd name="T105" fmla="*/ T104 w 97"/>
                  <a:gd name="T106" fmla="+- 0 27527 27518"/>
                  <a:gd name="T107" fmla="*/ 27527 h 161"/>
                  <a:gd name="T108" fmla="+- 0 21189 21124"/>
                  <a:gd name="T109" fmla="*/ T108 w 97"/>
                  <a:gd name="T110" fmla="+- 0 27518 27518"/>
                  <a:gd name="T111" fmla="*/ 27518 h 161"/>
                  <a:gd name="T112" fmla="+- 0 21157 21124"/>
                  <a:gd name="T113" fmla="*/ T112 w 97"/>
                  <a:gd name="T114" fmla="+- 0 27518 27518"/>
                  <a:gd name="T115" fmla="*/ 27518 h 16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97" h="161">
                    <a:moveTo>
                      <a:pt x="33" y="0"/>
                    </a:moveTo>
                    <a:lnTo>
                      <a:pt x="9" y="9"/>
                    </a:lnTo>
                    <a:lnTo>
                      <a:pt x="0" y="24"/>
                    </a:lnTo>
                    <a:lnTo>
                      <a:pt x="0" y="41"/>
                    </a:lnTo>
                    <a:lnTo>
                      <a:pt x="9" y="56"/>
                    </a:lnTo>
                    <a:lnTo>
                      <a:pt x="16" y="65"/>
                    </a:lnTo>
                    <a:lnTo>
                      <a:pt x="33" y="73"/>
                    </a:lnTo>
                    <a:lnTo>
                      <a:pt x="65" y="80"/>
                    </a:lnTo>
                    <a:lnTo>
                      <a:pt x="80" y="89"/>
                    </a:lnTo>
                    <a:lnTo>
                      <a:pt x="89" y="97"/>
                    </a:lnTo>
                    <a:lnTo>
                      <a:pt x="97" y="112"/>
                    </a:lnTo>
                    <a:lnTo>
                      <a:pt x="97" y="136"/>
                    </a:lnTo>
                    <a:lnTo>
                      <a:pt x="89" y="153"/>
                    </a:lnTo>
                    <a:lnTo>
                      <a:pt x="65" y="161"/>
                    </a:lnTo>
                    <a:lnTo>
                      <a:pt x="33" y="161"/>
                    </a:lnTo>
                    <a:lnTo>
                      <a:pt x="9" y="153"/>
                    </a:lnTo>
                    <a:lnTo>
                      <a:pt x="0" y="136"/>
                    </a:lnTo>
                    <a:lnTo>
                      <a:pt x="0" y="112"/>
                    </a:lnTo>
                    <a:lnTo>
                      <a:pt x="9" y="97"/>
                    </a:lnTo>
                    <a:lnTo>
                      <a:pt x="16" y="89"/>
                    </a:lnTo>
                    <a:lnTo>
                      <a:pt x="33" y="80"/>
                    </a:lnTo>
                    <a:lnTo>
                      <a:pt x="65" y="73"/>
                    </a:lnTo>
                    <a:lnTo>
                      <a:pt x="80" y="65"/>
                    </a:lnTo>
                    <a:lnTo>
                      <a:pt x="89" y="56"/>
                    </a:lnTo>
                    <a:lnTo>
                      <a:pt x="97" y="41"/>
                    </a:lnTo>
                    <a:lnTo>
                      <a:pt x="97" y="24"/>
                    </a:lnTo>
                    <a:lnTo>
                      <a:pt x="89" y="9"/>
                    </a:lnTo>
                    <a:lnTo>
                      <a:pt x="65" y="0"/>
                    </a:lnTo>
                    <a:lnTo>
                      <a:pt x="33"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88" name="Group 212">
              <a:extLst>
                <a:ext uri="{FF2B5EF4-FFF2-40B4-BE49-F238E27FC236}">
                  <a16:creationId xmlns:a16="http://schemas.microsoft.com/office/drawing/2014/main" id="{EAB6C003-21B8-4303-9FD9-004970BDB1A6}"/>
                </a:ext>
              </a:extLst>
            </p:cNvPr>
            <p:cNvGrpSpPr>
              <a:grpSpLocks/>
            </p:cNvGrpSpPr>
            <p:nvPr/>
          </p:nvGrpSpPr>
          <p:grpSpPr bwMode="auto">
            <a:xfrm>
              <a:off x="21116" y="27527"/>
              <a:ext cx="113" cy="160"/>
              <a:chOff x="21116" y="27527"/>
              <a:chExt cx="113" cy="160"/>
            </a:xfrm>
          </p:grpSpPr>
          <p:sp>
            <p:nvSpPr>
              <p:cNvPr id="20642" name="Freeform 213">
                <a:extLst>
                  <a:ext uri="{FF2B5EF4-FFF2-40B4-BE49-F238E27FC236}">
                    <a16:creationId xmlns:a16="http://schemas.microsoft.com/office/drawing/2014/main" id="{8B8B3CD2-FAD5-415E-ADB5-4D0EB9114016}"/>
                  </a:ext>
                </a:extLst>
              </p:cNvPr>
              <p:cNvSpPr>
                <a:spLocks/>
              </p:cNvSpPr>
              <p:nvPr/>
            </p:nvSpPr>
            <p:spPr bwMode="auto">
              <a:xfrm>
                <a:off x="21116" y="27527"/>
                <a:ext cx="113" cy="160"/>
              </a:xfrm>
              <a:custGeom>
                <a:avLst/>
                <a:gdLst>
                  <a:gd name="T0" fmla="+- 0 21140 21116"/>
                  <a:gd name="T1" fmla="*/ T0 w 113"/>
                  <a:gd name="T2" fmla="+- 0 27527 27527"/>
                  <a:gd name="T3" fmla="*/ 27527 h 160"/>
                  <a:gd name="T4" fmla="+- 0 21133 21116"/>
                  <a:gd name="T5" fmla="*/ T4 w 113"/>
                  <a:gd name="T6" fmla="+- 0 27542 27527"/>
                  <a:gd name="T7" fmla="*/ 27542 h 160"/>
                  <a:gd name="T8" fmla="+- 0 21133 21116"/>
                  <a:gd name="T9" fmla="*/ T8 w 113"/>
                  <a:gd name="T10" fmla="+- 0 27559 27527"/>
                  <a:gd name="T11" fmla="*/ 27559 h 160"/>
                  <a:gd name="T12" fmla="+- 0 21140 21116"/>
                  <a:gd name="T13" fmla="*/ T12 w 113"/>
                  <a:gd name="T14" fmla="+- 0 27574 27527"/>
                  <a:gd name="T15" fmla="*/ 27574 h 160"/>
                  <a:gd name="T16" fmla="+- 0 21157 21116"/>
                  <a:gd name="T17" fmla="*/ T16 w 113"/>
                  <a:gd name="T18" fmla="+- 0 27583 27527"/>
                  <a:gd name="T19" fmla="*/ 27583 h 160"/>
                  <a:gd name="T20" fmla="+- 0 21189 21116"/>
                  <a:gd name="T21" fmla="*/ T20 w 113"/>
                  <a:gd name="T22" fmla="+- 0 27591 27527"/>
                  <a:gd name="T23" fmla="*/ 27591 h 160"/>
                  <a:gd name="T24" fmla="+- 0 21204 21116"/>
                  <a:gd name="T25" fmla="*/ T24 w 113"/>
                  <a:gd name="T26" fmla="+- 0 27598 27527"/>
                  <a:gd name="T27" fmla="*/ 27598 h 160"/>
                  <a:gd name="T28" fmla="+- 0 21221 21116"/>
                  <a:gd name="T29" fmla="*/ T28 w 113"/>
                  <a:gd name="T30" fmla="+- 0 27615 27527"/>
                  <a:gd name="T31" fmla="*/ 27615 h 160"/>
                  <a:gd name="T32" fmla="+- 0 21228 21116"/>
                  <a:gd name="T33" fmla="*/ T32 w 113"/>
                  <a:gd name="T34" fmla="+- 0 27630 27527"/>
                  <a:gd name="T35" fmla="*/ 27630 h 160"/>
                  <a:gd name="T36" fmla="+- 0 21228 21116"/>
                  <a:gd name="T37" fmla="*/ T36 w 113"/>
                  <a:gd name="T38" fmla="+- 0 27654 27527"/>
                  <a:gd name="T39" fmla="*/ 27654 h 160"/>
                  <a:gd name="T40" fmla="+- 0 21221 21116"/>
                  <a:gd name="T41" fmla="*/ T40 w 113"/>
                  <a:gd name="T42" fmla="+- 0 27671 27527"/>
                  <a:gd name="T43" fmla="*/ 27671 h 160"/>
                  <a:gd name="T44" fmla="+- 0 21213 21116"/>
                  <a:gd name="T45" fmla="*/ T44 w 113"/>
                  <a:gd name="T46" fmla="+- 0 27679 27527"/>
                  <a:gd name="T47" fmla="*/ 27679 h 160"/>
                  <a:gd name="T48" fmla="+- 0 21189 21116"/>
                  <a:gd name="T49" fmla="*/ T48 w 113"/>
                  <a:gd name="T50" fmla="+- 0 27686 27527"/>
                  <a:gd name="T51" fmla="*/ 27686 h 160"/>
                  <a:gd name="T52" fmla="+- 0 21157 21116"/>
                  <a:gd name="T53" fmla="*/ T52 w 113"/>
                  <a:gd name="T54" fmla="+- 0 27686 27527"/>
                  <a:gd name="T55" fmla="*/ 27686 h 160"/>
                  <a:gd name="T56" fmla="+- 0 21133 21116"/>
                  <a:gd name="T57" fmla="*/ T56 w 113"/>
                  <a:gd name="T58" fmla="+- 0 27679 27527"/>
                  <a:gd name="T59" fmla="*/ 27679 h 160"/>
                  <a:gd name="T60" fmla="+- 0 21124 21116"/>
                  <a:gd name="T61" fmla="*/ T60 w 113"/>
                  <a:gd name="T62" fmla="+- 0 27671 27527"/>
                  <a:gd name="T63" fmla="*/ 27671 h 160"/>
                  <a:gd name="T64" fmla="+- 0 21116 21116"/>
                  <a:gd name="T65" fmla="*/ T64 w 113"/>
                  <a:gd name="T66" fmla="+- 0 27654 27527"/>
                  <a:gd name="T67" fmla="*/ 27654 h 160"/>
                  <a:gd name="T68" fmla="+- 0 21116 21116"/>
                  <a:gd name="T69" fmla="*/ T68 w 113"/>
                  <a:gd name="T70" fmla="+- 0 27630 27527"/>
                  <a:gd name="T71" fmla="*/ 27630 h 160"/>
                  <a:gd name="T72" fmla="+- 0 21124 21116"/>
                  <a:gd name="T73" fmla="*/ T72 w 113"/>
                  <a:gd name="T74" fmla="+- 0 27615 27527"/>
                  <a:gd name="T75" fmla="*/ 27615 h 160"/>
                  <a:gd name="T76" fmla="+- 0 21140 21116"/>
                  <a:gd name="T77" fmla="*/ T76 w 113"/>
                  <a:gd name="T78" fmla="+- 0 27598 27527"/>
                  <a:gd name="T79" fmla="*/ 27598 h 160"/>
                  <a:gd name="T80" fmla="+- 0 21157 21116"/>
                  <a:gd name="T81" fmla="*/ T80 w 113"/>
                  <a:gd name="T82" fmla="+- 0 27591 27527"/>
                  <a:gd name="T83" fmla="*/ 27591 h 160"/>
                  <a:gd name="T84" fmla="+- 0 21189 21116"/>
                  <a:gd name="T85" fmla="*/ T84 w 113"/>
                  <a:gd name="T86" fmla="+- 0 27583 27527"/>
                  <a:gd name="T87" fmla="*/ 27583 h 160"/>
                  <a:gd name="T88" fmla="+- 0 21204 21116"/>
                  <a:gd name="T89" fmla="*/ T88 w 113"/>
                  <a:gd name="T90" fmla="+- 0 27574 27527"/>
                  <a:gd name="T91" fmla="*/ 27574 h 160"/>
                  <a:gd name="T92" fmla="+- 0 21213 21116"/>
                  <a:gd name="T93" fmla="*/ T92 w 113"/>
                  <a:gd name="T94" fmla="+- 0 27559 27527"/>
                  <a:gd name="T95" fmla="*/ 27559 h 160"/>
                  <a:gd name="T96" fmla="+- 0 21213 21116"/>
                  <a:gd name="T97" fmla="*/ T96 w 113"/>
                  <a:gd name="T98" fmla="+- 0 27542 27527"/>
                  <a:gd name="T99" fmla="*/ 27542 h 160"/>
                  <a:gd name="T100" fmla="+- 0 21204 21116"/>
                  <a:gd name="T101" fmla="*/ T100 w 113"/>
                  <a:gd name="T102" fmla="+- 0 27527 27527"/>
                  <a:gd name="T103" fmla="*/ 27527 h 1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Lst>
                <a:rect l="0" t="0" r="r" b="b"/>
                <a:pathLst>
                  <a:path w="113" h="160">
                    <a:moveTo>
                      <a:pt x="24" y="0"/>
                    </a:moveTo>
                    <a:lnTo>
                      <a:pt x="17" y="15"/>
                    </a:lnTo>
                    <a:lnTo>
                      <a:pt x="17" y="32"/>
                    </a:lnTo>
                    <a:lnTo>
                      <a:pt x="24" y="47"/>
                    </a:lnTo>
                    <a:lnTo>
                      <a:pt x="41" y="56"/>
                    </a:lnTo>
                    <a:lnTo>
                      <a:pt x="73" y="64"/>
                    </a:lnTo>
                    <a:lnTo>
                      <a:pt x="88" y="71"/>
                    </a:lnTo>
                    <a:lnTo>
                      <a:pt x="105" y="88"/>
                    </a:lnTo>
                    <a:lnTo>
                      <a:pt x="112" y="103"/>
                    </a:lnTo>
                    <a:lnTo>
                      <a:pt x="112" y="127"/>
                    </a:lnTo>
                    <a:lnTo>
                      <a:pt x="105" y="144"/>
                    </a:lnTo>
                    <a:lnTo>
                      <a:pt x="97" y="152"/>
                    </a:lnTo>
                    <a:lnTo>
                      <a:pt x="73" y="159"/>
                    </a:lnTo>
                    <a:lnTo>
                      <a:pt x="41" y="159"/>
                    </a:lnTo>
                    <a:lnTo>
                      <a:pt x="17" y="152"/>
                    </a:lnTo>
                    <a:lnTo>
                      <a:pt x="8" y="144"/>
                    </a:lnTo>
                    <a:lnTo>
                      <a:pt x="0" y="127"/>
                    </a:lnTo>
                    <a:lnTo>
                      <a:pt x="0" y="103"/>
                    </a:lnTo>
                    <a:lnTo>
                      <a:pt x="8" y="88"/>
                    </a:lnTo>
                    <a:lnTo>
                      <a:pt x="24" y="71"/>
                    </a:lnTo>
                    <a:lnTo>
                      <a:pt x="41" y="64"/>
                    </a:lnTo>
                    <a:lnTo>
                      <a:pt x="73" y="56"/>
                    </a:lnTo>
                    <a:lnTo>
                      <a:pt x="88" y="47"/>
                    </a:lnTo>
                    <a:lnTo>
                      <a:pt x="97" y="32"/>
                    </a:lnTo>
                    <a:lnTo>
                      <a:pt x="97" y="15"/>
                    </a:lnTo>
                    <a:lnTo>
                      <a:pt x="88"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89" name="Group 214">
              <a:extLst>
                <a:ext uri="{FF2B5EF4-FFF2-40B4-BE49-F238E27FC236}">
                  <a16:creationId xmlns:a16="http://schemas.microsoft.com/office/drawing/2014/main" id="{BEA8D8FD-859B-47B0-9ED7-D19E5C3EBBD5}"/>
                </a:ext>
              </a:extLst>
            </p:cNvPr>
            <p:cNvGrpSpPr>
              <a:grpSpLocks/>
            </p:cNvGrpSpPr>
            <p:nvPr/>
          </p:nvGrpSpPr>
          <p:grpSpPr bwMode="auto">
            <a:xfrm>
              <a:off x="21133" y="27527"/>
              <a:ext cx="81" cy="8"/>
              <a:chOff x="21133" y="27527"/>
              <a:chExt cx="81" cy="8"/>
            </a:xfrm>
          </p:grpSpPr>
          <p:sp>
            <p:nvSpPr>
              <p:cNvPr id="20641" name="Freeform 215">
                <a:extLst>
                  <a:ext uri="{FF2B5EF4-FFF2-40B4-BE49-F238E27FC236}">
                    <a16:creationId xmlns:a16="http://schemas.microsoft.com/office/drawing/2014/main" id="{23F8056F-E6DC-4755-A82E-A328B32B99D3}"/>
                  </a:ext>
                </a:extLst>
              </p:cNvPr>
              <p:cNvSpPr>
                <a:spLocks/>
              </p:cNvSpPr>
              <p:nvPr/>
            </p:nvSpPr>
            <p:spPr bwMode="auto">
              <a:xfrm>
                <a:off x="21133" y="27527"/>
                <a:ext cx="81" cy="8"/>
              </a:xfrm>
              <a:custGeom>
                <a:avLst/>
                <a:gdLst>
                  <a:gd name="T0" fmla="+- 0 21213 21133"/>
                  <a:gd name="T1" fmla="*/ T0 w 81"/>
                  <a:gd name="T2" fmla="+- 0 27535 27527"/>
                  <a:gd name="T3" fmla="*/ 27535 h 8"/>
                  <a:gd name="T4" fmla="+- 0 21189 21133"/>
                  <a:gd name="T5" fmla="*/ T4 w 81"/>
                  <a:gd name="T6" fmla="+- 0 27527 27527"/>
                  <a:gd name="T7" fmla="*/ 27527 h 8"/>
                  <a:gd name="T8" fmla="+- 0 21157 21133"/>
                  <a:gd name="T9" fmla="*/ T8 w 81"/>
                  <a:gd name="T10" fmla="+- 0 27527 27527"/>
                  <a:gd name="T11" fmla="*/ 27527 h 8"/>
                  <a:gd name="T12" fmla="+- 0 21133 21133"/>
                  <a:gd name="T13" fmla="*/ T12 w 81"/>
                  <a:gd name="T14" fmla="+- 0 27535 27527"/>
                  <a:gd name="T15" fmla="*/ 27535 h 8"/>
                </a:gdLst>
                <a:ahLst/>
                <a:cxnLst>
                  <a:cxn ang="0">
                    <a:pos x="T1" y="T3"/>
                  </a:cxn>
                  <a:cxn ang="0">
                    <a:pos x="T5" y="T7"/>
                  </a:cxn>
                  <a:cxn ang="0">
                    <a:pos x="T9" y="T11"/>
                  </a:cxn>
                  <a:cxn ang="0">
                    <a:pos x="T13" y="T15"/>
                  </a:cxn>
                </a:cxnLst>
                <a:rect l="0" t="0" r="r" b="b"/>
                <a:pathLst>
                  <a:path w="81" h="8">
                    <a:moveTo>
                      <a:pt x="80" y="8"/>
                    </a:moveTo>
                    <a:lnTo>
                      <a:pt x="56" y="0"/>
                    </a:lnTo>
                    <a:lnTo>
                      <a:pt x="24" y="0"/>
                    </a:lnTo>
                    <a:lnTo>
                      <a:pt x="0" y="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90" name="Group 216">
              <a:extLst>
                <a:ext uri="{FF2B5EF4-FFF2-40B4-BE49-F238E27FC236}">
                  <a16:creationId xmlns:a16="http://schemas.microsoft.com/office/drawing/2014/main" id="{EFC8843C-6EB0-4829-801A-3DB01D08E69D}"/>
                </a:ext>
              </a:extLst>
            </p:cNvPr>
            <p:cNvGrpSpPr>
              <a:grpSpLocks/>
            </p:cNvGrpSpPr>
            <p:nvPr/>
          </p:nvGrpSpPr>
          <p:grpSpPr bwMode="auto">
            <a:xfrm>
              <a:off x="21124" y="27663"/>
              <a:ext cx="25" cy="16"/>
              <a:chOff x="21124" y="27663"/>
              <a:chExt cx="25" cy="16"/>
            </a:xfrm>
          </p:grpSpPr>
          <p:sp>
            <p:nvSpPr>
              <p:cNvPr id="20640" name="Freeform 217">
                <a:extLst>
                  <a:ext uri="{FF2B5EF4-FFF2-40B4-BE49-F238E27FC236}">
                    <a16:creationId xmlns:a16="http://schemas.microsoft.com/office/drawing/2014/main" id="{7313CD2B-53CF-46E6-B3FB-A929647BDEBF}"/>
                  </a:ext>
                </a:extLst>
              </p:cNvPr>
              <p:cNvSpPr>
                <a:spLocks/>
              </p:cNvSpPr>
              <p:nvPr/>
            </p:nvSpPr>
            <p:spPr bwMode="auto">
              <a:xfrm>
                <a:off x="21124" y="27663"/>
                <a:ext cx="25" cy="16"/>
              </a:xfrm>
              <a:custGeom>
                <a:avLst/>
                <a:gdLst>
                  <a:gd name="T0" fmla="+- 0 21124 21124"/>
                  <a:gd name="T1" fmla="*/ T0 w 25"/>
                  <a:gd name="T2" fmla="+- 0 27663 27663"/>
                  <a:gd name="T3" fmla="*/ 27663 h 16"/>
                  <a:gd name="T4" fmla="+- 0 21148 21124"/>
                  <a:gd name="T5" fmla="*/ T4 w 25"/>
                  <a:gd name="T6" fmla="+- 0 27679 27663"/>
                  <a:gd name="T7" fmla="*/ 27679 h 16"/>
                </a:gdLst>
                <a:ahLst/>
                <a:cxnLst>
                  <a:cxn ang="0">
                    <a:pos x="T1" y="T3"/>
                  </a:cxn>
                  <a:cxn ang="0">
                    <a:pos x="T5" y="T7"/>
                  </a:cxn>
                </a:cxnLst>
                <a:rect l="0" t="0" r="r" b="b"/>
                <a:pathLst>
                  <a:path w="25" h="16">
                    <a:moveTo>
                      <a:pt x="0" y="0"/>
                    </a:moveTo>
                    <a:lnTo>
                      <a:pt x="24" y="1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91" name="Group 218">
              <a:extLst>
                <a:ext uri="{FF2B5EF4-FFF2-40B4-BE49-F238E27FC236}">
                  <a16:creationId xmlns:a16="http://schemas.microsoft.com/office/drawing/2014/main" id="{9A0EB501-5B2B-462E-9567-CAF95E23614A}"/>
                </a:ext>
              </a:extLst>
            </p:cNvPr>
            <p:cNvGrpSpPr>
              <a:grpSpLocks/>
            </p:cNvGrpSpPr>
            <p:nvPr/>
          </p:nvGrpSpPr>
          <p:grpSpPr bwMode="auto">
            <a:xfrm>
              <a:off x="21196" y="27663"/>
              <a:ext cx="25" cy="16"/>
              <a:chOff x="21196" y="27663"/>
              <a:chExt cx="25" cy="16"/>
            </a:xfrm>
          </p:grpSpPr>
          <p:sp>
            <p:nvSpPr>
              <p:cNvPr id="20639" name="Freeform 219">
                <a:extLst>
                  <a:ext uri="{FF2B5EF4-FFF2-40B4-BE49-F238E27FC236}">
                    <a16:creationId xmlns:a16="http://schemas.microsoft.com/office/drawing/2014/main" id="{AF3C7D59-C336-4361-A2D8-5EA3AA1CB8E8}"/>
                  </a:ext>
                </a:extLst>
              </p:cNvPr>
              <p:cNvSpPr>
                <a:spLocks/>
              </p:cNvSpPr>
              <p:nvPr/>
            </p:nvSpPr>
            <p:spPr bwMode="auto">
              <a:xfrm>
                <a:off x="21196" y="27663"/>
                <a:ext cx="25" cy="16"/>
              </a:xfrm>
              <a:custGeom>
                <a:avLst/>
                <a:gdLst>
                  <a:gd name="T0" fmla="+- 0 21196 21196"/>
                  <a:gd name="T1" fmla="*/ T0 w 25"/>
                  <a:gd name="T2" fmla="+- 0 27679 27663"/>
                  <a:gd name="T3" fmla="*/ 27679 h 16"/>
                  <a:gd name="T4" fmla="+- 0 21221 21196"/>
                  <a:gd name="T5" fmla="*/ T4 w 25"/>
                  <a:gd name="T6" fmla="+- 0 27663 27663"/>
                  <a:gd name="T7" fmla="*/ 27663 h 16"/>
                </a:gdLst>
                <a:ahLst/>
                <a:cxnLst>
                  <a:cxn ang="0">
                    <a:pos x="T1" y="T3"/>
                  </a:cxn>
                  <a:cxn ang="0">
                    <a:pos x="T5" y="T7"/>
                  </a:cxn>
                </a:cxnLst>
                <a:rect l="0" t="0" r="r" b="b"/>
                <a:pathLst>
                  <a:path w="25" h="16">
                    <a:moveTo>
                      <a:pt x="0" y="16"/>
                    </a:moveTo>
                    <a:lnTo>
                      <a:pt x="25"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92" name="Group 220">
              <a:extLst>
                <a:ext uri="{FF2B5EF4-FFF2-40B4-BE49-F238E27FC236}">
                  <a16:creationId xmlns:a16="http://schemas.microsoft.com/office/drawing/2014/main" id="{1BD6DBFE-8AE6-4C22-9014-82663639B75D}"/>
                </a:ext>
              </a:extLst>
            </p:cNvPr>
            <p:cNvGrpSpPr>
              <a:grpSpLocks/>
            </p:cNvGrpSpPr>
            <p:nvPr/>
          </p:nvGrpSpPr>
          <p:grpSpPr bwMode="auto">
            <a:xfrm>
              <a:off x="16972" y="29009"/>
              <a:ext cx="132" cy="278"/>
              <a:chOff x="16972" y="29009"/>
              <a:chExt cx="132" cy="278"/>
            </a:xfrm>
          </p:grpSpPr>
          <p:sp>
            <p:nvSpPr>
              <p:cNvPr id="20638" name="Freeform 221">
                <a:extLst>
                  <a:ext uri="{FF2B5EF4-FFF2-40B4-BE49-F238E27FC236}">
                    <a16:creationId xmlns:a16="http://schemas.microsoft.com/office/drawing/2014/main" id="{A8EBA6DB-781A-45F9-B2FA-C60A2E21508B}"/>
                  </a:ext>
                </a:extLst>
              </p:cNvPr>
              <p:cNvSpPr>
                <a:spLocks/>
              </p:cNvSpPr>
              <p:nvPr/>
            </p:nvSpPr>
            <p:spPr bwMode="auto">
              <a:xfrm>
                <a:off x="16972" y="29009"/>
                <a:ext cx="132" cy="278"/>
              </a:xfrm>
              <a:custGeom>
                <a:avLst/>
                <a:gdLst>
                  <a:gd name="T0" fmla="+- 0 16972 16972"/>
                  <a:gd name="T1" fmla="*/ T0 w 132"/>
                  <a:gd name="T2" fmla="+- 0 29220 29009"/>
                  <a:gd name="T3" fmla="*/ 29220 h 278"/>
                  <a:gd name="T4" fmla="+- 0 16985 16972"/>
                  <a:gd name="T5" fmla="*/ T4 w 132"/>
                  <a:gd name="T6" fmla="+- 0 29259 29009"/>
                  <a:gd name="T7" fmla="*/ 29259 h 278"/>
                  <a:gd name="T8" fmla="+- 0 16998 16972"/>
                  <a:gd name="T9" fmla="*/ T8 w 132"/>
                  <a:gd name="T10" fmla="+- 0 29273 29009"/>
                  <a:gd name="T11" fmla="*/ 29273 h 278"/>
                  <a:gd name="T12" fmla="+- 0 17025 16972"/>
                  <a:gd name="T13" fmla="*/ T12 w 132"/>
                  <a:gd name="T14" fmla="+- 0 29286 29009"/>
                  <a:gd name="T15" fmla="*/ 29286 h 278"/>
                  <a:gd name="T16" fmla="+- 0 17051 16972"/>
                  <a:gd name="T17" fmla="*/ T16 w 132"/>
                  <a:gd name="T18" fmla="+- 0 29286 29009"/>
                  <a:gd name="T19" fmla="*/ 29286 h 278"/>
                  <a:gd name="T20" fmla="+- 0 17077 16972"/>
                  <a:gd name="T21" fmla="*/ T20 w 132"/>
                  <a:gd name="T22" fmla="+- 0 29273 29009"/>
                  <a:gd name="T23" fmla="*/ 29273 h 278"/>
                  <a:gd name="T24" fmla="+- 0 17091 16972"/>
                  <a:gd name="T25" fmla="*/ T24 w 132"/>
                  <a:gd name="T26" fmla="+- 0 29259 29009"/>
                  <a:gd name="T27" fmla="*/ 29259 h 278"/>
                  <a:gd name="T28" fmla="+- 0 17104 16972"/>
                  <a:gd name="T29" fmla="*/ T28 w 132"/>
                  <a:gd name="T30" fmla="+- 0 29220 29009"/>
                  <a:gd name="T31" fmla="*/ 29220 h 278"/>
                  <a:gd name="T32" fmla="+- 0 17104 16972"/>
                  <a:gd name="T33" fmla="*/ T32 w 132"/>
                  <a:gd name="T34" fmla="+- 0 29009 29009"/>
                  <a:gd name="T35" fmla="*/ 29009 h 278"/>
                  <a:gd name="T36" fmla="+- 0 17091 16972"/>
                  <a:gd name="T37" fmla="*/ T36 w 132"/>
                  <a:gd name="T38" fmla="+- 0 29009 29009"/>
                  <a:gd name="T39" fmla="*/ 29009 h 278"/>
                  <a:gd name="T40" fmla="+- 0 17091 16972"/>
                  <a:gd name="T41" fmla="*/ T40 w 132"/>
                  <a:gd name="T42" fmla="+- 0 29220 29009"/>
                  <a:gd name="T43" fmla="*/ 29220 h 278"/>
                  <a:gd name="T44" fmla="+- 0 17077 16972"/>
                  <a:gd name="T45" fmla="*/ T44 w 132"/>
                  <a:gd name="T46" fmla="+- 0 29259 29009"/>
                  <a:gd name="T47" fmla="*/ 29259 h 278"/>
                  <a:gd name="T48" fmla="+- 0 17051 16972"/>
                  <a:gd name="T49" fmla="*/ T48 w 132"/>
                  <a:gd name="T50" fmla="+- 0 29273 29009"/>
                  <a:gd name="T51" fmla="*/ 29273 h 278"/>
                  <a:gd name="T52" fmla="+- 0 17025 16972"/>
                  <a:gd name="T53" fmla="*/ T52 w 132"/>
                  <a:gd name="T54" fmla="+- 0 29273 29009"/>
                  <a:gd name="T55" fmla="*/ 29273 h 278"/>
                  <a:gd name="T56" fmla="+- 0 16998 16972"/>
                  <a:gd name="T57" fmla="*/ T56 w 132"/>
                  <a:gd name="T58" fmla="+- 0 29259 29009"/>
                  <a:gd name="T59" fmla="*/ 29259 h 278"/>
                  <a:gd name="T60" fmla="+- 0 16985 16972"/>
                  <a:gd name="T61" fmla="*/ T60 w 132"/>
                  <a:gd name="T62" fmla="+- 0 29220 29009"/>
                  <a:gd name="T63" fmla="*/ 29220 h 278"/>
                  <a:gd name="T64" fmla="+- 0 16972 16972"/>
                  <a:gd name="T65" fmla="*/ T64 w 132"/>
                  <a:gd name="T66" fmla="+- 0 29220 29009"/>
                  <a:gd name="T67" fmla="*/ 29220 h 2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32" h="278">
                    <a:moveTo>
                      <a:pt x="0" y="211"/>
                    </a:moveTo>
                    <a:lnTo>
                      <a:pt x="13" y="250"/>
                    </a:lnTo>
                    <a:lnTo>
                      <a:pt x="26" y="264"/>
                    </a:lnTo>
                    <a:lnTo>
                      <a:pt x="53" y="277"/>
                    </a:lnTo>
                    <a:lnTo>
                      <a:pt x="79" y="277"/>
                    </a:lnTo>
                    <a:lnTo>
                      <a:pt x="105" y="264"/>
                    </a:lnTo>
                    <a:lnTo>
                      <a:pt x="119" y="250"/>
                    </a:lnTo>
                    <a:lnTo>
                      <a:pt x="132" y="211"/>
                    </a:lnTo>
                    <a:lnTo>
                      <a:pt x="132" y="0"/>
                    </a:lnTo>
                    <a:lnTo>
                      <a:pt x="119" y="0"/>
                    </a:lnTo>
                    <a:lnTo>
                      <a:pt x="119" y="211"/>
                    </a:lnTo>
                    <a:lnTo>
                      <a:pt x="105" y="250"/>
                    </a:lnTo>
                    <a:lnTo>
                      <a:pt x="79" y="264"/>
                    </a:lnTo>
                    <a:lnTo>
                      <a:pt x="53" y="264"/>
                    </a:lnTo>
                    <a:lnTo>
                      <a:pt x="26" y="250"/>
                    </a:lnTo>
                    <a:lnTo>
                      <a:pt x="13" y="211"/>
                    </a:lnTo>
                    <a:lnTo>
                      <a:pt x="0" y="211"/>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93" name="Group 222">
              <a:extLst>
                <a:ext uri="{FF2B5EF4-FFF2-40B4-BE49-F238E27FC236}">
                  <a16:creationId xmlns:a16="http://schemas.microsoft.com/office/drawing/2014/main" id="{F44E7522-F398-44F3-B637-E84F431DEA83}"/>
                </a:ext>
              </a:extLst>
            </p:cNvPr>
            <p:cNvGrpSpPr>
              <a:grpSpLocks/>
            </p:cNvGrpSpPr>
            <p:nvPr/>
          </p:nvGrpSpPr>
          <p:grpSpPr bwMode="auto">
            <a:xfrm>
              <a:off x="17183" y="29009"/>
              <a:ext cx="212" cy="278"/>
              <a:chOff x="17183" y="29009"/>
              <a:chExt cx="212" cy="278"/>
            </a:xfrm>
          </p:grpSpPr>
          <p:sp>
            <p:nvSpPr>
              <p:cNvPr id="20637" name="Freeform 223">
                <a:extLst>
                  <a:ext uri="{FF2B5EF4-FFF2-40B4-BE49-F238E27FC236}">
                    <a16:creationId xmlns:a16="http://schemas.microsoft.com/office/drawing/2014/main" id="{769B5ED0-9D94-4D02-801B-EB6020B84769}"/>
                  </a:ext>
                </a:extLst>
              </p:cNvPr>
              <p:cNvSpPr>
                <a:spLocks/>
              </p:cNvSpPr>
              <p:nvPr/>
            </p:nvSpPr>
            <p:spPr bwMode="auto">
              <a:xfrm>
                <a:off x="17183" y="29009"/>
                <a:ext cx="212" cy="278"/>
              </a:xfrm>
              <a:custGeom>
                <a:avLst/>
                <a:gdLst>
                  <a:gd name="T0" fmla="+- 0 17288 17183"/>
                  <a:gd name="T1" fmla="*/ T0 w 212"/>
                  <a:gd name="T2" fmla="+- 0 29009 29009"/>
                  <a:gd name="T3" fmla="*/ 29009 h 278"/>
                  <a:gd name="T4" fmla="+- 0 17183 17183"/>
                  <a:gd name="T5" fmla="*/ T4 w 212"/>
                  <a:gd name="T6" fmla="+- 0 29286 29009"/>
                  <a:gd name="T7" fmla="*/ 29286 h 278"/>
                  <a:gd name="T8" fmla="+- 0 17196 17183"/>
                  <a:gd name="T9" fmla="*/ T8 w 212"/>
                  <a:gd name="T10" fmla="+- 0 29286 29009"/>
                  <a:gd name="T11" fmla="*/ 29286 h 278"/>
                  <a:gd name="T12" fmla="+- 0 17288 17183"/>
                  <a:gd name="T13" fmla="*/ T12 w 212"/>
                  <a:gd name="T14" fmla="+- 0 29048 29009"/>
                  <a:gd name="T15" fmla="*/ 29048 h 278"/>
                  <a:gd name="T16" fmla="+- 0 17381 17183"/>
                  <a:gd name="T17" fmla="*/ T16 w 212"/>
                  <a:gd name="T18" fmla="+- 0 29286 29009"/>
                  <a:gd name="T19" fmla="*/ 29286 h 278"/>
                  <a:gd name="T20" fmla="+- 0 17394 17183"/>
                  <a:gd name="T21" fmla="*/ T20 w 212"/>
                  <a:gd name="T22" fmla="+- 0 29286 29009"/>
                  <a:gd name="T23" fmla="*/ 29286 h 278"/>
                  <a:gd name="T24" fmla="+- 0 17288 17183"/>
                  <a:gd name="T25" fmla="*/ T24 w 212"/>
                  <a:gd name="T26" fmla="+- 0 29009 29009"/>
                  <a:gd name="T27" fmla="*/ 29009 h 278"/>
                </a:gdLst>
                <a:ahLst/>
                <a:cxnLst>
                  <a:cxn ang="0">
                    <a:pos x="T1" y="T3"/>
                  </a:cxn>
                  <a:cxn ang="0">
                    <a:pos x="T5" y="T7"/>
                  </a:cxn>
                  <a:cxn ang="0">
                    <a:pos x="T9" y="T11"/>
                  </a:cxn>
                  <a:cxn ang="0">
                    <a:pos x="T13" y="T15"/>
                  </a:cxn>
                  <a:cxn ang="0">
                    <a:pos x="T17" y="T19"/>
                  </a:cxn>
                  <a:cxn ang="0">
                    <a:pos x="T21" y="T23"/>
                  </a:cxn>
                  <a:cxn ang="0">
                    <a:pos x="T25" y="T27"/>
                  </a:cxn>
                </a:cxnLst>
                <a:rect l="0" t="0" r="r" b="b"/>
                <a:pathLst>
                  <a:path w="212" h="278">
                    <a:moveTo>
                      <a:pt x="105" y="0"/>
                    </a:moveTo>
                    <a:lnTo>
                      <a:pt x="0" y="277"/>
                    </a:lnTo>
                    <a:lnTo>
                      <a:pt x="13" y="277"/>
                    </a:lnTo>
                    <a:lnTo>
                      <a:pt x="105" y="39"/>
                    </a:lnTo>
                    <a:lnTo>
                      <a:pt x="198" y="277"/>
                    </a:lnTo>
                    <a:lnTo>
                      <a:pt x="211" y="277"/>
                    </a:lnTo>
                    <a:lnTo>
                      <a:pt x="105"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94" name="Group 224">
              <a:extLst>
                <a:ext uri="{FF2B5EF4-FFF2-40B4-BE49-F238E27FC236}">
                  <a16:creationId xmlns:a16="http://schemas.microsoft.com/office/drawing/2014/main" id="{E9189456-D05E-43A0-BF1D-95E5758BD0F6}"/>
                </a:ext>
              </a:extLst>
            </p:cNvPr>
            <p:cNvGrpSpPr>
              <a:grpSpLocks/>
            </p:cNvGrpSpPr>
            <p:nvPr/>
          </p:nvGrpSpPr>
          <p:grpSpPr bwMode="auto">
            <a:xfrm>
              <a:off x="17222" y="29207"/>
              <a:ext cx="132" cy="2"/>
              <a:chOff x="17222" y="29207"/>
              <a:chExt cx="132" cy="2"/>
            </a:xfrm>
          </p:grpSpPr>
          <p:sp>
            <p:nvSpPr>
              <p:cNvPr id="20636" name="Freeform 225">
                <a:extLst>
                  <a:ext uri="{FF2B5EF4-FFF2-40B4-BE49-F238E27FC236}">
                    <a16:creationId xmlns:a16="http://schemas.microsoft.com/office/drawing/2014/main" id="{4822B88A-3357-4AC5-9D23-79066E3E7828}"/>
                  </a:ext>
                </a:extLst>
              </p:cNvPr>
              <p:cNvSpPr>
                <a:spLocks/>
              </p:cNvSpPr>
              <p:nvPr/>
            </p:nvSpPr>
            <p:spPr bwMode="auto">
              <a:xfrm>
                <a:off x="17222" y="29207"/>
                <a:ext cx="132" cy="2"/>
              </a:xfrm>
              <a:custGeom>
                <a:avLst/>
                <a:gdLst>
                  <a:gd name="T0" fmla="+- 0 17222 17222"/>
                  <a:gd name="T1" fmla="*/ T0 w 132"/>
                  <a:gd name="T2" fmla="+- 0 17354 17222"/>
                  <a:gd name="T3" fmla="*/ T2 w 132"/>
                </a:gdLst>
                <a:ahLst/>
                <a:cxnLst>
                  <a:cxn ang="0">
                    <a:pos x="T1" y="0"/>
                  </a:cxn>
                  <a:cxn ang="0">
                    <a:pos x="T3" y="0"/>
                  </a:cxn>
                </a:cxnLst>
                <a:rect l="0" t="0" r="r" b="b"/>
                <a:pathLst>
                  <a:path w="132">
                    <a:moveTo>
                      <a:pt x="0" y="0"/>
                    </a:moveTo>
                    <a:lnTo>
                      <a:pt x="132"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95" name="Group 226">
              <a:extLst>
                <a:ext uri="{FF2B5EF4-FFF2-40B4-BE49-F238E27FC236}">
                  <a16:creationId xmlns:a16="http://schemas.microsoft.com/office/drawing/2014/main" id="{B3394B82-2BED-4E4C-9F19-F2CE331A8774}"/>
                </a:ext>
              </a:extLst>
            </p:cNvPr>
            <p:cNvGrpSpPr>
              <a:grpSpLocks/>
            </p:cNvGrpSpPr>
            <p:nvPr/>
          </p:nvGrpSpPr>
          <p:grpSpPr bwMode="auto">
            <a:xfrm>
              <a:off x="17209" y="29220"/>
              <a:ext cx="159" cy="2"/>
              <a:chOff x="17209" y="29220"/>
              <a:chExt cx="159" cy="2"/>
            </a:xfrm>
          </p:grpSpPr>
          <p:sp>
            <p:nvSpPr>
              <p:cNvPr id="20635" name="Freeform 227">
                <a:extLst>
                  <a:ext uri="{FF2B5EF4-FFF2-40B4-BE49-F238E27FC236}">
                    <a16:creationId xmlns:a16="http://schemas.microsoft.com/office/drawing/2014/main" id="{0070678F-7B68-4536-8ED5-4EA3DA836ED9}"/>
                  </a:ext>
                </a:extLst>
              </p:cNvPr>
              <p:cNvSpPr>
                <a:spLocks/>
              </p:cNvSpPr>
              <p:nvPr/>
            </p:nvSpPr>
            <p:spPr bwMode="auto">
              <a:xfrm>
                <a:off x="17209" y="29220"/>
                <a:ext cx="159" cy="2"/>
              </a:xfrm>
              <a:custGeom>
                <a:avLst/>
                <a:gdLst>
                  <a:gd name="T0" fmla="+- 0 17209 17209"/>
                  <a:gd name="T1" fmla="*/ T0 w 159"/>
                  <a:gd name="T2" fmla="+- 0 17368 17209"/>
                  <a:gd name="T3" fmla="*/ T2 w 159"/>
                </a:gdLst>
                <a:ahLst/>
                <a:cxnLst>
                  <a:cxn ang="0">
                    <a:pos x="T1" y="0"/>
                  </a:cxn>
                  <a:cxn ang="0">
                    <a:pos x="T3" y="0"/>
                  </a:cxn>
                </a:cxnLst>
                <a:rect l="0" t="0" r="r" b="b"/>
                <a:pathLst>
                  <a:path w="159">
                    <a:moveTo>
                      <a:pt x="0" y="0"/>
                    </a:moveTo>
                    <a:lnTo>
                      <a:pt x="159"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96" name="Group 228">
              <a:extLst>
                <a:ext uri="{FF2B5EF4-FFF2-40B4-BE49-F238E27FC236}">
                  <a16:creationId xmlns:a16="http://schemas.microsoft.com/office/drawing/2014/main" id="{CCE4123C-FE3C-4AA2-8781-94776053FC34}"/>
                </a:ext>
              </a:extLst>
            </p:cNvPr>
            <p:cNvGrpSpPr>
              <a:grpSpLocks/>
            </p:cNvGrpSpPr>
            <p:nvPr/>
          </p:nvGrpSpPr>
          <p:grpSpPr bwMode="auto">
            <a:xfrm>
              <a:off x="17473" y="29009"/>
              <a:ext cx="185" cy="278"/>
              <a:chOff x="17473" y="29009"/>
              <a:chExt cx="185" cy="278"/>
            </a:xfrm>
          </p:grpSpPr>
          <p:sp>
            <p:nvSpPr>
              <p:cNvPr id="20634" name="Freeform 229">
                <a:extLst>
                  <a:ext uri="{FF2B5EF4-FFF2-40B4-BE49-F238E27FC236}">
                    <a16:creationId xmlns:a16="http://schemas.microsoft.com/office/drawing/2014/main" id="{6B64D518-D428-4D36-BD07-0838428C06E1}"/>
                  </a:ext>
                </a:extLst>
              </p:cNvPr>
              <p:cNvSpPr>
                <a:spLocks/>
              </p:cNvSpPr>
              <p:nvPr/>
            </p:nvSpPr>
            <p:spPr bwMode="auto">
              <a:xfrm>
                <a:off x="17473" y="29009"/>
                <a:ext cx="185" cy="278"/>
              </a:xfrm>
              <a:custGeom>
                <a:avLst/>
                <a:gdLst>
                  <a:gd name="T0" fmla="+- 0 17658 17473"/>
                  <a:gd name="T1" fmla="*/ T0 w 185"/>
                  <a:gd name="T2" fmla="+- 0 29286 29009"/>
                  <a:gd name="T3" fmla="*/ 29286 h 278"/>
                  <a:gd name="T4" fmla="+- 0 17658 17473"/>
                  <a:gd name="T5" fmla="*/ T4 w 185"/>
                  <a:gd name="T6" fmla="+- 0 29009 29009"/>
                  <a:gd name="T7" fmla="*/ 29009 h 278"/>
                  <a:gd name="T8" fmla="+- 0 17645 17473"/>
                  <a:gd name="T9" fmla="*/ T8 w 185"/>
                  <a:gd name="T10" fmla="+- 0 29009 29009"/>
                  <a:gd name="T11" fmla="*/ 29009 h 278"/>
                  <a:gd name="T12" fmla="+- 0 17645 17473"/>
                  <a:gd name="T13" fmla="*/ T12 w 185"/>
                  <a:gd name="T14" fmla="+- 0 29246 29009"/>
                  <a:gd name="T15" fmla="*/ 29246 h 278"/>
                  <a:gd name="T16" fmla="+- 0 17473 17473"/>
                  <a:gd name="T17" fmla="*/ T16 w 185"/>
                  <a:gd name="T18" fmla="+- 0 29009 29009"/>
                  <a:gd name="T19" fmla="*/ 29009 h 278"/>
                  <a:gd name="T20" fmla="+- 0 17473 17473"/>
                  <a:gd name="T21" fmla="*/ T20 w 185"/>
                  <a:gd name="T22" fmla="+- 0 29286 29009"/>
                  <a:gd name="T23" fmla="*/ 29286 h 278"/>
                  <a:gd name="T24" fmla="+- 0 17486 17473"/>
                  <a:gd name="T25" fmla="*/ T24 w 185"/>
                  <a:gd name="T26" fmla="+- 0 29286 29009"/>
                  <a:gd name="T27" fmla="*/ 29286 h 278"/>
                  <a:gd name="T28" fmla="+- 0 17486 17473"/>
                  <a:gd name="T29" fmla="*/ T28 w 185"/>
                  <a:gd name="T30" fmla="+- 0 29048 29009"/>
                  <a:gd name="T31" fmla="*/ 29048 h 278"/>
                  <a:gd name="T32" fmla="+- 0 17658 17473"/>
                  <a:gd name="T33" fmla="*/ T32 w 185"/>
                  <a:gd name="T34" fmla="+- 0 29286 29009"/>
                  <a:gd name="T35" fmla="*/ 29286 h 2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85" h="278">
                    <a:moveTo>
                      <a:pt x="185" y="277"/>
                    </a:moveTo>
                    <a:lnTo>
                      <a:pt x="185" y="0"/>
                    </a:lnTo>
                    <a:lnTo>
                      <a:pt x="172" y="0"/>
                    </a:lnTo>
                    <a:lnTo>
                      <a:pt x="172" y="237"/>
                    </a:lnTo>
                    <a:lnTo>
                      <a:pt x="0" y="0"/>
                    </a:lnTo>
                    <a:lnTo>
                      <a:pt x="0" y="277"/>
                    </a:lnTo>
                    <a:lnTo>
                      <a:pt x="13" y="277"/>
                    </a:lnTo>
                    <a:lnTo>
                      <a:pt x="13" y="39"/>
                    </a:lnTo>
                    <a:lnTo>
                      <a:pt x="185" y="277"/>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97" name="Group 230">
              <a:extLst>
                <a:ext uri="{FF2B5EF4-FFF2-40B4-BE49-F238E27FC236}">
                  <a16:creationId xmlns:a16="http://schemas.microsoft.com/office/drawing/2014/main" id="{E7DD12D0-2AF2-4331-B453-FCFF4B998A19}"/>
                </a:ext>
              </a:extLst>
            </p:cNvPr>
            <p:cNvGrpSpPr>
              <a:grpSpLocks/>
            </p:cNvGrpSpPr>
            <p:nvPr/>
          </p:nvGrpSpPr>
          <p:grpSpPr bwMode="auto">
            <a:xfrm>
              <a:off x="17763" y="29009"/>
              <a:ext cx="185" cy="278"/>
              <a:chOff x="17763" y="29009"/>
              <a:chExt cx="185" cy="278"/>
            </a:xfrm>
          </p:grpSpPr>
          <p:sp>
            <p:nvSpPr>
              <p:cNvPr id="20633" name="Freeform 231">
                <a:extLst>
                  <a:ext uri="{FF2B5EF4-FFF2-40B4-BE49-F238E27FC236}">
                    <a16:creationId xmlns:a16="http://schemas.microsoft.com/office/drawing/2014/main" id="{D1403836-7621-41E1-8EF5-A2D0997B83B7}"/>
                  </a:ext>
                </a:extLst>
              </p:cNvPr>
              <p:cNvSpPr>
                <a:spLocks/>
              </p:cNvSpPr>
              <p:nvPr/>
            </p:nvSpPr>
            <p:spPr bwMode="auto">
              <a:xfrm>
                <a:off x="17763" y="29009"/>
                <a:ext cx="185" cy="278"/>
              </a:xfrm>
              <a:custGeom>
                <a:avLst/>
                <a:gdLst>
                  <a:gd name="T0" fmla="+- 0 17948 17763"/>
                  <a:gd name="T1" fmla="*/ T0 w 185"/>
                  <a:gd name="T2" fmla="+- 0 29009 29009"/>
                  <a:gd name="T3" fmla="*/ 29009 h 278"/>
                  <a:gd name="T4" fmla="+- 0 17935 17763"/>
                  <a:gd name="T5" fmla="*/ T4 w 185"/>
                  <a:gd name="T6" fmla="+- 0 29009 29009"/>
                  <a:gd name="T7" fmla="*/ 29009 h 278"/>
                  <a:gd name="T8" fmla="+- 0 17935 17763"/>
                  <a:gd name="T9" fmla="*/ T8 w 185"/>
                  <a:gd name="T10" fmla="+- 0 29207 29009"/>
                  <a:gd name="T11" fmla="*/ 29207 h 278"/>
                  <a:gd name="T12" fmla="+- 0 17922 17763"/>
                  <a:gd name="T13" fmla="*/ T12 w 185"/>
                  <a:gd name="T14" fmla="+- 0 29246 29009"/>
                  <a:gd name="T15" fmla="*/ 29246 h 278"/>
                  <a:gd name="T16" fmla="+- 0 17908 17763"/>
                  <a:gd name="T17" fmla="*/ T16 w 185"/>
                  <a:gd name="T18" fmla="+- 0 29259 29009"/>
                  <a:gd name="T19" fmla="*/ 29259 h 278"/>
                  <a:gd name="T20" fmla="+- 0 17869 17763"/>
                  <a:gd name="T21" fmla="*/ T20 w 185"/>
                  <a:gd name="T22" fmla="+- 0 29273 29009"/>
                  <a:gd name="T23" fmla="*/ 29273 h 278"/>
                  <a:gd name="T24" fmla="+- 0 17842 17763"/>
                  <a:gd name="T25" fmla="*/ T24 w 185"/>
                  <a:gd name="T26" fmla="+- 0 29273 29009"/>
                  <a:gd name="T27" fmla="*/ 29273 h 278"/>
                  <a:gd name="T28" fmla="+- 0 17803 17763"/>
                  <a:gd name="T29" fmla="*/ T28 w 185"/>
                  <a:gd name="T30" fmla="+- 0 29259 29009"/>
                  <a:gd name="T31" fmla="*/ 29259 h 278"/>
                  <a:gd name="T32" fmla="+- 0 17790 17763"/>
                  <a:gd name="T33" fmla="*/ T32 w 185"/>
                  <a:gd name="T34" fmla="+- 0 29246 29009"/>
                  <a:gd name="T35" fmla="*/ 29246 h 278"/>
                  <a:gd name="T36" fmla="+- 0 17777 17763"/>
                  <a:gd name="T37" fmla="*/ T36 w 185"/>
                  <a:gd name="T38" fmla="+- 0 29207 29009"/>
                  <a:gd name="T39" fmla="*/ 29207 h 278"/>
                  <a:gd name="T40" fmla="+- 0 17777 17763"/>
                  <a:gd name="T41" fmla="*/ T40 w 185"/>
                  <a:gd name="T42" fmla="+- 0 29009 29009"/>
                  <a:gd name="T43" fmla="*/ 29009 h 278"/>
                  <a:gd name="T44" fmla="+- 0 17763 17763"/>
                  <a:gd name="T45" fmla="*/ T44 w 185"/>
                  <a:gd name="T46" fmla="+- 0 29009 29009"/>
                  <a:gd name="T47" fmla="*/ 29009 h 278"/>
                  <a:gd name="T48" fmla="+- 0 17763 17763"/>
                  <a:gd name="T49" fmla="*/ T48 w 185"/>
                  <a:gd name="T50" fmla="+- 0 29207 29009"/>
                  <a:gd name="T51" fmla="*/ 29207 h 278"/>
                  <a:gd name="T52" fmla="+- 0 17777 17763"/>
                  <a:gd name="T53" fmla="*/ T52 w 185"/>
                  <a:gd name="T54" fmla="+- 0 29246 29009"/>
                  <a:gd name="T55" fmla="*/ 29246 h 278"/>
                  <a:gd name="T56" fmla="+- 0 17803 17763"/>
                  <a:gd name="T57" fmla="*/ T56 w 185"/>
                  <a:gd name="T58" fmla="+- 0 29273 29009"/>
                  <a:gd name="T59" fmla="*/ 29273 h 278"/>
                  <a:gd name="T60" fmla="+- 0 17842 17763"/>
                  <a:gd name="T61" fmla="*/ T60 w 185"/>
                  <a:gd name="T62" fmla="+- 0 29286 29009"/>
                  <a:gd name="T63" fmla="*/ 29286 h 278"/>
                  <a:gd name="T64" fmla="+- 0 17869 17763"/>
                  <a:gd name="T65" fmla="*/ T64 w 185"/>
                  <a:gd name="T66" fmla="+- 0 29286 29009"/>
                  <a:gd name="T67" fmla="*/ 29286 h 278"/>
                  <a:gd name="T68" fmla="+- 0 17908 17763"/>
                  <a:gd name="T69" fmla="*/ T68 w 185"/>
                  <a:gd name="T70" fmla="+- 0 29273 29009"/>
                  <a:gd name="T71" fmla="*/ 29273 h 278"/>
                  <a:gd name="T72" fmla="+- 0 17935 17763"/>
                  <a:gd name="T73" fmla="*/ T72 w 185"/>
                  <a:gd name="T74" fmla="+- 0 29246 29009"/>
                  <a:gd name="T75" fmla="*/ 29246 h 278"/>
                  <a:gd name="T76" fmla="+- 0 17948 17763"/>
                  <a:gd name="T77" fmla="*/ T76 w 185"/>
                  <a:gd name="T78" fmla="+- 0 29207 29009"/>
                  <a:gd name="T79" fmla="*/ 29207 h 278"/>
                  <a:gd name="T80" fmla="+- 0 17948 17763"/>
                  <a:gd name="T81" fmla="*/ T80 w 185"/>
                  <a:gd name="T82" fmla="+- 0 29009 29009"/>
                  <a:gd name="T83" fmla="*/ 29009 h 2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5" h="278">
                    <a:moveTo>
                      <a:pt x="185" y="0"/>
                    </a:moveTo>
                    <a:lnTo>
                      <a:pt x="172" y="0"/>
                    </a:lnTo>
                    <a:lnTo>
                      <a:pt x="172" y="198"/>
                    </a:lnTo>
                    <a:lnTo>
                      <a:pt x="159" y="237"/>
                    </a:lnTo>
                    <a:lnTo>
                      <a:pt x="145" y="250"/>
                    </a:lnTo>
                    <a:lnTo>
                      <a:pt x="106" y="264"/>
                    </a:lnTo>
                    <a:lnTo>
                      <a:pt x="79" y="264"/>
                    </a:lnTo>
                    <a:lnTo>
                      <a:pt x="40" y="250"/>
                    </a:lnTo>
                    <a:lnTo>
                      <a:pt x="27" y="237"/>
                    </a:lnTo>
                    <a:lnTo>
                      <a:pt x="14" y="198"/>
                    </a:lnTo>
                    <a:lnTo>
                      <a:pt x="14" y="0"/>
                    </a:lnTo>
                    <a:lnTo>
                      <a:pt x="0" y="0"/>
                    </a:lnTo>
                    <a:lnTo>
                      <a:pt x="0" y="198"/>
                    </a:lnTo>
                    <a:lnTo>
                      <a:pt x="14" y="237"/>
                    </a:lnTo>
                    <a:lnTo>
                      <a:pt x="40" y="264"/>
                    </a:lnTo>
                    <a:lnTo>
                      <a:pt x="79" y="277"/>
                    </a:lnTo>
                    <a:lnTo>
                      <a:pt x="106" y="277"/>
                    </a:lnTo>
                    <a:lnTo>
                      <a:pt x="145" y="264"/>
                    </a:lnTo>
                    <a:lnTo>
                      <a:pt x="172" y="237"/>
                    </a:lnTo>
                    <a:lnTo>
                      <a:pt x="185" y="198"/>
                    </a:lnTo>
                    <a:lnTo>
                      <a:pt x="185"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98" name="Group 232">
              <a:extLst>
                <a:ext uri="{FF2B5EF4-FFF2-40B4-BE49-F238E27FC236}">
                  <a16:creationId xmlns:a16="http://schemas.microsoft.com/office/drawing/2014/main" id="{2CAA9BFE-DE98-4F2D-BA29-CD51C1BA23BB}"/>
                </a:ext>
              </a:extLst>
            </p:cNvPr>
            <p:cNvGrpSpPr>
              <a:grpSpLocks/>
            </p:cNvGrpSpPr>
            <p:nvPr/>
          </p:nvGrpSpPr>
          <p:grpSpPr bwMode="auto">
            <a:xfrm>
              <a:off x="18027" y="29009"/>
              <a:ext cx="212" cy="278"/>
              <a:chOff x="18027" y="29009"/>
              <a:chExt cx="212" cy="278"/>
            </a:xfrm>
          </p:grpSpPr>
          <p:sp>
            <p:nvSpPr>
              <p:cNvPr id="20632" name="Freeform 233">
                <a:extLst>
                  <a:ext uri="{FF2B5EF4-FFF2-40B4-BE49-F238E27FC236}">
                    <a16:creationId xmlns:a16="http://schemas.microsoft.com/office/drawing/2014/main" id="{56AFFBB4-4905-4FCC-B71A-CE5002696C24}"/>
                  </a:ext>
                </a:extLst>
              </p:cNvPr>
              <p:cNvSpPr>
                <a:spLocks/>
              </p:cNvSpPr>
              <p:nvPr/>
            </p:nvSpPr>
            <p:spPr bwMode="auto">
              <a:xfrm>
                <a:off x="18027" y="29009"/>
                <a:ext cx="212" cy="278"/>
              </a:xfrm>
              <a:custGeom>
                <a:avLst/>
                <a:gdLst>
                  <a:gd name="T0" fmla="+- 0 18133 18027"/>
                  <a:gd name="T1" fmla="*/ T0 w 212"/>
                  <a:gd name="T2" fmla="+- 0 29009 29009"/>
                  <a:gd name="T3" fmla="*/ 29009 h 278"/>
                  <a:gd name="T4" fmla="+- 0 18027 18027"/>
                  <a:gd name="T5" fmla="*/ T4 w 212"/>
                  <a:gd name="T6" fmla="+- 0 29286 29009"/>
                  <a:gd name="T7" fmla="*/ 29286 h 278"/>
                  <a:gd name="T8" fmla="+- 0 18040 18027"/>
                  <a:gd name="T9" fmla="*/ T8 w 212"/>
                  <a:gd name="T10" fmla="+- 0 29286 29009"/>
                  <a:gd name="T11" fmla="*/ 29286 h 278"/>
                  <a:gd name="T12" fmla="+- 0 18133 18027"/>
                  <a:gd name="T13" fmla="*/ T12 w 212"/>
                  <a:gd name="T14" fmla="+- 0 29048 29009"/>
                  <a:gd name="T15" fmla="*/ 29048 h 278"/>
                  <a:gd name="T16" fmla="+- 0 18225 18027"/>
                  <a:gd name="T17" fmla="*/ T16 w 212"/>
                  <a:gd name="T18" fmla="+- 0 29286 29009"/>
                  <a:gd name="T19" fmla="*/ 29286 h 278"/>
                  <a:gd name="T20" fmla="+- 0 18238 18027"/>
                  <a:gd name="T21" fmla="*/ T20 w 212"/>
                  <a:gd name="T22" fmla="+- 0 29286 29009"/>
                  <a:gd name="T23" fmla="*/ 29286 h 278"/>
                  <a:gd name="T24" fmla="+- 0 18133 18027"/>
                  <a:gd name="T25" fmla="*/ T24 w 212"/>
                  <a:gd name="T26" fmla="+- 0 29009 29009"/>
                  <a:gd name="T27" fmla="*/ 29009 h 278"/>
                </a:gdLst>
                <a:ahLst/>
                <a:cxnLst>
                  <a:cxn ang="0">
                    <a:pos x="T1" y="T3"/>
                  </a:cxn>
                  <a:cxn ang="0">
                    <a:pos x="T5" y="T7"/>
                  </a:cxn>
                  <a:cxn ang="0">
                    <a:pos x="T9" y="T11"/>
                  </a:cxn>
                  <a:cxn ang="0">
                    <a:pos x="T13" y="T15"/>
                  </a:cxn>
                  <a:cxn ang="0">
                    <a:pos x="T17" y="T19"/>
                  </a:cxn>
                  <a:cxn ang="0">
                    <a:pos x="T21" y="T23"/>
                  </a:cxn>
                  <a:cxn ang="0">
                    <a:pos x="T25" y="T27"/>
                  </a:cxn>
                </a:cxnLst>
                <a:rect l="0" t="0" r="r" b="b"/>
                <a:pathLst>
                  <a:path w="212" h="278">
                    <a:moveTo>
                      <a:pt x="106" y="0"/>
                    </a:moveTo>
                    <a:lnTo>
                      <a:pt x="0" y="277"/>
                    </a:lnTo>
                    <a:lnTo>
                      <a:pt x="13" y="277"/>
                    </a:lnTo>
                    <a:lnTo>
                      <a:pt x="106" y="39"/>
                    </a:lnTo>
                    <a:lnTo>
                      <a:pt x="198" y="277"/>
                    </a:lnTo>
                    <a:lnTo>
                      <a:pt x="211" y="277"/>
                    </a:lnTo>
                    <a:lnTo>
                      <a:pt x="106"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499" name="Group 234">
              <a:extLst>
                <a:ext uri="{FF2B5EF4-FFF2-40B4-BE49-F238E27FC236}">
                  <a16:creationId xmlns:a16="http://schemas.microsoft.com/office/drawing/2014/main" id="{E7FFA1EB-A92E-4C52-8778-2B90D7DEA385}"/>
                </a:ext>
              </a:extLst>
            </p:cNvPr>
            <p:cNvGrpSpPr>
              <a:grpSpLocks/>
            </p:cNvGrpSpPr>
            <p:nvPr/>
          </p:nvGrpSpPr>
          <p:grpSpPr bwMode="auto">
            <a:xfrm>
              <a:off x="18067" y="29207"/>
              <a:ext cx="132" cy="2"/>
              <a:chOff x="18067" y="29207"/>
              <a:chExt cx="132" cy="2"/>
            </a:xfrm>
          </p:grpSpPr>
          <p:sp>
            <p:nvSpPr>
              <p:cNvPr id="20631" name="Freeform 235">
                <a:extLst>
                  <a:ext uri="{FF2B5EF4-FFF2-40B4-BE49-F238E27FC236}">
                    <a16:creationId xmlns:a16="http://schemas.microsoft.com/office/drawing/2014/main" id="{24447868-3FE6-4978-87D4-0055FC98B938}"/>
                  </a:ext>
                </a:extLst>
              </p:cNvPr>
              <p:cNvSpPr>
                <a:spLocks/>
              </p:cNvSpPr>
              <p:nvPr/>
            </p:nvSpPr>
            <p:spPr bwMode="auto">
              <a:xfrm>
                <a:off x="18067" y="29207"/>
                <a:ext cx="132" cy="2"/>
              </a:xfrm>
              <a:custGeom>
                <a:avLst/>
                <a:gdLst>
                  <a:gd name="T0" fmla="+- 0 18067 18067"/>
                  <a:gd name="T1" fmla="*/ T0 w 132"/>
                  <a:gd name="T2" fmla="+- 0 18199 18067"/>
                  <a:gd name="T3" fmla="*/ T2 w 132"/>
                </a:gdLst>
                <a:ahLst/>
                <a:cxnLst>
                  <a:cxn ang="0">
                    <a:pos x="T1" y="0"/>
                  </a:cxn>
                  <a:cxn ang="0">
                    <a:pos x="T3" y="0"/>
                  </a:cxn>
                </a:cxnLst>
                <a:rect l="0" t="0" r="r" b="b"/>
                <a:pathLst>
                  <a:path w="132">
                    <a:moveTo>
                      <a:pt x="0" y="0"/>
                    </a:moveTo>
                    <a:lnTo>
                      <a:pt x="132"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00" name="Group 236">
              <a:extLst>
                <a:ext uri="{FF2B5EF4-FFF2-40B4-BE49-F238E27FC236}">
                  <a16:creationId xmlns:a16="http://schemas.microsoft.com/office/drawing/2014/main" id="{356EF8E2-9ADC-45CF-81AF-BF6E510FE08F}"/>
                </a:ext>
              </a:extLst>
            </p:cNvPr>
            <p:cNvGrpSpPr>
              <a:grpSpLocks/>
            </p:cNvGrpSpPr>
            <p:nvPr/>
          </p:nvGrpSpPr>
          <p:grpSpPr bwMode="auto">
            <a:xfrm>
              <a:off x="18054" y="29220"/>
              <a:ext cx="159" cy="2"/>
              <a:chOff x="18054" y="29220"/>
              <a:chExt cx="159" cy="2"/>
            </a:xfrm>
          </p:grpSpPr>
          <p:sp>
            <p:nvSpPr>
              <p:cNvPr id="20630" name="Freeform 237">
                <a:extLst>
                  <a:ext uri="{FF2B5EF4-FFF2-40B4-BE49-F238E27FC236}">
                    <a16:creationId xmlns:a16="http://schemas.microsoft.com/office/drawing/2014/main" id="{1B0F5152-9949-48C4-A3DA-FA354BDEAE34}"/>
                  </a:ext>
                </a:extLst>
              </p:cNvPr>
              <p:cNvSpPr>
                <a:spLocks/>
              </p:cNvSpPr>
              <p:nvPr/>
            </p:nvSpPr>
            <p:spPr bwMode="auto">
              <a:xfrm>
                <a:off x="18054" y="29220"/>
                <a:ext cx="159" cy="2"/>
              </a:xfrm>
              <a:custGeom>
                <a:avLst/>
                <a:gdLst>
                  <a:gd name="T0" fmla="+- 0 18054 18054"/>
                  <a:gd name="T1" fmla="*/ T0 w 159"/>
                  <a:gd name="T2" fmla="+- 0 18212 18054"/>
                  <a:gd name="T3" fmla="*/ T2 w 159"/>
                </a:gdLst>
                <a:ahLst/>
                <a:cxnLst>
                  <a:cxn ang="0">
                    <a:pos x="T1" y="0"/>
                  </a:cxn>
                  <a:cxn ang="0">
                    <a:pos x="T3" y="0"/>
                  </a:cxn>
                </a:cxnLst>
                <a:rect l="0" t="0" r="r" b="b"/>
                <a:pathLst>
                  <a:path w="159">
                    <a:moveTo>
                      <a:pt x="0" y="0"/>
                    </a:moveTo>
                    <a:lnTo>
                      <a:pt x="158"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01" name="Group 238">
              <a:extLst>
                <a:ext uri="{FF2B5EF4-FFF2-40B4-BE49-F238E27FC236}">
                  <a16:creationId xmlns:a16="http://schemas.microsoft.com/office/drawing/2014/main" id="{CB67A6B7-76E7-4BB3-A7DD-37CF166455CE}"/>
                </a:ext>
              </a:extLst>
            </p:cNvPr>
            <p:cNvGrpSpPr>
              <a:grpSpLocks/>
            </p:cNvGrpSpPr>
            <p:nvPr/>
          </p:nvGrpSpPr>
          <p:grpSpPr bwMode="auto">
            <a:xfrm>
              <a:off x="18317" y="29009"/>
              <a:ext cx="172" cy="278"/>
              <a:chOff x="18317" y="29009"/>
              <a:chExt cx="172" cy="278"/>
            </a:xfrm>
          </p:grpSpPr>
          <p:sp>
            <p:nvSpPr>
              <p:cNvPr id="20629" name="Freeform 239">
                <a:extLst>
                  <a:ext uri="{FF2B5EF4-FFF2-40B4-BE49-F238E27FC236}">
                    <a16:creationId xmlns:a16="http://schemas.microsoft.com/office/drawing/2014/main" id="{36869732-0417-4408-BE30-51748304F573}"/>
                  </a:ext>
                </a:extLst>
              </p:cNvPr>
              <p:cNvSpPr>
                <a:spLocks/>
              </p:cNvSpPr>
              <p:nvPr/>
            </p:nvSpPr>
            <p:spPr bwMode="auto">
              <a:xfrm>
                <a:off x="18317" y="29009"/>
                <a:ext cx="172" cy="278"/>
              </a:xfrm>
              <a:custGeom>
                <a:avLst/>
                <a:gdLst>
                  <a:gd name="T0" fmla="+- 0 18331 18317"/>
                  <a:gd name="T1" fmla="*/ T0 w 172"/>
                  <a:gd name="T2" fmla="+- 0 29154 29009"/>
                  <a:gd name="T3" fmla="*/ 29154 h 278"/>
                  <a:gd name="T4" fmla="+- 0 18423 18317"/>
                  <a:gd name="T5" fmla="*/ T4 w 172"/>
                  <a:gd name="T6" fmla="+- 0 29154 29009"/>
                  <a:gd name="T7" fmla="*/ 29154 h 278"/>
                  <a:gd name="T8" fmla="+- 0 18462 18317"/>
                  <a:gd name="T9" fmla="*/ T8 w 172"/>
                  <a:gd name="T10" fmla="+- 0 29141 29009"/>
                  <a:gd name="T11" fmla="*/ 29141 h 278"/>
                  <a:gd name="T12" fmla="+- 0 18476 18317"/>
                  <a:gd name="T13" fmla="*/ T12 w 172"/>
                  <a:gd name="T14" fmla="+- 0 29128 29009"/>
                  <a:gd name="T15" fmla="*/ 29128 h 278"/>
                  <a:gd name="T16" fmla="+- 0 18489 18317"/>
                  <a:gd name="T17" fmla="*/ T16 w 172"/>
                  <a:gd name="T18" fmla="+- 0 29101 29009"/>
                  <a:gd name="T19" fmla="*/ 29101 h 278"/>
                  <a:gd name="T20" fmla="+- 0 18489 18317"/>
                  <a:gd name="T21" fmla="*/ T20 w 172"/>
                  <a:gd name="T22" fmla="+- 0 29062 29009"/>
                  <a:gd name="T23" fmla="*/ 29062 h 278"/>
                  <a:gd name="T24" fmla="+- 0 18476 18317"/>
                  <a:gd name="T25" fmla="*/ T24 w 172"/>
                  <a:gd name="T26" fmla="+- 0 29035 29009"/>
                  <a:gd name="T27" fmla="*/ 29035 h 278"/>
                  <a:gd name="T28" fmla="+- 0 18462 18317"/>
                  <a:gd name="T29" fmla="*/ T28 w 172"/>
                  <a:gd name="T30" fmla="+- 0 29022 29009"/>
                  <a:gd name="T31" fmla="*/ 29022 h 278"/>
                  <a:gd name="T32" fmla="+- 0 18423 18317"/>
                  <a:gd name="T33" fmla="*/ T32 w 172"/>
                  <a:gd name="T34" fmla="+- 0 29009 29009"/>
                  <a:gd name="T35" fmla="*/ 29009 h 278"/>
                  <a:gd name="T36" fmla="+- 0 18317 18317"/>
                  <a:gd name="T37" fmla="*/ T36 w 172"/>
                  <a:gd name="T38" fmla="+- 0 29009 29009"/>
                  <a:gd name="T39" fmla="*/ 29009 h 278"/>
                  <a:gd name="T40" fmla="+- 0 18317 18317"/>
                  <a:gd name="T41" fmla="*/ T40 w 172"/>
                  <a:gd name="T42" fmla="+- 0 29286 29009"/>
                  <a:gd name="T43" fmla="*/ 29286 h 278"/>
                  <a:gd name="T44" fmla="+- 0 18331 18317"/>
                  <a:gd name="T45" fmla="*/ T44 w 172"/>
                  <a:gd name="T46" fmla="+- 0 29286 29009"/>
                  <a:gd name="T47" fmla="*/ 29286 h 278"/>
                  <a:gd name="T48" fmla="+- 0 18331 18317"/>
                  <a:gd name="T49" fmla="*/ T48 w 172"/>
                  <a:gd name="T50" fmla="+- 0 29022 29009"/>
                  <a:gd name="T51" fmla="*/ 29022 h 278"/>
                  <a:gd name="T52" fmla="+- 0 18423 18317"/>
                  <a:gd name="T53" fmla="*/ T52 w 172"/>
                  <a:gd name="T54" fmla="+- 0 29022 29009"/>
                  <a:gd name="T55" fmla="*/ 29022 h 278"/>
                  <a:gd name="T56" fmla="+- 0 18462 18317"/>
                  <a:gd name="T57" fmla="*/ T56 w 172"/>
                  <a:gd name="T58" fmla="+- 0 29035 29009"/>
                  <a:gd name="T59" fmla="*/ 29035 h 278"/>
                  <a:gd name="T60" fmla="+- 0 18476 18317"/>
                  <a:gd name="T61" fmla="*/ T60 w 172"/>
                  <a:gd name="T62" fmla="+- 0 29062 29009"/>
                  <a:gd name="T63" fmla="*/ 29062 h 278"/>
                  <a:gd name="T64" fmla="+- 0 18476 18317"/>
                  <a:gd name="T65" fmla="*/ T64 w 172"/>
                  <a:gd name="T66" fmla="+- 0 29101 29009"/>
                  <a:gd name="T67" fmla="*/ 29101 h 278"/>
                  <a:gd name="T68" fmla="+- 0 18462 18317"/>
                  <a:gd name="T69" fmla="*/ T68 w 172"/>
                  <a:gd name="T70" fmla="+- 0 29128 29009"/>
                  <a:gd name="T71" fmla="*/ 29128 h 278"/>
                  <a:gd name="T72" fmla="+- 0 18423 18317"/>
                  <a:gd name="T73" fmla="*/ T72 w 172"/>
                  <a:gd name="T74" fmla="+- 0 29141 29009"/>
                  <a:gd name="T75" fmla="*/ 29141 h 278"/>
                  <a:gd name="T76" fmla="+- 0 18331 18317"/>
                  <a:gd name="T77" fmla="*/ T76 w 172"/>
                  <a:gd name="T78" fmla="+- 0 29141 29009"/>
                  <a:gd name="T79" fmla="*/ 29141 h 2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172" h="278">
                    <a:moveTo>
                      <a:pt x="14" y="145"/>
                    </a:moveTo>
                    <a:lnTo>
                      <a:pt x="106" y="145"/>
                    </a:lnTo>
                    <a:lnTo>
                      <a:pt x="145" y="132"/>
                    </a:lnTo>
                    <a:lnTo>
                      <a:pt x="159" y="119"/>
                    </a:lnTo>
                    <a:lnTo>
                      <a:pt x="172" y="92"/>
                    </a:lnTo>
                    <a:lnTo>
                      <a:pt x="172" y="53"/>
                    </a:lnTo>
                    <a:lnTo>
                      <a:pt x="159" y="26"/>
                    </a:lnTo>
                    <a:lnTo>
                      <a:pt x="145" y="13"/>
                    </a:lnTo>
                    <a:lnTo>
                      <a:pt x="106" y="0"/>
                    </a:lnTo>
                    <a:lnTo>
                      <a:pt x="0" y="0"/>
                    </a:lnTo>
                    <a:lnTo>
                      <a:pt x="0" y="277"/>
                    </a:lnTo>
                    <a:lnTo>
                      <a:pt x="14" y="277"/>
                    </a:lnTo>
                    <a:lnTo>
                      <a:pt x="14" y="13"/>
                    </a:lnTo>
                    <a:lnTo>
                      <a:pt x="106" y="13"/>
                    </a:lnTo>
                    <a:lnTo>
                      <a:pt x="145" y="26"/>
                    </a:lnTo>
                    <a:lnTo>
                      <a:pt x="159" y="53"/>
                    </a:lnTo>
                    <a:lnTo>
                      <a:pt x="159" y="92"/>
                    </a:lnTo>
                    <a:lnTo>
                      <a:pt x="145" y="119"/>
                    </a:lnTo>
                    <a:lnTo>
                      <a:pt x="106" y="132"/>
                    </a:lnTo>
                    <a:lnTo>
                      <a:pt x="14" y="132"/>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02" name="Group 240">
              <a:extLst>
                <a:ext uri="{FF2B5EF4-FFF2-40B4-BE49-F238E27FC236}">
                  <a16:creationId xmlns:a16="http://schemas.microsoft.com/office/drawing/2014/main" id="{6D49F8DF-5E72-4060-BC51-EFF934B2C5BF}"/>
                </a:ext>
              </a:extLst>
            </p:cNvPr>
            <p:cNvGrpSpPr>
              <a:grpSpLocks/>
            </p:cNvGrpSpPr>
            <p:nvPr/>
          </p:nvGrpSpPr>
          <p:grpSpPr bwMode="auto">
            <a:xfrm>
              <a:off x="18397" y="29154"/>
              <a:ext cx="93" cy="132"/>
              <a:chOff x="18397" y="29154"/>
              <a:chExt cx="93" cy="132"/>
            </a:xfrm>
          </p:grpSpPr>
          <p:sp>
            <p:nvSpPr>
              <p:cNvPr id="20628" name="Freeform 241">
                <a:extLst>
                  <a:ext uri="{FF2B5EF4-FFF2-40B4-BE49-F238E27FC236}">
                    <a16:creationId xmlns:a16="http://schemas.microsoft.com/office/drawing/2014/main" id="{B07DB0D7-3B91-44C5-90FB-9A0EE76AE44D}"/>
                  </a:ext>
                </a:extLst>
              </p:cNvPr>
              <p:cNvSpPr>
                <a:spLocks/>
              </p:cNvSpPr>
              <p:nvPr/>
            </p:nvSpPr>
            <p:spPr bwMode="auto">
              <a:xfrm>
                <a:off x="18397" y="29154"/>
                <a:ext cx="93" cy="132"/>
              </a:xfrm>
              <a:custGeom>
                <a:avLst/>
                <a:gdLst>
                  <a:gd name="T0" fmla="+- 0 18397 18397"/>
                  <a:gd name="T1" fmla="*/ T0 w 93"/>
                  <a:gd name="T2" fmla="+- 0 29154 29154"/>
                  <a:gd name="T3" fmla="*/ 29154 h 132"/>
                  <a:gd name="T4" fmla="+- 0 18476 18397"/>
                  <a:gd name="T5" fmla="*/ T4 w 93"/>
                  <a:gd name="T6" fmla="+- 0 29286 29154"/>
                  <a:gd name="T7" fmla="*/ 29286 h 132"/>
                  <a:gd name="T8" fmla="+- 0 18489 18397"/>
                  <a:gd name="T9" fmla="*/ T8 w 93"/>
                  <a:gd name="T10" fmla="+- 0 29286 29154"/>
                  <a:gd name="T11" fmla="*/ 29286 h 132"/>
                  <a:gd name="T12" fmla="+- 0 18410 18397"/>
                  <a:gd name="T13" fmla="*/ T12 w 93"/>
                  <a:gd name="T14" fmla="+- 0 29154 29154"/>
                  <a:gd name="T15" fmla="*/ 29154 h 132"/>
                </a:gdLst>
                <a:ahLst/>
                <a:cxnLst>
                  <a:cxn ang="0">
                    <a:pos x="T1" y="T3"/>
                  </a:cxn>
                  <a:cxn ang="0">
                    <a:pos x="T5" y="T7"/>
                  </a:cxn>
                  <a:cxn ang="0">
                    <a:pos x="T9" y="T11"/>
                  </a:cxn>
                  <a:cxn ang="0">
                    <a:pos x="T13" y="T15"/>
                  </a:cxn>
                </a:cxnLst>
                <a:rect l="0" t="0" r="r" b="b"/>
                <a:pathLst>
                  <a:path w="93" h="132">
                    <a:moveTo>
                      <a:pt x="0" y="0"/>
                    </a:moveTo>
                    <a:lnTo>
                      <a:pt x="79" y="132"/>
                    </a:lnTo>
                    <a:lnTo>
                      <a:pt x="92" y="132"/>
                    </a:lnTo>
                    <a:lnTo>
                      <a:pt x="13"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03" name="Group 242">
              <a:extLst>
                <a:ext uri="{FF2B5EF4-FFF2-40B4-BE49-F238E27FC236}">
                  <a16:creationId xmlns:a16="http://schemas.microsoft.com/office/drawing/2014/main" id="{08963FE8-4622-4A8C-B6C1-B56A104E731B}"/>
                </a:ext>
              </a:extLst>
            </p:cNvPr>
            <p:cNvGrpSpPr>
              <a:grpSpLocks/>
            </p:cNvGrpSpPr>
            <p:nvPr/>
          </p:nvGrpSpPr>
          <p:grpSpPr bwMode="auto">
            <a:xfrm>
              <a:off x="18555" y="29009"/>
              <a:ext cx="198" cy="278"/>
              <a:chOff x="18555" y="29009"/>
              <a:chExt cx="198" cy="278"/>
            </a:xfrm>
          </p:grpSpPr>
          <p:sp>
            <p:nvSpPr>
              <p:cNvPr id="20627" name="Freeform 243">
                <a:extLst>
                  <a:ext uri="{FF2B5EF4-FFF2-40B4-BE49-F238E27FC236}">
                    <a16:creationId xmlns:a16="http://schemas.microsoft.com/office/drawing/2014/main" id="{89FB8289-9188-4893-962A-BE324EFD3283}"/>
                  </a:ext>
                </a:extLst>
              </p:cNvPr>
              <p:cNvSpPr>
                <a:spLocks/>
              </p:cNvSpPr>
              <p:nvPr/>
            </p:nvSpPr>
            <p:spPr bwMode="auto">
              <a:xfrm>
                <a:off x="18555" y="29009"/>
                <a:ext cx="198" cy="278"/>
              </a:xfrm>
              <a:custGeom>
                <a:avLst/>
                <a:gdLst>
                  <a:gd name="T0" fmla="+- 0 18660 18555"/>
                  <a:gd name="T1" fmla="*/ T0 w 198"/>
                  <a:gd name="T2" fmla="+- 0 29141 29009"/>
                  <a:gd name="T3" fmla="*/ 29141 h 278"/>
                  <a:gd name="T4" fmla="+- 0 18568 18555"/>
                  <a:gd name="T5" fmla="*/ T4 w 198"/>
                  <a:gd name="T6" fmla="+- 0 29009 29009"/>
                  <a:gd name="T7" fmla="*/ 29009 h 278"/>
                  <a:gd name="T8" fmla="+- 0 18555 18555"/>
                  <a:gd name="T9" fmla="*/ T8 w 198"/>
                  <a:gd name="T10" fmla="+- 0 29009 29009"/>
                  <a:gd name="T11" fmla="*/ 29009 h 278"/>
                  <a:gd name="T12" fmla="+- 0 18647 18555"/>
                  <a:gd name="T13" fmla="*/ T12 w 198"/>
                  <a:gd name="T14" fmla="+- 0 29141 29009"/>
                  <a:gd name="T15" fmla="*/ 29141 h 278"/>
                  <a:gd name="T16" fmla="+- 0 18647 18555"/>
                  <a:gd name="T17" fmla="*/ T16 w 198"/>
                  <a:gd name="T18" fmla="+- 0 29286 29009"/>
                  <a:gd name="T19" fmla="*/ 29286 h 278"/>
                  <a:gd name="T20" fmla="+- 0 18660 18555"/>
                  <a:gd name="T21" fmla="*/ T20 w 198"/>
                  <a:gd name="T22" fmla="+- 0 29286 29009"/>
                  <a:gd name="T23" fmla="*/ 29286 h 278"/>
                  <a:gd name="T24" fmla="+- 0 18660 18555"/>
                  <a:gd name="T25" fmla="*/ T24 w 198"/>
                  <a:gd name="T26" fmla="+- 0 29141 29009"/>
                  <a:gd name="T27" fmla="*/ 29141 h 278"/>
                  <a:gd name="T28" fmla="+- 0 18753 18555"/>
                  <a:gd name="T29" fmla="*/ T28 w 198"/>
                  <a:gd name="T30" fmla="+- 0 29009 29009"/>
                  <a:gd name="T31" fmla="*/ 29009 h 278"/>
                  <a:gd name="T32" fmla="+- 0 18739 18555"/>
                  <a:gd name="T33" fmla="*/ T32 w 198"/>
                  <a:gd name="T34" fmla="+- 0 29009 29009"/>
                  <a:gd name="T35" fmla="*/ 29009 h 278"/>
                  <a:gd name="T36" fmla="+- 0 18647 18555"/>
                  <a:gd name="T37" fmla="*/ T36 w 198"/>
                  <a:gd name="T38" fmla="+- 0 29141 29009"/>
                  <a:gd name="T39" fmla="*/ 29141 h 2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98" h="278">
                    <a:moveTo>
                      <a:pt x="105" y="132"/>
                    </a:moveTo>
                    <a:lnTo>
                      <a:pt x="13" y="0"/>
                    </a:lnTo>
                    <a:lnTo>
                      <a:pt x="0" y="0"/>
                    </a:lnTo>
                    <a:lnTo>
                      <a:pt x="92" y="132"/>
                    </a:lnTo>
                    <a:lnTo>
                      <a:pt x="92" y="277"/>
                    </a:lnTo>
                    <a:lnTo>
                      <a:pt x="105" y="277"/>
                    </a:lnTo>
                    <a:lnTo>
                      <a:pt x="105" y="132"/>
                    </a:lnTo>
                    <a:lnTo>
                      <a:pt x="198" y="0"/>
                    </a:lnTo>
                    <a:lnTo>
                      <a:pt x="184" y="0"/>
                    </a:lnTo>
                    <a:lnTo>
                      <a:pt x="92" y="132"/>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04" name="Group 244">
              <a:extLst>
                <a:ext uri="{FF2B5EF4-FFF2-40B4-BE49-F238E27FC236}">
                  <a16:creationId xmlns:a16="http://schemas.microsoft.com/office/drawing/2014/main" id="{478E4E88-D825-4778-BECD-7C5F6CF4307A}"/>
                </a:ext>
              </a:extLst>
            </p:cNvPr>
            <p:cNvGrpSpPr>
              <a:grpSpLocks/>
            </p:cNvGrpSpPr>
            <p:nvPr/>
          </p:nvGrpSpPr>
          <p:grpSpPr bwMode="auto">
            <a:xfrm>
              <a:off x="19096" y="29009"/>
              <a:ext cx="185" cy="278"/>
              <a:chOff x="19096" y="29009"/>
              <a:chExt cx="185" cy="278"/>
            </a:xfrm>
          </p:grpSpPr>
          <p:sp>
            <p:nvSpPr>
              <p:cNvPr id="20626" name="Freeform 245">
                <a:extLst>
                  <a:ext uri="{FF2B5EF4-FFF2-40B4-BE49-F238E27FC236}">
                    <a16:creationId xmlns:a16="http://schemas.microsoft.com/office/drawing/2014/main" id="{B5EE7AE5-06A6-4F3C-A53E-E2B526F11A2A}"/>
                  </a:ext>
                </a:extLst>
              </p:cNvPr>
              <p:cNvSpPr>
                <a:spLocks/>
              </p:cNvSpPr>
              <p:nvPr/>
            </p:nvSpPr>
            <p:spPr bwMode="auto">
              <a:xfrm>
                <a:off x="19096" y="29009"/>
                <a:ext cx="185" cy="278"/>
              </a:xfrm>
              <a:custGeom>
                <a:avLst/>
                <a:gdLst>
                  <a:gd name="T0" fmla="+- 0 19109 19096"/>
                  <a:gd name="T1" fmla="*/ T0 w 185"/>
                  <a:gd name="T2" fmla="+- 0 29273 29009"/>
                  <a:gd name="T3" fmla="*/ 29273 h 278"/>
                  <a:gd name="T4" fmla="+- 0 19280 19096"/>
                  <a:gd name="T5" fmla="*/ T4 w 185"/>
                  <a:gd name="T6" fmla="+- 0 29273 29009"/>
                  <a:gd name="T7" fmla="*/ 29273 h 278"/>
                  <a:gd name="T8" fmla="+- 0 19280 19096"/>
                  <a:gd name="T9" fmla="*/ T8 w 185"/>
                  <a:gd name="T10" fmla="+- 0 29286 29009"/>
                  <a:gd name="T11" fmla="*/ 29286 h 278"/>
                  <a:gd name="T12" fmla="+- 0 19096 19096"/>
                  <a:gd name="T13" fmla="*/ T12 w 185"/>
                  <a:gd name="T14" fmla="+- 0 29286 29009"/>
                  <a:gd name="T15" fmla="*/ 29286 h 278"/>
                  <a:gd name="T16" fmla="+- 0 19214 19096"/>
                  <a:gd name="T17" fmla="*/ T16 w 185"/>
                  <a:gd name="T18" fmla="+- 0 29154 29009"/>
                  <a:gd name="T19" fmla="*/ 29154 h 278"/>
                  <a:gd name="T20" fmla="+- 0 19241 19096"/>
                  <a:gd name="T21" fmla="*/ T20 w 185"/>
                  <a:gd name="T22" fmla="+- 0 29114 29009"/>
                  <a:gd name="T23" fmla="*/ 29114 h 278"/>
                  <a:gd name="T24" fmla="+- 0 19254 19096"/>
                  <a:gd name="T25" fmla="*/ T24 w 185"/>
                  <a:gd name="T26" fmla="+- 0 29088 29009"/>
                  <a:gd name="T27" fmla="*/ 29088 h 278"/>
                  <a:gd name="T28" fmla="+- 0 19254 19096"/>
                  <a:gd name="T29" fmla="*/ T28 w 185"/>
                  <a:gd name="T30" fmla="+- 0 29062 29009"/>
                  <a:gd name="T31" fmla="*/ 29062 h 278"/>
                  <a:gd name="T32" fmla="+- 0 19241 19096"/>
                  <a:gd name="T33" fmla="*/ T32 w 185"/>
                  <a:gd name="T34" fmla="+- 0 29035 29009"/>
                  <a:gd name="T35" fmla="*/ 29035 h 278"/>
                  <a:gd name="T36" fmla="+- 0 19214 19096"/>
                  <a:gd name="T37" fmla="*/ T36 w 185"/>
                  <a:gd name="T38" fmla="+- 0 29022 29009"/>
                  <a:gd name="T39" fmla="*/ 29022 h 278"/>
                  <a:gd name="T40" fmla="+- 0 19162 19096"/>
                  <a:gd name="T41" fmla="*/ T40 w 185"/>
                  <a:gd name="T42" fmla="+- 0 29022 29009"/>
                  <a:gd name="T43" fmla="*/ 29022 h 278"/>
                  <a:gd name="T44" fmla="+- 0 19135 19096"/>
                  <a:gd name="T45" fmla="*/ T44 w 185"/>
                  <a:gd name="T46" fmla="+- 0 29035 29009"/>
                  <a:gd name="T47" fmla="*/ 29035 h 278"/>
                  <a:gd name="T48" fmla="+- 0 19122 19096"/>
                  <a:gd name="T49" fmla="*/ T48 w 185"/>
                  <a:gd name="T50" fmla="+- 0 29062 29009"/>
                  <a:gd name="T51" fmla="*/ 29062 h 278"/>
                  <a:gd name="T52" fmla="+- 0 19122 19096"/>
                  <a:gd name="T53" fmla="*/ T52 w 185"/>
                  <a:gd name="T54" fmla="+- 0 29075 29009"/>
                  <a:gd name="T55" fmla="*/ 29075 h 278"/>
                  <a:gd name="T56" fmla="+- 0 19109 19096"/>
                  <a:gd name="T57" fmla="*/ T56 w 185"/>
                  <a:gd name="T58" fmla="+- 0 29075 29009"/>
                  <a:gd name="T59" fmla="*/ 29075 h 278"/>
                  <a:gd name="T60" fmla="+- 0 19109 19096"/>
                  <a:gd name="T61" fmla="*/ T60 w 185"/>
                  <a:gd name="T62" fmla="+- 0 29062 29009"/>
                  <a:gd name="T63" fmla="*/ 29062 h 278"/>
                  <a:gd name="T64" fmla="+- 0 19122 19096"/>
                  <a:gd name="T65" fmla="*/ T64 w 185"/>
                  <a:gd name="T66" fmla="+- 0 29035 29009"/>
                  <a:gd name="T67" fmla="*/ 29035 h 278"/>
                  <a:gd name="T68" fmla="+- 0 19135 19096"/>
                  <a:gd name="T69" fmla="*/ T68 w 185"/>
                  <a:gd name="T70" fmla="+- 0 29022 29009"/>
                  <a:gd name="T71" fmla="*/ 29022 h 278"/>
                  <a:gd name="T72" fmla="+- 0 19162 19096"/>
                  <a:gd name="T73" fmla="*/ T72 w 185"/>
                  <a:gd name="T74" fmla="+- 0 29009 29009"/>
                  <a:gd name="T75" fmla="*/ 29009 h 278"/>
                  <a:gd name="T76" fmla="+- 0 19214 19096"/>
                  <a:gd name="T77" fmla="*/ T76 w 185"/>
                  <a:gd name="T78" fmla="+- 0 29009 29009"/>
                  <a:gd name="T79" fmla="*/ 29009 h 278"/>
                  <a:gd name="T80" fmla="+- 0 19241 19096"/>
                  <a:gd name="T81" fmla="*/ T80 w 185"/>
                  <a:gd name="T82" fmla="+- 0 29022 29009"/>
                  <a:gd name="T83" fmla="*/ 29022 h 278"/>
                  <a:gd name="T84" fmla="+- 0 19254 19096"/>
                  <a:gd name="T85" fmla="*/ T84 w 185"/>
                  <a:gd name="T86" fmla="+- 0 29035 29009"/>
                  <a:gd name="T87" fmla="*/ 29035 h 278"/>
                  <a:gd name="T88" fmla="+- 0 19267 19096"/>
                  <a:gd name="T89" fmla="*/ T88 w 185"/>
                  <a:gd name="T90" fmla="+- 0 29062 29009"/>
                  <a:gd name="T91" fmla="*/ 29062 h 278"/>
                  <a:gd name="T92" fmla="+- 0 19267 19096"/>
                  <a:gd name="T93" fmla="*/ T92 w 185"/>
                  <a:gd name="T94" fmla="+- 0 29088 29009"/>
                  <a:gd name="T95" fmla="*/ 29088 h 278"/>
                  <a:gd name="T96" fmla="+- 0 19254 19096"/>
                  <a:gd name="T97" fmla="*/ T96 w 185"/>
                  <a:gd name="T98" fmla="+- 0 29114 29009"/>
                  <a:gd name="T99" fmla="*/ 29114 h 278"/>
                  <a:gd name="T100" fmla="+- 0 19228 19096"/>
                  <a:gd name="T101" fmla="*/ T100 w 185"/>
                  <a:gd name="T102" fmla="+- 0 29154 29009"/>
                  <a:gd name="T103" fmla="*/ 29154 h 278"/>
                  <a:gd name="T104" fmla="+- 0 19109 19096"/>
                  <a:gd name="T105" fmla="*/ T104 w 185"/>
                  <a:gd name="T106" fmla="+- 0 29286 29009"/>
                  <a:gd name="T107" fmla="*/ 29286 h 2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Lst>
                <a:rect l="0" t="0" r="r" b="b"/>
                <a:pathLst>
                  <a:path w="185" h="278">
                    <a:moveTo>
                      <a:pt x="13" y="264"/>
                    </a:moveTo>
                    <a:lnTo>
                      <a:pt x="184" y="264"/>
                    </a:lnTo>
                    <a:lnTo>
                      <a:pt x="184" y="277"/>
                    </a:lnTo>
                    <a:lnTo>
                      <a:pt x="0" y="277"/>
                    </a:lnTo>
                    <a:lnTo>
                      <a:pt x="118" y="145"/>
                    </a:lnTo>
                    <a:lnTo>
                      <a:pt x="145" y="105"/>
                    </a:lnTo>
                    <a:lnTo>
                      <a:pt x="158" y="79"/>
                    </a:lnTo>
                    <a:lnTo>
                      <a:pt x="158" y="53"/>
                    </a:lnTo>
                    <a:lnTo>
                      <a:pt x="145" y="26"/>
                    </a:lnTo>
                    <a:lnTo>
                      <a:pt x="118" y="13"/>
                    </a:lnTo>
                    <a:lnTo>
                      <a:pt x="66" y="13"/>
                    </a:lnTo>
                    <a:lnTo>
                      <a:pt x="39" y="26"/>
                    </a:lnTo>
                    <a:lnTo>
                      <a:pt x="26" y="53"/>
                    </a:lnTo>
                    <a:lnTo>
                      <a:pt x="26" y="66"/>
                    </a:lnTo>
                    <a:lnTo>
                      <a:pt x="13" y="66"/>
                    </a:lnTo>
                    <a:lnTo>
                      <a:pt x="13" y="53"/>
                    </a:lnTo>
                    <a:lnTo>
                      <a:pt x="26" y="26"/>
                    </a:lnTo>
                    <a:lnTo>
                      <a:pt x="39" y="13"/>
                    </a:lnTo>
                    <a:lnTo>
                      <a:pt x="66" y="0"/>
                    </a:lnTo>
                    <a:lnTo>
                      <a:pt x="118" y="0"/>
                    </a:lnTo>
                    <a:lnTo>
                      <a:pt x="145" y="13"/>
                    </a:lnTo>
                    <a:lnTo>
                      <a:pt x="158" y="26"/>
                    </a:lnTo>
                    <a:lnTo>
                      <a:pt x="171" y="53"/>
                    </a:lnTo>
                    <a:lnTo>
                      <a:pt x="171" y="79"/>
                    </a:lnTo>
                    <a:lnTo>
                      <a:pt x="158" y="105"/>
                    </a:lnTo>
                    <a:lnTo>
                      <a:pt x="132" y="145"/>
                    </a:lnTo>
                    <a:lnTo>
                      <a:pt x="13" y="277"/>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05" name="Group 246">
              <a:extLst>
                <a:ext uri="{FF2B5EF4-FFF2-40B4-BE49-F238E27FC236}">
                  <a16:creationId xmlns:a16="http://schemas.microsoft.com/office/drawing/2014/main" id="{7E1A7A9F-A40E-4174-88B9-0A839990772F}"/>
                </a:ext>
              </a:extLst>
            </p:cNvPr>
            <p:cNvGrpSpPr>
              <a:grpSpLocks/>
            </p:cNvGrpSpPr>
            <p:nvPr/>
          </p:nvGrpSpPr>
          <p:grpSpPr bwMode="auto">
            <a:xfrm>
              <a:off x="19360" y="29009"/>
              <a:ext cx="185" cy="278"/>
              <a:chOff x="19360" y="29009"/>
              <a:chExt cx="185" cy="278"/>
            </a:xfrm>
          </p:grpSpPr>
          <p:sp>
            <p:nvSpPr>
              <p:cNvPr id="20625" name="Freeform 247">
                <a:extLst>
                  <a:ext uri="{FF2B5EF4-FFF2-40B4-BE49-F238E27FC236}">
                    <a16:creationId xmlns:a16="http://schemas.microsoft.com/office/drawing/2014/main" id="{40C36774-F33C-4F2A-AB37-D69FB6EA4AD7}"/>
                  </a:ext>
                </a:extLst>
              </p:cNvPr>
              <p:cNvSpPr>
                <a:spLocks/>
              </p:cNvSpPr>
              <p:nvPr/>
            </p:nvSpPr>
            <p:spPr bwMode="auto">
              <a:xfrm>
                <a:off x="19360" y="29009"/>
                <a:ext cx="185" cy="278"/>
              </a:xfrm>
              <a:custGeom>
                <a:avLst/>
                <a:gdLst>
                  <a:gd name="T0" fmla="+- 0 19439 19360"/>
                  <a:gd name="T1" fmla="*/ T0 w 185"/>
                  <a:gd name="T2" fmla="+- 0 29009 29009"/>
                  <a:gd name="T3" fmla="*/ 29009 h 278"/>
                  <a:gd name="T4" fmla="+- 0 19399 19360"/>
                  <a:gd name="T5" fmla="*/ T4 w 185"/>
                  <a:gd name="T6" fmla="+- 0 29022 29009"/>
                  <a:gd name="T7" fmla="*/ 29022 h 278"/>
                  <a:gd name="T8" fmla="+- 0 19373 19360"/>
                  <a:gd name="T9" fmla="*/ T8 w 185"/>
                  <a:gd name="T10" fmla="+- 0 29062 29009"/>
                  <a:gd name="T11" fmla="*/ 29062 h 278"/>
                  <a:gd name="T12" fmla="+- 0 19360 19360"/>
                  <a:gd name="T13" fmla="*/ T12 w 185"/>
                  <a:gd name="T14" fmla="+- 0 29128 29009"/>
                  <a:gd name="T15" fmla="*/ 29128 h 278"/>
                  <a:gd name="T16" fmla="+- 0 19360 19360"/>
                  <a:gd name="T17" fmla="*/ T16 w 185"/>
                  <a:gd name="T18" fmla="+- 0 29167 29009"/>
                  <a:gd name="T19" fmla="*/ 29167 h 278"/>
                  <a:gd name="T20" fmla="+- 0 19373 19360"/>
                  <a:gd name="T21" fmla="*/ T20 w 185"/>
                  <a:gd name="T22" fmla="+- 0 29233 29009"/>
                  <a:gd name="T23" fmla="*/ 29233 h 278"/>
                  <a:gd name="T24" fmla="+- 0 19399 19360"/>
                  <a:gd name="T25" fmla="*/ T24 w 185"/>
                  <a:gd name="T26" fmla="+- 0 29273 29009"/>
                  <a:gd name="T27" fmla="*/ 29273 h 278"/>
                  <a:gd name="T28" fmla="+- 0 19439 19360"/>
                  <a:gd name="T29" fmla="*/ T28 w 185"/>
                  <a:gd name="T30" fmla="+- 0 29286 29009"/>
                  <a:gd name="T31" fmla="*/ 29286 h 278"/>
                  <a:gd name="T32" fmla="+- 0 19465 19360"/>
                  <a:gd name="T33" fmla="*/ T32 w 185"/>
                  <a:gd name="T34" fmla="+- 0 29286 29009"/>
                  <a:gd name="T35" fmla="*/ 29286 h 278"/>
                  <a:gd name="T36" fmla="+- 0 19505 19360"/>
                  <a:gd name="T37" fmla="*/ T36 w 185"/>
                  <a:gd name="T38" fmla="+- 0 29273 29009"/>
                  <a:gd name="T39" fmla="*/ 29273 h 278"/>
                  <a:gd name="T40" fmla="+- 0 19531 19360"/>
                  <a:gd name="T41" fmla="*/ T40 w 185"/>
                  <a:gd name="T42" fmla="+- 0 29233 29009"/>
                  <a:gd name="T43" fmla="*/ 29233 h 278"/>
                  <a:gd name="T44" fmla="+- 0 19544 19360"/>
                  <a:gd name="T45" fmla="*/ T44 w 185"/>
                  <a:gd name="T46" fmla="+- 0 29167 29009"/>
                  <a:gd name="T47" fmla="*/ 29167 h 278"/>
                  <a:gd name="T48" fmla="+- 0 19544 19360"/>
                  <a:gd name="T49" fmla="*/ T48 w 185"/>
                  <a:gd name="T50" fmla="+- 0 29128 29009"/>
                  <a:gd name="T51" fmla="*/ 29128 h 278"/>
                  <a:gd name="T52" fmla="+- 0 19531 19360"/>
                  <a:gd name="T53" fmla="*/ T52 w 185"/>
                  <a:gd name="T54" fmla="+- 0 29062 29009"/>
                  <a:gd name="T55" fmla="*/ 29062 h 278"/>
                  <a:gd name="T56" fmla="+- 0 19505 19360"/>
                  <a:gd name="T57" fmla="*/ T56 w 185"/>
                  <a:gd name="T58" fmla="+- 0 29022 29009"/>
                  <a:gd name="T59" fmla="*/ 29022 h 278"/>
                  <a:gd name="T60" fmla="+- 0 19465 19360"/>
                  <a:gd name="T61" fmla="*/ T60 w 185"/>
                  <a:gd name="T62" fmla="+- 0 29009 29009"/>
                  <a:gd name="T63" fmla="*/ 29009 h 278"/>
                  <a:gd name="T64" fmla="+- 0 19439 19360"/>
                  <a:gd name="T65" fmla="*/ T64 w 185"/>
                  <a:gd name="T66" fmla="+- 0 29009 29009"/>
                  <a:gd name="T67" fmla="*/ 29009 h 2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85" h="278">
                    <a:moveTo>
                      <a:pt x="79" y="0"/>
                    </a:moveTo>
                    <a:lnTo>
                      <a:pt x="39" y="13"/>
                    </a:lnTo>
                    <a:lnTo>
                      <a:pt x="13" y="53"/>
                    </a:lnTo>
                    <a:lnTo>
                      <a:pt x="0" y="119"/>
                    </a:lnTo>
                    <a:lnTo>
                      <a:pt x="0" y="158"/>
                    </a:lnTo>
                    <a:lnTo>
                      <a:pt x="13" y="224"/>
                    </a:lnTo>
                    <a:lnTo>
                      <a:pt x="39" y="264"/>
                    </a:lnTo>
                    <a:lnTo>
                      <a:pt x="79" y="277"/>
                    </a:lnTo>
                    <a:lnTo>
                      <a:pt x="105" y="277"/>
                    </a:lnTo>
                    <a:lnTo>
                      <a:pt x="145" y="264"/>
                    </a:lnTo>
                    <a:lnTo>
                      <a:pt x="171" y="224"/>
                    </a:lnTo>
                    <a:lnTo>
                      <a:pt x="184" y="158"/>
                    </a:lnTo>
                    <a:lnTo>
                      <a:pt x="184" y="119"/>
                    </a:lnTo>
                    <a:lnTo>
                      <a:pt x="171" y="53"/>
                    </a:lnTo>
                    <a:lnTo>
                      <a:pt x="145" y="13"/>
                    </a:lnTo>
                    <a:lnTo>
                      <a:pt x="105" y="0"/>
                    </a:lnTo>
                    <a:lnTo>
                      <a:pt x="79"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06" name="Group 248">
              <a:extLst>
                <a:ext uri="{FF2B5EF4-FFF2-40B4-BE49-F238E27FC236}">
                  <a16:creationId xmlns:a16="http://schemas.microsoft.com/office/drawing/2014/main" id="{55874B3E-EA99-467B-968B-7D6A81D1F723}"/>
                </a:ext>
              </a:extLst>
            </p:cNvPr>
            <p:cNvGrpSpPr>
              <a:grpSpLocks/>
            </p:cNvGrpSpPr>
            <p:nvPr/>
          </p:nvGrpSpPr>
          <p:grpSpPr bwMode="auto">
            <a:xfrm>
              <a:off x="19373" y="29022"/>
              <a:ext cx="40" cy="251"/>
              <a:chOff x="19373" y="29022"/>
              <a:chExt cx="40" cy="251"/>
            </a:xfrm>
          </p:grpSpPr>
          <p:sp>
            <p:nvSpPr>
              <p:cNvPr id="20624" name="Freeform 249">
                <a:extLst>
                  <a:ext uri="{FF2B5EF4-FFF2-40B4-BE49-F238E27FC236}">
                    <a16:creationId xmlns:a16="http://schemas.microsoft.com/office/drawing/2014/main" id="{31CF7200-6BFB-42AB-9A16-343966096B50}"/>
                  </a:ext>
                </a:extLst>
              </p:cNvPr>
              <p:cNvSpPr>
                <a:spLocks/>
              </p:cNvSpPr>
              <p:nvPr/>
            </p:nvSpPr>
            <p:spPr bwMode="auto">
              <a:xfrm>
                <a:off x="19373" y="29022"/>
                <a:ext cx="40" cy="251"/>
              </a:xfrm>
              <a:custGeom>
                <a:avLst/>
                <a:gdLst>
                  <a:gd name="T0" fmla="+- 0 19412 19373"/>
                  <a:gd name="T1" fmla="*/ T0 w 40"/>
                  <a:gd name="T2" fmla="+- 0 29022 29022"/>
                  <a:gd name="T3" fmla="*/ 29022 h 251"/>
                  <a:gd name="T4" fmla="+- 0 19386 19373"/>
                  <a:gd name="T5" fmla="*/ T4 w 40"/>
                  <a:gd name="T6" fmla="+- 0 29062 29022"/>
                  <a:gd name="T7" fmla="*/ 29062 h 251"/>
                  <a:gd name="T8" fmla="+- 0 19373 19373"/>
                  <a:gd name="T9" fmla="*/ T8 w 40"/>
                  <a:gd name="T10" fmla="+- 0 29128 29022"/>
                  <a:gd name="T11" fmla="*/ 29128 h 251"/>
                  <a:gd name="T12" fmla="+- 0 19373 19373"/>
                  <a:gd name="T13" fmla="*/ T12 w 40"/>
                  <a:gd name="T14" fmla="+- 0 29167 29022"/>
                  <a:gd name="T15" fmla="*/ 29167 h 251"/>
                  <a:gd name="T16" fmla="+- 0 19386 19373"/>
                  <a:gd name="T17" fmla="*/ T16 w 40"/>
                  <a:gd name="T18" fmla="+- 0 29233 29022"/>
                  <a:gd name="T19" fmla="*/ 29233 h 251"/>
                  <a:gd name="T20" fmla="+- 0 19412 19373"/>
                  <a:gd name="T21" fmla="*/ T20 w 40"/>
                  <a:gd name="T22" fmla="+- 0 29273 29022"/>
                  <a:gd name="T23" fmla="*/ 29273 h 251"/>
                </a:gdLst>
                <a:ahLst/>
                <a:cxnLst>
                  <a:cxn ang="0">
                    <a:pos x="T1" y="T3"/>
                  </a:cxn>
                  <a:cxn ang="0">
                    <a:pos x="T5" y="T7"/>
                  </a:cxn>
                  <a:cxn ang="0">
                    <a:pos x="T9" y="T11"/>
                  </a:cxn>
                  <a:cxn ang="0">
                    <a:pos x="T13" y="T15"/>
                  </a:cxn>
                  <a:cxn ang="0">
                    <a:pos x="T17" y="T19"/>
                  </a:cxn>
                  <a:cxn ang="0">
                    <a:pos x="T21" y="T23"/>
                  </a:cxn>
                </a:cxnLst>
                <a:rect l="0" t="0" r="r" b="b"/>
                <a:pathLst>
                  <a:path w="40" h="251">
                    <a:moveTo>
                      <a:pt x="39" y="0"/>
                    </a:moveTo>
                    <a:lnTo>
                      <a:pt x="13" y="40"/>
                    </a:lnTo>
                    <a:lnTo>
                      <a:pt x="0" y="106"/>
                    </a:lnTo>
                    <a:lnTo>
                      <a:pt x="0" y="145"/>
                    </a:lnTo>
                    <a:lnTo>
                      <a:pt x="13" y="211"/>
                    </a:lnTo>
                    <a:lnTo>
                      <a:pt x="39" y="251"/>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07" name="Group 250">
              <a:extLst>
                <a:ext uri="{FF2B5EF4-FFF2-40B4-BE49-F238E27FC236}">
                  <a16:creationId xmlns:a16="http://schemas.microsoft.com/office/drawing/2014/main" id="{29936B3C-E7D5-4897-9853-09646D4A534D}"/>
                </a:ext>
              </a:extLst>
            </p:cNvPr>
            <p:cNvGrpSpPr>
              <a:grpSpLocks/>
            </p:cNvGrpSpPr>
            <p:nvPr/>
          </p:nvGrpSpPr>
          <p:grpSpPr bwMode="auto">
            <a:xfrm>
              <a:off x="19399" y="29259"/>
              <a:ext cx="106" cy="14"/>
              <a:chOff x="19399" y="29259"/>
              <a:chExt cx="106" cy="14"/>
            </a:xfrm>
          </p:grpSpPr>
          <p:sp>
            <p:nvSpPr>
              <p:cNvPr id="20623" name="Freeform 251">
                <a:extLst>
                  <a:ext uri="{FF2B5EF4-FFF2-40B4-BE49-F238E27FC236}">
                    <a16:creationId xmlns:a16="http://schemas.microsoft.com/office/drawing/2014/main" id="{8FA37C22-F600-4518-936E-445547210F17}"/>
                  </a:ext>
                </a:extLst>
              </p:cNvPr>
              <p:cNvSpPr>
                <a:spLocks/>
              </p:cNvSpPr>
              <p:nvPr/>
            </p:nvSpPr>
            <p:spPr bwMode="auto">
              <a:xfrm>
                <a:off x="19399" y="29259"/>
                <a:ext cx="106" cy="14"/>
              </a:xfrm>
              <a:custGeom>
                <a:avLst/>
                <a:gdLst>
                  <a:gd name="T0" fmla="+- 0 19399 19399"/>
                  <a:gd name="T1" fmla="*/ T0 w 106"/>
                  <a:gd name="T2" fmla="+- 0 29259 29259"/>
                  <a:gd name="T3" fmla="*/ 29259 h 14"/>
                  <a:gd name="T4" fmla="+- 0 19439 19399"/>
                  <a:gd name="T5" fmla="*/ T4 w 106"/>
                  <a:gd name="T6" fmla="+- 0 29273 29259"/>
                  <a:gd name="T7" fmla="*/ 29273 h 14"/>
                  <a:gd name="T8" fmla="+- 0 19465 19399"/>
                  <a:gd name="T9" fmla="*/ T8 w 106"/>
                  <a:gd name="T10" fmla="+- 0 29273 29259"/>
                  <a:gd name="T11" fmla="*/ 29273 h 14"/>
                  <a:gd name="T12" fmla="+- 0 19505 19399"/>
                  <a:gd name="T13" fmla="*/ T12 w 106"/>
                  <a:gd name="T14" fmla="+- 0 29259 29259"/>
                  <a:gd name="T15" fmla="*/ 29259 h 14"/>
                </a:gdLst>
                <a:ahLst/>
                <a:cxnLst>
                  <a:cxn ang="0">
                    <a:pos x="T1" y="T3"/>
                  </a:cxn>
                  <a:cxn ang="0">
                    <a:pos x="T5" y="T7"/>
                  </a:cxn>
                  <a:cxn ang="0">
                    <a:pos x="T9" y="T11"/>
                  </a:cxn>
                  <a:cxn ang="0">
                    <a:pos x="T13" y="T15"/>
                  </a:cxn>
                </a:cxnLst>
                <a:rect l="0" t="0" r="r" b="b"/>
                <a:pathLst>
                  <a:path w="106" h="14">
                    <a:moveTo>
                      <a:pt x="0" y="0"/>
                    </a:moveTo>
                    <a:lnTo>
                      <a:pt x="40" y="14"/>
                    </a:lnTo>
                    <a:lnTo>
                      <a:pt x="66" y="14"/>
                    </a:lnTo>
                    <a:lnTo>
                      <a:pt x="106"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08" name="Group 252">
              <a:extLst>
                <a:ext uri="{FF2B5EF4-FFF2-40B4-BE49-F238E27FC236}">
                  <a16:creationId xmlns:a16="http://schemas.microsoft.com/office/drawing/2014/main" id="{90AE787E-B201-4A55-9F65-F1FEFD1C10A0}"/>
                </a:ext>
              </a:extLst>
            </p:cNvPr>
            <p:cNvGrpSpPr>
              <a:grpSpLocks/>
            </p:cNvGrpSpPr>
            <p:nvPr/>
          </p:nvGrpSpPr>
          <p:grpSpPr bwMode="auto">
            <a:xfrm>
              <a:off x="19491" y="29022"/>
              <a:ext cx="40" cy="251"/>
              <a:chOff x="19491" y="29022"/>
              <a:chExt cx="40" cy="251"/>
            </a:xfrm>
          </p:grpSpPr>
          <p:sp>
            <p:nvSpPr>
              <p:cNvPr id="20622" name="Freeform 253">
                <a:extLst>
                  <a:ext uri="{FF2B5EF4-FFF2-40B4-BE49-F238E27FC236}">
                    <a16:creationId xmlns:a16="http://schemas.microsoft.com/office/drawing/2014/main" id="{470FCAFA-7BFD-4318-9565-972F17C89CE7}"/>
                  </a:ext>
                </a:extLst>
              </p:cNvPr>
              <p:cNvSpPr>
                <a:spLocks/>
              </p:cNvSpPr>
              <p:nvPr/>
            </p:nvSpPr>
            <p:spPr bwMode="auto">
              <a:xfrm>
                <a:off x="19491" y="29022"/>
                <a:ext cx="40" cy="251"/>
              </a:xfrm>
              <a:custGeom>
                <a:avLst/>
                <a:gdLst>
                  <a:gd name="T0" fmla="+- 0 19491 19491"/>
                  <a:gd name="T1" fmla="*/ T0 w 40"/>
                  <a:gd name="T2" fmla="+- 0 29273 29022"/>
                  <a:gd name="T3" fmla="*/ 29273 h 251"/>
                  <a:gd name="T4" fmla="+- 0 19518 19491"/>
                  <a:gd name="T5" fmla="*/ T4 w 40"/>
                  <a:gd name="T6" fmla="+- 0 29233 29022"/>
                  <a:gd name="T7" fmla="*/ 29233 h 251"/>
                  <a:gd name="T8" fmla="+- 0 19531 19491"/>
                  <a:gd name="T9" fmla="*/ T8 w 40"/>
                  <a:gd name="T10" fmla="+- 0 29167 29022"/>
                  <a:gd name="T11" fmla="*/ 29167 h 251"/>
                  <a:gd name="T12" fmla="+- 0 19531 19491"/>
                  <a:gd name="T13" fmla="*/ T12 w 40"/>
                  <a:gd name="T14" fmla="+- 0 29128 29022"/>
                  <a:gd name="T15" fmla="*/ 29128 h 251"/>
                  <a:gd name="T16" fmla="+- 0 19518 19491"/>
                  <a:gd name="T17" fmla="*/ T16 w 40"/>
                  <a:gd name="T18" fmla="+- 0 29062 29022"/>
                  <a:gd name="T19" fmla="*/ 29062 h 251"/>
                  <a:gd name="T20" fmla="+- 0 19491 19491"/>
                  <a:gd name="T21" fmla="*/ T20 w 40"/>
                  <a:gd name="T22" fmla="+- 0 29022 29022"/>
                  <a:gd name="T23" fmla="*/ 29022 h 251"/>
                </a:gdLst>
                <a:ahLst/>
                <a:cxnLst>
                  <a:cxn ang="0">
                    <a:pos x="T1" y="T3"/>
                  </a:cxn>
                  <a:cxn ang="0">
                    <a:pos x="T5" y="T7"/>
                  </a:cxn>
                  <a:cxn ang="0">
                    <a:pos x="T9" y="T11"/>
                  </a:cxn>
                  <a:cxn ang="0">
                    <a:pos x="T13" y="T15"/>
                  </a:cxn>
                  <a:cxn ang="0">
                    <a:pos x="T17" y="T19"/>
                  </a:cxn>
                  <a:cxn ang="0">
                    <a:pos x="T21" y="T23"/>
                  </a:cxn>
                </a:cxnLst>
                <a:rect l="0" t="0" r="r" b="b"/>
                <a:pathLst>
                  <a:path w="40" h="251">
                    <a:moveTo>
                      <a:pt x="0" y="251"/>
                    </a:moveTo>
                    <a:lnTo>
                      <a:pt x="27" y="211"/>
                    </a:lnTo>
                    <a:lnTo>
                      <a:pt x="40" y="145"/>
                    </a:lnTo>
                    <a:lnTo>
                      <a:pt x="40" y="106"/>
                    </a:lnTo>
                    <a:lnTo>
                      <a:pt x="27" y="40"/>
                    </a:lnTo>
                    <a:lnTo>
                      <a:pt x="0"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09" name="Group 254">
              <a:extLst>
                <a:ext uri="{FF2B5EF4-FFF2-40B4-BE49-F238E27FC236}">
                  <a16:creationId xmlns:a16="http://schemas.microsoft.com/office/drawing/2014/main" id="{756665EA-9673-4448-BC8E-61F0A0389132}"/>
                </a:ext>
              </a:extLst>
            </p:cNvPr>
            <p:cNvGrpSpPr>
              <a:grpSpLocks/>
            </p:cNvGrpSpPr>
            <p:nvPr/>
          </p:nvGrpSpPr>
          <p:grpSpPr bwMode="auto">
            <a:xfrm>
              <a:off x="19399" y="29022"/>
              <a:ext cx="106" cy="14"/>
              <a:chOff x="19399" y="29022"/>
              <a:chExt cx="106" cy="14"/>
            </a:xfrm>
          </p:grpSpPr>
          <p:sp>
            <p:nvSpPr>
              <p:cNvPr id="20621" name="Freeform 255">
                <a:extLst>
                  <a:ext uri="{FF2B5EF4-FFF2-40B4-BE49-F238E27FC236}">
                    <a16:creationId xmlns:a16="http://schemas.microsoft.com/office/drawing/2014/main" id="{FA383D06-D5CF-454E-836C-01A3C19A9EDD}"/>
                  </a:ext>
                </a:extLst>
              </p:cNvPr>
              <p:cNvSpPr>
                <a:spLocks/>
              </p:cNvSpPr>
              <p:nvPr/>
            </p:nvSpPr>
            <p:spPr bwMode="auto">
              <a:xfrm>
                <a:off x="19399" y="29022"/>
                <a:ext cx="106" cy="14"/>
              </a:xfrm>
              <a:custGeom>
                <a:avLst/>
                <a:gdLst>
                  <a:gd name="T0" fmla="+- 0 19505 19399"/>
                  <a:gd name="T1" fmla="*/ T0 w 106"/>
                  <a:gd name="T2" fmla="+- 0 29035 29022"/>
                  <a:gd name="T3" fmla="*/ 29035 h 14"/>
                  <a:gd name="T4" fmla="+- 0 19465 19399"/>
                  <a:gd name="T5" fmla="*/ T4 w 106"/>
                  <a:gd name="T6" fmla="+- 0 29022 29022"/>
                  <a:gd name="T7" fmla="*/ 29022 h 14"/>
                  <a:gd name="T8" fmla="+- 0 19439 19399"/>
                  <a:gd name="T9" fmla="*/ T8 w 106"/>
                  <a:gd name="T10" fmla="+- 0 29022 29022"/>
                  <a:gd name="T11" fmla="*/ 29022 h 14"/>
                  <a:gd name="T12" fmla="+- 0 19399 19399"/>
                  <a:gd name="T13" fmla="*/ T12 w 106"/>
                  <a:gd name="T14" fmla="+- 0 29035 29022"/>
                  <a:gd name="T15" fmla="*/ 29035 h 14"/>
                </a:gdLst>
                <a:ahLst/>
                <a:cxnLst>
                  <a:cxn ang="0">
                    <a:pos x="T1" y="T3"/>
                  </a:cxn>
                  <a:cxn ang="0">
                    <a:pos x="T5" y="T7"/>
                  </a:cxn>
                  <a:cxn ang="0">
                    <a:pos x="T9" y="T11"/>
                  </a:cxn>
                  <a:cxn ang="0">
                    <a:pos x="T13" y="T15"/>
                  </a:cxn>
                </a:cxnLst>
                <a:rect l="0" t="0" r="r" b="b"/>
                <a:pathLst>
                  <a:path w="106" h="14">
                    <a:moveTo>
                      <a:pt x="106" y="13"/>
                    </a:moveTo>
                    <a:lnTo>
                      <a:pt x="66" y="0"/>
                    </a:lnTo>
                    <a:lnTo>
                      <a:pt x="40" y="0"/>
                    </a:lnTo>
                    <a:lnTo>
                      <a:pt x="0" y="13"/>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10" name="Group 256">
              <a:extLst>
                <a:ext uri="{FF2B5EF4-FFF2-40B4-BE49-F238E27FC236}">
                  <a16:creationId xmlns:a16="http://schemas.microsoft.com/office/drawing/2014/main" id="{17FDAEC7-2E88-420B-BBE7-49B729CAAD1A}"/>
                </a:ext>
              </a:extLst>
            </p:cNvPr>
            <p:cNvGrpSpPr>
              <a:grpSpLocks/>
            </p:cNvGrpSpPr>
            <p:nvPr/>
          </p:nvGrpSpPr>
          <p:grpSpPr bwMode="auto">
            <a:xfrm>
              <a:off x="19663" y="29009"/>
              <a:ext cx="66" cy="278"/>
              <a:chOff x="19663" y="29009"/>
              <a:chExt cx="66" cy="278"/>
            </a:xfrm>
          </p:grpSpPr>
          <p:sp>
            <p:nvSpPr>
              <p:cNvPr id="20620" name="Freeform 257">
                <a:extLst>
                  <a:ext uri="{FF2B5EF4-FFF2-40B4-BE49-F238E27FC236}">
                    <a16:creationId xmlns:a16="http://schemas.microsoft.com/office/drawing/2014/main" id="{0FF56D53-AFCF-4EB4-A589-50545329F71F}"/>
                  </a:ext>
                </a:extLst>
              </p:cNvPr>
              <p:cNvSpPr>
                <a:spLocks/>
              </p:cNvSpPr>
              <p:nvPr/>
            </p:nvSpPr>
            <p:spPr bwMode="auto">
              <a:xfrm>
                <a:off x="19663" y="29009"/>
                <a:ext cx="66" cy="278"/>
              </a:xfrm>
              <a:custGeom>
                <a:avLst/>
                <a:gdLst>
                  <a:gd name="T0" fmla="+- 0 19729 19663"/>
                  <a:gd name="T1" fmla="*/ T0 w 66"/>
                  <a:gd name="T2" fmla="+- 0 29286 29009"/>
                  <a:gd name="T3" fmla="*/ 29286 h 278"/>
                  <a:gd name="T4" fmla="+- 0 19716 19663"/>
                  <a:gd name="T5" fmla="*/ T4 w 66"/>
                  <a:gd name="T6" fmla="+- 0 29286 29009"/>
                  <a:gd name="T7" fmla="*/ 29286 h 278"/>
                  <a:gd name="T8" fmla="+- 0 19716 19663"/>
                  <a:gd name="T9" fmla="*/ T8 w 66"/>
                  <a:gd name="T10" fmla="+- 0 29035 29009"/>
                  <a:gd name="T11" fmla="*/ 29035 h 278"/>
                  <a:gd name="T12" fmla="+- 0 19689 19663"/>
                  <a:gd name="T13" fmla="*/ T12 w 66"/>
                  <a:gd name="T14" fmla="+- 0 29062 29009"/>
                  <a:gd name="T15" fmla="*/ 29062 h 278"/>
                  <a:gd name="T16" fmla="+- 0 19663 19663"/>
                  <a:gd name="T17" fmla="*/ T16 w 66"/>
                  <a:gd name="T18" fmla="+- 0 29075 29009"/>
                  <a:gd name="T19" fmla="*/ 29075 h 278"/>
                  <a:gd name="T20" fmla="+- 0 19663 19663"/>
                  <a:gd name="T21" fmla="*/ T20 w 66"/>
                  <a:gd name="T22" fmla="+- 0 29062 29009"/>
                  <a:gd name="T23" fmla="*/ 29062 h 278"/>
                  <a:gd name="T24" fmla="+- 0 19689 19663"/>
                  <a:gd name="T25" fmla="*/ T24 w 66"/>
                  <a:gd name="T26" fmla="+- 0 29048 29009"/>
                  <a:gd name="T27" fmla="*/ 29048 h 278"/>
                  <a:gd name="T28" fmla="+- 0 19729 19663"/>
                  <a:gd name="T29" fmla="*/ T28 w 66"/>
                  <a:gd name="T30" fmla="+- 0 29009 29009"/>
                  <a:gd name="T31" fmla="*/ 29009 h 278"/>
                  <a:gd name="T32" fmla="+- 0 19729 19663"/>
                  <a:gd name="T33" fmla="*/ T32 w 66"/>
                  <a:gd name="T34" fmla="+- 0 29286 29009"/>
                  <a:gd name="T35" fmla="*/ 29286 h 2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66" h="278">
                    <a:moveTo>
                      <a:pt x="66" y="277"/>
                    </a:moveTo>
                    <a:lnTo>
                      <a:pt x="53" y="277"/>
                    </a:lnTo>
                    <a:lnTo>
                      <a:pt x="53" y="26"/>
                    </a:lnTo>
                    <a:lnTo>
                      <a:pt x="26" y="53"/>
                    </a:lnTo>
                    <a:lnTo>
                      <a:pt x="0" y="66"/>
                    </a:lnTo>
                    <a:lnTo>
                      <a:pt x="0" y="53"/>
                    </a:lnTo>
                    <a:lnTo>
                      <a:pt x="26" y="39"/>
                    </a:lnTo>
                    <a:lnTo>
                      <a:pt x="66" y="0"/>
                    </a:lnTo>
                    <a:lnTo>
                      <a:pt x="66" y="277"/>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11" name="Group 258">
              <a:extLst>
                <a:ext uri="{FF2B5EF4-FFF2-40B4-BE49-F238E27FC236}">
                  <a16:creationId xmlns:a16="http://schemas.microsoft.com/office/drawing/2014/main" id="{9F4B98EE-1D26-44E5-8CE5-9939594E7242}"/>
                </a:ext>
              </a:extLst>
            </p:cNvPr>
            <p:cNvGrpSpPr>
              <a:grpSpLocks/>
            </p:cNvGrpSpPr>
            <p:nvPr/>
          </p:nvGrpSpPr>
          <p:grpSpPr bwMode="auto">
            <a:xfrm>
              <a:off x="19900" y="29009"/>
              <a:ext cx="159" cy="264"/>
              <a:chOff x="19900" y="29009"/>
              <a:chExt cx="159" cy="264"/>
            </a:xfrm>
          </p:grpSpPr>
          <p:sp>
            <p:nvSpPr>
              <p:cNvPr id="20619" name="Freeform 259">
                <a:extLst>
                  <a:ext uri="{FF2B5EF4-FFF2-40B4-BE49-F238E27FC236}">
                    <a16:creationId xmlns:a16="http://schemas.microsoft.com/office/drawing/2014/main" id="{3966365D-B8DF-4066-B39E-0603E4459109}"/>
                  </a:ext>
                </a:extLst>
              </p:cNvPr>
              <p:cNvSpPr>
                <a:spLocks/>
              </p:cNvSpPr>
              <p:nvPr/>
            </p:nvSpPr>
            <p:spPr bwMode="auto">
              <a:xfrm>
                <a:off x="19900" y="29009"/>
                <a:ext cx="159" cy="264"/>
              </a:xfrm>
              <a:custGeom>
                <a:avLst/>
                <a:gdLst>
                  <a:gd name="T0" fmla="+- 0 19953 19900"/>
                  <a:gd name="T1" fmla="*/ T0 w 159"/>
                  <a:gd name="T2" fmla="+- 0 29009 29009"/>
                  <a:gd name="T3" fmla="*/ 29009 h 264"/>
                  <a:gd name="T4" fmla="+- 0 19914 19900"/>
                  <a:gd name="T5" fmla="*/ T4 w 159"/>
                  <a:gd name="T6" fmla="+- 0 29022 29009"/>
                  <a:gd name="T7" fmla="*/ 29022 h 264"/>
                  <a:gd name="T8" fmla="+- 0 19900 19900"/>
                  <a:gd name="T9" fmla="*/ T8 w 159"/>
                  <a:gd name="T10" fmla="+- 0 29048 29009"/>
                  <a:gd name="T11" fmla="*/ 29048 h 264"/>
                  <a:gd name="T12" fmla="+- 0 19900 19900"/>
                  <a:gd name="T13" fmla="*/ T12 w 159"/>
                  <a:gd name="T14" fmla="+- 0 29075 29009"/>
                  <a:gd name="T15" fmla="*/ 29075 h 264"/>
                  <a:gd name="T16" fmla="+- 0 19914 19900"/>
                  <a:gd name="T17" fmla="*/ T16 w 159"/>
                  <a:gd name="T18" fmla="+- 0 29101 29009"/>
                  <a:gd name="T19" fmla="*/ 29101 h 264"/>
                  <a:gd name="T20" fmla="+- 0 19927 19900"/>
                  <a:gd name="T21" fmla="*/ T20 w 159"/>
                  <a:gd name="T22" fmla="+- 0 29114 29009"/>
                  <a:gd name="T23" fmla="*/ 29114 h 264"/>
                  <a:gd name="T24" fmla="+- 0 19953 19900"/>
                  <a:gd name="T25" fmla="*/ T24 w 159"/>
                  <a:gd name="T26" fmla="+- 0 29128 29009"/>
                  <a:gd name="T27" fmla="*/ 29128 h 264"/>
                  <a:gd name="T28" fmla="+- 0 20006 19900"/>
                  <a:gd name="T29" fmla="*/ T28 w 159"/>
                  <a:gd name="T30" fmla="+- 0 29141 29009"/>
                  <a:gd name="T31" fmla="*/ 29141 h 264"/>
                  <a:gd name="T32" fmla="+- 0 20032 19900"/>
                  <a:gd name="T33" fmla="*/ T32 w 159"/>
                  <a:gd name="T34" fmla="+- 0 29154 29009"/>
                  <a:gd name="T35" fmla="*/ 29154 h 264"/>
                  <a:gd name="T36" fmla="+- 0 20045 19900"/>
                  <a:gd name="T37" fmla="*/ T36 w 159"/>
                  <a:gd name="T38" fmla="+- 0 29167 29009"/>
                  <a:gd name="T39" fmla="*/ 29167 h 264"/>
                  <a:gd name="T40" fmla="+- 0 20059 19900"/>
                  <a:gd name="T41" fmla="*/ T40 w 159"/>
                  <a:gd name="T42" fmla="+- 0 29194 29009"/>
                  <a:gd name="T43" fmla="*/ 29194 h 264"/>
                  <a:gd name="T44" fmla="+- 0 20059 19900"/>
                  <a:gd name="T45" fmla="*/ T44 w 159"/>
                  <a:gd name="T46" fmla="+- 0 29233 29009"/>
                  <a:gd name="T47" fmla="*/ 29233 h 264"/>
                  <a:gd name="T48" fmla="+- 0 20045 19900"/>
                  <a:gd name="T49" fmla="*/ T48 w 159"/>
                  <a:gd name="T50" fmla="+- 0 29259 29009"/>
                  <a:gd name="T51" fmla="*/ 29259 h 264"/>
                  <a:gd name="T52" fmla="+- 0 20006 19900"/>
                  <a:gd name="T53" fmla="*/ T52 w 159"/>
                  <a:gd name="T54" fmla="+- 0 29273 29009"/>
                  <a:gd name="T55" fmla="*/ 29273 h 264"/>
                  <a:gd name="T56" fmla="+- 0 19953 19900"/>
                  <a:gd name="T57" fmla="*/ T56 w 159"/>
                  <a:gd name="T58" fmla="+- 0 29273 29009"/>
                  <a:gd name="T59" fmla="*/ 29273 h 264"/>
                  <a:gd name="T60" fmla="+- 0 19914 19900"/>
                  <a:gd name="T61" fmla="*/ T60 w 159"/>
                  <a:gd name="T62" fmla="+- 0 29259 29009"/>
                  <a:gd name="T63" fmla="*/ 29259 h 264"/>
                  <a:gd name="T64" fmla="+- 0 19900 19900"/>
                  <a:gd name="T65" fmla="*/ T64 w 159"/>
                  <a:gd name="T66" fmla="+- 0 29233 29009"/>
                  <a:gd name="T67" fmla="*/ 29233 h 264"/>
                  <a:gd name="T68" fmla="+- 0 19900 19900"/>
                  <a:gd name="T69" fmla="*/ T68 w 159"/>
                  <a:gd name="T70" fmla="+- 0 29194 29009"/>
                  <a:gd name="T71" fmla="*/ 29194 h 264"/>
                  <a:gd name="T72" fmla="+- 0 19914 19900"/>
                  <a:gd name="T73" fmla="*/ T72 w 159"/>
                  <a:gd name="T74" fmla="+- 0 29167 29009"/>
                  <a:gd name="T75" fmla="*/ 29167 h 264"/>
                  <a:gd name="T76" fmla="+- 0 19927 19900"/>
                  <a:gd name="T77" fmla="*/ T76 w 159"/>
                  <a:gd name="T78" fmla="+- 0 29154 29009"/>
                  <a:gd name="T79" fmla="*/ 29154 h 264"/>
                  <a:gd name="T80" fmla="+- 0 19953 19900"/>
                  <a:gd name="T81" fmla="*/ T80 w 159"/>
                  <a:gd name="T82" fmla="+- 0 29141 29009"/>
                  <a:gd name="T83" fmla="*/ 29141 h 264"/>
                  <a:gd name="T84" fmla="+- 0 20006 19900"/>
                  <a:gd name="T85" fmla="*/ T84 w 159"/>
                  <a:gd name="T86" fmla="+- 0 29128 29009"/>
                  <a:gd name="T87" fmla="*/ 29128 h 264"/>
                  <a:gd name="T88" fmla="+- 0 20032 19900"/>
                  <a:gd name="T89" fmla="*/ T88 w 159"/>
                  <a:gd name="T90" fmla="+- 0 29114 29009"/>
                  <a:gd name="T91" fmla="*/ 29114 h 264"/>
                  <a:gd name="T92" fmla="+- 0 20045 19900"/>
                  <a:gd name="T93" fmla="*/ T92 w 159"/>
                  <a:gd name="T94" fmla="+- 0 29101 29009"/>
                  <a:gd name="T95" fmla="*/ 29101 h 264"/>
                  <a:gd name="T96" fmla="+- 0 20059 19900"/>
                  <a:gd name="T97" fmla="*/ T96 w 159"/>
                  <a:gd name="T98" fmla="+- 0 29075 29009"/>
                  <a:gd name="T99" fmla="*/ 29075 h 264"/>
                  <a:gd name="T100" fmla="+- 0 20059 19900"/>
                  <a:gd name="T101" fmla="*/ T100 w 159"/>
                  <a:gd name="T102" fmla="+- 0 29048 29009"/>
                  <a:gd name="T103" fmla="*/ 29048 h 264"/>
                  <a:gd name="T104" fmla="+- 0 20045 19900"/>
                  <a:gd name="T105" fmla="*/ T104 w 159"/>
                  <a:gd name="T106" fmla="+- 0 29022 29009"/>
                  <a:gd name="T107" fmla="*/ 29022 h 264"/>
                  <a:gd name="T108" fmla="+- 0 20006 19900"/>
                  <a:gd name="T109" fmla="*/ T108 w 159"/>
                  <a:gd name="T110" fmla="+- 0 29009 29009"/>
                  <a:gd name="T111" fmla="*/ 29009 h 264"/>
                  <a:gd name="T112" fmla="+- 0 19953 19900"/>
                  <a:gd name="T113" fmla="*/ T112 w 159"/>
                  <a:gd name="T114" fmla="+- 0 29009 29009"/>
                  <a:gd name="T115" fmla="*/ 29009 h 26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159" h="264">
                    <a:moveTo>
                      <a:pt x="53" y="0"/>
                    </a:moveTo>
                    <a:lnTo>
                      <a:pt x="14" y="13"/>
                    </a:lnTo>
                    <a:lnTo>
                      <a:pt x="0" y="39"/>
                    </a:lnTo>
                    <a:lnTo>
                      <a:pt x="0" y="66"/>
                    </a:lnTo>
                    <a:lnTo>
                      <a:pt x="14" y="92"/>
                    </a:lnTo>
                    <a:lnTo>
                      <a:pt x="27" y="105"/>
                    </a:lnTo>
                    <a:lnTo>
                      <a:pt x="53" y="119"/>
                    </a:lnTo>
                    <a:lnTo>
                      <a:pt x="106" y="132"/>
                    </a:lnTo>
                    <a:lnTo>
                      <a:pt x="132" y="145"/>
                    </a:lnTo>
                    <a:lnTo>
                      <a:pt x="145" y="158"/>
                    </a:lnTo>
                    <a:lnTo>
                      <a:pt x="159" y="185"/>
                    </a:lnTo>
                    <a:lnTo>
                      <a:pt x="159" y="224"/>
                    </a:lnTo>
                    <a:lnTo>
                      <a:pt x="145" y="250"/>
                    </a:lnTo>
                    <a:lnTo>
                      <a:pt x="106" y="264"/>
                    </a:lnTo>
                    <a:lnTo>
                      <a:pt x="53" y="264"/>
                    </a:lnTo>
                    <a:lnTo>
                      <a:pt x="14" y="250"/>
                    </a:lnTo>
                    <a:lnTo>
                      <a:pt x="0" y="224"/>
                    </a:lnTo>
                    <a:lnTo>
                      <a:pt x="0" y="185"/>
                    </a:lnTo>
                    <a:lnTo>
                      <a:pt x="14" y="158"/>
                    </a:lnTo>
                    <a:lnTo>
                      <a:pt x="27" y="145"/>
                    </a:lnTo>
                    <a:lnTo>
                      <a:pt x="53" y="132"/>
                    </a:lnTo>
                    <a:lnTo>
                      <a:pt x="106" y="119"/>
                    </a:lnTo>
                    <a:lnTo>
                      <a:pt x="132" y="105"/>
                    </a:lnTo>
                    <a:lnTo>
                      <a:pt x="145" y="92"/>
                    </a:lnTo>
                    <a:lnTo>
                      <a:pt x="159" y="66"/>
                    </a:lnTo>
                    <a:lnTo>
                      <a:pt x="159" y="39"/>
                    </a:lnTo>
                    <a:lnTo>
                      <a:pt x="145" y="13"/>
                    </a:lnTo>
                    <a:lnTo>
                      <a:pt x="106" y="0"/>
                    </a:lnTo>
                    <a:lnTo>
                      <a:pt x="53"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12" name="Group 260">
              <a:extLst>
                <a:ext uri="{FF2B5EF4-FFF2-40B4-BE49-F238E27FC236}">
                  <a16:creationId xmlns:a16="http://schemas.microsoft.com/office/drawing/2014/main" id="{5A8FCACA-8387-4A1F-A7FF-2DDF03948905}"/>
                </a:ext>
              </a:extLst>
            </p:cNvPr>
            <p:cNvGrpSpPr>
              <a:grpSpLocks/>
            </p:cNvGrpSpPr>
            <p:nvPr/>
          </p:nvGrpSpPr>
          <p:grpSpPr bwMode="auto">
            <a:xfrm>
              <a:off x="19887" y="29022"/>
              <a:ext cx="185" cy="264"/>
              <a:chOff x="19887" y="29022"/>
              <a:chExt cx="185" cy="264"/>
            </a:xfrm>
          </p:grpSpPr>
          <p:sp>
            <p:nvSpPr>
              <p:cNvPr id="20618" name="Freeform 261">
                <a:extLst>
                  <a:ext uri="{FF2B5EF4-FFF2-40B4-BE49-F238E27FC236}">
                    <a16:creationId xmlns:a16="http://schemas.microsoft.com/office/drawing/2014/main" id="{99718A5B-0CB8-40DF-A82C-2F3C06EE3DF6}"/>
                  </a:ext>
                </a:extLst>
              </p:cNvPr>
              <p:cNvSpPr>
                <a:spLocks/>
              </p:cNvSpPr>
              <p:nvPr/>
            </p:nvSpPr>
            <p:spPr bwMode="auto">
              <a:xfrm>
                <a:off x="19887" y="29022"/>
                <a:ext cx="185" cy="264"/>
              </a:xfrm>
              <a:custGeom>
                <a:avLst/>
                <a:gdLst>
                  <a:gd name="T0" fmla="+- 0 19927 19887"/>
                  <a:gd name="T1" fmla="*/ T0 w 185"/>
                  <a:gd name="T2" fmla="+- 0 29022 29022"/>
                  <a:gd name="T3" fmla="*/ 29022 h 264"/>
                  <a:gd name="T4" fmla="+- 0 19914 19887"/>
                  <a:gd name="T5" fmla="*/ T4 w 185"/>
                  <a:gd name="T6" fmla="+- 0 29048 29022"/>
                  <a:gd name="T7" fmla="*/ 29048 h 264"/>
                  <a:gd name="T8" fmla="+- 0 19914 19887"/>
                  <a:gd name="T9" fmla="*/ T8 w 185"/>
                  <a:gd name="T10" fmla="+- 0 29075 29022"/>
                  <a:gd name="T11" fmla="*/ 29075 h 264"/>
                  <a:gd name="T12" fmla="+- 0 19927 19887"/>
                  <a:gd name="T13" fmla="*/ T12 w 185"/>
                  <a:gd name="T14" fmla="+- 0 29101 29022"/>
                  <a:gd name="T15" fmla="*/ 29101 h 264"/>
                  <a:gd name="T16" fmla="+- 0 19953 19887"/>
                  <a:gd name="T17" fmla="*/ T16 w 185"/>
                  <a:gd name="T18" fmla="+- 0 29114 29022"/>
                  <a:gd name="T19" fmla="*/ 29114 h 264"/>
                  <a:gd name="T20" fmla="+- 0 20006 19887"/>
                  <a:gd name="T21" fmla="*/ T20 w 185"/>
                  <a:gd name="T22" fmla="+- 0 29128 29022"/>
                  <a:gd name="T23" fmla="*/ 29128 h 264"/>
                  <a:gd name="T24" fmla="+- 0 20032 19887"/>
                  <a:gd name="T25" fmla="*/ T24 w 185"/>
                  <a:gd name="T26" fmla="+- 0 29141 29022"/>
                  <a:gd name="T27" fmla="*/ 29141 h 264"/>
                  <a:gd name="T28" fmla="+- 0 20059 19887"/>
                  <a:gd name="T29" fmla="*/ T28 w 185"/>
                  <a:gd name="T30" fmla="+- 0 29167 29022"/>
                  <a:gd name="T31" fmla="*/ 29167 h 264"/>
                  <a:gd name="T32" fmla="+- 0 20072 19887"/>
                  <a:gd name="T33" fmla="*/ T32 w 185"/>
                  <a:gd name="T34" fmla="+- 0 29194 29022"/>
                  <a:gd name="T35" fmla="*/ 29194 h 264"/>
                  <a:gd name="T36" fmla="+- 0 20072 19887"/>
                  <a:gd name="T37" fmla="*/ T36 w 185"/>
                  <a:gd name="T38" fmla="+- 0 29233 29022"/>
                  <a:gd name="T39" fmla="*/ 29233 h 264"/>
                  <a:gd name="T40" fmla="+- 0 20059 19887"/>
                  <a:gd name="T41" fmla="*/ T40 w 185"/>
                  <a:gd name="T42" fmla="+- 0 29259 29022"/>
                  <a:gd name="T43" fmla="*/ 29259 h 264"/>
                  <a:gd name="T44" fmla="+- 0 20045 19887"/>
                  <a:gd name="T45" fmla="*/ T44 w 185"/>
                  <a:gd name="T46" fmla="+- 0 29273 29022"/>
                  <a:gd name="T47" fmla="*/ 29273 h 264"/>
                  <a:gd name="T48" fmla="+- 0 20006 19887"/>
                  <a:gd name="T49" fmla="*/ T48 w 185"/>
                  <a:gd name="T50" fmla="+- 0 29286 29022"/>
                  <a:gd name="T51" fmla="*/ 29286 h 264"/>
                  <a:gd name="T52" fmla="+- 0 19953 19887"/>
                  <a:gd name="T53" fmla="*/ T52 w 185"/>
                  <a:gd name="T54" fmla="+- 0 29286 29022"/>
                  <a:gd name="T55" fmla="*/ 29286 h 264"/>
                  <a:gd name="T56" fmla="+- 0 19914 19887"/>
                  <a:gd name="T57" fmla="*/ T56 w 185"/>
                  <a:gd name="T58" fmla="+- 0 29273 29022"/>
                  <a:gd name="T59" fmla="*/ 29273 h 264"/>
                  <a:gd name="T60" fmla="+- 0 19900 19887"/>
                  <a:gd name="T61" fmla="*/ T60 w 185"/>
                  <a:gd name="T62" fmla="+- 0 29259 29022"/>
                  <a:gd name="T63" fmla="*/ 29259 h 264"/>
                  <a:gd name="T64" fmla="+- 0 19887 19887"/>
                  <a:gd name="T65" fmla="*/ T64 w 185"/>
                  <a:gd name="T66" fmla="+- 0 29233 29022"/>
                  <a:gd name="T67" fmla="*/ 29233 h 264"/>
                  <a:gd name="T68" fmla="+- 0 19887 19887"/>
                  <a:gd name="T69" fmla="*/ T68 w 185"/>
                  <a:gd name="T70" fmla="+- 0 29194 29022"/>
                  <a:gd name="T71" fmla="*/ 29194 h 264"/>
                  <a:gd name="T72" fmla="+- 0 19900 19887"/>
                  <a:gd name="T73" fmla="*/ T72 w 185"/>
                  <a:gd name="T74" fmla="+- 0 29167 29022"/>
                  <a:gd name="T75" fmla="*/ 29167 h 264"/>
                  <a:gd name="T76" fmla="+- 0 19927 19887"/>
                  <a:gd name="T77" fmla="*/ T76 w 185"/>
                  <a:gd name="T78" fmla="+- 0 29141 29022"/>
                  <a:gd name="T79" fmla="*/ 29141 h 264"/>
                  <a:gd name="T80" fmla="+- 0 19953 19887"/>
                  <a:gd name="T81" fmla="*/ T80 w 185"/>
                  <a:gd name="T82" fmla="+- 0 29128 29022"/>
                  <a:gd name="T83" fmla="*/ 29128 h 264"/>
                  <a:gd name="T84" fmla="+- 0 20006 19887"/>
                  <a:gd name="T85" fmla="*/ T84 w 185"/>
                  <a:gd name="T86" fmla="+- 0 29114 29022"/>
                  <a:gd name="T87" fmla="*/ 29114 h 264"/>
                  <a:gd name="T88" fmla="+- 0 20032 19887"/>
                  <a:gd name="T89" fmla="*/ T88 w 185"/>
                  <a:gd name="T90" fmla="+- 0 29101 29022"/>
                  <a:gd name="T91" fmla="*/ 29101 h 264"/>
                  <a:gd name="T92" fmla="+- 0 20045 19887"/>
                  <a:gd name="T93" fmla="*/ T92 w 185"/>
                  <a:gd name="T94" fmla="+- 0 29075 29022"/>
                  <a:gd name="T95" fmla="*/ 29075 h 264"/>
                  <a:gd name="T96" fmla="+- 0 20045 19887"/>
                  <a:gd name="T97" fmla="*/ T96 w 185"/>
                  <a:gd name="T98" fmla="+- 0 29048 29022"/>
                  <a:gd name="T99" fmla="*/ 29048 h 264"/>
                  <a:gd name="T100" fmla="+- 0 20032 19887"/>
                  <a:gd name="T101" fmla="*/ T100 w 185"/>
                  <a:gd name="T102" fmla="+- 0 29022 29022"/>
                  <a:gd name="T103" fmla="*/ 29022 h 26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Lst>
                <a:rect l="0" t="0" r="r" b="b"/>
                <a:pathLst>
                  <a:path w="185" h="264">
                    <a:moveTo>
                      <a:pt x="40" y="0"/>
                    </a:moveTo>
                    <a:lnTo>
                      <a:pt x="27" y="26"/>
                    </a:lnTo>
                    <a:lnTo>
                      <a:pt x="27" y="53"/>
                    </a:lnTo>
                    <a:lnTo>
                      <a:pt x="40" y="79"/>
                    </a:lnTo>
                    <a:lnTo>
                      <a:pt x="66" y="92"/>
                    </a:lnTo>
                    <a:lnTo>
                      <a:pt x="119" y="106"/>
                    </a:lnTo>
                    <a:lnTo>
                      <a:pt x="145" y="119"/>
                    </a:lnTo>
                    <a:lnTo>
                      <a:pt x="172" y="145"/>
                    </a:lnTo>
                    <a:lnTo>
                      <a:pt x="185" y="172"/>
                    </a:lnTo>
                    <a:lnTo>
                      <a:pt x="185" y="211"/>
                    </a:lnTo>
                    <a:lnTo>
                      <a:pt x="172" y="237"/>
                    </a:lnTo>
                    <a:lnTo>
                      <a:pt x="158" y="251"/>
                    </a:lnTo>
                    <a:lnTo>
                      <a:pt x="119" y="264"/>
                    </a:lnTo>
                    <a:lnTo>
                      <a:pt x="66" y="264"/>
                    </a:lnTo>
                    <a:lnTo>
                      <a:pt x="27" y="251"/>
                    </a:lnTo>
                    <a:lnTo>
                      <a:pt x="13" y="237"/>
                    </a:lnTo>
                    <a:lnTo>
                      <a:pt x="0" y="211"/>
                    </a:lnTo>
                    <a:lnTo>
                      <a:pt x="0" y="172"/>
                    </a:lnTo>
                    <a:lnTo>
                      <a:pt x="13" y="145"/>
                    </a:lnTo>
                    <a:lnTo>
                      <a:pt x="40" y="119"/>
                    </a:lnTo>
                    <a:lnTo>
                      <a:pt x="66" y="106"/>
                    </a:lnTo>
                    <a:lnTo>
                      <a:pt x="119" y="92"/>
                    </a:lnTo>
                    <a:lnTo>
                      <a:pt x="145" y="79"/>
                    </a:lnTo>
                    <a:lnTo>
                      <a:pt x="158" y="53"/>
                    </a:lnTo>
                    <a:lnTo>
                      <a:pt x="158" y="26"/>
                    </a:lnTo>
                    <a:lnTo>
                      <a:pt x="145"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13" name="Group 262">
              <a:extLst>
                <a:ext uri="{FF2B5EF4-FFF2-40B4-BE49-F238E27FC236}">
                  <a16:creationId xmlns:a16="http://schemas.microsoft.com/office/drawing/2014/main" id="{8BAE0583-62D5-4403-8B34-BAA6768A143A}"/>
                </a:ext>
              </a:extLst>
            </p:cNvPr>
            <p:cNvGrpSpPr>
              <a:grpSpLocks/>
            </p:cNvGrpSpPr>
            <p:nvPr/>
          </p:nvGrpSpPr>
          <p:grpSpPr bwMode="auto">
            <a:xfrm>
              <a:off x="19914" y="29022"/>
              <a:ext cx="132" cy="14"/>
              <a:chOff x="19914" y="29022"/>
              <a:chExt cx="132" cy="14"/>
            </a:xfrm>
          </p:grpSpPr>
          <p:sp>
            <p:nvSpPr>
              <p:cNvPr id="20617" name="Freeform 263">
                <a:extLst>
                  <a:ext uri="{FF2B5EF4-FFF2-40B4-BE49-F238E27FC236}">
                    <a16:creationId xmlns:a16="http://schemas.microsoft.com/office/drawing/2014/main" id="{7A990499-993D-4AC4-9FBB-84ADBD4C30DD}"/>
                  </a:ext>
                </a:extLst>
              </p:cNvPr>
              <p:cNvSpPr>
                <a:spLocks/>
              </p:cNvSpPr>
              <p:nvPr/>
            </p:nvSpPr>
            <p:spPr bwMode="auto">
              <a:xfrm>
                <a:off x="19914" y="29022"/>
                <a:ext cx="132" cy="14"/>
              </a:xfrm>
              <a:custGeom>
                <a:avLst/>
                <a:gdLst>
                  <a:gd name="T0" fmla="+- 0 20045 19914"/>
                  <a:gd name="T1" fmla="*/ T0 w 132"/>
                  <a:gd name="T2" fmla="+- 0 29035 29022"/>
                  <a:gd name="T3" fmla="*/ 29035 h 14"/>
                  <a:gd name="T4" fmla="+- 0 20006 19914"/>
                  <a:gd name="T5" fmla="*/ T4 w 132"/>
                  <a:gd name="T6" fmla="+- 0 29022 29022"/>
                  <a:gd name="T7" fmla="*/ 29022 h 14"/>
                  <a:gd name="T8" fmla="+- 0 19953 19914"/>
                  <a:gd name="T9" fmla="*/ T8 w 132"/>
                  <a:gd name="T10" fmla="+- 0 29022 29022"/>
                  <a:gd name="T11" fmla="*/ 29022 h 14"/>
                  <a:gd name="T12" fmla="+- 0 19914 19914"/>
                  <a:gd name="T13" fmla="*/ T12 w 132"/>
                  <a:gd name="T14" fmla="+- 0 29035 29022"/>
                  <a:gd name="T15" fmla="*/ 29035 h 14"/>
                </a:gdLst>
                <a:ahLst/>
                <a:cxnLst>
                  <a:cxn ang="0">
                    <a:pos x="T1" y="T3"/>
                  </a:cxn>
                  <a:cxn ang="0">
                    <a:pos x="T5" y="T7"/>
                  </a:cxn>
                  <a:cxn ang="0">
                    <a:pos x="T9" y="T11"/>
                  </a:cxn>
                  <a:cxn ang="0">
                    <a:pos x="T13" y="T15"/>
                  </a:cxn>
                </a:cxnLst>
                <a:rect l="0" t="0" r="r" b="b"/>
                <a:pathLst>
                  <a:path w="132" h="14">
                    <a:moveTo>
                      <a:pt x="131" y="13"/>
                    </a:moveTo>
                    <a:lnTo>
                      <a:pt x="92" y="0"/>
                    </a:lnTo>
                    <a:lnTo>
                      <a:pt x="39" y="0"/>
                    </a:lnTo>
                    <a:lnTo>
                      <a:pt x="0" y="13"/>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14" name="Group 264">
              <a:extLst>
                <a:ext uri="{FF2B5EF4-FFF2-40B4-BE49-F238E27FC236}">
                  <a16:creationId xmlns:a16="http://schemas.microsoft.com/office/drawing/2014/main" id="{BFB8902A-35B7-4654-844A-F711609FB06B}"/>
                </a:ext>
              </a:extLst>
            </p:cNvPr>
            <p:cNvGrpSpPr>
              <a:grpSpLocks/>
            </p:cNvGrpSpPr>
            <p:nvPr/>
          </p:nvGrpSpPr>
          <p:grpSpPr bwMode="auto">
            <a:xfrm>
              <a:off x="19900" y="29246"/>
              <a:ext cx="40" cy="27"/>
              <a:chOff x="19900" y="29246"/>
              <a:chExt cx="40" cy="27"/>
            </a:xfrm>
          </p:grpSpPr>
          <p:sp>
            <p:nvSpPr>
              <p:cNvPr id="20616" name="Freeform 265">
                <a:extLst>
                  <a:ext uri="{FF2B5EF4-FFF2-40B4-BE49-F238E27FC236}">
                    <a16:creationId xmlns:a16="http://schemas.microsoft.com/office/drawing/2014/main" id="{429A1EEB-F95D-44F5-82A3-54A53848090B}"/>
                  </a:ext>
                </a:extLst>
              </p:cNvPr>
              <p:cNvSpPr>
                <a:spLocks/>
              </p:cNvSpPr>
              <p:nvPr/>
            </p:nvSpPr>
            <p:spPr bwMode="auto">
              <a:xfrm>
                <a:off x="19900" y="29246"/>
                <a:ext cx="40" cy="27"/>
              </a:xfrm>
              <a:custGeom>
                <a:avLst/>
                <a:gdLst>
                  <a:gd name="T0" fmla="+- 0 19900 19900"/>
                  <a:gd name="T1" fmla="*/ T0 w 40"/>
                  <a:gd name="T2" fmla="+- 0 29246 29246"/>
                  <a:gd name="T3" fmla="*/ 29246 h 27"/>
                  <a:gd name="T4" fmla="+- 0 19940 19900"/>
                  <a:gd name="T5" fmla="*/ T4 w 40"/>
                  <a:gd name="T6" fmla="+- 0 29273 29246"/>
                  <a:gd name="T7" fmla="*/ 29273 h 27"/>
                </a:gdLst>
                <a:ahLst/>
                <a:cxnLst>
                  <a:cxn ang="0">
                    <a:pos x="T1" y="T3"/>
                  </a:cxn>
                  <a:cxn ang="0">
                    <a:pos x="T5" y="T7"/>
                  </a:cxn>
                </a:cxnLst>
                <a:rect l="0" t="0" r="r" b="b"/>
                <a:pathLst>
                  <a:path w="40" h="27">
                    <a:moveTo>
                      <a:pt x="0" y="0"/>
                    </a:moveTo>
                    <a:lnTo>
                      <a:pt x="40" y="27"/>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15" name="Group 266">
              <a:extLst>
                <a:ext uri="{FF2B5EF4-FFF2-40B4-BE49-F238E27FC236}">
                  <a16:creationId xmlns:a16="http://schemas.microsoft.com/office/drawing/2014/main" id="{26FE1541-6337-4A5D-AEE7-AECCEE24E406}"/>
                </a:ext>
              </a:extLst>
            </p:cNvPr>
            <p:cNvGrpSpPr>
              <a:grpSpLocks/>
            </p:cNvGrpSpPr>
            <p:nvPr/>
          </p:nvGrpSpPr>
          <p:grpSpPr bwMode="auto">
            <a:xfrm>
              <a:off x="20019" y="29246"/>
              <a:ext cx="40" cy="27"/>
              <a:chOff x="20019" y="29246"/>
              <a:chExt cx="40" cy="27"/>
            </a:xfrm>
          </p:grpSpPr>
          <p:sp>
            <p:nvSpPr>
              <p:cNvPr id="20615" name="Freeform 267">
                <a:extLst>
                  <a:ext uri="{FF2B5EF4-FFF2-40B4-BE49-F238E27FC236}">
                    <a16:creationId xmlns:a16="http://schemas.microsoft.com/office/drawing/2014/main" id="{939E770C-828F-4123-ABE7-AAC3DA51E83B}"/>
                  </a:ext>
                </a:extLst>
              </p:cNvPr>
              <p:cNvSpPr>
                <a:spLocks/>
              </p:cNvSpPr>
              <p:nvPr/>
            </p:nvSpPr>
            <p:spPr bwMode="auto">
              <a:xfrm>
                <a:off x="20019" y="29246"/>
                <a:ext cx="40" cy="27"/>
              </a:xfrm>
              <a:custGeom>
                <a:avLst/>
                <a:gdLst>
                  <a:gd name="T0" fmla="+- 0 20019 20019"/>
                  <a:gd name="T1" fmla="*/ T0 w 40"/>
                  <a:gd name="T2" fmla="+- 0 29273 29246"/>
                  <a:gd name="T3" fmla="*/ 29273 h 27"/>
                  <a:gd name="T4" fmla="+- 0 20059 20019"/>
                  <a:gd name="T5" fmla="*/ T4 w 40"/>
                  <a:gd name="T6" fmla="+- 0 29246 29246"/>
                  <a:gd name="T7" fmla="*/ 29246 h 27"/>
                </a:gdLst>
                <a:ahLst/>
                <a:cxnLst>
                  <a:cxn ang="0">
                    <a:pos x="T1" y="T3"/>
                  </a:cxn>
                  <a:cxn ang="0">
                    <a:pos x="T5" y="T7"/>
                  </a:cxn>
                </a:cxnLst>
                <a:rect l="0" t="0" r="r" b="b"/>
                <a:pathLst>
                  <a:path w="40" h="27">
                    <a:moveTo>
                      <a:pt x="0" y="27"/>
                    </a:moveTo>
                    <a:lnTo>
                      <a:pt x="40"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16" name="Group 268">
              <a:extLst>
                <a:ext uri="{FF2B5EF4-FFF2-40B4-BE49-F238E27FC236}">
                  <a16:creationId xmlns:a16="http://schemas.microsoft.com/office/drawing/2014/main" id="{4B000E50-A0DD-44B3-8B36-B70039C1BB67}"/>
                </a:ext>
              </a:extLst>
            </p:cNvPr>
            <p:cNvGrpSpPr>
              <a:grpSpLocks/>
            </p:cNvGrpSpPr>
            <p:nvPr/>
          </p:nvGrpSpPr>
          <p:grpSpPr bwMode="auto">
            <a:xfrm>
              <a:off x="20428" y="29009"/>
              <a:ext cx="185" cy="278"/>
              <a:chOff x="20428" y="29009"/>
              <a:chExt cx="185" cy="278"/>
            </a:xfrm>
          </p:grpSpPr>
          <p:sp>
            <p:nvSpPr>
              <p:cNvPr id="20614" name="Freeform 269">
                <a:extLst>
                  <a:ext uri="{FF2B5EF4-FFF2-40B4-BE49-F238E27FC236}">
                    <a16:creationId xmlns:a16="http://schemas.microsoft.com/office/drawing/2014/main" id="{7C72DAF6-D06D-4F1B-83D6-A2CB94360E63}"/>
                  </a:ext>
                </a:extLst>
              </p:cNvPr>
              <p:cNvSpPr>
                <a:spLocks/>
              </p:cNvSpPr>
              <p:nvPr/>
            </p:nvSpPr>
            <p:spPr bwMode="auto">
              <a:xfrm>
                <a:off x="20428" y="29009"/>
                <a:ext cx="185" cy="278"/>
              </a:xfrm>
              <a:custGeom>
                <a:avLst/>
                <a:gdLst>
                  <a:gd name="T0" fmla="+- 0 20428 20428"/>
                  <a:gd name="T1" fmla="*/ T0 w 185"/>
                  <a:gd name="T2" fmla="+- 0 29246 29009"/>
                  <a:gd name="T3" fmla="*/ 29246 h 278"/>
                  <a:gd name="T4" fmla="+- 0 20454 20428"/>
                  <a:gd name="T5" fmla="*/ T4 w 185"/>
                  <a:gd name="T6" fmla="+- 0 29273 29009"/>
                  <a:gd name="T7" fmla="*/ 29273 h 278"/>
                  <a:gd name="T8" fmla="+- 0 20494 20428"/>
                  <a:gd name="T9" fmla="*/ T8 w 185"/>
                  <a:gd name="T10" fmla="+- 0 29286 29009"/>
                  <a:gd name="T11" fmla="*/ 29286 h 278"/>
                  <a:gd name="T12" fmla="+- 0 20547 20428"/>
                  <a:gd name="T13" fmla="*/ T12 w 185"/>
                  <a:gd name="T14" fmla="+- 0 29286 29009"/>
                  <a:gd name="T15" fmla="*/ 29286 h 278"/>
                  <a:gd name="T16" fmla="+- 0 20586 20428"/>
                  <a:gd name="T17" fmla="*/ T16 w 185"/>
                  <a:gd name="T18" fmla="+- 0 29273 29009"/>
                  <a:gd name="T19" fmla="*/ 29273 h 278"/>
                  <a:gd name="T20" fmla="+- 0 20613 20428"/>
                  <a:gd name="T21" fmla="*/ T20 w 185"/>
                  <a:gd name="T22" fmla="+- 0 29246 29009"/>
                  <a:gd name="T23" fmla="*/ 29246 h 278"/>
                  <a:gd name="T24" fmla="+- 0 20613 20428"/>
                  <a:gd name="T25" fmla="*/ T24 w 185"/>
                  <a:gd name="T26" fmla="+- 0 29207 29009"/>
                  <a:gd name="T27" fmla="*/ 29207 h 278"/>
                  <a:gd name="T28" fmla="+- 0 20600 20428"/>
                  <a:gd name="T29" fmla="*/ T28 w 185"/>
                  <a:gd name="T30" fmla="+- 0 29180 29009"/>
                  <a:gd name="T31" fmla="*/ 29180 h 278"/>
                  <a:gd name="T32" fmla="+- 0 20573 20428"/>
                  <a:gd name="T33" fmla="*/ T32 w 185"/>
                  <a:gd name="T34" fmla="+- 0 29154 29009"/>
                  <a:gd name="T35" fmla="*/ 29154 h 278"/>
                  <a:gd name="T36" fmla="+- 0 20547 20428"/>
                  <a:gd name="T37" fmla="*/ T36 w 185"/>
                  <a:gd name="T38" fmla="+- 0 29141 29009"/>
                  <a:gd name="T39" fmla="*/ 29141 h 278"/>
                  <a:gd name="T40" fmla="+- 0 20481 20428"/>
                  <a:gd name="T41" fmla="*/ T40 w 185"/>
                  <a:gd name="T42" fmla="+- 0 29114 29009"/>
                  <a:gd name="T43" fmla="*/ 29114 h 278"/>
                  <a:gd name="T44" fmla="+- 0 20454 20428"/>
                  <a:gd name="T45" fmla="*/ T44 w 185"/>
                  <a:gd name="T46" fmla="+- 0 29101 29009"/>
                  <a:gd name="T47" fmla="*/ 29101 h 278"/>
                  <a:gd name="T48" fmla="+- 0 20441 20428"/>
                  <a:gd name="T49" fmla="*/ T48 w 185"/>
                  <a:gd name="T50" fmla="+- 0 29075 29009"/>
                  <a:gd name="T51" fmla="*/ 29075 h 278"/>
                  <a:gd name="T52" fmla="+- 0 20441 20428"/>
                  <a:gd name="T53" fmla="*/ T52 w 185"/>
                  <a:gd name="T54" fmla="+- 0 29048 29009"/>
                  <a:gd name="T55" fmla="*/ 29048 h 278"/>
                  <a:gd name="T56" fmla="+- 0 20454 20428"/>
                  <a:gd name="T57" fmla="*/ T56 w 185"/>
                  <a:gd name="T58" fmla="+- 0 29035 29009"/>
                  <a:gd name="T59" fmla="*/ 29035 h 278"/>
                  <a:gd name="T60" fmla="+- 0 20494 20428"/>
                  <a:gd name="T61" fmla="*/ T60 w 185"/>
                  <a:gd name="T62" fmla="+- 0 29022 29009"/>
                  <a:gd name="T63" fmla="*/ 29022 h 278"/>
                  <a:gd name="T64" fmla="+- 0 20547 20428"/>
                  <a:gd name="T65" fmla="*/ T64 w 185"/>
                  <a:gd name="T66" fmla="+- 0 29022 29009"/>
                  <a:gd name="T67" fmla="*/ 29022 h 278"/>
                  <a:gd name="T68" fmla="+- 0 20573 20428"/>
                  <a:gd name="T69" fmla="*/ T68 w 185"/>
                  <a:gd name="T70" fmla="+- 0 29035 29009"/>
                  <a:gd name="T71" fmla="*/ 29035 h 278"/>
                  <a:gd name="T72" fmla="+- 0 20586 20428"/>
                  <a:gd name="T73" fmla="*/ T72 w 185"/>
                  <a:gd name="T74" fmla="+- 0 29048 29009"/>
                  <a:gd name="T75" fmla="*/ 29048 h 278"/>
                  <a:gd name="T76" fmla="+- 0 20613 20428"/>
                  <a:gd name="T77" fmla="*/ T76 w 185"/>
                  <a:gd name="T78" fmla="+- 0 29048 29009"/>
                  <a:gd name="T79" fmla="*/ 29048 h 278"/>
                  <a:gd name="T80" fmla="+- 0 20586 20428"/>
                  <a:gd name="T81" fmla="*/ T80 w 185"/>
                  <a:gd name="T82" fmla="+- 0 29022 29009"/>
                  <a:gd name="T83" fmla="*/ 29022 h 278"/>
                  <a:gd name="T84" fmla="+- 0 20547 20428"/>
                  <a:gd name="T85" fmla="*/ T84 w 185"/>
                  <a:gd name="T86" fmla="+- 0 29009 29009"/>
                  <a:gd name="T87" fmla="*/ 29009 h 278"/>
                  <a:gd name="T88" fmla="+- 0 20494 20428"/>
                  <a:gd name="T89" fmla="*/ T88 w 185"/>
                  <a:gd name="T90" fmla="+- 0 29009 29009"/>
                  <a:gd name="T91" fmla="*/ 29009 h 278"/>
                  <a:gd name="T92" fmla="+- 0 20454 20428"/>
                  <a:gd name="T93" fmla="*/ T92 w 185"/>
                  <a:gd name="T94" fmla="+- 0 29022 29009"/>
                  <a:gd name="T95" fmla="*/ 29022 h 278"/>
                  <a:gd name="T96" fmla="+- 0 20428 20428"/>
                  <a:gd name="T97" fmla="*/ T96 w 185"/>
                  <a:gd name="T98" fmla="+- 0 29048 29009"/>
                  <a:gd name="T99" fmla="*/ 29048 h 278"/>
                  <a:gd name="T100" fmla="+- 0 20428 20428"/>
                  <a:gd name="T101" fmla="*/ T100 w 185"/>
                  <a:gd name="T102" fmla="+- 0 29075 29009"/>
                  <a:gd name="T103" fmla="*/ 29075 h 278"/>
                  <a:gd name="T104" fmla="+- 0 20441 20428"/>
                  <a:gd name="T105" fmla="*/ T104 w 185"/>
                  <a:gd name="T106" fmla="+- 0 29101 29009"/>
                  <a:gd name="T107" fmla="*/ 29101 h 278"/>
                  <a:gd name="T108" fmla="+- 0 20454 20428"/>
                  <a:gd name="T109" fmla="*/ T108 w 185"/>
                  <a:gd name="T110" fmla="+- 0 29114 29009"/>
                  <a:gd name="T111" fmla="*/ 29114 h 278"/>
                  <a:gd name="T112" fmla="+- 0 20481 20428"/>
                  <a:gd name="T113" fmla="*/ T112 w 185"/>
                  <a:gd name="T114" fmla="+- 0 29128 29009"/>
                  <a:gd name="T115" fmla="*/ 29128 h 278"/>
                  <a:gd name="T116" fmla="+- 0 20547 20428"/>
                  <a:gd name="T117" fmla="*/ T116 w 185"/>
                  <a:gd name="T118" fmla="+- 0 29154 29009"/>
                  <a:gd name="T119" fmla="*/ 29154 h 278"/>
                  <a:gd name="T120" fmla="+- 0 20573 20428"/>
                  <a:gd name="T121" fmla="*/ T120 w 185"/>
                  <a:gd name="T122" fmla="+- 0 29167 29009"/>
                  <a:gd name="T123" fmla="*/ 29167 h 278"/>
                  <a:gd name="T124" fmla="+- 0 20586 20428"/>
                  <a:gd name="T125" fmla="*/ T124 w 185"/>
                  <a:gd name="T126" fmla="+- 0 29180 29009"/>
                  <a:gd name="T127" fmla="*/ 29180 h 278"/>
                  <a:gd name="T128" fmla="+- 0 20600 20428"/>
                  <a:gd name="T129" fmla="*/ T128 w 185"/>
                  <a:gd name="T130" fmla="+- 0 29207 29009"/>
                  <a:gd name="T131" fmla="*/ 29207 h 278"/>
                  <a:gd name="T132" fmla="+- 0 20600 20428"/>
                  <a:gd name="T133" fmla="*/ T132 w 185"/>
                  <a:gd name="T134" fmla="+- 0 29246 29009"/>
                  <a:gd name="T135" fmla="*/ 29246 h 278"/>
                  <a:gd name="T136" fmla="+- 0 20586 20428"/>
                  <a:gd name="T137" fmla="*/ T136 w 185"/>
                  <a:gd name="T138" fmla="+- 0 29259 29009"/>
                  <a:gd name="T139" fmla="*/ 29259 h 278"/>
                  <a:gd name="T140" fmla="+- 0 20547 20428"/>
                  <a:gd name="T141" fmla="*/ T140 w 185"/>
                  <a:gd name="T142" fmla="+- 0 29273 29009"/>
                  <a:gd name="T143" fmla="*/ 29273 h 278"/>
                  <a:gd name="T144" fmla="+- 0 20494 20428"/>
                  <a:gd name="T145" fmla="*/ T144 w 185"/>
                  <a:gd name="T146" fmla="+- 0 29273 29009"/>
                  <a:gd name="T147" fmla="*/ 29273 h 278"/>
                  <a:gd name="T148" fmla="+- 0 20468 20428"/>
                  <a:gd name="T149" fmla="*/ T148 w 185"/>
                  <a:gd name="T150" fmla="+- 0 29259 29009"/>
                  <a:gd name="T151" fmla="*/ 29259 h 278"/>
                  <a:gd name="T152" fmla="+- 0 20454 20428"/>
                  <a:gd name="T153" fmla="*/ T152 w 185"/>
                  <a:gd name="T154" fmla="+- 0 29246 29009"/>
                  <a:gd name="T155" fmla="*/ 29246 h 278"/>
                  <a:gd name="T156" fmla="+- 0 20428 20428"/>
                  <a:gd name="T157" fmla="*/ T156 w 185"/>
                  <a:gd name="T158" fmla="+- 0 29246 29009"/>
                  <a:gd name="T159" fmla="*/ 29246 h 2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85" h="278">
                    <a:moveTo>
                      <a:pt x="0" y="237"/>
                    </a:moveTo>
                    <a:lnTo>
                      <a:pt x="26" y="264"/>
                    </a:lnTo>
                    <a:lnTo>
                      <a:pt x="66" y="277"/>
                    </a:lnTo>
                    <a:lnTo>
                      <a:pt x="119" y="277"/>
                    </a:lnTo>
                    <a:lnTo>
                      <a:pt x="158" y="264"/>
                    </a:lnTo>
                    <a:lnTo>
                      <a:pt x="185" y="237"/>
                    </a:lnTo>
                    <a:lnTo>
                      <a:pt x="185" y="198"/>
                    </a:lnTo>
                    <a:lnTo>
                      <a:pt x="172" y="171"/>
                    </a:lnTo>
                    <a:lnTo>
                      <a:pt x="145" y="145"/>
                    </a:lnTo>
                    <a:lnTo>
                      <a:pt x="119" y="132"/>
                    </a:lnTo>
                    <a:lnTo>
                      <a:pt x="53" y="105"/>
                    </a:lnTo>
                    <a:lnTo>
                      <a:pt x="26" y="92"/>
                    </a:lnTo>
                    <a:lnTo>
                      <a:pt x="13" y="66"/>
                    </a:lnTo>
                    <a:lnTo>
                      <a:pt x="13" y="39"/>
                    </a:lnTo>
                    <a:lnTo>
                      <a:pt x="26" y="26"/>
                    </a:lnTo>
                    <a:lnTo>
                      <a:pt x="66" y="13"/>
                    </a:lnTo>
                    <a:lnTo>
                      <a:pt x="119" y="13"/>
                    </a:lnTo>
                    <a:lnTo>
                      <a:pt x="145" y="26"/>
                    </a:lnTo>
                    <a:lnTo>
                      <a:pt x="158" y="39"/>
                    </a:lnTo>
                    <a:lnTo>
                      <a:pt x="185" y="39"/>
                    </a:lnTo>
                    <a:lnTo>
                      <a:pt x="158" y="13"/>
                    </a:lnTo>
                    <a:lnTo>
                      <a:pt x="119" y="0"/>
                    </a:lnTo>
                    <a:lnTo>
                      <a:pt x="66" y="0"/>
                    </a:lnTo>
                    <a:lnTo>
                      <a:pt x="26" y="13"/>
                    </a:lnTo>
                    <a:lnTo>
                      <a:pt x="0" y="39"/>
                    </a:lnTo>
                    <a:lnTo>
                      <a:pt x="0" y="66"/>
                    </a:lnTo>
                    <a:lnTo>
                      <a:pt x="13" y="92"/>
                    </a:lnTo>
                    <a:lnTo>
                      <a:pt x="26" y="105"/>
                    </a:lnTo>
                    <a:lnTo>
                      <a:pt x="53" y="119"/>
                    </a:lnTo>
                    <a:lnTo>
                      <a:pt x="119" y="145"/>
                    </a:lnTo>
                    <a:lnTo>
                      <a:pt x="145" y="158"/>
                    </a:lnTo>
                    <a:lnTo>
                      <a:pt x="158" y="171"/>
                    </a:lnTo>
                    <a:lnTo>
                      <a:pt x="172" y="198"/>
                    </a:lnTo>
                    <a:lnTo>
                      <a:pt x="172" y="237"/>
                    </a:lnTo>
                    <a:lnTo>
                      <a:pt x="158" y="250"/>
                    </a:lnTo>
                    <a:lnTo>
                      <a:pt x="119" y="264"/>
                    </a:lnTo>
                    <a:lnTo>
                      <a:pt x="66" y="264"/>
                    </a:lnTo>
                    <a:lnTo>
                      <a:pt x="40" y="250"/>
                    </a:lnTo>
                    <a:lnTo>
                      <a:pt x="26" y="237"/>
                    </a:lnTo>
                    <a:lnTo>
                      <a:pt x="0" y="237"/>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17" name="Group 270">
              <a:extLst>
                <a:ext uri="{FF2B5EF4-FFF2-40B4-BE49-F238E27FC236}">
                  <a16:creationId xmlns:a16="http://schemas.microsoft.com/office/drawing/2014/main" id="{11E3D0CE-5BA6-4565-BEF2-B11EF55D8223}"/>
                </a:ext>
              </a:extLst>
            </p:cNvPr>
            <p:cNvGrpSpPr>
              <a:grpSpLocks/>
            </p:cNvGrpSpPr>
            <p:nvPr/>
          </p:nvGrpSpPr>
          <p:grpSpPr bwMode="auto">
            <a:xfrm>
              <a:off x="20712" y="29006"/>
              <a:ext cx="2" cy="284"/>
              <a:chOff x="20712" y="29006"/>
              <a:chExt cx="2" cy="284"/>
            </a:xfrm>
          </p:grpSpPr>
          <p:sp>
            <p:nvSpPr>
              <p:cNvPr id="20613" name="Freeform 271">
                <a:extLst>
                  <a:ext uri="{FF2B5EF4-FFF2-40B4-BE49-F238E27FC236}">
                    <a16:creationId xmlns:a16="http://schemas.microsoft.com/office/drawing/2014/main" id="{6BCE574F-2896-48B2-8801-1DA633D79A1F}"/>
                  </a:ext>
                </a:extLst>
              </p:cNvPr>
              <p:cNvSpPr>
                <a:spLocks/>
              </p:cNvSpPr>
              <p:nvPr/>
            </p:nvSpPr>
            <p:spPr bwMode="auto">
              <a:xfrm>
                <a:off x="20712" y="29006"/>
                <a:ext cx="2" cy="284"/>
              </a:xfrm>
              <a:custGeom>
                <a:avLst/>
                <a:gdLst>
                  <a:gd name="T0" fmla="+- 0 29006 29006"/>
                  <a:gd name="T1" fmla="*/ 29006 h 284"/>
                  <a:gd name="T2" fmla="+- 0 29289 29006"/>
                  <a:gd name="T3" fmla="*/ 29289 h 284"/>
                </a:gdLst>
                <a:ahLst/>
                <a:cxnLst>
                  <a:cxn ang="0">
                    <a:pos x="0" y="T1"/>
                  </a:cxn>
                  <a:cxn ang="0">
                    <a:pos x="0" y="T3"/>
                  </a:cxn>
                </a:cxnLst>
                <a:rect l="0" t="0" r="r" b="b"/>
                <a:pathLst>
                  <a:path h="284">
                    <a:moveTo>
                      <a:pt x="0" y="0"/>
                    </a:moveTo>
                    <a:lnTo>
                      <a:pt x="0" y="283"/>
                    </a:lnTo>
                  </a:path>
                </a:pathLst>
              </a:custGeom>
              <a:noFill/>
              <a:ln w="1383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18" name="Group 272">
              <a:extLst>
                <a:ext uri="{FF2B5EF4-FFF2-40B4-BE49-F238E27FC236}">
                  <a16:creationId xmlns:a16="http://schemas.microsoft.com/office/drawing/2014/main" id="{770ECC1E-DBF6-4F4E-92CB-9BDB07863FB0}"/>
                </a:ext>
              </a:extLst>
            </p:cNvPr>
            <p:cNvGrpSpPr>
              <a:grpSpLocks/>
            </p:cNvGrpSpPr>
            <p:nvPr/>
          </p:nvGrpSpPr>
          <p:grpSpPr bwMode="auto">
            <a:xfrm>
              <a:off x="20877" y="29022"/>
              <a:ext cx="14" cy="264"/>
              <a:chOff x="20877" y="29022"/>
              <a:chExt cx="14" cy="264"/>
            </a:xfrm>
          </p:grpSpPr>
          <p:sp>
            <p:nvSpPr>
              <p:cNvPr id="20612" name="Freeform 273">
                <a:extLst>
                  <a:ext uri="{FF2B5EF4-FFF2-40B4-BE49-F238E27FC236}">
                    <a16:creationId xmlns:a16="http://schemas.microsoft.com/office/drawing/2014/main" id="{8A6B1008-ADF8-4269-9175-4EC3123D8B8B}"/>
                  </a:ext>
                </a:extLst>
              </p:cNvPr>
              <p:cNvSpPr>
                <a:spLocks/>
              </p:cNvSpPr>
              <p:nvPr/>
            </p:nvSpPr>
            <p:spPr bwMode="auto">
              <a:xfrm>
                <a:off x="20877" y="29022"/>
                <a:ext cx="14" cy="264"/>
              </a:xfrm>
              <a:custGeom>
                <a:avLst/>
                <a:gdLst>
                  <a:gd name="T0" fmla="+- 0 20877 20877"/>
                  <a:gd name="T1" fmla="*/ T0 w 14"/>
                  <a:gd name="T2" fmla="+- 0 29022 29022"/>
                  <a:gd name="T3" fmla="*/ 29022 h 264"/>
                  <a:gd name="T4" fmla="+- 0 20877 20877"/>
                  <a:gd name="T5" fmla="*/ T4 w 14"/>
                  <a:gd name="T6" fmla="+- 0 29286 29022"/>
                  <a:gd name="T7" fmla="*/ 29286 h 264"/>
                  <a:gd name="T8" fmla="+- 0 20890 20877"/>
                  <a:gd name="T9" fmla="*/ T8 w 14"/>
                  <a:gd name="T10" fmla="+- 0 29286 29022"/>
                  <a:gd name="T11" fmla="*/ 29286 h 264"/>
                  <a:gd name="T12" fmla="+- 0 20890 20877"/>
                  <a:gd name="T13" fmla="*/ T12 w 14"/>
                  <a:gd name="T14" fmla="+- 0 29022 29022"/>
                  <a:gd name="T15" fmla="*/ 29022 h 264"/>
                </a:gdLst>
                <a:ahLst/>
                <a:cxnLst>
                  <a:cxn ang="0">
                    <a:pos x="T1" y="T3"/>
                  </a:cxn>
                  <a:cxn ang="0">
                    <a:pos x="T5" y="T7"/>
                  </a:cxn>
                  <a:cxn ang="0">
                    <a:pos x="T9" y="T11"/>
                  </a:cxn>
                  <a:cxn ang="0">
                    <a:pos x="T13" y="T15"/>
                  </a:cxn>
                </a:cxnLst>
                <a:rect l="0" t="0" r="r" b="b"/>
                <a:pathLst>
                  <a:path w="14" h="264">
                    <a:moveTo>
                      <a:pt x="0" y="0"/>
                    </a:moveTo>
                    <a:lnTo>
                      <a:pt x="0" y="264"/>
                    </a:lnTo>
                    <a:lnTo>
                      <a:pt x="13" y="264"/>
                    </a:lnTo>
                    <a:lnTo>
                      <a:pt x="13"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19" name="Group 274">
              <a:extLst>
                <a:ext uri="{FF2B5EF4-FFF2-40B4-BE49-F238E27FC236}">
                  <a16:creationId xmlns:a16="http://schemas.microsoft.com/office/drawing/2014/main" id="{55E82D08-C085-4DFD-9190-7B1B6A861C36}"/>
                </a:ext>
              </a:extLst>
            </p:cNvPr>
            <p:cNvGrpSpPr>
              <a:grpSpLocks/>
            </p:cNvGrpSpPr>
            <p:nvPr/>
          </p:nvGrpSpPr>
          <p:grpSpPr bwMode="auto">
            <a:xfrm>
              <a:off x="20794" y="29015"/>
              <a:ext cx="179" cy="2"/>
              <a:chOff x="20794" y="29015"/>
              <a:chExt cx="179" cy="2"/>
            </a:xfrm>
          </p:grpSpPr>
          <p:sp>
            <p:nvSpPr>
              <p:cNvPr id="20611" name="Freeform 275">
                <a:extLst>
                  <a:ext uri="{FF2B5EF4-FFF2-40B4-BE49-F238E27FC236}">
                    <a16:creationId xmlns:a16="http://schemas.microsoft.com/office/drawing/2014/main" id="{18D84714-2E3C-4286-9BA6-6FD27D32E0AF}"/>
                  </a:ext>
                </a:extLst>
              </p:cNvPr>
              <p:cNvSpPr>
                <a:spLocks/>
              </p:cNvSpPr>
              <p:nvPr/>
            </p:nvSpPr>
            <p:spPr bwMode="auto">
              <a:xfrm>
                <a:off x="20794" y="29015"/>
                <a:ext cx="179" cy="2"/>
              </a:xfrm>
              <a:custGeom>
                <a:avLst/>
                <a:gdLst>
                  <a:gd name="T0" fmla="+- 0 20794 20794"/>
                  <a:gd name="T1" fmla="*/ T0 w 179"/>
                  <a:gd name="T2" fmla="+- 0 20972 20794"/>
                  <a:gd name="T3" fmla="*/ T2 w 179"/>
                </a:gdLst>
                <a:ahLst/>
                <a:cxnLst>
                  <a:cxn ang="0">
                    <a:pos x="T1" y="0"/>
                  </a:cxn>
                  <a:cxn ang="0">
                    <a:pos x="T3" y="0"/>
                  </a:cxn>
                </a:cxnLst>
                <a:rect l="0" t="0" r="r" b="b"/>
                <a:pathLst>
                  <a:path w="179">
                    <a:moveTo>
                      <a:pt x="0" y="0"/>
                    </a:moveTo>
                    <a:lnTo>
                      <a:pt x="178" y="0"/>
                    </a:lnTo>
                  </a:path>
                </a:pathLst>
              </a:custGeom>
              <a:noFill/>
              <a:ln w="1383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20" name="Group 276">
              <a:extLst>
                <a:ext uri="{FF2B5EF4-FFF2-40B4-BE49-F238E27FC236}">
                  <a16:creationId xmlns:a16="http://schemas.microsoft.com/office/drawing/2014/main" id="{ED4F762E-4C5B-4FDC-B83D-EAF72ED0ECFB}"/>
                </a:ext>
              </a:extLst>
            </p:cNvPr>
            <p:cNvGrpSpPr>
              <a:grpSpLocks/>
            </p:cNvGrpSpPr>
            <p:nvPr/>
          </p:nvGrpSpPr>
          <p:grpSpPr bwMode="auto">
            <a:xfrm>
              <a:off x="21048" y="29009"/>
              <a:ext cx="2" cy="278"/>
              <a:chOff x="21048" y="29009"/>
              <a:chExt cx="2" cy="278"/>
            </a:xfrm>
          </p:grpSpPr>
          <p:sp>
            <p:nvSpPr>
              <p:cNvPr id="20610" name="Freeform 277">
                <a:extLst>
                  <a:ext uri="{FF2B5EF4-FFF2-40B4-BE49-F238E27FC236}">
                    <a16:creationId xmlns:a16="http://schemas.microsoft.com/office/drawing/2014/main" id="{EEAF95FB-6303-4750-9151-0C6CAD31C367}"/>
                  </a:ext>
                </a:extLst>
              </p:cNvPr>
              <p:cNvSpPr>
                <a:spLocks/>
              </p:cNvSpPr>
              <p:nvPr/>
            </p:nvSpPr>
            <p:spPr bwMode="auto">
              <a:xfrm>
                <a:off x="21048" y="29009"/>
                <a:ext cx="2" cy="278"/>
              </a:xfrm>
              <a:custGeom>
                <a:avLst/>
                <a:gdLst>
                  <a:gd name="T0" fmla="+- 0 29009 29009"/>
                  <a:gd name="T1" fmla="*/ 29009 h 278"/>
                  <a:gd name="T2" fmla="+- 0 29286 29009"/>
                  <a:gd name="T3" fmla="*/ 29286 h 278"/>
                </a:gdLst>
                <a:ahLst/>
                <a:cxnLst>
                  <a:cxn ang="0">
                    <a:pos x="0" y="T1"/>
                  </a:cxn>
                  <a:cxn ang="0">
                    <a:pos x="0" y="T3"/>
                  </a:cxn>
                </a:cxnLst>
                <a:rect l="0" t="0" r="r" b="b"/>
                <a:pathLst>
                  <a:path h="278">
                    <a:moveTo>
                      <a:pt x="0" y="0"/>
                    </a:moveTo>
                    <a:lnTo>
                      <a:pt x="0" y="277"/>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21" name="Group 278">
              <a:extLst>
                <a:ext uri="{FF2B5EF4-FFF2-40B4-BE49-F238E27FC236}">
                  <a16:creationId xmlns:a16="http://schemas.microsoft.com/office/drawing/2014/main" id="{08738F2F-F5C5-43BE-B102-79DD09F224E8}"/>
                </a:ext>
              </a:extLst>
            </p:cNvPr>
            <p:cNvGrpSpPr>
              <a:grpSpLocks/>
            </p:cNvGrpSpPr>
            <p:nvPr/>
          </p:nvGrpSpPr>
          <p:grpSpPr bwMode="auto">
            <a:xfrm>
              <a:off x="21061" y="29022"/>
              <a:ext cx="2" cy="251"/>
              <a:chOff x="21061" y="29022"/>
              <a:chExt cx="2" cy="251"/>
            </a:xfrm>
          </p:grpSpPr>
          <p:sp>
            <p:nvSpPr>
              <p:cNvPr id="20609" name="Freeform 279">
                <a:extLst>
                  <a:ext uri="{FF2B5EF4-FFF2-40B4-BE49-F238E27FC236}">
                    <a16:creationId xmlns:a16="http://schemas.microsoft.com/office/drawing/2014/main" id="{0BA87FE2-C586-4905-9184-90B130713093}"/>
                  </a:ext>
                </a:extLst>
              </p:cNvPr>
              <p:cNvSpPr>
                <a:spLocks/>
              </p:cNvSpPr>
              <p:nvPr/>
            </p:nvSpPr>
            <p:spPr bwMode="auto">
              <a:xfrm>
                <a:off x="21061" y="29022"/>
                <a:ext cx="2" cy="251"/>
              </a:xfrm>
              <a:custGeom>
                <a:avLst/>
                <a:gdLst>
                  <a:gd name="T0" fmla="+- 0 29022 29022"/>
                  <a:gd name="T1" fmla="*/ 29022 h 251"/>
                  <a:gd name="T2" fmla="+- 0 29273 29022"/>
                  <a:gd name="T3" fmla="*/ 29273 h 251"/>
                </a:gdLst>
                <a:ahLst/>
                <a:cxnLst>
                  <a:cxn ang="0">
                    <a:pos x="0" y="T1"/>
                  </a:cxn>
                  <a:cxn ang="0">
                    <a:pos x="0" y="T3"/>
                  </a:cxn>
                </a:cxnLst>
                <a:rect l="0" t="0" r="r" b="b"/>
                <a:pathLst>
                  <a:path h="251">
                    <a:moveTo>
                      <a:pt x="0" y="0"/>
                    </a:moveTo>
                    <a:lnTo>
                      <a:pt x="0" y="251"/>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22" name="Group 280">
              <a:extLst>
                <a:ext uri="{FF2B5EF4-FFF2-40B4-BE49-F238E27FC236}">
                  <a16:creationId xmlns:a16="http://schemas.microsoft.com/office/drawing/2014/main" id="{E0C8BC26-CADA-4929-82D2-D53698173128}"/>
                </a:ext>
              </a:extLst>
            </p:cNvPr>
            <p:cNvGrpSpPr>
              <a:grpSpLocks/>
            </p:cNvGrpSpPr>
            <p:nvPr/>
          </p:nvGrpSpPr>
          <p:grpSpPr bwMode="auto">
            <a:xfrm>
              <a:off x="21048" y="29009"/>
              <a:ext cx="159" cy="14"/>
              <a:chOff x="21048" y="29009"/>
              <a:chExt cx="159" cy="14"/>
            </a:xfrm>
          </p:grpSpPr>
          <p:sp>
            <p:nvSpPr>
              <p:cNvPr id="20608" name="Freeform 281">
                <a:extLst>
                  <a:ext uri="{FF2B5EF4-FFF2-40B4-BE49-F238E27FC236}">
                    <a16:creationId xmlns:a16="http://schemas.microsoft.com/office/drawing/2014/main" id="{539120DC-6F1F-478E-88EA-E124ED750243}"/>
                  </a:ext>
                </a:extLst>
              </p:cNvPr>
              <p:cNvSpPr>
                <a:spLocks/>
              </p:cNvSpPr>
              <p:nvPr/>
            </p:nvSpPr>
            <p:spPr bwMode="auto">
              <a:xfrm>
                <a:off x="21048" y="29009"/>
                <a:ext cx="159" cy="14"/>
              </a:xfrm>
              <a:custGeom>
                <a:avLst/>
                <a:gdLst>
                  <a:gd name="T0" fmla="+- 0 21048 21048"/>
                  <a:gd name="T1" fmla="*/ T0 w 159"/>
                  <a:gd name="T2" fmla="+- 0 29009 29009"/>
                  <a:gd name="T3" fmla="*/ 29009 h 14"/>
                  <a:gd name="T4" fmla="+- 0 21206 21048"/>
                  <a:gd name="T5" fmla="*/ T4 w 159"/>
                  <a:gd name="T6" fmla="+- 0 29009 29009"/>
                  <a:gd name="T7" fmla="*/ 29009 h 14"/>
                  <a:gd name="T8" fmla="+- 0 21206 21048"/>
                  <a:gd name="T9" fmla="*/ T8 w 159"/>
                  <a:gd name="T10" fmla="+- 0 29022 29009"/>
                  <a:gd name="T11" fmla="*/ 29022 h 14"/>
                  <a:gd name="T12" fmla="+- 0 21061 21048"/>
                  <a:gd name="T13" fmla="*/ T12 w 159"/>
                  <a:gd name="T14" fmla="+- 0 29022 29009"/>
                  <a:gd name="T15" fmla="*/ 29022 h 14"/>
                </a:gdLst>
                <a:ahLst/>
                <a:cxnLst>
                  <a:cxn ang="0">
                    <a:pos x="T1" y="T3"/>
                  </a:cxn>
                  <a:cxn ang="0">
                    <a:pos x="T5" y="T7"/>
                  </a:cxn>
                  <a:cxn ang="0">
                    <a:pos x="T9" y="T11"/>
                  </a:cxn>
                  <a:cxn ang="0">
                    <a:pos x="T13" y="T15"/>
                  </a:cxn>
                </a:cxnLst>
                <a:rect l="0" t="0" r="r" b="b"/>
                <a:pathLst>
                  <a:path w="159" h="14">
                    <a:moveTo>
                      <a:pt x="0" y="0"/>
                    </a:moveTo>
                    <a:lnTo>
                      <a:pt x="158" y="0"/>
                    </a:lnTo>
                    <a:lnTo>
                      <a:pt x="158" y="13"/>
                    </a:lnTo>
                    <a:lnTo>
                      <a:pt x="13" y="13"/>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23" name="Group 282">
              <a:extLst>
                <a:ext uri="{FF2B5EF4-FFF2-40B4-BE49-F238E27FC236}">
                  <a16:creationId xmlns:a16="http://schemas.microsoft.com/office/drawing/2014/main" id="{020C43CC-6214-4AFF-9F0D-F5603896C245}"/>
                </a:ext>
              </a:extLst>
            </p:cNvPr>
            <p:cNvGrpSpPr>
              <a:grpSpLocks/>
            </p:cNvGrpSpPr>
            <p:nvPr/>
          </p:nvGrpSpPr>
          <p:grpSpPr bwMode="auto">
            <a:xfrm>
              <a:off x="21061" y="29141"/>
              <a:ext cx="80" cy="14"/>
              <a:chOff x="21061" y="29141"/>
              <a:chExt cx="80" cy="14"/>
            </a:xfrm>
          </p:grpSpPr>
          <p:sp>
            <p:nvSpPr>
              <p:cNvPr id="20607" name="Freeform 283">
                <a:extLst>
                  <a:ext uri="{FF2B5EF4-FFF2-40B4-BE49-F238E27FC236}">
                    <a16:creationId xmlns:a16="http://schemas.microsoft.com/office/drawing/2014/main" id="{F3E1BB91-252A-4525-BBCB-9A7FA0057ECC}"/>
                  </a:ext>
                </a:extLst>
              </p:cNvPr>
              <p:cNvSpPr>
                <a:spLocks/>
              </p:cNvSpPr>
              <p:nvPr/>
            </p:nvSpPr>
            <p:spPr bwMode="auto">
              <a:xfrm>
                <a:off x="21061" y="29141"/>
                <a:ext cx="80" cy="14"/>
              </a:xfrm>
              <a:custGeom>
                <a:avLst/>
                <a:gdLst>
                  <a:gd name="T0" fmla="+- 0 21061 21061"/>
                  <a:gd name="T1" fmla="*/ T0 w 80"/>
                  <a:gd name="T2" fmla="+- 0 29141 29141"/>
                  <a:gd name="T3" fmla="*/ 29141 h 14"/>
                  <a:gd name="T4" fmla="+- 0 21140 21061"/>
                  <a:gd name="T5" fmla="*/ T4 w 80"/>
                  <a:gd name="T6" fmla="+- 0 29141 29141"/>
                  <a:gd name="T7" fmla="*/ 29141 h 14"/>
                  <a:gd name="T8" fmla="+- 0 21140 21061"/>
                  <a:gd name="T9" fmla="*/ T8 w 80"/>
                  <a:gd name="T10" fmla="+- 0 29154 29141"/>
                  <a:gd name="T11" fmla="*/ 29154 h 14"/>
                  <a:gd name="T12" fmla="+- 0 21061 21061"/>
                  <a:gd name="T13" fmla="*/ T12 w 80"/>
                  <a:gd name="T14" fmla="+- 0 29154 29141"/>
                  <a:gd name="T15" fmla="*/ 29154 h 14"/>
                </a:gdLst>
                <a:ahLst/>
                <a:cxnLst>
                  <a:cxn ang="0">
                    <a:pos x="T1" y="T3"/>
                  </a:cxn>
                  <a:cxn ang="0">
                    <a:pos x="T5" y="T7"/>
                  </a:cxn>
                  <a:cxn ang="0">
                    <a:pos x="T9" y="T11"/>
                  </a:cxn>
                  <a:cxn ang="0">
                    <a:pos x="T13" y="T15"/>
                  </a:cxn>
                </a:cxnLst>
                <a:rect l="0" t="0" r="r" b="b"/>
                <a:pathLst>
                  <a:path w="80" h="14">
                    <a:moveTo>
                      <a:pt x="0" y="0"/>
                    </a:moveTo>
                    <a:lnTo>
                      <a:pt x="79" y="0"/>
                    </a:lnTo>
                    <a:lnTo>
                      <a:pt x="79" y="13"/>
                    </a:lnTo>
                    <a:lnTo>
                      <a:pt x="0" y="13"/>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24" name="Group 284">
              <a:extLst>
                <a:ext uri="{FF2B5EF4-FFF2-40B4-BE49-F238E27FC236}">
                  <a16:creationId xmlns:a16="http://schemas.microsoft.com/office/drawing/2014/main" id="{71AEA3F9-E2F0-4D4A-9D95-78A1DE16118E}"/>
                </a:ext>
              </a:extLst>
            </p:cNvPr>
            <p:cNvGrpSpPr>
              <a:grpSpLocks/>
            </p:cNvGrpSpPr>
            <p:nvPr/>
          </p:nvGrpSpPr>
          <p:grpSpPr bwMode="auto">
            <a:xfrm>
              <a:off x="21048" y="29273"/>
              <a:ext cx="159" cy="14"/>
              <a:chOff x="21048" y="29273"/>
              <a:chExt cx="159" cy="14"/>
            </a:xfrm>
          </p:grpSpPr>
          <p:sp>
            <p:nvSpPr>
              <p:cNvPr id="20606" name="Freeform 285">
                <a:extLst>
                  <a:ext uri="{FF2B5EF4-FFF2-40B4-BE49-F238E27FC236}">
                    <a16:creationId xmlns:a16="http://schemas.microsoft.com/office/drawing/2014/main" id="{FA4BDD5E-E65D-4069-9F23-189FBC6CD4FE}"/>
                  </a:ext>
                </a:extLst>
              </p:cNvPr>
              <p:cNvSpPr>
                <a:spLocks/>
              </p:cNvSpPr>
              <p:nvPr/>
            </p:nvSpPr>
            <p:spPr bwMode="auto">
              <a:xfrm>
                <a:off x="21048" y="29273"/>
                <a:ext cx="159" cy="14"/>
              </a:xfrm>
              <a:custGeom>
                <a:avLst/>
                <a:gdLst>
                  <a:gd name="T0" fmla="+- 0 21061 21048"/>
                  <a:gd name="T1" fmla="*/ T0 w 159"/>
                  <a:gd name="T2" fmla="+- 0 29273 29273"/>
                  <a:gd name="T3" fmla="*/ 29273 h 14"/>
                  <a:gd name="T4" fmla="+- 0 21206 21048"/>
                  <a:gd name="T5" fmla="*/ T4 w 159"/>
                  <a:gd name="T6" fmla="+- 0 29273 29273"/>
                  <a:gd name="T7" fmla="*/ 29273 h 14"/>
                  <a:gd name="T8" fmla="+- 0 21206 21048"/>
                  <a:gd name="T9" fmla="*/ T8 w 159"/>
                  <a:gd name="T10" fmla="+- 0 29286 29273"/>
                  <a:gd name="T11" fmla="*/ 29286 h 14"/>
                  <a:gd name="T12" fmla="+- 0 21048 21048"/>
                  <a:gd name="T13" fmla="*/ T12 w 159"/>
                  <a:gd name="T14" fmla="+- 0 29286 29273"/>
                  <a:gd name="T15" fmla="*/ 29286 h 14"/>
                </a:gdLst>
                <a:ahLst/>
                <a:cxnLst>
                  <a:cxn ang="0">
                    <a:pos x="T1" y="T3"/>
                  </a:cxn>
                  <a:cxn ang="0">
                    <a:pos x="T5" y="T7"/>
                  </a:cxn>
                  <a:cxn ang="0">
                    <a:pos x="T9" y="T11"/>
                  </a:cxn>
                  <a:cxn ang="0">
                    <a:pos x="T13" y="T15"/>
                  </a:cxn>
                </a:cxnLst>
                <a:rect l="0" t="0" r="r" b="b"/>
                <a:pathLst>
                  <a:path w="159" h="14">
                    <a:moveTo>
                      <a:pt x="13" y="0"/>
                    </a:moveTo>
                    <a:lnTo>
                      <a:pt x="158" y="0"/>
                    </a:lnTo>
                    <a:lnTo>
                      <a:pt x="158" y="13"/>
                    </a:lnTo>
                    <a:lnTo>
                      <a:pt x="0" y="13"/>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25" name="Group 286">
              <a:extLst>
                <a:ext uri="{FF2B5EF4-FFF2-40B4-BE49-F238E27FC236}">
                  <a16:creationId xmlns:a16="http://schemas.microsoft.com/office/drawing/2014/main" id="{C949F90B-A576-4960-B8E8-7ACB52B057F9}"/>
                </a:ext>
              </a:extLst>
            </p:cNvPr>
            <p:cNvGrpSpPr>
              <a:grpSpLocks/>
            </p:cNvGrpSpPr>
            <p:nvPr/>
          </p:nvGrpSpPr>
          <p:grpSpPr bwMode="auto">
            <a:xfrm>
              <a:off x="21563" y="29009"/>
              <a:ext cx="185" cy="278"/>
              <a:chOff x="21563" y="29009"/>
              <a:chExt cx="185" cy="278"/>
            </a:xfrm>
          </p:grpSpPr>
          <p:sp>
            <p:nvSpPr>
              <p:cNvPr id="20605" name="Freeform 287">
                <a:extLst>
                  <a:ext uri="{FF2B5EF4-FFF2-40B4-BE49-F238E27FC236}">
                    <a16:creationId xmlns:a16="http://schemas.microsoft.com/office/drawing/2014/main" id="{13D05C1F-62E3-4C5D-9A86-5F5DEA348901}"/>
                  </a:ext>
                </a:extLst>
              </p:cNvPr>
              <p:cNvSpPr>
                <a:spLocks/>
              </p:cNvSpPr>
              <p:nvPr/>
            </p:nvSpPr>
            <p:spPr bwMode="auto">
              <a:xfrm>
                <a:off x="21563" y="29009"/>
                <a:ext cx="185" cy="278"/>
              </a:xfrm>
              <a:custGeom>
                <a:avLst/>
                <a:gdLst>
                  <a:gd name="T0" fmla="+- 0 21563 21563"/>
                  <a:gd name="T1" fmla="*/ T0 w 185"/>
                  <a:gd name="T2" fmla="+- 0 29246 29009"/>
                  <a:gd name="T3" fmla="*/ 29246 h 278"/>
                  <a:gd name="T4" fmla="+- 0 21589 21563"/>
                  <a:gd name="T5" fmla="*/ T4 w 185"/>
                  <a:gd name="T6" fmla="+- 0 29273 29009"/>
                  <a:gd name="T7" fmla="*/ 29273 h 278"/>
                  <a:gd name="T8" fmla="+- 0 21628 21563"/>
                  <a:gd name="T9" fmla="*/ T8 w 185"/>
                  <a:gd name="T10" fmla="+- 0 29286 29009"/>
                  <a:gd name="T11" fmla="*/ 29286 h 278"/>
                  <a:gd name="T12" fmla="+- 0 21681 21563"/>
                  <a:gd name="T13" fmla="*/ T12 w 185"/>
                  <a:gd name="T14" fmla="+- 0 29286 29009"/>
                  <a:gd name="T15" fmla="*/ 29286 h 278"/>
                  <a:gd name="T16" fmla="+- 0 21721 21563"/>
                  <a:gd name="T17" fmla="*/ T16 w 185"/>
                  <a:gd name="T18" fmla="+- 0 29273 29009"/>
                  <a:gd name="T19" fmla="*/ 29273 h 278"/>
                  <a:gd name="T20" fmla="+- 0 21747 21563"/>
                  <a:gd name="T21" fmla="*/ T20 w 185"/>
                  <a:gd name="T22" fmla="+- 0 29246 29009"/>
                  <a:gd name="T23" fmla="*/ 29246 h 278"/>
                  <a:gd name="T24" fmla="+- 0 21747 21563"/>
                  <a:gd name="T25" fmla="*/ T24 w 185"/>
                  <a:gd name="T26" fmla="+- 0 29207 29009"/>
                  <a:gd name="T27" fmla="*/ 29207 h 278"/>
                  <a:gd name="T28" fmla="+- 0 21734 21563"/>
                  <a:gd name="T29" fmla="*/ T28 w 185"/>
                  <a:gd name="T30" fmla="+- 0 29180 29009"/>
                  <a:gd name="T31" fmla="*/ 29180 h 278"/>
                  <a:gd name="T32" fmla="+- 0 21708 21563"/>
                  <a:gd name="T33" fmla="*/ T32 w 185"/>
                  <a:gd name="T34" fmla="+- 0 29154 29009"/>
                  <a:gd name="T35" fmla="*/ 29154 h 278"/>
                  <a:gd name="T36" fmla="+- 0 21681 21563"/>
                  <a:gd name="T37" fmla="*/ T36 w 185"/>
                  <a:gd name="T38" fmla="+- 0 29141 29009"/>
                  <a:gd name="T39" fmla="*/ 29141 h 278"/>
                  <a:gd name="T40" fmla="+- 0 21615 21563"/>
                  <a:gd name="T41" fmla="*/ T40 w 185"/>
                  <a:gd name="T42" fmla="+- 0 29114 29009"/>
                  <a:gd name="T43" fmla="*/ 29114 h 278"/>
                  <a:gd name="T44" fmla="+- 0 21589 21563"/>
                  <a:gd name="T45" fmla="*/ T44 w 185"/>
                  <a:gd name="T46" fmla="+- 0 29101 29009"/>
                  <a:gd name="T47" fmla="*/ 29101 h 278"/>
                  <a:gd name="T48" fmla="+- 0 21576 21563"/>
                  <a:gd name="T49" fmla="*/ T48 w 185"/>
                  <a:gd name="T50" fmla="+- 0 29075 29009"/>
                  <a:gd name="T51" fmla="*/ 29075 h 278"/>
                  <a:gd name="T52" fmla="+- 0 21576 21563"/>
                  <a:gd name="T53" fmla="*/ T52 w 185"/>
                  <a:gd name="T54" fmla="+- 0 29048 29009"/>
                  <a:gd name="T55" fmla="*/ 29048 h 278"/>
                  <a:gd name="T56" fmla="+- 0 21589 21563"/>
                  <a:gd name="T57" fmla="*/ T56 w 185"/>
                  <a:gd name="T58" fmla="+- 0 29035 29009"/>
                  <a:gd name="T59" fmla="*/ 29035 h 278"/>
                  <a:gd name="T60" fmla="+- 0 21628 21563"/>
                  <a:gd name="T61" fmla="*/ T60 w 185"/>
                  <a:gd name="T62" fmla="+- 0 29022 29009"/>
                  <a:gd name="T63" fmla="*/ 29022 h 278"/>
                  <a:gd name="T64" fmla="+- 0 21681 21563"/>
                  <a:gd name="T65" fmla="*/ T64 w 185"/>
                  <a:gd name="T66" fmla="+- 0 29022 29009"/>
                  <a:gd name="T67" fmla="*/ 29022 h 278"/>
                  <a:gd name="T68" fmla="+- 0 21708 21563"/>
                  <a:gd name="T69" fmla="*/ T68 w 185"/>
                  <a:gd name="T70" fmla="+- 0 29035 29009"/>
                  <a:gd name="T71" fmla="*/ 29035 h 278"/>
                  <a:gd name="T72" fmla="+- 0 21721 21563"/>
                  <a:gd name="T73" fmla="*/ T72 w 185"/>
                  <a:gd name="T74" fmla="+- 0 29048 29009"/>
                  <a:gd name="T75" fmla="*/ 29048 h 278"/>
                  <a:gd name="T76" fmla="+- 0 21747 21563"/>
                  <a:gd name="T77" fmla="*/ T76 w 185"/>
                  <a:gd name="T78" fmla="+- 0 29048 29009"/>
                  <a:gd name="T79" fmla="*/ 29048 h 278"/>
                  <a:gd name="T80" fmla="+- 0 21721 21563"/>
                  <a:gd name="T81" fmla="*/ T80 w 185"/>
                  <a:gd name="T82" fmla="+- 0 29022 29009"/>
                  <a:gd name="T83" fmla="*/ 29022 h 278"/>
                  <a:gd name="T84" fmla="+- 0 21681 21563"/>
                  <a:gd name="T85" fmla="*/ T84 w 185"/>
                  <a:gd name="T86" fmla="+- 0 29009 29009"/>
                  <a:gd name="T87" fmla="*/ 29009 h 278"/>
                  <a:gd name="T88" fmla="+- 0 21628 21563"/>
                  <a:gd name="T89" fmla="*/ T88 w 185"/>
                  <a:gd name="T90" fmla="+- 0 29009 29009"/>
                  <a:gd name="T91" fmla="*/ 29009 h 278"/>
                  <a:gd name="T92" fmla="+- 0 21589 21563"/>
                  <a:gd name="T93" fmla="*/ T92 w 185"/>
                  <a:gd name="T94" fmla="+- 0 29022 29009"/>
                  <a:gd name="T95" fmla="*/ 29022 h 278"/>
                  <a:gd name="T96" fmla="+- 0 21563 21563"/>
                  <a:gd name="T97" fmla="*/ T96 w 185"/>
                  <a:gd name="T98" fmla="+- 0 29048 29009"/>
                  <a:gd name="T99" fmla="*/ 29048 h 278"/>
                  <a:gd name="T100" fmla="+- 0 21563 21563"/>
                  <a:gd name="T101" fmla="*/ T100 w 185"/>
                  <a:gd name="T102" fmla="+- 0 29075 29009"/>
                  <a:gd name="T103" fmla="*/ 29075 h 278"/>
                  <a:gd name="T104" fmla="+- 0 21576 21563"/>
                  <a:gd name="T105" fmla="*/ T104 w 185"/>
                  <a:gd name="T106" fmla="+- 0 29101 29009"/>
                  <a:gd name="T107" fmla="*/ 29101 h 278"/>
                  <a:gd name="T108" fmla="+- 0 21589 21563"/>
                  <a:gd name="T109" fmla="*/ T108 w 185"/>
                  <a:gd name="T110" fmla="+- 0 29114 29009"/>
                  <a:gd name="T111" fmla="*/ 29114 h 278"/>
                  <a:gd name="T112" fmla="+- 0 21615 21563"/>
                  <a:gd name="T113" fmla="*/ T112 w 185"/>
                  <a:gd name="T114" fmla="+- 0 29128 29009"/>
                  <a:gd name="T115" fmla="*/ 29128 h 278"/>
                  <a:gd name="T116" fmla="+- 0 21681 21563"/>
                  <a:gd name="T117" fmla="*/ T116 w 185"/>
                  <a:gd name="T118" fmla="+- 0 29154 29009"/>
                  <a:gd name="T119" fmla="*/ 29154 h 278"/>
                  <a:gd name="T120" fmla="+- 0 21708 21563"/>
                  <a:gd name="T121" fmla="*/ T120 w 185"/>
                  <a:gd name="T122" fmla="+- 0 29167 29009"/>
                  <a:gd name="T123" fmla="*/ 29167 h 278"/>
                  <a:gd name="T124" fmla="+- 0 21721 21563"/>
                  <a:gd name="T125" fmla="*/ T124 w 185"/>
                  <a:gd name="T126" fmla="+- 0 29180 29009"/>
                  <a:gd name="T127" fmla="*/ 29180 h 278"/>
                  <a:gd name="T128" fmla="+- 0 21734 21563"/>
                  <a:gd name="T129" fmla="*/ T128 w 185"/>
                  <a:gd name="T130" fmla="+- 0 29207 29009"/>
                  <a:gd name="T131" fmla="*/ 29207 h 278"/>
                  <a:gd name="T132" fmla="+- 0 21734 21563"/>
                  <a:gd name="T133" fmla="*/ T132 w 185"/>
                  <a:gd name="T134" fmla="+- 0 29246 29009"/>
                  <a:gd name="T135" fmla="*/ 29246 h 278"/>
                  <a:gd name="T136" fmla="+- 0 21721 21563"/>
                  <a:gd name="T137" fmla="*/ T136 w 185"/>
                  <a:gd name="T138" fmla="+- 0 29259 29009"/>
                  <a:gd name="T139" fmla="*/ 29259 h 278"/>
                  <a:gd name="T140" fmla="+- 0 21681 21563"/>
                  <a:gd name="T141" fmla="*/ T140 w 185"/>
                  <a:gd name="T142" fmla="+- 0 29273 29009"/>
                  <a:gd name="T143" fmla="*/ 29273 h 278"/>
                  <a:gd name="T144" fmla="+- 0 21628 21563"/>
                  <a:gd name="T145" fmla="*/ T144 w 185"/>
                  <a:gd name="T146" fmla="+- 0 29273 29009"/>
                  <a:gd name="T147" fmla="*/ 29273 h 278"/>
                  <a:gd name="T148" fmla="+- 0 21602 21563"/>
                  <a:gd name="T149" fmla="*/ T148 w 185"/>
                  <a:gd name="T150" fmla="+- 0 29259 29009"/>
                  <a:gd name="T151" fmla="*/ 29259 h 278"/>
                  <a:gd name="T152" fmla="+- 0 21589 21563"/>
                  <a:gd name="T153" fmla="*/ T152 w 185"/>
                  <a:gd name="T154" fmla="+- 0 29246 29009"/>
                  <a:gd name="T155" fmla="*/ 29246 h 278"/>
                  <a:gd name="T156" fmla="+- 0 21563 21563"/>
                  <a:gd name="T157" fmla="*/ T156 w 185"/>
                  <a:gd name="T158" fmla="+- 0 29246 29009"/>
                  <a:gd name="T159" fmla="*/ 29246 h 2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85" h="278">
                    <a:moveTo>
                      <a:pt x="0" y="237"/>
                    </a:moveTo>
                    <a:lnTo>
                      <a:pt x="26" y="264"/>
                    </a:lnTo>
                    <a:lnTo>
                      <a:pt x="65" y="277"/>
                    </a:lnTo>
                    <a:lnTo>
                      <a:pt x="118" y="277"/>
                    </a:lnTo>
                    <a:lnTo>
                      <a:pt x="158" y="264"/>
                    </a:lnTo>
                    <a:lnTo>
                      <a:pt x="184" y="237"/>
                    </a:lnTo>
                    <a:lnTo>
                      <a:pt x="184" y="198"/>
                    </a:lnTo>
                    <a:lnTo>
                      <a:pt x="171" y="171"/>
                    </a:lnTo>
                    <a:lnTo>
                      <a:pt x="145" y="145"/>
                    </a:lnTo>
                    <a:lnTo>
                      <a:pt x="118" y="132"/>
                    </a:lnTo>
                    <a:lnTo>
                      <a:pt x="52" y="105"/>
                    </a:lnTo>
                    <a:lnTo>
                      <a:pt x="26" y="92"/>
                    </a:lnTo>
                    <a:lnTo>
                      <a:pt x="13" y="66"/>
                    </a:lnTo>
                    <a:lnTo>
                      <a:pt x="13" y="39"/>
                    </a:lnTo>
                    <a:lnTo>
                      <a:pt x="26" y="26"/>
                    </a:lnTo>
                    <a:lnTo>
                      <a:pt x="65" y="13"/>
                    </a:lnTo>
                    <a:lnTo>
                      <a:pt x="118" y="13"/>
                    </a:lnTo>
                    <a:lnTo>
                      <a:pt x="145" y="26"/>
                    </a:lnTo>
                    <a:lnTo>
                      <a:pt x="158" y="39"/>
                    </a:lnTo>
                    <a:lnTo>
                      <a:pt x="184" y="39"/>
                    </a:lnTo>
                    <a:lnTo>
                      <a:pt x="158" y="13"/>
                    </a:lnTo>
                    <a:lnTo>
                      <a:pt x="118" y="0"/>
                    </a:lnTo>
                    <a:lnTo>
                      <a:pt x="65" y="0"/>
                    </a:lnTo>
                    <a:lnTo>
                      <a:pt x="26" y="13"/>
                    </a:lnTo>
                    <a:lnTo>
                      <a:pt x="0" y="39"/>
                    </a:lnTo>
                    <a:lnTo>
                      <a:pt x="0" y="66"/>
                    </a:lnTo>
                    <a:lnTo>
                      <a:pt x="13" y="92"/>
                    </a:lnTo>
                    <a:lnTo>
                      <a:pt x="26" y="105"/>
                    </a:lnTo>
                    <a:lnTo>
                      <a:pt x="52" y="119"/>
                    </a:lnTo>
                    <a:lnTo>
                      <a:pt x="118" y="145"/>
                    </a:lnTo>
                    <a:lnTo>
                      <a:pt x="145" y="158"/>
                    </a:lnTo>
                    <a:lnTo>
                      <a:pt x="158" y="171"/>
                    </a:lnTo>
                    <a:lnTo>
                      <a:pt x="171" y="198"/>
                    </a:lnTo>
                    <a:lnTo>
                      <a:pt x="171" y="237"/>
                    </a:lnTo>
                    <a:lnTo>
                      <a:pt x="158" y="250"/>
                    </a:lnTo>
                    <a:lnTo>
                      <a:pt x="118" y="264"/>
                    </a:lnTo>
                    <a:lnTo>
                      <a:pt x="65" y="264"/>
                    </a:lnTo>
                    <a:lnTo>
                      <a:pt x="39" y="250"/>
                    </a:lnTo>
                    <a:lnTo>
                      <a:pt x="26" y="237"/>
                    </a:lnTo>
                    <a:lnTo>
                      <a:pt x="0" y="237"/>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26" name="Group 288">
              <a:extLst>
                <a:ext uri="{FF2B5EF4-FFF2-40B4-BE49-F238E27FC236}">
                  <a16:creationId xmlns:a16="http://schemas.microsoft.com/office/drawing/2014/main" id="{4B5716FF-341B-4D4D-83DA-8C76323A21C6}"/>
                </a:ext>
              </a:extLst>
            </p:cNvPr>
            <p:cNvGrpSpPr>
              <a:grpSpLocks/>
            </p:cNvGrpSpPr>
            <p:nvPr/>
          </p:nvGrpSpPr>
          <p:grpSpPr bwMode="auto">
            <a:xfrm>
              <a:off x="21892" y="29022"/>
              <a:ext cx="14" cy="264"/>
              <a:chOff x="21892" y="29022"/>
              <a:chExt cx="14" cy="264"/>
            </a:xfrm>
          </p:grpSpPr>
          <p:sp>
            <p:nvSpPr>
              <p:cNvPr id="20604" name="Freeform 289">
                <a:extLst>
                  <a:ext uri="{FF2B5EF4-FFF2-40B4-BE49-F238E27FC236}">
                    <a16:creationId xmlns:a16="http://schemas.microsoft.com/office/drawing/2014/main" id="{0E5423F8-F11F-4CCC-88EC-BE9CA45A12F9}"/>
                  </a:ext>
                </a:extLst>
              </p:cNvPr>
              <p:cNvSpPr>
                <a:spLocks/>
              </p:cNvSpPr>
              <p:nvPr/>
            </p:nvSpPr>
            <p:spPr bwMode="auto">
              <a:xfrm>
                <a:off x="21892" y="29022"/>
                <a:ext cx="14" cy="264"/>
              </a:xfrm>
              <a:custGeom>
                <a:avLst/>
                <a:gdLst>
                  <a:gd name="T0" fmla="+- 0 21892 21892"/>
                  <a:gd name="T1" fmla="*/ T0 w 14"/>
                  <a:gd name="T2" fmla="+- 0 29022 29022"/>
                  <a:gd name="T3" fmla="*/ 29022 h 264"/>
                  <a:gd name="T4" fmla="+- 0 21892 21892"/>
                  <a:gd name="T5" fmla="*/ T4 w 14"/>
                  <a:gd name="T6" fmla="+- 0 29286 29022"/>
                  <a:gd name="T7" fmla="*/ 29286 h 264"/>
                  <a:gd name="T8" fmla="+- 0 21905 21892"/>
                  <a:gd name="T9" fmla="*/ T8 w 14"/>
                  <a:gd name="T10" fmla="+- 0 29286 29022"/>
                  <a:gd name="T11" fmla="*/ 29286 h 264"/>
                  <a:gd name="T12" fmla="+- 0 21905 21892"/>
                  <a:gd name="T13" fmla="*/ T12 w 14"/>
                  <a:gd name="T14" fmla="+- 0 29022 29022"/>
                  <a:gd name="T15" fmla="*/ 29022 h 264"/>
                </a:gdLst>
                <a:ahLst/>
                <a:cxnLst>
                  <a:cxn ang="0">
                    <a:pos x="T1" y="T3"/>
                  </a:cxn>
                  <a:cxn ang="0">
                    <a:pos x="T5" y="T7"/>
                  </a:cxn>
                  <a:cxn ang="0">
                    <a:pos x="T9" y="T11"/>
                  </a:cxn>
                  <a:cxn ang="0">
                    <a:pos x="T13" y="T15"/>
                  </a:cxn>
                </a:cxnLst>
                <a:rect l="0" t="0" r="r" b="b"/>
                <a:pathLst>
                  <a:path w="14" h="264">
                    <a:moveTo>
                      <a:pt x="0" y="0"/>
                    </a:moveTo>
                    <a:lnTo>
                      <a:pt x="0" y="264"/>
                    </a:lnTo>
                    <a:lnTo>
                      <a:pt x="13" y="264"/>
                    </a:lnTo>
                    <a:lnTo>
                      <a:pt x="13"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27" name="Group 290">
              <a:extLst>
                <a:ext uri="{FF2B5EF4-FFF2-40B4-BE49-F238E27FC236}">
                  <a16:creationId xmlns:a16="http://schemas.microsoft.com/office/drawing/2014/main" id="{0C37626F-B57C-4496-A10C-269480F977ED}"/>
                </a:ext>
              </a:extLst>
            </p:cNvPr>
            <p:cNvGrpSpPr>
              <a:grpSpLocks/>
            </p:cNvGrpSpPr>
            <p:nvPr/>
          </p:nvGrpSpPr>
          <p:grpSpPr bwMode="auto">
            <a:xfrm>
              <a:off x="21810" y="29015"/>
              <a:ext cx="179" cy="2"/>
              <a:chOff x="21810" y="29015"/>
              <a:chExt cx="179" cy="2"/>
            </a:xfrm>
          </p:grpSpPr>
          <p:sp>
            <p:nvSpPr>
              <p:cNvPr id="20603" name="Freeform 291">
                <a:extLst>
                  <a:ext uri="{FF2B5EF4-FFF2-40B4-BE49-F238E27FC236}">
                    <a16:creationId xmlns:a16="http://schemas.microsoft.com/office/drawing/2014/main" id="{D52B0361-016B-4401-A5D2-A25696D8827E}"/>
                  </a:ext>
                </a:extLst>
              </p:cNvPr>
              <p:cNvSpPr>
                <a:spLocks/>
              </p:cNvSpPr>
              <p:nvPr/>
            </p:nvSpPr>
            <p:spPr bwMode="auto">
              <a:xfrm>
                <a:off x="21810" y="29015"/>
                <a:ext cx="179" cy="2"/>
              </a:xfrm>
              <a:custGeom>
                <a:avLst/>
                <a:gdLst>
                  <a:gd name="T0" fmla="+- 0 21810 21810"/>
                  <a:gd name="T1" fmla="*/ T0 w 179"/>
                  <a:gd name="T2" fmla="+- 0 21988 21810"/>
                  <a:gd name="T3" fmla="*/ T2 w 179"/>
                </a:gdLst>
                <a:ahLst/>
                <a:cxnLst>
                  <a:cxn ang="0">
                    <a:pos x="T1" y="0"/>
                  </a:cxn>
                  <a:cxn ang="0">
                    <a:pos x="T3" y="0"/>
                  </a:cxn>
                </a:cxnLst>
                <a:rect l="0" t="0" r="r" b="b"/>
                <a:pathLst>
                  <a:path w="179">
                    <a:moveTo>
                      <a:pt x="0" y="0"/>
                    </a:moveTo>
                    <a:lnTo>
                      <a:pt x="178" y="0"/>
                    </a:lnTo>
                  </a:path>
                </a:pathLst>
              </a:custGeom>
              <a:noFill/>
              <a:ln w="1383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28" name="Group 292">
              <a:extLst>
                <a:ext uri="{FF2B5EF4-FFF2-40B4-BE49-F238E27FC236}">
                  <a16:creationId xmlns:a16="http://schemas.microsoft.com/office/drawing/2014/main" id="{21B8957A-902F-4D07-964D-3DB4E0B4056E}"/>
                </a:ext>
              </a:extLst>
            </p:cNvPr>
            <p:cNvGrpSpPr>
              <a:grpSpLocks/>
            </p:cNvGrpSpPr>
            <p:nvPr/>
          </p:nvGrpSpPr>
          <p:grpSpPr bwMode="auto">
            <a:xfrm>
              <a:off x="22037" y="29009"/>
              <a:ext cx="212" cy="278"/>
              <a:chOff x="22037" y="29009"/>
              <a:chExt cx="212" cy="278"/>
            </a:xfrm>
          </p:grpSpPr>
          <p:sp>
            <p:nvSpPr>
              <p:cNvPr id="20602" name="Freeform 293">
                <a:extLst>
                  <a:ext uri="{FF2B5EF4-FFF2-40B4-BE49-F238E27FC236}">
                    <a16:creationId xmlns:a16="http://schemas.microsoft.com/office/drawing/2014/main" id="{E3312A1C-2EDE-4229-8B49-C451731EE490}"/>
                  </a:ext>
                </a:extLst>
              </p:cNvPr>
              <p:cNvSpPr>
                <a:spLocks/>
              </p:cNvSpPr>
              <p:nvPr/>
            </p:nvSpPr>
            <p:spPr bwMode="auto">
              <a:xfrm>
                <a:off x="22037" y="29009"/>
                <a:ext cx="212" cy="278"/>
              </a:xfrm>
              <a:custGeom>
                <a:avLst/>
                <a:gdLst>
                  <a:gd name="T0" fmla="+- 0 22143 22037"/>
                  <a:gd name="T1" fmla="*/ T0 w 212"/>
                  <a:gd name="T2" fmla="+- 0 29009 29009"/>
                  <a:gd name="T3" fmla="*/ 29009 h 278"/>
                  <a:gd name="T4" fmla="+- 0 22037 22037"/>
                  <a:gd name="T5" fmla="*/ T4 w 212"/>
                  <a:gd name="T6" fmla="+- 0 29286 29009"/>
                  <a:gd name="T7" fmla="*/ 29286 h 278"/>
                  <a:gd name="T8" fmla="+- 0 22051 22037"/>
                  <a:gd name="T9" fmla="*/ T8 w 212"/>
                  <a:gd name="T10" fmla="+- 0 29286 29009"/>
                  <a:gd name="T11" fmla="*/ 29286 h 278"/>
                  <a:gd name="T12" fmla="+- 0 22143 22037"/>
                  <a:gd name="T13" fmla="*/ T12 w 212"/>
                  <a:gd name="T14" fmla="+- 0 29048 29009"/>
                  <a:gd name="T15" fmla="*/ 29048 h 278"/>
                  <a:gd name="T16" fmla="+- 0 22235 22037"/>
                  <a:gd name="T17" fmla="*/ T16 w 212"/>
                  <a:gd name="T18" fmla="+- 0 29286 29009"/>
                  <a:gd name="T19" fmla="*/ 29286 h 278"/>
                  <a:gd name="T20" fmla="+- 0 22248 22037"/>
                  <a:gd name="T21" fmla="*/ T20 w 212"/>
                  <a:gd name="T22" fmla="+- 0 29286 29009"/>
                  <a:gd name="T23" fmla="*/ 29286 h 278"/>
                  <a:gd name="T24" fmla="+- 0 22143 22037"/>
                  <a:gd name="T25" fmla="*/ T24 w 212"/>
                  <a:gd name="T26" fmla="+- 0 29009 29009"/>
                  <a:gd name="T27" fmla="*/ 29009 h 278"/>
                </a:gdLst>
                <a:ahLst/>
                <a:cxnLst>
                  <a:cxn ang="0">
                    <a:pos x="T1" y="T3"/>
                  </a:cxn>
                  <a:cxn ang="0">
                    <a:pos x="T5" y="T7"/>
                  </a:cxn>
                  <a:cxn ang="0">
                    <a:pos x="T9" y="T11"/>
                  </a:cxn>
                  <a:cxn ang="0">
                    <a:pos x="T13" y="T15"/>
                  </a:cxn>
                  <a:cxn ang="0">
                    <a:pos x="T17" y="T19"/>
                  </a:cxn>
                  <a:cxn ang="0">
                    <a:pos x="T21" y="T23"/>
                  </a:cxn>
                  <a:cxn ang="0">
                    <a:pos x="T25" y="T27"/>
                  </a:cxn>
                </a:cxnLst>
                <a:rect l="0" t="0" r="r" b="b"/>
                <a:pathLst>
                  <a:path w="212" h="278">
                    <a:moveTo>
                      <a:pt x="106" y="0"/>
                    </a:moveTo>
                    <a:lnTo>
                      <a:pt x="0" y="277"/>
                    </a:lnTo>
                    <a:lnTo>
                      <a:pt x="14" y="277"/>
                    </a:lnTo>
                    <a:lnTo>
                      <a:pt x="106" y="39"/>
                    </a:lnTo>
                    <a:lnTo>
                      <a:pt x="198" y="277"/>
                    </a:lnTo>
                    <a:lnTo>
                      <a:pt x="211" y="277"/>
                    </a:lnTo>
                    <a:lnTo>
                      <a:pt x="106"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29" name="Group 294">
              <a:extLst>
                <a:ext uri="{FF2B5EF4-FFF2-40B4-BE49-F238E27FC236}">
                  <a16:creationId xmlns:a16="http://schemas.microsoft.com/office/drawing/2014/main" id="{30696071-2153-4961-9C4C-5FD8145C0DCF}"/>
                </a:ext>
              </a:extLst>
            </p:cNvPr>
            <p:cNvGrpSpPr>
              <a:grpSpLocks/>
            </p:cNvGrpSpPr>
            <p:nvPr/>
          </p:nvGrpSpPr>
          <p:grpSpPr bwMode="auto">
            <a:xfrm>
              <a:off x="22077" y="29207"/>
              <a:ext cx="132" cy="2"/>
              <a:chOff x="22077" y="29207"/>
              <a:chExt cx="132" cy="2"/>
            </a:xfrm>
          </p:grpSpPr>
          <p:sp>
            <p:nvSpPr>
              <p:cNvPr id="20601" name="Freeform 295">
                <a:extLst>
                  <a:ext uri="{FF2B5EF4-FFF2-40B4-BE49-F238E27FC236}">
                    <a16:creationId xmlns:a16="http://schemas.microsoft.com/office/drawing/2014/main" id="{8B281476-0860-49BA-9F64-7C3E950898B0}"/>
                  </a:ext>
                </a:extLst>
              </p:cNvPr>
              <p:cNvSpPr>
                <a:spLocks/>
              </p:cNvSpPr>
              <p:nvPr/>
            </p:nvSpPr>
            <p:spPr bwMode="auto">
              <a:xfrm>
                <a:off x="22077" y="29207"/>
                <a:ext cx="132" cy="2"/>
              </a:xfrm>
              <a:custGeom>
                <a:avLst/>
                <a:gdLst>
                  <a:gd name="T0" fmla="+- 0 22077 22077"/>
                  <a:gd name="T1" fmla="*/ T0 w 132"/>
                  <a:gd name="T2" fmla="+- 0 22209 22077"/>
                  <a:gd name="T3" fmla="*/ T2 w 132"/>
                </a:gdLst>
                <a:ahLst/>
                <a:cxnLst>
                  <a:cxn ang="0">
                    <a:pos x="T1" y="0"/>
                  </a:cxn>
                  <a:cxn ang="0">
                    <a:pos x="T3" y="0"/>
                  </a:cxn>
                </a:cxnLst>
                <a:rect l="0" t="0" r="r" b="b"/>
                <a:pathLst>
                  <a:path w="132">
                    <a:moveTo>
                      <a:pt x="0" y="0"/>
                    </a:moveTo>
                    <a:lnTo>
                      <a:pt x="132"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30" name="Group 296">
              <a:extLst>
                <a:ext uri="{FF2B5EF4-FFF2-40B4-BE49-F238E27FC236}">
                  <a16:creationId xmlns:a16="http://schemas.microsoft.com/office/drawing/2014/main" id="{592E2EC1-EDE1-48E2-882E-FFD540451B1B}"/>
                </a:ext>
              </a:extLst>
            </p:cNvPr>
            <p:cNvGrpSpPr>
              <a:grpSpLocks/>
            </p:cNvGrpSpPr>
            <p:nvPr/>
          </p:nvGrpSpPr>
          <p:grpSpPr bwMode="auto">
            <a:xfrm>
              <a:off x="22064" y="29220"/>
              <a:ext cx="159" cy="2"/>
              <a:chOff x="22064" y="29220"/>
              <a:chExt cx="159" cy="2"/>
            </a:xfrm>
          </p:grpSpPr>
          <p:sp>
            <p:nvSpPr>
              <p:cNvPr id="20600" name="Freeform 297">
                <a:extLst>
                  <a:ext uri="{FF2B5EF4-FFF2-40B4-BE49-F238E27FC236}">
                    <a16:creationId xmlns:a16="http://schemas.microsoft.com/office/drawing/2014/main" id="{60778B0D-A83A-40AF-833F-84E2A3830176}"/>
                  </a:ext>
                </a:extLst>
              </p:cNvPr>
              <p:cNvSpPr>
                <a:spLocks/>
              </p:cNvSpPr>
              <p:nvPr/>
            </p:nvSpPr>
            <p:spPr bwMode="auto">
              <a:xfrm>
                <a:off x="22064" y="29220"/>
                <a:ext cx="159" cy="2"/>
              </a:xfrm>
              <a:custGeom>
                <a:avLst/>
                <a:gdLst>
                  <a:gd name="T0" fmla="+- 0 22064 22064"/>
                  <a:gd name="T1" fmla="*/ T0 w 159"/>
                  <a:gd name="T2" fmla="+- 0 22222 22064"/>
                  <a:gd name="T3" fmla="*/ T2 w 159"/>
                </a:gdLst>
                <a:ahLst/>
                <a:cxnLst>
                  <a:cxn ang="0">
                    <a:pos x="T1" y="0"/>
                  </a:cxn>
                  <a:cxn ang="0">
                    <a:pos x="T3" y="0"/>
                  </a:cxn>
                </a:cxnLst>
                <a:rect l="0" t="0" r="r" b="b"/>
                <a:pathLst>
                  <a:path w="159">
                    <a:moveTo>
                      <a:pt x="0" y="0"/>
                    </a:moveTo>
                    <a:lnTo>
                      <a:pt x="158"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31" name="Group 298">
              <a:extLst>
                <a:ext uri="{FF2B5EF4-FFF2-40B4-BE49-F238E27FC236}">
                  <a16:creationId xmlns:a16="http://schemas.microsoft.com/office/drawing/2014/main" id="{A0FA352D-4568-4CCE-A701-E889F30569E3}"/>
                </a:ext>
              </a:extLst>
            </p:cNvPr>
            <p:cNvGrpSpPr>
              <a:grpSpLocks/>
            </p:cNvGrpSpPr>
            <p:nvPr/>
          </p:nvGrpSpPr>
          <p:grpSpPr bwMode="auto">
            <a:xfrm>
              <a:off x="22380" y="29022"/>
              <a:ext cx="14" cy="264"/>
              <a:chOff x="22380" y="29022"/>
              <a:chExt cx="14" cy="264"/>
            </a:xfrm>
          </p:grpSpPr>
          <p:sp>
            <p:nvSpPr>
              <p:cNvPr id="20599" name="Freeform 299">
                <a:extLst>
                  <a:ext uri="{FF2B5EF4-FFF2-40B4-BE49-F238E27FC236}">
                    <a16:creationId xmlns:a16="http://schemas.microsoft.com/office/drawing/2014/main" id="{1F07F4A2-E27F-4C65-9F20-858DD88C85EE}"/>
                  </a:ext>
                </a:extLst>
              </p:cNvPr>
              <p:cNvSpPr>
                <a:spLocks/>
              </p:cNvSpPr>
              <p:nvPr/>
            </p:nvSpPr>
            <p:spPr bwMode="auto">
              <a:xfrm>
                <a:off x="22380" y="29022"/>
                <a:ext cx="14" cy="264"/>
              </a:xfrm>
              <a:custGeom>
                <a:avLst/>
                <a:gdLst>
                  <a:gd name="T0" fmla="+- 0 22380 22380"/>
                  <a:gd name="T1" fmla="*/ T0 w 14"/>
                  <a:gd name="T2" fmla="+- 0 29022 29022"/>
                  <a:gd name="T3" fmla="*/ 29022 h 264"/>
                  <a:gd name="T4" fmla="+- 0 22380 22380"/>
                  <a:gd name="T5" fmla="*/ T4 w 14"/>
                  <a:gd name="T6" fmla="+- 0 29286 29022"/>
                  <a:gd name="T7" fmla="*/ 29286 h 264"/>
                  <a:gd name="T8" fmla="+- 0 22394 22380"/>
                  <a:gd name="T9" fmla="*/ T8 w 14"/>
                  <a:gd name="T10" fmla="+- 0 29286 29022"/>
                  <a:gd name="T11" fmla="*/ 29286 h 264"/>
                  <a:gd name="T12" fmla="+- 0 22394 22380"/>
                  <a:gd name="T13" fmla="*/ T12 w 14"/>
                  <a:gd name="T14" fmla="+- 0 29022 29022"/>
                  <a:gd name="T15" fmla="*/ 29022 h 264"/>
                </a:gdLst>
                <a:ahLst/>
                <a:cxnLst>
                  <a:cxn ang="0">
                    <a:pos x="T1" y="T3"/>
                  </a:cxn>
                  <a:cxn ang="0">
                    <a:pos x="T5" y="T7"/>
                  </a:cxn>
                  <a:cxn ang="0">
                    <a:pos x="T9" y="T11"/>
                  </a:cxn>
                  <a:cxn ang="0">
                    <a:pos x="T13" y="T15"/>
                  </a:cxn>
                </a:cxnLst>
                <a:rect l="0" t="0" r="r" b="b"/>
                <a:pathLst>
                  <a:path w="14" h="264">
                    <a:moveTo>
                      <a:pt x="0" y="0"/>
                    </a:moveTo>
                    <a:lnTo>
                      <a:pt x="0" y="264"/>
                    </a:lnTo>
                    <a:lnTo>
                      <a:pt x="14" y="264"/>
                    </a:lnTo>
                    <a:lnTo>
                      <a:pt x="14"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32" name="Group 300">
              <a:extLst>
                <a:ext uri="{FF2B5EF4-FFF2-40B4-BE49-F238E27FC236}">
                  <a16:creationId xmlns:a16="http://schemas.microsoft.com/office/drawing/2014/main" id="{CB4ACA04-D7E7-4A70-B762-248D9E14CD39}"/>
                </a:ext>
              </a:extLst>
            </p:cNvPr>
            <p:cNvGrpSpPr>
              <a:grpSpLocks/>
            </p:cNvGrpSpPr>
            <p:nvPr/>
          </p:nvGrpSpPr>
          <p:grpSpPr bwMode="auto">
            <a:xfrm>
              <a:off x="22298" y="29015"/>
              <a:ext cx="179" cy="2"/>
              <a:chOff x="22298" y="29015"/>
              <a:chExt cx="179" cy="2"/>
            </a:xfrm>
          </p:grpSpPr>
          <p:sp>
            <p:nvSpPr>
              <p:cNvPr id="20598" name="Freeform 301">
                <a:extLst>
                  <a:ext uri="{FF2B5EF4-FFF2-40B4-BE49-F238E27FC236}">
                    <a16:creationId xmlns:a16="http://schemas.microsoft.com/office/drawing/2014/main" id="{AD857F97-8F7B-4D7B-AC9B-5B8A3F62115C}"/>
                  </a:ext>
                </a:extLst>
              </p:cNvPr>
              <p:cNvSpPr>
                <a:spLocks/>
              </p:cNvSpPr>
              <p:nvPr/>
            </p:nvSpPr>
            <p:spPr bwMode="auto">
              <a:xfrm>
                <a:off x="22298" y="29015"/>
                <a:ext cx="179" cy="2"/>
              </a:xfrm>
              <a:custGeom>
                <a:avLst/>
                <a:gdLst>
                  <a:gd name="T0" fmla="+- 0 22298 22298"/>
                  <a:gd name="T1" fmla="*/ T0 w 179"/>
                  <a:gd name="T2" fmla="+- 0 22476 22298"/>
                  <a:gd name="T3" fmla="*/ T2 w 179"/>
                </a:gdLst>
                <a:ahLst/>
                <a:cxnLst>
                  <a:cxn ang="0">
                    <a:pos x="T1" y="0"/>
                  </a:cxn>
                  <a:cxn ang="0">
                    <a:pos x="T3" y="0"/>
                  </a:cxn>
                </a:cxnLst>
                <a:rect l="0" t="0" r="r" b="b"/>
                <a:pathLst>
                  <a:path w="179">
                    <a:moveTo>
                      <a:pt x="0" y="0"/>
                    </a:moveTo>
                    <a:lnTo>
                      <a:pt x="178" y="0"/>
                    </a:lnTo>
                  </a:path>
                </a:pathLst>
              </a:custGeom>
              <a:noFill/>
              <a:ln w="1383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33" name="Group 302">
              <a:extLst>
                <a:ext uri="{FF2B5EF4-FFF2-40B4-BE49-F238E27FC236}">
                  <a16:creationId xmlns:a16="http://schemas.microsoft.com/office/drawing/2014/main" id="{DD740FB2-CC66-4B18-82E0-8167609408D7}"/>
                </a:ext>
              </a:extLst>
            </p:cNvPr>
            <p:cNvGrpSpPr>
              <a:grpSpLocks/>
            </p:cNvGrpSpPr>
            <p:nvPr/>
          </p:nvGrpSpPr>
          <p:grpSpPr bwMode="auto">
            <a:xfrm>
              <a:off x="22552" y="29009"/>
              <a:ext cx="185" cy="278"/>
              <a:chOff x="22552" y="29009"/>
              <a:chExt cx="185" cy="278"/>
            </a:xfrm>
          </p:grpSpPr>
          <p:sp>
            <p:nvSpPr>
              <p:cNvPr id="20597" name="Freeform 303">
                <a:extLst>
                  <a:ext uri="{FF2B5EF4-FFF2-40B4-BE49-F238E27FC236}">
                    <a16:creationId xmlns:a16="http://schemas.microsoft.com/office/drawing/2014/main" id="{77C0C225-3F7C-4D6E-B45B-1699D4F4E6D6}"/>
                  </a:ext>
                </a:extLst>
              </p:cNvPr>
              <p:cNvSpPr>
                <a:spLocks/>
              </p:cNvSpPr>
              <p:nvPr/>
            </p:nvSpPr>
            <p:spPr bwMode="auto">
              <a:xfrm>
                <a:off x="22552" y="29009"/>
                <a:ext cx="185" cy="278"/>
              </a:xfrm>
              <a:custGeom>
                <a:avLst/>
                <a:gdLst>
                  <a:gd name="T0" fmla="+- 0 22737 22552"/>
                  <a:gd name="T1" fmla="*/ T0 w 185"/>
                  <a:gd name="T2" fmla="+- 0 29009 29009"/>
                  <a:gd name="T3" fmla="*/ 29009 h 278"/>
                  <a:gd name="T4" fmla="+- 0 22723 22552"/>
                  <a:gd name="T5" fmla="*/ T4 w 185"/>
                  <a:gd name="T6" fmla="+- 0 29009 29009"/>
                  <a:gd name="T7" fmla="*/ 29009 h 278"/>
                  <a:gd name="T8" fmla="+- 0 22723 22552"/>
                  <a:gd name="T9" fmla="*/ T8 w 185"/>
                  <a:gd name="T10" fmla="+- 0 29207 29009"/>
                  <a:gd name="T11" fmla="*/ 29207 h 278"/>
                  <a:gd name="T12" fmla="+- 0 22710 22552"/>
                  <a:gd name="T13" fmla="*/ T12 w 185"/>
                  <a:gd name="T14" fmla="+- 0 29246 29009"/>
                  <a:gd name="T15" fmla="*/ 29246 h 278"/>
                  <a:gd name="T16" fmla="+- 0 22697 22552"/>
                  <a:gd name="T17" fmla="*/ T16 w 185"/>
                  <a:gd name="T18" fmla="+- 0 29259 29009"/>
                  <a:gd name="T19" fmla="*/ 29259 h 278"/>
                  <a:gd name="T20" fmla="+- 0 22657 22552"/>
                  <a:gd name="T21" fmla="*/ T20 w 185"/>
                  <a:gd name="T22" fmla="+- 0 29273 29009"/>
                  <a:gd name="T23" fmla="*/ 29273 h 278"/>
                  <a:gd name="T24" fmla="+- 0 22631 22552"/>
                  <a:gd name="T25" fmla="*/ T24 w 185"/>
                  <a:gd name="T26" fmla="+- 0 29273 29009"/>
                  <a:gd name="T27" fmla="*/ 29273 h 278"/>
                  <a:gd name="T28" fmla="+- 0 22591 22552"/>
                  <a:gd name="T29" fmla="*/ T28 w 185"/>
                  <a:gd name="T30" fmla="+- 0 29259 29009"/>
                  <a:gd name="T31" fmla="*/ 29259 h 278"/>
                  <a:gd name="T32" fmla="+- 0 22578 22552"/>
                  <a:gd name="T33" fmla="*/ T32 w 185"/>
                  <a:gd name="T34" fmla="+- 0 29246 29009"/>
                  <a:gd name="T35" fmla="*/ 29246 h 278"/>
                  <a:gd name="T36" fmla="+- 0 22565 22552"/>
                  <a:gd name="T37" fmla="*/ T36 w 185"/>
                  <a:gd name="T38" fmla="+- 0 29207 29009"/>
                  <a:gd name="T39" fmla="*/ 29207 h 278"/>
                  <a:gd name="T40" fmla="+- 0 22565 22552"/>
                  <a:gd name="T41" fmla="*/ T40 w 185"/>
                  <a:gd name="T42" fmla="+- 0 29009 29009"/>
                  <a:gd name="T43" fmla="*/ 29009 h 278"/>
                  <a:gd name="T44" fmla="+- 0 22552 22552"/>
                  <a:gd name="T45" fmla="*/ T44 w 185"/>
                  <a:gd name="T46" fmla="+- 0 29009 29009"/>
                  <a:gd name="T47" fmla="*/ 29009 h 278"/>
                  <a:gd name="T48" fmla="+- 0 22552 22552"/>
                  <a:gd name="T49" fmla="*/ T48 w 185"/>
                  <a:gd name="T50" fmla="+- 0 29207 29009"/>
                  <a:gd name="T51" fmla="*/ 29207 h 278"/>
                  <a:gd name="T52" fmla="+- 0 22565 22552"/>
                  <a:gd name="T53" fmla="*/ T52 w 185"/>
                  <a:gd name="T54" fmla="+- 0 29246 29009"/>
                  <a:gd name="T55" fmla="*/ 29246 h 278"/>
                  <a:gd name="T56" fmla="+- 0 22591 22552"/>
                  <a:gd name="T57" fmla="*/ T56 w 185"/>
                  <a:gd name="T58" fmla="+- 0 29273 29009"/>
                  <a:gd name="T59" fmla="*/ 29273 h 278"/>
                  <a:gd name="T60" fmla="+- 0 22631 22552"/>
                  <a:gd name="T61" fmla="*/ T60 w 185"/>
                  <a:gd name="T62" fmla="+- 0 29286 29009"/>
                  <a:gd name="T63" fmla="*/ 29286 h 278"/>
                  <a:gd name="T64" fmla="+- 0 22657 22552"/>
                  <a:gd name="T65" fmla="*/ T64 w 185"/>
                  <a:gd name="T66" fmla="+- 0 29286 29009"/>
                  <a:gd name="T67" fmla="*/ 29286 h 278"/>
                  <a:gd name="T68" fmla="+- 0 22697 22552"/>
                  <a:gd name="T69" fmla="*/ T68 w 185"/>
                  <a:gd name="T70" fmla="+- 0 29273 29009"/>
                  <a:gd name="T71" fmla="*/ 29273 h 278"/>
                  <a:gd name="T72" fmla="+- 0 22723 22552"/>
                  <a:gd name="T73" fmla="*/ T72 w 185"/>
                  <a:gd name="T74" fmla="+- 0 29246 29009"/>
                  <a:gd name="T75" fmla="*/ 29246 h 278"/>
                  <a:gd name="T76" fmla="+- 0 22737 22552"/>
                  <a:gd name="T77" fmla="*/ T76 w 185"/>
                  <a:gd name="T78" fmla="+- 0 29207 29009"/>
                  <a:gd name="T79" fmla="*/ 29207 h 278"/>
                  <a:gd name="T80" fmla="+- 0 22737 22552"/>
                  <a:gd name="T81" fmla="*/ T80 w 185"/>
                  <a:gd name="T82" fmla="+- 0 29009 29009"/>
                  <a:gd name="T83" fmla="*/ 29009 h 2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5" h="278">
                    <a:moveTo>
                      <a:pt x="185" y="0"/>
                    </a:moveTo>
                    <a:lnTo>
                      <a:pt x="171" y="0"/>
                    </a:lnTo>
                    <a:lnTo>
                      <a:pt x="171" y="198"/>
                    </a:lnTo>
                    <a:lnTo>
                      <a:pt x="158" y="237"/>
                    </a:lnTo>
                    <a:lnTo>
                      <a:pt x="145" y="250"/>
                    </a:lnTo>
                    <a:lnTo>
                      <a:pt x="105" y="264"/>
                    </a:lnTo>
                    <a:lnTo>
                      <a:pt x="79" y="264"/>
                    </a:lnTo>
                    <a:lnTo>
                      <a:pt x="39" y="250"/>
                    </a:lnTo>
                    <a:lnTo>
                      <a:pt x="26" y="237"/>
                    </a:lnTo>
                    <a:lnTo>
                      <a:pt x="13" y="198"/>
                    </a:lnTo>
                    <a:lnTo>
                      <a:pt x="13" y="0"/>
                    </a:lnTo>
                    <a:lnTo>
                      <a:pt x="0" y="0"/>
                    </a:lnTo>
                    <a:lnTo>
                      <a:pt x="0" y="198"/>
                    </a:lnTo>
                    <a:lnTo>
                      <a:pt x="13" y="237"/>
                    </a:lnTo>
                    <a:lnTo>
                      <a:pt x="39" y="264"/>
                    </a:lnTo>
                    <a:lnTo>
                      <a:pt x="79" y="277"/>
                    </a:lnTo>
                    <a:lnTo>
                      <a:pt x="105" y="277"/>
                    </a:lnTo>
                    <a:lnTo>
                      <a:pt x="145" y="264"/>
                    </a:lnTo>
                    <a:lnTo>
                      <a:pt x="171" y="237"/>
                    </a:lnTo>
                    <a:lnTo>
                      <a:pt x="185" y="198"/>
                    </a:lnTo>
                    <a:lnTo>
                      <a:pt x="185"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34" name="Group 304">
              <a:extLst>
                <a:ext uri="{FF2B5EF4-FFF2-40B4-BE49-F238E27FC236}">
                  <a16:creationId xmlns:a16="http://schemas.microsoft.com/office/drawing/2014/main" id="{3D0397C4-3A5E-4E6B-A58D-5F2A49FAAEE8}"/>
                </a:ext>
              </a:extLst>
            </p:cNvPr>
            <p:cNvGrpSpPr>
              <a:grpSpLocks/>
            </p:cNvGrpSpPr>
            <p:nvPr/>
          </p:nvGrpSpPr>
          <p:grpSpPr bwMode="auto">
            <a:xfrm>
              <a:off x="22829" y="29009"/>
              <a:ext cx="185" cy="278"/>
              <a:chOff x="22829" y="29009"/>
              <a:chExt cx="185" cy="278"/>
            </a:xfrm>
          </p:grpSpPr>
          <p:sp>
            <p:nvSpPr>
              <p:cNvPr id="20596" name="Freeform 305">
                <a:extLst>
                  <a:ext uri="{FF2B5EF4-FFF2-40B4-BE49-F238E27FC236}">
                    <a16:creationId xmlns:a16="http://schemas.microsoft.com/office/drawing/2014/main" id="{6365CCA8-208E-4D0E-B2C1-3432F2519780}"/>
                  </a:ext>
                </a:extLst>
              </p:cNvPr>
              <p:cNvSpPr>
                <a:spLocks/>
              </p:cNvSpPr>
              <p:nvPr/>
            </p:nvSpPr>
            <p:spPr bwMode="auto">
              <a:xfrm>
                <a:off x="22829" y="29009"/>
                <a:ext cx="185" cy="278"/>
              </a:xfrm>
              <a:custGeom>
                <a:avLst/>
                <a:gdLst>
                  <a:gd name="T0" fmla="+- 0 22829 22829"/>
                  <a:gd name="T1" fmla="*/ T0 w 185"/>
                  <a:gd name="T2" fmla="+- 0 29246 29009"/>
                  <a:gd name="T3" fmla="*/ 29246 h 278"/>
                  <a:gd name="T4" fmla="+- 0 22855 22829"/>
                  <a:gd name="T5" fmla="*/ T4 w 185"/>
                  <a:gd name="T6" fmla="+- 0 29273 29009"/>
                  <a:gd name="T7" fmla="*/ 29273 h 278"/>
                  <a:gd name="T8" fmla="+- 0 22895 22829"/>
                  <a:gd name="T9" fmla="*/ T8 w 185"/>
                  <a:gd name="T10" fmla="+- 0 29286 29009"/>
                  <a:gd name="T11" fmla="*/ 29286 h 278"/>
                  <a:gd name="T12" fmla="+- 0 22948 22829"/>
                  <a:gd name="T13" fmla="*/ T12 w 185"/>
                  <a:gd name="T14" fmla="+- 0 29286 29009"/>
                  <a:gd name="T15" fmla="*/ 29286 h 278"/>
                  <a:gd name="T16" fmla="+- 0 22987 22829"/>
                  <a:gd name="T17" fmla="*/ T16 w 185"/>
                  <a:gd name="T18" fmla="+- 0 29273 29009"/>
                  <a:gd name="T19" fmla="*/ 29273 h 278"/>
                  <a:gd name="T20" fmla="+- 0 23014 22829"/>
                  <a:gd name="T21" fmla="*/ T20 w 185"/>
                  <a:gd name="T22" fmla="+- 0 29246 29009"/>
                  <a:gd name="T23" fmla="*/ 29246 h 278"/>
                  <a:gd name="T24" fmla="+- 0 23014 22829"/>
                  <a:gd name="T25" fmla="*/ T24 w 185"/>
                  <a:gd name="T26" fmla="+- 0 29207 29009"/>
                  <a:gd name="T27" fmla="*/ 29207 h 278"/>
                  <a:gd name="T28" fmla="+- 0 23000 22829"/>
                  <a:gd name="T29" fmla="*/ T28 w 185"/>
                  <a:gd name="T30" fmla="+- 0 29180 29009"/>
                  <a:gd name="T31" fmla="*/ 29180 h 278"/>
                  <a:gd name="T32" fmla="+- 0 22974 22829"/>
                  <a:gd name="T33" fmla="*/ T32 w 185"/>
                  <a:gd name="T34" fmla="+- 0 29154 29009"/>
                  <a:gd name="T35" fmla="*/ 29154 h 278"/>
                  <a:gd name="T36" fmla="+- 0 22948 22829"/>
                  <a:gd name="T37" fmla="*/ T36 w 185"/>
                  <a:gd name="T38" fmla="+- 0 29141 29009"/>
                  <a:gd name="T39" fmla="*/ 29141 h 278"/>
                  <a:gd name="T40" fmla="+- 0 22882 22829"/>
                  <a:gd name="T41" fmla="*/ T40 w 185"/>
                  <a:gd name="T42" fmla="+- 0 29114 29009"/>
                  <a:gd name="T43" fmla="*/ 29114 h 278"/>
                  <a:gd name="T44" fmla="+- 0 22855 22829"/>
                  <a:gd name="T45" fmla="*/ T44 w 185"/>
                  <a:gd name="T46" fmla="+- 0 29101 29009"/>
                  <a:gd name="T47" fmla="*/ 29101 h 278"/>
                  <a:gd name="T48" fmla="+- 0 22842 22829"/>
                  <a:gd name="T49" fmla="*/ T48 w 185"/>
                  <a:gd name="T50" fmla="+- 0 29075 29009"/>
                  <a:gd name="T51" fmla="*/ 29075 h 278"/>
                  <a:gd name="T52" fmla="+- 0 22842 22829"/>
                  <a:gd name="T53" fmla="*/ T52 w 185"/>
                  <a:gd name="T54" fmla="+- 0 29048 29009"/>
                  <a:gd name="T55" fmla="*/ 29048 h 278"/>
                  <a:gd name="T56" fmla="+- 0 22855 22829"/>
                  <a:gd name="T57" fmla="*/ T56 w 185"/>
                  <a:gd name="T58" fmla="+- 0 29035 29009"/>
                  <a:gd name="T59" fmla="*/ 29035 h 278"/>
                  <a:gd name="T60" fmla="+- 0 22895 22829"/>
                  <a:gd name="T61" fmla="*/ T60 w 185"/>
                  <a:gd name="T62" fmla="+- 0 29022 29009"/>
                  <a:gd name="T63" fmla="*/ 29022 h 278"/>
                  <a:gd name="T64" fmla="+- 0 22948 22829"/>
                  <a:gd name="T65" fmla="*/ T64 w 185"/>
                  <a:gd name="T66" fmla="+- 0 29022 29009"/>
                  <a:gd name="T67" fmla="*/ 29022 h 278"/>
                  <a:gd name="T68" fmla="+- 0 22974 22829"/>
                  <a:gd name="T69" fmla="*/ T68 w 185"/>
                  <a:gd name="T70" fmla="+- 0 29035 29009"/>
                  <a:gd name="T71" fmla="*/ 29035 h 278"/>
                  <a:gd name="T72" fmla="+- 0 22987 22829"/>
                  <a:gd name="T73" fmla="*/ T72 w 185"/>
                  <a:gd name="T74" fmla="+- 0 29048 29009"/>
                  <a:gd name="T75" fmla="*/ 29048 h 278"/>
                  <a:gd name="T76" fmla="+- 0 23014 22829"/>
                  <a:gd name="T77" fmla="*/ T76 w 185"/>
                  <a:gd name="T78" fmla="+- 0 29048 29009"/>
                  <a:gd name="T79" fmla="*/ 29048 h 278"/>
                  <a:gd name="T80" fmla="+- 0 22987 22829"/>
                  <a:gd name="T81" fmla="*/ T80 w 185"/>
                  <a:gd name="T82" fmla="+- 0 29022 29009"/>
                  <a:gd name="T83" fmla="*/ 29022 h 278"/>
                  <a:gd name="T84" fmla="+- 0 22948 22829"/>
                  <a:gd name="T85" fmla="*/ T84 w 185"/>
                  <a:gd name="T86" fmla="+- 0 29009 29009"/>
                  <a:gd name="T87" fmla="*/ 29009 h 278"/>
                  <a:gd name="T88" fmla="+- 0 22895 22829"/>
                  <a:gd name="T89" fmla="*/ T88 w 185"/>
                  <a:gd name="T90" fmla="+- 0 29009 29009"/>
                  <a:gd name="T91" fmla="*/ 29009 h 278"/>
                  <a:gd name="T92" fmla="+- 0 22855 22829"/>
                  <a:gd name="T93" fmla="*/ T92 w 185"/>
                  <a:gd name="T94" fmla="+- 0 29022 29009"/>
                  <a:gd name="T95" fmla="*/ 29022 h 278"/>
                  <a:gd name="T96" fmla="+- 0 22829 22829"/>
                  <a:gd name="T97" fmla="*/ T96 w 185"/>
                  <a:gd name="T98" fmla="+- 0 29048 29009"/>
                  <a:gd name="T99" fmla="*/ 29048 h 278"/>
                  <a:gd name="T100" fmla="+- 0 22829 22829"/>
                  <a:gd name="T101" fmla="*/ T100 w 185"/>
                  <a:gd name="T102" fmla="+- 0 29075 29009"/>
                  <a:gd name="T103" fmla="*/ 29075 h 278"/>
                  <a:gd name="T104" fmla="+- 0 22842 22829"/>
                  <a:gd name="T105" fmla="*/ T104 w 185"/>
                  <a:gd name="T106" fmla="+- 0 29101 29009"/>
                  <a:gd name="T107" fmla="*/ 29101 h 278"/>
                  <a:gd name="T108" fmla="+- 0 22855 22829"/>
                  <a:gd name="T109" fmla="*/ T108 w 185"/>
                  <a:gd name="T110" fmla="+- 0 29114 29009"/>
                  <a:gd name="T111" fmla="*/ 29114 h 278"/>
                  <a:gd name="T112" fmla="+- 0 22882 22829"/>
                  <a:gd name="T113" fmla="*/ T112 w 185"/>
                  <a:gd name="T114" fmla="+- 0 29128 29009"/>
                  <a:gd name="T115" fmla="*/ 29128 h 278"/>
                  <a:gd name="T116" fmla="+- 0 22948 22829"/>
                  <a:gd name="T117" fmla="*/ T116 w 185"/>
                  <a:gd name="T118" fmla="+- 0 29154 29009"/>
                  <a:gd name="T119" fmla="*/ 29154 h 278"/>
                  <a:gd name="T120" fmla="+- 0 22974 22829"/>
                  <a:gd name="T121" fmla="*/ T120 w 185"/>
                  <a:gd name="T122" fmla="+- 0 29167 29009"/>
                  <a:gd name="T123" fmla="*/ 29167 h 278"/>
                  <a:gd name="T124" fmla="+- 0 22987 22829"/>
                  <a:gd name="T125" fmla="*/ T124 w 185"/>
                  <a:gd name="T126" fmla="+- 0 29180 29009"/>
                  <a:gd name="T127" fmla="*/ 29180 h 278"/>
                  <a:gd name="T128" fmla="+- 0 23000 22829"/>
                  <a:gd name="T129" fmla="*/ T128 w 185"/>
                  <a:gd name="T130" fmla="+- 0 29207 29009"/>
                  <a:gd name="T131" fmla="*/ 29207 h 278"/>
                  <a:gd name="T132" fmla="+- 0 23000 22829"/>
                  <a:gd name="T133" fmla="*/ T132 w 185"/>
                  <a:gd name="T134" fmla="+- 0 29246 29009"/>
                  <a:gd name="T135" fmla="*/ 29246 h 278"/>
                  <a:gd name="T136" fmla="+- 0 22987 22829"/>
                  <a:gd name="T137" fmla="*/ T136 w 185"/>
                  <a:gd name="T138" fmla="+- 0 29259 29009"/>
                  <a:gd name="T139" fmla="*/ 29259 h 278"/>
                  <a:gd name="T140" fmla="+- 0 22948 22829"/>
                  <a:gd name="T141" fmla="*/ T140 w 185"/>
                  <a:gd name="T142" fmla="+- 0 29273 29009"/>
                  <a:gd name="T143" fmla="*/ 29273 h 278"/>
                  <a:gd name="T144" fmla="+- 0 22895 22829"/>
                  <a:gd name="T145" fmla="*/ T144 w 185"/>
                  <a:gd name="T146" fmla="+- 0 29273 29009"/>
                  <a:gd name="T147" fmla="*/ 29273 h 278"/>
                  <a:gd name="T148" fmla="+- 0 22868 22829"/>
                  <a:gd name="T149" fmla="*/ T148 w 185"/>
                  <a:gd name="T150" fmla="+- 0 29259 29009"/>
                  <a:gd name="T151" fmla="*/ 29259 h 278"/>
                  <a:gd name="T152" fmla="+- 0 22855 22829"/>
                  <a:gd name="T153" fmla="*/ T152 w 185"/>
                  <a:gd name="T154" fmla="+- 0 29246 29009"/>
                  <a:gd name="T155" fmla="*/ 29246 h 278"/>
                  <a:gd name="T156" fmla="+- 0 22829 22829"/>
                  <a:gd name="T157" fmla="*/ T156 w 185"/>
                  <a:gd name="T158" fmla="+- 0 29246 29009"/>
                  <a:gd name="T159" fmla="*/ 29246 h 2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85" h="278">
                    <a:moveTo>
                      <a:pt x="0" y="237"/>
                    </a:moveTo>
                    <a:lnTo>
                      <a:pt x="26" y="264"/>
                    </a:lnTo>
                    <a:lnTo>
                      <a:pt x="66" y="277"/>
                    </a:lnTo>
                    <a:lnTo>
                      <a:pt x="119" y="277"/>
                    </a:lnTo>
                    <a:lnTo>
                      <a:pt x="158" y="264"/>
                    </a:lnTo>
                    <a:lnTo>
                      <a:pt x="185" y="237"/>
                    </a:lnTo>
                    <a:lnTo>
                      <a:pt x="185" y="198"/>
                    </a:lnTo>
                    <a:lnTo>
                      <a:pt x="171" y="171"/>
                    </a:lnTo>
                    <a:lnTo>
                      <a:pt x="145" y="145"/>
                    </a:lnTo>
                    <a:lnTo>
                      <a:pt x="119" y="132"/>
                    </a:lnTo>
                    <a:lnTo>
                      <a:pt x="53" y="105"/>
                    </a:lnTo>
                    <a:lnTo>
                      <a:pt x="26" y="92"/>
                    </a:lnTo>
                    <a:lnTo>
                      <a:pt x="13" y="66"/>
                    </a:lnTo>
                    <a:lnTo>
                      <a:pt x="13" y="39"/>
                    </a:lnTo>
                    <a:lnTo>
                      <a:pt x="26" y="26"/>
                    </a:lnTo>
                    <a:lnTo>
                      <a:pt x="66" y="13"/>
                    </a:lnTo>
                    <a:lnTo>
                      <a:pt x="119" y="13"/>
                    </a:lnTo>
                    <a:lnTo>
                      <a:pt x="145" y="26"/>
                    </a:lnTo>
                    <a:lnTo>
                      <a:pt x="158" y="39"/>
                    </a:lnTo>
                    <a:lnTo>
                      <a:pt x="185" y="39"/>
                    </a:lnTo>
                    <a:lnTo>
                      <a:pt x="158" y="13"/>
                    </a:lnTo>
                    <a:lnTo>
                      <a:pt x="119" y="0"/>
                    </a:lnTo>
                    <a:lnTo>
                      <a:pt x="66" y="0"/>
                    </a:lnTo>
                    <a:lnTo>
                      <a:pt x="26" y="13"/>
                    </a:lnTo>
                    <a:lnTo>
                      <a:pt x="0" y="39"/>
                    </a:lnTo>
                    <a:lnTo>
                      <a:pt x="0" y="66"/>
                    </a:lnTo>
                    <a:lnTo>
                      <a:pt x="13" y="92"/>
                    </a:lnTo>
                    <a:lnTo>
                      <a:pt x="26" y="105"/>
                    </a:lnTo>
                    <a:lnTo>
                      <a:pt x="53" y="119"/>
                    </a:lnTo>
                    <a:lnTo>
                      <a:pt x="119" y="145"/>
                    </a:lnTo>
                    <a:lnTo>
                      <a:pt x="145" y="158"/>
                    </a:lnTo>
                    <a:lnTo>
                      <a:pt x="158" y="171"/>
                    </a:lnTo>
                    <a:lnTo>
                      <a:pt x="171" y="198"/>
                    </a:lnTo>
                    <a:lnTo>
                      <a:pt x="171" y="237"/>
                    </a:lnTo>
                    <a:lnTo>
                      <a:pt x="158" y="250"/>
                    </a:lnTo>
                    <a:lnTo>
                      <a:pt x="119" y="264"/>
                    </a:lnTo>
                    <a:lnTo>
                      <a:pt x="66" y="264"/>
                    </a:lnTo>
                    <a:lnTo>
                      <a:pt x="39" y="250"/>
                    </a:lnTo>
                    <a:lnTo>
                      <a:pt x="26" y="237"/>
                    </a:lnTo>
                    <a:lnTo>
                      <a:pt x="0" y="237"/>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35" name="Group 306">
              <a:extLst>
                <a:ext uri="{FF2B5EF4-FFF2-40B4-BE49-F238E27FC236}">
                  <a16:creationId xmlns:a16="http://schemas.microsoft.com/office/drawing/2014/main" id="{3A28EEF4-A113-410C-846F-E4EF62AE87FD}"/>
                </a:ext>
              </a:extLst>
            </p:cNvPr>
            <p:cNvGrpSpPr>
              <a:grpSpLocks/>
            </p:cNvGrpSpPr>
            <p:nvPr/>
          </p:nvGrpSpPr>
          <p:grpSpPr bwMode="auto">
            <a:xfrm>
              <a:off x="20174" y="30684"/>
              <a:ext cx="102" cy="152"/>
              <a:chOff x="20174" y="30684"/>
              <a:chExt cx="102" cy="152"/>
            </a:xfrm>
          </p:grpSpPr>
          <p:sp>
            <p:nvSpPr>
              <p:cNvPr id="20595" name="Freeform 307">
                <a:extLst>
                  <a:ext uri="{FF2B5EF4-FFF2-40B4-BE49-F238E27FC236}">
                    <a16:creationId xmlns:a16="http://schemas.microsoft.com/office/drawing/2014/main" id="{958C956F-ABFD-4F5F-9371-CBE9D2A75AC5}"/>
                  </a:ext>
                </a:extLst>
              </p:cNvPr>
              <p:cNvSpPr>
                <a:spLocks/>
              </p:cNvSpPr>
              <p:nvPr/>
            </p:nvSpPr>
            <p:spPr bwMode="auto">
              <a:xfrm>
                <a:off x="20174" y="30684"/>
                <a:ext cx="102" cy="152"/>
              </a:xfrm>
              <a:custGeom>
                <a:avLst/>
                <a:gdLst>
                  <a:gd name="T0" fmla="+- 0 20174 20174"/>
                  <a:gd name="T1" fmla="*/ T0 w 102"/>
                  <a:gd name="T2" fmla="+- 0 30814 30684"/>
                  <a:gd name="T3" fmla="*/ 30814 h 152"/>
                  <a:gd name="T4" fmla="+- 0 20189 20174"/>
                  <a:gd name="T5" fmla="*/ T4 w 102"/>
                  <a:gd name="T6" fmla="+- 0 30828 30684"/>
                  <a:gd name="T7" fmla="*/ 30828 h 152"/>
                  <a:gd name="T8" fmla="+- 0 20210 20174"/>
                  <a:gd name="T9" fmla="*/ T8 w 102"/>
                  <a:gd name="T10" fmla="+- 0 30836 30684"/>
                  <a:gd name="T11" fmla="*/ 30836 h 152"/>
                  <a:gd name="T12" fmla="+- 0 20239 20174"/>
                  <a:gd name="T13" fmla="*/ T12 w 102"/>
                  <a:gd name="T14" fmla="+- 0 30836 30684"/>
                  <a:gd name="T15" fmla="*/ 30836 h 152"/>
                  <a:gd name="T16" fmla="+- 0 20261 20174"/>
                  <a:gd name="T17" fmla="*/ T16 w 102"/>
                  <a:gd name="T18" fmla="+- 0 30828 30684"/>
                  <a:gd name="T19" fmla="*/ 30828 h 152"/>
                  <a:gd name="T20" fmla="+- 0 20275 20174"/>
                  <a:gd name="T21" fmla="*/ T20 w 102"/>
                  <a:gd name="T22" fmla="+- 0 30814 30684"/>
                  <a:gd name="T23" fmla="*/ 30814 h 152"/>
                  <a:gd name="T24" fmla="+- 0 20275 20174"/>
                  <a:gd name="T25" fmla="*/ T24 w 102"/>
                  <a:gd name="T26" fmla="+- 0 30792 30684"/>
                  <a:gd name="T27" fmla="*/ 30792 h 152"/>
                  <a:gd name="T28" fmla="+- 0 20269 20174"/>
                  <a:gd name="T29" fmla="*/ T28 w 102"/>
                  <a:gd name="T30" fmla="+- 0 30778 30684"/>
                  <a:gd name="T31" fmla="*/ 30778 h 152"/>
                  <a:gd name="T32" fmla="+- 0 20254 20174"/>
                  <a:gd name="T33" fmla="*/ T32 w 102"/>
                  <a:gd name="T34" fmla="+- 0 30763 30684"/>
                  <a:gd name="T35" fmla="*/ 30763 h 152"/>
                  <a:gd name="T36" fmla="+- 0 20239 20174"/>
                  <a:gd name="T37" fmla="*/ T36 w 102"/>
                  <a:gd name="T38" fmla="+- 0 30757 30684"/>
                  <a:gd name="T39" fmla="*/ 30757 h 152"/>
                  <a:gd name="T40" fmla="+- 0 20204 20174"/>
                  <a:gd name="T41" fmla="*/ T40 w 102"/>
                  <a:gd name="T42" fmla="+- 0 30742 30684"/>
                  <a:gd name="T43" fmla="*/ 30742 h 152"/>
                  <a:gd name="T44" fmla="+- 0 20189 20174"/>
                  <a:gd name="T45" fmla="*/ T44 w 102"/>
                  <a:gd name="T46" fmla="+- 0 30735 30684"/>
                  <a:gd name="T47" fmla="*/ 30735 h 152"/>
                  <a:gd name="T48" fmla="+- 0 20182 20174"/>
                  <a:gd name="T49" fmla="*/ T48 w 102"/>
                  <a:gd name="T50" fmla="+- 0 30720 30684"/>
                  <a:gd name="T51" fmla="*/ 30720 h 152"/>
                  <a:gd name="T52" fmla="+- 0 20182 20174"/>
                  <a:gd name="T53" fmla="*/ T52 w 102"/>
                  <a:gd name="T54" fmla="+- 0 30706 30684"/>
                  <a:gd name="T55" fmla="*/ 30706 h 152"/>
                  <a:gd name="T56" fmla="+- 0 20189 20174"/>
                  <a:gd name="T57" fmla="*/ T56 w 102"/>
                  <a:gd name="T58" fmla="+- 0 30698 30684"/>
                  <a:gd name="T59" fmla="*/ 30698 h 152"/>
                  <a:gd name="T60" fmla="+- 0 20210 20174"/>
                  <a:gd name="T61" fmla="*/ T60 w 102"/>
                  <a:gd name="T62" fmla="+- 0 30692 30684"/>
                  <a:gd name="T63" fmla="*/ 30692 h 152"/>
                  <a:gd name="T64" fmla="+- 0 20239 20174"/>
                  <a:gd name="T65" fmla="*/ T64 w 102"/>
                  <a:gd name="T66" fmla="+- 0 30692 30684"/>
                  <a:gd name="T67" fmla="*/ 30692 h 152"/>
                  <a:gd name="T68" fmla="+- 0 20254 20174"/>
                  <a:gd name="T69" fmla="*/ T68 w 102"/>
                  <a:gd name="T70" fmla="+- 0 30698 30684"/>
                  <a:gd name="T71" fmla="*/ 30698 h 152"/>
                  <a:gd name="T72" fmla="+- 0 20261 20174"/>
                  <a:gd name="T73" fmla="*/ T72 w 102"/>
                  <a:gd name="T74" fmla="+- 0 30706 30684"/>
                  <a:gd name="T75" fmla="*/ 30706 h 152"/>
                  <a:gd name="T76" fmla="+- 0 20275 20174"/>
                  <a:gd name="T77" fmla="*/ T76 w 102"/>
                  <a:gd name="T78" fmla="+- 0 30706 30684"/>
                  <a:gd name="T79" fmla="*/ 30706 h 152"/>
                  <a:gd name="T80" fmla="+- 0 20261 20174"/>
                  <a:gd name="T81" fmla="*/ T80 w 102"/>
                  <a:gd name="T82" fmla="+- 0 30692 30684"/>
                  <a:gd name="T83" fmla="*/ 30692 h 152"/>
                  <a:gd name="T84" fmla="+- 0 20239 20174"/>
                  <a:gd name="T85" fmla="*/ T84 w 102"/>
                  <a:gd name="T86" fmla="+- 0 30684 30684"/>
                  <a:gd name="T87" fmla="*/ 30684 h 152"/>
                  <a:gd name="T88" fmla="+- 0 20210 20174"/>
                  <a:gd name="T89" fmla="*/ T88 w 102"/>
                  <a:gd name="T90" fmla="+- 0 30684 30684"/>
                  <a:gd name="T91" fmla="*/ 30684 h 152"/>
                  <a:gd name="T92" fmla="+- 0 20189 20174"/>
                  <a:gd name="T93" fmla="*/ T92 w 102"/>
                  <a:gd name="T94" fmla="+- 0 30692 30684"/>
                  <a:gd name="T95" fmla="*/ 30692 h 152"/>
                  <a:gd name="T96" fmla="+- 0 20174 20174"/>
                  <a:gd name="T97" fmla="*/ T96 w 102"/>
                  <a:gd name="T98" fmla="+- 0 30706 30684"/>
                  <a:gd name="T99" fmla="*/ 30706 h 152"/>
                  <a:gd name="T100" fmla="+- 0 20174 20174"/>
                  <a:gd name="T101" fmla="*/ T100 w 102"/>
                  <a:gd name="T102" fmla="+- 0 30720 30684"/>
                  <a:gd name="T103" fmla="*/ 30720 h 152"/>
                  <a:gd name="T104" fmla="+- 0 20182 20174"/>
                  <a:gd name="T105" fmla="*/ T104 w 102"/>
                  <a:gd name="T106" fmla="+- 0 30735 30684"/>
                  <a:gd name="T107" fmla="*/ 30735 h 152"/>
                  <a:gd name="T108" fmla="+- 0 20189 20174"/>
                  <a:gd name="T109" fmla="*/ T108 w 102"/>
                  <a:gd name="T110" fmla="+- 0 30742 30684"/>
                  <a:gd name="T111" fmla="*/ 30742 h 152"/>
                  <a:gd name="T112" fmla="+- 0 20204 20174"/>
                  <a:gd name="T113" fmla="*/ T112 w 102"/>
                  <a:gd name="T114" fmla="+- 0 30749 30684"/>
                  <a:gd name="T115" fmla="*/ 30749 h 152"/>
                  <a:gd name="T116" fmla="+- 0 20239 20174"/>
                  <a:gd name="T117" fmla="*/ T116 w 102"/>
                  <a:gd name="T118" fmla="+- 0 30763 30684"/>
                  <a:gd name="T119" fmla="*/ 30763 h 152"/>
                  <a:gd name="T120" fmla="+- 0 20254 20174"/>
                  <a:gd name="T121" fmla="*/ T120 w 102"/>
                  <a:gd name="T122" fmla="+- 0 30771 30684"/>
                  <a:gd name="T123" fmla="*/ 30771 h 152"/>
                  <a:gd name="T124" fmla="+- 0 20261 20174"/>
                  <a:gd name="T125" fmla="*/ T124 w 102"/>
                  <a:gd name="T126" fmla="+- 0 30778 30684"/>
                  <a:gd name="T127" fmla="*/ 30778 h 152"/>
                  <a:gd name="T128" fmla="+- 0 20269 20174"/>
                  <a:gd name="T129" fmla="*/ T128 w 102"/>
                  <a:gd name="T130" fmla="+- 0 30792 30684"/>
                  <a:gd name="T131" fmla="*/ 30792 h 152"/>
                  <a:gd name="T132" fmla="+- 0 20269 20174"/>
                  <a:gd name="T133" fmla="*/ T132 w 102"/>
                  <a:gd name="T134" fmla="+- 0 30814 30684"/>
                  <a:gd name="T135" fmla="*/ 30814 h 152"/>
                  <a:gd name="T136" fmla="+- 0 20261 20174"/>
                  <a:gd name="T137" fmla="*/ T136 w 102"/>
                  <a:gd name="T138" fmla="+- 0 30822 30684"/>
                  <a:gd name="T139" fmla="*/ 30822 h 152"/>
                  <a:gd name="T140" fmla="+- 0 20239 20174"/>
                  <a:gd name="T141" fmla="*/ T140 w 102"/>
                  <a:gd name="T142" fmla="+- 0 30828 30684"/>
                  <a:gd name="T143" fmla="*/ 30828 h 152"/>
                  <a:gd name="T144" fmla="+- 0 20210 20174"/>
                  <a:gd name="T145" fmla="*/ T144 w 102"/>
                  <a:gd name="T146" fmla="+- 0 30828 30684"/>
                  <a:gd name="T147" fmla="*/ 30828 h 152"/>
                  <a:gd name="T148" fmla="+- 0 20196 20174"/>
                  <a:gd name="T149" fmla="*/ T148 w 102"/>
                  <a:gd name="T150" fmla="+- 0 30822 30684"/>
                  <a:gd name="T151" fmla="*/ 30822 h 152"/>
                  <a:gd name="T152" fmla="+- 0 20189 20174"/>
                  <a:gd name="T153" fmla="*/ T152 w 102"/>
                  <a:gd name="T154" fmla="+- 0 30814 30684"/>
                  <a:gd name="T155" fmla="*/ 30814 h 152"/>
                  <a:gd name="T156" fmla="+- 0 20174 20174"/>
                  <a:gd name="T157" fmla="*/ T156 w 102"/>
                  <a:gd name="T158" fmla="+- 0 30814 30684"/>
                  <a:gd name="T159" fmla="*/ 30814 h 1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02" h="152">
                    <a:moveTo>
                      <a:pt x="0" y="130"/>
                    </a:moveTo>
                    <a:lnTo>
                      <a:pt x="15" y="144"/>
                    </a:lnTo>
                    <a:lnTo>
                      <a:pt x="36" y="152"/>
                    </a:lnTo>
                    <a:lnTo>
                      <a:pt x="65" y="152"/>
                    </a:lnTo>
                    <a:lnTo>
                      <a:pt x="87" y="144"/>
                    </a:lnTo>
                    <a:lnTo>
                      <a:pt x="101" y="130"/>
                    </a:lnTo>
                    <a:lnTo>
                      <a:pt x="101" y="108"/>
                    </a:lnTo>
                    <a:lnTo>
                      <a:pt x="95" y="94"/>
                    </a:lnTo>
                    <a:lnTo>
                      <a:pt x="80" y="79"/>
                    </a:lnTo>
                    <a:lnTo>
                      <a:pt x="65" y="73"/>
                    </a:lnTo>
                    <a:lnTo>
                      <a:pt x="30" y="58"/>
                    </a:lnTo>
                    <a:lnTo>
                      <a:pt x="15" y="51"/>
                    </a:lnTo>
                    <a:lnTo>
                      <a:pt x="8" y="36"/>
                    </a:lnTo>
                    <a:lnTo>
                      <a:pt x="8" y="22"/>
                    </a:lnTo>
                    <a:lnTo>
                      <a:pt x="15" y="14"/>
                    </a:lnTo>
                    <a:lnTo>
                      <a:pt x="36" y="8"/>
                    </a:lnTo>
                    <a:lnTo>
                      <a:pt x="65" y="8"/>
                    </a:lnTo>
                    <a:lnTo>
                      <a:pt x="80" y="14"/>
                    </a:lnTo>
                    <a:lnTo>
                      <a:pt x="87" y="22"/>
                    </a:lnTo>
                    <a:lnTo>
                      <a:pt x="101" y="22"/>
                    </a:lnTo>
                    <a:lnTo>
                      <a:pt x="87" y="8"/>
                    </a:lnTo>
                    <a:lnTo>
                      <a:pt x="65" y="0"/>
                    </a:lnTo>
                    <a:lnTo>
                      <a:pt x="36" y="0"/>
                    </a:lnTo>
                    <a:lnTo>
                      <a:pt x="15" y="8"/>
                    </a:lnTo>
                    <a:lnTo>
                      <a:pt x="0" y="22"/>
                    </a:lnTo>
                    <a:lnTo>
                      <a:pt x="0" y="36"/>
                    </a:lnTo>
                    <a:lnTo>
                      <a:pt x="8" y="51"/>
                    </a:lnTo>
                    <a:lnTo>
                      <a:pt x="15" y="58"/>
                    </a:lnTo>
                    <a:lnTo>
                      <a:pt x="30" y="65"/>
                    </a:lnTo>
                    <a:lnTo>
                      <a:pt x="65" y="79"/>
                    </a:lnTo>
                    <a:lnTo>
                      <a:pt x="80" y="87"/>
                    </a:lnTo>
                    <a:lnTo>
                      <a:pt x="87" y="94"/>
                    </a:lnTo>
                    <a:lnTo>
                      <a:pt x="95" y="108"/>
                    </a:lnTo>
                    <a:lnTo>
                      <a:pt x="95" y="130"/>
                    </a:lnTo>
                    <a:lnTo>
                      <a:pt x="87" y="138"/>
                    </a:lnTo>
                    <a:lnTo>
                      <a:pt x="65" y="144"/>
                    </a:lnTo>
                    <a:lnTo>
                      <a:pt x="36" y="144"/>
                    </a:lnTo>
                    <a:lnTo>
                      <a:pt x="22" y="138"/>
                    </a:lnTo>
                    <a:lnTo>
                      <a:pt x="15" y="130"/>
                    </a:lnTo>
                    <a:lnTo>
                      <a:pt x="0" y="13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36" name="Group 308">
              <a:extLst>
                <a:ext uri="{FF2B5EF4-FFF2-40B4-BE49-F238E27FC236}">
                  <a16:creationId xmlns:a16="http://schemas.microsoft.com/office/drawing/2014/main" id="{F854838B-104A-4AEF-BE68-2291E26D2911}"/>
                </a:ext>
              </a:extLst>
            </p:cNvPr>
            <p:cNvGrpSpPr>
              <a:grpSpLocks/>
            </p:cNvGrpSpPr>
            <p:nvPr/>
          </p:nvGrpSpPr>
          <p:grpSpPr bwMode="auto">
            <a:xfrm>
              <a:off x="20319" y="30684"/>
              <a:ext cx="108" cy="152"/>
              <a:chOff x="20319" y="30684"/>
              <a:chExt cx="108" cy="152"/>
            </a:xfrm>
          </p:grpSpPr>
          <p:sp>
            <p:nvSpPr>
              <p:cNvPr id="20594" name="Freeform 309">
                <a:extLst>
                  <a:ext uri="{FF2B5EF4-FFF2-40B4-BE49-F238E27FC236}">
                    <a16:creationId xmlns:a16="http://schemas.microsoft.com/office/drawing/2014/main" id="{08114A1C-6310-4B09-8D18-D7F6F30272C4}"/>
                  </a:ext>
                </a:extLst>
              </p:cNvPr>
              <p:cNvSpPr>
                <a:spLocks/>
              </p:cNvSpPr>
              <p:nvPr/>
            </p:nvSpPr>
            <p:spPr bwMode="auto">
              <a:xfrm>
                <a:off x="20319" y="30684"/>
                <a:ext cx="108" cy="152"/>
              </a:xfrm>
              <a:custGeom>
                <a:avLst/>
                <a:gdLst>
                  <a:gd name="T0" fmla="+- 0 20427 20319"/>
                  <a:gd name="T1" fmla="*/ T0 w 108"/>
                  <a:gd name="T2" fmla="+- 0 30800 30684"/>
                  <a:gd name="T3" fmla="*/ 30800 h 152"/>
                  <a:gd name="T4" fmla="+- 0 20419 20319"/>
                  <a:gd name="T5" fmla="*/ T4 w 108"/>
                  <a:gd name="T6" fmla="+- 0 30800 30684"/>
                  <a:gd name="T7" fmla="*/ 30800 h 152"/>
                  <a:gd name="T8" fmla="+- 0 20413 20319"/>
                  <a:gd name="T9" fmla="*/ T8 w 108"/>
                  <a:gd name="T10" fmla="+- 0 30814 30684"/>
                  <a:gd name="T11" fmla="*/ 30814 h 152"/>
                  <a:gd name="T12" fmla="+- 0 20405 20319"/>
                  <a:gd name="T13" fmla="*/ T12 w 108"/>
                  <a:gd name="T14" fmla="+- 0 30822 30684"/>
                  <a:gd name="T15" fmla="*/ 30822 h 152"/>
                  <a:gd name="T16" fmla="+- 0 20391 20319"/>
                  <a:gd name="T17" fmla="*/ T16 w 108"/>
                  <a:gd name="T18" fmla="+- 0 30828 30684"/>
                  <a:gd name="T19" fmla="*/ 30828 h 152"/>
                  <a:gd name="T20" fmla="+- 0 20362 20319"/>
                  <a:gd name="T21" fmla="*/ T20 w 108"/>
                  <a:gd name="T22" fmla="+- 0 30828 30684"/>
                  <a:gd name="T23" fmla="*/ 30828 h 152"/>
                  <a:gd name="T24" fmla="+- 0 20348 20319"/>
                  <a:gd name="T25" fmla="*/ T24 w 108"/>
                  <a:gd name="T26" fmla="+- 0 30822 30684"/>
                  <a:gd name="T27" fmla="*/ 30822 h 152"/>
                  <a:gd name="T28" fmla="+- 0 20333 20319"/>
                  <a:gd name="T29" fmla="*/ T28 w 108"/>
                  <a:gd name="T30" fmla="+- 0 30800 30684"/>
                  <a:gd name="T31" fmla="*/ 30800 h 152"/>
                  <a:gd name="T32" fmla="+- 0 20326 20319"/>
                  <a:gd name="T33" fmla="*/ T32 w 108"/>
                  <a:gd name="T34" fmla="+- 0 30778 30684"/>
                  <a:gd name="T35" fmla="*/ 30778 h 152"/>
                  <a:gd name="T36" fmla="+- 0 20326 20319"/>
                  <a:gd name="T37" fmla="*/ T36 w 108"/>
                  <a:gd name="T38" fmla="+- 0 30742 30684"/>
                  <a:gd name="T39" fmla="*/ 30742 h 152"/>
                  <a:gd name="T40" fmla="+- 0 20333 20319"/>
                  <a:gd name="T41" fmla="*/ T40 w 108"/>
                  <a:gd name="T42" fmla="+- 0 30720 30684"/>
                  <a:gd name="T43" fmla="*/ 30720 h 152"/>
                  <a:gd name="T44" fmla="+- 0 20348 20319"/>
                  <a:gd name="T45" fmla="*/ T44 w 108"/>
                  <a:gd name="T46" fmla="+- 0 30698 30684"/>
                  <a:gd name="T47" fmla="*/ 30698 h 152"/>
                  <a:gd name="T48" fmla="+- 0 20362 20319"/>
                  <a:gd name="T49" fmla="*/ T48 w 108"/>
                  <a:gd name="T50" fmla="+- 0 30692 30684"/>
                  <a:gd name="T51" fmla="*/ 30692 h 152"/>
                  <a:gd name="T52" fmla="+- 0 20391 20319"/>
                  <a:gd name="T53" fmla="*/ T52 w 108"/>
                  <a:gd name="T54" fmla="+- 0 30692 30684"/>
                  <a:gd name="T55" fmla="*/ 30692 h 152"/>
                  <a:gd name="T56" fmla="+- 0 20405 20319"/>
                  <a:gd name="T57" fmla="*/ T56 w 108"/>
                  <a:gd name="T58" fmla="+- 0 30698 30684"/>
                  <a:gd name="T59" fmla="*/ 30698 h 152"/>
                  <a:gd name="T60" fmla="+- 0 20413 20319"/>
                  <a:gd name="T61" fmla="*/ T60 w 108"/>
                  <a:gd name="T62" fmla="+- 0 30706 30684"/>
                  <a:gd name="T63" fmla="*/ 30706 h 152"/>
                  <a:gd name="T64" fmla="+- 0 20419 20319"/>
                  <a:gd name="T65" fmla="*/ T64 w 108"/>
                  <a:gd name="T66" fmla="+- 0 30720 30684"/>
                  <a:gd name="T67" fmla="*/ 30720 h 152"/>
                  <a:gd name="T68" fmla="+- 0 20427 20319"/>
                  <a:gd name="T69" fmla="*/ T68 w 108"/>
                  <a:gd name="T70" fmla="+- 0 30720 30684"/>
                  <a:gd name="T71" fmla="*/ 30720 h 152"/>
                  <a:gd name="T72" fmla="+- 0 20419 20319"/>
                  <a:gd name="T73" fmla="*/ T72 w 108"/>
                  <a:gd name="T74" fmla="+- 0 30706 30684"/>
                  <a:gd name="T75" fmla="*/ 30706 h 152"/>
                  <a:gd name="T76" fmla="+- 0 20405 20319"/>
                  <a:gd name="T77" fmla="*/ T76 w 108"/>
                  <a:gd name="T78" fmla="+- 0 30692 30684"/>
                  <a:gd name="T79" fmla="*/ 30692 h 152"/>
                  <a:gd name="T80" fmla="+- 0 20391 20319"/>
                  <a:gd name="T81" fmla="*/ T80 w 108"/>
                  <a:gd name="T82" fmla="+- 0 30684 30684"/>
                  <a:gd name="T83" fmla="*/ 30684 h 152"/>
                  <a:gd name="T84" fmla="+- 0 20362 20319"/>
                  <a:gd name="T85" fmla="*/ T84 w 108"/>
                  <a:gd name="T86" fmla="+- 0 30684 30684"/>
                  <a:gd name="T87" fmla="*/ 30684 h 152"/>
                  <a:gd name="T88" fmla="+- 0 20348 20319"/>
                  <a:gd name="T89" fmla="*/ T88 w 108"/>
                  <a:gd name="T90" fmla="+- 0 30692 30684"/>
                  <a:gd name="T91" fmla="*/ 30692 h 152"/>
                  <a:gd name="T92" fmla="+- 0 20333 20319"/>
                  <a:gd name="T93" fmla="*/ T92 w 108"/>
                  <a:gd name="T94" fmla="+- 0 30706 30684"/>
                  <a:gd name="T95" fmla="*/ 30706 h 152"/>
                  <a:gd name="T96" fmla="+- 0 20326 20319"/>
                  <a:gd name="T97" fmla="*/ T96 w 108"/>
                  <a:gd name="T98" fmla="+- 0 30720 30684"/>
                  <a:gd name="T99" fmla="*/ 30720 h 152"/>
                  <a:gd name="T100" fmla="+- 0 20319 20319"/>
                  <a:gd name="T101" fmla="*/ T100 w 108"/>
                  <a:gd name="T102" fmla="+- 0 30742 30684"/>
                  <a:gd name="T103" fmla="*/ 30742 h 152"/>
                  <a:gd name="T104" fmla="+- 0 20319 20319"/>
                  <a:gd name="T105" fmla="*/ T104 w 108"/>
                  <a:gd name="T106" fmla="+- 0 30778 30684"/>
                  <a:gd name="T107" fmla="*/ 30778 h 152"/>
                  <a:gd name="T108" fmla="+- 0 20326 20319"/>
                  <a:gd name="T109" fmla="*/ T108 w 108"/>
                  <a:gd name="T110" fmla="+- 0 30800 30684"/>
                  <a:gd name="T111" fmla="*/ 30800 h 152"/>
                  <a:gd name="T112" fmla="+- 0 20333 20319"/>
                  <a:gd name="T113" fmla="*/ T112 w 108"/>
                  <a:gd name="T114" fmla="+- 0 30814 30684"/>
                  <a:gd name="T115" fmla="*/ 30814 h 152"/>
                  <a:gd name="T116" fmla="+- 0 20348 20319"/>
                  <a:gd name="T117" fmla="*/ T116 w 108"/>
                  <a:gd name="T118" fmla="+- 0 30828 30684"/>
                  <a:gd name="T119" fmla="*/ 30828 h 152"/>
                  <a:gd name="T120" fmla="+- 0 20362 20319"/>
                  <a:gd name="T121" fmla="*/ T120 w 108"/>
                  <a:gd name="T122" fmla="+- 0 30836 30684"/>
                  <a:gd name="T123" fmla="*/ 30836 h 152"/>
                  <a:gd name="T124" fmla="+- 0 20391 20319"/>
                  <a:gd name="T125" fmla="*/ T124 w 108"/>
                  <a:gd name="T126" fmla="+- 0 30836 30684"/>
                  <a:gd name="T127" fmla="*/ 30836 h 152"/>
                  <a:gd name="T128" fmla="+- 0 20405 20319"/>
                  <a:gd name="T129" fmla="*/ T128 w 108"/>
                  <a:gd name="T130" fmla="+- 0 30828 30684"/>
                  <a:gd name="T131" fmla="*/ 30828 h 152"/>
                  <a:gd name="T132" fmla="+- 0 20419 20319"/>
                  <a:gd name="T133" fmla="*/ T132 w 108"/>
                  <a:gd name="T134" fmla="+- 0 30814 30684"/>
                  <a:gd name="T135" fmla="*/ 30814 h 152"/>
                  <a:gd name="T136" fmla="+- 0 20427 20319"/>
                  <a:gd name="T137" fmla="*/ T136 w 108"/>
                  <a:gd name="T138" fmla="+- 0 30800 30684"/>
                  <a:gd name="T139" fmla="*/ 30800 h 1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108" h="152">
                    <a:moveTo>
                      <a:pt x="108" y="116"/>
                    </a:moveTo>
                    <a:lnTo>
                      <a:pt x="100" y="116"/>
                    </a:lnTo>
                    <a:lnTo>
                      <a:pt x="94" y="130"/>
                    </a:lnTo>
                    <a:lnTo>
                      <a:pt x="86" y="138"/>
                    </a:lnTo>
                    <a:lnTo>
                      <a:pt x="72" y="144"/>
                    </a:lnTo>
                    <a:lnTo>
                      <a:pt x="43" y="144"/>
                    </a:lnTo>
                    <a:lnTo>
                      <a:pt x="29" y="138"/>
                    </a:lnTo>
                    <a:lnTo>
                      <a:pt x="14" y="116"/>
                    </a:lnTo>
                    <a:lnTo>
                      <a:pt x="7" y="94"/>
                    </a:lnTo>
                    <a:lnTo>
                      <a:pt x="7" y="58"/>
                    </a:lnTo>
                    <a:lnTo>
                      <a:pt x="14" y="36"/>
                    </a:lnTo>
                    <a:lnTo>
                      <a:pt x="29" y="14"/>
                    </a:lnTo>
                    <a:lnTo>
                      <a:pt x="43" y="8"/>
                    </a:lnTo>
                    <a:lnTo>
                      <a:pt x="72" y="8"/>
                    </a:lnTo>
                    <a:lnTo>
                      <a:pt x="86" y="14"/>
                    </a:lnTo>
                    <a:lnTo>
                      <a:pt x="94" y="22"/>
                    </a:lnTo>
                    <a:lnTo>
                      <a:pt x="100" y="36"/>
                    </a:lnTo>
                    <a:lnTo>
                      <a:pt x="108" y="36"/>
                    </a:lnTo>
                    <a:lnTo>
                      <a:pt x="100" y="22"/>
                    </a:lnTo>
                    <a:lnTo>
                      <a:pt x="86" y="8"/>
                    </a:lnTo>
                    <a:lnTo>
                      <a:pt x="72" y="0"/>
                    </a:lnTo>
                    <a:lnTo>
                      <a:pt x="43" y="0"/>
                    </a:lnTo>
                    <a:lnTo>
                      <a:pt x="29" y="8"/>
                    </a:lnTo>
                    <a:lnTo>
                      <a:pt x="14" y="22"/>
                    </a:lnTo>
                    <a:lnTo>
                      <a:pt x="7" y="36"/>
                    </a:lnTo>
                    <a:lnTo>
                      <a:pt x="0" y="58"/>
                    </a:lnTo>
                    <a:lnTo>
                      <a:pt x="0" y="94"/>
                    </a:lnTo>
                    <a:lnTo>
                      <a:pt x="7" y="116"/>
                    </a:lnTo>
                    <a:lnTo>
                      <a:pt x="14" y="130"/>
                    </a:lnTo>
                    <a:lnTo>
                      <a:pt x="29" y="144"/>
                    </a:lnTo>
                    <a:lnTo>
                      <a:pt x="43" y="152"/>
                    </a:lnTo>
                    <a:lnTo>
                      <a:pt x="72" y="152"/>
                    </a:lnTo>
                    <a:lnTo>
                      <a:pt x="86" y="144"/>
                    </a:lnTo>
                    <a:lnTo>
                      <a:pt x="100" y="130"/>
                    </a:lnTo>
                    <a:lnTo>
                      <a:pt x="108" y="11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37" name="Group 310">
              <a:extLst>
                <a:ext uri="{FF2B5EF4-FFF2-40B4-BE49-F238E27FC236}">
                  <a16:creationId xmlns:a16="http://schemas.microsoft.com/office/drawing/2014/main" id="{B5BE3BD9-9306-49D2-95EC-356B94FC89CD}"/>
                </a:ext>
              </a:extLst>
            </p:cNvPr>
            <p:cNvGrpSpPr>
              <a:grpSpLocks/>
            </p:cNvGrpSpPr>
            <p:nvPr/>
          </p:nvGrpSpPr>
          <p:grpSpPr bwMode="auto">
            <a:xfrm>
              <a:off x="20463" y="30684"/>
              <a:ext cx="116" cy="152"/>
              <a:chOff x="20463" y="30684"/>
              <a:chExt cx="116" cy="152"/>
            </a:xfrm>
          </p:grpSpPr>
          <p:sp>
            <p:nvSpPr>
              <p:cNvPr id="20593" name="Freeform 311">
                <a:extLst>
                  <a:ext uri="{FF2B5EF4-FFF2-40B4-BE49-F238E27FC236}">
                    <a16:creationId xmlns:a16="http://schemas.microsoft.com/office/drawing/2014/main" id="{CED8AE43-BA92-45CF-B8BB-478740BD234D}"/>
                  </a:ext>
                </a:extLst>
              </p:cNvPr>
              <p:cNvSpPr>
                <a:spLocks/>
              </p:cNvSpPr>
              <p:nvPr/>
            </p:nvSpPr>
            <p:spPr bwMode="auto">
              <a:xfrm>
                <a:off x="20463" y="30684"/>
                <a:ext cx="116" cy="152"/>
              </a:xfrm>
              <a:custGeom>
                <a:avLst/>
                <a:gdLst>
                  <a:gd name="T0" fmla="+- 0 20520 20463"/>
                  <a:gd name="T1" fmla="*/ T0 w 116"/>
                  <a:gd name="T2" fmla="+- 0 30684 30684"/>
                  <a:gd name="T3" fmla="*/ 30684 h 152"/>
                  <a:gd name="T4" fmla="+- 0 20463 20463"/>
                  <a:gd name="T5" fmla="*/ T4 w 116"/>
                  <a:gd name="T6" fmla="+- 0 30836 30684"/>
                  <a:gd name="T7" fmla="*/ 30836 h 152"/>
                  <a:gd name="T8" fmla="+- 0 20470 20463"/>
                  <a:gd name="T9" fmla="*/ T8 w 116"/>
                  <a:gd name="T10" fmla="+- 0 30836 30684"/>
                  <a:gd name="T11" fmla="*/ 30836 h 152"/>
                  <a:gd name="T12" fmla="+- 0 20520 20463"/>
                  <a:gd name="T13" fmla="*/ T12 w 116"/>
                  <a:gd name="T14" fmla="+- 0 30706 30684"/>
                  <a:gd name="T15" fmla="*/ 30706 h 152"/>
                  <a:gd name="T16" fmla="+- 0 20571 20463"/>
                  <a:gd name="T17" fmla="*/ T16 w 116"/>
                  <a:gd name="T18" fmla="+- 0 30836 30684"/>
                  <a:gd name="T19" fmla="*/ 30836 h 152"/>
                  <a:gd name="T20" fmla="+- 0 20579 20463"/>
                  <a:gd name="T21" fmla="*/ T20 w 116"/>
                  <a:gd name="T22" fmla="+- 0 30836 30684"/>
                  <a:gd name="T23" fmla="*/ 30836 h 152"/>
                  <a:gd name="T24" fmla="+- 0 20520 20463"/>
                  <a:gd name="T25" fmla="*/ T24 w 116"/>
                  <a:gd name="T26" fmla="+- 0 30684 30684"/>
                  <a:gd name="T27" fmla="*/ 30684 h 152"/>
                </a:gdLst>
                <a:ahLst/>
                <a:cxnLst>
                  <a:cxn ang="0">
                    <a:pos x="T1" y="T3"/>
                  </a:cxn>
                  <a:cxn ang="0">
                    <a:pos x="T5" y="T7"/>
                  </a:cxn>
                  <a:cxn ang="0">
                    <a:pos x="T9" y="T11"/>
                  </a:cxn>
                  <a:cxn ang="0">
                    <a:pos x="T13" y="T15"/>
                  </a:cxn>
                  <a:cxn ang="0">
                    <a:pos x="T17" y="T19"/>
                  </a:cxn>
                  <a:cxn ang="0">
                    <a:pos x="T21" y="T23"/>
                  </a:cxn>
                  <a:cxn ang="0">
                    <a:pos x="T25" y="T27"/>
                  </a:cxn>
                </a:cxnLst>
                <a:rect l="0" t="0" r="r" b="b"/>
                <a:pathLst>
                  <a:path w="116" h="152">
                    <a:moveTo>
                      <a:pt x="57" y="0"/>
                    </a:moveTo>
                    <a:lnTo>
                      <a:pt x="0" y="152"/>
                    </a:lnTo>
                    <a:lnTo>
                      <a:pt x="7" y="152"/>
                    </a:lnTo>
                    <a:lnTo>
                      <a:pt x="57" y="22"/>
                    </a:lnTo>
                    <a:lnTo>
                      <a:pt x="108" y="152"/>
                    </a:lnTo>
                    <a:lnTo>
                      <a:pt x="116" y="152"/>
                    </a:lnTo>
                    <a:lnTo>
                      <a:pt x="57"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38" name="Group 312">
              <a:extLst>
                <a:ext uri="{FF2B5EF4-FFF2-40B4-BE49-F238E27FC236}">
                  <a16:creationId xmlns:a16="http://schemas.microsoft.com/office/drawing/2014/main" id="{180B59CD-6BE1-4DF6-9438-611B96F50600}"/>
                </a:ext>
              </a:extLst>
            </p:cNvPr>
            <p:cNvGrpSpPr>
              <a:grpSpLocks/>
            </p:cNvGrpSpPr>
            <p:nvPr/>
          </p:nvGrpSpPr>
          <p:grpSpPr bwMode="auto">
            <a:xfrm>
              <a:off x="20484" y="30792"/>
              <a:ext cx="73" cy="2"/>
              <a:chOff x="20484" y="30792"/>
              <a:chExt cx="73" cy="2"/>
            </a:xfrm>
          </p:grpSpPr>
          <p:sp>
            <p:nvSpPr>
              <p:cNvPr id="20592" name="Freeform 313">
                <a:extLst>
                  <a:ext uri="{FF2B5EF4-FFF2-40B4-BE49-F238E27FC236}">
                    <a16:creationId xmlns:a16="http://schemas.microsoft.com/office/drawing/2014/main" id="{AAE21EEE-F3C6-4E74-89B8-ACD2C394D1DE}"/>
                  </a:ext>
                </a:extLst>
              </p:cNvPr>
              <p:cNvSpPr>
                <a:spLocks/>
              </p:cNvSpPr>
              <p:nvPr/>
            </p:nvSpPr>
            <p:spPr bwMode="auto">
              <a:xfrm>
                <a:off x="20484" y="30792"/>
                <a:ext cx="73" cy="2"/>
              </a:xfrm>
              <a:custGeom>
                <a:avLst/>
                <a:gdLst>
                  <a:gd name="T0" fmla="+- 0 20484 20484"/>
                  <a:gd name="T1" fmla="*/ T0 w 73"/>
                  <a:gd name="T2" fmla="+- 0 20557 20484"/>
                  <a:gd name="T3" fmla="*/ T2 w 73"/>
                </a:gdLst>
                <a:ahLst/>
                <a:cxnLst>
                  <a:cxn ang="0">
                    <a:pos x="T1" y="0"/>
                  </a:cxn>
                  <a:cxn ang="0">
                    <a:pos x="T3" y="0"/>
                  </a:cxn>
                </a:cxnLst>
                <a:rect l="0" t="0" r="r" b="b"/>
                <a:pathLst>
                  <a:path w="73">
                    <a:moveTo>
                      <a:pt x="0" y="0"/>
                    </a:moveTo>
                    <a:lnTo>
                      <a:pt x="73"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39" name="Group 314">
              <a:extLst>
                <a:ext uri="{FF2B5EF4-FFF2-40B4-BE49-F238E27FC236}">
                  <a16:creationId xmlns:a16="http://schemas.microsoft.com/office/drawing/2014/main" id="{83B373B7-CE99-4431-8656-01DFBF62639B}"/>
                </a:ext>
              </a:extLst>
            </p:cNvPr>
            <p:cNvGrpSpPr>
              <a:grpSpLocks/>
            </p:cNvGrpSpPr>
            <p:nvPr/>
          </p:nvGrpSpPr>
          <p:grpSpPr bwMode="auto">
            <a:xfrm>
              <a:off x="20477" y="30800"/>
              <a:ext cx="86" cy="2"/>
              <a:chOff x="20477" y="30800"/>
              <a:chExt cx="86" cy="2"/>
            </a:xfrm>
          </p:grpSpPr>
          <p:sp>
            <p:nvSpPr>
              <p:cNvPr id="20591" name="Freeform 315">
                <a:extLst>
                  <a:ext uri="{FF2B5EF4-FFF2-40B4-BE49-F238E27FC236}">
                    <a16:creationId xmlns:a16="http://schemas.microsoft.com/office/drawing/2014/main" id="{C12AE2AF-603B-4D60-BACC-0E6A90EA044B}"/>
                  </a:ext>
                </a:extLst>
              </p:cNvPr>
              <p:cNvSpPr>
                <a:spLocks/>
              </p:cNvSpPr>
              <p:nvPr/>
            </p:nvSpPr>
            <p:spPr bwMode="auto">
              <a:xfrm>
                <a:off x="20477" y="30800"/>
                <a:ext cx="86" cy="2"/>
              </a:xfrm>
              <a:custGeom>
                <a:avLst/>
                <a:gdLst>
                  <a:gd name="T0" fmla="+- 0 20477 20477"/>
                  <a:gd name="T1" fmla="*/ T0 w 86"/>
                  <a:gd name="T2" fmla="+- 0 20563 20477"/>
                  <a:gd name="T3" fmla="*/ T2 w 86"/>
                </a:gdLst>
                <a:ahLst/>
                <a:cxnLst>
                  <a:cxn ang="0">
                    <a:pos x="T1" y="0"/>
                  </a:cxn>
                  <a:cxn ang="0">
                    <a:pos x="T3" y="0"/>
                  </a:cxn>
                </a:cxnLst>
                <a:rect l="0" t="0" r="r" b="b"/>
                <a:pathLst>
                  <a:path w="86">
                    <a:moveTo>
                      <a:pt x="0" y="0"/>
                    </a:moveTo>
                    <a:lnTo>
                      <a:pt x="86"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40" name="Group 316">
              <a:extLst>
                <a:ext uri="{FF2B5EF4-FFF2-40B4-BE49-F238E27FC236}">
                  <a16:creationId xmlns:a16="http://schemas.microsoft.com/office/drawing/2014/main" id="{10444711-A66D-4AA2-A508-7EAE5403CC32}"/>
                </a:ext>
              </a:extLst>
            </p:cNvPr>
            <p:cNvGrpSpPr>
              <a:grpSpLocks/>
            </p:cNvGrpSpPr>
            <p:nvPr/>
          </p:nvGrpSpPr>
          <p:grpSpPr bwMode="auto">
            <a:xfrm>
              <a:off x="20622" y="30684"/>
              <a:ext cx="87" cy="152"/>
              <a:chOff x="20622" y="30684"/>
              <a:chExt cx="87" cy="152"/>
            </a:xfrm>
          </p:grpSpPr>
          <p:sp>
            <p:nvSpPr>
              <p:cNvPr id="20590" name="Freeform 317">
                <a:extLst>
                  <a:ext uri="{FF2B5EF4-FFF2-40B4-BE49-F238E27FC236}">
                    <a16:creationId xmlns:a16="http://schemas.microsoft.com/office/drawing/2014/main" id="{D6D17DE5-7FBA-448C-8DDD-C038D8B1A084}"/>
                  </a:ext>
                </a:extLst>
              </p:cNvPr>
              <p:cNvSpPr>
                <a:spLocks/>
              </p:cNvSpPr>
              <p:nvPr/>
            </p:nvSpPr>
            <p:spPr bwMode="auto">
              <a:xfrm>
                <a:off x="20622" y="30684"/>
                <a:ext cx="87" cy="152"/>
              </a:xfrm>
              <a:custGeom>
                <a:avLst/>
                <a:gdLst>
                  <a:gd name="T0" fmla="+- 0 20622 20622"/>
                  <a:gd name="T1" fmla="*/ T0 w 87"/>
                  <a:gd name="T2" fmla="+- 0 30836 30684"/>
                  <a:gd name="T3" fmla="*/ 30836 h 152"/>
                  <a:gd name="T4" fmla="+- 0 20622 20622"/>
                  <a:gd name="T5" fmla="*/ T4 w 87"/>
                  <a:gd name="T6" fmla="+- 0 30684 30684"/>
                  <a:gd name="T7" fmla="*/ 30684 h 152"/>
                  <a:gd name="T8" fmla="+- 0 20629 20622"/>
                  <a:gd name="T9" fmla="*/ T8 w 87"/>
                  <a:gd name="T10" fmla="+- 0 30684 30684"/>
                  <a:gd name="T11" fmla="*/ 30684 h 152"/>
                  <a:gd name="T12" fmla="+- 0 20629 20622"/>
                  <a:gd name="T13" fmla="*/ T12 w 87"/>
                  <a:gd name="T14" fmla="+- 0 30828 30684"/>
                  <a:gd name="T15" fmla="*/ 30828 h 152"/>
                  <a:gd name="T16" fmla="+- 0 20708 20622"/>
                  <a:gd name="T17" fmla="*/ T16 w 87"/>
                  <a:gd name="T18" fmla="+- 0 30828 30684"/>
                  <a:gd name="T19" fmla="*/ 30828 h 152"/>
                  <a:gd name="T20" fmla="+- 0 20708 20622"/>
                  <a:gd name="T21" fmla="*/ T20 w 87"/>
                  <a:gd name="T22" fmla="+- 0 30836 30684"/>
                  <a:gd name="T23" fmla="*/ 30836 h 152"/>
                  <a:gd name="T24" fmla="+- 0 20622 20622"/>
                  <a:gd name="T25" fmla="*/ T24 w 87"/>
                  <a:gd name="T26" fmla="+- 0 30836 30684"/>
                  <a:gd name="T27" fmla="*/ 30836 h 152"/>
                </a:gdLst>
                <a:ahLst/>
                <a:cxnLst>
                  <a:cxn ang="0">
                    <a:pos x="T1" y="T3"/>
                  </a:cxn>
                  <a:cxn ang="0">
                    <a:pos x="T5" y="T7"/>
                  </a:cxn>
                  <a:cxn ang="0">
                    <a:pos x="T9" y="T11"/>
                  </a:cxn>
                  <a:cxn ang="0">
                    <a:pos x="T13" y="T15"/>
                  </a:cxn>
                  <a:cxn ang="0">
                    <a:pos x="T17" y="T19"/>
                  </a:cxn>
                  <a:cxn ang="0">
                    <a:pos x="T21" y="T23"/>
                  </a:cxn>
                  <a:cxn ang="0">
                    <a:pos x="T25" y="T27"/>
                  </a:cxn>
                </a:cxnLst>
                <a:rect l="0" t="0" r="r" b="b"/>
                <a:pathLst>
                  <a:path w="87" h="152">
                    <a:moveTo>
                      <a:pt x="0" y="152"/>
                    </a:moveTo>
                    <a:lnTo>
                      <a:pt x="0" y="0"/>
                    </a:lnTo>
                    <a:lnTo>
                      <a:pt x="7" y="0"/>
                    </a:lnTo>
                    <a:lnTo>
                      <a:pt x="7" y="144"/>
                    </a:lnTo>
                    <a:lnTo>
                      <a:pt x="86" y="144"/>
                    </a:lnTo>
                    <a:lnTo>
                      <a:pt x="86" y="152"/>
                    </a:lnTo>
                    <a:lnTo>
                      <a:pt x="0" y="152"/>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41" name="Group 318">
              <a:extLst>
                <a:ext uri="{FF2B5EF4-FFF2-40B4-BE49-F238E27FC236}">
                  <a16:creationId xmlns:a16="http://schemas.microsoft.com/office/drawing/2014/main" id="{073A093E-1A30-428B-8CC6-0AB7B0460035}"/>
                </a:ext>
              </a:extLst>
            </p:cNvPr>
            <p:cNvGrpSpPr>
              <a:grpSpLocks/>
            </p:cNvGrpSpPr>
            <p:nvPr/>
          </p:nvGrpSpPr>
          <p:grpSpPr bwMode="auto">
            <a:xfrm>
              <a:off x="20744" y="30684"/>
              <a:ext cx="2" cy="152"/>
              <a:chOff x="20744" y="30684"/>
              <a:chExt cx="2" cy="152"/>
            </a:xfrm>
          </p:grpSpPr>
          <p:sp>
            <p:nvSpPr>
              <p:cNvPr id="20589" name="Freeform 319">
                <a:extLst>
                  <a:ext uri="{FF2B5EF4-FFF2-40B4-BE49-F238E27FC236}">
                    <a16:creationId xmlns:a16="http://schemas.microsoft.com/office/drawing/2014/main" id="{BF3BA8DA-F9A7-4B3F-9338-207B5B163356}"/>
                  </a:ext>
                </a:extLst>
              </p:cNvPr>
              <p:cNvSpPr>
                <a:spLocks/>
              </p:cNvSpPr>
              <p:nvPr/>
            </p:nvSpPr>
            <p:spPr bwMode="auto">
              <a:xfrm>
                <a:off x="20744" y="30684"/>
                <a:ext cx="2" cy="152"/>
              </a:xfrm>
              <a:custGeom>
                <a:avLst/>
                <a:gdLst>
                  <a:gd name="T0" fmla="+- 0 30684 30684"/>
                  <a:gd name="T1" fmla="*/ 30684 h 152"/>
                  <a:gd name="T2" fmla="+- 0 30836 30684"/>
                  <a:gd name="T3" fmla="*/ 30836 h 152"/>
                </a:gdLst>
                <a:ahLst/>
                <a:cxnLst>
                  <a:cxn ang="0">
                    <a:pos x="0" y="T1"/>
                  </a:cxn>
                  <a:cxn ang="0">
                    <a:pos x="0" y="T3"/>
                  </a:cxn>
                </a:cxnLst>
                <a:rect l="0" t="0" r="r" b="b"/>
                <a:pathLst>
                  <a:path h="152">
                    <a:moveTo>
                      <a:pt x="0" y="0"/>
                    </a:moveTo>
                    <a:lnTo>
                      <a:pt x="0" y="152"/>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42" name="Group 320">
              <a:extLst>
                <a:ext uri="{FF2B5EF4-FFF2-40B4-BE49-F238E27FC236}">
                  <a16:creationId xmlns:a16="http://schemas.microsoft.com/office/drawing/2014/main" id="{CD16A7C8-275A-44ED-8A8A-9C6596471879}"/>
                </a:ext>
              </a:extLst>
            </p:cNvPr>
            <p:cNvGrpSpPr>
              <a:grpSpLocks/>
            </p:cNvGrpSpPr>
            <p:nvPr/>
          </p:nvGrpSpPr>
          <p:grpSpPr bwMode="auto">
            <a:xfrm>
              <a:off x="20751" y="30692"/>
              <a:ext cx="2" cy="137"/>
              <a:chOff x="20751" y="30692"/>
              <a:chExt cx="2" cy="137"/>
            </a:xfrm>
          </p:grpSpPr>
          <p:sp>
            <p:nvSpPr>
              <p:cNvPr id="20588" name="Freeform 321">
                <a:extLst>
                  <a:ext uri="{FF2B5EF4-FFF2-40B4-BE49-F238E27FC236}">
                    <a16:creationId xmlns:a16="http://schemas.microsoft.com/office/drawing/2014/main" id="{9CBCCC11-094A-4960-9CA2-AEA0C4CC6660}"/>
                  </a:ext>
                </a:extLst>
              </p:cNvPr>
              <p:cNvSpPr>
                <a:spLocks/>
              </p:cNvSpPr>
              <p:nvPr/>
            </p:nvSpPr>
            <p:spPr bwMode="auto">
              <a:xfrm>
                <a:off x="20751" y="30692"/>
                <a:ext cx="2" cy="137"/>
              </a:xfrm>
              <a:custGeom>
                <a:avLst/>
                <a:gdLst>
                  <a:gd name="T0" fmla="+- 0 30692 30692"/>
                  <a:gd name="T1" fmla="*/ 30692 h 137"/>
                  <a:gd name="T2" fmla="+- 0 30828 30692"/>
                  <a:gd name="T3" fmla="*/ 30828 h 137"/>
                </a:gdLst>
                <a:ahLst/>
                <a:cxnLst>
                  <a:cxn ang="0">
                    <a:pos x="0" y="T1"/>
                  </a:cxn>
                  <a:cxn ang="0">
                    <a:pos x="0" y="T3"/>
                  </a:cxn>
                </a:cxnLst>
                <a:rect l="0" t="0" r="r" b="b"/>
                <a:pathLst>
                  <a:path h="137">
                    <a:moveTo>
                      <a:pt x="0" y="0"/>
                    </a:moveTo>
                    <a:lnTo>
                      <a:pt x="0" y="13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43" name="Group 322">
              <a:extLst>
                <a:ext uri="{FF2B5EF4-FFF2-40B4-BE49-F238E27FC236}">
                  <a16:creationId xmlns:a16="http://schemas.microsoft.com/office/drawing/2014/main" id="{CDDCE253-9649-4A86-8608-9945558F6825}"/>
                </a:ext>
              </a:extLst>
            </p:cNvPr>
            <p:cNvGrpSpPr>
              <a:grpSpLocks/>
            </p:cNvGrpSpPr>
            <p:nvPr/>
          </p:nvGrpSpPr>
          <p:grpSpPr bwMode="auto">
            <a:xfrm>
              <a:off x="20744" y="30684"/>
              <a:ext cx="87" cy="8"/>
              <a:chOff x="20744" y="30684"/>
              <a:chExt cx="87" cy="8"/>
            </a:xfrm>
          </p:grpSpPr>
          <p:sp>
            <p:nvSpPr>
              <p:cNvPr id="20587" name="Freeform 323">
                <a:extLst>
                  <a:ext uri="{FF2B5EF4-FFF2-40B4-BE49-F238E27FC236}">
                    <a16:creationId xmlns:a16="http://schemas.microsoft.com/office/drawing/2014/main" id="{77E2E453-3430-404E-B42A-260E5130D385}"/>
                  </a:ext>
                </a:extLst>
              </p:cNvPr>
              <p:cNvSpPr>
                <a:spLocks/>
              </p:cNvSpPr>
              <p:nvPr/>
            </p:nvSpPr>
            <p:spPr bwMode="auto">
              <a:xfrm>
                <a:off x="20744" y="30684"/>
                <a:ext cx="87" cy="8"/>
              </a:xfrm>
              <a:custGeom>
                <a:avLst/>
                <a:gdLst>
                  <a:gd name="T0" fmla="+- 0 20744 20744"/>
                  <a:gd name="T1" fmla="*/ T0 w 87"/>
                  <a:gd name="T2" fmla="+- 0 30684 30684"/>
                  <a:gd name="T3" fmla="*/ 30684 h 8"/>
                  <a:gd name="T4" fmla="+- 0 20830 20744"/>
                  <a:gd name="T5" fmla="*/ T4 w 87"/>
                  <a:gd name="T6" fmla="+- 0 30684 30684"/>
                  <a:gd name="T7" fmla="*/ 30684 h 8"/>
                  <a:gd name="T8" fmla="+- 0 20830 20744"/>
                  <a:gd name="T9" fmla="*/ T8 w 87"/>
                  <a:gd name="T10" fmla="+- 0 30692 30684"/>
                  <a:gd name="T11" fmla="*/ 30692 h 8"/>
                  <a:gd name="T12" fmla="+- 0 20751 20744"/>
                  <a:gd name="T13" fmla="*/ T12 w 87"/>
                  <a:gd name="T14" fmla="+- 0 30692 30684"/>
                  <a:gd name="T15" fmla="*/ 30692 h 8"/>
                </a:gdLst>
                <a:ahLst/>
                <a:cxnLst>
                  <a:cxn ang="0">
                    <a:pos x="T1" y="T3"/>
                  </a:cxn>
                  <a:cxn ang="0">
                    <a:pos x="T5" y="T7"/>
                  </a:cxn>
                  <a:cxn ang="0">
                    <a:pos x="T9" y="T11"/>
                  </a:cxn>
                  <a:cxn ang="0">
                    <a:pos x="T13" y="T15"/>
                  </a:cxn>
                </a:cxnLst>
                <a:rect l="0" t="0" r="r" b="b"/>
                <a:pathLst>
                  <a:path w="87" h="8">
                    <a:moveTo>
                      <a:pt x="0" y="0"/>
                    </a:moveTo>
                    <a:lnTo>
                      <a:pt x="86" y="0"/>
                    </a:lnTo>
                    <a:lnTo>
                      <a:pt x="86" y="8"/>
                    </a:lnTo>
                    <a:lnTo>
                      <a:pt x="7" y="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44" name="Group 324">
              <a:extLst>
                <a:ext uri="{FF2B5EF4-FFF2-40B4-BE49-F238E27FC236}">
                  <a16:creationId xmlns:a16="http://schemas.microsoft.com/office/drawing/2014/main" id="{E660F858-60E3-4D91-98E4-5F10E058A94F}"/>
                </a:ext>
              </a:extLst>
            </p:cNvPr>
            <p:cNvGrpSpPr>
              <a:grpSpLocks/>
            </p:cNvGrpSpPr>
            <p:nvPr/>
          </p:nvGrpSpPr>
          <p:grpSpPr bwMode="auto">
            <a:xfrm>
              <a:off x="20751" y="30757"/>
              <a:ext cx="43" cy="7"/>
              <a:chOff x="20751" y="30757"/>
              <a:chExt cx="43" cy="7"/>
            </a:xfrm>
          </p:grpSpPr>
          <p:sp>
            <p:nvSpPr>
              <p:cNvPr id="20586" name="Freeform 325">
                <a:extLst>
                  <a:ext uri="{FF2B5EF4-FFF2-40B4-BE49-F238E27FC236}">
                    <a16:creationId xmlns:a16="http://schemas.microsoft.com/office/drawing/2014/main" id="{CB9BB1D5-2A5F-4873-AFB0-9D5506472EB5}"/>
                  </a:ext>
                </a:extLst>
              </p:cNvPr>
              <p:cNvSpPr>
                <a:spLocks/>
              </p:cNvSpPr>
              <p:nvPr/>
            </p:nvSpPr>
            <p:spPr bwMode="auto">
              <a:xfrm>
                <a:off x="20751" y="30757"/>
                <a:ext cx="43" cy="7"/>
              </a:xfrm>
              <a:custGeom>
                <a:avLst/>
                <a:gdLst>
                  <a:gd name="T0" fmla="+- 0 20751 20751"/>
                  <a:gd name="T1" fmla="*/ T0 w 43"/>
                  <a:gd name="T2" fmla="+- 0 30757 30757"/>
                  <a:gd name="T3" fmla="*/ 30757 h 7"/>
                  <a:gd name="T4" fmla="+- 0 20794 20751"/>
                  <a:gd name="T5" fmla="*/ T4 w 43"/>
                  <a:gd name="T6" fmla="+- 0 30757 30757"/>
                  <a:gd name="T7" fmla="*/ 30757 h 7"/>
                  <a:gd name="T8" fmla="+- 0 20794 20751"/>
                  <a:gd name="T9" fmla="*/ T8 w 43"/>
                  <a:gd name="T10" fmla="+- 0 30763 30757"/>
                  <a:gd name="T11" fmla="*/ 30763 h 7"/>
                  <a:gd name="T12" fmla="+- 0 20751 20751"/>
                  <a:gd name="T13" fmla="*/ T12 w 43"/>
                  <a:gd name="T14" fmla="+- 0 30763 30757"/>
                  <a:gd name="T15" fmla="*/ 30763 h 7"/>
                </a:gdLst>
                <a:ahLst/>
                <a:cxnLst>
                  <a:cxn ang="0">
                    <a:pos x="T1" y="T3"/>
                  </a:cxn>
                  <a:cxn ang="0">
                    <a:pos x="T5" y="T7"/>
                  </a:cxn>
                  <a:cxn ang="0">
                    <a:pos x="T9" y="T11"/>
                  </a:cxn>
                  <a:cxn ang="0">
                    <a:pos x="T13" y="T15"/>
                  </a:cxn>
                </a:cxnLst>
                <a:rect l="0" t="0" r="r" b="b"/>
                <a:pathLst>
                  <a:path w="43" h="7">
                    <a:moveTo>
                      <a:pt x="0" y="0"/>
                    </a:moveTo>
                    <a:lnTo>
                      <a:pt x="43" y="0"/>
                    </a:lnTo>
                    <a:lnTo>
                      <a:pt x="43" y="6"/>
                    </a:lnTo>
                    <a:lnTo>
                      <a:pt x="0" y="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45" name="Group 326">
              <a:extLst>
                <a:ext uri="{FF2B5EF4-FFF2-40B4-BE49-F238E27FC236}">
                  <a16:creationId xmlns:a16="http://schemas.microsoft.com/office/drawing/2014/main" id="{B42FB415-EBB4-4720-A7C8-46B3C64AB045}"/>
                </a:ext>
              </a:extLst>
            </p:cNvPr>
            <p:cNvGrpSpPr>
              <a:grpSpLocks/>
            </p:cNvGrpSpPr>
            <p:nvPr/>
          </p:nvGrpSpPr>
          <p:grpSpPr bwMode="auto">
            <a:xfrm>
              <a:off x="20744" y="30828"/>
              <a:ext cx="87" cy="8"/>
              <a:chOff x="20744" y="30828"/>
              <a:chExt cx="87" cy="8"/>
            </a:xfrm>
          </p:grpSpPr>
          <p:sp>
            <p:nvSpPr>
              <p:cNvPr id="20585" name="Freeform 327">
                <a:extLst>
                  <a:ext uri="{FF2B5EF4-FFF2-40B4-BE49-F238E27FC236}">
                    <a16:creationId xmlns:a16="http://schemas.microsoft.com/office/drawing/2014/main" id="{916C8A97-2BCB-47B2-B93F-BE0AFF1C2058}"/>
                  </a:ext>
                </a:extLst>
              </p:cNvPr>
              <p:cNvSpPr>
                <a:spLocks/>
              </p:cNvSpPr>
              <p:nvPr/>
            </p:nvSpPr>
            <p:spPr bwMode="auto">
              <a:xfrm>
                <a:off x="20744" y="30828"/>
                <a:ext cx="87" cy="8"/>
              </a:xfrm>
              <a:custGeom>
                <a:avLst/>
                <a:gdLst>
                  <a:gd name="T0" fmla="+- 0 20751 20744"/>
                  <a:gd name="T1" fmla="*/ T0 w 87"/>
                  <a:gd name="T2" fmla="+- 0 30828 30828"/>
                  <a:gd name="T3" fmla="*/ 30828 h 8"/>
                  <a:gd name="T4" fmla="+- 0 20830 20744"/>
                  <a:gd name="T5" fmla="*/ T4 w 87"/>
                  <a:gd name="T6" fmla="+- 0 30828 30828"/>
                  <a:gd name="T7" fmla="*/ 30828 h 8"/>
                  <a:gd name="T8" fmla="+- 0 20830 20744"/>
                  <a:gd name="T9" fmla="*/ T8 w 87"/>
                  <a:gd name="T10" fmla="+- 0 30836 30828"/>
                  <a:gd name="T11" fmla="*/ 30836 h 8"/>
                  <a:gd name="T12" fmla="+- 0 20744 20744"/>
                  <a:gd name="T13" fmla="*/ T12 w 87"/>
                  <a:gd name="T14" fmla="+- 0 30836 30828"/>
                  <a:gd name="T15" fmla="*/ 30836 h 8"/>
                </a:gdLst>
                <a:ahLst/>
                <a:cxnLst>
                  <a:cxn ang="0">
                    <a:pos x="T1" y="T3"/>
                  </a:cxn>
                  <a:cxn ang="0">
                    <a:pos x="T5" y="T7"/>
                  </a:cxn>
                  <a:cxn ang="0">
                    <a:pos x="T9" y="T11"/>
                  </a:cxn>
                  <a:cxn ang="0">
                    <a:pos x="T13" y="T15"/>
                  </a:cxn>
                </a:cxnLst>
                <a:rect l="0" t="0" r="r" b="b"/>
                <a:pathLst>
                  <a:path w="87" h="8">
                    <a:moveTo>
                      <a:pt x="7" y="0"/>
                    </a:moveTo>
                    <a:lnTo>
                      <a:pt x="86" y="0"/>
                    </a:lnTo>
                    <a:lnTo>
                      <a:pt x="86" y="8"/>
                    </a:lnTo>
                    <a:lnTo>
                      <a:pt x="0" y="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46" name="Group 328">
              <a:extLst>
                <a:ext uri="{FF2B5EF4-FFF2-40B4-BE49-F238E27FC236}">
                  <a16:creationId xmlns:a16="http://schemas.microsoft.com/office/drawing/2014/main" id="{E58F3C3E-4B7E-4FA9-BF5F-877BF532A36A}"/>
                </a:ext>
              </a:extLst>
            </p:cNvPr>
            <p:cNvGrpSpPr>
              <a:grpSpLocks/>
            </p:cNvGrpSpPr>
            <p:nvPr/>
          </p:nvGrpSpPr>
          <p:grpSpPr bwMode="auto">
            <a:xfrm>
              <a:off x="20881" y="30735"/>
              <a:ext cx="22" cy="22"/>
              <a:chOff x="20881" y="30735"/>
              <a:chExt cx="22" cy="22"/>
            </a:xfrm>
          </p:grpSpPr>
          <p:sp>
            <p:nvSpPr>
              <p:cNvPr id="20584" name="Freeform 329">
                <a:extLst>
                  <a:ext uri="{FF2B5EF4-FFF2-40B4-BE49-F238E27FC236}">
                    <a16:creationId xmlns:a16="http://schemas.microsoft.com/office/drawing/2014/main" id="{3CDFCA70-1C0C-4F70-82BC-1855B4FB7D9A}"/>
                  </a:ext>
                </a:extLst>
              </p:cNvPr>
              <p:cNvSpPr>
                <a:spLocks/>
              </p:cNvSpPr>
              <p:nvPr/>
            </p:nvSpPr>
            <p:spPr bwMode="auto">
              <a:xfrm>
                <a:off x="20881" y="30735"/>
                <a:ext cx="22" cy="22"/>
              </a:xfrm>
              <a:custGeom>
                <a:avLst/>
                <a:gdLst>
                  <a:gd name="T0" fmla="+- 0 20889 20881"/>
                  <a:gd name="T1" fmla="*/ T0 w 22"/>
                  <a:gd name="T2" fmla="+- 0 30735 30735"/>
                  <a:gd name="T3" fmla="*/ 30735 h 22"/>
                  <a:gd name="T4" fmla="+- 0 20881 20881"/>
                  <a:gd name="T5" fmla="*/ T4 w 22"/>
                  <a:gd name="T6" fmla="+- 0 30742 30735"/>
                  <a:gd name="T7" fmla="*/ 30742 h 22"/>
                  <a:gd name="T8" fmla="+- 0 20881 20881"/>
                  <a:gd name="T9" fmla="*/ T8 w 22"/>
                  <a:gd name="T10" fmla="+- 0 30749 30735"/>
                  <a:gd name="T11" fmla="*/ 30749 h 22"/>
                  <a:gd name="T12" fmla="+- 0 20889 20881"/>
                  <a:gd name="T13" fmla="*/ T12 w 22"/>
                  <a:gd name="T14" fmla="+- 0 30757 30735"/>
                  <a:gd name="T15" fmla="*/ 30757 h 22"/>
                  <a:gd name="T16" fmla="+- 0 20895 20881"/>
                  <a:gd name="T17" fmla="*/ T16 w 22"/>
                  <a:gd name="T18" fmla="+- 0 30757 30735"/>
                  <a:gd name="T19" fmla="*/ 30757 h 22"/>
                  <a:gd name="T20" fmla="+- 0 20903 20881"/>
                  <a:gd name="T21" fmla="*/ T20 w 22"/>
                  <a:gd name="T22" fmla="+- 0 30749 30735"/>
                  <a:gd name="T23" fmla="*/ 30749 h 22"/>
                  <a:gd name="T24" fmla="+- 0 20903 20881"/>
                  <a:gd name="T25" fmla="*/ T24 w 22"/>
                  <a:gd name="T26" fmla="+- 0 30742 30735"/>
                  <a:gd name="T27" fmla="*/ 30742 h 22"/>
                  <a:gd name="T28" fmla="+- 0 20895 20881"/>
                  <a:gd name="T29" fmla="*/ T28 w 22"/>
                  <a:gd name="T30" fmla="+- 0 30735 30735"/>
                  <a:gd name="T31" fmla="*/ 30735 h 22"/>
                  <a:gd name="T32" fmla="+- 0 20889 20881"/>
                  <a:gd name="T33" fmla="*/ T32 w 22"/>
                  <a:gd name="T34" fmla="+- 0 30735 30735"/>
                  <a:gd name="T35" fmla="*/ 30735 h 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22" h="22">
                    <a:moveTo>
                      <a:pt x="8" y="0"/>
                    </a:moveTo>
                    <a:lnTo>
                      <a:pt x="0" y="7"/>
                    </a:lnTo>
                    <a:lnTo>
                      <a:pt x="0" y="14"/>
                    </a:lnTo>
                    <a:lnTo>
                      <a:pt x="8" y="22"/>
                    </a:lnTo>
                    <a:lnTo>
                      <a:pt x="14" y="22"/>
                    </a:lnTo>
                    <a:lnTo>
                      <a:pt x="22" y="14"/>
                    </a:lnTo>
                    <a:lnTo>
                      <a:pt x="22" y="7"/>
                    </a:lnTo>
                    <a:lnTo>
                      <a:pt x="14" y="0"/>
                    </a:lnTo>
                    <a:lnTo>
                      <a:pt x="8"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47" name="Group 330">
              <a:extLst>
                <a:ext uri="{FF2B5EF4-FFF2-40B4-BE49-F238E27FC236}">
                  <a16:creationId xmlns:a16="http://schemas.microsoft.com/office/drawing/2014/main" id="{B325CED4-01FA-440C-8FDB-1E302A849FB1}"/>
                </a:ext>
              </a:extLst>
            </p:cNvPr>
            <p:cNvGrpSpPr>
              <a:grpSpLocks/>
            </p:cNvGrpSpPr>
            <p:nvPr/>
          </p:nvGrpSpPr>
          <p:grpSpPr bwMode="auto">
            <a:xfrm>
              <a:off x="20889" y="30742"/>
              <a:ext cx="7" cy="7"/>
              <a:chOff x="20889" y="30742"/>
              <a:chExt cx="7" cy="7"/>
            </a:xfrm>
          </p:grpSpPr>
          <p:sp>
            <p:nvSpPr>
              <p:cNvPr id="20583" name="Freeform 331">
                <a:extLst>
                  <a:ext uri="{FF2B5EF4-FFF2-40B4-BE49-F238E27FC236}">
                    <a16:creationId xmlns:a16="http://schemas.microsoft.com/office/drawing/2014/main" id="{B0A304CA-2359-413D-B6C0-48D3B16DA114}"/>
                  </a:ext>
                </a:extLst>
              </p:cNvPr>
              <p:cNvSpPr>
                <a:spLocks/>
              </p:cNvSpPr>
              <p:nvPr/>
            </p:nvSpPr>
            <p:spPr bwMode="auto">
              <a:xfrm>
                <a:off x="20889" y="30742"/>
                <a:ext cx="7" cy="7"/>
              </a:xfrm>
              <a:custGeom>
                <a:avLst/>
                <a:gdLst>
                  <a:gd name="T0" fmla="+- 0 20885 20889"/>
                  <a:gd name="T1" fmla="*/ T0 w 7"/>
                  <a:gd name="T2" fmla="+- 0 30746 30742"/>
                  <a:gd name="T3" fmla="*/ 30746 h 7"/>
                  <a:gd name="T4" fmla="+- 0 20899 20889"/>
                  <a:gd name="T5" fmla="*/ T4 w 7"/>
                  <a:gd name="T6" fmla="+- 0 30746 30742"/>
                  <a:gd name="T7" fmla="*/ 30746 h 7"/>
                </a:gdLst>
                <a:ahLst/>
                <a:cxnLst>
                  <a:cxn ang="0">
                    <a:pos x="T1" y="T3"/>
                  </a:cxn>
                  <a:cxn ang="0">
                    <a:pos x="T5" y="T7"/>
                  </a:cxn>
                </a:cxnLst>
                <a:rect l="0" t="0" r="r" b="b"/>
                <a:pathLst>
                  <a:path w="7" h="7">
                    <a:moveTo>
                      <a:pt x="-4" y="4"/>
                    </a:moveTo>
                    <a:lnTo>
                      <a:pt x="10" y="4"/>
                    </a:lnTo>
                  </a:path>
                </a:pathLst>
              </a:custGeom>
              <a:noFill/>
              <a:ln w="964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48" name="Group 332">
              <a:extLst>
                <a:ext uri="{FF2B5EF4-FFF2-40B4-BE49-F238E27FC236}">
                  <a16:creationId xmlns:a16="http://schemas.microsoft.com/office/drawing/2014/main" id="{2BE54C7B-AED1-48D8-869E-338509D05DE1}"/>
                </a:ext>
              </a:extLst>
            </p:cNvPr>
            <p:cNvGrpSpPr>
              <a:grpSpLocks/>
            </p:cNvGrpSpPr>
            <p:nvPr/>
          </p:nvGrpSpPr>
          <p:grpSpPr bwMode="auto">
            <a:xfrm>
              <a:off x="20881" y="30814"/>
              <a:ext cx="22" cy="22"/>
              <a:chOff x="20881" y="30814"/>
              <a:chExt cx="22" cy="22"/>
            </a:xfrm>
          </p:grpSpPr>
          <p:sp>
            <p:nvSpPr>
              <p:cNvPr id="20582" name="Freeform 333">
                <a:extLst>
                  <a:ext uri="{FF2B5EF4-FFF2-40B4-BE49-F238E27FC236}">
                    <a16:creationId xmlns:a16="http://schemas.microsoft.com/office/drawing/2014/main" id="{0CA4B899-3BC1-439A-A0C2-A8CEEC0D4007}"/>
                  </a:ext>
                </a:extLst>
              </p:cNvPr>
              <p:cNvSpPr>
                <a:spLocks/>
              </p:cNvSpPr>
              <p:nvPr/>
            </p:nvSpPr>
            <p:spPr bwMode="auto">
              <a:xfrm>
                <a:off x="20881" y="30814"/>
                <a:ext cx="22" cy="22"/>
              </a:xfrm>
              <a:custGeom>
                <a:avLst/>
                <a:gdLst>
                  <a:gd name="T0" fmla="+- 0 20889 20881"/>
                  <a:gd name="T1" fmla="*/ T0 w 22"/>
                  <a:gd name="T2" fmla="+- 0 30814 30814"/>
                  <a:gd name="T3" fmla="*/ 30814 h 22"/>
                  <a:gd name="T4" fmla="+- 0 20881 20881"/>
                  <a:gd name="T5" fmla="*/ T4 w 22"/>
                  <a:gd name="T6" fmla="+- 0 30822 30814"/>
                  <a:gd name="T7" fmla="*/ 30822 h 22"/>
                  <a:gd name="T8" fmla="+- 0 20881 20881"/>
                  <a:gd name="T9" fmla="*/ T8 w 22"/>
                  <a:gd name="T10" fmla="+- 0 30828 30814"/>
                  <a:gd name="T11" fmla="*/ 30828 h 22"/>
                  <a:gd name="T12" fmla="+- 0 20889 20881"/>
                  <a:gd name="T13" fmla="*/ T12 w 22"/>
                  <a:gd name="T14" fmla="+- 0 30836 30814"/>
                  <a:gd name="T15" fmla="*/ 30836 h 22"/>
                  <a:gd name="T16" fmla="+- 0 20895 20881"/>
                  <a:gd name="T17" fmla="*/ T16 w 22"/>
                  <a:gd name="T18" fmla="+- 0 30836 30814"/>
                  <a:gd name="T19" fmla="*/ 30836 h 22"/>
                  <a:gd name="T20" fmla="+- 0 20903 20881"/>
                  <a:gd name="T21" fmla="*/ T20 w 22"/>
                  <a:gd name="T22" fmla="+- 0 30828 30814"/>
                  <a:gd name="T23" fmla="*/ 30828 h 22"/>
                  <a:gd name="T24" fmla="+- 0 20903 20881"/>
                  <a:gd name="T25" fmla="*/ T24 w 22"/>
                  <a:gd name="T26" fmla="+- 0 30822 30814"/>
                  <a:gd name="T27" fmla="*/ 30822 h 22"/>
                  <a:gd name="T28" fmla="+- 0 20895 20881"/>
                  <a:gd name="T29" fmla="*/ T28 w 22"/>
                  <a:gd name="T30" fmla="+- 0 30814 30814"/>
                  <a:gd name="T31" fmla="*/ 30814 h 22"/>
                  <a:gd name="T32" fmla="+- 0 20889 20881"/>
                  <a:gd name="T33" fmla="*/ T32 w 22"/>
                  <a:gd name="T34" fmla="+- 0 30814 30814"/>
                  <a:gd name="T35" fmla="*/ 30814 h 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22" h="22">
                    <a:moveTo>
                      <a:pt x="8" y="0"/>
                    </a:moveTo>
                    <a:lnTo>
                      <a:pt x="0" y="8"/>
                    </a:lnTo>
                    <a:lnTo>
                      <a:pt x="0" y="14"/>
                    </a:lnTo>
                    <a:lnTo>
                      <a:pt x="8" y="22"/>
                    </a:lnTo>
                    <a:lnTo>
                      <a:pt x="14" y="22"/>
                    </a:lnTo>
                    <a:lnTo>
                      <a:pt x="22" y="14"/>
                    </a:lnTo>
                    <a:lnTo>
                      <a:pt x="22" y="8"/>
                    </a:lnTo>
                    <a:lnTo>
                      <a:pt x="14" y="0"/>
                    </a:lnTo>
                    <a:lnTo>
                      <a:pt x="8"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49" name="Group 334">
              <a:extLst>
                <a:ext uri="{FF2B5EF4-FFF2-40B4-BE49-F238E27FC236}">
                  <a16:creationId xmlns:a16="http://schemas.microsoft.com/office/drawing/2014/main" id="{FA6FB00F-9835-4D1C-8C75-2D7940DDA5DE}"/>
                </a:ext>
              </a:extLst>
            </p:cNvPr>
            <p:cNvGrpSpPr>
              <a:grpSpLocks/>
            </p:cNvGrpSpPr>
            <p:nvPr/>
          </p:nvGrpSpPr>
          <p:grpSpPr bwMode="auto">
            <a:xfrm>
              <a:off x="20889" y="30822"/>
              <a:ext cx="7" cy="7"/>
              <a:chOff x="20889" y="30822"/>
              <a:chExt cx="7" cy="7"/>
            </a:xfrm>
          </p:grpSpPr>
          <p:sp>
            <p:nvSpPr>
              <p:cNvPr id="20581" name="Freeform 335">
                <a:extLst>
                  <a:ext uri="{FF2B5EF4-FFF2-40B4-BE49-F238E27FC236}">
                    <a16:creationId xmlns:a16="http://schemas.microsoft.com/office/drawing/2014/main" id="{480FDB3A-6A53-4AB1-9034-82DB0A0D2509}"/>
                  </a:ext>
                </a:extLst>
              </p:cNvPr>
              <p:cNvSpPr>
                <a:spLocks/>
              </p:cNvSpPr>
              <p:nvPr/>
            </p:nvSpPr>
            <p:spPr bwMode="auto">
              <a:xfrm>
                <a:off x="20889" y="30822"/>
                <a:ext cx="7" cy="7"/>
              </a:xfrm>
              <a:custGeom>
                <a:avLst/>
                <a:gdLst>
                  <a:gd name="T0" fmla="+- 0 20885 20889"/>
                  <a:gd name="T1" fmla="*/ T0 w 7"/>
                  <a:gd name="T2" fmla="+- 0 30825 30822"/>
                  <a:gd name="T3" fmla="*/ 30825 h 7"/>
                  <a:gd name="T4" fmla="+- 0 20899 20889"/>
                  <a:gd name="T5" fmla="*/ T4 w 7"/>
                  <a:gd name="T6" fmla="+- 0 30825 30822"/>
                  <a:gd name="T7" fmla="*/ 30825 h 7"/>
                </a:gdLst>
                <a:ahLst/>
                <a:cxnLst>
                  <a:cxn ang="0">
                    <a:pos x="T1" y="T3"/>
                  </a:cxn>
                  <a:cxn ang="0">
                    <a:pos x="T5" y="T7"/>
                  </a:cxn>
                </a:cxnLst>
                <a:rect l="0" t="0" r="r" b="b"/>
                <a:pathLst>
                  <a:path w="7" h="7">
                    <a:moveTo>
                      <a:pt x="-4" y="3"/>
                    </a:moveTo>
                    <a:lnTo>
                      <a:pt x="10" y="3"/>
                    </a:lnTo>
                  </a:path>
                </a:pathLst>
              </a:custGeom>
              <a:noFill/>
              <a:ln w="964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50" name="Group 336">
              <a:extLst>
                <a:ext uri="{FF2B5EF4-FFF2-40B4-BE49-F238E27FC236}">
                  <a16:creationId xmlns:a16="http://schemas.microsoft.com/office/drawing/2014/main" id="{1D9FA3E2-D07F-45BA-B1EB-5186035D3568}"/>
                </a:ext>
              </a:extLst>
            </p:cNvPr>
            <p:cNvGrpSpPr>
              <a:grpSpLocks/>
            </p:cNvGrpSpPr>
            <p:nvPr/>
          </p:nvGrpSpPr>
          <p:grpSpPr bwMode="auto">
            <a:xfrm>
              <a:off x="21278" y="30684"/>
              <a:ext cx="36" cy="152"/>
              <a:chOff x="21278" y="30684"/>
              <a:chExt cx="36" cy="152"/>
            </a:xfrm>
          </p:grpSpPr>
          <p:sp>
            <p:nvSpPr>
              <p:cNvPr id="20580" name="Freeform 337">
                <a:extLst>
                  <a:ext uri="{FF2B5EF4-FFF2-40B4-BE49-F238E27FC236}">
                    <a16:creationId xmlns:a16="http://schemas.microsoft.com/office/drawing/2014/main" id="{4CC5302F-8077-4913-BAEA-9BFA33CE2451}"/>
                  </a:ext>
                </a:extLst>
              </p:cNvPr>
              <p:cNvSpPr>
                <a:spLocks/>
              </p:cNvSpPr>
              <p:nvPr/>
            </p:nvSpPr>
            <p:spPr bwMode="auto">
              <a:xfrm>
                <a:off x="21278" y="30684"/>
                <a:ext cx="36" cy="152"/>
              </a:xfrm>
              <a:custGeom>
                <a:avLst/>
                <a:gdLst>
                  <a:gd name="T0" fmla="+- 0 21313 21278"/>
                  <a:gd name="T1" fmla="*/ T0 w 36"/>
                  <a:gd name="T2" fmla="+- 0 30836 30684"/>
                  <a:gd name="T3" fmla="*/ 30836 h 152"/>
                  <a:gd name="T4" fmla="+- 0 21306 21278"/>
                  <a:gd name="T5" fmla="*/ T4 w 36"/>
                  <a:gd name="T6" fmla="+- 0 30836 30684"/>
                  <a:gd name="T7" fmla="*/ 30836 h 152"/>
                  <a:gd name="T8" fmla="+- 0 21306 21278"/>
                  <a:gd name="T9" fmla="*/ T8 w 36"/>
                  <a:gd name="T10" fmla="+- 0 30698 30684"/>
                  <a:gd name="T11" fmla="*/ 30698 h 152"/>
                  <a:gd name="T12" fmla="+- 0 21292 21278"/>
                  <a:gd name="T13" fmla="*/ T12 w 36"/>
                  <a:gd name="T14" fmla="+- 0 30713 30684"/>
                  <a:gd name="T15" fmla="*/ 30713 h 152"/>
                  <a:gd name="T16" fmla="+- 0 21278 21278"/>
                  <a:gd name="T17" fmla="*/ T16 w 36"/>
                  <a:gd name="T18" fmla="+- 0 30720 30684"/>
                  <a:gd name="T19" fmla="*/ 30720 h 152"/>
                  <a:gd name="T20" fmla="+- 0 21278 21278"/>
                  <a:gd name="T21" fmla="*/ T20 w 36"/>
                  <a:gd name="T22" fmla="+- 0 30713 30684"/>
                  <a:gd name="T23" fmla="*/ 30713 h 152"/>
                  <a:gd name="T24" fmla="+- 0 21292 21278"/>
                  <a:gd name="T25" fmla="*/ T24 w 36"/>
                  <a:gd name="T26" fmla="+- 0 30706 30684"/>
                  <a:gd name="T27" fmla="*/ 30706 h 152"/>
                  <a:gd name="T28" fmla="+- 0 21313 21278"/>
                  <a:gd name="T29" fmla="*/ T28 w 36"/>
                  <a:gd name="T30" fmla="+- 0 30684 30684"/>
                  <a:gd name="T31" fmla="*/ 30684 h 152"/>
                  <a:gd name="T32" fmla="+- 0 21313 21278"/>
                  <a:gd name="T33" fmla="*/ T32 w 36"/>
                  <a:gd name="T34" fmla="+- 0 30836 30684"/>
                  <a:gd name="T35" fmla="*/ 30836 h 1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36" h="152">
                    <a:moveTo>
                      <a:pt x="35" y="152"/>
                    </a:moveTo>
                    <a:lnTo>
                      <a:pt x="28" y="152"/>
                    </a:lnTo>
                    <a:lnTo>
                      <a:pt x="28" y="14"/>
                    </a:lnTo>
                    <a:lnTo>
                      <a:pt x="14" y="29"/>
                    </a:lnTo>
                    <a:lnTo>
                      <a:pt x="0" y="36"/>
                    </a:lnTo>
                    <a:lnTo>
                      <a:pt x="0" y="29"/>
                    </a:lnTo>
                    <a:lnTo>
                      <a:pt x="14" y="22"/>
                    </a:lnTo>
                    <a:lnTo>
                      <a:pt x="35" y="0"/>
                    </a:lnTo>
                    <a:lnTo>
                      <a:pt x="35" y="152"/>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51" name="Group 338">
              <a:extLst>
                <a:ext uri="{FF2B5EF4-FFF2-40B4-BE49-F238E27FC236}">
                  <a16:creationId xmlns:a16="http://schemas.microsoft.com/office/drawing/2014/main" id="{88D96125-D1DD-4569-9B00-7F17FFE18001}"/>
                </a:ext>
              </a:extLst>
            </p:cNvPr>
            <p:cNvGrpSpPr>
              <a:grpSpLocks/>
            </p:cNvGrpSpPr>
            <p:nvPr/>
          </p:nvGrpSpPr>
          <p:grpSpPr bwMode="auto">
            <a:xfrm>
              <a:off x="21408" y="30656"/>
              <a:ext cx="21" cy="51"/>
              <a:chOff x="21408" y="30656"/>
              <a:chExt cx="21" cy="51"/>
            </a:xfrm>
          </p:grpSpPr>
          <p:sp>
            <p:nvSpPr>
              <p:cNvPr id="20579" name="Freeform 339">
                <a:extLst>
                  <a:ext uri="{FF2B5EF4-FFF2-40B4-BE49-F238E27FC236}">
                    <a16:creationId xmlns:a16="http://schemas.microsoft.com/office/drawing/2014/main" id="{970E51AA-4CA4-4498-952C-75AAAE26055C}"/>
                  </a:ext>
                </a:extLst>
              </p:cNvPr>
              <p:cNvSpPr>
                <a:spLocks/>
              </p:cNvSpPr>
              <p:nvPr/>
            </p:nvSpPr>
            <p:spPr bwMode="auto">
              <a:xfrm>
                <a:off x="21408" y="30656"/>
                <a:ext cx="21" cy="51"/>
              </a:xfrm>
              <a:custGeom>
                <a:avLst/>
                <a:gdLst>
                  <a:gd name="T0" fmla="+- 0 21428 21408"/>
                  <a:gd name="T1" fmla="*/ T0 w 21"/>
                  <a:gd name="T2" fmla="+- 0 30670 30656"/>
                  <a:gd name="T3" fmla="*/ 30670 h 51"/>
                  <a:gd name="T4" fmla="+- 0 21422 21408"/>
                  <a:gd name="T5" fmla="*/ T4 w 21"/>
                  <a:gd name="T6" fmla="+- 0 30678 30656"/>
                  <a:gd name="T7" fmla="*/ 30678 h 51"/>
                  <a:gd name="T8" fmla="+- 0 21414 21408"/>
                  <a:gd name="T9" fmla="*/ T8 w 21"/>
                  <a:gd name="T10" fmla="+- 0 30678 30656"/>
                  <a:gd name="T11" fmla="*/ 30678 h 51"/>
                  <a:gd name="T12" fmla="+- 0 21408 21408"/>
                  <a:gd name="T13" fmla="*/ T12 w 21"/>
                  <a:gd name="T14" fmla="+- 0 30670 30656"/>
                  <a:gd name="T15" fmla="*/ 30670 h 51"/>
                  <a:gd name="T16" fmla="+- 0 21408 21408"/>
                  <a:gd name="T17" fmla="*/ T16 w 21"/>
                  <a:gd name="T18" fmla="+- 0 30662 30656"/>
                  <a:gd name="T19" fmla="*/ 30662 h 51"/>
                  <a:gd name="T20" fmla="+- 0 21414 21408"/>
                  <a:gd name="T21" fmla="*/ T20 w 21"/>
                  <a:gd name="T22" fmla="+- 0 30656 30656"/>
                  <a:gd name="T23" fmla="*/ 30656 h 51"/>
                  <a:gd name="T24" fmla="+- 0 21422 21408"/>
                  <a:gd name="T25" fmla="*/ T24 w 21"/>
                  <a:gd name="T26" fmla="+- 0 30656 30656"/>
                  <a:gd name="T27" fmla="*/ 30656 h 51"/>
                  <a:gd name="T28" fmla="+- 0 21428 21408"/>
                  <a:gd name="T29" fmla="*/ T28 w 21"/>
                  <a:gd name="T30" fmla="+- 0 30662 30656"/>
                  <a:gd name="T31" fmla="*/ 30662 h 51"/>
                  <a:gd name="T32" fmla="+- 0 21428 21408"/>
                  <a:gd name="T33" fmla="*/ T32 w 21"/>
                  <a:gd name="T34" fmla="+- 0 30684 30656"/>
                  <a:gd name="T35" fmla="*/ 30684 h 51"/>
                  <a:gd name="T36" fmla="+- 0 21422 21408"/>
                  <a:gd name="T37" fmla="*/ T36 w 21"/>
                  <a:gd name="T38" fmla="+- 0 30698 30656"/>
                  <a:gd name="T39" fmla="*/ 30698 h 51"/>
                  <a:gd name="T40" fmla="+- 0 21408 21408"/>
                  <a:gd name="T41" fmla="*/ T40 w 21"/>
                  <a:gd name="T42" fmla="+- 0 30706 30656"/>
                  <a:gd name="T43" fmla="*/ 30706 h 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21" h="51">
                    <a:moveTo>
                      <a:pt x="20" y="14"/>
                    </a:moveTo>
                    <a:lnTo>
                      <a:pt x="14" y="22"/>
                    </a:lnTo>
                    <a:lnTo>
                      <a:pt x="6" y="22"/>
                    </a:lnTo>
                    <a:lnTo>
                      <a:pt x="0" y="14"/>
                    </a:lnTo>
                    <a:lnTo>
                      <a:pt x="0" y="6"/>
                    </a:lnTo>
                    <a:lnTo>
                      <a:pt x="6" y="0"/>
                    </a:lnTo>
                    <a:lnTo>
                      <a:pt x="14" y="0"/>
                    </a:lnTo>
                    <a:lnTo>
                      <a:pt x="20" y="6"/>
                    </a:lnTo>
                    <a:lnTo>
                      <a:pt x="20" y="28"/>
                    </a:lnTo>
                    <a:lnTo>
                      <a:pt x="14" y="42"/>
                    </a:lnTo>
                    <a:lnTo>
                      <a:pt x="0" y="5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52" name="Group 340">
              <a:extLst>
                <a:ext uri="{FF2B5EF4-FFF2-40B4-BE49-F238E27FC236}">
                  <a16:creationId xmlns:a16="http://schemas.microsoft.com/office/drawing/2014/main" id="{F9DE43E9-CFAF-4CF6-9F52-D0C07E54A0C7}"/>
                </a:ext>
              </a:extLst>
            </p:cNvPr>
            <p:cNvGrpSpPr>
              <a:grpSpLocks/>
            </p:cNvGrpSpPr>
            <p:nvPr/>
          </p:nvGrpSpPr>
          <p:grpSpPr bwMode="auto">
            <a:xfrm>
              <a:off x="21414" y="30662"/>
              <a:ext cx="8" cy="8"/>
              <a:chOff x="21414" y="30662"/>
              <a:chExt cx="8" cy="8"/>
            </a:xfrm>
          </p:grpSpPr>
          <p:sp>
            <p:nvSpPr>
              <p:cNvPr id="20578" name="Freeform 341">
                <a:extLst>
                  <a:ext uri="{FF2B5EF4-FFF2-40B4-BE49-F238E27FC236}">
                    <a16:creationId xmlns:a16="http://schemas.microsoft.com/office/drawing/2014/main" id="{8B60FCE6-BE7A-4D02-B4E3-D9960A115FB1}"/>
                  </a:ext>
                </a:extLst>
              </p:cNvPr>
              <p:cNvSpPr>
                <a:spLocks/>
              </p:cNvSpPr>
              <p:nvPr/>
            </p:nvSpPr>
            <p:spPr bwMode="auto">
              <a:xfrm>
                <a:off x="21414" y="30662"/>
                <a:ext cx="8" cy="8"/>
              </a:xfrm>
              <a:custGeom>
                <a:avLst/>
                <a:gdLst>
                  <a:gd name="T0" fmla="+- 0 21411 21414"/>
                  <a:gd name="T1" fmla="*/ T0 w 8"/>
                  <a:gd name="T2" fmla="+- 0 30666 30662"/>
                  <a:gd name="T3" fmla="*/ 30666 h 8"/>
                  <a:gd name="T4" fmla="+- 0 21425 21414"/>
                  <a:gd name="T5" fmla="*/ T4 w 8"/>
                  <a:gd name="T6" fmla="+- 0 30666 30662"/>
                  <a:gd name="T7" fmla="*/ 30666 h 8"/>
                </a:gdLst>
                <a:ahLst/>
                <a:cxnLst>
                  <a:cxn ang="0">
                    <a:pos x="T1" y="T3"/>
                  </a:cxn>
                  <a:cxn ang="0">
                    <a:pos x="T5" y="T7"/>
                  </a:cxn>
                </a:cxnLst>
                <a:rect l="0" t="0" r="r" b="b"/>
                <a:pathLst>
                  <a:path w="8" h="8">
                    <a:moveTo>
                      <a:pt x="-3" y="4"/>
                    </a:moveTo>
                    <a:lnTo>
                      <a:pt x="11" y="4"/>
                    </a:lnTo>
                  </a:path>
                </a:pathLst>
              </a:custGeom>
              <a:noFill/>
              <a:ln w="103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53" name="Group 342">
              <a:extLst>
                <a:ext uri="{FF2B5EF4-FFF2-40B4-BE49-F238E27FC236}">
                  <a16:creationId xmlns:a16="http://schemas.microsoft.com/office/drawing/2014/main" id="{34BC21C9-1C07-4B72-91D4-774B90CB3247}"/>
                </a:ext>
              </a:extLst>
            </p:cNvPr>
            <p:cNvGrpSpPr>
              <a:grpSpLocks/>
            </p:cNvGrpSpPr>
            <p:nvPr/>
          </p:nvGrpSpPr>
          <p:grpSpPr bwMode="auto">
            <a:xfrm>
              <a:off x="21422" y="30678"/>
              <a:ext cx="7" cy="7"/>
              <a:chOff x="21422" y="30678"/>
              <a:chExt cx="7" cy="7"/>
            </a:xfrm>
          </p:grpSpPr>
          <p:sp>
            <p:nvSpPr>
              <p:cNvPr id="20577" name="Freeform 343">
                <a:extLst>
                  <a:ext uri="{FF2B5EF4-FFF2-40B4-BE49-F238E27FC236}">
                    <a16:creationId xmlns:a16="http://schemas.microsoft.com/office/drawing/2014/main" id="{BB524F5B-B461-45E4-9131-7FC3D3092671}"/>
                  </a:ext>
                </a:extLst>
              </p:cNvPr>
              <p:cNvSpPr>
                <a:spLocks/>
              </p:cNvSpPr>
              <p:nvPr/>
            </p:nvSpPr>
            <p:spPr bwMode="auto">
              <a:xfrm>
                <a:off x="21422" y="30678"/>
                <a:ext cx="7" cy="7"/>
              </a:xfrm>
              <a:custGeom>
                <a:avLst/>
                <a:gdLst>
                  <a:gd name="T0" fmla="+- 0 21422 21422"/>
                  <a:gd name="T1" fmla="*/ T0 w 7"/>
                  <a:gd name="T2" fmla="+- 0 30678 30678"/>
                  <a:gd name="T3" fmla="*/ 30678 h 7"/>
                  <a:gd name="T4" fmla="+- 0 21428 21422"/>
                  <a:gd name="T5" fmla="*/ T4 w 7"/>
                  <a:gd name="T6" fmla="+- 0 30684 30678"/>
                  <a:gd name="T7" fmla="*/ 30684 h 7"/>
                </a:gdLst>
                <a:ahLst/>
                <a:cxnLst>
                  <a:cxn ang="0">
                    <a:pos x="T1" y="T3"/>
                  </a:cxn>
                  <a:cxn ang="0">
                    <a:pos x="T5" y="T7"/>
                  </a:cxn>
                </a:cxnLst>
                <a:rect l="0" t="0" r="r" b="b"/>
                <a:pathLst>
                  <a:path w="7" h="7">
                    <a:moveTo>
                      <a:pt x="0" y="0"/>
                    </a:moveTo>
                    <a:lnTo>
                      <a:pt x="6" y="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54" name="Group 344">
              <a:extLst>
                <a:ext uri="{FF2B5EF4-FFF2-40B4-BE49-F238E27FC236}">
                  <a16:creationId xmlns:a16="http://schemas.microsoft.com/office/drawing/2014/main" id="{04B7216E-AD95-43FB-AAA8-F3A8ED492CAC}"/>
                </a:ext>
              </a:extLst>
            </p:cNvPr>
            <p:cNvGrpSpPr>
              <a:grpSpLocks/>
            </p:cNvGrpSpPr>
            <p:nvPr/>
          </p:nvGrpSpPr>
          <p:grpSpPr bwMode="auto">
            <a:xfrm>
              <a:off x="21422" y="30670"/>
              <a:ext cx="7" cy="29"/>
              <a:chOff x="21422" y="30670"/>
              <a:chExt cx="7" cy="29"/>
            </a:xfrm>
          </p:grpSpPr>
          <p:sp>
            <p:nvSpPr>
              <p:cNvPr id="20576" name="Freeform 345">
                <a:extLst>
                  <a:ext uri="{FF2B5EF4-FFF2-40B4-BE49-F238E27FC236}">
                    <a16:creationId xmlns:a16="http://schemas.microsoft.com/office/drawing/2014/main" id="{78923011-FEB5-4C51-8987-430B02C55DBF}"/>
                  </a:ext>
                </a:extLst>
              </p:cNvPr>
              <p:cNvSpPr>
                <a:spLocks/>
              </p:cNvSpPr>
              <p:nvPr/>
            </p:nvSpPr>
            <p:spPr bwMode="auto">
              <a:xfrm>
                <a:off x="21422" y="30670"/>
                <a:ext cx="7" cy="29"/>
              </a:xfrm>
              <a:custGeom>
                <a:avLst/>
                <a:gdLst>
                  <a:gd name="T0" fmla="+- 0 21428 21422"/>
                  <a:gd name="T1" fmla="*/ T0 w 7"/>
                  <a:gd name="T2" fmla="+- 0 30670 30670"/>
                  <a:gd name="T3" fmla="*/ 30670 h 29"/>
                  <a:gd name="T4" fmla="+- 0 21422 21422"/>
                  <a:gd name="T5" fmla="*/ T4 w 7"/>
                  <a:gd name="T6" fmla="+- 0 30698 30670"/>
                  <a:gd name="T7" fmla="*/ 30698 h 29"/>
                </a:gdLst>
                <a:ahLst/>
                <a:cxnLst>
                  <a:cxn ang="0">
                    <a:pos x="T1" y="T3"/>
                  </a:cxn>
                  <a:cxn ang="0">
                    <a:pos x="T5" y="T7"/>
                  </a:cxn>
                </a:cxnLst>
                <a:rect l="0" t="0" r="r" b="b"/>
                <a:pathLst>
                  <a:path w="7" h="29">
                    <a:moveTo>
                      <a:pt x="6" y="0"/>
                    </a:moveTo>
                    <a:lnTo>
                      <a:pt x="0" y="2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55" name="Group 346">
              <a:extLst>
                <a:ext uri="{FF2B5EF4-FFF2-40B4-BE49-F238E27FC236}">
                  <a16:creationId xmlns:a16="http://schemas.microsoft.com/office/drawing/2014/main" id="{8007070F-1490-4D88-8756-034ECF48F4F4}"/>
                </a:ext>
              </a:extLst>
            </p:cNvPr>
            <p:cNvGrpSpPr>
              <a:grpSpLocks/>
            </p:cNvGrpSpPr>
            <p:nvPr/>
          </p:nvGrpSpPr>
          <p:grpSpPr bwMode="auto">
            <a:xfrm>
              <a:off x="21458" y="30656"/>
              <a:ext cx="21" cy="51"/>
              <a:chOff x="21458" y="30656"/>
              <a:chExt cx="21" cy="51"/>
            </a:xfrm>
          </p:grpSpPr>
          <p:sp>
            <p:nvSpPr>
              <p:cNvPr id="20575" name="Freeform 347">
                <a:extLst>
                  <a:ext uri="{FF2B5EF4-FFF2-40B4-BE49-F238E27FC236}">
                    <a16:creationId xmlns:a16="http://schemas.microsoft.com/office/drawing/2014/main" id="{7EEC8B44-FA9F-46F1-9FBC-B1CD45FE937A}"/>
                  </a:ext>
                </a:extLst>
              </p:cNvPr>
              <p:cNvSpPr>
                <a:spLocks/>
              </p:cNvSpPr>
              <p:nvPr/>
            </p:nvSpPr>
            <p:spPr bwMode="auto">
              <a:xfrm>
                <a:off x="21458" y="30656"/>
                <a:ext cx="21" cy="51"/>
              </a:xfrm>
              <a:custGeom>
                <a:avLst/>
                <a:gdLst>
                  <a:gd name="T0" fmla="+- 0 21479 21458"/>
                  <a:gd name="T1" fmla="*/ T0 w 21"/>
                  <a:gd name="T2" fmla="+- 0 30670 30656"/>
                  <a:gd name="T3" fmla="*/ 30670 h 51"/>
                  <a:gd name="T4" fmla="+- 0 21472 21458"/>
                  <a:gd name="T5" fmla="*/ T4 w 21"/>
                  <a:gd name="T6" fmla="+- 0 30678 30656"/>
                  <a:gd name="T7" fmla="*/ 30678 h 51"/>
                  <a:gd name="T8" fmla="+- 0 21465 21458"/>
                  <a:gd name="T9" fmla="*/ T8 w 21"/>
                  <a:gd name="T10" fmla="+- 0 30678 30656"/>
                  <a:gd name="T11" fmla="*/ 30678 h 51"/>
                  <a:gd name="T12" fmla="+- 0 21458 21458"/>
                  <a:gd name="T13" fmla="*/ T12 w 21"/>
                  <a:gd name="T14" fmla="+- 0 30670 30656"/>
                  <a:gd name="T15" fmla="*/ 30670 h 51"/>
                  <a:gd name="T16" fmla="+- 0 21458 21458"/>
                  <a:gd name="T17" fmla="*/ T16 w 21"/>
                  <a:gd name="T18" fmla="+- 0 30662 30656"/>
                  <a:gd name="T19" fmla="*/ 30662 h 51"/>
                  <a:gd name="T20" fmla="+- 0 21465 21458"/>
                  <a:gd name="T21" fmla="*/ T20 w 21"/>
                  <a:gd name="T22" fmla="+- 0 30656 30656"/>
                  <a:gd name="T23" fmla="*/ 30656 h 51"/>
                  <a:gd name="T24" fmla="+- 0 21472 21458"/>
                  <a:gd name="T25" fmla="*/ T24 w 21"/>
                  <a:gd name="T26" fmla="+- 0 30656 30656"/>
                  <a:gd name="T27" fmla="*/ 30656 h 51"/>
                  <a:gd name="T28" fmla="+- 0 21479 21458"/>
                  <a:gd name="T29" fmla="*/ T28 w 21"/>
                  <a:gd name="T30" fmla="+- 0 30662 30656"/>
                  <a:gd name="T31" fmla="*/ 30662 h 51"/>
                  <a:gd name="T32" fmla="+- 0 21479 21458"/>
                  <a:gd name="T33" fmla="*/ T32 w 21"/>
                  <a:gd name="T34" fmla="+- 0 30684 30656"/>
                  <a:gd name="T35" fmla="*/ 30684 h 51"/>
                  <a:gd name="T36" fmla="+- 0 21472 21458"/>
                  <a:gd name="T37" fmla="*/ T36 w 21"/>
                  <a:gd name="T38" fmla="+- 0 30698 30656"/>
                  <a:gd name="T39" fmla="*/ 30698 h 51"/>
                  <a:gd name="T40" fmla="+- 0 21458 21458"/>
                  <a:gd name="T41" fmla="*/ T40 w 21"/>
                  <a:gd name="T42" fmla="+- 0 30706 30656"/>
                  <a:gd name="T43" fmla="*/ 30706 h 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21" h="51">
                    <a:moveTo>
                      <a:pt x="21" y="14"/>
                    </a:moveTo>
                    <a:lnTo>
                      <a:pt x="14" y="22"/>
                    </a:lnTo>
                    <a:lnTo>
                      <a:pt x="7" y="22"/>
                    </a:lnTo>
                    <a:lnTo>
                      <a:pt x="0" y="14"/>
                    </a:lnTo>
                    <a:lnTo>
                      <a:pt x="0" y="6"/>
                    </a:lnTo>
                    <a:lnTo>
                      <a:pt x="7" y="0"/>
                    </a:lnTo>
                    <a:lnTo>
                      <a:pt x="14" y="0"/>
                    </a:lnTo>
                    <a:lnTo>
                      <a:pt x="21" y="6"/>
                    </a:lnTo>
                    <a:lnTo>
                      <a:pt x="21" y="28"/>
                    </a:lnTo>
                    <a:lnTo>
                      <a:pt x="14" y="42"/>
                    </a:lnTo>
                    <a:lnTo>
                      <a:pt x="0" y="5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56" name="Group 348">
              <a:extLst>
                <a:ext uri="{FF2B5EF4-FFF2-40B4-BE49-F238E27FC236}">
                  <a16:creationId xmlns:a16="http://schemas.microsoft.com/office/drawing/2014/main" id="{408D5512-E8E0-4B88-85B7-BE0C3C453B29}"/>
                </a:ext>
              </a:extLst>
            </p:cNvPr>
            <p:cNvGrpSpPr>
              <a:grpSpLocks/>
            </p:cNvGrpSpPr>
            <p:nvPr/>
          </p:nvGrpSpPr>
          <p:grpSpPr bwMode="auto">
            <a:xfrm>
              <a:off x="21465" y="30662"/>
              <a:ext cx="8" cy="8"/>
              <a:chOff x="21465" y="30662"/>
              <a:chExt cx="8" cy="8"/>
            </a:xfrm>
          </p:grpSpPr>
          <p:sp>
            <p:nvSpPr>
              <p:cNvPr id="20574" name="Freeform 349">
                <a:extLst>
                  <a:ext uri="{FF2B5EF4-FFF2-40B4-BE49-F238E27FC236}">
                    <a16:creationId xmlns:a16="http://schemas.microsoft.com/office/drawing/2014/main" id="{A5768212-25A3-4F7C-8BB9-423D65832259}"/>
                  </a:ext>
                </a:extLst>
              </p:cNvPr>
              <p:cNvSpPr>
                <a:spLocks/>
              </p:cNvSpPr>
              <p:nvPr/>
            </p:nvSpPr>
            <p:spPr bwMode="auto">
              <a:xfrm>
                <a:off x="21465" y="30662"/>
                <a:ext cx="8" cy="8"/>
              </a:xfrm>
              <a:custGeom>
                <a:avLst/>
                <a:gdLst>
                  <a:gd name="T0" fmla="+- 0 21461 21465"/>
                  <a:gd name="T1" fmla="*/ T0 w 8"/>
                  <a:gd name="T2" fmla="+- 0 30666 30662"/>
                  <a:gd name="T3" fmla="*/ 30666 h 8"/>
                  <a:gd name="T4" fmla="+- 0 21476 21465"/>
                  <a:gd name="T5" fmla="*/ T4 w 8"/>
                  <a:gd name="T6" fmla="+- 0 30666 30662"/>
                  <a:gd name="T7" fmla="*/ 30666 h 8"/>
                </a:gdLst>
                <a:ahLst/>
                <a:cxnLst>
                  <a:cxn ang="0">
                    <a:pos x="T1" y="T3"/>
                  </a:cxn>
                  <a:cxn ang="0">
                    <a:pos x="T5" y="T7"/>
                  </a:cxn>
                </a:cxnLst>
                <a:rect l="0" t="0" r="r" b="b"/>
                <a:pathLst>
                  <a:path w="8" h="8">
                    <a:moveTo>
                      <a:pt x="-4" y="4"/>
                    </a:moveTo>
                    <a:lnTo>
                      <a:pt x="11" y="4"/>
                    </a:lnTo>
                  </a:path>
                </a:pathLst>
              </a:custGeom>
              <a:noFill/>
              <a:ln w="103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57" name="Group 350">
              <a:extLst>
                <a:ext uri="{FF2B5EF4-FFF2-40B4-BE49-F238E27FC236}">
                  <a16:creationId xmlns:a16="http://schemas.microsoft.com/office/drawing/2014/main" id="{D33EB9B2-A17D-4E8D-B087-B4EFF3819B74}"/>
                </a:ext>
              </a:extLst>
            </p:cNvPr>
            <p:cNvGrpSpPr>
              <a:grpSpLocks/>
            </p:cNvGrpSpPr>
            <p:nvPr/>
          </p:nvGrpSpPr>
          <p:grpSpPr bwMode="auto">
            <a:xfrm>
              <a:off x="21472" y="30678"/>
              <a:ext cx="7" cy="7"/>
              <a:chOff x="21472" y="30678"/>
              <a:chExt cx="7" cy="7"/>
            </a:xfrm>
          </p:grpSpPr>
          <p:sp>
            <p:nvSpPr>
              <p:cNvPr id="20573" name="Freeform 351">
                <a:extLst>
                  <a:ext uri="{FF2B5EF4-FFF2-40B4-BE49-F238E27FC236}">
                    <a16:creationId xmlns:a16="http://schemas.microsoft.com/office/drawing/2014/main" id="{4068F149-412C-4FB4-8562-224E283F15CC}"/>
                  </a:ext>
                </a:extLst>
              </p:cNvPr>
              <p:cNvSpPr>
                <a:spLocks/>
              </p:cNvSpPr>
              <p:nvPr/>
            </p:nvSpPr>
            <p:spPr bwMode="auto">
              <a:xfrm>
                <a:off x="21472" y="30678"/>
                <a:ext cx="7" cy="7"/>
              </a:xfrm>
              <a:custGeom>
                <a:avLst/>
                <a:gdLst>
                  <a:gd name="T0" fmla="+- 0 21472 21472"/>
                  <a:gd name="T1" fmla="*/ T0 w 7"/>
                  <a:gd name="T2" fmla="+- 0 30678 30678"/>
                  <a:gd name="T3" fmla="*/ 30678 h 7"/>
                  <a:gd name="T4" fmla="+- 0 21479 21472"/>
                  <a:gd name="T5" fmla="*/ T4 w 7"/>
                  <a:gd name="T6" fmla="+- 0 30684 30678"/>
                  <a:gd name="T7" fmla="*/ 30684 h 7"/>
                </a:gdLst>
                <a:ahLst/>
                <a:cxnLst>
                  <a:cxn ang="0">
                    <a:pos x="T1" y="T3"/>
                  </a:cxn>
                  <a:cxn ang="0">
                    <a:pos x="T5" y="T7"/>
                  </a:cxn>
                </a:cxnLst>
                <a:rect l="0" t="0" r="r" b="b"/>
                <a:pathLst>
                  <a:path w="7" h="7">
                    <a:moveTo>
                      <a:pt x="0" y="0"/>
                    </a:moveTo>
                    <a:lnTo>
                      <a:pt x="7" y="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58" name="Group 352">
              <a:extLst>
                <a:ext uri="{FF2B5EF4-FFF2-40B4-BE49-F238E27FC236}">
                  <a16:creationId xmlns:a16="http://schemas.microsoft.com/office/drawing/2014/main" id="{25CB19D9-02B5-4EDA-BE70-79C200C2E474}"/>
                </a:ext>
              </a:extLst>
            </p:cNvPr>
            <p:cNvGrpSpPr>
              <a:grpSpLocks/>
            </p:cNvGrpSpPr>
            <p:nvPr/>
          </p:nvGrpSpPr>
          <p:grpSpPr bwMode="auto">
            <a:xfrm>
              <a:off x="21472" y="30670"/>
              <a:ext cx="7" cy="29"/>
              <a:chOff x="21472" y="30670"/>
              <a:chExt cx="7" cy="29"/>
            </a:xfrm>
          </p:grpSpPr>
          <p:sp>
            <p:nvSpPr>
              <p:cNvPr id="20572" name="Freeform 353">
                <a:extLst>
                  <a:ext uri="{FF2B5EF4-FFF2-40B4-BE49-F238E27FC236}">
                    <a16:creationId xmlns:a16="http://schemas.microsoft.com/office/drawing/2014/main" id="{8BECE543-0AB9-41F4-8096-88B82DAB3BF3}"/>
                  </a:ext>
                </a:extLst>
              </p:cNvPr>
              <p:cNvSpPr>
                <a:spLocks/>
              </p:cNvSpPr>
              <p:nvPr/>
            </p:nvSpPr>
            <p:spPr bwMode="auto">
              <a:xfrm>
                <a:off x="21472" y="30670"/>
                <a:ext cx="7" cy="29"/>
              </a:xfrm>
              <a:custGeom>
                <a:avLst/>
                <a:gdLst>
                  <a:gd name="T0" fmla="+- 0 21479 21472"/>
                  <a:gd name="T1" fmla="*/ T0 w 7"/>
                  <a:gd name="T2" fmla="+- 0 30670 30670"/>
                  <a:gd name="T3" fmla="*/ 30670 h 29"/>
                  <a:gd name="T4" fmla="+- 0 21472 21472"/>
                  <a:gd name="T5" fmla="*/ T4 w 7"/>
                  <a:gd name="T6" fmla="+- 0 30698 30670"/>
                  <a:gd name="T7" fmla="*/ 30698 h 29"/>
                </a:gdLst>
                <a:ahLst/>
                <a:cxnLst>
                  <a:cxn ang="0">
                    <a:pos x="T1" y="T3"/>
                  </a:cxn>
                  <a:cxn ang="0">
                    <a:pos x="T5" y="T7"/>
                  </a:cxn>
                </a:cxnLst>
                <a:rect l="0" t="0" r="r" b="b"/>
                <a:pathLst>
                  <a:path w="7" h="29">
                    <a:moveTo>
                      <a:pt x="7" y="0"/>
                    </a:moveTo>
                    <a:lnTo>
                      <a:pt x="0" y="2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59" name="Group 354">
              <a:extLst>
                <a:ext uri="{FF2B5EF4-FFF2-40B4-BE49-F238E27FC236}">
                  <a16:creationId xmlns:a16="http://schemas.microsoft.com/office/drawing/2014/main" id="{3401B8D0-1396-4527-AE77-9F4551FB793D}"/>
                </a:ext>
              </a:extLst>
            </p:cNvPr>
            <p:cNvGrpSpPr>
              <a:grpSpLocks/>
            </p:cNvGrpSpPr>
            <p:nvPr/>
          </p:nvGrpSpPr>
          <p:grpSpPr bwMode="auto">
            <a:xfrm>
              <a:off x="21685" y="30739"/>
              <a:ext cx="130" cy="2"/>
              <a:chOff x="21685" y="30739"/>
              <a:chExt cx="130" cy="2"/>
            </a:xfrm>
          </p:grpSpPr>
          <p:sp>
            <p:nvSpPr>
              <p:cNvPr id="20571" name="Freeform 355">
                <a:extLst>
                  <a:ext uri="{FF2B5EF4-FFF2-40B4-BE49-F238E27FC236}">
                    <a16:creationId xmlns:a16="http://schemas.microsoft.com/office/drawing/2014/main" id="{FD6708DF-D42C-4AFA-A899-B856ACD37A7A}"/>
                  </a:ext>
                </a:extLst>
              </p:cNvPr>
              <p:cNvSpPr>
                <a:spLocks/>
              </p:cNvSpPr>
              <p:nvPr/>
            </p:nvSpPr>
            <p:spPr bwMode="auto">
              <a:xfrm>
                <a:off x="21685" y="30739"/>
                <a:ext cx="130" cy="2"/>
              </a:xfrm>
              <a:custGeom>
                <a:avLst/>
                <a:gdLst>
                  <a:gd name="T0" fmla="+- 0 21685 21685"/>
                  <a:gd name="T1" fmla="*/ T0 w 130"/>
                  <a:gd name="T2" fmla="+- 0 21814 21685"/>
                  <a:gd name="T3" fmla="*/ T2 w 130"/>
                </a:gdLst>
                <a:ahLst/>
                <a:cxnLst>
                  <a:cxn ang="0">
                    <a:pos x="T1" y="0"/>
                  </a:cxn>
                  <a:cxn ang="0">
                    <a:pos x="T3" y="0"/>
                  </a:cxn>
                </a:cxnLst>
                <a:rect l="0" t="0" r="r" b="b"/>
                <a:pathLst>
                  <a:path w="130">
                    <a:moveTo>
                      <a:pt x="0" y="0"/>
                    </a:moveTo>
                    <a:lnTo>
                      <a:pt x="129" y="0"/>
                    </a:lnTo>
                  </a:path>
                </a:pathLst>
              </a:custGeom>
              <a:noFill/>
              <a:ln w="103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60" name="Group 356">
              <a:extLst>
                <a:ext uri="{FF2B5EF4-FFF2-40B4-BE49-F238E27FC236}">
                  <a16:creationId xmlns:a16="http://schemas.microsoft.com/office/drawing/2014/main" id="{EE8E1264-CA8D-42FB-AFFE-43CAC36480D1}"/>
                </a:ext>
              </a:extLst>
            </p:cNvPr>
            <p:cNvGrpSpPr>
              <a:grpSpLocks/>
            </p:cNvGrpSpPr>
            <p:nvPr/>
          </p:nvGrpSpPr>
          <p:grpSpPr bwMode="auto">
            <a:xfrm>
              <a:off x="21685" y="30796"/>
              <a:ext cx="130" cy="2"/>
              <a:chOff x="21685" y="30796"/>
              <a:chExt cx="130" cy="2"/>
            </a:xfrm>
          </p:grpSpPr>
          <p:sp>
            <p:nvSpPr>
              <p:cNvPr id="20570" name="Freeform 357">
                <a:extLst>
                  <a:ext uri="{FF2B5EF4-FFF2-40B4-BE49-F238E27FC236}">
                    <a16:creationId xmlns:a16="http://schemas.microsoft.com/office/drawing/2014/main" id="{2663CE04-5C0D-49C3-A4C8-7BBB96D8A566}"/>
                  </a:ext>
                </a:extLst>
              </p:cNvPr>
              <p:cNvSpPr>
                <a:spLocks/>
              </p:cNvSpPr>
              <p:nvPr/>
            </p:nvSpPr>
            <p:spPr bwMode="auto">
              <a:xfrm>
                <a:off x="21685" y="30796"/>
                <a:ext cx="130" cy="2"/>
              </a:xfrm>
              <a:custGeom>
                <a:avLst/>
                <a:gdLst>
                  <a:gd name="T0" fmla="+- 0 21685 21685"/>
                  <a:gd name="T1" fmla="*/ T0 w 130"/>
                  <a:gd name="T2" fmla="+- 0 21814 21685"/>
                  <a:gd name="T3" fmla="*/ T2 w 130"/>
                </a:gdLst>
                <a:ahLst/>
                <a:cxnLst>
                  <a:cxn ang="0">
                    <a:pos x="T1" y="0"/>
                  </a:cxn>
                  <a:cxn ang="0">
                    <a:pos x="T3" y="0"/>
                  </a:cxn>
                </a:cxnLst>
                <a:rect l="0" t="0" r="r" b="b"/>
                <a:pathLst>
                  <a:path w="130">
                    <a:moveTo>
                      <a:pt x="0" y="0"/>
                    </a:moveTo>
                    <a:lnTo>
                      <a:pt x="129" y="0"/>
                    </a:lnTo>
                  </a:path>
                </a:pathLst>
              </a:custGeom>
              <a:noFill/>
              <a:ln w="103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61" name="Group 358">
              <a:extLst>
                <a:ext uri="{FF2B5EF4-FFF2-40B4-BE49-F238E27FC236}">
                  <a16:creationId xmlns:a16="http://schemas.microsoft.com/office/drawing/2014/main" id="{8BFC8693-22A1-45AA-8C5D-954797D5600D}"/>
                </a:ext>
              </a:extLst>
            </p:cNvPr>
            <p:cNvGrpSpPr>
              <a:grpSpLocks/>
            </p:cNvGrpSpPr>
            <p:nvPr/>
          </p:nvGrpSpPr>
          <p:grpSpPr bwMode="auto">
            <a:xfrm>
              <a:off x="22034" y="30684"/>
              <a:ext cx="37" cy="152"/>
              <a:chOff x="22034" y="30684"/>
              <a:chExt cx="37" cy="152"/>
            </a:xfrm>
          </p:grpSpPr>
          <p:sp>
            <p:nvSpPr>
              <p:cNvPr id="20569" name="Freeform 359">
                <a:extLst>
                  <a:ext uri="{FF2B5EF4-FFF2-40B4-BE49-F238E27FC236}">
                    <a16:creationId xmlns:a16="http://schemas.microsoft.com/office/drawing/2014/main" id="{EC980E84-0443-49AC-8B42-DA2859CE12A5}"/>
                  </a:ext>
                </a:extLst>
              </p:cNvPr>
              <p:cNvSpPr>
                <a:spLocks/>
              </p:cNvSpPr>
              <p:nvPr/>
            </p:nvSpPr>
            <p:spPr bwMode="auto">
              <a:xfrm>
                <a:off x="22034" y="30684"/>
                <a:ext cx="37" cy="152"/>
              </a:xfrm>
              <a:custGeom>
                <a:avLst/>
                <a:gdLst>
                  <a:gd name="T0" fmla="+- 0 22070 22034"/>
                  <a:gd name="T1" fmla="*/ T0 w 37"/>
                  <a:gd name="T2" fmla="+- 0 30836 30684"/>
                  <a:gd name="T3" fmla="*/ 30836 h 152"/>
                  <a:gd name="T4" fmla="+- 0 22063 22034"/>
                  <a:gd name="T5" fmla="*/ T4 w 37"/>
                  <a:gd name="T6" fmla="+- 0 30836 30684"/>
                  <a:gd name="T7" fmla="*/ 30836 h 152"/>
                  <a:gd name="T8" fmla="+- 0 22063 22034"/>
                  <a:gd name="T9" fmla="*/ T8 w 37"/>
                  <a:gd name="T10" fmla="+- 0 30698 30684"/>
                  <a:gd name="T11" fmla="*/ 30698 h 152"/>
                  <a:gd name="T12" fmla="+- 0 22048 22034"/>
                  <a:gd name="T13" fmla="*/ T12 w 37"/>
                  <a:gd name="T14" fmla="+- 0 30713 30684"/>
                  <a:gd name="T15" fmla="*/ 30713 h 152"/>
                  <a:gd name="T16" fmla="+- 0 22034 22034"/>
                  <a:gd name="T17" fmla="*/ T16 w 37"/>
                  <a:gd name="T18" fmla="+- 0 30720 30684"/>
                  <a:gd name="T19" fmla="*/ 30720 h 152"/>
                  <a:gd name="T20" fmla="+- 0 22034 22034"/>
                  <a:gd name="T21" fmla="*/ T20 w 37"/>
                  <a:gd name="T22" fmla="+- 0 30713 30684"/>
                  <a:gd name="T23" fmla="*/ 30713 h 152"/>
                  <a:gd name="T24" fmla="+- 0 22048 22034"/>
                  <a:gd name="T25" fmla="*/ T24 w 37"/>
                  <a:gd name="T26" fmla="+- 0 30706 30684"/>
                  <a:gd name="T27" fmla="*/ 30706 h 152"/>
                  <a:gd name="T28" fmla="+- 0 22070 22034"/>
                  <a:gd name="T29" fmla="*/ T28 w 37"/>
                  <a:gd name="T30" fmla="+- 0 30684 30684"/>
                  <a:gd name="T31" fmla="*/ 30684 h 152"/>
                  <a:gd name="T32" fmla="+- 0 22070 22034"/>
                  <a:gd name="T33" fmla="*/ T32 w 37"/>
                  <a:gd name="T34" fmla="+- 0 30836 30684"/>
                  <a:gd name="T35" fmla="*/ 30836 h 1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37" h="152">
                    <a:moveTo>
                      <a:pt x="36" y="152"/>
                    </a:moveTo>
                    <a:lnTo>
                      <a:pt x="29" y="152"/>
                    </a:lnTo>
                    <a:lnTo>
                      <a:pt x="29" y="14"/>
                    </a:lnTo>
                    <a:lnTo>
                      <a:pt x="14" y="29"/>
                    </a:lnTo>
                    <a:lnTo>
                      <a:pt x="0" y="36"/>
                    </a:lnTo>
                    <a:lnTo>
                      <a:pt x="0" y="29"/>
                    </a:lnTo>
                    <a:lnTo>
                      <a:pt x="14" y="22"/>
                    </a:lnTo>
                    <a:lnTo>
                      <a:pt x="36" y="0"/>
                    </a:lnTo>
                    <a:lnTo>
                      <a:pt x="36" y="152"/>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62" name="Group 360">
              <a:extLst>
                <a:ext uri="{FF2B5EF4-FFF2-40B4-BE49-F238E27FC236}">
                  <a16:creationId xmlns:a16="http://schemas.microsoft.com/office/drawing/2014/main" id="{13CB105A-E442-4DB2-B6C1-BAAC8D815DB0}"/>
                </a:ext>
              </a:extLst>
            </p:cNvPr>
            <p:cNvGrpSpPr>
              <a:grpSpLocks/>
            </p:cNvGrpSpPr>
            <p:nvPr/>
          </p:nvGrpSpPr>
          <p:grpSpPr bwMode="auto">
            <a:xfrm>
              <a:off x="22157" y="30684"/>
              <a:ext cx="101" cy="152"/>
              <a:chOff x="22157" y="30684"/>
              <a:chExt cx="101" cy="152"/>
            </a:xfrm>
          </p:grpSpPr>
          <p:sp>
            <p:nvSpPr>
              <p:cNvPr id="20568" name="Freeform 361">
                <a:extLst>
                  <a:ext uri="{FF2B5EF4-FFF2-40B4-BE49-F238E27FC236}">
                    <a16:creationId xmlns:a16="http://schemas.microsoft.com/office/drawing/2014/main" id="{8E2651F9-BE1E-4E43-BD5B-A08F7957C3B3}"/>
                  </a:ext>
                </a:extLst>
              </p:cNvPr>
              <p:cNvSpPr>
                <a:spLocks/>
              </p:cNvSpPr>
              <p:nvPr/>
            </p:nvSpPr>
            <p:spPr bwMode="auto">
              <a:xfrm>
                <a:off x="22157" y="30684"/>
                <a:ext cx="101" cy="152"/>
              </a:xfrm>
              <a:custGeom>
                <a:avLst/>
                <a:gdLst>
                  <a:gd name="T0" fmla="+- 0 22200 22157"/>
                  <a:gd name="T1" fmla="*/ T0 w 101"/>
                  <a:gd name="T2" fmla="+- 0 30684 30684"/>
                  <a:gd name="T3" fmla="*/ 30684 h 152"/>
                  <a:gd name="T4" fmla="+- 0 22178 22157"/>
                  <a:gd name="T5" fmla="*/ T4 w 101"/>
                  <a:gd name="T6" fmla="+- 0 30692 30684"/>
                  <a:gd name="T7" fmla="*/ 30692 h 152"/>
                  <a:gd name="T8" fmla="+- 0 22164 22157"/>
                  <a:gd name="T9" fmla="*/ T8 w 101"/>
                  <a:gd name="T10" fmla="+- 0 30713 30684"/>
                  <a:gd name="T11" fmla="*/ 30713 h 152"/>
                  <a:gd name="T12" fmla="+- 0 22157 22157"/>
                  <a:gd name="T13" fmla="*/ T12 w 101"/>
                  <a:gd name="T14" fmla="+- 0 30749 30684"/>
                  <a:gd name="T15" fmla="*/ 30749 h 152"/>
                  <a:gd name="T16" fmla="+- 0 22157 22157"/>
                  <a:gd name="T17" fmla="*/ T16 w 101"/>
                  <a:gd name="T18" fmla="+- 0 30771 30684"/>
                  <a:gd name="T19" fmla="*/ 30771 h 152"/>
                  <a:gd name="T20" fmla="+- 0 22164 22157"/>
                  <a:gd name="T21" fmla="*/ T20 w 101"/>
                  <a:gd name="T22" fmla="+- 0 30807 30684"/>
                  <a:gd name="T23" fmla="*/ 30807 h 152"/>
                  <a:gd name="T24" fmla="+- 0 22178 22157"/>
                  <a:gd name="T25" fmla="*/ T24 w 101"/>
                  <a:gd name="T26" fmla="+- 0 30828 30684"/>
                  <a:gd name="T27" fmla="*/ 30828 h 152"/>
                  <a:gd name="T28" fmla="+- 0 22200 22157"/>
                  <a:gd name="T29" fmla="*/ T28 w 101"/>
                  <a:gd name="T30" fmla="+- 0 30836 30684"/>
                  <a:gd name="T31" fmla="*/ 30836 h 152"/>
                  <a:gd name="T32" fmla="+- 0 22214 22157"/>
                  <a:gd name="T33" fmla="*/ T32 w 101"/>
                  <a:gd name="T34" fmla="+- 0 30836 30684"/>
                  <a:gd name="T35" fmla="*/ 30836 h 152"/>
                  <a:gd name="T36" fmla="+- 0 22236 22157"/>
                  <a:gd name="T37" fmla="*/ T36 w 101"/>
                  <a:gd name="T38" fmla="+- 0 30828 30684"/>
                  <a:gd name="T39" fmla="*/ 30828 h 152"/>
                  <a:gd name="T40" fmla="+- 0 22251 22157"/>
                  <a:gd name="T41" fmla="*/ T40 w 101"/>
                  <a:gd name="T42" fmla="+- 0 30807 30684"/>
                  <a:gd name="T43" fmla="*/ 30807 h 152"/>
                  <a:gd name="T44" fmla="+- 0 22257 22157"/>
                  <a:gd name="T45" fmla="*/ T44 w 101"/>
                  <a:gd name="T46" fmla="+- 0 30771 30684"/>
                  <a:gd name="T47" fmla="*/ 30771 h 152"/>
                  <a:gd name="T48" fmla="+- 0 22257 22157"/>
                  <a:gd name="T49" fmla="*/ T48 w 101"/>
                  <a:gd name="T50" fmla="+- 0 30749 30684"/>
                  <a:gd name="T51" fmla="*/ 30749 h 152"/>
                  <a:gd name="T52" fmla="+- 0 22251 22157"/>
                  <a:gd name="T53" fmla="*/ T52 w 101"/>
                  <a:gd name="T54" fmla="+- 0 30713 30684"/>
                  <a:gd name="T55" fmla="*/ 30713 h 152"/>
                  <a:gd name="T56" fmla="+- 0 22236 22157"/>
                  <a:gd name="T57" fmla="*/ T56 w 101"/>
                  <a:gd name="T58" fmla="+- 0 30692 30684"/>
                  <a:gd name="T59" fmla="*/ 30692 h 152"/>
                  <a:gd name="T60" fmla="+- 0 22214 22157"/>
                  <a:gd name="T61" fmla="*/ T60 w 101"/>
                  <a:gd name="T62" fmla="+- 0 30684 30684"/>
                  <a:gd name="T63" fmla="*/ 30684 h 152"/>
                  <a:gd name="T64" fmla="+- 0 22200 22157"/>
                  <a:gd name="T65" fmla="*/ T64 w 101"/>
                  <a:gd name="T66" fmla="+- 0 30684 30684"/>
                  <a:gd name="T67" fmla="*/ 30684 h 1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01" h="152">
                    <a:moveTo>
                      <a:pt x="43" y="0"/>
                    </a:moveTo>
                    <a:lnTo>
                      <a:pt x="21" y="8"/>
                    </a:lnTo>
                    <a:lnTo>
                      <a:pt x="7" y="29"/>
                    </a:lnTo>
                    <a:lnTo>
                      <a:pt x="0" y="65"/>
                    </a:lnTo>
                    <a:lnTo>
                      <a:pt x="0" y="87"/>
                    </a:lnTo>
                    <a:lnTo>
                      <a:pt x="7" y="123"/>
                    </a:lnTo>
                    <a:lnTo>
                      <a:pt x="21" y="144"/>
                    </a:lnTo>
                    <a:lnTo>
                      <a:pt x="43" y="152"/>
                    </a:lnTo>
                    <a:lnTo>
                      <a:pt x="57" y="152"/>
                    </a:lnTo>
                    <a:lnTo>
                      <a:pt x="79" y="144"/>
                    </a:lnTo>
                    <a:lnTo>
                      <a:pt x="94" y="123"/>
                    </a:lnTo>
                    <a:lnTo>
                      <a:pt x="100" y="87"/>
                    </a:lnTo>
                    <a:lnTo>
                      <a:pt x="100" y="65"/>
                    </a:lnTo>
                    <a:lnTo>
                      <a:pt x="94" y="29"/>
                    </a:lnTo>
                    <a:lnTo>
                      <a:pt x="79" y="8"/>
                    </a:lnTo>
                    <a:lnTo>
                      <a:pt x="57" y="0"/>
                    </a:lnTo>
                    <a:lnTo>
                      <a:pt x="43"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63" name="Group 362">
              <a:extLst>
                <a:ext uri="{FF2B5EF4-FFF2-40B4-BE49-F238E27FC236}">
                  <a16:creationId xmlns:a16="http://schemas.microsoft.com/office/drawing/2014/main" id="{E24C27AD-0D5B-46EC-BA14-E5A8BFE7CBBD}"/>
                </a:ext>
              </a:extLst>
            </p:cNvPr>
            <p:cNvGrpSpPr>
              <a:grpSpLocks/>
            </p:cNvGrpSpPr>
            <p:nvPr/>
          </p:nvGrpSpPr>
          <p:grpSpPr bwMode="auto">
            <a:xfrm>
              <a:off x="22164" y="30692"/>
              <a:ext cx="22" cy="137"/>
              <a:chOff x="22164" y="30692"/>
              <a:chExt cx="22" cy="137"/>
            </a:xfrm>
          </p:grpSpPr>
          <p:sp>
            <p:nvSpPr>
              <p:cNvPr id="20567" name="Freeform 363">
                <a:extLst>
                  <a:ext uri="{FF2B5EF4-FFF2-40B4-BE49-F238E27FC236}">
                    <a16:creationId xmlns:a16="http://schemas.microsoft.com/office/drawing/2014/main" id="{5EEC3D83-CCEF-4B31-9EB8-722131FAFB5F}"/>
                  </a:ext>
                </a:extLst>
              </p:cNvPr>
              <p:cNvSpPr>
                <a:spLocks/>
              </p:cNvSpPr>
              <p:nvPr/>
            </p:nvSpPr>
            <p:spPr bwMode="auto">
              <a:xfrm>
                <a:off x="22164" y="30692"/>
                <a:ext cx="22" cy="137"/>
              </a:xfrm>
              <a:custGeom>
                <a:avLst/>
                <a:gdLst>
                  <a:gd name="T0" fmla="+- 0 22186 22164"/>
                  <a:gd name="T1" fmla="*/ T0 w 22"/>
                  <a:gd name="T2" fmla="+- 0 30692 30692"/>
                  <a:gd name="T3" fmla="*/ 30692 h 137"/>
                  <a:gd name="T4" fmla="+- 0 22172 22164"/>
                  <a:gd name="T5" fmla="*/ T4 w 22"/>
                  <a:gd name="T6" fmla="+- 0 30713 30692"/>
                  <a:gd name="T7" fmla="*/ 30713 h 137"/>
                  <a:gd name="T8" fmla="+- 0 22164 22164"/>
                  <a:gd name="T9" fmla="*/ T8 w 22"/>
                  <a:gd name="T10" fmla="+- 0 30749 30692"/>
                  <a:gd name="T11" fmla="*/ 30749 h 137"/>
                  <a:gd name="T12" fmla="+- 0 22164 22164"/>
                  <a:gd name="T13" fmla="*/ T12 w 22"/>
                  <a:gd name="T14" fmla="+- 0 30771 30692"/>
                  <a:gd name="T15" fmla="*/ 30771 h 137"/>
                  <a:gd name="T16" fmla="+- 0 22172 22164"/>
                  <a:gd name="T17" fmla="*/ T16 w 22"/>
                  <a:gd name="T18" fmla="+- 0 30807 30692"/>
                  <a:gd name="T19" fmla="*/ 30807 h 137"/>
                  <a:gd name="T20" fmla="+- 0 22186 22164"/>
                  <a:gd name="T21" fmla="*/ T20 w 22"/>
                  <a:gd name="T22" fmla="+- 0 30828 30692"/>
                  <a:gd name="T23" fmla="*/ 30828 h 137"/>
                </a:gdLst>
                <a:ahLst/>
                <a:cxnLst>
                  <a:cxn ang="0">
                    <a:pos x="T1" y="T3"/>
                  </a:cxn>
                  <a:cxn ang="0">
                    <a:pos x="T5" y="T7"/>
                  </a:cxn>
                  <a:cxn ang="0">
                    <a:pos x="T9" y="T11"/>
                  </a:cxn>
                  <a:cxn ang="0">
                    <a:pos x="T13" y="T15"/>
                  </a:cxn>
                  <a:cxn ang="0">
                    <a:pos x="T17" y="T19"/>
                  </a:cxn>
                  <a:cxn ang="0">
                    <a:pos x="T21" y="T23"/>
                  </a:cxn>
                </a:cxnLst>
                <a:rect l="0" t="0" r="r" b="b"/>
                <a:pathLst>
                  <a:path w="22" h="137">
                    <a:moveTo>
                      <a:pt x="22" y="0"/>
                    </a:moveTo>
                    <a:lnTo>
                      <a:pt x="8" y="21"/>
                    </a:lnTo>
                    <a:lnTo>
                      <a:pt x="0" y="57"/>
                    </a:lnTo>
                    <a:lnTo>
                      <a:pt x="0" y="79"/>
                    </a:lnTo>
                    <a:lnTo>
                      <a:pt x="8" y="115"/>
                    </a:lnTo>
                    <a:lnTo>
                      <a:pt x="22" y="13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64" name="Group 364">
              <a:extLst>
                <a:ext uri="{FF2B5EF4-FFF2-40B4-BE49-F238E27FC236}">
                  <a16:creationId xmlns:a16="http://schemas.microsoft.com/office/drawing/2014/main" id="{7B825EEE-BAC5-4150-BB3A-0D3B3159F211}"/>
                </a:ext>
              </a:extLst>
            </p:cNvPr>
            <p:cNvGrpSpPr>
              <a:grpSpLocks/>
            </p:cNvGrpSpPr>
            <p:nvPr/>
          </p:nvGrpSpPr>
          <p:grpSpPr bwMode="auto">
            <a:xfrm>
              <a:off x="22178" y="30822"/>
              <a:ext cx="59" cy="7"/>
              <a:chOff x="22178" y="30822"/>
              <a:chExt cx="59" cy="7"/>
            </a:xfrm>
          </p:grpSpPr>
          <p:sp>
            <p:nvSpPr>
              <p:cNvPr id="20566" name="Freeform 365">
                <a:extLst>
                  <a:ext uri="{FF2B5EF4-FFF2-40B4-BE49-F238E27FC236}">
                    <a16:creationId xmlns:a16="http://schemas.microsoft.com/office/drawing/2014/main" id="{3489DB39-22D9-4ECF-A103-534BCB80A284}"/>
                  </a:ext>
                </a:extLst>
              </p:cNvPr>
              <p:cNvSpPr>
                <a:spLocks/>
              </p:cNvSpPr>
              <p:nvPr/>
            </p:nvSpPr>
            <p:spPr bwMode="auto">
              <a:xfrm>
                <a:off x="22178" y="30822"/>
                <a:ext cx="59" cy="7"/>
              </a:xfrm>
              <a:custGeom>
                <a:avLst/>
                <a:gdLst>
                  <a:gd name="T0" fmla="+- 0 22178 22178"/>
                  <a:gd name="T1" fmla="*/ T0 w 59"/>
                  <a:gd name="T2" fmla="+- 0 30822 30822"/>
                  <a:gd name="T3" fmla="*/ 30822 h 7"/>
                  <a:gd name="T4" fmla="+- 0 22200 22178"/>
                  <a:gd name="T5" fmla="*/ T4 w 59"/>
                  <a:gd name="T6" fmla="+- 0 30828 30822"/>
                  <a:gd name="T7" fmla="*/ 30828 h 7"/>
                  <a:gd name="T8" fmla="+- 0 22214 22178"/>
                  <a:gd name="T9" fmla="*/ T8 w 59"/>
                  <a:gd name="T10" fmla="+- 0 30828 30822"/>
                  <a:gd name="T11" fmla="*/ 30828 h 7"/>
                  <a:gd name="T12" fmla="+- 0 22236 22178"/>
                  <a:gd name="T13" fmla="*/ T12 w 59"/>
                  <a:gd name="T14" fmla="+- 0 30822 30822"/>
                  <a:gd name="T15" fmla="*/ 30822 h 7"/>
                </a:gdLst>
                <a:ahLst/>
                <a:cxnLst>
                  <a:cxn ang="0">
                    <a:pos x="T1" y="T3"/>
                  </a:cxn>
                  <a:cxn ang="0">
                    <a:pos x="T5" y="T7"/>
                  </a:cxn>
                  <a:cxn ang="0">
                    <a:pos x="T9" y="T11"/>
                  </a:cxn>
                  <a:cxn ang="0">
                    <a:pos x="T13" y="T15"/>
                  </a:cxn>
                </a:cxnLst>
                <a:rect l="0" t="0" r="r" b="b"/>
                <a:pathLst>
                  <a:path w="59" h="7">
                    <a:moveTo>
                      <a:pt x="0" y="0"/>
                    </a:moveTo>
                    <a:lnTo>
                      <a:pt x="22" y="6"/>
                    </a:lnTo>
                    <a:lnTo>
                      <a:pt x="36" y="6"/>
                    </a:lnTo>
                    <a:lnTo>
                      <a:pt x="58"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65" name="Group 366">
              <a:extLst>
                <a:ext uri="{FF2B5EF4-FFF2-40B4-BE49-F238E27FC236}">
                  <a16:creationId xmlns:a16="http://schemas.microsoft.com/office/drawing/2014/main" id="{94D0D7EB-3D83-404E-8E87-996506F7CCB3}"/>
                </a:ext>
              </a:extLst>
            </p:cNvPr>
            <p:cNvGrpSpPr>
              <a:grpSpLocks/>
            </p:cNvGrpSpPr>
            <p:nvPr/>
          </p:nvGrpSpPr>
          <p:grpSpPr bwMode="auto">
            <a:xfrm>
              <a:off x="22229" y="30692"/>
              <a:ext cx="22" cy="137"/>
              <a:chOff x="22229" y="30692"/>
              <a:chExt cx="22" cy="137"/>
            </a:xfrm>
          </p:grpSpPr>
          <p:sp>
            <p:nvSpPr>
              <p:cNvPr id="20565" name="Freeform 367">
                <a:extLst>
                  <a:ext uri="{FF2B5EF4-FFF2-40B4-BE49-F238E27FC236}">
                    <a16:creationId xmlns:a16="http://schemas.microsoft.com/office/drawing/2014/main" id="{88C2D38A-A2F2-46A6-BB93-59A5102AA518}"/>
                  </a:ext>
                </a:extLst>
              </p:cNvPr>
              <p:cNvSpPr>
                <a:spLocks/>
              </p:cNvSpPr>
              <p:nvPr/>
            </p:nvSpPr>
            <p:spPr bwMode="auto">
              <a:xfrm>
                <a:off x="22229" y="30692"/>
                <a:ext cx="22" cy="137"/>
              </a:xfrm>
              <a:custGeom>
                <a:avLst/>
                <a:gdLst>
                  <a:gd name="T0" fmla="+- 0 22229 22229"/>
                  <a:gd name="T1" fmla="*/ T0 w 22"/>
                  <a:gd name="T2" fmla="+- 0 30828 30692"/>
                  <a:gd name="T3" fmla="*/ 30828 h 137"/>
                  <a:gd name="T4" fmla="+- 0 22243 22229"/>
                  <a:gd name="T5" fmla="*/ T4 w 22"/>
                  <a:gd name="T6" fmla="+- 0 30807 30692"/>
                  <a:gd name="T7" fmla="*/ 30807 h 137"/>
                  <a:gd name="T8" fmla="+- 0 22251 22229"/>
                  <a:gd name="T9" fmla="*/ T8 w 22"/>
                  <a:gd name="T10" fmla="+- 0 30771 30692"/>
                  <a:gd name="T11" fmla="*/ 30771 h 137"/>
                  <a:gd name="T12" fmla="+- 0 22251 22229"/>
                  <a:gd name="T13" fmla="*/ T12 w 22"/>
                  <a:gd name="T14" fmla="+- 0 30749 30692"/>
                  <a:gd name="T15" fmla="*/ 30749 h 137"/>
                  <a:gd name="T16" fmla="+- 0 22243 22229"/>
                  <a:gd name="T17" fmla="*/ T16 w 22"/>
                  <a:gd name="T18" fmla="+- 0 30713 30692"/>
                  <a:gd name="T19" fmla="*/ 30713 h 137"/>
                  <a:gd name="T20" fmla="+- 0 22229 22229"/>
                  <a:gd name="T21" fmla="*/ T20 w 22"/>
                  <a:gd name="T22" fmla="+- 0 30692 30692"/>
                  <a:gd name="T23" fmla="*/ 30692 h 137"/>
                </a:gdLst>
                <a:ahLst/>
                <a:cxnLst>
                  <a:cxn ang="0">
                    <a:pos x="T1" y="T3"/>
                  </a:cxn>
                  <a:cxn ang="0">
                    <a:pos x="T5" y="T7"/>
                  </a:cxn>
                  <a:cxn ang="0">
                    <a:pos x="T9" y="T11"/>
                  </a:cxn>
                  <a:cxn ang="0">
                    <a:pos x="T13" y="T15"/>
                  </a:cxn>
                  <a:cxn ang="0">
                    <a:pos x="T17" y="T19"/>
                  </a:cxn>
                  <a:cxn ang="0">
                    <a:pos x="T21" y="T23"/>
                  </a:cxn>
                </a:cxnLst>
                <a:rect l="0" t="0" r="r" b="b"/>
                <a:pathLst>
                  <a:path w="22" h="137">
                    <a:moveTo>
                      <a:pt x="0" y="136"/>
                    </a:moveTo>
                    <a:lnTo>
                      <a:pt x="14" y="115"/>
                    </a:lnTo>
                    <a:lnTo>
                      <a:pt x="22" y="79"/>
                    </a:lnTo>
                    <a:lnTo>
                      <a:pt x="22" y="57"/>
                    </a:lnTo>
                    <a:lnTo>
                      <a:pt x="14" y="21"/>
                    </a:lnTo>
                    <a:lnTo>
                      <a:pt x="0"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66" name="Group 368">
              <a:extLst>
                <a:ext uri="{FF2B5EF4-FFF2-40B4-BE49-F238E27FC236}">
                  <a16:creationId xmlns:a16="http://schemas.microsoft.com/office/drawing/2014/main" id="{1CA12435-F3FE-4AAC-BA78-40F8D220424C}"/>
                </a:ext>
              </a:extLst>
            </p:cNvPr>
            <p:cNvGrpSpPr>
              <a:grpSpLocks/>
            </p:cNvGrpSpPr>
            <p:nvPr/>
          </p:nvGrpSpPr>
          <p:grpSpPr bwMode="auto">
            <a:xfrm>
              <a:off x="22178" y="30692"/>
              <a:ext cx="59" cy="7"/>
              <a:chOff x="22178" y="30692"/>
              <a:chExt cx="59" cy="7"/>
            </a:xfrm>
          </p:grpSpPr>
          <p:sp>
            <p:nvSpPr>
              <p:cNvPr id="20564" name="Freeform 369">
                <a:extLst>
                  <a:ext uri="{FF2B5EF4-FFF2-40B4-BE49-F238E27FC236}">
                    <a16:creationId xmlns:a16="http://schemas.microsoft.com/office/drawing/2014/main" id="{776FFC29-AD37-4BF0-9A67-7A0AE1FD4CBE}"/>
                  </a:ext>
                </a:extLst>
              </p:cNvPr>
              <p:cNvSpPr>
                <a:spLocks/>
              </p:cNvSpPr>
              <p:nvPr/>
            </p:nvSpPr>
            <p:spPr bwMode="auto">
              <a:xfrm>
                <a:off x="22178" y="30692"/>
                <a:ext cx="59" cy="7"/>
              </a:xfrm>
              <a:custGeom>
                <a:avLst/>
                <a:gdLst>
                  <a:gd name="T0" fmla="+- 0 22236 22178"/>
                  <a:gd name="T1" fmla="*/ T0 w 59"/>
                  <a:gd name="T2" fmla="+- 0 30698 30692"/>
                  <a:gd name="T3" fmla="*/ 30698 h 7"/>
                  <a:gd name="T4" fmla="+- 0 22214 22178"/>
                  <a:gd name="T5" fmla="*/ T4 w 59"/>
                  <a:gd name="T6" fmla="+- 0 30692 30692"/>
                  <a:gd name="T7" fmla="*/ 30692 h 7"/>
                  <a:gd name="T8" fmla="+- 0 22200 22178"/>
                  <a:gd name="T9" fmla="*/ T8 w 59"/>
                  <a:gd name="T10" fmla="+- 0 30692 30692"/>
                  <a:gd name="T11" fmla="*/ 30692 h 7"/>
                  <a:gd name="T12" fmla="+- 0 22178 22178"/>
                  <a:gd name="T13" fmla="*/ T12 w 59"/>
                  <a:gd name="T14" fmla="+- 0 30698 30692"/>
                  <a:gd name="T15" fmla="*/ 30698 h 7"/>
                </a:gdLst>
                <a:ahLst/>
                <a:cxnLst>
                  <a:cxn ang="0">
                    <a:pos x="T1" y="T3"/>
                  </a:cxn>
                  <a:cxn ang="0">
                    <a:pos x="T5" y="T7"/>
                  </a:cxn>
                  <a:cxn ang="0">
                    <a:pos x="T9" y="T11"/>
                  </a:cxn>
                  <a:cxn ang="0">
                    <a:pos x="T13" y="T15"/>
                  </a:cxn>
                </a:cxnLst>
                <a:rect l="0" t="0" r="r" b="b"/>
                <a:pathLst>
                  <a:path w="59" h="7">
                    <a:moveTo>
                      <a:pt x="58" y="6"/>
                    </a:moveTo>
                    <a:lnTo>
                      <a:pt x="36" y="0"/>
                    </a:lnTo>
                    <a:lnTo>
                      <a:pt x="22" y="0"/>
                    </a:lnTo>
                    <a:lnTo>
                      <a:pt x="0" y="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67" name="Group 370">
              <a:extLst>
                <a:ext uri="{FF2B5EF4-FFF2-40B4-BE49-F238E27FC236}">
                  <a16:creationId xmlns:a16="http://schemas.microsoft.com/office/drawing/2014/main" id="{4C9F6FE3-AFAF-4E4A-AA89-D892F6F6ACC4}"/>
                </a:ext>
              </a:extLst>
            </p:cNvPr>
            <p:cNvGrpSpPr>
              <a:grpSpLocks/>
            </p:cNvGrpSpPr>
            <p:nvPr/>
          </p:nvGrpSpPr>
          <p:grpSpPr bwMode="auto">
            <a:xfrm>
              <a:off x="22301" y="30684"/>
              <a:ext cx="102" cy="152"/>
              <a:chOff x="22301" y="30684"/>
              <a:chExt cx="102" cy="152"/>
            </a:xfrm>
          </p:grpSpPr>
          <p:sp>
            <p:nvSpPr>
              <p:cNvPr id="20563" name="Freeform 371">
                <a:extLst>
                  <a:ext uri="{FF2B5EF4-FFF2-40B4-BE49-F238E27FC236}">
                    <a16:creationId xmlns:a16="http://schemas.microsoft.com/office/drawing/2014/main" id="{F3C0FD95-5BA8-43D9-80E3-1AEC633AD9C3}"/>
                  </a:ext>
                </a:extLst>
              </p:cNvPr>
              <p:cNvSpPr>
                <a:spLocks/>
              </p:cNvSpPr>
              <p:nvPr/>
            </p:nvSpPr>
            <p:spPr bwMode="auto">
              <a:xfrm>
                <a:off x="22301" y="30684"/>
                <a:ext cx="102" cy="152"/>
              </a:xfrm>
              <a:custGeom>
                <a:avLst/>
                <a:gdLst>
                  <a:gd name="T0" fmla="+- 0 22344 22301"/>
                  <a:gd name="T1" fmla="*/ T0 w 102"/>
                  <a:gd name="T2" fmla="+- 0 30684 30684"/>
                  <a:gd name="T3" fmla="*/ 30684 h 152"/>
                  <a:gd name="T4" fmla="+- 0 22322 22301"/>
                  <a:gd name="T5" fmla="*/ T4 w 102"/>
                  <a:gd name="T6" fmla="+- 0 30692 30684"/>
                  <a:gd name="T7" fmla="*/ 30692 h 152"/>
                  <a:gd name="T8" fmla="+- 0 22308 22301"/>
                  <a:gd name="T9" fmla="*/ T8 w 102"/>
                  <a:gd name="T10" fmla="+- 0 30713 30684"/>
                  <a:gd name="T11" fmla="*/ 30713 h 152"/>
                  <a:gd name="T12" fmla="+- 0 22301 22301"/>
                  <a:gd name="T13" fmla="*/ T12 w 102"/>
                  <a:gd name="T14" fmla="+- 0 30749 30684"/>
                  <a:gd name="T15" fmla="*/ 30749 h 152"/>
                  <a:gd name="T16" fmla="+- 0 22301 22301"/>
                  <a:gd name="T17" fmla="*/ T16 w 102"/>
                  <a:gd name="T18" fmla="+- 0 30771 30684"/>
                  <a:gd name="T19" fmla="*/ 30771 h 152"/>
                  <a:gd name="T20" fmla="+- 0 22308 22301"/>
                  <a:gd name="T21" fmla="*/ T20 w 102"/>
                  <a:gd name="T22" fmla="+- 0 30807 30684"/>
                  <a:gd name="T23" fmla="*/ 30807 h 152"/>
                  <a:gd name="T24" fmla="+- 0 22322 22301"/>
                  <a:gd name="T25" fmla="*/ T24 w 102"/>
                  <a:gd name="T26" fmla="+- 0 30828 30684"/>
                  <a:gd name="T27" fmla="*/ 30828 h 152"/>
                  <a:gd name="T28" fmla="+- 0 22344 22301"/>
                  <a:gd name="T29" fmla="*/ T28 w 102"/>
                  <a:gd name="T30" fmla="+- 0 30836 30684"/>
                  <a:gd name="T31" fmla="*/ 30836 h 152"/>
                  <a:gd name="T32" fmla="+- 0 22358 22301"/>
                  <a:gd name="T33" fmla="*/ T32 w 102"/>
                  <a:gd name="T34" fmla="+- 0 30836 30684"/>
                  <a:gd name="T35" fmla="*/ 30836 h 152"/>
                  <a:gd name="T36" fmla="+- 0 22380 22301"/>
                  <a:gd name="T37" fmla="*/ T36 w 102"/>
                  <a:gd name="T38" fmla="+- 0 30828 30684"/>
                  <a:gd name="T39" fmla="*/ 30828 h 152"/>
                  <a:gd name="T40" fmla="+- 0 22395 22301"/>
                  <a:gd name="T41" fmla="*/ T40 w 102"/>
                  <a:gd name="T42" fmla="+- 0 30807 30684"/>
                  <a:gd name="T43" fmla="*/ 30807 h 152"/>
                  <a:gd name="T44" fmla="+- 0 22402 22301"/>
                  <a:gd name="T45" fmla="*/ T44 w 102"/>
                  <a:gd name="T46" fmla="+- 0 30771 30684"/>
                  <a:gd name="T47" fmla="*/ 30771 h 152"/>
                  <a:gd name="T48" fmla="+- 0 22402 22301"/>
                  <a:gd name="T49" fmla="*/ T48 w 102"/>
                  <a:gd name="T50" fmla="+- 0 30749 30684"/>
                  <a:gd name="T51" fmla="*/ 30749 h 152"/>
                  <a:gd name="T52" fmla="+- 0 22395 22301"/>
                  <a:gd name="T53" fmla="*/ T52 w 102"/>
                  <a:gd name="T54" fmla="+- 0 30713 30684"/>
                  <a:gd name="T55" fmla="*/ 30713 h 152"/>
                  <a:gd name="T56" fmla="+- 0 22380 22301"/>
                  <a:gd name="T57" fmla="*/ T56 w 102"/>
                  <a:gd name="T58" fmla="+- 0 30692 30684"/>
                  <a:gd name="T59" fmla="*/ 30692 h 152"/>
                  <a:gd name="T60" fmla="+- 0 22358 22301"/>
                  <a:gd name="T61" fmla="*/ T60 w 102"/>
                  <a:gd name="T62" fmla="+- 0 30684 30684"/>
                  <a:gd name="T63" fmla="*/ 30684 h 152"/>
                  <a:gd name="T64" fmla="+- 0 22344 22301"/>
                  <a:gd name="T65" fmla="*/ T64 w 102"/>
                  <a:gd name="T66" fmla="+- 0 30684 30684"/>
                  <a:gd name="T67" fmla="*/ 30684 h 1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02" h="152">
                    <a:moveTo>
                      <a:pt x="43" y="0"/>
                    </a:moveTo>
                    <a:lnTo>
                      <a:pt x="21" y="8"/>
                    </a:lnTo>
                    <a:lnTo>
                      <a:pt x="7" y="29"/>
                    </a:lnTo>
                    <a:lnTo>
                      <a:pt x="0" y="65"/>
                    </a:lnTo>
                    <a:lnTo>
                      <a:pt x="0" y="87"/>
                    </a:lnTo>
                    <a:lnTo>
                      <a:pt x="7" y="123"/>
                    </a:lnTo>
                    <a:lnTo>
                      <a:pt x="21" y="144"/>
                    </a:lnTo>
                    <a:lnTo>
                      <a:pt x="43" y="152"/>
                    </a:lnTo>
                    <a:lnTo>
                      <a:pt x="57" y="152"/>
                    </a:lnTo>
                    <a:lnTo>
                      <a:pt x="79" y="144"/>
                    </a:lnTo>
                    <a:lnTo>
                      <a:pt x="94" y="123"/>
                    </a:lnTo>
                    <a:lnTo>
                      <a:pt x="101" y="87"/>
                    </a:lnTo>
                    <a:lnTo>
                      <a:pt x="101" y="65"/>
                    </a:lnTo>
                    <a:lnTo>
                      <a:pt x="94" y="29"/>
                    </a:lnTo>
                    <a:lnTo>
                      <a:pt x="79" y="8"/>
                    </a:lnTo>
                    <a:lnTo>
                      <a:pt x="57" y="0"/>
                    </a:lnTo>
                    <a:lnTo>
                      <a:pt x="43"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68" name="Group 372">
              <a:extLst>
                <a:ext uri="{FF2B5EF4-FFF2-40B4-BE49-F238E27FC236}">
                  <a16:creationId xmlns:a16="http://schemas.microsoft.com/office/drawing/2014/main" id="{F473B7D5-C10D-4C93-B135-B24F6D73DD60}"/>
                </a:ext>
              </a:extLst>
            </p:cNvPr>
            <p:cNvGrpSpPr>
              <a:grpSpLocks/>
            </p:cNvGrpSpPr>
            <p:nvPr/>
          </p:nvGrpSpPr>
          <p:grpSpPr bwMode="auto">
            <a:xfrm>
              <a:off x="22308" y="30692"/>
              <a:ext cx="22" cy="137"/>
              <a:chOff x="22308" y="30692"/>
              <a:chExt cx="22" cy="137"/>
            </a:xfrm>
          </p:grpSpPr>
          <p:sp>
            <p:nvSpPr>
              <p:cNvPr id="20562" name="Freeform 373">
                <a:extLst>
                  <a:ext uri="{FF2B5EF4-FFF2-40B4-BE49-F238E27FC236}">
                    <a16:creationId xmlns:a16="http://schemas.microsoft.com/office/drawing/2014/main" id="{6E265396-FFF7-487E-81E5-649396612B49}"/>
                  </a:ext>
                </a:extLst>
              </p:cNvPr>
              <p:cNvSpPr>
                <a:spLocks/>
              </p:cNvSpPr>
              <p:nvPr/>
            </p:nvSpPr>
            <p:spPr bwMode="auto">
              <a:xfrm>
                <a:off x="22308" y="30692"/>
                <a:ext cx="22" cy="137"/>
              </a:xfrm>
              <a:custGeom>
                <a:avLst/>
                <a:gdLst>
                  <a:gd name="T0" fmla="+- 0 22330 22308"/>
                  <a:gd name="T1" fmla="*/ T0 w 22"/>
                  <a:gd name="T2" fmla="+- 0 30692 30692"/>
                  <a:gd name="T3" fmla="*/ 30692 h 137"/>
                  <a:gd name="T4" fmla="+- 0 22316 22308"/>
                  <a:gd name="T5" fmla="*/ T4 w 22"/>
                  <a:gd name="T6" fmla="+- 0 30713 30692"/>
                  <a:gd name="T7" fmla="*/ 30713 h 137"/>
                  <a:gd name="T8" fmla="+- 0 22308 22308"/>
                  <a:gd name="T9" fmla="*/ T8 w 22"/>
                  <a:gd name="T10" fmla="+- 0 30749 30692"/>
                  <a:gd name="T11" fmla="*/ 30749 h 137"/>
                  <a:gd name="T12" fmla="+- 0 22308 22308"/>
                  <a:gd name="T13" fmla="*/ T12 w 22"/>
                  <a:gd name="T14" fmla="+- 0 30771 30692"/>
                  <a:gd name="T15" fmla="*/ 30771 h 137"/>
                  <a:gd name="T16" fmla="+- 0 22316 22308"/>
                  <a:gd name="T17" fmla="*/ T16 w 22"/>
                  <a:gd name="T18" fmla="+- 0 30807 30692"/>
                  <a:gd name="T19" fmla="*/ 30807 h 137"/>
                  <a:gd name="T20" fmla="+- 0 22330 22308"/>
                  <a:gd name="T21" fmla="*/ T20 w 22"/>
                  <a:gd name="T22" fmla="+- 0 30828 30692"/>
                  <a:gd name="T23" fmla="*/ 30828 h 137"/>
                </a:gdLst>
                <a:ahLst/>
                <a:cxnLst>
                  <a:cxn ang="0">
                    <a:pos x="T1" y="T3"/>
                  </a:cxn>
                  <a:cxn ang="0">
                    <a:pos x="T5" y="T7"/>
                  </a:cxn>
                  <a:cxn ang="0">
                    <a:pos x="T9" y="T11"/>
                  </a:cxn>
                  <a:cxn ang="0">
                    <a:pos x="T13" y="T15"/>
                  </a:cxn>
                  <a:cxn ang="0">
                    <a:pos x="T17" y="T19"/>
                  </a:cxn>
                  <a:cxn ang="0">
                    <a:pos x="T21" y="T23"/>
                  </a:cxn>
                </a:cxnLst>
                <a:rect l="0" t="0" r="r" b="b"/>
                <a:pathLst>
                  <a:path w="22" h="137">
                    <a:moveTo>
                      <a:pt x="22" y="0"/>
                    </a:moveTo>
                    <a:lnTo>
                      <a:pt x="8" y="21"/>
                    </a:lnTo>
                    <a:lnTo>
                      <a:pt x="0" y="57"/>
                    </a:lnTo>
                    <a:lnTo>
                      <a:pt x="0" y="79"/>
                    </a:lnTo>
                    <a:lnTo>
                      <a:pt x="8" y="115"/>
                    </a:lnTo>
                    <a:lnTo>
                      <a:pt x="22" y="13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69" name="Group 374">
              <a:extLst>
                <a:ext uri="{FF2B5EF4-FFF2-40B4-BE49-F238E27FC236}">
                  <a16:creationId xmlns:a16="http://schemas.microsoft.com/office/drawing/2014/main" id="{D156D60D-BBE2-431F-8477-0F1DB631CB7D}"/>
                </a:ext>
              </a:extLst>
            </p:cNvPr>
            <p:cNvGrpSpPr>
              <a:grpSpLocks/>
            </p:cNvGrpSpPr>
            <p:nvPr/>
          </p:nvGrpSpPr>
          <p:grpSpPr bwMode="auto">
            <a:xfrm>
              <a:off x="22322" y="30822"/>
              <a:ext cx="59" cy="7"/>
              <a:chOff x="22322" y="30822"/>
              <a:chExt cx="59" cy="7"/>
            </a:xfrm>
          </p:grpSpPr>
          <p:sp>
            <p:nvSpPr>
              <p:cNvPr id="20561" name="Freeform 375">
                <a:extLst>
                  <a:ext uri="{FF2B5EF4-FFF2-40B4-BE49-F238E27FC236}">
                    <a16:creationId xmlns:a16="http://schemas.microsoft.com/office/drawing/2014/main" id="{776C8F46-D81B-4DAF-8F1A-2D158A608383}"/>
                  </a:ext>
                </a:extLst>
              </p:cNvPr>
              <p:cNvSpPr>
                <a:spLocks/>
              </p:cNvSpPr>
              <p:nvPr/>
            </p:nvSpPr>
            <p:spPr bwMode="auto">
              <a:xfrm>
                <a:off x="22322" y="30822"/>
                <a:ext cx="59" cy="7"/>
              </a:xfrm>
              <a:custGeom>
                <a:avLst/>
                <a:gdLst>
                  <a:gd name="T0" fmla="+- 0 22322 22322"/>
                  <a:gd name="T1" fmla="*/ T0 w 59"/>
                  <a:gd name="T2" fmla="+- 0 30822 30822"/>
                  <a:gd name="T3" fmla="*/ 30822 h 7"/>
                  <a:gd name="T4" fmla="+- 0 22344 22322"/>
                  <a:gd name="T5" fmla="*/ T4 w 59"/>
                  <a:gd name="T6" fmla="+- 0 30828 30822"/>
                  <a:gd name="T7" fmla="*/ 30828 h 7"/>
                  <a:gd name="T8" fmla="+- 0 22358 22322"/>
                  <a:gd name="T9" fmla="*/ T8 w 59"/>
                  <a:gd name="T10" fmla="+- 0 30828 30822"/>
                  <a:gd name="T11" fmla="*/ 30828 h 7"/>
                  <a:gd name="T12" fmla="+- 0 22380 22322"/>
                  <a:gd name="T13" fmla="*/ T12 w 59"/>
                  <a:gd name="T14" fmla="+- 0 30822 30822"/>
                  <a:gd name="T15" fmla="*/ 30822 h 7"/>
                </a:gdLst>
                <a:ahLst/>
                <a:cxnLst>
                  <a:cxn ang="0">
                    <a:pos x="T1" y="T3"/>
                  </a:cxn>
                  <a:cxn ang="0">
                    <a:pos x="T5" y="T7"/>
                  </a:cxn>
                  <a:cxn ang="0">
                    <a:pos x="T9" y="T11"/>
                  </a:cxn>
                  <a:cxn ang="0">
                    <a:pos x="T13" y="T15"/>
                  </a:cxn>
                </a:cxnLst>
                <a:rect l="0" t="0" r="r" b="b"/>
                <a:pathLst>
                  <a:path w="59" h="7">
                    <a:moveTo>
                      <a:pt x="0" y="0"/>
                    </a:moveTo>
                    <a:lnTo>
                      <a:pt x="22" y="6"/>
                    </a:lnTo>
                    <a:lnTo>
                      <a:pt x="36" y="6"/>
                    </a:lnTo>
                    <a:lnTo>
                      <a:pt x="58"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70" name="Group 376">
              <a:extLst>
                <a:ext uri="{FF2B5EF4-FFF2-40B4-BE49-F238E27FC236}">
                  <a16:creationId xmlns:a16="http://schemas.microsoft.com/office/drawing/2014/main" id="{7EDA36C7-8FE3-4EBA-8C58-A20F64D365ED}"/>
                </a:ext>
              </a:extLst>
            </p:cNvPr>
            <p:cNvGrpSpPr>
              <a:grpSpLocks/>
            </p:cNvGrpSpPr>
            <p:nvPr/>
          </p:nvGrpSpPr>
          <p:grpSpPr bwMode="auto">
            <a:xfrm>
              <a:off x="22373" y="30692"/>
              <a:ext cx="22" cy="137"/>
              <a:chOff x="22373" y="30692"/>
              <a:chExt cx="22" cy="137"/>
            </a:xfrm>
          </p:grpSpPr>
          <p:sp>
            <p:nvSpPr>
              <p:cNvPr id="20560" name="Freeform 377">
                <a:extLst>
                  <a:ext uri="{FF2B5EF4-FFF2-40B4-BE49-F238E27FC236}">
                    <a16:creationId xmlns:a16="http://schemas.microsoft.com/office/drawing/2014/main" id="{B9A76497-3428-4958-9BC8-E60D1344C021}"/>
                  </a:ext>
                </a:extLst>
              </p:cNvPr>
              <p:cNvSpPr>
                <a:spLocks/>
              </p:cNvSpPr>
              <p:nvPr/>
            </p:nvSpPr>
            <p:spPr bwMode="auto">
              <a:xfrm>
                <a:off x="22373" y="30692"/>
                <a:ext cx="22" cy="137"/>
              </a:xfrm>
              <a:custGeom>
                <a:avLst/>
                <a:gdLst>
                  <a:gd name="T0" fmla="+- 0 22373 22373"/>
                  <a:gd name="T1" fmla="*/ T0 w 22"/>
                  <a:gd name="T2" fmla="+- 0 30828 30692"/>
                  <a:gd name="T3" fmla="*/ 30828 h 137"/>
                  <a:gd name="T4" fmla="+- 0 22387 22373"/>
                  <a:gd name="T5" fmla="*/ T4 w 22"/>
                  <a:gd name="T6" fmla="+- 0 30807 30692"/>
                  <a:gd name="T7" fmla="*/ 30807 h 137"/>
                  <a:gd name="T8" fmla="+- 0 22395 22373"/>
                  <a:gd name="T9" fmla="*/ T8 w 22"/>
                  <a:gd name="T10" fmla="+- 0 30771 30692"/>
                  <a:gd name="T11" fmla="*/ 30771 h 137"/>
                  <a:gd name="T12" fmla="+- 0 22395 22373"/>
                  <a:gd name="T13" fmla="*/ T12 w 22"/>
                  <a:gd name="T14" fmla="+- 0 30749 30692"/>
                  <a:gd name="T15" fmla="*/ 30749 h 137"/>
                  <a:gd name="T16" fmla="+- 0 22387 22373"/>
                  <a:gd name="T17" fmla="*/ T16 w 22"/>
                  <a:gd name="T18" fmla="+- 0 30713 30692"/>
                  <a:gd name="T19" fmla="*/ 30713 h 137"/>
                  <a:gd name="T20" fmla="+- 0 22373 22373"/>
                  <a:gd name="T21" fmla="*/ T20 w 22"/>
                  <a:gd name="T22" fmla="+- 0 30692 30692"/>
                  <a:gd name="T23" fmla="*/ 30692 h 137"/>
                </a:gdLst>
                <a:ahLst/>
                <a:cxnLst>
                  <a:cxn ang="0">
                    <a:pos x="T1" y="T3"/>
                  </a:cxn>
                  <a:cxn ang="0">
                    <a:pos x="T5" y="T7"/>
                  </a:cxn>
                  <a:cxn ang="0">
                    <a:pos x="T9" y="T11"/>
                  </a:cxn>
                  <a:cxn ang="0">
                    <a:pos x="T13" y="T15"/>
                  </a:cxn>
                  <a:cxn ang="0">
                    <a:pos x="T17" y="T19"/>
                  </a:cxn>
                  <a:cxn ang="0">
                    <a:pos x="T21" y="T23"/>
                  </a:cxn>
                </a:cxnLst>
                <a:rect l="0" t="0" r="r" b="b"/>
                <a:pathLst>
                  <a:path w="22" h="137">
                    <a:moveTo>
                      <a:pt x="0" y="136"/>
                    </a:moveTo>
                    <a:lnTo>
                      <a:pt x="14" y="115"/>
                    </a:lnTo>
                    <a:lnTo>
                      <a:pt x="22" y="79"/>
                    </a:lnTo>
                    <a:lnTo>
                      <a:pt x="22" y="57"/>
                    </a:lnTo>
                    <a:lnTo>
                      <a:pt x="14" y="21"/>
                    </a:lnTo>
                    <a:lnTo>
                      <a:pt x="0"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71" name="Group 378">
              <a:extLst>
                <a:ext uri="{FF2B5EF4-FFF2-40B4-BE49-F238E27FC236}">
                  <a16:creationId xmlns:a16="http://schemas.microsoft.com/office/drawing/2014/main" id="{4895FCFD-4ECC-47E2-93FE-DD52C522085F}"/>
                </a:ext>
              </a:extLst>
            </p:cNvPr>
            <p:cNvGrpSpPr>
              <a:grpSpLocks/>
            </p:cNvGrpSpPr>
            <p:nvPr/>
          </p:nvGrpSpPr>
          <p:grpSpPr bwMode="auto">
            <a:xfrm>
              <a:off x="22322" y="30692"/>
              <a:ext cx="59" cy="7"/>
              <a:chOff x="22322" y="30692"/>
              <a:chExt cx="59" cy="7"/>
            </a:xfrm>
          </p:grpSpPr>
          <p:sp>
            <p:nvSpPr>
              <p:cNvPr id="20559" name="Freeform 379">
                <a:extLst>
                  <a:ext uri="{FF2B5EF4-FFF2-40B4-BE49-F238E27FC236}">
                    <a16:creationId xmlns:a16="http://schemas.microsoft.com/office/drawing/2014/main" id="{15BDB86C-7B92-4844-B429-6697E8AC8A2F}"/>
                  </a:ext>
                </a:extLst>
              </p:cNvPr>
              <p:cNvSpPr>
                <a:spLocks/>
              </p:cNvSpPr>
              <p:nvPr/>
            </p:nvSpPr>
            <p:spPr bwMode="auto">
              <a:xfrm>
                <a:off x="22322" y="30692"/>
                <a:ext cx="59" cy="7"/>
              </a:xfrm>
              <a:custGeom>
                <a:avLst/>
                <a:gdLst>
                  <a:gd name="T0" fmla="+- 0 22380 22322"/>
                  <a:gd name="T1" fmla="*/ T0 w 59"/>
                  <a:gd name="T2" fmla="+- 0 30698 30692"/>
                  <a:gd name="T3" fmla="*/ 30698 h 7"/>
                  <a:gd name="T4" fmla="+- 0 22358 22322"/>
                  <a:gd name="T5" fmla="*/ T4 w 59"/>
                  <a:gd name="T6" fmla="+- 0 30692 30692"/>
                  <a:gd name="T7" fmla="*/ 30692 h 7"/>
                  <a:gd name="T8" fmla="+- 0 22344 22322"/>
                  <a:gd name="T9" fmla="*/ T8 w 59"/>
                  <a:gd name="T10" fmla="+- 0 30692 30692"/>
                  <a:gd name="T11" fmla="*/ 30692 h 7"/>
                  <a:gd name="T12" fmla="+- 0 22322 22322"/>
                  <a:gd name="T13" fmla="*/ T12 w 59"/>
                  <a:gd name="T14" fmla="+- 0 30698 30692"/>
                  <a:gd name="T15" fmla="*/ 30698 h 7"/>
                </a:gdLst>
                <a:ahLst/>
                <a:cxnLst>
                  <a:cxn ang="0">
                    <a:pos x="T1" y="T3"/>
                  </a:cxn>
                  <a:cxn ang="0">
                    <a:pos x="T5" y="T7"/>
                  </a:cxn>
                  <a:cxn ang="0">
                    <a:pos x="T9" y="T11"/>
                  </a:cxn>
                  <a:cxn ang="0">
                    <a:pos x="T13" y="T15"/>
                  </a:cxn>
                </a:cxnLst>
                <a:rect l="0" t="0" r="r" b="b"/>
                <a:pathLst>
                  <a:path w="59" h="7">
                    <a:moveTo>
                      <a:pt x="58" y="6"/>
                    </a:moveTo>
                    <a:lnTo>
                      <a:pt x="36" y="0"/>
                    </a:lnTo>
                    <a:lnTo>
                      <a:pt x="22" y="0"/>
                    </a:lnTo>
                    <a:lnTo>
                      <a:pt x="0" y="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72" name="Group 380">
              <a:extLst>
                <a:ext uri="{FF2B5EF4-FFF2-40B4-BE49-F238E27FC236}">
                  <a16:creationId xmlns:a16="http://schemas.microsoft.com/office/drawing/2014/main" id="{404282B4-DB3B-4DCC-9EB6-B973BC526E28}"/>
                </a:ext>
              </a:extLst>
            </p:cNvPr>
            <p:cNvGrpSpPr>
              <a:grpSpLocks/>
            </p:cNvGrpSpPr>
            <p:nvPr/>
          </p:nvGrpSpPr>
          <p:grpSpPr bwMode="auto">
            <a:xfrm>
              <a:off x="22445" y="30684"/>
              <a:ext cx="102" cy="152"/>
              <a:chOff x="22445" y="30684"/>
              <a:chExt cx="102" cy="152"/>
            </a:xfrm>
          </p:grpSpPr>
          <p:sp>
            <p:nvSpPr>
              <p:cNvPr id="20558" name="Freeform 381">
                <a:extLst>
                  <a:ext uri="{FF2B5EF4-FFF2-40B4-BE49-F238E27FC236}">
                    <a16:creationId xmlns:a16="http://schemas.microsoft.com/office/drawing/2014/main" id="{D54FC1CF-A5AA-452E-86A7-8AC724621D31}"/>
                  </a:ext>
                </a:extLst>
              </p:cNvPr>
              <p:cNvSpPr>
                <a:spLocks/>
              </p:cNvSpPr>
              <p:nvPr/>
            </p:nvSpPr>
            <p:spPr bwMode="auto">
              <a:xfrm>
                <a:off x="22445" y="30684"/>
                <a:ext cx="102" cy="152"/>
              </a:xfrm>
              <a:custGeom>
                <a:avLst/>
                <a:gdLst>
                  <a:gd name="T0" fmla="+- 0 22488 22445"/>
                  <a:gd name="T1" fmla="*/ T0 w 102"/>
                  <a:gd name="T2" fmla="+- 0 30684 30684"/>
                  <a:gd name="T3" fmla="*/ 30684 h 152"/>
                  <a:gd name="T4" fmla="+- 0 22467 22445"/>
                  <a:gd name="T5" fmla="*/ T4 w 102"/>
                  <a:gd name="T6" fmla="+- 0 30692 30684"/>
                  <a:gd name="T7" fmla="*/ 30692 h 152"/>
                  <a:gd name="T8" fmla="+- 0 22452 22445"/>
                  <a:gd name="T9" fmla="*/ T8 w 102"/>
                  <a:gd name="T10" fmla="+- 0 30713 30684"/>
                  <a:gd name="T11" fmla="*/ 30713 h 152"/>
                  <a:gd name="T12" fmla="+- 0 22445 22445"/>
                  <a:gd name="T13" fmla="*/ T12 w 102"/>
                  <a:gd name="T14" fmla="+- 0 30749 30684"/>
                  <a:gd name="T15" fmla="*/ 30749 h 152"/>
                  <a:gd name="T16" fmla="+- 0 22445 22445"/>
                  <a:gd name="T17" fmla="*/ T16 w 102"/>
                  <a:gd name="T18" fmla="+- 0 30771 30684"/>
                  <a:gd name="T19" fmla="*/ 30771 h 152"/>
                  <a:gd name="T20" fmla="+- 0 22452 22445"/>
                  <a:gd name="T21" fmla="*/ T20 w 102"/>
                  <a:gd name="T22" fmla="+- 0 30807 30684"/>
                  <a:gd name="T23" fmla="*/ 30807 h 152"/>
                  <a:gd name="T24" fmla="+- 0 22467 22445"/>
                  <a:gd name="T25" fmla="*/ T24 w 102"/>
                  <a:gd name="T26" fmla="+- 0 30828 30684"/>
                  <a:gd name="T27" fmla="*/ 30828 h 152"/>
                  <a:gd name="T28" fmla="+- 0 22488 22445"/>
                  <a:gd name="T29" fmla="*/ T28 w 102"/>
                  <a:gd name="T30" fmla="+- 0 30836 30684"/>
                  <a:gd name="T31" fmla="*/ 30836 h 152"/>
                  <a:gd name="T32" fmla="+- 0 22502 22445"/>
                  <a:gd name="T33" fmla="*/ T32 w 102"/>
                  <a:gd name="T34" fmla="+- 0 30836 30684"/>
                  <a:gd name="T35" fmla="*/ 30836 h 152"/>
                  <a:gd name="T36" fmla="+- 0 22524 22445"/>
                  <a:gd name="T37" fmla="*/ T36 w 102"/>
                  <a:gd name="T38" fmla="+- 0 30828 30684"/>
                  <a:gd name="T39" fmla="*/ 30828 h 152"/>
                  <a:gd name="T40" fmla="+- 0 22539 22445"/>
                  <a:gd name="T41" fmla="*/ T40 w 102"/>
                  <a:gd name="T42" fmla="+- 0 30807 30684"/>
                  <a:gd name="T43" fmla="*/ 30807 h 152"/>
                  <a:gd name="T44" fmla="+- 0 22546 22445"/>
                  <a:gd name="T45" fmla="*/ T44 w 102"/>
                  <a:gd name="T46" fmla="+- 0 30771 30684"/>
                  <a:gd name="T47" fmla="*/ 30771 h 152"/>
                  <a:gd name="T48" fmla="+- 0 22546 22445"/>
                  <a:gd name="T49" fmla="*/ T48 w 102"/>
                  <a:gd name="T50" fmla="+- 0 30749 30684"/>
                  <a:gd name="T51" fmla="*/ 30749 h 152"/>
                  <a:gd name="T52" fmla="+- 0 22539 22445"/>
                  <a:gd name="T53" fmla="*/ T52 w 102"/>
                  <a:gd name="T54" fmla="+- 0 30713 30684"/>
                  <a:gd name="T55" fmla="*/ 30713 h 152"/>
                  <a:gd name="T56" fmla="+- 0 22524 22445"/>
                  <a:gd name="T57" fmla="*/ T56 w 102"/>
                  <a:gd name="T58" fmla="+- 0 30692 30684"/>
                  <a:gd name="T59" fmla="*/ 30692 h 152"/>
                  <a:gd name="T60" fmla="+- 0 22502 22445"/>
                  <a:gd name="T61" fmla="*/ T60 w 102"/>
                  <a:gd name="T62" fmla="+- 0 30684 30684"/>
                  <a:gd name="T63" fmla="*/ 30684 h 152"/>
                  <a:gd name="T64" fmla="+- 0 22488 22445"/>
                  <a:gd name="T65" fmla="*/ T64 w 102"/>
                  <a:gd name="T66" fmla="+- 0 30684 30684"/>
                  <a:gd name="T67" fmla="*/ 30684 h 1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02" h="152">
                    <a:moveTo>
                      <a:pt x="43" y="0"/>
                    </a:moveTo>
                    <a:lnTo>
                      <a:pt x="22" y="8"/>
                    </a:lnTo>
                    <a:lnTo>
                      <a:pt x="7" y="29"/>
                    </a:lnTo>
                    <a:lnTo>
                      <a:pt x="0" y="65"/>
                    </a:lnTo>
                    <a:lnTo>
                      <a:pt x="0" y="87"/>
                    </a:lnTo>
                    <a:lnTo>
                      <a:pt x="7" y="123"/>
                    </a:lnTo>
                    <a:lnTo>
                      <a:pt x="22" y="144"/>
                    </a:lnTo>
                    <a:lnTo>
                      <a:pt x="43" y="152"/>
                    </a:lnTo>
                    <a:lnTo>
                      <a:pt x="57" y="152"/>
                    </a:lnTo>
                    <a:lnTo>
                      <a:pt x="79" y="144"/>
                    </a:lnTo>
                    <a:lnTo>
                      <a:pt x="94" y="123"/>
                    </a:lnTo>
                    <a:lnTo>
                      <a:pt x="101" y="87"/>
                    </a:lnTo>
                    <a:lnTo>
                      <a:pt x="101" y="65"/>
                    </a:lnTo>
                    <a:lnTo>
                      <a:pt x="94" y="29"/>
                    </a:lnTo>
                    <a:lnTo>
                      <a:pt x="79" y="8"/>
                    </a:lnTo>
                    <a:lnTo>
                      <a:pt x="57" y="0"/>
                    </a:lnTo>
                    <a:lnTo>
                      <a:pt x="43"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73" name="Group 382">
              <a:extLst>
                <a:ext uri="{FF2B5EF4-FFF2-40B4-BE49-F238E27FC236}">
                  <a16:creationId xmlns:a16="http://schemas.microsoft.com/office/drawing/2014/main" id="{5432A909-43CF-4DC5-9331-0D36A885CFAB}"/>
                </a:ext>
              </a:extLst>
            </p:cNvPr>
            <p:cNvGrpSpPr>
              <a:grpSpLocks/>
            </p:cNvGrpSpPr>
            <p:nvPr/>
          </p:nvGrpSpPr>
          <p:grpSpPr bwMode="auto">
            <a:xfrm>
              <a:off x="22452" y="30692"/>
              <a:ext cx="22" cy="137"/>
              <a:chOff x="22452" y="30692"/>
              <a:chExt cx="22" cy="137"/>
            </a:xfrm>
          </p:grpSpPr>
          <p:sp>
            <p:nvSpPr>
              <p:cNvPr id="20557" name="Freeform 383">
                <a:extLst>
                  <a:ext uri="{FF2B5EF4-FFF2-40B4-BE49-F238E27FC236}">
                    <a16:creationId xmlns:a16="http://schemas.microsoft.com/office/drawing/2014/main" id="{5F6668DA-B25C-443D-B54A-BB039B91D5BB}"/>
                  </a:ext>
                </a:extLst>
              </p:cNvPr>
              <p:cNvSpPr>
                <a:spLocks/>
              </p:cNvSpPr>
              <p:nvPr/>
            </p:nvSpPr>
            <p:spPr bwMode="auto">
              <a:xfrm>
                <a:off x="22452" y="30692"/>
                <a:ext cx="22" cy="137"/>
              </a:xfrm>
              <a:custGeom>
                <a:avLst/>
                <a:gdLst>
                  <a:gd name="T0" fmla="+- 0 22474 22452"/>
                  <a:gd name="T1" fmla="*/ T0 w 22"/>
                  <a:gd name="T2" fmla="+- 0 30692 30692"/>
                  <a:gd name="T3" fmla="*/ 30692 h 137"/>
                  <a:gd name="T4" fmla="+- 0 22460 22452"/>
                  <a:gd name="T5" fmla="*/ T4 w 22"/>
                  <a:gd name="T6" fmla="+- 0 30713 30692"/>
                  <a:gd name="T7" fmla="*/ 30713 h 137"/>
                  <a:gd name="T8" fmla="+- 0 22452 22452"/>
                  <a:gd name="T9" fmla="*/ T8 w 22"/>
                  <a:gd name="T10" fmla="+- 0 30749 30692"/>
                  <a:gd name="T11" fmla="*/ 30749 h 137"/>
                  <a:gd name="T12" fmla="+- 0 22452 22452"/>
                  <a:gd name="T13" fmla="*/ T12 w 22"/>
                  <a:gd name="T14" fmla="+- 0 30771 30692"/>
                  <a:gd name="T15" fmla="*/ 30771 h 137"/>
                  <a:gd name="T16" fmla="+- 0 22460 22452"/>
                  <a:gd name="T17" fmla="*/ T16 w 22"/>
                  <a:gd name="T18" fmla="+- 0 30807 30692"/>
                  <a:gd name="T19" fmla="*/ 30807 h 137"/>
                  <a:gd name="T20" fmla="+- 0 22474 22452"/>
                  <a:gd name="T21" fmla="*/ T20 w 22"/>
                  <a:gd name="T22" fmla="+- 0 30828 30692"/>
                  <a:gd name="T23" fmla="*/ 30828 h 137"/>
                </a:gdLst>
                <a:ahLst/>
                <a:cxnLst>
                  <a:cxn ang="0">
                    <a:pos x="T1" y="T3"/>
                  </a:cxn>
                  <a:cxn ang="0">
                    <a:pos x="T5" y="T7"/>
                  </a:cxn>
                  <a:cxn ang="0">
                    <a:pos x="T9" y="T11"/>
                  </a:cxn>
                  <a:cxn ang="0">
                    <a:pos x="T13" y="T15"/>
                  </a:cxn>
                  <a:cxn ang="0">
                    <a:pos x="T17" y="T19"/>
                  </a:cxn>
                  <a:cxn ang="0">
                    <a:pos x="T21" y="T23"/>
                  </a:cxn>
                </a:cxnLst>
                <a:rect l="0" t="0" r="r" b="b"/>
                <a:pathLst>
                  <a:path w="22" h="137">
                    <a:moveTo>
                      <a:pt x="22" y="0"/>
                    </a:moveTo>
                    <a:lnTo>
                      <a:pt x="8" y="21"/>
                    </a:lnTo>
                    <a:lnTo>
                      <a:pt x="0" y="57"/>
                    </a:lnTo>
                    <a:lnTo>
                      <a:pt x="0" y="79"/>
                    </a:lnTo>
                    <a:lnTo>
                      <a:pt x="8" y="115"/>
                    </a:lnTo>
                    <a:lnTo>
                      <a:pt x="22" y="13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74" name="Group 384">
              <a:extLst>
                <a:ext uri="{FF2B5EF4-FFF2-40B4-BE49-F238E27FC236}">
                  <a16:creationId xmlns:a16="http://schemas.microsoft.com/office/drawing/2014/main" id="{0CD943D9-945E-40B7-9DD1-F7DD3F420D41}"/>
                </a:ext>
              </a:extLst>
            </p:cNvPr>
            <p:cNvGrpSpPr>
              <a:grpSpLocks/>
            </p:cNvGrpSpPr>
            <p:nvPr/>
          </p:nvGrpSpPr>
          <p:grpSpPr bwMode="auto">
            <a:xfrm>
              <a:off x="22467" y="30822"/>
              <a:ext cx="58" cy="7"/>
              <a:chOff x="22467" y="30822"/>
              <a:chExt cx="58" cy="7"/>
            </a:xfrm>
          </p:grpSpPr>
          <p:sp>
            <p:nvSpPr>
              <p:cNvPr id="20556" name="Freeform 385">
                <a:extLst>
                  <a:ext uri="{FF2B5EF4-FFF2-40B4-BE49-F238E27FC236}">
                    <a16:creationId xmlns:a16="http://schemas.microsoft.com/office/drawing/2014/main" id="{F486BBE0-10D8-4D47-BEF9-765CB645280D}"/>
                  </a:ext>
                </a:extLst>
              </p:cNvPr>
              <p:cNvSpPr>
                <a:spLocks/>
              </p:cNvSpPr>
              <p:nvPr/>
            </p:nvSpPr>
            <p:spPr bwMode="auto">
              <a:xfrm>
                <a:off x="22467" y="30822"/>
                <a:ext cx="58" cy="7"/>
              </a:xfrm>
              <a:custGeom>
                <a:avLst/>
                <a:gdLst>
                  <a:gd name="T0" fmla="+- 0 22467 22467"/>
                  <a:gd name="T1" fmla="*/ T0 w 58"/>
                  <a:gd name="T2" fmla="+- 0 30822 30822"/>
                  <a:gd name="T3" fmla="*/ 30822 h 7"/>
                  <a:gd name="T4" fmla="+- 0 22488 22467"/>
                  <a:gd name="T5" fmla="*/ T4 w 58"/>
                  <a:gd name="T6" fmla="+- 0 30828 30822"/>
                  <a:gd name="T7" fmla="*/ 30828 h 7"/>
                  <a:gd name="T8" fmla="+- 0 22502 22467"/>
                  <a:gd name="T9" fmla="*/ T8 w 58"/>
                  <a:gd name="T10" fmla="+- 0 30828 30822"/>
                  <a:gd name="T11" fmla="*/ 30828 h 7"/>
                  <a:gd name="T12" fmla="+- 0 22524 22467"/>
                  <a:gd name="T13" fmla="*/ T12 w 58"/>
                  <a:gd name="T14" fmla="+- 0 30822 30822"/>
                  <a:gd name="T15" fmla="*/ 30822 h 7"/>
                </a:gdLst>
                <a:ahLst/>
                <a:cxnLst>
                  <a:cxn ang="0">
                    <a:pos x="T1" y="T3"/>
                  </a:cxn>
                  <a:cxn ang="0">
                    <a:pos x="T5" y="T7"/>
                  </a:cxn>
                  <a:cxn ang="0">
                    <a:pos x="T9" y="T11"/>
                  </a:cxn>
                  <a:cxn ang="0">
                    <a:pos x="T13" y="T15"/>
                  </a:cxn>
                </a:cxnLst>
                <a:rect l="0" t="0" r="r" b="b"/>
                <a:pathLst>
                  <a:path w="58" h="7">
                    <a:moveTo>
                      <a:pt x="0" y="0"/>
                    </a:moveTo>
                    <a:lnTo>
                      <a:pt x="21" y="6"/>
                    </a:lnTo>
                    <a:lnTo>
                      <a:pt x="35" y="6"/>
                    </a:lnTo>
                    <a:lnTo>
                      <a:pt x="57"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75" name="Group 386">
              <a:extLst>
                <a:ext uri="{FF2B5EF4-FFF2-40B4-BE49-F238E27FC236}">
                  <a16:creationId xmlns:a16="http://schemas.microsoft.com/office/drawing/2014/main" id="{E8DF5479-B9FB-4D1E-A786-56535E3D5759}"/>
                </a:ext>
              </a:extLst>
            </p:cNvPr>
            <p:cNvGrpSpPr>
              <a:grpSpLocks/>
            </p:cNvGrpSpPr>
            <p:nvPr/>
          </p:nvGrpSpPr>
          <p:grpSpPr bwMode="auto">
            <a:xfrm>
              <a:off x="22517" y="30692"/>
              <a:ext cx="22" cy="137"/>
              <a:chOff x="22517" y="30692"/>
              <a:chExt cx="22" cy="137"/>
            </a:xfrm>
          </p:grpSpPr>
          <p:sp>
            <p:nvSpPr>
              <p:cNvPr id="20555" name="Freeform 387">
                <a:extLst>
                  <a:ext uri="{FF2B5EF4-FFF2-40B4-BE49-F238E27FC236}">
                    <a16:creationId xmlns:a16="http://schemas.microsoft.com/office/drawing/2014/main" id="{3B9C5CF7-E338-47FB-A4FE-55FAE9BDB3F0}"/>
                  </a:ext>
                </a:extLst>
              </p:cNvPr>
              <p:cNvSpPr>
                <a:spLocks/>
              </p:cNvSpPr>
              <p:nvPr/>
            </p:nvSpPr>
            <p:spPr bwMode="auto">
              <a:xfrm>
                <a:off x="22517" y="30692"/>
                <a:ext cx="22" cy="137"/>
              </a:xfrm>
              <a:custGeom>
                <a:avLst/>
                <a:gdLst>
                  <a:gd name="T0" fmla="+- 0 22517 22517"/>
                  <a:gd name="T1" fmla="*/ T0 w 22"/>
                  <a:gd name="T2" fmla="+- 0 30828 30692"/>
                  <a:gd name="T3" fmla="*/ 30828 h 137"/>
                  <a:gd name="T4" fmla="+- 0 22532 22517"/>
                  <a:gd name="T5" fmla="*/ T4 w 22"/>
                  <a:gd name="T6" fmla="+- 0 30807 30692"/>
                  <a:gd name="T7" fmla="*/ 30807 h 137"/>
                  <a:gd name="T8" fmla="+- 0 22539 22517"/>
                  <a:gd name="T9" fmla="*/ T8 w 22"/>
                  <a:gd name="T10" fmla="+- 0 30771 30692"/>
                  <a:gd name="T11" fmla="*/ 30771 h 137"/>
                  <a:gd name="T12" fmla="+- 0 22539 22517"/>
                  <a:gd name="T13" fmla="*/ T12 w 22"/>
                  <a:gd name="T14" fmla="+- 0 30749 30692"/>
                  <a:gd name="T15" fmla="*/ 30749 h 137"/>
                  <a:gd name="T16" fmla="+- 0 22532 22517"/>
                  <a:gd name="T17" fmla="*/ T16 w 22"/>
                  <a:gd name="T18" fmla="+- 0 30713 30692"/>
                  <a:gd name="T19" fmla="*/ 30713 h 137"/>
                  <a:gd name="T20" fmla="+- 0 22517 22517"/>
                  <a:gd name="T21" fmla="*/ T20 w 22"/>
                  <a:gd name="T22" fmla="+- 0 30692 30692"/>
                  <a:gd name="T23" fmla="*/ 30692 h 137"/>
                </a:gdLst>
                <a:ahLst/>
                <a:cxnLst>
                  <a:cxn ang="0">
                    <a:pos x="T1" y="T3"/>
                  </a:cxn>
                  <a:cxn ang="0">
                    <a:pos x="T5" y="T7"/>
                  </a:cxn>
                  <a:cxn ang="0">
                    <a:pos x="T9" y="T11"/>
                  </a:cxn>
                  <a:cxn ang="0">
                    <a:pos x="T13" y="T15"/>
                  </a:cxn>
                  <a:cxn ang="0">
                    <a:pos x="T17" y="T19"/>
                  </a:cxn>
                  <a:cxn ang="0">
                    <a:pos x="T21" y="T23"/>
                  </a:cxn>
                </a:cxnLst>
                <a:rect l="0" t="0" r="r" b="b"/>
                <a:pathLst>
                  <a:path w="22" h="137">
                    <a:moveTo>
                      <a:pt x="0" y="136"/>
                    </a:moveTo>
                    <a:lnTo>
                      <a:pt x="15" y="115"/>
                    </a:lnTo>
                    <a:lnTo>
                      <a:pt x="22" y="79"/>
                    </a:lnTo>
                    <a:lnTo>
                      <a:pt x="22" y="57"/>
                    </a:lnTo>
                    <a:lnTo>
                      <a:pt x="15" y="21"/>
                    </a:lnTo>
                    <a:lnTo>
                      <a:pt x="0"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76" name="Group 388">
              <a:extLst>
                <a:ext uri="{FF2B5EF4-FFF2-40B4-BE49-F238E27FC236}">
                  <a16:creationId xmlns:a16="http://schemas.microsoft.com/office/drawing/2014/main" id="{B881C9A6-758E-45B6-B0B3-E9D41C31CF3B}"/>
                </a:ext>
              </a:extLst>
            </p:cNvPr>
            <p:cNvGrpSpPr>
              <a:grpSpLocks/>
            </p:cNvGrpSpPr>
            <p:nvPr/>
          </p:nvGrpSpPr>
          <p:grpSpPr bwMode="auto">
            <a:xfrm>
              <a:off x="22467" y="30692"/>
              <a:ext cx="58" cy="7"/>
              <a:chOff x="22467" y="30692"/>
              <a:chExt cx="58" cy="7"/>
            </a:xfrm>
          </p:grpSpPr>
          <p:sp>
            <p:nvSpPr>
              <p:cNvPr id="20554" name="Freeform 389">
                <a:extLst>
                  <a:ext uri="{FF2B5EF4-FFF2-40B4-BE49-F238E27FC236}">
                    <a16:creationId xmlns:a16="http://schemas.microsoft.com/office/drawing/2014/main" id="{9086CF1F-0E17-470C-B72F-13234CB6BDA1}"/>
                  </a:ext>
                </a:extLst>
              </p:cNvPr>
              <p:cNvSpPr>
                <a:spLocks/>
              </p:cNvSpPr>
              <p:nvPr/>
            </p:nvSpPr>
            <p:spPr bwMode="auto">
              <a:xfrm>
                <a:off x="22467" y="30692"/>
                <a:ext cx="58" cy="7"/>
              </a:xfrm>
              <a:custGeom>
                <a:avLst/>
                <a:gdLst>
                  <a:gd name="T0" fmla="+- 0 22524 22467"/>
                  <a:gd name="T1" fmla="*/ T0 w 58"/>
                  <a:gd name="T2" fmla="+- 0 30698 30692"/>
                  <a:gd name="T3" fmla="*/ 30698 h 7"/>
                  <a:gd name="T4" fmla="+- 0 22502 22467"/>
                  <a:gd name="T5" fmla="*/ T4 w 58"/>
                  <a:gd name="T6" fmla="+- 0 30692 30692"/>
                  <a:gd name="T7" fmla="*/ 30692 h 7"/>
                  <a:gd name="T8" fmla="+- 0 22488 22467"/>
                  <a:gd name="T9" fmla="*/ T8 w 58"/>
                  <a:gd name="T10" fmla="+- 0 30692 30692"/>
                  <a:gd name="T11" fmla="*/ 30692 h 7"/>
                  <a:gd name="T12" fmla="+- 0 22467 22467"/>
                  <a:gd name="T13" fmla="*/ T12 w 58"/>
                  <a:gd name="T14" fmla="+- 0 30698 30692"/>
                  <a:gd name="T15" fmla="*/ 30698 h 7"/>
                </a:gdLst>
                <a:ahLst/>
                <a:cxnLst>
                  <a:cxn ang="0">
                    <a:pos x="T1" y="T3"/>
                  </a:cxn>
                  <a:cxn ang="0">
                    <a:pos x="T5" y="T7"/>
                  </a:cxn>
                  <a:cxn ang="0">
                    <a:pos x="T9" y="T11"/>
                  </a:cxn>
                  <a:cxn ang="0">
                    <a:pos x="T13" y="T15"/>
                  </a:cxn>
                </a:cxnLst>
                <a:rect l="0" t="0" r="r" b="b"/>
                <a:pathLst>
                  <a:path w="58" h="7">
                    <a:moveTo>
                      <a:pt x="57" y="6"/>
                    </a:moveTo>
                    <a:lnTo>
                      <a:pt x="35" y="0"/>
                    </a:lnTo>
                    <a:lnTo>
                      <a:pt x="21" y="0"/>
                    </a:lnTo>
                    <a:lnTo>
                      <a:pt x="0" y="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77" name="Group 390">
              <a:extLst>
                <a:ext uri="{FF2B5EF4-FFF2-40B4-BE49-F238E27FC236}">
                  <a16:creationId xmlns:a16="http://schemas.microsoft.com/office/drawing/2014/main" id="{C3E78AE2-AF04-4CDB-99E3-9A86F7FFA02D}"/>
                </a:ext>
              </a:extLst>
            </p:cNvPr>
            <p:cNvGrpSpPr>
              <a:grpSpLocks/>
            </p:cNvGrpSpPr>
            <p:nvPr/>
          </p:nvGrpSpPr>
          <p:grpSpPr bwMode="auto">
            <a:xfrm>
              <a:off x="22597" y="30656"/>
              <a:ext cx="21" cy="51"/>
              <a:chOff x="22597" y="30656"/>
              <a:chExt cx="21" cy="51"/>
            </a:xfrm>
          </p:grpSpPr>
          <p:sp>
            <p:nvSpPr>
              <p:cNvPr id="20553" name="Freeform 391">
                <a:extLst>
                  <a:ext uri="{FF2B5EF4-FFF2-40B4-BE49-F238E27FC236}">
                    <a16:creationId xmlns:a16="http://schemas.microsoft.com/office/drawing/2014/main" id="{D1DDA870-2642-4996-AB9E-086A1453D98F}"/>
                  </a:ext>
                </a:extLst>
              </p:cNvPr>
              <p:cNvSpPr>
                <a:spLocks/>
              </p:cNvSpPr>
              <p:nvPr/>
            </p:nvSpPr>
            <p:spPr bwMode="auto">
              <a:xfrm>
                <a:off x="22597" y="30656"/>
                <a:ext cx="21" cy="51"/>
              </a:xfrm>
              <a:custGeom>
                <a:avLst/>
                <a:gdLst>
                  <a:gd name="T0" fmla="+- 0 22618 22597"/>
                  <a:gd name="T1" fmla="*/ T0 w 21"/>
                  <a:gd name="T2" fmla="+- 0 30670 30656"/>
                  <a:gd name="T3" fmla="*/ 30670 h 51"/>
                  <a:gd name="T4" fmla="+- 0 22611 22597"/>
                  <a:gd name="T5" fmla="*/ T4 w 21"/>
                  <a:gd name="T6" fmla="+- 0 30678 30656"/>
                  <a:gd name="T7" fmla="*/ 30678 h 51"/>
                  <a:gd name="T8" fmla="+- 0 22604 22597"/>
                  <a:gd name="T9" fmla="*/ T8 w 21"/>
                  <a:gd name="T10" fmla="+- 0 30678 30656"/>
                  <a:gd name="T11" fmla="*/ 30678 h 51"/>
                  <a:gd name="T12" fmla="+- 0 22597 22597"/>
                  <a:gd name="T13" fmla="*/ T12 w 21"/>
                  <a:gd name="T14" fmla="+- 0 30670 30656"/>
                  <a:gd name="T15" fmla="*/ 30670 h 51"/>
                  <a:gd name="T16" fmla="+- 0 22597 22597"/>
                  <a:gd name="T17" fmla="*/ T16 w 21"/>
                  <a:gd name="T18" fmla="+- 0 30662 30656"/>
                  <a:gd name="T19" fmla="*/ 30662 h 51"/>
                  <a:gd name="T20" fmla="+- 0 22604 22597"/>
                  <a:gd name="T21" fmla="*/ T20 w 21"/>
                  <a:gd name="T22" fmla="+- 0 30656 30656"/>
                  <a:gd name="T23" fmla="*/ 30656 h 51"/>
                  <a:gd name="T24" fmla="+- 0 22611 22597"/>
                  <a:gd name="T25" fmla="*/ T24 w 21"/>
                  <a:gd name="T26" fmla="+- 0 30656 30656"/>
                  <a:gd name="T27" fmla="*/ 30656 h 51"/>
                  <a:gd name="T28" fmla="+- 0 22618 22597"/>
                  <a:gd name="T29" fmla="*/ T28 w 21"/>
                  <a:gd name="T30" fmla="+- 0 30662 30656"/>
                  <a:gd name="T31" fmla="*/ 30662 h 51"/>
                  <a:gd name="T32" fmla="+- 0 22618 22597"/>
                  <a:gd name="T33" fmla="*/ T32 w 21"/>
                  <a:gd name="T34" fmla="+- 0 30684 30656"/>
                  <a:gd name="T35" fmla="*/ 30684 h 51"/>
                  <a:gd name="T36" fmla="+- 0 22611 22597"/>
                  <a:gd name="T37" fmla="*/ T36 w 21"/>
                  <a:gd name="T38" fmla="+- 0 30698 30656"/>
                  <a:gd name="T39" fmla="*/ 30698 h 51"/>
                  <a:gd name="T40" fmla="+- 0 22597 22597"/>
                  <a:gd name="T41" fmla="*/ T40 w 21"/>
                  <a:gd name="T42" fmla="+- 0 30706 30656"/>
                  <a:gd name="T43" fmla="*/ 30706 h 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21" h="51">
                    <a:moveTo>
                      <a:pt x="21" y="14"/>
                    </a:moveTo>
                    <a:lnTo>
                      <a:pt x="14" y="22"/>
                    </a:lnTo>
                    <a:lnTo>
                      <a:pt x="7" y="22"/>
                    </a:lnTo>
                    <a:lnTo>
                      <a:pt x="0" y="14"/>
                    </a:lnTo>
                    <a:lnTo>
                      <a:pt x="0" y="6"/>
                    </a:lnTo>
                    <a:lnTo>
                      <a:pt x="7" y="0"/>
                    </a:lnTo>
                    <a:lnTo>
                      <a:pt x="14" y="0"/>
                    </a:lnTo>
                    <a:lnTo>
                      <a:pt x="21" y="6"/>
                    </a:lnTo>
                    <a:lnTo>
                      <a:pt x="21" y="28"/>
                    </a:lnTo>
                    <a:lnTo>
                      <a:pt x="14" y="42"/>
                    </a:lnTo>
                    <a:lnTo>
                      <a:pt x="0" y="5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78" name="Group 392">
              <a:extLst>
                <a:ext uri="{FF2B5EF4-FFF2-40B4-BE49-F238E27FC236}">
                  <a16:creationId xmlns:a16="http://schemas.microsoft.com/office/drawing/2014/main" id="{89A1CB8D-4E63-483C-BB98-0A4494934322}"/>
                </a:ext>
              </a:extLst>
            </p:cNvPr>
            <p:cNvGrpSpPr>
              <a:grpSpLocks/>
            </p:cNvGrpSpPr>
            <p:nvPr/>
          </p:nvGrpSpPr>
          <p:grpSpPr bwMode="auto">
            <a:xfrm>
              <a:off x="22604" y="30662"/>
              <a:ext cx="8" cy="8"/>
              <a:chOff x="22604" y="30662"/>
              <a:chExt cx="8" cy="8"/>
            </a:xfrm>
          </p:grpSpPr>
          <p:sp>
            <p:nvSpPr>
              <p:cNvPr id="20552" name="Freeform 393">
                <a:extLst>
                  <a:ext uri="{FF2B5EF4-FFF2-40B4-BE49-F238E27FC236}">
                    <a16:creationId xmlns:a16="http://schemas.microsoft.com/office/drawing/2014/main" id="{FFC2DB56-65B4-42B8-BC9E-D8DE034AABF2}"/>
                  </a:ext>
                </a:extLst>
              </p:cNvPr>
              <p:cNvSpPr>
                <a:spLocks/>
              </p:cNvSpPr>
              <p:nvPr/>
            </p:nvSpPr>
            <p:spPr bwMode="auto">
              <a:xfrm>
                <a:off x="22604" y="30662"/>
                <a:ext cx="8" cy="8"/>
              </a:xfrm>
              <a:custGeom>
                <a:avLst/>
                <a:gdLst>
                  <a:gd name="T0" fmla="+- 0 22600 22604"/>
                  <a:gd name="T1" fmla="*/ T0 w 8"/>
                  <a:gd name="T2" fmla="+- 0 30666 30662"/>
                  <a:gd name="T3" fmla="*/ 30666 h 8"/>
                  <a:gd name="T4" fmla="+- 0 22615 22604"/>
                  <a:gd name="T5" fmla="*/ T4 w 8"/>
                  <a:gd name="T6" fmla="+- 0 30666 30662"/>
                  <a:gd name="T7" fmla="*/ 30666 h 8"/>
                </a:gdLst>
                <a:ahLst/>
                <a:cxnLst>
                  <a:cxn ang="0">
                    <a:pos x="T1" y="T3"/>
                  </a:cxn>
                  <a:cxn ang="0">
                    <a:pos x="T5" y="T7"/>
                  </a:cxn>
                </a:cxnLst>
                <a:rect l="0" t="0" r="r" b="b"/>
                <a:pathLst>
                  <a:path w="8" h="8">
                    <a:moveTo>
                      <a:pt x="-4" y="4"/>
                    </a:moveTo>
                    <a:lnTo>
                      <a:pt x="11" y="4"/>
                    </a:lnTo>
                  </a:path>
                </a:pathLst>
              </a:custGeom>
              <a:noFill/>
              <a:ln w="103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79" name="Group 394">
              <a:extLst>
                <a:ext uri="{FF2B5EF4-FFF2-40B4-BE49-F238E27FC236}">
                  <a16:creationId xmlns:a16="http://schemas.microsoft.com/office/drawing/2014/main" id="{6880ED2F-EB41-41D0-AF6D-280951991593}"/>
                </a:ext>
              </a:extLst>
            </p:cNvPr>
            <p:cNvGrpSpPr>
              <a:grpSpLocks/>
            </p:cNvGrpSpPr>
            <p:nvPr/>
          </p:nvGrpSpPr>
          <p:grpSpPr bwMode="auto">
            <a:xfrm>
              <a:off x="22611" y="30678"/>
              <a:ext cx="7" cy="7"/>
              <a:chOff x="22611" y="30678"/>
              <a:chExt cx="7" cy="7"/>
            </a:xfrm>
          </p:grpSpPr>
          <p:sp>
            <p:nvSpPr>
              <p:cNvPr id="20551" name="Freeform 395">
                <a:extLst>
                  <a:ext uri="{FF2B5EF4-FFF2-40B4-BE49-F238E27FC236}">
                    <a16:creationId xmlns:a16="http://schemas.microsoft.com/office/drawing/2014/main" id="{DDACCDD0-5B73-40BF-B492-1BCEF68983C7}"/>
                  </a:ext>
                </a:extLst>
              </p:cNvPr>
              <p:cNvSpPr>
                <a:spLocks/>
              </p:cNvSpPr>
              <p:nvPr/>
            </p:nvSpPr>
            <p:spPr bwMode="auto">
              <a:xfrm>
                <a:off x="22611" y="30678"/>
                <a:ext cx="7" cy="7"/>
              </a:xfrm>
              <a:custGeom>
                <a:avLst/>
                <a:gdLst>
                  <a:gd name="T0" fmla="+- 0 22611 22611"/>
                  <a:gd name="T1" fmla="*/ T0 w 7"/>
                  <a:gd name="T2" fmla="+- 0 30678 30678"/>
                  <a:gd name="T3" fmla="*/ 30678 h 7"/>
                  <a:gd name="T4" fmla="+- 0 22618 22611"/>
                  <a:gd name="T5" fmla="*/ T4 w 7"/>
                  <a:gd name="T6" fmla="+- 0 30684 30678"/>
                  <a:gd name="T7" fmla="*/ 30684 h 7"/>
                </a:gdLst>
                <a:ahLst/>
                <a:cxnLst>
                  <a:cxn ang="0">
                    <a:pos x="T1" y="T3"/>
                  </a:cxn>
                  <a:cxn ang="0">
                    <a:pos x="T5" y="T7"/>
                  </a:cxn>
                </a:cxnLst>
                <a:rect l="0" t="0" r="r" b="b"/>
                <a:pathLst>
                  <a:path w="7" h="7">
                    <a:moveTo>
                      <a:pt x="0" y="0"/>
                    </a:moveTo>
                    <a:lnTo>
                      <a:pt x="7" y="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80" name="Group 396">
              <a:extLst>
                <a:ext uri="{FF2B5EF4-FFF2-40B4-BE49-F238E27FC236}">
                  <a16:creationId xmlns:a16="http://schemas.microsoft.com/office/drawing/2014/main" id="{D837206B-EFF6-4FA1-BD8B-AA5F75962A4D}"/>
                </a:ext>
              </a:extLst>
            </p:cNvPr>
            <p:cNvGrpSpPr>
              <a:grpSpLocks/>
            </p:cNvGrpSpPr>
            <p:nvPr/>
          </p:nvGrpSpPr>
          <p:grpSpPr bwMode="auto">
            <a:xfrm>
              <a:off x="22611" y="30670"/>
              <a:ext cx="7" cy="29"/>
              <a:chOff x="22611" y="30670"/>
              <a:chExt cx="7" cy="29"/>
            </a:xfrm>
          </p:grpSpPr>
          <p:sp>
            <p:nvSpPr>
              <p:cNvPr id="20550" name="Freeform 397">
                <a:extLst>
                  <a:ext uri="{FF2B5EF4-FFF2-40B4-BE49-F238E27FC236}">
                    <a16:creationId xmlns:a16="http://schemas.microsoft.com/office/drawing/2014/main" id="{55DA2B1D-1294-4542-8C01-5A6A74E20196}"/>
                  </a:ext>
                </a:extLst>
              </p:cNvPr>
              <p:cNvSpPr>
                <a:spLocks/>
              </p:cNvSpPr>
              <p:nvPr/>
            </p:nvSpPr>
            <p:spPr bwMode="auto">
              <a:xfrm>
                <a:off x="22611" y="30670"/>
                <a:ext cx="7" cy="29"/>
              </a:xfrm>
              <a:custGeom>
                <a:avLst/>
                <a:gdLst>
                  <a:gd name="T0" fmla="+- 0 22618 22611"/>
                  <a:gd name="T1" fmla="*/ T0 w 7"/>
                  <a:gd name="T2" fmla="+- 0 30670 30670"/>
                  <a:gd name="T3" fmla="*/ 30670 h 29"/>
                  <a:gd name="T4" fmla="+- 0 22611 22611"/>
                  <a:gd name="T5" fmla="*/ T4 w 7"/>
                  <a:gd name="T6" fmla="+- 0 30698 30670"/>
                  <a:gd name="T7" fmla="*/ 30698 h 29"/>
                </a:gdLst>
                <a:ahLst/>
                <a:cxnLst>
                  <a:cxn ang="0">
                    <a:pos x="T1" y="T3"/>
                  </a:cxn>
                  <a:cxn ang="0">
                    <a:pos x="T5" y="T7"/>
                  </a:cxn>
                </a:cxnLst>
                <a:rect l="0" t="0" r="r" b="b"/>
                <a:pathLst>
                  <a:path w="7" h="29">
                    <a:moveTo>
                      <a:pt x="7" y="0"/>
                    </a:moveTo>
                    <a:lnTo>
                      <a:pt x="0" y="2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81" name="Group 398">
              <a:extLst>
                <a:ext uri="{FF2B5EF4-FFF2-40B4-BE49-F238E27FC236}">
                  <a16:creationId xmlns:a16="http://schemas.microsoft.com/office/drawing/2014/main" id="{9928425D-74B8-4C2E-9BB8-F30945B040C1}"/>
                </a:ext>
              </a:extLst>
            </p:cNvPr>
            <p:cNvGrpSpPr>
              <a:grpSpLocks/>
            </p:cNvGrpSpPr>
            <p:nvPr/>
          </p:nvGrpSpPr>
          <p:grpSpPr bwMode="auto">
            <a:xfrm>
              <a:off x="16898" y="30545"/>
              <a:ext cx="6196" cy="2"/>
              <a:chOff x="16898" y="30545"/>
              <a:chExt cx="6196" cy="2"/>
            </a:xfrm>
          </p:grpSpPr>
          <p:sp>
            <p:nvSpPr>
              <p:cNvPr id="20549" name="Freeform 399">
                <a:extLst>
                  <a:ext uri="{FF2B5EF4-FFF2-40B4-BE49-F238E27FC236}">
                    <a16:creationId xmlns:a16="http://schemas.microsoft.com/office/drawing/2014/main" id="{D284F8A6-0074-4439-8D1B-13455B31FBEC}"/>
                  </a:ext>
                </a:extLst>
              </p:cNvPr>
              <p:cNvSpPr>
                <a:spLocks/>
              </p:cNvSpPr>
              <p:nvPr/>
            </p:nvSpPr>
            <p:spPr bwMode="auto">
              <a:xfrm>
                <a:off x="16898" y="30545"/>
                <a:ext cx="6196" cy="2"/>
              </a:xfrm>
              <a:custGeom>
                <a:avLst/>
                <a:gdLst>
                  <a:gd name="T0" fmla="+- 0 16898 16898"/>
                  <a:gd name="T1" fmla="*/ T0 w 6196"/>
                  <a:gd name="T2" fmla="+- 0 23094 16898"/>
                  <a:gd name="T3" fmla="*/ T2 w 6196"/>
                </a:gdLst>
                <a:ahLst/>
                <a:cxnLst>
                  <a:cxn ang="0">
                    <a:pos x="T1" y="0"/>
                  </a:cxn>
                  <a:cxn ang="0">
                    <a:pos x="T3" y="0"/>
                  </a:cxn>
                </a:cxnLst>
                <a:rect l="0" t="0" r="r" b="b"/>
                <a:pathLst>
                  <a:path w="6196">
                    <a:moveTo>
                      <a:pt x="0" y="0"/>
                    </a:moveTo>
                    <a:lnTo>
                      <a:pt x="6196" y="0"/>
                    </a:lnTo>
                  </a:path>
                </a:pathLst>
              </a:custGeom>
              <a:noFill/>
              <a:ln w="2011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82" name="Group 400">
              <a:extLst>
                <a:ext uri="{FF2B5EF4-FFF2-40B4-BE49-F238E27FC236}">
                  <a16:creationId xmlns:a16="http://schemas.microsoft.com/office/drawing/2014/main" id="{C2197DC5-269C-44FE-BE12-DC3CCEE03BEB}"/>
                </a:ext>
              </a:extLst>
            </p:cNvPr>
            <p:cNvGrpSpPr>
              <a:grpSpLocks/>
            </p:cNvGrpSpPr>
            <p:nvPr/>
          </p:nvGrpSpPr>
          <p:grpSpPr bwMode="auto">
            <a:xfrm>
              <a:off x="16898" y="30530"/>
              <a:ext cx="6196" cy="30"/>
              <a:chOff x="16898" y="30530"/>
              <a:chExt cx="6196" cy="30"/>
            </a:xfrm>
          </p:grpSpPr>
          <p:sp>
            <p:nvSpPr>
              <p:cNvPr id="20548" name="Freeform 401">
                <a:extLst>
                  <a:ext uri="{FF2B5EF4-FFF2-40B4-BE49-F238E27FC236}">
                    <a16:creationId xmlns:a16="http://schemas.microsoft.com/office/drawing/2014/main" id="{5CD18928-353D-4798-866B-EC588299BF87}"/>
                  </a:ext>
                </a:extLst>
              </p:cNvPr>
              <p:cNvSpPr>
                <a:spLocks/>
              </p:cNvSpPr>
              <p:nvPr/>
            </p:nvSpPr>
            <p:spPr bwMode="auto">
              <a:xfrm>
                <a:off x="16898" y="30530"/>
                <a:ext cx="6196" cy="30"/>
              </a:xfrm>
              <a:custGeom>
                <a:avLst/>
                <a:gdLst>
                  <a:gd name="T0" fmla="+- 0 16898 16898"/>
                  <a:gd name="T1" fmla="*/ T0 w 6196"/>
                  <a:gd name="T2" fmla="+- 0 30530 30530"/>
                  <a:gd name="T3" fmla="*/ 30530 h 30"/>
                  <a:gd name="T4" fmla="+- 0 16898 16898"/>
                  <a:gd name="T5" fmla="*/ T4 w 6196"/>
                  <a:gd name="T6" fmla="+- 0 30560 30530"/>
                  <a:gd name="T7" fmla="*/ 30560 h 30"/>
                  <a:gd name="T8" fmla="+- 0 23094 16898"/>
                  <a:gd name="T9" fmla="*/ T8 w 6196"/>
                  <a:gd name="T10" fmla="+- 0 30530 30530"/>
                  <a:gd name="T11" fmla="*/ 30530 h 30"/>
                  <a:gd name="T12" fmla="+- 0 16898 16898"/>
                  <a:gd name="T13" fmla="*/ T12 w 6196"/>
                  <a:gd name="T14" fmla="+- 0 30530 30530"/>
                  <a:gd name="T15" fmla="*/ 30530 h 30"/>
                </a:gdLst>
                <a:ahLst/>
                <a:cxnLst>
                  <a:cxn ang="0">
                    <a:pos x="T1" y="T3"/>
                  </a:cxn>
                  <a:cxn ang="0">
                    <a:pos x="T5" y="T7"/>
                  </a:cxn>
                  <a:cxn ang="0">
                    <a:pos x="T9" y="T11"/>
                  </a:cxn>
                  <a:cxn ang="0">
                    <a:pos x="T13" y="T15"/>
                  </a:cxn>
                </a:cxnLst>
                <a:rect l="0" t="0" r="r" b="b"/>
                <a:pathLst>
                  <a:path w="6196" h="30">
                    <a:moveTo>
                      <a:pt x="0" y="0"/>
                    </a:moveTo>
                    <a:lnTo>
                      <a:pt x="0" y="30"/>
                    </a:lnTo>
                    <a:lnTo>
                      <a:pt x="6196" y="0"/>
                    </a:lnTo>
                    <a:lnTo>
                      <a:pt x="0" y="0"/>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83" name="Group 402">
              <a:extLst>
                <a:ext uri="{FF2B5EF4-FFF2-40B4-BE49-F238E27FC236}">
                  <a16:creationId xmlns:a16="http://schemas.microsoft.com/office/drawing/2014/main" id="{F329055C-D0D3-43C4-94DA-AC74B0F8AA64}"/>
                </a:ext>
              </a:extLst>
            </p:cNvPr>
            <p:cNvGrpSpPr>
              <a:grpSpLocks/>
            </p:cNvGrpSpPr>
            <p:nvPr/>
          </p:nvGrpSpPr>
          <p:grpSpPr bwMode="auto">
            <a:xfrm>
              <a:off x="16898" y="30530"/>
              <a:ext cx="6196" cy="30"/>
              <a:chOff x="16898" y="30530"/>
              <a:chExt cx="6196" cy="30"/>
            </a:xfrm>
          </p:grpSpPr>
          <p:sp>
            <p:nvSpPr>
              <p:cNvPr id="20547" name="Freeform 403">
                <a:extLst>
                  <a:ext uri="{FF2B5EF4-FFF2-40B4-BE49-F238E27FC236}">
                    <a16:creationId xmlns:a16="http://schemas.microsoft.com/office/drawing/2014/main" id="{13B35AA5-514F-45F8-81F9-64D58A29C02A}"/>
                  </a:ext>
                </a:extLst>
              </p:cNvPr>
              <p:cNvSpPr>
                <a:spLocks/>
              </p:cNvSpPr>
              <p:nvPr/>
            </p:nvSpPr>
            <p:spPr bwMode="auto">
              <a:xfrm>
                <a:off x="16898" y="30530"/>
                <a:ext cx="6196" cy="30"/>
              </a:xfrm>
              <a:custGeom>
                <a:avLst/>
                <a:gdLst>
                  <a:gd name="T0" fmla="+- 0 16898 16898"/>
                  <a:gd name="T1" fmla="*/ T0 w 6196"/>
                  <a:gd name="T2" fmla="+- 0 30560 30530"/>
                  <a:gd name="T3" fmla="*/ 30560 h 30"/>
                  <a:gd name="T4" fmla="+- 0 23094 16898"/>
                  <a:gd name="T5" fmla="*/ T4 w 6196"/>
                  <a:gd name="T6" fmla="+- 0 30530 30530"/>
                  <a:gd name="T7" fmla="*/ 30530 h 30"/>
                  <a:gd name="T8" fmla="+- 0 23094 16898"/>
                  <a:gd name="T9" fmla="*/ T8 w 6196"/>
                  <a:gd name="T10" fmla="+- 0 30560 30530"/>
                  <a:gd name="T11" fmla="*/ 30560 h 30"/>
                  <a:gd name="T12" fmla="+- 0 16898 16898"/>
                  <a:gd name="T13" fmla="*/ T12 w 6196"/>
                  <a:gd name="T14" fmla="+- 0 30560 30530"/>
                  <a:gd name="T15" fmla="*/ 30560 h 30"/>
                </a:gdLst>
                <a:ahLst/>
                <a:cxnLst>
                  <a:cxn ang="0">
                    <a:pos x="T1" y="T3"/>
                  </a:cxn>
                  <a:cxn ang="0">
                    <a:pos x="T5" y="T7"/>
                  </a:cxn>
                  <a:cxn ang="0">
                    <a:pos x="T9" y="T11"/>
                  </a:cxn>
                  <a:cxn ang="0">
                    <a:pos x="T13" y="T15"/>
                  </a:cxn>
                </a:cxnLst>
                <a:rect l="0" t="0" r="r" b="b"/>
                <a:pathLst>
                  <a:path w="6196" h="30">
                    <a:moveTo>
                      <a:pt x="0" y="30"/>
                    </a:moveTo>
                    <a:lnTo>
                      <a:pt x="6196" y="0"/>
                    </a:lnTo>
                    <a:lnTo>
                      <a:pt x="6196" y="30"/>
                    </a:lnTo>
                    <a:lnTo>
                      <a:pt x="0" y="30"/>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84" name="Group 404">
              <a:extLst>
                <a:ext uri="{FF2B5EF4-FFF2-40B4-BE49-F238E27FC236}">
                  <a16:creationId xmlns:a16="http://schemas.microsoft.com/office/drawing/2014/main" id="{FB6A1244-9722-4B1F-91C2-B7FD4C14E88F}"/>
                </a:ext>
              </a:extLst>
            </p:cNvPr>
            <p:cNvGrpSpPr>
              <a:grpSpLocks/>
            </p:cNvGrpSpPr>
            <p:nvPr/>
          </p:nvGrpSpPr>
          <p:grpSpPr bwMode="auto">
            <a:xfrm>
              <a:off x="17793" y="30698"/>
              <a:ext cx="116" cy="152"/>
              <a:chOff x="17793" y="30698"/>
              <a:chExt cx="116" cy="152"/>
            </a:xfrm>
          </p:grpSpPr>
          <p:sp>
            <p:nvSpPr>
              <p:cNvPr id="20546" name="Freeform 405">
                <a:extLst>
                  <a:ext uri="{FF2B5EF4-FFF2-40B4-BE49-F238E27FC236}">
                    <a16:creationId xmlns:a16="http://schemas.microsoft.com/office/drawing/2014/main" id="{B61D59DE-C7C2-4BF8-9930-539C386FD9C6}"/>
                  </a:ext>
                </a:extLst>
              </p:cNvPr>
              <p:cNvSpPr>
                <a:spLocks/>
              </p:cNvSpPr>
              <p:nvPr/>
            </p:nvSpPr>
            <p:spPr bwMode="auto">
              <a:xfrm>
                <a:off x="17793" y="30698"/>
                <a:ext cx="116" cy="152"/>
              </a:xfrm>
              <a:custGeom>
                <a:avLst/>
                <a:gdLst>
                  <a:gd name="T0" fmla="+- 0 17908 17793"/>
                  <a:gd name="T1" fmla="*/ T0 w 116"/>
                  <a:gd name="T2" fmla="+- 0 30698 30698"/>
                  <a:gd name="T3" fmla="*/ 30698 h 152"/>
                  <a:gd name="T4" fmla="+- 0 17851 17793"/>
                  <a:gd name="T5" fmla="*/ T4 w 116"/>
                  <a:gd name="T6" fmla="+- 0 30828 30698"/>
                  <a:gd name="T7" fmla="*/ 30828 h 152"/>
                  <a:gd name="T8" fmla="+- 0 17793 17793"/>
                  <a:gd name="T9" fmla="*/ T8 w 116"/>
                  <a:gd name="T10" fmla="+- 0 30698 30698"/>
                  <a:gd name="T11" fmla="*/ 30698 h 152"/>
                  <a:gd name="T12" fmla="+- 0 17793 17793"/>
                  <a:gd name="T13" fmla="*/ T12 w 116"/>
                  <a:gd name="T14" fmla="+- 0 30850 30698"/>
                  <a:gd name="T15" fmla="*/ 30850 h 152"/>
                  <a:gd name="T16" fmla="+- 0 17801 17793"/>
                  <a:gd name="T17" fmla="*/ T16 w 116"/>
                  <a:gd name="T18" fmla="+- 0 30850 30698"/>
                  <a:gd name="T19" fmla="*/ 30850 h 152"/>
                  <a:gd name="T20" fmla="+- 0 17801 17793"/>
                  <a:gd name="T21" fmla="*/ T20 w 116"/>
                  <a:gd name="T22" fmla="+- 0 30735 30698"/>
                  <a:gd name="T23" fmla="*/ 30735 h 152"/>
                  <a:gd name="T24" fmla="+- 0 17851 17793"/>
                  <a:gd name="T25" fmla="*/ T24 w 116"/>
                  <a:gd name="T26" fmla="+- 0 30850 30698"/>
                  <a:gd name="T27" fmla="*/ 30850 h 152"/>
                  <a:gd name="T28" fmla="+- 0 17902 17793"/>
                  <a:gd name="T29" fmla="*/ T28 w 116"/>
                  <a:gd name="T30" fmla="+- 0 30735 30698"/>
                  <a:gd name="T31" fmla="*/ 30735 h 152"/>
                  <a:gd name="T32" fmla="+- 0 17902 17793"/>
                  <a:gd name="T33" fmla="*/ T32 w 116"/>
                  <a:gd name="T34" fmla="+- 0 30850 30698"/>
                  <a:gd name="T35" fmla="*/ 30850 h 152"/>
                  <a:gd name="T36" fmla="+- 0 17908 17793"/>
                  <a:gd name="T37" fmla="*/ T36 w 116"/>
                  <a:gd name="T38" fmla="+- 0 30850 30698"/>
                  <a:gd name="T39" fmla="*/ 30850 h 152"/>
                  <a:gd name="T40" fmla="+- 0 17908 17793"/>
                  <a:gd name="T41" fmla="*/ T40 w 116"/>
                  <a:gd name="T42" fmla="+- 0 30698 30698"/>
                  <a:gd name="T43" fmla="*/ 30698 h 1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116" h="152">
                    <a:moveTo>
                      <a:pt x="115" y="0"/>
                    </a:moveTo>
                    <a:lnTo>
                      <a:pt x="58" y="130"/>
                    </a:lnTo>
                    <a:lnTo>
                      <a:pt x="0" y="0"/>
                    </a:lnTo>
                    <a:lnTo>
                      <a:pt x="0" y="152"/>
                    </a:lnTo>
                    <a:lnTo>
                      <a:pt x="8" y="152"/>
                    </a:lnTo>
                    <a:lnTo>
                      <a:pt x="8" y="37"/>
                    </a:lnTo>
                    <a:lnTo>
                      <a:pt x="58" y="152"/>
                    </a:lnTo>
                    <a:lnTo>
                      <a:pt x="109" y="37"/>
                    </a:lnTo>
                    <a:lnTo>
                      <a:pt x="109" y="152"/>
                    </a:lnTo>
                    <a:lnTo>
                      <a:pt x="115" y="152"/>
                    </a:lnTo>
                    <a:lnTo>
                      <a:pt x="115"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85" name="Group 406">
              <a:extLst>
                <a:ext uri="{FF2B5EF4-FFF2-40B4-BE49-F238E27FC236}">
                  <a16:creationId xmlns:a16="http://schemas.microsoft.com/office/drawing/2014/main" id="{AEACD7CB-D3B8-4B06-A76E-FE2C455BC59D}"/>
                </a:ext>
              </a:extLst>
            </p:cNvPr>
            <p:cNvGrpSpPr>
              <a:grpSpLocks/>
            </p:cNvGrpSpPr>
            <p:nvPr/>
          </p:nvGrpSpPr>
          <p:grpSpPr bwMode="auto">
            <a:xfrm>
              <a:off x="17970" y="30695"/>
              <a:ext cx="2" cy="159"/>
              <a:chOff x="17970" y="30695"/>
              <a:chExt cx="2" cy="159"/>
            </a:xfrm>
          </p:grpSpPr>
          <p:sp>
            <p:nvSpPr>
              <p:cNvPr id="20545" name="Freeform 407">
                <a:extLst>
                  <a:ext uri="{FF2B5EF4-FFF2-40B4-BE49-F238E27FC236}">
                    <a16:creationId xmlns:a16="http://schemas.microsoft.com/office/drawing/2014/main" id="{8CCD842C-0D6F-4BB0-9D46-EA31E84C539F}"/>
                  </a:ext>
                </a:extLst>
              </p:cNvPr>
              <p:cNvSpPr>
                <a:spLocks/>
              </p:cNvSpPr>
              <p:nvPr/>
            </p:nvSpPr>
            <p:spPr bwMode="auto">
              <a:xfrm>
                <a:off x="17970" y="30695"/>
                <a:ext cx="2" cy="159"/>
              </a:xfrm>
              <a:custGeom>
                <a:avLst/>
                <a:gdLst>
                  <a:gd name="T0" fmla="+- 0 30695 30695"/>
                  <a:gd name="T1" fmla="*/ 30695 h 159"/>
                  <a:gd name="T2" fmla="+- 0 30853 30695"/>
                  <a:gd name="T3" fmla="*/ 30853 h 159"/>
                </a:gdLst>
                <a:ahLst/>
                <a:cxnLst>
                  <a:cxn ang="0">
                    <a:pos x="0" y="T1"/>
                  </a:cxn>
                  <a:cxn ang="0">
                    <a:pos x="0" y="T3"/>
                  </a:cxn>
                </a:cxnLst>
                <a:rect l="0" t="0" r="r" b="b"/>
                <a:pathLst>
                  <a:path h="159">
                    <a:moveTo>
                      <a:pt x="0" y="0"/>
                    </a:moveTo>
                    <a:lnTo>
                      <a:pt x="0" y="158"/>
                    </a:lnTo>
                  </a:path>
                </a:pathLst>
              </a:custGeom>
              <a:noFill/>
              <a:ln w="964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86" name="Group 408">
              <a:extLst>
                <a:ext uri="{FF2B5EF4-FFF2-40B4-BE49-F238E27FC236}">
                  <a16:creationId xmlns:a16="http://schemas.microsoft.com/office/drawing/2014/main" id="{C0B74C82-783E-4264-991A-89C1E08EFD93}"/>
                </a:ext>
              </a:extLst>
            </p:cNvPr>
            <p:cNvGrpSpPr>
              <a:grpSpLocks/>
            </p:cNvGrpSpPr>
            <p:nvPr/>
          </p:nvGrpSpPr>
          <p:grpSpPr bwMode="auto">
            <a:xfrm>
              <a:off x="17973" y="30698"/>
              <a:ext cx="94" cy="94"/>
              <a:chOff x="17973" y="30698"/>
              <a:chExt cx="94" cy="94"/>
            </a:xfrm>
          </p:grpSpPr>
          <p:sp>
            <p:nvSpPr>
              <p:cNvPr id="20544" name="Freeform 409">
                <a:extLst>
                  <a:ext uri="{FF2B5EF4-FFF2-40B4-BE49-F238E27FC236}">
                    <a16:creationId xmlns:a16="http://schemas.microsoft.com/office/drawing/2014/main" id="{7636BF10-15DA-46DF-81AE-3DE66479501D}"/>
                  </a:ext>
                </a:extLst>
              </p:cNvPr>
              <p:cNvSpPr>
                <a:spLocks/>
              </p:cNvSpPr>
              <p:nvPr/>
            </p:nvSpPr>
            <p:spPr bwMode="auto">
              <a:xfrm>
                <a:off x="17973" y="30698"/>
                <a:ext cx="94" cy="94"/>
              </a:xfrm>
              <a:custGeom>
                <a:avLst/>
                <a:gdLst>
                  <a:gd name="T0" fmla="+- 0 17973 17973"/>
                  <a:gd name="T1" fmla="*/ T0 w 94"/>
                  <a:gd name="T2" fmla="+- 0 30792 30698"/>
                  <a:gd name="T3" fmla="*/ 30792 h 94"/>
                  <a:gd name="T4" fmla="+- 0 18067 17973"/>
                  <a:gd name="T5" fmla="*/ T4 w 94"/>
                  <a:gd name="T6" fmla="+- 0 30698 30698"/>
                  <a:gd name="T7" fmla="*/ 30698 h 94"/>
                  <a:gd name="T8" fmla="+- 0 18060 17973"/>
                  <a:gd name="T9" fmla="*/ T8 w 94"/>
                  <a:gd name="T10" fmla="+- 0 30698 30698"/>
                  <a:gd name="T11" fmla="*/ 30698 h 94"/>
                  <a:gd name="T12" fmla="+- 0 17973 17973"/>
                  <a:gd name="T13" fmla="*/ T12 w 94"/>
                  <a:gd name="T14" fmla="+- 0 30785 30698"/>
                  <a:gd name="T15" fmla="*/ 30785 h 94"/>
                </a:gdLst>
                <a:ahLst/>
                <a:cxnLst>
                  <a:cxn ang="0">
                    <a:pos x="T1" y="T3"/>
                  </a:cxn>
                  <a:cxn ang="0">
                    <a:pos x="T5" y="T7"/>
                  </a:cxn>
                  <a:cxn ang="0">
                    <a:pos x="T9" y="T11"/>
                  </a:cxn>
                  <a:cxn ang="0">
                    <a:pos x="T13" y="T15"/>
                  </a:cxn>
                </a:cxnLst>
                <a:rect l="0" t="0" r="r" b="b"/>
                <a:pathLst>
                  <a:path w="94" h="94">
                    <a:moveTo>
                      <a:pt x="0" y="94"/>
                    </a:moveTo>
                    <a:lnTo>
                      <a:pt x="94" y="0"/>
                    </a:lnTo>
                    <a:lnTo>
                      <a:pt x="87" y="0"/>
                    </a:lnTo>
                    <a:lnTo>
                      <a:pt x="0" y="87"/>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87" name="Group 410">
              <a:extLst>
                <a:ext uri="{FF2B5EF4-FFF2-40B4-BE49-F238E27FC236}">
                  <a16:creationId xmlns:a16="http://schemas.microsoft.com/office/drawing/2014/main" id="{69AB00DE-FF46-4081-B3E8-5D79FCBE6805}"/>
                </a:ext>
              </a:extLst>
            </p:cNvPr>
            <p:cNvGrpSpPr>
              <a:grpSpLocks/>
            </p:cNvGrpSpPr>
            <p:nvPr/>
          </p:nvGrpSpPr>
          <p:grpSpPr bwMode="auto">
            <a:xfrm>
              <a:off x="17995" y="30763"/>
              <a:ext cx="72" cy="87"/>
              <a:chOff x="17995" y="30763"/>
              <a:chExt cx="72" cy="87"/>
            </a:xfrm>
          </p:grpSpPr>
          <p:sp>
            <p:nvSpPr>
              <p:cNvPr id="20543" name="Freeform 411">
                <a:extLst>
                  <a:ext uri="{FF2B5EF4-FFF2-40B4-BE49-F238E27FC236}">
                    <a16:creationId xmlns:a16="http://schemas.microsoft.com/office/drawing/2014/main" id="{B55433CC-722D-4D3E-BDAA-9125BF96672C}"/>
                  </a:ext>
                </a:extLst>
              </p:cNvPr>
              <p:cNvSpPr>
                <a:spLocks/>
              </p:cNvSpPr>
              <p:nvPr/>
            </p:nvSpPr>
            <p:spPr bwMode="auto">
              <a:xfrm>
                <a:off x="17995" y="30763"/>
                <a:ext cx="72" cy="87"/>
              </a:xfrm>
              <a:custGeom>
                <a:avLst/>
                <a:gdLst>
                  <a:gd name="T0" fmla="+- 0 17995 17995"/>
                  <a:gd name="T1" fmla="*/ T0 w 72"/>
                  <a:gd name="T2" fmla="+- 0 30763 30763"/>
                  <a:gd name="T3" fmla="*/ 30763 h 87"/>
                  <a:gd name="T4" fmla="+- 0 18060 17995"/>
                  <a:gd name="T5" fmla="*/ T4 w 72"/>
                  <a:gd name="T6" fmla="+- 0 30850 30763"/>
                  <a:gd name="T7" fmla="*/ 30850 h 87"/>
                  <a:gd name="T8" fmla="+- 0 18067 17995"/>
                  <a:gd name="T9" fmla="*/ T8 w 72"/>
                  <a:gd name="T10" fmla="+- 0 30850 30763"/>
                  <a:gd name="T11" fmla="*/ 30850 h 87"/>
                  <a:gd name="T12" fmla="+- 0 18002 17995"/>
                  <a:gd name="T13" fmla="*/ T12 w 72"/>
                  <a:gd name="T14" fmla="+- 0 30763 30763"/>
                  <a:gd name="T15" fmla="*/ 30763 h 87"/>
                </a:gdLst>
                <a:ahLst/>
                <a:cxnLst>
                  <a:cxn ang="0">
                    <a:pos x="T1" y="T3"/>
                  </a:cxn>
                  <a:cxn ang="0">
                    <a:pos x="T5" y="T7"/>
                  </a:cxn>
                  <a:cxn ang="0">
                    <a:pos x="T9" y="T11"/>
                  </a:cxn>
                  <a:cxn ang="0">
                    <a:pos x="T13" y="T15"/>
                  </a:cxn>
                </a:cxnLst>
                <a:rect l="0" t="0" r="r" b="b"/>
                <a:pathLst>
                  <a:path w="72" h="87">
                    <a:moveTo>
                      <a:pt x="0" y="0"/>
                    </a:moveTo>
                    <a:lnTo>
                      <a:pt x="65" y="87"/>
                    </a:lnTo>
                    <a:lnTo>
                      <a:pt x="72" y="87"/>
                    </a:lnTo>
                    <a:lnTo>
                      <a:pt x="7"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88" name="Group 412">
              <a:extLst>
                <a:ext uri="{FF2B5EF4-FFF2-40B4-BE49-F238E27FC236}">
                  <a16:creationId xmlns:a16="http://schemas.microsoft.com/office/drawing/2014/main" id="{FB20B12B-B11D-495E-922F-A18611C8BF64}"/>
                </a:ext>
              </a:extLst>
            </p:cNvPr>
            <p:cNvGrpSpPr>
              <a:grpSpLocks/>
            </p:cNvGrpSpPr>
            <p:nvPr/>
          </p:nvGrpSpPr>
          <p:grpSpPr bwMode="auto">
            <a:xfrm>
              <a:off x="18146" y="30706"/>
              <a:ext cx="8" cy="144"/>
              <a:chOff x="18146" y="30706"/>
              <a:chExt cx="8" cy="144"/>
            </a:xfrm>
          </p:grpSpPr>
          <p:sp>
            <p:nvSpPr>
              <p:cNvPr id="20542" name="Freeform 413">
                <a:extLst>
                  <a:ext uri="{FF2B5EF4-FFF2-40B4-BE49-F238E27FC236}">
                    <a16:creationId xmlns:a16="http://schemas.microsoft.com/office/drawing/2014/main" id="{08B40ABF-5450-45B1-8636-39C124B61ABB}"/>
                  </a:ext>
                </a:extLst>
              </p:cNvPr>
              <p:cNvSpPr>
                <a:spLocks/>
              </p:cNvSpPr>
              <p:nvPr/>
            </p:nvSpPr>
            <p:spPr bwMode="auto">
              <a:xfrm>
                <a:off x="18146" y="30706"/>
                <a:ext cx="8" cy="144"/>
              </a:xfrm>
              <a:custGeom>
                <a:avLst/>
                <a:gdLst>
                  <a:gd name="T0" fmla="+- 0 18146 18146"/>
                  <a:gd name="T1" fmla="*/ T0 w 8"/>
                  <a:gd name="T2" fmla="+- 0 30706 30706"/>
                  <a:gd name="T3" fmla="*/ 30706 h 144"/>
                  <a:gd name="T4" fmla="+- 0 18146 18146"/>
                  <a:gd name="T5" fmla="*/ T4 w 8"/>
                  <a:gd name="T6" fmla="+- 0 30850 30706"/>
                  <a:gd name="T7" fmla="*/ 30850 h 144"/>
                  <a:gd name="T8" fmla="+- 0 18154 18146"/>
                  <a:gd name="T9" fmla="*/ T8 w 8"/>
                  <a:gd name="T10" fmla="+- 0 30850 30706"/>
                  <a:gd name="T11" fmla="*/ 30850 h 144"/>
                  <a:gd name="T12" fmla="+- 0 18154 18146"/>
                  <a:gd name="T13" fmla="*/ T12 w 8"/>
                  <a:gd name="T14" fmla="+- 0 30706 30706"/>
                  <a:gd name="T15" fmla="*/ 30706 h 144"/>
                </a:gdLst>
                <a:ahLst/>
                <a:cxnLst>
                  <a:cxn ang="0">
                    <a:pos x="T1" y="T3"/>
                  </a:cxn>
                  <a:cxn ang="0">
                    <a:pos x="T5" y="T7"/>
                  </a:cxn>
                  <a:cxn ang="0">
                    <a:pos x="T9" y="T11"/>
                  </a:cxn>
                  <a:cxn ang="0">
                    <a:pos x="T13" y="T15"/>
                  </a:cxn>
                </a:cxnLst>
                <a:rect l="0" t="0" r="r" b="b"/>
                <a:pathLst>
                  <a:path w="8" h="144">
                    <a:moveTo>
                      <a:pt x="0" y="0"/>
                    </a:moveTo>
                    <a:lnTo>
                      <a:pt x="0" y="144"/>
                    </a:lnTo>
                    <a:lnTo>
                      <a:pt x="8" y="144"/>
                    </a:lnTo>
                    <a:lnTo>
                      <a:pt x="8"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89" name="Group 414">
              <a:extLst>
                <a:ext uri="{FF2B5EF4-FFF2-40B4-BE49-F238E27FC236}">
                  <a16:creationId xmlns:a16="http://schemas.microsoft.com/office/drawing/2014/main" id="{CD83937B-276F-43E3-AE43-340FB680BF7E}"/>
                </a:ext>
              </a:extLst>
            </p:cNvPr>
            <p:cNvGrpSpPr>
              <a:grpSpLocks/>
            </p:cNvGrpSpPr>
            <p:nvPr/>
          </p:nvGrpSpPr>
          <p:grpSpPr bwMode="auto">
            <a:xfrm>
              <a:off x="18100" y="30702"/>
              <a:ext cx="101" cy="2"/>
              <a:chOff x="18100" y="30702"/>
              <a:chExt cx="101" cy="2"/>
            </a:xfrm>
          </p:grpSpPr>
          <p:sp>
            <p:nvSpPr>
              <p:cNvPr id="20541" name="Freeform 415">
                <a:extLst>
                  <a:ext uri="{FF2B5EF4-FFF2-40B4-BE49-F238E27FC236}">
                    <a16:creationId xmlns:a16="http://schemas.microsoft.com/office/drawing/2014/main" id="{BB9A63AF-FB81-4B0A-90D7-8F620DE6A545}"/>
                  </a:ext>
                </a:extLst>
              </p:cNvPr>
              <p:cNvSpPr>
                <a:spLocks/>
              </p:cNvSpPr>
              <p:nvPr/>
            </p:nvSpPr>
            <p:spPr bwMode="auto">
              <a:xfrm>
                <a:off x="18100" y="30702"/>
                <a:ext cx="101" cy="2"/>
              </a:xfrm>
              <a:custGeom>
                <a:avLst/>
                <a:gdLst>
                  <a:gd name="T0" fmla="+- 0 18100 18100"/>
                  <a:gd name="T1" fmla="*/ T0 w 101"/>
                  <a:gd name="T2" fmla="+- 0 18200 18100"/>
                  <a:gd name="T3" fmla="*/ T2 w 101"/>
                </a:gdLst>
                <a:ahLst/>
                <a:cxnLst>
                  <a:cxn ang="0">
                    <a:pos x="T1" y="0"/>
                  </a:cxn>
                  <a:cxn ang="0">
                    <a:pos x="T3" y="0"/>
                  </a:cxn>
                </a:cxnLst>
                <a:rect l="0" t="0" r="r" b="b"/>
                <a:pathLst>
                  <a:path w="101">
                    <a:moveTo>
                      <a:pt x="0" y="0"/>
                    </a:moveTo>
                    <a:lnTo>
                      <a:pt x="100" y="0"/>
                    </a:lnTo>
                  </a:path>
                </a:pathLst>
              </a:custGeom>
              <a:noFill/>
              <a:ln w="103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90" name="Group 416">
              <a:extLst>
                <a:ext uri="{FF2B5EF4-FFF2-40B4-BE49-F238E27FC236}">
                  <a16:creationId xmlns:a16="http://schemas.microsoft.com/office/drawing/2014/main" id="{1229C591-5BFF-417C-A312-A96327AE9AF3}"/>
                </a:ext>
              </a:extLst>
            </p:cNvPr>
            <p:cNvGrpSpPr>
              <a:grpSpLocks/>
            </p:cNvGrpSpPr>
            <p:nvPr/>
          </p:nvGrpSpPr>
          <p:grpSpPr bwMode="auto">
            <a:xfrm>
              <a:off x="18237" y="30781"/>
              <a:ext cx="129" cy="2"/>
              <a:chOff x="18237" y="30781"/>
              <a:chExt cx="129" cy="2"/>
            </a:xfrm>
          </p:grpSpPr>
          <p:sp>
            <p:nvSpPr>
              <p:cNvPr id="20540" name="Freeform 417">
                <a:extLst>
                  <a:ext uri="{FF2B5EF4-FFF2-40B4-BE49-F238E27FC236}">
                    <a16:creationId xmlns:a16="http://schemas.microsoft.com/office/drawing/2014/main" id="{D5C8685C-2A8C-4882-86BA-53FAAA102C97}"/>
                  </a:ext>
                </a:extLst>
              </p:cNvPr>
              <p:cNvSpPr>
                <a:spLocks/>
              </p:cNvSpPr>
              <p:nvPr/>
            </p:nvSpPr>
            <p:spPr bwMode="auto">
              <a:xfrm>
                <a:off x="18237" y="30781"/>
                <a:ext cx="129" cy="2"/>
              </a:xfrm>
              <a:custGeom>
                <a:avLst/>
                <a:gdLst>
                  <a:gd name="T0" fmla="+- 0 18237 18237"/>
                  <a:gd name="T1" fmla="*/ T0 w 129"/>
                  <a:gd name="T2" fmla="+- 0 18366 18237"/>
                  <a:gd name="T3" fmla="*/ T2 w 129"/>
                </a:gdLst>
                <a:ahLst/>
                <a:cxnLst>
                  <a:cxn ang="0">
                    <a:pos x="T1" y="0"/>
                  </a:cxn>
                  <a:cxn ang="0">
                    <a:pos x="T3" y="0"/>
                  </a:cxn>
                </a:cxnLst>
                <a:rect l="0" t="0" r="r" b="b"/>
                <a:pathLst>
                  <a:path w="129">
                    <a:moveTo>
                      <a:pt x="0" y="0"/>
                    </a:moveTo>
                    <a:lnTo>
                      <a:pt x="129" y="0"/>
                    </a:lnTo>
                  </a:path>
                </a:pathLst>
              </a:custGeom>
              <a:noFill/>
              <a:ln w="103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91" name="Group 418">
              <a:extLst>
                <a:ext uri="{FF2B5EF4-FFF2-40B4-BE49-F238E27FC236}">
                  <a16:creationId xmlns:a16="http://schemas.microsoft.com/office/drawing/2014/main" id="{52A88FB7-62D7-41AE-A1BD-81D36B6B1965}"/>
                </a:ext>
              </a:extLst>
            </p:cNvPr>
            <p:cNvGrpSpPr>
              <a:grpSpLocks/>
            </p:cNvGrpSpPr>
            <p:nvPr/>
          </p:nvGrpSpPr>
          <p:grpSpPr bwMode="auto">
            <a:xfrm>
              <a:off x="18421" y="30698"/>
              <a:ext cx="116" cy="152"/>
              <a:chOff x="18421" y="30698"/>
              <a:chExt cx="116" cy="152"/>
            </a:xfrm>
          </p:grpSpPr>
          <p:sp>
            <p:nvSpPr>
              <p:cNvPr id="20539" name="Freeform 419">
                <a:extLst>
                  <a:ext uri="{FF2B5EF4-FFF2-40B4-BE49-F238E27FC236}">
                    <a16:creationId xmlns:a16="http://schemas.microsoft.com/office/drawing/2014/main" id="{6657222A-74C2-4425-9666-A30012E6712F}"/>
                  </a:ext>
                </a:extLst>
              </p:cNvPr>
              <p:cNvSpPr>
                <a:spLocks/>
              </p:cNvSpPr>
              <p:nvPr/>
            </p:nvSpPr>
            <p:spPr bwMode="auto">
              <a:xfrm>
                <a:off x="18421" y="30698"/>
                <a:ext cx="116" cy="152"/>
              </a:xfrm>
              <a:custGeom>
                <a:avLst/>
                <a:gdLst>
                  <a:gd name="T0" fmla="+- 0 18536 18421"/>
                  <a:gd name="T1" fmla="*/ T0 w 116"/>
                  <a:gd name="T2" fmla="+- 0 30698 30698"/>
                  <a:gd name="T3" fmla="*/ 30698 h 152"/>
                  <a:gd name="T4" fmla="+- 0 18478 18421"/>
                  <a:gd name="T5" fmla="*/ T4 w 116"/>
                  <a:gd name="T6" fmla="+- 0 30828 30698"/>
                  <a:gd name="T7" fmla="*/ 30828 h 152"/>
                  <a:gd name="T8" fmla="+- 0 18421 18421"/>
                  <a:gd name="T9" fmla="*/ T8 w 116"/>
                  <a:gd name="T10" fmla="+- 0 30698 30698"/>
                  <a:gd name="T11" fmla="*/ 30698 h 152"/>
                  <a:gd name="T12" fmla="+- 0 18421 18421"/>
                  <a:gd name="T13" fmla="*/ T12 w 116"/>
                  <a:gd name="T14" fmla="+- 0 30850 30698"/>
                  <a:gd name="T15" fmla="*/ 30850 h 152"/>
                  <a:gd name="T16" fmla="+- 0 18427 18421"/>
                  <a:gd name="T17" fmla="*/ T16 w 116"/>
                  <a:gd name="T18" fmla="+- 0 30850 30698"/>
                  <a:gd name="T19" fmla="*/ 30850 h 152"/>
                  <a:gd name="T20" fmla="+- 0 18427 18421"/>
                  <a:gd name="T21" fmla="*/ T20 w 116"/>
                  <a:gd name="T22" fmla="+- 0 30735 30698"/>
                  <a:gd name="T23" fmla="*/ 30735 h 152"/>
                  <a:gd name="T24" fmla="+- 0 18478 18421"/>
                  <a:gd name="T25" fmla="*/ T24 w 116"/>
                  <a:gd name="T26" fmla="+- 0 30850 30698"/>
                  <a:gd name="T27" fmla="*/ 30850 h 152"/>
                  <a:gd name="T28" fmla="+- 0 18528 18421"/>
                  <a:gd name="T29" fmla="*/ T28 w 116"/>
                  <a:gd name="T30" fmla="+- 0 30735 30698"/>
                  <a:gd name="T31" fmla="*/ 30735 h 152"/>
                  <a:gd name="T32" fmla="+- 0 18528 18421"/>
                  <a:gd name="T33" fmla="*/ T32 w 116"/>
                  <a:gd name="T34" fmla="+- 0 30850 30698"/>
                  <a:gd name="T35" fmla="*/ 30850 h 152"/>
                  <a:gd name="T36" fmla="+- 0 18536 18421"/>
                  <a:gd name="T37" fmla="*/ T36 w 116"/>
                  <a:gd name="T38" fmla="+- 0 30850 30698"/>
                  <a:gd name="T39" fmla="*/ 30850 h 152"/>
                  <a:gd name="T40" fmla="+- 0 18536 18421"/>
                  <a:gd name="T41" fmla="*/ T40 w 116"/>
                  <a:gd name="T42" fmla="+- 0 30698 30698"/>
                  <a:gd name="T43" fmla="*/ 30698 h 1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116" h="152">
                    <a:moveTo>
                      <a:pt x="115" y="0"/>
                    </a:moveTo>
                    <a:lnTo>
                      <a:pt x="57" y="130"/>
                    </a:lnTo>
                    <a:lnTo>
                      <a:pt x="0" y="0"/>
                    </a:lnTo>
                    <a:lnTo>
                      <a:pt x="0" y="152"/>
                    </a:lnTo>
                    <a:lnTo>
                      <a:pt x="6" y="152"/>
                    </a:lnTo>
                    <a:lnTo>
                      <a:pt x="6" y="37"/>
                    </a:lnTo>
                    <a:lnTo>
                      <a:pt x="57" y="152"/>
                    </a:lnTo>
                    <a:lnTo>
                      <a:pt x="107" y="37"/>
                    </a:lnTo>
                    <a:lnTo>
                      <a:pt x="107" y="152"/>
                    </a:lnTo>
                    <a:lnTo>
                      <a:pt x="115" y="152"/>
                    </a:lnTo>
                    <a:lnTo>
                      <a:pt x="115"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92" name="Group 420">
              <a:extLst>
                <a:ext uri="{FF2B5EF4-FFF2-40B4-BE49-F238E27FC236}">
                  <a16:creationId xmlns:a16="http://schemas.microsoft.com/office/drawing/2014/main" id="{667D4268-A70B-4664-B08B-DBB0F5055112}"/>
                </a:ext>
              </a:extLst>
            </p:cNvPr>
            <p:cNvGrpSpPr>
              <a:grpSpLocks/>
            </p:cNvGrpSpPr>
            <p:nvPr/>
          </p:nvGrpSpPr>
          <p:grpSpPr bwMode="auto">
            <a:xfrm>
              <a:off x="18593" y="30698"/>
              <a:ext cx="102" cy="152"/>
              <a:chOff x="18593" y="30698"/>
              <a:chExt cx="102" cy="152"/>
            </a:xfrm>
          </p:grpSpPr>
          <p:sp>
            <p:nvSpPr>
              <p:cNvPr id="20538" name="Freeform 421">
                <a:extLst>
                  <a:ext uri="{FF2B5EF4-FFF2-40B4-BE49-F238E27FC236}">
                    <a16:creationId xmlns:a16="http://schemas.microsoft.com/office/drawing/2014/main" id="{ACE0CF07-74F9-4FF9-BB9F-A8BE85A01D7F}"/>
                  </a:ext>
                </a:extLst>
              </p:cNvPr>
              <p:cNvSpPr>
                <a:spLocks/>
              </p:cNvSpPr>
              <p:nvPr/>
            </p:nvSpPr>
            <p:spPr bwMode="auto">
              <a:xfrm>
                <a:off x="18593" y="30698"/>
                <a:ext cx="102" cy="152"/>
              </a:xfrm>
              <a:custGeom>
                <a:avLst/>
                <a:gdLst>
                  <a:gd name="T0" fmla="+- 0 18694 18593"/>
                  <a:gd name="T1" fmla="*/ T0 w 102"/>
                  <a:gd name="T2" fmla="+- 0 30698 30698"/>
                  <a:gd name="T3" fmla="*/ 30698 h 152"/>
                  <a:gd name="T4" fmla="+- 0 18687 18593"/>
                  <a:gd name="T5" fmla="*/ T4 w 102"/>
                  <a:gd name="T6" fmla="+- 0 30698 30698"/>
                  <a:gd name="T7" fmla="*/ 30698 h 152"/>
                  <a:gd name="T8" fmla="+- 0 18687 18593"/>
                  <a:gd name="T9" fmla="*/ T8 w 102"/>
                  <a:gd name="T10" fmla="+- 0 30806 30698"/>
                  <a:gd name="T11" fmla="*/ 30806 h 152"/>
                  <a:gd name="T12" fmla="+- 0 18680 18593"/>
                  <a:gd name="T13" fmla="*/ T12 w 102"/>
                  <a:gd name="T14" fmla="+- 0 30828 30698"/>
                  <a:gd name="T15" fmla="*/ 30828 h 152"/>
                  <a:gd name="T16" fmla="+- 0 18672 18593"/>
                  <a:gd name="T17" fmla="*/ T16 w 102"/>
                  <a:gd name="T18" fmla="+- 0 30836 30698"/>
                  <a:gd name="T19" fmla="*/ 30836 h 152"/>
                  <a:gd name="T20" fmla="+- 0 18650 18593"/>
                  <a:gd name="T21" fmla="*/ T20 w 102"/>
                  <a:gd name="T22" fmla="+- 0 30842 30698"/>
                  <a:gd name="T23" fmla="*/ 30842 h 152"/>
                  <a:gd name="T24" fmla="+- 0 18636 18593"/>
                  <a:gd name="T25" fmla="*/ T24 w 102"/>
                  <a:gd name="T26" fmla="+- 0 30842 30698"/>
                  <a:gd name="T27" fmla="*/ 30842 h 152"/>
                  <a:gd name="T28" fmla="+- 0 18615 18593"/>
                  <a:gd name="T29" fmla="*/ T28 w 102"/>
                  <a:gd name="T30" fmla="+- 0 30836 30698"/>
                  <a:gd name="T31" fmla="*/ 30836 h 152"/>
                  <a:gd name="T32" fmla="+- 0 18608 18593"/>
                  <a:gd name="T33" fmla="*/ T32 w 102"/>
                  <a:gd name="T34" fmla="+- 0 30828 30698"/>
                  <a:gd name="T35" fmla="*/ 30828 h 152"/>
                  <a:gd name="T36" fmla="+- 0 18601 18593"/>
                  <a:gd name="T37" fmla="*/ T36 w 102"/>
                  <a:gd name="T38" fmla="+- 0 30806 30698"/>
                  <a:gd name="T39" fmla="*/ 30806 h 152"/>
                  <a:gd name="T40" fmla="+- 0 18601 18593"/>
                  <a:gd name="T41" fmla="*/ T40 w 102"/>
                  <a:gd name="T42" fmla="+- 0 30698 30698"/>
                  <a:gd name="T43" fmla="*/ 30698 h 152"/>
                  <a:gd name="T44" fmla="+- 0 18593 18593"/>
                  <a:gd name="T45" fmla="*/ T44 w 102"/>
                  <a:gd name="T46" fmla="+- 0 30698 30698"/>
                  <a:gd name="T47" fmla="*/ 30698 h 152"/>
                  <a:gd name="T48" fmla="+- 0 18593 18593"/>
                  <a:gd name="T49" fmla="*/ T48 w 102"/>
                  <a:gd name="T50" fmla="+- 0 30806 30698"/>
                  <a:gd name="T51" fmla="*/ 30806 h 152"/>
                  <a:gd name="T52" fmla="+- 0 18601 18593"/>
                  <a:gd name="T53" fmla="*/ T52 w 102"/>
                  <a:gd name="T54" fmla="+- 0 30828 30698"/>
                  <a:gd name="T55" fmla="*/ 30828 h 152"/>
                  <a:gd name="T56" fmla="+- 0 18615 18593"/>
                  <a:gd name="T57" fmla="*/ T56 w 102"/>
                  <a:gd name="T58" fmla="+- 0 30842 30698"/>
                  <a:gd name="T59" fmla="*/ 30842 h 152"/>
                  <a:gd name="T60" fmla="+- 0 18636 18593"/>
                  <a:gd name="T61" fmla="*/ T60 w 102"/>
                  <a:gd name="T62" fmla="+- 0 30850 30698"/>
                  <a:gd name="T63" fmla="*/ 30850 h 152"/>
                  <a:gd name="T64" fmla="+- 0 18650 18593"/>
                  <a:gd name="T65" fmla="*/ T64 w 102"/>
                  <a:gd name="T66" fmla="+- 0 30850 30698"/>
                  <a:gd name="T67" fmla="*/ 30850 h 152"/>
                  <a:gd name="T68" fmla="+- 0 18672 18593"/>
                  <a:gd name="T69" fmla="*/ T68 w 102"/>
                  <a:gd name="T70" fmla="+- 0 30842 30698"/>
                  <a:gd name="T71" fmla="*/ 30842 h 152"/>
                  <a:gd name="T72" fmla="+- 0 18687 18593"/>
                  <a:gd name="T73" fmla="*/ T72 w 102"/>
                  <a:gd name="T74" fmla="+- 0 30828 30698"/>
                  <a:gd name="T75" fmla="*/ 30828 h 152"/>
                  <a:gd name="T76" fmla="+- 0 18694 18593"/>
                  <a:gd name="T77" fmla="*/ T76 w 102"/>
                  <a:gd name="T78" fmla="+- 0 30806 30698"/>
                  <a:gd name="T79" fmla="*/ 30806 h 152"/>
                  <a:gd name="T80" fmla="+- 0 18694 18593"/>
                  <a:gd name="T81" fmla="*/ T80 w 102"/>
                  <a:gd name="T82" fmla="+- 0 30698 30698"/>
                  <a:gd name="T83" fmla="*/ 30698 h 1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2" h="152">
                    <a:moveTo>
                      <a:pt x="101" y="0"/>
                    </a:moveTo>
                    <a:lnTo>
                      <a:pt x="94" y="0"/>
                    </a:lnTo>
                    <a:lnTo>
                      <a:pt x="94" y="108"/>
                    </a:lnTo>
                    <a:lnTo>
                      <a:pt x="87" y="130"/>
                    </a:lnTo>
                    <a:lnTo>
                      <a:pt x="79" y="138"/>
                    </a:lnTo>
                    <a:lnTo>
                      <a:pt x="57" y="144"/>
                    </a:lnTo>
                    <a:lnTo>
                      <a:pt x="43" y="144"/>
                    </a:lnTo>
                    <a:lnTo>
                      <a:pt x="22" y="138"/>
                    </a:lnTo>
                    <a:lnTo>
                      <a:pt x="15" y="130"/>
                    </a:lnTo>
                    <a:lnTo>
                      <a:pt x="8" y="108"/>
                    </a:lnTo>
                    <a:lnTo>
                      <a:pt x="8" y="0"/>
                    </a:lnTo>
                    <a:lnTo>
                      <a:pt x="0" y="0"/>
                    </a:lnTo>
                    <a:lnTo>
                      <a:pt x="0" y="108"/>
                    </a:lnTo>
                    <a:lnTo>
                      <a:pt x="8" y="130"/>
                    </a:lnTo>
                    <a:lnTo>
                      <a:pt x="22" y="144"/>
                    </a:lnTo>
                    <a:lnTo>
                      <a:pt x="43" y="152"/>
                    </a:lnTo>
                    <a:lnTo>
                      <a:pt x="57" y="152"/>
                    </a:lnTo>
                    <a:lnTo>
                      <a:pt x="79" y="144"/>
                    </a:lnTo>
                    <a:lnTo>
                      <a:pt x="94" y="130"/>
                    </a:lnTo>
                    <a:lnTo>
                      <a:pt x="101" y="108"/>
                    </a:lnTo>
                    <a:lnTo>
                      <a:pt x="101"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93" name="Group 422">
              <a:extLst>
                <a:ext uri="{FF2B5EF4-FFF2-40B4-BE49-F238E27FC236}">
                  <a16:creationId xmlns:a16="http://schemas.microsoft.com/office/drawing/2014/main" id="{382C48B9-5384-47F3-8506-F2A5671DA560}"/>
                </a:ext>
              </a:extLst>
            </p:cNvPr>
            <p:cNvGrpSpPr>
              <a:grpSpLocks/>
            </p:cNvGrpSpPr>
            <p:nvPr/>
          </p:nvGrpSpPr>
          <p:grpSpPr bwMode="auto">
            <a:xfrm>
              <a:off x="18752" y="30698"/>
              <a:ext cx="102" cy="152"/>
              <a:chOff x="18752" y="30698"/>
              <a:chExt cx="102" cy="152"/>
            </a:xfrm>
          </p:grpSpPr>
          <p:sp>
            <p:nvSpPr>
              <p:cNvPr id="20537" name="Freeform 423">
                <a:extLst>
                  <a:ext uri="{FF2B5EF4-FFF2-40B4-BE49-F238E27FC236}">
                    <a16:creationId xmlns:a16="http://schemas.microsoft.com/office/drawing/2014/main" id="{B806692C-DE93-4FE9-B3A4-3F3A4D323B45}"/>
                  </a:ext>
                </a:extLst>
              </p:cNvPr>
              <p:cNvSpPr>
                <a:spLocks/>
              </p:cNvSpPr>
              <p:nvPr/>
            </p:nvSpPr>
            <p:spPr bwMode="auto">
              <a:xfrm>
                <a:off x="18752" y="30698"/>
                <a:ext cx="102" cy="152"/>
              </a:xfrm>
              <a:custGeom>
                <a:avLst/>
                <a:gdLst>
                  <a:gd name="T0" fmla="+- 0 18853 18752"/>
                  <a:gd name="T1" fmla="*/ T0 w 102"/>
                  <a:gd name="T2" fmla="+- 0 30850 30698"/>
                  <a:gd name="T3" fmla="*/ 30850 h 152"/>
                  <a:gd name="T4" fmla="+- 0 18853 18752"/>
                  <a:gd name="T5" fmla="*/ T4 w 102"/>
                  <a:gd name="T6" fmla="+- 0 30698 30698"/>
                  <a:gd name="T7" fmla="*/ 30698 h 152"/>
                  <a:gd name="T8" fmla="+- 0 18846 18752"/>
                  <a:gd name="T9" fmla="*/ T8 w 102"/>
                  <a:gd name="T10" fmla="+- 0 30698 30698"/>
                  <a:gd name="T11" fmla="*/ 30698 h 152"/>
                  <a:gd name="T12" fmla="+- 0 18846 18752"/>
                  <a:gd name="T13" fmla="*/ T12 w 102"/>
                  <a:gd name="T14" fmla="+- 0 30828 30698"/>
                  <a:gd name="T15" fmla="*/ 30828 h 152"/>
                  <a:gd name="T16" fmla="+- 0 18752 18752"/>
                  <a:gd name="T17" fmla="*/ T16 w 102"/>
                  <a:gd name="T18" fmla="+- 0 30698 30698"/>
                  <a:gd name="T19" fmla="*/ 30698 h 152"/>
                  <a:gd name="T20" fmla="+- 0 18752 18752"/>
                  <a:gd name="T21" fmla="*/ T20 w 102"/>
                  <a:gd name="T22" fmla="+- 0 30850 30698"/>
                  <a:gd name="T23" fmla="*/ 30850 h 152"/>
                  <a:gd name="T24" fmla="+- 0 18759 18752"/>
                  <a:gd name="T25" fmla="*/ T24 w 102"/>
                  <a:gd name="T26" fmla="+- 0 30850 30698"/>
                  <a:gd name="T27" fmla="*/ 30850 h 152"/>
                  <a:gd name="T28" fmla="+- 0 18759 18752"/>
                  <a:gd name="T29" fmla="*/ T28 w 102"/>
                  <a:gd name="T30" fmla="+- 0 30720 30698"/>
                  <a:gd name="T31" fmla="*/ 30720 h 152"/>
                  <a:gd name="T32" fmla="+- 0 18853 18752"/>
                  <a:gd name="T33" fmla="*/ T32 w 102"/>
                  <a:gd name="T34" fmla="+- 0 30850 30698"/>
                  <a:gd name="T35" fmla="*/ 30850 h 1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02" h="152">
                    <a:moveTo>
                      <a:pt x="101" y="152"/>
                    </a:moveTo>
                    <a:lnTo>
                      <a:pt x="101" y="0"/>
                    </a:lnTo>
                    <a:lnTo>
                      <a:pt x="94" y="0"/>
                    </a:lnTo>
                    <a:lnTo>
                      <a:pt x="94" y="130"/>
                    </a:lnTo>
                    <a:lnTo>
                      <a:pt x="0" y="0"/>
                    </a:lnTo>
                    <a:lnTo>
                      <a:pt x="0" y="152"/>
                    </a:lnTo>
                    <a:lnTo>
                      <a:pt x="7" y="152"/>
                    </a:lnTo>
                    <a:lnTo>
                      <a:pt x="7" y="22"/>
                    </a:lnTo>
                    <a:lnTo>
                      <a:pt x="101" y="152"/>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94" name="Group 424">
              <a:extLst>
                <a:ext uri="{FF2B5EF4-FFF2-40B4-BE49-F238E27FC236}">
                  <a16:creationId xmlns:a16="http://schemas.microsoft.com/office/drawing/2014/main" id="{A0B76167-07F2-4DB1-A123-BC0C902B2FBC}"/>
                </a:ext>
              </a:extLst>
            </p:cNvPr>
            <p:cNvGrpSpPr>
              <a:grpSpLocks/>
            </p:cNvGrpSpPr>
            <p:nvPr/>
          </p:nvGrpSpPr>
          <p:grpSpPr bwMode="auto">
            <a:xfrm>
              <a:off x="18914" y="30695"/>
              <a:ext cx="2" cy="159"/>
              <a:chOff x="18914" y="30695"/>
              <a:chExt cx="2" cy="159"/>
            </a:xfrm>
          </p:grpSpPr>
          <p:sp>
            <p:nvSpPr>
              <p:cNvPr id="20536" name="Freeform 425">
                <a:extLst>
                  <a:ext uri="{FF2B5EF4-FFF2-40B4-BE49-F238E27FC236}">
                    <a16:creationId xmlns:a16="http://schemas.microsoft.com/office/drawing/2014/main" id="{139FF370-1A9F-4AFD-9D37-4ED5790EC4B2}"/>
                  </a:ext>
                </a:extLst>
              </p:cNvPr>
              <p:cNvSpPr>
                <a:spLocks/>
              </p:cNvSpPr>
              <p:nvPr/>
            </p:nvSpPr>
            <p:spPr bwMode="auto">
              <a:xfrm>
                <a:off x="18914" y="30695"/>
                <a:ext cx="2" cy="159"/>
              </a:xfrm>
              <a:custGeom>
                <a:avLst/>
                <a:gdLst>
                  <a:gd name="T0" fmla="+- 0 30695 30695"/>
                  <a:gd name="T1" fmla="*/ 30695 h 159"/>
                  <a:gd name="T2" fmla="+- 0 30853 30695"/>
                  <a:gd name="T3" fmla="*/ 30853 h 159"/>
                </a:gdLst>
                <a:ahLst/>
                <a:cxnLst>
                  <a:cxn ang="0">
                    <a:pos x="0" y="T1"/>
                  </a:cxn>
                  <a:cxn ang="0">
                    <a:pos x="0" y="T3"/>
                  </a:cxn>
                </a:cxnLst>
                <a:rect l="0" t="0" r="r" b="b"/>
                <a:pathLst>
                  <a:path h="159">
                    <a:moveTo>
                      <a:pt x="0" y="0"/>
                    </a:moveTo>
                    <a:lnTo>
                      <a:pt x="0" y="158"/>
                    </a:lnTo>
                  </a:path>
                </a:pathLst>
              </a:custGeom>
              <a:noFill/>
              <a:ln w="964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95" name="Group 426">
              <a:extLst>
                <a:ext uri="{FF2B5EF4-FFF2-40B4-BE49-F238E27FC236}">
                  <a16:creationId xmlns:a16="http://schemas.microsoft.com/office/drawing/2014/main" id="{ABAC7970-5239-4982-9170-FFAFF4370FD2}"/>
                </a:ext>
              </a:extLst>
            </p:cNvPr>
            <p:cNvGrpSpPr>
              <a:grpSpLocks/>
            </p:cNvGrpSpPr>
            <p:nvPr/>
          </p:nvGrpSpPr>
          <p:grpSpPr bwMode="auto">
            <a:xfrm>
              <a:off x="19921" y="30546"/>
              <a:ext cx="2" cy="458"/>
              <a:chOff x="19921" y="30546"/>
              <a:chExt cx="2" cy="458"/>
            </a:xfrm>
          </p:grpSpPr>
          <p:sp>
            <p:nvSpPr>
              <p:cNvPr id="20535" name="Freeform 427">
                <a:extLst>
                  <a:ext uri="{FF2B5EF4-FFF2-40B4-BE49-F238E27FC236}">
                    <a16:creationId xmlns:a16="http://schemas.microsoft.com/office/drawing/2014/main" id="{FA560D31-EAA0-4188-A1D3-6A2BCF09CC81}"/>
                  </a:ext>
                </a:extLst>
              </p:cNvPr>
              <p:cNvSpPr>
                <a:spLocks/>
              </p:cNvSpPr>
              <p:nvPr/>
            </p:nvSpPr>
            <p:spPr bwMode="auto">
              <a:xfrm>
                <a:off x="19921" y="30546"/>
                <a:ext cx="2" cy="458"/>
              </a:xfrm>
              <a:custGeom>
                <a:avLst/>
                <a:gdLst>
                  <a:gd name="T0" fmla="+- 0 30546 30546"/>
                  <a:gd name="T1" fmla="*/ 30546 h 458"/>
                  <a:gd name="T2" fmla="+- 0 31003 30546"/>
                  <a:gd name="T3" fmla="*/ 31003 h 458"/>
                </a:gdLst>
                <a:ahLst/>
                <a:cxnLst>
                  <a:cxn ang="0">
                    <a:pos x="0" y="T1"/>
                  </a:cxn>
                  <a:cxn ang="0">
                    <a:pos x="0" y="T3"/>
                  </a:cxn>
                </a:cxnLst>
                <a:rect l="0" t="0" r="r" b="b"/>
                <a:pathLst>
                  <a:path h="458">
                    <a:moveTo>
                      <a:pt x="0" y="0"/>
                    </a:moveTo>
                    <a:lnTo>
                      <a:pt x="0" y="457"/>
                    </a:lnTo>
                  </a:path>
                </a:pathLst>
              </a:custGeom>
              <a:noFill/>
              <a:ln w="2011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96" name="Group 428">
              <a:extLst>
                <a:ext uri="{FF2B5EF4-FFF2-40B4-BE49-F238E27FC236}">
                  <a16:creationId xmlns:a16="http://schemas.microsoft.com/office/drawing/2014/main" id="{C2D3DEFA-3D7A-46C0-AD0D-A36500C16388}"/>
                </a:ext>
              </a:extLst>
            </p:cNvPr>
            <p:cNvGrpSpPr>
              <a:grpSpLocks/>
            </p:cNvGrpSpPr>
            <p:nvPr/>
          </p:nvGrpSpPr>
          <p:grpSpPr bwMode="auto">
            <a:xfrm>
              <a:off x="19906" y="30546"/>
              <a:ext cx="30" cy="458"/>
              <a:chOff x="19906" y="30546"/>
              <a:chExt cx="30" cy="458"/>
            </a:xfrm>
          </p:grpSpPr>
          <p:sp>
            <p:nvSpPr>
              <p:cNvPr id="20534" name="Freeform 429">
                <a:extLst>
                  <a:ext uri="{FF2B5EF4-FFF2-40B4-BE49-F238E27FC236}">
                    <a16:creationId xmlns:a16="http://schemas.microsoft.com/office/drawing/2014/main" id="{64AF382A-3018-498D-9DD0-AD2A291356AD}"/>
                  </a:ext>
                </a:extLst>
              </p:cNvPr>
              <p:cNvSpPr>
                <a:spLocks/>
              </p:cNvSpPr>
              <p:nvPr/>
            </p:nvSpPr>
            <p:spPr bwMode="auto">
              <a:xfrm>
                <a:off x="19906" y="30546"/>
                <a:ext cx="30" cy="458"/>
              </a:xfrm>
              <a:custGeom>
                <a:avLst/>
                <a:gdLst>
                  <a:gd name="T0" fmla="+- 0 19906 19906"/>
                  <a:gd name="T1" fmla="*/ T0 w 30"/>
                  <a:gd name="T2" fmla="+- 0 31003 30546"/>
                  <a:gd name="T3" fmla="*/ 31003 h 458"/>
                  <a:gd name="T4" fmla="+- 0 19936 19906"/>
                  <a:gd name="T5" fmla="*/ T4 w 30"/>
                  <a:gd name="T6" fmla="+- 0 31003 30546"/>
                  <a:gd name="T7" fmla="*/ 31003 h 458"/>
                  <a:gd name="T8" fmla="+- 0 19906 19906"/>
                  <a:gd name="T9" fmla="*/ T8 w 30"/>
                  <a:gd name="T10" fmla="+- 0 30546 30546"/>
                  <a:gd name="T11" fmla="*/ 30546 h 458"/>
                  <a:gd name="T12" fmla="+- 0 19906 19906"/>
                  <a:gd name="T13" fmla="*/ T12 w 30"/>
                  <a:gd name="T14" fmla="+- 0 31003 30546"/>
                  <a:gd name="T15" fmla="*/ 31003 h 458"/>
                </a:gdLst>
                <a:ahLst/>
                <a:cxnLst>
                  <a:cxn ang="0">
                    <a:pos x="T1" y="T3"/>
                  </a:cxn>
                  <a:cxn ang="0">
                    <a:pos x="T5" y="T7"/>
                  </a:cxn>
                  <a:cxn ang="0">
                    <a:pos x="T9" y="T11"/>
                  </a:cxn>
                  <a:cxn ang="0">
                    <a:pos x="T13" y="T15"/>
                  </a:cxn>
                </a:cxnLst>
                <a:rect l="0" t="0" r="r" b="b"/>
                <a:pathLst>
                  <a:path w="30" h="458">
                    <a:moveTo>
                      <a:pt x="0" y="457"/>
                    </a:moveTo>
                    <a:lnTo>
                      <a:pt x="30" y="457"/>
                    </a:lnTo>
                    <a:lnTo>
                      <a:pt x="0" y="0"/>
                    </a:lnTo>
                    <a:lnTo>
                      <a:pt x="0" y="457"/>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97" name="Group 430">
              <a:extLst>
                <a:ext uri="{FF2B5EF4-FFF2-40B4-BE49-F238E27FC236}">
                  <a16:creationId xmlns:a16="http://schemas.microsoft.com/office/drawing/2014/main" id="{79B5A217-651F-434E-B52B-D0373D8A99C3}"/>
                </a:ext>
              </a:extLst>
            </p:cNvPr>
            <p:cNvGrpSpPr>
              <a:grpSpLocks/>
            </p:cNvGrpSpPr>
            <p:nvPr/>
          </p:nvGrpSpPr>
          <p:grpSpPr bwMode="auto">
            <a:xfrm>
              <a:off x="19906" y="30546"/>
              <a:ext cx="30" cy="458"/>
              <a:chOff x="19906" y="30546"/>
              <a:chExt cx="30" cy="458"/>
            </a:xfrm>
          </p:grpSpPr>
          <p:sp>
            <p:nvSpPr>
              <p:cNvPr id="20533" name="Freeform 431">
                <a:extLst>
                  <a:ext uri="{FF2B5EF4-FFF2-40B4-BE49-F238E27FC236}">
                    <a16:creationId xmlns:a16="http://schemas.microsoft.com/office/drawing/2014/main" id="{5E781B6C-D13B-4793-B3B9-A9BB4593CCFE}"/>
                  </a:ext>
                </a:extLst>
              </p:cNvPr>
              <p:cNvSpPr>
                <a:spLocks/>
              </p:cNvSpPr>
              <p:nvPr/>
            </p:nvSpPr>
            <p:spPr bwMode="auto">
              <a:xfrm>
                <a:off x="19906" y="30546"/>
                <a:ext cx="30" cy="458"/>
              </a:xfrm>
              <a:custGeom>
                <a:avLst/>
                <a:gdLst>
                  <a:gd name="T0" fmla="+- 0 19936 19906"/>
                  <a:gd name="T1" fmla="*/ T0 w 30"/>
                  <a:gd name="T2" fmla="+- 0 31003 30546"/>
                  <a:gd name="T3" fmla="*/ 31003 h 458"/>
                  <a:gd name="T4" fmla="+- 0 19906 19906"/>
                  <a:gd name="T5" fmla="*/ T4 w 30"/>
                  <a:gd name="T6" fmla="+- 0 30546 30546"/>
                  <a:gd name="T7" fmla="*/ 30546 h 458"/>
                  <a:gd name="T8" fmla="+- 0 19936 19906"/>
                  <a:gd name="T9" fmla="*/ T8 w 30"/>
                  <a:gd name="T10" fmla="+- 0 30546 30546"/>
                  <a:gd name="T11" fmla="*/ 30546 h 458"/>
                  <a:gd name="T12" fmla="+- 0 19936 19906"/>
                  <a:gd name="T13" fmla="*/ T12 w 30"/>
                  <a:gd name="T14" fmla="+- 0 31003 30546"/>
                  <a:gd name="T15" fmla="*/ 31003 h 458"/>
                </a:gdLst>
                <a:ahLst/>
                <a:cxnLst>
                  <a:cxn ang="0">
                    <a:pos x="T1" y="T3"/>
                  </a:cxn>
                  <a:cxn ang="0">
                    <a:pos x="T5" y="T7"/>
                  </a:cxn>
                  <a:cxn ang="0">
                    <a:pos x="T9" y="T11"/>
                  </a:cxn>
                  <a:cxn ang="0">
                    <a:pos x="T13" y="T15"/>
                  </a:cxn>
                </a:cxnLst>
                <a:rect l="0" t="0" r="r" b="b"/>
                <a:pathLst>
                  <a:path w="30" h="458">
                    <a:moveTo>
                      <a:pt x="30" y="457"/>
                    </a:moveTo>
                    <a:lnTo>
                      <a:pt x="0" y="0"/>
                    </a:lnTo>
                    <a:lnTo>
                      <a:pt x="30" y="0"/>
                    </a:lnTo>
                    <a:lnTo>
                      <a:pt x="30" y="457"/>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98" name="Group 432">
              <a:extLst>
                <a:ext uri="{FF2B5EF4-FFF2-40B4-BE49-F238E27FC236}">
                  <a16:creationId xmlns:a16="http://schemas.microsoft.com/office/drawing/2014/main" id="{FE7940BA-5EB3-41EF-B195-D33F607DFE86}"/>
                </a:ext>
              </a:extLst>
            </p:cNvPr>
            <p:cNvGrpSpPr>
              <a:grpSpLocks/>
            </p:cNvGrpSpPr>
            <p:nvPr/>
          </p:nvGrpSpPr>
          <p:grpSpPr bwMode="auto">
            <a:xfrm>
              <a:off x="17004" y="27764"/>
              <a:ext cx="2" cy="86"/>
              <a:chOff x="17004" y="27764"/>
              <a:chExt cx="2" cy="86"/>
            </a:xfrm>
          </p:grpSpPr>
          <p:sp>
            <p:nvSpPr>
              <p:cNvPr id="20532" name="Freeform 433">
                <a:extLst>
                  <a:ext uri="{FF2B5EF4-FFF2-40B4-BE49-F238E27FC236}">
                    <a16:creationId xmlns:a16="http://schemas.microsoft.com/office/drawing/2014/main" id="{44C16E69-39D8-431E-A1F8-ACF22DE341A2}"/>
                  </a:ext>
                </a:extLst>
              </p:cNvPr>
              <p:cNvSpPr>
                <a:spLocks/>
              </p:cNvSpPr>
              <p:nvPr/>
            </p:nvSpPr>
            <p:spPr bwMode="auto">
              <a:xfrm>
                <a:off x="17004" y="27764"/>
                <a:ext cx="2" cy="86"/>
              </a:xfrm>
              <a:custGeom>
                <a:avLst/>
                <a:gdLst>
                  <a:gd name="T0" fmla="+- 0 27764 27764"/>
                  <a:gd name="T1" fmla="*/ 27764 h 86"/>
                  <a:gd name="T2" fmla="+- 0 27850 27764"/>
                  <a:gd name="T3" fmla="*/ 27850 h 86"/>
                </a:gdLst>
                <a:ahLst/>
                <a:cxnLst>
                  <a:cxn ang="0">
                    <a:pos x="0" y="T1"/>
                  </a:cxn>
                  <a:cxn ang="0">
                    <a:pos x="0" y="T3"/>
                  </a:cxn>
                </a:cxnLst>
                <a:rect l="0" t="0" r="r" b="b"/>
                <a:pathLst>
                  <a:path h="86">
                    <a:moveTo>
                      <a:pt x="0" y="0"/>
                    </a:moveTo>
                    <a:lnTo>
                      <a:pt x="0" y="8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599" name="Group 434">
              <a:extLst>
                <a:ext uri="{FF2B5EF4-FFF2-40B4-BE49-F238E27FC236}">
                  <a16:creationId xmlns:a16="http://schemas.microsoft.com/office/drawing/2014/main" id="{A60D3BB9-1025-4A14-8441-EC8511BE3989}"/>
                </a:ext>
              </a:extLst>
            </p:cNvPr>
            <p:cNvGrpSpPr>
              <a:grpSpLocks/>
            </p:cNvGrpSpPr>
            <p:nvPr/>
          </p:nvGrpSpPr>
          <p:grpSpPr bwMode="auto">
            <a:xfrm>
              <a:off x="17008" y="27768"/>
              <a:ext cx="2" cy="80"/>
              <a:chOff x="17008" y="27768"/>
              <a:chExt cx="2" cy="80"/>
            </a:xfrm>
          </p:grpSpPr>
          <p:sp>
            <p:nvSpPr>
              <p:cNvPr id="20531" name="Freeform 435">
                <a:extLst>
                  <a:ext uri="{FF2B5EF4-FFF2-40B4-BE49-F238E27FC236}">
                    <a16:creationId xmlns:a16="http://schemas.microsoft.com/office/drawing/2014/main" id="{3F9C7A2E-D8E6-46BD-879E-3A242A3658CB}"/>
                  </a:ext>
                </a:extLst>
              </p:cNvPr>
              <p:cNvSpPr>
                <a:spLocks/>
              </p:cNvSpPr>
              <p:nvPr/>
            </p:nvSpPr>
            <p:spPr bwMode="auto">
              <a:xfrm>
                <a:off x="17008" y="27768"/>
                <a:ext cx="2" cy="80"/>
              </a:xfrm>
              <a:custGeom>
                <a:avLst/>
                <a:gdLst>
                  <a:gd name="T0" fmla="+- 0 27768 27768"/>
                  <a:gd name="T1" fmla="*/ 27768 h 80"/>
                  <a:gd name="T2" fmla="+- 0 27847 27768"/>
                  <a:gd name="T3" fmla="*/ 27847 h 80"/>
                </a:gdLst>
                <a:ahLst/>
                <a:cxnLst>
                  <a:cxn ang="0">
                    <a:pos x="0" y="T1"/>
                  </a:cxn>
                  <a:cxn ang="0">
                    <a:pos x="0" y="T3"/>
                  </a:cxn>
                </a:cxnLst>
                <a:rect l="0" t="0" r="r" b="b"/>
                <a:pathLst>
                  <a:path h="80">
                    <a:moveTo>
                      <a:pt x="0" y="0"/>
                    </a:moveTo>
                    <a:lnTo>
                      <a:pt x="0" y="79"/>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00" name="Group 436">
              <a:extLst>
                <a:ext uri="{FF2B5EF4-FFF2-40B4-BE49-F238E27FC236}">
                  <a16:creationId xmlns:a16="http://schemas.microsoft.com/office/drawing/2014/main" id="{32FD8773-9259-4354-9BB1-A43780E8A0AB}"/>
                </a:ext>
              </a:extLst>
            </p:cNvPr>
            <p:cNvGrpSpPr>
              <a:grpSpLocks/>
            </p:cNvGrpSpPr>
            <p:nvPr/>
          </p:nvGrpSpPr>
          <p:grpSpPr bwMode="auto">
            <a:xfrm>
              <a:off x="17004" y="27764"/>
              <a:ext cx="50" cy="4"/>
              <a:chOff x="17004" y="27764"/>
              <a:chExt cx="50" cy="4"/>
            </a:xfrm>
          </p:grpSpPr>
          <p:sp>
            <p:nvSpPr>
              <p:cNvPr id="20530" name="Freeform 437">
                <a:extLst>
                  <a:ext uri="{FF2B5EF4-FFF2-40B4-BE49-F238E27FC236}">
                    <a16:creationId xmlns:a16="http://schemas.microsoft.com/office/drawing/2014/main" id="{C7227A65-7406-4225-9760-27E96C14BAA6}"/>
                  </a:ext>
                </a:extLst>
              </p:cNvPr>
              <p:cNvSpPr>
                <a:spLocks/>
              </p:cNvSpPr>
              <p:nvPr/>
            </p:nvSpPr>
            <p:spPr bwMode="auto">
              <a:xfrm>
                <a:off x="17004" y="27764"/>
                <a:ext cx="50" cy="4"/>
              </a:xfrm>
              <a:custGeom>
                <a:avLst/>
                <a:gdLst>
                  <a:gd name="T0" fmla="+- 0 17004 17004"/>
                  <a:gd name="T1" fmla="*/ T0 w 50"/>
                  <a:gd name="T2" fmla="+- 0 27764 27764"/>
                  <a:gd name="T3" fmla="*/ 27764 h 4"/>
                  <a:gd name="T4" fmla="+- 0 17053 17004"/>
                  <a:gd name="T5" fmla="*/ T4 w 50"/>
                  <a:gd name="T6" fmla="+- 0 27764 27764"/>
                  <a:gd name="T7" fmla="*/ 27764 h 4"/>
                  <a:gd name="T8" fmla="+- 0 17053 17004"/>
                  <a:gd name="T9" fmla="*/ T8 w 50"/>
                  <a:gd name="T10" fmla="+- 0 27768 27764"/>
                  <a:gd name="T11" fmla="*/ 27768 h 4"/>
                  <a:gd name="T12" fmla="+- 0 17008 17004"/>
                  <a:gd name="T13" fmla="*/ T12 w 50"/>
                  <a:gd name="T14" fmla="+- 0 27768 27764"/>
                  <a:gd name="T15" fmla="*/ 27768 h 4"/>
                </a:gdLst>
                <a:ahLst/>
                <a:cxnLst>
                  <a:cxn ang="0">
                    <a:pos x="T1" y="T3"/>
                  </a:cxn>
                  <a:cxn ang="0">
                    <a:pos x="T5" y="T7"/>
                  </a:cxn>
                  <a:cxn ang="0">
                    <a:pos x="T9" y="T11"/>
                  </a:cxn>
                  <a:cxn ang="0">
                    <a:pos x="T13" y="T15"/>
                  </a:cxn>
                </a:cxnLst>
                <a:rect l="0" t="0" r="r" b="b"/>
                <a:pathLst>
                  <a:path w="50" h="4">
                    <a:moveTo>
                      <a:pt x="0" y="0"/>
                    </a:moveTo>
                    <a:lnTo>
                      <a:pt x="49" y="0"/>
                    </a:lnTo>
                    <a:lnTo>
                      <a:pt x="49" y="4"/>
                    </a:lnTo>
                    <a:lnTo>
                      <a:pt x="4" y="4"/>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01" name="Group 438">
              <a:extLst>
                <a:ext uri="{FF2B5EF4-FFF2-40B4-BE49-F238E27FC236}">
                  <a16:creationId xmlns:a16="http://schemas.microsoft.com/office/drawing/2014/main" id="{5A72A282-A0C9-4142-A7B5-677D50CD3600}"/>
                </a:ext>
              </a:extLst>
            </p:cNvPr>
            <p:cNvGrpSpPr>
              <a:grpSpLocks/>
            </p:cNvGrpSpPr>
            <p:nvPr/>
          </p:nvGrpSpPr>
          <p:grpSpPr bwMode="auto">
            <a:xfrm>
              <a:off x="17008" y="27805"/>
              <a:ext cx="25" cy="5"/>
              <a:chOff x="17008" y="27805"/>
              <a:chExt cx="25" cy="5"/>
            </a:xfrm>
          </p:grpSpPr>
          <p:sp>
            <p:nvSpPr>
              <p:cNvPr id="20529" name="Freeform 439">
                <a:extLst>
                  <a:ext uri="{FF2B5EF4-FFF2-40B4-BE49-F238E27FC236}">
                    <a16:creationId xmlns:a16="http://schemas.microsoft.com/office/drawing/2014/main" id="{88D50A96-963B-4664-B084-0D50A4D0EE98}"/>
                  </a:ext>
                </a:extLst>
              </p:cNvPr>
              <p:cNvSpPr>
                <a:spLocks/>
              </p:cNvSpPr>
              <p:nvPr/>
            </p:nvSpPr>
            <p:spPr bwMode="auto">
              <a:xfrm>
                <a:off x="17008" y="27805"/>
                <a:ext cx="25" cy="5"/>
              </a:xfrm>
              <a:custGeom>
                <a:avLst/>
                <a:gdLst>
                  <a:gd name="T0" fmla="+- 0 17008 17008"/>
                  <a:gd name="T1" fmla="*/ T0 w 25"/>
                  <a:gd name="T2" fmla="+- 0 27805 27805"/>
                  <a:gd name="T3" fmla="*/ 27805 h 5"/>
                  <a:gd name="T4" fmla="+- 0 17032 17008"/>
                  <a:gd name="T5" fmla="*/ T4 w 25"/>
                  <a:gd name="T6" fmla="+- 0 27805 27805"/>
                  <a:gd name="T7" fmla="*/ 27805 h 5"/>
                  <a:gd name="T8" fmla="+- 0 17032 17008"/>
                  <a:gd name="T9" fmla="*/ T8 w 25"/>
                  <a:gd name="T10" fmla="+- 0 27809 27805"/>
                  <a:gd name="T11" fmla="*/ 27809 h 5"/>
                  <a:gd name="T12" fmla="+- 0 17008 17008"/>
                  <a:gd name="T13" fmla="*/ T12 w 25"/>
                  <a:gd name="T14" fmla="+- 0 27809 27805"/>
                  <a:gd name="T15" fmla="*/ 27809 h 5"/>
                </a:gdLst>
                <a:ahLst/>
                <a:cxnLst>
                  <a:cxn ang="0">
                    <a:pos x="T1" y="T3"/>
                  </a:cxn>
                  <a:cxn ang="0">
                    <a:pos x="T5" y="T7"/>
                  </a:cxn>
                  <a:cxn ang="0">
                    <a:pos x="T9" y="T11"/>
                  </a:cxn>
                  <a:cxn ang="0">
                    <a:pos x="T13" y="T15"/>
                  </a:cxn>
                </a:cxnLst>
                <a:rect l="0" t="0" r="r" b="b"/>
                <a:pathLst>
                  <a:path w="25" h="5">
                    <a:moveTo>
                      <a:pt x="0" y="0"/>
                    </a:moveTo>
                    <a:lnTo>
                      <a:pt x="24" y="0"/>
                    </a:lnTo>
                    <a:lnTo>
                      <a:pt x="24" y="4"/>
                    </a:lnTo>
                    <a:lnTo>
                      <a:pt x="0" y="4"/>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02" name="Group 440">
              <a:extLst>
                <a:ext uri="{FF2B5EF4-FFF2-40B4-BE49-F238E27FC236}">
                  <a16:creationId xmlns:a16="http://schemas.microsoft.com/office/drawing/2014/main" id="{E0F76289-6A34-4F5A-8271-95E2800FECBE}"/>
                </a:ext>
              </a:extLst>
            </p:cNvPr>
            <p:cNvGrpSpPr>
              <a:grpSpLocks/>
            </p:cNvGrpSpPr>
            <p:nvPr/>
          </p:nvGrpSpPr>
          <p:grpSpPr bwMode="auto">
            <a:xfrm>
              <a:off x="17004" y="27847"/>
              <a:ext cx="50" cy="4"/>
              <a:chOff x="17004" y="27847"/>
              <a:chExt cx="50" cy="4"/>
            </a:xfrm>
          </p:grpSpPr>
          <p:sp>
            <p:nvSpPr>
              <p:cNvPr id="20528" name="Freeform 441">
                <a:extLst>
                  <a:ext uri="{FF2B5EF4-FFF2-40B4-BE49-F238E27FC236}">
                    <a16:creationId xmlns:a16="http://schemas.microsoft.com/office/drawing/2014/main" id="{99ADF080-A15D-48CC-A778-86116DB0FB11}"/>
                  </a:ext>
                </a:extLst>
              </p:cNvPr>
              <p:cNvSpPr>
                <a:spLocks/>
              </p:cNvSpPr>
              <p:nvPr/>
            </p:nvSpPr>
            <p:spPr bwMode="auto">
              <a:xfrm>
                <a:off x="17004" y="27847"/>
                <a:ext cx="50" cy="4"/>
              </a:xfrm>
              <a:custGeom>
                <a:avLst/>
                <a:gdLst>
                  <a:gd name="T0" fmla="+- 0 17008 17004"/>
                  <a:gd name="T1" fmla="*/ T0 w 50"/>
                  <a:gd name="T2" fmla="+- 0 27847 27847"/>
                  <a:gd name="T3" fmla="*/ 27847 h 4"/>
                  <a:gd name="T4" fmla="+- 0 17053 17004"/>
                  <a:gd name="T5" fmla="*/ T4 w 50"/>
                  <a:gd name="T6" fmla="+- 0 27847 27847"/>
                  <a:gd name="T7" fmla="*/ 27847 h 4"/>
                  <a:gd name="T8" fmla="+- 0 17053 17004"/>
                  <a:gd name="T9" fmla="*/ T8 w 50"/>
                  <a:gd name="T10" fmla="+- 0 27850 27847"/>
                  <a:gd name="T11" fmla="*/ 27850 h 4"/>
                  <a:gd name="T12" fmla="+- 0 17004 17004"/>
                  <a:gd name="T13" fmla="*/ T12 w 50"/>
                  <a:gd name="T14" fmla="+- 0 27850 27847"/>
                  <a:gd name="T15" fmla="*/ 27850 h 4"/>
                </a:gdLst>
                <a:ahLst/>
                <a:cxnLst>
                  <a:cxn ang="0">
                    <a:pos x="T1" y="T3"/>
                  </a:cxn>
                  <a:cxn ang="0">
                    <a:pos x="T5" y="T7"/>
                  </a:cxn>
                  <a:cxn ang="0">
                    <a:pos x="T9" y="T11"/>
                  </a:cxn>
                  <a:cxn ang="0">
                    <a:pos x="T13" y="T15"/>
                  </a:cxn>
                </a:cxnLst>
                <a:rect l="0" t="0" r="r" b="b"/>
                <a:pathLst>
                  <a:path w="50" h="4">
                    <a:moveTo>
                      <a:pt x="4" y="0"/>
                    </a:moveTo>
                    <a:lnTo>
                      <a:pt x="49" y="0"/>
                    </a:lnTo>
                    <a:lnTo>
                      <a:pt x="49" y="3"/>
                    </a:lnTo>
                    <a:lnTo>
                      <a:pt x="0" y="3"/>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03" name="Group 442">
              <a:extLst>
                <a:ext uri="{FF2B5EF4-FFF2-40B4-BE49-F238E27FC236}">
                  <a16:creationId xmlns:a16="http://schemas.microsoft.com/office/drawing/2014/main" id="{98AB2C68-B35B-4018-92F1-6F0266AE18E7}"/>
                </a:ext>
              </a:extLst>
            </p:cNvPr>
            <p:cNvGrpSpPr>
              <a:grpSpLocks/>
            </p:cNvGrpSpPr>
            <p:nvPr/>
          </p:nvGrpSpPr>
          <p:grpSpPr bwMode="auto">
            <a:xfrm>
              <a:off x="17082" y="27764"/>
              <a:ext cx="59" cy="86"/>
              <a:chOff x="17082" y="27764"/>
              <a:chExt cx="59" cy="86"/>
            </a:xfrm>
          </p:grpSpPr>
          <p:sp>
            <p:nvSpPr>
              <p:cNvPr id="20527" name="Freeform 443">
                <a:extLst>
                  <a:ext uri="{FF2B5EF4-FFF2-40B4-BE49-F238E27FC236}">
                    <a16:creationId xmlns:a16="http://schemas.microsoft.com/office/drawing/2014/main" id="{B01B6D07-C194-4E86-B0BC-0108BD220EDA}"/>
                  </a:ext>
                </a:extLst>
              </p:cNvPr>
              <p:cNvSpPr>
                <a:spLocks/>
              </p:cNvSpPr>
              <p:nvPr/>
            </p:nvSpPr>
            <p:spPr bwMode="auto">
              <a:xfrm>
                <a:off x="17082" y="27764"/>
                <a:ext cx="59" cy="86"/>
              </a:xfrm>
              <a:custGeom>
                <a:avLst/>
                <a:gdLst>
                  <a:gd name="T0" fmla="+- 0 17140 17082"/>
                  <a:gd name="T1" fmla="*/ T0 w 59"/>
                  <a:gd name="T2" fmla="+- 0 27850 27764"/>
                  <a:gd name="T3" fmla="*/ 27850 h 86"/>
                  <a:gd name="T4" fmla="+- 0 17140 17082"/>
                  <a:gd name="T5" fmla="*/ T4 w 59"/>
                  <a:gd name="T6" fmla="+- 0 27764 27764"/>
                  <a:gd name="T7" fmla="*/ 27764 h 86"/>
                  <a:gd name="T8" fmla="+- 0 17136 17082"/>
                  <a:gd name="T9" fmla="*/ T8 w 59"/>
                  <a:gd name="T10" fmla="+- 0 27764 27764"/>
                  <a:gd name="T11" fmla="*/ 27764 h 86"/>
                  <a:gd name="T12" fmla="+- 0 17136 17082"/>
                  <a:gd name="T13" fmla="*/ T12 w 59"/>
                  <a:gd name="T14" fmla="+- 0 27838 27764"/>
                  <a:gd name="T15" fmla="*/ 27838 h 86"/>
                  <a:gd name="T16" fmla="+- 0 17082 17082"/>
                  <a:gd name="T17" fmla="*/ T16 w 59"/>
                  <a:gd name="T18" fmla="+- 0 27764 27764"/>
                  <a:gd name="T19" fmla="*/ 27764 h 86"/>
                  <a:gd name="T20" fmla="+- 0 17082 17082"/>
                  <a:gd name="T21" fmla="*/ T20 w 59"/>
                  <a:gd name="T22" fmla="+- 0 27850 27764"/>
                  <a:gd name="T23" fmla="*/ 27850 h 86"/>
                  <a:gd name="T24" fmla="+- 0 17086 17082"/>
                  <a:gd name="T25" fmla="*/ T24 w 59"/>
                  <a:gd name="T26" fmla="+- 0 27850 27764"/>
                  <a:gd name="T27" fmla="*/ 27850 h 86"/>
                  <a:gd name="T28" fmla="+- 0 17086 17082"/>
                  <a:gd name="T29" fmla="*/ T28 w 59"/>
                  <a:gd name="T30" fmla="+- 0 27777 27764"/>
                  <a:gd name="T31" fmla="*/ 27777 h 86"/>
                  <a:gd name="T32" fmla="+- 0 17140 17082"/>
                  <a:gd name="T33" fmla="*/ T32 w 59"/>
                  <a:gd name="T34" fmla="+- 0 27850 27764"/>
                  <a:gd name="T35" fmla="*/ 27850 h 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59" h="86">
                    <a:moveTo>
                      <a:pt x="58" y="86"/>
                    </a:moveTo>
                    <a:lnTo>
                      <a:pt x="58" y="0"/>
                    </a:lnTo>
                    <a:lnTo>
                      <a:pt x="54" y="0"/>
                    </a:lnTo>
                    <a:lnTo>
                      <a:pt x="54" y="74"/>
                    </a:lnTo>
                    <a:lnTo>
                      <a:pt x="0" y="0"/>
                    </a:lnTo>
                    <a:lnTo>
                      <a:pt x="0" y="86"/>
                    </a:lnTo>
                    <a:lnTo>
                      <a:pt x="4" y="86"/>
                    </a:lnTo>
                    <a:lnTo>
                      <a:pt x="4" y="13"/>
                    </a:lnTo>
                    <a:lnTo>
                      <a:pt x="58" y="8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04" name="Group 444">
              <a:extLst>
                <a:ext uri="{FF2B5EF4-FFF2-40B4-BE49-F238E27FC236}">
                  <a16:creationId xmlns:a16="http://schemas.microsoft.com/office/drawing/2014/main" id="{C467879C-3DC1-4DC0-BC54-8761055C9D14}"/>
                </a:ext>
              </a:extLst>
            </p:cNvPr>
            <p:cNvGrpSpPr>
              <a:grpSpLocks/>
            </p:cNvGrpSpPr>
            <p:nvPr/>
          </p:nvGrpSpPr>
          <p:grpSpPr bwMode="auto">
            <a:xfrm>
              <a:off x="17169" y="27764"/>
              <a:ext cx="62" cy="86"/>
              <a:chOff x="17169" y="27764"/>
              <a:chExt cx="62" cy="86"/>
            </a:xfrm>
          </p:grpSpPr>
          <p:sp>
            <p:nvSpPr>
              <p:cNvPr id="20526" name="Freeform 445">
                <a:extLst>
                  <a:ext uri="{FF2B5EF4-FFF2-40B4-BE49-F238E27FC236}">
                    <a16:creationId xmlns:a16="http://schemas.microsoft.com/office/drawing/2014/main" id="{B8AC1D5C-A626-41B1-A235-2AB04813CDC9}"/>
                  </a:ext>
                </a:extLst>
              </p:cNvPr>
              <p:cNvSpPr>
                <a:spLocks/>
              </p:cNvSpPr>
              <p:nvPr/>
            </p:nvSpPr>
            <p:spPr bwMode="auto">
              <a:xfrm>
                <a:off x="17169" y="27764"/>
                <a:ext cx="62" cy="86"/>
              </a:xfrm>
              <a:custGeom>
                <a:avLst/>
                <a:gdLst>
                  <a:gd name="T0" fmla="+- 0 17209 17169"/>
                  <a:gd name="T1" fmla="*/ T0 w 62"/>
                  <a:gd name="T2" fmla="+- 0 27814 27764"/>
                  <a:gd name="T3" fmla="*/ 27814 h 86"/>
                  <a:gd name="T4" fmla="+- 0 17209 17169"/>
                  <a:gd name="T5" fmla="*/ T4 w 62"/>
                  <a:gd name="T6" fmla="+- 0 27817 27764"/>
                  <a:gd name="T7" fmla="*/ 27817 h 86"/>
                  <a:gd name="T8" fmla="+- 0 17226 17169"/>
                  <a:gd name="T9" fmla="*/ T8 w 62"/>
                  <a:gd name="T10" fmla="+- 0 27817 27764"/>
                  <a:gd name="T11" fmla="*/ 27817 h 86"/>
                  <a:gd name="T12" fmla="+- 0 17226 17169"/>
                  <a:gd name="T13" fmla="*/ T12 w 62"/>
                  <a:gd name="T14" fmla="+- 0 27830 27764"/>
                  <a:gd name="T15" fmla="*/ 27830 h 86"/>
                  <a:gd name="T16" fmla="+- 0 17222 17169"/>
                  <a:gd name="T17" fmla="*/ T16 w 62"/>
                  <a:gd name="T18" fmla="+- 0 27838 27764"/>
                  <a:gd name="T19" fmla="*/ 27838 h 86"/>
                  <a:gd name="T20" fmla="+- 0 17218 17169"/>
                  <a:gd name="T21" fmla="*/ T20 w 62"/>
                  <a:gd name="T22" fmla="+- 0 27842 27764"/>
                  <a:gd name="T23" fmla="*/ 27842 h 86"/>
                  <a:gd name="T24" fmla="+- 0 17209 17169"/>
                  <a:gd name="T25" fmla="*/ T24 w 62"/>
                  <a:gd name="T26" fmla="+- 0 27847 27764"/>
                  <a:gd name="T27" fmla="*/ 27847 h 86"/>
                  <a:gd name="T28" fmla="+- 0 17193 17169"/>
                  <a:gd name="T29" fmla="*/ T28 w 62"/>
                  <a:gd name="T30" fmla="+- 0 27847 27764"/>
                  <a:gd name="T31" fmla="*/ 27847 h 86"/>
                  <a:gd name="T32" fmla="+- 0 17185 17169"/>
                  <a:gd name="T33" fmla="*/ T32 w 62"/>
                  <a:gd name="T34" fmla="+- 0 27842 27764"/>
                  <a:gd name="T35" fmla="*/ 27842 h 86"/>
                  <a:gd name="T36" fmla="+- 0 17181 17169"/>
                  <a:gd name="T37" fmla="*/ T36 w 62"/>
                  <a:gd name="T38" fmla="+- 0 27838 27764"/>
                  <a:gd name="T39" fmla="*/ 27838 h 86"/>
                  <a:gd name="T40" fmla="+- 0 17176 17169"/>
                  <a:gd name="T41" fmla="*/ T40 w 62"/>
                  <a:gd name="T42" fmla="+- 0 27830 27764"/>
                  <a:gd name="T43" fmla="*/ 27830 h 86"/>
                  <a:gd name="T44" fmla="+- 0 17173 17169"/>
                  <a:gd name="T45" fmla="*/ T44 w 62"/>
                  <a:gd name="T46" fmla="+- 0 27817 27764"/>
                  <a:gd name="T47" fmla="*/ 27817 h 86"/>
                  <a:gd name="T48" fmla="+- 0 17173 17169"/>
                  <a:gd name="T49" fmla="*/ T48 w 62"/>
                  <a:gd name="T50" fmla="+- 0 27797 27764"/>
                  <a:gd name="T51" fmla="*/ 27797 h 86"/>
                  <a:gd name="T52" fmla="+- 0 17176 17169"/>
                  <a:gd name="T53" fmla="*/ T52 w 62"/>
                  <a:gd name="T54" fmla="+- 0 27784 27764"/>
                  <a:gd name="T55" fmla="*/ 27784 h 86"/>
                  <a:gd name="T56" fmla="+- 0 17181 17169"/>
                  <a:gd name="T57" fmla="*/ T56 w 62"/>
                  <a:gd name="T58" fmla="+- 0 27777 27764"/>
                  <a:gd name="T59" fmla="*/ 27777 h 86"/>
                  <a:gd name="T60" fmla="+- 0 17185 17169"/>
                  <a:gd name="T61" fmla="*/ T60 w 62"/>
                  <a:gd name="T62" fmla="+- 0 27772 27764"/>
                  <a:gd name="T63" fmla="*/ 27772 h 86"/>
                  <a:gd name="T64" fmla="+- 0 17193 17169"/>
                  <a:gd name="T65" fmla="*/ T64 w 62"/>
                  <a:gd name="T66" fmla="+- 0 27768 27764"/>
                  <a:gd name="T67" fmla="*/ 27768 h 86"/>
                  <a:gd name="T68" fmla="+- 0 17209 17169"/>
                  <a:gd name="T69" fmla="*/ T68 w 62"/>
                  <a:gd name="T70" fmla="+- 0 27768 27764"/>
                  <a:gd name="T71" fmla="*/ 27768 h 86"/>
                  <a:gd name="T72" fmla="+- 0 17218 17169"/>
                  <a:gd name="T73" fmla="*/ T72 w 62"/>
                  <a:gd name="T74" fmla="+- 0 27772 27764"/>
                  <a:gd name="T75" fmla="*/ 27772 h 86"/>
                  <a:gd name="T76" fmla="+- 0 17222 17169"/>
                  <a:gd name="T77" fmla="*/ T76 w 62"/>
                  <a:gd name="T78" fmla="+- 0 27777 27764"/>
                  <a:gd name="T79" fmla="*/ 27777 h 86"/>
                  <a:gd name="T80" fmla="+- 0 17226 17169"/>
                  <a:gd name="T81" fmla="*/ T80 w 62"/>
                  <a:gd name="T82" fmla="+- 0 27784 27764"/>
                  <a:gd name="T83" fmla="*/ 27784 h 86"/>
                  <a:gd name="T84" fmla="+- 0 17230 17169"/>
                  <a:gd name="T85" fmla="*/ T84 w 62"/>
                  <a:gd name="T86" fmla="+- 0 27784 27764"/>
                  <a:gd name="T87" fmla="*/ 27784 h 86"/>
                  <a:gd name="T88" fmla="+- 0 17226 17169"/>
                  <a:gd name="T89" fmla="*/ T88 w 62"/>
                  <a:gd name="T90" fmla="+- 0 27777 27764"/>
                  <a:gd name="T91" fmla="*/ 27777 h 86"/>
                  <a:gd name="T92" fmla="+- 0 17218 17169"/>
                  <a:gd name="T93" fmla="*/ T92 w 62"/>
                  <a:gd name="T94" fmla="+- 0 27768 27764"/>
                  <a:gd name="T95" fmla="*/ 27768 h 86"/>
                  <a:gd name="T96" fmla="+- 0 17209 17169"/>
                  <a:gd name="T97" fmla="*/ T96 w 62"/>
                  <a:gd name="T98" fmla="+- 0 27764 27764"/>
                  <a:gd name="T99" fmla="*/ 27764 h 86"/>
                  <a:gd name="T100" fmla="+- 0 17193 17169"/>
                  <a:gd name="T101" fmla="*/ T100 w 62"/>
                  <a:gd name="T102" fmla="+- 0 27764 27764"/>
                  <a:gd name="T103" fmla="*/ 27764 h 86"/>
                  <a:gd name="T104" fmla="+- 0 17185 17169"/>
                  <a:gd name="T105" fmla="*/ T104 w 62"/>
                  <a:gd name="T106" fmla="+- 0 27768 27764"/>
                  <a:gd name="T107" fmla="*/ 27768 h 86"/>
                  <a:gd name="T108" fmla="+- 0 17176 17169"/>
                  <a:gd name="T109" fmla="*/ T108 w 62"/>
                  <a:gd name="T110" fmla="+- 0 27777 27764"/>
                  <a:gd name="T111" fmla="*/ 27777 h 86"/>
                  <a:gd name="T112" fmla="+- 0 17173 17169"/>
                  <a:gd name="T113" fmla="*/ T112 w 62"/>
                  <a:gd name="T114" fmla="+- 0 27784 27764"/>
                  <a:gd name="T115" fmla="*/ 27784 h 86"/>
                  <a:gd name="T116" fmla="+- 0 17169 17169"/>
                  <a:gd name="T117" fmla="*/ T116 w 62"/>
                  <a:gd name="T118" fmla="+- 0 27797 27764"/>
                  <a:gd name="T119" fmla="*/ 27797 h 86"/>
                  <a:gd name="T120" fmla="+- 0 17169 17169"/>
                  <a:gd name="T121" fmla="*/ T120 w 62"/>
                  <a:gd name="T122" fmla="+- 0 27817 27764"/>
                  <a:gd name="T123" fmla="*/ 27817 h 86"/>
                  <a:gd name="T124" fmla="+- 0 17173 17169"/>
                  <a:gd name="T125" fmla="*/ T124 w 62"/>
                  <a:gd name="T126" fmla="+- 0 27830 27764"/>
                  <a:gd name="T127" fmla="*/ 27830 h 86"/>
                  <a:gd name="T128" fmla="+- 0 17176 17169"/>
                  <a:gd name="T129" fmla="*/ T128 w 62"/>
                  <a:gd name="T130" fmla="+- 0 27838 27764"/>
                  <a:gd name="T131" fmla="*/ 27838 h 86"/>
                  <a:gd name="T132" fmla="+- 0 17185 17169"/>
                  <a:gd name="T133" fmla="*/ T132 w 62"/>
                  <a:gd name="T134" fmla="+- 0 27847 27764"/>
                  <a:gd name="T135" fmla="*/ 27847 h 86"/>
                  <a:gd name="T136" fmla="+- 0 17193 17169"/>
                  <a:gd name="T137" fmla="*/ T136 w 62"/>
                  <a:gd name="T138" fmla="+- 0 27850 27764"/>
                  <a:gd name="T139" fmla="*/ 27850 h 86"/>
                  <a:gd name="T140" fmla="+- 0 17209 17169"/>
                  <a:gd name="T141" fmla="*/ T140 w 62"/>
                  <a:gd name="T142" fmla="+- 0 27850 27764"/>
                  <a:gd name="T143" fmla="*/ 27850 h 86"/>
                  <a:gd name="T144" fmla="+- 0 17218 17169"/>
                  <a:gd name="T145" fmla="*/ T144 w 62"/>
                  <a:gd name="T146" fmla="+- 0 27847 27764"/>
                  <a:gd name="T147" fmla="*/ 27847 h 86"/>
                  <a:gd name="T148" fmla="+- 0 17226 17169"/>
                  <a:gd name="T149" fmla="*/ T148 w 62"/>
                  <a:gd name="T150" fmla="+- 0 27838 27764"/>
                  <a:gd name="T151" fmla="*/ 27838 h 86"/>
                  <a:gd name="T152" fmla="+- 0 17230 17169"/>
                  <a:gd name="T153" fmla="*/ T152 w 62"/>
                  <a:gd name="T154" fmla="+- 0 27830 27764"/>
                  <a:gd name="T155" fmla="*/ 27830 h 86"/>
                  <a:gd name="T156" fmla="+- 0 17230 17169"/>
                  <a:gd name="T157" fmla="*/ T156 w 62"/>
                  <a:gd name="T158" fmla="+- 0 27814 27764"/>
                  <a:gd name="T159" fmla="*/ 27814 h 86"/>
                  <a:gd name="T160" fmla="+- 0 17209 17169"/>
                  <a:gd name="T161" fmla="*/ T160 w 62"/>
                  <a:gd name="T162" fmla="+- 0 27814 27764"/>
                  <a:gd name="T163" fmla="*/ 27814 h 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62" h="86">
                    <a:moveTo>
                      <a:pt x="40" y="50"/>
                    </a:moveTo>
                    <a:lnTo>
                      <a:pt x="40" y="53"/>
                    </a:lnTo>
                    <a:lnTo>
                      <a:pt x="57" y="53"/>
                    </a:lnTo>
                    <a:lnTo>
                      <a:pt x="57" y="66"/>
                    </a:lnTo>
                    <a:lnTo>
                      <a:pt x="53" y="74"/>
                    </a:lnTo>
                    <a:lnTo>
                      <a:pt x="49" y="78"/>
                    </a:lnTo>
                    <a:lnTo>
                      <a:pt x="40" y="83"/>
                    </a:lnTo>
                    <a:lnTo>
                      <a:pt x="24" y="83"/>
                    </a:lnTo>
                    <a:lnTo>
                      <a:pt x="16" y="78"/>
                    </a:lnTo>
                    <a:lnTo>
                      <a:pt x="12" y="74"/>
                    </a:lnTo>
                    <a:lnTo>
                      <a:pt x="7" y="66"/>
                    </a:lnTo>
                    <a:lnTo>
                      <a:pt x="4" y="53"/>
                    </a:lnTo>
                    <a:lnTo>
                      <a:pt x="4" y="33"/>
                    </a:lnTo>
                    <a:lnTo>
                      <a:pt x="7" y="20"/>
                    </a:lnTo>
                    <a:lnTo>
                      <a:pt x="12" y="13"/>
                    </a:lnTo>
                    <a:lnTo>
                      <a:pt x="16" y="8"/>
                    </a:lnTo>
                    <a:lnTo>
                      <a:pt x="24" y="4"/>
                    </a:lnTo>
                    <a:lnTo>
                      <a:pt x="40" y="4"/>
                    </a:lnTo>
                    <a:lnTo>
                      <a:pt x="49" y="8"/>
                    </a:lnTo>
                    <a:lnTo>
                      <a:pt x="53" y="13"/>
                    </a:lnTo>
                    <a:lnTo>
                      <a:pt x="57" y="20"/>
                    </a:lnTo>
                    <a:lnTo>
                      <a:pt x="61" y="20"/>
                    </a:lnTo>
                    <a:lnTo>
                      <a:pt x="57" y="13"/>
                    </a:lnTo>
                    <a:lnTo>
                      <a:pt x="49" y="4"/>
                    </a:lnTo>
                    <a:lnTo>
                      <a:pt x="40" y="0"/>
                    </a:lnTo>
                    <a:lnTo>
                      <a:pt x="24" y="0"/>
                    </a:lnTo>
                    <a:lnTo>
                      <a:pt x="16" y="4"/>
                    </a:lnTo>
                    <a:lnTo>
                      <a:pt x="7" y="13"/>
                    </a:lnTo>
                    <a:lnTo>
                      <a:pt x="4" y="20"/>
                    </a:lnTo>
                    <a:lnTo>
                      <a:pt x="0" y="33"/>
                    </a:lnTo>
                    <a:lnTo>
                      <a:pt x="0" y="53"/>
                    </a:lnTo>
                    <a:lnTo>
                      <a:pt x="4" y="66"/>
                    </a:lnTo>
                    <a:lnTo>
                      <a:pt x="7" y="74"/>
                    </a:lnTo>
                    <a:lnTo>
                      <a:pt x="16" y="83"/>
                    </a:lnTo>
                    <a:lnTo>
                      <a:pt x="24" y="86"/>
                    </a:lnTo>
                    <a:lnTo>
                      <a:pt x="40" y="86"/>
                    </a:lnTo>
                    <a:lnTo>
                      <a:pt x="49" y="83"/>
                    </a:lnTo>
                    <a:lnTo>
                      <a:pt x="57" y="74"/>
                    </a:lnTo>
                    <a:lnTo>
                      <a:pt x="61" y="66"/>
                    </a:lnTo>
                    <a:lnTo>
                      <a:pt x="61" y="50"/>
                    </a:lnTo>
                    <a:lnTo>
                      <a:pt x="40" y="5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05" name="Group 446">
              <a:extLst>
                <a:ext uri="{FF2B5EF4-FFF2-40B4-BE49-F238E27FC236}">
                  <a16:creationId xmlns:a16="http://schemas.microsoft.com/office/drawing/2014/main" id="{8A22BF7E-0E57-4A63-B2FA-1E90453334FA}"/>
                </a:ext>
              </a:extLst>
            </p:cNvPr>
            <p:cNvGrpSpPr>
              <a:grpSpLocks/>
            </p:cNvGrpSpPr>
            <p:nvPr/>
          </p:nvGrpSpPr>
          <p:grpSpPr bwMode="auto">
            <a:xfrm>
              <a:off x="17261" y="27761"/>
              <a:ext cx="2" cy="93"/>
              <a:chOff x="17261" y="27761"/>
              <a:chExt cx="2" cy="93"/>
            </a:xfrm>
          </p:grpSpPr>
          <p:sp>
            <p:nvSpPr>
              <p:cNvPr id="20525" name="Freeform 447">
                <a:extLst>
                  <a:ext uri="{FF2B5EF4-FFF2-40B4-BE49-F238E27FC236}">
                    <a16:creationId xmlns:a16="http://schemas.microsoft.com/office/drawing/2014/main" id="{7B0F5A41-B73A-4937-AFE0-4FCBDCFF3CE1}"/>
                  </a:ext>
                </a:extLst>
              </p:cNvPr>
              <p:cNvSpPr>
                <a:spLocks/>
              </p:cNvSpPr>
              <p:nvPr/>
            </p:nvSpPr>
            <p:spPr bwMode="auto">
              <a:xfrm>
                <a:off x="17261" y="27761"/>
                <a:ext cx="2" cy="93"/>
              </a:xfrm>
              <a:custGeom>
                <a:avLst/>
                <a:gdLst>
                  <a:gd name="T0" fmla="+- 0 27761 27761"/>
                  <a:gd name="T1" fmla="*/ 27761 h 93"/>
                  <a:gd name="T2" fmla="+- 0 27853 27761"/>
                  <a:gd name="T3" fmla="*/ 27853 h 93"/>
                </a:gdLst>
                <a:ahLst/>
                <a:cxnLst>
                  <a:cxn ang="0">
                    <a:pos x="0" y="T1"/>
                  </a:cxn>
                  <a:cxn ang="0">
                    <a:pos x="0" y="T3"/>
                  </a:cxn>
                </a:cxnLst>
                <a:rect l="0" t="0" r="r" b="b"/>
                <a:pathLst>
                  <a:path h="93">
                    <a:moveTo>
                      <a:pt x="0" y="0"/>
                    </a:moveTo>
                    <a:lnTo>
                      <a:pt x="0" y="92"/>
                    </a:lnTo>
                  </a:path>
                </a:pathLst>
              </a:custGeom>
              <a:noFill/>
              <a:ln w="825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06" name="Group 448">
              <a:extLst>
                <a:ext uri="{FF2B5EF4-FFF2-40B4-BE49-F238E27FC236}">
                  <a16:creationId xmlns:a16="http://schemas.microsoft.com/office/drawing/2014/main" id="{89A95A2C-01A3-44A9-92AA-8583B5B5D995}"/>
                </a:ext>
              </a:extLst>
            </p:cNvPr>
            <p:cNvGrpSpPr>
              <a:grpSpLocks/>
            </p:cNvGrpSpPr>
            <p:nvPr/>
          </p:nvGrpSpPr>
          <p:grpSpPr bwMode="auto">
            <a:xfrm>
              <a:off x="17296" y="27764"/>
              <a:ext cx="59" cy="86"/>
              <a:chOff x="17296" y="27764"/>
              <a:chExt cx="59" cy="86"/>
            </a:xfrm>
          </p:grpSpPr>
          <p:sp>
            <p:nvSpPr>
              <p:cNvPr id="20524" name="Freeform 449">
                <a:extLst>
                  <a:ext uri="{FF2B5EF4-FFF2-40B4-BE49-F238E27FC236}">
                    <a16:creationId xmlns:a16="http://schemas.microsoft.com/office/drawing/2014/main" id="{8B74AE11-C0FD-4A14-B389-03009120524E}"/>
                  </a:ext>
                </a:extLst>
              </p:cNvPr>
              <p:cNvSpPr>
                <a:spLocks/>
              </p:cNvSpPr>
              <p:nvPr/>
            </p:nvSpPr>
            <p:spPr bwMode="auto">
              <a:xfrm>
                <a:off x="17296" y="27764"/>
                <a:ext cx="59" cy="86"/>
              </a:xfrm>
              <a:custGeom>
                <a:avLst/>
                <a:gdLst>
                  <a:gd name="T0" fmla="+- 0 17354 17296"/>
                  <a:gd name="T1" fmla="*/ T0 w 59"/>
                  <a:gd name="T2" fmla="+- 0 27850 27764"/>
                  <a:gd name="T3" fmla="*/ 27850 h 86"/>
                  <a:gd name="T4" fmla="+- 0 17354 17296"/>
                  <a:gd name="T5" fmla="*/ T4 w 59"/>
                  <a:gd name="T6" fmla="+- 0 27764 27764"/>
                  <a:gd name="T7" fmla="*/ 27764 h 86"/>
                  <a:gd name="T8" fmla="+- 0 17350 17296"/>
                  <a:gd name="T9" fmla="*/ T8 w 59"/>
                  <a:gd name="T10" fmla="+- 0 27764 27764"/>
                  <a:gd name="T11" fmla="*/ 27764 h 86"/>
                  <a:gd name="T12" fmla="+- 0 17350 17296"/>
                  <a:gd name="T13" fmla="*/ T12 w 59"/>
                  <a:gd name="T14" fmla="+- 0 27838 27764"/>
                  <a:gd name="T15" fmla="*/ 27838 h 86"/>
                  <a:gd name="T16" fmla="+- 0 17296 17296"/>
                  <a:gd name="T17" fmla="*/ T16 w 59"/>
                  <a:gd name="T18" fmla="+- 0 27764 27764"/>
                  <a:gd name="T19" fmla="*/ 27764 h 86"/>
                  <a:gd name="T20" fmla="+- 0 17296 17296"/>
                  <a:gd name="T21" fmla="*/ T20 w 59"/>
                  <a:gd name="T22" fmla="+- 0 27850 27764"/>
                  <a:gd name="T23" fmla="*/ 27850 h 86"/>
                  <a:gd name="T24" fmla="+- 0 17301 17296"/>
                  <a:gd name="T25" fmla="*/ T24 w 59"/>
                  <a:gd name="T26" fmla="+- 0 27850 27764"/>
                  <a:gd name="T27" fmla="*/ 27850 h 86"/>
                  <a:gd name="T28" fmla="+- 0 17301 17296"/>
                  <a:gd name="T29" fmla="*/ T28 w 59"/>
                  <a:gd name="T30" fmla="+- 0 27777 27764"/>
                  <a:gd name="T31" fmla="*/ 27777 h 86"/>
                  <a:gd name="T32" fmla="+- 0 17354 17296"/>
                  <a:gd name="T33" fmla="*/ T32 w 59"/>
                  <a:gd name="T34" fmla="+- 0 27850 27764"/>
                  <a:gd name="T35" fmla="*/ 27850 h 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59" h="86">
                    <a:moveTo>
                      <a:pt x="58" y="86"/>
                    </a:moveTo>
                    <a:lnTo>
                      <a:pt x="58" y="0"/>
                    </a:lnTo>
                    <a:lnTo>
                      <a:pt x="54" y="0"/>
                    </a:lnTo>
                    <a:lnTo>
                      <a:pt x="54" y="74"/>
                    </a:lnTo>
                    <a:lnTo>
                      <a:pt x="0" y="0"/>
                    </a:lnTo>
                    <a:lnTo>
                      <a:pt x="0" y="86"/>
                    </a:lnTo>
                    <a:lnTo>
                      <a:pt x="5" y="86"/>
                    </a:lnTo>
                    <a:lnTo>
                      <a:pt x="5" y="13"/>
                    </a:lnTo>
                    <a:lnTo>
                      <a:pt x="58" y="8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07" name="Group 450">
              <a:extLst>
                <a:ext uri="{FF2B5EF4-FFF2-40B4-BE49-F238E27FC236}">
                  <a16:creationId xmlns:a16="http://schemas.microsoft.com/office/drawing/2014/main" id="{322296BC-BD1F-48B9-AEEF-6B7F6E609E67}"/>
                </a:ext>
              </a:extLst>
            </p:cNvPr>
            <p:cNvGrpSpPr>
              <a:grpSpLocks/>
            </p:cNvGrpSpPr>
            <p:nvPr/>
          </p:nvGrpSpPr>
          <p:grpSpPr bwMode="auto">
            <a:xfrm>
              <a:off x="17387" y="27764"/>
              <a:ext cx="2" cy="86"/>
              <a:chOff x="17387" y="27764"/>
              <a:chExt cx="2" cy="86"/>
            </a:xfrm>
          </p:grpSpPr>
          <p:sp>
            <p:nvSpPr>
              <p:cNvPr id="20523" name="Freeform 451">
                <a:extLst>
                  <a:ext uri="{FF2B5EF4-FFF2-40B4-BE49-F238E27FC236}">
                    <a16:creationId xmlns:a16="http://schemas.microsoft.com/office/drawing/2014/main" id="{F628F1ED-457C-45C3-9F50-394437FC842D}"/>
                  </a:ext>
                </a:extLst>
              </p:cNvPr>
              <p:cNvSpPr>
                <a:spLocks/>
              </p:cNvSpPr>
              <p:nvPr/>
            </p:nvSpPr>
            <p:spPr bwMode="auto">
              <a:xfrm>
                <a:off x="17387" y="27764"/>
                <a:ext cx="2" cy="86"/>
              </a:xfrm>
              <a:custGeom>
                <a:avLst/>
                <a:gdLst>
                  <a:gd name="T0" fmla="+- 0 27764 27764"/>
                  <a:gd name="T1" fmla="*/ 27764 h 86"/>
                  <a:gd name="T2" fmla="+- 0 27850 27764"/>
                  <a:gd name="T3" fmla="*/ 27850 h 86"/>
                </a:gdLst>
                <a:ahLst/>
                <a:cxnLst>
                  <a:cxn ang="0">
                    <a:pos x="0" y="T1"/>
                  </a:cxn>
                  <a:cxn ang="0">
                    <a:pos x="0" y="T3"/>
                  </a:cxn>
                </a:cxnLst>
                <a:rect l="0" t="0" r="r" b="b"/>
                <a:pathLst>
                  <a:path h="86">
                    <a:moveTo>
                      <a:pt x="0" y="0"/>
                    </a:moveTo>
                    <a:lnTo>
                      <a:pt x="0" y="8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08" name="Group 452">
              <a:extLst>
                <a:ext uri="{FF2B5EF4-FFF2-40B4-BE49-F238E27FC236}">
                  <a16:creationId xmlns:a16="http://schemas.microsoft.com/office/drawing/2014/main" id="{4FB8689C-5580-4785-B4D0-408FDB490D5F}"/>
                </a:ext>
              </a:extLst>
            </p:cNvPr>
            <p:cNvGrpSpPr>
              <a:grpSpLocks/>
            </p:cNvGrpSpPr>
            <p:nvPr/>
          </p:nvGrpSpPr>
          <p:grpSpPr bwMode="auto">
            <a:xfrm>
              <a:off x="17391" y="27768"/>
              <a:ext cx="2" cy="80"/>
              <a:chOff x="17391" y="27768"/>
              <a:chExt cx="2" cy="80"/>
            </a:xfrm>
          </p:grpSpPr>
          <p:sp>
            <p:nvSpPr>
              <p:cNvPr id="20522" name="Freeform 453">
                <a:extLst>
                  <a:ext uri="{FF2B5EF4-FFF2-40B4-BE49-F238E27FC236}">
                    <a16:creationId xmlns:a16="http://schemas.microsoft.com/office/drawing/2014/main" id="{3D5BDEAF-692B-4DA8-846D-30C1EBCA8B34}"/>
                  </a:ext>
                </a:extLst>
              </p:cNvPr>
              <p:cNvSpPr>
                <a:spLocks/>
              </p:cNvSpPr>
              <p:nvPr/>
            </p:nvSpPr>
            <p:spPr bwMode="auto">
              <a:xfrm>
                <a:off x="17391" y="27768"/>
                <a:ext cx="2" cy="80"/>
              </a:xfrm>
              <a:custGeom>
                <a:avLst/>
                <a:gdLst>
                  <a:gd name="T0" fmla="+- 0 27768 27768"/>
                  <a:gd name="T1" fmla="*/ 27768 h 80"/>
                  <a:gd name="T2" fmla="+- 0 27847 27768"/>
                  <a:gd name="T3" fmla="*/ 27847 h 80"/>
                </a:gdLst>
                <a:ahLst/>
                <a:cxnLst>
                  <a:cxn ang="0">
                    <a:pos x="0" y="T1"/>
                  </a:cxn>
                  <a:cxn ang="0">
                    <a:pos x="0" y="T3"/>
                  </a:cxn>
                </a:cxnLst>
                <a:rect l="0" t="0" r="r" b="b"/>
                <a:pathLst>
                  <a:path h="80">
                    <a:moveTo>
                      <a:pt x="0" y="0"/>
                    </a:moveTo>
                    <a:lnTo>
                      <a:pt x="0" y="79"/>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09" name="Group 454">
              <a:extLst>
                <a:ext uri="{FF2B5EF4-FFF2-40B4-BE49-F238E27FC236}">
                  <a16:creationId xmlns:a16="http://schemas.microsoft.com/office/drawing/2014/main" id="{5777993A-74E4-44AB-BB23-B2AF4FE43684}"/>
                </a:ext>
              </a:extLst>
            </p:cNvPr>
            <p:cNvGrpSpPr>
              <a:grpSpLocks/>
            </p:cNvGrpSpPr>
            <p:nvPr/>
          </p:nvGrpSpPr>
          <p:grpSpPr bwMode="auto">
            <a:xfrm>
              <a:off x="17387" y="27764"/>
              <a:ext cx="50" cy="4"/>
              <a:chOff x="17387" y="27764"/>
              <a:chExt cx="50" cy="4"/>
            </a:xfrm>
          </p:grpSpPr>
          <p:sp>
            <p:nvSpPr>
              <p:cNvPr id="20521" name="Freeform 455">
                <a:extLst>
                  <a:ext uri="{FF2B5EF4-FFF2-40B4-BE49-F238E27FC236}">
                    <a16:creationId xmlns:a16="http://schemas.microsoft.com/office/drawing/2014/main" id="{8F2595E1-9875-4DFE-8FDF-DEFAFC365B03}"/>
                  </a:ext>
                </a:extLst>
              </p:cNvPr>
              <p:cNvSpPr>
                <a:spLocks/>
              </p:cNvSpPr>
              <p:nvPr/>
            </p:nvSpPr>
            <p:spPr bwMode="auto">
              <a:xfrm>
                <a:off x="17387" y="27764"/>
                <a:ext cx="50" cy="4"/>
              </a:xfrm>
              <a:custGeom>
                <a:avLst/>
                <a:gdLst>
                  <a:gd name="T0" fmla="+- 0 17387 17387"/>
                  <a:gd name="T1" fmla="*/ T0 w 50"/>
                  <a:gd name="T2" fmla="+- 0 27764 27764"/>
                  <a:gd name="T3" fmla="*/ 27764 h 4"/>
                  <a:gd name="T4" fmla="+- 0 17437 17387"/>
                  <a:gd name="T5" fmla="*/ T4 w 50"/>
                  <a:gd name="T6" fmla="+- 0 27764 27764"/>
                  <a:gd name="T7" fmla="*/ 27764 h 4"/>
                  <a:gd name="T8" fmla="+- 0 17437 17387"/>
                  <a:gd name="T9" fmla="*/ T8 w 50"/>
                  <a:gd name="T10" fmla="+- 0 27768 27764"/>
                  <a:gd name="T11" fmla="*/ 27768 h 4"/>
                  <a:gd name="T12" fmla="+- 0 17391 17387"/>
                  <a:gd name="T13" fmla="*/ T12 w 50"/>
                  <a:gd name="T14" fmla="+- 0 27768 27764"/>
                  <a:gd name="T15" fmla="*/ 27768 h 4"/>
                </a:gdLst>
                <a:ahLst/>
                <a:cxnLst>
                  <a:cxn ang="0">
                    <a:pos x="T1" y="T3"/>
                  </a:cxn>
                  <a:cxn ang="0">
                    <a:pos x="T5" y="T7"/>
                  </a:cxn>
                  <a:cxn ang="0">
                    <a:pos x="T9" y="T11"/>
                  </a:cxn>
                  <a:cxn ang="0">
                    <a:pos x="T13" y="T15"/>
                  </a:cxn>
                </a:cxnLst>
                <a:rect l="0" t="0" r="r" b="b"/>
                <a:pathLst>
                  <a:path w="50" h="4">
                    <a:moveTo>
                      <a:pt x="0" y="0"/>
                    </a:moveTo>
                    <a:lnTo>
                      <a:pt x="50" y="0"/>
                    </a:lnTo>
                    <a:lnTo>
                      <a:pt x="50" y="4"/>
                    </a:lnTo>
                    <a:lnTo>
                      <a:pt x="4" y="4"/>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10" name="Group 456">
              <a:extLst>
                <a:ext uri="{FF2B5EF4-FFF2-40B4-BE49-F238E27FC236}">
                  <a16:creationId xmlns:a16="http://schemas.microsoft.com/office/drawing/2014/main" id="{A87B750C-DED9-4B78-B3E7-3111B9874B85}"/>
                </a:ext>
              </a:extLst>
            </p:cNvPr>
            <p:cNvGrpSpPr>
              <a:grpSpLocks/>
            </p:cNvGrpSpPr>
            <p:nvPr/>
          </p:nvGrpSpPr>
          <p:grpSpPr bwMode="auto">
            <a:xfrm>
              <a:off x="17391" y="27805"/>
              <a:ext cx="26" cy="5"/>
              <a:chOff x="17391" y="27805"/>
              <a:chExt cx="26" cy="5"/>
            </a:xfrm>
          </p:grpSpPr>
          <p:sp>
            <p:nvSpPr>
              <p:cNvPr id="20520" name="Freeform 457">
                <a:extLst>
                  <a:ext uri="{FF2B5EF4-FFF2-40B4-BE49-F238E27FC236}">
                    <a16:creationId xmlns:a16="http://schemas.microsoft.com/office/drawing/2014/main" id="{ABBE318B-701C-42C8-A030-0FB798B7C887}"/>
                  </a:ext>
                </a:extLst>
              </p:cNvPr>
              <p:cNvSpPr>
                <a:spLocks/>
              </p:cNvSpPr>
              <p:nvPr/>
            </p:nvSpPr>
            <p:spPr bwMode="auto">
              <a:xfrm>
                <a:off x="17391" y="27805"/>
                <a:ext cx="26" cy="5"/>
              </a:xfrm>
              <a:custGeom>
                <a:avLst/>
                <a:gdLst>
                  <a:gd name="T0" fmla="+- 0 17391 17391"/>
                  <a:gd name="T1" fmla="*/ T0 w 26"/>
                  <a:gd name="T2" fmla="+- 0 27805 27805"/>
                  <a:gd name="T3" fmla="*/ 27805 h 5"/>
                  <a:gd name="T4" fmla="+- 0 17416 17391"/>
                  <a:gd name="T5" fmla="*/ T4 w 26"/>
                  <a:gd name="T6" fmla="+- 0 27805 27805"/>
                  <a:gd name="T7" fmla="*/ 27805 h 5"/>
                  <a:gd name="T8" fmla="+- 0 17416 17391"/>
                  <a:gd name="T9" fmla="*/ T8 w 26"/>
                  <a:gd name="T10" fmla="+- 0 27809 27805"/>
                  <a:gd name="T11" fmla="*/ 27809 h 5"/>
                  <a:gd name="T12" fmla="+- 0 17391 17391"/>
                  <a:gd name="T13" fmla="*/ T12 w 26"/>
                  <a:gd name="T14" fmla="+- 0 27809 27805"/>
                  <a:gd name="T15" fmla="*/ 27809 h 5"/>
                </a:gdLst>
                <a:ahLst/>
                <a:cxnLst>
                  <a:cxn ang="0">
                    <a:pos x="T1" y="T3"/>
                  </a:cxn>
                  <a:cxn ang="0">
                    <a:pos x="T5" y="T7"/>
                  </a:cxn>
                  <a:cxn ang="0">
                    <a:pos x="T9" y="T11"/>
                  </a:cxn>
                  <a:cxn ang="0">
                    <a:pos x="T13" y="T15"/>
                  </a:cxn>
                </a:cxnLst>
                <a:rect l="0" t="0" r="r" b="b"/>
                <a:pathLst>
                  <a:path w="26" h="5">
                    <a:moveTo>
                      <a:pt x="0" y="0"/>
                    </a:moveTo>
                    <a:lnTo>
                      <a:pt x="25" y="0"/>
                    </a:lnTo>
                    <a:lnTo>
                      <a:pt x="25" y="4"/>
                    </a:lnTo>
                    <a:lnTo>
                      <a:pt x="0" y="4"/>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11" name="Group 458">
              <a:extLst>
                <a:ext uri="{FF2B5EF4-FFF2-40B4-BE49-F238E27FC236}">
                  <a16:creationId xmlns:a16="http://schemas.microsoft.com/office/drawing/2014/main" id="{2DA50C4A-E76B-4D05-AACE-082E2DA2A080}"/>
                </a:ext>
              </a:extLst>
            </p:cNvPr>
            <p:cNvGrpSpPr>
              <a:grpSpLocks/>
            </p:cNvGrpSpPr>
            <p:nvPr/>
          </p:nvGrpSpPr>
          <p:grpSpPr bwMode="auto">
            <a:xfrm>
              <a:off x="17387" y="27847"/>
              <a:ext cx="50" cy="4"/>
              <a:chOff x="17387" y="27847"/>
              <a:chExt cx="50" cy="4"/>
            </a:xfrm>
          </p:grpSpPr>
          <p:sp>
            <p:nvSpPr>
              <p:cNvPr id="20519" name="Freeform 459">
                <a:extLst>
                  <a:ext uri="{FF2B5EF4-FFF2-40B4-BE49-F238E27FC236}">
                    <a16:creationId xmlns:a16="http://schemas.microsoft.com/office/drawing/2014/main" id="{1D003141-DC40-4694-BC53-CD28561612E9}"/>
                  </a:ext>
                </a:extLst>
              </p:cNvPr>
              <p:cNvSpPr>
                <a:spLocks/>
              </p:cNvSpPr>
              <p:nvPr/>
            </p:nvSpPr>
            <p:spPr bwMode="auto">
              <a:xfrm>
                <a:off x="17387" y="27847"/>
                <a:ext cx="50" cy="4"/>
              </a:xfrm>
              <a:custGeom>
                <a:avLst/>
                <a:gdLst>
                  <a:gd name="T0" fmla="+- 0 17391 17387"/>
                  <a:gd name="T1" fmla="*/ T0 w 50"/>
                  <a:gd name="T2" fmla="+- 0 27847 27847"/>
                  <a:gd name="T3" fmla="*/ 27847 h 4"/>
                  <a:gd name="T4" fmla="+- 0 17437 17387"/>
                  <a:gd name="T5" fmla="*/ T4 w 50"/>
                  <a:gd name="T6" fmla="+- 0 27847 27847"/>
                  <a:gd name="T7" fmla="*/ 27847 h 4"/>
                  <a:gd name="T8" fmla="+- 0 17437 17387"/>
                  <a:gd name="T9" fmla="*/ T8 w 50"/>
                  <a:gd name="T10" fmla="+- 0 27850 27847"/>
                  <a:gd name="T11" fmla="*/ 27850 h 4"/>
                  <a:gd name="T12" fmla="+- 0 17387 17387"/>
                  <a:gd name="T13" fmla="*/ T12 w 50"/>
                  <a:gd name="T14" fmla="+- 0 27850 27847"/>
                  <a:gd name="T15" fmla="*/ 27850 h 4"/>
                </a:gdLst>
                <a:ahLst/>
                <a:cxnLst>
                  <a:cxn ang="0">
                    <a:pos x="T1" y="T3"/>
                  </a:cxn>
                  <a:cxn ang="0">
                    <a:pos x="T5" y="T7"/>
                  </a:cxn>
                  <a:cxn ang="0">
                    <a:pos x="T9" y="T11"/>
                  </a:cxn>
                  <a:cxn ang="0">
                    <a:pos x="T13" y="T15"/>
                  </a:cxn>
                </a:cxnLst>
                <a:rect l="0" t="0" r="r" b="b"/>
                <a:pathLst>
                  <a:path w="50" h="4">
                    <a:moveTo>
                      <a:pt x="4" y="0"/>
                    </a:moveTo>
                    <a:lnTo>
                      <a:pt x="50" y="0"/>
                    </a:lnTo>
                    <a:lnTo>
                      <a:pt x="50" y="3"/>
                    </a:lnTo>
                    <a:lnTo>
                      <a:pt x="0" y="3"/>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12" name="Group 460">
              <a:extLst>
                <a:ext uri="{FF2B5EF4-FFF2-40B4-BE49-F238E27FC236}">
                  <a16:creationId xmlns:a16="http://schemas.microsoft.com/office/drawing/2014/main" id="{1D7D9CA6-A04A-4D07-BB11-FB2B18B9F29B}"/>
                </a:ext>
              </a:extLst>
            </p:cNvPr>
            <p:cNvGrpSpPr>
              <a:grpSpLocks/>
            </p:cNvGrpSpPr>
            <p:nvPr/>
          </p:nvGrpSpPr>
          <p:grpSpPr bwMode="auto">
            <a:xfrm>
              <a:off x="17465" y="27764"/>
              <a:ext cx="2" cy="86"/>
              <a:chOff x="17465" y="27764"/>
              <a:chExt cx="2" cy="86"/>
            </a:xfrm>
          </p:grpSpPr>
          <p:sp>
            <p:nvSpPr>
              <p:cNvPr id="20518" name="Freeform 461">
                <a:extLst>
                  <a:ext uri="{FF2B5EF4-FFF2-40B4-BE49-F238E27FC236}">
                    <a16:creationId xmlns:a16="http://schemas.microsoft.com/office/drawing/2014/main" id="{0C963D40-4471-483E-9DB3-4168DF5B21F1}"/>
                  </a:ext>
                </a:extLst>
              </p:cNvPr>
              <p:cNvSpPr>
                <a:spLocks/>
              </p:cNvSpPr>
              <p:nvPr/>
            </p:nvSpPr>
            <p:spPr bwMode="auto">
              <a:xfrm>
                <a:off x="17465" y="27764"/>
                <a:ext cx="2" cy="86"/>
              </a:xfrm>
              <a:custGeom>
                <a:avLst/>
                <a:gdLst>
                  <a:gd name="T0" fmla="+- 0 27764 27764"/>
                  <a:gd name="T1" fmla="*/ 27764 h 86"/>
                  <a:gd name="T2" fmla="+- 0 27850 27764"/>
                  <a:gd name="T3" fmla="*/ 27850 h 86"/>
                </a:gdLst>
                <a:ahLst/>
                <a:cxnLst>
                  <a:cxn ang="0">
                    <a:pos x="0" y="T1"/>
                  </a:cxn>
                  <a:cxn ang="0">
                    <a:pos x="0" y="T3"/>
                  </a:cxn>
                </a:cxnLst>
                <a:rect l="0" t="0" r="r" b="b"/>
                <a:pathLst>
                  <a:path h="86">
                    <a:moveTo>
                      <a:pt x="0" y="0"/>
                    </a:moveTo>
                    <a:lnTo>
                      <a:pt x="0" y="8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13" name="Group 462">
              <a:extLst>
                <a:ext uri="{FF2B5EF4-FFF2-40B4-BE49-F238E27FC236}">
                  <a16:creationId xmlns:a16="http://schemas.microsoft.com/office/drawing/2014/main" id="{BD96EC37-716F-4AEB-B71D-65B4237772D4}"/>
                </a:ext>
              </a:extLst>
            </p:cNvPr>
            <p:cNvGrpSpPr>
              <a:grpSpLocks/>
            </p:cNvGrpSpPr>
            <p:nvPr/>
          </p:nvGrpSpPr>
          <p:grpSpPr bwMode="auto">
            <a:xfrm>
              <a:off x="17470" y="27768"/>
              <a:ext cx="2" cy="80"/>
              <a:chOff x="17470" y="27768"/>
              <a:chExt cx="2" cy="80"/>
            </a:xfrm>
          </p:grpSpPr>
          <p:sp>
            <p:nvSpPr>
              <p:cNvPr id="20517" name="Freeform 463">
                <a:extLst>
                  <a:ext uri="{FF2B5EF4-FFF2-40B4-BE49-F238E27FC236}">
                    <a16:creationId xmlns:a16="http://schemas.microsoft.com/office/drawing/2014/main" id="{51171FAC-C593-48DD-B9F0-86A2AB5C0A46}"/>
                  </a:ext>
                </a:extLst>
              </p:cNvPr>
              <p:cNvSpPr>
                <a:spLocks/>
              </p:cNvSpPr>
              <p:nvPr/>
            </p:nvSpPr>
            <p:spPr bwMode="auto">
              <a:xfrm>
                <a:off x="17470" y="27768"/>
                <a:ext cx="2" cy="80"/>
              </a:xfrm>
              <a:custGeom>
                <a:avLst/>
                <a:gdLst>
                  <a:gd name="T0" fmla="+- 0 27768 27768"/>
                  <a:gd name="T1" fmla="*/ 27768 h 80"/>
                  <a:gd name="T2" fmla="+- 0 27847 27768"/>
                  <a:gd name="T3" fmla="*/ 27847 h 80"/>
                </a:gdLst>
                <a:ahLst/>
                <a:cxnLst>
                  <a:cxn ang="0">
                    <a:pos x="0" y="T1"/>
                  </a:cxn>
                  <a:cxn ang="0">
                    <a:pos x="0" y="T3"/>
                  </a:cxn>
                </a:cxnLst>
                <a:rect l="0" t="0" r="r" b="b"/>
                <a:pathLst>
                  <a:path h="80">
                    <a:moveTo>
                      <a:pt x="0" y="0"/>
                    </a:moveTo>
                    <a:lnTo>
                      <a:pt x="0" y="79"/>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14" name="Group 464">
              <a:extLst>
                <a:ext uri="{FF2B5EF4-FFF2-40B4-BE49-F238E27FC236}">
                  <a16:creationId xmlns:a16="http://schemas.microsoft.com/office/drawing/2014/main" id="{17B1F69B-01C2-4C13-810C-9EAF8C2717F8}"/>
                </a:ext>
              </a:extLst>
            </p:cNvPr>
            <p:cNvGrpSpPr>
              <a:grpSpLocks/>
            </p:cNvGrpSpPr>
            <p:nvPr/>
          </p:nvGrpSpPr>
          <p:grpSpPr bwMode="auto">
            <a:xfrm>
              <a:off x="17465" y="27764"/>
              <a:ext cx="50" cy="4"/>
              <a:chOff x="17465" y="27764"/>
              <a:chExt cx="50" cy="4"/>
            </a:xfrm>
          </p:grpSpPr>
          <p:sp>
            <p:nvSpPr>
              <p:cNvPr id="20516" name="Freeform 465">
                <a:extLst>
                  <a:ext uri="{FF2B5EF4-FFF2-40B4-BE49-F238E27FC236}">
                    <a16:creationId xmlns:a16="http://schemas.microsoft.com/office/drawing/2014/main" id="{3136EBEB-963A-4941-AE18-49D529EEDCC3}"/>
                  </a:ext>
                </a:extLst>
              </p:cNvPr>
              <p:cNvSpPr>
                <a:spLocks/>
              </p:cNvSpPr>
              <p:nvPr/>
            </p:nvSpPr>
            <p:spPr bwMode="auto">
              <a:xfrm>
                <a:off x="17465" y="27764"/>
                <a:ext cx="50" cy="4"/>
              </a:xfrm>
              <a:custGeom>
                <a:avLst/>
                <a:gdLst>
                  <a:gd name="T0" fmla="+- 0 17465 17465"/>
                  <a:gd name="T1" fmla="*/ T0 w 50"/>
                  <a:gd name="T2" fmla="+- 0 27764 27764"/>
                  <a:gd name="T3" fmla="*/ 27764 h 4"/>
                  <a:gd name="T4" fmla="+- 0 17515 17465"/>
                  <a:gd name="T5" fmla="*/ T4 w 50"/>
                  <a:gd name="T6" fmla="+- 0 27764 27764"/>
                  <a:gd name="T7" fmla="*/ 27764 h 4"/>
                  <a:gd name="T8" fmla="+- 0 17515 17465"/>
                  <a:gd name="T9" fmla="*/ T8 w 50"/>
                  <a:gd name="T10" fmla="+- 0 27768 27764"/>
                  <a:gd name="T11" fmla="*/ 27768 h 4"/>
                  <a:gd name="T12" fmla="+- 0 17470 17465"/>
                  <a:gd name="T13" fmla="*/ T12 w 50"/>
                  <a:gd name="T14" fmla="+- 0 27768 27764"/>
                  <a:gd name="T15" fmla="*/ 27768 h 4"/>
                </a:gdLst>
                <a:ahLst/>
                <a:cxnLst>
                  <a:cxn ang="0">
                    <a:pos x="T1" y="T3"/>
                  </a:cxn>
                  <a:cxn ang="0">
                    <a:pos x="T5" y="T7"/>
                  </a:cxn>
                  <a:cxn ang="0">
                    <a:pos x="T9" y="T11"/>
                  </a:cxn>
                  <a:cxn ang="0">
                    <a:pos x="T13" y="T15"/>
                  </a:cxn>
                </a:cxnLst>
                <a:rect l="0" t="0" r="r" b="b"/>
                <a:pathLst>
                  <a:path w="50" h="4">
                    <a:moveTo>
                      <a:pt x="0" y="0"/>
                    </a:moveTo>
                    <a:lnTo>
                      <a:pt x="50" y="0"/>
                    </a:lnTo>
                    <a:lnTo>
                      <a:pt x="50" y="4"/>
                    </a:lnTo>
                    <a:lnTo>
                      <a:pt x="5" y="4"/>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15" name="Group 466">
              <a:extLst>
                <a:ext uri="{FF2B5EF4-FFF2-40B4-BE49-F238E27FC236}">
                  <a16:creationId xmlns:a16="http://schemas.microsoft.com/office/drawing/2014/main" id="{84B9A390-EF97-4155-9AF3-C7EBC0F34617}"/>
                </a:ext>
              </a:extLst>
            </p:cNvPr>
            <p:cNvGrpSpPr>
              <a:grpSpLocks/>
            </p:cNvGrpSpPr>
            <p:nvPr/>
          </p:nvGrpSpPr>
          <p:grpSpPr bwMode="auto">
            <a:xfrm>
              <a:off x="17470" y="27805"/>
              <a:ext cx="25" cy="5"/>
              <a:chOff x="17470" y="27805"/>
              <a:chExt cx="25" cy="5"/>
            </a:xfrm>
          </p:grpSpPr>
          <p:sp>
            <p:nvSpPr>
              <p:cNvPr id="20515" name="Freeform 467">
                <a:extLst>
                  <a:ext uri="{FF2B5EF4-FFF2-40B4-BE49-F238E27FC236}">
                    <a16:creationId xmlns:a16="http://schemas.microsoft.com/office/drawing/2014/main" id="{E75C1D72-0AEF-41E0-8D61-A75FDD982286}"/>
                  </a:ext>
                </a:extLst>
              </p:cNvPr>
              <p:cNvSpPr>
                <a:spLocks/>
              </p:cNvSpPr>
              <p:nvPr/>
            </p:nvSpPr>
            <p:spPr bwMode="auto">
              <a:xfrm>
                <a:off x="17470" y="27805"/>
                <a:ext cx="25" cy="5"/>
              </a:xfrm>
              <a:custGeom>
                <a:avLst/>
                <a:gdLst>
                  <a:gd name="T0" fmla="+- 0 17470 17470"/>
                  <a:gd name="T1" fmla="*/ T0 w 25"/>
                  <a:gd name="T2" fmla="+- 0 27805 27805"/>
                  <a:gd name="T3" fmla="*/ 27805 h 5"/>
                  <a:gd name="T4" fmla="+- 0 17494 17470"/>
                  <a:gd name="T5" fmla="*/ T4 w 25"/>
                  <a:gd name="T6" fmla="+- 0 27805 27805"/>
                  <a:gd name="T7" fmla="*/ 27805 h 5"/>
                  <a:gd name="T8" fmla="+- 0 17494 17470"/>
                  <a:gd name="T9" fmla="*/ T8 w 25"/>
                  <a:gd name="T10" fmla="+- 0 27809 27805"/>
                  <a:gd name="T11" fmla="*/ 27809 h 5"/>
                  <a:gd name="T12" fmla="+- 0 17470 17470"/>
                  <a:gd name="T13" fmla="*/ T12 w 25"/>
                  <a:gd name="T14" fmla="+- 0 27809 27805"/>
                  <a:gd name="T15" fmla="*/ 27809 h 5"/>
                </a:gdLst>
                <a:ahLst/>
                <a:cxnLst>
                  <a:cxn ang="0">
                    <a:pos x="T1" y="T3"/>
                  </a:cxn>
                  <a:cxn ang="0">
                    <a:pos x="T5" y="T7"/>
                  </a:cxn>
                  <a:cxn ang="0">
                    <a:pos x="T9" y="T11"/>
                  </a:cxn>
                  <a:cxn ang="0">
                    <a:pos x="T13" y="T15"/>
                  </a:cxn>
                </a:cxnLst>
                <a:rect l="0" t="0" r="r" b="b"/>
                <a:pathLst>
                  <a:path w="25" h="5">
                    <a:moveTo>
                      <a:pt x="0" y="0"/>
                    </a:moveTo>
                    <a:lnTo>
                      <a:pt x="24" y="0"/>
                    </a:lnTo>
                    <a:lnTo>
                      <a:pt x="24" y="4"/>
                    </a:lnTo>
                    <a:lnTo>
                      <a:pt x="0" y="4"/>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16" name="Group 468">
              <a:extLst>
                <a:ext uri="{FF2B5EF4-FFF2-40B4-BE49-F238E27FC236}">
                  <a16:creationId xmlns:a16="http://schemas.microsoft.com/office/drawing/2014/main" id="{FCB8EBD6-E5A3-4032-ABD7-17A14B92D350}"/>
                </a:ext>
              </a:extLst>
            </p:cNvPr>
            <p:cNvGrpSpPr>
              <a:grpSpLocks/>
            </p:cNvGrpSpPr>
            <p:nvPr/>
          </p:nvGrpSpPr>
          <p:grpSpPr bwMode="auto">
            <a:xfrm>
              <a:off x="17465" y="27847"/>
              <a:ext cx="50" cy="4"/>
              <a:chOff x="17465" y="27847"/>
              <a:chExt cx="50" cy="4"/>
            </a:xfrm>
          </p:grpSpPr>
          <p:sp>
            <p:nvSpPr>
              <p:cNvPr id="20514" name="Freeform 469">
                <a:extLst>
                  <a:ext uri="{FF2B5EF4-FFF2-40B4-BE49-F238E27FC236}">
                    <a16:creationId xmlns:a16="http://schemas.microsoft.com/office/drawing/2014/main" id="{0365C8BA-875B-4877-9BBD-C254F69A9489}"/>
                  </a:ext>
                </a:extLst>
              </p:cNvPr>
              <p:cNvSpPr>
                <a:spLocks/>
              </p:cNvSpPr>
              <p:nvPr/>
            </p:nvSpPr>
            <p:spPr bwMode="auto">
              <a:xfrm>
                <a:off x="17465" y="27847"/>
                <a:ext cx="50" cy="4"/>
              </a:xfrm>
              <a:custGeom>
                <a:avLst/>
                <a:gdLst>
                  <a:gd name="T0" fmla="+- 0 17470 17465"/>
                  <a:gd name="T1" fmla="*/ T0 w 50"/>
                  <a:gd name="T2" fmla="+- 0 27847 27847"/>
                  <a:gd name="T3" fmla="*/ 27847 h 4"/>
                  <a:gd name="T4" fmla="+- 0 17515 17465"/>
                  <a:gd name="T5" fmla="*/ T4 w 50"/>
                  <a:gd name="T6" fmla="+- 0 27847 27847"/>
                  <a:gd name="T7" fmla="*/ 27847 h 4"/>
                  <a:gd name="T8" fmla="+- 0 17515 17465"/>
                  <a:gd name="T9" fmla="*/ T8 w 50"/>
                  <a:gd name="T10" fmla="+- 0 27850 27847"/>
                  <a:gd name="T11" fmla="*/ 27850 h 4"/>
                  <a:gd name="T12" fmla="+- 0 17465 17465"/>
                  <a:gd name="T13" fmla="*/ T12 w 50"/>
                  <a:gd name="T14" fmla="+- 0 27850 27847"/>
                  <a:gd name="T15" fmla="*/ 27850 h 4"/>
                </a:gdLst>
                <a:ahLst/>
                <a:cxnLst>
                  <a:cxn ang="0">
                    <a:pos x="T1" y="T3"/>
                  </a:cxn>
                  <a:cxn ang="0">
                    <a:pos x="T5" y="T7"/>
                  </a:cxn>
                  <a:cxn ang="0">
                    <a:pos x="T9" y="T11"/>
                  </a:cxn>
                  <a:cxn ang="0">
                    <a:pos x="T13" y="T15"/>
                  </a:cxn>
                </a:cxnLst>
                <a:rect l="0" t="0" r="r" b="b"/>
                <a:pathLst>
                  <a:path w="50" h="4">
                    <a:moveTo>
                      <a:pt x="5" y="0"/>
                    </a:moveTo>
                    <a:lnTo>
                      <a:pt x="50" y="0"/>
                    </a:lnTo>
                    <a:lnTo>
                      <a:pt x="50" y="3"/>
                    </a:lnTo>
                    <a:lnTo>
                      <a:pt x="0" y="3"/>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17" name="Group 470">
              <a:extLst>
                <a:ext uri="{FF2B5EF4-FFF2-40B4-BE49-F238E27FC236}">
                  <a16:creationId xmlns:a16="http://schemas.microsoft.com/office/drawing/2014/main" id="{E3C0378C-D958-4A07-A2CC-65C72F45C8EC}"/>
                </a:ext>
              </a:extLst>
            </p:cNvPr>
            <p:cNvGrpSpPr>
              <a:grpSpLocks/>
            </p:cNvGrpSpPr>
            <p:nvPr/>
          </p:nvGrpSpPr>
          <p:grpSpPr bwMode="auto">
            <a:xfrm>
              <a:off x="17543" y="27764"/>
              <a:ext cx="54" cy="86"/>
              <a:chOff x="17543" y="27764"/>
              <a:chExt cx="54" cy="86"/>
            </a:xfrm>
          </p:grpSpPr>
          <p:sp>
            <p:nvSpPr>
              <p:cNvPr id="20513" name="Freeform 471">
                <a:extLst>
                  <a:ext uri="{FF2B5EF4-FFF2-40B4-BE49-F238E27FC236}">
                    <a16:creationId xmlns:a16="http://schemas.microsoft.com/office/drawing/2014/main" id="{A460947C-79DC-4675-B356-65E49A2CD6E1}"/>
                  </a:ext>
                </a:extLst>
              </p:cNvPr>
              <p:cNvSpPr>
                <a:spLocks/>
              </p:cNvSpPr>
              <p:nvPr/>
            </p:nvSpPr>
            <p:spPr bwMode="auto">
              <a:xfrm>
                <a:off x="17543" y="27764"/>
                <a:ext cx="54" cy="86"/>
              </a:xfrm>
              <a:custGeom>
                <a:avLst/>
                <a:gdLst>
                  <a:gd name="T0" fmla="+- 0 17548 17543"/>
                  <a:gd name="T1" fmla="*/ T0 w 54"/>
                  <a:gd name="T2" fmla="+- 0 27809 27764"/>
                  <a:gd name="T3" fmla="*/ 27809 h 86"/>
                  <a:gd name="T4" fmla="+- 0 17576 17543"/>
                  <a:gd name="T5" fmla="*/ T4 w 54"/>
                  <a:gd name="T6" fmla="+- 0 27809 27764"/>
                  <a:gd name="T7" fmla="*/ 27809 h 86"/>
                  <a:gd name="T8" fmla="+- 0 17589 17543"/>
                  <a:gd name="T9" fmla="*/ T8 w 54"/>
                  <a:gd name="T10" fmla="+- 0 27805 27764"/>
                  <a:gd name="T11" fmla="*/ 27805 h 86"/>
                  <a:gd name="T12" fmla="+- 0 17593 17543"/>
                  <a:gd name="T13" fmla="*/ T12 w 54"/>
                  <a:gd name="T14" fmla="+- 0 27801 27764"/>
                  <a:gd name="T15" fmla="*/ 27801 h 86"/>
                  <a:gd name="T16" fmla="+- 0 17597 17543"/>
                  <a:gd name="T17" fmla="*/ T16 w 54"/>
                  <a:gd name="T18" fmla="+- 0 27793 27764"/>
                  <a:gd name="T19" fmla="*/ 27793 h 86"/>
                  <a:gd name="T20" fmla="+- 0 17597 17543"/>
                  <a:gd name="T21" fmla="*/ T20 w 54"/>
                  <a:gd name="T22" fmla="+- 0 27781 27764"/>
                  <a:gd name="T23" fmla="*/ 27781 h 86"/>
                  <a:gd name="T24" fmla="+- 0 17593 17543"/>
                  <a:gd name="T25" fmla="*/ T24 w 54"/>
                  <a:gd name="T26" fmla="+- 0 27772 27764"/>
                  <a:gd name="T27" fmla="*/ 27772 h 86"/>
                  <a:gd name="T28" fmla="+- 0 17589 17543"/>
                  <a:gd name="T29" fmla="*/ T28 w 54"/>
                  <a:gd name="T30" fmla="+- 0 27768 27764"/>
                  <a:gd name="T31" fmla="*/ 27768 h 86"/>
                  <a:gd name="T32" fmla="+- 0 17576 17543"/>
                  <a:gd name="T33" fmla="*/ T32 w 54"/>
                  <a:gd name="T34" fmla="+- 0 27764 27764"/>
                  <a:gd name="T35" fmla="*/ 27764 h 86"/>
                  <a:gd name="T36" fmla="+- 0 17543 17543"/>
                  <a:gd name="T37" fmla="*/ T36 w 54"/>
                  <a:gd name="T38" fmla="+- 0 27764 27764"/>
                  <a:gd name="T39" fmla="*/ 27764 h 86"/>
                  <a:gd name="T40" fmla="+- 0 17543 17543"/>
                  <a:gd name="T41" fmla="*/ T40 w 54"/>
                  <a:gd name="T42" fmla="+- 0 27850 27764"/>
                  <a:gd name="T43" fmla="*/ 27850 h 86"/>
                  <a:gd name="T44" fmla="+- 0 17548 17543"/>
                  <a:gd name="T45" fmla="*/ T44 w 54"/>
                  <a:gd name="T46" fmla="+- 0 27850 27764"/>
                  <a:gd name="T47" fmla="*/ 27850 h 86"/>
                  <a:gd name="T48" fmla="+- 0 17548 17543"/>
                  <a:gd name="T49" fmla="*/ T48 w 54"/>
                  <a:gd name="T50" fmla="+- 0 27768 27764"/>
                  <a:gd name="T51" fmla="*/ 27768 h 86"/>
                  <a:gd name="T52" fmla="+- 0 17576 17543"/>
                  <a:gd name="T53" fmla="*/ T52 w 54"/>
                  <a:gd name="T54" fmla="+- 0 27768 27764"/>
                  <a:gd name="T55" fmla="*/ 27768 h 86"/>
                  <a:gd name="T56" fmla="+- 0 17589 17543"/>
                  <a:gd name="T57" fmla="*/ T56 w 54"/>
                  <a:gd name="T58" fmla="+- 0 27772 27764"/>
                  <a:gd name="T59" fmla="*/ 27772 h 86"/>
                  <a:gd name="T60" fmla="+- 0 17593 17543"/>
                  <a:gd name="T61" fmla="*/ T60 w 54"/>
                  <a:gd name="T62" fmla="+- 0 27781 27764"/>
                  <a:gd name="T63" fmla="*/ 27781 h 86"/>
                  <a:gd name="T64" fmla="+- 0 17593 17543"/>
                  <a:gd name="T65" fmla="*/ T64 w 54"/>
                  <a:gd name="T66" fmla="+- 0 27793 27764"/>
                  <a:gd name="T67" fmla="*/ 27793 h 86"/>
                  <a:gd name="T68" fmla="+- 0 17589 17543"/>
                  <a:gd name="T69" fmla="*/ T68 w 54"/>
                  <a:gd name="T70" fmla="+- 0 27801 27764"/>
                  <a:gd name="T71" fmla="*/ 27801 h 86"/>
                  <a:gd name="T72" fmla="+- 0 17576 17543"/>
                  <a:gd name="T73" fmla="*/ T72 w 54"/>
                  <a:gd name="T74" fmla="+- 0 27805 27764"/>
                  <a:gd name="T75" fmla="*/ 27805 h 86"/>
                  <a:gd name="T76" fmla="+- 0 17548 17543"/>
                  <a:gd name="T77" fmla="*/ T76 w 54"/>
                  <a:gd name="T78" fmla="+- 0 27805 27764"/>
                  <a:gd name="T79" fmla="*/ 27805 h 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54" h="86">
                    <a:moveTo>
                      <a:pt x="5" y="45"/>
                    </a:moveTo>
                    <a:lnTo>
                      <a:pt x="33" y="45"/>
                    </a:lnTo>
                    <a:lnTo>
                      <a:pt x="46" y="41"/>
                    </a:lnTo>
                    <a:lnTo>
                      <a:pt x="50" y="37"/>
                    </a:lnTo>
                    <a:lnTo>
                      <a:pt x="54" y="29"/>
                    </a:lnTo>
                    <a:lnTo>
                      <a:pt x="54" y="17"/>
                    </a:lnTo>
                    <a:lnTo>
                      <a:pt x="50" y="8"/>
                    </a:lnTo>
                    <a:lnTo>
                      <a:pt x="46" y="4"/>
                    </a:lnTo>
                    <a:lnTo>
                      <a:pt x="33" y="0"/>
                    </a:lnTo>
                    <a:lnTo>
                      <a:pt x="0" y="0"/>
                    </a:lnTo>
                    <a:lnTo>
                      <a:pt x="0" y="86"/>
                    </a:lnTo>
                    <a:lnTo>
                      <a:pt x="5" y="86"/>
                    </a:lnTo>
                    <a:lnTo>
                      <a:pt x="5" y="4"/>
                    </a:lnTo>
                    <a:lnTo>
                      <a:pt x="33" y="4"/>
                    </a:lnTo>
                    <a:lnTo>
                      <a:pt x="46" y="8"/>
                    </a:lnTo>
                    <a:lnTo>
                      <a:pt x="50" y="17"/>
                    </a:lnTo>
                    <a:lnTo>
                      <a:pt x="50" y="29"/>
                    </a:lnTo>
                    <a:lnTo>
                      <a:pt x="46" y="37"/>
                    </a:lnTo>
                    <a:lnTo>
                      <a:pt x="33" y="41"/>
                    </a:lnTo>
                    <a:lnTo>
                      <a:pt x="5" y="41"/>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18" name="Group 472">
              <a:extLst>
                <a:ext uri="{FF2B5EF4-FFF2-40B4-BE49-F238E27FC236}">
                  <a16:creationId xmlns:a16="http://schemas.microsoft.com/office/drawing/2014/main" id="{683AC74F-CB84-4057-8135-9EAF1774E2DF}"/>
                </a:ext>
              </a:extLst>
            </p:cNvPr>
            <p:cNvGrpSpPr>
              <a:grpSpLocks/>
            </p:cNvGrpSpPr>
            <p:nvPr/>
          </p:nvGrpSpPr>
          <p:grpSpPr bwMode="auto">
            <a:xfrm>
              <a:off x="17569" y="27809"/>
              <a:ext cx="29" cy="41"/>
              <a:chOff x="17569" y="27809"/>
              <a:chExt cx="29" cy="41"/>
            </a:xfrm>
          </p:grpSpPr>
          <p:sp>
            <p:nvSpPr>
              <p:cNvPr id="20512" name="Freeform 473">
                <a:extLst>
                  <a:ext uri="{FF2B5EF4-FFF2-40B4-BE49-F238E27FC236}">
                    <a16:creationId xmlns:a16="http://schemas.microsoft.com/office/drawing/2014/main" id="{57386A3A-555E-4A60-B730-5745CB890B32}"/>
                  </a:ext>
                </a:extLst>
              </p:cNvPr>
              <p:cNvSpPr>
                <a:spLocks/>
              </p:cNvSpPr>
              <p:nvPr/>
            </p:nvSpPr>
            <p:spPr bwMode="auto">
              <a:xfrm>
                <a:off x="17569" y="27809"/>
                <a:ext cx="29" cy="41"/>
              </a:xfrm>
              <a:custGeom>
                <a:avLst/>
                <a:gdLst>
                  <a:gd name="T0" fmla="+- 0 17569 17569"/>
                  <a:gd name="T1" fmla="*/ T0 w 29"/>
                  <a:gd name="T2" fmla="+- 0 27809 27809"/>
                  <a:gd name="T3" fmla="*/ 27809 h 41"/>
                  <a:gd name="T4" fmla="+- 0 17593 17569"/>
                  <a:gd name="T5" fmla="*/ T4 w 29"/>
                  <a:gd name="T6" fmla="+- 0 27850 27809"/>
                  <a:gd name="T7" fmla="*/ 27850 h 41"/>
                  <a:gd name="T8" fmla="+- 0 17597 17569"/>
                  <a:gd name="T9" fmla="*/ T8 w 29"/>
                  <a:gd name="T10" fmla="+- 0 27850 27809"/>
                  <a:gd name="T11" fmla="*/ 27850 h 41"/>
                  <a:gd name="T12" fmla="+- 0 17572 17569"/>
                  <a:gd name="T13" fmla="*/ T12 w 29"/>
                  <a:gd name="T14" fmla="+- 0 27809 27809"/>
                  <a:gd name="T15" fmla="*/ 27809 h 41"/>
                </a:gdLst>
                <a:ahLst/>
                <a:cxnLst>
                  <a:cxn ang="0">
                    <a:pos x="T1" y="T3"/>
                  </a:cxn>
                  <a:cxn ang="0">
                    <a:pos x="T5" y="T7"/>
                  </a:cxn>
                  <a:cxn ang="0">
                    <a:pos x="T9" y="T11"/>
                  </a:cxn>
                  <a:cxn ang="0">
                    <a:pos x="T13" y="T15"/>
                  </a:cxn>
                </a:cxnLst>
                <a:rect l="0" t="0" r="r" b="b"/>
                <a:pathLst>
                  <a:path w="29" h="41">
                    <a:moveTo>
                      <a:pt x="0" y="0"/>
                    </a:moveTo>
                    <a:lnTo>
                      <a:pt x="24" y="41"/>
                    </a:lnTo>
                    <a:lnTo>
                      <a:pt x="28" y="41"/>
                    </a:lnTo>
                    <a:lnTo>
                      <a:pt x="3"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19" name="Group 474">
              <a:extLst>
                <a:ext uri="{FF2B5EF4-FFF2-40B4-BE49-F238E27FC236}">
                  <a16:creationId xmlns:a16="http://schemas.microsoft.com/office/drawing/2014/main" id="{9220F04A-FC12-48CD-A203-429BC3FB2CDC}"/>
                </a:ext>
              </a:extLst>
            </p:cNvPr>
            <p:cNvGrpSpPr>
              <a:grpSpLocks/>
            </p:cNvGrpSpPr>
            <p:nvPr/>
          </p:nvGrpSpPr>
          <p:grpSpPr bwMode="auto">
            <a:xfrm>
              <a:off x="17622" y="27764"/>
              <a:ext cx="59" cy="86"/>
              <a:chOff x="17622" y="27764"/>
              <a:chExt cx="59" cy="86"/>
            </a:xfrm>
          </p:grpSpPr>
          <p:sp>
            <p:nvSpPr>
              <p:cNvPr id="20511" name="Freeform 475">
                <a:extLst>
                  <a:ext uri="{FF2B5EF4-FFF2-40B4-BE49-F238E27FC236}">
                    <a16:creationId xmlns:a16="http://schemas.microsoft.com/office/drawing/2014/main" id="{A52396AB-53C4-4913-8089-4CE0940ED7FC}"/>
                  </a:ext>
                </a:extLst>
              </p:cNvPr>
              <p:cNvSpPr>
                <a:spLocks/>
              </p:cNvSpPr>
              <p:nvPr/>
            </p:nvSpPr>
            <p:spPr bwMode="auto">
              <a:xfrm>
                <a:off x="17622" y="27764"/>
                <a:ext cx="59" cy="86"/>
              </a:xfrm>
              <a:custGeom>
                <a:avLst/>
                <a:gdLst>
                  <a:gd name="T0" fmla="+- 0 17622 17622"/>
                  <a:gd name="T1" fmla="*/ T0 w 59"/>
                  <a:gd name="T2" fmla="+- 0 27838 27764"/>
                  <a:gd name="T3" fmla="*/ 27838 h 86"/>
                  <a:gd name="T4" fmla="+- 0 17630 17622"/>
                  <a:gd name="T5" fmla="*/ T4 w 59"/>
                  <a:gd name="T6" fmla="+- 0 27847 27764"/>
                  <a:gd name="T7" fmla="*/ 27847 h 86"/>
                  <a:gd name="T8" fmla="+- 0 17642 17622"/>
                  <a:gd name="T9" fmla="*/ T8 w 59"/>
                  <a:gd name="T10" fmla="+- 0 27850 27764"/>
                  <a:gd name="T11" fmla="*/ 27850 h 86"/>
                  <a:gd name="T12" fmla="+- 0 17659 17622"/>
                  <a:gd name="T13" fmla="*/ T12 w 59"/>
                  <a:gd name="T14" fmla="+- 0 27850 27764"/>
                  <a:gd name="T15" fmla="*/ 27850 h 86"/>
                  <a:gd name="T16" fmla="+- 0 17671 17622"/>
                  <a:gd name="T17" fmla="*/ T16 w 59"/>
                  <a:gd name="T18" fmla="+- 0 27847 27764"/>
                  <a:gd name="T19" fmla="*/ 27847 h 86"/>
                  <a:gd name="T20" fmla="+- 0 17680 17622"/>
                  <a:gd name="T21" fmla="*/ T20 w 59"/>
                  <a:gd name="T22" fmla="+- 0 27838 27764"/>
                  <a:gd name="T23" fmla="*/ 27838 h 86"/>
                  <a:gd name="T24" fmla="+- 0 17680 17622"/>
                  <a:gd name="T25" fmla="*/ T24 w 59"/>
                  <a:gd name="T26" fmla="+- 0 27826 27764"/>
                  <a:gd name="T27" fmla="*/ 27826 h 86"/>
                  <a:gd name="T28" fmla="+- 0 17675 17622"/>
                  <a:gd name="T29" fmla="*/ T28 w 59"/>
                  <a:gd name="T30" fmla="+- 0 27817 27764"/>
                  <a:gd name="T31" fmla="*/ 27817 h 86"/>
                  <a:gd name="T32" fmla="+- 0 17668 17622"/>
                  <a:gd name="T33" fmla="*/ T32 w 59"/>
                  <a:gd name="T34" fmla="+- 0 27809 27764"/>
                  <a:gd name="T35" fmla="*/ 27809 h 86"/>
                  <a:gd name="T36" fmla="+- 0 17659 17622"/>
                  <a:gd name="T37" fmla="*/ T36 w 59"/>
                  <a:gd name="T38" fmla="+- 0 27805 27764"/>
                  <a:gd name="T39" fmla="*/ 27805 h 86"/>
                  <a:gd name="T40" fmla="+- 0 17638 17622"/>
                  <a:gd name="T41" fmla="*/ T40 w 59"/>
                  <a:gd name="T42" fmla="+- 0 27797 27764"/>
                  <a:gd name="T43" fmla="*/ 27797 h 86"/>
                  <a:gd name="T44" fmla="+- 0 17630 17622"/>
                  <a:gd name="T45" fmla="*/ T44 w 59"/>
                  <a:gd name="T46" fmla="+- 0 27793 27764"/>
                  <a:gd name="T47" fmla="*/ 27793 h 86"/>
                  <a:gd name="T48" fmla="+- 0 17626 17622"/>
                  <a:gd name="T49" fmla="*/ T48 w 59"/>
                  <a:gd name="T50" fmla="+- 0 27784 27764"/>
                  <a:gd name="T51" fmla="*/ 27784 h 86"/>
                  <a:gd name="T52" fmla="+- 0 17626 17622"/>
                  <a:gd name="T53" fmla="*/ T52 w 59"/>
                  <a:gd name="T54" fmla="+- 0 27777 27764"/>
                  <a:gd name="T55" fmla="*/ 27777 h 86"/>
                  <a:gd name="T56" fmla="+- 0 17630 17622"/>
                  <a:gd name="T57" fmla="*/ T56 w 59"/>
                  <a:gd name="T58" fmla="+- 0 27772 27764"/>
                  <a:gd name="T59" fmla="*/ 27772 h 86"/>
                  <a:gd name="T60" fmla="+- 0 17642 17622"/>
                  <a:gd name="T61" fmla="*/ T60 w 59"/>
                  <a:gd name="T62" fmla="+- 0 27768 27764"/>
                  <a:gd name="T63" fmla="*/ 27768 h 86"/>
                  <a:gd name="T64" fmla="+- 0 17659 17622"/>
                  <a:gd name="T65" fmla="*/ T64 w 59"/>
                  <a:gd name="T66" fmla="+- 0 27768 27764"/>
                  <a:gd name="T67" fmla="*/ 27768 h 86"/>
                  <a:gd name="T68" fmla="+- 0 17668 17622"/>
                  <a:gd name="T69" fmla="*/ T68 w 59"/>
                  <a:gd name="T70" fmla="+- 0 27772 27764"/>
                  <a:gd name="T71" fmla="*/ 27772 h 86"/>
                  <a:gd name="T72" fmla="+- 0 17671 17622"/>
                  <a:gd name="T73" fmla="*/ T72 w 59"/>
                  <a:gd name="T74" fmla="+- 0 27777 27764"/>
                  <a:gd name="T75" fmla="*/ 27777 h 86"/>
                  <a:gd name="T76" fmla="+- 0 17680 17622"/>
                  <a:gd name="T77" fmla="*/ T76 w 59"/>
                  <a:gd name="T78" fmla="+- 0 27777 27764"/>
                  <a:gd name="T79" fmla="*/ 27777 h 86"/>
                  <a:gd name="T80" fmla="+- 0 17671 17622"/>
                  <a:gd name="T81" fmla="*/ T80 w 59"/>
                  <a:gd name="T82" fmla="+- 0 27768 27764"/>
                  <a:gd name="T83" fmla="*/ 27768 h 86"/>
                  <a:gd name="T84" fmla="+- 0 17659 17622"/>
                  <a:gd name="T85" fmla="*/ T84 w 59"/>
                  <a:gd name="T86" fmla="+- 0 27764 27764"/>
                  <a:gd name="T87" fmla="*/ 27764 h 86"/>
                  <a:gd name="T88" fmla="+- 0 17642 17622"/>
                  <a:gd name="T89" fmla="*/ T88 w 59"/>
                  <a:gd name="T90" fmla="+- 0 27764 27764"/>
                  <a:gd name="T91" fmla="*/ 27764 h 86"/>
                  <a:gd name="T92" fmla="+- 0 17630 17622"/>
                  <a:gd name="T93" fmla="*/ T92 w 59"/>
                  <a:gd name="T94" fmla="+- 0 27768 27764"/>
                  <a:gd name="T95" fmla="*/ 27768 h 86"/>
                  <a:gd name="T96" fmla="+- 0 17622 17622"/>
                  <a:gd name="T97" fmla="*/ T96 w 59"/>
                  <a:gd name="T98" fmla="+- 0 27777 27764"/>
                  <a:gd name="T99" fmla="*/ 27777 h 86"/>
                  <a:gd name="T100" fmla="+- 0 17622 17622"/>
                  <a:gd name="T101" fmla="*/ T100 w 59"/>
                  <a:gd name="T102" fmla="+- 0 27784 27764"/>
                  <a:gd name="T103" fmla="*/ 27784 h 86"/>
                  <a:gd name="T104" fmla="+- 0 17626 17622"/>
                  <a:gd name="T105" fmla="*/ T104 w 59"/>
                  <a:gd name="T106" fmla="+- 0 27793 27764"/>
                  <a:gd name="T107" fmla="*/ 27793 h 86"/>
                  <a:gd name="T108" fmla="+- 0 17630 17622"/>
                  <a:gd name="T109" fmla="*/ T108 w 59"/>
                  <a:gd name="T110" fmla="+- 0 27797 27764"/>
                  <a:gd name="T111" fmla="*/ 27797 h 86"/>
                  <a:gd name="T112" fmla="+- 0 17638 17622"/>
                  <a:gd name="T113" fmla="*/ T112 w 59"/>
                  <a:gd name="T114" fmla="+- 0 27801 27764"/>
                  <a:gd name="T115" fmla="*/ 27801 h 86"/>
                  <a:gd name="T116" fmla="+- 0 17659 17622"/>
                  <a:gd name="T117" fmla="*/ T116 w 59"/>
                  <a:gd name="T118" fmla="+- 0 27809 27764"/>
                  <a:gd name="T119" fmla="*/ 27809 h 86"/>
                  <a:gd name="T120" fmla="+- 0 17668 17622"/>
                  <a:gd name="T121" fmla="*/ T120 w 59"/>
                  <a:gd name="T122" fmla="+- 0 27814 27764"/>
                  <a:gd name="T123" fmla="*/ 27814 h 86"/>
                  <a:gd name="T124" fmla="+- 0 17671 17622"/>
                  <a:gd name="T125" fmla="*/ T124 w 59"/>
                  <a:gd name="T126" fmla="+- 0 27817 27764"/>
                  <a:gd name="T127" fmla="*/ 27817 h 86"/>
                  <a:gd name="T128" fmla="+- 0 17675 17622"/>
                  <a:gd name="T129" fmla="*/ T128 w 59"/>
                  <a:gd name="T130" fmla="+- 0 27826 27764"/>
                  <a:gd name="T131" fmla="*/ 27826 h 86"/>
                  <a:gd name="T132" fmla="+- 0 17675 17622"/>
                  <a:gd name="T133" fmla="*/ T132 w 59"/>
                  <a:gd name="T134" fmla="+- 0 27838 27764"/>
                  <a:gd name="T135" fmla="*/ 27838 h 86"/>
                  <a:gd name="T136" fmla="+- 0 17671 17622"/>
                  <a:gd name="T137" fmla="*/ T136 w 59"/>
                  <a:gd name="T138" fmla="+- 0 27842 27764"/>
                  <a:gd name="T139" fmla="*/ 27842 h 86"/>
                  <a:gd name="T140" fmla="+- 0 17659 17622"/>
                  <a:gd name="T141" fmla="*/ T140 w 59"/>
                  <a:gd name="T142" fmla="+- 0 27847 27764"/>
                  <a:gd name="T143" fmla="*/ 27847 h 86"/>
                  <a:gd name="T144" fmla="+- 0 17642 17622"/>
                  <a:gd name="T145" fmla="*/ T144 w 59"/>
                  <a:gd name="T146" fmla="+- 0 27847 27764"/>
                  <a:gd name="T147" fmla="*/ 27847 h 86"/>
                  <a:gd name="T148" fmla="+- 0 17635 17622"/>
                  <a:gd name="T149" fmla="*/ T148 w 59"/>
                  <a:gd name="T150" fmla="+- 0 27842 27764"/>
                  <a:gd name="T151" fmla="*/ 27842 h 86"/>
                  <a:gd name="T152" fmla="+- 0 17630 17622"/>
                  <a:gd name="T153" fmla="*/ T152 w 59"/>
                  <a:gd name="T154" fmla="+- 0 27838 27764"/>
                  <a:gd name="T155" fmla="*/ 27838 h 86"/>
                  <a:gd name="T156" fmla="+- 0 17622 17622"/>
                  <a:gd name="T157" fmla="*/ T156 w 59"/>
                  <a:gd name="T158" fmla="+- 0 27838 27764"/>
                  <a:gd name="T159" fmla="*/ 27838 h 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59" h="86">
                    <a:moveTo>
                      <a:pt x="0" y="74"/>
                    </a:moveTo>
                    <a:lnTo>
                      <a:pt x="8" y="83"/>
                    </a:lnTo>
                    <a:lnTo>
                      <a:pt x="20" y="86"/>
                    </a:lnTo>
                    <a:lnTo>
                      <a:pt x="37" y="86"/>
                    </a:lnTo>
                    <a:lnTo>
                      <a:pt x="49" y="83"/>
                    </a:lnTo>
                    <a:lnTo>
                      <a:pt x="58" y="74"/>
                    </a:lnTo>
                    <a:lnTo>
                      <a:pt x="58" y="62"/>
                    </a:lnTo>
                    <a:lnTo>
                      <a:pt x="53" y="53"/>
                    </a:lnTo>
                    <a:lnTo>
                      <a:pt x="46" y="45"/>
                    </a:lnTo>
                    <a:lnTo>
                      <a:pt x="37" y="41"/>
                    </a:lnTo>
                    <a:lnTo>
                      <a:pt x="16" y="33"/>
                    </a:lnTo>
                    <a:lnTo>
                      <a:pt x="8" y="29"/>
                    </a:lnTo>
                    <a:lnTo>
                      <a:pt x="4" y="20"/>
                    </a:lnTo>
                    <a:lnTo>
                      <a:pt x="4" y="13"/>
                    </a:lnTo>
                    <a:lnTo>
                      <a:pt x="8" y="8"/>
                    </a:lnTo>
                    <a:lnTo>
                      <a:pt x="20" y="4"/>
                    </a:lnTo>
                    <a:lnTo>
                      <a:pt x="37" y="4"/>
                    </a:lnTo>
                    <a:lnTo>
                      <a:pt x="46" y="8"/>
                    </a:lnTo>
                    <a:lnTo>
                      <a:pt x="49" y="13"/>
                    </a:lnTo>
                    <a:lnTo>
                      <a:pt x="58" y="13"/>
                    </a:lnTo>
                    <a:lnTo>
                      <a:pt x="49" y="4"/>
                    </a:lnTo>
                    <a:lnTo>
                      <a:pt x="37" y="0"/>
                    </a:lnTo>
                    <a:lnTo>
                      <a:pt x="20" y="0"/>
                    </a:lnTo>
                    <a:lnTo>
                      <a:pt x="8" y="4"/>
                    </a:lnTo>
                    <a:lnTo>
                      <a:pt x="0" y="13"/>
                    </a:lnTo>
                    <a:lnTo>
                      <a:pt x="0" y="20"/>
                    </a:lnTo>
                    <a:lnTo>
                      <a:pt x="4" y="29"/>
                    </a:lnTo>
                    <a:lnTo>
                      <a:pt x="8" y="33"/>
                    </a:lnTo>
                    <a:lnTo>
                      <a:pt x="16" y="37"/>
                    </a:lnTo>
                    <a:lnTo>
                      <a:pt x="37" y="45"/>
                    </a:lnTo>
                    <a:lnTo>
                      <a:pt x="46" y="50"/>
                    </a:lnTo>
                    <a:lnTo>
                      <a:pt x="49" y="53"/>
                    </a:lnTo>
                    <a:lnTo>
                      <a:pt x="53" y="62"/>
                    </a:lnTo>
                    <a:lnTo>
                      <a:pt x="53" y="74"/>
                    </a:lnTo>
                    <a:lnTo>
                      <a:pt x="49" y="78"/>
                    </a:lnTo>
                    <a:lnTo>
                      <a:pt x="37" y="83"/>
                    </a:lnTo>
                    <a:lnTo>
                      <a:pt x="20" y="83"/>
                    </a:lnTo>
                    <a:lnTo>
                      <a:pt x="13" y="78"/>
                    </a:lnTo>
                    <a:lnTo>
                      <a:pt x="8" y="74"/>
                    </a:lnTo>
                    <a:lnTo>
                      <a:pt x="0" y="74"/>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20" name="Group 476">
              <a:extLst>
                <a:ext uri="{FF2B5EF4-FFF2-40B4-BE49-F238E27FC236}">
                  <a16:creationId xmlns:a16="http://schemas.microsoft.com/office/drawing/2014/main" id="{DC98A396-6B60-48EB-A6B8-36B06F06BD04}"/>
                </a:ext>
              </a:extLst>
            </p:cNvPr>
            <p:cNvGrpSpPr>
              <a:grpSpLocks/>
            </p:cNvGrpSpPr>
            <p:nvPr/>
          </p:nvGrpSpPr>
          <p:grpSpPr bwMode="auto">
            <a:xfrm>
              <a:off x="17708" y="27809"/>
              <a:ext cx="71" cy="5"/>
              <a:chOff x="17708" y="27809"/>
              <a:chExt cx="71" cy="5"/>
            </a:xfrm>
          </p:grpSpPr>
          <p:sp>
            <p:nvSpPr>
              <p:cNvPr id="20510" name="Freeform 477">
                <a:extLst>
                  <a:ext uri="{FF2B5EF4-FFF2-40B4-BE49-F238E27FC236}">
                    <a16:creationId xmlns:a16="http://schemas.microsoft.com/office/drawing/2014/main" id="{B5ACF2DB-18EF-4481-92B0-51291D2C6EC8}"/>
                  </a:ext>
                </a:extLst>
              </p:cNvPr>
              <p:cNvSpPr>
                <a:spLocks/>
              </p:cNvSpPr>
              <p:nvPr/>
            </p:nvSpPr>
            <p:spPr bwMode="auto">
              <a:xfrm>
                <a:off x="17708" y="27809"/>
                <a:ext cx="71" cy="5"/>
              </a:xfrm>
              <a:custGeom>
                <a:avLst/>
                <a:gdLst>
                  <a:gd name="T0" fmla="+- 0 17705 17708"/>
                  <a:gd name="T1" fmla="*/ T0 w 71"/>
                  <a:gd name="T2" fmla="+- 0 27812 27809"/>
                  <a:gd name="T3" fmla="*/ 27812 h 5"/>
                  <a:gd name="T4" fmla="+- 0 17782 17708"/>
                  <a:gd name="T5" fmla="*/ T4 w 71"/>
                  <a:gd name="T6" fmla="+- 0 27812 27809"/>
                  <a:gd name="T7" fmla="*/ 27812 h 5"/>
                </a:gdLst>
                <a:ahLst/>
                <a:cxnLst>
                  <a:cxn ang="0">
                    <a:pos x="T1" y="T3"/>
                  </a:cxn>
                  <a:cxn ang="0">
                    <a:pos x="T5" y="T7"/>
                  </a:cxn>
                </a:cxnLst>
                <a:rect l="0" t="0" r="r" b="b"/>
                <a:pathLst>
                  <a:path w="71" h="5">
                    <a:moveTo>
                      <a:pt x="-3" y="3"/>
                    </a:moveTo>
                    <a:lnTo>
                      <a:pt x="74" y="3"/>
                    </a:lnTo>
                  </a:path>
                </a:pathLst>
              </a:custGeom>
              <a:noFill/>
              <a:ln w="825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21" name="Group 478">
              <a:extLst>
                <a:ext uri="{FF2B5EF4-FFF2-40B4-BE49-F238E27FC236}">
                  <a16:creationId xmlns:a16="http://schemas.microsoft.com/office/drawing/2014/main" id="{E8BB2477-4ACE-46BB-B08E-7275A0DA1DD2}"/>
                </a:ext>
              </a:extLst>
            </p:cNvPr>
            <p:cNvGrpSpPr>
              <a:grpSpLocks/>
            </p:cNvGrpSpPr>
            <p:nvPr/>
          </p:nvGrpSpPr>
          <p:grpSpPr bwMode="auto">
            <a:xfrm>
              <a:off x="17812" y="27764"/>
              <a:ext cx="2" cy="86"/>
              <a:chOff x="17812" y="27764"/>
              <a:chExt cx="2" cy="86"/>
            </a:xfrm>
          </p:grpSpPr>
          <p:sp>
            <p:nvSpPr>
              <p:cNvPr id="20509" name="Freeform 479">
                <a:extLst>
                  <a:ext uri="{FF2B5EF4-FFF2-40B4-BE49-F238E27FC236}">
                    <a16:creationId xmlns:a16="http://schemas.microsoft.com/office/drawing/2014/main" id="{F1AD78D5-EF77-41DD-BDED-C0726054DF16}"/>
                  </a:ext>
                </a:extLst>
              </p:cNvPr>
              <p:cNvSpPr>
                <a:spLocks/>
              </p:cNvSpPr>
              <p:nvPr/>
            </p:nvSpPr>
            <p:spPr bwMode="auto">
              <a:xfrm>
                <a:off x="17812" y="27764"/>
                <a:ext cx="2" cy="86"/>
              </a:xfrm>
              <a:custGeom>
                <a:avLst/>
                <a:gdLst>
                  <a:gd name="T0" fmla="+- 0 27764 27764"/>
                  <a:gd name="T1" fmla="*/ 27764 h 86"/>
                  <a:gd name="T2" fmla="+- 0 27850 27764"/>
                  <a:gd name="T3" fmla="*/ 27850 h 86"/>
                </a:gdLst>
                <a:ahLst/>
                <a:cxnLst>
                  <a:cxn ang="0">
                    <a:pos x="0" y="T1"/>
                  </a:cxn>
                  <a:cxn ang="0">
                    <a:pos x="0" y="T3"/>
                  </a:cxn>
                </a:cxnLst>
                <a:rect l="0" t="0" r="r" b="b"/>
                <a:pathLst>
                  <a:path h="86">
                    <a:moveTo>
                      <a:pt x="0" y="0"/>
                    </a:moveTo>
                    <a:lnTo>
                      <a:pt x="0" y="8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22" name="Group 480">
              <a:extLst>
                <a:ext uri="{FF2B5EF4-FFF2-40B4-BE49-F238E27FC236}">
                  <a16:creationId xmlns:a16="http://schemas.microsoft.com/office/drawing/2014/main" id="{B773DA4B-834F-4DCA-8251-F5D304B69A2E}"/>
                </a:ext>
              </a:extLst>
            </p:cNvPr>
            <p:cNvGrpSpPr>
              <a:grpSpLocks/>
            </p:cNvGrpSpPr>
            <p:nvPr/>
          </p:nvGrpSpPr>
          <p:grpSpPr bwMode="auto">
            <a:xfrm>
              <a:off x="17816" y="27768"/>
              <a:ext cx="2" cy="80"/>
              <a:chOff x="17816" y="27768"/>
              <a:chExt cx="2" cy="80"/>
            </a:xfrm>
          </p:grpSpPr>
          <p:sp>
            <p:nvSpPr>
              <p:cNvPr id="20508" name="Freeform 481">
                <a:extLst>
                  <a:ext uri="{FF2B5EF4-FFF2-40B4-BE49-F238E27FC236}">
                    <a16:creationId xmlns:a16="http://schemas.microsoft.com/office/drawing/2014/main" id="{A1DED0CA-E045-40BE-8989-8475FE2DE15D}"/>
                  </a:ext>
                </a:extLst>
              </p:cNvPr>
              <p:cNvSpPr>
                <a:spLocks/>
              </p:cNvSpPr>
              <p:nvPr/>
            </p:nvSpPr>
            <p:spPr bwMode="auto">
              <a:xfrm>
                <a:off x="17816" y="27768"/>
                <a:ext cx="2" cy="80"/>
              </a:xfrm>
              <a:custGeom>
                <a:avLst/>
                <a:gdLst>
                  <a:gd name="T0" fmla="+- 0 27768 27768"/>
                  <a:gd name="T1" fmla="*/ 27768 h 80"/>
                  <a:gd name="T2" fmla="+- 0 27847 27768"/>
                  <a:gd name="T3" fmla="*/ 27847 h 80"/>
                </a:gdLst>
                <a:ahLst/>
                <a:cxnLst>
                  <a:cxn ang="0">
                    <a:pos x="0" y="T1"/>
                  </a:cxn>
                  <a:cxn ang="0">
                    <a:pos x="0" y="T3"/>
                  </a:cxn>
                </a:cxnLst>
                <a:rect l="0" t="0" r="r" b="b"/>
                <a:pathLst>
                  <a:path h="80">
                    <a:moveTo>
                      <a:pt x="0" y="0"/>
                    </a:moveTo>
                    <a:lnTo>
                      <a:pt x="0" y="79"/>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23" name="Group 482">
              <a:extLst>
                <a:ext uri="{FF2B5EF4-FFF2-40B4-BE49-F238E27FC236}">
                  <a16:creationId xmlns:a16="http://schemas.microsoft.com/office/drawing/2014/main" id="{193826DB-4C93-4522-8148-7ABC0001781E}"/>
                </a:ext>
              </a:extLst>
            </p:cNvPr>
            <p:cNvGrpSpPr>
              <a:grpSpLocks/>
            </p:cNvGrpSpPr>
            <p:nvPr/>
          </p:nvGrpSpPr>
          <p:grpSpPr bwMode="auto">
            <a:xfrm>
              <a:off x="17812" y="27764"/>
              <a:ext cx="50" cy="4"/>
              <a:chOff x="17812" y="27764"/>
              <a:chExt cx="50" cy="4"/>
            </a:xfrm>
          </p:grpSpPr>
          <p:sp>
            <p:nvSpPr>
              <p:cNvPr id="20507" name="Freeform 483">
                <a:extLst>
                  <a:ext uri="{FF2B5EF4-FFF2-40B4-BE49-F238E27FC236}">
                    <a16:creationId xmlns:a16="http://schemas.microsoft.com/office/drawing/2014/main" id="{93A84A39-C9DA-4E52-A5D6-934ED32CD8CC}"/>
                  </a:ext>
                </a:extLst>
              </p:cNvPr>
              <p:cNvSpPr>
                <a:spLocks/>
              </p:cNvSpPr>
              <p:nvPr/>
            </p:nvSpPr>
            <p:spPr bwMode="auto">
              <a:xfrm>
                <a:off x="17812" y="27764"/>
                <a:ext cx="50" cy="4"/>
              </a:xfrm>
              <a:custGeom>
                <a:avLst/>
                <a:gdLst>
                  <a:gd name="T0" fmla="+- 0 17812 17812"/>
                  <a:gd name="T1" fmla="*/ T0 w 50"/>
                  <a:gd name="T2" fmla="+- 0 27764 27764"/>
                  <a:gd name="T3" fmla="*/ 27764 h 4"/>
                  <a:gd name="T4" fmla="+- 0 17861 17812"/>
                  <a:gd name="T5" fmla="*/ T4 w 50"/>
                  <a:gd name="T6" fmla="+- 0 27764 27764"/>
                  <a:gd name="T7" fmla="*/ 27764 h 4"/>
                  <a:gd name="T8" fmla="+- 0 17861 17812"/>
                  <a:gd name="T9" fmla="*/ T8 w 50"/>
                  <a:gd name="T10" fmla="+- 0 27768 27764"/>
                  <a:gd name="T11" fmla="*/ 27768 h 4"/>
                  <a:gd name="T12" fmla="+- 0 17816 17812"/>
                  <a:gd name="T13" fmla="*/ T12 w 50"/>
                  <a:gd name="T14" fmla="+- 0 27768 27764"/>
                  <a:gd name="T15" fmla="*/ 27768 h 4"/>
                </a:gdLst>
                <a:ahLst/>
                <a:cxnLst>
                  <a:cxn ang="0">
                    <a:pos x="T1" y="T3"/>
                  </a:cxn>
                  <a:cxn ang="0">
                    <a:pos x="T5" y="T7"/>
                  </a:cxn>
                  <a:cxn ang="0">
                    <a:pos x="T9" y="T11"/>
                  </a:cxn>
                  <a:cxn ang="0">
                    <a:pos x="T13" y="T15"/>
                  </a:cxn>
                </a:cxnLst>
                <a:rect l="0" t="0" r="r" b="b"/>
                <a:pathLst>
                  <a:path w="50" h="4">
                    <a:moveTo>
                      <a:pt x="0" y="0"/>
                    </a:moveTo>
                    <a:lnTo>
                      <a:pt x="49" y="0"/>
                    </a:lnTo>
                    <a:lnTo>
                      <a:pt x="49" y="4"/>
                    </a:lnTo>
                    <a:lnTo>
                      <a:pt x="4" y="4"/>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24" name="Group 484">
              <a:extLst>
                <a:ext uri="{FF2B5EF4-FFF2-40B4-BE49-F238E27FC236}">
                  <a16:creationId xmlns:a16="http://schemas.microsoft.com/office/drawing/2014/main" id="{8893BEBD-CBC3-434D-B899-88095A950824}"/>
                </a:ext>
              </a:extLst>
            </p:cNvPr>
            <p:cNvGrpSpPr>
              <a:grpSpLocks/>
            </p:cNvGrpSpPr>
            <p:nvPr/>
          </p:nvGrpSpPr>
          <p:grpSpPr bwMode="auto">
            <a:xfrm>
              <a:off x="17816" y="27805"/>
              <a:ext cx="25" cy="5"/>
              <a:chOff x="17816" y="27805"/>
              <a:chExt cx="25" cy="5"/>
            </a:xfrm>
          </p:grpSpPr>
          <p:sp>
            <p:nvSpPr>
              <p:cNvPr id="20506" name="Freeform 485">
                <a:extLst>
                  <a:ext uri="{FF2B5EF4-FFF2-40B4-BE49-F238E27FC236}">
                    <a16:creationId xmlns:a16="http://schemas.microsoft.com/office/drawing/2014/main" id="{CA2C8C1A-377D-422E-A301-D45AA254712E}"/>
                  </a:ext>
                </a:extLst>
              </p:cNvPr>
              <p:cNvSpPr>
                <a:spLocks/>
              </p:cNvSpPr>
              <p:nvPr/>
            </p:nvSpPr>
            <p:spPr bwMode="auto">
              <a:xfrm>
                <a:off x="17816" y="27805"/>
                <a:ext cx="25" cy="5"/>
              </a:xfrm>
              <a:custGeom>
                <a:avLst/>
                <a:gdLst>
                  <a:gd name="T0" fmla="+- 0 17816 17816"/>
                  <a:gd name="T1" fmla="*/ T0 w 25"/>
                  <a:gd name="T2" fmla="+- 0 27805 27805"/>
                  <a:gd name="T3" fmla="*/ 27805 h 5"/>
                  <a:gd name="T4" fmla="+- 0 17840 17816"/>
                  <a:gd name="T5" fmla="*/ T4 w 25"/>
                  <a:gd name="T6" fmla="+- 0 27805 27805"/>
                  <a:gd name="T7" fmla="*/ 27805 h 5"/>
                  <a:gd name="T8" fmla="+- 0 17840 17816"/>
                  <a:gd name="T9" fmla="*/ T8 w 25"/>
                  <a:gd name="T10" fmla="+- 0 27809 27805"/>
                  <a:gd name="T11" fmla="*/ 27809 h 5"/>
                  <a:gd name="T12" fmla="+- 0 17816 17816"/>
                  <a:gd name="T13" fmla="*/ T12 w 25"/>
                  <a:gd name="T14" fmla="+- 0 27809 27805"/>
                  <a:gd name="T15" fmla="*/ 27809 h 5"/>
                </a:gdLst>
                <a:ahLst/>
                <a:cxnLst>
                  <a:cxn ang="0">
                    <a:pos x="T1" y="T3"/>
                  </a:cxn>
                  <a:cxn ang="0">
                    <a:pos x="T5" y="T7"/>
                  </a:cxn>
                  <a:cxn ang="0">
                    <a:pos x="T9" y="T11"/>
                  </a:cxn>
                  <a:cxn ang="0">
                    <a:pos x="T13" y="T15"/>
                  </a:cxn>
                </a:cxnLst>
                <a:rect l="0" t="0" r="r" b="b"/>
                <a:pathLst>
                  <a:path w="25" h="5">
                    <a:moveTo>
                      <a:pt x="0" y="0"/>
                    </a:moveTo>
                    <a:lnTo>
                      <a:pt x="24" y="0"/>
                    </a:lnTo>
                    <a:lnTo>
                      <a:pt x="24" y="4"/>
                    </a:lnTo>
                    <a:lnTo>
                      <a:pt x="0" y="4"/>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25" name="Group 486">
              <a:extLst>
                <a:ext uri="{FF2B5EF4-FFF2-40B4-BE49-F238E27FC236}">
                  <a16:creationId xmlns:a16="http://schemas.microsoft.com/office/drawing/2014/main" id="{CA9AE4E7-4659-4E62-A4D6-BE05B8940FE7}"/>
                </a:ext>
              </a:extLst>
            </p:cNvPr>
            <p:cNvGrpSpPr>
              <a:grpSpLocks/>
            </p:cNvGrpSpPr>
            <p:nvPr/>
          </p:nvGrpSpPr>
          <p:grpSpPr bwMode="auto">
            <a:xfrm>
              <a:off x="17812" y="27847"/>
              <a:ext cx="50" cy="4"/>
              <a:chOff x="17812" y="27847"/>
              <a:chExt cx="50" cy="4"/>
            </a:xfrm>
          </p:grpSpPr>
          <p:sp>
            <p:nvSpPr>
              <p:cNvPr id="20505" name="Freeform 487">
                <a:extLst>
                  <a:ext uri="{FF2B5EF4-FFF2-40B4-BE49-F238E27FC236}">
                    <a16:creationId xmlns:a16="http://schemas.microsoft.com/office/drawing/2014/main" id="{DCFCBBDF-483C-4AA5-924D-B5FA2B9D95AD}"/>
                  </a:ext>
                </a:extLst>
              </p:cNvPr>
              <p:cNvSpPr>
                <a:spLocks/>
              </p:cNvSpPr>
              <p:nvPr/>
            </p:nvSpPr>
            <p:spPr bwMode="auto">
              <a:xfrm>
                <a:off x="17812" y="27847"/>
                <a:ext cx="50" cy="4"/>
              </a:xfrm>
              <a:custGeom>
                <a:avLst/>
                <a:gdLst>
                  <a:gd name="T0" fmla="+- 0 17816 17812"/>
                  <a:gd name="T1" fmla="*/ T0 w 50"/>
                  <a:gd name="T2" fmla="+- 0 27847 27847"/>
                  <a:gd name="T3" fmla="*/ 27847 h 4"/>
                  <a:gd name="T4" fmla="+- 0 17861 17812"/>
                  <a:gd name="T5" fmla="*/ T4 w 50"/>
                  <a:gd name="T6" fmla="+- 0 27847 27847"/>
                  <a:gd name="T7" fmla="*/ 27847 h 4"/>
                  <a:gd name="T8" fmla="+- 0 17861 17812"/>
                  <a:gd name="T9" fmla="*/ T8 w 50"/>
                  <a:gd name="T10" fmla="+- 0 27850 27847"/>
                  <a:gd name="T11" fmla="*/ 27850 h 4"/>
                  <a:gd name="T12" fmla="+- 0 17812 17812"/>
                  <a:gd name="T13" fmla="*/ T12 w 50"/>
                  <a:gd name="T14" fmla="+- 0 27850 27847"/>
                  <a:gd name="T15" fmla="*/ 27850 h 4"/>
                </a:gdLst>
                <a:ahLst/>
                <a:cxnLst>
                  <a:cxn ang="0">
                    <a:pos x="T1" y="T3"/>
                  </a:cxn>
                  <a:cxn ang="0">
                    <a:pos x="T5" y="T7"/>
                  </a:cxn>
                  <a:cxn ang="0">
                    <a:pos x="T9" y="T11"/>
                  </a:cxn>
                  <a:cxn ang="0">
                    <a:pos x="T13" y="T15"/>
                  </a:cxn>
                </a:cxnLst>
                <a:rect l="0" t="0" r="r" b="b"/>
                <a:pathLst>
                  <a:path w="50" h="4">
                    <a:moveTo>
                      <a:pt x="4" y="0"/>
                    </a:moveTo>
                    <a:lnTo>
                      <a:pt x="49" y="0"/>
                    </a:lnTo>
                    <a:lnTo>
                      <a:pt x="49" y="3"/>
                    </a:lnTo>
                    <a:lnTo>
                      <a:pt x="0" y="3"/>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26" name="Group 488">
              <a:extLst>
                <a:ext uri="{FF2B5EF4-FFF2-40B4-BE49-F238E27FC236}">
                  <a16:creationId xmlns:a16="http://schemas.microsoft.com/office/drawing/2014/main" id="{6662A5E8-818B-4F7F-A5E1-1C29630D7301}"/>
                </a:ext>
              </a:extLst>
            </p:cNvPr>
            <p:cNvGrpSpPr>
              <a:grpSpLocks/>
            </p:cNvGrpSpPr>
            <p:nvPr/>
          </p:nvGrpSpPr>
          <p:grpSpPr bwMode="auto">
            <a:xfrm>
              <a:off x="17890" y="27764"/>
              <a:ext cx="59" cy="86"/>
              <a:chOff x="17890" y="27764"/>
              <a:chExt cx="59" cy="86"/>
            </a:xfrm>
          </p:grpSpPr>
          <p:sp>
            <p:nvSpPr>
              <p:cNvPr id="20504" name="Freeform 489">
                <a:extLst>
                  <a:ext uri="{FF2B5EF4-FFF2-40B4-BE49-F238E27FC236}">
                    <a16:creationId xmlns:a16="http://schemas.microsoft.com/office/drawing/2014/main" id="{A3D5992E-A40D-4D1C-8F61-554745516E4D}"/>
                  </a:ext>
                </a:extLst>
              </p:cNvPr>
              <p:cNvSpPr>
                <a:spLocks/>
              </p:cNvSpPr>
              <p:nvPr/>
            </p:nvSpPr>
            <p:spPr bwMode="auto">
              <a:xfrm>
                <a:off x="17890" y="27764"/>
                <a:ext cx="59" cy="86"/>
              </a:xfrm>
              <a:custGeom>
                <a:avLst/>
                <a:gdLst>
                  <a:gd name="T0" fmla="+- 0 17948 17890"/>
                  <a:gd name="T1" fmla="*/ T0 w 59"/>
                  <a:gd name="T2" fmla="+- 0 27850 27764"/>
                  <a:gd name="T3" fmla="*/ 27850 h 86"/>
                  <a:gd name="T4" fmla="+- 0 17948 17890"/>
                  <a:gd name="T5" fmla="*/ T4 w 59"/>
                  <a:gd name="T6" fmla="+- 0 27764 27764"/>
                  <a:gd name="T7" fmla="*/ 27764 h 86"/>
                  <a:gd name="T8" fmla="+- 0 17944 17890"/>
                  <a:gd name="T9" fmla="*/ T8 w 59"/>
                  <a:gd name="T10" fmla="+- 0 27764 27764"/>
                  <a:gd name="T11" fmla="*/ 27764 h 86"/>
                  <a:gd name="T12" fmla="+- 0 17944 17890"/>
                  <a:gd name="T13" fmla="*/ T12 w 59"/>
                  <a:gd name="T14" fmla="+- 0 27838 27764"/>
                  <a:gd name="T15" fmla="*/ 27838 h 86"/>
                  <a:gd name="T16" fmla="+- 0 17890 17890"/>
                  <a:gd name="T17" fmla="*/ T16 w 59"/>
                  <a:gd name="T18" fmla="+- 0 27764 27764"/>
                  <a:gd name="T19" fmla="*/ 27764 h 86"/>
                  <a:gd name="T20" fmla="+- 0 17890 17890"/>
                  <a:gd name="T21" fmla="*/ T20 w 59"/>
                  <a:gd name="T22" fmla="+- 0 27850 27764"/>
                  <a:gd name="T23" fmla="*/ 27850 h 86"/>
                  <a:gd name="T24" fmla="+- 0 17894 17890"/>
                  <a:gd name="T25" fmla="*/ T24 w 59"/>
                  <a:gd name="T26" fmla="+- 0 27850 27764"/>
                  <a:gd name="T27" fmla="*/ 27850 h 86"/>
                  <a:gd name="T28" fmla="+- 0 17894 17890"/>
                  <a:gd name="T29" fmla="*/ T28 w 59"/>
                  <a:gd name="T30" fmla="+- 0 27777 27764"/>
                  <a:gd name="T31" fmla="*/ 27777 h 86"/>
                  <a:gd name="T32" fmla="+- 0 17948 17890"/>
                  <a:gd name="T33" fmla="*/ T32 w 59"/>
                  <a:gd name="T34" fmla="+- 0 27850 27764"/>
                  <a:gd name="T35" fmla="*/ 27850 h 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59" h="86">
                    <a:moveTo>
                      <a:pt x="58" y="86"/>
                    </a:moveTo>
                    <a:lnTo>
                      <a:pt x="58" y="0"/>
                    </a:lnTo>
                    <a:lnTo>
                      <a:pt x="54" y="0"/>
                    </a:lnTo>
                    <a:lnTo>
                      <a:pt x="54" y="74"/>
                    </a:lnTo>
                    <a:lnTo>
                      <a:pt x="0" y="0"/>
                    </a:lnTo>
                    <a:lnTo>
                      <a:pt x="0" y="86"/>
                    </a:lnTo>
                    <a:lnTo>
                      <a:pt x="4" y="86"/>
                    </a:lnTo>
                    <a:lnTo>
                      <a:pt x="4" y="13"/>
                    </a:lnTo>
                    <a:lnTo>
                      <a:pt x="58" y="8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27" name="Group 490">
              <a:extLst>
                <a:ext uri="{FF2B5EF4-FFF2-40B4-BE49-F238E27FC236}">
                  <a16:creationId xmlns:a16="http://schemas.microsoft.com/office/drawing/2014/main" id="{873F6A5A-D607-4034-A98F-2E1FE4367231}"/>
                </a:ext>
              </a:extLst>
            </p:cNvPr>
            <p:cNvGrpSpPr>
              <a:grpSpLocks/>
            </p:cNvGrpSpPr>
            <p:nvPr/>
          </p:nvGrpSpPr>
          <p:grpSpPr bwMode="auto">
            <a:xfrm>
              <a:off x="17972" y="27764"/>
              <a:ext cx="66" cy="86"/>
              <a:chOff x="17972" y="27764"/>
              <a:chExt cx="66" cy="86"/>
            </a:xfrm>
          </p:grpSpPr>
          <p:sp>
            <p:nvSpPr>
              <p:cNvPr id="20503" name="Freeform 491">
                <a:extLst>
                  <a:ext uri="{FF2B5EF4-FFF2-40B4-BE49-F238E27FC236}">
                    <a16:creationId xmlns:a16="http://schemas.microsoft.com/office/drawing/2014/main" id="{4F5A8DF9-349F-46E5-9D0B-CBF31C697F41}"/>
                  </a:ext>
                </a:extLst>
              </p:cNvPr>
              <p:cNvSpPr>
                <a:spLocks/>
              </p:cNvSpPr>
              <p:nvPr/>
            </p:nvSpPr>
            <p:spPr bwMode="auto">
              <a:xfrm>
                <a:off x="17972" y="27764"/>
                <a:ext cx="66" cy="86"/>
              </a:xfrm>
              <a:custGeom>
                <a:avLst/>
                <a:gdLst>
                  <a:gd name="T0" fmla="+- 0 18005 17972"/>
                  <a:gd name="T1" fmla="*/ T0 w 66"/>
                  <a:gd name="T2" fmla="+- 0 27850 27764"/>
                  <a:gd name="T3" fmla="*/ 27850 h 86"/>
                  <a:gd name="T4" fmla="+- 0 17972 17972"/>
                  <a:gd name="T5" fmla="*/ T4 w 66"/>
                  <a:gd name="T6" fmla="+- 0 27764 27764"/>
                  <a:gd name="T7" fmla="*/ 27764 h 86"/>
                  <a:gd name="T8" fmla="+- 0 17977 17972"/>
                  <a:gd name="T9" fmla="*/ T8 w 66"/>
                  <a:gd name="T10" fmla="+- 0 27764 27764"/>
                  <a:gd name="T11" fmla="*/ 27764 h 86"/>
                  <a:gd name="T12" fmla="+- 0 18005 17972"/>
                  <a:gd name="T13" fmla="*/ T12 w 66"/>
                  <a:gd name="T14" fmla="+- 0 27838 27764"/>
                  <a:gd name="T15" fmla="*/ 27838 h 86"/>
                  <a:gd name="T16" fmla="+- 0 18034 17972"/>
                  <a:gd name="T17" fmla="*/ T16 w 66"/>
                  <a:gd name="T18" fmla="+- 0 27764 27764"/>
                  <a:gd name="T19" fmla="*/ 27764 h 86"/>
                  <a:gd name="T20" fmla="+- 0 18038 17972"/>
                  <a:gd name="T21" fmla="*/ T20 w 66"/>
                  <a:gd name="T22" fmla="+- 0 27764 27764"/>
                  <a:gd name="T23" fmla="*/ 27764 h 86"/>
                  <a:gd name="T24" fmla="+- 0 18005 17972"/>
                  <a:gd name="T25" fmla="*/ T24 w 66"/>
                  <a:gd name="T26" fmla="+- 0 27850 27764"/>
                  <a:gd name="T27" fmla="*/ 27850 h 86"/>
                </a:gdLst>
                <a:ahLst/>
                <a:cxnLst>
                  <a:cxn ang="0">
                    <a:pos x="T1" y="T3"/>
                  </a:cxn>
                  <a:cxn ang="0">
                    <a:pos x="T5" y="T7"/>
                  </a:cxn>
                  <a:cxn ang="0">
                    <a:pos x="T9" y="T11"/>
                  </a:cxn>
                  <a:cxn ang="0">
                    <a:pos x="T13" y="T15"/>
                  </a:cxn>
                  <a:cxn ang="0">
                    <a:pos x="T17" y="T19"/>
                  </a:cxn>
                  <a:cxn ang="0">
                    <a:pos x="T21" y="T23"/>
                  </a:cxn>
                  <a:cxn ang="0">
                    <a:pos x="T25" y="T27"/>
                  </a:cxn>
                </a:cxnLst>
                <a:rect l="0" t="0" r="r" b="b"/>
                <a:pathLst>
                  <a:path w="66" h="86">
                    <a:moveTo>
                      <a:pt x="33" y="86"/>
                    </a:moveTo>
                    <a:lnTo>
                      <a:pt x="0" y="0"/>
                    </a:lnTo>
                    <a:lnTo>
                      <a:pt x="5" y="0"/>
                    </a:lnTo>
                    <a:lnTo>
                      <a:pt x="33" y="74"/>
                    </a:lnTo>
                    <a:lnTo>
                      <a:pt x="62" y="0"/>
                    </a:lnTo>
                    <a:lnTo>
                      <a:pt x="66" y="0"/>
                    </a:lnTo>
                    <a:lnTo>
                      <a:pt x="33" y="8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28" name="Group 492">
              <a:extLst>
                <a:ext uri="{FF2B5EF4-FFF2-40B4-BE49-F238E27FC236}">
                  <a16:creationId xmlns:a16="http://schemas.microsoft.com/office/drawing/2014/main" id="{13091F92-68A7-4391-ACC5-07FE2E7491A3}"/>
                </a:ext>
              </a:extLst>
            </p:cNvPr>
            <p:cNvGrpSpPr>
              <a:grpSpLocks/>
            </p:cNvGrpSpPr>
            <p:nvPr/>
          </p:nvGrpSpPr>
          <p:grpSpPr bwMode="auto">
            <a:xfrm>
              <a:off x="18065" y="27761"/>
              <a:ext cx="2" cy="93"/>
              <a:chOff x="18065" y="27761"/>
              <a:chExt cx="2" cy="93"/>
            </a:xfrm>
          </p:grpSpPr>
          <p:sp>
            <p:nvSpPr>
              <p:cNvPr id="20502" name="Freeform 493">
                <a:extLst>
                  <a:ext uri="{FF2B5EF4-FFF2-40B4-BE49-F238E27FC236}">
                    <a16:creationId xmlns:a16="http://schemas.microsoft.com/office/drawing/2014/main" id="{E0E3595D-512B-412C-8A94-16872935CFCF}"/>
                  </a:ext>
                </a:extLst>
              </p:cNvPr>
              <p:cNvSpPr>
                <a:spLocks/>
              </p:cNvSpPr>
              <p:nvPr/>
            </p:nvSpPr>
            <p:spPr bwMode="auto">
              <a:xfrm>
                <a:off x="18065" y="27761"/>
                <a:ext cx="2" cy="93"/>
              </a:xfrm>
              <a:custGeom>
                <a:avLst/>
                <a:gdLst>
                  <a:gd name="T0" fmla="+- 0 27761 27761"/>
                  <a:gd name="T1" fmla="*/ 27761 h 93"/>
                  <a:gd name="T2" fmla="+- 0 27853 27761"/>
                  <a:gd name="T3" fmla="*/ 27853 h 93"/>
                </a:gdLst>
                <a:ahLst/>
                <a:cxnLst>
                  <a:cxn ang="0">
                    <a:pos x="0" y="T1"/>
                  </a:cxn>
                  <a:cxn ang="0">
                    <a:pos x="0" y="T3"/>
                  </a:cxn>
                </a:cxnLst>
                <a:rect l="0" t="0" r="r" b="b"/>
                <a:pathLst>
                  <a:path h="93">
                    <a:moveTo>
                      <a:pt x="0" y="0"/>
                    </a:moveTo>
                    <a:lnTo>
                      <a:pt x="0" y="92"/>
                    </a:lnTo>
                  </a:path>
                </a:pathLst>
              </a:custGeom>
              <a:noFill/>
              <a:ln w="755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29" name="Group 494">
              <a:extLst>
                <a:ext uri="{FF2B5EF4-FFF2-40B4-BE49-F238E27FC236}">
                  <a16:creationId xmlns:a16="http://schemas.microsoft.com/office/drawing/2014/main" id="{877AA6A2-1084-442F-B2AB-6812A9113A12}"/>
                </a:ext>
              </a:extLst>
            </p:cNvPr>
            <p:cNvGrpSpPr>
              <a:grpSpLocks/>
            </p:cNvGrpSpPr>
            <p:nvPr/>
          </p:nvGrpSpPr>
          <p:grpSpPr bwMode="auto">
            <a:xfrm>
              <a:off x="18100" y="27764"/>
              <a:ext cx="54" cy="86"/>
              <a:chOff x="18100" y="27764"/>
              <a:chExt cx="54" cy="86"/>
            </a:xfrm>
          </p:grpSpPr>
          <p:sp>
            <p:nvSpPr>
              <p:cNvPr id="20501" name="Freeform 495">
                <a:extLst>
                  <a:ext uri="{FF2B5EF4-FFF2-40B4-BE49-F238E27FC236}">
                    <a16:creationId xmlns:a16="http://schemas.microsoft.com/office/drawing/2014/main" id="{BA2F673D-7880-4B1E-9BF6-50F9F0CB960C}"/>
                  </a:ext>
                </a:extLst>
              </p:cNvPr>
              <p:cNvSpPr>
                <a:spLocks/>
              </p:cNvSpPr>
              <p:nvPr/>
            </p:nvSpPr>
            <p:spPr bwMode="auto">
              <a:xfrm>
                <a:off x="18100" y="27764"/>
                <a:ext cx="54" cy="86"/>
              </a:xfrm>
              <a:custGeom>
                <a:avLst/>
                <a:gdLst>
                  <a:gd name="T0" fmla="+- 0 18104 18100"/>
                  <a:gd name="T1" fmla="*/ T0 w 54"/>
                  <a:gd name="T2" fmla="+- 0 27809 27764"/>
                  <a:gd name="T3" fmla="*/ 27809 h 86"/>
                  <a:gd name="T4" fmla="+- 0 18133 18100"/>
                  <a:gd name="T5" fmla="*/ T4 w 54"/>
                  <a:gd name="T6" fmla="+- 0 27809 27764"/>
                  <a:gd name="T7" fmla="*/ 27809 h 86"/>
                  <a:gd name="T8" fmla="+- 0 18146 18100"/>
                  <a:gd name="T9" fmla="*/ T8 w 54"/>
                  <a:gd name="T10" fmla="+- 0 27805 27764"/>
                  <a:gd name="T11" fmla="*/ 27805 h 86"/>
                  <a:gd name="T12" fmla="+- 0 18149 18100"/>
                  <a:gd name="T13" fmla="*/ T12 w 54"/>
                  <a:gd name="T14" fmla="+- 0 27801 27764"/>
                  <a:gd name="T15" fmla="*/ 27801 h 86"/>
                  <a:gd name="T16" fmla="+- 0 18154 18100"/>
                  <a:gd name="T17" fmla="*/ T16 w 54"/>
                  <a:gd name="T18" fmla="+- 0 27793 27764"/>
                  <a:gd name="T19" fmla="*/ 27793 h 86"/>
                  <a:gd name="T20" fmla="+- 0 18154 18100"/>
                  <a:gd name="T21" fmla="*/ T20 w 54"/>
                  <a:gd name="T22" fmla="+- 0 27781 27764"/>
                  <a:gd name="T23" fmla="*/ 27781 h 86"/>
                  <a:gd name="T24" fmla="+- 0 18149 18100"/>
                  <a:gd name="T25" fmla="*/ T24 w 54"/>
                  <a:gd name="T26" fmla="+- 0 27772 27764"/>
                  <a:gd name="T27" fmla="*/ 27772 h 86"/>
                  <a:gd name="T28" fmla="+- 0 18146 18100"/>
                  <a:gd name="T29" fmla="*/ T28 w 54"/>
                  <a:gd name="T30" fmla="+- 0 27768 27764"/>
                  <a:gd name="T31" fmla="*/ 27768 h 86"/>
                  <a:gd name="T32" fmla="+- 0 18133 18100"/>
                  <a:gd name="T33" fmla="*/ T32 w 54"/>
                  <a:gd name="T34" fmla="+- 0 27764 27764"/>
                  <a:gd name="T35" fmla="*/ 27764 h 86"/>
                  <a:gd name="T36" fmla="+- 0 18100 18100"/>
                  <a:gd name="T37" fmla="*/ T36 w 54"/>
                  <a:gd name="T38" fmla="+- 0 27764 27764"/>
                  <a:gd name="T39" fmla="*/ 27764 h 86"/>
                  <a:gd name="T40" fmla="+- 0 18100 18100"/>
                  <a:gd name="T41" fmla="*/ T40 w 54"/>
                  <a:gd name="T42" fmla="+- 0 27850 27764"/>
                  <a:gd name="T43" fmla="*/ 27850 h 86"/>
                  <a:gd name="T44" fmla="+- 0 18104 18100"/>
                  <a:gd name="T45" fmla="*/ T44 w 54"/>
                  <a:gd name="T46" fmla="+- 0 27850 27764"/>
                  <a:gd name="T47" fmla="*/ 27850 h 86"/>
                  <a:gd name="T48" fmla="+- 0 18104 18100"/>
                  <a:gd name="T49" fmla="*/ T48 w 54"/>
                  <a:gd name="T50" fmla="+- 0 27768 27764"/>
                  <a:gd name="T51" fmla="*/ 27768 h 86"/>
                  <a:gd name="T52" fmla="+- 0 18133 18100"/>
                  <a:gd name="T53" fmla="*/ T52 w 54"/>
                  <a:gd name="T54" fmla="+- 0 27768 27764"/>
                  <a:gd name="T55" fmla="*/ 27768 h 86"/>
                  <a:gd name="T56" fmla="+- 0 18146 18100"/>
                  <a:gd name="T57" fmla="*/ T56 w 54"/>
                  <a:gd name="T58" fmla="+- 0 27772 27764"/>
                  <a:gd name="T59" fmla="*/ 27772 h 86"/>
                  <a:gd name="T60" fmla="+- 0 18149 18100"/>
                  <a:gd name="T61" fmla="*/ T60 w 54"/>
                  <a:gd name="T62" fmla="+- 0 27781 27764"/>
                  <a:gd name="T63" fmla="*/ 27781 h 86"/>
                  <a:gd name="T64" fmla="+- 0 18149 18100"/>
                  <a:gd name="T65" fmla="*/ T64 w 54"/>
                  <a:gd name="T66" fmla="+- 0 27793 27764"/>
                  <a:gd name="T67" fmla="*/ 27793 h 86"/>
                  <a:gd name="T68" fmla="+- 0 18146 18100"/>
                  <a:gd name="T69" fmla="*/ T68 w 54"/>
                  <a:gd name="T70" fmla="+- 0 27801 27764"/>
                  <a:gd name="T71" fmla="*/ 27801 h 86"/>
                  <a:gd name="T72" fmla="+- 0 18133 18100"/>
                  <a:gd name="T73" fmla="*/ T72 w 54"/>
                  <a:gd name="T74" fmla="+- 0 27805 27764"/>
                  <a:gd name="T75" fmla="*/ 27805 h 86"/>
                  <a:gd name="T76" fmla="+- 0 18104 18100"/>
                  <a:gd name="T77" fmla="*/ T76 w 54"/>
                  <a:gd name="T78" fmla="+- 0 27805 27764"/>
                  <a:gd name="T79" fmla="*/ 27805 h 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54" h="86">
                    <a:moveTo>
                      <a:pt x="4" y="45"/>
                    </a:moveTo>
                    <a:lnTo>
                      <a:pt x="33" y="45"/>
                    </a:lnTo>
                    <a:lnTo>
                      <a:pt x="46" y="41"/>
                    </a:lnTo>
                    <a:lnTo>
                      <a:pt x="49" y="37"/>
                    </a:lnTo>
                    <a:lnTo>
                      <a:pt x="54" y="29"/>
                    </a:lnTo>
                    <a:lnTo>
                      <a:pt x="54" y="17"/>
                    </a:lnTo>
                    <a:lnTo>
                      <a:pt x="49" y="8"/>
                    </a:lnTo>
                    <a:lnTo>
                      <a:pt x="46" y="4"/>
                    </a:lnTo>
                    <a:lnTo>
                      <a:pt x="33" y="0"/>
                    </a:lnTo>
                    <a:lnTo>
                      <a:pt x="0" y="0"/>
                    </a:lnTo>
                    <a:lnTo>
                      <a:pt x="0" y="86"/>
                    </a:lnTo>
                    <a:lnTo>
                      <a:pt x="4" y="86"/>
                    </a:lnTo>
                    <a:lnTo>
                      <a:pt x="4" y="4"/>
                    </a:lnTo>
                    <a:lnTo>
                      <a:pt x="33" y="4"/>
                    </a:lnTo>
                    <a:lnTo>
                      <a:pt x="46" y="8"/>
                    </a:lnTo>
                    <a:lnTo>
                      <a:pt x="49" y="17"/>
                    </a:lnTo>
                    <a:lnTo>
                      <a:pt x="49" y="29"/>
                    </a:lnTo>
                    <a:lnTo>
                      <a:pt x="46" y="37"/>
                    </a:lnTo>
                    <a:lnTo>
                      <a:pt x="33" y="41"/>
                    </a:lnTo>
                    <a:lnTo>
                      <a:pt x="4" y="41"/>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30" name="Group 496">
              <a:extLst>
                <a:ext uri="{FF2B5EF4-FFF2-40B4-BE49-F238E27FC236}">
                  <a16:creationId xmlns:a16="http://schemas.microsoft.com/office/drawing/2014/main" id="{E35C2AEC-471A-4951-B3DE-539239D13425}"/>
                </a:ext>
              </a:extLst>
            </p:cNvPr>
            <p:cNvGrpSpPr>
              <a:grpSpLocks/>
            </p:cNvGrpSpPr>
            <p:nvPr/>
          </p:nvGrpSpPr>
          <p:grpSpPr bwMode="auto">
            <a:xfrm>
              <a:off x="18125" y="27809"/>
              <a:ext cx="29" cy="41"/>
              <a:chOff x="18125" y="27809"/>
              <a:chExt cx="29" cy="41"/>
            </a:xfrm>
          </p:grpSpPr>
          <p:sp>
            <p:nvSpPr>
              <p:cNvPr id="20500" name="Freeform 497">
                <a:extLst>
                  <a:ext uri="{FF2B5EF4-FFF2-40B4-BE49-F238E27FC236}">
                    <a16:creationId xmlns:a16="http://schemas.microsoft.com/office/drawing/2014/main" id="{CD3281B5-997E-4327-B8FD-158B4F7C4B26}"/>
                  </a:ext>
                </a:extLst>
              </p:cNvPr>
              <p:cNvSpPr>
                <a:spLocks/>
              </p:cNvSpPr>
              <p:nvPr/>
            </p:nvSpPr>
            <p:spPr bwMode="auto">
              <a:xfrm>
                <a:off x="18125" y="27809"/>
                <a:ext cx="29" cy="41"/>
              </a:xfrm>
              <a:custGeom>
                <a:avLst/>
                <a:gdLst>
                  <a:gd name="T0" fmla="+- 0 18125 18125"/>
                  <a:gd name="T1" fmla="*/ T0 w 29"/>
                  <a:gd name="T2" fmla="+- 0 27809 27809"/>
                  <a:gd name="T3" fmla="*/ 27809 h 41"/>
                  <a:gd name="T4" fmla="+- 0 18149 18125"/>
                  <a:gd name="T5" fmla="*/ T4 w 29"/>
                  <a:gd name="T6" fmla="+- 0 27850 27809"/>
                  <a:gd name="T7" fmla="*/ 27850 h 41"/>
                  <a:gd name="T8" fmla="+- 0 18154 18125"/>
                  <a:gd name="T9" fmla="*/ T8 w 29"/>
                  <a:gd name="T10" fmla="+- 0 27850 27809"/>
                  <a:gd name="T11" fmla="*/ 27850 h 41"/>
                  <a:gd name="T12" fmla="+- 0 18129 18125"/>
                  <a:gd name="T13" fmla="*/ T12 w 29"/>
                  <a:gd name="T14" fmla="+- 0 27809 27809"/>
                  <a:gd name="T15" fmla="*/ 27809 h 41"/>
                </a:gdLst>
                <a:ahLst/>
                <a:cxnLst>
                  <a:cxn ang="0">
                    <a:pos x="T1" y="T3"/>
                  </a:cxn>
                  <a:cxn ang="0">
                    <a:pos x="T5" y="T7"/>
                  </a:cxn>
                  <a:cxn ang="0">
                    <a:pos x="T9" y="T11"/>
                  </a:cxn>
                  <a:cxn ang="0">
                    <a:pos x="T13" y="T15"/>
                  </a:cxn>
                </a:cxnLst>
                <a:rect l="0" t="0" r="r" b="b"/>
                <a:pathLst>
                  <a:path w="29" h="41">
                    <a:moveTo>
                      <a:pt x="0" y="0"/>
                    </a:moveTo>
                    <a:lnTo>
                      <a:pt x="24" y="41"/>
                    </a:lnTo>
                    <a:lnTo>
                      <a:pt x="29" y="41"/>
                    </a:lnTo>
                    <a:lnTo>
                      <a:pt x="4"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31" name="Group 498">
              <a:extLst>
                <a:ext uri="{FF2B5EF4-FFF2-40B4-BE49-F238E27FC236}">
                  <a16:creationId xmlns:a16="http://schemas.microsoft.com/office/drawing/2014/main" id="{625025BB-F8D5-4D5E-9506-BAF584F11500}"/>
                </a:ext>
              </a:extLst>
            </p:cNvPr>
            <p:cNvGrpSpPr>
              <a:grpSpLocks/>
            </p:cNvGrpSpPr>
            <p:nvPr/>
          </p:nvGrpSpPr>
          <p:grpSpPr bwMode="auto">
            <a:xfrm>
              <a:off x="18179" y="27764"/>
              <a:ext cx="66" cy="86"/>
              <a:chOff x="18179" y="27764"/>
              <a:chExt cx="66" cy="86"/>
            </a:xfrm>
          </p:grpSpPr>
          <p:sp>
            <p:nvSpPr>
              <p:cNvPr id="20499" name="Freeform 499">
                <a:extLst>
                  <a:ext uri="{FF2B5EF4-FFF2-40B4-BE49-F238E27FC236}">
                    <a16:creationId xmlns:a16="http://schemas.microsoft.com/office/drawing/2014/main" id="{B3CB0BAB-B2F3-4C0A-B335-D26EACFEF44D}"/>
                  </a:ext>
                </a:extLst>
              </p:cNvPr>
              <p:cNvSpPr>
                <a:spLocks/>
              </p:cNvSpPr>
              <p:nvPr/>
            </p:nvSpPr>
            <p:spPr bwMode="auto">
              <a:xfrm>
                <a:off x="18179" y="27764"/>
                <a:ext cx="66" cy="86"/>
              </a:xfrm>
              <a:custGeom>
                <a:avLst/>
                <a:gdLst>
                  <a:gd name="T0" fmla="+- 0 18203 18179"/>
                  <a:gd name="T1" fmla="*/ T0 w 66"/>
                  <a:gd name="T2" fmla="+- 0 27764 27764"/>
                  <a:gd name="T3" fmla="*/ 27764 h 86"/>
                  <a:gd name="T4" fmla="+- 0 18195 18179"/>
                  <a:gd name="T5" fmla="*/ T4 w 66"/>
                  <a:gd name="T6" fmla="+- 0 27768 27764"/>
                  <a:gd name="T7" fmla="*/ 27768 h 86"/>
                  <a:gd name="T8" fmla="+- 0 18187 18179"/>
                  <a:gd name="T9" fmla="*/ T8 w 66"/>
                  <a:gd name="T10" fmla="+- 0 27777 27764"/>
                  <a:gd name="T11" fmla="*/ 27777 h 86"/>
                  <a:gd name="T12" fmla="+- 0 18182 18179"/>
                  <a:gd name="T13" fmla="*/ T12 w 66"/>
                  <a:gd name="T14" fmla="+- 0 27784 27764"/>
                  <a:gd name="T15" fmla="*/ 27784 h 86"/>
                  <a:gd name="T16" fmla="+- 0 18179 18179"/>
                  <a:gd name="T17" fmla="*/ T16 w 66"/>
                  <a:gd name="T18" fmla="+- 0 27797 27764"/>
                  <a:gd name="T19" fmla="*/ 27797 h 86"/>
                  <a:gd name="T20" fmla="+- 0 18179 18179"/>
                  <a:gd name="T21" fmla="*/ T20 w 66"/>
                  <a:gd name="T22" fmla="+- 0 27817 27764"/>
                  <a:gd name="T23" fmla="*/ 27817 h 86"/>
                  <a:gd name="T24" fmla="+- 0 18182 18179"/>
                  <a:gd name="T25" fmla="*/ T24 w 66"/>
                  <a:gd name="T26" fmla="+- 0 27830 27764"/>
                  <a:gd name="T27" fmla="*/ 27830 h 86"/>
                  <a:gd name="T28" fmla="+- 0 18187 18179"/>
                  <a:gd name="T29" fmla="*/ T28 w 66"/>
                  <a:gd name="T30" fmla="+- 0 27838 27764"/>
                  <a:gd name="T31" fmla="*/ 27838 h 86"/>
                  <a:gd name="T32" fmla="+- 0 18195 18179"/>
                  <a:gd name="T33" fmla="*/ T32 w 66"/>
                  <a:gd name="T34" fmla="+- 0 27847 27764"/>
                  <a:gd name="T35" fmla="*/ 27847 h 86"/>
                  <a:gd name="T36" fmla="+- 0 18203 18179"/>
                  <a:gd name="T37" fmla="*/ T36 w 66"/>
                  <a:gd name="T38" fmla="+- 0 27850 27764"/>
                  <a:gd name="T39" fmla="*/ 27850 h 86"/>
                  <a:gd name="T40" fmla="+- 0 18220 18179"/>
                  <a:gd name="T41" fmla="*/ T40 w 66"/>
                  <a:gd name="T42" fmla="+- 0 27850 27764"/>
                  <a:gd name="T43" fmla="*/ 27850 h 86"/>
                  <a:gd name="T44" fmla="+- 0 18228 18179"/>
                  <a:gd name="T45" fmla="*/ T44 w 66"/>
                  <a:gd name="T46" fmla="+- 0 27847 27764"/>
                  <a:gd name="T47" fmla="*/ 27847 h 86"/>
                  <a:gd name="T48" fmla="+- 0 18236 18179"/>
                  <a:gd name="T49" fmla="*/ T48 w 66"/>
                  <a:gd name="T50" fmla="+- 0 27838 27764"/>
                  <a:gd name="T51" fmla="*/ 27838 h 86"/>
                  <a:gd name="T52" fmla="+- 0 18240 18179"/>
                  <a:gd name="T53" fmla="*/ T52 w 66"/>
                  <a:gd name="T54" fmla="+- 0 27830 27764"/>
                  <a:gd name="T55" fmla="*/ 27830 h 86"/>
                  <a:gd name="T56" fmla="+- 0 18245 18179"/>
                  <a:gd name="T57" fmla="*/ T56 w 66"/>
                  <a:gd name="T58" fmla="+- 0 27817 27764"/>
                  <a:gd name="T59" fmla="*/ 27817 h 86"/>
                  <a:gd name="T60" fmla="+- 0 18245 18179"/>
                  <a:gd name="T61" fmla="*/ T60 w 66"/>
                  <a:gd name="T62" fmla="+- 0 27797 27764"/>
                  <a:gd name="T63" fmla="*/ 27797 h 86"/>
                  <a:gd name="T64" fmla="+- 0 18240 18179"/>
                  <a:gd name="T65" fmla="*/ T64 w 66"/>
                  <a:gd name="T66" fmla="+- 0 27784 27764"/>
                  <a:gd name="T67" fmla="*/ 27784 h 86"/>
                  <a:gd name="T68" fmla="+- 0 18236 18179"/>
                  <a:gd name="T69" fmla="*/ T68 w 66"/>
                  <a:gd name="T70" fmla="+- 0 27777 27764"/>
                  <a:gd name="T71" fmla="*/ 27777 h 86"/>
                  <a:gd name="T72" fmla="+- 0 18228 18179"/>
                  <a:gd name="T73" fmla="*/ T72 w 66"/>
                  <a:gd name="T74" fmla="+- 0 27768 27764"/>
                  <a:gd name="T75" fmla="*/ 27768 h 86"/>
                  <a:gd name="T76" fmla="+- 0 18220 18179"/>
                  <a:gd name="T77" fmla="*/ T76 w 66"/>
                  <a:gd name="T78" fmla="+- 0 27764 27764"/>
                  <a:gd name="T79" fmla="*/ 27764 h 86"/>
                  <a:gd name="T80" fmla="+- 0 18203 18179"/>
                  <a:gd name="T81" fmla="*/ T80 w 66"/>
                  <a:gd name="T82" fmla="+- 0 27764 27764"/>
                  <a:gd name="T83" fmla="*/ 27764 h 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6" h="86">
                    <a:moveTo>
                      <a:pt x="24" y="0"/>
                    </a:moveTo>
                    <a:lnTo>
                      <a:pt x="16" y="4"/>
                    </a:lnTo>
                    <a:lnTo>
                      <a:pt x="8" y="13"/>
                    </a:lnTo>
                    <a:lnTo>
                      <a:pt x="3" y="20"/>
                    </a:lnTo>
                    <a:lnTo>
                      <a:pt x="0" y="33"/>
                    </a:lnTo>
                    <a:lnTo>
                      <a:pt x="0" y="53"/>
                    </a:lnTo>
                    <a:lnTo>
                      <a:pt x="3" y="66"/>
                    </a:lnTo>
                    <a:lnTo>
                      <a:pt x="8" y="74"/>
                    </a:lnTo>
                    <a:lnTo>
                      <a:pt x="16" y="83"/>
                    </a:lnTo>
                    <a:lnTo>
                      <a:pt x="24" y="86"/>
                    </a:lnTo>
                    <a:lnTo>
                      <a:pt x="41" y="86"/>
                    </a:lnTo>
                    <a:lnTo>
                      <a:pt x="49" y="83"/>
                    </a:lnTo>
                    <a:lnTo>
                      <a:pt x="57" y="74"/>
                    </a:lnTo>
                    <a:lnTo>
                      <a:pt x="61" y="66"/>
                    </a:lnTo>
                    <a:lnTo>
                      <a:pt x="66" y="53"/>
                    </a:lnTo>
                    <a:lnTo>
                      <a:pt x="66" y="33"/>
                    </a:lnTo>
                    <a:lnTo>
                      <a:pt x="61" y="20"/>
                    </a:lnTo>
                    <a:lnTo>
                      <a:pt x="57" y="13"/>
                    </a:lnTo>
                    <a:lnTo>
                      <a:pt x="49" y="4"/>
                    </a:lnTo>
                    <a:lnTo>
                      <a:pt x="41" y="0"/>
                    </a:lnTo>
                    <a:lnTo>
                      <a:pt x="24"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32" name="Group 500">
              <a:extLst>
                <a:ext uri="{FF2B5EF4-FFF2-40B4-BE49-F238E27FC236}">
                  <a16:creationId xmlns:a16="http://schemas.microsoft.com/office/drawing/2014/main" id="{D739D656-CF13-4B1E-9F9A-E5F8A6EAD024}"/>
                </a:ext>
              </a:extLst>
            </p:cNvPr>
            <p:cNvGrpSpPr>
              <a:grpSpLocks/>
            </p:cNvGrpSpPr>
            <p:nvPr/>
          </p:nvGrpSpPr>
          <p:grpSpPr bwMode="auto">
            <a:xfrm>
              <a:off x="18182" y="27768"/>
              <a:ext cx="59" cy="80"/>
              <a:chOff x="18182" y="27768"/>
              <a:chExt cx="59" cy="80"/>
            </a:xfrm>
          </p:grpSpPr>
          <p:sp>
            <p:nvSpPr>
              <p:cNvPr id="20498" name="Freeform 501">
                <a:extLst>
                  <a:ext uri="{FF2B5EF4-FFF2-40B4-BE49-F238E27FC236}">
                    <a16:creationId xmlns:a16="http://schemas.microsoft.com/office/drawing/2014/main" id="{964D080A-2917-4619-AC4B-70C0C3E1654C}"/>
                  </a:ext>
                </a:extLst>
              </p:cNvPr>
              <p:cNvSpPr>
                <a:spLocks/>
              </p:cNvSpPr>
              <p:nvPr/>
            </p:nvSpPr>
            <p:spPr bwMode="auto">
              <a:xfrm>
                <a:off x="18182" y="27768"/>
                <a:ext cx="59" cy="80"/>
              </a:xfrm>
              <a:custGeom>
                <a:avLst/>
                <a:gdLst>
                  <a:gd name="T0" fmla="+- 0 18207 18182"/>
                  <a:gd name="T1" fmla="*/ T0 w 59"/>
                  <a:gd name="T2" fmla="+- 0 27768 27768"/>
                  <a:gd name="T3" fmla="*/ 27768 h 80"/>
                  <a:gd name="T4" fmla="+- 0 18195 18182"/>
                  <a:gd name="T5" fmla="*/ T4 w 59"/>
                  <a:gd name="T6" fmla="+- 0 27772 27768"/>
                  <a:gd name="T7" fmla="*/ 27772 h 80"/>
                  <a:gd name="T8" fmla="+- 0 18187 18182"/>
                  <a:gd name="T9" fmla="*/ T8 w 59"/>
                  <a:gd name="T10" fmla="+- 0 27784 27768"/>
                  <a:gd name="T11" fmla="*/ 27784 h 80"/>
                  <a:gd name="T12" fmla="+- 0 18182 18182"/>
                  <a:gd name="T13" fmla="*/ T12 w 59"/>
                  <a:gd name="T14" fmla="+- 0 27797 27768"/>
                  <a:gd name="T15" fmla="*/ 27797 h 80"/>
                  <a:gd name="T16" fmla="+- 0 18182 18182"/>
                  <a:gd name="T17" fmla="*/ T16 w 59"/>
                  <a:gd name="T18" fmla="+- 0 27817 27768"/>
                  <a:gd name="T19" fmla="*/ 27817 h 80"/>
                  <a:gd name="T20" fmla="+- 0 18187 18182"/>
                  <a:gd name="T21" fmla="*/ T20 w 59"/>
                  <a:gd name="T22" fmla="+- 0 27830 27768"/>
                  <a:gd name="T23" fmla="*/ 27830 h 80"/>
                  <a:gd name="T24" fmla="+- 0 18195 18182"/>
                  <a:gd name="T25" fmla="*/ T24 w 59"/>
                  <a:gd name="T26" fmla="+- 0 27842 27768"/>
                  <a:gd name="T27" fmla="*/ 27842 h 80"/>
                  <a:gd name="T28" fmla="+- 0 18207 18182"/>
                  <a:gd name="T29" fmla="*/ T28 w 59"/>
                  <a:gd name="T30" fmla="+- 0 27847 27768"/>
                  <a:gd name="T31" fmla="*/ 27847 h 80"/>
                  <a:gd name="T32" fmla="+- 0 18215 18182"/>
                  <a:gd name="T33" fmla="*/ T32 w 59"/>
                  <a:gd name="T34" fmla="+- 0 27847 27768"/>
                  <a:gd name="T35" fmla="*/ 27847 h 80"/>
                  <a:gd name="T36" fmla="+- 0 18228 18182"/>
                  <a:gd name="T37" fmla="*/ T36 w 59"/>
                  <a:gd name="T38" fmla="+- 0 27842 27768"/>
                  <a:gd name="T39" fmla="*/ 27842 h 80"/>
                  <a:gd name="T40" fmla="+- 0 18236 18182"/>
                  <a:gd name="T41" fmla="*/ T40 w 59"/>
                  <a:gd name="T42" fmla="+- 0 27830 27768"/>
                  <a:gd name="T43" fmla="*/ 27830 h 80"/>
                  <a:gd name="T44" fmla="+- 0 18240 18182"/>
                  <a:gd name="T45" fmla="*/ T44 w 59"/>
                  <a:gd name="T46" fmla="+- 0 27817 27768"/>
                  <a:gd name="T47" fmla="*/ 27817 h 80"/>
                  <a:gd name="T48" fmla="+- 0 18240 18182"/>
                  <a:gd name="T49" fmla="*/ T48 w 59"/>
                  <a:gd name="T50" fmla="+- 0 27797 27768"/>
                  <a:gd name="T51" fmla="*/ 27797 h 80"/>
                  <a:gd name="T52" fmla="+- 0 18236 18182"/>
                  <a:gd name="T53" fmla="*/ T52 w 59"/>
                  <a:gd name="T54" fmla="+- 0 27784 27768"/>
                  <a:gd name="T55" fmla="*/ 27784 h 80"/>
                  <a:gd name="T56" fmla="+- 0 18228 18182"/>
                  <a:gd name="T57" fmla="*/ T56 w 59"/>
                  <a:gd name="T58" fmla="+- 0 27772 27768"/>
                  <a:gd name="T59" fmla="*/ 27772 h 80"/>
                  <a:gd name="T60" fmla="+- 0 18215 18182"/>
                  <a:gd name="T61" fmla="*/ T60 w 59"/>
                  <a:gd name="T62" fmla="+- 0 27768 27768"/>
                  <a:gd name="T63" fmla="*/ 27768 h 80"/>
                  <a:gd name="T64" fmla="+- 0 18207 18182"/>
                  <a:gd name="T65" fmla="*/ T64 w 59"/>
                  <a:gd name="T66" fmla="+- 0 27768 27768"/>
                  <a:gd name="T67" fmla="*/ 27768 h 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59" h="80">
                    <a:moveTo>
                      <a:pt x="25" y="0"/>
                    </a:moveTo>
                    <a:lnTo>
                      <a:pt x="13" y="4"/>
                    </a:lnTo>
                    <a:lnTo>
                      <a:pt x="5" y="16"/>
                    </a:lnTo>
                    <a:lnTo>
                      <a:pt x="0" y="29"/>
                    </a:lnTo>
                    <a:lnTo>
                      <a:pt x="0" y="49"/>
                    </a:lnTo>
                    <a:lnTo>
                      <a:pt x="5" y="62"/>
                    </a:lnTo>
                    <a:lnTo>
                      <a:pt x="13" y="74"/>
                    </a:lnTo>
                    <a:lnTo>
                      <a:pt x="25" y="79"/>
                    </a:lnTo>
                    <a:lnTo>
                      <a:pt x="33" y="79"/>
                    </a:lnTo>
                    <a:lnTo>
                      <a:pt x="46" y="74"/>
                    </a:lnTo>
                    <a:lnTo>
                      <a:pt x="54" y="62"/>
                    </a:lnTo>
                    <a:lnTo>
                      <a:pt x="58" y="49"/>
                    </a:lnTo>
                    <a:lnTo>
                      <a:pt x="58" y="29"/>
                    </a:lnTo>
                    <a:lnTo>
                      <a:pt x="54" y="16"/>
                    </a:lnTo>
                    <a:lnTo>
                      <a:pt x="46" y="4"/>
                    </a:lnTo>
                    <a:lnTo>
                      <a:pt x="33" y="0"/>
                    </a:lnTo>
                    <a:lnTo>
                      <a:pt x="25"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33" name="Group 502">
              <a:extLst>
                <a:ext uri="{FF2B5EF4-FFF2-40B4-BE49-F238E27FC236}">
                  <a16:creationId xmlns:a16="http://schemas.microsoft.com/office/drawing/2014/main" id="{A88CBEF5-BD90-40FE-8283-93BB1C3AE539}"/>
                </a:ext>
              </a:extLst>
            </p:cNvPr>
            <p:cNvGrpSpPr>
              <a:grpSpLocks/>
            </p:cNvGrpSpPr>
            <p:nvPr/>
          </p:nvGrpSpPr>
          <p:grpSpPr bwMode="auto">
            <a:xfrm>
              <a:off x="18273" y="27764"/>
              <a:ext cx="58" cy="86"/>
              <a:chOff x="18273" y="27764"/>
              <a:chExt cx="58" cy="86"/>
            </a:xfrm>
          </p:grpSpPr>
          <p:sp>
            <p:nvSpPr>
              <p:cNvPr id="20497" name="Freeform 503">
                <a:extLst>
                  <a:ext uri="{FF2B5EF4-FFF2-40B4-BE49-F238E27FC236}">
                    <a16:creationId xmlns:a16="http://schemas.microsoft.com/office/drawing/2014/main" id="{2E7245A0-D3CF-4229-B6CD-1313BB002F16}"/>
                  </a:ext>
                </a:extLst>
              </p:cNvPr>
              <p:cNvSpPr>
                <a:spLocks/>
              </p:cNvSpPr>
              <p:nvPr/>
            </p:nvSpPr>
            <p:spPr bwMode="auto">
              <a:xfrm>
                <a:off x="18273" y="27764"/>
                <a:ext cx="58" cy="86"/>
              </a:xfrm>
              <a:custGeom>
                <a:avLst/>
                <a:gdLst>
                  <a:gd name="T0" fmla="+- 0 18331 18273"/>
                  <a:gd name="T1" fmla="*/ T0 w 58"/>
                  <a:gd name="T2" fmla="+- 0 27850 27764"/>
                  <a:gd name="T3" fmla="*/ 27850 h 86"/>
                  <a:gd name="T4" fmla="+- 0 18331 18273"/>
                  <a:gd name="T5" fmla="*/ T4 w 58"/>
                  <a:gd name="T6" fmla="+- 0 27764 27764"/>
                  <a:gd name="T7" fmla="*/ 27764 h 86"/>
                  <a:gd name="T8" fmla="+- 0 18327 18273"/>
                  <a:gd name="T9" fmla="*/ T8 w 58"/>
                  <a:gd name="T10" fmla="+- 0 27764 27764"/>
                  <a:gd name="T11" fmla="*/ 27764 h 86"/>
                  <a:gd name="T12" fmla="+- 0 18327 18273"/>
                  <a:gd name="T13" fmla="*/ T12 w 58"/>
                  <a:gd name="T14" fmla="+- 0 27838 27764"/>
                  <a:gd name="T15" fmla="*/ 27838 h 86"/>
                  <a:gd name="T16" fmla="+- 0 18273 18273"/>
                  <a:gd name="T17" fmla="*/ T16 w 58"/>
                  <a:gd name="T18" fmla="+- 0 27764 27764"/>
                  <a:gd name="T19" fmla="*/ 27764 h 86"/>
                  <a:gd name="T20" fmla="+- 0 18273 18273"/>
                  <a:gd name="T21" fmla="*/ T20 w 58"/>
                  <a:gd name="T22" fmla="+- 0 27850 27764"/>
                  <a:gd name="T23" fmla="*/ 27850 h 86"/>
                  <a:gd name="T24" fmla="+- 0 18278 18273"/>
                  <a:gd name="T25" fmla="*/ T24 w 58"/>
                  <a:gd name="T26" fmla="+- 0 27850 27764"/>
                  <a:gd name="T27" fmla="*/ 27850 h 86"/>
                  <a:gd name="T28" fmla="+- 0 18278 18273"/>
                  <a:gd name="T29" fmla="*/ T28 w 58"/>
                  <a:gd name="T30" fmla="+- 0 27777 27764"/>
                  <a:gd name="T31" fmla="*/ 27777 h 86"/>
                  <a:gd name="T32" fmla="+- 0 18331 18273"/>
                  <a:gd name="T33" fmla="*/ T32 w 58"/>
                  <a:gd name="T34" fmla="+- 0 27850 27764"/>
                  <a:gd name="T35" fmla="*/ 27850 h 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58" h="86">
                    <a:moveTo>
                      <a:pt x="58" y="86"/>
                    </a:moveTo>
                    <a:lnTo>
                      <a:pt x="58" y="0"/>
                    </a:lnTo>
                    <a:lnTo>
                      <a:pt x="54" y="0"/>
                    </a:lnTo>
                    <a:lnTo>
                      <a:pt x="54" y="74"/>
                    </a:lnTo>
                    <a:lnTo>
                      <a:pt x="0" y="0"/>
                    </a:lnTo>
                    <a:lnTo>
                      <a:pt x="0" y="86"/>
                    </a:lnTo>
                    <a:lnTo>
                      <a:pt x="5" y="86"/>
                    </a:lnTo>
                    <a:lnTo>
                      <a:pt x="5" y="13"/>
                    </a:lnTo>
                    <a:lnTo>
                      <a:pt x="58" y="8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34" name="Group 504">
              <a:extLst>
                <a:ext uri="{FF2B5EF4-FFF2-40B4-BE49-F238E27FC236}">
                  <a16:creationId xmlns:a16="http://schemas.microsoft.com/office/drawing/2014/main" id="{80E1A32F-A5A2-4434-9F85-45CC8E4A5E91}"/>
                </a:ext>
              </a:extLst>
            </p:cNvPr>
            <p:cNvGrpSpPr>
              <a:grpSpLocks/>
            </p:cNvGrpSpPr>
            <p:nvPr/>
          </p:nvGrpSpPr>
          <p:grpSpPr bwMode="auto">
            <a:xfrm>
              <a:off x="18364" y="27764"/>
              <a:ext cx="66" cy="86"/>
              <a:chOff x="18364" y="27764"/>
              <a:chExt cx="66" cy="86"/>
            </a:xfrm>
          </p:grpSpPr>
          <p:sp>
            <p:nvSpPr>
              <p:cNvPr id="20496" name="Freeform 505">
                <a:extLst>
                  <a:ext uri="{FF2B5EF4-FFF2-40B4-BE49-F238E27FC236}">
                    <a16:creationId xmlns:a16="http://schemas.microsoft.com/office/drawing/2014/main" id="{9337FD19-223C-438E-964D-EDC4AAAAE048}"/>
                  </a:ext>
                </a:extLst>
              </p:cNvPr>
              <p:cNvSpPr>
                <a:spLocks/>
              </p:cNvSpPr>
              <p:nvPr/>
            </p:nvSpPr>
            <p:spPr bwMode="auto">
              <a:xfrm>
                <a:off x="18364" y="27764"/>
                <a:ext cx="66" cy="86"/>
              </a:xfrm>
              <a:custGeom>
                <a:avLst/>
                <a:gdLst>
                  <a:gd name="T0" fmla="+- 0 18429 18364"/>
                  <a:gd name="T1" fmla="*/ T0 w 66"/>
                  <a:gd name="T2" fmla="+- 0 27764 27764"/>
                  <a:gd name="T3" fmla="*/ 27764 h 86"/>
                  <a:gd name="T4" fmla="+- 0 18397 18364"/>
                  <a:gd name="T5" fmla="*/ T4 w 66"/>
                  <a:gd name="T6" fmla="+- 0 27838 27764"/>
                  <a:gd name="T7" fmla="*/ 27838 h 86"/>
                  <a:gd name="T8" fmla="+- 0 18364 18364"/>
                  <a:gd name="T9" fmla="*/ T8 w 66"/>
                  <a:gd name="T10" fmla="+- 0 27764 27764"/>
                  <a:gd name="T11" fmla="*/ 27764 h 86"/>
                  <a:gd name="T12" fmla="+- 0 18364 18364"/>
                  <a:gd name="T13" fmla="*/ T12 w 66"/>
                  <a:gd name="T14" fmla="+- 0 27850 27764"/>
                  <a:gd name="T15" fmla="*/ 27850 h 86"/>
                  <a:gd name="T16" fmla="+- 0 18368 18364"/>
                  <a:gd name="T17" fmla="*/ T16 w 66"/>
                  <a:gd name="T18" fmla="+- 0 27850 27764"/>
                  <a:gd name="T19" fmla="*/ 27850 h 86"/>
                  <a:gd name="T20" fmla="+- 0 18368 18364"/>
                  <a:gd name="T21" fmla="*/ T20 w 66"/>
                  <a:gd name="T22" fmla="+- 0 27784 27764"/>
                  <a:gd name="T23" fmla="*/ 27784 h 86"/>
                  <a:gd name="T24" fmla="+- 0 18397 18364"/>
                  <a:gd name="T25" fmla="*/ T24 w 66"/>
                  <a:gd name="T26" fmla="+- 0 27850 27764"/>
                  <a:gd name="T27" fmla="*/ 27850 h 86"/>
                  <a:gd name="T28" fmla="+- 0 18426 18364"/>
                  <a:gd name="T29" fmla="*/ T28 w 66"/>
                  <a:gd name="T30" fmla="+- 0 27784 27764"/>
                  <a:gd name="T31" fmla="*/ 27784 h 86"/>
                  <a:gd name="T32" fmla="+- 0 18426 18364"/>
                  <a:gd name="T33" fmla="*/ T32 w 66"/>
                  <a:gd name="T34" fmla="+- 0 27850 27764"/>
                  <a:gd name="T35" fmla="*/ 27850 h 86"/>
                  <a:gd name="T36" fmla="+- 0 18429 18364"/>
                  <a:gd name="T37" fmla="*/ T36 w 66"/>
                  <a:gd name="T38" fmla="+- 0 27850 27764"/>
                  <a:gd name="T39" fmla="*/ 27850 h 86"/>
                  <a:gd name="T40" fmla="+- 0 18429 18364"/>
                  <a:gd name="T41" fmla="*/ T40 w 66"/>
                  <a:gd name="T42" fmla="+- 0 27764 27764"/>
                  <a:gd name="T43" fmla="*/ 27764 h 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66" h="86">
                    <a:moveTo>
                      <a:pt x="65" y="0"/>
                    </a:moveTo>
                    <a:lnTo>
                      <a:pt x="33" y="74"/>
                    </a:lnTo>
                    <a:lnTo>
                      <a:pt x="0" y="0"/>
                    </a:lnTo>
                    <a:lnTo>
                      <a:pt x="0" y="86"/>
                    </a:lnTo>
                    <a:lnTo>
                      <a:pt x="4" y="86"/>
                    </a:lnTo>
                    <a:lnTo>
                      <a:pt x="4" y="20"/>
                    </a:lnTo>
                    <a:lnTo>
                      <a:pt x="33" y="86"/>
                    </a:lnTo>
                    <a:lnTo>
                      <a:pt x="62" y="20"/>
                    </a:lnTo>
                    <a:lnTo>
                      <a:pt x="62" y="86"/>
                    </a:lnTo>
                    <a:lnTo>
                      <a:pt x="65" y="86"/>
                    </a:lnTo>
                    <a:lnTo>
                      <a:pt x="65"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35" name="Group 506">
              <a:extLst>
                <a:ext uri="{FF2B5EF4-FFF2-40B4-BE49-F238E27FC236}">
                  <a16:creationId xmlns:a16="http://schemas.microsoft.com/office/drawing/2014/main" id="{6AD291FA-45E2-49AA-8FBC-071CC5883951}"/>
                </a:ext>
              </a:extLst>
            </p:cNvPr>
            <p:cNvGrpSpPr>
              <a:grpSpLocks/>
            </p:cNvGrpSpPr>
            <p:nvPr/>
          </p:nvGrpSpPr>
          <p:grpSpPr bwMode="auto">
            <a:xfrm>
              <a:off x="18462" y="27764"/>
              <a:ext cx="2" cy="86"/>
              <a:chOff x="18462" y="27764"/>
              <a:chExt cx="2" cy="86"/>
            </a:xfrm>
          </p:grpSpPr>
          <p:sp>
            <p:nvSpPr>
              <p:cNvPr id="20495" name="Freeform 507">
                <a:extLst>
                  <a:ext uri="{FF2B5EF4-FFF2-40B4-BE49-F238E27FC236}">
                    <a16:creationId xmlns:a16="http://schemas.microsoft.com/office/drawing/2014/main" id="{E668DC13-89AB-45B8-8FD4-CD02D9B1A839}"/>
                  </a:ext>
                </a:extLst>
              </p:cNvPr>
              <p:cNvSpPr>
                <a:spLocks/>
              </p:cNvSpPr>
              <p:nvPr/>
            </p:nvSpPr>
            <p:spPr bwMode="auto">
              <a:xfrm>
                <a:off x="18462" y="27764"/>
                <a:ext cx="2" cy="86"/>
              </a:xfrm>
              <a:custGeom>
                <a:avLst/>
                <a:gdLst>
                  <a:gd name="T0" fmla="+- 0 27764 27764"/>
                  <a:gd name="T1" fmla="*/ 27764 h 86"/>
                  <a:gd name="T2" fmla="+- 0 27850 27764"/>
                  <a:gd name="T3" fmla="*/ 27850 h 86"/>
                </a:gdLst>
                <a:ahLst/>
                <a:cxnLst>
                  <a:cxn ang="0">
                    <a:pos x="0" y="T1"/>
                  </a:cxn>
                  <a:cxn ang="0">
                    <a:pos x="0" y="T3"/>
                  </a:cxn>
                </a:cxnLst>
                <a:rect l="0" t="0" r="r" b="b"/>
                <a:pathLst>
                  <a:path h="86">
                    <a:moveTo>
                      <a:pt x="0" y="0"/>
                    </a:moveTo>
                    <a:lnTo>
                      <a:pt x="0" y="8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36" name="Group 508">
              <a:extLst>
                <a:ext uri="{FF2B5EF4-FFF2-40B4-BE49-F238E27FC236}">
                  <a16:creationId xmlns:a16="http://schemas.microsoft.com/office/drawing/2014/main" id="{B08F4308-618D-4B2C-892A-0BDE0F84D409}"/>
                </a:ext>
              </a:extLst>
            </p:cNvPr>
            <p:cNvGrpSpPr>
              <a:grpSpLocks/>
            </p:cNvGrpSpPr>
            <p:nvPr/>
          </p:nvGrpSpPr>
          <p:grpSpPr bwMode="auto">
            <a:xfrm>
              <a:off x="18467" y="27768"/>
              <a:ext cx="2" cy="80"/>
              <a:chOff x="18467" y="27768"/>
              <a:chExt cx="2" cy="80"/>
            </a:xfrm>
          </p:grpSpPr>
          <p:sp>
            <p:nvSpPr>
              <p:cNvPr id="20494" name="Freeform 509">
                <a:extLst>
                  <a:ext uri="{FF2B5EF4-FFF2-40B4-BE49-F238E27FC236}">
                    <a16:creationId xmlns:a16="http://schemas.microsoft.com/office/drawing/2014/main" id="{93052DA7-48E1-4F38-A4CD-DEA687A0D150}"/>
                  </a:ext>
                </a:extLst>
              </p:cNvPr>
              <p:cNvSpPr>
                <a:spLocks/>
              </p:cNvSpPr>
              <p:nvPr/>
            </p:nvSpPr>
            <p:spPr bwMode="auto">
              <a:xfrm>
                <a:off x="18467" y="27768"/>
                <a:ext cx="2" cy="80"/>
              </a:xfrm>
              <a:custGeom>
                <a:avLst/>
                <a:gdLst>
                  <a:gd name="T0" fmla="+- 0 27768 27768"/>
                  <a:gd name="T1" fmla="*/ 27768 h 80"/>
                  <a:gd name="T2" fmla="+- 0 27847 27768"/>
                  <a:gd name="T3" fmla="*/ 27847 h 80"/>
                </a:gdLst>
                <a:ahLst/>
                <a:cxnLst>
                  <a:cxn ang="0">
                    <a:pos x="0" y="T1"/>
                  </a:cxn>
                  <a:cxn ang="0">
                    <a:pos x="0" y="T3"/>
                  </a:cxn>
                </a:cxnLst>
                <a:rect l="0" t="0" r="r" b="b"/>
                <a:pathLst>
                  <a:path h="80">
                    <a:moveTo>
                      <a:pt x="0" y="0"/>
                    </a:moveTo>
                    <a:lnTo>
                      <a:pt x="0" y="79"/>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37" name="Group 510">
              <a:extLst>
                <a:ext uri="{FF2B5EF4-FFF2-40B4-BE49-F238E27FC236}">
                  <a16:creationId xmlns:a16="http://schemas.microsoft.com/office/drawing/2014/main" id="{D40B8488-AC53-4B6A-BF2B-ACBCDEFC9C76}"/>
                </a:ext>
              </a:extLst>
            </p:cNvPr>
            <p:cNvGrpSpPr>
              <a:grpSpLocks/>
            </p:cNvGrpSpPr>
            <p:nvPr/>
          </p:nvGrpSpPr>
          <p:grpSpPr bwMode="auto">
            <a:xfrm>
              <a:off x="18462" y="27764"/>
              <a:ext cx="50" cy="4"/>
              <a:chOff x="18462" y="27764"/>
              <a:chExt cx="50" cy="4"/>
            </a:xfrm>
          </p:grpSpPr>
          <p:sp>
            <p:nvSpPr>
              <p:cNvPr id="20493" name="Freeform 511">
                <a:extLst>
                  <a:ext uri="{FF2B5EF4-FFF2-40B4-BE49-F238E27FC236}">
                    <a16:creationId xmlns:a16="http://schemas.microsoft.com/office/drawing/2014/main" id="{9FD2C44A-0E20-4215-8512-94E7271DCD16}"/>
                  </a:ext>
                </a:extLst>
              </p:cNvPr>
              <p:cNvSpPr>
                <a:spLocks/>
              </p:cNvSpPr>
              <p:nvPr/>
            </p:nvSpPr>
            <p:spPr bwMode="auto">
              <a:xfrm>
                <a:off x="18462" y="27764"/>
                <a:ext cx="50" cy="4"/>
              </a:xfrm>
              <a:custGeom>
                <a:avLst/>
                <a:gdLst>
                  <a:gd name="T0" fmla="+- 0 18462 18462"/>
                  <a:gd name="T1" fmla="*/ T0 w 50"/>
                  <a:gd name="T2" fmla="+- 0 27764 27764"/>
                  <a:gd name="T3" fmla="*/ 27764 h 4"/>
                  <a:gd name="T4" fmla="+- 0 18512 18462"/>
                  <a:gd name="T5" fmla="*/ T4 w 50"/>
                  <a:gd name="T6" fmla="+- 0 27764 27764"/>
                  <a:gd name="T7" fmla="*/ 27764 h 4"/>
                  <a:gd name="T8" fmla="+- 0 18512 18462"/>
                  <a:gd name="T9" fmla="*/ T8 w 50"/>
                  <a:gd name="T10" fmla="+- 0 27768 27764"/>
                  <a:gd name="T11" fmla="*/ 27768 h 4"/>
                  <a:gd name="T12" fmla="+- 0 18467 18462"/>
                  <a:gd name="T13" fmla="*/ T12 w 50"/>
                  <a:gd name="T14" fmla="+- 0 27768 27764"/>
                  <a:gd name="T15" fmla="*/ 27768 h 4"/>
                </a:gdLst>
                <a:ahLst/>
                <a:cxnLst>
                  <a:cxn ang="0">
                    <a:pos x="T1" y="T3"/>
                  </a:cxn>
                  <a:cxn ang="0">
                    <a:pos x="T5" y="T7"/>
                  </a:cxn>
                  <a:cxn ang="0">
                    <a:pos x="T9" y="T11"/>
                  </a:cxn>
                  <a:cxn ang="0">
                    <a:pos x="T13" y="T15"/>
                  </a:cxn>
                </a:cxnLst>
                <a:rect l="0" t="0" r="r" b="b"/>
                <a:pathLst>
                  <a:path w="50" h="4">
                    <a:moveTo>
                      <a:pt x="0" y="0"/>
                    </a:moveTo>
                    <a:lnTo>
                      <a:pt x="50" y="0"/>
                    </a:lnTo>
                    <a:lnTo>
                      <a:pt x="50" y="4"/>
                    </a:lnTo>
                    <a:lnTo>
                      <a:pt x="5" y="4"/>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38" name="Group 512">
              <a:extLst>
                <a:ext uri="{FF2B5EF4-FFF2-40B4-BE49-F238E27FC236}">
                  <a16:creationId xmlns:a16="http://schemas.microsoft.com/office/drawing/2014/main" id="{226D130A-6961-4F79-941E-C726E8B28DD6}"/>
                </a:ext>
              </a:extLst>
            </p:cNvPr>
            <p:cNvGrpSpPr>
              <a:grpSpLocks/>
            </p:cNvGrpSpPr>
            <p:nvPr/>
          </p:nvGrpSpPr>
          <p:grpSpPr bwMode="auto">
            <a:xfrm>
              <a:off x="18467" y="27805"/>
              <a:ext cx="26" cy="5"/>
              <a:chOff x="18467" y="27805"/>
              <a:chExt cx="26" cy="5"/>
            </a:xfrm>
          </p:grpSpPr>
          <p:sp>
            <p:nvSpPr>
              <p:cNvPr id="20492" name="Freeform 513">
                <a:extLst>
                  <a:ext uri="{FF2B5EF4-FFF2-40B4-BE49-F238E27FC236}">
                    <a16:creationId xmlns:a16="http://schemas.microsoft.com/office/drawing/2014/main" id="{877D4368-42CD-4CA1-8A98-F217510388DB}"/>
                  </a:ext>
                </a:extLst>
              </p:cNvPr>
              <p:cNvSpPr>
                <a:spLocks/>
              </p:cNvSpPr>
              <p:nvPr/>
            </p:nvSpPr>
            <p:spPr bwMode="auto">
              <a:xfrm>
                <a:off x="18467" y="27805"/>
                <a:ext cx="26" cy="5"/>
              </a:xfrm>
              <a:custGeom>
                <a:avLst/>
                <a:gdLst>
                  <a:gd name="T0" fmla="+- 0 18467 18467"/>
                  <a:gd name="T1" fmla="*/ T0 w 26"/>
                  <a:gd name="T2" fmla="+- 0 27805 27805"/>
                  <a:gd name="T3" fmla="*/ 27805 h 5"/>
                  <a:gd name="T4" fmla="+- 0 18492 18467"/>
                  <a:gd name="T5" fmla="*/ T4 w 26"/>
                  <a:gd name="T6" fmla="+- 0 27805 27805"/>
                  <a:gd name="T7" fmla="*/ 27805 h 5"/>
                  <a:gd name="T8" fmla="+- 0 18492 18467"/>
                  <a:gd name="T9" fmla="*/ T8 w 26"/>
                  <a:gd name="T10" fmla="+- 0 27809 27805"/>
                  <a:gd name="T11" fmla="*/ 27809 h 5"/>
                  <a:gd name="T12" fmla="+- 0 18467 18467"/>
                  <a:gd name="T13" fmla="*/ T12 w 26"/>
                  <a:gd name="T14" fmla="+- 0 27809 27805"/>
                  <a:gd name="T15" fmla="*/ 27809 h 5"/>
                </a:gdLst>
                <a:ahLst/>
                <a:cxnLst>
                  <a:cxn ang="0">
                    <a:pos x="T1" y="T3"/>
                  </a:cxn>
                  <a:cxn ang="0">
                    <a:pos x="T5" y="T7"/>
                  </a:cxn>
                  <a:cxn ang="0">
                    <a:pos x="T9" y="T11"/>
                  </a:cxn>
                  <a:cxn ang="0">
                    <a:pos x="T13" y="T15"/>
                  </a:cxn>
                </a:cxnLst>
                <a:rect l="0" t="0" r="r" b="b"/>
                <a:pathLst>
                  <a:path w="26" h="5">
                    <a:moveTo>
                      <a:pt x="0" y="0"/>
                    </a:moveTo>
                    <a:lnTo>
                      <a:pt x="25" y="0"/>
                    </a:lnTo>
                    <a:lnTo>
                      <a:pt x="25" y="4"/>
                    </a:lnTo>
                    <a:lnTo>
                      <a:pt x="0" y="4"/>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39" name="Group 514">
              <a:extLst>
                <a:ext uri="{FF2B5EF4-FFF2-40B4-BE49-F238E27FC236}">
                  <a16:creationId xmlns:a16="http://schemas.microsoft.com/office/drawing/2014/main" id="{BBE81465-59CA-45BB-9E3B-8AE1D3E8F1EB}"/>
                </a:ext>
              </a:extLst>
            </p:cNvPr>
            <p:cNvGrpSpPr>
              <a:grpSpLocks/>
            </p:cNvGrpSpPr>
            <p:nvPr/>
          </p:nvGrpSpPr>
          <p:grpSpPr bwMode="auto">
            <a:xfrm>
              <a:off x="18462" y="27847"/>
              <a:ext cx="50" cy="4"/>
              <a:chOff x="18462" y="27847"/>
              <a:chExt cx="50" cy="4"/>
            </a:xfrm>
          </p:grpSpPr>
          <p:sp>
            <p:nvSpPr>
              <p:cNvPr id="20491" name="Freeform 515">
                <a:extLst>
                  <a:ext uri="{FF2B5EF4-FFF2-40B4-BE49-F238E27FC236}">
                    <a16:creationId xmlns:a16="http://schemas.microsoft.com/office/drawing/2014/main" id="{66B070D9-1268-4DC8-8875-4198A1576E56}"/>
                  </a:ext>
                </a:extLst>
              </p:cNvPr>
              <p:cNvSpPr>
                <a:spLocks/>
              </p:cNvSpPr>
              <p:nvPr/>
            </p:nvSpPr>
            <p:spPr bwMode="auto">
              <a:xfrm>
                <a:off x="18462" y="27847"/>
                <a:ext cx="50" cy="4"/>
              </a:xfrm>
              <a:custGeom>
                <a:avLst/>
                <a:gdLst>
                  <a:gd name="T0" fmla="+- 0 18467 18462"/>
                  <a:gd name="T1" fmla="*/ T0 w 50"/>
                  <a:gd name="T2" fmla="+- 0 27847 27847"/>
                  <a:gd name="T3" fmla="*/ 27847 h 4"/>
                  <a:gd name="T4" fmla="+- 0 18512 18462"/>
                  <a:gd name="T5" fmla="*/ T4 w 50"/>
                  <a:gd name="T6" fmla="+- 0 27847 27847"/>
                  <a:gd name="T7" fmla="*/ 27847 h 4"/>
                  <a:gd name="T8" fmla="+- 0 18512 18462"/>
                  <a:gd name="T9" fmla="*/ T8 w 50"/>
                  <a:gd name="T10" fmla="+- 0 27850 27847"/>
                  <a:gd name="T11" fmla="*/ 27850 h 4"/>
                  <a:gd name="T12" fmla="+- 0 18462 18462"/>
                  <a:gd name="T13" fmla="*/ T12 w 50"/>
                  <a:gd name="T14" fmla="+- 0 27850 27847"/>
                  <a:gd name="T15" fmla="*/ 27850 h 4"/>
                </a:gdLst>
                <a:ahLst/>
                <a:cxnLst>
                  <a:cxn ang="0">
                    <a:pos x="T1" y="T3"/>
                  </a:cxn>
                  <a:cxn ang="0">
                    <a:pos x="T5" y="T7"/>
                  </a:cxn>
                  <a:cxn ang="0">
                    <a:pos x="T9" y="T11"/>
                  </a:cxn>
                  <a:cxn ang="0">
                    <a:pos x="T13" y="T15"/>
                  </a:cxn>
                </a:cxnLst>
                <a:rect l="0" t="0" r="r" b="b"/>
                <a:pathLst>
                  <a:path w="50" h="4">
                    <a:moveTo>
                      <a:pt x="5" y="0"/>
                    </a:moveTo>
                    <a:lnTo>
                      <a:pt x="50" y="0"/>
                    </a:lnTo>
                    <a:lnTo>
                      <a:pt x="50" y="3"/>
                    </a:lnTo>
                    <a:lnTo>
                      <a:pt x="0" y="3"/>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40" name="Group 516">
              <a:extLst>
                <a:ext uri="{FF2B5EF4-FFF2-40B4-BE49-F238E27FC236}">
                  <a16:creationId xmlns:a16="http://schemas.microsoft.com/office/drawing/2014/main" id="{D29FBE01-3CBB-4456-9FD0-A6CC5F163330}"/>
                </a:ext>
              </a:extLst>
            </p:cNvPr>
            <p:cNvGrpSpPr>
              <a:grpSpLocks/>
            </p:cNvGrpSpPr>
            <p:nvPr/>
          </p:nvGrpSpPr>
          <p:grpSpPr bwMode="auto">
            <a:xfrm>
              <a:off x="18542" y="27764"/>
              <a:ext cx="58" cy="86"/>
              <a:chOff x="18542" y="27764"/>
              <a:chExt cx="58" cy="86"/>
            </a:xfrm>
          </p:grpSpPr>
          <p:sp>
            <p:nvSpPr>
              <p:cNvPr id="20490" name="Freeform 517">
                <a:extLst>
                  <a:ext uri="{FF2B5EF4-FFF2-40B4-BE49-F238E27FC236}">
                    <a16:creationId xmlns:a16="http://schemas.microsoft.com/office/drawing/2014/main" id="{98A71338-5060-4843-9083-6032383206DB}"/>
                  </a:ext>
                </a:extLst>
              </p:cNvPr>
              <p:cNvSpPr>
                <a:spLocks/>
              </p:cNvSpPr>
              <p:nvPr/>
            </p:nvSpPr>
            <p:spPr bwMode="auto">
              <a:xfrm>
                <a:off x="18542" y="27764"/>
                <a:ext cx="58" cy="86"/>
              </a:xfrm>
              <a:custGeom>
                <a:avLst/>
                <a:gdLst>
                  <a:gd name="T0" fmla="+- 0 18599 18542"/>
                  <a:gd name="T1" fmla="*/ T0 w 58"/>
                  <a:gd name="T2" fmla="+- 0 27850 27764"/>
                  <a:gd name="T3" fmla="*/ 27850 h 86"/>
                  <a:gd name="T4" fmla="+- 0 18599 18542"/>
                  <a:gd name="T5" fmla="*/ T4 w 58"/>
                  <a:gd name="T6" fmla="+- 0 27764 27764"/>
                  <a:gd name="T7" fmla="*/ 27764 h 86"/>
                  <a:gd name="T8" fmla="+- 0 18594 18542"/>
                  <a:gd name="T9" fmla="*/ T8 w 58"/>
                  <a:gd name="T10" fmla="+- 0 27764 27764"/>
                  <a:gd name="T11" fmla="*/ 27764 h 86"/>
                  <a:gd name="T12" fmla="+- 0 18594 18542"/>
                  <a:gd name="T13" fmla="*/ T12 w 58"/>
                  <a:gd name="T14" fmla="+- 0 27838 27764"/>
                  <a:gd name="T15" fmla="*/ 27838 h 86"/>
                  <a:gd name="T16" fmla="+- 0 18542 18542"/>
                  <a:gd name="T17" fmla="*/ T16 w 58"/>
                  <a:gd name="T18" fmla="+- 0 27764 27764"/>
                  <a:gd name="T19" fmla="*/ 27764 h 86"/>
                  <a:gd name="T20" fmla="+- 0 18542 18542"/>
                  <a:gd name="T21" fmla="*/ T20 w 58"/>
                  <a:gd name="T22" fmla="+- 0 27850 27764"/>
                  <a:gd name="T23" fmla="*/ 27850 h 86"/>
                  <a:gd name="T24" fmla="+- 0 18545 18542"/>
                  <a:gd name="T25" fmla="*/ T24 w 58"/>
                  <a:gd name="T26" fmla="+- 0 27850 27764"/>
                  <a:gd name="T27" fmla="*/ 27850 h 86"/>
                  <a:gd name="T28" fmla="+- 0 18545 18542"/>
                  <a:gd name="T29" fmla="*/ T28 w 58"/>
                  <a:gd name="T30" fmla="+- 0 27777 27764"/>
                  <a:gd name="T31" fmla="*/ 27777 h 86"/>
                  <a:gd name="T32" fmla="+- 0 18599 18542"/>
                  <a:gd name="T33" fmla="*/ T32 w 58"/>
                  <a:gd name="T34" fmla="+- 0 27850 27764"/>
                  <a:gd name="T35" fmla="*/ 27850 h 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58" h="86">
                    <a:moveTo>
                      <a:pt x="57" y="86"/>
                    </a:moveTo>
                    <a:lnTo>
                      <a:pt x="57" y="0"/>
                    </a:lnTo>
                    <a:lnTo>
                      <a:pt x="52" y="0"/>
                    </a:lnTo>
                    <a:lnTo>
                      <a:pt x="52" y="74"/>
                    </a:lnTo>
                    <a:lnTo>
                      <a:pt x="0" y="0"/>
                    </a:lnTo>
                    <a:lnTo>
                      <a:pt x="0" y="86"/>
                    </a:lnTo>
                    <a:lnTo>
                      <a:pt x="3" y="86"/>
                    </a:lnTo>
                    <a:lnTo>
                      <a:pt x="3" y="13"/>
                    </a:lnTo>
                    <a:lnTo>
                      <a:pt x="57" y="8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41" name="Group 518">
              <a:extLst>
                <a:ext uri="{FF2B5EF4-FFF2-40B4-BE49-F238E27FC236}">
                  <a16:creationId xmlns:a16="http://schemas.microsoft.com/office/drawing/2014/main" id="{CBBD02FC-33DE-43E4-99D7-420E76C854C3}"/>
                </a:ext>
              </a:extLst>
            </p:cNvPr>
            <p:cNvGrpSpPr>
              <a:grpSpLocks/>
            </p:cNvGrpSpPr>
            <p:nvPr/>
          </p:nvGrpSpPr>
          <p:grpSpPr bwMode="auto">
            <a:xfrm>
              <a:off x="18648" y="27768"/>
              <a:ext cx="5" cy="83"/>
              <a:chOff x="18648" y="27768"/>
              <a:chExt cx="5" cy="83"/>
            </a:xfrm>
          </p:grpSpPr>
          <p:sp>
            <p:nvSpPr>
              <p:cNvPr id="20489" name="Freeform 519">
                <a:extLst>
                  <a:ext uri="{FF2B5EF4-FFF2-40B4-BE49-F238E27FC236}">
                    <a16:creationId xmlns:a16="http://schemas.microsoft.com/office/drawing/2014/main" id="{3FAA95A6-1644-4C8A-97A6-6999D51D29E4}"/>
                  </a:ext>
                </a:extLst>
              </p:cNvPr>
              <p:cNvSpPr>
                <a:spLocks/>
              </p:cNvSpPr>
              <p:nvPr/>
            </p:nvSpPr>
            <p:spPr bwMode="auto">
              <a:xfrm>
                <a:off x="18648" y="27768"/>
                <a:ext cx="5" cy="83"/>
              </a:xfrm>
              <a:custGeom>
                <a:avLst/>
                <a:gdLst>
                  <a:gd name="T0" fmla="+- 0 18648 18648"/>
                  <a:gd name="T1" fmla="*/ T0 w 5"/>
                  <a:gd name="T2" fmla="+- 0 27768 27768"/>
                  <a:gd name="T3" fmla="*/ 27768 h 83"/>
                  <a:gd name="T4" fmla="+- 0 18648 18648"/>
                  <a:gd name="T5" fmla="*/ T4 w 5"/>
                  <a:gd name="T6" fmla="+- 0 27850 27768"/>
                  <a:gd name="T7" fmla="*/ 27850 h 83"/>
                  <a:gd name="T8" fmla="+- 0 18653 18648"/>
                  <a:gd name="T9" fmla="*/ T8 w 5"/>
                  <a:gd name="T10" fmla="+- 0 27850 27768"/>
                  <a:gd name="T11" fmla="*/ 27850 h 83"/>
                  <a:gd name="T12" fmla="+- 0 18653 18648"/>
                  <a:gd name="T13" fmla="*/ T12 w 5"/>
                  <a:gd name="T14" fmla="+- 0 27768 27768"/>
                  <a:gd name="T15" fmla="*/ 27768 h 83"/>
                </a:gdLst>
                <a:ahLst/>
                <a:cxnLst>
                  <a:cxn ang="0">
                    <a:pos x="T1" y="T3"/>
                  </a:cxn>
                  <a:cxn ang="0">
                    <a:pos x="T5" y="T7"/>
                  </a:cxn>
                  <a:cxn ang="0">
                    <a:pos x="T9" y="T11"/>
                  </a:cxn>
                  <a:cxn ang="0">
                    <a:pos x="T13" y="T15"/>
                  </a:cxn>
                </a:cxnLst>
                <a:rect l="0" t="0" r="r" b="b"/>
                <a:pathLst>
                  <a:path w="5" h="83">
                    <a:moveTo>
                      <a:pt x="0" y="0"/>
                    </a:moveTo>
                    <a:lnTo>
                      <a:pt x="0" y="82"/>
                    </a:lnTo>
                    <a:lnTo>
                      <a:pt x="5" y="82"/>
                    </a:lnTo>
                    <a:lnTo>
                      <a:pt x="5"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42" name="Group 520">
              <a:extLst>
                <a:ext uri="{FF2B5EF4-FFF2-40B4-BE49-F238E27FC236}">
                  <a16:creationId xmlns:a16="http://schemas.microsoft.com/office/drawing/2014/main" id="{A3BD2B32-6755-411A-ABB2-12B54B2CF222}"/>
                </a:ext>
              </a:extLst>
            </p:cNvPr>
            <p:cNvGrpSpPr>
              <a:grpSpLocks/>
            </p:cNvGrpSpPr>
            <p:nvPr/>
          </p:nvGrpSpPr>
          <p:grpSpPr bwMode="auto">
            <a:xfrm>
              <a:off x="18624" y="27764"/>
              <a:ext cx="53" cy="4"/>
              <a:chOff x="18624" y="27764"/>
              <a:chExt cx="53" cy="4"/>
            </a:xfrm>
          </p:grpSpPr>
          <p:sp>
            <p:nvSpPr>
              <p:cNvPr id="20488" name="Freeform 521">
                <a:extLst>
                  <a:ext uri="{FF2B5EF4-FFF2-40B4-BE49-F238E27FC236}">
                    <a16:creationId xmlns:a16="http://schemas.microsoft.com/office/drawing/2014/main" id="{22D5B074-2A78-482E-8B2E-55ADDC824DE4}"/>
                  </a:ext>
                </a:extLst>
              </p:cNvPr>
              <p:cNvSpPr>
                <a:spLocks/>
              </p:cNvSpPr>
              <p:nvPr/>
            </p:nvSpPr>
            <p:spPr bwMode="auto">
              <a:xfrm>
                <a:off x="18624" y="27764"/>
                <a:ext cx="53" cy="4"/>
              </a:xfrm>
              <a:custGeom>
                <a:avLst/>
                <a:gdLst>
                  <a:gd name="T0" fmla="+- 0 18621 18624"/>
                  <a:gd name="T1" fmla="*/ T0 w 53"/>
                  <a:gd name="T2" fmla="+- 0 27766 27764"/>
                  <a:gd name="T3" fmla="*/ 27766 h 4"/>
                  <a:gd name="T4" fmla="+- 0 18680 18624"/>
                  <a:gd name="T5" fmla="*/ T4 w 53"/>
                  <a:gd name="T6" fmla="+- 0 27766 27764"/>
                  <a:gd name="T7" fmla="*/ 27766 h 4"/>
                </a:gdLst>
                <a:ahLst/>
                <a:cxnLst>
                  <a:cxn ang="0">
                    <a:pos x="T1" y="T3"/>
                  </a:cxn>
                  <a:cxn ang="0">
                    <a:pos x="T5" y="T7"/>
                  </a:cxn>
                </a:cxnLst>
                <a:rect l="0" t="0" r="r" b="b"/>
                <a:pathLst>
                  <a:path w="53" h="4">
                    <a:moveTo>
                      <a:pt x="-3" y="2"/>
                    </a:moveTo>
                    <a:lnTo>
                      <a:pt x="56" y="2"/>
                    </a:lnTo>
                  </a:path>
                </a:pathLst>
              </a:custGeom>
              <a:noFill/>
              <a:ln w="755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43" name="Group 522">
              <a:extLst>
                <a:ext uri="{FF2B5EF4-FFF2-40B4-BE49-F238E27FC236}">
                  <a16:creationId xmlns:a16="http://schemas.microsoft.com/office/drawing/2014/main" id="{C493C2ED-BA72-408E-B204-F4D35DB5F389}"/>
                </a:ext>
              </a:extLst>
            </p:cNvPr>
            <p:cNvGrpSpPr>
              <a:grpSpLocks/>
            </p:cNvGrpSpPr>
            <p:nvPr/>
          </p:nvGrpSpPr>
          <p:grpSpPr bwMode="auto">
            <a:xfrm>
              <a:off x="18693" y="27764"/>
              <a:ext cx="66" cy="86"/>
              <a:chOff x="18693" y="27764"/>
              <a:chExt cx="66" cy="86"/>
            </a:xfrm>
          </p:grpSpPr>
          <p:sp>
            <p:nvSpPr>
              <p:cNvPr id="20487" name="Freeform 523">
                <a:extLst>
                  <a:ext uri="{FF2B5EF4-FFF2-40B4-BE49-F238E27FC236}">
                    <a16:creationId xmlns:a16="http://schemas.microsoft.com/office/drawing/2014/main" id="{65AD59AD-F956-420B-97AA-AF422C2F21E1}"/>
                  </a:ext>
                </a:extLst>
              </p:cNvPr>
              <p:cNvSpPr>
                <a:spLocks/>
              </p:cNvSpPr>
              <p:nvPr/>
            </p:nvSpPr>
            <p:spPr bwMode="auto">
              <a:xfrm>
                <a:off x="18693" y="27764"/>
                <a:ext cx="66" cy="86"/>
              </a:xfrm>
              <a:custGeom>
                <a:avLst/>
                <a:gdLst>
                  <a:gd name="T0" fmla="+- 0 18726 18693"/>
                  <a:gd name="T1" fmla="*/ T0 w 66"/>
                  <a:gd name="T2" fmla="+- 0 27764 27764"/>
                  <a:gd name="T3" fmla="*/ 27764 h 86"/>
                  <a:gd name="T4" fmla="+- 0 18693 18693"/>
                  <a:gd name="T5" fmla="*/ T4 w 66"/>
                  <a:gd name="T6" fmla="+- 0 27850 27764"/>
                  <a:gd name="T7" fmla="*/ 27850 h 86"/>
                  <a:gd name="T8" fmla="+- 0 18698 18693"/>
                  <a:gd name="T9" fmla="*/ T8 w 66"/>
                  <a:gd name="T10" fmla="+- 0 27850 27764"/>
                  <a:gd name="T11" fmla="*/ 27850 h 86"/>
                  <a:gd name="T12" fmla="+- 0 18726 18693"/>
                  <a:gd name="T13" fmla="*/ T12 w 66"/>
                  <a:gd name="T14" fmla="+- 0 27777 27764"/>
                  <a:gd name="T15" fmla="*/ 27777 h 86"/>
                  <a:gd name="T16" fmla="+- 0 18756 18693"/>
                  <a:gd name="T17" fmla="*/ T16 w 66"/>
                  <a:gd name="T18" fmla="+- 0 27850 27764"/>
                  <a:gd name="T19" fmla="*/ 27850 h 86"/>
                  <a:gd name="T20" fmla="+- 0 18759 18693"/>
                  <a:gd name="T21" fmla="*/ T20 w 66"/>
                  <a:gd name="T22" fmla="+- 0 27850 27764"/>
                  <a:gd name="T23" fmla="*/ 27850 h 86"/>
                  <a:gd name="T24" fmla="+- 0 18726 18693"/>
                  <a:gd name="T25" fmla="*/ T24 w 66"/>
                  <a:gd name="T26" fmla="+- 0 27764 27764"/>
                  <a:gd name="T27" fmla="*/ 27764 h 86"/>
                </a:gdLst>
                <a:ahLst/>
                <a:cxnLst>
                  <a:cxn ang="0">
                    <a:pos x="T1" y="T3"/>
                  </a:cxn>
                  <a:cxn ang="0">
                    <a:pos x="T5" y="T7"/>
                  </a:cxn>
                  <a:cxn ang="0">
                    <a:pos x="T9" y="T11"/>
                  </a:cxn>
                  <a:cxn ang="0">
                    <a:pos x="T13" y="T15"/>
                  </a:cxn>
                  <a:cxn ang="0">
                    <a:pos x="T17" y="T19"/>
                  </a:cxn>
                  <a:cxn ang="0">
                    <a:pos x="T21" y="T23"/>
                  </a:cxn>
                  <a:cxn ang="0">
                    <a:pos x="T25" y="T27"/>
                  </a:cxn>
                </a:cxnLst>
                <a:rect l="0" t="0" r="r" b="b"/>
                <a:pathLst>
                  <a:path w="66" h="86">
                    <a:moveTo>
                      <a:pt x="33" y="0"/>
                    </a:moveTo>
                    <a:lnTo>
                      <a:pt x="0" y="86"/>
                    </a:lnTo>
                    <a:lnTo>
                      <a:pt x="5" y="86"/>
                    </a:lnTo>
                    <a:lnTo>
                      <a:pt x="33" y="13"/>
                    </a:lnTo>
                    <a:lnTo>
                      <a:pt x="63" y="86"/>
                    </a:lnTo>
                    <a:lnTo>
                      <a:pt x="66" y="86"/>
                    </a:lnTo>
                    <a:lnTo>
                      <a:pt x="33"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44" name="Group 524">
              <a:extLst>
                <a:ext uri="{FF2B5EF4-FFF2-40B4-BE49-F238E27FC236}">
                  <a16:creationId xmlns:a16="http://schemas.microsoft.com/office/drawing/2014/main" id="{6E357EAB-697E-4CA4-BD79-A0536B564201}"/>
                </a:ext>
              </a:extLst>
            </p:cNvPr>
            <p:cNvGrpSpPr>
              <a:grpSpLocks/>
            </p:cNvGrpSpPr>
            <p:nvPr/>
          </p:nvGrpSpPr>
          <p:grpSpPr bwMode="auto">
            <a:xfrm>
              <a:off x="18702" y="27828"/>
              <a:ext cx="50" cy="2"/>
              <a:chOff x="18702" y="27828"/>
              <a:chExt cx="50" cy="2"/>
            </a:xfrm>
          </p:grpSpPr>
          <p:sp>
            <p:nvSpPr>
              <p:cNvPr id="20486" name="Freeform 525">
                <a:extLst>
                  <a:ext uri="{FF2B5EF4-FFF2-40B4-BE49-F238E27FC236}">
                    <a16:creationId xmlns:a16="http://schemas.microsoft.com/office/drawing/2014/main" id="{D986AE07-EE46-469F-A4F3-25A8DFFDD05E}"/>
                  </a:ext>
                </a:extLst>
              </p:cNvPr>
              <p:cNvSpPr>
                <a:spLocks/>
              </p:cNvSpPr>
              <p:nvPr/>
            </p:nvSpPr>
            <p:spPr bwMode="auto">
              <a:xfrm>
                <a:off x="18702" y="27828"/>
                <a:ext cx="50" cy="2"/>
              </a:xfrm>
              <a:custGeom>
                <a:avLst/>
                <a:gdLst>
                  <a:gd name="T0" fmla="+- 0 18702 18702"/>
                  <a:gd name="T1" fmla="*/ T0 w 50"/>
                  <a:gd name="T2" fmla="+- 0 18752 18702"/>
                  <a:gd name="T3" fmla="*/ T2 w 50"/>
                </a:gdLst>
                <a:ahLst/>
                <a:cxnLst>
                  <a:cxn ang="0">
                    <a:pos x="T1" y="0"/>
                  </a:cxn>
                  <a:cxn ang="0">
                    <a:pos x="T3" y="0"/>
                  </a:cxn>
                </a:cxnLst>
                <a:rect l="0" t="0" r="r" b="b"/>
                <a:pathLst>
                  <a:path w="50">
                    <a:moveTo>
                      <a:pt x="0" y="0"/>
                    </a:moveTo>
                    <a:lnTo>
                      <a:pt x="50" y="0"/>
                    </a:lnTo>
                  </a:path>
                </a:pathLst>
              </a:custGeom>
              <a:noFill/>
              <a:ln w="698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45" name="Group 526">
              <a:extLst>
                <a:ext uri="{FF2B5EF4-FFF2-40B4-BE49-F238E27FC236}">
                  <a16:creationId xmlns:a16="http://schemas.microsoft.com/office/drawing/2014/main" id="{C34EF8D1-5A09-479A-ABAC-19316EEC03C6}"/>
                </a:ext>
              </a:extLst>
            </p:cNvPr>
            <p:cNvGrpSpPr>
              <a:grpSpLocks/>
            </p:cNvGrpSpPr>
            <p:nvPr/>
          </p:nvGrpSpPr>
          <p:grpSpPr bwMode="auto">
            <a:xfrm>
              <a:off x="18785" y="27764"/>
              <a:ext cx="50" cy="86"/>
              <a:chOff x="18785" y="27764"/>
              <a:chExt cx="50" cy="86"/>
            </a:xfrm>
          </p:grpSpPr>
          <p:sp>
            <p:nvSpPr>
              <p:cNvPr id="20485" name="Freeform 527">
                <a:extLst>
                  <a:ext uri="{FF2B5EF4-FFF2-40B4-BE49-F238E27FC236}">
                    <a16:creationId xmlns:a16="http://schemas.microsoft.com/office/drawing/2014/main" id="{3AF018B7-05D1-429B-AB8A-4C28ABFE5405}"/>
                  </a:ext>
                </a:extLst>
              </p:cNvPr>
              <p:cNvSpPr>
                <a:spLocks/>
              </p:cNvSpPr>
              <p:nvPr/>
            </p:nvSpPr>
            <p:spPr bwMode="auto">
              <a:xfrm>
                <a:off x="18785" y="27764"/>
                <a:ext cx="50" cy="86"/>
              </a:xfrm>
              <a:custGeom>
                <a:avLst/>
                <a:gdLst>
                  <a:gd name="T0" fmla="+- 0 18785 18785"/>
                  <a:gd name="T1" fmla="*/ T0 w 50"/>
                  <a:gd name="T2" fmla="+- 0 27850 27764"/>
                  <a:gd name="T3" fmla="*/ 27850 h 86"/>
                  <a:gd name="T4" fmla="+- 0 18785 18785"/>
                  <a:gd name="T5" fmla="*/ T4 w 50"/>
                  <a:gd name="T6" fmla="+- 0 27764 27764"/>
                  <a:gd name="T7" fmla="*/ 27764 h 86"/>
                  <a:gd name="T8" fmla="+- 0 18789 18785"/>
                  <a:gd name="T9" fmla="*/ T8 w 50"/>
                  <a:gd name="T10" fmla="+- 0 27764 27764"/>
                  <a:gd name="T11" fmla="*/ 27764 h 86"/>
                  <a:gd name="T12" fmla="+- 0 18789 18785"/>
                  <a:gd name="T13" fmla="*/ T12 w 50"/>
                  <a:gd name="T14" fmla="+- 0 27847 27764"/>
                  <a:gd name="T15" fmla="*/ 27847 h 86"/>
                  <a:gd name="T16" fmla="+- 0 18834 18785"/>
                  <a:gd name="T17" fmla="*/ T16 w 50"/>
                  <a:gd name="T18" fmla="+- 0 27847 27764"/>
                  <a:gd name="T19" fmla="*/ 27847 h 86"/>
                  <a:gd name="T20" fmla="+- 0 18834 18785"/>
                  <a:gd name="T21" fmla="*/ T20 w 50"/>
                  <a:gd name="T22" fmla="+- 0 27850 27764"/>
                  <a:gd name="T23" fmla="*/ 27850 h 86"/>
                  <a:gd name="T24" fmla="+- 0 18785 18785"/>
                  <a:gd name="T25" fmla="*/ T24 w 50"/>
                  <a:gd name="T26" fmla="+- 0 27850 27764"/>
                  <a:gd name="T27" fmla="*/ 27850 h 86"/>
                </a:gdLst>
                <a:ahLst/>
                <a:cxnLst>
                  <a:cxn ang="0">
                    <a:pos x="T1" y="T3"/>
                  </a:cxn>
                  <a:cxn ang="0">
                    <a:pos x="T5" y="T7"/>
                  </a:cxn>
                  <a:cxn ang="0">
                    <a:pos x="T9" y="T11"/>
                  </a:cxn>
                  <a:cxn ang="0">
                    <a:pos x="T13" y="T15"/>
                  </a:cxn>
                  <a:cxn ang="0">
                    <a:pos x="T17" y="T19"/>
                  </a:cxn>
                  <a:cxn ang="0">
                    <a:pos x="T21" y="T23"/>
                  </a:cxn>
                  <a:cxn ang="0">
                    <a:pos x="T25" y="T27"/>
                  </a:cxn>
                </a:cxnLst>
                <a:rect l="0" t="0" r="r" b="b"/>
                <a:pathLst>
                  <a:path w="50" h="86">
                    <a:moveTo>
                      <a:pt x="0" y="86"/>
                    </a:moveTo>
                    <a:lnTo>
                      <a:pt x="0" y="0"/>
                    </a:lnTo>
                    <a:lnTo>
                      <a:pt x="4" y="0"/>
                    </a:lnTo>
                    <a:lnTo>
                      <a:pt x="4" y="83"/>
                    </a:lnTo>
                    <a:lnTo>
                      <a:pt x="49" y="83"/>
                    </a:lnTo>
                    <a:lnTo>
                      <a:pt x="49" y="86"/>
                    </a:lnTo>
                    <a:lnTo>
                      <a:pt x="0" y="8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46" name="Group 528">
              <a:extLst>
                <a:ext uri="{FF2B5EF4-FFF2-40B4-BE49-F238E27FC236}">
                  <a16:creationId xmlns:a16="http://schemas.microsoft.com/office/drawing/2014/main" id="{18D97BA4-768B-4575-BFE3-1F72A2CBEC6B}"/>
                </a:ext>
              </a:extLst>
            </p:cNvPr>
            <p:cNvGrpSpPr>
              <a:grpSpLocks/>
            </p:cNvGrpSpPr>
            <p:nvPr/>
          </p:nvGrpSpPr>
          <p:grpSpPr bwMode="auto">
            <a:xfrm>
              <a:off x="18937" y="27764"/>
              <a:ext cx="62" cy="86"/>
              <a:chOff x="18937" y="27764"/>
              <a:chExt cx="62" cy="86"/>
            </a:xfrm>
          </p:grpSpPr>
          <p:sp>
            <p:nvSpPr>
              <p:cNvPr id="20484" name="Freeform 529">
                <a:extLst>
                  <a:ext uri="{FF2B5EF4-FFF2-40B4-BE49-F238E27FC236}">
                    <a16:creationId xmlns:a16="http://schemas.microsoft.com/office/drawing/2014/main" id="{60C30BE3-BCFB-4433-A32A-90A6F664B11A}"/>
                  </a:ext>
                </a:extLst>
              </p:cNvPr>
              <p:cNvSpPr>
                <a:spLocks/>
              </p:cNvSpPr>
              <p:nvPr/>
            </p:nvSpPr>
            <p:spPr bwMode="auto">
              <a:xfrm>
                <a:off x="18937" y="27764"/>
                <a:ext cx="62" cy="86"/>
              </a:xfrm>
              <a:custGeom>
                <a:avLst/>
                <a:gdLst>
                  <a:gd name="T0" fmla="+- 0 18999 18937"/>
                  <a:gd name="T1" fmla="*/ T0 w 62"/>
                  <a:gd name="T2" fmla="+- 0 27830 27764"/>
                  <a:gd name="T3" fmla="*/ 27830 h 86"/>
                  <a:gd name="T4" fmla="+- 0 18995 18937"/>
                  <a:gd name="T5" fmla="*/ T4 w 62"/>
                  <a:gd name="T6" fmla="+- 0 27830 27764"/>
                  <a:gd name="T7" fmla="*/ 27830 h 86"/>
                  <a:gd name="T8" fmla="+- 0 18990 18937"/>
                  <a:gd name="T9" fmla="*/ T8 w 62"/>
                  <a:gd name="T10" fmla="+- 0 27838 27764"/>
                  <a:gd name="T11" fmla="*/ 27838 h 86"/>
                  <a:gd name="T12" fmla="+- 0 18987 18937"/>
                  <a:gd name="T13" fmla="*/ T12 w 62"/>
                  <a:gd name="T14" fmla="+- 0 27842 27764"/>
                  <a:gd name="T15" fmla="*/ 27842 h 86"/>
                  <a:gd name="T16" fmla="+- 0 18978 18937"/>
                  <a:gd name="T17" fmla="*/ T16 w 62"/>
                  <a:gd name="T18" fmla="+- 0 27847 27764"/>
                  <a:gd name="T19" fmla="*/ 27847 h 86"/>
                  <a:gd name="T20" fmla="+- 0 18962 18937"/>
                  <a:gd name="T21" fmla="*/ T20 w 62"/>
                  <a:gd name="T22" fmla="+- 0 27847 27764"/>
                  <a:gd name="T23" fmla="*/ 27847 h 86"/>
                  <a:gd name="T24" fmla="+- 0 18954 18937"/>
                  <a:gd name="T25" fmla="*/ T24 w 62"/>
                  <a:gd name="T26" fmla="+- 0 27842 27764"/>
                  <a:gd name="T27" fmla="*/ 27842 h 86"/>
                  <a:gd name="T28" fmla="+- 0 18945 18937"/>
                  <a:gd name="T29" fmla="*/ T28 w 62"/>
                  <a:gd name="T30" fmla="+- 0 27830 27764"/>
                  <a:gd name="T31" fmla="*/ 27830 h 86"/>
                  <a:gd name="T32" fmla="+- 0 18941 18937"/>
                  <a:gd name="T33" fmla="*/ T32 w 62"/>
                  <a:gd name="T34" fmla="+- 0 27817 27764"/>
                  <a:gd name="T35" fmla="*/ 27817 h 86"/>
                  <a:gd name="T36" fmla="+- 0 18941 18937"/>
                  <a:gd name="T37" fmla="*/ T36 w 62"/>
                  <a:gd name="T38" fmla="+- 0 27797 27764"/>
                  <a:gd name="T39" fmla="*/ 27797 h 86"/>
                  <a:gd name="T40" fmla="+- 0 18945 18937"/>
                  <a:gd name="T41" fmla="*/ T40 w 62"/>
                  <a:gd name="T42" fmla="+- 0 27784 27764"/>
                  <a:gd name="T43" fmla="*/ 27784 h 86"/>
                  <a:gd name="T44" fmla="+- 0 18954 18937"/>
                  <a:gd name="T45" fmla="*/ T44 w 62"/>
                  <a:gd name="T46" fmla="+- 0 27772 27764"/>
                  <a:gd name="T47" fmla="*/ 27772 h 86"/>
                  <a:gd name="T48" fmla="+- 0 18962 18937"/>
                  <a:gd name="T49" fmla="*/ T48 w 62"/>
                  <a:gd name="T50" fmla="+- 0 27768 27764"/>
                  <a:gd name="T51" fmla="*/ 27768 h 86"/>
                  <a:gd name="T52" fmla="+- 0 18978 18937"/>
                  <a:gd name="T53" fmla="*/ T52 w 62"/>
                  <a:gd name="T54" fmla="+- 0 27768 27764"/>
                  <a:gd name="T55" fmla="*/ 27768 h 86"/>
                  <a:gd name="T56" fmla="+- 0 18987 18937"/>
                  <a:gd name="T57" fmla="*/ T56 w 62"/>
                  <a:gd name="T58" fmla="+- 0 27772 27764"/>
                  <a:gd name="T59" fmla="*/ 27772 h 86"/>
                  <a:gd name="T60" fmla="+- 0 18990 18937"/>
                  <a:gd name="T61" fmla="*/ T60 w 62"/>
                  <a:gd name="T62" fmla="+- 0 27777 27764"/>
                  <a:gd name="T63" fmla="*/ 27777 h 86"/>
                  <a:gd name="T64" fmla="+- 0 18995 18937"/>
                  <a:gd name="T65" fmla="*/ T64 w 62"/>
                  <a:gd name="T66" fmla="+- 0 27784 27764"/>
                  <a:gd name="T67" fmla="*/ 27784 h 86"/>
                  <a:gd name="T68" fmla="+- 0 18999 18937"/>
                  <a:gd name="T69" fmla="*/ T68 w 62"/>
                  <a:gd name="T70" fmla="+- 0 27784 27764"/>
                  <a:gd name="T71" fmla="*/ 27784 h 86"/>
                  <a:gd name="T72" fmla="+- 0 18995 18937"/>
                  <a:gd name="T73" fmla="*/ T72 w 62"/>
                  <a:gd name="T74" fmla="+- 0 27777 27764"/>
                  <a:gd name="T75" fmla="*/ 27777 h 86"/>
                  <a:gd name="T76" fmla="+- 0 18987 18937"/>
                  <a:gd name="T77" fmla="*/ T76 w 62"/>
                  <a:gd name="T78" fmla="+- 0 27768 27764"/>
                  <a:gd name="T79" fmla="*/ 27768 h 86"/>
                  <a:gd name="T80" fmla="+- 0 18978 18937"/>
                  <a:gd name="T81" fmla="*/ T80 w 62"/>
                  <a:gd name="T82" fmla="+- 0 27764 27764"/>
                  <a:gd name="T83" fmla="*/ 27764 h 86"/>
                  <a:gd name="T84" fmla="+- 0 18962 18937"/>
                  <a:gd name="T85" fmla="*/ T84 w 62"/>
                  <a:gd name="T86" fmla="+- 0 27764 27764"/>
                  <a:gd name="T87" fmla="*/ 27764 h 86"/>
                  <a:gd name="T88" fmla="+- 0 18954 18937"/>
                  <a:gd name="T89" fmla="*/ T88 w 62"/>
                  <a:gd name="T90" fmla="+- 0 27768 27764"/>
                  <a:gd name="T91" fmla="*/ 27768 h 86"/>
                  <a:gd name="T92" fmla="+- 0 18945 18937"/>
                  <a:gd name="T93" fmla="*/ T92 w 62"/>
                  <a:gd name="T94" fmla="+- 0 27777 27764"/>
                  <a:gd name="T95" fmla="*/ 27777 h 86"/>
                  <a:gd name="T96" fmla="+- 0 18941 18937"/>
                  <a:gd name="T97" fmla="*/ T96 w 62"/>
                  <a:gd name="T98" fmla="+- 0 27784 27764"/>
                  <a:gd name="T99" fmla="*/ 27784 h 86"/>
                  <a:gd name="T100" fmla="+- 0 18937 18937"/>
                  <a:gd name="T101" fmla="*/ T100 w 62"/>
                  <a:gd name="T102" fmla="+- 0 27797 27764"/>
                  <a:gd name="T103" fmla="*/ 27797 h 86"/>
                  <a:gd name="T104" fmla="+- 0 18937 18937"/>
                  <a:gd name="T105" fmla="*/ T104 w 62"/>
                  <a:gd name="T106" fmla="+- 0 27817 27764"/>
                  <a:gd name="T107" fmla="*/ 27817 h 86"/>
                  <a:gd name="T108" fmla="+- 0 18941 18937"/>
                  <a:gd name="T109" fmla="*/ T108 w 62"/>
                  <a:gd name="T110" fmla="+- 0 27830 27764"/>
                  <a:gd name="T111" fmla="*/ 27830 h 86"/>
                  <a:gd name="T112" fmla="+- 0 18945 18937"/>
                  <a:gd name="T113" fmla="*/ T112 w 62"/>
                  <a:gd name="T114" fmla="+- 0 27838 27764"/>
                  <a:gd name="T115" fmla="*/ 27838 h 86"/>
                  <a:gd name="T116" fmla="+- 0 18954 18937"/>
                  <a:gd name="T117" fmla="*/ T116 w 62"/>
                  <a:gd name="T118" fmla="+- 0 27847 27764"/>
                  <a:gd name="T119" fmla="*/ 27847 h 86"/>
                  <a:gd name="T120" fmla="+- 0 18962 18937"/>
                  <a:gd name="T121" fmla="*/ T120 w 62"/>
                  <a:gd name="T122" fmla="+- 0 27850 27764"/>
                  <a:gd name="T123" fmla="*/ 27850 h 86"/>
                  <a:gd name="T124" fmla="+- 0 18978 18937"/>
                  <a:gd name="T125" fmla="*/ T124 w 62"/>
                  <a:gd name="T126" fmla="+- 0 27850 27764"/>
                  <a:gd name="T127" fmla="*/ 27850 h 86"/>
                  <a:gd name="T128" fmla="+- 0 18987 18937"/>
                  <a:gd name="T129" fmla="*/ T128 w 62"/>
                  <a:gd name="T130" fmla="+- 0 27847 27764"/>
                  <a:gd name="T131" fmla="*/ 27847 h 86"/>
                  <a:gd name="T132" fmla="+- 0 18995 18937"/>
                  <a:gd name="T133" fmla="*/ T132 w 62"/>
                  <a:gd name="T134" fmla="+- 0 27838 27764"/>
                  <a:gd name="T135" fmla="*/ 27838 h 86"/>
                  <a:gd name="T136" fmla="+- 0 18999 18937"/>
                  <a:gd name="T137" fmla="*/ T136 w 62"/>
                  <a:gd name="T138" fmla="+- 0 27830 27764"/>
                  <a:gd name="T139" fmla="*/ 27830 h 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62" h="86">
                    <a:moveTo>
                      <a:pt x="62" y="66"/>
                    </a:moveTo>
                    <a:lnTo>
                      <a:pt x="58" y="66"/>
                    </a:lnTo>
                    <a:lnTo>
                      <a:pt x="53" y="74"/>
                    </a:lnTo>
                    <a:lnTo>
                      <a:pt x="50" y="78"/>
                    </a:lnTo>
                    <a:lnTo>
                      <a:pt x="41" y="83"/>
                    </a:lnTo>
                    <a:lnTo>
                      <a:pt x="25" y="83"/>
                    </a:lnTo>
                    <a:lnTo>
                      <a:pt x="17" y="78"/>
                    </a:lnTo>
                    <a:lnTo>
                      <a:pt x="8" y="66"/>
                    </a:lnTo>
                    <a:lnTo>
                      <a:pt x="4" y="53"/>
                    </a:lnTo>
                    <a:lnTo>
                      <a:pt x="4" y="33"/>
                    </a:lnTo>
                    <a:lnTo>
                      <a:pt x="8" y="20"/>
                    </a:lnTo>
                    <a:lnTo>
                      <a:pt x="17" y="8"/>
                    </a:lnTo>
                    <a:lnTo>
                      <a:pt x="25" y="4"/>
                    </a:lnTo>
                    <a:lnTo>
                      <a:pt x="41" y="4"/>
                    </a:lnTo>
                    <a:lnTo>
                      <a:pt x="50" y="8"/>
                    </a:lnTo>
                    <a:lnTo>
                      <a:pt x="53" y="13"/>
                    </a:lnTo>
                    <a:lnTo>
                      <a:pt x="58" y="20"/>
                    </a:lnTo>
                    <a:lnTo>
                      <a:pt x="62" y="20"/>
                    </a:lnTo>
                    <a:lnTo>
                      <a:pt x="58" y="13"/>
                    </a:lnTo>
                    <a:lnTo>
                      <a:pt x="50" y="4"/>
                    </a:lnTo>
                    <a:lnTo>
                      <a:pt x="41" y="0"/>
                    </a:lnTo>
                    <a:lnTo>
                      <a:pt x="25" y="0"/>
                    </a:lnTo>
                    <a:lnTo>
                      <a:pt x="17" y="4"/>
                    </a:lnTo>
                    <a:lnTo>
                      <a:pt x="8" y="13"/>
                    </a:lnTo>
                    <a:lnTo>
                      <a:pt x="4" y="20"/>
                    </a:lnTo>
                    <a:lnTo>
                      <a:pt x="0" y="33"/>
                    </a:lnTo>
                    <a:lnTo>
                      <a:pt x="0" y="53"/>
                    </a:lnTo>
                    <a:lnTo>
                      <a:pt x="4" y="66"/>
                    </a:lnTo>
                    <a:lnTo>
                      <a:pt x="8" y="74"/>
                    </a:lnTo>
                    <a:lnTo>
                      <a:pt x="17" y="83"/>
                    </a:lnTo>
                    <a:lnTo>
                      <a:pt x="25" y="86"/>
                    </a:lnTo>
                    <a:lnTo>
                      <a:pt x="41" y="86"/>
                    </a:lnTo>
                    <a:lnTo>
                      <a:pt x="50" y="83"/>
                    </a:lnTo>
                    <a:lnTo>
                      <a:pt x="58" y="74"/>
                    </a:lnTo>
                    <a:lnTo>
                      <a:pt x="62" y="6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47" name="Group 530">
              <a:extLst>
                <a:ext uri="{FF2B5EF4-FFF2-40B4-BE49-F238E27FC236}">
                  <a16:creationId xmlns:a16="http://schemas.microsoft.com/office/drawing/2014/main" id="{D1787399-03C6-486A-A6BE-76E268E69387}"/>
                </a:ext>
              </a:extLst>
            </p:cNvPr>
            <p:cNvGrpSpPr>
              <a:grpSpLocks/>
            </p:cNvGrpSpPr>
            <p:nvPr/>
          </p:nvGrpSpPr>
          <p:grpSpPr bwMode="auto">
            <a:xfrm>
              <a:off x="19023" y="27764"/>
              <a:ext cx="66" cy="86"/>
              <a:chOff x="19023" y="27764"/>
              <a:chExt cx="66" cy="86"/>
            </a:xfrm>
          </p:grpSpPr>
          <p:sp>
            <p:nvSpPr>
              <p:cNvPr id="20483" name="Freeform 531">
                <a:extLst>
                  <a:ext uri="{FF2B5EF4-FFF2-40B4-BE49-F238E27FC236}">
                    <a16:creationId xmlns:a16="http://schemas.microsoft.com/office/drawing/2014/main" id="{5A3A957F-D216-4BFB-92D3-7B4F7D405A7B}"/>
                  </a:ext>
                </a:extLst>
              </p:cNvPr>
              <p:cNvSpPr>
                <a:spLocks/>
              </p:cNvSpPr>
              <p:nvPr/>
            </p:nvSpPr>
            <p:spPr bwMode="auto">
              <a:xfrm>
                <a:off x="19023" y="27764"/>
                <a:ext cx="66" cy="86"/>
              </a:xfrm>
              <a:custGeom>
                <a:avLst/>
                <a:gdLst>
                  <a:gd name="T0" fmla="+- 0 19048 19023"/>
                  <a:gd name="T1" fmla="*/ T0 w 66"/>
                  <a:gd name="T2" fmla="+- 0 27764 27764"/>
                  <a:gd name="T3" fmla="*/ 27764 h 86"/>
                  <a:gd name="T4" fmla="+- 0 19040 19023"/>
                  <a:gd name="T5" fmla="*/ T4 w 66"/>
                  <a:gd name="T6" fmla="+- 0 27768 27764"/>
                  <a:gd name="T7" fmla="*/ 27768 h 86"/>
                  <a:gd name="T8" fmla="+- 0 19032 19023"/>
                  <a:gd name="T9" fmla="*/ T8 w 66"/>
                  <a:gd name="T10" fmla="+- 0 27777 27764"/>
                  <a:gd name="T11" fmla="*/ 27777 h 86"/>
                  <a:gd name="T12" fmla="+- 0 19028 19023"/>
                  <a:gd name="T13" fmla="*/ T12 w 66"/>
                  <a:gd name="T14" fmla="+- 0 27784 27764"/>
                  <a:gd name="T15" fmla="*/ 27784 h 86"/>
                  <a:gd name="T16" fmla="+- 0 19023 19023"/>
                  <a:gd name="T17" fmla="*/ T16 w 66"/>
                  <a:gd name="T18" fmla="+- 0 27797 27764"/>
                  <a:gd name="T19" fmla="*/ 27797 h 86"/>
                  <a:gd name="T20" fmla="+- 0 19023 19023"/>
                  <a:gd name="T21" fmla="*/ T20 w 66"/>
                  <a:gd name="T22" fmla="+- 0 27817 27764"/>
                  <a:gd name="T23" fmla="*/ 27817 h 86"/>
                  <a:gd name="T24" fmla="+- 0 19028 19023"/>
                  <a:gd name="T25" fmla="*/ T24 w 66"/>
                  <a:gd name="T26" fmla="+- 0 27830 27764"/>
                  <a:gd name="T27" fmla="*/ 27830 h 86"/>
                  <a:gd name="T28" fmla="+- 0 19032 19023"/>
                  <a:gd name="T29" fmla="*/ T28 w 66"/>
                  <a:gd name="T30" fmla="+- 0 27838 27764"/>
                  <a:gd name="T31" fmla="*/ 27838 h 86"/>
                  <a:gd name="T32" fmla="+- 0 19040 19023"/>
                  <a:gd name="T33" fmla="*/ T32 w 66"/>
                  <a:gd name="T34" fmla="+- 0 27847 27764"/>
                  <a:gd name="T35" fmla="*/ 27847 h 86"/>
                  <a:gd name="T36" fmla="+- 0 19048 19023"/>
                  <a:gd name="T37" fmla="*/ T36 w 66"/>
                  <a:gd name="T38" fmla="+- 0 27850 27764"/>
                  <a:gd name="T39" fmla="*/ 27850 h 86"/>
                  <a:gd name="T40" fmla="+- 0 19065 19023"/>
                  <a:gd name="T41" fmla="*/ T40 w 66"/>
                  <a:gd name="T42" fmla="+- 0 27850 27764"/>
                  <a:gd name="T43" fmla="*/ 27850 h 86"/>
                  <a:gd name="T44" fmla="+- 0 19073 19023"/>
                  <a:gd name="T45" fmla="*/ T44 w 66"/>
                  <a:gd name="T46" fmla="+- 0 27847 27764"/>
                  <a:gd name="T47" fmla="*/ 27847 h 86"/>
                  <a:gd name="T48" fmla="+- 0 19081 19023"/>
                  <a:gd name="T49" fmla="*/ T48 w 66"/>
                  <a:gd name="T50" fmla="+- 0 27838 27764"/>
                  <a:gd name="T51" fmla="*/ 27838 h 86"/>
                  <a:gd name="T52" fmla="+- 0 19086 19023"/>
                  <a:gd name="T53" fmla="*/ T52 w 66"/>
                  <a:gd name="T54" fmla="+- 0 27830 27764"/>
                  <a:gd name="T55" fmla="*/ 27830 h 86"/>
                  <a:gd name="T56" fmla="+- 0 19089 19023"/>
                  <a:gd name="T57" fmla="*/ T56 w 66"/>
                  <a:gd name="T58" fmla="+- 0 27817 27764"/>
                  <a:gd name="T59" fmla="*/ 27817 h 86"/>
                  <a:gd name="T60" fmla="+- 0 19089 19023"/>
                  <a:gd name="T61" fmla="*/ T60 w 66"/>
                  <a:gd name="T62" fmla="+- 0 27797 27764"/>
                  <a:gd name="T63" fmla="*/ 27797 h 86"/>
                  <a:gd name="T64" fmla="+- 0 19086 19023"/>
                  <a:gd name="T65" fmla="*/ T64 w 66"/>
                  <a:gd name="T66" fmla="+- 0 27784 27764"/>
                  <a:gd name="T67" fmla="*/ 27784 h 86"/>
                  <a:gd name="T68" fmla="+- 0 19081 19023"/>
                  <a:gd name="T69" fmla="*/ T68 w 66"/>
                  <a:gd name="T70" fmla="+- 0 27777 27764"/>
                  <a:gd name="T71" fmla="*/ 27777 h 86"/>
                  <a:gd name="T72" fmla="+- 0 19073 19023"/>
                  <a:gd name="T73" fmla="*/ T72 w 66"/>
                  <a:gd name="T74" fmla="+- 0 27768 27764"/>
                  <a:gd name="T75" fmla="*/ 27768 h 86"/>
                  <a:gd name="T76" fmla="+- 0 19065 19023"/>
                  <a:gd name="T77" fmla="*/ T76 w 66"/>
                  <a:gd name="T78" fmla="+- 0 27764 27764"/>
                  <a:gd name="T79" fmla="*/ 27764 h 86"/>
                  <a:gd name="T80" fmla="+- 0 19048 19023"/>
                  <a:gd name="T81" fmla="*/ T80 w 66"/>
                  <a:gd name="T82" fmla="+- 0 27764 27764"/>
                  <a:gd name="T83" fmla="*/ 27764 h 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6" h="86">
                    <a:moveTo>
                      <a:pt x="25" y="0"/>
                    </a:moveTo>
                    <a:lnTo>
                      <a:pt x="17" y="4"/>
                    </a:lnTo>
                    <a:lnTo>
                      <a:pt x="9" y="13"/>
                    </a:lnTo>
                    <a:lnTo>
                      <a:pt x="5" y="20"/>
                    </a:lnTo>
                    <a:lnTo>
                      <a:pt x="0" y="33"/>
                    </a:lnTo>
                    <a:lnTo>
                      <a:pt x="0" y="53"/>
                    </a:lnTo>
                    <a:lnTo>
                      <a:pt x="5" y="66"/>
                    </a:lnTo>
                    <a:lnTo>
                      <a:pt x="9" y="74"/>
                    </a:lnTo>
                    <a:lnTo>
                      <a:pt x="17" y="83"/>
                    </a:lnTo>
                    <a:lnTo>
                      <a:pt x="25" y="86"/>
                    </a:lnTo>
                    <a:lnTo>
                      <a:pt x="42" y="86"/>
                    </a:lnTo>
                    <a:lnTo>
                      <a:pt x="50" y="83"/>
                    </a:lnTo>
                    <a:lnTo>
                      <a:pt x="58" y="74"/>
                    </a:lnTo>
                    <a:lnTo>
                      <a:pt x="63" y="66"/>
                    </a:lnTo>
                    <a:lnTo>
                      <a:pt x="66" y="53"/>
                    </a:lnTo>
                    <a:lnTo>
                      <a:pt x="66" y="33"/>
                    </a:lnTo>
                    <a:lnTo>
                      <a:pt x="63" y="20"/>
                    </a:lnTo>
                    <a:lnTo>
                      <a:pt x="58" y="13"/>
                    </a:lnTo>
                    <a:lnTo>
                      <a:pt x="50" y="4"/>
                    </a:lnTo>
                    <a:lnTo>
                      <a:pt x="42" y="0"/>
                    </a:lnTo>
                    <a:lnTo>
                      <a:pt x="25"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48" name="Group 532">
              <a:extLst>
                <a:ext uri="{FF2B5EF4-FFF2-40B4-BE49-F238E27FC236}">
                  <a16:creationId xmlns:a16="http://schemas.microsoft.com/office/drawing/2014/main" id="{C7AC8070-76AE-4725-810F-35B175B8C853}"/>
                </a:ext>
              </a:extLst>
            </p:cNvPr>
            <p:cNvGrpSpPr>
              <a:grpSpLocks/>
            </p:cNvGrpSpPr>
            <p:nvPr/>
          </p:nvGrpSpPr>
          <p:grpSpPr bwMode="auto">
            <a:xfrm>
              <a:off x="19028" y="27768"/>
              <a:ext cx="59" cy="80"/>
              <a:chOff x="19028" y="27768"/>
              <a:chExt cx="59" cy="80"/>
            </a:xfrm>
          </p:grpSpPr>
          <p:sp>
            <p:nvSpPr>
              <p:cNvPr id="20482" name="Freeform 533">
                <a:extLst>
                  <a:ext uri="{FF2B5EF4-FFF2-40B4-BE49-F238E27FC236}">
                    <a16:creationId xmlns:a16="http://schemas.microsoft.com/office/drawing/2014/main" id="{A8665182-407B-4605-9AE7-9A742A93C5F0}"/>
                  </a:ext>
                </a:extLst>
              </p:cNvPr>
              <p:cNvSpPr>
                <a:spLocks/>
              </p:cNvSpPr>
              <p:nvPr/>
            </p:nvSpPr>
            <p:spPr bwMode="auto">
              <a:xfrm>
                <a:off x="19028" y="27768"/>
                <a:ext cx="59" cy="80"/>
              </a:xfrm>
              <a:custGeom>
                <a:avLst/>
                <a:gdLst>
                  <a:gd name="T0" fmla="+- 0 19053 19028"/>
                  <a:gd name="T1" fmla="*/ T0 w 59"/>
                  <a:gd name="T2" fmla="+- 0 27768 27768"/>
                  <a:gd name="T3" fmla="*/ 27768 h 80"/>
                  <a:gd name="T4" fmla="+- 0 19040 19028"/>
                  <a:gd name="T5" fmla="*/ T4 w 59"/>
                  <a:gd name="T6" fmla="+- 0 27772 27768"/>
                  <a:gd name="T7" fmla="*/ 27772 h 80"/>
                  <a:gd name="T8" fmla="+- 0 19032 19028"/>
                  <a:gd name="T9" fmla="*/ T8 w 59"/>
                  <a:gd name="T10" fmla="+- 0 27784 27768"/>
                  <a:gd name="T11" fmla="*/ 27784 h 80"/>
                  <a:gd name="T12" fmla="+- 0 19028 19028"/>
                  <a:gd name="T13" fmla="*/ T12 w 59"/>
                  <a:gd name="T14" fmla="+- 0 27797 27768"/>
                  <a:gd name="T15" fmla="*/ 27797 h 80"/>
                  <a:gd name="T16" fmla="+- 0 19028 19028"/>
                  <a:gd name="T17" fmla="*/ T16 w 59"/>
                  <a:gd name="T18" fmla="+- 0 27817 27768"/>
                  <a:gd name="T19" fmla="*/ 27817 h 80"/>
                  <a:gd name="T20" fmla="+- 0 19032 19028"/>
                  <a:gd name="T21" fmla="*/ T20 w 59"/>
                  <a:gd name="T22" fmla="+- 0 27830 27768"/>
                  <a:gd name="T23" fmla="*/ 27830 h 80"/>
                  <a:gd name="T24" fmla="+- 0 19040 19028"/>
                  <a:gd name="T25" fmla="*/ T24 w 59"/>
                  <a:gd name="T26" fmla="+- 0 27842 27768"/>
                  <a:gd name="T27" fmla="*/ 27842 h 80"/>
                  <a:gd name="T28" fmla="+- 0 19053 19028"/>
                  <a:gd name="T29" fmla="*/ T28 w 59"/>
                  <a:gd name="T30" fmla="+- 0 27847 27768"/>
                  <a:gd name="T31" fmla="*/ 27847 h 80"/>
                  <a:gd name="T32" fmla="+- 0 19060 19028"/>
                  <a:gd name="T33" fmla="*/ T32 w 59"/>
                  <a:gd name="T34" fmla="+- 0 27847 27768"/>
                  <a:gd name="T35" fmla="*/ 27847 h 80"/>
                  <a:gd name="T36" fmla="+- 0 19073 19028"/>
                  <a:gd name="T37" fmla="*/ T36 w 59"/>
                  <a:gd name="T38" fmla="+- 0 27842 27768"/>
                  <a:gd name="T39" fmla="*/ 27842 h 80"/>
                  <a:gd name="T40" fmla="+- 0 19081 19028"/>
                  <a:gd name="T41" fmla="*/ T40 w 59"/>
                  <a:gd name="T42" fmla="+- 0 27830 27768"/>
                  <a:gd name="T43" fmla="*/ 27830 h 80"/>
                  <a:gd name="T44" fmla="+- 0 19086 19028"/>
                  <a:gd name="T45" fmla="*/ T44 w 59"/>
                  <a:gd name="T46" fmla="+- 0 27817 27768"/>
                  <a:gd name="T47" fmla="*/ 27817 h 80"/>
                  <a:gd name="T48" fmla="+- 0 19086 19028"/>
                  <a:gd name="T49" fmla="*/ T48 w 59"/>
                  <a:gd name="T50" fmla="+- 0 27797 27768"/>
                  <a:gd name="T51" fmla="*/ 27797 h 80"/>
                  <a:gd name="T52" fmla="+- 0 19081 19028"/>
                  <a:gd name="T53" fmla="*/ T52 w 59"/>
                  <a:gd name="T54" fmla="+- 0 27784 27768"/>
                  <a:gd name="T55" fmla="*/ 27784 h 80"/>
                  <a:gd name="T56" fmla="+- 0 19073 19028"/>
                  <a:gd name="T57" fmla="*/ T56 w 59"/>
                  <a:gd name="T58" fmla="+- 0 27772 27768"/>
                  <a:gd name="T59" fmla="*/ 27772 h 80"/>
                  <a:gd name="T60" fmla="+- 0 19060 19028"/>
                  <a:gd name="T61" fmla="*/ T60 w 59"/>
                  <a:gd name="T62" fmla="+- 0 27768 27768"/>
                  <a:gd name="T63" fmla="*/ 27768 h 80"/>
                  <a:gd name="T64" fmla="+- 0 19053 19028"/>
                  <a:gd name="T65" fmla="*/ T64 w 59"/>
                  <a:gd name="T66" fmla="+- 0 27768 27768"/>
                  <a:gd name="T67" fmla="*/ 27768 h 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59" h="80">
                    <a:moveTo>
                      <a:pt x="25" y="0"/>
                    </a:moveTo>
                    <a:lnTo>
                      <a:pt x="12" y="4"/>
                    </a:lnTo>
                    <a:lnTo>
                      <a:pt x="4" y="16"/>
                    </a:lnTo>
                    <a:lnTo>
                      <a:pt x="0" y="29"/>
                    </a:lnTo>
                    <a:lnTo>
                      <a:pt x="0" y="49"/>
                    </a:lnTo>
                    <a:lnTo>
                      <a:pt x="4" y="62"/>
                    </a:lnTo>
                    <a:lnTo>
                      <a:pt x="12" y="74"/>
                    </a:lnTo>
                    <a:lnTo>
                      <a:pt x="25" y="79"/>
                    </a:lnTo>
                    <a:lnTo>
                      <a:pt x="32" y="79"/>
                    </a:lnTo>
                    <a:lnTo>
                      <a:pt x="45" y="74"/>
                    </a:lnTo>
                    <a:lnTo>
                      <a:pt x="53" y="62"/>
                    </a:lnTo>
                    <a:lnTo>
                      <a:pt x="58" y="49"/>
                    </a:lnTo>
                    <a:lnTo>
                      <a:pt x="58" y="29"/>
                    </a:lnTo>
                    <a:lnTo>
                      <a:pt x="53" y="16"/>
                    </a:lnTo>
                    <a:lnTo>
                      <a:pt x="45" y="4"/>
                    </a:lnTo>
                    <a:lnTo>
                      <a:pt x="32" y="0"/>
                    </a:lnTo>
                    <a:lnTo>
                      <a:pt x="25"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49" name="Group 534">
              <a:extLst>
                <a:ext uri="{FF2B5EF4-FFF2-40B4-BE49-F238E27FC236}">
                  <a16:creationId xmlns:a16="http://schemas.microsoft.com/office/drawing/2014/main" id="{0867D39F-2357-47E5-9FB4-EC6EFEC2C72D}"/>
                </a:ext>
              </a:extLst>
            </p:cNvPr>
            <p:cNvGrpSpPr>
              <a:grpSpLocks/>
            </p:cNvGrpSpPr>
            <p:nvPr/>
          </p:nvGrpSpPr>
          <p:grpSpPr bwMode="auto">
            <a:xfrm>
              <a:off x="19119" y="27764"/>
              <a:ext cx="58" cy="86"/>
              <a:chOff x="19119" y="27764"/>
              <a:chExt cx="58" cy="86"/>
            </a:xfrm>
          </p:grpSpPr>
          <p:sp>
            <p:nvSpPr>
              <p:cNvPr id="20481" name="Freeform 535">
                <a:extLst>
                  <a:ext uri="{FF2B5EF4-FFF2-40B4-BE49-F238E27FC236}">
                    <a16:creationId xmlns:a16="http://schemas.microsoft.com/office/drawing/2014/main" id="{3EA820D0-A5C6-4255-8AC4-1D376CFDF3C5}"/>
                  </a:ext>
                </a:extLst>
              </p:cNvPr>
              <p:cNvSpPr>
                <a:spLocks/>
              </p:cNvSpPr>
              <p:nvPr/>
            </p:nvSpPr>
            <p:spPr bwMode="auto">
              <a:xfrm>
                <a:off x="19119" y="27764"/>
                <a:ext cx="58" cy="86"/>
              </a:xfrm>
              <a:custGeom>
                <a:avLst/>
                <a:gdLst>
                  <a:gd name="T0" fmla="+- 0 19176 19119"/>
                  <a:gd name="T1" fmla="*/ T0 w 58"/>
                  <a:gd name="T2" fmla="+- 0 27850 27764"/>
                  <a:gd name="T3" fmla="*/ 27850 h 86"/>
                  <a:gd name="T4" fmla="+- 0 19176 19119"/>
                  <a:gd name="T5" fmla="*/ T4 w 58"/>
                  <a:gd name="T6" fmla="+- 0 27764 27764"/>
                  <a:gd name="T7" fmla="*/ 27764 h 86"/>
                  <a:gd name="T8" fmla="+- 0 19172 19119"/>
                  <a:gd name="T9" fmla="*/ T8 w 58"/>
                  <a:gd name="T10" fmla="+- 0 27764 27764"/>
                  <a:gd name="T11" fmla="*/ 27764 h 86"/>
                  <a:gd name="T12" fmla="+- 0 19172 19119"/>
                  <a:gd name="T13" fmla="*/ T12 w 58"/>
                  <a:gd name="T14" fmla="+- 0 27838 27764"/>
                  <a:gd name="T15" fmla="*/ 27838 h 86"/>
                  <a:gd name="T16" fmla="+- 0 19119 19119"/>
                  <a:gd name="T17" fmla="*/ T16 w 58"/>
                  <a:gd name="T18" fmla="+- 0 27764 27764"/>
                  <a:gd name="T19" fmla="*/ 27764 h 86"/>
                  <a:gd name="T20" fmla="+- 0 19119 19119"/>
                  <a:gd name="T21" fmla="*/ T20 w 58"/>
                  <a:gd name="T22" fmla="+- 0 27850 27764"/>
                  <a:gd name="T23" fmla="*/ 27850 h 86"/>
                  <a:gd name="T24" fmla="+- 0 19122 19119"/>
                  <a:gd name="T25" fmla="*/ T24 w 58"/>
                  <a:gd name="T26" fmla="+- 0 27850 27764"/>
                  <a:gd name="T27" fmla="*/ 27850 h 86"/>
                  <a:gd name="T28" fmla="+- 0 19122 19119"/>
                  <a:gd name="T29" fmla="*/ T28 w 58"/>
                  <a:gd name="T30" fmla="+- 0 27777 27764"/>
                  <a:gd name="T31" fmla="*/ 27777 h 86"/>
                  <a:gd name="T32" fmla="+- 0 19176 19119"/>
                  <a:gd name="T33" fmla="*/ T32 w 58"/>
                  <a:gd name="T34" fmla="+- 0 27850 27764"/>
                  <a:gd name="T35" fmla="*/ 27850 h 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58" h="86">
                    <a:moveTo>
                      <a:pt x="57" y="86"/>
                    </a:moveTo>
                    <a:lnTo>
                      <a:pt x="57" y="0"/>
                    </a:lnTo>
                    <a:lnTo>
                      <a:pt x="53" y="0"/>
                    </a:lnTo>
                    <a:lnTo>
                      <a:pt x="53" y="74"/>
                    </a:lnTo>
                    <a:lnTo>
                      <a:pt x="0" y="0"/>
                    </a:lnTo>
                    <a:lnTo>
                      <a:pt x="0" y="86"/>
                    </a:lnTo>
                    <a:lnTo>
                      <a:pt x="3" y="86"/>
                    </a:lnTo>
                    <a:lnTo>
                      <a:pt x="3" y="13"/>
                    </a:lnTo>
                    <a:lnTo>
                      <a:pt x="57" y="8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50" name="Group 536">
              <a:extLst>
                <a:ext uri="{FF2B5EF4-FFF2-40B4-BE49-F238E27FC236}">
                  <a16:creationId xmlns:a16="http://schemas.microsoft.com/office/drawing/2014/main" id="{CF326B11-DEB4-4D07-B766-7879A2987823}"/>
                </a:ext>
              </a:extLst>
            </p:cNvPr>
            <p:cNvGrpSpPr>
              <a:grpSpLocks/>
            </p:cNvGrpSpPr>
            <p:nvPr/>
          </p:nvGrpSpPr>
          <p:grpSpPr bwMode="auto">
            <a:xfrm>
              <a:off x="19205" y="27764"/>
              <a:ext cx="59" cy="86"/>
              <a:chOff x="19205" y="27764"/>
              <a:chExt cx="59" cy="86"/>
            </a:xfrm>
          </p:grpSpPr>
          <p:sp>
            <p:nvSpPr>
              <p:cNvPr id="20480" name="Freeform 537">
                <a:extLst>
                  <a:ext uri="{FF2B5EF4-FFF2-40B4-BE49-F238E27FC236}">
                    <a16:creationId xmlns:a16="http://schemas.microsoft.com/office/drawing/2014/main" id="{58748F3B-3F3A-4958-B615-4890404DD282}"/>
                  </a:ext>
                </a:extLst>
              </p:cNvPr>
              <p:cNvSpPr>
                <a:spLocks/>
              </p:cNvSpPr>
              <p:nvPr/>
            </p:nvSpPr>
            <p:spPr bwMode="auto">
              <a:xfrm>
                <a:off x="19205" y="27764"/>
                <a:ext cx="59" cy="86"/>
              </a:xfrm>
              <a:custGeom>
                <a:avLst/>
                <a:gdLst>
                  <a:gd name="T0" fmla="+- 0 19205 19205"/>
                  <a:gd name="T1" fmla="*/ T0 w 59"/>
                  <a:gd name="T2" fmla="+- 0 27838 27764"/>
                  <a:gd name="T3" fmla="*/ 27838 h 86"/>
                  <a:gd name="T4" fmla="+- 0 19213 19205"/>
                  <a:gd name="T5" fmla="*/ T4 w 59"/>
                  <a:gd name="T6" fmla="+- 0 27847 27764"/>
                  <a:gd name="T7" fmla="*/ 27847 h 86"/>
                  <a:gd name="T8" fmla="+- 0 19225 19205"/>
                  <a:gd name="T9" fmla="*/ T8 w 59"/>
                  <a:gd name="T10" fmla="+- 0 27850 27764"/>
                  <a:gd name="T11" fmla="*/ 27850 h 86"/>
                  <a:gd name="T12" fmla="+- 0 19242 19205"/>
                  <a:gd name="T13" fmla="*/ T12 w 59"/>
                  <a:gd name="T14" fmla="+- 0 27850 27764"/>
                  <a:gd name="T15" fmla="*/ 27850 h 86"/>
                  <a:gd name="T16" fmla="+- 0 19254 19205"/>
                  <a:gd name="T17" fmla="*/ T16 w 59"/>
                  <a:gd name="T18" fmla="+- 0 27847 27764"/>
                  <a:gd name="T19" fmla="*/ 27847 h 86"/>
                  <a:gd name="T20" fmla="+- 0 19263 19205"/>
                  <a:gd name="T21" fmla="*/ T20 w 59"/>
                  <a:gd name="T22" fmla="+- 0 27838 27764"/>
                  <a:gd name="T23" fmla="*/ 27838 h 86"/>
                  <a:gd name="T24" fmla="+- 0 19263 19205"/>
                  <a:gd name="T25" fmla="*/ T24 w 59"/>
                  <a:gd name="T26" fmla="+- 0 27826 27764"/>
                  <a:gd name="T27" fmla="*/ 27826 h 86"/>
                  <a:gd name="T28" fmla="+- 0 19258 19205"/>
                  <a:gd name="T29" fmla="*/ T28 w 59"/>
                  <a:gd name="T30" fmla="+- 0 27817 27764"/>
                  <a:gd name="T31" fmla="*/ 27817 h 86"/>
                  <a:gd name="T32" fmla="+- 0 19251 19205"/>
                  <a:gd name="T33" fmla="*/ T32 w 59"/>
                  <a:gd name="T34" fmla="+- 0 27809 27764"/>
                  <a:gd name="T35" fmla="*/ 27809 h 86"/>
                  <a:gd name="T36" fmla="+- 0 19242 19205"/>
                  <a:gd name="T37" fmla="*/ T36 w 59"/>
                  <a:gd name="T38" fmla="+- 0 27805 27764"/>
                  <a:gd name="T39" fmla="*/ 27805 h 86"/>
                  <a:gd name="T40" fmla="+- 0 19221 19205"/>
                  <a:gd name="T41" fmla="*/ T40 w 59"/>
                  <a:gd name="T42" fmla="+- 0 27797 27764"/>
                  <a:gd name="T43" fmla="*/ 27797 h 86"/>
                  <a:gd name="T44" fmla="+- 0 19213 19205"/>
                  <a:gd name="T45" fmla="*/ T44 w 59"/>
                  <a:gd name="T46" fmla="+- 0 27793 27764"/>
                  <a:gd name="T47" fmla="*/ 27793 h 86"/>
                  <a:gd name="T48" fmla="+- 0 19209 19205"/>
                  <a:gd name="T49" fmla="*/ T48 w 59"/>
                  <a:gd name="T50" fmla="+- 0 27784 27764"/>
                  <a:gd name="T51" fmla="*/ 27784 h 86"/>
                  <a:gd name="T52" fmla="+- 0 19209 19205"/>
                  <a:gd name="T53" fmla="*/ T52 w 59"/>
                  <a:gd name="T54" fmla="+- 0 27777 27764"/>
                  <a:gd name="T55" fmla="*/ 27777 h 86"/>
                  <a:gd name="T56" fmla="+- 0 19213 19205"/>
                  <a:gd name="T57" fmla="*/ T56 w 59"/>
                  <a:gd name="T58" fmla="+- 0 27772 27764"/>
                  <a:gd name="T59" fmla="*/ 27772 h 86"/>
                  <a:gd name="T60" fmla="+- 0 19225 19205"/>
                  <a:gd name="T61" fmla="*/ T60 w 59"/>
                  <a:gd name="T62" fmla="+- 0 27768 27764"/>
                  <a:gd name="T63" fmla="*/ 27768 h 86"/>
                  <a:gd name="T64" fmla="+- 0 19242 19205"/>
                  <a:gd name="T65" fmla="*/ T64 w 59"/>
                  <a:gd name="T66" fmla="+- 0 27768 27764"/>
                  <a:gd name="T67" fmla="*/ 27768 h 86"/>
                  <a:gd name="T68" fmla="+- 0 19251 19205"/>
                  <a:gd name="T69" fmla="*/ T68 w 59"/>
                  <a:gd name="T70" fmla="+- 0 27772 27764"/>
                  <a:gd name="T71" fmla="*/ 27772 h 86"/>
                  <a:gd name="T72" fmla="+- 0 19254 19205"/>
                  <a:gd name="T73" fmla="*/ T72 w 59"/>
                  <a:gd name="T74" fmla="+- 0 27777 27764"/>
                  <a:gd name="T75" fmla="*/ 27777 h 86"/>
                  <a:gd name="T76" fmla="+- 0 19263 19205"/>
                  <a:gd name="T77" fmla="*/ T76 w 59"/>
                  <a:gd name="T78" fmla="+- 0 27777 27764"/>
                  <a:gd name="T79" fmla="*/ 27777 h 86"/>
                  <a:gd name="T80" fmla="+- 0 19254 19205"/>
                  <a:gd name="T81" fmla="*/ T80 w 59"/>
                  <a:gd name="T82" fmla="+- 0 27768 27764"/>
                  <a:gd name="T83" fmla="*/ 27768 h 86"/>
                  <a:gd name="T84" fmla="+- 0 19242 19205"/>
                  <a:gd name="T85" fmla="*/ T84 w 59"/>
                  <a:gd name="T86" fmla="+- 0 27764 27764"/>
                  <a:gd name="T87" fmla="*/ 27764 h 86"/>
                  <a:gd name="T88" fmla="+- 0 19225 19205"/>
                  <a:gd name="T89" fmla="*/ T88 w 59"/>
                  <a:gd name="T90" fmla="+- 0 27764 27764"/>
                  <a:gd name="T91" fmla="*/ 27764 h 86"/>
                  <a:gd name="T92" fmla="+- 0 19213 19205"/>
                  <a:gd name="T93" fmla="*/ T92 w 59"/>
                  <a:gd name="T94" fmla="+- 0 27768 27764"/>
                  <a:gd name="T95" fmla="*/ 27768 h 86"/>
                  <a:gd name="T96" fmla="+- 0 19205 19205"/>
                  <a:gd name="T97" fmla="*/ T96 w 59"/>
                  <a:gd name="T98" fmla="+- 0 27777 27764"/>
                  <a:gd name="T99" fmla="*/ 27777 h 86"/>
                  <a:gd name="T100" fmla="+- 0 19205 19205"/>
                  <a:gd name="T101" fmla="*/ T100 w 59"/>
                  <a:gd name="T102" fmla="+- 0 27784 27764"/>
                  <a:gd name="T103" fmla="*/ 27784 h 86"/>
                  <a:gd name="T104" fmla="+- 0 19209 19205"/>
                  <a:gd name="T105" fmla="*/ T104 w 59"/>
                  <a:gd name="T106" fmla="+- 0 27793 27764"/>
                  <a:gd name="T107" fmla="*/ 27793 h 86"/>
                  <a:gd name="T108" fmla="+- 0 19213 19205"/>
                  <a:gd name="T109" fmla="*/ T108 w 59"/>
                  <a:gd name="T110" fmla="+- 0 27797 27764"/>
                  <a:gd name="T111" fmla="*/ 27797 h 86"/>
                  <a:gd name="T112" fmla="+- 0 19221 19205"/>
                  <a:gd name="T113" fmla="*/ T112 w 59"/>
                  <a:gd name="T114" fmla="+- 0 27801 27764"/>
                  <a:gd name="T115" fmla="*/ 27801 h 86"/>
                  <a:gd name="T116" fmla="+- 0 19242 19205"/>
                  <a:gd name="T117" fmla="*/ T116 w 59"/>
                  <a:gd name="T118" fmla="+- 0 27809 27764"/>
                  <a:gd name="T119" fmla="*/ 27809 h 86"/>
                  <a:gd name="T120" fmla="+- 0 19251 19205"/>
                  <a:gd name="T121" fmla="*/ T120 w 59"/>
                  <a:gd name="T122" fmla="+- 0 27814 27764"/>
                  <a:gd name="T123" fmla="*/ 27814 h 86"/>
                  <a:gd name="T124" fmla="+- 0 19254 19205"/>
                  <a:gd name="T125" fmla="*/ T124 w 59"/>
                  <a:gd name="T126" fmla="+- 0 27817 27764"/>
                  <a:gd name="T127" fmla="*/ 27817 h 86"/>
                  <a:gd name="T128" fmla="+- 0 19258 19205"/>
                  <a:gd name="T129" fmla="*/ T128 w 59"/>
                  <a:gd name="T130" fmla="+- 0 27826 27764"/>
                  <a:gd name="T131" fmla="*/ 27826 h 86"/>
                  <a:gd name="T132" fmla="+- 0 19258 19205"/>
                  <a:gd name="T133" fmla="*/ T132 w 59"/>
                  <a:gd name="T134" fmla="+- 0 27838 27764"/>
                  <a:gd name="T135" fmla="*/ 27838 h 86"/>
                  <a:gd name="T136" fmla="+- 0 19254 19205"/>
                  <a:gd name="T137" fmla="*/ T136 w 59"/>
                  <a:gd name="T138" fmla="+- 0 27842 27764"/>
                  <a:gd name="T139" fmla="*/ 27842 h 86"/>
                  <a:gd name="T140" fmla="+- 0 19242 19205"/>
                  <a:gd name="T141" fmla="*/ T140 w 59"/>
                  <a:gd name="T142" fmla="+- 0 27847 27764"/>
                  <a:gd name="T143" fmla="*/ 27847 h 86"/>
                  <a:gd name="T144" fmla="+- 0 19225 19205"/>
                  <a:gd name="T145" fmla="*/ T144 w 59"/>
                  <a:gd name="T146" fmla="+- 0 27847 27764"/>
                  <a:gd name="T147" fmla="*/ 27847 h 86"/>
                  <a:gd name="T148" fmla="+- 0 19218 19205"/>
                  <a:gd name="T149" fmla="*/ T148 w 59"/>
                  <a:gd name="T150" fmla="+- 0 27842 27764"/>
                  <a:gd name="T151" fmla="*/ 27842 h 86"/>
                  <a:gd name="T152" fmla="+- 0 19213 19205"/>
                  <a:gd name="T153" fmla="*/ T152 w 59"/>
                  <a:gd name="T154" fmla="+- 0 27838 27764"/>
                  <a:gd name="T155" fmla="*/ 27838 h 86"/>
                  <a:gd name="T156" fmla="+- 0 19205 19205"/>
                  <a:gd name="T157" fmla="*/ T156 w 59"/>
                  <a:gd name="T158" fmla="+- 0 27838 27764"/>
                  <a:gd name="T159" fmla="*/ 27838 h 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59" h="86">
                    <a:moveTo>
                      <a:pt x="0" y="74"/>
                    </a:moveTo>
                    <a:lnTo>
                      <a:pt x="8" y="83"/>
                    </a:lnTo>
                    <a:lnTo>
                      <a:pt x="20" y="86"/>
                    </a:lnTo>
                    <a:lnTo>
                      <a:pt x="37" y="86"/>
                    </a:lnTo>
                    <a:lnTo>
                      <a:pt x="49" y="83"/>
                    </a:lnTo>
                    <a:lnTo>
                      <a:pt x="58" y="74"/>
                    </a:lnTo>
                    <a:lnTo>
                      <a:pt x="58" y="62"/>
                    </a:lnTo>
                    <a:lnTo>
                      <a:pt x="53" y="53"/>
                    </a:lnTo>
                    <a:lnTo>
                      <a:pt x="46" y="45"/>
                    </a:lnTo>
                    <a:lnTo>
                      <a:pt x="37" y="41"/>
                    </a:lnTo>
                    <a:lnTo>
                      <a:pt x="16" y="33"/>
                    </a:lnTo>
                    <a:lnTo>
                      <a:pt x="8" y="29"/>
                    </a:lnTo>
                    <a:lnTo>
                      <a:pt x="4" y="20"/>
                    </a:lnTo>
                    <a:lnTo>
                      <a:pt x="4" y="13"/>
                    </a:lnTo>
                    <a:lnTo>
                      <a:pt x="8" y="8"/>
                    </a:lnTo>
                    <a:lnTo>
                      <a:pt x="20" y="4"/>
                    </a:lnTo>
                    <a:lnTo>
                      <a:pt x="37" y="4"/>
                    </a:lnTo>
                    <a:lnTo>
                      <a:pt x="46" y="8"/>
                    </a:lnTo>
                    <a:lnTo>
                      <a:pt x="49" y="13"/>
                    </a:lnTo>
                    <a:lnTo>
                      <a:pt x="58" y="13"/>
                    </a:lnTo>
                    <a:lnTo>
                      <a:pt x="49" y="4"/>
                    </a:lnTo>
                    <a:lnTo>
                      <a:pt x="37" y="0"/>
                    </a:lnTo>
                    <a:lnTo>
                      <a:pt x="20" y="0"/>
                    </a:lnTo>
                    <a:lnTo>
                      <a:pt x="8" y="4"/>
                    </a:lnTo>
                    <a:lnTo>
                      <a:pt x="0" y="13"/>
                    </a:lnTo>
                    <a:lnTo>
                      <a:pt x="0" y="20"/>
                    </a:lnTo>
                    <a:lnTo>
                      <a:pt x="4" y="29"/>
                    </a:lnTo>
                    <a:lnTo>
                      <a:pt x="8" y="33"/>
                    </a:lnTo>
                    <a:lnTo>
                      <a:pt x="16" y="37"/>
                    </a:lnTo>
                    <a:lnTo>
                      <a:pt x="37" y="45"/>
                    </a:lnTo>
                    <a:lnTo>
                      <a:pt x="46" y="50"/>
                    </a:lnTo>
                    <a:lnTo>
                      <a:pt x="49" y="53"/>
                    </a:lnTo>
                    <a:lnTo>
                      <a:pt x="53" y="62"/>
                    </a:lnTo>
                    <a:lnTo>
                      <a:pt x="53" y="74"/>
                    </a:lnTo>
                    <a:lnTo>
                      <a:pt x="49" y="78"/>
                    </a:lnTo>
                    <a:lnTo>
                      <a:pt x="37" y="83"/>
                    </a:lnTo>
                    <a:lnTo>
                      <a:pt x="20" y="83"/>
                    </a:lnTo>
                    <a:lnTo>
                      <a:pt x="13" y="78"/>
                    </a:lnTo>
                    <a:lnTo>
                      <a:pt x="8" y="74"/>
                    </a:lnTo>
                    <a:lnTo>
                      <a:pt x="0" y="74"/>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51" name="Group 538">
              <a:extLst>
                <a:ext uri="{FF2B5EF4-FFF2-40B4-BE49-F238E27FC236}">
                  <a16:creationId xmlns:a16="http://schemas.microsoft.com/office/drawing/2014/main" id="{93ACA2D6-112B-4BF8-88ED-37515ED1958F}"/>
                </a:ext>
              </a:extLst>
            </p:cNvPr>
            <p:cNvGrpSpPr>
              <a:grpSpLocks/>
            </p:cNvGrpSpPr>
            <p:nvPr/>
          </p:nvGrpSpPr>
          <p:grpSpPr bwMode="auto">
            <a:xfrm>
              <a:off x="19291" y="27764"/>
              <a:ext cx="59" cy="86"/>
              <a:chOff x="19291" y="27764"/>
              <a:chExt cx="59" cy="86"/>
            </a:xfrm>
          </p:grpSpPr>
          <p:sp>
            <p:nvSpPr>
              <p:cNvPr id="20479" name="Freeform 539">
                <a:extLst>
                  <a:ext uri="{FF2B5EF4-FFF2-40B4-BE49-F238E27FC236}">
                    <a16:creationId xmlns:a16="http://schemas.microsoft.com/office/drawing/2014/main" id="{33C59C0D-884B-4F4D-95BE-B79D5469EE77}"/>
                  </a:ext>
                </a:extLst>
              </p:cNvPr>
              <p:cNvSpPr>
                <a:spLocks/>
              </p:cNvSpPr>
              <p:nvPr/>
            </p:nvSpPr>
            <p:spPr bwMode="auto">
              <a:xfrm>
                <a:off x="19291" y="27764"/>
                <a:ext cx="59" cy="86"/>
              </a:xfrm>
              <a:custGeom>
                <a:avLst/>
                <a:gdLst>
                  <a:gd name="T0" fmla="+- 0 19350 19291"/>
                  <a:gd name="T1" fmla="*/ T0 w 59"/>
                  <a:gd name="T2" fmla="+- 0 27764 27764"/>
                  <a:gd name="T3" fmla="*/ 27764 h 86"/>
                  <a:gd name="T4" fmla="+- 0 19345 19291"/>
                  <a:gd name="T5" fmla="*/ T4 w 59"/>
                  <a:gd name="T6" fmla="+- 0 27764 27764"/>
                  <a:gd name="T7" fmla="*/ 27764 h 86"/>
                  <a:gd name="T8" fmla="+- 0 19345 19291"/>
                  <a:gd name="T9" fmla="*/ T8 w 59"/>
                  <a:gd name="T10" fmla="+- 0 27826 27764"/>
                  <a:gd name="T11" fmla="*/ 27826 h 86"/>
                  <a:gd name="T12" fmla="+- 0 19341 19291"/>
                  <a:gd name="T13" fmla="*/ T12 w 59"/>
                  <a:gd name="T14" fmla="+- 0 27838 27764"/>
                  <a:gd name="T15" fmla="*/ 27838 h 86"/>
                  <a:gd name="T16" fmla="+- 0 19336 19291"/>
                  <a:gd name="T17" fmla="*/ T16 w 59"/>
                  <a:gd name="T18" fmla="+- 0 27842 27764"/>
                  <a:gd name="T19" fmla="*/ 27842 h 86"/>
                  <a:gd name="T20" fmla="+- 0 19324 19291"/>
                  <a:gd name="T21" fmla="*/ T20 w 59"/>
                  <a:gd name="T22" fmla="+- 0 27847 27764"/>
                  <a:gd name="T23" fmla="*/ 27847 h 86"/>
                  <a:gd name="T24" fmla="+- 0 19317 19291"/>
                  <a:gd name="T25" fmla="*/ T24 w 59"/>
                  <a:gd name="T26" fmla="+- 0 27847 27764"/>
                  <a:gd name="T27" fmla="*/ 27847 h 86"/>
                  <a:gd name="T28" fmla="+- 0 19303 19291"/>
                  <a:gd name="T29" fmla="*/ T28 w 59"/>
                  <a:gd name="T30" fmla="+- 0 27842 27764"/>
                  <a:gd name="T31" fmla="*/ 27842 h 86"/>
                  <a:gd name="T32" fmla="+- 0 19300 19291"/>
                  <a:gd name="T33" fmla="*/ T32 w 59"/>
                  <a:gd name="T34" fmla="+- 0 27838 27764"/>
                  <a:gd name="T35" fmla="*/ 27838 h 86"/>
                  <a:gd name="T36" fmla="+- 0 19296 19291"/>
                  <a:gd name="T37" fmla="*/ T36 w 59"/>
                  <a:gd name="T38" fmla="+- 0 27826 27764"/>
                  <a:gd name="T39" fmla="*/ 27826 h 86"/>
                  <a:gd name="T40" fmla="+- 0 19296 19291"/>
                  <a:gd name="T41" fmla="*/ T40 w 59"/>
                  <a:gd name="T42" fmla="+- 0 27764 27764"/>
                  <a:gd name="T43" fmla="*/ 27764 h 86"/>
                  <a:gd name="T44" fmla="+- 0 19291 19291"/>
                  <a:gd name="T45" fmla="*/ T44 w 59"/>
                  <a:gd name="T46" fmla="+- 0 27764 27764"/>
                  <a:gd name="T47" fmla="*/ 27764 h 86"/>
                  <a:gd name="T48" fmla="+- 0 19291 19291"/>
                  <a:gd name="T49" fmla="*/ T48 w 59"/>
                  <a:gd name="T50" fmla="+- 0 27826 27764"/>
                  <a:gd name="T51" fmla="*/ 27826 h 86"/>
                  <a:gd name="T52" fmla="+- 0 19296 19291"/>
                  <a:gd name="T53" fmla="*/ T52 w 59"/>
                  <a:gd name="T54" fmla="+- 0 27838 27764"/>
                  <a:gd name="T55" fmla="*/ 27838 h 86"/>
                  <a:gd name="T56" fmla="+- 0 19303 19291"/>
                  <a:gd name="T57" fmla="*/ T56 w 59"/>
                  <a:gd name="T58" fmla="+- 0 27847 27764"/>
                  <a:gd name="T59" fmla="*/ 27847 h 86"/>
                  <a:gd name="T60" fmla="+- 0 19317 19291"/>
                  <a:gd name="T61" fmla="*/ T60 w 59"/>
                  <a:gd name="T62" fmla="+- 0 27850 27764"/>
                  <a:gd name="T63" fmla="*/ 27850 h 86"/>
                  <a:gd name="T64" fmla="+- 0 19324 19291"/>
                  <a:gd name="T65" fmla="*/ T64 w 59"/>
                  <a:gd name="T66" fmla="+- 0 27850 27764"/>
                  <a:gd name="T67" fmla="*/ 27850 h 86"/>
                  <a:gd name="T68" fmla="+- 0 19336 19291"/>
                  <a:gd name="T69" fmla="*/ T68 w 59"/>
                  <a:gd name="T70" fmla="+- 0 27847 27764"/>
                  <a:gd name="T71" fmla="*/ 27847 h 86"/>
                  <a:gd name="T72" fmla="+- 0 19345 19291"/>
                  <a:gd name="T73" fmla="*/ T72 w 59"/>
                  <a:gd name="T74" fmla="+- 0 27838 27764"/>
                  <a:gd name="T75" fmla="*/ 27838 h 86"/>
                  <a:gd name="T76" fmla="+- 0 19350 19291"/>
                  <a:gd name="T77" fmla="*/ T76 w 59"/>
                  <a:gd name="T78" fmla="+- 0 27826 27764"/>
                  <a:gd name="T79" fmla="*/ 27826 h 86"/>
                  <a:gd name="T80" fmla="+- 0 19350 19291"/>
                  <a:gd name="T81" fmla="*/ T80 w 59"/>
                  <a:gd name="T82" fmla="+- 0 27764 27764"/>
                  <a:gd name="T83" fmla="*/ 27764 h 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9" h="86">
                    <a:moveTo>
                      <a:pt x="59" y="0"/>
                    </a:moveTo>
                    <a:lnTo>
                      <a:pt x="54" y="0"/>
                    </a:lnTo>
                    <a:lnTo>
                      <a:pt x="54" y="62"/>
                    </a:lnTo>
                    <a:lnTo>
                      <a:pt x="50" y="74"/>
                    </a:lnTo>
                    <a:lnTo>
                      <a:pt x="45" y="78"/>
                    </a:lnTo>
                    <a:lnTo>
                      <a:pt x="33" y="83"/>
                    </a:lnTo>
                    <a:lnTo>
                      <a:pt x="26" y="83"/>
                    </a:lnTo>
                    <a:lnTo>
                      <a:pt x="12" y="78"/>
                    </a:lnTo>
                    <a:lnTo>
                      <a:pt x="9" y="74"/>
                    </a:lnTo>
                    <a:lnTo>
                      <a:pt x="5" y="62"/>
                    </a:lnTo>
                    <a:lnTo>
                      <a:pt x="5" y="0"/>
                    </a:lnTo>
                    <a:lnTo>
                      <a:pt x="0" y="0"/>
                    </a:lnTo>
                    <a:lnTo>
                      <a:pt x="0" y="62"/>
                    </a:lnTo>
                    <a:lnTo>
                      <a:pt x="5" y="74"/>
                    </a:lnTo>
                    <a:lnTo>
                      <a:pt x="12" y="83"/>
                    </a:lnTo>
                    <a:lnTo>
                      <a:pt x="26" y="86"/>
                    </a:lnTo>
                    <a:lnTo>
                      <a:pt x="33" y="86"/>
                    </a:lnTo>
                    <a:lnTo>
                      <a:pt x="45" y="83"/>
                    </a:lnTo>
                    <a:lnTo>
                      <a:pt x="54" y="74"/>
                    </a:lnTo>
                    <a:lnTo>
                      <a:pt x="59" y="62"/>
                    </a:lnTo>
                    <a:lnTo>
                      <a:pt x="59"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52" name="Group 540">
              <a:extLst>
                <a:ext uri="{FF2B5EF4-FFF2-40B4-BE49-F238E27FC236}">
                  <a16:creationId xmlns:a16="http://schemas.microsoft.com/office/drawing/2014/main" id="{6D663665-9413-471F-B0A1-B76B80D28061}"/>
                </a:ext>
              </a:extLst>
            </p:cNvPr>
            <p:cNvGrpSpPr>
              <a:grpSpLocks/>
            </p:cNvGrpSpPr>
            <p:nvPr/>
          </p:nvGrpSpPr>
          <p:grpSpPr bwMode="auto">
            <a:xfrm>
              <a:off x="19383" y="27764"/>
              <a:ext cx="50" cy="86"/>
              <a:chOff x="19383" y="27764"/>
              <a:chExt cx="50" cy="86"/>
            </a:xfrm>
          </p:grpSpPr>
          <p:sp>
            <p:nvSpPr>
              <p:cNvPr id="20478" name="Freeform 541">
                <a:extLst>
                  <a:ext uri="{FF2B5EF4-FFF2-40B4-BE49-F238E27FC236}">
                    <a16:creationId xmlns:a16="http://schemas.microsoft.com/office/drawing/2014/main" id="{E1B9B9A0-E7CC-4511-89C8-F01858F47522}"/>
                  </a:ext>
                </a:extLst>
              </p:cNvPr>
              <p:cNvSpPr>
                <a:spLocks/>
              </p:cNvSpPr>
              <p:nvPr/>
            </p:nvSpPr>
            <p:spPr bwMode="auto">
              <a:xfrm>
                <a:off x="19383" y="27764"/>
                <a:ext cx="50" cy="86"/>
              </a:xfrm>
              <a:custGeom>
                <a:avLst/>
                <a:gdLst>
                  <a:gd name="T0" fmla="+- 0 19383 19383"/>
                  <a:gd name="T1" fmla="*/ T0 w 50"/>
                  <a:gd name="T2" fmla="+- 0 27850 27764"/>
                  <a:gd name="T3" fmla="*/ 27850 h 86"/>
                  <a:gd name="T4" fmla="+- 0 19383 19383"/>
                  <a:gd name="T5" fmla="*/ T4 w 50"/>
                  <a:gd name="T6" fmla="+- 0 27764 27764"/>
                  <a:gd name="T7" fmla="*/ 27764 h 86"/>
                  <a:gd name="T8" fmla="+- 0 19386 19383"/>
                  <a:gd name="T9" fmla="*/ T8 w 50"/>
                  <a:gd name="T10" fmla="+- 0 27764 27764"/>
                  <a:gd name="T11" fmla="*/ 27764 h 86"/>
                  <a:gd name="T12" fmla="+- 0 19386 19383"/>
                  <a:gd name="T13" fmla="*/ T12 w 50"/>
                  <a:gd name="T14" fmla="+- 0 27847 27764"/>
                  <a:gd name="T15" fmla="*/ 27847 h 86"/>
                  <a:gd name="T16" fmla="+- 0 19432 19383"/>
                  <a:gd name="T17" fmla="*/ T16 w 50"/>
                  <a:gd name="T18" fmla="+- 0 27847 27764"/>
                  <a:gd name="T19" fmla="*/ 27847 h 86"/>
                  <a:gd name="T20" fmla="+- 0 19432 19383"/>
                  <a:gd name="T21" fmla="*/ T20 w 50"/>
                  <a:gd name="T22" fmla="+- 0 27850 27764"/>
                  <a:gd name="T23" fmla="*/ 27850 h 86"/>
                  <a:gd name="T24" fmla="+- 0 19383 19383"/>
                  <a:gd name="T25" fmla="*/ T24 w 50"/>
                  <a:gd name="T26" fmla="+- 0 27850 27764"/>
                  <a:gd name="T27" fmla="*/ 27850 h 86"/>
                </a:gdLst>
                <a:ahLst/>
                <a:cxnLst>
                  <a:cxn ang="0">
                    <a:pos x="T1" y="T3"/>
                  </a:cxn>
                  <a:cxn ang="0">
                    <a:pos x="T5" y="T7"/>
                  </a:cxn>
                  <a:cxn ang="0">
                    <a:pos x="T9" y="T11"/>
                  </a:cxn>
                  <a:cxn ang="0">
                    <a:pos x="T13" y="T15"/>
                  </a:cxn>
                  <a:cxn ang="0">
                    <a:pos x="T17" y="T19"/>
                  </a:cxn>
                  <a:cxn ang="0">
                    <a:pos x="T21" y="T23"/>
                  </a:cxn>
                  <a:cxn ang="0">
                    <a:pos x="T25" y="T27"/>
                  </a:cxn>
                </a:cxnLst>
                <a:rect l="0" t="0" r="r" b="b"/>
                <a:pathLst>
                  <a:path w="50" h="86">
                    <a:moveTo>
                      <a:pt x="0" y="86"/>
                    </a:moveTo>
                    <a:lnTo>
                      <a:pt x="0" y="0"/>
                    </a:lnTo>
                    <a:lnTo>
                      <a:pt x="3" y="0"/>
                    </a:lnTo>
                    <a:lnTo>
                      <a:pt x="3" y="83"/>
                    </a:lnTo>
                    <a:lnTo>
                      <a:pt x="49" y="83"/>
                    </a:lnTo>
                    <a:lnTo>
                      <a:pt x="49" y="86"/>
                    </a:lnTo>
                    <a:lnTo>
                      <a:pt x="0" y="8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53" name="Group 542">
              <a:extLst>
                <a:ext uri="{FF2B5EF4-FFF2-40B4-BE49-F238E27FC236}">
                  <a16:creationId xmlns:a16="http://schemas.microsoft.com/office/drawing/2014/main" id="{D48ADDA2-CF5A-4445-B28E-CEAC54EDCA8C}"/>
                </a:ext>
              </a:extLst>
            </p:cNvPr>
            <p:cNvGrpSpPr>
              <a:grpSpLocks/>
            </p:cNvGrpSpPr>
            <p:nvPr/>
          </p:nvGrpSpPr>
          <p:grpSpPr bwMode="auto">
            <a:xfrm>
              <a:off x="19468" y="27768"/>
              <a:ext cx="5" cy="83"/>
              <a:chOff x="19468" y="27768"/>
              <a:chExt cx="5" cy="83"/>
            </a:xfrm>
          </p:grpSpPr>
          <p:sp>
            <p:nvSpPr>
              <p:cNvPr id="20477" name="Freeform 543">
                <a:extLst>
                  <a:ext uri="{FF2B5EF4-FFF2-40B4-BE49-F238E27FC236}">
                    <a16:creationId xmlns:a16="http://schemas.microsoft.com/office/drawing/2014/main" id="{AC638ECE-9598-4760-8F6A-20250028B441}"/>
                  </a:ext>
                </a:extLst>
              </p:cNvPr>
              <p:cNvSpPr>
                <a:spLocks/>
              </p:cNvSpPr>
              <p:nvPr/>
            </p:nvSpPr>
            <p:spPr bwMode="auto">
              <a:xfrm>
                <a:off x="19468" y="27768"/>
                <a:ext cx="5" cy="83"/>
              </a:xfrm>
              <a:custGeom>
                <a:avLst/>
                <a:gdLst>
                  <a:gd name="T0" fmla="+- 0 19468 19468"/>
                  <a:gd name="T1" fmla="*/ T0 w 5"/>
                  <a:gd name="T2" fmla="+- 0 27768 27768"/>
                  <a:gd name="T3" fmla="*/ 27768 h 83"/>
                  <a:gd name="T4" fmla="+- 0 19468 19468"/>
                  <a:gd name="T5" fmla="*/ T4 w 5"/>
                  <a:gd name="T6" fmla="+- 0 27850 27768"/>
                  <a:gd name="T7" fmla="*/ 27850 h 83"/>
                  <a:gd name="T8" fmla="+- 0 19473 19468"/>
                  <a:gd name="T9" fmla="*/ T8 w 5"/>
                  <a:gd name="T10" fmla="+- 0 27850 27768"/>
                  <a:gd name="T11" fmla="*/ 27850 h 83"/>
                  <a:gd name="T12" fmla="+- 0 19473 19468"/>
                  <a:gd name="T13" fmla="*/ T12 w 5"/>
                  <a:gd name="T14" fmla="+- 0 27768 27768"/>
                  <a:gd name="T15" fmla="*/ 27768 h 83"/>
                </a:gdLst>
                <a:ahLst/>
                <a:cxnLst>
                  <a:cxn ang="0">
                    <a:pos x="T1" y="T3"/>
                  </a:cxn>
                  <a:cxn ang="0">
                    <a:pos x="T5" y="T7"/>
                  </a:cxn>
                  <a:cxn ang="0">
                    <a:pos x="T9" y="T11"/>
                  </a:cxn>
                  <a:cxn ang="0">
                    <a:pos x="T13" y="T15"/>
                  </a:cxn>
                </a:cxnLst>
                <a:rect l="0" t="0" r="r" b="b"/>
                <a:pathLst>
                  <a:path w="5" h="83">
                    <a:moveTo>
                      <a:pt x="0" y="0"/>
                    </a:moveTo>
                    <a:lnTo>
                      <a:pt x="0" y="82"/>
                    </a:lnTo>
                    <a:lnTo>
                      <a:pt x="5" y="82"/>
                    </a:lnTo>
                    <a:lnTo>
                      <a:pt x="5"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54" name="Group 544">
              <a:extLst>
                <a:ext uri="{FF2B5EF4-FFF2-40B4-BE49-F238E27FC236}">
                  <a16:creationId xmlns:a16="http://schemas.microsoft.com/office/drawing/2014/main" id="{4F791BE6-106E-45F0-9B69-E30C660F6CF3}"/>
                </a:ext>
              </a:extLst>
            </p:cNvPr>
            <p:cNvGrpSpPr>
              <a:grpSpLocks/>
            </p:cNvGrpSpPr>
            <p:nvPr/>
          </p:nvGrpSpPr>
          <p:grpSpPr bwMode="auto">
            <a:xfrm>
              <a:off x="19444" y="27764"/>
              <a:ext cx="54" cy="4"/>
              <a:chOff x="19444" y="27764"/>
              <a:chExt cx="54" cy="4"/>
            </a:xfrm>
          </p:grpSpPr>
          <p:sp>
            <p:nvSpPr>
              <p:cNvPr id="20476" name="Freeform 545">
                <a:extLst>
                  <a:ext uri="{FF2B5EF4-FFF2-40B4-BE49-F238E27FC236}">
                    <a16:creationId xmlns:a16="http://schemas.microsoft.com/office/drawing/2014/main" id="{AF4F5050-494D-4ABA-9C4B-DD81046CFC71}"/>
                  </a:ext>
                </a:extLst>
              </p:cNvPr>
              <p:cNvSpPr>
                <a:spLocks/>
              </p:cNvSpPr>
              <p:nvPr/>
            </p:nvSpPr>
            <p:spPr bwMode="auto">
              <a:xfrm>
                <a:off x="19444" y="27764"/>
                <a:ext cx="54" cy="4"/>
              </a:xfrm>
              <a:custGeom>
                <a:avLst/>
                <a:gdLst>
                  <a:gd name="T0" fmla="+- 0 19441 19444"/>
                  <a:gd name="T1" fmla="*/ T0 w 54"/>
                  <a:gd name="T2" fmla="+- 0 27766 27764"/>
                  <a:gd name="T3" fmla="*/ 27766 h 4"/>
                  <a:gd name="T4" fmla="+- 0 19501 19444"/>
                  <a:gd name="T5" fmla="*/ T4 w 54"/>
                  <a:gd name="T6" fmla="+- 0 27766 27764"/>
                  <a:gd name="T7" fmla="*/ 27766 h 4"/>
                </a:gdLst>
                <a:ahLst/>
                <a:cxnLst>
                  <a:cxn ang="0">
                    <a:pos x="T1" y="T3"/>
                  </a:cxn>
                  <a:cxn ang="0">
                    <a:pos x="T5" y="T7"/>
                  </a:cxn>
                </a:cxnLst>
                <a:rect l="0" t="0" r="r" b="b"/>
                <a:pathLst>
                  <a:path w="54" h="4">
                    <a:moveTo>
                      <a:pt x="-3" y="2"/>
                    </a:moveTo>
                    <a:lnTo>
                      <a:pt x="57" y="2"/>
                    </a:lnTo>
                  </a:path>
                </a:pathLst>
              </a:custGeom>
              <a:noFill/>
              <a:ln w="755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55" name="Group 546">
              <a:extLst>
                <a:ext uri="{FF2B5EF4-FFF2-40B4-BE49-F238E27FC236}">
                  <a16:creationId xmlns:a16="http://schemas.microsoft.com/office/drawing/2014/main" id="{98C5E30B-8F27-4FF4-85B6-E44B9C2728C4}"/>
                </a:ext>
              </a:extLst>
            </p:cNvPr>
            <p:cNvGrpSpPr>
              <a:grpSpLocks/>
            </p:cNvGrpSpPr>
            <p:nvPr/>
          </p:nvGrpSpPr>
          <p:grpSpPr bwMode="auto">
            <a:xfrm>
              <a:off x="19515" y="27764"/>
              <a:ext cx="66" cy="86"/>
              <a:chOff x="19515" y="27764"/>
              <a:chExt cx="66" cy="86"/>
            </a:xfrm>
          </p:grpSpPr>
          <p:sp>
            <p:nvSpPr>
              <p:cNvPr id="20475" name="Freeform 547">
                <a:extLst>
                  <a:ext uri="{FF2B5EF4-FFF2-40B4-BE49-F238E27FC236}">
                    <a16:creationId xmlns:a16="http://schemas.microsoft.com/office/drawing/2014/main" id="{0ECBD45F-73A3-472B-995D-8DAB0BBB43F9}"/>
                  </a:ext>
                </a:extLst>
              </p:cNvPr>
              <p:cNvSpPr>
                <a:spLocks/>
              </p:cNvSpPr>
              <p:nvPr/>
            </p:nvSpPr>
            <p:spPr bwMode="auto">
              <a:xfrm>
                <a:off x="19515" y="27764"/>
                <a:ext cx="66" cy="86"/>
              </a:xfrm>
              <a:custGeom>
                <a:avLst/>
                <a:gdLst>
                  <a:gd name="T0" fmla="+- 0 19547 19515"/>
                  <a:gd name="T1" fmla="*/ T0 w 66"/>
                  <a:gd name="T2" fmla="+- 0 27764 27764"/>
                  <a:gd name="T3" fmla="*/ 27764 h 86"/>
                  <a:gd name="T4" fmla="+- 0 19515 19515"/>
                  <a:gd name="T5" fmla="*/ T4 w 66"/>
                  <a:gd name="T6" fmla="+- 0 27850 27764"/>
                  <a:gd name="T7" fmla="*/ 27850 h 86"/>
                  <a:gd name="T8" fmla="+- 0 19518 19515"/>
                  <a:gd name="T9" fmla="*/ T8 w 66"/>
                  <a:gd name="T10" fmla="+- 0 27850 27764"/>
                  <a:gd name="T11" fmla="*/ 27850 h 86"/>
                  <a:gd name="T12" fmla="+- 0 19547 19515"/>
                  <a:gd name="T13" fmla="*/ T12 w 66"/>
                  <a:gd name="T14" fmla="+- 0 27777 27764"/>
                  <a:gd name="T15" fmla="*/ 27777 h 86"/>
                  <a:gd name="T16" fmla="+- 0 19576 19515"/>
                  <a:gd name="T17" fmla="*/ T16 w 66"/>
                  <a:gd name="T18" fmla="+- 0 27850 27764"/>
                  <a:gd name="T19" fmla="*/ 27850 h 86"/>
                  <a:gd name="T20" fmla="+- 0 19580 19515"/>
                  <a:gd name="T21" fmla="*/ T20 w 66"/>
                  <a:gd name="T22" fmla="+- 0 27850 27764"/>
                  <a:gd name="T23" fmla="*/ 27850 h 86"/>
                  <a:gd name="T24" fmla="+- 0 19547 19515"/>
                  <a:gd name="T25" fmla="*/ T24 w 66"/>
                  <a:gd name="T26" fmla="+- 0 27764 27764"/>
                  <a:gd name="T27" fmla="*/ 27764 h 86"/>
                </a:gdLst>
                <a:ahLst/>
                <a:cxnLst>
                  <a:cxn ang="0">
                    <a:pos x="T1" y="T3"/>
                  </a:cxn>
                  <a:cxn ang="0">
                    <a:pos x="T5" y="T7"/>
                  </a:cxn>
                  <a:cxn ang="0">
                    <a:pos x="T9" y="T11"/>
                  </a:cxn>
                  <a:cxn ang="0">
                    <a:pos x="T13" y="T15"/>
                  </a:cxn>
                  <a:cxn ang="0">
                    <a:pos x="T17" y="T19"/>
                  </a:cxn>
                  <a:cxn ang="0">
                    <a:pos x="T21" y="T23"/>
                  </a:cxn>
                  <a:cxn ang="0">
                    <a:pos x="T25" y="T27"/>
                  </a:cxn>
                </a:cxnLst>
                <a:rect l="0" t="0" r="r" b="b"/>
                <a:pathLst>
                  <a:path w="66" h="86">
                    <a:moveTo>
                      <a:pt x="32" y="0"/>
                    </a:moveTo>
                    <a:lnTo>
                      <a:pt x="0" y="86"/>
                    </a:lnTo>
                    <a:lnTo>
                      <a:pt x="3" y="86"/>
                    </a:lnTo>
                    <a:lnTo>
                      <a:pt x="32" y="13"/>
                    </a:lnTo>
                    <a:lnTo>
                      <a:pt x="61" y="86"/>
                    </a:lnTo>
                    <a:lnTo>
                      <a:pt x="65" y="86"/>
                    </a:lnTo>
                    <a:lnTo>
                      <a:pt x="32"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56" name="Group 548">
              <a:extLst>
                <a:ext uri="{FF2B5EF4-FFF2-40B4-BE49-F238E27FC236}">
                  <a16:creationId xmlns:a16="http://schemas.microsoft.com/office/drawing/2014/main" id="{FDB3212B-E45E-4DA7-8BDB-154AF9E7D30C}"/>
                </a:ext>
              </a:extLst>
            </p:cNvPr>
            <p:cNvGrpSpPr>
              <a:grpSpLocks/>
            </p:cNvGrpSpPr>
            <p:nvPr/>
          </p:nvGrpSpPr>
          <p:grpSpPr bwMode="auto">
            <a:xfrm>
              <a:off x="19522" y="27828"/>
              <a:ext cx="50" cy="2"/>
              <a:chOff x="19522" y="27828"/>
              <a:chExt cx="50" cy="2"/>
            </a:xfrm>
          </p:grpSpPr>
          <p:sp>
            <p:nvSpPr>
              <p:cNvPr id="20474" name="Freeform 549">
                <a:extLst>
                  <a:ext uri="{FF2B5EF4-FFF2-40B4-BE49-F238E27FC236}">
                    <a16:creationId xmlns:a16="http://schemas.microsoft.com/office/drawing/2014/main" id="{E15FCAC8-AEFF-4DEB-9FD2-1BB95EED2925}"/>
                  </a:ext>
                </a:extLst>
              </p:cNvPr>
              <p:cNvSpPr>
                <a:spLocks/>
              </p:cNvSpPr>
              <p:nvPr/>
            </p:nvSpPr>
            <p:spPr bwMode="auto">
              <a:xfrm>
                <a:off x="19522" y="27828"/>
                <a:ext cx="50" cy="2"/>
              </a:xfrm>
              <a:custGeom>
                <a:avLst/>
                <a:gdLst>
                  <a:gd name="T0" fmla="+- 0 19522 19522"/>
                  <a:gd name="T1" fmla="*/ T0 w 50"/>
                  <a:gd name="T2" fmla="+- 0 19572 19522"/>
                  <a:gd name="T3" fmla="*/ T2 w 50"/>
                </a:gdLst>
                <a:ahLst/>
                <a:cxnLst>
                  <a:cxn ang="0">
                    <a:pos x="T1" y="0"/>
                  </a:cxn>
                  <a:cxn ang="0">
                    <a:pos x="T3" y="0"/>
                  </a:cxn>
                </a:cxnLst>
                <a:rect l="0" t="0" r="r" b="b"/>
                <a:pathLst>
                  <a:path w="50">
                    <a:moveTo>
                      <a:pt x="0" y="0"/>
                    </a:moveTo>
                    <a:lnTo>
                      <a:pt x="50" y="0"/>
                    </a:lnTo>
                  </a:path>
                </a:pathLst>
              </a:custGeom>
              <a:noFill/>
              <a:ln w="698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57" name="Group 550">
              <a:extLst>
                <a:ext uri="{FF2B5EF4-FFF2-40B4-BE49-F238E27FC236}">
                  <a16:creationId xmlns:a16="http://schemas.microsoft.com/office/drawing/2014/main" id="{DA2ED372-908B-45DE-94BA-F2BF2FCFE881}"/>
                </a:ext>
              </a:extLst>
            </p:cNvPr>
            <p:cNvGrpSpPr>
              <a:grpSpLocks/>
            </p:cNvGrpSpPr>
            <p:nvPr/>
          </p:nvGrpSpPr>
          <p:grpSpPr bwMode="auto">
            <a:xfrm>
              <a:off x="19605" y="27764"/>
              <a:ext cx="59" cy="86"/>
              <a:chOff x="19605" y="27764"/>
              <a:chExt cx="59" cy="86"/>
            </a:xfrm>
          </p:grpSpPr>
          <p:sp>
            <p:nvSpPr>
              <p:cNvPr id="20473" name="Freeform 551">
                <a:extLst>
                  <a:ext uri="{FF2B5EF4-FFF2-40B4-BE49-F238E27FC236}">
                    <a16:creationId xmlns:a16="http://schemas.microsoft.com/office/drawing/2014/main" id="{F22804D5-0E34-4225-8B51-75B30E6B3AEC}"/>
                  </a:ext>
                </a:extLst>
              </p:cNvPr>
              <p:cNvSpPr>
                <a:spLocks/>
              </p:cNvSpPr>
              <p:nvPr/>
            </p:nvSpPr>
            <p:spPr bwMode="auto">
              <a:xfrm>
                <a:off x="19605" y="27764"/>
                <a:ext cx="59" cy="86"/>
              </a:xfrm>
              <a:custGeom>
                <a:avLst/>
                <a:gdLst>
                  <a:gd name="T0" fmla="+- 0 19663 19605"/>
                  <a:gd name="T1" fmla="*/ T0 w 59"/>
                  <a:gd name="T2" fmla="+- 0 27850 27764"/>
                  <a:gd name="T3" fmla="*/ 27850 h 86"/>
                  <a:gd name="T4" fmla="+- 0 19663 19605"/>
                  <a:gd name="T5" fmla="*/ T4 w 59"/>
                  <a:gd name="T6" fmla="+- 0 27764 27764"/>
                  <a:gd name="T7" fmla="*/ 27764 h 86"/>
                  <a:gd name="T8" fmla="+- 0 19659 19605"/>
                  <a:gd name="T9" fmla="*/ T8 w 59"/>
                  <a:gd name="T10" fmla="+- 0 27764 27764"/>
                  <a:gd name="T11" fmla="*/ 27764 h 86"/>
                  <a:gd name="T12" fmla="+- 0 19659 19605"/>
                  <a:gd name="T13" fmla="*/ T12 w 59"/>
                  <a:gd name="T14" fmla="+- 0 27838 27764"/>
                  <a:gd name="T15" fmla="*/ 27838 h 86"/>
                  <a:gd name="T16" fmla="+- 0 19605 19605"/>
                  <a:gd name="T17" fmla="*/ T16 w 59"/>
                  <a:gd name="T18" fmla="+- 0 27764 27764"/>
                  <a:gd name="T19" fmla="*/ 27764 h 86"/>
                  <a:gd name="T20" fmla="+- 0 19605 19605"/>
                  <a:gd name="T21" fmla="*/ T20 w 59"/>
                  <a:gd name="T22" fmla="+- 0 27850 27764"/>
                  <a:gd name="T23" fmla="*/ 27850 h 86"/>
                  <a:gd name="T24" fmla="+- 0 19609 19605"/>
                  <a:gd name="T25" fmla="*/ T24 w 59"/>
                  <a:gd name="T26" fmla="+- 0 27850 27764"/>
                  <a:gd name="T27" fmla="*/ 27850 h 86"/>
                  <a:gd name="T28" fmla="+- 0 19609 19605"/>
                  <a:gd name="T29" fmla="*/ T28 w 59"/>
                  <a:gd name="T30" fmla="+- 0 27777 27764"/>
                  <a:gd name="T31" fmla="*/ 27777 h 86"/>
                  <a:gd name="T32" fmla="+- 0 19663 19605"/>
                  <a:gd name="T33" fmla="*/ T32 w 59"/>
                  <a:gd name="T34" fmla="+- 0 27850 27764"/>
                  <a:gd name="T35" fmla="*/ 27850 h 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59" h="86">
                    <a:moveTo>
                      <a:pt x="58" y="86"/>
                    </a:moveTo>
                    <a:lnTo>
                      <a:pt x="58" y="0"/>
                    </a:lnTo>
                    <a:lnTo>
                      <a:pt x="54" y="0"/>
                    </a:lnTo>
                    <a:lnTo>
                      <a:pt x="54" y="74"/>
                    </a:lnTo>
                    <a:lnTo>
                      <a:pt x="0" y="0"/>
                    </a:lnTo>
                    <a:lnTo>
                      <a:pt x="0" y="86"/>
                    </a:lnTo>
                    <a:lnTo>
                      <a:pt x="4" y="86"/>
                    </a:lnTo>
                    <a:lnTo>
                      <a:pt x="4" y="13"/>
                    </a:lnTo>
                    <a:lnTo>
                      <a:pt x="58" y="8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58" name="Group 552">
              <a:extLst>
                <a:ext uri="{FF2B5EF4-FFF2-40B4-BE49-F238E27FC236}">
                  <a16:creationId xmlns:a16="http://schemas.microsoft.com/office/drawing/2014/main" id="{65E4782C-5F21-4070-925E-1169DB0F8DAE}"/>
                </a:ext>
              </a:extLst>
            </p:cNvPr>
            <p:cNvGrpSpPr>
              <a:grpSpLocks/>
            </p:cNvGrpSpPr>
            <p:nvPr/>
          </p:nvGrpSpPr>
          <p:grpSpPr bwMode="auto">
            <a:xfrm>
              <a:off x="19712" y="27768"/>
              <a:ext cx="4" cy="83"/>
              <a:chOff x="19712" y="27768"/>
              <a:chExt cx="4" cy="83"/>
            </a:xfrm>
          </p:grpSpPr>
          <p:sp>
            <p:nvSpPr>
              <p:cNvPr id="20472" name="Freeform 553">
                <a:extLst>
                  <a:ext uri="{FF2B5EF4-FFF2-40B4-BE49-F238E27FC236}">
                    <a16:creationId xmlns:a16="http://schemas.microsoft.com/office/drawing/2014/main" id="{68221694-DEC1-4D6B-9F1B-9910BA9DB5F1}"/>
                  </a:ext>
                </a:extLst>
              </p:cNvPr>
              <p:cNvSpPr>
                <a:spLocks/>
              </p:cNvSpPr>
              <p:nvPr/>
            </p:nvSpPr>
            <p:spPr bwMode="auto">
              <a:xfrm>
                <a:off x="19712" y="27768"/>
                <a:ext cx="4" cy="83"/>
              </a:xfrm>
              <a:custGeom>
                <a:avLst/>
                <a:gdLst>
                  <a:gd name="T0" fmla="+- 0 19712 19712"/>
                  <a:gd name="T1" fmla="*/ T0 w 4"/>
                  <a:gd name="T2" fmla="+- 0 27768 27768"/>
                  <a:gd name="T3" fmla="*/ 27768 h 83"/>
                  <a:gd name="T4" fmla="+- 0 19712 19712"/>
                  <a:gd name="T5" fmla="*/ T4 w 4"/>
                  <a:gd name="T6" fmla="+- 0 27850 27768"/>
                  <a:gd name="T7" fmla="*/ 27850 h 83"/>
                  <a:gd name="T8" fmla="+- 0 19716 19712"/>
                  <a:gd name="T9" fmla="*/ T8 w 4"/>
                  <a:gd name="T10" fmla="+- 0 27850 27768"/>
                  <a:gd name="T11" fmla="*/ 27850 h 83"/>
                  <a:gd name="T12" fmla="+- 0 19716 19712"/>
                  <a:gd name="T13" fmla="*/ T12 w 4"/>
                  <a:gd name="T14" fmla="+- 0 27768 27768"/>
                  <a:gd name="T15" fmla="*/ 27768 h 83"/>
                </a:gdLst>
                <a:ahLst/>
                <a:cxnLst>
                  <a:cxn ang="0">
                    <a:pos x="T1" y="T3"/>
                  </a:cxn>
                  <a:cxn ang="0">
                    <a:pos x="T5" y="T7"/>
                  </a:cxn>
                  <a:cxn ang="0">
                    <a:pos x="T9" y="T11"/>
                  </a:cxn>
                  <a:cxn ang="0">
                    <a:pos x="T13" y="T15"/>
                  </a:cxn>
                </a:cxnLst>
                <a:rect l="0" t="0" r="r" b="b"/>
                <a:pathLst>
                  <a:path w="4" h="83">
                    <a:moveTo>
                      <a:pt x="0" y="0"/>
                    </a:moveTo>
                    <a:lnTo>
                      <a:pt x="0" y="82"/>
                    </a:lnTo>
                    <a:lnTo>
                      <a:pt x="4" y="82"/>
                    </a:lnTo>
                    <a:lnTo>
                      <a:pt x="4"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59" name="Group 554">
              <a:extLst>
                <a:ext uri="{FF2B5EF4-FFF2-40B4-BE49-F238E27FC236}">
                  <a16:creationId xmlns:a16="http://schemas.microsoft.com/office/drawing/2014/main" id="{43B1BFB3-4AB5-464A-AAD6-423A7C523DE6}"/>
                </a:ext>
              </a:extLst>
            </p:cNvPr>
            <p:cNvGrpSpPr>
              <a:grpSpLocks/>
            </p:cNvGrpSpPr>
            <p:nvPr/>
          </p:nvGrpSpPr>
          <p:grpSpPr bwMode="auto">
            <a:xfrm>
              <a:off x="19687" y="27764"/>
              <a:ext cx="54" cy="4"/>
              <a:chOff x="19687" y="27764"/>
              <a:chExt cx="54" cy="4"/>
            </a:xfrm>
          </p:grpSpPr>
          <p:sp>
            <p:nvSpPr>
              <p:cNvPr id="20471" name="Freeform 555">
                <a:extLst>
                  <a:ext uri="{FF2B5EF4-FFF2-40B4-BE49-F238E27FC236}">
                    <a16:creationId xmlns:a16="http://schemas.microsoft.com/office/drawing/2014/main" id="{8A75AF5F-7AE4-4E35-92F0-DC2B9085EC14}"/>
                  </a:ext>
                </a:extLst>
              </p:cNvPr>
              <p:cNvSpPr>
                <a:spLocks/>
              </p:cNvSpPr>
              <p:nvPr/>
            </p:nvSpPr>
            <p:spPr bwMode="auto">
              <a:xfrm>
                <a:off x="19687" y="27764"/>
                <a:ext cx="54" cy="4"/>
              </a:xfrm>
              <a:custGeom>
                <a:avLst/>
                <a:gdLst>
                  <a:gd name="T0" fmla="+- 0 19684 19687"/>
                  <a:gd name="T1" fmla="*/ T0 w 54"/>
                  <a:gd name="T2" fmla="+- 0 27766 27764"/>
                  <a:gd name="T3" fmla="*/ 27766 h 4"/>
                  <a:gd name="T4" fmla="+- 0 19744 19687"/>
                  <a:gd name="T5" fmla="*/ T4 w 54"/>
                  <a:gd name="T6" fmla="+- 0 27766 27764"/>
                  <a:gd name="T7" fmla="*/ 27766 h 4"/>
                </a:gdLst>
                <a:ahLst/>
                <a:cxnLst>
                  <a:cxn ang="0">
                    <a:pos x="T1" y="T3"/>
                  </a:cxn>
                  <a:cxn ang="0">
                    <a:pos x="T5" y="T7"/>
                  </a:cxn>
                </a:cxnLst>
                <a:rect l="0" t="0" r="r" b="b"/>
                <a:pathLst>
                  <a:path w="54" h="4">
                    <a:moveTo>
                      <a:pt x="-3" y="2"/>
                    </a:moveTo>
                    <a:lnTo>
                      <a:pt x="57" y="2"/>
                    </a:lnTo>
                  </a:path>
                </a:pathLst>
              </a:custGeom>
              <a:noFill/>
              <a:ln w="755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60" name="Group 556">
              <a:extLst>
                <a:ext uri="{FF2B5EF4-FFF2-40B4-BE49-F238E27FC236}">
                  <a16:creationId xmlns:a16="http://schemas.microsoft.com/office/drawing/2014/main" id="{6FE92591-78FA-4F4F-B5D0-6935E19EC1DF}"/>
                </a:ext>
              </a:extLst>
            </p:cNvPr>
            <p:cNvGrpSpPr>
              <a:grpSpLocks/>
            </p:cNvGrpSpPr>
            <p:nvPr/>
          </p:nvGrpSpPr>
          <p:grpSpPr bwMode="auto">
            <a:xfrm>
              <a:off x="19762" y="27764"/>
              <a:ext cx="58" cy="86"/>
              <a:chOff x="19762" y="27764"/>
              <a:chExt cx="58" cy="86"/>
            </a:xfrm>
          </p:grpSpPr>
          <p:sp>
            <p:nvSpPr>
              <p:cNvPr id="20470" name="Freeform 557">
                <a:extLst>
                  <a:ext uri="{FF2B5EF4-FFF2-40B4-BE49-F238E27FC236}">
                    <a16:creationId xmlns:a16="http://schemas.microsoft.com/office/drawing/2014/main" id="{FECA7B88-4598-48EA-808A-2FCE87FA60CA}"/>
                  </a:ext>
                </a:extLst>
              </p:cNvPr>
              <p:cNvSpPr>
                <a:spLocks/>
              </p:cNvSpPr>
              <p:nvPr/>
            </p:nvSpPr>
            <p:spPr bwMode="auto">
              <a:xfrm>
                <a:off x="19762" y="27764"/>
                <a:ext cx="58" cy="86"/>
              </a:xfrm>
              <a:custGeom>
                <a:avLst/>
                <a:gdLst>
                  <a:gd name="T0" fmla="+- 0 19762 19762"/>
                  <a:gd name="T1" fmla="*/ T0 w 58"/>
                  <a:gd name="T2" fmla="+- 0 27838 27764"/>
                  <a:gd name="T3" fmla="*/ 27838 h 86"/>
                  <a:gd name="T4" fmla="+- 0 19770 19762"/>
                  <a:gd name="T5" fmla="*/ T4 w 58"/>
                  <a:gd name="T6" fmla="+- 0 27847 27764"/>
                  <a:gd name="T7" fmla="*/ 27847 h 86"/>
                  <a:gd name="T8" fmla="+- 0 19782 19762"/>
                  <a:gd name="T9" fmla="*/ T8 w 58"/>
                  <a:gd name="T10" fmla="+- 0 27850 27764"/>
                  <a:gd name="T11" fmla="*/ 27850 h 86"/>
                  <a:gd name="T12" fmla="+- 0 19798 19762"/>
                  <a:gd name="T13" fmla="*/ T12 w 58"/>
                  <a:gd name="T14" fmla="+- 0 27850 27764"/>
                  <a:gd name="T15" fmla="*/ 27850 h 86"/>
                  <a:gd name="T16" fmla="+- 0 19811 19762"/>
                  <a:gd name="T17" fmla="*/ T16 w 58"/>
                  <a:gd name="T18" fmla="+- 0 27847 27764"/>
                  <a:gd name="T19" fmla="*/ 27847 h 86"/>
                  <a:gd name="T20" fmla="+- 0 19819 19762"/>
                  <a:gd name="T21" fmla="*/ T20 w 58"/>
                  <a:gd name="T22" fmla="+- 0 27838 27764"/>
                  <a:gd name="T23" fmla="*/ 27838 h 86"/>
                  <a:gd name="T24" fmla="+- 0 19819 19762"/>
                  <a:gd name="T25" fmla="*/ T24 w 58"/>
                  <a:gd name="T26" fmla="+- 0 27826 27764"/>
                  <a:gd name="T27" fmla="*/ 27826 h 86"/>
                  <a:gd name="T28" fmla="+- 0 19815 19762"/>
                  <a:gd name="T29" fmla="*/ T28 w 58"/>
                  <a:gd name="T30" fmla="+- 0 27817 27764"/>
                  <a:gd name="T31" fmla="*/ 27817 h 86"/>
                  <a:gd name="T32" fmla="+- 0 19807 19762"/>
                  <a:gd name="T33" fmla="*/ T32 w 58"/>
                  <a:gd name="T34" fmla="+- 0 27809 27764"/>
                  <a:gd name="T35" fmla="*/ 27809 h 86"/>
                  <a:gd name="T36" fmla="+- 0 19798 19762"/>
                  <a:gd name="T37" fmla="*/ T36 w 58"/>
                  <a:gd name="T38" fmla="+- 0 27805 27764"/>
                  <a:gd name="T39" fmla="*/ 27805 h 86"/>
                  <a:gd name="T40" fmla="+- 0 19778 19762"/>
                  <a:gd name="T41" fmla="*/ T40 w 58"/>
                  <a:gd name="T42" fmla="+- 0 27797 27764"/>
                  <a:gd name="T43" fmla="*/ 27797 h 86"/>
                  <a:gd name="T44" fmla="+- 0 19770 19762"/>
                  <a:gd name="T45" fmla="*/ T44 w 58"/>
                  <a:gd name="T46" fmla="+- 0 27793 27764"/>
                  <a:gd name="T47" fmla="*/ 27793 h 86"/>
                  <a:gd name="T48" fmla="+- 0 19765 19762"/>
                  <a:gd name="T49" fmla="*/ T48 w 58"/>
                  <a:gd name="T50" fmla="+- 0 27784 27764"/>
                  <a:gd name="T51" fmla="*/ 27784 h 86"/>
                  <a:gd name="T52" fmla="+- 0 19765 19762"/>
                  <a:gd name="T53" fmla="*/ T52 w 58"/>
                  <a:gd name="T54" fmla="+- 0 27777 27764"/>
                  <a:gd name="T55" fmla="*/ 27777 h 86"/>
                  <a:gd name="T56" fmla="+- 0 19770 19762"/>
                  <a:gd name="T57" fmla="*/ T56 w 58"/>
                  <a:gd name="T58" fmla="+- 0 27772 27764"/>
                  <a:gd name="T59" fmla="*/ 27772 h 86"/>
                  <a:gd name="T60" fmla="+- 0 19782 19762"/>
                  <a:gd name="T61" fmla="*/ T60 w 58"/>
                  <a:gd name="T62" fmla="+- 0 27768 27764"/>
                  <a:gd name="T63" fmla="*/ 27768 h 86"/>
                  <a:gd name="T64" fmla="+- 0 19798 19762"/>
                  <a:gd name="T65" fmla="*/ T64 w 58"/>
                  <a:gd name="T66" fmla="+- 0 27768 27764"/>
                  <a:gd name="T67" fmla="*/ 27768 h 86"/>
                  <a:gd name="T68" fmla="+- 0 19807 19762"/>
                  <a:gd name="T69" fmla="*/ T68 w 58"/>
                  <a:gd name="T70" fmla="+- 0 27772 27764"/>
                  <a:gd name="T71" fmla="*/ 27772 h 86"/>
                  <a:gd name="T72" fmla="+- 0 19811 19762"/>
                  <a:gd name="T73" fmla="*/ T72 w 58"/>
                  <a:gd name="T74" fmla="+- 0 27777 27764"/>
                  <a:gd name="T75" fmla="*/ 27777 h 86"/>
                  <a:gd name="T76" fmla="+- 0 19819 19762"/>
                  <a:gd name="T77" fmla="*/ T76 w 58"/>
                  <a:gd name="T78" fmla="+- 0 27777 27764"/>
                  <a:gd name="T79" fmla="*/ 27777 h 86"/>
                  <a:gd name="T80" fmla="+- 0 19811 19762"/>
                  <a:gd name="T81" fmla="*/ T80 w 58"/>
                  <a:gd name="T82" fmla="+- 0 27768 27764"/>
                  <a:gd name="T83" fmla="*/ 27768 h 86"/>
                  <a:gd name="T84" fmla="+- 0 19798 19762"/>
                  <a:gd name="T85" fmla="*/ T84 w 58"/>
                  <a:gd name="T86" fmla="+- 0 27764 27764"/>
                  <a:gd name="T87" fmla="*/ 27764 h 86"/>
                  <a:gd name="T88" fmla="+- 0 19782 19762"/>
                  <a:gd name="T89" fmla="*/ T88 w 58"/>
                  <a:gd name="T90" fmla="+- 0 27764 27764"/>
                  <a:gd name="T91" fmla="*/ 27764 h 86"/>
                  <a:gd name="T92" fmla="+- 0 19770 19762"/>
                  <a:gd name="T93" fmla="*/ T92 w 58"/>
                  <a:gd name="T94" fmla="+- 0 27768 27764"/>
                  <a:gd name="T95" fmla="*/ 27768 h 86"/>
                  <a:gd name="T96" fmla="+- 0 19762 19762"/>
                  <a:gd name="T97" fmla="*/ T96 w 58"/>
                  <a:gd name="T98" fmla="+- 0 27777 27764"/>
                  <a:gd name="T99" fmla="*/ 27777 h 86"/>
                  <a:gd name="T100" fmla="+- 0 19762 19762"/>
                  <a:gd name="T101" fmla="*/ T100 w 58"/>
                  <a:gd name="T102" fmla="+- 0 27784 27764"/>
                  <a:gd name="T103" fmla="*/ 27784 h 86"/>
                  <a:gd name="T104" fmla="+- 0 19765 19762"/>
                  <a:gd name="T105" fmla="*/ T104 w 58"/>
                  <a:gd name="T106" fmla="+- 0 27793 27764"/>
                  <a:gd name="T107" fmla="*/ 27793 h 86"/>
                  <a:gd name="T108" fmla="+- 0 19770 19762"/>
                  <a:gd name="T109" fmla="*/ T108 w 58"/>
                  <a:gd name="T110" fmla="+- 0 27797 27764"/>
                  <a:gd name="T111" fmla="*/ 27797 h 86"/>
                  <a:gd name="T112" fmla="+- 0 19778 19762"/>
                  <a:gd name="T113" fmla="*/ T112 w 58"/>
                  <a:gd name="T114" fmla="+- 0 27801 27764"/>
                  <a:gd name="T115" fmla="*/ 27801 h 86"/>
                  <a:gd name="T116" fmla="+- 0 19798 19762"/>
                  <a:gd name="T117" fmla="*/ T116 w 58"/>
                  <a:gd name="T118" fmla="+- 0 27809 27764"/>
                  <a:gd name="T119" fmla="*/ 27809 h 86"/>
                  <a:gd name="T120" fmla="+- 0 19807 19762"/>
                  <a:gd name="T121" fmla="*/ T120 w 58"/>
                  <a:gd name="T122" fmla="+- 0 27814 27764"/>
                  <a:gd name="T123" fmla="*/ 27814 h 86"/>
                  <a:gd name="T124" fmla="+- 0 19811 19762"/>
                  <a:gd name="T125" fmla="*/ T124 w 58"/>
                  <a:gd name="T126" fmla="+- 0 27817 27764"/>
                  <a:gd name="T127" fmla="*/ 27817 h 86"/>
                  <a:gd name="T128" fmla="+- 0 19815 19762"/>
                  <a:gd name="T129" fmla="*/ T128 w 58"/>
                  <a:gd name="T130" fmla="+- 0 27826 27764"/>
                  <a:gd name="T131" fmla="*/ 27826 h 86"/>
                  <a:gd name="T132" fmla="+- 0 19815 19762"/>
                  <a:gd name="T133" fmla="*/ T132 w 58"/>
                  <a:gd name="T134" fmla="+- 0 27838 27764"/>
                  <a:gd name="T135" fmla="*/ 27838 h 86"/>
                  <a:gd name="T136" fmla="+- 0 19811 19762"/>
                  <a:gd name="T137" fmla="*/ T136 w 58"/>
                  <a:gd name="T138" fmla="+- 0 27842 27764"/>
                  <a:gd name="T139" fmla="*/ 27842 h 86"/>
                  <a:gd name="T140" fmla="+- 0 19798 19762"/>
                  <a:gd name="T141" fmla="*/ T140 w 58"/>
                  <a:gd name="T142" fmla="+- 0 27847 27764"/>
                  <a:gd name="T143" fmla="*/ 27847 h 86"/>
                  <a:gd name="T144" fmla="+- 0 19782 19762"/>
                  <a:gd name="T145" fmla="*/ T144 w 58"/>
                  <a:gd name="T146" fmla="+- 0 27847 27764"/>
                  <a:gd name="T147" fmla="*/ 27847 h 86"/>
                  <a:gd name="T148" fmla="+- 0 19774 19762"/>
                  <a:gd name="T149" fmla="*/ T148 w 58"/>
                  <a:gd name="T150" fmla="+- 0 27842 27764"/>
                  <a:gd name="T151" fmla="*/ 27842 h 86"/>
                  <a:gd name="T152" fmla="+- 0 19770 19762"/>
                  <a:gd name="T153" fmla="*/ T152 w 58"/>
                  <a:gd name="T154" fmla="+- 0 27838 27764"/>
                  <a:gd name="T155" fmla="*/ 27838 h 86"/>
                  <a:gd name="T156" fmla="+- 0 19762 19762"/>
                  <a:gd name="T157" fmla="*/ T156 w 58"/>
                  <a:gd name="T158" fmla="+- 0 27838 27764"/>
                  <a:gd name="T159" fmla="*/ 27838 h 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58" h="86">
                    <a:moveTo>
                      <a:pt x="0" y="74"/>
                    </a:moveTo>
                    <a:lnTo>
                      <a:pt x="8" y="83"/>
                    </a:lnTo>
                    <a:lnTo>
                      <a:pt x="20" y="86"/>
                    </a:lnTo>
                    <a:lnTo>
                      <a:pt x="36" y="86"/>
                    </a:lnTo>
                    <a:lnTo>
                      <a:pt x="49" y="83"/>
                    </a:lnTo>
                    <a:lnTo>
                      <a:pt x="57" y="74"/>
                    </a:lnTo>
                    <a:lnTo>
                      <a:pt x="57" y="62"/>
                    </a:lnTo>
                    <a:lnTo>
                      <a:pt x="53" y="53"/>
                    </a:lnTo>
                    <a:lnTo>
                      <a:pt x="45" y="45"/>
                    </a:lnTo>
                    <a:lnTo>
                      <a:pt x="36" y="41"/>
                    </a:lnTo>
                    <a:lnTo>
                      <a:pt x="16" y="33"/>
                    </a:lnTo>
                    <a:lnTo>
                      <a:pt x="8" y="29"/>
                    </a:lnTo>
                    <a:lnTo>
                      <a:pt x="3" y="20"/>
                    </a:lnTo>
                    <a:lnTo>
                      <a:pt x="3" y="13"/>
                    </a:lnTo>
                    <a:lnTo>
                      <a:pt x="8" y="8"/>
                    </a:lnTo>
                    <a:lnTo>
                      <a:pt x="20" y="4"/>
                    </a:lnTo>
                    <a:lnTo>
                      <a:pt x="36" y="4"/>
                    </a:lnTo>
                    <a:lnTo>
                      <a:pt x="45" y="8"/>
                    </a:lnTo>
                    <a:lnTo>
                      <a:pt x="49" y="13"/>
                    </a:lnTo>
                    <a:lnTo>
                      <a:pt x="57" y="13"/>
                    </a:lnTo>
                    <a:lnTo>
                      <a:pt x="49" y="4"/>
                    </a:lnTo>
                    <a:lnTo>
                      <a:pt x="36" y="0"/>
                    </a:lnTo>
                    <a:lnTo>
                      <a:pt x="20" y="0"/>
                    </a:lnTo>
                    <a:lnTo>
                      <a:pt x="8" y="4"/>
                    </a:lnTo>
                    <a:lnTo>
                      <a:pt x="0" y="13"/>
                    </a:lnTo>
                    <a:lnTo>
                      <a:pt x="0" y="20"/>
                    </a:lnTo>
                    <a:lnTo>
                      <a:pt x="3" y="29"/>
                    </a:lnTo>
                    <a:lnTo>
                      <a:pt x="8" y="33"/>
                    </a:lnTo>
                    <a:lnTo>
                      <a:pt x="16" y="37"/>
                    </a:lnTo>
                    <a:lnTo>
                      <a:pt x="36" y="45"/>
                    </a:lnTo>
                    <a:lnTo>
                      <a:pt x="45" y="50"/>
                    </a:lnTo>
                    <a:lnTo>
                      <a:pt x="49" y="53"/>
                    </a:lnTo>
                    <a:lnTo>
                      <a:pt x="53" y="62"/>
                    </a:lnTo>
                    <a:lnTo>
                      <a:pt x="53" y="74"/>
                    </a:lnTo>
                    <a:lnTo>
                      <a:pt x="49" y="78"/>
                    </a:lnTo>
                    <a:lnTo>
                      <a:pt x="36" y="83"/>
                    </a:lnTo>
                    <a:lnTo>
                      <a:pt x="20" y="83"/>
                    </a:lnTo>
                    <a:lnTo>
                      <a:pt x="12" y="78"/>
                    </a:lnTo>
                    <a:lnTo>
                      <a:pt x="8" y="74"/>
                    </a:lnTo>
                    <a:lnTo>
                      <a:pt x="0" y="74"/>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61" name="Group 558">
              <a:extLst>
                <a:ext uri="{FF2B5EF4-FFF2-40B4-BE49-F238E27FC236}">
                  <a16:creationId xmlns:a16="http://schemas.microsoft.com/office/drawing/2014/main" id="{4DCB6E40-7AC2-49E8-B9E0-6D58948DA655}"/>
                </a:ext>
              </a:extLst>
            </p:cNvPr>
            <p:cNvGrpSpPr>
              <a:grpSpLocks/>
            </p:cNvGrpSpPr>
            <p:nvPr/>
          </p:nvGrpSpPr>
          <p:grpSpPr bwMode="auto">
            <a:xfrm>
              <a:off x="17371" y="28120"/>
              <a:ext cx="129" cy="169"/>
              <a:chOff x="17371" y="28120"/>
              <a:chExt cx="129" cy="169"/>
            </a:xfrm>
          </p:grpSpPr>
          <p:sp>
            <p:nvSpPr>
              <p:cNvPr id="20469" name="Freeform 559">
                <a:extLst>
                  <a:ext uri="{FF2B5EF4-FFF2-40B4-BE49-F238E27FC236}">
                    <a16:creationId xmlns:a16="http://schemas.microsoft.com/office/drawing/2014/main" id="{B98BEAF4-CCF7-44FF-8CB5-C61A48128C15}"/>
                  </a:ext>
                </a:extLst>
              </p:cNvPr>
              <p:cNvSpPr>
                <a:spLocks/>
              </p:cNvSpPr>
              <p:nvPr/>
            </p:nvSpPr>
            <p:spPr bwMode="auto">
              <a:xfrm>
                <a:off x="17371" y="28120"/>
                <a:ext cx="129" cy="169"/>
              </a:xfrm>
              <a:custGeom>
                <a:avLst/>
                <a:gdLst>
                  <a:gd name="T0" fmla="+- 0 17435 17371"/>
                  <a:gd name="T1" fmla="*/ T0 w 129"/>
                  <a:gd name="T2" fmla="+- 0 28120 28120"/>
                  <a:gd name="T3" fmla="*/ 28120 h 169"/>
                  <a:gd name="T4" fmla="+- 0 17371 17371"/>
                  <a:gd name="T5" fmla="*/ T4 w 129"/>
                  <a:gd name="T6" fmla="+- 0 28288 28120"/>
                  <a:gd name="T7" fmla="*/ 28288 h 169"/>
                  <a:gd name="T8" fmla="+- 0 17379 17371"/>
                  <a:gd name="T9" fmla="*/ T8 w 129"/>
                  <a:gd name="T10" fmla="+- 0 28288 28120"/>
                  <a:gd name="T11" fmla="*/ 28288 h 169"/>
                  <a:gd name="T12" fmla="+- 0 17435 17371"/>
                  <a:gd name="T13" fmla="*/ T12 w 129"/>
                  <a:gd name="T14" fmla="+- 0 28144 28120"/>
                  <a:gd name="T15" fmla="*/ 28144 h 169"/>
                  <a:gd name="T16" fmla="+- 0 17491 17371"/>
                  <a:gd name="T17" fmla="*/ T16 w 129"/>
                  <a:gd name="T18" fmla="+- 0 28288 28120"/>
                  <a:gd name="T19" fmla="*/ 28288 h 169"/>
                  <a:gd name="T20" fmla="+- 0 17499 17371"/>
                  <a:gd name="T21" fmla="*/ T20 w 129"/>
                  <a:gd name="T22" fmla="+- 0 28288 28120"/>
                  <a:gd name="T23" fmla="*/ 28288 h 169"/>
                  <a:gd name="T24" fmla="+- 0 17435 17371"/>
                  <a:gd name="T25" fmla="*/ T24 w 129"/>
                  <a:gd name="T26" fmla="+- 0 28120 28120"/>
                  <a:gd name="T27" fmla="*/ 28120 h 169"/>
                </a:gdLst>
                <a:ahLst/>
                <a:cxnLst>
                  <a:cxn ang="0">
                    <a:pos x="T1" y="T3"/>
                  </a:cxn>
                  <a:cxn ang="0">
                    <a:pos x="T5" y="T7"/>
                  </a:cxn>
                  <a:cxn ang="0">
                    <a:pos x="T9" y="T11"/>
                  </a:cxn>
                  <a:cxn ang="0">
                    <a:pos x="T13" y="T15"/>
                  </a:cxn>
                  <a:cxn ang="0">
                    <a:pos x="T17" y="T19"/>
                  </a:cxn>
                  <a:cxn ang="0">
                    <a:pos x="T21" y="T23"/>
                  </a:cxn>
                  <a:cxn ang="0">
                    <a:pos x="T25" y="T27"/>
                  </a:cxn>
                </a:cxnLst>
                <a:rect l="0" t="0" r="r" b="b"/>
                <a:pathLst>
                  <a:path w="129" h="169">
                    <a:moveTo>
                      <a:pt x="64" y="0"/>
                    </a:moveTo>
                    <a:lnTo>
                      <a:pt x="0" y="168"/>
                    </a:lnTo>
                    <a:lnTo>
                      <a:pt x="8" y="168"/>
                    </a:lnTo>
                    <a:lnTo>
                      <a:pt x="64" y="24"/>
                    </a:lnTo>
                    <a:lnTo>
                      <a:pt x="120" y="168"/>
                    </a:lnTo>
                    <a:lnTo>
                      <a:pt x="128" y="168"/>
                    </a:lnTo>
                    <a:lnTo>
                      <a:pt x="64"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62" name="Group 560">
              <a:extLst>
                <a:ext uri="{FF2B5EF4-FFF2-40B4-BE49-F238E27FC236}">
                  <a16:creationId xmlns:a16="http://schemas.microsoft.com/office/drawing/2014/main" id="{AEE0DD28-A993-4041-8F6E-A0A19907F7E6}"/>
                </a:ext>
              </a:extLst>
            </p:cNvPr>
            <p:cNvGrpSpPr>
              <a:grpSpLocks/>
            </p:cNvGrpSpPr>
            <p:nvPr/>
          </p:nvGrpSpPr>
          <p:grpSpPr bwMode="auto">
            <a:xfrm>
              <a:off x="17395" y="28239"/>
              <a:ext cx="81" cy="2"/>
              <a:chOff x="17395" y="28239"/>
              <a:chExt cx="81" cy="2"/>
            </a:xfrm>
          </p:grpSpPr>
          <p:sp>
            <p:nvSpPr>
              <p:cNvPr id="20468" name="Freeform 561">
                <a:extLst>
                  <a:ext uri="{FF2B5EF4-FFF2-40B4-BE49-F238E27FC236}">
                    <a16:creationId xmlns:a16="http://schemas.microsoft.com/office/drawing/2014/main" id="{D7FB85E6-3059-4936-955C-6778136A2E55}"/>
                  </a:ext>
                </a:extLst>
              </p:cNvPr>
              <p:cNvSpPr>
                <a:spLocks/>
              </p:cNvSpPr>
              <p:nvPr/>
            </p:nvSpPr>
            <p:spPr bwMode="auto">
              <a:xfrm>
                <a:off x="17395" y="28239"/>
                <a:ext cx="81" cy="2"/>
              </a:xfrm>
              <a:custGeom>
                <a:avLst/>
                <a:gdLst>
                  <a:gd name="T0" fmla="+- 0 17395 17395"/>
                  <a:gd name="T1" fmla="*/ T0 w 81"/>
                  <a:gd name="T2" fmla="+- 0 17475 17395"/>
                  <a:gd name="T3" fmla="*/ T2 w 81"/>
                </a:gdLst>
                <a:ahLst/>
                <a:cxnLst>
                  <a:cxn ang="0">
                    <a:pos x="T1" y="0"/>
                  </a:cxn>
                  <a:cxn ang="0">
                    <a:pos x="T3" y="0"/>
                  </a:cxn>
                </a:cxnLst>
                <a:rect l="0" t="0" r="r" b="b"/>
                <a:pathLst>
                  <a:path w="81">
                    <a:moveTo>
                      <a:pt x="0" y="0"/>
                    </a:moveTo>
                    <a:lnTo>
                      <a:pt x="80"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63" name="Group 562">
              <a:extLst>
                <a:ext uri="{FF2B5EF4-FFF2-40B4-BE49-F238E27FC236}">
                  <a16:creationId xmlns:a16="http://schemas.microsoft.com/office/drawing/2014/main" id="{DBC0C094-069D-47CF-A8E6-101474C3F5F4}"/>
                </a:ext>
              </a:extLst>
            </p:cNvPr>
            <p:cNvGrpSpPr>
              <a:grpSpLocks/>
            </p:cNvGrpSpPr>
            <p:nvPr/>
          </p:nvGrpSpPr>
          <p:grpSpPr bwMode="auto">
            <a:xfrm>
              <a:off x="17387" y="28247"/>
              <a:ext cx="96" cy="2"/>
              <a:chOff x="17387" y="28247"/>
              <a:chExt cx="96" cy="2"/>
            </a:xfrm>
          </p:grpSpPr>
          <p:sp>
            <p:nvSpPr>
              <p:cNvPr id="20467" name="Freeform 563">
                <a:extLst>
                  <a:ext uri="{FF2B5EF4-FFF2-40B4-BE49-F238E27FC236}">
                    <a16:creationId xmlns:a16="http://schemas.microsoft.com/office/drawing/2014/main" id="{08387B42-4719-496E-BEFF-FCDD0769FABB}"/>
                  </a:ext>
                </a:extLst>
              </p:cNvPr>
              <p:cNvSpPr>
                <a:spLocks/>
              </p:cNvSpPr>
              <p:nvPr/>
            </p:nvSpPr>
            <p:spPr bwMode="auto">
              <a:xfrm>
                <a:off x="17387" y="28247"/>
                <a:ext cx="96" cy="2"/>
              </a:xfrm>
              <a:custGeom>
                <a:avLst/>
                <a:gdLst>
                  <a:gd name="T0" fmla="+- 0 17387 17387"/>
                  <a:gd name="T1" fmla="*/ T0 w 96"/>
                  <a:gd name="T2" fmla="+- 0 17483 17387"/>
                  <a:gd name="T3" fmla="*/ T2 w 96"/>
                </a:gdLst>
                <a:ahLst/>
                <a:cxnLst>
                  <a:cxn ang="0">
                    <a:pos x="T1" y="0"/>
                  </a:cxn>
                  <a:cxn ang="0">
                    <a:pos x="T3" y="0"/>
                  </a:cxn>
                </a:cxnLst>
                <a:rect l="0" t="0" r="r" b="b"/>
                <a:pathLst>
                  <a:path w="96">
                    <a:moveTo>
                      <a:pt x="0" y="0"/>
                    </a:moveTo>
                    <a:lnTo>
                      <a:pt x="96"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64" name="Group 564">
              <a:extLst>
                <a:ext uri="{FF2B5EF4-FFF2-40B4-BE49-F238E27FC236}">
                  <a16:creationId xmlns:a16="http://schemas.microsoft.com/office/drawing/2014/main" id="{C7B338E3-BE11-4FD4-8C52-327E86785101}"/>
                </a:ext>
              </a:extLst>
            </p:cNvPr>
            <p:cNvGrpSpPr>
              <a:grpSpLocks/>
            </p:cNvGrpSpPr>
            <p:nvPr/>
          </p:nvGrpSpPr>
          <p:grpSpPr bwMode="auto">
            <a:xfrm>
              <a:off x="17547" y="28120"/>
              <a:ext cx="129" cy="169"/>
              <a:chOff x="17547" y="28120"/>
              <a:chExt cx="129" cy="169"/>
            </a:xfrm>
          </p:grpSpPr>
          <p:sp>
            <p:nvSpPr>
              <p:cNvPr id="20466" name="Freeform 565">
                <a:extLst>
                  <a:ext uri="{FF2B5EF4-FFF2-40B4-BE49-F238E27FC236}">
                    <a16:creationId xmlns:a16="http://schemas.microsoft.com/office/drawing/2014/main" id="{65ADAA99-6BA9-4A96-9F2F-F81503B680A3}"/>
                  </a:ext>
                </a:extLst>
              </p:cNvPr>
              <p:cNvSpPr>
                <a:spLocks/>
              </p:cNvSpPr>
              <p:nvPr/>
            </p:nvSpPr>
            <p:spPr bwMode="auto">
              <a:xfrm>
                <a:off x="17547" y="28120"/>
                <a:ext cx="129" cy="169"/>
              </a:xfrm>
              <a:custGeom>
                <a:avLst/>
                <a:gdLst>
                  <a:gd name="T0" fmla="+- 0 17675 17547"/>
                  <a:gd name="T1" fmla="*/ T0 w 129"/>
                  <a:gd name="T2" fmla="+- 0 28120 28120"/>
                  <a:gd name="T3" fmla="*/ 28120 h 169"/>
                  <a:gd name="T4" fmla="+- 0 17612 17547"/>
                  <a:gd name="T5" fmla="*/ T4 w 129"/>
                  <a:gd name="T6" fmla="+- 0 28264 28120"/>
                  <a:gd name="T7" fmla="*/ 28264 h 169"/>
                  <a:gd name="T8" fmla="+- 0 17547 17547"/>
                  <a:gd name="T9" fmla="*/ T8 w 129"/>
                  <a:gd name="T10" fmla="+- 0 28120 28120"/>
                  <a:gd name="T11" fmla="*/ 28120 h 169"/>
                  <a:gd name="T12" fmla="+- 0 17547 17547"/>
                  <a:gd name="T13" fmla="*/ T12 w 129"/>
                  <a:gd name="T14" fmla="+- 0 28288 28120"/>
                  <a:gd name="T15" fmla="*/ 28288 h 169"/>
                  <a:gd name="T16" fmla="+- 0 17556 17547"/>
                  <a:gd name="T17" fmla="*/ T16 w 129"/>
                  <a:gd name="T18" fmla="+- 0 28288 28120"/>
                  <a:gd name="T19" fmla="*/ 28288 h 169"/>
                  <a:gd name="T20" fmla="+- 0 17556 17547"/>
                  <a:gd name="T21" fmla="*/ T20 w 129"/>
                  <a:gd name="T22" fmla="+- 0 28159 28120"/>
                  <a:gd name="T23" fmla="*/ 28159 h 169"/>
                  <a:gd name="T24" fmla="+- 0 17612 17547"/>
                  <a:gd name="T25" fmla="*/ T24 w 129"/>
                  <a:gd name="T26" fmla="+- 0 28288 28120"/>
                  <a:gd name="T27" fmla="*/ 28288 h 169"/>
                  <a:gd name="T28" fmla="+- 0 17668 17547"/>
                  <a:gd name="T29" fmla="*/ T28 w 129"/>
                  <a:gd name="T30" fmla="+- 0 28159 28120"/>
                  <a:gd name="T31" fmla="*/ 28159 h 169"/>
                  <a:gd name="T32" fmla="+- 0 17668 17547"/>
                  <a:gd name="T33" fmla="*/ T32 w 129"/>
                  <a:gd name="T34" fmla="+- 0 28288 28120"/>
                  <a:gd name="T35" fmla="*/ 28288 h 169"/>
                  <a:gd name="T36" fmla="+- 0 17675 17547"/>
                  <a:gd name="T37" fmla="*/ T36 w 129"/>
                  <a:gd name="T38" fmla="+- 0 28288 28120"/>
                  <a:gd name="T39" fmla="*/ 28288 h 169"/>
                  <a:gd name="T40" fmla="+- 0 17675 17547"/>
                  <a:gd name="T41" fmla="*/ T40 w 129"/>
                  <a:gd name="T42" fmla="+- 0 28120 28120"/>
                  <a:gd name="T43" fmla="*/ 28120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129" h="169">
                    <a:moveTo>
                      <a:pt x="128" y="0"/>
                    </a:moveTo>
                    <a:lnTo>
                      <a:pt x="65" y="144"/>
                    </a:lnTo>
                    <a:lnTo>
                      <a:pt x="0" y="0"/>
                    </a:lnTo>
                    <a:lnTo>
                      <a:pt x="0" y="168"/>
                    </a:lnTo>
                    <a:lnTo>
                      <a:pt x="9" y="168"/>
                    </a:lnTo>
                    <a:lnTo>
                      <a:pt x="9" y="39"/>
                    </a:lnTo>
                    <a:lnTo>
                      <a:pt x="65" y="168"/>
                    </a:lnTo>
                    <a:lnTo>
                      <a:pt x="121" y="39"/>
                    </a:lnTo>
                    <a:lnTo>
                      <a:pt x="121" y="168"/>
                    </a:lnTo>
                    <a:lnTo>
                      <a:pt x="128" y="168"/>
                    </a:lnTo>
                    <a:lnTo>
                      <a:pt x="128"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65" name="Group 566">
              <a:extLst>
                <a:ext uri="{FF2B5EF4-FFF2-40B4-BE49-F238E27FC236}">
                  <a16:creationId xmlns:a16="http://schemas.microsoft.com/office/drawing/2014/main" id="{E3336F09-7227-4A32-B12D-DD2277EAE7C0}"/>
                </a:ext>
              </a:extLst>
            </p:cNvPr>
            <p:cNvGrpSpPr>
              <a:grpSpLocks/>
            </p:cNvGrpSpPr>
            <p:nvPr/>
          </p:nvGrpSpPr>
          <p:grpSpPr bwMode="auto">
            <a:xfrm>
              <a:off x="17739" y="28120"/>
              <a:ext cx="2" cy="169"/>
              <a:chOff x="17739" y="28120"/>
              <a:chExt cx="2" cy="169"/>
            </a:xfrm>
          </p:grpSpPr>
          <p:sp>
            <p:nvSpPr>
              <p:cNvPr id="20465" name="Freeform 567">
                <a:extLst>
                  <a:ext uri="{FF2B5EF4-FFF2-40B4-BE49-F238E27FC236}">
                    <a16:creationId xmlns:a16="http://schemas.microsoft.com/office/drawing/2014/main" id="{94A20DC7-6B17-407D-B5F0-017C16C71778}"/>
                  </a:ext>
                </a:extLst>
              </p:cNvPr>
              <p:cNvSpPr>
                <a:spLocks/>
              </p:cNvSpPr>
              <p:nvPr/>
            </p:nvSpPr>
            <p:spPr bwMode="auto">
              <a:xfrm>
                <a:off x="17739" y="28120"/>
                <a:ext cx="2" cy="169"/>
              </a:xfrm>
              <a:custGeom>
                <a:avLst/>
                <a:gdLst>
                  <a:gd name="T0" fmla="+- 0 28120 28120"/>
                  <a:gd name="T1" fmla="*/ 28120 h 169"/>
                  <a:gd name="T2" fmla="+- 0 28288 28120"/>
                  <a:gd name="T3" fmla="*/ 28288 h 169"/>
                </a:gdLst>
                <a:ahLst/>
                <a:cxnLst>
                  <a:cxn ang="0">
                    <a:pos x="0" y="T1"/>
                  </a:cxn>
                  <a:cxn ang="0">
                    <a:pos x="0" y="T3"/>
                  </a:cxn>
                </a:cxnLst>
                <a:rect l="0" t="0" r="r" b="b"/>
                <a:pathLst>
                  <a:path h="169">
                    <a:moveTo>
                      <a:pt x="0" y="0"/>
                    </a:moveTo>
                    <a:lnTo>
                      <a:pt x="0" y="16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66" name="Group 568">
              <a:extLst>
                <a:ext uri="{FF2B5EF4-FFF2-40B4-BE49-F238E27FC236}">
                  <a16:creationId xmlns:a16="http://schemas.microsoft.com/office/drawing/2014/main" id="{39B731B9-82DA-4B52-82B4-CDE9281FE2C7}"/>
                </a:ext>
              </a:extLst>
            </p:cNvPr>
            <p:cNvGrpSpPr>
              <a:grpSpLocks/>
            </p:cNvGrpSpPr>
            <p:nvPr/>
          </p:nvGrpSpPr>
          <p:grpSpPr bwMode="auto">
            <a:xfrm>
              <a:off x="17748" y="28127"/>
              <a:ext cx="2" cy="153"/>
              <a:chOff x="17748" y="28127"/>
              <a:chExt cx="2" cy="153"/>
            </a:xfrm>
          </p:grpSpPr>
          <p:sp>
            <p:nvSpPr>
              <p:cNvPr id="20464" name="Freeform 569">
                <a:extLst>
                  <a:ext uri="{FF2B5EF4-FFF2-40B4-BE49-F238E27FC236}">
                    <a16:creationId xmlns:a16="http://schemas.microsoft.com/office/drawing/2014/main" id="{365AE1E2-1AD0-4BC4-80B3-830019174D5C}"/>
                  </a:ext>
                </a:extLst>
              </p:cNvPr>
              <p:cNvSpPr>
                <a:spLocks/>
              </p:cNvSpPr>
              <p:nvPr/>
            </p:nvSpPr>
            <p:spPr bwMode="auto">
              <a:xfrm>
                <a:off x="17748" y="28127"/>
                <a:ext cx="2" cy="153"/>
              </a:xfrm>
              <a:custGeom>
                <a:avLst/>
                <a:gdLst>
                  <a:gd name="T0" fmla="+- 0 28127 28127"/>
                  <a:gd name="T1" fmla="*/ 28127 h 153"/>
                  <a:gd name="T2" fmla="+- 0 28280 28127"/>
                  <a:gd name="T3" fmla="*/ 28280 h 153"/>
                </a:gdLst>
                <a:ahLst/>
                <a:cxnLst>
                  <a:cxn ang="0">
                    <a:pos x="0" y="T1"/>
                  </a:cxn>
                  <a:cxn ang="0">
                    <a:pos x="0" y="T3"/>
                  </a:cxn>
                </a:cxnLst>
                <a:rect l="0" t="0" r="r" b="b"/>
                <a:pathLst>
                  <a:path h="153">
                    <a:moveTo>
                      <a:pt x="0" y="0"/>
                    </a:moveTo>
                    <a:lnTo>
                      <a:pt x="0" y="153"/>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67" name="Group 570">
              <a:extLst>
                <a:ext uri="{FF2B5EF4-FFF2-40B4-BE49-F238E27FC236}">
                  <a16:creationId xmlns:a16="http://schemas.microsoft.com/office/drawing/2014/main" id="{3A104483-55FF-4F1C-AD27-4EBC36CCF778}"/>
                </a:ext>
              </a:extLst>
            </p:cNvPr>
            <p:cNvGrpSpPr>
              <a:grpSpLocks/>
            </p:cNvGrpSpPr>
            <p:nvPr/>
          </p:nvGrpSpPr>
          <p:grpSpPr bwMode="auto">
            <a:xfrm>
              <a:off x="17739" y="28120"/>
              <a:ext cx="113" cy="169"/>
              <a:chOff x="17739" y="28120"/>
              <a:chExt cx="113" cy="169"/>
            </a:xfrm>
          </p:grpSpPr>
          <p:sp>
            <p:nvSpPr>
              <p:cNvPr id="20463" name="Freeform 571">
                <a:extLst>
                  <a:ext uri="{FF2B5EF4-FFF2-40B4-BE49-F238E27FC236}">
                    <a16:creationId xmlns:a16="http://schemas.microsoft.com/office/drawing/2014/main" id="{0ACE677C-FC3B-4141-919F-C8E3A891B6C6}"/>
                  </a:ext>
                </a:extLst>
              </p:cNvPr>
              <p:cNvSpPr>
                <a:spLocks/>
              </p:cNvSpPr>
              <p:nvPr/>
            </p:nvSpPr>
            <p:spPr bwMode="auto">
              <a:xfrm>
                <a:off x="17739" y="28120"/>
                <a:ext cx="113" cy="169"/>
              </a:xfrm>
              <a:custGeom>
                <a:avLst/>
                <a:gdLst>
                  <a:gd name="T0" fmla="+- 0 17739 17739"/>
                  <a:gd name="T1" fmla="*/ T0 w 113"/>
                  <a:gd name="T2" fmla="+- 0 28120 28120"/>
                  <a:gd name="T3" fmla="*/ 28120 h 169"/>
                  <a:gd name="T4" fmla="+- 0 17795 17739"/>
                  <a:gd name="T5" fmla="*/ T4 w 113"/>
                  <a:gd name="T6" fmla="+- 0 28120 28120"/>
                  <a:gd name="T7" fmla="*/ 28120 h 169"/>
                  <a:gd name="T8" fmla="+- 0 17819 17739"/>
                  <a:gd name="T9" fmla="*/ T8 w 113"/>
                  <a:gd name="T10" fmla="+- 0 28127 28120"/>
                  <a:gd name="T11" fmla="*/ 28127 h 169"/>
                  <a:gd name="T12" fmla="+- 0 17836 17739"/>
                  <a:gd name="T13" fmla="*/ T12 w 113"/>
                  <a:gd name="T14" fmla="+- 0 28144 28120"/>
                  <a:gd name="T15" fmla="*/ 28144 h 169"/>
                  <a:gd name="T16" fmla="+- 0 17844 17739"/>
                  <a:gd name="T17" fmla="*/ T16 w 113"/>
                  <a:gd name="T18" fmla="+- 0 28159 28120"/>
                  <a:gd name="T19" fmla="*/ 28159 h 169"/>
                  <a:gd name="T20" fmla="+- 0 17851 17739"/>
                  <a:gd name="T21" fmla="*/ T20 w 113"/>
                  <a:gd name="T22" fmla="+- 0 28183 28120"/>
                  <a:gd name="T23" fmla="*/ 28183 h 169"/>
                  <a:gd name="T24" fmla="+- 0 17851 17739"/>
                  <a:gd name="T25" fmla="*/ T24 w 113"/>
                  <a:gd name="T26" fmla="+- 0 28224 28120"/>
                  <a:gd name="T27" fmla="*/ 28224 h 169"/>
                  <a:gd name="T28" fmla="+- 0 17844 17739"/>
                  <a:gd name="T29" fmla="*/ T28 w 113"/>
                  <a:gd name="T30" fmla="+- 0 28247 28120"/>
                  <a:gd name="T31" fmla="*/ 28247 h 169"/>
                  <a:gd name="T32" fmla="+- 0 17836 17739"/>
                  <a:gd name="T33" fmla="*/ T32 w 113"/>
                  <a:gd name="T34" fmla="+- 0 28264 28120"/>
                  <a:gd name="T35" fmla="*/ 28264 h 169"/>
                  <a:gd name="T36" fmla="+- 0 17819 17739"/>
                  <a:gd name="T37" fmla="*/ T36 w 113"/>
                  <a:gd name="T38" fmla="+- 0 28280 28120"/>
                  <a:gd name="T39" fmla="*/ 28280 h 169"/>
                  <a:gd name="T40" fmla="+- 0 17795 17739"/>
                  <a:gd name="T41" fmla="*/ T40 w 113"/>
                  <a:gd name="T42" fmla="+- 0 28288 28120"/>
                  <a:gd name="T43" fmla="*/ 28288 h 169"/>
                  <a:gd name="T44" fmla="+- 0 17739 17739"/>
                  <a:gd name="T45" fmla="*/ T44 w 113"/>
                  <a:gd name="T46" fmla="+- 0 28288 28120"/>
                  <a:gd name="T47" fmla="*/ 28288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13" h="169">
                    <a:moveTo>
                      <a:pt x="0" y="0"/>
                    </a:moveTo>
                    <a:lnTo>
                      <a:pt x="56" y="0"/>
                    </a:lnTo>
                    <a:lnTo>
                      <a:pt x="80" y="7"/>
                    </a:lnTo>
                    <a:lnTo>
                      <a:pt x="97" y="24"/>
                    </a:lnTo>
                    <a:lnTo>
                      <a:pt x="105" y="39"/>
                    </a:lnTo>
                    <a:lnTo>
                      <a:pt x="112" y="63"/>
                    </a:lnTo>
                    <a:lnTo>
                      <a:pt x="112" y="104"/>
                    </a:lnTo>
                    <a:lnTo>
                      <a:pt x="105" y="127"/>
                    </a:lnTo>
                    <a:lnTo>
                      <a:pt x="97" y="144"/>
                    </a:lnTo>
                    <a:lnTo>
                      <a:pt x="80" y="160"/>
                    </a:lnTo>
                    <a:lnTo>
                      <a:pt x="56" y="168"/>
                    </a:lnTo>
                    <a:lnTo>
                      <a:pt x="0" y="16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68" name="Group 572">
              <a:extLst>
                <a:ext uri="{FF2B5EF4-FFF2-40B4-BE49-F238E27FC236}">
                  <a16:creationId xmlns:a16="http://schemas.microsoft.com/office/drawing/2014/main" id="{C1A60550-7FBD-4F05-B69C-BADCA21582E2}"/>
                </a:ext>
              </a:extLst>
            </p:cNvPr>
            <p:cNvGrpSpPr>
              <a:grpSpLocks/>
            </p:cNvGrpSpPr>
            <p:nvPr/>
          </p:nvGrpSpPr>
          <p:grpSpPr bwMode="auto">
            <a:xfrm>
              <a:off x="17748" y="28127"/>
              <a:ext cx="96" cy="153"/>
              <a:chOff x="17748" y="28127"/>
              <a:chExt cx="96" cy="153"/>
            </a:xfrm>
          </p:grpSpPr>
          <p:sp>
            <p:nvSpPr>
              <p:cNvPr id="20462" name="Freeform 573">
                <a:extLst>
                  <a:ext uri="{FF2B5EF4-FFF2-40B4-BE49-F238E27FC236}">
                    <a16:creationId xmlns:a16="http://schemas.microsoft.com/office/drawing/2014/main" id="{C06B2EC2-6CB6-4764-B040-87782C170F3D}"/>
                  </a:ext>
                </a:extLst>
              </p:cNvPr>
              <p:cNvSpPr>
                <a:spLocks/>
              </p:cNvSpPr>
              <p:nvPr/>
            </p:nvSpPr>
            <p:spPr bwMode="auto">
              <a:xfrm>
                <a:off x="17748" y="28127"/>
                <a:ext cx="96" cy="153"/>
              </a:xfrm>
              <a:custGeom>
                <a:avLst/>
                <a:gdLst>
                  <a:gd name="T0" fmla="+- 0 17748 17748"/>
                  <a:gd name="T1" fmla="*/ T0 w 96"/>
                  <a:gd name="T2" fmla="+- 0 28127 28127"/>
                  <a:gd name="T3" fmla="*/ 28127 h 153"/>
                  <a:gd name="T4" fmla="+- 0 17795 17748"/>
                  <a:gd name="T5" fmla="*/ T4 w 96"/>
                  <a:gd name="T6" fmla="+- 0 28127 28127"/>
                  <a:gd name="T7" fmla="*/ 28127 h 153"/>
                  <a:gd name="T8" fmla="+- 0 17819 17748"/>
                  <a:gd name="T9" fmla="*/ T8 w 96"/>
                  <a:gd name="T10" fmla="+- 0 28135 28127"/>
                  <a:gd name="T11" fmla="*/ 28135 h 153"/>
                  <a:gd name="T12" fmla="+- 0 17827 17748"/>
                  <a:gd name="T13" fmla="*/ T12 w 96"/>
                  <a:gd name="T14" fmla="+- 0 28144 28127"/>
                  <a:gd name="T15" fmla="*/ 28144 h 153"/>
                  <a:gd name="T16" fmla="+- 0 17836 17748"/>
                  <a:gd name="T17" fmla="*/ T16 w 96"/>
                  <a:gd name="T18" fmla="+- 0 28159 28127"/>
                  <a:gd name="T19" fmla="*/ 28159 h 153"/>
                  <a:gd name="T20" fmla="+- 0 17844 17748"/>
                  <a:gd name="T21" fmla="*/ T20 w 96"/>
                  <a:gd name="T22" fmla="+- 0 28183 28127"/>
                  <a:gd name="T23" fmla="*/ 28183 h 153"/>
                  <a:gd name="T24" fmla="+- 0 17844 17748"/>
                  <a:gd name="T25" fmla="*/ T24 w 96"/>
                  <a:gd name="T26" fmla="+- 0 28224 28127"/>
                  <a:gd name="T27" fmla="*/ 28224 h 153"/>
                  <a:gd name="T28" fmla="+- 0 17836 17748"/>
                  <a:gd name="T29" fmla="*/ T28 w 96"/>
                  <a:gd name="T30" fmla="+- 0 28247 28127"/>
                  <a:gd name="T31" fmla="*/ 28247 h 153"/>
                  <a:gd name="T32" fmla="+- 0 17827 17748"/>
                  <a:gd name="T33" fmla="*/ T32 w 96"/>
                  <a:gd name="T34" fmla="+- 0 28264 28127"/>
                  <a:gd name="T35" fmla="*/ 28264 h 153"/>
                  <a:gd name="T36" fmla="+- 0 17819 17748"/>
                  <a:gd name="T37" fmla="*/ T36 w 96"/>
                  <a:gd name="T38" fmla="+- 0 28271 28127"/>
                  <a:gd name="T39" fmla="*/ 28271 h 153"/>
                  <a:gd name="T40" fmla="+- 0 17795 17748"/>
                  <a:gd name="T41" fmla="*/ T40 w 96"/>
                  <a:gd name="T42" fmla="+- 0 28280 28127"/>
                  <a:gd name="T43" fmla="*/ 28280 h 153"/>
                  <a:gd name="T44" fmla="+- 0 17748 17748"/>
                  <a:gd name="T45" fmla="*/ T44 w 96"/>
                  <a:gd name="T46" fmla="+- 0 28280 28127"/>
                  <a:gd name="T47" fmla="*/ 28280 h 15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96" h="153">
                    <a:moveTo>
                      <a:pt x="0" y="0"/>
                    </a:moveTo>
                    <a:lnTo>
                      <a:pt x="47" y="0"/>
                    </a:lnTo>
                    <a:lnTo>
                      <a:pt x="71" y="8"/>
                    </a:lnTo>
                    <a:lnTo>
                      <a:pt x="79" y="17"/>
                    </a:lnTo>
                    <a:lnTo>
                      <a:pt x="88" y="32"/>
                    </a:lnTo>
                    <a:lnTo>
                      <a:pt x="96" y="56"/>
                    </a:lnTo>
                    <a:lnTo>
                      <a:pt x="96" y="97"/>
                    </a:lnTo>
                    <a:lnTo>
                      <a:pt x="88" y="120"/>
                    </a:lnTo>
                    <a:lnTo>
                      <a:pt x="79" y="137"/>
                    </a:lnTo>
                    <a:lnTo>
                      <a:pt x="71" y="144"/>
                    </a:lnTo>
                    <a:lnTo>
                      <a:pt x="47" y="153"/>
                    </a:lnTo>
                    <a:lnTo>
                      <a:pt x="0" y="153"/>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69" name="Group 574">
              <a:extLst>
                <a:ext uri="{FF2B5EF4-FFF2-40B4-BE49-F238E27FC236}">
                  <a16:creationId xmlns:a16="http://schemas.microsoft.com/office/drawing/2014/main" id="{45F5DD75-91A1-4CCD-B297-4621C7FFDD60}"/>
                </a:ext>
              </a:extLst>
            </p:cNvPr>
            <p:cNvGrpSpPr>
              <a:grpSpLocks/>
            </p:cNvGrpSpPr>
            <p:nvPr/>
          </p:nvGrpSpPr>
          <p:grpSpPr bwMode="auto">
            <a:xfrm>
              <a:off x="18060" y="28120"/>
              <a:ext cx="128" cy="169"/>
              <a:chOff x="18060" y="28120"/>
              <a:chExt cx="128" cy="169"/>
            </a:xfrm>
          </p:grpSpPr>
          <p:sp>
            <p:nvSpPr>
              <p:cNvPr id="20461" name="Freeform 575">
                <a:extLst>
                  <a:ext uri="{FF2B5EF4-FFF2-40B4-BE49-F238E27FC236}">
                    <a16:creationId xmlns:a16="http://schemas.microsoft.com/office/drawing/2014/main" id="{537A0A1D-7B6A-48E9-933C-70E4020BBE3E}"/>
                  </a:ext>
                </a:extLst>
              </p:cNvPr>
              <p:cNvSpPr>
                <a:spLocks/>
              </p:cNvSpPr>
              <p:nvPr/>
            </p:nvSpPr>
            <p:spPr bwMode="auto">
              <a:xfrm>
                <a:off x="18060" y="28120"/>
                <a:ext cx="128" cy="169"/>
              </a:xfrm>
              <a:custGeom>
                <a:avLst/>
                <a:gdLst>
                  <a:gd name="T0" fmla="+- 0 18124 18060"/>
                  <a:gd name="T1" fmla="*/ T0 w 128"/>
                  <a:gd name="T2" fmla="+- 0 28120 28120"/>
                  <a:gd name="T3" fmla="*/ 28120 h 169"/>
                  <a:gd name="T4" fmla="+- 0 18060 18060"/>
                  <a:gd name="T5" fmla="*/ T4 w 128"/>
                  <a:gd name="T6" fmla="+- 0 28288 28120"/>
                  <a:gd name="T7" fmla="*/ 28288 h 169"/>
                  <a:gd name="T8" fmla="+- 0 18068 18060"/>
                  <a:gd name="T9" fmla="*/ T8 w 128"/>
                  <a:gd name="T10" fmla="+- 0 28288 28120"/>
                  <a:gd name="T11" fmla="*/ 28288 h 169"/>
                  <a:gd name="T12" fmla="+- 0 18124 18060"/>
                  <a:gd name="T13" fmla="*/ T12 w 128"/>
                  <a:gd name="T14" fmla="+- 0 28144 28120"/>
                  <a:gd name="T15" fmla="*/ 28144 h 169"/>
                  <a:gd name="T16" fmla="+- 0 18180 18060"/>
                  <a:gd name="T17" fmla="*/ T16 w 128"/>
                  <a:gd name="T18" fmla="+- 0 28288 28120"/>
                  <a:gd name="T19" fmla="*/ 28288 h 169"/>
                  <a:gd name="T20" fmla="+- 0 18188 18060"/>
                  <a:gd name="T21" fmla="*/ T20 w 128"/>
                  <a:gd name="T22" fmla="+- 0 28288 28120"/>
                  <a:gd name="T23" fmla="*/ 28288 h 169"/>
                  <a:gd name="T24" fmla="+- 0 18124 18060"/>
                  <a:gd name="T25" fmla="*/ T24 w 128"/>
                  <a:gd name="T26" fmla="+- 0 28120 28120"/>
                  <a:gd name="T27" fmla="*/ 28120 h 169"/>
                </a:gdLst>
                <a:ahLst/>
                <a:cxnLst>
                  <a:cxn ang="0">
                    <a:pos x="T1" y="T3"/>
                  </a:cxn>
                  <a:cxn ang="0">
                    <a:pos x="T5" y="T7"/>
                  </a:cxn>
                  <a:cxn ang="0">
                    <a:pos x="T9" y="T11"/>
                  </a:cxn>
                  <a:cxn ang="0">
                    <a:pos x="T13" y="T15"/>
                  </a:cxn>
                  <a:cxn ang="0">
                    <a:pos x="T17" y="T19"/>
                  </a:cxn>
                  <a:cxn ang="0">
                    <a:pos x="T21" y="T23"/>
                  </a:cxn>
                  <a:cxn ang="0">
                    <a:pos x="T25" y="T27"/>
                  </a:cxn>
                </a:cxnLst>
                <a:rect l="0" t="0" r="r" b="b"/>
                <a:pathLst>
                  <a:path w="128" h="169">
                    <a:moveTo>
                      <a:pt x="64" y="0"/>
                    </a:moveTo>
                    <a:lnTo>
                      <a:pt x="0" y="168"/>
                    </a:lnTo>
                    <a:lnTo>
                      <a:pt x="8" y="168"/>
                    </a:lnTo>
                    <a:lnTo>
                      <a:pt x="64" y="24"/>
                    </a:lnTo>
                    <a:lnTo>
                      <a:pt x="120" y="168"/>
                    </a:lnTo>
                    <a:lnTo>
                      <a:pt x="128" y="168"/>
                    </a:lnTo>
                    <a:lnTo>
                      <a:pt x="64"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70" name="Group 576">
              <a:extLst>
                <a:ext uri="{FF2B5EF4-FFF2-40B4-BE49-F238E27FC236}">
                  <a16:creationId xmlns:a16="http://schemas.microsoft.com/office/drawing/2014/main" id="{9BB8474B-B47A-4ED9-935C-826A94AE9FEE}"/>
                </a:ext>
              </a:extLst>
            </p:cNvPr>
            <p:cNvGrpSpPr>
              <a:grpSpLocks/>
            </p:cNvGrpSpPr>
            <p:nvPr/>
          </p:nvGrpSpPr>
          <p:grpSpPr bwMode="auto">
            <a:xfrm>
              <a:off x="18084" y="28239"/>
              <a:ext cx="80" cy="2"/>
              <a:chOff x="18084" y="28239"/>
              <a:chExt cx="80" cy="2"/>
            </a:xfrm>
          </p:grpSpPr>
          <p:sp>
            <p:nvSpPr>
              <p:cNvPr id="20460" name="Freeform 577">
                <a:extLst>
                  <a:ext uri="{FF2B5EF4-FFF2-40B4-BE49-F238E27FC236}">
                    <a16:creationId xmlns:a16="http://schemas.microsoft.com/office/drawing/2014/main" id="{11CB6EE8-60B7-42F8-8DF2-496C699395CA}"/>
                  </a:ext>
                </a:extLst>
              </p:cNvPr>
              <p:cNvSpPr>
                <a:spLocks/>
              </p:cNvSpPr>
              <p:nvPr/>
            </p:nvSpPr>
            <p:spPr bwMode="auto">
              <a:xfrm>
                <a:off x="18084" y="28239"/>
                <a:ext cx="80" cy="2"/>
              </a:xfrm>
              <a:custGeom>
                <a:avLst/>
                <a:gdLst>
                  <a:gd name="T0" fmla="+- 0 18084 18084"/>
                  <a:gd name="T1" fmla="*/ T0 w 80"/>
                  <a:gd name="T2" fmla="+- 0 18163 18084"/>
                  <a:gd name="T3" fmla="*/ T2 w 80"/>
                </a:gdLst>
                <a:ahLst/>
                <a:cxnLst>
                  <a:cxn ang="0">
                    <a:pos x="T1" y="0"/>
                  </a:cxn>
                  <a:cxn ang="0">
                    <a:pos x="T3" y="0"/>
                  </a:cxn>
                </a:cxnLst>
                <a:rect l="0" t="0" r="r" b="b"/>
                <a:pathLst>
                  <a:path w="80">
                    <a:moveTo>
                      <a:pt x="0" y="0"/>
                    </a:moveTo>
                    <a:lnTo>
                      <a:pt x="79"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71" name="Group 578">
              <a:extLst>
                <a:ext uri="{FF2B5EF4-FFF2-40B4-BE49-F238E27FC236}">
                  <a16:creationId xmlns:a16="http://schemas.microsoft.com/office/drawing/2014/main" id="{7F12185E-F27D-4480-8224-3A398BDF2371}"/>
                </a:ext>
              </a:extLst>
            </p:cNvPr>
            <p:cNvGrpSpPr>
              <a:grpSpLocks/>
            </p:cNvGrpSpPr>
            <p:nvPr/>
          </p:nvGrpSpPr>
          <p:grpSpPr bwMode="auto">
            <a:xfrm>
              <a:off x="18076" y="28247"/>
              <a:ext cx="97" cy="2"/>
              <a:chOff x="18076" y="28247"/>
              <a:chExt cx="97" cy="2"/>
            </a:xfrm>
          </p:grpSpPr>
          <p:sp>
            <p:nvSpPr>
              <p:cNvPr id="20459" name="Freeform 579">
                <a:extLst>
                  <a:ext uri="{FF2B5EF4-FFF2-40B4-BE49-F238E27FC236}">
                    <a16:creationId xmlns:a16="http://schemas.microsoft.com/office/drawing/2014/main" id="{B5ECFDF7-6241-43F4-BA55-003D9395E338}"/>
                  </a:ext>
                </a:extLst>
              </p:cNvPr>
              <p:cNvSpPr>
                <a:spLocks/>
              </p:cNvSpPr>
              <p:nvPr/>
            </p:nvSpPr>
            <p:spPr bwMode="auto">
              <a:xfrm>
                <a:off x="18076" y="28247"/>
                <a:ext cx="97" cy="2"/>
              </a:xfrm>
              <a:custGeom>
                <a:avLst/>
                <a:gdLst>
                  <a:gd name="T0" fmla="+- 0 18076 18076"/>
                  <a:gd name="T1" fmla="*/ T0 w 97"/>
                  <a:gd name="T2" fmla="+- 0 18172 18076"/>
                  <a:gd name="T3" fmla="*/ T2 w 97"/>
                </a:gdLst>
                <a:ahLst/>
                <a:cxnLst>
                  <a:cxn ang="0">
                    <a:pos x="T1" y="0"/>
                  </a:cxn>
                  <a:cxn ang="0">
                    <a:pos x="T3" y="0"/>
                  </a:cxn>
                </a:cxnLst>
                <a:rect l="0" t="0" r="r" b="b"/>
                <a:pathLst>
                  <a:path w="97">
                    <a:moveTo>
                      <a:pt x="0" y="0"/>
                    </a:moveTo>
                    <a:lnTo>
                      <a:pt x="96"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72" name="Group 580">
              <a:extLst>
                <a:ext uri="{FF2B5EF4-FFF2-40B4-BE49-F238E27FC236}">
                  <a16:creationId xmlns:a16="http://schemas.microsoft.com/office/drawing/2014/main" id="{6AF3A77D-2CF4-4D4E-A453-79A19D06BAFF}"/>
                </a:ext>
              </a:extLst>
            </p:cNvPr>
            <p:cNvGrpSpPr>
              <a:grpSpLocks/>
            </p:cNvGrpSpPr>
            <p:nvPr/>
          </p:nvGrpSpPr>
          <p:grpSpPr bwMode="auto">
            <a:xfrm>
              <a:off x="18228" y="28120"/>
              <a:ext cx="113" cy="169"/>
              <a:chOff x="18228" y="28120"/>
              <a:chExt cx="113" cy="169"/>
            </a:xfrm>
          </p:grpSpPr>
          <p:sp>
            <p:nvSpPr>
              <p:cNvPr id="20458" name="Freeform 581">
                <a:extLst>
                  <a:ext uri="{FF2B5EF4-FFF2-40B4-BE49-F238E27FC236}">
                    <a16:creationId xmlns:a16="http://schemas.microsoft.com/office/drawing/2014/main" id="{79A70817-48E1-4E45-A87F-84F875E2D34B}"/>
                  </a:ext>
                </a:extLst>
              </p:cNvPr>
              <p:cNvSpPr>
                <a:spLocks/>
              </p:cNvSpPr>
              <p:nvPr/>
            </p:nvSpPr>
            <p:spPr bwMode="auto">
              <a:xfrm>
                <a:off x="18228" y="28120"/>
                <a:ext cx="113" cy="169"/>
              </a:xfrm>
              <a:custGeom>
                <a:avLst/>
                <a:gdLst>
                  <a:gd name="T0" fmla="+- 0 18228 18228"/>
                  <a:gd name="T1" fmla="*/ T0 w 113"/>
                  <a:gd name="T2" fmla="+- 0 28264 28120"/>
                  <a:gd name="T3" fmla="*/ 28264 h 169"/>
                  <a:gd name="T4" fmla="+- 0 18244 18228"/>
                  <a:gd name="T5" fmla="*/ T4 w 113"/>
                  <a:gd name="T6" fmla="+- 0 28280 28120"/>
                  <a:gd name="T7" fmla="*/ 28280 h 169"/>
                  <a:gd name="T8" fmla="+- 0 18268 18228"/>
                  <a:gd name="T9" fmla="*/ T8 w 113"/>
                  <a:gd name="T10" fmla="+- 0 28288 28120"/>
                  <a:gd name="T11" fmla="*/ 28288 h 169"/>
                  <a:gd name="T12" fmla="+- 0 18300 18228"/>
                  <a:gd name="T13" fmla="*/ T12 w 113"/>
                  <a:gd name="T14" fmla="+- 0 28288 28120"/>
                  <a:gd name="T15" fmla="*/ 28288 h 169"/>
                  <a:gd name="T16" fmla="+- 0 18324 18228"/>
                  <a:gd name="T17" fmla="*/ T16 w 113"/>
                  <a:gd name="T18" fmla="+- 0 28280 28120"/>
                  <a:gd name="T19" fmla="*/ 28280 h 169"/>
                  <a:gd name="T20" fmla="+- 0 18340 18228"/>
                  <a:gd name="T21" fmla="*/ T20 w 113"/>
                  <a:gd name="T22" fmla="+- 0 28264 28120"/>
                  <a:gd name="T23" fmla="*/ 28264 h 169"/>
                  <a:gd name="T24" fmla="+- 0 18340 18228"/>
                  <a:gd name="T25" fmla="*/ T24 w 113"/>
                  <a:gd name="T26" fmla="+- 0 28239 28120"/>
                  <a:gd name="T27" fmla="*/ 28239 h 169"/>
                  <a:gd name="T28" fmla="+- 0 18332 18228"/>
                  <a:gd name="T29" fmla="*/ T28 w 113"/>
                  <a:gd name="T30" fmla="+- 0 28224 28120"/>
                  <a:gd name="T31" fmla="*/ 28224 h 169"/>
                  <a:gd name="T32" fmla="+- 0 18316 18228"/>
                  <a:gd name="T33" fmla="*/ T32 w 113"/>
                  <a:gd name="T34" fmla="+- 0 28207 28120"/>
                  <a:gd name="T35" fmla="*/ 28207 h 169"/>
                  <a:gd name="T36" fmla="+- 0 18300 18228"/>
                  <a:gd name="T37" fmla="*/ T36 w 113"/>
                  <a:gd name="T38" fmla="+- 0 28200 28120"/>
                  <a:gd name="T39" fmla="*/ 28200 h 169"/>
                  <a:gd name="T40" fmla="+- 0 18260 18228"/>
                  <a:gd name="T41" fmla="*/ T40 w 113"/>
                  <a:gd name="T42" fmla="+- 0 28183 28120"/>
                  <a:gd name="T43" fmla="*/ 28183 h 169"/>
                  <a:gd name="T44" fmla="+- 0 18244 18228"/>
                  <a:gd name="T45" fmla="*/ T44 w 113"/>
                  <a:gd name="T46" fmla="+- 0 28176 28120"/>
                  <a:gd name="T47" fmla="*/ 28176 h 169"/>
                  <a:gd name="T48" fmla="+- 0 18236 18228"/>
                  <a:gd name="T49" fmla="*/ T48 w 113"/>
                  <a:gd name="T50" fmla="+- 0 28159 28120"/>
                  <a:gd name="T51" fmla="*/ 28159 h 169"/>
                  <a:gd name="T52" fmla="+- 0 18236 18228"/>
                  <a:gd name="T53" fmla="*/ T52 w 113"/>
                  <a:gd name="T54" fmla="+- 0 28144 28120"/>
                  <a:gd name="T55" fmla="*/ 28144 h 169"/>
                  <a:gd name="T56" fmla="+- 0 18244 18228"/>
                  <a:gd name="T57" fmla="*/ T56 w 113"/>
                  <a:gd name="T58" fmla="+- 0 28135 28120"/>
                  <a:gd name="T59" fmla="*/ 28135 h 169"/>
                  <a:gd name="T60" fmla="+- 0 18268 18228"/>
                  <a:gd name="T61" fmla="*/ T60 w 113"/>
                  <a:gd name="T62" fmla="+- 0 28127 28120"/>
                  <a:gd name="T63" fmla="*/ 28127 h 169"/>
                  <a:gd name="T64" fmla="+- 0 18300 18228"/>
                  <a:gd name="T65" fmla="*/ T64 w 113"/>
                  <a:gd name="T66" fmla="+- 0 28127 28120"/>
                  <a:gd name="T67" fmla="*/ 28127 h 169"/>
                  <a:gd name="T68" fmla="+- 0 18316 18228"/>
                  <a:gd name="T69" fmla="*/ T68 w 113"/>
                  <a:gd name="T70" fmla="+- 0 28135 28120"/>
                  <a:gd name="T71" fmla="*/ 28135 h 169"/>
                  <a:gd name="T72" fmla="+- 0 18324 18228"/>
                  <a:gd name="T73" fmla="*/ T72 w 113"/>
                  <a:gd name="T74" fmla="+- 0 28144 28120"/>
                  <a:gd name="T75" fmla="*/ 28144 h 169"/>
                  <a:gd name="T76" fmla="+- 0 18340 18228"/>
                  <a:gd name="T77" fmla="*/ T76 w 113"/>
                  <a:gd name="T78" fmla="+- 0 28144 28120"/>
                  <a:gd name="T79" fmla="*/ 28144 h 169"/>
                  <a:gd name="T80" fmla="+- 0 18324 18228"/>
                  <a:gd name="T81" fmla="*/ T80 w 113"/>
                  <a:gd name="T82" fmla="+- 0 28127 28120"/>
                  <a:gd name="T83" fmla="*/ 28127 h 169"/>
                  <a:gd name="T84" fmla="+- 0 18300 18228"/>
                  <a:gd name="T85" fmla="*/ T84 w 113"/>
                  <a:gd name="T86" fmla="+- 0 28120 28120"/>
                  <a:gd name="T87" fmla="*/ 28120 h 169"/>
                  <a:gd name="T88" fmla="+- 0 18268 18228"/>
                  <a:gd name="T89" fmla="*/ T88 w 113"/>
                  <a:gd name="T90" fmla="+- 0 28120 28120"/>
                  <a:gd name="T91" fmla="*/ 28120 h 169"/>
                  <a:gd name="T92" fmla="+- 0 18244 18228"/>
                  <a:gd name="T93" fmla="*/ T92 w 113"/>
                  <a:gd name="T94" fmla="+- 0 28127 28120"/>
                  <a:gd name="T95" fmla="*/ 28127 h 169"/>
                  <a:gd name="T96" fmla="+- 0 18228 18228"/>
                  <a:gd name="T97" fmla="*/ T96 w 113"/>
                  <a:gd name="T98" fmla="+- 0 28144 28120"/>
                  <a:gd name="T99" fmla="*/ 28144 h 169"/>
                  <a:gd name="T100" fmla="+- 0 18228 18228"/>
                  <a:gd name="T101" fmla="*/ T100 w 113"/>
                  <a:gd name="T102" fmla="+- 0 28159 28120"/>
                  <a:gd name="T103" fmla="*/ 28159 h 169"/>
                  <a:gd name="T104" fmla="+- 0 18236 18228"/>
                  <a:gd name="T105" fmla="*/ T104 w 113"/>
                  <a:gd name="T106" fmla="+- 0 28176 28120"/>
                  <a:gd name="T107" fmla="*/ 28176 h 169"/>
                  <a:gd name="T108" fmla="+- 0 18244 18228"/>
                  <a:gd name="T109" fmla="*/ T108 w 113"/>
                  <a:gd name="T110" fmla="+- 0 28183 28120"/>
                  <a:gd name="T111" fmla="*/ 28183 h 169"/>
                  <a:gd name="T112" fmla="+- 0 18260 18228"/>
                  <a:gd name="T113" fmla="*/ T112 w 113"/>
                  <a:gd name="T114" fmla="+- 0 28191 28120"/>
                  <a:gd name="T115" fmla="*/ 28191 h 169"/>
                  <a:gd name="T116" fmla="+- 0 18300 18228"/>
                  <a:gd name="T117" fmla="*/ T116 w 113"/>
                  <a:gd name="T118" fmla="+- 0 28207 28120"/>
                  <a:gd name="T119" fmla="*/ 28207 h 169"/>
                  <a:gd name="T120" fmla="+- 0 18316 18228"/>
                  <a:gd name="T121" fmla="*/ T120 w 113"/>
                  <a:gd name="T122" fmla="+- 0 28215 28120"/>
                  <a:gd name="T123" fmla="*/ 28215 h 169"/>
                  <a:gd name="T124" fmla="+- 0 18324 18228"/>
                  <a:gd name="T125" fmla="*/ T124 w 113"/>
                  <a:gd name="T126" fmla="+- 0 28224 28120"/>
                  <a:gd name="T127" fmla="*/ 28224 h 169"/>
                  <a:gd name="T128" fmla="+- 0 18332 18228"/>
                  <a:gd name="T129" fmla="*/ T128 w 113"/>
                  <a:gd name="T130" fmla="+- 0 28239 28120"/>
                  <a:gd name="T131" fmla="*/ 28239 h 169"/>
                  <a:gd name="T132" fmla="+- 0 18332 18228"/>
                  <a:gd name="T133" fmla="*/ T132 w 113"/>
                  <a:gd name="T134" fmla="+- 0 28264 28120"/>
                  <a:gd name="T135" fmla="*/ 28264 h 169"/>
                  <a:gd name="T136" fmla="+- 0 18324 18228"/>
                  <a:gd name="T137" fmla="*/ T136 w 113"/>
                  <a:gd name="T138" fmla="+- 0 28271 28120"/>
                  <a:gd name="T139" fmla="*/ 28271 h 169"/>
                  <a:gd name="T140" fmla="+- 0 18300 18228"/>
                  <a:gd name="T141" fmla="*/ T140 w 113"/>
                  <a:gd name="T142" fmla="+- 0 28280 28120"/>
                  <a:gd name="T143" fmla="*/ 28280 h 169"/>
                  <a:gd name="T144" fmla="+- 0 18268 18228"/>
                  <a:gd name="T145" fmla="*/ T144 w 113"/>
                  <a:gd name="T146" fmla="+- 0 28280 28120"/>
                  <a:gd name="T147" fmla="*/ 28280 h 169"/>
                  <a:gd name="T148" fmla="+- 0 18253 18228"/>
                  <a:gd name="T149" fmla="*/ T148 w 113"/>
                  <a:gd name="T150" fmla="+- 0 28271 28120"/>
                  <a:gd name="T151" fmla="*/ 28271 h 169"/>
                  <a:gd name="T152" fmla="+- 0 18244 18228"/>
                  <a:gd name="T153" fmla="*/ T152 w 113"/>
                  <a:gd name="T154" fmla="+- 0 28264 28120"/>
                  <a:gd name="T155" fmla="*/ 28264 h 169"/>
                  <a:gd name="T156" fmla="+- 0 18228 18228"/>
                  <a:gd name="T157" fmla="*/ T156 w 113"/>
                  <a:gd name="T158" fmla="+- 0 28264 28120"/>
                  <a:gd name="T159" fmla="*/ 28264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13" h="169">
                    <a:moveTo>
                      <a:pt x="0" y="144"/>
                    </a:moveTo>
                    <a:lnTo>
                      <a:pt x="16" y="160"/>
                    </a:lnTo>
                    <a:lnTo>
                      <a:pt x="40" y="168"/>
                    </a:lnTo>
                    <a:lnTo>
                      <a:pt x="72" y="168"/>
                    </a:lnTo>
                    <a:lnTo>
                      <a:pt x="96" y="160"/>
                    </a:lnTo>
                    <a:lnTo>
                      <a:pt x="112" y="144"/>
                    </a:lnTo>
                    <a:lnTo>
                      <a:pt x="112" y="119"/>
                    </a:lnTo>
                    <a:lnTo>
                      <a:pt x="104" y="104"/>
                    </a:lnTo>
                    <a:lnTo>
                      <a:pt x="88" y="87"/>
                    </a:lnTo>
                    <a:lnTo>
                      <a:pt x="72" y="80"/>
                    </a:lnTo>
                    <a:lnTo>
                      <a:pt x="32" y="63"/>
                    </a:lnTo>
                    <a:lnTo>
                      <a:pt x="16" y="56"/>
                    </a:lnTo>
                    <a:lnTo>
                      <a:pt x="8" y="39"/>
                    </a:lnTo>
                    <a:lnTo>
                      <a:pt x="8" y="24"/>
                    </a:lnTo>
                    <a:lnTo>
                      <a:pt x="16" y="15"/>
                    </a:lnTo>
                    <a:lnTo>
                      <a:pt x="40" y="7"/>
                    </a:lnTo>
                    <a:lnTo>
                      <a:pt x="72" y="7"/>
                    </a:lnTo>
                    <a:lnTo>
                      <a:pt x="88" y="15"/>
                    </a:lnTo>
                    <a:lnTo>
                      <a:pt x="96" y="24"/>
                    </a:lnTo>
                    <a:lnTo>
                      <a:pt x="112" y="24"/>
                    </a:lnTo>
                    <a:lnTo>
                      <a:pt x="96" y="7"/>
                    </a:lnTo>
                    <a:lnTo>
                      <a:pt x="72" y="0"/>
                    </a:lnTo>
                    <a:lnTo>
                      <a:pt x="40" y="0"/>
                    </a:lnTo>
                    <a:lnTo>
                      <a:pt x="16" y="7"/>
                    </a:lnTo>
                    <a:lnTo>
                      <a:pt x="0" y="24"/>
                    </a:lnTo>
                    <a:lnTo>
                      <a:pt x="0" y="39"/>
                    </a:lnTo>
                    <a:lnTo>
                      <a:pt x="8" y="56"/>
                    </a:lnTo>
                    <a:lnTo>
                      <a:pt x="16" y="63"/>
                    </a:lnTo>
                    <a:lnTo>
                      <a:pt x="32" y="71"/>
                    </a:lnTo>
                    <a:lnTo>
                      <a:pt x="72" y="87"/>
                    </a:lnTo>
                    <a:lnTo>
                      <a:pt x="88" y="95"/>
                    </a:lnTo>
                    <a:lnTo>
                      <a:pt x="96" y="104"/>
                    </a:lnTo>
                    <a:lnTo>
                      <a:pt x="104" y="119"/>
                    </a:lnTo>
                    <a:lnTo>
                      <a:pt x="104" y="144"/>
                    </a:lnTo>
                    <a:lnTo>
                      <a:pt x="96" y="151"/>
                    </a:lnTo>
                    <a:lnTo>
                      <a:pt x="72" y="160"/>
                    </a:lnTo>
                    <a:lnTo>
                      <a:pt x="40" y="160"/>
                    </a:lnTo>
                    <a:lnTo>
                      <a:pt x="25" y="151"/>
                    </a:lnTo>
                    <a:lnTo>
                      <a:pt x="16" y="144"/>
                    </a:lnTo>
                    <a:lnTo>
                      <a:pt x="0" y="144"/>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73" name="Group 582">
              <a:extLst>
                <a:ext uri="{FF2B5EF4-FFF2-40B4-BE49-F238E27FC236}">
                  <a16:creationId xmlns:a16="http://schemas.microsoft.com/office/drawing/2014/main" id="{427A4707-4CA8-4648-AC18-A993D20B9FCC}"/>
                </a:ext>
              </a:extLst>
            </p:cNvPr>
            <p:cNvGrpSpPr>
              <a:grpSpLocks/>
            </p:cNvGrpSpPr>
            <p:nvPr/>
          </p:nvGrpSpPr>
          <p:grpSpPr bwMode="auto">
            <a:xfrm>
              <a:off x="18388" y="28120"/>
              <a:ext cx="113" cy="169"/>
              <a:chOff x="18388" y="28120"/>
              <a:chExt cx="113" cy="169"/>
            </a:xfrm>
          </p:grpSpPr>
          <p:sp>
            <p:nvSpPr>
              <p:cNvPr id="20457" name="Freeform 583">
                <a:extLst>
                  <a:ext uri="{FF2B5EF4-FFF2-40B4-BE49-F238E27FC236}">
                    <a16:creationId xmlns:a16="http://schemas.microsoft.com/office/drawing/2014/main" id="{4D52302C-964F-4A00-B108-90D87F0829EA}"/>
                  </a:ext>
                </a:extLst>
              </p:cNvPr>
              <p:cNvSpPr>
                <a:spLocks/>
              </p:cNvSpPr>
              <p:nvPr/>
            </p:nvSpPr>
            <p:spPr bwMode="auto">
              <a:xfrm>
                <a:off x="18388" y="28120"/>
                <a:ext cx="113" cy="169"/>
              </a:xfrm>
              <a:custGeom>
                <a:avLst/>
                <a:gdLst>
                  <a:gd name="T0" fmla="+- 0 18388 18388"/>
                  <a:gd name="T1" fmla="*/ T0 w 113"/>
                  <a:gd name="T2" fmla="+- 0 28264 28120"/>
                  <a:gd name="T3" fmla="*/ 28264 h 169"/>
                  <a:gd name="T4" fmla="+- 0 18404 18388"/>
                  <a:gd name="T5" fmla="*/ T4 w 113"/>
                  <a:gd name="T6" fmla="+- 0 28280 28120"/>
                  <a:gd name="T7" fmla="*/ 28280 h 169"/>
                  <a:gd name="T8" fmla="+- 0 18428 18388"/>
                  <a:gd name="T9" fmla="*/ T8 w 113"/>
                  <a:gd name="T10" fmla="+- 0 28288 28120"/>
                  <a:gd name="T11" fmla="*/ 28288 h 169"/>
                  <a:gd name="T12" fmla="+- 0 18460 18388"/>
                  <a:gd name="T13" fmla="*/ T12 w 113"/>
                  <a:gd name="T14" fmla="+- 0 28288 28120"/>
                  <a:gd name="T15" fmla="*/ 28288 h 169"/>
                  <a:gd name="T16" fmla="+- 0 18484 18388"/>
                  <a:gd name="T17" fmla="*/ T16 w 113"/>
                  <a:gd name="T18" fmla="+- 0 28280 28120"/>
                  <a:gd name="T19" fmla="*/ 28280 h 169"/>
                  <a:gd name="T20" fmla="+- 0 18500 18388"/>
                  <a:gd name="T21" fmla="*/ T20 w 113"/>
                  <a:gd name="T22" fmla="+- 0 28264 28120"/>
                  <a:gd name="T23" fmla="*/ 28264 h 169"/>
                  <a:gd name="T24" fmla="+- 0 18500 18388"/>
                  <a:gd name="T25" fmla="*/ T24 w 113"/>
                  <a:gd name="T26" fmla="+- 0 28239 28120"/>
                  <a:gd name="T27" fmla="*/ 28239 h 169"/>
                  <a:gd name="T28" fmla="+- 0 18492 18388"/>
                  <a:gd name="T29" fmla="*/ T28 w 113"/>
                  <a:gd name="T30" fmla="+- 0 28224 28120"/>
                  <a:gd name="T31" fmla="*/ 28224 h 169"/>
                  <a:gd name="T32" fmla="+- 0 18477 18388"/>
                  <a:gd name="T33" fmla="*/ T32 w 113"/>
                  <a:gd name="T34" fmla="+- 0 28207 28120"/>
                  <a:gd name="T35" fmla="*/ 28207 h 169"/>
                  <a:gd name="T36" fmla="+- 0 18460 18388"/>
                  <a:gd name="T37" fmla="*/ T36 w 113"/>
                  <a:gd name="T38" fmla="+- 0 28200 28120"/>
                  <a:gd name="T39" fmla="*/ 28200 h 169"/>
                  <a:gd name="T40" fmla="+- 0 18421 18388"/>
                  <a:gd name="T41" fmla="*/ T40 w 113"/>
                  <a:gd name="T42" fmla="+- 0 28183 28120"/>
                  <a:gd name="T43" fmla="*/ 28183 h 169"/>
                  <a:gd name="T44" fmla="+- 0 18404 18388"/>
                  <a:gd name="T45" fmla="*/ T44 w 113"/>
                  <a:gd name="T46" fmla="+- 0 28176 28120"/>
                  <a:gd name="T47" fmla="*/ 28176 h 169"/>
                  <a:gd name="T48" fmla="+- 0 18397 18388"/>
                  <a:gd name="T49" fmla="*/ T48 w 113"/>
                  <a:gd name="T50" fmla="+- 0 28159 28120"/>
                  <a:gd name="T51" fmla="*/ 28159 h 169"/>
                  <a:gd name="T52" fmla="+- 0 18397 18388"/>
                  <a:gd name="T53" fmla="*/ T52 w 113"/>
                  <a:gd name="T54" fmla="+- 0 28144 28120"/>
                  <a:gd name="T55" fmla="*/ 28144 h 169"/>
                  <a:gd name="T56" fmla="+- 0 18404 18388"/>
                  <a:gd name="T57" fmla="*/ T56 w 113"/>
                  <a:gd name="T58" fmla="+- 0 28135 28120"/>
                  <a:gd name="T59" fmla="*/ 28135 h 169"/>
                  <a:gd name="T60" fmla="+- 0 18428 18388"/>
                  <a:gd name="T61" fmla="*/ T60 w 113"/>
                  <a:gd name="T62" fmla="+- 0 28127 28120"/>
                  <a:gd name="T63" fmla="*/ 28127 h 169"/>
                  <a:gd name="T64" fmla="+- 0 18460 18388"/>
                  <a:gd name="T65" fmla="*/ T64 w 113"/>
                  <a:gd name="T66" fmla="+- 0 28127 28120"/>
                  <a:gd name="T67" fmla="*/ 28127 h 169"/>
                  <a:gd name="T68" fmla="+- 0 18477 18388"/>
                  <a:gd name="T69" fmla="*/ T68 w 113"/>
                  <a:gd name="T70" fmla="+- 0 28135 28120"/>
                  <a:gd name="T71" fmla="*/ 28135 h 169"/>
                  <a:gd name="T72" fmla="+- 0 18484 18388"/>
                  <a:gd name="T73" fmla="*/ T72 w 113"/>
                  <a:gd name="T74" fmla="+- 0 28144 28120"/>
                  <a:gd name="T75" fmla="*/ 28144 h 169"/>
                  <a:gd name="T76" fmla="+- 0 18500 18388"/>
                  <a:gd name="T77" fmla="*/ T76 w 113"/>
                  <a:gd name="T78" fmla="+- 0 28144 28120"/>
                  <a:gd name="T79" fmla="*/ 28144 h 169"/>
                  <a:gd name="T80" fmla="+- 0 18484 18388"/>
                  <a:gd name="T81" fmla="*/ T80 w 113"/>
                  <a:gd name="T82" fmla="+- 0 28127 28120"/>
                  <a:gd name="T83" fmla="*/ 28127 h 169"/>
                  <a:gd name="T84" fmla="+- 0 18460 18388"/>
                  <a:gd name="T85" fmla="*/ T84 w 113"/>
                  <a:gd name="T86" fmla="+- 0 28120 28120"/>
                  <a:gd name="T87" fmla="*/ 28120 h 169"/>
                  <a:gd name="T88" fmla="+- 0 18428 18388"/>
                  <a:gd name="T89" fmla="*/ T88 w 113"/>
                  <a:gd name="T90" fmla="+- 0 28120 28120"/>
                  <a:gd name="T91" fmla="*/ 28120 h 169"/>
                  <a:gd name="T92" fmla="+- 0 18404 18388"/>
                  <a:gd name="T93" fmla="*/ T92 w 113"/>
                  <a:gd name="T94" fmla="+- 0 28127 28120"/>
                  <a:gd name="T95" fmla="*/ 28127 h 169"/>
                  <a:gd name="T96" fmla="+- 0 18388 18388"/>
                  <a:gd name="T97" fmla="*/ T96 w 113"/>
                  <a:gd name="T98" fmla="+- 0 28144 28120"/>
                  <a:gd name="T99" fmla="*/ 28144 h 169"/>
                  <a:gd name="T100" fmla="+- 0 18388 18388"/>
                  <a:gd name="T101" fmla="*/ T100 w 113"/>
                  <a:gd name="T102" fmla="+- 0 28159 28120"/>
                  <a:gd name="T103" fmla="*/ 28159 h 169"/>
                  <a:gd name="T104" fmla="+- 0 18397 18388"/>
                  <a:gd name="T105" fmla="*/ T104 w 113"/>
                  <a:gd name="T106" fmla="+- 0 28176 28120"/>
                  <a:gd name="T107" fmla="*/ 28176 h 169"/>
                  <a:gd name="T108" fmla="+- 0 18404 18388"/>
                  <a:gd name="T109" fmla="*/ T108 w 113"/>
                  <a:gd name="T110" fmla="+- 0 28183 28120"/>
                  <a:gd name="T111" fmla="*/ 28183 h 169"/>
                  <a:gd name="T112" fmla="+- 0 18421 18388"/>
                  <a:gd name="T113" fmla="*/ T112 w 113"/>
                  <a:gd name="T114" fmla="+- 0 28191 28120"/>
                  <a:gd name="T115" fmla="*/ 28191 h 169"/>
                  <a:gd name="T116" fmla="+- 0 18460 18388"/>
                  <a:gd name="T117" fmla="*/ T116 w 113"/>
                  <a:gd name="T118" fmla="+- 0 28207 28120"/>
                  <a:gd name="T119" fmla="*/ 28207 h 169"/>
                  <a:gd name="T120" fmla="+- 0 18477 18388"/>
                  <a:gd name="T121" fmla="*/ T120 w 113"/>
                  <a:gd name="T122" fmla="+- 0 28215 28120"/>
                  <a:gd name="T123" fmla="*/ 28215 h 169"/>
                  <a:gd name="T124" fmla="+- 0 18484 18388"/>
                  <a:gd name="T125" fmla="*/ T124 w 113"/>
                  <a:gd name="T126" fmla="+- 0 28224 28120"/>
                  <a:gd name="T127" fmla="*/ 28224 h 169"/>
                  <a:gd name="T128" fmla="+- 0 18492 18388"/>
                  <a:gd name="T129" fmla="*/ T128 w 113"/>
                  <a:gd name="T130" fmla="+- 0 28239 28120"/>
                  <a:gd name="T131" fmla="*/ 28239 h 169"/>
                  <a:gd name="T132" fmla="+- 0 18492 18388"/>
                  <a:gd name="T133" fmla="*/ T132 w 113"/>
                  <a:gd name="T134" fmla="+- 0 28264 28120"/>
                  <a:gd name="T135" fmla="*/ 28264 h 169"/>
                  <a:gd name="T136" fmla="+- 0 18484 18388"/>
                  <a:gd name="T137" fmla="*/ T136 w 113"/>
                  <a:gd name="T138" fmla="+- 0 28271 28120"/>
                  <a:gd name="T139" fmla="*/ 28271 h 169"/>
                  <a:gd name="T140" fmla="+- 0 18460 18388"/>
                  <a:gd name="T141" fmla="*/ T140 w 113"/>
                  <a:gd name="T142" fmla="+- 0 28280 28120"/>
                  <a:gd name="T143" fmla="*/ 28280 h 169"/>
                  <a:gd name="T144" fmla="+- 0 18428 18388"/>
                  <a:gd name="T145" fmla="*/ T144 w 113"/>
                  <a:gd name="T146" fmla="+- 0 28280 28120"/>
                  <a:gd name="T147" fmla="*/ 28280 h 169"/>
                  <a:gd name="T148" fmla="+- 0 18412 18388"/>
                  <a:gd name="T149" fmla="*/ T148 w 113"/>
                  <a:gd name="T150" fmla="+- 0 28271 28120"/>
                  <a:gd name="T151" fmla="*/ 28271 h 169"/>
                  <a:gd name="T152" fmla="+- 0 18404 18388"/>
                  <a:gd name="T153" fmla="*/ T152 w 113"/>
                  <a:gd name="T154" fmla="+- 0 28264 28120"/>
                  <a:gd name="T155" fmla="*/ 28264 h 169"/>
                  <a:gd name="T156" fmla="+- 0 18388 18388"/>
                  <a:gd name="T157" fmla="*/ T156 w 113"/>
                  <a:gd name="T158" fmla="+- 0 28264 28120"/>
                  <a:gd name="T159" fmla="*/ 28264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13" h="169">
                    <a:moveTo>
                      <a:pt x="0" y="144"/>
                    </a:moveTo>
                    <a:lnTo>
                      <a:pt x="16" y="160"/>
                    </a:lnTo>
                    <a:lnTo>
                      <a:pt x="40" y="168"/>
                    </a:lnTo>
                    <a:lnTo>
                      <a:pt x="72" y="168"/>
                    </a:lnTo>
                    <a:lnTo>
                      <a:pt x="96" y="160"/>
                    </a:lnTo>
                    <a:lnTo>
                      <a:pt x="112" y="144"/>
                    </a:lnTo>
                    <a:lnTo>
                      <a:pt x="112" y="119"/>
                    </a:lnTo>
                    <a:lnTo>
                      <a:pt x="104" y="104"/>
                    </a:lnTo>
                    <a:lnTo>
                      <a:pt x="89" y="87"/>
                    </a:lnTo>
                    <a:lnTo>
                      <a:pt x="72" y="80"/>
                    </a:lnTo>
                    <a:lnTo>
                      <a:pt x="33" y="63"/>
                    </a:lnTo>
                    <a:lnTo>
                      <a:pt x="16" y="56"/>
                    </a:lnTo>
                    <a:lnTo>
                      <a:pt x="9" y="39"/>
                    </a:lnTo>
                    <a:lnTo>
                      <a:pt x="9" y="24"/>
                    </a:lnTo>
                    <a:lnTo>
                      <a:pt x="16" y="15"/>
                    </a:lnTo>
                    <a:lnTo>
                      <a:pt x="40" y="7"/>
                    </a:lnTo>
                    <a:lnTo>
                      <a:pt x="72" y="7"/>
                    </a:lnTo>
                    <a:lnTo>
                      <a:pt x="89" y="15"/>
                    </a:lnTo>
                    <a:lnTo>
                      <a:pt x="96" y="24"/>
                    </a:lnTo>
                    <a:lnTo>
                      <a:pt x="112" y="24"/>
                    </a:lnTo>
                    <a:lnTo>
                      <a:pt x="96" y="7"/>
                    </a:lnTo>
                    <a:lnTo>
                      <a:pt x="72" y="0"/>
                    </a:lnTo>
                    <a:lnTo>
                      <a:pt x="40" y="0"/>
                    </a:lnTo>
                    <a:lnTo>
                      <a:pt x="16" y="7"/>
                    </a:lnTo>
                    <a:lnTo>
                      <a:pt x="0" y="24"/>
                    </a:lnTo>
                    <a:lnTo>
                      <a:pt x="0" y="39"/>
                    </a:lnTo>
                    <a:lnTo>
                      <a:pt x="9" y="56"/>
                    </a:lnTo>
                    <a:lnTo>
                      <a:pt x="16" y="63"/>
                    </a:lnTo>
                    <a:lnTo>
                      <a:pt x="33" y="71"/>
                    </a:lnTo>
                    <a:lnTo>
                      <a:pt x="72" y="87"/>
                    </a:lnTo>
                    <a:lnTo>
                      <a:pt x="89" y="95"/>
                    </a:lnTo>
                    <a:lnTo>
                      <a:pt x="96" y="104"/>
                    </a:lnTo>
                    <a:lnTo>
                      <a:pt x="104" y="119"/>
                    </a:lnTo>
                    <a:lnTo>
                      <a:pt x="104" y="144"/>
                    </a:lnTo>
                    <a:lnTo>
                      <a:pt x="96" y="151"/>
                    </a:lnTo>
                    <a:lnTo>
                      <a:pt x="72" y="160"/>
                    </a:lnTo>
                    <a:lnTo>
                      <a:pt x="40" y="160"/>
                    </a:lnTo>
                    <a:lnTo>
                      <a:pt x="24" y="151"/>
                    </a:lnTo>
                    <a:lnTo>
                      <a:pt x="16" y="144"/>
                    </a:lnTo>
                    <a:lnTo>
                      <a:pt x="0" y="144"/>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74" name="Group 584">
              <a:extLst>
                <a:ext uri="{FF2B5EF4-FFF2-40B4-BE49-F238E27FC236}">
                  <a16:creationId xmlns:a16="http://schemas.microsoft.com/office/drawing/2014/main" id="{F8C0BB3F-1148-4ADA-8221-9C0617FB61E2}"/>
                </a:ext>
              </a:extLst>
            </p:cNvPr>
            <p:cNvGrpSpPr>
              <a:grpSpLocks/>
            </p:cNvGrpSpPr>
            <p:nvPr/>
          </p:nvGrpSpPr>
          <p:grpSpPr bwMode="auto">
            <a:xfrm>
              <a:off x="18556" y="28120"/>
              <a:ext cx="2" cy="169"/>
              <a:chOff x="18556" y="28120"/>
              <a:chExt cx="2" cy="169"/>
            </a:xfrm>
          </p:grpSpPr>
          <p:sp>
            <p:nvSpPr>
              <p:cNvPr id="20456" name="Freeform 585">
                <a:extLst>
                  <a:ext uri="{FF2B5EF4-FFF2-40B4-BE49-F238E27FC236}">
                    <a16:creationId xmlns:a16="http://schemas.microsoft.com/office/drawing/2014/main" id="{87FC6995-32E7-4B0B-BCD6-D22F078375EC}"/>
                  </a:ext>
                </a:extLst>
              </p:cNvPr>
              <p:cNvSpPr>
                <a:spLocks/>
              </p:cNvSpPr>
              <p:nvPr/>
            </p:nvSpPr>
            <p:spPr bwMode="auto">
              <a:xfrm>
                <a:off x="18556" y="28120"/>
                <a:ext cx="2" cy="169"/>
              </a:xfrm>
              <a:custGeom>
                <a:avLst/>
                <a:gdLst>
                  <a:gd name="T0" fmla="+- 0 28120 28120"/>
                  <a:gd name="T1" fmla="*/ 28120 h 169"/>
                  <a:gd name="T2" fmla="+- 0 28288 28120"/>
                  <a:gd name="T3" fmla="*/ 28288 h 169"/>
                </a:gdLst>
                <a:ahLst/>
                <a:cxnLst>
                  <a:cxn ang="0">
                    <a:pos x="0" y="T1"/>
                  </a:cxn>
                  <a:cxn ang="0">
                    <a:pos x="0" y="T3"/>
                  </a:cxn>
                </a:cxnLst>
                <a:rect l="0" t="0" r="r" b="b"/>
                <a:pathLst>
                  <a:path h="169">
                    <a:moveTo>
                      <a:pt x="0" y="0"/>
                    </a:moveTo>
                    <a:lnTo>
                      <a:pt x="0" y="16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75" name="Group 586">
              <a:extLst>
                <a:ext uri="{FF2B5EF4-FFF2-40B4-BE49-F238E27FC236}">
                  <a16:creationId xmlns:a16="http://schemas.microsoft.com/office/drawing/2014/main" id="{CEC6F42D-F11B-4001-9E8A-314CE1FE0CD6}"/>
                </a:ext>
              </a:extLst>
            </p:cNvPr>
            <p:cNvGrpSpPr>
              <a:grpSpLocks/>
            </p:cNvGrpSpPr>
            <p:nvPr/>
          </p:nvGrpSpPr>
          <p:grpSpPr bwMode="auto">
            <a:xfrm>
              <a:off x="18565" y="28127"/>
              <a:ext cx="2" cy="153"/>
              <a:chOff x="18565" y="28127"/>
              <a:chExt cx="2" cy="153"/>
            </a:xfrm>
          </p:grpSpPr>
          <p:sp>
            <p:nvSpPr>
              <p:cNvPr id="20455" name="Freeform 587">
                <a:extLst>
                  <a:ext uri="{FF2B5EF4-FFF2-40B4-BE49-F238E27FC236}">
                    <a16:creationId xmlns:a16="http://schemas.microsoft.com/office/drawing/2014/main" id="{B431E0DA-775D-43CE-9320-DA2ED62E30B1}"/>
                  </a:ext>
                </a:extLst>
              </p:cNvPr>
              <p:cNvSpPr>
                <a:spLocks/>
              </p:cNvSpPr>
              <p:nvPr/>
            </p:nvSpPr>
            <p:spPr bwMode="auto">
              <a:xfrm>
                <a:off x="18565" y="28127"/>
                <a:ext cx="2" cy="153"/>
              </a:xfrm>
              <a:custGeom>
                <a:avLst/>
                <a:gdLst>
                  <a:gd name="T0" fmla="+- 0 28127 28127"/>
                  <a:gd name="T1" fmla="*/ 28127 h 153"/>
                  <a:gd name="T2" fmla="+- 0 28280 28127"/>
                  <a:gd name="T3" fmla="*/ 28280 h 153"/>
                </a:gdLst>
                <a:ahLst/>
                <a:cxnLst>
                  <a:cxn ang="0">
                    <a:pos x="0" y="T1"/>
                  </a:cxn>
                  <a:cxn ang="0">
                    <a:pos x="0" y="T3"/>
                  </a:cxn>
                </a:cxnLst>
                <a:rect l="0" t="0" r="r" b="b"/>
                <a:pathLst>
                  <a:path h="153">
                    <a:moveTo>
                      <a:pt x="0" y="0"/>
                    </a:moveTo>
                    <a:lnTo>
                      <a:pt x="0" y="153"/>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76" name="Group 588">
              <a:extLst>
                <a:ext uri="{FF2B5EF4-FFF2-40B4-BE49-F238E27FC236}">
                  <a16:creationId xmlns:a16="http://schemas.microsoft.com/office/drawing/2014/main" id="{315C0D6A-45E2-43B8-A28D-80EBE4375CFB}"/>
                </a:ext>
              </a:extLst>
            </p:cNvPr>
            <p:cNvGrpSpPr>
              <a:grpSpLocks/>
            </p:cNvGrpSpPr>
            <p:nvPr/>
          </p:nvGrpSpPr>
          <p:grpSpPr bwMode="auto">
            <a:xfrm>
              <a:off x="18556" y="28120"/>
              <a:ext cx="97" cy="8"/>
              <a:chOff x="18556" y="28120"/>
              <a:chExt cx="97" cy="8"/>
            </a:xfrm>
          </p:grpSpPr>
          <p:sp>
            <p:nvSpPr>
              <p:cNvPr id="20454" name="Freeform 589">
                <a:extLst>
                  <a:ext uri="{FF2B5EF4-FFF2-40B4-BE49-F238E27FC236}">
                    <a16:creationId xmlns:a16="http://schemas.microsoft.com/office/drawing/2014/main" id="{A1E69535-AB42-4FE7-B64C-3384EE39E0E6}"/>
                  </a:ext>
                </a:extLst>
              </p:cNvPr>
              <p:cNvSpPr>
                <a:spLocks/>
              </p:cNvSpPr>
              <p:nvPr/>
            </p:nvSpPr>
            <p:spPr bwMode="auto">
              <a:xfrm>
                <a:off x="18556" y="28120"/>
                <a:ext cx="97" cy="8"/>
              </a:xfrm>
              <a:custGeom>
                <a:avLst/>
                <a:gdLst>
                  <a:gd name="T0" fmla="+- 0 18556 18556"/>
                  <a:gd name="T1" fmla="*/ T0 w 97"/>
                  <a:gd name="T2" fmla="+- 0 28120 28120"/>
                  <a:gd name="T3" fmla="*/ 28120 h 8"/>
                  <a:gd name="T4" fmla="+- 0 18653 18556"/>
                  <a:gd name="T5" fmla="*/ T4 w 97"/>
                  <a:gd name="T6" fmla="+- 0 28120 28120"/>
                  <a:gd name="T7" fmla="*/ 28120 h 8"/>
                  <a:gd name="T8" fmla="+- 0 18653 18556"/>
                  <a:gd name="T9" fmla="*/ T8 w 97"/>
                  <a:gd name="T10" fmla="+- 0 28127 28120"/>
                  <a:gd name="T11" fmla="*/ 28127 h 8"/>
                  <a:gd name="T12" fmla="+- 0 18565 18556"/>
                  <a:gd name="T13" fmla="*/ T12 w 97"/>
                  <a:gd name="T14" fmla="+- 0 28127 28120"/>
                  <a:gd name="T15" fmla="*/ 28127 h 8"/>
                </a:gdLst>
                <a:ahLst/>
                <a:cxnLst>
                  <a:cxn ang="0">
                    <a:pos x="T1" y="T3"/>
                  </a:cxn>
                  <a:cxn ang="0">
                    <a:pos x="T5" y="T7"/>
                  </a:cxn>
                  <a:cxn ang="0">
                    <a:pos x="T9" y="T11"/>
                  </a:cxn>
                  <a:cxn ang="0">
                    <a:pos x="T13" y="T15"/>
                  </a:cxn>
                </a:cxnLst>
                <a:rect l="0" t="0" r="r" b="b"/>
                <a:pathLst>
                  <a:path w="97" h="8">
                    <a:moveTo>
                      <a:pt x="0" y="0"/>
                    </a:moveTo>
                    <a:lnTo>
                      <a:pt x="97" y="0"/>
                    </a:lnTo>
                    <a:lnTo>
                      <a:pt x="97" y="7"/>
                    </a:lnTo>
                    <a:lnTo>
                      <a:pt x="9" y="7"/>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77" name="Group 590">
              <a:extLst>
                <a:ext uri="{FF2B5EF4-FFF2-40B4-BE49-F238E27FC236}">
                  <a16:creationId xmlns:a16="http://schemas.microsoft.com/office/drawing/2014/main" id="{36AAA19F-2073-4BB3-91CF-33663DA8AF01}"/>
                </a:ext>
              </a:extLst>
            </p:cNvPr>
            <p:cNvGrpSpPr>
              <a:grpSpLocks/>
            </p:cNvGrpSpPr>
            <p:nvPr/>
          </p:nvGrpSpPr>
          <p:grpSpPr bwMode="auto">
            <a:xfrm>
              <a:off x="18565" y="28200"/>
              <a:ext cx="48" cy="8"/>
              <a:chOff x="18565" y="28200"/>
              <a:chExt cx="48" cy="8"/>
            </a:xfrm>
          </p:grpSpPr>
          <p:sp>
            <p:nvSpPr>
              <p:cNvPr id="20453" name="Freeform 591">
                <a:extLst>
                  <a:ext uri="{FF2B5EF4-FFF2-40B4-BE49-F238E27FC236}">
                    <a16:creationId xmlns:a16="http://schemas.microsoft.com/office/drawing/2014/main" id="{467A0769-0E45-4D48-9D68-809660D6F673}"/>
                  </a:ext>
                </a:extLst>
              </p:cNvPr>
              <p:cNvSpPr>
                <a:spLocks/>
              </p:cNvSpPr>
              <p:nvPr/>
            </p:nvSpPr>
            <p:spPr bwMode="auto">
              <a:xfrm>
                <a:off x="18565" y="28200"/>
                <a:ext cx="48" cy="8"/>
              </a:xfrm>
              <a:custGeom>
                <a:avLst/>
                <a:gdLst>
                  <a:gd name="T0" fmla="+- 0 18565 18565"/>
                  <a:gd name="T1" fmla="*/ T0 w 48"/>
                  <a:gd name="T2" fmla="+- 0 28200 28200"/>
                  <a:gd name="T3" fmla="*/ 28200 h 8"/>
                  <a:gd name="T4" fmla="+- 0 18612 18565"/>
                  <a:gd name="T5" fmla="*/ T4 w 48"/>
                  <a:gd name="T6" fmla="+- 0 28200 28200"/>
                  <a:gd name="T7" fmla="*/ 28200 h 8"/>
                  <a:gd name="T8" fmla="+- 0 18612 18565"/>
                  <a:gd name="T9" fmla="*/ T8 w 48"/>
                  <a:gd name="T10" fmla="+- 0 28207 28200"/>
                  <a:gd name="T11" fmla="*/ 28207 h 8"/>
                  <a:gd name="T12" fmla="+- 0 18565 18565"/>
                  <a:gd name="T13" fmla="*/ T12 w 48"/>
                  <a:gd name="T14" fmla="+- 0 28207 28200"/>
                  <a:gd name="T15" fmla="*/ 28207 h 8"/>
                </a:gdLst>
                <a:ahLst/>
                <a:cxnLst>
                  <a:cxn ang="0">
                    <a:pos x="T1" y="T3"/>
                  </a:cxn>
                  <a:cxn ang="0">
                    <a:pos x="T5" y="T7"/>
                  </a:cxn>
                  <a:cxn ang="0">
                    <a:pos x="T9" y="T11"/>
                  </a:cxn>
                  <a:cxn ang="0">
                    <a:pos x="T13" y="T15"/>
                  </a:cxn>
                </a:cxnLst>
                <a:rect l="0" t="0" r="r" b="b"/>
                <a:pathLst>
                  <a:path w="48" h="8">
                    <a:moveTo>
                      <a:pt x="0" y="0"/>
                    </a:moveTo>
                    <a:lnTo>
                      <a:pt x="47" y="0"/>
                    </a:lnTo>
                    <a:lnTo>
                      <a:pt x="47" y="7"/>
                    </a:lnTo>
                    <a:lnTo>
                      <a:pt x="0" y="7"/>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78" name="Group 592">
              <a:extLst>
                <a:ext uri="{FF2B5EF4-FFF2-40B4-BE49-F238E27FC236}">
                  <a16:creationId xmlns:a16="http://schemas.microsoft.com/office/drawing/2014/main" id="{448EDF84-840C-480C-981D-CFF6221E3C89}"/>
                </a:ext>
              </a:extLst>
            </p:cNvPr>
            <p:cNvGrpSpPr>
              <a:grpSpLocks/>
            </p:cNvGrpSpPr>
            <p:nvPr/>
          </p:nvGrpSpPr>
          <p:grpSpPr bwMode="auto">
            <a:xfrm>
              <a:off x="18556" y="28280"/>
              <a:ext cx="97" cy="8"/>
              <a:chOff x="18556" y="28280"/>
              <a:chExt cx="97" cy="8"/>
            </a:xfrm>
          </p:grpSpPr>
          <p:sp>
            <p:nvSpPr>
              <p:cNvPr id="20452" name="Freeform 593">
                <a:extLst>
                  <a:ext uri="{FF2B5EF4-FFF2-40B4-BE49-F238E27FC236}">
                    <a16:creationId xmlns:a16="http://schemas.microsoft.com/office/drawing/2014/main" id="{E4F7D5A3-3630-411E-AFF2-3AFA74982D7E}"/>
                  </a:ext>
                </a:extLst>
              </p:cNvPr>
              <p:cNvSpPr>
                <a:spLocks/>
              </p:cNvSpPr>
              <p:nvPr/>
            </p:nvSpPr>
            <p:spPr bwMode="auto">
              <a:xfrm>
                <a:off x="18556" y="28280"/>
                <a:ext cx="97" cy="8"/>
              </a:xfrm>
              <a:custGeom>
                <a:avLst/>
                <a:gdLst>
                  <a:gd name="T0" fmla="+- 0 18565 18556"/>
                  <a:gd name="T1" fmla="*/ T0 w 97"/>
                  <a:gd name="T2" fmla="+- 0 28280 28280"/>
                  <a:gd name="T3" fmla="*/ 28280 h 8"/>
                  <a:gd name="T4" fmla="+- 0 18653 18556"/>
                  <a:gd name="T5" fmla="*/ T4 w 97"/>
                  <a:gd name="T6" fmla="+- 0 28280 28280"/>
                  <a:gd name="T7" fmla="*/ 28280 h 8"/>
                  <a:gd name="T8" fmla="+- 0 18653 18556"/>
                  <a:gd name="T9" fmla="*/ T8 w 97"/>
                  <a:gd name="T10" fmla="+- 0 28288 28280"/>
                  <a:gd name="T11" fmla="*/ 28288 h 8"/>
                  <a:gd name="T12" fmla="+- 0 18556 18556"/>
                  <a:gd name="T13" fmla="*/ T12 w 97"/>
                  <a:gd name="T14" fmla="+- 0 28288 28280"/>
                  <a:gd name="T15" fmla="*/ 28288 h 8"/>
                </a:gdLst>
                <a:ahLst/>
                <a:cxnLst>
                  <a:cxn ang="0">
                    <a:pos x="T1" y="T3"/>
                  </a:cxn>
                  <a:cxn ang="0">
                    <a:pos x="T5" y="T7"/>
                  </a:cxn>
                  <a:cxn ang="0">
                    <a:pos x="T9" y="T11"/>
                  </a:cxn>
                  <a:cxn ang="0">
                    <a:pos x="T13" y="T15"/>
                  </a:cxn>
                </a:cxnLst>
                <a:rect l="0" t="0" r="r" b="b"/>
                <a:pathLst>
                  <a:path w="97" h="8">
                    <a:moveTo>
                      <a:pt x="9" y="0"/>
                    </a:moveTo>
                    <a:lnTo>
                      <a:pt x="97" y="0"/>
                    </a:lnTo>
                    <a:lnTo>
                      <a:pt x="97" y="8"/>
                    </a:lnTo>
                    <a:lnTo>
                      <a:pt x="0" y="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79" name="Group 594">
              <a:extLst>
                <a:ext uri="{FF2B5EF4-FFF2-40B4-BE49-F238E27FC236}">
                  <a16:creationId xmlns:a16="http://schemas.microsoft.com/office/drawing/2014/main" id="{64DBA90B-7B01-4719-944F-0974231C1895}"/>
                </a:ext>
              </a:extLst>
            </p:cNvPr>
            <p:cNvGrpSpPr>
              <a:grpSpLocks/>
            </p:cNvGrpSpPr>
            <p:nvPr/>
          </p:nvGrpSpPr>
          <p:grpSpPr bwMode="auto">
            <a:xfrm>
              <a:off x="18701" y="28120"/>
              <a:ext cx="113" cy="169"/>
              <a:chOff x="18701" y="28120"/>
              <a:chExt cx="113" cy="169"/>
            </a:xfrm>
          </p:grpSpPr>
          <p:sp>
            <p:nvSpPr>
              <p:cNvPr id="20451" name="Freeform 595">
                <a:extLst>
                  <a:ext uri="{FF2B5EF4-FFF2-40B4-BE49-F238E27FC236}">
                    <a16:creationId xmlns:a16="http://schemas.microsoft.com/office/drawing/2014/main" id="{2DFD6E93-D3D9-4748-9CAA-1E07E10BFBF0}"/>
                  </a:ext>
                </a:extLst>
              </p:cNvPr>
              <p:cNvSpPr>
                <a:spLocks/>
              </p:cNvSpPr>
              <p:nvPr/>
            </p:nvSpPr>
            <p:spPr bwMode="auto">
              <a:xfrm>
                <a:off x="18701" y="28120"/>
                <a:ext cx="113" cy="169"/>
              </a:xfrm>
              <a:custGeom>
                <a:avLst/>
                <a:gdLst>
                  <a:gd name="T0" fmla="+- 0 18701 18701"/>
                  <a:gd name="T1" fmla="*/ T0 w 113"/>
                  <a:gd name="T2" fmla="+- 0 28264 28120"/>
                  <a:gd name="T3" fmla="*/ 28264 h 169"/>
                  <a:gd name="T4" fmla="+- 0 18716 18701"/>
                  <a:gd name="T5" fmla="*/ T4 w 113"/>
                  <a:gd name="T6" fmla="+- 0 28280 28120"/>
                  <a:gd name="T7" fmla="*/ 28280 h 169"/>
                  <a:gd name="T8" fmla="+- 0 18741 18701"/>
                  <a:gd name="T9" fmla="*/ T8 w 113"/>
                  <a:gd name="T10" fmla="+- 0 28288 28120"/>
                  <a:gd name="T11" fmla="*/ 28288 h 169"/>
                  <a:gd name="T12" fmla="+- 0 18772 18701"/>
                  <a:gd name="T13" fmla="*/ T12 w 113"/>
                  <a:gd name="T14" fmla="+- 0 28288 28120"/>
                  <a:gd name="T15" fmla="*/ 28288 h 169"/>
                  <a:gd name="T16" fmla="+- 0 18797 18701"/>
                  <a:gd name="T17" fmla="*/ T16 w 113"/>
                  <a:gd name="T18" fmla="+- 0 28280 28120"/>
                  <a:gd name="T19" fmla="*/ 28280 h 169"/>
                  <a:gd name="T20" fmla="+- 0 18813 18701"/>
                  <a:gd name="T21" fmla="*/ T20 w 113"/>
                  <a:gd name="T22" fmla="+- 0 28264 28120"/>
                  <a:gd name="T23" fmla="*/ 28264 h 169"/>
                  <a:gd name="T24" fmla="+- 0 18813 18701"/>
                  <a:gd name="T25" fmla="*/ T24 w 113"/>
                  <a:gd name="T26" fmla="+- 0 28239 28120"/>
                  <a:gd name="T27" fmla="*/ 28239 h 169"/>
                  <a:gd name="T28" fmla="+- 0 18804 18701"/>
                  <a:gd name="T29" fmla="*/ T28 w 113"/>
                  <a:gd name="T30" fmla="+- 0 28224 28120"/>
                  <a:gd name="T31" fmla="*/ 28224 h 169"/>
                  <a:gd name="T32" fmla="+- 0 18789 18701"/>
                  <a:gd name="T33" fmla="*/ T32 w 113"/>
                  <a:gd name="T34" fmla="+- 0 28207 28120"/>
                  <a:gd name="T35" fmla="*/ 28207 h 169"/>
                  <a:gd name="T36" fmla="+- 0 18772 18701"/>
                  <a:gd name="T37" fmla="*/ T36 w 113"/>
                  <a:gd name="T38" fmla="+- 0 28200 28120"/>
                  <a:gd name="T39" fmla="*/ 28200 h 169"/>
                  <a:gd name="T40" fmla="+- 0 18733 18701"/>
                  <a:gd name="T41" fmla="*/ T40 w 113"/>
                  <a:gd name="T42" fmla="+- 0 28183 28120"/>
                  <a:gd name="T43" fmla="*/ 28183 h 169"/>
                  <a:gd name="T44" fmla="+- 0 18716 18701"/>
                  <a:gd name="T45" fmla="*/ T44 w 113"/>
                  <a:gd name="T46" fmla="+- 0 28176 28120"/>
                  <a:gd name="T47" fmla="*/ 28176 h 169"/>
                  <a:gd name="T48" fmla="+- 0 18709 18701"/>
                  <a:gd name="T49" fmla="*/ T48 w 113"/>
                  <a:gd name="T50" fmla="+- 0 28159 28120"/>
                  <a:gd name="T51" fmla="*/ 28159 h 169"/>
                  <a:gd name="T52" fmla="+- 0 18709 18701"/>
                  <a:gd name="T53" fmla="*/ T52 w 113"/>
                  <a:gd name="T54" fmla="+- 0 28144 28120"/>
                  <a:gd name="T55" fmla="*/ 28144 h 169"/>
                  <a:gd name="T56" fmla="+- 0 18716 18701"/>
                  <a:gd name="T57" fmla="*/ T56 w 113"/>
                  <a:gd name="T58" fmla="+- 0 28135 28120"/>
                  <a:gd name="T59" fmla="*/ 28135 h 169"/>
                  <a:gd name="T60" fmla="+- 0 18741 18701"/>
                  <a:gd name="T61" fmla="*/ T60 w 113"/>
                  <a:gd name="T62" fmla="+- 0 28127 28120"/>
                  <a:gd name="T63" fmla="*/ 28127 h 169"/>
                  <a:gd name="T64" fmla="+- 0 18772 18701"/>
                  <a:gd name="T65" fmla="*/ T64 w 113"/>
                  <a:gd name="T66" fmla="+- 0 28127 28120"/>
                  <a:gd name="T67" fmla="*/ 28127 h 169"/>
                  <a:gd name="T68" fmla="+- 0 18789 18701"/>
                  <a:gd name="T69" fmla="*/ T68 w 113"/>
                  <a:gd name="T70" fmla="+- 0 28135 28120"/>
                  <a:gd name="T71" fmla="*/ 28135 h 169"/>
                  <a:gd name="T72" fmla="+- 0 18797 18701"/>
                  <a:gd name="T73" fmla="*/ T72 w 113"/>
                  <a:gd name="T74" fmla="+- 0 28144 28120"/>
                  <a:gd name="T75" fmla="*/ 28144 h 169"/>
                  <a:gd name="T76" fmla="+- 0 18813 18701"/>
                  <a:gd name="T77" fmla="*/ T76 w 113"/>
                  <a:gd name="T78" fmla="+- 0 28144 28120"/>
                  <a:gd name="T79" fmla="*/ 28144 h 169"/>
                  <a:gd name="T80" fmla="+- 0 18797 18701"/>
                  <a:gd name="T81" fmla="*/ T80 w 113"/>
                  <a:gd name="T82" fmla="+- 0 28127 28120"/>
                  <a:gd name="T83" fmla="*/ 28127 h 169"/>
                  <a:gd name="T84" fmla="+- 0 18772 18701"/>
                  <a:gd name="T85" fmla="*/ T84 w 113"/>
                  <a:gd name="T86" fmla="+- 0 28120 28120"/>
                  <a:gd name="T87" fmla="*/ 28120 h 169"/>
                  <a:gd name="T88" fmla="+- 0 18741 18701"/>
                  <a:gd name="T89" fmla="*/ T88 w 113"/>
                  <a:gd name="T90" fmla="+- 0 28120 28120"/>
                  <a:gd name="T91" fmla="*/ 28120 h 169"/>
                  <a:gd name="T92" fmla="+- 0 18716 18701"/>
                  <a:gd name="T93" fmla="*/ T92 w 113"/>
                  <a:gd name="T94" fmla="+- 0 28127 28120"/>
                  <a:gd name="T95" fmla="*/ 28127 h 169"/>
                  <a:gd name="T96" fmla="+- 0 18701 18701"/>
                  <a:gd name="T97" fmla="*/ T96 w 113"/>
                  <a:gd name="T98" fmla="+- 0 28144 28120"/>
                  <a:gd name="T99" fmla="*/ 28144 h 169"/>
                  <a:gd name="T100" fmla="+- 0 18701 18701"/>
                  <a:gd name="T101" fmla="*/ T100 w 113"/>
                  <a:gd name="T102" fmla="+- 0 28159 28120"/>
                  <a:gd name="T103" fmla="*/ 28159 h 169"/>
                  <a:gd name="T104" fmla="+- 0 18709 18701"/>
                  <a:gd name="T105" fmla="*/ T104 w 113"/>
                  <a:gd name="T106" fmla="+- 0 28176 28120"/>
                  <a:gd name="T107" fmla="*/ 28176 h 169"/>
                  <a:gd name="T108" fmla="+- 0 18716 18701"/>
                  <a:gd name="T109" fmla="*/ T108 w 113"/>
                  <a:gd name="T110" fmla="+- 0 28183 28120"/>
                  <a:gd name="T111" fmla="*/ 28183 h 169"/>
                  <a:gd name="T112" fmla="+- 0 18733 18701"/>
                  <a:gd name="T113" fmla="*/ T112 w 113"/>
                  <a:gd name="T114" fmla="+- 0 28191 28120"/>
                  <a:gd name="T115" fmla="*/ 28191 h 169"/>
                  <a:gd name="T116" fmla="+- 0 18772 18701"/>
                  <a:gd name="T117" fmla="*/ T116 w 113"/>
                  <a:gd name="T118" fmla="+- 0 28207 28120"/>
                  <a:gd name="T119" fmla="*/ 28207 h 169"/>
                  <a:gd name="T120" fmla="+- 0 18789 18701"/>
                  <a:gd name="T121" fmla="*/ T120 w 113"/>
                  <a:gd name="T122" fmla="+- 0 28215 28120"/>
                  <a:gd name="T123" fmla="*/ 28215 h 169"/>
                  <a:gd name="T124" fmla="+- 0 18797 18701"/>
                  <a:gd name="T125" fmla="*/ T124 w 113"/>
                  <a:gd name="T126" fmla="+- 0 28224 28120"/>
                  <a:gd name="T127" fmla="*/ 28224 h 169"/>
                  <a:gd name="T128" fmla="+- 0 18804 18701"/>
                  <a:gd name="T129" fmla="*/ T128 w 113"/>
                  <a:gd name="T130" fmla="+- 0 28239 28120"/>
                  <a:gd name="T131" fmla="*/ 28239 h 169"/>
                  <a:gd name="T132" fmla="+- 0 18804 18701"/>
                  <a:gd name="T133" fmla="*/ T132 w 113"/>
                  <a:gd name="T134" fmla="+- 0 28264 28120"/>
                  <a:gd name="T135" fmla="*/ 28264 h 169"/>
                  <a:gd name="T136" fmla="+- 0 18797 18701"/>
                  <a:gd name="T137" fmla="*/ T136 w 113"/>
                  <a:gd name="T138" fmla="+- 0 28271 28120"/>
                  <a:gd name="T139" fmla="*/ 28271 h 169"/>
                  <a:gd name="T140" fmla="+- 0 18772 18701"/>
                  <a:gd name="T141" fmla="*/ T140 w 113"/>
                  <a:gd name="T142" fmla="+- 0 28280 28120"/>
                  <a:gd name="T143" fmla="*/ 28280 h 169"/>
                  <a:gd name="T144" fmla="+- 0 18741 18701"/>
                  <a:gd name="T145" fmla="*/ T144 w 113"/>
                  <a:gd name="T146" fmla="+- 0 28280 28120"/>
                  <a:gd name="T147" fmla="*/ 28280 h 169"/>
                  <a:gd name="T148" fmla="+- 0 18724 18701"/>
                  <a:gd name="T149" fmla="*/ T148 w 113"/>
                  <a:gd name="T150" fmla="+- 0 28271 28120"/>
                  <a:gd name="T151" fmla="*/ 28271 h 169"/>
                  <a:gd name="T152" fmla="+- 0 18716 18701"/>
                  <a:gd name="T153" fmla="*/ T152 w 113"/>
                  <a:gd name="T154" fmla="+- 0 28264 28120"/>
                  <a:gd name="T155" fmla="*/ 28264 h 169"/>
                  <a:gd name="T156" fmla="+- 0 18701 18701"/>
                  <a:gd name="T157" fmla="*/ T156 w 113"/>
                  <a:gd name="T158" fmla="+- 0 28264 28120"/>
                  <a:gd name="T159" fmla="*/ 28264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13" h="169">
                    <a:moveTo>
                      <a:pt x="0" y="144"/>
                    </a:moveTo>
                    <a:lnTo>
                      <a:pt x="15" y="160"/>
                    </a:lnTo>
                    <a:lnTo>
                      <a:pt x="40" y="168"/>
                    </a:lnTo>
                    <a:lnTo>
                      <a:pt x="71" y="168"/>
                    </a:lnTo>
                    <a:lnTo>
                      <a:pt x="96" y="160"/>
                    </a:lnTo>
                    <a:lnTo>
                      <a:pt x="112" y="144"/>
                    </a:lnTo>
                    <a:lnTo>
                      <a:pt x="112" y="119"/>
                    </a:lnTo>
                    <a:lnTo>
                      <a:pt x="103" y="104"/>
                    </a:lnTo>
                    <a:lnTo>
                      <a:pt x="88" y="87"/>
                    </a:lnTo>
                    <a:lnTo>
                      <a:pt x="71" y="80"/>
                    </a:lnTo>
                    <a:lnTo>
                      <a:pt x="32" y="63"/>
                    </a:lnTo>
                    <a:lnTo>
                      <a:pt x="15" y="56"/>
                    </a:lnTo>
                    <a:lnTo>
                      <a:pt x="8" y="39"/>
                    </a:lnTo>
                    <a:lnTo>
                      <a:pt x="8" y="24"/>
                    </a:lnTo>
                    <a:lnTo>
                      <a:pt x="15" y="15"/>
                    </a:lnTo>
                    <a:lnTo>
                      <a:pt x="40" y="7"/>
                    </a:lnTo>
                    <a:lnTo>
                      <a:pt x="71" y="7"/>
                    </a:lnTo>
                    <a:lnTo>
                      <a:pt x="88" y="15"/>
                    </a:lnTo>
                    <a:lnTo>
                      <a:pt x="96" y="24"/>
                    </a:lnTo>
                    <a:lnTo>
                      <a:pt x="112" y="24"/>
                    </a:lnTo>
                    <a:lnTo>
                      <a:pt x="96" y="7"/>
                    </a:lnTo>
                    <a:lnTo>
                      <a:pt x="71" y="0"/>
                    </a:lnTo>
                    <a:lnTo>
                      <a:pt x="40" y="0"/>
                    </a:lnTo>
                    <a:lnTo>
                      <a:pt x="15" y="7"/>
                    </a:lnTo>
                    <a:lnTo>
                      <a:pt x="0" y="24"/>
                    </a:lnTo>
                    <a:lnTo>
                      <a:pt x="0" y="39"/>
                    </a:lnTo>
                    <a:lnTo>
                      <a:pt x="8" y="56"/>
                    </a:lnTo>
                    <a:lnTo>
                      <a:pt x="15" y="63"/>
                    </a:lnTo>
                    <a:lnTo>
                      <a:pt x="32" y="71"/>
                    </a:lnTo>
                    <a:lnTo>
                      <a:pt x="71" y="87"/>
                    </a:lnTo>
                    <a:lnTo>
                      <a:pt x="88" y="95"/>
                    </a:lnTo>
                    <a:lnTo>
                      <a:pt x="96" y="104"/>
                    </a:lnTo>
                    <a:lnTo>
                      <a:pt x="103" y="119"/>
                    </a:lnTo>
                    <a:lnTo>
                      <a:pt x="103" y="144"/>
                    </a:lnTo>
                    <a:lnTo>
                      <a:pt x="96" y="151"/>
                    </a:lnTo>
                    <a:lnTo>
                      <a:pt x="71" y="160"/>
                    </a:lnTo>
                    <a:lnTo>
                      <a:pt x="40" y="160"/>
                    </a:lnTo>
                    <a:lnTo>
                      <a:pt x="23" y="151"/>
                    </a:lnTo>
                    <a:lnTo>
                      <a:pt x="15" y="144"/>
                    </a:lnTo>
                    <a:lnTo>
                      <a:pt x="0" y="144"/>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80" name="Group 596">
              <a:extLst>
                <a:ext uri="{FF2B5EF4-FFF2-40B4-BE49-F238E27FC236}">
                  <a16:creationId xmlns:a16="http://schemas.microsoft.com/office/drawing/2014/main" id="{4BBC5317-208C-4B20-A2B4-D9962B9963EF}"/>
                </a:ext>
              </a:extLst>
            </p:cNvPr>
            <p:cNvGrpSpPr>
              <a:grpSpLocks/>
            </p:cNvGrpSpPr>
            <p:nvPr/>
          </p:nvGrpSpPr>
          <p:grpSpPr bwMode="auto">
            <a:xfrm>
              <a:off x="18860" y="28120"/>
              <a:ext cx="113" cy="169"/>
              <a:chOff x="18860" y="28120"/>
              <a:chExt cx="113" cy="169"/>
            </a:xfrm>
          </p:grpSpPr>
          <p:sp>
            <p:nvSpPr>
              <p:cNvPr id="20450" name="Freeform 597">
                <a:extLst>
                  <a:ext uri="{FF2B5EF4-FFF2-40B4-BE49-F238E27FC236}">
                    <a16:creationId xmlns:a16="http://schemas.microsoft.com/office/drawing/2014/main" id="{AEED4FDE-010F-426B-B54C-56DE81F660A7}"/>
                  </a:ext>
                </a:extLst>
              </p:cNvPr>
              <p:cNvSpPr>
                <a:spLocks/>
              </p:cNvSpPr>
              <p:nvPr/>
            </p:nvSpPr>
            <p:spPr bwMode="auto">
              <a:xfrm>
                <a:off x="18860" y="28120"/>
                <a:ext cx="113" cy="169"/>
              </a:xfrm>
              <a:custGeom>
                <a:avLst/>
                <a:gdLst>
                  <a:gd name="T0" fmla="+- 0 18860 18860"/>
                  <a:gd name="T1" fmla="*/ T0 w 113"/>
                  <a:gd name="T2" fmla="+- 0 28264 28120"/>
                  <a:gd name="T3" fmla="*/ 28264 h 169"/>
                  <a:gd name="T4" fmla="+- 0 18877 18860"/>
                  <a:gd name="T5" fmla="*/ T4 w 113"/>
                  <a:gd name="T6" fmla="+- 0 28280 28120"/>
                  <a:gd name="T7" fmla="*/ 28280 h 169"/>
                  <a:gd name="T8" fmla="+- 0 18901 18860"/>
                  <a:gd name="T9" fmla="*/ T8 w 113"/>
                  <a:gd name="T10" fmla="+- 0 28288 28120"/>
                  <a:gd name="T11" fmla="*/ 28288 h 169"/>
                  <a:gd name="T12" fmla="+- 0 18933 18860"/>
                  <a:gd name="T13" fmla="*/ T12 w 113"/>
                  <a:gd name="T14" fmla="+- 0 28288 28120"/>
                  <a:gd name="T15" fmla="*/ 28288 h 169"/>
                  <a:gd name="T16" fmla="+- 0 18957 18860"/>
                  <a:gd name="T17" fmla="*/ T16 w 113"/>
                  <a:gd name="T18" fmla="+- 0 28280 28120"/>
                  <a:gd name="T19" fmla="*/ 28280 h 169"/>
                  <a:gd name="T20" fmla="+- 0 18973 18860"/>
                  <a:gd name="T21" fmla="*/ T20 w 113"/>
                  <a:gd name="T22" fmla="+- 0 28264 28120"/>
                  <a:gd name="T23" fmla="*/ 28264 h 169"/>
                  <a:gd name="T24" fmla="+- 0 18973 18860"/>
                  <a:gd name="T25" fmla="*/ T24 w 113"/>
                  <a:gd name="T26" fmla="+- 0 28239 28120"/>
                  <a:gd name="T27" fmla="*/ 28239 h 169"/>
                  <a:gd name="T28" fmla="+- 0 18965 18860"/>
                  <a:gd name="T29" fmla="*/ T28 w 113"/>
                  <a:gd name="T30" fmla="+- 0 28224 28120"/>
                  <a:gd name="T31" fmla="*/ 28224 h 169"/>
                  <a:gd name="T32" fmla="+- 0 18948 18860"/>
                  <a:gd name="T33" fmla="*/ T32 w 113"/>
                  <a:gd name="T34" fmla="+- 0 28207 28120"/>
                  <a:gd name="T35" fmla="*/ 28207 h 169"/>
                  <a:gd name="T36" fmla="+- 0 18933 18860"/>
                  <a:gd name="T37" fmla="*/ T36 w 113"/>
                  <a:gd name="T38" fmla="+- 0 28200 28120"/>
                  <a:gd name="T39" fmla="*/ 28200 h 169"/>
                  <a:gd name="T40" fmla="+- 0 18892 18860"/>
                  <a:gd name="T41" fmla="*/ T40 w 113"/>
                  <a:gd name="T42" fmla="+- 0 28183 28120"/>
                  <a:gd name="T43" fmla="*/ 28183 h 169"/>
                  <a:gd name="T44" fmla="+- 0 18877 18860"/>
                  <a:gd name="T45" fmla="*/ T44 w 113"/>
                  <a:gd name="T46" fmla="+- 0 28176 28120"/>
                  <a:gd name="T47" fmla="*/ 28176 h 169"/>
                  <a:gd name="T48" fmla="+- 0 18869 18860"/>
                  <a:gd name="T49" fmla="*/ T48 w 113"/>
                  <a:gd name="T50" fmla="+- 0 28159 28120"/>
                  <a:gd name="T51" fmla="*/ 28159 h 169"/>
                  <a:gd name="T52" fmla="+- 0 18869 18860"/>
                  <a:gd name="T53" fmla="*/ T52 w 113"/>
                  <a:gd name="T54" fmla="+- 0 28144 28120"/>
                  <a:gd name="T55" fmla="*/ 28144 h 169"/>
                  <a:gd name="T56" fmla="+- 0 18877 18860"/>
                  <a:gd name="T57" fmla="*/ T56 w 113"/>
                  <a:gd name="T58" fmla="+- 0 28135 28120"/>
                  <a:gd name="T59" fmla="*/ 28135 h 169"/>
                  <a:gd name="T60" fmla="+- 0 18901 18860"/>
                  <a:gd name="T61" fmla="*/ T60 w 113"/>
                  <a:gd name="T62" fmla="+- 0 28127 28120"/>
                  <a:gd name="T63" fmla="*/ 28127 h 169"/>
                  <a:gd name="T64" fmla="+- 0 18933 18860"/>
                  <a:gd name="T65" fmla="*/ T64 w 113"/>
                  <a:gd name="T66" fmla="+- 0 28127 28120"/>
                  <a:gd name="T67" fmla="*/ 28127 h 169"/>
                  <a:gd name="T68" fmla="+- 0 18948 18860"/>
                  <a:gd name="T69" fmla="*/ T68 w 113"/>
                  <a:gd name="T70" fmla="+- 0 28135 28120"/>
                  <a:gd name="T71" fmla="*/ 28135 h 169"/>
                  <a:gd name="T72" fmla="+- 0 18957 18860"/>
                  <a:gd name="T73" fmla="*/ T72 w 113"/>
                  <a:gd name="T74" fmla="+- 0 28144 28120"/>
                  <a:gd name="T75" fmla="*/ 28144 h 169"/>
                  <a:gd name="T76" fmla="+- 0 18973 18860"/>
                  <a:gd name="T77" fmla="*/ T76 w 113"/>
                  <a:gd name="T78" fmla="+- 0 28144 28120"/>
                  <a:gd name="T79" fmla="*/ 28144 h 169"/>
                  <a:gd name="T80" fmla="+- 0 18957 18860"/>
                  <a:gd name="T81" fmla="*/ T80 w 113"/>
                  <a:gd name="T82" fmla="+- 0 28127 28120"/>
                  <a:gd name="T83" fmla="*/ 28127 h 169"/>
                  <a:gd name="T84" fmla="+- 0 18933 18860"/>
                  <a:gd name="T85" fmla="*/ T84 w 113"/>
                  <a:gd name="T86" fmla="+- 0 28120 28120"/>
                  <a:gd name="T87" fmla="*/ 28120 h 169"/>
                  <a:gd name="T88" fmla="+- 0 18901 18860"/>
                  <a:gd name="T89" fmla="*/ T88 w 113"/>
                  <a:gd name="T90" fmla="+- 0 28120 28120"/>
                  <a:gd name="T91" fmla="*/ 28120 h 169"/>
                  <a:gd name="T92" fmla="+- 0 18877 18860"/>
                  <a:gd name="T93" fmla="*/ T92 w 113"/>
                  <a:gd name="T94" fmla="+- 0 28127 28120"/>
                  <a:gd name="T95" fmla="*/ 28127 h 169"/>
                  <a:gd name="T96" fmla="+- 0 18860 18860"/>
                  <a:gd name="T97" fmla="*/ T96 w 113"/>
                  <a:gd name="T98" fmla="+- 0 28144 28120"/>
                  <a:gd name="T99" fmla="*/ 28144 h 169"/>
                  <a:gd name="T100" fmla="+- 0 18860 18860"/>
                  <a:gd name="T101" fmla="*/ T100 w 113"/>
                  <a:gd name="T102" fmla="+- 0 28159 28120"/>
                  <a:gd name="T103" fmla="*/ 28159 h 169"/>
                  <a:gd name="T104" fmla="+- 0 18869 18860"/>
                  <a:gd name="T105" fmla="*/ T104 w 113"/>
                  <a:gd name="T106" fmla="+- 0 28176 28120"/>
                  <a:gd name="T107" fmla="*/ 28176 h 169"/>
                  <a:gd name="T108" fmla="+- 0 18877 18860"/>
                  <a:gd name="T109" fmla="*/ T108 w 113"/>
                  <a:gd name="T110" fmla="+- 0 28183 28120"/>
                  <a:gd name="T111" fmla="*/ 28183 h 169"/>
                  <a:gd name="T112" fmla="+- 0 18892 18860"/>
                  <a:gd name="T113" fmla="*/ T112 w 113"/>
                  <a:gd name="T114" fmla="+- 0 28191 28120"/>
                  <a:gd name="T115" fmla="*/ 28191 h 169"/>
                  <a:gd name="T116" fmla="+- 0 18933 18860"/>
                  <a:gd name="T117" fmla="*/ T116 w 113"/>
                  <a:gd name="T118" fmla="+- 0 28207 28120"/>
                  <a:gd name="T119" fmla="*/ 28207 h 169"/>
                  <a:gd name="T120" fmla="+- 0 18948 18860"/>
                  <a:gd name="T121" fmla="*/ T120 w 113"/>
                  <a:gd name="T122" fmla="+- 0 28215 28120"/>
                  <a:gd name="T123" fmla="*/ 28215 h 169"/>
                  <a:gd name="T124" fmla="+- 0 18957 18860"/>
                  <a:gd name="T125" fmla="*/ T124 w 113"/>
                  <a:gd name="T126" fmla="+- 0 28224 28120"/>
                  <a:gd name="T127" fmla="*/ 28224 h 169"/>
                  <a:gd name="T128" fmla="+- 0 18965 18860"/>
                  <a:gd name="T129" fmla="*/ T128 w 113"/>
                  <a:gd name="T130" fmla="+- 0 28239 28120"/>
                  <a:gd name="T131" fmla="*/ 28239 h 169"/>
                  <a:gd name="T132" fmla="+- 0 18965 18860"/>
                  <a:gd name="T133" fmla="*/ T132 w 113"/>
                  <a:gd name="T134" fmla="+- 0 28264 28120"/>
                  <a:gd name="T135" fmla="*/ 28264 h 169"/>
                  <a:gd name="T136" fmla="+- 0 18957 18860"/>
                  <a:gd name="T137" fmla="*/ T136 w 113"/>
                  <a:gd name="T138" fmla="+- 0 28271 28120"/>
                  <a:gd name="T139" fmla="*/ 28271 h 169"/>
                  <a:gd name="T140" fmla="+- 0 18933 18860"/>
                  <a:gd name="T141" fmla="*/ T140 w 113"/>
                  <a:gd name="T142" fmla="+- 0 28280 28120"/>
                  <a:gd name="T143" fmla="*/ 28280 h 169"/>
                  <a:gd name="T144" fmla="+- 0 18901 18860"/>
                  <a:gd name="T145" fmla="*/ T144 w 113"/>
                  <a:gd name="T146" fmla="+- 0 28280 28120"/>
                  <a:gd name="T147" fmla="*/ 28280 h 169"/>
                  <a:gd name="T148" fmla="+- 0 18885 18860"/>
                  <a:gd name="T149" fmla="*/ T148 w 113"/>
                  <a:gd name="T150" fmla="+- 0 28271 28120"/>
                  <a:gd name="T151" fmla="*/ 28271 h 169"/>
                  <a:gd name="T152" fmla="+- 0 18877 18860"/>
                  <a:gd name="T153" fmla="*/ T152 w 113"/>
                  <a:gd name="T154" fmla="+- 0 28264 28120"/>
                  <a:gd name="T155" fmla="*/ 28264 h 169"/>
                  <a:gd name="T156" fmla="+- 0 18860 18860"/>
                  <a:gd name="T157" fmla="*/ T156 w 113"/>
                  <a:gd name="T158" fmla="+- 0 28264 28120"/>
                  <a:gd name="T159" fmla="*/ 28264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13" h="169">
                    <a:moveTo>
                      <a:pt x="0" y="144"/>
                    </a:moveTo>
                    <a:lnTo>
                      <a:pt x="17" y="160"/>
                    </a:lnTo>
                    <a:lnTo>
                      <a:pt x="41" y="168"/>
                    </a:lnTo>
                    <a:lnTo>
                      <a:pt x="73" y="168"/>
                    </a:lnTo>
                    <a:lnTo>
                      <a:pt x="97" y="160"/>
                    </a:lnTo>
                    <a:lnTo>
                      <a:pt x="113" y="144"/>
                    </a:lnTo>
                    <a:lnTo>
                      <a:pt x="113" y="119"/>
                    </a:lnTo>
                    <a:lnTo>
                      <a:pt x="105" y="104"/>
                    </a:lnTo>
                    <a:lnTo>
                      <a:pt x="88" y="87"/>
                    </a:lnTo>
                    <a:lnTo>
                      <a:pt x="73" y="80"/>
                    </a:lnTo>
                    <a:lnTo>
                      <a:pt x="32" y="63"/>
                    </a:lnTo>
                    <a:lnTo>
                      <a:pt x="17" y="56"/>
                    </a:lnTo>
                    <a:lnTo>
                      <a:pt x="9" y="39"/>
                    </a:lnTo>
                    <a:lnTo>
                      <a:pt x="9" y="24"/>
                    </a:lnTo>
                    <a:lnTo>
                      <a:pt x="17" y="15"/>
                    </a:lnTo>
                    <a:lnTo>
                      <a:pt x="41" y="7"/>
                    </a:lnTo>
                    <a:lnTo>
                      <a:pt x="73" y="7"/>
                    </a:lnTo>
                    <a:lnTo>
                      <a:pt x="88" y="15"/>
                    </a:lnTo>
                    <a:lnTo>
                      <a:pt x="97" y="24"/>
                    </a:lnTo>
                    <a:lnTo>
                      <a:pt x="113" y="24"/>
                    </a:lnTo>
                    <a:lnTo>
                      <a:pt x="97" y="7"/>
                    </a:lnTo>
                    <a:lnTo>
                      <a:pt x="73" y="0"/>
                    </a:lnTo>
                    <a:lnTo>
                      <a:pt x="41" y="0"/>
                    </a:lnTo>
                    <a:lnTo>
                      <a:pt x="17" y="7"/>
                    </a:lnTo>
                    <a:lnTo>
                      <a:pt x="0" y="24"/>
                    </a:lnTo>
                    <a:lnTo>
                      <a:pt x="0" y="39"/>
                    </a:lnTo>
                    <a:lnTo>
                      <a:pt x="9" y="56"/>
                    </a:lnTo>
                    <a:lnTo>
                      <a:pt x="17" y="63"/>
                    </a:lnTo>
                    <a:lnTo>
                      <a:pt x="32" y="71"/>
                    </a:lnTo>
                    <a:lnTo>
                      <a:pt x="73" y="87"/>
                    </a:lnTo>
                    <a:lnTo>
                      <a:pt x="88" y="95"/>
                    </a:lnTo>
                    <a:lnTo>
                      <a:pt x="97" y="104"/>
                    </a:lnTo>
                    <a:lnTo>
                      <a:pt x="105" y="119"/>
                    </a:lnTo>
                    <a:lnTo>
                      <a:pt x="105" y="144"/>
                    </a:lnTo>
                    <a:lnTo>
                      <a:pt x="97" y="151"/>
                    </a:lnTo>
                    <a:lnTo>
                      <a:pt x="73" y="160"/>
                    </a:lnTo>
                    <a:lnTo>
                      <a:pt x="41" y="160"/>
                    </a:lnTo>
                    <a:lnTo>
                      <a:pt x="25" y="151"/>
                    </a:lnTo>
                    <a:lnTo>
                      <a:pt x="17" y="144"/>
                    </a:lnTo>
                    <a:lnTo>
                      <a:pt x="0" y="144"/>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81" name="Group 598">
              <a:extLst>
                <a:ext uri="{FF2B5EF4-FFF2-40B4-BE49-F238E27FC236}">
                  <a16:creationId xmlns:a16="http://schemas.microsoft.com/office/drawing/2014/main" id="{7FB8BD08-9702-490B-8131-82FDEC1D4AED}"/>
                </a:ext>
              </a:extLst>
            </p:cNvPr>
            <p:cNvGrpSpPr>
              <a:grpSpLocks/>
            </p:cNvGrpSpPr>
            <p:nvPr/>
          </p:nvGrpSpPr>
          <p:grpSpPr bwMode="auto">
            <a:xfrm>
              <a:off x="19029" y="28120"/>
              <a:ext cx="129" cy="169"/>
              <a:chOff x="19029" y="28120"/>
              <a:chExt cx="129" cy="169"/>
            </a:xfrm>
          </p:grpSpPr>
          <p:sp>
            <p:nvSpPr>
              <p:cNvPr id="20449" name="Freeform 599">
                <a:extLst>
                  <a:ext uri="{FF2B5EF4-FFF2-40B4-BE49-F238E27FC236}">
                    <a16:creationId xmlns:a16="http://schemas.microsoft.com/office/drawing/2014/main" id="{566965AE-B007-4400-A062-9679C806DE84}"/>
                  </a:ext>
                </a:extLst>
              </p:cNvPr>
              <p:cNvSpPr>
                <a:spLocks/>
              </p:cNvSpPr>
              <p:nvPr/>
            </p:nvSpPr>
            <p:spPr bwMode="auto">
              <a:xfrm>
                <a:off x="19029" y="28120"/>
                <a:ext cx="129" cy="169"/>
              </a:xfrm>
              <a:custGeom>
                <a:avLst/>
                <a:gdLst>
                  <a:gd name="T0" fmla="+- 0 19157 19029"/>
                  <a:gd name="T1" fmla="*/ T0 w 129"/>
                  <a:gd name="T2" fmla="+- 0 28120 28120"/>
                  <a:gd name="T3" fmla="*/ 28120 h 169"/>
                  <a:gd name="T4" fmla="+- 0 19093 19029"/>
                  <a:gd name="T5" fmla="*/ T4 w 129"/>
                  <a:gd name="T6" fmla="+- 0 28264 28120"/>
                  <a:gd name="T7" fmla="*/ 28264 h 169"/>
                  <a:gd name="T8" fmla="+- 0 19029 19029"/>
                  <a:gd name="T9" fmla="*/ T8 w 129"/>
                  <a:gd name="T10" fmla="+- 0 28120 28120"/>
                  <a:gd name="T11" fmla="*/ 28120 h 169"/>
                  <a:gd name="T12" fmla="+- 0 19029 19029"/>
                  <a:gd name="T13" fmla="*/ T12 w 129"/>
                  <a:gd name="T14" fmla="+- 0 28288 28120"/>
                  <a:gd name="T15" fmla="*/ 28288 h 169"/>
                  <a:gd name="T16" fmla="+- 0 19037 19029"/>
                  <a:gd name="T17" fmla="*/ T16 w 129"/>
                  <a:gd name="T18" fmla="+- 0 28288 28120"/>
                  <a:gd name="T19" fmla="*/ 28288 h 169"/>
                  <a:gd name="T20" fmla="+- 0 19037 19029"/>
                  <a:gd name="T21" fmla="*/ T20 w 129"/>
                  <a:gd name="T22" fmla="+- 0 28159 28120"/>
                  <a:gd name="T23" fmla="*/ 28159 h 169"/>
                  <a:gd name="T24" fmla="+- 0 19093 19029"/>
                  <a:gd name="T25" fmla="*/ T24 w 129"/>
                  <a:gd name="T26" fmla="+- 0 28288 28120"/>
                  <a:gd name="T27" fmla="*/ 28288 h 169"/>
                  <a:gd name="T28" fmla="+- 0 19150 19029"/>
                  <a:gd name="T29" fmla="*/ T28 w 129"/>
                  <a:gd name="T30" fmla="+- 0 28159 28120"/>
                  <a:gd name="T31" fmla="*/ 28159 h 169"/>
                  <a:gd name="T32" fmla="+- 0 19150 19029"/>
                  <a:gd name="T33" fmla="*/ T32 w 129"/>
                  <a:gd name="T34" fmla="+- 0 28288 28120"/>
                  <a:gd name="T35" fmla="*/ 28288 h 169"/>
                  <a:gd name="T36" fmla="+- 0 19157 19029"/>
                  <a:gd name="T37" fmla="*/ T36 w 129"/>
                  <a:gd name="T38" fmla="+- 0 28288 28120"/>
                  <a:gd name="T39" fmla="*/ 28288 h 169"/>
                  <a:gd name="T40" fmla="+- 0 19157 19029"/>
                  <a:gd name="T41" fmla="*/ T40 w 129"/>
                  <a:gd name="T42" fmla="+- 0 28120 28120"/>
                  <a:gd name="T43" fmla="*/ 28120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129" h="169">
                    <a:moveTo>
                      <a:pt x="128" y="0"/>
                    </a:moveTo>
                    <a:lnTo>
                      <a:pt x="64" y="144"/>
                    </a:lnTo>
                    <a:lnTo>
                      <a:pt x="0" y="0"/>
                    </a:lnTo>
                    <a:lnTo>
                      <a:pt x="0" y="168"/>
                    </a:lnTo>
                    <a:lnTo>
                      <a:pt x="8" y="168"/>
                    </a:lnTo>
                    <a:lnTo>
                      <a:pt x="8" y="39"/>
                    </a:lnTo>
                    <a:lnTo>
                      <a:pt x="64" y="168"/>
                    </a:lnTo>
                    <a:lnTo>
                      <a:pt x="121" y="39"/>
                    </a:lnTo>
                    <a:lnTo>
                      <a:pt x="121" y="168"/>
                    </a:lnTo>
                    <a:lnTo>
                      <a:pt x="128" y="168"/>
                    </a:lnTo>
                    <a:lnTo>
                      <a:pt x="128"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82" name="Group 600">
              <a:extLst>
                <a:ext uri="{FF2B5EF4-FFF2-40B4-BE49-F238E27FC236}">
                  <a16:creationId xmlns:a16="http://schemas.microsoft.com/office/drawing/2014/main" id="{87CB3629-A790-4E09-A587-0207DBCB2AA5}"/>
                </a:ext>
              </a:extLst>
            </p:cNvPr>
            <p:cNvGrpSpPr>
              <a:grpSpLocks/>
            </p:cNvGrpSpPr>
            <p:nvPr/>
          </p:nvGrpSpPr>
          <p:grpSpPr bwMode="auto">
            <a:xfrm>
              <a:off x="19221" y="28120"/>
              <a:ext cx="2" cy="169"/>
              <a:chOff x="19221" y="28120"/>
              <a:chExt cx="2" cy="169"/>
            </a:xfrm>
          </p:grpSpPr>
          <p:sp>
            <p:nvSpPr>
              <p:cNvPr id="20448" name="Freeform 601">
                <a:extLst>
                  <a:ext uri="{FF2B5EF4-FFF2-40B4-BE49-F238E27FC236}">
                    <a16:creationId xmlns:a16="http://schemas.microsoft.com/office/drawing/2014/main" id="{C89EA5C3-31E0-4214-8CFE-01E15E5CC1BE}"/>
                  </a:ext>
                </a:extLst>
              </p:cNvPr>
              <p:cNvSpPr>
                <a:spLocks/>
              </p:cNvSpPr>
              <p:nvPr/>
            </p:nvSpPr>
            <p:spPr bwMode="auto">
              <a:xfrm>
                <a:off x="19221" y="28120"/>
                <a:ext cx="2" cy="169"/>
              </a:xfrm>
              <a:custGeom>
                <a:avLst/>
                <a:gdLst>
                  <a:gd name="T0" fmla="+- 0 28120 28120"/>
                  <a:gd name="T1" fmla="*/ 28120 h 169"/>
                  <a:gd name="T2" fmla="+- 0 28288 28120"/>
                  <a:gd name="T3" fmla="*/ 28288 h 169"/>
                </a:gdLst>
                <a:ahLst/>
                <a:cxnLst>
                  <a:cxn ang="0">
                    <a:pos x="0" y="T1"/>
                  </a:cxn>
                  <a:cxn ang="0">
                    <a:pos x="0" y="T3"/>
                  </a:cxn>
                </a:cxnLst>
                <a:rect l="0" t="0" r="r" b="b"/>
                <a:pathLst>
                  <a:path h="169">
                    <a:moveTo>
                      <a:pt x="0" y="0"/>
                    </a:moveTo>
                    <a:lnTo>
                      <a:pt x="0" y="16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83" name="Group 602">
              <a:extLst>
                <a:ext uri="{FF2B5EF4-FFF2-40B4-BE49-F238E27FC236}">
                  <a16:creationId xmlns:a16="http://schemas.microsoft.com/office/drawing/2014/main" id="{E589C0CD-FB6A-4CAA-B61E-0347B3495248}"/>
                </a:ext>
              </a:extLst>
            </p:cNvPr>
            <p:cNvGrpSpPr>
              <a:grpSpLocks/>
            </p:cNvGrpSpPr>
            <p:nvPr/>
          </p:nvGrpSpPr>
          <p:grpSpPr bwMode="auto">
            <a:xfrm>
              <a:off x="19229" y="28127"/>
              <a:ext cx="2" cy="153"/>
              <a:chOff x="19229" y="28127"/>
              <a:chExt cx="2" cy="153"/>
            </a:xfrm>
          </p:grpSpPr>
          <p:sp>
            <p:nvSpPr>
              <p:cNvPr id="20447" name="Freeform 603">
                <a:extLst>
                  <a:ext uri="{FF2B5EF4-FFF2-40B4-BE49-F238E27FC236}">
                    <a16:creationId xmlns:a16="http://schemas.microsoft.com/office/drawing/2014/main" id="{CB49E749-3AC4-4100-914D-5433D1731787}"/>
                  </a:ext>
                </a:extLst>
              </p:cNvPr>
              <p:cNvSpPr>
                <a:spLocks/>
              </p:cNvSpPr>
              <p:nvPr/>
            </p:nvSpPr>
            <p:spPr bwMode="auto">
              <a:xfrm>
                <a:off x="19229" y="28127"/>
                <a:ext cx="2" cy="153"/>
              </a:xfrm>
              <a:custGeom>
                <a:avLst/>
                <a:gdLst>
                  <a:gd name="T0" fmla="+- 0 28127 28127"/>
                  <a:gd name="T1" fmla="*/ 28127 h 153"/>
                  <a:gd name="T2" fmla="+- 0 28280 28127"/>
                  <a:gd name="T3" fmla="*/ 28280 h 153"/>
                </a:gdLst>
                <a:ahLst/>
                <a:cxnLst>
                  <a:cxn ang="0">
                    <a:pos x="0" y="T1"/>
                  </a:cxn>
                  <a:cxn ang="0">
                    <a:pos x="0" y="T3"/>
                  </a:cxn>
                </a:cxnLst>
                <a:rect l="0" t="0" r="r" b="b"/>
                <a:pathLst>
                  <a:path h="153">
                    <a:moveTo>
                      <a:pt x="0" y="0"/>
                    </a:moveTo>
                    <a:lnTo>
                      <a:pt x="0" y="153"/>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84" name="Group 604">
              <a:extLst>
                <a:ext uri="{FF2B5EF4-FFF2-40B4-BE49-F238E27FC236}">
                  <a16:creationId xmlns:a16="http://schemas.microsoft.com/office/drawing/2014/main" id="{71194802-E117-4FF4-A750-40B7BE047EAF}"/>
                </a:ext>
              </a:extLst>
            </p:cNvPr>
            <p:cNvGrpSpPr>
              <a:grpSpLocks/>
            </p:cNvGrpSpPr>
            <p:nvPr/>
          </p:nvGrpSpPr>
          <p:grpSpPr bwMode="auto">
            <a:xfrm>
              <a:off x="19221" y="28120"/>
              <a:ext cx="97" cy="8"/>
              <a:chOff x="19221" y="28120"/>
              <a:chExt cx="97" cy="8"/>
            </a:xfrm>
          </p:grpSpPr>
          <p:sp>
            <p:nvSpPr>
              <p:cNvPr id="20446" name="Freeform 605">
                <a:extLst>
                  <a:ext uri="{FF2B5EF4-FFF2-40B4-BE49-F238E27FC236}">
                    <a16:creationId xmlns:a16="http://schemas.microsoft.com/office/drawing/2014/main" id="{B7761102-087B-4C03-90E8-77F5E02B472A}"/>
                  </a:ext>
                </a:extLst>
              </p:cNvPr>
              <p:cNvSpPr>
                <a:spLocks/>
              </p:cNvSpPr>
              <p:nvPr/>
            </p:nvSpPr>
            <p:spPr bwMode="auto">
              <a:xfrm>
                <a:off x="19221" y="28120"/>
                <a:ext cx="97" cy="8"/>
              </a:xfrm>
              <a:custGeom>
                <a:avLst/>
                <a:gdLst>
                  <a:gd name="T0" fmla="+- 0 19221 19221"/>
                  <a:gd name="T1" fmla="*/ T0 w 97"/>
                  <a:gd name="T2" fmla="+- 0 28120 28120"/>
                  <a:gd name="T3" fmla="*/ 28120 h 8"/>
                  <a:gd name="T4" fmla="+- 0 19318 19221"/>
                  <a:gd name="T5" fmla="*/ T4 w 97"/>
                  <a:gd name="T6" fmla="+- 0 28120 28120"/>
                  <a:gd name="T7" fmla="*/ 28120 h 8"/>
                  <a:gd name="T8" fmla="+- 0 19318 19221"/>
                  <a:gd name="T9" fmla="*/ T8 w 97"/>
                  <a:gd name="T10" fmla="+- 0 28127 28120"/>
                  <a:gd name="T11" fmla="*/ 28127 h 8"/>
                  <a:gd name="T12" fmla="+- 0 19229 19221"/>
                  <a:gd name="T13" fmla="*/ T12 w 97"/>
                  <a:gd name="T14" fmla="+- 0 28127 28120"/>
                  <a:gd name="T15" fmla="*/ 28127 h 8"/>
                </a:gdLst>
                <a:ahLst/>
                <a:cxnLst>
                  <a:cxn ang="0">
                    <a:pos x="T1" y="T3"/>
                  </a:cxn>
                  <a:cxn ang="0">
                    <a:pos x="T5" y="T7"/>
                  </a:cxn>
                  <a:cxn ang="0">
                    <a:pos x="T9" y="T11"/>
                  </a:cxn>
                  <a:cxn ang="0">
                    <a:pos x="T13" y="T15"/>
                  </a:cxn>
                </a:cxnLst>
                <a:rect l="0" t="0" r="r" b="b"/>
                <a:pathLst>
                  <a:path w="97" h="8">
                    <a:moveTo>
                      <a:pt x="0" y="0"/>
                    </a:moveTo>
                    <a:lnTo>
                      <a:pt x="97" y="0"/>
                    </a:lnTo>
                    <a:lnTo>
                      <a:pt x="97" y="7"/>
                    </a:lnTo>
                    <a:lnTo>
                      <a:pt x="8" y="7"/>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85" name="Group 606">
              <a:extLst>
                <a:ext uri="{FF2B5EF4-FFF2-40B4-BE49-F238E27FC236}">
                  <a16:creationId xmlns:a16="http://schemas.microsoft.com/office/drawing/2014/main" id="{AC5520A6-2D71-492C-9A5B-6C99F478E9C7}"/>
                </a:ext>
              </a:extLst>
            </p:cNvPr>
            <p:cNvGrpSpPr>
              <a:grpSpLocks/>
            </p:cNvGrpSpPr>
            <p:nvPr/>
          </p:nvGrpSpPr>
          <p:grpSpPr bwMode="auto">
            <a:xfrm>
              <a:off x="19229" y="28200"/>
              <a:ext cx="49" cy="8"/>
              <a:chOff x="19229" y="28200"/>
              <a:chExt cx="49" cy="8"/>
            </a:xfrm>
          </p:grpSpPr>
          <p:sp>
            <p:nvSpPr>
              <p:cNvPr id="20445" name="Freeform 607">
                <a:extLst>
                  <a:ext uri="{FF2B5EF4-FFF2-40B4-BE49-F238E27FC236}">
                    <a16:creationId xmlns:a16="http://schemas.microsoft.com/office/drawing/2014/main" id="{8C22E587-F35A-496C-9FB1-322BE90AAF67}"/>
                  </a:ext>
                </a:extLst>
              </p:cNvPr>
              <p:cNvSpPr>
                <a:spLocks/>
              </p:cNvSpPr>
              <p:nvPr/>
            </p:nvSpPr>
            <p:spPr bwMode="auto">
              <a:xfrm>
                <a:off x="19229" y="28200"/>
                <a:ext cx="49" cy="8"/>
              </a:xfrm>
              <a:custGeom>
                <a:avLst/>
                <a:gdLst>
                  <a:gd name="T0" fmla="+- 0 19229 19229"/>
                  <a:gd name="T1" fmla="*/ T0 w 49"/>
                  <a:gd name="T2" fmla="+- 0 28200 28200"/>
                  <a:gd name="T3" fmla="*/ 28200 h 8"/>
                  <a:gd name="T4" fmla="+- 0 19277 19229"/>
                  <a:gd name="T5" fmla="*/ T4 w 49"/>
                  <a:gd name="T6" fmla="+- 0 28200 28200"/>
                  <a:gd name="T7" fmla="*/ 28200 h 8"/>
                  <a:gd name="T8" fmla="+- 0 19277 19229"/>
                  <a:gd name="T9" fmla="*/ T8 w 49"/>
                  <a:gd name="T10" fmla="+- 0 28207 28200"/>
                  <a:gd name="T11" fmla="*/ 28207 h 8"/>
                  <a:gd name="T12" fmla="+- 0 19229 19229"/>
                  <a:gd name="T13" fmla="*/ T12 w 49"/>
                  <a:gd name="T14" fmla="+- 0 28207 28200"/>
                  <a:gd name="T15" fmla="*/ 28207 h 8"/>
                </a:gdLst>
                <a:ahLst/>
                <a:cxnLst>
                  <a:cxn ang="0">
                    <a:pos x="T1" y="T3"/>
                  </a:cxn>
                  <a:cxn ang="0">
                    <a:pos x="T5" y="T7"/>
                  </a:cxn>
                  <a:cxn ang="0">
                    <a:pos x="T9" y="T11"/>
                  </a:cxn>
                  <a:cxn ang="0">
                    <a:pos x="T13" y="T15"/>
                  </a:cxn>
                </a:cxnLst>
                <a:rect l="0" t="0" r="r" b="b"/>
                <a:pathLst>
                  <a:path w="49" h="8">
                    <a:moveTo>
                      <a:pt x="0" y="0"/>
                    </a:moveTo>
                    <a:lnTo>
                      <a:pt x="48" y="0"/>
                    </a:lnTo>
                    <a:lnTo>
                      <a:pt x="48" y="7"/>
                    </a:lnTo>
                    <a:lnTo>
                      <a:pt x="0" y="7"/>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86" name="Group 608">
              <a:extLst>
                <a:ext uri="{FF2B5EF4-FFF2-40B4-BE49-F238E27FC236}">
                  <a16:creationId xmlns:a16="http://schemas.microsoft.com/office/drawing/2014/main" id="{E54A7D86-75F1-473F-8FC5-D8E0E3F951DF}"/>
                </a:ext>
              </a:extLst>
            </p:cNvPr>
            <p:cNvGrpSpPr>
              <a:grpSpLocks/>
            </p:cNvGrpSpPr>
            <p:nvPr/>
          </p:nvGrpSpPr>
          <p:grpSpPr bwMode="auto">
            <a:xfrm>
              <a:off x="19221" y="28280"/>
              <a:ext cx="97" cy="8"/>
              <a:chOff x="19221" y="28280"/>
              <a:chExt cx="97" cy="8"/>
            </a:xfrm>
          </p:grpSpPr>
          <p:sp>
            <p:nvSpPr>
              <p:cNvPr id="20444" name="Freeform 609">
                <a:extLst>
                  <a:ext uri="{FF2B5EF4-FFF2-40B4-BE49-F238E27FC236}">
                    <a16:creationId xmlns:a16="http://schemas.microsoft.com/office/drawing/2014/main" id="{8B1F9F53-7531-4B7A-A671-4E6757AC8F62}"/>
                  </a:ext>
                </a:extLst>
              </p:cNvPr>
              <p:cNvSpPr>
                <a:spLocks/>
              </p:cNvSpPr>
              <p:nvPr/>
            </p:nvSpPr>
            <p:spPr bwMode="auto">
              <a:xfrm>
                <a:off x="19221" y="28280"/>
                <a:ext cx="97" cy="8"/>
              </a:xfrm>
              <a:custGeom>
                <a:avLst/>
                <a:gdLst>
                  <a:gd name="T0" fmla="+- 0 19229 19221"/>
                  <a:gd name="T1" fmla="*/ T0 w 97"/>
                  <a:gd name="T2" fmla="+- 0 28280 28280"/>
                  <a:gd name="T3" fmla="*/ 28280 h 8"/>
                  <a:gd name="T4" fmla="+- 0 19318 19221"/>
                  <a:gd name="T5" fmla="*/ T4 w 97"/>
                  <a:gd name="T6" fmla="+- 0 28280 28280"/>
                  <a:gd name="T7" fmla="*/ 28280 h 8"/>
                  <a:gd name="T8" fmla="+- 0 19318 19221"/>
                  <a:gd name="T9" fmla="*/ T8 w 97"/>
                  <a:gd name="T10" fmla="+- 0 28288 28280"/>
                  <a:gd name="T11" fmla="*/ 28288 h 8"/>
                  <a:gd name="T12" fmla="+- 0 19221 19221"/>
                  <a:gd name="T13" fmla="*/ T12 w 97"/>
                  <a:gd name="T14" fmla="+- 0 28288 28280"/>
                  <a:gd name="T15" fmla="*/ 28288 h 8"/>
                </a:gdLst>
                <a:ahLst/>
                <a:cxnLst>
                  <a:cxn ang="0">
                    <a:pos x="T1" y="T3"/>
                  </a:cxn>
                  <a:cxn ang="0">
                    <a:pos x="T5" y="T7"/>
                  </a:cxn>
                  <a:cxn ang="0">
                    <a:pos x="T9" y="T11"/>
                  </a:cxn>
                  <a:cxn ang="0">
                    <a:pos x="T13" y="T15"/>
                  </a:cxn>
                </a:cxnLst>
                <a:rect l="0" t="0" r="r" b="b"/>
                <a:pathLst>
                  <a:path w="97" h="8">
                    <a:moveTo>
                      <a:pt x="8" y="0"/>
                    </a:moveTo>
                    <a:lnTo>
                      <a:pt x="97" y="0"/>
                    </a:lnTo>
                    <a:lnTo>
                      <a:pt x="97" y="8"/>
                    </a:lnTo>
                    <a:lnTo>
                      <a:pt x="0" y="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87" name="Group 610">
              <a:extLst>
                <a:ext uri="{FF2B5EF4-FFF2-40B4-BE49-F238E27FC236}">
                  <a16:creationId xmlns:a16="http://schemas.microsoft.com/office/drawing/2014/main" id="{901191D4-E772-4F14-9270-F84D75975D42}"/>
                </a:ext>
              </a:extLst>
            </p:cNvPr>
            <p:cNvGrpSpPr>
              <a:grpSpLocks/>
            </p:cNvGrpSpPr>
            <p:nvPr/>
          </p:nvGrpSpPr>
          <p:grpSpPr bwMode="auto">
            <a:xfrm>
              <a:off x="19374" y="28120"/>
              <a:ext cx="113" cy="169"/>
              <a:chOff x="19374" y="28120"/>
              <a:chExt cx="113" cy="169"/>
            </a:xfrm>
          </p:grpSpPr>
          <p:sp>
            <p:nvSpPr>
              <p:cNvPr id="20443" name="Freeform 611">
                <a:extLst>
                  <a:ext uri="{FF2B5EF4-FFF2-40B4-BE49-F238E27FC236}">
                    <a16:creationId xmlns:a16="http://schemas.microsoft.com/office/drawing/2014/main" id="{52D3F9BB-E7B2-4855-A63C-B8AEEA870E1F}"/>
                  </a:ext>
                </a:extLst>
              </p:cNvPr>
              <p:cNvSpPr>
                <a:spLocks/>
              </p:cNvSpPr>
              <p:nvPr/>
            </p:nvSpPr>
            <p:spPr bwMode="auto">
              <a:xfrm>
                <a:off x="19374" y="28120"/>
                <a:ext cx="113" cy="169"/>
              </a:xfrm>
              <a:custGeom>
                <a:avLst/>
                <a:gdLst>
                  <a:gd name="T0" fmla="+- 0 19486 19374"/>
                  <a:gd name="T1" fmla="*/ T0 w 113"/>
                  <a:gd name="T2" fmla="+- 0 28288 28120"/>
                  <a:gd name="T3" fmla="*/ 28288 h 169"/>
                  <a:gd name="T4" fmla="+- 0 19486 19374"/>
                  <a:gd name="T5" fmla="*/ T4 w 113"/>
                  <a:gd name="T6" fmla="+- 0 28120 28120"/>
                  <a:gd name="T7" fmla="*/ 28120 h 169"/>
                  <a:gd name="T8" fmla="+- 0 19477 19374"/>
                  <a:gd name="T9" fmla="*/ T8 w 113"/>
                  <a:gd name="T10" fmla="+- 0 28120 28120"/>
                  <a:gd name="T11" fmla="*/ 28120 h 169"/>
                  <a:gd name="T12" fmla="+- 0 19477 19374"/>
                  <a:gd name="T13" fmla="*/ T12 w 113"/>
                  <a:gd name="T14" fmla="+- 0 28264 28120"/>
                  <a:gd name="T15" fmla="*/ 28264 h 169"/>
                  <a:gd name="T16" fmla="+- 0 19374 19374"/>
                  <a:gd name="T17" fmla="*/ T16 w 113"/>
                  <a:gd name="T18" fmla="+- 0 28120 28120"/>
                  <a:gd name="T19" fmla="*/ 28120 h 169"/>
                  <a:gd name="T20" fmla="+- 0 19374 19374"/>
                  <a:gd name="T21" fmla="*/ T20 w 113"/>
                  <a:gd name="T22" fmla="+- 0 28288 28120"/>
                  <a:gd name="T23" fmla="*/ 28288 h 169"/>
                  <a:gd name="T24" fmla="+- 0 19381 19374"/>
                  <a:gd name="T25" fmla="*/ T24 w 113"/>
                  <a:gd name="T26" fmla="+- 0 28288 28120"/>
                  <a:gd name="T27" fmla="*/ 28288 h 169"/>
                  <a:gd name="T28" fmla="+- 0 19381 19374"/>
                  <a:gd name="T29" fmla="*/ T28 w 113"/>
                  <a:gd name="T30" fmla="+- 0 28144 28120"/>
                  <a:gd name="T31" fmla="*/ 28144 h 169"/>
                  <a:gd name="T32" fmla="+- 0 19486 19374"/>
                  <a:gd name="T33" fmla="*/ T32 w 113"/>
                  <a:gd name="T34" fmla="+- 0 28288 28120"/>
                  <a:gd name="T35" fmla="*/ 28288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13" h="169">
                    <a:moveTo>
                      <a:pt x="112" y="168"/>
                    </a:moveTo>
                    <a:lnTo>
                      <a:pt x="112" y="0"/>
                    </a:lnTo>
                    <a:lnTo>
                      <a:pt x="103" y="0"/>
                    </a:lnTo>
                    <a:lnTo>
                      <a:pt x="103" y="144"/>
                    </a:lnTo>
                    <a:lnTo>
                      <a:pt x="0" y="0"/>
                    </a:lnTo>
                    <a:lnTo>
                      <a:pt x="0" y="168"/>
                    </a:lnTo>
                    <a:lnTo>
                      <a:pt x="7" y="168"/>
                    </a:lnTo>
                    <a:lnTo>
                      <a:pt x="7" y="24"/>
                    </a:lnTo>
                    <a:lnTo>
                      <a:pt x="112" y="16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88" name="Group 612">
              <a:extLst>
                <a:ext uri="{FF2B5EF4-FFF2-40B4-BE49-F238E27FC236}">
                  <a16:creationId xmlns:a16="http://schemas.microsoft.com/office/drawing/2014/main" id="{6CD1BC56-9B61-4E3E-B3E9-13E63E37C4E5}"/>
                </a:ext>
              </a:extLst>
            </p:cNvPr>
            <p:cNvGrpSpPr>
              <a:grpSpLocks/>
            </p:cNvGrpSpPr>
            <p:nvPr/>
          </p:nvGrpSpPr>
          <p:grpSpPr bwMode="auto">
            <a:xfrm>
              <a:off x="19582" y="28127"/>
              <a:ext cx="8" cy="161"/>
              <a:chOff x="19582" y="28127"/>
              <a:chExt cx="8" cy="161"/>
            </a:xfrm>
          </p:grpSpPr>
          <p:sp>
            <p:nvSpPr>
              <p:cNvPr id="20442" name="Freeform 613">
                <a:extLst>
                  <a:ext uri="{FF2B5EF4-FFF2-40B4-BE49-F238E27FC236}">
                    <a16:creationId xmlns:a16="http://schemas.microsoft.com/office/drawing/2014/main" id="{D7AFF9B7-CF05-4584-A28F-3D1175F49546}"/>
                  </a:ext>
                </a:extLst>
              </p:cNvPr>
              <p:cNvSpPr>
                <a:spLocks/>
              </p:cNvSpPr>
              <p:nvPr/>
            </p:nvSpPr>
            <p:spPr bwMode="auto">
              <a:xfrm>
                <a:off x="19582" y="28127"/>
                <a:ext cx="8" cy="161"/>
              </a:xfrm>
              <a:custGeom>
                <a:avLst/>
                <a:gdLst>
                  <a:gd name="T0" fmla="+- 0 19582 19582"/>
                  <a:gd name="T1" fmla="*/ T0 w 8"/>
                  <a:gd name="T2" fmla="+- 0 28127 28127"/>
                  <a:gd name="T3" fmla="*/ 28127 h 161"/>
                  <a:gd name="T4" fmla="+- 0 19582 19582"/>
                  <a:gd name="T5" fmla="*/ T4 w 8"/>
                  <a:gd name="T6" fmla="+- 0 28288 28127"/>
                  <a:gd name="T7" fmla="*/ 28288 h 161"/>
                  <a:gd name="T8" fmla="+- 0 19589 19582"/>
                  <a:gd name="T9" fmla="*/ T8 w 8"/>
                  <a:gd name="T10" fmla="+- 0 28288 28127"/>
                  <a:gd name="T11" fmla="*/ 28288 h 161"/>
                  <a:gd name="T12" fmla="+- 0 19589 19582"/>
                  <a:gd name="T13" fmla="*/ T12 w 8"/>
                  <a:gd name="T14" fmla="+- 0 28127 28127"/>
                  <a:gd name="T15" fmla="*/ 28127 h 161"/>
                </a:gdLst>
                <a:ahLst/>
                <a:cxnLst>
                  <a:cxn ang="0">
                    <a:pos x="T1" y="T3"/>
                  </a:cxn>
                  <a:cxn ang="0">
                    <a:pos x="T5" y="T7"/>
                  </a:cxn>
                  <a:cxn ang="0">
                    <a:pos x="T9" y="T11"/>
                  </a:cxn>
                  <a:cxn ang="0">
                    <a:pos x="T13" y="T15"/>
                  </a:cxn>
                </a:cxnLst>
                <a:rect l="0" t="0" r="r" b="b"/>
                <a:pathLst>
                  <a:path w="8" h="161">
                    <a:moveTo>
                      <a:pt x="0" y="0"/>
                    </a:moveTo>
                    <a:lnTo>
                      <a:pt x="0" y="161"/>
                    </a:lnTo>
                    <a:lnTo>
                      <a:pt x="7" y="161"/>
                    </a:lnTo>
                    <a:lnTo>
                      <a:pt x="7"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89" name="Group 614">
              <a:extLst>
                <a:ext uri="{FF2B5EF4-FFF2-40B4-BE49-F238E27FC236}">
                  <a16:creationId xmlns:a16="http://schemas.microsoft.com/office/drawing/2014/main" id="{77BAF77E-E429-4908-AF6B-B063042CBB7A}"/>
                </a:ext>
              </a:extLst>
            </p:cNvPr>
            <p:cNvGrpSpPr>
              <a:grpSpLocks/>
            </p:cNvGrpSpPr>
            <p:nvPr/>
          </p:nvGrpSpPr>
          <p:grpSpPr bwMode="auto">
            <a:xfrm>
              <a:off x="19530" y="28123"/>
              <a:ext cx="112" cy="2"/>
              <a:chOff x="19530" y="28123"/>
              <a:chExt cx="112" cy="2"/>
            </a:xfrm>
          </p:grpSpPr>
          <p:sp>
            <p:nvSpPr>
              <p:cNvPr id="20441" name="Freeform 615">
                <a:extLst>
                  <a:ext uri="{FF2B5EF4-FFF2-40B4-BE49-F238E27FC236}">
                    <a16:creationId xmlns:a16="http://schemas.microsoft.com/office/drawing/2014/main" id="{A1A84EB9-1A60-4027-BCB5-0A0FA1ED11C4}"/>
                  </a:ext>
                </a:extLst>
              </p:cNvPr>
              <p:cNvSpPr>
                <a:spLocks/>
              </p:cNvSpPr>
              <p:nvPr/>
            </p:nvSpPr>
            <p:spPr bwMode="auto">
              <a:xfrm>
                <a:off x="19530" y="28123"/>
                <a:ext cx="112" cy="2"/>
              </a:xfrm>
              <a:custGeom>
                <a:avLst/>
                <a:gdLst>
                  <a:gd name="T0" fmla="+- 0 19530 19530"/>
                  <a:gd name="T1" fmla="*/ T0 w 112"/>
                  <a:gd name="T2" fmla="+- 0 19641 19530"/>
                  <a:gd name="T3" fmla="*/ T2 w 112"/>
                </a:gdLst>
                <a:ahLst/>
                <a:cxnLst>
                  <a:cxn ang="0">
                    <a:pos x="T1" y="0"/>
                  </a:cxn>
                  <a:cxn ang="0">
                    <a:pos x="T3" y="0"/>
                  </a:cxn>
                </a:cxnLst>
                <a:rect l="0" t="0" r="r" b="b"/>
                <a:pathLst>
                  <a:path w="112">
                    <a:moveTo>
                      <a:pt x="0" y="0"/>
                    </a:moveTo>
                    <a:lnTo>
                      <a:pt x="111" y="0"/>
                    </a:lnTo>
                  </a:path>
                </a:pathLst>
              </a:custGeom>
              <a:noFill/>
              <a:ln w="103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90" name="Group 616">
              <a:extLst>
                <a:ext uri="{FF2B5EF4-FFF2-40B4-BE49-F238E27FC236}">
                  <a16:creationId xmlns:a16="http://schemas.microsoft.com/office/drawing/2014/main" id="{B0BED7F3-22CF-4D86-B4EF-B080A2212F9E}"/>
                </a:ext>
              </a:extLst>
            </p:cNvPr>
            <p:cNvGrpSpPr>
              <a:grpSpLocks/>
            </p:cNvGrpSpPr>
            <p:nvPr/>
          </p:nvGrpSpPr>
          <p:grpSpPr bwMode="auto">
            <a:xfrm>
              <a:off x="19854" y="28120"/>
              <a:ext cx="144" cy="169"/>
              <a:chOff x="19854" y="28120"/>
              <a:chExt cx="144" cy="169"/>
            </a:xfrm>
          </p:grpSpPr>
          <p:sp>
            <p:nvSpPr>
              <p:cNvPr id="20440" name="Freeform 617">
                <a:extLst>
                  <a:ext uri="{FF2B5EF4-FFF2-40B4-BE49-F238E27FC236}">
                    <a16:creationId xmlns:a16="http://schemas.microsoft.com/office/drawing/2014/main" id="{8026D7CE-13FC-48FA-8C57-9847E04025B1}"/>
                  </a:ext>
                </a:extLst>
              </p:cNvPr>
              <p:cNvSpPr>
                <a:spLocks/>
              </p:cNvSpPr>
              <p:nvPr/>
            </p:nvSpPr>
            <p:spPr bwMode="auto">
              <a:xfrm>
                <a:off x="19854" y="28120"/>
                <a:ext cx="144" cy="169"/>
              </a:xfrm>
              <a:custGeom>
                <a:avLst/>
                <a:gdLst>
                  <a:gd name="T0" fmla="+- 0 19966 19854"/>
                  <a:gd name="T1" fmla="*/ T0 w 144"/>
                  <a:gd name="T2" fmla="+- 0 28191 28120"/>
                  <a:gd name="T3" fmla="*/ 28191 h 169"/>
                  <a:gd name="T4" fmla="+- 0 19982 19854"/>
                  <a:gd name="T5" fmla="*/ T4 w 144"/>
                  <a:gd name="T6" fmla="+- 0 28183 28120"/>
                  <a:gd name="T7" fmla="*/ 28183 h 169"/>
                  <a:gd name="T8" fmla="+- 0 19998 19854"/>
                  <a:gd name="T9" fmla="*/ T8 w 144"/>
                  <a:gd name="T10" fmla="+- 0 28183 28120"/>
                  <a:gd name="T11" fmla="*/ 28183 h 169"/>
                  <a:gd name="T12" fmla="+- 0 19998 19854"/>
                  <a:gd name="T13" fmla="*/ T12 w 144"/>
                  <a:gd name="T14" fmla="+- 0 28176 28120"/>
                  <a:gd name="T15" fmla="*/ 28176 h 169"/>
                  <a:gd name="T16" fmla="+- 0 19982 19854"/>
                  <a:gd name="T17" fmla="*/ T16 w 144"/>
                  <a:gd name="T18" fmla="+- 0 28176 28120"/>
                  <a:gd name="T19" fmla="*/ 28176 h 169"/>
                  <a:gd name="T20" fmla="+- 0 19966 19854"/>
                  <a:gd name="T21" fmla="*/ T20 w 144"/>
                  <a:gd name="T22" fmla="+- 0 28183 28120"/>
                  <a:gd name="T23" fmla="*/ 28183 h 169"/>
                  <a:gd name="T24" fmla="+- 0 19958 19854"/>
                  <a:gd name="T25" fmla="*/ T24 w 144"/>
                  <a:gd name="T26" fmla="+- 0 28200 28120"/>
                  <a:gd name="T27" fmla="*/ 28200 h 169"/>
                  <a:gd name="T28" fmla="+- 0 19942 19854"/>
                  <a:gd name="T29" fmla="*/ T28 w 144"/>
                  <a:gd name="T30" fmla="+- 0 28247 28120"/>
                  <a:gd name="T31" fmla="*/ 28247 h 169"/>
                  <a:gd name="T32" fmla="+- 0 19934 19854"/>
                  <a:gd name="T33" fmla="*/ T32 w 144"/>
                  <a:gd name="T34" fmla="+- 0 28264 28120"/>
                  <a:gd name="T35" fmla="*/ 28264 h 169"/>
                  <a:gd name="T36" fmla="+- 0 19926 19854"/>
                  <a:gd name="T37" fmla="*/ T36 w 144"/>
                  <a:gd name="T38" fmla="+- 0 28271 28120"/>
                  <a:gd name="T39" fmla="*/ 28271 h 169"/>
                  <a:gd name="T40" fmla="+- 0 19910 19854"/>
                  <a:gd name="T41" fmla="*/ T40 w 144"/>
                  <a:gd name="T42" fmla="+- 0 28280 28120"/>
                  <a:gd name="T43" fmla="*/ 28280 h 169"/>
                  <a:gd name="T44" fmla="+- 0 19878 19854"/>
                  <a:gd name="T45" fmla="*/ T44 w 144"/>
                  <a:gd name="T46" fmla="+- 0 28280 28120"/>
                  <a:gd name="T47" fmla="*/ 28280 h 169"/>
                  <a:gd name="T48" fmla="+- 0 19862 19854"/>
                  <a:gd name="T49" fmla="*/ T48 w 144"/>
                  <a:gd name="T50" fmla="+- 0 28271 28120"/>
                  <a:gd name="T51" fmla="*/ 28271 h 169"/>
                  <a:gd name="T52" fmla="+- 0 19854 19854"/>
                  <a:gd name="T53" fmla="*/ T52 w 144"/>
                  <a:gd name="T54" fmla="+- 0 28256 28120"/>
                  <a:gd name="T55" fmla="*/ 28256 h 169"/>
                  <a:gd name="T56" fmla="+- 0 19854 19854"/>
                  <a:gd name="T57" fmla="*/ T56 w 144"/>
                  <a:gd name="T58" fmla="+- 0 28239 28120"/>
                  <a:gd name="T59" fmla="*/ 28239 h 169"/>
                  <a:gd name="T60" fmla="+- 0 19862 19854"/>
                  <a:gd name="T61" fmla="*/ T60 w 144"/>
                  <a:gd name="T62" fmla="+- 0 28224 28120"/>
                  <a:gd name="T63" fmla="*/ 28224 h 169"/>
                  <a:gd name="T64" fmla="+- 0 19870 19854"/>
                  <a:gd name="T65" fmla="*/ T64 w 144"/>
                  <a:gd name="T66" fmla="+- 0 28215 28120"/>
                  <a:gd name="T67" fmla="*/ 28215 h 169"/>
                  <a:gd name="T68" fmla="+- 0 19910 19854"/>
                  <a:gd name="T69" fmla="*/ T68 w 144"/>
                  <a:gd name="T70" fmla="+- 0 28191 28120"/>
                  <a:gd name="T71" fmla="*/ 28191 h 169"/>
                  <a:gd name="T72" fmla="+- 0 19926 19854"/>
                  <a:gd name="T73" fmla="*/ T72 w 144"/>
                  <a:gd name="T74" fmla="+- 0 28176 28120"/>
                  <a:gd name="T75" fmla="*/ 28176 h 169"/>
                  <a:gd name="T76" fmla="+- 0 19934 19854"/>
                  <a:gd name="T77" fmla="*/ T76 w 144"/>
                  <a:gd name="T78" fmla="+- 0 28159 28120"/>
                  <a:gd name="T79" fmla="*/ 28159 h 169"/>
                  <a:gd name="T80" fmla="+- 0 19934 19854"/>
                  <a:gd name="T81" fmla="*/ T80 w 144"/>
                  <a:gd name="T82" fmla="+- 0 28144 28120"/>
                  <a:gd name="T83" fmla="*/ 28144 h 169"/>
                  <a:gd name="T84" fmla="+- 0 19926 19854"/>
                  <a:gd name="T85" fmla="*/ T84 w 144"/>
                  <a:gd name="T86" fmla="+- 0 28127 28120"/>
                  <a:gd name="T87" fmla="*/ 28127 h 169"/>
                  <a:gd name="T88" fmla="+- 0 19910 19854"/>
                  <a:gd name="T89" fmla="*/ T88 w 144"/>
                  <a:gd name="T90" fmla="+- 0 28120 28120"/>
                  <a:gd name="T91" fmla="*/ 28120 h 169"/>
                  <a:gd name="T92" fmla="+- 0 19901 19854"/>
                  <a:gd name="T93" fmla="*/ T92 w 144"/>
                  <a:gd name="T94" fmla="+- 0 28120 28120"/>
                  <a:gd name="T95" fmla="*/ 28120 h 169"/>
                  <a:gd name="T96" fmla="+- 0 19886 19854"/>
                  <a:gd name="T97" fmla="*/ T96 w 144"/>
                  <a:gd name="T98" fmla="+- 0 28127 28120"/>
                  <a:gd name="T99" fmla="*/ 28127 h 169"/>
                  <a:gd name="T100" fmla="+- 0 19878 19854"/>
                  <a:gd name="T101" fmla="*/ T100 w 144"/>
                  <a:gd name="T102" fmla="+- 0 28144 28120"/>
                  <a:gd name="T103" fmla="*/ 28144 h 169"/>
                  <a:gd name="T104" fmla="+- 0 19878 19854"/>
                  <a:gd name="T105" fmla="*/ T104 w 144"/>
                  <a:gd name="T106" fmla="+- 0 28159 28120"/>
                  <a:gd name="T107" fmla="*/ 28159 h 169"/>
                  <a:gd name="T108" fmla="+- 0 19942 19854"/>
                  <a:gd name="T109" fmla="*/ T108 w 144"/>
                  <a:gd name="T110" fmla="+- 0 28256 28120"/>
                  <a:gd name="T111" fmla="*/ 28256 h 169"/>
                  <a:gd name="T112" fmla="+- 0 19982 19854"/>
                  <a:gd name="T113" fmla="*/ T112 w 144"/>
                  <a:gd name="T114" fmla="+- 0 28288 28120"/>
                  <a:gd name="T115" fmla="*/ 28288 h 169"/>
                  <a:gd name="T116" fmla="+- 0 19998 19854"/>
                  <a:gd name="T117" fmla="*/ T116 w 144"/>
                  <a:gd name="T118" fmla="+- 0 28288 28120"/>
                  <a:gd name="T119" fmla="*/ 28288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Lst>
                <a:rect l="0" t="0" r="r" b="b"/>
                <a:pathLst>
                  <a:path w="144" h="169">
                    <a:moveTo>
                      <a:pt x="112" y="71"/>
                    </a:moveTo>
                    <a:lnTo>
                      <a:pt x="128" y="63"/>
                    </a:lnTo>
                    <a:lnTo>
                      <a:pt x="144" y="63"/>
                    </a:lnTo>
                    <a:lnTo>
                      <a:pt x="144" y="56"/>
                    </a:lnTo>
                    <a:lnTo>
                      <a:pt x="128" y="56"/>
                    </a:lnTo>
                    <a:lnTo>
                      <a:pt x="112" y="63"/>
                    </a:lnTo>
                    <a:lnTo>
                      <a:pt x="104" y="80"/>
                    </a:lnTo>
                    <a:lnTo>
                      <a:pt x="88" y="127"/>
                    </a:lnTo>
                    <a:lnTo>
                      <a:pt x="80" y="144"/>
                    </a:lnTo>
                    <a:lnTo>
                      <a:pt x="72" y="151"/>
                    </a:lnTo>
                    <a:lnTo>
                      <a:pt x="56" y="160"/>
                    </a:lnTo>
                    <a:lnTo>
                      <a:pt x="24" y="160"/>
                    </a:lnTo>
                    <a:lnTo>
                      <a:pt x="8" y="151"/>
                    </a:lnTo>
                    <a:lnTo>
                      <a:pt x="0" y="136"/>
                    </a:lnTo>
                    <a:lnTo>
                      <a:pt x="0" y="119"/>
                    </a:lnTo>
                    <a:lnTo>
                      <a:pt x="8" y="104"/>
                    </a:lnTo>
                    <a:lnTo>
                      <a:pt x="16" y="95"/>
                    </a:lnTo>
                    <a:lnTo>
                      <a:pt x="56" y="71"/>
                    </a:lnTo>
                    <a:lnTo>
                      <a:pt x="72" y="56"/>
                    </a:lnTo>
                    <a:lnTo>
                      <a:pt x="80" y="39"/>
                    </a:lnTo>
                    <a:lnTo>
                      <a:pt x="80" y="24"/>
                    </a:lnTo>
                    <a:lnTo>
                      <a:pt x="72" y="7"/>
                    </a:lnTo>
                    <a:lnTo>
                      <a:pt x="56" y="0"/>
                    </a:lnTo>
                    <a:lnTo>
                      <a:pt x="47" y="0"/>
                    </a:lnTo>
                    <a:lnTo>
                      <a:pt x="32" y="7"/>
                    </a:lnTo>
                    <a:lnTo>
                      <a:pt x="24" y="24"/>
                    </a:lnTo>
                    <a:lnTo>
                      <a:pt x="24" y="39"/>
                    </a:lnTo>
                    <a:lnTo>
                      <a:pt x="88" y="136"/>
                    </a:lnTo>
                    <a:lnTo>
                      <a:pt x="128" y="168"/>
                    </a:lnTo>
                    <a:lnTo>
                      <a:pt x="144" y="16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91" name="Group 618">
              <a:extLst>
                <a:ext uri="{FF2B5EF4-FFF2-40B4-BE49-F238E27FC236}">
                  <a16:creationId xmlns:a16="http://schemas.microsoft.com/office/drawing/2014/main" id="{091A6167-B1E6-4CC2-A5CB-AC666DA1FD34}"/>
                </a:ext>
              </a:extLst>
            </p:cNvPr>
            <p:cNvGrpSpPr>
              <a:grpSpLocks/>
            </p:cNvGrpSpPr>
            <p:nvPr/>
          </p:nvGrpSpPr>
          <p:grpSpPr bwMode="auto">
            <a:xfrm>
              <a:off x="19845" y="28127"/>
              <a:ext cx="129" cy="161"/>
              <a:chOff x="19845" y="28127"/>
              <a:chExt cx="129" cy="161"/>
            </a:xfrm>
          </p:grpSpPr>
          <p:sp>
            <p:nvSpPr>
              <p:cNvPr id="20439" name="Freeform 619">
                <a:extLst>
                  <a:ext uri="{FF2B5EF4-FFF2-40B4-BE49-F238E27FC236}">
                    <a16:creationId xmlns:a16="http://schemas.microsoft.com/office/drawing/2014/main" id="{6A722535-2035-47AF-8326-936C87219DF7}"/>
                  </a:ext>
                </a:extLst>
              </p:cNvPr>
              <p:cNvSpPr>
                <a:spLocks/>
              </p:cNvSpPr>
              <p:nvPr/>
            </p:nvSpPr>
            <p:spPr bwMode="auto">
              <a:xfrm>
                <a:off x="19845" y="28127"/>
                <a:ext cx="129" cy="161"/>
              </a:xfrm>
              <a:custGeom>
                <a:avLst/>
                <a:gdLst>
                  <a:gd name="T0" fmla="+- 0 19974 19845"/>
                  <a:gd name="T1" fmla="*/ T0 w 129"/>
                  <a:gd name="T2" fmla="+- 0 28183 28127"/>
                  <a:gd name="T3" fmla="*/ 28183 h 161"/>
                  <a:gd name="T4" fmla="+- 0 19966 19845"/>
                  <a:gd name="T5" fmla="*/ T4 w 129"/>
                  <a:gd name="T6" fmla="+- 0 28200 28127"/>
                  <a:gd name="T7" fmla="*/ 28200 h 161"/>
                  <a:gd name="T8" fmla="+- 0 19950 19845"/>
                  <a:gd name="T9" fmla="*/ T8 w 129"/>
                  <a:gd name="T10" fmla="+- 0 28247 28127"/>
                  <a:gd name="T11" fmla="*/ 28247 h 161"/>
                  <a:gd name="T12" fmla="+- 0 19942 19845"/>
                  <a:gd name="T13" fmla="*/ T12 w 129"/>
                  <a:gd name="T14" fmla="+- 0 28264 28127"/>
                  <a:gd name="T15" fmla="*/ 28264 h 161"/>
                  <a:gd name="T16" fmla="+- 0 19926 19845"/>
                  <a:gd name="T17" fmla="*/ T16 w 129"/>
                  <a:gd name="T18" fmla="+- 0 28280 28127"/>
                  <a:gd name="T19" fmla="*/ 28280 h 161"/>
                  <a:gd name="T20" fmla="+- 0 19910 19845"/>
                  <a:gd name="T21" fmla="*/ T20 w 129"/>
                  <a:gd name="T22" fmla="+- 0 28288 28127"/>
                  <a:gd name="T23" fmla="*/ 28288 h 161"/>
                  <a:gd name="T24" fmla="+- 0 19878 19845"/>
                  <a:gd name="T25" fmla="*/ T24 w 129"/>
                  <a:gd name="T26" fmla="+- 0 28288 28127"/>
                  <a:gd name="T27" fmla="*/ 28288 h 161"/>
                  <a:gd name="T28" fmla="+- 0 19862 19845"/>
                  <a:gd name="T29" fmla="*/ T28 w 129"/>
                  <a:gd name="T30" fmla="+- 0 28280 28127"/>
                  <a:gd name="T31" fmla="*/ 28280 h 161"/>
                  <a:gd name="T32" fmla="+- 0 19854 19845"/>
                  <a:gd name="T33" fmla="*/ T32 w 129"/>
                  <a:gd name="T34" fmla="+- 0 28271 28127"/>
                  <a:gd name="T35" fmla="*/ 28271 h 161"/>
                  <a:gd name="T36" fmla="+- 0 19845 19845"/>
                  <a:gd name="T37" fmla="*/ T36 w 129"/>
                  <a:gd name="T38" fmla="+- 0 28256 28127"/>
                  <a:gd name="T39" fmla="*/ 28256 h 161"/>
                  <a:gd name="T40" fmla="+- 0 19845 19845"/>
                  <a:gd name="T41" fmla="*/ T40 w 129"/>
                  <a:gd name="T42" fmla="+- 0 28239 28127"/>
                  <a:gd name="T43" fmla="*/ 28239 h 161"/>
                  <a:gd name="T44" fmla="+- 0 19854 19845"/>
                  <a:gd name="T45" fmla="*/ T44 w 129"/>
                  <a:gd name="T46" fmla="+- 0 28224 28127"/>
                  <a:gd name="T47" fmla="*/ 28224 h 161"/>
                  <a:gd name="T48" fmla="+- 0 19870 19845"/>
                  <a:gd name="T49" fmla="*/ T48 w 129"/>
                  <a:gd name="T50" fmla="+- 0 28207 28127"/>
                  <a:gd name="T51" fmla="*/ 28207 h 161"/>
                  <a:gd name="T52" fmla="+- 0 19910 19845"/>
                  <a:gd name="T53" fmla="*/ T52 w 129"/>
                  <a:gd name="T54" fmla="+- 0 28183 28127"/>
                  <a:gd name="T55" fmla="*/ 28183 h 161"/>
                  <a:gd name="T56" fmla="+- 0 19918 19845"/>
                  <a:gd name="T57" fmla="*/ T56 w 129"/>
                  <a:gd name="T58" fmla="+- 0 28176 28127"/>
                  <a:gd name="T59" fmla="*/ 28176 h 161"/>
                  <a:gd name="T60" fmla="+- 0 19926 19845"/>
                  <a:gd name="T61" fmla="*/ T60 w 129"/>
                  <a:gd name="T62" fmla="+- 0 28159 28127"/>
                  <a:gd name="T63" fmla="*/ 28159 h 161"/>
                  <a:gd name="T64" fmla="+- 0 19926 19845"/>
                  <a:gd name="T65" fmla="*/ T64 w 129"/>
                  <a:gd name="T66" fmla="+- 0 28144 28127"/>
                  <a:gd name="T67" fmla="*/ 28144 h 161"/>
                  <a:gd name="T68" fmla="+- 0 19918 19845"/>
                  <a:gd name="T69" fmla="*/ T68 w 129"/>
                  <a:gd name="T70" fmla="+- 0 28127 28127"/>
                  <a:gd name="T71" fmla="*/ 28127 h 16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129" h="161">
                    <a:moveTo>
                      <a:pt x="129" y="56"/>
                    </a:moveTo>
                    <a:lnTo>
                      <a:pt x="121" y="73"/>
                    </a:lnTo>
                    <a:lnTo>
                      <a:pt x="105" y="120"/>
                    </a:lnTo>
                    <a:lnTo>
                      <a:pt x="97" y="137"/>
                    </a:lnTo>
                    <a:lnTo>
                      <a:pt x="81" y="153"/>
                    </a:lnTo>
                    <a:lnTo>
                      <a:pt x="65" y="161"/>
                    </a:lnTo>
                    <a:lnTo>
                      <a:pt x="33" y="161"/>
                    </a:lnTo>
                    <a:lnTo>
                      <a:pt x="17" y="153"/>
                    </a:lnTo>
                    <a:lnTo>
                      <a:pt x="9" y="144"/>
                    </a:lnTo>
                    <a:lnTo>
                      <a:pt x="0" y="129"/>
                    </a:lnTo>
                    <a:lnTo>
                      <a:pt x="0" y="112"/>
                    </a:lnTo>
                    <a:lnTo>
                      <a:pt x="9" y="97"/>
                    </a:lnTo>
                    <a:lnTo>
                      <a:pt x="25" y="80"/>
                    </a:lnTo>
                    <a:lnTo>
                      <a:pt x="65" y="56"/>
                    </a:lnTo>
                    <a:lnTo>
                      <a:pt x="73" y="49"/>
                    </a:lnTo>
                    <a:lnTo>
                      <a:pt x="81" y="32"/>
                    </a:lnTo>
                    <a:lnTo>
                      <a:pt x="81" y="17"/>
                    </a:lnTo>
                    <a:lnTo>
                      <a:pt x="73"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92" name="Group 620">
              <a:extLst>
                <a:ext uri="{FF2B5EF4-FFF2-40B4-BE49-F238E27FC236}">
                  <a16:creationId xmlns:a16="http://schemas.microsoft.com/office/drawing/2014/main" id="{C8887C30-AB0F-40FC-8B9F-C0E0B8EDAAB9}"/>
                </a:ext>
              </a:extLst>
            </p:cNvPr>
            <p:cNvGrpSpPr>
              <a:grpSpLocks/>
            </p:cNvGrpSpPr>
            <p:nvPr/>
          </p:nvGrpSpPr>
          <p:grpSpPr bwMode="auto">
            <a:xfrm>
              <a:off x="19886" y="28127"/>
              <a:ext cx="40" cy="8"/>
              <a:chOff x="19886" y="28127"/>
              <a:chExt cx="40" cy="8"/>
            </a:xfrm>
          </p:grpSpPr>
          <p:sp>
            <p:nvSpPr>
              <p:cNvPr id="20438" name="Freeform 621">
                <a:extLst>
                  <a:ext uri="{FF2B5EF4-FFF2-40B4-BE49-F238E27FC236}">
                    <a16:creationId xmlns:a16="http://schemas.microsoft.com/office/drawing/2014/main" id="{E460EE78-1FB0-41E5-BA75-A574EE44B2A0}"/>
                  </a:ext>
                </a:extLst>
              </p:cNvPr>
              <p:cNvSpPr>
                <a:spLocks/>
              </p:cNvSpPr>
              <p:nvPr/>
            </p:nvSpPr>
            <p:spPr bwMode="auto">
              <a:xfrm>
                <a:off x="19886" y="28127"/>
                <a:ext cx="40" cy="8"/>
              </a:xfrm>
              <a:custGeom>
                <a:avLst/>
                <a:gdLst>
                  <a:gd name="T0" fmla="+- 0 19926 19886"/>
                  <a:gd name="T1" fmla="*/ T0 w 40"/>
                  <a:gd name="T2" fmla="+- 0 28135 28127"/>
                  <a:gd name="T3" fmla="*/ 28135 h 8"/>
                  <a:gd name="T4" fmla="+- 0 19910 19886"/>
                  <a:gd name="T5" fmla="*/ T4 w 40"/>
                  <a:gd name="T6" fmla="+- 0 28127 28127"/>
                  <a:gd name="T7" fmla="*/ 28127 h 8"/>
                  <a:gd name="T8" fmla="+- 0 19901 19886"/>
                  <a:gd name="T9" fmla="*/ T8 w 40"/>
                  <a:gd name="T10" fmla="+- 0 28127 28127"/>
                  <a:gd name="T11" fmla="*/ 28127 h 8"/>
                  <a:gd name="T12" fmla="+- 0 19886 19886"/>
                  <a:gd name="T13" fmla="*/ T12 w 40"/>
                  <a:gd name="T14" fmla="+- 0 28135 28127"/>
                  <a:gd name="T15" fmla="*/ 28135 h 8"/>
                </a:gdLst>
                <a:ahLst/>
                <a:cxnLst>
                  <a:cxn ang="0">
                    <a:pos x="T1" y="T3"/>
                  </a:cxn>
                  <a:cxn ang="0">
                    <a:pos x="T5" y="T7"/>
                  </a:cxn>
                  <a:cxn ang="0">
                    <a:pos x="T9" y="T11"/>
                  </a:cxn>
                  <a:cxn ang="0">
                    <a:pos x="T13" y="T15"/>
                  </a:cxn>
                </a:cxnLst>
                <a:rect l="0" t="0" r="r" b="b"/>
                <a:pathLst>
                  <a:path w="40" h="8">
                    <a:moveTo>
                      <a:pt x="40" y="8"/>
                    </a:moveTo>
                    <a:lnTo>
                      <a:pt x="24" y="0"/>
                    </a:lnTo>
                    <a:lnTo>
                      <a:pt x="15" y="0"/>
                    </a:lnTo>
                    <a:lnTo>
                      <a:pt x="0" y="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93" name="Group 622">
              <a:extLst>
                <a:ext uri="{FF2B5EF4-FFF2-40B4-BE49-F238E27FC236}">
                  <a16:creationId xmlns:a16="http://schemas.microsoft.com/office/drawing/2014/main" id="{BECB9A5E-B3BA-4272-9886-0C5D2BE41F55}"/>
                </a:ext>
              </a:extLst>
            </p:cNvPr>
            <p:cNvGrpSpPr>
              <a:grpSpLocks/>
            </p:cNvGrpSpPr>
            <p:nvPr/>
          </p:nvGrpSpPr>
          <p:grpSpPr bwMode="auto">
            <a:xfrm>
              <a:off x="19886" y="28127"/>
              <a:ext cx="113" cy="161"/>
              <a:chOff x="19886" y="28127"/>
              <a:chExt cx="113" cy="161"/>
            </a:xfrm>
          </p:grpSpPr>
          <p:sp>
            <p:nvSpPr>
              <p:cNvPr id="20437" name="Freeform 623">
                <a:extLst>
                  <a:ext uri="{FF2B5EF4-FFF2-40B4-BE49-F238E27FC236}">
                    <a16:creationId xmlns:a16="http://schemas.microsoft.com/office/drawing/2014/main" id="{FE7545D1-2DE0-43D2-8996-D8EA764F6CB8}"/>
                  </a:ext>
                </a:extLst>
              </p:cNvPr>
              <p:cNvSpPr>
                <a:spLocks/>
              </p:cNvSpPr>
              <p:nvPr/>
            </p:nvSpPr>
            <p:spPr bwMode="auto">
              <a:xfrm>
                <a:off x="19886" y="28127"/>
                <a:ext cx="113" cy="161"/>
              </a:xfrm>
              <a:custGeom>
                <a:avLst/>
                <a:gdLst>
                  <a:gd name="T0" fmla="+- 0 19894 19886"/>
                  <a:gd name="T1" fmla="*/ T0 w 113"/>
                  <a:gd name="T2" fmla="+- 0 28127 28127"/>
                  <a:gd name="T3" fmla="*/ 28127 h 161"/>
                  <a:gd name="T4" fmla="+- 0 19886 19886"/>
                  <a:gd name="T5" fmla="*/ T4 w 113"/>
                  <a:gd name="T6" fmla="+- 0 28144 28127"/>
                  <a:gd name="T7" fmla="*/ 28144 h 161"/>
                  <a:gd name="T8" fmla="+- 0 19886 19886"/>
                  <a:gd name="T9" fmla="*/ T8 w 113"/>
                  <a:gd name="T10" fmla="+- 0 28159 28127"/>
                  <a:gd name="T11" fmla="*/ 28159 h 161"/>
                  <a:gd name="T12" fmla="+- 0 19950 19886"/>
                  <a:gd name="T13" fmla="*/ T12 w 113"/>
                  <a:gd name="T14" fmla="+- 0 28256 28127"/>
                  <a:gd name="T15" fmla="*/ 28256 h 161"/>
                  <a:gd name="T16" fmla="+- 0 19982 19886"/>
                  <a:gd name="T17" fmla="*/ T16 w 113"/>
                  <a:gd name="T18" fmla="+- 0 28280 28127"/>
                  <a:gd name="T19" fmla="*/ 28280 h 161"/>
                  <a:gd name="T20" fmla="+- 0 19998 19886"/>
                  <a:gd name="T21" fmla="*/ T20 w 113"/>
                  <a:gd name="T22" fmla="+- 0 28280 28127"/>
                  <a:gd name="T23" fmla="*/ 28280 h 161"/>
                  <a:gd name="T24" fmla="+- 0 19998 19886"/>
                  <a:gd name="T25" fmla="*/ T24 w 113"/>
                  <a:gd name="T26" fmla="+- 0 28288 28127"/>
                  <a:gd name="T27" fmla="*/ 28288 h 161"/>
                </a:gdLst>
                <a:ahLst/>
                <a:cxnLst>
                  <a:cxn ang="0">
                    <a:pos x="T1" y="T3"/>
                  </a:cxn>
                  <a:cxn ang="0">
                    <a:pos x="T5" y="T7"/>
                  </a:cxn>
                  <a:cxn ang="0">
                    <a:pos x="T9" y="T11"/>
                  </a:cxn>
                  <a:cxn ang="0">
                    <a:pos x="T13" y="T15"/>
                  </a:cxn>
                  <a:cxn ang="0">
                    <a:pos x="T17" y="T19"/>
                  </a:cxn>
                  <a:cxn ang="0">
                    <a:pos x="T21" y="T23"/>
                  </a:cxn>
                  <a:cxn ang="0">
                    <a:pos x="T25" y="T27"/>
                  </a:cxn>
                </a:cxnLst>
                <a:rect l="0" t="0" r="r" b="b"/>
                <a:pathLst>
                  <a:path w="113" h="161">
                    <a:moveTo>
                      <a:pt x="8" y="0"/>
                    </a:moveTo>
                    <a:lnTo>
                      <a:pt x="0" y="17"/>
                    </a:lnTo>
                    <a:lnTo>
                      <a:pt x="0" y="32"/>
                    </a:lnTo>
                    <a:lnTo>
                      <a:pt x="64" y="129"/>
                    </a:lnTo>
                    <a:lnTo>
                      <a:pt x="96" y="153"/>
                    </a:lnTo>
                    <a:lnTo>
                      <a:pt x="112" y="153"/>
                    </a:lnTo>
                    <a:lnTo>
                      <a:pt x="112" y="161"/>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94" name="Group 624">
              <a:extLst>
                <a:ext uri="{FF2B5EF4-FFF2-40B4-BE49-F238E27FC236}">
                  <a16:creationId xmlns:a16="http://schemas.microsoft.com/office/drawing/2014/main" id="{BB7BC0F1-4257-42C7-AC5F-646571C0493E}"/>
                </a:ext>
              </a:extLst>
            </p:cNvPr>
            <p:cNvGrpSpPr>
              <a:grpSpLocks/>
            </p:cNvGrpSpPr>
            <p:nvPr/>
          </p:nvGrpSpPr>
          <p:grpSpPr bwMode="auto">
            <a:xfrm>
              <a:off x="20222" y="28120"/>
              <a:ext cx="105" cy="169"/>
              <a:chOff x="20222" y="28120"/>
              <a:chExt cx="105" cy="169"/>
            </a:xfrm>
          </p:grpSpPr>
          <p:sp>
            <p:nvSpPr>
              <p:cNvPr id="20436" name="Freeform 625">
                <a:extLst>
                  <a:ext uri="{FF2B5EF4-FFF2-40B4-BE49-F238E27FC236}">
                    <a16:creationId xmlns:a16="http://schemas.microsoft.com/office/drawing/2014/main" id="{B40153E9-D920-467E-B2C8-4934050DF78D}"/>
                  </a:ext>
                </a:extLst>
              </p:cNvPr>
              <p:cNvSpPr>
                <a:spLocks/>
              </p:cNvSpPr>
              <p:nvPr/>
            </p:nvSpPr>
            <p:spPr bwMode="auto">
              <a:xfrm>
                <a:off x="20222" y="28120"/>
                <a:ext cx="105" cy="169"/>
              </a:xfrm>
              <a:custGeom>
                <a:avLst/>
                <a:gdLst>
                  <a:gd name="T0" fmla="+- 0 20230 20222"/>
                  <a:gd name="T1" fmla="*/ T0 w 105"/>
                  <a:gd name="T2" fmla="+- 0 28207 28120"/>
                  <a:gd name="T3" fmla="*/ 28207 h 169"/>
                  <a:gd name="T4" fmla="+- 0 20286 20222"/>
                  <a:gd name="T5" fmla="*/ T4 w 105"/>
                  <a:gd name="T6" fmla="+- 0 28207 28120"/>
                  <a:gd name="T7" fmla="*/ 28207 h 169"/>
                  <a:gd name="T8" fmla="+- 0 20310 20222"/>
                  <a:gd name="T9" fmla="*/ T8 w 105"/>
                  <a:gd name="T10" fmla="+- 0 28200 28120"/>
                  <a:gd name="T11" fmla="*/ 28200 h 169"/>
                  <a:gd name="T12" fmla="+- 0 20318 20222"/>
                  <a:gd name="T13" fmla="*/ T12 w 105"/>
                  <a:gd name="T14" fmla="+- 0 28191 28120"/>
                  <a:gd name="T15" fmla="*/ 28191 h 169"/>
                  <a:gd name="T16" fmla="+- 0 20327 20222"/>
                  <a:gd name="T17" fmla="*/ T16 w 105"/>
                  <a:gd name="T18" fmla="+- 0 28176 28120"/>
                  <a:gd name="T19" fmla="*/ 28176 h 169"/>
                  <a:gd name="T20" fmla="+- 0 20327 20222"/>
                  <a:gd name="T21" fmla="*/ T20 w 105"/>
                  <a:gd name="T22" fmla="+- 0 28151 28120"/>
                  <a:gd name="T23" fmla="*/ 28151 h 169"/>
                  <a:gd name="T24" fmla="+- 0 20318 20222"/>
                  <a:gd name="T25" fmla="*/ T24 w 105"/>
                  <a:gd name="T26" fmla="+- 0 28135 28120"/>
                  <a:gd name="T27" fmla="*/ 28135 h 169"/>
                  <a:gd name="T28" fmla="+- 0 20310 20222"/>
                  <a:gd name="T29" fmla="*/ T28 w 105"/>
                  <a:gd name="T30" fmla="+- 0 28127 28120"/>
                  <a:gd name="T31" fmla="*/ 28127 h 169"/>
                  <a:gd name="T32" fmla="+- 0 20286 20222"/>
                  <a:gd name="T33" fmla="*/ T32 w 105"/>
                  <a:gd name="T34" fmla="+- 0 28120 28120"/>
                  <a:gd name="T35" fmla="*/ 28120 h 169"/>
                  <a:gd name="T36" fmla="+- 0 20222 20222"/>
                  <a:gd name="T37" fmla="*/ T36 w 105"/>
                  <a:gd name="T38" fmla="+- 0 28120 28120"/>
                  <a:gd name="T39" fmla="*/ 28120 h 169"/>
                  <a:gd name="T40" fmla="+- 0 20222 20222"/>
                  <a:gd name="T41" fmla="*/ T40 w 105"/>
                  <a:gd name="T42" fmla="+- 0 28288 28120"/>
                  <a:gd name="T43" fmla="*/ 28288 h 169"/>
                  <a:gd name="T44" fmla="+- 0 20230 20222"/>
                  <a:gd name="T45" fmla="*/ T44 w 105"/>
                  <a:gd name="T46" fmla="+- 0 28288 28120"/>
                  <a:gd name="T47" fmla="*/ 28288 h 169"/>
                  <a:gd name="T48" fmla="+- 0 20230 20222"/>
                  <a:gd name="T49" fmla="*/ T48 w 105"/>
                  <a:gd name="T50" fmla="+- 0 28127 28120"/>
                  <a:gd name="T51" fmla="*/ 28127 h 169"/>
                  <a:gd name="T52" fmla="+- 0 20286 20222"/>
                  <a:gd name="T53" fmla="*/ T52 w 105"/>
                  <a:gd name="T54" fmla="+- 0 28127 28120"/>
                  <a:gd name="T55" fmla="*/ 28127 h 169"/>
                  <a:gd name="T56" fmla="+- 0 20310 20222"/>
                  <a:gd name="T57" fmla="*/ T56 w 105"/>
                  <a:gd name="T58" fmla="+- 0 28135 28120"/>
                  <a:gd name="T59" fmla="*/ 28135 h 169"/>
                  <a:gd name="T60" fmla="+- 0 20318 20222"/>
                  <a:gd name="T61" fmla="*/ T60 w 105"/>
                  <a:gd name="T62" fmla="+- 0 28151 28120"/>
                  <a:gd name="T63" fmla="*/ 28151 h 169"/>
                  <a:gd name="T64" fmla="+- 0 20318 20222"/>
                  <a:gd name="T65" fmla="*/ T64 w 105"/>
                  <a:gd name="T66" fmla="+- 0 28176 28120"/>
                  <a:gd name="T67" fmla="*/ 28176 h 169"/>
                  <a:gd name="T68" fmla="+- 0 20310 20222"/>
                  <a:gd name="T69" fmla="*/ T68 w 105"/>
                  <a:gd name="T70" fmla="+- 0 28191 28120"/>
                  <a:gd name="T71" fmla="*/ 28191 h 169"/>
                  <a:gd name="T72" fmla="+- 0 20286 20222"/>
                  <a:gd name="T73" fmla="*/ T72 w 105"/>
                  <a:gd name="T74" fmla="+- 0 28200 28120"/>
                  <a:gd name="T75" fmla="*/ 28200 h 169"/>
                  <a:gd name="T76" fmla="+- 0 20230 20222"/>
                  <a:gd name="T77" fmla="*/ T76 w 105"/>
                  <a:gd name="T78" fmla="+- 0 28200 28120"/>
                  <a:gd name="T79" fmla="*/ 28200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105" h="169">
                    <a:moveTo>
                      <a:pt x="8" y="87"/>
                    </a:moveTo>
                    <a:lnTo>
                      <a:pt x="64" y="87"/>
                    </a:lnTo>
                    <a:lnTo>
                      <a:pt x="88" y="80"/>
                    </a:lnTo>
                    <a:lnTo>
                      <a:pt x="96" y="71"/>
                    </a:lnTo>
                    <a:lnTo>
                      <a:pt x="105" y="56"/>
                    </a:lnTo>
                    <a:lnTo>
                      <a:pt x="105" y="31"/>
                    </a:lnTo>
                    <a:lnTo>
                      <a:pt x="96" y="15"/>
                    </a:lnTo>
                    <a:lnTo>
                      <a:pt x="88" y="7"/>
                    </a:lnTo>
                    <a:lnTo>
                      <a:pt x="64" y="0"/>
                    </a:lnTo>
                    <a:lnTo>
                      <a:pt x="0" y="0"/>
                    </a:lnTo>
                    <a:lnTo>
                      <a:pt x="0" y="168"/>
                    </a:lnTo>
                    <a:lnTo>
                      <a:pt x="8" y="168"/>
                    </a:lnTo>
                    <a:lnTo>
                      <a:pt x="8" y="7"/>
                    </a:lnTo>
                    <a:lnTo>
                      <a:pt x="64" y="7"/>
                    </a:lnTo>
                    <a:lnTo>
                      <a:pt x="88" y="15"/>
                    </a:lnTo>
                    <a:lnTo>
                      <a:pt x="96" y="31"/>
                    </a:lnTo>
                    <a:lnTo>
                      <a:pt x="96" y="56"/>
                    </a:lnTo>
                    <a:lnTo>
                      <a:pt x="88" y="71"/>
                    </a:lnTo>
                    <a:lnTo>
                      <a:pt x="64" y="80"/>
                    </a:lnTo>
                    <a:lnTo>
                      <a:pt x="8" y="8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95" name="Group 626">
              <a:extLst>
                <a:ext uri="{FF2B5EF4-FFF2-40B4-BE49-F238E27FC236}">
                  <a16:creationId xmlns:a16="http://schemas.microsoft.com/office/drawing/2014/main" id="{8F534242-86F1-4FC3-8C7C-9D7C04236B77}"/>
                </a:ext>
              </a:extLst>
            </p:cNvPr>
            <p:cNvGrpSpPr>
              <a:grpSpLocks/>
            </p:cNvGrpSpPr>
            <p:nvPr/>
          </p:nvGrpSpPr>
          <p:grpSpPr bwMode="auto">
            <a:xfrm>
              <a:off x="20271" y="28207"/>
              <a:ext cx="57" cy="81"/>
              <a:chOff x="20271" y="28207"/>
              <a:chExt cx="57" cy="81"/>
            </a:xfrm>
          </p:grpSpPr>
          <p:sp>
            <p:nvSpPr>
              <p:cNvPr id="20435" name="Freeform 627">
                <a:extLst>
                  <a:ext uri="{FF2B5EF4-FFF2-40B4-BE49-F238E27FC236}">
                    <a16:creationId xmlns:a16="http://schemas.microsoft.com/office/drawing/2014/main" id="{A4D1BB3F-855F-4CA6-95FE-71439BE75EDF}"/>
                  </a:ext>
                </a:extLst>
              </p:cNvPr>
              <p:cNvSpPr>
                <a:spLocks/>
              </p:cNvSpPr>
              <p:nvPr/>
            </p:nvSpPr>
            <p:spPr bwMode="auto">
              <a:xfrm>
                <a:off x="20271" y="28207"/>
                <a:ext cx="57" cy="81"/>
              </a:xfrm>
              <a:custGeom>
                <a:avLst/>
                <a:gdLst>
                  <a:gd name="T0" fmla="+- 0 20271 20271"/>
                  <a:gd name="T1" fmla="*/ T0 w 57"/>
                  <a:gd name="T2" fmla="+- 0 28207 28207"/>
                  <a:gd name="T3" fmla="*/ 28207 h 81"/>
                  <a:gd name="T4" fmla="+- 0 20318 20271"/>
                  <a:gd name="T5" fmla="*/ T4 w 57"/>
                  <a:gd name="T6" fmla="+- 0 28288 28207"/>
                  <a:gd name="T7" fmla="*/ 28288 h 81"/>
                  <a:gd name="T8" fmla="+- 0 20327 20271"/>
                  <a:gd name="T9" fmla="*/ T8 w 57"/>
                  <a:gd name="T10" fmla="+- 0 28288 28207"/>
                  <a:gd name="T11" fmla="*/ 28288 h 81"/>
                  <a:gd name="T12" fmla="+- 0 20279 20271"/>
                  <a:gd name="T13" fmla="*/ T12 w 57"/>
                  <a:gd name="T14" fmla="+- 0 28207 28207"/>
                  <a:gd name="T15" fmla="*/ 28207 h 81"/>
                </a:gdLst>
                <a:ahLst/>
                <a:cxnLst>
                  <a:cxn ang="0">
                    <a:pos x="T1" y="T3"/>
                  </a:cxn>
                  <a:cxn ang="0">
                    <a:pos x="T5" y="T7"/>
                  </a:cxn>
                  <a:cxn ang="0">
                    <a:pos x="T9" y="T11"/>
                  </a:cxn>
                  <a:cxn ang="0">
                    <a:pos x="T13" y="T15"/>
                  </a:cxn>
                </a:cxnLst>
                <a:rect l="0" t="0" r="r" b="b"/>
                <a:pathLst>
                  <a:path w="57" h="81">
                    <a:moveTo>
                      <a:pt x="0" y="0"/>
                    </a:moveTo>
                    <a:lnTo>
                      <a:pt x="47" y="81"/>
                    </a:lnTo>
                    <a:lnTo>
                      <a:pt x="56" y="81"/>
                    </a:lnTo>
                    <a:lnTo>
                      <a:pt x="8"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96" name="Group 628">
              <a:extLst>
                <a:ext uri="{FF2B5EF4-FFF2-40B4-BE49-F238E27FC236}">
                  <a16:creationId xmlns:a16="http://schemas.microsoft.com/office/drawing/2014/main" id="{3BC39801-D701-4B56-9F92-DDB525DC6DFC}"/>
                </a:ext>
              </a:extLst>
            </p:cNvPr>
            <p:cNvGrpSpPr>
              <a:grpSpLocks/>
            </p:cNvGrpSpPr>
            <p:nvPr/>
          </p:nvGrpSpPr>
          <p:grpSpPr bwMode="auto">
            <a:xfrm>
              <a:off x="20383" y="28120"/>
              <a:ext cx="2" cy="169"/>
              <a:chOff x="20383" y="28120"/>
              <a:chExt cx="2" cy="169"/>
            </a:xfrm>
          </p:grpSpPr>
          <p:sp>
            <p:nvSpPr>
              <p:cNvPr id="20434" name="Freeform 629">
                <a:extLst>
                  <a:ext uri="{FF2B5EF4-FFF2-40B4-BE49-F238E27FC236}">
                    <a16:creationId xmlns:a16="http://schemas.microsoft.com/office/drawing/2014/main" id="{83B1A4BD-C99B-43EB-9C86-40293A98D2E4}"/>
                  </a:ext>
                </a:extLst>
              </p:cNvPr>
              <p:cNvSpPr>
                <a:spLocks/>
              </p:cNvSpPr>
              <p:nvPr/>
            </p:nvSpPr>
            <p:spPr bwMode="auto">
              <a:xfrm>
                <a:off x="20383" y="28120"/>
                <a:ext cx="2" cy="169"/>
              </a:xfrm>
              <a:custGeom>
                <a:avLst/>
                <a:gdLst>
                  <a:gd name="T0" fmla="+- 0 28120 28120"/>
                  <a:gd name="T1" fmla="*/ 28120 h 169"/>
                  <a:gd name="T2" fmla="+- 0 28288 28120"/>
                  <a:gd name="T3" fmla="*/ 28288 h 169"/>
                </a:gdLst>
                <a:ahLst/>
                <a:cxnLst>
                  <a:cxn ang="0">
                    <a:pos x="0" y="T1"/>
                  </a:cxn>
                  <a:cxn ang="0">
                    <a:pos x="0" y="T3"/>
                  </a:cxn>
                </a:cxnLst>
                <a:rect l="0" t="0" r="r" b="b"/>
                <a:pathLst>
                  <a:path h="169">
                    <a:moveTo>
                      <a:pt x="0" y="0"/>
                    </a:moveTo>
                    <a:lnTo>
                      <a:pt x="0" y="16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97" name="Group 630">
              <a:extLst>
                <a:ext uri="{FF2B5EF4-FFF2-40B4-BE49-F238E27FC236}">
                  <a16:creationId xmlns:a16="http://schemas.microsoft.com/office/drawing/2014/main" id="{7BFFC0F2-B280-4518-AC41-510DDA542744}"/>
                </a:ext>
              </a:extLst>
            </p:cNvPr>
            <p:cNvGrpSpPr>
              <a:grpSpLocks/>
            </p:cNvGrpSpPr>
            <p:nvPr/>
          </p:nvGrpSpPr>
          <p:grpSpPr bwMode="auto">
            <a:xfrm>
              <a:off x="20391" y="28127"/>
              <a:ext cx="2" cy="153"/>
              <a:chOff x="20391" y="28127"/>
              <a:chExt cx="2" cy="153"/>
            </a:xfrm>
          </p:grpSpPr>
          <p:sp>
            <p:nvSpPr>
              <p:cNvPr id="20433" name="Freeform 631">
                <a:extLst>
                  <a:ext uri="{FF2B5EF4-FFF2-40B4-BE49-F238E27FC236}">
                    <a16:creationId xmlns:a16="http://schemas.microsoft.com/office/drawing/2014/main" id="{75C61E01-DA6B-4250-B912-BF922564AFB1}"/>
                  </a:ext>
                </a:extLst>
              </p:cNvPr>
              <p:cNvSpPr>
                <a:spLocks/>
              </p:cNvSpPr>
              <p:nvPr/>
            </p:nvSpPr>
            <p:spPr bwMode="auto">
              <a:xfrm>
                <a:off x="20391" y="28127"/>
                <a:ext cx="2" cy="153"/>
              </a:xfrm>
              <a:custGeom>
                <a:avLst/>
                <a:gdLst>
                  <a:gd name="T0" fmla="+- 0 28127 28127"/>
                  <a:gd name="T1" fmla="*/ 28127 h 153"/>
                  <a:gd name="T2" fmla="+- 0 28280 28127"/>
                  <a:gd name="T3" fmla="*/ 28280 h 153"/>
                </a:gdLst>
                <a:ahLst/>
                <a:cxnLst>
                  <a:cxn ang="0">
                    <a:pos x="0" y="T1"/>
                  </a:cxn>
                  <a:cxn ang="0">
                    <a:pos x="0" y="T3"/>
                  </a:cxn>
                </a:cxnLst>
                <a:rect l="0" t="0" r="r" b="b"/>
                <a:pathLst>
                  <a:path h="153">
                    <a:moveTo>
                      <a:pt x="0" y="0"/>
                    </a:moveTo>
                    <a:lnTo>
                      <a:pt x="0" y="153"/>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98" name="Group 632">
              <a:extLst>
                <a:ext uri="{FF2B5EF4-FFF2-40B4-BE49-F238E27FC236}">
                  <a16:creationId xmlns:a16="http://schemas.microsoft.com/office/drawing/2014/main" id="{EF265B5E-05BF-4A72-8093-E79A0B42F160}"/>
                </a:ext>
              </a:extLst>
            </p:cNvPr>
            <p:cNvGrpSpPr>
              <a:grpSpLocks/>
            </p:cNvGrpSpPr>
            <p:nvPr/>
          </p:nvGrpSpPr>
          <p:grpSpPr bwMode="auto">
            <a:xfrm>
              <a:off x="20383" y="28120"/>
              <a:ext cx="96" cy="8"/>
              <a:chOff x="20383" y="28120"/>
              <a:chExt cx="96" cy="8"/>
            </a:xfrm>
          </p:grpSpPr>
          <p:sp>
            <p:nvSpPr>
              <p:cNvPr id="20432" name="Freeform 633">
                <a:extLst>
                  <a:ext uri="{FF2B5EF4-FFF2-40B4-BE49-F238E27FC236}">
                    <a16:creationId xmlns:a16="http://schemas.microsoft.com/office/drawing/2014/main" id="{ABB1CEC9-F357-4F2D-B5EA-03F4CEAC4CC1}"/>
                  </a:ext>
                </a:extLst>
              </p:cNvPr>
              <p:cNvSpPr>
                <a:spLocks/>
              </p:cNvSpPr>
              <p:nvPr/>
            </p:nvSpPr>
            <p:spPr bwMode="auto">
              <a:xfrm>
                <a:off x="20383" y="28120"/>
                <a:ext cx="96" cy="8"/>
              </a:xfrm>
              <a:custGeom>
                <a:avLst/>
                <a:gdLst>
                  <a:gd name="T0" fmla="+- 0 20383 20383"/>
                  <a:gd name="T1" fmla="*/ T0 w 96"/>
                  <a:gd name="T2" fmla="+- 0 28120 28120"/>
                  <a:gd name="T3" fmla="*/ 28120 h 8"/>
                  <a:gd name="T4" fmla="+- 0 20479 20383"/>
                  <a:gd name="T5" fmla="*/ T4 w 96"/>
                  <a:gd name="T6" fmla="+- 0 28120 28120"/>
                  <a:gd name="T7" fmla="*/ 28120 h 8"/>
                  <a:gd name="T8" fmla="+- 0 20479 20383"/>
                  <a:gd name="T9" fmla="*/ T8 w 96"/>
                  <a:gd name="T10" fmla="+- 0 28127 28120"/>
                  <a:gd name="T11" fmla="*/ 28127 h 8"/>
                  <a:gd name="T12" fmla="+- 0 20391 20383"/>
                  <a:gd name="T13" fmla="*/ T12 w 96"/>
                  <a:gd name="T14" fmla="+- 0 28127 28120"/>
                  <a:gd name="T15" fmla="*/ 28127 h 8"/>
                </a:gdLst>
                <a:ahLst/>
                <a:cxnLst>
                  <a:cxn ang="0">
                    <a:pos x="T1" y="T3"/>
                  </a:cxn>
                  <a:cxn ang="0">
                    <a:pos x="T5" y="T7"/>
                  </a:cxn>
                  <a:cxn ang="0">
                    <a:pos x="T9" y="T11"/>
                  </a:cxn>
                  <a:cxn ang="0">
                    <a:pos x="T13" y="T15"/>
                  </a:cxn>
                </a:cxnLst>
                <a:rect l="0" t="0" r="r" b="b"/>
                <a:pathLst>
                  <a:path w="96" h="8">
                    <a:moveTo>
                      <a:pt x="0" y="0"/>
                    </a:moveTo>
                    <a:lnTo>
                      <a:pt x="96" y="0"/>
                    </a:lnTo>
                    <a:lnTo>
                      <a:pt x="96" y="7"/>
                    </a:lnTo>
                    <a:lnTo>
                      <a:pt x="8" y="7"/>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699" name="Group 634">
              <a:extLst>
                <a:ext uri="{FF2B5EF4-FFF2-40B4-BE49-F238E27FC236}">
                  <a16:creationId xmlns:a16="http://schemas.microsoft.com/office/drawing/2014/main" id="{A1EC6E9E-5F07-4E0A-B850-777F9F21308F}"/>
                </a:ext>
              </a:extLst>
            </p:cNvPr>
            <p:cNvGrpSpPr>
              <a:grpSpLocks/>
            </p:cNvGrpSpPr>
            <p:nvPr/>
          </p:nvGrpSpPr>
          <p:grpSpPr bwMode="auto">
            <a:xfrm>
              <a:off x="20391" y="28200"/>
              <a:ext cx="49" cy="8"/>
              <a:chOff x="20391" y="28200"/>
              <a:chExt cx="49" cy="8"/>
            </a:xfrm>
          </p:grpSpPr>
          <p:sp>
            <p:nvSpPr>
              <p:cNvPr id="20431" name="Freeform 635">
                <a:extLst>
                  <a:ext uri="{FF2B5EF4-FFF2-40B4-BE49-F238E27FC236}">
                    <a16:creationId xmlns:a16="http://schemas.microsoft.com/office/drawing/2014/main" id="{08B648FF-85E5-4FEB-B1B5-A890207E82F6}"/>
                  </a:ext>
                </a:extLst>
              </p:cNvPr>
              <p:cNvSpPr>
                <a:spLocks/>
              </p:cNvSpPr>
              <p:nvPr/>
            </p:nvSpPr>
            <p:spPr bwMode="auto">
              <a:xfrm>
                <a:off x="20391" y="28200"/>
                <a:ext cx="49" cy="8"/>
              </a:xfrm>
              <a:custGeom>
                <a:avLst/>
                <a:gdLst>
                  <a:gd name="T0" fmla="+- 0 20391 20391"/>
                  <a:gd name="T1" fmla="*/ T0 w 49"/>
                  <a:gd name="T2" fmla="+- 0 28200 28200"/>
                  <a:gd name="T3" fmla="*/ 28200 h 8"/>
                  <a:gd name="T4" fmla="+- 0 20439 20391"/>
                  <a:gd name="T5" fmla="*/ T4 w 49"/>
                  <a:gd name="T6" fmla="+- 0 28200 28200"/>
                  <a:gd name="T7" fmla="*/ 28200 h 8"/>
                  <a:gd name="T8" fmla="+- 0 20439 20391"/>
                  <a:gd name="T9" fmla="*/ T8 w 49"/>
                  <a:gd name="T10" fmla="+- 0 28207 28200"/>
                  <a:gd name="T11" fmla="*/ 28207 h 8"/>
                  <a:gd name="T12" fmla="+- 0 20391 20391"/>
                  <a:gd name="T13" fmla="*/ T12 w 49"/>
                  <a:gd name="T14" fmla="+- 0 28207 28200"/>
                  <a:gd name="T15" fmla="*/ 28207 h 8"/>
                </a:gdLst>
                <a:ahLst/>
                <a:cxnLst>
                  <a:cxn ang="0">
                    <a:pos x="T1" y="T3"/>
                  </a:cxn>
                  <a:cxn ang="0">
                    <a:pos x="T5" y="T7"/>
                  </a:cxn>
                  <a:cxn ang="0">
                    <a:pos x="T9" y="T11"/>
                  </a:cxn>
                  <a:cxn ang="0">
                    <a:pos x="T13" y="T15"/>
                  </a:cxn>
                </a:cxnLst>
                <a:rect l="0" t="0" r="r" b="b"/>
                <a:pathLst>
                  <a:path w="49" h="8">
                    <a:moveTo>
                      <a:pt x="0" y="0"/>
                    </a:moveTo>
                    <a:lnTo>
                      <a:pt x="48" y="0"/>
                    </a:lnTo>
                    <a:lnTo>
                      <a:pt x="48" y="7"/>
                    </a:lnTo>
                    <a:lnTo>
                      <a:pt x="0" y="7"/>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00" name="Group 636">
              <a:extLst>
                <a:ext uri="{FF2B5EF4-FFF2-40B4-BE49-F238E27FC236}">
                  <a16:creationId xmlns:a16="http://schemas.microsoft.com/office/drawing/2014/main" id="{2E73C70B-C509-4657-B097-2EE1D65FE82D}"/>
                </a:ext>
              </a:extLst>
            </p:cNvPr>
            <p:cNvGrpSpPr>
              <a:grpSpLocks/>
            </p:cNvGrpSpPr>
            <p:nvPr/>
          </p:nvGrpSpPr>
          <p:grpSpPr bwMode="auto">
            <a:xfrm>
              <a:off x="20383" y="28280"/>
              <a:ext cx="96" cy="8"/>
              <a:chOff x="20383" y="28280"/>
              <a:chExt cx="96" cy="8"/>
            </a:xfrm>
          </p:grpSpPr>
          <p:sp>
            <p:nvSpPr>
              <p:cNvPr id="20430" name="Freeform 637">
                <a:extLst>
                  <a:ext uri="{FF2B5EF4-FFF2-40B4-BE49-F238E27FC236}">
                    <a16:creationId xmlns:a16="http://schemas.microsoft.com/office/drawing/2014/main" id="{5D0E29F1-4E16-4788-8E91-3960ED1E9BF9}"/>
                  </a:ext>
                </a:extLst>
              </p:cNvPr>
              <p:cNvSpPr>
                <a:spLocks/>
              </p:cNvSpPr>
              <p:nvPr/>
            </p:nvSpPr>
            <p:spPr bwMode="auto">
              <a:xfrm>
                <a:off x="20383" y="28280"/>
                <a:ext cx="96" cy="8"/>
              </a:xfrm>
              <a:custGeom>
                <a:avLst/>
                <a:gdLst>
                  <a:gd name="T0" fmla="+- 0 20391 20383"/>
                  <a:gd name="T1" fmla="*/ T0 w 96"/>
                  <a:gd name="T2" fmla="+- 0 28280 28280"/>
                  <a:gd name="T3" fmla="*/ 28280 h 8"/>
                  <a:gd name="T4" fmla="+- 0 20479 20383"/>
                  <a:gd name="T5" fmla="*/ T4 w 96"/>
                  <a:gd name="T6" fmla="+- 0 28280 28280"/>
                  <a:gd name="T7" fmla="*/ 28280 h 8"/>
                  <a:gd name="T8" fmla="+- 0 20479 20383"/>
                  <a:gd name="T9" fmla="*/ T8 w 96"/>
                  <a:gd name="T10" fmla="+- 0 28288 28280"/>
                  <a:gd name="T11" fmla="*/ 28288 h 8"/>
                  <a:gd name="T12" fmla="+- 0 20383 20383"/>
                  <a:gd name="T13" fmla="*/ T12 w 96"/>
                  <a:gd name="T14" fmla="+- 0 28288 28280"/>
                  <a:gd name="T15" fmla="*/ 28288 h 8"/>
                </a:gdLst>
                <a:ahLst/>
                <a:cxnLst>
                  <a:cxn ang="0">
                    <a:pos x="T1" y="T3"/>
                  </a:cxn>
                  <a:cxn ang="0">
                    <a:pos x="T5" y="T7"/>
                  </a:cxn>
                  <a:cxn ang="0">
                    <a:pos x="T9" y="T11"/>
                  </a:cxn>
                  <a:cxn ang="0">
                    <a:pos x="T13" y="T15"/>
                  </a:cxn>
                </a:cxnLst>
                <a:rect l="0" t="0" r="r" b="b"/>
                <a:pathLst>
                  <a:path w="96" h="8">
                    <a:moveTo>
                      <a:pt x="8" y="0"/>
                    </a:moveTo>
                    <a:lnTo>
                      <a:pt x="96" y="0"/>
                    </a:lnTo>
                    <a:lnTo>
                      <a:pt x="96" y="8"/>
                    </a:lnTo>
                    <a:lnTo>
                      <a:pt x="0" y="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01" name="Group 638">
              <a:extLst>
                <a:ext uri="{FF2B5EF4-FFF2-40B4-BE49-F238E27FC236}">
                  <a16:creationId xmlns:a16="http://schemas.microsoft.com/office/drawing/2014/main" id="{10A1ADAB-BD59-4ED2-A7F6-0BCB046A423C}"/>
                </a:ext>
              </a:extLst>
            </p:cNvPr>
            <p:cNvGrpSpPr>
              <a:grpSpLocks/>
            </p:cNvGrpSpPr>
            <p:nvPr/>
          </p:nvGrpSpPr>
          <p:grpSpPr bwMode="auto">
            <a:xfrm>
              <a:off x="20535" y="28120"/>
              <a:ext cx="129" cy="169"/>
              <a:chOff x="20535" y="28120"/>
              <a:chExt cx="129" cy="169"/>
            </a:xfrm>
          </p:grpSpPr>
          <p:sp>
            <p:nvSpPr>
              <p:cNvPr id="20429" name="Freeform 639">
                <a:extLst>
                  <a:ext uri="{FF2B5EF4-FFF2-40B4-BE49-F238E27FC236}">
                    <a16:creationId xmlns:a16="http://schemas.microsoft.com/office/drawing/2014/main" id="{B83D061C-790D-4139-9D71-D813F0D15F2C}"/>
                  </a:ext>
                </a:extLst>
              </p:cNvPr>
              <p:cNvSpPr>
                <a:spLocks/>
              </p:cNvSpPr>
              <p:nvPr/>
            </p:nvSpPr>
            <p:spPr bwMode="auto">
              <a:xfrm>
                <a:off x="20535" y="28120"/>
                <a:ext cx="129" cy="169"/>
              </a:xfrm>
              <a:custGeom>
                <a:avLst/>
                <a:gdLst>
                  <a:gd name="T0" fmla="+- 0 20663 20535"/>
                  <a:gd name="T1" fmla="*/ T0 w 129"/>
                  <a:gd name="T2" fmla="+- 0 28120 28120"/>
                  <a:gd name="T3" fmla="*/ 28120 h 169"/>
                  <a:gd name="T4" fmla="+- 0 20598 20535"/>
                  <a:gd name="T5" fmla="*/ T4 w 129"/>
                  <a:gd name="T6" fmla="+- 0 28264 28120"/>
                  <a:gd name="T7" fmla="*/ 28264 h 169"/>
                  <a:gd name="T8" fmla="+- 0 20535 20535"/>
                  <a:gd name="T9" fmla="*/ T8 w 129"/>
                  <a:gd name="T10" fmla="+- 0 28120 28120"/>
                  <a:gd name="T11" fmla="*/ 28120 h 169"/>
                  <a:gd name="T12" fmla="+- 0 20535 20535"/>
                  <a:gd name="T13" fmla="*/ T12 w 129"/>
                  <a:gd name="T14" fmla="+- 0 28288 28120"/>
                  <a:gd name="T15" fmla="*/ 28288 h 169"/>
                  <a:gd name="T16" fmla="+- 0 20542 20535"/>
                  <a:gd name="T17" fmla="*/ T16 w 129"/>
                  <a:gd name="T18" fmla="+- 0 28288 28120"/>
                  <a:gd name="T19" fmla="*/ 28288 h 169"/>
                  <a:gd name="T20" fmla="+- 0 20542 20535"/>
                  <a:gd name="T21" fmla="*/ T20 w 129"/>
                  <a:gd name="T22" fmla="+- 0 28159 28120"/>
                  <a:gd name="T23" fmla="*/ 28159 h 169"/>
                  <a:gd name="T24" fmla="+- 0 20598 20535"/>
                  <a:gd name="T25" fmla="*/ T24 w 129"/>
                  <a:gd name="T26" fmla="+- 0 28288 28120"/>
                  <a:gd name="T27" fmla="*/ 28288 h 169"/>
                  <a:gd name="T28" fmla="+- 0 20654 20535"/>
                  <a:gd name="T29" fmla="*/ T28 w 129"/>
                  <a:gd name="T30" fmla="+- 0 28159 28120"/>
                  <a:gd name="T31" fmla="*/ 28159 h 169"/>
                  <a:gd name="T32" fmla="+- 0 20654 20535"/>
                  <a:gd name="T33" fmla="*/ T32 w 129"/>
                  <a:gd name="T34" fmla="+- 0 28288 28120"/>
                  <a:gd name="T35" fmla="*/ 28288 h 169"/>
                  <a:gd name="T36" fmla="+- 0 20663 20535"/>
                  <a:gd name="T37" fmla="*/ T36 w 129"/>
                  <a:gd name="T38" fmla="+- 0 28288 28120"/>
                  <a:gd name="T39" fmla="*/ 28288 h 169"/>
                  <a:gd name="T40" fmla="+- 0 20663 20535"/>
                  <a:gd name="T41" fmla="*/ T40 w 129"/>
                  <a:gd name="T42" fmla="+- 0 28120 28120"/>
                  <a:gd name="T43" fmla="*/ 28120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129" h="169">
                    <a:moveTo>
                      <a:pt x="128" y="0"/>
                    </a:moveTo>
                    <a:lnTo>
                      <a:pt x="63" y="144"/>
                    </a:lnTo>
                    <a:lnTo>
                      <a:pt x="0" y="0"/>
                    </a:lnTo>
                    <a:lnTo>
                      <a:pt x="0" y="168"/>
                    </a:lnTo>
                    <a:lnTo>
                      <a:pt x="7" y="168"/>
                    </a:lnTo>
                    <a:lnTo>
                      <a:pt x="7" y="39"/>
                    </a:lnTo>
                    <a:lnTo>
                      <a:pt x="63" y="168"/>
                    </a:lnTo>
                    <a:lnTo>
                      <a:pt x="119" y="39"/>
                    </a:lnTo>
                    <a:lnTo>
                      <a:pt x="119" y="168"/>
                    </a:lnTo>
                    <a:lnTo>
                      <a:pt x="128" y="168"/>
                    </a:lnTo>
                    <a:lnTo>
                      <a:pt x="128"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02" name="Group 640">
              <a:extLst>
                <a:ext uri="{FF2B5EF4-FFF2-40B4-BE49-F238E27FC236}">
                  <a16:creationId xmlns:a16="http://schemas.microsoft.com/office/drawing/2014/main" id="{436EF31B-4B7D-4583-BAC1-562D62D658DD}"/>
                </a:ext>
              </a:extLst>
            </p:cNvPr>
            <p:cNvGrpSpPr>
              <a:grpSpLocks/>
            </p:cNvGrpSpPr>
            <p:nvPr/>
          </p:nvGrpSpPr>
          <p:grpSpPr bwMode="auto">
            <a:xfrm>
              <a:off x="20727" y="28120"/>
              <a:ext cx="2" cy="169"/>
              <a:chOff x="20727" y="28120"/>
              <a:chExt cx="2" cy="169"/>
            </a:xfrm>
          </p:grpSpPr>
          <p:sp>
            <p:nvSpPr>
              <p:cNvPr id="20428" name="Freeform 641">
                <a:extLst>
                  <a:ext uri="{FF2B5EF4-FFF2-40B4-BE49-F238E27FC236}">
                    <a16:creationId xmlns:a16="http://schemas.microsoft.com/office/drawing/2014/main" id="{954F8C5A-BE63-4A29-9563-09CCA3566383}"/>
                  </a:ext>
                </a:extLst>
              </p:cNvPr>
              <p:cNvSpPr>
                <a:spLocks/>
              </p:cNvSpPr>
              <p:nvPr/>
            </p:nvSpPr>
            <p:spPr bwMode="auto">
              <a:xfrm>
                <a:off x="20727" y="28120"/>
                <a:ext cx="2" cy="169"/>
              </a:xfrm>
              <a:custGeom>
                <a:avLst/>
                <a:gdLst>
                  <a:gd name="T0" fmla="+- 0 28120 28120"/>
                  <a:gd name="T1" fmla="*/ 28120 h 169"/>
                  <a:gd name="T2" fmla="+- 0 28288 28120"/>
                  <a:gd name="T3" fmla="*/ 28288 h 169"/>
                </a:gdLst>
                <a:ahLst/>
                <a:cxnLst>
                  <a:cxn ang="0">
                    <a:pos x="0" y="T1"/>
                  </a:cxn>
                  <a:cxn ang="0">
                    <a:pos x="0" y="T3"/>
                  </a:cxn>
                </a:cxnLst>
                <a:rect l="0" t="0" r="r" b="b"/>
                <a:pathLst>
                  <a:path h="169">
                    <a:moveTo>
                      <a:pt x="0" y="0"/>
                    </a:moveTo>
                    <a:lnTo>
                      <a:pt x="0" y="16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03" name="Group 642">
              <a:extLst>
                <a:ext uri="{FF2B5EF4-FFF2-40B4-BE49-F238E27FC236}">
                  <a16:creationId xmlns:a16="http://schemas.microsoft.com/office/drawing/2014/main" id="{DD6AA144-94F0-4288-ADB6-D9838F8451EC}"/>
                </a:ext>
              </a:extLst>
            </p:cNvPr>
            <p:cNvGrpSpPr>
              <a:grpSpLocks/>
            </p:cNvGrpSpPr>
            <p:nvPr/>
          </p:nvGrpSpPr>
          <p:grpSpPr bwMode="auto">
            <a:xfrm>
              <a:off x="20735" y="28127"/>
              <a:ext cx="2" cy="153"/>
              <a:chOff x="20735" y="28127"/>
              <a:chExt cx="2" cy="153"/>
            </a:xfrm>
          </p:grpSpPr>
          <p:sp>
            <p:nvSpPr>
              <p:cNvPr id="20427" name="Freeform 643">
                <a:extLst>
                  <a:ext uri="{FF2B5EF4-FFF2-40B4-BE49-F238E27FC236}">
                    <a16:creationId xmlns:a16="http://schemas.microsoft.com/office/drawing/2014/main" id="{2915D3CC-D168-41D3-9FF7-447FFC1DD102}"/>
                  </a:ext>
                </a:extLst>
              </p:cNvPr>
              <p:cNvSpPr>
                <a:spLocks/>
              </p:cNvSpPr>
              <p:nvPr/>
            </p:nvSpPr>
            <p:spPr bwMode="auto">
              <a:xfrm>
                <a:off x="20735" y="28127"/>
                <a:ext cx="2" cy="153"/>
              </a:xfrm>
              <a:custGeom>
                <a:avLst/>
                <a:gdLst>
                  <a:gd name="T0" fmla="+- 0 28127 28127"/>
                  <a:gd name="T1" fmla="*/ 28127 h 153"/>
                  <a:gd name="T2" fmla="+- 0 28280 28127"/>
                  <a:gd name="T3" fmla="*/ 28280 h 153"/>
                </a:gdLst>
                <a:ahLst/>
                <a:cxnLst>
                  <a:cxn ang="0">
                    <a:pos x="0" y="T1"/>
                  </a:cxn>
                  <a:cxn ang="0">
                    <a:pos x="0" y="T3"/>
                  </a:cxn>
                </a:cxnLst>
                <a:rect l="0" t="0" r="r" b="b"/>
                <a:pathLst>
                  <a:path h="153">
                    <a:moveTo>
                      <a:pt x="0" y="0"/>
                    </a:moveTo>
                    <a:lnTo>
                      <a:pt x="0" y="153"/>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04" name="Group 644">
              <a:extLst>
                <a:ext uri="{FF2B5EF4-FFF2-40B4-BE49-F238E27FC236}">
                  <a16:creationId xmlns:a16="http://schemas.microsoft.com/office/drawing/2014/main" id="{4C8CF7DA-DC3A-41CC-AA1C-1318CB59E8C8}"/>
                </a:ext>
              </a:extLst>
            </p:cNvPr>
            <p:cNvGrpSpPr>
              <a:grpSpLocks/>
            </p:cNvGrpSpPr>
            <p:nvPr/>
          </p:nvGrpSpPr>
          <p:grpSpPr bwMode="auto">
            <a:xfrm>
              <a:off x="20727" y="28120"/>
              <a:ext cx="96" cy="8"/>
              <a:chOff x="20727" y="28120"/>
              <a:chExt cx="96" cy="8"/>
            </a:xfrm>
          </p:grpSpPr>
          <p:sp>
            <p:nvSpPr>
              <p:cNvPr id="20426" name="Freeform 645">
                <a:extLst>
                  <a:ext uri="{FF2B5EF4-FFF2-40B4-BE49-F238E27FC236}">
                    <a16:creationId xmlns:a16="http://schemas.microsoft.com/office/drawing/2014/main" id="{B6C17550-5322-470F-8B29-FCFABF1116ED}"/>
                  </a:ext>
                </a:extLst>
              </p:cNvPr>
              <p:cNvSpPr>
                <a:spLocks/>
              </p:cNvSpPr>
              <p:nvPr/>
            </p:nvSpPr>
            <p:spPr bwMode="auto">
              <a:xfrm>
                <a:off x="20727" y="28120"/>
                <a:ext cx="96" cy="8"/>
              </a:xfrm>
              <a:custGeom>
                <a:avLst/>
                <a:gdLst>
                  <a:gd name="T0" fmla="+- 0 20727 20727"/>
                  <a:gd name="T1" fmla="*/ T0 w 96"/>
                  <a:gd name="T2" fmla="+- 0 28120 28120"/>
                  <a:gd name="T3" fmla="*/ 28120 h 8"/>
                  <a:gd name="T4" fmla="+- 0 20823 20727"/>
                  <a:gd name="T5" fmla="*/ T4 w 96"/>
                  <a:gd name="T6" fmla="+- 0 28120 28120"/>
                  <a:gd name="T7" fmla="*/ 28120 h 8"/>
                  <a:gd name="T8" fmla="+- 0 20823 20727"/>
                  <a:gd name="T9" fmla="*/ T8 w 96"/>
                  <a:gd name="T10" fmla="+- 0 28127 28120"/>
                  <a:gd name="T11" fmla="*/ 28127 h 8"/>
                  <a:gd name="T12" fmla="+- 0 20735 20727"/>
                  <a:gd name="T13" fmla="*/ T12 w 96"/>
                  <a:gd name="T14" fmla="+- 0 28127 28120"/>
                  <a:gd name="T15" fmla="*/ 28127 h 8"/>
                </a:gdLst>
                <a:ahLst/>
                <a:cxnLst>
                  <a:cxn ang="0">
                    <a:pos x="T1" y="T3"/>
                  </a:cxn>
                  <a:cxn ang="0">
                    <a:pos x="T5" y="T7"/>
                  </a:cxn>
                  <a:cxn ang="0">
                    <a:pos x="T9" y="T11"/>
                  </a:cxn>
                  <a:cxn ang="0">
                    <a:pos x="T13" y="T15"/>
                  </a:cxn>
                </a:cxnLst>
                <a:rect l="0" t="0" r="r" b="b"/>
                <a:pathLst>
                  <a:path w="96" h="8">
                    <a:moveTo>
                      <a:pt x="0" y="0"/>
                    </a:moveTo>
                    <a:lnTo>
                      <a:pt x="96" y="0"/>
                    </a:lnTo>
                    <a:lnTo>
                      <a:pt x="96" y="7"/>
                    </a:lnTo>
                    <a:lnTo>
                      <a:pt x="8" y="7"/>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05" name="Group 646">
              <a:extLst>
                <a:ext uri="{FF2B5EF4-FFF2-40B4-BE49-F238E27FC236}">
                  <a16:creationId xmlns:a16="http://schemas.microsoft.com/office/drawing/2014/main" id="{58883777-426B-4D8D-B092-17BACAAE3181}"/>
                </a:ext>
              </a:extLst>
            </p:cNvPr>
            <p:cNvGrpSpPr>
              <a:grpSpLocks/>
            </p:cNvGrpSpPr>
            <p:nvPr/>
          </p:nvGrpSpPr>
          <p:grpSpPr bwMode="auto">
            <a:xfrm>
              <a:off x="20735" y="28200"/>
              <a:ext cx="49" cy="8"/>
              <a:chOff x="20735" y="28200"/>
              <a:chExt cx="49" cy="8"/>
            </a:xfrm>
          </p:grpSpPr>
          <p:sp>
            <p:nvSpPr>
              <p:cNvPr id="20425" name="Freeform 647">
                <a:extLst>
                  <a:ext uri="{FF2B5EF4-FFF2-40B4-BE49-F238E27FC236}">
                    <a16:creationId xmlns:a16="http://schemas.microsoft.com/office/drawing/2014/main" id="{BA157BD0-B965-4A06-ADD8-8C4169AF1233}"/>
                  </a:ext>
                </a:extLst>
              </p:cNvPr>
              <p:cNvSpPr>
                <a:spLocks/>
              </p:cNvSpPr>
              <p:nvPr/>
            </p:nvSpPr>
            <p:spPr bwMode="auto">
              <a:xfrm>
                <a:off x="20735" y="28200"/>
                <a:ext cx="49" cy="8"/>
              </a:xfrm>
              <a:custGeom>
                <a:avLst/>
                <a:gdLst>
                  <a:gd name="T0" fmla="+- 0 20735 20735"/>
                  <a:gd name="T1" fmla="*/ T0 w 49"/>
                  <a:gd name="T2" fmla="+- 0 28200 28200"/>
                  <a:gd name="T3" fmla="*/ 28200 h 8"/>
                  <a:gd name="T4" fmla="+- 0 20783 20735"/>
                  <a:gd name="T5" fmla="*/ T4 w 49"/>
                  <a:gd name="T6" fmla="+- 0 28200 28200"/>
                  <a:gd name="T7" fmla="*/ 28200 h 8"/>
                  <a:gd name="T8" fmla="+- 0 20783 20735"/>
                  <a:gd name="T9" fmla="*/ T8 w 49"/>
                  <a:gd name="T10" fmla="+- 0 28207 28200"/>
                  <a:gd name="T11" fmla="*/ 28207 h 8"/>
                  <a:gd name="T12" fmla="+- 0 20735 20735"/>
                  <a:gd name="T13" fmla="*/ T12 w 49"/>
                  <a:gd name="T14" fmla="+- 0 28207 28200"/>
                  <a:gd name="T15" fmla="*/ 28207 h 8"/>
                </a:gdLst>
                <a:ahLst/>
                <a:cxnLst>
                  <a:cxn ang="0">
                    <a:pos x="T1" y="T3"/>
                  </a:cxn>
                  <a:cxn ang="0">
                    <a:pos x="T5" y="T7"/>
                  </a:cxn>
                  <a:cxn ang="0">
                    <a:pos x="T9" y="T11"/>
                  </a:cxn>
                  <a:cxn ang="0">
                    <a:pos x="T13" y="T15"/>
                  </a:cxn>
                </a:cxnLst>
                <a:rect l="0" t="0" r="r" b="b"/>
                <a:pathLst>
                  <a:path w="49" h="8">
                    <a:moveTo>
                      <a:pt x="0" y="0"/>
                    </a:moveTo>
                    <a:lnTo>
                      <a:pt x="48" y="0"/>
                    </a:lnTo>
                    <a:lnTo>
                      <a:pt x="48" y="7"/>
                    </a:lnTo>
                    <a:lnTo>
                      <a:pt x="0" y="7"/>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06" name="Group 648">
              <a:extLst>
                <a:ext uri="{FF2B5EF4-FFF2-40B4-BE49-F238E27FC236}">
                  <a16:creationId xmlns:a16="http://schemas.microsoft.com/office/drawing/2014/main" id="{40928C94-6D19-426B-9D90-F169C0218190}"/>
                </a:ext>
              </a:extLst>
            </p:cNvPr>
            <p:cNvGrpSpPr>
              <a:grpSpLocks/>
            </p:cNvGrpSpPr>
            <p:nvPr/>
          </p:nvGrpSpPr>
          <p:grpSpPr bwMode="auto">
            <a:xfrm>
              <a:off x="20727" y="28280"/>
              <a:ext cx="96" cy="8"/>
              <a:chOff x="20727" y="28280"/>
              <a:chExt cx="96" cy="8"/>
            </a:xfrm>
          </p:grpSpPr>
          <p:sp>
            <p:nvSpPr>
              <p:cNvPr id="20424" name="Freeform 649">
                <a:extLst>
                  <a:ext uri="{FF2B5EF4-FFF2-40B4-BE49-F238E27FC236}">
                    <a16:creationId xmlns:a16="http://schemas.microsoft.com/office/drawing/2014/main" id="{56A7624F-9FBB-44AE-A0F6-93C8CA502408}"/>
                  </a:ext>
                </a:extLst>
              </p:cNvPr>
              <p:cNvSpPr>
                <a:spLocks/>
              </p:cNvSpPr>
              <p:nvPr/>
            </p:nvSpPr>
            <p:spPr bwMode="auto">
              <a:xfrm>
                <a:off x="20727" y="28280"/>
                <a:ext cx="96" cy="8"/>
              </a:xfrm>
              <a:custGeom>
                <a:avLst/>
                <a:gdLst>
                  <a:gd name="T0" fmla="+- 0 20735 20727"/>
                  <a:gd name="T1" fmla="*/ T0 w 96"/>
                  <a:gd name="T2" fmla="+- 0 28280 28280"/>
                  <a:gd name="T3" fmla="*/ 28280 h 8"/>
                  <a:gd name="T4" fmla="+- 0 20823 20727"/>
                  <a:gd name="T5" fmla="*/ T4 w 96"/>
                  <a:gd name="T6" fmla="+- 0 28280 28280"/>
                  <a:gd name="T7" fmla="*/ 28280 h 8"/>
                  <a:gd name="T8" fmla="+- 0 20823 20727"/>
                  <a:gd name="T9" fmla="*/ T8 w 96"/>
                  <a:gd name="T10" fmla="+- 0 28288 28280"/>
                  <a:gd name="T11" fmla="*/ 28288 h 8"/>
                  <a:gd name="T12" fmla="+- 0 20727 20727"/>
                  <a:gd name="T13" fmla="*/ T12 w 96"/>
                  <a:gd name="T14" fmla="+- 0 28288 28280"/>
                  <a:gd name="T15" fmla="*/ 28288 h 8"/>
                </a:gdLst>
                <a:ahLst/>
                <a:cxnLst>
                  <a:cxn ang="0">
                    <a:pos x="T1" y="T3"/>
                  </a:cxn>
                  <a:cxn ang="0">
                    <a:pos x="T5" y="T7"/>
                  </a:cxn>
                  <a:cxn ang="0">
                    <a:pos x="T9" y="T11"/>
                  </a:cxn>
                  <a:cxn ang="0">
                    <a:pos x="T13" y="T15"/>
                  </a:cxn>
                </a:cxnLst>
                <a:rect l="0" t="0" r="r" b="b"/>
                <a:pathLst>
                  <a:path w="96" h="8">
                    <a:moveTo>
                      <a:pt x="8" y="0"/>
                    </a:moveTo>
                    <a:lnTo>
                      <a:pt x="96" y="0"/>
                    </a:lnTo>
                    <a:lnTo>
                      <a:pt x="96" y="8"/>
                    </a:lnTo>
                    <a:lnTo>
                      <a:pt x="0" y="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07" name="Group 650">
              <a:extLst>
                <a:ext uri="{FF2B5EF4-FFF2-40B4-BE49-F238E27FC236}">
                  <a16:creationId xmlns:a16="http://schemas.microsoft.com/office/drawing/2014/main" id="{795B882D-C67C-42A9-94F4-EA6C1C5C22EF}"/>
                </a:ext>
              </a:extLst>
            </p:cNvPr>
            <p:cNvGrpSpPr>
              <a:grpSpLocks/>
            </p:cNvGrpSpPr>
            <p:nvPr/>
          </p:nvGrpSpPr>
          <p:grpSpPr bwMode="auto">
            <a:xfrm>
              <a:off x="20879" y="28120"/>
              <a:ext cx="2" cy="169"/>
              <a:chOff x="20879" y="28120"/>
              <a:chExt cx="2" cy="169"/>
            </a:xfrm>
          </p:grpSpPr>
          <p:sp>
            <p:nvSpPr>
              <p:cNvPr id="20423" name="Freeform 651">
                <a:extLst>
                  <a:ext uri="{FF2B5EF4-FFF2-40B4-BE49-F238E27FC236}">
                    <a16:creationId xmlns:a16="http://schemas.microsoft.com/office/drawing/2014/main" id="{A826B3E9-8ACF-40BE-8422-8634C68930DF}"/>
                  </a:ext>
                </a:extLst>
              </p:cNvPr>
              <p:cNvSpPr>
                <a:spLocks/>
              </p:cNvSpPr>
              <p:nvPr/>
            </p:nvSpPr>
            <p:spPr bwMode="auto">
              <a:xfrm>
                <a:off x="20879" y="28120"/>
                <a:ext cx="2" cy="169"/>
              </a:xfrm>
              <a:custGeom>
                <a:avLst/>
                <a:gdLst>
                  <a:gd name="T0" fmla="+- 0 28120 28120"/>
                  <a:gd name="T1" fmla="*/ 28120 h 169"/>
                  <a:gd name="T2" fmla="+- 0 28288 28120"/>
                  <a:gd name="T3" fmla="*/ 28288 h 169"/>
                </a:gdLst>
                <a:ahLst/>
                <a:cxnLst>
                  <a:cxn ang="0">
                    <a:pos x="0" y="T1"/>
                  </a:cxn>
                  <a:cxn ang="0">
                    <a:pos x="0" y="T3"/>
                  </a:cxn>
                </a:cxnLst>
                <a:rect l="0" t="0" r="r" b="b"/>
                <a:pathLst>
                  <a:path h="169">
                    <a:moveTo>
                      <a:pt x="0" y="0"/>
                    </a:moveTo>
                    <a:lnTo>
                      <a:pt x="0" y="16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08" name="Group 652">
              <a:extLst>
                <a:ext uri="{FF2B5EF4-FFF2-40B4-BE49-F238E27FC236}">
                  <a16:creationId xmlns:a16="http://schemas.microsoft.com/office/drawing/2014/main" id="{3E0B424B-ED06-4FC0-85D9-043417C17258}"/>
                </a:ext>
              </a:extLst>
            </p:cNvPr>
            <p:cNvGrpSpPr>
              <a:grpSpLocks/>
            </p:cNvGrpSpPr>
            <p:nvPr/>
          </p:nvGrpSpPr>
          <p:grpSpPr bwMode="auto">
            <a:xfrm>
              <a:off x="20888" y="28127"/>
              <a:ext cx="2" cy="153"/>
              <a:chOff x="20888" y="28127"/>
              <a:chExt cx="2" cy="153"/>
            </a:xfrm>
          </p:grpSpPr>
          <p:sp>
            <p:nvSpPr>
              <p:cNvPr id="20422" name="Freeform 653">
                <a:extLst>
                  <a:ext uri="{FF2B5EF4-FFF2-40B4-BE49-F238E27FC236}">
                    <a16:creationId xmlns:a16="http://schemas.microsoft.com/office/drawing/2014/main" id="{79F4C9D7-0370-4037-B9E6-BACBEDBB51AF}"/>
                  </a:ext>
                </a:extLst>
              </p:cNvPr>
              <p:cNvSpPr>
                <a:spLocks/>
              </p:cNvSpPr>
              <p:nvPr/>
            </p:nvSpPr>
            <p:spPr bwMode="auto">
              <a:xfrm>
                <a:off x="20888" y="28127"/>
                <a:ext cx="2" cy="153"/>
              </a:xfrm>
              <a:custGeom>
                <a:avLst/>
                <a:gdLst>
                  <a:gd name="T0" fmla="+- 0 28127 28127"/>
                  <a:gd name="T1" fmla="*/ 28127 h 153"/>
                  <a:gd name="T2" fmla="+- 0 28280 28127"/>
                  <a:gd name="T3" fmla="*/ 28280 h 153"/>
                </a:gdLst>
                <a:ahLst/>
                <a:cxnLst>
                  <a:cxn ang="0">
                    <a:pos x="0" y="T1"/>
                  </a:cxn>
                  <a:cxn ang="0">
                    <a:pos x="0" y="T3"/>
                  </a:cxn>
                </a:cxnLst>
                <a:rect l="0" t="0" r="r" b="b"/>
                <a:pathLst>
                  <a:path h="153">
                    <a:moveTo>
                      <a:pt x="0" y="0"/>
                    </a:moveTo>
                    <a:lnTo>
                      <a:pt x="0" y="153"/>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09" name="Group 654">
              <a:extLst>
                <a:ext uri="{FF2B5EF4-FFF2-40B4-BE49-F238E27FC236}">
                  <a16:creationId xmlns:a16="http://schemas.microsoft.com/office/drawing/2014/main" id="{0BA09CFA-6C09-476A-A1EB-F5EBEEADE196}"/>
                </a:ext>
              </a:extLst>
            </p:cNvPr>
            <p:cNvGrpSpPr>
              <a:grpSpLocks/>
            </p:cNvGrpSpPr>
            <p:nvPr/>
          </p:nvGrpSpPr>
          <p:grpSpPr bwMode="auto">
            <a:xfrm>
              <a:off x="20879" y="28120"/>
              <a:ext cx="113" cy="169"/>
              <a:chOff x="20879" y="28120"/>
              <a:chExt cx="113" cy="169"/>
            </a:xfrm>
          </p:grpSpPr>
          <p:sp>
            <p:nvSpPr>
              <p:cNvPr id="20421" name="Freeform 655">
                <a:extLst>
                  <a:ext uri="{FF2B5EF4-FFF2-40B4-BE49-F238E27FC236}">
                    <a16:creationId xmlns:a16="http://schemas.microsoft.com/office/drawing/2014/main" id="{42DF2B2A-9AD0-4A66-9CEA-A16685B7E02E}"/>
                  </a:ext>
                </a:extLst>
              </p:cNvPr>
              <p:cNvSpPr>
                <a:spLocks/>
              </p:cNvSpPr>
              <p:nvPr/>
            </p:nvSpPr>
            <p:spPr bwMode="auto">
              <a:xfrm>
                <a:off x="20879" y="28120"/>
                <a:ext cx="113" cy="169"/>
              </a:xfrm>
              <a:custGeom>
                <a:avLst/>
                <a:gdLst>
                  <a:gd name="T0" fmla="+- 0 20879 20879"/>
                  <a:gd name="T1" fmla="*/ T0 w 113"/>
                  <a:gd name="T2" fmla="+- 0 28120 28120"/>
                  <a:gd name="T3" fmla="*/ 28120 h 169"/>
                  <a:gd name="T4" fmla="+- 0 20935 20879"/>
                  <a:gd name="T5" fmla="*/ T4 w 113"/>
                  <a:gd name="T6" fmla="+- 0 28120 28120"/>
                  <a:gd name="T7" fmla="*/ 28120 h 169"/>
                  <a:gd name="T8" fmla="+- 0 20959 20879"/>
                  <a:gd name="T9" fmla="*/ T8 w 113"/>
                  <a:gd name="T10" fmla="+- 0 28127 28120"/>
                  <a:gd name="T11" fmla="*/ 28127 h 169"/>
                  <a:gd name="T12" fmla="+- 0 20975 20879"/>
                  <a:gd name="T13" fmla="*/ T12 w 113"/>
                  <a:gd name="T14" fmla="+- 0 28144 28120"/>
                  <a:gd name="T15" fmla="*/ 28144 h 169"/>
                  <a:gd name="T16" fmla="+- 0 20983 20879"/>
                  <a:gd name="T17" fmla="*/ T16 w 113"/>
                  <a:gd name="T18" fmla="+- 0 28159 28120"/>
                  <a:gd name="T19" fmla="*/ 28159 h 169"/>
                  <a:gd name="T20" fmla="+- 0 20991 20879"/>
                  <a:gd name="T21" fmla="*/ T20 w 113"/>
                  <a:gd name="T22" fmla="+- 0 28183 28120"/>
                  <a:gd name="T23" fmla="*/ 28183 h 169"/>
                  <a:gd name="T24" fmla="+- 0 20991 20879"/>
                  <a:gd name="T25" fmla="*/ T24 w 113"/>
                  <a:gd name="T26" fmla="+- 0 28224 28120"/>
                  <a:gd name="T27" fmla="*/ 28224 h 169"/>
                  <a:gd name="T28" fmla="+- 0 20983 20879"/>
                  <a:gd name="T29" fmla="*/ T28 w 113"/>
                  <a:gd name="T30" fmla="+- 0 28247 28120"/>
                  <a:gd name="T31" fmla="*/ 28247 h 169"/>
                  <a:gd name="T32" fmla="+- 0 20975 20879"/>
                  <a:gd name="T33" fmla="*/ T32 w 113"/>
                  <a:gd name="T34" fmla="+- 0 28264 28120"/>
                  <a:gd name="T35" fmla="*/ 28264 h 169"/>
                  <a:gd name="T36" fmla="+- 0 20959 20879"/>
                  <a:gd name="T37" fmla="*/ T36 w 113"/>
                  <a:gd name="T38" fmla="+- 0 28280 28120"/>
                  <a:gd name="T39" fmla="*/ 28280 h 169"/>
                  <a:gd name="T40" fmla="+- 0 20935 20879"/>
                  <a:gd name="T41" fmla="*/ T40 w 113"/>
                  <a:gd name="T42" fmla="+- 0 28288 28120"/>
                  <a:gd name="T43" fmla="*/ 28288 h 169"/>
                  <a:gd name="T44" fmla="+- 0 20879 20879"/>
                  <a:gd name="T45" fmla="*/ T44 w 113"/>
                  <a:gd name="T46" fmla="+- 0 28288 28120"/>
                  <a:gd name="T47" fmla="*/ 28288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13" h="169">
                    <a:moveTo>
                      <a:pt x="0" y="0"/>
                    </a:moveTo>
                    <a:lnTo>
                      <a:pt x="56" y="0"/>
                    </a:lnTo>
                    <a:lnTo>
                      <a:pt x="80" y="7"/>
                    </a:lnTo>
                    <a:lnTo>
                      <a:pt x="96" y="24"/>
                    </a:lnTo>
                    <a:lnTo>
                      <a:pt x="104" y="39"/>
                    </a:lnTo>
                    <a:lnTo>
                      <a:pt x="112" y="63"/>
                    </a:lnTo>
                    <a:lnTo>
                      <a:pt x="112" y="104"/>
                    </a:lnTo>
                    <a:lnTo>
                      <a:pt x="104" y="127"/>
                    </a:lnTo>
                    <a:lnTo>
                      <a:pt x="96" y="144"/>
                    </a:lnTo>
                    <a:lnTo>
                      <a:pt x="80" y="160"/>
                    </a:lnTo>
                    <a:lnTo>
                      <a:pt x="56" y="168"/>
                    </a:lnTo>
                    <a:lnTo>
                      <a:pt x="0" y="16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10" name="Group 656">
              <a:extLst>
                <a:ext uri="{FF2B5EF4-FFF2-40B4-BE49-F238E27FC236}">
                  <a16:creationId xmlns:a16="http://schemas.microsoft.com/office/drawing/2014/main" id="{5B42345E-4E64-4F47-AB87-E89B396DE4AC}"/>
                </a:ext>
              </a:extLst>
            </p:cNvPr>
            <p:cNvGrpSpPr>
              <a:grpSpLocks/>
            </p:cNvGrpSpPr>
            <p:nvPr/>
          </p:nvGrpSpPr>
          <p:grpSpPr bwMode="auto">
            <a:xfrm>
              <a:off x="20888" y="28127"/>
              <a:ext cx="96" cy="153"/>
              <a:chOff x="20888" y="28127"/>
              <a:chExt cx="96" cy="153"/>
            </a:xfrm>
          </p:grpSpPr>
          <p:sp>
            <p:nvSpPr>
              <p:cNvPr id="20420" name="Freeform 657">
                <a:extLst>
                  <a:ext uri="{FF2B5EF4-FFF2-40B4-BE49-F238E27FC236}">
                    <a16:creationId xmlns:a16="http://schemas.microsoft.com/office/drawing/2014/main" id="{A90676CA-4967-4AF1-82FD-B1623E8F3D0F}"/>
                  </a:ext>
                </a:extLst>
              </p:cNvPr>
              <p:cNvSpPr>
                <a:spLocks/>
              </p:cNvSpPr>
              <p:nvPr/>
            </p:nvSpPr>
            <p:spPr bwMode="auto">
              <a:xfrm>
                <a:off x="20888" y="28127"/>
                <a:ext cx="96" cy="153"/>
              </a:xfrm>
              <a:custGeom>
                <a:avLst/>
                <a:gdLst>
                  <a:gd name="T0" fmla="+- 0 20888 20888"/>
                  <a:gd name="T1" fmla="*/ T0 w 96"/>
                  <a:gd name="T2" fmla="+- 0 28127 28127"/>
                  <a:gd name="T3" fmla="*/ 28127 h 153"/>
                  <a:gd name="T4" fmla="+- 0 20935 20888"/>
                  <a:gd name="T5" fmla="*/ T4 w 96"/>
                  <a:gd name="T6" fmla="+- 0 28127 28127"/>
                  <a:gd name="T7" fmla="*/ 28127 h 153"/>
                  <a:gd name="T8" fmla="+- 0 20959 20888"/>
                  <a:gd name="T9" fmla="*/ T8 w 96"/>
                  <a:gd name="T10" fmla="+- 0 28135 28127"/>
                  <a:gd name="T11" fmla="*/ 28135 h 153"/>
                  <a:gd name="T12" fmla="+- 0 20967 20888"/>
                  <a:gd name="T13" fmla="*/ T12 w 96"/>
                  <a:gd name="T14" fmla="+- 0 28144 28127"/>
                  <a:gd name="T15" fmla="*/ 28144 h 153"/>
                  <a:gd name="T16" fmla="+- 0 20975 20888"/>
                  <a:gd name="T17" fmla="*/ T16 w 96"/>
                  <a:gd name="T18" fmla="+- 0 28159 28127"/>
                  <a:gd name="T19" fmla="*/ 28159 h 153"/>
                  <a:gd name="T20" fmla="+- 0 20983 20888"/>
                  <a:gd name="T21" fmla="*/ T20 w 96"/>
                  <a:gd name="T22" fmla="+- 0 28183 28127"/>
                  <a:gd name="T23" fmla="*/ 28183 h 153"/>
                  <a:gd name="T24" fmla="+- 0 20983 20888"/>
                  <a:gd name="T25" fmla="*/ T24 w 96"/>
                  <a:gd name="T26" fmla="+- 0 28224 28127"/>
                  <a:gd name="T27" fmla="*/ 28224 h 153"/>
                  <a:gd name="T28" fmla="+- 0 20975 20888"/>
                  <a:gd name="T29" fmla="*/ T28 w 96"/>
                  <a:gd name="T30" fmla="+- 0 28247 28127"/>
                  <a:gd name="T31" fmla="*/ 28247 h 153"/>
                  <a:gd name="T32" fmla="+- 0 20967 20888"/>
                  <a:gd name="T33" fmla="*/ T32 w 96"/>
                  <a:gd name="T34" fmla="+- 0 28264 28127"/>
                  <a:gd name="T35" fmla="*/ 28264 h 153"/>
                  <a:gd name="T36" fmla="+- 0 20959 20888"/>
                  <a:gd name="T37" fmla="*/ T36 w 96"/>
                  <a:gd name="T38" fmla="+- 0 28271 28127"/>
                  <a:gd name="T39" fmla="*/ 28271 h 153"/>
                  <a:gd name="T40" fmla="+- 0 20935 20888"/>
                  <a:gd name="T41" fmla="*/ T40 w 96"/>
                  <a:gd name="T42" fmla="+- 0 28280 28127"/>
                  <a:gd name="T43" fmla="*/ 28280 h 153"/>
                  <a:gd name="T44" fmla="+- 0 20888 20888"/>
                  <a:gd name="T45" fmla="*/ T44 w 96"/>
                  <a:gd name="T46" fmla="+- 0 28280 28127"/>
                  <a:gd name="T47" fmla="*/ 28280 h 15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96" h="153">
                    <a:moveTo>
                      <a:pt x="0" y="0"/>
                    </a:moveTo>
                    <a:lnTo>
                      <a:pt x="47" y="0"/>
                    </a:lnTo>
                    <a:lnTo>
                      <a:pt x="71" y="8"/>
                    </a:lnTo>
                    <a:lnTo>
                      <a:pt x="79" y="17"/>
                    </a:lnTo>
                    <a:lnTo>
                      <a:pt x="87" y="32"/>
                    </a:lnTo>
                    <a:lnTo>
                      <a:pt x="95" y="56"/>
                    </a:lnTo>
                    <a:lnTo>
                      <a:pt x="95" y="97"/>
                    </a:lnTo>
                    <a:lnTo>
                      <a:pt x="87" y="120"/>
                    </a:lnTo>
                    <a:lnTo>
                      <a:pt x="79" y="137"/>
                    </a:lnTo>
                    <a:lnTo>
                      <a:pt x="71" y="144"/>
                    </a:lnTo>
                    <a:lnTo>
                      <a:pt x="47" y="153"/>
                    </a:lnTo>
                    <a:lnTo>
                      <a:pt x="0" y="153"/>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11" name="Group 658">
              <a:extLst>
                <a:ext uri="{FF2B5EF4-FFF2-40B4-BE49-F238E27FC236}">
                  <a16:creationId xmlns:a16="http://schemas.microsoft.com/office/drawing/2014/main" id="{AA984B74-6FA1-408E-A090-ED1A8729E50F}"/>
                </a:ext>
              </a:extLst>
            </p:cNvPr>
            <p:cNvGrpSpPr>
              <a:grpSpLocks/>
            </p:cNvGrpSpPr>
            <p:nvPr/>
          </p:nvGrpSpPr>
          <p:grpSpPr bwMode="auto">
            <a:xfrm>
              <a:off x="21051" y="28116"/>
              <a:ext cx="2" cy="175"/>
              <a:chOff x="21051" y="28116"/>
              <a:chExt cx="2" cy="175"/>
            </a:xfrm>
          </p:grpSpPr>
          <p:sp>
            <p:nvSpPr>
              <p:cNvPr id="20419" name="Freeform 659">
                <a:extLst>
                  <a:ext uri="{FF2B5EF4-FFF2-40B4-BE49-F238E27FC236}">
                    <a16:creationId xmlns:a16="http://schemas.microsoft.com/office/drawing/2014/main" id="{F5DF45F3-0CAC-464C-B475-1872063AB05D}"/>
                  </a:ext>
                </a:extLst>
              </p:cNvPr>
              <p:cNvSpPr>
                <a:spLocks/>
              </p:cNvSpPr>
              <p:nvPr/>
            </p:nvSpPr>
            <p:spPr bwMode="auto">
              <a:xfrm>
                <a:off x="21051" y="28116"/>
                <a:ext cx="2" cy="175"/>
              </a:xfrm>
              <a:custGeom>
                <a:avLst/>
                <a:gdLst>
                  <a:gd name="T0" fmla="+- 0 28116 28116"/>
                  <a:gd name="T1" fmla="*/ 28116 h 175"/>
                  <a:gd name="T2" fmla="+- 0 28291 28116"/>
                  <a:gd name="T3" fmla="*/ 28291 h 175"/>
                </a:gdLst>
                <a:ahLst/>
                <a:cxnLst>
                  <a:cxn ang="0">
                    <a:pos x="0" y="T1"/>
                  </a:cxn>
                  <a:cxn ang="0">
                    <a:pos x="0" y="T3"/>
                  </a:cxn>
                </a:cxnLst>
                <a:rect l="0" t="0" r="r" b="b"/>
                <a:pathLst>
                  <a:path h="175">
                    <a:moveTo>
                      <a:pt x="0" y="0"/>
                    </a:moveTo>
                    <a:lnTo>
                      <a:pt x="0" y="175"/>
                    </a:lnTo>
                  </a:path>
                </a:pathLst>
              </a:custGeom>
              <a:noFill/>
              <a:ln w="1104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12" name="Group 660">
              <a:extLst>
                <a:ext uri="{FF2B5EF4-FFF2-40B4-BE49-F238E27FC236}">
                  <a16:creationId xmlns:a16="http://schemas.microsoft.com/office/drawing/2014/main" id="{F0449196-9F25-41FD-8E03-C69ADC1B6416}"/>
                </a:ext>
              </a:extLst>
            </p:cNvPr>
            <p:cNvGrpSpPr>
              <a:grpSpLocks/>
            </p:cNvGrpSpPr>
            <p:nvPr/>
          </p:nvGrpSpPr>
          <p:grpSpPr bwMode="auto">
            <a:xfrm>
              <a:off x="21103" y="28120"/>
              <a:ext cx="129" cy="169"/>
              <a:chOff x="21103" y="28120"/>
              <a:chExt cx="129" cy="169"/>
            </a:xfrm>
          </p:grpSpPr>
          <p:sp>
            <p:nvSpPr>
              <p:cNvPr id="20418" name="Freeform 661">
                <a:extLst>
                  <a:ext uri="{FF2B5EF4-FFF2-40B4-BE49-F238E27FC236}">
                    <a16:creationId xmlns:a16="http://schemas.microsoft.com/office/drawing/2014/main" id="{41C86C06-C17F-43BF-9F2F-A097678B225F}"/>
                  </a:ext>
                </a:extLst>
              </p:cNvPr>
              <p:cNvSpPr>
                <a:spLocks/>
              </p:cNvSpPr>
              <p:nvPr/>
            </p:nvSpPr>
            <p:spPr bwMode="auto">
              <a:xfrm>
                <a:off x="21103" y="28120"/>
                <a:ext cx="129" cy="169"/>
              </a:xfrm>
              <a:custGeom>
                <a:avLst/>
                <a:gdLst>
                  <a:gd name="T0" fmla="+- 0 21168 21103"/>
                  <a:gd name="T1" fmla="*/ T0 w 129"/>
                  <a:gd name="T2" fmla="+- 0 28120 28120"/>
                  <a:gd name="T3" fmla="*/ 28120 h 169"/>
                  <a:gd name="T4" fmla="+- 0 21103 21103"/>
                  <a:gd name="T5" fmla="*/ T4 w 129"/>
                  <a:gd name="T6" fmla="+- 0 28288 28120"/>
                  <a:gd name="T7" fmla="*/ 28288 h 169"/>
                  <a:gd name="T8" fmla="+- 0 21112 21103"/>
                  <a:gd name="T9" fmla="*/ T8 w 129"/>
                  <a:gd name="T10" fmla="+- 0 28288 28120"/>
                  <a:gd name="T11" fmla="*/ 28288 h 169"/>
                  <a:gd name="T12" fmla="+- 0 21168 21103"/>
                  <a:gd name="T13" fmla="*/ T12 w 129"/>
                  <a:gd name="T14" fmla="+- 0 28144 28120"/>
                  <a:gd name="T15" fmla="*/ 28144 h 169"/>
                  <a:gd name="T16" fmla="+- 0 21224 21103"/>
                  <a:gd name="T17" fmla="*/ T16 w 129"/>
                  <a:gd name="T18" fmla="+- 0 28288 28120"/>
                  <a:gd name="T19" fmla="*/ 28288 h 169"/>
                  <a:gd name="T20" fmla="+- 0 21232 21103"/>
                  <a:gd name="T21" fmla="*/ T20 w 129"/>
                  <a:gd name="T22" fmla="+- 0 28288 28120"/>
                  <a:gd name="T23" fmla="*/ 28288 h 169"/>
                  <a:gd name="T24" fmla="+- 0 21168 21103"/>
                  <a:gd name="T25" fmla="*/ T24 w 129"/>
                  <a:gd name="T26" fmla="+- 0 28120 28120"/>
                  <a:gd name="T27" fmla="*/ 28120 h 169"/>
                </a:gdLst>
                <a:ahLst/>
                <a:cxnLst>
                  <a:cxn ang="0">
                    <a:pos x="T1" y="T3"/>
                  </a:cxn>
                  <a:cxn ang="0">
                    <a:pos x="T5" y="T7"/>
                  </a:cxn>
                  <a:cxn ang="0">
                    <a:pos x="T9" y="T11"/>
                  </a:cxn>
                  <a:cxn ang="0">
                    <a:pos x="T13" y="T15"/>
                  </a:cxn>
                  <a:cxn ang="0">
                    <a:pos x="T17" y="T19"/>
                  </a:cxn>
                  <a:cxn ang="0">
                    <a:pos x="T21" y="T23"/>
                  </a:cxn>
                  <a:cxn ang="0">
                    <a:pos x="T25" y="T27"/>
                  </a:cxn>
                </a:cxnLst>
                <a:rect l="0" t="0" r="r" b="b"/>
                <a:pathLst>
                  <a:path w="129" h="169">
                    <a:moveTo>
                      <a:pt x="65" y="0"/>
                    </a:moveTo>
                    <a:lnTo>
                      <a:pt x="0" y="168"/>
                    </a:lnTo>
                    <a:lnTo>
                      <a:pt x="9" y="168"/>
                    </a:lnTo>
                    <a:lnTo>
                      <a:pt x="65" y="24"/>
                    </a:lnTo>
                    <a:lnTo>
                      <a:pt x="121" y="168"/>
                    </a:lnTo>
                    <a:lnTo>
                      <a:pt x="129" y="168"/>
                    </a:lnTo>
                    <a:lnTo>
                      <a:pt x="65"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13" name="Group 662">
              <a:extLst>
                <a:ext uri="{FF2B5EF4-FFF2-40B4-BE49-F238E27FC236}">
                  <a16:creationId xmlns:a16="http://schemas.microsoft.com/office/drawing/2014/main" id="{23BC7382-E93E-4CBB-BA81-192D229A2F88}"/>
                </a:ext>
              </a:extLst>
            </p:cNvPr>
            <p:cNvGrpSpPr>
              <a:grpSpLocks/>
            </p:cNvGrpSpPr>
            <p:nvPr/>
          </p:nvGrpSpPr>
          <p:grpSpPr bwMode="auto">
            <a:xfrm>
              <a:off x="21127" y="28239"/>
              <a:ext cx="81" cy="2"/>
              <a:chOff x="21127" y="28239"/>
              <a:chExt cx="81" cy="2"/>
            </a:xfrm>
          </p:grpSpPr>
          <p:sp>
            <p:nvSpPr>
              <p:cNvPr id="20417" name="Freeform 663">
                <a:extLst>
                  <a:ext uri="{FF2B5EF4-FFF2-40B4-BE49-F238E27FC236}">
                    <a16:creationId xmlns:a16="http://schemas.microsoft.com/office/drawing/2014/main" id="{537BA445-6902-4815-88E2-603092DA8EA2}"/>
                  </a:ext>
                </a:extLst>
              </p:cNvPr>
              <p:cNvSpPr>
                <a:spLocks/>
              </p:cNvSpPr>
              <p:nvPr/>
            </p:nvSpPr>
            <p:spPr bwMode="auto">
              <a:xfrm>
                <a:off x="21127" y="28239"/>
                <a:ext cx="81" cy="2"/>
              </a:xfrm>
              <a:custGeom>
                <a:avLst/>
                <a:gdLst>
                  <a:gd name="T0" fmla="+- 0 21127 21127"/>
                  <a:gd name="T1" fmla="*/ T0 w 81"/>
                  <a:gd name="T2" fmla="+- 0 21207 21127"/>
                  <a:gd name="T3" fmla="*/ T2 w 81"/>
                </a:gdLst>
                <a:ahLst/>
                <a:cxnLst>
                  <a:cxn ang="0">
                    <a:pos x="T1" y="0"/>
                  </a:cxn>
                  <a:cxn ang="0">
                    <a:pos x="T3" y="0"/>
                  </a:cxn>
                </a:cxnLst>
                <a:rect l="0" t="0" r="r" b="b"/>
                <a:pathLst>
                  <a:path w="81">
                    <a:moveTo>
                      <a:pt x="0" y="0"/>
                    </a:moveTo>
                    <a:lnTo>
                      <a:pt x="80"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14" name="Group 664">
              <a:extLst>
                <a:ext uri="{FF2B5EF4-FFF2-40B4-BE49-F238E27FC236}">
                  <a16:creationId xmlns:a16="http://schemas.microsoft.com/office/drawing/2014/main" id="{7767CB4F-7E83-44FA-8A3D-F9DE7F0AFEDF}"/>
                </a:ext>
              </a:extLst>
            </p:cNvPr>
            <p:cNvGrpSpPr>
              <a:grpSpLocks/>
            </p:cNvGrpSpPr>
            <p:nvPr/>
          </p:nvGrpSpPr>
          <p:grpSpPr bwMode="auto">
            <a:xfrm>
              <a:off x="21119" y="28247"/>
              <a:ext cx="96" cy="2"/>
              <a:chOff x="21119" y="28247"/>
              <a:chExt cx="96" cy="2"/>
            </a:xfrm>
          </p:grpSpPr>
          <p:sp>
            <p:nvSpPr>
              <p:cNvPr id="20416" name="Freeform 665">
                <a:extLst>
                  <a:ext uri="{FF2B5EF4-FFF2-40B4-BE49-F238E27FC236}">
                    <a16:creationId xmlns:a16="http://schemas.microsoft.com/office/drawing/2014/main" id="{8013ED94-2626-44B1-B337-C252FACCE21B}"/>
                  </a:ext>
                </a:extLst>
              </p:cNvPr>
              <p:cNvSpPr>
                <a:spLocks/>
              </p:cNvSpPr>
              <p:nvPr/>
            </p:nvSpPr>
            <p:spPr bwMode="auto">
              <a:xfrm>
                <a:off x="21119" y="28247"/>
                <a:ext cx="96" cy="2"/>
              </a:xfrm>
              <a:custGeom>
                <a:avLst/>
                <a:gdLst>
                  <a:gd name="T0" fmla="+- 0 21119 21119"/>
                  <a:gd name="T1" fmla="*/ T0 w 96"/>
                  <a:gd name="T2" fmla="+- 0 21215 21119"/>
                  <a:gd name="T3" fmla="*/ T2 w 96"/>
                </a:gdLst>
                <a:ahLst/>
                <a:cxnLst>
                  <a:cxn ang="0">
                    <a:pos x="T1" y="0"/>
                  </a:cxn>
                  <a:cxn ang="0">
                    <a:pos x="T3" y="0"/>
                  </a:cxn>
                </a:cxnLst>
                <a:rect l="0" t="0" r="r" b="b"/>
                <a:pathLst>
                  <a:path w="96">
                    <a:moveTo>
                      <a:pt x="0" y="0"/>
                    </a:moveTo>
                    <a:lnTo>
                      <a:pt x="96"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15" name="Group 666">
              <a:extLst>
                <a:ext uri="{FF2B5EF4-FFF2-40B4-BE49-F238E27FC236}">
                  <a16:creationId xmlns:a16="http://schemas.microsoft.com/office/drawing/2014/main" id="{595BE822-C5D7-4141-A01B-5A3A91B00B57}"/>
                </a:ext>
              </a:extLst>
            </p:cNvPr>
            <p:cNvGrpSpPr>
              <a:grpSpLocks/>
            </p:cNvGrpSpPr>
            <p:nvPr/>
          </p:nvGrpSpPr>
          <p:grpSpPr bwMode="auto">
            <a:xfrm>
              <a:off x="21312" y="28127"/>
              <a:ext cx="8" cy="161"/>
              <a:chOff x="21312" y="28127"/>
              <a:chExt cx="8" cy="161"/>
            </a:xfrm>
          </p:grpSpPr>
          <p:sp>
            <p:nvSpPr>
              <p:cNvPr id="20415" name="Freeform 667">
                <a:extLst>
                  <a:ext uri="{FF2B5EF4-FFF2-40B4-BE49-F238E27FC236}">
                    <a16:creationId xmlns:a16="http://schemas.microsoft.com/office/drawing/2014/main" id="{6E0572E5-A8B8-4396-A642-FF545CEEEF1D}"/>
                  </a:ext>
                </a:extLst>
              </p:cNvPr>
              <p:cNvSpPr>
                <a:spLocks/>
              </p:cNvSpPr>
              <p:nvPr/>
            </p:nvSpPr>
            <p:spPr bwMode="auto">
              <a:xfrm>
                <a:off x="21312" y="28127"/>
                <a:ext cx="8" cy="161"/>
              </a:xfrm>
              <a:custGeom>
                <a:avLst/>
                <a:gdLst>
                  <a:gd name="T0" fmla="+- 0 21312 21312"/>
                  <a:gd name="T1" fmla="*/ T0 w 8"/>
                  <a:gd name="T2" fmla="+- 0 28127 28127"/>
                  <a:gd name="T3" fmla="*/ 28127 h 161"/>
                  <a:gd name="T4" fmla="+- 0 21312 21312"/>
                  <a:gd name="T5" fmla="*/ T4 w 8"/>
                  <a:gd name="T6" fmla="+- 0 28288 28127"/>
                  <a:gd name="T7" fmla="*/ 28288 h 161"/>
                  <a:gd name="T8" fmla="+- 0 21320 21312"/>
                  <a:gd name="T9" fmla="*/ T8 w 8"/>
                  <a:gd name="T10" fmla="+- 0 28288 28127"/>
                  <a:gd name="T11" fmla="*/ 28288 h 161"/>
                  <a:gd name="T12" fmla="+- 0 21320 21312"/>
                  <a:gd name="T13" fmla="*/ T12 w 8"/>
                  <a:gd name="T14" fmla="+- 0 28127 28127"/>
                  <a:gd name="T15" fmla="*/ 28127 h 161"/>
                </a:gdLst>
                <a:ahLst/>
                <a:cxnLst>
                  <a:cxn ang="0">
                    <a:pos x="T1" y="T3"/>
                  </a:cxn>
                  <a:cxn ang="0">
                    <a:pos x="T5" y="T7"/>
                  </a:cxn>
                  <a:cxn ang="0">
                    <a:pos x="T9" y="T11"/>
                  </a:cxn>
                  <a:cxn ang="0">
                    <a:pos x="T13" y="T15"/>
                  </a:cxn>
                </a:cxnLst>
                <a:rect l="0" t="0" r="r" b="b"/>
                <a:pathLst>
                  <a:path w="8" h="161">
                    <a:moveTo>
                      <a:pt x="0" y="0"/>
                    </a:moveTo>
                    <a:lnTo>
                      <a:pt x="0" y="161"/>
                    </a:lnTo>
                    <a:lnTo>
                      <a:pt x="8" y="161"/>
                    </a:lnTo>
                    <a:lnTo>
                      <a:pt x="8"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16" name="Group 668">
              <a:extLst>
                <a:ext uri="{FF2B5EF4-FFF2-40B4-BE49-F238E27FC236}">
                  <a16:creationId xmlns:a16="http://schemas.microsoft.com/office/drawing/2014/main" id="{750414F1-0D47-4EE7-AC09-BB06BE385F94}"/>
                </a:ext>
              </a:extLst>
            </p:cNvPr>
            <p:cNvGrpSpPr>
              <a:grpSpLocks/>
            </p:cNvGrpSpPr>
            <p:nvPr/>
          </p:nvGrpSpPr>
          <p:grpSpPr bwMode="auto">
            <a:xfrm>
              <a:off x="21260" y="28123"/>
              <a:ext cx="112" cy="2"/>
              <a:chOff x="21260" y="28123"/>
              <a:chExt cx="112" cy="2"/>
            </a:xfrm>
          </p:grpSpPr>
          <p:sp>
            <p:nvSpPr>
              <p:cNvPr id="20414" name="Freeform 669">
                <a:extLst>
                  <a:ext uri="{FF2B5EF4-FFF2-40B4-BE49-F238E27FC236}">
                    <a16:creationId xmlns:a16="http://schemas.microsoft.com/office/drawing/2014/main" id="{AD9B41C4-BFCD-47B3-AFDB-DFD2DEC2FAC7}"/>
                  </a:ext>
                </a:extLst>
              </p:cNvPr>
              <p:cNvSpPr>
                <a:spLocks/>
              </p:cNvSpPr>
              <p:nvPr/>
            </p:nvSpPr>
            <p:spPr bwMode="auto">
              <a:xfrm>
                <a:off x="21260" y="28123"/>
                <a:ext cx="112" cy="2"/>
              </a:xfrm>
              <a:custGeom>
                <a:avLst/>
                <a:gdLst>
                  <a:gd name="T0" fmla="+- 0 21260 21260"/>
                  <a:gd name="T1" fmla="*/ T0 w 112"/>
                  <a:gd name="T2" fmla="+- 0 21371 21260"/>
                  <a:gd name="T3" fmla="*/ T2 w 112"/>
                </a:gdLst>
                <a:ahLst/>
                <a:cxnLst>
                  <a:cxn ang="0">
                    <a:pos x="T1" y="0"/>
                  </a:cxn>
                  <a:cxn ang="0">
                    <a:pos x="T3" y="0"/>
                  </a:cxn>
                </a:cxnLst>
                <a:rect l="0" t="0" r="r" b="b"/>
                <a:pathLst>
                  <a:path w="112">
                    <a:moveTo>
                      <a:pt x="0" y="0"/>
                    </a:moveTo>
                    <a:lnTo>
                      <a:pt x="111" y="0"/>
                    </a:lnTo>
                  </a:path>
                </a:pathLst>
              </a:custGeom>
              <a:noFill/>
              <a:ln w="103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17" name="Group 670">
              <a:extLst>
                <a:ext uri="{FF2B5EF4-FFF2-40B4-BE49-F238E27FC236}">
                  <a16:creationId xmlns:a16="http://schemas.microsoft.com/office/drawing/2014/main" id="{B3A64D82-8486-47A4-8E6A-A330D38E8BC0}"/>
                </a:ext>
              </a:extLst>
            </p:cNvPr>
            <p:cNvGrpSpPr>
              <a:grpSpLocks/>
            </p:cNvGrpSpPr>
            <p:nvPr/>
          </p:nvGrpSpPr>
          <p:grpSpPr bwMode="auto">
            <a:xfrm>
              <a:off x="21420" y="28116"/>
              <a:ext cx="2" cy="175"/>
              <a:chOff x="21420" y="28116"/>
              <a:chExt cx="2" cy="175"/>
            </a:xfrm>
          </p:grpSpPr>
          <p:sp>
            <p:nvSpPr>
              <p:cNvPr id="20413" name="Freeform 671">
                <a:extLst>
                  <a:ext uri="{FF2B5EF4-FFF2-40B4-BE49-F238E27FC236}">
                    <a16:creationId xmlns:a16="http://schemas.microsoft.com/office/drawing/2014/main" id="{615E8E66-CE13-4843-93AD-53DD55125F49}"/>
                  </a:ext>
                </a:extLst>
              </p:cNvPr>
              <p:cNvSpPr>
                <a:spLocks/>
              </p:cNvSpPr>
              <p:nvPr/>
            </p:nvSpPr>
            <p:spPr bwMode="auto">
              <a:xfrm>
                <a:off x="21420" y="28116"/>
                <a:ext cx="2" cy="175"/>
              </a:xfrm>
              <a:custGeom>
                <a:avLst/>
                <a:gdLst>
                  <a:gd name="T0" fmla="+- 0 28116 28116"/>
                  <a:gd name="T1" fmla="*/ 28116 h 175"/>
                  <a:gd name="T2" fmla="+- 0 28291 28116"/>
                  <a:gd name="T3" fmla="*/ 28291 h 175"/>
                </a:gdLst>
                <a:ahLst/>
                <a:cxnLst>
                  <a:cxn ang="0">
                    <a:pos x="0" y="T1"/>
                  </a:cxn>
                  <a:cxn ang="0">
                    <a:pos x="0" y="T3"/>
                  </a:cxn>
                </a:cxnLst>
                <a:rect l="0" t="0" r="r" b="b"/>
                <a:pathLst>
                  <a:path h="175">
                    <a:moveTo>
                      <a:pt x="0" y="0"/>
                    </a:moveTo>
                    <a:lnTo>
                      <a:pt x="0" y="175"/>
                    </a:lnTo>
                  </a:path>
                </a:pathLst>
              </a:custGeom>
              <a:noFill/>
              <a:ln w="1104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18" name="Group 672">
              <a:extLst>
                <a:ext uri="{FF2B5EF4-FFF2-40B4-BE49-F238E27FC236}">
                  <a16:creationId xmlns:a16="http://schemas.microsoft.com/office/drawing/2014/main" id="{06B54C7E-332D-48BD-976D-35B443AC2042}"/>
                </a:ext>
              </a:extLst>
            </p:cNvPr>
            <p:cNvGrpSpPr>
              <a:grpSpLocks/>
            </p:cNvGrpSpPr>
            <p:nvPr/>
          </p:nvGrpSpPr>
          <p:grpSpPr bwMode="auto">
            <a:xfrm>
              <a:off x="21480" y="28120"/>
              <a:ext cx="128" cy="169"/>
              <a:chOff x="21480" y="28120"/>
              <a:chExt cx="128" cy="169"/>
            </a:xfrm>
          </p:grpSpPr>
          <p:sp>
            <p:nvSpPr>
              <p:cNvPr id="20412" name="Freeform 673">
                <a:extLst>
                  <a:ext uri="{FF2B5EF4-FFF2-40B4-BE49-F238E27FC236}">
                    <a16:creationId xmlns:a16="http://schemas.microsoft.com/office/drawing/2014/main" id="{A00AAFF1-E14A-477E-8FF4-2EF14BFE3B74}"/>
                  </a:ext>
                </a:extLst>
              </p:cNvPr>
              <p:cNvSpPr>
                <a:spLocks/>
              </p:cNvSpPr>
              <p:nvPr/>
            </p:nvSpPr>
            <p:spPr bwMode="auto">
              <a:xfrm>
                <a:off x="21480" y="28120"/>
                <a:ext cx="128" cy="169"/>
              </a:xfrm>
              <a:custGeom>
                <a:avLst/>
                <a:gdLst>
                  <a:gd name="T0" fmla="+- 0 21527 21480"/>
                  <a:gd name="T1" fmla="*/ T0 w 128"/>
                  <a:gd name="T2" fmla="+- 0 28120 28120"/>
                  <a:gd name="T3" fmla="*/ 28120 h 169"/>
                  <a:gd name="T4" fmla="+- 0 21512 21480"/>
                  <a:gd name="T5" fmla="*/ T4 w 128"/>
                  <a:gd name="T6" fmla="+- 0 28127 28120"/>
                  <a:gd name="T7" fmla="*/ 28127 h 169"/>
                  <a:gd name="T8" fmla="+- 0 21495 21480"/>
                  <a:gd name="T9" fmla="*/ T8 w 128"/>
                  <a:gd name="T10" fmla="+- 0 28144 28120"/>
                  <a:gd name="T11" fmla="*/ 28144 h 169"/>
                  <a:gd name="T12" fmla="+- 0 21488 21480"/>
                  <a:gd name="T13" fmla="*/ T12 w 128"/>
                  <a:gd name="T14" fmla="+- 0 28159 28120"/>
                  <a:gd name="T15" fmla="*/ 28159 h 169"/>
                  <a:gd name="T16" fmla="+- 0 21480 21480"/>
                  <a:gd name="T17" fmla="*/ T16 w 128"/>
                  <a:gd name="T18" fmla="+- 0 28183 28120"/>
                  <a:gd name="T19" fmla="*/ 28183 h 169"/>
                  <a:gd name="T20" fmla="+- 0 21480 21480"/>
                  <a:gd name="T21" fmla="*/ T20 w 128"/>
                  <a:gd name="T22" fmla="+- 0 28224 28120"/>
                  <a:gd name="T23" fmla="*/ 28224 h 169"/>
                  <a:gd name="T24" fmla="+- 0 21488 21480"/>
                  <a:gd name="T25" fmla="*/ T24 w 128"/>
                  <a:gd name="T26" fmla="+- 0 28247 28120"/>
                  <a:gd name="T27" fmla="*/ 28247 h 169"/>
                  <a:gd name="T28" fmla="+- 0 21495 21480"/>
                  <a:gd name="T29" fmla="*/ T28 w 128"/>
                  <a:gd name="T30" fmla="+- 0 28264 28120"/>
                  <a:gd name="T31" fmla="*/ 28264 h 169"/>
                  <a:gd name="T32" fmla="+- 0 21512 21480"/>
                  <a:gd name="T33" fmla="*/ T32 w 128"/>
                  <a:gd name="T34" fmla="+- 0 28280 28120"/>
                  <a:gd name="T35" fmla="*/ 28280 h 169"/>
                  <a:gd name="T36" fmla="+- 0 21527 21480"/>
                  <a:gd name="T37" fmla="*/ T36 w 128"/>
                  <a:gd name="T38" fmla="+- 0 28288 28120"/>
                  <a:gd name="T39" fmla="*/ 28288 h 169"/>
                  <a:gd name="T40" fmla="+- 0 21560 21480"/>
                  <a:gd name="T41" fmla="*/ T40 w 128"/>
                  <a:gd name="T42" fmla="+- 0 28288 28120"/>
                  <a:gd name="T43" fmla="*/ 28288 h 169"/>
                  <a:gd name="T44" fmla="+- 0 21576 21480"/>
                  <a:gd name="T45" fmla="*/ T44 w 128"/>
                  <a:gd name="T46" fmla="+- 0 28280 28120"/>
                  <a:gd name="T47" fmla="*/ 28280 h 169"/>
                  <a:gd name="T48" fmla="+- 0 21592 21480"/>
                  <a:gd name="T49" fmla="*/ T48 w 128"/>
                  <a:gd name="T50" fmla="+- 0 28264 28120"/>
                  <a:gd name="T51" fmla="*/ 28264 h 169"/>
                  <a:gd name="T52" fmla="+- 0 21600 21480"/>
                  <a:gd name="T53" fmla="*/ T52 w 128"/>
                  <a:gd name="T54" fmla="+- 0 28247 28120"/>
                  <a:gd name="T55" fmla="*/ 28247 h 169"/>
                  <a:gd name="T56" fmla="+- 0 21608 21480"/>
                  <a:gd name="T57" fmla="*/ T56 w 128"/>
                  <a:gd name="T58" fmla="+- 0 28224 28120"/>
                  <a:gd name="T59" fmla="*/ 28224 h 169"/>
                  <a:gd name="T60" fmla="+- 0 21608 21480"/>
                  <a:gd name="T61" fmla="*/ T60 w 128"/>
                  <a:gd name="T62" fmla="+- 0 28183 28120"/>
                  <a:gd name="T63" fmla="*/ 28183 h 169"/>
                  <a:gd name="T64" fmla="+- 0 21600 21480"/>
                  <a:gd name="T65" fmla="*/ T64 w 128"/>
                  <a:gd name="T66" fmla="+- 0 28159 28120"/>
                  <a:gd name="T67" fmla="*/ 28159 h 169"/>
                  <a:gd name="T68" fmla="+- 0 21592 21480"/>
                  <a:gd name="T69" fmla="*/ T68 w 128"/>
                  <a:gd name="T70" fmla="+- 0 28144 28120"/>
                  <a:gd name="T71" fmla="*/ 28144 h 169"/>
                  <a:gd name="T72" fmla="+- 0 21576 21480"/>
                  <a:gd name="T73" fmla="*/ T72 w 128"/>
                  <a:gd name="T74" fmla="+- 0 28127 28120"/>
                  <a:gd name="T75" fmla="*/ 28127 h 169"/>
                  <a:gd name="T76" fmla="+- 0 21560 21480"/>
                  <a:gd name="T77" fmla="*/ T76 w 128"/>
                  <a:gd name="T78" fmla="+- 0 28120 28120"/>
                  <a:gd name="T79" fmla="*/ 28120 h 169"/>
                  <a:gd name="T80" fmla="+- 0 21527 21480"/>
                  <a:gd name="T81" fmla="*/ T80 w 128"/>
                  <a:gd name="T82" fmla="+- 0 28120 28120"/>
                  <a:gd name="T83" fmla="*/ 28120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28" h="169">
                    <a:moveTo>
                      <a:pt x="47" y="0"/>
                    </a:moveTo>
                    <a:lnTo>
                      <a:pt x="32" y="7"/>
                    </a:lnTo>
                    <a:lnTo>
                      <a:pt x="15" y="24"/>
                    </a:lnTo>
                    <a:lnTo>
                      <a:pt x="8" y="39"/>
                    </a:lnTo>
                    <a:lnTo>
                      <a:pt x="0" y="63"/>
                    </a:lnTo>
                    <a:lnTo>
                      <a:pt x="0" y="104"/>
                    </a:lnTo>
                    <a:lnTo>
                      <a:pt x="8" y="127"/>
                    </a:lnTo>
                    <a:lnTo>
                      <a:pt x="15" y="144"/>
                    </a:lnTo>
                    <a:lnTo>
                      <a:pt x="32" y="160"/>
                    </a:lnTo>
                    <a:lnTo>
                      <a:pt x="47" y="168"/>
                    </a:lnTo>
                    <a:lnTo>
                      <a:pt x="80" y="168"/>
                    </a:lnTo>
                    <a:lnTo>
                      <a:pt x="96" y="160"/>
                    </a:lnTo>
                    <a:lnTo>
                      <a:pt x="112" y="144"/>
                    </a:lnTo>
                    <a:lnTo>
                      <a:pt x="120" y="127"/>
                    </a:lnTo>
                    <a:lnTo>
                      <a:pt x="128" y="104"/>
                    </a:lnTo>
                    <a:lnTo>
                      <a:pt x="128" y="63"/>
                    </a:lnTo>
                    <a:lnTo>
                      <a:pt x="120" y="39"/>
                    </a:lnTo>
                    <a:lnTo>
                      <a:pt x="112" y="24"/>
                    </a:lnTo>
                    <a:lnTo>
                      <a:pt x="96" y="7"/>
                    </a:lnTo>
                    <a:lnTo>
                      <a:pt x="80" y="0"/>
                    </a:lnTo>
                    <a:lnTo>
                      <a:pt x="47"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19" name="Group 674">
              <a:extLst>
                <a:ext uri="{FF2B5EF4-FFF2-40B4-BE49-F238E27FC236}">
                  <a16:creationId xmlns:a16="http://schemas.microsoft.com/office/drawing/2014/main" id="{4154C24F-EE3A-4E04-937D-DB6107B0A48F}"/>
                </a:ext>
              </a:extLst>
            </p:cNvPr>
            <p:cNvGrpSpPr>
              <a:grpSpLocks/>
            </p:cNvGrpSpPr>
            <p:nvPr/>
          </p:nvGrpSpPr>
          <p:grpSpPr bwMode="auto">
            <a:xfrm>
              <a:off x="21488" y="28127"/>
              <a:ext cx="113" cy="153"/>
              <a:chOff x="21488" y="28127"/>
              <a:chExt cx="113" cy="153"/>
            </a:xfrm>
          </p:grpSpPr>
          <p:sp>
            <p:nvSpPr>
              <p:cNvPr id="20411" name="Freeform 675">
                <a:extLst>
                  <a:ext uri="{FF2B5EF4-FFF2-40B4-BE49-F238E27FC236}">
                    <a16:creationId xmlns:a16="http://schemas.microsoft.com/office/drawing/2014/main" id="{B378AA33-D04D-42B1-B3D6-4B11A2D04FB5}"/>
                  </a:ext>
                </a:extLst>
              </p:cNvPr>
              <p:cNvSpPr>
                <a:spLocks/>
              </p:cNvSpPr>
              <p:nvPr/>
            </p:nvSpPr>
            <p:spPr bwMode="auto">
              <a:xfrm>
                <a:off x="21488" y="28127"/>
                <a:ext cx="113" cy="153"/>
              </a:xfrm>
              <a:custGeom>
                <a:avLst/>
                <a:gdLst>
                  <a:gd name="T0" fmla="+- 0 21536 21488"/>
                  <a:gd name="T1" fmla="*/ T0 w 113"/>
                  <a:gd name="T2" fmla="+- 0 28127 28127"/>
                  <a:gd name="T3" fmla="*/ 28127 h 153"/>
                  <a:gd name="T4" fmla="+- 0 21512 21488"/>
                  <a:gd name="T5" fmla="*/ T4 w 113"/>
                  <a:gd name="T6" fmla="+- 0 28135 28127"/>
                  <a:gd name="T7" fmla="*/ 28135 h 153"/>
                  <a:gd name="T8" fmla="+- 0 21495 21488"/>
                  <a:gd name="T9" fmla="*/ T8 w 113"/>
                  <a:gd name="T10" fmla="+- 0 28159 28127"/>
                  <a:gd name="T11" fmla="*/ 28159 h 153"/>
                  <a:gd name="T12" fmla="+- 0 21488 21488"/>
                  <a:gd name="T13" fmla="*/ T12 w 113"/>
                  <a:gd name="T14" fmla="+- 0 28183 28127"/>
                  <a:gd name="T15" fmla="*/ 28183 h 153"/>
                  <a:gd name="T16" fmla="+- 0 21488 21488"/>
                  <a:gd name="T17" fmla="*/ T16 w 113"/>
                  <a:gd name="T18" fmla="+- 0 28224 28127"/>
                  <a:gd name="T19" fmla="*/ 28224 h 153"/>
                  <a:gd name="T20" fmla="+- 0 21495 21488"/>
                  <a:gd name="T21" fmla="*/ T20 w 113"/>
                  <a:gd name="T22" fmla="+- 0 28247 28127"/>
                  <a:gd name="T23" fmla="*/ 28247 h 153"/>
                  <a:gd name="T24" fmla="+- 0 21512 21488"/>
                  <a:gd name="T25" fmla="*/ T24 w 113"/>
                  <a:gd name="T26" fmla="+- 0 28271 28127"/>
                  <a:gd name="T27" fmla="*/ 28271 h 153"/>
                  <a:gd name="T28" fmla="+- 0 21536 21488"/>
                  <a:gd name="T29" fmla="*/ T28 w 113"/>
                  <a:gd name="T30" fmla="+- 0 28280 28127"/>
                  <a:gd name="T31" fmla="*/ 28280 h 153"/>
                  <a:gd name="T32" fmla="+- 0 21552 21488"/>
                  <a:gd name="T33" fmla="*/ T32 w 113"/>
                  <a:gd name="T34" fmla="+- 0 28280 28127"/>
                  <a:gd name="T35" fmla="*/ 28280 h 153"/>
                  <a:gd name="T36" fmla="+- 0 21576 21488"/>
                  <a:gd name="T37" fmla="*/ T36 w 113"/>
                  <a:gd name="T38" fmla="+- 0 28271 28127"/>
                  <a:gd name="T39" fmla="*/ 28271 h 153"/>
                  <a:gd name="T40" fmla="+- 0 21592 21488"/>
                  <a:gd name="T41" fmla="*/ T40 w 113"/>
                  <a:gd name="T42" fmla="+- 0 28247 28127"/>
                  <a:gd name="T43" fmla="*/ 28247 h 153"/>
                  <a:gd name="T44" fmla="+- 0 21600 21488"/>
                  <a:gd name="T45" fmla="*/ T44 w 113"/>
                  <a:gd name="T46" fmla="+- 0 28224 28127"/>
                  <a:gd name="T47" fmla="*/ 28224 h 153"/>
                  <a:gd name="T48" fmla="+- 0 21600 21488"/>
                  <a:gd name="T49" fmla="*/ T48 w 113"/>
                  <a:gd name="T50" fmla="+- 0 28183 28127"/>
                  <a:gd name="T51" fmla="*/ 28183 h 153"/>
                  <a:gd name="T52" fmla="+- 0 21592 21488"/>
                  <a:gd name="T53" fmla="*/ T52 w 113"/>
                  <a:gd name="T54" fmla="+- 0 28159 28127"/>
                  <a:gd name="T55" fmla="*/ 28159 h 153"/>
                  <a:gd name="T56" fmla="+- 0 21576 21488"/>
                  <a:gd name="T57" fmla="*/ T56 w 113"/>
                  <a:gd name="T58" fmla="+- 0 28135 28127"/>
                  <a:gd name="T59" fmla="*/ 28135 h 153"/>
                  <a:gd name="T60" fmla="+- 0 21552 21488"/>
                  <a:gd name="T61" fmla="*/ T60 w 113"/>
                  <a:gd name="T62" fmla="+- 0 28127 28127"/>
                  <a:gd name="T63" fmla="*/ 28127 h 153"/>
                  <a:gd name="T64" fmla="+- 0 21536 21488"/>
                  <a:gd name="T65" fmla="*/ T64 w 113"/>
                  <a:gd name="T66" fmla="+- 0 28127 28127"/>
                  <a:gd name="T67" fmla="*/ 28127 h 15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13" h="153">
                    <a:moveTo>
                      <a:pt x="48" y="0"/>
                    </a:moveTo>
                    <a:lnTo>
                      <a:pt x="24" y="8"/>
                    </a:lnTo>
                    <a:lnTo>
                      <a:pt x="7" y="32"/>
                    </a:lnTo>
                    <a:lnTo>
                      <a:pt x="0" y="56"/>
                    </a:lnTo>
                    <a:lnTo>
                      <a:pt x="0" y="97"/>
                    </a:lnTo>
                    <a:lnTo>
                      <a:pt x="7" y="120"/>
                    </a:lnTo>
                    <a:lnTo>
                      <a:pt x="24" y="144"/>
                    </a:lnTo>
                    <a:lnTo>
                      <a:pt x="48" y="153"/>
                    </a:lnTo>
                    <a:lnTo>
                      <a:pt x="64" y="153"/>
                    </a:lnTo>
                    <a:lnTo>
                      <a:pt x="88" y="144"/>
                    </a:lnTo>
                    <a:lnTo>
                      <a:pt x="104" y="120"/>
                    </a:lnTo>
                    <a:lnTo>
                      <a:pt x="112" y="97"/>
                    </a:lnTo>
                    <a:lnTo>
                      <a:pt x="112" y="56"/>
                    </a:lnTo>
                    <a:lnTo>
                      <a:pt x="104" y="32"/>
                    </a:lnTo>
                    <a:lnTo>
                      <a:pt x="88" y="8"/>
                    </a:lnTo>
                    <a:lnTo>
                      <a:pt x="64" y="0"/>
                    </a:lnTo>
                    <a:lnTo>
                      <a:pt x="48"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20" name="Group 676">
              <a:extLst>
                <a:ext uri="{FF2B5EF4-FFF2-40B4-BE49-F238E27FC236}">
                  <a16:creationId xmlns:a16="http://schemas.microsoft.com/office/drawing/2014/main" id="{6A06E5C8-DFD4-4B1B-A446-7D8FEF02EBA3}"/>
                </a:ext>
              </a:extLst>
            </p:cNvPr>
            <p:cNvGrpSpPr>
              <a:grpSpLocks/>
            </p:cNvGrpSpPr>
            <p:nvPr/>
          </p:nvGrpSpPr>
          <p:grpSpPr bwMode="auto">
            <a:xfrm>
              <a:off x="21664" y="28120"/>
              <a:ext cx="113" cy="169"/>
              <a:chOff x="21664" y="28120"/>
              <a:chExt cx="113" cy="169"/>
            </a:xfrm>
          </p:grpSpPr>
          <p:sp>
            <p:nvSpPr>
              <p:cNvPr id="20410" name="Freeform 677">
                <a:extLst>
                  <a:ext uri="{FF2B5EF4-FFF2-40B4-BE49-F238E27FC236}">
                    <a16:creationId xmlns:a16="http://schemas.microsoft.com/office/drawing/2014/main" id="{61064268-28F5-467C-9842-A664E8C37BF0}"/>
                  </a:ext>
                </a:extLst>
              </p:cNvPr>
              <p:cNvSpPr>
                <a:spLocks/>
              </p:cNvSpPr>
              <p:nvPr/>
            </p:nvSpPr>
            <p:spPr bwMode="auto">
              <a:xfrm>
                <a:off x="21664" y="28120"/>
                <a:ext cx="113" cy="169"/>
              </a:xfrm>
              <a:custGeom>
                <a:avLst/>
                <a:gdLst>
                  <a:gd name="T0" fmla="+- 0 21776 21664"/>
                  <a:gd name="T1" fmla="*/ T0 w 113"/>
                  <a:gd name="T2" fmla="+- 0 28288 28120"/>
                  <a:gd name="T3" fmla="*/ 28288 h 169"/>
                  <a:gd name="T4" fmla="+- 0 21776 21664"/>
                  <a:gd name="T5" fmla="*/ T4 w 113"/>
                  <a:gd name="T6" fmla="+- 0 28120 28120"/>
                  <a:gd name="T7" fmla="*/ 28120 h 169"/>
                  <a:gd name="T8" fmla="+- 0 21768 21664"/>
                  <a:gd name="T9" fmla="*/ T8 w 113"/>
                  <a:gd name="T10" fmla="+- 0 28120 28120"/>
                  <a:gd name="T11" fmla="*/ 28120 h 169"/>
                  <a:gd name="T12" fmla="+- 0 21768 21664"/>
                  <a:gd name="T13" fmla="*/ T12 w 113"/>
                  <a:gd name="T14" fmla="+- 0 28264 28120"/>
                  <a:gd name="T15" fmla="*/ 28264 h 169"/>
                  <a:gd name="T16" fmla="+- 0 21664 21664"/>
                  <a:gd name="T17" fmla="*/ T16 w 113"/>
                  <a:gd name="T18" fmla="+- 0 28120 28120"/>
                  <a:gd name="T19" fmla="*/ 28120 h 169"/>
                  <a:gd name="T20" fmla="+- 0 21664 21664"/>
                  <a:gd name="T21" fmla="*/ T20 w 113"/>
                  <a:gd name="T22" fmla="+- 0 28288 28120"/>
                  <a:gd name="T23" fmla="*/ 28288 h 169"/>
                  <a:gd name="T24" fmla="+- 0 21672 21664"/>
                  <a:gd name="T25" fmla="*/ T24 w 113"/>
                  <a:gd name="T26" fmla="+- 0 28288 28120"/>
                  <a:gd name="T27" fmla="*/ 28288 h 169"/>
                  <a:gd name="T28" fmla="+- 0 21672 21664"/>
                  <a:gd name="T29" fmla="*/ T28 w 113"/>
                  <a:gd name="T30" fmla="+- 0 28144 28120"/>
                  <a:gd name="T31" fmla="*/ 28144 h 169"/>
                  <a:gd name="T32" fmla="+- 0 21776 21664"/>
                  <a:gd name="T33" fmla="*/ T32 w 113"/>
                  <a:gd name="T34" fmla="+- 0 28288 28120"/>
                  <a:gd name="T35" fmla="*/ 28288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13" h="169">
                    <a:moveTo>
                      <a:pt x="112" y="168"/>
                    </a:moveTo>
                    <a:lnTo>
                      <a:pt x="112" y="0"/>
                    </a:lnTo>
                    <a:lnTo>
                      <a:pt x="104" y="0"/>
                    </a:lnTo>
                    <a:lnTo>
                      <a:pt x="104" y="144"/>
                    </a:lnTo>
                    <a:lnTo>
                      <a:pt x="0" y="0"/>
                    </a:lnTo>
                    <a:lnTo>
                      <a:pt x="0" y="168"/>
                    </a:lnTo>
                    <a:lnTo>
                      <a:pt x="8" y="168"/>
                    </a:lnTo>
                    <a:lnTo>
                      <a:pt x="8" y="24"/>
                    </a:lnTo>
                    <a:lnTo>
                      <a:pt x="112" y="16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21" name="Group 678">
              <a:extLst>
                <a:ext uri="{FF2B5EF4-FFF2-40B4-BE49-F238E27FC236}">
                  <a16:creationId xmlns:a16="http://schemas.microsoft.com/office/drawing/2014/main" id="{64280846-9F78-4FD5-9948-99448D03690F}"/>
                </a:ext>
              </a:extLst>
            </p:cNvPr>
            <p:cNvGrpSpPr>
              <a:grpSpLocks/>
            </p:cNvGrpSpPr>
            <p:nvPr/>
          </p:nvGrpSpPr>
          <p:grpSpPr bwMode="auto">
            <a:xfrm>
              <a:off x="22009" y="28120"/>
              <a:ext cx="104" cy="169"/>
              <a:chOff x="22009" y="28120"/>
              <a:chExt cx="104" cy="169"/>
            </a:xfrm>
          </p:grpSpPr>
          <p:sp>
            <p:nvSpPr>
              <p:cNvPr id="20409" name="Freeform 679">
                <a:extLst>
                  <a:ext uri="{FF2B5EF4-FFF2-40B4-BE49-F238E27FC236}">
                    <a16:creationId xmlns:a16="http://schemas.microsoft.com/office/drawing/2014/main" id="{82DAFCD1-1370-4964-8626-FCBD76269492}"/>
                  </a:ext>
                </a:extLst>
              </p:cNvPr>
              <p:cNvSpPr>
                <a:spLocks/>
              </p:cNvSpPr>
              <p:nvPr/>
            </p:nvSpPr>
            <p:spPr bwMode="auto">
              <a:xfrm>
                <a:off x="22009" y="28120"/>
                <a:ext cx="104" cy="169"/>
              </a:xfrm>
              <a:custGeom>
                <a:avLst/>
                <a:gdLst>
                  <a:gd name="T0" fmla="+- 0 22017 22009"/>
                  <a:gd name="T1" fmla="*/ T0 w 104"/>
                  <a:gd name="T2" fmla="+- 0 28207 28120"/>
                  <a:gd name="T3" fmla="*/ 28207 h 169"/>
                  <a:gd name="T4" fmla="+- 0 22080 22009"/>
                  <a:gd name="T5" fmla="*/ T4 w 104"/>
                  <a:gd name="T6" fmla="+- 0 28207 28120"/>
                  <a:gd name="T7" fmla="*/ 28207 h 169"/>
                  <a:gd name="T8" fmla="+- 0 22097 22009"/>
                  <a:gd name="T9" fmla="*/ T8 w 104"/>
                  <a:gd name="T10" fmla="+- 0 28200 28120"/>
                  <a:gd name="T11" fmla="*/ 28200 h 169"/>
                  <a:gd name="T12" fmla="+- 0 22104 22009"/>
                  <a:gd name="T13" fmla="*/ T12 w 104"/>
                  <a:gd name="T14" fmla="+- 0 28191 28120"/>
                  <a:gd name="T15" fmla="*/ 28191 h 169"/>
                  <a:gd name="T16" fmla="+- 0 22112 22009"/>
                  <a:gd name="T17" fmla="*/ T16 w 104"/>
                  <a:gd name="T18" fmla="+- 0 28176 28120"/>
                  <a:gd name="T19" fmla="*/ 28176 h 169"/>
                  <a:gd name="T20" fmla="+- 0 22112 22009"/>
                  <a:gd name="T21" fmla="*/ T20 w 104"/>
                  <a:gd name="T22" fmla="+- 0 28151 28120"/>
                  <a:gd name="T23" fmla="*/ 28151 h 169"/>
                  <a:gd name="T24" fmla="+- 0 22104 22009"/>
                  <a:gd name="T25" fmla="*/ T24 w 104"/>
                  <a:gd name="T26" fmla="+- 0 28135 28120"/>
                  <a:gd name="T27" fmla="*/ 28135 h 169"/>
                  <a:gd name="T28" fmla="+- 0 22097 22009"/>
                  <a:gd name="T29" fmla="*/ T28 w 104"/>
                  <a:gd name="T30" fmla="+- 0 28127 28120"/>
                  <a:gd name="T31" fmla="*/ 28127 h 169"/>
                  <a:gd name="T32" fmla="+- 0 22080 22009"/>
                  <a:gd name="T33" fmla="*/ T32 w 104"/>
                  <a:gd name="T34" fmla="+- 0 28120 28120"/>
                  <a:gd name="T35" fmla="*/ 28120 h 169"/>
                  <a:gd name="T36" fmla="+- 0 22009 22009"/>
                  <a:gd name="T37" fmla="*/ T36 w 104"/>
                  <a:gd name="T38" fmla="+- 0 28120 28120"/>
                  <a:gd name="T39" fmla="*/ 28120 h 169"/>
                  <a:gd name="T40" fmla="+- 0 22009 22009"/>
                  <a:gd name="T41" fmla="*/ T40 w 104"/>
                  <a:gd name="T42" fmla="+- 0 28288 28120"/>
                  <a:gd name="T43" fmla="*/ 28288 h 169"/>
                  <a:gd name="T44" fmla="+- 0 22017 22009"/>
                  <a:gd name="T45" fmla="*/ T44 w 104"/>
                  <a:gd name="T46" fmla="+- 0 28288 28120"/>
                  <a:gd name="T47" fmla="*/ 28288 h 169"/>
                  <a:gd name="T48" fmla="+- 0 22017 22009"/>
                  <a:gd name="T49" fmla="*/ T48 w 104"/>
                  <a:gd name="T50" fmla="+- 0 28127 28120"/>
                  <a:gd name="T51" fmla="*/ 28127 h 169"/>
                  <a:gd name="T52" fmla="+- 0 22080 22009"/>
                  <a:gd name="T53" fmla="*/ T52 w 104"/>
                  <a:gd name="T54" fmla="+- 0 28127 28120"/>
                  <a:gd name="T55" fmla="*/ 28127 h 169"/>
                  <a:gd name="T56" fmla="+- 0 22097 22009"/>
                  <a:gd name="T57" fmla="*/ T56 w 104"/>
                  <a:gd name="T58" fmla="+- 0 28135 28120"/>
                  <a:gd name="T59" fmla="*/ 28135 h 169"/>
                  <a:gd name="T60" fmla="+- 0 22104 22009"/>
                  <a:gd name="T61" fmla="*/ T60 w 104"/>
                  <a:gd name="T62" fmla="+- 0 28151 28120"/>
                  <a:gd name="T63" fmla="*/ 28151 h 169"/>
                  <a:gd name="T64" fmla="+- 0 22104 22009"/>
                  <a:gd name="T65" fmla="*/ T64 w 104"/>
                  <a:gd name="T66" fmla="+- 0 28176 28120"/>
                  <a:gd name="T67" fmla="*/ 28176 h 169"/>
                  <a:gd name="T68" fmla="+- 0 22097 22009"/>
                  <a:gd name="T69" fmla="*/ T68 w 104"/>
                  <a:gd name="T70" fmla="+- 0 28191 28120"/>
                  <a:gd name="T71" fmla="*/ 28191 h 169"/>
                  <a:gd name="T72" fmla="+- 0 22080 22009"/>
                  <a:gd name="T73" fmla="*/ T72 w 104"/>
                  <a:gd name="T74" fmla="+- 0 28200 28120"/>
                  <a:gd name="T75" fmla="*/ 28200 h 169"/>
                  <a:gd name="T76" fmla="+- 0 22017 22009"/>
                  <a:gd name="T77" fmla="*/ T76 w 104"/>
                  <a:gd name="T78" fmla="+- 0 28200 28120"/>
                  <a:gd name="T79" fmla="*/ 28200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104" h="169">
                    <a:moveTo>
                      <a:pt x="8" y="87"/>
                    </a:moveTo>
                    <a:lnTo>
                      <a:pt x="71" y="87"/>
                    </a:lnTo>
                    <a:lnTo>
                      <a:pt x="88" y="80"/>
                    </a:lnTo>
                    <a:lnTo>
                      <a:pt x="95" y="71"/>
                    </a:lnTo>
                    <a:lnTo>
                      <a:pt x="103" y="56"/>
                    </a:lnTo>
                    <a:lnTo>
                      <a:pt x="103" y="31"/>
                    </a:lnTo>
                    <a:lnTo>
                      <a:pt x="95" y="15"/>
                    </a:lnTo>
                    <a:lnTo>
                      <a:pt x="88" y="7"/>
                    </a:lnTo>
                    <a:lnTo>
                      <a:pt x="71" y="0"/>
                    </a:lnTo>
                    <a:lnTo>
                      <a:pt x="0" y="0"/>
                    </a:lnTo>
                    <a:lnTo>
                      <a:pt x="0" y="168"/>
                    </a:lnTo>
                    <a:lnTo>
                      <a:pt x="8" y="168"/>
                    </a:lnTo>
                    <a:lnTo>
                      <a:pt x="8" y="7"/>
                    </a:lnTo>
                    <a:lnTo>
                      <a:pt x="71" y="7"/>
                    </a:lnTo>
                    <a:lnTo>
                      <a:pt x="88" y="15"/>
                    </a:lnTo>
                    <a:lnTo>
                      <a:pt x="95" y="31"/>
                    </a:lnTo>
                    <a:lnTo>
                      <a:pt x="95" y="56"/>
                    </a:lnTo>
                    <a:lnTo>
                      <a:pt x="88" y="71"/>
                    </a:lnTo>
                    <a:lnTo>
                      <a:pt x="71" y="80"/>
                    </a:lnTo>
                    <a:lnTo>
                      <a:pt x="8" y="8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22" name="Group 680">
              <a:extLst>
                <a:ext uri="{FF2B5EF4-FFF2-40B4-BE49-F238E27FC236}">
                  <a16:creationId xmlns:a16="http://schemas.microsoft.com/office/drawing/2014/main" id="{46F645D1-0A23-41E3-8025-8043B0D58A9E}"/>
                </a:ext>
              </a:extLst>
            </p:cNvPr>
            <p:cNvGrpSpPr>
              <a:grpSpLocks/>
            </p:cNvGrpSpPr>
            <p:nvPr/>
          </p:nvGrpSpPr>
          <p:grpSpPr bwMode="auto">
            <a:xfrm>
              <a:off x="22168" y="28120"/>
              <a:ext cx="97" cy="169"/>
              <a:chOff x="22168" y="28120"/>
              <a:chExt cx="97" cy="169"/>
            </a:xfrm>
          </p:grpSpPr>
          <p:sp>
            <p:nvSpPr>
              <p:cNvPr id="20408" name="Freeform 681">
                <a:extLst>
                  <a:ext uri="{FF2B5EF4-FFF2-40B4-BE49-F238E27FC236}">
                    <a16:creationId xmlns:a16="http://schemas.microsoft.com/office/drawing/2014/main" id="{73A58103-53F3-4814-B6AA-B9669DE21CD5}"/>
                  </a:ext>
                </a:extLst>
              </p:cNvPr>
              <p:cNvSpPr>
                <a:spLocks/>
              </p:cNvSpPr>
              <p:nvPr/>
            </p:nvSpPr>
            <p:spPr bwMode="auto">
              <a:xfrm>
                <a:off x="22168" y="28120"/>
                <a:ext cx="97" cy="169"/>
              </a:xfrm>
              <a:custGeom>
                <a:avLst/>
                <a:gdLst>
                  <a:gd name="T0" fmla="+- 0 22168 22168"/>
                  <a:gd name="T1" fmla="*/ T0 w 97"/>
                  <a:gd name="T2" fmla="+- 0 28288 28120"/>
                  <a:gd name="T3" fmla="*/ 28288 h 169"/>
                  <a:gd name="T4" fmla="+- 0 22168 22168"/>
                  <a:gd name="T5" fmla="*/ T4 w 97"/>
                  <a:gd name="T6" fmla="+- 0 28120 28120"/>
                  <a:gd name="T7" fmla="*/ 28120 h 169"/>
                  <a:gd name="T8" fmla="+- 0 22177 22168"/>
                  <a:gd name="T9" fmla="*/ T8 w 97"/>
                  <a:gd name="T10" fmla="+- 0 28120 28120"/>
                  <a:gd name="T11" fmla="*/ 28120 h 169"/>
                  <a:gd name="T12" fmla="+- 0 22177 22168"/>
                  <a:gd name="T13" fmla="*/ T12 w 97"/>
                  <a:gd name="T14" fmla="+- 0 28280 28120"/>
                  <a:gd name="T15" fmla="*/ 28280 h 169"/>
                  <a:gd name="T16" fmla="+- 0 22265 22168"/>
                  <a:gd name="T17" fmla="*/ T16 w 97"/>
                  <a:gd name="T18" fmla="+- 0 28280 28120"/>
                  <a:gd name="T19" fmla="*/ 28280 h 169"/>
                  <a:gd name="T20" fmla="+- 0 22265 22168"/>
                  <a:gd name="T21" fmla="*/ T20 w 97"/>
                  <a:gd name="T22" fmla="+- 0 28288 28120"/>
                  <a:gd name="T23" fmla="*/ 28288 h 169"/>
                  <a:gd name="T24" fmla="+- 0 22168 22168"/>
                  <a:gd name="T25" fmla="*/ T24 w 97"/>
                  <a:gd name="T26" fmla="+- 0 28288 28120"/>
                  <a:gd name="T27" fmla="*/ 28288 h 169"/>
                </a:gdLst>
                <a:ahLst/>
                <a:cxnLst>
                  <a:cxn ang="0">
                    <a:pos x="T1" y="T3"/>
                  </a:cxn>
                  <a:cxn ang="0">
                    <a:pos x="T5" y="T7"/>
                  </a:cxn>
                  <a:cxn ang="0">
                    <a:pos x="T9" y="T11"/>
                  </a:cxn>
                  <a:cxn ang="0">
                    <a:pos x="T13" y="T15"/>
                  </a:cxn>
                  <a:cxn ang="0">
                    <a:pos x="T17" y="T19"/>
                  </a:cxn>
                  <a:cxn ang="0">
                    <a:pos x="T21" y="T23"/>
                  </a:cxn>
                  <a:cxn ang="0">
                    <a:pos x="T25" y="T27"/>
                  </a:cxn>
                </a:cxnLst>
                <a:rect l="0" t="0" r="r" b="b"/>
                <a:pathLst>
                  <a:path w="97" h="169">
                    <a:moveTo>
                      <a:pt x="0" y="168"/>
                    </a:moveTo>
                    <a:lnTo>
                      <a:pt x="0" y="0"/>
                    </a:lnTo>
                    <a:lnTo>
                      <a:pt x="9" y="0"/>
                    </a:lnTo>
                    <a:lnTo>
                      <a:pt x="9" y="160"/>
                    </a:lnTo>
                    <a:lnTo>
                      <a:pt x="97" y="160"/>
                    </a:lnTo>
                    <a:lnTo>
                      <a:pt x="97" y="168"/>
                    </a:lnTo>
                    <a:lnTo>
                      <a:pt x="0" y="16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23" name="Group 682">
              <a:extLst>
                <a:ext uri="{FF2B5EF4-FFF2-40B4-BE49-F238E27FC236}">
                  <a16:creationId xmlns:a16="http://schemas.microsoft.com/office/drawing/2014/main" id="{B48B032C-E2C1-40B7-B2BC-877FBAA9D5E2}"/>
                </a:ext>
              </a:extLst>
            </p:cNvPr>
            <p:cNvGrpSpPr>
              <a:grpSpLocks/>
            </p:cNvGrpSpPr>
            <p:nvPr/>
          </p:nvGrpSpPr>
          <p:grpSpPr bwMode="auto">
            <a:xfrm>
              <a:off x="22288" y="28120"/>
              <a:ext cx="129" cy="169"/>
              <a:chOff x="22288" y="28120"/>
              <a:chExt cx="129" cy="169"/>
            </a:xfrm>
          </p:grpSpPr>
          <p:sp>
            <p:nvSpPr>
              <p:cNvPr id="20407" name="Freeform 683">
                <a:extLst>
                  <a:ext uri="{FF2B5EF4-FFF2-40B4-BE49-F238E27FC236}">
                    <a16:creationId xmlns:a16="http://schemas.microsoft.com/office/drawing/2014/main" id="{3B10540E-70FA-43FE-A41E-D2C4210E756C}"/>
                  </a:ext>
                </a:extLst>
              </p:cNvPr>
              <p:cNvSpPr>
                <a:spLocks/>
              </p:cNvSpPr>
              <p:nvPr/>
            </p:nvSpPr>
            <p:spPr bwMode="auto">
              <a:xfrm>
                <a:off x="22288" y="28120"/>
                <a:ext cx="129" cy="169"/>
              </a:xfrm>
              <a:custGeom>
                <a:avLst/>
                <a:gdLst>
                  <a:gd name="T0" fmla="+- 0 22353 22288"/>
                  <a:gd name="T1" fmla="*/ T0 w 129"/>
                  <a:gd name="T2" fmla="+- 0 28120 28120"/>
                  <a:gd name="T3" fmla="*/ 28120 h 169"/>
                  <a:gd name="T4" fmla="+- 0 22288 22288"/>
                  <a:gd name="T5" fmla="*/ T4 w 129"/>
                  <a:gd name="T6" fmla="+- 0 28288 28120"/>
                  <a:gd name="T7" fmla="*/ 28288 h 169"/>
                  <a:gd name="T8" fmla="+- 0 22297 22288"/>
                  <a:gd name="T9" fmla="*/ T8 w 129"/>
                  <a:gd name="T10" fmla="+- 0 28288 28120"/>
                  <a:gd name="T11" fmla="*/ 28288 h 169"/>
                  <a:gd name="T12" fmla="+- 0 22353 22288"/>
                  <a:gd name="T13" fmla="*/ T12 w 129"/>
                  <a:gd name="T14" fmla="+- 0 28144 28120"/>
                  <a:gd name="T15" fmla="*/ 28144 h 169"/>
                  <a:gd name="T16" fmla="+- 0 22409 22288"/>
                  <a:gd name="T17" fmla="*/ T16 w 129"/>
                  <a:gd name="T18" fmla="+- 0 28288 28120"/>
                  <a:gd name="T19" fmla="*/ 28288 h 169"/>
                  <a:gd name="T20" fmla="+- 0 22417 22288"/>
                  <a:gd name="T21" fmla="*/ T20 w 129"/>
                  <a:gd name="T22" fmla="+- 0 28288 28120"/>
                  <a:gd name="T23" fmla="*/ 28288 h 169"/>
                  <a:gd name="T24" fmla="+- 0 22353 22288"/>
                  <a:gd name="T25" fmla="*/ T24 w 129"/>
                  <a:gd name="T26" fmla="+- 0 28120 28120"/>
                  <a:gd name="T27" fmla="*/ 28120 h 169"/>
                </a:gdLst>
                <a:ahLst/>
                <a:cxnLst>
                  <a:cxn ang="0">
                    <a:pos x="T1" y="T3"/>
                  </a:cxn>
                  <a:cxn ang="0">
                    <a:pos x="T5" y="T7"/>
                  </a:cxn>
                  <a:cxn ang="0">
                    <a:pos x="T9" y="T11"/>
                  </a:cxn>
                  <a:cxn ang="0">
                    <a:pos x="T13" y="T15"/>
                  </a:cxn>
                  <a:cxn ang="0">
                    <a:pos x="T17" y="T19"/>
                  </a:cxn>
                  <a:cxn ang="0">
                    <a:pos x="T21" y="T23"/>
                  </a:cxn>
                  <a:cxn ang="0">
                    <a:pos x="T25" y="T27"/>
                  </a:cxn>
                </a:cxnLst>
                <a:rect l="0" t="0" r="r" b="b"/>
                <a:pathLst>
                  <a:path w="129" h="169">
                    <a:moveTo>
                      <a:pt x="65" y="0"/>
                    </a:moveTo>
                    <a:lnTo>
                      <a:pt x="0" y="168"/>
                    </a:lnTo>
                    <a:lnTo>
                      <a:pt x="9" y="168"/>
                    </a:lnTo>
                    <a:lnTo>
                      <a:pt x="65" y="24"/>
                    </a:lnTo>
                    <a:lnTo>
                      <a:pt x="121" y="168"/>
                    </a:lnTo>
                    <a:lnTo>
                      <a:pt x="129" y="168"/>
                    </a:lnTo>
                    <a:lnTo>
                      <a:pt x="65"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24" name="Group 684">
              <a:extLst>
                <a:ext uri="{FF2B5EF4-FFF2-40B4-BE49-F238E27FC236}">
                  <a16:creationId xmlns:a16="http://schemas.microsoft.com/office/drawing/2014/main" id="{2A3DDDE3-7A9E-4608-AC27-4C5184F66F1C}"/>
                </a:ext>
              </a:extLst>
            </p:cNvPr>
            <p:cNvGrpSpPr>
              <a:grpSpLocks/>
            </p:cNvGrpSpPr>
            <p:nvPr/>
          </p:nvGrpSpPr>
          <p:grpSpPr bwMode="auto">
            <a:xfrm>
              <a:off x="22312" y="28239"/>
              <a:ext cx="81" cy="2"/>
              <a:chOff x="22312" y="28239"/>
              <a:chExt cx="81" cy="2"/>
            </a:xfrm>
          </p:grpSpPr>
          <p:sp>
            <p:nvSpPr>
              <p:cNvPr id="20406" name="Freeform 685">
                <a:extLst>
                  <a:ext uri="{FF2B5EF4-FFF2-40B4-BE49-F238E27FC236}">
                    <a16:creationId xmlns:a16="http://schemas.microsoft.com/office/drawing/2014/main" id="{AF9C7606-106C-4FEF-B462-3AF1CCC72BB3}"/>
                  </a:ext>
                </a:extLst>
              </p:cNvPr>
              <p:cNvSpPr>
                <a:spLocks/>
              </p:cNvSpPr>
              <p:nvPr/>
            </p:nvSpPr>
            <p:spPr bwMode="auto">
              <a:xfrm>
                <a:off x="22312" y="28239"/>
                <a:ext cx="81" cy="2"/>
              </a:xfrm>
              <a:custGeom>
                <a:avLst/>
                <a:gdLst>
                  <a:gd name="T0" fmla="+- 0 22312 22312"/>
                  <a:gd name="T1" fmla="*/ T0 w 81"/>
                  <a:gd name="T2" fmla="+- 0 22392 22312"/>
                  <a:gd name="T3" fmla="*/ T2 w 81"/>
                </a:gdLst>
                <a:ahLst/>
                <a:cxnLst>
                  <a:cxn ang="0">
                    <a:pos x="T1" y="0"/>
                  </a:cxn>
                  <a:cxn ang="0">
                    <a:pos x="T3" y="0"/>
                  </a:cxn>
                </a:cxnLst>
                <a:rect l="0" t="0" r="r" b="b"/>
                <a:pathLst>
                  <a:path w="81">
                    <a:moveTo>
                      <a:pt x="0" y="0"/>
                    </a:moveTo>
                    <a:lnTo>
                      <a:pt x="80"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25" name="Group 686">
              <a:extLst>
                <a:ext uri="{FF2B5EF4-FFF2-40B4-BE49-F238E27FC236}">
                  <a16:creationId xmlns:a16="http://schemas.microsoft.com/office/drawing/2014/main" id="{84F18D47-71AE-40AB-8616-ECAF765FF597}"/>
                </a:ext>
              </a:extLst>
            </p:cNvPr>
            <p:cNvGrpSpPr>
              <a:grpSpLocks/>
            </p:cNvGrpSpPr>
            <p:nvPr/>
          </p:nvGrpSpPr>
          <p:grpSpPr bwMode="auto">
            <a:xfrm>
              <a:off x="22305" y="28247"/>
              <a:ext cx="96" cy="2"/>
              <a:chOff x="22305" y="28247"/>
              <a:chExt cx="96" cy="2"/>
            </a:xfrm>
          </p:grpSpPr>
          <p:sp>
            <p:nvSpPr>
              <p:cNvPr id="20405" name="Freeform 687">
                <a:extLst>
                  <a:ext uri="{FF2B5EF4-FFF2-40B4-BE49-F238E27FC236}">
                    <a16:creationId xmlns:a16="http://schemas.microsoft.com/office/drawing/2014/main" id="{B6A0D69F-B657-42A8-A9EC-220D265DF7E2}"/>
                  </a:ext>
                </a:extLst>
              </p:cNvPr>
              <p:cNvSpPr>
                <a:spLocks/>
              </p:cNvSpPr>
              <p:nvPr/>
            </p:nvSpPr>
            <p:spPr bwMode="auto">
              <a:xfrm>
                <a:off x="22305" y="28247"/>
                <a:ext cx="96" cy="2"/>
              </a:xfrm>
              <a:custGeom>
                <a:avLst/>
                <a:gdLst>
                  <a:gd name="T0" fmla="+- 0 22305 22305"/>
                  <a:gd name="T1" fmla="*/ T0 w 96"/>
                  <a:gd name="T2" fmla="+- 0 22400 22305"/>
                  <a:gd name="T3" fmla="*/ T2 w 96"/>
                </a:gdLst>
                <a:ahLst/>
                <a:cxnLst>
                  <a:cxn ang="0">
                    <a:pos x="T1" y="0"/>
                  </a:cxn>
                  <a:cxn ang="0">
                    <a:pos x="T3" y="0"/>
                  </a:cxn>
                </a:cxnLst>
                <a:rect l="0" t="0" r="r" b="b"/>
                <a:pathLst>
                  <a:path w="96">
                    <a:moveTo>
                      <a:pt x="0" y="0"/>
                    </a:moveTo>
                    <a:lnTo>
                      <a:pt x="95"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26" name="Group 688">
              <a:extLst>
                <a:ext uri="{FF2B5EF4-FFF2-40B4-BE49-F238E27FC236}">
                  <a16:creationId xmlns:a16="http://schemas.microsoft.com/office/drawing/2014/main" id="{BE15846A-10C6-4198-B9E5-A26C2C5F9142}"/>
                </a:ext>
              </a:extLst>
            </p:cNvPr>
            <p:cNvGrpSpPr>
              <a:grpSpLocks/>
            </p:cNvGrpSpPr>
            <p:nvPr/>
          </p:nvGrpSpPr>
          <p:grpSpPr bwMode="auto">
            <a:xfrm>
              <a:off x="22465" y="28120"/>
              <a:ext cx="113" cy="169"/>
              <a:chOff x="22465" y="28120"/>
              <a:chExt cx="113" cy="169"/>
            </a:xfrm>
          </p:grpSpPr>
          <p:sp>
            <p:nvSpPr>
              <p:cNvPr id="20404" name="Freeform 689">
                <a:extLst>
                  <a:ext uri="{FF2B5EF4-FFF2-40B4-BE49-F238E27FC236}">
                    <a16:creationId xmlns:a16="http://schemas.microsoft.com/office/drawing/2014/main" id="{EE23B3DD-50C2-49D8-8B22-A5554DD24E53}"/>
                  </a:ext>
                </a:extLst>
              </p:cNvPr>
              <p:cNvSpPr>
                <a:spLocks/>
              </p:cNvSpPr>
              <p:nvPr/>
            </p:nvSpPr>
            <p:spPr bwMode="auto">
              <a:xfrm>
                <a:off x="22465" y="28120"/>
                <a:ext cx="113" cy="169"/>
              </a:xfrm>
              <a:custGeom>
                <a:avLst/>
                <a:gdLst>
                  <a:gd name="T0" fmla="+- 0 22577 22465"/>
                  <a:gd name="T1" fmla="*/ T0 w 113"/>
                  <a:gd name="T2" fmla="+- 0 28288 28120"/>
                  <a:gd name="T3" fmla="*/ 28288 h 169"/>
                  <a:gd name="T4" fmla="+- 0 22577 22465"/>
                  <a:gd name="T5" fmla="*/ T4 w 113"/>
                  <a:gd name="T6" fmla="+- 0 28120 28120"/>
                  <a:gd name="T7" fmla="*/ 28120 h 169"/>
                  <a:gd name="T8" fmla="+- 0 22568 22465"/>
                  <a:gd name="T9" fmla="*/ T8 w 113"/>
                  <a:gd name="T10" fmla="+- 0 28120 28120"/>
                  <a:gd name="T11" fmla="*/ 28120 h 169"/>
                  <a:gd name="T12" fmla="+- 0 22568 22465"/>
                  <a:gd name="T13" fmla="*/ T12 w 113"/>
                  <a:gd name="T14" fmla="+- 0 28264 28120"/>
                  <a:gd name="T15" fmla="*/ 28264 h 169"/>
                  <a:gd name="T16" fmla="+- 0 22465 22465"/>
                  <a:gd name="T17" fmla="*/ T16 w 113"/>
                  <a:gd name="T18" fmla="+- 0 28120 28120"/>
                  <a:gd name="T19" fmla="*/ 28120 h 169"/>
                  <a:gd name="T20" fmla="+- 0 22465 22465"/>
                  <a:gd name="T21" fmla="*/ T20 w 113"/>
                  <a:gd name="T22" fmla="+- 0 28288 28120"/>
                  <a:gd name="T23" fmla="*/ 28288 h 169"/>
                  <a:gd name="T24" fmla="+- 0 22473 22465"/>
                  <a:gd name="T25" fmla="*/ T24 w 113"/>
                  <a:gd name="T26" fmla="+- 0 28288 28120"/>
                  <a:gd name="T27" fmla="*/ 28288 h 169"/>
                  <a:gd name="T28" fmla="+- 0 22473 22465"/>
                  <a:gd name="T29" fmla="*/ T28 w 113"/>
                  <a:gd name="T30" fmla="+- 0 28144 28120"/>
                  <a:gd name="T31" fmla="*/ 28144 h 169"/>
                  <a:gd name="T32" fmla="+- 0 22577 22465"/>
                  <a:gd name="T33" fmla="*/ T32 w 113"/>
                  <a:gd name="T34" fmla="+- 0 28288 28120"/>
                  <a:gd name="T35" fmla="*/ 28288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13" h="169">
                    <a:moveTo>
                      <a:pt x="112" y="168"/>
                    </a:moveTo>
                    <a:lnTo>
                      <a:pt x="112" y="0"/>
                    </a:lnTo>
                    <a:lnTo>
                      <a:pt x="103" y="0"/>
                    </a:lnTo>
                    <a:lnTo>
                      <a:pt x="103" y="144"/>
                    </a:lnTo>
                    <a:lnTo>
                      <a:pt x="0" y="0"/>
                    </a:lnTo>
                    <a:lnTo>
                      <a:pt x="0" y="168"/>
                    </a:lnTo>
                    <a:lnTo>
                      <a:pt x="8" y="168"/>
                    </a:lnTo>
                    <a:lnTo>
                      <a:pt x="8" y="24"/>
                    </a:lnTo>
                    <a:lnTo>
                      <a:pt x="112" y="16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27" name="Group 690">
              <a:extLst>
                <a:ext uri="{FF2B5EF4-FFF2-40B4-BE49-F238E27FC236}">
                  <a16:creationId xmlns:a16="http://schemas.microsoft.com/office/drawing/2014/main" id="{4FE1321C-5764-45A7-8F90-86374011BEC2}"/>
                </a:ext>
              </a:extLst>
            </p:cNvPr>
            <p:cNvGrpSpPr>
              <a:grpSpLocks/>
            </p:cNvGrpSpPr>
            <p:nvPr/>
          </p:nvGrpSpPr>
          <p:grpSpPr bwMode="auto">
            <a:xfrm>
              <a:off x="18553" y="29781"/>
              <a:ext cx="2" cy="169"/>
              <a:chOff x="18553" y="29781"/>
              <a:chExt cx="2" cy="169"/>
            </a:xfrm>
          </p:grpSpPr>
          <p:sp>
            <p:nvSpPr>
              <p:cNvPr id="20403" name="Freeform 691">
                <a:extLst>
                  <a:ext uri="{FF2B5EF4-FFF2-40B4-BE49-F238E27FC236}">
                    <a16:creationId xmlns:a16="http://schemas.microsoft.com/office/drawing/2014/main" id="{883AADD0-A478-48CE-A5F0-F4973E6A43A7}"/>
                  </a:ext>
                </a:extLst>
              </p:cNvPr>
              <p:cNvSpPr>
                <a:spLocks/>
              </p:cNvSpPr>
              <p:nvPr/>
            </p:nvSpPr>
            <p:spPr bwMode="auto">
              <a:xfrm>
                <a:off x="18553" y="29781"/>
                <a:ext cx="2" cy="169"/>
              </a:xfrm>
              <a:custGeom>
                <a:avLst/>
                <a:gdLst>
                  <a:gd name="T0" fmla="+- 0 29781 29781"/>
                  <a:gd name="T1" fmla="*/ 29781 h 169"/>
                  <a:gd name="T2" fmla="+- 0 29949 29781"/>
                  <a:gd name="T3" fmla="*/ 29949 h 169"/>
                </a:gdLst>
                <a:ahLst/>
                <a:cxnLst>
                  <a:cxn ang="0">
                    <a:pos x="0" y="T1"/>
                  </a:cxn>
                  <a:cxn ang="0">
                    <a:pos x="0" y="T3"/>
                  </a:cxn>
                </a:cxnLst>
                <a:rect l="0" t="0" r="r" b="b"/>
                <a:pathLst>
                  <a:path h="169">
                    <a:moveTo>
                      <a:pt x="0" y="0"/>
                    </a:moveTo>
                    <a:lnTo>
                      <a:pt x="0" y="16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28" name="Group 692">
              <a:extLst>
                <a:ext uri="{FF2B5EF4-FFF2-40B4-BE49-F238E27FC236}">
                  <a16:creationId xmlns:a16="http://schemas.microsoft.com/office/drawing/2014/main" id="{08AB77A7-4D13-459A-8041-B4A01B984F2D}"/>
                </a:ext>
              </a:extLst>
            </p:cNvPr>
            <p:cNvGrpSpPr>
              <a:grpSpLocks/>
            </p:cNvGrpSpPr>
            <p:nvPr/>
          </p:nvGrpSpPr>
          <p:grpSpPr bwMode="auto">
            <a:xfrm>
              <a:off x="18560" y="29788"/>
              <a:ext cx="2" cy="153"/>
              <a:chOff x="18560" y="29788"/>
              <a:chExt cx="2" cy="153"/>
            </a:xfrm>
          </p:grpSpPr>
          <p:sp>
            <p:nvSpPr>
              <p:cNvPr id="20402" name="Freeform 693">
                <a:extLst>
                  <a:ext uri="{FF2B5EF4-FFF2-40B4-BE49-F238E27FC236}">
                    <a16:creationId xmlns:a16="http://schemas.microsoft.com/office/drawing/2014/main" id="{A392786F-5E7A-46CC-A044-139E1FF51F97}"/>
                  </a:ext>
                </a:extLst>
              </p:cNvPr>
              <p:cNvSpPr>
                <a:spLocks/>
              </p:cNvSpPr>
              <p:nvPr/>
            </p:nvSpPr>
            <p:spPr bwMode="auto">
              <a:xfrm>
                <a:off x="18560" y="29788"/>
                <a:ext cx="2" cy="153"/>
              </a:xfrm>
              <a:custGeom>
                <a:avLst/>
                <a:gdLst>
                  <a:gd name="T0" fmla="+- 0 29788 29788"/>
                  <a:gd name="T1" fmla="*/ 29788 h 153"/>
                  <a:gd name="T2" fmla="+- 0 29941 29788"/>
                  <a:gd name="T3" fmla="*/ 29941 h 153"/>
                </a:gdLst>
                <a:ahLst/>
                <a:cxnLst>
                  <a:cxn ang="0">
                    <a:pos x="0" y="T1"/>
                  </a:cxn>
                  <a:cxn ang="0">
                    <a:pos x="0" y="T3"/>
                  </a:cxn>
                </a:cxnLst>
                <a:rect l="0" t="0" r="r" b="b"/>
                <a:pathLst>
                  <a:path h="153">
                    <a:moveTo>
                      <a:pt x="0" y="0"/>
                    </a:moveTo>
                    <a:lnTo>
                      <a:pt x="0" y="153"/>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29" name="Group 694">
              <a:extLst>
                <a:ext uri="{FF2B5EF4-FFF2-40B4-BE49-F238E27FC236}">
                  <a16:creationId xmlns:a16="http://schemas.microsoft.com/office/drawing/2014/main" id="{31B0148C-6258-4CAB-A6E1-6B0BC90FFDC8}"/>
                </a:ext>
              </a:extLst>
            </p:cNvPr>
            <p:cNvGrpSpPr>
              <a:grpSpLocks/>
            </p:cNvGrpSpPr>
            <p:nvPr/>
          </p:nvGrpSpPr>
          <p:grpSpPr bwMode="auto">
            <a:xfrm>
              <a:off x="18553" y="29781"/>
              <a:ext cx="105" cy="88"/>
              <a:chOff x="18553" y="29781"/>
              <a:chExt cx="105" cy="88"/>
            </a:xfrm>
          </p:grpSpPr>
          <p:sp>
            <p:nvSpPr>
              <p:cNvPr id="20401" name="Freeform 695">
                <a:extLst>
                  <a:ext uri="{FF2B5EF4-FFF2-40B4-BE49-F238E27FC236}">
                    <a16:creationId xmlns:a16="http://schemas.microsoft.com/office/drawing/2014/main" id="{93163390-2C25-47EE-9C92-530C7D39B0FC}"/>
                  </a:ext>
                </a:extLst>
              </p:cNvPr>
              <p:cNvSpPr>
                <a:spLocks/>
              </p:cNvSpPr>
              <p:nvPr/>
            </p:nvSpPr>
            <p:spPr bwMode="auto">
              <a:xfrm>
                <a:off x="18553" y="29781"/>
                <a:ext cx="105" cy="88"/>
              </a:xfrm>
              <a:custGeom>
                <a:avLst/>
                <a:gdLst>
                  <a:gd name="T0" fmla="+- 0 18553 18553"/>
                  <a:gd name="T1" fmla="*/ T0 w 105"/>
                  <a:gd name="T2" fmla="+- 0 29781 29781"/>
                  <a:gd name="T3" fmla="*/ 29781 h 88"/>
                  <a:gd name="T4" fmla="+- 0 18616 18553"/>
                  <a:gd name="T5" fmla="*/ T4 w 105"/>
                  <a:gd name="T6" fmla="+- 0 29781 29781"/>
                  <a:gd name="T7" fmla="*/ 29781 h 88"/>
                  <a:gd name="T8" fmla="+- 0 18641 18553"/>
                  <a:gd name="T9" fmla="*/ T8 w 105"/>
                  <a:gd name="T10" fmla="+- 0 29788 29781"/>
                  <a:gd name="T11" fmla="*/ 29788 h 88"/>
                  <a:gd name="T12" fmla="+- 0 18648 18553"/>
                  <a:gd name="T13" fmla="*/ T12 w 105"/>
                  <a:gd name="T14" fmla="+- 0 29797 29781"/>
                  <a:gd name="T15" fmla="*/ 29797 h 88"/>
                  <a:gd name="T16" fmla="+- 0 18657 18553"/>
                  <a:gd name="T17" fmla="*/ T16 w 105"/>
                  <a:gd name="T18" fmla="+- 0 29812 29781"/>
                  <a:gd name="T19" fmla="*/ 29812 h 88"/>
                  <a:gd name="T20" fmla="+- 0 18657 18553"/>
                  <a:gd name="T21" fmla="*/ T20 w 105"/>
                  <a:gd name="T22" fmla="+- 0 29837 29781"/>
                  <a:gd name="T23" fmla="*/ 29837 h 88"/>
                  <a:gd name="T24" fmla="+- 0 18648 18553"/>
                  <a:gd name="T25" fmla="*/ T24 w 105"/>
                  <a:gd name="T26" fmla="+- 0 29853 29781"/>
                  <a:gd name="T27" fmla="*/ 29853 h 88"/>
                  <a:gd name="T28" fmla="+- 0 18641 18553"/>
                  <a:gd name="T29" fmla="*/ T28 w 105"/>
                  <a:gd name="T30" fmla="+- 0 29861 29781"/>
                  <a:gd name="T31" fmla="*/ 29861 h 88"/>
                  <a:gd name="T32" fmla="+- 0 18616 18553"/>
                  <a:gd name="T33" fmla="*/ T32 w 105"/>
                  <a:gd name="T34" fmla="+- 0 29868 29781"/>
                  <a:gd name="T35" fmla="*/ 29868 h 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05" h="88">
                    <a:moveTo>
                      <a:pt x="0" y="0"/>
                    </a:moveTo>
                    <a:lnTo>
                      <a:pt x="63" y="0"/>
                    </a:lnTo>
                    <a:lnTo>
                      <a:pt x="88" y="7"/>
                    </a:lnTo>
                    <a:lnTo>
                      <a:pt x="95" y="16"/>
                    </a:lnTo>
                    <a:lnTo>
                      <a:pt x="104" y="31"/>
                    </a:lnTo>
                    <a:lnTo>
                      <a:pt x="104" y="56"/>
                    </a:lnTo>
                    <a:lnTo>
                      <a:pt x="95" y="72"/>
                    </a:lnTo>
                    <a:lnTo>
                      <a:pt x="88" y="80"/>
                    </a:lnTo>
                    <a:lnTo>
                      <a:pt x="63" y="87"/>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30" name="Group 696">
              <a:extLst>
                <a:ext uri="{FF2B5EF4-FFF2-40B4-BE49-F238E27FC236}">
                  <a16:creationId xmlns:a16="http://schemas.microsoft.com/office/drawing/2014/main" id="{AAC14DE0-E6E2-4C57-8DCA-F97F1DEB6A34}"/>
                </a:ext>
              </a:extLst>
            </p:cNvPr>
            <p:cNvGrpSpPr>
              <a:grpSpLocks/>
            </p:cNvGrpSpPr>
            <p:nvPr/>
          </p:nvGrpSpPr>
          <p:grpSpPr bwMode="auto">
            <a:xfrm>
              <a:off x="18560" y="29788"/>
              <a:ext cx="88" cy="73"/>
              <a:chOff x="18560" y="29788"/>
              <a:chExt cx="88" cy="73"/>
            </a:xfrm>
          </p:grpSpPr>
          <p:sp>
            <p:nvSpPr>
              <p:cNvPr id="20400" name="Freeform 697">
                <a:extLst>
                  <a:ext uri="{FF2B5EF4-FFF2-40B4-BE49-F238E27FC236}">
                    <a16:creationId xmlns:a16="http://schemas.microsoft.com/office/drawing/2014/main" id="{F7871323-FCB5-4FF5-B35B-389A9E79559A}"/>
                  </a:ext>
                </a:extLst>
              </p:cNvPr>
              <p:cNvSpPr>
                <a:spLocks/>
              </p:cNvSpPr>
              <p:nvPr/>
            </p:nvSpPr>
            <p:spPr bwMode="auto">
              <a:xfrm>
                <a:off x="18560" y="29788"/>
                <a:ext cx="88" cy="73"/>
              </a:xfrm>
              <a:custGeom>
                <a:avLst/>
                <a:gdLst>
                  <a:gd name="T0" fmla="+- 0 18560 18560"/>
                  <a:gd name="T1" fmla="*/ T0 w 88"/>
                  <a:gd name="T2" fmla="+- 0 29788 29788"/>
                  <a:gd name="T3" fmla="*/ 29788 h 73"/>
                  <a:gd name="T4" fmla="+- 0 18616 18560"/>
                  <a:gd name="T5" fmla="*/ T4 w 88"/>
                  <a:gd name="T6" fmla="+- 0 29788 29788"/>
                  <a:gd name="T7" fmla="*/ 29788 h 73"/>
                  <a:gd name="T8" fmla="+- 0 18641 18560"/>
                  <a:gd name="T9" fmla="*/ T8 w 88"/>
                  <a:gd name="T10" fmla="+- 0 29797 29788"/>
                  <a:gd name="T11" fmla="*/ 29797 h 73"/>
                  <a:gd name="T12" fmla="+- 0 18648 18560"/>
                  <a:gd name="T13" fmla="*/ T12 w 88"/>
                  <a:gd name="T14" fmla="+- 0 29812 29788"/>
                  <a:gd name="T15" fmla="*/ 29812 h 73"/>
                  <a:gd name="T16" fmla="+- 0 18648 18560"/>
                  <a:gd name="T17" fmla="*/ T16 w 88"/>
                  <a:gd name="T18" fmla="+- 0 29837 29788"/>
                  <a:gd name="T19" fmla="*/ 29837 h 73"/>
                  <a:gd name="T20" fmla="+- 0 18641 18560"/>
                  <a:gd name="T21" fmla="*/ T20 w 88"/>
                  <a:gd name="T22" fmla="+- 0 29853 29788"/>
                  <a:gd name="T23" fmla="*/ 29853 h 73"/>
                  <a:gd name="T24" fmla="+- 0 18616 18560"/>
                  <a:gd name="T25" fmla="*/ T24 w 88"/>
                  <a:gd name="T26" fmla="+- 0 29861 29788"/>
                  <a:gd name="T27" fmla="*/ 29861 h 73"/>
                  <a:gd name="T28" fmla="+- 0 18560 18560"/>
                  <a:gd name="T29" fmla="*/ T28 w 88"/>
                  <a:gd name="T30" fmla="+- 0 29861 29788"/>
                  <a:gd name="T31" fmla="*/ 29861 h 73"/>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88" h="73">
                    <a:moveTo>
                      <a:pt x="0" y="0"/>
                    </a:moveTo>
                    <a:lnTo>
                      <a:pt x="56" y="0"/>
                    </a:lnTo>
                    <a:lnTo>
                      <a:pt x="81" y="9"/>
                    </a:lnTo>
                    <a:lnTo>
                      <a:pt x="88" y="24"/>
                    </a:lnTo>
                    <a:lnTo>
                      <a:pt x="88" y="49"/>
                    </a:lnTo>
                    <a:lnTo>
                      <a:pt x="81" y="65"/>
                    </a:lnTo>
                    <a:lnTo>
                      <a:pt x="56" y="73"/>
                    </a:lnTo>
                    <a:lnTo>
                      <a:pt x="0" y="73"/>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31" name="Group 698">
              <a:extLst>
                <a:ext uri="{FF2B5EF4-FFF2-40B4-BE49-F238E27FC236}">
                  <a16:creationId xmlns:a16="http://schemas.microsoft.com/office/drawing/2014/main" id="{AFD401E1-D57A-482E-92A0-B8AF268AD050}"/>
                </a:ext>
              </a:extLst>
            </p:cNvPr>
            <p:cNvGrpSpPr>
              <a:grpSpLocks/>
            </p:cNvGrpSpPr>
            <p:nvPr/>
          </p:nvGrpSpPr>
          <p:grpSpPr bwMode="auto">
            <a:xfrm>
              <a:off x="18553" y="29861"/>
              <a:ext cx="105" cy="88"/>
              <a:chOff x="18553" y="29861"/>
              <a:chExt cx="105" cy="88"/>
            </a:xfrm>
          </p:grpSpPr>
          <p:sp>
            <p:nvSpPr>
              <p:cNvPr id="20399" name="Freeform 699">
                <a:extLst>
                  <a:ext uri="{FF2B5EF4-FFF2-40B4-BE49-F238E27FC236}">
                    <a16:creationId xmlns:a16="http://schemas.microsoft.com/office/drawing/2014/main" id="{E4090D57-6D9D-4F69-BE4F-D679B3BCB090}"/>
                  </a:ext>
                </a:extLst>
              </p:cNvPr>
              <p:cNvSpPr>
                <a:spLocks/>
              </p:cNvSpPr>
              <p:nvPr/>
            </p:nvSpPr>
            <p:spPr bwMode="auto">
              <a:xfrm>
                <a:off x="18553" y="29861"/>
                <a:ext cx="105" cy="88"/>
              </a:xfrm>
              <a:custGeom>
                <a:avLst/>
                <a:gdLst>
                  <a:gd name="T0" fmla="+- 0 18616 18553"/>
                  <a:gd name="T1" fmla="*/ T0 w 105"/>
                  <a:gd name="T2" fmla="+- 0 29861 29861"/>
                  <a:gd name="T3" fmla="*/ 29861 h 88"/>
                  <a:gd name="T4" fmla="+- 0 18641 18553"/>
                  <a:gd name="T5" fmla="*/ T4 w 105"/>
                  <a:gd name="T6" fmla="+- 0 29868 29861"/>
                  <a:gd name="T7" fmla="*/ 29868 h 88"/>
                  <a:gd name="T8" fmla="+- 0 18648 18553"/>
                  <a:gd name="T9" fmla="*/ T8 w 105"/>
                  <a:gd name="T10" fmla="+- 0 29877 29861"/>
                  <a:gd name="T11" fmla="*/ 29877 h 88"/>
                  <a:gd name="T12" fmla="+- 0 18657 18553"/>
                  <a:gd name="T13" fmla="*/ T12 w 105"/>
                  <a:gd name="T14" fmla="+- 0 29893 29861"/>
                  <a:gd name="T15" fmla="*/ 29893 h 88"/>
                  <a:gd name="T16" fmla="+- 0 18657 18553"/>
                  <a:gd name="T17" fmla="*/ T16 w 105"/>
                  <a:gd name="T18" fmla="+- 0 29917 29861"/>
                  <a:gd name="T19" fmla="*/ 29917 h 88"/>
                  <a:gd name="T20" fmla="+- 0 18648 18553"/>
                  <a:gd name="T21" fmla="*/ T20 w 105"/>
                  <a:gd name="T22" fmla="+- 0 29933 29861"/>
                  <a:gd name="T23" fmla="*/ 29933 h 88"/>
                  <a:gd name="T24" fmla="+- 0 18641 18553"/>
                  <a:gd name="T25" fmla="*/ T24 w 105"/>
                  <a:gd name="T26" fmla="+- 0 29941 29861"/>
                  <a:gd name="T27" fmla="*/ 29941 h 88"/>
                  <a:gd name="T28" fmla="+- 0 18616 18553"/>
                  <a:gd name="T29" fmla="*/ T28 w 105"/>
                  <a:gd name="T30" fmla="+- 0 29949 29861"/>
                  <a:gd name="T31" fmla="*/ 29949 h 88"/>
                  <a:gd name="T32" fmla="+- 0 18553 18553"/>
                  <a:gd name="T33" fmla="*/ T32 w 105"/>
                  <a:gd name="T34" fmla="+- 0 29949 29861"/>
                  <a:gd name="T35" fmla="*/ 29949 h 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05" h="88">
                    <a:moveTo>
                      <a:pt x="63" y="0"/>
                    </a:moveTo>
                    <a:lnTo>
                      <a:pt x="88" y="7"/>
                    </a:lnTo>
                    <a:lnTo>
                      <a:pt x="95" y="16"/>
                    </a:lnTo>
                    <a:lnTo>
                      <a:pt x="104" y="32"/>
                    </a:lnTo>
                    <a:lnTo>
                      <a:pt x="104" y="56"/>
                    </a:lnTo>
                    <a:lnTo>
                      <a:pt x="95" y="72"/>
                    </a:lnTo>
                    <a:lnTo>
                      <a:pt x="88" y="80"/>
                    </a:lnTo>
                    <a:lnTo>
                      <a:pt x="63" y="88"/>
                    </a:lnTo>
                    <a:lnTo>
                      <a:pt x="0" y="8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32" name="Group 700">
              <a:extLst>
                <a:ext uri="{FF2B5EF4-FFF2-40B4-BE49-F238E27FC236}">
                  <a16:creationId xmlns:a16="http://schemas.microsoft.com/office/drawing/2014/main" id="{4D82653B-669C-4A7F-A36B-2B69574EAA6E}"/>
                </a:ext>
              </a:extLst>
            </p:cNvPr>
            <p:cNvGrpSpPr>
              <a:grpSpLocks/>
            </p:cNvGrpSpPr>
            <p:nvPr/>
          </p:nvGrpSpPr>
          <p:grpSpPr bwMode="auto">
            <a:xfrm>
              <a:off x="18560" y="29868"/>
              <a:ext cx="88" cy="73"/>
              <a:chOff x="18560" y="29868"/>
              <a:chExt cx="88" cy="73"/>
            </a:xfrm>
          </p:grpSpPr>
          <p:sp>
            <p:nvSpPr>
              <p:cNvPr id="20398" name="Freeform 701">
                <a:extLst>
                  <a:ext uri="{FF2B5EF4-FFF2-40B4-BE49-F238E27FC236}">
                    <a16:creationId xmlns:a16="http://schemas.microsoft.com/office/drawing/2014/main" id="{7C576B36-357D-42A6-9287-D0DBBC6C7AA4}"/>
                  </a:ext>
                </a:extLst>
              </p:cNvPr>
              <p:cNvSpPr>
                <a:spLocks/>
              </p:cNvSpPr>
              <p:nvPr/>
            </p:nvSpPr>
            <p:spPr bwMode="auto">
              <a:xfrm>
                <a:off x="18560" y="29868"/>
                <a:ext cx="88" cy="73"/>
              </a:xfrm>
              <a:custGeom>
                <a:avLst/>
                <a:gdLst>
                  <a:gd name="T0" fmla="+- 0 18560 18560"/>
                  <a:gd name="T1" fmla="*/ T0 w 88"/>
                  <a:gd name="T2" fmla="+- 0 29868 29868"/>
                  <a:gd name="T3" fmla="*/ 29868 h 73"/>
                  <a:gd name="T4" fmla="+- 0 18616 18560"/>
                  <a:gd name="T5" fmla="*/ T4 w 88"/>
                  <a:gd name="T6" fmla="+- 0 29868 29868"/>
                  <a:gd name="T7" fmla="*/ 29868 h 73"/>
                  <a:gd name="T8" fmla="+- 0 18641 18560"/>
                  <a:gd name="T9" fmla="*/ T8 w 88"/>
                  <a:gd name="T10" fmla="+- 0 29877 29868"/>
                  <a:gd name="T11" fmla="*/ 29877 h 73"/>
                  <a:gd name="T12" fmla="+- 0 18648 18560"/>
                  <a:gd name="T13" fmla="*/ T12 w 88"/>
                  <a:gd name="T14" fmla="+- 0 29893 29868"/>
                  <a:gd name="T15" fmla="*/ 29893 h 73"/>
                  <a:gd name="T16" fmla="+- 0 18648 18560"/>
                  <a:gd name="T17" fmla="*/ T16 w 88"/>
                  <a:gd name="T18" fmla="+- 0 29917 29868"/>
                  <a:gd name="T19" fmla="*/ 29917 h 73"/>
                  <a:gd name="T20" fmla="+- 0 18641 18560"/>
                  <a:gd name="T21" fmla="*/ T20 w 88"/>
                  <a:gd name="T22" fmla="+- 0 29933 29868"/>
                  <a:gd name="T23" fmla="*/ 29933 h 73"/>
                  <a:gd name="T24" fmla="+- 0 18616 18560"/>
                  <a:gd name="T25" fmla="*/ T24 w 88"/>
                  <a:gd name="T26" fmla="+- 0 29941 29868"/>
                  <a:gd name="T27" fmla="*/ 29941 h 73"/>
                  <a:gd name="T28" fmla="+- 0 18560 18560"/>
                  <a:gd name="T29" fmla="*/ T28 w 88"/>
                  <a:gd name="T30" fmla="+- 0 29941 29868"/>
                  <a:gd name="T31" fmla="*/ 29941 h 73"/>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88" h="73">
                    <a:moveTo>
                      <a:pt x="0" y="0"/>
                    </a:moveTo>
                    <a:lnTo>
                      <a:pt x="56" y="0"/>
                    </a:lnTo>
                    <a:lnTo>
                      <a:pt x="81" y="9"/>
                    </a:lnTo>
                    <a:lnTo>
                      <a:pt x="88" y="25"/>
                    </a:lnTo>
                    <a:lnTo>
                      <a:pt x="88" y="49"/>
                    </a:lnTo>
                    <a:lnTo>
                      <a:pt x="81" y="65"/>
                    </a:lnTo>
                    <a:lnTo>
                      <a:pt x="56" y="73"/>
                    </a:lnTo>
                    <a:lnTo>
                      <a:pt x="0" y="73"/>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33" name="Group 702">
              <a:extLst>
                <a:ext uri="{FF2B5EF4-FFF2-40B4-BE49-F238E27FC236}">
                  <a16:creationId xmlns:a16="http://schemas.microsoft.com/office/drawing/2014/main" id="{C667599A-D912-4E8D-840C-97B9B4B488C5}"/>
                </a:ext>
              </a:extLst>
            </p:cNvPr>
            <p:cNvGrpSpPr>
              <a:grpSpLocks/>
            </p:cNvGrpSpPr>
            <p:nvPr/>
          </p:nvGrpSpPr>
          <p:grpSpPr bwMode="auto">
            <a:xfrm>
              <a:off x="18713" y="29781"/>
              <a:ext cx="104" cy="169"/>
              <a:chOff x="18713" y="29781"/>
              <a:chExt cx="104" cy="169"/>
            </a:xfrm>
          </p:grpSpPr>
          <p:sp>
            <p:nvSpPr>
              <p:cNvPr id="20397" name="Freeform 703">
                <a:extLst>
                  <a:ext uri="{FF2B5EF4-FFF2-40B4-BE49-F238E27FC236}">
                    <a16:creationId xmlns:a16="http://schemas.microsoft.com/office/drawing/2014/main" id="{7BBDA85D-C591-44C2-8E2E-CCD6A2B2532D}"/>
                  </a:ext>
                </a:extLst>
              </p:cNvPr>
              <p:cNvSpPr>
                <a:spLocks/>
              </p:cNvSpPr>
              <p:nvPr/>
            </p:nvSpPr>
            <p:spPr bwMode="auto">
              <a:xfrm>
                <a:off x="18713" y="29781"/>
                <a:ext cx="104" cy="169"/>
              </a:xfrm>
              <a:custGeom>
                <a:avLst/>
                <a:gdLst>
                  <a:gd name="T0" fmla="+- 0 18721 18713"/>
                  <a:gd name="T1" fmla="*/ T0 w 104"/>
                  <a:gd name="T2" fmla="+- 0 29868 29781"/>
                  <a:gd name="T3" fmla="*/ 29868 h 169"/>
                  <a:gd name="T4" fmla="+- 0 18777 18713"/>
                  <a:gd name="T5" fmla="*/ T4 w 104"/>
                  <a:gd name="T6" fmla="+- 0 29868 29781"/>
                  <a:gd name="T7" fmla="*/ 29868 h 169"/>
                  <a:gd name="T8" fmla="+- 0 18801 18713"/>
                  <a:gd name="T9" fmla="*/ T8 w 104"/>
                  <a:gd name="T10" fmla="+- 0 29861 29781"/>
                  <a:gd name="T11" fmla="*/ 29861 h 169"/>
                  <a:gd name="T12" fmla="+- 0 18809 18713"/>
                  <a:gd name="T13" fmla="*/ T12 w 104"/>
                  <a:gd name="T14" fmla="+- 0 29853 29781"/>
                  <a:gd name="T15" fmla="*/ 29853 h 169"/>
                  <a:gd name="T16" fmla="+- 0 18816 18713"/>
                  <a:gd name="T17" fmla="*/ T16 w 104"/>
                  <a:gd name="T18" fmla="+- 0 29837 29781"/>
                  <a:gd name="T19" fmla="*/ 29837 h 169"/>
                  <a:gd name="T20" fmla="+- 0 18816 18713"/>
                  <a:gd name="T21" fmla="*/ T20 w 104"/>
                  <a:gd name="T22" fmla="+- 0 29812 29781"/>
                  <a:gd name="T23" fmla="*/ 29812 h 169"/>
                  <a:gd name="T24" fmla="+- 0 18809 18713"/>
                  <a:gd name="T25" fmla="*/ T24 w 104"/>
                  <a:gd name="T26" fmla="+- 0 29797 29781"/>
                  <a:gd name="T27" fmla="*/ 29797 h 169"/>
                  <a:gd name="T28" fmla="+- 0 18801 18713"/>
                  <a:gd name="T29" fmla="*/ T28 w 104"/>
                  <a:gd name="T30" fmla="+- 0 29788 29781"/>
                  <a:gd name="T31" fmla="*/ 29788 h 169"/>
                  <a:gd name="T32" fmla="+- 0 18777 18713"/>
                  <a:gd name="T33" fmla="*/ T32 w 104"/>
                  <a:gd name="T34" fmla="+- 0 29781 29781"/>
                  <a:gd name="T35" fmla="*/ 29781 h 169"/>
                  <a:gd name="T36" fmla="+- 0 18713 18713"/>
                  <a:gd name="T37" fmla="*/ T36 w 104"/>
                  <a:gd name="T38" fmla="+- 0 29781 29781"/>
                  <a:gd name="T39" fmla="*/ 29781 h 169"/>
                  <a:gd name="T40" fmla="+- 0 18713 18713"/>
                  <a:gd name="T41" fmla="*/ T40 w 104"/>
                  <a:gd name="T42" fmla="+- 0 29949 29781"/>
                  <a:gd name="T43" fmla="*/ 29949 h 169"/>
                  <a:gd name="T44" fmla="+- 0 18721 18713"/>
                  <a:gd name="T45" fmla="*/ T44 w 104"/>
                  <a:gd name="T46" fmla="+- 0 29949 29781"/>
                  <a:gd name="T47" fmla="*/ 29949 h 169"/>
                  <a:gd name="T48" fmla="+- 0 18721 18713"/>
                  <a:gd name="T49" fmla="*/ T48 w 104"/>
                  <a:gd name="T50" fmla="+- 0 29788 29781"/>
                  <a:gd name="T51" fmla="*/ 29788 h 169"/>
                  <a:gd name="T52" fmla="+- 0 18777 18713"/>
                  <a:gd name="T53" fmla="*/ T52 w 104"/>
                  <a:gd name="T54" fmla="+- 0 29788 29781"/>
                  <a:gd name="T55" fmla="*/ 29788 h 169"/>
                  <a:gd name="T56" fmla="+- 0 18801 18713"/>
                  <a:gd name="T57" fmla="*/ T56 w 104"/>
                  <a:gd name="T58" fmla="+- 0 29797 29781"/>
                  <a:gd name="T59" fmla="*/ 29797 h 169"/>
                  <a:gd name="T60" fmla="+- 0 18809 18713"/>
                  <a:gd name="T61" fmla="*/ T60 w 104"/>
                  <a:gd name="T62" fmla="+- 0 29812 29781"/>
                  <a:gd name="T63" fmla="*/ 29812 h 169"/>
                  <a:gd name="T64" fmla="+- 0 18809 18713"/>
                  <a:gd name="T65" fmla="*/ T64 w 104"/>
                  <a:gd name="T66" fmla="+- 0 29837 29781"/>
                  <a:gd name="T67" fmla="*/ 29837 h 169"/>
                  <a:gd name="T68" fmla="+- 0 18801 18713"/>
                  <a:gd name="T69" fmla="*/ T68 w 104"/>
                  <a:gd name="T70" fmla="+- 0 29853 29781"/>
                  <a:gd name="T71" fmla="*/ 29853 h 169"/>
                  <a:gd name="T72" fmla="+- 0 18777 18713"/>
                  <a:gd name="T73" fmla="*/ T72 w 104"/>
                  <a:gd name="T74" fmla="+- 0 29861 29781"/>
                  <a:gd name="T75" fmla="*/ 29861 h 169"/>
                  <a:gd name="T76" fmla="+- 0 18721 18713"/>
                  <a:gd name="T77" fmla="*/ T76 w 104"/>
                  <a:gd name="T78" fmla="+- 0 29861 29781"/>
                  <a:gd name="T79" fmla="*/ 29861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104" h="169">
                    <a:moveTo>
                      <a:pt x="8" y="87"/>
                    </a:moveTo>
                    <a:lnTo>
                      <a:pt x="64" y="87"/>
                    </a:lnTo>
                    <a:lnTo>
                      <a:pt x="88" y="80"/>
                    </a:lnTo>
                    <a:lnTo>
                      <a:pt x="96" y="72"/>
                    </a:lnTo>
                    <a:lnTo>
                      <a:pt x="103" y="56"/>
                    </a:lnTo>
                    <a:lnTo>
                      <a:pt x="103" y="31"/>
                    </a:lnTo>
                    <a:lnTo>
                      <a:pt x="96" y="16"/>
                    </a:lnTo>
                    <a:lnTo>
                      <a:pt x="88" y="7"/>
                    </a:lnTo>
                    <a:lnTo>
                      <a:pt x="64" y="0"/>
                    </a:lnTo>
                    <a:lnTo>
                      <a:pt x="0" y="0"/>
                    </a:lnTo>
                    <a:lnTo>
                      <a:pt x="0" y="168"/>
                    </a:lnTo>
                    <a:lnTo>
                      <a:pt x="8" y="168"/>
                    </a:lnTo>
                    <a:lnTo>
                      <a:pt x="8" y="7"/>
                    </a:lnTo>
                    <a:lnTo>
                      <a:pt x="64" y="7"/>
                    </a:lnTo>
                    <a:lnTo>
                      <a:pt x="88" y="16"/>
                    </a:lnTo>
                    <a:lnTo>
                      <a:pt x="96" y="31"/>
                    </a:lnTo>
                    <a:lnTo>
                      <a:pt x="96" y="56"/>
                    </a:lnTo>
                    <a:lnTo>
                      <a:pt x="88" y="72"/>
                    </a:lnTo>
                    <a:lnTo>
                      <a:pt x="64" y="80"/>
                    </a:lnTo>
                    <a:lnTo>
                      <a:pt x="8" y="8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34" name="Group 704">
              <a:extLst>
                <a:ext uri="{FF2B5EF4-FFF2-40B4-BE49-F238E27FC236}">
                  <a16:creationId xmlns:a16="http://schemas.microsoft.com/office/drawing/2014/main" id="{DBDD62BF-D99E-470F-94B7-24A9AEF82E11}"/>
                </a:ext>
              </a:extLst>
            </p:cNvPr>
            <p:cNvGrpSpPr>
              <a:grpSpLocks/>
            </p:cNvGrpSpPr>
            <p:nvPr/>
          </p:nvGrpSpPr>
          <p:grpSpPr bwMode="auto">
            <a:xfrm>
              <a:off x="18760" y="29868"/>
              <a:ext cx="57" cy="81"/>
              <a:chOff x="18760" y="29868"/>
              <a:chExt cx="57" cy="81"/>
            </a:xfrm>
          </p:grpSpPr>
          <p:sp>
            <p:nvSpPr>
              <p:cNvPr id="20396" name="Freeform 705">
                <a:extLst>
                  <a:ext uri="{FF2B5EF4-FFF2-40B4-BE49-F238E27FC236}">
                    <a16:creationId xmlns:a16="http://schemas.microsoft.com/office/drawing/2014/main" id="{392EDF62-8531-414E-9D15-FF957E36E56D}"/>
                  </a:ext>
                </a:extLst>
              </p:cNvPr>
              <p:cNvSpPr>
                <a:spLocks/>
              </p:cNvSpPr>
              <p:nvPr/>
            </p:nvSpPr>
            <p:spPr bwMode="auto">
              <a:xfrm>
                <a:off x="18760" y="29868"/>
                <a:ext cx="57" cy="81"/>
              </a:xfrm>
              <a:custGeom>
                <a:avLst/>
                <a:gdLst>
                  <a:gd name="T0" fmla="+- 0 18760 18760"/>
                  <a:gd name="T1" fmla="*/ T0 w 57"/>
                  <a:gd name="T2" fmla="+- 0 29868 29868"/>
                  <a:gd name="T3" fmla="*/ 29868 h 81"/>
                  <a:gd name="T4" fmla="+- 0 18809 18760"/>
                  <a:gd name="T5" fmla="*/ T4 w 57"/>
                  <a:gd name="T6" fmla="+- 0 29949 29868"/>
                  <a:gd name="T7" fmla="*/ 29949 h 81"/>
                  <a:gd name="T8" fmla="+- 0 18816 18760"/>
                  <a:gd name="T9" fmla="*/ T8 w 57"/>
                  <a:gd name="T10" fmla="+- 0 29949 29868"/>
                  <a:gd name="T11" fmla="*/ 29949 h 81"/>
                  <a:gd name="T12" fmla="+- 0 18769 18760"/>
                  <a:gd name="T13" fmla="*/ T12 w 57"/>
                  <a:gd name="T14" fmla="+- 0 29868 29868"/>
                  <a:gd name="T15" fmla="*/ 29868 h 81"/>
                </a:gdLst>
                <a:ahLst/>
                <a:cxnLst>
                  <a:cxn ang="0">
                    <a:pos x="T1" y="T3"/>
                  </a:cxn>
                  <a:cxn ang="0">
                    <a:pos x="T5" y="T7"/>
                  </a:cxn>
                  <a:cxn ang="0">
                    <a:pos x="T9" y="T11"/>
                  </a:cxn>
                  <a:cxn ang="0">
                    <a:pos x="T13" y="T15"/>
                  </a:cxn>
                </a:cxnLst>
                <a:rect l="0" t="0" r="r" b="b"/>
                <a:pathLst>
                  <a:path w="57" h="81">
                    <a:moveTo>
                      <a:pt x="0" y="0"/>
                    </a:moveTo>
                    <a:lnTo>
                      <a:pt x="49" y="81"/>
                    </a:lnTo>
                    <a:lnTo>
                      <a:pt x="56" y="81"/>
                    </a:lnTo>
                    <a:lnTo>
                      <a:pt x="9"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35" name="Group 706">
              <a:extLst>
                <a:ext uri="{FF2B5EF4-FFF2-40B4-BE49-F238E27FC236}">
                  <a16:creationId xmlns:a16="http://schemas.microsoft.com/office/drawing/2014/main" id="{2D43BEBC-4677-446D-AEE2-41A301204B51}"/>
                </a:ext>
              </a:extLst>
            </p:cNvPr>
            <p:cNvGrpSpPr>
              <a:grpSpLocks/>
            </p:cNvGrpSpPr>
            <p:nvPr/>
          </p:nvGrpSpPr>
          <p:grpSpPr bwMode="auto">
            <a:xfrm>
              <a:off x="18865" y="29781"/>
              <a:ext cx="128" cy="169"/>
              <a:chOff x="18865" y="29781"/>
              <a:chExt cx="128" cy="169"/>
            </a:xfrm>
          </p:grpSpPr>
          <p:sp>
            <p:nvSpPr>
              <p:cNvPr id="20395" name="Freeform 707">
                <a:extLst>
                  <a:ext uri="{FF2B5EF4-FFF2-40B4-BE49-F238E27FC236}">
                    <a16:creationId xmlns:a16="http://schemas.microsoft.com/office/drawing/2014/main" id="{E50361D4-11B6-4CE0-B6A3-DBB4B70B133C}"/>
                  </a:ext>
                </a:extLst>
              </p:cNvPr>
              <p:cNvSpPr>
                <a:spLocks/>
              </p:cNvSpPr>
              <p:nvPr/>
            </p:nvSpPr>
            <p:spPr bwMode="auto">
              <a:xfrm>
                <a:off x="18865" y="29781"/>
                <a:ext cx="128" cy="169"/>
              </a:xfrm>
              <a:custGeom>
                <a:avLst/>
                <a:gdLst>
                  <a:gd name="T0" fmla="+- 0 18913 18865"/>
                  <a:gd name="T1" fmla="*/ T0 w 128"/>
                  <a:gd name="T2" fmla="+- 0 29781 29781"/>
                  <a:gd name="T3" fmla="*/ 29781 h 169"/>
                  <a:gd name="T4" fmla="+- 0 18897 18865"/>
                  <a:gd name="T5" fmla="*/ T4 w 128"/>
                  <a:gd name="T6" fmla="+- 0 29788 29781"/>
                  <a:gd name="T7" fmla="*/ 29788 h 169"/>
                  <a:gd name="T8" fmla="+- 0 18880 18865"/>
                  <a:gd name="T9" fmla="*/ T8 w 128"/>
                  <a:gd name="T10" fmla="+- 0 29805 29781"/>
                  <a:gd name="T11" fmla="*/ 29805 h 169"/>
                  <a:gd name="T12" fmla="+- 0 18873 18865"/>
                  <a:gd name="T13" fmla="*/ T12 w 128"/>
                  <a:gd name="T14" fmla="+- 0 29821 29781"/>
                  <a:gd name="T15" fmla="*/ 29821 h 169"/>
                  <a:gd name="T16" fmla="+- 0 18865 18865"/>
                  <a:gd name="T17" fmla="*/ T16 w 128"/>
                  <a:gd name="T18" fmla="+- 0 29844 29781"/>
                  <a:gd name="T19" fmla="*/ 29844 h 169"/>
                  <a:gd name="T20" fmla="+- 0 18865 18865"/>
                  <a:gd name="T21" fmla="*/ T20 w 128"/>
                  <a:gd name="T22" fmla="+- 0 29885 29781"/>
                  <a:gd name="T23" fmla="*/ 29885 h 169"/>
                  <a:gd name="T24" fmla="+- 0 18873 18865"/>
                  <a:gd name="T25" fmla="*/ T24 w 128"/>
                  <a:gd name="T26" fmla="+- 0 29909 29781"/>
                  <a:gd name="T27" fmla="*/ 29909 h 169"/>
                  <a:gd name="T28" fmla="+- 0 18880 18865"/>
                  <a:gd name="T29" fmla="*/ T28 w 128"/>
                  <a:gd name="T30" fmla="+- 0 29925 29781"/>
                  <a:gd name="T31" fmla="*/ 29925 h 169"/>
                  <a:gd name="T32" fmla="+- 0 18897 18865"/>
                  <a:gd name="T33" fmla="*/ T32 w 128"/>
                  <a:gd name="T34" fmla="+- 0 29941 29781"/>
                  <a:gd name="T35" fmla="*/ 29941 h 169"/>
                  <a:gd name="T36" fmla="+- 0 18913 18865"/>
                  <a:gd name="T37" fmla="*/ T36 w 128"/>
                  <a:gd name="T38" fmla="+- 0 29949 29781"/>
                  <a:gd name="T39" fmla="*/ 29949 h 169"/>
                  <a:gd name="T40" fmla="+- 0 18945 18865"/>
                  <a:gd name="T41" fmla="*/ T40 w 128"/>
                  <a:gd name="T42" fmla="+- 0 29949 29781"/>
                  <a:gd name="T43" fmla="*/ 29949 h 169"/>
                  <a:gd name="T44" fmla="+- 0 18960 18865"/>
                  <a:gd name="T45" fmla="*/ T44 w 128"/>
                  <a:gd name="T46" fmla="+- 0 29941 29781"/>
                  <a:gd name="T47" fmla="*/ 29941 h 169"/>
                  <a:gd name="T48" fmla="+- 0 18977 18865"/>
                  <a:gd name="T49" fmla="*/ T48 w 128"/>
                  <a:gd name="T50" fmla="+- 0 29925 29781"/>
                  <a:gd name="T51" fmla="*/ 29925 h 169"/>
                  <a:gd name="T52" fmla="+- 0 18985 18865"/>
                  <a:gd name="T53" fmla="*/ T52 w 128"/>
                  <a:gd name="T54" fmla="+- 0 29909 29781"/>
                  <a:gd name="T55" fmla="*/ 29909 h 169"/>
                  <a:gd name="T56" fmla="+- 0 18992 18865"/>
                  <a:gd name="T57" fmla="*/ T56 w 128"/>
                  <a:gd name="T58" fmla="+- 0 29885 29781"/>
                  <a:gd name="T59" fmla="*/ 29885 h 169"/>
                  <a:gd name="T60" fmla="+- 0 18992 18865"/>
                  <a:gd name="T61" fmla="*/ T60 w 128"/>
                  <a:gd name="T62" fmla="+- 0 29844 29781"/>
                  <a:gd name="T63" fmla="*/ 29844 h 169"/>
                  <a:gd name="T64" fmla="+- 0 18985 18865"/>
                  <a:gd name="T65" fmla="*/ T64 w 128"/>
                  <a:gd name="T66" fmla="+- 0 29821 29781"/>
                  <a:gd name="T67" fmla="*/ 29821 h 169"/>
                  <a:gd name="T68" fmla="+- 0 18977 18865"/>
                  <a:gd name="T69" fmla="*/ T68 w 128"/>
                  <a:gd name="T70" fmla="+- 0 29805 29781"/>
                  <a:gd name="T71" fmla="*/ 29805 h 169"/>
                  <a:gd name="T72" fmla="+- 0 18960 18865"/>
                  <a:gd name="T73" fmla="*/ T72 w 128"/>
                  <a:gd name="T74" fmla="+- 0 29788 29781"/>
                  <a:gd name="T75" fmla="*/ 29788 h 169"/>
                  <a:gd name="T76" fmla="+- 0 18945 18865"/>
                  <a:gd name="T77" fmla="*/ T76 w 128"/>
                  <a:gd name="T78" fmla="+- 0 29781 29781"/>
                  <a:gd name="T79" fmla="*/ 29781 h 169"/>
                  <a:gd name="T80" fmla="+- 0 18913 18865"/>
                  <a:gd name="T81" fmla="*/ T80 w 128"/>
                  <a:gd name="T82" fmla="+- 0 29781 29781"/>
                  <a:gd name="T83" fmla="*/ 29781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28" h="169">
                    <a:moveTo>
                      <a:pt x="48" y="0"/>
                    </a:moveTo>
                    <a:lnTo>
                      <a:pt x="32" y="7"/>
                    </a:lnTo>
                    <a:lnTo>
                      <a:pt x="15" y="24"/>
                    </a:lnTo>
                    <a:lnTo>
                      <a:pt x="8" y="40"/>
                    </a:lnTo>
                    <a:lnTo>
                      <a:pt x="0" y="63"/>
                    </a:lnTo>
                    <a:lnTo>
                      <a:pt x="0" y="104"/>
                    </a:lnTo>
                    <a:lnTo>
                      <a:pt x="8" y="128"/>
                    </a:lnTo>
                    <a:lnTo>
                      <a:pt x="15" y="144"/>
                    </a:lnTo>
                    <a:lnTo>
                      <a:pt x="32" y="160"/>
                    </a:lnTo>
                    <a:lnTo>
                      <a:pt x="48" y="168"/>
                    </a:lnTo>
                    <a:lnTo>
                      <a:pt x="80" y="168"/>
                    </a:lnTo>
                    <a:lnTo>
                      <a:pt x="95" y="160"/>
                    </a:lnTo>
                    <a:lnTo>
                      <a:pt x="112" y="144"/>
                    </a:lnTo>
                    <a:lnTo>
                      <a:pt x="120" y="128"/>
                    </a:lnTo>
                    <a:lnTo>
                      <a:pt x="127" y="104"/>
                    </a:lnTo>
                    <a:lnTo>
                      <a:pt x="127" y="63"/>
                    </a:lnTo>
                    <a:lnTo>
                      <a:pt x="120" y="40"/>
                    </a:lnTo>
                    <a:lnTo>
                      <a:pt x="112" y="24"/>
                    </a:lnTo>
                    <a:lnTo>
                      <a:pt x="95" y="7"/>
                    </a:lnTo>
                    <a:lnTo>
                      <a:pt x="80" y="0"/>
                    </a:lnTo>
                    <a:lnTo>
                      <a:pt x="48"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36" name="Group 708">
              <a:extLst>
                <a:ext uri="{FF2B5EF4-FFF2-40B4-BE49-F238E27FC236}">
                  <a16:creationId xmlns:a16="http://schemas.microsoft.com/office/drawing/2014/main" id="{0F70F8F2-4C44-4854-940C-1B62AC73C0E1}"/>
                </a:ext>
              </a:extLst>
            </p:cNvPr>
            <p:cNvGrpSpPr>
              <a:grpSpLocks/>
            </p:cNvGrpSpPr>
            <p:nvPr/>
          </p:nvGrpSpPr>
          <p:grpSpPr bwMode="auto">
            <a:xfrm>
              <a:off x="18873" y="29788"/>
              <a:ext cx="113" cy="153"/>
              <a:chOff x="18873" y="29788"/>
              <a:chExt cx="113" cy="153"/>
            </a:xfrm>
          </p:grpSpPr>
          <p:sp>
            <p:nvSpPr>
              <p:cNvPr id="20394" name="Freeform 709">
                <a:extLst>
                  <a:ext uri="{FF2B5EF4-FFF2-40B4-BE49-F238E27FC236}">
                    <a16:creationId xmlns:a16="http://schemas.microsoft.com/office/drawing/2014/main" id="{BDD65EE8-80F2-4346-A8C3-7F938D38A3DB}"/>
                  </a:ext>
                </a:extLst>
              </p:cNvPr>
              <p:cNvSpPr>
                <a:spLocks/>
              </p:cNvSpPr>
              <p:nvPr/>
            </p:nvSpPr>
            <p:spPr bwMode="auto">
              <a:xfrm>
                <a:off x="18873" y="29788"/>
                <a:ext cx="113" cy="153"/>
              </a:xfrm>
              <a:custGeom>
                <a:avLst/>
                <a:gdLst>
                  <a:gd name="T0" fmla="+- 0 18921 18873"/>
                  <a:gd name="T1" fmla="*/ T0 w 113"/>
                  <a:gd name="T2" fmla="+- 0 29788 29788"/>
                  <a:gd name="T3" fmla="*/ 29788 h 153"/>
                  <a:gd name="T4" fmla="+- 0 18897 18873"/>
                  <a:gd name="T5" fmla="*/ T4 w 113"/>
                  <a:gd name="T6" fmla="+- 0 29797 29788"/>
                  <a:gd name="T7" fmla="*/ 29797 h 153"/>
                  <a:gd name="T8" fmla="+- 0 18880 18873"/>
                  <a:gd name="T9" fmla="*/ T8 w 113"/>
                  <a:gd name="T10" fmla="+- 0 29821 29788"/>
                  <a:gd name="T11" fmla="*/ 29821 h 153"/>
                  <a:gd name="T12" fmla="+- 0 18873 18873"/>
                  <a:gd name="T13" fmla="*/ T12 w 113"/>
                  <a:gd name="T14" fmla="+- 0 29844 29788"/>
                  <a:gd name="T15" fmla="*/ 29844 h 153"/>
                  <a:gd name="T16" fmla="+- 0 18873 18873"/>
                  <a:gd name="T17" fmla="*/ T16 w 113"/>
                  <a:gd name="T18" fmla="+- 0 29885 29788"/>
                  <a:gd name="T19" fmla="*/ 29885 h 153"/>
                  <a:gd name="T20" fmla="+- 0 18880 18873"/>
                  <a:gd name="T21" fmla="*/ T20 w 113"/>
                  <a:gd name="T22" fmla="+- 0 29909 29788"/>
                  <a:gd name="T23" fmla="*/ 29909 h 153"/>
                  <a:gd name="T24" fmla="+- 0 18897 18873"/>
                  <a:gd name="T25" fmla="*/ T24 w 113"/>
                  <a:gd name="T26" fmla="+- 0 29933 29788"/>
                  <a:gd name="T27" fmla="*/ 29933 h 153"/>
                  <a:gd name="T28" fmla="+- 0 18921 18873"/>
                  <a:gd name="T29" fmla="*/ T28 w 113"/>
                  <a:gd name="T30" fmla="+- 0 29941 29788"/>
                  <a:gd name="T31" fmla="*/ 29941 h 153"/>
                  <a:gd name="T32" fmla="+- 0 18936 18873"/>
                  <a:gd name="T33" fmla="*/ T32 w 113"/>
                  <a:gd name="T34" fmla="+- 0 29941 29788"/>
                  <a:gd name="T35" fmla="*/ 29941 h 153"/>
                  <a:gd name="T36" fmla="+- 0 18960 18873"/>
                  <a:gd name="T37" fmla="*/ T36 w 113"/>
                  <a:gd name="T38" fmla="+- 0 29933 29788"/>
                  <a:gd name="T39" fmla="*/ 29933 h 153"/>
                  <a:gd name="T40" fmla="+- 0 18977 18873"/>
                  <a:gd name="T41" fmla="*/ T40 w 113"/>
                  <a:gd name="T42" fmla="+- 0 29909 29788"/>
                  <a:gd name="T43" fmla="*/ 29909 h 153"/>
                  <a:gd name="T44" fmla="+- 0 18985 18873"/>
                  <a:gd name="T45" fmla="*/ T44 w 113"/>
                  <a:gd name="T46" fmla="+- 0 29885 29788"/>
                  <a:gd name="T47" fmla="*/ 29885 h 153"/>
                  <a:gd name="T48" fmla="+- 0 18985 18873"/>
                  <a:gd name="T49" fmla="*/ T48 w 113"/>
                  <a:gd name="T50" fmla="+- 0 29844 29788"/>
                  <a:gd name="T51" fmla="*/ 29844 h 153"/>
                  <a:gd name="T52" fmla="+- 0 18977 18873"/>
                  <a:gd name="T53" fmla="*/ T52 w 113"/>
                  <a:gd name="T54" fmla="+- 0 29821 29788"/>
                  <a:gd name="T55" fmla="*/ 29821 h 153"/>
                  <a:gd name="T56" fmla="+- 0 18960 18873"/>
                  <a:gd name="T57" fmla="*/ T56 w 113"/>
                  <a:gd name="T58" fmla="+- 0 29797 29788"/>
                  <a:gd name="T59" fmla="*/ 29797 h 153"/>
                  <a:gd name="T60" fmla="+- 0 18936 18873"/>
                  <a:gd name="T61" fmla="*/ T60 w 113"/>
                  <a:gd name="T62" fmla="+- 0 29788 29788"/>
                  <a:gd name="T63" fmla="*/ 29788 h 153"/>
                  <a:gd name="T64" fmla="+- 0 18921 18873"/>
                  <a:gd name="T65" fmla="*/ T64 w 113"/>
                  <a:gd name="T66" fmla="+- 0 29788 29788"/>
                  <a:gd name="T67" fmla="*/ 29788 h 15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13" h="153">
                    <a:moveTo>
                      <a:pt x="48" y="0"/>
                    </a:moveTo>
                    <a:lnTo>
                      <a:pt x="24" y="9"/>
                    </a:lnTo>
                    <a:lnTo>
                      <a:pt x="7" y="33"/>
                    </a:lnTo>
                    <a:lnTo>
                      <a:pt x="0" y="56"/>
                    </a:lnTo>
                    <a:lnTo>
                      <a:pt x="0" y="97"/>
                    </a:lnTo>
                    <a:lnTo>
                      <a:pt x="7" y="121"/>
                    </a:lnTo>
                    <a:lnTo>
                      <a:pt x="24" y="145"/>
                    </a:lnTo>
                    <a:lnTo>
                      <a:pt x="48" y="153"/>
                    </a:lnTo>
                    <a:lnTo>
                      <a:pt x="63" y="153"/>
                    </a:lnTo>
                    <a:lnTo>
                      <a:pt x="87" y="145"/>
                    </a:lnTo>
                    <a:lnTo>
                      <a:pt x="104" y="121"/>
                    </a:lnTo>
                    <a:lnTo>
                      <a:pt x="112" y="97"/>
                    </a:lnTo>
                    <a:lnTo>
                      <a:pt x="112" y="56"/>
                    </a:lnTo>
                    <a:lnTo>
                      <a:pt x="104" y="33"/>
                    </a:lnTo>
                    <a:lnTo>
                      <a:pt x="87" y="9"/>
                    </a:lnTo>
                    <a:lnTo>
                      <a:pt x="63" y="0"/>
                    </a:lnTo>
                    <a:lnTo>
                      <a:pt x="48"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37" name="Group 710">
              <a:extLst>
                <a:ext uri="{FF2B5EF4-FFF2-40B4-BE49-F238E27FC236}">
                  <a16:creationId xmlns:a16="http://schemas.microsoft.com/office/drawing/2014/main" id="{E0F53DA4-69F3-4783-AAE6-404C455838D2}"/>
                </a:ext>
              </a:extLst>
            </p:cNvPr>
            <p:cNvGrpSpPr>
              <a:grpSpLocks/>
            </p:cNvGrpSpPr>
            <p:nvPr/>
          </p:nvGrpSpPr>
          <p:grpSpPr bwMode="auto">
            <a:xfrm>
              <a:off x="19033" y="29781"/>
              <a:ext cx="128" cy="169"/>
              <a:chOff x="19033" y="29781"/>
              <a:chExt cx="128" cy="169"/>
            </a:xfrm>
          </p:grpSpPr>
          <p:sp>
            <p:nvSpPr>
              <p:cNvPr id="20393" name="Freeform 711">
                <a:extLst>
                  <a:ext uri="{FF2B5EF4-FFF2-40B4-BE49-F238E27FC236}">
                    <a16:creationId xmlns:a16="http://schemas.microsoft.com/office/drawing/2014/main" id="{51EF24F9-C98D-4BBC-A1AF-2583F699EEDD}"/>
                  </a:ext>
                </a:extLst>
              </p:cNvPr>
              <p:cNvSpPr>
                <a:spLocks/>
              </p:cNvSpPr>
              <p:nvPr/>
            </p:nvSpPr>
            <p:spPr bwMode="auto">
              <a:xfrm>
                <a:off x="19033" y="29781"/>
                <a:ext cx="128" cy="169"/>
              </a:xfrm>
              <a:custGeom>
                <a:avLst/>
                <a:gdLst>
                  <a:gd name="T0" fmla="+- 0 19097 19033"/>
                  <a:gd name="T1" fmla="*/ T0 w 128"/>
                  <a:gd name="T2" fmla="+- 0 29781 29781"/>
                  <a:gd name="T3" fmla="*/ 29781 h 169"/>
                  <a:gd name="T4" fmla="+- 0 19033 19033"/>
                  <a:gd name="T5" fmla="*/ T4 w 128"/>
                  <a:gd name="T6" fmla="+- 0 29949 29781"/>
                  <a:gd name="T7" fmla="*/ 29949 h 169"/>
                  <a:gd name="T8" fmla="+- 0 19041 19033"/>
                  <a:gd name="T9" fmla="*/ T8 w 128"/>
                  <a:gd name="T10" fmla="+- 0 29949 29781"/>
                  <a:gd name="T11" fmla="*/ 29949 h 169"/>
                  <a:gd name="T12" fmla="+- 0 19097 19033"/>
                  <a:gd name="T13" fmla="*/ T12 w 128"/>
                  <a:gd name="T14" fmla="+- 0 29805 29781"/>
                  <a:gd name="T15" fmla="*/ 29805 h 169"/>
                  <a:gd name="T16" fmla="+- 0 19153 19033"/>
                  <a:gd name="T17" fmla="*/ T16 w 128"/>
                  <a:gd name="T18" fmla="+- 0 29949 29781"/>
                  <a:gd name="T19" fmla="*/ 29949 h 169"/>
                  <a:gd name="T20" fmla="+- 0 19161 19033"/>
                  <a:gd name="T21" fmla="*/ T20 w 128"/>
                  <a:gd name="T22" fmla="+- 0 29949 29781"/>
                  <a:gd name="T23" fmla="*/ 29949 h 169"/>
                  <a:gd name="T24" fmla="+- 0 19097 19033"/>
                  <a:gd name="T25" fmla="*/ T24 w 128"/>
                  <a:gd name="T26" fmla="+- 0 29781 29781"/>
                  <a:gd name="T27" fmla="*/ 29781 h 169"/>
                </a:gdLst>
                <a:ahLst/>
                <a:cxnLst>
                  <a:cxn ang="0">
                    <a:pos x="T1" y="T3"/>
                  </a:cxn>
                  <a:cxn ang="0">
                    <a:pos x="T5" y="T7"/>
                  </a:cxn>
                  <a:cxn ang="0">
                    <a:pos x="T9" y="T11"/>
                  </a:cxn>
                  <a:cxn ang="0">
                    <a:pos x="T13" y="T15"/>
                  </a:cxn>
                  <a:cxn ang="0">
                    <a:pos x="T17" y="T19"/>
                  </a:cxn>
                  <a:cxn ang="0">
                    <a:pos x="T21" y="T23"/>
                  </a:cxn>
                  <a:cxn ang="0">
                    <a:pos x="T25" y="T27"/>
                  </a:cxn>
                </a:cxnLst>
                <a:rect l="0" t="0" r="r" b="b"/>
                <a:pathLst>
                  <a:path w="128" h="169">
                    <a:moveTo>
                      <a:pt x="64" y="0"/>
                    </a:moveTo>
                    <a:lnTo>
                      <a:pt x="0" y="168"/>
                    </a:lnTo>
                    <a:lnTo>
                      <a:pt x="8" y="168"/>
                    </a:lnTo>
                    <a:lnTo>
                      <a:pt x="64" y="24"/>
                    </a:lnTo>
                    <a:lnTo>
                      <a:pt x="120" y="168"/>
                    </a:lnTo>
                    <a:lnTo>
                      <a:pt x="128" y="168"/>
                    </a:lnTo>
                    <a:lnTo>
                      <a:pt x="64"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38" name="Group 712">
              <a:extLst>
                <a:ext uri="{FF2B5EF4-FFF2-40B4-BE49-F238E27FC236}">
                  <a16:creationId xmlns:a16="http://schemas.microsoft.com/office/drawing/2014/main" id="{EAA21ADC-C449-446B-B5CA-4173AE0DED2F}"/>
                </a:ext>
              </a:extLst>
            </p:cNvPr>
            <p:cNvGrpSpPr>
              <a:grpSpLocks/>
            </p:cNvGrpSpPr>
            <p:nvPr/>
          </p:nvGrpSpPr>
          <p:grpSpPr bwMode="auto">
            <a:xfrm>
              <a:off x="19057" y="29900"/>
              <a:ext cx="81" cy="2"/>
              <a:chOff x="19057" y="29900"/>
              <a:chExt cx="81" cy="2"/>
            </a:xfrm>
          </p:grpSpPr>
          <p:sp>
            <p:nvSpPr>
              <p:cNvPr id="20392" name="Freeform 713">
                <a:extLst>
                  <a:ext uri="{FF2B5EF4-FFF2-40B4-BE49-F238E27FC236}">
                    <a16:creationId xmlns:a16="http://schemas.microsoft.com/office/drawing/2014/main" id="{E447453F-2C9E-427F-8D59-19975F9E3073}"/>
                  </a:ext>
                </a:extLst>
              </p:cNvPr>
              <p:cNvSpPr>
                <a:spLocks/>
              </p:cNvSpPr>
              <p:nvPr/>
            </p:nvSpPr>
            <p:spPr bwMode="auto">
              <a:xfrm>
                <a:off x="19057" y="29900"/>
                <a:ext cx="81" cy="2"/>
              </a:xfrm>
              <a:custGeom>
                <a:avLst/>
                <a:gdLst>
                  <a:gd name="T0" fmla="+- 0 19057 19057"/>
                  <a:gd name="T1" fmla="*/ T0 w 81"/>
                  <a:gd name="T2" fmla="+- 0 19137 19057"/>
                  <a:gd name="T3" fmla="*/ T2 w 81"/>
                </a:gdLst>
                <a:ahLst/>
                <a:cxnLst>
                  <a:cxn ang="0">
                    <a:pos x="T1" y="0"/>
                  </a:cxn>
                  <a:cxn ang="0">
                    <a:pos x="T3" y="0"/>
                  </a:cxn>
                </a:cxnLst>
                <a:rect l="0" t="0" r="r" b="b"/>
                <a:pathLst>
                  <a:path w="81">
                    <a:moveTo>
                      <a:pt x="0" y="0"/>
                    </a:moveTo>
                    <a:lnTo>
                      <a:pt x="80"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39" name="Group 714">
              <a:extLst>
                <a:ext uri="{FF2B5EF4-FFF2-40B4-BE49-F238E27FC236}">
                  <a16:creationId xmlns:a16="http://schemas.microsoft.com/office/drawing/2014/main" id="{7D080F8A-0249-4E2D-8870-9F8FD16F2E7E}"/>
                </a:ext>
              </a:extLst>
            </p:cNvPr>
            <p:cNvGrpSpPr>
              <a:grpSpLocks/>
            </p:cNvGrpSpPr>
            <p:nvPr/>
          </p:nvGrpSpPr>
          <p:grpSpPr bwMode="auto">
            <a:xfrm>
              <a:off x="19048" y="29909"/>
              <a:ext cx="97" cy="2"/>
              <a:chOff x="19048" y="29909"/>
              <a:chExt cx="97" cy="2"/>
            </a:xfrm>
          </p:grpSpPr>
          <p:sp>
            <p:nvSpPr>
              <p:cNvPr id="20391" name="Freeform 715">
                <a:extLst>
                  <a:ext uri="{FF2B5EF4-FFF2-40B4-BE49-F238E27FC236}">
                    <a16:creationId xmlns:a16="http://schemas.microsoft.com/office/drawing/2014/main" id="{3963EE51-1981-4F12-A63B-C8E05786A435}"/>
                  </a:ext>
                </a:extLst>
              </p:cNvPr>
              <p:cNvSpPr>
                <a:spLocks/>
              </p:cNvSpPr>
              <p:nvPr/>
            </p:nvSpPr>
            <p:spPr bwMode="auto">
              <a:xfrm>
                <a:off x="19048" y="29909"/>
                <a:ext cx="97" cy="2"/>
              </a:xfrm>
              <a:custGeom>
                <a:avLst/>
                <a:gdLst>
                  <a:gd name="T0" fmla="+- 0 19048 19048"/>
                  <a:gd name="T1" fmla="*/ T0 w 97"/>
                  <a:gd name="T2" fmla="+- 0 19145 19048"/>
                  <a:gd name="T3" fmla="*/ T2 w 97"/>
                </a:gdLst>
                <a:ahLst/>
                <a:cxnLst>
                  <a:cxn ang="0">
                    <a:pos x="T1" y="0"/>
                  </a:cxn>
                  <a:cxn ang="0">
                    <a:pos x="T3" y="0"/>
                  </a:cxn>
                </a:cxnLst>
                <a:rect l="0" t="0" r="r" b="b"/>
                <a:pathLst>
                  <a:path w="97">
                    <a:moveTo>
                      <a:pt x="0" y="0"/>
                    </a:moveTo>
                    <a:lnTo>
                      <a:pt x="97"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40" name="Group 716">
              <a:extLst>
                <a:ext uri="{FF2B5EF4-FFF2-40B4-BE49-F238E27FC236}">
                  <a16:creationId xmlns:a16="http://schemas.microsoft.com/office/drawing/2014/main" id="{49B5CC8D-EC18-4C8E-80E0-E204431B5881}"/>
                </a:ext>
              </a:extLst>
            </p:cNvPr>
            <p:cNvGrpSpPr>
              <a:grpSpLocks/>
            </p:cNvGrpSpPr>
            <p:nvPr/>
          </p:nvGrpSpPr>
          <p:grpSpPr bwMode="auto">
            <a:xfrm>
              <a:off x="19209" y="29781"/>
              <a:ext cx="2" cy="169"/>
              <a:chOff x="19209" y="29781"/>
              <a:chExt cx="2" cy="169"/>
            </a:xfrm>
          </p:grpSpPr>
          <p:sp>
            <p:nvSpPr>
              <p:cNvPr id="20390" name="Freeform 717">
                <a:extLst>
                  <a:ext uri="{FF2B5EF4-FFF2-40B4-BE49-F238E27FC236}">
                    <a16:creationId xmlns:a16="http://schemas.microsoft.com/office/drawing/2014/main" id="{1192639A-3C29-4E02-802C-A00CEDF35C5B}"/>
                  </a:ext>
                </a:extLst>
              </p:cNvPr>
              <p:cNvSpPr>
                <a:spLocks/>
              </p:cNvSpPr>
              <p:nvPr/>
            </p:nvSpPr>
            <p:spPr bwMode="auto">
              <a:xfrm>
                <a:off x="19209" y="29781"/>
                <a:ext cx="2" cy="169"/>
              </a:xfrm>
              <a:custGeom>
                <a:avLst/>
                <a:gdLst>
                  <a:gd name="T0" fmla="+- 0 29781 29781"/>
                  <a:gd name="T1" fmla="*/ 29781 h 169"/>
                  <a:gd name="T2" fmla="+- 0 29949 29781"/>
                  <a:gd name="T3" fmla="*/ 29949 h 169"/>
                </a:gdLst>
                <a:ahLst/>
                <a:cxnLst>
                  <a:cxn ang="0">
                    <a:pos x="0" y="T1"/>
                  </a:cxn>
                  <a:cxn ang="0">
                    <a:pos x="0" y="T3"/>
                  </a:cxn>
                </a:cxnLst>
                <a:rect l="0" t="0" r="r" b="b"/>
                <a:pathLst>
                  <a:path h="169">
                    <a:moveTo>
                      <a:pt x="0" y="0"/>
                    </a:moveTo>
                    <a:lnTo>
                      <a:pt x="0" y="16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41" name="Group 718">
              <a:extLst>
                <a:ext uri="{FF2B5EF4-FFF2-40B4-BE49-F238E27FC236}">
                  <a16:creationId xmlns:a16="http://schemas.microsoft.com/office/drawing/2014/main" id="{BC4C481F-7015-40C1-8952-9C84E3448852}"/>
                </a:ext>
              </a:extLst>
            </p:cNvPr>
            <p:cNvGrpSpPr>
              <a:grpSpLocks/>
            </p:cNvGrpSpPr>
            <p:nvPr/>
          </p:nvGrpSpPr>
          <p:grpSpPr bwMode="auto">
            <a:xfrm>
              <a:off x="19217" y="29788"/>
              <a:ext cx="2" cy="153"/>
              <a:chOff x="19217" y="29788"/>
              <a:chExt cx="2" cy="153"/>
            </a:xfrm>
          </p:grpSpPr>
          <p:sp>
            <p:nvSpPr>
              <p:cNvPr id="20389" name="Freeform 719">
                <a:extLst>
                  <a:ext uri="{FF2B5EF4-FFF2-40B4-BE49-F238E27FC236}">
                    <a16:creationId xmlns:a16="http://schemas.microsoft.com/office/drawing/2014/main" id="{638121CF-7F84-4A4F-AB18-6F1D33449991}"/>
                  </a:ext>
                </a:extLst>
              </p:cNvPr>
              <p:cNvSpPr>
                <a:spLocks/>
              </p:cNvSpPr>
              <p:nvPr/>
            </p:nvSpPr>
            <p:spPr bwMode="auto">
              <a:xfrm>
                <a:off x="19217" y="29788"/>
                <a:ext cx="2" cy="153"/>
              </a:xfrm>
              <a:custGeom>
                <a:avLst/>
                <a:gdLst>
                  <a:gd name="T0" fmla="+- 0 29788 29788"/>
                  <a:gd name="T1" fmla="*/ 29788 h 153"/>
                  <a:gd name="T2" fmla="+- 0 29941 29788"/>
                  <a:gd name="T3" fmla="*/ 29941 h 153"/>
                </a:gdLst>
                <a:ahLst/>
                <a:cxnLst>
                  <a:cxn ang="0">
                    <a:pos x="0" y="T1"/>
                  </a:cxn>
                  <a:cxn ang="0">
                    <a:pos x="0" y="T3"/>
                  </a:cxn>
                </a:cxnLst>
                <a:rect l="0" t="0" r="r" b="b"/>
                <a:pathLst>
                  <a:path h="153">
                    <a:moveTo>
                      <a:pt x="0" y="0"/>
                    </a:moveTo>
                    <a:lnTo>
                      <a:pt x="0" y="153"/>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42" name="Group 720">
              <a:extLst>
                <a:ext uri="{FF2B5EF4-FFF2-40B4-BE49-F238E27FC236}">
                  <a16:creationId xmlns:a16="http://schemas.microsoft.com/office/drawing/2014/main" id="{2A02F49D-6B07-4BD7-9CA9-A28C94F1B1EB}"/>
                </a:ext>
              </a:extLst>
            </p:cNvPr>
            <p:cNvGrpSpPr>
              <a:grpSpLocks/>
            </p:cNvGrpSpPr>
            <p:nvPr/>
          </p:nvGrpSpPr>
          <p:grpSpPr bwMode="auto">
            <a:xfrm>
              <a:off x="19209" y="29781"/>
              <a:ext cx="113" cy="169"/>
              <a:chOff x="19209" y="29781"/>
              <a:chExt cx="113" cy="169"/>
            </a:xfrm>
          </p:grpSpPr>
          <p:sp>
            <p:nvSpPr>
              <p:cNvPr id="20388" name="Freeform 721">
                <a:extLst>
                  <a:ext uri="{FF2B5EF4-FFF2-40B4-BE49-F238E27FC236}">
                    <a16:creationId xmlns:a16="http://schemas.microsoft.com/office/drawing/2014/main" id="{08C6DB7F-752E-42E4-973F-785600624018}"/>
                  </a:ext>
                </a:extLst>
              </p:cNvPr>
              <p:cNvSpPr>
                <a:spLocks/>
              </p:cNvSpPr>
              <p:nvPr/>
            </p:nvSpPr>
            <p:spPr bwMode="auto">
              <a:xfrm>
                <a:off x="19209" y="29781"/>
                <a:ext cx="113" cy="169"/>
              </a:xfrm>
              <a:custGeom>
                <a:avLst/>
                <a:gdLst>
                  <a:gd name="T0" fmla="+- 0 19209 19209"/>
                  <a:gd name="T1" fmla="*/ T0 w 113"/>
                  <a:gd name="T2" fmla="+- 0 29781 29781"/>
                  <a:gd name="T3" fmla="*/ 29781 h 169"/>
                  <a:gd name="T4" fmla="+- 0 19265 19209"/>
                  <a:gd name="T5" fmla="*/ T4 w 113"/>
                  <a:gd name="T6" fmla="+- 0 29781 29781"/>
                  <a:gd name="T7" fmla="*/ 29781 h 169"/>
                  <a:gd name="T8" fmla="+- 0 19289 19209"/>
                  <a:gd name="T9" fmla="*/ T8 w 113"/>
                  <a:gd name="T10" fmla="+- 0 29788 29781"/>
                  <a:gd name="T11" fmla="*/ 29788 h 169"/>
                  <a:gd name="T12" fmla="+- 0 19306 19209"/>
                  <a:gd name="T13" fmla="*/ T12 w 113"/>
                  <a:gd name="T14" fmla="+- 0 29805 29781"/>
                  <a:gd name="T15" fmla="*/ 29805 h 169"/>
                  <a:gd name="T16" fmla="+- 0 19313 19209"/>
                  <a:gd name="T17" fmla="*/ T16 w 113"/>
                  <a:gd name="T18" fmla="+- 0 29821 29781"/>
                  <a:gd name="T19" fmla="*/ 29821 h 169"/>
                  <a:gd name="T20" fmla="+- 0 19321 19209"/>
                  <a:gd name="T21" fmla="*/ T20 w 113"/>
                  <a:gd name="T22" fmla="+- 0 29844 29781"/>
                  <a:gd name="T23" fmla="*/ 29844 h 169"/>
                  <a:gd name="T24" fmla="+- 0 19321 19209"/>
                  <a:gd name="T25" fmla="*/ T24 w 113"/>
                  <a:gd name="T26" fmla="+- 0 29885 29781"/>
                  <a:gd name="T27" fmla="*/ 29885 h 169"/>
                  <a:gd name="T28" fmla="+- 0 19313 19209"/>
                  <a:gd name="T29" fmla="*/ T28 w 113"/>
                  <a:gd name="T30" fmla="+- 0 29909 29781"/>
                  <a:gd name="T31" fmla="*/ 29909 h 169"/>
                  <a:gd name="T32" fmla="+- 0 19306 19209"/>
                  <a:gd name="T33" fmla="*/ T32 w 113"/>
                  <a:gd name="T34" fmla="+- 0 29925 29781"/>
                  <a:gd name="T35" fmla="*/ 29925 h 169"/>
                  <a:gd name="T36" fmla="+- 0 19289 19209"/>
                  <a:gd name="T37" fmla="*/ T36 w 113"/>
                  <a:gd name="T38" fmla="+- 0 29941 29781"/>
                  <a:gd name="T39" fmla="*/ 29941 h 169"/>
                  <a:gd name="T40" fmla="+- 0 19265 19209"/>
                  <a:gd name="T41" fmla="*/ T40 w 113"/>
                  <a:gd name="T42" fmla="+- 0 29949 29781"/>
                  <a:gd name="T43" fmla="*/ 29949 h 169"/>
                  <a:gd name="T44" fmla="+- 0 19209 19209"/>
                  <a:gd name="T45" fmla="*/ T44 w 113"/>
                  <a:gd name="T46" fmla="+- 0 29949 29781"/>
                  <a:gd name="T47" fmla="*/ 29949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13" h="169">
                    <a:moveTo>
                      <a:pt x="0" y="0"/>
                    </a:moveTo>
                    <a:lnTo>
                      <a:pt x="56" y="0"/>
                    </a:lnTo>
                    <a:lnTo>
                      <a:pt x="80" y="7"/>
                    </a:lnTo>
                    <a:lnTo>
                      <a:pt x="97" y="24"/>
                    </a:lnTo>
                    <a:lnTo>
                      <a:pt x="104" y="40"/>
                    </a:lnTo>
                    <a:lnTo>
                      <a:pt x="112" y="63"/>
                    </a:lnTo>
                    <a:lnTo>
                      <a:pt x="112" y="104"/>
                    </a:lnTo>
                    <a:lnTo>
                      <a:pt x="104" y="128"/>
                    </a:lnTo>
                    <a:lnTo>
                      <a:pt x="97" y="144"/>
                    </a:lnTo>
                    <a:lnTo>
                      <a:pt x="80" y="160"/>
                    </a:lnTo>
                    <a:lnTo>
                      <a:pt x="56" y="168"/>
                    </a:lnTo>
                    <a:lnTo>
                      <a:pt x="0" y="16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43" name="Group 722">
              <a:extLst>
                <a:ext uri="{FF2B5EF4-FFF2-40B4-BE49-F238E27FC236}">
                  <a16:creationId xmlns:a16="http://schemas.microsoft.com/office/drawing/2014/main" id="{AB465443-5363-4F83-B9AB-E1C15EE85828}"/>
                </a:ext>
              </a:extLst>
            </p:cNvPr>
            <p:cNvGrpSpPr>
              <a:grpSpLocks/>
            </p:cNvGrpSpPr>
            <p:nvPr/>
          </p:nvGrpSpPr>
          <p:grpSpPr bwMode="auto">
            <a:xfrm>
              <a:off x="19217" y="29788"/>
              <a:ext cx="97" cy="153"/>
              <a:chOff x="19217" y="29788"/>
              <a:chExt cx="97" cy="153"/>
            </a:xfrm>
          </p:grpSpPr>
          <p:sp>
            <p:nvSpPr>
              <p:cNvPr id="20387" name="Freeform 723">
                <a:extLst>
                  <a:ext uri="{FF2B5EF4-FFF2-40B4-BE49-F238E27FC236}">
                    <a16:creationId xmlns:a16="http://schemas.microsoft.com/office/drawing/2014/main" id="{DB6059D9-4226-46F8-BD1E-0DC9CCAA3702}"/>
                  </a:ext>
                </a:extLst>
              </p:cNvPr>
              <p:cNvSpPr>
                <a:spLocks/>
              </p:cNvSpPr>
              <p:nvPr/>
            </p:nvSpPr>
            <p:spPr bwMode="auto">
              <a:xfrm>
                <a:off x="19217" y="29788"/>
                <a:ext cx="97" cy="153"/>
              </a:xfrm>
              <a:custGeom>
                <a:avLst/>
                <a:gdLst>
                  <a:gd name="T0" fmla="+- 0 19217 19217"/>
                  <a:gd name="T1" fmla="*/ T0 w 97"/>
                  <a:gd name="T2" fmla="+- 0 29788 29788"/>
                  <a:gd name="T3" fmla="*/ 29788 h 153"/>
                  <a:gd name="T4" fmla="+- 0 19265 19217"/>
                  <a:gd name="T5" fmla="*/ T4 w 97"/>
                  <a:gd name="T6" fmla="+- 0 29788 29788"/>
                  <a:gd name="T7" fmla="*/ 29788 h 153"/>
                  <a:gd name="T8" fmla="+- 0 19289 19217"/>
                  <a:gd name="T9" fmla="*/ T8 w 97"/>
                  <a:gd name="T10" fmla="+- 0 29797 29788"/>
                  <a:gd name="T11" fmla="*/ 29797 h 153"/>
                  <a:gd name="T12" fmla="+- 0 19297 19217"/>
                  <a:gd name="T13" fmla="*/ T12 w 97"/>
                  <a:gd name="T14" fmla="+- 0 29805 29788"/>
                  <a:gd name="T15" fmla="*/ 29805 h 153"/>
                  <a:gd name="T16" fmla="+- 0 19306 19217"/>
                  <a:gd name="T17" fmla="*/ T16 w 97"/>
                  <a:gd name="T18" fmla="+- 0 29821 29788"/>
                  <a:gd name="T19" fmla="*/ 29821 h 153"/>
                  <a:gd name="T20" fmla="+- 0 19313 19217"/>
                  <a:gd name="T21" fmla="*/ T20 w 97"/>
                  <a:gd name="T22" fmla="+- 0 29844 29788"/>
                  <a:gd name="T23" fmla="*/ 29844 h 153"/>
                  <a:gd name="T24" fmla="+- 0 19313 19217"/>
                  <a:gd name="T25" fmla="*/ T24 w 97"/>
                  <a:gd name="T26" fmla="+- 0 29885 29788"/>
                  <a:gd name="T27" fmla="*/ 29885 h 153"/>
                  <a:gd name="T28" fmla="+- 0 19306 19217"/>
                  <a:gd name="T29" fmla="*/ T28 w 97"/>
                  <a:gd name="T30" fmla="+- 0 29909 29788"/>
                  <a:gd name="T31" fmla="*/ 29909 h 153"/>
                  <a:gd name="T32" fmla="+- 0 19297 19217"/>
                  <a:gd name="T33" fmla="*/ T32 w 97"/>
                  <a:gd name="T34" fmla="+- 0 29925 29788"/>
                  <a:gd name="T35" fmla="*/ 29925 h 153"/>
                  <a:gd name="T36" fmla="+- 0 19289 19217"/>
                  <a:gd name="T37" fmla="*/ T36 w 97"/>
                  <a:gd name="T38" fmla="+- 0 29933 29788"/>
                  <a:gd name="T39" fmla="*/ 29933 h 153"/>
                  <a:gd name="T40" fmla="+- 0 19265 19217"/>
                  <a:gd name="T41" fmla="*/ T40 w 97"/>
                  <a:gd name="T42" fmla="+- 0 29941 29788"/>
                  <a:gd name="T43" fmla="*/ 29941 h 153"/>
                  <a:gd name="T44" fmla="+- 0 19217 19217"/>
                  <a:gd name="T45" fmla="*/ T44 w 97"/>
                  <a:gd name="T46" fmla="+- 0 29941 29788"/>
                  <a:gd name="T47" fmla="*/ 29941 h 15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97" h="153">
                    <a:moveTo>
                      <a:pt x="0" y="0"/>
                    </a:moveTo>
                    <a:lnTo>
                      <a:pt x="48" y="0"/>
                    </a:lnTo>
                    <a:lnTo>
                      <a:pt x="72" y="9"/>
                    </a:lnTo>
                    <a:lnTo>
                      <a:pt x="80" y="17"/>
                    </a:lnTo>
                    <a:lnTo>
                      <a:pt x="89" y="33"/>
                    </a:lnTo>
                    <a:lnTo>
                      <a:pt x="96" y="56"/>
                    </a:lnTo>
                    <a:lnTo>
                      <a:pt x="96" y="97"/>
                    </a:lnTo>
                    <a:lnTo>
                      <a:pt x="89" y="121"/>
                    </a:lnTo>
                    <a:lnTo>
                      <a:pt x="80" y="137"/>
                    </a:lnTo>
                    <a:lnTo>
                      <a:pt x="72" y="145"/>
                    </a:lnTo>
                    <a:lnTo>
                      <a:pt x="48" y="153"/>
                    </a:lnTo>
                    <a:lnTo>
                      <a:pt x="0" y="153"/>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44" name="Group 724">
              <a:extLst>
                <a:ext uri="{FF2B5EF4-FFF2-40B4-BE49-F238E27FC236}">
                  <a16:creationId xmlns:a16="http://schemas.microsoft.com/office/drawing/2014/main" id="{E13265CF-CE75-486C-A291-BCABCA0E46FA}"/>
                </a:ext>
              </a:extLst>
            </p:cNvPr>
            <p:cNvGrpSpPr>
              <a:grpSpLocks/>
            </p:cNvGrpSpPr>
            <p:nvPr/>
          </p:nvGrpSpPr>
          <p:grpSpPr bwMode="auto">
            <a:xfrm>
              <a:off x="19577" y="29788"/>
              <a:ext cx="9" cy="161"/>
              <a:chOff x="19577" y="29788"/>
              <a:chExt cx="9" cy="161"/>
            </a:xfrm>
          </p:grpSpPr>
          <p:sp>
            <p:nvSpPr>
              <p:cNvPr id="20386" name="Freeform 725">
                <a:extLst>
                  <a:ext uri="{FF2B5EF4-FFF2-40B4-BE49-F238E27FC236}">
                    <a16:creationId xmlns:a16="http://schemas.microsoft.com/office/drawing/2014/main" id="{1EB87A08-784B-4991-9310-B70285F4F875}"/>
                  </a:ext>
                </a:extLst>
              </p:cNvPr>
              <p:cNvSpPr>
                <a:spLocks/>
              </p:cNvSpPr>
              <p:nvPr/>
            </p:nvSpPr>
            <p:spPr bwMode="auto">
              <a:xfrm>
                <a:off x="19577" y="29788"/>
                <a:ext cx="9" cy="161"/>
              </a:xfrm>
              <a:custGeom>
                <a:avLst/>
                <a:gdLst>
                  <a:gd name="T0" fmla="+- 0 19577 19577"/>
                  <a:gd name="T1" fmla="*/ T0 w 9"/>
                  <a:gd name="T2" fmla="+- 0 29788 29788"/>
                  <a:gd name="T3" fmla="*/ 29788 h 161"/>
                  <a:gd name="T4" fmla="+- 0 19577 19577"/>
                  <a:gd name="T5" fmla="*/ T4 w 9"/>
                  <a:gd name="T6" fmla="+- 0 29949 29788"/>
                  <a:gd name="T7" fmla="*/ 29949 h 161"/>
                  <a:gd name="T8" fmla="+- 0 19586 19577"/>
                  <a:gd name="T9" fmla="*/ T8 w 9"/>
                  <a:gd name="T10" fmla="+- 0 29949 29788"/>
                  <a:gd name="T11" fmla="*/ 29949 h 161"/>
                  <a:gd name="T12" fmla="+- 0 19586 19577"/>
                  <a:gd name="T13" fmla="*/ T12 w 9"/>
                  <a:gd name="T14" fmla="+- 0 29788 29788"/>
                  <a:gd name="T15" fmla="*/ 29788 h 161"/>
                </a:gdLst>
                <a:ahLst/>
                <a:cxnLst>
                  <a:cxn ang="0">
                    <a:pos x="T1" y="T3"/>
                  </a:cxn>
                  <a:cxn ang="0">
                    <a:pos x="T5" y="T7"/>
                  </a:cxn>
                  <a:cxn ang="0">
                    <a:pos x="T9" y="T11"/>
                  </a:cxn>
                  <a:cxn ang="0">
                    <a:pos x="T13" y="T15"/>
                  </a:cxn>
                </a:cxnLst>
                <a:rect l="0" t="0" r="r" b="b"/>
                <a:pathLst>
                  <a:path w="9" h="161">
                    <a:moveTo>
                      <a:pt x="0" y="0"/>
                    </a:moveTo>
                    <a:lnTo>
                      <a:pt x="0" y="161"/>
                    </a:lnTo>
                    <a:lnTo>
                      <a:pt x="9" y="161"/>
                    </a:lnTo>
                    <a:lnTo>
                      <a:pt x="9"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45" name="Group 726">
              <a:extLst>
                <a:ext uri="{FF2B5EF4-FFF2-40B4-BE49-F238E27FC236}">
                  <a16:creationId xmlns:a16="http://schemas.microsoft.com/office/drawing/2014/main" id="{801B0B96-2A12-4EDF-96BE-436BA985D11A}"/>
                </a:ext>
              </a:extLst>
            </p:cNvPr>
            <p:cNvGrpSpPr>
              <a:grpSpLocks/>
            </p:cNvGrpSpPr>
            <p:nvPr/>
          </p:nvGrpSpPr>
          <p:grpSpPr bwMode="auto">
            <a:xfrm>
              <a:off x="19527" y="29784"/>
              <a:ext cx="110" cy="2"/>
              <a:chOff x="19527" y="29784"/>
              <a:chExt cx="110" cy="2"/>
            </a:xfrm>
          </p:grpSpPr>
          <p:sp>
            <p:nvSpPr>
              <p:cNvPr id="20385" name="Freeform 727">
                <a:extLst>
                  <a:ext uri="{FF2B5EF4-FFF2-40B4-BE49-F238E27FC236}">
                    <a16:creationId xmlns:a16="http://schemas.microsoft.com/office/drawing/2014/main" id="{A6770063-9604-4CC6-9AFA-068AF302A5AB}"/>
                  </a:ext>
                </a:extLst>
              </p:cNvPr>
              <p:cNvSpPr>
                <a:spLocks/>
              </p:cNvSpPr>
              <p:nvPr/>
            </p:nvSpPr>
            <p:spPr bwMode="auto">
              <a:xfrm>
                <a:off x="19527" y="29784"/>
                <a:ext cx="110" cy="2"/>
              </a:xfrm>
              <a:custGeom>
                <a:avLst/>
                <a:gdLst>
                  <a:gd name="T0" fmla="+- 0 19527 19527"/>
                  <a:gd name="T1" fmla="*/ T0 w 110"/>
                  <a:gd name="T2" fmla="+- 0 19637 19527"/>
                  <a:gd name="T3" fmla="*/ T2 w 110"/>
                </a:gdLst>
                <a:ahLst/>
                <a:cxnLst>
                  <a:cxn ang="0">
                    <a:pos x="T1" y="0"/>
                  </a:cxn>
                  <a:cxn ang="0">
                    <a:pos x="T3" y="0"/>
                  </a:cxn>
                </a:cxnLst>
                <a:rect l="0" t="0" r="r" b="b"/>
                <a:pathLst>
                  <a:path w="110">
                    <a:moveTo>
                      <a:pt x="0" y="0"/>
                    </a:moveTo>
                    <a:lnTo>
                      <a:pt x="110" y="0"/>
                    </a:lnTo>
                  </a:path>
                </a:pathLst>
              </a:custGeom>
              <a:noFill/>
              <a:ln w="103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46" name="Group 728">
              <a:extLst>
                <a:ext uri="{FF2B5EF4-FFF2-40B4-BE49-F238E27FC236}">
                  <a16:creationId xmlns:a16="http://schemas.microsoft.com/office/drawing/2014/main" id="{158370EC-6F99-44DD-9870-14CE721D558C}"/>
                </a:ext>
              </a:extLst>
            </p:cNvPr>
            <p:cNvGrpSpPr>
              <a:grpSpLocks/>
            </p:cNvGrpSpPr>
            <p:nvPr/>
          </p:nvGrpSpPr>
          <p:grpSpPr bwMode="auto">
            <a:xfrm>
              <a:off x="19674" y="29781"/>
              <a:ext cx="128" cy="169"/>
              <a:chOff x="19674" y="29781"/>
              <a:chExt cx="128" cy="169"/>
            </a:xfrm>
          </p:grpSpPr>
          <p:sp>
            <p:nvSpPr>
              <p:cNvPr id="20384" name="Freeform 729">
                <a:extLst>
                  <a:ext uri="{FF2B5EF4-FFF2-40B4-BE49-F238E27FC236}">
                    <a16:creationId xmlns:a16="http://schemas.microsoft.com/office/drawing/2014/main" id="{86046744-CD38-43BE-9391-A757C6F392C1}"/>
                  </a:ext>
                </a:extLst>
              </p:cNvPr>
              <p:cNvSpPr>
                <a:spLocks/>
              </p:cNvSpPr>
              <p:nvPr/>
            </p:nvSpPr>
            <p:spPr bwMode="auto">
              <a:xfrm>
                <a:off x="19674" y="29781"/>
                <a:ext cx="128" cy="169"/>
              </a:xfrm>
              <a:custGeom>
                <a:avLst/>
                <a:gdLst>
                  <a:gd name="T0" fmla="+- 0 19721 19674"/>
                  <a:gd name="T1" fmla="*/ T0 w 128"/>
                  <a:gd name="T2" fmla="+- 0 29781 29781"/>
                  <a:gd name="T3" fmla="*/ 29781 h 169"/>
                  <a:gd name="T4" fmla="+- 0 19706 19674"/>
                  <a:gd name="T5" fmla="*/ T4 w 128"/>
                  <a:gd name="T6" fmla="+- 0 29788 29781"/>
                  <a:gd name="T7" fmla="*/ 29788 h 169"/>
                  <a:gd name="T8" fmla="+- 0 19689 19674"/>
                  <a:gd name="T9" fmla="*/ T8 w 128"/>
                  <a:gd name="T10" fmla="+- 0 29805 29781"/>
                  <a:gd name="T11" fmla="*/ 29805 h 169"/>
                  <a:gd name="T12" fmla="+- 0 19682 19674"/>
                  <a:gd name="T13" fmla="*/ T12 w 128"/>
                  <a:gd name="T14" fmla="+- 0 29821 29781"/>
                  <a:gd name="T15" fmla="*/ 29821 h 169"/>
                  <a:gd name="T16" fmla="+- 0 19674 19674"/>
                  <a:gd name="T17" fmla="*/ T16 w 128"/>
                  <a:gd name="T18" fmla="+- 0 29844 29781"/>
                  <a:gd name="T19" fmla="*/ 29844 h 169"/>
                  <a:gd name="T20" fmla="+- 0 19674 19674"/>
                  <a:gd name="T21" fmla="*/ T20 w 128"/>
                  <a:gd name="T22" fmla="+- 0 29885 29781"/>
                  <a:gd name="T23" fmla="*/ 29885 h 169"/>
                  <a:gd name="T24" fmla="+- 0 19682 19674"/>
                  <a:gd name="T25" fmla="*/ T24 w 128"/>
                  <a:gd name="T26" fmla="+- 0 29909 29781"/>
                  <a:gd name="T27" fmla="*/ 29909 h 169"/>
                  <a:gd name="T28" fmla="+- 0 19689 19674"/>
                  <a:gd name="T29" fmla="*/ T28 w 128"/>
                  <a:gd name="T30" fmla="+- 0 29925 29781"/>
                  <a:gd name="T31" fmla="*/ 29925 h 169"/>
                  <a:gd name="T32" fmla="+- 0 19706 19674"/>
                  <a:gd name="T33" fmla="*/ T32 w 128"/>
                  <a:gd name="T34" fmla="+- 0 29941 29781"/>
                  <a:gd name="T35" fmla="*/ 29941 h 169"/>
                  <a:gd name="T36" fmla="+- 0 19721 19674"/>
                  <a:gd name="T37" fmla="*/ T36 w 128"/>
                  <a:gd name="T38" fmla="+- 0 29949 29781"/>
                  <a:gd name="T39" fmla="*/ 29949 h 169"/>
                  <a:gd name="T40" fmla="+- 0 19754 19674"/>
                  <a:gd name="T41" fmla="*/ T40 w 128"/>
                  <a:gd name="T42" fmla="+- 0 29949 29781"/>
                  <a:gd name="T43" fmla="*/ 29949 h 169"/>
                  <a:gd name="T44" fmla="+- 0 19770 19674"/>
                  <a:gd name="T45" fmla="*/ T44 w 128"/>
                  <a:gd name="T46" fmla="+- 0 29941 29781"/>
                  <a:gd name="T47" fmla="*/ 29941 h 169"/>
                  <a:gd name="T48" fmla="+- 0 19786 19674"/>
                  <a:gd name="T49" fmla="*/ T48 w 128"/>
                  <a:gd name="T50" fmla="+- 0 29925 29781"/>
                  <a:gd name="T51" fmla="*/ 29925 h 169"/>
                  <a:gd name="T52" fmla="+- 0 19794 19674"/>
                  <a:gd name="T53" fmla="*/ T52 w 128"/>
                  <a:gd name="T54" fmla="+- 0 29909 29781"/>
                  <a:gd name="T55" fmla="*/ 29909 h 169"/>
                  <a:gd name="T56" fmla="+- 0 19801 19674"/>
                  <a:gd name="T57" fmla="*/ T56 w 128"/>
                  <a:gd name="T58" fmla="+- 0 29885 29781"/>
                  <a:gd name="T59" fmla="*/ 29885 h 169"/>
                  <a:gd name="T60" fmla="+- 0 19801 19674"/>
                  <a:gd name="T61" fmla="*/ T60 w 128"/>
                  <a:gd name="T62" fmla="+- 0 29844 29781"/>
                  <a:gd name="T63" fmla="*/ 29844 h 169"/>
                  <a:gd name="T64" fmla="+- 0 19794 19674"/>
                  <a:gd name="T65" fmla="*/ T64 w 128"/>
                  <a:gd name="T66" fmla="+- 0 29821 29781"/>
                  <a:gd name="T67" fmla="*/ 29821 h 169"/>
                  <a:gd name="T68" fmla="+- 0 19786 19674"/>
                  <a:gd name="T69" fmla="*/ T68 w 128"/>
                  <a:gd name="T70" fmla="+- 0 29805 29781"/>
                  <a:gd name="T71" fmla="*/ 29805 h 169"/>
                  <a:gd name="T72" fmla="+- 0 19770 19674"/>
                  <a:gd name="T73" fmla="*/ T72 w 128"/>
                  <a:gd name="T74" fmla="+- 0 29788 29781"/>
                  <a:gd name="T75" fmla="*/ 29788 h 169"/>
                  <a:gd name="T76" fmla="+- 0 19754 19674"/>
                  <a:gd name="T77" fmla="*/ T76 w 128"/>
                  <a:gd name="T78" fmla="+- 0 29781 29781"/>
                  <a:gd name="T79" fmla="*/ 29781 h 169"/>
                  <a:gd name="T80" fmla="+- 0 19721 19674"/>
                  <a:gd name="T81" fmla="*/ T80 w 128"/>
                  <a:gd name="T82" fmla="+- 0 29781 29781"/>
                  <a:gd name="T83" fmla="*/ 29781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28" h="169">
                    <a:moveTo>
                      <a:pt x="47" y="0"/>
                    </a:moveTo>
                    <a:lnTo>
                      <a:pt x="32" y="7"/>
                    </a:lnTo>
                    <a:lnTo>
                      <a:pt x="15" y="24"/>
                    </a:lnTo>
                    <a:lnTo>
                      <a:pt x="8" y="40"/>
                    </a:lnTo>
                    <a:lnTo>
                      <a:pt x="0" y="63"/>
                    </a:lnTo>
                    <a:lnTo>
                      <a:pt x="0" y="104"/>
                    </a:lnTo>
                    <a:lnTo>
                      <a:pt x="8" y="128"/>
                    </a:lnTo>
                    <a:lnTo>
                      <a:pt x="15" y="144"/>
                    </a:lnTo>
                    <a:lnTo>
                      <a:pt x="32" y="160"/>
                    </a:lnTo>
                    <a:lnTo>
                      <a:pt x="47" y="168"/>
                    </a:lnTo>
                    <a:lnTo>
                      <a:pt x="80" y="168"/>
                    </a:lnTo>
                    <a:lnTo>
                      <a:pt x="96" y="160"/>
                    </a:lnTo>
                    <a:lnTo>
                      <a:pt x="112" y="144"/>
                    </a:lnTo>
                    <a:lnTo>
                      <a:pt x="120" y="128"/>
                    </a:lnTo>
                    <a:lnTo>
                      <a:pt x="127" y="104"/>
                    </a:lnTo>
                    <a:lnTo>
                      <a:pt x="127" y="63"/>
                    </a:lnTo>
                    <a:lnTo>
                      <a:pt x="120" y="40"/>
                    </a:lnTo>
                    <a:lnTo>
                      <a:pt x="112" y="24"/>
                    </a:lnTo>
                    <a:lnTo>
                      <a:pt x="96" y="7"/>
                    </a:lnTo>
                    <a:lnTo>
                      <a:pt x="80" y="0"/>
                    </a:lnTo>
                    <a:lnTo>
                      <a:pt x="47"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47" name="Group 730">
              <a:extLst>
                <a:ext uri="{FF2B5EF4-FFF2-40B4-BE49-F238E27FC236}">
                  <a16:creationId xmlns:a16="http://schemas.microsoft.com/office/drawing/2014/main" id="{82F1E9B6-14E8-4156-AEC3-184844CC9D72}"/>
                </a:ext>
              </a:extLst>
            </p:cNvPr>
            <p:cNvGrpSpPr>
              <a:grpSpLocks/>
            </p:cNvGrpSpPr>
            <p:nvPr/>
          </p:nvGrpSpPr>
          <p:grpSpPr bwMode="auto">
            <a:xfrm>
              <a:off x="19682" y="29788"/>
              <a:ext cx="113" cy="153"/>
              <a:chOff x="19682" y="29788"/>
              <a:chExt cx="113" cy="153"/>
            </a:xfrm>
          </p:grpSpPr>
          <p:sp>
            <p:nvSpPr>
              <p:cNvPr id="20383" name="Freeform 731">
                <a:extLst>
                  <a:ext uri="{FF2B5EF4-FFF2-40B4-BE49-F238E27FC236}">
                    <a16:creationId xmlns:a16="http://schemas.microsoft.com/office/drawing/2014/main" id="{C4EE0517-16E2-4677-9798-7F5022179169}"/>
                  </a:ext>
                </a:extLst>
              </p:cNvPr>
              <p:cNvSpPr>
                <a:spLocks/>
              </p:cNvSpPr>
              <p:nvPr/>
            </p:nvSpPr>
            <p:spPr bwMode="auto">
              <a:xfrm>
                <a:off x="19682" y="29788"/>
                <a:ext cx="113" cy="153"/>
              </a:xfrm>
              <a:custGeom>
                <a:avLst/>
                <a:gdLst>
                  <a:gd name="T0" fmla="+- 0 19730 19682"/>
                  <a:gd name="T1" fmla="*/ T0 w 113"/>
                  <a:gd name="T2" fmla="+- 0 29788 29788"/>
                  <a:gd name="T3" fmla="*/ 29788 h 153"/>
                  <a:gd name="T4" fmla="+- 0 19706 19682"/>
                  <a:gd name="T5" fmla="*/ T4 w 113"/>
                  <a:gd name="T6" fmla="+- 0 29797 29788"/>
                  <a:gd name="T7" fmla="*/ 29797 h 153"/>
                  <a:gd name="T8" fmla="+- 0 19689 19682"/>
                  <a:gd name="T9" fmla="*/ T8 w 113"/>
                  <a:gd name="T10" fmla="+- 0 29821 29788"/>
                  <a:gd name="T11" fmla="*/ 29821 h 153"/>
                  <a:gd name="T12" fmla="+- 0 19682 19682"/>
                  <a:gd name="T13" fmla="*/ T12 w 113"/>
                  <a:gd name="T14" fmla="+- 0 29844 29788"/>
                  <a:gd name="T15" fmla="*/ 29844 h 153"/>
                  <a:gd name="T16" fmla="+- 0 19682 19682"/>
                  <a:gd name="T17" fmla="*/ T16 w 113"/>
                  <a:gd name="T18" fmla="+- 0 29885 29788"/>
                  <a:gd name="T19" fmla="*/ 29885 h 153"/>
                  <a:gd name="T20" fmla="+- 0 19689 19682"/>
                  <a:gd name="T21" fmla="*/ T20 w 113"/>
                  <a:gd name="T22" fmla="+- 0 29909 29788"/>
                  <a:gd name="T23" fmla="*/ 29909 h 153"/>
                  <a:gd name="T24" fmla="+- 0 19706 19682"/>
                  <a:gd name="T25" fmla="*/ T24 w 113"/>
                  <a:gd name="T26" fmla="+- 0 29933 29788"/>
                  <a:gd name="T27" fmla="*/ 29933 h 153"/>
                  <a:gd name="T28" fmla="+- 0 19730 19682"/>
                  <a:gd name="T29" fmla="*/ T28 w 113"/>
                  <a:gd name="T30" fmla="+- 0 29941 29788"/>
                  <a:gd name="T31" fmla="*/ 29941 h 153"/>
                  <a:gd name="T32" fmla="+- 0 19745 19682"/>
                  <a:gd name="T33" fmla="*/ T32 w 113"/>
                  <a:gd name="T34" fmla="+- 0 29941 29788"/>
                  <a:gd name="T35" fmla="*/ 29941 h 153"/>
                  <a:gd name="T36" fmla="+- 0 19770 19682"/>
                  <a:gd name="T37" fmla="*/ T36 w 113"/>
                  <a:gd name="T38" fmla="+- 0 29933 29788"/>
                  <a:gd name="T39" fmla="*/ 29933 h 153"/>
                  <a:gd name="T40" fmla="+- 0 19786 19682"/>
                  <a:gd name="T41" fmla="*/ T40 w 113"/>
                  <a:gd name="T42" fmla="+- 0 29909 29788"/>
                  <a:gd name="T43" fmla="*/ 29909 h 153"/>
                  <a:gd name="T44" fmla="+- 0 19794 19682"/>
                  <a:gd name="T45" fmla="*/ T44 w 113"/>
                  <a:gd name="T46" fmla="+- 0 29885 29788"/>
                  <a:gd name="T47" fmla="*/ 29885 h 153"/>
                  <a:gd name="T48" fmla="+- 0 19794 19682"/>
                  <a:gd name="T49" fmla="*/ T48 w 113"/>
                  <a:gd name="T50" fmla="+- 0 29844 29788"/>
                  <a:gd name="T51" fmla="*/ 29844 h 153"/>
                  <a:gd name="T52" fmla="+- 0 19786 19682"/>
                  <a:gd name="T53" fmla="*/ T52 w 113"/>
                  <a:gd name="T54" fmla="+- 0 29821 29788"/>
                  <a:gd name="T55" fmla="*/ 29821 h 153"/>
                  <a:gd name="T56" fmla="+- 0 19770 19682"/>
                  <a:gd name="T57" fmla="*/ T56 w 113"/>
                  <a:gd name="T58" fmla="+- 0 29797 29788"/>
                  <a:gd name="T59" fmla="*/ 29797 h 153"/>
                  <a:gd name="T60" fmla="+- 0 19745 19682"/>
                  <a:gd name="T61" fmla="*/ T60 w 113"/>
                  <a:gd name="T62" fmla="+- 0 29788 29788"/>
                  <a:gd name="T63" fmla="*/ 29788 h 153"/>
                  <a:gd name="T64" fmla="+- 0 19730 19682"/>
                  <a:gd name="T65" fmla="*/ T64 w 113"/>
                  <a:gd name="T66" fmla="+- 0 29788 29788"/>
                  <a:gd name="T67" fmla="*/ 29788 h 15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13" h="153">
                    <a:moveTo>
                      <a:pt x="48" y="0"/>
                    </a:moveTo>
                    <a:lnTo>
                      <a:pt x="24" y="9"/>
                    </a:lnTo>
                    <a:lnTo>
                      <a:pt x="7" y="33"/>
                    </a:lnTo>
                    <a:lnTo>
                      <a:pt x="0" y="56"/>
                    </a:lnTo>
                    <a:lnTo>
                      <a:pt x="0" y="97"/>
                    </a:lnTo>
                    <a:lnTo>
                      <a:pt x="7" y="121"/>
                    </a:lnTo>
                    <a:lnTo>
                      <a:pt x="24" y="145"/>
                    </a:lnTo>
                    <a:lnTo>
                      <a:pt x="48" y="153"/>
                    </a:lnTo>
                    <a:lnTo>
                      <a:pt x="63" y="153"/>
                    </a:lnTo>
                    <a:lnTo>
                      <a:pt x="88" y="145"/>
                    </a:lnTo>
                    <a:lnTo>
                      <a:pt x="104" y="121"/>
                    </a:lnTo>
                    <a:lnTo>
                      <a:pt x="112" y="97"/>
                    </a:lnTo>
                    <a:lnTo>
                      <a:pt x="112" y="56"/>
                    </a:lnTo>
                    <a:lnTo>
                      <a:pt x="104" y="33"/>
                    </a:lnTo>
                    <a:lnTo>
                      <a:pt x="88" y="9"/>
                    </a:lnTo>
                    <a:lnTo>
                      <a:pt x="63" y="0"/>
                    </a:lnTo>
                    <a:lnTo>
                      <a:pt x="48"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48" name="Group 732">
              <a:extLst>
                <a:ext uri="{FF2B5EF4-FFF2-40B4-BE49-F238E27FC236}">
                  <a16:creationId xmlns:a16="http://schemas.microsoft.com/office/drawing/2014/main" id="{1AD2967F-397D-49AC-A12C-AEBC6BC78E28}"/>
                </a:ext>
              </a:extLst>
            </p:cNvPr>
            <p:cNvGrpSpPr>
              <a:grpSpLocks/>
            </p:cNvGrpSpPr>
            <p:nvPr/>
          </p:nvGrpSpPr>
          <p:grpSpPr bwMode="auto">
            <a:xfrm>
              <a:off x="19857" y="29781"/>
              <a:ext cx="105" cy="169"/>
              <a:chOff x="19857" y="29781"/>
              <a:chExt cx="105" cy="169"/>
            </a:xfrm>
          </p:grpSpPr>
          <p:sp>
            <p:nvSpPr>
              <p:cNvPr id="20382" name="Freeform 733">
                <a:extLst>
                  <a:ext uri="{FF2B5EF4-FFF2-40B4-BE49-F238E27FC236}">
                    <a16:creationId xmlns:a16="http://schemas.microsoft.com/office/drawing/2014/main" id="{41B4CC89-ACA0-4310-942B-575140E83FC9}"/>
                  </a:ext>
                </a:extLst>
              </p:cNvPr>
              <p:cNvSpPr>
                <a:spLocks/>
              </p:cNvSpPr>
              <p:nvPr/>
            </p:nvSpPr>
            <p:spPr bwMode="auto">
              <a:xfrm>
                <a:off x="19857" y="29781"/>
                <a:ext cx="105" cy="169"/>
              </a:xfrm>
              <a:custGeom>
                <a:avLst/>
                <a:gdLst>
                  <a:gd name="T0" fmla="+- 0 19866 19857"/>
                  <a:gd name="T1" fmla="*/ T0 w 105"/>
                  <a:gd name="T2" fmla="+- 0 29868 29781"/>
                  <a:gd name="T3" fmla="*/ 29868 h 169"/>
                  <a:gd name="T4" fmla="+- 0 19930 19857"/>
                  <a:gd name="T5" fmla="*/ T4 w 105"/>
                  <a:gd name="T6" fmla="+- 0 29868 29781"/>
                  <a:gd name="T7" fmla="*/ 29868 h 169"/>
                  <a:gd name="T8" fmla="+- 0 19945 19857"/>
                  <a:gd name="T9" fmla="*/ T8 w 105"/>
                  <a:gd name="T10" fmla="+- 0 29861 29781"/>
                  <a:gd name="T11" fmla="*/ 29861 h 169"/>
                  <a:gd name="T12" fmla="+- 0 19954 19857"/>
                  <a:gd name="T13" fmla="*/ T12 w 105"/>
                  <a:gd name="T14" fmla="+- 0 29853 29781"/>
                  <a:gd name="T15" fmla="*/ 29853 h 169"/>
                  <a:gd name="T16" fmla="+- 0 19962 19857"/>
                  <a:gd name="T17" fmla="*/ T16 w 105"/>
                  <a:gd name="T18" fmla="+- 0 29837 29781"/>
                  <a:gd name="T19" fmla="*/ 29837 h 169"/>
                  <a:gd name="T20" fmla="+- 0 19962 19857"/>
                  <a:gd name="T21" fmla="*/ T20 w 105"/>
                  <a:gd name="T22" fmla="+- 0 29812 29781"/>
                  <a:gd name="T23" fmla="*/ 29812 h 169"/>
                  <a:gd name="T24" fmla="+- 0 19954 19857"/>
                  <a:gd name="T25" fmla="*/ T24 w 105"/>
                  <a:gd name="T26" fmla="+- 0 29797 29781"/>
                  <a:gd name="T27" fmla="*/ 29797 h 169"/>
                  <a:gd name="T28" fmla="+- 0 19945 19857"/>
                  <a:gd name="T29" fmla="*/ T28 w 105"/>
                  <a:gd name="T30" fmla="+- 0 29788 29781"/>
                  <a:gd name="T31" fmla="*/ 29788 h 169"/>
                  <a:gd name="T32" fmla="+- 0 19930 19857"/>
                  <a:gd name="T33" fmla="*/ T32 w 105"/>
                  <a:gd name="T34" fmla="+- 0 29781 29781"/>
                  <a:gd name="T35" fmla="*/ 29781 h 169"/>
                  <a:gd name="T36" fmla="+- 0 19857 19857"/>
                  <a:gd name="T37" fmla="*/ T36 w 105"/>
                  <a:gd name="T38" fmla="+- 0 29781 29781"/>
                  <a:gd name="T39" fmla="*/ 29781 h 169"/>
                  <a:gd name="T40" fmla="+- 0 19857 19857"/>
                  <a:gd name="T41" fmla="*/ T40 w 105"/>
                  <a:gd name="T42" fmla="+- 0 29949 29781"/>
                  <a:gd name="T43" fmla="*/ 29949 h 169"/>
                  <a:gd name="T44" fmla="+- 0 19866 19857"/>
                  <a:gd name="T45" fmla="*/ T44 w 105"/>
                  <a:gd name="T46" fmla="+- 0 29949 29781"/>
                  <a:gd name="T47" fmla="*/ 29949 h 169"/>
                  <a:gd name="T48" fmla="+- 0 19866 19857"/>
                  <a:gd name="T49" fmla="*/ T48 w 105"/>
                  <a:gd name="T50" fmla="+- 0 29788 29781"/>
                  <a:gd name="T51" fmla="*/ 29788 h 169"/>
                  <a:gd name="T52" fmla="+- 0 19930 19857"/>
                  <a:gd name="T53" fmla="*/ T52 w 105"/>
                  <a:gd name="T54" fmla="+- 0 29788 29781"/>
                  <a:gd name="T55" fmla="*/ 29788 h 169"/>
                  <a:gd name="T56" fmla="+- 0 19945 19857"/>
                  <a:gd name="T57" fmla="*/ T56 w 105"/>
                  <a:gd name="T58" fmla="+- 0 29797 29781"/>
                  <a:gd name="T59" fmla="*/ 29797 h 169"/>
                  <a:gd name="T60" fmla="+- 0 19954 19857"/>
                  <a:gd name="T61" fmla="*/ T60 w 105"/>
                  <a:gd name="T62" fmla="+- 0 29812 29781"/>
                  <a:gd name="T63" fmla="*/ 29812 h 169"/>
                  <a:gd name="T64" fmla="+- 0 19954 19857"/>
                  <a:gd name="T65" fmla="*/ T64 w 105"/>
                  <a:gd name="T66" fmla="+- 0 29837 29781"/>
                  <a:gd name="T67" fmla="*/ 29837 h 169"/>
                  <a:gd name="T68" fmla="+- 0 19945 19857"/>
                  <a:gd name="T69" fmla="*/ T68 w 105"/>
                  <a:gd name="T70" fmla="+- 0 29853 29781"/>
                  <a:gd name="T71" fmla="*/ 29853 h 169"/>
                  <a:gd name="T72" fmla="+- 0 19930 19857"/>
                  <a:gd name="T73" fmla="*/ T72 w 105"/>
                  <a:gd name="T74" fmla="+- 0 29861 29781"/>
                  <a:gd name="T75" fmla="*/ 29861 h 169"/>
                  <a:gd name="T76" fmla="+- 0 19866 19857"/>
                  <a:gd name="T77" fmla="*/ T76 w 105"/>
                  <a:gd name="T78" fmla="+- 0 29861 29781"/>
                  <a:gd name="T79" fmla="*/ 29861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105" h="169">
                    <a:moveTo>
                      <a:pt x="9" y="87"/>
                    </a:moveTo>
                    <a:lnTo>
                      <a:pt x="73" y="87"/>
                    </a:lnTo>
                    <a:lnTo>
                      <a:pt x="88" y="80"/>
                    </a:lnTo>
                    <a:lnTo>
                      <a:pt x="97" y="72"/>
                    </a:lnTo>
                    <a:lnTo>
                      <a:pt x="105" y="56"/>
                    </a:lnTo>
                    <a:lnTo>
                      <a:pt x="105" y="31"/>
                    </a:lnTo>
                    <a:lnTo>
                      <a:pt x="97" y="16"/>
                    </a:lnTo>
                    <a:lnTo>
                      <a:pt x="88" y="7"/>
                    </a:lnTo>
                    <a:lnTo>
                      <a:pt x="73" y="0"/>
                    </a:lnTo>
                    <a:lnTo>
                      <a:pt x="0" y="0"/>
                    </a:lnTo>
                    <a:lnTo>
                      <a:pt x="0" y="168"/>
                    </a:lnTo>
                    <a:lnTo>
                      <a:pt x="9" y="168"/>
                    </a:lnTo>
                    <a:lnTo>
                      <a:pt x="9" y="7"/>
                    </a:lnTo>
                    <a:lnTo>
                      <a:pt x="73" y="7"/>
                    </a:lnTo>
                    <a:lnTo>
                      <a:pt x="88" y="16"/>
                    </a:lnTo>
                    <a:lnTo>
                      <a:pt x="97" y="31"/>
                    </a:lnTo>
                    <a:lnTo>
                      <a:pt x="97" y="56"/>
                    </a:lnTo>
                    <a:lnTo>
                      <a:pt x="88" y="72"/>
                    </a:lnTo>
                    <a:lnTo>
                      <a:pt x="73" y="80"/>
                    </a:lnTo>
                    <a:lnTo>
                      <a:pt x="9" y="8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49" name="Group 734">
              <a:extLst>
                <a:ext uri="{FF2B5EF4-FFF2-40B4-BE49-F238E27FC236}">
                  <a16:creationId xmlns:a16="http://schemas.microsoft.com/office/drawing/2014/main" id="{73174695-828C-4294-AFAC-46D70809D728}"/>
                </a:ext>
              </a:extLst>
            </p:cNvPr>
            <p:cNvGrpSpPr>
              <a:grpSpLocks/>
            </p:cNvGrpSpPr>
            <p:nvPr/>
          </p:nvGrpSpPr>
          <p:grpSpPr bwMode="auto">
            <a:xfrm>
              <a:off x="20218" y="29788"/>
              <a:ext cx="8" cy="161"/>
              <a:chOff x="20218" y="29788"/>
              <a:chExt cx="8" cy="161"/>
            </a:xfrm>
          </p:grpSpPr>
          <p:sp>
            <p:nvSpPr>
              <p:cNvPr id="20381" name="Freeform 735">
                <a:extLst>
                  <a:ext uri="{FF2B5EF4-FFF2-40B4-BE49-F238E27FC236}">
                    <a16:creationId xmlns:a16="http://schemas.microsoft.com/office/drawing/2014/main" id="{256F245B-A57E-43BB-90D4-6B77C1BE6CB5}"/>
                  </a:ext>
                </a:extLst>
              </p:cNvPr>
              <p:cNvSpPr>
                <a:spLocks/>
              </p:cNvSpPr>
              <p:nvPr/>
            </p:nvSpPr>
            <p:spPr bwMode="auto">
              <a:xfrm>
                <a:off x="20218" y="29788"/>
                <a:ext cx="8" cy="161"/>
              </a:xfrm>
              <a:custGeom>
                <a:avLst/>
                <a:gdLst>
                  <a:gd name="T0" fmla="+- 0 20218 20218"/>
                  <a:gd name="T1" fmla="*/ T0 w 8"/>
                  <a:gd name="T2" fmla="+- 0 29788 29788"/>
                  <a:gd name="T3" fmla="*/ 29788 h 161"/>
                  <a:gd name="T4" fmla="+- 0 20218 20218"/>
                  <a:gd name="T5" fmla="*/ T4 w 8"/>
                  <a:gd name="T6" fmla="+- 0 29949 29788"/>
                  <a:gd name="T7" fmla="*/ 29949 h 161"/>
                  <a:gd name="T8" fmla="+- 0 20226 20218"/>
                  <a:gd name="T9" fmla="*/ T8 w 8"/>
                  <a:gd name="T10" fmla="+- 0 29949 29788"/>
                  <a:gd name="T11" fmla="*/ 29949 h 161"/>
                  <a:gd name="T12" fmla="+- 0 20226 20218"/>
                  <a:gd name="T13" fmla="*/ T12 w 8"/>
                  <a:gd name="T14" fmla="+- 0 29788 29788"/>
                  <a:gd name="T15" fmla="*/ 29788 h 161"/>
                </a:gdLst>
                <a:ahLst/>
                <a:cxnLst>
                  <a:cxn ang="0">
                    <a:pos x="T1" y="T3"/>
                  </a:cxn>
                  <a:cxn ang="0">
                    <a:pos x="T5" y="T7"/>
                  </a:cxn>
                  <a:cxn ang="0">
                    <a:pos x="T9" y="T11"/>
                  </a:cxn>
                  <a:cxn ang="0">
                    <a:pos x="T13" y="T15"/>
                  </a:cxn>
                </a:cxnLst>
                <a:rect l="0" t="0" r="r" b="b"/>
                <a:pathLst>
                  <a:path w="8" h="161">
                    <a:moveTo>
                      <a:pt x="0" y="0"/>
                    </a:moveTo>
                    <a:lnTo>
                      <a:pt x="0" y="161"/>
                    </a:lnTo>
                    <a:lnTo>
                      <a:pt x="8" y="161"/>
                    </a:lnTo>
                    <a:lnTo>
                      <a:pt x="8"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50" name="Group 736">
              <a:extLst>
                <a:ext uri="{FF2B5EF4-FFF2-40B4-BE49-F238E27FC236}">
                  <a16:creationId xmlns:a16="http://schemas.microsoft.com/office/drawing/2014/main" id="{ED5EF1D6-CE26-4126-8A9D-1001DEBF082F}"/>
                </a:ext>
              </a:extLst>
            </p:cNvPr>
            <p:cNvGrpSpPr>
              <a:grpSpLocks/>
            </p:cNvGrpSpPr>
            <p:nvPr/>
          </p:nvGrpSpPr>
          <p:grpSpPr bwMode="auto">
            <a:xfrm>
              <a:off x="20166" y="29784"/>
              <a:ext cx="112" cy="2"/>
              <a:chOff x="20166" y="29784"/>
              <a:chExt cx="112" cy="2"/>
            </a:xfrm>
          </p:grpSpPr>
          <p:sp>
            <p:nvSpPr>
              <p:cNvPr id="20380" name="Freeform 737">
                <a:extLst>
                  <a:ext uri="{FF2B5EF4-FFF2-40B4-BE49-F238E27FC236}">
                    <a16:creationId xmlns:a16="http://schemas.microsoft.com/office/drawing/2014/main" id="{45C4CC9C-0E28-4AC7-A420-634A96E180DD}"/>
                  </a:ext>
                </a:extLst>
              </p:cNvPr>
              <p:cNvSpPr>
                <a:spLocks/>
              </p:cNvSpPr>
              <p:nvPr/>
            </p:nvSpPr>
            <p:spPr bwMode="auto">
              <a:xfrm>
                <a:off x="20166" y="29784"/>
                <a:ext cx="112" cy="2"/>
              </a:xfrm>
              <a:custGeom>
                <a:avLst/>
                <a:gdLst>
                  <a:gd name="T0" fmla="+- 0 20166 20166"/>
                  <a:gd name="T1" fmla="*/ T0 w 112"/>
                  <a:gd name="T2" fmla="+- 0 20277 20166"/>
                  <a:gd name="T3" fmla="*/ T2 w 112"/>
                </a:gdLst>
                <a:ahLst/>
                <a:cxnLst>
                  <a:cxn ang="0">
                    <a:pos x="T1" y="0"/>
                  </a:cxn>
                  <a:cxn ang="0">
                    <a:pos x="T3" y="0"/>
                  </a:cxn>
                </a:cxnLst>
                <a:rect l="0" t="0" r="r" b="b"/>
                <a:pathLst>
                  <a:path w="112">
                    <a:moveTo>
                      <a:pt x="0" y="0"/>
                    </a:moveTo>
                    <a:lnTo>
                      <a:pt x="111" y="0"/>
                    </a:lnTo>
                  </a:path>
                </a:pathLst>
              </a:custGeom>
              <a:noFill/>
              <a:ln w="103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51" name="Group 738">
              <a:extLst>
                <a:ext uri="{FF2B5EF4-FFF2-40B4-BE49-F238E27FC236}">
                  <a16:creationId xmlns:a16="http://schemas.microsoft.com/office/drawing/2014/main" id="{8734ED4C-878E-4135-AA36-FE295797004C}"/>
                </a:ext>
              </a:extLst>
            </p:cNvPr>
            <p:cNvGrpSpPr>
              <a:grpSpLocks/>
            </p:cNvGrpSpPr>
            <p:nvPr/>
          </p:nvGrpSpPr>
          <p:grpSpPr bwMode="auto">
            <a:xfrm>
              <a:off x="20315" y="29781"/>
              <a:ext cx="128" cy="169"/>
              <a:chOff x="20315" y="29781"/>
              <a:chExt cx="128" cy="169"/>
            </a:xfrm>
          </p:grpSpPr>
          <p:sp>
            <p:nvSpPr>
              <p:cNvPr id="20379" name="Freeform 739">
                <a:extLst>
                  <a:ext uri="{FF2B5EF4-FFF2-40B4-BE49-F238E27FC236}">
                    <a16:creationId xmlns:a16="http://schemas.microsoft.com/office/drawing/2014/main" id="{A9BFD10F-1E71-418A-A3F5-F427881EF2EC}"/>
                  </a:ext>
                </a:extLst>
              </p:cNvPr>
              <p:cNvSpPr>
                <a:spLocks/>
              </p:cNvSpPr>
              <p:nvPr/>
            </p:nvSpPr>
            <p:spPr bwMode="auto">
              <a:xfrm>
                <a:off x="20315" y="29781"/>
                <a:ext cx="128" cy="169"/>
              </a:xfrm>
              <a:custGeom>
                <a:avLst/>
                <a:gdLst>
                  <a:gd name="T0" fmla="+- 0 20362 20315"/>
                  <a:gd name="T1" fmla="*/ T0 w 128"/>
                  <a:gd name="T2" fmla="+- 0 29781 29781"/>
                  <a:gd name="T3" fmla="*/ 29781 h 169"/>
                  <a:gd name="T4" fmla="+- 0 20347 20315"/>
                  <a:gd name="T5" fmla="*/ T4 w 128"/>
                  <a:gd name="T6" fmla="+- 0 29788 29781"/>
                  <a:gd name="T7" fmla="*/ 29788 h 169"/>
                  <a:gd name="T8" fmla="+- 0 20330 20315"/>
                  <a:gd name="T9" fmla="*/ T8 w 128"/>
                  <a:gd name="T10" fmla="+- 0 29805 29781"/>
                  <a:gd name="T11" fmla="*/ 29805 h 169"/>
                  <a:gd name="T12" fmla="+- 0 20322 20315"/>
                  <a:gd name="T13" fmla="*/ T12 w 128"/>
                  <a:gd name="T14" fmla="+- 0 29821 29781"/>
                  <a:gd name="T15" fmla="*/ 29821 h 169"/>
                  <a:gd name="T16" fmla="+- 0 20315 20315"/>
                  <a:gd name="T17" fmla="*/ T16 w 128"/>
                  <a:gd name="T18" fmla="+- 0 29844 29781"/>
                  <a:gd name="T19" fmla="*/ 29844 h 169"/>
                  <a:gd name="T20" fmla="+- 0 20315 20315"/>
                  <a:gd name="T21" fmla="*/ T20 w 128"/>
                  <a:gd name="T22" fmla="+- 0 29885 29781"/>
                  <a:gd name="T23" fmla="*/ 29885 h 169"/>
                  <a:gd name="T24" fmla="+- 0 20322 20315"/>
                  <a:gd name="T25" fmla="*/ T24 w 128"/>
                  <a:gd name="T26" fmla="+- 0 29909 29781"/>
                  <a:gd name="T27" fmla="*/ 29909 h 169"/>
                  <a:gd name="T28" fmla="+- 0 20330 20315"/>
                  <a:gd name="T29" fmla="*/ T28 w 128"/>
                  <a:gd name="T30" fmla="+- 0 29925 29781"/>
                  <a:gd name="T31" fmla="*/ 29925 h 169"/>
                  <a:gd name="T32" fmla="+- 0 20347 20315"/>
                  <a:gd name="T33" fmla="*/ T32 w 128"/>
                  <a:gd name="T34" fmla="+- 0 29941 29781"/>
                  <a:gd name="T35" fmla="*/ 29941 h 169"/>
                  <a:gd name="T36" fmla="+- 0 20362 20315"/>
                  <a:gd name="T37" fmla="*/ T36 w 128"/>
                  <a:gd name="T38" fmla="+- 0 29949 29781"/>
                  <a:gd name="T39" fmla="*/ 29949 h 169"/>
                  <a:gd name="T40" fmla="+- 0 20394 20315"/>
                  <a:gd name="T41" fmla="*/ T40 w 128"/>
                  <a:gd name="T42" fmla="+- 0 29949 29781"/>
                  <a:gd name="T43" fmla="*/ 29949 h 169"/>
                  <a:gd name="T44" fmla="+- 0 20410 20315"/>
                  <a:gd name="T45" fmla="*/ T44 w 128"/>
                  <a:gd name="T46" fmla="+- 0 29941 29781"/>
                  <a:gd name="T47" fmla="*/ 29941 h 169"/>
                  <a:gd name="T48" fmla="+- 0 20427 20315"/>
                  <a:gd name="T49" fmla="*/ T48 w 128"/>
                  <a:gd name="T50" fmla="+- 0 29925 29781"/>
                  <a:gd name="T51" fmla="*/ 29925 h 169"/>
                  <a:gd name="T52" fmla="+- 0 20435 20315"/>
                  <a:gd name="T53" fmla="*/ T52 w 128"/>
                  <a:gd name="T54" fmla="+- 0 29909 29781"/>
                  <a:gd name="T55" fmla="*/ 29909 h 169"/>
                  <a:gd name="T56" fmla="+- 0 20442 20315"/>
                  <a:gd name="T57" fmla="*/ T56 w 128"/>
                  <a:gd name="T58" fmla="+- 0 29885 29781"/>
                  <a:gd name="T59" fmla="*/ 29885 h 169"/>
                  <a:gd name="T60" fmla="+- 0 20442 20315"/>
                  <a:gd name="T61" fmla="*/ T60 w 128"/>
                  <a:gd name="T62" fmla="+- 0 29844 29781"/>
                  <a:gd name="T63" fmla="*/ 29844 h 169"/>
                  <a:gd name="T64" fmla="+- 0 20435 20315"/>
                  <a:gd name="T65" fmla="*/ T64 w 128"/>
                  <a:gd name="T66" fmla="+- 0 29821 29781"/>
                  <a:gd name="T67" fmla="*/ 29821 h 169"/>
                  <a:gd name="T68" fmla="+- 0 20427 20315"/>
                  <a:gd name="T69" fmla="*/ T68 w 128"/>
                  <a:gd name="T70" fmla="+- 0 29805 29781"/>
                  <a:gd name="T71" fmla="*/ 29805 h 169"/>
                  <a:gd name="T72" fmla="+- 0 20410 20315"/>
                  <a:gd name="T73" fmla="*/ T72 w 128"/>
                  <a:gd name="T74" fmla="+- 0 29788 29781"/>
                  <a:gd name="T75" fmla="*/ 29788 h 169"/>
                  <a:gd name="T76" fmla="+- 0 20394 20315"/>
                  <a:gd name="T77" fmla="*/ T76 w 128"/>
                  <a:gd name="T78" fmla="+- 0 29781 29781"/>
                  <a:gd name="T79" fmla="*/ 29781 h 169"/>
                  <a:gd name="T80" fmla="+- 0 20362 20315"/>
                  <a:gd name="T81" fmla="*/ T80 w 128"/>
                  <a:gd name="T82" fmla="+- 0 29781 29781"/>
                  <a:gd name="T83" fmla="*/ 29781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28" h="169">
                    <a:moveTo>
                      <a:pt x="47" y="0"/>
                    </a:moveTo>
                    <a:lnTo>
                      <a:pt x="32" y="7"/>
                    </a:lnTo>
                    <a:lnTo>
                      <a:pt x="15" y="24"/>
                    </a:lnTo>
                    <a:lnTo>
                      <a:pt x="7" y="40"/>
                    </a:lnTo>
                    <a:lnTo>
                      <a:pt x="0" y="63"/>
                    </a:lnTo>
                    <a:lnTo>
                      <a:pt x="0" y="104"/>
                    </a:lnTo>
                    <a:lnTo>
                      <a:pt x="7" y="128"/>
                    </a:lnTo>
                    <a:lnTo>
                      <a:pt x="15" y="144"/>
                    </a:lnTo>
                    <a:lnTo>
                      <a:pt x="32" y="160"/>
                    </a:lnTo>
                    <a:lnTo>
                      <a:pt x="47" y="168"/>
                    </a:lnTo>
                    <a:lnTo>
                      <a:pt x="79" y="168"/>
                    </a:lnTo>
                    <a:lnTo>
                      <a:pt x="95" y="160"/>
                    </a:lnTo>
                    <a:lnTo>
                      <a:pt x="112" y="144"/>
                    </a:lnTo>
                    <a:lnTo>
                      <a:pt x="120" y="128"/>
                    </a:lnTo>
                    <a:lnTo>
                      <a:pt x="127" y="104"/>
                    </a:lnTo>
                    <a:lnTo>
                      <a:pt x="127" y="63"/>
                    </a:lnTo>
                    <a:lnTo>
                      <a:pt x="120" y="40"/>
                    </a:lnTo>
                    <a:lnTo>
                      <a:pt x="112" y="24"/>
                    </a:lnTo>
                    <a:lnTo>
                      <a:pt x="95" y="7"/>
                    </a:lnTo>
                    <a:lnTo>
                      <a:pt x="79" y="0"/>
                    </a:lnTo>
                    <a:lnTo>
                      <a:pt x="47"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52" name="Group 740">
              <a:extLst>
                <a:ext uri="{FF2B5EF4-FFF2-40B4-BE49-F238E27FC236}">
                  <a16:creationId xmlns:a16="http://schemas.microsoft.com/office/drawing/2014/main" id="{435D54E4-5746-4CD6-BAE7-9635A4C42C94}"/>
                </a:ext>
              </a:extLst>
            </p:cNvPr>
            <p:cNvGrpSpPr>
              <a:grpSpLocks/>
            </p:cNvGrpSpPr>
            <p:nvPr/>
          </p:nvGrpSpPr>
          <p:grpSpPr bwMode="auto">
            <a:xfrm>
              <a:off x="20322" y="29788"/>
              <a:ext cx="113" cy="153"/>
              <a:chOff x="20322" y="29788"/>
              <a:chExt cx="113" cy="153"/>
            </a:xfrm>
          </p:grpSpPr>
          <p:sp>
            <p:nvSpPr>
              <p:cNvPr id="20378" name="Freeform 741">
                <a:extLst>
                  <a:ext uri="{FF2B5EF4-FFF2-40B4-BE49-F238E27FC236}">
                    <a16:creationId xmlns:a16="http://schemas.microsoft.com/office/drawing/2014/main" id="{1F88C079-676B-41EC-A93E-98D21A71B186}"/>
                  </a:ext>
                </a:extLst>
              </p:cNvPr>
              <p:cNvSpPr>
                <a:spLocks/>
              </p:cNvSpPr>
              <p:nvPr/>
            </p:nvSpPr>
            <p:spPr bwMode="auto">
              <a:xfrm>
                <a:off x="20322" y="29788"/>
                <a:ext cx="113" cy="153"/>
              </a:xfrm>
              <a:custGeom>
                <a:avLst/>
                <a:gdLst>
                  <a:gd name="T0" fmla="+- 0 20371 20322"/>
                  <a:gd name="T1" fmla="*/ T0 w 113"/>
                  <a:gd name="T2" fmla="+- 0 29788 29788"/>
                  <a:gd name="T3" fmla="*/ 29788 h 153"/>
                  <a:gd name="T4" fmla="+- 0 20347 20322"/>
                  <a:gd name="T5" fmla="*/ T4 w 113"/>
                  <a:gd name="T6" fmla="+- 0 29797 29788"/>
                  <a:gd name="T7" fmla="*/ 29797 h 153"/>
                  <a:gd name="T8" fmla="+- 0 20330 20322"/>
                  <a:gd name="T9" fmla="*/ T8 w 113"/>
                  <a:gd name="T10" fmla="+- 0 29821 29788"/>
                  <a:gd name="T11" fmla="*/ 29821 h 153"/>
                  <a:gd name="T12" fmla="+- 0 20322 20322"/>
                  <a:gd name="T13" fmla="*/ T12 w 113"/>
                  <a:gd name="T14" fmla="+- 0 29844 29788"/>
                  <a:gd name="T15" fmla="*/ 29844 h 153"/>
                  <a:gd name="T16" fmla="+- 0 20322 20322"/>
                  <a:gd name="T17" fmla="*/ T16 w 113"/>
                  <a:gd name="T18" fmla="+- 0 29885 29788"/>
                  <a:gd name="T19" fmla="*/ 29885 h 153"/>
                  <a:gd name="T20" fmla="+- 0 20330 20322"/>
                  <a:gd name="T21" fmla="*/ T20 w 113"/>
                  <a:gd name="T22" fmla="+- 0 29909 29788"/>
                  <a:gd name="T23" fmla="*/ 29909 h 153"/>
                  <a:gd name="T24" fmla="+- 0 20347 20322"/>
                  <a:gd name="T25" fmla="*/ T24 w 113"/>
                  <a:gd name="T26" fmla="+- 0 29933 29788"/>
                  <a:gd name="T27" fmla="*/ 29933 h 153"/>
                  <a:gd name="T28" fmla="+- 0 20371 20322"/>
                  <a:gd name="T29" fmla="*/ T28 w 113"/>
                  <a:gd name="T30" fmla="+- 0 29941 29788"/>
                  <a:gd name="T31" fmla="*/ 29941 h 153"/>
                  <a:gd name="T32" fmla="+- 0 20386 20322"/>
                  <a:gd name="T33" fmla="*/ T32 w 113"/>
                  <a:gd name="T34" fmla="+- 0 29941 29788"/>
                  <a:gd name="T35" fmla="*/ 29941 h 153"/>
                  <a:gd name="T36" fmla="+- 0 20410 20322"/>
                  <a:gd name="T37" fmla="*/ T36 w 113"/>
                  <a:gd name="T38" fmla="+- 0 29933 29788"/>
                  <a:gd name="T39" fmla="*/ 29933 h 153"/>
                  <a:gd name="T40" fmla="+- 0 20427 20322"/>
                  <a:gd name="T41" fmla="*/ T40 w 113"/>
                  <a:gd name="T42" fmla="+- 0 29909 29788"/>
                  <a:gd name="T43" fmla="*/ 29909 h 153"/>
                  <a:gd name="T44" fmla="+- 0 20435 20322"/>
                  <a:gd name="T45" fmla="*/ T44 w 113"/>
                  <a:gd name="T46" fmla="+- 0 29885 29788"/>
                  <a:gd name="T47" fmla="*/ 29885 h 153"/>
                  <a:gd name="T48" fmla="+- 0 20435 20322"/>
                  <a:gd name="T49" fmla="*/ T48 w 113"/>
                  <a:gd name="T50" fmla="+- 0 29844 29788"/>
                  <a:gd name="T51" fmla="*/ 29844 h 153"/>
                  <a:gd name="T52" fmla="+- 0 20427 20322"/>
                  <a:gd name="T53" fmla="*/ T52 w 113"/>
                  <a:gd name="T54" fmla="+- 0 29821 29788"/>
                  <a:gd name="T55" fmla="*/ 29821 h 153"/>
                  <a:gd name="T56" fmla="+- 0 20410 20322"/>
                  <a:gd name="T57" fmla="*/ T56 w 113"/>
                  <a:gd name="T58" fmla="+- 0 29797 29788"/>
                  <a:gd name="T59" fmla="*/ 29797 h 153"/>
                  <a:gd name="T60" fmla="+- 0 20386 20322"/>
                  <a:gd name="T61" fmla="*/ T60 w 113"/>
                  <a:gd name="T62" fmla="+- 0 29788 29788"/>
                  <a:gd name="T63" fmla="*/ 29788 h 153"/>
                  <a:gd name="T64" fmla="+- 0 20371 20322"/>
                  <a:gd name="T65" fmla="*/ T64 w 113"/>
                  <a:gd name="T66" fmla="+- 0 29788 29788"/>
                  <a:gd name="T67" fmla="*/ 29788 h 15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13" h="153">
                    <a:moveTo>
                      <a:pt x="49" y="0"/>
                    </a:moveTo>
                    <a:lnTo>
                      <a:pt x="25" y="9"/>
                    </a:lnTo>
                    <a:lnTo>
                      <a:pt x="8" y="33"/>
                    </a:lnTo>
                    <a:lnTo>
                      <a:pt x="0" y="56"/>
                    </a:lnTo>
                    <a:lnTo>
                      <a:pt x="0" y="97"/>
                    </a:lnTo>
                    <a:lnTo>
                      <a:pt x="8" y="121"/>
                    </a:lnTo>
                    <a:lnTo>
                      <a:pt x="25" y="145"/>
                    </a:lnTo>
                    <a:lnTo>
                      <a:pt x="49" y="153"/>
                    </a:lnTo>
                    <a:lnTo>
                      <a:pt x="64" y="153"/>
                    </a:lnTo>
                    <a:lnTo>
                      <a:pt x="88" y="145"/>
                    </a:lnTo>
                    <a:lnTo>
                      <a:pt x="105" y="121"/>
                    </a:lnTo>
                    <a:lnTo>
                      <a:pt x="113" y="97"/>
                    </a:lnTo>
                    <a:lnTo>
                      <a:pt x="113" y="56"/>
                    </a:lnTo>
                    <a:lnTo>
                      <a:pt x="105" y="33"/>
                    </a:lnTo>
                    <a:lnTo>
                      <a:pt x="88" y="9"/>
                    </a:lnTo>
                    <a:lnTo>
                      <a:pt x="64" y="0"/>
                    </a:lnTo>
                    <a:lnTo>
                      <a:pt x="49"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53" name="Group 742">
              <a:extLst>
                <a:ext uri="{FF2B5EF4-FFF2-40B4-BE49-F238E27FC236}">
                  <a16:creationId xmlns:a16="http://schemas.microsoft.com/office/drawing/2014/main" id="{E445C09B-2CA1-44A1-8191-7B42790B1A07}"/>
                </a:ext>
              </a:extLst>
            </p:cNvPr>
            <p:cNvGrpSpPr>
              <a:grpSpLocks/>
            </p:cNvGrpSpPr>
            <p:nvPr/>
          </p:nvGrpSpPr>
          <p:grpSpPr bwMode="auto">
            <a:xfrm>
              <a:off x="20483" y="29781"/>
              <a:ext cx="176" cy="169"/>
              <a:chOff x="20483" y="29781"/>
              <a:chExt cx="176" cy="169"/>
            </a:xfrm>
          </p:grpSpPr>
          <p:sp>
            <p:nvSpPr>
              <p:cNvPr id="20377" name="Freeform 743">
                <a:extLst>
                  <a:ext uri="{FF2B5EF4-FFF2-40B4-BE49-F238E27FC236}">
                    <a16:creationId xmlns:a16="http://schemas.microsoft.com/office/drawing/2014/main" id="{F453CFEF-7A1B-4FC1-A96B-7344C1AAB753}"/>
                  </a:ext>
                </a:extLst>
              </p:cNvPr>
              <p:cNvSpPr>
                <a:spLocks/>
              </p:cNvSpPr>
              <p:nvPr/>
            </p:nvSpPr>
            <p:spPr bwMode="auto">
              <a:xfrm>
                <a:off x="20483" y="29781"/>
                <a:ext cx="176" cy="169"/>
              </a:xfrm>
              <a:custGeom>
                <a:avLst/>
                <a:gdLst>
                  <a:gd name="T0" fmla="+- 0 20611 20483"/>
                  <a:gd name="T1" fmla="*/ T0 w 176"/>
                  <a:gd name="T2" fmla="+- 0 29949 29781"/>
                  <a:gd name="T3" fmla="*/ 29949 h 169"/>
                  <a:gd name="T4" fmla="+- 0 20571 20483"/>
                  <a:gd name="T5" fmla="*/ T4 w 176"/>
                  <a:gd name="T6" fmla="+- 0 29805 29781"/>
                  <a:gd name="T7" fmla="*/ 29805 h 169"/>
                  <a:gd name="T8" fmla="+- 0 20530 20483"/>
                  <a:gd name="T9" fmla="*/ T8 w 176"/>
                  <a:gd name="T10" fmla="+- 0 29949 29781"/>
                  <a:gd name="T11" fmla="*/ 29949 h 169"/>
                  <a:gd name="T12" fmla="+- 0 20483 20483"/>
                  <a:gd name="T13" fmla="*/ T12 w 176"/>
                  <a:gd name="T14" fmla="+- 0 29781 29781"/>
                  <a:gd name="T15" fmla="*/ 29781 h 169"/>
                  <a:gd name="T16" fmla="+- 0 20491 20483"/>
                  <a:gd name="T17" fmla="*/ T16 w 176"/>
                  <a:gd name="T18" fmla="+- 0 29781 29781"/>
                  <a:gd name="T19" fmla="*/ 29781 h 169"/>
                  <a:gd name="T20" fmla="+- 0 20530 20483"/>
                  <a:gd name="T21" fmla="*/ T20 w 176"/>
                  <a:gd name="T22" fmla="+- 0 29925 29781"/>
                  <a:gd name="T23" fmla="*/ 29925 h 169"/>
                  <a:gd name="T24" fmla="+- 0 20571 20483"/>
                  <a:gd name="T25" fmla="*/ T24 w 176"/>
                  <a:gd name="T26" fmla="+- 0 29781 29781"/>
                  <a:gd name="T27" fmla="*/ 29781 h 169"/>
                  <a:gd name="T28" fmla="+- 0 20611 20483"/>
                  <a:gd name="T29" fmla="*/ T28 w 176"/>
                  <a:gd name="T30" fmla="+- 0 29925 29781"/>
                  <a:gd name="T31" fmla="*/ 29925 h 169"/>
                  <a:gd name="T32" fmla="+- 0 20651 20483"/>
                  <a:gd name="T33" fmla="*/ T32 w 176"/>
                  <a:gd name="T34" fmla="+- 0 29781 29781"/>
                  <a:gd name="T35" fmla="*/ 29781 h 169"/>
                  <a:gd name="T36" fmla="+- 0 20659 20483"/>
                  <a:gd name="T37" fmla="*/ T36 w 176"/>
                  <a:gd name="T38" fmla="+- 0 29781 29781"/>
                  <a:gd name="T39" fmla="*/ 29781 h 169"/>
                  <a:gd name="T40" fmla="+- 0 20611 20483"/>
                  <a:gd name="T41" fmla="*/ T40 w 176"/>
                  <a:gd name="T42" fmla="+- 0 29949 29781"/>
                  <a:gd name="T43" fmla="*/ 29949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176" h="169">
                    <a:moveTo>
                      <a:pt x="128" y="168"/>
                    </a:moveTo>
                    <a:lnTo>
                      <a:pt x="88" y="24"/>
                    </a:lnTo>
                    <a:lnTo>
                      <a:pt x="47" y="168"/>
                    </a:lnTo>
                    <a:lnTo>
                      <a:pt x="0" y="0"/>
                    </a:lnTo>
                    <a:lnTo>
                      <a:pt x="8" y="0"/>
                    </a:lnTo>
                    <a:lnTo>
                      <a:pt x="47" y="144"/>
                    </a:lnTo>
                    <a:lnTo>
                      <a:pt x="88" y="0"/>
                    </a:lnTo>
                    <a:lnTo>
                      <a:pt x="128" y="144"/>
                    </a:lnTo>
                    <a:lnTo>
                      <a:pt x="168" y="0"/>
                    </a:lnTo>
                    <a:lnTo>
                      <a:pt x="176" y="0"/>
                    </a:lnTo>
                    <a:lnTo>
                      <a:pt x="128" y="16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54" name="Group 744">
              <a:extLst>
                <a:ext uri="{FF2B5EF4-FFF2-40B4-BE49-F238E27FC236}">
                  <a16:creationId xmlns:a16="http://schemas.microsoft.com/office/drawing/2014/main" id="{0ED34B34-B578-4C6B-BCF0-AD3AC7616AE3}"/>
                </a:ext>
              </a:extLst>
            </p:cNvPr>
            <p:cNvGrpSpPr>
              <a:grpSpLocks/>
            </p:cNvGrpSpPr>
            <p:nvPr/>
          </p:nvGrpSpPr>
          <p:grpSpPr bwMode="auto">
            <a:xfrm>
              <a:off x="20707" y="29781"/>
              <a:ext cx="113" cy="169"/>
              <a:chOff x="20707" y="29781"/>
              <a:chExt cx="113" cy="169"/>
            </a:xfrm>
          </p:grpSpPr>
          <p:sp>
            <p:nvSpPr>
              <p:cNvPr id="20376" name="Freeform 745">
                <a:extLst>
                  <a:ext uri="{FF2B5EF4-FFF2-40B4-BE49-F238E27FC236}">
                    <a16:creationId xmlns:a16="http://schemas.microsoft.com/office/drawing/2014/main" id="{60F4570A-4DE5-4256-B65E-5F0A1BA213E6}"/>
                  </a:ext>
                </a:extLst>
              </p:cNvPr>
              <p:cNvSpPr>
                <a:spLocks/>
              </p:cNvSpPr>
              <p:nvPr/>
            </p:nvSpPr>
            <p:spPr bwMode="auto">
              <a:xfrm>
                <a:off x="20707" y="29781"/>
                <a:ext cx="113" cy="169"/>
              </a:xfrm>
              <a:custGeom>
                <a:avLst/>
                <a:gdLst>
                  <a:gd name="T0" fmla="+- 0 20819 20707"/>
                  <a:gd name="T1" fmla="*/ T0 w 113"/>
                  <a:gd name="T2" fmla="+- 0 29949 29781"/>
                  <a:gd name="T3" fmla="*/ 29949 h 169"/>
                  <a:gd name="T4" fmla="+- 0 20819 20707"/>
                  <a:gd name="T5" fmla="*/ T4 w 113"/>
                  <a:gd name="T6" fmla="+- 0 29781 29781"/>
                  <a:gd name="T7" fmla="*/ 29781 h 169"/>
                  <a:gd name="T8" fmla="+- 0 20811 20707"/>
                  <a:gd name="T9" fmla="*/ T8 w 113"/>
                  <a:gd name="T10" fmla="+- 0 29781 29781"/>
                  <a:gd name="T11" fmla="*/ 29781 h 169"/>
                  <a:gd name="T12" fmla="+- 0 20811 20707"/>
                  <a:gd name="T13" fmla="*/ T12 w 113"/>
                  <a:gd name="T14" fmla="+- 0 29925 29781"/>
                  <a:gd name="T15" fmla="*/ 29925 h 169"/>
                  <a:gd name="T16" fmla="+- 0 20707 20707"/>
                  <a:gd name="T17" fmla="*/ T16 w 113"/>
                  <a:gd name="T18" fmla="+- 0 29781 29781"/>
                  <a:gd name="T19" fmla="*/ 29781 h 169"/>
                  <a:gd name="T20" fmla="+- 0 20707 20707"/>
                  <a:gd name="T21" fmla="*/ T20 w 113"/>
                  <a:gd name="T22" fmla="+- 0 29949 29781"/>
                  <a:gd name="T23" fmla="*/ 29949 h 169"/>
                  <a:gd name="T24" fmla="+- 0 20715 20707"/>
                  <a:gd name="T25" fmla="*/ T24 w 113"/>
                  <a:gd name="T26" fmla="+- 0 29949 29781"/>
                  <a:gd name="T27" fmla="*/ 29949 h 169"/>
                  <a:gd name="T28" fmla="+- 0 20715 20707"/>
                  <a:gd name="T29" fmla="*/ T28 w 113"/>
                  <a:gd name="T30" fmla="+- 0 29805 29781"/>
                  <a:gd name="T31" fmla="*/ 29805 h 169"/>
                  <a:gd name="T32" fmla="+- 0 20819 20707"/>
                  <a:gd name="T33" fmla="*/ T32 w 113"/>
                  <a:gd name="T34" fmla="+- 0 29949 29781"/>
                  <a:gd name="T35" fmla="*/ 29949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13" h="169">
                    <a:moveTo>
                      <a:pt x="112" y="168"/>
                    </a:moveTo>
                    <a:lnTo>
                      <a:pt x="112" y="0"/>
                    </a:lnTo>
                    <a:lnTo>
                      <a:pt x="104" y="0"/>
                    </a:lnTo>
                    <a:lnTo>
                      <a:pt x="104" y="144"/>
                    </a:lnTo>
                    <a:lnTo>
                      <a:pt x="0" y="0"/>
                    </a:lnTo>
                    <a:lnTo>
                      <a:pt x="0" y="168"/>
                    </a:lnTo>
                    <a:lnTo>
                      <a:pt x="8" y="168"/>
                    </a:lnTo>
                    <a:lnTo>
                      <a:pt x="8" y="24"/>
                    </a:lnTo>
                    <a:lnTo>
                      <a:pt x="112" y="16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55" name="Group 746">
              <a:extLst>
                <a:ext uri="{FF2B5EF4-FFF2-40B4-BE49-F238E27FC236}">
                  <a16:creationId xmlns:a16="http://schemas.microsoft.com/office/drawing/2014/main" id="{9CA8E824-30E7-48E4-8CEE-AF8EAE9825D6}"/>
                </a:ext>
              </a:extLst>
            </p:cNvPr>
            <p:cNvGrpSpPr>
              <a:grpSpLocks/>
            </p:cNvGrpSpPr>
            <p:nvPr/>
          </p:nvGrpSpPr>
          <p:grpSpPr bwMode="auto">
            <a:xfrm>
              <a:off x="20875" y="29781"/>
              <a:ext cx="113" cy="169"/>
              <a:chOff x="20875" y="29781"/>
              <a:chExt cx="113" cy="169"/>
            </a:xfrm>
          </p:grpSpPr>
          <p:sp>
            <p:nvSpPr>
              <p:cNvPr id="20375" name="Freeform 747">
                <a:extLst>
                  <a:ext uri="{FF2B5EF4-FFF2-40B4-BE49-F238E27FC236}">
                    <a16:creationId xmlns:a16="http://schemas.microsoft.com/office/drawing/2014/main" id="{977D4E64-7024-4163-BA5A-1A4C877BFAB4}"/>
                  </a:ext>
                </a:extLst>
              </p:cNvPr>
              <p:cNvSpPr>
                <a:spLocks/>
              </p:cNvSpPr>
              <p:nvPr/>
            </p:nvSpPr>
            <p:spPr bwMode="auto">
              <a:xfrm>
                <a:off x="20875" y="29781"/>
                <a:ext cx="113" cy="169"/>
              </a:xfrm>
              <a:custGeom>
                <a:avLst/>
                <a:gdLst>
                  <a:gd name="T0" fmla="+- 0 20875 20875"/>
                  <a:gd name="T1" fmla="*/ T0 w 113"/>
                  <a:gd name="T2" fmla="+- 0 29925 29781"/>
                  <a:gd name="T3" fmla="*/ 29925 h 169"/>
                  <a:gd name="T4" fmla="+- 0 20891 20875"/>
                  <a:gd name="T5" fmla="*/ T4 w 113"/>
                  <a:gd name="T6" fmla="+- 0 29941 29781"/>
                  <a:gd name="T7" fmla="*/ 29941 h 169"/>
                  <a:gd name="T8" fmla="+- 0 20915 20875"/>
                  <a:gd name="T9" fmla="*/ T8 w 113"/>
                  <a:gd name="T10" fmla="+- 0 29949 29781"/>
                  <a:gd name="T11" fmla="*/ 29949 h 169"/>
                  <a:gd name="T12" fmla="+- 0 20947 20875"/>
                  <a:gd name="T13" fmla="*/ T12 w 113"/>
                  <a:gd name="T14" fmla="+- 0 29949 29781"/>
                  <a:gd name="T15" fmla="*/ 29949 h 169"/>
                  <a:gd name="T16" fmla="+- 0 20971 20875"/>
                  <a:gd name="T17" fmla="*/ T16 w 113"/>
                  <a:gd name="T18" fmla="+- 0 29941 29781"/>
                  <a:gd name="T19" fmla="*/ 29941 h 169"/>
                  <a:gd name="T20" fmla="+- 0 20988 20875"/>
                  <a:gd name="T21" fmla="*/ T20 w 113"/>
                  <a:gd name="T22" fmla="+- 0 29925 29781"/>
                  <a:gd name="T23" fmla="*/ 29925 h 169"/>
                  <a:gd name="T24" fmla="+- 0 20988 20875"/>
                  <a:gd name="T25" fmla="*/ T24 w 113"/>
                  <a:gd name="T26" fmla="+- 0 29900 29781"/>
                  <a:gd name="T27" fmla="*/ 29900 h 169"/>
                  <a:gd name="T28" fmla="+- 0 20979 20875"/>
                  <a:gd name="T29" fmla="*/ T28 w 113"/>
                  <a:gd name="T30" fmla="+- 0 29885 29781"/>
                  <a:gd name="T31" fmla="*/ 29885 h 169"/>
                  <a:gd name="T32" fmla="+- 0 20963 20875"/>
                  <a:gd name="T33" fmla="*/ T32 w 113"/>
                  <a:gd name="T34" fmla="+- 0 29868 29781"/>
                  <a:gd name="T35" fmla="*/ 29868 h 169"/>
                  <a:gd name="T36" fmla="+- 0 20947 20875"/>
                  <a:gd name="T37" fmla="*/ T36 w 113"/>
                  <a:gd name="T38" fmla="+- 0 29861 29781"/>
                  <a:gd name="T39" fmla="*/ 29861 h 169"/>
                  <a:gd name="T40" fmla="+- 0 20907 20875"/>
                  <a:gd name="T41" fmla="*/ T40 w 113"/>
                  <a:gd name="T42" fmla="+- 0 29844 29781"/>
                  <a:gd name="T43" fmla="*/ 29844 h 169"/>
                  <a:gd name="T44" fmla="+- 0 20891 20875"/>
                  <a:gd name="T45" fmla="*/ T44 w 113"/>
                  <a:gd name="T46" fmla="+- 0 29837 29781"/>
                  <a:gd name="T47" fmla="*/ 29837 h 169"/>
                  <a:gd name="T48" fmla="+- 0 20883 20875"/>
                  <a:gd name="T49" fmla="*/ T48 w 113"/>
                  <a:gd name="T50" fmla="+- 0 29821 29781"/>
                  <a:gd name="T51" fmla="*/ 29821 h 169"/>
                  <a:gd name="T52" fmla="+- 0 20883 20875"/>
                  <a:gd name="T53" fmla="*/ T52 w 113"/>
                  <a:gd name="T54" fmla="+- 0 29805 29781"/>
                  <a:gd name="T55" fmla="*/ 29805 h 169"/>
                  <a:gd name="T56" fmla="+- 0 20891 20875"/>
                  <a:gd name="T57" fmla="*/ T56 w 113"/>
                  <a:gd name="T58" fmla="+- 0 29797 29781"/>
                  <a:gd name="T59" fmla="*/ 29797 h 169"/>
                  <a:gd name="T60" fmla="+- 0 20915 20875"/>
                  <a:gd name="T61" fmla="*/ T60 w 113"/>
                  <a:gd name="T62" fmla="+- 0 29788 29781"/>
                  <a:gd name="T63" fmla="*/ 29788 h 169"/>
                  <a:gd name="T64" fmla="+- 0 20947 20875"/>
                  <a:gd name="T65" fmla="*/ T64 w 113"/>
                  <a:gd name="T66" fmla="+- 0 29788 29781"/>
                  <a:gd name="T67" fmla="*/ 29788 h 169"/>
                  <a:gd name="T68" fmla="+- 0 20963 20875"/>
                  <a:gd name="T69" fmla="*/ T68 w 113"/>
                  <a:gd name="T70" fmla="+- 0 29797 29781"/>
                  <a:gd name="T71" fmla="*/ 29797 h 169"/>
                  <a:gd name="T72" fmla="+- 0 20971 20875"/>
                  <a:gd name="T73" fmla="*/ T72 w 113"/>
                  <a:gd name="T74" fmla="+- 0 29805 29781"/>
                  <a:gd name="T75" fmla="*/ 29805 h 169"/>
                  <a:gd name="T76" fmla="+- 0 20988 20875"/>
                  <a:gd name="T77" fmla="*/ T76 w 113"/>
                  <a:gd name="T78" fmla="+- 0 29805 29781"/>
                  <a:gd name="T79" fmla="*/ 29805 h 169"/>
                  <a:gd name="T80" fmla="+- 0 20971 20875"/>
                  <a:gd name="T81" fmla="*/ T80 w 113"/>
                  <a:gd name="T82" fmla="+- 0 29788 29781"/>
                  <a:gd name="T83" fmla="*/ 29788 h 169"/>
                  <a:gd name="T84" fmla="+- 0 20947 20875"/>
                  <a:gd name="T85" fmla="*/ T84 w 113"/>
                  <a:gd name="T86" fmla="+- 0 29781 29781"/>
                  <a:gd name="T87" fmla="*/ 29781 h 169"/>
                  <a:gd name="T88" fmla="+- 0 20915 20875"/>
                  <a:gd name="T89" fmla="*/ T88 w 113"/>
                  <a:gd name="T90" fmla="+- 0 29781 29781"/>
                  <a:gd name="T91" fmla="*/ 29781 h 169"/>
                  <a:gd name="T92" fmla="+- 0 20891 20875"/>
                  <a:gd name="T93" fmla="*/ T92 w 113"/>
                  <a:gd name="T94" fmla="+- 0 29788 29781"/>
                  <a:gd name="T95" fmla="*/ 29788 h 169"/>
                  <a:gd name="T96" fmla="+- 0 20875 20875"/>
                  <a:gd name="T97" fmla="*/ T96 w 113"/>
                  <a:gd name="T98" fmla="+- 0 29805 29781"/>
                  <a:gd name="T99" fmla="*/ 29805 h 169"/>
                  <a:gd name="T100" fmla="+- 0 20875 20875"/>
                  <a:gd name="T101" fmla="*/ T100 w 113"/>
                  <a:gd name="T102" fmla="+- 0 29821 29781"/>
                  <a:gd name="T103" fmla="*/ 29821 h 169"/>
                  <a:gd name="T104" fmla="+- 0 20883 20875"/>
                  <a:gd name="T105" fmla="*/ T104 w 113"/>
                  <a:gd name="T106" fmla="+- 0 29837 29781"/>
                  <a:gd name="T107" fmla="*/ 29837 h 169"/>
                  <a:gd name="T108" fmla="+- 0 20891 20875"/>
                  <a:gd name="T109" fmla="*/ T108 w 113"/>
                  <a:gd name="T110" fmla="+- 0 29844 29781"/>
                  <a:gd name="T111" fmla="*/ 29844 h 169"/>
                  <a:gd name="T112" fmla="+- 0 20907 20875"/>
                  <a:gd name="T113" fmla="*/ T112 w 113"/>
                  <a:gd name="T114" fmla="+- 0 29853 29781"/>
                  <a:gd name="T115" fmla="*/ 29853 h 169"/>
                  <a:gd name="T116" fmla="+- 0 20947 20875"/>
                  <a:gd name="T117" fmla="*/ T116 w 113"/>
                  <a:gd name="T118" fmla="+- 0 29868 29781"/>
                  <a:gd name="T119" fmla="*/ 29868 h 169"/>
                  <a:gd name="T120" fmla="+- 0 20963 20875"/>
                  <a:gd name="T121" fmla="*/ T120 w 113"/>
                  <a:gd name="T122" fmla="+- 0 29877 29781"/>
                  <a:gd name="T123" fmla="*/ 29877 h 169"/>
                  <a:gd name="T124" fmla="+- 0 20971 20875"/>
                  <a:gd name="T125" fmla="*/ T124 w 113"/>
                  <a:gd name="T126" fmla="+- 0 29885 29781"/>
                  <a:gd name="T127" fmla="*/ 29885 h 169"/>
                  <a:gd name="T128" fmla="+- 0 20979 20875"/>
                  <a:gd name="T129" fmla="*/ T128 w 113"/>
                  <a:gd name="T130" fmla="+- 0 29900 29781"/>
                  <a:gd name="T131" fmla="*/ 29900 h 169"/>
                  <a:gd name="T132" fmla="+- 0 20979 20875"/>
                  <a:gd name="T133" fmla="*/ T132 w 113"/>
                  <a:gd name="T134" fmla="+- 0 29925 29781"/>
                  <a:gd name="T135" fmla="*/ 29925 h 169"/>
                  <a:gd name="T136" fmla="+- 0 20971 20875"/>
                  <a:gd name="T137" fmla="*/ T136 w 113"/>
                  <a:gd name="T138" fmla="+- 0 29933 29781"/>
                  <a:gd name="T139" fmla="*/ 29933 h 169"/>
                  <a:gd name="T140" fmla="+- 0 20947 20875"/>
                  <a:gd name="T141" fmla="*/ T140 w 113"/>
                  <a:gd name="T142" fmla="+- 0 29941 29781"/>
                  <a:gd name="T143" fmla="*/ 29941 h 169"/>
                  <a:gd name="T144" fmla="+- 0 20915 20875"/>
                  <a:gd name="T145" fmla="*/ T144 w 113"/>
                  <a:gd name="T146" fmla="+- 0 29941 29781"/>
                  <a:gd name="T147" fmla="*/ 29941 h 169"/>
                  <a:gd name="T148" fmla="+- 0 20899 20875"/>
                  <a:gd name="T149" fmla="*/ T148 w 113"/>
                  <a:gd name="T150" fmla="+- 0 29933 29781"/>
                  <a:gd name="T151" fmla="*/ 29933 h 169"/>
                  <a:gd name="T152" fmla="+- 0 20891 20875"/>
                  <a:gd name="T153" fmla="*/ T152 w 113"/>
                  <a:gd name="T154" fmla="+- 0 29925 29781"/>
                  <a:gd name="T155" fmla="*/ 29925 h 169"/>
                  <a:gd name="T156" fmla="+- 0 20875 20875"/>
                  <a:gd name="T157" fmla="*/ T156 w 113"/>
                  <a:gd name="T158" fmla="+- 0 29925 29781"/>
                  <a:gd name="T159" fmla="*/ 29925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13" h="169">
                    <a:moveTo>
                      <a:pt x="0" y="144"/>
                    </a:moveTo>
                    <a:lnTo>
                      <a:pt x="16" y="160"/>
                    </a:lnTo>
                    <a:lnTo>
                      <a:pt x="40" y="168"/>
                    </a:lnTo>
                    <a:lnTo>
                      <a:pt x="72" y="168"/>
                    </a:lnTo>
                    <a:lnTo>
                      <a:pt x="96" y="160"/>
                    </a:lnTo>
                    <a:lnTo>
                      <a:pt x="113" y="144"/>
                    </a:lnTo>
                    <a:lnTo>
                      <a:pt x="113" y="119"/>
                    </a:lnTo>
                    <a:lnTo>
                      <a:pt x="104" y="104"/>
                    </a:lnTo>
                    <a:lnTo>
                      <a:pt x="88" y="87"/>
                    </a:lnTo>
                    <a:lnTo>
                      <a:pt x="72" y="80"/>
                    </a:lnTo>
                    <a:lnTo>
                      <a:pt x="32" y="63"/>
                    </a:lnTo>
                    <a:lnTo>
                      <a:pt x="16" y="56"/>
                    </a:lnTo>
                    <a:lnTo>
                      <a:pt x="8" y="40"/>
                    </a:lnTo>
                    <a:lnTo>
                      <a:pt x="8" y="24"/>
                    </a:lnTo>
                    <a:lnTo>
                      <a:pt x="16" y="16"/>
                    </a:lnTo>
                    <a:lnTo>
                      <a:pt x="40" y="7"/>
                    </a:lnTo>
                    <a:lnTo>
                      <a:pt x="72" y="7"/>
                    </a:lnTo>
                    <a:lnTo>
                      <a:pt x="88" y="16"/>
                    </a:lnTo>
                    <a:lnTo>
                      <a:pt x="96" y="24"/>
                    </a:lnTo>
                    <a:lnTo>
                      <a:pt x="113" y="24"/>
                    </a:lnTo>
                    <a:lnTo>
                      <a:pt x="96" y="7"/>
                    </a:lnTo>
                    <a:lnTo>
                      <a:pt x="72" y="0"/>
                    </a:lnTo>
                    <a:lnTo>
                      <a:pt x="40" y="0"/>
                    </a:lnTo>
                    <a:lnTo>
                      <a:pt x="16" y="7"/>
                    </a:lnTo>
                    <a:lnTo>
                      <a:pt x="0" y="24"/>
                    </a:lnTo>
                    <a:lnTo>
                      <a:pt x="0" y="40"/>
                    </a:lnTo>
                    <a:lnTo>
                      <a:pt x="8" y="56"/>
                    </a:lnTo>
                    <a:lnTo>
                      <a:pt x="16" y="63"/>
                    </a:lnTo>
                    <a:lnTo>
                      <a:pt x="32" y="72"/>
                    </a:lnTo>
                    <a:lnTo>
                      <a:pt x="72" y="87"/>
                    </a:lnTo>
                    <a:lnTo>
                      <a:pt x="88" y="96"/>
                    </a:lnTo>
                    <a:lnTo>
                      <a:pt x="96" y="104"/>
                    </a:lnTo>
                    <a:lnTo>
                      <a:pt x="104" y="119"/>
                    </a:lnTo>
                    <a:lnTo>
                      <a:pt x="104" y="144"/>
                    </a:lnTo>
                    <a:lnTo>
                      <a:pt x="96" y="152"/>
                    </a:lnTo>
                    <a:lnTo>
                      <a:pt x="72" y="160"/>
                    </a:lnTo>
                    <a:lnTo>
                      <a:pt x="40" y="160"/>
                    </a:lnTo>
                    <a:lnTo>
                      <a:pt x="24" y="152"/>
                    </a:lnTo>
                    <a:lnTo>
                      <a:pt x="16" y="144"/>
                    </a:lnTo>
                    <a:lnTo>
                      <a:pt x="0" y="144"/>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56" name="Group 748">
              <a:extLst>
                <a:ext uri="{FF2B5EF4-FFF2-40B4-BE49-F238E27FC236}">
                  <a16:creationId xmlns:a16="http://schemas.microsoft.com/office/drawing/2014/main" id="{0DB5DDE3-D4DE-496F-82F0-2045255D0A0A}"/>
                </a:ext>
              </a:extLst>
            </p:cNvPr>
            <p:cNvGrpSpPr>
              <a:grpSpLocks/>
            </p:cNvGrpSpPr>
            <p:nvPr/>
          </p:nvGrpSpPr>
          <p:grpSpPr bwMode="auto">
            <a:xfrm>
              <a:off x="21047" y="29777"/>
              <a:ext cx="2" cy="175"/>
              <a:chOff x="21047" y="29777"/>
              <a:chExt cx="2" cy="175"/>
            </a:xfrm>
          </p:grpSpPr>
          <p:sp>
            <p:nvSpPr>
              <p:cNvPr id="20374" name="Freeform 749">
                <a:extLst>
                  <a:ext uri="{FF2B5EF4-FFF2-40B4-BE49-F238E27FC236}">
                    <a16:creationId xmlns:a16="http://schemas.microsoft.com/office/drawing/2014/main" id="{AC6B3FE7-BD48-40D9-B5DF-340B7D28C532}"/>
                  </a:ext>
                </a:extLst>
              </p:cNvPr>
              <p:cNvSpPr>
                <a:spLocks/>
              </p:cNvSpPr>
              <p:nvPr/>
            </p:nvSpPr>
            <p:spPr bwMode="auto">
              <a:xfrm>
                <a:off x="21047" y="29777"/>
                <a:ext cx="2" cy="175"/>
              </a:xfrm>
              <a:custGeom>
                <a:avLst/>
                <a:gdLst>
                  <a:gd name="T0" fmla="+- 0 29777 29777"/>
                  <a:gd name="T1" fmla="*/ 29777 h 175"/>
                  <a:gd name="T2" fmla="+- 0 29952 29777"/>
                  <a:gd name="T3" fmla="*/ 29952 h 175"/>
                </a:gdLst>
                <a:ahLst/>
                <a:cxnLst>
                  <a:cxn ang="0">
                    <a:pos x="0" y="T1"/>
                  </a:cxn>
                  <a:cxn ang="0">
                    <a:pos x="0" y="T3"/>
                  </a:cxn>
                </a:cxnLst>
                <a:rect l="0" t="0" r="r" b="b"/>
                <a:pathLst>
                  <a:path h="175">
                    <a:moveTo>
                      <a:pt x="0" y="0"/>
                    </a:moveTo>
                    <a:lnTo>
                      <a:pt x="0" y="175"/>
                    </a:lnTo>
                  </a:path>
                </a:pathLst>
              </a:custGeom>
              <a:noFill/>
              <a:ln w="103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57" name="Group 750">
              <a:extLst>
                <a:ext uri="{FF2B5EF4-FFF2-40B4-BE49-F238E27FC236}">
                  <a16:creationId xmlns:a16="http://schemas.microsoft.com/office/drawing/2014/main" id="{49D17165-448E-48B4-929F-C1278BDE1C8D}"/>
                </a:ext>
              </a:extLst>
            </p:cNvPr>
            <p:cNvGrpSpPr>
              <a:grpSpLocks/>
            </p:cNvGrpSpPr>
            <p:nvPr/>
          </p:nvGrpSpPr>
          <p:grpSpPr bwMode="auto">
            <a:xfrm>
              <a:off x="21151" y="29777"/>
              <a:ext cx="2" cy="175"/>
              <a:chOff x="21151" y="29777"/>
              <a:chExt cx="2" cy="175"/>
            </a:xfrm>
          </p:grpSpPr>
          <p:sp>
            <p:nvSpPr>
              <p:cNvPr id="20373" name="Freeform 751">
                <a:extLst>
                  <a:ext uri="{FF2B5EF4-FFF2-40B4-BE49-F238E27FC236}">
                    <a16:creationId xmlns:a16="http://schemas.microsoft.com/office/drawing/2014/main" id="{7FDF3F8B-A841-45AA-82A6-BF3FA2E4D751}"/>
                  </a:ext>
                </a:extLst>
              </p:cNvPr>
              <p:cNvSpPr>
                <a:spLocks/>
              </p:cNvSpPr>
              <p:nvPr/>
            </p:nvSpPr>
            <p:spPr bwMode="auto">
              <a:xfrm>
                <a:off x="21151" y="29777"/>
                <a:ext cx="2" cy="175"/>
              </a:xfrm>
              <a:custGeom>
                <a:avLst/>
                <a:gdLst>
                  <a:gd name="T0" fmla="+- 0 29777 29777"/>
                  <a:gd name="T1" fmla="*/ 29777 h 175"/>
                  <a:gd name="T2" fmla="+- 0 29952 29777"/>
                  <a:gd name="T3" fmla="*/ 29952 h 175"/>
                </a:gdLst>
                <a:ahLst/>
                <a:cxnLst>
                  <a:cxn ang="0">
                    <a:pos x="0" y="T1"/>
                  </a:cxn>
                  <a:cxn ang="0">
                    <a:pos x="0" y="T3"/>
                  </a:cxn>
                </a:cxnLst>
                <a:rect l="0" t="0" r="r" b="b"/>
                <a:pathLst>
                  <a:path h="175">
                    <a:moveTo>
                      <a:pt x="0" y="0"/>
                    </a:moveTo>
                    <a:lnTo>
                      <a:pt x="0" y="175"/>
                    </a:lnTo>
                  </a:path>
                </a:pathLst>
              </a:custGeom>
              <a:noFill/>
              <a:ln w="1104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58" name="Group 752">
              <a:extLst>
                <a:ext uri="{FF2B5EF4-FFF2-40B4-BE49-F238E27FC236}">
                  <a16:creationId xmlns:a16="http://schemas.microsoft.com/office/drawing/2014/main" id="{1329A69D-05F8-43D9-8727-49462A30C1A3}"/>
                </a:ext>
              </a:extLst>
            </p:cNvPr>
            <p:cNvGrpSpPr>
              <a:grpSpLocks/>
            </p:cNvGrpSpPr>
            <p:nvPr/>
          </p:nvGrpSpPr>
          <p:grpSpPr bwMode="auto">
            <a:xfrm>
              <a:off x="21051" y="29865"/>
              <a:ext cx="96" cy="2"/>
              <a:chOff x="21051" y="29865"/>
              <a:chExt cx="96" cy="2"/>
            </a:xfrm>
          </p:grpSpPr>
          <p:sp>
            <p:nvSpPr>
              <p:cNvPr id="20372" name="Freeform 753">
                <a:extLst>
                  <a:ext uri="{FF2B5EF4-FFF2-40B4-BE49-F238E27FC236}">
                    <a16:creationId xmlns:a16="http://schemas.microsoft.com/office/drawing/2014/main" id="{04992D4A-7CEB-46DB-A5C2-5EC9E22CF4C1}"/>
                  </a:ext>
                </a:extLst>
              </p:cNvPr>
              <p:cNvSpPr>
                <a:spLocks/>
              </p:cNvSpPr>
              <p:nvPr/>
            </p:nvSpPr>
            <p:spPr bwMode="auto">
              <a:xfrm>
                <a:off x="21051" y="29865"/>
                <a:ext cx="96" cy="2"/>
              </a:xfrm>
              <a:custGeom>
                <a:avLst/>
                <a:gdLst>
                  <a:gd name="T0" fmla="+- 0 21051 21051"/>
                  <a:gd name="T1" fmla="*/ T0 w 96"/>
                  <a:gd name="T2" fmla="+- 0 21147 21051"/>
                  <a:gd name="T3" fmla="*/ T2 w 96"/>
                </a:gdLst>
                <a:ahLst/>
                <a:cxnLst>
                  <a:cxn ang="0">
                    <a:pos x="T1" y="0"/>
                  </a:cxn>
                  <a:cxn ang="0">
                    <a:pos x="T3" y="0"/>
                  </a:cxn>
                </a:cxnLst>
                <a:rect l="0" t="0" r="r" b="b"/>
                <a:pathLst>
                  <a:path w="96">
                    <a:moveTo>
                      <a:pt x="0" y="0"/>
                    </a:moveTo>
                    <a:lnTo>
                      <a:pt x="96" y="0"/>
                    </a:lnTo>
                  </a:path>
                </a:pathLst>
              </a:custGeom>
              <a:noFill/>
              <a:ln w="90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59" name="Group 754">
              <a:extLst>
                <a:ext uri="{FF2B5EF4-FFF2-40B4-BE49-F238E27FC236}">
                  <a16:creationId xmlns:a16="http://schemas.microsoft.com/office/drawing/2014/main" id="{855E2E74-292E-4C3B-80AC-AC1306C3BCE3}"/>
                </a:ext>
              </a:extLst>
            </p:cNvPr>
            <p:cNvGrpSpPr>
              <a:grpSpLocks/>
            </p:cNvGrpSpPr>
            <p:nvPr/>
          </p:nvGrpSpPr>
          <p:grpSpPr bwMode="auto">
            <a:xfrm>
              <a:off x="21223" y="29777"/>
              <a:ext cx="2" cy="175"/>
              <a:chOff x="21223" y="29777"/>
              <a:chExt cx="2" cy="175"/>
            </a:xfrm>
          </p:grpSpPr>
          <p:sp>
            <p:nvSpPr>
              <p:cNvPr id="20371" name="Freeform 755">
                <a:extLst>
                  <a:ext uri="{FF2B5EF4-FFF2-40B4-BE49-F238E27FC236}">
                    <a16:creationId xmlns:a16="http://schemas.microsoft.com/office/drawing/2014/main" id="{B5546D60-EA7D-463C-9F1F-7E89F78B66CF}"/>
                  </a:ext>
                </a:extLst>
              </p:cNvPr>
              <p:cNvSpPr>
                <a:spLocks/>
              </p:cNvSpPr>
              <p:nvPr/>
            </p:nvSpPr>
            <p:spPr bwMode="auto">
              <a:xfrm>
                <a:off x="21223" y="29777"/>
                <a:ext cx="2" cy="175"/>
              </a:xfrm>
              <a:custGeom>
                <a:avLst/>
                <a:gdLst>
                  <a:gd name="T0" fmla="+- 0 29777 29777"/>
                  <a:gd name="T1" fmla="*/ 29777 h 175"/>
                  <a:gd name="T2" fmla="+- 0 29952 29777"/>
                  <a:gd name="T3" fmla="*/ 29952 h 175"/>
                </a:gdLst>
                <a:ahLst/>
                <a:cxnLst>
                  <a:cxn ang="0">
                    <a:pos x="0" y="T1"/>
                  </a:cxn>
                  <a:cxn ang="0">
                    <a:pos x="0" y="T3"/>
                  </a:cxn>
                </a:cxnLst>
                <a:rect l="0" t="0" r="r" b="b"/>
                <a:pathLst>
                  <a:path h="175">
                    <a:moveTo>
                      <a:pt x="0" y="0"/>
                    </a:moveTo>
                    <a:lnTo>
                      <a:pt x="0" y="175"/>
                    </a:lnTo>
                  </a:path>
                </a:pathLst>
              </a:custGeom>
              <a:noFill/>
              <a:ln w="103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60" name="Group 756">
              <a:extLst>
                <a:ext uri="{FF2B5EF4-FFF2-40B4-BE49-F238E27FC236}">
                  <a16:creationId xmlns:a16="http://schemas.microsoft.com/office/drawing/2014/main" id="{7D1DBB91-40CC-4E1A-99F8-A0341E59AEAB}"/>
                </a:ext>
              </a:extLst>
            </p:cNvPr>
            <p:cNvGrpSpPr>
              <a:grpSpLocks/>
            </p:cNvGrpSpPr>
            <p:nvPr/>
          </p:nvGrpSpPr>
          <p:grpSpPr bwMode="auto">
            <a:xfrm>
              <a:off x="21291" y="29781"/>
              <a:ext cx="105" cy="169"/>
              <a:chOff x="21291" y="29781"/>
              <a:chExt cx="105" cy="169"/>
            </a:xfrm>
          </p:grpSpPr>
          <p:sp>
            <p:nvSpPr>
              <p:cNvPr id="20370" name="Freeform 757">
                <a:extLst>
                  <a:ext uri="{FF2B5EF4-FFF2-40B4-BE49-F238E27FC236}">
                    <a16:creationId xmlns:a16="http://schemas.microsoft.com/office/drawing/2014/main" id="{5CDC5EE4-A156-4536-94DD-0D0441976FC0}"/>
                  </a:ext>
                </a:extLst>
              </p:cNvPr>
              <p:cNvSpPr>
                <a:spLocks/>
              </p:cNvSpPr>
              <p:nvPr/>
            </p:nvSpPr>
            <p:spPr bwMode="auto">
              <a:xfrm>
                <a:off x="21291" y="29781"/>
                <a:ext cx="105" cy="169"/>
              </a:xfrm>
              <a:custGeom>
                <a:avLst/>
                <a:gdLst>
                  <a:gd name="T0" fmla="+- 0 21300 21291"/>
                  <a:gd name="T1" fmla="*/ T0 w 105"/>
                  <a:gd name="T2" fmla="+- 0 29868 29781"/>
                  <a:gd name="T3" fmla="*/ 29868 h 169"/>
                  <a:gd name="T4" fmla="+- 0 21364 21291"/>
                  <a:gd name="T5" fmla="*/ T4 w 105"/>
                  <a:gd name="T6" fmla="+- 0 29868 29781"/>
                  <a:gd name="T7" fmla="*/ 29868 h 169"/>
                  <a:gd name="T8" fmla="+- 0 21380 21291"/>
                  <a:gd name="T9" fmla="*/ T8 w 105"/>
                  <a:gd name="T10" fmla="+- 0 29861 29781"/>
                  <a:gd name="T11" fmla="*/ 29861 h 169"/>
                  <a:gd name="T12" fmla="+- 0 21388 21291"/>
                  <a:gd name="T13" fmla="*/ T12 w 105"/>
                  <a:gd name="T14" fmla="+- 0 29853 29781"/>
                  <a:gd name="T15" fmla="*/ 29853 h 169"/>
                  <a:gd name="T16" fmla="+- 0 21395 21291"/>
                  <a:gd name="T17" fmla="*/ T16 w 105"/>
                  <a:gd name="T18" fmla="+- 0 29837 29781"/>
                  <a:gd name="T19" fmla="*/ 29837 h 169"/>
                  <a:gd name="T20" fmla="+- 0 21395 21291"/>
                  <a:gd name="T21" fmla="*/ T20 w 105"/>
                  <a:gd name="T22" fmla="+- 0 29812 29781"/>
                  <a:gd name="T23" fmla="*/ 29812 h 169"/>
                  <a:gd name="T24" fmla="+- 0 21388 21291"/>
                  <a:gd name="T25" fmla="*/ T24 w 105"/>
                  <a:gd name="T26" fmla="+- 0 29797 29781"/>
                  <a:gd name="T27" fmla="*/ 29797 h 169"/>
                  <a:gd name="T28" fmla="+- 0 21380 21291"/>
                  <a:gd name="T29" fmla="*/ T28 w 105"/>
                  <a:gd name="T30" fmla="+- 0 29788 29781"/>
                  <a:gd name="T31" fmla="*/ 29788 h 169"/>
                  <a:gd name="T32" fmla="+- 0 21364 21291"/>
                  <a:gd name="T33" fmla="*/ T32 w 105"/>
                  <a:gd name="T34" fmla="+- 0 29781 29781"/>
                  <a:gd name="T35" fmla="*/ 29781 h 169"/>
                  <a:gd name="T36" fmla="+- 0 21291 21291"/>
                  <a:gd name="T37" fmla="*/ T36 w 105"/>
                  <a:gd name="T38" fmla="+- 0 29781 29781"/>
                  <a:gd name="T39" fmla="*/ 29781 h 169"/>
                  <a:gd name="T40" fmla="+- 0 21291 21291"/>
                  <a:gd name="T41" fmla="*/ T40 w 105"/>
                  <a:gd name="T42" fmla="+- 0 29949 29781"/>
                  <a:gd name="T43" fmla="*/ 29949 h 169"/>
                  <a:gd name="T44" fmla="+- 0 21300 21291"/>
                  <a:gd name="T45" fmla="*/ T44 w 105"/>
                  <a:gd name="T46" fmla="+- 0 29949 29781"/>
                  <a:gd name="T47" fmla="*/ 29949 h 169"/>
                  <a:gd name="T48" fmla="+- 0 21300 21291"/>
                  <a:gd name="T49" fmla="*/ T48 w 105"/>
                  <a:gd name="T50" fmla="+- 0 29788 29781"/>
                  <a:gd name="T51" fmla="*/ 29788 h 169"/>
                  <a:gd name="T52" fmla="+- 0 21364 21291"/>
                  <a:gd name="T53" fmla="*/ T52 w 105"/>
                  <a:gd name="T54" fmla="+- 0 29788 29781"/>
                  <a:gd name="T55" fmla="*/ 29788 h 169"/>
                  <a:gd name="T56" fmla="+- 0 21380 21291"/>
                  <a:gd name="T57" fmla="*/ T56 w 105"/>
                  <a:gd name="T58" fmla="+- 0 29797 29781"/>
                  <a:gd name="T59" fmla="*/ 29797 h 169"/>
                  <a:gd name="T60" fmla="+- 0 21388 21291"/>
                  <a:gd name="T61" fmla="*/ T60 w 105"/>
                  <a:gd name="T62" fmla="+- 0 29812 29781"/>
                  <a:gd name="T63" fmla="*/ 29812 h 169"/>
                  <a:gd name="T64" fmla="+- 0 21388 21291"/>
                  <a:gd name="T65" fmla="*/ T64 w 105"/>
                  <a:gd name="T66" fmla="+- 0 29837 29781"/>
                  <a:gd name="T67" fmla="*/ 29837 h 169"/>
                  <a:gd name="T68" fmla="+- 0 21380 21291"/>
                  <a:gd name="T69" fmla="*/ T68 w 105"/>
                  <a:gd name="T70" fmla="+- 0 29853 29781"/>
                  <a:gd name="T71" fmla="*/ 29853 h 169"/>
                  <a:gd name="T72" fmla="+- 0 21364 21291"/>
                  <a:gd name="T73" fmla="*/ T72 w 105"/>
                  <a:gd name="T74" fmla="+- 0 29861 29781"/>
                  <a:gd name="T75" fmla="*/ 29861 h 169"/>
                  <a:gd name="T76" fmla="+- 0 21300 21291"/>
                  <a:gd name="T77" fmla="*/ T76 w 105"/>
                  <a:gd name="T78" fmla="+- 0 29861 29781"/>
                  <a:gd name="T79" fmla="*/ 29861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105" h="169">
                    <a:moveTo>
                      <a:pt x="9" y="87"/>
                    </a:moveTo>
                    <a:lnTo>
                      <a:pt x="73" y="87"/>
                    </a:lnTo>
                    <a:lnTo>
                      <a:pt x="89" y="80"/>
                    </a:lnTo>
                    <a:lnTo>
                      <a:pt x="97" y="72"/>
                    </a:lnTo>
                    <a:lnTo>
                      <a:pt x="104" y="56"/>
                    </a:lnTo>
                    <a:lnTo>
                      <a:pt x="104" y="31"/>
                    </a:lnTo>
                    <a:lnTo>
                      <a:pt x="97" y="16"/>
                    </a:lnTo>
                    <a:lnTo>
                      <a:pt x="89" y="7"/>
                    </a:lnTo>
                    <a:lnTo>
                      <a:pt x="73" y="0"/>
                    </a:lnTo>
                    <a:lnTo>
                      <a:pt x="0" y="0"/>
                    </a:lnTo>
                    <a:lnTo>
                      <a:pt x="0" y="168"/>
                    </a:lnTo>
                    <a:lnTo>
                      <a:pt x="9" y="168"/>
                    </a:lnTo>
                    <a:lnTo>
                      <a:pt x="9" y="7"/>
                    </a:lnTo>
                    <a:lnTo>
                      <a:pt x="73" y="7"/>
                    </a:lnTo>
                    <a:lnTo>
                      <a:pt x="89" y="16"/>
                    </a:lnTo>
                    <a:lnTo>
                      <a:pt x="97" y="31"/>
                    </a:lnTo>
                    <a:lnTo>
                      <a:pt x="97" y="56"/>
                    </a:lnTo>
                    <a:lnTo>
                      <a:pt x="89" y="72"/>
                    </a:lnTo>
                    <a:lnTo>
                      <a:pt x="73" y="80"/>
                    </a:lnTo>
                    <a:lnTo>
                      <a:pt x="9" y="8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61" name="Group 758">
              <a:extLst>
                <a:ext uri="{FF2B5EF4-FFF2-40B4-BE49-F238E27FC236}">
                  <a16:creationId xmlns:a16="http://schemas.microsoft.com/office/drawing/2014/main" id="{6F1D387A-F186-4822-B8A3-129C6F391C6A}"/>
                </a:ext>
              </a:extLst>
            </p:cNvPr>
            <p:cNvGrpSpPr>
              <a:grpSpLocks/>
            </p:cNvGrpSpPr>
            <p:nvPr/>
          </p:nvGrpSpPr>
          <p:grpSpPr bwMode="auto">
            <a:xfrm>
              <a:off x="18568" y="30092"/>
              <a:ext cx="2" cy="169"/>
              <a:chOff x="18568" y="30092"/>
              <a:chExt cx="2" cy="169"/>
            </a:xfrm>
          </p:grpSpPr>
          <p:sp>
            <p:nvSpPr>
              <p:cNvPr id="20369" name="Freeform 759">
                <a:extLst>
                  <a:ext uri="{FF2B5EF4-FFF2-40B4-BE49-F238E27FC236}">
                    <a16:creationId xmlns:a16="http://schemas.microsoft.com/office/drawing/2014/main" id="{B6D598B3-2C87-4082-80C7-F9D4ED31AED7}"/>
                  </a:ext>
                </a:extLst>
              </p:cNvPr>
              <p:cNvSpPr>
                <a:spLocks/>
              </p:cNvSpPr>
              <p:nvPr/>
            </p:nvSpPr>
            <p:spPr bwMode="auto">
              <a:xfrm>
                <a:off x="18568" y="30092"/>
                <a:ext cx="2" cy="169"/>
              </a:xfrm>
              <a:custGeom>
                <a:avLst/>
                <a:gdLst>
                  <a:gd name="T0" fmla="+- 0 30092 30092"/>
                  <a:gd name="T1" fmla="*/ 30092 h 169"/>
                  <a:gd name="T2" fmla="+- 0 30260 30092"/>
                  <a:gd name="T3" fmla="*/ 30260 h 169"/>
                </a:gdLst>
                <a:ahLst/>
                <a:cxnLst>
                  <a:cxn ang="0">
                    <a:pos x="0" y="T1"/>
                  </a:cxn>
                  <a:cxn ang="0">
                    <a:pos x="0" y="T3"/>
                  </a:cxn>
                </a:cxnLst>
                <a:rect l="0" t="0" r="r" b="b"/>
                <a:pathLst>
                  <a:path h="169">
                    <a:moveTo>
                      <a:pt x="0" y="0"/>
                    </a:moveTo>
                    <a:lnTo>
                      <a:pt x="0" y="16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62" name="Group 760">
              <a:extLst>
                <a:ext uri="{FF2B5EF4-FFF2-40B4-BE49-F238E27FC236}">
                  <a16:creationId xmlns:a16="http://schemas.microsoft.com/office/drawing/2014/main" id="{77033614-EEEA-440A-9156-A388A519176A}"/>
                </a:ext>
              </a:extLst>
            </p:cNvPr>
            <p:cNvGrpSpPr>
              <a:grpSpLocks/>
            </p:cNvGrpSpPr>
            <p:nvPr/>
          </p:nvGrpSpPr>
          <p:grpSpPr bwMode="auto">
            <a:xfrm>
              <a:off x="18577" y="30100"/>
              <a:ext cx="2" cy="152"/>
              <a:chOff x="18577" y="30100"/>
              <a:chExt cx="2" cy="152"/>
            </a:xfrm>
          </p:grpSpPr>
          <p:sp>
            <p:nvSpPr>
              <p:cNvPr id="20368" name="Freeform 761">
                <a:extLst>
                  <a:ext uri="{FF2B5EF4-FFF2-40B4-BE49-F238E27FC236}">
                    <a16:creationId xmlns:a16="http://schemas.microsoft.com/office/drawing/2014/main" id="{96A4A30B-E0E2-4C69-A890-AE3E201B2A75}"/>
                  </a:ext>
                </a:extLst>
              </p:cNvPr>
              <p:cNvSpPr>
                <a:spLocks/>
              </p:cNvSpPr>
              <p:nvPr/>
            </p:nvSpPr>
            <p:spPr bwMode="auto">
              <a:xfrm>
                <a:off x="18577" y="30100"/>
                <a:ext cx="2" cy="152"/>
              </a:xfrm>
              <a:custGeom>
                <a:avLst/>
                <a:gdLst>
                  <a:gd name="T0" fmla="+- 0 30100 30100"/>
                  <a:gd name="T1" fmla="*/ 30100 h 152"/>
                  <a:gd name="T2" fmla="+- 0 30252 30100"/>
                  <a:gd name="T3" fmla="*/ 30252 h 152"/>
                </a:gdLst>
                <a:ahLst/>
                <a:cxnLst>
                  <a:cxn ang="0">
                    <a:pos x="0" y="T1"/>
                  </a:cxn>
                  <a:cxn ang="0">
                    <a:pos x="0" y="T3"/>
                  </a:cxn>
                </a:cxnLst>
                <a:rect l="0" t="0" r="r" b="b"/>
                <a:pathLst>
                  <a:path h="152">
                    <a:moveTo>
                      <a:pt x="0" y="0"/>
                    </a:moveTo>
                    <a:lnTo>
                      <a:pt x="0" y="152"/>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63" name="Group 762">
              <a:extLst>
                <a:ext uri="{FF2B5EF4-FFF2-40B4-BE49-F238E27FC236}">
                  <a16:creationId xmlns:a16="http://schemas.microsoft.com/office/drawing/2014/main" id="{7F160125-1551-4211-9342-839BDBA72206}"/>
                </a:ext>
              </a:extLst>
            </p:cNvPr>
            <p:cNvGrpSpPr>
              <a:grpSpLocks/>
            </p:cNvGrpSpPr>
            <p:nvPr/>
          </p:nvGrpSpPr>
          <p:grpSpPr bwMode="auto">
            <a:xfrm>
              <a:off x="18568" y="30092"/>
              <a:ext cx="105" cy="90"/>
              <a:chOff x="18568" y="30092"/>
              <a:chExt cx="105" cy="90"/>
            </a:xfrm>
          </p:grpSpPr>
          <p:sp>
            <p:nvSpPr>
              <p:cNvPr id="20367" name="Freeform 763">
                <a:extLst>
                  <a:ext uri="{FF2B5EF4-FFF2-40B4-BE49-F238E27FC236}">
                    <a16:creationId xmlns:a16="http://schemas.microsoft.com/office/drawing/2014/main" id="{D4F51D1B-82F2-4520-BE51-EA85DF48EDEC}"/>
                  </a:ext>
                </a:extLst>
              </p:cNvPr>
              <p:cNvSpPr>
                <a:spLocks/>
              </p:cNvSpPr>
              <p:nvPr/>
            </p:nvSpPr>
            <p:spPr bwMode="auto">
              <a:xfrm>
                <a:off x="18568" y="30092"/>
                <a:ext cx="105" cy="90"/>
              </a:xfrm>
              <a:custGeom>
                <a:avLst/>
                <a:gdLst>
                  <a:gd name="T0" fmla="+- 0 18568 18568"/>
                  <a:gd name="T1" fmla="*/ T0 w 105"/>
                  <a:gd name="T2" fmla="+- 0 30092 30092"/>
                  <a:gd name="T3" fmla="*/ 30092 h 90"/>
                  <a:gd name="T4" fmla="+- 0 18633 18568"/>
                  <a:gd name="T5" fmla="*/ T4 w 105"/>
                  <a:gd name="T6" fmla="+- 0 30092 30092"/>
                  <a:gd name="T7" fmla="*/ 30092 h 90"/>
                  <a:gd name="T8" fmla="+- 0 18657 18568"/>
                  <a:gd name="T9" fmla="*/ T8 w 105"/>
                  <a:gd name="T10" fmla="+- 0 30100 30092"/>
                  <a:gd name="T11" fmla="*/ 30100 h 90"/>
                  <a:gd name="T12" fmla="+- 0 18665 18568"/>
                  <a:gd name="T13" fmla="*/ T12 w 105"/>
                  <a:gd name="T14" fmla="+- 0 30108 30092"/>
                  <a:gd name="T15" fmla="*/ 30108 h 90"/>
                  <a:gd name="T16" fmla="+- 0 18672 18568"/>
                  <a:gd name="T17" fmla="*/ T16 w 105"/>
                  <a:gd name="T18" fmla="+- 0 30125 30092"/>
                  <a:gd name="T19" fmla="*/ 30125 h 90"/>
                  <a:gd name="T20" fmla="+- 0 18672 18568"/>
                  <a:gd name="T21" fmla="*/ T20 w 105"/>
                  <a:gd name="T22" fmla="+- 0 30148 30092"/>
                  <a:gd name="T23" fmla="*/ 30148 h 90"/>
                  <a:gd name="T24" fmla="+- 0 18665 18568"/>
                  <a:gd name="T25" fmla="*/ T24 w 105"/>
                  <a:gd name="T26" fmla="+- 0 30164 30092"/>
                  <a:gd name="T27" fmla="*/ 30164 h 90"/>
                  <a:gd name="T28" fmla="+- 0 18657 18568"/>
                  <a:gd name="T29" fmla="*/ T28 w 105"/>
                  <a:gd name="T30" fmla="+- 0 30172 30092"/>
                  <a:gd name="T31" fmla="*/ 30172 h 90"/>
                  <a:gd name="T32" fmla="+- 0 18633 18568"/>
                  <a:gd name="T33" fmla="*/ T32 w 105"/>
                  <a:gd name="T34" fmla="+- 0 30181 30092"/>
                  <a:gd name="T35" fmla="*/ 30181 h 9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05" h="90">
                    <a:moveTo>
                      <a:pt x="0" y="0"/>
                    </a:moveTo>
                    <a:lnTo>
                      <a:pt x="65" y="0"/>
                    </a:lnTo>
                    <a:lnTo>
                      <a:pt x="89" y="8"/>
                    </a:lnTo>
                    <a:lnTo>
                      <a:pt x="97" y="16"/>
                    </a:lnTo>
                    <a:lnTo>
                      <a:pt x="104" y="33"/>
                    </a:lnTo>
                    <a:lnTo>
                      <a:pt x="104" y="56"/>
                    </a:lnTo>
                    <a:lnTo>
                      <a:pt x="97" y="72"/>
                    </a:lnTo>
                    <a:lnTo>
                      <a:pt x="89" y="80"/>
                    </a:lnTo>
                    <a:lnTo>
                      <a:pt x="65" y="89"/>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64" name="Group 764">
              <a:extLst>
                <a:ext uri="{FF2B5EF4-FFF2-40B4-BE49-F238E27FC236}">
                  <a16:creationId xmlns:a16="http://schemas.microsoft.com/office/drawing/2014/main" id="{E2E48DC4-71D9-41B9-80B6-435DC38521F6}"/>
                </a:ext>
              </a:extLst>
            </p:cNvPr>
            <p:cNvGrpSpPr>
              <a:grpSpLocks/>
            </p:cNvGrpSpPr>
            <p:nvPr/>
          </p:nvGrpSpPr>
          <p:grpSpPr bwMode="auto">
            <a:xfrm>
              <a:off x="18577" y="30100"/>
              <a:ext cx="88" cy="72"/>
              <a:chOff x="18577" y="30100"/>
              <a:chExt cx="88" cy="72"/>
            </a:xfrm>
          </p:grpSpPr>
          <p:sp>
            <p:nvSpPr>
              <p:cNvPr id="20366" name="Freeform 765">
                <a:extLst>
                  <a:ext uri="{FF2B5EF4-FFF2-40B4-BE49-F238E27FC236}">
                    <a16:creationId xmlns:a16="http://schemas.microsoft.com/office/drawing/2014/main" id="{1CABB9C5-4F41-434B-A4CC-10F3A0459246}"/>
                  </a:ext>
                </a:extLst>
              </p:cNvPr>
              <p:cNvSpPr>
                <a:spLocks/>
              </p:cNvSpPr>
              <p:nvPr/>
            </p:nvSpPr>
            <p:spPr bwMode="auto">
              <a:xfrm>
                <a:off x="18577" y="30100"/>
                <a:ext cx="88" cy="72"/>
              </a:xfrm>
              <a:custGeom>
                <a:avLst/>
                <a:gdLst>
                  <a:gd name="T0" fmla="+- 0 18577 18577"/>
                  <a:gd name="T1" fmla="*/ T0 w 88"/>
                  <a:gd name="T2" fmla="+- 0 30100 30100"/>
                  <a:gd name="T3" fmla="*/ 30100 h 72"/>
                  <a:gd name="T4" fmla="+- 0 18633 18577"/>
                  <a:gd name="T5" fmla="*/ T4 w 88"/>
                  <a:gd name="T6" fmla="+- 0 30100 30100"/>
                  <a:gd name="T7" fmla="*/ 30100 h 72"/>
                  <a:gd name="T8" fmla="+- 0 18657 18577"/>
                  <a:gd name="T9" fmla="*/ T8 w 88"/>
                  <a:gd name="T10" fmla="+- 0 30108 30100"/>
                  <a:gd name="T11" fmla="*/ 30108 h 72"/>
                  <a:gd name="T12" fmla="+- 0 18665 18577"/>
                  <a:gd name="T13" fmla="*/ T12 w 88"/>
                  <a:gd name="T14" fmla="+- 0 30125 30100"/>
                  <a:gd name="T15" fmla="*/ 30125 h 72"/>
                  <a:gd name="T16" fmla="+- 0 18665 18577"/>
                  <a:gd name="T17" fmla="*/ T16 w 88"/>
                  <a:gd name="T18" fmla="+- 0 30148 30100"/>
                  <a:gd name="T19" fmla="*/ 30148 h 72"/>
                  <a:gd name="T20" fmla="+- 0 18657 18577"/>
                  <a:gd name="T21" fmla="*/ T20 w 88"/>
                  <a:gd name="T22" fmla="+- 0 30164 30100"/>
                  <a:gd name="T23" fmla="*/ 30164 h 72"/>
                  <a:gd name="T24" fmla="+- 0 18633 18577"/>
                  <a:gd name="T25" fmla="*/ T24 w 88"/>
                  <a:gd name="T26" fmla="+- 0 30172 30100"/>
                  <a:gd name="T27" fmla="*/ 30172 h 72"/>
                  <a:gd name="T28" fmla="+- 0 18577 18577"/>
                  <a:gd name="T29" fmla="*/ T28 w 88"/>
                  <a:gd name="T30" fmla="+- 0 30172 30100"/>
                  <a:gd name="T31" fmla="*/ 30172 h 72"/>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88" h="72">
                    <a:moveTo>
                      <a:pt x="0" y="0"/>
                    </a:moveTo>
                    <a:lnTo>
                      <a:pt x="56" y="0"/>
                    </a:lnTo>
                    <a:lnTo>
                      <a:pt x="80" y="8"/>
                    </a:lnTo>
                    <a:lnTo>
                      <a:pt x="88" y="25"/>
                    </a:lnTo>
                    <a:lnTo>
                      <a:pt x="88" y="48"/>
                    </a:lnTo>
                    <a:lnTo>
                      <a:pt x="80" y="64"/>
                    </a:lnTo>
                    <a:lnTo>
                      <a:pt x="56" y="72"/>
                    </a:lnTo>
                    <a:lnTo>
                      <a:pt x="0" y="72"/>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65" name="Group 766">
              <a:extLst>
                <a:ext uri="{FF2B5EF4-FFF2-40B4-BE49-F238E27FC236}">
                  <a16:creationId xmlns:a16="http://schemas.microsoft.com/office/drawing/2014/main" id="{70F1876A-F225-49C4-AC66-FE843CA54282}"/>
                </a:ext>
              </a:extLst>
            </p:cNvPr>
            <p:cNvGrpSpPr>
              <a:grpSpLocks/>
            </p:cNvGrpSpPr>
            <p:nvPr/>
          </p:nvGrpSpPr>
          <p:grpSpPr bwMode="auto">
            <a:xfrm>
              <a:off x="18568" y="30172"/>
              <a:ext cx="105" cy="88"/>
              <a:chOff x="18568" y="30172"/>
              <a:chExt cx="105" cy="88"/>
            </a:xfrm>
          </p:grpSpPr>
          <p:sp>
            <p:nvSpPr>
              <p:cNvPr id="20365" name="Freeform 767">
                <a:extLst>
                  <a:ext uri="{FF2B5EF4-FFF2-40B4-BE49-F238E27FC236}">
                    <a16:creationId xmlns:a16="http://schemas.microsoft.com/office/drawing/2014/main" id="{3C7430D5-C768-4C7A-A887-B2EAD1F64533}"/>
                  </a:ext>
                </a:extLst>
              </p:cNvPr>
              <p:cNvSpPr>
                <a:spLocks/>
              </p:cNvSpPr>
              <p:nvPr/>
            </p:nvSpPr>
            <p:spPr bwMode="auto">
              <a:xfrm>
                <a:off x="18568" y="30172"/>
                <a:ext cx="105" cy="88"/>
              </a:xfrm>
              <a:custGeom>
                <a:avLst/>
                <a:gdLst>
                  <a:gd name="T0" fmla="+- 0 18633 18568"/>
                  <a:gd name="T1" fmla="*/ T0 w 105"/>
                  <a:gd name="T2" fmla="+- 0 30172 30172"/>
                  <a:gd name="T3" fmla="*/ 30172 h 88"/>
                  <a:gd name="T4" fmla="+- 0 18657 18568"/>
                  <a:gd name="T5" fmla="*/ T4 w 105"/>
                  <a:gd name="T6" fmla="+- 0 30181 30172"/>
                  <a:gd name="T7" fmla="*/ 30181 h 88"/>
                  <a:gd name="T8" fmla="+- 0 18665 18568"/>
                  <a:gd name="T9" fmla="*/ T8 w 105"/>
                  <a:gd name="T10" fmla="+- 0 30188 30172"/>
                  <a:gd name="T11" fmla="*/ 30188 h 88"/>
                  <a:gd name="T12" fmla="+- 0 18672 18568"/>
                  <a:gd name="T13" fmla="*/ T12 w 105"/>
                  <a:gd name="T14" fmla="+- 0 30204 30172"/>
                  <a:gd name="T15" fmla="*/ 30204 h 88"/>
                  <a:gd name="T16" fmla="+- 0 18672 18568"/>
                  <a:gd name="T17" fmla="*/ T16 w 105"/>
                  <a:gd name="T18" fmla="+- 0 30228 30172"/>
                  <a:gd name="T19" fmla="*/ 30228 h 88"/>
                  <a:gd name="T20" fmla="+- 0 18665 18568"/>
                  <a:gd name="T21" fmla="*/ T20 w 105"/>
                  <a:gd name="T22" fmla="+- 0 30244 30172"/>
                  <a:gd name="T23" fmla="*/ 30244 h 88"/>
                  <a:gd name="T24" fmla="+- 0 18657 18568"/>
                  <a:gd name="T25" fmla="*/ T24 w 105"/>
                  <a:gd name="T26" fmla="+- 0 30252 30172"/>
                  <a:gd name="T27" fmla="*/ 30252 h 88"/>
                  <a:gd name="T28" fmla="+- 0 18633 18568"/>
                  <a:gd name="T29" fmla="*/ T28 w 105"/>
                  <a:gd name="T30" fmla="+- 0 30260 30172"/>
                  <a:gd name="T31" fmla="*/ 30260 h 88"/>
                  <a:gd name="T32" fmla="+- 0 18568 18568"/>
                  <a:gd name="T33" fmla="*/ T32 w 105"/>
                  <a:gd name="T34" fmla="+- 0 30260 30172"/>
                  <a:gd name="T35" fmla="*/ 30260 h 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05" h="88">
                    <a:moveTo>
                      <a:pt x="65" y="0"/>
                    </a:moveTo>
                    <a:lnTo>
                      <a:pt x="89" y="9"/>
                    </a:lnTo>
                    <a:lnTo>
                      <a:pt x="97" y="16"/>
                    </a:lnTo>
                    <a:lnTo>
                      <a:pt x="104" y="32"/>
                    </a:lnTo>
                    <a:lnTo>
                      <a:pt x="104" y="56"/>
                    </a:lnTo>
                    <a:lnTo>
                      <a:pt x="97" y="72"/>
                    </a:lnTo>
                    <a:lnTo>
                      <a:pt x="89" y="80"/>
                    </a:lnTo>
                    <a:lnTo>
                      <a:pt x="65" y="88"/>
                    </a:lnTo>
                    <a:lnTo>
                      <a:pt x="0" y="8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66" name="Group 768">
              <a:extLst>
                <a:ext uri="{FF2B5EF4-FFF2-40B4-BE49-F238E27FC236}">
                  <a16:creationId xmlns:a16="http://schemas.microsoft.com/office/drawing/2014/main" id="{877D171F-CEC4-4706-8201-46CAF475FA31}"/>
                </a:ext>
              </a:extLst>
            </p:cNvPr>
            <p:cNvGrpSpPr>
              <a:grpSpLocks/>
            </p:cNvGrpSpPr>
            <p:nvPr/>
          </p:nvGrpSpPr>
          <p:grpSpPr bwMode="auto">
            <a:xfrm>
              <a:off x="18577" y="30181"/>
              <a:ext cx="88" cy="72"/>
              <a:chOff x="18577" y="30181"/>
              <a:chExt cx="88" cy="72"/>
            </a:xfrm>
          </p:grpSpPr>
          <p:sp>
            <p:nvSpPr>
              <p:cNvPr id="20364" name="Freeform 769">
                <a:extLst>
                  <a:ext uri="{FF2B5EF4-FFF2-40B4-BE49-F238E27FC236}">
                    <a16:creationId xmlns:a16="http://schemas.microsoft.com/office/drawing/2014/main" id="{CAE6D844-8B77-4344-881E-CA5E7D6D0806}"/>
                  </a:ext>
                </a:extLst>
              </p:cNvPr>
              <p:cNvSpPr>
                <a:spLocks/>
              </p:cNvSpPr>
              <p:nvPr/>
            </p:nvSpPr>
            <p:spPr bwMode="auto">
              <a:xfrm>
                <a:off x="18577" y="30181"/>
                <a:ext cx="88" cy="72"/>
              </a:xfrm>
              <a:custGeom>
                <a:avLst/>
                <a:gdLst>
                  <a:gd name="T0" fmla="+- 0 18577 18577"/>
                  <a:gd name="T1" fmla="*/ T0 w 88"/>
                  <a:gd name="T2" fmla="+- 0 30181 30181"/>
                  <a:gd name="T3" fmla="*/ 30181 h 72"/>
                  <a:gd name="T4" fmla="+- 0 18633 18577"/>
                  <a:gd name="T5" fmla="*/ T4 w 88"/>
                  <a:gd name="T6" fmla="+- 0 30181 30181"/>
                  <a:gd name="T7" fmla="*/ 30181 h 72"/>
                  <a:gd name="T8" fmla="+- 0 18657 18577"/>
                  <a:gd name="T9" fmla="*/ T8 w 88"/>
                  <a:gd name="T10" fmla="+- 0 30188 30181"/>
                  <a:gd name="T11" fmla="*/ 30188 h 72"/>
                  <a:gd name="T12" fmla="+- 0 18665 18577"/>
                  <a:gd name="T13" fmla="*/ T12 w 88"/>
                  <a:gd name="T14" fmla="+- 0 30204 30181"/>
                  <a:gd name="T15" fmla="*/ 30204 h 72"/>
                  <a:gd name="T16" fmla="+- 0 18665 18577"/>
                  <a:gd name="T17" fmla="*/ T16 w 88"/>
                  <a:gd name="T18" fmla="+- 0 30228 30181"/>
                  <a:gd name="T19" fmla="*/ 30228 h 72"/>
                  <a:gd name="T20" fmla="+- 0 18657 18577"/>
                  <a:gd name="T21" fmla="*/ T20 w 88"/>
                  <a:gd name="T22" fmla="+- 0 30244 30181"/>
                  <a:gd name="T23" fmla="*/ 30244 h 72"/>
                  <a:gd name="T24" fmla="+- 0 18633 18577"/>
                  <a:gd name="T25" fmla="*/ T24 w 88"/>
                  <a:gd name="T26" fmla="+- 0 30252 30181"/>
                  <a:gd name="T27" fmla="*/ 30252 h 72"/>
                  <a:gd name="T28" fmla="+- 0 18577 18577"/>
                  <a:gd name="T29" fmla="*/ T28 w 88"/>
                  <a:gd name="T30" fmla="+- 0 30252 30181"/>
                  <a:gd name="T31" fmla="*/ 30252 h 72"/>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88" h="72">
                    <a:moveTo>
                      <a:pt x="0" y="0"/>
                    </a:moveTo>
                    <a:lnTo>
                      <a:pt x="56" y="0"/>
                    </a:lnTo>
                    <a:lnTo>
                      <a:pt x="80" y="7"/>
                    </a:lnTo>
                    <a:lnTo>
                      <a:pt x="88" y="23"/>
                    </a:lnTo>
                    <a:lnTo>
                      <a:pt x="88" y="47"/>
                    </a:lnTo>
                    <a:lnTo>
                      <a:pt x="80" y="63"/>
                    </a:lnTo>
                    <a:lnTo>
                      <a:pt x="56" y="71"/>
                    </a:lnTo>
                    <a:lnTo>
                      <a:pt x="0" y="71"/>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67" name="Group 770">
              <a:extLst>
                <a:ext uri="{FF2B5EF4-FFF2-40B4-BE49-F238E27FC236}">
                  <a16:creationId xmlns:a16="http://schemas.microsoft.com/office/drawing/2014/main" id="{8CA7A0BF-0433-4FBD-A46E-77EC612DB77B}"/>
                </a:ext>
              </a:extLst>
            </p:cNvPr>
            <p:cNvGrpSpPr>
              <a:grpSpLocks/>
            </p:cNvGrpSpPr>
            <p:nvPr/>
          </p:nvGrpSpPr>
          <p:grpSpPr bwMode="auto">
            <a:xfrm>
              <a:off x="18729" y="30092"/>
              <a:ext cx="2" cy="169"/>
              <a:chOff x="18729" y="30092"/>
              <a:chExt cx="2" cy="169"/>
            </a:xfrm>
          </p:grpSpPr>
          <p:sp>
            <p:nvSpPr>
              <p:cNvPr id="20363" name="Freeform 771">
                <a:extLst>
                  <a:ext uri="{FF2B5EF4-FFF2-40B4-BE49-F238E27FC236}">
                    <a16:creationId xmlns:a16="http://schemas.microsoft.com/office/drawing/2014/main" id="{1D6ADD57-E0F0-4EC6-AFD1-2ACBADD599AD}"/>
                  </a:ext>
                </a:extLst>
              </p:cNvPr>
              <p:cNvSpPr>
                <a:spLocks/>
              </p:cNvSpPr>
              <p:nvPr/>
            </p:nvSpPr>
            <p:spPr bwMode="auto">
              <a:xfrm>
                <a:off x="18729" y="30092"/>
                <a:ext cx="2" cy="169"/>
              </a:xfrm>
              <a:custGeom>
                <a:avLst/>
                <a:gdLst>
                  <a:gd name="T0" fmla="+- 0 30092 30092"/>
                  <a:gd name="T1" fmla="*/ 30092 h 169"/>
                  <a:gd name="T2" fmla="+- 0 30260 30092"/>
                  <a:gd name="T3" fmla="*/ 30260 h 169"/>
                </a:gdLst>
                <a:ahLst/>
                <a:cxnLst>
                  <a:cxn ang="0">
                    <a:pos x="0" y="T1"/>
                  </a:cxn>
                  <a:cxn ang="0">
                    <a:pos x="0" y="T3"/>
                  </a:cxn>
                </a:cxnLst>
                <a:rect l="0" t="0" r="r" b="b"/>
                <a:pathLst>
                  <a:path h="169">
                    <a:moveTo>
                      <a:pt x="0" y="0"/>
                    </a:moveTo>
                    <a:lnTo>
                      <a:pt x="0" y="16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68" name="Group 772">
              <a:extLst>
                <a:ext uri="{FF2B5EF4-FFF2-40B4-BE49-F238E27FC236}">
                  <a16:creationId xmlns:a16="http://schemas.microsoft.com/office/drawing/2014/main" id="{3226DBF7-985F-4CBD-8D82-2E3F088AA800}"/>
                </a:ext>
              </a:extLst>
            </p:cNvPr>
            <p:cNvGrpSpPr>
              <a:grpSpLocks/>
            </p:cNvGrpSpPr>
            <p:nvPr/>
          </p:nvGrpSpPr>
          <p:grpSpPr bwMode="auto">
            <a:xfrm>
              <a:off x="18736" y="30100"/>
              <a:ext cx="2" cy="152"/>
              <a:chOff x="18736" y="30100"/>
              <a:chExt cx="2" cy="152"/>
            </a:xfrm>
          </p:grpSpPr>
          <p:sp>
            <p:nvSpPr>
              <p:cNvPr id="20362" name="Freeform 773">
                <a:extLst>
                  <a:ext uri="{FF2B5EF4-FFF2-40B4-BE49-F238E27FC236}">
                    <a16:creationId xmlns:a16="http://schemas.microsoft.com/office/drawing/2014/main" id="{F6FCC1C1-BFDC-4944-9BB2-C61BCF6B88F5}"/>
                  </a:ext>
                </a:extLst>
              </p:cNvPr>
              <p:cNvSpPr>
                <a:spLocks/>
              </p:cNvSpPr>
              <p:nvPr/>
            </p:nvSpPr>
            <p:spPr bwMode="auto">
              <a:xfrm>
                <a:off x="18736" y="30100"/>
                <a:ext cx="2" cy="152"/>
              </a:xfrm>
              <a:custGeom>
                <a:avLst/>
                <a:gdLst>
                  <a:gd name="T0" fmla="+- 0 30100 30100"/>
                  <a:gd name="T1" fmla="*/ 30100 h 152"/>
                  <a:gd name="T2" fmla="+- 0 30252 30100"/>
                  <a:gd name="T3" fmla="*/ 30252 h 152"/>
                </a:gdLst>
                <a:ahLst/>
                <a:cxnLst>
                  <a:cxn ang="0">
                    <a:pos x="0" y="T1"/>
                  </a:cxn>
                  <a:cxn ang="0">
                    <a:pos x="0" y="T3"/>
                  </a:cxn>
                </a:cxnLst>
                <a:rect l="0" t="0" r="r" b="b"/>
                <a:pathLst>
                  <a:path h="152">
                    <a:moveTo>
                      <a:pt x="0" y="0"/>
                    </a:moveTo>
                    <a:lnTo>
                      <a:pt x="0" y="152"/>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69" name="Group 774">
              <a:extLst>
                <a:ext uri="{FF2B5EF4-FFF2-40B4-BE49-F238E27FC236}">
                  <a16:creationId xmlns:a16="http://schemas.microsoft.com/office/drawing/2014/main" id="{D4B0080E-C619-4C9D-A8AE-92CD7CC5B261}"/>
                </a:ext>
              </a:extLst>
            </p:cNvPr>
            <p:cNvGrpSpPr>
              <a:grpSpLocks/>
            </p:cNvGrpSpPr>
            <p:nvPr/>
          </p:nvGrpSpPr>
          <p:grpSpPr bwMode="auto">
            <a:xfrm>
              <a:off x="18729" y="30092"/>
              <a:ext cx="97" cy="9"/>
              <a:chOff x="18729" y="30092"/>
              <a:chExt cx="97" cy="9"/>
            </a:xfrm>
          </p:grpSpPr>
          <p:sp>
            <p:nvSpPr>
              <p:cNvPr id="20361" name="Freeform 775">
                <a:extLst>
                  <a:ext uri="{FF2B5EF4-FFF2-40B4-BE49-F238E27FC236}">
                    <a16:creationId xmlns:a16="http://schemas.microsoft.com/office/drawing/2014/main" id="{5A1C56CC-CD03-4BF6-B421-376DEB5DE9C6}"/>
                  </a:ext>
                </a:extLst>
              </p:cNvPr>
              <p:cNvSpPr>
                <a:spLocks/>
              </p:cNvSpPr>
              <p:nvPr/>
            </p:nvSpPr>
            <p:spPr bwMode="auto">
              <a:xfrm>
                <a:off x="18729" y="30092"/>
                <a:ext cx="97" cy="9"/>
              </a:xfrm>
              <a:custGeom>
                <a:avLst/>
                <a:gdLst>
                  <a:gd name="T0" fmla="+- 0 18729 18729"/>
                  <a:gd name="T1" fmla="*/ T0 w 97"/>
                  <a:gd name="T2" fmla="+- 0 30092 30092"/>
                  <a:gd name="T3" fmla="*/ 30092 h 9"/>
                  <a:gd name="T4" fmla="+- 0 18825 18729"/>
                  <a:gd name="T5" fmla="*/ T4 w 97"/>
                  <a:gd name="T6" fmla="+- 0 30092 30092"/>
                  <a:gd name="T7" fmla="*/ 30092 h 9"/>
                  <a:gd name="T8" fmla="+- 0 18825 18729"/>
                  <a:gd name="T9" fmla="*/ T8 w 97"/>
                  <a:gd name="T10" fmla="+- 0 30100 30092"/>
                  <a:gd name="T11" fmla="*/ 30100 h 9"/>
                  <a:gd name="T12" fmla="+- 0 18736 18729"/>
                  <a:gd name="T13" fmla="*/ T12 w 97"/>
                  <a:gd name="T14" fmla="+- 0 30100 30092"/>
                  <a:gd name="T15" fmla="*/ 30100 h 9"/>
                </a:gdLst>
                <a:ahLst/>
                <a:cxnLst>
                  <a:cxn ang="0">
                    <a:pos x="T1" y="T3"/>
                  </a:cxn>
                  <a:cxn ang="0">
                    <a:pos x="T5" y="T7"/>
                  </a:cxn>
                  <a:cxn ang="0">
                    <a:pos x="T9" y="T11"/>
                  </a:cxn>
                  <a:cxn ang="0">
                    <a:pos x="T13" y="T15"/>
                  </a:cxn>
                </a:cxnLst>
                <a:rect l="0" t="0" r="r" b="b"/>
                <a:pathLst>
                  <a:path w="97" h="9">
                    <a:moveTo>
                      <a:pt x="0" y="0"/>
                    </a:moveTo>
                    <a:lnTo>
                      <a:pt x="96" y="0"/>
                    </a:lnTo>
                    <a:lnTo>
                      <a:pt x="96" y="8"/>
                    </a:lnTo>
                    <a:lnTo>
                      <a:pt x="7" y="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70" name="Group 776">
              <a:extLst>
                <a:ext uri="{FF2B5EF4-FFF2-40B4-BE49-F238E27FC236}">
                  <a16:creationId xmlns:a16="http://schemas.microsoft.com/office/drawing/2014/main" id="{24875168-188F-4156-BC0A-7CF2EAD26624}"/>
                </a:ext>
              </a:extLst>
            </p:cNvPr>
            <p:cNvGrpSpPr>
              <a:grpSpLocks/>
            </p:cNvGrpSpPr>
            <p:nvPr/>
          </p:nvGrpSpPr>
          <p:grpSpPr bwMode="auto">
            <a:xfrm>
              <a:off x="18736" y="30172"/>
              <a:ext cx="49" cy="9"/>
              <a:chOff x="18736" y="30172"/>
              <a:chExt cx="49" cy="9"/>
            </a:xfrm>
          </p:grpSpPr>
          <p:sp>
            <p:nvSpPr>
              <p:cNvPr id="20360" name="Freeform 777">
                <a:extLst>
                  <a:ext uri="{FF2B5EF4-FFF2-40B4-BE49-F238E27FC236}">
                    <a16:creationId xmlns:a16="http://schemas.microsoft.com/office/drawing/2014/main" id="{F9856F07-7D40-4F88-9ACE-A3F495C0A78A}"/>
                  </a:ext>
                </a:extLst>
              </p:cNvPr>
              <p:cNvSpPr>
                <a:spLocks/>
              </p:cNvSpPr>
              <p:nvPr/>
            </p:nvSpPr>
            <p:spPr bwMode="auto">
              <a:xfrm>
                <a:off x="18736" y="30172"/>
                <a:ext cx="49" cy="9"/>
              </a:xfrm>
              <a:custGeom>
                <a:avLst/>
                <a:gdLst>
                  <a:gd name="T0" fmla="+- 0 18736 18736"/>
                  <a:gd name="T1" fmla="*/ T0 w 49"/>
                  <a:gd name="T2" fmla="+- 0 30172 30172"/>
                  <a:gd name="T3" fmla="*/ 30172 h 9"/>
                  <a:gd name="T4" fmla="+- 0 18785 18736"/>
                  <a:gd name="T5" fmla="*/ T4 w 49"/>
                  <a:gd name="T6" fmla="+- 0 30172 30172"/>
                  <a:gd name="T7" fmla="*/ 30172 h 9"/>
                  <a:gd name="T8" fmla="+- 0 18785 18736"/>
                  <a:gd name="T9" fmla="*/ T8 w 49"/>
                  <a:gd name="T10" fmla="+- 0 30181 30172"/>
                  <a:gd name="T11" fmla="*/ 30181 h 9"/>
                  <a:gd name="T12" fmla="+- 0 18736 18736"/>
                  <a:gd name="T13" fmla="*/ T12 w 49"/>
                  <a:gd name="T14" fmla="+- 0 30181 30172"/>
                  <a:gd name="T15" fmla="*/ 30181 h 9"/>
                </a:gdLst>
                <a:ahLst/>
                <a:cxnLst>
                  <a:cxn ang="0">
                    <a:pos x="T1" y="T3"/>
                  </a:cxn>
                  <a:cxn ang="0">
                    <a:pos x="T5" y="T7"/>
                  </a:cxn>
                  <a:cxn ang="0">
                    <a:pos x="T9" y="T11"/>
                  </a:cxn>
                  <a:cxn ang="0">
                    <a:pos x="T13" y="T15"/>
                  </a:cxn>
                </a:cxnLst>
                <a:rect l="0" t="0" r="r" b="b"/>
                <a:pathLst>
                  <a:path w="49" h="9">
                    <a:moveTo>
                      <a:pt x="0" y="0"/>
                    </a:moveTo>
                    <a:lnTo>
                      <a:pt x="49" y="0"/>
                    </a:lnTo>
                    <a:lnTo>
                      <a:pt x="49" y="9"/>
                    </a:lnTo>
                    <a:lnTo>
                      <a:pt x="0" y="9"/>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71" name="Group 778">
              <a:extLst>
                <a:ext uri="{FF2B5EF4-FFF2-40B4-BE49-F238E27FC236}">
                  <a16:creationId xmlns:a16="http://schemas.microsoft.com/office/drawing/2014/main" id="{39156158-3F3A-4134-BEF1-97F6BFE840E8}"/>
                </a:ext>
              </a:extLst>
            </p:cNvPr>
            <p:cNvGrpSpPr>
              <a:grpSpLocks/>
            </p:cNvGrpSpPr>
            <p:nvPr/>
          </p:nvGrpSpPr>
          <p:grpSpPr bwMode="auto">
            <a:xfrm>
              <a:off x="18729" y="30252"/>
              <a:ext cx="97" cy="8"/>
              <a:chOff x="18729" y="30252"/>
              <a:chExt cx="97" cy="8"/>
            </a:xfrm>
          </p:grpSpPr>
          <p:sp>
            <p:nvSpPr>
              <p:cNvPr id="20359" name="Freeform 779">
                <a:extLst>
                  <a:ext uri="{FF2B5EF4-FFF2-40B4-BE49-F238E27FC236}">
                    <a16:creationId xmlns:a16="http://schemas.microsoft.com/office/drawing/2014/main" id="{5B401903-4AAD-4329-AF1A-46872059D0BC}"/>
                  </a:ext>
                </a:extLst>
              </p:cNvPr>
              <p:cNvSpPr>
                <a:spLocks/>
              </p:cNvSpPr>
              <p:nvPr/>
            </p:nvSpPr>
            <p:spPr bwMode="auto">
              <a:xfrm>
                <a:off x="18729" y="30252"/>
                <a:ext cx="97" cy="8"/>
              </a:xfrm>
              <a:custGeom>
                <a:avLst/>
                <a:gdLst>
                  <a:gd name="T0" fmla="+- 0 18736 18729"/>
                  <a:gd name="T1" fmla="*/ T0 w 97"/>
                  <a:gd name="T2" fmla="+- 0 30252 30252"/>
                  <a:gd name="T3" fmla="*/ 30252 h 8"/>
                  <a:gd name="T4" fmla="+- 0 18825 18729"/>
                  <a:gd name="T5" fmla="*/ T4 w 97"/>
                  <a:gd name="T6" fmla="+- 0 30252 30252"/>
                  <a:gd name="T7" fmla="*/ 30252 h 8"/>
                  <a:gd name="T8" fmla="+- 0 18825 18729"/>
                  <a:gd name="T9" fmla="*/ T8 w 97"/>
                  <a:gd name="T10" fmla="+- 0 30260 30252"/>
                  <a:gd name="T11" fmla="*/ 30260 h 8"/>
                  <a:gd name="T12" fmla="+- 0 18729 18729"/>
                  <a:gd name="T13" fmla="*/ T12 w 97"/>
                  <a:gd name="T14" fmla="+- 0 30260 30252"/>
                  <a:gd name="T15" fmla="*/ 30260 h 8"/>
                </a:gdLst>
                <a:ahLst/>
                <a:cxnLst>
                  <a:cxn ang="0">
                    <a:pos x="T1" y="T3"/>
                  </a:cxn>
                  <a:cxn ang="0">
                    <a:pos x="T5" y="T7"/>
                  </a:cxn>
                  <a:cxn ang="0">
                    <a:pos x="T9" y="T11"/>
                  </a:cxn>
                  <a:cxn ang="0">
                    <a:pos x="T13" y="T15"/>
                  </a:cxn>
                </a:cxnLst>
                <a:rect l="0" t="0" r="r" b="b"/>
                <a:pathLst>
                  <a:path w="97" h="8">
                    <a:moveTo>
                      <a:pt x="7" y="0"/>
                    </a:moveTo>
                    <a:lnTo>
                      <a:pt x="96" y="0"/>
                    </a:lnTo>
                    <a:lnTo>
                      <a:pt x="96" y="8"/>
                    </a:lnTo>
                    <a:lnTo>
                      <a:pt x="0" y="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72" name="Group 780">
              <a:extLst>
                <a:ext uri="{FF2B5EF4-FFF2-40B4-BE49-F238E27FC236}">
                  <a16:creationId xmlns:a16="http://schemas.microsoft.com/office/drawing/2014/main" id="{58DE596B-87AD-40F4-B163-B1F96859EE1C}"/>
                </a:ext>
              </a:extLst>
            </p:cNvPr>
            <p:cNvGrpSpPr>
              <a:grpSpLocks/>
            </p:cNvGrpSpPr>
            <p:nvPr/>
          </p:nvGrpSpPr>
          <p:grpSpPr bwMode="auto">
            <a:xfrm>
              <a:off x="18880" y="30092"/>
              <a:ext cx="2" cy="169"/>
              <a:chOff x="18880" y="30092"/>
              <a:chExt cx="2" cy="169"/>
            </a:xfrm>
          </p:grpSpPr>
          <p:sp>
            <p:nvSpPr>
              <p:cNvPr id="20358" name="Freeform 781">
                <a:extLst>
                  <a:ext uri="{FF2B5EF4-FFF2-40B4-BE49-F238E27FC236}">
                    <a16:creationId xmlns:a16="http://schemas.microsoft.com/office/drawing/2014/main" id="{6F71B6E0-ED31-4BC0-94E4-1D6E6635C532}"/>
                  </a:ext>
                </a:extLst>
              </p:cNvPr>
              <p:cNvSpPr>
                <a:spLocks/>
              </p:cNvSpPr>
              <p:nvPr/>
            </p:nvSpPr>
            <p:spPr bwMode="auto">
              <a:xfrm>
                <a:off x="18880" y="30092"/>
                <a:ext cx="2" cy="169"/>
              </a:xfrm>
              <a:custGeom>
                <a:avLst/>
                <a:gdLst>
                  <a:gd name="T0" fmla="+- 0 30092 30092"/>
                  <a:gd name="T1" fmla="*/ 30092 h 169"/>
                  <a:gd name="T2" fmla="+- 0 30260 30092"/>
                  <a:gd name="T3" fmla="*/ 30260 h 169"/>
                </a:gdLst>
                <a:ahLst/>
                <a:cxnLst>
                  <a:cxn ang="0">
                    <a:pos x="0" y="T1"/>
                  </a:cxn>
                  <a:cxn ang="0">
                    <a:pos x="0" y="T3"/>
                  </a:cxn>
                </a:cxnLst>
                <a:rect l="0" t="0" r="r" b="b"/>
                <a:pathLst>
                  <a:path h="169">
                    <a:moveTo>
                      <a:pt x="0" y="0"/>
                    </a:moveTo>
                    <a:lnTo>
                      <a:pt x="0" y="16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73" name="Group 782">
              <a:extLst>
                <a:ext uri="{FF2B5EF4-FFF2-40B4-BE49-F238E27FC236}">
                  <a16:creationId xmlns:a16="http://schemas.microsoft.com/office/drawing/2014/main" id="{0DCF3D40-4804-44C8-BC8E-779611D6F6E2}"/>
                </a:ext>
              </a:extLst>
            </p:cNvPr>
            <p:cNvGrpSpPr>
              <a:grpSpLocks/>
            </p:cNvGrpSpPr>
            <p:nvPr/>
          </p:nvGrpSpPr>
          <p:grpSpPr bwMode="auto">
            <a:xfrm>
              <a:off x="18889" y="30100"/>
              <a:ext cx="2" cy="152"/>
              <a:chOff x="18889" y="30100"/>
              <a:chExt cx="2" cy="152"/>
            </a:xfrm>
          </p:grpSpPr>
          <p:sp>
            <p:nvSpPr>
              <p:cNvPr id="20357" name="Freeform 783">
                <a:extLst>
                  <a:ext uri="{FF2B5EF4-FFF2-40B4-BE49-F238E27FC236}">
                    <a16:creationId xmlns:a16="http://schemas.microsoft.com/office/drawing/2014/main" id="{D1FF9CE2-36F5-4F16-B786-D6BAFC1E918D}"/>
                  </a:ext>
                </a:extLst>
              </p:cNvPr>
              <p:cNvSpPr>
                <a:spLocks/>
              </p:cNvSpPr>
              <p:nvPr/>
            </p:nvSpPr>
            <p:spPr bwMode="auto">
              <a:xfrm>
                <a:off x="18889" y="30100"/>
                <a:ext cx="2" cy="152"/>
              </a:xfrm>
              <a:custGeom>
                <a:avLst/>
                <a:gdLst>
                  <a:gd name="T0" fmla="+- 0 30100 30100"/>
                  <a:gd name="T1" fmla="*/ 30100 h 152"/>
                  <a:gd name="T2" fmla="+- 0 30252 30100"/>
                  <a:gd name="T3" fmla="*/ 30252 h 152"/>
                </a:gdLst>
                <a:ahLst/>
                <a:cxnLst>
                  <a:cxn ang="0">
                    <a:pos x="0" y="T1"/>
                  </a:cxn>
                  <a:cxn ang="0">
                    <a:pos x="0" y="T3"/>
                  </a:cxn>
                </a:cxnLst>
                <a:rect l="0" t="0" r="r" b="b"/>
                <a:pathLst>
                  <a:path h="152">
                    <a:moveTo>
                      <a:pt x="0" y="0"/>
                    </a:moveTo>
                    <a:lnTo>
                      <a:pt x="0" y="152"/>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74" name="Group 784">
              <a:extLst>
                <a:ext uri="{FF2B5EF4-FFF2-40B4-BE49-F238E27FC236}">
                  <a16:creationId xmlns:a16="http://schemas.microsoft.com/office/drawing/2014/main" id="{9496BE4E-1646-4610-B59B-18AADE37220F}"/>
                </a:ext>
              </a:extLst>
            </p:cNvPr>
            <p:cNvGrpSpPr>
              <a:grpSpLocks/>
            </p:cNvGrpSpPr>
            <p:nvPr/>
          </p:nvGrpSpPr>
          <p:grpSpPr bwMode="auto">
            <a:xfrm>
              <a:off x="18880" y="30092"/>
              <a:ext cx="113" cy="169"/>
              <a:chOff x="18880" y="30092"/>
              <a:chExt cx="113" cy="169"/>
            </a:xfrm>
          </p:grpSpPr>
          <p:sp>
            <p:nvSpPr>
              <p:cNvPr id="20356" name="Freeform 785">
                <a:extLst>
                  <a:ext uri="{FF2B5EF4-FFF2-40B4-BE49-F238E27FC236}">
                    <a16:creationId xmlns:a16="http://schemas.microsoft.com/office/drawing/2014/main" id="{B45E3C5A-A13E-451A-B71B-452E14DBD9F4}"/>
                  </a:ext>
                </a:extLst>
              </p:cNvPr>
              <p:cNvSpPr>
                <a:spLocks/>
              </p:cNvSpPr>
              <p:nvPr/>
            </p:nvSpPr>
            <p:spPr bwMode="auto">
              <a:xfrm>
                <a:off x="18880" y="30092"/>
                <a:ext cx="113" cy="169"/>
              </a:xfrm>
              <a:custGeom>
                <a:avLst/>
                <a:gdLst>
                  <a:gd name="T0" fmla="+- 0 18880 18880"/>
                  <a:gd name="T1" fmla="*/ T0 w 113"/>
                  <a:gd name="T2" fmla="+- 0 30092 30092"/>
                  <a:gd name="T3" fmla="*/ 30092 h 169"/>
                  <a:gd name="T4" fmla="+- 0 18936 18880"/>
                  <a:gd name="T5" fmla="*/ T4 w 113"/>
                  <a:gd name="T6" fmla="+- 0 30092 30092"/>
                  <a:gd name="T7" fmla="*/ 30092 h 169"/>
                  <a:gd name="T8" fmla="+- 0 18960 18880"/>
                  <a:gd name="T9" fmla="*/ T8 w 113"/>
                  <a:gd name="T10" fmla="+- 0 30100 30092"/>
                  <a:gd name="T11" fmla="*/ 30100 h 169"/>
                  <a:gd name="T12" fmla="+- 0 18977 18880"/>
                  <a:gd name="T13" fmla="*/ T12 w 113"/>
                  <a:gd name="T14" fmla="+- 0 30116 30092"/>
                  <a:gd name="T15" fmla="*/ 30116 h 169"/>
                  <a:gd name="T16" fmla="+- 0 18985 18880"/>
                  <a:gd name="T17" fmla="*/ T16 w 113"/>
                  <a:gd name="T18" fmla="+- 0 30132 30092"/>
                  <a:gd name="T19" fmla="*/ 30132 h 169"/>
                  <a:gd name="T20" fmla="+- 0 18992 18880"/>
                  <a:gd name="T21" fmla="*/ T20 w 113"/>
                  <a:gd name="T22" fmla="+- 0 30157 30092"/>
                  <a:gd name="T23" fmla="*/ 30157 h 169"/>
                  <a:gd name="T24" fmla="+- 0 18992 18880"/>
                  <a:gd name="T25" fmla="*/ T24 w 113"/>
                  <a:gd name="T26" fmla="+- 0 30196 30092"/>
                  <a:gd name="T27" fmla="*/ 30196 h 169"/>
                  <a:gd name="T28" fmla="+- 0 18985 18880"/>
                  <a:gd name="T29" fmla="*/ T28 w 113"/>
                  <a:gd name="T30" fmla="+- 0 30220 30092"/>
                  <a:gd name="T31" fmla="*/ 30220 h 169"/>
                  <a:gd name="T32" fmla="+- 0 18977 18880"/>
                  <a:gd name="T33" fmla="*/ T32 w 113"/>
                  <a:gd name="T34" fmla="+- 0 30237 30092"/>
                  <a:gd name="T35" fmla="*/ 30237 h 169"/>
                  <a:gd name="T36" fmla="+- 0 18960 18880"/>
                  <a:gd name="T37" fmla="*/ T36 w 113"/>
                  <a:gd name="T38" fmla="+- 0 30252 30092"/>
                  <a:gd name="T39" fmla="*/ 30252 h 169"/>
                  <a:gd name="T40" fmla="+- 0 18936 18880"/>
                  <a:gd name="T41" fmla="*/ T40 w 113"/>
                  <a:gd name="T42" fmla="+- 0 30260 30092"/>
                  <a:gd name="T43" fmla="*/ 30260 h 169"/>
                  <a:gd name="T44" fmla="+- 0 18880 18880"/>
                  <a:gd name="T45" fmla="*/ T44 w 113"/>
                  <a:gd name="T46" fmla="+- 0 30260 30092"/>
                  <a:gd name="T47" fmla="*/ 30260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13" h="169">
                    <a:moveTo>
                      <a:pt x="0" y="0"/>
                    </a:moveTo>
                    <a:lnTo>
                      <a:pt x="56" y="0"/>
                    </a:lnTo>
                    <a:lnTo>
                      <a:pt x="80" y="8"/>
                    </a:lnTo>
                    <a:lnTo>
                      <a:pt x="97" y="24"/>
                    </a:lnTo>
                    <a:lnTo>
                      <a:pt x="105" y="40"/>
                    </a:lnTo>
                    <a:lnTo>
                      <a:pt x="112" y="65"/>
                    </a:lnTo>
                    <a:lnTo>
                      <a:pt x="112" y="104"/>
                    </a:lnTo>
                    <a:lnTo>
                      <a:pt x="105" y="128"/>
                    </a:lnTo>
                    <a:lnTo>
                      <a:pt x="97" y="145"/>
                    </a:lnTo>
                    <a:lnTo>
                      <a:pt x="80" y="160"/>
                    </a:lnTo>
                    <a:lnTo>
                      <a:pt x="56" y="168"/>
                    </a:lnTo>
                    <a:lnTo>
                      <a:pt x="0" y="16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75" name="Group 786">
              <a:extLst>
                <a:ext uri="{FF2B5EF4-FFF2-40B4-BE49-F238E27FC236}">
                  <a16:creationId xmlns:a16="http://schemas.microsoft.com/office/drawing/2014/main" id="{B3D94332-BD44-4C60-9ACC-A0B2F720577D}"/>
                </a:ext>
              </a:extLst>
            </p:cNvPr>
            <p:cNvGrpSpPr>
              <a:grpSpLocks/>
            </p:cNvGrpSpPr>
            <p:nvPr/>
          </p:nvGrpSpPr>
          <p:grpSpPr bwMode="auto">
            <a:xfrm>
              <a:off x="18889" y="30100"/>
              <a:ext cx="96" cy="152"/>
              <a:chOff x="18889" y="30100"/>
              <a:chExt cx="96" cy="152"/>
            </a:xfrm>
          </p:grpSpPr>
          <p:sp>
            <p:nvSpPr>
              <p:cNvPr id="20355" name="Freeform 787">
                <a:extLst>
                  <a:ext uri="{FF2B5EF4-FFF2-40B4-BE49-F238E27FC236}">
                    <a16:creationId xmlns:a16="http://schemas.microsoft.com/office/drawing/2014/main" id="{33DFC396-9418-48F9-8364-BAAFCE99A478}"/>
                  </a:ext>
                </a:extLst>
              </p:cNvPr>
              <p:cNvSpPr>
                <a:spLocks/>
              </p:cNvSpPr>
              <p:nvPr/>
            </p:nvSpPr>
            <p:spPr bwMode="auto">
              <a:xfrm>
                <a:off x="18889" y="30100"/>
                <a:ext cx="96" cy="152"/>
              </a:xfrm>
              <a:custGeom>
                <a:avLst/>
                <a:gdLst>
                  <a:gd name="T0" fmla="+- 0 18889 18889"/>
                  <a:gd name="T1" fmla="*/ T0 w 96"/>
                  <a:gd name="T2" fmla="+- 0 30100 30100"/>
                  <a:gd name="T3" fmla="*/ 30100 h 152"/>
                  <a:gd name="T4" fmla="+- 0 18936 18889"/>
                  <a:gd name="T5" fmla="*/ T4 w 96"/>
                  <a:gd name="T6" fmla="+- 0 30100 30100"/>
                  <a:gd name="T7" fmla="*/ 30100 h 152"/>
                  <a:gd name="T8" fmla="+- 0 18960 18889"/>
                  <a:gd name="T9" fmla="*/ T8 w 96"/>
                  <a:gd name="T10" fmla="+- 0 30108 30100"/>
                  <a:gd name="T11" fmla="*/ 30108 h 152"/>
                  <a:gd name="T12" fmla="+- 0 18969 18889"/>
                  <a:gd name="T13" fmla="*/ T12 w 96"/>
                  <a:gd name="T14" fmla="+- 0 30116 30100"/>
                  <a:gd name="T15" fmla="*/ 30116 h 152"/>
                  <a:gd name="T16" fmla="+- 0 18977 18889"/>
                  <a:gd name="T17" fmla="*/ T16 w 96"/>
                  <a:gd name="T18" fmla="+- 0 30132 30100"/>
                  <a:gd name="T19" fmla="*/ 30132 h 152"/>
                  <a:gd name="T20" fmla="+- 0 18985 18889"/>
                  <a:gd name="T21" fmla="*/ T20 w 96"/>
                  <a:gd name="T22" fmla="+- 0 30157 30100"/>
                  <a:gd name="T23" fmla="*/ 30157 h 152"/>
                  <a:gd name="T24" fmla="+- 0 18985 18889"/>
                  <a:gd name="T25" fmla="*/ T24 w 96"/>
                  <a:gd name="T26" fmla="+- 0 30196 30100"/>
                  <a:gd name="T27" fmla="*/ 30196 h 152"/>
                  <a:gd name="T28" fmla="+- 0 18977 18889"/>
                  <a:gd name="T29" fmla="*/ T28 w 96"/>
                  <a:gd name="T30" fmla="+- 0 30220 30100"/>
                  <a:gd name="T31" fmla="*/ 30220 h 152"/>
                  <a:gd name="T32" fmla="+- 0 18969 18889"/>
                  <a:gd name="T33" fmla="*/ T32 w 96"/>
                  <a:gd name="T34" fmla="+- 0 30237 30100"/>
                  <a:gd name="T35" fmla="*/ 30237 h 152"/>
                  <a:gd name="T36" fmla="+- 0 18960 18889"/>
                  <a:gd name="T37" fmla="*/ T36 w 96"/>
                  <a:gd name="T38" fmla="+- 0 30244 30100"/>
                  <a:gd name="T39" fmla="*/ 30244 h 152"/>
                  <a:gd name="T40" fmla="+- 0 18936 18889"/>
                  <a:gd name="T41" fmla="*/ T40 w 96"/>
                  <a:gd name="T42" fmla="+- 0 30252 30100"/>
                  <a:gd name="T43" fmla="*/ 30252 h 152"/>
                  <a:gd name="T44" fmla="+- 0 18889 18889"/>
                  <a:gd name="T45" fmla="*/ T44 w 96"/>
                  <a:gd name="T46" fmla="+- 0 30252 30100"/>
                  <a:gd name="T47" fmla="*/ 30252 h 1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96" h="152">
                    <a:moveTo>
                      <a:pt x="0" y="0"/>
                    </a:moveTo>
                    <a:lnTo>
                      <a:pt x="47" y="0"/>
                    </a:lnTo>
                    <a:lnTo>
                      <a:pt x="71" y="8"/>
                    </a:lnTo>
                    <a:lnTo>
                      <a:pt x="80" y="16"/>
                    </a:lnTo>
                    <a:lnTo>
                      <a:pt x="88" y="32"/>
                    </a:lnTo>
                    <a:lnTo>
                      <a:pt x="96" y="57"/>
                    </a:lnTo>
                    <a:lnTo>
                      <a:pt x="96" y="96"/>
                    </a:lnTo>
                    <a:lnTo>
                      <a:pt x="88" y="120"/>
                    </a:lnTo>
                    <a:lnTo>
                      <a:pt x="80" y="137"/>
                    </a:lnTo>
                    <a:lnTo>
                      <a:pt x="71" y="144"/>
                    </a:lnTo>
                    <a:lnTo>
                      <a:pt x="47" y="152"/>
                    </a:lnTo>
                    <a:lnTo>
                      <a:pt x="0" y="152"/>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76" name="Group 788">
              <a:extLst>
                <a:ext uri="{FF2B5EF4-FFF2-40B4-BE49-F238E27FC236}">
                  <a16:creationId xmlns:a16="http://schemas.microsoft.com/office/drawing/2014/main" id="{176AB61D-BF7B-4530-AC00-A69F136CA6C1}"/>
                </a:ext>
              </a:extLst>
            </p:cNvPr>
            <p:cNvGrpSpPr>
              <a:grpSpLocks/>
            </p:cNvGrpSpPr>
            <p:nvPr/>
          </p:nvGrpSpPr>
          <p:grpSpPr bwMode="auto">
            <a:xfrm>
              <a:off x="19048" y="30092"/>
              <a:ext cx="97" cy="169"/>
              <a:chOff x="19048" y="30092"/>
              <a:chExt cx="97" cy="169"/>
            </a:xfrm>
          </p:grpSpPr>
          <p:sp>
            <p:nvSpPr>
              <p:cNvPr id="20354" name="Freeform 789">
                <a:extLst>
                  <a:ext uri="{FF2B5EF4-FFF2-40B4-BE49-F238E27FC236}">
                    <a16:creationId xmlns:a16="http://schemas.microsoft.com/office/drawing/2014/main" id="{462562D1-8151-4DF9-9B5F-25B7B9B3AB58}"/>
                  </a:ext>
                </a:extLst>
              </p:cNvPr>
              <p:cNvSpPr>
                <a:spLocks/>
              </p:cNvSpPr>
              <p:nvPr/>
            </p:nvSpPr>
            <p:spPr bwMode="auto">
              <a:xfrm>
                <a:off x="19048" y="30092"/>
                <a:ext cx="97" cy="169"/>
              </a:xfrm>
              <a:custGeom>
                <a:avLst/>
                <a:gdLst>
                  <a:gd name="T0" fmla="+- 0 19145 19048"/>
                  <a:gd name="T1" fmla="*/ T0 w 97"/>
                  <a:gd name="T2" fmla="+- 0 30092 30092"/>
                  <a:gd name="T3" fmla="*/ 30092 h 169"/>
                  <a:gd name="T4" fmla="+- 0 19048 19048"/>
                  <a:gd name="T5" fmla="*/ T4 w 97"/>
                  <a:gd name="T6" fmla="+- 0 30092 30092"/>
                  <a:gd name="T7" fmla="*/ 30092 h 169"/>
                  <a:gd name="T8" fmla="+- 0 19048 19048"/>
                  <a:gd name="T9" fmla="*/ T8 w 97"/>
                  <a:gd name="T10" fmla="+- 0 30260 30092"/>
                  <a:gd name="T11" fmla="*/ 30260 h 169"/>
                  <a:gd name="T12" fmla="+- 0 19057 19048"/>
                  <a:gd name="T13" fmla="*/ T12 w 97"/>
                  <a:gd name="T14" fmla="+- 0 30260 30092"/>
                  <a:gd name="T15" fmla="*/ 30260 h 169"/>
                  <a:gd name="T16" fmla="+- 0 19057 19048"/>
                  <a:gd name="T17" fmla="*/ T16 w 97"/>
                  <a:gd name="T18" fmla="+- 0 30100 30092"/>
                  <a:gd name="T19" fmla="*/ 30100 h 169"/>
                  <a:gd name="T20" fmla="+- 0 19145 19048"/>
                  <a:gd name="T21" fmla="*/ T20 w 97"/>
                  <a:gd name="T22" fmla="+- 0 30100 30092"/>
                  <a:gd name="T23" fmla="*/ 30100 h 169"/>
                  <a:gd name="T24" fmla="+- 0 19145 19048"/>
                  <a:gd name="T25" fmla="*/ T24 w 97"/>
                  <a:gd name="T26" fmla="+- 0 30092 30092"/>
                  <a:gd name="T27" fmla="*/ 30092 h 169"/>
                </a:gdLst>
                <a:ahLst/>
                <a:cxnLst>
                  <a:cxn ang="0">
                    <a:pos x="T1" y="T3"/>
                  </a:cxn>
                  <a:cxn ang="0">
                    <a:pos x="T5" y="T7"/>
                  </a:cxn>
                  <a:cxn ang="0">
                    <a:pos x="T9" y="T11"/>
                  </a:cxn>
                  <a:cxn ang="0">
                    <a:pos x="T13" y="T15"/>
                  </a:cxn>
                  <a:cxn ang="0">
                    <a:pos x="T17" y="T19"/>
                  </a:cxn>
                  <a:cxn ang="0">
                    <a:pos x="T21" y="T23"/>
                  </a:cxn>
                  <a:cxn ang="0">
                    <a:pos x="T25" y="T27"/>
                  </a:cxn>
                </a:cxnLst>
                <a:rect l="0" t="0" r="r" b="b"/>
                <a:pathLst>
                  <a:path w="97" h="169">
                    <a:moveTo>
                      <a:pt x="97" y="0"/>
                    </a:moveTo>
                    <a:lnTo>
                      <a:pt x="0" y="0"/>
                    </a:lnTo>
                    <a:lnTo>
                      <a:pt x="0" y="168"/>
                    </a:lnTo>
                    <a:lnTo>
                      <a:pt x="9" y="168"/>
                    </a:lnTo>
                    <a:lnTo>
                      <a:pt x="9" y="8"/>
                    </a:lnTo>
                    <a:lnTo>
                      <a:pt x="97" y="8"/>
                    </a:lnTo>
                    <a:lnTo>
                      <a:pt x="97"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77" name="Group 790">
              <a:extLst>
                <a:ext uri="{FF2B5EF4-FFF2-40B4-BE49-F238E27FC236}">
                  <a16:creationId xmlns:a16="http://schemas.microsoft.com/office/drawing/2014/main" id="{F29CC2FA-14BE-4CB4-A91F-5EB15DE44E31}"/>
                </a:ext>
              </a:extLst>
            </p:cNvPr>
            <p:cNvGrpSpPr>
              <a:grpSpLocks/>
            </p:cNvGrpSpPr>
            <p:nvPr/>
          </p:nvGrpSpPr>
          <p:grpSpPr bwMode="auto">
            <a:xfrm>
              <a:off x="19057" y="30172"/>
              <a:ext cx="48" cy="9"/>
              <a:chOff x="19057" y="30172"/>
              <a:chExt cx="48" cy="9"/>
            </a:xfrm>
          </p:grpSpPr>
          <p:sp>
            <p:nvSpPr>
              <p:cNvPr id="20353" name="Freeform 791">
                <a:extLst>
                  <a:ext uri="{FF2B5EF4-FFF2-40B4-BE49-F238E27FC236}">
                    <a16:creationId xmlns:a16="http://schemas.microsoft.com/office/drawing/2014/main" id="{0AA1047D-6424-4B7D-8BED-1B12584D071A}"/>
                  </a:ext>
                </a:extLst>
              </p:cNvPr>
              <p:cNvSpPr>
                <a:spLocks/>
              </p:cNvSpPr>
              <p:nvPr/>
            </p:nvSpPr>
            <p:spPr bwMode="auto">
              <a:xfrm>
                <a:off x="19057" y="30172"/>
                <a:ext cx="48" cy="9"/>
              </a:xfrm>
              <a:custGeom>
                <a:avLst/>
                <a:gdLst>
                  <a:gd name="T0" fmla="+- 0 19057 19057"/>
                  <a:gd name="T1" fmla="*/ T0 w 48"/>
                  <a:gd name="T2" fmla="+- 0 30172 30172"/>
                  <a:gd name="T3" fmla="*/ 30172 h 9"/>
                  <a:gd name="T4" fmla="+- 0 19104 19057"/>
                  <a:gd name="T5" fmla="*/ T4 w 48"/>
                  <a:gd name="T6" fmla="+- 0 30172 30172"/>
                  <a:gd name="T7" fmla="*/ 30172 h 9"/>
                  <a:gd name="T8" fmla="+- 0 19104 19057"/>
                  <a:gd name="T9" fmla="*/ T8 w 48"/>
                  <a:gd name="T10" fmla="+- 0 30181 30172"/>
                  <a:gd name="T11" fmla="*/ 30181 h 9"/>
                  <a:gd name="T12" fmla="+- 0 19057 19057"/>
                  <a:gd name="T13" fmla="*/ T12 w 48"/>
                  <a:gd name="T14" fmla="+- 0 30181 30172"/>
                  <a:gd name="T15" fmla="*/ 30181 h 9"/>
                </a:gdLst>
                <a:ahLst/>
                <a:cxnLst>
                  <a:cxn ang="0">
                    <a:pos x="T1" y="T3"/>
                  </a:cxn>
                  <a:cxn ang="0">
                    <a:pos x="T5" y="T7"/>
                  </a:cxn>
                  <a:cxn ang="0">
                    <a:pos x="T9" y="T11"/>
                  </a:cxn>
                  <a:cxn ang="0">
                    <a:pos x="T13" y="T15"/>
                  </a:cxn>
                </a:cxnLst>
                <a:rect l="0" t="0" r="r" b="b"/>
                <a:pathLst>
                  <a:path w="48" h="9">
                    <a:moveTo>
                      <a:pt x="0" y="0"/>
                    </a:moveTo>
                    <a:lnTo>
                      <a:pt x="47" y="0"/>
                    </a:lnTo>
                    <a:lnTo>
                      <a:pt x="47" y="9"/>
                    </a:lnTo>
                    <a:lnTo>
                      <a:pt x="0" y="9"/>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78" name="Group 792">
              <a:extLst>
                <a:ext uri="{FF2B5EF4-FFF2-40B4-BE49-F238E27FC236}">
                  <a16:creationId xmlns:a16="http://schemas.microsoft.com/office/drawing/2014/main" id="{4827E8C2-ED9A-4A13-8203-EDB6A983E049}"/>
                </a:ext>
              </a:extLst>
            </p:cNvPr>
            <p:cNvGrpSpPr>
              <a:grpSpLocks/>
            </p:cNvGrpSpPr>
            <p:nvPr/>
          </p:nvGrpSpPr>
          <p:grpSpPr bwMode="auto">
            <a:xfrm>
              <a:off x="19185" y="30092"/>
              <a:ext cx="129" cy="169"/>
              <a:chOff x="19185" y="30092"/>
              <a:chExt cx="129" cy="169"/>
            </a:xfrm>
          </p:grpSpPr>
          <p:sp>
            <p:nvSpPr>
              <p:cNvPr id="20352" name="Freeform 793">
                <a:extLst>
                  <a:ext uri="{FF2B5EF4-FFF2-40B4-BE49-F238E27FC236}">
                    <a16:creationId xmlns:a16="http://schemas.microsoft.com/office/drawing/2014/main" id="{22AB3235-7047-4026-8106-F3D800A8A6DF}"/>
                  </a:ext>
                </a:extLst>
              </p:cNvPr>
              <p:cNvSpPr>
                <a:spLocks/>
              </p:cNvSpPr>
              <p:nvPr/>
            </p:nvSpPr>
            <p:spPr bwMode="auto">
              <a:xfrm>
                <a:off x="19185" y="30092"/>
                <a:ext cx="129" cy="169"/>
              </a:xfrm>
              <a:custGeom>
                <a:avLst/>
                <a:gdLst>
                  <a:gd name="T0" fmla="+- 0 19233 19185"/>
                  <a:gd name="T1" fmla="*/ T0 w 129"/>
                  <a:gd name="T2" fmla="+- 0 30092 30092"/>
                  <a:gd name="T3" fmla="*/ 30092 h 169"/>
                  <a:gd name="T4" fmla="+- 0 19217 19185"/>
                  <a:gd name="T5" fmla="*/ T4 w 129"/>
                  <a:gd name="T6" fmla="+- 0 30100 30092"/>
                  <a:gd name="T7" fmla="*/ 30100 h 169"/>
                  <a:gd name="T8" fmla="+- 0 19201 19185"/>
                  <a:gd name="T9" fmla="*/ T8 w 129"/>
                  <a:gd name="T10" fmla="+- 0 30116 30092"/>
                  <a:gd name="T11" fmla="*/ 30116 h 169"/>
                  <a:gd name="T12" fmla="+- 0 19194 19185"/>
                  <a:gd name="T13" fmla="*/ T12 w 129"/>
                  <a:gd name="T14" fmla="+- 0 30132 30092"/>
                  <a:gd name="T15" fmla="*/ 30132 h 169"/>
                  <a:gd name="T16" fmla="+- 0 19185 19185"/>
                  <a:gd name="T17" fmla="*/ T16 w 129"/>
                  <a:gd name="T18" fmla="+- 0 30157 30092"/>
                  <a:gd name="T19" fmla="*/ 30157 h 169"/>
                  <a:gd name="T20" fmla="+- 0 19185 19185"/>
                  <a:gd name="T21" fmla="*/ T20 w 129"/>
                  <a:gd name="T22" fmla="+- 0 30196 30092"/>
                  <a:gd name="T23" fmla="*/ 30196 h 169"/>
                  <a:gd name="T24" fmla="+- 0 19194 19185"/>
                  <a:gd name="T25" fmla="*/ T24 w 129"/>
                  <a:gd name="T26" fmla="+- 0 30220 30092"/>
                  <a:gd name="T27" fmla="*/ 30220 h 169"/>
                  <a:gd name="T28" fmla="+- 0 19201 19185"/>
                  <a:gd name="T29" fmla="*/ T28 w 129"/>
                  <a:gd name="T30" fmla="+- 0 30237 30092"/>
                  <a:gd name="T31" fmla="*/ 30237 h 169"/>
                  <a:gd name="T32" fmla="+- 0 19217 19185"/>
                  <a:gd name="T33" fmla="*/ T32 w 129"/>
                  <a:gd name="T34" fmla="+- 0 30252 30092"/>
                  <a:gd name="T35" fmla="*/ 30252 h 169"/>
                  <a:gd name="T36" fmla="+- 0 19233 19185"/>
                  <a:gd name="T37" fmla="*/ T36 w 129"/>
                  <a:gd name="T38" fmla="+- 0 30260 30092"/>
                  <a:gd name="T39" fmla="*/ 30260 h 169"/>
                  <a:gd name="T40" fmla="+- 0 19265 19185"/>
                  <a:gd name="T41" fmla="*/ T40 w 129"/>
                  <a:gd name="T42" fmla="+- 0 30260 30092"/>
                  <a:gd name="T43" fmla="*/ 30260 h 169"/>
                  <a:gd name="T44" fmla="+- 0 19281 19185"/>
                  <a:gd name="T45" fmla="*/ T44 w 129"/>
                  <a:gd name="T46" fmla="+- 0 30252 30092"/>
                  <a:gd name="T47" fmla="*/ 30252 h 169"/>
                  <a:gd name="T48" fmla="+- 0 19297 19185"/>
                  <a:gd name="T49" fmla="*/ T48 w 129"/>
                  <a:gd name="T50" fmla="+- 0 30237 30092"/>
                  <a:gd name="T51" fmla="*/ 30237 h 169"/>
                  <a:gd name="T52" fmla="+- 0 19306 19185"/>
                  <a:gd name="T53" fmla="*/ T52 w 129"/>
                  <a:gd name="T54" fmla="+- 0 30220 30092"/>
                  <a:gd name="T55" fmla="*/ 30220 h 169"/>
                  <a:gd name="T56" fmla="+- 0 19313 19185"/>
                  <a:gd name="T57" fmla="*/ T56 w 129"/>
                  <a:gd name="T58" fmla="+- 0 30196 30092"/>
                  <a:gd name="T59" fmla="*/ 30196 h 169"/>
                  <a:gd name="T60" fmla="+- 0 19313 19185"/>
                  <a:gd name="T61" fmla="*/ T60 w 129"/>
                  <a:gd name="T62" fmla="+- 0 30157 30092"/>
                  <a:gd name="T63" fmla="*/ 30157 h 169"/>
                  <a:gd name="T64" fmla="+- 0 19306 19185"/>
                  <a:gd name="T65" fmla="*/ T64 w 129"/>
                  <a:gd name="T66" fmla="+- 0 30132 30092"/>
                  <a:gd name="T67" fmla="*/ 30132 h 169"/>
                  <a:gd name="T68" fmla="+- 0 19297 19185"/>
                  <a:gd name="T69" fmla="*/ T68 w 129"/>
                  <a:gd name="T70" fmla="+- 0 30116 30092"/>
                  <a:gd name="T71" fmla="*/ 30116 h 169"/>
                  <a:gd name="T72" fmla="+- 0 19281 19185"/>
                  <a:gd name="T73" fmla="*/ T72 w 129"/>
                  <a:gd name="T74" fmla="+- 0 30100 30092"/>
                  <a:gd name="T75" fmla="*/ 30100 h 169"/>
                  <a:gd name="T76" fmla="+- 0 19265 19185"/>
                  <a:gd name="T77" fmla="*/ T76 w 129"/>
                  <a:gd name="T78" fmla="+- 0 30092 30092"/>
                  <a:gd name="T79" fmla="*/ 30092 h 169"/>
                  <a:gd name="T80" fmla="+- 0 19233 19185"/>
                  <a:gd name="T81" fmla="*/ T80 w 129"/>
                  <a:gd name="T82" fmla="+- 0 30092 30092"/>
                  <a:gd name="T83" fmla="*/ 30092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29" h="169">
                    <a:moveTo>
                      <a:pt x="48" y="0"/>
                    </a:moveTo>
                    <a:lnTo>
                      <a:pt x="32" y="8"/>
                    </a:lnTo>
                    <a:lnTo>
                      <a:pt x="16" y="24"/>
                    </a:lnTo>
                    <a:lnTo>
                      <a:pt x="9" y="40"/>
                    </a:lnTo>
                    <a:lnTo>
                      <a:pt x="0" y="65"/>
                    </a:lnTo>
                    <a:lnTo>
                      <a:pt x="0" y="104"/>
                    </a:lnTo>
                    <a:lnTo>
                      <a:pt x="9" y="128"/>
                    </a:lnTo>
                    <a:lnTo>
                      <a:pt x="16" y="145"/>
                    </a:lnTo>
                    <a:lnTo>
                      <a:pt x="32" y="160"/>
                    </a:lnTo>
                    <a:lnTo>
                      <a:pt x="48" y="168"/>
                    </a:lnTo>
                    <a:lnTo>
                      <a:pt x="80" y="168"/>
                    </a:lnTo>
                    <a:lnTo>
                      <a:pt x="96" y="160"/>
                    </a:lnTo>
                    <a:lnTo>
                      <a:pt x="112" y="145"/>
                    </a:lnTo>
                    <a:lnTo>
                      <a:pt x="121" y="128"/>
                    </a:lnTo>
                    <a:lnTo>
                      <a:pt x="128" y="104"/>
                    </a:lnTo>
                    <a:lnTo>
                      <a:pt x="128" y="65"/>
                    </a:lnTo>
                    <a:lnTo>
                      <a:pt x="121" y="40"/>
                    </a:lnTo>
                    <a:lnTo>
                      <a:pt x="112" y="24"/>
                    </a:lnTo>
                    <a:lnTo>
                      <a:pt x="96" y="8"/>
                    </a:lnTo>
                    <a:lnTo>
                      <a:pt x="80" y="0"/>
                    </a:lnTo>
                    <a:lnTo>
                      <a:pt x="48"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79" name="Group 794">
              <a:extLst>
                <a:ext uri="{FF2B5EF4-FFF2-40B4-BE49-F238E27FC236}">
                  <a16:creationId xmlns:a16="http://schemas.microsoft.com/office/drawing/2014/main" id="{C4BA7904-4F2F-45C5-A95B-11FB37548138}"/>
                </a:ext>
              </a:extLst>
            </p:cNvPr>
            <p:cNvGrpSpPr>
              <a:grpSpLocks/>
            </p:cNvGrpSpPr>
            <p:nvPr/>
          </p:nvGrpSpPr>
          <p:grpSpPr bwMode="auto">
            <a:xfrm>
              <a:off x="19194" y="30100"/>
              <a:ext cx="113" cy="152"/>
              <a:chOff x="19194" y="30100"/>
              <a:chExt cx="113" cy="152"/>
            </a:xfrm>
          </p:grpSpPr>
          <p:sp>
            <p:nvSpPr>
              <p:cNvPr id="20351" name="Freeform 795">
                <a:extLst>
                  <a:ext uri="{FF2B5EF4-FFF2-40B4-BE49-F238E27FC236}">
                    <a16:creationId xmlns:a16="http://schemas.microsoft.com/office/drawing/2014/main" id="{B5CF6B75-FE4F-4918-8BDB-39872AA49A5C}"/>
                  </a:ext>
                </a:extLst>
              </p:cNvPr>
              <p:cNvSpPr>
                <a:spLocks/>
              </p:cNvSpPr>
              <p:nvPr/>
            </p:nvSpPr>
            <p:spPr bwMode="auto">
              <a:xfrm>
                <a:off x="19194" y="30100"/>
                <a:ext cx="113" cy="152"/>
              </a:xfrm>
              <a:custGeom>
                <a:avLst/>
                <a:gdLst>
                  <a:gd name="T0" fmla="+- 0 19241 19194"/>
                  <a:gd name="T1" fmla="*/ T0 w 113"/>
                  <a:gd name="T2" fmla="+- 0 30100 30100"/>
                  <a:gd name="T3" fmla="*/ 30100 h 152"/>
                  <a:gd name="T4" fmla="+- 0 19217 19194"/>
                  <a:gd name="T5" fmla="*/ T4 w 113"/>
                  <a:gd name="T6" fmla="+- 0 30108 30100"/>
                  <a:gd name="T7" fmla="*/ 30108 h 152"/>
                  <a:gd name="T8" fmla="+- 0 19201 19194"/>
                  <a:gd name="T9" fmla="*/ T8 w 113"/>
                  <a:gd name="T10" fmla="+- 0 30132 30100"/>
                  <a:gd name="T11" fmla="*/ 30132 h 152"/>
                  <a:gd name="T12" fmla="+- 0 19194 19194"/>
                  <a:gd name="T13" fmla="*/ T12 w 113"/>
                  <a:gd name="T14" fmla="+- 0 30157 30100"/>
                  <a:gd name="T15" fmla="*/ 30157 h 152"/>
                  <a:gd name="T16" fmla="+- 0 19194 19194"/>
                  <a:gd name="T17" fmla="*/ T16 w 113"/>
                  <a:gd name="T18" fmla="+- 0 30196 30100"/>
                  <a:gd name="T19" fmla="*/ 30196 h 152"/>
                  <a:gd name="T20" fmla="+- 0 19201 19194"/>
                  <a:gd name="T21" fmla="*/ T20 w 113"/>
                  <a:gd name="T22" fmla="+- 0 30220 30100"/>
                  <a:gd name="T23" fmla="*/ 30220 h 152"/>
                  <a:gd name="T24" fmla="+- 0 19217 19194"/>
                  <a:gd name="T25" fmla="*/ T24 w 113"/>
                  <a:gd name="T26" fmla="+- 0 30244 30100"/>
                  <a:gd name="T27" fmla="*/ 30244 h 152"/>
                  <a:gd name="T28" fmla="+- 0 19241 19194"/>
                  <a:gd name="T29" fmla="*/ T28 w 113"/>
                  <a:gd name="T30" fmla="+- 0 30252 30100"/>
                  <a:gd name="T31" fmla="*/ 30252 h 152"/>
                  <a:gd name="T32" fmla="+- 0 19257 19194"/>
                  <a:gd name="T33" fmla="*/ T32 w 113"/>
                  <a:gd name="T34" fmla="+- 0 30252 30100"/>
                  <a:gd name="T35" fmla="*/ 30252 h 152"/>
                  <a:gd name="T36" fmla="+- 0 19281 19194"/>
                  <a:gd name="T37" fmla="*/ T36 w 113"/>
                  <a:gd name="T38" fmla="+- 0 30244 30100"/>
                  <a:gd name="T39" fmla="*/ 30244 h 152"/>
                  <a:gd name="T40" fmla="+- 0 19297 19194"/>
                  <a:gd name="T41" fmla="*/ T40 w 113"/>
                  <a:gd name="T42" fmla="+- 0 30220 30100"/>
                  <a:gd name="T43" fmla="*/ 30220 h 152"/>
                  <a:gd name="T44" fmla="+- 0 19306 19194"/>
                  <a:gd name="T45" fmla="*/ T44 w 113"/>
                  <a:gd name="T46" fmla="+- 0 30196 30100"/>
                  <a:gd name="T47" fmla="*/ 30196 h 152"/>
                  <a:gd name="T48" fmla="+- 0 19306 19194"/>
                  <a:gd name="T49" fmla="*/ T48 w 113"/>
                  <a:gd name="T50" fmla="+- 0 30157 30100"/>
                  <a:gd name="T51" fmla="*/ 30157 h 152"/>
                  <a:gd name="T52" fmla="+- 0 19297 19194"/>
                  <a:gd name="T53" fmla="*/ T52 w 113"/>
                  <a:gd name="T54" fmla="+- 0 30132 30100"/>
                  <a:gd name="T55" fmla="*/ 30132 h 152"/>
                  <a:gd name="T56" fmla="+- 0 19281 19194"/>
                  <a:gd name="T57" fmla="*/ T56 w 113"/>
                  <a:gd name="T58" fmla="+- 0 30108 30100"/>
                  <a:gd name="T59" fmla="*/ 30108 h 152"/>
                  <a:gd name="T60" fmla="+- 0 19257 19194"/>
                  <a:gd name="T61" fmla="*/ T60 w 113"/>
                  <a:gd name="T62" fmla="+- 0 30100 30100"/>
                  <a:gd name="T63" fmla="*/ 30100 h 152"/>
                  <a:gd name="T64" fmla="+- 0 19241 19194"/>
                  <a:gd name="T65" fmla="*/ T64 w 113"/>
                  <a:gd name="T66" fmla="+- 0 30100 30100"/>
                  <a:gd name="T67" fmla="*/ 30100 h 1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13" h="152">
                    <a:moveTo>
                      <a:pt x="47" y="0"/>
                    </a:moveTo>
                    <a:lnTo>
                      <a:pt x="23" y="8"/>
                    </a:lnTo>
                    <a:lnTo>
                      <a:pt x="7" y="32"/>
                    </a:lnTo>
                    <a:lnTo>
                      <a:pt x="0" y="57"/>
                    </a:lnTo>
                    <a:lnTo>
                      <a:pt x="0" y="96"/>
                    </a:lnTo>
                    <a:lnTo>
                      <a:pt x="7" y="120"/>
                    </a:lnTo>
                    <a:lnTo>
                      <a:pt x="23" y="144"/>
                    </a:lnTo>
                    <a:lnTo>
                      <a:pt x="47" y="152"/>
                    </a:lnTo>
                    <a:lnTo>
                      <a:pt x="63" y="152"/>
                    </a:lnTo>
                    <a:lnTo>
                      <a:pt x="87" y="144"/>
                    </a:lnTo>
                    <a:lnTo>
                      <a:pt x="103" y="120"/>
                    </a:lnTo>
                    <a:lnTo>
                      <a:pt x="112" y="96"/>
                    </a:lnTo>
                    <a:lnTo>
                      <a:pt x="112" y="57"/>
                    </a:lnTo>
                    <a:lnTo>
                      <a:pt x="103" y="32"/>
                    </a:lnTo>
                    <a:lnTo>
                      <a:pt x="87" y="8"/>
                    </a:lnTo>
                    <a:lnTo>
                      <a:pt x="63" y="0"/>
                    </a:lnTo>
                    <a:lnTo>
                      <a:pt x="47"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80" name="Group 796">
              <a:extLst>
                <a:ext uri="{FF2B5EF4-FFF2-40B4-BE49-F238E27FC236}">
                  <a16:creationId xmlns:a16="http://schemas.microsoft.com/office/drawing/2014/main" id="{0A90F13A-8CF8-4ACC-BCCB-819F1DCCBF71}"/>
                </a:ext>
              </a:extLst>
            </p:cNvPr>
            <p:cNvGrpSpPr>
              <a:grpSpLocks/>
            </p:cNvGrpSpPr>
            <p:nvPr/>
          </p:nvGrpSpPr>
          <p:grpSpPr bwMode="auto">
            <a:xfrm>
              <a:off x="19369" y="30092"/>
              <a:ext cx="105" cy="169"/>
              <a:chOff x="19369" y="30092"/>
              <a:chExt cx="105" cy="169"/>
            </a:xfrm>
          </p:grpSpPr>
          <p:sp>
            <p:nvSpPr>
              <p:cNvPr id="20350" name="Freeform 797">
                <a:extLst>
                  <a:ext uri="{FF2B5EF4-FFF2-40B4-BE49-F238E27FC236}">
                    <a16:creationId xmlns:a16="http://schemas.microsoft.com/office/drawing/2014/main" id="{B5706156-AEBE-45E0-A72C-E9E2A2BB1E10}"/>
                  </a:ext>
                </a:extLst>
              </p:cNvPr>
              <p:cNvSpPr>
                <a:spLocks/>
              </p:cNvSpPr>
              <p:nvPr/>
            </p:nvSpPr>
            <p:spPr bwMode="auto">
              <a:xfrm>
                <a:off x="19369" y="30092"/>
                <a:ext cx="105" cy="169"/>
              </a:xfrm>
              <a:custGeom>
                <a:avLst/>
                <a:gdLst>
                  <a:gd name="T0" fmla="+- 0 19377 19369"/>
                  <a:gd name="T1" fmla="*/ T0 w 105"/>
                  <a:gd name="T2" fmla="+- 0 30181 30092"/>
                  <a:gd name="T3" fmla="*/ 30181 h 169"/>
                  <a:gd name="T4" fmla="+- 0 19433 19369"/>
                  <a:gd name="T5" fmla="*/ T4 w 105"/>
                  <a:gd name="T6" fmla="+- 0 30181 30092"/>
                  <a:gd name="T7" fmla="*/ 30181 h 169"/>
                  <a:gd name="T8" fmla="+- 0 19457 19369"/>
                  <a:gd name="T9" fmla="*/ T8 w 105"/>
                  <a:gd name="T10" fmla="+- 0 30172 30092"/>
                  <a:gd name="T11" fmla="*/ 30172 h 169"/>
                  <a:gd name="T12" fmla="+- 0 19465 19369"/>
                  <a:gd name="T13" fmla="*/ T12 w 105"/>
                  <a:gd name="T14" fmla="+- 0 30164 30092"/>
                  <a:gd name="T15" fmla="*/ 30164 h 169"/>
                  <a:gd name="T16" fmla="+- 0 19474 19369"/>
                  <a:gd name="T17" fmla="*/ T16 w 105"/>
                  <a:gd name="T18" fmla="+- 0 30148 30092"/>
                  <a:gd name="T19" fmla="*/ 30148 h 169"/>
                  <a:gd name="T20" fmla="+- 0 19474 19369"/>
                  <a:gd name="T21" fmla="*/ T20 w 105"/>
                  <a:gd name="T22" fmla="+- 0 30125 30092"/>
                  <a:gd name="T23" fmla="*/ 30125 h 169"/>
                  <a:gd name="T24" fmla="+- 0 19465 19369"/>
                  <a:gd name="T25" fmla="*/ T24 w 105"/>
                  <a:gd name="T26" fmla="+- 0 30108 30092"/>
                  <a:gd name="T27" fmla="*/ 30108 h 169"/>
                  <a:gd name="T28" fmla="+- 0 19457 19369"/>
                  <a:gd name="T29" fmla="*/ T28 w 105"/>
                  <a:gd name="T30" fmla="+- 0 30100 30092"/>
                  <a:gd name="T31" fmla="*/ 30100 h 169"/>
                  <a:gd name="T32" fmla="+- 0 19433 19369"/>
                  <a:gd name="T33" fmla="*/ T32 w 105"/>
                  <a:gd name="T34" fmla="+- 0 30092 30092"/>
                  <a:gd name="T35" fmla="*/ 30092 h 169"/>
                  <a:gd name="T36" fmla="+- 0 19369 19369"/>
                  <a:gd name="T37" fmla="*/ T36 w 105"/>
                  <a:gd name="T38" fmla="+- 0 30092 30092"/>
                  <a:gd name="T39" fmla="*/ 30092 h 169"/>
                  <a:gd name="T40" fmla="+- 0 19369 19369"/>
                  <a:gd name="T41" fmla="*/ T40 w 105"/>
                  <a:gd name="T42" fmla="+- 0 30260 30092"/>
                  <a:gd name="T43" fmla="*/ 30260 h 169"/>
                  <a:gd name="T44" fmla="+- 0 19377 19369"/>
                  <a:gd name="T45" fmla="*/ T44 w 105"/>
                  <a:gd name="T46" fmla="+- 0 30260 30092"/>
                  <a:gd name="T47" fmla="*/ 30260 h 169"/>
                  <a:gd name="T48" fmla="+- 0 19377 19369"/>
                  <a:gd name="T49" fmla="*/ T48 w 105"/>
                  <a:gd name="T50" fmla="+- 0 30100 30092"/>
                  <a:gd name="T51" fmla="*/ 30100 h 169"/>
                  <a:gd name="T52" fmla="+- 0 19433 19369"/>
                  <a:gd name="T53" fmla="*/ T52 w 105"/>
                  <a:gd name="T54" fmla="+- 0 30100 30092"/>
                  <a:gd name="T55" fmla="*/ 30100 h 169"/>
                  <a:gd name="T56" fmla="+- 0 19457 19369"/>
                  <a:gd name="T57" fmla="*/ T56 w 105"/>
                  <a:gd name="T58" fmla="+- 0 30108 30092"/>
                  <a:gd name="T59" fmla="*/ 30108 h 169"/>
                  <a:gd name="T60" fmla="+- 0 19465 19369"/>
                  <a:gd name="T61" fmla="*/ T60 w 105"/>
                  <a:gd name="T62" fmla="+- 0 30125 30092"/>
                  <a:gd name="T63" fmla="*/ 30125 h 169"/>
                  <a:gd name="T64" fmla="+- 0 19465 19369"/>
                  <a:gd name="T65" fmla="*/ T64 w 105"/>
                  <a:gd name="T66" fmla="+- 0 30148 30092"/>
                  <a:gd name="T67" fmla="*/ 30148 h 169"/>
                  <a:gd name="T68" fmla="+- 0 19457 19369"/>
                  <a:gd name="T69" fmla="*/ T68 w 105"/>
                  <a:gd name="T70" fmla="+- 0 30164 30092"/>
                  <a:gd name="T71" fmla="*/ 30164 h 169"/>
                  <a:gd name="T72" fmla="+- 0 19433 19369"/>
                  <a:gd name="T73" fmla="*/ T72 w 105"/>
                  <a:gd name="T74" fmla="+- 0 30172 30092"/>
                  <a:gd name="T75" fmla="*/ 30172 h 169"/>
                  <a:gd name="T76" fmla="+- 0 19377 19369"/>
                  <a:gd name="T77" fmla="*/ T76 w 105"/>
                  <a:gd name="T78" fmla="+- 0 30172 30092"/>
                  <a:gd name="T79" fmla="*/ 30172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105" h="169">
                    <a:moveTo>
                      <a:pt x="8" y="89"/>
                    </a:moveTo>
                    <a:lnTo>
                      <a:pt x="64" y="89"/>
                    </a:lnTo>
                    <a:lnTo>
                      <a:pt x="88" y="80"/>
                    </a:lnTo>
                    <a:lnTo>
                      <a:pt x="96" y="72"/>
                    </a:lnTo>
                    <a:lnTo>
                      <a:pt x="105" y="56"/>
                    </a:lnTo>
                    <a:lnTo>
                      <a:pt x="105" y="33"/>
                    </a:lnTo>
                    <a:lnTo>
                      <a:pt x="96" y="16"/>
                    </a:lnTo>
                    <a:lnTo>
                      <a:pt x="88" y="8"/>
                    </a:lnTo>
                    <a:lnTo>
                      <a:pt x="64" y="0"/>
                    </a:lnTo>
                    <a:lnTo>
                      <a:pt x="0" y="0"/>
                    </a:lnTo>
                    <a:lnTo>
                      <a:pt x="0" y="168"/>
                    </a:lnTo>
                    <a:lnTo>
                      <a:pt x="8" y="168"/>
                    </a:lnTo>
                    <a:lnTo>
                      <a:pt x="8" y="8"/>
                    </a:lnTo>
                    <a:lnTo>
                      <a:pt x="64" y="8"/>
                    </a:lnTo>
                    <a:lnTo>
                      <a:pt x="88" y="16"/>
                    </a:lnTo>
                    <a:lnTo>
                      <a:pt x="96" y="33"/>
                    </a:lnTo>
                    <a:lnTo>
                      <a:pt x="96" y="56"/>
                    </a:lnTo>
                    <a:lnTo>
                      <a:pt x="88" y="72"/>
                    </a:lnTo>
                    <a:lnTo>
                      <a:pt x="64" y="80"/>
                    </a:lnTo>
                    <a:lnTo>
                      <a:pt x="8" y="8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81" name="Group 798">
              <a:extLst>
                <a:ext uri="{FF2B5EF4-FFF2-40B4-BE49-F238E27FC236}">
                  <a16:creationId xmlns:a16="http://schemas.microsoft.com/office/drawing/2014/main" id="{ADBDC0E3-FD4A-40F5-B086-2EFDF16A30A3}"/>
                </a:ext>
              </a:extLst>
            </p:cNvPr>
            <p:cNvGrpSpPr>
              <a:grpSpLocks/>
            </p:cNvGrpSpPr>
            <p:nvPr/>
          </p:nvGrpSpPr>
          <p:grpSpPr bwMode="auto">
            <a:xfrm>
              <a:off x="19418" y="30181"/>
              <a:ext cx="57" cy="80"/>
              <a:chOff x="19418" y="30181"/>
              <a:chExt cx="57" cy="80"/>
            </a:xfrm>
          </p:grpSpPr>
          <p:sp>
            <p:nvSpPr>
              <p:cNvPr id="20349" name="Freeform 799">
                <a:extLst>
                  <a:ext uri="{FF2B5EF4-FFF2-40B4-BE49-F238E27FC236}">
                    <a16:creationId xmlns:a16="http://schemas.microsoft.com/office/drawing/2014/main" id="{4D7EF34B-42B8-4AB6-8ED2-DDE6EEA7EF38}"/>
                  </a:ext>
                </a:extLst>
              </p:cNvPr>
              <p:cNvSpPr>
                <a:spLocks/>
              </p:cNvSpPr>
              <p:nvPr/>
            </p:nvSpPr>
            <p:spPr bwMode="auto">
              <a:xfrm>
                <a:off x="19418" y="30181"/>
                <a:ext cx="57" cy="80"/>
              </a:xfrm>
              <a:custGeom>
                <a:avLst/>
                <a:gdLst>
                  <a:gd name="T0" fmla="+- 0 19418 19418"/>
                  <a:gd name="T1" fmla="*/ T0 w 57"/>
                  <a:gd name="T2" fmla="+- 0 30181 30181"/>
                  <a:gd name="T3" fmla="*/ 30181 h 80"/>
                  <a:gd name="T4" fmla="+- 0 19465 19418"/>
                  <a:gd name="T5" fmla="*/ T4 w 57"/>
                  <a:gd name="T6" fmla="+- 0 30260 30181"/>
                  <a:gd name="T7" fmla="*/ 30260 h 80"/>
                  <a:gd name="T8" fmla="+- 0 19474 19418"/>
                  <a:gd name="T9" fmla="*/ T8 w 57"/>
                  <a:gd name="T10" fmla="+- 0 30260 30181"/>
                  <a:gd name="T11" fmla="*/ 30260 h 80"/>
                  <a:gd name="T12" fmla="+- 0 19425 19418"/>
                  <a:gd name="T13" fmla="*/ T12 w 57"/>
                  <a:gd name="T14" fmla="+- 0 30181 30181"/>
                  <a:gd name="T15" fmla="*/ 30181 h 80"/>
                </a:gdLst>
                <a:ahLst/>
                <a:cxnLst>
                  <a:cxn ang="0">
                    <a:pos x="T1" y="T3"/>
                  </a:cxn>
                  <a:cxn ang="0">
                    <a:pos x="T5" y="T7"/>
                  </a:cxn>
                  <a:cxn ang="0">
                    <a:pos x="T9" y="T11"/>
                  </a:cxn>
                  <a:cxn ang="0">
                    <a:pos x="T13" y="T15"/>
                  </a:cxn>
                </a:cxnLst>
                <a:rect l="0" t="0" r="r" b="b"/>
                <a:pathLst>
                  <a:path w="57" h="80">
                    <a:moveTo>
                      <a:pt x="0" y="0"/>
                    </a:moveTo>
                    <a:lnTo>
                      <a:pt x="47" y="79"/>
                    </a:lnTo>
                    <a:lnTo>
                      <a:pt x="56" y="79"/>
                    </a:lnTo>
                    <a:lnTo>
                      <a:pt x="7"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82" name="Group 800">
              <a:extLst>
                <a:ext uri="{FF2B5EF4-FFF2-40B4-BE49-F238E27FC236}">
                  <a16:creationId xmlns:a16="http://schemas.microsoft.com/office/drawing/2014/main" id="{F60A4659-6E51-472F-8005-F7CAD35BEAD2}"/>
                </a:ext>
              </a:extLst>
            </p:cNvPr>
            <p:cNvGrpSpPr>
              <a:grpSpLocks/>
            </p:cNvGrpSpPr>
            <p:nvPr/>
          </p:nvGrpSpPr>
          <p:grpSpPr bwMode="auto">
            <a:xfrm>
              <a:off x="19530" y="30092"/>
              <a:ext cx="2" cy="169"/>
              <a:chOff x="19530" y="30092"/>
              <a:chExt cx="2" cy="169"/>
            </a:xfrm>
          </p:grpSpPr>
          <p:sp>
            <p:nvSpPr>
              <p:cNvPr id="20348" name="Freeform 801">
                <a:extLst>
                  <a:ext uri="{FF2B5EF4-FFF2-40B4-BE49-F238E27FC236}">
                    <a16:creationId xmlns:a16="http://schemas.microsoft.com/office/drawing/2014/main" id="{1E15524E-EED0-4FCF-A3A6-FD89364B6EF9}"/>
                  </a:ext>
                </a:extLst>
              </p:cNvPr>
              <p:cNvSpPr>
                <a:spLocks/>
              </p:cNvSpPr>
              <p:nvPr/>
            </p:nvSpPr>
            <p:spPr bwMode="auto">
              <a:xfrm>
                <a:off x="19530" y="30092"/>
                <a:ext cx="2" cy="169"/>
              </a:xfrm>
              <a:custGeom>
                <a:avLst/>
                <a:gdLst>
                  <a:gd name="T0" fmla="+- 0 30092 30092"/>
                  <a:gd name="T1" fmla="*/ 30092 h 169"/>
                  <a:gd name="T2" fmla="+- 0 30260 30092"/>
                  <a:gd name="T3" fmla="*/ 30260 h 169"/>
                </a:gdLst>
                <a:ahLst/>
                <a:cxnLst>
                  <a:cxn ang="0">
                    <a:pos x="0" y="T1"/>
                  </a:cxn>
                  <a:cxn ang="0">
                    <a:pos x="0" y="T3"/>
                  </a:cxn>
                </a:cxnLst>
                <a:rect l="0" t="0" r="r" b="b"/>
                <a:pathLst>
                  <a:path h="169">
                    <a:moveTo>
                      <a:pt x="0" y="0"/>
                    </a:moveTo>
                    <a:lnTo>
                      <a:pt x="0" y="16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83" name="Group 802">
              <a:extLst>
                <a:ext uri="{FF2B5EF4-FFF2-40B4-BE49-F238E27FC236}">
                  <a16:creationId xmlns:a16="http://schemas.microsoft.com/office/drawing/2014/main" id="{49658F4B-582C-408C-BA8F-E355BDE4991C}"/>
                </a:ext>
              </a:extLst>
            </p:cNvPr>
            <p:cNvGrpSpPr>
              <a:grpSpLocks/>
            </p:cNvGrpSpPr>
            <p:nvPr/>
          </p:nvGrpSpPr>
          <p:grpSpPr bwMode="auto">
            <a:xfrm>
              <a:off x="19538" y="30100"/>
              <a:ext cx="2" cy="152"/>
              <a:chOff x="19538" y="30100"/>
              <a:chExt cx="2" cy="152"/>
            </a:xfrm>
          </p:grpSpPr>
          <p:sp>
            <p:nvSpPr>
              <p:cNvPr id="20347" name="Freeform 803">
                <a:extLst>
                  <a:ext uri="{FF2B5EF4-FFF2-40B4-BE49-F238E27FC236}">
                    <a16:creationId xmlns:a16="http://schemas.microsoft.com/office/drawing/2014/main" id="{2D6F3975-2B12-4D75-9929-3FC260B10EB8}"/>
                  </a:ext>
                </a:extLst>
              </p:cNvPr>
              <p:cNvSpPr>
                <a:spLocks/>
              </p:cNvSpPr>
              <p:nvPr/>
            </p:nvSpPr>
            <p:spPr bwMode="auto">
              <a:xfrm>
                <a:off x="19538" y="30100"/>
                <a:ext cx="2" cy="152"/>
              </a:xfrm>
              <a:custGeom>
                <a:avLst/>
                <a:gdLst>
                  <a:gd name="T0" fmla="+- 0 30100 30100"/>
                  <a:gd name="T1" fmla="*/ 30100 h 152"/>
                  <a:gd name="T2" fmla="+- 0 30252 30100"/>
                  <a:gd name="T3" fmla="*/ 30252 h 152"/>
                </a:gdLst>
                <a:ahLst/>
                <a:cxnLst>
                  <a:cxn ang="0">
                    <a:pos x="0" y="T1"/>
                  </a:cxn>
                  <a:cxn ang="0">
                    <a:pos x="0" y="T3"/>
                  </a:cxn>
                </a:cxnLst>
                <a:rect l="0" t="0" r="r" b="b"/>
                <a:pathLst>
                  <a:path h="152">
                    <a:moveTo>
                      <a:pt x="0" y="0"/>
                    </a:moveTo>
                    <a:lnTo>
                      <a:pt x="0" y="152"/>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84" name="Group 804">
              <a:extLst>
                <a:ext uri="{FF2B5EF4-FFF2-40B4-BE49-F238E27FC236}">
                  <a16:creationId xmlns:a16="http://schemas.microsoft.com/office/drawing/2014/main" id="{36E7D02E-916A-4EF6-97E8-9C74C982967F}"/>
                </a:ext>
              </a:extLst>
            </p:cNvPr>
            <p:cNvGrpSpPr>
              <a:grpSpLocks/>
            </p:cNvGrpSpPr>
            <p:nvPr/>
          </p:nvGrpSpPr>
          <p:grpSpPr bwMode="auto">
            <a:xfrm>
              <a:off x="19530" y="30092"/>
              <a:ext cx="113" cy="169"/>
              <a:chOff x="19530" y="30092"/>
              <a:chExt cx="113" cy="169"/>
            </a:xfrm>
          </p:grpSpPr>
          <p:sp>
            <p:nvSpPr>
              <p:cNvPr id="20346" name="Freeform 805">
                <a:extLst>
                  <a:ext uri="{FF2B5EF4-FFF2-40B4-BE49-F238E27FC236}">
                    <a16:creationId xmlns:a16="http://schemas.microsoft.com/office/drawing/2014/main" id="{2F99D896-F5F5-49CB-8FF9-35ACB43EDD62}"/>
                  </a:ext>
                </a:extLst>
              </p:cNvPr>
              <p:cNvSpPr>
                <a:spLocks/>
              </p:cNvSpPr>
              <p:nvPr/>
            </p:nvSpPr>
            <p:spPr bwMode="auto">
              <a:xfrm>
                <a:off x="19530" y="30092"/>
                <a:ext cx="113" cy="169"/>
              </a:xfrm>
              <a:custGeom>
                <a:avLst/>
                <a:gdLst>
                  <a:gd name="T0" fmla="+- 0 19530 19530"/>
                  <a:gd name="T1" fmla="*/ T0 w 113"/>
                  <a:gd name="T2" fmla="+- 0 30092 30092"/>
                  <a:gd name="T3" fmla="*/ 30092 h 169"/>
                  <a:gd name="T4" fmla="+- 0 19586 19530"/>
                  <a:gd name="T5" fmla="*/ T4 w 113"/>
                  <a:gd name="T6" fmla="+- 0 30092 30092"/>
                  <a:gd name="T7" fmla="*/ 30092 h 169"/>
                  <a:gd name="T8" fmla="+- 0 19609 19530"/>
                  <a:gd name="T9" fmla="*/ T8 w 113"/>
                  <a:gd name="T10" fmla="+- 0 30100 30092"/>
                  <a:gd name="T11" fmla="*/ 30100 h 169"/>
                  <a:gd name="T12" fmla="+- 0 19626 19530"/>
                  <a:gd name="T13" fmla="*/ T12 w 113"/>
                  <a:gd name="T14" fmla="+- 0 30116 30092"/>
                  <a:gd name="T15" fmla="*/ 30116 h 169"/>
                  <a:gd name="T16" fmla="+- 0 19633 19530"/>
                  <a:gd name="T17" fmla="*/ T16 w 113"/>
                  <a:gd name="T18" fmla="+- 0 30132 30092"/>
                  <a:gd name="T19" fmla="*/ 30132 h 169"/>
                  <a:gd name="T20" fmla="+- 0 19642 19530"/>
                  <a:gd name="T21" fmla="*/ T20 w 113"/>
                  <a:gd name="T22" fmla="+- 0 30157 30092"/>
                  <a:gd name="T23" fmla="*/ 30157 h 169"/>
                  <a:gd name="T24" fmla="+- 0 19642 19530"/>
                  <a:gd name="T25" fmla="*/ T24 w 113"/>
                  <a:gd name="T26" fmla="+- 0 30196 30092"/>
                  <a:gd name="T27" fmla="*/ 30196 h 169"/>
                  <a:gd name="T28" fmla="+- 0 19633 19530"/>
                  <a:gd name="T29" fmla="*/ T28 w 113"/>
                  <a:gd name="T30" fmla="+- 0 30220 30092"/>
                  <a:gd name="T31" fmla="*/ 30220 h 169"/>
                  <a:gd name="T32" fmla="+- 0 19626 19530"/>
                  <a:gd name="T33" fmla="*/ T32 w 113"/>
                  <a:gd name="T34" fmla="+- 0 30237 30092"/>
                  <a:gd name="T35" fmla="*/ 30237 h 169"/>
                  <a:gd name="T36" fmla="+- 0 19609 19530"/>
                  <a:gd name="T37" fmla="*/ T36 w 113"/>
                  <a:gd name="T38" fmla="+- 0 30252 30092"/>
                  <a:gd name="T39" fmla="*/ 30252 h 169"/>
                  <a:gd name="T40" fmla="+- 0 19586 19530"/>
                  <a:gd name="T41" fmla="*/ T40 w 113"/>
                  <a:gd name="T42" fmla="+- 0 30260 30092"/>
                  <a:gd name="T43" fmla="*/ 30260 h 169"/>
                  <a:gd name="T44" fmla="+- 0 19530 19530"/>
                  <a:gd name="T45" fmla="*/ T44 w 113"/>
                  <a:gd name="T46" fmla="+- 0 30260 30092"/>
                  <a:gd name="T47" fmla="*/ 30260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13" h="169">
                    <a:moveTo>
                      <a:pt x="0" y="0"/>
                    </a:moveTo>
                    <a:lnTo>
                      <a:pt x="56" y="0"/>
                    </a:lnTo>
                    <a:lnTo>
                      <a:pt x="79" y="8"/>
                    </a:lnTo>
                    <a:lnTo>
                      <a:pt x="96" y="24"/>
                    </a:lnTo>
                    <a:lnTo>
                      <a:pt x="103" y="40"/>
                    </a:lnTo>
                    <a:lnTo>
                      <a:pt x="112" y="65"/>
                    </a:lnTo>
                    <a:lnTo>
                      <a:pt x="112" y="104"/>
                    </a:lnTo>
                    <a:lnTo>
                      <a:pt x="103" y="128"/>
                    </a:lnTo>
                    <a:lnTo>
                      <a:pt x="96" y="145"/>
                    </a:lnTo>
                    <a:lnTo>
                      <a:pt x="79" y="160"/>
                    </a:lnTo>
                    <a:lnTo>
                      <a:pt x="56" y="168"/>
                    </a:lnTo>
                    <a:lnTo>
                      <a:pt x="0" y="16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85" name="Group 806">
              <a:extLst>
                <a:ext uri="{FF2B5EF4-FFF2-40B4-BE49-F238E27FC236}">
                  <a16:creationId xmlns:a16="http://schemas.microsoft.com/office/drawing/2014/main" id="{845976A6-0EC4-4CFF-8FC3-F0DF219A7801}"/>
                </a:ext>
              </a:extLst>
            </p:cNvPr>
            <p:cNvGrpSpPr>
              <a:grpSpLocks/>
            </p:cNvGrpSpPr>
            <p:nvPr/>
          </p:nvGrpSpPr>
          <p:grpSpPr bwMode="auto">
            <a:xfrm>
              <a:off x="19538" y="30100"/>
              <a:ext cx="96" cy="152"/>
              <a:chOff x="19538" y="30100"/>
              <a:chExt cx="96" cy="152"/>
            </a:xfrm>
          </p:grpSpPr>
          <p:sp>
            <p:nvSpPr>
              <p:cNvPr id="20345" name="Freeform 807">
                <a:extLst>
                  <a:ext uri="{FF2B5EF4-FFF2-40B4-BE49-F238E27FC236}">
                    <a16:creationId xmlns:a16="http://schemas.microsoft.com/office/drawing/2014/main" id="{CDECF260-E2A4-4043-AF90-F4BE796FAFDC}"/>
                  </a:ext>
                </a:extLst>
              </p:cNvPr>
              <p:cNvSpPr>
                <a:spLocks/>
              </p:cNvSpPr>
              <p:nvPr/>
            </p:nvSpPr>
            <p:spPr bwMode="auto">
              <a:xfrm>
                <a:off x="19538" y="30100"/>
                <a:ext cx="96" cy="152"/>
              </a:xfrm>
              <a:custGeom>
                <a:avLst/>
                <a:gdLst>
                  <a:gd name="T0" fmla="+- 0 19538 19538"/>
                  <a:gd name="T1" fmla="*/ T0 w 96"/>
                  <a:gd name="T2" fmla="+- 0 30100 30100"/>
                  <a:gd name="T3" fmla="*/ 30100 h 152"/>
                  <a:gd name="T4" fmla="+- 0 19586 19538"/>
                  <a:gd name="T5" fmla="*/ T4 w 96"/>
                  <a:gd name="T6" fmla="+- 0 30100 30100"/>
                  <a:gd name="T7" fmla="*/ 30100 h 152"/>
                  <a:gd name="T8" fmla="+- 0 19609 19538"/>
                  <a:gd name="T9" fmla="*/ T8 w 96"/>
                  <a:gd name="T10" fmla="+- 0 30108 30100"/>
                  <a:gd name="T11" fmla="*/ 30108 h 152"/>
                  <a:gd name="T12" fmla="+- 0 19618 19538"/>
                  <a:gd name="T13" fmla="*/ T12 w 96"/>
                  <a:gd name="T14" fmla="+- 0 30116 30100"/>
                  <a:gd name="T15" fmla="*/ 30116 h 152"/>
                  <a:gd name="T16" fmla="+- 0 19626 19538"/>
                  <a:gd name="T17" fmla="*/ T16 w 96"/>
                  <a:gd name="T18" fmla="+- 0 30132 30100"/>
                  <a:gd name="T19" fmla="*/ 30132 h 152"/>
                  <a:gd name="T20" fmla="+- 0 19633 19538"/>
                  <a:gd name="T21" fmla="*/ T20 w 96"/>
                  <a:gd name="T22" fmla="+- 0 30157 30100"/>
                  <a:gd name="T23" fmla="*/ 30157 h 152"/>
                  <a:gd name="T24" fmla="+- 0 19633 19538"/>
                  <a:gd name="T25" fmla="*/ T24 w 96"/>
                  <a:gd name="T26" fmla="+- 0 30196 30100"/>
                  <a:gd name="T27" fmla="*/ 30196 h 152"/>
                  <a:gd name="T28" fmla="+- 0 19626 19538"/>
                  <a:gd name="T29" fmla="*/ T28 w 96"/>
                  <a:gd name="T30" fmla="+- 0 30220 30100"/>
                  <a:gd name="T31" fmla="*/ 30220 h 152"/>
                  <a:gd name="T32" fmla="+- 0 19618 19538"/>
                  <a:gd name="T33" fmla="*/ T32 w 96"/>
                  <a:gd name="T34" fmla="+- 0 30237 30100"/>
                  <a:gd name="T35" fmla="*/ 30237 h 152"/>
                  <a:gd name="T36" fmla="+- 0 19609 19538"/>
                  <a:gd name="T37" fmla="*/ T36 w 96"/>
                  <a:gd name="T38" fmla="+- 0 30244 30100"/>
                  <a:gd name="T39" fmla="*/ 30244 h 152"/>
                  <a:gd name="T40" fmla="+- 0 19586 19538"/>
                  <a:gd name="T41" fmla="*/ T40 w 96"/>
                  <a:gd name="T42" fmla="+- 0 30252 30100"/>
                  <a:gd name="T43" fmla="*/ 30252 h 152"/>
                  <a:gd name="T44" fmla="+- 0 19538 19538"/>
                  <a:gd name="T45" fmla="*/ T44 w 96"/>
                  <a:gd name="T46" fmla="+- 0 30252 30100"/>
                  <a:gd name="T47" fmla="*/ 30252 h 1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96" h="152">
                    <a:moveTo>
                      <a:pt x="0" y="0"/>
                    </a:moveTo>
                    <a:lnTo>
                      <a:pt x="48" y="0"/>
                    </a:lnTo>
                    <a:lnTo>
                      <a:pt x="71" y="8"/>
                    </a:lnTo>
                    <a:lnTo>
                      <a:pt x="80" y="16"/>
                    </a:lnTo>
                    <a:lnTo>
                      <a:pt x="88" y="32"/>
                    </a:lnTo>
                    <a:lnTo>
                      <a:pt x="95" y="57"/>
                    </a:lnTo>
                    <a:lnTo>
                      <a:pt x="95" y="96"/>
                    </a:lnTo>
                    <a:lnTo>
                      <a:pt x="88" y="120"/>
                    </a:lnTo>
                    <a:lnTo>
                      <a:pt x="80" y="137"/>
                    </a:lnTo>
                    <a:lnTo>
                      <a:pt x="71" y="144"/>
                    </a:lnTo>
                    <a:lnTo>
                      <a:pt x="48" y="152"/>
                    </a:lnTo>
                    <a:lnTo>
                      <a:pt x="0" y="152"/>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86" name="Group 808">
              <a:extLst>
                <a:ext uri="{FF2B5EF4-FFF2-40B4-BE49-F238E27FC236}">
                  <a16:creationId xmlns:a16="http://schemas.microsoft.com/office/drawing/2014/main" id="{4836F9BE-F59A-4B04-A1F6-AD4703D22C33}"/>
                </a:ext>
              </a:extLst>
            </p:cNvPr>
            <p:cNvGrpSpPr>
              <a:grpSpLocks/>
            </p:cNvGrpSpPr>
            <p:nvPr/>
          </p:nvGrpSpPr>
          <p:grpSpPr bwMode="auto">
            <a:xfrm>
              <a:off x="19857" y="30092"/>
              <a:ext cx="121" cy="169"/>
              <a:chOff x="19857" y="30092"/>
              <a:chExt cx="121" cy="169"/>
            </a:xfrm>
          </p:grpSpPr>
          <p:sp>
            <p:nvSpPr>
              <p:cNvPr id="20344" name="Freeform 809">
                <a:extLst>
                  <a:ext uri="{FF2B5EF4-FFF2-40B4-BE49-F238E27FC236}">
                    <a16:creationId xmlns:a16="http://schemas.microsoft.com/office/drawing/2014/main" id="{EF30DBC2-BB76-4F67-A7D4-ADCC9D9120FC}"/>
                  </a:ext>
                </a:extLst>
              </p:cNvPr>
              <p:cNvSpPr>
                <a:spLocks/>
              </p:cNvSpPr>
              <p:nvPr/>
            </p:nvSpPr>
            <p:spPr bwMode="auto">
              <a:xfrm>
                <a:off x="19857" y="30092"/>
                <a:ext cx="121" cy="169"/>
              </a:xfrm>
              <a:custGeom>
                <a:avLst/>
                <a:gdLst>
                  <a:gd name="T0" fmla="+- 0 19978 19857"/>
                  <a:gd name="T1" fmla="*/ T0 w 121"/>
                  <a:gd name="T2" fmla="+- 0 30220 30092"/>
                  <a:gd name="T3" fmla="*/ 30220 h 169"/>
                  <a:gd name="T4" fmla="+- 0 19970 19857"/>
                  <a:gd name="T5" fmla="*/ T4 w 121"/>
                  <a:gd name="T6" fmla="+- 0 30220 30092"/>
                  <a:gd name="T7" fmla="*/ 30220 h 169"/>
                  <a:gd name="T8" fmla="+- 0 19962 19857"/>
                  <a:gd name="T9" fmla="*/ T8 w 121"/>
                  <a:gd name="T10" fmla="+- 0 30237 30092"/>
                  <a:gd name="T11" fmla="*/ 30237 h 169"/>
                  <a:gd name="T12" fmla="+- 0 19954 19857"/>
                  <a:gd name="T13" fmla="*/ T12 w 121"/>
                  <a:gd name="T14" fmla="+- 0 30244 30092"/>
                  <a:gd name="T15" fmla="*/ 30244 h 169"/>
                  <a:gd name="T16" fmla="+- 0 19938 19857"/>
                  <a:gd name="T17" fmla="*/ T16 w 121"/>
                  <a:gd name="T18" fmla="+- 0 30252 30092"/>
                  <a:gd name="T19" fmla="*/ 30252 h 169"/>
                  <a:gd name="T20" fmla="+- 0 19906 19857"/>
                  <a:gd name="T21" fmla="*/ T20 w 121"/>
                  <a:gd name="T22" fmla="+- 0 30252 30092"/>
                  <a:gd name="T23" fmla="*/ 30252 h 169"/>
                  <a:gd name="T24" fmla="+- 0 19889 19857"/>
                  <a:gd name="T25" fmla="*/ T24 w 121"/>
                  <a:gd name="T26" fmla="+- 0 30244 30092"/>
                  <a:gd name="T27" fmla="*/ 30244 h 169"/>
                  <a:gd name="T28" fmla="+- 0 19874 19857"/>
                  <a:gd name="T29" fmla="*/ T28 w 121"/>
                  <a:gd name="T30" fmla="+- 0 30220 30092"/>
                  <a:gd name="T31" fmla="*/ 30220 h 169"/>
                  <a:gd name="T32" fmla="+- 0 19866 19857"/>
                  <a:gd name="T33" fmla="*/ T32 w 121"/>
                  <a:gd name="T34" fmla="+- 0 30196 30092"/>
                  <a:gd name="T35" fmla="*/ 30196 h 169"/>
                  <a:gd name="T36" fmla="+- 0 19866 19857"/>
                  <a:gd name="T37" fmla="*/ T36 w 121"/>
                  <a:gd name="T38" fmla="+- 0 30157 30092"/>
                  <a:gd name="T39" fmla="*/ 30157 h 169"/>
                  <a:gd name="T40" fmla="+- 0 19874 19857"/>
                  <a:gd name="T41" fmla="*/ T40 w 121"/>
                  <a:gd name="T42" fmla="+- 0 30132 30092"/>
                  <a:gd name="T43" fmla="*/ 30132 h 169"/>
                  <a:gd name="T44" fmla="+- 0 19889 19857"/>
                  <a:gd name="T45" fmla="*/ T44 w 121"/>
                  <a:gd name="T46" fmla="+- 0 30108 30092"/>
                  <a:gd name="T47" fmla="*/ 30108 h 169"/>
                  <a:gd name="T48" fmla="+- 0 19906 19857"/>
                  <a:gd name="T49" fmla="*/ T48 w 121"/>
                  <a:gd name="T50" fmla="+- 0 30100 30092"/>
                  <a:gd name="T51" fmla="*/ 30100 h 169"/>
                  <a:gd name="T52" fmla="+- 0 19938 19857"/>
                  <a:gd name="T53" fmla="*/ T52 w 121"/>
                  <a:gd name="T54" fmla="+- 0 30100 30092"/>
                  <a:gd name="T55" fmla="*/ 30100 h 169"/>
                  <a:gd name="T56" fmla="+- 0 19954 19857"/>
                  <a:gd name="T57" fmla="*/ T56 w 121"/>
                  <a:gd name="T58" fmla="+- 0 30108 30092"/>
                  <a:gd name="T59" fmla="*/ 30108 h 169"/>
                  <a:gd name="T60" fmla="+- 0 19962 19857"/>
                  <a:gd name="T61" fmla="*/ T60 w 121"/>
                  <a:gd name="T62" fmla="+- 0 30116 30092"/>
                  <a:gd name="T63" fmla="*/ 30116 h 169"/>
                  <a:gd name="T64" fmla="+- 0 19970 19857"/>
                  <a:gd name="T65" fmla="*/ T64 w 121"/>
                  <a:gd name="T66" fmla="+- 0 30132 30092"/>
                  <a:gd name="T67" fmla="*/ 30132 h 169"/>
                  <a:gd name="T68" fmla="+- 0 19978 19857"/>
                  <a:gd name="T69" fmla="*/ T68 w 121"/>
                  <a:gd name="T70" fmla="+- 0 30132 30092"/>
                  <a:gd name="T71" fmla="*/ 30132 h 169"/>
                  <a:gd name="T72" fmla="+- 0 19970 19857"/>
                  <a:gd name="T73" fmla="*/ T72 w 121"/>
                  <a:gd name="T74" fmla="+- 0 30116 30092"/>
                  <a:gd name="T75" fmla="*/ 30116 h 169"/>
                  <a:gd name="T76" fmla="+- 0 19954 19857"/>
                  <a:gd name="T77" fmla="*/ T76 w 121"/>
                  <a:gd name="T78" fmla="+- 0 30100 30092"/>
                  <a:gd name="T79" fmla="*/ 30100 h 169"/>
                  <a:gd name="T80" fmla="+- 0 19938 19857"/>
                  <a:gd name="T81" fmla="*/ T80 w 121"/>
                  <a:gd name="T82" fmla="+- 0 30092 30092"/>
                  <a:gd name="T83" fmla="*/ 30092 h 169"/>
                  <a:gd name="T84" fmla="+- 0 19906 19857"/>
                  <a:gd name="T85" fmla="*/ T84 w 121"/>
                  <a:gd name="T86" fmla="+- 0 30092 30092"/>
                  <a:gd name="T87" fmla="*/ 30092 h 169"/>
                  <a:gd name="T88" fmla="+- 0 19889 19857"/>
                  <a:gd name="T89" fmla="*/ T88 w 121"/>
                  <a:gd name="T90" fmla="+- 0 30100 30092"/>
                  <a:gd name="T91" fmla="*/ 30100 h 169"/>
                  <a:gd name="T92" fmla="+- 0 19874 19857"/>
                  <a:gd name="T93" fmla="*/ T92 w 121"/>
                  <a:gd name="T94" fmla="+- 0 30116 30092"/>
                  <a:gd name="T95" fmla="*/ 30116 h 169"/>
                  <a:gd name="T96" fmla="+- 0 19866 19857"/>
                  <a:gd name="T97" fmla="*/ T96 w 121"/>
                  <a:gd name="T98" fmla="+- 0 30132 30092"/>
                  <a:gd name="T99" fmla="*/ 30132 h 169"/>
                  <a:gd name="T100" fmla="+- 0 19857 19857"/>
                  <a:gd name="T101" fmla="*/ T100 w 121"/>
                  <a:gd name="T102" fmla="+- 0 30157 30092"/>
                  <a:gd name="T103" fmla="*/ 30157 h 169"/>
                  <a:gd name="T104" fmla="+- 0 19857 19857"/>
                  <a:gd name="T105" fmla="*/ T104 w 121"/>
                  <a:gd name="T106" fmla="+- 0 30196 30092"/>
                  <a:gd name="T107" fmla="*/ 30196 h 169"/>
                  <a:gd name="T108" fmla="+- 0 19866 19857"/>
                  <a:gd name="T109" fmla="*/ T108 w 121"/>
                  <a:gd name="T110" fmla="+- 0 30220 30092"/>
                  <a:gd name="T111" fmla="*/ 30220 h 169"/>
                  <a:gd name="T112" fmla="+- 0 19874 19857"/>
                  <a:gd name="T113" fmla="*/ T112 w 121"/>
                  <a:gd name="T114" fmla="+- 0 30237 30092"/>
                  <a:gd name="T115" fmla="*/ 30237 h 169"/>
                  <a:gd name="T116" fmla="+- 0 19889 19857"/>
                  <a:gd name="T117" fmla="*/ T116 w 121"/>
                  <a:gd name="T118" fmla="+- 0 30252 30092"/>
                  <a:gd name="T119" fmla="*/ 30252 h 169"/>
                  <a:gd name="T120" fmla="+- 0 19906 19857"/>
                  <a:gd name="T121" fmla="*/ T120 w 121"/>
                  <a:gd name="T122" fmla="+- 0 30260 30092"/>
                  <a:gd name="T123" fmla="*/ 30260 h 169"/>
                  <a:gd name="T124" fmla="+- 0 19938 19857"/>
                  <a:gd name="T125" fmla="*/ T124 w 121"/>
                  <a:gd name="T126" fmla="+- 0 30260 30092"/>
                  <a:gd name="T127" fmla="*/ 30260 h 169"/>
                  <a:gd name="T128" fmla="+- 0 19954 19857"/>
                  <a:gd name="T129" fmla="*/ T128 w 121"/>
                  <a:gd name="T130" fmla="+- 0 30252 30092"/>
                  <a:gd name="T131" fmla="*/ 30252 h 169"/>
                  <a:gd name="T132" fmla="+- 0 19970 19857"/>
                  <a:gd name="T133" fmla="*/ T132 w 121"/>
                  <a:gd name="T134" fmla="+- 0 30237 30092"/>
                  <a:gd name="T135" fmla="*/ 30237 h 169"/>
                  <a:gd name="T136" fmla="+- 0 19978 19857"/>
                  <a:gd name="T137" fmla="*/ T136 w 121"/>
                  <a:gd name="T138" fmla="+- 0 30220 30092"/>
                  <a:gd name="T139" fmla="*/ 30220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121" h="169">
                    <a:moveTo>
                      <a:pt x="121" y="128"/>
                    </a:moveTo>
                    <a:lnTo>
                      <a:pt x="113" y="128"/>
                    </a:lnTo>
                    <a:lnTo>
                      <a:pt x="105" y="145"/>
                    </a:lnTo>
                    <a:lnTo>
                      <a:pt x="97" y="152"/>
                    </a:lnTo>
                    <a:lnTo>
                      <a:pt x="81" y="160"/>
                    </a:lnTo>
                    <a:lnTo>
                      <a:pt x="49" y="160"/>
                    </a:lnTo>
                    <a:lnTo>
                      <a:pt x="32" y="152"/>
                    </a:lnTo>
                    <a:lnTo>
                      <a:pt x="17" y="128"/>
                    </a:lnTo>
                    <a:lnTo>
                      <a:pt x="9" y="104"/>
                    </a:lnTo>
                    <a:lnTo>
                      <a:pt x="9" y="65"/>
                    </a:lnTo>
                    <a:lnTo>
                      <a:pt x="17" y="40"/>
                    </a:lnTo>
                    <a:lnTo>
                      <a:pt x="32" y="16"/>
                    </a:lnTo>
                    <a:lnTo>
                      <a:pt x="49" y="8"/>
                    </a:lnTo>
                    <a:lnTo>
                      <a:pt x="81" y="8"/>
                    </a:lnTo>
                    <a:lnTo>
                      <a:pt x="97" y="16"/>
                    </a:lnTo>
                    <a:lnTo>
                      <a:pt x="105" y="24"/>
                    </a:lnTo>
                    <a:lnTo>
                      <a:pt x="113" y="40"/>
                    </a:lnTo>
                    <a:lnTo>
                      <a:pt x="121" y="40"/>
                    </a:lnTo>
                    <a:lnTo>
                      <a:pt x="113" y="24"/>
                    </a:lnTo>
                    <a:lnTo>
                      <a:pt x="97" y="8"/>
                    </a:lnTo>
                    <a:lnTo>
                      <a:pt x="81" y="0"/>
                    </a:lnTo>
                    <a:lnTo>
                      <a:pt x="49" y="0"/>
                    </a:lnTo>
                    <a:lnTo>
                      <a:pt x="32" y="8"/>
                    </a:lnTo>
                    <a:lnTo>
                      <a:pt x="17" y="24"/>
                    </a:lnTo>
                    <a:lnTo>
                      <a:pt x="9" y="40"/>
                    </a:lnTo>
                    <a:lnTo>
                      <a:pt x="0" y="65"/>
                    </a:lnTo>
                    <a:lnTo>
                      <a:pt x="0" y="104"/>
                    </a:lnTo>
                    <a:lnTo>
                      <a:pt x="9" y="128"/>
                    </a:lnTo>
                    <a:lnTo>
                      <a:pt x="17" y="145"/>
                    </a:lnTo>
                    <a:lnTo>
                      <a:pt x="32" y="160"/>
                    </a:lnTo>
                    <a:lnTo>
                      <a:pt x="49" y="168"/>
                    </a:lnTo>
                    <a:lnTo>
                      <a:pt x="81" y="168"/>
                    </a:lnTo>
                    <a:lnTo>
                      <a:pt x="97" y="160"/>
                    </a:lnTo>
                    <a:lnTo>
                      <a:pt x="113" y="145"/>
                    </a:lnTo>
                    <a:lnTo>
                      <a:pt x="121" y="12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87" name="Group 810">
              <a:extLst>
                <a:ext uri="{FF2B5EF4-FFF2-40B4-BE49-F238E27FC236}">
                  <a16:creationId xmlns:a16="http://schemas.microsoft.com/office/drawing/2014/main" id="{019F9367-5E55-40F3-B3B9-958C93E1B2E9}"/>
                </a:ext>
              </a:extLst>
            </p:cNvPr>
            <p:cNvGrpSpPr>
              <a:grpSpLocks/>
            </p:cNvGrpSpPr>
            <p:nvPr/>
          </p:nvGrpSpPr>
          <p:grpSpPr bwMode="auto">
            <a:xfrm>
              <a:off x="20026" y="30092"/>
              <a:ext cx="129" cy="169"/>
              <a:chOff x="20026" y="30092"/>
              <a:chExt cx="129" cy="169"/>
            </a:xfrm>
          </p:grpSpPr>
          <p:sp>
            <p:nvSpPr>
              <p:cNvPr id="20343" name="Freeform 811">
                <a:extLst>
                  <a:ext uri="{FF2B5EF4-FFF2-40B4-BE49-F238E27FC236}">
                    <a16:creationId xmlns:a16="http://schemas.microsoft.com/office/drawing/2014/main" id="{CFB40315-A6CA-4426-A503-DE774EE1A0A9}"/>
                  </a:ext>
                </a:extLst>
              </p:cNvPr>
              <p:cNvSpPr>
                <a:spLocks/>
              </p:cNvSpPr>
              <p:nvPr/>
            </p:nvSpPr>
            <p:spPr bwMode="auto">
              <a:xfrm>
                <a:off x="20026" y="30092"/>
                <a:ext cx="129" cy="169"/>
              </a:xfrm>
              <a:custGeom>
                <a:avLst/>
                <a:gdLst>
                  <a:gd name="T0" fmla="+- 0 20074 20026"/>
                  <a:gd name="T1" fmla="*/ T0 w 129"/>
                  <a:gd name="T2" fmla="+- 0 30092 30092"/>
                  <a:gd name="T3" fmla="*/ 30092 h 169"/>
                  <a:gd name="T4" fmla="+- 0 20058 20026"/>
                  <a:gd name="T5" fmla="*/ T4 w 129"/>
                  <a:gd name="T6" fmla="+- 0 30100 30092"/>
                  <a:gd name="T7" fmla="*/ 30100 h 169"/>
                  <a:gd name="T8" fmla="+- 0 20042 20026"/>
                  <a:gd name="T9" fmla="*/ T8 w 129"/>
                  <a:gd name="T10" fmla="+- 0 30116 30092"/>
                  <a:gd name="T11" fmla="*/ 30116 h 169"/>
                  <a:gd name="T12" fmla="+- 0 20034 20026"/>
                  <a:gd name="T13" fmla="*/ T12 w 129"/>
                  <a:gd name="T14" fmla="+- 0 30132 30092"/>
                  <a:gd name="T15" fmla="*/ 30132 h 169"/>
                  <a:gd name="T16" fmla="+- 0 20026 20026"/>
                  <a:gd name="T17" fmla="*/ T16 w 129"/>
                  <a:gd name="T18" fmla="+- 0 30157 30092"/>
                  <a:gd name="T19" fmla="*/ 30157 h 169"/>
                  <a:gd name="T20" fmla="+- 0 20026 20026"/>
                  <a:gd name="T21" fmla="*/ T20 w 129"/>
                  <a:gd name="T22" fmla="+- 0 30196 30092"/>
                  <a:gd name="T23" fmla="*/ 30196 h 169"/>
                  <a:gd name="T24" fmla="+- 0 20034 20026"/>
                  <a:gd name="T25" fmla="*/ T24 w 129"/>
                  <a:gd name="T26" fmla="+- 0 30220 30092"/>
                  <a:gd name="T27" fmla="*/ 30220 h 169"/>
                  <a:gd name="T28" fmla="+- 0 20042 20026"/>
                  <a:gd name="T29" fmla="*/ T28 w 129"/>
                  <a:gd name="T30" fmla="+- 0 30237 30092"/>
                  <a:gd name="T31" fmla="*/ 30237 h 169"/>
                  <a:gd name="T32" fmla="+- 0 20058 20026"/>
                  <a:gd name="T33" fmla="*/ T32 w 129"/>
                  <a:gd name="T34" fmla="+- 0 30252 30092"/>
                  <a:gd name="T35" fmla="*/ 30252 h 169"/>
                  <a:gd name="T36" fmla="+- 0 20074 20026"/>
                  <a:gd name="T37" fmla="*/ T36 w 129"/>
                  <a:gd name="T38" fmla="+- 0 30260 30092"/>
                  <a:gd name="T39" fmla="*/ 30260 h 169"/>
                  <a:gd name="T40" fmla="+- 0 20106 20026"/>
                  <a:gd name="T41" fmla="*/ T40 w 129"/>
                  <a:gd name="T42" fmla="+- 0 30260 30092"/>
                  <a:gd name="T43" fmla="*/ 30260 h 169"/>
                  <a:gd name="T44" fmla="+- 0 20122 20026"/>
                  <a:gd name="T45" fmla="*/ T44 w 129"/>
                  <a:gd name="T46" fmla="+- 0 30252 30092"/>
                  <a:gd name="T47" fmla="*/ 30252 h 169"/>
                  <a:gd name="T48" fmla="+- 0 20138 20026"/>
                  <a:gd name="T49" fmla="*/ T48 w 129"/>
                  <a:gd name="T50" fmla="+- 0 30237 30092"/>
                  <a:gd name="T51" fmla="*/ 30237 h 169"/>
                  <a:gd name="T52" fmla="+- 0 20147 20026"/>
                  <a:gd name="T53" fmla="*/ T52 w 129"/>
                  <a:gd name="T54" fmla="+- 0 30220 30092"/>
                  <a:gd name="T55" fmla="*/ 30220 h 169"/>
                  <a:gd name="T56" fmla="+- 0 20154 20026"/>
                  <a:gd name="T57" fmla="*/ T56 w 129"/>
                  <a:gd name="T58" fmla="+- 0 30196 30092"/>
                  <a:gd name="T59" fmla="*/ 30196 h 169"/>
                  <a:gd name="T60" fmla="+- 0 20154 20026"/>
                  <a:gd name="T61" fmla="*/ T60 w 129"/>
                  <a:gd name="T62" fmla="+- 0 30157 30092"/>
                  <a:gd name="T63" fmla="*/ 30157 h 169"/>
                  <a:gd name="T64" fmla="+- 0 20147 20026"/>
                  <a:gd name="T65" fmla="*/ T64 w 129"/>
                  <a:gd name="T66" fmla="+- 0 30132 30092"/>
                  <a:gd name="T67" fmla="*/ 30132 h 169"/>
                  <a:gd name="T68" fmla="+- 0 20138 20026"/>
                  <a:gd name="T69" fmla="*/ T68 w 129"/>
                  <a:gd name="T70" fmla="+- 0 30116 30092"/>
                  <a:gd name="T71" fmla="*/ 30116 h 169"/>
                  <a:gd name="T72" fmla="+- 0 20122 20026"/>
                  <a:gd name="T73" fmla="*/ T72 w 129"/>
                  <a:gd name="T74" fmla="+- 0 30100 30092"/>
                  <a:gd name="T75" fmla="*/ 30100 h 169"/>
                  <a:gd name="T76" fmla="+- 0 20106 20026"/>
                  <a:gd name="T77" fmla="*/ T76 w 129"/>
                  <a:gd name="T78" fmla="+- 0 30092 30092"/>
                  <a:gd name="T79" fmla="*/ 30092 h 169"/>
                  <a:gd name="T80" fmla="+- 0 20074 20026"/>
                  <a:gd name="T81" fmla="*/ T80 w 129"/>
                  <a:gd name="T82" fmla="+- 0 30092 30092"/>
                  <a:gd name="T83" fmla="*/ 30092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29" h="169">
                    <a:moveTo>
                      <a:pt x="48" y="0"/>
                    </a:moveTo>
                    <a:lnTo>
                      <a:pt x="32" y="8"/>
                    </a:lnTo>
                    <a:lnTo>
                      <a:pt x="16" y="24"/>
                    </a:lnTo>
                    <a:lnTo>
                      <a:pt x="8" y="40"/>
                    </a:lnTo>
                    <a:lnTo>
                      <a:pt x="0" y="65"/>
                    </a:lnTo>
                    <a:lnTo>
                      <a:pt x="0" y="104"/>
                    </a:lnTo>
                    <a:lnTo>
                      <a:pt x="8" y="128"/>
                    </a:lnTo>
                    <a:lnTo>
                      <a:pt x="16" y="145"/>
                    </a:lnTo>
                    <a:lnTo>
                      <a:pt x="32" y="160"/>
                    </a:lnTo>
                    <a:lnTo>
                      <a:pt x="48" y="168"/>
                    </a:lnTo>
                    <a:lnTo>
                      <a:pt x="80" y="168"/>
                    </a:lnTo>
                    <a:lnTo>
                      <a:pt x="96" y="160"/>
                    </a:lnTo>
                    <a:lnTo>
                      <a:pt x="112" y="145"/>
                    </a:lnTo>
                    <a:lnTo>
                      <a:pt x="121" y="128"/>
                    </a:lnTo>
                    <a:lnTo>
                      <a:pt x="128" y="104"/>
                    </a:lnTo>
                    <a:lnTo>
                      <a:pt x="128" y="65"/>
                    </a:lnTo>
                    <a:lnTo>
                      <a:pt x="121" y="40"/>
                    </a:lnTo>
                    <a:lnTo>
                      <a:pt x="112" y="24"/>
                    </a:lnTo>
                    <a:lnTo>
                      <a:pt x="96" y="8"/>
                    </a:lnTo>
                    <a:lnTo>
                      <a:pt x="80" y="0"/>
                    </a:lnTo>
                    <a:lnTo>
                      <a:pt x="48"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88" name="Group 812">
              <a:extLst>
                <a:ext uri="{FF2B5EF4-FFF2-40B4-BE49-F238E27FC236}">
                  <a16:creationId xmlns:a16="http://schemas.microsoft.com/office/drawing/2014/main" id="{99E05B45-5716-40D5-82CE-E3C506134978}"/>
                </a:ext>
              </a:extLst>
            </p:cNvPr>
            <p:cNvGrpSpPr>
              <a:grpSpLocks/>
            </p:cNvGrpSpPr>
            <p:nvPr/>
          </p:nvGrpSpPr>
          <p:grpSpPr bwMode="auto">
            <a:xfrm>
              <a:off x="20034" y="30100"/>
              <a:ext cx="113" cy="152"/>
              <a:chOff x="20034" y="30100"/>
              <a:chExt cx="113" cy="152"/>
            </a:xfrm>
          </p:grpSpPr>
          <p:sp>
            <p:nvSpPr>
              <p:cNvPr id="20342" name="Freeform 813">
                <a:extLst>
                  <a:ext uri="{FF2B5EF4-FFF2-40B4-BE49-F238E27FC236}">
                    <a16:creationId xmlns:a16="http://schemas.microsoft.com/office/drawing/2014/main" id="{F03D19CF-543F-40D6-9518-E1C4B0A7F02A}"/>
                  </a:ext>
                </a:extLst>
              </p:cNvPr>
              <p:cNvSpPr>
                <a:spLocks/>
              </p:cNvSpPr>
              <p:nvPr/>
            </p:nvSpPr>
            <p:spPr bwMode="auto">
              <a:xfrm>
                <a:off x="20034" y="30100"/>
                <a:ext cx="113" cy="152"/>
              </a:xfrm>
              <a:custGeom>
                <a:avLst/>
                <a:gdLst>
                  <a:gd name="T0" fmla="+- 0 20082 20034"/>
                  <a:gd name="T1" fmla="*/ T0 w 113"/>
                  <a:gd name="T2" fmla="+- 0 30100 30100"/>
                  <a:gd name="T3" fmla="*/ 30100 h 152"/>
                  <a:gd name="T4" fmla="+- 0 20058 20034"/>
                  <a:gd name="T5" fmla="*/ T4 w 113"/>
                  <a:gd name="T6" fmla="+- 0 30108 30100"/>
                  <a:gd name="T7" fmla="*/ 30108 h 152"/>
                  <a:gd name="T8" fmla="+- 0 20042 20034"/>
                  <a:gd name="T9" fmla="*/ T8 w 113"/>
                  <a:gd name="T10" fmla="+- 0 30132 30100"/>
                  <a:gd name="T11" fmla="*/ 30132 h 152"/>
                  <a:gd name="T12" fmla="+- 0 20034 20034"/>
                  <a:gd name="T13" fmla="*/ T12 w 113"/>
                  <a:gd name="T14" fmla="+- 0 30157 30100"/>
                  <a:gd name="T15" fmla="*/ 30157 h 152"/>
                  <a:gd name="T16" fmla="+- 0 20034 20034"/>
                  <a:gd name="T17" fmla="*/ T16 w 113"/>
                  <a:gd name="T18" fmla="+- 0 30196 30100"/>
                  <a:gd name="T19" fmla="*/ 30196 h 152"/>
                  <a:gd name="T20" fmla="+- 0 20042 20034"/>
                  <a:gd name="T21" fmla="*/ T20 w 113"/>
                  <a:gd name="T22" fmla="+- 0 30220 30100"/>
                  <a:gd name="T23" fmla="*/ 30220 h 152"/>
                  <a:gd name="T24" fmla="+- 0 20058 20034"/>
                  <a:gd name="T25" fmla="*/ T24 w 113"/>
                  <a:gd name="T26" fmla="+- 0 30244 30100"/>
                  <a:gd name="T27" fmla="*/ 30244 h 152"/>
                  <a:gd name="T28" fmla="+- 0 20082 20034"/>
                  <a:gd name="T29" fmla="*/ T28 w 113"/>
                  <a:gd name="T30" fmla="+- 0 30252 30100"/>
                  <a:gd name="T31" fmla="*/ 30252 h 152"/>
                  <a:gd name="T32" fmla="+- 0 20098 20034"/>
                  <a:gd name="T33" fmla="*/ T32 w 113"/>
                  <a:gd name="T34" fmla="+- 0 30252 30100"/>
                  <a:gd name="T35" fmla="*/ 30252 h 152"/>
                  <a:gd name="T36" fmla="+- 0 20122 20034"/>
                  <a:gd name="T37" fmla="*/ T36 w 113"/>
                  <a:gd name="T38" fmla="+- 0 30244 30100"/>
                  <a:gd name="T39" fmla="*/ 30244 h 152"/>
                  <a:gd name="T40" fmla="+- 0 20138 20034"/>
                  <a:gd name="T41" fmla="*/ T40 w 113"/>
                  <a:gd name="T42" fmla="+- 0 30220 30100"/>
                  <a:gd name="T43" fmla="*/ 30220 h 152"/>
                  <a:gd name="T44" fmla="+- 0 20147 20034"/>
                  <a:gd name="T45" fmla="*/ T44 w 113"/>
                  <a:gd name="T46" fmla="+- 0 30196 30100"/>
                  <a:gd name="T47" fmla="*/ 30196 h 152"/>
                  <a:gd name="T48" fmla="+- 0 20147 20034"/>
                  <a:gd name="T49" fmla="*/ T48 w 113"/>
                  <a:gd name="T50" fmla="+- 0 30157 30100"/>
                  <a:gd name="T51" fmla="*/ 30157 h 152"/>
                  <a:gd name="T52" fmla="+- 0 20138 20034"/>
                  <a:gd name="T53" fmla="*/ T52 w 113"/>
                  <a:gd name="T54" fmla="+- 0 30132 30100"/>
                  <a:gd name="T55" fmla="*/ 30132 h 152"/>
                  <a:gd name="T56" fmla="+- 0 20122 20034"/>
                  <a:gd name="T57" fmla="*/ T56 w 113"/>
                  <a:gd name="T58" fmla="+- 0 30108 30100"/>
                  <a:gd name="T59" fmla="*/ 30108 h 152"/>
                  <a:gd name="T60" fmla="+- 0 20098 20034"/>
                  <a:gd name="T61" fmla="*/ T60 w 113"/>
                  <a:gd name="T62" fmla="+- 0 30100 30100"/>
                  <a:gd name="T63" fmla="*/ 30100 h 152"/>
                  <a:gd name="T64" fmla="+- 0 20082 20034"/>
                  <a:gd name="T65" fmla="*/ T64 w 113"/>
                  <a:gd name="T66" fmla="+- 0 30100 30100"/>
                  <a:gd name="T67" fmla="*/ 30100 h 1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13" h="152">
                    <a:moveTo>
                      <a:pt x="48" y="0"/>
                    </a:moveTo>
                    <a:lnTo>
                      <a:pt x="24" y="8"/>
                    </a:lnTo>
                    <a:lnTo>
                      <a:pt x="8" y="32"/>
                    </a:lnTo>
                    <a:lnTo>
                      <a:pt x="0" y="57"/>
                    </a:lnTo>
                    <a:lnTo>
                      <a:pt x="0" y="96"/>
                    </a:lnTo>
                    <a:lnTo>
                      <a:pt x="8" y="120"/>
                    </a:lnTo>
                    <a:lnTo>
                      <a:pt x="24" y="144"/>
                    </a:lnTo>
                    <a:lnTo>
                      <a:pt x="48" y="152"/>
                    </a:lnTo>
                    <a:lnTo>
                      <a:pt x="64" y="152"/>
                    </a:lnTo>
                    <a:lnTo>
                      <a:pt x="88" y="144"/>
                    </a:lnTo>
                    <a:lnTo>
                      <a:pt x="104" y="120"/>
                    </a:lnTo>
                    <a:lnTo>
                      <a:pt x="113" y="96"/>
                    </a:lnTo>
                    <a:lnTo>
                      <a:pt x="113" y="57"/>
                    </a:lnTo>
                    <a:lnTo>
                      <a:pt x="104" y="32"/>
                    </a:lnTo>
                    <a:lnTo>
                      <a:pt x="88" y="8"/>
                    </a:lnTo>
                    <a:lnTo>
                      <a:pt x="64" y="0"/>
                    </a:lnTo>
                    <a:lnTo>
                      <a:pt x="48"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89" name="Group 814">
              <a:extLst>
                <a:ext uri="{FF2B5EF4-FFF2-40B4-BE49-F238E27FC236}">
                  <a16:creationId xmlns:a16="http://schemas.microsoft.com/office/drawing/2014/main" id="{DFB09B4C-9718-475F-A898-BAB0A0EE5180}"/>
                </a:ext>
              </a:extLst>
            </p:cNvPr>
            <p:cNvGrpSpPr>
              <a:grpSpLocks/>
            </p:cNvGrpSpPr>
            <p:nvPr/>
          </p:nvGrpSpPr>
          <p:grpSpPr bwMode="auto">
            <a:xfrm>
              <a:off x="20210" y="30092"/>
              <a:ext cx="113" cy="169"/>
              <a:chOff x="20210" y="30092"/>
              <a:chExt cx="113" cy="169"/>
            </a:xfrm>
          </p:grpSpPr>
          <p:sp>
            <p:nvSpPr>
              <p:cNvPr id="20341" name="Freeform 815">
                <a:extLst>
                  <a:ext uri="{FF2B5EF4-FFF2-40B4-BE49-F238E27FC236}">
                    <a16:creationId xmlns:a16="http://schemas.microsoft.com/office/drawing/2014/main" id="{7922724B-2DA9-47DB-B241-E584041045E6}"/>
                  </a:ext>
                </a:extLst>
              </p:cNvPr>
              <p:cNvSpPr>
                <a:spLocks/>
              </p:cNvSpPr>
              <p:nvPr/>
            </p:nvSpPr>
            <p:spPr bwMode="auto">
              <a:xfrm>
                <a:off x="20210" y="30092"/>
                <a:ext cx="113" cy="169"/>
              </a:xfrm>
              <a:custGeom>
                <a:avLst/>
                <a:gdLst>
                  <a:gd name="T0" fmla="+- 0 20322 20210"/>
                  <a:gd name="T1" fmla="*/ T0 w 113"/>
                  <a:gd name="T2" fmla="+- 0 30092 30092"/>
                  <a:gd name="T3" fmla="*/ 30092 h 169"/>
                  <a:gd name="T4" fmla="+- 0 20315 20210"/>
                  <a:gd name="T5" fmla="*/ T4 w 113"/>
                  <a:gd name="T6" fmla="+- 0 30092 30092"/>
                  <a:gd name="T7" fmla="*/ 30092 h 169"/>
                  <a:gd name="T8" fmla="+- 0 20315 20210"/>
                  <a:gd name="T9" fmla="*/ T8 w 113"/>
                  <a:gd name="T10" fmla="+- 0 30213 30092"/>
                  <a:gd name="T11" fmla="*/ 30213 h 169"/>
                  <a:gd name="T12" fmla="+- 0 20306 20210"/>
                  <a:gd name="T13" fmla="*/ T12 w 113"/>
                  <a:gd name="T14" fmla="+- 0 30237 30092"/>
                  <a:gd name="T15" fmla="*/ 30237 h 169"/>
                  <a:gd name="T16" fmla="+- 0 20298 20210"/>
                  <a:gd name="T17" fmla="*/ T16 w 113"/>
                  <a:gd name="T18" fmla="+- 0 30244 30092"/>
                  <a:gd name="T19" fmla="*/ 30244 h 169"/>
                  <a:gd name="T20" fmla="+- 0 20274 20210"/>
                  <a:gd name="T21" fmla="*/ T20 w 113"/>
                  <a:gd name="T22" fmla="+- 0 30252 30092"/>
                  <a:gd name="T23" fmla="*/ 30252 h 169"/>
                  <a:gd name="T24" fmla="+- 0 20259 20210"/>
                  <a:gd name="T25" fmla="*/ T24 w 113"/>
                  <a:gd name="T26" fmla="+- 0 30252 30092"/>
                  <a:gd name="T27" fmla="*/ 30252 h 169"/>
                  <a:gd name="T28" fmla="+- 0 20235 20210"/>
                  <a:gd name="T29" fmla="*/ T28 w 113"/>
                  <a:gd name="T30" fmla="+- 0 30244 30092"/>
                  <a:gd name="T31" fmla="*/ 30244 h 169"/>
                  <a:gd name="T32" fmla="+- 0 20226 20210"/>
                  <a:gd name="T33" fmla="*/ T32 w 113"/>
                  <a:gd name="T34" fmla="+- 0 30237 30092"/>
                  <a:gd name="T35" fmla="*/ 30237 h 169"/>
                  <a:gd name="T36" fmla="+- 0 20218 20210"/>
                  <a:gd name="T37" fmla="*/ T36 w 113"/>
                  <a:gd name="T38" fmla="+- 0 30213 30092"/>
                  <a:gd name="T39" fmla="*/ 30213 h 169"/>
                  <a:gd name="T40" fmla="+- 0 20218 20210"/>
                  <a:gd name="T41" fmla="*/ T40 w 113"/>
                  <a:gd name="T42" fmla="+- 0 30092 30092"/>
                  <a:gd name="T43" fmla="*/ 30092 h 169"/>
                  <a:gd name="T44" fmla="+- 0 20210 20210"/>
                  <a:gd name="T45" fmla="*/ T44 w 113"/>
                  <a:gd name="T46" fmla="+- 0 30092 30092"/>
                  <a:gd name="T47" fmla="*/ 30092 h 169"/>
                  <a:gd name="T48" fmla="+- 0 20210 20210"/>
                  <a:gd name="T49" fmla="*/ T48 w 113"/>
                  <a:gd name="T50" fmla="+- 0 30213 30092"/>
                  <a:gd name="T51" fmla="*/ 30213 h 169"/>
                  <a:gd name="T52" fmla="+- 0 20218 20210"/>
                  <a:gd name="T53" fmla="*/ T52 w 113"/>
                  <a:gd name="T54" fmla="+- 0 30237 30092"/>
                  <a:gd name="T55" fmla="*/ 30237 h 169"/>
                  <a:gd name="T56" fmla="+- 0 20235 20210"/>
                  <a:gd name="T57" fmla="*/ T56 w 113"/>
                  <a:gd name="T58" fmla="+- 0 30252 30092"/>
                  <a:gd name="T59" fmla="*/ 30252 h 169"/>
                  <a:gd name="T60" fmla="+- 0 20259 20210"/>
                  <a:gd name="T61" fmla="*/ T60 w 113"/>
                  <a:gd name="T62" fmla="+- 0 30260 30092"/>
                  <a:gd name="T63" fmla="*/ 30260 h 169"/>
                  <a:gd name="T64" fmla="+- 0 20274 20210"/>
                  <a:gd name="T65" fmla="*/ T64 w 113"/>
                  <a:gd name="T66" fmla="+- 0 30260 30092"/>
                  <a:gd name="T67" fmla="*/ 30260 h 169"/>
                  <a:gd name="T68" fmla="+- 0 20298 20210"/>
                  <a:gd name="T69" fmla="*/ T68 w 113"/>
                  <a:gd name="T70" fmla="+- 0 30252 30092"/>
                  <a:gd name="T71" fmla="*/ 30252 h 169"/>
                  <a:gd name="T72" fmla="+- 0 20315 20210"/>
                  <a:gd name="T73" fmla="*/ T72 w 113"/>
                  <a:gd name="T74" fmla="+- 0 30237 30092"/>
                  <a:gd name="T75" fmla="*/ 30237 h 169"/>
                  <a:gd name="T76" fmla="+- 0 20322 20210"/>
                  <a:gd name="T77" fmla="*/ T76 w 113"/>
                  <a:gd name="T78" fmla="+- 0 30213 30092"/>
                  <a:gd name="T79" fmla="*/ 30213 h 169"/>
                  <a:gd name="T80" fmla="+- 0 20322 20210"/>
                  <a:gd name="T81" fmla="*/ T80 w 113"/>
                  <a:gd name="T82" fmla="+- 0 30092 30092"/>
                  <a:gd name="T83" fmla="*/ 30092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3" h="169">
                    <a:moveTo>
                      <a:pt x="112" y="0"/>
                    </a:moveTo>
                    <a:lnTo>
                      <a:pt x="105" y="0"/>
                    </a:lnTo>
                    <a:lnTo>
                      <a:pt x="105" y="121"/>
                    </a:lnTo>
                    <a:lnTo>
                      <a:pt x="96" y="145"/>
                    </a:lnTo>
                    <a:lnTo>
                      <a:pt x="88" y="152"/>
                    </a:lnTo>
                    <a:lnTo>
                      <a:pt x="64" y="160"/>
                    </a:lnTo>
                    <a:lnTo>
                      <a:pt x="49" y="160"/>
                    </a:lnTo>
                    <a:lnTo>
                      <a:pt x="25" y="152"/>
                    </a:lnTo>
                    <a:lnTo>
                      <a:pt x="16" y="145"/>
                    </a:lnTo>
                    <a:lnTo>
                      <a:pt x="8" y="121"/>
                    </a:lnTo>
                    <a:lnTo>
                      <a:pt x="8" y="0"/>
                    </a:lnTo>
                    <a:lnTo>
                      <a:pt x="0" y="0"/>
                    </a:lnTo>
                    <a:lnTo>
                      <a:pt x="0" y="121"/>
                    </a:lnTo>
                    <a:lnTo>
                      <a:pt x="8" y="145"/>
                    </a:lnTo>
                    <a:lnTo>
                      <a:pt x="25" y="160"/>
                    </a:lnTo>
                    <a:lnTo>
                      <a:pt x="49" y="168"/>
                    </a:lnTo>
                    <a:lnTo>
                      <a:pt x="64" y="168"/>
                    </a:lnTo>
                    <a:lnTo>
                      <a:pt x="88" y="160"/>
                    </a:lnTo>
                    <a:lnTo>
                      <a:pt x="105" y="145"/>
                    </a:lnTo>
                    <a:lnTo>
                      <a:pt x="112" y="121"/>
                    </a:lnTo>
                    <a:lnTo>
                      <a:pt x="112"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90" name="Group 816">
              <a:extLst>
                <a:ext uri="{FF2B5EF4-FFF2-40B4-BE49-F238E27FC236}">
                  <a16:creationId xmlns:a16="http://schemas.microsoft.com/office/drawing/2014/main" id="{ED02746A-DA95-4A53-A9DA-BCC56A65FBA6}"/>
                </a:ext>
              </a:extLst>
            </p:cNvPr>
            <p:cNvGrpSpPr>
              <a:grpSpLocks/>
            </p:cNvGrpSpPr>
            <p:nvPr/>
          </p:nvGrpSpPr>
          <p:grpSpPr bwMode="auto">
            <a:xfrm>
              <a:off x="20386" y="30092"/>
              <a:ext cx="113" cy="169"/>
              <a:chOff x="20386" y="30092"/>
              <a:chExt cx="113" cy="169"/>
            </a:xfrm>
          </p:grpSpPr>
          <p:sp>
            <p:nvSpPr>
              <p:cNvPr id="20340" name="Freeform 817">
                <a:extLst>
                  <a:ext uri="{FF2B5EF4-FFF2-40B4-BE49-F238E27FC236}">
                    <a16:creationId xmlns:a16="http://schemas.microsoft.com/office/drawing/2014/main" id="{E99C50EB-F906-40B8-BB8A-74727AF6F29B}"/>
                  </a:ext>
                </a:extLst>
              </p:cNvPr>
              <p:cNvSpPr>
                <a:spLocks/>
              </p:cNvSpPr>
              <p:nvPr/>
            </p:nvSpPr>
            <p:spPr bwMode="auto">
              <a:xfrm>
                <a:off x="20386" y="30092"/>
                <a:ext cx="113" cy="169"/>
              </a:xfrm>
              <a:custGeom>
                <a:avLst/>
                <a:gdLst>
                  <a:gd name="T0" fmla="+- 0 20498 20386"/>
                  <a:gd name="T1" fmla="*/ T0 w 113"/>
                  <a:gd name="T2" fmla="+- 0 30260 30092"/>
                  <a:gd name="T3" fmla="*/ 30260 h 169"/>
                  <a:gd name="T4" fmla="+- 0 20498 20386"/>
                  <a:gd name="T5" fmla="*/ T4 w 113"/>
                  <a:gd name="T6" fmla="+- 0 30092 30092"/>
                  <a:gd name="T7" fmla="*/ 30092 h 169"/>
                  <a:gd name="T8" fmla="+- 0 20491 20386"/>
                  <a:gd name="T9" fmla="*/ T8 w 113"/>
                  <a:gd name="T10" fmla="+- 0 30092 30092"/>
                  <a:gd name="T11" fmla="*/ 30092 h 169"/>
                  <a:gd name="T12" fmla="+- 0 20491 20386"/>
                  <a:gd name="T13" fmla="*/ T12 w 113"/>
                  <a:gd name="T14" fmla="+- 0 30237 30092"/>
                  <a:gd name="T15" fmla="*/ 30237 h 169"/>
                  <a:gd name="T16" fmla="+- 0 20386 20386"/>
                  <a:gd name="T17" fmla="*/ T16 w 113"/>
                  <a:gd name="T18" fmla="+- 0 30092 30092"/>
                  <a:gd name="T19" fmla="*/ 30092 h 169"/>
                  <a:gd name="T20" fmla="+- 0 20386 20386"/>
                  <a:gd name="T21" fmla="*/ T20 w 113"/>
                  <a:gd name="T22" fmla="+- 0 30260 30092"/>
                  <a:gd name="T23" fmla="*/ 30260 h 169"/>
                  <a:gd name="T24" fmla="+- 0 20394 20386"/>
                  <a:gd name="T25" fmla="*/ T24 w 113"/>
                  <a:gd name="T26" fmla="+- 0 30260 30092"/>
                  <a:gd name="T27" fmla="*/ 30260 h 169"/>
                  <a:gd name="T28" fmla="+- 0 20394 20386"/>
                  <a:gd name="T29" fmla="*/ T28 w 113"/>
                  <a:gd name="T30" fmla="+- 0 30116 30092"/>
                  <a:gd name="T31" fmla="*/ 30116 h 169"/>
                  <a:gd name="T32" fmla="+- 0 20498 20386"/>
                  <a:gd name="T33" fmla="*/ T32 w 113"/>
                  <a:gd name="T34" fmla="+- 0 30260 30092"/>
                  <a:gd name="T35" fmla="*/ 30260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13" h="169">
                    <a:moveTo>
                      <a:pt x="112" y="168"/>
                    </a:moveTo>
                    <a:lnTo>
                      <a:pt x="112" y="0"/>
                    </a:lnTo>
                    <a:lnTo>
                      <a:pt x="105" y="0"/>
                    </a:lnTo>
                    <a:lnTo>
                      <a:pt x="105" y="145"/>
                    </a:lnTo>
                    <a:lnTo>
                      <a:pt x="0" y="0"/>
                    </a:lnTo>
                    <a:lnTo>
                      <a:pt x="0" y="168"/>
                    </a:lnTo>
                    <a:lnTo>
                      <a:pt x="8" y="168"/>
                    </a:lnTo>
                    <a:lnTo>
                      <a:pt x="8" y="24"/>
                    </a:lnTo>
                    <a:lnTo>
                      <a:pt x="112" y="16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91" name="Group 818">
              <a:extLst>
                <a:ext uri="{FF2B5EF4-FFF2-40B4-BE49-F238E27FC236}">
                  <a16:creationId xmlns:a16="http://schemas.microsoft.com/office/drawing/2014/main" id="{3AC6E118-D272-4780-B037-D94AB952290B}"/>
                </a:ext>
              </a:extLst>
            </p:cNvPr>
            <p:cNvGrpSpPr>
              <a:grpSpLocks/>
            </p:cNvGrpSpPr>
            <p:nvPr/>
          </p:nvGrpSpPr>
          <p:grpSpPr bwMode="auto">
            <a:xfrm>
              <a:off x="20595" y="30100"/>
              <a:ext cx="8" cy="160"/>
              <a:chOff x="20595" y="30100"/>
              <a:chExt cx="8" cy="160"/>
            </a:xfrm>
          </p:grpSpPr>
          <p:sp>
            <p:nvSpPr>
              <p:cNvPr id="20339" name="Freeform 819">
                <a:extLst>
                  <a:ext uri="{FF2B5EF4-FFF2-40B4-BE49-F238E27FC236}">
                    <a16:creationId xmlns:a16="http://schemas.microsoft.com/office/drawing/2014/main" id="{C698B136-DC2B-4440-986D-B25382B3A0B3}"/>
                  </a:ext>
                </a:extLst>
              </p:cNvPr>
              <p:cNvSpPr>
                <a:spLocks/>
              </p:cNvSpPr>
              <p:nvPr/>
            </p:nvSpPr>
            <p:spPr bwMode="auto">
              <a:xfrm>
                <a:off x="20595" y="30100"/>
                <a:ext cx="8" cy="160"/>
              </a:xfrm>
              <a:custGeom>
                <a:avLst/>
                <a:gdLst>
                  <a:gd name="T0" fmla="+- 0 20595 20595"/>
                  <a:gd name="T1" fmla="*/ T0 w 8"/>
                  <a:gd name="T2" fmla="+- 0 30100 30100"/>
                  <a:gd name="T3" fmla="*/ 30100 h 160"/>
                  <a:gd name="T4" fmla="+- 0 20595 20595"/>
                  <a:gd name="T5" fmla="*/ T4 w 8"/>
                  <a:gd name="T6" fmla="+- 0 30260 30100"/>
                  <a:gd name="T7" fmla="*/ 30260 h 160"/>
                  <a:gd name="T8" fmla="+- 0 20603 20595"/>
                  <a:gd name="T9" fmla="*/ T8 w 8"/>
                  <a:gd name="T10" fmla="+- 0 30260 30100"/>
                  <a:gd name="T11" fmla="*/ 30260 h 160"/>
                  <a:gd name="T12" fmla="+- 0 20603 20595"/>
                  <a:gd name="T13" fmla="*/ T12 w 8"/>
                  <a:gd name="T14" fmla="+- 0 30100 30100"/>
                  <a:gd name="T15" fmla="*/ 30100 h 160"/>
                </a:gdLst>
                <a:ahLst/>
                <a:cxnLst>
                  <a:cxn ang="0">
                    <a:pos x="T1" y="T3"/>
                  </a:cxn>
                  <a:cxn ang="0">
                    <a:pos x="T5" y="T7"/>
                  </a:cxn>
                  <a:cxn ang="0">
                    <a:pos x="T9" y="T11"/>
                  </a:cxn>
                  <a:cxn ang="0">
                    <a:pos x="T13" y="T15"/>
                  </a:cxn>
                </a:cxnLst>
                <a:rect l="0" t="0" r="r" b="b"/>
                <a:pathLst>
                  <a:path w="8" h="160">
                    <a:moveTo>
                      <a:pt x="0" y="0"/>
                    </a:moveTo>
                    <a:lnTo>
                      <a:pt x="0" y="160"/>
                    </a:lnTo>
                    <a:lnTo>
                      <a:pt x="8" y="160"/>
                    </a:lnTo>
                    <a:lnTo>
                      <a:pt x="8"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92" name="Group 820">
              <a:extLst>
                <a:ext uri="{FF2B5EF4-FFF2-40B4-BE49-F238E27FC236}">
                  <a16:creationId xmlns:a16="http://schemas.microsoft.com/office/drawing/2014/main" id="{AE613762-18AF-4F0D-99AC-32686634350C}"/>
                </a:ext>
              </a:extLst>
            </p:cNvPr>
            <p:cNvGrpSpPr>
              <a:grpSpLocks/>
            </p:cNvGrpSpPr>
            <p:nvPr/>
          </p:nvGrpSpPr>
          <p:grpSpPr bwMode="auto">
            <a:xfrm>
              <a:off x="20543" y="30096"/>
              <a:ext cx="112" cy="2"/>
              <a:chOff x="20543" y="30096"/>
              <a:chExt cx="112" cy="2"/>
            </a:xfrm>
          </p:grpSpPr>
          <p:sp>
            <p:nvSpPr>
              <p:cNvPr id="20338" name="Freeform 821">
                <a:extLst>
                  <a:ext uri="{FF2B5EF4-FFF2-40B4-BE49-F238E27FC236}">
                    <a16:creationId xmlns:a16="http://schemas.microsoft.com/office/drawing/2014/main" id="{58A76D12-001F-4FE6-BF79-D9CF39875BE6}"/>
                  </a:ext>
                </a:extLst>
              </p:cNvPr>
              <p:cNvSpPr>
                <a:spLocks/>
              </p:cNvSpPr>
              <p:nvPr/>
            </p:nvSpPr>
            <p:spPr bwMode="auto">
              <a:xfrm>
                <a:off x="20543" y="30096"/>
                <a:ext cx="112" cy="2"/>
              </a:xfrm>
              <a:custGeom>
                <a:avLst/>
                <a:gdLst>
                  <a:gd name="T0" fmla="+- 0 20543 20543"/>
                  <a:gd name="T1" fmla="*/ T0 w 112"/>
                  <a:gd name="T2" fmla="+- 0 20654 20543"/>
                  <a:gd name="T3" fmla="*/ T2 w 112"/>
                </a:gdLst>
                <a:ahLst/>
                <a:cxnLst>
                  <a:cxn ang="0">
                    <a:pos x="T1" y="0"/>
                  </a:cxn>
                  <a:cxn ang="0">
                    <a:pos x="T3" y="0"/>
                  </a:cxn>
                </a:cxnLst>
                <a:rect l="0" t="0" r="r" b="b"/>
                <a:pathLst>
                  <a:path w="112">
                    <a:moveTo>
                      <a:pt x="0" y="0"/>
                    </a:moveTo>
                    <a:lnTo>
                      <a:pt x="111" y="0"/>
                    </a:lnTo>
                  </a:path>
                </a:pathLst>
              </a:custGeom>
              <a:noFill/>
              <a:ln w="1104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93" name="Group 822">
              <a:extLst>
                <a:ext uri="{FF2B5EF4-FFF2-40B4-BE49-F238E27FC236}">
                  <a16:creationId xmlns:a16="http://schemas.microsoft.com/office/drawing/2014/main" id="{E3784FC8-D292-47B6-BA81-1EEC0417B48D}"/>
                </a:ext>
              </a:extLst>
            </p:cNvPr>
            <p:cNvGrpSpPr>
              <a:grpSpLocks/>
            </p:cNvGrpSpPr>
            <p:nvPr/>
          </p:nvGrpSpPr>
          <p:grpSpPr bwMode="auto">
            <a:xfrm>
              <a:off x="20683" y="30092"/>
              <a:ext cx="120" cy="169"/>
              <a:chOff x="20683" y="30092"/>
              <a:chExt cx="120" cy="169"/>
            </a:xfrm>
          </p:grpSpPr>
          <p:sp>
            <p:nvSpPr>
              <p:cNvPr id="20337" name="Freeform 823">
                <a:extLst>
                  <a:ext uri="{FF2B5EF4-FFF2-40B4-BE49-F238E27FC236}">
                    <a16:creationId xmlns:a16="http://schemas.microsoft.com/office/drawing/2014/main" id="{4C56F6BD-ACEB-401F-838D-B7E8D26BE66B}"/>
                  </a:ext>
                </a:extLst>
              </p:cNvPr>
              <p:cNvSpPr>
                <a:spLocks/>
              </p:cNvSpPr>
              <p:nvPr/>
            </p:nvSpPr>
            <p:spPr bwMode="auto">
              <a:xfrm>
                <a:off x="20683" y="30092"/>
                <a:ext cx="120" cy="169"/>
              </a:xfrm>
              <a:custGeom>
                <a:avLst/>
                <a:gdLst>
                  <a:gd name="T0" fmla="+- 0 20747 20683"/>
                  <a:gd name="T1" fmla="*/ T0 w 120"/>
                  <a:gd name="T2" fmla="+- 0 30172 30092"/>
                  <a:gd name="T3" fmla="*/ 30172 h 169"/>
                  <a:gd name="T4" fmla="+- 0 20691 20683"/>
                  <a:gd name="T5" fmla="*/ T4 w 120"/>
                  <a:gd name="T6" fmla="+- 0 30092 30092"/>
                  <a:gd name="T7" fmla="*/ 30092 h 169"/>
                  <a:gd name="T8" fmla="+- 0 20683 20683"/>
                  <a:gd name="T9" fmla="*/ T8 w 120"/>
                  <a:gd name="T10" fmla="+- 0 30092 30092"/>
                  <a:gd name="T11" fmla="*/ 30092 h 169"/>
                  <a:gd name="T12" fmla="+- 0 20739 20683"/>
                  <a:gd name="T13" fmla="*/ T12 w 120"/>
                  <a:gd name="T14" fmla="+- 0 30172 30092"/>
                  <a:gd name="T15" fmla="*/ 30172 h 169"/>
                  <a:gd name="T16" fmla="+- 0 20739 20683"/>
                  <a:gd name="T17" fmla="*/ T16 w 120"/>
                  <a:gd name="T18" fmla="+- 0 30260 30092"/>
                  <a:gd name="T19" fmla="*/ 30260 h 169"/>
                  <a:gd name="T20" fmla="+- 0 20747 20683"/>
                  <a:gd name="T21" fmla="*/ T20 w 120"/>
                  <a:gd name="T22" fmla="+- 0 30260 30092"/>
                  <a:gd name="T23" fmla="*/ 30260 h 169"/>
                  <a:gd name="T24" fmla="+- 0 20747 20683"/>
                  <a:gd name="T25" fmla="*/ T24 w 120"/>
                  <a:gd name="T26" fmla="+- 0 30172 30092"/>
                  <a:gd name="T27" fmla="*/ 30172 h 169"/>
                  <a:gd name="T28" fmla="+- 0 20803 20683"/>
                  <a:gd name="T29" fmla="*/ T28 w 120"/>
                  <a:gd name="T30" fmla="+- 0 30092 30092"/>
                  <a:gd name="T31" fmla="*/ 30092 h 169"/>
                  <a:gd name="T32" fmla="+- 0 20795 20683"/>
                  <a:gd name="T33" fmla="*/ T32 w 120"/>
                  <a:gd name="T34" fmla="+- 0 30092 30092"/>
                  <a:gd name="T35" fmla="*/ 30092 h 169"/>
                  <a:gd name="T36" fmla="+- 0 20739 20683"/>
                  <a:gd name="T37" fmla="*/ T36 w 120"/>
                  <a:gd name="T38" fmla="+- 0 30172 30092"/>
                  <a:gd name="T39" fmla="*/ 30172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20" h="169">
                    <a:moveTo>
                      <a:pt x="64" y="80"/>
                    </a:moveTo>
                    <a:lnTo>
                      <a:pt x="8" y="0"/>
                    </a:lnTo>
                    <a:lnTo>
                      <a:pt x="0" y="0"/>
                    </a:lnTo>
                    <a:lnTo>
                      <a:pt x="56" y="80"/>
                    </a:lnTo>
                    <a:lnTo>
                      <a:pt x="56" y="168"/>
                    </a:lnTo>
                    <a:lnTo>
                      <a:pt x="64" y="168"/>
                    </a:lnTo>
                    <a:lnTo>
                      <a:pt x="64" y="80"/>
                    </a:lnTo>
                    <a:lnTo>
                      <a:pt x="120" y="0"/>
                    </a:lnTo>
                    <a:lnTo>
                      <a:pt x="112" y="0"/>
                    </a:lnTo>
                    <a:lnTo>
                      <a:pt x="56" y="8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94" name="Group 824">
              <a:extLst>
                <a:ext uri="{FF2B5EF4-FFF2-40B4-BE49-F238E27FC236}">
                  <a16:creationId xmlns:a16="http://schemas.microsoft.com/office/drawing/2014/main" id="{3489F380-72B7-4079-B2EF-8830106CBC7F}"/>
                </a:ext>
              </a:extLst>
            </p:cNvPr>
            <p:cNvGrpSpPr>
              <a:grpSpLocks/>
            </p:cNvGrpSpPr>
            <p:nvPr/>
          </p:nvGrpSpPr>
          <p:grpSpPr bwMode="auto">
            <a:xfrm>
              <a:off x="20851" y="30237"/>
              <a:ext cx="25" cy="57"/>
              <a:chOff x="20851" y="30237"/>
              <a:chExt cx="25" cy="57"/>
            </a:xfrm>
          </p:grpSpPr>
          <p:sp>
            <p:nvSpPr>
              <p:cNvPr id="20336" name="Freeform 825">
                <a:extLst>
                  <a:ext uri="{FF2B5EF4-FFF2-40B4-BE49-F238E27FC236}">
                    <a16:creationId xmlns:a16="http://schemas.microsoft.com/office/drawing/2014/main" id="{3617F0FF-11AD-4A22-BD03-A886923004FC}"/>
                  </a:ext>
                </a:extLst>
              </p:cNvPr>
              <p:cNvSpPr>
                <a:spLocks/>
              </p:cNvSpPr>
              <p:nvPr/>
            </p:nvSpPr>
            <p:spPr bwMode="auto">
              <a:xfrm>
                <a:off x="20851" y="30237"/>
                <a:ext cx="25" cy="57"/>
              </a:xfrm>
              <a:custGeom>
                <a:avLst/>
                <a:gdLst>
                  <a:gd name="T0" fmla="+- 0 20875 20851"/>
                  <a:gd name="T1" fmla="*/ T0 w 25"/>
                  <a:gd name="T2" fmla="+- 0 30252 30237"/>
                  <a:gd name="T3" fmla="*/ 30252 h 57"/>
                  <a:gd name="T4" fmla="+- 0 20867 20851"/>
                  <a:gd name="T5" fmla="*/ T4 w 25"/>
                  <a:gd name="T6" fmla="+- 0 30260 30237"/>
                  <a:gd name="T7" fmla="*/ 30260 h 57"/>
                  <a:gd name="T8" fmla="+- 0 20859 20851"/>
                  <a:gd name="T9" fmla="*/ T8 w 25"/>
                  <a:gd name="T10" fmla="+- 0 30260 30237"/>
                  <a:gd name="T11" fmla="*/ 30260 h 57"/>
                  <a:gd name="T12" fmla="+- 0 20851 20851"/>
                  <a:gd name="T13" fmla="*/ T12 w 25"/>
                  <a:gd name="T14" fmla="+- 0 30252 30237"/>
                  <a:gd name="T15" fmla="*/ 30252 h 57"/>
                  <a:gd name="T16" fmla="+- 0 20851 20851"/>
                  <a:gd name="T17" fmla="*/ T16 w 25"/>
                  <a:gd name="T18" fmla="+- 0 30244 30237"/>
                  <a:gd name="T19" fmla="*/ 30244 h 57"/>
                  <a:gd name="T20" fmla="+- 0 20859 20851"/>
                  <a:gd name="T21" fmla="*/ T20 w 25"/>
                  <a:gd name="T22" fmla="+- 0 30237 30237"/>
                  <a:gd name="T23" fmla="*/ 30237 h 57"/>
                  <a:gd name="T24" fmla="+- 0 20867 20851"/>
                  <a:gd name="T25" fmla="*/ T24 w 25"/>
                  <a:gd name="T26" fmla="+- 0 30237 30237"/>
                  <a:gd name="T27" fmla="*/ 30237 h 57"/>
                  <a:gd name="T28" fmla="+- 0 20875 20851"/>
                  <a:gd name="T29" fmla="*/ T28 w 25"/>
                  <a:gd name="T30" fmla="+- 0 30244 30237"/>
                  <a:gd name="T31" fmla="*/ 30244 h 57"/>
                  <a:gd name="T32" fmla="+- 0 20875 20851"/>
                  <a:gd name="T33" fmla="*/ T32 w 25"/>
                  <a:gd name="T34" fmla="+- 0 30269 30237"/>
                  <a:gd name="T35" fmla="*/ 30269 h 57"/>
                  <a:gd name="T36" fmla="+- 0 20867 20851"/>
                  <a:gd name="T37" fmla="*/ T36 w 25"/>
                  <a:gd name="T38" fmla="+- 0 30284 30237"/>
                  <a:gd name="T39" fmla="*/ 30284 h 57"/>
                  <a:gd name="T40" fmla="+- 0 20851 20851"/>
                  <a:gd name="T41" fmla="*/ T40 w 25"/>
                  <a:gd name="T42" fmla="+- 0 30293 30237"/>
                  <a:gd name="T43" fmla="*/ 30293 h 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25" h="57">
                    <a:moveTo>
                      <a:pt x="24" y="15"/>
                    </a:moveTo>
                    <a:lnTo>
                      <a:pt x="16" y="23"/>
                    </a:lnTo>
                    <a:lnTo>
                      <a:pt x="8" y="23"/>
                    </a:lnTo>
                    <a:lnTo>
                      <a:pt x="0" y="15"/>
                    </a:lnTo>
                    <a:lnTo>
                      <a:pt x="0" y="7"/>
                    </a:lnTo>
                    <a:lnTo>
                      <a:pt x="8" y="0"/>
                    </a:lnTo>
                    <a:lnTo>
                      <a:pt x="16" y="0"/>
                    </a:lnTo>
                    <a:lnTo>
                      <a:pt x="24" y="7"/>
                    </a:lnTo>
                    <a:lnTo>
                      <a:pt x="24" y="32"/>
                    </a:lnTo>
                    <a:lnTo>
                      <a:pt x="16" y="47"/>
                    </a:lnTo>
                    <a:lnTo>
                      <a:pt x="0" y="5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95" name="Group 826">
              <a:extLst>
                <a:ext uri="{FF2B5EF4-FFF2-40B4-BE49-F238E27FC236}">
                  <a16:creationId xmlns:a16="http://schemas.microsoft.com/office/drawing/2014/main" id="{FDC854E1-5E73-4292-9360-39A76506413E}"/>
                </a:ext>
              </a:extLst>
            </p:cNvPr>
            <p:cNvGrpSpPr>
              <a:grpSpLocks/>
            </p:cNvGrpSpPr>
            <p:nvPr/>
          </p:nvGrpSpPr>
          <p:grpSpPr bwMode="auto">
            <a:xfrm>
              <a:off x="20859" y="30244"/>
              <a:ext cx="8" cy="8"/>
              <a:chOff x="20859" y="30244"/>
              <a:chExt cx="8" cy="8"/>
            </a:xfrm>
          </p:grpSpPr>
          <p:sp>
            <p:nvSpPr>
              <p:cNvPr id="20335" name="Freeform 827">
                <a:extLst>
                  <a:ext uri="{FF2B5EF4-FFF2-40B4-BE49-F238E27FC236}">
                    <a16:creationId xmlns:a16="http://schemas.microsoft.com/office/drawing/2014/main" id="{A97A7F19-88F4-460F-88B7-CD51AF2B9C7E}"/>
                  </a:ext>
                </a:extLst>
              </p:cNvPr>
              <p:cNvSpPr>
                <a:spLocks/>
              </p:cNvSpPr>
              <p:nvPr/>
            </p:nvSpPr>
            <p:spPr bwMode="auto">
              <a:xfrm>
                <a:off x="20859" y="30244"/>
                <a:ext cx="8" cy="8"/>
              </a:xfrm>
              <a:custGeom>
                <a:avLst/>
                <a:gdLst>
                  <a:gd name="T0" fmla="+- 0 20856 20859"/>
                  <a:gd name="T1" fmla="*/ T0 w 8"/>
                  <a:gd name="T2" fmla="+- 0 30248 30244"/>
                  <a:gd name="T3" fmla="*/ 30248 h 8"/>
                  <a:gd name="T4" fmla="+- 0 20870 20859"/>
                  <a:gd name="T5" fmla="*/ T4 w 8"/>
                  <a:gd name="T6" fmla="+- 0 30248 30244"/>
                  <a:gd name="T7" fmla="*/ 30248 h 8"/>
                </a:gdLst>
                <a:ahLst/>
                <a:cxnLst>
                  <a:cxn ang="0">
                    <a:pos x="T1" y="T3"/>
                  </a:cxn>
                  <a:cxn ang="0">
                    <a:pos x="T5" y="T7"/>
                  </a:cxn>
                </a:cxnLst>
                <a:rect l="0" t="0" r="r" b="b"/>
                <a:pathLst>
                  <a:path w="8" h="8">
                    <a:moveTo>
                      <a:pt x="-3" y="4"/>
                    </a:moveTo>
                    <a:lnTo>
                      <a:pt x="11" y="4"/>
                    </a:lnTo>
                  </a:path>
                </a:pathLst>
              </a:custGeom>
              <a:noFill/>
              <a:ln w="103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96" name="Group 828">
              <a:extLst>
                <a:ext uri="{FF2B5EF4-FFF2-40B4-BE49-F238E27FC236}">
                  <a16:creationId xmlns:a16="http://schemas.microsoft.com/office/drawing/2014/main" id="{31F1D6F8-1690-4C29-A059-B4EBE9821675}"/>
                </a:ext>
              </a:extLst>
            </p:cNvPr>
            <p:cNvGrpSpPr>
              <a:grpSpLocks/>
            </p:cNvGrpSpPr>
            <p:nvPr/>
          </p:nvGrpSpPr>
          <p:grpSpPr bwMode="auto">
            <a:xfrm>
              <a:off x="20867" y="30260"/>
              <a:ext cx="9" cy="9"/>
              <a:chOff x="20867" y="30260"/>
              <a:chExt cx="9" cy="9"/>
            </a:xfrm>
          </p:grpSpPr>
          <p:sp>
            <p:nvSpPr>
              <p:cNvPr id="20334" name="Freeform 829">
                <a:extLst>
                  <a:ext uri="{FF2B5EF4-FFF2-40B4-BE49-F238E27FC236}">
                    <a16:creationId xmlns:a16="http://schemas.microsoft.com/office/drawing/2014/main" id="{F55AA0AE-A7B6-4D6D-8F87-CC09816D59D0}"/>
                  </a:ext>
                </a:extLst>
              </p:cNvPr>
              <p:cNvSpPr>
                <a:spLocks/>
              </p:cNvSpPr>
              <p:nvPr/>
            </p:nvSpPr>
            <p:spPr bwMode="auto">
              <a:xfrm>
                <a:off x="20867" y="30260"/>
                <a:ext cx="9" cy="9"/>
              </a:xfrm>
              <a:custGeom>
                <a:avLst/>
                <a:gdLst>
                  <a:gd name="T0" fmla="+- 0 20867 20867"/>
                  <a:gd name="T1" fmla="*/ T0 w 9"/>
                  <a:gd name="T2" fmla="+- 0 30260 30260"/>
                  <a:gd name="T3" fmla="*/ 30260 h 9"/>
                  <a:gd name="T4" fmla="+- 0 20875 20867"/>
                  <a:gd name="T5" fmla="*/ T4 w 9"/>
                  <a:gd name="T6" fmla="+- 0 30269 30260"/>
                  <a:gd name="T7" fmla="*/ 30269 h 9"/>
                </a:gdLst>
                <a:ahLst/>
                <a:cxnLst>
                  <a:cxn ang="0">
                    <a:pos x="T1" y="T3"/>
                  </a:cxn>
                  <a:cxn ang="0">
                    <a:pos x="T5" y="T7"/>
                  </a:cxn>
                </a:cxnLst>
                <a:rect l="0" t="0" r="r" b="b"/>
                <a:pathLst>
                  <a:path w="9" h="9">
                    <a:moveTo>
                      <a:pt x="0" y="0"/>
                    </a:moveTo>
                    <a:lnTo>
                      <a:pt x="8" y="9"/>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97" name="Group 830">
              <a:extLst>
                <a:ext uri="{FF2B5EF4-FFF2-40B4-BE49-F238E27FC236}">
                  <a16:creationId xmlns:a16="http://schemas.microsoft.com/office/drawing/2014/main" id="{177B5A6B-2D30-4DE8-8065-989F71A44DD1}"/>
                </a:ext>
              </a:extLst>
            </p:cNvPr>
            <p:cNvGrpSpPr>
              <a:grpSpLocks/>
            </p:cNvGrpSpPr>
            <p:nvPr/>
          </p:nvGrpSpPr>
          <p:grpSpPr bwMode="auto">
            <a:xfrm>
              <a:off x="20867" y="30252"/>
              <a:ext cx="9" cy="32"/>
              <a:chOff x="20867" y="30252"/>
              <a:chExt cx="9" cy="32"/>
            </a:xfrm>
          </p:grpSpPr>
          <p:sp>
            <p:nvSpPr>
              <p:cNvPr id="20333" name="Freeform 831">
                <a:extLst>
                  <a:ext uri="{FF2B5EF4-FFF2-40B4-BE49-F238E27FC236}">
                    <a16:creationId xmlns:a16="http://schemas.microsoft.com/office/drawing/2014/main" id="{5125A296-1697-475C-BB99-73D5256B2D1B}"/>
                  </a:ext>
                </a:extLst>
              </p:cNvPr>
              <p:cNvSpPr>
                <a:spLocks/>
              </p:cNvSpPr>
              <p:nvPr/>
            </p:nvSpPr>
            <p:spPr bwMode="auto">
              <a:xfrm>
                <a:off x="20867" y="30252"/>
                <a:ext cx="9" cy="32"/>
              </a:xfrm>
              <a:custGeom>
                <a:avLst/>
                <a:gdLst>
                  <a:gd name="T0" fmla="+- 0 20875 20867"/>
                  <a:gd name="T1" fmla="*/ T0 w 9"/>
                  <a:gd name="T2" fmla="+- 0 30252 30252"/>
                  <a:gd name="T3" fmla="*/ 30252 h 32"/>
                  <a:gd name="T4" fmla="+- 0 20867 20867"/>
                  <a:gd name="T5" fmla="*/ T4 w 9"/>
                  <a:gd name="T6" fmla="+- 0 30284 30252"/>
                  <a:gd name="T7" fmla="*/ 30284 h 32"/>
                </a:gdLst>
                <a:ahLst/>
                <a:cxnLst>
                  <a:cxn ang="0">
                    <a:pos x="T1" y="T3"/>
                  </a:cxn>
                  <a:cxn ang="0">
                    <a:pos x="T5" y="T7"/>
                  </a:cxn>
                </a:cxnLst>
                <a:rect l="0" t="0" r="r" b="b"/>
                <a:pathLst>
                  <a:path w="9" h="32">
                    <a:moveTo>
                      <a:pt x="8" y="0"/>
                    </a:moveTo>
                    <a:lnTo>
                      <a:pt x="0" y="32"/>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98" name="Group 832">
              <a:extLst>
                <a:ext uri="{FF2B5EF4-FFF2-40B4-BE49-F238E27FC236}">
                  <a16:creationId xmlns:a16="http://schemas.microsoft.com/office/drawing/2014/main" id="{9AE2F009-9F64-42EB-80FE-9F0766655138}"/>
                </a:ext>
              </a:extLst>
            </p:cNvPr>
            <p:cNvGrpSpPr>
              <a:grpSpLocks/>
            </p:cNvGrpSpPr>
            <p:nvPr/>
          </p:nvGrpSpPr>
          <p:grpSpPr bwMode="auto">
            <a:xfrm>
              <a:off x="21107" y="30092"/>
              <a:ext cx="105" cy="169"/>
              <a:chOff x="21107" y="30092"/>
              <a:chExt cx="105" cy="169"/>
            </a:xfrm>
          </p:grpSpPr>
          <p:sp>
            <p:nvSpPr>
              <p:cNvPr id="20332" name="Freeform 833">
                <a:extLst>
                  <a:ext uri="{FF2B5EF4-FFF2-40B4-BE49-F238E27FC236}">
                    <a16:creationId xmlns:a16="http://schemas.microsoft.com/office/drawing/2014/main" id="{638F716B-2078-4BBF-A1AA-8EB10367E9BE}"/>
                  </a:ext>
                </a:extLst>
              </p:cNvPr>
              <p:cNvSpPr>
                <a:spLocks/>
              </p:cNvSpPr>
              <p:nvPr/>
            </p:nvSpPr>
            <p:spPr bwMode="auto">
              <a:xfrm>
                <a:off x="21107" y="30092"/>
                <a:ext cx="105" cy="169"/>
              </a:xfrm>
              <a:custGeom>
                <a:avLst/>
                <a:gdLst>
                  <a:gd name="T0" fmla="+- 0 21115 21107"/>
                  <a:gd name="T1" fmla="*/ T0 w 105"/>
                  <a:gd name="T2" fmla="+- 0 30181 30092"/>
                  <a:gd name="T3" fmla="*/ 30181 h 169"/>
                  <a:gd name="T4" fmla="+- 0 21179 21107"/>
                  <a:gd name="T5" fmla="*/ T4 w 105"/>
                  <a:gd name="T6" fmla="+- 0 30181 30092"/>
                  <a:gd name="T7" fmla="*/ 30181 h 169"/>
                  <a:gd name="T8" fmla="+- 0 21195 21107"/>
                  <a:gd name="T9" fmla="*/ T8 w 105"/>
                  <a:gd name="T10" fmla="+- 0 30172 30092"/>
                  <a:gd name="T11" fmla="*/ 30172 h 169"/>
                  <a:gd name="T12" fmla="+- 0 21203 21107"/>
                  <a:gd name="T13" fmla="*/ T12 w 105"/>
                  <a:gd name="T14" fmla="+- 0 30164 30092"/>
                  <a:gd name="T15" fmla="*/ 30164 h 169"/>
                  <a:gd name="T16" fmla="+- 0 21212 21107"/>
                  <a:gd name="T17" fmla="*/ T16 w 105"/>
                  <a:gd name="T18" fmla="+- 0 30148 30092"/>
                  <a:gd name="T19" fmla="*/ 30148 h 169"/>
                  <a:gd name="T20" fmla="+- 0 21212 21107"/>
                  <a:gd name="T21" fmla="*/ T20 w 105"/>
                  <a:gd name="T22" fmla="+- 0 30125 30092"/>
                  <a:gd name="T23" fmla="*/ 30125 h 169"/>
                  <a:gd name="T24" fmla="+- 0 21203 21107"/>
                  <a:gd name="T25" fmla="*/ T24 w 105"/>
                  <a:gd name="T26" fmla="+- 0 30108 30092"/>
                  <a:gd name="T27" fmla="*/ 30108 h 169"/>
                  <a:gd name="T28" fmla="+- 0 21195 21107"/>
                  <a:gd name="T29" fmla="*/ T28 w 105"/>
                  <a:gd name="T30" fmla="+- 0 30100 30092"/>
                  <a:gd name="T31" fmla="*/ 30100 h 169"/>
                  <a:gd name="T32" fmla="+- 0 21179 21107"/>
                  <a:gd name="T33" fmla="*/ T32 w 105"/>
                  <a:gd name="T34" fmla="+- 0 30092 30092"/>
                  <a:gd name="T35" fmla="*/ 30092 h 169"/>
                  <a:gd name="T36" fmla="+- 0 21107 21107"/>
                  <a:gd name="T37" fmla="*/ T36 w 105"/>
                  <a:gd name="T38" fmla="+- 0 30092 30092"/>
                  <a:gd name="T39" fmla="*/ 30092 h 169"/>
                  <a:gd name="T40" fmla="+- 0 21107 21107"/>
                  <a:gd name="T41" fmla="*/ T40 w 105"/>
                  <a:gd name="T42" fmla="+- 0 30260 30092"/>
                  <a:gd name="T43" fmla="*/ 30260 h 169"/>
                  <a:gd name="T44" fmla="+- 0 21115 21107"/>
                  <a:gd name="T45" fmla="*/ T44 w 105"/>
                  <a:gd name="T46" fmla="+- 0 30260 30092"/>
                  <a:gd name="T47" fmla="*/ 30260 h 169"/>
                  <a:gd name="T48" fmla="+- 0 21115 21107"/>
                  <a:gd name="T49" fmla="*/ T48 w 105"/>
                  <a:gd name="T50" fmla="+- 0 30100 30092"/>
                  <a:gd name="T51" fmla="*/ 30100 h 169"/>
                  <a:gd name="T52" fmla="+- 0 21179 21107"/>
                  <a:gd name="T53" fmla="*/ T52 w 105"/>
                  <a:gd name="T54" fmla="+- 0 30100 30092"/>
                  <a:gd name="T55" fmla="*/ 30100 h 169"/>
                  <a:gd name="T56" fmla="+- 0 21195 21107"/>
                  <a:gd name="T57" fmla="*/ T56 w 105"/>
                  <a:gd name="T58" fmla="+- 0 30108 30092"/>
                  <a:gd name="T59" fmla="*/ 30108 h 169"/>
                  <a:gd name="T60" fmla="+- 0 21203 21107"/>
                  <a:gd name="T61" fmla="*/ T60 w 105"/>
                  <a:gd name="T62" fmla="+- 0 30125 30092"/>
                  <a:gd name="T63" fmla="*/ 30125 h 169"/>
                  <a:gd name="T64" fmla="+- 0 21203 21107"/>
                  <a:gd name="T65" fmla="*/ T64 w 105"/>
                  <a:gd name="T66" fmla="+- 0 30148 30092"/>
                  <a:gd name="T67" fmla="*/ 30148 h 169"/>
                  <a:gd name="T68" fmla="+- 0 21195 21107"/>
                  <a:gd name="T69" fmla="*/ T68 w 105"/>
                  <a:gd name="T70" fmla="+- 0 30164 30092"/>
                  <a:gd name="T71" fmla="*/ 30164 h 169"/>
                  <a:gd name="T72" fmla="+- 0 21179 21107"/>
                  <a:gd name="T73" fmla="*/ T72 w 105"/>
                  <a:gd name="T74" fmla="+- 0 30172 30092"/>
                  <a:gd name="T75" fmla="*/ 30172 h 169"/>
                  <a:gd name="T76" fmla="+- 0 21115 21107"/>
                  <a:gd name="T77" fmla="*/ T76 w 105"/>
                  <a:gd name="T78" fmla="+- 0 30172 30092"/>
                  <a:gd name="T79" fmla="*/ 30172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105" h="169">
                    <a:moveTo>
                      <a:pt x="8" y="89"/>
                    </a:moveTo>
                    <a:lnTo>
                      <a:pt x="72" y="89"/>
                    </a:lnTo>
                    <a:lnTo>
                      <a:pt x="88" y="80"/>
                    </a:lnTo>
                    <a:lnTo>
                      <a:pt x="96" y="72"/>
                    </a:lnTo>
                    <a:lnTo>
                      <a:pt x="105" y="56"/>
                    </a:lnTo>
                    <a:lnTo>
                      <a:pt x="105" y="33"/>
                    </a:lnTo>
                    <a:lnTo>
                      <a:pt x="96" y="16"/>
                    </a:lnTo>
                    <a:lnTo>
                      <a:pt x="88" y="8"/>
                    </a:lnTo>
                    <a:lnTo>
                      <a:pt x="72" y="0"/>
                    </a:lnTo>
                    <a:lnTo>
                      <a:pt x="0" y="0"/>
                    </a:lnTo>
                    <a:lnTo>
                      <a:pt x="0" y="168"/>
                    </a:lnTo>
                    <a:lnTo>
                      <a:pt x="8" y="168"/>
                    </a:lnTo>
                    <a:lnTo>
                      <a:pt x="8" y="8"/>
                    </a:lnTo>
                    <a:lnTo>
                      <a:pt x="72" y="8"/>
                    </a:lnTo>
                    <a:lnTo>
                      <a:pt x="88" y="16"/>
                    </a:lnTo>
                    <a:lnTo>
                      <a:pt x="96" y="33"/>
                    </a:lnTo>
                    <a:lnTo>
                      <a:pt x="96" y="56"/>
                    </a:lnTo>
                    <a:lnTo>
                      <a:pt x="88" y="72"/>
                    </a:lnTo>
                    <a:lnTo>
                      <a:pt x="72" y="80"/>
                    </a:lnTo>
                    <a:lnTo>
                      <a:pt x="8" y="8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99" name="Group 834">
              <a:extLst>
                <a:ext uri="{FF2B5EF4-FFF2-40B4-BE49-F238E27FC236}">
                  <a16:creationId xmlns:a16="http://schemas.microsoft.com/office/drawing/2014/main" id="{8018E8B8-57C1-4240-8F68-7D61058253C4}"/>
                </a:ext>
              </a:extLst>
            </p:cNvPr>
            <p:cNvGrpSpPr>
              <a:grpSpLocks/>
            </p:cNvGrpSpPr>
            <p:nvPr/>
          </p:nvGrpSpPr>
          <p:grpSpPr bwMode="auto">
            <a:xfrm>
              <a:off x="21251" y="30092"/>
              <a:ext cx="129" cy="169"/>
              <a:chOff x="21251" y="30092"/>
              <a:chExt cx="129" cy="169"/>
            </a:xfrm>
          </p:grpSpPr>
          <p:sp>
            <p:nvSpPr>
              <p:cNvPr id="20331" name="Freeform 835">
                <a:extLst>
                  <a:ext uri="{FF2B5EF4-FFF2-40B4-BE49-F238E27FC236}">
                    <a16:creationId xmlns:a16="http://schemas.microsoft.com/office/drawing/2014/main" id="{F914CA3E-77AA-4CFF-BCA2-BD88423CB89B}"/>
                  </a:ext>
                </a:extLst>
              </p:cNvPr>
              <p:cNvSpPr>
                <a:spLocks/>
              </p:cNvSpPr>
              <p:nvPr/>
            </p:nvSpPr>
            <p:spPr bwMode="auto">
              <a:xfrm>
                <a:off x="21251" y="30092"/>
                <a:ext cx="129" cy="169"/>
              </a:xfrm>
              <a:custGeom>
                <a:avLst/>
                <a:gdLst>
                  <a:gd name="T0" fmla="+- 0 21315 21251"/>
                  <a:gd name="T1" fmla="*/ T0 w 129"/>
                  <a:gd name="T2" fmla="+- 0 30092 30092"/>
                  <a:gd name="T3" fmla="*/ 30092 h 169"/>
                  <a:gd name="T4" fmla="+- 0 21251 21251"/>
                  <a:gd name="T5" fmla="*/ T4 w 129"/>
                  <a:gd name="T6" fmla="+- 0 30260 30092"/>
                  <a:gd name="T7" fmla="*/ 30260 h 169"/>
                  <a:gd name="T8" fmla="+- 0 21259 21251"/>
                  <a:gd name="T9" fmla="*/ T8 w 129"/>
                  <a:gd name="T10" fmla="+- 0 30260 30092"/>
                  <a:gd name="T11" fmla="*/ 30260 h 169"/>
                  <a:gd name="T12" fmla="+- 0 21315 21251"/>
                  <a:gd name="T13" fmla="*/ T12 w 129"/>
                  <a:gd name="T14" fmla="+- 0 30116 30092"/>
                  <a:gd name="T15" fmla="*/ 30116 h 169"/>
                  <a:gd name="T16" fmla="+- 0 21371 21251"/>
                  <a:gd name="T17" fmla="*/ T16 w 129"/>
                  <a:gd name="T18" fmla="+- 0 30260 30092"/>
                  <a:gd name="T19" fmla="*/ 30260 h 169"/>
                  <a:gd name="T20" fmla="+- 0 21380 21251"/>
                  <a:gd name="T21" fmla="*/ T20 w 129"/>
                  <a:gd name="T22" fmla="+- 0 30260 30092"/>
                  <a:gd name="T23" fmla="*/ 30260 h 169"/>
                  <a:gd name="T24" fmla="+- 0 21315 21251"/>
                  <a:gd name="T25" fmla="*/ T24 w 129"/>
                  <a:gd name="T26" fmla="+- 0 30092 30092"/>
                  <a:gd name="T27" fmla="*/ 30092 h 169"/>
                </a:gdLst>
                <a:ahLst/>
                <a:cxnLst>
                  <a:cxn ang="0">
                    <a:pos x="T1" y="T3"/>
                  </a:cxn>
                  <a:cxn ang="0">
                    <a:pos x="T5" y="T7"/>
                  </a:cxn>
                  <a:cxn ang="0">
                    <a:pos x="T9" y="T11"/>
                  </a:cxn>
                  <a:cxn ang="0">
                    <a:pos x="T13" y="T15"/>
                  </a:cxn>
                  <a:cxn ang="0">
                    <a:pos x="T17" y="T19"/>
                  </a:cxn>
                  <a:cxn ang="0">
                    <a:pos x="T21" y="T23"/>
                  </a:cxn>
                  <a:cxn ang="0">
                    <a:pos x="T25" y="T27"/>
                  </a:cxn>
                </a:cxnLst>
                <a:rect l="0" t="0" r="r" b="b"/>
                <a:pathLst>
                  <a:path w="129" h="169">
                    <a:moveTo>
                      <a:pt x="64" y="0"/>
                    </a:moveTo>
                    <a:lnTo>
                      <a:pt x="0" y="168"/>
                    </a:lnTo>
                    <a:lnTo>
                      <a:pt x="8" y="168"/>
                    </a:lnTo>
                    <a:lnTo>
                      <a:pt x="64" y="24"/>
                    </a:lnTo>
                    <a:lnTo>
                      <a:pt x="120" y="168"/>
                    </a:lnTo>
                    <a:lnTo>
                      <a:pt x="129" y="168"/>
                    </a:lnTo>
                    <a:lnTo>
                      <a:pt x="64"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00" name="Group 836">
              <a:extLst>
                <a:ext uri="{FF2B5EF4-FFF2-40B4-BE49-F238E27FC236}">
                  <a16:creationId xmlns:a16="http://schemas.microsoft.com/office/drawing/2014/main" id="{424CF8F2-D223-4831-B90E-C689AFF89AF0}"/>
                </a:ext>
              </a:extLst>
            </p:cNvPr>
            <p:cNvGrpSpPr>
              <a:grpSpLocks/>
            </p:cNvGrpSpPr>
            <p:nvPr/>
          </p:nvGrpSpPr>
          <p:grpSpPr bwMode="auto">
            <a:xfrm>
              <a:off x="21276" y="30213"/>
              <a:ext cx="81" cy="2"/>
              <a:chOff x="21276" y="30213"/>
              <a:chExt cx="81" cy="2"/>
            </a:xfrm>
          </p:grpSpPr>
          <p:sp>
            <p:nvSpPr>
              <p:cNvPr id="20330" name="Freeform 837">
                <a:extLst>
                  <a:ext uri="{FF2B5EF4-FFF2-40B4-BE49-F238E27FC236}">
                    <a16:creationId xmlns:a16="http://schemas.microsoft.com/office/drawing/2014/main" id="{CC618ECA-9FB3-4F49-A779-D0954B23790F}"/>
                  </a:ext>
                </a:extLst>
              </p:cNvPr>
              <p:cNvSpPr>
                <a:spLocks/>
              </p:cNvSpPr>
              <p:nvPr/>
            </p:nvSpPr>
            <p:spPr bwMode="auto">
              <a:xfrm>
                <a:off x="21276" y="30213"/>
                <a:ext cx="81" cy="2"/>
              </a:xfrm>
              <a:custGeom>
                <a:avLst/>
                <a:gdLst>
                  <a:gd name="T0" fmla="+- 0 21276 21276"/>
                  <a:gd name="T1" fmla="*/ T0 w 81"/>
                  <a:gd name="T2" fmla="+- 0 21356 21276"/>
                  <a:gd name="T3" fmla="*/ T2 w 81"/>
                </a:gdLst>
                <a:ahLst/>
                <a:cxnLst>
                  <a:cxn ang="0">
                    <a:pos x="T1" y="0"/>
                  </a:cxn>
                  <a:cxn ang="0">
                    <a:pos x="T3" y="0"/>
                  </a:cxn>
                </a:cxnLst>
                <a:rect l="0" t="0" r="r" b="b"/>
                <a:pathLst>
                  <a:path w="81">
                    <a:moveTo>
                      <a:pt x="0" y="0"/>
                    </a:moveTo>
                    <a:lnTo>
                      <a:pt x="80"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01" name="Group 838">
              <a:extLst>
                <a:ext uri="{FF2B5EF4-FFF2-40B4-BE49-F238E27FC236}">
                  <a16:creationId xmlns:a16="http://schemas.microsoft.com/office/drawing/2014/main" id="{A1B64986-0A0C-46F4-B0F7-E3BC8C5DF576}"/>
                </a:ext>
              </a:extLst>
            </p:cNvPr>
            <p:cNvGrpSpPr>
              <a:grpSpLocks/>
            </p:cNvGrpSpPr>
            <p:nvPr/>
          </p:nvGrpSpPr>
          <p:grpSpPr bwMode="auto">
            <a:xfrm>
              <a:off x="21268" y="30220"/>
              <a:ext cx="96" cy="2"/>
              <a:chOff x="21268" y="30220"/>
              <a:chExt cx="96" cy="2"/>
            </a:xfrm>
          </p:grpSpPr>
          <p:sp>
            <p:nvSpPr>
              <p:cNvPr id="20329" name="Freeform 839">
                <a:extLst>
                  <a:ext uri="{FF2B5EF4-FFF2-40B4-BE49-F238E27FC236}">
                    <a16:creationId xmlns:a16="http://schemas.microsoft.com/office/drawing/2014/main" id="{70ED44FF-AEC7-430C-B150-C2F93E165AF5}"/>
                  </a:ext>
                </a:extLst>
              </p:cNvPr>
              <p:cNvSpPr>
                <a:spLocks/>
              </p:cNvSpPr>
              <p:nvPr/>
            </p:nvSpPr>
            <p:spPr bwMode="auto">
              <a:xfrm>
                <a:off x="21268" y="30220"/>
                <a:ext cx="96" cy="2"/>
              </a:xfrm>
              <a:custGeom>
                <a:avLst/>
                <a:gdLst>
                  <a:gd name="T0" fmla="+- 0 21268 21268"/>
                  <a:gd name="T1" fmla="*/ T0 w 96"/>
                  <a:gd name="T2" fmla="+- 0 21364 21268"/>
                  <a:gd name="T3" fmla="*/ T2 w 96"/>
                </a:gdLst>
                <a:ahLst/>
                <a:cxnLst>
                  <a:cxn ang="0">
                    <a:pos x="T1" y="0"/>
                  </a:cxn>
                  <a:cxn ang="0">
                    <a:pos x="T3" y="0"/>
                  </a:cxn>
                </a:cxnLst>
                <a:rect l="0" t="0" r="r" b="b"/>
                <a:pathLst>
                  <a:path w="96">
                    <a:moveTo>
                      <a:pt x="0" y="0"/>
                    </a:moveTo>
                    <a:lnTo>
                      <a:pt x="96"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02" name="Group 840">
              <a:extLst>
                <a:ext uri="{FF2B5EF4-FFF2-40B4-BE49-F238E27FC236}">
                  <a16:creationId xmlns:a16="http://schemas.microsoft.com/office/drawing/2014/main" id="{FDCBCFAA-8CCE-46E6-9DE4-71D859F845A3}"/>
                </a:ext>
              </a:extLst>
            </p:cNvPr>
            <p:cNvGrpSpPr>
              <a:grpSpLocks/>
            </p:cNvGrpSpPr>
            <p:nvPr/>
          </p:nvGrpSpPr>
          <p:grpSpPr bwMode="auto">
            <a:xfrm>
              <a:off x="18148" y="28403"/>
              <a:ext cx="2" cy="175"/>
              <a:chOff x="18148" y="28403"/>
              <a:chExt cx="2" cy="175"/>
            </a:xfrm>
          </p:grpSpPr>
          <p:sp>
            <p:nvSpPr>
              <p:cNvPr id="20328" name="Freeform 841">
                <a:extLst>
                  <a:ext uri="{FF2B5EF4-FFF2-40B4-BE49-F238E27FC236}">
                    <a16:creationId xmlns:a16="http://schemas.microsoft.com/office/drawing/2014/main" id="{18D6142E-917C-4B15-BBBF-16CE31527E0E}"/>
                  </a:ext>
                </a:extLst>
              </p:cNvPr>
              <p:cNvSpPr>
                <a:spLocks/>
              </p:cNvSpPr>
              <p:nvPr/>
            </p:nvSpPr>
            <p:spPr bwMode="auto">
              <a:xfrm>
                <a:off x="18148" y="28403"/>
                <a:ext cx="2" cy="175"/>
              </a:xfrm>
              <a:custGeom>
                <a:avLst/>
                <a:gdLst>
                  <a:gd name="T0" fmla="+- 0 28403 28403"/>
                  <a:gd name="T1" fmla="*/ 28403 h 175"/>
                  <a:gd name="T2" fmla="+- 0 28578 28403"/>
                  <a:gd name="T3" fmla="*/ 28578 h 175"/>
                </a:gdLst>
                <a:ahLst/>
                <a:cxnLst>
                  <a:cxn ang="0">
                    <a:pos x="0" y="T1"/>
                  </a:cxn>
                  <a:cxn ang="0">
                    <a:pos x="0" y="T3"/>
                  </a:cxn>
                </a:cxnLst>
                <a:rect l="0" t="0" r="r" b="b"/>
                <a:pathLst>
                  <a:path h="175">
                    <a:moveTo>
                      <a:pt x="0" y="0"/>
                    </a:moveTo>
                    <a:lnTo>
                      <a:pt x="0" y="175"/>
                    </a:lnTo>
                  </a:path>
                </a:pathLst>
              </a:custGeom>
              <a:noFill/>
              <a:ln w="1104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03" name="Group 842">
              <a:extLst>
                <a:ext uri="{FF2B5EF4-FFF2-40B4-BE49-F238E27FC236}">
                  <a16:creationId xmlns:a16="http://schemas.microsoft.com/office/drawing/2014/main" id="{E835FD51-C8A5-4EC1-9402-38B0433769D8}"/>
                </a:ext>
              </a:extLst>
            </p:cNvPr>
            <p:cNvGrpSpPr>
              <a:grpSpLocks/>
            </p:cNvGrpSpPr>
            <p:nvPr/>
          </p:nvGrpSpPr>
          <p:grpSpPr bwMode="auto">
            <a:xfrm>
              <a:off x="18216" y="28406"/>
              <a:ext cx="2" cy="169"/>
              <a:chOff x="18216" y="28406"/>
              <a:chExt cx="2" cy="169"/>
            </a:xfrm>
          </p:grpSpPr>
          <p:sp>
            <p:nvSpPr>
              <p:cNvPr id="20327" name="Freeform 843">
                <a:extLst>
                  <a:ext uri="{FF2B5EF4-FFF2-40B4-BE49-F238E27FC236}">
                    <a16:creationId xmlns:a16="http://schemas.microsoft.com/office/drawing/2014/main" id="{12580CA6-AE7B-4715-BDEE-40FA5869D16B}"/>
                  </a:ext>
                </a:extLst>
              </p:cNvPr>
              <p:cNvSpPr>
                <a:spLocks/>
              </p:cNvSpPr>
              <p:nvPr/>
            </p:nvSpPr>
            <p:spPr bwMode="auto">
              <a:xfrm>
                <a:off x="18216" y="28406"/>
                <a:ext cx="2" cy="169"/>
              </a:xfrm>
              <a:custGeom>
                <a:avLst/>
                <a:gdLst>
                  <a:gd name="T0" fmla="+- 0 28406 28406"/>
                  <a:gd name="T1" fmla="*/ 28406 h 169"/>
                  <a:gd name="T2" fmla="+- 0 28575 28406"/>
                  <a:gd name="T3" fmla="*/ 28575 h 169"/>
                </a:gdLst>
                <a:ahLst/>
                <a:cxnLst>
                  <a:cxn ang="0">
                    <a:pos x="0" y="T1"/>
                  </a:cxn>
                  <a:cxn ang="0">
                    <a:pos x="0" y="T3"/>
                  </a:cxn>
                </a:cxnLst>
                <a:rect l="0" t="0" r="r" b="b"/>
                <a:pathLst>
                  <a:path h="169">
                    <a:moveTo>
                      <a:pt x="0" y="0"/>
                    </a:moveTo>
                    <a:lnTo>
                      <a:pt x="0" y="169"/>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04" name="Group 844">
              <a:extLst>
                <a:ext uri="{FF2B5EF4-FFF2-40B4-BE49-F238E27FC236}">
                  <a16:creationId xmlns:a16="http://schemas.microsoft.com/office/drawing/2014/main" id="{0C73A978-8943-41CF-9EFD-2F6C3AA9989B}"/>
                </a:ext>
              </a:extLst>
            </p:cNvPr>
            <p:cNvGrpSpPr>
              <a:grpSpLocks/>
            </p:cNvGrpSpPr>
            <p:nvPr/>
          </p:nvGrpSpPr>
          <p:grpSpPr bwMode="auto">
            <a:xfrm>
              <a:off x="18224" y="28415"/>
              <a:ext cx="2" cy="152"/>
              <a:chOff x="18224" y="28415"/>
              <a:chExt cx="2" cy="152"/>
            </a:xfrm>
          </p:grpSpPr>
          <p:sp>
            <p:nvSpPr>
              <p:cNvPr id="20326" name="Freeform 845">
                <a:extLst>
                  <a:ext uri="{FF2B5EF4-FFF2-40B4-BE49-F238E27FC236}">
                    <a16:creationId xmlns:a16="http://schemas.microsoft.com/office/drawing/2014/main" id="{314B8805-9D8A-4315-9A03-940F6DCD24C9}"/>
                  </a:ext>
                </a:extLst>
              </p:cNvPr>
              <p:cNvSpPr>
                <a:spLocks/>
              </p:cNvSpPr>
              <p:nvPr/>
            </p:nvSpPr>
            <p:spPr bwMode="auto">
              <a:xfrm>
                <a:off x="18224" y="28415"/>
                <a:ext cx="2" cy="152"/>
              </a:xfrm>
              <a:custGeom>
                <a:avLst/>
                <a:gdLst>
                  <a:gd name="T0" fmla="+- 0 28415 28415"/>
                  <a:gd name="T1" fmla="*/ 28415 h 152"/>
                  <a:gd name="T2" fmla="+- 0 28567 28415"/>
                  <a:gd name="T3" fmla="*/ 28567 h 152"/>
                </a:gdLst>
                <a:ahLst/>
                <a:cxnLst>
                  <a:cxn ang="0">
                    <a:pos x="0" y="T1"/>
                  </a:cxn>
                  <a:cxn ang="0">
                    <a:pos x="0" y="T3"/>
                  </a:cxn>
                </a:cxnLst>
                <a:rect l="0" t="0" r="r" b="b"/>
                <a:pathLst>
                  <a:path h="152">
                    <a:moveTo>
                      <a:pt x="0" y="0"/>
                    </a:moveTo>
                    <a:lnTo>
                      <a:pt x="0" y="152"/>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05" name="Group 846">
              <a:extLst>
                <a:ext uri="{FF2B5EF4-FFF2-40B4-BE49-F238E27FC236}">
                  <a16:creationId xmlns:a16="http://schemas.microsoft.com/office/drawing/2014/main" id="{0ED53ABA-86D2-4B86-9C49-8CFF9E48ACAF}"/>
                </a:ext>
              </a:extLst>
            </p:cNvPr>
            <p:cNvGrpSpPr>
              <a:grpSpLocks/>
            </p:cNvGrpSpPr>
            <p:nvPr/>
          </p:nvGrpSpPr>
          <p:grpSpPr bwMode="auto">
            <a:xfrm>
              <a:off x="18216" y="28406"/>
              <a:ext cx="113" cy="169"/>
              <a:chOff x="18216" y="28406"/>
              <a:chExt cx="113" cy="169"/>
            </a:xfrm>
          </p:grpSpPr>
          <p:sp>
            <p:nvSpPr>
              <p:cNvPr id="20325" name="Freeform 847">
                <a:extLst>
                  <a:ext uri="{FF2B5EF4-FFF2-40B4-BE49-F238E27FC236}">
                    <a16:creationId xmlns:a16="http://schemas.microsoft.com/office/drawing/2014/main" id="{3EE7A512-6D62-4AE6-A575-CC7D225487A0}"/>
                  </a:ext>
                </a:extLst>
              </p:cNvPr>
              <p:cNvSpPr>
                <a:spLocks/>
              </p:cNvSpPr>
              <p:nvPr/>
            </p:nvSpPr>
            <p:spPr bwMode="auto">
              <a:xfrm>
                <a:off x="18216" y="28406"/>
                <a:ext cx="113" cy="169"/>
              </a:xfrm>
              <a:custGeom>
                <a:avLst/>
                <a:gdLst>
                  <a:gd name="T0" fmla="+- 0 18216 18216"/>
                  <a:gd name="T1" fmla="*/ T0 w 113"/>
                  <a:gd name="T2" fmla="+- 0 28406 28406"/>
                  <a:gd name="T3" fmla="*/ 28406 h 169"/>
                  <a:gd name="T4" fmla="+- 0 18272 18216"/>
                  <a:gd name="T5" fmla="*/ T4 w 113"/>
                  <a:gd name="T6" fmla="+- 0 28406 28406"/>
                  <a:gd name="T7" fmla="*/ 28406 h 169"/>
                  <a:gd name="T8" fmla="+- 0 18296 18216"/>
                  <a:gd name="T9" fmla="*/ T8 w 113"/>
                  <a:gd name="T10" fmla="+- 0 28415 28406"/>
                  <a:gd name="T11" fmla="*/ 28415 h 169"/>
                  <a:gd name="T12" fmla="+- 0 18312 18216"/>
                  <a:gd name="T13" fmla="*/ T12 w 113"/>
                  <a:gd name="T14" fmla="+- 0 28431 28406"/>
                  <a:gd name="T15" fmla="*/ 28431 h 169"/>
                  <a:gd name="T16" fmla="+- 0 18321 18216"/>
                  <a:gd name="T17" fmla="*/ T16 w 113"/>
                  <a:gd name="T18" fmla="+- 0 28447 28406"/>
                  <a:gd name="T19" fmla="*/ 28447 h 169"/>
                  <a:gd name="T20" fmla="+- 0 18328 18216"/>
                  <a:gd name="T21" fmla="*/ T20 w 113"/>
                  <a:gd name="T22" fmla="+- 0 28471 28406"/>
                  <a:gd name="T23" fmla="*/ 28471 h 169"/>
                  <a:gd name="T24" fmla="+- 0 18328 18216"/>
                  <a:gd name="T25" fmla="*/ T24 w 113"/>
                  <a:gd name="T26" fmla="+- 0 28511 28406"/>
                  <a:gd name="T27" fmla="*/ 28511 h 169"/>
                  <a:gd name="T28" fmla="+- 0 18321 18216"/>
                  <a:gd name="T29" fmla="*/ T28 w 113"/>
                  <a:gd name="T30" fmla="+- 0 28535 28406"/>
                  <a:gd name="T31" fmla="*/ 28535 h 169"/>
                  <a:gd name="T32" fmla="+- 0 18312 18216"/>
                  <a:gd name="T33" fmla="*/ T32 w 113"/>
                  <a:gd name="T34" fmla="+- 0 28552 28406"/>
                  <a:gd name="T35" fmla="*/ 28552 h 169"/>
                  <a:gd name="T36" fmla="+- 0 18296 18216"/>
                  <a:gd name="T37" fmla="*/ T36 w 113"/>
                  <a:gd name="T38" fmla="+- 0 28567 28406"/>
                  <a:gd name="T39" fmla="*/ 28567 h 169"/>
                  <a:gd name="T40" fmla="+- 0 18272 18216"/>
                  <a:gd name="T41" fmla="*/ T40 w 113"/>
                  <a:gd name="T42" fmla="+- 0 28575 28406"/>
                  <a:gd name="T43" fmla="*/ 28575 h 169"/>
                  <a:gd name="T44" fmla="+- 0 18216 18216"/>
                  <a:gd name="T45" fmla="*/ T44 w 113"/>
                  <a:gd name="T46" fmla="+- 0 28575 28406"/>
                  <a:gd name="T47" fmla="*/ 28575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13" h="169">
                    <a:moveTo>
                      <a:pt x="0" y="0"/>
                    </a:moveTo>
                    <a:lnTo>
                      <a:pt x="56" y="0"/>
                    </a:lnTo>
                    <a:lnTo>
                      <a:pt x="80" y="9"/>
                    </a:lnTo>
                    <a:lnTo>
                      <a:pt x="96" y="25"/>
                    </a:lnTo>
                    <a:lnTo>
                      <a:pt x="105" y="41"/>
                    </a:lnTo>
                    <a:lnTo>
                      <a:pt x="112" y="65"/>
                    </a:lnTo>
                    <a:lnTo>
                      <a:pt x="112" y="105"/>
                    </a:lnTo>
                    <a:lnTo>
                      <a:pt x="105" y="129"/>
                    </a:lnTo>
                    <a:lnTo>
                      <a:pt x="96" y="146"/>
                    </a:lnTo>
                    <a:lnTo>
                      <a:pt x="80" y="161"/>
                    </a:lnTo>
                    <a:lnTo>
                      <a:pt x="56" y="169"/>
                    </a:lnTo>
                    <a:lnTo>
                      <a:pt x="0" y="169"/>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06" name="Group 848">
              <a:extLst>
                <a:ext uri="{FF2B5EF4-FFF2-40B4-BE49-F238E27FC236}">
                  <a16:creationId xmlns:a16="http://schemas.microsoft.com/office/drawing/2014/main" id="{98AE27C1-2FA5-41FD-A9A4-AD3822FD8F1F}"/>
                </a:ext>
              </a:extLst>
            </p:cNvPr>
            <p:cNvGrpSpPr>
              <a:grpSpLocks/>
            </p:cNvGrpSpPr>
            <p:nvPr/>
          </p:nvGrpSpPr>
          <p:grpSpPr bwMode="auto">
            <a:xfrm>
              <a:off x="18224" y="28415"/>
              <a:ext cx="97" cy="152"/>
              <a:chOff x="18224" y="28415"/>
              <a:chExt cx="97" cy="152"/>
            </a:xfrm>
          </p:grpSpPr>
          <p:sp>
            <p:nvSpPr>
              <p:cNvPr id="20324" name="Freeform 849">
                <a:extLst>
                  <a:ext uri="{FF2B5EF4-FFF2-40B4-BE49-F238E27FC236}">
                    <a16:creationId xmlns:a16="http://schemas.microsoft.com/office/drawing/2014/main" id="{78FE1960-A51C-4F15-8FB3-B5F99C4256D9}"/>
                  </a:ext>
                </a:extLst>
              </p:cNvPr>
              <p:cNvSpPr>
                <a:spLocks/>
              </p:cNvSpPr>
              <p:nvPr/>
            </p:nvSpPr>
            <p:spPr bwMode="auto">
              <a:xfrm>
                <a:off x="18224" y="28415"/>
                <a:ext cx="97" cy="152"/>
              </a:xfrm>
              <a:custGeom>
                <a:avLst/>
                <a:gdLst>
                  <a:gd name="T0" fmla="+- 0 18224 18224"/>
                  <a:gd name="T1" fmla="*/ T0 w 97"/>
                  <a:gd name="T2" fmla="+- 0 28415 28415"/>
                  <a:gd name="T3" fmla="*/ 28415 h 152"/>
                  <a:gd name="T4" fmla="+- 0 18272 18224"/>
                  <a:gd name="T5" fmla="*/ T4 w 97"/>
                  <a:gd name="T6" fmla="+- 0 28415 28415"/>
                  <a:gd name="T7" fmla="*/ 28415 h 152"/>
                  <a:gd name="T8" fmla="+- 0 18296 18224"/>
                  <a:gd name="T9" fmla="*/ T8 w 97"/>
                  <a:gd name="T10" fmla="+- 0 28423 28415"/>
                  <a:gd name="T11" fmla="*/ 28423 h 152"/>
                  <a:gd name="T12" fmla="+- 0 18304 18224"/>
                  <a:gd name="T13" fmla="*/ T12 w 97"/>
                  <a:gd name="T14" fmla="+- 0 28431 28415"/>
                  <a:gd name="T15" fmla="*/ 28431 h 152"/>
                  <a:gd name="T16" fmla="+- 0 18312 18224"/>
                  <a:gd name="T17" fmla="*/ T16 w 97"/>
                  <a:gd name="T18" fmla="+- 0 28447 28415"/>
                  <a:gd name="T19" fmla="*/ 28447 h 152"/>
                  <a:gd name="T20" fmla="+- 0 18321 18224"/>
                  <a:gd name="T21" fmla="*/ T20 w 97"/>
                  <a:gd name="T22" fmla="+- 0 28471 28415"/>
                  <a:gd name="T23" fmla="*/ 28471 h 152"/>
                  <a:gd name="T24" fmla="+- 0 18321 18224"/>
                  <a:gd name="T25" fmla="*/ T24 w 97"/>
                  <a:gd name="T26" fmla="+- 0 28511 28415"/>
                  <a:gd name="T27" fmla="*/ 28511 h 152"/>
                  <a:gd name="T28" fmla="+- 0 18312 18224"/>
                  <a:gd name="T29" fmla="*/ T28 w 97"/>
                  <a:gd name="T30" fmla="+- 0 28535 28415"/>
                  <a:gd name="T31" fmla="*/ 28535 h 152"/>
                  <a:gd name="T32" fmla="+- 0 18304 18224"/>
                  <a:gd name="T33" fmla="*/ T32 w 97"/>
                  <a:gd name="T34" fmla="+- 0 28552 28415"/>
                  <a:gd name="T35" fmla="*/ 28552 h 152"/>
                  <a:gd name="T36" fmla="+- 0 18296 18224"/>
                  <a:gd name="T37" fmla="*/ T36 w 97"/>
                  <a:gd name="T38" fmla="+- 0 28559 28415"/>
                  <a:gd name="T39" fmla="*/ 28559 h 152"/>
                  <a:gd name="T40" fmla="+- 0 18272 18224"/>
                  <a:gd name="T41" fmla="*/ T40 w 97"/>
                  <a:gd name="T42" fmla="+- 0 28567 28415"/>
                  <a:gd name="T43" fmla="*/ 28567 h 152"/>
                  <a:gd name="T44" fmla="+- 0 18224 18224"/>
                  <a:gd name="T45" fmla="*/ T44 w 97"/>
                  <a:gd name="T46" fmla="+- 0 28567 28415"/>
                  <a:gd name="T47" fmla="*/ 28567 h 1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97" h="152">
                    <a:moveTo>
                      <a:pt x="0" y="0"/>
                    </a:moveTo>
                    <a:lnTo>
                      <a:pt x="48" y="0"/>
                    </a:lnTo>
                    <a:lnTo>
                      <a:pt x="72" y="8"/>
                    </a:lnTo>
                    <a:lnTo>
                      <a:pt x="80" y="16"/>
                    </a:lnTo>
                    <a:lnTo>
                      <a:pt x="88" y="32"/>
                    </a:lnTo>
                    <a:lnTo>
                      <a:pt x="97" y="56"/>
                    </a:lnTo>
                    <a:lnTo>
                      <a:pt x="97" y="96"/>
                    </a:lnTo>
                    <a:lnTo>
                      <a:pt x="88" y="120"/>
                    </a:lnTo>
                    <a:lnTo>
                      <a:pt x="80" y="137"/>
                    </a:lnTo>
                    <a:lnTo>
                      <a:pt x="72" y="144"/>
                    </a:lnTo>
                    <a:lnTo>
                      <a:pt x="48" y="152"/>
                    </a:lnTo>
                    <a:lnTo>
                      <a:pt x="0" y="152"/>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07" name="Group 850">
              <a:extLst>
                <a:ext uri="{FF2B5EF4-FFF2-40B4-BE49-F238E27FC236}">
                  <a16:creationId xmlns:a16="http://schemas.microsoft.com/office/drawing/2014/main" id="{84FB8C72-20F2-4C90-A78E-6584A6742E1F}"/>
                </a:ext>
              </a:extLst>
            </p:cNvPr>
            <p:cNvGrpSpPr>
              <a:grpSpLocks/>
            </p:cNvGrpSpPr>
            <p:nvPr/>
          </p:nvGrpSpPr>
          <p:grpSpPr bwMode="auto">
            <a:xfrm>
              <a:off x="18384" y="28406"/>
              <a:ext cx="2" cy="169"/>
              <a:chOff x="18384" y="28406"/>
              <a:chExt cx="2" cy="169"/>
            </a:xfrm>
          </p:grpSpPr>
          <p:sp>
            <p:nvSpPr>
              <p:cNvPr id="20323" name="Freeform 851">
                <a:extLst>
                  <a:ext uri="{FF2B5EF4-FFF2-40B4-BE49-F238E27FC236}">
                    <a16:creationId xmlns:a16="http://schemas.microsoft.com/office/drawing/2014/main" id="{92EDAFA8-F7AA-4263-AA7A-038A50037FFA}"/>
                  </a:ext>
                </a:extLst>
              </p:cNvPr>
              <p:cNvSpPr>
                <a:spLocks/>
              </p:cNvSpPr>
              <p:nvPr/>
            </p:nvSpPr>
            <p:spPr bwMode="auto">
              <a:xfrm>
                <a:off x="18384" y="28406"/>
                <a:ext cx="2" cy="169"/>
              </a:xfrm>
              <a:custGeom>
                <a:avLst/>
                <a:gdLst>
                  <a:gd name="T0" fmla="+- 0 28406 28406"/>
                  <a:gd name="T1" fmla="*/ 28406 h 169"/>
                  <a:gd name="T2" fmla="+- 0 28575 28406"/>
                  <a:gd name="T3" fmla="*/ 28575 h 169"/>
                </a:gdLst>
                <a:ahLst/>
                <a:cxnLst>
                  <a:cxn ang="0">
                    <a:pos x="0" y="T1"/>
                  </a:cxn>
                  <a:cxn ang="0">
                    <a:pos x="0" y="T3"/>
                  </a:cxn>
                </a:cxnLst>
                <a:rect l="0" t="0" r="r" b="b"/>
                <a:pathLst>
                  <a:path h="169">
                    <a:moveTo>
                      <a:pt x="0" y="0"/>
                    </a:moveTo>
                    <a:lnTo>
                      <a:pt x="0" y="169"/>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08" name="Group 852">
              <a:extLst>
                <a:ext uri="{FF2B5EF4-FFF2-40B4-BE49-F238E27FC236}">
                  <a16:creationId xmlns:a16="http://schemas.microsoft.com/office/drawing/2014/main" id="{D80E70CC-88C8-4EDA-809B-132631869216}"/>
                </a:ext>
              </a:extLst>
            </p:cNvPr>
            <p:cNvGrpSpPr>
              <a:grpSpLocks/>
            </p:cNvGrpSpPr>
            <p:nvPr/>
          </p:nvGrpSpPr>
          <p:grpSpPr bwMode="auto">
            <a:xfrm>
              <a:off x="18392" y="28415"/>
              <a:ext cx="2" cy="152"/>
              <a:chOff x="18392" y="28415"/>
              <a:chExt cx="2" cy="152"/>
            </a:xfrm>
          </p:grpSpPr>
          <p:sp>
            <p:nvSpPr>
              <p:cNvPr id="20322" name="Freeform 853">
                <a:extLst>
                  <a:ext uri="{FF2B5EF4-FFF2-40B4-BE49-F238E27FC236}">
                    <a16:creationId xmlns:a16="http://schemas.microsoft.com/office/drawing/2014/main" id="{61494A2B-311C-4676-8C1F-6A70E8A96500}"/>
                  </a:ext>
                </a:extLst>
              </p:cNvPr>
              <p:cNvSpPr>
                <a:spLocks/>
              </p:cNvSpPr>
              <p:nvPr/>
            </p:nvSpPr>
            <p:spPr bwMode="auto">
              <a:xfrm>
                <a:off x="18392" y="28415"/>
                <a:ext cx="2" cy="152"/>
              </a:xfrm>
              <a:custGeom>
                <a:avLst/>
                <a:gdLst>
                  <a:gd name="T0" fmla="+- 0 28415 28415"/>
                  <a:gd name="T1" fmla="*/ 28415 h 152"/>
                  <a:gd name="T2" fmla="+- 0 28567 28415"/>
                  <a:gd name="T3" fmla="*/ 28567 h 152"/>
                </a:gdLst>
                <a:ahLst/>
                <a:cxnLst>
                  <a:cxn ang="0">
                    <a:pos x="0" y="T1"/>
                  </a:cxn>
                  <a:cxn ang="0">
                    <a:pos x="0" y="T3"/>
                  </a:cxn>
                </a:cxnLst>
                <a:rect l="0" t="0" r="r" b="b"/>
                <a:pathLst>
                  <a:path h="152">
                    <a:moveTo>
                      <a:pt x="0" y="0"/>
                    </a:moveTo>
                    <a:lnTo>
                      <a:pt x="0" y="152"/>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09" name="Group 854">
              <a:extLst>
                <a:ext uri="{FF2B5EF4-FFF2-40B4-BE49-F238E27FC236}">
                  <a16:creationId xmlns:a16="http://schemas.microsoft.com/office/drawing/2014/main" id="{DC0A54A3-C8DE-48A5-BF61-170299A64297}"/>
                </a:ext>
              </a:extLst>
            </p:cNvPr>
            <p:cNvGrpSpPr>
              <a:grpSpLocks/>
            </p:cNvGrpSpPr>
            <p:nvPr/>
          </p:nvGrpSpPr>
          <p:grpSpPr bwMode="auto">
            <a:xfrm>
              <a:off x="18384" y="28406"/>
              <a:ext cx="96" cy="9"/>
              <a:chOff x="18384" y="28406"/>
              <a:chExt cx="96" cy="9"/>
            </a:xfrm>
          </p:grpSpPr>
          <p:sp>
            <p:nvSpPr>
              <p:cNvPr id="20321" name="Freeform 855">
                <a:extLst>
                  <a:ext uri="{FF2B5EF4-FFF2-40B4-BE49-F238E27FC236}">
                    <a16:creationId xmlns:a16="http://schemas.microsoft.com/office/drawing/2014/main" id="{525583D4-D500-4665-BED1-88AB5CE71194}"/>
                  </a:ext>
                </a:extLst>
              </p:cNvPr>
              <p:cNvSpPr>
                <a:spLocks/>
              </p:cNvSpPr>
              <p:nvPr/>
            </p:nvSpPr>
            <p:spPr bwMode="auto">
              <a:xfrm>
                <a:off x="18384" y="28406"/>
                <a:ext cx="96" cy="9"/>
              </a:xfrm>
              <a:custGeom>
                <a:avLst/>
                <a:gdLst>
                  <a:gd name="T0" fmla="+- 0 18384 18384"/>
                  <a:gd name="T1" fmla="*/ T0 w 96"/>
                  <a:gd name="T2" fmla="+- 0 28406 28406"/>
                  <a:gd name="T3" fmla="*/ 28406 h 9"/>
                  <a:gd name="T4" fmla="+- 0 18480 18384"/>
                  <a:gd name="T5" fmla="*/ T4 w 96"/>
                  <a:gd name="T6" fmla="+- 0 28406 28406"/>
                  <a:gd name="T7" fmla="*/ 28406 h 9"/>
                  <a:gd name="T8" fmla="+- 0 18480 18384"/>
                  <a:gd name="T9" fmla="*/ T8 w 96"/>
                  <a:gd name="T10" fmla="+- 0 28415 28406"/>
                  <a:gd name="T11" fmla="*/ 28415 h 9"/>
                  <a:gd name="T12" fmla="+- 0 18392 18384"/>
                  <a:gd name="T13" fmla="*/ T12 w 96"/>
                  <a:gd name="T14" fmla="+- 0 28415 28406"/>
                  <a:gd name="T15" fmla="*/ 28415 h 9"/>
                </a:gdLst>
                <a:ahLst/>
                <a:cxnLst>
                  <a:cxn ang="0">
                    <a:pos x="T1" y="T3"/>
                  </a:cxn>
                  <a:cxn ang="0">
                    <a:pos x="T5" y="T7"/>
                  </a:cxn>
                  <a:cxn ang="0">
                    <a:pos x="T9" y="T11"/>
                  </a:cxn>
                  <a:cxn ang="0">
                    <a:pos x="T13" y="T15"/>
                  </a:cxn>
                </a:cxnLst>
                <a:rect l="0" t="0" r="r" b="b"/>
                <a:pathLst>
                  <a:path w="96" h="9">
                    <a:moveTo>
                      <a:pt x="0" y="0"/>
                    </a:moveTo>
                    <a:lnTo>
                      <a:pt x="96" y="0"/>
                    </a:lnTo>
                    <a:lnTo>
                      <a:pt x="96" y="9"/>
                    </a:lnTo>
                    <a:lnTo>
                      <a:pt x="8" y="9"/>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10" name="Group 856">
              <a:extLst>
                <a:ext uri="{FF2B5EF4-FFF2-40B4-BE49-F238E27FC236}">
                  <a16:creationId xmlns:a16="http://schemas.microsoft.com/office/drawing/2014/main" id="{7D3AC086-A76B-4B59-A1C9-5FC3240994AC}"/>
                </a:ext>
              </a:extLst>
            </p:cNvPr>
            <p:cNvGrpSpPr>
              <a:grpSpLocks/>
            </p:cNvGrpSpPr>
            <p:nvPr/>
          </p:nvGrpSpPr>
          <p:grpSpPr bwMode="auto">
            <a:xfrm>
              <a:off x="18392" y="28487"/>
              <a:ext cx="49" cy="9"/>
              <a:chOff x="18392" y="28487"/>
              <a:chExt cx="49" cy="9"/>
            </a:xfrm>
          </p:grpSpPr>
          <p:sp>
            <p:nvSpPr>
              <p:cNvPr id="20320" name="Freeform 857">
                <a:extLst>
                  <a:ext uri="{FF2B5EF4-FFF2-40B4-BE49-F238E27FC236}">
                    <a16:creationId xmlns:a16="http://schemas.microsoft.com/office/drawing/2014/main" id="{2528E109-E460-4306-9D53-41A6B9F6C362}"/>
                  </a:ext>
                </a:extLst>
              </p:cNvPr>
              <p:cNvSpPr>
                <a:spLocks/>
              </p:cNvSpPr>
              <p:nvPr/>
            </p:nvSpPr>
            <p:spPr bwMode="auto">
              <a:xfrm>
                <a:off x="18392" y="28487"/>
                <a:ext cx="49" cy="9"/>
              </a:xfrm>
              <a:custGeom>
                <a:avLst/>
                <a:gdLst>
                  <a:gd name="T0" fmla="+- 0 18392 18392"/>
                  <a:gd name="T1" fmla="*/ T0 w 49"/>
                  <a:gd name="T2" fmla="+- 0 28487 28487"/>
                  <a:gd name="T3" fmla="*/ 28487 h 9"/>
                  <a:gd name="T4" fmla="+- 0 18440 18392"/>
                  <a:gd name="T5" fmla="*/ T4 w 49"/>
                  <a:gd name="T6" fmla="+- 0 28487 28487"/>
                  <a:gd name="T7" fmla="*/ 28487 h 9"/>
                  <a:gd name="T8" fmla="+- 0 18440 18392"/>
                  <a:gd name="T9" fmla="*/ T8 w 49"/>
                  <a:gd name="T10" fmla="+- 0 28495 28487"/>
                  <a:gd name="T11" fmla="*/ 28495 h 9"/>
                  <a:gd name="T12" fmla="+- 0 18392 18392"/>
                  <a:gd name="T13" fmla="*/ T12 w 49"/>
                  <a:gd name="T14" fmla="+- 0 28495 28487"/>
                  <a:gd name="T15" fmla="*/ 28495 h 9"/>
                </a:gdLst>
                <a:ahLst/>
                <a:cxnLst>
                  <a:cxn ang="0">
                    <a:pos x="T1" y="T3"/>
                  </a:cxn>
                  <a:cxn ang="0">
                    <a:pos x="T5" y="T7"/>
                  </a:cxn>
                  <a:cxn ang="0">
                    <a:pos x="T9" y="T11"/>
                  </a:cxn>
                  <a:cxn ang="0">
                    <a:pos x="T13" y="T15"/>
                  </a:cxn>
                </a:cxnLst>
                <a:rect l="0" t="0" r="r" b="b"/>
                <a:pathLst>
                  <a:path w="49" h="9">
                    <a:moveTo>
                      <a:pt x="0" y="0"/>
                    </a:moveTo>
                    <a:lnTo>
                      <a:pt x="48" y="0"/>
                    </a:lnTo>
                    <a:lnTo>
                      <a:pt x="48" y="8"/>
                    </a:lnTo>
                    <a:lnTo>
                      <a:pt x="0" y="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11" name="Group 858">
              <a:extLst>
                <a:ext uri="{FF2B5EF4-FFF2-40B4-BE49-F238E27FC236}">
                  <a16:creationId xmlns:a16="http://schemas.microsoft.com/office/drawing/2014/main" id="{A6628B42-D49E-423E-8239-1CBF11799EEB}"/>
                </a:ext>
              </a:extLst>
            </p:cNvPr>
            <p:cNvGrpSpPr>
              <a:grpSpLocks/>
            </p:cNvGrpSpPr>
            <p:nvPr/>
          </p:nvGrpSpPr>
          <p:grpSpPr bwMode="auto">
            <a:xfrm>
              <a:off x="18384" y="28567"/>
              <a:ext cx="96" cy="8"/>
              <a:chOff x="18384" y="28567"/>
              <a:chExt cx="96" cy="8"/>
            </a:xfrm>
          </p:grpSpPr>
          <p:sp>
            <p:nvSpPr>
              <p:cNvPr id="20319" name="Freeform 859">
                <a:extLst>
                  <a:ext uri="{FF2B5EF4-FFF2-40B4-BE49-F238E27FC236}">
                    <a16:creationId xmlns:a16="http://schemas.microsoft.com/office/drawing/2014/main" id="{7FEC0DFC-29F7-49A8-B88F-7916669E4227}"/>
                  </a:ext>
                </a:extLst>
              </p:cNvPr>
              <p:cNvSpPr>
                <a:spLocks/>
              </p:cNvSpPr>
              <p:nvPr/>
            </p:nvSpPr>
            <p:spPr bwMode="auto">
              <a:xfrm>
                <a:off x="18384" y="28567"/>
                <a:ext cx="96" cy="8"/>
              </a:xfrm>
              <a:custGeom>
                <a:avLst/>
                <a:gdLst>
                  <a:gd name="T0" fmla="+- 0 18392 18384"/>
                  <a:gd name="T1" fmla="*/ T0 w 96"/>
                  <a:gd name="T2" fmla="+- 0 28567 28567"/>
                  <a:gd name="T3" fmla="*/ 28567 h 8"/>
                  <a:gd name="T4" fmla="+- 0 18480 18384"/>
                  <a:gd name="T5" fmla="*/ T4 w 96"/>
                  <a:gd name="T6" fmla="+- 0 28567 28567"/>
                  <a:gd name="T7" fmla="*/ 28567 h 8"/>
                  <a:gd name="T8" fmla="+- 0 18480 18384"/>
                  <a:gd name="T9" fmla="*/ T8 w 96"/>
                  <a:gd name="T10" fmla="+- 0 28575 28567"/>
                  <a:gd name="T11" fmla="*/ 28575 h 8"/>
                  <a:gd name="T12" fmla="+- 0 18384 18384"/>
                  <a:gd name="T13" fmla="*/ T12 w 96"/>
                  <a:gd name="T14" fmla="+- 0 28575 28567"/>
                  <a:gd name="T15" fmla="*/ 28575 h 8"/>
                </a:gdLst>
                <a:ahLst/>
                <a:cxnLst>
                  <a:cxn ang="0">
                    <a:pos x="T1" y="T3"/>
                  </a:cxn>
                  <a:cxn ang="0">
                    <a:pos x="T5" y="T7"/>
                  </a:cxn>
                  <a:cxn ang="0">
                    <a:pos x="T9" y="T11"/>
                  </a:cxn>
                  <a:cxn ang="0">
                    <a:pos x="T13" y="T15"/>
                  </a:cxn>
                </a:cxnLst>
                <a:rect l="0" t="0" r="r" b="b"/>
                <a:pathLst>
                  <a:path w="96" h="8">
                    <a:moveTo>
                      <a:pt x="8" y="0"/>
                    </a:moveTo>
                    <a:lnTo>
                      <a:pt x="96" y="0"/>
                    </a:lnTo>
                    <a:lnTo>
                      <a:pt x="96" y="8"/>
                    </a:lnTo>
                    <a:lnTo>
                      <a:pt x="0" y="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12" name="Group 860">
              <a:extLst>
                <a:ext uri="{FF2B5EF4-FFF2-40B4-BE49-F238E27FC236}">
                  <a16:creationId xmlns:a16="http://schemas.microsoft.com/office/drawing/2014/main" id="{FC795911-43F3-4580-84DE-08AE0B61B91D}"/>
                </a:ext>
              </a:extLst>
            </p:cNvPr>
            <p:cNvGrpSpPr>
              <a:grpSpLocks/>
            </p:cNvGrpSpPr>
            <p:nvPr/>
          </p:nvGrpSpPr>
          <p:grpSpPr bwMode="auto">
            <a:xfrm>
              <a:off x="18536" y="28406"/>
              <a:ext cx="113" cy="169"/>
              <a:chOff x="18536" y="28406"/>
              <a:chExt cx="113" cy="169"/>
            </a:xfrm>
          </p:grpSpPr>
          <p:sp>
            <p:nvSpPr>
              <p:cNvPr id="20318" name="Freeform 861">
                <a:extLst>
                  <a:ext uri="{FF2B5EF4-FFF2-40B4-BE49-F238E27FC236}">
                    <a16:creationId xmlns:a16="http://schemas.microsoft.com/office/drawing/2014/main" id="{34B5AD5B-CF9D-4D56-B8AB-F4E7A8C9CC88}"/>
                  </a:ext>
                </a:extLst>
              </p:cNvPr>
              <p:cNvSpPr>
                <a:spLocks/>
              </p:cNvSpPr>
              <p:nvPr/>
            </p:nvSpPr>
            <p:spPr bwMode="auto">
              <a:xfrm>
                <a:off x="18536" y="28406"/>
                <a:ext cx="113" cy="169"/>
              </a:xfrm>
              <a:custGeom>
                <a:avLst/>
                <a:gdLst>
                  <a:gd name="T0" fmla="+- 0 18648 18536"/>
                  <a:gd name="T1" fmla="*/ T0 w 113"/>
                  <a:gd name="T2" fmla="+- 0 28575 28406"/>
                  <a:gd name="T3" fmla="*/ 28575 h 169"/>
                  <a:gd name="T4" fmla="+- 0 18648 18536"/>
                  <a:gd name="T5" fmla="*/ T4 w 113"/>
                  <a:gd name="T6" fmla="+- 0 28406 28406"/>
                  <a:gd name="T7" fmla="*/ 28406 h 169"/>
                  <a:gd name="T8" fmla="+- 0 18641 18536"/>
                  <a:gd name="T9" fmla="*/ T8 w 113"/>
                  <a:gd name="T10" fmla="+- 0 28406 28406"/>
                  <a:gd name="T11" fmla="*/ 28406 h 169"/>
                  <a:gd name="T12" fmla="+- 0 18641 18536"/>
                  <a:gd name="T13" fmla="*/ T12 w 113"/>
                  <a:gd name="T14" fmla="+- 0 28552 28406"/>
                  <a:gd name="T15" fmla="*/ 28552 h 169"/>
                  <a:gd name="T16" fmla="+- 0 18536 18536"/>
                  <a:gd name="T17" fmla="*/ T16 w 113"/>
                  <a:gd name="T18" fmla="+- 0 28406 28406"/>
                  <a:gd name="T19" fmla="*/ 28406 h 169"/>
                  <a:gd name="T20" fmla="+- 0 18536 18536"/>
                  <a:gd name="T21" fmla="*/ T20 w 113"/>
                  <a:gd name="T22" fmla="+- 0 28575 28406"/>
                  <a:gd name="T23" fmla="*/ 28575 h 169"/>
                  <a:gd name="T24" fmla="+- 0 18545 18536"/>
                  <a:gd name="T25" fmla="*/ T24 w 113"/>
                  <a:gd name="T26" fmla="+- 0 28575 28406"/>
                  <a:gd name="T27" fmla="*/ 28575 h 169"/>
                  <a:gd name="T28" fmla="+- 0 18545 18536"/>
                  <a:gd name="T29" fmla="*/ T28 w 113"/>
                  <a:gd name="T30" fmla="+- 0 28431 28406"/>
                  <a:gd name="T31" fmla="*/ 28431 h 169"/>
                  <a:gd name="T32" fmla="+- 0 18648 18536"/>
                  <a:gd name="T33" fmla="*/ T32 w 113"/>
                  <a:gd name="T34" fmla="+- 0 28575 28406"/>
                  <a:gd name="T35" fmla="*/ 28575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13" h="169">
                    <a:moveTo>
                      <a:pt x="112" y="169"/>
                    </a:moveTo>
                    <a:lnTo>
                      <a:pt x="112" y="0"/>
                    </a:lnTo>
                    <a:lnTo>
                      <a:pt x="105" y="0"/>
                    </a:lnTo>
                    <a:lnTo>
                      <a:pt x="105" y="146"/>
                    </a:lnTo>
                    <a:lnTo>
                      <a:pt x="0" y="0"/>
                    </a:lnTo>
                    <a:lnTo>
                      <a:pt x="0" y="169"/>
                    </a:lnTo>
                    <a:lnTo>
                      <a:pt x="9" y="169"/>
                    </a:lnTo>
                    <a:lnTo>
                      <a:pt x="9" y="25"/>
                    </a:lnTo>
                    <a:lnTo>
                      <a:pt x="112" y="169"/>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13" name="Group 862">
              <a:extLst>
                <a:ext uri="{FF2B5EF4-FFF2-40B4-BE49-F238E27FC236}">
                  <a16:creationId xmlns:a16="http://schemas.microsoft.com/office/drawing/2014/main" id="{4EB9682C-4046-4027-8C22-1E109B97D716}"/>
                </a:ext>
              </a:extLst>
            </p:cNvPr>
            <p:cNvGrpSpPr>
              <a:grpSpLocks/>
            </p:cNvGrpSpPr>
            <p:nvPr/>
          </p:nvGrpSpPr>
          <p:grpSpPr bwMode="auto">
            <a:xfrm>
              <a:off x="18745" y="28415"/>
              <a:ext cx="8" cy="160"/>
              <a:chOff x="18745" y="28415"/>
              <a:chExt cx="8" cy="160"/>
            </a:xfrm>
          </p:grpSpPr>
          <p:sp>
            <p:nvSpPr>
              <p:cNvPr id="20317" name="Freeform 863">
                <a:extLst>
                  <a:ext uri="{FF2B5EF4-FFF2-40B4-BE49-F238E27FC236}">
                    <a16:creationId xmlns:a16="http://schemas.microsoft.com/office/drawing/2014/main" id="{9B3B6972-E58D-48D5-AE84-A1F2FCFD8F47}"/>
                  </a:ext>
                </a:extLst>
              </p:cNvPr>
              <p:cNvSpPr>
                <a:spLocks/>
              </p:cNvSpPr>
              <p:nvPr/>
            </p:nvSpPr>
            <p:spPr bwMode="auto">
              <a:xfrm>
                <a:off x="18745" y="28415"/>
                <a:ext cx="8" cy="160"/>
              </a:xfrm>
              <a:custGeom>
                <a:avLst/>
                <a:gdLst>
                  <a:gd name="T0" fmla="+- 0 18745 18745"/>
                  <a:gd name="T1" fmla="*/ T0 w 8"/>
                  <a:gd name="T2" fmla="+- 0 28415 28415"/>
                  <a:gd name="T3" fmla="*/ 28415 h 160"/>
                  <a:gd name="T4" fmla="+- 0 18745 18745"/>
                  <a:gd name="T5" fmla="*/ T4 w 8"/>
                  <a:gd name="T6" fmla="+- 0 28575 28415"/>
                  <a:gd name="T7" fmla="*/ 28575 h 160"/>
                  <a:gd name="T8" fmla="+- 0 18753 18745"/>
                  <a:gd name="T9" fmla="*/ T8 w 8"/>
                  <a:gd name="T10" fmla="+- 0 28575 28415"/>
                  <a:gd name="T11" fmla="*/ 28575 h 160"/>
                  <a:gd name="T12" fmla="+- 0 18753 18745"/>
                  <a:gd name="T13" fmla="*/ T12 w 8"/>
                  <a:gd name="T14" fmla="+- 0 28415 28415"/>
                  <a:gd name="T15" fmla="*/ 28415 h 160"/>
                </a:gdLst>
                <a:ahLst/>
                <a:cxnLst>
                  <a:cxn ang="0">
                    <a:pos x="T1" y="T3"/>
                  </a:cxn>
                  <a:cxn ang="0">
                    <a:pos x="T5" y="T7"/>
                  </a:cxn>
                  <a:cxn ang="0">
                    <a:pos x="T9" y="T11"/>
                  </a:cxn>
                  <a:cxn ang="0">
                    <a:pos x="T13" y="T15"/>
                  </a:cxn>
                </a:cxnLst>
                <a:rect l="0" t="0" r="r" b="b"/>
                <a:pathLst>
                  <a:path w="8" h="160">
                    <a:moveTo>
                      <a:pt x="0" y="0"/>
                    </a:moveTo>
                    <a:lnTo>
                      <a:pt x="0" y="160"/>
                    </a:lnTo>
                    <a:lnTo>
                      <a:pt x="8" y="160"/>
                    </a:lnTo>
                    <a:lnTo>
                      <a:pt x="8"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14" name="Group 864">
              <a:extLst>
                <a:ext uri="{FF2B5EF4-FFF2-40B4-BE49-F238E27FC236}">
                  <a16:creationId xmlns:a16="http://schemas.microsoft.com/office/drawing/2014/main" id="{C220A42D-DFB2-4583-AA7A-686C1E5100CD}"/>
                </a:ext>
              </a:extLst>
            </p:cNvPr>
            <p:cNvGrpSpPr>
              <a:grpSpLocks/>
            </p:cNvGrpSpPr>
            <p:nvPr/>
          </p:nvGrpSpPr>
          <p:grpSpPr bwMode="auto">
            <a:xfrm>
              <a:off x="18693" y="28411"/>
              <a:ext cx="112" cy="2"/>
              <a:chOff x="18693" y="28411"/>
              <a:chExt cx="112" cy="2"/>
            </a:xfrm>
          </p:grpSpPr>
          <p:sp>
            <p:nvSpPr>
              <p:cNvPr id="20316" name="Freeform 865">
                <a:extLst>
                  <a:ext uri="{FF2B5EF4-FFF2-40B4-BE49-F238E27FC236}">
                    <a16:creationId xmlns:a16="http://schemas.microsoft.com/office/drawing/2014/main" id="{3894C194-88E2-4325-AA29-04DA302068B6}"/>
                  </a:ext>
                </a:extLst>
              </p:cNvPr>
              <p:cNvSpPr>
                <a:spLocks/>
              </p:cNvSpPr>
              <p:nvPr/>
            </p:nvSpPr>
            <p:spPr bwMode="auto">
              <a:xfrm>
                <a:off x="18693" y="28411"/>
                <a:ext cx="112" cy="2"/>
              </a:xfrm>
              <a:custGeom>
                <a:avLst/>
                <a:gdLst>
                  <a:gd name="T0" fmla="+- 0 18693 18693"/>
                  <a:gd name="T1" fmla="*/ T0 w 112"/>
                  <a:gd name="T2" fmla="+- 0 18804 18693"/>
                  <a:gd name="T3" fmla="*/ T2 w 112"/>
                </a:gdLst>
                <a:ahLst/>
                <a:cxnLst>
                  <a:cxn ang="0">
                    <a:pos x="T1" y="0"/>
                  </a:cxn>
                  <a:cxn ang="0">
                    <a:pos x="T3" y="0"/>
                  </a:cxn>
                </a:cxnLst>
                <a:rect l="0" t="0" r="r" b="b"/>
                <a:pathLst>
                  <a:path w="112">
                    <a:moveTo>
                      <a:pt x="0" y="0"/>
                    </a:moveTo>
                    <a:lnTo>
                      <a:pt x="111" y="0"/>
                    </a:lnTo>
                  </a:path>
                </a:pathLst>
              </a:custGeom>
              <a:noFill/>
              <a:ln w="1104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15" name="Group 866">
              <a:extLst>
                <a:ext uri="{FF2B5EF4-FFF2-40B4-BE49-F238E27FC236}">
                  <a16:creationId xmlns:a16="http://schemas.microsoft.com/office/drawing/2014/main" id="{F64CCC06-767B-4CB8-A23A-CFAF5F83E570}"/>
                </a:ext>
              </a:extLst>
            </p:cNvPr>
            <p:cNvGrpSpPr>
              <a:grpSpLocks/>
            </p:cNvGrpSpPr>
            <p:nvPr/>
          </p:nvGrpSpPr>
          <p:grpSpPr bwMode="auto">
            <a:xfrm>
              <a:off x="18853" y="28403"/>
              <a:ext cx="2" cy="175"/>
              <a:chOff x="18853" y="28403"/>
              <a:chExt cx="2" cy="175"/>
            </a:xfrm>
          </p:grpSpPr>
          <p:sp>
            <p:nvSpPr>
              <p:cNvPr id="20315" name="Freeform 867">
                <a:extLst>
                  <a:ext uri="{FF2B5EF4-FFF2-40B4-BE49-F238E27FC236}">
                    <a16:creationId xmlns:a16="http://schemas.microsoft.com/office/drawing/2014/main" id="{5C102AFB-7599-48BC-914E-8358BD908431}"/>
                  </a:ext>
                </a:extLst>
              </p:cNvPr>
              <p:cNvSpPr>
                <a:spLocks/>
              </p:cNvSpPr>
              <p:nvPr/>
            </p:nvSpPr>
            <p:spPr bwMode="auto">
              <a:xfrm>
                <a:off x="18853" y="28403"/>
                <a:ext cx="2" cy="175"/>
              </a:xfrm>
              <a:custGeom>
                <a:avLst/>
                <a:gdLst>
                  <a:gd name="T0" fmla="+- 0 28403 28403"/>
                  <a:gd name="T1" fmla="*/ 28403 h 175"/>
                  <a:gd name="T2" fmla="+- 0 28578 28403"/>
                  <a:gd name="T3" fmla="*/ 28578 h 175"/>
                </a:gdLst>
                <a:ahLst/>
                <a:cxnLst>
                  <a:cxn ang="0">
                    <a:pos x="0" y="T1"/>
                  </a:cxn>
                  <a:cxn ang="0">
                    <a:pos x="0" y="T3"/>
                  </a:cxn>
                </a:cxnLst>
                <a:rect l="0" t="0" r="r" b="b"/>
                <a:pathLst>
                  <a:path h="175">
                    <a:moveTo>
                      <a:pt x="0" y="0"/>
                    </a:moveTo>
                    <a:lnTo>
                      <a:pt x="0" y="175"/>
                    </a:lnTo>
                  </a:path>
                </a:pathLst>
              </a:custGeom>
              <a:noFill/>
              <a:ln w="1104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16" name="Group 868">
              <a:extLst>
                <a:ext uri="{FF2B5EF4-FFF2-40B4-BE49-F238E27FC236}">
                  <a16:creationId xmlns:a16="http://schemas.microsoft.com/office/drawing/2014/main" id="{8AA8B525-A401-4C01-AF25-7EECF1288AE3}"/>
                </a:ext>
              </a:extLst>
            </p:cNvPr>
            <p:cNvGrpSpPr>
              <a:grpSpLocks/>
            </p:cNvGrpSpPr>
            <p:nvPr/>
          </p:nvGrpSpPr>
          <p:grpSpPr bwMode="auto">
            <a:xfrm>
              <a:off x="18921" y="28406"/>
              <a:ext cx="96" cy="169"/>
              <a:chOff x="18921" y="28406"/>
              <a:chExt cx="96" cy="169"/>
            </a:xfrm>
          </p:grpSpPr>
          <p:sp>
            <p:nvSpPr>
              <p:cNvPr id="20314" name="Freeform 869">
                <a:extLst>
                  <a:ext uri="{FF2B5EF4-FFF2-40B4-BE49-F238E27FC236}">
                    <a16:creationId xmlns:a16="http://schemas.microsoft.com/office/drawing/2014/main" id="{46923039-1F2F-4E78-A78C-B4E49E7E8E43}"/>
                  </a:ext>
                </a:extLst>
              </p:cNvPr>
              <p:cNvSpPr>
                <a:spLocks/>
              </p:cNvSpPr>
              <p:nvPr/>
            </p:nvSpPr>
            <p:spPr bwMode="auto">
              <a:xfrm>
                <a:off x="18921" y="28406"/>
                <a:ext cx="96" cy="169"/>
              </a:xfrm>
              <a:custGeom>
                <a:avLst/>
                <a:gdLst>
                  <a:gd name="T0" fmla="+- 0 19017 18921"/>
                  <a:gd name="T1" fmla="*/ T0 w 96"/>
                  <a:gd name="T2" fmla="+- 0 28406 28406"/>
                  <a:gd name="T3" fmla="*/ 28406 h 169"/>
                  <a:gd name="T4" fmla="+- 0 18921 18921"/>
                  <a:gd name="T5" fmla="*/ T4 w 96"/>
                  <a:gd name="T6" fmla="+- 0 28406 28406"/>
                  <a:gd name="T7" fmla="*/ 28406 h 169"/>
                  <a:gd name="T8" fmla="+- 0 18921 18921"/>
                  <a:gd name="T9" fmla="*/ T8 w 96"/>
                  <a:gd name="T10" fmla="+- 0 28575 28406"/>
                  <a:gd name="T11" fmla="*/ 28575 h 169"/>
                  <a:gd name="T12" fmla="+- 0 18929 18921"/>
                  <a:gd name="T13" fmla="*/ T12 w 96"/>
                  <a:gd name="T14" fmla="+- 0 28575 28406"/>
                  <a:gd name="T15" fmla="*/ 28575 h 169"/>
                  <a:gd name="T16" fmla="+- 0 18929 18921"/>
                  <a:gd name="T17" fmla="*/ T16 w 96"/>
                  <a:gd name="T18" fmla="+- 0 28415 28406"/>
                  <a:gd name="T19" fmla="*/ 28415 h 169"/>
                  <a:gd name="T20" fmla="+- 0 19017 18921"/>
                  <a:gd name="T21" fmla="*/ T20 w 96"/>
                  <a:gd name="T22" fmla="+- 0 28415 28406"/>
                  <a:gd name="T23" fmla="*/ 28415 h 169"/>
                  <a:gd name="T24" fmla="+- 0 19017 18921"/>
                  <a:gd name="T25" fmla="*/ T24 w 96"/>
                  <a:gd name="T26" fmla="+- 0 28406 28406"/>
                  <a:gd name="T27" fmla="*/ 28406 h 169"/>
                </a:gdLst>
                <a:ahLst/>
                <a:cxnLst>
                  <a:cxn ang="0">
                    <a:pos x="T1" y="T3"/>
                  </a:cxn>
                  <a:cxn ang="0">
                    <a:pos x="T5" y="T7"/>
                  </a:cxn>
                  <a:cxn ang="0">
                    <a:pos x="T9" y="T11"/>
                  </a:cxn>
                  <a:cxn ang="0">
                    <a:pos x="T13" y="T15"/>
                  </a:cxn>
                  <a:cxn ang="0">
                    <a:pos x="T17" y="T19"/>
                  </a:cxn>
                  <a:cxn ang="0">
                    <a:pos x="T21" y="T23"/>
                  </a:cxn>
                  <a:cxn ang="0">
                    <a:pos x="T25" y="T27"/>
                  </a:cxn>
                </a:cxnLst>
                <a:rect l="0" t="0" r="r" b="b"/>
                <a:pathLst>
                  <a:path w="96" h="169">
                    <a:moveTo>
                      <a:pt x="96" y="0"/>
                    </a:moveTo>
                    <a:lnTo>
                      <a:pt x="0" y="0"/>
                    </a:lnTo>
                    <a:lnTo>
                      <a:pt x="0" y="169"/>
                    </a:lnTo>
                    <a:lnTo>
                      <a:pt x="8" y="169"/>
                    </a:lnTo>
                    <a:lnTo>
                      <a:pt x="8" y="9"/>
                    </a:lnTo>
                    <a:lnTo>
                      <a:pt x="96" y="9"/>
                    </a:lnTo>
                    <a:lnTo>
                      <a:pt x="96"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17" name="Group 870">
              <a:extLst>
                <a:ext uri="{FF2B5EF4-FFF2-40B4-BE49-F238E27FC236}">
                  <a16:creationId xmlns:a16="http://schemas.microsoft.com/office/drawing/2014/main" id="{EA1FE61F-3056-4021-AF9D-7463C4F191DF}"/>
                </a:ext>
              </a:extLst>
            </p:cNvPr>
            <p:cNvGrpSpPr>
              <a:grpSpLocks/>
            </p:cNvGrpSpPr>
            <p:nvPr/>
          </p:nvGrpSpPr>
          <p:grpSpPr bwMode="auto">
            <a:xfrm>
              <a:off x="18929" y="28487"/>
              <a:ext cx="49" cy="9"/>
              <a:chOff x="18929" y="28487"/>
              <a:chExt cx="49" cy="9"/>
            </a:xfrm>
          </p:grpSpPr>
          <p:sp>
            <p:nvSpPr>
              <p:cNvPr id="20313" name="Freeform 871">
                <a:extLst>
                  <a:ext uri="{FF2B5EF4-FFF2-40B4-BE49-F238E27FC236}">
                    <a16:creationId xmlns:a16="http://schemas.microsoft.com/office/drawing/2014/main" id="{9947B569-FB14-414A-94CD-DF8CB6DA8FA2}"/>
                  </a:ext>
                </a:extLst>
              </p:cNvPr>
              <p:cNvSpPr>
                <a:spLocks/>
              </p:cNvSpPr>
              <p:nvPr/>
            </p:nvSpPr>
            <p:spPr bwMode="auto">
              <a:xfrm>
                <a:off x="18929" y="28487"/>
                <a:ext cx="49" cy="9"/>
              </a:xfrm>
              <a:custGeom>
                <a:avLst/>
                <a:gdLst>
                  <a:gd name="T0" fmla="+- 0 18929 18929"/>
                  <a:gd name="T1" fmla="*/ T0 w 49"/>
                  <a:gd name="T2" fmla="+- 0 28487 28487"/>
                  <a:gd name="T3" fmla="*/ 28487 h 9"/>
                  <a:gd name="T4" fmla="+- 0 18977 18929"/>
                  <a:gd name="T5" fmla="*/ T4 w 49"/>
                  <a:gd name="T6" fmla="+- 0 28487 28487"/>
                  <a:gd name="T7" fmla="*/ 28487 h 9"/>
                  <a:gd name="T8" fmla="+- 0 18977 18929"/>
                  <a:gd name="T9" fmla="*/ T8 w 49"/>
                  <a:gd name="T10" fmla="+- 0 28495 28487"/>
                  <a:gd name="T11" fmla="*/ 28495 h 9"/>
                  <a:gd name="T12" fmla="+- 0 18929 18929"/>
                  <a:gd name="T13" fmla="*/ T12 w 49"/>
                  <a:gd name="T14" fmla="+- 0 28495 28487"/>
                  <a:gd name="T15" fmla="*/ 28495 h 9"/>
                </a:gdLst>
                <a:ahLst/>
                <a:cxnLst>
                  <a:cxn ang="0">
                    <a:pos x="T1" y="T3"/>
                  </a:cxn>
                  <a:cxn ang="0">
                    <a:pos x="T5" y="T7"/>
                  </a:cxn>
                  <a:cxn ang="0">
                    <a:pos x="T9" y="T11"/>
                  </a:cxn>
                  <a:cxn ang="0">
                    <a:pos x="T13" y="T15"/>
                  </a:cxn>
                </a:cxnLst>
                <a:rect l="0" t="0" r="r" b="b"/>
                <a:pathLst>
                  <a:path w="49" h="9">
                    <a:moveTo>
                      <a:pt x="0" y="0"/>
                    </a:moveTo>
                    <a:lnTo>
                      <a:pt x="48" y="0"/>
                    </a:lnTo>
                    <a:lnTo>
                      <a:pt x="48" y="8"/>
                    </a:lnTo>
                    <a:lnTo>
                      <a:pt x="0" y="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18" name="Group 872">
              <a:extLst>
                <a:ext uri="{FF2B5EF4-FFF2-40B4-BE49-F238E27FC236}">
                  <a16:creationId xmlns:a16="http://schemas.microsoft.com/office/drawing/2014/main" id="{484F0619-66D3-472E-8F60-7F77B963086F}"/>
                </a:ext>
              </a:extLst>
            </p:cNvPr>
            <p:cNvGrpSpPr>
              <a:grpSpLocks/>
            </p:cNvGrpSpPr>
            <p:nvPr/>
          </p:nvGrpSpPr>
          <p:grpSpPr bwMode="auto">
            <a:xfrm>
              <a:off x="19069" y="28403"/>
              <a:ext cx="2" cy="175"/>
              <a:chOff x="19069" y="28403"/>
              <a:chExt cx="2" cy="175"/>
            </a:xfrm>
          </p:grpSpPr>
          <p:sp>
            <p:nvSpPr>
              <p:cNvPr id="20312" name="Freeform 873">
                <a:extLst>
                  <a:ext uri="{FF2B5EF4-FFF2-40B4-BE49-F238E27FC236}">
                    <a16:creationId xmlns:a16="http://schemas.microsoft.com/office/drawing/2014/main" id="{349B42BF-4432-48D3-B1B9-73F5F00F7EFA}"/>
                  </a:ext>
                </a:extLst>
              </p:cNvPr>
              <p:cNvSpPr>
                <a:spLocks/>
              </p:cNvSpPr>
              <p:nvPr/>
            </p:nvSpPr>
            <p:spPr bwMode="auto">
              <a:xfrm>
                <a:off x="19069" y="28403"/>
                <a:ext cx="2" cy="175"/>
              </a:xfrm>
              <a:custGeom>
                <a:avLst/>
                <a:gdLst>
                  <a:gd name="T0" fmla="+- 0 28403 28403"/>
                  <a:gd name="T1" fmla="*/ 28403 h 175"/>
                  <a:gd name="T2" fmla="+- 0 28578 28403"/>
                  <a:gd name="T3" fmla="*/ 28578 h 175"/>
                </a:gdLst>
                <a:ahLst/>
                <a:cxnLst>
                  <a:cxn ang="0">
                    <a:pos x="0" y="T1"/>
                  </a:cxn>
                  <a:cxn ang="0">
                    <a:pos x="0" y="T3"/>
                  </a:cxn>
                </a:cxnLst>
                <a:rect l="0" t="0" r="r" b="b"/>
                <a:pathLst>
                  <a:path h="175">
                    <a:moveTo>
                      <a:pt x="0" y="0"/>
                    </a:moveTo>
                    <a:lnTo>
                      <a:pt x="0" y="175"/>
                    </a:lnTo>
                  </a:path>
                </a:pathLst>
              </a:custGeom>
              <a:noFill/>
              <a:ln w="103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19" name="Group 874">
              <a:extLst>
                <a:ext uri="{FF2B5EF4-FFF2-40B4-BE49-F238E27FC236}">
                  <a16:creationId xmlns:a16="http://schemas.microsoft.com/office/drawing/2014/main" id="{57DD6117-5032-40FA-80AB-F4B814943821}"/>
                </a:ext>
              </a:extLst>
            </p:cNvPr>
            <p:cNvGrpSpPr>
              <a:grpSpLocks/>
            </p:cNvGrpSpPr>
            <p:nvPr/>
          </p:nvGrpSpPr>
          <p:grpSpPr bwMode="auto">
            <a:xfrm>
              <a:off x="19137" y="28406"/>
              <a:ext cx="2" cy="169"/>
              <a:chOff x="19137" y="28406"/>
              <a:chExt cx="2" cy="169"/>
            </a:xfrm>
          </p:grpSpPr>
          <p:sp>
            <p:nvSpPr>
              <p:cNvPr id="20311" name="Freeform 875">
                <a:extLst>
                  <a:ext uri="{FF2B5EF4-FFF2-40B4-BE49-F238E27FC236}">
                    <a16:creationId xmlns:a16="http://schemas.microsoft.com/office/drawing/2014/main" id="{E8BF2830-7B9B-40CA-9679-5FF34E06DEF7}"/>
                  </a:ext>
                </a:extLst>
              </p:cNvPr>
              <p:cNvSpPr>
                <a:spLocks/>
              </p:cNvSpPr>
              <p:nvPr/>
            </p:nvSpPr>
            <p:spPr bwMode="auto">
              <a:xfrm>
                <a:off x="19137" y="28406"/>
                <a:ext cx="2" cy="169"/>
              </a:xfrm>
              <a:custGeom>
                <a:avLst/>
                <a:gdLst>
                  <a:gd name="T0" fmla="+- 0 28406 28406"/>
                  <a:gd name="T1" fmla="*/ 28406 h 169"/>
                  <a:gd name="T2" fmla="+- 0 28575 28406"/>
                  <a:gd name="T3" fmla="*/ 28575 h 169"/>
                </a:gdLst>
                <a:ahLst/>
                <a:cxnLst>
                  <a:cxn ang="0">
                    <a:pos x="0" y="T1"/>
                  </a:cxn>
                  <a:cxn ang="0">
                    <a:pos x="0" y="T3"/>
                  </a:cxn>
                </a:cxnLst>
                <a:rect l="0" t="0" r="r" b="b"/>
                <a:pathLst>
                  <a:path h="169">
                    <a:moveTo>
                      <a:pt x="0" y="0"/>
                    </a:moveTo>
                    <a:lnTo>
                      <a:pt x="0" y="169"/>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20" name="Group 876">
              <a:extLst>
                <a:ext uri="{FF2B5EF4-FFF2-40B4-BE49-F238E27FC236}">
                  <a16:creationId xmlns:a16="http://schemas.microsoft.com/office/drawing/2014/main" id="{AEF8442D-A6E4-4FC2-8EFB-A57311820E01}"/>
                </a:ext>
              </a:extLst>
            </p:cNvPr>
            <p:cNvGrpSpPr>
              <a:grpSpLocks/>
            </p:cNvGrpSpPr>
            <p:nvPr/>
          </p:nvGrpSpPr>
          <p:grpSpPr bwMode="auto">
            <a:xfrm>
              <a:off x="19145" y="28415"/>
              <a:ext cx="2" cy="152"/>
              <a:chOff x="19145" y="28415"/>
              <a:chExt cx="2" cy="152"/>
            </a:xfrm>
          </p:grpSpPr>
          <p:sp>
            <p:nvSpPr>
              <p:cNvPr id="20310" name="Freeform 877">
                <a:extLst>
                  <a:ext uri="{FF2B5EF4-FFF2-40B4-BE49-F238E27FC236}">
                    <a16:creationId xmlns:a16="http://schemas.microsoft.com/office/drawing/2014/main" id="{EDAEF18D-2E1A-4958-BEE3-03A59D12CBF8}"/>
                  </a:ext>
                </a:extLst>
              </p:cNvPr>
              <p:cNvSpPr>
                <a:spLocks/>
              </p:cNvSpPr>
              <p:nvPr/>
            </p:nvSpPr>
            <p:spPr bwMode="auto">
              <a:xfrm>
                <a:off x="19145" y="28415"/>
                <a:ext cx="2" cy="152"/>
              </a:xfrm>
              <a:custGeom>
                <a:avLst/>
                <a:gdLst>
                  <a:gd name="T0" fmla="+- 0 28415 28415"/>
                  <a:gd name="T1" fmla="*/ 28415 h 152"/>
                  <a:gd name="T2" fmla="+- 0 28567 28415"/>
                  <a:gd name="T3" fmla="*/ 28567 h 152"/>
                </a:gdLst>
                <a:ahLst/>
                <a:cxnLst>
                  <a:cxn ang="0">
                    <a:pos x="0" y="T1"/>
                  </a:cxn>
                  <a:cxn ang="0">
                    <a:pos x="0" y="T3"/>
                  </a:cxn>
                </a:cxnLst>
                <a:rect l="0" t="0" r="r" b="b"/>
                <a:pathLst>
                  <a:path h="152">
                    <a:moveTo>
                      <a:pt x="0" y="0"/>
                    </a:moveTo>
                    <a:lnTo>
                      <a:pt x="0" y="152"/>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21" name="Group 878">
              <a:extLst>
                <a:ext uri="{FF2B5EF4-FFF2-40B4-BE49-F238E27FC236}">
                  <a16:creationId xmlns:a16="http://schemas.microsoft.com/office/drawing/2014/main" id="{776CF4BE-04C7-4521-8D05-387178459033}"/>
                </a:ext>
              </a:extLst>
            </p:cNvPr>
            <p:cNvGrpSpPr>
              <a:grpSpLocks/>
            </p:cNvGrpSpPr>
            <p:nvPr/>
          </p:nvGrpSpPr>
          <p:grpSpPr bwMode="auto">
            <a:xfrm>
              <a:off x="19137" y="28406"/>
              <a:ext cx="96" cy="9"/>
              <a:chOff x="19137" y="28406"/>
              <a:chExt cx="96" cy="9"/>
            </a:xfrm>
          </p:grpSpPr>
          <p:sp>
            <p:nvSpPr>
              <p:cNvPr id="20309" name="Freeform 879">
                <a:extLst>
                  <a:ext uri="{FF2B5EF4-FFF2-40B4-BE49-F238E27FC236}">
                    <a16:creationId xmlns:a16="http://schemas.microsoft.com/office/drawing/2014/main" id="{25397370-6FF4-4D4D-A1EF-9E98B36617E1}"/>
                  </a:ext>
                </a:extLst>
              </p:cNvPr>
              <p:cNvSpPr>
                <a:spLocks/>
              </p:cNvSpPr>
              <p:nvPr/>
            </p:nvSpPr>
            <p:spPr bwMode="auto">
              <a:xfrm>
                <a:off x="19137" y="28406"/>
                <a:ext cx="96" cy="9"/>
              </a:xfrm>
              <a:custGeom>
                <a:avLst/>
                <a:gdLst>
                  <a:gd name="T0" fmla="+- 0 19137 19137"/>
                  <a:gd name="T1" fmla="*/ T0 w 96"/>
                  <a:gd name="T2" fmla="+- 0 28406 28406"/>
                  <a:gd name="T3" fmla="*/ 28406 h 9"/>
                  <a:gd name="T4" fmla="+- 0 19233 19137"/>
                  <a:gd name="T5" fmla="*/ T4 w 96"/>
                  <a:gd name="T6" fmla="+- 0 28406 28406"/>
                  <a:gd name="T7" fmla="*/ 28406 h 9"/>
                  <a:gd name="T8" fmla="+- 0 19233 19137"/>
                  <a:gd name="T9" fmla="*/ T8 w 96"/>
                  <a:gd name="T10" fmla="+- 0 28415 28406"/>
                  <a:gd name="T11" fmla="*/ 28415 h 9"/>
                  <a:gd name="T12" fmla="+- 0 19145 19137"/>
                  <a:gd name="T13" fmla="*/ T12 w 96"/>
                  <a:gd name="T14" fmla="+- 0 28415 28406"/>
                  <a:gd name="T15" fmla="*/ 28415 h 9"/>
                </a:gdLst>
                <a:ahLst/>
                <a:cxnLst>
                  <a:cxn ang="0">
                    <a:pos x="T1" y="T3"/>
                  </a:cxn>
                  <a:cxn ang="0">
                    <a:pos x="T5" y="T7"/>
                  </a:cxn>
                  <a:cxn ang="0">
                    <a:pos x="T9" y="T11"/>
                  </a:cxn>
                  <a:cxn ang="0">
                    <a:pos x="T13" y="T15"/>
                  </a:cxn>
                </a:cxnLst>
                <a:rect l="0" t="0" r="r" b="b"/>
                <a:pathLst>
                  <a:path w="96" h="9">
                    <a:moveTo>
                      <a:pt x="0" y="0"/>
                    </a:moveTo>
                    <a:lnTo>
                      <a:pt x="96" y="0"/>
                    </a:lnTo>
                    <a:lnTo>
                      <a:pt x="96" y="9"/>
                    </a:lnTo>
                    <a:lnTo>
                      <a:pt x="8" y="9"/>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22" name="Group 880">
              <a:extLst>
                <a:ext uri="{FF2B5EF4-FFF2-40B4-BE49-F238E27FC236}">
                  <a16:creationId xmlns:a16="http://schemas.microsoft.com/office/drawing/2014/main" id="{17AF0F92-693C-4241-8EDD-84972B544619}"/>
                </a:ext>
              </a:extLst>
            </p:cNvPr>
            <p:cNvGrpSpPr>
              <a:grpSpLocks/>
            </p:cNvGrpSpPr>
            <p:nvPr/>
          </p:nvGrpSpPr>
          <p:grpSpPr bwMode="auto">
            <a:xfrm>
              <a:off x="19145" y="28487"/>
              <a:ext cx="49" cy="9"/>
              <a:chOff x="19145" y="28487"/>
              <a:chExt cx="49" cy="9"/>
            </a:xfrm>
          </p:grpSpPr>
          <p:sp>
            <p:nvSpPr>
              <p:cNvPr id="20308" name="Freeform 881">
                <a:extLst>
                  <a:ext uri="{FF2B5EF4-FFF2-40B4-BE49-F238E27FC236}">
                    <a16:creationId xmlns:a16="http://schemas.microsoft.com/office/drawing/2014/main" id="{A749672D-8B38-4023-B941-8C4D899A7B1E}"/>
                  </a:ext>
                </a:extLst>
              </p:cNvPr>
              <p:cNvSpPr>
                <a:spLocks/>
              </p:cNvSpPr>
              <p:nvPr/>
            </p:nvSpPr>
            <p:spPr bwMode="auto">
              <a:xfrm>
                <a:off x="19145" y="28487"/>
                <a:ext cx="49" cy="9"/>
              </a:xfrm>
              <a:custGeom>
                <a:avLst/>
                <a:gdLst>
                  <a:gd name="T0" fmla="+- 0 19145 19145"/>
                  <a:gd name="T1" fmla="*/ T0 w 49"/>
                  <a:gd name="T2" fmla="+- 0 28487 28487"/>
                  <a:gd name="T3" fmla="*/ 28487 h 9"/>
                  <a:gd name="T4" fmla="+- 0 19194 19145"/>
                  <a:gd name="T5" fmla="*/ T4 w 49"/>
                  <a:gd name="T6" fmla="+- 0 28487 28487"/>
                  <a:gd name="T7" fmla="*/ 28487 h 9"/>
                  <a:gd name="T8" fmla="+- 0 19194 19145"/>
                  <a:gd name="T9" fmla="*/ T8 w 49"/>
                  <a:gd name="T10" fmla="+- 0 28495 28487"/>
                  <a:gd name="T11" fmla="*/ 28495 h 9"/>
                  <a:gd name="T12" fmla="+- 0 19145 19145"/>
                  <a:gd name="T13" fmla="*/ T12 w 49"/>
                  <a:gd name="T14" fmla="+- 0 28495 28487"/>
                  <a:gd name="T15" fmla="*/ 28495 h 9"/>
                </a:gdLst>
                <a:ahLst/>
                <a:cxnLst>
                  <a:cxn ang="0">
                    <a:pos x="T1" y="T3"/>
                  </a:cxn>
                  <a:cxn ang="0">
                    <a:pos x="T5" y="T7"/>
                  </a:cxn>
                  <a:cxn ang="0">
                    <a:pos x="T9" y="T11"/>
                  </a:cxn>
                  <a:cxn ang="0">
                    <a:pos x="T13" y="T15"/>
                  </a:cxn>
                </a:cxnLst>
                <a:rect l="0" t="0" r="r" b="b"/>
                <a:pathLst>
                  <a:path w="49" h="9">
                    <a:moveTo>
                      <a:pt x="0" y="0"/>
                    </a:moveTo>
                    <a:lnTo>
                      <a:pt x="49" y="0"/>
                    </a:lnTo>
                    <a:lnTo>
                      <a:pt x="49" y="8"/>
                    </a:lnTo>
                    <a:lnTo>
                      <a:pt x="0" y="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23" name="Group 882">
              <a:extLst>
                <a:ext uri="{FF2B5EF4-FFF2-40B4-BE49-F238E27FC236}">
                  <a16:creationId xmlns:a16="http://schemas.microsoft.com/office/drawing/2014/main" id="{C637CBFD-5D6D-43E2-96C9-6317D6EFFCB0}"/>
                </a:ext>
              </a:extLst>
            </p:cNvPr>
            <p:cNvGrpSpPr>
              <a:grpSpLocks/>
            </p:cNvGrpSpPr>
            <p:nvPr/>
          </p:nvGrpSpPr>
          <p:grpSpPr bwMode="auto">
            <a:xfrm>
              <a:off x="19137" y="28567"/>
              <a:ext cx="96" cy="8"/>
              <a:chOff x="19137" y="28567"/>
              <a:chExt cx="96" cy="8"/>
            </a:xfrm>
          </p:grpSpPr>
          <p:sp>
            <p:nvSpPr>
              <p:cNvPr id="20307" name="Freeform 883">
                <a:extLst>
                  <a:ext uri="{FF2B5EF4-FFF2-40B4-BE49-F238E27FC236}">
                    <a16:creationId xmlns:a16="http://schemas.microsoft.com/office/drawing/2014/main" id="{CE2E31BF-EA4B-4FB2-B393-96A70A39D3BD}"/>
                  </a:ext>
                </a:extLst>
              </p:cNvPr>
              <p:cNvSpPr>
                <a:spLocks/>
              </p:cNvSpPr>
              <p:nvPr/>
            </p:nvSpPr>
            <p:spPr bwMode="auto">
              <a:xfrm>
                <a:off x="19137" y="28567"/>
                <a:ext cx="96" cy="8"/>
              </a:xfrm>
              <a:custGeom>
                <a:avLst/>
                <a:gdLst>
                  <a:gd name="T0" fmla="+- 0 19145 19137"/>
                  <a:gd name="T1" fmla="*/ T0 w 96"/>
                  <a:gd name="T2" fmla="+- 0 28567 28567"/>
                  <a:gd name="T3" fmla="*/ 28567 h 8"/>
                  <a:gd name="T4" fmla="+- 0 19233 19137"/>
                  <a:gd name="T5" fmla="*/ T4 w 96"/>
                  <a:gd name="T6" fmla="+- 0 28567 28567"/>
                  <a:gd name="T7" fmla="*/ 28567 h 8"/>
                  <a:gd name="T8" fmla="+- 0 19233 19137"/>
                  <a:gd name="T9" fmla="*/ T8 w 96"/>
                  <a:gd name="T10" fmla="+- 0 28575 28567"/>
                  <a:gd name="T11" fmla="*/ 28575 h 8"/>
                  <a:gd name="T12" fmla="+- 0 19137 19137"/>
                  <a:gd name="T13" fmla="*/ T12 w 96"/>
                  <a:gd name="T14" fmla="+- 0 28575 28567"/>
                  <a:gd name="T15" fmla="*/ 28575 h 8"/>
                </a:gdLst>
                <a:ahLst/>
                <a:cxnLst>
                  <a:cxn ang="0">
                    <a:pos x="T1" y="T3"/>
                  </a:cxn>
                  <a:cxn ang="0">
                    <a:pos x="T5" y="T7"/>
                  </a:cxn>
                  <a:cxn ang="0">
                    <a:pos x="T9" y="T11"/>
                  </a:cxn>
                  <a:cxn ang="0">
                    <a:pos x="T13" y="T15"/>
                  </a:cxn>
                </a:cxnLst>
                <a:rect l="0" t="0" r="r" b="b"/>
                <a:pathLst>
                  <a:path w="96" h="8">
                    <a:moveTo>
                      <a:pt x="8" y="0"/>
                    </a:moveTo>
                    <a:lnTo>
                      <a:pt x="96" y="0"/>
                    </a:lnTo>
                    <a:lnTo>
                      <a:pt x="96" y="8"/>
                    </a:lnTo>
                    <a:lnTo>
                      <a:pt x="0" y="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24" name="Group 884">
              <a:extLst>
                <a:ext uri="{FF2B5EF4-FFF2-40B4-BE49-F238E27FC236}">
                  <a16:creationId xmlns:a16="http://schemas.microsoft.com/office/drawing/2014/main" id="{474E9774-2444-40B9-A64A-E638D68D9880}"/>
                </a:ext>
              </a:extLst>
            </p:cNvPr>
            <p:cNvGrpSpPr>
              <a:grpSpLocks/>
            </p:cNvGrpSpPr>
            <p:nvPr/>
          </p:nvGrpSpPr>
          <p:grpSpPr bwMode="auto">
            <a:xfrm>
              <a:off x="19289" y="28406"/>
              <a:ext cx="2" cy="169"/>
              <a:chOff x="19289" y="28406"/>
              <a:chExt cx="2" cy="169"/>
            </a:xfrm>
          </p:grpSpPr>
          <p:sp>
            <p:nvSpPr>
              <p:cNvPr id="20306" name="Freeform 885">
                <a:extLst>
                  <a:ext uri="{FF2B5EF4-FFF2-40B4-BE49-F238E27FC236}">
                    <a16:creationId xmlns:a16="http://schemas.microsoft.com/office/drawing/2014/main" id="{D41350A1-901F-4149-AC0F-B89D55E2AA8C}"/>
                  </a:ext>
                </a:extLst>
              </p:cNvPr>
              <p:cNvSpPr>
                <a:spLocks/>
              </p:cNvSpPr>
              <p:nvPr/>
            </p:nvSpPr>
            <p:spPr bwMode="auto">
              <a:xfrm>
                <a:off x="19289" y="28406"/>
                <a:ext cx="2" cy="169"/>
              </a:xfrm>
              <a:custGeom>
                <a:avLst/>
                <a:gdLst>
                  <a:gd name="T0" fmla="+- 0 28406 28406"/>
                  <a:gd name="T1" fmla="*/ 28406 h 169"/>
                  <a:gd name="T2" fmla="+- 0 28575 28406"/>
                  <a:gd name="T3" fmla="*/ 28575 h 169"/>
                </a:gdLst>
                <a:ahLst/>
                <a:cxnLst>
                  <a:cxn ang="0">
                    <a:pos x="0" y="T1"/>
                  </a:cxn>
                  <a:cxn ang="0">
                    <a:pos x="0" y="T3"/>
                  </a:cxn>
                </a:cxnLst>
                <a:rect l="0" t="0" r="r" b="b"/>
                <a:pathLst>
                  <a:path h="169">
                    <a:moveTo>
                      <a:pt x="0" y="0"/>
                    </a:moveTo>
                    <a:lnTo>
                      <a:pt x="0" y="169"/>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25" name="Group 886">
              <a:extLst>
                <a:ext uri="{FF2B5EF4-FFF2-40B4-BE49-F238E27FC236}">
                  <a16:creationId xmlns:a16="http://schemas.microsoft.com/office/drawing/2014/main" id="{EB9BA045-D491-4CB2-8B1D-67EA5BC2BA95}"/>
                </a:ext>
              </a:extLst>
            </p:cNvPr>
            <p:cNvGrpSpPr>
              <a:grpSpLocks/>
            </p:cNvGrpSpPr>
            <p:nvPr/>
          </p:nvGrpSpPr>
          <p:grpSpPr bwMode="auto">
            <a:xfrm>
              <a:off x="19297" y="28415"/>
              <a:ext cx="2" cy="152"/>
              <a:chOff x="19297" y="28415"/>
              <a:chExt cx="2" cy="152"/>
            </a:xfrm>
          </p:grpSpPr>
          <p:sp>
            <p:nvSpPr>
              <p:cNvPr id="20305" name="Freeform 887">
                <a:extLst>
                  <a:ext uri="{FF2B5EF4-FFF2-40B4-BE49-F238E27FC236}">
                    <a16:creationId xmlns:a16="http://schemas.microsoft.com/office/drawing/2014/main" id="{B69752FF-3663-4235-996B-27A2557F5669}"/>
                  </a:ext>
                </a:extLst>
              </p:cNvPr>
              <p:cNvSpPr>
                <a:spLocks/>
              </p:cNvSpPr>
              <p:nvPr/>
            </p:nvSpPr>
            <p:spPr bwMode="auto">
              <a:xfrm>
                <a:off x="19297" y="28415"/>
                <a:ext cx="2" cy="152"/>
              </a:xfrm>
              <a:custGeom>
                <a:avLst/>
                <a:gdLst>
                  <a:gd name="T0" fmla="+- 0 28415 28415"/>
                  <a:gd name="T1" fmla="*/ 28415 h 152"/>
                  <a:gd name="T2" fmla="+- 0 28567 28415"/>
                  <a:gd name="T3" fmla="*/ 28567 h 152"/>
                </a:gdLst>
                <a:ahLst/>
                <a:cxnLst>
                  <a:cxn ang="0">
                    <a:pos x="0" y="T1"/>
                  </a:cxn>
                  <a:cxn ang="0">
                    <a:pos x="0" y="T3"/>
                  </a:cxn>
                </a:cxnLst>
                <a:rect l="0" t="0" r="r" b="b"/>
                <a:pathLst>
                  <a:path h="152">
                    <a:moveTo>
                      <a:pt x="0" y="0"/>
                    </a:moveTo>
                    <a:lnTo>
                      <a:pt x="0" y="152"/>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26" name="Group 888">
              <a:extLst>
                <a:ext uri="{FF2B5EF4-FFF2-40B4-BE49-F238E27FC236}">
                  <a16:creationId xmlns:a16="http://schemas.microsoft.com/office/drawing/2014/main" id="{F63B7AFE-8805-43A2-8A9B-D417C6EE8C4E}"/>
                </a:ext>
              </a:extLst>
            </p:cNvPr>
            <p:cNvGrpSpPr>
              <a:grpSpLocks/>
            </p:cNvGrpSpPr>
            <p:nvPr/>
          </p:nvGrpSpPr>
          <p:grpSpPr bwMode="auto">
            <a:xfrm>
              <a:off x="19289" y="28406"/>
              <a:ext cx="113" cy="169"/>
              <a:chOff x="19289" y="28406"/>
              <a:chExt cx="113" cy="169"/>
            </a:xfrm>
          </p:grpSpPr>
          <p:sp>
            <p:nvSpPr>
              <p:cNvPr id="20304" name="Freeform 889">
                <a:extLst>
                  <a:ext uri="{FF2B5EF4-FFF2-40B4-BE49-F238E27FC236}">
                    <a16:creationId xmlns:a16="http://schemas.microsoft.com/office/drawing/2014/main" id="{53991313-A565-4FB1-98C0-39B505E6D003}"/>
                  </a:ext>
                </a:extLst>
              </p:cNvPr>
              <p:cNvSpPr>
                <a:spLocks/>
              </p:cNvSpPr>
              <p:nvPr/>
            </p:nvSpPr>
            <p:spPr bwMode="auto">
              <a:xfrm>
                <a:off x="19289" y="28406"/>
                <a:ext cx="113" cy="169"/>
              </a:xfrm>
              <a:custGeom>
                <a:avLst/>
                <a:gdLst>
                  <a:gd name="T0" fmla="+- 0 19289 19289"/>
                  <a:gd name="T1" fmla="*/ T0 w 113"/>
                  <a:gd name="T2" fmla="+- 0 28406 28406"/>
                  <a:gd name="T3" fmla="*/ 28406 h 169"/>
                  <a:gd name="T4" fmla="+- 0 19345 19289"/>
                  <a:gd name="T5" fmla="*/ T4 w 113"/>
                  <a:gd name="T6" fmla="+- 0 28406 28406"/>
                  <a:gd name="T7" fmla="*/ 28406 h 169"/>
                  <a:gd name="T8" fmla="+- 0 19369 19289"/>
                  <a:gd name="T9" fmla="*/ T8 w 113"/>
                  <a:gd name="T10" fmla="+- 0 28415 28406"/>
                  <a:gd name="T11" fmla="*/ 28415 h 169"/>
                  <a:gd name="T12" fmla="+- 0 19385 19289"/>
                  <a:gd name="T13" fmla="*/ T12 w 113"/>
                  <a:gd name="T14" fmla="+- 0 28431 28406"/>
                  <a:gd name="T15" fmla="*/ 28431 h 169"/>
                  <a:gd name="T16" fmla="+- 0 19394 19289"/>
                  <a:gd name="T17" fmla="*/ T16 w 113"/>
                  <a:gd name="T18" fmla="+- 0 28447 28406"/>
                  <a:gd name="T19" fmla="*/ 28447 h 169"/>
                  <a:gd name="T20" fmla="+- 0 19401 19289"/>
                  <a:gd name="T21" fmla="*/ T20 w 113"/>
                  <a:gd name="T22" fmla="+- 0 28471 28406"/>
                  <a:gd name="T23" fmla="*/ 28471 h 169"/>
                  <a:gd name="T24" fmla="+- 0 19401 19289"/>
                  <a:gd name="T25" fmla="*/ T24 w 113"/>
                  <a:gd name="T26" fmla="+- 0 28511 28406"/>
                  <a:gd name="T27" fmla="*/ 28511 h 169"/>
                  <a:gd name="T28" fmla="+- 0 19394 19289"/>
                  <a:gd name="T29" fmla="*/ T28 w 113"/>
                  <a:gd name="T30" fmla="+- 0 28535 28406"/>
                  <a:gd name="T31" fmla="*/ 28535 h 169"/>
                  <a:gd name="T32" fmla="+- 0 19385 19289"/>
                  <a:gd name="T33" fmla="*/ T32 w 113"/>
                  <a:gd name="T34" fmla="+- 0 28552 28406"/>
                  <a:gd name="T35" fmla="*/ 28552 h 169"/>
                  <a:gd name="T36" fmla="+- 0 19369 19289"/>
                  <a:gd name="T37" fmla="*/ T36 w 113"/>
                  <a:gd name="T38" fmla="+- 0 28567 28406"/>
                  <a:gd name="T39" fmla="*/ 28567 h 169"/>
                  <a:gd name="T40" fmla="+- 0 19345 19289"/>
                  <a:gd name="T41" fmla="*/ T40 w 113"/>
                  <a:gd name="T42" fmla="+- 0 28575 28406"/>
                  <a:gd name="T43" fmla="*/ 28575 h 169"/>
                  <a:gd name="T44" fmla="+- 0 19289 19289"/>
                  <a:gd name="T45" fmla="*/ T44 w 113"/>
                  <a:gd name="T46" fmla="+- 0 28575 28406"/>
                  <a:gd name="T47" fmla="*/ 28575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13" h="169">
                    <a:moveTo>
                      <a:pt x="0" y="0"/>
                    </a:moveTo>
                    <a:lnTo>
                      <a:pt x="56" y="0"/>
                    </a:lnTo>
                    <a:lnTo>
                      <a:pt x="80" y="9"/>
                    </a:lnTo>
                    <a:lnTo>
                      <a:pt x="96" y="25"/>
                    </a:lnTo>
                    <a:lnTo>
                      <a:pt x="105" y="41"/>
                    </a:lnTo>
                    <a:lnTo>
                      <a:pt x="112" y="65"/>
                    </a:lnTo>
                    <a:lnTo>
                      <a:pt x="112" y="105"/>
                    </a:lnTo>
                    <a:lnTo>
                      <a:pt x="105" y="129"/>
                    </a:lnTo>
                    <a:lnTo>
                      <a:pt x="96" y="146"/>
                    </a:lnTo>
                    <a:lnTo>
                      <a:pt x="80" y="161"/>
                    </a:lnTo>
                    <a:lnTo>
                      <a:pt x="56" y="169"/>
                    </a:lnTo>
                    <a:lnTo>
                      <a:pt x="0" y="169"/>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27" name="Group 890">
              <a:extLst>
                <a:ext uri="{FF2B5EF4-FFF2-40B4-BE49-F238E27FC236}">
                  <a16:creationId xmlns:a16="http://schemas.microsoft.com/office/drawing/2014/main" id="{79C3BDD6-9D6F-4B68-BB33-1F28907A97D9}"/>
                </a:ext>
              </a:extLst>
            </p:cNvPr>
            <p:cNvGrpSpPr>
              <a:grpSpLocks/>
            </p:cNvGrpSpPr>
            <p:nvPr/>
          </p:nvGrpSpPr>
          <p:grpSpPr bwMode="auto">
            <a:xfrm>
              <a:off x="19297" y="28415"/>
              <a:ext cx="97" cy="152"/>
              <a:chOff x="19297" y="28415"/>
              <a:chExt cx="97" cy="152"/>
            </a:xfrm>
          </p:grpSpPr>
          <p:sp>
            <p:nvSpPr>
              <p:cNvPr id="20303" name="Freeform 891">
                <a:extLst>
                  <a:ext uri="{FF2B5EF4-FFF2-40B4-BE49-F238E27FC236}">
                    <a16:creationId xmlns:a16="http://schemas.microsoft.com/office/drawing/2014/main" id="{5C6AFB90-0191-4C20-AC6A-CDFF3397D986}"/>
                  </a:ext>
                </a:extLst>
              </p:cNvPr>
              <p:cNvSpPr>
                <a:spLocks/>
              </p:cNvSpPr>
              <p:nvPr/>
            </p:nvSpPr>
            <p:spPr bwMode="auto">
              <a:xfrm>
                <a:off x="19297" y="28415"/>
                <a:ext cx="97" cy="152"/>
              </a:xfrm>
              <a:custGeom>
                <a:avLst/>
                <a:gdLst>
                  <a:gd name="T0" fmla="+- 0 19297 19297"/>
                  <a:gd name="T1" fmla="*/ T0 w 97"/>
                  <a:gd name="T2" fmla="+- 0 28415 28415"/>
                  <a:gd name="T3" fmla="*/ 28415 h 152"/>
                  <a:gd name="T4" fmla="+- 0 19345 19297"/>
                  <a:gd name="T5" fmla="*/ T4 w 97"/>
                  <a:gd name="T6" fmla="+- 0 28415 28415"/>
                  <a:gd name="T7" fmla="*/ 28415 h 152"/>
                  <a:gd name="T8" fmla="+- 0 19369 19297"/>
                  <a:gd name="T9" fmla="*/ T8 w 97"/>
                  <a:gd name="T10" fmla="+- 0 28423 28415"/>
                  <a:gd name="T11" fmla="*/ 28423 h 152"/>
                  <a:gd name="T12" fmla="+- 0 19377 19297"/>
                  <a:gd name="T13" fmla="*/ T12 w 97"/>
                  <a:gd name="T14" fmla="+- 0 28431 28415"/>
                  <a:gd name="T15" fmla="*/ 28431 h 152"/>
                  <a:gd name="T16" fmla="+- 0 19385 19297"/>
                  <a:gd name="T17" fmla="*/ T16 w 97"/>
                  <a:gd name="T18" fmla="+- 0 28447 28415"/>
                  <a:gd name="T19" fmla="*/ 28447 h 152"/>
                  <a:gd name="T20" fmla="+- 0 19394 19297"/>
                  <a:gd name="T21" fmla="*/ T20 w 97"/>
                  <a:gd name="T22" fmla="+- 0 28471 28415"/>
                  <a:gd name="T23" fmla="*/ 28471 h 152"/>
                  <a:gd name="T24" fmla="+- 0 19394 19297"/>
                  <a:gd name="T25" fmla="*/ T24 w 97"/>
                  <a:gd name="T26" fmla="+- 0 28511 28415"/>
                  <a:gd name="T27" fmla="*/ 28511 h 152"/>
                  <a:gd name="T28" fmla="+- 0 19385 19297"/>
                  <a:gd name="T29" fmla="*/ T28 w 97"/>
                  <a:gd name="T30" fmla="+- 0 28535 28415"/>
                  <a:gd name="T31" fmla="*/ 28535 h 152"/>
                  <a:gd name="T32" fmla="+- 0 19377 19297"/>
                  <a:gd name="T33" fmla="*/ T32 w 97"/>
                  <a:gd name="T34" fmla="+- 0 28552 28415"/>
                  <a:gd name="T35" fmla="*/ 28552 h 152"/>
                  <a:gd name="T36" fmla="+- 0 19369 19297"/>
                  <a:gd name="T37" fmla="*/ T36 w 97"/>
                  <a:gd name="T38" fmla="+- 0 28559 28415"/>
                  <a:gd name="T39" fmla="*/ 28559 h 152"/>
                  <a:gd name="T40" fmla="+- 0 19345 19297"/>
                  <a:gd name="T41" fmla="*/ T40 w 97"/>
                  <a:gd name="T42" fmla="+- 0 28567 28415"/>
                  <a:gd name="T43" fmla="*/ 28567 h 152"/>
                  <a:gd name="T44" fmla="+- 0 19297 19297"/>
                  <a:gd name="T45" fmla="*/ T44 w 97"/>
                  <a:gd name="T46" fmla="+- 0 28567 28415"/>
                  <a:gd name="T47" fmla="*/ 28567 h 1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97" h="152">
                    <a:moveTo>
                      <a:pt x="0" y="0"/>
                    </a:moveTo>
                    <a:lnTo>
                      <a:pt x="48" y="0"/>
                    </a:lnTo>
                    <a:lnTo>
                      <a:pt x="72" y="8"/>
                    </a:lnTo>
                    <a:lnTo>
                      <a:pt x="80" y="16"/>
                    </a:lnTo>
                    <a:lnTo>
                      <a:pt x="88" y="32"/>
                    </a:lnTo>
                    <a:lnTo>
                      <a:pt x="97" y="56"/>
                    </a:lnTo>
                    <a:lnTo>
                      <a:pt x="97" y="96"/>
                    </a:lnTo>
                    <a:lnTo>
                      <a:pt x="88" y="120"/>
                    </a:lnTo>
                    <a:lnTo>
                      <a:pt x="80" y="137"/>
                    </a:lnTo>
                    <a:lnTo>
                      <a:pt x="72" y="144"/>
                    </a:lnTo>
                    <a:lnTo>
                      <a:pt x="48" y="152"/>
                    </a:lnTo>
                    <a:lnTo>
                      <a:pt x="0" y="152"/>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28" name="Group 892">
              <a:extLst>
                <a:ext uri="{FF2B5EF4-FFF2-40B4-BE49-F238E27FC236}">
                  <a16:creationId xmlns:a16="http://schemas.microsoft.com/office/drawing/2014/main" id="{0D982F90-D4EE-400B-8F61-FDF8257EE29C}"/>
                </a:ext>
              </a:extLst>
            </p:cNvPr>
            <p:cNvGrpSpPr>
              <a:grpSpLocks/>
            </p:cNvGrpSpPr>
            <p:nvPr/>
          </p:nvGrpSpPr>
          <p:grpSpPr bwMode="auto">
            <a:xfrm>
              <a:off x="19626" y="28406"/>
              <a:ext cx="2" cy="169"/>
              <a:chOff x="19626" y="28406"/>
              <a:chExt cx="2" cy="169"/>
            </a:xfrm>
          </p:grpSpPr>
          <p:sp>
            <p:nvSpPr>
              <p:cNvPr id="20302" name="Freeform 893">
                <a:extLst>
                  <a:ext uri="{FF2B5EF4-FFF2-40B4-BE49-F238E27FC236}">
                    <a16:creationId xmlns:a16="http://schemas.microsoft.com/office/drawing/2014/main" id="{1B3D5EAF-9C62-4F0F-B362-A4E8B71C6BE8}"/>
                  </a:ext>
                </a:extLst>
              </p:cNvPr>
              <p:cNvSpPr>
                <a:spLocks/>
              </p:cNvSpPr>
              <p:nvPr/>
            </p:nvSpPr>
            <p:spPr bwMode="auto">
              <a:xfrm>
                <a:off x="19626" y="28406"/>
                <a:ext cx="2" cy="169"/>
              </a:xfrm>
              <a:custGeom>
                <a:avLst/>
                <a:gdLst>
                  <a:gd name="T0" fmla="+- 0 28406 28406"/>
                  <a:gd name="T1" fmla="*/ 28406 h 169"/>
                  <a:gd name="T2" fmla="+- 0 28575 28406"/>
                  <a:gd name="T3" fmla="*/ 28575 h 169"/>
                </a:gdLst>
                <a:ahLst/>
                <a:cxnLst>
                  <a:cxn ang="0">
                    <a:pos x="0" y="T1"/>
                  </a:cxn>
                  <a:cxn ang="0">
                    <a:pos x="0" y="T3"/>
                  </a:cxn>
                </a:cxnLst>
                <a:rect l="0" t="0" r="r" b="b"/>
                <a:pathLst>
                  <a:path h="169">
                    <a:moveTo>
                      <a:pt x="0" y="0"/>
                    </a:moveTo>
                    <a:lnTo>
                      <a:pt x="0" y="169"/>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29" name="Group 894">
              <a:extLst>
                <a:ext uri="{FF2B5EF4-FFF2-40B4-BE49-F238E27FC236}">
                  <a16:creationId xmlns:a16="http://schemas.microsoft.com/office/drawing/2014/main" id="{311D23AE-46A8-4E01-B981-DAA3F4B25407}"/>
                </a:ext>
              </a:extLst>
            </p:cNvPr>
            <p:cNvGrpSpPr>
              <a:grpSpLocks/>
            </p:cNvGrpSpPr>
            <p:nvPr/>
          </p:nvGrpSpPr>
          <p:grpSpPr bwMode="auto">
            <a:xfrm>
              <a:off x="19633" y="28415"/>
              <a:ext cx="2" cy="152"/>
              <a:chOff x="19633" y="28415"/>
              <a:chExt cx="2" cy="152"/>
            </a:xfrm>
          </p:grpSpPr>
          <p:sp>
            <p:nvSpPr>
              <p:cNvPr id="20301" name="Freeform 895">
                <a:extLst>
                  <a:ext uri="{FF2B5EF4-FFF2-40B4-BE49-F238E27FC236}">
                    <a16:creationId xmlns:a16="http://schemas.microsoft.com/office/drawing/2014/main" id="{538E9943-E66E-4C7A-8899-00D299AF95D5}"/>
                  </a:ext>
                </a:extLst>
              </p:cNvPr>
              <p:cNvSpPr>
                <a:spLocks/>
              </p:cNvSpPr>
              <p:nvPr/>
            </p:nvSpPr>
            <p:spPr bwMode="auto">
              <a:xfrm>
                <a:off x="19633" y="28415"/>
                <a:ext cx="2" cy="152"/>
              </a:xfrm>
              <a:custGeom>
                <a:avLst/>
                <a:gdLst>
                  <a:gd name="T0" fmla="+- 0 28415 28415"/>
                  <a:gd name="T1" fmla="*/ 28415 h 152"/>
                  <a:gd name="T2" fmla="+- 0 28567 28415"/>
                  <a:gd name="T3" fmla="*/ 28567 h 152"/>
                </a:gdLst>
                <a:ahLst/>
                <a:cxnLst>
                  <a:cxn ang="0">
                    <a:pos x="0" y="T1"/>
                  </a:cxn>
                  <a:cxn ang="0">
                    <a:pos x="0" y="T3"/>
                  </a:cxn>
                </a:cxnLst>
                <a:rect l="0" t="0" r="r" b="b"/>
                <a:pathLst>
                  <a:path h="152">
                    <a:moveTo>
                      <a:pt x="0" y="0"/>
                    </a:moveTo>
                    <a:lnTo>
                      <a:pt x="0" y="152"/>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30" name="Group 896">
              <a:extLst>
                <a:ext uri="{FF2B5EF4-FFF2-40B4-BE49-F238E27FC236}">
                  <a16:creationId xmlns:a16="http://schemas.microsoft.com/office/drawing/2014/main" id="{6469DA29-59B2-4AC4-9742-C60AE95A8144}"/>
                </a:ext>
              </a:extLst>
            </p:cNvPr>
            <p:cNvGrpSpPr>
              <a:grpSpLocks/>
            </p:cNvGrpSpPr>
            <p:nvPr/>
          </p:nvGrpSpPr>
          <p:grpSpPr bwMode="auto">
            <a:xfrm>
              <a:off x="19626" y="28406"/>
              <a:ext cx="113" cy="169"/>
              <a:chOff x="19626" y="28406"/>
              <a:chExt cx="113" cy="169"/>
            </a:xfrm>
          </p:grpSpPr>
          <p:sp>
            <p:nvSpPr>
              <p:cNvPr id="20300" name="Freeform 897">
                <a:extLst>
                  <a:ext uri="{FF2B5EF4-FFF2-40B4-BE49-F238E27FC236}">
                    <a16:creationId xmlns:a16="http://schemas.microsoft.com/office/drawing/2014/main" id="{B073FA13-335D-4D1E-BD4F-AF0113854CAA}"/>
                  </a:ext>
                </a:extLst>
              </p:cNvPr>
              <p:cNvSpPr>
                <a:spLocks/>
              </p:cNvSpPr>
              <p:nvPr/>
            </p:nvSpPr>
            <p:spPr bwMode="auto">
              <a:xfrm>
                <a:off x="19626" y="28406"/>
                <a:ext cx="113" cy="169"/>
              </a:xfrm>
              <a:custGeom>
                <a:avLst/>
                <a:gdLst>
                  <a:gd name="T0" fmla="+- 0 19626 19626"/>
                  <a:gd name="T1" fmla="*/ T0 w 113"/>
                  <a:gd name="T2" fmla="+- 0 28406 28406"/>
                  <a:gd name="T3" fmla="*/ 28406 h 169"/>
                  <a:gd name="T4" fmla="+- 0 19682 19626"/>
                  <a:gd name="T5" fmla="*/ T4 w 113"/>
                  <a:gd name="T6" fmla="+- 0 28406 28406"/>
                  <a:gd name="T7" fmla="*/ 28406 h 169"/>
                  <a:gd name="T8" fmla="+- 0 19706 19626"/>
                  <a:gd name="T9" fmla="*/ T8 w 113"/>
                  <a:gd name="T10" fmla="+- 0 28415 28406"/>
                  <a:gd name="T11" fmla="*/ 28415 h 169"/>
                  <a:gd name="T12" fmla="+- 0 19721 19626"/>
                  <a:gd name="T13" fmla="*/ T12 w 113"/>
                  <a:gd name="T14" fmla="+- 0 28431 28406"/>
                  <a:gd name="T15" fmla="*/ 28431 h 169"/>
                  <a:gd name="T16" fmla="+- 0 19730 19626"/>
                  <a:gd name="T17" fmla="*/ T16 w 113"/>
                  <a:gd name="T18" fmla="+- 0 28447 28406"/>
                  <a:gd name="T19" fmla="*/ 28447 h 169"/>
                  <a:gd name="T20" fmla="+- 0 19738 19626"/>
                  <a:gd name="T21" fmla="*/ T20 w 113"/>
                  <a:gd name="T22" fmla="+- 0 28471 28406"/>
                  <a:gd name="T23" fmla="*/ 28471 h 169"/>
                  <a:gd name="T24" fmla="+- 0 19738 19626"/>
                  <a:gd name="T25" fmla="*/ T24 w 113"/>
                  <a:gd name="T26" fmla="+- 0 28511 28406"/>
                  <a:gd name="T27" fmla="*/ 28511 h 169"/>
                  <a:gd name="T28" fmla="+- 0 19730 19626"/>
                  <a:gd name="T29" fmla="*/ T28 w 113"/>
                  <a:gd name="T30" fmla="+- 0 28535 28406"/>
                  <a:gd name="T31" fmla="*/ 28535 h 169"/>
                  <a:gd name="T32" fmla="+- 0 19721 19626"/>
                  <a:gd name="T33" fmla="*/ T32 w 113"/>
                  <a:gd name="T34" fmla="+- 0 28552 28406"/>
                  <a:gd name="T35" fmla="*/ 28552 h 169"/>
                  <a:gd name="T36" fmla="+- 0 19706 19626"/>
                  <a:gd name="T37" fmla="*/ T36 w 113"/>
                  <a:gd name="T38" fmla="+- 0 28567 28406"/>
                  <a:gd name="T39" fmla="*/ 28567 h 169"/>
                  <a:gd name="T40" fmla="+- 0 19682 19626"/>
                  <a:gd name="T41" fmla="*/ T40 w 113"/>
                  <a:gd name="T42" fmla="+- 0 28575 28406"/>
                  <a:gd name="T43" fmla="*/ 28575 h 169"/>
                  <a:gd name="T44" fmla="+- 0 19626 19626"/>
                  <a:gd name="T45" fmla="*/ T44 w 113"/>
                  <a:gd name="T46" fmla="+- 0 28575 28406"/>
                  <a:gd name="T47" fmla="*/ 28575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13" h="169">
                    <a:moveTo>
                      <a:pt x="0" y="0"/>
                    </a:moveTo>
                    <a:lnTo>
                      <a:pt x="56" y="0"/>
                    </a:lnTo>
                    <a:lnTo>
                      <a:pt x="80" y="9"/>
                    </a:lnTo>
                    <a:lnTo>
                      <a:pt x="95" y="25"/>
                    </a:lnTo>
                    <a:lnTo>
                      <a:pt x="104" y="41"/>
                    </a:lnTo>
                    <a:lnTo>
                      <a:pt x="112" y="65"/>
                    </a:lnTo>
                    <a:lnTo>
                      <a:pt x="112" y="105"/>
                    </a:lnTo>
                    <a:lnTo>
                      <a:pt x="104" y="129"/>
                    </a:lnTo>
                    <a:lnTo>
                      <a:pt x="95" y="146"/>
                    </a:lnTo>
                    <a:lnTo>
                      <a:pt x="80" y="161"/>
                    </a:lnTo>
                    <a:lnTo>
                      <a:pt x="56" y="169"/>
                    </a:lnTo>
                    <a:lnTo>
                      <a:pt x="0" y="169"/>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31" name="Group 898">
              <a:extLst>
                <a:ext uri="{FF2B5EF4-FFF2-40B4-BE49-F238E27FC236}">
                  <a16:creationId xmlns:a16="http://schemas.microsoft.com/office/drawing/2014/main" id="{AB591CC8-A279-4EF8-9451-8846331403FF}"/>
                </a:ext>
              </a:extLst>
            </p:cNvPr>
            <p:cNvGrpSpPr>
              <a:grpSpLocks/>
            </p:cNvGrpSpPr>
            <p:nvPr/>
          </p:nvGrpSpPr>
          <p:grpSpPr bwMode="auto">
            <a:xfrm>
              <a:off x="19633" y="28415"/>
              <a:ext cx="97" cy="152"/>
              <a:chOff x="19633" y="28415"/>
              <a:chExt cx="97" cy="152"/>
            </a:xfrm>
          </p:grpSpPr>
          <p:sp>
            <p:nvSpPr>
              <p:cNvPr id="20299" name="Freeform 899">
                <a:extLst>
                  <a:ext uri="{FF2B5EF4-FFF2-40B4-BE49-F238E27FC236}">
                    <a16:creationId xmlns:a16="http://schemas.microsoft.com/office/drawing/2014/main" id="{90B8E7A7-8DCC-4C52-8C0F-5BE5C6568375}"/>
                  </a:ext>
                </a:extLst>
              </p:cNvPr>
              <p:cNvSpPr>
                <a:spLocks/>
              </p:cNvSpPr>
              <p:nvPr/>
            </p:nvSpPr>
            <p:spPr bwMode="auto">
              <a:xfrm>
                <a:off x="19633" y="28415"/>
                <a:ext cx="97" cy="152"/>
              </a:xfrm>
              <a:custGeom>
                <a:avLst/>
                <a:gdLst>
                  <a:gd name="T0" fmla="+- 0 19633 19633"/>
                  <a:gd name="T1" fmla="*/ T0 w 97"/>
                  <a:gd name="T2" fmla="+- 0 28415 28415"/>
                  <a:gd name="T3" fmla="*/ 28415 h 152"/>
                  <a:gd name="T4" fmla="+- 0 19682 19633"/>
                  <a:gd name="T5" fmla="*/ T4 w 97"/>
                  <a:gd name="T6" fmla="+- 0 28415 28415"/>
                  <a:gd name="T7" fmla="*/ 28415 h 152"/>
                  <a:gd name="T8" fmla="+- 0 19706 19633"/>
                  <a:gd name="T9" fmla="*/ T8 w 97"/>
                  <a:gd name="T10" fmla="+- 0 28423 28415"/>
                  <a:gd name="T11" fmla="*/ 28423 h 152"/>
                  <a:gd name="T12" fmla="+- 0 19713 19633"/>
                  <a:gd name="T13" fmla="*/ T12 w 97"/>
                  <a:gd name="T14" fmla="+- 0 28431 28415"/>
                  <a:gd name="T15" fmla="*/ 28431 h 152"/>
                  <a:gd name="T16" fmla="+- 0 19721 19633"/>
                  <a:gd name="T17" fmla="*/ T16 w 97"/>
                  <a:gd name="T18" fmla="+- 0 28447 28415"/>
                  <a:gd name="T19" fmla="*/ 28447 h 152"/>
                  <a:gd name="T20" fmla="+- 0 19730 19633"/>
                  <a:gd name="T21" fmla="*/ T20 w 97"/>
                  <a:gd name="T22" fmla="+- 0 28471 28415"/>
                  <a:gd name="T23" fmla="*/ 28471 h 152"/>
                  <a:gd name="T24" fmla="+- 0 19730 19633"/>
                  <a:gd name="T25" fmla="*/ T24 w 97"/>
                  <a:gd name="T26" fmla="+- 0 28511 28415"/>
                  <a:gd name="T27" fmla="*/ 28511 h 152"/>
                  <a:gd name="T28" fmla="+- 0 19721 19633"/>
                  <a:gd name="T29" fmla="*/ T28 w 97"/>
                  <a:gd name="T30" fmla="+- 0 28535 28415"/>
                  <a:gd name="T31" fmla="*/ 28535 h 152"/>
                  <a:gd name="T32" fmla="+- 0 19713 19633"/>
                  <a:gd name="T33" fmla="*/ T32 w 97"/>
                  <a:gd name="T34" fmla="+- 0 28552 28415"/>
                  <a:gd name="T35" fmla="*/ 28552 h 152"/>
                  <a:gd name="T36" fmla="+- 0 19706 19633"/>
                  <a:gd name="T37" fmla="*/ T36 w 97"/>
                  <a:gd name="T38" fmla="+- 0 28559 28415"/>
                  <a:gd name="T39" fmla="*/ 28559 h 152"/>
                  <a:gd name="T40" fmla="+- 0 19682 19633"/>
                  <a:gd name="T41" fmla="*/ T40 w 97"/>
                  <a:gd name="T42" fmla="+- 0 28567 28415"/>
                  <a:gd name="T43" fmla="*/ 28567 h 152"/>
                  <a:gd name="T44" fmla="+- 0 19633 19633"/>
                  <a:gd name="T45" fmla="*/ T44 w 97"/>
                  <a:gd name="T46" fmla="+- 0 28567 28415"/>
                  <a:gd name="T47" fmla="*/ 28567 h 1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97" h="152">
                    <a:moveTo>
                      <a:pt x="0" y="0"/>
                    </a:moveTo>
                    <a:lnTo>
                      <a:pt x="49" y="0"/>
                    </a:lnTo>
                    <a:lnTo>
                      <a:pt x="73" y="8"/>
                    </a:lnTo>
                    <a:lnTo>
                      <a:pt x="80" y="16"/>
                    </a:lnTo>
                    <a:lnTo>
                      <a:pt x="88" y="32"/>
                    </a:lnTo>
                    <a:lnTo>
                      <a:pt x="97" y="56"/>
                    </a:lnTo>
                    <a:lnTo>
                      <a:pt x="97" y="96"/>
                    </a:lnTo>
                    <a:lnTo>
                      <a:pt x="88" y="120"/>
                    </a:lnTo>
                    <a:lnTo>
                      <a:pt x="80" y="137"/>
                    </a:lnTo>
                    <a:lnTo>
                      <a:pt x="73" y="144"/>
                    </a:lnTo>
                    <a:lnTo>
                      <a:pt x="49" y="152"/>
                    </a:lnTo>
                    <a:lnTo>
                      <a:pt x="0" y="152"/>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32" name="Group 900">
              <a:extLst>
                <a:ext uri="{FF2B5EF4-FFF2-40B4-BE49-F238E27FC236}">
                  <a16:creationId xmlns:a16="http://schemas.microsoft.com/office/drawing/2014/main" id="{A58A704B-D1C0-4E8F-BCBF-E4D6AE123627}"/>
                </a:ext>
              </a:extLst>
            </p:cNvPr>
            <p:cNvGrpSpPr>
              <a:grpSpLocks/>
            </p:cNvGrpSpPr>
            <p:nvPr/>
          </p:nvGrpSpPr>
          <p:grpSpPr bwMode="auto">
            <a:xfrm>
              <a:off x="19798" y="28403"/>
              <a:ext cx="2" cy="175"/>
              <a:chOff x="19798" y="28403"/>
              <a:chExt cx="2" cy="175"/>
            </a:xfrm>
          </p:grpSpPr>
          <p:sp>
            <p:nvSpPr>
              <p:cNvPr id="20298" name="Freeform 901">
                <a:extLst>
                  <a:ext uri="{FF2B5EF4-FFF2-40B4-BE49-F238E27FC236}">
                    <a16:creationId xmlns:a16="http://schemas.microsoft.com/office/drawing/2014/main" id="{5865D1AA-B87E-43A4-92B3-5188D57BF354}"/>
                  </a:ext>
                </a:extLst>
              </p:cNvPr>
              <p:cNvSpPr>
                <a:spLocks/>
              </p:cNvSpPr>
              <p:nvPr/>
            </p:nvSpPr>
            <p:spPr bwMode="auto">
              <a:xfrm>
                <a:off x="19798" y="28403"/>
                <a:ext cx="2" cy="175"/>
              </a:xfrm>
              <a:custGeom>
                <a:avLst/>
                <a:gdLst>
                  <a:gd name="T0" fmla="+- 0 28403 28403"/>
                  <a:gd name="T1" fmla="*/ 28403 h 175"/>
                  <a:gd name="T2" fmla="+- 0 28578 28403"/>
                  <a:gd name="T3" fmla="*/ 28578 h 175"/>
                </a:gdLst>
                <a:ahLst/>
                <a:cxnLst>
                  <a:cxn ang="0">
                    <a:pos x="0" y="T1"/>
                  </a:cxn>
                  <a:cxn ang="0">
                    <a:pos x="0" y="T3"/>
                  </a:cxn>
                </a:cxnLst>
                <a:rect l="0" t="0" r="r" b="b"/>
                <a:pathLst>
                  <a:path h="175">
                    <a:moveTo>
                      <a:pt x="0" y="0"/>
                    </a:moveTo>
                    <a:lnTo>
                      <a:pt x="0" y="175"/>
                    </a:lnTo>
                  </a:path>
                </a:pathLst>
              </a:custGeom>
              <a:noFill/>
              <a:ln w="103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33" name="Group 902">
              <a:extLst>
                <a:ext uri="{FF2B5EF4-FFF2-40B4-BE49-F238E27FC236}">
                  <a16:creationId xmlns:a16="http://schemas.microsoft.com/office/drawing/2014/main" id="{562662F6-DCA3-4B7B-9FE9-429F80C91332}"/>
                </a:ext>
              </a:extLst>
            </p:cNvPr>
            <p:cNvGrpSpPr>
              <a:grpSpLocks/>
            </p:cNvGrpSpPr>
            <p:nvPr/>
          </p:nvGrpSpPr>
          <p:grpSpPr bwMode="auto">
            <a:xfrm>
              <a:off x="19857" y="28406"/>
              <a:ext cx="113" cy="169"/>
              <a:chOff x="19857" y="28406"/>
              <a:chExt cx="113" cy="169"/>
            </a:xfrm>
          </p:grpSpPr>
          <p:sp>
            <p:nvSpPr>
              <p:cNvPr id="20297" name="Freeform 903">
                <a:extLst>
                  <a:ext uri="{FF2B5EF4-FFF2-40B4-BE49-F238E27FC236}">
                    <a16:creationId xmlns:a16="http://schemas.microsoft.com/office/drawing/2014/main" id="{9D74B02E-2B16-442F-94C8-2F6743E100ED}"/>
                  </a:ext>
                </a:extLst>
              </p:cNvPr>
              <p:cNvSpPr>
                <a:spLocks/>
              </p:cNvSpPr>
              <p:nvPr/>
            </p:nvSpPr>
            <p:spPr bwMode="auto">
              <a:xfrm>
                <a:off x="19857" y="28406"/>
                <a:ext cx="113" cy="169"/>
              </a:xfrm>
              <a:custGeom>
                <a:avLst/>
                <a:gdLst>
                  <a:gd name="T0" fmla="+- 0 19857 19857"/>
                  <a:gd name="T1" fmla="*/ T0 w 113"/>
                  <a:gd name="T2" fmla="+- 0 28552 28406"/>
                  <a:gd name="T3" fmla="*/ 28552 h 169"/>
                  <a:gd name="T4" fmla="+- 0 19874 19857"/>
                  <a:gd name="T5" fmla="*/ T4 w 113"/>
                  <a:gd name="T6" fmla="+- 0 28567 28406"/>
                  <a:gd name="T7" fmla="*/ 28567 h 169"/>
                  <a:gd name="T8" fmla="+- 0 19898 19857"/>
                  <a:gd name="T9" fmla="*/ T8 w 113"/>
                  <a:gd name="T10" fmla="+- 0 28575 28406"/>
                  <a:gd name="T11" fmla="*/ 28575 h 169"/>
                  <a:gd name="T12" fmla="+- 0 19930 19857"/>
                  <a:gd name="T13" fmla="*/ T12 w 113"/>
                  <a:gd name="T14" fmla="+- 0 28575 28406"/>
                  <a:gd name="T15" fmla="*/ 28575 h 169"/>
                  <a:gd name="T16" fmla="+- 0 19954 19857"/>
                  <a:gd name="T17" fmla="*/ T16 w 113"/>
                  <a:gd name="T18" fmla="+- 0 28567 28406"/>
                  <a:gd name="T19" fmla="*/ 28567 h 169"/>
                  <a:gd name="T20" fmla="+- 0 19970 19857"/>
                  <a:gd name="T21" fmla="*/ T20 w 113"/>
                  <a:gd name="T22" fmla="+- 0 28552 28406"/>
                  <a:gd name="T23" fmla="*/ 28552 h 169"/>
                  <a:gd name="T24" fmla="+- 0 19970 19857"/>
                  <a:gd name="T25" fmla="*/ T24 w 113"/>
                  <a:gd name="T26" fmla="+- 0 28527 28406"/>
                  <a:gd name="T27" fmla="*/ 28527 h 169"/>
                  <a:gd name="T28" fmla="+- 0 19962 19857"/>
                  <a:gd name="T29" fmla="*/ T28 w 113"/>
                  <a:gd name="T30" fmla="+- 0 28511 28406"/>
                  <a:gd name="T31" fmla="*/ 28511 h 169"/>
                  <a:gd name="T32" fmla="+- 0 19945 19857"/>
                  <a:gd name="T33" fmla="*/ T32 w 113"/>
                  <a:gd name="T34" fmla="+- 0 28495 28406"/>
                  <a:gd name="T35" fmla="*/ 28495 h 169"/>
                  <a:gd name="T36" fmla="+- 0 19930 19857"/>
                  <a:gd name="T37" fmla="*/ T36 w 113"/>
                  <a:gd name="T38" fmla="+- 0 28487 28406"/>
                  <a:gd name="T39" fmla="*/ 28487 h 169"/>
                  <a:gd name="T40" fmla="+- 0 19889 19857"/>
                  <a:gd name="T41" fmla="*/ T40 w 113"/>
                  <a:gd name="T42" fmla="+- 0 28471 28406"/>
                  <a:gd name="T43" fmla="*/ 28471 h 169"/>
                  <a:gd name="T44" fmla="+- 0 19874 19857"/>
                  <a:gd name="T45" fmla="*/ T44 w 113"/>
                  <a:gd name="T46" fmla="+- 0 28462 28406"/>
                  <a:gd name="T47" fmla="*/ 28462 h 169"/>
                  <a:gd name="T48" fmla="+- 0 19866 19857"/>
                  <a:gd name="T49" fmla="*/ T48 w 113"/>
                  <a:gd name="T50" fmla="+- 0 28447 28406"/>
                  <a:gd name="T51" fmla="*/ 28447 h 169"/>
                  <a:gd name="T52" fmla="+- 0 19866 19857"/>
                  <a:gd name="T53" fmla="*/ T52 w 113"/>
                  <a:gd name="T54" fmla="+- 0 28431 28406"/>
                  <a:gd name="T55" fmla="*/ 28431 h 169"/>
                  <a:gd name="T56" fmla="+- 0 19874 19857"/>
                  <a:gd name="T57" fmla="*/ T56 w 113"/>
                  <a:gd name="T58" fmla="+- 0 28423 28406"/>
                  <a:gd name="T59" fmla="*/ 28423 h 169"/>
                  <a:gd name="T60" fmla="+- 0 19898 19857"/>
                  <a:gd name="T61" fmla="*/ T60 w 113"/>
                  <a:gd name="T62" fmla="+- 0 28415 28406"/>
                  <a:gd name="T63" fmla="*/ 28415 h 169"/>
                  <a:gd name="T64" fmla="+- 0 19930 19857"/>
                  <a:gd name="T65" fmla="*/ T64 w 113"/>
                  <a:gd name="T66" fmla="+- 0 28415 28406"/>
                  <a:gd name="T67" fmla="*/ 28415 h 169"/>
                  <a:gd name="T68" fmla="+- 0 19945 19857"/>
                  <a:gd name="T69" fmla="*/ T68 w 113"/>
                  <a:gd name="T70" fmla="+- 0 28423 28406"/>
                  <a:gd name="T71" fmla="*/ 28423 h 169"/>
                  <a:gd name="T72" fmla="+- 0 19954 19857"/>
                  <a:gd name="T73" fmla="*/ T72 w 113"/>
                  <a:gd name="T74" fmla="+- 0 28431 28406"/>
                  <a:gd name="T75" fmla="*/ 28431 h 169"/>
                  <a:gd name="T76" fmla="+- 0 19970 19857"/>
                  <a:gd name="T77" fmla="*/ T76 w 113"/>
                  <a:gd name="T78" fmla="+- 0 28431 28406"/>
                  <a:gd name="T79" fmla="*/ 28431 h 169"/>
                  <a:gd name="T80" fmla="+- 0 19954 19857"/>
                  <a:gd name="T81" fmla="*/ T80 w 113"/>
                  <a:gd name="T82" fmla="+- 0 28415 28406"/>
                  <a:gd name="T83" fmla="*/ 28415 h 169"/>
                  <a:gd name="T84" fmla="+- 0 19930 19857"/>
                  <a:gd name="T85" fmla="*/ T84 w 113"/>
                  <a:gd name="T86" fmla="+- 0 28406 28406"/>
                  <a:gd name="T87" fmla="*/ 28406 h 169"/>
                  <a:gd name="T88" fmla="+- 0 19898 19857"/>
                  <a:gd name="T89" fmla="*/ T88 w 113"/>
                  <a:gd name="T90" fmla="+- 0 28406 28406"/>
                  <a:gd name="T91" fmla="*/ 28406 h 169"/>
                  <a:gd name="T92" fmla="+- 0 19874 19857"/>
                  <a:gd name="T93" fmla="*/ T92 w 113"/>
                  <a:gd name="T94" fmla="+- 0 28415 28406"/>
                  <a:gd name="T95" fmla="*/ 28415 h 169"/>
                  <a:gd name="T96" fmla="+- 0 19857 19857"/>
                  <a:gd name="T97" fmla="*/ T96 w 113"/>
                  <a:gd name="T98" fmla="+- 0 28431 28406"/>
                  <a:gd name="T99" fmla="*/ 28431 h 169"/>
                  <a:gd name="T100" fmla="+- 0 19857 19857"/>
                  <a:gd name="T101" fmla="*/ T100 w 113"/>
                  <a:gd name="T102" fmla="+- 0 28447 28406"/>
                  <a:gd name="T103" fmla="*/ 28447 h 169"/>
                  <a:gd name="T104" fmla="+- 0 19866 19857"/>
                  <a:gd name="T105" fmla="*/ T104 w 113"/>
                  <a:gd name="T106" fmla="+- 0 28462 28406"/>
                  <a:gd name="T107" fmla="*/ 28462 h 169"/>
                  <a:gd name="T108" fmla="+- 0 19874 19857"/>
                  <a:gd name="T109" fmla="*/ T108 w 113"/>
                  <a:gd name="T110" fmla="+- 0 28471 28406"/>
                  <a:gd name="T111" fmla="*/ 28471 h 169"/>
                  <a:gd name="T112" fmla="+- 0 19889 19857"/>
                  <a:gd name="T113" fmla="*/ T112 w 113"/>
                  <a:gd name="T114" fmla="+- 0 28479 28406"/>
                  <a:gd name="T115" fmla="*/ 28479 h 169"/>
                  <a:gd name="T116" fmla="+- 0 19930 19857"/>
                  <a:gd name="T117" fmla="*/ T116 w 113"/>
                  <a:gd name="T118" fmla="+- 0 28495 28406"/>
                  <a:gd name="T119" fmla="*/ 28495 h 169"/>
                  <a:gd name="T120" fmla="+- 0 19945 19857"/>
                  <a:gd name="T121" fmla="*/ T120 w 113"/>
                  <a:gd name="T122" fmla="+- 0 28503 28406"/>
                  <a:gd name="T123" fmla="*/ 28503 h 169"/>
                  <a:gd name="T124" fmla="+- 0 19954 19857"/>
                  <a:gd name="T125" fmla="*/ T124 w 113"/>
                  <a:gd name="T126" fmla="+- 0 28511 28406"/>
                  <a:gd name="T127" fmla="*/ 28511 h 169"/>
                  <a:gd name="T128" fmla="+- 0 19962 19857"/>
                  <a:gd name="T129" fmla="*/ T128 w 113"/>
                  <a:gd name="T130" fmla="+- 0 28527 28406"/>
                  <a:gd name="T131" fmla="*/ 28527 h 169"/>
                  <a:gd name="T132" fmla="+- 0 19962 19857"/>
                  <a:gd name="T133" fmla="*/ T132 w 113"/>
                  <a:gd name="T134" fmla="+- 0 28552 28406"/>
                  <a:gd name="T135" fmla="*/ 28552 h 169"/>
                  <a:gd name="T136" fmla="+- 0 19954 19857"/>
                  <a:gd name="T137" fmla="*/ T136 w 113"/>
                  <a:gd name="T138" fmla="+- 0 28559 28406"/>
                  <a:gd name="T139" fmla="*/ 28559 h 169"/>
                  <a:gd name="T140" fmla="+- 0 19930 19857"/>
                  <a:gd name="T141" fmla="*/ T140 w 113"/>
                  <a:gd name="T142" fmla="+- 0 28567 28406"/>
                  <a:gd name="T143" fmla="*/ 28567 h 169"/>
                  <a:gd name="T144" fmla="+- 0 19898 19857"/>
                  <a:gd name="T145" fmla="*/ T144 w 113"/>
                  <a:gd name="T146" fmla="+- 0 28567 28406"/>
                  <a:gd name="T147" fmla="*/ 28567 h 169"/>
                  <a:gd name="T148" fmla="+- 0 19882 19857"/>
                  <a:gd name="T149" fmla="*/ T148 w 113"/>
                  <a:gd name="T150" fmla="+- 0 28559 28406"/>
                  <a:gd name="T151" fmla="*/ 28559 h 169"/>
                  <a:gd name="T152" fmla="+- 0 19874 19857"/>
                  <a:gd name="T153" fmla="*/ T152 w 113"/>
                  <a:gd name="T154" fmla="+- 0 28552 28406"/>
                  <a:gd name="T155" fmla="*/ 28552 h 169"/>
                  <a:gd name="T156" fmla="+- 0 19857 19857"/>
                  <a:gd name="T157" fmla="*/ T156 w 113"/>
                  <a:gd name="T158" fmla="+- 0 28552 28406"/>
                  <a:gd name="T159" fmla="*/ 28552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13" h="169">
                    <a:moveTo>
                      <a:pt x="0" y="146"/>
                    </a:moveTo>
                    <a:lnTo>
                      <a:pt x="17" y="161"/>
                    </a:lnTo>
                    <a:lnTo>
                      <a:pt x="41" y="169"/>
                    </a:lnTo>
                    <a:lnTo>
                      <a:pt x="73" y="169"/>
                    </a:lnTo>
                    <a:lnTo>
                      <a:pt x="97" y="161"/>
                    </a:lnTo>
                    <a:lnTo>
                      <a:pt x="113" y="146"/>
                    </a:lnTo>
                    <a:lnTo>
                      <a:pt x="113" y="121"/>
                    </a:lnTo>
                    <a:lnTo>
                      <a:pt x="105" y="105"/>
                    </a:lnTo>
                    <a:lnTo>
                      <a:pt x="88" y="89"/>
                    </a:lnTo>
                    <a:lnTo>
                      <a:pt x="73" y="81"/>
                    </a:lnTo>
                    <a:lnTo>
                      <a:pt x="32" y="65"/>
                    </a:lnTo>
                    <a:lnTo>
                      <a:pt x="17" y="56"/>
                    </a:lnTo>
                    <a:lnTo>
                      <a:pt x="9" y="41"/>
                    </a:lnTo>
                    <a:lnTo>
                      <a:pt x="9" y="25"/>
                    </a:lnTo>
                    <a:lnTo>
                      <a:pt x="17" y="17"/>
                    </a:lnTo>
                    <a:lnTo>
                      <a:pt x="41" y="9"/>
                    </a:lnTo>
                    <a:lnTo>
                      <a:pt x="73" y="9"/>
                    </a:lnTo>
                    <a:lnTo>
                      <a:pt x="88" y="17"/>
                    </a:lnTo>
                    <a:lnTo>
                      <a:pt x="97" y="25"/>
                    </a:lnTo>
                    <a:lnTo>
                      <a:pt x="113" y="25"/>
                    </a:lnTo>
                    <a:lnTo>
                      <a:pt x="97" y="9"/>
                    </a:lnTo>
                    <a:lnTo>
                      <a:pt x="73" y="0"/>
                    </a:lnTo>
                    <a:lnTo>
                      <a:pt x="41" y="0"/>
                    </a:lnTo>
                    <a:lnTo>
                      <a:pt x="17" y="9"/>
                    </a:lnTo>
                    <a:lnTo>
                      <a:pt x="0" y="25"/>
                    </a:lnTo>
                    <a:lnTo>
                      <a:pt x="0" y="41"/>
                    </a:lnTo>
                    <a:lnTo>
                      <a:pt x="9" y="56"/>
                    </a:lnTo>
                    <a:lnTo>
                      <a:pt x="17" y="65"/>
                    </a:lnTo>
                    <a:lnTo>
                      <a:pt x="32" y="73"/>
                    </a:lnTo>
                    <a:lnTo>
                      <a:pt x="73" y="89"/>
                    </a:lnTo>
                    <a:lnTo>
                      <a:pt x="88" y="97"/>
                    </a:lnTo>
                    <a:lnTo>
                      <a:pt x="97" y="105"/>
                    </a:lnTo>
                    <a:lnTo>
                      <a:pt x="105" y="121"/>
                    </a:lnTo>
                    <a:lnTo>
                      <a:pt x="105" y="146"/>
                    </a:lnTo>
                    <a:lnTo>
                      <a:pt x="97" y="153"/>
                    </a:lnTo>
                    <a:lnTo>
                      <a:pt x="73" y="161"/>
                    </a:lnTo>
                    <a:lnTo>
                      <a:pt x="41" y="161"/>
                    </a:lnTo>
                    <a:lnTo>
                      <a:pt x="25" y="153"/>
                    </a:lnTo>
                    <a:lnTo>
                      <a:pt x="17" y="146"/>
                    </a:lnTo>
                    <a:lnTo>
                      <a:pt x="0" y="14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34" name="Group 904">
              <a:extLst>
                <a:ext uri="{FF2B5EF4-FFF2-40B4-BE49-F238E27FC236}">
                  <a16:creationId xmlns:a16="http://schemas.microsoft.com/office/drawing/2014/main" id="{0C12D010-A76B-4362-968B-6035502AB441}"/>
                </a:ext>
              </a:extLst>
            </p:cNvPr>
            <p:cNvGrpSpPr>
              <a:grpSpLocks/>
            </p:cNvGrpSpPr>
            <p:nvPr/>
          </p:nvGrpSpPr>
          <p:grpSpPr bwMode="auto">
            <a:xfrm>
              <a:off x="20018" y="28406"/>
              <a:ext cx="120" cy="169"/>
              <a:chOff x="20018" y="28406"/>
              <a:chExt cx="120" cy="169"/>
            </a:xfrm>
          </p:grpSpPr>
          <p:sp>
            <p:nvSpPr>
              <p:cNvPr id="20296" name="Freeform 905">
                <a:extLst>
                  <a:ext uri="{FF2B5EF4-FFF2-40B4-BE49-F238E27FC236}">
                    <a16:creationId xmlns:a16="http://schemas.microsoft.com/office/drawing/2014/main" id="{918C46C9-59C9-46E9-A96D-B850BEC8E300}"/>
                  </a:ext>
                </a:extLst>
              </p:cNvPr>
              <p:cNvSpPr>
                <a:spLocks/>
              </p:cNvSpPr>
              <p:nvPr/>
            </p:nvSpPr>
            <p:spPr bwMode="auto">
              <a:xfrm>
                <a:off x="20018" y="28406"/>
                <a:ext cx="120" cy="169"/>
              </a:xfrm>
              <a:custGeom>
                <a:avLst/>
                <a:gdLst>
                  <a:gd name="T0" fmla="+- 0 20138 20018"/>
                  <a:gd name="T1" fmla="*/ T0 w 120"/>
                  <a:gd name="T2" fmla="+- 0 28535 28406"/>
                  <a:gd name="T3" fmla="*/ 28535 h 169"/>
                  <a:gd name="T4" fmla="+- 0 20130 20018"/>
                  <a:gd name="T5" fmla="*/ T4 w 120"/>
                  <a:gd name="T6" fmla="+- 0 28535 28406"/>
                  <a:gd name="T7" fmla="*/ 28535 h 169"/>
                  <a:gd name="T8" fmla="+- 0 20122 20018"/>
                  <a:gd name="T9" fmla="*/ T8 w 120"/>
                  <a:gd name="T10" fmla="+- 0 28552 28406"/>
                  <a:gd name="T11" fmla="*/ 28552 h 169"/>
                  <a:gd name="T12" fmla="+- 0 20114 20018"/>
                  <a:gd name="T13" fmla="*/ T12 w 120"/>
                  <a:gd name="T14" fmla="+- 0 28559 28406"/>
                  <a:gd name="T15" fmla="*/ 28559 h 169"/>
                  <a:gd name="T16" fmla="+- 0 20098 20018"/>
                  <a:gd name="T17" fmla="*/ T16 w 120"/>
                  <a:gd name="T18" fmla="+- 0 28567 28406"/>
                  <a:gd name="T19" fmla="*/ 28567 h 169"/>
                  <a:gd name="T20" fmla="+- 0 20066 20018"/>
                  <a:gd name="T21" fmla="*/ T20 w 120"/>
                  <a:gd name="T22" fmla="+- 0 28567 28406"/>
                  <a:gd name="T23" fmla="*/ 28567 h 169"/>
                  <a:gd name="T24" fmla="+- 0 20050 20018"/>
                  <a:gd name="T25" fmla="*/ T24 w 120"/>
                  <a:gd name="T26" fmla="+- 0 28559 28406"/>
                  <a:gd name="T27" fmla="*/ 28559 h 169"/>
                  <a:gd name="T28" fmla="+- 0 20034 20018"/>
                  <a:gd name="T29" fmla="*/ T28 w 120"/>
                  <a:gd name="T30" fmla="+- 0 28535 28406"/>
                  <a:gd name="T31" fmla="*/ 28535 h 169"/>
                  <a:gd name="T32" fmla="+- 0 20026 20018"/>
                  <a:gd name="T33" fmla="*/ T32 w 120"/>
                  <a:gd name="T34" fmla="+- 0 28511 28406"/>
                  <a:gd name="T35" fmla="*/ 28511 h 169"/>
                  <a:gd name="T36" fmla="+- 0 20026 20018"/>
                  <a:gd name="T37" fmla="*/ T36 w 120"/>
                  <a:gd name="T38" fmla="+- 0 28471 28406"/>
                  <a:gd name="T39" fmla="*/ 28471 h 169"/>
                  <a:gd name="T40" fmla="+- 0 20034 20018"/>
                  <a:gd name="T41" fmla="*/ T40 w 120"/>
                  <a:gd name="T42" fmla="+- 0 28447 28406"/>
                  <a:gd name="T43" fmla="*/ 28447 h 169"/>
                  <a:gd name="T44" fmla="+- 0 20050 20018"/>
                  <a:gd name="T45" fmla="*/ T44 w 120"/>
                  <a:gd name="T46" fmla="+- 0 28423 28406"/>
                  <a:gd name="T47" fmla="*/ 28423 h 169"/>
                  <a:gd name="T48" fmla="+- 0 20066 20018"/>
                  <a:gd name="T49" fmla="*/ T48 w 120"/>
                  <a:gd name="T50" fmla="+- 0 28415 28406"/>
                  <a:gd name="T51" fmla="*/ 28415 h 169"/>
                  <a:gd name="T52" fmla="+- 0 20098 20018"/>
                  <a:gd name="T53" fmla="*/ T52 w 120"/>
                  <a:gd name="T54" fmla="+- 0 28415 28406"/>
                  <a:gd name="T55" fmla="*/ 28415 h 169"/>
                  <a:gd name="T56" fmla="+- 0 20114 20018"/>
                  <a:gd name="T57" fmla="*/ T56 w 120"/>
                  <a:gd name="T58" fmla="+- 0 28423 28406"/>
                  <a:gd name="T59" fmla="*/ 28423 h 169"/>
                  <a:gd name="T60" fmla="+- 0 20122 20018"/>
                  <a:gd name="T61" fmla="*/ T60 w 120"/>
                  <a:gd name="T62" fmla="+- 0 28431 28406"/>
                  <a:gd name="T63" fmla="*/ 28431 h 169"/>
                  <a:gd name="T64" fmla="+- 0 20130 20018"/>
                  <a:gd name="T65" fmla="*/ T64 w 120"/>
                  <a:gd name="T66" fmla="+- 0 28447 28406"/>
                  <a:gd name="T67" fmla="*/ 28447 h 169"/>
                  <a:gd name="T68" fmla="+- 0 20138 20018"/>
                  <a:gd name="T69" fmla="*/ T68 w 120"/>
                  <a:gd name="T70" fmla="+- 0 28447 28406"/>
                  <a:gd name="T71" fmla="*/ 28447 h 169"/>
                  <a:gd name="T72" fmla="+- 0 20130 20018"/>
                  <a:gd name="T73" fmla="*/ T72 w 120"/>
                  <a:gd name="T74" fmla="+- 0 28431 28406"/>
                  <a:gd name="T75" fmla="*/ 28431 h 169"/>
                  <a:gd name="T76" fmla="+- 0 20114 20018"/>
                  <a:gd name="T77" fmla="*/ T76 w 120"/>
                  <a:gd name="T78" fmla="+- 0 28415 28406"/>
                  <a:gd name="T79" fmla="*/ 28415 h 169"/>
                  <a:gd name="T80" fmla="+- 0 20098 20018"/>
                  <a:gd name="T81" fmla="*/ T80 w 120"/>
                  <a:gd name="T82" fmla="+- 0 28406 28406"/>
                  <a:gd name="T83" fmla="*/ 28406 h 169"/>
                  <a:gd name="T84" fmla="+- 0 20066 20018"/>
                  <a:gd name="T85" fmla="*/ T84 w 120"/>
                  <a:gd name="T86" fmla="+- 0 28406 28406"/>
                  <a:gd name="T87" fmla="*/ 28406 h 169"/>
                  <a:gd name="T88" fmla="+- 0 20050 20018"/>
                  <a:gd name="T89" fmla="*/ T88 w 120"/>
                  <a:gd name="T90" fmla="+- 0 28415 28406"/>
                  <a:gd name="T91" fmla="*/ 28415 h 169"/>
                  <a:gd name="T92" fmla="+- 0 20034 20018"/>
                  <a:gd name="T93" fmla="*/ T92 w 120"/>
                  <a:gd name="T94" fmla="+- 0 28431 28406"/>
                  <a:gd name="T95" fmla="*/ 28431 h 169"/>
                  <a:gd name="T96" fmla="+- 0 20026 20018"/>
                  <a:gd name="T97" fmla="*/ T96 w 120"/>
                  <a:gd name="T98" fmla="+- 0 28447 28406"/>
                  <a:gd name="T99" fmla="*/ 28447 h 169"/>
                  <a:gd name="T100" fmla="+- 0 20018 20018"/>
                  <a:gd name="T101" fmla="*/ T100 w 120"/>
                  <a:gd name="T102" fmla="+- 0 28471 28406"/>
                  <a:gd name="T103" fmla="*/ 28471 h 169"/>
                  <a:gd name="T104" fmla="+- 0 20018 20018"/>
                  <a:gd name="T105" fmla="*/ T104 w 120"/>
                  <a:gd name="T106" fmla="+- 0 28511 28406"/>
                  <a:gd name="T107" fmla="*/ 28511 h 169"/>
                  <a:gd name="T108" fmla="+- 0 20026 20018"/>
                  <a:gd name="T109" fmla="*/ T108 w 120"/>
                  <a:gd name="T110" fmla="+- 0 28535 28406"/>
                  <a:gd name="T111" fmla="*/ 28535 h 169"/>
                  <a:gd name="T112" fmla="+- 0 20034 20018"/>
                  <a:gd name="T113" fmla="*/ T112 w 120"/>
                  <a:gd name="T114" fmla="+- 0 28552 28406"/>
                  <a:gd name="T115" fmla="*/ 28552 h 169"/>
                  <a:gd name="T116" fmla="+- 0 20050 20018"/>
                  <a:gd name="T117" fmla="*/ T116 w 120"/>
                  <a:gd name="T118" fmla="+- 0 28567 28406"/>
                  <a:gd name="T119" fmla="*/ 28567 h 169"/>
                  <a:gd name="T120" fmla="+- 0 20066 20018"/>
                  <a:gd name="T121" fmla="*/ T120 w 120"/>
                  <a:gd name="T122" fmla="+- 0 28575 28406"/>
                  <a:gd name="T123" fmla="*/ 28575 h 169"/>
                  <a:gd name="T124" fmla="+- 0 20098 20018"/>
                  <a:gd name="T125" fmla="*/ T124 w 120"/>
                  <a:gd name="T126" fmla="+- 0 28575 28406"/>
                  <a:gd name="T127" fmla="*/ 28575 h 169"/>
                  <a:gd name="T128" fmla="+- 0 20114 20018"/>
                  <a:gd name="T129" fmla="*/ T128 w 120"/>
                  <a:gd name="T130" fmla="+- 0 28567 28406"/>
                  <a:gd name="T131" fmla="*/ 28567 h 169"/>
                  <a:gd name="T132" fmla="+- 0 20130 20018"/>
                  <a:gd name="T133" fmla="*/ T132 w 120"/>
                  <a:gd name="T134" fmla="+- 0 28552 28406"/>
                  <a:gd name="T135" fmla="*/ 28552 h 169"/>
                  <a:gd name="T136" fmla="+- 0 20138 20018"/>
                  <a:gd name="T137" fmla="*/ T136 w 120"/>
                  <a:gd name="T138" fmla="+- 0 28535 28406"/>
                  <a:gd name="T139" fmla="*/ 28535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120" h="169">
                    <a:moveTo>
                      <a:pt x="120" y="129"/>
                    </a:moveTo>
                    <a:lnTo>
                      <a:pt x="112" y="129"/>
                    </a:lnTo>
                    <a:lnTo>
                      <a:pt x="104" y="146"/>
                    </a:lnTo>
                    <a:lnTo>
                      <a:pt x="96" y="153"/>
                    </a:lnTo>
                    <a:lnTo>
                      <a:pt x="80" y="161"/>
                    </a:lnTo>
                    <a:lnTo>
                      <a:pt x="48" y="161"/>
                    </a:lnTo>
                    <a:lnTo>
                      <a:pt x="32" y="153"/>
                    </a:lnTo>
                    <a:lnTo>
                      <a:pt x="16" y="129"/>
                    </a:lnTo>
                    <a:lnTo>
                      <a:pt x="8" y="105"/>
                    </a:lnTo>
                    <a:lnTo>
                      <a:pt x="8" y="65"/>
                    </a:lnTo>
                    <a:lnTo>
                      <a:pt x="16" y="41"/>
                    </a:lnTo>
                    <a:lnTo>
                      <a:pt x="32" y="17"/>
                    </a:lnTo>
                    <a:lnTo>
                      <a:pt x="48" y="9"/>
                    </a:lnTo>
                    <a:lnTo>
                      <a:pt x="80" y="9"/>
                    </a:lnTo>
                    <a:lnTo>
                      <a:pt x="96" y="17"/>
                    </a:lnTo>
                    <a:lnTo>
                      <a:pt x="104" y="25"/>
                    </a:lnTo>
                    <a:lnTo>
                      <a:pt x="112" y="41"/>
                    </a:lnTo>
                    <a:lnTo>
                      <a:pt x="120" y="41"/>
                    </a:lnTo>
                    <a:lnTo>
                      <a:pt x="112" y="25"/>
                    </a:lnTo>
                    <a:lnTo>
                      <a:pt x="96" y="9"/>
                    </a:lnTo>
                    <a:lnTo>
                      <a:pt x="80" y="0"/>
                    </a:lnTo>
                    <a:lnTo>
                      <a:pt x="48" y="0"/>
                    </a:lnTo>
                    <a:lnTo>
                      <a:pt x="32" y="9"/>
                    </a:lnTo>
                    <a:lnTo>
                      <a:pt x="16" y="25"/>
                    </a:lnTo>
                    <a:lnTo>
                      <a:pt x="8" y="41"/>
                    </a:lnTo>
                    <a:lnTo>
                      <a:pt x="0" y="65"/>
                    </a:lnTo>
                    <a:lnTo>
                      <a:pt x="0" y="105"/>
                    </a:lnTo>
                    <a:lnTo>
                      <a:pt x="8" y="129"/>
                    </a:lnTo>
                    <a:lnTo>
                      <a:pt x="16" y="146"/>
                    </a:lnTo>
                    <a:lnTo>
                      <a:pt x="32" y="161"/>
                    </a:lnTo>
                    <a:lnTo>
                      <a:pt x="48" y="169"/>
                    </a:lnTo>
                    <a:lnTo>
                      <a:pt x="80" y="169"/>
                    </a:lnTo>
                    <a:lnTo>
                      <a:pt x="96" y="161"/>
                    </a:lnTo>
                    <a:lnTo>
                      <a:pt x="112" y="146"/>
                    </a:lnTo>
                    <a:lnTo>
                      <a:pt x="120" y="129"/>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35" name="Group 906">
              <a:extLst>
                <a:ext uri="{FF2B5EF4-FFF2-40B4-BE49-F238E27FC236}">
                  <a16:creationId xmlns:a16="http://schemas.microsoft.com/office/drawing/2014/main" id="{5B03A27D-40CA-427E-9C2D-3F6AE5BE8CAA}"/>
                </a:ext>
              </a:extLst>
            </p:cNvPr>
            <p:cNvGrpSpPr>
              <a:grpSpLocks/>
            </p:cNvGrpSpPr>
            <p:nvPr/>
          </p:nvGrpSpPr>
          <p:grpSpPr bwMode="auto">
            <a:xfrm>
              <a:off x="20198" y="28403"/>
              <a:ext cx="2" cy="175"/>
              <a:chOff x="20198" y="28403"/>
              <a:chExt cx="2" cy="175"/>
            </a:xfrm>
          </p:grpSpPr>
          <p:sp>
            <p:nvSpPr>
              <p:cNvPr id="20295" name="Freeform 907">
                <a:extLst>
                  <a:ext uri="{FF2B5EF4-FFF2-40B4-BE49-F238E27FC236}">
                    <a16:creationId xmlns:a16="http://schemas.microsoft.com/office/drawing/2014/main" id="{7209E6C0-9CBE-411D-9AA2-EEEAA2EFD50D}"/>
                  </a:ext>
                </a:extLst>
              </p:cNvPr>
              <p:cNvSpPr>
                <a:spLocks/>
              </p:cNvSpPr>
              <p:nvPr/>
            </p:nvSpPr>
            <p:spPr bwMode="auto">
              <a:xfrm>
                <a:off x="20198" y="28403"/>
                <a:ext cx="2" cy="175"/>
              </a:xfrm>
              <a:custGeom>
                <a:avLst/>
                <a:gdLst>
                  <a:gd name="T0" fmla="+- 0 28403 28403"/>
                  <a:gd name="T1" fmla="*/ 28403 h 175"/>
                  <a:gd name="T2" fmla="+- 0 28578 28403"/>
                  <a:gd name="T3" fmla="*/ 28578 h 175"/>
                </a:gdLst>
                <a:ahLst/>
                <a:cxnLst>
                  <a:cxn ang="0">
                    <a:pos x="0" y="T1"/>
                  </a:cxn>
                  <a:cxn ang="0">
                    <a:pos x="0" y="T3"/>
                  </a:cxn>
                </a:cxnLst>
                <a:rect l="0" t="0" r="r" b="b"/>
                <a:pathLst>
                  <a:path h="175">
                    <a:moveTo>
                      <a:pt x="0" y="0"/>
                    </a:moveTo>
                    <a:lnTo>
                      <a:pt x="0" y="175"/>
                    </a:lnTo>
                  </a:path>
                </a:pathLst>
              </a:custGeom>
              <a:noFill/>
              <a:ln w="1104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36" name="Group 908">
              <a:extLst>
                <a:ext uri="{FF2B5EF4-FFF2-40B4-BE49-F238E27FC236}">
                  <a16:creationId xmlns:a16="http://schemas.microsoft.com/office/drawing/2014/main" id="{5619BD74-67C4-46CD-8C26-3FA18F72C157}"/>
                </a:ext>
              </a:extLst>
            </p:cNvPr>
            <p:cNvGrpSpPr>
              <a:grpSpLocks/>
            </p:cNvGrpSpPr>
            <p:nvPr/>
          </p:nvGrpSpPr>
          <p:grpSpPr bwMode="auto">
            <a:xfrm>
              <a:off x="20302" y="28403"/>
              <a:ext cx="2" cy="175"/>
              <a:chOff x="20302" y="28403"/>
              <a:chExt cx="2" cy="175"/>
            </a:xfrm>
          </p:grpSpPr>
          <p:sp>
            <p:nvSpPr>
              <p:cNvPr id="20294" name="Freeform 909">
                <a:extLst>
                  <a:ext uri="{FF2B5EF4-FFF2-40B4-BE49-F238E27FC236}">
                    <a16:creationId xmlns:a16="http://schemas.microsoft.com/office/drawing/2014/main" id="{A7F2DC36-C966-4527-AC50-0F8CC6C47746}"/>
                  </a:ext>
                </a:extLst>
              </p:cNvPr>
              <p:cNvSpPr>
                <a:spLocks/>
              </p:cNvSpPr>
              <p:nvPr/>
            </p:nvSpPr>
            <p:spPr bwMode="auto">
              <a:xfrm>
                <a:off x="20302" y="28403"/>
                <a:ext cx="2" cy="175"/>
              </a:xfrm>
              <a:custGeom>
                <a:avLst/>
                <a:gdLst>
                  <a:gd name="T0" fmla="+- 0 28403 28403"/>
                  <a:gd name="T1" fmla="*/ 28403 h 175"/>
                  <a:gd name="T2" fmla="+- 0 28578 28403"/>
                  <a:gd name="T3" fmla="*/ 28578 h 175"/>
                </a:gdLst>
                <a:ahLst/>
                <a:cxnLst>
                  <a:cxn ang="0">
                    <a:pos x="0" y="T1"/>
                  </a:cxn>
                  <a:cxn ang="0">
                    <a:pos x="0" y="T3"/>
                  </a:cxn>
                </a:cxnLst>
                <a:rect l="0" t="0" r="r" b="b"/>
                <a:pathLst>
                  <a:path h="175">
                    <a:moveTo>
                      <a:pt x="0" y="0"/>
                    </a:moveTo>
                    <a:lnTo>
                      <a:pt x="0" y="175"/>
                    </a:lnTo>
                  </a:path>
                </a:pathLst>
              </a:custGeom>
              <a:noFill/>
              <a:ln w="103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37" name="Group 910">
              <a:extLst>
                <a:ext uri="{FF2B5EF4-FFF2-40B4-BE49-F238E27FC236}">
                  <a16:creationId xmlns:a16="http://schemas.microsoft.com/office/drawing/2014/main" id="{DE7FC27A-FD1C-4597-8D29-9FEAC2EB8061}"/>
                </a:ext>
              </a:extLst>
            </p:cNvPr>
            <p:cNvGrpSpPr>
              <a:grpSpLocks/>
            </p:cNvGrpSpPr>
            <p:nvPr/>
          </p:nvGrpSpPr>
          <p:grpSpPr bwMode="auto">
            <a:xfrm>
              <a:off x="20203" y="28491"/>
              <a:ext cx="96" cy="2"/>
              <a:chOff x="20203" y="28491"/>
              <a:chExt cx="96" cy="2"/>
            </a:xfrm>
          </p:grpSpPr>
          <p:sp>
            <p:nvSpPr>
              <p:cNvPr id="20293" name="Freeform 911">
                <a:extLst>
                  <a:ext uri="{FF2B5EF4-FFF2-40B4-BE49-F238E27FC236}">
                    <a16:creationId xmlns:a16="http://schemas.microsoft.com/office/drawing/2014/main" id="{83808FBE-D36C-4460-AFC5-2FEEE8005E4E}"/>
                  </a:ext>
                </a:extLst>
              </p:cNvPr>
              <p:cNvSpPr>
                <a:spLocks/>
              </p:cNvSpPr>
              <p:nvPr/>
            </p:nvSpPr>
            <p:spPr bwMode="auto">
              <a:xfrm>
                <a:off x="20203" y="28491"/>
                <a:ext cx="96" cy="2"/>
              </a:xfrm>
              <a:custGeom>
                <a:avLst/>
                <a:gdLst>
                  <a:gd name="T0" fmla="+- 0 20203 20203"/>
                  <a:gd name="T1" fmla="*/ T0 w 96"/>
                  <a:gd name="T2" fmla="+- 0 20298 20203"/>
                  <a:gd name="T3" fmla="*/ T2 w 96"/>
                </a:gdLst>
                <a:ahLst/>
                <a:cxnLst>
                  <a:cxn ang="0">
                    <a:pos x="T1" y="0"/>
                  </a:cxn>
                  <a:cxn ang="0">
                    <a:pos x="T3" y="0"/>
                  </a:cxn>
                </a:cxnLst>
                <a:rect l="0" t="0" r="r" b="b"/>
                <a:pathLst>
                  <a:path w="96">
                    <a:moveTo>
                      <a:pt x="0" y="0"/>
                    </a:moveTo>
                    <a:lnTo>
                      <a:pt x="95" y="0"/>
                    </a:lnTo>
                  </a:path>
                </a:pathLst>
              </a:custGeom>
              <a:noFill/>
              <a:ln w="977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38" name="Group 912">
              <a:extLst>
                <a:ext uri="{FF2B5EF4-FFF2-40B4-BE49-F238E27FC236}">
                  <a16:creationId xmlns:a16="http://schemas.microsoft.com/office/drawing/2014/main" id="{AB8F4E18-9734-4D4C-96C9-A4FB8D42D0BB}"/>
                </a:ext>
              </a:extLst>
            </p:cNvPr>
            <p:cNvGrpSpPr>
              <a:grpSpLocks/>
            </p:cNvGrpSpPr>
            <p:nvPr/>
          </p:nvGrpSpPr>
          <p:grpSpPr bwMode="auto">
            <a:xfrm>
              <a:off x="20354" y="28406"/>
              <a:ext cx="129" cy="169"/>
              <a:chOff x="20354" y="28406"/>
              <a:chExt cx="129" cy="169"/>
            </a:xfrm>
          </p:grpSpPr>
          <p:sp>
            <p:nvSpPr>
              <p:cNvPr id="20292" name="Freeform 913">
                <a:extLst>
                  <a:ext uri="{FF2B5EF4-FFF2-40B4-BE49-F238E27FC236}">
                    <a16:creationId xmlns:a16="http://schemas.microsoft.com/office/drawing/2014/main" id="{926CF186-6155-4C77-8B7F-295FF1C23D29}"/>
                  </a:ext>
                </a:extLst>
              </p:cNvPr>
              <p:cNvSpPr>
                <a:spLocks/>
              </p:cNvSpPr>
              <p:nvPr/>
            </p:nvSpPr>
            <p:spPr bwMode="auto">
              <a:xfrm>
                <a:off x="20354" y="28406"/>
                <a:ext cx="129" cy="169"/>
              </a:xfrm>
              <a:custGeom>
                <a:avLst/>
                <a:gdLst>
                  <a:gd name="T0" fmla="+- 0 20418 20354"/>
                  <a:gd name="T1" fmla="*/ T0 w 129"/>
                  <a:gd name="T2" fmla="+- 0 28406 28406"/>
                  <a:gd name="T3" fmla="*/ 28406 h 169"/>
                  <a:gd name="T4" fmla="+- 0 20354 20354"/>
                  <a:gd name="T5" fmla="*/ T4 w 129"/>
                  <a:gd name="T6" fmla="+- 0 28575 28406"/>
                  <a:gd name="T7" fmla="*/ 28575 h 169"/>
                  <a:gd name="T8" fmla="+- 0 20362 20354"/>
                  <a:gd name="T9" fmla="*/ T8 w 129"/>
                  <a:gd name="T10" fmla="+- 0 28575 28406"/>
                  <a:gd name="T11" fmla="*/ 28575 h 169"/>
                  <a:gd name="T12" fmla="+- 0 20418 20354"/>
                  <a:gd name="T13" fmla="*/ T12 w 129"/>
                  <a:gd name="T14" fmla="+- 0 28431 28406"/>
                  <a:gd name="T15" fmla="*/ 28431 h 169"/>
                  <a:gd name="T16" fmla="+- 0 20474 20354"/>
                  <a:gd name="T17" fmla="*/ T16 w 129"/>
                  <a:gd name="T18" fmla="+- 0 28575 28406"/>
                  <a:gd name="T19" fmla="*/ 28575 h 169"/>
                  <a:gd name="T20" fmla="+- 0 20483 20354"/>
                  <a:gd name="T21" fmla="*/ T20 w 129"/>
                  <a:gd name="T22" fmla="+- 0 28575 28406"/>
                  <a:gd name="T23" fmla="*/ 28575 h 169"/>
                  <a:gd name="T24" fmla="+- 0 20418 20354"/>
                  <a:gd name="T25" fmla="*/ T24 w 129"/>
                  <a:gd name="T26" fmla="+- 0 28406 28406"/>
                  <a:gd name="T27" fmla="*/ 28406 h 169"/>
                </a:gdLst>
                <a:ahLst/>
                <a:cxnLst>
                  <a:cxn ang="0">
                    <a:pos x="T1" y="T3"/>
                  </a:cxn>
                  <a:cxn ang="0">
                    <a:pos x="T5" y="T7"/>
                  </a:cxn>
                  <a:cxn ang="0">
                    <a:pos x="T9" y="T11"/>
                  </a:cxn>
                  <a:cxn ang="0">
                    <a:pos x="T13" y="T15"/>
                  </a:cxn>
                  <a:cxn ang="0">
                    <a:pos x="T17" y="T19"/>
                  </a:cxn>
                  <a:cxn ang="0">
                    <a:pos x="T21" y="T23"/>
                  </a:cxn>
                  <a:cxn ang="0">
                    <a:pos x="T25" y="T27"/>
                  </a:cxn>
                </a:cxnLst>
                <a:rect l="0" t="0" r="r" b="b"/>
                <a:pathLst>
                  <a:path w="129" h="169">
                    <a:moveTo>
                      <a:pt x="64" y="0"/>
                    </a:moveTo>
                    <a:lnTo>
                      <a:pt x="0" y="169"/>
                    </a:lnTo>
                    <a:lnTo>
                      <a:pt x="8" y="169"/>
                    </a:lnTo>
                    <a:lnTo>
                      <a:pt x="64" y="25"/>
                    </a:lnTo>
                    <a:lnTo>
                      <a:pt x="120" y="169"/>
                    </a:lnTo>
                    <a:lnTo>
                      <a:pt x="129" y="169"/>
                    </a:lnTo>
                    <a:lnTo>
                      <a:pt x="64"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39" name="Group 914">
              <a:extLst>
                <a:ext uri="{FF2B5EF4-FFF2-40B4-BE49-F238E27FC236}">
                  <a16:creationId xmlns:a16="http://schemas.microsoft.com/office/drawing/2014/main" id="{02AF2E98-6081-4815-9980-4AAFBDA95F62}"/>
                </a:ext>
              </a:extLst>
            </p:cNvPr>
            <p:cNvGrpSpPr>
              <a:grpSpLocks/>
            </p:cNvGrpSpPr>
            <p:nvPr/>
          </p:nvGrpSpPr>
          <p:grpSpPr bwMode="auto">
            <a:xfrm>
              <a:off x="20379" y="28527"/>
              <a:ext cx="81" cy="2"/>
              <a:chOff x="20379" y="28527"/>
              <a:chExt cx="81" cy="2"/>
            </a:xfrm>
          </p:grpSpPr>
          <p:sp>
            <p:nvSpPr>
              <p:cNvPr id="20291" name="Freeform 915">
                <a:extLst>
                  <a:ext uri="{FF2B5EF4-FFF2-40B4-BE49-F238E27FC236}">
                    <a16:creationId xmlns:a16="http://schemas.microsoft.com/office/drawing/2014/main" id="{A7C00787-6491-4D6B-97D1-B560F633E02D}"/>
                  </a:ext>
                </a:extLst>
              </p:cNvPr>
              <p:cNvSpPr>
                <a:spLocks/>
              </p:cNvSpPr>
              <p:nvPr/>
            </p:nvSpPr>
            <p:spPr bwMode="auto">
              <a:xfrm>
                <a:off x="20379" y="28527"/>
                <a:ext cx="81" cy="2"/>
              </a:xfrm>
              <a:custGeom>
                <a:avLst/>
                <a:gdLst>
                  <a:gd name="T0" fmla="+- 0 20379 20379"/>
                  <a:gd name="T1" fmla="*/ T0 w 81"/>
                  <a:gd name="T2" fmla="+- 0 20459 20379"/>
                  <a:gd name="T3" fmla="*/ T2 w 81"/>
                </a:gdLst>
                <a:ahLst/>
                <a:cxnLst>
                  <a:cxn ang="0">
                    <a:pos x="T1" y="0"/>
                  </a:cxn>
                  <a:cxn ang="0">
                    <a:pos x="T3" y="0"/>
                  </a:cxn>
                </a:cxnLst>
                <a:rect l="0" t="0" r="r" b="b"/>
                <a:pathLst>
                  <a:path w="81">
                    <a:moveTo>
                      <a:pt x="0" y="0"/>
                    </a:moveTo>
                    <a:lnTo>
                      <a:pt x="80"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40" name="Group 916">
              <a:extLst>
                <a:ext uri="{FF2B5EF4-FFF2-40B4-BE49-F238E27FC236}">
                  <a16:creationId xmlns:a16="http://schemas.microsoft.com/office/drawing/2014/main" id="{AA3C08C5-8C14-4081-A4C8-E771EC6CF767}"/>
                </a:ext>
              </a:extLst>
            </p:cNvPr>
            <p:cNvGrpSpPr>
              <a:grpSpLocks/>
            </p:cNvGrpSpPr>
            <p:nvPr/>
          </p:nvGrpSpPr>
          <p:grpSpPr bwMode="auto">
            <a:xfrm>
              <a:off x="20371" y="28535"/>
              <a:ext cx="96" cy="2"/>
              <a:chOff x="20371" y="28535"/>
              <a:chExt cx="96" cy="2"/>
            </a:xfrm>
          </p:grpSpPr>
          <p:sp>
            <p:nvSpPr>
              <p:cNvPr id="20290" name="Freeform 917">
                <a:extLst>
                  <a:ext uri="{FF2B5EF4-FFF2-40B4-BE49-F238E27FC236}">
                    <a16:creationId xmlns:a16="http://schemas.microsoft.com/office/drawing/2014/main" id="{56A7F504-478C-4360-A7EE-7780D8CDA766}"/>
                  </a:ext>
                </a:extLst>
              </p:cNvPr>
              <p:cNvSpPr>
                <a:spLocks/>
              </p:cNvSpPr>
              <p:nvPr/>
            </p:nvSpPr>
            <p:spPr bwMode="auto">
              <a:xfrm>
                <a:off x="20371" y="28535"/>
                <a:ext cx="96" cy="2"/>
              </a:xfrm>
              <a:custGeom>
                <a:avLst/>
                <a:gdLst>
                  <a:gd name="T0" fmla="+- 0 20371 20371"/>
                  <a:gd name="T1" fmla="*/ T0 w 96"/>
                  <a:gd name="T2" fmla="+- 0 20467 20371"/>
                  <a:gd name="T3" fmla="*/ T2 w 96"/>
                </a:gdLst>
                <a:ahLst/>
                <a:cxnLst>
                  <a:cxn ang="0">
                    <a:pos x="T1" y="0"/>
                  </a:cxn>
                  <a:cxn ang="0">
                    <a:pos x="T3" y="0"/>
                  </a:cxn>
                </a:cxnLst>
                <a:rect l="0" t="0" r="r" b="b"/>
                <a:pathLst>
                  <a:path w="96">
                    <a:moveTo>
                      <a:pt x="0" y="0"/>
                    </a:moveTo>
                    <a:lnTo>
                      <a:pt x="96"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41" name="Group 918">
              <a:extLst>
                <a:ext uri="{FF2B5EF4-FFF2-40B4-BE49-F238E27FC236}">
                  <a16:creationId xmlns:a16="http://schemas.microsoft.com/office/drawing/2014/main" id="{AA2DD7BD-6747-4F8B-AD8A-D8FA583E574A}"/>
                </a:ext>
              </a:extLst>
            </p:cNvPr>
            <p:cNvGrpSpPr>
              <a:grpSpLocks/>
            </p:cNvGrpSpPr>
            <p:nvPr/>
          </p:nvGrpSpPr>
          <p:grpSpPr bwMode="auto">
            <a:xfrm>
              <a:off x="20530" y="28406"/>
              <a:ext cx="105" cy="169"/>
              <a:chOff x="20530" y="28406"/>
              <a:chExt cx="105" cy="169"/>
            </a:xfrm>
          </p:grpSpPr>
          <p:sp>
            <p:nvSpPr>
              <p:cNvPr id="20289" name="Freeform 919">
                <a:extLst>
                  <a:ext uri="{FF2B5EF4-FFF2-40B4-BE49-F238E27FC236}">
                    <a16:creationId xmlns:a16="http://schemas.microsoft.com/office/drawing/2014/main" id="{68423E45-0187-4C9E-B971-C0D59FA11C50}"/>
                  </a:ext>
                </a:extLst>
              </p:cNvPr>
              <p:cNvSpPr>
                <a:spLocks/>
              </p:cNvSpPr>
              <p:nvPr/>
            </p:nvSpPr>
            <p:spPr bwMode="auto">
              <a:xfrm>
                <a:off x="20530" y="28406"/>
                <a:ext cx="105" cy="169"/>
              </a:xfrm>
              <a:custGeom>
                <a:avLst/>
                <a:gdLst>
                  <a:gd name="T0" fmla="+- 0 20539 20530"/>
                  <a:gd name="T1" fmla="*/ T0 w 105"/>
                  <a:gd name="T2" fmla="+- 0 28495 28406"/>
                  <a:gd name="T3" fmla="*/ 28495 h 169"/>
                  <a:gd name="T4" fmla="+- 0 20595 20530"/>
                  <a:gd name="T5" fmla="*/ T4 w 105"/>
                  <a:gd name="T6" fmla="+- 0 28495 28406"/>
                  <a:gd name="T7" fmla="*/ 28495 h 169"/>
                  <a:gd name="T8" fmla="+- 0 20618 20530"/>
                  <a:gd name="T9" fmla="*/ T8 w 105"/>
                  <a:gd name="T10" fmla="+- 0 28487 28406"/>
                  <a:gd name="T11" fmla="*/ 28487 h 169"/>
                  <a:gd name="T12" fmla="+- 0 20627 20530"/>
                  <a:gd name="T13" fmla="*/ T12 w 105"/>
                  <a:gd name="T14" fmla="+- 0 28479 28406"/>
                  <a:gd name="T15" fmla="*/ 28479 h 169"/>
                  <a:gd name="T16" fmla="+- 0 20635 20530"/>
                  <a:gd name="T17" fmla="*/ T16 w 105"/>
                  <a:gd name="T18" fmla="+- 0 28462 28406"/>
                  <a:gd name="T19" fmla="*/ 28462 h 169"/>
                  <a:gd name="T20" fmla="+- 0 20635 20530"/>
                  <a:gd name="T21" fmla="*/ T20 w 105"/>
                  <a:gd name="T22" fmla="+- 0 28439 28406"/>
                  <a:gd name="T23" fmla="*/ 28439 h 169"/>
                  <a:gd name="T24" fmla="+- 0 20627 20530"/>
                  <a:gd name="T25" fmla="*/ T24 w 105"/>
                  <a:gd name="T26" fmla="+- 0 28423 28406"/>
                  <a:gd name="T27" fmla="*/ 28423 h 169"/>
                  <a:gd name="T28" fmla="+- 0 20618 20530"/>
                  <a:gd name="T29" fmla="*/ T28 w 105"/>
                  <a:gd name="T30" fmla="+- 0 28415 28406"/>
                  <a:gd name="T31" fmla="*/ 28415 h 169"/>
                  <a:gd name="T32" fmla="+- 0 20595 20530"/>
                  <a:gd name="T33" fmla="*/ T32 w 105"/>
                  <a:gd name="T34" fmla="+- 0 28406 28406"/>
                  <a:gd name="T35" fmla="*/ 28406 h 169"/>
                  <a:gd name="T36" fmla="+- 0 20530 20530"/>
                  <a:gd name="T37" fmla="*/ T36 w 105"/>
                  <a:gd name="T38" fmla="+- 0 28406 28406"/>
                  <a:gd name="T39" fmla="*/ 28406 h 169"/>
                  <a:gd name="T40" fmla="+- 0 20530 20530"/>
                  <a:gd name="T41" fmla="*/ T40 w 105"/>
                  <a:gd name="T42" fmla="+- 0 28575 28406"/>
                  <a:gd name="T43" fmla="*/ 28575 h 169"/>
                  <a:gd name="T44" fmla="+- 0 20539 20530"/>
                  <a:gd name="T45" fmla="*/ T44 w 105"/>
                  <a:gd name="T46" fmla="+- 0 28575 28406"/>
                  <a:gd name="T47" fmla="*/ 28575 h 169"/>
                  <a:gd name="T48" fmla="+- 0 20539 20530"/>
                  <a:gd name="T49" fmla="*/ T48 w 105"/>
                  <a:gd name="T50" fmla="+- 0 28415 28406"/>
                  <a:gd name="T51" fmla="*/ 28415 h 169"/>
                  <a:gd name="T52" fmla="+- 0 20595 20530"/>
                  <a:gd name="T53" fmla="*/ T52 w 105"/>
                  <a:gd name="T54" fmla="+- 0 28415 28406"/>
                  <a:gd name="T55" fmla="*/ 28415 h 169"/>
                  <a:gd name="T56" fmla="+- 0 20618 20530"/>
                  <a:gd name="T57" fmla="*/ T56 w 105"/>
                  <a:gd name="T58" fmla="+- 0 28423 28406"/>
                  <a:gd name="T59" fmla="*/ 28423 h 169"/>
                  <a:gd name="T60" fmla="+- 0 20627 20530"/>
                  <a:gd name="T61" fmla="*/ T60 w 105"/>
                  <a:gd name="T62" fmla="+- 0 28439 28406"/>
                  <a:gd name="T63" fmla="*/ 28439 h 169"/>
                  <a:gd name="T64" fmla="+- 0 20627 20530"/>
                  <a:gd name="T65" fmla="*/ T64 w 105"/>
                  <a:gd name="T66" fmla="+- 0 28462 28406"/>
                  <a:gd name="T67" fmla="*/ 28462 h 169"/>
                  <a:gd name="T68" fmla="+- 0 20618 20530"/>
                  <a:gd name="T69" fmla="*/ T68 w 105"/>
                  <a:gd name="T70" fmla="+- 0 28479 28406"/>
                  <a:gd name="T71" fmla="*/ 28479 h 169"/>
                  <a:gd name="T72" fmla="+- 0 20595 20530"/>
                  <a:gd name="T73" fmla="*/ T72 w 105"/>
                  <a:gd name="T74" fmla="+- 0 28487 28406"/>
                  <a:gd name="T75" fmla="*/ 28487 h 169"/>
                  <a:gd name="T76" fmla="+- 0 20539 20530"/>
                  <a:gd name="T77" fmla="*/ T76 w 105"/>
                  <a:gd name="T78" fmla="+- 0 28487 28406"/>
                  <a:gd name="T79" fmla="*/ 28487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105" h="169">
                    <a:moveTo>
                      <a:pt x="9" y="89"/>
                    </a:moveTo>
                    <a:lnTo>
                      <a:pt x="65" y="89"/>
                    </a:lnTo>
                    <a:lnTo>
                      <a:pt x="88" y="81"/>
                    </a:lnTo>
                    <a:lnTo>
                      <a:pt x="97" y="73"/>
                    </a:lnTo>
                    <a:lnTo>
                      <a:pt x="105" y="56"/>
                    </a:lnTo>
                    <a:lnTo>
                      <a:pt x="105" y="33"/>
                    </a:lnTo>
                    <a:lnTo>
                      <a:pt x="97" y="17"/>
                    </a:lnTo>
                    <a:lnTo>
                      <a:pt x="88" y="9"/>
                    </a:lnTo>
                    <a:lnTo>
                      <a:pt x="65" y="0"/>
                    </a:lnTo>
                    <a:lnTo>
                      <a:pt x="0" y="0"/>
                    </a:lnTo>
                    <a:lnTo>
                      <a:pt x="0" y="169"/>
                    </a:lnTo>
                    <a:lnTo>
                      <a:pt x="9" y="169"/>
                    </a:lnTo>
                    <a:lnTo>
                      <a:pt x="9" y="9"/>
                    </a:lnTo>
                    <a:lnTo>
                      <a:pt x="65" y="9"/>
                    </a:lnTo>
                    <a:lnTo>
                      <a:pt x="88" y="17"/>
                    </a:lnTo>
                    <a:lnTo>
                      <a:pt x="97" y="33"/>
                    </a:lnTo>
                    <a:lnTo>
                      <a:pt x="97" y="56"/>
                    </a:lnTo>
                    <a:lnTo>
                      <a:pt x="88" y="73"/>
                    </a:lnTo>
                    <a:lnTo>
                      <a:pt x="65" y="81"/>
                    </a:lnTo>
                    <a:lnTo>
                      <a:pt x="9" y="81"/>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42" name="Group 920">
              <a:extLst>
                <a:ext uri="{FF2B5EF4-FFF2-40B4-BE49-F238E27FC236}">
                  <a16:creationId xmlns:a16="http://schemas.microsoft.com/office/drawing/2014/main" id="{3A887C9D-819C-451D-A4FA-287DD1AE40F5}"/>
                </a:ext>
              </a:extLst>
            </p:cNvPr>
            <p:cNvGrpSpPr>
              <a:grpSpLocks/>
            </p:cNvGrpSpPr>
            <p:nvPr/>
          </p:nvGrpSpPr>
          <p:grpSpPr bwMode="auto">
            <a:xfrm>
              <a:off x="20579" y="28495"/>
              <a:ext cx="57" cy="80"/>
              <a:chOff x="20579" y="28495"/>
              <a:chExt cx="57" cy="80"/>
            </a:xfrm>
          </p:grpSpPr>
          <p:sp>
            <p:nvSpPr>
              <p:cNvPr id="20288" name="Freeform 921">
                <a:extLst>
                  <a:ext uri="{FF2B5EF4-FFF2-40B4-BE49-F238E27FC236}">
                    <a16:creationId xmlns:a16="http://schemas.microsoft.com/office/drawing/2014/main" id="{1C631315-C1CE-4A66-9301-5B74FF5C8FF6}"/>
                  </a:ext>
                </a:extLst>
              </p:cNvPr>
              <p:cNvSpPr>
                <a:spLocks/>
              </p:cNvSpPr>
              <p:nvPr/>
            </p:nvSpPr>
            <p:spPr bwMode="auto">
              <a:xfrm>
                <a:off x="20579" y="28495"/>
                <a:ext cx="57" cy="80"/>
              </a:xfrm>
              <a:custGeom>
                <a:avLst/>
                <a:gdLst>
                  <a:gd name="T0" fmla="+- 0 20579 20579"/>
                  <a:gd name="T1" fmla="*/ T0 w 57"/>
                  <a:gd name="T2" fmla="+- 0 28495 28495"/>
                  <a:gd name="T3" fmla="*/ 28495 h 80"/>
                  <a:gd name="T4" fmla="+- 0 20627 20579"/>
                  <a:gd name="T5" fmla="*/ T4 w 57"/>
                  <a:gd name="T6" fmla="+- 0 28575 28495"/>
                  <a:gd name="T7" fmla="*/ 28575 h 80"/>
                  <a:gd name="T8" fmla="+- 0 20635 20579"/>
                  <a:gd name="T9" fmla="*/ T8 w 57"/>
                  <a:gd name="T10" fmla="+- 0 28575 28495"/>
                  <a:gd name="T11" fmla="*/ 28575 h 80"/>
                  <a:gd name="T12" fmla="+- 0 20586 20579"/>
                  <a:gd name="T13" fmla="*/ T12 w 57"/>
                  <a:gd name="T14" fmla="+- 0 28495 28495"/>
                  <a:gd name="T15" fmla="*/ 28495 h 80"/>
                </a:gdLst>
                <a:ahLst/>
                <a:cxnLst>
                  <a:cxn ang="0">
                    <a:pos x="T1" y="T3"/>
                  </a:cxn>
                  <a:cxn ang="0">
                    <a:pos x="T5" y="T7"/>
                  </a:cxn>
                  <a:cxn ang="0">
                    <a:pos x="T9" y="T11"/>
                  </a:cxn>
                  <a:cxn ang="0">
                    <a:pos x="T13" y="T15"/>
                  </a:cxn>
                </a:cxnLst>
                <a:rect l="0" t="0" r="r" b="b"/>
                <a:pathLst>
                  <a:path w="57" h="80">
                    <a:moveTo>
                      <a:pt x="0" y="0"/>
                    </a:moveTo>
                    <a:lnTo>
                      <a:pt x="48" y="80"/>
                    </a:lnTo>
                    <a:lnTo>
                      <a:pt x="56" y="80"/>
                    </a:lnTo>
                    <a:lnTo>
                      <a:pt x="7"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43" name="Group 922">
              <a:extLst>
                <a:ext uri="{FF2B5EF4-FFF2-40B4-BE49-F238E27FC236}">
                  <a16:creationId xmlns:a16="http://schemas.microsoft.com/office/drawing/2014/main" id="{8893FC0F-1C22-4407-900D-2514B871097E}"/>
                </a:ext>
              </a:extLst>
            </p:cNvPr>
            <p:cNvGrpSpPr>
              <a:grpSpLocks/>
            </p:cNvGrpSpPr>
            <p:nvPr/>
          </p:nvGrpSpPr>
          <p:grpSpPr bwMode="auto">
            <a:xfrm>
              <a:off x="20683" y="28406"/>
              <a:ext cx="120" cy="169"/>
              <a:chOff x="20683" y="28406"/>
              <a:chExt cx="120" cy="169"/>
            </a:xfrm>
          </p:grpSpPr>
          <p:sp>
            <p:nvSpPr>
              <p:cNvPr id="20287" name="Freeform 923">
                <a:extLst>
                  <a:ext uri="{FF2B5EF4-FFF2-40B4-BE49-F238E27FC236}">
                    <a16:creationId xmlns:a16="http://schemas.microsoft.com/office/drawing/2014/main" id="{D2E33281-734E-40C6-BE7E-D2B614896115}"/>
                  </a:ext>
                </a:extLst>
              </p:cNvPr>
              <p:cNvSpPr>
                <a:spLocks/>
              </p:cNvSpPr>
              <p:nvPr/>
            </p:nvSpPr>
            <p:spPr bwMode="auto">
              <a:xfrm>
                <a:off x="20683" y="28406"/>
                <a:ext cx="120" cy="169"/>
              </a:xfrm>
              <a:custGeom>
                <a:avLst/>
                <a:gdLst>
                  <a:gd name="T0" fmla="+- 0 20763 20683"/>
                  <a:gd name="T1" fmla="*/ T0 w 120"/>
                  <a:gd name="T2" fmla="+- 0 28503 28406"/>
                  <a:gd name="T3" fmla="*/ 28503 h 169"/>
                  <a:gd name="T4" fmla="+- 0 20763 20683"/>
                  <a:gd name="T5" fmla="*/ T4 w 120"/>
                  <a:gd name="T6" fmla="+- 0 28511 28406"/>
                  <a:gd name="T7" fmla="*/ 28511 h 169"/>
                  <a:gd name="T8" fmla="+- 0 20795 20683"/>
                  <a:gd name="T9" fmla="*/ T8 w 120"/>
                  <a:gd name="T10" fmla="+- 0 28511 28406"/>
                  <a:gd name="T11" fmla="*/ 28511 h 169"/>
                  <a:gd name="T12" fmla="+- 0 20795 20683"/>
                  <a:gd name="T13" fmla="*/ T12 w 120"/>
                  <a:gd name="T14" fmla="+- 0 28535 28406"/>
                  <a:gd name="T15" fmla="*/ 28535 h 169"/>
                  <a:gd name="T16" fmla="+- 0 20786 20683"/>
                  <a:gd name="T17" fmla="*/ T16 w 120"/>
                  <a:gd name="T18" fmla="+- 0 28552 28406"/>
                  <a:gd name="T19" fmla="*/ 28552 h 169"/>
                  <a:gd name="T20" fmla="+- 0 20779 20683"/>
                  <a:gd name="T21" fmla="*/ T20 w 120"/>
                  <a:gd name="T22" fmla="+- 0 28559 28406"/>
                  <a:gd name="T23" fmla="*/ 28559 h 169"/>
                  <a:gd name="T24" fmla="+- 0 20763 20683"/>
                  <a:gd name="T25" fmla="*/ T24 w 120"/>
                  <a:gd name="T26" fmla="+- 0 28567 28406"/>
                  <a:gd name="T27" fmla="*/ 28567 h 169"/>
                  <a:gd name="T28" fmla="+- 0 20730 20683"/>
                  <a:gd name="T29" fmla="*/ T28 w 120"/>
                  <a:gd name="T30" fmla="+- 0 28567 28406"/>
                  <a:gd name="T31" fmla="*/ 28567 h 169"/>
                  <a:gd name="T32" fmla="+- 0 20715 20683"/>
                  <a:gd name="T33" fmla="*/ T32 w 120"/>
                  <a:gd name="T34" fmla="+- 0 28559 28406"/>
                  <a:gd name="T35" fmla="*/ 28559 h 169"/>
                  <a:gd name="T36" fmla="+- 0 20707 20683"/>
                  <a:gd name="T37" fmla="*/ T36 w 120"/>
                  <a:gd name="T38" fmla="+- 0 28552 28406"/>
                  <a:gd name="T39" fmla="*/ 28552 h 169"/>
                  <a:gd name="T40" fmla="+- 0 20698 20683"/>
                  <a:gd name="T41" fmla="*/ T40 w 120"/>
                  <a:gd name="T42" fmla="+- 0 28535 28406"/>
                  <a:gd name="T43" fmla="*/ 28535 h 169"/>
                  <a:gd name="T44" fmla="+- 0 20691 20683"/>
                  <a:gd name="T45" fmla="*/ T44 w 120"/>
                  <a:gd name="T46" fmla="+- 0 28511 28406"/>
                  <a:gd name="T47" fmla="*/ 28511 h 169"/>
                  <a:gd name="T48" fmla="+- 0 20691 20683"/>
                  <a:gd name="T49" fmla="*/ T48 w 120"/>
                  <a:gd name="T50" fmla="+- 0 28471 28406"/>
                  <a:gd name="T51" fmla="*/ 28471 h 169"/>
                  <a:gd name="T52" fmla="+- 0 20698 20683"/>
                  <a:gd name="T53" fmla="*/ T52 w 120"/>
                  <a:gd name="T54" fmla="+- 0 28447 28406"/>
                  <a:gd name="T55" fmla="*/ 28447 h 169"/>
                  <a:gd name="T56" fmla="+- 0 20707 20683"/>
                  <a:gd name="T57" fmla="*/ T56 w 120"/>
                  <a:gd name="T58" fmla="+- 0 28431 28406"/>
                  <a:gd name="T59" fmla="*/ 28431 h 169"/>
                  <a:gd name="T60" fmla="+- 0 20715 20683"/>
                  <a:gd name="T61" fmla="*/ T60 w 120"/>
                  <a:gd name="T62" fmla="+- 0 28423 28406"/>
                  <a:gd name="T63" fmla="*/ 28423 h 169"/>
                  <a:gd name="T64" fmla="+- 0 20730 20683"/>
                  <a:gd name="T65" fmla="*/ T64 w 120"/>
                  <a:gd name="T66" fmla="+- 0 28415 28406"/>
                  <a:gd name="T67" fmla="*/ 28415 h 169"/>
                  <a:gd name="T68" fmla="+- 0 20763 20683"/>
                  <a:gd name="T69" fmla="*/ T68 w 120"/>
                  <a:gd name="T70" fmla="+- 0 28415 28406"/>
                  <a:gd name="T71" fmla="*/ 28415 h 169"/>
                  <a:gd name="T72" fmla="+- 0 20779 20683"/>
                  <a:gd name="T73" fmla="*/ T72 w 120"/>
                  <a:gd name="T74" fmla="+- 0 28423 28406"/>
                  <a:gd name="T75" fmla="*/ 28423 h 169"/>
                  <a:gd name="T76" fmla="+- 0 20786 20683"/>
                  <a:gd name="T77" fmla="*/ T76 w 120"/>
                  <a:gd name="T78" fmla="+- 0 28431 28406"/>
                  <a:gd name="T79" fmla="*/ 28431 h 169"/>
                  <a:gd name="T80" fmla="+- 0 20795 20683"/>
                  <a:gd name="T81" fmla="*/ T80 w 120"/>
                  <a:gd name="T82" fmla="+- 0 28447 28406"/>
                  <a:gd name="T83" fmla="*/ 28447 h 169"/>
                  <a:gd name="T84" fmla="+- 0 20803 20683"/>
                  <a:gd name="T85" fmla="*/ T84 w 120"/>
                  <a:gd name="T86" fmla="+- 0 28447 28406"/>
                  <a:gd name="T87" fmla="*/ 28447 h 169"/>
                  <a:gd name="T88" fmla="+- 0 20795 20683"/>
                  <a:gd name="T89" fmla="*/ T88 w 120"/>
                  <a:gd name="T90" fmla="+- 0 28431 28406"/>
                  <a:gd name="T91" fmla="*/ 28431 h 169"/>
                  <a:gd name="T92" fmla="+- 0 20779 20683"/>
                  <a:gd name="T93" fmla="*/ T92 w 120"/>
                  <a:gd name="T94" fmla="+- 0 28415 28406"/>
                  <a:gd name="T95" fmla="*/ 28415 h 169"/>
                  <a:gd name="T96" fmla="+- 0 20763 20683"/>
                  <a:gd name="T97" fmla="*/ T96 w 120"/>
                  <a:gd name="T98" fmla="+- 0 28406 28406"/>
                  <a:gd name="T99" fmla="*/ 28406 h 169"/>
                  <a:gd name="T100" fmla="+- 0 20730 20683"/>
                  <a:gd name="T101" fmla="*/ T100 w 120"/>
                  <a:gd name="T102" fmla="+- 0 28406 28406"/>
                  <a:gd name="T103" fmla="*/ 28406 h 169"/>
                  <a:gd name="T104" fmla="+- 0 20715 20683"/>
                  <a:gd name="T105" fmla="*/ T104 w 120"/>
                  <a:gd name="T106" fmla="+- 0 28415 28406"/>
                  <a:gd name="T107" fmla="*/ 28415 h 169"/>
                  <a:gd name="T108" fmla="+- 0 20698 20683"/>
                  <a:gd name="T109" fmla="*/ T108 w 120"/>
                  <a:gd name="T110" fmla="+- 0 28431 28406"/>
                  <a:gd name="T111" fmla="*/ 28431 h 169"/>
                  <a:gd name="T112" fmla="+- 0 20691 20683"/>
                  <a:gd name="T113" fmla="*/ T112 w 120"/>
                  <a:gd name="T114" fmla="+- 0 28447 28406"/>
                  <a:gd name="T115" fmla="*/ 28447 h 169"/>
                  <a:gd name="T116" fmla="+- 0 20683 20683"/>
                  <a:gd name="T117" fmla="*/ T116 w 120"/>
                  <a:gd name="T118" fmla="+- 0 28471 28406"/>
                  <a:gd name="T119" fmla="*/ 28471 h 169"/>
                  <a:gd name="T120" fmla="+- 0 20683 20683"/>
                  <a:gd name="T121" fmla="*/ T120 w 120"/>
                  <a:gd name="T122" fmla="+- 0 28511 28406"/>
                  <a:gd name="T123" fmla="*/ 28511 h 169"/>
                  <a:gd name="T124" fmla="+- 0 20691 20683"/>
                  <a:gd name="T125" fmla="*/ T124 w 120"/>
                  <a:gd name="T126" fmla="+- 0 28535 28406"/>
                  <a:gd name="T127" fmla="*/ 28535 h 169"/>
                  <a:gd name="T128" fmla="+- 0 20698 20683"/>
                  <a:gd name="T129" fmla="*/ T128 w 120"/>
                  <a:gd name="T130" fmla="+- 0 28552 28406"/>
                  <a:gd name="T131" fmla="*/ 28552 h 169"/>
                  <a:gd name="T132" fmla="+- 0 20715 20683"/>
                  <a:gd name="T133" fmla="*/ T132 w 120"/>
                  <a:gd name="T134" fmla="+- 0 28567 28406"/>
                  <a:gd name="T135" fmla="*/ 28567 h 169"/>
                  <a:gd name="T136" fmla="+- 0 20730 20683"/>
                  <a:gd name="T137" fmla="*/ T136 w 120"/>
                  <a:gd name="T138" fmla="+- 0 28575 28406"/>
                  <a:gd name="T139" fmla="*/ 28575 h 169"/>
                  <a:gd name="T140" fmla="+- 0 20763 20683"/>
                  <a:gd name="T141" fmla="*/ T140 w 120"/>
                  <a:gd name="T142" fmla="+- 0 28575 28406"/>
                  <a:gd name="T143" fmla="*/ 28575 h 169"/>
                  <a:gd name="T144" fmla="+- 0 20779 20683"/>
                  <a:gd name="T145" fmla="*/ T144 w 120"/>
                  <a:gd name="T146" fmla="+- 0 28567 28406"/>
                  <a:gd name="T147" fmla="*/ 28567 h 169"/>
                  <a:gd name="T148" fmla="+- 0 20795 20683"/>
                  <a:gd name="T149" fmla="*/ T148 w 120"/>
                  <a:gd name="T150" fmla="+- 0 28552 28406"/>
                  <a:gd name="T151" fmla="*/ 28552 h 169"/>
                  <a:gd name="T152" fmla="+- 0 20803 20683"/>
                  <a:gd name="T153" fmla="*/ T152 w 120"/>
                  <a:gd name="T154" fmla="+- 0 28535 28406"/>
                  <a:gd name="T155" fmla="*/ 28535 h 169"/>
                  <a:gd name="T156" fmla="+- 0 20803 20683"/>
                  <a:gd name="T157" fmla="*/ T156 w 120"/>
                  <a:gd name="T158" fmla="+- 0 28503 28406"/>
                  <a:gd name="T159" fmla="*/ 28503 h 169"/>
                  <a:gd name="T160" fmla="+- 0 20763 20683"/>
                  <a:gd name="T161" fmla="*/ T160 w 120"/>
                  <a:gd name="T162" fmla="+- 0 28503 28406"/>
                  <a:gd name="T163" fmla="*/ 28503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120" h="169">
                    <a:moveTo>
                      <a:pt x="80" y="97"/>
                    </a:moveTo>
                    <a:lnTo>
                      <a:pt x="80" y="105"/>
                    </a:lnTo>
                    <a:lnTo>
                      <a:pt x="112" y="105"/>
                    </a:lnTo>
                    <a:lnTo>
                      <a:pt x="112" y="129"/>
                    </a:lnTo>
                    <a:lnTo>
                      <a:pt x="103" y="146"/>
                    </a:lnTo>
                    <a:lnTo>
                      <a:pt x="96" y="153"/>
                    </a:lnTo>
                    <a:lnTo>
                      <a:pt x="80" y="161"/>
                    </a:lnTo>
                    <a:lnTo>
                      <a:pt x="47" y="161"/>
                    </a:lnTo>
                    <a:lnTo>
                      <a:pt x="32" y="153"/>
                    </a:lnTo>
                    <a:lnTo>
                      <a:pt x="24" y="146"/>
                    </a:lnTo>
                    <a:lnTo>
                      <a:pt x="15" y="129"/>
                    </a:lnTo>
                    <a:lnTo>
                      <a:pt x="8" y="105"/>
                    </a:lnTo>
                    <a:lnTo>
                      <a:pt x="8" y="65"/>
                    </a:lnTo>
                    <a:lnTo>
                      <a:pt x="15" y="41"/>
                    </a:lnTo>
                    <a:lnTo>
                      <a:pt x="24" y="25"/>
                    </a:lnTo>
                    <a:lnTo>
                      <a:pt x="32" y="17"/>
                    </a:lnTo>
                    <a:lnTo>
                      <a:pt x="47" y="9"/>
                    </a:lnTo>
                    <a:lnTo>
                      <a:pt x="80" y="9"/>
                    </a:lnTo>
                    <a:lnTo>
                      <a:pt x="96" y="17"/>
                    </a:lnTo>
                    <a:lnTo>
                      <a:pt x="103" y="25"/>
                    </a:lnTo>
                    <a:lnTo>
                      <a:pt x="112" y="41"/>
                    </a:lnTo>
                    <a:lnTo>
                      <a:pt x="120" y="41"/>
                    </a:lnTo>
                    <a:lnTo>
                      <a:pt x="112" y="25"/>
                    </a:lnTo>
                    <a:lnTo>
                      <a:pt x="96" y="9"/>
                    </a:lnTo>
                    <a:lnTo>
                      <a:pt x="80" y="0"/>
                    </a:lnTo>
                    <a:lnTo>
                      <a:pt x="47" y="0"/>
                    </a:lnTo>
                    <a:lnTo>
                      <a:pt x="32" y="9"/>
                    </a:lnTo>
                    <a:lnTo>
                      <a:pt x="15" y="25"/>
                    </a:lnTo>
                    <a:lnTo>
                      <a:pt x="8" y="41"/>
                    </a:lnTo>
                    <a:lnTo>
                      <a:pt x="0" y="65"/>
                    </a:lnTo>
                    <a:lnTo>
                      <a:pt x="0" y="105"/>
                    </a:lnTo>
                    <a:lnTo>
                      <a:pt x="8" y="129"/>
                    </a:lnTo>
                    <a:lnTo>
                      <a:pt x="15" y="146"/>
                    </a:lnTo>
                    <a:lnTo>
                      <a:pt x="32" y="161"/>
                    </a:lnTo>
                    <a:lnTo>
                      <a:pt x="47" y="169"/>
                    </a:lnTo>
                    <a:lnTo>
                      <a:pt x="80" y="169"/>
                    </a:lnTo>
                    <a:lnTo>
                      <a:pt x="96" y="161"/>
                    </a:lnTo>
                    <a:lnTo>
                      <a:pt x="112" y="146"/>
                    </a:lnTo>
                    <a:lnTo>
                      <a:pt x="120" y="129"/>
                    </a:lnTo>
                    <a:lnTo>
                      <a:pt x="120" y="97"/>
                    </a:lnTo>
                    <a:lnTo>
                      <a:pt x="80" y="97"/>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44" name="Group 924">
              <a:extLst>
                <a:ext uri="{FF2B5EF4-FFF2-40B4-BE49-F238E27FC236}">
                  <a16:creationId xmlns:a16="http://schemas.microsoft.com/office/drawing/2014/main" id="{33F1549B-7972-44E1-80DC-FCD164575C1D}"/>
                </a:ext>
              </a:extLst>
            </p:cNvPr>
            <p:cNvGrpSpPr>
              <a:grpSpLocks/>
            </p:cNvGrpSpPr>
            <p:nvPr/>
          </p:nvGrpSpPr>
          <p:grpSpPr bwMode="auto">
            <a:xfrm>
              <a:off x="20859" y="28406"/>
              <a:ext cx="2" cy="169"/>
              <a:chOff x="20859" y="28406"/>
              <a:chExt cx="2" cy="169"/>
            </a:xfrm>
          </p:grpSpPr>
          <p:sp>
            <p:nvSpPr>
              <p:cNvPr id="20286" name="Freeform 925">
                <a:extLst>
                  <a:ext uri="{FF2B5EF4-FFF2-40B4-BE49-F238E27FC236}">
                    <a16:creationId xmlns:a16="http://schemas.microsoft.com/office/drawing/2014/main" id="{C7F58B51-034E-442B-B560-BA2C7A69328B}"/>
                  </a:ext>
                </a:extLst>
              </p:cNvPr>
              <p:cNvSpPr>
                <a:spLocks/>
              </p:cNvSpPr>
              <p:nvPr/>
            </p:nvSpPr>
            <p:spPr bwMode="auto">
              <a:xfrm>
                <a:off x="20859" y="28406"/>
                <a:ext cx="2" cy="169"/>
              </a:xfrm>
              <a:custGeom>
                <a:avLst/>
                <a:gdLst>
                  <a:gd name="T0" fmla="+- 0 28406 28406"/>
                  <a:gd name="T1" fmla="*/ 28406 h 169"/>
                  <a:gd name="T2" fmla="+- 0 28575 28406"/>
                  <a:gd name="T3" fmla="*/ 28575 h 169"/>
                </a:gdLst>
                <a:ahLst/>
                <a:cxnLst>
                  <a:cxn ang="0">
                    <a:pos x="0" y="T1"/>
                  </a:cxn>
                  <a:cxn ang="0">
                    <a:pos x="0" y="T3"/>
                  </a:cxn>
                </a:cxnLst>
                <a:rect l="0" t="0" r="r" b="b"/>
                <a:pathLst>
                  <a:path h="169">
                    <a:moveTo>
                      <a:pt x="0" y="0"/>
                    </a:moveTo>
                    <a:lnTo>
                      <a:pt x="0" y="169"/>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45" name="Group 926">
              <a:extLst>
                <a:ext uri="{FF2B5EF4-FFF2-40B4-BE49-F238E27FC236}">
                  <a16:creationId xmlns:a16="http://schemas.microsoft.com/office/drawing/2014/main" id="{D4515BFD-61B4-4DE1-A49A-ED38D91545DF}"/>
                </a:ext>
              </a:extLst>
            </p:cNvPr>
            <p:cNvGrpSpPr>
              <a:grpSpLocks/>
            </p:cNvGrpSpPr>
            <p:nvPr/>
          </p:nvGrpSpPr>
          <p:grpSpPr bwMode="auto">
            <a:xfrm>
              <a:off x="20867" y="28415"/>
              <a:ext cx="2" cy="152"/>
              <a:chOff x="20867" y="28415"/>
              <a:chExt cx="2" cy="152"/>
            </a:xfrm>
          </p:grpSpPr>
          <p:sp>
            <p:nvSpPr>
              <p:cNvPr id="20285" name="Freeform 927">
                <a:extLst>
                  <a:ext uri="{FF2B5EF4-FFF2-40B4-BE49-F238E27FC236}">
                    <a16:creationId xmlns:a16="http://schemas.microsoft.com/office/drawing/2014/main" id="{6B664A7B-51F6-4200-8243-BC47609D9AC1}"/>
                  </a:ext>
                </a:extLst>
              </p:cNvPr>
              <p:cNvSpPr>
                <a:spLocks/>
              </p:cNvSpPr>
              <p:nvPr/>
            </p:nvSpPr>
            <p:spPr bwMode="auto">
              <a:xfrm>
                <a:off x="20867" y="28415"/>
                <a:ext cx="2" cy="152"/>
              </a:xfrm>
              <a:custGeom>
                <a:avLst/>
                <a:gdLst>
                  <a:gd name="T0" fmla="+- 0 28415 28415"/>
                  <a:gd name="T1" fmla="*/ 28415 h 152"/>
                  <a:gd name="T2" fmla="+- 0 28567 28415"/>
                  <a:gd name="T3" fmla="*/ 28567 h 152"/>
                </a:gdLst>
                <a:ahLst/>
                <a:cxnLst>
                  <a:cxn ang="0">
                    <a:pos x="0" y="T1"/>
                  </a:cxn>
                  <a:cxn ang="0">
                    <a:pos x="0" y="T3"/>
                  </a:cxn>
                </a:cxnLst>
                <a:rect l="0" t="0" r="r" b="b"/>
                <a:pathLst>
                  <a:path h="152">
                    <a:moveTo>
                      <a:pt x="0" y="0"/>
                    </a:moveTo>
                    <a:lnTo>
                      <a:pt x="0" y="152"/>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46" name="Group 928">
              <a:extLst>
                <a:ext uri="{FF2B5EF4-FFF2-40B4-BE49-F238E27FC236}">
                  <a16:creationId xmlns:a16="http://schemas.microsoft.com/office/drawing/2014/main" id="{CA1F0358-4C80-4D22-8B82-121D8C19C2D2}"/>
                </a:ext>
              </a:extLst>
            </p:cNvPr>
            <p:cNvGrpSpPr>
              <a:grpSpLocks/>
            </p:cNvGrpSpPr>
            <p:nvPr/>
          </p:nvGrpSpPr>
          <p:grpSpPr bwMode="auto">
            <a:xfrm>
              <a:off x="20859" y="28406"/>
              <a:ext cx="96" cy="9"/>
              <a:chOff x="20859" y="28406"/>
              <a:chExt cx="96" cy="9"/>
            </a:xfrm>
          </p:grpSpPr>
          <p:sp>
            <p:nvSpPr>
              <p:cNvPr id="20284" name="Freeform 929">
                <a:extLst>
                  <a:ext uri="{FF2B5EF4-FFF2-40B4-BE49-F238E27FC236}">
                    <a16:creationId xmlns:a16="http://schemas.microsoft.com/office/drawing/2014/main" id="{C43E63FF-EFD8-4D08-9C9F-F4CA48084E92}"/>
                  </a:ext>
                </a:extLst>
              </p:cNvPr>
              <p:cNvSpPr>
                <a:spLocks/>
              </p:cNvSpPr>
              <p:nvPr/>
            </p:nvSpPr>
            <p:spPr bwMode="auto">
              <a:xfrm>
                <a:off x="20859" y="28406"/>
                <a:ext cx="96" cy="9"/>
              </a:xfrm>
              <a:custGeom>
                <a:avLst/>
                <a:gdLst>
                  <a:gd name="T0" fmla="+- 0 20859 20859"/>
                  <a:gd name="T1" fmla="*/ T0 w 96"/>
                  <a:gd name="T2" fmla="+- 0 28406 28406"/>
                  <a:gd name="T3" fmla="*/ 28406 h 9"/>
                  <a:gd name="T4" fmla="+- 0 20955 20859"/>
                  <a:gd name="T5" fmla="*/ T4 w 96"/>
                  <a:gd name="T6" fmla="+- 0 28406 28406"/>
                  <a:gd name="T7" fmla="*/ 28406 h 9"/>
                  <a:gd name="T8" fmla="+- 0 20955 20859"/>
                  <a:gd name="T9" fmla="*/ T8 w 96"/>
                  <a:gd name="T10" fmla="+- 0 28415 28406"/>
                  <a:gd name="T11" fmla="*/ 28415 h 9"/>
                  <a:gd name="T12" fmla="+- 0 20867 20859"/>
                  <a:gd name="T13" fmla="*/ T12 w 96"/>
                  <a:gd name="T14" fmla="+- 0 28415 28406"/>
                  <a:gd name="T15" fmla="*/ 28415 h 9"/>
                </a:gdLst>
                <a:ahLst/>
                <a:cxnLst>
                  <a:cxn ang="0">
                    <a:pos x="T1" y="T3"/>
                  </a:cxn>
                  <a:cxn ang="0">
                    <a:pos x="T5" y="T7"/>
                  </a:cxn>
                  <a:cxn ang="0">
                    <a:pos x="T9" y="T11"/>
                  </a:cxn>
                  <a:cxn ang="0">
                    <a:pos x="T13" y="T15"/>
                  </a:cxn>
                </a:cxnLst>
                <a:rect l="0" t="0" r="r" b="b"/>
                <a:pathLst>
                  <a:path w="96" h="9">
                    <a:moveTo>
                      <a:pt x="0" y="0"/>
                    </a:moveTo>
                    <a:lnTo>
                      <a:pt x="96" y="0"/>
                    </a:lnTo>
                    <a:lnTo>
                      <a:pt x="96" y="9"/>
                    </a:lnTo>
                    <a:lnTo>
                      <a:pt x="8" y="9"/>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47" name="Group 930">
              <a:extLst>
                <a:ext uri="{FF2B5EF4-FFF2-40B4-BE49-F238E27FC236}">
                  <a16:creationId xmlns:a16="http://schemas.microsoft.com/office/drawing/2014/main" id="{1520168F-D8E3-42BD-85A2-2108A4FF2B71}"/>
                </a:ext>
              </a:extLst>
            </p:cNvPr>
            <p:cNvGrpSpPr>
              <a:grpSpLocks/>
            </p:cNvGrpSpPr>
            <p:nvPr/>
          </p:nvGrpSpPr>
          <p:grpSpPr bwMode="auto">
            <a:xfrm>
              <a:off x="20867" y="28487"/>
              <a:ext cx="49" cy="9"/>
              <a:chOff x="20867" y="28487"/>
              <a:chExt cx="49" cy="9"/>
            </a:xfrm>
          </p:grpSpPr>
          <p:sp>
            <p:nvSpPr>
              <p:cNvPr id="20283" name="Freeform 931">
                <a:extLst>
                  <a:ext uri="{FF2B5EF4-FFF2-40B4-BE49-F238E27FC236}">
                    <a16:creationId xmlns:a16="http://schemas.microsoft.com/office/drawing/2014/main" id="{339CD6D3-EA2D-4C99-8EFC-385AB86ACB12}"/>
                  </a:ext>
                </a:extLst>
              </p:cNvPr>
              <p:cNvSpPr>
                <a:spLocks/>
              </p:cNvSpPr>
              <p:nvPr/>
            </p:nvSpPr>
            <p:spPr bwMode="auto">
              <a:xfrm>
                <a:off x="20867" y="28487"/>
                <a:ext cx="49" cy="9"/>
              </a:xfrm>
              <a:custGeom>
                <a:avLst/>
                <a:gdLst>
                  <a:gd name="T0" fmla="+- 0 20867 20867"/>
                  <a:gd name="T1" fmla="*/ T0 w 49"/>
                  <a:gd name="T2" fmla="+- 0 28487 28487"/>
                  <a:gd name="T3" fmla="*/ 28487 h 9"/>
                  <a:gd name="T4" fmla="+- 0 20915 20867"/>
                  <a:gd name="T5" fmla="*/ T4 w 49"/>
                  <a:gd name="T6" fmla="+- 0 28487 28487"/>
                  <a:gd name="T7" fmla="*/ 28487 h 9"/>
                  <a:gd name="T8" fmla="+- 0 20915 20867"/>
                  <a:gd name="T9" fmla="*/ T8 w 49"/>
                  <a:gd name="T10" fmla="+- 0 28495 28487"/>
                  <a:gd name="T11" fmla="*/ 28495 h 9"/>
                  <a:gd name="T12" fmla="+- 0 20867 20867"/>
                  <a:gd name="T13" fmla="*/ T12 w 49"/>
                  <a:gd name="T14" fmla="+- 0 28495 28487"/>
                  <a:gd name="T15" fmla="*/ 28495 h 9"/>
                </a:gdLst>
                <a:ahLst/>
                <a:cxnLst>
                  <a:cxn ang="0">
                    <a:pos x="T1" y="T3"/>
                  </a:cxn>
                  <a:cxn ang="0">
                    <a:pos x="T5" y="T7"/>
                  </a:cxn>
                  <a:cxn ang="0">
                    <a:pos x="T9" y="T11"/>
                  </a:cxn>
                  <a:cxn ang="0">
                    <a:pos x="T13" y="T15"/>
                  </a:cxn>
                </a:cxnLst>
                <a:rect l="0" t="0" r="r" b="b"/>
                <a:pathLst>
                  <a:path w="49" h="9">
                    <a:moveTo>
                      <a:pt x="0" y="0"/>
                    </a:moveTo>
                    <a:lnTo>
                      <a:pt x="48" y="0"/>
                    </a:lnTo>
                    <a:lnTo>
                      <a:pt x="48" y="8"/>
                    </a:lnTo>
                    <a:lnTo>
                      <a:pt x="0" y="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48" name="Group 932">
              <a:extLst>
                <a:ext uri="{FF2B5EF4-FFF2-40B4-BE49-F238E27FC236}">
                  <a16:creationId xmlns:a16="http://schemas.microsoft.com/office/drawing/2014/main" id="{43BB3C6B-9C3F-40EC-BFF7-6600997362AC}"/>
                </a:ext>
              </a:extLst>
            </p:cNvPr>
            <p:cNvGrpSpPr>
              <a:grpSpLocks/>
            </p:cNvGrpSpPr>
            <p:nvPr/>
          </p:nvGrpSpPr>
          <p:grpSpPr bwMode="auto">
            <a:xfrm>
              <a:off x="20859" y="28567"/>
              <a:ext cx="96" cy="8"/>
              <a:chOff x="20859" y="28567"/>
              <a:chExt cx="96" cy="8"/>
            </a:xfrm>
          </p:grpSpPr>
          <p:sp>
            <p:nvSpPr>
              <p:cNvPr id="20282" name="Freeform 933">
                <a:extLst>
                  <a:ext uri="{FF2B5EF4-FFF2-40B4-BE49-F238E27FC236}">
                    <a16:creationId xmlns:a16="http://schemas.microsoft.com/office/drawing/2014/main" id="{6FA7B6DD-FC3A-4279-B084-A2428F298807}"/>
                  </a:ext>
                </a:extLst>
              </p:cNvPr>
              <p:cNvSpPr>
                <a:spLocks/>
              </p:cNvSpPr>
              <p:nvPr/>
            </p:nvSpPr>
            <p:spPr bwMode="auto">
              <a:xfrm>
                <a:off x="20859" y="28567"/>
                <a:ext cx="96" cy="8"/>
              </a:xfrm>
              <a:custGeom>
                <a:avLst/>
                <a:gdLst>
                  <a:gd name="T0" fmla="+- 0 20867 20859"/>
                  <a:gd name="T1" fmla="*/ T0 w 96"/>
                  <a:gd name="T2" fmla="+- 0 28567 28567"/>
                  <a:gd name="T3" fmla="*/ 28567 h 8"/>
                  <a:gd name="T4" fmla="+- 0 20955 20859"/>
                  <a:gd name="T5" fmla="*/ T4 w 96"/>
                  <a:gd name="T6" fmla="+- 0 28567 28567"/>
                  <a:gd name="T7" fmla="*/ 28567 h 8"/>
                  <a:gd name="T8" fmla="+- 0 20955 20859"/>
                  <a:gd name="T9" fmla="*/ T8 w 96"/>
                  <a:gd name="T10" fmla="+- 0 28575 28567"/>
                  <a:gd name="T11" fmla="*/ 28575 h 8"/>
                  <a:gd name="T12" fmla="+- 0 20859 20859"/>
                  <a:gd name="T13" fmla="*/ T12 w 96"/>
                  <a:gd name="T14" fmla="+- 0 28575 28567"/>
                  <a:gd name="T15" fmla="*/ 28575 h 8"/>
                </a:gdLst>
                <a:ahLst/>
                <a:cxnLst>
                  <a:cxn ang="0">
                    <a:pos x="T1" y="T3"/>
                  </a:cxn>
                  <a:cxn ang="0">
                    <a:pos x="T5" y="T7"/>
                  </a:cxn>
                  <a:cxn ang="0">
                    <a:pos x="T9" y="T11"/>
                  </a:cxn>
                  <a:cxn ang="0">
                    <a:pos x="T13" y="T15"/>
                  </a:cxn>
                </a:cxnLst>
                <a:rect l="0" t="0" r="r" b="b"/>
                <a:pathLst>
                  <a:path w="96" h="8">
                    <a:moveTo>
                      <a:pt x="8" y="0"/>
                    </a:moveTo>
                    <a:lnTo>
                      <a:pt x="96" y="0"/>
                    </a:lnTo>
                    <a:lnTo>
                      <a:pt x="96" y="8"/>
                    </a:lnTo>
                    <a:lnTo>
                      <a:pt x="0" y="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49" name="Group 934">
              <a:extLst>
                <a:ext uri="{FF2B5EF4-FFF2-40B4-BE49-F238E27FC236}">
                  <a16:creationId xmlns:a16="http://schemas.microsoft.com/office/drawing/2014/main" id="{DE828944-6A07-404D-8D57-CC4B738AC4BA}"/>
                </a:ext>
              </a:extLst>
            </p:cNvPr>
            <p:cNvGrpSpPr>
              <a:grpSpLocks/>
            </p:cNvGrpSpPr>
            <p:nvPr/>
          </p:nvGrpSpPr>
          <p:grpSpPr bwMode="auto">
            <a:xfrm>
              <a:off x="21171" y="28406"/>
              <a:ext cx="113" cy="169"/>
              <a:chOff x="21171" y="28406"/>
              <a:chExt cx="113" cy="169"/>
            </a:xfrm>
          </p:grpSpPr>
          <p:sp>
            <p:nvSpPr>
              <p:cNvPr id="20281" name="Freeform 935">
                <a:extLst>
                  <a:ext uri="{FF2B5EF4-FFF2-40B4-BE49-F238E27FC236}">
                    <a16:creationId xmlns:a16="http://schemas.microsoft.com/office/drawing/2014/main" id="{61E7AFE1-248F-4072-A1C6-E652823E3318}"/>
                  </a:ext>
                </a:extLst>
              </p:cNvPr>
              <p:cNvSpPr>
                <a:spLocks/>
              </p:cNvSpPr>
              <p:nvPr/>
            </p:nvSpPr>
            <p:spPr bwMode="auto">
              <a:xfrm>
                <a:off x="21171" y="28406"/>
                <a:ext cx="113" cy="169"/>
              </a:xfrm>
              <a:custGeom>
                <a:avLst/>
                <a:gdLst>
                  <a:gd name="T0" fmla="+- 0 21171 21171"/>
                  <a:gd name="T1" fmla="*/ T0 w 113"/>
                  <a:gd name="T2" fmla="+- 0 28552 28406"/>
                  <a:gd name="T3" fmla="*/ 28552 h 169"/>
                  <a:gd name="T4" fmla="+- 0 21188 21171"/>
                  <a:gd name="T5" fmla="*/ T4 w 113"/>
                  <a:gd name="T6" fmla="+- 0 28567 28406"/>
                  <a:gd name="T7" fmla="*/ 28567 h 169"/>
                  <a:gd name="T8" fmla="+- 0 21212 21171"/>
                  <a:gd name="T9" fmla="*/ T8 w 113"/>
                  <a:gd name="T10" fmla="+- 0 28575 28406"/>
                  <a:gd name="T11" fmla="*/ 28575 h 169"/>
                  <a:gd name="T12" fmla="+- 0 21244 21171"/>
                  <a:gd name="T13" fmla="*/ T12 w 113"/>
                  <a:gd name="T14" fmla="+- 0 28575 28406"/>
                  <a:gd name="T15" fmla="*/ 28575 h 169"/>
                  <a:gd name="T16" fmla="+- 0 21268 21171"/>
                  <a:gd name="T17" fmla="*/ T16 w 113"/>
                  <a:gd name="T18" fmla="+- 0 28567 28406"/>
                  <a:gd name="T19" fmla="*/ 28567 h 169"/>
                  <a:gd name="T20" fmla="+- 0 21283 21171"/>
                  <a:gd name="T21" fmla="*/ T20 w 113"/>
                  <a:gd name="T22" fmla="+- 0 28552 28406"/>
                  <a:gd name="T23" fmla="*/ 28552 h 169"/>
                  <a:gd name="T24" fmla="+- 0 21283 21171"/>
                  <a:gd name="T25" fmla="*/ T24 w 113"/>
                  <a:gd name="T26" fmla="+- 0 28527 28406"/>
                  <a:gd name="T27" fmla="*/ 28527 h 169"/>
                  <a:gd name="T28" fmla="+- 0 21276 21171"/>
                  <a:gd name="T29" fmla="*/ T28 w 113"/>
                  <a:gd name="T30" fmla="+- 0 28511 28406"/>
                  <a:gd name="T31" fmla="*/ 28511 h 169"/>
                  <a:gd name="T32" fmla="+- 0 21259 21171"/>
                  <a:gd name="T33" fmla="*/ T32 w 113"/>
                  <a:gd name="T34" fmla="+- 0 28495 28406"/>
                  <a:gd name="T35" fmla="*/ 28495 h 169"/>
                  <a:gd name="T36" fmla="+- 0 21244 21171"/>
                  <a:gd name="T37" fmla="*/ T36 w 113"/>
                  <a:gd name="T38" fmla="+- 0 28487 28406"/>
                  <a:gd name="T39" fmla="*/ 28487 h 169"/>
                  <a:gd name="T40" fmla="+- 0 21203 21171"/>
                  <a:gd name="T41" fmla="*/ T40 w 113"/>
                  <a:gd name="T42" fmla="+- 0 28471 28406"/>
                  <a:gd name="T43" fmla="*/ 28471 h 169"/>
                  <a:gd name="T44" fmla="+- 0 21188 21171"/>
                  <a:gd name="T45" fmla="*/ T44 w 113"/>
                  <a:gd name="T46" fmla="+- 0 28462 28406"/>
                  <a:gd name="T47" fmla="*/ 28462 h 169"/>
                  <a:gd name="T48" fmla="+- 0 21179 21171"/>
                  <a:gd name="T49" fmla="*/ T48 w 113"/>
                  <a:gd name="T50" fmla="+- 0 28447 28406"/>
                  <a:gd name="T51" fmla="*/ 28447 h 169"/>
                  <a:gd name="T52" fmla="+- 0 21179 21171"/>
                  <a:gd name="T53" fmla="*/ T52 w 113"/>
                  <a:gd name="T54" fmla="+- 0 28431 28406"/>
                  <a:gd name="T55" fmla="*/ 28431 h 169"/>
                  <a:gd name="T56" fmla="+- 0 21188 21171"/>
                  <a:gd name="T57" fmla="*/ T56 w 113"/>
                  <a:gd name="T58" fmla="+- 0 28423 28406"/>
                  <a:gd name="T59" fmla="*/ 28423 h 169"/>
                  <a:gd name="T60" fmla="+- 0 21212 21171"/>
                  <a:gd name="T61" fmla="*/ T60 w 113"/>
                  <a:gd name="T62" fmla="+- 0 28415 28406"/>
                  <a:gd name="T63" fmla="*/ 28415 h 169"/>
                  <a:gd name="T64" fmla="+- 0 21244 21171"/>
                  <a:gd name="T65" fmla="*/ T64 w 113"/>
                  <a:gd name="T66" fmla="+- 0 28415 28406"/>
                  <a:gd name="T67" fmla="*/ 28415 h 169"/>
                  <a:gd name="T68" fmla="+- 0 21259 21171"/>
                  <a:gd name="T69" fmla="*/ T68 w 113"/>
                  <a:gd name="T70" fmla="+- 0 28423 28406"/>
                  <a:gd name="T71" fmla="*/ 28423 h 169"/>
                  <a:gd name="T72" fmla="+- 0 21268 21171"/>
                  <a:gd name="T73" fmla="*/ T72 w 113"/>
                  <a:gd name="T74" fmla="+- 0 28431 28406"/>
                  <a:gd name="T75" fmla="*/ 28431 h 169"/>
                  <a:gd name="T76" fmla="+- 0 21283 21171"/>
                  <a:gd name="T77" fmla="*/ T76 w 113"/>
                  <a:gd name="T78" fmla="+- 0 28431 28406"/>
                  <a:gd name="T79" fmla="*/ 28431 h 169"/>
                  <a:gd name="T80" fmla="+- 0 21268 21171"/>
                  <a:gd name="T81" fmla="*/ T80 w 113"/>
                  <a:gd name="T82" fmla="+- 0 28415 28406"/>
                  <a:gd name="T83" fmla="*/ 28415 h 169"/>
                  <a:gd name="T84" fmla="+- 0 21244 21171"/>
                  <a:gd name="T85" fmla="*/ T84 w 113"/>
                  <a:gd name="T86" fmla="+- 0 28406 28406"/>
                  <a:gd name="T87" fmla="*/ 28406 h 169"/>
                  <a:gd name="T88" fmla="+- 0 21212 21171"/>
                  <a:gd name="T89" fmla="*/ T88 w 113"/>
                  <a:gd name="T90" fmla="+- 0 28406 28406"/>
                  <a:gd name="T91" fmla="*/ 28406 h 169"/>
                  <a:gd name="T92" fmla="+- 0 21188 21171"/>
                  <a:gd name="T93" fmla="*/ T92 w 113"/>
                  <a:gd name="T94" fmla="+- 0 28415 28406"/>
                  <a:gd name="T95" fmla="*/ 28415 h 169"/>
                  <a:gd name="T96" fmla="+- 0 21171 21171"/>
                  <a:gd name="T97" fmla="*/ T96 w 113"/>
                  <a:gd name="T98" fmla="+- 0 28431 28406"/>
                  <a:gd name="T99" fmla="*/ 28431 h 169"/>
                  <a:gd name="T100" fmla="+- 0 21171 21171"/>
                  <a:gd name="T101" fmla="*/ T100 w 113"/>
                  <a:gd name="T102" fmla="+- 0 28447 28406"/>
                  <a:gd name="T103" fmla="*/ 28447 h 169"/>
                  <a:gd name="T104" fmla="+- 0 21179 21171"/>
                  <a:gd name="T105" fmla="*/ T104 w 113"/>
                  <a:gd name="T106" fmla="+- 0 28462 28406"/>
                  <a:gd name="T107" fmla="*/ 28462 h 169"/>
                  <a:gd name="T108" fmla="+- 0 21188 21171"/>
                  <a:gd name="T109" fmla="*/ T108 w 113"/>
                  <a:gd name="T110" fmla="+- 0 28471 28406"/>
                  <a:gd name="T111" fmla="*/ 28471 h 169"/>
                  <a:gd name="T112" fmla="+- 0 21203 21171"/>
                  <a:gd name="T113" fmla="*/ T112 w 113"/>
                  <a:gd name="T114" fmla="+- 0 28479 28406"/>
                  <a:gd name="T115" fmla="*/ 28479 h 169"/>
                  <a:gd name="T116" fmla="+- 0 21244 21171"/>
                  <a:gd name="T117" fmla="*/ T116 w 113"/>
                  <a:gd name="T118" fmla="+- 0 28495 28406"/>
                  <a:gd name="T119" fmla="*/ 28495 h 169"/>
                  <a:gd name="T120" fmla="+- 0 21259 21171"/>
                  <a:gd name="T121" fmla="*/ T120 w 113"/>
                  <a:gd name="T122" fmla="+- 0 28503 28406"/>
                  <a:gd name="T123" fmla="*/ 28503 h 169"/>
                  <a:gd name="T124" fmla="+- 0 21268 21171"/>
                  <a:gd name="T125" fmla="*/ T124 w 113"/>
                  <a:gd name="T126" fmla="+- 0 28511 28406"/>
                  <a:gd name="T127" fmla="*/ 28511 h 169"/>
                  <a:gd name="T128" fmla="+- 0 21276 21171"/>
                  <a:gd name="T129" fmla="*/ T128 w 113"/>
                  <a:gd name="T130" fmla="+- 0 28527 28406"/>
                  <a:gd name="T131" fmla="*/ 28527 h 169"/>
                  <a:gd name="T132" fmla="+- 0 21276 21171"/>
                  <a:gd name="T133" fmla="*/ T132 w 113"/>
                  <a:gd name="T134" fmla="+- 0 28552 28406"/>
                  <a:gd name="T135" fmla="*/ 28552 h 169"/>
                  <a:gd name="T136" fmla="+- 0 21268 21171"/>
                  <a:gd name="T137" fmla="*/ T136 w 113"/>
                  <a:gd name="T138" fmla="+- 0 28559 28406"/>
                  <a:gd name="T139" fmla="*/ 28559 h 169"/>
                  <a:gd name="T140" fmla="+- 0 21244 21171"/>
                  <a:gd name="T141" fmla="*/ T140 w 113"/>
                  <a:gd name="T142" fmla="+- 0 28567 28406"/>
                  <a:gd name="T143" fmla="*/ 28567 h 169"/>
                  <a:gd name="T144" fmla="+- 0 21212 21171"/>
                  <a:gd name="T145" fmla="*/ T144 w 113"/>
                  <a:gd name="T146" fmla="+- 0 28567 28406"/>
                  <a:gd name="T147" fmla="*/ 28567 h 169"/>
                  <a:gd name="T148" fmla="+- 0 21195 21171"/>
                  <a:gd name="T149" fmla="*/ T148 w 113"/>
                  <a:gd name="T150" fmla="+- 0 28559 28406"/>
                  <a:gd name="T151" fmla="*/ 28559 h 169"/>
                  <a:gd name="T152" fmla="+- 0 21188 21171"/>
                  <a:gd name="T153" fmla="*/ T152 w 113"/>
                  <a:gd name="T154" fmla="+- 0 28552 28406"/>
                  <a:gd name="T155" fmla="*/ 28552 h 169"/>
                  <a:gd name="T156" fmla="+- 0 21171 21171"/>
                  <a:gd name="T157" fmla="*/ T156 w 113"/>
                  <a:gd name="T158" fmla="+- 0 28552 28406"/>
                  <a:gd name="T159" fmla="*/ 28552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13" h="169">
                    <a:moveTo>
                      <a:pt x="0" y="146"/>
                    </a:moveTo>
                    <a:lnTo>
                      <a:pt x="17" y="161"/>
                    </a:lnTo>
                    <a:lnTo>
                      <a:pt x="41" y="169"/>
                    </a:lnTo>
                    <a:lnTo>
                      <a:pt x="73" y="169"/>
                    </a:lnTo>
                    <a:lnTo>
                      <a:pt x="97" y="161"/>
                    </a:lnTo>
                    <a:lnTo>
                      <a:pt x="112" y="146"/>
                    </a:lnTo>
                    <a:lnTo>
                      <a:pt x="112" y="121"/>
                    </a:lnTo>
                    <a:lnTo>
                      <a:pt x="105" y="105"/>
                    </a:lnTo>
                    <a:lnTo>
                      <a:pt x="88" y="89"/>
                    </a:lnTo>
                    <a:lnTo>
                      <a:pt x="73" y="81"/>
                    </a:lnTo>
                    <a:lnTo>
                      <a:pt x="32" y="65"/>
                    </a:lnTo>
                    <a:lnTo>
                      <a:pt x="17" y="56"/>
                    </a:lnTo>
                    <a:lnTo>
                      <a:pt x="8" y="41"/>
                    </a:lnTo>
                    <a:lnTo>
                      <a:pt x="8" y="25"/>
                    </a:lnTo>
                    <a:lnTo>
                      <a:pt x="17" y="17"/>
                    </a:lnTo>
                    <a:lnTo>
                      <a:pt x="41" y="9"/>
                    </a:lnTo>
                    <a:lnTo>
                      <a:pt x="73" y="9"/>
                    </a:lnTo>
                    <a:lnTo>
                      <a:pt x="88" y="17"/>
                    </a:lnTo>
                    <a:lnTo>
                      <a:pt x="97" y="25"/>
                    </a:lnTo>
                    <a:lnTo>
                      <a:pt x="112" y="25"/>
                    </a:lnTo>
                    <a:lnTo>
                      <a:pt x="97" y="9"/>
                    </a:lnTo>
                    <a:lnTo>
                      <a:pt x="73" y="0"/>
                    </a:lnTo>
                    <a:lnTo>
                      <a:pt x="41" y="0"/>
                    </a:lnTo>
                    <a:lnTo>
                      <a:pt x="17" y="9"/>
                    </a:lnTo>
                    <a:lnTo>
                      <a:pt x="0" y="25"/>
                    </a:lnTo>
                    <a:lnTo>
                      <a:pt x="0" y="41"/>
                    </a:lnTo>
                    <a:lnTo>
                      <a:pt x="8" y="56"/>
                    </a:lnTo>
                    <a:lnTo>
                      <a:pt x="17" y="65"/>
                    </a:lnTo>
                    <a:lnTo>
                      <a:pt x="32" y="73"/>
                    </a:lnTo>
                    <a:lnTo>
                      <a:pt x="73" y="89"/>
                    </a:lnTo>
                    <a:lnTo>
                      <a:pt x="88" y="97"/>
                    </a:lnTo>
                    <a:lnTo>
                      <a:pt x="97" y="105"/>
                    </a:lnTo>
                    <a:lnTo>
                      <a:pt x="105" y="121"/>
                    </a:lnTo>
                    <a:lnTo>
                      <a:pt x="105" y="146"/>
                    </a:lnTo>
                    <a:lnTo>
                      <a:pt x="97" y="153"/>
                    </a:lnTo>
                    <a:lnTo>
                      <a:pt x="73" y="161"/>
                    </a:lnTo>
                    <a:lnTo>
                      <a:pt x="41" y="161"/>
                    </a:lnTo>
                    <a:lnTo>
                      <a:pt x="24" y="153"/>
                    </a:lnTo>
                    <a:lnTo>
                      <a:pt x="17" y="146"/>
                    </a:lnTo>
                    <a:lnTo>
                      <a:pt x="0" y="14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50" name="Group 936">
              <a:extLst>
                <a:ext uri="{FF2B5EF4-FFF2-40B4-BE49-F238E27FC236}">
                  <a16:creationId xmlns:a16="http://schemas.microsoft.com/office/drawing/2014/main" id="{C21A1A49-6961-477B-9F86-55F0B0A6DDA0}"/>
                </a:ext>
              </a:extLst>
            </p:cNvPr>
            <p:cNvGrpSpPr>
              <a:grpSpLocks/>
            </p:cNvGrpSpPr>
            <p:nvPr/>
          </p:nvGrpSpPr>
          <p:grpSpPr bwMode="auto">
            <a:xfrm>
              <a:off x="21343" y="28403"/>
              <a:ext cx="2" cy="175"/>
              <a:chOff x="21343" y="28403"/>
              <a:chExt cx="2" cy="175"/>
            </a:xfrm>
          </p:grpSpPr>
          <p:sp>
            <p:nvSpPr>
              <p:cNvPr id="20280" name="Freeform 937">
                <a:extLst>
                  <a:ext uri="{FF2B5EF4-FFF2-40B4-BE49-F238E27FC236}">
                    <a16:creationId xmlns:a16="http://schemas.microsoft.com/office/drawing/2014/main" id="{DBDA40BD-3D7C-4169-BD70-F09F21A99405}"/>
                  </a:ext>
                </a:extLst>
              </p:cNvPr>
              <p:cNvSpPr>
                <a:spLocks/>
              </p:cNvSpPr>
              <p:nvPr/>
            </p:nvSpPr>
            <p:spPr bwMode="auto">
              <a:xfrm>
                <a:off x="21343" y="28403"/>
                <a:ext cx="2" cy="175"/>
              </a:xfrm>
              <a:custGeom>
                <a:avLst/>
                <a:gdLst>
                  <a:gd name="T0" fmla="+- 0 28403 28403"/>
                  <a:gd name="T1" fmla="*/ 28403 h 175"/>
                  <a:gd name="T2" fmla="+- 0 28578 28403"/>
                  <a:gd name="T3" fmla="*/ 28578 h 175"/>
                </a:gdLst>
                <a:ahLst/>
                <a:cxnLst>
                  <a:cxn ang="0">
                    <a:pos x="0" y="T1"/>
                  </a:cxn>
                  <a:cxn ang="0">
                    <a:pos x="0" y="T3"/>
                  </a:cxn>
                </a:cxnLst>
                <a:rect l="0" t="0" r="r" b="b"/>
                <a:pathLst>
                  <a:path h="175">
                    <a:moveTo>
                      <a:pt x="0" y="0"/>
                    </a:moveTo>
                    <a:lnTo>
                      <a:pt x="0" y="175"/>
                    </a:lnTo>
                  </a:path>
                </a:pathLst>
              </a:custGeom>
              <a:noFill/>
              <a:ln w="103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51" name="Group 938">
              <a:extLst>
                <a:ext uri="{FF2B5EF4-FFF2-40B4-BE49-F238E27FC236}">
                  <a16:creationId xmlns:a16="http://schemas.microsoft.com/office/drawing/2014/main" id="{6AA19DB1-C1D1-4500-B8B7-B691059EAEB2}"/>
                </a:ext>
              </a:extLst>
            </p:cNvPr>
            <p:cNvGrpSpPr>
              <a:grpSpLocks/>
            </p:cNvGrpSpPr>
            <p:nvPr/>
          </p:nvGrpSpPr>
          <p:grpSpPr bwMode="auto">
            <a:xfrm>
              <a:off x="21444" y="28415"/>
              <a:ext cx="8" cy="160"/>
              <a:chOff x="21444" y="28415"/>
              <a:chExt cx="8" cy="160"/>
            </a:xfrm>
          </p:grpSpPr>
          <p:sp>
            <p:nvSpPr>
              <p:cNvPr id="20279" name="Freeform 939">
                <a:extLst>
                  <a:ext uri="{FF2B5EF4-FFF2-40B4-BE49-F238E27FC236}">
                    <a16:creationId xmlns:a16="http://schemas.microsoft.com/office/drawing/2014/main" id="{C72704F5-1F29-4FFD-B730-E59E77ABAD4D}"/>
                  </a:ext>
                </a:extLst>
              </p:cNvPr>
              <p:cNvSpPr>
                <a:spLocks/>
              </p:cNvSpPr>
              <p:nvPr/>
            </p:nvSpPr>
            <p:spPr bwMode="auto">
              <a:xfrm>
                <a:off x="21444" y="28415"/>
                <a:ext cx="8" cy="160"/>
              </a:xfrm>
              <a:custGeom>
                <a:avLst/>
                <a:gdLst>
                  <a:gd name="T0" fmla="+- 0 21444 21444"/>
                  <a:gd name="T1" fmla="*/ T0 w 8"/>
                  <a:gd name="T2" fmla="+- 0 28415 28415"/>
                  <a:gd name="T3" fmla="*/ 28415 h 160"/>
                  <a:gd name="T4" fmla="+- 0 21444 21444"/>
                  <a:gd name="T5" fmla="*/ T4 w 8"/>
                  <a:gd name="T6" fmla="+- 0 28575 28415"/>
                  <a:gd name="T7" fmla="*/ 28575 h 160"/>
                  <a:gd name="T8" fmla="+- 0 21451 21444"/>
                  <a:gd name="T9" fmla="*/ T8 w 8"/>
                  <a:gd name="T10" fmla="+- 0 28575 28415"/>
                  <a:gd name="T11" fmla="*/ 28575 h 160"/>
                  <a:gd name="T12" fmla="+- 0 21451 21444"/>
                  <a:gd name="T13" fmla="*/ T12 w 8"/>
                  <a:gd name="T14" fmla="+- 0 28415 28415"/>
                  <a:gd name="T15" fmla="*/ 28415 h 160"/>
                </a:gdLst>
                <a:ahLst/>
                <a:cxnLst>
                  <a:cxn ang="0">
                    <a:pos x="T1" y="T3"/>
                  </a:cxn>
                  <a:cxn ang="0">
                    <a:pos x="T5" y="T7"/>
                  </a:cxn>
                  <a:cxn ang="0">
                    <a:pos x="T9" y="T11"/>
                  </a:cxn>
                  <a:cxn ang="0">
                    <a:pos x="T13" y="T15"/>
                  </a:cxn>
                </a:cxnLst>
                <a:rect l="0" t="0" r="r" b="b"/>
                <a:pathLst>
                  <a:path w="8" h="160">
                    <a:moveTo>
                      <a:pt x="0" y="0"/>
                    </a:moveTo>
                    <a:lnTo>
                      <a:pt x="0" y="160"/>
                    </a:lnTo>
                    <a:lnTo>
                      <a:pt x="7" y="160"/>
                    </a:lnTo>
                    <a:lnTo>
                      <a:pt x="7"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52" name="Group 940">
              <a:extLst>
                <a:ext uri="{FF2B5EF4-FFF2-40B4-BE49-F238E27FC236}">
                  <a16:creationId xmlns:a16="http://schemas.microsoft.com/office/drawing/2014/main" id="{7CA4BAC9-5CF9-4DF4-878F-FBF13D777349}"/>
                </a:ext>
              </a:extLst>
            </p:cNvPr>
            <p:cNvGrpSpPr>
              <a:grpSpLocks/>
            </p:cNvGrpSpPr>
            <p:nvPr/>
          </p:nvGrpSpPr>
          <p:grpSpPr bwMode="auto">
            <a:xfrm>
              <a:off x="21392" y="28411"/>
              <a:ext cx="112" cy="2"/>
              <a:chOff x="21392" y="28411"/>
              <a:chExt cx="112" cy="2"/>
            </a:xfrm>
          </p:grpSpPr>
          <p:sp>
            <p:nvSpPr>
              <p:cNvPr id="20278" name="Freeform 941">
                <a:extLst>
                  <a:ext uri="{FF2B5EF4-FFF2-40B4-BE49-F238E27FC236}">
                    <a16:creationId xmlns:a16="http://schemas.microsoft.com/office/drawing/2014/main" id="{2013D9AC-174D-4267-B2BC-6F52ABCC78FA}"/>
                  </a:ext>
                </a:extLst>
              </p:cNvPr>
              <p:cNvSpPr>
                <a:spLocks/>
              </p:cNvSpPr>
              <p:nvPr/>
            </p:nvSpPr>
            <p:spPr bwMode="auto">
              <a:xfrm>
                <a:off x="21392" y="28411"/>
                <a:ext cx="112" cy="2"/>
              </a:xfrm>
              <a:custGeom>
                <a:avLst/>
                <a:gdLst>
                  <a:gd name="T0" fmla="+- 0 21392 21392"/>
                  <a:gd name="T1" fmla="*/ T0 w 112"/>
                  <a:gd name="T2" fmla="+- 0 21503 21392"/>
                  <a:gd name="T3" fmla="*/ T2 w 112"/>
                </a:gdLst>
                <a:ahLst/>
                <a:cxnLst>
                  <a:cxn ang="0">
                    <a:pos x="T1" y="0"/>
                  </a:cxn>
                  <a:cxn ang="0">
                    <a:pos x="T3" y="0"/>
                  </a:cxn>
                </a:cxnLst>
                <a:rect l="0" t="0" r="r" b="b"/>
                <a:pathLst>
                  <a:path w="112">
                    <a:moveTo>
                      <a:pt x="0" y="0"/>
                    </a:moveTo>
                    <a:lnTo>
                      <a:pt x="111" y="0"/>
                    </a:lnTo>
                  </a:path>
                </a:pathLst>
              </a:custGeom>
              <a:noFill/>
              <a:ln w="1104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53" name="Group 942">
              <a:extLst>
                <a:ext uri="{FF2B5EF4-FFF2-40B4-BE49-F238E27FC236}">
                  <a16:creationId xmlns:a16="http://schemas.microsoft.com/office/drawing/2014/main" id="{BEF3559F-8AA1-460F-97D9-8D858D6EA7D5}"/>
                </a:ext>
              </a:extLst>
            </p:cNvPr>
            <p:cNvGrpSpPr>
              <a:grpSpLocks/>
            </p:cNvGrpSpPr>
            <p:nvPr/>
          </p:nvGrpSpPr>
          <p:grpSpPr bwMode="auto">
            <a:xfrm>
              <a:off x="21548" y="28406"/>
              <a:ext cx="2" cy="169"/>
              <a:chOff x="21548" y="28406"/>
              <a:chExt cx="2" cy="169"/>
            </a:xfrm>
          </p:grpSpPr>
          <p:sp>
            <p:nvSpPr>
              <p:cNvPr id="20277" name="Freeform 943">
                <a:extLst>
                  <a:ext uri="{FF2B5EF4-FFF2-40B4-BE49-F238E27FC236}">
                    <a16:creationId xmlns:a16="http://schemas.microsoft.com/office/drawing/2014/main" id="{6AD7382D-4F54-4D47-A34D-ECE953B46494}"/>
                  </a:ext>
                </a:extLst>
              </p:cNvPr>
              <p:cNvSpPr>
                <a:spLocks/>
              </p:cNvSpPr>
              <p:nvPr/>
            </p:nvSpPr>
            <p:spPr bwMode="auto">
              <a:xfrm>
                <a:off x="21548" y="28406"/>
                <a:ext cx="2" cy="169"/>
              </a:xfrm>
              <a:custGeom>
                <a:avLst/>
                <a:gdLst>
                  <a:gd name="T0" fmla="+- 0 28406 28406"/>
                  <a:gd name="T1" fmla="*/ 28406 h 169"/>
                  <a:gd name="T2" fmla="+- 0 28575 28406"/>
                  <a:gd name="T3" fmla="*/ 28575 h 169"/>
                </a:gdLst>
                <a:ahLst/>
                <a:cxnLst>
                  <a:cxn ang="0">
                    <a:pos x="0" y="T1"/>
                  </a:cxn>
                  <a:cxn ang="0">
                    <a:pos x="0" y="T3"/>
                  </a:cxn>
                </a:cxnLst>
                <a:rect l="0" t="0" r="r" b="b"/>
                <a:pathLst>
                  <a:path h="169">
                    <a:moveTo>
                      <a:pt x="0" y="0"/>
                    </a:moveTo>
                    <a:lnTo>
                      <a:pt x="0" y="169"/>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54" name="Group 944">
              <a:extLst>
                <a:ext uri="{FF2B5EF4-FFF2-40B4-BE49-F238E27FC236}">
                  <a16:creationId xmlns:a16="http://schemas.microsoft.com/office/drawing/2014/main" id="{F71CBC70-3F2B-4480-8250-FD2008709058}"/>
                </a:ext>
              </a:extLst>
            </p:cNvPr>
            <p:cNvGrpSpPr>
              <a:grpSpLocks/>
            </p:cNvGrpSpPr>
            <p:nvPr/>
          </p:nvGrpSpPr>
          <p:grpSpPr bwMode="auto">
            <a:xfrm>
              <a:off x="21556" y="28415"/>
              <a:ext cx="2" cy="152"/>
              <a:chOff x="21556" y="28415"/>
              <a:chExt cx="2" cy="152"/>
            </a:xfrm>
          </p:grpSpPr>
          <p:sp>
            <p:nvSpPr>
              <p:cNvPr id="20276" name="Freeform 945">
                <a:extLst>
                  <a:ext uri="{FF2B5EF4-FFF2-40B4-BE49-F238E27FC236}">
                    <a16:creationId xmlns:a16="http://schemas.microsoft.com/office/drawing/2014/main" id="{F502B566-876B-4C33-9457-74630EA762FA}"/>
                  </a:ext>
                </a:extLst>
              </p:cNvPr>
              <p:cNvSpPr>
                <a:spLocks/>
              </p:cNvSpPr>
              <p:nvPr/>
            </p:nvSpPr>
            <p:spPr bwMode="auto">
              <a:xfrm>
                <a:off x="21556" y="28415"/>
                <a:ext cx="2" cy="152"/>
              </a:xfrm>
              <a:custGeom>
                <a:avLst/>
                <a:gdLst>
                  <a:gd name="T0" fmla="+- 0 28415 28415"/>
                  <a:gd name="T1" fmla="*/ 28415 h 152"/>
                  <a:gd name="T2" fmla="+- 0 28567 28415"/>
                  <a:gd name="T3" fmla="*/ 28567 h 152"/>
                </a:gdLst>
                <a:ahLst/>
                <a:cxnLst>
                  <a:cxn ang="0">
                    <a:pos x="0" y="T1"/>
                  </a:cxn>
                  <a:cxn ang="0">
                    <a:pos x="0" y="T3"/>
                  </a:cxn>
                </a:cxnLst>
                <a:rect l="0" t="0" r="r" b="b"/>
                <a:pathLst>
                  <a:path h="152">
                    <a:moveTo>
                      <a:pt x="0" y="0"/>
                    </a:moveTo>
                    <a:lnTo>
                      <a:pt x="0" y="152"/>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55" name="Group 946">
              <a:extLst>
                <a:ext uri="{FF2B5EF4-FFF2-40B4-BE49-F238E27FC236}">
                  <a16:creationId xmlns:a16="http://schemas.microsoft.com/office/drawing/2014/main" id="{3B234DE0-EE3B-4EEB-9EA7-9419CF8125BA}"/>
                </a:ext>
              </a:extLst>
            </p:cNvPr>
            <p:cNvGrpSpPr>
              <a:grpSpLocks/>
            </p:cNvGrpSpPr>
            <p:nvPr/>
          </p:nvGrpSpPr>
          <p:grpSpPr bwMode="auto">
            <a:xfrm>
              <a:off x="21548" y="28406"/>
              <a:ext cx="96" cy="9"/>
              <a:chOff x="21548" y="28406"/>
              <a:chExt cx="96" cy="9"/>
            </a:xfrm>
          </p:grpSpPr>
          <p:sp>
            <p:nvSpPr>
              <p:cNvPr id="20275" name="Freeform 947">
                <a:extLst>
                  <a:ext uri="{FF2B5EF4-FFF2-40B4-BE49-F238E27FC236}">
                    <a16:creationId xmlns:a16="http://schemas.microsoft.com/office/drawing/2014/main" id="{C5F626B1-EAB6-45B3-B36D-A7E02A8A662B}"/>
                  </a:ext>
                </a:extLst>
              </p:cNvPr>
              <p:cNvSpPr>
                <a:spLocks/>
              </p:cNvSpPr>
              <p:nvPr/>
            </p:nvSpPr>
            <p:spPr bwMode="auto">
              <a:xfrm>
                <a:off x="21548" y="28406"/>
                <a:ext cx="96" cy="9"/>
              </a:xfrm>
              <a:custGeom>
                <a:avLst/>
                <a:gdLst>
                  <a:gd name="T0" fmla="+- 0 21548 21548"/>
                  <a:gd name="T1" fmla="*/ T0 w 96"/>
                  <a:gd name="T2" fmla="+- 0 28406 28406"/>
                  <a:gd name="T3" fmla="*/ 28406 h 9"/>
                  <a:gd name="T4" fmla="+- 0 21644 21548"/>
                  <a:gd name="T5" fmla="*/ T4 w 96"/>
                  <a:gd name="T6" fmla="+- 0 28406 28406"/>
                  <a:gd name="T7" fmla="*/ 28406 h 9"/>
                  <a:gd name="T8" fmla="+- 0 21644 21548"/>
                  <a:gd name="T9" fmla="*/ T8 w 96"/>
                  <a:gd name="T10" fmla="+- 0 28415 28406"/>
                  <a:gd name="T11" fmla="*/ 28415 h 9"/>
                  <a:gd name="T12" fmla="+- 0 21556 21548"/>
                  <a:gd name="T13" fmla="*/ T12 w 96"/>
                  <a:gd name="T14" fmla="+- 0 28415 28406"/>
                  <a:gd name="T15" fmla="*/ 28415 h 9"/>
                </a:gdLst>
                <a:ahLst/>
                <a:cxnLst>
                  <a:cxn ang="0">
                    <a:pos x="T1" y="T3"/>
                  </a:cxn>
                  <a:cxn ang="0">
                    <a:pos x="T5" y="T7"/>
                  </a:cxn>
                  <a:cxn ang="0">
                    <a:pos x="T9" y="T11"/>
                  </a:cxn>
                  <a:cxn ang="0">
                    <a:pos x="T13" y="T15"/>
                  </a:cxn>
                </a:cxnLst>
                <a:rect l="0" t="0" r="r" b="b"/>
                <a:pathLst>
                  <a:path w="96" h="9">
                    <a:moveTo>
                      <a:pt x="0" y="0"/>
                    </a:moveTo>
                    <a:lnTo>
                      <a:pt x="96" y="0"/>
                    </a:lnTo>
                    <a:lnTo>
                      <a:pt x="96" y="9"/>
                    </a:lnTo>
                    <a:lnTo>
                      <a:pt x="8" y="9"/>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56" name="Group 948">
              <a:extLst>
                <a:ext uri="{FF2B5EF4-FFF2-40B4-BE49-F238E27FC236}">
                  <a16:creationId xmlns:a16="http://schemas.microsoft.com/office/drawing/2014/main" id="{B53AA5B0-1B7E-4041-AA6D-7429A4889C1F}"/>
                </a:ext>
              </a:extLst>
            </p:cNvPr>
            <p:cNvGrpSpPr>
              <a:grpSpLocks/>
            </p:cNvGrpSpPr>
            <p:nvPr/>
          </p:nvGrpSpPr>
          <p:grpSpPr bwMode="auto">
            <a:xfrm>
              <a:off x="21556" y="28487"/>
              <a:ext cx="49" cy="9"/>
              <a:chOff x="21556" y="28487"/>
              <a:chExt cx="49" cy="9"/>
            </a:xfrm>
          </p:grpSpPr>
          <p:sp>
            <p:nvSpPr>
              <p:cNvPr id="20274" name="Freeform 949">
                <a:extLst>
                  <a:ext uri="{FF2B5EF4-FFF2-40B4-BE49-F238E27FC236}">
                    <a16:creationId xmlns:a16="http://schemas.microsoft.com/office/drawing/2014/main" id="{6C45A54E-F67D-4F1B-84D8-B9F71F7F4512}"/>
                  </a:ext>
                </a:extLst>
              </p:cNvPr>
              <p:cNvSpPr>
                <a:spLocks/>
              </p:cNvSpPr>
              <p:nvPr/>
            </p:nvSpPr>
            <p:spPr bwMode="auto">
              <a:xfrm>
                <a:off x="21556" y="28487"/>
                <a:ext cx="49" cy="9"/>
              </a:xfrm>
              <a:custGeom>
                <a:avLst/>
                <a:gdLst>
                  <a:gd name="T0" fmla="+- 0 21556 21556"/>
                  <a:gd name="T1" fmla="*/ T0 w 49"/>
                  <a:gd name="T2" fmla="+- 0 28487 28487"/>
                  <a:gd name="T3" fmla="*/ 28487 h 9"/>
                  <a:gd name="T4" fmla="+- 0 21604 21556"/>
                  <a:gd name="T5" fmla="*/ T4 w 49"/>
                  <a:gd name="T6" fmla="+- 0 28487 28487"/>
                  <a:gd name="T7" fmla="*/ 28487 h 9"/>
                  <a:gd name="T8" fmla="+- 0 21604 21556"/>
                  <a:gd name="T9" fmla="*/ T8 w 49"/>
                  <a:gd name="T10" fmla="+- 0 28495 28487"/>
                  <a:gd name="T11" fmla="*/ 28495 h 9"/>
                  <a:gd name="T12" fmla="+- 0 21556 21556"/>
                  <a:gd name="T13" fmla="*/ T12 w 49"/>
                  <a:gd name="T14" fmla="+- 0 28495 28487"/>
                  <a:gd name="T15" fmla="*/ 28495 h 9"/>
                </a:gdLst>
                <a:ahLst/>
                <a:cxnLst>
                  <a:cxn ang="0">
                    <a:pos x="T1" y="T3"/>
                  </a:cxn>
                  <a:cxn ang="0">
                    <a:pos x="T5" y="T7"/>
                  </a:cxn>
                  <a:cxn ang="0">
                    <a:pos x="T9" y="T11"/>
                  </a:cxn>
                  <a:cxn ang="0">
                    <a:pos x="T13" y="T15"/>
                  </a:cxn>
                </a:cxnLst>
                <a:rect l="0" t="0" r="r" b="b"/>
                <a:pathLst>
                  <a:path w="49" h="9">
                    <a:moveTo>
                      <a:pt x="0" y="0"/>
                    </a:moveTo>
                    <a:lnTo>
                      <a:pt x="48" y="0"/>
                    </a:lnTo>
                    <a:lnTo>
                      <a:pt x="48" y="8"/>
                    </a:lnTo>
                    <a:lnTo>
                      <a:pt x="0" y="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57" name="Group 950">
              <a:extLst>
                <a:ext uri="{FF2B5EF4-FFF2-40B4-BE49-F238E27FC236}">
                  <a16:creationId xmlns:a16="http://schemas.microsoft.com/office/drawing/2014/main" id="{A296E08B-2415-4023-B39C-BA1935AA29DA}"/>
                </a:ext>
              </a:extLst>
            </p:cNvPr>
            <p:cNvGrpSpPr>
              <a:grpSpLocks/>
            </p:cNvGrpSpPr>
            <p:nvPr/>
          </p:nvGrpSpPr>
          <p:grpSpPr bwMode="auto">
            <a:xfrm>
              <a:off x="21548" y="28567"/>
              <a:ext cx="96" cy="8"/>
              <a:chOff x="21548" y="28567"/>
              <a:chExt cx="96" cy="8"/>
            </a:xfrm>
          </p:grpSpPr>
          <p:sp>
            <p:nvSpPr>
              <p:cNvPr id="20273" name="Freeform 951">
                <a:extLst>
                  <a:ext uri="{FF2B5EF4-FFF2-40B4-BE49-F238E27FC236}">
                    <a16:creationId xmlns:a16="http://schemas.microsoft.com/office/drawing/2014/main" id="{505190AE-1C52-495F-8681-3A9234FAF891}"/>
                  </a:ext>
                </a:extLst>
              </p:cNvPr>
              <p:cNvSpPr>
                <a:spLocks/>
              </p:cNvSpPr>
              <p:nvPr/>
            </p:nvSpPr>
            <p:spPr bwMode="auto">
              <a:xfrm>
                <a:off x="21548" y="28567"/>
                <a:ext cx="96" cy="8"/>
              </a:xfrm>
              <a:custGeom>
                <a:avLst/>
                <a:gdLst>
                  <a:gd name="T0" fmla="+- 0 21556 21548"/>
                  <a:gd name="T1" fmla="*/ T0 w 96"/>
                  <a:gd name="T2" fmla="+- 0 28567 28567"/>
                  <a:gd name="T3" fmla="*/ 28567 h 8"/>
                  <a:gd name="T4" fmla="+- 0 21644 21548"/>
                  <a:gd name="T5" fmla="*/ T4 w 96"/>
                  <a:gd name="T6" fmla="+- 0 28567 28567"/>
                  <a:gd name="T7" fmla="*/ 28567 h 8"/>
                  <a:gd name="T8" fmla="+- 0 21644 21548"/>
                  <a:gd name="T9" fmla="*/ T8 w 96"/>
                  <a:gd name="T10" fmla="+- 0 28575 28567"/>
                  <a:gd name="T11" fmla="*/ 28575 h 8"/>
                  <a:gd name="T12" fmla="+- 0 21548 21548"/>
                  <a:gd name="T13" fmla="*/ T12 w 96"/>
                  <a:gd name="T14" fmla="+- 0 28575 28567"/>
                  <a:gd name="T15" fmla="*/ 28575 h 8"/>
                </a:gdLst>
                <a:ahLst/>
                <a:cxnLst>
                  <a:cxn ang="0">
                    <a:pos x="T1" y="T3"/>
                  </a:cxn>
                  <a:cxn ang="0">
                    <a:pos x="T5" y="T7"/>
                  </a:cxn>
                  <a:cxn ang="0">
                    <a:pos x="T9" y="T11"/>
                  </a:cxn>
                  <a:cxn ang="0">
                    <a:pos x="T13" y="T15"/>
                  </a:cxn>
                </a:cxnLst>
                <a:rect l="0" t="0" r="r" b="b"/>
                <a:pathLst>
                  <a:path w="96" h="8">
                    <a:moveTo>
                      <a:pt x="8" y="0"/>
                    </a:moveTo>
                    <a:lnTo>
                      <a:pt x="96" y="0"/>
                    </a:lnTo>
                    <a:lnTo>
                      <a:pt x="96" y="8"/>
                    </a:lnTo>
                    <a:lnTo>
                      <a:pt x="0" y="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58" name="Group 952">
              <a:extLst>
                <a:ext uri="{FF2B5EF4-FFF2-40B4-BE49-F238E27FC236}">
                  <a16:creationId xmlns:a16="http://schemas.microsoft.com/office/drawing/2014/main" id="{30D86409-0B12-44CF-A207-CEF83F9B2353}"/>
                </a:ext>
              </a:extLst>
            </p:cNvPr>
            <p:cNvGrpSpPr>
              <a:grpSpLocks/>
            </p:cNvGrpSpPr>
            <p:nvPr/>
          </p:nvGrpSpPr>
          <p:grpSpPr bwMode="auto">
            <a:xfrm>
              <a:off x="21692" y="28406"/>
              <a:ext cx="113" cy="169"/>
              <a:chOff x="21692" y="28406"/>
              <a:chExt cx="113" cy="169"/>
            </a:xfrm>
          </p:grpSpPr>
          <p:sp>
            <p:nvSpPr>
              <p:cNvPr id="20272" name="Freeform 953">
                <a:extLst>
                  <a:ext uri="{FF2B5EF4-FFF2-40B4-BE49-F238E27FC236}">
                    <a16:creationId xmlns:a16="http://schemas.microsoft.com/office/drawing/2014/main" id="{27883FCD-0009-4D20-A927-B79A680E2954}"/>
                  </a:ext>
                </a:extLst>
              </p:cNvPr>
              <p:cNvSpPr>
                <a:spLocks/>
              </p:cNvSpPr>
              <p:nvPr/>
            </p:nvSpPr>
            <p:spPr bwMode="auto">
              <a:xfrm>
                <a:off x="21692" y="28406"/>
                <a:ext cx="113" cy="169"/>
              </a:xfrm>
              <a:custGeom>
                <a:avLst/>
                <a:gdLst>
                  <a:gd name="T0" fmla="+- 0 21692 21692"/>
                  <a:gd name="T1" fmla="*/ T0 w 113"/>
                  <a:gd name="T2" fmla="+- 0 28552 28406"/>
                  <a:gd name="T3" fmla="*/ 28552 h 169"/>
                  <a:gd name="T4" fmla="+- 0 21708 21692"/>
                  <a:gd name="T5" fmla="*/ T4 w 113"/>
                  <a:gd name="T6" fmla="+- 0 28567 28406"/>
                  <a:gd name="T7" fmla="*/ 28567 h 169"/>
                  <a:gd name="T8" fmla="+- 0 21732 21692"/>
                  <a:gd name="T9" fmla="*/ T8 w 113"/>
                  <a:gd name="T10" fmla="+- 0 28575 28406"/>
                  <a:gd name="T11" fmla="*/ 28575 h 169"/>
                  <a:gd name="T12" fmla="+- 0 21764 21692"/>
                  <a:gd name="T13" fmla="*/ T12 w 113"/>
                  <a:gd name="T14" fmla="+- 0 28575 28406"/>
                  <a:gd name="T15" fmla="*/ 28575 h 169"/>
                  <a:gd name="T16" fmla="+- 0 21788 21692"/>
                  <a:gd name="T17" fmla="*/ T16 w 113"/>
                  <a:gd name="T18" fmla="+- 0 28567 28406"/>
                  <a:gd name="T19" fmla="*/ 28567 h 169"/>
                  <a:gd name="T20" fmla="+- 0 21804 21692"/>
                  <a:gd name="T21" fmla="*/ T20 w 113"/>
                  <a:gd name="T22" fmla="+- 0 28552 28406"/>
                  <a:gd name="T23" fmla="*/ 28552 h 169"/>
                  <a:gd name="T24" fmla="+- 0 21804 21692"/>
                  <a:gd name="T25" fmla="*/ T24 w 113"/>
                  <a:gd name="T26" fmla="+- 0 28527 28406"/>
                  <a:gd name="T27" fmla="*/ 28527 h 169"/>
                  <a:gd name="T28" fmla="+- 0 21796 21692"/>
                  <a:gd name="T29" fmla="*/ T28 w 113"/>
                  <a:gd name="T30" fmla="+- 0 28511 28406"/>
                  <a:gd name="T31" fmla="*/ 28511 h 169"/>
                  <a:gd name="T32" fmla="+- 0 21780 21692"/>
                  <a:gd name="T33" fmla="*/ T32 w 113"/>
                  <a:gd name="T34" fmla="+- 0 28495 28406"/>
                  <a:gd name="T35" fmla="*/ 28495 h 169"/>
                  <a:gd name="T36" fmla="+- 0 21764 21692"/>
                  <a:gd name="T37" fmla="*/ T36 w 113"/>
                  <a:gd name="T38" fmla="+- 0 28487 28406"/>
                  <a:gd name="T39" fmla="*/ 28487 h 169"/>
                  <a:gd name="T40" fmla="+- 0 21724 21692"/>
                  <a:gd name="T41" fmla="*/ T40 w 113"/>
                  <a:gd name="T42" fmla="+- 0 28471 28406"/>
                  <a:gd name="T43" fmla="*/ 28471 h 169"/>
                  <a:gd name="T44" fmla="+- 0 21708 21692"/>
                  <a:gd name="T45" fmla="*/ T44 w 113"/>
                  <a:gd name="T46" fmla="+- 0 28462 28406"/>
                  <a:gd name="T47" fmla="*/ 28462 h 169"/>
                  <a:gd name="T48" fmla="+- 0 21700 21692"/>
                  <a:gd name="T49" fmla="*/ T48 w 113"/>
                  <a:gd name="T50" fmla="+- 0 28447 28406"/>
                  <a:gd name="T51" fmla="*/ 28447 h 169"/>
                  <a:gd name="T52" fmla="+- 0 21700 21692"/>
                  <a:gd name="T53" fmla="*/ T52 w 113"/>
                  <a:gd name="T54" fmla="+- 0 28431 28406"/>
                  <a:gd name="T55" fmla="*/ 28431 h 169"/>
                  <a:gd name="T56" fmla="+- 0 21708 21692"/>
                  <a:gd name="T57" fmla="*/ T56 w 113"/>
                  <a:gd name="T58" fmla="+- 0 28423 28406"/>
                  <a:gd name="T59" fmla="*/ 28423 h 169"/>
                  <a:gd name="T60" fmla="+- 0 21732 21692"/>
                  <a:gd name="T61" fmla="*/ T60 w 113"/>
                  <a:gd name="T62" fmla="+- 0 28415 28406"/>
                  <a:gd name="T63" fmla="*/ 28415 h 169"/>
                  <a:gd name="T64" fmla="+- 0 21764 21692"/>
                  <a:gd name="T65" fmla="*/ T64 w 113"/>
                  <a:gd name="T66" fmla="+- 0 28415 28406"/>
                  <a:gd name="T67" fmla="*/ 28415 h 169"/>
                  <a:gd name="T68" fmla="+- 0 21780 21692"/>
                  <a:gd name="T69" fmla="*/ T68 w 113"/>
                  <a:gd name="T70" fmla="+- 0 28423 28406"/>
                  <a:gd name="T71" fmla="*/ 28423 h 169"/>
                  <a:gd name="T72" fmla="+- 0 21788 21692"/>
                  <a:gd name="T73" fmla="*/ T72 w 113"/>
                  <a:gd name="T74" fmla="+- 0 28431 28406"/>
                  <a:gd name="T75" fmla="*/ 28431 h 169"/>
                  <a:gd name="T76" fmla="+- 0 21804 21692"/>
                  <a:gd name="T77" fmla="*/ T76 w 113"/>
                  <a:gd name="T78" fmla="+- 0 28431 28406"/>
                  <a:gd name="T79" fmla="*/ 28431 h 169"/>
                  <a:gd name="T80" fmla="+- 0 21788 21692"/>
                  <a:gd name="T81" fmla="*/ T80 w 113"/>
                  <a:gd name="T82" fmla="+- 0 28415 28406"/>
                  <a:gd name="T83" fmla="*/ 28415 h 169"/>
                  <a:gd name="T84" fmla="+- 0 21764 21692"/>
                  <a:gd name="T85" fmla="*/ T84 w 113"/>
                  <a:gd name="T86" fmla="+- 0 28406 28406"/>
                  <a:gd name="T87" fmla="*/ 28406 h 169"/>
                  <a:gd name="T88" fmla="+- 0 21732 21692"/>
                  <a:gd name="T89" fmla="*/ T88 w 113"/>
                  <a:gd name="T90" fmla="+- 0 28406 28406"/>
                  <a:gd name="T91" fmla="*/ 28406 h 169"/>
                  <a:gd name="T92" fmla="+- 0 21708 21692"/>
                  <a:gd name="T93" fmla="*/ T92 w 113"/>
                  <a:gd name="T94" fmla="+- 0 28415 28406"/>
                  <a:gd name="T95" fmla="*/ 28415 h 169"/>
                  <a:gd name="T96" fmla="+- 0 21692 21692"/>
                  <a:gd name="T97" fmla="*/ T96 w 113"/>
                  <a:gd name="T98" fmla="+- 0 28431 28406"/>
                  <a:gd name="T99" fmla="*/ 28431 h 169"/>
                  <a:gd name="T100" fmla="+- 0 21692 21692"/>
                  <a:gd name="T101" fmla="*/ T100 w 113"/>
                  <a:gd name="T102" fmla="+- 0 28447 28406"/>
                  <a:gd name="T103" fmla="*/ 28447 h 169"/>
                  <a:gd name="T104" fmla="+- 0 21700 21692"/>
                  <a:gd name="T105" fmla="*/ T104 w 113"/>
                  <a:gd name="T106" fmla="+- 0 28462 28406"/>
                  <a:gd name="T107" fmla="*/ 28462 h 169"/>
                  <a:gd name="T108" fmla="+- 0 21708 21692"/>
                  <a:gd name="T109" fmla="*/ T108 w 113"/>
                  <a:gd name="T110" fmla="+- 0 28471 28406"/>
                  <a:gd name="T111" fmla="*/ 28471 h 169"/>
                  <a:gd name="T112" fmla="+- 0 21724 21692"/>
                  <a:gd name="T113" fmla="*/ T112 w 113"/>
                  <a:gd name="T114" fmla="+- 0 28479 28406"/>
                  <a:gd name="T115" fmla="*/ 28479 h 169"/>
                  <a:gd name="T116" fmla="+- 0 21764 21692"/>
                  <a:gd name="T117" fmla="*/ T116 w 113"/>
                  <a:gd name="T118" fmla="+- 0 28495 28406"/>
                  <a:gd name="T119" fmla="*/ 28495 h 169"/>
                  <a:gd name="T120" fmla="+- 0 21780 21692"/>
                  <a:gd name="T121" fmla="*/ T120 w 113"/>
                  <a:gd name="T122" fmla="+- 0 28503 28406"/>
                  <a:gd name="T123" fmla="*/ 28503 h 169"/>
                  <a:gd name="T124" fmla="+- 0 21788 21692"/>
                  <a:gd name="T125" fmla="*/ T124 w 113"/>
                  <a:gd name="T126" fmla="+- 0 28511 28406"/>
                  <a:gd name="T127" fmla="*/ 28511 h 169"/>
                  <a:gd name="T128" fmla="+- 0 21796 21692"/>
                  <a:gd name="T129" fmla="*/ T128 w 113"/>
                  <a:gd name="T130" fmla="+- 0 28527 28406"/>
                  <a:gd name="T131" fmla="*/ 28527 h 169"/>
                  <a:gd name="T132" fmla="+- 0 21796 21692"/>
                  <a:gd name="T133" fmla="*/ T132 w 113"/>
                  <a:gd name="T134" fmla="+- 0 28552 28406"/>
                  <a:gd name="T135" fmla="*/ 28552 h 169"/>
                  <a:gd name="T136" fmla="+- 0 21788 21692"/>
                  <a:gd name="T137" fmla="*/ T136 w 113"/>
                  <a:gd name="T138" fmla="+- 0 28559 28406"/>
                  <a:gd name="T139" fmla="*/ 28559 h 169"/>
                  <a:gd name="T140" fmla="+- 0 21764 21692"/>
                  <a:gd name="T141" fmla="*/ T140 w 113"/>
                  <a:gd name="T142" fmla="+- 0 28567 28406"/>
                  <a:gd name="T143" fmla="*/ 28567 h 169"/>
                  <a:gd name="T144" fmla="+- 0 21732 21692"/>
                  <a:gd name="T145" fmla="*/ T144 w 113"/>
                  <a:gd name="T146" fmla="+- 0 28567 28406"/>
                  <a:gd name="T147" fmla="*/ 28567 h 169"/>
                  <a:gd name="T148" fmla="+- 0 21716 21692"/>
                  <a:gd name="T149" fmla="*/ T148 w 113"/>
                  <a:gd name="T150" fmla="+- 0 28559 28406"/>
                  <a:gd name="T151" fmla="*/ 28559 h 169"/>
                  <a:gd name="T152" fmla="+- 0 21708 21692"/>
                  <a:gd name="T153" fmla="*/ T152 w 113"/>
                  <a:gd name="T154" fmla="+- 0 28552 28406"/>
                  <a:gd name="T155" fmla="*/ 28552 h 169"/>
                  <a:gd name="T156" fmla="+- 0 21692 21692"/>
                  <a:gd name="T157" fmla="*/ T156 w 113"/>
                  <a:gd name="T158" fmla="+- 0 28552 28406"/>
                  <a:gd name="T159" fmla="*/ 28552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13" h="169">
                    <a:moveTo>
                      <a:pt x="0" y="146"/>
                    </a:moveTo>
                    <a:lnTo>
                      <a:pt x="16" y="161"/>
                    </a:lnTo>
                    <a:lnTo>
                      <a:pt x="40" y="169"/>
                    </a:lnTo>
                    <a:lnTo>
                      <a:pt x="72" y="169"/>
                    </a:lnTo>
                    <a:lnTo>
                      <a:pt x="96" y="161"/>
                    </a:lnTo>
                    <a:lnTo>
                      <a:pt x="112" y="146"/>
                    </a:lnTo>
                    <a:lnTo>
                      <a:pt x="112" y="121"/>
                    </a:lnTo>
                    <a:lnTo>
                      <a:pt x="104" y="105"/>
                    </a:lnTo>
                    <a:lnTo>
                      <a:pt x="88" y="89"/>
                    </a:lnTo>
                    <a:lnTo>
                      <a:pt x="72" y="81"/>
                    </a:lnTo>
                    <a:lnTo>
                      <a:pt x="32" y="65"/>
                    </a:lnTo>
                    <a:lnTo>
                      <a:pt x="16" y="56"/>
                    </a:lnTo>
                    <a:lnTo>
                      <a:pt x="8" y="41"/>
                    </a:lnTo>
                    <a:lnTo>
                      <a:pt x="8" y="25"/>
                    </a:lnTo>
                    <a:lnTo>
                      <a:pt x="16" y="17"/>
                    </a:lnTo>
                    <a:lnTo>
                      <a:pt x="40" y="9"/>
                    </a:lnTo>
                    <a:lnTo>
                      <a:pt x="72" y="9"/>
                    </a:lnTo>
                    <a:lnTo>
                      <a:pt x="88" y="17"/>
                    </a:lnTo>
                    <a:lnTo>
                      <a:pt x="96" y="25"/>
                    </a:lnTo>
                    <a:lnTo>
                      <a:pt x="112" y="25"/>
                    </a:lnTo>
                    <a:lnTo>
                      <a:pt x="96" y="9"/>
                    </a:lnTo>
                    <a:lnTo>
                      <a:pt x="72" y="0"/>
                    </a:lnTo>
                    <a:lnTo>
                      <a:pt x="40" y="0"/>
                    </a:lnTo>
                    <a:lnTo>
                      <a:pt x="16" y="9"/>
                    </a:lnTo>
                    <a:lnTo>
                      <a:pt x="0" y="25"/>
                    </a:lnTo>
                    <a:lnTo>
                      <a:pt x="0" y="41"/>
                    </a:lnTo>
                    <a:lnTo>
                      <a:pt x="8" y="56"/>
                    </a:lnTo>
                    <a:lnTo>
                      <a:pt x="16" y="65"/>
                    </a:lnTo>
                    <a:lnTo>
                      <a:pt x="32" y="73"/>
                    </a:lnTo>
                    <a:lnTo>
                      <a:pt x="72" y="89"/>
                    </a:lnTo>
                    <a:lnTo>
                      <a:pt x="88" y="97"/>
                    </a:lnTo>
                    <a:lnTo>
                      <a:pt x="96" y="105"/>
                    </a:lnTo>
                    <a:lnTo>
                      <a:pt x="104" y="121"/>
                    </a:lnTo>
                    <a:lnTo>
                      <a:pt x="104" y="146"/>
                    </a:lnTo>
                    <a:lnTo>
                      <a:pt x="96" y="153"/>
                    </a:lnTo>
                    <a:lnTo>
                      <a:pt x="72" y="161"/>
                    </a:lnTo>
                    <a:lnTo>
                      <a:pt x="40" y="161"/>
                    </a:lnTo>
                    <a:lnTo>
                      <a:pt x="24" y="153"/>
                    </a:lnTo>
                    <a:lnTo>
                      <a:pt x="16" y="146"/>
                    </a:lnTo>
                    <a:lnTo>
                      <a:pt x="0" y="14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59" name="Group 954">
              <a:extLst>
                <a:ext uri="{FF2B5EF4-FFF2-40B4-BE49-F238E27FC236}">
                  <a16:creationId xmlns:a16="http://schemas.microsoft.com/office/drawing/2014/main" id="{B77DA39A-F972-4DA9-A4C6-90D9F8DAA72C}"/>
                </a:ext>
              </a:extLst>
            </p:cNvPr>
            <p:cNvGrpSpPr>
              <a:grpSpLocks/>
            </p:cNvGrpSpPr>
            <p:nvPr/>
          </p:nvGrpSpPr>
          <p:grpSpPr bwMode="auto">
            <a:xfrm>
              <a:off x="4335" y="27814"/>
              <a:ext cx="2" cy="3190"/>
              <a:chOff x="4335" y="27814"/>
              <a:chExt cx="2" cy="3190"/>
            </a:xfrm>
          </p:grpSpPr>
          <p:sp>
            <p:nvSpPr>
              <p:cNvPr id="20271" name="Freeform 955">
                <a:extLst>
                  <a:ext uri="{FF2B5EF4-FFF2-40B4-BE49-F238E27FC236}">
                    <a16:creationId xmlns:a16="http://schemas.microsoft.com/office/drawing/2014/main" id="{1C1B2605-4CD6-4FAD-A8C9-8C8C6050E1C9}"/>
                  </a:ext>
                </a:extLst>
              </p:cNvPr>
              <p:cNvSpPr>
                <a:spLocks/>
              </p:cNvSpPr>
              <p:nvPr/>
            </p:nvSpPr>
            <p:spPr bwMode="auto">
              <a:xfrm>
                <a:off x="4335" y="27814"/>
                <a:ext cx="2" cy="3190"/>
              </a:xfrm>
              <a:custGeom>
                <a:avLst/>
                <a:gdLst>
                  <a:gd name="T0" fmla="+- 0 31003 27814"/>
                  <a:gd name="T1" fmla="*/ 31003 h 3190"/>
                  <a:gd name="T2" fmla="+- 0 27814 27814"/>
                  <a:gd name="T3" fmla="*/ 27814 h 3190"/>
                </a:gdLst>
                <a:ahLst/>
                <a:cxnLst>
                  <a:cxn ang="0">
                    <a:pos x="0" y="T1"/>
                  </a:cxn>
                  <a:cxn ang="0">
                    <a:pos x="0" y="T3"/>
                  </a:cxn>
                </a:cxnLst>
                <a:rect l="0" t="0" r="r" b="b"/>
                <a:pathLst>
                  <a:path h="3190">
                    <a:moveTo>
                      <a:pt x="0" y="3189"/>
                    </a:moveTo>
                    <a:lnTo>
                      <a:pt x="0"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60" name="Group 956">
              <a:extLst>
                <a:ext uri="{FF2B5EF4-FFF2-40B4-BE49-F238E27FC236}">
                  <a16:creationId xmlns:a16="http://schemas.microsoft.com/office/drawing/2014/main" id="{7A7C046A-3943-44C8-8628-F0FDF3B0B6D3}"/>
                </a:ext>
              </a:extLst>
            </p:cNvPr>
            <p:cNvGrpSpPr>
              <a:grpSpLocks/>
            </p:cNvGrpSpPr>
            <p:nvPr/>
          </p:nvGrpSpPr>
          <p:grpSpPr bwMode="auto">
            <a:xfrm>
              <a:off x="657" y="27814"/>
              <a:ext cx="3641" cy="2"/>
              <a:chOff x="657" y="27814"/>
              <a:chExt cx="3641" cy="2"/>
            </a:xfrm>
          </p:grpSpPr>
          <p:sp>
            <p:nvSpPr>
              <p:cNvPr id="20270" name="Freeform 957">
                <a:extLst>
                  <a:ext uri="{FF2B5EF4-FFF2-40B4-BE49-F238E27FC236}">
                    <a16:creationId xmlns:a16="http://schemas.microsoft.com/office/drawing/2014/main" id="{3D119CE2-0AC7-48AC-AC94-9E5497CCCDB8}"/>
                  </a:ext>
                </a:extLst>
              </p:cNvPr>
              <p:cNvSpPr>
                <a:spLocks/>
              </p:cNvSpPr>
              <p:nvPr/>
            </p:nvSpPr>
            <p:spPr bwMode="auto">
              <a:xfrm>
                <a:off x="657" y="27814"/>
                <a:ext cx="3641" cy="2"/>
              </a:xfrm>
              <a:custGeom>
                <a:avLst/>
                <a:gdLst>
                  <a:gd name="T0" fmla="+- 0 657 657"/>
                  <a:gd name="T1" fmla="*/ T0 w 3641"/>
                  <a:gd name="T2" fmla="+- 0 4298 657"/>
                  <a:gd name="T3" fmla="*/ T2 w 3641"/>
                </a:gdLst>
                <a:ahLst/>
                <a:cxnLst>
                  <a:cxn ang="0">
                    <a:pos x="T1" y="0"/>
                  </a:cxn>
                  <a:cxn ang="0">
                    <a:pos x="T3" y="0"/>
                  </a:cxn>
                </a:cxnLst>
                <a:rect l="0" t="0" r="r" b="b"/>
                <a:pathLst>
                  <a:path w="3641">
                    <a:moveTo>
                      <a:pt x="0" y="0"/>
                    </a:moveTo>
                    <a:lnTo>
                      <a:pt x="3641"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61" name="Group 958">
              <a:extLst>
                <a:ext uri="{FF2B5EF4-FFF2-40B4-BE49-F238E27FC236}">
                  <a16:creationId xmlns:a16="http://schemas.microsoft.com/office/drawing/2014/main" id="{956926DD-8477-4280-87A3-A21E56AD55CD}"/>
                </a:ext>
              </a:extLst>
            </p:cNvPr>
            <p:cNvGrpSpPr>
              <a:grpSpLocks/>
            </p:cNvGrpSpPr>
            <p:nvPr/>
          </p:nvGrpSpPr>
          <p:grpSpPr bwMode="auto">
            <a:xfrm>
              <a:off x="2026" y="28049"/>
              <a:ext cx="97" cy="169"/>
              <a:chOff x="2026" y="28049"/>
              <a:chExt cx="97" cy="169"/>
            </a:xfrm>
          </p:grpSpPr>
          <p:sp>
            <p:nvSpPr>
              <p:cNvPr id="20269" name="Freeform 959">
                <a:extLst>
                  <a:ext uri="{FF2B5EF4-FFF2-40B4-BE49-F238E27FC236}">
                    <a16:creationId xmlns:a16="http://schemas.microsoft.com/office/drawing/2014/main" id="{3FE15120-0A4C-49B5-AE07-8293258E6F5F}"/>
                  </a:ext>
                </a:extLst>
              </p:cNvPr>
              <p:cNvSpPr>
                <a:spLocks/>
              </p:cNvSpPr>
              <p:nvPr/>
            </p:nvSpPr>
            <p:spPr bwMode="auto">
              <a:xfrm>
                <a:off x="2026" y="28049"/>
                <a:ext cx="97" cy="169"/>
              </a:xfrm>
              <a:custGeom>
                <a:avLst/>
                <a:gdLst>
                  <a:gd name="T0" fmla="+- 0 2026 2026"/>
                  <a:gd name="T1" fmla="*/ T0 w 97"/>
                  <a:gd name="T2" fmla="+- 0 28217 28049"/>
                  <a:gd name="T3" fmla="*/ 28217 h 169"/>
                  <a:gd name="T4" fmla="+- 0 2026 2026"/>
                  <a:gd name="T5" fmla="*/ T4 w 97"/>
                  <a:gd name="T6" fmla="+- 0 28049 28049"/>
                  <a:gd name="T7" fmla="*/ 28049 h 169"/>
                  <a:gd name="T8" fmla="+- 0 2034 2026"/>
                  <a:gd name="T9" fmla="*/ T8 w 97"/>
                  <a:gd name="T10" fmla="+- 0 28049 28049"/>
                  <a:gd name="T11" fmla="*/ 28049 h 169"/>
                  <a:gd name="T12" fmla="+- 0 2034 2026"/>
                  <a:gd name="T13" fmla="*/ T12 w 97"/>
                  <a:gd name="T14" fmla="+- 0 28209 28049"/>
                  <a:gd name="T15" fmla="*/ 28209 h 169"/>
                  <a:gd name="T16" fmla="+- 0 2122 2026"/>
                  <a:gd name="T17" fmla="*/ T16 w 97"/>
                  <a:gd name="T18" fmla="+- 0 28209 28049"/>
                  <a:gd name="T19" fmla="*/ 28209 h 169"/>
                  <a:gd name="T20" fmla="+- 0 2122 2026"/>
                  <a:gd name="T21" fmla="*/ T20 w 97"/>
                  <a:gd name="T22" fmla="+- 0 28217 28049"/>
                  <a:gd name="T23" fmla="*/ 28217 h 169"/>
                  <a:gd name="T24" fmla="+- 0 2026 2026"/>
                  <a:gd name="T25" fmla="*/ T24 w 97"/>
                  <a:gd name="T26" fmla="+- 0 28217 28049"/>
                  <a:gd name="T27" fmla="*/ 28217 h 169"/>
                </a:gdLst>
                <a:ahLst/>
                <a:cxnLst>
                  <a:cxn ang="0">
                    <a:pos x="T1" y="T3"/>
                  </a:cxn>
                  <a:cxn ang="0">
                    <a:pos x="T5" y="T7"/>
                  </a:cxn>
                  <a:cxn ang="0">
                    <a:pos x="T9" y="T11"/>
                  </a:cxn>
                  <a:cxn ang="0">
                    <a:pos x="T13" y="T15"/>
                  </a:cxn>
                  <a:cxn ang="0">
                    <a:pos x="T17" y="T19"/>
                  </a:cxn>
                  <a:cxn ang="0">
                    <a:pos x="T21" y="T23"/>
                  </a:cxn>
                  <a:cxn ang="0">
                    <a:pos x="T25" y="T27"/>
                  </a:cxn>
                </a:cxnLst>
                <a:rect l="0" t="0" r="r" b="b"/>
                <a:pathLst>
                  <a:path w="97" h="169">
                    <a:moveTo>
                      <a:pt x="0" y="168"/>
                    </a:moveTo>
                    <a:lnTo>
                      <a:pt x="0" y="0"/>
                    </a:lnTo>
                    <a:lnTo>
                      <a:pt x="8" y="0"/>
                    </a:lnTo>
                    <a:lnTo>
                      <a:pt x="8" y="160"/>
                    </a:lnTo>
                    <a:lnTo>
                      <a:pt x="96" y="160"/>
                    </a:lnTo>
                    <a:lnTo>
                      <a:pt x="96" y="168"/>
                    </a:lnTo>
                    <a:lnTo>
                      <a:pt x="0" y="16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62" name="Group 960">
              <a:extLst>
                <a:ext uri="{FF2B5EF4-FFF2-40B4-BE49-F238E27FC236}">
                  <a16:creationId xmlns:a16="http://schemas.microsoft.com/office/drawing/2014/main" id="{3E795D3B-2A1B-4629-B54E-1BAA9AEAAF14}"/>
                </a:ext>
              </a:extLst>
            </p:cNvPr>
            <p:cNvGrpSpPr>
              <a:grpSpLocks/>
            </p:cNvGrpSpPr>
            <p:nvPr/>
          </p:nvGrpSpPr>
          <p:grpSpPr bwMode="auto">
            <a:xfrm>
              <a:off x="2162" y="28049"/>
              <a:ext cx="2" cy="169"/>
              <a:chOff x="2162" y="28049"/>
              <a:chExt cx="2" cy="169"/>
            </a:xfrm>
          </p:grpSpPr>
          <p:sp>
            <p:nvSpPr>
              <p:cNvPr id="20268" name="Freeform 961">
                <a:extLst>
                  <a:ext uri="{FF2B5EF4-FFF2-40B4-BE49-F238E27FC236}">
                    <a16:creationId xmlns:a16="http://schemas.microsoft.com/office/drawing/2014/main" id="{3B5B0A16-F58C-428C-92AC-6FABE20AAC67}"/>
                  </a:ext>
                </a:extLst>
              </p:cNvPr>
              <p:cNvSpPr>
                <a:spLocks/>
              </p:cNvSpPr>
              <p:nvPr/>
            </p:nvSpPr>
            <p:spPr bwMode="auto">
              <a:xfrm>
                <a:off x="2162" y="28049"/>
                <a:ext cx="2" cy="169"/>
              </a:xfrm>
              <a:custGeom>
                <a:avLst/>
                <a:gdLst>
                  <a:gd name="T0" fmla="+- 0 28049 28049"/>
                  <a:gd name="T1" fmla="*/ 28049 h 169"/>
                  <a:gd name="T2" fmla="+- 0 28217 28049"/>
                  <a:gd name="T3" fmla="*/ 28217 h 169"/>
                </a:gdLst>
                <a:ahLst/>
                <a:cxnLst>
                  <a:cxn ang="0">
                    <a:pos x="0" y="T1"/>
                  </a:cxn>
                  <a:cxn ang="0">
                    <a:pos x="0" y="T3"/>
                  </a:cxn>
                </a:cxnLst>
                <a:rect l="0" t="0" r="r" b="b"/>
                <a:pathLst>
                  <a:path h="169">
                    <a:moveTo>
                      <a:pt x="0" y="0"/>
                    </a:moveTo>
                    <a:lnTo>
                      <a:pt x="0" y="16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63" name="Group 962">
              <a:extLst>
                <a:ext uri="{FF2B5EF4-FFF2-40B4-BE49-F238E27FC236}">
                  <a16:creationId xmlns:a16="http://schemas.microsoft.com/office/drawing/2014/main" id="{AB107221-A97E-4842-BE45-FC6B795A0845}"/>
                </a:ext>
              </a:extLst>
            </p:cNvPr>
            <p:cNvGrpSpPr>
              <a:grpSpLocks/>
            </p:cNvGrpSpPr>
            <p:nvPr/>
          </p:nvGrpSpPr>
          <p:grpSpPr bwMode="auto">
            <a:xfrm>
              <a:off x="2170" y="28057"/>
              <a:ext cx="2" cy="152"/>
              <a:chOff x="2170" y="28057"/>
              <a:chExt cx="2" cy="152"/>
            </a:xfrm>
          </p:grpSpPr>
          <p:sp>
            <p:nvSpPr>
              <p:cNvPr id="20267" name="Freeform 963">
                <a:extLst>
                  <a:ext uri="{FF2B5EF4-FFF2-40B4-BE49-F238E27FC236}">
                    <a16:creationId xmlns:a16="http://schemas.microsoft.com/office/drawing/2014/main" id="{AC7F605F-89CE-44B2-97C9-607EE358F4EF}"/>
                  </a:ext>
                </a:extLst>
              </p:cNvPr>
              <p:cNvSpPr>
                <a:spLocks/>
              </p:cNvSpPr>
              <p:nvPr/>
            </p:nvSpPr>
            <p:spPr bwMode="auto">
              <a:xfrm>
                <a:off x="2170" y="28057"/>
                <a:ext cx="2" cy="152"/>
              </a:xfrm>
              <a:custGeom>
                <a:avLst/>
                <a:gdLst>
                  <a:gd name="T0" fmla="+- 0 28057 28057"/>
                  <a:gd name="T1" fmla="*/ 28057 h 152"/>
                  <a:gd name="T2" fmla="+- 0 28209 28057"/>
                  <a:gd name="T3" fmla="*/ 28209 h 152"/>
                </a:gdLst>
                <a:ahLst/>
                <a:cxnLst>
                  <a:cxn ang="0">
                    <a:pos x="0" y="T1"/>
                  </a:cxn>
                  <a:cxn ang="0">
                    <a:pos x="0" y="T3"/>
                  </a:cxn>
                </a:cxnLst>
                <a:rect l="0" t="0" r="r" b="b"/>
                <a:pathLst>
                  <a:path h="152">
                    <a:moveTo>
                      <a:pt x="0" y="0"/>
                    </a:moveTo>
                    <a:lnTo>
                      <a:pt x="0" y="152"/>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64" name="Group 964">
              <a:extLst>
                <a:ext uri="{FF2B5EF4-FFF2-40B4-BE49-F238E27FC236}">
                  <a16:creationId xmlns:a16="http://schemas.microsoft.com/office/drawing/2014/main" id="{E65E99A1-FDBF-40A6-A095-FF67D06AE3A0}"/>
                </a:ext>
              </a:extLst>
            </p:cNvPr>
            <p:cNvGrpSpPr>
              <a:grpSpLocks/>
            </p:cNvGrpSpPr>
            <p:nvPr/>
          </p:nvGrpSpPr>
          <p:grpSpPr bwMode="auto">
            <a:xfrm>
              <a:off x="2162" y="28049"/>
              <a:ext cx="97" cy="8"/>
              <a:chOff x="2162" y="28049"/>
              <a:chExt cx="97" cy="8"/>
            </a:xfrm>
          </p:grpSpPr>
          <p:sp>
            <p:nvSpPr>
              <p:cNvPr id="20266" name="Freeform 965">
                <a:extLst>
                  <a:ext uri="{FF2B5EF4-FFF2-40B4-BE49-F238E27FC236}">
                    <a16:creationId xmlns:a16="http://schemas.microsoft.com/office/drawing/2014/main" id="{03838313-37B7-46AF-897F-0D0C165DE0F5}"/>
                  </a:ext>
                </a:extLst>
              </p:cNvPr>
              <p:cNvSpPr>
                <a:spLocks/>
              </p:cNvSpPr>
              <p:nvPr/>
            </p:nvSpPr>
            <p:spPr bwMode="auto">
              <a:xfrm>
                <a:off x="2162" y="28049"/>
                <a:ext cx="97" cy="8"/>
              </a:xfrm>
              <a:custGeom>
                <a:avLst/>
                <a:gdLst>
                  <a:gd name="T0" fmla="+- 0 2162 2162"/>
                  <a:gd name="T1" fmla="*/ T0 w 97"/>
                  <a:gd name="T2" fmla="+- 0 28049 28049"/>
                  <a:gd name="T3" fmla="*/ 28049 h 8"/>
                  <a:gd name="T4" fmla="+- 0 2259 2162"/>
                  <a:gd name="T5" fmla="*/ T4 w 97"/>
                  <a:gd name="T6" fmla="+- 0 28049 28049"/>
                  <a:gd name="T7" fmla="*/ 28049 h 8"/>
                  <a:gd name="T8" fmla="+- 0 2259 2162"/>
                  <a:gd name="T9" fmla="*/ T8 w 97"/>
                  <a:gd name="T10" fmla="+- 0 28057 28049"/>
                  <a:gd name="T11" fmla="*/ 28057 h 8"/>
                  <a:gd name="T12" fmla="+- 0 2170 2162"/>
                  <a:gd name="T13" fmla="*/ T12 w 97"/>
                  <a:gd name="T14" fmla="+- 0 28057 28049"/>
                  <a:gd name="T15" fmla="*/ 28057 h 8"/>
                </a:gdLst>
                <a:ahLst/>
                <a:cxnLst>
                  <a:cxn ang="0">
                    <a:pos x="T1" y="T3"/>
                  </a:cxn>
                  <a:cxn ang="0">
                    <a:pos x="T5" y="T7"/>
                  </a:cxn>
                  <a:cxn ang="0">
                    <a:pos x="T9" y="T11"/>
                  </a:cxn>
                  <a:cxn ang="0">
                    <a:pos x="T13" y="T15"/>
                  </a:cxn>
                </a:cxnLst>
                <a:rect l="0" t="0" r="r" b="b"/>
                <a:pathLst>
                  <a:path w="97" h="8">
                    <a:moveTo>
                      <a:pt x="0" y="0"/>
                    </a:moveTo>
                    <a:lnTo>
                      <a:pt x="97" y="0"/>
                    </a:lnTo>
                    <a:lnTo>
                      <a:pt x="97" y="8"/>
                    </a:lnTo>
                    <a:lnTo>
                      <a:pt x="8" y="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65" name="Group 966">
              <a:extLst>
                <a:ext uri="{FF2B5EF4-FFF2-40B4-BE49-F238E27FC236}">
                  <a16:creationId xmlns:a16="http://schemas.microsoft.com/office/drawing/2014/main" id="{24A420C9-E483-4CDB-9B8B-C4E8510300DB}"/>
                </a:ext>
              </a:extLst>
            </p:cNvPr>
            <p:cNvGrpSpPr>
              <a:grpSpLocks/>
            </p:cNvGrpSpPr>
            <p:nvPr/>
          </p:nvGrpSpPr>
          <p:grpSpPr bwMode="auto">
            <a:xfrm>
              <a:off x="2170" y="28128"/>
              <a:ext cx="49" cy="9"/>
              <a:chOff x="2170" y="28128"/>
              <a:chExt cx="49" cy="9"/>
            </a:xfrm>
          </p:grpSpPr>
          <p:sp>
            <p:nvSpPr>
              <p:cNvPr id="20265" name="Freeform 967">
                <a:extLst>
                  <a:ext uri="{FF2B5EF4-FFF2-40B4-BE49-F238E27FC236}">
                    <a16:creationId xmlns:a16="http://schemas.microsoft.com/office/drawing/2014/main" id="{68C5B205-3189-4772-BA6B-0BDEAF2DB741}"/>
                  </a:ext>
                </a:extLst>
              </p:cNvPr>
              <p:cNvSpPr>
                <a:spLocks/>
              </p:cNvSpPr>
              <p:nvPr/>
            </p:nvSpPr>
            <p:spPr bwMode="auto">
              <a:xfrm>
                <a:off x="2170" y="28128"/>
                <a:ext cx="49" cy="9"/>
              </a:xfrm>
              <a:custGeom>
                <a:avLst/>
                <a:gdLst>
                  <a:gd name="T0" fmla="+- 0 2170 2170"/>
                  <a:gd name="T1" fmla="*/ T0 w 49"/>
                  <a:gd name="T2" fmla="+- 0 28128 28128"/>
                  <a:gd name="T3" fmla="*/ 28128 h 9"/>
                  <a:gd name="T4" fmla="+- 0 2218 2170"/>
                  <a:gd name="T5" fmla="*/ T4 w 49"/>
                  <a:gd name="T6" fmla="+- 0 28128 28128"/>
                  <a:gd name="T7" fmla="*/ 28128 h 9"/>
                  <a:gd name="T8" fmla="+- 0 2218 2170"/>
                  <a:gd name="T9" fmla="*/ T8 w 49"/>
                  <a:gd name="T10" fmla="+- 0 28137 28128"/>
                  <a:gd name="T11" fmla="*/ 28137 h 9"/>
                  <a:gd name="T12" fmla="+- 0 2170 2170"/>
                  <a:gd name="T13" fmla="*/ T12 w 49"/>
                  <a:gd name="T14" fmla="+- 0 28137 28128"/>
                  <a:gd name="T15" fmla="*/ 28137 h 9"/>
                </a:gdLst>
                <a:ahLst/>
                <a:cxnLst>
                  <a:cxn ang="0">
                    <a:pos x="T1" y="T3"/>
                  </a:cxn>
                  <a:cxn ang="0">
                    <a:pos x="T5" y="T7"/>
                  </a:cxn>
                  <a:cxn ang="0">
                    <a:pos x="T9" y="T11"/>
                  </a:cxn>
                  <a:cxn ang="0">
                    <a:pos x="T13" y="T15"/>
                  </a:cxn>
                </a:cxnLst>
                <a:rect l="0" t="0" r="r" b="b"/>
                <a:pathLst>
                  <a:path w="49" h="9">
                    <a:moveTo>
                      <a:pt x="0" y="0"/>
                    </a:moveTo>
                    <a:lnTo>
                      <a:pt x="48" y="0"/>
                    </a:lnTo>
                    <a:lnTo>
                      <a:pt x="48" y="9"/>
                    </a:lnTo>
                    <a:lnTo>
                      <a:pt x="0" y="9"/>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66" name="Group 968">
              <a:extLst>
                <a:ext uri="{FF2B5EF4-FFF2-40B4-BE49-F238E27FC236}">
                  <a16:creationId xmlns:a16="http://schemas.microsoft.com/office/drawing/2014/main" id="{0F2E457E-75F2-4CDA-B3FA-77F72357A65A}"/>
                </a:ext>
              </a:extLst>
            </p:cNvPr>
            <p:cNvGrpSpPr>
              <a:grpSpLocks/>
            </p:cNvGrpSpPr>
            <p:nvPr/>
          </p:nvGrpSpPr>
          <p:grpSpPr bwMode="auto">
            <a:xfrm>
              <a:off x="2162" y="28209"/>
              <a:ext cx="97" cy="9"/>
              <a:chOff x="2162" y="28209"/>
              <a:chExt cx="97" cy="9"/>
            </a:xfrm>
          </p:grpSpPr>
          <p:sp>
            <p:nvSpPr>
              <p:cNvPr id="20264" name="Freeform 969">
                <a:extLst>
                  <a:ext uri="{FF2B5EF4-FFF2-40B4-BE49-F238E27FC236}">
                    <a16:creationId xmlns:a16="http://schemas.microsoft.com/office/drawing/2014/main" id="{98A1A942-42EF-45E7-9746-7B357A74C4C5}"/>
                  </a:ext>
                </a:extLst>
              </p:cNvPr>
              <p:cNvSpPr>
                <a:spLocks/>
              </p:cNvSpPr>
              <p:nvPr/>
            </p:nvSpPr>
            <p:spPr bwMode="auto">
              <a:xfrm>
                <a:off x="2162" y="28209"/>
                <a:ext cx="97" cy="9"/>
              </a:xfrm>
              <a:custGeom>
                <a:avLst/>
                <a:gdLst>
                  <a:gd name="T0" fmla="+- 0 2170 2162"/>
                  <a:gd name="T1" fmla="*/ T0 w 97"/>
                  <a:gd name="T2" fmla="+- 0 28209 28209"/>
                  <a:gd name="T3" fmla="*/ 28209 h 9"/>
                  <a:gd name="T4" fmla="+- 0 2259 2162"/>
                  <a:gd name="T5" fmla="*/ T4 w 97"/>
                  <a:gd name="T6" fmla="+- 0 28209 28209"/>
                  <a:gd name="T7" fmla="*/ 28209 h 9"/>
                  <a:gd name="T8" fmla="+- 0 2259 2162"/>
                  <a:gd name="T9" fmla="*/ T8 w 97"/>
                  <a:gd name="T10" fmla="+- 0 28217 28209"/>
                  <a:gd name="T11" fmla="*/ 28217 h 9"/>
                  <a:gd name="T12" fmla="+- 0 2162 2162"/>
                  <a:gd name="T13" fmla="*/ T12 w 97"/>
                  <a:gd name="T14" fmla="+- 0 28217 28209"/>
                  <a:gd name="T15" fmla="*/ 28217 h 9"/>
                </a:gdLst>
                <a:ahLst/>
                <a:cxnLst>
                  <a:cxn ang="0">
                    <a:pos x="T1" y="T3"/>
                  </a:cxn>
                  <a:cxn ang="0">
                    <a:pos x="T5" y="T7"/>
                  </a:cxn>
                  <a:cxn ang="0">
                    <a:pos x="T9" y="T11"/>
                  </a:cxn>
                  <a:cxn ang="0">
                    <a:pos x="T13" y="T15"/>
                  </a:cxn>
                </a:cxnLst>
                <a:rect l="0" t="0" r="r" b="b"/>
                <a:pathLst>
                  <a:path w="97" h="9">
                    <a:moveTo>
                      <a:pt x="8" y="0"/>
                    </a:moveTo>
                    <a:lnTo>
                      <a:pt x="97" y="0"/>
                    </a:lnTo>
                    <a:lnTo>
                      <a:pt x="97" y="8"/>
                    </a:lnTo>
                    <a:lnTo>
                      <a:pt x="0" y="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67" name="Group 970">
              <a:extLst>
                <a:ext uri="{FF2B5EF4-FFF2-40B4-BE49-F238E27FC236}">
                  <a16:creationId xmlns:a16="http://schemas.microsoft.com/office/drawing/2014/main" id="{91CD8FF0-89C5-4683-82A2-50967809C4B2}"/>
                </a:ext>
              </a:extLst>
            </p:cNvPr>
            <p:cNvGrpSpPr>
              <a:grpSpLocks/>
            </p:cNvGrpSpPr>
            <p:nvPr/>
          </p:nvGrpSpPr>
          <p:grpSpPr bwMode="auto">
            <a:xfrm>
              <a:off x="2306" y="28049"/>
              <a:ext cx="121" cy="169"/>
              <a:chOff x="2306" y="28049"/>
              <a:chExt cx="121" cy="169"/>
            </a:xfrm>
          </p:grpSpPr>
          <p:sp>
            <p:nvSpPr>
              <p:cNvPr id="20263" name="Freeform 971">
                <a:extLst>
                  <a:ext uri="{FF2B5EF4-FFF2-40B4-BE49-F238E27FC236}">
                    <a16:creationId xmlns:a16="http://schemas.microsoft.com/office/drawing/2014/main" id="{B6A63129-6405-4B9A-BCF9-D8EF39C32AD0}"/>
                  </a:ext>
                </a:extLst>
              </p:cNvPr>
              <p:cNvSpPr>
                <a:spLocks/>
              </p:cNvSpPr>
              <p:nvPr/>
            </p:nvSpPr>
            <p:spPr bwMode="auto">
              <a:xfrm>
                <a:off x="2306" y="28049"/>
                <a:ext cx="121" cy="169"/>
              </a:xfrm>
              <a:custGeom>
                <a:avLst/>
                <a:gdLst>
                  <a:gd name="T0" fmla="+- 0 2386 2306"/>
                  <a:gd name="T1" fmla="*/ T0 w 121"/>
                  <a:gd name="T2" fmla="+- 0 28145 28049"/>
                  <a:gd name="T3" fmla="*/ 28145 h 169"/>
                  <a:gd name="T4" fmla="+- 0 2386 2306"/>
                  <a:gd name="T5" fmla="*/ T4 w 121"/>
                  <a:gd name="T6" fmla="+- 0 28152 28049"/>
                  <a:gd name="T7" fmla="*/ 28152 h 169"/>
                  <a:gd name="T8" fmla="+- 0 2418 2306"/>
                  <a:gd name="T9" fmla="*/ T8 w 121"/>
                  <a:gd name="T10" fmla="+- 0 28152 28049"/>
                  <a:gd name="T11" fmla="*/ 28152 h 169"/>
                  <a:gd name="T12" fmla="+- 0 2418 2306"/>
                  <a:gd name="T13" fmla="*/ T12 w 121"/>
                  <a:gd name="T14" fmla="+- 0 28177 28049"/>
                  <a:gd name="T15" fmla="*/ 28177 h 169"/>
                  <a:gd name="T16" fmla="+- 0 2410 2306"/>
                  <a:gd name="T17" fmla="*/ T16 w 121"/>
                  <a:gd name="T18" fmla="+- 0 28193 28049"/>
                  <a:gd name="T19" fmla="*/ 28193 h 169"/>
                  <a:gd name="T20" fmla="+- 0 2403 2306"/>
                  <a:gd name="T21" fmla="*/ T20 w 121"/>
                  <a:gd name="T22" fmla="+- 0 28201 28049"/>
                  <a:gd name="T23" fmla="*/ 28201 h 169"/>
                  <a:gd name="T24" fmla="+- 0 2386 2306"/>
                  <a:gd name="T25" fmla="*/ T24 w 121"/>
                  <a:gd name="T26" fmla="+- 0 28209 28049"/>
                  <a:gd name="T27" fmla="*/ 28209 h 169"/>
                  <a:gd name="T28" fmla="+- 0 2354 2306"/>
                  <a:gd name="T29" fmla="*/ T28 w 121"/>
                  <a:gd name="T30" fmla="+- 0 28209 28049"/>
                  <a:gd name="T31" fmla="*/ 28209 h 169"/>
                  <a:gd name="T32" fmla="+- 0 2338 2306"/>
                  <a:gd name="T33" fmla="*/ T32 w 121"/>
                  <a:gd name="T34" fmla="+- 0 28201 28049"/>
                  <a:gd name="T35" fmla="*/ 28201 h 169"/>
                  <a:gd name="T36" fmla="+- 0 2330 2306"/>
                  <a:gd name="T37" fmla="*/ T36 w 121"/>
                  <a:gd name="T38" fmla="+- 0 28193 28049"/>
                  <a:gd name="T39" fmla="*/ 28193 h 169"/>
                  <a:gd name="T40" fmla="+- 0 2322 2306"/>
                  <a:gd name="T41" fmla="*/ T40 w 121"/>
                  <a:gd name="T42" fmla="+- 0 28177 28049"/>
                  <a:gd name="T43" fmla="*/ 28177 h 169"/>
                  <a:gd name="T44" fmla="+- 0 2315 2306"/>
                  <a:gd name="T45" fmla="*/ T44 w 121"/>
                  <a:gd name="T46" fmla="+- 0 28152 28049"/>
                  <a:gd name="T47" fmla="*/ 28152 h 169"/>
                  <a:gd name="T48" fmla="+- 0 2315 2306"/>
                  <a:gd name="T49" fmla="*/ T48 w 121"/>
                  <a:gd name="T50" fmla="+- 0 28113 28049"/>
                  <a:gd name="T51" fmla="*/ 28113 h 169"/>
                  <a:gd name="T52" fmla="+- 0 2322 2306"/>
                  <a:gd name="T53" fmla="*/ T52 w 121"/>
                  <a:gd name="T54" fmla="+- 0 28089 28049"/>
                  <a:gd name="T55" fmla="*/ 28089 h 169"/>
                  <a:gd name="T56" fmla="+- 0 2330 2306"/>
                  <a:gd name="T57" fmla="*/ T56 w 121"/>
                  <a:gd name="T58" fmla="+- 0 28072 28049"/>
                  <a:gd name="T59" fmla="*/ 28072 h 169"/>
                  <a:gd name="T60" fmla="+- 0 2338 2306"/>
                  <a:gd name="T61" fmla="*/ T60 w 121"/>
                  <a:gd name="T62" fmla="+- 0 28065 28049"/>
                  <a:gd name="T63" fmla="*/ 28065 h 169"/>
                  <a:gd name="T64" fmla="+- 0 2354 2306"/>
                  <a:gd name="T65" fmla="*/ T64 w 121"/>
                  <a:gd name="T66" fmla="+- 0 28057 28049"/>
                  <a:gd name="T67" fmla="*/ 28057 h 169"/>
                  <a:gd name="T68" fmla="+- 0 2386 2306"/>
                  <a:gd name="T69" fmla="*/ T68 w 121"/>
                  <a:gd name="T70" fmla="+- 0 28057 28049"/>
                  <a:gd name="T71" fmla="*/ 28057 h 169"/>
                  <a:gd name="T72" fmla="+- 0 2403 2306"/>
                  <a:gd name="T73" fmla="*/ T72 w 121"/>
                  <a:gd name="T74" fmla="+- 0 28065 28049"/>
                  <a:gd name="T75" fmla="*/ 28065 h 169"/>
                  <a:gd name="T76" fmla="+- 0 2410 2306"/>
                  <a:gd name="T77" fmla="*/ T76 w 121"/>
                  <a:gd name="T78" fmla="+- 0 28072 28049"/>
                  <a:gd name="T79" fmla="*/ 28072 h 169"/>
                  <a:gd name="T80" fmla="+- 0 2418 2306"/>
                  <a:gd name="T81" fmla="*/ T80 w 121"/>
                  <a:gd name="T82" fmla="+- 0 28089 28049"/>
                  <a:gd name="T83" fmla="*/ 28089 h 169"/>
                  <a:gd name="T84" fmla="+- 0 2427 2306"/>
                  <a:gd name="T85" fmla="*/ T84 w 121"/>
                  <a:gd name="T86" fmla="+- 0 28089 28049"/>
                  <a:gd name="T87" fmla="*/ 28089 h 169"/>
                  <a:gd name="T88" fmla="+- 0 2418 2306"/>
                  <a:gd name="T89" fmla="*/ T88 w 121"/>
                  <a:gd name="T90" fmla="+- 0 28072 28049"/>
                  <a:gd name="T91" fmla="*/ 28072 h 169"/>
                  <a:gd name="T92" fmla="+- 0 2403 2306"/>
                  <a:gd name="T93" fmla="*/ T92 w 121"/>
                  <a:gd name="T94" fmla="+- 0 28057 28049"/>
                  <a:gd name="T95" fmla="*/ 28057 h 169"/>
                  <a:gd name="T96" fmla="+- 0 2386 2306"/>
                  <a:gd name="T97" fmla="*/ T96 w 121"/>
                  <a:gd name="T98" fmla="+- 0 28049 28049"/>
                  <a:gd name="T99" fmla="*/ 28049 h 169"/>
                  <a:gd name="T100" fmla="+- 0 2354 2306"/>
                  <a:gd name="T101" fmla="*/ T100 w 121"/>
                  <a:gd name="T102" fmla="+- 0 28049 28049"/>
                  <a:gd name="T103" fmla="*/ 28049 h 169"/>
                  <a:gd name="T104" fmla="+- 0 2338 2306"/>
                  <a:gd name="T105" fmla="*/ T104 w 121"/>
                  <a:gd name="T106" fmla="+- 0 28057 28049"/>
                  <a:gd name="T107" fmla="*/ 28057 h 169"/>
                  <a:gd name="T108" fmla="+- 0 2322 2306"/>
                  <a:gd name="T109" fmla="*/ T108 w 121"/>
                  <a:gd name="T110" fmla="+- 0 28072 28049"/>
                  <a:gd name="T111" fmla="*/ 28072 h 169"/>
                  <a:gd name="T112" fmla="+- 0 2315 2306"/>
                  <a:gd name="T113" fmla="*/ T112 w 121"/>
                  <a:gd name="T114" fmla="+- 0 28089 28049"/>
                  <a:gd name="T115" fmla="*/ 28089 h 169"/>
                  <a:gd name="T116" fmla="+- 0 2306 2306"/>
                  <a:gd name="T117" fmla="*/ T116 w 121"/>
                  <a:gd name="T118" fmla="+- 0 28113 28049"/>
                  <a:gd name="T119" fmla="*/ 28113 h 169"/>
                  <a:gd name="T120" fmla="+- 0 2306 2306"/>
                  <a:gd name="T121" fmla="*/ T120 w 121"/>
                  <a:gd name="T122" fmla="+- 0 28152 28049"/>
                  <a:gd name="T123" fmla="*/ 28152 h 169"/>
                  <a:gd name="T124" fmla="+- 0 2315 2306"/>
                  <a:gd name="T125" fmla="*/ T124 w 121"/>
                  <a:gd name="T126" fmla="+- 0 28177 28049"/>
                  <a:gd name="T127" fmla="*/ 28177 h 169"/>
                  <a:gd name="T128" fmla="+- 0 2322 2306"/>
                  <a:gd name="T129" fmla="*/ T128 w 121"/>
                  <a:gd name="T130" fmla="+- 0 28193 28049"/>
                  <a:gd name="T131" fmla="*/ 28193 h 169"/>
                  <a:gd name="T132" fmla="+- 0 2338 2306"/>
                  <a:gd name="T133" fmla="*/ T132 w 121"/>
                  <a:gd name="T134" fmla="+- 0 28209 28049"/>
                  <a:gd name="T135" fmla="*/ 28209 h 169"/>
                  <a:gd name="T136" fmla="+- 0 2354 2306"/>
                  <a:gd name="T137" fmla="*/ T136 w 121"/>
                  <a:gd name="T138" fmla="+- 0 28217 28049"/>
                  <a:gd name="T139" fmla="*/ 28217 h 169"/>
                  <a:gd name="T140" fmla="+- 0 2386 2306"/>
                  <a:gd name="T141" fmla="*/ T140 w 121"/>
                  <a:gd name="T142" fmla="+- 0 28217 28049"/>
                  <a:gd name="T143" fmla="*/ 28217 h 169"/>
                  <a:gd name="T144" fmla="+- 0 2403 2306"/>
                  <a:gd name="T145" fmla="*/ T144 w 121"/>
                  <a:gd name="T146" fmla="+- 0 28209 28049"/>
                  <a:gd name="T147" fmla="*/ 28209 h 169"/>
                  <a:gd name="T148" fmla="+- 0 2418 2306"/>
                  <a:gd name="T149" fmla="*/ T148 w 121"/>
                  <a:gd name="T150" fmla="+- 0 28193 28049"/>
                  <a:gd name="T151" fmla="*/ 28193 h 169"/>
                  <a:gd name="T152" fmla="+- 0 2427 2306"/>
                  <a:gd name="T153" fmla="*/ T152 w 121"/>
                  <a:gd name="T154" fmla="+- 0 28177 28049"/>
                  <a:gd name="T155" fmla="*/ 28177 h 169"/>
                  <a:gd name="T156" fmla="+- 0 2427 2306"/>
                  <a:gd name="T157" fmla="*/ T156 w 121"/>
                  <a:gd name="T158" fmla="+- 0 28145 28049"/>
                  <a:gd name="T159" fmla="*/ 28145 h 169"/>
                  <a:gd name="T160" fmla="+- 0 2386 2306"/>
                  <a:gd name="T161" fmla="*/ T160 w 121"/>
                  <a:gd name="T162" fmla="+- 0 28145 28049"/>
                  <a:gd name="T163" fmla="*/ 28145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121" h="169">
                    <a:moveTo>
                      <a:pt x="80" y="96"/>
                    </a:moveTo>
                    <a:lnTo>
                      <a:pt x="80" y="103"/>
                    </a:lnTo>
                    <a:lnTo>
                      <a:pt x="112" y="103"/>
                    </a:lnTo>
                    <a:lnTo>
                      <a:pt x="112" y="128"/>
                    </a:lnTo>
                    <a:lnTo>
                      <a:pt x="104" y="144"/>
                    </a:lnTo>
                    <a:lnTo>
                      <a:pt x="97" y="152"/>
                    </a:lnTo>
                    <a:lnTo>
                      <a:pt x="80" y="160"/>
                    </a:lnTo>
                    <a:lnTo>
                      <a:pt x="48" y="160"/>
                    </a:lnTo>
                    <a:lnTo>
                      <a:pt x="32" y="152"/>
                    </a:lnTo>
                    <a:lnTo>
                      <a:pt x="24" y="144"/>
                    </a:lnTo>
                    <a:lnTo>
                      <a:pt x="16" y="128"/>
                    </a:lnTo>
                    <a:lnTo>
                      <a:pt x="9" y="103"/>
                    </a:lnTo>
                    <a:lnTo>
                      <a:pt x="9" y="64"/>
                    </a:lnTo>
                    <a:lnTo>
                      <a:pt x="16" y="40"/>
                    </a:lnTo>
                    <a:lnTo>
                      <a:pt x="24" y="23"/>
                    </a:lnTo>
                    <a:lnTo>
                      <a:pt x="32" y="16"/>
                    </a:lnTo>
                    <a:lnTo>
                      <a:pt x="48" y="8"/>
                    </a:lnTo>
                    <a:lnTo>
                      <a:pt x="80" y="8"/>
                    </a:lnTo>
                    <a:lnTo>
                      <a:pt x="97" y="16"/>
                    </a:lnTo>
                    <a:lnTo>
                      <a:pt x="104" y="23"/>
                    </a:lnTo>
                    <a:lnTo>
                      <a:pt x="112" y="40"/>
                    </a:lnTo>
                    <a:lnTo>
                      <a:pt x="121" y="40"/>
                    </a:lnTo>
                    <a:lnTo>
                      <a:pt x="112" y="23"/>
                    </a:lnTo>
                    <a:lnTo>
                      <a:pt x="97" y="8"/>
                    </a:lnTo>
                    <a:lnTo>
                      <a:pt x="80" y="0"/>
                    </a:lnTo>
                    <a:lnTo>
                      <a:pt x="48" y="0"/>
                    </a:lnTo>
                    <a:lnTo>
                      <a:pt x="32" y="8"/>
                    </a:lnTo>
                    <a:lnTo>
                      <a:pt x="16" y="23"/>
                    </a:lnTo>
                    <a:lnTo>
                      <a:pt x="9" y="40"/>
                    </a:lnTo>
                    <a:lnTo>
                      <a:pt x="0" y="64"/>
                    </a:lnTo>
                    <a:lnTo>
                      <a:pt x="0" y="103"/>
                    </a:lnTo>
                    <a:lnTo>
                      <a:pt x="9" y="128"/>
                    </a:lnTo>
                    <a:lnTo>
                      <a:pt x="16" y="144"/>
                    </a:lnTo>
                    <a:lnTo>
                      <a:pt x="32" y="160"/>
                    </a:lnTo>
                    <a:lnTo>
                      <a:pt x="48" y="168"/>
                    </a:lnTo>
                    <a:lnTo>
                      <a:pt x="80" y="168"/>
                    </a:lnTo>
                    <a:lnTo>
                      <a:pt x="97" y="160"/>
                    </a:lnTo>
                    <a:lnTo>
                      <a:pt x="112" y="144"/>
                    </a:lnTo>
                    <a:lnTo>
                      <a:pt x="121" y="128"/>
                    </a:lnTo>
                    <a:lnTo>
                      <a:pt x="121" y="96"/>
                    </a:lnTo>
                    <a:lnTo>
                      <a:pt x="80" y="9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68" name="Group 972">
              <a:extLst>
                <a:ext uri="{FF2B5EF4-FFF2-40B4-BE49-F238E27FC236}">
                  <a16:creationId xmlns:a16="http://schemas.microsoft.com/office/drawing/2014/main" id="{C545D9A9-F6A5-4A9E-9CBE-B5B4DE2BE40F}"/>
                </a:ext>
              </a:extLst>
            </p:cNvPr>
            <p:cNvGrpSpPr>
              <a:grpSpLocks/>
            </p:cNvGrpSpPr>
            <p:nvPr/>
          </p:nvGrpSpPr>
          <p:grpSpPr bwMode="auto">
            <a:xfrm>
              <a:off x="2483" y="28049"/>
              <a:ext cx="2" cy="169"/>
              <a:chOff x="2483" y="28049"/>
              <a:chExt cx="2" cy="169"/>
            </a:xfrm>
          </p:grpSpPr>
          <p:sp>
            <p:nvSpPr>
              <p:cNvPr id="20262" name="Freeform 973">
                <a:extLst>
                  <a:ext uri="{FF2B5EF4-FFF2-40B4-BE49-F238E27FC236}">
                    <a16:creationId xmlns:a16="http://schemas.microsoft.com/office/drawing/2014/main" id="{B2B02DCE-8F33-4A2B-96F8-1D525E315F7D}"/>
                  </a:ext>
                </a:extLst>
              </p:cNvPr>
              <p:cNvSpPr>
                <a:spLocks/>
              </p:cNvSpPr>
              <p:nvPr/>
            </p:nvSpPr>
            <p:spPr bwMode="auto">
              <a:xfrm>
                <a:off x="2483" y="28049"/>
                <a:ext cx="2" cy="169"/>
              </a:xfrm>
              <a:custGeom>
                <a:avLst/>
                <a:gdLst>
                  <a:gd name="T0" fmla="+- 0 28049 28049"/>
                  <a:gd name="T1" fmla="*/ 28049 h 169"/>
                  <a:gd name="T2" fmla="+- 0 28217 28049"/>
                  <a:gd name="T3" fmla="*/ 28217 h 169"/>
                </a:gdLst>
                <a:ahLst/>
                <a:cxnLst>
                  <a:cxn ang="0">
                    <a:pos x="0" y="T1"/>
                  </a:cxn>
                  <a:cxn ang="0">
                    <a:pos x="0" y="T3"/>
                  </a:cxn>
                </a:cxnLst>
                <a:rect l="0" t="0" r="r" b="b"/>
                <a:pathLst>
                  <a:path h="169">
                    <a:moveTo>
                      <a:pt x="0" y="0"/>
                    </a:moveTo>
                    <a:lnTo>
                      <a:pt x="0" y="16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69" name="Group 974">
              <a:extLst>
                <a:ext uri="{FF2B5EF4-FFF2-40B4-BE49-F238E27FC236}">
                  <a16:creationId xmlns:a16="http://schemas.microsoft.com/office/drawing/2014/main" id="{42A59DFD-6722-4EE5-9B71-972B138BA4BA}"/>
                </a:ext>
              </a:extLst>
            </p:cNvPr>
            <p:cNvGrpSpPr>
              <a:grpSpLocks/>
            </p:cNvGrpSpPr>
            <p:nvPr/>
          </p:nvGrpSpPr>
          <p:grpSpPr bwMode="auto">
            <a:xfrm>
              <a:off x="2491" y="28057"/>
              <a:ext cx="2" cy="152"/>
              <a:chOff x="2491" y="28057"/>
              <a:chExt cx="2" cy="152"/>
            </a:xfrm>
          </p:grpSpPr>
          <p:sp>
            <p:nvSpPr>
              <p:cNvPr id="20261" name="Freeform 975">
                <a:extLst>
                  <a:ext uri="{FF2B5EF4-FFF2-40B4-BE49-F238E27FC236}">
                    <a16:creationId xmlns:a16="http://schemas.microsoft.com/office/drawing/2014/main" id="{69866C26-A227-4126-8D3F-3BC76539E54C}"/>
                  </a:ext>
                </a:extLst>
              </p:cNvPr>
              <p:cNvSpPr>
                <a:spLocks/>
              </p:cNvSpPr>
              <p:nvPr/>
            </p:nvSpPr>
            <p:spPr bwMode="auto">
              <a:xfrm>
                <a:off x="2491" y="28057"/>
                <a:ext cx="2" cy="152"/>
              </a:xfrm>
              <a:custGeom>
                <a:avLst/>
                <a:gdLst>
                  <a:gd name="T0" fmla="+- 0 28057 28057"/>
                  <a:gd name="T1" fmla="*/ 28057 h 152"/>
                  <a:gd name="T2" fmla="+- 0 28209 28057"/>
                  <a:gd name="T3" fmla="*/ 28209 h 152"/>
                </a:gdLst>
                <a:ahLst/>
                <a:cxnLst>
                  <a:cxn ang="0">
                    <a:pos x="0" y="T1"/>
                  </a:cxn>
                  <a:cxn ang="0">
                    <a:pos x="0" y="T3"/>
                  </a:cxn>
                </a:cxnLst>
                <a:rect l="0" t="0" r="r" b="b"/>
                <a:pathLst>
                  <a:path h="152">
                    <a:moveTo>
                      <a:pt x="0" y="0"/>
                    </a:moveTo>
                    <a:lnTo>
                      <a:pt x="0" y="152"/>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70" name="Group 976">
              <a:extLst>
                <a:ext uri="{FF2B5EF4-FFF2-40B4-BE49-F238E27FC236}">
                  <a16:creationId xmlns:a16="http://schemas.microsoft.com/office/drawing/2014/main" id="{BE6A8515-CDC4-4D4A-B71F-BDB362FBDF5F}"/>
                </a:ext>
              </a:extLst>
            </p:cNvPr>
            <p:cNvGrpSpPr>
              <a:grpSpLocks/>
            </p:cNvGrpSpPr>
            <p:nvPr/>
          </p:nvGrpSpPr>
          <p:grpSpPr bwMode="auto">
            <a:xfrm>
              <a:off x="2483" y="28049"/>
              <a:ext cx="96" cy="8"/>
              <a:chOff x="2483" y="28049"/>
              <a:chExt cx="96" cy="8"/>
            </a:xfrm>
          </p:grpSpPr>
          <p:sp>
            <p:nvSpPr>
              <p:cNvPr id="20260" name="Freeform 977">
                <a:extLst>
                  <a:ext uri="{FF2B5EF4-FFF2-40B4-BE49-F238E27FC236}">
                    <a16:creationId xmlns:a16="http://schemas.microsoft.com/office/drawing/2014/main" id="{9CBA9C6F-217B-4121-BFFE-0E5205650648}"/>
                  </a:ext>
                </a:extLst>
              </p:cNvPr>
              <p:cNvSpPr>
                <a:spLocks/>
              </p:cNvSpPr>
              <p:nvPr/>
            </p:nvSpPr>
            <p:spPr bwMode="auto">
              <a:xfrm>
                <a:off x="2483" y="28049"/>
                <a:ext cx="96" cy="8"/>
              </a:xfrm>
              <a:custGeom>
                <a:avLst/>
                <a:gdLst>
                  <a:gd name="T0" fmla="+- 0 2483 2483"/>
                  <a:gd name="T1" fmla="*/ T0 w 96"/>
                  <a:gd name="T2" fmla="+- 0 28049 28049"/>
                  <a:gd name="T3" fmla="*/ 28049 h 8"/>
                  <a:gd name="T4" fmla="+- 0 2579 2483"/>
                  <a:gd name="T5" fmla="*/ T4 w 96"/>
                  <a:gd name="T6" fmla="+- 0 28049 28049"/>
                  <a:gd name="T7" fmla="*/ 28049 h 8"/>
                  <a:gd name="T8" fmla="+- 0 2579 2483"/>
                  <a:gd name="T9" fmla="*/ T8 w 96"/>
                  <a:gd name="T10" fmla="+- 0 28057 28049"/>
                  <a:gd name="T11" fmla="*/ 28057 h 8"/>
                  <a:gd name="T12" fmla="+- 0 2491 2483"/>
                  <a:gd name="T13" fmla="*/ T12 w 96"/>
                  <a:gd name="T14" fmla="+- 0 28057 28049"/>
                  <a:gd name="T15" fmla="*/ 28057 h 8"/>
                </a:gdLst>
                <a:ahLst/>
                <a:cxnLst>
                  <a:cxn ang="0">
                    <a:pos x="T1" y="T3"/>
                  </a:cxn>
                  <a:cxn ang="0">
                    <a:pos x="T5" y="T7"/>
                  </a:cxn>
                  <a:cxn ang="0">
                    <a:pos x="T9" y="T11"/>
                  </a:cxn>
                  <a:cxn ang="0">
                    <a:pos x="T13" y="T15"/>
                  </a:cxn>
                </a:cxnLst>
                <a:rect l="0" t="0" r="r" b="b"/>
                <a:pathLst>
                  <a:path w="96" h="8">
                    <a:moveTo>
                      <a:pt x="0" y="0"/>
                    </a:moveTo>
                    <a:lnTo>
                      <a:pt x="96" y="0"/>
                    </a:lnTo>
                    <a:lnTo>
                      <a:pt x="96" y="8"/>
                    </a:lnTo>
                    <a:lnTo>
                      <a:pt x="8" y="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71" name="Group 978">
              <a:extLst>
                <a:ext uri="{FF2B5EF4-FFF2-40B4-BE49-F238E27FC236}">
                  <a16:creationId xmlns:a16="http://schemas.microsoft.com/office/drawing/2014/main" id="{117487B1-907E-49E6-9ADA-9E3FE38E7E49}"/>
                </a:ext>
              </a:extLst>
            </p:cNvPr>
            <p:cNvGrpSpPr>
              <a:grpSpLocks/>
            </p:cNvGrpSpPr>
            <p:nvPr/>
          </p:nvGrpSpPr>
          <p:grpSpPr bwMode="auto">
            <a:xfrm>
              <a:off x="2491" y="28128"/>
              <a:ext cx="49" cy="9"/>
              <a:chOff x="2491" y="28128"/>
              <a:chExt cx="49" cy="9"/>
            </a:xfrm>
          </p:grpSpPr>
          <p:sp>
            <p:nvSpPr>
              <p:cNvPr id="20259" name="Freeform 979">
                <a:extLst>
                  <a:ext uri="{FF2B5EF4-FFF2-40B4-BE49-F238E27FC236}">
                    <a16:creationId xmlns:a16="http://schemas.microsoft.com/office/drawing/2014/main" id="{0E334535-1C52-46C1-9BB0-E8C4566F164A}"/>
                  </a:ext>
                </a:extLst>
              </p:cNvPr>
              <p:cNvSpPr>
                <a:spLocks/>
              </p:cNvSpPr>
              <p:nvPr/>
            </p:nvSpPr>
            <p:spPr bwMode="auto">
              <a:xfrm>
                <a:off x="2491" y="28128"/>
                <a:ext cx="49" cy="9"/>
              </a:xfrm>
              <a:custGeom>
                <a:avLst/>
                <a:gdLst>
                  <a:gd name="T0" fmla="+- 0 2491 2491"/>
                  <a:gd name="T1" fmla="*/ T0 w 49"/>
                  <a:gd name="T2" fmla="+- 0 28128 28128"/>
                  <a:gd name="T3" fmla="*/ 28128 h 9"/>
                  <a:gd name="T4" fmla="+- 0 2539 2491"/>
                  <a:gd name="T5" fmla="*/ T4 w 49"/>
                  <a:gd name="T6" fmla="+- 0 28128 28128"/>
                  <a:gd name="T7" fmla="*/ 28128 h 9"/>
                  <a:gd name="T8" fmla="+- 0 2539 2491"/>
                  <a:gd name="T9" fmla="*/ T8 w 49"/>
                  <a:gd name="T10" fmla="+- 0 28137 28128"/>
                  <a:gd name="T11" fmla="*/ 28137 h 9"/>
                  <a:gd name="T12" fmla="+- 0 2491 2491"/>
                  <a:gd name="T13" fmla="*/ T12 w 49"/>
                  <a:gd name="T14" fmla="+- 0 28137 28128"/>
                  <a:gd name="T15" fmla="*/ 28137 h 9"/>
                </a:gdLst>
                <a:ahLst/>
                <a:cxnLst>
                  <a:cxn ang="0">
                    <a:pos x="T1" y="T3"/>
                  </a:cxn>
                  <a:cxn ang="0">
                    <a:pos x="T5" y="T7"/>
                  </a:cxn>
                  <a:cxn ang="0">
                    <a:pos x="T9" y="T11"/>
                  </a:cxn>
                  <a:cxn ang="0">
                    <a:pos x="T13" y="T15"/>
                  </a:cxn>
                </a:cxnLst>
                <a:rect l="0" t="0" r="r" b="b"/>
                <a:pathLst>
                  <a:path w="49" h="9">
                    <a:moveTo>
                      <a:pt x="0" y="0"/>
                    </a:moveTo>
                    <a:lnTo>
                      <a:pt x="48" y="0"/>
                    </a:lnTo>
                    <a:lnTo>
                      <a:pt x="48" y="9"/>
                    </a:lnTo>
                    <a:lnTo>
                      <a:pt x="0" y="9"/>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72" name="Group 980">
              <a:extLst>
                <a:ext uri="{FF2B5EF4-FFF2-40B4-BE49-F238E27FC236}">
                  <a16:creationId xmlns:a16="http://schemas.microsoft.com/office/drawing/2014/main" id="{956C66FC-6AA3-4F44-9172-E8749B5C35A1}"/>
                </a:ext>
              </a:extLst>
            </p:cNvPr>
            <p:cNvGrpSpPr>
              <a:grpSpLocks/>
            </p:cNvGrpSpPr>
            <p:nvPr/>
          </p:nvGrpSpPr>
          <p:grpSpPr bwMode="auto">
            <a:xfrm>
              <a:off x="2483" y="28209"/>
              <a:ext cx="96" cy="9"/>
              <a:chOff x="2483" y="28209"/>
              <a:chExt cx="96" cy="9"/>
            </a:xfrm>
          </p:grpSpPr>
          <p:sp>
            <p:nvSpPr>
              <p:cNvPr id="20258" name="Freeform 981">
                <a:extLst>
                  <a:ext uri="{FF2B5EF4-FFF2-40B4-BE49-F238E27FC236}">
                    <a16:creationId xmlns:a16="http://schemas.microsoft.com/office/drawing/2014/main" id="{EE99894F-7033-4C5F-885C-E406E6D8B8C3}"/>
                  </a:ext>
                </a:extLst>
              </p:cNvPr>
              <p:cNvSpPr>
                <a:spLocks/>
              </p:cNvSpPr>
              <p:nvPr/>
            </p:nvSpPr>
            <p:spPr bwMode="auto">
              <a:xfrm>
                <a:off x="2483" y="28209"/>
                <a:ext cx="96" cy="9"/>
              </a:xfrm>
              <a:custGeom>
                <a:avLst/>
                <a:gdLst>
                  <a:gd name="T0" fmla="+- 0 2491 2483"/>
                  <a:gd name="T1" fmla="*/ T0 w 96"/>
                  <a:gd name="T2" fmla="+- 0 28209 28209"/>
                  <a:gd name="T3" fmla="*/ 28209 h 9"/>
                  <a:gd name="T4" fmla="+- 0 2579 2483"/>
                  <a:gd name="T5" fmla="*/ T4 w 96"/>
                  <a:gd name="T6" fmla="+- 0 28209 28209"/>
                  <a:gd name="T7" fmla="*/ 28209 h 9"/>
                  <a:gd name="T8" fmla="+- 0 2579 2483"/>
                  <a:gd name="T9" fmla="*/ T8 w 96"/>
                  <a:gd name="T10" fmla="+- 0 28217 28209"/>
                  <a:gd name="T11" fmla="*/ 28217 h 9"/>
                  <a:gd name="T12" fmla="+- 0 2483 2483"/>
                  <a:gd name="T13" fmla="*/ T12 w 96"/>
                  <a:gd name="T14" fmla="+- 0 28217 28209"/>
                  <a:gd name="T15" fmla="*/ 28217 h 9"/>
                </a:gdLst>
                <a:ahLst/>
                <a:cxnLst>
                  <a:cxn ang="0">
                    <a:pos x="T1" y="T3"/>
                  </a:cxn>
                  <a:cxn ang="0">
                    <a:pos x="T5" y="T7"/>
                  </a:cxn>
                  <a:cxn ang="0">
                    <a:pos x="T9" y="T11"/>
                  </a:cxn>
                  <a:cxn ang="0">
                    <a:pos x="T13" y="T15"/>
                  </a:cxn>
                </a:cxnLst>
                <a:rect l="0" t="0" r="r" b="b"/>
                <a:pathLst>
                  <a:path w="96" h="9">
                    <a:moveTo>
                      <a:pt x="8" y="0"/>
                    </a:moveTo>
                    <a:lnTo>
                      <a:pt x="96" y="0"/>
                    </a:lnTo>
                    <a:lnTo>
                      <a:pt x="96" y="8"/>
                    </a:lnTo>
                    <a:lnTo>
                      <a:pt x="0" y="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73" name="Group 982">
              <a:extLst>
                <a:ext uri="{FF2B5EF4-FFF2-40B4-BE49-F238E27FC236}">
                  <a16:creationId xmlns:a16="http://schemas.microsoft.com/office/drawing/2014/main" id="{23A8117B-78B5-4F82-8412-BB377CBC9369}"/>
                </a:ext>
              </a:extLst>
            </p:cNvPr>
            <p:cNvGrpSpPr>
              <a:grpSpLocks/>
            </p:cNvGrpSpPr>
            <p:nvPr/>
          </p:nvGrpSpPr>
          <p:grpSpPr bwMode="auto">
            <a:xfrm>
              <a:off x="2635" y="28049"/>
              <a:ext cx="113" cy="169"/>
              <a:chOff x="2635" y="28049"/>
              <a:chExt cx="113" cy="169"/>
            </a:xfrm>
          </p:grpSpPr>
          <p:sp>
            <p:nvSpPr>
              <p:cNvPr id="20257" name="Freeform 983">
                <a:extLst>
                  <a:ext uri="{FF2B5EF4-FFF2-40B4-BE49-F238E27FC236}">
                    <a16:creationId xmlns:a16="http://schemas.microsoft.com/office/drawing/2014/main" id="{124EE699-6C29-4174-9B4F-311AC2825765}"/>
                  </a:ext>
                </a:extLst>
              </p:cNvPr>
              <p:cNvSpPr>
                <a:spLocks/>
              </p:cNvSpPr>
              <p:nvPr/>
            </p:nvSpPr>
            <p:spPr bwMode="auto">
              <a:xfrm>
                <a:off x="2635" y="28049"/>
                <a:ext cx="113" cy="169"/>
              </a:xfrm>
              <a:custGeom>
                <a:avLst/>
                <a:gdLst>
                  <a:gd name="T0" fmla="+- 0 2747 2635"/>
                  <a:gd name="T1" fmla="*/ T0 w 113"/>
                  <a:gd name="T2" fmla="+- 0 28217 28049"/>
                  <a:gd name="T3" fmla="*/ 28217 h 169"/>
                  <a:gd name="T4" fmla="+- 0 2747 2635"/>
                  <a:gd name="T5" fmla="*/ T4 w 113"/>
                  <a:gd name="T6" fmla="+- 0 28049 28049"/>
                  <a:gd name="T7" fmla="*/ 28049 h 169"/>
                  <a:gd name="T8" fmla="+- 0 2739 2635"/>
                  <a:gd name="T9" fmla="*/ T8 w 113"/>
                  <a:gd name="T10" fmla="+- 0 28049 28049"/>
                  <a:gd name="T11" fmla="*/ 28049 h 169"/>
                  <a:gd name="T12" fmla="+- 0 2739 2635"/>
                  <a:gd name="T13" fmla="*/ T12 w 113"/>
                  <a:gd name="T14" fmla="+- 0 28193 28049"/>
                  <a:gd name="T15" fmla="*/ 28193 h 169"/>
                  <a:gd name="T16" fmla="+- 0 2635 2635"/>
                  <a:gd name="T17" fmla="*/ T16 w 113"/>
                  <a:gd name="T18" fmla="+- 0 28049 28049"/>
                  <a:gd name="T19" fmla="*/ 28049 h 169"/>
                  <a:gd name="T20" fmla="+- 0 2635 2635"/>
                  <a:gd name="T21" fmla="*/ T20 w 113"/>
                  <a:gd name="T22" fmla="+- 0 28217 28049"/>
                  <a:gd name="T23" fmla="*/ 28217 h 169"/>
                  <a:gd name="T24" fmla="+- 0 2642 2635"/>
                  <a:gd name="T25" fmla="*/ T24 w 113"/>
                  <a:gd name="T26" fmla="+- 0 28217 28049"/>
                  <a:gd name="T27" fmla="*/ 28217 h 169"/>
                  <a:gd name="T28" fmla="+- 0 2642 2635"/>
                  <a:gd name="T29" fmla="*/ T28 w 113"/>
                  <a:gd name="T30" fmla="+- 0 28072 28049"/>
                  <a:gd name="T31" fmla="*/ 28072 h 169"/>
                  <a:gd name="T32" fmla="+- 0 2747 2635"/>
                  <a:gd name="T33" fmla="*/ T32 w 113"/>
                  <a:gd name="T34" fmla="+- 0 28217 28049"/>
                  <a:gd name="T35" fmla="*/ 28217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13" h="169">
                    <a:moveTo>
                      <a:pt x="112" y="168"/>
                    </a:moveTo>
                    <a:lnTo>
                      <a:pt x="112" y="0"/>
                    </a:lnTo>
                    <a:lnTo>
                      <a:pt x="104" y="0"/>
                    </a:lnTo>
                    <a:lnTo>
                      <a:pt x="104" y="144"/>
                    </a:lnTo>
                    <a:lnTo>
                      <a:pt x="0" y="0"/>
                    </a:lnTo>
                    <a:lnTo>
                      <a:pt x="0" y="168"/>
                    </a:lnTo>
                    <a:lnTo>
                      <a:pt x="7" y="168"/>
                    </a:lnTo>
                    <a:lnTo>
                      <a:pt x="7" y="23"/>
                    </a:lnTo>
                    <a:lnTo>
                      <a:pt x="112" y="16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74" name="Group 984">
              <a:extLst>
                <a:ext uri="{FF2B5EF4-FFF2-40B4-BE49-F238E27FC236}">
                  <a16:creationId xmlns:a16="http://schemas.microsoft.com/office/drawing/2014/main" id="{858E598A-59D5-4263-8BFE-DBC470B9FF2F}"/>
                </a:ext>
              </a:extLst>
            </p:cNvPr>
            <p:cNvGrpSpPr>
              <a:grpSpLocks/>
            </p:cNvGrpSpPr>
            <p:nvPr/>
          </p:nvGrpSpPr>
          <p:grpSpPr bwMode="auto">
            <a:xfrm>
              <a:off x="2811" y="28049"/>
              <a:ext cx="2" cy="169"/>
              <a:chOff x="2811" y="28049"/>
              <a:chExt cx="2" cy="169"/>
            </a:xfrm>
          </p:grpSpPr>
          <p:sp>
            <p:nvSpPr>
              <p:cNvPr id="20256" name="Freeform 985">
                <a:extLst>
                  <a:ext uri="{FF2B5EF4-FFF2-40B4-BE49-F238E27FC236}">
                    <a16:creationId xmlns:a16="http://schemas.microsoft.com/office/drawing/2014/main" id="{3580DDA8-D8C4-41A3-ABE9-386E85092EE7}"/>
                  </a:ext>
                </a:extLst>
              </p:cNvPr>
              <p:cNvSpPr>
                <a:spLocks/>
              </p:cNvSpPr>
              <p:nvPr/>
            </p:nvSpPr>
            <p:spPr bwMode="auto">
              <a:xfrm>
                <a:off x="2811" y="28049"/>
                <a:ext cx="2" cy="169"/>
              </a:xfrm>
              <a:custGeom>
                <a:avLst/>
                <a:gdLst>
                  <a:gd name="T0" fmla="+- 0 28049 28049"/>
                  <a:gd name="T1" fmla="*/ 28049 h 169"/>
                  <a:gd name="T2" fmla="+- 0 28217 28049"/>
                  <a:gd name="T3" fmla="*/ 28217 h 169"/>
                </a:gdLst>
                <a:ahLst/>
                <a:cxnLst>
                  <a:cxn ang="0">
                    <a:pos x="0" y="T1"/>
                  </a:cxn>
                  <a:cxn ang="0">
                    <a:pos x="0" y="T3"/>
                  </a:cxn>
                </a:cxnLst>
                <a:rect l="0" t="0" r="r" b="b"/>
                <a:pathLst>
                  <a:path h="169">
                    <a:moveTo>
                      <a:pt x="0" y="0"/>
                    </a:moveTo>
                    <a:lnTo>
                      <a:pt x="0" y="16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75" name="Group 986">
              <a:extLst>
                <a:ext uri="{FF2B5EF4-FFF2-40B4-BE49-F238E27FC236}">
                  <a16:creationId xmlns:a16="http://schemas.microsoft.com/office/drawing/2014/main" id="{788B52EF-BE7A-4ABC-BB1F-BFD55EF16D7C}"/>
                </a:ext>
              </a:extLst>
            </p:cNvPr>
            <p:cNvGrpSpPr>
              <a:grpSpLocks/>
            </p:cNvGrpSpPr>
            <p:nvPr/>
          </p:nvGrpSpPr>
          <p:grpSpPr bwMode="auto">
            <a:xfrm>
              <a:off x="2819" y="28057"/>
              <a:ext cx="2" cy="152"/>
              <a:chOff x="2819" y="28057"/>
              <a:chExt cx="2" cy="152"/>
            </a:xfrm>
          </p:grpSpPr>
          <p:sp>
            <p:nvSpPr>
              <p:cNvPr id="20255" name="Freeform 987">
                <a:extLst>
                  <a:ext uri="{FF2B5EF4-FFF2-40B4-BE49-F238E27FC236}">
                    <a16:creationId xmlns:a16="http://schemas.microsoft.com/office/drawing/2014/main" id="{40DEF775-FDD0-460D-9E97-D210C66F5C66}"/>
                  </a:ext>
                </a:extLst>
              </p:cNvPr>
              <p:cNvSpPr>
                <a:spLocks/>
              </p:cNvSpPr>
              <p:nvPr/>
            </p:nvSpPr>
            <p:spPr bwMode="auto">
              <a:xfrm>
                <a:off x="2819" y="28057"/>
                <a:ext cx="2" cy="152"/>
              </a:xfrm>
              <a:custGeom>
                <a:avLst/>
                <a:gdLst>
                  <a:gd name="T0" fmla="+- 0 28057 28057"/>
                  <a:gd name="T1" fmla="*/ 28057 h 152"/>
                  <a:gd name="T2" fmla="+- 0 28209 28057"/>
                  <a:gd name="T3" fmla="*/ 28209 h 152"/>
                </a:gdLst>
                <a:ahLst/>
                <a:cxnLst>
                  <a:cxn ang="0">
                    <a:pos x="0" y="T1"/>
                  </a:cxn>
                  <a:cxn ang="0">
                    <a:pos x="0" y="T3"/>
                  </a:cxn>
                </a:cxnLst>
                <a:rect l="0" t="0" r="r" b="b"/>
                <a:pathLst>
                  <a:path h="152">
                    <a:moveTo>
                      <a:pt x="0" y="0"/>
                    </a:moveTo>
                    <a:lnTo>
                      <a:pt x="0" y="152"/>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76" name="Group 988">
              <a:extLst>
                <a:ext uri="{FF2B5EF4-FFF2-40B4-BE49-F238E27FC236}">
                  <a16:creationId xmlns:a16="http://schemas.microsoft.com/office/drawing/2014/main" id="{0336D64C-6F2F-4E07-823D-0B44F10ACEA6}"/>
                </a:ext>
              </a:extLst>
            </p:cNvPr>
            <p:cNvGrpSpPr>
              <a:grpSpLocks/>
            </p:cNvGrpSpPr>
            <p:nvPr/>
          </p:nvGrpSpPr>
          <p:grpSpPr bwMode="auto">
            <a:xfrm>
              <a:off x="2811" y="28049"/>
              <a:ext cx="113" cy="169"/>
              <a:chOff x="2811" y="28049"/>
              <a:chExt cx="113" cy="169"/>
            </a:xfrm>
          </p:grpSpPr>
          <p:sp>
            <p:nvSpPr>
              <p:cNvPr id="20254" name="Freeform 989">
                <a:extLst>
                  <a:ext uri="{FF2B5EF4-FFF2-40B4-BE49-F238E27FC236}">
                    <a16:creationId xmlns:a16="http://schemas.microsoft.com/office/drawing/2014/main" id="{CE3A03F9-4024-4ED2-A8B0-13AC2E2D832E}"/>
                  </a:ext>
                </a:extLst>
              </p:cNvPr>
              <p:cNvSpPr>
                <a:spLocks/>
              </p:cNvSpPr>
              <p:nvPr/>
            </p:nvSpPr>
            <p:spPr bwMode="auto">
              <a:xfrm>
                <a:off x="2811" y="28049"/>
                <a:ext cx="113" cy="169"/>
              </a:xfrm>
              <a:custGeom>
                <a:avLst/>
                <a:gdLst>
                  <a:gd name="T0" fmla="+- 0 2811 2811"/>
                  <a:gd name="T1" fmla="*/ T0 w 113"/>
                  <a:gd name="T2" fmla="+- 0 28049 28049"/>
                  <a:gd name="T3" fmla="*/ 28049 h 169"/>
                  <a:gd name="T4" fmla="+- 0 2867 2811"/>
                  <a:gd name="T5" fmla="*/ T4 w 113"/>
                  <a:gd name="T6" fmla="+- 0 28049 28049"/>
                  <a:gd name="T7" fmla="*/ 28049 h 169"/>
                  <a:gd name="T8" fmla="+- 0 2891 2811"/>
                  <a:gd name="T9" fmla="*/ T8 w 113"/>
                  <a:gd name="T10" fmla="+- 0 28057 28049"/>
                  <a:gd name="T11" fmla="*/ 28057 h 169"/>
                  <a:gd name="T12" fmla="+- 0 2907 2811"/>
                  <a:gd name="T13" fmla="*/ T12 w 113"/>
                  <a:gd name="T14" fmla="+- 0 28072 28049"/>
                  <a:gd name="T15" fmla="*/ 28072 h 169"/>
                  <a:gd name="T16" fmla="+- 0 2915 2811"/>
                  <a:gd name="T17" fmla="*/ T16 w 113"/>
                  <a:gd name="T18" fmla="+- 0 28089 28049"/>
                  <a:gd name="T19" fmla="*/ 28089 h 169"/>
                  <a:gd name="T20" fmla="+- 0 2923 2811"/>
                  <a:gd name="T21" fmla="*/ T20 w 113"/>
                  <a:gd name="T22" fmla="+- 0 28113 28049"/>
                  <a:gd name="T23" fmla="*/ 28113 h 169"/>
                  <a:gd name="T24" fmla="+- 0 2923 2811"/>
                  <a:gd name="T25" fmla="*/ T24 w 113"/>
                  <a:gd name="T26" fmla="+- 0 28152 28049"/>
                  <a:gd name="T27" fmla="*/ 28152 h 169"/>
                  <a:gd name="T28" fmla="+- 0 2915 2811"/>
                  <a:gd name="T29" fmla="*/ T28 w 113"/>
                  <a:gd name="T30" fmla="+- 0 28177 28049"/>
                  <a:gd name="T31" fmla="*/ 28177 h 169"/>
                  <a:gd name="T32" fmla="+- 0 2907 2811"/>
                  <a:gd name="T33" fmla="*/ T32 w 113"/>
                  <a:gd name="T34" fmla="+- 0 28193 28049"/>
                  <a:gd name="T35" fmla="*/ 28193 h 169"/>
                  <a:gd name="T36" fmla="+- 0 2891 2811"/>
                  <a:gd name="T37" fmla="*/ T36 w 113"/>
                  <a:gd name="T38" fmla="+- 0 28209 28049"/>
                  <a:gd name="T39" fmla="*/ 28209 h 169"/>
                  <a:gd name="T40" fmla="+- 0 2867 2811"/>
                  <a:gd name="T41" fmla="*/ T40 w 113"/>
                  <a:gd name="T42" fmla="+- 0 28217 28049"/>
                  <a:gd name="T43" fmla="*/ 28217 h 169"/>
                  <a:gd name="T44" fmla="+- 0 2811 2811"/>
                  <a:gd name="T45" fmla="*/ T44 w 113"/>
                  <a:gd name="T46" fmla="+- 0 28217 28049"/>
                  <a:gd name="T47" fmla="*/ 28217 h 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13" h="169">
                    <a:moveTo>
                      <a:pt x="0" y="0"/>
                    </a:moveTo>
                    <a:lnTo>
                      <a:pt x="56" y="0"/>
                    </a:lnTo>
                    <a:lnTo>
                      <a:pt x="80" y="8"/>
                    </a:lnTo>
                    <a:lnTo>
                      <a:pt x="96" y="23"/>
                    </a:lnTo>
                    <a:lnTo>
                      <a:pt x="104" y="40"/>
                    </a:lnTo>
                    <a:lnTo>
                      <a:pt x="112" y="64"/>
                    </a:lnTo>
                    <a:lnTo>
                      <a:pt x="112" y="103"/>
                    </a:lnTo>
                    <a:lnTo>
                      <a:pt x="104" y="128"/>
                    </a:lnTo>
                    <a:lnTo>
                      <a:pt x="96" y="144"/>
                    </a:lnTo>
                    <a:lnTo>
                      <a:pt x="80" y="160"/>
                    </a:lnTo>
                    <a:lnTo>
                      <a:pt x="56" y="168"/>
                    </a:lnTo>
                    <a:lnTo>
                      <a:pt x="0" y="16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77" name="Group 990">
              <a:extLst>
                <a:ext uri="{FF2B5EF4-FFF2-40B4-BE49-F238E27FC236}">
                  <a16:creationId xmlns:a16="http://schemas.microsoft.com/office/drawing/2014/main" id="{A75BE117-9163-4F1A-BBA9-61B2B18B17C2}"/>
                </a:ext>
              </a:extLst>
            </p:cNvPr>
            <p:cNvGrpSpPr>
              <a:grpSpLocks/>
            </p:cNvGrpSpPr>
            <p:nvPr/>
          </p:nvGrpSpPr>
          <p:grpSpPr bwMode="auto">
            <a:xfrm>
              <a:off x="2819" y="28057"/>
              <a:ext cx="96" cy="152"/>
              <a:chOff x="2819" y="28057"/>
              <a:chExt cx="96" cy="152"/>
            </a:xfrm>
          </p:grpSpPr>
          <p:sp>
            <p:nvSpPr>
              <p:cNvPr id="20253" name="Freeform 991">
                <a:extLst>
                  <a:ext uri="{FF2B5EF4-FFF2-40B4-BE49-F238E27FC236}">
                    <a16:creationId xmlns:a16="http://schemas.microsoft.com/office/drawing/2014/main" id="{1051149D-95DC-4EB5-B478-E09B0DC6DED4}"/>
                  </a:ext>
                </a:extLst>
              </p:cNvPr>
              <p:cNvSpPr>
                <a:spLocks/>
              </p:cNvSpPr>
              <p:nvPr/>
            </p:nvSpPr>
            <p:spPr bwMode="auto">
              <a:xfrm>
                <a:off x="2819" y="28057"/>
                <a:ext cx="96" cy="152"/>
              </a:xfrm>
              <a:custGeom>
                <a:avLst/>
                <a:gdLst>
                  <a:gd name="T0" fmla="+- 0 2819 2819"/>
                  <a:gd name="T1" fmla="*/ T0 w 96"/>
                  <a:gd name="T2" fmla="+- 0 28057 28057"/>
                  <a:gd name="T3" fmla="*/ 28057 h 152"/>
                  <a:gd name="T4" fmla="+- 0 2867 2819"/>
                  <a:gd name="T5" fmla="*/ T4 w 96"/>
                  <a:gd name="T6" fmla="+- 0 28057 28057"/>
                  <a:gd name="T7" fmla="*/ 28057 h 152"/>
                  <a:gd name="T8" fmla="+- 0 2891 2819"/>
                  <a:gd name="T9" fmla="*/ T8 w 96"/>
                  <a:gd name="T10" fmla="+- 0 28065 28057"/>
                  <a:gd name="T11" fmla="*/ 28065 h 152"/>
                  <a:gd name="T12" fmla="+- 0 2899 2819"/>
                  <a:gd name="T13" fmla="*/ T12 w 96"/>
                  <a:gd name="T14" fmla="+- 0 28072 28057"/>
                  <a:gd name="T15" fmla="*/ 28072 h 152"/>
                  <a:gd name="T16" fmla="+- 0 2907 2819"/>
                  <a:gd name="T17" fmla="*/ T16 w 96"/>
                  <a:gd name="T18" fmla="+- 0 28089 28057"/>
                  <a:gd name="T19" fmla="*/ 28089 h 152"/>
                  <a:gd name="T20" fmla="+- 0 2915 2819"/>
                  <a:gd name="T21" fmla="*/ T20 w 96"/>
                  <a:gd name="T22" fmla="+- 0 28113 28057"/>
                  <a:gd name="T23" fmla="*/ 28113 h 152"/>
                  <a:gd name="T24" fmla="+- 0 2915 2819"/>
                  <a:gd name="T25" fmla="*/ T24 w 96"/>
                  <a:gd name="T26" fmla="+- 0 28152 28057"/>
                  <a:gd name="T27" fmla="*/ 28152 h 152"/>
                  <a:gd name="T28" fmla="+- 0 2907 2819"/>
                  <a:gd name="T29" fmla="*/ T28 w 96"/>
                  <a:gd name="T30" fmla="+- 0 28177 28057"/>
                  <a:gd name="T31" fmla="*/ 28177 h 152"/>
                  <a:gd name="T32" fmla="+- 0 2899 2819"/>
                  <a:gd name="T33" fmla="*/ T32 w 96"/>
                  <a:gd name="T34" fmla="+- 0 28193 28057"/>
                  <a:gd name="T35" fmla="*/ 28193 h 152"/>
                  <a:gd name="T36" fmla="+- 0 2891 2819"/>
                  <a:gd name="T37" fmla="*/ T36 w 96"/>
                  <a:gd name="T38" fmla="+- 0 28201 28057"/>
                  <a:gd name="T39" fmla="*/ 28201 h 152"/>
                  <a:gd name="T40" fmla="+- 0 2867 2819"/>
                  <a:gd name="T41" fmla="*/ T40 w 96"/>
                  <a:gd name="T42" fmla="+- 0 28209 28057"/>
                  <a:gd name="T43" fmla="*/ 28209 h 152"/>
                  <a:gd name="T44" fmla="+- 0 2819 2819"/>
                  <a:gd name="T45" fmla="*/ T44 w 96"/>
                  <a:gd name="T46" fmla="+- 0 28209 28057"/>
                  <a:gd name="T47" fmla="*/ 28209 h 1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96" h="152">
                    <a:moveTo>
                      <a:pt x="0" y="0"/>
                    </a:moveTo>
                    <a:lnTo>
                      <a:pt x="48" y="0"/>
                    </a:lnTo>
                    <a:lnTo>
                      <a:pt x="72" y="8"/>
                    </a:lnTo>
                    <a:lnTo>
                      <a:pt x="80" y="15"/>
                    </a:lnTo>
                    <a:lnTo>
                      <a:pt x="88" y="32"/>
                    </a:lnTo>
                    <a:lnTo>
                      <a:pt x="96" y="56"/>
                    </a:lnTo>
                    <a:lnTo>
                      <a:pt x="96" y="95"/>
                    </a:lnTo>
                    <a:lnTo>
                      <a:pt x="88" y="120"/>
                    </a:lnTo>
                    <a:lnTo>
                      <a:pt x="80" y="136"/>
                    </a:lnTo>
                    <a:lnTo>
                      <a:pt x="72" y="144"/>
                    </a:lnTo>
                    <a:lnTo>
                      <a:pt x="48" y="152"/>
                    </a:lnTo>
                    <a:lnTo>
                      <a:pt x="0" y="152"/>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78" name="Group 992">
              <a:extLst>
                <a:ext uri="{FF2B5EF4-FFF2-40B4-BE49-F238E27FC236}">
                  <a16:creationId xmlns:a16="http://schemas.microsoft.com/office/drawing/2014/main" id="{4016C867-811B-417B-8A97-B6C27DE360DB}"/>
                </a:ext>
              </a:extLst>
            </p:cNvPr>
            <p:cNvGrpSpPr>
              <a:grpSpLocks/>
            </p:cNvGrpSpPr>
            <p:nvPr/>
          </p:nvGrpSpPr>
          <p:grpSpPr bwMode="auto">
            <a:xfrm>
              <a:off x="1968" y="28250"/>
              <a:ext cx="954" cy="2"/>
              <a:chOff x="1968" y="28250"/>
              <a:chExt cx="954" cy="2"/>
            </a:xfrm>
          </p:grpSpPr>
          <p:sp>
            <p:nvSpPr>
              <p:cNvPr id="20252" name="Freeform 993">
                <a:extLst>
                  <a:ext uri="{FF2B5EF4-FFF2-40B4-BE49-F238E27FC236}">
                    <a16:creationId xmlns:a16="http://schemas.microsoft.com/office/drawing/2014/main" id="{53CACD28-A70F-4854-98E9-11EE79725BD2}"/>
                  </a:ext>
                </a:extLst>
              </p:cNvPr>
              <p:cNvSpPr>
                <a:spLocks/>
              </p:cNvSpPr>
              <p:nvPr/>
            </p:nvSpPr>
            <p:spPr bwMode="auto">
              <a:xfrm>
                <a:off x="1968" y="28250"/>
                <a:ext cx="954" cy="2"/>
              </a:xfrm>
              <a:custGeom>
                <a:avLst/>
                <a:gdLst>
                  <a:gd name="T0" fmla="+- 0 1968 1968"/>
                  <a:gd name="T1" fmla="*/ T0 w 954"/>
                  <a:gd name="T2" fmla="+- 0 2922 1968"/>
                  <a:gd name="T3" fmla="*/ T2 w 954"/>
                </a:gdLst>
                <a:ahLst/>
                <a:cxnLst>
                  <a:cxn ang="0">
                    <a:pos x="T1" y="0"/>
                  </a:cxn>
                  <a:cxn ang="0">
                    <a:pos x="T3" y="0"/>
                  </a:cxn>
                </a:cxnLst>
                <a:rect l="0" t="0" r="r" b="b"/>
                <a:pathLst>
                  <a:path w="954">
                    <a:moveTo>
                      <a:pt x="0" y="0"/>
                    </a:moveTo>
                    <a:lnTo>
                      <a:pt x="954"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79" name="Group 994">
              <a:extLst>
                <a:ext uri="{FF2B5EF4-FFF2-40B4-BE49-F238E27FC236}">
                  <a16:creationId xmlns:a16="http://schemas.microsoft.com/office/drawing/2014/main" id="{48BCD61E-55BA-43A2-BACF-0CCBD8D7BFFD}"/>
                </a:ext>
              </a:extLst>
            </p:cNvPr>
            <p:cNvGrpSpPr>
              <a:grpSpLocks/>
            </p:cNvGrpSpPr>
            <p:nvPr/>
          </p:nvGrpSpPr>
          <p:grpSpPr bwMode="auto">
            <a:xfrm>
              <a:off x="1584" y="28643"/>
              <a:ext cx="106" cy="159"/>
              <a:chOff x="1584" y="28643"/>
              <a:chExt cx="106" cy="159"/>
            </a:xfrm>
          </p:grpSpPr>
          <p:sp>
            <p:nvSpPr>
              <p:cNvPr id="20251" name="Freeform 995">
                <a:extLst>
                  <a:ext uri="{FF2B5EF4-FFF2-40B4-BE49-F238E27FC236}">
                    <a16:creationId xmlns:a16="http://schemas.microsoft.com/office/drawing/2014/main" id="{7AFE7879-4421-4ACC-A844-DE5BF68E3D54}"/>
                  </a:ext>
                </a:extLst>
              </p:cNvPr>
              <p:cNvSpPr>
                <a:spLocks/>
              </p:cNvSpPr>
              <p:nvPr/>
            </p:nvSpPr>
            <p:spPr bwMode="auto">
              <a:xfrm>
                <a:off x="1584" y="28643"/>
                <a:ext cx="106" cy="159"/>
              </a:xfrm>
              <a:custGeom>
                <a:avLst/>
                <a:gdLst>
                  <a:gd name="T0" fmla="+- 0 1689 1584"/>
                  <a:gd name="T1" fmla="*/ T0 w 106"/>
                  <a:gd name="T2" fmla="+- 0 28643 28643"/>
                  <a:gd name="T3" fmla="*/ 28643 h 159"/>
                  <a:gd name="T4" fmla="+- 0 1682 1584"/>
                  <a:gd name="T5" fmla="*/ T4 w 106"/>
                  <a:gd name="T6" fmla="+- 0 28643 28643"/>
                  <a:gd name="T7" fmla="*/ 28643 h 159"/>
                  <a:gd name="T8" fmla="+- 0 1682 1584"/>
                  <a:gd name="T9" fmla="*/ T8 w 106"/>
                  <a:gd name="T10" fmla="+- 0 28756 28643"/>
                  <a:gd name="T11" fmla="*/ 28756 h 159"/>
                  <a:gd name="T12" fmla="+- 0 1674 1584"/>
                  <a:gd name="T13" fmla="*/ T12 w 106"/>
                  <a:gd name="T14" fmla="+- 0 28779 28643"/>
                  <a:gd name="T15" fmla="*/ 28779 h 159"/>
                  <a:gd name="T16" fmla="+- 0 1666 1584"/>
                  <a:gd name="T17" fmla="*/ T16 w 106"/>
                  <a:gd name="T18" fmla="+- 0 28787 28643"/>
                  <a:gd name="T19" fmla="*/ 28787 h 159"/>
                  <a:gd name="T20" fmla="+- 0 1643 1584"/>
                  <a:gd name="T21" fmla="*/ T20 w 106"/>
                  <a:gd name="T22" fmla="+- 0 28794 28643"/>
                  <a:gd name="T23" fmla="*/ 28794 h 159"/>
                  <a:gd name="T24" fmla="+- 0 1629 1584"/>
                  <a:gd name="T25" fmla="*/ T24 w 106"/>
                  <a:gd name="T26" fmla="+- 0 28794 28643"/>
                  <a:gd name="T27" fmla="*/ 28794 h 159"/>
                  <a:gd name="T28" fmla="+- 0 1606 1584"/>
                  <a:gd name="T29" fmla="*/ T28 w 106"/>
                  <a:gd name="T30" fmla="+- 0 28787 28643"/>
                  <a:gd name="T31" fmla="*/ 28787 h 159"/>
                  <a:gd name="T32" fmla="+- 0 1598 1584"/>
                  <a:gd name="T33" fmla="*/ T32 w 106"/>
                  <a:gd name="T34" fmla="+- 0 28779 28643"/>
                  <a:gd name="T35" fmla="*/ 28779 h 159"/>
                  <a:gd name="T36" fmla="+- 0 1590 1584"/>
                  <a:gd name="T37" fmla="*/ T36 w 106"/>
                  <a:gd name="T38" fmla="+- 0 28756 28643"/>
                  <a:gd name="T39" fmla="*/ 28756 h 159"/>
                  <a:gd name="T40" fmla="+- 0 1590 1584"/>
                  <a:gd name="T41" fmla="*/ T40 w 106"/>
                  <a:gd name="T42" fmla="+- 0 28643 28643"/>
                  <a:gd name="T43" fmla="*/ 28643 h 159"/>
                  <a:gd name="T44" fmla="+- 0 1584 1584"/>
                  <a:gd name="T45" fmla="*/ T44 w 106"/>
                  <a:gd name="T46" fmla="+- 0 28643 28643"/>
                  <a:gd name="T47" fmla="*/ 28643 h 159"/>
                  <a:gd name="T48" fmla="+- 0 1584 1584"/>
                  <a:gd name="T49" fmla="*/ T48 w 106"/>
                  <a:gd name="T50" fmla="+- 0 28756 28643"/>
                  <a:gd name="T51" fmla="*/ 28756 h 159"/>
                  <a:gd name="T52" fmla="+- 0 1590 1584"/>
                  <a:gd name="T53" fmla="*/ T52 w 106"/>
                  <a:gd name="T54" fmla="+- 0 28779 28643"/>
                  <a:gd name="T55" fmla="*/ 28779 h 159"/>
                  <a:gd name="T56" fmla="+- 0 1606 1584"/>
                  <a:gd name="T57" fmla="*/ T56 w 106"/>
                  <a:gd name="T58" fmla="+- 0 28794 28643"/>
                  <a:gd name="T59" fmla="*/ 28794 h 159"/>
                  <a:gd name="T60" fmla="+- 0 1629 1584"/>
                  <a:gd name="T61" fmla="*/ T60 w 106"/>
                  <a:gd name="T62" fmla="+- 0 28801 28643"/>
                  <a:gd name="T63" fmla="*/ 28801 h 159"/>
                  <a:gd name="T64" fmla="+- 0 1643 1584"/>
                  <a:gd name="T65" fmla="*/ T64 w 106"/>
                  <a:gd name="T66" fmla="+- 0 28801 28643"/>
                  <a:gd name="T67" fmla="*/ 28801 h 159"/>
                  <a:gd name="T68" fmla="+- 0 1666 1584"/>
                  <a:gd name="T69" fmla="*/ T68 w 106"/>
                  <a:gd name="T70" fmla="+- 0 28794 28643"/>
                  <a:gd name="T71" fmla="*/ 28794 h 159"/>
                  <a:gd name="T72" fmla="+- 0 1682 1584"/>
                  <a:gd name="T73" fmla="*/ T72 w 106"/>
                  <a:gd name="T74" fmla="+- 0 28779 28643"/>
                  <a:gd name="T75" fmla="*/ 28779 h 159"/>
                  <a:gd name="T76" fmla="+- 0 1689 1584"/>
                  <a:gd name="T77" fmla="*/ T76 w 106"/>
                  <a:gd name="T78" fmla="+- 0 28756 28643"/>
                  <a:gd name="T79" fmla="*/ 28756 h 159"/>
                  <a:gd name="T80" fmla="+- 0 1689 1584"/>
                  <a:gd name="T81" fmla="*/ T80 w 106"/>
                  <a:gd name="T82" fmla="+- 0 28643 28643"/>
                  <a:gd name="T83" fmla="*/ 28643 h 1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 h="159">
                    <a:moveTo>
                      <a:pt x="105" y="0"/>
                    </a:moveTo>
                    <a:lnTo>
                      <a:pt x="98" y="0"/>
                    </a:lnTo>
                    <a:lnTo>
                      <a:pt x="98" y="113"/>
                    </a:lnTo>
                    <a:lnTo>
                      <a:pt x="90" y="136"/>
                    </a:lnTo>
                    <a:lnTo>
                      <a:pt x="82" y="144"/>
                    </a:lnTo>
                    <a:lnTo>
                      <a:pt x="59" y="151"/>
                    </a:lnTo>
                    <a:lnTo>
                      <a:pt x="45" y="151"/>
                    </a:lnTo>
                    <a:lnTo>
                      <a:pt x="22" y="144"/>
                    </a:lnTo>
                    <a:lnTo>
                      <a:pt x="14" y="136"/>
                    </a:lnTo>
                    <a:lnTo>
                      <a:pt x="6" y="113"/>
                    </a:lnTo>
                    <a:lnTo>
                      <a:pt x="6" y="0"/>
                    </a:lnTo>
                    <a:lnTo>
                      <a:pt x="0" y="0"/>
                    </a:lnTo>
                    <a:lnTo>
                      <a:pt x="0" y="113"/>
                    </a:lnTo>
                    <a:lnTo>
                      <a:pt x="6" y="136"/>
                    </a:lnTo>
                    <a:lnTo>
                      <a:pt x="22" y="151"/>
                    </a:lnTo>
                    <a:lnTo>
                      <a:pt x="45" y="158"/>
                    </a:lnTo>
                    <a:lnTo>
                      <a:pt x="59" y="158"/>
                    </a:lnTo>
                    <a:lnTo>
                      <a:pt x="82" y="151"/>
                    </a:lnTo>
                    <a:lnTo>
                      <a:pt x="98" y="136"/>
                    </a:lnTo>
                    <a:lnTo>
                      <a:pt x="105" y="113"/>
                    </a:lnTo>
                    <a:lnTo>
                      <a:pt x="105"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80" name="Group 996">
              <a:extLst>
                <a:ext uri="{FF2B5EF4-FFF2-40B4-BE49-F238E27FC236}">
                  <a16:creationId xmlns:a16="http://schemas.microsoft.com/office/drawing/2014/main" id="{3101F889-8999-4D16-B0AF-46F476A2B0EE}"/>
                </a:ext>
              </a:extLst>
            </p:cNvPr>
            <p:cNvGrpSpPr>
              <a:grpSpLocks/>
            </p:cNvGrpSpPr>
            <p:nvPr/>
          </p:nvGrpSpPr>
          <p:grpSpPr bwMode="auto">
            <a:xfrm>
              <a:off x="1749" y="28643"/>
              <a:ext cx="106" cy="159"/>
              <a:chOff x="1749" y="28643"/>
              <a:chExt cx="106" cy="159"/>
            </a:xfrm>
          </p:grpSpPr>
          <p:sp>
            <p:nvSpPr>
              <p:cNvPr id="20250" name="Freeform 997">
                <a:extLst>
                  <a:ext uri="{FF2B5EF4-FFF2-40B4-BE49-F238E27FC236}">
                    <a16:creationId xmlns:a16="http://schemas.microsoft.com/office/drawing/2014/main" id="{7EA08A2E-5B27-4E84-9E89-474D71A261FB}"/>
                  </a:ext>
                </a:extLst>
              </p:cNvPr>
              <p:cNvSpPr>
                <a:spLocks/>
              </p:cNvSpPr>
              <p:nvPr/>
            </p:nvSpPr>
            <p:spPr bwMode="auto">
              <a:xfrm>
                <a:off x="1749" y="28643"/>
                <a:ext cx="106" cy="159"/>
              </a:xfrm>
              <a:custGeom>
                <a:avLst/>
                <a:gdLst>
                  <a:gd name="T0" fmla="+- 0 1854 1749"/>
                  <a:gd name="T1" fmla="*/ T0 w 106"/>
                  <a:gd name="T2" fmla="+- 0 28801 28643"/>
                  <a:gd name="T3" fmla="*/ 28801 h 159"/>
                  <a:gd name="T4" fmla="+- 0 1854 1749"/>
                  <a:gd name="T5" fmla="*/ T4 w 106"/>
                  <a:gd name="T6" fmla="+- 0 28643 28643"/>
                  <a:gd name="T7" fmla="*/ 28643 h 159"/>
                  <a:gd name="T8" fmla="+- 0 1848 1749"/>
                  <a:gd name="T9" fmla="*/ T8 w 106"/>
                  <a:gd name="T10" fmla="+- 0 28643 28643"/>
                  <a:gd name="T11" fmla="*/ 28643 h 159"/>
                  <a:gd name="T12" fmla="+- 0 1848 1749"/>
                  <a:gd name="T13" fmla="*/ T12 w 106"/>
                  <a:gd name="T14" fmla="+- 0 28779 28643"/>
                  <a:gd name="T15" fmla="*/ 28779 h 159"/>
                  <a:gd name="T16" fmla="+- 0 1749 1749"/>
                  <a:gd name="T17" fmla="*/ T16 w 106"/>
                  <a:gd name="T18" fmla="+- 0 28643 28643"/>
                  <a:gd name="T19" fmla="*/ 28643 h 159"/>
                  <a:gd name="T20" fmla="+- 0 1749 1749"/>
                  <a:gd name="T21" fmla="*/ T20 w 106"/>
                  <a:gd name="T22" fmla="+- 0 28801 28643"/>
                  <a:gd name="T23" fmla="*/ 28801 h 159"/>
                  <a:gd name="T24" fmla="+- 0 1756 1749"/>
                  <a:gd name="T25" fmla="*/ T24 w 106"/>
                  <a:gd name="T26" fmla="+- 0 28801 28643"/>
                  <a:gd name="T27" fmla="*/ 28801 h 159"/>
                  <a:gd name="T28" fmla="+- 0 1756 1749"/>
                  <a:gd name="T29" fmla="*/ T28 w 106"/>
                  <a:gd name="T30" fmla="+- 0 28666 28643"/>
                  <a:gd name="T31" fmla="*/ 28666 h 159"/>
                  <a:gd name="T32" fmla="+- 0 1854 1749"/>
                  <a:gd name="T33" fmla="*/ T32 w 106"/>
                  <a:gd name="T34" fmla="+- 0 28801 28643"/>
                  <a:gd name="T35" fmla="*/ 28801 h 1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06" h="159">
                    <a:moveTo>
                      <a:pt x="105" y="158"/>
                    </a:moveTo>
                    <a:lnTo>
                      <a:pt x="105" y="0"/>
                    </a:lnTo>
                    <a:lnTo>
                      <a:pt x="99" y="0"/>
                    </a:lnTo>
                    <a:lnTo>
                      <a:pt x="99" y="136"/>
                    </a:lnTo>
                    <a:lnTo>
                      <a:pt x="0" y="0"/>
                    </a:lnTo>
                    <a:lnTo>
                      <a:pt x="0" y="158"/>
                    </a:lnTo>
                    <a:lnTo>
                      <a:pt x="7" y="158"/>
                    </a:lnTo>
                    <a:lnTo>
                      <a:pt x="7" y="23"/>
                    </a:lnTo>
                    <a:lnTo>
                      <a:pt x="105" y="15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81" name="Group 998">
              <a:extLst>
                <a:ext uri="{FF2B5EF4-FFF2-40B4-BE49-F238E27FC236}">
                  <a16:creationId xmlns:a16="http://schemas.microsoft.com/office/drawing/2014/main" id="{86883FF1-B8F9-4365-9AD5-FB4761306D8A}"/>
                </a:ext>
              </a:extLst>
            </p:cNvPr>
            <p:cNvGrpSpPr>
              <a:grpSpLocks/>
            </p:cNvGrpSpPr>
            <p:nvPr/>
          </p:nvGrpSpPr>
          <p:grpSpPr bwMode="auto">
            <a:xfrm>
              <a:off x="1945" y="28650"/>
              <a:ext cx="8" cy="151"/>
              <a:chOff x="1945" y="28650"/>
              <a:chExt cx="8" cy="151"/>
            </a:xfrm>
          </p:grpSpPr>
          <p:sp>
            <p:nvSpPr>
              <p:cNvPr id="20249" name="Freeform 999">
                <a:extLst>
                  <a:ext uri="{FF2B5EF4-FFF2-40B4-BE49-F238E27FC236}">
                    <a16:creationId xmlns:a16="http://schemas.microsoft.com/office/drawing/2014/main" id="{A14D5D73-32E3-46EE-999D-93D66BA71706}"/>
                  </a:ext>
                </a:extLst>
              </p:cNvPr>
              <p:cNvSpPr>
                <a:spLocks/>
              </p:cNvSpPr>
              <p:nvPr/>
            </p:nvSpPr>
            <p:spPr bwMode="auto">
              <a:xfrm>
                <a:off x="1945" y="28650"/>
                <a:ext cx="8" cy="151"/>
              </a:xfrm>
              <a:custGeom>
                <a:avLst/>
                <a:gdLst>
                  <a:gd name="T0" fmla="+- 0 1945 1945"/>
                  <a:gd name="T1" fmla="*/ T0 w 8"/>
                  <a:gd name="T2" fmla="+- 0 28650 28650"/>
                  <a:gd name="T3" fmla="*/ 28650 h 151"/>
                  <a:gd name="T4" fmla="+- 0 1945 1945"/>
                  <a:gd name="T5" fmla="*/ T4 w 8"/>
                  <a:gd name="T6" fmla="+- 0 28801 28650"/>
                  <a:gd name="T7" fmla="*/ 28801 h 151"/>
                  <a:gd name="T8" fmla="+- 0 1953 1945"/>
                  <a:gd name="T9" fmla="*/ T8 w 8"/>
                  <a:gd name="T10" fmla="+- 0 28801 28650"/>
                  <a:gd name="T11" fmla="*/ 28801 h 151"/>
                  <a:gd name="T12" fmla="+- 0 1953 1945"/>
                  <a:gd name="T13" fmla="*/ T12 w 8"/>
                  <a:gd name="T14" fmla="+- 0 28650 28650"/>
                  <a:gd name="T15" fmla="*/ 28650 h 151"/>
                </a:gdLst>
                <a:ahLst/>
                <a:cxnLst>
                  <a:cxn ang="0">
                    <a:pos x="T1" y="T3"/>
                  </a:cxn>
                  <a:cxn ang="0">
                    <a:pos x="T5" y="T7"/>
                  </a:cxn>
                  <a:cxn ang="0">
                    <a:pos x="T9" y="T11"/>
                  </a:cxn>
                  <a:cxn ang="0">
                    <a:pos x="T13" y="T15"/>
                  </a:cxn>
                </a:cxnLst>
                <a:rect l="0" t="0" r="r" b="b"/>
                <a:pathLst>
                  <a:path w="8" h="151">
                    <a:moveTo>
                      <a:pt x="0" y="0"/>
                    </a:moveTo>
                    <a:lnTo>
                      <a:pt x="0" y="151"/>
                    </a:lnTo>
                    <a:lnTo>
                      <a:pt x="8" y="151"/>
                    </a:lnTo>
                    <a:lnTo>
                      <a:pt x="8"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82" name="Group 1000">
              <a:extLst>
                <a:ext uri="{FF2B5EF4-FFF2-40B4-BE49-F238E27FC236}">
                  <a16:creationId xmlns:a16="http://schemas.microsoft.com/office/drawing/2014/main" id="{65801616-3F40-4667-8405-C436E2727799}"/>
                </a:ext>
              </a:extLst>
            </p:cNvPr>
            <p:cNvGrpSpPr>
              <a:grpSpLocks/>
            </p:cNvGrpSpPr>
            <p:nvPr/>
          </p:nvGrpSpPr>
          <p:grpSpPr bwMode="auto">
            <a:xfrm>
              <a:off x="1897" y="28647"/>
              <a:ext cx="105" cy="2"/>
              <a:chOff x="1897" y="28647"/>
              <a:chExt cx="105" cy="2"/>
            </a:xfrm>
          </p:grpSpPr>
          <p:sp>
            <p:nvSpPr>
              <p:cNvPr id="20248" name="Freeform 1001">
                <a:extLst>
                  <a:ext uri="{FF2B5EF4-FFF2-40B4-BE49-F238E27FC236}">
                    <a16:creationId xmlns:a16="http://schemas.microsoft.com/office/drawing/2014/main" id="{19CEA654-A2F7-4766-B0C8-4E0A0CF209D5}"/>
                  </a:ext>
                </a:extLst>
              </p:cNvPr>
              <p:cNvSpPr>
                <a:spLocks/>
              </p:cNvSpPr>
              <p:nvPr/>
            </p:nvSpPr>
            <p:spPr bwMode="auto">
              <a:xfrm>
                <a:off x="1897" y="28647"/>
                <a:ext cx="105" cy="2"/>
              </a:xfrm>
              <a:custGeom>
                <a:avLst/>
                <a:gdLst>
                  <a:gd name="T0" fmla="+- 0 1897 1897"/>
                  <a:gd name="T1" fmla="*/ T0 w 105"/>
                  <a:gd name="T2" fmla="+- 0 2001 1897"/>
                  <a:gd name="T3" fmla="*/ T2 w 105"/>
                </a:gdLst>
                <a:ahLst/>
                <a:cxnLst>
                  <a:cxn ang="0">
                    <a:pos x="T1" y="0"/>
                  </a:cxn>
                  <a:cxn ang="0">
                    <a:pos x="T3" y="0"/>
                  </a:cxn>
                </a:cxnLst>
                <a:rect l="0" t="0" r="r" b="b"/>
                <a:pathLst>
                  <a:path w="105">
                    <a:moveTo>
                      <a:pt x="0" y="0"/>
                    </a:moveTo>
                    <a:lnTo>
                      <a:pt x="104" y="0"/>
                    </a:lnTo>
                  </a:path>
                </a:pathLst>
              </a:custGeom>
              <a:noFill/>
              <a:ln w="103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83" name="Group 1002">
              <a:extLst>
                <a:ext uri="{FF2B5EF4-FFF2-40B4-BE49-F238E27FC236}">
                  <a16:creationId xmlns:a16="http://schemas.microsoft.com/office/drawing/2014/main" id="{2117F70D-8D6D-432D-9C03-00BCA6D2525F}"/>
                </a:ext>
              </a:extLst>
            </p:cNvPr>
            <p:cNvGrpSpPr>
              <a:grpSpLocks/>
            </p:cNvGrpSpPr>
            <p:nvPr/>
          </p:nvGrpSpPr>
          <p:grpSpPr bwMode="auto">
            <a:xfrm>
              <a:off x="2043" y="28643"/>
              <a:ext cx="98" cy="159"/>
              <a:chOff x="2043" y="28643"/>
              <a:chExt cx="98" cy="159"/>
            </a:xfrm>
          </p:grpSpPr>
          <p:sp>
            <p:nvSpPr>
              <p:cNvPr id="20247" name="Freeform 1003">
                <a:extLst>
                  <a:ext uri="{FF2B5EF4-FFF2-40B4-BE49-F238E27FC236}">
                    <a16:creationId xmlns:a16="http://schemas.microsoft.com/office/drawing/2014/main" id="{EE6D8864-EC32-4AA8-B35D-E982F3C8E5A3}"/>
                  </a:ext>
                </a:extLst>
              </p:cNvPr>
              <p:cNvSpPr>
                <a:spLocks/>
              </p:cNvSpPr>
              <p:nvPr/>
            </p:nvSpPr>
            <p:spPr bwMode="auto">
              <a:xfrm>
                <a:off x="2043" y="28643"/>
                <a:ext cx="98" cy="159"/>
              </a:xfrm>
              <a:custGeom>
                <a:avLst/>
                <a:gdLst>
                  <a:gd name="T0" fmla="+- 0 2051 2043"/>
                  <a:gd name="T1" fmla="*/ T0 w 98"/>
                  <a:gd name="T2" fmla="+- 0 28726 28643"/>
                  <a:gd name="T3" fmla="*/ 28726 h 159"/>
                  <a:gd name="T4" fmla="+- 0 2104 2043"/>
                  <a:gd name="T5" fmla="*/ T4 w 98"/>
                  <a:gd name="T6" fmla="+- 0 28726 28643"/>
                  <a:gd name="T7" fmla="*/ 28726 h 159"/>
                  <a:gd name="T8" fmla="+- 0 2126 2043"/>
                  <a:gd name="T9" fmla="*/ T8 w 98"/>
                  <a:gd name="T10" fmla="+- 0 28719 28643"/>
                  <a:gd name="T11" fmla="*/ 28719 h 159"/>
                  <a:gd name="T12" fmla="+- 0 2133 2043"/>
                  <a:gd name="T13" fmla="*/ T12 w 98"/>
                  <a:gd name="T14" fmla="+- 0 28711 28643"/>
                  <a:gd name="T15" fmla="*/ 28711 h 159"/>
                  <a:gd name="T16" fmla="+- 0 2141 2043"/>
                  <a:gd name="T17" fmla="*/ T16 w 98"/>
                  <a:gd name="T18" fmla="+- 0 28696 28643"/>
                  <a:gd name="T19" fmla="*/ 28696 h 159"/>
                  <a:gd name="T20" fmla="+- 0 2141 2043"/>
                  <a:gd name="T21" fmla="*/ T20 w 98"/>
                  <a:gd name="T22" fmla="+- 0 28674 28643"/>
                  <a:gd name="T23" fmla="*/ 28674 h 159"/>
                  <a:gd name="T24" fmla="+- 0 2133 2043"/>
                  <a:gd name="T25" fmla="*/ T24 w 98"/>
                  <a:gd name="T26" fmla="+- 0 28658 28643"/>
                  <a:gd name="T27" fmla="*/ 28658 h 159"/>
                  <a:gd name="T28" fmla="+- 0 2126 2043"/>
                  <a:gd name="T29" fmla="*/ T28 w 98"/>
                  <a:gd name="T30" fmla="+- 0 28650 28643"/>
                  <a:gd name="T31" fmla="*/ 28650 h 159"/>
                  <a:gd name="T32" fmla="+- 0 2104 2043"/>
                  <a:gd name="T33" fmla="*/ T32 w 98"/>
                  <a:gd name="T34" fmla="+- 0 28643 28643"/>
                  <a:gd name="T35" fmla="*/ 28643 h 159"/>
                  <a:gd name="T36" fmla="+- 0 2043 2043"/>
                  <a:gd name="T37" fmla="*/ T36 w 98"/>
                  <a:gd name="T38" fmla="+- 0 28643 28643"/>
                  <a:gd name="T39" fmla="*/ 28643 h 159"/>
                  <a:gd name="T40" fmla="+- 0 2043 2043"/>
                  <a:gd name="T41" fmla="*/ T40 w 98"/>
                  <a:gd name="T42" fmla="+- 0 28801 28643"/>
                  <a:gd name="T43" fmla="*/ 28801 h 159"/>
                  <a:gd name="T44" fmla="+- 0 2051 2043"/>
                  <a:gd name="T45" fmla="*/ T44 w 98"/>
                  <a:gd name="T46" fmla="+- 0 28801 28643"/>
                  <a:gd name="T47" fmla="*/ 28801 h 159"/>
                  <a:gd name="T48" fmla="+- 0 2051 2043"/>
                  <a:gd name="T49" fmla="*/ T48 w 98"/>
                  <a:gd name="T50" fmla="+- 0 28650 28643"/>
                  <a:gd name="T51" fmla="*/ 28650 h 159"/>
                  <a:gd name="T52" fmla="+- 0 2104 2043"/>
                  <a:gd name="T53" fmla="*/ T52 w 98"/>
                  <a:gd name="T54" fmla="+- 0 28650 28643"/>
                  <a:gd name="T55" fmla="*/ 28650 h 159"/>
                  <a:gd name="T56" fmla="+- 0 2126 2043"/>
                  <a:gd name="T57" fmla="*/ T56 w 98"/>
                  <a:gd name="T58" fmla="+- 0 28658 28643"/>
                  <a:gd name="T59" fmla="*/ 28658 h 159"/>
                  <a:gd name="T60" fmla="+- 0 2133 2043"/>
                  <a:gd name="T61" fmla="*/ T60 w 98"/>
                  <a:gd name="T62" fmla="+- 0 28674 28643"/>
                  <a:gd name="T63" fmla="*/ 28674 h 159"/>
                  <a:gd name="T64" fmla="+- 0 2133 2043"/>
                  <a:gd name="T65" fmla="*/ T64 w 98"/>
                  <a:gd name="T66" fmla="+- 0 28696 28643"/>
                  <a:gd name="T67" fmla="*/ 28696 h 159"/>
                  <a:gd name="T68" fmla="+- 0 2126 2043"/>
                  <a:gd name="T69" fmla="*/ T68 w 98"/>
                  <a:gd name="T70" fmla="+- 0 28711 28643"/>
                  <a:gd name="T71" fmla="*/ 28711 h 159"/>
                  <a:gd name="T72" fmla="+- 0 2104 2043"/>
                  <a:gd name="T73" fmla="*/ T72 w 98"/>
                  <a:gd name="T74" fmla="+- 0 28719 28643"/>
                  <a:gd name="T75" fmla="*/ 28719 h 159"/>
                  <a:gd name="T76" fmla="+- 0 2051 2043"/>
                  <a:gd name="T77" fmla="*/ T76 w 98"/>
                  <a:gd name="T78" fmla="+- 0 28719 28643"/>
                  <a:gd name="T79" fmla="*/ 28719 h 1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98" h="159">
                    <a:moveTo>
                      <a:pt x="8" y="83"/>
                    </a:moveTo>
                    <a:lnTo>
                      <a:pt x="61" y="83"/>
                    </a:lnTo>
                    <a:lnTo>
                      <a:pt x="83" y="76"/>
                    </a:lnTo>
                    <a:lnTo>
                      <a:pt x="90" y="68"/>
                    </a:lnTo>
                    <a:lnTo>
                      <a:pt x="98" y="53"/>
                    </a:lnTo>
                    <a:lnTo>
                      <a:pt x="98" y="31"/>
                    </a:lnTo>
                    <a:lnTo>
                      <a:pt x="90" y="15"/>
                    </a:lnTo>
                    <a:lnTo>
                      <a:pt x="83" y="7"/>
                    </a:lnTo>
                    <a:lnTo>
                      <a:pt x="61" y="0"/>
                    </a:lnTo>
                    <a:lnTo>
                      <a:pt x="0" y="0"/>
                    </a:lnTo>
                    <a:lnTo>
                      <a:pt x="0" y="158"/>
                    </a:lnTo>
                    <a:lnTo>
                      <a:pt x="8" y="158"/>
                    </a:lnTo>
                    <a:lnTo>
                      <a:pt x="8" y="7"/>
                    </a:lnTo>
                    <a:lnTo>
                      <a:pt x="61" y="7"/>
                    </a:lnTo>
                    <a:lnTo>
                      <a:pt x="83" y="15"/>
                    </a:lnTo>
                    <a:lnTo>
                      <a:pt x="90" y="31"/>
                    </a:lnTo>
                    <a:lnTo>
                      <a:pt x="90" y="53"/>
                    </a:lnTo>
                    <a:lnTo>
                      <a:pt x="83" y="68"/>
                    </a:lnTo>
                    <a:lnTo>
                      <a:pt x="61" y="76"/>
                    </a:lnTo>
                    <a:lnTo>
                      <a:pt x="8" y="7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84" name="Group 1004">
              <a:extLst>
                <a:ext uri="{FF2B5EF4-FFF2-40B4-BE49-F238E27FC236}">
                  <a16:creationId xmlns:a16="http://schemas.microsoft.com/office/drawing/2014/main" id="{859BD582-9746-4100-B168-949132BC6505}"/>
                </a:ext>
              </a:extLst>
            </p:cNvPr>
            <p:cNvGrpSpPr>
              <a:grpSpLocks/>
            </p:cNvGrpSpPr>
            <p:nvPr/>
          </p:nvGrpSpPr>
          <p:grpSpPr bwMode="auto">
            <a:xfrm>
              <a:off x="2088" y="28726"/>
              <a:ext cx="53" cy="75"/>
              <a:chOff x="2088" y="28726"/>
              <a:chExt cx="53" cy="75"/>
            </a:xfrm>
          </p:grpSpPr>
          <p:sp>
            <p:nvSpPr>
              <p:cNvPr id="20246" name="Freeform 1005">
                <a:extLst>
                  <a:ext uri="{FF2B5EF4-FFF2-40B4-BE49-F238E27FC236}">
                    <a16:creationId xmlns:a16="http://schemas.microsoft.com/office/drawing/2014/main" id="{FD8C583D-F597-4A5B-8D6A-08D4D5CC5B3B}"/>
                  </a:ext>
                </a:extLst>
              </p:cNvPr>
              <p:cNvSpPr>
                <a:spLocks/>
              </p:cNvSpPr>
              <p:nvPr/>
            </p:nvSpPr>
            <p:spPr bwMode="auto">
              <a:xfrm>
                <a:off x="2088" y="28726"/>
                <a:ext cx="53" cy="75"/>
              </a:xfrm>
              <a:custGeom>
                <a:avLst/>
                <a:gdLst>
                  <a:gd name="T0" fmla="+- 0 2088 2088"/>
                  <a:gd name="T1" fmla="*/ T0 w 53"/>
                  <a:gd name="T2" fmla="+- 0 28726 28726"/>
                  <a:gd name="T3" fmla="*/ 28726 h 75"/>
                  <a:gd name="T4" fmla="+- 0 2133 2088"/>
                  <a:gd name="T5" fmla="*/ T4 w 53"/>
                  <a:gd name="T6" fmla="+- 0 28801 28726"/>
                  <a:gd name="T7" fmla="*/ 28801 h 75"/>
                  <a:gd name="T8" fmla="+- 0 2141 2088"/>
                  <a:gd name="T9" fmla="*/ T8 w 53"/>
                  <a:gd name="T10" fmla="+- 0 28801 28726"/>
                  <a:gd name="T11" fmla="*/ 28801 h 75"/>
                  <a:gd name="T12" fmla="+- 0 2096 2088"/>
                  <a:gd name="T13" fmla="*/ T12 w 53"/>
                  <a:gd name="T14" fmla="+- 0 28726 28726"/>
                  <a:gd name="T15" fmla="*/ 28726 h 75"/>
                </a:gdLst>
                <a:ahLst/>
                <a:cxnLst>
                  <a:cxn ang="0">
                    <a:pos x="T1" y="T3"/>
                  </a:cxn>
                  <a:cxn ang="0">
                    <a:pos x="T5" y="T7"/>
                  </a:cxn>
                  <a:cxn ang="0">
                    <a:pos x="T9" y="T11"/>
                  </a:cxn>
                  <a:cxn ang="0">
                    <a:pos x="T13" y="T15"/>
                  </a:cxn>
                </a:cxnLst>
                <a:rect l="0" t="0" r="r" b="b"/>
                <a:pathLst>
                  <a:path w="53" h="75">
                    <a:moveTo>
                      <a:pt x="0" y="0"/>
                    </a:moveTo>
                    <a:lnTo>
                      <a:pt x="45" y="75"/>
                    </a:lnTo>
                    <a:lnTo>
                      <a:pt x="53" y="75"/>
                    </a:lnTo>
                    <a:lnTo>
                      <a:pt x="8"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85" name="Group 1006">
              <a:extLst>
                <a:ext uri="{FF2B5EF4-FFF2-40B4-BE49-F238E27FC236}">
                  <a16:creationId xmlns:a16="http://schemas.microsoft.com/office/drawing/2014/main" id="{250FBC10-441B-4028-9EDF-17BC31A29F28}"/>
                </a:ext>
              </a:extLst>
            </p:cNvPr>
            <p:cNvGrpSpPr>
              <a:grpSpLocks/>
            </p:cNvGrpSpPr>
            <p:nvPr/>
          </p:nvGrpSpPr>
          <p:grpSpPr bwMode="auto">
            <a:xfrm>
              <a:off x="2194" y="28643"/>
              <a:ext cx="2" cy="159"/>
              <a:chOff x="2194" y="28643"/>
              <a:chExt cx="2" cy="159"/>
            </a:xfrm>
          </p:grpSpPr>
          <p:sp>
            <p:nvSpPr>
              <p:cNvPr id="20245" name="Freeform 1007">
                <a:extLst>
                  <a:ext uri="{FF2B5EF4-FFF2-40B4-BE49-F238E27FC236}">
                    <a16:creationId xmlns:a16="http://schemas.microsoft.com/office/drawing/2014/main" id="{5FF0DC34-2A7A-454E-97C7-B7257753B12B}"/>
                  </a:ext>
                </a:extLst>
              </p:cNvPr>
              <p:cNvSpPr>
                <a:spLocks/>
              </p:cNvSpPr>
              <p:nvPr/>
            </p:nvSpPr>
            <p:spPr bwMode="auto">
              <a:xfrm>
                <a:off x="2194" y="28643"/>
                <a:ext cx="2" cy="159"/>
              </a:xfrm>
              <a:custGeom>
                <a:avLst/>
                <a:gdLst>
                  <a:gd name="T0" fmla="+- 0 28643 28643"/>
                  <a:gd name="T1" fmla="*/ 28643 h 159"/>
                  <a:gd name="T2" fmla="+- 0 28801 28643"/>
                  <a:gd name="T3" fmla="*/ 28801 h 159"/>
                </a:gdLst>
                <a:ahLst/>
                <a:cxnLst>
                  <a:cxn ang="0">
                    <a:pos x="0" y="T1"/>
                  </a:cxn>
                  <a:cxn ang="0">
                    <a:pos x="0" y="T3"/>
                  </a:cxn>
                </a:cxnLst>
                <a:rect l="0" t="0" r="r" b="b"/>
                <a:pathLst>
                  <a:path h="159">
                    <a:moveTo>
                      <a:pt x="0" y="0"/>
                    </a:moveTo>
                    <a:lnTo>
                      <a:pt x="0" y="15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86" name="Group 1008">
              <a:extLst>
                <a:ext uri="{FF2B5EF4-FFF2-40B4-BE49-F238E27FC236}">
                  <a16:creationId xmlns:a16="http://schemas.microsoft.com/office/drawing/2014/main" id="{900AE9FD-CC45-4AE1-A181-50BF9DC13EC3}"/>
                </a:ext>
              </a:extLst>
            </p:cNvPr>
            <p:cNvGrpSpPr>
              <a:grpSpLocks/>
            </p:cNvGrpSpPr>
            <p:nvPr/>
          </p:nvGrpSpPr>
          <p:grpSpPr bwMode="auto">
            <a:xfrm>
              <a:off x="2202" y="28650"/>
              <a:ext cx="2" cy="144"/>
              <a:chOff x="2202" y="28650"/>
              <a:chExt cx="2" cy="144"/>
            </a:xfrm>
          </p:grpSpPr>
          <p:sp>
            <p:nvSpPr>
              <p:cNvPr id="20244" name="Freeform 1009">
                <a:extLst>
                  <a:ext uri="{FF2B5EF4-FFF2-40B4-BE49-F238E27FC236}">
                    <a16:creationId xmlns:a16="http://schemas.microsoft.com/office/drawing/2014/main" id="{2C70F517-4E6A-4F0C-BC8E-9D08F9666D6B}"/>
                  </a:ext>
                </a:extLst>
              </p:cNvPr>
              <p:cNvSpPr>
                <a:spLocks/>
              </p:cNvSpPr>
              <p:nvPr/>
            </p:nvSpPr>
            <p:spPr bwMode="auto">
              <a:xfrm>
                <a:off x="2202" y="28650"/>
                <a:ext cx="2" cy="144"/>
              </a:xfrm>
              <a:custGeom>
                <a:avLst/>
                <a:gdLst>
                  <a:gd name="T0" fmla="+- 0 28650 28650"/>
                  <a:gd name="T1" fmla="*/ 28650 h 144"/>
                  <a:gd name="T2" fmla="+- 0 28794 28650"/>
                  <a:gd name="T3" fmla="*/ 28794 h 144"/>
                </a:gdLst>
                <a:ahLst/>
                <a:cxnLst>
                  <a:cxn ang="0">
                    <a:pos x="0" y="T1"/>
                  </a:cxn>
                  <a:cxn ang="0">
                    <a:pos x="0" y="T3"/>
                  </a:cxn>
                </a:cxnLst>
                <a:rect l="0" t="0" r="r" b="b"/>
                <a:pathLst>
                  <a:path h="144">
                    <a:moveTo>
                      <a:pt x="0" y="0"/>
                    </a:moveTo>
                    <a:lnTo>
                      <a:pt x="0" y="144"/>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87" name="Group 1010">
              <a:extLst>
                <a:ext uri="{FF2B5EF4-FFF2-40B4-BE49-F238E27FC236}">
                  <a16:creationId xmlns:a16="http://schemas.microsoft.com/office/drawing/2014/main" id="{61B736B5-1D03-45E9-B4DC-38C08B720589}"/>
                </a:ext>
              </a:extLst>
            </p:cNvPr>
            <p:cNvGrpSpPr>
              <a:grpSpLocks/>
            </p:cNvGrpSpPr>
            <p:nvPr/>
          </p:nvGrpSpPr>
          <p:grpSpPr bwMode="auto">
            <a:xfrm>
              <a:off x="2194" y="28643"/>
              <a:ext cx="91" cy="8"/>
              <a:chOff x="2194" y="28643"/>
              <a:chExt cx="91" cy="8"/>
            </a:xfrm>
          </p:grpSpPr>
          <p:sp>
            <p:nvSpPr>
              <p:cNvPr id="20243" name="Freeform 1011">
                <a:extLst>
                  <a:ext uri="{FF2B5EF4-FFF2-40B4-BE49-F238E27FC236}">
                    <a16:creationId xmlns:a16="http://schemas.microsoft.com/office/drawing/2014/main" id="{B9E85F3C-5DF4-4555-8EDA-D0EA951843BB}"/>
                  </a:ext>
                </a:extLst>
              </p:cNvPr>
              <p:cNvSpPr>
                <a:spLocks/>
              </p:cNvSpPr>
              <p:nvPr/>
            </p:nvSpPr>
            <p:spPr bwMode="auto">
              <a:xfrm>
                <a:off x="2194" y="28643"/>
                <a:ext cx="91" cy="8"/>
              </a:xfrm>
              <a:custGeom>
                <a:avLst/>
                <a:gdLst>
                  <a:gd name="T0" fmla="+- 0 2194 2194"/>
                  <a:gd name="T1" fmla="*/ T0 w 91"/>
                  <a:gd name="T2" fmla="+- 0 28643 28643"/>
                  <a:gd name="T3" fmla="*/ 28643 h 8"/>
                  <a:gd name="T4" fmla="+- 0 2284 2194"/>
                  <a:gd name="T5" fmla="*/ T4 w 91"/>
                  <a:gd name="T6" fmla="+- 0 28643 28643"/>
                  <a:gd name="T7" fmla="*/ 28643 h 8"/>
                  <a:gd name="T8" fmla="+- 0 2284 2194"/>
                  <a:gd name="T9" fmla="*/ T8 w 91"/>
                  <a:gd name="T10" fmla="+- 0 28650 28643"/>
                  <a:gd name="T11" fmla="*/ 28650 h 8"/>
                  <a:gd name="T12" fmla="+- 0 2202 2194"/>
                  <a:gd name="T13" fmla="*/ T12 w 91"/>
                  <a:gd name="T14" fmla="+- 0 28650 28643"/>
                  <a:gd name="T15" fmla="*/ 28650 h 8"/>
                </a:gdLst>
                <a:ahLst/>
                <a:cxnLst>
                  <a:cxn ang="0">
                    <a:pos x="T1" y="T3"/>
                  </a:cxn>
                  <a:cxn ang="0">
                    <a:pos x="T5" y="T7"/>
                  </a:cxn>
                  <a:cxn ang="0">
                    <a:pos x="T9" y="T11"/>
                  </a:cxn>
                  <a:cxn ang="0">
                    <a:pos x="T13" y="T15"/>
                  </a:cxn>
                </a:cxnLst>
                <a:rect l="0" t="0" r="r" b="b"/>
                <a:pathLst>
                  <a:path w="91" h="8">
                    <a:moveTo>
                      <a:pt x="0" y="0"/>
                    </a:moveTo>
                    <a:lnTo>
                      <a:pt x="90" y="0"/>
                    </a:lnTo>
                    <a:lnTo>
                      <a:pt x="90" y="7"/>
                    </a:lnTo>
                    <a:lnTo>
                      <a:pt x="8" y="7"/>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88" name="Group 1012">
              <a:extLst>
                <a:ext uri="{FF2B5EF4-FFF2-40B4-BE49-F238E27FC236}">
                  <a16:creationId xmlns:a16="http://schemas.microsoft.com/office/drawing/2014/main" id="{CC4E74A7-EB4C-4FE2-B39E-ACA2A410BC82}"/>
                </a:ext>
              </a:extLst>
            </p:cNvPr>
            <p:cNvGrpSpPr>
              <a:grpSpLocks/>
            </p:cNvGrpSpPr>
            <p:nvPr/>
          </p:nvGrpSpPr>
          <p:grpSpPr bwMode="auto">
            <a:xfrm>
              <a:off x="2202" y="28719"/>
              <a:ext cx="46" cy="8"/>
              <a:chOff x="2202" y="28719"/>
              <a:chExt cx="46" cy="8"/>
            </a:xfrm>
          </p:grpSpPr>
          <p:sp>
            <p:nvSpPr>
              <p:cNvPr id="20242" name="Freeform 1013">
                <a:extLst>
                  <a:ext uri="{FF2B5EF4-FFF2-40B4-BE49-F238E27FC236}">
                    <a16:creationId xmlns:a16="http://schemas.microsoft.com/office/drawing/2014/main" id="{22C094F9-9C54-4E3B-B6E4-08DE51B0A496}"/>
                  </a:ext>
                </a:extLst>
              </p:cNvPr>
              <p:cNvSpPr>
                <a:spLocks/>
              </p:cNvSpPr>
              <p:nvPr/>
            </p:nvSpPr>
            <p:spPr bwMode="auto">
              <a:xfrm>
                <a:off x="2202" y="28719"/>
                <a:ext cx="46" cy="8"/>
              </a:xfrm>
              <a:custGeom>
                <a:avLst/>
                <a:gdLst>
                  <a:gd name="T0" fmla="+- 0 2202 2202"/>
                  <a:gd name="T1" fmla="*/ T0 w 46"/>
                  <a:gd name="T2" fmla="+- 0 28719 28719"/>
                  <a:gd name="T3" fmla="*/ 28719 h 8"/>
                  <a:gd name="T4" fmla="+- 0 2247 2202"/>
                  <a:gd name="T5" fmla="*/ T4 w 46"/>
                  <a:gd name="T6" fmla="+- 0 28719 28719"/>
                  <a:gd name="T7" fmla="*/ 28719 h 8"/>
                  <a:gd name="T8" fmla="+- 0 2247 2202"/>
                  <a:gd name="T9" fmla="*/ T8 w 46"/>
                  <a:gd name="T10" fmla="+- 0 28726 28719"/>
                  <a:gd name="T11" fmla="*/ 28726 h 8"/>
                  <a:gd name="T12" fmla="+- 0 2202 2202"/>
                  <a:gd name="T13" fmla="*/ T12 w 46"/>
                  <a:gd name="T14" fmla="+- 0 28726 28719"/>
                  <a:gd name="T15" fmla="*/ 28726 h 8"/>
                </a:gdLst>
                <a:ahLst/>
                <a:cxnLst>
                  <a:cxn ang="0">
                    <a:pos x="T1" y="T3"/>
                  </a:cxn>
                  <a:cxn ang="0">
                    <a:pos x="T5" y="T7"/>
                  </a:cxn>
                  <a:cxn ang="0">
                    <a:pos x="T9" y="T11"/>
                  </a:cxn>
                  <a:cxn ang="0">
                    <a:pos x="T13" y="T15"/>
                  </a:cxn>
                </a:cxnLst>
                <a:rect l="0" t="0" r="r" b="b"/>
                <a:pathLst>
                  <a:path w="46" h="8">
                    <a:moveTo>
                      <a:pt x="0" y="0"/>
                    </a:moveTo>
                    <a:lnTo>
                      <a:pt x="45" y="0"/>
                    </a:lnTo>
                    <a:lnTo>
                      <a:pt x="45" y="7"/>
                    </a:lnTo>
                    <a:lnTo>
                      <a:pt x="0" y="7"/>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89" name="Group 1014">
              <a:extLst>
                <a:ext uri="{FF2B5EF4-FFF2-40B4-BE49-F238E27FC236}">
                  <a16:creationId xmlns:a16="http://schemas.microsoft.com/office/drawing/2014/main" id="{4BD35827-F582-495E-9540-3176CEF1F47F}"/>
                </a:ext>
              </a:extLst>
            </p:cNvPr>
            <p:cNvGrpSpPr>
              <a:grpSpLocks/>
            </p:cNvGrpSpPr>
            <p:nvPr/>
          </p:nvGrpSpPr>
          <p:grpSpPr bwMode="auto">
            <a:xfrm>
              <a:off x="2194" y="28794"/>
              <a:ext cx="91" cy="7"/>
              <a:chOff x="2194" y="28794"/>
              <a:chExt cx="91" cy="7"/>
            </a:xfrm>
          </p:grpSpPr>
          <p:sp>
            <p:nvSpPr>
              <p:cNvPr id="20241" name="Freeform 1015">
                <a:extLst>
                  <a:ext uri="{FF2B5EF4-FFF2-40B4-BE49-F238E27FC236}">
                    <a16:creationId xmlns:a16="http://schemas.microsoft.com/office/drawing/2014/main" id="{75CA3924-23EB-47C2-99F1-7853B8E76B72}"/>
                  </a:ext>
                </a:extLst>
              </p:cNvPr>
              <p:cNvSpPr>
                <a:spLocks/>
              </p:cNvSpPr>
              <p:nvPr/>
            </p:nvSpPr>
            <p:spPr bwMode="auto">
              <a:xfrm>
                <a:off x="2194" y="28794"/>
                <a:ext cx="91" cy="7"/>
              </a:xfrm>
              <a:custGeom>
                <a:avLst/>
                <a:gdLst>
                  <a:gd name="T0" fmla="+- 0 2202 2194"/>
                  <a:gd name="T1" fmla="*/ T0 w 91"/>
                  <a:gd name="T2" fmla="+- 0 28794 28794"/>
                  <a:gd name="T3" fmla="*/ 28794 h 7"/>
                  <a:gd name="T4" fmla="+- 0 2284 2194"/>
                  <a:gd name="T5" fmla="*/ T4 w 91"/>
                  <a:gd name="T6" fmla="+- 0 28794 28794"/>
                  <a:gd name="T7" fmla="*/ 28794 h 7"/>
                  <a:gd name="T8" fmla="+- 0 2284 2194"/>
                  <a:gd name="T9" fmla="*/ T8 w 91"/>
                  <a:gd name="T10" fmla="+- 0 28801 28794"/>
                  <a:gd name="T11" fmla="*/ 28801 h 7"/>
                  <a:gd name="T12" fmla="+- 0 2194 2194"/>
                  <a:gd name="T13" fmla="*/ T12 w 91"/>
                  <a:gd name="T14" fmla="+- 0 28801 28794"/>
                  <a:gd name="T15" fmla="*/ 28801 h 7"/>
                </a:gdLst>
                <a:ahLst/>
                <a:cxnLst>
                  <a:cxn ang="0">
                    <a:pos x="T1" y="T3"/>
                  </a:cxn>
                  <a:cxn ang="0">
                    <a:pos x="T5" y="T7"/>
                  </a:cxn>
                  <a:cxn ang="0">
                    <a:pos x="T9" y="T11"/>
                  </a:cxn>
                  <a:cxn ang="0">
                    <a:pos x="T13" y="T15"/>
                  </a:cxn>
                </a:cxnLst>
                <a:rect l="0" t="0" r="r" b="b"/>
                <a:pathLst>
                  <a:path w="91" h="7">
                    <a:moveTo>
                      <a:pt x="8" y="0"/>
                    </a:moveTo>
                    <a:lnTo>
                      <a:pt x="90" y="0"/>
                    </a:lnTo>
                    <a:lnTo>
                      <a:pt x="90" y="7"/>
                    </a:lnTo>
                    <a:lnTo>
                      <a:pt x="0" y="7"/>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90" name="Group 1016">
              <a:extLst>
                <a:ext uri="{FF2B5EF4-FFF2-40B4-BE49-F238E27FC236}">
                  <a16:creationId xmlns:a16="http://schemas.microsoft.com/office/drawing/2014/main" id="{9D945FD5-C0C5-4F38-B005-C38593405446}"/>
                </a:ext>
              </a:extLst>
            </p:cNvPr>
            <p:cNvGrpSpPr>
              <a:grpSpLocks/>
            </p:cNvGrpSpPr>
            <p:nvPr/>
          </p:nvGrpSpPr>
          <p:grpSpPr bwMode="auto">
            <a:xfrm>
              <a:off x="2322" y="28643"/>
              <a:ext cx="120" cy="159"/>
              <a:chOff x="2322" y="28643"/>
              <a:chExt cx="120" cy="159"/>
            </a:xfrm>
          </p:grpSpPr>
          <p:sp>
            <p:nvSpPr>
              <p:cNvPr id="20240" name="Freeform 1017">
                <a:extLst>
                  <a:ext uri="{FF2B5EF4-FFF2-40B4-BE49-F238E27FC236}">
                    <a16:creationId xmlns:a16="http://schemas.microsoft.com/office/drawing/2014/main" id="{1F6B695C-5B11-423A-BEBD-02C4A8896A18}"/>
                  </a:ext>
                </a:extLst>
              </p:cNvPr>
              <p:cNvSpPr>
                <a:spLocks/>
              </p:cNvSpPr>
              <p:nvPr/>
            </p:nvSpPr>
            <p:spPr bwMode="auto">
              <a:xfrm>
                <a:off x="2322" y="28643"/>
                <a:ext cx="120" cy="159"/>
              </a:xfrm>
              <a:custGeom>
                <a:avLst/>
                <a:gdLst>
                  <a:gd name="T0" fmla="+- 0 2382 2322"/>
                  <a:gd name="T1" fmla="*/ T0 w 120"/>
                  <a:gd name="T2" fmla="+- 0 28643 28643"/>
                  <a:gd name="T3" fmla="*/ 28643 h 159"/>
                  <a:gd name="T4" fmla="+- 0 2322 2322"/>
                  <a:gd name="T5" fmla="*/ T4 w 120"/>
                  <a:gd name="T6" fmla="+- 0 28801 28643"/>
                  <a:gd name="T7" fmla="*/ 28801 h 159"/>
                  <a:gd name="T8" fmla="+- 0 2329 2322"/>
                  <a:gd name="T9" fmla="*/ T8 w 120"/>
                  <a:gd name="T10" fmla="+- 0 28801 28643"/>
                  <a:gd name="T11" fmla="*/ 28801 h 159"/>
                  <a:gd name="T12" fmla="+- 0 2382 2322"/>
                  <a:gd name="T13" fmla="*/ T12 w 120"/>
                  <a:gd name="T14" fmla="+- 0 28666 28643"/>
                  <a:gd name="T15" fmla="*/ 28666 h 159"/>
                  <a:gd name="T16" fmla="+- 0 2435 2322"/>
                  <a:gd name="T17" fmla="*/ T16 w 120"/>
                  <a:gd name="T18" fmla="+- 0 28801 28643"/>
                  <a:gd name="T19" fmla="*/ 28801 h 159"/>
                  <a:gd name="T20" fmla="+- 0 2442 2322"/>
                  <a:gd name="T21" fmla="*/ T20 w 120"/>
                  <a:gd name="T22" fmla="+- 0 28801 28643"/>
                  <a:gd name="T23" fmla="*/ 28801 h 159"/>
                  <a:gd name="T24" fmla="+- 0 2382 2322"/>
                  <a:gd name="T25" fmla="*/ T24 w 120"/>
                  <a:gd name="T26" fmla="+- 0 28643 28643"/>
                  <a:gd name="T27" fmla="*/ 28643 h 159"/>
                </a:gdLst>
                <a:ahLst/>
                <a:cxnLst>
                  <a:cxn ang="0">
                    <a:pos x="T1" y="T3"/>
                  </a:cxn>
                  <a:cxn ang="0">
                    <a:pos x="T5" y="T7"/>
                  </a:cxn>
                  <a:cxn ang="0">
                    <a:pos x="T9" y="T11"/>
                  </a:cxn>
                  <a:cxn ang="0">
                    <a:pos x="T13" y="T15"/>
                  </a:cxn>
                  <a:cxn ang="0">
                    <a:pos x="T17" y="T19"/>
                  </a:cxn>
                  <a:cxn ang="0">
                    <a:pos x="T21" y="T23"/>
                  </a:cxn>
                  <a:cxn ang="0">
                    <a:pos x="T25" y="T27"/>
                  </a:cxn>
                </a:cxnLst>
                <a:rect l="0" t="0" r="r" b="b"/>
                <a:pathLst>
                  <a:path w="120" h="159">
                    <a:moveTo>
                      <a:pt x="60" y="0"/>
                    </a:moveTo>
                    <a:lnTo>
                      <a:pt x="0" y="158"/>
                    </a:lnTo>
                    <a:lnTo>
                      <a:pt x="7" y="158"/>
                    </a:lnTo>
                    <a:lnTo>
                      <a:pt x="60" y="23"/>
                    </a:lnTo>
                    <a:lnTo>
                      <a:pt x="113" y="158"/>
                    </a:lnTo>
                    <a:lnTo>
                      <a:pt x="120" y="158"/>
                    </a:lnTo>
                    <a:lnTo>
                      <a:pt x="60"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91" name="Group 1018">
              <a:extLst>
                <a:ext uri="{FF2B5EF4-FFF2-40B4-BE49-F238E27FC236}">
                  <a16:creationId xmlns:a16="http://schemas.microsoft.com/office/drawing/2014/main" id="{2D6558B2-E20A-4EA5-87AC-FF3888946664}"/>
                </a:ext>
              </a:extLst>
            </p:cNvPr>
            <p:cNvGrpSpPr>
              <a:grpSpLocks/>
            </p:cNvGrpSpPr>
            <p:nvPr/>
          </p:nvGrpSpPr>
          <p:grpSpPr bwMode="auto">
            <a:xfrm>
              <a:off x="2344" y="28756"/>
              <a:ext cx="76" cy="2"/>
              <a:chOff x="2344" y="28756"/>
              <a:chExt cx="76" cy="2"/>
            </a:xfrm>
          </p:grpSpPr>
          <p:sp>
            <p:nvSpPr>
              <p:cNvPr id="20239" name="Freeform 1019">
                <a:extLst>
                  <a:ext uri="{FF2B5EF4-FFF2-40B4-BE49-F238E27FC236}">
                    <a16:creationId xmlns:a16="http://schemas.microsoft.com/office/drawing/2014/main" id="{869EEE3B-585C-423D-B9C1-1A2D54F0A2FF}"/>
                  </a:ext>
                </a:extLst>
              </p:cNvPr>
              <p:cNvSpPr>
                <a:spLocks/>
              </p:cNvSpPr>
              <p:nvPr/>
            </p:nvSpPr>
            <p:spPr bwMode="auto">
              <a:xfrm>
                <a:off x="2344" y="28756"/>
                <a:ext cx="76" cy="2"/>
              </a:xfrm>
              <a:custGeom>
                <a:avLst/>
                <a:gdLst>
                  <a:gd name="T0" fmla="+- 0 2344 2344"/>
                  <a:gd name="T1" fmla="*/ T0 w 76"/>
                  <a:gd name="T2" fmla="+- 0 2420 2344"/>
                  <a:gd name="T3" fmla="*/ T2 w 76"/>
                </a:gdLst>
                <a:ahLst/>
                <a:cxnLst>
                  <a:cxn ang="0">
                    <a:pos x="T1" y="0"/>
                  </a:cxn>
                  <a:cxn ang="0">
                    <a:pos x="T3" y="0"/>
                  </a:cxn>
                </a:cxnLst>
                <a:rect l="0" t="0" r="r" b="b"/>
                <a:pathLst>
                  <a:path w="76">
                    <a:moveTo>
                      <a:pt x="0" y="0"/>
                    </a:moveTo>
                    <a:lnTo>
                      <a:pt x="76"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92" name="Group 1020">
              <a:extLst>
                <a:ext uri="{FF2B5EF4-FFF2-40B4-BE49-F238E27FC236}">
                  <a16:creationId xmlns:a16="http://schemas.microsoft.com/office/drawing/2014/main" id="{88BEEDC3-8803-4058-977F-D51340CB33EA}"/>
                </a:ext>
              </a:extLst>
            </p:cNvPr>
            <p:cNvGrpSpPr>
              <a:grpSpLocks/>
            </p:cNvGrpSpPr>
            <p:nvPr/>
          </p:nvGrpSpPr>
          <p:grpSpPr bwMode="auto">
            <a:xfrm>
              <a:off x="2337" y="28764"/>
              <a:ext cx="92" cy="2"/>
              <a:chOff x="2337" y="28764"/>
              <a:chExt cx="92" cy="2"/>
            </a:xfrm>
          </p:grpSpPr>
          <p:sp>
            <p:nvSpPr>
              <p:cNvPr id="20238" name="Freeform 1021">
                <a:extLst>
                  <a:ext uri="{FF2B5EF4-FFF2-40B4-BE49-F238E27FC236}">
                    <a16:creationId xmlns:a16="http://schemas.microsoft.com/office/drawing/2014/main" id="{465D5093-F26B-4B6F-92CC-8E7F0A47223B}"/>
                  </a:ext>
                </a:extLst>
              </p:cNvPr>
              <p:cNvSpPr>
                <a:spLocks/>
              </p:cNvSpPr>
              <p:nvPr/>
            </p:nvSpPr>
            <p:spPr bwMode="auto">
              <a:xfrm>
                <a:off x="2337" y="28764"/>
                <a:ext cx="92" cy="2"/>
              </a:xfrm>
              <a:custGeom>
                <a:avLst/>
                <a:gdLst>
                  <a:gd name="T0" fmla="+- 0 2337 2337"/>
                  <a:gd name="T1" fmla="*/ T0 w 92"/>
                  <a:gd name="T2" fmla="+- 0 2428 2337"/>
                  <a:gd name="T3" fmla="*/ T2 w 92"/>
                </a:gdLst>
                <a:ahLst/>
                <a:cxnLst>
                  <a:cxn ang="0">
                    <a:pos x="T1" y="0"/>
                  </a:cxn>
                  <a:cxn ang="0">
                    <a:pos x="T3" y="0"/>
                  </a:cxn>
                </a:cxnLst>
                <a:rect l="0" t="0" r="r" b="b"/>
                <a:pathLst>
                  <a:path w="92">
                    <a:moveTo>
                      <a:pt x="0" y="0"/>
                    </a:moveTo>
                    <a:lnTo>
                      <a:pt x="91"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93" name="Group 1022">
              <a:extLst>
                <a:ext uri="{FF2B5EF4-FFF2-40B4-BE49-F238E27FC236}">
                  <a16:creationId xmlns:a16="http://schemas.microsoft.com/office/drawing/2014/main" id="{8D00C8B1-666F-4D60-A87E-243759500D0F}"/>
                </a:ext>
              </a:extLst>
            </p:cNvPr>
            <p:cNvGrpSpPr>
              <a:grpSpLocks/>
            </p:cNvGrpSpPr>
            <p:nvPr/>
          </p:nvGrpSpPr>
          <p:grpSpPr bwMode="auto">
            <a:xfrm>
              <a:off x="2518" y="28650"/>
              <a:ext cx="8" cy="151"/>
              <a:chOff x="2518" y="28650"/>
              <a:chExt cx="8" cy="151"/>
            </a:xfrm>
          </p:grpSpPr>
          <p:sp>
            <p:nvSpPr>
              <p:cNvPr id="20237" name="Freeform 1023">
                <a:extLst>
                  <a:ext uri="{FF2B5EF4-FFF2-40B4-BE49-F238E27FC236}">
                    <a16:creationId xmlns:a16="http://schemas.microsoft.com/office/drawing/2014/main" id="{8EA1E32A-19EB-4F9D-BA79-6D5800249FC7}"/>
                  </a:ext>
                </a:extLst>
              </p:cNvPr>
              <p:cNvSpPr>
                <a:spLocks/>
              </p:cNvSpPr>
              <p:nvPr/>
            </p:nvSpPr>
            <p:spPr bwMode="auto">
              <a:xfrm>
                <a:off x="2518" y="28650"/>
                <a:ext cx="8" cy="151"/>
              </a:xfrm>
              <a:custGeom>
                <a:avLst/>
                <a:gdLst>
                  <a:gd name="T0" fmla="+- 0 2518 2518"/>
                  <a:gd name="T1" fmla="*/ T0 w 8"/>
                  <a:gd name="T2" fmla="+- 0 28650 28650"/>
                  <a:gd name="T3" fmla="*/ 28650 h 151"/>
                  <a:gd name="T4" fmla="+- 0 2518 2518"/>
                  <a:gd name="T5" fmla="*/ T4 w 8"/>
                  <a:gd name="T6" fmla="+- 0 28801 28650"/>
                  <a:gd name="T7" fmla="*/ 28801 h 151"/>
                  <a:gd name="T8" fmla="+- 0 2526 2518"/>
                  <a:gd name="T9" fmla="*/ T8 w 8"/>
                  <a:gd name="T10" fmla="+- 0 28801 28650"/>
                  <a:gd name="T11" fmla="*/ 28801 h 151"/>
                  <a:gd name="T12" fmla="+- 0 2526 2518"/>
                  <a:gd name="T13" fmla="*/ T12 w 8"/>
                  <a:gd name="T14" fmla="+- 0 28650 28650"/>
                  <a:gd name="T15" fmla="*/ 28650 h 151"/>
                </a:gdLst>
                <a:ahLst/>
                <a:cxnLst>
                  <a:cxn ang="0">
                    <a:pos x="T1" y="T3"/>
                  </a:cxn>
                  <a:cxn ang="0">
                    <a:pos x="T5" y="T7"/>
                  </a:cxn>
                  <a:cxn ang="0">
                    <a:pos x="T9" y="T11"/>
                  </a:cxn>
                  <a:cxn ang="0">
                    <a:pos x="T13" y="T15"/>
                  </a:cxn>
                </a:cxnLst>
                <a:rect l="0" t="0" r="r" b="b"/>
                <a:pathLst>
                  <a:path w="8" h="151">
                    <a:moveTo>
                      <a:pt x="0" y="0"/>
                    </a:moveTo>
                    <a:lnTo>
                      <a:pt x="0" y="151"/>
                    </a:lnTo>
                    <a:lnTo>
                      <a:pt x="8" y="151"/>
                    </a:lnTo>
                    <a:lnTo>
                      <a:pt x="8"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94" name="Group 1024">
              <a:extLst>
                <a:ext uri="{FF2B5EF4-FFF2-40B4-BE49-F238E27FC236}">
                  <a16:creationId xmlns:a16="http://schemas.microsoft.com/office/drawing/2014/main" id="{CF6EE8DE-00E4-4F8F-8D5D-95F2C32F86B5}"/>
                </a:ext>
              </a:extLst>
            </p:cNvPr>
            <p:cNvGrpSpPr>
              <a:grpSpLocks/>
            </p:cNvGrpSpPr>
            <p:nvPr/>
          </p:nvGrpSpPr>
          <p:grpSpPr bwMode="auto">
            <a:xfrm>
              <a:off x="2470" y="28647"/>
              <a:ext cx="105" cy="2"/>
              <a:chOff x="2470" y="28647"/>
              <a:chExt cx="105" cy="2"/>
            </a:xfrm>
          </p:grpSpPr>
          <p:sp>
            <p:nvSpPr>
              <p:cNvPr id="20236" name="Freeform 1025">
                <a:extLst>
                  <a:ext uri="{FF2B5EF4-FFF2-40B4-BE49-F238E27FC236}">
                    <a16:creationId xmlns:a16="http://schemas.microsoft.com/office/drawing/2014/main" id="{05807A6A-238C-4F9F-9150-80C0F4546954}"/>
                  </a:ext>
                </a:extLst>
              </p:cNvPr>
              <p:cNvSpPr>
                <a:spLocks/>
              </p:cNvSpPr>
              <p:nvPr/>
            </p:nvSpPr>
            <p:spPr bwMode="auto">
              <a:xfrm>
                <a:off x="2470" y="28647"/>
                <a:ext cx="105" cy="2"/>
              </a:xfrm>
              <a:custGeom>
                <a:avLst/>
                <a:gdLst>
                  <a:gd name="T0" fmla="+- 0 2470 2470"/>
                  <a:gd name="T1" fmla="*/ T0 w 105"/>
                  <a:gd name="T2" fmla="+- 0 2574 2470"/>
                  <a:gd name="T3" fmla="*/ T2 w 105"/>
                </a:gdLst>
                <a:ahLst/>
                <a:cxnLst>
                  <a:cxn ang="0">
                    <a:pos x="T1" y="0"/>
                  </a:cxn>
                  <a:cxn ang="0">
                    <a:pos x="T3" y="0"/>
                  </a:cxn>
                </a:cxnLst>
                <a:rect l="0" t="0" r="r" b="b"/>
                <a:pathLst>
                  <a:path w="105">
                    <a:moveTo>
                      <a:pt x="0" y="0"/>
                    </a:moveTo>
                    <a:lnTo>
                      <a:pt x="104" y="0"/>
                    </a:lnTo>
                  </a:path>
                </a:pathLst>
              </a:custGeom>
              <a:noFill/>
              <a:ln w="103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95" name="Group 1026">
              <a:extLst>
                <a:ext uri="{FF2B5EF4-FFF2-40B4-BE49-F238E27FC236}">
                  <a16:creationId xmlns:a16="http://schemas.microsoft.com/office/drawing/2014/main" id="{C75E22F0-BE38-44D3-922E-E84D530551BF}"/>
                </a:ext>
              </a:extLst>
            </p:cNvPr>
            <p:cNvGrpSpPr>
              <a:grpSpLocks/>
            </p:cNvGrpSpPr>
            <p:nvPr/>
          </p:nvGrpSpPr>
          <p:grpSpPr bwMode="auto">
            <a:xfrm>
              <a:off x="2616" y="28643"/>
              <a:ext cx="2" cy="159"/>
              <a:chOff x="2616" y="28643"/>
              <a:chExt cx="2" cy="159"/>
            </a:xfrm>
          </p:grpSpPr>
          <p:sp>
            <p:nvSpPr>
              <p:cNvPr id="20235" name="Freeform 1027">
                <a:extLst>
                  <a:ext uri="{FF2B5EF4-FFF2-40B4-BE49-F238E27FC236}">
                    <a16:creationId xmlns:a16="http://schemas.microsoft.com/office/drawing/2014/main" id="{62A9F037-3398-459A-A711-C5CE5DC38736}"/>
                  </a:ext>
                </a:extLst>
              </p:cNvPr>
              <p:cNvSpPr>
                <a:spLocks/>
              </p:cNvSpPr>
              <p:nvPr/>
            </p:nvSpPr>
            <p:spPr bwMode="auto">
              <a:xfrm>
                <a:off x="2616" y="28643"/>
                <a:ext cx="2" cy="159"/>
              </a:xfrm>
              <a:custGeom>
                <a:avLst/>
                <a:gdLst>
                  <a:gd name="T0" fmla="+- 0 28643 28643"/>
                  <a:gd name="T1" fmla="*/ 28643 h 159"/>
                  <a:gd name="T2" fmla="+- 0 28801 28643"/>
                  <a:gd name="T3" fmla="*/ 28801 h 159"/>
                </a:gdLst>
                <a:ahLst/>
                <a:cxnLst>
                  <a:cxn ang="0">
                    <a:pos x="0" y="T1"/>
                  </a:cxn>
                  <a:cxn ang="0">
                    <a:pos x="0" y="T3"/>
                  </a:cxn>
                </a:cxnLst>
                <a:rect l="0" t="0" r="r" b="b"/>
                <a:pathLst>
                  <a:path h="159">
                    <a:moveTo>
                      <a:pt x="0" y="0"/>
                    </a:moveTo>
                    <a:lnTo>
                      <a:pt x="0" y="15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96" name="Group 1028">
              <a:extLst>
                <a:ext uri="{FF2B5EF4-FFF2-40B4-BE49-F238E27FC236}">
                  <a16:creationId xmlns:a16="http://schemas.microsoft.com/office/drawing/2014/main" id="{DE5917EE-8283-4D59-814C-974E37506BC2}"/>
                </a:ext>
              </a:extLst>
            </p:cNvPr>
            <p:cNvGrpSpPr>
              <a:grpSpLocks/>
            </p:cNvGrpSpPr>
            <p:nvPr/>
          </p:nvGrpSpPr>
          <p:grpSpPr bwMode="auto">
            <a:xfrm>
              <a:off x="2624" y="28650"/>
              <a:ext cx="2" cy="144"/>
              <a:chOff x="2624" y="28650"/>
              <a:chExt cx="2" cy="144"/>
            </a:xfrm>
          </p:grpSpPr>
          <p:sp>
            <p:nvSpPr>
              <p:cNvPr id="20234" name="Freeform 1029">
                <a:extLst>
                  <a:ext uri="{FF2B5EF4-FFF2-40B4-BE49-F238E27FC236}">
                    <a16:creationId xmlns:a16="http://schemas.microsoft.com/office/drawing/2014/main" id="{C5E3530F-F1ED-4F90-8A90-9598B5DE7D45}"/>
                  </a:ext>
                </a:extLst>
              </p:cNvPr>
              <p:cNvSpPr>
                <a:spLocks/>
              </p:cNvSpPr>
              <p:nvPr/>
            </p:nvSpPr>
            <p:spPr bwMode="auto">
              <a:xfrm>
                <a:off x="2624" y="28650"/>
                <a:ext cx="2" cy="144"/>
              </a:xfrm>
              <a:custGeom>
                <a:avLst/>
                <a:gdLst>
                  <a:gd name="T0" fmla="+- 0 28650 28650"/>
                  <a:gd name="T1" fmla="*/ 28650 h 144"/>
                  <a:gd name="T2" fmla="+- 0 28794 28650"/>
                  <a:gd name="T3" fmla="*/ 28794 h 144"/>
                </a:gdLst>
                <a:ahLst/>
                <a:cxnLst>
                  <a:cxn ang="0">
                    <a:pos x="0" y="T1"/>
                  </a:cxn>
                  <a:cxn ang="0">
                    <a:pos x="0" y="T3"/>
                  </a:cxn>
                </a:cxnLst>
                <a:rect l="0" t="0" r="r" b="b"/>
                <a:pathLst>
                  <a:path h="144">
                    <a:moveTo>
                      <a:pt x="0" y="0"/>
                    </a:moveTo>
                    <a:lnTo>
                      <a:pt x="0" y="144"/>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97" name="Group 1030">
              <a:extLst>
                <a:ext uri="{FF2B5EF4-FFF2-40B4-BE49-F238E27FC236}">
                  <a16:creationId xmlns:a16="http://schemas.microsoft.com/office/drawing/2014/main" id="{DADBACCF-26F1-4421-9820-70814FA251B6}"/>
                </a:ext>
              </a:extLst>
            </p:cNvPr>
            <p:cNvGrpSpPr>
              <a:grpSpLocks/>
            </p:cNvGrpSpPr>
            <p:nvPr/>
          </p:nvGrpSpPr>
          <p:grpSpPr bwMode="auto">
            <a:xfrm>
              <a:off x="2616" y="28643"/>
              <a:ext cx="91" cy="8"/>
              <a:chOff x="2616" y="28643"/>
              <a:chExt cx="91" cy="8"/>
            </a:xfrm>
          </p:grpSpPr>
          <p:sp>
            <p:nvSpPr>
              <p:cNvPr id="20233" name="Freeform 1031">
                <a:extLst>
                  <a:ext uri="{FF2B5EF4-FFF2-40B4-BE49-F238E27FC236}">
                    <a16:creationId xmlns:a16="http://schemas.microsoft.com/office/drawing/2014/main" id="{7A8855F0-D4D1-432A-8441-202512D549B7}"/>
                  </a:ext>
                </a:extLst>
              </p:cNvPr>
              <p:cNvSpPr>
                <a:spLocks/>
              </p:cNvSpPr>
              <p:nvPr/>
            </p:nvSpPr>
            <p:spPr bwMode="auto">
              <a:xfrm>
                <a:off x="2616" y="28643"/>
                <a:ext cx="91" cy="8"/>
              </a:xfrm>
              <a:custGeom>
                <a:avLst/>
                <a:gdLst>
                  <a:gd name="T0" fmla="+- 0 2616 2616"/>
                  <a:gd name="T1" fmla="*/ T0 w 91"/>
                  <a:gd name="T2" fmla="+- 0 28643 28643"/>
                  <a:gd name="T3" fmla="*/ 28643 h 8"/>
                  <a:gd name="T4" fmla="+- 0 2706 2616"/>
                  <a:gd name="T5" fmla="*/ T4 w 91"/>
                  <a:gd name="T6" fmla="+- 0 28643 28643"/>
                  <a:gd name="T7" fmla="*/ 28643 h 8"/>
                  <a:gd name="T8" fmla="+- 0 2706 2616"/>
                  <a:gd name="T9" fmla="*/ T8 w 91"/>
                  <a:gd name="T10" fmla="+- 0 28650 28643"/>
                  <a:gd name="T11" fmla="*/ 28650 h 8"/>
                  <a:gd name="T12" fmla="+- 0 2624 2616"/>
                  <a:gd name="T13" fmla="*/ T12 w 91"/>
                  <a:gd name="T14" fmla="+- 0 28650 28643"/>
                  <a:gd name="T15" fmla="*/ 28650 h 8"/>
                </a:gdLst>
                <a:ahLst/>
                <a:cxnLst>
                  <a:cxn ang="0">
                    <a:pos x="T1" y="T3"/>
                  </a:cxn>
                  <a:cxn ang="0">
                    <a:pos x="T5" y="T7"/>
                  </a:cxn>
                  <a:cxn ang="0">
                    <a:pos x="T9" y="T11"/>
                  </a:cxn>
                  <a:cxn ang="0">
                    <a:pos x="T13" y="T15"/>
                  </a:cxn>
                </a:cxnLst>
                <a:rect l="0" t="0" r="r" b="b"/>
                <a:pathLst>
                  <a:path w="91" h="8">
                    <a:moveTo>
                      <a:pt x="0" y="0"/>
                    </a:moveTo>
                    <a:lnTo>
                      <a:pt x="90" y="0"/>
                    </a:lnTo>
                    <a:lnTo>
                      <a:pt x="90" y="7"/>
                    </a:lnTo>
                    <a:lnTo>
                      <a:pt x="8" y="7"/>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98" name="Group 1032">
              <a:extLst>
                <a:ext uri="{FF2B5EF4-FFF2-40B4-BE49-F238E27FC236}">
                  <a16:creationId xmlns:a16="http://schemas.microsoft.com/office/drawing/2014/main" id="{00566ADE-00FE-431E-B28F-003A52B8B387}"/>
                </a:ext>
              </a:extLst>
            </p:cNvPr>
            <p:cNvGrpSpPr>
              <a:grpSpLocks/>
            </p:cNvGrpSpPr>
            <p:nvPr/>
          </p:nvGrpSpPr>
          <p:grpSpPr bwMode="auto">
            <a:xfrm>
              <a:off x="2624" y="28719"/>
              <a:ext cx="46" cy="8"/>
              <a:chOff x="2624" y="28719"/>
              <a:chExt cx="46" cy="8"/>
            </a:xfrm>
          </p:grpSpPr>
          <p:sp>
            <p:nvSpPr>
              <p:cNvPr id="20232" name="Freeform 1033">
                <a:extLst>
                  <a:ext uri="{FF2B5EF4-FFF2-40B4-BE49-F238E27FC236}">
                    <a16:creationId xmlns:a16="http://schemas.microsoft.com/office/drawing/2014/main" id="{B48E3588-9284-4945-B866-117DB48FEA97}"/>
                  </a:ext>
                </a:extLst>
              </p:cNvPr>
              <p:cNvSpPr>
                <a:spLocks/>
              </p:cNvSpPr>
              <p:nvPr/>
            </p:nvSpPr>
            <p:spPr bwMode="auto">
              <a:xfrm>
                <a:off x="2624" y="28719"/>
                <a:ext cx="46" cy="8"/>
              </a:xfrm>
              <a:custGeom>
                <a:avLst/>
                <a:gdLst>
                  <a:gd name="T0" fmla="+- 0 2624 2624"/>
                  <a:gd name="T1" fmla="*/ T0 w 46"/>
                  <a:gd name="T2" fmla="+- 0 28719 28719"/>
                  <a:gd name="T3" fmla="*/ 28719 h 8"/>
                  <a:gd name="T4" fmla="+- 0 2669 2624"/>
                  <a:gd name="T5" fmla="*/ T4 w 46"/>
                  <a:gd name="T6" fmla="+- 0 28719 28719"/>
                  <a:gd name="T7" fmla="*/ 28719 h 8"/>
                  <a:gd name="T8" fmla="+- 0 2669 2624"/>
                  <a:gd name="T9" fmla="*/ T8 w 46"/>
                  <a:gd name="T10" fmla="+- 0 28726 28719"/>
                  <a:gd name="T11" fmla="*/ 28726 h 8"/>
                  <a:gd name="T12" fmla="+- 0 2624 2624"/>
                  <a:gd name="T13" fmla="*/ T12 w 46"/>
                  <a:gd name="T14" fmla="+- 0 28726 28719"/>
                  <a:gd name="T15" fmla="*/ 28726 h 8"/>
                </a:gdLst>
                <a:ahLst/>
                <a:cxnLst>
                  <a:cxn ang="0">
                    <a:pos x="T1" y="T3"/>
                  </a:cxn>
                  <a:cxn ang="0">
                    <a:pos x="T5" y="T7"/>
                  </a:cxn>
                  <a:cxn ang="0">
                    <a:pos x="T9" y="T11"/>
                  </a:cxn>
                  <a:cxn ang="0">
                    <a:pos x="T13" y="T15"/>
                  </a:cxn>
                </a:cxnLst>
                <a:rect l="0" t="0" r="r" b="b"/>
                <a:pathLst>
                  <a:path w="46" h="8">
                    <a:moveTo>
                      <a:pt x="0" y="0"/>
                    </a:moveTo>
                    <a:lnTo>
                      <a:pt x="45" y="0"/>
                    </a:lnTo>
                    <a:lnTo>
                      <a:pt x="45" y="7"/>
                    </a:lnTo>
                    <a:lnTo>
                      <a:pt x="0" y="7"/>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899" name="Group 1034">
              <a:extLst>
                <a:ext uri="{FF2B5EF4-FFF2-40B4-BE49-F238E27FC236}">
                  <a16:creationId xmlns:a16="http://schemas.microsoft.com/office/drawing/2014/main" id="{9E98A8D6-5A18-47D0-B4A2-44D8AEE8DFFB}"/>
                </a:ext>
              </a:extLst>
            </p:cNvPr>
            <p:cNvGrpSpPr>
              <a:grpSpLocks/>
            </p:cNvGrpSpPr>
            <p:nvPr/>
          </p:nvGrpSpPr>
          <p:grpSpPr bwMode="auto">
            <a:xfrm>
              <a:off x="2616" y="28794"/>
              <a:ext cx="91" cy="7"/>
              <a:chOff x="2616" y="28794"/>
              <a:chExt cx="91" cy="7"/>
            </a:xfrm>
          </p:grpSpPr>
          <p:sp>
            <p:nvSpPr>
              <p:cNvPr id="20231" name="Freeform 1035">
                <a:extLst>
                  <a:ext uri="{FF2B5EF4-FFF2-40B4-BE49-F238E27FC236}">
                    <a16:creationId xmlns:a16="http://schemas.microsoft.com/office/drawing/2014/main" id="{36B954BB-4879-44EA-ACF3-DCAEA6B5DA15}"/>
                  </a:ext>
                </a:extLst>
              </p:cNvPr>
              <p:cNvSpPr>
                <a:spLocks/>
              </p:cNvSpPr>
              <p:nvPr/>
            </p:nvSpPr>
            <p:spPr bwMode="auto">
              <a:xfrm>
                <a:off x="2616" y="28794"/>
                <a:ext cx="91" cy="7"/>
              </a:xfrm>
              <a:custGeom>
                <a:avLst/>
                <a:gdLst>
                  <a:gd name="T0" fmla="+- 0 2624 2616"/>
                  <a:gd name="T1" fmla="*/ T0 w 91"/>
                  <a:gd name="T2" fmla="+- 0 28794 28794"/>
                  <a:gd name="T3" fmla="*/ 28794 h 7"/>
                  <a:gd name="T4" fmla="+- 0 2706 2616"/>
                  <a:gd name="T5" fmla="*/ T4 w 91"/>
                  <a:gd name="T6" fmla="+- 0 28794 28794"/>
                  <a:gd name="T7" fmla="*/ 28794 h 7"/>
                  <a:gd name="T8" fmla="+- 0 2706 2616"/>
                  <a:gd name="T9" fmla="*/ T8 w 91"/>
                  <a:gd name="T10" fmla="+- 0 28801 28794"/>
                  <a:gd name="T11" fmla="*/ 28801 h 7"/>
                  <a:gd name="T12" fmla="+- 0 2616 2616"/>
                  <a:gd name="T13" fmla="*/ T12 w 91"/>
                  <a:gd name="T14" fmla="+- 0 28801 28794"/>
                  <a:gd name="T15" fmla="*/ 28801 h 7"/>
                </a:gdLst>
                <a:ahLst/>
                <a:cxnLst>
                  <a:cxn ang="0">
                    <a:pos x="T1" y="T3"/>
                  </a:cxn>
                  <a:cxn ang="0">
                    <a:pos x="T5" y="T7"/>
                  </a:cxn>
                  <a:cxn ang="0">
                    <a:pos x="T9" y="T11"/>
                  </a:cxn>
                  <a:cxn ang="0">
                    <a:pos x="T13" y="T15"/>
                  </a:cxn>
                </a:cxnLst>
                <a:rect l="0" t="0" r="r" b="b"/>
                <a:pathLst>
                  <a:path w="91" h="7">
                    <a:moveTo>
                      <a:pt x="8" y="0"/>
                    </a:moveTo>
                    <a:lnTo>
                      <a:pt x="90" y="0"/>
                    </a:lnTo>
                    <a:lnTo>
                      <a:pt x="90" y="7"/>
                    </a:lnTo>
                    <a:lnTo>
                      <a:pt x="0" y="7"/>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00" name="Group 1036">
              <a:extLst>
                <a:ext uri="{FF2B5EF4-FFF2-40B4-BE49-F238E27FC236}">
                  <a16:creationId xmlns:a16="http://schemas.microsoft.com/office/drawing/2014/main" id="{8FB14000-7391-4216-8E71-00C9E7EB33CA}"/>
                </a:ext>
              </a:extLst>
            </p:cNvPr>
            <p:cNvGrpSpPr>
              <a:grpSpLocks/>
            </p:cNvGrpSpPr>
            <p:nvPr/>
          </p:nvGrpSpPr>
          <p:grpSpPr bwMode="auto">
            <a:xfrm>
              <a:off x="2759" y="28643"/>
              <a:ext cx="2" cy="159"/>
              <a:chOff x="2759" y="28643"/>
              <a:chExt cx="2" cy="159"/>
            </a:xfrm>
          </p:grpSpPr>
          <p:sp>
            <p:nvSpPr>
              <p:cNvPr id="20230" name="Freeform 1037">
                <a:extLst>
                  <a:ext uri="{FF2B5EF4-FFF2-40B4-BE49-F238E27FC236}">
                    <a16:creationId xmlns:a16="http://schemas.microsoft.com/office/drawing/2014/main" id="{0C96D176-40AD-4A29-90A9-2D4184DE80FE}"/>
                  </a:ext>
                </a:extLst>
              </p:cNvPr>
              <p:cNvSpPr>
                <a:spLocks/>
              </p:cNvSpPr>
              <p:nvPr/>
            </p:nvSpPr>
            <p:spPr bwMode="auto">
              <a:xfrm>
                <a:off x="2759" y="28643"/>
                <a:ext cx="2" cy="159"/>
              </a:xfrm>
              <a:custGeom>
                <a:avLst/>
                <a:gdLst>
                  <a:gd name="T0" fmla="+- 0 28643 28643"/>
                  <a:gd name="T1" fmla="*/ 28643 h 159"/>
                  <a:gd name="T2" fmla="+- 0 28801 28643"/>
                  <a:gd name="T3" fmla="*/ 28801 h 159"/>
                </a:gdLst>
                <a:ahLst/>
                <a:cxnLst>
                  <a:cxn ang="0">
                    <a:pos x="0" y="T1"/>
                  </a:cxn>
                  <a:cxn ang="0">
                    <a:pos x="0" y="T3"/>
                  </a:cxn>
                </a:cxnLst>
                <a:rect l="0" t="0" r="r" b="b"/>
                <a:pathLst>
                  <a:path h="159">
                    <a:moveTo>
                      <a:pt x="0" y="0"/>
                    </a:moveTo>
                    <a:lnTo>
                      <a:pt x="0" y="15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01" name="Group 1038">
              <a:extLst>
                <a:ext uri="{FF2B5EF4-FFF2-40B4-BE49-F238E27FC236}">
                  <a16:creationId xmlns:a16="http://schemas.microsoft.com/office/drawing/2014/main" id="{4387FEB5-63B5-4DC3-B90F-1EFE56A29479}"/>
                </a:ext>
              </a:extLst>
            </p:cNvPr>
            <p:cNvGrpSpPr>
              <a:grpSpLocks/>
            </p:cNvGrpSpPr>
            <p:nvPr/>
          </p:nvGrpSpPr>
          <p:grpSpPr bwMode="auto">
            <a:xfrm>
              <a:off x="2767" y="28650"/>
              <a:ext cx="2" cy="144"/>
              <a:chOff x="2767" y="28650"/>
              <a:chExt cx="2" cy="144"/>
            </a:xfrm>
          </p:grpSpPr>
          <p:sp>
            <p:nvSpPr>
              <p:cNvPr id="20229" name="Freeform 1039">
                <a:extLst>
                  <a:ext uri="{FF2B5EF4-FFF2-40B4-BE49-F238E27FC236}">
                    <a16:creationId xmlns:a16="http://schemas.microsoft.com/office/drawing/2014/main" id="{8A356414-6BBC-466B-87F8-E0BBEE1CD50A}"/>
                  </a:ext>
                </a:extLst>
              </p:cNvPr>
              <p:cNvSpPr>
                <a:spLocks/>
              </p:cNvSpPr>
              <p:nvPr/>
            </p:nvSpPr>
            <p:spPr bwMode="auto">
              <a:xfrm>
                <a:off x="2767" y="28650"/>
                <a:ext cx="2" cy="144"/>
              </a:xfrm>
              <a:custGeom>
                <a:avLst/>
                <a:gdLst>
                  <a:gd name="T0" fmla="+- 0 28650 28650"/>
                  <a:gd name="T1" fmla="*/ 28650 h 144"/>
                  <a:gd name="T2" fmla="+- 0 28794 28650"/>
                  <a:gd name="T3" fmla="*/ 28794 h 144"/>
                </a:gdLst>
                <a:ahLst/>
                <a:cxnLst>
                  <a:cxn ang="0">
                    <a:pos x="0" y="T1"/>
                  </a:cxn>
                  <a:cxn ang="0">
                    <a:pos x="0" y="T3"/>
                  </a:cxn>
                </a:cxnLst>
                <a:rect l="0" t="0" r="r" b="b"/>
                <a:pathLst>
                  <a:path h="144">
                    <a:moveTo>
                      <a:pt x="0" y="0"/>
                    </a:moveTo>
                    <a:lnTo>
                      <a:pt x="0" y="144"/>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02" name="Group 1040">
              <a:extLst>
                <a:ext uri="{FF2B5EF4-FFF2-40B4-BE49-F238E27FC236}">
                  <a16:creationId xmlns:a16="http://schemas.microsoft.com/office/drawing/2014/main" id="{9A22C2EE-0AA4-467A-A0CC-C920E31CC406}"/>
                </a:ext>
              </a:extLst>
            </p:cNvPr>
            <p:cNvGrpSpPr>
              <a:grpSpLocks/>
            </p:cNvGrpSpPr>
            <p:nvPr/>
          </p:nvGrpSpPr>
          <p:grpSpPr bwMode="auto">
            <a:xfrm>
              <a:off x="2759" y="28643"/>
              <a:ext cx="106" cy="159"/>
              <a:chOff x="2759" y="28643"/>
              <a:chExt cx="106" cy="159"/>
            </a:xfrm>
          </p:grpSpPr>
          <p:sp>
            <p:nvSpPr>
              <p:cNvPr id="20228" name="Freeform 1041">
                <a:extLst>
                  <a:ext uri="{FF2B5EF4-FFF2-40B4-BE49-F238E27FC236}">
                    <a16:creationId xmlns:a16="http://schemas.microsoft.com/office/drawing/2014/main" id="{D45B989A-9A32-4728-9573-D1A8A6A8BC35}"/>
                  </a:ext>
                </a:extLst>
              </p:cNvPr>
              <p:cNvSpPr>
                <a:spLocks/>
              </p:cNvSpPr>
              <p:nvPr/>
            </p:nvSpPr>
            <p:spPr bwMode="auto">
              <a:xfrm>
                <a:off x="2759" y="28643"/>
                <a:ext cx="106" cy="159"/>
              </a:xfrm>
              <a:custGeom>
                <a:avLst/>
                <a:gdLst>
                  <a:gd name="T0" fmla="+- 0 2759 2759"/>
                  <a:gd name="T1" fmla="*/ T0 w 106"/>
                  <a:gd name="T2" fmla="+- 0 28643 28643"/>
                  <a:gd name="T3" fmla="*/ 28643 h 159"/>
                  <a:gd name="T4" fmla="+- 0 2812 2759"/>
                  <a:gd name="T5" fmla="*/ T4 w 106"/>
                  <a:gd name="T6" fmla="+- 0 28643 28643"/>
                  <a:gd name="T7" fmla="*/ 28643 h 159"/>
                  <a:gd name="T8" fmla="+- 0 2835 2759"/>
                  <a:gd name="T9" fmla="*/ T8 w 106"/>
                  <a:gd name="T10" fmla="+- 0 28650 28643"/>
                  <a:gd name="T11" fmla="*/ 28650 h 159"/>
                  <a:gd name="T12" fmla="+- 0 2850 2759"/>
                  <a:gd name="T13" fmla="*/ T12 w 106"/>
                  <a:gd name="T14" fmla="+- 0 28666 28643"/>
                  <a:gd name="T15" fmla="*/ 28666 h 159"/>
                  <a:gd name="T16" fmla="+- 0 2857 2759"/>
                  <a:gd name="T17" fmla="*/ T16 w 106"/>
                  <a:gd name="T18" fmla="+- 0 28681 28643"/>
                  <a:gd name="T19" fmla="*/ 28681 h 159"/>
                  <a:gd name="T20" fmla="+- 0 2864 2759"/>
                  <a:gd name="T21" fmla="*/ T20 w 106"/>
                  <a:gd name="T22" fmla="+- 0 28703 28643"/>
                  <a:gd name="T23" fmla="*/ 28703 h 159"/>
                  <a:gd name="T24" fmla="+- 0 2864 2759"/>
                  <a:gd name="T25" fmla="*/ T24 w 106"/>
                  <a:gd name="T26" fmla="+- 0 28742 28643"/>
                  <a:gd name="T27" fmla="*/ 28742 h 159"/>
                  <a:gd name="T28" fmla="+- 0 2857 2759"/>
                  <a:gd name="T29" fmla="*/ T28 w 106"/>
                  <a:gd name="T30" fmla="+- 0 28764 28643"/>
                  <a:gd name="T31" fmla="*/ 28764 h 159"/>
                  <a:gd name="T32" fmla="+- 0 2850 2759"/>
                  <a:gd name="T33" fmla="*/ T32 w 106"/>
                  <a:gd name="T34" fmla="+- 0 28779 28643"/>
                  <a:gd name="T35" fmla="*/ 28779 h 159"/>
                  <a:gd name="T36" fmla="+- 0 2835 2759"/>
                  <a:gd name="T37" fmla="*/ T36 w 106"/>
                  <a:gd name="T38" fmla="+- 0 28794 28643"/>
                  <a:gd name="T39" fmla="*/ 28794 h 159"/>
                  <a:gd name="T40" fmla="+- 0 2812 2759"/>
                  <a:gd name="T41" fmla="*/ T40 w 106"/>
                  <a:gd name="T42" fmla="+- 0 28801 28643"/>
                  <a:gd name="T43" fmla="*/ 28801 h 159"/>
                  <a:gd name="T44" fmla="+- 0 2759 2759"/>
                  <a:gd name="T45" fmla="*/ T44 w 106"/>
                  <a:gd name="T46" fmla="+- 0 28801 28643"/>
                  <a:gd name="T47" fmla="*/ 28801 h 1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06" h="159">
                    <a:moveTo>
                      <a:pt x="0" y="0"/>
                    </a:moveTo>
                    <a:lnTo>
                      <a:pt x="53" y="0"/>
                    </a:lnTo>
                    <a:lnTo>
                      <a:pt x="76" y="7"/>
                    </a:lnTo>
                    <a:lnTo>
                      <a:pt x="91" y="23"/>
                    </a:lnTo>
                    <a:lnTo>
                      <a:pt x="98" y="38"/>
                    </a:lnTo>
                    <a:lnTo>
                      <a:pt x="105" y="60"/>
                    </a:lnTo>
                    <a:lnTo>
                      <a:pt x="105" y="99"/>
                    </a:lnTo>
                    <a:lnTo>
                      <a:pt x="98" y="121"/>
                    </a:lnTo>
                    <a:lnTo>
                      <a:pt x="91" y="136"/>
                    </a:lnTo>
                    <a:lnTo>
                      <a:pt x="76" y="151"/>
                    </a:lnTo>
                    <a:lnTo>
                      <a:pt x="53" y="158"/>
                    </a:lnTo>
                    <a:lnTo>
                      <a:pt x="0" y="15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03" name="Group 1042">
              <a:extLst>
                <a:ext uri="{FF2B5EF4-FFF2-40B4-BE49-F238E27FC236}">
                  <a16:creationId xmlns:a16="http://schemas.microsoft.com/office/drawing/2014/main" id="{99701E77-CA52-4224-AB4B-70DFA6978A82}"/>
                </a:ext>
              </a:extLst>
            </p:cNvPr>
            <p:cNvGrpSpPr>
              <a:grpSpLocks/>
            </p:cNvGrpSpPr>
            <p:nvPr/>
          </p:nvGrpSpPr>
          <p:grpSpPr bwMode="auto">
            <a:xfrm>
              <a:off x="2767" y="28650"/>
              <a:ext cx="91" cy="144"/>
              <a:chOff x="2767" y="28650"/>
              <a:chExt cx="91" cy="144"/>
            </a:xfrm>
          </p:grpSpPr>
          <p:sp>
            <p:nvSpPr>
              <p:cNvPr id="20227" name="Freeform 1043">
                <a:extLst>
                  <a:ext uri="{FF2B5EF4-FFF2-40B4-BE49-F238E27FC236}">
                    <a16:creationId xmlns:a16="http://schemas.microsoft.com/office/drawing/2014/main" id="{BE2FC34F-0793-4E75-BC55-80B3F3330322}"/>
                  </a:ext>
                </a:extLst>
              </p:cNvPr>
              <p:cNvSpPr>
                <a:spLocks/>
              </p:cNvSpPr>
              <p:nvPr/>
            </p:nvSpPr>
            <p:spPr bwMode="auto">
              <a:xfrm>
                <a:off x="2767" y="28650"/>
                <a:ext cx="91" cy="144"/>
              </a:xfrm>
              <a:custGeom>
                <a:avLst/>
                <a:gdLst>
                  <a:gd name="T0" fmla="+- 0 2767 2767"/>
                  <a:gd name="T1" fmla="*/ T0 w 91"/>
                  <a:gd name="T2" fmla="+- 0 28650 28650"/>
                  <a:gd name="T3" fmla="*/ 28650 h 144"/>
                  <a:gd name="T4" fmla="+- 0 2812 2767"/>
                  <a:gd name="T5" fmla="*/ T4 w 91"/>
                  <a:gd name="T6" fmla="+- 0 28650 28650"/>
                  <a:gd name="T7" fmla="*/ 28650 h 144"/>
                  <a:gd name="T8" fmla="+- 0 2835 2767"/>
                  <a:gd name="T9" fmla="*/ T8 w 91"/>
                  <a:gd name="T10" fmla="+- 0 28658 28650"/>
                  <a:gd name="T11" fmla="*/ 28658 h 144"/>
                  <a:gd name="T12" fmla="+- 0 2842 2767"/>
                  <a:gd name="T13" fmla="*/ T12 w 91"/>
                  <a:gd name="T14" fmla="+- 0 28666 28650"/>
                  <a:gd name="T15" fmla="*/ 28666 h 144"/>
                  <a:gd name="T16" fmla="+- 0 2850 2767"/>
                  <a:gd name="T17" fmla="*/ T16 w 91"/>
                  <a:gd name="T18" fmla="+- 0 28681 28650"/>
                  <a:gd name="T19" fmla="*/ 28681 h 144"/>
                  <a:gd name="T20" fmla="+- 0 2857 2767"/>
                  <a:gd name="T21" fmla="*/ T20 w 91"/>
                  <a:gd name="T22" fmla="+- 0 28703 28650"/>
                  <a:gd name="T23" fmla="*/ 28703 h 144"/>
                  <a:gd name="T24" fmla="+- 0 2857 2767"/>
                  <a:gd name="T25" fmla="*/ T24 w 91"/>
                  <a:gd name="T26" fmla="+- 0 28742 28650"/>
                  <a:gd name="T27" fmla="*/ 28742 h 144"/>
                  <a:gd name="T28" fmla="+- 0 2850 2767"/>
                  <a:gd name="T29" fmla="*/ T28 w 91"/>
                  <a:gd name="T30" fmla="+- 0 28764 28650"/>
                  <a:gd name="T31" fmla="*/ 28764 h 144"/>
                  <a:gd name="T32" fmla="+- 0 2842 2767"/>
                  <a:gd name="T33" fmla="*/ T32 w 91"/>
                  <a:gd name="T34" fmla="+- 0 28779 28650"/>
                  <a:gd name="T35" fmla="*/ 28779 h 144"/>
                  <a:gd name="T36" fmla="+- 0 2835 2767"/>
                  <a:gd name="T37" fmla="*/ T36 w 91"/>
                  <a:gd name="T38" fmla="+- 0 28787 28650"/>
                  <a:gd name="T39" fmla="*/ 28787 h 144"/>
                  <a:gd name="T40" fmla="+- 0 2812 2767"/>
                  <a:gd name="T41" fmla="*/ T40 w 91"/>
                  <a:gd name="T42" fmla="+- 0 28794 28650"/>
                  <a:gd name="T43" fmla="*/ 28794 h 144"/>
                  <a:gd name="T44" fmla="+- 0 2767 2767"/>
                  <a:gd name="T45" fmla="*/ T44 w 91"/>
                  <a:gd name="T46" fmla="+- 0 28794 28650"/>
                  <a:gd name="T47" fmla="*/ 28794 h 1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91" h="144">
                    <a:moveTo>
                      <a:pt x="0" y="0"/>
                    </a:moveTo>
                    <a:lnTo>
                      <a:pt x="45" y="0"/>
                    </a:lnTo>
                    <a:lnTo>
                      <a:pt x="68" y="8"/>
                    </a:lnTo>
                    <a:lnTo>
                      <a:pt x="75" y="16"/>
                    </a:lnTo>
                    <a:lnTo>
                      <a:pt x="83" y="31"/>
                    </a:lnTo>
                    <a:lnTo>
                      <a:pt x="90" y="53"/>
                    </a:lnTo>
                    <a:lnTo>
                      <a:pt x="90" y="92"/>
                    </a:lnTo>
                    <a:lnTo>
                      <a:pt x="83" y="114"/>
                    </a:lnTo>
                    <a:lnTo>
                      <a:pt x="75" y="129"/>
                    </a:lnTo>
                    <a:lnTo>
                      <a:pt x="68" y="137"/>
                    </a:lnTo>
                    <a:lnTo>
                      <a:pt x="45" y="144"/>
                    </a:lnTo>
                    <a:lnTo>
                      <a:pt x="0" y="144"/>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04" name="Group 1044">
              <a:extLst>
                <a:ext uri="{FF2B5EF4-FFF2-40B4-BE49-F238E27FC236}">
                  <a16:creationId xmlns:a16="http://schemas.microsoft.com/office/drawing/2014/main" id="{BBD709A9-1C1F-4D1F-AB29-209C712048A9}"/>
                </a:ext>
              </a:extLst>
            </p:cNvPr>
            <p:cNvGrpSpPr>
              <a:grpSpLocks/>
            </p:cNvGrpSpPr>
            <p:nvPr/>
          </p:nvGrpSpPr>
          <p:grpSpPr bwMode="auto">
            <a:xfrm>
              <a:off x="1573" y="29220"/>
              <a:ext cx="106" cy="159"/>
              <a:chOff x="1573" y="29220"/>
              <a:chExt cx="106" cy="159"/>
            </a:xfrm>
          </p:grpSpPr>
          <p:sp>
            <p:nvSpPr>
              <p:cNvPr id="20226" name="Freeform 1045">
                <a:extLst>
                  <a:ext uri="{FF2B5EF4-FFF2-40B4-BE49-F238E27FC236}">
                    <a16:creationId xmlns:a16="http://schemas.microsoft.com/office/drawing/2014/main" id="{BE98CFC9-D6D9-461A-AEFA-DF2424CCD0D8}"/>
                  </a:ext>
                </a:extLst>
              </p:cNvPr>
              <p:cNvSpPr>
                <a:spLocks/>
              </p:cNvSpPr>
              <p:nvPr/>
            </p:nvSpPr>
            <p:spPr bwMode="auto">
              <a:xfrm>
                <a:off x="1573" y="29220"/>
                <a:ext cx="106" cy="159"/>
              </a:xfrm>
              <a:custGeom>
                <a:avLst/>
                <a:gdLst>
                  <a:gd name="T0" fmla="+- 0 1573 1573"/>
                  <a:gd name="T1" fmla="*/ T0 w 106"/>
                  <a:gd name="T2" fmla="+- 0 29355 29220"/>
                  <a:gd name="T3" fmla="*/ 29355 h 159"/>
                  <a:gd name="T4" fmla="+- 0 1588 1573"/>
                  <a:gd name="T5" fmla="*/ T4 w 106"/>
                  <a:gd name="T6" fmla="+- 0 29371 29220"/>
                  <a:gd name="T7" fmla="*/ 29371 h 159"/>
                  <a:gd name="T8" fmla="+- 0 1610 1573"/>
                  <a:gd name="T9" fmla="*/ T8 w 106"/>
                  <a:gd name="T10" fmla="+- 0 29378 29220"/>
                  <a:gd name="T11" fmla="*/ 29378 h 159"/>
                  <a:gd name="T12" fmla="+- 0 1641 1573"/>
                  <a:gd name="T13" fmla="*/ T12 w 106"/>
                  <a:gd name="T14" fmla="+- 0 29378 29220"/>
                  <a:gd name="T15" fmla="*/ 29378 h 159"/>
                  <a:gd name="T16" fmla="+- 0 1663 1573"/>
                  <a:gd name="T17" fmla="*/ T16 w 106"/>
                  <a:gd name="T18" fmla="+- 0 29371 29220"/>
                  <a:gd name="T19" fmla="*/ 29371 h 159"/>
                  <a:gd name="T20" fmla="+- 0 1678 1573"/>
                  <a:gd name="T21" fmla="*/ T20 w 106"/>
                  <a:gd name="T22" fmla="+- 0 29355 29220"/>
                  <a:gd name="T23" fmla="*/ 29355 h 159"/>
                  <a:gd name="T24" fmla="+- 0 1678 1573"/>
                  <a:gd name="T25" fmla="*/ T24 w 106"/>
                  <a:gd name="T26" fmla="+- 0 29332 29220"/>
                  <a:gd name="T27" fmla="*/ 29332 h 159"/>
                  <a:gd name="T28" fmla="+- 0 1671 1573"/>
                  <a:gd name="T29" fmla="*/ T28 w 106"/>
                  <a:gd name="T30" fmla="+- 0 29318 29220"/>
                  <a:gd name="T31" fmla="*/ 29318 h 159"/>
                  <a:gd name="T32" fmla="+- 0 1655 1573"/>
                  <a:gd name="T33" fmla="*/ T32 w 106"/>
                  <a:gd name="T34" fmla="+- 0 29302 29220"/>
                  <a:gd name="T35" fmla="*/ 29302 h 159"/>
                  <a:gd name="T36" fmla="+- 0 1641 1573"/>
                  <a:gd name="T37" fmla="*/ T36 w 106"/>
                  <a:gd name="T38" fmla="+- 0 29295 29220"/>
                  <a:gd name="T39" fmla="*/ 29295 h 159"/>
                  <a:gd name="T40" fmla="+- 0 1602 1573"/>
                  <a:gd name="T41" fmla="*/ T40 w 106"/>
                  <a:gd name="T42" fmla="+- 0 29279 29220"/>
                  <a:gd name="T43" fmla="*/ 29279 h 159"/>
                  <a:gd name="T44" fmla="+- 0 1588 1573"/>
                  <a:gd name="T45" fmla="*/ T44 w 106"/>
                  <a:gd name="T46" fmla="+- 0 29273 29220"/>
                  <a:gd name="T47" fmla="*/ 29273 h 159"/>
                  <a:gd name="T48" fmla="+- 0 1580 1573"/>
                  <a:gd name="T49" fmla="*/ T48 w 106"/>
                  <a:gd name="T50" fmla="+- 0 29257 29220"/>
                  <a:gd name="T51" fmla="*/ 29257 h 159"/>
                  <a:gd name="T52" fmla="+- 0 1580 1573"/>
                  <a:gd name="T53" fmla="*/ T52 w 106"/>
                  <a:gd name="T54" fmla="+- 0 29242 29220"/>
                  <a:gd name="T55" fmla="*/ 29242 h 159"/>
                  <a:gd name="T56" fmla="+- 0 1588 1573"/>
                  <a:gd name="T57" fmla="*/ T56 w 106"/>
                  <a:gd name="T58" fmla="+- 0 29234 29220"/>
                  <a:gd name="T59" fmla="*/ 29234 h 159"/>
                  <a:gd name="T60" fmla="+- 0 1610 1573"/>
                  <a:gd name="T61" fmla="*/ T60 w 106"/>
                  <a:gd name="T62" fmla="+- 0 29227 29220"/>
                  <a:gd name="T63" fmla="*/ 29227 h 159"/>
                  <a:gd name="T64" fmla="+- 0 1641 1573"/>
                  <a:gd name="T65" fmla="*/ T64 w 106"/>
                  <a:gd name="T66" fmla="+- 0 29227 29220"/>
                  <a:gd name="T67" fmla="*/ 29227 h 159"/>
                  <a:gd name="T68" fmla="+- 0 1655 1573"/>
                  <a:gd name="T69" fmla="*/ T68 w 106"/>
                  <a:gd name="T70" fmla="+- 0 29234 29220"/>
                  <a:gd name="T71" fmla="*/ 29234 h 159"/>
                  <a:gd name="T72" fmla="+- 0 1663 1573"/>
                  <a:gd name="T73" fmla="*/ T72 w 106"/>
                  <a:gd name="T74" fmla="+- 0 29242 29220"/>
                  <a:gd name="T75" fmla="*/ 29242 h 159"/>
                  <a:gd name="T76" fmla="+- 0 1678 1573"/>
                  <a:gd name="T77" fmla="*/ T76 w 106"/>
                  <a:gd name="T78" fmla="+- 0 29242 29220"/>
                  <a:gd name="T79" fmla="*/ 29242 h 159"/>
                  <a:gd name="T80" fmla="+- 0 1663 1573"/>
                  <a:gd name="T81" fmla="*/ T80 w 106"/>
                  <a:gd name="T82" fmla="+- 0 29227 29220"/>
                  <a:gd name="T83" fmla="*/ 29227 h 159"/>
                  <a:gd name="T84" fmla="+- 0 1641 1573"/>
                  <a:gd name="T85" fmla="*/ T84 w 106"/>
                  <a:gd name="T86" fmla="+- 0 29220 29220"/>
                  <a:gd name="T87" fmla="*/ 29220 h 159"/>
                  <a:gd name="T88" fmla="+- 0 1610 1573"/>
                  <a:gd name="T89" fmla="*/ T88 w 106"/>
                  <a:gd name="T90" fmla="+- 0 29220 29220"/>
                  <a:gd name="T91" fmla="*/ 29220 h 159"/>
                  <a:gd name="T92" fmla="+- 0 1588 1573"/>
                  <a:gd name="T93" fmla="*/ T92 w 106"/>
                  <a:gd name="T94" fmla="+- 0 29227 29220"/>
                  <a:gd name="T95" fmla="*/ 29227 h 159"/>
                  <a:gd name="T96" fmla="+- 0 1573 1573"/>
                  <a:gd name="T97" fmla="*/ T96 w 106"/>
                  <a:gd name="T98" fmla="+- 0 29242 29220"/>
                  <a:gd name="T99" fmla="*/ 29242 h 159"/>
                  <a:gd name="T100" fmla="+- 0 1573 1573"/>
                  <a:gd name="T101" fmla="*/ T100 w 106"/>
                  <a:gd name="T102" fmla="+- 0 29257 29220"/>
                  <a:gd name="T103" fmla="*/ 29257 h 159"/>
                  <a:gd name="T104" fmla="+- 0 1580 1573"/>
                  <a:gd name="T105" fmla="*/ T104 w 106"/>
                  <a:gd name="T106" fmla="+- 0 29273 29220"/>
                  <a:gd name="T107" fmla="*/ 29273 h 159"/>
                  <a:gd name="T108" fmla="+- 0 1588 1573"/>
                  <a:gd name="T109" fmla="*/ T108 w 106"/>
                  <a:gd name="T110" fmla="+- 0 29279 29220"/>
                  <a:gd name="T111" fmla="*/ 29279 h 159"/>
                  <a:gd name="T112" fmla="+- 0 1602 1573"/>
                  <a:gd name="T113" fmla="*/ T112 w 106"/>
                  <a:gd name="T114" fmla="+- 0 29287 29220"/>
                  <a:gd name="T115" fmla="*/ 29287 h 159"/>
                  <a:gd name="T116" fmla="+- 0 1641 1573"/>
                  <a:gd name="T117" fmla="*/ T116 w 106"/>
                  <a:gd name="T118" fmla="+- 0 29302 29220"/>
                  <a:gd name="T119" fmla="*/ 29302 h 159"/>
                  <a:gd name="T120" fmla="+- 0 1655 1573"/>
                  <a:gd name="T121" fmla="*/ T120 w 106"/>
                  <a:gd name="T122" fmla="+- 0 29310 29220"/>
                  <a:gd name="T123" fmla="*/ 29310 h 159"/>
                  <a:gd name="T124" fmla="+- 0 1663 1573"/>
                  <a:gd name="T125" fmla="*/ T124 w 106"/>
                  <a:gd name="T126" fmla="+- 0 29318 29220"/>
                  <a:gd name="T127" fmla="*/ 29318 h 159"/>
                  <a:gd name="T128" fmla="+- 0 1671 1573"/>
                  <a:gd name="T129" fmla="*/ T128 w 106"/>
                  <a:gd name="T130" fmla="+- 0 29332 29220"/>
                  <a:gd name="T131" fmla="*/ 29332 h 159"/>
                  <a:gd name="T132" fmla="+- 0 1671 1573"/>
                  <a:gd name="T133" fmla="*/ T132 w 106"/>
                  <a:gd name="T134" fmla="+- 0 29355 29220"/>
                  <a:gd name="T135" fmla="*/ 29355 h 159"/>
                  <a:gd name="T136" fmla="+- 0 1663 1573"/>
                  <a:gd name="T137" fmla="*/ T136 w 106"/>
                  <a:gd name="T138" fmla="+- 0 29363 29220"/>
                  <a:gd name="T139" fmla="*/ 29363 h 159"/>
                  <a:gd name="T140" fmla="+- 0 1641 1573"/>
                  <a:gd name="T141" fmla="*/ T140 w 106"/>
                  <a:gd name="T142" fmla="+- 0 29371 29220"/>
                  <a:gd name="T143" fmla="*/ 29371 h 159"/>
                  <a:gd name="T144" fmla="+- 0 1610 1573"/>
                  <a:gd name="T145" fmla="*/ T144 w 106"/>
                  <a:gd name="T146" fmla="+- 0 29371 29220"/>
                  <a:gd name="T147" fmla="*/ 29371 h 159"/>
                  <a:gd name="T148" fmla="+- 0 1596 1573"/>
                  <a:gd name="T149" fmla="*/ T148 w 106"/>
                  <a:gd name="T150" fmla="+- 0 29363 29220"/>
                  <a:gd name="T151" fmla="*/ 29363 h 159"/>
                  <a:gd name="T152" fmla="+- 0 1588 1573"/>
                  <a:gd name="T153" fmla="*/ T152 w 106"/>
                  <a:gd name="T154" fmla="+- 0 29355 29220"/>
                  <a:gd name="T155" fmla="*/ 29355 h 159"/>
                  <a:gd name="T156" fmla="+- 0 1573 1573"/>
                  <a:gd name="T157" fmla="*/ T156 w 106"/>
                  <a:gd name="T158" fmla="+- 0 29355 29220"/>
                  <a:gd name="T159" fmla="*/ 29355 h 1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06" h="159">
                    <a:moveTo>
                      <a:pt x="0" y="135"/>
                    </a:moveTo>
                    <a:lnTo>
                      <a:pt x="15" y="151"/>
                    </a:lnTo>
                    <a:lnTo>
                      <a:pt x="37" y="158"/>
                    </a:lnTo>
                    <a:lnTo>
                      <a:pt x="68" y="158"/>
                    </a:lnTo>
                    <a:lnTo>
                      <a:pt x="90" y="151"/>
                    </a:lnTo>
                    <a:lnTo>
                      <a:pt x="105" y="135"/>
                    </a:lnTo>
                    <a:lnTo>
                      <a:pt x="105" y="112"/>
                    </a:lnTo>
                    <a:lnTo>
                      <a:pt x="98" y="98"/>
                    </a:lnTo>
                    <a:lnTo>
                      <a:pt x="82" y="82"/>
                    </a:lnTo>
                    <a:lnTo>
                      <a:pt x="68" y="75"/>
                    </a:lnTo>
                    <a:lnTo>
                      <a:pt x="29" y="59"/>
                    </a:lnTo>
                    <a:lnTo>
                      <a:pt x="15" y="53"/>
                    </a:lnTo>
                    <a:lnTo>
                      <a:pt x="7" y="37"/>
                    </a:lnTo>
                    <a:lnTo>
                      <a:pt x="7" y="22"/>
                    </a:lnTo>
                    <a:lnTo>
                      <a:pt x="15" y="14"/>
                    </a:lnTo>
                    <a:lnTo>
                      <a:pt x="37" y="7"/>
                    </a:lnTo>
                    <a:lnTo>
                      <a:pt x="68" y="7"/>
                    </a:lnTo>
                    <a:lnTo>
                      <a:pt x="82" y="14"/>
                    </a:lnTo>
                    <a:lnTo>
                      <a:pt x="90" y="22"/>
                    </a:lnTo>
                    <a:lnTo>
                      <a:pt x="105" y="22"/>
                    </a:lnTo>
                    <a:lnTo>
                      <a:pt x="90" y="7"/>
                    </a:lnTo>
                    <a:lnTo>
                      <a:pt x="68" y="0"/>
                    </a:lnTo>
                    <a:lnTo>
                      <a:pt x="37" y="0"/>
                    </a:lnTo>
                    <a:lnTo>
                      <a:pt x="15" y="7"/>
                    </a:lnTo>
                    <a:lnTo>
                      <a:pt x="0" y="22"/>
                    </a:lnTo>
                    <a:lnTo>
                      <a:pt x="0" y="37"/>
                    </a:lnTo>
                    <a:lnTo>
                      <a:pt x="7" y="53"/>
                    </a:lnTo>
                    <a:lnTo>
                      <a:pt x="15" y="59"/>
                    </a:lnTo>
                    <a:lnTo>
                      <a:pt x="29" y="67"/>
                    </a:lnTo>
                    <a:lnTo>
                      <a:pt x="68" y="82"/>
                    </a:lnTo>
                    <a:lnTo>
                      <a:pt x="82" y="90"/>
                    </a:lnTo>
                    <a:lnTo>
                      <a:pt x="90" y="98"/>
                    </a:lnTo>
                    <a:lnTo>
                      <a:pt x="98" y="112"/>
                    </a:lnTo>
                    <a:lnTo>
                      <a:pt x="98" y="135"/>
                    </a:lnTo>
                    <a:lnTo>
                      <a:pt x="90" y="143"/>
                    </a:lnTo>
                    <a:lnTo>
                      <a:pt x="68" y="151"/>
                    </a:lnTo>
                    <a:lnTo>
                      <a:pt x="37" y="151"/>
                    </a:lnTo>
                    <a:lnTo>
                      <a:pt x="23" y="143"/>
                    </a:lnTo>
                    <a:lnTo>
                      <a:pt x="15" y="135"/>
                    </a:lnTo>
                    <a:lnTo>
                      <a:pt x="0" y="135"/>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05" name="Group 1046">
              <a:extLst>
                <a:ext uri="{FF2B5EF4-FFF2-40B4-BE49-F238E27FC236}">
                  <a16:creationId xmlns:a16="http://schemas.microsoft.com/office/drawing/2014/main" id="{E27BA401-3B23-48CF-912E-655B62594BD1}"/>
                </a:ext>
              </a:extLst>
            </p:cNvPr>
            <p:cNvGrpSpPr>
              <a:grpSpLocks/>
            </p:cNvGrpSpPr>
            <p:nvPr/>
          </p:nvGrpSpPr>
          <p:grpSpPr bwMode="auto">
            <a:xfrm>
              <a:off x="1716" y="29220"/>
              <a:ext cx="114" cy="159"/>
              <a:chOff x="1716" y="29220"/>
              <a:chExt cx="114" cy="159"/>
            </a:xfrm>
          </p:grpSpPr>
          <p:sp>
            <p:nvSpPr>
              <p:cNvPr id="20225" name="Freeform 1047">
                <a:extLst>
                  <a:ext uri="{FF2B5EF4-FFF2-40B4-BE49-F238E27FC236}">
                    <a16:creationId xmlns:a16="http://schemas.microsoft.com/office/drawing/2014/main" id="{CD160377-8598-41DE-BDB0-DD5E628CA694}"/>
                  </a:ext>
                </a:extLst>
              </p:cNvPr>
              <p:cNvSpPr>
                <a:spLocks/>
              </p:cNvSpPr>
              <p:nvPr/>
            </p:nvSpPr>
            <p:spPr bwMode="auto">
              <a:xfrm>
                <a:off x="1716" y="29220"/>
                <a:ext cx="114" cy="159"/>
              </a:xfrm>
              <a:custGeom>
                <a:avLst/>
                <a:gdLst>
                  <a:gd name="T0" fmla="+- 0 1776 1716"/>
                  <a:gd name="T1" fmla="*/ T0 w 114"/>
                  <a:gd name="T2" fmla="+- 0 29295 29220"/>
                  <a:gd name="T3" fmla="*/ 29295 h 159"/>
                  <a:gd name="T4" fmla="+- 0 1723 1716"/>
                  <a:gd name="T5" fmla="*/ T4 w 114"/>
                  <a:gd name="T6" fmla="+- 0 29220 29220"/>
                  <a:gd name="T7" fmla="*/ 29220 h 159"/>
                  <a:gd name="T8" fmla="+- 0 1716 1716"/>
                  <a:gd name="T9" fmla="*/ T8 w 114"/>
                  <a:gd name="T10" fmla="+- 0 29220 29220"/>
                  <a:gd name="T11" fmla="*/ 29220 h 159"/>
                  <a:gd name="T12" fmla="+- 0 1768 1716"/>
                  <a:gd name="T13" fmla="*/ T12 w 114"/>
                  <a:gd name="T14" fmla="+- 0 29295 29220"/>
                  <a:gd name="T15" fmla="*/ 29295 h 159"/>
                  <a:gd name="T16" fmla="+- 0 1768 1716"/>
                  <a:gd name="T17" fmla="*/ T16 w 114"/>
                  <a:gd name="T18" fmla="+- 0 29378 29220"/>
                  <a:gd name="T19" fmla="*/ 29378 h 159"/>
                  <a:gd name="T20" fmla="+- 0 1776 1716"/>
                  <a:gd name="T21" fmla="*/ T20 w 114"/>
                  <a:gd name="T22" fmla="+- 0 29378 29220"/>
                  <a:gd name="T23" fmla="*/ 29378 h 159"/>
                  <a:gd name="T24" fmla="+- 0 1776 1716"/>
                  <a:gd name="T25" fmla="*/ T24 w 114"/>
                  <a:gd name="T26" fmla="+- 0 29295 29220"/>
                  <a:gd name="T27" fmla="*/ 29295 h 159"/>
                  <a:gd name="T28" fmla="+- 0 1829 1716"/>
                  <a:gd name="T29" fmla="*/ T28 w 114"/>
                  <a:gd name="T30" fmla="+- 0 29220 29220"/>
                  <a:gd name="T31" fmla="*/ 29220 h 159"/>
                  <a:gd name="T32" fmla="+- 0 1821 1716"/>
                  <a:gd name="T33" fmla="*/ T32 w 114"/>
                  <a:gd name="T34" fmla="+- 0 29220 29220"/>
                  <a:gd name="T35" fmla="*/ 29220 h 159"/>
                  <a:gd name="T36" fmla="+- 0 1768 1716"/>
                  <a:gd name="T37" fmla="*/ T36 w 114"/>
                  <a:gd name="T38" fmla="+- 0 29295 29220"/>
                  <a:gd name="T39" fmla="*/ 29295 h 1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14" h="159">
                    <a:moveTo>
                      <a:pt x="60" y="75"/>
                    </a:moveTo>
                    <a:lnTo>
                      <a:pt x="7" y="0"/>
                    </a:lnTo>
                    <a:lnTo>
                      <a:pt x="0" y="0"/>
                    </a:lnTo>
                    <a:lnTo>
                      <a:pt x="52" y="75"/>
                    </a:lnTo>
                    <a:lnTo>
                      <a:pt x="52" y="158"/>
                    </a:lnTo>
                    <a:lnTo>
                      <a:pt x="60" y="158"/>
                    </a:lnTo>
                    <a:lnTo>
                      <a:pt x="60" y="75"/>
                    </a:lnTo>
                    <a:lnTo>
                      <a:pt x="113" y="0"/>
                    </a:lnTo>
                    <a:lnTo>
                      <a:pt x="105" y="0"/>
                    </a:lnTo>
                    <a:lnTo>
                      <a:pt x="52" y="75"/>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06" name="Group 1048">
              <a:extLst>
                <a:ext uri="{FF2B5EF4-FFF2-40B4-BE49-F238E27FC236}">
                  <a16:creationId xmlns:a16="http://schemas.microsoft.com/office/drawing/2014/main" id="{51F8BC3B-6794-4287-89F4-E85DEFCB5A29}"/>
                </a:ext>
              </a:extLst>
            </p:cNvPr>
            <p:cNvGrpSpPr>
              <a:grpSpLocks/>
            </p:cNvGrpSpPr>
            <p:nvPr/>
          </p:nvGrpSpPr>
          <p:grpSpPr bwMode="auto">
            <a:xfrm>
              <a:off x="1866" y="29220"/>
              <a:ext cx="106" cy="159"/>
              <a:chOff x="1866" y="29220"/>
              <a:chExt cx="106" cy="159"/>
            </a:xfrm>
          </p:grpSpPr>
          <p:sp>
            <p:nvSpPr>
              <p:cNvPr id="20224" name="Freeform 1049">
                <a:extLst>
                  <a:ext uri="{FF2B5EF4-FFF2-40B4-BE49-F238E27FC236}">
                    <a16:creationId xmlns:a16="http://schemas.microsoft.com/office/drawing/2014/main" id="{BD31DFB8-6A98-48E3-BDB3-487A930625A2}"/>
                  </a:ext>
                </a:extLst>
              </p:cNvPr>
              <p:cNvSpPr>
                <a:spLocks/>
              </p:cNvSpPr>
              <p:nvPr/>
            </p:nvSpPr>
            <p:spPr bwMode="auto">
              <a:xfrm>
                <a:off x="1866" y="29220"/>
                <a:ext cx="106" cy="159"/>
              </a:xfrm>
              <a:custGeom>
                <a:avLst/>
                <a:gdLst>
                  <a:gd name="T0" fmla="+- 0 1866 1866"/>
                  <a:gd name="T1" fmla="*/ T0 w 106"/>
                  <a:gd name="T2" fmla="+- 0 29355 29220"/>
                  <a:gd name="T3" fmla="*/ 29355 h 159"/>
                  <a:gd name="T4" fmla="+- 0 1882 1866"/>
                  <a:gd name="T5" fmla="*/ T4 w 106"/>
                  <a:gd name="T6" fmla="+- 0 29371 29220"/>
                  <a:gd name="T7" fmla="*/ 29371 h 159"/>
                  <a:gd name="T8" fmla="+- 0 1905 1866"/>
                  <a:gd name="T9" fmla="*/ T8 w 106"/>
                  <a:gd name="T10" fmla="+- 0 29378 29220"/>
                  <a:gd name="T11" fmla="*/ 29378 h 159"/>
                  <a:gd name="T12" fmla="+- 0 1934 1866"/>
                  <a:gd name="T13" fmla="*/ T12 w 106"/>
                  <a:gd name="T14" fmla="+- 0 29378 29220"/>
                  <a:gd name="T15" fmla="*/ 29378 h 159"/>
                  <a:gd name="T16" fmla="+- 0 1957 1866"/>
                  <a:gd name="T17" fmla="*/ T16 w 106"/>
                  <a:gd name="T18" fmla="+- 0 29371 29220"/>
                  <a:gd name="T19" fmla="*/ 29371 h 159"/>
                  <a:gd name="T20" fmla="+- 0 1972 1866"/>
                  <a:gd name="T21" fmla="*/ T20 w 106"/>
                  <a:gd name="T22" fmla="+- 0 29355 29220"/>
                  <a:gd name="T23" fmla="*/ 29355 h 159"/>
                  <a:gd name="T24" fmla="+- 0 1972 1866"/>
                  <a:gd name="T25" fmla="*/ T24 w 106"/>
                  <a:gd name="T26" fmla="+- 0 29332 29220"/>
                  <a:gd name="T27" fmla="*/ 29332 h 159"/>
                  <a:gd name="T28" fmla="+- 0 1965 1866"/>
                  <a:gd name="T29" fmla="*/ T28 w 106"/>
                  <a:gd name="T30" fmla="+- 0 29318 29220"/>
                  <a:gd name="T31" fmla="*/ 29318 h 159"/>
                  <a:gd name="T32" fmla="+- 0 1950 1866"/>
                  <a:gd name="T33" fmla="*/ T32 w 106"/>
                  <a:gd name="T34" fmla="+- 0 29302 29220"/>
                  <a:gd name="T35" fmla="*/ 29302 h 159"/>
                  <a:gd name="T36" fmla="+- 0 1934 1866"/>
                  <a:gd name="T37" fmla="*/ T36 w 106"/>
                  <a:gd name="T38" fmla="+- 0 29295 29220"/>
                  <a:gd name="T39" fmla="*/ 29295 h 159"/>
                  <a:gd name="T40" fmla="+- 0 1897 1866"/>
                  <a:gd name="T41" fmla="*/ T40 w 106"/>
                  <a:gd name="T42" fmla="+- 0 29279 29220"/>
                  <a:gd name="T43" fmla="*/ 29279 h 159"/>
                  <a:gd name="T44" fmla="+- 0 1882 1866"/>
                  <a:gd name="T45" fmla="*/ T44 w 106"/>
                  <a:gd name="T46" fmla="+- 0 29273 29220"/>
                  <a:gd name="T47" fmla="*/ 29273 h 159"/>
                  <a:gd name="T48" fmla="+- 0 1874 1866"/>
                  <a:gd name="T49" fmla="*/ T48 w 106"/>
                  <a:gd name="T50" fmla="+- 0 29257 29220"/>
                  <a:gd name="T51" fmla="*/ 29257 h 159"/>
                  <a:gd name="T52" fmla="+- 0 1874 1866"/>
                  <a:gd name="T53" fmla="*/ T52 w 106"/>
                  <a:gd name="T54" fmla="+- 0 29242 29220"/>
                  <a:gd name="T55" fmla="*/ 29242 h 159"/>
                  <a:gd name="T56" fmla="+- 0 1882 1866"/>
                  <a:gd name="T57" fmla="*/ T56 w 106"/>
                  <a:gd name="T58" fmla="+- 0 29234 29220"/>
                  <a:gd name="T59" fmla="*/ 29234 h 159"/>
                  <a:gd name="T60" fmla="+- 0 1905 1866"/>
                  <a:gd name="T61" fmla="*/ T60 w 106"/>
                  <a:gd name="T62" fmla="+- 0 29227 29220"/>
                  <a:gd name="T63" fmla="*/ 29227 h 159"/>
                  <a:gd name="T64" fmla="+- 0 1934 1866"/>
                  <a:gd name="T65" fmla="*/ T64 w 106"/>
                  <a:gd name="T66" fmla="+- 0 29227 29220"/>
                  <a:gd name="T67" fmla="*/ 29227 h 159"/>
                  <a:gd name="T68" fmla="+- 0 1950 1866"/>
                  <a:gd name="T69" fmla="*/ T68 w 106"/>
                  <a:gd name="T70" fmla="+- 0 29234 29220"/>
                  <a:gd name="T71" fmla="*/ 29234 h 159"/>
                  <a:gd name="T72" fmla="+- 0 1957 1866"/>
                  <a:gd name="T73" fmla="*/ T72 w 106"/>
                  <a:gd name="T74" fmla="+- 0 29242 29220"/>
                  <a:gd name="T75" fmla="*/ 29242 h 159"/>
                  <a:gd name="T76" fmla="+- 0 1972 1866"/>
                  <a:gd name="T77" fmla="*/ T76 w 106"/>
                  <a:gd name="T78" fmla="+- 0 29242 29220"/>
                  <a:gd name="T79" fmla="*/ 29242 h 159"/>
                  <a:gd name="T80" fmla="+- 0 1957 1866"/>
                  <a:gd name="T81" fmla="*/ T80 w 106"/>
                  <a:gd name="T82" fmla="+- 0 29227 29220"/>
                  <a:gd name="T83" fmla="*/ 29227 h 159"/>
                  <a:gd name="T84" fmla="+- 0 1934 1866"/>
                  <a:gd name="T85" fmla="*/ T84 w 106"/>
                  <a:gd name="T86" fmla="+- 0 29220 29220"/>
                  <a:gd name="T87" fmla="*/ 29220 h 159"/>
                  <a:gd name="T88" fmla="+- 0 1905 1866"/>
                  <a:gd name="T89" fmla="*/ T88 w 106"/>
                  <a:gd name="T90" fmla="+- 0 29220 29220"/>
                  <a:gd name="T91" fmla="*/ 29220 h 159"/>
                  <a:gd name="T92" fmla="+- 0 1882 1866"/>
                  <a:gd name="T93" fmla="*/ T92 w 106"/>
                  <a:gd name="T94" fmla="+- 0 29227 29220"/>
                  <a:gd name="T95" fmla="*/ 29227 h 159"/>
                  <a:gd name="T96" fmla="+- 0 1866 1866"/>
                  <a:gd name="T97" fmla="*/ T96 w 106"/>
                  <a:gd name="T98" fmla="+- 0 29242 29220"/>
                  <a:gd name="T99" fmla="*/ 29242 h 159"/>
                  <a:gd name="T100" fmla="+- 0 1866 1866"/>
                  <a:gd name="T101" fmla="*/ T100 w 106"/>
                  <a:gd name="T102" fmla="+- 0 29257 29220"/>
                  <a:gd name="T103" fmla="*/ 29257 h 159"/>
                  <a:gd name="T104" fmla="+- 0 1874 1866"/>
                  <a:gd name="T105" fmla="*/ T104 w 106"/>
                  <a:gd name="T106" fmla="+- 0 29273 29220"/>
                  <a:gd name="T107" fmla="*/ 29273 h 159"/>
                  <a:gd name="T108" fmla="+- 0 1882 1866"/>
                  <a:gd name="T109" fmla="*/ T108 w 106"/>
                  <a:gd name="T110" fmla="+- 0 29279 29220"/>
                  <a:gd name="T111" fmla="*/ 29279 h 159"/>
                  <a:gd name="T112" fmla="+- 0 1897 1866"/>
                  <a:gd name="T113" fmla="*/ T112 w 106"/>
                  <a:gd name="T114" fmla="+- 0 29287 29220"/>
                  <a:gd name="T115" fmla="*/ 29287 h 159"/>
                  <a:gd name="T116" fmla="+- 0 1934 1866"/>
                  <a:gd name="T117" fmla="*/ T116 w 106"/>
                  <a:gd name="T118" fmla="+- 0 29302 29220"/>
                  <a:gd name="T119" fmla="*/ 29302 h 159"/>
                  <a:gd name="T120" fmla="+- 0 1950 1866"/>
                  <a:gd name="T121" fmla="*/ T120 w 106"/>
                  <a:gd name="T122" fmla="+- 0 29310 29220"/>
                  <a:gd name="T123" fmla="*/ 29310 h 159"/>
                  <a:gd name="T124" fmla="+- 0 1957 1866"/>
                  <a:gd name="T125" fmla="*/ T124 w 106"/>
                  <a:gd name="T126" fmla="+- 0 29318 29220"/>
                  <a:gd name="T127" fmla="*/ 29318 h 159"/>
                  <a:gd name="T128" fmla="+- 0 1965 1866"/>
                  <a:gd name="T129" fmla="*/ T128 w 106"/>
                  <a:gd name="T130" fmla="+- 0 29332 29220"/>
                  <a:gd name="T131" fmla="*/ 29332 h 159"/>
                  <a:gd name="T132" fmla="+- 0 1965 1866"/>
                  <a:gd name="T133" fmla="*/ T132 w 106"/>
                  <a:gd name="T134" fmla="+- 0 29355 29220"/>
                  <a:gd name="T135" fmla="*/ 29355 h 159"/>
                  <a:gd name="T136" fmla="+- 0 1957 1866"/>
                  <a:gd name="T137" fmla="*/ T136 w 106"/>
                  <a:gd name="T138" fmla="+- 0 29363 29220"/>
                  <a:gd name="T139" fmla="*/ 29363 h 159"/>
                  <a:gd name="T140" fmla="+- 0 1934 1866"/>
                  <a:gd name="T141" fmla="*/ T140 w 106"/>
                  <a:gd name="T142" fmla="+- 0 29371 29220"/>
                  <a:gd name="T143" fmla="*/ 29371 h 159"/>
                  <a:gd name="T144" fmla="+- 0 1905 1866"/>
                  <a:gd name="T145" fmla="*/ T144 w 106"/>
                  <a:gd name="T146" fmla="+- 0 29371 29220"/>
                  <a:gd name="T147" fmla="*/ 29371 h 159"/>
                  <a:gd name="T148" fmla="+- 0 1889 1866"/>
                  <a:gd name="T149" fmla="*/ T148 w 106"/>
                  <a:gd name="T150" fmla="+- 0 29363 29220"/>
                  <a:gd name="T151" fmla="*/ 29363 h 159"/>
                  <a:gd name="T152" fmla="+- 0 1882 1866"/>
                  <a:gd name="T153" fmla="*/ T152 w 106"/>
                  <a:gd name="T154" fmla="+- 0 29355 29220"/>
                  <a:gd name="T155" fmla="*/ 29355 h 159"/>
                  <a:gd name="T156" fmla="+- 0 1866 1866"/>
                  <a:gd name="T157" fmla="*/ T156 w 106"/>
                  <a:gd name="T158" fmla="+- 0 29355 29220"/>
                  <a:gd name="T159" fmla="*/ 29355 h 1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06" h="159">
                    <a:moveTo>
                      <a:pt x="0" y="135"/>
                    </a:moveTo>
                    <a:lnTo>
                      <a:pt x="16" y="151"/>
                    </a:lnTo>
                    <a:lnTo>
                      <a:pt x="39" y="158"/>
                    </a:lnTo>
                    <a:lnTo>
                      <a:pt x="68" y="158"/>
                    </a:lnTo>
                    <a:lnTo>
                      <a:pt x="91" y="151"/>
                    </a:lnTo>
                    <a:lnTo>
                      <a:pt x="106" y="135"/>
                    </a:lnTo>
                    <a:lnTo>
                      <a:pt x="106" y="112"/>
                    </a:lnTo>
                    <a:lnTo>
                      <a:pt x="99" y="98"/>
                    </a:lnTo>
                    <a:lnTo>
                      <a:pt x="84" y="82"/>
                    </a:lnTo>
                    <a:lnTo>
                      <a:pt x="68" y="75"/>
                    </a:lnTo>
                    <a:lnTo>
                      <a:pt x="31" y="59"/>
                    </a:lnTo>
                    <a:lnTo>
                      <a:pt x="16" y="53"/>
                    </a:lnTo>
                    <a:lnTo>
                      <a:pt x="8" y="37"/>
                    </a:lnTo>
                    <a:lnTo>
                      <a:pt x="8" y="22"/>
                    </a:lnTo>
                    <a:lnTo>
                      <a:pt x="16" y="14"/>
                    </a:lnTo>
                    <a:lnTo>
                      <a:pt x="39" y="7"/>
                    </a:lnTo>
                    <a:lnTo>
                      <a:pt x="68" y="7"/>
                    </a:lnTo>
                    <a:lnTo>
                      <a:pt x="84" y="14"/>
                    </a:lnTo>
                    <a:lnTo>
                      <a:pt x="91" y="22"/>
                    </a:lnTo>
                    <a:lnTo>
                      <a:pt x="106" y="22"/>
                    </a:lnTo>
                    <a:lnTo>
                      <a:pt x="91" y="7"/>
                    </a:lnTo>
                    <a:lnTo>
                      <a:pt x="68" y="0"/>
                    </a:lnTo>
                    <a:lnTo>
                      <a:pt x="39" y="0"/>
                    </a:lnTo>
                    <a:lnTo>
                      <a:pt x="16" y="7"/>
                    </a:lnTo>
                    <a:lnTo>
                      <a:pt x="0" y="22"/>
                    </a:lnTo>
                    <a:lnTo>
                      <a:pt x="0" y="37"/>
                    </a:lnTo>
                    <a:lnTo>
                      <a:pt x="8" y="53"/>
                    </a:lnTo>
                    <a:lnTo>
                      <a:pt x="16" y="59"/>
                    </a:lnTo>
                    <a:lnTo>
                      <a:pt x="31" y="67"/>
                    </a:lnTo>
                    <a:lnTo>
                      <a:pt x="68" y="82"/>
                    </a:lnTo>
                    <a:lnTo>
                      <a:pt x="84" y="90"/>
                    </a:lnTo>
                    <a:lnTo>
                      <a:pt x="91" y="98"/>
                    </a:lnTo>
                    <a:lnTo>
                      <a:pt x="99" y="112"/>
                    </a:lnTo>
                    <a:lnTo>
                      <a:pt x="99" y="135"/>
                    </a:lnTo>
                    <a:lnTo>
                      <a:pt x="91" y="143"/>
                    </a:lnTo>
                    <a:lnTo>
                      <a:pt x="68" y="151"/>
                    </a:lnTo>
                    <a:lnTo>
                      <a:pt x="39" y="151"/>
                    </a:lnTo>
                    <a:lnTo>
                      <a:pt x="23" y="143"/>
                    </a:lnTo>
                    <a:lnTo>
                      <a:pt x="16" y="135"/>
                    </a:lnTo>
                    <a:lnTo>
                      <a:pt x="0" y="135"/>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07" name="Group 1050">
              <a:extLst>
                <a:ext uri="{FF2B5EF4-FFF2-40B4-BE49-F238E27FC236}">
                  <a16:creationId xmlns:a16="http://schemas.microsoft.com/office/drawing/2014/main" id="{9FA09A8A-3CDB-4AD7-8F37-FC0A7507804E}"/>
                </a:ext>
              </a:extLst>
            </p:cNvPr>
            <p:cNvGrpSpPr>
              <a:grpSpLocks/>
            </p:cNvGrpSpPr>
            <p:nvPr/>
          </p:nvGrpSpPr>
          <p:grpSpPr bwMode="auto">
            <a:xfrm>
              <a:off x="2055" y="29227"/>
              <a:ext cx="8" cy="152"/>
              <a:chOff x="2055" y="29227"/>
              <a:chExt cx="8" cy="152"/>
            </a:xfrm>
          </p:grpSpPr>
          <p:sp>
            <p:nvSpPr>
              <p:cNvPr id="20223" name="Freeform 1051">
                <a:extLst>
                  <a:ext uri="{FF2B5EF4-FFF2-40B4-BE49-F238E27FC236}">
                    <a16:creationId xmlns:a16="http://schemas.microsoft.com/office/drawing/2014/main" id="{F6683C3C-F132-4AB0-A731-4BA2E9530BE1}"/>
                  </a:ext>
                </a:extLst>
              </p:cNvPr>
              <p:cNvSpPr>
                <a:spLocks/>
              </p:cNvSpPr>
              <p:nvPr/>
            </p:nvSpPr>
            <p:spPr bwMode="auto">
              <a:xfrm>
                <a:off x="2055" y="29227"/>
                <a:ext cx="8" cy="152"/>
              </a:xfrm>
              <a:custGeom>
                <a:avLst/>
                <a:gdLst>
                  <a:gd name="T0" fmla="+- 0 2055 2055"/>
                  <a:gd name="T1" fmla="*/ T0 w 8"/>
                  <a:gd name="T2" fmla="+- 0 29227 29227"/>
                  <a:gd name="T3" fmla="*/ 29227 h 152"/>
                  <a:gd name="T4" fmla="+- 0 2055 2055"/>
                  <a:gd name="T5" fmla="*/ T4 w 8"/>
                  <a:gd name="T6" fmla="+- 0 29378 29227"/>
                  <a:gd name="T7" fmla="*/ 29378 h 152"/>
                  <a:gd name="T8" fmla="+- 0 2063 2055"/>
                  <a:gd name="T9" fmla="*/ T8 w 8"/>
                  <a:gd name="T10" fmla="+- 0 29378 29227"/>
                  <a:gd name="T11" fmla="*/ 29378 h 152"/>
                  <a:gd name="T12" fmla="+- 0 2063 2055"/>
                  <a:gd name="T13" fmla="*/ T12 w 8"/>
                  <a:gd name="T14" fmla="+- 0 29227 29227"/>
                  <a:gd name="T15" fmla="*/ 29227 h 152"/>
                </a:gdLst>
                <a:ahLst/>
                <a:cxnLst>
                  <a:cxn ang="0">
                    <a:pos x="T1" y="T3"/>
                  </a:cxn>
                  <a:cxn ang="0">
                    <a:pos x="T5" y="T7"/>
                  </a:cxn>
                  <a:cxn ang="0">
                    <a:pos x="T9" y="T11"/>
                  </a:cxn>
                  <a:cxn ang="0">
                    <a:pos x="T13" y="T15"/>
                  </a:cxn>
                </a:cxnLst>
                <a:rect l="0" t="0" r="r" b="b"/>
                <a:pathLst>
                  <a:path w="8" h="152">
                    <a:moveTo>
                      <a:pt x="0" y="0"/>
                    </a:moveTo>
                    <a:lnTo>
                      <a:pt x="0" y="151"/>
                    </a:lnTo>
                    <a:lnTo>
                      <a:pt x="8" y="151"/>
                    </a:lnTo>
                    <a:lnTo>
                      <a:pt x="8"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08" name="Group 1052">
              <a:extLst>
                <a:ext uri="{FF2B5EF4-FFF2-40B4-BE49-F238E27FC236}">
                  <a16:creationId xmlns:a16="http://schemas.microsoft.com/office/drawing/2014/main" id="{FEAD460D-3893-4488-B655-B57A4CF44A71}"/>
                </a:ext>
              </a:extLst>
            </p:cNvPr>
            <p:cNvGrpSpPr>
              <a:grpSpLocks/>
            </p:cNvGrpSpPr>
            <p:nvPr/>
          </p:nvGrpSpPr>
          <p:grpSpPr bwMode="auto">
            <a:xfrm>
              <a:off x="2007" y="29223"/>
              <a:ext cx="105" cy="2"/>
              <a:chOff x="2007" y="29223"/>
              <a:chExt cx="105" cy="2"/>
            </a:xfrm>
          </p:grpSpPr>
          <p:sp>
            <p:nvSpPr>
              <p:cNvPr id="20222" name="Freeform 1053">
                <a:extLst>
                  <a:ext uri="{FF2B5EF4-FFF2-40B4-BE49-F238E27FC236}">
                    <a16:creationId xmlns:a16="http://schemas.microsoft.com/office/drawing/2014/main" id="{DA24FFE4-1266-4047-9181-4D5DDF1E4F07}"/>
                  </a:ext>
                </a:extLst>
              </p:cNvPr>
              <p:cNvSpPr>
                <a:spLocks/>
              </p:cNvSpPr>
              <p:nvPr/>
            </p:nvSpPr>
            <p:spPr bwMode="auto">
              <a:xfrm>
                <a:off x="2007" y="29223"/>
                <a:ext cx="105" cy="2"/>
              </a:xfrm>
              <a:custGeom>
                <a:avLst/>
                <a:gdLst>
                  <a:gd name="T0" fmla="+- 0 2007 2007"/>
                  <a:gd name="T1" fmla="*/ T0 w 105"/>
                  <a:gd name="T2" fmla="+- 0 2111 2007"/>
                  <a:gd name="T3" fmla="*/ T2 w 105"/>
                </a:gdLst>
                <a:ahLst/>
                <a:cxnLst>
                  <a:cxn ang="0">
                    <a:pos x="T1" y="0"/>
                  </a:cxn>
                  <a:cxn ang="0">
                    <a:pos x="T3" y="0"/>
                  </a:cxn>
                </a:cxnLst>
                <a:rect l="0" t="0" r="r" b="b"/>
                <a:pathLst>
                  <a:path w="105">
                    <a:moveTo>
                      <a:pt x="0" y="0"/>
                    </a:moveTo>
                    <a:lnTo>
                      <a:pt x="104" y="0"/>
                    </a:lnTo>
                  </a:path>
                </a:pathLst>
              </a:custGeom>
              <a:noFill/>
              <a:ln w="964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09" name="Group 1054">
              <a:extLst>
                <a:ext uri="{FF2B5EF4-FFF2-40B4-BE49-F238E27FC236}">
                  <a16:creationId xmlns:a16="http://schemas.microsoft.com/office/drawing/2014/main" id="{189239AF-4CE5-43D1-AD28-BEBED3CA9EB0}"/>
                </a:ext>
              </a:extLst>
            </p:cNvPr>
            <p:cNvGrpSpPr>
              <a:grpSpLocks/>
            </p:cNvGrpSpPr>
            <p:nvPr/>
          </p:nvGrpSpPr>
          <p:grpSpPr bwMode="auto">
            <a:xfrm>
              <a:off x="2153" y="29220"/>
              <a:ext cx="2" cy="159"/>
              <a:chOff x="2153" y="29220"/>
              <a:chExt cx="2" cy="159"/>
            </a:xfrm>
          </p:grpSpPr>
          <p:sp>
            <p:nvSpPr>
              <p:cNvPr id="20221" name="Freeform 1055">
                <a:extLst>
                  <a:ext uri="{FF2B5EF4-FFF2-40B4-BE49-F238E27FC236}">
                    <a16:creationId xmlns:a16="http://schemas.microsoft.com/office/drawing/2014/main" id="{EBF16D52-D866-47CE-A5FC-C5465CB32577}"/>
                  </a:ext>
                </a:extLst>
              </p:cNvPr>
              <p:cNvSpPr>
                <a:spLocks/>
              </p:cNvSpPr>
              <p:nvPr/>
            </p:nvSpPr>
            <p:spPr bwMode="auto">
              <a:xfrm>
                <a:off x="2153" y="29220"/>
                <a:ext cx="2" cy="159"/>
              </a:xfrm>
              <a:custGeom>
                <a:avLst/>
                <a:gdLst>
                  <a:gd name="T0" fmla="+- 0 29220 29220"/>
                  <a:gd name="T1" fmla="*/ 29220 h 159"/>
                  <a:gd name="T2" fmla="+- 0 29378 29220"/>
                  <a:gd name="T3" fmla="*/ 29378 h 159"/>
                </a:gdLst>
                <a:ahLst/>
                <a:cxnLst>
                  <a:cxn ang="0">
                    <a:pos x="0" y="T1"/>
                  </a:cxn>
                  <a:cxn ang="0">
                    <a:pos x="0" y="T3"/>
                  </a:cxn>
                </a:cxnLst>
                <a:rect l="0" t="0" r="r" b="b"/>
                <a:pathLst>
                  <a:path h="159">
                    <a:moveTo>
                      <a:pt x="0" y="0"/>
                    </a:moveTo>
                    <a:lnTo>
                      <a:pt x="0" y="15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10" name="Group 1056">
              <a:extLst>
                <a:ext uri="{FF2B5EF4-FFF2-40B4-BE49-F238E27FC236}">
                  <a16:creationId xmlns:a16="http://schemas.microsoft.com/office/drawing/2014/main" id="{E1C8E989-5866-4FBF-8261-1B3A5E819CB1}"/>
                </a:ext>
              </a:extLst>
            </p:cNvPr>
            <p:cNvGrpSpPr>
              <a:grpSpLocks/>
            </p:cNvGrpSpPr>
            <p:nvPr/>
          </p:nvGrpSpPr>
          <p:grpSpPr bwMode="auto">
            <a:xfrm>
              <a:off x="2161" y="29227"/>
              <a:ext cx="2" cy="144"/>
              <a:chOff x="2161" y="29227"/>
              <a:chExt cx="2" cy="144"/>
            </a:xfrm>
          </p:grpSpPr>
          <p:sp>
            <p:nvSpPr>
              <p:cNvPr id="20220" name="Freeform 1057">
                <a:extLst>
                  <a:ext uri="{FF2B5EF4-FFF2-40B4-BE49-F238E27FC236}">
                    <a16:creationId xmlns:a16="http://schemas.microsoft.com/office/drawing/2014/main" id="{D2FDEADA-6397-4DA3-AA2A-C49E40CB097E}"/>
                  </a:ext>
                </a:extLst>
              </p:cNvPr>
              <p:cNvSpPr>
                <a:spLocks/>
              </p:cNvSpPr>
              <p:nvPr/>
            </p:nvSpPr>
            <p:spPr bwMode="auto">
              <a:xfrm>
                <a:off x="2161" y="29227"/>
                <a:ext cx="2" cy="144"/>
              </a:xfrm>
              <a:custGeom>
                <a:avLst/>
                <a:gdLst>
                  <a:gd name="T0" fmla="+- 0 29227 29227"/>
                  <a:gd name="T1" fmla="*/ 29227 h 144"/>
                  <a:gd name="T2" fmla="+- 0 29371 29227"/>
                  <a:gd name="T3" fmla="*/ 29371 h 144"/>
                </a:gdLst>
                <a:ahLst/>
                <a:cxnLst>
                  <a:cxn ang="0">
                    <a:pos x="0" y="T1"/>
                  </a:cxn>
                  <a:cxn ang="0">
                    <a:pos x="0" y="T3"/>
                  </a:cxn>
                </a:cxnLst>
                <a:rect l="0" t="0" r="r" b="b"/>
                <a:pathLst>
                  <a:path h="144">
                    <a:moveTo>
                      <a:pt x="0" y="0"/>
                    </a:moveTo>
                    <a:lnTo>
                      <a:pt x="0" y="144"/>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11" name="Group 1058">
              <a:extLst>
                <a:ext uri="{FF2B5EF4-FFF2-40B4-BE49-F238E27FC236}">
                  <a16:creationId xmlns:a16="http://schemas.microsoft.com/office/drawing/2014/main" id="{7B3285CD-6C96-476F-A27B-0BB7062810A2}"/>
                </a:ext>
              </a:extLst>
            </p:cNvPr>
            <p:cNvGrpSpPr>
              <a:grpSpLocks/>
            </p:cNvGrpSpPr>
            <p:nvPr/>
          </p:nvGrpSpPr>
          <p:grpSpPr bwMode="auto">
            <a:xfrm>
              <a:off x="2153" y="29220"/>
              <a:ext cx="91" cy="7"/>
              <a:chOff x="2153" y="29220"/>
              <a:chExt cx="91" cy="7"/>
            </a:xfrm>
          </p:grpSpPr>
          <p:sp>
            <p:nvSpPr>
              <p:cNvPr id="20219" name="Freeform 1059">
                <a:extLst>
                  <a:ext uri="{FF2B5EF4-FFF2-40B4-BE49-F238E27FC236}">
                    <a16:creationId xmlns:a16="http://schemas.microsoft.com/office/drawing/2014/main" id="{74C134F1-8F43-4DB4-A17A-649C0720DA0A}"/>
                  </a:ext>
                </a:extLst>
              </p:cNvPr>
              <p:cNvSpPr>
                <a:spLocks/>
              </p:cNvSpPr>
              <p:nvPr/>
            </p:nvSpPr>
            <p:spPr bwMode="auto">
              <a:xfrm>
                <a:off x="2153" y="29220"/>
                <a:ext cx="91" cy="7"/>
              </a:xfrm>
              <a:custGeom>
                <a:avLst/>
                <a:gdLst>
                  <a:gd name="T0" fmla="+- 0 2153 2153"/>
                  <a:gd name="T1" fmla="*/ T0 w 91"/>
                  <a:gd name="T2" fmla="+- 0 29220 29220"/>
                  <a:gd name="T3" fmla="*/ 29220 h 7"/>
                  <a:gd name="T4" fmla="+- 0 2243 2153"/>
                  <a:gd name="T5" fmla="*/ T4 w 91"/>
                  <a:gd name="T6" fmla="+- 0 29220 29220"/>
                  <a:gd name="T7" fmla="*/ 29220 h 7"/>
                  <a:gd name="T8" fmla="+- 0 2243 2153"/>
                  <a:gd name="T9" fmla="*/ T8 w 91"/>
                  <a:gd name="T10" fmla="+- 0 29227 29220"/>
                  <a:gd name="T11" fmla="*/ 29227 h 7"/>
                  <a:gd name="T12" fmla="+- 0 2161 2153"/>
                  <a:gd name="T13" fmla="*/ T12 w 91"/>
                  <a:gd name="T14" fmla="+- 0 29227 29220"/>
                  <a:gd name="T15" fmla="*/ 29227 h 7"/>
                </a:gdLst>
                <a:ahLst/>
                <a:cxnLst>
                  <a:cxn ang="0">
                    <a:pos x="T1" y="T3"/>
                  </a:cxn>
                  <a:cxn ang="0">
                    <a:pos x="T5" y="T7"/>
                  </a:cxn>
                  <a:cxn ang="0">
                    <a:pos x="T9" y="T11"/>
                  </a:cxn>
                  <a:cxn ang="0">
                    <a:pos x="T13" y="T15"/>
                  </a:cxn>
                </a:cxnLst>
                <a:rect l="0" t="0" r="r" b="b"/>
                <a:pathLst>
                  <a:path w="91" h="7">
                    <a:moveTo>
                      <a:pt x="0" y="0"/>
                    </a:moveTo>
                    <a:lnTo>
                      <a:pt x="90" y="0"/>
                    </a:lnTo>
                    <a:lnTo>
                      <a:pt x="90" y="7"/>
                    </a:lnTo>
                    <a:lnTo>
                      <a:pt x="8" y="7"/>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12" name="Group 1060">
              <a:extLst>
                <a:ext uri="{FF2B5EF4-FFF2-40B4-BE49-F238E27FC236}">
                  <a16:creationId xmlns:a16="http://schemas.microsoft.com/office/drawing/2014/main" id="{4C84DCDE-12E5-42C9-A109-8AFD882B5A6C}"/>
                </a:ext>
              </a:extLst>
            </p:cNvPr>
            <p:cNvGrpSpPr>
              <a:grpSpLocks/>
            </p:cNvGrpSpPr>
            <p:nvPr/>
          </p:nvGrpSpPr>
          <p:grpSpPr bwMode="auto">
            <a:xfrm>
              <a:off x="2161" y="29295"/>
              <a:ext cx="46" cy="8"/>
              <a:chOff x="2161" y="29295"/>
              <a:chExt cx="46" cy="8"/>
            </a:xfrm>
          </p:grpSpPr>
          <p:sp>
            <p:nvSpPr>
              <p:cNvPr id="20218" name="Freeform 1061">
                <a:extLst>
                  <a:ext uri="{FF2B5EF4-FFF2-40B4-BE49-F238E27FC236}">
                    <a16:creationId xmlns:a16="http://schemas.microsoft.com/office/drawing/2014/main" id="{EC739FF7-66AF-4123-BD6C-3FC48A73460A}"/>
                  </a:ext>
                </a:extLst>
              </p:cNvPr>
              <p:cNvSpPr>
                <a:spLocks/>
              </p:cNvSpPr>
              <p:nvPr/>
            </p:nvSpPr>
            <p:spPr bwMode="auto">
              <a:xfrm>
                <a:off x="2161" y="29295"/>
                <a:ext cx="46" cy="8"/>
              </a:xfrm>
              <a:custGeom>
                <a:avLst/>
                <a:gdLst>
                  <a:gd name="T0" fmla="+- 0 2161 2161"/>
                  <a:gd name="T1" fmla="*/ T0 w 46"/>
                  <a:gd name="T2" fmla="+- 0 29295 29295"/>
                  <a:gd name="T3" fmla="*/ 29295 h 8"/>
                  <a:gd name="T4" fmla="+- 0 2206 2161"/>
                  <a:gd name="T5" fmla="*/ T4 w 46"/>
                  <a:gd name="T6" fmla="+- 0 29295 29295"/>
                  <a:gd name="T7" fmla="*/ 29295 h 8"/>
                  <a:gd name="T8" fmla="+- 0 2206 2161"/>
                  <a:gd name="T9" fmla="*/ T8 w 46"/>
                  <a:gd name="T10" fmla="+- 0 29302 29295"/>
                  <a:gd name="T11" fmla="*/ 29302 h 8"/>
                  <a:gd name="T12" fmla="+- 0 2161 2161"/>
                  <a:gd name="T13" fmla="*/ T12 w 46"/>
                  <a:gd name="T14" fmla="+- 0 29302 29295"/>
                  <a:gd name="T15" fmla="*/ 29302 h 8"/>
                </a:gdLst>
                <a:ahLst/>
                <a:cxnLst>
                  <a:cxn ang="0">
                    <a:pos x="T1" y="T3"/>
                  </a:cxn>
                  <a:cxn ang="0">
                    <a:pos x="T5" y="T7"/>
                  </a:cxn>
                  <a:cxn ang="0">
                    <a:pos x="T9" y="T11"/>
                  </a:cxn>
                  <a:cxn ang="0">
                    <a:pos x="T13" y="T15"/>
                  </a:cxn>
                </a:cxnLst>
                <a:rect l="0" t="0" r="r" b="b"/>
                <a:pathLst>
                  <a:path w="46" h="8">
                    <a:moveTo>
                      <a:pt x="0" y="0"/>
                    </a:moveTo>
                    <a:lnTo>
                      <a:pt x="45" y="0"/>
                    </a:lnTo>
                    <a:lnTo>
                      <a:pt x="45" y="7"/>
                    </a:lnTo>
                    <a:lnTo>
                      <a:pt x="0" y="7"/>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13" name="Group 1062">
              <a:extLst>
                <a:ext uri="{FF2B5EF4-FFF2-40B4-BE49-F238E27FC236}">
                  <a16:creationId xmlns:a16="http://schemas.microsoft.com/office/drawing/2014/main" id="{4676E2B3-6C10-40BA-B7D9-AA2D8B2E5DCE}"/>
                </a:ext>
              </a:extLst>
            </p:cNvPr>
            <p:cNvGrpSpPr>
              <a:grpSpLocks/>
            </p:cNvGrpSpPr>
            <p:nvPr/>
          </p:nvGrpSpPr>
          <p:grpSpPr bwMode="auto">
            <a:xfrm>
              <a:off x="2153" y="29371"/>
              <a:ext cx="91" cy="8"/>
              <a:chOff x="2153" y="29371"/>
              <a:chExt cx="91" cy="8"/>
            </a:xfrm>
          </p:grpSpPr>
          <p:sp>
            <p:nvSpPr>
              <p:cNvPr id="20217" name="Freeform 1063">
                <a:extLst>
                  <a:ext uri="{FF2B5EF4-FFF2-40B4-BE49-F238E27FC236}">
                    <a16:creationId xmlns:a16="http://schemas.microsoft.com/office/drawing/2014/main" id="{D511F00A-BB03-4128-85D4-5D96F7E76F6A}"/>
                  </a:ext>
                </a:extLst>
              </p:cNvPr>
              <p:cNvSpPr>
                <a:spLocks/>
              </p:cNvSpPr>
              <p:nvPr/>
            </p:nvSpPr>
            <p:spPr bwMode="auto">
              <a:xfrm>
                <a:off x="2153" y="29371"/>
                <a:ext cx="91" cy="8"/>
              </a:xfrm>
              <a:custGeom>
                <a:avLst/>
                <a:gdLst>
                  <a:gd name="T0" fmla="+- 0 2161 2153"/>
                  <a:gd name="T1" fmla="*/ T0 w 91"/>
                  <a:gd name="T2" fmla="+- 0 29371 29371"/>
                  <a:gd name="T3" fmla="*/ 29371 h 8"/>
                  <a:gd name="T4" fmla="+- 0 2243 2153"/>
                  <a:gd name="T5" fmla="*/ T4 w 91"/>
                  <a:gd name="T6" fmla="+- 0 29371 29371"/>
                  <a:gd name="T7" fmla="*/ 29371 h 8"/>
                  <a:gd name="T8" fmla="+- 0 2243 2153"/>
                  <a:gd name="T9" fmla="*/ T8 w 91"/>
                  <a:gd name="T10" fmla="+- 0 29378 29371"/>
                  <a:gd name="T11" fmla="*/ 29378 h 8"/>
                  <a:gd name="T12" fmla="+- 0 2153 2153"/>
                  <a:gd name="T13" fmla="*/ T12 w 91"/>
                  <a:gd name="T14" fmla="+- 0 29378 29371"/>
                  <a:gd name="T15" fmla="*/ 29378 h 8"/>
                </a:gdLst>
                <a:ahLst/>
                <a:cxnLst>
                  <a:cxn ang="0">
                    <a:pos x="T1" y="T3"/>
                  </a:cxn>
                  <a:cxn ang="0">
                    <a:pos x="T5" y="T7"/>
                  </a:cxn>
                  <a:cxn ang="0">
                    <a:pos x="T9" y="T11"/>
                  </a:cxn>
                  <a:cxn ang="0">
                    <a:pos x="T13" y="T15"/>
                  </a:cxn>
                </a:cxnLst>
                <a:rect l="0" t="0" r="r" b="b"/>
                <a:pathLst>
                  <a:path w="91" h="8">
                    <a:moveTo>
                      <a:pt x="8" y="0"/>
                    </a:moveTo>
                    <a:lnTo>
                      <a:pt x="90" y="0"/>
                    </a:lnTo>
                    <a:lnTo>
                      <a:pt x="90" y="7"/>
                    </a:lnTo>
                    <a:lnTo>
                      <a:pt x="0" y="7"/>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14" name="Group 1064">
              <a:extLst>
                <a:ext uri="{FF2B5EF4-FFF2-40B4-BE49-F238E27FC236}">
                  <a16:creationId xmlns:a16="http://schemas.microsoft.com/office/drawing/2014/main" id="{0470F7DF-726D-4BA3-8D44-641FF748AC5E}"/>
                </a:ext>
              </a:extLst>
            </p:cNvPr>
            <p:cNvGrpSpPr>
              <a:grpSpLocks/>
            </p:cNvGrpSpPr>
            <p:nvPr/>
          </p:nvGrpSpPr>
          <p:grpSpPr bwMode="auto">
            <a:xfrm>
              <a:off x="2296" y="29220"/>
              <a:ext cx="121" cy="159"/>
              <a:chOff x="2296" y="29220"/>
              <a:chExt cx="121" cy="159"/>
            </a:xfrm>
          </p:grpSpPr>
          <p:sp>
            <p:nvSpPr>
              <p:cNvPr id="20216" name="Freeform 1065">
                <a:extLst>
                  <a:ext uri="{FF2B5EF4-FFF2-40B4-BE49-F238E27FC236}">
                    <a16:creationId xmlns:a16="http://schemas.microsoft.com/office/drawing/2014/main" id="{47761055-4B63-48C4-AEDB-A111ABD9A0F4}"/>
                  </a:ext>
                </a:extLst>
              </p:cNvPr>
              <p:cNvSpPr>
                <a:spLocks/>
              </p:cNvSpPr>
              <p:nvPr/>
            </p:nvSpPr>
            <p:spPr bwMode="auto">
              <a:xfrm>
                <a:off x="2296" y="29220"/>
                <a:ext cx="121" cy="159"/>
              </a:xfrm>
              <a:custGeom>
                <a:avLst/>
                <a:gdLst>
                  <a:gd name="T0" fmla="+- 0 2417 2296"/>
                  <a:gd name="T1" fmla="*/ T0 w 121"/>
                  <a:gd name="T2" fmla="+- 0 29220 29220"/>
                  <a:gd name="T3" fmla="*/ 29220 h 159"/>
                  <a:gd name="T4" fmla="+- 0 2357 2296"/>
                  <a:gd name="T5" fmla="*/ T4 w 121"/>
                  <a:gd name="T6" fmla="+- 0 29355 29220"/>
                  <a:gd name="T7" fmla="*/ 29355 h 159"/>
                  <a:gd name="T8" fmla="+- 0 2296 2296"/>
                  <a:gd name="T9" fmla="*/ T8 w 121"/>
                  <a:gd name="T10" fmla="+- 0 29220 29220"/>
                  <a:gd name="T11" fmla="*/ 29220 h 159"/>
                  <a:gd name="T12" fmla="+- 0 2296 2296"/>
                  <a:gd name="T13" fmla="*/ T12 w 121"/>
                  <a:gd name="T14" fmla="+- 0 29378 29220"/>
                  <a:gd name="T15" fmla="*/ 29378 h 159"/>
                  <a:gd name="T16" fmla="+- 0 2304 2296"/>
                  <a:gd name="T17" fmla="*/ T16 w 121"/>
                  <a:gd name="T18" fmla="+- 0 29378 29220"/>
                  <a:gd name="T19" fmla="*/ 29378 h 159"/>
                  <a:gd name="T20" fmla="+- 0 2304 2296"/>
                  <a:gd name="T21" fmla="*/ T20 w 121"/>
                  <a:gd name="T22" fmla="+- 0 29257 29220"/>
                  <a:gd name="T23" fmla="*/ 29257 h 159"/>
                  <a:gd name="T24" fmla="+- 0 2357 2296"/>
                  <a:gd name="T25" fmla="*/ T24 w 121"/>
                  <a:gd name="T26" fmla="+- 0 29378 29220"/>
                  <a:gd name="T27" fmla="*/ 29378 h 159"/>
                  <a:gd name="T28" fmla="+- 0 2409 2296"/>
                  <a:gd name="T29" fmla="*/ T28 w 121"/>
                  <a:gd name="T30" fmla="+- 0 29257 29220"/>
                  <a:gd name="T31" fmla="*/ 29257 h 159"/>
                  <a:gd name="T32" fmla="+- 0 2409 2296"/>
                  <a:gd name="T33" fmla="*/ T32 w 121"/>
                  <a:gd name="T34" fmla="+- 0 29378 29220"/>
                  <a:gd name="T35" fmla="*/ 29378 h 159"/>
                  <a:gd name="T36" fmla="+- 0 2417 2296"/>
                  <a:gd name="T37" fmla="*/ T36 w 121"/>
                  <a:gd name="T38" fmla="+- 0 29378 29220"/>
                  <a:gd name="T39" fmla="*/ 29378 h 159"/>
                  <a:gd name="T40" fmla="+- 0 2417 2296"/>
                  <a:gd name="T41" fmla="*/ T40 w 121"/>
                  <a:gd name="T42" fmla="+- 0 29220 29220"/>
                  <a:gd name="T43" fmla="*/ 29220 h 1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121" h="159">
                    <a:moveTo>
                      <a:pt x="121" y="0"/>
                    </a:moveTo>
                    <a:lnTo>
                      <a:pt x="61" y="135"/>
                    </a:lnTo>
                    <a:lnTo>
                      <a:pt x="0" y="0"/>
                    </a:lnTo>
                    <a:lnTo>
                      <a:pt x="0" y="158"/>
                    </a:lnTo>
                    <a:lnTo>
                      <a:pt x="8" y="158"/>
                    </a:lnTo>
                    <a:lnTo>
                      <a:pt x="8" y="37"/>
                    </a:lnTo>
                    <a:lnTo>
                      <a:pt x="61" y="158"/>
                    </a:lnTo>
                    <a:lnTo>
                      <a:pt x="113" y="37"/>
                    </a:lnTo>
                    <a:lnTo>
                      <a:pt x="113" y="158"/>
                    </a:lnTo>
                    <a:lnTo>
                      <a:pt x="121" y="158"/>
                    </a:lnTo>
                    <a:lnTo>
                      <a:pt x="121"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15" name="Group 1066">
              <a:extLst>
                <a:ext uri="{FF2B5EF4-FFF2-40B4-BE49-F238E27FC236}">
                  <a16:creationId xmlns:a16="http://schemas.microsoft.com/office/drawing/2014/main" id="{8F78F164-C7A4-4992-9283-667812401237}"/>
                </a:ext>
              </a:extLst>
            </p:cNvPr>
            <p:cNvGrpSpPr>
              <a:grpSpLocks/>
            </p:cNvGrpSpPr>
            <p:nvPr/>
          </p:nvGrpSpPr>
          <p:grpSpPr bwMode="auto">
            <a:xfrm>
              <a:off x="2640" y="29217"/>
              <a:ext cx="2" cy="165"/>
              <a:chOff x="2640" y="29217"/>
              <a:chExt cx="2" cy="165"/>
            </a:xfrm>
          </p:grpSpPr>
          <p:sp>
            <p:nvSpPr>
              <p:cNvPr id="20215" name="Freeform 1067">
                <a:extLst>
                  <a:ext uri="{FF2B5EF4-FFF2-40B4-BE49-F238E27FC236}">
                    <a16:creationId xmlns:a16="http://schemas.microsoft.com/office/drawing/2014/main" id="{CFEC6C3E-BD71-46B7-97D2-D2CAB4CD7CC6}"/>
                  </a:ext>
                </a:extLst>
              </p:cNvPr>
              <p:cNvSpPr>
                <a:spLocks/>
              </p:cNvSpPr>
              <p:nvPr/>
            </p:nvSpPr>
            <p:spPr bwMode="auto">
              <a:xfrm>
                <a:off x="2640" y="29217"/>
                <a:ext cx="2" cy="165"/>
              </a:xfrm>
              <a:custGeom>
                <a:avLst/>
                <a:gdLst>
                  <a:gd name="T0" fmla="+- 0 29217 29217"/>
                  <a:gd name="T1" fmla="*/ 29217 h 165"/>
                  <a:gd name="T2" fmla="+- 0 29382 29217"/>
                  <a:gd name="T3" fmla="*/ 29382 h 165"/>
                </a:gdLst>
                <a:ahLst/>
                <a:cxnLst>
                  <a:cxn ang="0">
                    <a:pos x="0" y="T1"/>
                  </a:cxn>
                  <a:cxn ang="0">
                    <a:pos x="0" y="T3"/>
                  </a:cxn>
                </a:cxnLst>
                <a:rect l="0" t="0" r="r" b="b"/>
                <a:pathLst>
                  <a:path h="165">
                    <a:moveTo>
                      <a:pt x="0" y="0"/>
                    </a:moveTo>
                    <a:lnTo>
                      <a:pt x="0" y="165"/>
                    </a:lnTo>
                  </a:path>
                </a:pathLst>
              </a:custGeom>
              <a:noFill/>
              <a:ln w="103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16" name="Group 1068">
              <a:extLst>
                <a:ext uri="{FF2B5EF4-FFF2-40B4-BE49-F238E27FC236}">
                  <a16:creationId xmlns:a16="http://schemas.microsoft.com/office/drawing/2014/main" id="{7A3E4E16-70EB-42E8-9821-0E888849DCE6}"/>
                </a:ext>
              </a:extLst>
            </p:cNvPr>
            <p:cNvGrpSpPr>
              <a:grpSpLocks/>
            </p:cNvGrpSpPr>
            <p:nvPr/>
          </p:nvGrpSpPr>
          <p:grpSpPr bwMode="auto">
            <a:xfrm>
              <a:off x="2704" y="29220"/>
              <a:ext cx="106" cy="159"/>
              <a:chOff x="2704" y="29220"/>
              <a:chExt cx="106" cy="159"/>
            </a:xfrm>
          </p:grpSpPr>
          <p:sp>
            <p:nvSpPr>
              <p:cNvPr id="20214" name="Freeform 1069">
                <a:extLst>
                  <a:ext uri="{FF2B5EF4-FFF2-40B4-BE49-F238E27FC236}">
                    <a16:creationId xmlns:a16="http://schemas.microsoft.com/office/drawing/2014/main" id="{E90B3718-2E16-44B2-886C-EFD79ECE0296}"/>
                  </a:ext>
                </a:extLst>
              </p:cNvPr>
              <p:cNvSpPr>
                <a:spLocks/>
              </p:cNvSpPr>
              <p:nvPr/>
            </p:nvSpPr>
            <p:spPr bwMode="auto">
              <a:xfrm>
                <a:off x="2704" y="29220"/>
                <a:ext cx="106" cy="159"/>
              </a:xfrm>
              <a:custGeom>
                <a:avLst/>
                <a:gdLst>
                  <a:gd name="T0" fmla="+- 0 2809 2704"/>
                  <a:gd name="T1" fmla="*/ T0 w 106"/>
                  <a:gd name="T2" fmla="+- 0 29378 29220"/>
                  <a:gd name="T3" fmla="*/ 29378 h 159"/>
                  <a:gd name="T4" fmla="+- 0 2809 2704"/>
                  <a:gd name="T5" fmla="*/ T4 w 106"/>
                  <a:gd name="T6" fmla="+- 0 29220 29220"/>
                  <a:gd name="T7" fmla="*/ 29220 h 159"/>
                  <a:gd name="T8" fmla="+- 0 2802 2704"/>
                  <a:gd name="T9" fmla="*/ T8 w 106"/>
                  <a:gd name="T10" fmla="+- 0 29220 29220"/>
                  <a:gd name="T11" fmla="*/ 29220 h 159"/>
                  <a:gd name="T12" fmla="+- 0 2802 2704"/>
                  <a:gd name="T13" fmla="*/ T12 w 106"/>
                  <a:gd name="T14" fmla="+- 0 29355 29220"/>
                  <a:gd name="T15" fmla="*/ 29355 h 159"/>
                  <a:gd name="T16" fmla="+- 0 2704 2704"/>
                  <a:gd name="T17" fmla="*/ T16 w 106"/>
                  <a:gd name="T18" fmla="+- 0 29220 29220"/>
                  <a:gd name="T19" fmla="*/ 29220 h 159"/>
                  <a:gd name="T20" fmla="+- 0 2704 2704"/>
                  <a:gd name="T21" fmla="*/ T20 w 106"/>
                  <a:gd name="T22" fmla="+- 0 29378 29220"/>
                  <a:gd name="T23" fmla="*/ 29378 h 159"/>
                  <a:gd name="T24" fmla="+- 0 2711 2704"/>
                  <a:gd name="T25" fmla="*/ T24 w 106"/>
                  <a:gd name="T26" fmla="+- 0 29378 29220"/>
                  <a:gd name="T27" fmla="*/ 29378 h 159"/>
                  <a:gd name="T28" fmla="+- 0 2711 2704"/>
                  <a:gd name="T29" fmla="*/ T28 w 106"/>
                  <a:gd name="T30" fmla="+- 0 29242 29220"/>
                  <a:gd name="T31" fmla="*/ 29242 h 159"/>
                  <a:gd name="T32" fmla="+- 0 2809 2704"/>
                  <a:gd name="T33" fmla="*/ T32 w 106"/>
                  <a:gd name="T34" fmla="+- 0 29378 29220"/>
                  <a:gd name="T35" fmla="*/ 29378 h 1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06" h="159">
                    <a:moveTo>
                      <a:pt x="105" y="158"/>
                    </a:moveTo>
                    <a:lnTo>
                      <a:pt x="105" y="0"/>
                    </a:lnTo>
                    <a:lnTo>
                      <a:pt x="98" y="0"/>
                    </a:lnTo>
                    <a:lnTo>
                      <a:pt x="98" y="135"/>
                    </a:lnTo>
                    <a:lnTo>
                      <a:pt x="0" y="0"/>
                    </a:lnTo>
                    <a:lnTo>
                      <a:pt x="0" y="158"/>
                    </a:lnTo>
                    <a:lnTo>
                      <a:pt x="7" y="158"/>
                    </a:lnTo>
                    <a:lnTo>
                      <a:pt x="7" y="22"/>
                    </a:lnTo>
                    <a:lnTo>
                      <a:pt x="105" y="15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17" name="Group 1070">
              <a:extLst>
                <a:ext uri="{FF2B5EF4-FFF2-40B4-BE49-F238E27FC236}">
                  <a16:creationId xmlns:a16="http://schemas.microsoft.com/office/drawing/2014/main" id="{DD61CB3D-202E-45D3-9B24-9529298B8D07}"/>
                </a:ext>
              </a:extLst>
            </p:cNvPr>
            <p:cNvGrpSpPr>
              <a:grpSpLocks/>
            </p:cNvGrpSpPr>
            <p:nvPr/>
          </p:nvGrpSpPr>
          <p:grpSpPr bwMode="auto">
            <a:xfrm>
              <a:off x="2866" y="29306"/>
              <a:ext cx="136" cy="2"/>
              <a:chOff x="2866" y="29306"/>
              <a:chExt cx="136" cy="2"/>
            </a:xfrm>
          </p:grpSpPr>
          <p:sp>
            <p:nvSpPr>
              <p:cNvPr id="20213" name="Freeform 1071">
                <a:extLst>
                  <a:ext uri="{FF2B5EF4-FFF2-40B4-BE49-F238E27FC236}">
                    <a16:creationId xmlns:a16="http://schemas.microsoft.com/office/drawing/2014/main" id="{6AD80622-DED9-41D1-8FD6-D49F0C1CC179}"/>
                  </a:ext>
                </a:extLst>
              </p:cNvPr>
              <p:cNvSpPr>
                <a:spLocks/>
              </p:cNvSpPr>
              <p:nvPr/>
            </p:nvSpPr>
            <p:spPr bwMode="auto">
              <a:xfrm>
                <a:off x="2866" y="29306"/>
                <a:ext cx="136" cy="2"/>
              </a:xfrm>
              <a:custGeom>
                <a:avLst/>
                <a:gdLst>
                  <a:gd name="T0" fmla="+- 0 2866 2866"/>
                  <a:gd name="T1" fmla="*/ T0 w 136"/>
                  <a:gd name="T2" fmla="+- 0 3001 2866"/>
                  <a:gd name="T3" fmla="*/ T2 w 136"/>
                </a:gdLst>
                <a:ahLst/>
                <a:cxnLst>
                  <a:cxn ang="0">
                    <a:pos x="T1" y="0"/>
                  </a:cxn>
                  <a:cxn ang="0">
                    <a:pos x="T3" y="0"/>
                  </a:cxn>
                </a:cxnLst>
                <a:rect l="0" t="0" r="r" b="b"/>
                <a:pathLst>
                  <a:path w="136">
                    <a:moveTo>
                      <a:pt x="0" y="0"/>
                    </a:moveTo>
                    <a:lnTo>
                      <a:pt x="135" y="0"/>
                    </a:lnTo>
                  </a:path>
                </a:pathLst>
              </a:custGeom>
              <a:noFill/>
              <a:ln w="103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18" name="Group 1072">
              <a:extLst>
                <a:ext uri="{FF2B5EF4-FFF2-40B4-BE49-F238E27FC236}">
                  <a16:creationId xmlns:a16="http://schemas.microsoft.com/office/drawing/2014/main" id="{DF9B2D6A-171D-4DE8-B3D6-F22621185AEA}"/>
                </a:ext>
              </a:extLst>
            </p:cNvPr>
            <p:cNvGrpSpPr>
              <a:grpSpLocks/>
            </p:cNvGrpSpPr>
            <p:nvPr/>
          </p:nvGrpSpPr>
          <p:grpSpPr bwMode="auto">
            <a:xfrm>
              <a:off x="3058" y="29220"/>
              <a:ext cx="98" cy="159"/>
              <a:chOff x="3058" y="29220"/>
              <a:chExt cx="98" cy="159"/>
            </a:xfrm>
          </p:grpSpPr>
          <p:sp>
            <p:nvSpPr>
              <p:cNvPr id="20212" name="Freeform 1073">
                <a:extLst>
                  <a:ext uri="{FF2B5EF4-FFF2-40B4-BE49-F238E27FC236}">
                    <a16:creationId xmlns:a16="http://schemas.microsoft.com/office/drawing/2014/main" id="{8E8CC814-414C-4ABC-939C-EC2FA8BFAB01}"/>
                  </a:ext>
                </a:extLst>
              </p:cNvPr>
              <p:cNvSpPr>
                <a:spLocks/>
              </p:cNvSpPr>
              <p:nvPr/>
            </p:nvSpPr>
            <p:spPr bwMode="auto">
              <a:xfrm>
                <a:off x="3058" y="29220"/>
                <a:ext cx="98" cy="159"/>
              </a:xfrm>
              <a:custGeom>
                <a:avLst/>
                <a:gdLst>
                  <a:gd name="T0" fmla="+- 0 3066 3058"/>
                  <a:gd name="T1" fmla="*/ T0 w 98"/>
                  <a:gd name="T2" fmla="+- 0 29302 29220"/>
                  <a:gd name="T3" fmla="*/ 29302 h 159"/>
                  <a:gd name="T4" fmla="+- 0 3126 3058"/>
                  <a:gd name="T5" fmla="*/ T4 w 98"/>
                  <a:gd name="T6" fmla="+- 0 29302 29220"/>
                  <a:gd name="T7" fmla="*/ 29302 h 159"/>
                  <a:gd name="T8" fmla="+- 0 3140 3058"/>
                  <a:gd name="T9" fmla="*/ T8 w 98"/>
                  <a:gd name="T10" fmla="+- 0 29295 29220"/>
                  <a:gd name="T11" fmla="*/ 29295 h 159"/>
                  <a:gd name="T12" fmla="+- 0 3148 3058"/>
                  <a:gd name="T13" fmla="*/ T12 w 98"/>
                  <a:gd name="T14" fmla="+- 0 29287 29220"/>
                  <a:gd name="T15" fmla="*/ 29287 h 159"/>
                  <a:gd name="T16" fmla="+- 0 3156 3058"/>
                  <a:gd name="T17" fmla="*/ T16 w 98"/>
                  <a:gd name="T18" fmla="+- 0 29273 29220"/>
                  <a:gd name="T19" fmla="*/ 29273 h 159"/>
                  <a:gd name="T20" fmla="+- 0 3156 3058"/>
                  <a:gd name="T21" fmla="*/ T20 w 98"/>
                  <a:gd name="T22" fmla="+- 0 29250 29220"/>
                  <a:gd name="T23" fmla="*/ 29250 h 159"/>
                  <a:gd name="T24" fmla="+- 0 3148 3058"/>
                  <a:gd name="T25" fmla="*/ T24 w 98"/>
                  <a:gd name="T26" fmla="+- 0 29234 29220"/>
                  <a:gd name="T27" fmla="*/ 29234 h 159"/>
                  <a:gd name="T28" fmla="+- 0 3140 3058"/>
                  <a:gd name="T29" fmla="*/ T28 w 98"/>
                  <a:gd name="T30" fmla="+- 0 29227 29220"/>
                  <a:gd name="T31" fmla="*/ 29227 h 159"/>
                  <a:gd name="T32" fmla="+- 0 3126 3058"/>
                  <a:gd name="T33" fmla="*/ T32 w 98"/>
                  <a:gd name="T34" fmla="+- 0 29220 29220"/>
                  <a:gd name="T35" fmla="*/ 29220 h 159"/>
                  <a:gd name="T36" fmla="+- 0 3058 3058"/>
                  <a:gd name="T37" fmla="*/ T36 w 98"/>
                  <a:gd name="T38" fmla="+- 0 29220 29220"/>
                  <a:gd name="T39" fmla="*/ 29220 h 159"/>
                  <a:gd name="T40" fmla="+- 0 3058 3058"/>
                  <a:gd name="T41" fmla="*/ T40 w 98"/>
                  <a:gd name="T42" fmla="+- 0 29378 29220"/>
                  <a:gd name="T43" fmla="*/ 29378 h 159"/>
                  <a:gd name="T44" fmla="+- 0 3066 3058"/>
                  <a:gd name="T45" fmla="*/ T44 w 98"/>
                  <a:gd name="T46" fmla="+- 0 29378 29220"/>
                  <a:gd name="T47" fmla="*/ 29378 h 159"/>
                  <a:gd name="T48" fmla="+- 0 3066 3058"/>
                  <a:gd name="T49" fmla="*/ T48 w 98"/>
                  <a:gd name="T50" fmla="+- 0 29227 29220"/>
                  <a:gd name="T51" fmla="*/ 29227 h 159"/>
                  <a:gd name="T52" fmla="+- 0 3126 3058"/>
                  <a:gd name="T53" fmla="*/ T52 w 98"/>
                  <a:gd name="T54" fmla="+- 0 29227 29220"/>
                  <a:gd name="T55" fmla="*/ 29227 h 159"/>
                  <a:gd name="T56" fmla="+- 0 3140 3058"/>
                  <a:gd name="T57" fmla="*/ T56 w 98"/>
                  <a:gd name="T58" fmla="+- 0 29234 29220"/>
                  <a:gd name="T59" fmla="*/ 29234 h 159"/>
                  <a:gd name="T60" fmla="+- 0 3148 3058"/>
                  <a:gd name="T61" fmla="*/ T60 w 98"/>
                  <a:gd name="T62" fmla="+- 0 29250 29220"/>
                  <a:gd name="T63" fmla="*/ 29250 h 159"/>
                  <a:gd name="T64" fmla="+- 0 3148 3058"/>
                  <a:gd name="T65" fmla="*/ T64 w 98"/>
                  <a:gd name="T66" fmla="+- 0 29273 29220"/>
                  <a:gd name="T67" fmla="*/ 29273 h 159"/>
                  <a:gd name="T68" fmla="+- 0 3140 3058"/>
                  <a:gd name="T69" fmla="*/ T68 w 98"/>
                  <a:gd name="T70" fmla="+- 0 29287 29220"/>
                  <a:gd name="T71" fmla="*/ 29287 h 159"/>
                  <a:gd name="T72" fmla="+- 0 3126 3058"/>
                  <a:gd name="T73" fmla="*/ T72 w 98"/>
                  <a:gd name="T74" fmla="+- 0 29295 29220"/>
                  <a:gd name="T75" fmla="*/ 29295 h 159"/>
                  <a:gd name="T76" fmla="+- 0 3066 3058"/>
                  <a:gd name="T77" fmla="*/ T76 w 98"/>
                  <a:gd name="T78" fmla="+- 0 29295 29220"/>
                  <a:gd name="T79" fmla="*/ 29295 h 1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98" h="159">
                    <a:moveTo>
                      <a:pt x="8" y="82"/>
                    </a:moveTo>
                    <a:lnTo>
                      <a:pt x="68" y="82"/>
                    </a:lnTo>
                    <a:lnTo>
                      <a:pt x="82" y="75"/>
                    </a:lnTo>
                    <a:lnTo>
                      <a:pt x="90" y="67"/>
                    </a:lnTo>
                    <a:lnTo>
                      <a:pt x="98" y="53"/>
                    </a:lnTo>
                    <a:lnTo>
                      <a:pt x="98" y="30"/>
                    </a:lnTo>
                    <a:lnTo>
                      <a:pt x="90" y="14"/>
                    </a:lnTo>
                    <a:lnTo>
                      <a:pt x="82" y="7"/>
                    </a:lnTo>
                    <a:lnTo>
                      <a:pt x="68" y="0"/>
                    </a:lnTo>
                    <a:lnTo>
                      <a:pt x="0" y="0"/>
                    </a:lnTo>
                    <a:lnTo>
                      <a:pt x="0" y="158"/>
                    </a:lnTo>
                    <a:lnTo>
                      <a:pt x="8" y="158"/>
                    </a:lnTo>
                    <a:lnTo>
                      <a:pt x="8" y="7"/>
                    </a:lnTo>
                    <a:lnTo>
                      <a:pt x="68" y="7"/>
                    </a:lnTo>
                    <a:lnTo>
                      <a:pt x="82" y="14"/>
                    </a:lnTo>
                    <a:lnTo>
                      <a:pt x="90" y="30"/>
                    </a:lnTo>
                    <a:lnTo>
                      <a:pt x="90" y="53"/>
                    </a:lnTo>
                    <a:lnTo>
                      <a:pt x="82" y="67"/>
                    </a:lnTo>
                    <a:lnTo>
                      <a:pt x="68" y="75"/>
                    </a:lnTo>
                    <a:lnTo>
                      <a:pt x="8" y="75"/>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19" name="Group 1074">
              <a:extLst>
                <a:ext uri="{FF2B5EF4-FFF2-40B4-BE49-F238E27FC236}">
                  <a16:creationId xmlns:a16="http://schemas.microsoft.com/office/drawing/2014/main" id="{38181AF9-3803-43AF-9D52-6AB24CF09587}"/>
                </a:ext>
              </a:extLst>
            </p:cNvPr>
            <p:cNvGrpSpPr>
              <a:grpSpLocks/>
            </p:cNvGrpSpPr>
            <p:nvPr/>
          </p:nvGrpSpPr>
          <p:grpSpPr bwMode="auto">
            <a:xfrm>
              <a:off x="3209" y="29220"/>
              <a:ext cx="91" cy="159"/>
              <a:chOff x="3209" y="29220"/>
              <a:chExt cx="91" cy="159"/>
            </a:xfrm>
          </p:grpSpPr>
          <p:sp>
            <p:nvSpPr>
              <p:cNvPr id="20211" name="Freeform 1075">
                <a:extLst>
                  <a:ext uri="{FF2B5EF4-FFF2-40B4-BE49-F238E27FC236}">
                    <a16:creationId xmlns:a16="http://schemas.microsoft.com/office/drawing/2014/main" id="{326C6085-0F98-43C8-83F2-51A3E7229BFE}"/>
                  </a:ext>
                </a:extLst>
              </p:cNvPr>
              <p:cNvSpPr>
                <a:spLocks/>
              </p:cNvSpPr>
              <p:nvPr/>
            </p:nvSpPr>
            <p:spPr bwMode="auto">
              <a:xfrm>
                <a:off x="3209" y="29220"/>
                <a:ext cx="91" cy="159"/>
              </a:xfrm>
              <a:custGeom>
                <a:avLst/>
                <a:gdLst>
                  <a:gd name="T0" fmla="+- 0 3209 3209"/>
                  <a:gd name="T1" fmla="*/ T0 w 91"/>
                  <a:gd name="T2" fmla="+- 0 29378 29220"/>
                  <a:gd name="T3" fmla="*/ 29378 h 159"/>
                  <a:gd name="T4" fmla="+- 0 3209 3209"/>
                  <a:gd name="T5" fmla="*/ T4 w 91"/>
                  <a:gd name="T6" fmla="+- 0 29220 29220"/>
                  <a:gd name="T7" fmla="*/ 29220 h 159"/>
                  <a:gd name="T8" fmla="+- 0 3216 3209"/>
                  <a:gd name="T9" fmla="*/ T8 w 91"/>
                  <a:gd name="T10" fmla="+- 0 29220 29220"/>
                  <a:gd name="T11" fmla="*/ 29220 h 159"/>
                  <a:gd name="T12" fmla="+- 0 3216 3209"/>
                  <a:gd name="T13" fmla="*/ T12 w 91"/>
                  <a:gd name="T14" fmla="+- 0 29371 29220"/>
                  <a:gd name="T15" fmla="*/ 29371 h 159"/>
                  <a:gd name="T16" fmla="+- 0 3299 3209"/>
                  <a:gd name="T17" fmla="*/ T16 w 91"/>
                  <a:gd name="T18" fmla="+- 0 29371 29220"/>
                  <a:gd name="T19" fmla="*/ 29371 h 159"/>
                  <a:gd name="T20" fmla="+- 0 3299 3209"/>
                  <a:gd name="T21" fmla="*/ T20 w 91"/>
                  <a:gd name="T22" fmla="+- 0 29378 29220"/>
                  <a:gd name="T23" fmla="*/ 29378 h 159"/>
                  <a:gd name="T24" fmla="+- 0 3209 3209"/>
                  <a:gd name="T25" fmla="*/ T24 w 91"/>
                  <a:gd name="T26" fmla="+- 0 29378 29220"/>
                  <a:gd name="T27" fmla="*/ 29378 h 159"/>
                </a:gdLst>
                <a:ahLst/>
                <a:cxnLst>
                  <a:cxn ang="0">
                    <a:pos x="T1" y="T3"/>
                  </a:cxn>
                  <a:cxn ang="0">
                    <a:pos x="T5" y="T7"/>
                  </a:cxn>
                  <a:cxn ang="0">
                    <a:pos x="T9" y="T11"/>
                  </a:cxn>
                  <a:cxn ang="0">
                    <a:pos x="T13" y="T15"/>
                  </a:cxn>
                  <a:cxn ang="0">
                    <a:pos x="T17" y="T19"/>
                  </a:cxn>
                  <a:cxn ang="0">
                    <a:pos x="T21" y="T23"/>
                  </a:cxn>
                  <a:cxn ang="0">
                    <a:pos x="T25" y="T27"/>
                  </a:cxn>
                </a:cxnLst>
                <a:rect l="0" t="0" r="r" b="b"/>
                <a:pathLst>
                  <a:path w="91" h="159">
                    <a:moveTo>
                      <a:pt x="0" y="158"/>
                    </a:moveTo>
                    <a:lnTo>
                      <a:pt x="0" y="0"/>
                    </a:lnTo>
                    <a:lnTo>
                      <a:pt x="7" y="0"/>
                    </a:lnTo>
                    <a:lnTo>
                      <a:pt x="7" y="151"/>
                    </a:lnTo>
                    <a:lnTo>
                      <a:pt x="90" y="151"/>
                    </a:lnTo>
                    <a:lnTo>
                      <a:pt x="90" y="158"/>
                    </a:lnTo>
                    <a:lnTo>
                      <a:pt x="0" y="15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20" name="Group 1076">
              <a:extLst>
                <a:ext uri="{FF2B5EF4-FFF2-40B4-BE49-F238E27FC236}">
                  <a16:creationId xmlns:a16="http://schemas.microsoft.com/office/drawing/2014/main" id="{5B259490-264D-444C-A758-F958A613C24C}"/>
                </a:ext>
              </a:extLst>
            </p:cNvPr>
            <p:cNvGrpSpPr>
              <a:grpSpLocks/>
            </p:cNvGrpSpPr>
            <p:nvPr/>
          </p:nvGrpSpPr>
          <p:grpSpPr bwMode="auto">
            <a:xfrm>
              <a:off x="3322" y="29220"/>
              <a:ext cx="121" cy="159"/>
              <a:chOff x="3322" y="29220"/>
              <a:chExt cx="121" cy="159"/>
            </a:xfrm>
          </p:grpSpPr>
          <p:sp>
            <p:nvSpPr>
              <p:cNvPr id="20210" name="Freeform 1077">
                <a:extLst>
                  <a:ext uri="{FF2B5EF4-FFF2-40B4-BE49-F238E27FC236}">
                    <a16:creationId xmlns:a16="http://schemas.microsoft.com/office/drawing/2014/main" id="{073F1E2A-FAFE-4E36-8DC5-FD2898CCB62B}"/>
                  </a:ext>
                </a:extLst>
              </p:cNvPr>
              <p:cNvSpPr>
                <a:spLocks/>
              </p:cNvSpPr>
              <p:nvPr/>
            </p:nvSpPr>
            <p:spPr bwMode="auto">
              <a:xfrm>
                <a:off x="3322" y="29220"/>
                <a:ext cx="121" cy="159"/>
              </a:xfrm>
              <a:custGeom>
                <a:avLst/>
                <a:gdLst>
                  <a:gd name="T0" fmla="+- 0 3382 3322"/>
                  <a:gd name="T1" fmla="*/ T0 w 121"/>
                  <a:gd name="T2" fmla="+- 0 29220 29220"/>
                  <a:gd name="T3" fmla="*/ 29220 h 159"/>
                  <a:gd name="T4" fmla="+- 0 3322 3322"/>
                  <a:gd name="T5" fmla="*/ T4 w 121"/>
                  <a:gd name="T6" fmla="+- 0 29378 29220"/>
                  <a:gd name="T7" fmla="*/ 29378 h 159"/>
                  <a:gd name="T8" fmla="+- 0 3329 3322"/>
                  <a:gd name="T9" fmla="*/ T8 w 121"/>
                  <a:gd name="T10" fmla="+- 0 29378 29220"/>
                  <a:gd name="T11" fmla="*/ 29378 h 159"/>
                  <a:gd name="T12" fmla="+- 0 3382 3322"/>
                  <a:gd name="T13" fmla="*/ T12 w 121"/>
                  <a:gd name="T14" fmla="+- 0 29242 29220"/>
                  <a:gd name="T15" fmla="*/ 29242 h 159"/>
                  <a:gd name="T16" fmla="+- 0 3435 3322"/>
                  <a:gd name="T17" fmla="*/ T16 w 121"/>
                  <a:gd name="T18" fmla="+- 0 29378 29220"/>
                  <a:gd name="T19" fmla="*/ 29378 h 159"/>
                  <a:gd name="T20" fmla="+- 0 3443 3322"/>
                  <a:gd name="T21" fmla="*/ T20 w 121"/>
                  <a:gd name="T22" fmla="+- 0 29378 29220"/>
                  <a:gd name="T23" fmla="*/ 29378 h 159"/>
                  <a:gd name="T24" fmla="+- 0 3382 3322"/>
                  <a:gd name="T25" fmla="*/ T24 w 121"/>
                  <a:gd name="T26" fmla="+- 0 29220 29220"/>
                  <a:gd name="T27" fmla="*/ 29220 h 159"/>
                </a:gdLst>
                <a:ahLst/>
                <a:cxnLst>
                  <a:cxn ang="0">
                    <a:pos x="T1" y="T3"/>
                  </a:cxn>
                  <a:cxn ang="0">
                    <a:pos x="T5" y="T7"/>
                  </a:cxn>
                  <a:cxn ang="0">
                    <a:pos x="T9" y="T11"/>
                  </a:cxn>
                  <a:cxn ang="0">
                    <a:pos x="T13" y="T15"/>
                  </a:cxn>
                  <a:cxn ang="0">
                    <a:pos x="T17" y="T19"/>
                  </a:cxn>
                  <a:cxn ang="0">
                    <a:pos x="T21" y="T23"/>
                  </a:cxn>
                  <a:cxn ang="0">
                    <a:pos x="T25" y="T27"/>
                  </a:cxn>
                </a:cxnLst>
                <a:rect l="0" t="0" r="r" b="b"/>
                <a:pathLst>
                  <a:path w="121" h="159">
                    <a:moveTo>
                      <a:pt x="60" y="0"/>
                    </a:moveTo>
                    <a:lnTo>
                      <a:pt x="0" y="158"/>
                    </a:lnTo>
                    <a:lnTo>
                      <a:pt x="7" y="158"/>
                    </a:lnTo>
                    <a:lnTo>
                      <a:pt x="60" y="22"/>
                    </a:lnTo>
                    <a:lnTo>
                      <a:pt x="113" y="158"/>
                    </a:lnTo>
                    <a:lnTo>
                      <a:pt x="121" y="158"/>
                    </a:lnTo>
                    <a:lnTo>
                      <a:pt x="60"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21" name="Group 1078">
              <a:extLst>
                <a:ext uri="{FF2B5EF4-FFF2-40B4-BE49-F238E27FC236}">
                  <a16:creationId xmlns:a16="http://schemas.microsoft.com/office/drawing/2014/main" id="{E192152E-9486-4E99-BCEF-0E066625F5A5}"/>
                </a:ext>
              </a:extLst>
            </p:cNvPr>
            <p:cNvGrpSpPr>
              <a:grpSpLocks/>
            </p:cNvGrpSpPr>
            <p:nvPr/>
          </p:nvGrpSpPr>
          <p:grpSpPr bwMode="auto">
            <a:xfrm>
              <a:off x="3344" y="29332"/>
              <a:ext cx="76" cy="2"/>
              <a:chOff x="3344" y="29332"/>
              <a:chExt cx="76" cy="2"/>
            </a:xfrm>
          </p:grpSpPr>
          <p:sp>
            <p:nvSpPr>
              <p:cNvPr id="20209" name="Freeform 1079">
                <a:extLst>
                  <a:ext uri="{FF2B5EF4-FFF2-40B4-BE49-F238E27FC236}">
                    <a16:creationId xmlns:a16="http://schemas.microsoft.com/office/drawing/2014/main" id="{4F8DDFEC-C273-4EF9-B731-B258EE1FDE91}"/>
                  </a:ext>
                </a:extLst>
              </p:cNvPr>
              <p:cNvSpPr>
                <a:spLocks/>
              </p:cNvSpPr>
              <p:nvPr/>
            </p:nvSpPr>
            <p:spPr bwMode="auto">
              <a:xfrm>
                <a:off x="3344" y="29332"/>
                <a:ext cx="76" cy="2"/>
              </a:xfrm>
              <a:custGeom>
                <a:avLst/>
                <a:gdLst>
                  <a:gd name="T0" fmla="+- 0 3344 3344"/>
                  <a:gd name="T1" fmla="*/ T0 w 76"/>
                  <a:gd name="T2" fmla="+- 0 3420 3344"/>
                  <a:gd name="T3" fmla="*/ T2 w 76"/>
                </a:gdLst>
                <a:ahLst/>
                <a:cxnLst>
                  <a:cxn ang="0">
                    <a:pos x="T1" y="0"/>
                  </a:cxn>
                  <a:cxn ang="0">
                    <a:pos x="T3" y="0"/>
                  </a:cxn>
                </a:cxnLst>
                <a:rect l="0" t="0" r="r" b="b"/>
                <a:pathLst>
                  <a:path w="76">
                    <a:moveTo>
                      <a:pt x="0" y="0"/>
                    </a:moveTo>
                    <a:lnTo>
                      <a:pt x="76"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22" name="Group 1080">
              <a:extLst>
                <a:ext uri="{FF2B5EF4-FFF2-40B4-BE49-F238E27FC236}">
                  <a16:creationId xmlns:a16="http://schemas.microsoft.com/office/drawing/2014/main" id="{0FFE21F9-5410-42F6-B447-D055853EAD77}"/>
                </a:ext>
              </a:extLst>
            </p:cNvPr>
            <p:cNvGrpSpPr>
              <a:grpSpLocks/>
            </p:cNvGrpSpPr>
            <p:nvPr/>
          </p:nvGrpSpPr>
          <p:grpSpPr bwMode="auto">
            <a:xfrm>
              <a:off x="3337" y="29340"/>
              <a:ext cx="91" cy="2"/>
              <a:chOff x="3337" y="29340"/>
              <a:chExt cx="91" cy="2"/>
            </a:xfrm>
          </p:grpSpPr>
          <p:sp>
            <p:nvSpPr>
              <p:cNvPr id="20208" name="Freeform 1081">
                <a:extLst>
                  <a:ext uri="{FF2B5EF4-FFF2-40B4-BE49-F238E27FC236}">
                    <a16:creationId xmlns:a16="http://schemas.microsoft.com/office/drawing/2014/main" id="{0C2C6A44-3DEC-460F-8D28-1C472EB034BA}"/>
                  </a:ext>
                </a:extLst>
              </p:cNvPr>
              <p:cNvSpPr>
                <a:spLocks/>
              </p:cNvSpPr>
              <p:nvPr/>
            </p:nvSpPr>
            <p:spPr bwMode="auto">
              <a:xfrm>
                <a:off x="3337" y="29340"/>
                <a:ext cx="91" cy="2"/>
              </a:xfrm>
              <a:custGeom>
                <a:avLst/>
                <a:gdLst>
                  <a:gd name="T0" fmla="+- 0 3337 3337"/>
                  <a:gd name="T1" fmla="*/ T0 w 91"/>
                  <a:gd name="T2" fmla="+- 0 3427 3337"/>
                  <a:gd name="T3" fmla="*/ T2 w 91"/>
                </a:gdLst>
                <a:ahLst/>
                <a:cxnLst>
                  <a:cxn ang="0">
                    <a:pos x="T1" y="0"/>
                  </a:cxn>
                  <a:cxn ang="0">
                    <a:pos x="T3" y="0"/>
                  </a:cxn>
                </a:cxnLst>
                <a:rect l="0" t="0" r="r" b="b"/>
                <a:pathLst>
                  <a:path w="91">
                    <a:moveTo>
                      <a:pt x="0" y="0"/>
                    </a:moveTo>
                    <a:lnTo>
                      <a:pt x="90"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23" name="Group 1082">
              <a:extLst>
                <a:ext uri="{FF2B5EF4-FFF2-40B4-BE49-F238E27FC236}">
                  <a16:creationId xmlns:a16="http://schemas.microsoft.com/office/drawing/2014/main" id="{6DD6253C-2677-4D6C-9098-D1B068045F3C}"/>
                </a:ext>
              </a:extLst>
            </p:cNvPr>
            <p:cNvGrpSpPr>
              <a:grpSpLocks/>
            </p:cNvGrpSpPr>
            <p:nvPr/>
          </p:nvGrpSpPr>
          <p:grpSpPr bwMode="auto">
            <a:xfrm>
              <a:off x="3480" y="29220"/>
              <a:ext cx="114" cy="159"/>
              <a:chOff x="3480" y="29220"/>
              <a:chExt cx="114" cy="159"/>
            </a:xfrm>
          </p:grpSpPr>
          <p:sp>
            <p:nvSpPr>
              <p:cNvPr id="20207" name="Freeform 1083">
                <a:extLst>
                  <a:ext uri="{FF2B5EF4-FFF2-40B4-BE49-F238E27FC236}">
                    <a16:creationId xmlns:a16="http://schemas.microsoft.com/office/drawing/2014/main" id="{B9F4AFDF-E2B6-4950-9EB5-612F987E7458}"/>
                  </a:ext>
                </a:extLst>
              </p:cNvPr>
              <p:cNvSpPr>
                <a:spLocks/>
              </p:cNvSpPr>
              <p:nvPr/>
            </p:nvSpPr>
            <p:spPr bwMode="auto">
              <a:xfrm>
                <a:off x="3480" y="29220"/>
                <a:ext cx="114" cy="159"/>
              </a:xfrm>
              <a:custGeom>
                <a:avLst/>
                <a:gdLst>
                  <a:gd name="T0" fmla="+- 0 3593 3480"/>
                  <a:gd name="T1" fmla="*/ T0 w 114"/>
                  <a:gd name="T2" fmla="+- 0 29340 29220"/>
                  <a:gd name="T3" fmla="*/ 29340 h 159"/>
                  <a:gd name="T4" fmla="+- 0 3586 3480"/>
                  <a:gd name="T5" fmla="*/ T4 w 114"/>
                  <a:gd name="T6" fmla="+- 0 29340 29220"/>
                  <a:gd name="T7" fmla="*/ 29340 h 159"/>
                  <a:gd name="T8" fmla="+- 0 3578 3480"/>
                  <a:gd name="T9" fmla="*/ T8 w 114"/>
                  <a:gd name="T10" fmla="+- 0 29355 29220"/>
                  <a:gd name="T11" fmla="*/ 29355 h 159"/>
                  <a:gd name="T12" fmla="+- 0 3570 3480"/>
                  <a:gd name="T13" fmla="*/ T12 w 114"/>
                  <a:gd name="T14" fmla="+- 0 29363 29220"/>
                  <a:gd name="T15" fmla="*/ 29363 h 159"/>
                  <a:gd name="T16" fmla="+- 0 3555 3480"/>
                  <a:gd name="T17" fmla="*/ T16 w 114"/>
                  <a:gd name="T18" fmla="+- 0 29371 29220"/>
                  <a:gd name="T19" fmla="*/ 29371 h 159"/>
                  <a:gd name="T20" fmla="+- 0 3525 3480"/>
                  <a:gd name="T21" fmla="*/ T20 w 114"/>
                  <a:gd name="T22" fmla="+- 0 29371 29220"/>
                  <a:gd name="T23" fmla="*/ 29371 h 159"/>
                  <a:gd name="T24" fmla="+- 0 3510 3480"/>
                  <a:gd name="T25" fmla="*/ T24 w 114"/>
                  <a:gd name="T26" fmla="+- 0 29363 29220"/>
                  <a:gd name="T27" fmla="*/ 29363 h 159"/>
                  <a:gd name="T28" fmla="+- 0 3495 3480"/>
                  <a:gd name="T29" fmla="*/ T28 w 114"/>
                  <a:gd name="T30" fmla="+- 0 29340 29220"/>
                  <a:gd name="T31" fmla="*/ 29340 h 159"/>
                  <a:gd name="T32" fmla="+- 0 3488 3480"/>
                  <a:gd name="T33" fmla="*/ T32 w 114"/>
                  <a:gd name="T34" fmla="+- 0 29318 29220"/>
                  <a:gd name="T35" fmla="*/ 29318 h 159"/>
                  <a:gd name="T36" fmla="+- 0 3488 3480"/>
                  <a:gd name="T37" fmla="*/ T36 w 114"/>
                  <a:gd name="T38" fmla="+- 0 29279 29220"/>
                  <a:gd name="T39" fmla="*/ 29279 h 159"/>
                  <a:gd name="T40" fmla="+- 0 3495 3480"/>
                  <a:gd name="T41" fmla="*/ T40 w 114"/>
                  <a:gd name="T42" fmla="+- 0 29257 29220"/>
                  <a:gd name="T43" fmla="*/ 29257 h 159"/>
                  <a:gd name="T44" fmla="+- 0 3510 3480"/>
                  <a:gd name="T45" fmla="*/ T44 w 114"/>
                  <a:gd name="T46" fmla="+- 0 29234 29220"/>
                  <a:gd name="T47" fmla="*/ 29234 h 159"/>
                  <a:gd name="T48" fmla="+- 0 3525 3480"/>
                  <a:gd name="T49" fmla="*/ T48 w 114"/>
                  <a:gd name="T50" fmla="+- 0 29227 29220"/>
                  <a:gd name="T51" fmla="*/ 29227 h 159"/>
                  <a:gd name="T52" fmla="+- 0 3555 3480"/>
                  <a:gd name="T53" fmla="*/ T52 w 114"/>
                  <a:gd name="T54" fmla="+- 0 29227 29220"/>
                  <a:gd name="T55" fmla="*/ 29227 h 159"/>
                  <a:gd name="T56" fmla="+- 0 3570 3480"/>
                  <a:gd name="T57" fmla="*/ T56 w 114"/>
                  <a:gd name="T58" fmla="+- 0 29234 29220"/>
                  <a:gd name="T59" fmla="*/ 29234 h 159"/>
                  <a:gd name="T60" fmla="+- 0 3578 3480"/>
                  <a:gd name="T61" fmla="*/ T60 w 114"/>
                  <a:gd name="T62" fmla="+- 0 29242 29220"/>
                  <a:gd name="T63" fmla="*/ 29242 h 159"/>
                  <a:gd name="T64" fmla="+- 0 3586 3480"/>
                  <a:gd name="T65" fmla="*/ T64 w 114"/>
                  <a:gd name="T66" fmla="+- 0 29257 29220"/>
                  <a:gd name="T67" fmla="*/ 29257 h 159"/>
                  <a:gd name="T68" fmla="+- 0 3593 3480"/>
                  <a:gd name="T69" fmla="*/ T68 w 114"/>
                  <a:gd name="T70" fmla="+- 0 29257 29220"/>
                  <a:gd name="T71" fmla="*/ 29257 h 159"/>
                  <a:gd name="T72" fmla="+- 0 3586 3480"/>
                  <a:gd name="T73" fmla="*/ T72 w 114"/>
                  <a:gd name="T74" fmla="+- 0 29242 29220"/>
                  <a:gd name="T75" fmla="*/ 29242 h 159"/>
                  <a:gd name="T76" fmla="+- 0 3570 3480"/>
                  <a:gd name="T77" fmla="*/ T76 w 114"/>
                  <a:gd name="T78" fmla="+- 0 29227 29220"/>
                  <a:gd name="T79" fmla="*/ 29227 h 159"/>
                  <a:gd name="T80" fmla="+- 0 3555 3480"/>
                  <a:gd name="T81" fmla="*/ T80 w 114"/>
                  <a:gd name="T82" fmla="+- 0 29220 29220"/>
                  <a:gd name="T83" fmla="*/ 29220 h 159"/>
                  <a:gd name="T84" fmla="+- 0 3525 3480"/>
                  <a:gd name="T85" fmla="*/ T84 w 114"/>
                  <a:gd name="T86" fmla="+- 0 29220 29220"/>
                  <a:gd name="T87" fmla="*/ 29220 h 159"/>
                  <a:gd name="T88" fmla="+- 0 3510 3480"/>
                  <a:gd name="T89" fmla="*/ T88 w 114"/>
                  <a:gd name="T90" fmla="+- 0 29227 29220"/>
                  <a:gd name="T91" fmla="*/ 29227 h 159"/>
                  <a:gd name="T92" fmla="+- 0 3495 3480"/>
                  <a:gd name="T93" fmla="*/ T92 w 114"/>
                  <a:gd name="T94" fmla="+- 0 29242 29220"/>
                  <a:gd name="T95" fmla="*/ 29242 h 159"/>
                  <a:gd name="T96" fmla="+- 0 3488 3480"/>
                  <a:gd name="T97" fmla="*/ T96 w 114"/>
                  <a:gd name="T98" fmla="+- 0 29257 29220"/>
                  <a:gd name="T99" fmla="*/ 29257 h 159"/>
                  <a:gd name="T100" fmla="+- 0 3480 3480"/>
                  <a:gd name="T101" fmla="*/ T100 w 114"/>
                  <a:gd name="T102" fmla="+- 0 29279 29220"/>
                  <a:gd name="T103" fmla="*/ 29279 h 159"/>
                  <a:gd name="T104" fmla="+- 0 3480 3480"/>
                  <a:gd name="T105" fmla="*/ T104 w 114"/>
                  <a:gd name="T106" fmla="+- 0 29318 29220"/>
                  <a:gd name="T107" fmla="*/ 29318 h 159"/>
                  <a:gd name="T108" fmla="+- 0 3488 3480"/>
                  <a:gd name="T109" fmla="*/ T108 w 114"/>
                  <a:gd name="T110" fmla="+- 0 29340 29220"/>
                  <a:gd name="T111" fmla="*/ 29340 h 159"/>
                  <a:gd name="T112" fmla="+- 0 3495 3480"/>
                  <a:gd name="T113" fmla="*/ T112 w 114"/>
                  <a:gd name="T114" fmla="+- 0 29355 29220"/>
                  <a:gd name="T115" fmla="*/ 29355 h 159"/>
                  <a:gd name="T116" fmla="+- 0 3510 3480"/>
                  <a:gd name="T117" fmla="*/ T116 w 114"/>
                  <a:gd name="T118" fmla="+- 0 29371 29220"/>
                  <a:gd name="T119" fmla="*/ 29371 h 159"/>
                  <a:gd name="T120" fmla="+- 0 3525 3480"/>
                  <a:gd name="T121" fmla="*/ T120 w 114"/>
                  <a:gd name="T122" fmla="+- 0 29378 29220"/>
                  <a:gd name="T123" fmla="*/ 29378 h 159"/>
                  <a:gd name="T124" fmla="+- 0 3555 3480"/>
                  <a:gd name="T125" fmla="*/ T124 w 114"/>
                  <a:gd name="T126" fmla="+- 0 29378 29220"/>
                  <a:gd name="T127" fmla="*/ 29378 h 159"/>
                  <a:gd name="T128" fmla="+- 0 3570 3480"/>
                  <a:gd name="T129" fmla="*/ T128 w 114"/>
                  <a:gd name="T130" fmla="+- 0 29371 29220"/>
                  <a:gd name="T131" fmla="*/ 29371 h 159"/>
                  <a:gd name="T132" fmla="+- 0 3586 3480"/>
                  <a:gd name="T133" fmla="*/ T132 w 114"/>
                  <a:gd name="T134" fmla="+- 0 29355 29220"/>
                  <a:gd name="T135" fmla="*/ 29355 h 159"/>
                  <a:gd name="T136" fmla="+- 0 3593 3480"/>
                  <a:gd name="T137" fmla="*/ T136 w 114"/>
                  <a:gd name="T138" fmla="+- 0 29340 29220"/>
                  <a:gd name="T139" fmla="*/ 29340 h 1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114" h="159">
                    <a:moveTo>
                      <a:pt x="113" y="120"/>
                    </a:moveTo>
                    <a:lnTo>
                      <a:pt x="106" y="120"/>
                    </a:lnTo>
                    <a:lnTo>
                      <a:pt x="98" y="135"/>
                    </a:lnTo>
                    <a:lnTo>
                      <a:pt x="90" y="143"/>
                    </a:lnTo>
                    <a:lnTo>
                      <a:pt x="75" y="151"/>
                    </a:lnTo>
                    <a:lnTo>
                      <a:pt x="45" y="151"/>
                    </a:lnTo>
                    <a:lnTo>
                      <a:pt x="30" y="143"/>
                    </a:lnTo>
                    <a:lnTo>
                      <a:pt x="15" y="120"/>
                    </a:lnTo>
                    <a:lnTo>
                      <a:pt x="8" y="98"/>
                    </a:lnTo>
                    <a:lnTo>
                      <a:pt x="8" y="59"/>
                    </a:lnTo>
                    <a:lnTo>
                      <a:pt x="15" y="37"/>
                    </a:lnTo>
                    <a:lnTo>
                      <a:pt x="30" y="14"/>
                    </a:lnTo>
                    <a:lnTo>
                      <a:pt x="45" y="7"/>
                    </a:lnTo>
                    <a:lnTo>
                      <a:pt x="75" y="7"/>
                    </a:lnTo>
                    <a:lnTo>
                      <a:pt x="90" y="14"/>
                    </a:lnTo>
                    <a:lnTo>
                      <a:pt x="98" y="22"/>
                    </a:lnTo>
                    <a:lnTo>
                      <a:pt x="106" y="37"/>
                    </a:lnTo>
                    <a:lnTo>
                      <a:pt x="113" y="37"/>
                    </a:lnTo>
                    <a:lnTo>
                      <a:pt x="106" y="22"/>
                    </a:lnTo>
                    <a:lnTo>
                      <a:pt x="90" y="7"/>
                    </a:lnTo>
                    <a:lnTo>
                      <a:pt x="75" y="0"/>
                    </a:lnTo>
                    <a:lnTo>
                      <a:pt x="45" y="0"/>
                    </a:lnTo>
                    <a:lnTo>
                      <a:pt x="30" y="7"/>
                    </a:lnTo>
                    <a:lnTo>
                      <a:pt x="15" y="22"/>
                    </a:lnTo>
                    <a:lnTo>
                      <a:pt x="8" y="37"/>
                    </a:lnTo>
                    <a:lnTo>
                      <a:pt x="0" y="59"/>
                    </a:lnTo>
                    <a:lnTo>
                      <a:pt x="0" y="98"/>
                    </a:lnTo>
                    <a:lnTo>
                      <a:pt x="8" y="120"/>
                    </a:lnTo>
                    <a:lnTo>
                      <a:pt x="15" y="135"/>
                    </a:lnTo>
                    <a:lnTo>
                      <a:pt x="30" y="151"/>
                    </a:lnTo>
                    <a:lnTo>
                      <a:pt x="45" y="158"/>
                    </a:lnTo>
                    <a:lnTo>
                      <a:pt x="75" y="158"/>
                    </a:lnTo>
                    <a:lnTo>
                      <a:pt x="90" y="151"/>
                    </a:lnTo>
                    <a:lnTo>
                      <a:pt x="106" y="135"/>
                    </a:lnTo>
                    <a:lnTo>
                      <a:pt x="113" y="12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24" name="Group 1084">
              <a:extLst>
                <a:ext uri="{FF2B5EF4-FFF2-40B4-BE49-F238E27FC236}">
                  <a16:creationId xmlns:a16="http://schemas.microsoft.com/office/drawing/2014/main" id="{23BEF045-91F9-4019-954E-27E2E35E0861}"/>
                </a:ext>
              </a:extLst>
            </p:cNvPr>
            <p:cNvGrpSpPr>
              <a:grpSpLocks/>
            </p:cNvGrpSpPr>
            <p:nvPr/>
          </p:nvGrpSpPr>
          <p:grpSpPr bwMode="auto">
            <a:xfrm>
              <a:off x="3646" y="29220"/>
              <a:ext cx="2" cy="159"/>
              <a:chOff x="3646" y="29220"/>
              <a:chExt cx="2" cy="159"/>
            </a:xfrm>
          </p:grpSpPr>
          <p:sp>
            <p:nvSpPr>
              <p:cNvPr id="20206" name="Freeform 1085">
                <a:extLst>
                  <a:ext uri="{FF2B5EF4-FFF2-40B4-BE49-F238E27FC236}">
                    <a16:creationId xmlns:a16="http://schemas.microsoft.com/office/drawing/2014/main" id="{DC9D054F-323A-4262-A7BC-73FAF271E297}"/>
                  </a:ext>
                </a:extLst>
              </p:cNvPr>
              <p:cNvSpPr>
                <a:spLocks/>
              </p:cNvSpPr>
              <p:nvPr/>
            </p:nvSpPr>
            <p:spPr bwMode="auto">
              <a:xfrm>
                <a:off x="3646" y="29220"/>
                <a:ext cx="2" cy="159"/>
              </a:xfrm>
              <a:custGeom>
                <a:avLst/>
                <a:gdLst>
                  <a:gd name="T0" fmla="+- 0 29220 29220"/>
                  <a:gd name="T1" fmla="*/ 29220 h 159"/>
                  <a:gd name="T2" fmla="+- 0 29378 29220"/>
                  <a:gd name="T3" fmla="*/ 29378 h 159"/>
                </a:gdLst>
                <a:ahLst/>
                <a:cxnLst>
                  <a:cxn ang="0">
                    <a:pos x="0" y="T1"/>
                  </a:cxn>
                  <a:cxn ang="0">
                    <a:pos x="0" y="T3"/>
                  </a:cxn>
                </a:cxnLst>
                <a:rect l="0" t="0" r="r" b="b"/>
                <a:pathLst>
                  <a:path h="159">
                    <a:moveTo>
                      <a:pt x="0" y="0"/>
                    </a:moveTo>
                    <a:lnTo>
                      <a:pt x="0" y="15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25" name="Group 1086">
              <a:extLst>
                <a:ext uri="{FF2B5EF4-FFF2-40B4-BE49-F238E27FC236}">
                  <a16:creationId xmlns:a16="http://schemas.microsoft.com/office/drawing/2014/main" id="{2CEF3E86-23E2-4413-A054-6DC40FFC61A5}"/>
                </a:ext>
              </a:extLst>
            </p:cNvPr>
            <p:cNvGrpSpPr>
              <a:grpSpLocks/>
            </p:cNvGrpSpPr>
            <p:nvPr/>
          </p:nvGrpSpPr>
          <p:grpSpPr bwMode="auto">
            <a:xfrm>
              <a:off x="3654" y="29227"/>
              <a:ext cx="2" cy="144"/>
              <a:chOff x="3654" y="29227"/>
              <a:chExt cx="2" cy="144"/>
            </a:xfrm>
          </p:grpSpPr>
          <p:sp>
            <p:nvSpPr>
              <p:cNvPr id="20205" name="Freeform 1087">
                <a:extLst>
                  <a:ext uri="{FF2B5EF4-FFF2-40B4-BE49-F238E27FC236}">
                    <a16:creationId xmlns:a16="http://schemas.microsoft.com/office/drawing/2014/main" id="{C27F933C-4749-412F-83DB-E2769D87A141}"/>
                  </a:ext>
                </a:extLst>
              </p:cNvPr>
              <p:cNvSpPr>
                <a:spLocks/>
              </p:cNvSpPr>
              <p:nvPr/>
            </p:nvSpPr>
            <p:spPr bwMode="auto">
              <a:xfrm>
                <a:off x="3654" y="29227"/>
                <a:ext cx="2" cy="144"/>
              </a:xfrm>
              <a:custGeom>
                <a:avLst/>
                <a:gdLst>
                  <a:gd name="T0" fmla="+- 0 29227 29227"/>
                  <a:gd name="T1" fmla="*/ 29227 h 144"/>
                  <a:gd name="T2" fmla="+- 0 29371 29227"/>
                  <a:gd name="T3" fmla="*/ 29371 h 144"/>
                </a:gdLst>
                <a:ahLst/>
                <a:cxnLst>
                  <a:cxn ang="0">
                    <a:pos x="0" y="T1"/>
                  </a:cxn>
                  <a:cxn ang="0">
                    <a:pos x="0" y="T3"/>
                  </a:cxn>
                </a:cxnLst>
                <a:rect l="0" t="0" r="r" b="b"/>
                <a:pathLst>
                  <a:path h="144">
                    <a:moveTo>
                      <a:pt x="0" y="0"/>
                    </a:moveTo>
                    <a:lnTo>
                      <a:pt x="0" y="144"/>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26" name="Group 1088">
              <a:extLst>
                <a:ext uri="{FF2B5EF4-FFF2-40B4-BE49-F238E27FC236}">
                  <a16:creationId xmlns:a16="http://schemas.microsoft.com/office/drawing/2014/main" id="{8FA6ABE6-354D-40C2-85F1-D41A4B10727B}"/>
                </a:ext>
              </a:extLst>
            </p:cNvPr>
            <p:cNvGrpSpPr>
              <a:grpSpLocks/>
            </p:cNvGrpSpPr>
            <p:nvPr/>
          </p:nvGrpSpPr>
          <p:grpSpPr bwMode="auto">
            <a:xfrm>
              <a:off x="3646" y="29220"/>
              <a:ext cx="91" cy="7"/>
              <a:chOff x="3646" y="29220"/>
              <a:chExt cx="91" cy="7"/>
            </a:xfrm>
          </p:grpSpPr>
          <p:sp>
            <p:nvSpPr>
              <p:cNvPr id="20204" name="Freeform 1089">
                <a:extLst>
                  <a:ext uri="{FF2B5EF4-FFF2-40B4-BE49-F238E27FC236}">
                    <a16:creationId xmlns:a16="http://schemas.microsoft.com/office/drawing/2014/main" id="{82B8B704-C5A5-4A85-BDB5-88E34B4C471B}"/>
                  </a:ext>
                </a:extLst>
              </p:cNvPr>
              <p:cNvSpPr>
                <a:spLocks/>
              </p:cNvSpPr>
              <p:nvPr/>
            </p:nvSpPr>
            <p:spPr bwMode="auto">
              <a:xfrm>
                <a:off x="3646" y="29220"/>
                <a:ext cx="91" cy="7"/>
              </a:xfrm>
              <a:custGeom>
                <a:avLst/>
                <a:gdLst>
                  <a:gd name="T0" fmla="+- 0 3646 3646"/>
                  <a:gd name="T1" fmla="*/ T0 w 91"/>
                  <a:gd name="T2" fmla="+- 0 29220 29220"/>
                  <a:gd name="T3" fmla="*/ 29220 h 7"/>
                  <a:gd name="T4" fmla="+- 0 3736 3646"/>
                  <a:gd name="T5" fmla="*/ T4 w 91"/>
                  <a:gd name="T6" fmla="+- 0 29220 29220"/>
                  <a:gd name="T7" fmla="*/ 29220 h 7"/>
                  <a:gd name="T8" fmla="+- 0 3736 3646"/>
                  <a:gd name="T9" fmla="*/ T8 w 91"/>
                  <a:gd name="T10" fmla="+- 0 29227 29220"/>
                  <a:gd name="T11" fmla="*/ 29227 h 7"/>
                  <a:gd name="T12" fmla="+- 0 3654 3646"/>
                  <a:gd name="T13" fmla="*/ T12 w 91"/>
                  <a:gd name="T14" fmla="+- 0 29227 29220"/>
                  <a:gd name="T15" fmla="*/ 29227 h 7"/>
                </a:gdLst>
                <a:ahLst/>
                <a:cxnLst>
                  <a:cxn ang="0">
                    <a:pos x="T1" y="T3"/>
                  </a:cxn>
                  <a:cxn ang="0">
                    <a:pos x="T5" y="T7"/>
                  </a:cxn>
                  <a:cxn ang="0">
                    <a:pos x="T9" y="T11"/>
                  </a:cxn>
                  <a:cxn ang="0">
                    <a:pos x="T13" y="T15"/>
                  </a:cxn>
                </a:cxnLst>
                <a:rect l="0" t="0" r="r" b="b"/>
                <a:pathLst>
                  <a:path w="91" h="7">
                    <a:moveTo>
                      <a:pt x="0" y="0"/>
                    </a:moveTo>
                    <a:lnTo>
                      <a:pt x="90" y="0"/>
                    </a:lnTo>
                    <a:lnTo>
                      <a:pt x="90" y="7"/>
                    </a:lnTo>
                    <a:lnTo>
                      <a:pt x="8" y="7"/>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27" name="Group 1090">
              <a:extLst>
                <a:ext uri="{FF2B5EF4-FFF2-40B4-BE49-F238E27FC236}">
                  <a16:creationId xmlns:a16="http://schemas.microsoft.com/office/drawing/2014/main" id="{737AA51D-DF2A-4CE9-9EB7-D7FAD3F09D55}"/>
                </a:ext>
              </a:extLst>
            </p:cNvPr>
            <p:cNvGrpSpPr>
              <a:grpSpLocks/>
            </p:cNvGrpSpPr>
            <p:nvPr/>
          </p:nvGrpSpPr>
          <p:grpSpPr bwMode="auto">
            <a:xfrm>
              <a:off x="3654" y="29295"/>
              <a:ext cx="46" cy="8"/>
              <a:chOff x="3654" y="29295"/>
              <a:chExt cx="46" cy="8"/>
            </a:xfrm>
          </p:grpSpPr>
          <p:sp>
            <p:nvSpPr>
              <p:cNvPr id="20203" name="Freeform 1091">
                <a:extLst>
                  <a:ext uri="{FF2B5EF4-FFF2-40B4-BE49-F238E27FC236}">
                    <a16:creationId xmlns:a16="http://schemas.microsoft.com/office/drawing/2014/main" id="{B4CADC47-7CF2-498C-BB84-566B1B6901E4}"/>
                  </a:ext>
                </a:extLst>
              </p:cNvPr>
              <p:cNvSpPr>
                <a:spLocks/>
              </p:cNvSpPr>
              <p:nvPr/>
            </p:nvSpPr>
            <p:spPr bwMode="auto">
              <a:xfrm>
                <a:off x="3654" y="29295"/>
                <a:ext cx="46" cy="8"/>
              </a:xfrm>
              <a:custGeom>
                <a:avLst/>
                <a:gdLst>
                  <a:gd name="T0" fmla="+- 0 3654 3654"/>
                  <a:gd name="T1" fmla="*/ T0 w 46"/>
                  <a:gd name="T2" fmla="+- 0 29295 29295"/>
                  <a:gd name="T3" fmla="*/ 29295 h 8"/>
                  <a:gd name="T4" fmla="+- 0 3699 3654"/>
                  <a:gd name="T5" fmla="*/ T4 w 46"/>
                  <a:gd name="T6" fmla="+- 0 29295 29295"/>
                  <a:gd name="T7" fmla="*/ 29295 h 8"/>
                  <a:gd name="T8" fmla="+- 0 3699 3654"/>
                  <a:gd name="T9" fmla="*/ T8 w 46"/>
                  <a:gd name="T10" fmla="+- 0 29302 29295"/>
                  <a:gd name="T11" fmla="*/ 29302 h 8"/>
                  <a:gd name="T12" fmla="+- 0 3654 3654"/>
                  <a:gd name="T13" fmla="*/ T12 w 46"/>
                  <a:gd name="T14" fmla="+- 0 29302 29295"/>
                  <a:gd name="T15" fmla="*/ 29302 h 8"/>
                </a:gdLst>
                <a:ahLst/>
                <a:cxnLst>
                  <a:cxn ang="0">
                    <a:pos x="T1" y="T3"/>
                  </a:cxn>
                  <a:cxn ang="0">
                    <a:pos x="T5" y="T7"/>
                  </a:cxn>
                  <a:cxn ang="0">
                    <a:pos x="T9" y="T11"/>
                  </a:cxn>
                  <a:cxn ang="0">
                    <a:pos x="T13" y="T15"/>
                  </a:cxn>
                </a:cxnLst>
                <a:rect l="0" t="0" r="r" b="b"/>
                <a:pathLst>
                  <a:path w="46" h="8">
                    <a:moveTo>
                      <a:pt x="0" y="0"/>
                    </a:moveTo>
                    <a:lnTo>
                      <a:pt x="45" y="0"/>
                    </a:lnTo>
                    <a:lnTo>
                      <a:pt x="45" y="7"/>
                    </a:lnTo>
                    <a:lnTo>
                      <a:pt x="0" y="7"/>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28" name="Group 1092">
              <a:extLst>
                <a:ext uri="{FF2B5EF4-FFF2-40B4-BE49-F238E27FC236}">
                  <a16:creationId xmlns:a16="http://schemas.microsoft.com/office/drawing/2014/main" id="{809F275C-16FE-4EA8-8CA5-C37862A87725}"/>
                </a:ext>
              </a:extLst>
            </p:cNvPr>
            <p:cNvGrpSpPr>
              <a:grpSpLocks/>
            </p:cNvGrpSpPr>
            <p:nvPr/>
          </p:nvGrpSpPr>
          <p:grpSpPr bwMode="auto">
            <a:xfrm>
              <a:off x="3646" y="29371"/>
              <a:ext cx="91" cy="8"/>
              <a:chOff x="3646" y="29371"/>
              <a:chExt cx="91" cy="8"/>
            </a:xfrm>
          </p:grpSpPr>
          <p:sp>
            <p:nvSpPr>
              <p:cNvPr id="20202" name="Freeform 1093">
                <a:extLst>
                  <a:ext uri="{FF2B5EF4-FFF2-40B4-BE49-F238E27FC236}">
                    <a16:creationId xmlns:a16="http://schemas.microsoft.com/office/drawing/2014/main" id="{483D28B6-247B-4617-8264-DBDADB4FB0E7}"/>
                  </a:ext>
                </a:extLst>
              </p:cNvPr>
              <p:cNvSpPr>
                <a:spLocks/>
              </p:cNvSpPr>
              <p:nvPr/>
            </p:nvSpPr>
            <p:spPr bwMode="auto">
              <a:xfrm>
                <a:off x="3646" y="29371"/>
                <a:ext cx="91" cy="8"/>
              </a:xfrm>
              <a:custGeom>
                <a:avLst/>
                <a:gdLst>
                  <a:gd name="T0" fmla="+- 0 3654 3646"/>
                  <a:gd name="T1" fmla="*/ T0 w 91"/>
                  <a:gd name="T2" fmla="+- 0 29371 29371"/>
                  <a:gd name="T3" fmla="*/ 29371 h 8"/>
                  <a:gd name="T4" fmla="+- 0 3736 3646"/>
                  <a:gd name="T5" fmla="*/ T4 w 91"/>
                  <a:gd name="T6" fmla="+- 0 29371 29371"/>
                  <a:gd name="T7" fmla="*/ 29371 h 8"/>
                  <a:gd name="T8" fmla="+- 0 3736 3646"/>
                  <a:gd name="T9" fmla="*/ T8 w 91"/>
                  <a:gd name="T10" fmla="+- 0 29378 29371"/>
                  <a:gd name="T11" fmla="*/ 29378 h 8"/>
                  <a:gd name="T12" fmla="+- 0 3646 3646"/>
                  <a:gd name="T13" fmla="*/ T12 w 91"/>
                  <a:gd name="T14" fmla="+- 0 29378 29371"/>
                  <a:gd name="T15" fmla="*/ 29378 h 8"/>
                </a:gdLst>
                <a:ahLst/>
                <a:cxnLst>
                  <a:cxn ang="0">
                    <a:pos x="T1" y="T3"/>
                  </a:cxn>
                  <a:cxn ang="0">
                    <a:pos x="T5" y="T7"/>
                  </a:cxn>
                  <a:cxn ang="0">
                    <a:pos x="T9" y="T11"/>
                  </a:cxn>
                  <a:cxn ang="0">
                    <a:pos x="T13" y="T15"/>
                  </a:cxn>
                </a:cxnLst>
                <a:rect l="0" t="0" r="r" b="b"/>
                <a:pathLst>
                  <a:path w="91" h="8">
                    <a:moveTo>
                      <a:pt x="8" y="0"/>
                    </a:moveTo>
                    <a:lnTo>
                      <a:pt x="90" y="0"/>
                    </a:lnTo>
                    <a:lnTo>
                      <a:pt x="90" y="7"/>
                    </a:lnTo>
                    <a:lnTo>
                      <a:pt x="0" y="7"/>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29" name="Group 1094">
              <a:extLst>
                <a:ext uri="{FF2B5EF4-FFF2-40B4-BE49-F238E27FC236}">
                  <a16:creationId xmlns:a16="http://schemas.microsoft.com/office/drawing/2014/main" id="{A9740579-9507-45D8-9B3E-BCEEDA3AA493}"/>
                </a:ext>
              </a:extLst>
            </p:cNvPr>
            <p:cNvGrpSpPr>
              <a:grpSpLocks/>
            </p:cNvGrpSpPr>
            <p:nvPr/>
          </p:nvGrpSpPr>
          <p:grpSpPr bwMode="auto">
            <a:xfrm>
              <a:off x="1586" y="29809"/>
              <a:ext cx="91" cy="159"/>
              <a:chOff x="1586" y="29809"/>
              <a:chExt cx="91" cy="159"/>
            </a:xfrm>
          </p:grpSpPr>
          <p:sp>
            <p:nvSpPr>
              <p:cNvPr id="20201" name="Freeform 1095">
                <a:extLst>
                  <a:ext uri="{FF2B5EF4-FFF2-40B4-BE49-F238E27FC236}">
                    <a16:creationId xmlns:a16="http://schemas.microsoft.com/office/drawing/2014/main" id="{B1E3D1FB-48F7-4461-9493-CA9794D413FE}"/>
                  </a:ext>
                </a:extLst>
              </p:cNvPr>
              <p:cNvSpPr>
                <a:spLocks/>
              </p:cNvSpPr>
              <p:nvPr/>
            </p:nvSpPr>
            <p:spPr bwMode="auto">
              <a:xfrm>
                <a:off x="1586" y="29809"/>
                <a:ext cx="91" cy="159"/>
              </a:xfrm>
              <a:custGeom>
                <a:avLst/>
                <a:gdLst>
                  <a:gd name="T0" fmla="+- 0 1676 1586"/>
                  <a:gd name="T1" fmla="*/ T0 w 91"/>
                  <a:gd name="T2" fmla="+- 0 29809 29809"/>
                  <a:gd name="T3" fmla="*/ 29809 h 159"/>
                  <a:gd name="T4" fmla="+- 0 1586 1586"/>
                  <a:gd name="T5" fmla="*/ T4 w 91"/>
                  <a:gd name="T6" fmla="+- 0 29809 29809"/>
                  <a:gd name="T7" fmla="*/ 29809 h 159"/>
                  <a:gd name="T8" fmla="+- 0 1586 1586"/>
                  <a:gd name="T9" fmla="*/ T8 w 91"/>
                  <a:gd name="T10" fmla="+- 0 29967 29809"/>
                  <a:gd name="T11" fmla="*/ 29967 h 159"/>
                  <a:gd name="T12" fmla="+- 0 1593 1586"/>
                  <a:gd name="T13" fmla="*/ T12 w 91"/>
                  <a:gd name="T14" fmla="+- 0 29967 29809"/>
                  <a:gd name="T15" fmla="*/ 29967 h 159"/>
                  <a:gd name="T16" fmla="+- 0 1593 1586"/>
                  <a:gd name="T17" fmla="*/ T16 w 91"/>
                  <a:gd name="T18" fmla="+- 0 29817 29809"/>
                  <a:gd name="T19" fmla="*/ 29817 h 159"/>
                  <a:gd name="T20" fmla="+- 0 1676 1586"/>
                  <a:gd name="T21" fmla="*/ T20 w 91"/>
                  <a:gd name="T22" fmla="+- 0 29817 29809"/>
                  <a:gd name="T23" fmla="*/ 29817 h 159"/>
                  <a:gd name="T24" fmla="+- 0 1676 1586"/>
                  <a:gd name="T25" fmla="*/ T24 w 91"/>
                  <a:gd name="T26" fmla="+- 0 29809 29809"/>
                  <a:gd name="T27" fmla="*/ 29809 h 159"/>
                </a:gdLst>
                <a:ahLst/>
                <a:cxnLst>
                  <a:cxn ang="0">
                    <a:pos x="T1" y="T3"/>
                  </a:cxn>
                  <a:cxn ang="0">
                    <a:pos x="T5" y="T7"/>
                  </a:cxn>
                  <a:cxn ang="0">
                    <a:pos x="T9" y="T11"/>
                  </a:cxn>
                  <a:cxn ang="0">
                    <a:pos x="T13" y="T15"/>
                  </a:cxn>
                  <a:cxn ang="0">
                    <a:pos x="T17" y="T19"/>
                  </a:cxn>
                  <a:cxn ang="0">
                    <a:pos x="T21" y="T23"/>
                  </a:cxn>
                  <a:cxn ang="0">
                    <a:pos x="T25" y="T27"/>
                  </a:cxn>
                </a:cxnLst>
                <a:rect l="0" t="0" r="r" b="b"/>
                <a:pathLst>
                  <a:path w="91" h="159">
                    <a:moveTo>
                      <a:pt x="90" y="0"/>
                    </a:moveTo>
                    <a:lnTo>
                      <a:pt x="0" y="0"/>
                    </a:lnTo>
                    <a:lnTo>
                      <a:pt x="0" y="158"/>
                    </a:lnTo>
                    <a:lnTo>
                      <a:pt x="7" y="158"/>
                    </a:lnTo>
                    <a:lnTo>
                      <a:pt x="7" y="8"/>
                    </a:lnTo>
                    <a:lnTo>
                      <a:pt x="90" y="8"/>
                    </a:lnTo>
                    <a:lnTo>
                      <a:pt x="90"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30" name="Group 1096">
              <a:extLst>
                <a:ext uri="{FF2B5EF4-FFF2-40B4-BE49-F238E27FC236}">
                  <a16:creationId xmlns:a16="http://schemas.microsoft.com/office/drawing/2014/main" id="{1ED47B96-3D9A-4662-A4CB-360D87755DB1}"/>
                </a:ext>
              </a:extLst>
            </p:cNvPr>
            <p:cNvGrpSpPr>
              <a:grpSpLocks/>
            </p:cNvGrpSpPr>
            <p:nvPr/>
          </p:nvGrpSpPr>
          <p:grpSpPr bwMode="auto">
            <a:xfrm>
              <a:off x="1593" y="29885"/>
              <a:ext cx="47" cy="8"/>
              <a:chOff x="1593" y="29885"/>
              <a:chExt cx="47" cy="8"/>
            </a:xfrm>
          </p:grpSpPr>
          <p:sp>
            <p:nvSpPr>
              <p:cNvPr id="20200" name="Freeform 1097">
                <a:extLst>
                  <a:ext uri="{FF2B5EF4-FFF2-40B4-BE49-F238E27FC236}">
                    <a16:creationId xmlns:a16="http://schemas.microsoft.com/office/drawing/2014/main" id="{6DCFDCFC-ECD3-4C64-B18B-172DF3487662}"/>
                  </a:ext>
                </a:extLst>
              </p:cNvPr>
              <p:cNvSpPr>
                <a:spLocks/>
              </p:cNvSpPr>
              <p:nvPr/>
            </p:nvSpPr>
            <p:spPr bwMode="auto">
              <a:xfrm>
                <a:off x="1593" y="29885"/>
                <a:ext cx="47" cy="8"/>
              </a:xfrm>
              <a:custGeom>
                <a:avLst/>
                <a:gdLst>
                  <a:gd name="T0" fmla="+- 0 1593 1593"/>
                  <a:gd name="T1" fmla="*/ T0 w 47"/>
                  <a:gd name="T2" fmla="+- 0 29885 29885"/>
                  <a:gd name="T3" fmla="*/ 29885 h 8"/>
                  <a:gd name="T4" fmla="+- 0 1639 1593"/>
                  <a:gd name="T5" fmla="*/ T4 w 47"/>
                  <a:gd name="T6" fmla="+- 0 29885 29885"/>
                  <a:gd name="T7" fmla="*/ 29885 h 8"/>
                  <a:gd name="T8" fmla="+- 0 1639 1593"/>
                  <a:gd name="T9" fmla="*/ T8 w 47"/>
                  <a:gd name="T10" fmla="+- 0 29893 29885"/>
                  <a:gd name="T11" fmla="*/ 29893 h 8"/>
                  <a:gd name="T12" fmla="+- 0 1593 1593"/>
                  <a:gd name="T13" fmla="*/ T12 w 47"/>
                  <a:gd name="T14" fmla="+- 0 29893 29885"/>
                  <a:gd name="T15" fmla="*/ 29893 h 8"/>
                </a:gdLst>
                <a:ahLst/>
                <a:cxnLst>
                  <a:cxn ang="0">
                    <a:pos x="T1" y="T3"/>
                  </a:cxn>
                  <a:cxn ang="0">
                    <a:pos x="T5" y="T7"/>
                  </a:cxn>
                  <a:cxn ang="0">
                    <a:pos x="T9" y="T11"/>
                  </a:cxn>
                  <a:cxn ang="0">
                    <a:pos x="T13" y="T15"/>
                  </a:cxn>
                </a:cxnLst>
                <a:rect l="0" t="0" r="r" b="b"/>
                <a:pathLst>
                  <a:path w="47" h="8">
                    <a:moveTo>
                      <a:pt x="0" y="0"/>
                    </a:moveTo>
                    <a:lnTo>
                      <a:pt x="46" y="0"/>
                    </a:lnTo>
                    <a:lnTo>
                      <a:pt x="46" y="8"/>
                    </a:lnTo>
                    <a:lnTo>
                      <a:pt x="0" y="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31" name="Group 1098">
              <a:extLst>
                <a:ext uri="{FF2B5EF4-FFF2-40B4-BE49-F238E27FC236}">
                  <a16:creationId xmlns:a16="http://schemas.microsoft.com/office/drawing/2014/main" id="{44D0FE80-5ACD-4F2B-B348-6B5D1B62E598}"/>
                </a:ext>
              </a:extLst>
            </p:cNvPr>
            <p:cNvGrpSpPr>
              <a:grpSpLocks/>
            </p:cNvGrpSpPr>
            <p:nvPr/>
          </p:nvGrpSpPr>
          <p:grpSpPr bwMode="auto">
            <a:xfrm>
              <a:off x="1721" y="29809"/>
              <a:ext cx="106" cy="159"/>
              <a:chOff x="1721" y="29809"/>
              <a:chExt cx="106" cy="159"/>
            </a:xfrm>
          </p:grpSpPr>
          <p:sp>
            <p:nvSpPr>
              <p:cNvPr id="20199" name="Freeform 1099">
                <a:extLst>
                  <a:ext uri="{FF2B5EF4-FFF2-40B4-BE49-F238E27FC236}">
                    <a16:creationId xmlns:a16="http://schemas.microsoft.com/office/drawing/2014/main" id="{518A5F6E-9F5F-4FB8-B774-1CCD66327C15}"/>
                  </a:ext>
                </a:extLst>
              </p:cNvPr>
              <p:cNvSpPr>
                <a:spLocks/>
              </p:cNvSpPr>
              <p:nvPr/>
            </p:nvSpPr>
            <p:spPr bwMode="auto">
              <a:xfrm>
                <a:off x="1721" y="29809"/>
                <a:ext cx="106" cy="159"/>
              </a:xfrm>
              <a:custGeom>
                <a:avLst/>
                <a:gdLst>
                  <a:gd name="T0" fmla="+- 0 1827 1721"/>
                  <a:gd name="T1" fmla="*/ T0 w 106"/>
                  <a:gd name="T2" fmla="+- 0 29809 29809"/>
                  <a:gd name="T3" fmla="*/ 29809 h 159"/>
                  <a:gd name="T4" fmla="+- 0 1819 1721"/>
                  <a:gd name="T5" fmla="*/ T4 w 106"/>
                  <a:gd name="T6" fmla="+- 0 29809 29809"/>
                  <a:gd name="T7" fmla="*/ 29809 h 159"/>
                  <a:gd name="T8" fmla="+- 0 1819 1721"/>
                  <a:gd name="T9" fmla="*/ T8 w 106"/>
                  <a:gd name="T10" fmla="+- 0 29922 29809"/>
                  <a:gd name="T11" fmla="*/ 29922 h 159"/>
                  <a:gd name="T12" fmla="+- 0 1811 1721"/>
                  <a:gd name="T13" fmla="*/ T12 w 106"/>
                  <a:gd name="T14" fmla="+- 0 29945 29809"/>
                  <a:gd name="T15" fmla="*/ 29945 h 159"/>
                  <a:gd name="T16" fmla="+- 0 1804 1721"/>
                  <a:gd name="T17" fmla="*/ T16 w 106"/>
                  <a:gd name="T18" fmla="+- 0 29953 29809"/>
                  <a:gd name="T19" fmla="*/ 29953 h 159"/>
                  <a:gd name="T20" fmla="+- 0 1782 1721"/>
                  <a:gd name="T21" fmla="*/ T20 w 106"/>
                  <a:gd name="T22" fmla="+- 0 29961 29809"/>
                  <a:gd name="T23" fmla="*/ 29961 h 159"/>
                  <a:gd name="T24" fmla="+- 0 1766 1721"/>
                  <a:gd name="T25" fmla="*/ T24 w 106"/>
                  <a:gd name="T26" fmla="+- 0 29961 29809"/>
                  <a:gd name="T27" fmla="*/ 29961 h 159"/>
                  <a:gd name="T28" fmla="+- 0 1744 1721"/>
                  <a:gd name="T29" fmla="*/ T28 w 106"/>
                  <a:gd name="T30" fmla="+- 0 29953 29809"/>
                  <a:gd name="T31" fmla="*/ 29953 h 159"/>
                  <a:gd name="T32" fmla="+- 0 1737 1721"/>
                  <a:gd name="T33" fmla="*/ T32 w 106"/>
                  <a:gd name="T34" fmla="+- 0 29945 29809"/>
                  <a:gd name="T35" fmla="*/ 29945 h 159"/>
                  <a:gd name="T36" fmla="+- 0 1729 1721"/>
                  <a:gd name="T37" fmla="*/ T36 w 106"/>
                  <a:gd name="T38" fmla="+- 0 29922 29809"/>
                  <a:gd name="T39" fmla="*/ 29922 h 159"/>
                  <a:gd name="T40" fmla="+- 0 1729 1721"/>
                  <a:gd name="T41" fmla="*/ T40 w 106"/>
                  <a:gd name="T42" fmla="+- 0 29809 29809"/>
                  <a:gd name="T43" fmla="*/ 29809 h 159"/>
                  <a:gd name="T44" fmla="+- 0 1721 1721"/>
                  <a:gd name="T45" fmla="*/ T44 w 106"/>
                  <a:gd name="T46" fmla="+- 0 29809 29809"/>
                  <a:gd name="T47" fmla="*/ 29809 h 159"/>
                  <a:gd name="T48" fmla="+- 0 1721 1721"/>
                  <a:gd name="T49" fmla="*/ T48 w 106"/>
                  <a:gd name="T50" fmla="+- 0 29922 29809"/>
                  <a:gd name="T51" fmla="*/ 29922 h 159"/>
                  <a:gd name="T52" fmla="+- 0 1729 1721"/>
                  <a:gd name="T53" fmla="*/ T52 w 106"/>
                  <a:gd name="T54" fmla="+- 0 29945 29809"/>
                  <a:gd name="T55" fmla="*/ 29945 h 159"/>
                  <a:gd name="T56" fmla="+- 0 1744 1721"/>
                  <a:gd name="T57" fmla="*/ T56 w 106"/>
                  <a:gd name="T58" fmla="+- 0 29961 29809"/>
                  <a:gd name="T59" fmla="*/ 29961 h 159"/>
                  <a:gd name="T60" fmla="+- 0 1766 1721"/>
                  <a:gd name="T61" fmla="*/ T60 w 106"/>
                  <a:gd name="T62" fmla="+- 0 29967 29809"/>
                  <a:gd name="T63" fmla="*/ 29967 h 159"/>
                  <a:gd name="T64" fmla="+- 0 1782 1721"/>
                  <a:gd name="T65" fmla="*/ T64 w 106"/>
                  <a:gd name="T66" fmla="+- 0 29967 29809"/>
                  <a:gd name="T67" fmla="*/ 29967 h 159"/>
                  <a:gd name="T68" fmla="+- 0 1804 1721"/>
                  <a:gd name="T69" fmla="*/ T68 w 106"/>
                  <a:gd name="T70" fmla="+- 0 29961 29809"/>
                  <a:gd name="T71" fmla="*/ 29961 h 159"/>
                  <a:gd name="T72" fmla="+- 0 1819 1721"/>
                  <a:gd name="T73" fmla="*/ T72 w 106"/>
                  <a:gd name="T74" fmla="+- 0 29945 29809"/>
                  <a:gd name="T75" fmla="*/ 29945 h 159"/>
                  <a:gd name="T76" fmla="+- 0 1827 1721"/>
                  <a:gd name="T77" fmla="*/ T76 w 106"/>
                  <a:gd name="T78" fmla="+- 0 29922 29809"/>
                  <a:gd name="T79" fmla="*/ 29922 h 159"/>
                  <a:gd name="T80" fmla="+- 0 1827 1721"/>
                  <a:gd name="T81" fmla="*/ T80 w 106"/>
                  <a:gd name="T82" fmla="+- 0 29809 29809"/>
                  <a:gd name="T83" fmla="*/ 29809 h 1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 h="159">
                    <a:moveTo>
                      <a:pt x="106" y="0"/>
                    </a:moveTo>
                    <a:lnTo>
                      <a:pt x="98" y="0"/>
                    </a:lnTo>
                    <a:lnTo>
                      <a:pt x="98" y="113"/>
                    </a:lnTo>
                    <a:lnTo>
                      <a:pt x="90" y="136"/>
                    </a:lnTo>
                    <a:lnTo>
                      <a:pt x="83" y="144"/>
                    </a:lnTo>
                    <a:lnTo>
                      <a:pt x="61" y="152"/>
                    </a:lnTo>
                    <a:lnTo>
                      <a:pt x="45" y="152"/>
                    </a:lnTo>
                    <a:lnTo>
                      <a:pt x="23" y="144"/>
                    </a:lnTo>
                    <a:lnTo>
                      <a:pt x="16" y="136"/>
                    </a:lnTo>
                    <a:lnTo>
                      <a:pt x="8" y="113"/>
                    </a:lnTo>
                    <a:lnTo>
                      <a:pt x="8" y="0"/>
                    </a:lnTo>
                    <a:lnTo>
                      <a:pt x="0" y="0"/>
                    </a:lnTo>
                    <a:lnTo>
                      <a:pt x="0" y="113"/>
                    </a:lnTo>
                    <a:lnTo>
                      <a:pt x="8" y="136"/>
                    </a:lnTo>
                    <a:lnTo>
                      <a:pt x="23" y="152"/>
                    </a:lnTo>
                    <a:lnTo>
                      <a:pt x="45" y="158"/>
                    </a:lnTo>
                    <a:lnTo>
                      <a:pt x="61" y="158"/>
                    </a:lnTo>
                    <a:lnTo>
                      <a:pt x="83" y="152"/>
                    </a:lnTo>
                    <a:lnTo>
                      <a:pt x="98" y="136"/>
                    </a:lnTo>
                    <a:lnTo>
                      <a:pt x="106" y="113"/>
                    </a:lnTo>
                    <a:lnTo>
                      <a:pt x="106"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32" name="Group 1100">
              <a:extLst>
                <a:ext uri="{FF2B5EF4-FFF2-40B4-BE49-F238E27FC236}">
                  <a16:creationId xmlns:a16="http://schemas.microsoft.com/office/drawing/2014/main" id="{8AB717D5-87F8-4D0D-A832-3169576DFD22}"/>
                </a:ext>
              </a:extLst>
            </p:cNvPr>
            <p:cNvGrpSpPr>
              <a:grpSpLocks/>
            </p:cNvGrpSpPr>
            <p:nvPr/>
          </p:nvGrpSpPr>
          <p:grpSpPr bwMode="auto">
            <a:xfrm>
              <a:off x="1887" y="29809"/>
              <a:ext cx="106" cy="159"/>
              <a:chOff x="1887" y="29809"/>
              <a:chExt cx="106" cy="159"/>
            </a:xfrm>
          </p:grpSpPr>
          <p:sp>
            <p:nvSpPr>
              <p:cNvPr id="20198" name="Freeform 1101">
                <a:extLst>
                  <a:ext uri="{FF2B5EF4-FFF2-40B4-BE49-F238E27FC236}">
                    <a16:creationId xmlns:a16="http://schemas.microsoft.com/office/drawing/2014/main" id="{1A30445B-3244-4646-9920-56DE3882DFFD}"/>
                  </a:ext>
                </a:extLst>
              </p:cNvPr>
              <p:cNvSpPr>
                <a:spLocks/>
              </p:cNvSpPr>
              <p:nvPr/>
            </p:nvSpPr>
            <p:spPr bwMode="auto">
              <a:xfrm>
                <a:off x="1887" y="29809"/>
                <a:ext cx="106" cy="159"/>
              </a:xfrm>
              <a:custGeom>
                <a:avLst/>
                <a:gdLst>
                  <a:gd name="T0" fmla="+- 0 1993 1887"/>
                  <a:gd name="T1" fmla="*/ T0 w 106"/>
                  <a:gd name="T2" fmla="+- 0 29967 29809"/>
                  <a:gd name="T3" fmla="*/ 29967 h 159"/>
                  <a:gd name="T4" fmla="+- 0 1993 1887"/>
                  <a:gd name="T5" fmla="*/ T4 w 106"/>
                  <a:gd name="T6" fmla="+- 0 29809 29809"/>
                  <a:gd name="T7" fmla="*/ 29809 h 159"/>
                  <a:gd name="T8" fmla="+- 0 1985 1887"/>
                  <a:gd name="T9" fmla="*/ T8 w 106"/>
                  <a:gd name="T10" fmla="+- 0 29809 29809"/>
                  <a:gd name="T11" fmla="*/ 29809 h 159"/>
                  <a:gd name="T12" fmla="+- 0 1985 1887"/>
                  <a:gd name="T13" fmla="*/ T12 w 106"/>
                  <a:gd name="T14" fmla="+- 0 29945 29809"/>
                  <a:gd name="T15" fmla="*/ 29945 h 159"/>
                  <a:gd name="T16" fmla="+- 0 1887 1887"/>
                  <a:gd name="T17" fmla="*/ T16 w 106"/>
                  <a:gd name="T18" fmla="+- 0 29809 29809"/>
                  <a:gd name="T19" fmla="*/ 29809 h 159"/>
                  <a:gd name="T20" fmla="+- 0 1887 1887"/>
                  <a:gd name="T21" fmla="*/ T20 w 106"/>
                  <a:gd name="T22" fmla="+- 0 29967 29809"/>
                  <a:gd name="T23" fmla="*/ 29967 h 159"/>
                  <a:gd name="T24" fmla="+- 0 1895 1887"/>
                  <a:gd name="T25" fmla="*/ T24 w 106"/>
                  <a:gd name="T26" fmla="+- 0 29967 29809"/>
                  <a:gd name="T27" fmla="*/ 29967 h 159"/>
                  <a:gd name="T28" fmla="+- 0 1895 1887"/>
                  <a:gd name="T29" fmla="*/ T28 w 106"/>
                  <a:gd name="T30" fmla="+- 0 29832 29809"/>
                  <a:gd name="T31" fmla="*/ 29832 h 159"/>
                  <a:gd name="T32" fmla="+- 0 1993 1887"/>
                  <a:gd name="T33" fmla="*/ T32 w 106"/>
                  <a:gd name="T34" fmla="+- 0 29967 29809"/>
                  <a:gd name="T35" fmla="*/ 29967 h 1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06" h="159">
                    <a:moveTo>
                      <a:pt x="106" y="158"/>
                    </a:moveTo>
                    <a:lnTo>
                      <a:pt x="106" y="0"/>
                    </a:lnTo>
                    <a:lnTo>
                      <a:pt x="98" y="0"/>
                    </a:lnTo>
                    <a:lnTo>
                      <a:pt x="98" y="136"/>
                    </a:lnTo>
                    <a:lnTo>
                      <a:pt x="0" y="0"/>
                    </a:lnTo>
                    <a:lnTo>
                      <a:pt x="0" y="158"/>
                    </a:lnTo>
                    <a:lnTo>
                      <a:pt x="8" y="158"/>
                    </a:lnTo>
                    <a:lnTo>
                      <a:pt x="8" y="23"/>
                    </a:lnTo>
                    <a:lnTo>
                      <a:pt x="106" y="15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33" name="Group 1102">
              <a:extLst>
                <a:ext uri="{FF2B5EF4-FFF2-40B4-BE49-F238E27FC236}">
                  <a16:creationId xmlns:a16="http://schemas.microsoft.com/office/drawing/2014/main" id="{7CD5FA84-4573-448D-A648-BD80F993FC54}"/>
                </a:ext>
              </a:extLst>
            </p:cNvPr>
            <p:cNvGrpSpPr>
              <a:grpSpLocks/>
            </p:cNvGrpSpPr>
            <p:nvPr/>
          </p:nvGrpSpPr>
          <p:grpSpPr bwMode="auto">
            <a:xfrm>
              <a:off x="2053" y="29809"/>
              <a:ext cx="2" cy="159"/>
              <a:chOff x="2053" y="29809"/>
              <a:chExt cx="2" cy="159"/>
            </a:xfrm>
          </p:grpSpPr>
          <p:sp>
            <p:nvSpPr>
              <p:cNvPr id="20197" name="Freeform 1103">
                <a:extLst>
                  <a:ext uri="{FF2B5EF4-FFF2-40B4-BE49-F238E27FC236}">
                    <a16:creationId xmlns:a16="http://schemas.microsoft.com/office/drawing/2014/main" id="{E2B2C57E-DCFC-46F9-8AC3-194BCC732D51}"/>
                  </a:ext>
                </a:extLst>
              </p:cNvPr>
              <p:cNvSpPr>
                <a:spLocks/>
              </p:cNvSpPr>
              <p:nvPr/>
            </p:nvSpPr>
            <p:spPr bwMode="auto">
              <a:xfrm>
                <a:off x="2053" y="29809"/>
                <a:ext cx="2" cy="159"/>
              </a:xfrm>
              <a:custGeom>
                <a:avLst/>
                <a:gdLst>
                  <a:gd name="T0" fmla="+- 0 29809 29809"/>
                  <a:gd name="T1" fmla="*/ 29809 h 159"/>
                  <a:gd name="T2" fmla="+- 0 29967 29809"/>
                  <a:gd name="T3" fmla="*/ 29967 h 159"/>
                </a:gdLst>
                <a:ahLst/>
                <a:cxnLst>
                  <a:cxn ang="0">
                    <a:pos x="0" y="T1"/>
                  </a:cxn>
                  <a:cxn ang="0">
                    <a:pos x="0" y="T3"/>
                  </a:cxn>
                </a:cxnLst>
                <a:rect l="0" t="0" r="r" b="b"/>
                <a:pathLst>
                  <a:path h="159">
                    <a:moveTo>
                      <a:pt x="0" y="0"/>
                    </a:moveTo>
                    <a:lnTo>
                      <a:pt x="0" y="15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34" name="Group 1104">
              <a:extLst>
                <a:ext uri="{FF2B5EF4-FFF2-40B4-BE49-F238E27FC236}">
                  <a16:creationId xmlns:a16="http://schemas.microsoft.com/office/drawing/2014/main" id="{B90CE28B-3007-4432-B3EE-8893459E252E}"/>
                </a:ext>
              </a:extLst>
            </p:cNvPr>
            <p:cNvGrpSpPr>
              <a:grpSpLocks/>
            </p:cNvGrpSpPr>
            <p:nvPr/>
          </p:nvGrpSpPr>
          <p:grpSpPr bwMode="auto">
            <a:xfrm>
              <a:off x="2061" y="29817"/>
              <a:ext cx="2" cy="144"/>
              <a:chOff x="2061" y="29817"/>
              <a:chExt cx="2" cy="144"/>
            </a:xfrm>
          </p:grpSpPr>
          <p:sp>
            <p:nvSpPr>
              <p:cNvPr id="20196" name="Freeform 1105">
                <a:extLst>
                  <a:ext uri="{FF2B5EF4-FFF2-40B4-BE49-F238E27FC236}">
                    <a16:creationId xmlns:a16="http://schemas.microsoft.com/office/drawing/2014/main" id="{DF588A2A-8EE9-4FD0-BCA8-496E4686267F}"/>
                  </a:ext>
                </a:extLst>
              </p:cNvPr>
              <p:cNvSpPr>
                <a:spLocks/>
              </p:cNvSpPr>
              <p:nvPr/>
            </p:nvSpPr>
            <p:spPr bwMode="auto">
              <a:xfrm>
                <a:off x="2061" y="29817"/>
                <a:ext cx="2" cy="144"/>
              </a:xfrm>
              <a:custGeom>
                <a:avLst/>
                <a:gdLst>
                  <a:gd name="T0" fmla="+- 0 29817 29817"/>
                  <a:gd name="T1" fmla="*/ 29817 h 144"/>
                  <a:gd name="T2" fmla="+- 0 29961 29817"/>
                  <a:gd name="T3" fmla="*/ 29961 h 144"/>
                </a:gdLst>
                <a:ahLst/>
                <a:cxnLst>
                  <a:cxn ang="0">
                    <a:pos x="0" y="T1"/>
                  </a:cxn>
                  <a:cxn ang="0">
                    <a:pos x="0" y="T3"/>
                  </a:cxn>
                </a:cxnLst>
                <a:rect l="0" t="0" r="r" b="b"/>
                <a:pathLst>
                  <a:path h="144">
                    <a:moveTo>
                      <a:pt x="0" y="0"/>
                    </a:moveTo>
                    <a:lnTo>
                      <a:pt x="0" y="144"/>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35" name="Group 1106">
              <a:extLst>
                <a:ext uri="{FF2B5EF4-FFF2-40B4-BE49-F238E27FC236}">
                  <a16:creationId xmlns:a16="http://schemas.microsoft.com/office/drawing/2014/main" id="{C0484EDF-0EDC-4B9B-8295-DC347C25CA30}"/>
                </a:ext>
              </a:extLst>
            </p:cNvPr>
            <p:cNvGrpSpPr>
              <a:grpSpLocks/>
            </p:cNvGrpSpPr>
            <p:nvPr/>
          </p:nvGrpSpPr>
          <p:grpSpPr bwMode="auto">
            <a:xfrm>
              <a:off x="2053" y="29809"/>
              <a:ext cx="106" cy="159"/>
              <a:chOff x="2053" y="29809"/>
              <a:chExt cx="106" cy="159"/>
            </a:xfrm>
          </p:grpSpPr>
          <p:sp>
            <p:nvSpPr>
              <p:cNvPr id="20195" name="Freeform 1107">
                <a:extLst>
                  <a:ext uri="{FF2B5EF4-FFF2-40B4-BE49-F238E27FC236}">
                    <a16:creationId xmlns:a16="http://schemas.microsoft.com/office/drawing/2014/main" id="{F6BFCF06-C1D5-4ECE-8BFD-6CA4EBDC0EC2}"/>
                  </a:ext>
                </a:extLst>
              </p:cNvPr>
              <p:cNvSpPr>
                <a:spLocks/>
              </p:cNvSpPr>
              <p:nvPr/>
            </p:nvSpPr>
            <p:spPr bwMode="auto">
              <a:xfrm>
                <a:off x="2053" y="29809"/>
                <a:ext cx="106" cy="159"/>
              </a:xfrm>
              <a:custGeom>
                <a:avLst/>
                <a:gdLst>
                  <a:gd name="T0" fmla="+- 0 2053 2053"/>
                  <a:gd name="T1" fmla="*/ T0 w 106"/>
                  <a:gd name="T2" fmla="+- 0 29809 29809"/>
                  <a:gd name="T3" fmla="*/ 29809 h 159"/>
                  <a:gd name="T4" fmla="+- 0 2106 2053"/>
                  <a:gd name="T5" fmla="*/ T4 w 106"/>
                  <a:gd name="T6" fmla="+- 0 29809 29809"/>
                  <a:gd name="T7" fmla="*/ 29809 h 159"/>
                  <a:gd name="T8" fmla="+- 0 2128 2053"/>
                  <a:gd name="T9" fmla="*/ T8 w 106"/>
                  <a:gd name="T10" fmla="+- 0 29817 29809"/>
                  <a:gd name="T11" fmla="*/ 29817 h 159"/>
                  <a:gd name="T12" fmla="+- 0 2143 2053"/>
                  <a:gd name="T13" fmla="*/ T12 w 106"/>
                  <a:gd name="T14" fmla="+- 0 29832 29809"/>
                  <a:gd name="T15" fmla="*/ 29832 h 159"/>
                  <a:gd name="T16" fmla="+- 0 2151 2053"/>
                  <a:gd name="T17" fmla="*/ T16 w 106"/>
                  <a:gd name="T18" fmla="+- 0 29848 29809"/>
                  <a:gd name="T19" fmla="*/ 29848 h 159"/>
                  <a:gd name="T20" fmla="+- 0 2159 2053"/>
                  <a:gd name="T21" fmla="*/ T20 w 106"/>
                  <a:gd name="T22" fmla="+- 0 29870 29809"/>
                  <a:gd name="T23" fmla="*/ 29870 h 159"/>
                  <a:gd name="T24" fmla="+- 0 2159 2053"/>
                  <a:gd name="T25" fmla="*/ T24 w 106"/>
                  <a:gd name="T26" fmla="+- 0 29908 29809"/>
                  <a:gd name="T27" fmla="*/ 29908 h 159"/>
                  <a:gd name="T28" fmla="+- 0 2151 2053"/>
                  <a:gd name="T29" fmla="*/ T28 w 106"/>
                  <a:gd name="T30" fmla="+- 0 29930 29809"/>
                  <a:gd name="T31" fmla="*/ 29930 h 159"/>
                  <a:gd name="T32" fmla="+- 0 2143 2053"/>
                  <a:gd name="T33" fmla="*/ T32 w 106"/>
                  <a:gd name="T34" fmla="+- 0 29945 29809"/>
                  <a:gd name="T35" fmla="*/ 29945 h 159"/>
                  <a:gd name="T36" fmla="+- 0 2128 2053"/>
                  <a:gd name="T37" fmla="*/ T36 w 106"/>
                  <a:gd name="T38" fmla="+- 0 29961 29809"/>
                  <a:gd name="T39" fmla="*/ 29961 h 159"/>
                  <a:gd name="T40" fmla="+- 0 2106 2053"/>
                  <a:gd name="T41" fmla="*/ T40 w 106"/>
                  <a:gd name="T42" fmla="+- 0 29967 29809"/>
                  <a:gd name="T43" fmla="*/ 29967 h 159"/>
                  <a:gd name="T44" fmla="+- 0 2053 2053"/>
                  <a:gd name="T45" fmla="*/ T44 w 106"/>
                  <a:gd name="T46" fmla="+- 0 29967 29809"/>
                  <a:gd name="T47" fmla="*/ 29967 h 1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06" h="159">
                    <a:moveTo>
                      <a:pt x="0" y="0"/>
                    </a:moveTo>
                    <a:lnTo>
                      <a:pt x="53" y="0"/>
                    </a:lnTo>
                    <a:lnTo>
                      <a:pt x="75" y="8"/>
                    </a:lnTo>
                    <a:lnTo>
                      <a:pt x="90" y="23"/>
                    </a:lnTo>
                    <a:lnTo>
                      <a:pt x="98" y="39"/>
                    </a:lnTo>
                    <a:lnTo>
                      <a:pt x="106" y="61"/>
                    </a:lnTo>
                    <a:lnTo>
                      <a:pt x="106" y="99"/>
                    </a:lnTo>
                    <a:lnTo>
                      <a:pt x="98" y="121"/>
                    </a:lnTo>
                    <a:lnTo>
                      <a:pt x="90" y="136"/>
                    </a:lnTo>
                    <a:lnTo>
                      <a:pt x="75" y="152"/>
                    </a:lnTo>
                    <a:lnTo>
                      <a:pt x="53" y="158"/>
                    </a:lnTo>
                    <a:lnTo>
                      <a:pt x="0" y="15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36" name="Group 1108">
              <a:extLst>
                <a:ext uri="{FF2B5EF4-FFF2-40B4-BE49-F238E27FC236}">
                  <a16:creationId xmlns:a16="http://schemas.microsoft.com/office/drawing/2014/main" id="{A10B13A2-64E5-4C96-8113-71769926128B}"/>
                </a:ext>
              </a:extLst>
            </p:cNvPr>
            <p:cNvGrpSpPr>
              <a:grpSpLocks/>
            </p:cNvGrpSpPr>
            <p:nvPr/>
          </p:nvGrpSpPr>
          <p:grpSpPr bwMode="auto">
            <a:xfrm>
              <a:off x="2061" y="29817"/>
              <a:ext cx="91" cy="144"/>
              <a:chOff x="2061" y="29817"/>
              <a:chExt cx="91" cy="144"/>
            </a:xfrm>
          </p:grpSpPr>
          <p:sp>
            <p:nvSpPr>
              <p:cNvPr id="20194" name="Freeform 1109">
                <a:extLst>
                  <a:ext uri="{FF2B5EF4-FFF2-40B4-BE49-F238E27FC236}">
                    <a16:creationId xmlns:a16="http://schemas.microsoft.com/office/drawing/2014/main" id="{E86770F9-3871-493A-8BCA-4C2F10C0DC95}"/>
                  </a:ext>
                </a:extLst>
              </p:cNvPr>
              <p:cNvSpPr>
                <a:spLocks/>
              </p:cNvSpPr>
              <p:nvPr/>
            </p:nvSpPr>
            <p:spPr bwMode="auto">
              <a:xfrm>
                <a:off x="2061" y="29817"/>
                <a:ext cx="91" cy="144"/>
              </a:xfrm>
              <a:custGeom>
                <a:avLst/>
                <a:gdLst>
                  <a:gd name="T0" fmla="+- 0 2061 2061"/>
                  <a:gd name="T1" fmla="*/ T0 w 91"/>
                  <a:gd name="T2" fmla="+- 0 29817 29817"/>
                  <a:gd name="T3" fmla="*/ 29817 h 144"/>
                  <a:gd name="T4" fmla="+- 0 2106 2061"/>
                  <a:gd name="T5" fmla="*/ T4 w 91"/>
                  <a:gd name="T6" fmla="+- 0 29817 29817"/>
                  <a:gd name="T7" fmla="*/ 29817 h 144"/>
                  <a:gd name="T8" fmla="+- 0 2128 2061"/>
                  <a:gd name="T9" fmla="*/ T8 w 91"/>
                  <a:gd name="T10" fmla="+- 0 29825 29817"/>
                  <a:gd name="T11" fmla="*/ 29825 h 144"/>
                  <a:gd name="T12" fmla="+- 0 2136 2061"/>
                  <a:gd name="T13" fmla="*/ T12 w 91"/>
                  <a:gd name="T14" fmla="+- 0 29832 29817"/>
                  <a:gd name="T15" fmla="*/ 29832 h 144"/>
                  <a:gd name="T16" fmla="+- 0 2143 2061"/>
                  <a:gd name="T17" fmla="*/ T16 w 91"/>
                  <a:gd name="T18" fmla="+- 0 29848 29817"/>
                  <a:gd name="T19" fmla="*/ 29848 h 144"/>
                  <a:gd name="T20" fmla="+- 0 2151 2061"/>
                  <a:gd name="T21" fmla="*/ T20 w 91"/>
                  <a:gd name="T22" fmla="+- 0 29870 29817"/>
                  <a:gd name="T23" fmla="*/ 29870 h 144"/>
                  <a:gd name="T24" fmla="+- 0 2151 2061"/>
                  <a:gd name="T25" fmla="*/ T24 w 91"/>
                  <a:gd name="T26" fmla="+- 0 29908 29817"/>
                  <a:gd name="T27" fmla="*/ 29908 h 144"/>
                  <a:gd name="T28" fmla="+- 0 2143 2061"/>
                  <a:gd name="T29" fmla="*/ T28 w 91"/>
                  <a:gd name="T30" fmla="+- 0 29930 29817"/>
                  <a:gd name="T31" fmla="*/ 29930 h 144"/>
                  <a:gd name="T32" fmla="+- 0 2136 2061"/>
                  <a:gd name="T33" fmla="*/ T32 w 91"/>
                  <a:gd name="T34" fmla="+- 0 29945 29817"/>
                  <a:gd name="T35" fmla="*/ 29945 h 144"/>
                  <a:gd name="T36" fmla="+- 0 2128 2061"/>
                  <a:gd name="T37" fmla="*/ T36 w 91"/>
                  <a:gd name="T38" fmla="+- 0 29953 29817"/>
                  <a:gd name="T39" fmla="*/ 29953 h 144"/>
                  <a:gd name="T40" fmla="+- 0 2106 2061"/>
                  <a:gd name="T41" fmla="*/ T40 w 91"/>
                  <a:gd name="T42" fmla="+- 0 29961 29817"/>
                  <a:gd name="T43" fmla="*/ 29961 h 144"/>
                  <a:gd name="T44" fmla="+- 0 2061 2061"/>
                  <a:gd name="T45" fmla="*/ T44 w 91"/>
                  <a:gd name="T46" fmla="+- 0 29961 29817"/>
                  <a:gd name="T47" fmla="*/ 29961 h 1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91" h="144">
                    <a:moveTo>
                      <a:pt x="0" y="0"/>
                    </a:moveTo>
                    <a:lnTo>
                      <a:pt x="45" y="0"/>
                    </a:lnTo>
                    <a:lnTo>
                      <a:pt x="67" y="8"/>
                    </a:lnTo>
                    <a:lnTo>
                      <a:pt x="75" y="15"/>
                    </a:lnTo>
                    <a:lnTo>
                      <a:pt x="82" y="31"/>
                    </a:lnTo>
                    <a:lnTo>
                      <a:pt x="90" y="53"/>
                    </a:lnTo>
                    <a:lnTo>
                      <a:pt x="90" y="91"/>
                    </a:lnTo>
                    <a:lnTo>
                      <a:pt x="82" y="113"/>
                    </a:lnTo>
                    <a:lnTo>
                      <a:pt x="75" y="128"/>
                    </a:lnTo>
                    <a:lnTo>
                      <a:pt x="67" y="136"/>
                    </a:lnTo>
                    <a:lnTo>
                      <a:pt x="45" y="144"/>
                    </a:lnTo>
                    <a:lnTo>
                      <a:pt x="0" y="144"/>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37" name="Group 1110">
              <a:extLst>
                <a:ext uri="{FF2B5EF4-FFF2-40B4-BE49-F238E27FC236}">
                  <a16:creationId xmlns:a16="http://schemas.microsoft.com/office/drawing/2014/main" id="{949E0F5F-D858-42F6-9994-695265517BF8}"/>
                </a:ext>
              </a:extLst>
            </p:cNvPr>
            <p:cNvGrpSpPr>
              <a:grpSpLocks/>
            </p:cNvGrpSpPr>
            <p:nvPr/>
          </p:nvGrpSpPr>
          <p:grpSpPr bwMode="auto">
            <a:xfrm>
              <a:off x="2211" y="29809"/>
              <a:ext cx="2" cy="159"/>
              <a:chOff x="2211" y="29809"/>
              <a:chExt cx="2" cy="159"/>
            </a:xfrm>
          </p:grpSpPr>
          <p:sp>
            <p:nvSpPr>
              <p:cNvPr id="20193" name="Freeform 1111">
                <a:extLst>
                  <a:ext uri="{FF2B5EF4-FFF2-40B4-BE49-F238E27FC236}">
                    <a16:creationId xmlns:a16="http://schemas.microsoft.com/office/drawing/2014/main" id="{B86F1490-97CC-4037-8B80-424839B9265D}"/>
                  </a:ext>
                </a:extLst>
              </p:cNvPr>
              <p:cNvSpPr>
                <a:spLocks/>
              </p:cNvSpPr>
              <p:nvPr/>
            </p:nvSpPr>
            <p:spPr bwMode="auto">
              <a:xfrm>
                <a:off x="2211" y="29809"/>
                <a:ext cx="2" cy="159"/>
              </a:xfrm>
              <a:custGeom>
                <a:avLst/>
                <a:gdLst>
                  <a:gd name="T0" fmla="+- 0 29809 29809"/>
                  <a:gd name="T1" fmla="*/ 29809 h 159"/>
                  <a:gd name="T2" fmla="+- 0 29967 29809"/>
                  <a:gd name="T3" fmla="*/ 29967 h 159"/>
                </a:gdLst>
                <a:ahLst/>
                <a:cxnLst>
                  <a:cxn ang="0">
                    <a:pos x="0" y="T1"/>
                  </a:cxn>
                  <a:cxn ang="0">
                    <a:pos x="0" y="T3"/>
                  </a:cxn>
                </a:cxnLst>
                <a:rect l="0" t="0" r="r" b="b"/>
                <a:pathLst>
                  <a:path h="159">
                    <a:moveTo>
                      <a:pt x="0" y="0"/>
                    </a:moveTo>
                    <a:lnTo>
                      <a:pt x="0" y="15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38" name="Group 1112">
              <a:extLst>
                <a:ext uri="{FF2B5EF4-FFF2-40B4-BE49-F238E27FC236}">
                  <a16:creationId xmlns:a16="http://schemas.microsoft.com/office/drawing/2014/main" id="{9E6C4B71-0B06-4694-92C4-F262B2C17BA2}"/>
                </a:ext>
              </a:extLst>
            </p:cNvPr>
            <p:cNvGrpSpPr>
              <a:grpSpLocks/>
            </p:cNvGrpSpPr>
            <p:nvPr/>
          </p:nvGrpSpPr>
          <p:grpSpPr bwMode="auto">
            <a:xfrm>
              <a:off x="2219" y="29817"/>
              <a:ext cx="2" cy="144"/>
              <a:chOff x="2219" y="29817"/>
              <a:chExt cx="2" cy="144"/>
            </a:xfrm>
          </p:grpSpPr>
          <p:sp>
            <p:nvSpPr>
              <p:cNvPr id="20192" name="Freeform 1113">
                <a:extLst>
                  <a:ext uri="{FF2B5EF4-FFF2-40B4-BE49-F238E27FC236}">
                    <a16:creationId xmlns:a16="http://schemas.microsoft.com/office/drawing/2014/main" id="{685FFB7F-F50A-4E99-883E-2201C5216A5A}"/>
                  </a:ext>
                </a:extLst>
              </p:cNvPr>
              <p:cNvSpPr>
                <a:spLocks/>
              </p:cNvSpPr>
              <p:nvPr/>
            </p:nvSpPr>
            <p:spPr bwMode="auto">
              <a:xfrm>
                <a:off x="2219" y="29817"/>
                <a:ext cx="2" cy="144"/>
              </a:xfrm>
              <a:custGeom>
                <a:avLst/>
                <a:gdLst>
                  <a:gd name="T0" fmla="+- 0 29817 29817"/>
                  <a:gd name="T1" fmla="*/ 29817 h 144"/>
                  <a:gd name="T2" fmla="+- 0 29961 29817"/>
                  <a:gd name="T3" fmla="*/ 29961 h 144"/>
                </a:gdLst>
                <a:ahLst/>
                <a:cxnLst>
                  <a:cxn ang="0">
                    <a:pos x="0" y="T1"/>
                  </a:cxn>
                  <a:cxn ang="0">
                    <a:pos x="0" y="T3"/>
                  </a:cxn>
                </a:cxnLst>
                <a:rect l="0" t="0" r="r" b="b"/>
                <a:pathLst>
                  <a:path h="144">
                    <a:moveTo>
                      <a:pt x="0" y="0"/>
                    </a:moveTo>
                    <a:lnTo>
                      <a:pt x="0" y="144"/>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39" name="Group 1114">
              <a:extLst>
                <a:ext uri="{FF2B5EF4-FFF2-40B4-BE49-F238E27FC236}">
                  <a16:creationId xmlns:a16="http://schemas.microsoft.com/office/drawing/2014/main" id="{B0F76CF3-7040-43A7-8D3E-F368A53209AC}"/>
                </a:ext>
              </a:extLst>
            </p:cNvPr>
            <p:cNvGrpSpPr>
              <a:grpSpLocks/>
            </p:cNvGrpSpPr>
            <p:nvPr/>
          </p:nvGrpSpPr>
          <p:grpSpPr bwMode="auto">
            <a:xfrm>
              <a:off x="2211" y="29809"/>
              <a:ext cx="91" cy="8"/>
              <a:chOff x="2211" y="29809"/>
              <a:chExt cx="91" cy="8"/>
            </a:xfrm>
          </p:grpSpPr>
          <p:sp>
            <p:nvSpPr>
              <p:cNvPr id="20191" name="Freeform 1115">
                <a:extLst>
                  <a:ext uri="{FF2B5EF4-FFF2-40B4-BE49-F238E27FC236}">
                    <a16:creationId xmlns:a16="http://schemas.microsoft.com/office/drawing/2014/main" id="{AEEB3F58-9F0E-49A0-8514-8E310BA0C4A6}"/>
                  </a:ext>
                </a:extLst>
              </p:cNvPr>
              <p:cNvSpPr>
                <a:spLocks/>
              </p:cNvSpPr>
              <p:nvPr/>
            </p:nvSpPr>
            <p:spPr bwMode="auto">
              <a:xfrm>
                <a:off x="2211" y="29809"/>
                <a:ext cx="91" cy="8"/>
              </a:xfrm>
              <a:custGeom>
                <a:avLst/>
                <a:gdLst>
                  <a:gd name="T0" fmla="+- 0 2211 2211"/>
                  <a:gd name="T1" fmla="*/ T0 w 91"/>
                  <a:gd name="T2" fmla="+- 0 29809 29809"/>
                  <a:gd name="T3" fmla="*/ 29809 h 8"/>
                  <a:gd name="T4" fmla="+- 0 2302 2211"/>
                  <a:gd name="T5" fmla="*/ T4 w 91"/>
                  <a:gd name="T6" fmla="+- 0 29809 29809"/>
                  <a:gd name="T7" fmla="*/ 29809 h 8"/>
                  <a:gd name="T8" fmla="+- 0 2302 2211"/>
                  <a:gd name="T9" fmla="*/ T8 w 91"/>
                  <a:gd name="T10" fmla="+- 0 29817 29809"/>
                  <a:gd name="T11" fmla="*/ 29817 h 8"/>
                  <a:gd name="T12" fmla="+- 0 2219 2211"/>
                  <a:gd name="T13" fmla="*/ T12 w 91"/>
                  <a:gd name="T14" fmla="+- 0 29817 29809"/>
                  <a:gd name="T15" fmla="*/ 29817 h 8"/>
                </a:gdLst>
                <a:ahLst/>
                <a:cxnLst>
                  <a:cxn ang="0">
                    <a:pos x="T1" y="T3"/>
                  </a:cxn>
                  <a:cxn ang="0">
                    <a:pos x="T5" y="T7"/>
                  </a:cxn>
                  <a:cxn ang="0">
                    <a:pos x="T9" y="T11"/>
                  </a:cxn>
                  <a:cxn ang="0">
                    <a:pos x="T13" y="T15"/>
                  </a:cxn>
                </a:cxnLst>
                <a:rect l="0" t="0" r="r" b="b"/>
                <a:pathLst>
                  <a:path w="91" h="8">
                    <a:moveTo>
                      <a:pt x="0" y="0"/>
                    </a:moveTo>
                    <a:lnTo>
                      <a:pt x="91" y="0"/>
                    </a:lnTo>
                    <a:lnTo>
                      <a:pt x="91" y="8"/>
                    </a:lnTo>
                    <a:lnTo>
                      <a:pt x="8" y="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40" name="Group 1116">
              <a:extLst>
                <a:ext uri="{FF2B5EF4-FFF2-40B4-BE49-F238E27FC236}">
                  <a16:creationId xmlns:a16="http://schemas.microsoft.com/office/drawing/2014/main" id="{833B49BD-DA51-4164-841F-62B68A66CE53}"/>
                </a:ext>
              </a:extLst>
            </p:cNvPr>
            <p:cNvGrpSpPr>
              <a:grpSpLocks/>
            </p:cNvGrpSpPr>
            <p:nvPr/>
          </p:nvGrpSpPr>
          <p:grpSpPr bwMode="auto">
            <a:xfrm>
              <a:off x="2219" y="29885"/>
              <a:ext cx="46" cy="8"/>
              <a:chOff x="2219" y="29885"/>
              <a:chExt cx="46" cy="8"/>
            </a:xfrm>
          </p:grpSpPr>
          <p:sp>
            <p:nvSpPr>
              <p:cNvPr id="20190" name="Freeform 1117">
                <a:extLst>
                  <a:ext uri="{FF2B5EF4-FFF2-40B4-BE49-F238E27FC236}">
                    <a16:creationId xmlns:a16="http://schemas.microsoft.com/office/drawing/2014/main" id="{D90C1085-28B3-40C1-928C-8E38ADDFEF04}"/>
                  </a:ext>
                </a:extLst>
              </p:cNvPr>
              <p:cNvSpPr>
                <a:spLocks/>
              </p:cNvSpPr>
              <p:nvPr/>
            </p:nvSpPr>
            <p:spPr bwMode="auto">
              <a:xfrm>
                <a:off x="2219" y="29885"/>
                <a:ext cx="46" cy="8"/>
              </a:xfrm>
              <a:custGeom>
                <a:avLst/>
                <a:gdLst>
                  <a:gd name="T0" fmla="+- 0 2219 2219"/>
                  <a:gd name="T1" fmla="*/ T0 w 46"/>
                  <a:gd name="T2" fmla="+- 0 29885 29885"/>
                  <a:gd name="T3" fmla="*/ 29885 h 8"/>
                  <a:gd name="T4" fmla="+- 0 2264 2219"/>
                  <a:gd name="T5" fmla="*/ T4 w 46"/>
                  <a:gd name="T6" fmla="+- 0 29885 29885"/>
                  <a:gd name="T7" fmla="*/ 29885 h 8"/>
                  <a:gd name="T8" fmla="+- 0 2264 2219"/>
                  <a:gd name="T9" fmla="*/ T8 w 46"/>
                  <a:gd name="T10" fmla="+- 0 29893 29885"/>
                  <a:gd name="T11" fmla="*/ 29893 h 8"/>
                  <a:gd name="T12" fmla="+- 0 2219 2219"/>
                  <a:gd name="T13" fmla="*/ T12 w 46"/>
                  <a:gd name="T14" fmla="+- 0 29893 29885"/>
                  <a:gd name="T15" fmla="*/ 29893 h 8"/>
                </a:gdLst>
                <a:ahLst/>
                <a:cxnLst>
                  <a:cxn ang="0">
                    <a:pos x="T1" y="T3"/>
                  </a:cxn>
                  <a:cxn ang="0">
                    <a:pos x="T5" y="T7"/>
                  </a:cxn>
                  <a:cxn ang="0">
                    <a:pos x="T9" y="T11"/>
                  </a:cxn>
                  <a:cxn ang="0">
                    <a:pos x="T13" y="T15"/>
                  </a:cxn>
                </a:cxnLst>
                <a:rect l="0" t="0" r="r" b="b"/>
                <a:pathLst>
                  <a:path w="46" h="8">
                    <a:moveTo>
                      <a:pt x="0" y="0"/>
                    </a:moveTo>
                    <a:lnTo>
                      <a:pt x="45" y="0"/>
                    </a:lnTo>
                    <a:lnTo>
                      <a:pt x="45" y="8"/>
                    </a:lnTo>
                    <a:lnTo>
                      <a:pt x="0" y="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41" name="Group 1118">
              <a:extLst>
                <a:ext uri="{FF2B5EF4-FFF2-40B4-BE49-F238E27FC236}">
                  <a16:creationId xmlns:a16="http://schemas.microsoft.com/office/drawing/2014/main" id="{7EC60CBC-4504-4EAF-B791-D0C90345584C}"/>
                </a:ext>
              </a:extLst>
            </p:cNvPr>
            <p:cNvGrpSpPr>
              <a:grpSpLocks/>
            </p:cNvGrpSpPr>
            <p:nvPr/>
          </p:nvGrpSpPr>
          <p:grpSpPr bwMode="auto">
            <a:xfrm>
              <a:off x="2211" y="29961"/>
              <a:ext cx="91" cy="7"/>
              <a:chOff x="2211" y="29961"/>
              <a:chExt cx="91" cy="7"/>
            </a:xfrm>
          </p:grpSpPr>
          <p:sp>
            <p:nvSpPr>
              <p:cNvPr id="20189" name="Freeform 1119">
                <a:extLst>
                  <a:ext uri="{FF2B5EF4-FFF2-40B4-BE49-F238E27FC236}">
                    <a16:creationId xmlns:a16="http://schemas.microsoft.com/office/drawing/2014/main" id="{CE6FFD12-3DF7-4948-8CFF-B2D0A131B364}"/>
                  </a:ext>
                </a:extLst>
              </p:cNvPr>
              <p:cNvSpPr>
                <a:spLocks/>
              </p:cNvSpPr>
              <p:nvPr/>
            </p:nvSpPr>
            <p:spPr bwMode="auto">
              <a:xfrm>
                <a:off x="2211" y="29961"/>
                <a:ext cx="91" cy="7"/>
              </a:xfrm>
              <a:custGeom>
                <a:avLst/>
                <a:gdLst>
                  <a:gd name="T0" fmla="+- 0 2219 2211"/>
                  <a:gd name="T1" fmla="*/ T0 w 91"/>
                  <a:gd name="T2" fmla="+- 0 29961 29961"/>
                  <a:gd name="T3" fmla="*/ 29961 h 7"/>
                  <a:gd name="T4" fmla="+- 0 2302 2211"/>
                  <a:gd name="T5" fmla="*/ T4 w 91"/>
                  <a:gd name="T6" fmla="+- 0 29961 29961"/>
                  <a:gd name="T7" fmla="*/ 29961 h 7"/>
                  <a:gd name="T8" fmla="+- 0 2302 2211"/>
                  <a:gd name="T9" fmla="*/ T8 w 91"/>
                  <a:gd name="T10" fmla="+- 0 29967 29961"/>
                  <a:gd name="T11" fmla="*/ 29967 h 7"/>
                  <a:gd name="T12" fmla="+- 0 2211 2211"/>
                  <a:gd name="T13" fmla="*/ T12 w 91"/>
                  <a:gd name="T14" fmla="+- 0 29967 29961"/>
                  <a:gd name="T15" fmla="*/ 29967 h 7"/>
                </a:gdLst>
                <a:ahLst/>
                <a:cxnLst>
                  <a:cxn ang="0">
                    <a:pos x="T1" y="T3"/>
                  </a:cxn>
                  <a:cxn ang="0">
                    <a:pos x="T5" y="T7"/>
                  </a:cxn>
                  <a:cxn ang="0">
                    <a:pos x="T9" y="T11"/>
                  </a:cxn>
                  <a:cxn ang="0">
                    <a:pos x="T13" y="T15"/>
                  </a:cxn>
                </a:cxnLst>
                <a:rect l="0" t="0" r="r" b="b"/>
                <a:pathLst>
                  <a:path w="91" h="7">
                    <a:moveTo>
                      <a:pt x="8" y="0"/>
                    </a:moveTo>
                    <a:lnTo>
                      <a:pt x="91" y="0"/>
                    </a:lnTo>
                    <a:lnTo>
                      <a:pt x="91" y="6"/>
                    </a:lnTo>
                    <a:lnTo>
                      <a:pt x="0" y="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42" name="Group 1120">
              <a:extLst>
                <a:ext uri="{FF2B5EF4-FFF2-40B4-BE49-F238E27FC236}">
                  <a16:creationId xmlns:a16="http://schemas.microsoft.com/office/drawing/2014/main" id="{2589CA4B-4EFD-4309-B256-D895AD851705}"/>
                </a:ext>
              </a:extLst>
            </p:cNvPr>
            <p:cNvGrpSpPr>
              <a:grpSpLocks/>
            </p:cNvGrpSpPr>
            <p:nvPr/>
          </p:nvGrpSpPr>
          <p:grpSpPr bwMode="auto">
            <a:xfrm>
              <a:off x="2354" y="29809"/>
              <a:ext cx="2" cy="159"/>
              <a:chOff x="2354" y="29809"/>
              <a:chExt cx="2" cy="159"/>
            </a:xfrm>
          </p:grpSpPr>
          <p:sp>
            <p:nvSpPr>
              <p:cNvPr id="20188" name="Freeform 1121">
                <a:extLst>
                  <a:ext uri="{FF2B5EF4-FFF2-40B4-BE49-F238E27FC236}">
                    <a16:creationId xmlns:a16="http://schemas.microsoft.com/office/drawing/2014/main" id="{A593A826-3E3A-4DE7-A1EB-26B9983CA029}"/>
                  </a:ext>
                </a:extLst>
              </p:cNvPr>
              <p:cNvSpPr>
                <a:spLocks/>
              </p:cNvSpPr>
              <p:nvPr/>
            </p:nvSpPr>
            <p:spPr bwMode="auto">
              <a:xfrm>
                <a:off x="2354" y="29809"/>
                <a:ext cx="2" cy="159"/>
              </a:xfrm>
              <a:custGeom>
                <a:avLst/>
                <a:gdLst>
                  <a:gd name="T0" fmla="+- 0 29809 29809"/>
                  <a:gd name="T1" fmla="*/ 29809 h 159"/>
                  <a:gd name="T2" fmla="+- 0 29967 29809"/>
                  <a:gd name="T3" fmla="*/ 29967 h 159"/>
                </a:gdLst>
                <a:ahLst/>
                <a:cxnLst>
                  <a:cxn ang="0">
                    <a:pos x="0" y="T1"/>
                  </a:cxn>
                  <a:cxn ang="0">
                    <a:pos x="0" y="T3"/>
                  </a:cxn>
                </a:cxnLst>
                <a:rect l="0" t="0" r="r" b="b"/>
                <a:pathLst>
                  <a:path h="159">
                    <a:moveTo>
                      <a:pt x="0" y="0"/>
                    </a:moveTo>
                    <a:lnTo>
                      <a:pt x="0" y="15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43" name="Group 1122">
              <a:extLst>
                <a:ext uri="{FF2B5EF4-FFF2-40B4-BE49-F238E27FC236}">
                  <a16:creationId xmlns:a16="http://schemas.microsoft.com/office/drawing/2014/main" id="{3ADDCC09-70EC-421D-A9F1-49DEF7F7B9D6}"/>
                </a:ext>
              </a:extLst>
            </p:cNvPr>
            <p:cNvGrpSpPr>
              <a:grpSpLocks/>
            </p:cNvGrpSpPr>
            <p:nvPr/>
          </p:nvGrpSpPr>
          <p:grpSpPr bwMode="auto">
            <a:xfrm>
              <a:off x="2362" y="29817"/>
              <a:ext cx="2" cy="144"/>
              <a:chOff x="2362" y="29817"/>
              <a:chExt cx="2" cy="144"/>
            </a:xfrm>
          </p:grpSpPr>
          <p:sp>
            <p:nvSpPr>
              <p:cNvPr id="20187" name="Freeform 1123">
                <a:extLst>
                  <a:ext uri="{FF2B5EF4-FFF2-40B4-BE49-F238E27FC236}">
                    <a16:creationId xmlns:a16="http://schemas.microsoft.com/office/drawing/2014/main" id="{D5068A2C-CCB8-40B7-ADFE-C23BDB4D1DFB}"/>
                  </a:ext>
                </a:extLst>
              </p:cNvPr>
              <p:cNvSpPr>
                <a:spLocks/>
              </p:cNvSpPr>
              <p:nvPr/>
            </p:nvSpPr>
            <p:spPr bwMode="auto">
              <a:xfrm>
                <a:off x="2362" y="29817"/>
                <a:ext cx="2" cy="144"/>
              </a:xfrm>
              <a:custGeom>
                <a:avLst/>
                <a:gdLst>
                  <a:gd name="T0" fmla="+- 0 29817 29817"/>
                  <a:gd name="T1" fmla="*/ 29817 h 144"/>
                  <a:gd name="T2" fmla="+- 0 29961 29817"/>
                  <a:gd name="T3" fmla="*/ 29961 h 144"/>
                </a:gdLst>
                <a:ahLst/>
                <a:cxnLst>
                  <a:cxn ang="0">
                    <a:pos x="0" y="T1"/>
                  </a:cxn>
                  <a:cxn ang="0">
                    <a:pos x="0" y="T3"/>
                  </a:cxn>
                </a:cxnLst>
                <a:rect l="0" t="0" r="r" b="b"/>
                <a:pathLst>
                  <a:path h="144">
                    <a:moveTo>
                      <a:pt x="0" y="0"/>
                    </a:moveTo>
                    <a:lnTo>
                      <a:pt x="0" y="144"/>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44" name="Group 1124">
              <a:extLst>
                <a:ext uri="{FF2B5EF4-FFF2-40B4-BE49-F238E27FC236}">
                  <a16:creationId xmlns:a16="http://schemas.microsoft.com/office/drawing/2014/main" id="{C0D9E53C-81E3-460F-9657-2EDCB1BF253A}"/>
                </a:ext>
              </a:extLst>
            </p:cNvPr>
            <p:cNvGrpSpPr>
              <a:grpSpLocks/>
            </p:cNvGrpSpPr>
            <p:nvPr/>
          </p:nvGrpSpPr>
          <p:grpSpPr bwMode="auto">
            <a:xfrm>
              <a:off x="2354" y="29809"/>
              <a:ext cx="106" cy="159"/>
              <a:chOff x="2354" y="29809"/>
              <a:chExt cx="106" cy="159"/>
            </a:xfrm>
          </p:grpSpPr>
          <p:sp>
            <p:nvSpPr>
              <p:cNvPr id="20186" name="Freeform 1125">
                <a:extLst>
                  <a:ext uri="{FF2B5EF4-FFF2-40B4-BE49-F238E27FC236}">
                    <a16:creationId xmlns:a16="http://schemas.microsoft.com/office/drawing/2014/main" id="{DDC4DF2C-8FDC-4814-8280-F2099C400FF1}"/>
                  </a:ext>
                </a:extLst>
              </p:cNvPr>
              <p:cNvSpPr>
                <a:spLocks/>
              </p:cNvSpPr>
              <p:nvPr/>
            </p:nvSpPr>
            <p:spPr bwMode="auto">
              <a:xfrm>
                <a:off x="2354" y="29809"/>
                <a:ext cx="106" cy="159"/>
              </a:xfrm>
              <a:custGeom>
                <a:avLst/>
                <a:gdLst>
                  <a:gd name="T0" fmla="+- 0 2354 2354"/>
                  <a:gd name="T1" fmla="*/ T0 w 106"/>
                  <a:gd name="T2" fmla="+- 0 29809 29809"/>
                  <a:gd name="T3" fmla="*/ 29809 h 159"/>
                  <a:gd name="T4" fmla="+- 0 2407 2354"/>
                  <a:gd name="T5" fmla="*/ T4 w 106"/>
                  <a:gd name="T6" fmla="+- 0 29809 29809"/>
                  <a:gd name="T7" fmla="*/ 29809 h 159"/>
                  <a:gd name="T8" fmla="+- 0 2430 2354"/>
                  <a:gd name="T9" fmla="*/ T8 w 106"/>
                  <a:gd name="T10" fmla="+- 0 29817 29809"/>
                  <a:gd name="T11" fmla="*/ 29817 h 159"/>
                  <a:gd name="T12" fmla="+- 0 2444 2354"/>
                  <a:gd name="T13" fmla="*/ T12 w 106"/>
                  <a:gd name="T14" fmla="+- 0 29832 29809"/>
                  <a:gd name="T15" fmla="*/ 29832 h 159"/>
                  <a:gd name="T16" fmla="+- 0 2452 2354"/>
                  <a:gd name="T17" fmla="*/ T16 w 106"/>
                  <a:gd name="T18" fmla="+- 0 29848 29809"/>
                  <a:gd name="T19" fmla="*/ 29848 h 159"/>
                  <a:gd name="T20" fmla="+- 0 2460 2354"/>
                  <a:gd name="T21" fmla="*/ T20 w 106"/>
                  <a:gd name="T22" fmla="+- 0 29870 29809"/>
                  <a:gd name="T23" fmla="*/ 29870 h 159"/>
                  <a:gd name="T24" fmla="+- 0 2460 2354"/>
                  <a:gd name="T25" fmla="*/ T24 w 106"/>
                  <a:gd name="T26" fmla="+- 0 29908 29809"/>
                  <a:gd name="T27" fmla="*/ 29908 h 159"/>
                  <a:gd name="T28" fmla="+- 0 2452 2354"/>
                  <a:gd name="T29" fmla="*/ T28 w 106"/>
                  <a:gd name="T30" fmla="+- 0 29930 29809"/>
                  <a:gd name="T31" fmla="*/ 29930 h 159"/>
                  <a:gd name="T32" fmla="+- 0 2444 2354"/>
                  <a:gd name="T33" fmla="*/ T32 w 106"/>
                  <a:gd name="T34" fmla="+- 0 29945 29809"/>
                  <a:gd name="T35" fmla="*/ 29945 h 159"/>
                  <a:gd name="T36" fmla="+- 0 2430 2354"/>
                  <a:gd name="T37" fmla="*/ T36 w 106"/>
                  <a:gd name="T38" fmla="+- 0 29961 29809"/>
                  <a:gd name="T39" fmla="*/ 29961 h 159"/>
                  <a:gd name="T40" fmla="+- 0 2407 2354"/>
                  <a:gd name="T41" fmla="*/ T40 w 106"/>
                  <a:gd name="T42" fmla="+- 0 29967 29809"/>
                  <a:gd name="T43" fmla="*/ 29967 h 159"/>
                  <a:gd name="T44" fmla="+- 0 2354 2354"/>
                  <a:gd name="T45" fmla="*/ T44 w 106"/>
                  <a:gd name="T46" fmla="+- 0 29967 29809"/>
                  <a:gd name="T47" fmla="*/ 29967 h 1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06" h="159">
                    <a:moveTo>
                      <a:pt x="0" y="0"/>
                    </a:moveTo>
                    <a:lnTo>
                      <a:pt x="53" y="0"/>
                    </a:lnTo>
                    <a:lnTo>
                      <a:pt x="76" y="8"/>
                    </a:lnTo>
                    <a:lnTo>
                      <a:pt x="90" y="23"/>
                    </a:lnTo>
                    <a:lnTo>
                      <a:pt x="98" y="39"/>
                    </a:lnTo>
                    <a:lnTo>
                      <a:pt x="106" y="61"/>
                    </a:lnTo>
                    <a:lnTo>
                      <a:pt x="106" y="99"/>
                    </a:lnTo>
                    <a:lnTo>
                      <a:pt x="98" y="121"/>
                    </a:lnTo>
                    <a:lnTo>
                      <a:pt x="90" y="136"/>
                    </a:lnTo>
                    <a:lnTo>
                      <a:pt x="76" y="152"/>
                    </a:lnTo>
                    <a:lnTo>
                      <a:pt x="53" y="158"/>
                    </a:lnTo>
                    <a:lnTo>
                      <a:pt x="0" y="15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45" name="Group 1126">
              <a:extLst>
                <a:ext uri="{FF2B5EF4-FFF2-40B4-BE49-F238E27FC236}">
                  <a16:creationId xmlns:a16="http://schemas.microsoft.com/office/drawing/2014/main" id="{E23C32B1-852B-458A-ACCD-76B0D41E7979}"/>
                </a:ext>
              </a:extLst>
            </p:cNvPr>
            <p:cNvGrpSpPr>
              <a:grpSpLocks/>
            </p:cNvGrpSpPr>
            <p:nvPr/>
          </p:nvGrpSpPr>
          <p:grpSpPr bwMode="auto">
            <a:xfrm>
              <a:off x="2362" y="29817"/>
              <a:ext cx="91" cy="144"/>
              <a:chOff x="2362" y="29817"/>
              <a:chExt cx="91" cy="144"/>
            </a:xfrm>
          </p:grpSpPr>
          <p:sp>
            <p:nvSpPr>
              <p:cNvPr id="20185" name="Freeform 1127">
                <a:extLst>
                  <a:ext uri="{FF2B5EF4-FFF2-40B4-BE49-F238E27FC236}">
                    <a16:creationId xmlns:a16="http://schemas.microsoft.com/office/drawing/2014/main" id="{BEA0B876-8BAA-4910-8E7B-3826F45AEAFD}"/>
                  </a:ext>
                </a:extLst>
              </p:cNvPr>
              <p:cNvSpPr>
                <a:spLocks/>
              </p:cNvSpPr>
              <p:nvPr/>
            </p:nvSpPr>
            <p:spPr bwMode="auto">
              <a:xfrm>
                <a:off x="2362" y="29817"/>
                <a:ext cx="91" cy="144"/>
              </a:xfrm>
              <a:custGeom>
                <a:avLst/>
                <a:gdLst>
                  <a:gd name="T0" fmla="+- 0 2362 2362"/>
                  <a:gd name="T1" fmla="*/ T0 w 91"/>
                  <a:gd name="T2" fmla="+- 0 29817 29817"/>
                  <a:gd name="T3" fmla="*/ 29817 h 144"/>
                  <a:gd name="T4" fmla="+- 0 2407 2362"/>
                  <a:gd name="T5" fmla="*/ T4 w 91"/>
                  <a:gd name="T6" fmla="+- 0 29817 29817"/>
                  <a:gd name="T7" fmla="*/ 29817 h 144"/>
                  <a:gd name="T8" fmla="+- 0 2430 2362"/>
                  <a:gd name="T9" fmla="*/ T8 w 91"/>
                  <a:gd name="T10" fmla="+- 0 29825 29817"/>
                  <a:gd name="T11" fmla="*/ 29825 h 144"/>
                  <a:gd name="T12" fmla="+- 0 2437 2362"/>
                  <a:gd name="T13" fmla="*/ T12 w 91"/>
                  <a:gd name="T14" fmla="+- 0 29832 29817"/>
                  <a:gd name="T15" fmla="*/ 29832 h 144"/>
                  <a:gd name="T16" fmla="+- 0 2444 2362"/>
                  <a:gd name="T17" fmla="*/ T16 w 91"/>
                  <a:gd name="T18" fmla="+- 0 29848 29817"/>
                  <a:gd name="T19" fmla="*/ 29848 h 144"/>
                  <a:gd name="T20" fmla="+- 0 2452 2362"/>
                  <a:gd name="T21" fmla="*/ T20 w 91"/>
                  <a:gd name="T22" fmla="+- 0 29870 29817"/>
                  <a:gd name="T23" fmla="*/ 29870 h 144"/>
                  <a:gd name="T24" fmla="+- 0 2452 2362"/>
                  <a:gd name="T25" fmla="*/ T24 w 91"/>
                  <a:gd name="T26" fmla="+- 0 29908 29817"/>
                  <a:gd name="T27" fmla="*/ 29908 h 144"/>
                  <a:gd name="T28" fmla="+- 0 2444 2362"/>
                  <a:gd name="T29" fmla="*/ T28 w 91"/>
                  <a:gd name="T30" fmla="+- 0 29930 29817"/>
                  <a:gd name="T31" fmla="*/ 29930 h 144"/>
                  <a:gd name="T32" fmla="+- 0 2437 2362"/>
                  <a:gd name="T33" fmla="*/ T32 w 91"/>
                  <a:gd name="T34" fmla="+- 0 29945 29817"/>
                  <a:gd name="T35" fmla="*/ 29945 h 144"/>
                  <a:gd name="T36" fmla="+- 0 2430 2362"/>
                  <a:gd name="T37" fmla="*/ T36 w 91"/>
                  <a:gd name="T38" fmla="+- 0 29953 29817"/>
                  <a:gd name="T39" fmla="*/ 29953 h 144"/>
                  <a:gd name="T40" fmla="+- 0 2407 2362"/>
                  <a:gd name="T41" fmla="*/ T40 w 91"/>
                  <a:gd name="T42" fmla="+- 0 29961 29817"/>
                  <a:gd name="T43" fmla="*/ 29961 h 144"/>
                  <a:gd name="T44" fmla="+- 0 2362 2362"/>
                  <a:gd name="T45" fmla="*/ T44 w 91"/>
                  <a:gd name="T46" fmla="+- 0 29961 29817"/>
                  <a:gd name="T47" fmla="*/ 29961 h 1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91" h="144">
                    <a:moveTo>
                      <a:pt x="0" y="0"/>
                    </a:moveTo>
                    <a:lnTo>
                      <a:pt x="45" y="0"/>
                    </a:lnTo>
                    <a:lnTo>
                      <a:pt x="68" y="8"/>
                    </a:lnTo>
                    <a:lnTo>
                      <a:pt x="75" y="15"/>
                    </a:lnTo>
                    <a:lnTo>
                      <a:pt x="82" y="31"/>
                    </a:lnTo>
                    <a:lnTo>
                      <a:pt x="90" y="53"/>
                    </a:lnTo>
                    <a:lnTo>
                      <a:pt x="90" y="91"/>
                    </a:lnTo>
                    <a:lnTo>
                      <a:pt x="82" y="113"/>
                    </a:lnTo>
                    <a:lnTo>
                      <a:pt x="75" y="128"/>
                    </a:lnTo>
                    <a:lnTo>
                      <a:pt x="68" y="136"/>
                    </a:lnTo>
                    <a:lnTo>
                      <a:pt x="45" y="144"/>
                    </a:lnTo>
                    <a:lnTo>
                      <a:pt x="0" y="144"/>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46" name="Group 1128">
              <a:extLst>
                <a:ext uri="{FF2B5EF4-FFF2-40B4-BE49-F238E27FC236}">
                  <a16:creationId xmlns:a16="http://schemas.microsoft.com/office/drawing/2014/main" id="{31D5424A-B912-41BD-895B-9D429E0BEA43}"/>
                </a:ext>
              </a:extLst>
            </p:cNvPr>
            <p:cNvGrpSpPr>
              <a:grpSpLocks/>
            </p:cNvGrpSpPr>
            <p:nvPr/>
          </p:nvGrpSpPr>
          <p:grpSpPr bwMode="auto">
            <a:xfrm>
              <a:off x="2497" y="29779"/>
              <a:ext cx="144" cy="241"/>
              <a:chOff x="2497" y="29779"/>
              <a:chExt cx="144" cy="241"/>
            </a:xfrm>
          </p:grpSpPr>
          <p:sp>
            <p:nvSpPr>
              <p:cNvPr id="20184" name="Freeform 1129">
                <a:extLst>
                  <a:ext uri="{FF2B5EF4-FFF2-40B4-BE49-F238E27FC236}">
                    <a16:creationId xmlns:a16="http://schemas.microsoft.com/office/drawing/2014/main" id="{A9FB82FD-E80E-4A8C-84BD-DBA512E99B5E}"/>
                  </a:ext>
                </a:extLst>
              </p:cNvPr>
              <p:cNvSpPr>
                <a:spLocks/>
              </p:cNvSpPr>
              <p:nvPr/>
            </p:nvSpPr>
            <p:spPr bwMode="auto">
              <a:xfrm>
                <a:off x="2497" y="29779"/>
                <a:ext cx="144" cy="241"/>
              </a:xfrm>
              <a:custGeom>
                <a:avLst/>
                <a:gdLst>
                  <a:gd name="T0" fmla="+- 0 2505 2497"/>
                  <a:gd name="T1" fmla="*/ T0 w 144"/>
                  <a:gd name="T2" fmla="+- 0 30020 29779"/>
                  <a:gd name="T3" fmla="*/ 30020 h 241"/>
                  <a:gd name="T4" fmla="+- 0 2641 2497"/>
                  <a:gd name="T5" fmla="*/ T4 w 144"/>
                  <a:gd name="T6" fmla="+- 0 29779 29779"/>
                  <a:gd name="T7" fmla="*/ 29779 h 241"/>
                  <a:gd name="T8" fmla="+- 0 2634 2497"/>
                  <a:gd name="T9" fmla="*/ T8 w 144"/>
                  <a:gd name="T10" fmla="+- 0 29779 29779"/>
                  <a:gd name="T11" fmla="*/ 29779 h 241"/>
                  <a:gd name="T12" fmla="+- 0 2497 2497"/>
                  <a:gd name="T13" fmla="*/ T12 w 144"/>
                  <a:gd name="T14" fmla="+- 0 30020 29779"/>
                  <a:gd name="T15" fmla="*/ 30020 h 241"/>
                  <a:gd name="T16" fmla="+- 0 2505 2497"/>
                  <a:gd name="T17" fmla="*/ T16 w 144"/>
                  <a:gd name="T18" fmla="+- 0 30020 29779"/>
                  <a:gd name="T19" fmla="*/ 30020 h 241"/>
                </a:gdLst>
                <a:ahLst/>
                <a:cxnLst>
                  <a:cxn ang="0">
                    <a:pos x="T1" y="T3"/>
                  </a:cxn>
                  <a:cxn ang="0">
                    <a:pos x="T5" y="T7"/>
                  </a:cxn>
                  <a:cxn ang="0">
                    <a:pos x="T9" y="T11"/>
                  </a:cxn>
                  <a:cxn ang="0">
                    <a:pos x="T13" y="T15"/>
                  </a:cxn>
                  <a:cxn ang="0">
                    <a:pos x="T17" y="T19"/>
                  </a:cxn>
                </a:cxnLst>
                <a:rect l="0" t="0" r="r" b="b"/>
                <a:pathLst>
                  <a:path w="144" h="241">
                    <a:moveTo>
                      <a:pt x="8" y="241"/>
                    </a:moveTo>
                    <a:lnTo>
                      <a:pt x="144" y="0"/>
                    </a:lnTo>
                    <a:lnTo>
                      <a:pt x="137" y="0"/>
                    </a:lnTo>
                    <a:lnTo>
                      <a:pt x="0" y="241"/>
                    </a:lnTo>
                    <a:lnTo>
                      <a:pt x="8" y="241"/>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47" name="Group 1130">
              <a:extLst>
                <a:ext uri="{FF2B5EF4-FFF2-40B4-BE49-F238E27FC236}">
                  <a16:creationId xmlns:a16="http://schemas.microsoft.com/office/drawing/2014/main" id="{D75A9596-9962-4A56-9D8A-DC60DDD6D3EE}"/>
                </a:ext>
              </a:extLst>
            </p:cNvPr>
            <p:cNvGrpSpPr>
              <a:grpSpLocks/>
            </p:cNvGrpSpPr>
            <p:nvPr/>
          </p:nvGrpSpPr>
          <p:grpSpPr bwMode="auto">
            <a:xfrm>
              <a:off x="2690" y="29806"/>
              <a:ext cx="2" cy="165"/>
              <a:chOff x="2690" y="29806"/>
              <a:chExt cx="2" cy="165"/>
            </a:xfrm>
          </p:grpSpPr>
          <p:sp>
            <p:nvSpPr>
              <p:cNvPr id="20183" name="Freeform 1131">
                <a:extLst>
                  <a:ext uri="{FF2B5EF4-FFF2-40B4-BE49-F238E27FC236}">
                    <a16:creationId xmlns:a16="http://schemas.microsoft.com/office/drawing/2014/main" id="{181AAE2A-3556-4752-B1D9-A062D356380C}"/>
                  </a:ext>
                </a:extLst>
              </p:cNvPr>
              <p:cNvSpPr>
                <a:spLocks/>
              </p:cNvSpPr>
              <p:nvPr/>
            </p:nvSpPr>
            <p:spPr bwMode="auto">
              <a:xfrm>
                <a:off x="2690" y="29806"/>
                <a:ext cx="2" cy="165"/>
              </a:xfrm>
              <a:custGeom>
                <a:avLst/>
                <a:gdLst>
                  <a:gd name="T0" fmla="+- 0 29806 29806"/>
                  <a:gd name="T1" fmla="*/ 29806 h 165"/>
                  <a:gd name="T2" fmla="+- 0 29971 29806"/>
                  <a:gd name="T3" fmla="*/ 29971 h 165"/>
                </a:gdLst>
                <a:ahLst/>
                <a:cxnLst>
                  <a:cxn ang="0">
                    <a:pos x="0" y="T1"/>
                  </a:cxn>
                  <a:cxn ang="0">
                    <a:pos x="0" y="T3"/>
                  </a:cxn>
                </a:cxnLst>
                <a:rect l="0" t="0" r="r" b="b"/>
                <a:pathLst>
                  <a:path h="165">
                    <a:moveTo>
                      <a:pt x="0" y="0"/>
                    </a:moveTo>
                    <a:lnTo>
                      <a:pt x="0" y="165"/>
                    </a:lnTo>
                  </a:path>
                </a:pathLst>
              </a:custGeom>
              <a:noFill/>
              <a:ln w="103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48" name="Group 1132">
              <a:extLst>
                <a:ext uri="{FF2B5EF4-FFF2-40B4-BE49-F238E27FC236}">
                  <a16:creationId xmlns:a16="http://schemas.microsoft.com/office/drawing/2014/main" id="{6B0D0B16-C2D9-4EC5-A65C-D93034984EDA}"/>
                </a:ext>
              </a:extLst>
            </p:cNvPr>
            <p:cNvGrpSpPr>
              <a:grpSpLocks/>
            </p:cNvGrpSpPr>
            <p:nvPr/>
          </p:nvGrpSpPr>
          <p:grpSpPr bwMode="auto">
            <a:xfrm>
              <a:off x="2753" y="29809"/>
              <a:ext cx="106" cy="159"/>
              <a:chOff x="2753" y="29809"/>
              <a:chExt cx="106" cy="159"/>
            </a:xfrm>
          </p:grpSpPr>
          <p:sp>
            <p:nvSpPr>
              <p:cNvPr id="20182" name="Freeform 1133">
                <a:extLst>
                  <a:ext uri="{FF2B5EF4-FFF2-40B4-BE49-F238E27FC236}">
                    <a16:creationId xmlns:a16="http://schemas.microsoft.com/office/drawing/2014/main" id="{9D3362BD-D62D-4636-8A2A-776C06AD6CF7}"/>
                  </a:ext>
                </a:extLst>
              </p:cNvPr>
              <p:cNvSpPr>
                <a:spLocks/>
              </p:cNvSpPr>
              <p:nvPr/>
            </p:nvSpPr>
            <p:spPr bwMode="auto">
              <a:xfrm>
                <a:off x="2753" y="29809"/>
                <a:ext cx="106" cy="159"/>
              </a:xfrm>
              <a:custGeom>
                <a:avLst/>
                <a:gdLst>
                  <a:gd name="T0" fmla="+- 0 2859 2753"/>
                  <a:gd name="T1" fmla="*/ T0 w 106"/>
                  <a:gd name="T2" fmla="+- 0 29967 29809"/>
                  <a:gd name="T3" fmla="*/ 29967 h 159"/>
                  <a:gd name="T4" fmla="+- 0 2859 2753"/>
                  <a:gd name="T5" fmla="*/ T4 w 106"/>
                  <a:gd name="T6" fmla="+- 0 29809 29809"/>
                  <a:gd name="T7" fmla="*/ 29809 h 159"/>
                  <a:gd name="T8" fmla="+- 0 2852 2753"/>
                  <a:gd name="T9" fmla="*/ T8 w 106"/>
                  <a:gd name="T10" fmla="+- 0 29809 29809"/>
                  <a:gd name="T11" fmla="*/ 29809 h 159"/>
                  <a:gd name="T12" fmla="+- 0 2852 2753"/>
                  <a:gd name="T13" fmla="*/ T12 w 106"/>
                  <a:gd name="T14" fmla="+- 0 29945 29809"/>
                  <a:gd name="T15" fmla="*/ 29945 h 159"/>
                  <a:gd name="T16" fmla="+- 0 2753 2753"/>
                  <a:gd name="T17" fmla="*/ T16 w 106"/>
                  <a:gd name="T18" fmla="+- 0 29809 29809"/>
                  <a:gd name="T19" fmla="*/ 29809 h 159"/>
                  <a:gd name="T20" fmla="+- 0 2753 2753"/>
                  <a:gd name="T21" fmla="*/ T20 w 106"/>
                  <a:gd name="T22" fmla="+- 0 29967 29809"/>
                  <a:gd name="T23" fmla="*/ 29967 h 159"/>
                  <a:gd name="T24" fmla="+- 0 2761 2753"/>
                  <a:gd name="T25" fmla="*/ T24 w 106"/>
                  <a:gd name="T26" fmla="+- 0 29967 29809"/>
                  <a:gd name="T27" fmla="*/ 29967 h 159"/>
                  <a:gd name="T28" fmla="+- 0 2761 2753"/>
                  <a:gd name="T29" fmla="*/ T28 w 106"/>
                  <a:gd name="T30" fmla="+- 0 29832 29809"/>
                  <a:gd name="T31" fmla="*/ 29832 h 159"/>
                  <a:gd name="T32" fmla="+- 0 2859 2753"/>
                  <a:gd name="T33" fmla="*/ T32 w 106"/>
                  <a:gd name="T34" fmla="+- 0 29967 29809"/>
                  <a:gd name="T35" fmla="*/ 29967 h 1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06" h="159">
                    <a:moveTo>
                      <a:pt x="106" y="158"/>
                    </a:moveTo>
                    <a:lnTo>
                      <a:pt x="106" y="0"/>
                    </a:lnTo>
                    <a:lnTo>
                      <a:pt x="99" y="0"/>
                    </a:lnTo>
                    <a:lnTo>
                      <a:pt x="99" y="136"/>
                    </a:lnTo>
                    <a:lnTo>
                      <a:pt x="0" y="0"/>
                    </a:lnTo>
                    <a:lnTo>
                      <a:pt x="0" y="158"/>
                    </a:lnTo>
                    <a:lnTo>
                      <a:pt x="8" y="158"/>
                    </a:lnTo>
                    <a:lnTo>
                      <a:pt x="8" y="23"/>
                    </a:lnTo>
                    <a:lnTo>
                      <a:pt x="106" y="15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49" name="Group 1134">
              <a:extLst>
                <a:ext uri="{FF2B5EF4-FFF2-40B4-BE49-F238E27FC236}">
                  <a16:creationId xmlns:a16="http://schemas.microsoft.com/office/drawing/2014/main" id="{9BC80ADF-E4C6-4E0A-8F94-935918902735}"/>
                </a:ext>
              </a:extLst>
            </p:cNvPr>
            <p:cNvGrpSpPr>
              <a:grpSpLocks/>
            </p:cNvGrpSpPr>
            <p:nvPr/>
          </p:nvGrpSpPr>
          <p:grpSpPr bwMode="auto">
            <a:xfrm>
              <a:off x="3078" y="29809"/>
              <a:ext cx="98" cy="159"/>
              <a:chOff x="3078" y="29809"/>
              <a:chExt cx="98" cy="159"/>
            </a:xfrm>
          </p:grpSpPr>
          <p:sp>
            <p:nvSpPr>
              <p:cNvPr id="20181" name="Freeform 1135">
                <a:extLst>
                  <a:ext uri="{FF2B5EF4-FFF2-40B4-BE49-F238E27FC236}">
                    <a16:creationId xmlns:a16="http://schemas.microsoft.com/office/drawing/2014/main" id="{26BBCE3A-DFCD-4FD1-B2C3-E2A708233E8D}"/>
                  </a:ext>
                </a:extLst>
              </p:cNvPr>
              <p:cNvSpPr>
                <a:spLocks/>
              </p:cNvSpPr>
              <p:nvPr/>
            </p:nvSpPr>
            <p:spPr bwMode="auto">
              <a:xfrm>
                <a:off x="3078" y="29809"/>
                <a:ext cx="98" cy="159"/>
              </a:xfrm>
              <a:custGeom>
                <a:avLst/>
                <a:gdLst>
                  <a:gd name="T0" fmla="+- 0 3085 3078"/>
                  <a:gd name="T1" fmla="*/ T0 w 98"/>
                  <a:gd name="T2" fmla="+- 0 29893 29809"/>
                  <a:gd name="T3" fmla="*/ 29893 h 159"/>
                  <a:gd name="T4" fmla="+- 0 3146 3078"/>
                  <a:gd name="T5" fmla="*/ T4 w 98"/>
                  <a:gd name="T6" fmla="+- 0 29893 29809"/>
                  <a:gd name="T7" fmla="*/ 29893 h 159"/>
                  <a:gd name="T8" fmla="+- 0 3161 3078"/>
                  <a:gd name="T9" fmla="*/ T8 w 98"/>
                  <a:gd name="T10" fmla="+- 0 29885 29809"/>
                  <a:gd name="T11" fmla="*/ 29885 h 159"/>
                  <a:gd name="T12" fmla="+- 0 3169 3078"/>
                  <a:gd name="T13" fmla="*/ T12 w 98"/>
                  <a:gd name="T14" fmla="+- 0 29877 29809"/>
                  <a:gd name="T15" fmla="*/ 29877 h 159"/>
                  <a:gd name="T16" fmla="+- 0 3176 3078"/>
                  <a:gd name="T17" fmla="*/ T16 w 98"/>
                  <a:gd name="T18" fmla="+- 0 29862 29809"/>
                  <a:gd name="T19" fmla="*/ 29862 h 159"/>
                  <a:gd name="T20" fmla="+- 0 3176 3078"/>
                  <a:gd name="T21" fmla="*/ T20 w 98"/>
                  <a:gd name="T22" fmla="+- 0 29840 29809"/>
                  <a:gd name="T23" fmla="*/ 29840 h 159"/>
                  <a:gd name="T24" fmla="+- 0 3169 3078"/>
                  <a:gd name="T25" fmla="*/ T24 w 98"/>
                  <a:gd name="T26" fmla="+- 0 29825 29809"/>
                  <a:gd name="T27" fmla="*/ 29825 h 159"/>
                  <a:gd name="T28" fmla="+- 0 3161 3078"/>
                  <a:gd name="T29" fmla="*/ T28 w 98"/>
                  <a:gd name="T30" fmla="+- 0 29817 29809"/>
                  <a:gd name="T31" fmla="*/ 29817 h 159"/>
                  <a:gd name="T32" fmla="+- 0 3146 3078"/>
                  <a:gd name="T33" fmla="*/ T32 w 98"/>
                  <a:gd name="T34" fmla="+- 0 29809 29809"/>
                  <a:gd name="T35" fmla="*/ 29809 h 159"/>
                  <a:gd name="T36" fmla="+- 0 3078 3078"/>
                  <a:gd name="T37" fmla="*/ T36 w 98"/>
                  <a:gd name="T38" fmla="+- 0 29809 29809"/>
                  <a:gd name="T39" fmla="*/ 29809 h 159"/>
                  <a:gd name="T40" fmla="+- 0 3078 3078"/>
                  <a:gd name="T41" fmla="*/ T40 w 98"/>
                  <a:gd name="T42" fmla="+- 0 29967 29809"/>
                  <a:gd name="T43" fmla="*/ 29967 h 159"/>
                  <a:gd name="T44" fmla="+- 0 3085 3078"/>
                  <a:gd name="T45" fmla="*/ T44 w 98"/>
                  <a:gd name="T46" fmla="+- 0 29967 29809"/>
                  <a:gd name="T47" fmla="*/ 29967 h 159"/>
                  <a:gd name="T48" fmla="+- 0 3085 3078"/>
                  <a:gd name="T49" fmla="*/ T48 w 98"/>
                  <a:gd name="T50" fmla="+- 0 29817 29809"/>
                  <a:gd name="T51" fmla="*/ 29817 h 159"/>
                  <a:gd name="T52" fmla="+- 0 3146 3078"/>
                  <a:gd name="T53" fmla="*/ T52 w 98"/>
                  <a:gd name="T54" fmla="+- 0 29817 29809"/>
                  <a:gd name="T55" fmla="*/ 29817 h 159"/>
                  <a:gd name="T56" fmla="+- 0 3161 3078"/>
                  <a:gd name="T57" fmla="*/ T56 w 98"/>
                  <a:gd name="T58" fmla="+- 0 29825 29809"/>
                  <a:gd name="T59" fmla="*/ 29825 h 159"/>
                  <a:gd name="T60" fmla="+- 0 3169 3078"/>
                  <a:gd name="T61" fmla="*/ T60 w 98"/>
                  <a:gd name="T62" fmla="+- 0 29840 29809"/>
                  <a:gd name="T63" fmla="*/ 29840 h 159"/>
                  <a:gd name="T64" fmla="+- 0 3169 3078"/>
                  <a:gd name="T65" fmla="*/ T64 w 98"/>
                  <a:gd name="T66" fmla="+- 0 29862 29809"/>
                  <a:gd name="T67" fmla="*/ 29862 h 159"/>
                  <a:gd name="T68" fmla="+- 0 3161 3078"/>
                  <a:gd name="T69" fmla="*/ T68 w 98"/>
                  <a:gd name="T70" fmla="+- 0 29877 29809"/>
                  <a:gd name="T71" fmla="*/ 29877 h 159"/>
                  <a:gd name="T72" fmla="+- 0 3146 3078"/>
                  <a:gd name="T73" fmla="*/ T72 w 98"/>
                  <a:gd name="T74" fmla="+- 0 29885 29809"/>
                  <a:gd name="T75" fmla="*/ 29885 h 159"/>
                  <a:gd name="T76" fmla="+- 0 3085 3078"/>
                  <a:gd name="T77" fmla="*/ T76 w 98"/>
                  <a:gd name="T78" fmla="+- 0 29885 29809"/>
                  <a:gd name="T79" fmla="*/ 29885 h 1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98" h="159">
                    <a:moveTo>
                      <a:pt x="7" y="84"/>
                    </a:moveTo>
                    <a:lnTo>
                      <a:pt x="68" y="84"/>
                    </a:lnTo>
                    <a:lnTo>
                      <a:pt x="83" y="76"/>
                    </a:lnTo>
                    <a:lnTo>
                      <a:pt x="91" y="68"/>
                    </a:lnTo>
                    <a:lnTo>
                      <a:pt x="98" y="53"/>
                    </a:lnTo>
                    <a:lnTo>
                      <a:pt x="98" y="31"/>
                    </a:lnTo>
                    <a:lnTo>
                      <a:pt x="91" y="16"/>
                    </a:lnTo>
                    <a:lnTo>
                      <a:pt x="83" y="8"/>
                    </a:lnTo>
                    <a:lnTo>
                      <a:pt x="68" y="0"/>
                    </a:lnTo>
                    <a:lnTo>
                      <a:pt x="0" y="0"/>
                    </a:lnTo>
                    <a:lnTo>
                      <a:pt x="0" y="158"/>
                    </a:lnTo>
                    <a:lnTo>
                      <a:pt x="7" y="158"/>
                    </a:lnTo>
                    <a:lnTo>
                      <a:pt x="7" y="8"/>
                    </a:lnTo>
                    <a:lnTo>
                      <a:pt x="68" y="8"/>
                    </a:lnTo>
                    <a:lnTo>
                      <a:pt x="83" y="16"/>
                    </a:lnTo>
                    <a:lnTo>
                      <a:pt x="91" y="31"/>
                    </a:lnTo>
                    <a:lnTo>
                      <a:pt x="91" y="53"/>
                    </a:lnTo>
                    <a:lnTo>
                      <a:pt x="83" y="68"/>
                    </a:lnTo>
                    <a:lnTo>
                      <a:pt x="68" y="76"/>
                    </a:lnTo>
                    <a:lnTo>
                      <a:pt x="7" y="7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50" name="Group 1136">
              <a:extLst>
                <a:ext uri="{FF2B5EF4-FFF2-40B4-BE49-F238E27FC236}">
                  <a16:creationId xmlns:a16="http://schemas.microsoft.com/office/drawing/2014/main" id="{7D0190F9-675B-4A92-994B-38CA52E77F33}"/>
                </a:ext>
              </a:extLst>
            </p:cNvPr>
            <p:cNvGrpSpPr>
              <a:grpSpLocks/>
            </p:cNvGrpSpPr>
            <p:nvPr/>
          </p:nvGrpSpPr>
          <p:grpSpPr bwMode="auto">
            <a:xfrm>
              <a:off x="3228" y="29809"/>
              <a:ext cx="99" cy="159"/>
              <a:chOff x="3228" y="29809"/>
              <a:chExt cx="99" cy="159"/>
            </a:xfrm>
          </p:grpSpPr>
          <p:sp>
            <p:nvSpPr>
              <p:cNvPr id="20180" name="Freeform 1137">
                <a:extLst>
                  <a:ext uri="{FF2B5EF4-FFF2-40B4-BE49-F238E27FC236}">
                    <a16:creationId xmlns:a16="http://schemas.microsoft.com/office/drawing/2014/main" id="{A6658508-D680-4DF8-9643-35AE18E57B14}"/>
                  </a:ext>
                </a:extLst>
              </p:cNvPr>
              <p:cNvSpPr>
                <a:spLocks/>
              </p:cNvSpPr>
              <p:nvPr/>
            </p:nvSpPr>
            <p:spPr bwMode="auto">
              <a:xfrm>
                <a:off x="3228" y="29809"/>
                <a:ext cx="99" cy="159"/>
              </a:xfrm>
              <a:custGeom>
                <a:avLst/>
                <a:gdLst>
                  <a:gd name="T0" fmla="+- 0 3236 3228"/>
                  <a:gd name="T1" fmla="*/ T0 w 99"/>
                  <a:gd name="T2" fmla="+- 0 29893 29809"/>
                  <a:gd name="T3" fmla="*/ 29893 h 159"/>
                  <a:gd name="T4" fmla="+- 0 3289 3228"/>
                  <a:gd name="T5" fmla="*/ T4 w 99"/>
                  <a:gd name="T6" fmla="+- 0 29893 29809"/>
                  <a:gd name="T7" fmla="*/ 29893 h 159"/>
                  <a:gd name="T8" fmla="+- 0 3312 3228"/>
                  <a:gd name="T9" fmla="*/ T8 w 99"/>
                  <a:gd name="T10" fmla="+- 0 29885 29809"/>
                  <a:gd name="T11" fmla="*/ 29885 h 159"/>
                  <a:gd name="T12" fmla="+- 0 3320 3228"/>
                  <a:gd name="T13" fmla="*/ T12 w 99"/>
                  <a:gd name="T14" fmla="+- 0 29877 29809"/>
                  <a:gd name="T15" fmla="*/ 29877 h 159"/>
                  <a:gd name="T16" fmla="+- 0 3327 3228"/>
                  <a:gd name="T17" fmla="*/ T16 w 99"/>
                  <a:gd name="T18" fmla="+- 0 29862 29809"/>
                  <a:gd name="T19" fmla="*/ 29862 h 159"/>
                  <a:gd name="T20" fmla="+- 0 3327 3228"/>
                  <a:gd name="T21" fmla="*/ T20 w 99"/>
                  <a:gd name="T22" fmla="+- 0 29840 29809"/>
                  <a:gd name="T23" fmla="*/ 29840 h 159"/>
                  <a:gd name="T24" fmla="+- 0 3320 3228"/>
                  <a:gd name="T25" fmla="*/ T24 w 99"/>
                  <a:gd name="T26" fmla="+- 0 29825 29809"/>
                  <a:gd name="T27" fmla="*/ 29825 h 159"/>
                  <a:gd name="T28" fmla="+- 0 3312 3228"/>
                  <a:gd name="T29" fmla="*/ T28 w 99"/>
                  <a:gd name="T30" fmla="+- 0 29817 29809"/>
                  <a:gd name="T31" fmla="*/ 29817 h 159"/>
                  <a:gd name="T32" fmla="+- 0 3289 3228"/>
                  <a:gd name="T33" fmla="*/ T32 w 99"/>
                  <a:gd name="T34" fmla="+- 0 29809 29809"/>
                  <a:gd name="T35" fmla="*/ 29809 h 159"/>
                  <a:gd name="T36" fmla="+- 0 3228 3228"/>
                  <a:gd name="T37" fmla="*/ T36 w 99"/>
                  <a:gd name="T38" fmla="+- 0 29809 29809"/>
                  <a:gd name="T39" fmla="*/ 29809 h 159"/>
                  <a:gd name="T40" fmla="+- 0 3228 3228"/>
                  <a:gd name="T41" fmla="*/ T40 w 99"/>
                  <a:gd name="T42" fmla="+- 0 29967 29809"/>
                  <a:gd name="T43" fmla="*/ 29967 h 159"/>
                  <a:gd name="T44" fmla="+- 0 3236 3228"/>
                  <a:gd name="T45" fmla="*/ T44 w 99"/>
                  <a:gd name="T46" fmla="+- 0 29967 29809"/>
                  <a:gd name="T47" fmla="*/ 29967 h 159"/>
                  <a:gd name="T48" fmla="+- 0 3236 3228"/>
                  <a:gd name="T49" fmla="*/ T48 w 99"/>
                  <a:gd name="T50" fmla="+- 0 29817 29809"/>
                  <a:gd name="T51" fmla="*/ 29817 h 159"/>
                  <a:gd name="T52" fmla="+- 0 3289 3228"/>
                  <a:gd name="T53" fmla="*/ T52 w 99"/>
                  <a:gd name="T54" fmla="+- 0 29817 29809"/>
                  <a:gd name="T55" fmla="*/ 29817 h 159"/>
                  <a:gd name="T56" fmla="+- 0 3312 3228"/>
                  <a:gd name="T57" fmla="*/ T56 w 99"/>
                  <a:gd name="T58" fmla="+- 0 29825 29809"/>
                  <a:gd name="T59" fmla="*/ 29825 h 159"/>
                  <a:gd name="T60" fmla="+- 0 3320 3228"/>
                  <a:gd name="T61" fmla="*/ T60 w 99"/>
                  <a:gd name="T62" fmla="+- 0 29840 29809"/>
                  <a:gd name="T63" fmla="*/ 29840 h 159"/>
                  <a:gd name="T64" fmla="+- 0 3320 3228"/>
                  <a:gd name="T65" fmla="*/ T64 w 99"/>
                  <a:gd name="T66" fmla="+- 0 29862 29809"/>
                  <a:gd name="T67" fmla="*/ 29862 h 159"/>
                  <a:gd name="T68" fmla="+- 0 3312 3228"/>
                  <a:gd name="T69" fmla="*/ T68 w 99"/>
                  <a:gd name="T70" fmla="+- 0 29877 29809"/>
                  <a:gd name="T71" fmla="*/ 29877 h 159"/>
                  <a:gd name="T72" fmla="+- 0 3289 3228"/>
                  <a:gd name="T73" fmla="*/ T72 w 99"/>
                  <a:gd name="T74" fmla="+- 0 29885 29809"/>
                  <a:gd name="T75" fmla="*/ 29885 h 159"/>
                  <a:gd name="T76" fmla="+- 0 3236 3228"/>
                  <a:gd name="T77" fmla="*/ T76 w 99"/>
                  <a:gd name="T78" fmla="+- 0 29885 29809"/>
                  <a:gd name="T79" fmla="*/ 29885 h 1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99" h="159">
                    <a:moveTo>
                      <a:pt x="8" y="84"/>
                    </a:moveTo>
                    <a:lnTo>
                      <a:pt x="61" y="84"/>
                    </a:lnTo>
                    <a:lnTo>
                      <a:pt x="84" y="76"/>
                    </a:lnTo>
                    <a:lnTo>
                      <a:pt x="92" y="68"/>
                    </a:lnTo>
                    <a:lnTo>
                      <a:pt x="99" y="53"/>
                    </a:lnTo>
                    <a:lnTo>
                      <a:pt x="99" y="31"/>
                    </a:lnTo>
                    <a:lnTo>
                      <a:pt x="92" y="16"/>
                    </a:lnTo>
                    <a:lnTo>
                      <a:pt x="84" y="8"/>
                    </a:lnTo>
                    <a:lnTo>
                      <a:pt x="61" y="0"/>
                    </a:lnTo>
                    <a:lnTo>
                      <a:pt x="0" y="0"/>
                    </a:lnTo>
                    <a:lnTo>
                      <a:pt x="0" y="158"/>
                    </a:lnTo>
                    <a:lnTo>
                      <a:pt x="8" y="158"/>
                    </a:lnTo>
                    <a:lnTo>
                      <a:pt x="8" y="8"/>
                    </a:lnTo>
                    <a:lnTo>
                      <a:pt x="61" y="8"/>
                    </a:lnTo>
                    <a:lnTo>
                      <a:pt x="84" y="16"/>
                    </a:lnTo>
                    <a:lnTo>
                      <a:pt x="92" y="31"/>
                    </a:lnTo>
                    <a:lnTo>
                      <a:pt x="92" y="53"/>
                    </a:lnTo>
                    <a:lnTo>
                      <a:pt x="84" y="68"/>
                    </a:lnTo>
                    <a:lnTo>
                      <a:pt x="61" y="76"/>
                    </a:lnTo>
                    <a:lnTo>
                      <a:pt x="8" y="7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51" name="Group 1138">
              <a:extLst>
                <a:ext uri="{FF2B5EF4-FFF2-40B4-BE49-F238E27FC236}">
                  <a16:creationId xmlns:a16="http://schemas.microsoft.com/office/drawing/2014/main" id="{4D506B44-00F9-4CB9-8D80-342ADDDCD3B8}"/>
                </a:ext>
              </a:extLst>
            </p:cNvPr>
            <p:cNvGrpSpPr>
              <a:grpSpLocks/>
            </p:cNvGrpSpPr>
            <p:nvPr/>
          </p:nvGrpSpPr>
          <p:grpSpPr bwMode="auto">
            <a:xfrm>
              <a:off x="3274" y="29893"/>
              <a:ext cx="53" cy="75"/>
              <a:chOff x="3274" y="29893"/>
              <a:chExt cx="53" cy="75"/>
            </a:xfrm>
          </p:grpSpPr>
          <p:sp>
            <p:nvSpPr>
              <p:cNvPr id="20179" name="Freeform 1139">
                <a:extLst>
                  <a:ext uri="{FF2B5EF4-FFF2-40B4-BE49-F238E27FC236}">
                    <a16:creationId xmlns:a16="http://schemas.microsoft.com/office/drawing/2014/main" id="{F6BD264C-3090-4E66-81B5-C32F4FA98DDD}"/>
                  </a:ext>
                </a:extLst>
              </p:cNvPr>
              <p:cNvSpPr>
                <a:spLocks/>
              </p:cNvSpPr>
              <p:nvPr/>
            </p:nvSpPr>
            <p:spPr bwMode="auto">
              <a:xfrm>
                <a:off x="3274" y="29893"/>
                <a:ext cx="53" cy="75"/>
              </a:xfrm>
              <a:custGeom>
                <a:avLst/>
                <a:gdLst>
                  <a:gd name="T0" fmla="+- 0 3274 3274"/>
                  <a:gd name="T1" fmla="*/ T0 w 53"/>
                  <a:gd name="T2" fmla="+- 0 29893 29893"/>
                  <a:gd name="T3" fmla="*/ 29893 h 75"/>
                  <a:gd name="T4" fmla="+- 0 3320 3274"/>
                  <a:gd name="T5" fmla="*/ T4 w 53"/>
                  <a:gd name="T6" fmla="+- 0 29967 29893"/>
                  <a:gd name="T7" fmla="*/ 29967 h 75"/>
                  <a:gd name="T8" fmla="+- 0 3327 3274"/>
                  <a:gd name="T9" fmla="*/ T8 w 53"/>
                  <a:gd name="T10" fmla="+- 0 29967 29893"/>
                  <a:gd name="T11" fmla="*/ 29967 h 75"/>
                  <a:gd name="T12" fmla="+- 0 3281 3274"/>
                  <a:gd name="T13" fmla="*/ T12 w 53"/>
                  <a:gd name="T14" fmla="+- 0 29893 29893"/>
                  <a:gd name="T15" fmla="*/ 29893 h 75"/>
                </a:gdLst>
                <a:ahLst/>
                <a:cxnLst>
                  <a:cxn ang="0">
                    <a:pos x="T1" y="T3"/>
                  </a:cxn>
                  <a:cxn ang="0">
                    <a:pos x="T5" y="T7"/>
                  </a:cxn>
                  <a:cxn ang="0">
                    <a:pos x="T9" y="T11"/>
                  </a:cxn>
                  <a:cxn ang="0">
                    <a:pos x="T13" y="T15"/>
                  </a:cxn>
                </a:cxnLst>
                <a:rect l="0" t="0" r="r" b="b"/>
                <a:pathLst>
                  <a:path w="53" h="75">
                    <a:moveTo>
                      <a:pt x="0" y="0"/>
                    </a:moveTo>
                    <a:lnTo>
                      <a:pt x="46" y="74"/>
                    </a:lnTo>
                    <a:lnTo>
                      <a:pt x="53" y="74"/>
                    </a:lnTo>
                    <a:lnTo>
                      <a:pt x="7"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52" name="Group 1140">
              <a:extLst>
                <a:ext uri="{FF2B5EF4-FFF2-40B4-BE49-F238E27FC236}">
                  <a16:creationId xmlns:a16="http://schemas.microsoft.com/office/drawing/2014/main" id="{C1334E9F-D60F-4412-AA76-EB24C84B4596}"/>
                </a:ext>
              </a:extLst>
            </p:cNvPr>
            <p:cNvGrpSpPr>
              <a:grpSpLocks/>
            </p:cNvGrpSpPr>
            <p:nvPr/>
          </p:nvGrpSpPr>
          <p:grpSpPr bwMode="auto">
            <a:xfrm>
              <a:off x="3372" y="29809"/>
              <a:ext cx="120" cy="159"/>
              <a:chOff x="3372" y="29809"/>
              <a:chExt cx="120" cy="159"/>
            </a:xfrm>
          </p:grpSpPr>
          <p:sp>
            <p:nvSpPr>
              <p:cNvPr id="20178" name="Freeform 1141">
                <a:extLst>
                  <a:ext uri="{FF2B5EF4-FFF2-40B4-BE49-F238E27FC236}">
                    <a16:creationId xmlns:a16="http://schemas.microsoft.com/office/drawing/2014/main" id="{B3E97485-3399-4608-87C9-1EB686B64907}"/>
                  </a:ext>
                </a:extLst>
              </p:cNvPr>
              <p:cNvSpPr>
                <a:spLocks/>
              </p:cNvSpPr>
              <p:nvPr/>
            </p:nvSpPr>
            <p:spPr bwMode="auto">
              <a:xfrm>
                <a:off x="3372" y="29809"/>
                <a:ext cx="120" cy="159"/>
              </a:xfrm>
              <a:custGeom>
                <a:avLst/>
                <a:gdLst>
                  <a:gd name="T0" fmla="+- 0 3417 3372"/>
                  <a:gd name="T1" fmla="*/ T0 w 120"/>
                  <a:gd name="T2" fmla="+- 0 29809 29809"/>
                  <a:gd name="T3" fmla="*/ 29809 h 159"/>
                  <a:gd name="T4" fmla="+- 0 3402 3372"/>
                  <a:gd name="T5" fmla="*/ T4 w 120"/>
                  <a:gd name="T6" fmla="+- 0 29817 29809"/>
                  <a:gd name="T7" fmla="*/ 29817 h 159"/>
                  <a:gd name="T8" fmla="+- 0 3387 3372"/>
                  <a:gd name="T9" fmla="*/ T8 w 120"/>
                  <a:gd name="T10" fmla="+- 0 29832 29809"/>
                  <a:gd name="T11" fmla="*/ 29832 h 159"/>
                  <a:gd name="T12" fmla="+- 0 3380 3372"/>
                  <a:gd name="T13" fmla="*/ T12 w 120"/>
                  <a:gd name="T14" fmla="+- 0 29848 29809"/>
                  <a:gd name="T15" fmla="*/ 29848 h 159"/>
                  <a:gd name="T16" fmla="+- 0 3372 3372"/>
                  <a:gd name="T17" fmla="*/ T16 w 120"/>
                  <a:gd name="T18" fmla="+- 0 29870 29809"/>
                  <a:gd name="T19" fmla="*/ 29870 h 159"/>
                  <a:gd name="T20" fmla="+- 0 3372 3372"/>
                  <a:gd name="T21" fmla="*/ T20 w 120"/>
                  <a:gd name="T22" fmla="+- 0 29908 29809"/>
                  <a:gd name="T23" fmla="*/ 29908 h 159"/>
                  <a:gd name="T24" fmla="+- 0 3380 3372"/>
                  <a:gd name="T25" fmla="*/ T24 w 120"/>
                  <a:gd name="T26" fmla="+- 0 29930 29809"/>
                  <a:gd name="T27" fmla="*/ 29930 h 159"/>
                  <a:gd name="T28" fmla="+- 0 3387 3372"/>
                  <a:gd name="T29" fmla="*/ T28 w 120"/>
                  <a:gd name="T30" fmla="+- 0 29945 29809"/>
                  <a:gd name="T31" fmla="*/ 29945 h 159"/>
                  <a:gd name="T32" fmla="+- 0 3402 3372"/>
                  <a:gd name="T33" fmla="*/ T32 w 120"/>
                  <a:gd name="T34" fmla="+- 0 29961 29809"/>
                  <a:gd name="T35" fmla="*/ 29961 h 159"/>
                  <a:gd name="T36" fmla="+- 0 3417 3372"/>
                  <a:gd name="T37" fmla="*/ T36 w 120"/>
                  <a:gd name="T38" fmla="+- 0 29967 29809"/>
                  <a:gd name="T39" fmla="*/ 29967 h 159"/>
                  <a:gd name="T40" fmla="+- 0 3447 3372"/>
                  <a:gd name="T41" fmla="*/ T40 w 120"/>
                  <a:gd name="T42" fmla="+- 0 29967 29809"/>
                  <a:gd name="T43" fmla="*/ 29967 h 159"/>
                  <a:gd name="T44" fmla="+- 0 3462 3372"/>
                  <a:gd name="T45" fmla="*/ T44 w 120"/>
                  <a:gd name="T46" fmla="+- 0 29961 29809"/>
                  <a:gd name="T47" fmla="*/ 29961 h 159"/>
                  <a:gd name="T48" fmla="+- 0 3478 3372"/>
                  <a:gd name="T49" fmla="*/ T48 w 120"/>
                  <a:gd name="T50" fmla="+- 0 29945 29809"/>
                  <a:gd name="T51" fmla="*/ 29945 h 159"/>
                  <a:gd name="T52" fmla="+- 0 3486 3372"/>
                  <a:gd name="T53" fmla="*/ T52 w 120"/>
                  <a:gd name="T54" fmla="+- 0 29930 29809"/>
                  <a:gd name="T55" fmla="*/ 29930 h 159"/>
                  <a:gd name="T56" fmla="+- 0 3492 3372"/>
                  <a:gd name="T57" fmla="*/ T56 w 120"/>
                  <a:gd name="T58" fmla="+- 0 29908 29809"/>
                  <a:gd name="T59" fmla="*/ 29908 h 159"/>
                  <a:gd name="T60" fmla="+- 0 3492 3372"/>
                  <a:gd name="T61" fmla="*/ T60 w 120"/>
                  <a:gd name="T62" fmla="+- 0 29870 29809"/>
                  <a:gd name="T63" fmla="*/ 29870 h 159"/>
                  <a:gd name="T64" fmla="+- 0 3486 3372"/>
                  <a:gd name="T65" fmla="*/ T64 w 120"/>
                  <a:gd name="T66" fmla="+- 0 29848 29809"/>
                  <a:gd name="T67" fmla="*/ 29848 h 159"/>
                  <a:gd name="T68" fmla="+- 0 3478 3372"/>
                  <a:gd name="T69" fmla="*/ T68 w 120"/>
                  <a:gd name="T70" fmla="+- 0 29832 29809"/>
                  <a:gd name="T71" fmla="*/ 29832 h 159"/>
                  <a:gd name="T72" fmla="+- 0 3462 3372"/>
                  <a:gd name="T73" fmla="*/ T72 w 120"/>
                  <a:gd name="T74" fmla="+- 0 29817 29809"/>
                  <a:gd name="T75" fmla="*/ 29817 h 159"/>
                  <a:gd name="T76" fmla="+- 0 3447 3372"/>
                  <a:gd name="T77" fmla="*/ T76 w 120"/>
                  <a:gd name="T78" fmla="+- 0 29809 29809"/>
                  <a:gd name="T79" fmla="*/ 29809 h 159"/>
                  <a:gd name="T80" fmla="+- 0 3417 3372"/>
                  <a:gd name="T81" fmla="*/ T80 w 120"/>
                  <a:gd name="T82" fmla="+- 0 29809 29809"/>
                  <a:gd name="T83" fmla="*/ 29809 h 1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20" h="159">
                    <a:moveTo>
                      <a:pt x="45" y="0"/>
                    </a:moveTo>
                    <a:lnTo>
                      <a:pt x="30" y="8"/>
                    </a:lnTo>
                    <a:lnTo>
                      <a:pt x="15" y="23"/>
                    </a:lnTo>
                    <a:lnTo>
                      <a:pt x="8" y="39"/>
                    </a:lnTo>
                    <a:lnTo>
                      <a:pt x="0" y="61"/>
                    </a:lnTo>
                    <a:lnTo>
                      <a:pt x="0" y="99"/>
                    </a:lnTo>
                    <a:lnTo>
                      <a:pt x="8" y="121"/>
                    </a:lnTo>
                    <a:lnTo>
                      <a:pt x="15" y="136"/>
                    </a:lnTo>
                    <a:lnTo>
                      <a:pt x="30" y="152"/>
                    </a:lnTo>
                    <a:lnTo>
                      <a:pt x="45" y="158"/>
                    </a:lnTo>
                    <a:lnTo>
                      <a:pt x="75" y="158"/>
                    </a:lnTo>
                    <a:lnTo>
                      <a:pt x="90" y="152"/>
                    </a:lnTo>
                    <a:lnTo>
                      <a:pt x="106" y="136"/>
                    </a:lnTo>
                    <a:lnTo>
                      <a:pt x="114" y="121"/>
                    </a:lnTo>
                    <a:lnTo>
                      <a:pt x="120" y="99"/>
                    </a:lnTo>
                    <a:lnTo>
                      <a:pt x="120" y="61"/>
                    </a:lnTo>
                    <a:lnTo>
                      <a:pt x="114" y="39"/>
                    </a:lnTo>
                    <a:lnTo>
                      <a:pt x="106" y="23"/>
                    </a:lnTo>
                    <a:lnTo>
                      <a:pt x="90" y="8"/>
                    </a:lnTo>
                    <a:lnTo>
                      <a:pt x="75" y="0"/>
                    </a:lnTo>
                    <a:lnTo>
                      <a:pt x="45"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53" name="Group 1142">
              <a:extLst>
                <a:ext uri="{FF2B5EF4-FFF2-40B4-BE49-F238E27FC236}">
                  <a16:creationId xmlns:a16="http://schemas.microsoft.com/office/drawing/2014/main" id="{CC4E61BB-F11D-458B-AA37-0648D8D3AC3C}"/>
                </a:ext>
              </a:extLst>
            </p:cNvPr>
            <p:cNvGrpSpPr>
              <a:grpSpLocks/>
            </p:cNvGrpSpPr>
            <p:nvPr/>
          </p:nvGrpSpPr>
          <p:grpSpPr bwMode="auto">
            <a:xfrm>
              <a:off x="3380" y="29817"/>
              <a:ext cx="106" cy="144"/>
              <a:chOff x="3380" y="29817"/>
              <a:chExt cx="106" cy="144"/>
            </a:xfrm>
          </p:grpSpPr>
          <p:sp>
            <p:nvSpPr>
              <p:cNvPr id="20177" name="Freeform 1143">
                <a:extLst>
                  <a:ext uri="{FF2B5EF4-FFF2-40B4-BE49-F238E27FC236}">
                    <a16:creationId xmlns:a16="http://schemas.microsoft.com/office/drawing/2014/main" id="{BE5E3085-ACAA-4019-88F9-47168D89F19A}"/>
                  </a:ext>
                </a:extLst>
              </p:cNvPr>
              <p:cNvSpPr>
                <a:spLocks/>
              </p:cNvSpPr>
              <p:nvPr/>
            </p:nvSpPr>
            <p:spPr bwMode="auto">
              <a:xfrm>
                <a:off x="3380" y="29817"/>
                <a:ext cx="106" cy="144"/>
              </a:xfrm>
              <a:custGeom>
                <a:avLst/>
                <a:gdLst>
                  <a:gd name="T0" fmla="+- 0 3425 3380"/>
                  <a:gd name="T1" fmla="*/ T0 w 106"/>
                  <a:gd name="T2" fmla="+- 0 29817 29817"/>
                  <a:gd name="T3" fmla="*/ 29817 h 144"/>
                  <a:gd name="T4" fmla="+- 0 3402 3380"/>
                  <a:gd name="T5" fmla="*/ T4 w 106"/>
                  <a:gd name="T6" fmla="+- 0 29825 29817"/>
                  <a:gd name="T7" fmla="*/ 29825 h 144"/>
                  <a:gd name="T8" fmla="+- 0 3387 3380"/>
                  <a:gd name="T9" fmla="*/ T8 w 106"/>
                  <a:gd name="T10" fmla="+- 0 29848 29817"/>
                  <a:gd name="T11" fmla="*/ 29848 h 144"/>
                  <a:gd name="T12" fmla="+- 0 3380 3380"/>
                  <a:gd name="T13" fmla="*/ T12 w 106"/>
                  <a:gd name="T14" fmla="+- 0 29870 29817"/>
                  <a:gd name="T15" fmla="*/ 29870 h 144"/>
                  <a:gd name="T16" fmla="+- 0 3380 3380"/>
                  <a:gd name="T17" fmla="*/ T16 w 106"/>
                  <a:gd name="T18" fmla="+- 0 29908 29817"/>
                  <a:gd name="T19" fmla="*/ 29908 h 144"/>
                  <a:gd name="T20" fmla="+- 0 3387 3380"/>
                  <a:gd name="T21" fmla="*/ T20 w 106"/>
                  <a:gd name="T22" fmla="+- 0 29930 29817"/>
                  <a:gd name="T23" fmla="*/ 29930 h 144"/>
                  <a:gd name="T24" fmla="+- 0 3402 3380"/>
                  <a:gd name="T25" fmla="*/ T24 w 106"/>
                  <a:gd name="T26" fmla="+- 0 29953 29817"/>
                  <a:gd name="T27" fmla="*/ 29953 h 144"/>
                  <a:gd name="T28" fmla="+- 0 3425 3380"/>
                  <a:gd name="T29" fmla="*/ T28 w 106"/>
                  <a:gd name="T30" fmla="+- 0 29961 29817"/>
                  <a:gd name="T31" fmla="*/ 29961 h 144"/>
                  <a:gd name="T32" fmla="+- 0 3439 3380"/>
                  <a:gd name="T33" fmla="*/ T32 w 106"/>
                  <a:gd name="T34" fmla="+- 0 29961 29817"/>
                  <a:gd name="T35" fmla="*/ 29961 h 144"/>
                  <a:gd name="T36" fmla="+- 0 3462 3380"/>
                  <a:gd name="T37" fmla="*/ T36 w 106"/>
                  <a:gd name="T38" fmla="+- 0 29953 29817"/>
                  <a:gd name="T39" fmla="*/ 29953 h 144"/>
                  <a:gd name="T40" fmla="+- 0 3478 3380"/>
                  <a:gd name="T41" fmla="*/ T40 w 106"/>
                  <a:gd name="T42" fmla="+- 0 29930 29817"/>
                  <a:gd name="T43" fmla="*/ 29930 h 144"/>
                  <a:gd name="T44" fmla="+- 0 3486 3380"/>
                  <a:gd name="T45" fmla="*/ T44 w 106"/>
                  <a:gd name="T46" fmla="+- 0 29908 29817"/>
                  <a:gd name="T47" fmla="*/ 29908 h 144"/>
                  <a:gd name="T48" fmla="+- 0 3486 3380"/>
                  <a:gd name="T49" fmla="*/ T48 w 106"/>
                  <a:gd name="T50" fmla="+- 0 29870 29817"/>
                  <a:gd name="T51" fmla="*/ 29870 h 144"/>
                  <a:gd name="T52" fmla="+- 0 3478 3380"/>
                  <a:gd name="T53" fmla="*/ T52 w 106"/>
                  <a:gd name="T54" fmla="+- 0 29848 29817"/>
                  <a:gd name="T55" fmla="*/ 29848 h 144"/>
                  <a:gd name="T56" fmla="+- 0 3462 3380"/>
                  <a:gd name="T57" fmla="*/ T56 w 106"/>
                  <a:gd name="T58" fmla="+- 0 29825 29817"/>
                  <a:gd name="T59" fmla="*/ 29825 h 144"/>
                  <a:gd name="T60" fmla="+- 0 3439 3380"/>
                  <a:gd name="T61" fmla="*/ T60 w 106"/>
                  <a:gd name="T62" fmla="+- 0 29817 29817"/>
                  <a:gd name="T63" fmla="*/ 29817 h 144"/>
                  <a:gd name="T64" fmla="+- 0 3425 3380"/>
                  <a:gd name="T65" fmla="*/ T64 w 106"/>
                  <a:gd name="T66" fmla="+- 0 29817 29817"/>
                  <a:gd name="T67" fmla="*/ 29817 h 1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06" h="144">
                    <a:moveTo>
                      <a:pt x="45" y="0"/>
                    </a:moveTo>
                    <a:lnTo>
                      <a:pt x="22" y="8"/>
                    </a:lnTo>
                    <a:lnTo>
                      <a:pt x="7" y="31"/>
                    </a:lnTo>
                    <a:lnTo>
                      <a:pt x="0" y="53"/>
                    </a:lnTo>
                    <a:lnTo>
                      <a:pt x="0" y="91"/>
                    </a:lnTo>
                    <a:lnTo>
                      <a:pt x="7" y="113"/>
                    </a:lnTo>
                    <a:lnTo>
                      <a:pt x="22" y="136"/>
                    </a:lnTo>
                    <a:lnTo>
                      <a:pt x="45" y="144"/>
                    </a:lnTo>
                    <a:lnTo>
                      <a:pt x="59" y="144"/>
                    </a:lnTo>
                    <a:lnTo>
                      <a:pt x="82" y="136"/>
                    </a:lnTo>
                    <a:lnTo>
                      <a:pt x="98" y="113"/>
                    </a:lnTo>
                    <a:lnTo>
                      <a:pt x="106" y="91"/>
                    </a:lnTo>
                    <a:lnTo>
                      <a:pt x="106" y="53"/>
                    </a:lnTo>
                    <a:lnTo>
                      <a:pt x="98" y="31"/>
                    </a:lnTo>
                    <a:lnTo>
                      <a:pt x="82" y="8"/>
                    </a:lnTo>
                    <a:lnTo>
                      <a:pt x="59" y="0"/>
                    </a:lnTo>
                    <a:lnTo>
                      <a:pt x="45"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54" name="Group 1144">
              <a:extLst>
                <a:ext uri="{FF2B5EF4-FFF2-40B4-BE49-F238E27FC236}">
                  <a16:creationId xmlns:a16="http://schemas.microsoft.com/office/drawing/2014/main" id="{1290D60B-B308-4DC8-943F-46428AEA9481}"/>
                </a:ext>
              </a:extLst>
            </p:cNvPr>
            <p:cNvGrpSpPr>
              <a:grpSpLocks/>
            </p:cNvGrpSpPr>
            <p:nvPr/>
          </p:nvGrpSpPr>
          <p:grpSpPr bwMode="auto">
            <a:xfrm>
              <a:off x="3538" y="29809"/>
              <a:ext cx="113" cy="159"/>
              <a:chOff x="3538" y="29809"/>
              <a:chExt cx="113" cy="159"/>
            </a:xfrm>
          </p:grpSpPr>
          <p:sp>
            <p:nvSpPr>
              <p:cNvPr id="20176" name="Freeform 1145">
                <a:extLst>
                  <a:ext uri="{FF2B5EF4-FFF2-40B4-BE49-F238E27FC236}">
                    <a16:creationId xmlns:a16="http://schemas.microsoft.com/office/drawing/2014/main" id="{44C8E9A0-9B2E-446D-8BA7-95873654C194}"/>
                  </a:ext>
                </a:extLst>
              </p:cNvPr>
              <p:cNvSpPr>
                <a:spLocks/>
              </p:cNvSpPr>
              <p:nvPr/>
            </p:nvSpPr>
            <p:spPr bwMode="auto">
              <a:xfrm>
                <a:off x="3538" y="29809"/>
                <a:ext cx="113" cy="159"/>
              </a:xfrm>
              <a:custGeom>
                <a:avLst/>
                <a:gdLst>
                  <a:gd name="T0" fmla="+- 0 3613 3538"/>
                  <a:gd name="T1" fmla="*/ T0 w 113"/>
                  <a:gd name="T2" fmla="+- 0 29900 29809"/>
                  <a:gd name="T3" fmla="*/ 29900 h 159"/>
                  <a:gd name="T4" fmla="+- 0 3613 3538"/>
                  <a:gd name="T5" fmla="*/ T4 w 113"/>
                  <a:gd name="T6" fmla="+- 0 29908 29809"/>
                  <a:gd name="T7" fmla="*/ 29908 h 159"/>
                  <a:gd name="T8" fmla="+- 0 3644 3538"/>
                  <a:gd name="T9" fmla="*/ T8 w 113"/>
                  <a:gd name="T10" fmla="+- 0 29908 29809"/>
                  <a:gd name="T11" fmla="*/ 29908 h 159"/>
                  <a:gd name="T12" fmla="+- 0 3644 3538"/>
                  <a:gd name="T13" fmla="*/ T12 w 113"/>
                  <a:gd name="T14" fmla="+- 0 29930 29809"/>
                  <a:gd name="T15" fmla="*/ 29930 h 159"/>
                  <a:gd name="T16" fmla="+- 0 3636 3538"/>
                  <a:gd name="T17" fmla="*/ T16 w 113"/>
                  <a:gd name="T18" fmla="+- 0 29945 29809"/>
                  <a:gd name="T19" fmla="*/ 29945 h 159"/>
                  <a:gd name="T20" fmla="+- 0 3628 3538"/>
                  <a:gd name="T21" fmla="*/ T20 w 113"/>
                  <a:gd name="T22" fmla="+- 0 29953 29809"/>
                  <a:gd name="T23" fmla="*/ 29953 h 159"/>
                  <a:gd name="T24" fmla="+- 0 3613 3538"/>
                  <a:gd name="T25" fmla="*/ T24 w 113"/>
                  <a:gd name="T26" fmla="+- 0 29961 29809"/>
                  <a:gd name="T27" fmla="*/ 29961 h 159"/>
                  <a:gd name="T28" fmla="+- 0 3583 3538"/>
                  <a:gd name="T29" fmla="*/ T28 w 113"/>
                  <a:gd name="T30" fmla="+- 0 29961 29809"/>
                  <a:gd name="T31" fmla="*/ 29961 h 159"/>
                  <a:gd name="T32" fmla="+- 0 3568 3538"/>
                  <a:gd name="T33" fmla="*/ T32 w 113"/>
                  <a:gd name="T34" fmla="+- 0 29953 29809"/>
                  <a:gd name="T35" fmla="*/ 29953 h 159"/>
                  <a:gd name="T36" fmla="+- 0 3560 3538"/>
                  <a:gd name="T37" fmla="*/ T36 w 113"/>
                  <a:gd name="T38" fmla="+- 0 29945 29809"/>
                  <a:gd name="T39" fmla="*/ 29945 h 159"/>
                  <a:gd name="T40" fmla="+- 0 3553 3538"/>
                  <a:gd name="T41" fmla="*/ T40 w 113"/>
                  <a:gd name="T42" fmla="+- 0 29930 29809"/>
                  <a:gd name="T43" fmla="*/ 29930 h 159"/>
                  <a:gd name="T44" fmla="+- 0 3545 3538"/>
                  <a:gd name="T45" fmla="*/ T44 w 113"/>
                  <a:gd name="T46" fmla="+- 0 29908 29809"/>
                  <a:gd name="T47" fmla="*/ 29908 h 159"/>
                  <a:gd name="T48" fmla="+- 0 3545 3538"/>
                  <a:gd name="T49" fmla="*/ T48 w 113"/>
                  <a:gd name="T50" fmla="+- 0 29870 29809"/>
                  <a:gd name="T51" fmla="*/ 29870 h 159"/>
                  <a:gd name="T52" fmla="+- 0 3553 3538"/>
                  <a:gd name="T53" fmla="*/ T52 w 113"/>
                  <a:gd name="T54" fmla="+- 0 29848 29809"/>
                  <a:gd name="T55" fmla="*/ 29848 h 159"/>
                  <a:gd name="T56" fmla="+- 0 3560 3538"/>
                  <a:gd name="T57" fmla="*/ T56 w 113"/>
                  <a:gd name="T58" fmla="+- 0 29832 29809"/>
                  <a:gd name="T59" fmla="*/ 29832 h 159"/>
                  <a:gd name="T60" fmla="+- 0 3568 3538"/>
                  <a:gd name="T61" fmla="*/ T60 w 113"/>
                  <a:gd name="T62" fmla="+- 0 29825 29809"/>
                  <a:gd name="T63" fmla="*/ 29825 h 159"/>
                  <a:gd name="T64" fmla="+- 0 3583 3538"/>
                  <a:gd name="T65" fmla="*/ T64 w 113"/>
                  <a:gd name="T66" fmla="+- 0 29817 29809"/>
                  <a:gd name="T67" fmla="*/ 29817 h 159"/>
                  <a:gd name="T68" fmla="+- 0 3613 3538"/>
                  <a:gd name="T69" fmla="*/ T68 w 113"/>
                  <a:gd name="T70" fmla="+- 0 29817 29809"/>
                  <a:gd name="T71" fmla="*/ 29817 h 159"/>
                  <a:gd name="T72" fmla="+- 0 3628 3538"/>
                  <a:gd name="T73" fmla="*/ T72 w 113"/>
                  <a:gd name="T74" fmla="+- 0 29825 29809"/>
                  <a:gd name="T75" fmla="*/ 29825 h 159"/>
                  <a:gd name="T76" fmla="+- 0 3636 3538"/>
                  <a:gd name="T77" fmla="*/ T76 w 113"/>
                  <a:gd name="T78" fmla="+- 0 29832 29809"/>
                  <a:gd name="T79" fmla="*/ 29832 h 159"/>
                  <a:gd name="T80" fmla="+- 0 3644 3538"/>
                  <a:gd name="T81" fmla="*/ T80 w 113"/>
                  <a:gd name="T82" fmla="+- 0 29848 29809"/>
                  <a:gd name="T83" fmla="*/ 29848 h 159"/>
                  <a:gd name="T84" fmla="+- 0 3650 3538"/>
                  <a:gd name="T85" fmla="*/ T84 w 113"/>
                  <a:gd name="T86" fmla="+- 0 29848 29809"/>
                  <a:gd name="T87" fmla="*/ 29848 h 159"/>
                  <a:gd name="T88" fmla="+- 0 3644 3538"/>
                  <a:gd name="T89" fmla="*/ T88 w 113"/>
                  <a:gd name="T90" fmla="+- 0 29832 29809"/>
                  <a:gd name="T91" fmla="*/ 29832 h 159"/>
                  <a:gd name="T92" fmla="+- 0 3628 3538"/>
                  <a:gd name="T93" fmla="*/ T92 w 113"/>
                  <a:gd name="T94" fmla="+- 0 29817 29809"/>
                  <a:gd name="T95" fmla="*/ 29817 h 159"/>
                  <a:gd name="T96" fmla="+- 0 3613 3538"/>
                  <a:gd name="T97" fmla="*/ T96 w 113"/>
                  <a:gd name="T98" fmla="+- 0 29809 29809"/>
                  <a:gd name="T99" fmla="*/ 29809 h 159"/>
                  <a:gd name="T100" fmla="+- 0 3583 3538"/>
                  <a:gd name="T101" fmla="*/ T100 w 113"/>
                  <a:gd name="T102" fmla="+- 0 29809 29809"/>
                  <a:gd name="T103" fmla="*/ 29809 h 159"/>
                  <a:gd name="T104" fmla="+- 0 3568 3538"/>
                  <a:gd name="T105" fmla="*/ T104 w 113"/>
                  <a:gd name="T106" fmla="+- 0 29817 29809"/>
                  <a:gd name="T107" fmla="*/ 29817 h 159"/>
                  <a:gd name="T108" fmla="+- 0 3553 3538"/>
                  <a:gd name="T109" fmla="*/ T108 w 113"/>
                  <a:gd name="T110" fmla="+- 0 29832 29809"/>
                  <a:gd name="T111" fmla="*/ 29832 h 159"/>
                  <a:gd name="T112" fmla="+- 0 3545 3538"/>
                  <a:gd name="T113" fmla="*/ T112 w 113"/>
                  <a:gd name="T114" fmla="+- 0 29848 29809"/>
                  <a:gd name="T115" fmla="*/ 29848 h 159"/>
                  <a:gd name="T116" fmla="+- 0 3538 3538"/>
                  <a:gd name="T117" fmla="*/ T116 w 113"/>
                  <a:gd name="T118" fmla="+- 0 29870 29809"/>
                  <a:gd name="T119" fmla="*/ 29870 h 159"/>
                  <a:gd name="T120" fmla="+- 0 3538 3538"/>
                  <a:gd name="T121" fmla="*/ T120 w 113"/>
                  <a:gd name="T122" fmla="+- 0 29908 29809"/>
                  <a:gd name="T123" fmla="*/ 29908 h 159"/>
                  <a:gd name="T124" fmla="+- 0 3545 3538"/>
                  <a:gd name="T125" fmla="*/ T124 w 113"/>
                  <a:gd name="T126" fmla="+- 0 29930 29809"/>
                  <a:gd name="T127" fmla="*/ 29930 h 159"/>
                  <a:gd name="T128" fmla="+- 0 3553 3538"/>
                  <a:gd name="T129" fmla="*/ T128 w 113"/>
                  <a:gd name="T130" fmla="+- 0 29945 29809"/>
                  <a:gd name="T131" fmla="*/ 29945 h 159"/>
                  <a:gd name="T132" fmla="+- 0 3568 3538"/>
                  <a:gd name="T133" fmla="*/ T132 w 113"/>
                  <a:gd name="T134" fmla="+- 0 29961 29809"/>
                  <a:gd name="T135" fmla="*/ 29961 h 159"/>
                  <a:gd name="T136" fmla="+- 0 3583 3538"/>
                  <a:gd name="T137" fmla="*/ T136 w 113"/>
                  <a:gd name="T138" fmla="+- 0 29967 29809"/>
                  <a:gd name="T139" fmla="*/ 29967 h 159"/>
                  <a:gd name="T140" fmla="+- 0 3613 3538"/>
                  <a:gd name="T141" fmla="*/ T140 w 113"/>
                  <a:gd name="T142" fmla="+- 0 29967 29809"/>
                  <a:gd name="T143" fmla="*/ 29967 h 159"/>
                  <a:gd name="T144" fmla="+- 0 3628 3538"/>
                  <a:gd name="T145" fmla="*/ T144 w 113"/>
                  <a:gd name="T146" fmla="+- 0 29961 29809"/>
                  <a:gd name="T147" fmla="*/ 29961 h 159"/>
                  <a:gd name="T148" fmla="+- 0 3644 3538"/>
                  <a:gd name="T149" fmla="*/ T148 w 113"/>
                  <a:gd name="T150" fmla="+- 0 29945 29809"/>
                  <a:gd name="T151" fmla="*/ 29945 h 159"/>
                  <a:gd name="T152" fmla="+- 0 3650 3538"/>
                  <a:gd name="T153" fmla="*/ T152 w 113"/>
                  <a:gd name="T154" fmla="+- 0 29930 29809"/>
                  <a:gd name="T155" fmla="*/ 29930 h 159"/>
                  <a:gd name="T156" fmla="+- 0 3650 3538"/>
                  <a:gd name="T157" fmla="*/ T156 w 113"/>
                  <a:gd name="T158" fmla="+- 0 29900 29809"/>
                  <a:gd name="T159" fmla="*/ 29900 h 159"/>
                  <a:gd name="T160" fmla="+- 0 3613 3538"/>
                  <a:gd name="T161" fmla="*/ T160 w 113"/>
                  <a:gd name="T162" fmla="+- 0 29900 29809"/>
                  <a:gd name="T163" fmla="*/ 29900 h 1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113" h="159">
                    <a:moveTo>
                      <a:pt x="75" y="91"/>
                    </a:moveTo>
                    <a:lnTo>
                      <a:pt x="75" y="99"/>
                    </a:lnTo>
                    <a:lnTo>
                      <a:pt x="106" y="99"/>
                    </a:lnTo>
                    <a:lnTo>
                      <a:pt x="106" y="121"/>
                    </a:lnTo>
                    <a:lnTo>
                      <a:pt x="98" y="136"/>
                    </a:lnTo>
                    <a:lnTo>
                      <a:pt x="90" y="144"/>
                    </a:lnTo>
                    <a:lnTo>
                      <a:pt x="75" y="152"/>
                    </a:lnTo>
                    <a:lnTo>
                      <a:pt x="45" y="152"/>
                    </a:lnTo>
                    <a:lnTo>
                      <a:pt x="30" y="144"/>
                    </a:lnTo>
                    <a:lnTo>
                      <a:pt x="22" y="136"/>
                    </a:lnTo>
                    <a:lnTo>
                      <a:pt x="15" y="121"/>
                    </a:lnTo>
                    <a:lnTo>
                      <a:pt x="7" y="99"/>
                    </a:lnTo>
                    <a:lnTo>
                      <a:pt x="7" y="61"/>
                    </a:lnTo>
                    <a:lnTo>
                      <a:pt x="15" y="39"/>
                    </a:lnTo>
                    <a:lnTo>
                      <a:pt x="22" y="23"/>
                    </a:lnTo>
                    <a:lnTo>
                      <a:pt x="30" y="16"/>
                    </a:lnTo>
                    <a:lnTo>
                      <a:pt x="45" y="8"/>
                    </a:lnTo>
                    <a:lnTo>
                      <a:pt x="75" y="8"/>
                    </a:lnTo>
                    <a:lnTo>
                      <a:pt x="90" y="16"/>
                    </a:lnTo>
                    <a:lnTo>
                      <a:pt x="98" y="23"/>
                    </a:lnTo>
                    <a:lnTo>
                      <a:pt x="106" y="39"/>
                    </a:lnTo>
                    <a:lnTo>
                      <a:pt x="112" y="39"/>
                    </a:lnTo>
                    <a:lnTo>
                      <a:pt x="106" y="23"/>
                    </a:lnTo>
                    <a:lnTo>
                      <a:pt x="90" y="8"/>
                    </a:lnTo>
                    <a:lnTo>
                      <a:pt x="75" y="0"/>
                    </a:lnTo>
                    <a:lnTo>
                      <a:pt x="45" y="0"/>
                    </a:lnTo>
                    <a:lnTo>
                      <a:pt x="30" y="8"/>
                    </a:lnTo>
                    <a:lnTo>
                      <a:pt x="15" y="23"/>
                    </a:lnTo>
                    <a:lnTo>
                      <a:pt x="7" y="39"/>
                    </a:lnTo>
                    <a:lnTo>
                      <a:pt x="0" y="61"/>
                    </a:lnTo>
                    <a:lnTo>
                      <a:pt x="0" y="99"/>
                    </a:lnTo>
                    <a:lnTo>
                      <a:pt x="7" y="121"/>
                    </a:lnTo>
                    <a:lnTo>
                      <a:pt x="15" y="136"/>
                    </a:lnTo>
                    <a:lnTo>
                      <a:pt x="30" y="152"/>
                    </a:lnTo>
                    <a:lnTo>
                      <a:pt x="45" y="158"/>
                    </a:lnTo>
                    <a:lnTo>
                      <a:pt x="75" y="158"/>
                    </a:lnTo>
                    <a:lnTo>
                      <a:pt x="90" y="152"/>
                    </a:lnTo>
                    <a:lnTo>
                      <a:pt x="106" y="136"/>
                    </a:lnTo>
                    <a:lnTo>
                      <a:pt x="112" y="121"/>
                    </a:lnTo>
                    <a:lnTo>
                      <a:pt x="112" y="91"/>
                    </a:lnTo>
                    <a:lnTo>
                      <a:pt x="75" y="91"/>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55" name="Group 1146">
              <a:extLst>
                <a:ext uri="{FF2B5EF4-FFF2-40B4-BE49-F238E27FC236}">
                  <a16:creationId xmlns:a16="http://schemas.microsoft.com/office/drawing/2014/main" id="{1C4321CA-E94E-4E5D-9973-8D28DF688BBB}"/>
                </a:ext>
              </a:extLst>
            </p:cNvPr>
            <p:cNvGrpSpPr>
              <a:grpSpLocks/>
            </p:cNvGrpSpPr>
            <p:nvPr/>
          </p:nvGrpSpPr>
          <p:grpSpPr bwMode="auto">
            <a:xfrm>
              <a:off x="3703" y="29809"/>
              <a:ext cx="99" cy="159"/>
              <a:chOff x="3703" y="29809"/>
              <a:chExt cx="99" cy="159"/>
            </a:xfrm>
          </p:grpSpPr>
          <p:sp>
            <p:nvSpPr>
              <p:cNvPr id="20175" name="Freeform 1147">
                <a:extLst>
                  <a:ext uri="{FF2B5EF4-FFF2-40B4-BE49-F238E27FC236}">
                    <a16:creationId xmlns:a16="http://schemas.microsoft.com/office/drawing/2014/main" id="{1A845604-81DF-4B9B-A06A-4D22930935B0}"/>
                  </a:ext>
                </a:extLst>
              </p:cNvPr>
              <p:cNvSpPr>
                <a:spLocks/>
              </p:cNvSpPr>
              <p:nvPr/>
            </p:nvSpPr>
            <p:spPr bwMode="auto">
              <a:xfrm>
                <a:off x="3703" y="29809"/>
                <a:ext cx="99" cy="159"/>
              </a:xfrm>
              <a:custGeom>
                <a:avLst/>
                <a:gdLst>
                  <a:gd name="T0" fmla="+- 0 3711 3703"/>
                  <a:gd name="T1" fmla="*/ T0 w 99"/>
                  <a:gd name="T2" fmla="+- 0 29893 29809"/>
                  <a:gd name="T3" fmla="*/ 29893 h 159"/>
                  <a:gd name="T4" fmla="+- 0 3764 3703"/>
                  <a:gd name="T5" fmla="*/ T4 w 99"/>
                  <a:gd name="T6" fmla="+- 0 29893 29809"/>
                  <a:gd name="T7" fmla="*/ 29893 h 159"/>
                  <a:gd name="T8" fmla="+- 0 3787 3703"/>
                  <a:gd name="T9" fmla="*/ T8 w 99"/>
                  <a:gd name="T10" fmla="+- 0 29885 29809"/>
                  <a:gd name="T11" fmla="*/ 29885 h 159"/>
                  <a:gd name="T12" fmla="+- 0 3794 3703"/>
                  <a:gd name="T13" fmla="*/ T12 w 99"/>
                  <a:gd name="T14" fmla="+- 0 29877 29809"/>
                  <a:gd name="T15" fmla="*/ 29877 h 159"/>
                  <a:gd name="T16" fmla="+- 0 3802 3703"/>
                  <a:gd name="T17" fmla="*/ T16 w 99"/>
                  <a:gd name="T18" fmla="+- 0 29862 29809"/>
                  <a:gd name="T19" fmla="*/ 29862 h 159"/>
                  <a:gd name="T20" fmla="+- 0 3802 3703"/>
                  <a:gd name="T21" fmla="*/ T20 w 99"/>
                  <a:gd name="T22" fmla="+- 0 29840 29809"/>
                  <a:gd name="T23" fmla="*/ 29840 h 159"/>
                  <a:gd name="T24" fmla="+- 0 3794 3703"/>
                  <a:gd name="T25" fmla="*/ T24 w 99"/>
                  <a:gd name="T26" fmla="+- 0 29825 29809"/>
                  <a:gd name="T27" fmla="*/ 29825 h 159"/>
                  <a:gd name="T28" fmla="+- 0 3787 3703"/>
                  <a:gd name="T29" fmla="*/ T28 w 99"/>
                  <a:gd name="T30" fmla="+- 0 29817 29809"/>
                  <a:gd name="T31" fmla="*/ 29817 h 159"/>
                  <a:gd name="T32" fmla="+- 0 3764 3703"/>
                  <a:gd name="T33" fmla="*/ T32 w 99"/>
                  <a:gd name="T34" fmla="+- 0 29809 29809"/>
                  <a:gd name="T35" fmla="*/ 29809 h 159"/>
                  <a:gd name="T36" fmla="+- 0 3703 3703"/>
                  <a:gd name="T37" fmla="*/ T36 w 99"/>
                  <a:gd name="T38" fmla="+- 0 29809 29809"/>
                  <a:gd name="T39" fmla="*/ 29809 h 159"/>
                  <a:gd name="T40" fmla="+- 0 3703 3703"/>
                  <a:gd name="T41" fmla="*/ T40 w 99"/>
                  <a:gd name="T42" fmla="+- 0 29967 29809"/>
                  <a:gd name="T43" fmla="*/ 29967 h 159"/>
                  <a:gd name="T44" fmla="+- 0 3711 3703"/>
                  <a:gd name="T45" fmla="*/ T44 w 99"/>
                  <a:gd name="T46" fmla="+- 0 29967 29809"/>
                  <a:gd name="T47" fmla="*/ 29967 h 159"/>
                  <a:gd name="T48" fmla="+- 0 3711 3703"/>
                  <a:gd name="T49" fmla="*/ T48 w 99"/>
                  <a:gd name="T50" fmla="+- 0 29817 29809"/>
                  <a:gd name="T51" fmla="*/ 29817 h 159"/>
                  <a:gd name="T52" fmla="+- 0 3764 3703"/>
                  <a:gd name="T53" fmla="*/ T52 w 99"/>
                  <a:gd name="T54" fmla="+- 0 29817 29809"/>
                  <a:gd name="T55" fmla="*/ 29817 h 159"/>
                  <a:gd name="T56" fmla="+- 0 3787 3703"/>
                  <a:gd name="T57" fmla="*/ T56 w 99"/>
                  <a:gd name="T58" fmla="+- 0 29825 29809"/>
                  <a:gd name="T59" fmla="*/ 29825 h 159"/>
                  <a:gd name="T60" fmla="+- 0 3794 3703"/>
                  <a:gd name="T61" fmla="*/ T60 w 99"/>
                  <a:gd name="T62" fmla="+- 0 29840 29809"/>
                  <a:gd name="T63" fmla="*/ 29840 h 159"/>
                  <a:gd name="T64" fmla="+- 0 3794 3703"/>
                  <a:gd name="T65" fmla="*/ T64 w 99"/>
                  <a:gd name="T66" fmla="+- 0 29862 29809"/>
                  <a:gd name="T67" fmla="*/ 29862 h 159"/>
                  <a:gd name="T68" fmla="+- 0 3787 3703"/>
                  <a:gd name="T69" fmla="*/ T68 w 99"/>
                  <a:gd name="T70" fmla="+- 0 29877 29809"/>
                  <a:gd name="T71" fmla="*/ 29877 h 159"/>
                  <a:gd name="T72" fmla="+- 0 3764 3703"/>
                  <a:gd name="T73" fmla="*/ T72 w 99"/>
                  <a:gd name="T74" fmla="+- 0 29885 29809"/>
                  <a:gd name="T75" fmla="*/ 29885 h 159"/>
                  <a:gd name="T76" fmla="+- 0 3711 3703"/>
                  <a:gd name="T77" fmla="*/ T76 w 99"/>
                  <a:gd name="T78" fmla="+- 0 29885 29809"/>
                  <a:gd name="T79" fmla="*/ 29885 h 1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99" h="159">
                    <a:moveTo>
                      <a:pt x="8" y="84"/>
                    </a:moveTo>
                    <a:lnTo>
                      <a:pt x="61" y="84"/>
                    </a:lnTo>
                    <a:lnTo>
                      <a:pt x="84" y="76"/>
                    </a:lnTo>
                    <a:lnTo>
                      <a:pt x="91" y="68"/>
                    </a:lnTo>
                    <a:lnTo>
                      <a:pt x="99" y="53"/>
                    </a:lnTo>
                    <a:lnTo>
                      <a:pt x="99" y="31"/>
                    </a:lnTo>
                    <a:lnTo>
                      <a:pt x="91" y="16"/>
                    </a:lnTo>
                    <a:lnTo>
                      <a:pt x="84" y="8"/>
                    </a:lnTo>
                    <a:lnTo>
                      <a:pt x="61" y="0"/>
                    </a:lnTo>
                    <a:lnTo>
                      <a:pt x="0" y="0"/>
                    </a:lnTo>
                    <a:lnTo>
                      <a:pt x="0" y="158"/>
                    </a:lnTo>
                    <a:lnTo>
                      <a:pt x="8" y="158"/>
                    </a:lnTo>
                    <a:lnTo>
                      <a:pt x="8" y="8"/>
                    </a:lnTo>
                    <a:lnTo>
                      <a:pt x="61" y="8"/>
                    </a:lnTo>
                    <a:lnTo>
                      <a:pt x="84" y="16"/>
                    </a:lnTo>
                    <a:lnTo>
                      <a:pt x="91" y="31"/>
                    </a:lnTo>
                    <a:lnTo>
                      <a:pt x="91" y="53"/>
                    </a:lnTo>
                    <a:lnTo>
                      <a:pt x="84" y="68"/>
                    </a:lnTo>
                    <a:lnTo>
                      <a:pt x="61" y="76"/>
                    </a:lnTo>
                    <a:lnTo>
                      <a:pt x="8" y="7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56" name="Group 1148">
              <a:extLst>
                <a:ext uri="{FF2B5EF4-FFF2-40B4-BE49-F238E27FC236}">
                  <a16:creationId xmlns:a16="http://schemas.microsoft.com/office/drawing/2014/main" id="{9422E26B-6477-4CA3-B27C-C71B7EE2C6C2}"/>
                </a:ext>
              </a:extLst>
            </p:cNvPr>
            <p:cNvGrpSpPr>
              <a:grpSpLocks/>
            </p:cNvGrpSpPr>
            <p:nvPr/>
          </p:nvGrpSpPr>
          <p:grpSpPr bwMode="auto">
            <a:xfrm>
              <a:off x="3749" y="29893"/>
              <a:ext cx="53" cy="75"/>
              <a:chOff x="3749" y="29893"/>
              <a:chExt cx="53" cy="75"/>
            </a:xfrm>
          </p:grpSpPr>
          <p:sp>
            <p:nvSpPr>
              <p:cNvPr id="20174" name="Freeform 1149">
                <a:extLst>
                  <a:ext uri="{FF2B5EF4-FFF2-40B4-BE49-F238E27FC236}">
                    <a16:creationId xmlns:a16="http://schemas.microsoft.com/office/drawing/2014/main" id="{F19DC559-28EC-4A30-B080-8841325EB645}"/>
                  </a:ext>
                </a:extLst>
              </p:cNvPr>
              <p:cNvSpPr>
                <a:spLocks/>
              </p:cNvSpPr>
              <p:nvPr/>
            </p:nvSpPr>
            <p:spPr bwMode="auto">
              <a:xfrm>
                <a:off x="3749" y="29893"/>
                <a:ext cx="53" cy="75"/>
              </a:xfrm>
              <a:custGeom>
                <a:avLst/>
                <a:gdLst>
                  <a:gd name="T0" fmla="+- 0 3749 3749"/>
                  <a:gd name="T1" fmla="*/ T0 w 53"/>
                  <a:gd name="T2" fmla="+- 0 29893 29893"/>
                  <a:gd name="T3" fmla="*/ 29893 h 75"/>
                  <a:gd name="T4" fmla="+- 0 3794 3749"/>
                  <a:gd name="T5" fmla="*/ T4 w 53"/>
                  <a:gd name="T6" fmla="+- 0 29967 29893"/>
                  <a:gd name="T7" fmla="*/ 29967 h 75"/>
                  <a:gd name="T8" fmla="+- 0 3802 3749"/>
                  <a:gd name="T9" fmla="*/ T8 w 53"/>
                  <a:gd name="T10" fmla="+- 0 29967 29893"/>
                  <a:gd name="T11" fmla="*/ 29967 h 75"/>
                  <a:gd name="T12" fmla="+- 0 3756 3749"/>
                  <a:gd name="T13" fmla="*/ T12 w 53"/>
                  <a:gd name="T14" fmla="+- 0 29893 29893"/>
                  <a:gd name="T15" fmla="*/ 29893 h 75"/>
                </a:gdLst>
                <a:ahLst/>
                <a:cxnLst>
                  <a:cxn ang="0">
                    <a:pos x="T1" y="T3"/>
                  </a:cxn>
                  <a:cxn ang="0">
                    <a:pos x="T5" y="T7"/>
                  </a:cxn>
                  <a:cxn ang="0">
                    <a:pos x="T9" y="T11"/>
                  </a:cxn>
                  <a:cxn ang="0">
                    <a:pos x="T13" y="T15"/>
                  </a:cxn>
                </a:cxnLst>
                <a:rect l="0" t="0" r="r" b="b"/>
                <a:pathLst>
                  <a:path w="53" h="75">
                    <a:moveTo>
                      <a:pt x="0" y="0"/>
                    </a:moveTo>
                    <a:lnTo>
                      <a:pt x="45" y="74"/>
                    </a:lnTo>
                    <a:lnTo>
                      <a:pt x="53" y="74"/>
                    </a:lnTo>
                    <a:lnTo>
                      <a:pt x="7"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57" name="Group 1150">
              <a:extLst>
                <a:ext uri="{FF2B5EF4-FFF2-40B4-BE49-F238E27FC236}">
                  <a16:creationId xmlns:a16="http://schemas.microsoft.com/office/drawing/2014/main" id="{AB736C36-AAF1-47C0-8DD4-576960FA8CAD}"/>
                </a:ext>
              </a:extLst>
            </p:cNvPr>
            <p:cNvGrpSpPr>
              <a:grpSpLocks/>
            </p:cNvGrpSpPr>
            <p:nvPr/>
          </p:nvGrpSpPr>
          <p:grpSpPr bwMode="auto">
            <a:xfrm>
              <a:off x="3855" y="29809"/>
              <a:ext cx="2" cy="159"/>
              <a:chOff x="3855" y="29809"/>
              <a:chExt cx="2" cy="159"/>
            </a:xfrm>
          </p:grpSpPr>
          <p:sp>
            <p:nvSpPr>
              <p:cNvPr id="20173" name="Freeform 1151">
                <a:extLst>
                  <a:ext uri="{FF2B5EF4-FFF2-40B4-BE49-F238E27FC236}">
                    <a16:creationId xmlns:a16="http://schemas.microsoft.com/office/drawing/2014/main" id="{001297DF-B737-4011-AEFF-373183139F4D}"/>
                  </a:ext>
                </a:extLst>
              </p:cNvPr>
              <p:cNvSpPr>
                <a:spLocks/>
              </p:cNvSpPr>
              <p:nvPr/>
            </p:nvSpPr>
            <p:spPr bwMode="auto">
              <a:xfrm>
                <a:off x="3855" y="29809"/>
                <a:ext cx="2" cy="159"/>
              </a:xfrm>
              <a:custGeom>
                <a:avLst/>
                <a:gdLst>
                  <a:gd name="T0" fmla="+- 0 29809 29809"/>
                  <a:gd name="T1" fmla="*/ 29809 h 159"/>
                  <a:gd name="T2" fmla="+- 0 29967 29809"/>
                  <a:gd name="T3" fmla="*/ 29967 h 159"/>
                </a:gdLst>
                <a:ahLst/>
                <a:cxnLst>
                  <a:cxn ang="0">
                    <a:pos x="0" y="T1"/>
                  </a:cxn>
                  <a:cxn ang="0">
                    <a:pos x="0" y="T3"/>
                  </a:cxn>
                </a:cxnLst>
                <a:rect l="0" t="0" r="r" b="b"/>
                <a:pathLst>
                  <a:path h="159">
                    <a:moveTo>
                      <a:pt x="0" y="0"/>
                    </a:moveTo>
                    <a:lnTo>
                      <a:pt x="0" y="15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58" name="Group 1152">
              <a:extLst>
                <a:ext uri="{FF2B5EF4-FFF2-40B4-BE49-F238E27FC236}">
                  <a16:creationId xmlns:a16="http://schemas.microsoft.com/office/drawing/2014/main" id="{4C2E6A7F-E53A-4F0D-A215-7835C9E2EB18}"/>
                </a:ext>
              </a:extLst>
            </p:cNvPr>
            <p:cNvGrpSpPr>
              <a:grpSpLocks/>
            </p:cNvGrpSpPr>
            <p:nvPr/>
          </p:nvGrpSpPr>
          <p:grpSpPr bwMode="auto">
            <a:xfrm>
              <a:off x="3861" y="29817"/>
              <a:ext cx="2" cy="144"/>
              <a:chOff x="3861" y="29817"/>
              <a:chExt cx="2" cy="144"/>
            </a:xfrm>
          </p:grpSpPr>
          <p:sp>
            <p:nvSpPr>
              <p:cNvPr id="20172" name="Freeform 1153">
                <a:extLst>
                  <a:ext uri="{FF2B5EF4-FFF2-40B4-BE49-F238E27FC236}">
                    <a16:creationId xmlns:a16="http://schemas.microsoft.com/office/drawing/2014/main" id="{1434C7D6-EC76-4361-90F0-6F400C63655D}"/>
                  </a:ext>
                </a:extLst>
              </p:cNvPr>
              <p:cNvSpPr>
                <a:spLocks/>
              </p:cNvSpPr>
              <p:nvPr/>
            </p:nvSpPr>
            <p:spPr bwMode="auto">
              <a:xfrm>
                <a:off x="3861" y="29817"/>
                <a:ext cx="2" cy="144"/>
              </a:xfrm>
              <a:custGeom>
                <a:avLst/>
                <a:gdLst>
                  <a:gd name="T0" fmla="+- 0 29817 29817"/>
                  <a:gd name="T1" fmla="*/ 29817 h 144"/>
                  <a:gd name="T2" fmla="+- 0 29961 29817"/>
                  <a:gd name="T3" fmla="*/ 29961 h 144"/>
                </a:gdLst>
                <a:ahLst/>
                <a:cxnLst>
                  <a:cxn ang="0">
                    <a:pos x="0" y="T1"/>
                  </a:cxn>
                  <a:cxn ang="0">
                    <a:pos x="0" y="T3"/>
                  </a:cxn>
                </a:cxnLst>
                <a:rect l="0" t="0" r="r" b="b"/>
                <a:pathLst>
                  <a:path h="144">
                    <a:moveTo>
                      <a:pt x="0" y="0"/>
                    </a:moveTo>
                    <a:lnTo>
                      <a:pt x="0" y="144"/>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59" name="Group 1154">
              <a:extLst>
                <a:ext uri="{FF2B5EF4-FFF2-40B4-BE49-F238E27FC236}">
                  <a16:creationId xmlns:a16="http://schemas.microsoft.com/office/drawing/2014/main" id="{86890A0A-87A9-419D-8624-95EF452CD289}"/>
                </a:ext>
              </a:extLst>
            </p:cNvPr>
            <p:cNvGrpSpPr>
              <a:grpSpLocks/>
            </p:cNvGrpSpPr>
            <p:nvPr/>
          </p:nvGrpSpPr>
          <p:grpSpPr bwMode="auto">
            <a:xfrm>
              <a:off x="3855" y="29809"/>
              <a:ext cx="91" cy="8"/>
              <a:chOff x="3855" y="29809"/>
              <a:chExt cx="91" cy="8"/>
            </a:xfrm>
          </p:grpSpPr>
          <p:sp>
            <p:nvSpPr>
              <p:cNvPr id="20171" name="Freeform 1155">
                <a:extLst>
                  <a:ext uri="{FF2B5EF4-FFF2-40B4-BE49-F238E27FC236}">
                    <a16:creationId xmlns:a16="http://schemas.microsoft.com/office/drawing/2014/main" id="{E6489D61-2B42-41FD-9E4B-65A1FF6D1EC7}"/>
                  </a:ext>
                </a:extLst>
              </p:cNvPr>
              <p:cNvSpPr>
                <a:spLocks/>
              </p:cNvSpPr>
              <p:nvPr/>
            </p:nvSpPr>
            <p:spPr bwMode="auto">
              <a:xfrm>
                <a:off x="3855" y="29809"/>
                <a:ext cx="91" cy="8"/>
              </a:xfrm>
              <a:custGeom>
                <a:avLst/>
                <a:gdLst>
                  <a:gd name="T0" fmla="+- 0 3855 3855"/>
                  <a:gd name="T1" fmla="*/ T0 w 91"/>
                  <a:gd name="T2" fmla="+- 0 29809 29809"/>
                  <a:gd name="T3" fmla="*/ 29809 h 8"/>
                  <a:gd name="T4" fmla="+- 0 3945 3855"/>
                  <a:gd name="T5" fmla="*/ T4 w 91"/>
                  <a:gd name="T6" fmla="+- 0 29809 29809"/>
                  <a:gd name="T7" fmla="*/ 29809 h 8"/>
                  <a:gd name="T8" fmla="+- 0 3945 3855"/>
                  <a:gd name="T9" fmla="*/ T8 w 91"/>
                  <a:gd name="T10" fmla="+- 0 29817 29809"/>
                  <a:gd name="T11" fmla="*/ 29817 h 8"/>
                  <a:gd name="T12" fmla="+- 0 3861 3855"/>
                  <a:gd name="T13" fmla="*/ T12 w 91"/>
                  <a:gd name="T14" fmla="+- 0 29817 29809"/>
                  <a:gd name="T15" fmla="*/ 29817 h 8"/>
                </a:gdLst>
                <a:ahLst/>
                <a:cxnLst>
                  <a:cxn ang="0">
                    <a:pos x="T1" y="T3"/>
                  </a:cxn>
                  <a:cxn ang="0">
                    <a:pos x="T5" y="T7"/>
                  </a:cxn>
                  <a:cxn ang="0">
                    <a:pos x="T9" y="T11"/>
                  </a:cxn>
                  <a:cxn ang="0">
                    <a:pos x="T13" y="T15"/>
                  </a:cxn>
                </a:cxnLst>
                <a:rect l="0" t="0" r="r" b="b"/>
                <a:pathLst>
                  <a:path w="91" h="8">
                    <a:moveTo>
                      <a:pt x="0" y="0"/>
                    </a:moveTo>
                    <a:lnTo>
                      <a:pt x="90" y="0"/>
                    </a:lnTo>
                    <a:lnTo>
                      <a:pt x="90" y="8"/>
                    </a:lnTo>
                    <a:lnTo>
                      <a:pt x="6" y="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60" name="Group 1156">
              <a:extLst>
                <a:ext uri="{FF2B5EF4-FFF2-40B4-BE49-F238E27FC236}">
                  <a16:creationId xmlns:a16="http://schemas.microsoft.com/office/drawing/2014/main" id="{2D7EFCFD-F730-4C19-8ADF-B3E53885961A}"/>
                </a:ext>
              </a:extLst>
            </p:cNvPr>
            <p:cNvGrpSpPr>
              <a:grpSpLocks/>
            </p:cNvGrpSpPr>
            <p:nvPr/>
          </p:nvGrpSpPr>
          <p:grpSpPr bwMode="auto">
            <a:xfrm>
              <a:off x="3861" y="29885"/>
              <a:ext cx="47" cy="8"/>
              <a:chOff x="3861" y="29885"/>
              <a:chExt cx="47" cy="8"/>
            </a:xfrm>
          </p:grpSpPr>
          <p:sp>
            <p:nvSpPr>
              <p:cNvPr id="20170" name="Freeform 1157">
                <a:extLst>
                  <a:ext uri="{FF2B5EF4-FFF2-40B4-BE49-F238E27FC236}">
                    <a16:creationId xmlns:a16="http://schemas.microsoft.com/office/drawing/2014/main" id="{3E85BC4D-C918-4E10-8AD4-FAC74691B73B}"/>
                  </a:ext>
                </a:extLst>
              </p:cNvPr>
              <p:cNvSpPr>
                <a:spLocks/>
              </p:cNvSpPr>
              <p:nvPr/>
            </p:nvSpPr>
            <p:spPr bwMode="auto">
              <a:xfrm>
                <a:off x="3861" y="29885"/>
                <a:ext cx="47" cy="8"/>
              </a:xfrm>
              <a:custGeom>
                <a:avLst/>
                <a:gdLst>
                  <a:gd name="T0" fmla="+- 0 3861 3861"/>
                  <a:gd name="T1" fmla="*/ T0 w 47"/>
                  <a:gd name="T2" fmla="+- 0 29885 29885"/>
                  <a:gd name="T3" fmla="*/ 29885 h 8"/>
                  <a:gd name="T4" fmla="+- 0 3908 3861"/>
                  <a:gd name="T5" fmla="*/ T4 w 47"/>
                  <a:gd name="T6" fmla="+- 0 29885 29885"/>
                  <a:gd name="T7" fmla="*/ 29885 h 8"/>
                  <a:gd name="T8" fmla="+- 0 3908 3861"/>
                  <a:gd name="T9" fmla="*/ T8 w 47"/>
                  <a:gd name="T10" fmla="+- 0 29893 29885"/>
                  <a:gd name="T11" fmla="*/ 29893 h 8"/>
                  <a:gd name="T12" fmla="+- 0 3861 3861"/>
                  <a:gd name="T13" fmla="*/ T12 w 47"/>
                  <a:gd name="T14" fmla="+- 0 29893 29885"/>
                  <a:gd name="T15" fmla="*/ 29893 h 8"/>
                </a:gdLst>
                <a:ahLst/>
                <a:cxnLst>
                  <a:cxn ang="0">
                    <a:pos x="T1" y="T3"/>
                  </a:cxn>
                  <a:cxn ang="0">
                    <a:pos x="T5" y="T7"/>
                  </a:cxn>
                  <a:cxn ang="0">
                    <a:pos x="T9" y="T11"/>
                  </a:cxn>
                  <a:cxn ang="0">
                    <a:pos x="T13" y="T15"/>
                  </a:cxn>
                </a:cxnLst>
                <a:rect l="0" t="0" r="r" b="b"/>
                <a:pathLst>
                  <a:path w="47" h="8">
                    <a:moveTo>
                      <a:pt x="0" y="0"/>
                    </a:moveTo>
                    <a:lnTo>
                      <a:pt x="47" y="0"/>
                    </a:lnTo>
                    <a:lnTo>
                      <a:pt x="47" y="8"/>
                    </a:lnTo>
                    <a:lnTo>
                      <a:pt x="0" y="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61" name="Group 1158">
              <a:extLst>
                <a:ext uri="{FF2B5EF4-FFF2-40B4-BE49-F238E27FC236}">
                  <a16:creationId xmlns:a16="http://schemas.microsoft.com/office/drawing/2014/main" id="{453D7FDC-E4FE-4F98-BDC6-EE41D6077C0E}"/>
                </a:ext>
              </a:extLst>
            </p:cNvPr>
            <p:cNvGrpSpPr>
              <a:grpSpLocks/>
            </p:cNvGrpSpPr>
            <p:nvPr/>
          </p:nvGrpSpPr>
          <p:grpSpPr bwMode="auto">
            <a:xfrm>
              <a:off x="3855" y="29961"/>
              <a:ext cx="91" cy="7"/>
              <a:chOff x="3855" y="29961"/>
              <a:chExt cx="91" cy="7"/>
            </a:xfrm>
          </p:grpSpPr>
          <p:sp>
            <p:nvSpPr>
              <p:cNvPr id="20169" name="Freeform 1159">
                <a:extLst>
                  <a:ext uri="{FF2B5EF4-FFF2-40B4-BE49-F238E27FC236}">
                    <a16:creationId xmlns:a16="http://schemas.microsoft.com/office/drawing/2014/main" id="{3825DB9E-3617-4D1C-8587-EACAD8F96231}"/>
                  </a:ext>
                </a:extLst>
              </p:cNvPr>
              <p:cNvSpPr>
                <a:spLocks/>
              </p:cNvSpPr>
              <p:nvPr/>
            </p:nvSpPr>
            <p:spPr bwMode="auto">
              <a:xfrm>
                <a:off x="3855" y="29961"/>
                <a:ext cx="91" cy="7"/>
              </a:xfrm>
              <a:custGeom>
                <a:avLst/>
                <a:gdLst>
                  <a:gd name="T0" fmla="+- 0 3861 3855"/>
                  <a:gd name="T1" fmla="*/ T0 w 91"/>
                  <a:gd name="T2" fmla="+- 0 29961 29961"/>
                  <a:gd name="T3" fmla="*/ 29961 h 7"/>
                  <a:gd name="T4" fmla="+- 0 3945 3855"/>
                  <a:gd name="T5" fmla="*/ T4 w 91"/>
                  <a:gd name="T6" fmla="+- 0 29961 29961"/>
                  <a:gd name="T7" fmla="*/ 29961 h 7"/>
                  <a:gd name="T8" fmla="+- 0 3945 3855"/>
                  <a:gd name="T9" fmla="*/ T8 w 91"/>
                  <a:gd name="T10" fmla="+- 0 29967 29961"/>
                  <a:gd name="T11" fmla="*/ 29967 h 7"/>
                  <a:gd name="T12" fmla="+- 0 3855 3855"/>
                  <a:gd name="T13" fmla="*/ T12 w 91"/>
                  <a:gd name="T14" fmla="+- 0 29967 29961"/>
                  <a:gd name="T15" fmla="*/ 29967 h 7"/>
                </a:gdLst>
                <a:ahLst/>
                <a:cxnLst>
                  <a:cxn ang="0">
                    <a:pos x="T1" y="T3"/>
                  </a:cxn>
                  <a:cxn ang="0">
                    <a:pos x="T5" y="T7"/>
                  </a:cxn>
                  <a:cxn ang="0">
                    <a:pos x="T9" y="T11"/>
                  </a:cxn>
                  <a:cxn ang="0">
                    <a:pos x="T13" y="T15"/>
                  </a:cxn>
                </a:cxnLst>
                <a:rect l="0" t="0" r="r" b="b"/>
                <a:pathLst>
                  <a:path w="91" h="7">
                    <a:moveTo>
                      <a:pt x="6" y="0"/>
                    </a:moveTo>
                    <a:lnTo>
                      <a:pt x="90" y="0"/>
                    </a:lnTo>
                    <a:lnTo>
                      <a:pt x="90" y="6"/>
                    </a:lnTo>
                    <a:lnTo>
                      <a:pt x="0" y="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62" name="Group 1160">
              <a:extLst>
                <a:ext uri="{FF2B5EF4-FFF2-40B4-BE49-F238E27FC236}">
                  <a16:creationId xmlns:a16="http://schemas.microsoft.com/office/drawing/2014/main" id="{1D746DE9-E4E7-4DBF-8D0D-CDE360D1FBCE}"/>
                </a:ext>
              </a:extLst>
            </p:cNvPr>
            <p:cNvGrpSpPr>
              <a:grpSpLocks/>
            </p:cNvGrpSpPr>
            <p:nvPr/>
          </p:nvGrpSpPr>
          <p:grpSpPr bwMode="auto">
            <a:xfrm>
              <a:off x="3990" y="29809"/>
              <a:ext cx="106" cy="159"/>
              <a:chOff x="3990" y="29809"/>
              <a:chExt cx="106" cy="159"/>
            </a:xfrm>
          </p:grpSpPr>
          <p:sp>
            <p:nvSpPr>
              <p:cNvPr id="20168" name="Freeform 1161">
                <a:extLst>
                  <a:ext uri="{FF2B5EF4-FFF2-40B4-BE49-F238E27FC236}">
                    <a16:creationId xmlns:a16="http://schemas.microsoft.com/office/drawing/2014/main" id="{B18098C4-E5E9-4D95-8C2F-EFD4F7E1199E}"/>
                  </a:ext>
                </a:extLst>
              </p:cNvPr>
              <p:cNvSpPr>
                <a:spLocks/>
              </p:cNvSpPr>
              <p:nvPr/>
            </p:nvSpPr>
            <p:spPr bwMode="auto">
              <a:xfrm>
                <a:off x="3990" y="29809"/>
                <a:ext cx="106" cy="159"/>
              </a:xfrm>
              <a:custGeom>
                <a:avLst/>
                <a:gdLst>
                  <a:gd name="T0" fmla="+- 0 3990 3990"/>
                  <a:gd name="T1" fmla="*/ T0 w 106"/>
                  <a:gd name="T2" fmla="+- 0 29945 29809"/>
                  <a:gd name="T3" fmla="*/ 29945 h 159"/>
                  <a:gd name="T4" fmla="+- 0 4006 3990"/>
                  <a:gd name="T5" fmla="*/ T4 w 106"/>
                  <a:gd name="T6" fmla="+- 0 29961 29809"/>
                  <a:gd name="T7" fmla="*/ 29961 h 159"/>
                  <a:gd name="T8" fmla="+- 0 4027 3990"/>
                  <a:gd name="T9" fmla="*/ T8 w 106"/>
                  <a:gd name="T10" fmla="+- 0 29967 29809"/>
                  <a:gd name="T11" fmla="*/ 29967 h 159"/>
                  <a:gd name="T12" fmla="+- 0 4058 3990"/>
                  <a:gd name="T13" fmla="*/ T12 w 106"/>
                  <a:gd name="T14" fmla="+- 0 29967 29809"/>
                  <a:gd name="T15" fmla="*/ 29967 h 159"/>
                  <a:gd name="T16" fmla="+- 0 4080 3990"/>
                  <a:gd name="T17" fmla="*/ T16 w 106"/>
                  <a:gd name="T18" fmla="+- 0 29961 29809"/>
                  <a:gd name="T19" fmla="*/ 29961 h 159"/>
                  <a:gd name="T20" fmla="+- 0 4096 3990"/>
                  <a:gd name="T21" fmla="*/ T20 w 106"/>
                  <a:gd name="T22" fmla="+- 0 29945 29809"/>
                  <a:gd name="T23" fmla="*/ 29945 h 159"/>
                  <a:gd name="T24" fmla="+- 0 4096 3990"/>
                  <a:gd name="T25" fmla="*/ T24 w 106"/>
                  <a:gd name="T26" fmla="+- 0 29922 29809"/>
                  <a:gd name="T27" fmla="*/ 29922 h 159"/>
                  <a:gd name="T28" fmla="+- 0 4088 3990"/>
                  <a:gd name="T29" fmla="*/ T28 w 106"/>
                  <a:gd name="T30" fmla="+- 0 29908 29809"/>
                  <a:gd name="T31" fmla="*/ 29908 h 159"/>
                  <a:gd name="T32" fmla="+- 0 4073 3990"/>
                  <a:gd name="T33" fmla="*/ T32 w 106"/>
                  <a:gd name="T34" fmla="+- 0 29893 29809"/>
                  <a:gd name="T35" fmla="*/ 29893 h 159"/>
                  <a:gd name="T36" fmla="+- 0 4058 3990"/>
                  <a:gd name="T37" fmla="*/ T36 w 106"/>
                  <a:gd name="T38" fmla="+- 0 29885 29809"/>
                  <a:gd name="T39" fmla="*/ 29885 h 159"/>
                  <a:gd name="T40" fmla="+- 0 4020 3990"/>
                  <a:gd name="T41" fmla="*/ T40 w 106"/>
                  <a:gd name="T42" fmla="+- 0 29870 29809"/>
                  <a:gd name="T43" fmla="*/ 29870 h 159"/>
                  <a:gd name="T44" fmla="+- 0 4006 3990"/>
                  <a:gd name="T45" fmla="*/ T44 w 106"/>
                  <a:gd name="T46" fmla="+- 0 29862 29809"/>
                  <a:gd name="T47" fmla="*/ 29862 h 159"/>
                  <a:gd name="T48" fmla="+- 0 3998 3990"/>
                  <a:gd name="T49" fmla="*/ T48 w 106"/>
                  <a:gd name="T50" fmla="+- 0 29848 29809"/>
                  <a:gd name="T51" fmla="*/ 29848 h 159"/>
                  <a:gd name="T52" fmla="+- 0 3998 3990"/>
                  <a:gd name="T53" fmla="*/ T52 w 106"/>
                  <a:gd name="T54" fmla="+- 0 29832 29809"/>
                  <a:gd name="T55" fmla="*/ 29832 h 159"/>
                  <a:gd name="T56" fmla="+- 0 4006 3990"/>
                  <a:gd name="T57" fmla="*/ T56 w 106"/>
                  <a:gd name="T58" fmla="+- 0 29825 29809"/>
                  <a:gd name="T59" fmla="*/ 29825 h 159"/>
                  <a:gd name="T60" fmla="+- 0 4027 3990"/>
                  <a:gd name="T61" fmla="*/ T60 w 106"/>
                  <a:gd name="T62" fmla="+- 0 29817 29809"/>
                  <a:gd name="T63" fmla="*/ 29817 h 159"/>
                  <a:gd name="T64" fmla="+- 0 4058 3990"/>
                  <a:gd name="T65" fmla="*/ T64 w 106"/>
                  <a:gd name="T66" fmla="+- 0 29817 29809"/>
                  <a:gd name="T67" fmla="*/ 29817 h 159"/>
                  <a:gd name="T68" fmla="+- 0 4073 3990"/>
                  <a:gd name="T69" fmla="*/ T68 w 106"/>
                  <a:gd name="T70" fmla="+- 0 29825 29809"/>
                  <a:gd name="T71" fmla="*/ 29825 h 159"/>
                  <a:gd name="T72" fmla="+- 0 4080 3990"/>
                  <a:gd name="T73" fmla="*/ T72 w 106"/>
                  <a:gd name="T74" fmla="+- 0 29832 29809"/>
                  <a:gd name="T75" fmla="*/ 29832 h 159"/>
                  <a:gd name="T76" fmla="+- 0 4096 3990"/>
                  <a:gd name="T77" fmla="*/ T76 w 106"/>
                  <a:gd name="T78" fmla="+- 0 29832 29809"/>
                  <a:gd name="T79" fmla="*/ 29832 h 159"/>
                  <a:gd name="T80" fmla="+- 0 4080 3990"/>
                  <a:gd name="T81" fmla="*/ T80 w 106"/>
                  <a:gd name="T82" fmla="+- 0 29817 29809"/>
                  <a:gd name="T83" fmla="*/ 29817 h 159"/>
                  <a:gd name="T84" fmla="+- 0 4058 3990"/>
                  <a:gd name="T85" fmla="*/ T84 w 106"/>
                  <a:gd name="T86" fmla="+- 0 29809 29809"/>
                  <a:gd name="T87" fmla="*/ 29809 h 159"/>
                  <a:gd name="T88" fmla="+- 0 4027 3990"/>
                  <a:gd name="T89" fmla="*/ T88 w 106"/>
                  <a:gd name="T90" fmla="+- 0 29809 29809"/>
                  <a:gd name="T91" fmla="*/ 29809 h 159"/>
                  <a:gd name="T92" fmla="+- 0 4006 3990"/>
                  <a:gd name="T93" fmla="*/ T92 w 106"/>
                  <a:gd name="T94" fmla="+- 0 29817 29809"/>
                  <a:gd name="T95" fmla="*/ 29817 h 159"/>
                  <a:gd name="T96" fmla="+- 0 3990 3990"/>
                  <a:gd name="T97" fmla="*/ T96 w 106"/>
                  <a:gd name="T98" fmla="+- 0 29832 29809"/>
                  <a:gd name="T99" fmla="*/ 29832 h 159"/>
                  <a:gd name="T100" fmla="+- 0 3990 3990"/>
                  <a:gd name="T101" fmla="*/ T100 w 106"/>
                  <a:gd name="T102" fmla="+- 0 29848 29809"/>
                  <a:gd name="T103" fmla="*/ 29848 h 159"/>
                  <a:gd name="T104" fmla="+- 0 3998 3990"/>
                  <a:gd name="T105" fmla="*/ T104 w 106"/>
                  <a:gd name="T106" fmla="+- 0 29862 29809"/>
                  <a:gd name="T107" fmla="*/ 29862 h 159"/>
                  <a:gd name="T108" fmla="+- 0 4006 3990"/>
                  <a:gd name="T109" fmla="*/ T108 w 106"/>
                  <a:gd name="T110" fmla="+- 0 29870 29809"/>
                  <a:gd name="T111" fmla="*/ 29870 h 159"/>
                  <a:gd name="T112" fmla="+- 0 4020 3990"/>
                  <a:gd name="T113" fmla="*/ T112 w 106"/>
                  <a:gd name="T114" fmla="+- 0 29877 29809"/>
                  <a:gd name="T115" fmla="*/ 29877 h 159"/>
                  <a:gd name="T116" fmla="+- 0 4058 3990"/>
                  <a:gd name="T117" fmla="*/ T116 w 106"/>
                  <a:gd name="T118" fmla="+- 0 29893 29809"/>
                  <a:gd name="T119" fmla="*/ 29893 h 159"/>
                  <a:gd name="T120" fmla="+- 0 4073 3990"/>
                  <a:gd name="T121" fmla="*/ T120 w 106"/>
                  <a:gd name="T122" fmla="+- 0 29900 29809"/>
                  <a:gd name="T123" fmla="*/ 29900 h 159"/>
                  <a:gd name="T124" fmla="+- 0 4080 3990"/>
                  <a:gd name="T125" fmla="*/ T124 w 106"/>
                  <a:gd name="T126" fmla="+- 0 29908 29809"/>
                  <a:gd name="T127" fmla="*/ 29908 h 159"/>
                  <a:gd name="T128" fmla="+- 0 4088 3990"/>
                  <a:gd name="T129" fmla="*/ T128 w 106"/>
                  <a:gd name="T130" fmla="+- 0 29922 29809"/>
                  <a:gd name="T131" fmla="*/ 29922 h 159"/>
                  <a:gd name="T132" fmla="+- 0 4088 3990"/>
                  <a:gd name="T133" fmla="*/ T132 w 106"/>
                  <a:gd name="T134" fmla="+- 0 29945 29809"/>
                  <a:gd name="T135" fmla="*/ 29945 h 159"/>
                  <a:gd name="T136" fmla="+- 0 4080 3990"/>
                  <a:gd name="T137" fmla="*/ T136 w 106"/>
                  <a:gd name="T138" fmla="+- 0 29953 29809"/>
                  <a:gd name="T139" fmla="*/ 29953 h 159"/>
                  <a:gd name="T140" fmla="+- 0 4058 3990"/>
                  <a:gd name="T141" fmla="*/ T140 w 106"/>
                  <a:gd name="T142" fmla="+- 0 29961 29809"/>
                  <a:gd name="T143" fmla="*/ 29961 h 159"/>
                  <a:gd name="T144" fmla="+- 0 4027 3990"/>
                  <a:gd name="T145" fmla="*/ T144 w 106"/>
                  <a:gd name="T146" fmla="+- 0 29961 29809"/>
                  <a:gd name="T147" fmla="*/ 29961 h 159"/>
                  <a:gd name="T148" fmla="+- 0 4013 3990"/>
                  <a:gd name="T149" fmla="*/ T148 w 106"/>
                  <a:gd name="T150" fmla="+- 0 29953 29809"/>
                  <a:gd name="T151" fmla="*/ 29953 h 159"/>
                  <a:gd name="T152" fmla="+- 0 4006 3990"/>
                  <a:gd name="T153" fmla="*/ T152 w 106"/>
                  <a:gd name="T154" fmla="+- 0 29945 29809"/>
                  <a:gd name="T155" fmla="*/ 29945 h 159"/>
                  <a:gd name="T156" fmla="+- 0 3990 3990"/>
                  <a:gd name="T157" fmla="*/ T156 w 106"/>
                  <a:gd name="T158" fmla="+- 0 29945 29809"/>
                  <a:gd name="T159" fmla="*/ 29945 h 1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06" h="159">
                    <a:moveTo>
                      <a:pt x="0" y="136"/>
                    </a:moveTo>
                    <a:lnTo>
                      <a:pt x="16" y="152"/>
                    </a:lnTo>
                    <a:lnTo>
                      <a:pt x="37" y="158"/>
                    </a:lnTo>
                    <a:lnTo>
                      <a:pt x="68" y="158"/>
                    </a:lnTo>
                    <a:lnTo>
                      <a:pt x="90" y="152"/>
                    </a:lnTo>
                    <a:lnTo>
                      <a:pt x="106" y="136"/>
                    </a:lnTo>
                    <a:lnTo>
                      <a:pt x="106" y="113"/>
                    </a:lnTo>
                    <a:lnTo>
                      <a:pt x="98" y="99"/>
                    </a:lnTo>
                    <a:lnTo>
                      <a:pt x="83" y="84"/>
                    </a:lnTo>
                    <a:lnTo>
                      <a:pt x="68" y="76"/>
                    </a:lnTo>
                    <a:lnTo>
                      <a:pt x="30" y="61"/>
                    </a:lnTo>
                    <a:lnTo>
                      <a:pt x="16" y="53"/>
                    </a:lnTo>
                    <a:lnTo>
                      <a:pt x="8" y="39"/>
                    </a:lnTo>
                    <a:lnTo>
                      <a:pt x="8" y="23"/>
                    </a:lnTo>
                    <a:lnTo>
                      <a:pt x="16" y="16"/>
                    </a:lnTo>
                    <a:lnTo>
                      <a:pt x="37" y="8"/>
                    </a:lnTo>
                    <a:lnTo>
                      <a:pt x="68" y="8"/>
                    </a:lnTo>
                    <a:lnTo>
                      <a:pt x="83" y="16"/>
                    </a:lnTo>
                    <a:lnTo>
                      <a:pt x="90" y="23"/>
                    </a:lnTo>
                    <a:lnTo>
                      <a:pt x="106" y="23"/>
                    </a:lnTo>
                    <a:lnTo>
                      <a:pt x="90" y="8"/>
                    </a:lnTo>
                    <a:lnTo>
                      <a:pt x="68" y="0"/>
                    </a:lnTo>
                    <a:lnTo>
                      <a:pt x="37" y="0"/>
                    </a:lnTo>
                    <a:lnTo>
                      <a:pt x="16" y="8"/>
                    </a:lnTo>
                    <a:lnTo>
                      <a:pt x="0" y="23"/>
                    </a:lnTo>
                    <a:lnTo>
                      <a:pt x="0" y="39"/>
                    </a:lnTo>
                    <a:lnTo>
                      <a:pt x="8" y="53"/>
                    </a:lnTo>
                    <a:lnTo>
                      <a:pt x="16" y="61"/>
                    </a:lnTo>
                    <a:lnTo>
                      <a:pt x="30" y="68"/>
                    </a:lnTo>
                    <a:lnTo>
                      <a:pt x="68" y="84"/>
                    </a:lnTo>
                    <a:lnTo>
                      <a:pt x="83" y="91"/>
                    </a:lnTo>
                    <a:lnTo>
                      <a:pt x="90" y="99"/>
                    </a:lnTo>
                    <a:lnTo>
                      <a:pt x="98" y="113"/>
                    </a:lnTo>
                    <a:lnTo>
                      <a:pt x="98" y="136"/>
                    </a:lnTo>
                    <a:lnTo>
                      <a:pt x="90" y="144"/>
                    </a:lnTo>
                    <a:lnTo>
                      <a:pt x="68" y="152"/>
                    </a:lnTo>
                    <a:lnTo>
                      <a:pt x="37" y="152"/>
                    </a:lnTo>
                    <a:lnTo>
                      <a:pt x="23" y="144"/>
                    </a:lnTo>
                    <a:lnTo>
                      <a:pt x="16" y="136"/>
                    </a:lnTo>
                    <a:lnTo>
                      <a:pt x="0" y="13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63" name="Group 1162">
              <a:extLst>
                <a:ext uri="{FF2B5EF4-FFF2-40B4-BE49-F238E27FC236}">
                  <a16:creationId xmlns:a16="http://schemas.microsoft.com/office/drawing/2014/main" id="{FAD0F05A-844C-4BCC-B1FA-7CAC9470C66E}"/>
                </a:ext>
              </a:extLst>
            </p:cNvPr>
            <p:cNvGrpSpPr>
              <a:grpSpLocks/>
            </p:cNvGrpSpPr>
            <p:nvPr/>
          </p:nvGrpSpPr>
          <p:grpSpPr bwMode="auto">
            <a:xfrm>
              <a:off x="4141" y="29809"/>
              <a:ext cx="106" cy="159"/>
              <a:chOff x="4141" y="29809"/>
              <a:chExt cx="106" cy="159"/>
            </a:xfrm>
          </p:grpSpPr>
          <p:sp>
            <p:nvSpPr>
              <p:cNvPr id="20167" name="Freeform 1163">
                <a:extLst>
                  <a:ext uri="{FF2B5EF4-FFF2-40B4-BE49-F238E27FC236}">
                    <a16:creationId xmlns:a16="http://schemas.microsoft.com/office/drawing/2014/main" id="{EC014CD4-2316-4E76-8190-2F7E65CBDCED}"/>
                  </a:ext>
                </a:extLst>
              </p:cNvPr>
              <p:cNvSpPr>
                <a:spLocks/>
              </p:cNvSpPr>
              <p:nvPr/>
            </p:nvSpPr>
            <p:spPr bwMode="auto">
              <a:xfrm>
                <a:off x="4141" y="29809"/>
                <a:ext cx="106" cy="159"/>
              </a:xfrm>
              <a:custGeom>
                <a:avLst/>
                <a:gdLst>
                  <a:gd name="T0" fmla="+- 0 4141 4141"/>
                  <a:gd name="T1" fmla="*/ T0 w 106"/>
                  <a:gd name="T2" fmla="+- 0 29945 29809"/>
                  <a:gd name="T3" fmla="*/ 29945 h 159"/>
                  <a:gd name="T4" fmla="+- 0 4156 4141"/>
                  <a:gd name="T5" fmla="*/ T4 w 106"/>
                  <a:gd name="T6" fmla="+- 0 29961 29809"/>
                  <a:gd name="T7" fmla="*/ 29961 h 159"/>
                  <a:gd name="T8" fmla="+- 0 4178 4141"/>
                  <a:gd name="T9" fmla="*/ T8 w 106"/>
                  <a:gd name="T10" fmla="+- 0 29967 29809"/>
                  <a:gd name="T11" fmla="*/ 29967 h 159"/>
                  <a:gd name="T12" fmla="+- 0 4209 4141"/>
                  <a:gd name="T13" fmla="*/ T12 w 106"/>
                  <a:gd name="T14" fmla="+- 0 29967 29809"/>
                  <a:gd name="T15" fmla="*/ 29967 h 159"/>
                  <a:gd name="T16" fmla="+- 0 4231 4141"/>
                  <a:gd name="T17" fmla="*/ T16 w 106"/>
                  <a:gd name="T18" fmla="+- 0 29961 29809"/>
                  <a:gd name="T19" fmla="*/ 29961 h 159"/>
                  <a:gd name="T20" fmla="+- 0 4246 4141"/>
                  <a:gd name="T21" fmla="*/ T20 w 106"/>
                  <a:gd name="T22" fmla="+- 0 29945 29809"/>
                  <a:gd name="T23" fmla="*/ 29945 h 159"/>
                  <a:gd name="T24" fmla="+- 0 4246 4141"/>
                  <a:gd name="T25" fmla="*/ T24 w 106"/>
                  <a:gd name="T26" fmla="+- 0 29922 29809"/>
                  <a:gd name="T27" fmla="*/ 29922 h 159"/>
                  <a:gd name="T28" fmla="+- 0 4239 4141"/>
                  <a:gd name="T29" fmla="*/ T28 w 106"/>
                  <a:gd name="T30" fmla="+- 0 29908 29809"/>
                  <a:gd name="T31" fmla="*/ 29908 h 159"/>
                  <a:gd name="T32" fmla="+- 0 4224 4141"/>
                  <a:gd name="T33" fmla="*/ T32 w 106"/>
                  <a:gd name="T34" fmla="+- 0 29893 29809"/>
                  <a:gd name="T35" fmla="*/ 29893 h 159"/>
                  <a:gd name="T36" fmla="+- 0 4209 4141"/>
                  <a:gd name="T37" fmla="*/ T36 w 106"/>
                  <a:gd name="T38" fmla="+- 0 29885 29809"/>
                  <a:gd name="T39" fmla="*/ 29885 h 159"/>
                  <a:gd name="T40" fmla="+- 0 4171 4141"/>
                  <a:gd name="T41" fmla="*/ T40 w 106"/>
                  <a:gd name="T42" fmla="+- 0 29870 29809"/>
                  <a:gd name="T43" fmla="*/ 29870 h 159"/>
                  <a:gd name="T44" fmla="+- 0 4156 4141"/>
                  <a:gd name="T45" fmla="*/ T44 w 106"/>
                  <a:gd name="T46" fmla="+- 0 29862 29809"/>
                  <a:gd name="T47" fmla="*/ 29862 h 159"/>
                  <a:gd name="T48" fmla="+- 0 4148 4141"/>
                  <a:gd name="T49" fmla="*/ T48 w 106"/>
                  <a:gd name="T50" fmla="+- 0 29848 29809"/>
                  <a:gd name="T51" fmla="*/ 29848 h 159"/>
                  <a:gd name="T52" fmla="+- 0 4148 4141"/>
                  <a:gd name="T53" fmla="*/ T52 w 106"/>
                  <a:gd name="T54" fmla="+- 0 29832 29809"/>
                  <a:gd name="T55" fmla="*/ 29832 h 159"/>
                  <a:gd name="T56" fmla="+- 0 4156 4141"/>
                  <a:gd name="T57" fmla="*/ T56 w 106"/>
                  <a:gd name="T58" fmla="+- 0 29825 29809"/>
                  <a:gd name="T59" fmla="*/ 29825 h 159"/>
                  <a:gd name="T60" fmla="+- 0 4178 4141"/>
                  <a:gd name="T61" fmla="*/ T60 w 106"/>
                  <a:gd name="T62" fmla="+- 0 29817 29809"/>
                  <a:gd name="T63" fmla="*/ 29817 h 159"/>
                  <a:gd name="T64" fmla="+- 0 4209 4141"/>
                  <a:gd name="T65" fmla="*/ T64 w 106"/>
                  <a:gd name="T66" fmla="+- 0 29817 29809"/>
                  <a:gd name="T67" fmla="*/ 29817 h 159"/>
                  <a:gd name="T68" fmla="+- 0 4224 4141"/>
                  <a:gd name="T69" fmla="*/ T68 w 106"/>
                  <a:gd name="T70" fmla="+- 0 29825 29809"/>
                  <a:gd name="T71" fmla="*/ 29825 h 159"/>
                  <a:gd name="T72" fmla="+- 0 4231 4141"/>
                  <a:gd name="T73" fmla="*/ T72 w 106"/>
                  <a:gd name="T74" fmla="+- 0 29832 29809"/>
                  <a:gd name="T75" fmla="*/ 29832 h 159"/>
                  <a:gd name="T76" fmla="+- 0 4246 4141"/>
                  <a:gd name="T77" fmla="*/ T76 w 106"/>
                  <a:gd name="T78" fmla="+- 0 29832 29809"/>
                  <a:gd name="T79" fmla="*/ 29832 h 159"/>
                  <a:gd name="T80" fmla="+- 0 4231 4141"/>
                  <a:gd name="T81" fmla="*/ T80 w 106"/>
                  <a:gd name="T82" fmla="+- 0 29817 29809"/>
                  <a:gd name="T83" fmla="*/ 29817 h 159"/>
                  <a:gd name="T84" fmla="+- 0 4209 4141"/>
                  <a:gd name="T85" fmla="*/ T84 w 106"/>
                  <a:gd name="T86" fmla="+- 0 29809 29809"/>
                  <a:gd name="T87" fmla="*/ 29809 h 159"/>
                  <a:gd name="T88" fmla="+- 0 4178 4141"/>
                  <a:gd name="T89" fmla="*/ T88 w 106"/>
                  <a:gd name="T90" fmla="+- 0 29809 29809"/>
                  <a:gd name="T91" fmla="*/ 29809 h 159"/>
                  <a:gd name="T92" fmla="+- 0 4156 4141"/>
                  <a:gd name="T93" fmla="*/ T92 w 106"/>
                  <a:gd name="T94" fmla="+- 0 29817 29809"/>
                  <a:gd name="T95" fmla="*/ 29817 h 159"/>
                  <a:gd name="T96" fmla="+- 0 4141 4141"/>
                  <a:gd name="T97" fmla="*/ T96 w 106"/>
                  <a:gd name="T98" fmla="+- 0 29832 29809"/>
                  <a:gd name="T99" fmla="*/ 29832 h 159"/>
                  <a:gd name="T100" fmla="+- 0 4141 4141"/>
                  <a:gd name="T101" fmla="*/ T100 w 106"/>
                  <a:gd name="T102" fmla="+- 0 29848 29809"/>
                  <a:gd name="T103" fmla="*/ 29848 h 159"/>
                  <a:gd name="T104" fmla="+- 0 4148 4141"/>
                  <a:gd name="T105" fmla="*/ T104 w 106"/>
                  <a:gd name="T106" fmla="+- 0 29862 29809"/>
                  <a:gd name="T107" fmla="*/ 29862 h 159"/>
                  <a:gd name="T108" fmla="+- 0 4156 4141"/>
                  <a:gd name="T109" fmla="*/ T108 w 106"/>
                  <a:gd name="T110" fmla="+- 0 29870 29809"/>
                  <a:gd name="T111" fmla="*/ 29870 h 159"/>
                  <a:gd name="T112" fmla="+- 0 4171 4141"/>
                  <a:gd name="T113" fmla="*/ T112 w 106"/>
                  <a:gd name="T114" fmla="+- 0 29877 29809"/>
                  <a:gd name="T115" fmla="*/ 29877 h 159"/>
                  <a:gd name="T116" fmla="+- 0 4209 4141"/>
                  <a:gd name="T117" fmla="*/ T116 w 106"/>
                  <a:gd name="T118" fmla="+- 0 29893 29809"/>
                  <a:gd name="T119" fmla="*/ 29893 h 159"/>
                  <a:gd name="T120" fmla="+- 0 4224 4141"/>
                  <a:gd name="T121" fmla="*/ T120 w 106"/>
                  <a:gd name="T122" fmla="+- 0 29900 29809"/>
                  <a:gd name="T123" fmla="*/ 29900 h 159"/>
                  <a:gd name="T124" fmla="+- 0 4231 4141"/>
                  <a:gd name="T125" fmla="*/ T124 w 106"/>
                  <a:gd name="T126" fmla="+- 0 29908 29809"/>
                  <a:gd name="T127" fmla="*/ 29908 h 159"/>
                  <a:gd name="T128" fmla="+- 0 4239 4141"/>
                  <a:gd name="T129" fmla="*/ T128 w 106"/>
                  <a:gd name="T130" fmla="+- 0 29922 29809"/>
                  <a:gd name="T131" fmla="*/ 29922 h 159"/>
                  <a:gd name="T132" fmla="+- 0 4239 4141"/>
                  <a:gd name="T133" fmla="*/ T132 w 106"/>
                  <a:gd name="T134" fmla="+- 0 29945 29809"/>
                  <a:gd name="T135" fmla="*/ 29945 h 159"/>
                  <a:gd name="T136" fmla="+- 0 4231 4141"/>
                  <a:gd name="T137" fmla="*/ T136 w 106"/>
                  <a:gd name="T138" fmla="+- 0 29953 29809"/>
                  <a:gd name="T139" fmla="*/ 29953 h 159"/>
                  <a:gd name="T140" fmla="+- 0 4209 4141"/>
                  <a:gd name="T141" fmla="*/ T140 w 106"/>
                  <a:gd name="T142" fmla="+- 0 29961 29809"/>
                  <a:gd name="T143" fmla="*/ 29961 h 159"/>
                  <a:gd name="T144" fmla="+- 0 4178 4141"/>
                  <a:gd name="T145" fmla="*/ T144 w 106"/>
                  <a:gd name="T146" fmla="+- 0 29961 29809"/>
                  <a:gd name="T147" fmla="*/ 29961 h 159"/>
                  <a:gd name="T148" fmla="+- 0 4164 4141"/>
                  <a:gd name="T149" fmla="*/ T148 w 106"/>
                  <a:gd name="T150" fmla="+- 0 29953 29809"/>
                  <a:gd name="T151" fmla="*/ 29953 h 159"/>
                  <a:gd name="T152" fmla="+- 0 4156 4141"/>
                  <a:gd name="T153" fmla="*/ T152 w 106"/>
                  <a:gd name="T154" fmla="+- 0 29945 29809"/>
                  <a:gd name="T155" fmla="*/ 29945 h 159"/>
                  <a:gd name="T156" fmla="+- 0 4141 4141"/>
                  <a:gd name="T157" fmla="*/ T156 w 106"/>
                  <a:gd name="T158" fmla="+- 0 29945 29809"/>
                  <a:gd name="T159" fmla="*/ 29945 h 1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06" h="159">
                    <a:moveTo>
                      <a:pt x="0" y="136"/>
                    </a:moveTo>
                    <a:lnTo>
                      <a:pt x="15" y="152"/>
                    </a:lnTo>
                    <a:lnTo>
                      <a:pt x="37" y="158"/>
                    </a:lnTo>
                    <a:lnTo>
                      <a:pt x="68" y="158"/>
                    </a:lnTo>
                    <a:lnTo>
                      <a:pt x="90" y="152"/>
                    </a:lnTo>
                    <a:lnTo>
                      <a:pt x="105" y="136"/>
                    </a:lnTo>
                    <a:lnTo>
                      <a:pt x="105" y="113"/>
                    </a:lnTo>
                    <a:lnTo>
                      <a:pt x="98" y="99"/>
                    </a:lnTo>
                    <a:lnTo>
                      <a:pt x="83" y="84"/>
                    </a:lnTo>
                    <a:lnTo>
                      <a:pt x="68" y="76"/>
                    </a:lnTo>
                    <a:lnTo>
                      <a:pt x="30" y="61"/>
                    </a:lnTo>
                    <a:lnTo>
                      <a:pt x="15" y="53"/>
                    </a:lnTo>
                    <a:lnTo>
                      <a:pt x="7" y="39"/>
                    </a:lnTo>
                    <a:lnTo>
                      <a:pt x="7" y="23"/>
                    </a:lnTo>
                    <a:lnTo>
                      <a:pt x="15" y="16"/>
                    </a:lnTo>
                    <a:lnTo>
                      <a:pt x="37" y="8"/>
                    </a:lnTo>
                    <a:lnTo>
                      <a:pt x="68" y="8"/>
                    </a:lnTo>
                    <a:lnTo>
                      <a:pt x="83" y="16"/>
                    </a:lnTo>
                    <a:lnTo>
                      <a:pt x="90" y="23"/>
                    </a:lnTo>
                    <a:lnTo>
                      <a:pt x="105" y="23"/>
                    </a:lnTo>
                    <a:lnTo>
                      <a:pt x="90" y="8"/>
                    </a:lnTo>
                    <a:lnTo>
                      <a:pt x="68" y="0"/>
                    </a:lnTo>
                    <a:lnTo>
                      <a:pt x="37" y="0"/>
                    </a:lnTo>
                    <a:lnTo>
                      <a:pt x="15" y="8"/>
                    </a:lnTo>
                    <a:lnTo>
                      <a:pt x="0" y="23"/>
                    </a:lnTo>
                    <a:lnTo>
                      <a:pt x="0" y="39"/>
                    </a:lnTo>
                    <a:lnTo>
                      <a:pt x="7" y="53"/>
                    </a:lnTo>
                    <a:lnTo>
                      <a:pt x="15" y="61"/>
                    </a:lnTo>
                    <a:lnTo>
                      <a:pt x="30" y="68"/>
                    </a:lnTo>
                    <a:lnTo>
                      <a:pt x="68" y="84"/>
                    </a:lnTo>
                    <a:lnTo>
                      <a:pt x="83" y="91"/>
                    </a:lnTo>
                    <a:lnTo>
                      <a:pt x="90" y="99"/>
                    </a:lnTo>
                    <a:lnTo>
                      <a:pt x="98" y="113"/>
                    </a:lnTo>
                    <a:lnTo>
                      <a:pt x="98" y="136"/>
                    </a:lnTo>
                    <a:lnTo>
                      <a:pt x="90" y="144"/>
                    </a:lnTo>
                    <a:lnTo>
                      <a:pt x="68" y="152"/>
                    </a:lnTo>
                    <a:lnTo>
                      <a:pt x="37" y="152"/>
                    </a:lnTo>
                    <a:lnTo>
                      <a:pt x="23" y="144"/>
                    </a:lnTo>
                    <a:lnTo>
                      <a:pt x="15" y="136"/>
                    </a:lnTo>
                    <a:lnTo>
                      <a:pt x="0" y="136"/>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64" name="Group 1164">
              <a:extLst>
                <a:ext uri="{FF2B5EF4-FFF2-40B4-BE49-F238E27FC236}">
                  <a16:creationId xmlns:a16="http://schemas.microsoft.com/office/drawing/2014/main" id="{70E04FD9-10DA-499F-9592-BD6740716971}"/>
                </a:ext>
              </a:extLst>
            </p:cNvPr>
            <p:cNvGrpSpPr>
              <a:grpSpLocks/>
            </p:cNvGrpSpPr>
            <p:nvPr/>
          </p:nvGrpSpPr>
          <p:grpSpPr bwMode="auto">
            <a:xfrm>
              <a:off x="1065" y="29152"/>
              <a:ext cx="93" cy="2"/>
              <a:chOff x="1065" y="29152"/>
              <a:chExt cx="93" cy="2"/>
            </a:xfrm>
          </p:grpSpPr>
          <p:sp>
            <p:nvSpPr>
              <p:cNvPr id="20166" name="Freeform 1165">
                <a:extLst>
                  <a:ext uri="{FF2B5EF4-FFF2-40B4-BE49-F238E27FC236}">
                    <a16:creationId xmlns:a16="http://schemas.microsoft.com/office/drawing/2014/main" id="{24C9F4CC-128E-4F05-BFAF-3A2FC7376E94}"/>
                  </a:ext>
                </a:extLst>
              </p:cNvPr>
              <p:cNvSpPr>
                <a:spLocks/>
              </p:cNvSpPr>
              <p:nvPr/>
            </p:nvSpPr>
            <p:spPr bwMode="auto">
              <a:xfrm>
                <a:off x="1065" y="29152"/>
                <a:ext cx="93" cy="2"/>
              </a:xfrm>
              <a:custGeom>
                <a:avLst/>
                <a:gdLst>
                  <a:gd name="T0" fmla="+- 0 1065 1065"/>
                  <a:gd name="T1" fmla="*/ T0 w 93"/>
                  <a:gd name="T2" fmla="+- 0 1157 1065"/>
                  <a:gd name="T3" fmla="*/ T2 w 93"/>
                </a:gdLst>
                <a:ahLst/>
                <a:cxnLst>
                  <a:cxn ang="0">
                    <a:pos x="T1" y="0"/>
                  </a:cxn>
                  <a:cxn ang="0">
                    <a:pos x="T3" y="0"/>
                  </a:cxn>
                </a:cxnLst>
                <a:rect l="0" t="0" r="r" b="b"/>
                <a:pathLst>
                  <a:path w="93">
                    <a:moveTo>
                      <a:pt x="0" y="0"/>
                    </a:moveTo>
                    <a:lnTo>
                      <a:pt x="92" y="0"/>
                    </a:lnTo>
                  </a:path>
                </a:pathLst>
              </a:custGeom>
              <a:noFill/>
              <a:ln w="6156">
                <a:solidFill>
                  <a:srgbClr val="00FF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65" name="Group 1166">
              <a:extLst>
                <a:ext uri="{FF2B5EF4-FFF2-40B4-BE49-F238E27FC236}">
                  <a16:creationId xmlns:a16="http://schemas.microsoft.com/office/drawing/2014/main" id="{303461E5-3494-486F-BCC6-9FAB041905C8}"/>
                </a:ext>
              </a:extLst>
            </p:cNvPr>
            <p:cNvGrpSpPr>
              <a:grpSpLocks/>
            </p:cNvGrpSpPr>
            <p:nvPr/>
          </p:nvGrpSpPr>
          <p:grpSpPr bwMode="auto">
            <a:xfrm>
              <a:off x="1065" y="29148"/>
              <a:ext cx="93" cy="8"/>
              <a:chOff x="1065" y="29148"/>
              <a:chExt cx="93" cy="8"/>
            </a:xfrm>
          </p:grpSpPr>
          <p:sp>
            <p:nvSpPr>
              <p:cNvPr id="20165" name="Freeform 1167">
                <a:extLst>
                  <a:ext uri="{FF2B5EF4-FFF2-40B4-BE49-F238E27FC236}">
                    <a16:creationId xmlns:a16="http://schemas.microsoft.com/office/drawing/2014/main" id="{AC2C464F-63C5-449D-8580-21242B0CACC8}"/>
                  </a:ext>
                </a:extLst>
              </p:cNvPr>
              <p:cNvSpPr>
                <a:spLocks/>
              </p:cNvSpPr>
              <p:nvPr/>
            </p:nvSpPr>
            <p:spPr bwMode="auto">
              <a:xfrm>
                <a:off x="1065" y="29148"/>
                <a:ext cx="93" cy="8"/>
              </a:xfrm>
              <a:custGeom>
                <a:avLst/>
                <a:gdLst>
                  <a:gd name="T0" fmla="+- 0 1111 1065"/>
                  <a:gd name="T1" fmla="*/ T0 w 93"/>
                  <a:gd name="T2" fmla="+- 0 29148 29148"/>
                  <a:gd name="T3" fmla="*/ 29148 h 8"/>
                  <a:gd name="T4" fmla="+- 0 1157 1065"/>
                  <a:gd name="T5" fmla="*/ T4 w 93"/>
                  <a:gd name="T6" fmla="+- 0 29156 29148"/>
                  <a:gd name="T7" fmla="*/ 29156 h 8"/>
                  <a:gd name="T8" fmla="+- 0 1065 1065"/>
                  <a:gd name="T9" fmla="*/ T8 w 93"/>
                  <a:gd name="T10" fmla="+- 0 29156 29148"/>
                  <a:gd name="T11" fmla="*/ 29156 h 8"/>
                  <a:gd name="T12" fmla="+- 0 1111 1065"/>
                  <a:gd name="T13" fmla="*/ T12 w 93"/>
                  <a:gd name="T14" fmla="+- 0 29148 29148"/>
                  <a:gd name="T15" fmla="*/ 29148 h 8"/>
                </a:gdLst>
                <a:ahLst/>
                <a:cxnLst>
                  <a:cxn ang="0">
                    <a:pos x="T1" y="T3"/>
                  </a:cxn>
                  <a:cxn ang="0">
                    <a:pos x="T5" y="T7"/>
                  </a:cxn>
                  <a:cxn ang="0">
                    <a:pos x="T9" y="T11"/>
                  </a:cxn>
                  <a:cxn ang="0">
                    <a:pos x="T13" y="T15"/>
                  </a:cxn>
                </a:cxnLst>
                <a:rect l="0" t="0" r="r" b="b"/>
                <a:pathLst>
                  <a:path w="93" h="8">
                    <a:moveTo>
                      <a:pt x="46" y="0"/>
                    </a:moveTo>
                    <a:lnTo>
                      <a:pt x="92" y="8"/>
                    </a:lnTo>
                    <a:lnTo>
                      <a:pt x="0" y="8"/>
                    </a:lnTo>
                    <a:lnTo>
                      <a:pt x="46" y="0"/>
                    </a:lnTo>
                    <a:close/>
                  </a:path>
                </a:pathLst>
              </a:custGeom>
              <a:noFill/>
              <a:ln w="0">
                <a:solidFill>
                  <a:srgbClr val="00FF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66" name="Group 1168">
              <a:extLst>
                <a:ext uri="{FF2B5EF4-FFF2-40B4-BE49-F238E27FC236}">
                  <a16:creationId xmlns:a16="http://schemas.microsoft.com/office/drawing/2014/main" id="{1EE596EC-8ECC-4DB9-8534-917C4460B030}"/>
                </a:ext>
              </a:extLst>
            </p:cNvPr>
            <p:cNvGrpSpPr>
              <a:grpSpLocks/>
            </p:cNvGrpSpPr>
            <p:nvPr/>
          </p:nvGrpSpPr>
          <p:grpSpPr bwMode="auto">
            <a:xfrm>
              <a:off x="1023" y="29156"/>
              <a:ext cx="177" cy="21"/>
              <a:chOff x="1023" y="29156"/>
              <a:chExt cx="177" cy="21"/>
            </a:xfrm>
          </p:grpSpPr>
          <p:sp>
            <p:nvSpPr>
              <p:cNvPr id="20163" name="Freeform 1169">
                <a:extLst>
                  <a:ext uri="{FF2B5EF4-FFF2-40B4-BE49-F238E27FC236}">
                    <a16:creationId xmlns:a16="http://schemas.microsoft.com/office/drawing/2014/main" id="{92E99158-FE1C-470D-B3D7-9F915ECCCBD3}"/>
                  </a:ext>
                </a:extLst>
              </p:cNvPr>
              <p:cNvSpPr>
                <a:spLocks/>
              </p:cNvSpPr>
              <p:nvPr/>
            </p:nvSpPr>
            <p:spPr bwMode="auto">
              <a:xfrm>
                <a:off x="1023" y="29156"/>
                <a:ext cx="177" cy="21"/>
              </a:xfrm>
              <a:custGeom>
                <a:avLst/>
                <a:gdLst>
                  <a:gd name="T0" fmla="+- 0 1065 1023"/>
                  <a:gd name="T1" fmla="*/ T0 w 177"/>
                  <a:gd name="T2" fmla="+- 0 29156 29156"/>
                  <a:gd name="T3" fmla="*/ 29156 h 21"/>
                  <a:gd name="T4" fmla="+- 0 1023 1023"/>
                  <a:gd name="T5" fmla="*/ T4 w 177"/>
                  <a:gd name="T6" fmla="+- 0 29177 29156"/>
                  <a:gd name="T7" fmla="*/ 29177 h 21"/>
                  <a:gd name="T8" fmla="+- 0 1200 1023"/>
                  <a:gd name="T9" fmla="*/ T8 w 177"/>
                  <a:gd name="T10" fmla="+- 0 29177 29156"/>
                  <a:gd name="T11" fmla="*/ 29177 h 21"/>
                  <a:gd name="T12" fmla="+- 0 1065 1023"/>
                  <a:gd name="T13" fmla="*/ T12 w 177"/>
                  <a:gd name="T14" fmla="+- 0 29156 29156"/>
                  <a:gd name="T15" fmla="*/ 29156 h 21"/>
                </a:gdLst>
                <a:ahLst/>
                <a:cxnLst>
                  <a:cxn ang="0">
                    <a:pos x="T1" y="T3"/>
                  </a:cxn>
                  <a:cxn ang="0">
                    <a:pos x="T5" y="T7"/>
                  </a:cxn>
                  <a:cxn ang="0">
                    <a:pos x="T9" y="T11"/>
                  </a:cxn>
                  <a:cxn ang="0">
                    <a:pos x="T13" y="T15"/>
                  </a:cxn>
                </a:cxnLst>
                <a:rect l="0" t="0" r="r" b="b"/>
                <a:pathLst>
                  <a:path w="177" h="21">
                    <a:moveTo>
                      <a:pt x="42" y="0"/>
                    </a:moveTo>
                    <a:lnTo>
                      <a:pt x="0" y="21"/>
                    </a:lnTo>
                    <a:lnTo>
                      <a:pt x="177" y="21"/>
                    </a:lnTo>
                    <a:lnTo>
                      <a:pt x="42"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64" name="Freeform 1170">
                <a:extLst>
                  <a:ext uri="{FF2B5EF4-FFF2-40B4-BE49-F238E27FC236}">
                    <a16:creationId xmlns:a16="http://schemas.microsoft.com/office/drawing/2014/main" id="{1F8A2872-2015-4000-8529-69DA5428C983}"/>
                  </a:ext>
                </a:extLst>
              </p:cNvPr>
              <p:cNvSpPr>
                <a:spLocks/>
              </p:cNvSpPr>
              <p:nvPr/>
            </p:nvSpPr>
            <p:spPr bwMode="auto">
              <a:xfrm>
                <a:off x="1023" y="29156"/>
                <a:ext cx="177" cy="21"/>
              </a:xfrm>
              <a:custGeom>
                <a:avLst/>
                <a:gdLst>
                  <a:gd name="T0" fmla="+- 0 1157 1023"/>
                  <a:gd name="T1" fmla="*/ T0 w 177"/>
                  <a:gd name="T2" fmla="+- 0 29156 29156"/>
                  <a:gd name="T3" fmla="*/ 29156 h 21"/>
                  <a:gd name="T4" fmla="+- 0 1065 1023"/>
                  <a:gd name="T5" fmla="*/ T4 w 177"/>
                  <a:gd name="T6" fmla="+- 0 29156 29156"/>
                  <a:gd name="T7" fmla="*/ 29156 h 21"/>
                  <a:gd name="T8" fmla="+- 0 1200 1023"/>
                  <a:gd name="T9" fmla="*/ T8 w 177"/>
                  <a:gd name="T10" fmla="+- 0 29177 29156"/>
                  <a:gd name="T11" fmla="*/ 29177 h 21"/>
                  <a:gd name="T12" fmla="+- 0 1157 1023"/>
                  <a:gd name="T13" fmla="*/ T12 w 177"/>
                  <a:gd name="T14" fmla="+- 0 29156 29156"/>
                  <a:gd name="T15" fmla="*/ 29156 h 21"/>
                </a:gdLst>
                <a:ahLst/>
                <a:cxnLst>
                  <a:cxn ang="0">
                    <a:pos x="T1" y="T3"/>
                  </a:cxn>
                  <a:cxn ang="0">
                    <a:pos x="T5" y="T7"/>
                  </a:cxn>
                  <a:cxn ang="0">
                    <a:pos x="T9" y="T11"/>
                  </a:cxn>
                  <a:cxn ang="0">
                    <a:pos x="T13" y="T15"/>
                  </a:cxn>
                </a:cxnLst>
                <a:rect l="0" t="0" r="r" b="b"/>
                <a:pathLst>
                  <a:path w="177" h="21">
                    <a:moveTo>
                      <a:pt x="134" y="0"/>
                    </a:moveTo>
                    <a:lnTo>
                      <a:pt x="42" y="0"/>
                    </a:lnTo>
                    <a:lnTo>
                      <a:pt x="177" y="21"/>
                    </a:lnTo>
                    <a:lnTo>
                      <a:pt x="134"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967" name="Group 1171">
              <a:extLst>
                <a:ext uri="{FF2B5EF4-FFF2-40B4-BE49-F238E27FC236}">
                  <a16:creationId xmlns:a16="http://schemas.microsoft.com/office/drawing/2014/main" id="{98032CA6-2BB9-4994-B41F-E0653CA03334}"/>
                </a:ext>
              </a:extLst>
            </p:cNvPr>
            <p:cNvGrpSpPr>
              <a:grpSpLocks/>
            </p:cNvGrpSpPr>
            <p:nvPr/>
          </p:nvGrpSpPr>
          <p:grpSpPr bwMode="auto">
            <a:xfrm>
              <a:off x="1065" y="29156"/>
              <a:ext cx="136" cy="21"/>
              <a:chOff x="1065" y="29156"/>
              <a:chExt cx="136" cy="21"/>
            </a:xfrm>
          </p:grpSpPr>
          <p:sp>
            <p:nvSpPr>
              <p:cNvPr id="20162" name="Freeform 1172">
                <a:extLst>
                  <a:ext uri="{FF2B5EF4-FFF2-40B4-BE49-F238E27FC236}">
                    <a16:creationId xmlns:a16="http://schemas.microsoft.com/office/drawing/2014/main" id="{B3EFFBFA-3EFC-4BB8-B296-9CED989B7240}"/>
                  </a:ext>
                </a:extLst>
              </p:cNvPr>
              <p:cNvSpPr>
                <a:spLocks/>
              </p:cNvSpPr>
              <p:nvPr/>
            </p:nvSpPr>
            <p:spPr bwMode="auto">
              <a:xfrm>
                <a:off x="1065" y="29156"/>
                <a:ext cx="136" cy="21"/>
              </a:xfrm>
              <a:custGeom>
                <a:avLst/>
                <a:gdLst>
                  <a:gd name="T0" fmla="+- 0 1157 1065"/>
                  <a:gd name="T1" fmla="*/ T0 w 136"/>
                  <a:gd name="T2" fmla="+- 0 29156 29156"/>
                  <a:gd name="T3" fmla="*/ 29156 h 21"/>
                  <a:gd name="T4" fmla="+- 0 1065 1065"/>
                  <a:gd name="T5" fmla="*/ T4 w 136"/>
                  <a:gd name="T6" fmla="+- 0 29156 29156"/>
                  <a:gd name="T7" fmla="*/ 29156 h 21"/>
                  <a:gd name="T8" fmla="+- 0 1200 1065"/>
                  <a:gd name="T9" fmla="*/ T8 w 136"/>
                  <a:gd name="T10" fmla="+- 0 29177 29156"/>
                  <a:gd name="T11" fmla="*/ 29177 h 21"/>
                  <a:gd name="T12" fmla="+- 0 1157 1065"/>
                  <a:gd name="T13" fmla="*/ T12 w 136"/>
                  <a:gd name="T14" fmla="+- 0 29156 29156"/>
                  <a:gd name="T15" fmla="*/ 29156 h 21"/>
                </a:gdLst>
                <a:ahLst/>
                <a:cxnLst>
                  <a:cxn ang="0">
                    <a:pos x="T1" y="T3"/>
                  </a:cxn>
                  <a:cxn ang="0">
                    <a:pos x="T5" y="T7"/>
                  </a:cxn>
                  <a:cxn ang="0">
                    <a:pos x="T9" y="T11"/>
                  </a:cxn>
                  <a:cxn ang="0">
                    <a:pos x="T13" y="T15"/>
                  </a:cxn>
                </a:cxnLst>
                <a:rect l="0" t="0" r="r" b="b"/>
                <a:pathLst>
                  <a:path w="136" h="21">
                    <a:moveTo>
                      <a:pt x="92" y="0"/>
                    </a:moveTo>
                    <a:lnTo>
                      <a:pt x="0" y="0"/>
                    </a:lnTo>
                    <a:lnTo>
                      <a:pt x="135" y="21"/>
                    </a:lnTo>
                    <a:lnTo>
                      <a:pt x="92" y="0"/>
                    </a:lnTo>
                    <a:close/>
                  </a:path>
                </a:pathLst>
              </a:custGeom>
              <a:noFill/>
              <a:ln w="0">
                <a:solidFill>
                  <a:srgbClr val="00FF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68" name="Group 1173">
              <a:extLst>
                <a:ext uri="{FF2B5EF4-FFF2-40B4-BE49-F238E27FC236}">
                  <a16:creationId xmlns:a16="http://schemas.microsoft.com/office/drawing/2014/main" id="{990BE76F-C117-49FD-8FCC-20B979CCC795}"/>
                </a:ext>
              </a:extLst>
            </p:cNvPr>
            <p:cNvGrpSpPr>
              <a:grpSpLocks/>
            </p:cNvGrpSpPr>
            <p:nvPr/>
          </p:nvGrpSpPr>
          <p:grpSpPr bwMode="auto">
            <a:xfrm>
              <a:off x="1023" y="29156"/>
              <a:ext cx="177" cy="21"/>
              <a:chOff x="1023" y="29156"/>
              <a:chExt cx="177" cy="21"/>
            </a:xfrm>
          </p:grpSpPr>
          <p:sp>
            <p:nvSpPr>
              <p:cNvPr id="20161" name="Freeform 1174">
                <a:extLst>
                  <a:ext uri="{FF2B5EF4-FFF2-40B4-BE49-F238E27FC236}">
                    <a16:creationId xmlns:a16="http://schemas.microsoft.com/office/drawing/2014/main" id="{37AEC8F8-2CF6-43E9-8109-CCBC0C3AA1D0}"/>
                  </a:ext>
                </a:extLst>
              </p:cNvPr>
              <p:cNvSpPr>
                <a:spLocks/>
              </p:cNvSpPr>
              <p:nvPr/>
            </p:nvSpPr>
            <p:spPr bwMode="auto">
              <a:xfrm>
                <a:off x="1023" y="29156"/>
                <a:ext cx="177" cy="21"/>
              </a:xfrm>
              <a:custGeom>
                <a:avLst/>
                <a:gdLst>
                  <a:gd name="T0" fmla="+- 0 1065 1023"/>
                  <a:gd name="T1" fmla="*/ T0 w 177"/>
                  <a:gd name="T2" fmla="+- 0 29156 29156"/>
                  <a:gd name="T3" fmla="*/ 29156 h 21"/>
                  <a:gd name="T4" fmla="+- 0 1200 1023"/>
                  <a:gd name="T5" fmla="*/ T4 w 177"/>
                  <a:gd name="T6" fmla="+- 0 29177 29156"/>
                  <a:gd name="T7" fmla="*/ 29177 h 21"/>
                  <a:gd name="T8" fmla="+- 0 1023 1023"/>
                  <a:gd name="T9" fmla="*/ T8 w 177"/>
                  <a:gd name="T10" fmla="+- 0 29177 29156"/>
                  <a:gd name="T11" fmla="*/ 29177 h 21"/>
                  <a:gd name="T12" fmla="+- 0 1065 1023"/>
                  <a:gd name="T13" fmla="*/ T12 w 177"/>
                  <a:gd name="T14" fmla="+- 0 29156 29156"/>
                  <a:gd name="T15" fmla="*/ 29156 h 21"/>
                </a:gdLst>
                <a:ahLst/>
                <a:cxnLst>
                  <a:cxn ang="0">
                    <a:pos x="T1" y="T3"/>
                  </a:cxn>
                  <a:cxn ang="0">
                    <a:pos x="T5" y="T7"/>
                  </a:cxn>
                  <a:cxn ang="0">
                    <a:pos x="T9" y="T11"/>
                  </a:cxn>
                  <a:cxn ang="0">
                    <a:pos x="T13" y="T15"/>
                  </a:cxn>
                </a:cxnLst>
                <a:rect l="0" t="0" r="r" b="b"/>
                <a:pathLst>
                  <a:path w="177" h="21">
                    <a:moveTo>
                      <a:pt x="42" y="0"/>
                    </a:moveTo>
                    <a:lnTo>
                      <a:pt x="177" y="21"/>
                    </a:lnTo>
                    <a:lnTo>
                      <a:pt x="0" y="21"/>
                    </a:lnTo>
                    <a:lnTo>
                      <a:pt x="42" y="0"/>
                    </a:lnTo>
                    <a:close/>
                  </a:path>
                </a:pathLst>
              </a:custGeom>
              <a:noFill/>
              <a:ln w="0">
                <a:solidFill>
                  <a:srgbClr val="00FF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69" name="Group 1175">
              <a:extLst>
                <a:ext uri="{FF2B5EF4-FFF2-40B4-BE49-F238E27FC236}">
                  <a16:creationId xmlns:a16="http://schemas.microsoft.com/office/drawing/2014/main" id="{0AD98599-F84C-4244-8AD2-16127F4C4041}"/>
                </a:ext>
              </a:extLst>
            </p:cNvPr>
            <p:cNvGrpSpPr>
              <a:grpSpLocks/>
            </p:cNvGrpSpPr>
            <p:nvPr/>
          </p:nvGrpSpPr>
          <p:grpSpPr bwMode="auto">
            <a:xfrm>
              <a:off x="989" y="29177"/>
              <a:ext cx="245" cy="33"/>
              <a:chOff x="989" y="29177"/>
              <a:chExt cx="245" cy="33"/>
            </a:xfrm>
          </p:grpSpPr>
          <p:sp>
            <p:nvSpPr>
              <p:cNvPr id="20159" name="Freeform 1176">
                <a:extLst>
                  <a:ext uri="{FF2B5EF4-FFF2-40B4-BE49-F238E27FC236}">
                    <a16:creationId xmlns:a16="http://schemas.microsoft.com/office/drawing/2014/main" id="{8155DC40-E5BB-4956-8DAF-E1D3FFF5805B}"/>
                  </a:ext>
                </a:extLst>
              </p:cNvPr>
              <p:cNvSpPr>
                <a:spLocks/>
              </p:cNvSpPr>
              <p:nvPr/>
            </p:nvSpPr>
            <p:spPr bwMode="auto">
              <a:xfrm>
                <a:off x="989" y="29177"/>
                <a:ext cx="245" cy="33"/>
              </a:xfrm>
              <a:custGeom>
                <a:avLst/>
                <a:gdLst>
                  <a:gd name="T0" fmla="+- 0 1023 989"/>
                  <a:gd name="T1" fmla="*/ T0 w 245"/>
                  <a:gd name="T2" fmla="+- 0 29177 29177"/>
                  <a:gd name="T3" fmla="*/ 29177 h 33"/>
                  <a:gd name="T4" fmla="+- 0 989 989"/>
                  <a:gd name="T5" fmla="*/ T4 w 245"/>
                  <a:gd name="T6" fmla="+- 0 29210 29177"/>
                  <a:gd name="T7" fmla="*/ 29210 h 33"/>
                  <a:gd name="T8" fmla="+- 0 1233 989"/>
                  <a:gd name="T9" fmla="*/ T8 w 245"/>
                  <a:gd name="T10" fmla="+- 0 29210 29177"/>
                  <a:gd name="T11" fmla="*/ 29210 h 33"/>
                  <a:gd name="T12" fmla="+- 0 1023 989"/>
                  <a:gd name="T13" fmla="*/ T12 w 245"/>
                  <a:gd name="T14" fmla="+- 0 29177 29177"/>
                  <a:gd name="T15" fmla="*/ 29177 h 33"/>
                </a:gdLst>
                <a:ahLst/>
                <a:cxnLst>
                  <a:cxn ang="0">
                    <a:pos x="T1" y="T3"/>
                  </a:cxn>
                  <a:cxn ang="0">
                    <a:pos x="T5" y="T7"/>
                  </a:cxn>
                  <a:cxn ang="0">
                    <a:pos x="T9" y="T11"/>
                  </a:cxn>
                  <a:cxn ang="0">
                    <a:pos x="T13" y="T15"/>
                  </a:cxn>
                </a:cxnLst>
                <a:rect l="0" t="0" r="r" b="b"/>
                <a:pathLst>
                  <a:path w="245" h="33">
                    <a:moveTo>
                      <a:pt x="34" y="0"/>
                    </a:moveTo>
                    <a:lnTo>
                      <a:pt x="0" y="33"/>
                    </a:lnTo>
                    <a:lnTo>
                      <a:pt x="244" y="33"/>
                    </a:lnTo>
                    <a:lnTo>
                      <a:pt x="34"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60" name="Freeform 1177">
                <a:extLst>
                  <a:ext uri="{FF2B5EF4-FFF2-40B4-BE49-F238E27FC236}">
                    <a16:creationId xmlns:a16="http://schemas.microsoft.com/office/drawing/2014/main" id="{6851A927-720F-4398-8139-DBDA7D7F4E07}"/>
                  </a:ext>
                </a:extLst>
              </p:cNvPr>
              <p:cNvSpPr>
                <a:spLocks/>
              </p:cNvSpPr>
              <p:nvPr/>
            </p:nvSpPr>
            <p:spPr bwMode="auto">
              <a:xfrm>
                <a:off x="989" y="29177"/>
                <a:ext cx="245" cy="33"/>
              </a:xfrm>
              <a:custGeom>
                <a:avLst/>
                <a:gdLst>
                  <a:gd name="T0" fmla="+- 0 1200 989"/>
                  <a:gd name="T1" fmla="*/ T0 w 245"/>
                  <a:gd name="T2" fmla="+- 0 29177 29177"/>
                  <a:gd name="T3" fmla="*/ 29177 h 33"/>
                  <a:gd name="T4" fmla="+- 0 1023 989"/>
                  <a:gd name="T5" fmla="*/ T4 w 245"/>
                  <a:gd name="T6" fmla="+- 0 29177 29177"/>
                  <a:gd name="T7" fmla="*/ 29177 h 33"/>
                  <a:gd name="T8" fmla="+- 0 1233 989"/>
                  <a:gd name="T9" fmla="*/ T8 w 245"/>
                  <a:gd name="T10" fmla="+- 0 29210 29177"/>
                  <a:gd name="T11" fmla="*/ 29210 h 33"/>
                  <a:gd name="T12" fmla="+- 0 1200 989"/>
                  <a:gd name="T13" fmla="*/ T12 w 245"/>
                  <a:gd name="T14" fmla="+- 0 29177 29177"/>
                  <a:gd name="T15" fmla="*/ 29177 h 33"/>
                </a:gdLst>
                <a:ahLst/>
                <a:cxnLst>
                  <a:cxn ang="0">
                    <a:pos x="T1" y="T3"/>
                  </a:cxn>
                  <a:cxn ang="0">
                    <a:pos x="T5" y="T7"/>
                  </a:cxn>
                  <a:cxn ang="0">
                    <a:pos x="T9" y="T11"/>
                  </a:cxn>
                  <a:cxn ang="0">
                    <a:pos x="T13" y="T15"/>
                  </a:cxn>
                </a:cxnLst>
                <a:rect l="0" t="0" r="r" b="b"/>
                <a:pathLst>
                  <a:path w="245" h="33">
                    <a:moveTo>
                      <a:pt x="211" y="0"/>
                    </a:moveTo>
                    <a:lnTo>
                      <a:pt x="34" y="0"/>
                    </a:lnTo>
                    <a:lnTo>
                      <a:pt x="244" y="33"/>
                    </a:lnTo>
                    <a:lnTo>
                      <a:pt x="211"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970" name="Group 1178">
              <a:extLst>
                <a:ext uri="{FF2B5EF4-FFF2-40B4-BE49-F238E27FC236}">
                  <a16:creationId xmlns:a16="http://schemas.microsoft.com/office/drawing/2014/main" id="{C1AFE83C-5A95-49AD-9BC4-5CFAEC1210EA}"/>
                </a:ext>
              </a:extLst>
            </p:cNvPr>
            <p:cNvGrpSpPr>
              <a:grpSpLocks/>
            </p:cNvGrpSpPr>
            <p:nvPr/>
          </p:nvGrpSpPr>
          <p:grpSpPr bwMode="auto">
            <a:xfrm>
              <a:off x="1023" y="29177"/>
              <a:ext cx="210" cy="33"/>
              <a:chOff x="1023" y="29177"/>
              <a:chExt cx="210" cy="33"/>
            </a:xfrm>
          </p:grpSpPr>
          <p:sp>
            <p:nvSpPr>
              <p:cNvPr id="20158" name="Freeform 1179">
                <a:extLst>
                  <a:ext uri="{FF2B5EF4-FFF2-40B4-BE49-F238E27FC236}">
                    <a16:creationId xmlns:a16="http://schemas.microsoft.com/office/drawing/2014/main" id="{0FA10DE3-F416-472B-B383-E2EEDEA77F6B}"/>
                  </a:ext>
                </a:extLst>
              </p:cNvPr>
              <p:cNvSpPr>
                <a:spLocks/>
              </p:cNvSpPr>
              <p:nvPr/>
            </p:nvSpPr>
            <p:spPr bwMode="auto">
              <a:xfrm>
                <a:off x="1023" y="29177"/>
                <a:ext cx="210" cy="33"/>
              </a:xfrm>
              <a:custGeom>
                <a:avLst/>
                <a:gdLst>
                  <a:gd name="T0" fmla="+- 0 1200 1023"/>
                  <a:gd name="T1" fmla="*/ T0 w 210"/>
                  <a:gd name="T2" fmla="+- 0 29177 29177"/>
                  <a:gd name="T3" fmla="*/ 29177 h 33"/>
                  <a:gd name="T4" fmla="+- 0 1023 1023"/>
                  <a:gd name="T5" fmla="*/ T4 w 210"/>
                  <a:gd name="T6" fmla="+- 0 29177 29177"/>
                  <a:gd name="T7" fmla="*/ 29177 h 33"/>
                  <a:gd name="T8" fmla="+- 0 1233 1023"/>
                  <a:gd name="T9" fmla="*/ T8 w 210"/>
                  <a:gd name="T10" fmla="+- 0 29210 29177"/>
                  <a:gd name="T11" fmla="*/ 29210 h 33"/>
                  <a:gd name="T12" fmla="+- 0 1200 1023"/>
                  <a:gd name="T13" fmla="*/ T12 w 210"/>
                  <a:gd name="T14" fmla="+- 0 29177 29177"/>
                  <a:gd name="T15" fmla="*/ 29177 h 33"/>
                </a:gdLst>
                <a:ahLst/>
                <a:cxnLst>
                  <a:cxn ang="0">
                    <a:pos x="T1" y="T3"/>
                  </a:cxn>
                  <a:cxn ang="0">
                    <a:pos x="T5" y="T7"/>
                  </a:cxn>
                  <a:cxn ang="0">
                    <a:pos x="T9" y="T11"/>
                  </a:cxn>
                  <a:cxn ang="0">
                    <a:pos x="T13" y="T15"/>
                  </a:cxn>
                </a:cxnLst>
                <a:rect l="0" t="0" r="r" b="b"/>
                <a:pathLst>
                  <a:path w="210" h="33">
                    <a:moveTo>
                      <a:pt x="177" y="0"/>
                    </a:moveTo>
                    <a:lnTo>
                      <a:pt x="0" y="0"/>
                    </a:lnTo>
                    <a:lnTo>
                      <a:pt x="210" y="33"/>
                    </a:lnTo>
                    <a:lnTo>
                      <a:pt x="177" y="0"/>
                    </a:lnTo>
                    <a:close/>
                  </a:path>
                </a:pathLst>
              </a:custGeom>
              <a:noFill/>
              <a:ln w="0">
                <a:solidFill>
                  <a:srgbClr val="00FF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71" name="Group 1180">
              <a:extLst>
                <a:ext uri="{FF2B5EF4-FFF2-40B4-BE49-F238E27FC236}">
                  <a16:creationId xmlns:a16="http://schemas.microsoft.com/office/drawing/2014/main" id="{4E59CF02-9336-4E4B-86C7-C23112716510}"/>
                </a:ext>
              </a:extLst>
            </p:cNvPr>
            <p:cNvGrpSpPr>
              <a:grpSpLocks/>
            </p:cNvGrpSpPr>
            <p:nvPr/>
          </p:nvGrpSpPr>
          <p:grpSpPr bwMode="auto">
            <a:xfrm>
              <a:off x="989" y="29177"/>
              <a:ext cx="245" cy="33"/>
              <a:chOff x="989" y="29177"/>
              <a:chExt cx="245" cy="33"/>
            </a:xfrm>
          </p:grpSpPr>
          <p:sp>
            <p:nvSpPr>
              <p:cNvPr id="20157" name="Freeform 1181">
                <a:extLst>
                  <a:ext uri="{FF2B5EF4-FFF2-40B4-BE49-F238E27FC236}">
                    <a16:creationId xmlns:a16="http://schemas.microsoft.com/office/drawing/2014/main" id="{A4FC1CD6-3EE1-4444-B578-D148A697F496}"/>
                  </a:ext>
                </a:extLst>
              </p:cNvPr>
              <p:cNvSpPr>
                <a:spLocks/>
              </p:cNvSpPr>
              <p:nvPr/>
            </p:nvSpPr>
            <p:spPr bwMode="auto">
              <a:xfrm>
                <a:off x="989" y="29177"/>
                <a:ext cx="245" cy="33"/>
              </a:xfrm>
              <a:custGeom>
                <a:avLst/>
                <a:gdLst>
                  <a:gd name="T0" fmla="+- 0 1023 989"/>
                  <a:gd name="T1" fmla="*/ T0 w 245"/>
                  <a:gd name="T2" fmla="+- 0 29177 29177"/>
                  <a:gd name="T3" fmla="*/ 29177 h 33"/>
                  <a:gd name="T4" fmla="+- 0 1233 989"/>
                  <a:gd name="T5" fmla="*/ T4 w 245"/>
                  <a:gd name="T6" fmla="+- 0 29210 29177"/>
                  <a:gd name="T7" fmla="*/ 29210 h 33"/>
                  <a:gd name="T8" fmla="+- 0 989 989"/>
                  <a:gd name="T9" fmla="*/ T8 w 245"/>
                  <a:gd name="T10" fmla="+- 0 29210 29177"/>
                  <a:gd name="T11" fmla="*/ 29210 h 33"/>
                  <a:gd name="T12" fmla="+- 0 1023 989"/>
                  <a:gd name="T13" fmla="*/ T12 w 245"/>
                  <a:gd name="T14" fmla="+- 0 29177 29177"/>
                  <a:gd name="T15" fmla="*/ 29177 h 33"/>
                </a:gdLst>
                <a:ahLst/>
                <a:cxnLst>
                  <a:cxn ang="0">
                    <a:pos x="T1" y="T3"/>
                  </a:cxn>
                  <a:cxn ang="0">
                    <a:pos x="T5" y="T7"/>
                  </a:cxn>
                  <a:cxn ang="0">
                    <a:pos x="T9" y="T11"/>
                  </a:cxn>
                  <a:cxn ang="0">
                    <a:pos x="T13" y="T15"/>
                  </a:cxn>
                </a:cxnLst>
                <a:rect l="0" t="0" r="r" b="b"/>
                <a:pathLst>
                  <a:path w="245" h="33">
                    <a:moveTo>
                      <a:pt x="34" y="0"/>
                    </a:moveTo>
                    <a:lnTo>
                      <a:pt x="244" y="33"/>
                    </a:lnTo>
                    <a:lnTo>
                      <a:pt x="0" y="33"/>
                    </a:lnTo>
                    <a:lnTo>
                      <a:pt x="34" y="0"/>
                    </a:lnTo>
                    <a:close/>
                  </a:path>
                </a:pathLst>
              </a:custGeom>
              <a:noFill/>
              <a:ln w="0">
                <a:solidFill>
                  <a:srgbClr val="00FF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72" name="Group 1182">
              <a:extLst>
                <a:ext uri="{FF2B5EF4-FFF2-40B4-BE49-F238E27FC236}">
                  <a16:creationId xmlns:a16="http://schemas.microsoft.com/office/drawing/2014/main" id="{6A5A9EB8-F914-40C0-BB9B-1E7ACBD6FCA4}"/>
                </a:ext>
              </a:extLst>
            </p:cNvPr>
            <p:cNvGrpSpPr>
              <a:grpSpLocks/>
            </p:cNvGrpSpPr>
            <p:nvPr/>
          </p:nvGrpSpPr>
          <p:grpSpPr bwMode="auto">
            <a:xfrm>
              <a:off x="968" y="29210"/>
              <a:ext cx="286" cy="43"/>
              <a:chOff x="968" y="29210"/>
              <a:chExt cx="286" cy="43"/>
            </a:xfrm>
          </p:grpSpPr>
          <p:sp>
            <p:nvSpPr>
              <p:cNvPr id="20155" name="Freeform 1183">
                <a:extLst>
                  <a:ext uri="{FF2B5EF4-FFF2-40B4-BE49-F238E27FC236}">
                    <a16:creationId xmlns:a16="http://schemas.microsoft.com/office/drawing/2014/main" id="{54ADD98F-96EF-4DF0-A6B8-6A21754DE089}"/>
                  </a:ext>
                </a:extLst>
              </p:cNvPr>
              <p:cNvSpPr>
                <a:spLocks/>
              </p:cNvSpPr>
              <p:nvPr/>
            </p:nvSpPr>
            <p:spPr bwMode="auto">
              <a:xfrm>
                <a:off x="968" y="29210"/>
                <a:ext cx="286" cy="43"/>
              </a:xfrm>
              <a:custGeom>
                <a:avLst/>
                <a:gdLst>
                  <a:gd name="T0" fmla="+- 0 989 968"/>
                  <a:gd name="T1" fmla="*/ T0 w 286"/>
                  <a:gd name="T2" fmla="+- 0 29210 29210"/>
                  <a:gd name="T3" fmla="*/ 29210 h 43"/>
                  <a:gd name="T4" fmla="+- 0 968 968"/>
                  <a:gd name="T5" fmla="*/ T4 w 286"/>
                  <a:gd name="T6" fmla="+- 0 29253 29210"/>
                  <a:gd name="T7" fmla="*/ 29253 h 43"/>
                  <a:gd name="T8" fmla="+- 0 1254 968"/>
                  <a:gd name="T9" fmla="*/ T8 w 286"/>
                  <a:gd name="T10" fmla="+- 0 29253 29210"/>
                  <a:gd name="T11" fmla="*/ 29253 h 43"/>
                  <a:gd name="T12" fmla="+- 0 989 968"/>
                  <a:gd name="T13" fmla="*/ T12 w 286"/>
                  <a:gd name="T14" fmla="+- 0 29210 29210"/>
                  <a:gd name="T15" fmla="*/ 29210 h 43"/>
                </a:gdLst>
                <a:ahLst/>
                <a:cxnLst>
                  <a:cxn ang="0">
                    <a:pos x="T1" y="T3"/>
                  </a:cxn>
                  <a:cxn ang="0">
                    <a:pos x="T5" y="T7"/>
                  </a:cxn>
                  <a:cxn ang="0">
                    <a:pos x="T9" y="T11"/>
                  </a:cxn>
                  <a:cxn ang="0">
                    <a:pos x="T13" y="T15"/>
                  </a:cxn>
                </a:cxnLst>
                <a:rect l="0" t="0" r="r" b="b"/>
                <a:pathLst>
                  <a:path w="286" h="43">
                    <a:moveTo>
                      <a:pt x="21" y="0"/>
                    </a:moveTo>
                    <a:lnTo>
                      <a:pt x="0" y="43"/>
                    </a:lnTo>
                    <a:lnTo>
                      <a:pt x="286" y="43"/>
                    </a:lnTo>
                    <a:lnTo>
                      <a:pt x="21"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56" name="Freeform 1184">
                <a:extLst>
                  <a:ext uri="{FF2B5EF4-FFF2-40B4-BE49-F238E27FC236}">
                    <a16:creationId xmlns:a16="http://schemas.microsoft.com/office/drawing/2014/main" id="{4F9D3A94-36F2-4447-9C7D-36C5116C261B}"/>
                  </a:ext>
                </a:extLst>
              </p:cNvPr>
              <p:cNvSpPr>
                <a:spLocks/>
              </p:cNvSpPr>
              <p:nvPr/>
            </p:nvSpPr>
            <p:spPr bwMode="auto">
              <a:xfrm>
                <a:off x="968" y="29210"/>
                <a:ext cx="286" cy="43"/>
              </a:xfrm>
              <a:custGeom>
                <a:avLst/>
                <a:gdLst>
                  <a:gd name="T0" fmla="+- 0 1233 968"/>
                  <a:gd name="T1" fmla="*/ T0 w 286"/>
                  <a:gd name="T2" fmla="+- 0 29210 29210"/>
                  <a:gd name="T3" fmla="*/ 29210 h 43"/>
                  <a:gd name="T4" fmla="+- 0 989 968"/>
                  <a:gd name="T5" fmla="*/ T4 w 286"/>
                  <a:gd name="T6" fmla="+- 0 29210 29210"/>
                  <a:gd name="T7" fmla="*/ 29210 h 43"/>
                  <a:gd name="T8" fmla="+- 0 1254 968"/>
                  <a:gd name="T9" fmla="*/ T8 w 286"/>
                  <a:gd name="T10" fmla="+- 0 29253 29210"/>
                  <a:gd name="T11" fmla="*/ 29253 h 43"/>
                  <a:gd name="T12" fmla="+- 0 1233 968"/>
                  <a:gd name="T13" fmla="*/ T12 w 286"/>
                  <a:gd name="T14" fmla="+- 0 29210 29210"/>
                  <a:gd name="T15" fmla="*/ 29210 h 43"/>
                </a:gdLst>
                <a:ahLst/>
                <a:cxnLst>
                  <a:cxn ang="0">
                    <a:pos x="T1" y="T3"/>
                  </a:cxn>
                  <a:cxn ang="0">
                    <a:pos x="T5" y="T7"/>
                  </a:cxn>
                  <a:cxn ang="0">
                    <a:pos x="T9" y="T11"/>
                  </a:cxn>
                  <a:cxn ang="0">
                    <a:pos x="T13" y="T15"/>
                  </a:cxn>
                </a:cxnLst>
                <a:rect l="0" t="0" r="r" b="b"/>
                <a:pathLst>
                  <a:path w="286" h="43">
                    <a:moveTo>
                      <a:pt x="265" y="0"/>
                    </a:moveTo>
                    <a:lnTo>
                      <a:pt x="21" y="0"/>
                    </a:lnTo>
                    <a:lnTo>
                      <a:pt x="286" y="43"/>
                    </a:lnTo>
                    <a:lnTo>
                      <a:pt x="265"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973" name="Group 1185">
              <a:extLst>
                <a:ext uri="{FF2B5EF4-FFF2-40B4-BE49-F238E27FC236}">
                  <a16:creationId xmlns:a16="http://schemas.microsoft.com/office/drawing/2014/main" id="{2C4B76E3-618B-44A2-9D84-4885A7A9481F}"/>
                </a:ext>
              </a:extLst>
            </p:cNvPr>
            <p:cNvGrpSpPr>
              <a:grpSpLocks/>
            </p:cNvGrpSpPr>
            <p:nvPr/>
          </p:nvGrpSpPr>
          <p:grpSpPr bwMode="auto">
            <a:xfrm>
              <a:off x="989" y="29210"/>
              <a:ext cx="265" cy="43"/>
              <a:chOff x="989" y="29210"/>
              <a:chExt cx="265" cy="43"/>
            </a:xfrm>
          </p:grpSpPr>
          <p:sp>
            <p:nvSpPr>
              <p:cNvPr id="20154" name="Freeform 1186">
                <a:extLst>
                  <a:ext uri="{FF2B5EF4-FFF2-40B4-BE49-F238E27FC236}">
                    <a16:creationId xmlns:a16="http://schemas.microsoft.com/office/drawing/2014/main" id="{FBEFA04C-CF44-48C1-BAA4-7D7F93D315CD}"/>
                  </a:ext>
                </a:extLst>
              </p:cNvPr>
              <p:cNvSpPr>
                <a:spLocks/>
              </p:cNvSpPr>
              <p:nvPr/>
            </p:nvSpPr>
            <p:spPr bwMode="auto">
              <a:xfrm>
                <a:off x="989" y="29210"/>
                <a:ext cx="265" cy="43"/>
              </a:xfrm>
              <a:custGeom>
                <a:avLst/>
                <a:gdLst>
                  <a:gd name="T0" fmla="+- 0 1233 989"/>
                  <a:gd name="T1" fmla="*/ T0 w 265"/>
                  <a:gd name="T2" fmla="+- 0 29210 29210"/>
                  <a:gd name="T3" fmla="*/ 29210 h 43"/>
                  <a:gd name="T4" fmla="+- 0 989 989"/>
                  <a:gd name="T5" fmla="*/ T4 w 265"/>
                  <a:gd name="T6" fmla="+- 0 29210 29210"/>
                  <a:gd name="T7" fmla="*/ 29210 h 43"/>
                  <a:gd name="T8" fmla="+- 0 1254 989"/>
                  <a:gd name="T9" fmla="*/ T8 w 265"/>
                  <a:gd name="T10" fmla="+- 0 29253 29210"/>
                  <a:gd name="T11" fmla="*/ 29253 h 43"/>
                  <a:gd name="T12" fmla="+- 0 1233 989"/>
                  <a:gd name="T13" fmla="*/ T12 w 265"/>
                  <a:gd name="T14" fmla="+- 0 29210 29210"/>
                  <a:gd name="T15" fmla="*/ 29210 h 43"/>
                </a:gdLst>
                <a:ahLst/>
                <a:cxnLst>
                  <a:cxn ang="0">
                    <a:pos x="T1" y="T3"/>
                  </a:cxn>
                  <a:cxn ang="0">
                    <a:pos x="T5" y="T7"/>
                  </a:cxn>
                  <a:cxn ang="0">
                    <a:pos x="T9" y="T11"/>
                  </a:cxn>
                  <a:cxn ang="0">
                    <a:pos x="T13" y="T15"/>
                  </a:cxn>
                </a:cxnLst>
                <a:rect l="0" t="0" r="r" b="b"/>
                <a:pathLst>
                  <a:path w="265" h="43">
                    <a:moveTo>
                      <a:pt x="244" y="0"/>
                    </a:moveTo>
                    <a:lnTo>
                      <a:pt x="0" y="0"/>
                    </a:lnTo>
                    <a:lnTo>
                      <a:pt x="265" y="43"/>
                    </a:lnTo>
                    <a:lnTo>
                      <a:pt x="244" y="0"/>
                    </a:lnTo>
                    <a:close/>
                  </a:path>
                </a:pathLst>
              </a:custGeom>
              <a:noFill/>
              <a:ln w="0">
                <a:solidFill>
                  <a:srgbClr val="00FF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74" name="Group 1187">
              <a:extLst>
                <a:ext uri="{FF2B5EF4-FFF2-40B4-BE49-F238E27FC236}">
                  <a16:creationId xmlns:a16="http://schemas.microsoft.com/office/drawing/2014/main" id="{078791D2-2E70-4214-A07E-A90E9AA8667C}"/>
                </a:ext>
              </a:extLst>
            </p:cNvPr>
            <p:cNvGrpSpPr>
              <a:grpSpLocks/>
            </p:cNvGrpSpPr>
            <p:nvPr/>
          </p:nvGrpSpPr>
          <p:grpSpPr bwMode="auto">
            <a:xfrm>
              <a:off x="968" y="29210"/>
              <a:ext cx="286" cy="43"/>
              <a:chOff x="968" y="29210"/>
              <a:chExt cx="286" cy="43"/>
            </a:xfrm>
          </p:grpSpPr>
          <p:sp>
            <p:nvSpPr>
              <p:cNvPr id="20153" name="Freeform 1188">
                <a:extLst>
                  <a:ext uri="{FF2B5EF4-FFF2-40B4-BE49-F238E27FC236}">
                    <a16:creationId xmlns:a16="http://schemas.microsoft.com/office/drawing/2014/main" id="{D8738E66-A351-4B0F-9E4D-FF3B5FE4A7B0}"/>
                  </a:ext>
                </a:extLst>
              </p:cNvPr>
              <p:cNvSpPr>
                <a:spLocks/>
              </p:cNvSpPr>
              <p:nvPr/>
            </p:nvSpPr>
            <p:spPr bwMode="auto">
              <a:xfrm>
                <a:off x="968" y="29210"/>
                <a:ext cx="286" cy="43"/>
              </a:xfrm>
              <a:custGeom>
                <a:avLst/>
                <a:gdLst>
                  <a:gd name="T0" fmla="+- 0 989 968"/>
                  <a:gd name="T1" fmla="*/ T0 w 286"/>
                  <a:gd name="T2" fmla="+- 0 29210 29210"/>
                  <a:gd name="T3" fmla="*/ 29210 h 43"/>
                  <a:gd name="T4" fmla="+- 0 1254 968"/>
                  <a:gd name="T5" fmla="*/ T4 w 286"/>
                  <a:gd name="T6" fmla="+- 0 29253 29210"/>
                  <a:gd name="T7" fmla="*/ 29253 h 43"/>
                  <a:gd name="T8" fmla="+- 0 968 968"/>
                  <a:gd name="T9" fmla="*/ T8 w 286"/>
                  <a:gd name="T10" fmla="+- 0 29253 29210"/>
                  <a:gd name="T11" fmla="*/ 29253 h 43"/>
                  <a:gd name="T12" fmla="+- 0 989 968"/>
                  <a:gd name="T13" fmla="*/ T12 w 286"/>
                  <a:gd name="T14" fmla="+- 0 29210 29210"/>
                  <a:gd name="T15" fmla="*/ 29210 h 43"/>
                </a:gdLst>
                <a:ahLst/>
                <a:cxnLst>
                  <a:cxn ang="0">
                    <a:pos x="T1" y="T3"/>
                  </a:cxn>
                  <a:cxn ang="0">
                    <a:pos x="T5" y="T7"/>
                  </a:cxn>
                  <a:cxn ang="0">
                    <a:pos x="T9" y="T11"/>
                  </a:cxn>
                  <a:cxn ang="0">
                    <a:pos x="T13" y="T15"/>
                  </a:cxn>
                </a:cxnLst>
                <a:rect l="0" t="0" r="r" b="b"/>
                <a:pathLst>
                  <a:path w="286" h="43">
                    <a:moveTo>
                      <a:pt x="21" y="0"/>
                    </a:moveTo>
                    <a:lnTo>
                      <a:pt x="286" y="43"/>
                    </a:lnTo>
                    <a:lnTo>
                      <a:pt x="0" y="43"/>
                    </a:lnTo>
                    <a:lnTo>
                      <a:pt x="21" y="0"/>
                    </a:lnTo>
                    <a:close/>
                  </a:path>
                </a:pathLst>
              </a:custGeom>
              <a:noFill/>
              <a:ln w="0">
                <a:solidFill>
                  <a:srgbClr val="00FF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75" name="Group 1189">
              <a:extLst>
                <a:ext uri="{FF2B5EF4-FFF2-40B4-BE49-F238E27FC236}">
                  <a16:creationId xmlns:a16="http://schemas.microsoft.com/office/drawing/2014/main" id="{498DA0CC-2AA1-4B8B-AC70-15910A79FB10}"/>
                </a:ext>
              </a:extLst>
            </p:cNvPr>
            <p:cNvGrpSpPr>
              <a:grpSpLocks/>
            </p:cNvGrpSpPr>
            <p:nvPr/>
          </p:nvGrpSpPr>
          <p:grpSpPr bwMode="auto">
            <a:xfrm>
              <a:off x="960" y="29253"/>
              <a:ext cx="302" cy="47"/>
              <a:chOff x="960" y="29253"/>
              <a:chExt cx="302" cy="47"/>
            </a:xfrm>
          </p:grpSpPr>
          <p:sp>
            <p:nvSpPr>
              <p:cNvPr id="20151" name="Freeform 1190">
                <a:extLst>
                  <a:ext uri="{FF2B5EF4-FFF2-40B4-BE49-F238E27FC236}">
                    <a16:creationId xmlns:a16="http://schemas.microsoft.com/office/drawing/2014/main" id="{1E3DC2E2-02C9-48B0-8042-6A93BF228078}"/>
                  </a:ext>
                </a:extLst>
              </p:cNvPr>
              <p:cNvSpPr>
                <a:spLocks/>
              </p:cNvSpPr>
              <p:nvPr/>
            </p:nvSpPr>
            <p:spPr bwMode="auto">
              <a:xfrm>
                <a:off x="960" y="29253"/>
                <a:ext cx="302" cy="47"/>
              </a:xfrm>
              <a:custGeom>
                <a:avLst/>
                <a:gdLst>
                  <a:gd name="T0" fmla="+- 0 968 960"/>
                  <a:gd name="T1" fmla="*/ T0 w 302"/>
                  <a:gd name="T2" fmla="+- 0 29253 29253"/>
                  <a:gd name="T3" fmla="*/ 29253 h 47"/>
                  <a:gd name="T4" fmla="+- 0 960 960"/>
                  <a:gd name="T5" fmla="*/ T4 w 302"/>
                  <a:gd name="T6" fmla="+- 0 29299 29253"/>
                  <a:gd name="T7" fmla="*/ 29299 h 47"/>
                  <a:gd name="T8" fmla="+- 0 1262 960"/>
                  <a:gd name="T9" fmla="*/ T8 w 302"/>
                  <a:gd name="T10" fmla="+- 0 29299 29253"/>
                  <a:gd name="T11" fmla="*/ 29299 h 47"/>
                  <a:gd name="T12" fmla="+- 0 968 960"/>
                  <a:gd name="T13" fmla="*/ T12 w 302"/>
                  <a:gd name="T14" fmla="+- 0 29253 29253"/>
                  <a:gd name="T15" fmla="*/ 29253 h 47"/>
                </a:gdLst>
                <a:ahLst/>
                <a:cxnLst>
                  <a:cxn ang="0">
                    <a:pos x="T1" y="T3"/>
                  </a:cxn>
                  <a:cxn ang="0">
                    <a:pos x="T5" y="T7"/>
                  </a:cxn>
                  <a:cxn ang="0">
                    <a:pos x="T9" y="T11"/>
                  </a:cxn>
                  <a:cxn ang="0">
                    <a:pos x="T13" y="T15"/>
                  </a:cxn>
                </a:cxnLst>
                <a:rect l="0" t="0" r="r" b="b"/>
                <a:pathLst>
                  <a:path w="302" h="47">
                    <a:moveTo>
                      <a:pt x="8" y="0"/>
                    </a:moveTo>
                    <a:lnTo>
                      <a:pt x="0" y="46"/>
                    </a:lnTo>
                    <a:lnTo>
                      <a:pt x="302" y="46"/>
                    </a:lnTo>
                    <a:lnTo>
                      <a:pt x="8"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52" name="Freeform 1191">
                <a:extLst>
                  <a:ext uri="{FF2B5EF4-FFF2-40B4-BE49-F238E27FC236}">
                    <a16:creationId xmlns:a16="http://schemas.microsoft.com/office/drawing/2014/main" id="{99944430-8D5D-4E16-B2A4-8ED94A95A584}"/>
                  </a:ext>
                </a:extLst>
              </p:cNvPr>
              <p:cNvSpPr>
                <a:spLocks/>
              </p:cNvSpPr>
              <p:nvPr/>
            </p:nvSpPr>
            <p:spPr bwMode="auto">
              <a:xfrm>
                <a:off x="960" y="29253"/>
                <a:ext cx="302" cy="47"/>
              </a:xfrm>
              <a:custGeom>
                <a:avLst/>
                <a:gdLst>
                  <a:gd name="T0" fmla="+- 0 1254 960"/>
                  <a:gd name="T1" fmla="*/ T0 w 302"/>
                  <a:gd name="T2" fmla="+- 0 29253 29253"/>
                  <a:gd name="T3" fmla="*/ 29253 h 47"/>
                  <a:gd name="T4" fmla="+- 0 968 960"/>
                  <a:gd name="T5" fmla="*/ T4 w 302"/>
                  <a:gd name="T6" fmla="+- 0 29253 29253"/>
                  <a:gd name="T7" fmla="*/ 29253 h 47"/>
                  <a:gd name="T8" fmla="+- 0 1262 960"/>
                  <a:gd name="T9" fmla="*/ T8 w 302"/>
                  <a:gd name="T10" fmla="+- 0 29299 29253"/>
                  <a:gd name="T11" fmla="*/ 29299 h 47"/>
                  <a:gd name="T12" fmla="+- 0 1254 960"/>
                  <a:gd name="T13" fmla="*/ T12 w 302"/>
                  <a:gd name="T14" fmla="+- 0 29253 29253"/>
                  <a:gd name="T15" fmla="*/ 29253 h 47"/>
                </a:gdLst>
                <a:ahLst/>
                <a:cxnLst>
                  <a:cxn ang="0">
                    <a:pos x="T1" y="T3"/>
                  </a:cxn>
                  <a:cxn ang="0">
                    <a:pos x="T5" y="T7"/>
                  </a:cxn>
                  <a:cxn ang="0">
                    <a:pos x="T9" y="T11"/>
                  </a:cxn>
                  <a:cxn ang="0">
                    <a:pos x="T13" y="T15"/>
                  </a:cxn>
                </a:cxnLst>
                <a:rect l="0" t="0" r="r" b="b"/>
                <a:pathLst>
                  <a:path w="302" h="47">
                    <a:moveTo>
                      <a:pt x="294" y="0"/>
                    </a:moveTo>
                    <a:lnTo>
                      <a:pt x="8" y="0"/>
                    </a:lnTo>
                    <a:lnTo>
                      <a:pt x="302" y="46"/>
                    </a:lnTo>
                    <a:lnTo>
                      <a:pt x="294"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976" name="Group 1192">
              <a:extLst>
                <a:ext uri="{FF2B5EF4-FFF2-40B4-BE49-F238E27FC236}">
                  <a16:creationId xmlns:a16="http://schemas.microsoft.com/office/drawing/2014/main" id="{A330D8DC-7829-48B7-A7E7-EDEDCDD3C5D4}"/>
                </a:ext>
              </a:extLst>
            </p:cNvPr>
            <p:cNvGrpSpPr>
              <a:grpSpLocks/>
            </p:cNvGrpSpPr>
            <p:nvPr/>
          </p:nvGrpSpPr>
          <p:grpSpPr bwMode="auto">
            <a:xfrm>
              <a:off x="968" y="29253"/>
              <a:ext cx="294" cy="47"/>
              <a:chOff x="968" y="29253"/>
              <a:chExt cx="294" cy="47"/>
            </a:xfrm>
          </p:grpSpPr>
          <p:sp>
            <p:nvSpPr>
              <p:cNvPr id="20150" name="Freeform 1193">
                <a:extLst>
                  <a:ext uri="{FF2B5EF4-FFF2-40B4-BE49-F238E27FC236}">
                    <a16:creationId xmlns:a16="http://schemas.microsoft.com/office/drawing/2014/main" id="{82DB18FE-F357-4408-AA9D-55534381E5EB}"/>
                  </a:ext>
                </a:extLst>
              </p:cNvPr>
              <p:cNvSpPr>
                <a:spLocks/>
              </p:cNvSpPr>
              <p:nvPr/>
            </p:nvSpPr>
            <p:spPr bwMode="auto">
              <a:xfrm>
                <a:off x="968" y="29253"/>
                <a:ext cx="294" cy="47"/>
              </a:xfrm>
              <a:custGeom>
                <a:avLst/>
                <a:gdLst>
                  <a:gd name="T0" fmla="+- 0 1254 968"/>
                  <a:gd name="T1" fmla="*/ T0 w 294"/>
                  <a:gd name="T2" fmla="+- 0 29253 29253"/>
                  <a:gd name="T3" fmla="*/ 29253 h 47"/>
                  <a:gd name="T4" fmla="+- 0 968 968"/>
                  <a:gd name="T5" fmla="*/ T4 w 294"/>
                  <a:gd name="T6" fmla="+- 0 29253 29253"/>
                  <a:gd name="T7" fmla="*/ 29253 h 47"/>
                  <a:gd name="T8" fmla="+- 0 1262 968"/>
                  <a:gd name="T9" fmla="*/ T8 w 294"/>
                  <a:gd name="T10" fmla="+- 0 29299 29253"/>
                  <a:gd name="T11" fmla="*/ 29299 h 47"/>
                  <a:gd name="T12" fmla="+- 0 1254 968"/>
                  <a:gd name="T13" fmla="*/ T12 w 294"/>
                  <a:gd name="T14" fmla="+- 0 29253 29253"/>
                  <a:gd name="T15" fmla="*/ 29253 h 47"/>
                </a:gdLst>
                <a:ahLst/>
                <a:cxnLst>
                  <a:cxn ang="0">
                    <a:pos x="T1" y="T3"/>
                  </a:cxn>
                  <a:cxn ang="0">
                    <a:pos x="T5" y="T7"/>
                  </a:cxn>
                  <a:cxn ang="0">
                    <a:pos x="T9" y="T11"/>
                  </a:cxn>
                  <a:cxn ang="0">
                    <a:pos x="T13" y="T15"/>
                  </a:cxn>
                </a:cxnLst>
                <a:rect l="0" t="0" r="r" b="b"/>
                <a:pathLst>
                  <a:path w="294" h="47">
                    <a:moveTo>
                      <a:pt x="286" y="0"/>
                    </a:moveTo>
                    <a:lnTo>
                      <a:pt x="0" y="0"/>
                    </a:lnTo>
                    <a:lnTo>
                      <a:pt x="294" y="46"/>
                    </a:lnTo>
                    <a:lnTo>
                      <a:pt x="286" y="0"/>
                    </a:lnTo>
                    <a:close/>
                  </a:path>
                </a:pathLst>
              </a:custGeom>
              <a:noFill/>
              <a:ln w="0">
                <a:solidFill>
                  <a:srgbClr val="00FF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77" name="Group 1194">
              <a:extLst>
                <a:ext uri="{FF2B5EF4-FFF2-40B4-BE49-F238E27FC236}">
                  <a16:creationId xmlns:a16="http://schemas.microsoft.com/office/drawing/2014/main" id="{F949B7AC-5CFE-405F-A6B1-1D88F33AE369}"/>
                </a:ext>
              </a:extLst>
            </p:cNvPr>
            <p:cNvGrpSpPr>
              <a:grpSpLocks/>
            </p:cNvGrpSpPr>
            <p:nvPr/>
          </p:nvGrpSpPr>
          <p:grpSpPr bwMode="auto">
            <a:xfrm>
              <a:off x="960" y="29253"/>
              <a:ext cx="302" cy="47"/>
              <a:chOff x="960" y="29253"/>
              <a:chExt cx="302" cy="47"/>
            </a:xfrm>
          </p:grpSpPr>
          <p:sp>
            <p:nvSpPr>
              <p:cNvPr id="20149" name="Freeform 1195">
                <a:extLst>
                  <a:ext uri="{FF2B5EF4-FFF2-40B4-BE49-F238E27FC236}">
                    <a16:creationId xmlns:a16="http://schemas.microsoft.com/office/drawing/2014/main" id="{FB75A6D2-70A9-469B-B87D-1A3CAEF340A5}"/>
                  </a:ext>
                </a:extLst>
              </p:cNvPr>
              <p:cNvSpPr>
                <a:spLocks/>
              </p:cNvSpPr>
              <p:nvPr/>
            </p:nvSpPr>
            <p:spPr bwMode="auto">
              <a:xfrm>
                <a:off x="960" y="29253"/>
                <a:ext cx="302" cy="47"/>
              </a:xfrm>
              <a:custGeom>
                <a:avLst/>
                <a:gdLst>
                  <a:gd name="T0" fmla="+- 0 968 960"/>
                  <a:gd name="T1" fmla="*/ T0 w 302"/>
                  <a:gd name="T2" fmla="+- 0 29253 29253"/>
                  <a:gd name="T3" fmla="*/ 29253 h 47"/>
                  <a:gd name="T4" fmla="+- 0 1262 960"/>
                  <a:gd name="T5" fmla="*/ T4 w 302"/>
                  <a:gd name="T6" fmla="+- 0 29299 29253"/>
                  <a:gd name="T7" fmla="*/ 29299 h 47"/>
                  <a:gd name="T8" fmla="+- 0 960 960"/>
                  <a:gd name="T9" fmla="*/ T8 w 302"/>
                  <a:gd name="T10" fmla="+- 0 29299 29253"/>
                  <a:gd name="T11" fmla="*/ 29299 h 47"/>
                  <a:gd name="T12" fmla="+- 0 968 960"/>
                  <a:gd name="T13" fmla="*/ T12 w 302"/>
                  <a:gd name="T14" fmla="+- 0 29253 29253"/>
                  <a:gd name="T15" fmla="*/ 29253 h 47"/>
                </a:gdLst>
                <a:ahLst/>
                <a:cxnLst>
                  <a:cxn ang="0">
                    <a:pos x="T1" y="T3"/>
                  </a:cxn>
                  <a:cxn ang="0">
                    <a:pos x="T5" y="T7"/>
                  </a:cxn>
                  <a:cxn ang="0">
                    <a:pos x="T9" y="T11"/>
                  </a:cxn>
                  <a:cxn ang="0">
                    <a:pos x="T13" y="T15"/>
                  </a:cxn>
                </a:cxnLst>
                <a:rect l="0" t="0" r="r" b="b"/>
                <a:pathLst>
                  <a:path w="302" h="47">
                    <a:moveTo>
                      <a:pt x="8" y="0"/>
                    </a:moveTo>
                    <a:lnTo>
                      <a:pt x="302" y="46"/>
                    </a:lnTo>
                    <a:lnTo>
                      <a:pt x="0" y="46"/>
                    </a:lnTo>
                    <a:lnTo>
                      <a:pt x="8" y="0"/>
                    </a:lnTo>
                    <a:close/>
                  </a:path>
                </a:pathLst>
              </a:custGeom>
              <a:noFill/>
              <a:ln w="0">
                <a:solidFill>
                  <a:srgbClr val="00FF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78" name="Group 1196">
              <a:extLst>
                <a:ext uri="{FF2B5EF4-FFF2-40B4-BE49-F238E27FC236}">
                  <a16:creationId xmlns:a16="http://schemas.microsoft.com/office/drawing/2014/main" id="{9F849408-1B62-4D39-8DC6-D345AA7BF24A}"/>
                </a:ext>
              </a:extLst>
            </p:cNvPr>
            <p:cNvGrpSpPr>
              <a:grpSpLocks/>
            </p:cNvGrpSpPr>
            <p:nvPr/>
          </p:nvGrpSpPr>
          <p:grpSpPr bwMode="auto">
            <a:xfrm>
              <a:off x="960" y="29299"/>
              <a:ext cx="302" cy="47"/>
              <a:chOff x="960" y="29299"/>
              <a:chExt cx="302" cy="47"/>
            </a:xfrm>
          </p:grpSpPr>
          <p:sp>
            <p:nvSpPr>
              <p:cNvPr id="20147" name="Freeform 1197">
                <a:extLst>
                  <a:ext uri="{FF2B5EF4-FFF2-40B4-BE49-F238E27FC236}">
                    <a16:creationId xmlns:a16="http://schemas.microsoft.com/office/drawing/2014/main" id="{21323BBF-294F-4FF6-8A70-786AB1DBB0D0}"/>
                  </a:ext>
                </a:extLst>
              </p:cNvPr>
              <p:cNvSpPr>
                <a:spLocks/>
              </p:cNvSpPr>
              <p:nvPr/>
            </p:nvSpPr>
            <p:spPr bwMode="auto">
              <a:xfrm>
                <a:off x="960" y="29299"/>
                <a:ext cx="302" cy="47"/>
              </a:xfrm>
              <a:custGeom>
                <a:avLst/>
                <a:gdLst>
                  <a:gd name="T0" fmla="+- 0 960 960"/>
                  <a:gd name="T1" fmla="*/ T0 w 302"/>
                  <a:gd name="T2" fmla="+- 0 29299 29299"/>
                  <a:gd name="T3" fmla="*/ 29299 h 47"/>
                  <a:gd name="T4" fmla="+- 0 968 960"/>
                  <a:gd name="T5" fmla="*/ T4 w 302"/>
                  <a:gd name="T6" fmla="+- 0 29345 29299"/>
                  <a:gd name="T7" fmla="*/ 29345 h 47"/>
                  <a:gd name="T8" fmla="+- 0 1254 960"/>
                  <a:gd name="T9" fmla="*/ T8 w 302"/>
                  <a:gd name="T10" fmla="+- 0 29345 29299"/>
                  <a:gd name="T11" fmla="*/ 29345 h 47"/>
                  <a:gd name="T12" fmla="+- 0 960 960"/>
                  <a:gd name="T13" fmla="*/ T12 w 302"/>
                  <a:gd name="T14" fmla="+- 0 29299 29299"/>
                  <a:gd name="T15" fmla="*/ 29299 h 47"/>
                </a:gdLst>
                <a:ahLst/>
                <a:cxnLst>
                  <a:cxn ang="0">
                    <a:pos x="T1" y="T3"/>
                  </a:cxn>
                  <a:cxn ang="0">
                    <a:pos x="T5" y="T7"/>
                  </a:cxn>
                  <a:cxn ang="0">
                    <a:pos x="T9" y="T11"/>
                  </a:cxn>
                  <a:cxn ang="0">
                    <a:pos x="T13" y="T15"/>
                  </a:cxn>
                </a:cxnLst>
                <a:rect l="0" t="0" r="r" b="b"/>
                <a:pathLst>
                  <a:path w="302" h="47">
                    <a:moveTo>
                      <a:pt x="0" y="0"/>
                    </a:moveTo>
                    <a:lnTo>
                      <a:pt x="8" y="46"/>
                    </a:lnTo>
                    <a:lnTo>
                      <a:pt x="294" y="46"/>
                    </a:lnTo>
                    <a:lnTo>
                      <a:pt x="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48" name="Freeform 1198">
                <a:extLst>
                  <a:ext uri="{FF2B5EF4-FFF2-40B4-BE49-F238E27FC236}">
                    <a16:creationId xmlns:a16="http://schemas.microsoft.com/office/drawing/2014/main" id="{FB870801-B395-4E28-BB2B-EBEBA0BC8513}"/>
                  </a:ext>
                </a:extLst>
              </p:cNvPr>
              <p:cNvSpPr>
                <a:spLocks/>
              </p:cNvSpPr>
              <p:nvPr/>
            </p:nvSpPr>
            <p:spPr bwMode="auto">
              <a:xfrm>
                <a:off x="960" y="29299"/>
                <a:ext cx="302" cy="47"/>
              </a:xfrm>
              <a:custGeom>
                <a:avLst/>
                <a:gdLst>
                  <a:gd name="T0" fmla="+- 0 1262 960"/>
                  <a:gd name="T1" fmla="*/ T0 w 302"/>
                  <a:gd name="T2" fmla="+- 0 29299 29299"/>
                  <a:gd name="T3" fmla="*/ 29299 h 47"/>
                  <a:gd name="T4" fmla="+- 0 960 960"/>
                  <a:gd name="T5" fmla="*/ T4 w 302"/>
                  <a:gd name="T6" fmla="+- 0 29299 29299"/>
                  <a:gd name="T7" fmla="*/ 29299 h 47"/>
                  <a:gd name="T8" fmla="+- 0 1254 960"/>
                  <a:gd name="T9" fmla="*/ T8 w 302"/>
                  <a:gd name="T10" fmla="+- 0 29345 29299"/>
                  <a:gd name="T11" fmla="*/ 29345 h 47"/>
                  <a:gd name="T12" fmla="+- 0 1262 960"/>
                  <a:gd name="T13" fmla="*/ T12 w 302"/>
                  <a:gd name="T14" fmla="+- 0 29299 29299"/>
                  <a:gd name="T15" fmla="*/ 29299 h 47"/>
                </a:gdLst>
                <a:ahLst/>
                <a:cxnLst>
                  <a:cxn ang="0">
                    <a:pos x="T1" y="T3"/>
                  </a:cxn>
                  <a:cxn ang="0">
                    <a:pos x="T5" y="T7"/>
                  </a:cxn>
                  <a:cxn ang="0">
                    <a:pos x="T9" y="T11"/>
                  </a:cxn>
                  <a:cxn ang="0">
                    <a:pos x="T13" y="T15"/>
                  </a:cxn>
                </a:cxnLst>
                <a:rect l="0" t="0" r="r" b="b"/>
                <a:pathLst>
                  <a:path w="302" h="47">
                    <a:moveTo>
                      <a:pt x="302" y="0"/>
                    </a:moveTo>
                    <a:lnTo>
                      <a:pt x="0" y="0"/>
                    </a:lnTo>
                    <a:lnTo>
                      <a:pt x="294" y="46"/>
                    </a:lnTo>
                    <a:lnTo>
                      <a:pt x="302"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979" name="Group 1199">
              <a:extLst>
                <a:ext uri="{FF2B5EF4-FFF2-40B4-BE49-F238E27FC236}">
                  <a16:creationId xmlns:a16="http://schemas.microsoft.com/office/drawing/2014/main" id="{F3AB0B2E-9E2E-420C-9BE9-38520193C386}"/>
                </a:ext>
              </a:extLst>
            </p:cNvPr>
            <p:cNvGrpSpPr>
              <a:grpSpLocks/>
            </p:cNvGrpSpPr>
            <p:nvPr/>
          </p:nvGrpSpPr>
          <p:grpSpPr bwMode="auto">
            <a:xfrm>
              <a:off x="960" y="29299"/>
              <a:ext cx="302" cy="47"/>
              <a:chOff x="960" y="29299"/>
              <a:chExt cx="302" cy="47"/>
            </a:xfrm>
          </p:grpSpPr>
          <p:sp>
            <p:nvSpPr>
              <p:cNvPr id="20146" name="Freeform 1200">
                <a:extLst>
                  <a:ext uri="{FF2B5EF4-FFF2-40B4-BE49-F238E27FC236}">
                    <a16:creationId xmlns:a16="http://schemas.microsoft.com/office/drawing/2014/main" id="{15F8922E-77EC-4579-A617-889ECA9270D6}"/>
                  </a:ext>
                </a:extLst>
              </p:cNvPr>
              <p:cNvSpPr>
                <a:spLocks/>
              </p:cNvSpPr>
              <p:nvPr/>
            </p:nvSpPr>
            <p:spPr bwMode="auto">
              <a:xfrm>
                <a:off x="960" y="29299"/>
                <a:ext cx="302" cy="47"/>
              </a:xfrm>
              <a:custGeom>
                <a:avLst/>
                <a:gdLst>
                  <a:gd name="T0" fmla="+- 0 1262 960"/>
                  <a:gd name="T1" fmla="*/ T0 w 302"/>
                  <a:gd name="T2" fmla="+- 0 29299 29299"/>
                  <a:gd name="T3" fmla="*/ 29299 h 47"/>
                  <a:gd name="T4" fmla="+- 0 960 960"/>
                  <a:gd name="T5" fmla="*/ T4 w 302"/>
                  <a:gd name="T6" fmla="+- 0 29299 29299"/>
                  <a:gd name="T7" fmla="*/ 29299 h 47"/>
                  <a:gd name="T8" fmla="+- 0 1254 960"/>
                  <a:gd name="T9" fmla="*/ T8 w 302"/>
                  <a:gd name="T10" fmla="+- 0 29345 29299"/>
                  <a:gd name="T11" fmla="*/ 29345 h 47"/>
                  <a:gd name="T12" fmla="+- 0 1262 960"/>
                  <a:gd name="T13" fmla="*/ T12 w 302"/>
                  <a:gd name="T14" fmla="+- 0 29299 29299"/>
                  <a:gd name="T15" fmla="*/ 29299 h 47"/>
                </a:gdLst>
                <a:ahLst/>
                <a:cxnLst>
                  <a:cxn ang="0">
                    <a:pos x="T1" y="T3"/>
                  </a:cxn>
                  <a:cxn ang="0">
                    <a:pos x="T5" y="T7"/>
                  </a:cxn>
                  <a:cxn ang="0">
                    <a:pos x="T9" y="T11"/>
                  </a:cxn>
                  <a:cxn ang="0">
                    <a:pos x="T13" y="T15"/>
                  </a:cxn>
                </a:cxnLst>
                <a:rect l="0" t="0" r="r" b="b"/>
                <a:pathLst>
                  <a:path w="302" h="47">
                    <a:moveTo>
                      <a:pt x="302" y="0"/>
                    </a:moveTo>
                    <a:lnTo>
                      <a:pt x="0" y="0"/>
                    </a:lnTo>
                    <a:lnTo>
                      <a:pt x="294" y="46"/>
                    </a:lnTo>
                    <a:lnTo>
                      <a:pt x="302" y="0"/>
                    </a:lnTo>
                    <a:close/>
                  </a:path>
                </a:pathLst>
              </a:custGeom>
              <a:noFill/>
              <a:ln w="0">
                <a:solidFill>
                  <a:srgbClr val="00FF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80" name="Group 1201">
              <a:extLst>
                <a:ext uri="{FF2B5EF4-FFF2-40B4-BE49-F238E27FC236}">
                  <a16:creationId xmlns:a16="http://schemas.microsoft.com/office/drawing/2014/main" id="{D8156722-2D3E-46D6-9E69-BDC6FFDCFB26}"/>
                </a:ext>
              </a:extLst>
            </p:cNvPr>
            <p:cNvGrpSpPr>
              <a:grpSpLocks/>
            </p:cNvGrpSpPr>
            <p:nvPr/>
          </p:nvGrpSpPr>
          <p:grpSpPr bwMode="auto">
            <a:xfrm>
              <a:off x="960" y="29299"/>
              <a:ext cx="294" cy="47"/>
              <a:chOff x="960" y="29299"/>
              <a:chExt cx="294" cy="47"/>
            </a:xfrm>
          </p:grpSpPr>
          <p:sp>
            <p:nvSpPr>
              <p:cNvPr id="20145" name="Freeform 1202">
                <a:extLst>
                  <a:ext uri="{FF2B5EF4-FFF2-40B4-BE49-F238E27FC236}">
                    <a16:creationId xmlns:a16="http://schemas.microsoft.com/office/drawing/2014/main" id="{155C3BD1-85D6-402F-AC92-4B267DE88099}"/>
                  </a:ext>
                </a:extLst>
              </p:cNvPr>
              <p:cNvSpPr>
                <a:spLocks/>
              </p:cNvSpPr>
              <p:nvPr/>
            </p:nvSpPr>
            <p:spPr bwMode="auto">
              <a:xfrm>
                <a:off x="960" y="29299"/>
                <a:ext cx="294" cy="47"/>
              </a:xfrm>
              <a:custGeom>
                <a:avLst/>
                <a:gdLst>
                  <a:gd name="T0" fmla="+- 0 960 960"/>
                  <a:gd name="T1" fmla="*/ T0 w 294"/>
                  <a:gd name="T2" fmla="+- 0 29299 29299"/>
                  <a:gd name="T3" fmla="*/ 29299 h 47"/>
                  <a:gd name="T4" fmla="+- 0 1254 960"/>
                  <a:gd name="T5" fmla="*/ T4 w 294"/>
                  <a:gd name="T6" fmla="+- 0 29345 29299"/>
                  <a:gd name="T7" fmla="*/ 29345 h 47"/>
                  <a:gd name="T8" fmla="+- 0 968 960"/>
                  <a:gd name="T9" fmla="*/ T8 w 294"/>
                  <a:gd name="T10" fmla="+- 0 29345 29299"/>
                  <a:gd name="T11" fmla="*/ 29345 h 47"/>
                  <a:gd name="T12" fmla="+- 0 960 960"/>
                  <a:gd name="T13" fmla="*/ T12 w 294"/>
                  <a:gd name="T14" fmla="+- 0 29299 29299"/>
                  <a:gd name="T15" fmla="*/ 29299 h 47"/>
                </a:gdLst>
                <a:ahLst/>
                <a:cxnLst>
                  <a:cxn ang="0">
                    <a:pos x="T1" y="T3"/>
                  </a:cxn>
                  <a:cxn ang="0">
                    <a:pos x="T5" y="T7"/>
                  </a:cxn>
                  <a:cxn ang="0">
                    <a:pos x="T9" y="T11"/>
                  </a:cxn>
                  <a:cxn ang="0">
                    <a:pos x="T13" y="T15"/>
                  </a:cxn>
                </a:cxnLst>
                <a:rect l="0" t="0" r="r" b="b"/>
                <a:pathLst>
                  <a:path w="294" h="47">
                    <a:moveTo>
                      <a:pt x="0" y="0"/>
                    </a:moveTo>
                    <a:lnTo>
                      <a:pt x="294" y="46"/>
                    </a:lnTo>
                    <a:lnTo>
                      <a:pt x="8" y="46"/>
                    </a:lnTo>
                    <a:lnTo>
                      <a:pt x="0" y="0"/>
                    </a:lnTo>
                    <a:close/>
                  </a:path>
                </a:pathLst>
              </a:custGeom>
              <a:noFill/>
              <a:ln w="0">
                <a:solidFill>
                  <a:srgbClr val="00FF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81" name="Group 1203">
              <a:extLst>
                <a:ext uri="{FF2B5EF4-FFF2-40B4-BE49-F238E27FC236}">
                  <a16:creationId xmlns:a16="http://schemas.microsoft.com/office/drawing/2014/main" id="{2EF6CC98-BE6F-47CD-B1F2-2E0745602499}"/>
                </a:ext>
              </a:extLst>
            </p:cNvPr>
            <p:cNvGrpSpPr>
              <a:grpSpLocks/>
            </p:cNvGrpSpPr>
            <p:nvPr/>
          </p:nvGrpSpPr>
          <p:grpSpPr bwMode="auto">
            <a:xfrm>
              <a:off x="968" y="29345"/>
              <a:ext cx="286" cy="42"/>
              <a:chOff x="968" y="29345"/>
              <a:chExt cx="286" cy="42"/>
            </a:xfrm>
          </p:grpSpPr>
          <p:sp>
            <p:nvSpPr>
              <p:cNvPr id="20143" name="Freeform 1204">
                <a:extLst>
                  <a:ext uri="{FF2B5EF4-FFF2-40B4-BE49-F238E27FC236}">
                    <a16:creationId xmlns:a16="http://schemas.microsoft.com/office/drawing/2014/main" id="{37739EA8-77BE-40B7-80CD-4F92BEE22E97}"/>
                  </a:ext>
                </a:extLst>
              </p:cNvPr>
              <p:cNvSpPr>
                <a:spLocks/>
              </p:cNvSpPr>
              <p:nvPr/>
            </p:nvSpPr>
            <p:spPr bwMode="auto">
              <a:xfrm>
                <a:off x="968" y="29345"/>
                <a:ext cx="286" cy="42"/>
              </a:xfrm>
              <a:custGeom>
                <a:avLst/>
                <a:gdLst>
                  <a:gd name="T0" fmla="+- 0 968 968"/>
                  <a:gd name="T1" fmla="*/ T0 w 286"/>
                  <a:gd name="T2" fmla="+- 0 29345 29345"/>
                  <a:gd name="T3" fmla="*/ 29345 h 42"/>
                  <a:gd name="T4" fmla="+- 0 989 968"/>
                  <a:gd name="T5" fmla="*/ T4 w 286"/>
                  <a:gd name="T6" fmla="+- 0 29387 29345"/>
                  <a:gd name="T7" fmla="*/ 29387 h 42"/>
                  <a:gd name="T8" fmla="+- 0 1233 968"/>
                  <a:gd name="T9" fmla="*/ T8 w 286"/>
                  <a:gd name="T10" fmla="+- 0 29387 29345"/>
                  <a:gd name="T11" fmla="*/ 29387 h 42"/>
                  <a:gd name="T12" fmla="+- 0 968 968"/>
                  <a:gd name="T13" fmla="*/ T12 w 286"/>
                  <a:gd name="T14" fmla="+- 0 29345 29345"/>
                  <a:gd name="T15" fmla="*/ 29345 h 42"/>
                </a:gdLst>
                <a:ahLst/>
                <a:cxnLst>
                  <a:cxn ang="0">
                    <a:pos x="T1" y="T3"/>
                  </a:cxn>
                  <a:cxn ang="0">
                    <a:pos x="T5" y="T7"/>
                  </a:cxn>
                  <a:cxn ang="0">
                    <a:pos x="T9" y="T11"/>
                  </a:cxn>
                  <a:cxn ang="0">
                    <a:pos x="T13" y="T15"/>
                  </a:cxn>
                </a:cxnLst>
                <a:rect l="0" t="0" r="r" b="b"/>
                <a:pathLst>
                  <a:path w="286" h="42">
                    <a:moveTo>
                      <a:pt x="0" y="0"/>
                    </a:moveTo>
                    <a:lnTo>
                      <a:pt x="21" y="42"/>
                    </a:lnTo>
                    <a:lnTo>
                      <a:pt x="265" y="42"/>
                    </a:lnTo>
                    <a:lnTo>
                      <a:pt x="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44" name="Freeform 1205">
                <a:extLst>
                  <a:ext uri="{FF2B5EF4-FFF2-40B4-BE49-F238E27FC236}">
                    <a16:creationId xmlns:a16="http://schemas.microsoft.com/office/drawing/2014/main" id="{480EF52B-362B-4F01-88CB-C8AF3008CCA0}"/>
                  </a:ext>
                </a:extLst>
              </p:cNvPr>
              <p:cNvSpPr>
                <a:spLocks/>
              </p:cNvSpPr>
              <p:nvPr/>
            </p:nvSpPr>
            <p:spPr bwMode="auto">
              <a:xfrm>
                <a:off x="968" y="29345"/>
                <a:ext cx="286" cy="42"/>
              </a:xfrm>
              <a:custGeom>
                <a:avLst/>
                <a:gdLst>
                  <a:gd name="T0" fmla="+- 0 1254 968"/>
                  <a:gd name="T1" fmla="*/ T0 w 286"/>
                  <a:gd name="T2" fmla="+- 0 29345 29345"/>
                  <a:gd name="T3" fmla="*/ 29345 h 42"/>
                  <a:gd name="T4" fmla="+- 0 968 968"/>
                  <a:gd name="T5" fmla="*/ T4 w 286"/>
                  <a:gd name="T6" fmla="+- 0 29345 29345"/>
                  <a:gd name="T7" fmla="*/ 29345 h 42"/>
                  <a:gd name="T8" fmla="+- 0 1233 968"/>
                  <a:gd name="T9" fmla="*/ T8 w 286"/>
                  <a:gd name="T10" fmla="+- 0 29387 29345"/>
                  <a:gd name="T11" fmla="*/ 29387 h 42"/>
                  <a:gd name="T12" fmla="+- 0 1254 968"/>
                  <a:gd name="T13" fmla="*/ T12 w 286"/>
                  <a:gd name="T14" fmla="+- 0 29345 29345"/>
                  <a:gd name="T15" fmla="*/ 29345 h 42"/>
                </a:gdLst>
                <a:ahLst/>
                <a:cxnLst>
                  <a:cxn ang="0">
                    <a:pos x="T1" y="T3"/>
                  </a:cxn>
                  <a:cxn ang="0">
                    <a:pos x="T5" y="T7"/>
                  </a:cxn>
                  <a:cxn ang="0">
                    <a:pos x="T9" y="T11"/>
                  </a:cxn>
                  <a:cxn ang="0">
                    <a:pos x="T13" y="T15"/>
                  </a:cxn>
                </a:cxnLst>
                <a:rect l="0" t="0" r="r" b="b"/>
                <a:pathLst>
                  <a:path w="286" h="42">
                    <a:moveTo>
                      <a:pt x="286" y="0"/>
                    </a:moveTo>
                    <a:lnTo>
                      <a:pt x="0" y="0"/>
                    </a:lnTo>
                    <a:lnTo>
                      <a:pt x="265" y="42"/>
                    </a:lnTo>
                    <a:lnTo>
                      <a:pt x="286"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982" name="Group 1206">
              <a:extLst>
                <a:ext uri="{FF2B5EF4-FFF2-40B4-BE49-F238E27FC236}">
                  <a16:creationId xmlns:a16="http://schemas.microsoft.com/office/drawing/2014/main" id="{E6806357-71AA-4F20-96B3-C097E24E75DD}"/>
                </a:ext>
              </a:extLst>
            </p:cNvPr>
            <p:cNvGrpSpPr>
              <a:grpSpLocks/>
            </p:cNvGrpSpPr>
            <p:nvPr/>
          </p:nvGrpSpPr>
          <p:grpSpPr bwMode="auto">
            <a:xfrm>
              <a:off x="968" y="29345"/>
              <a:ext cx="286" cy="42"/>
              <a:chOff x="968" y="29345"/>
              <a:chExt cx="286" cy="42"/>
            </a:xfrm>
          </p:grpSpPr>
          <p:sp>
            <p:nvSpPr>
              <p:cNvPr id="20142" name="Freeform 1207">
                <a:extLst>
                  <a:ext uri="{FF2B5EF4-FFF2-40B4-BE49-F238E27FC236}">
                    <a16:creationId xmlns:a16="http://schemas.microsoft.com/office/drawing/2014/main" id="{8DFF0AAD-474C-4E09-A144-5B3012B3F607}"/>
                  </a:ext>
                </a:extLst>
              </p:cNvPr>
              <p:cNvSpPr>
                <a:spLocks/>
              </p:cNvSpPr>
              <p:nvPr/>
            </p:nvSpPr>
            <p:spPr bwMode="auto">
              <a:xfrm>
                <a:off x="968" y="29345"/>
                <a:ext cx="286" cy="42"/>
              </a:xfrm>
              <a:custGeom>
                <a:avLst/>
                <a:gdLst>
                  <a:gd name="T0" fmla="+- 0 1254 968"/>
                  <a:gd name="T1" fmla="*/ T0 w 286"/>
                  <a:gd name="T2" fmla="+- 0 29345 29345"/>
                  <a:gd name="T3" fmla="*/ 29345 h 42"/>
                  <a:gd name="T4" fmla="+- 0 968 968"/>
                  <a:gd name="T5" fmla="*/ T4 w 286"/>
                  <a:gd name="T6" fmla="+- 0 29345 29345"/>
                  <a:gd name="T7" fmla="*/ 29345 h 42"/>
                  <a:gd name="T8" fmla="+- 0 1233 968"/>
                  <a:gd name="T9" fmla="*/ T8 w 286"/>
                  <a:gd name="T10" fmla="+- 0 29387 29345"/>
                  <a:gd name="T11" fmla="*/ 29387 h 42"/>
                  <a:gd name="T12" fmla="+- 0 1254 968"/>
                  <a:gd name="T13" fmla="*/ T12 w 286"/>
                  <a:gd name="T14" fmla="+- 0 29345 29345"/>
                  <a:gd name="T15" fmla="*/ 29345 h 42"/>
                </a:gdLst>
                <a:ahLst/>
                <a:cxnLst>
                  <a:cxn ang="0">
                    <a:pos x="T1" y="T3"/>
                  </a:cxn>
                  <a:cxn ang="0">
                    <a:pos x="T5" y="T7"/>
                  </a:cxn>
                  <a:cxn ang="0">
                    <a:pos x="T9" y="T11"/>
                  </a:cxn>
                  <a:cxn ang="0">
                    <a:pos x="T13" y="T15"/>
                  </a:cxn>
                </a:cxnLst>
                <a:rect l="0" t="0" r="r" b="b"/>
                <a:pathLst>
                  <a:path w="286" h="42">
                    <a:moveTo>
                      <a:pt x="286" y="0"/>
                    </a:moveTo>
                    <a:lnTo>
                      <a:pt x="0" y="0"/>
                    </a:lnTo>
                    <a:lnTo>
                      <a:pt x="265" y="42"/>
                    </a:lnTo>
                    <a:lnTo>
                      <a:pt x="286" y="0"/>
                    </a:lnTo>
                    <a:close/>
                  </a:path>
                </a:pathLst>
              </a:custGeom>
              <a:noFill/>
              <a:ln w="0">
                <a:solidFill>
                  <a:srgbClr val="00FF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83" name="Group 1208">
              <a:extLst>
                <a:ext uri="{FF2B5EF4-FFF2-40B4-BE49-F238E27FC236}">
                  <a16:creationId xmlns:a16="http://schemas.microsoft.com/office/drawing/2014/main" id="{49E051FA-2557-4110-8F0A-7AE5F40C4EBD}"/>
                </a:ext>
              </a:extLst>
            </p:cNvPr>
            <p:cNvGrpSpPr>
              <a:grpSpLocks/>
            </p:cNvGrpSpPr>
            <p:nvPr/>
          </p:nvGrpSpPr>
          <p:grpSpPr bwMode="auto">
            <a:xfrm>
              <a:off x="968" y="29345"/>
              <a:ext cx="265" cy="42"/>
              <a:chOff x="968" y="29345"/>
              <a:chExt cx="265" cy="42"/>
            </a:xfrm>
          </p:grpSpPr>
          <p:sp>
            <p:nvSpPr>
              <p:cNvPr id="20141" name="Freeform 1209">
                <a:extLst>
                  <a:ext uri="{FF2B5EF4-FFF2-40B4-BE49-F238E27FC236}">
                    <a16:creationId xmlns:a16="http://schemas.microsoft.com/office/drawing/2014/main" id="{A5501088-90B6-405E-ADC2-AD7EEE78EAB7}"/>
                  </a:ext>
                </a:extLst>
              </p:cNvPr>
              <p:cNvSpPr>
                <a:spLocks/>
              </p:cNvSpPr>
              <p:nvPr/>
            </p:nvSpPr>
            <p:spPr bwMode="auto">
              <a:xfrm>
                <a:off x="968" y="29345"/>
                <a:ext cx="265" cy="42"/>
              </a:xfrm>
              <a:custGeom>
                <a:avLst/>
                <a:gdLst>
                  <a:gd name="T0" fmla="+- 0 968 968"/>
                  <a:gd name="T1" fmla="*/ T0 w 265"/>
                  <a:gd name="T2" fmla="+- 0 29345 29345"/>
                  <a:gd name="T3" fmla="*/ 29345 h 42"/>
                  <a:gd name="T4" fmla="+- 0 1233 968"/>
                  <a:gd name="T5" fmla="*/ T4 w 265"/>
                  <a:gd name="T6" fmla="+- 0 29387 29345"/>
                  <a:gd name="T7" fmla="*/ 29387 h 42"/>
                  <a:gd name="T8" fmla="+- 0 989 968"/>
                  <a:gd name="T9" fmla="*/ T8 w 265"/>
                  <a:gd name="T10" fmla="+- 0 29387 29345"/>
                  <a:gd name="T11" fmla="*/ 29387 h 42"/>
                  <a:gd name="T12" fmla="+- 0 968 968"/>
                  <a:gd name="T13" fmla="*/ T12 w 265"/>
                  <a:gd name="T14" fmla="+- 0 29345 29345"/>
                  <a:gd name="T15" fmla="*/ 29345 h 42"/>
                </a:gdLst>
                <a:ahLst/>
                <a:cxnLst>
                  <a:cxn ang="0">
                    <a:pos x="T1" y="T3"/>
                  </a:cxn>
                  <a:cxn ang="0">
                    <a:pos x="T5" y="T7"/>
                  </a:cxn>
                  <a:cxn ang="0">
                    <a:pos x="T9" y="T11"/>
                  </a:cxn>
                  <a:cxn ang="0">
                    <a:pos x="T13" y="T15"/>
                  </a:cxn>
                </a:cxnLst>
                <a:rect l="0" t="0" r="r" b="b"/>
                <a:pathLst>
                  <a:path w="265" h="42">
                    <a:moveTo>
                      <a:pt x="0" y="0"/>
                    </a:moveTo>
                    <a:lnTo>
                      <a:pt x="265" y="42"/>
                    </a:lnTo>
                    <a:lnTo>
                      <a:pt x="21" y="42"/>
                    </a:lnTo>
                    <a:lnTo>
                      <a:pt x="0" y="0"/>
                    </a:lnTo>
                    <a:close/>
                  </a:path>
                </a:pathLst>
              </a:custGeom>
              <a:noFill/>
              <a:ln w="0">
                <a:solidFill>
                  <a:srgbClr val="00FF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84" name="Group 1210">
              <a:extLst>
                <a:ext uri="{FF2B5EF4-FFF2-40B4-BE49-F238E27FC236}">
                  <a16:creationId xmlns:a16="http://schemas.microsoft.com/office/drawing/2014/main" id="{CDB6E699-0F0E-433D-B2E1-691955F49546}"/>
                </a:ext>
              </a:extLst>
            </p:cNvPr>
            <p:cNvGrpSpPr>
              <a:grpSpLocks/>
            </p:cNvGrpSpPr>
            <p:nvPr/>
          </p:nvGrpSpPr>
          <p:grpSpPr bwMode="auto">
            <a:xfrm>
              <a:off x="989" y="29387"/>
              <a:ext cx="245" cy="35"/>
              <a:chOff x="989" y="29387"/>
              <a:chExt cx="245" cy="35"/>
            </a:xfrm>
          </p:grpSpPr>
          <p:sp>
            <p:nvSpPr>
              <p:cNvPr id="20139" name="Freeform 1211">
                <a:extLst>
                  <a:ext uri="{FF2B5EF4-FFF2-40B4-BE49-F238E27FC236}">
                    <a16:creationId xmlns:a16="http://schemas.microsoft.com/office/drawing/2014/main" id="{74D25D78-F21C-413E-8950-0CE3A4CD15F3}"/>
                  </a:ext>
                </a:extLst>
              </p:cNvPr>
              <p:cNvSpPr>
                <a:spLocks/>
              </p:cNvSpPr>
              <p:nvPr/>
            </p:nvSpPr>
            <p:spPr bwMode="auto">
              <a:xfrm>
                <a:off x="989" y="29387"/>
                <a:ext cx="245" cy="35"/>
              </a:xfrm>
              <a:custGeom>
                <a:avLst/>
                <a:gdLst>
                  <a:gd name="T0" fmla="+- 0 989 989"/>
                  <a:gd name="T1" fmla="*/ T0 w 245"/>
                  <a:gd name="T2" fmla="+- 0 29387 29387"/>
                  <a:gd name="T3" fmla="*/ 29387 h 35"/>
                  <a:gd name="T4" fmla="+- 0 1023 989"/>
                  <a:gd name="T5" fmla="*/ T4 w 245"/>
                  <a:gd name="T6" fmla="+- 0 29421 29387"/>
                  <a:gd name="T7" fmla="*/ 29421 h 35"/>
                  <a:gd name="T8" fmla="+- 0 1200 989"/>
                  <a:gd name="T9" fmla="*/ T8 w 245"/>
                  <a:gd name="T10" fmla="+- 0 29421 29387"/>
                  <a:gd name="T11" fmla="*/ 29421 h 35"/>
                  <a:gd name="T12" fmla="+- 0 989 989"/>
                  <a:gd name="T13" fmla="*/ T12 w 245"/>
                  <a:gd name="T14" fmla="+- 0 29387 29387"/>
                  <a:gd name="T15" fmla="*/ 29387 h 35"/>
                </a:gdLst>
                <a:ahLst/>
                <a:cxnLst>
                  <a:cxn ang="0">
                    <a:pos x="T1" y="T3"/>
                  </a:cxn>
                  <a:cxn ang="0">
                    <a:pos x="T5" y="T7"/>
                  </a:cxn>
                  <a:cxn ang="0">
                    <a:pos x="T9" y="T11"/>
                  </a:cxn>
                  <a:cxn ang="0">
                    <a:pos x="T13" y="T15"/>
                  </a:cxn>
                </a:cxnLst>
                <a:rect l="0" t="0" r="r" b="b"/>
                <a:pathLst>
                  <a:path w="245" h="35">
                    <a:moveTo>
                      <a:pt x="0" y="0"/>
                    </a:moveTo>
                    <a:lnTo>
                      <a:pt x="34" y="34"/>
                    </a:lnTo>
                    <a:lnTo>
                      <a:pt x="211" y="34"/>
                    </a:lnTo>
                    <a:lnTo>
                      <a:pt x="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40" name="Freeform 1212">
                <a:extLst>
                  <a:ext uri="{FF2B5EF4-FFF2-40B4-BE49-F238E27FC236}">
                    <a16:creationId xmlns:a16="http://schemas.microsoft.com/office/drawing/2014/main" id="{25818AC3-9AE0-48AF-80D8-85F49A54D9C8}"/>
                  </a:ext>
                </a:extLst>
              </p:cNvPr>
              <p:cNvSpPr>
                <a:spLocks/>
              </p:cNvSpPr>
              <p:nvPr/>
            </p:nvSpPr>
            <p:spPr bwMode="auto">
              <a:xfrm>
                <a:off x="989" y="29387"/>
                <a:ext cx="245" cy="35"/>
              </a:xfrm>
              <a:custGeom>
                <a:avLst/>
                <a:gdLst>
                  <a:gd name="T0" fmla="+- 0 1233 989"/>
                  <a:gd name="T1" fmla="*/ T0 w 245"/>
                  <a:gd name="T2" fmla="+- 0 29387 29387"/>
                  <a:gd name="T3" fmla="*/ 29387 h 35"/>
                  <a:gd name="T4" fmla="+- 0 989 989"/>
                  <a:gd name="T5" fmla="*/ T4 w 245"/>
                  <a:gd name="T6" fmla="+- 0 29387 29387"/>
                  <a:gd name="T7" fmla="*/ 29387 h 35"/>
                  <a:gd name="T8" fmla="+- 0 1200 989"/>
                  <a:gd name="T9" fmla="*/ T8 w 245"/>
                  <a:gd name="T10" fmla="+- 0 29421 29387"/>
                  <a:gd name="T11" fmla="*/ 29421 h 35"/>
                  <a:gd name="T12" fmla="+- 0 1233 989"/>
                  <a:gd name="T13" fmla="*/ T12 w 245"/>
                  <a:gd name="T14" fmla="+- 0 29387 29387"/>
                  <a:gd name="T15" fmla="*/ 29387 h 35"/>
                </a:gdLst>
                <a:ahLst/>
                <a:cxnLst>
                  <a:cxn ang="0">
                    <a:pos x="T1" y="T3"/>
                  </a:cxn>
                  <a:cxn ang="0">
                    <a:pos x="T5" y="T7"/>
                  </a:cxn>
                  <a:cxn ang="0">
                    <a:pos x="T9" y="T11"/>
                  </a:cxn>
                  <a:cxn ang="0">
                    <a:pos x="T13" y="T15"/>
                  </a:cxn>
                </a:cxnLst>
                <a:rect l="0" t="0" r="r" b="b"/>
                <a:pathLst>
                  <a:path w="245" h="35">
                    <a:moveTo>
                      <a:pt x="244" y="0"/>
                    </a:moveTo>
                    <a:lnTo>
                      <a:pt x="0" y="0"/>
                    </a:lnTo>
                    <a:lnTo>
                      <a:pt x="211" y="34"/>
                    </a:lnTo>
                    <a:lnTo>
                      <a:pt x="244"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985" name="Group 1213">
              <a:extLst>
                <a:ext uri="{FF2B5EF4-FFF2-40B4-BE49-F238E27FC236}">
                  <a16:creationId xmlns:a16="http://schemas.microsoft.com/office/drawing/2014/main" id="{A9FB7B91-327F-4EB6-8584-834DB875D332}"/>
                </a:ext>
              </a:extLst>
            </p:cNvPr>
            <p:cNvGrpSpPr>
              <a:grpSpLocks/>
            </p:cNvGrpSpPr>
            <p:nvPr/>
          </p:nvGrpSpPr>
          <p:grpSpPr bwMode="auto">
            <a:xfrm>
              <a:off x="989" y="29387"/>
              <a:ext cx="245" cy="35"/>
              <a:chOff x="989" y="29387"/>
              <a:chExt cx="245" cy="35"/>
            </a:xfrm>
          </p:grpSpPr>
          <p:sp>
            <p:nvSpPr>
              <p:cNvPr id="20138" name="Freeform 1214">
                <a:extLst>
                  <a:ext uri="{FF2B5EF4-FFF2-40B4-BE49-F238E27FC236}">
                    <a16:creationId xmlns:a16="http://schemas.microsoft.com/office/drawing/2014/main" id="{EDD69DED-DA98-41AF-A3A3-E2DEC54A4F20}"/>
                  </a:ext>
                </a:extLst>
              </p:cNvPr>
              <p:cNvSpPr>
                <a:spLocks/>
              </p:cNvSpPr>
              <p:nvPr/>
            </p:nvSpPr>
            <p:spPr bwMode="auto">
              <a:xfrm>
                <a:off x="989" y="29387"/>
                <a:ext cx="245" cy="35"/>
              </a:xfrm>
              <a:custGeom>
                <a:avLst/>
                <a:gdLst>
                  <a:gd name="T0" fmla="+- 0 1233 989"/>
                  <a:gd name="T1" fmla="*/ T0 w 245"/>
                  <a:gd name="T2" fmla="+- 0 29387 29387"/>
                  <a:gd name="T3" fmla="*/ 29387 h 35"/>
                  <a:gd name="T4" fmla="+- 0 989 989"/>
                  <a:gd name="T5" fmla="*/ T4 w 245"/>
                  <a:gd name="T6" fmla="+- 0 29387 29387"/>
                  <a:gd name="T7" fmla="*/ 29387 h 35"/>
                  <a:gd name="T8" fmla="+- 0 1200 989"/>
                  <a:gd name="T9" fmla="*/ T8 w 245"/>
                  <a:gd name="T10" fmla="+- 0 29421 29387"/>
                  <a:gd name="T11" fmla="*/ 29421 h 35"/>
                  <a:gd name="T12" fmla="+- 0 1233 989"/>
                  <a:gd name="T13" fmla="*/ T12 w 245"/>
                  <a:gd name="T14" fmla="+- 0 29387 29387"/>
                  <a:gd name="T15" fmla="*/ 29387 h 35"/>
                </a:gdLst>
                <a:ahLst/>
                <a:cxnLst>
                  <a:cxn ang="0">
                    <a:pos x="T1" y="T3"/>
                  </a:cxn>
                  <a:cxn ang="0">
                    <a:pos x="T5" y="T7"/>
                  </a:cxn>
                  <a:cxn ang="0">
                    <a:pos x="T9" y="T11"/>
                  </a:cxn>
                  <a:cxn ang="0">
                    <a:pos x="T13" y="T15"/>
                  </a:cxn>
                </a:cxnLst>
                <a:rect l="0" t="0" r="r" b="b"/>
                <a:pathLst>
                  <a:path w="245" h="35">
                    <a:moveTo>
                      <a:pt x="244" y="0"/>
                    </a:moveTo>
                    <a:lnTo>
                      <a:pt x="0" y="0"/>
                    </a:lnTo>
                    <a:lnTo>
                      <a:pt x="211" y="34"/>
                    </a:lnTo>
                    <a:lnTo>
                      <a:pt x="244" y="0"/>
                    </a:lnTo>
                    <a:close/>
                  </a:path>
                </a:pathLst>
              </a:custGeom>
              <a:noFill/>
              <a:ln w="0">
                <a:solidFill>
                  <a:srgbClr val="00FF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86" name="Group 1215">
              <a:extLst>
                <a:ext uri="{FF2B5EF4-FFF2-40B4-BE49-F238E27FC236}">
                  <a16:creationId xmlns:a16="http://schemas.microsoft.com/office/drawing/2014/main" id="{D5271F35-A70C-42EE-A40E-7F59CE2F67CE}"/>
                </a:ext>
              </a:extLst>
            </p:cNvPr>
            <p:cNvGrpSpPr>
              <a:grpSpLocks/>
            </p:cNvGrpSpPr>
            <p:nvPr/>
          </p:nvGrpSpPr>
          <p:grpSpPr bwMode="auto">
            <a:xfrm>
              <a:off x="989" y="29387"/>
              <a:ext cx="212" cy="35"/>
              <a:chOff x="989" y="29387"/>
              <a:chExt cx="212" cy="35"/>
            </a:xfrm>
          </p:grpSpPr>
          <p:sp>
            <p:nvSpPr>
              <p:cNvPr id="20137" name="Freeform 1216">
                <a:extLst>
                  <a:ext uri="{FF2B5EF4-FFF2-40B4-BE49-F238E27FC236}">
                    <a16:creationId xmlns:a16="http://schemas.microsoft.com/office/drawing/2014/main" id="{54BEAC4D-0027-4664-94D3-29017B034EAD}"/>
                  </a:ext>
                </a:extLst>
              </p:cNvPr>
              <p:cNvSpPr>
                <a:spLocks/>
              </p:cNvSpPr>
              <p:nvPr/>
            </p:nvSpPr>
            <p:spPr bwMode="auto">
              <a:xfrm>
                <a:off x="989" y="29387"/>
                <a:ext cx="212" cy="35"/>
              </a:xfrm>
              <a:custGeom>
                <a:avLst/>
                <a:gdLst>
                  <a:gd name="T0" fmla="+- 0 989 989"/>
                  <a:gd name="T1" fmla="*/ T0 w 212"/>
                  <a:gd name="T2" fmla="+- 0 29387 29387"/>
                  <a:gd name="T3" fmla="*/ 29387 h 35"/>
                  <a:gd name="T4" fmla="+- 0 1200 989"/>
                  <a:gd name="T5" fmla="*/ T4 w 212"/>
                  <a:gd name="T6" fmla="+- 0 29421 29387"/>
                  <a:gd name="T7" fmla="*/ 29421 h 35"/>
                  <a:gd name="T8" fmla="+- 0 1023 989"/>
                  <a:gd name="T9" fmla="*/ T8 w 212"/>
                  <a:gd name="T10" fmla="+- 0 29421 29387"/>
                  <a:gd name="T11" fmla="*/ 29421 h 35"/>
                  <a:gd name="T12" fmla="+- 0 989 989"/>
                  <a:gd name="T13" fmla="*/ T12 w 212"/>
                  <a:gd name="T14" fmla="+- 0 29387 29387"/>
                  <a:gd name="T15" fmla="*/ 29387 h 35"/>
                </a:gdLst>
                <a:ahLst/>
                <a:cxnLst>
                  <a:cxn ang="0">
                    <a:pos x="T1" y="T3"/>
                  </a:cxn>
                  <a:cxn ang="0">
                    <a:pos x="T5" y="T7"/>
                  </a:cxn>
                  <a:cxn ang="0">
                    <a:pos x="T9" y="T11"/>
                  </a:cxn>
                  <a:cxn ang="0">
                    <a:pos x="T13" y="T15"/>
                  </a:cxn>
                </a:cxnLst>
                <a:rect l="0" t="0" r="r" b="b"/>
                <a:pathLst>
                  <a:path w="212" h="35">
                    <a:moveTo>
                      <a:pt x="0" y="0"/>
                    </a:moveTo>
                    <a:lnTo>
                      <a:pt x="211" y="34"/>
                    </a:lnTo>
                    <a:lnTo>
                      <a:pt x="34" y="34"/>
                    </a:lnTo>
                    <a:lnTo>
                      <a:pt x="0" y="0"/>
                    </a:lnTo>
                    <a:close/>
                  </a:path>
                </a:pathLst>
              </a:custGeom>
              <a:noFill/>
              <a:ln w="0">
                <a:solidFill>
                  <a:srgbClr val="00FF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87" name="Group 1217">
              <a:extLst>
                <a:ext uri="{FF2B5EF4-FFF2-40B4-BE49-F238E27FC236}">
                  <a16:creationId xmlns:a16="http://schemas.microsoft.com/office/drawing/2014/main" id="{3D344953-4C94-42F4-87FE-1495AA0F2F0C}"/>
                </a:ext>
              </a:extLst>
            </p:cNvPr>
            <p:cNvGrpSpPr>
              <a:grpSpLocks/>
            </p:cNvGrpSpPr>
            <p:nvPr/>
          </p:nvGrpSpPr>
          <p:grpSpPr bwMode="auto">
            <a:xfrm>
              <a:off x="1023" y="29421"/>
              <a:ext cx="135" cy="29"/>
              <a:chOff x="1023" y="29421"/>
              <a:chExt cx="135" cy="29"/>
            </a:xfrm>
          </p:grpSpPr>
          <p:sp>
            <p:nvSpPr>
              <p:cNvPr id="20136" name="Freeform 1218">
                <a:extLst>
                  <a:ext uri="{FF2B5EF4-FFF2-40B4-BE49-F238E27FC236}">
                    <a16:creationId xmlns:a16="http://schemas.microsoft.com/office/drawing/2014/main" id="{35A7171C-E965-41B5-8251-57384D90A5EC}"/>
                  </a:ext>
                </a:extLst>
              </p:cNvPr>
              <p:cNvSpPr>
                <a:spLocks/>
              </p:cNvSpPr>
              <p:nvPr/>
            </p:nvSpPr>
            <p:spPr bwMode="auto">
              <a:xfrm>
                <a:off x="1023" y="29421"/>
                <a:ext cx="135" cy="29"/>
              </a:xfrm>
              <a:custGeom>
                <a:avLst/>
                <a:gdLst>
                  <a:gd name="T0" fmla="+- 0 1023 1023"/>
                  <a:gd name="T1" fmla="*/ T0 w 135"/>
                  <a:gd name="T2" fmla="+- 0 29421 29421"/>
                  <a:gd name="T3" fmla="*/ 29421 h 29"/>
                  <a:gd name="T4" fmla="+- 0 1065 1023"/>
                  <a:gd name="T5" fmla="*/ T4 w 135"/>
                  <a:gd name="T6" fmla="+- 0 29442 29421"/>
                  <a:gd name="T7" fmla="*/ 29442 h 29"/>
                  <a:gd name="T8" fmla="+- 0 1111 1023"/>
                  <a:gd name="T9" fmla="*/ T8 w 135"/>
                  <a:gd name="T10" fmla="+- 0 29450 29421"/>
                  <a:gd name="T11" fmla="*/ 29450 h 29"/>
                  <a:gd name="T12" fmla="+- 0 1157 1023"/>
                  <a:gd name="T13" fmla="*/ T12 w 135"/>
                  <a:gd name="T14" fmla="+- 0 29442 29421"/>
                  <a:gd name="T15" fmla="*/ 29442 h 29"/>
                  <a:gd name="T16" fmla="+- 0 1023 1023"/>
                  <a:gd name="T17" fmla="*/ T16 w 135"/>
                  <a:gd name="T18" fmla="+- 0 29421 29421"/>
                  <a:gd name="T19" fmla="*/ 29421 h 29"/>
                </a:gdLst>
                <a:ahLst/>
                <a:cxnLst>
                  <a:cxn ang="0">
                    <a:pos x="T1" y="T3"/>
                  </a:cxn>
                  <a:cxn ang="0">
                    <a:pos x="T5" y="T7"/>
                  </a:cxn>
                  <a:cxn ang="0">
                    <a:pos x="T9" y="T11"/>
                  </a:cxn>
                  <a:cxn ang="0">
                    <a:pos x="T13" y="T15"/>
                  </a:cxn>
                  <a:cxn ang="0">
                    <a:pos x="T17" y="T19"/>
                  </a:cxn>
                </a:cxnLst>
                <a:rect l="0" t="0" r="r" b="b"/>
                <a:pathLst>
                  <a:path w="135" h="29">
                    <a:moveTo>
                      <a:pt x="0" y="0"/>
                    </a:moveTo>
                    <a:lnTo>
                      <a:pt x="42" y="21"/>
                    </a:lnTo>
                    <a:lnTo>
                      <a:pt x="88" y="29"/>
                    </a:lnTo>
                    <a:lnTo>
                      <a:pt x="134" y="21"/>
                    </a:lnTo>
                    <a:lnTo>
                      <a:pt x="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988" name="Group 1219">
              <a:extLst>
                <a:ext uri="{FF2B5EF4-FFF2-40B4-BE49-F238E27FC236}">
                  <a16:creationId xmlns:a16="http://schemas.microsoft.com/office/drawing/2014/main" id="{E85ECB7F-7DA3-4B15-AFBB-19F9FDEFC982}"/>
                </a:ext>
              </a:extLst>
            </p:cNvPr>
            <p:cNvGrpSpPr>
              <a:grpSpLocks/>
            </p:cNvGrpSpPr>
            <p:nvPr/>
          </p:nvGrpSpPr>
          <p:grpSpPr bwMode="auto">
            <a:xfrm>
              <a:off x="1023" y="29421"/>
              <a:ext cx="135" cy="21"/>
              <a:chOff x="1023" y="29421"/>
              <a:chExt cx="135" cy="21"/>
            </a:xfrm>
          </p:grpSpPr>
          <p:sp>
            <p:nvSpPr>
              <p:cNvPr id="20135" name="Freeform 1220">
                <a:extLst>
                  <a:ext uri="{FF2B5EF4-FFF2-40B4-BE49-F238E27FC236}">
                    <a16:creationId xmlns:a16="http://schemas.microsoft.com/office/drawing/2014/main" id="{2962229A-4E6A-4E3D-8A70-E457CA597CCB}"/>
                  </a:ext>
                </a:extLst>
              </p:cNvPr>
              <p:cNvSpPr>
                <a:spLocks/>
              </p:cNvSpPr>
              <p:nvPr/>
            </p:nvSpPr>
            <p:spPr bwMode="auto">
              <a:xfrm>
                <a:off x="1023" y="29421"/>
                <a:ext cx="135" cy="21"/>
              </a:xfrm>
              <a:custGeom>
                <a:avLst/>
                <a:gdLst>
                  <a:gd name="T0" fmla="+- 0 1023 1023"/>
                  <a:gd name="T1" fmla="*/ T0 w 135"/>
                  <a:gd name="T2" fmla="+- 0 29421 29421"/>
                  <a:gd name="T3" fmla="*/ 29421 h 21"/>
                  <a:gd name="T4" fmla="+- 0 1065 1023"/>
                  <a:gd name="T5" fmla="*/ T4 w 135"/>
                  <a:gd name="T6" fmla="+- 0 29442 29421"/>
                  <a:gd name="T7" fmla="*/ 29442 h 21"/>
                  <a:gd name="T8" fmla="+- 0 1157 1023"/>
                  <a:gd name="T9" fmla="*/ T8 w 135"/>
                  <a:gd name="T10" fmla="+- 0 29442 29421"/>
                  <a:gd name="T11" fmla="*/ 29442 h 21"/>
                  <a:gd name="T12" fmla="+- 0 1023 1023"/>
                  <a:gd name="T13" fmla="*/ T12 w 135"/>
                  <a:gd name="T14" fmla="+- 0 29421 29421"/>
                  <a:gd name="T15" fmla="*/ 29421 h 21"/>
                </a:gdLst>
                <a:ahLst/>
                <a:cxnLst>
                  <a:cxn ang="0">
                    <a:pos x="T1" y="T3"/>
                  </a:cxn>
                  <a:cxn ang="0">
                    <a:pos x="T5" y="T7"/>
                  </a:cxn>
                  <a:cxn ang="0">
                    <a:pos x="T9" y="T11"/>
                  </a:cxn>
                  <a:cxn ang="0">
                    <a:pos x="T13" y="T15"/>
                  </a:cxn>
                </a:cxnLst>
                <a:rect l="0" t="0" r="r" b="b"/>
                <a:pathLst>
                  <a:path w="135" h="21">
                    <a:moveTo>
                      <a:pt x="0" y="0"/>
                    </a:moveTo>
                    <a:lnTo>
                      <a:pt x="42" y="21"/>
                    </a:lnTo>
                    <a:lnTo>
                      <a:pt x="134" y="21"/>
                    </a:lnTo>
                    <a:lnTo>
                      <a:pt x="0" y="0"/>
                    </a:lnTo>
                    <a:close/>
                  </a:path>
                </a:pathLst>
              </a:custGeom>
              <a:noFill/>
              <a:ln w="0">
                <a:solidFill>
                  <a:srgbClr val="00FF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89" name="Group 1221">
              <a:extLst>
                <a:ext uri="{FF2B5EF4-FFF2-40B4-BE49-F238E27FC236}">
                  <a16:creationId xmlns:a16="http://schemas.microsoft.com/office/drawing/2014/main" id="{C27B4846-E8B6-407C-A396-8531D91CE471}"/>
                </a:ext>
              </a:extLst>
            </p:cNvPr>
            <p:cNvGrpSpPr>
              <a:grpSpLocks/>
            </p:cNvGrpSpPr>
            <p:nvPr/>
          </p:nvGrpSpPr>
          <p:grpSpPr bwMode="auto">
            <a:xfrm>
              <a:off x="1065" y="29442"/>
              <a:ext cx="93" cy="8"/>
              <a:chOff x="1065" y="29442"/>
              <a:chExt cx="93" cy="8"/>
            </a:xfrm>
          </p:grpSpPr>
          <p:sp>
            <p:nvSpPr>
              <p:cNvPr id="20134" name="Freeform 1222">
                <a:extLst>
                  <a:ext uri="{FF2B5EF4-FFF2-40B4-BE49-F238E27FC236}">
                    <a16:creationId xmlns:a16="http://schemas.microsoft.com/office/drawing/2014/main" id="{3EA54992-A102-4254-BFB0-A7B225C93854}"/>
                  </a:ext>
                </a:extLst>
              </p:cNvPr>
              <p:cNvSpPr>
                <a:spLocks/>
              </p:cNvSpPr>
              <p:nvPr/>
            </p:nvSpPr>
            <p:spPr bwMode="auto">
              <a:xfrm>
                <a:off x="1065" y="29442"/>
                <a:ext cx="93" cy="8"/>
              </a:xfrm>
              <a:custGeom>
                <a:avLst/>
                <a:gdLst>
                  <a:gd name="T0" fmla="+- 0 1065 1065"/>
                  <a:gd name="T1" fmla="*/ T0 w 93"/>
                  <a:gd name="T2" fmla="+- 0 29442 29442"/>
                  <a:gd name="T3" fmla="*/ 29442 h 8"/>
                  <a:gd name="T4" fmla="+- 0 1157 1065"/>
                  <a:gd name="T5" fmla="*/ T4 w 93"/>
                  <a:gd name="T6" fmla="+- 0 29442 29442"/>
                  <a:gd name="T7" fmla="*/ 29442 h 8"/>
                  <a:gd name="T8" fmla="+- 0 1111 1065"/>
                  <a:gd name="T9" fmla="*/ T8 w 93"/>
                  <a:gd name="T10" fmla="+- 0 29450 29442"/>
                  <a:gd name="T11" fmla="*/ 29450 h 8"/>
                  <a:gd name="T12" fmla="+- 0 1065 1065"/>
                  <a:gd name="T13" fmla="*/ T12 w 93"/>
                  <a:gd name="T14" fmla="+- 0 29442 29442"/>
                  <a:gd name="T15" fmla="*/ 29442 h 8"/>
                </a:gdLst>
                <a:ahLst/>
                <a:cxnLst>
                  <a:cxn ang="0">
                    <a:pos x="T1" y="T3"/>
                  </a:cxn>
                  <a:cxn ang="0">
                    <a:pos x="T5" y="T7"/>
                  </a:cxn>
                  <a:cxn ang="0">
                    <a:pos x="T9" y="T11"/>
                  </a:cxn>
                  <a:cxn ang="0">
                    <a:pos x="T13" y="T15"/>
                  </a:cxn>
                </a:cxnLst>
                <a:rect l="0" t="0" r="r" b="b"/>
                <a:pathLst>
                  <a:path w="93" h="8">
                    <a:moveTo>
                      <a:pt x="0" y="0"/>
                    </a:moveTo>
                    <a:lnTo>
                      <a:pt x="92" y="0"/>
                    </a:lnTo>
                    <a:lnTo>
                      <a:pt x="46" y="8"/>
                    </a:lnTo>
                    <a:lnTo>
                      <a:pt x="0" y="0"/>
                    </a:lnTo>
                    <a:close/>
                  </a:path>
                </a:pathLst>
              </a:custGeom>
              <a:noFill/>
              <a:ln w="0">
                <a:solidFill>
                  <a:srgbClr val="00FF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90" name="Group 1223">
              <a:extLst>
                <a:ext uri="{FF2B5EF4-FFF2-40B4-BE49-F238E27FC236}">
                  <a16:creationId xmlns:a16="http://schemas.microsoft.com/office/drawing/2014/main" id="{90338F7F-A2DC-4F35-950F-2C6FAD42AFDC}"/>
                </a:ext>
              </a:extLst>
            </p:cNvPr>
            <p:cNvGrpSpPr>
              <a:grpSpLocks/>
            </p:cNvGrpSpPr>
            <p:nvPr/>
          </p:nvGrpSpPr>
          <p:grpSpPr bwMode="auto">
            <a:xfrm>
              <a:off x="1023" y="29421"/>
              <a:ext cx="177" cy="21"/>
              <a:chOff x="1023" y="29421"/>
              <a:chExt cx="177" cy="21"/>
            </a:xfrm>
          </p:grpSpPr>
          <p:sp>
            <p:nvSpPr>
              <p:cNvPr id="20133" name="Freeform 1224">
                <a:extLst>
                  <a:ext uri="{FF2B5EF4-FFF2-40B4-BE49-F238E27FC236}">
                    <a16:creationId xmlns:a16="http://schemas.microsoft.com/office/drawing/2014/main" id="{51B6CE79-CAE3-4BB5-8261-757A70424F29}"/>
                  </a:ext>
                </a:extLst>
              </p:cNvPr>
              <p:cNvSpPr>
                <a:spLocks/>
              </p:cNvSpPr>
              <p:nvPr/>
            </p:nvSpPr>
            <p:spPr bwMode="auto">
              <a:xfrm>
                <a:off x="1023" y="29421"/>
                <a:ext cx="177" cy="21"/>
              </a:xfrm>
              <a:custGeom>
                <a:avLst/>
                <a:gdLst>
                  <a:gd name="T0" fmla="+- 0 1200 1023"/>
                  <a:gd name="T1" fmla="*/ T0 w 177"/>
                  <a:gd name="T2" fmla="+- 0 29421 29421"/>
                  <a:gd name="T3" fmla="*/ 29421 h 21"/>
                  <a:gd name="T4" fmla="+- 0 1023 1023"/>
                  <a:gd name="T5" fmla="*/ T4 w 177"/>
                  <a:gd name="T6" fmla="+- 0 29421 29421"/>
                  <a:gd name="T7" fmla="*/ 29421 h 21"/>
                  <a:gd name="T8" fmla="+- 0 1157 1023"/>
                  <a:gd name="T9" fmla="*/ T8 w 177"/>
                  <a:gd name="T10" fmla="+- 0 29442 29421"/>
                  <a:gd name="T11" fmla="*/ 29442 h 21"/>
                  <a:gd name="T12" fmla="+- 0 1200 1023"/>
                  <a:gd name="T13" fmla="*/ T12 w 177"/>
                  <a:gd name="T14" fmla="+- 0 29421 29421"/>
                  <a:gd name="T15" fmla="*/ 29421 h 21"/>
                </a:gdLst>
                <a:ahLst/>
                <a:cxnLst>
                  <a:cxn ang="0">
                    <a:pos x="T1" y="T3"/>
                  </a:cxn>
                  <a:cxn ang="0">
                    <a:pos x="T5" y="T7"/>
                  </a:cxn>
                  <a:cxn ang="0">
                    <a:pos x="T9" y="T11"/>
                  </a:cxn>
                  <a:cxn ang="0">
                    <a:pos x="T13" y="T15"/>
                  </a:cxn>
                </a:cxnLst>
                <a:rect l="0" t="0" r="r" b="b"/>
                <a:pathLst>
                  <a:path w="177" h="21">
                    <a:moveTo>
                      <a:pt x="177" y="0"/>
                    </a:moveTo>
                    <a:lnTo>
                      <a:pt x="0" y="0"/>
                    </a:lnTo>
                    <a:lnTo>
                      <a:pt x="134" y="21"/>
                    </a:lnTo>
                    <a:lnTo>
                      <a:pt x="177"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991" name="Group 1225">
              <a:extLst>
                <a:ext uri="{FF2B5EF4-FFF2-40B4-BE49-F238E27FC236}">
                  <a16:creationId xmlns:a16="http://schemas.microsoft.com/office/drawing/2014/main" id="{D8BAD0C4-DA71-4CC6-9107-C0C0DD9C1F50}"/>
                </a:ext>
              </a:extLst>
            </p:cNvPr>
            <p:cNvGrpSpPr>
              <a:grpSpLocks/>
            </p:cNvGrpSpPr>
            <p:nvPr/>
          </p:nvGrpSpPr>
          <p:grpSpPr bwMode="auto">
            <a:xfrm>
              <a:off x="1023" y="29421"/>
              <a:ext cx="177" cy="21"/>
              <a:chOff x="1023" y="29421"/>
              <a:chExt cx="177" cy="21"/>
            </a:xfrm>
          </p:grpSpPr>
          <p:sp>
            <p:nvSpPr>
              <p:cNvPr id="20132" name="Freeform 1226">
                <a:extLst>
                  <a:ext uri="{FF2B5EF4-FFF2-40B4-BE49-F238E27FC236}">
                    <a16:creationId xmlns:a16="http://schemas.microsoft.com/office/drawing/2014/main" id="{F02AF4D3-EE52-4962-B10D-2B6048A3D33D}"/>
                  </a:ext>
                </a:extLst>
              </p:cNvPr>
              <p:cNvSpPr>
                <a:spLocks/>
              </p:cNvSpPr>
              <p:nvPr/>
            </p:nvSpPr>
            <p:spPr bwMode="auto">
              <a:xfrm>
                <a:off x="1023" y="29421"/>
                <a:ext cx="177" cy="21"/>
              </a:xfrm>
              <a:custGeom>
                <a:avLst/>
                <a:gdLst>
                  <a:gd name="T0" fmla="+- 0 1023 1023"/>
                  <a:gd name="T1" fmla="*/ T0 w 177"/>
                  <a:gd name="T2" fmla="+- 0 29421 29421"/>
                  <a:gd name="T3" fmla="*/ 29421 h 21"/>
                  <a:gd name="T4" fmla="+- 0 1200 1023"/>
                  <a:gd name="T5" fmla="*/ T4 w 177"/>
                  <a:gd name="T6" fmla="+- 0 29421 29421"/>
                  <a:gd name="T7" fmla="*/ 29421 h 21"/>
                  <a:gd name="T8" fmla="+- 0 1157 1023"/>
                  <a:gd name="T9" fmla="*/ T8 w 177"/>
                  <a:gd name="T10" fmla="+- 0 29442 29421"/>
                  <a:gd name="T11" fmla="*/ 29442 h 21"/>
                  <a:gd name="T12" fmla="+- 0 1023 1023"/>
                  <a:gd name="T13" fmla="*/ T12 w 177"/>
                  <a:gd name="T14" fmla="+- 0 29421 29421"/>
                  <a:gd name="T15" fmla="*/ 29421 h 21"/>
                </a:gdLst>
                <a:ahLst/>
                <a:cxnLst>
                  <a:cxn ang="0">
                    <a:pos x="T1" y="T3"/>
                  </a:cxn>
                  <a:cxn ang="0">
                    <a:pos x="T5" y="T7"/>
                  </a:cxn>
                  <a:cxn ang="0">
                    <a:pos x="T9" y="T11"/>
                  </a:cxn>
                  <a:cxn ang="0">
                    <a:pos x="T13" y="T15"/>
                  </a:cxn>
                </a:cxnLst>
                <a:rect l="0" t="0" r="r" b="b"/>
                <a:pathLst>
                  <a:path w="177" h="21">
                    <a:moveTo>
                      <a:pt x="0" y="0"/>
                    </a:moveTo>
                    <a:lnTo>
                      <a:pt x="177" y="0"/>
                    </a:lnTo>
                    <a:lnTo>
                      <a:pt x="134" y="21"/>
                    </a:lnTo>
                    <a:lnTo>
                      <a:pt x="0" y="0"/>
                    </a:lnTo>
                    <a:close/>
                  </a:path>
                </a:pathLst>
              </a:custGeom>
              <a:noFill/>
              <a:ln w="0">
                <a:solidFill>
                  <a:srgbClr val="00FF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92" name="Group 1227">
              <a:extLst>
                <a:ext uri="{FF2B5EF4-FFF2-40B4-BE49-F238E27FC236}">
                  <a16:creationId xmlns:a16="http://schemas.microsoft.com/office/drawing/2014/main" id="{47B95058-2296-4585-912B-F60599A3E4B7}"/>
                </a:ext>
              </a:extLst>
            </p:cNvPr>
            <p:cNvGrpSpPr>
              <a:grpSpLocks/>
            </p:cNvGrpSpPr>
            <p:nvPr/>
          </p:nvGrpSpPr>
          <p:grpSpPr bwMode="auto">
            <a:xfrm>
              <a:off x="960" y="29148"/>
              <a:ext cx="302" cy="302"/>
              <a:chOff x="960" y="29148"/>
              <a:chExt cx="302" cy="302"/>
            </a:xfrm>
          </p:grpSpPr>
          <p:sp>
            <p:nvSpPr>
              <p:cNvPr id="20131" name="Freeform 1228">
                <a:extLst>
                  <a:ext uri="{FF2B5EF4-FFF2-40B4-BE49-F238E27FC236}">
                    <a16:creationId xmlns:a16="http://schemas.microsoft.com/office/drawing/2014/main" id="{9E346D76-72E2-4DBB-9B01-A4E10544038A}"/>
                  </a:ext>
                </a:extLst>
              </p:cNvPr>
              <p:cNvSpPr>
                <a:spLocks/>
              </p:cNvSpPr>
              <p:nvPr/>
            </p:nvSpPr>
            <p:spPr bwMode="auto">
              <a:xfrm>
                <a:off x="960" y="29148"/>
                <a:ext cx="302" cy="302"/>
              </a:xfrm>
              <a:custGeom>
                <a:avLst/>
                <a:gdLst>
                  <a:gd name="T0" fmla="+- 0 1262 960"/>
                  <a:gd name="T1" fmla="*/ T0 w 302"/>
                  <a:gd name="T2" fmla="+- 0 29299 29148"/>
                  <a:gd name="T3" fmla="*/ 29299 h 302"/>
                  <a:gd name="T4" fmla="+- 0 1233 960"/>
                  <a:gd name="T5" fmla="*/ T4 w 302"/>
                  <a:gd name="T6" fmla="+- 0 29210 29148"/>
                  <a:gd name="T7" fmla="*/ 29210 h 302"/>
                  <a:gd name="T8" fmla="+- 0 1157 960"/>
                  <a:gd name="T9" fmla="*/ T8 w 302"/>
                  <a:gd name="T10" fmla="+- 0 29156 29148"/>
                  <a:gd name="T11" fmla="*/ 29156 h 302"/>
                  <a:gd name="T12" fmla="+- 0 1111 960"/>
                  <a:gd name="T13" fmla="*/ T12 w 302"/>
                  <a:gd name="T14" fmla="+- 0 29148 29148"/>
                  <a:gd name="T15" fmla="*/ 29148 h 302"/>
                  <a:gd name="T16" fmla="+- 0 1065 960"/>
                  <a:gd name="T17" fmla="*/ T16 w 302"/>
                  <a:gd name="T18" fmla="+- 0 29156 29148"/>
                  <a:gd name="T19" fmla="*/ 29156 h 302"/>
                  <a:gd name="T20" fmla="+- 0 1023 960"/>
                  <a:gd name="T21" fmla="*/ T20 w 302"/>
                  <a:gd name="T22" fmla="+- 0 29177 29148"/>
                  <a:gd name="T23" fmla="*/ 29177 h 302"/>
                  <a:gd name="T24" fmla="+- 0 989 960"/>
                  <a:gd name="T25" fmla="*/ T24 w 302"/>
                  <a:gd name="T26" fmla="+- 0 29210 29148"/>
                  <a:gd name="T27" fmla="*/ 29210 h 302"/>
                  <a:gd name="T28" fmla="+- 0 968 960"/>
                  <a:gd name="T29" fmla="*/ T28 w 302"/>
                  <a:gd name="T30" fmla="+- 0 29253 29148"/>
                  <a:gd name="T31" fmla="*/ 29253 h 302"/>
                  <a:gd name="T32" fmla="+- 0 960 960"/>
                  <a:gd name="T33" fmla="*/ T32 w 302"/>
                  <a:gd name="T34" fmla="+- 0 29299 29148"/>
                  <a:gd name="T35" fmla="*/ 29299 h 302"/>
                  <a:gd name="T36" fmla="+- 0 968 960"/>
                  <a:gd name="T37" fmla="*/ T36 w 302"/>
                  <a:gd name="T38" fmla="+- 0 29345 29148"/>
                  <a:gd name="T39" fmla="*/ 29345 h 302"/>
                  <a:gd name="T40" fmla="+- 0 989 960"/>
                  <a:gd name="T41" fmla="*/ T40 w 302"/>
                  <a:gd name="T42" fmla="+- 0 29387 29148"/>
                  <a:gd name="T43" fmla="*/ 29387 h 302"/>
                  <a:gd name="T44" fmla="+- 0 1023 960"/>
                  <a:gd name="T45" fmla="*/ T44 w 302"/>
                  <a:gd name="T46" fmla="+- 0 29421 29148"/>
                  <a:gd name="T47" fmla="*/ 29421 h 302"/>
                  <a:gd name="T48" fmla="+- 0 1065 960"/>
                  <a:gd name="T49" fmla="*/ T48 w 302"/>
                  <a:gd name="T50" fmla="+- 0 29442 29148"/>
                  <a:gd name="T51" fmla="*/ 29442 h 302"/>
                  <a:gd name="T52" fmla="+- 0 1111 960"/>
                  <a:gd name="T53" fmla="*/ T52 w 302"/>
                  <a:gd name="T54" fmla="+- 0 29450 29148"/>
                  <a:gd name="T55" fmla="*/ 29450 h 302"/>
                  <a:gd name="T56" fmla="+- 0 1157 960"/>
                  <a:gd name="T57" fmla="*/ T56 w 302"/>
                  <a:gd name="T58" fmla="+- 0 29442 29148"/>
                  <a:gd name="T59" fmla="*/ 29442 h 302"/>
                  <a:gd name="T60" fmla="+- 0 1200 960"/>
                  <a:gd name="T61" fmla="*/ T60 w 302"/>
                  <a:gd name="T62" fmla="+- 0 29421 29148"/>
                  <a:gd name="T63" fmla="*/ 29421 h 302"/>
                  <a:gd name="T64" fmla="+- 0 1233 960"/>
                  <a:gd name="T65" fmla="*/ T64 w 302"/>
                  <a:gd name="T66" fmla="+- 0 29387 29148"/>
                  <a:gd name="T67" fmla="*/ 29387 h 302"/>
                  <a:gd name="T68" fmla="+- 0 1254 960"/>
                  <a:gd name="T69" fmla="*/ T68 w 302"/>
                  <a:gd name="T70" fmla="+- 0 29345 29148"/>
                  <a:gd name="T71" fmla="*/ 29345 h 302"/>
                  <a:gd name="T72" fmla="+- 0 1262 960"/>
                  <a:gd name="T73" fmla="*/ T72 w 302"/>
                  <a:gd name="T74" fmla="+- 0 29299 29148"/>
                  <a:gd name="T75" fmla="*/ 29299 h 30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302" h="302">
                    <a:moveTo>
                      <a:pt x="302" y="151"/>
                    </a:moveTo>
                    <a:lnTo>
                      <a:pt x="273" y="62"/>
                    </a:lnTo>
                    <a:lnTo>
                      <a:pt x="197" y="8"/>
                    </a:lnTo>
                    <a:lnTo>
                      <a:pt x="151" y="0"/>
                    </a:lnTo>
                    <a:lnTo>
                      <a:pt x="105" y="8"/>
                    </a:lnTo>
                    <a:lnTo>
                      <a:pt x="63" y="29"/>
                    </a:lnTo>
                    <a:lnTo>
                      <a:pt x="29" y="62"/>
                    </a:lnTo>
                    <a:lnTo>
                      <a:pt x="8" y="105"/>
                    </a:lnTo>
                    <a:lnTo>
                      <a:pt x="0" y="151"/>
                    </a:lnTo>
                    <a:lnTo>
                      <a:pt x="8" y="197"/>
                    </a:lnTo>
                    <a:lnTo>
                      <a:pt x="29" y="239"/>
                    </a:lnTo>
                    <a:lnTo>
                      <a:pt x="63" y="273"/>
                    </a:lnTo>
                    <a:lnTo>
                      <a:pt x="105" y="294"/>
                    </a:lnTo>
                    <a:lnTo>
                      <a:pt x="151" y="302"/>
                    </a:lnTo>
                    <a:lnTo>
                      <a:pt x="197" y="294"/>
                    </a:lnTo>
                    <a:lnTo>
                      <a:pt x="240" y="273"/>
                    </a:lnTo>
                    <a:lnTo>
                      <a:pt x="273" y="239"/>
                    </a:lnTo>
                    <a:lnTo>
                      <a:pt x="294" y="197"/>
                    </a:lnTo>
                    <a:lnTo>
                      <a:pt x="302" y="151"/>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93" name="Group 1229">
              <a:extLst>
                <a:ext uri="{FF2B5EF4-FFF2-40B4-BE49-F238E27FC236}">
                  <a16:creationId xmlns:a16="http://schemas.microsoft.com/office/drawing/2014/main" id="{DABB2961-9C42-406B-A808-5EB06089F875}"/>
                </a:ext>
              </a:extLst>
            </p:cNvPr>
            <p:cNvGrpSpPr>
              <a:grpSpLocks/>
            </p:cNvGrpSpPr>
            <p:nvPr/>
          </p:nvGrpSpPr>
          <p:grpSpPr bwMode="auto">
            <a:xfrm>
              <a:off x="1068" y="29733"/>
              <a:ext cx="94" cy="2"/>
              <a:chOff x="1068" y="29733"/>
              <a:chExt cx="94" cy="2"/>
            </a:xfrm>
          </p:grpSpPr>
          <p:sp>
            <p:nvSpPr>
              <p:cNvPr id="20130" name="Freeform 1230">
                <a:extLst>
                  <a:ext uri="{FF2B5EF4-FFF2-40B4-BE49-F238E27FC236}">
                    <a16:creationId xmlns:a16="http://schemas.microsoft.com/office/drawing/2014/main" id="{965B6BE3-3AB9-4EE0-AC83-25008F57E275}"/>
                  </a:ext>
                </a:extLst>
              </p:cNvPr>
              <p:cNvSpPr>
                <a:spLocks/>
              </p:cNvSpPr>
              <p:nvPr/>
            </p:nvSpPr>
            <p:spPr bwMode="auto">
              <a:xfrm>
                <a:off x="1068" y="29733"/>
                <a:ext cx="94" cy="2"/>
              </a:xfrm>
              <a:custGeom>
                <a:avLst/>
                <a:gdLst>
                  <a:gd name="T0" fmla="+- 0 1068 1068"/>
                  <a:gd name="T1" fmla="*/ T0 w 94"/>
                  <a:gd name="T2" fmla="+- 0 1162 1068"/>
                  <a:gd name="T3" fmla="*/ T2 w 94"/>
                </a:gdLst>
                <a:ahLst/>
                <a:cxnLst>
                  <a:cxn ang="0">
                    <a:pos x="T1" y="0"/>
                  </a:cxn>
                  <a:cxn ang="0">
                    <a:pos x="T3" y="0"/>
                  </a:cxn>
                </a:cxnLst>
                <a:rect l="0" t="0" r="r" b="b"/>
                <a:pathLst>
                  <a:path w="94">
                    <a:moveTo>
                      <a:pt x="0" y="0"/>
                    </a:moveTo>
                    <a:lnTo>
                      <a:pt x="94" y="0"/>
                    </a:lnTo>
                  </a:path>
                </a:pathLst>
              </a:custGeom>
              <a:noFill/>
              <a:ln w="5458">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94" name="Group 1231">
              <a:extLst>
                <a:ext uri="{FF2B5EF4-FFF2-40B4-BE49-F238E27FC236}">
                  <a16:creationId xmlns:a16="http://schemas.microsoft.com/office/drawing/2014/main" id="{21D399AF-EC46-4767-B534-56461CD3D979}"/>
                </a:ext>
              </a:extLst>
            </p:cNvPr>
            <p:cNvGrpSpPr>
              <a:grpSpLocks/>
            </p:cNvGrpSpPr>
            <p:nvPr/>
          </p:nvGrpSpPr>
          <p:grpSpPr bwMode="auto">
            <a:xfrm>
              <a:off x="1068" y="29730"/>
              <a:ext cx="94" cy="7"/>
              <a:chOff x="1068" y="29730"/>
              <a:chExt cx="94" cy="7"/>
            </a:xfrm>
          </p:grpSpPr>
          <p:sp>
            <p:nvSpPr>
              <p:cNvPr id="20129" name="Freeform 1232">
                <a:extLst>
                  <a:ext uri="{FF2B5EF4-FFF2-40B4-BE49-F238E27FC236}">
                    <a16:creationId xmlns:a16="http://schemas.microsoft.com/office/drawing/2014/main" id="{781AD57E-FBB9-4E2C-A279-EF0D1514B6BB}"/>
                  </a:ext>
                </a:extLst>
              </p:cNvPr>
              <p:cNvSpPr>
                <a:spLocks/>
              </p:cNvSpPr>
              <p:nvPr/>
            </p:nvSpPr>
            <p:spPr bwMode="auto">
              <a:xfrm>
                <a:off x="1068" y="29730"/>
                <a:ext cx="94" cy="7"/>
              </a:xfrm>
              <a:custGeom>
                <a:avLst/>
                <a:gdLst>
                  <a:gd name="T0" fmla="+- 0 1115 1068"/>
                  <a:gd name="T1" fmla="*/ T0 w 94"/>
                  <a:gd name="T2" fmla="+- 0 29730 29730"/>
                  <a:gd name="T3" fmla="*/ 29730 h 7"/>
                  <a:gd name="T4" fmla="+- 0 1162 1068"/>
                  <a:gd name="T5" fmla="*/ T4 w 94"/>
                  <a:gd name="T6" fmla="+- 0 29737 29730"/>
                  <a:gd name="T7" fmla="*/ 29737 h 7"/>
                  <a:gd name="T8" fmla="+- 0 1068 1068"/>
                  <a:gd name="T9" fmla="*/ T8 w 94"/>
                  <a:gd name="T10" fmla="+- 0 29737 29730"/>
                  <a:gd name="T11" fmla="*/ 29737 h 7"/>
                  <a:gd name="T12" fmla="+- 0 1115 1068"/>
                  <a:gd name="T13" fmla="*/ T12 w 94"/>
                  <a:gd name="T14" fmla="+- 0 29730 29730"/>
                  <a:gd name="T15" fmla="*/ 29730 h 7"/>
                </a:gdLst>
                <a:ahLst/>
                <a:cxnLst>
                  <a:cxn ang="0">
                    <a:pos x="T1" y="T3"/>
                  </a:cxn>
                  <a:cxn ang="0">
                    <a:pos x="T5" y="T7"/>
                  </a:cxn>
                  <a:cxn ang="0">
                    <a:pos x="T9" y="T11"/>
                  </a:cxn>
                  <a:cxn ang="0">
                    <a:pos x="T13" y="T15"/>
                  </a:cxn>
                </a:cxnLst>
                <a:rect l="0" t="0" r="r" b="b"/>
                <a:pathLst>
                  <a:path w="94" h="7">
                    <a:moveTo>
                      <a:pt x="47" y="0"/>
                    </a:moveTo>
                    <a:lnTo>
                      <a:pt x="94" y="7"/>
                    </a:lnTo>
                    <a:lnTo>
                      <a:pt x="0" y="7"/>
                    </a:lnTo>
                    <a:lnTo>
                      <a:pt x="47" y="0"/>
                    </a:lnTo>
                    <a:close/>
                  </a:path>
                </a:pathLst>
              </a:custGeom>
              <a:noFill/>
              <a:ln w="0">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95" name="Group 1233">
              <a:extLst>
                <a:ext uri="{FF2B5EF4-FFF2-40B4-BE49-F238E27FC236}">
                  <a16:creationId xmlns:a16="http://schemas.microsoft.com/office/drawing/2014/main" id="{2BCD5F6E-3D2F-4CA9-811E-7821D769125F}"/>
                </a:ext>
              </a:extLst>
            </p:cNvPr>
            <p:cNvGrpSpPr>
              <a:grpSpLocks/>
            </p:cNvGrpSpPr>
            <p:nvPr/>
          </p:nvGrpSpPr>
          <p:grpSpPr bwMode="auto">
            <a:xfrm>
              <a:off x="1026" y="29737"/>
              <a:ext cx="177" cy="22"/>
              <a:chOff x="1026" y="29737"/>
              <a:chExt cx="177" cy="22"/>
            </a:xfrm>
          </p:grpSpPr>
          <p:sp>
            <p:nvSpPr>
              <p:cNvPr id="20127" name="Freeform 1234">
                <a:extLst>
                  <a:ext uri="{FF2B5EF4-FFF2-40B4-BE49-F238E27FC236}">
                    <a16:creationId xmlns:a16="http://schemas.microsoft.com/office/drawing/2014/main" id="{C48B5A9B-AB13-44BF-9A78-E80E0A45CD66}"/>
                  </a:ext>
                </a:extLst>
              </p:cNvPr>
              <p:cNvSpPr>
                <a:spLocks/>
              </p:cNvSpPr>
              <p:nvPr/>
            </p:nvSpPr>
            <p:spPr bwMode="auto">
              <a:xfrm>
                <a:off x="1026" y="29737"/>
                <a:ext cx="177" cy="22"/>
              </a:xfrm>
              <a:custGeom>
                <a:avLst/>
                <a:gdLst>
                  <a:gd name="T0" fmla="+- 0 1068 1026"/>
                  <a:gd name="T1" fmla="*/ T0 w 177"/>
                  <a:gd name="T2" fmla="+- 0 29737 29737"/>
                  <a:gd name="T3" fmla="*/ 29737 h 22"/>
                  <a:gd name="T4" fmla="+- 0 1026 1026"/>
                  <a:gd name="T5" fmla="*/ T4 w 177"/>
                  <a:gd name="T6" fmla="+- 0 29759 29737"/>
                  <a:gd name="T7" fmla="*/ 29759 h 22"/>
                  <a:gd name="T8" fmla="+- 0 1203 1026"/>
                  <a:gd name="T9" fmla="*/ T8 w 177"/>
                  <a:gd name="T10" fmla="+- 0 29759 29737"/>
                  <a:gd name="T11" fmla="*/ 29759 h 22"/>
                  <a:gd name="T12" fmla="+- 0 1068 1026"/>
                  <a:gd name="T13" fmla="*/ T12 w 177"/>
                  <a:gd name="T14" fmla="+- 0 29737 29737"/>
                  <a:gd name="T15" fmla="*/ 29737 h 22"/>
                </a:gdLst>
                <a:ahLst/>
                <a:cxnLst>
                  <a:cxn ang="0">
                    <a:pos x="T1" y="T3"/>
                  </a:cxn>
                  <a:cxn ang="0">
                    <a:pos x="T5" y="T7"/>
                  </a:cxn>
                  <a:cxn ang="0">
                    <a:pos x="T9" y="T11"/>
                  </a:cxn>
                  <a:cxn ang="0">
                    <a:pos x="T13" y="T15"/>
                  </a:cxn>
                </a:cxnLst>
                <a:rect l="0" t="0" r="r" b="b"/>
                <a:pathLst>
                  <a:path w="177" h="22">
                    <a:moveTo>
                      <a:pt x="42" y="0"/>
                    </a:moveTo>
                    <a:lnTo>
                      <a:pt x="0" y="22"/>
                    </a:lnTo>
                    <a:lnTo>
                      <a:pt x="177" y="22"/>
                    </a:lnTo>
                    <a:lnTo>
                      <a:pt x="42"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28" name="Freeform 1235">
                <a:extLst>
                  <a:ext uri="{FF2B5EF4-FFF2-40B4-BE49-F238E27FC236}">
                    <a16:creationId xmlns:a16="http://schemas.microsoft.com/office/drawing/2014/main" id="{64B5BA02-6E78-4C30-94B2-7A8E86A219AE}"/>
                  </a:ext>
                </a:extLst>
              </p:cNvPr>
              <p:cNvSpPr>
                <a:spLocks/>
              </p:cNvSpPr>
              <p:nvPr/>
            </p:nvSpPr>
            <p:spPr bwMode="auto">
              <a:xfrm>
                <a:off x="1026" y="29737"/>
                <a:ext cx="177" cy="22"/>
              </a:xfrm>
              <a:custGeom>
                <a:avLst/>
                <a:gdLst>
                  <a:gd name="T0" fmla="+- 0 1162 1026"/>
                  <a:gd name="T1" fmla="*/ T0 w 177"/>
                  <a:gd name="T2" fmla="+- 0 29737 29737"/>
                  <a:gd name="T3" fmla="*/ 29737 h 22"/>
                  <a:gd name="T4" fmla="+- 0 1068 1026"/>
                  <a:gd name="T5" fmla="*/ T4 w 177"/>
                  <a:gd name="T6" fmla="+- 0 29737 29737"/>
                  <a:gd name="T7" fmla="*/ 29737 h 22"/>
                  <a:gd name="T8" fmla="+- 0 1203 1026"/>
                  <a:gd name="T9" fmla="*/ T8 w 177"/>
                  <a:gd name="T10" fmla="+- 0 29759 29737"/>
                  <a:gd name="T11" fmla="*/ 29759 h 22"/>
                  <a:gd name="T12" fmla="+- 0 1162 1026"/>
                  <a:gd name="T13" fmla="*/ T12 w 177"/>
                  <a:gd name="T14" fmla="+- 0 29737 29737"/>
                  <a:gd name="T15" fmla="*/ 29737 h 22"/>
                </a:gdLst>
                <a:ahLst/>
                <a:cxnLst>
                  <a:cxn ang="0">
                    <a:pos x="T1" y="T3"/>
                  </a:cxn>
                  <a:cxn ang="0">
                    <a:pos x="T5" y="T7"/>
                  </a:cxn>
                  <a:cxn ang="0">
                    <a:pos x="T9" y="T11"/>
                  </a:cxn>
                  <a:cxn ang="0">
                    <a:pos x="T13" y="T15"/>
                  </a:cxn>
                </a:cxnLst>
                <a:rect l="0" t="0" r="r" b="b"/>
                <a:pathLst>
                  <a:path w="177" h="22">
                    <a:moveTo>
                      <a:pt x="136" y="0"/>
                    </a:moveTo>
                    <a:lnTo>
                      <a:pt x="42" y="0"/>
                    </a:lnTo>
                    <a:lnTo>
                      <a:pt x="177" y="22"/>
                    </a:lnTo>
                    <a:lnTo>
                      <a:pt x="136"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996" name="Group 1236">
              <a:extLst>
                <a:ext uri="{FF2B5EF4-FFF2-40B4-BE49-F238E27FC236}">
                  <a16:creationId xmlns:a16="http://schemas.microsoft.com/office/drawing/2014/main" id="{375B2ABF-C07F-4B6E-BE71-E3D170BF9A8E}"/>
                </a:ext>
              </a:extLst>
            </p:cNvPr>
            <p:cNvGrpSpPr>
              <a:grpSpLocks/>
            </p:cNvGrpSpPr>
            <p:nvPr/>
          </p:nvGrpSpPr>
          <p:grpSpPr bwMode="auto">
            <a:xfrm>
              <a:off x="1068" y="29737"/>
              <a:ext cx="136" cy="22"/>
              <a:chOff x="1068" y="29737"/>
              <a:chExt cx="136" cy="22"/>
            </a:xfrm>
          </p:grpSpPr>
          <p:sp>
            <p:nvSpPr>
              <p:cNvPr id="20126" name="Freeform 1237">
                <a:extLst>
                  <a:ext uri="{FF2B5EF4-FFF2-40B4-BE49-F238E27FC236}">
                    <a16:creationId xmlns:a16="http://schemas.microsoft.com/office/drawing/2014/main" id="{666C8701-8412-4280-B1BD-0184AC366DBA}"/>
                  </a:ext>
                </a:extLst>
              </p:cNvPr>
              <p:cNvSpPr>
                <a:spLocks/>
              </p:cNvSpPr>
              <p:nvPr/>
            </p:nvSpPr>
            <p:spPr bwMode="auto">
              <a:xfrm>
                <a:off x="1068" y="29737"/>
                <a:ext cx="136" cy="22"/>
              </a:xfrm>
              <a:custGeom>
                <a:avLst/>
                <a:gdLst>
                  <a:gd name="T0" fmla="+- 0 1162 1068"/>
                  <a:gd name="T1" fmla="*/ T0 w 136"/>
                  <a:gd name="T2" fmla="+- 0 29737 29737"/>
                  <a:gd name="T3" fmla="*/ 29737 h 22"/>
                  <a:gd name="T4" fmla="+- 0 1068 1068"/>
                  <a:gd name="T5" fmla="*/ T4 w 136"/>
                  <a:gd name="T6" fmla="+- 0 29737 29737"/>
                  <a:gd name="T7" fmla="*/ 29737 h 22"/>
                  <a:gd name="T8" fmla="+- 0 1203 1068"/>
                  <a:gd name="T9" fmla="*/ T8 w 136"/>
                  <a:gd name="T10" fmla="+- 0 29759 29737"/>
                  <a:gd name="T11" fmla="*/ 29759 h 22"/>
                  <a:gd name="T12" fmla="+- 0 1162 1068"/>
                  <a:gd name="T13" fmla="*/ T12 w 136"/>
                  <a:gd name="T14" fmla="+- 0 29737 29737"/>
                  <a:gd name="T15" fmla="*/ 29737 h 22"/>
                </a:gdLst>
                <a:ahLst/>
                <a:cxnLst>
                  <a:cxn ang="0">
                    <a:pos x="T1" y="T3"/>
                  </a:cxn>
                  <a:cxn ang="0">
                    <a:pos x="T5" y="T7"/>
                  </a:cxn>
                  <a:cxn ang="0">
                    <a:pos x="T9" y="T11"/>
                  </a:cxn>
                  <a:cxn ang="0">
                    <a:pos x="T13" y="T15"/>
                  </a:cxn>
                </a:cxnLst>
                <a:rect l="0" t="0" r="r" b="b"/>
                <a:pathLst>
                  <a:path w="136" h="22">
                    <a:moveTo>
                      <a:pt x="94" y="0"/>
                    </a:moveTo>
                    <a:lnTo>
                      <a:pt x="0" y="0"/>
                    </a:lnTo>
                    <a:lnTo>
                      <a:pt x="135" y="22"/>
                    </a:lnTo>
                    <a:lnTo>
                      <a:pt x="94" y="0"/>
                    </a:lnTo>
                    <a:close/>
                  </a:path>
                </a:pathLst>
              </a:custGeom>
              <a:noFill/>
              <a:ln w="0">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97" name="Group 1238">
              <a:extLst>
                <a:ext uri="{FF2B5EF4-FFF2-40B4-BE49-F238E27FC236}">
                  <a16:creationId xmlns:a16="http://schemas.microsoft.com/office/drawing/2014/main" id="{897A1ABB-2D98-4A2C-9F3F-4858ACD64D83}"/>
                </a:ext>
              </a:extLst>
            </p:cNvPr>
            <p:cNvGrpSpPr>
              <a:grpSpLocks/>
            </p:cNvGrpSpPr>
            <p:nvPr/>
          </p:nvGrpSpPr>
          <p:grpSpPr bwMode="auto">
            <a:xfrm>
              <a:off x="1026" y="29737"/>
              <a:ext cx="177" cy="22"/>
              <a:chOff x="1026" y="29737"/>
              <a:chExt cx="177" cy="22"/>
            </a:xfrm>
          </p:grpSpPr>
          <p:sp>
            <p:nvSpPr>
              <p:cNvPr id="20125" name="Freeform 1239">
                <a:extLst>
                  <a:ext uri="{FF2B5EF4-FFF2-40B4-BE49-F238E27FC236}">
                    <a16:creationId xmlns:a16="http://schemas.microsoft.com/office/drawing/2014/main" id="{D0657BF9-7404-4B10-81CF-5AE5EDF4F1A2}"/>
                  </a:ext>
                </a:extLst>
              </p:cNvPr>
              <p:cNvSpPr>
                <a:spLocks/>
              </p:cNvSpPr>
              <p:nvPr/>
            </p:nvSpPr>
            <p:spPr bwMode="auto">
              <a:xfrm>
                <a:off x="1026" y="29737"/>
                <a:ext cx="177" cy="22"/>
              </a:xfrm>
              <a:custGeom>
                <a:avLst/>
                <a:gdLst>
                  <a:gd name="T0" fmla="+- 0 1068 1026"/>
                  <a:gd name="T1" fmla="*/ T0 w 177"/>
                  <a:gd name="T2" fmla="+- 0 29737 29737"/>
                  <a:gd name="T3" fmla="*/ 29737 h 22"/>
                  <a:gd name="T4" fmla="+- 0 1203 1026"/>
                  <a:gd name="T5" fmla="*/ T4 w 177"/>
                  <a:gd name="T6" fmla="+- 0 29759 29737"/>
                  <a:gd name="T7" fmla="*/ 29759 h 22"/>
                  <a:gd name="T8" fmla="+- 0 1026 1026"/>
                  <a:gd name="T9" fmla="*/ T8 w 177"/>
                  <a:gd name="T10" fmla="+- 0 29759 29737"/>
                  <a:gd name="T11" fmla="*/ 29759 h 22"/>
                  <a:gd name="T12" fmla="+- 0 1068 1026"/>
                  <a:gd name="T13" fmla="*/ T12 w 177"/>
                  <a:gd name="T14" fmla="+- 0 29737 29737"/>
                  <a:gd name="T15" fmla="*/ 29737 h 22"/>
                </a:gdLst>
                <a:ahLst/>
                <a:cxnLst>
                  <a:cxn ang="0">
                    <a:pos x="T1" y="T3"/>
                  </a:cxn>
                  <a:cxn ang="0">
                    <a:pos x="T5" y="T7"/>
                  </a:cxn>
                  <a:cxn ang="0">
                    <a:pos x="T9" y="T11"/>
                  </a:cxn>
                  <a:cxn ang="0">
                    <a:pos x="T13" y="T15"/>
                  </a:cxn>
                </a:cxnLst>
                <a:rect l="0" t="0" r="r" b="b"/>
                <a:pathLst>
                  <a:path w="177" h="22">
                    <a:moveTo>
                      <a:pt x="42" y="0"/>
                    </a:moveTo>
                    <a:lnTo>
                      <a:pt x="177" y="22"/>
                    </a:lnTo>
                    <a:lnTo>
                      <a:pt x="0" y="22"/>
                    </a:lnTo>
                    <a:lnTo>
                      <a:pt x="42" y="0"/>
                    </a:lnTo>
                    <a:close/>
                  </a:path>
                </a:pathLst>
              </a:custGeom>
              <a:noFill/>
              <a:ln w="0">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998" name="Group 1240">
              <a:extLst>
                <a:ext uri="{FF2B5EF4-FFF2-40B4-BE49-F238E27FC236}">
                  <a16:creationId xmlns:a16="http://schemas.microsoft.com/office/drawing/2014/main" id="{F4B45F5E-7E2F-4A39-8152-0C45448C6901}"/>
                </a:ext>
              </a:extLst>
            </p:cNvPr>
            <p:cNvGrpSpPr>
              <a:grpSpLocks/>
            </p:cNvGrpSpPr>
            <p:nvPr/>
          </p:nvGrpSpPr>
          <p:grpSpPr bwMode="auto">
            <a:xfrm>
              <a:off x="993" y="29759"/>
              <a:ext cx="245" cy="33"/>
              <a:chOff x="993" y="29759"/>
              <a:chExt cx="245" cy="33"/>
            </a:xfrm>
          </p:grpSpPr>
          <p:sp>
            <p:nvSpPr>
              <p:cNvPr id="20123" name="Freeform 1241">
                <a:extLst>
                  <a:ext uri="{FF2B5EF4-FFF2-40B4-BE49-F238E27FC236}">
                    <a16:creationId xmlns:a16="http://schemas.microsoft.com/office/drawing/2014/main" id="{3CACAD48-6B08-4DE7-B252-101ED7A6D5C8}"/>
                  </a:ext>
                </a:extLst>
              </p:cNvPr>
              <p:cNvSpPr>
                <a:spLocks/>
              </p:cNvSpPr>
              <p:nvPr/>
            </p:nvSpPr>
            <p:spPr bwMode="auto">
              <a:xfrm>
                <a:off x="993" y="29759"/>
                <a:ext cx="245" cy="33"/>
              </a:xfrm>
              <a:custGeom>
                <a:avLst/>
                <a:gdLst>
                  <a:gd name="T0" fmla="+- 0 1026 993"/>
                  <a:gd name="T1" fmla="*/ T0 w 245"/>
                  <a:gd name="T2" fmla="+- 0 29759 29759"/>
                  <a:gd name="T3" fmla="*/ 29759 h 33"/>
                  <a:gd name="T4" fmla="+- 0 993 993"/>
                  <a:gd name="T5" fmla="*/ T4 w 245"/>
                  <a:gd name="T6" fmla="+- 0 29792 29759"/>
                  <a:gd name="T7" fmla="*/ 29792 h 33"/>
                  <a:gd name="T8" fmla="+- 0 1237 993"/>
                  <a:gd name="T9" fmla="*/ T8 w 245"/>
                  <a:gd name="T10" fmla="+- 0 29792 29759"/>
                  <a:gd name="T11" fmla="*/ 29792 h 33"/>
                  <a:gd name="T12" fmla="+- 0 1026 993"/>
                  <a:gd name="T13" fmla="*/ T12 w 245"/>
                  <a:gd name="T14" fmla="+- 0 29759 29759"/>
                  <a:gd name="T15" fmla="*/ 29759 h 33"/>
                </a:gdLst>
                <a:ahLst/>
                <a:cxnLst>
                  <a:cxn ang="0">
                    <a:pos x="T1" y="T3"/>
                  </a:cxn>
                  <a:cxn ang="0">
                    <a:pos x="T5" y="T7"/>
                  </a:cxn>
                  <a:cxn ang="0">
                    <a:pos x="T9" y="T11"/>
                  </a:cxn>
                  <a:cxn ang="0">
                    <a:pos x="T13" y="T15"/>
                  </a:cxn>
                </a:cxnLst>
                <a:rect l="0" t="0" r="r" b="b"/>
                <a:pathLst>
                  <a:path w="245" h="33">
                    <a:moveTo>
                      <a:pt x="33" y="0"/>
                    </a:moveTo>
                    <a:lnTo>
                      <a:pt x="0" y="33"/>
                    </a:lnTo>
                    <a:lnTo>
                      <a:pt x="244" y="33"/>
                    </a:lnTo>
                    <a:lnTo>
                      <a:pt x="33"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24" name="Freeform 1242">
                <a:extLst>
                  <a:ext uri="{FF2B5EF4-FFF2-40B4-BE49-F238E27FC236}">
                    <a16:creationId xmlns:a16="http://schemas.microsoft.com/office/drawing/2014/main" id="{68DE43CA-E4C5-4E3A-9852-1BF6E548C808}"/>
                  </a:ext>
                </a:extLst>
              </p:cNvPr>
              <p:cNvSpPr>
                <a:spLocks/>
              </p:cNvSpPr>
              <p:nvPr/>
            </p:nvSpPr>
            <p:spPr bwMode="auto">
              <a:xfrm>
                <a:off x="993" y="29759"/>
                <a:ext cx="245" cy="33"/>
              </a:xfrm>
              <a:custGeom>
                <a:avLst/>
                <a:gdLst>
                  <a:gd name="T0" fmla="+- 0 1203 993"/>
                  <a:gd name="T1" fmla="*/ T0 w 245"/>
                  <a:gd name="T2" fmla="+- 0 29759 29759"/>
                  <a:gd name="T3" fmla="*/ 29759 h 33"/>
                  <a:gd name="T4" fmla="+- 0 1026 993"/>
                  <a:gd name="T5" fmla="*/ T4 w 245"/>
                  <a:gd name="T6" fmla="+- 0 29759 29759"/>
                  <a:gd name="T7" fmla="*/ 29759 h 33"/>
                  <a:gd name="T8" fmla="+- 0 1237 993"/>
                  <a:gd name="T9" fmla="*/ T8 w 245"/>
                  <a:gd name="T10" fmla="+- 0 29792 29759"/>
                  <a:gd name="T11" fmla="*/ 29792 h 33"/>
                  <a:gd name="T12" fmla="+- 0 1203 993"/>
                  <a:gd name="T13" fmla="*/ T12 w 245"/>
                  <a:gd name="T14" fmla="+- 0 29759 29759"/>
                  <a:gd name="T15" fmla="*/ 29759 h 33"/>
                </a:gdLst>
                <a:ahLst/>
                <a:cxnLst>
                  <a:cxn ang="0">
                    <a:pos x="T1" y="T3"/>
                  </a:cxn>
                  <a:cxn ang="0">
                    <a:pos x="T5" y="T7"/>
                  </a:cxn>
                  <a:cxn ang="0">
                    <a:pos x="T9" y="T11"/>
                  </a:cxn>
                  <a:cxn ang="0">
                    <a:pos x="T13" y="T15"/>
                  </a:cxn>
                </a:cxnLst>
                <a:rect l="0" t="0" r="r" b="b"/>
                <a:pathLst>
                  <a:path w="245" h="33">
                    <a:moveTo>
                      <a:pt x="210" y="0"/>
                    </a:moveTo>
                    <a:lnTo>
                      <a:pt x="33" y="0"/>
                    </a:lnTo>
                    <a:lnTo>
                      <a:pt x="244" y="33"/>
                    </a:lnTo>
                    <a:lnTo>
                      <a:pt x="210"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999" name="Group 1243">
              <a:extLst>
                <a:ext uri="{FF2B5EF4-FFF2-40B4-BE49-F238E27FC236}">
                  <a16:creationId xmlns:a16="http://schemas.microsoft.com/office/drawing/2014/main" id="{515CE97A-6C09-4F58-8B45-999A576BFA69}"/>
                </a:ext>
              </a:extLst>
            </p:cNvPr>
            <p:cNvGrpSpPr>
              <a:grpSpLocks/>
            </p:cNvGrpSpPr>
            <p:nvPr/>
          </p:nvGrpSpPr>
          <p:grpSpPr bwMode="auto">
            <a:xfrm>
              <a:off x="1026" y="29759"/>
              <a:ext cx="212" cy="33"/>
              <a:chOff x="1026" y="29759"/>
              <a:chExt cx="212" cy="33"/>
            </a:xfrm>
          </p:grpSpPr>
          <p:sp>
            <p:nvSpPr>
              <p:cNvPr id="20122" name="Freeform 1244">
                <a:extLst>
                  <a:ext uri="{FF2B5EF4-FFF2-40B4-BE49-F238E27FC236}">
                    <a16:creationId xmlns:a16="http://schemas.microsoft.com/office/drawing/2014/main" id="{1DE6140A-D8F2-4377-8D34-5288A5983389}"/>
                  </a:ext>
                </a:extLst>
              </p:cNvPr>
              <p:cNvSpPr>
                <a:spLocks/>
              </p:cNvSpPr>
              <p:nvPr/>
            </p:nvSpPr>
            <p:spPr bwMode="auto">
              <a:xfrm>
                <a:off x="1026" y="29759"/>
                <a:ext cx="212" cy="33"/>
              </a:xfrm>
              <a:custGeom>
                <a:avLst/>
                <a:gdLst>
                  <a:gd name="T0" fmla="+- 0 1203 1026"/>
                  <a:gd name="T1" fmla="*/ T0 w 212"/>
                  <a:gd name="T2" fmla="+- 0 29759 29759"/>
                  <a:gd name="T3" fmla="*/ 29759 h 33"/>
                  <a:gd name="T4" fmla="+- 0 1026 1026"/>
                  <a:gd name="T5" fmla="*/ T4 w 212"/>
                  <a:gd name="T6" fmla="+- 0 29759 29759"/>
                  <a:gd name="T7" fmla="*/ 29759 h 33"/>
                  <a:gd name="T8" fmla="+- 0 1237 1026"/>
                  <a:gd name="T9" fmla="*/ T8 w 212"/>
                  <a:gd name="T10" fmla="+- 0 29792 29759"/>
                  <a:gd name="T11" fmla="*/ 29792 h 33"/>
                  <a:gd name="T12" fmla="+- 0 1203 1026"/>
                  <a:gd name="T13" fmla="*/ T12 w 212"/>
                  <a:gd name="T14" fmla="+- 0 29759 29759"/>
                  <a:gd name="T15" fmla="*/ 29759 h 33"/>
                </a:gdLst>
                <a:ahLst/>
                <a:cxnLst>
                  <a:cxn ang="0">
                    <a:pos x="T1" y="T3"/>
                  </a:cxn>
                  <a:cxn ang="0">
                    <a:pos x="T5" y="T7"/>
                  </a:cxn>
                  <a:cxn ang="0">
                    <a:pos x="T9" y="T11"/>
                  </a:cxn>
                  <a:cxn ang="0">
                    <a:pos x="T13" y="T15"/>
                  </a:cxn>
                </a:cxnLst>
                <a:rect l="0" t="0" r="r" b="b"/>
                <a:pathLst>
                  <a:path w="212" h="33">
                    <a:moveTo>
                      <a:pt x="177" y="0"/>
                    </a:moveTo>
                    <a:lnTo>
                      <a:pt x="0" y="0"/>
                    </a:lnTo>
                    <a:lnTo>
                      <a:pt x="211" y="33"/>
                    </a:lnTo>
                    <a:lnTo>
                      <a:pt x="177" y="0"/>
                    </a:lnTo>
                    <a:close/>
                  </a:path>
                </a:pathLst>
              </a:custGeom>
              <a:noFill/>
              <a:ln w="0">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00" name="Group 1245">
              <a:extLst>
                <a:ext uri="{FF2B5EF4-FFF2-40B4-BE49-F238E27FC236}">
                  <a16:creationId xmlns:a16="http://schemas.microsoft.com/office/drawing/2014/main" id="{185CE375-AF60-48DD-9FE5-EC8CB2DD6447}"/>
                </a:ext>
              </a:extLst>
            </p:cNvPr>
            <p:cNvGrpSpPr>
              <a:grpSpLocks/>
            </p:cNvGrpSpPr>
            <p:nvPr/>
          </p:nvGrpSpPr>
          <p:grpSpPr bwMode="auto">
            <a:xfrm>
              <a:off x="993" y="29759"/>
              <a:ext cx="245" cy="33"/>
              <a:chOff x="993" y="29759"/>
              <a:chExt cx="245" cy="33"/>
            </a:xfrm>
          </p:grpSpPr>
          <p:sp>
            <p:nvSpPr>
              <p:cNvPr id="20121" name="Freeform 1246">
                <a:extLst>
                  <a:ext uri="{FF2B5EF4-FFF2-40B4-BE49-F238E27FC236}">
                    <a16:creationId xmlns:a16="http://schemas.microsoft.com/office/drawing/2014/main" id="{DAE90170-AB49-4E08-9D19-18D854205081}"/>
                  </a:ext>
                </a:extLst>
              </p:cNvPr>
              <p:cNvSpPr>
                <a:spLocks/>
              </p:cNvSpPr>
              <p:nvPr/>
            </p:nvSpPr>
            <p:spPr bwMode="auto">
              <a:xfrm>
                <a:off x="993" y="29759"/>
                <a:ext cx="245" cy="33"/>
              </a:xfrm>
              <a:custGeom>
                <a:avLst/>
                <a:gdLst>
                  <a:gd name="T0" fmla="+- 0 1026 993"/>
                  <a:gd name="T1" fmla="*/ T0 w 245"/>
                  <a:gd name="T2" fmla="+- 0 29759 29759"/>
                  <a:gd name="T3" fmla="*/ 29759 h 33"/>
                  <a:gd name="T4" fmla="+- 0 1237 993"/>
                  <a:gd name="T5" fmla="*/ T4 w 245"/>
                  <a:gd name="T6" fmla="+- 0 29792 29759"/>
                  <a:gd name="T7" fmla="*/ 29792 h 33"/>
                  <a:gd name="T8" fmla="+- 0 993 993"/>
                  <a:gd name="T9" fmla="*/ T8 w 245"/>
                  <a:gd name="T10" fmla="+- 0 29792 29759"/>
                  <a:gd name="T11" fmla="*/ 29792 h 33"/>
                  <a:gd name="T12" fmla="+- 0 1026 993"/>
                  <a:gd name="T13" fmla="*/ T12 w 245"/>
                  <a:gd name="T14" fmla="+- 0 29759 29759"/>
                  <a:gd name="T15" fmla="*/ 29759 h 33"/>
                </a:gdLst>
                <a:ahLst/>
                <a:cxnLst>
                  <a:cxn ang="0">
                    <a:pos x="T1" y="T3"/>
                  </a:cxn>
                  <a:cxn ang="0">
                    <a:pos x="T5" y="T7"/>
                  </a:cxn>
                  <a:cxn ang="0">
                    <a:pos x="T9" y="T11"/>
                  </a:cxn>
                  <a:cxn ang="0">
                    <a:pos x="T13" y="T15"/>
                  </a:cxn>
                </a:cxnLst>
                <a:rect l="0" t="0" r="r" b="b"/>
                <a:pathLst>
                  <a:path w="245" h="33">
                    <a:moveTo>
                      <a:pt x="33" y="0"/>
                    </a:moveTo>
                    <a:lnTo>
                      <a:pt x="244" y="33"/>
                    </a:lnTo>
                    <a:lnTo>
                      <a:pt x="0" y="33"/>
                    </a:lnTo>
                    <a:lnTo>
                      <a:pt x="33" y="0"/>
                    </a:lnTo>
                    <a:close/>
                  </a:path>
                </a:pathLst>
              </a:custGeom>
              <a:noFill/>
              <a:ln w="0">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01" name="Group 1247">
              <a:extLst>
                <a:ext uri="{FF2B5EF4-FFF2-40B4-BE49-F238E27FC236}">
                  <a16:creationId xmlns:a16="http://schemas.microsoft.com/office/drawing/2014/main" id="{21ED207D-6603-44E3-8AF4-7787ECE971F9}"/>
                </a:ext>
              </a:extLst>
            </p:cNvPr>
            <p:cNvGrpSpPr>
              <a:grpSpLocks/>
            </p:cNvGrpSpPr>
            <p:nvPr/>
          </p:nvGrpSpPr>
          <p:grpSpPr bwMode="auto">
            <a:xfrm>
              <a:off x="971" y="29792"/>
              <a:ext cx="287" cy="42"/>
              <a:chOff x="971" y="29792"/>
              <a:chExt cx="287" cy="42"/>
            </a:xfrm>
          </p:grpSpPr>
          <p:sp>
            <p:nvSpPr>
              <p:cNvPr id="20119" name="Freeform 1248">
                <a:extLst>
                  <a:ext uri="{FF2B5EF4-FFF2-40B4-BE49-F238E27FC236}">
                    <a16:creationId xmlns:a16="http://schemas.microsoft.com/office/drawing/2014/main" id="{DAEB447D-1776-4CE0-840A-60C1B9E48340}"/>
                  </a:ext>
                </a:extLst>
              </p:cNvPr>
              <p:cNvSpPr>
                <a:spLocks/>
              </p:cNvSpPr>
              <p:nvPr/>
            </p:nvSpPr>
            <p:spPr bwMode="auto">
              <a:xfrm>
                <a:off x="971" y="29792"/>
                <a:ext cx="287" cy="42"/>
              </a:xfrm>
              <a:custGeom>
                <a:avLst/>
                <a:gdLst>
                  <a:gd name="T0" fmla="+- 0 993 971"/>
                  <a:gd name="T1" fmla="*/ T0 w 287"/>
                  <a:gd name="T2" fmla="+- 0 29792 29792"/>
                  <a:gd name="T3" fmla="*/ 29792 h 42"/>
                  <a:gd name="T4" fmla="+- 0 971 971"/>
                  <a:gd name="T5" fmla="*/ T4 w 287"/>
                  <a:gd name="T6" fmla="+- 0 29833 29792"/>
                  <a:gd name="T7" fmla="*/ 29833 h 42"/>
                  <a:gd name="T8" fmla="+- 0 1258 971"/>
                  <a:gd name="T9" fmla="*/ T8 w 287"/>
                  <a:gd name="T10" fmla="+- 0 29833 29792"/>
                  <a:gd name="T11" fmla="*/ 29833 h 42"/>
                  <a:gd name="T12" fmla="+- 0 993 971"/>
                  <a:gd name="T13" fmla="*/ T12 w 287"/>
                  <a:gd name="T14" fmla="+- 0 29792 29792"/>
                  <a:gd name="T15" fmla="*/ 29792 h 42"/>
                </a:gdLst>
                <a:ahLst/>
                <a:cxnLst>
                  <a:cxn ang="0">
                    <a:pos x="T1" y="T3"/>
                  </a:cxn>
                  <a:cxn ang="0">
                    <a:pos x="T5" y="T7"/>
                  </a:cxn>
                  <a:cxn ang="0">
                    <a:pos x="T9" y="T11"/>
                  </a:cxn>
                  <a:cxn ang="0">
                    <a:pos x="T13" y="T15"/>
                  </a:cxn>
                </a:cxnLst>
                <a:rect l="0" t="0" r="r" b="b"/>
                <a:pathLst>
                  <a:path w="287" h="42">
                    <a:moveTo>
                      <a:pt x="22" y="0"/>
                    </a:moveTo>
                    <a:lnTo>
                      <a:pt x="0" y="41"/>
                    </a:lnTo>
                    <a:lnTo>
                      <a:pt x="287" y="41"/>
                    </a:lnTo>
                    <a:lnTo>
                      <a:pt x="22"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20" name="Freeform 1249">
                <a:extLst>
                  <a:ext uri="{FF2B5EF4-FFF2-40B4-BE49-F238E27FC236}">
                    <a16:creationId xmlns:a16="http://schemas.microsoft.com/office/drawing/2014/main" id="{88C43B17-D0FA-4641-A127-5D7705920888}"/>
                  </a:ext>
                </a:extLst>
              </p:cNvPr>
              <p:cNvSpPr>
                <a:spLocks/>
              </p:cNvSpPr>
              <p:nvPr/>
            </p:nvSpPr>
            <p:spPr bwMode="auto">
              <a:xfrm>
                <a:off x="971" y="29792"/>
                <a:ext cx="287" cy="42"/>
              </a:xfrm>
              <a:custGeom>
                <a:avLst/>
                <a:gdLst>
                  <a:gd name="T0" fmla="+- 0 1237 971"/>
                  <a:gd name="T1" fmla="*/ T0 w 287"/>
                  <a:gd name="T2" fmla="+- 0 29792 29792"/>
                  <a:gd name="T3" fmla="*/ 29792 h 42"/>
                  <a:gd name="T4" fmla="+- 0 993 971"/>
                  <a:gd name="T5" fmla="*/ T4 w 287"/>
                  <a:gd name="T6" fmla="+- 0 29792 29792"/>
                  <a:gd name="T7" fmla="*/ 29792 h 42"/>
                  <a:gd name="T8" fmla="+- 0 1258 971"/>
                  <a:gd name="T9" fmla="*/ T8 w 287"/>
                  <a:gd name="T10" fmla="+- 0 29833 29792"/>
                  <a:gd name="T11" fmla="*/ 29833 h 42"/>
                  <a:gd name="T12" fmla="+- 0 1237 971"/>
                  <a:gd name="T13" fmla="*/ T12 w 287"/>
                  <a:gd name="T14" fmla="+- 0 29792 29792"/>
                  <a:gd name="T15" fmla="*/ 29792 h 42"/>
                </a:gdLst>
                <a:ahLst/>
                <a:cxnLst>
                  <a:cxn ang="0">
                    <a:pos x="T1" y="T3"/>
                  </a:cxn>
                  <a:cxn ang="0">
                    <a:pos x="T5" y="T7"/>
                  </a:cxn>
                  <a:cxn ang="0">
                    <a:pos x="T9" y="T11"/>
                  </a:cxn>
                  <a:cxn ang="0">
                    <a:pos x="T13" y="T15"/>
                  </a:cxn>
                </a:cxnLst>
                <a:rect l="0" t="0" r="r" b="b"/>
                <a:pathLst>
                  <a:path w="287" h="42">
                    <a:moveTo>
                      <a:pt x="266" y="0"/>
                    </a:moveTo>
                    <a:lnTo>
                      <a:pt x="22" y="0"/>
                    </a:lnTo>
                    <a:lnTo>
                      <a:pt x="287" y="41"/>
                    </a:lnTo>
                    <a:lnTo>
                      <a:pt x="266"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002" name="Group 1250">
              <a:extLst>
                <a:ext uri="{FF2B5EF4-FFF2-40B4-BE49-F238E27FC236}">
                  <a16:creationId xmlns:a16="http://schemas.microsoft.com/office/drawing/2014/main" id="{4E554F55-35B6-4066-B5D5-9330E67A12F6}"/>
                </a:ext>
              </a:extLst>
            </p:cNvPr>
            <p:cNvGrpSpPr>
              <a:grpSpLocks/>
            </p:cNvGrpSpPr>
            <p:nvPr/>
          </p:nvGrpSpPr>
          <p:grpSpPr bwMode="auto">
            <a:xfrm>
              <a:off x="993" y="29792"/>
              <a:ext cx="265" cy="42"/>
              <a:chOff x="993" y="29792"/>
              <a:chExt cx="265" cy="42"/>
            </a:xfrm>
          </p:grpSpPr>
          <p:sp>
            <p:nvSpPr>
              <p:cNvPr id="20118" name="Freeform 1251">
                <a:extLst>
                  <a:ext uri="{FF2B5EF4-FFF2-40B4-BE49-F238E27FC236}">
                    <a16:creationId xmlns:a16="http://schemas.microsoft.com/office/drawing/2014/main" id="{22B7A896-8B03-4F74-A341-D74035B3290D}"/>
                  </a:ext>
                </a:extLst>
              </p:cNvPr>
              <p:cNvSpPr>
                <a:spLocks/>
              </p:cNvSpPr>
              <p:nvPr/>
            </p:nvSpPr>
            <p:spPr bwMode="auto">
              <a:xfrm>
                <a:off x="993" y="29792"/>
                <a:ext cx="265" cy="42"/>
              </a:xfrm>
              <a:custGeom>
                <a:avLst/>
                <a:gdLst>
                  <a:gd name="T0" fmla="+- 0 1237 993"/>
                  <a:gd name="T1" fmla="*/ T0 w 265"/>
                  <a:gd name="T2" fmla="+- 0 29792 29792"/>
                  <a:gd name="T3" fmla="*/ 29792 h 42"/>
                  <a:gd name="T4" fmla="+- 0 993 993"/>
                  <a:gd name="T5" fmla="*/ T4 w 265"/>
                  <a:gd name="T6" fmla="+- 0 29792 29792"/>
                  <a:gd name="T7" fmla="*/ 29792 h 42"/>
                  <a:gd name="T8" fmla="+- 0 1258 993"/>
                  <a:gd name="T9" fmla="*/ T8 w 265"/>
                  <a:gd name="T10" fmla="+- 0 29833 29792"/>
                  <a:gd name="T11" fmla="*/ 29833 h 42"/>
                  <a:gd name="T12" fmla="+- 0 1237 993"/>
                  <a:gd name="T13" fmla="*/ T12 w 265"/>
                  <a:gd name="T14" fmla="+- 0 29792 29792"/>
                  <a:gd name="T15" fmla="*/ 29792 h 42"/>
                </a:gdLst>
                <a:ahLst/>
                <a:cxnLst>
                  <a:cxn ang="0">
                    <a:pos x="T1" y="T3"/>
                  </a:cxn>
                  <a:cxn ang="0">
                    <a:pos x="T5" y="T7"/>
                  </a:cxn>
                  <a:cxn ang="0">
                    <a:pos x="T9" y="T11"/>
                  </a:cxn>
                  <a:cxn ang="0">
                    <a:pos x="T13" y="T15"/>
                  </a:cxn>
                </a:cxnLst>
                <a:rect l="0" t="0" r="r" b="b"/>
                <a:pathLst>
                  <a:path w="265" h="42">
                    <a:moveTo>
                      <a:pt x="244" y="0"/>
                    </a:moveTo>
                    <a:lnTo>
                      <a:pt x="0" y="0"/>
                    </a:lnTo>
                    <a:lnTo>
                      <a:pt x="265" y="41"/>
                    </a:lnTo>
                    <a:lnTo>
                      <a:pt x="244" y="0"/>
                    </a:lnTo>
                    <a:close/>
                  </a:path>
                </a:pathLst>
              </a:custGeom>
              <a:noFill/>
              <a:ln w="0">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03" name="Group 1252">
              <a:extLst>
                <a:ext uri="{FF2B5EF4-FFF2-40B4-BE49-F238E27FC236}">
                  <a16:creationId xmlns:a16="http://schemas.microsoft.com/office/drawing/2014/main" id="{23FDD1DF-E768-4521-9CF5-9A53E074F465}"/>
                </a:ext>
              </a:extLst>
            </p:cNvPr>
            <p:cNvGrpSpPr>
              <a:grpSpLocks/>
            </p:cNvGrpSpPr>
            <p:nvPr/>
          </p:nvGrpSpPr>
          <p:grpSpPr bwMode="auto">
            <a:xfrm>
              <a:off x="971" y="29792"/>
              <a:ext cx="287" cy="42"/>
              <a:chOff x="971" y="29792"/>
              <a:chExt cx="287" cy="42"/>
            </a:xfrm>
          </p:grpSpPr>
          <p:sp>
            <p:nvSpPr>
              <p:cNvPr id="20117" name="Freeform 1253">
                <a:extLst>
                  <a:ext uri="{FF2B5EF4-FFF2-40B4-BE49-F238E27FC236}">
                    <a16:creationId xmlns:a16="http://schemas.microsoft.com/office/drawing/2014/main" id="{DE9F837C-6685-42CF-BD9B-30CF4239C919}"/>
                  </a:ext>
                </a:extLst>
              </p:cNvPr>
              <p:cNvSpPr>
                <a:spLocks/>
              </p:cNvSpPr>
              <p:nvPr/>
            </p:nvSpPr>
            <p:spPr bwMode="auto">
              <a:xfrm>
                <a:off x="971" y="29792"/>
                <a:ext cx="287" cy="42"/>
              </a:xfrm>
              <a:custGeom>
                <a:avLst/>
                <a:gdLst>
                  <a:gd name="T0" fmla="+- 0 993 971"/>
                  <a:gd name="T1" fmla="*/ T0 w 287"/>
                  <a:gd name="T2" fmla="+- 0 29792 29792"/>
                  <a:gd name="T3" fmla="*/ 29792 h 42"/>
                  <a:gd name="T4" fmla="+- 0 1258 971"/>
                  <a:gd name="T5" fmla="*/ T4 w 287"/>
                  <a:gd name="T6" fmla="+- 0 29833 29792"/>
                  <a:gd name="T7" fmla="*/ 29833 h 42"/>
                  <a:gd name="T8" fmla="+- 0 971 971"/>
                  <a:gd name="T9" fmla="*/ T8 w 287"/>
                  <a:gd name="T10" fmla="+- 0 29833 29792"/>
                  <a:gd name="T11" fmla="*/ 29833 h 42"/>
                  <a:gd name="T12" fmla="+- 0 993 971"/>
                  <a:gd name="T13" fmla="*/ T12 w 287"/>
                  <a:gd name="T14" fmla="+- 0 29792 29792"/>
                  <a:gd name="T15" fmla="*/ 29792 h 42"/>
                </a:gdLst>
                <a:ahLst/>
                <a:cxnLst>
                  <a:cxn ang="0">
                    <a:pos x="T1" y="T3"/>
                  </a:cxn>
                  <a:cxn ang="0">
                    <a:pos x="T5" y="T7"/>
                  </a:cxn>
                  <a:cxn ang="0">
                    <a:pos x="T9" y="T11"/>
                  </a:cxn>
                  <a:cxn ang="0">
                    <a:pos x="T13" y="T15"/>
                  </a:cxn>
                </a:cxnLst>
                <a:rect l="0" t="0" r="r" b="b"/>
                <a:pathLst>
                  <a:path w="287" h="42">
                    <a:moveTo>
                      <a:pt x="22" y="0"/>
                    </a:moveTo>
                    <a:lnTo>
                      <a:pt x="287" y="41"/>
                    </a:lnTo>
                    <a:lnTo>
                      <a:pt x="0" y="41"/>
                    </a:lnTo>
                    <a:lnTo>
                      <a:pt x="22" y="0"/>
                    </a:lnTo>
                    <a:close/>
                  </a:path>
                </a:pathLst>
              </a:custGeom>
              <a:noFill/>
              <a:ln w="0">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04" name="Group 1254">
              <a:extLst>
                <a:ext uri="{FF2B5EF4-FFF2-40B4-BE49-F238E27FC236}">
                  <a16:creationId xmlns:a16="http://schemas.microsoft.com/office/drawing/2014/main" id="{BA5DC1EF-EA64-42E3-ADC5-85147C700204}"/>
                </a:ext>
              </a:extLst>
            </p:cNvPr>
            <p:cNvGrpSpPr>
              <a:grpSpLocks/>
            </p:cNvGrpSpPr>
            <p:nvPr/>
          </p:nvGrpSpPr>
          <p:grpSpPr bwMode="auto">
            <a:xfrm>
              <a:off x="965" y="29833"/>
              <a:ext cx="302" cy="48"/>
              <a:chOff x="965" y="29833"/>
              <a:chExt cx="302" cy="48"/>
            </a:xfrm>
          </p:grpSpPr>
          <p:sp>
            <p:nvSpPr>
              <p:cNvPr id="20115" name="Freeform 1255">
                <a:extLst>
                  <a:ext uri="{FF2B5EF4-FFF2-40B4-BE49-F238E27FC236}">
                    <a16:creationId xmlns:a16="http://schemas.microsoft.com/office/drawing/2014/main" id="{B42A52B0-F5A4-4FF9-A322-CDBF8A796574}"/>
                  </a:ext>
                </a:extLst>
              </p:cNvPr>
              <p:cNvSpPr>
                <a:spLocks/>
              </p:cNvSpPr>
              <p:nvPr/>
            </p:nvSpPr>
            <p:spPr bwMode="auto">
              <a:xfrm>
                <a:off x="965" y="29833"/>
                <a:ext cx="302" cy="48"/>
              </a:xfrm>
              <a:custGeom>
                <a:avLst/>
                <a:gdLst>
                  <a:gd name="T0" fmla="+- 0 971 965"/>
                  <a:gd name="T1" fmla="*/ T0 w 302"/>
                  <a:gd name="T2" fmla="+- 0 29833 29833"/>
                  <a:gd name="T3" fmla="*/ 29833 h 48"/>
                  <a:gd name="T4" fmla="+- 0 965 965"/>
                  <a:gd name="T5" fmla="*/ T4 w 302"/>
                  <a:gd name="T6" fmla="+- 0 29881 29833"/>
                  <a:gd name="T7" fmla="*/ 29881 h 48"/>
                  <a:gd name="T8" fmla="+- 0 1266 965"/>
                  <a:gd name="T9" fmla="*/ T8 w 302"/>
                  <a:gd name="T10" fmla="+- 0 29881 29833"/>
                  <a:gd name="T11" fmla="*/ 29881 h 48"/>
                  <a:gd name="T12" fmla="+- 0 971 965"/>
                  <a:gd name="T13" fmla="*/ T12 w 302"/>
                  <a:gd name="T14" fmla="+- 0 29833 29833"/>
                  <a:gd name="T15" fmla="*/ 29833 h 48"/>
                </a:gdLst>
                <a:ahLst/>
                <a:cxnLst>
                  <a:cxn ang="0">
                    <a:pos x="T1" y="T3"/>
                  </a:cxn>
                  <a:cxn ang="0">
                    <a:pos x="T5" y="T7"/>
                  </a:cxn>
                  <a:cxn ang="0">
                    <a:pos x="T9" y="T11"/>
                  </a:cxn>
                  <a:cxn ang="0">
                    <a:pos x="T13" y="T15"/>
                  </a:cxn>
                </a:cxnLst>
                <a:rect l="0" t="0" r="r" b="b"/>
                <a:pathLst>
                  <a:path w="302" h="48">
                    <a:moveTo>
                      <a:pt x="6" y="0"/>
                    </a:moveTo>
                    <a:lnTo>
                      <a:pt x="0" y="48"/>
                    </a:lnTo>
                    <a:lnTo>
                      <a:pt x="301" y="48"/>
                    </a:lnTo>
                    <a:lnTo>
                      <a:pt x="6"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16" name="Freeform 1256">
                <a:extLst>
                  <a:ext uri="{FF2B5EF4-FFF2-40B4-BE49-F238E27FC236}">
                    <a16:creationId xmlns:a16="http://schemas.microsoft.com/office/drawing/2014/main" id="{48B37C08-68D5-4C39-85C4-87CA32008DC9}"/>
                  </a:ext>
                </a:extLst>
              </p:cNvPr>
              <p:cNvSpPr>
                <a:spLocks/>
              </p:cNvSpPr>
              <p:nvPr/>
            </p:nvSpPr>
            <p:spPr bwMode="auto">
              <a:xfrm>
                <a:off x="965" y="29833"/>
                <a:ext cx="302" cy="48"/>
              </a:xfrm>
              <a:custGeom>
                <a:avLst/>
                <a:gdLst>
                  <a:gd name="T0" fmla="+- 0 1258 965"/>
                  <a:gd name="T1" fmla="*/ T0 w 302"/>
                  <a:gd name="T2" fmla="+- 0 29833 29833"/>
                  <a:gd name="T3" fmla="*/ 29833 h 48"/>
                  <a:gd name="T4" fmla="+- 0 971 965"/>
                  <a:gd name="T5" fmla="*/ T4 w 302"/>
                  <a:gd name="T6" fmla="+- 0 29833 29833"/>
                  <a:gd name="T7" fmla="*/ 29833 h 48"/>
                  <a:gd name="T8" fmla="+- 0 1266 965"/>
                  <a:gd name="T9" fmla="*/ T8 w 302"/>
                  <a:gd name="T10" fmla="+- 0 29881 29833"/>
                  <a:gd name="T11" fmla="*/ 29881 h 48"/>
                  <a:gd name="T12" fmla="+- 0 1258 965"/>
                  <a:gd name="T13" fmla="*/ T12 w 302"/>
                  <a:gd name="T14" fmla="+- 0 29833 29833"/>
                  <a:gd name="T15" fmla="*/ 29833 h 48"/>
                </a:gdLst>
                <a:ahLst/>
                <a:cxnLst>
                  <a:cxn ang="0">
                    <a:pos x="T1" y="T3"/>
                  </a:cxn>
                  <a:cxn ang="0">
                    <a:pos x="T5" y="T7"/>
                  </a:cxn>
                  <a:cxn ang="0">
                    <a:pos x="T9" y="T11"/>
                  </a:cxn>
                  <a:cxn ang="0">
                    <a:pos x="T13" y="T15"/>
                  </a:cxn>
                </a:cxnLst>
                <a:rect l="0" t="0" r="r" b="b"/>
                <a:pathLst>
                  <a:path w="302" h="48">
                    <a:moveTo>
                      <a:pt x="293" y="0"/>
                    </a:moveTo>
                    <a:lnTo>
                      <a:pt x="6" y="0"/>
                    </a:lnTo>
                    <a:lnTo>
                      <a:pt x="301" y="48"/>
                    </a:lnTo>
                    <a:lnTo>
                      <a:pt x="293"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005" name="Group 1257">
              <a:extLst>
                <a:ext uri="{FF2B5EF4-FFF2-40B4-BE49-F238E27FC236}">
                  <a16:creationId xmlns:a16="http://schemas.microsoft.com/office/drawing/2014/main" id="{F052C41C-E659-4E24-921A-5CA860F8A1CC}"/>
                </a:ext>
              </a:extLst>
            </p:cNvPr>
            <p:cNvGrpSpPr>
              <a:grpSpLocks/>
            </p:cNvGrpSpPr>
            <p:nvPr/>
          </p:nvGrpSpPr>
          <p:grpSpPr bwMode="auto">
            <a:xfrm>
              <a:off x="971" y="29833"/>
              <a:ext cx="295" cy="48"/>
              <a:chOff x="971" y="29833"/>
              <a:chExt cx="295" cy="48"/>
            </a:xfrm>
          </p:grpSpPr>
          <p:sp>
            <p:nvSpPr>
              <p:cNvPr id="20114" name="Freeform 1258">
                <a:extLst>
                  <a:ext uri="{FF2B5EF4-FFF2-40B4-BE49-F238E27FC236}">
                    <a16:creationId xmlns:a16="http://schemas.microsoft.com/office/drawing/2014/main" id="{EE8826B3-1A93-4512-A468-21E1B80D006F}"/>
                  </a:ext>
                </a:extLst>
              </p:cNvPr>
              <p:cNvSpPr>
                <a:spLocks/>
              </p:cNvSpPr>
              <p:nvPr/>
            </p:nvSpPr>
            <p:spPr bwMode="auto">
              <a:xfrm>
                <a:off x="971" y="29833"/>
                <a:ext cx="295" cy="48"/>
              </a:xfrm>
              <a:custGeom>
                <a:avLst/>
                <a:gdLst>
                  <a:gd name="T0" fmla="+- 0 1258 971"/>
                  <a:gd name="T1" fmla="*/ T0 w 295"/>
                  <a:gd name="T2" fmla="+- 0 29833 29833"/>
                  <a:gd name="T3" fmla="*/ 29833 h 48"/>
                  <a:gd name="T4" fmla="+- 0 971 971"/>
                  <a:gd name="T5" fmla="*/ T4 w 295"/>
                  <a:gd name="T6" fmla="+- 0 29833 29833"/>
                  <a:gd name="T7" fmla="*/ 29833 h 48"/>
                  <a:gd name="T8" fmla="+- 0 1266 971"/>
                  <a:gd name="T9" fmla="*/ T8 w 295"/>
                  <a:gd name="T10" fmla="+- 0 29881 29833"/>
                  <a:gd name="T11" fmla="*/ 29881 h 48"/>
                  <a:gd name="T12" fmla="+- 0 1258 971"/>
                  <a:gd name="T13" fmla="*/ T12 w 295"/>
                  <a:gd name="T14" fmla="+- 0 29833 29833"/>
                  <a:gd name="T15" fmla="*/ 29833 h 48"/>
                </a:gdLst>
                <a:ahLst/>
                <a:cxnLst>
                  <a:cxn ang="0">
                    <a:pos x="T1" y="T3"/>
                  </a:cxn>
                  <a:cxn ang="0">
                    <a:pos x="T5" y="T7"/>
                  </a:cxn>
                  <a:cxn ang="0">
                    <a:pos x="T9" y="T11"/>
                  </a:cxn>
                  <a:cxn ang="0">
                    <a:pos x="T13" y="T15"/>
                  </a:cxn>
                </a:cxnLst>
                <a:rect l="0" t="0" r="r" b="b"/>
                <a:pathLst>
                  <a:path w="295" h="48">
                    <a:moveTo>
                      <a:pt x="287" y="0"/>
                    </a:moveTo>
                    <a:lnTo>
                      <a:pt x="0" y="0"/>
                    </a:lnTo>
                    <a:lnTo>
                      <a:pt x="295" y="48"/>
                    </a:lnTo>
                    <a:lnTo>
                      <a:pt x="287" y="0"/>
                    </a:lnTo>
                    <a:close/>
                  </a:path>
                </a:pathLst>
              </a:custGeom>
              <a:noFill/>
              <a:ln w="0">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06" name="Group 1259">
              <a:extLst>
                <a:ext uri="{FF2B5EF4-FFF2-40B4-BE49-F238E27FC236}">
                  <a16:creationId xmlns:a16="http://schemas.microsoft.com/office/drawing/2014/main" id="{2EF21F1E-BF78-42D5-9856-224D03BBCDC8}"/>
                </a:ext>
              </a:extLst>
            </p:cNvPr>
            <p:cNvGrpSpPr>
              <a:grpSpLocks/>
            </p:cNvGrpSpPr>
            <p:nvPr/>
          </p:nvGrpSpPr>
          <p:grpSpPr bwMode="auto">
            <a:xfrm>
              <a:off x="965" y="29833"/>
              <a:ext cx="302" cy="48"/>
              <a:chOff x="965" y="29833"/>
              <a:chExt cx="302" cy="48"/>
            </a:xfrm>
          </p:grpSpPr>
          <p:sp>
            <p:nvSpPr>
              <p:cNvPr id="20113" name="Freeform 1260">
                <a:extLst>
                  <a:ext uri="{FF2B5EF4-FFF2-40B4-BE49-F238E27FC236}">
                    <a16:creationId xmlns:a16="http://schemas.microsoft.com/office/drawing/2014/main" id="{5DBC74D6-C71D-4C1B-9250-00F12C966D33}"/>
                  </a:ext>
                </a:extLst>
              </p:cNvPr>
              <p:cNvSpPr>
                <a:spLocks/>
              </p:cNvSpPr>
              <p:nvPr/>
            </p:nvSpPr>
            <p:spPr bwMode="auto">
              <a:xfrm>
                <a:off x="965" y="29833"/>
                <a:ext cx="302" cy="48"/>
              </a:xfrm>
              <a:custGeom>
                <a:avLst/>
                <a:gdLst>
                  <a:gd name="T0" fmla="+- 0 971 965"/>
                  <a:gd name="T1" fmla="*/ T0 w 302"/>
                  <a:gd name="T2" fmla="+- 0 29833 29833"/>
                  <a:gd name="T3" fmla="*/ 29833 h 48"/>
                  <a:gd name="T4" fmla="+- 0 1266 965"/>
                  <a:gd name="T5" fmla="*/ T4 w 302"/>
                  <a:gd name="T6" fmla="+- 0 29881 29833"/>
                  <a:gd name="T7" fmla="*/ 29881 h 48"/>
                  <a:gd name="T8" fmla="+- 0 965 965"/>
                  <a:gd name="T9" fmla="*/ T8 w 302"/>
                  <a:gd name="T10" fmla="+- 0 29881 29833"/>
                  <a:gd name="T11" fmla="*/ 29881 h 48"/>
                  <a:gd name="T12" fmla="+- 0 971 965"/>
                  <a:gd name="T13" fmla="*/ T12 w 302"/>
                  <a:gd name="T14" fmla="+- 0 29833 29833"/>
                  <a:gd name="T15" fmla="*/ 29833 h 48"/>
                </a:gdLst>
                <a:ahLst/>
                <a:cxnLst>
                  <a:cxn ang="0">
                    <a:pos x="T1" y="T3"/>
                  </a:cxn>
                  <a:cxn ang="0">
                    <a:pos x="T5" y="T7"/>
                  </a:cxn>
                  <a:cxn ang="0">
                    <a:pos x="T9" y="T11"/>
                  </a:cxn>
                  <a:cxn ang="0">
                    <a:pos x="T13" y="T15"/>
                  </a:cxn>
                </a:cxnLst>
                <a:rect l="0" t="0" r="r" b="b"/>
                <a:pathLst>
                  <a:path w="302" h="48">
                    <a:moveTo>
                      <a:pt x="6" y="0"/>
                    </a:moveTo>
                    <a:lnTo>
                      <a:pt x="301" y="48"/>
                    </a:lnTo>
                    <a:lnTo>
                      <a:pt x="0" y="48"/>
                    </a:lnTo>
                    <a:lnTo>
                      <a:pt x="6" y="0"/>
                    </a:lnTo>
                    <a:close/>
                  </a:path>
                </a:pathLst>
              </a:custGeom>
              <a:noFill/>
              <a:ln w="0">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07" name="Group 1261">
              <a:extLst>
                <a:ext uri="{FF2B5EF4-FFF2-40B4-BE49-F238E27FC236}">
                  <a16:creationId xmlns:a16="http://schemas.microsoft.com/office/drawing/2014/main" id="{F57D05AE-32B7-4B28-9F4D-5E3A7A3C2C45}"/>
                </a:ext>
              </a:extLst>
            </p:cNvPr>
            <p:cNvGrpSpPr>
              <a:grpSpLocks/>
            </p:cNvGrpSpPr>
            <p:nvPr/>
          </p:nvGrpSpPr>
          <p:grpSpPr bwMode="auto">
            <a:xfrm>
              <a:off x="965" y="29881"/>
              <a:ext cx="302" cy="47"/>
              <a:chOff x="965" y="29881"/>
              <a:chExt cx="302" cy="47"/>
            </a:xfrm>
          </p:grpSpPr>
          <p:sp>
            <p:nvSpPr>
              <p:cNvPr id="20111" name="Freeform 1262">
                <a:extLst>
                  <a:ext uri="{FF2B5EF4-FFF2-40B4-BE49-F238E27FC236}">
                    <a16:creationId xmlns:a16="http://schemas.microsoft.com/office/drawing/2014/main" id="{B49680AA-0C5C-41CB-A4B7-69D5C6B803A9}"/>
                  </a:ext>
                </a:extLst>
              </p:cNvPr>
              <p:cNvSpPr>
                <a:spLocks/>
              </p:cNvSpPr>
              <p:nvPr/>
            </p:nvSpPr>
            <p:spPr bwMode="auto">
              <a:xfrm>
                <a:off x="965" y="29881"/>
                <a:ext cx="302" cy="47"/>
              </a:xfrm>
              <a:custGeom>
                <a:avLst/>
                <a:gdLst>
                  <a:gd name="T0" fmla="+- 0 965 965"/>
                  <a:gd name="T1" fmla="*/ T0 w 302"/>
                  <a:gd name="T2" fmla="+- 0 29881 29881"/>
                  <a:gd name="T3" fmla="*/ 29881 h 47"/>
                  <a:gd name="T4" fmla="+- 0 971 965"/>
                  <a:gd name="T5" fmla="*/ T4 w 302"/>
                  <a:gd name="T6" fmla="+- 0 29927 29881"/>
                  <a:gd name="T7" fmla="*/ 29927 h 47"/>
                  <a:gd name="T8" fmla="+- 0 1258 965"/>
                  <a:gd name="T9" fmla="*/ T8 w 302"/>
                  <a:gd name="T10" fmla="+- 0 29927 29881"/>
                  <a:gd name="T11" fmla="*/ 29927 h 47"/>
                  <a:gd name="T12" fmla="+- 0 965 965"/>
                  <a:gd name="T13" fmla="*/ T12 w 302"/>
                  <a:gd name="T14" fmla="+- 0 29881 29881"/>
                  <a:gd name="T15" fmla="*/ 29881 h 47"/>
                </a:gdLst>
                <a:ahLst/>
                <a:cxnLst>
                  <a:cxn ang="0">
                    <a:pos x="T1" y="T3"/>
                  </a:cxn>
                  <a:cxn ang="0">
                    <a:pos x="T5" y="T7"/>
                  </a:cxn>
                  <a:cxn ang="0">
                    <a:pos x="T9" y="T11"/>
                  </a:cxn>
                  <a:cxn ang="0">
                    <a:pos x="T13" y="T15"/>
                  </a:cxn>
                </a:cxnLst>
                <a:rect l="0" t="0" r="r" b="b"/>
                <a:pathLst>
                  <a:path w="302" h="47">
                    <a:moveTo>
                      <a:pt x="0" y="0"/>
                    </a:moveTo>
                    <a:lnTo>
                      <a:pt x="6" y="46"/>
                    </a:lnTo>
                    <a:lnTo>
                      <a:pt x="293" y="46"/>
                    </a:lnTo>
                    <a:lnTo>
                      <a:pt x="0"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12" name="Freeform 1263">
                <a:extLst>
                  <a:ext uri="{FF2B5EF4-FFF2-40B4-BE49-F238E27FC236}">
                    <a16:creationId xmlns:a16="http://schemas.microsoft.com/office/drawing/2014/main" id="{B2CFA547-5AAE-4A93-AE5F-B90CE0EDBBA2}"/>
                  </a:ext>
                </a:extLst>
              </p:cNvPr>
              <p:cNvSpPr>
                <a:spLocks/>
              </p:cNvSpPr>
              <p:nvPr/>
            </p:nvSpPr>
            <p:spPr bwMode="auto">
              <a:xfrm>
                <a:off x="965" y="29881"/>
                <a:ext cx="302" cy="47"/>
              </a:xfrm>
              <a:custGeom>
                <a:avLst/>
                <a:gdLst>
                  <a:gd name="T0" fmla="+- 0 1266 965"/>
                  <a:gd name="T1" fmla="*/ T0 w 302"/>
                  <a:gd name="T2" fmla="+- 0 29881 29881"/>
                  <a:gd name="T3" fmla="*/ 29881 h 47"/>
                  <a:gd name="T4" fmla="+- 0 965 965"/>
                  <a:gd name="T5" fmla="*/ T4 w 302"/>
                  <a:gd name="T6" fmla="+- 0 29881 29881"/>
                  <a:gd name="T7" fmla="*/ 29881 h 47"/>
                  <a:gd name="T8" fmla="+- 0 1258 965"/>
                  <a:gd name="T9" fmla="*/ T8 w 302"/>
                  <a:gd name="T10" fmla="+- 0 29927 29881"/>
                  <a:gd name="T11" fmla="*/ 29927 h 47"/>
                  <a:gd name="T12" fmla="+- 0 1266 965"/>
                  <a:gd name="T13" fmla="*/ T12 w 302"/>
                  <a:gd name="T14" fmla="+- 0 29881 29881"/>
                  <a:gd name="T15" fmla="*/ 29881 h 47"/>
                </a:gdLst>
                <a:ahLst/>
                <a:cxnLst>
                  <a:cxn ang="0">
                    <a:pos x="T1" y="T3"/>
                  </a:cxn>
                  <a:cxn ang="0">
                    <a:pos x="T5" y="T7"/>
                  </a:cxn>
                  <a:cxn ang="0">
                    <a:pos x="T9" y="T11"/>
                  </a:cxn>
                  <a:cxn ang="0">
                    <a:pos x="T13" y="T15"/>
                  </a:cxn>
                </a:cxnLst>
                <a:rect l="0" t="0" r="r" b="b"/>
                <a:pathLst>
                  <a:path w="302" h="47">
                    <a:moveTo>
                      <a:pt x="301" y="0"/>
                    </a:moveTo>
                    <a:lnTo>
                      <a:pt x="0" y="0"/>
                    </a:lnTo>
                    <a:lnTo>
                      <a:pt x="293" y="46"/>
                    </a:lnTo>
                    <a:lnTo>
                      <a:pt x="301"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008" name="Group 1264">
              <a:extLst>
                <a:ext uri="{FF2B5EF4-FFF2-40B4-BE49-F238E27FC236}">
                  <a16:creationId xmlns:a16="http://schemas.microsoft.com/office/drawing/2014/main" id="{D9B017AC-01F9-4FEB-9529-BE9DB57645BE}"/>
                </a:ext>
              </a:extLst>
            </p:cNvPr>
            <p:cNvGrpSpPr>
              <a:grpSpLocks/>
            </p:cNvGrpSpPr>
            <p:nvPr/>
          </p:nvGrpSpPr>
          <p:grpSpPr bwMode="auto">
            <a:xfrm>
              <a:off x="965" y="29881"/>
              <a:ext cx="302" cy="47"/>
              <a:chOff x="965" y="29881"/>
              <a:chExt cx="302" cy="47"/>
            </a:xfrm>
          </p:grpSpPr>
          <p:sp>
            <p:nvSpPr>
              <p:cNvPr id="20110" name="Freeform 1265">
                <a:extLst>
                  <a:ext uri="{FF2B5EF4-FFF2-40B4-BE49-F238E27FC236}">
                    <a16:creationId xmlns:a16="http://schemas.microsoft.com/office/drawing/2014/main" id="{0C4E362C-431B-44EC-9B07-F6F0349A31F1}"/>
                  </a:ext>
                </a:extLst>
              </p:cNvPr>
              <p:cNvSpPr>
                <a:spLocks/>
              </p:cNvSpPr>
              <p:nvPr/>
            </p:nvSpPr>
            <p:spPr bwMode="auto">
              <a:xfrm>
                <a:off x="965" y="29881"/>
                <a:ext cx="302" cy="47"/>
              </a:xfrm>
              <a:custGeom>
                <a:avLst/>
                <a:gdLst>
                  <a:gd name="T0" fmla="+- 0 1266 965"/>
                  <a:gd name="T1" fmla="*/ T0 w 302"/>
                  <a:gd name="T2" fmla="+- 0 29881 29881"/>
                  <a:gd name="T3" fmla="*/ 29881 h 47"/>
                  <a:gd name="T4" fmla="+- 0 965 965"/>
                  <a:gd name="T5" fmla="*/ T4 w 302"/>
                  <a:gd name="T6" fmla="+- 0 29881 29881"/>
                  <a:gd name="T7" fmla="*/ 29881 h 47"/>
                  <a:gd name="T8" fmla="+- 0 1258 965"/>
                  <a:gd name="T9" fmla="*/ T8 w 302"/>
                  <a:gd name="T10" fmla="+- 0 29927 29881"/>
                  <a:gd name="T11" fmla="*/ 29927 h 47"/>
                  <a:gd name="T12" fmla="+- 0 1266 965"/>
                  <a:gd name="T13" fmla="*/ T12 w 302"/>
                  <a:gd name="T14" fmla="+- 0 29881 29881"/>
                  <a:gd name="T15" fmla="*/ 29881 h 47"/>
                </a:gdLst>
                <a:ahLst/>
                <a:cxnLst>
                  <a:cxn ang="0">
                    <a:pos x="T1" y="T3"/>
                  </a:cxn>
                  <a:cxn ang="0">
                    <a:pos x="T5" y="T7"/>
                  </a:cxn>
                  <a:cxn ang="0">
                    <a:pos x="T9" y="T11"/>
                  </a:cxn>
                  <a:cxn ang="0">
                    <a:pos x="T13" y="T15"/>
                  </a:cxn>
                </a:cxnLst>
                <a:rect l="0" t="0" r="r" b="b"/>
                <a:pathLst>
                  <a:path w="302" h="47">
                    <a:moveTo>
                      <a:pt x="301" y="0"/>
                    </a:moveTo>
                    <a:lnTo>
                      <a:pt x="0" y="0"/>
                    </a:lnTo>
                    <a:lnTo>
                      <a:pt x="293" y="46"/>
                    </a:lnTo>
                    <a:lnTo>
                      <a:pt x="301" y="0"/>
                    </a:lnTo>
                    <a:close/>
                  </a:path>
                </a:pathLst>
              </a:custGeom>
              <a:noFill/>
              <a:ln w="0">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09" name="Group 1266">
              <a:extLst>
                <a:ext uri="{FF2B5EF4-FFF2-40B4-BE49-F238E27FC236}">
                  <a16:creationId xmlns:a16="http://schemas.microsoft.com/office/drawing/2014/main" id="{711A8728-3B5C-4655-A0BD-96D678D421A5}"/>
                </a:ext>
              </a:extLst>
            </p:cNvPr>
            <p:cNvGrpSpPr>
              <a:grpSpLocks/>
            </p:cNvGrpSpPr>
            <p:nvPr/>
          </p:nvGrpSpPr>
          <p:grpSpPr bwMode="auto">
            <a:xfrm>
              <a:off x="965" y="29881"/>
              <a:ext cx="294" cy="47"/>
              <a:chOff x="965" y="29881"/>
              <a:chExt cx="294" cy="47"/>
            </a:xfrm>
          </p:grpSpPr>
          <p:sp>
            <p:nvSpPr>
              <p:cNvPr id="20109" name="Freeform 1267">
                <a:extLst>
                  <a:ext uri="{FF2B5EF4-FFF2-40B4-BE49-F238E27FC236}">
                    <a16:creationId xmlns:a16="http://schemas.microsoft.com/office/drawing/2014/main" id="{1C7CC3F4-F111-455F-89EB-6DF404AC2D99}"/>
                  </a:ext>
                </a:extLst>
              </p:cNvPr>
              <p:cNvSpPr>
                <a:spLocks/>
              </p:cNvSpPr>
              <p:nvPr/>
            </p:nvSpPr>
            <p:spPr bwMode="auto">
              <a:xfrm>
                <a:off x="965" y="29881"/>
                <a:ext cx="294" cy="47"/>
              </a:xfrm>
              <a:custGeom>
                <a:avLst/>
                <a:gdLst>
                  <a:gd name="T0" fmla="+- 0 965 965"/>
                  <a:gd name="T1" fmla="*/ T0 w 294"/>
                  <a:gd name="T2" fmla="+- 0 29881 29881"/>
                  <a:gd name="T3" fmla="*/ 29881 h 47"/>
                  <a:gd name="T4" fmla="+- 0 1258 965"/>
                  <a:gd name="T5" fmla="*/ T4 w 294"/>
                  <a:gd name="T6" fmla="+- 0 29927 29881"/>
                  <a:gd name="T7" fmla="*/ 29927 h 47"/>
                  <a:gd name="T8" fmla="+- 0 971 965"/>
                  <a:gd name="T9" fmla="*/ T8 w 294"/>
                  <a:gd name="T10" fmla="+- 0 29927 29881"/>
                  <a:gd name="T11" fmla="*/ 29927 h 47"/>
                  <a:gd name="T12" fmla="+- 0 965 965"/>
                  <a:gd name="T13" fmla="*/ T12 w 294"/>
                  <a:gd name="T14" fmla="+- 0 29881 29881"/>
                  <a:gd name="T15" fmla="*/ 29881 h 47"/>
                </a:gdLst>
                <a:ahLst/>
                <a:cxnLst>
                  <a:cxn ang="0">
                    <a:pos x="T1" y="T3"/>
                  </a:cxn>
                  <a:cxn ang="0">
                    <a:pos x="T5" y="T7"/>
                  </a:cxn>
                  <a:cxn ang="0">
                    <a:pos x="T9" y="T11"/>
                  </a:cxn>
                  <a:cxn ang="0">
                    <a:pos x="T13" y="T15"/>
                  </a:cxn>
                </a:cxnLst>
                <a:rect l="0" t="0" r="r" b="b"/>
                <a:pathLst>
                  <a:path w="294" h="47">
                    <a:moveTo>
                      <a:pt x="0" y="0"/>
                    </a:moveTo>
                    <a:lnTo>
                      <a:pt x="293" y="46"/>
                    </a:lnTo>
                    <a:lnTo>
                      <a:pt x="6" y="46"/>
                    </a:lnTo>
                    <a:lnTo>
                      <a:pt x="0" y="0"/>
                    </a:lnTo>
                    <a:close/>
                  </a:path>
                </a:pathLst>
              </a:custGeom>
              <a:noFill/>
              <a:ln w="0">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10" name="Group 1268">
              <a:extLst>
                <a:ext uri="{FF2B5EF4-FFF2-40B4-BE49-F238E27FC236}">
                  <a16:creationId xmlns:a16="http://schemas.microsoft.com/office/drawing/2014/main" id="{F9899921-4174-4838-87FD-DBC71C009597}"/>
                </a:ext>
              </a:extLst>
            </p:cNvPr>
            <p:cNvGrpSpPr>
              <a:grpSpLocks/>
            </p:cNvGrpSpPr>
            <p:nvPr/>
          </p:nvGrpSpPr>
          <p:grpSpPr bwMode="auto">
            <a:xfrm>
              <a:off x="971" y="29927"/>
              <a:ext cx="287" cy="42"/>
              <a:chOff x="971" y="29927"/>
              <a:chExt cx="287" cy="42"/>
            </a:xfrm>
          </p:grpSpPr>
          <p:sp>
            <p:nvSpPr>
              <p:cNvPr id="20107" name="Freeform 1269">
                <a:extLst>
                  <a:ext uri="{FF2B5EF4-FFF2-40B4-BE49-F238E27FC236}">
                    <a16:creationId xmlns:a16="http://schemas.microsoft.com/office/drawing/2014/main" id="{A9B7337F-06E9-45B6-A8B0-4E0FC5984E85}"/>
                  </a:ext>
                </a:extLst>
              </p:cNvPr>
              <p:cNvSpPr>
                <a:spLocks/>
              </p:cNvSpPr>
              <p:nvPr/>
            </p:nvSpPr>
            <p:spPr bwMode="auto">
              <a:xfrm>
                <a:off x="971" y="29927"/>
                <a:ext cx="287" cy="42"/>
              </a:xfrm>
              <a:custGeom>
                <a:avLst/>
                <a:gdLst>
                  <a:gd name="T0" fmla="+- 0 971 971"/>
                  <a:gd name="T1" fmla="*/ T0 w 287"/>
                  <a:gd name="T2" fmla="+- 0 29927 29927"/>
                  <a:gd name="T3" fmla="*/ 29927 h 42"/>
                  <a:gd name="T4" fmla="+- 0 993 971"/>
                  <a:gd name="T5" fmla="*/ T4 w 287"/>
                  <a:gd name="T6" fmla="+- 0 29969 29927"/>
                  <a:gd name="T7" fmla="*/ 29969 h 42"/>
                  <a:gd name="T8" fmla="+- 0 1237 971"/>
                  <a:gd name="T9" fmla="*/ T8 w 287"/>
                  <a:gd name="T10" fmla="+- 0 29969 29927"/>
                  <a:gd name="T11" fmla="*/ 29969 h 42"/>
                  <a:gd name="T12" fmla="+- 0 971 971"/>
                  <a:gd name="T13" fmla="*/ T12 w 287"/>
                  <a:gd name="T14" fmla="+- 0 29927 29927"/>
                  <a:gd name="T15" fmla="*/ 29927 h 42"/>
                </a:gdLst>
                <a:ahLst/>
                <a:cxnLst>
                  <a:cxn ang="0">
                    <a:pos x="T1" y="T3"/>
                  </a:cxn>
                  <a:cxn ang="0">
                    <a:pos x="T5" y="T7"/>
                  </a:cxn>
                  <a:cxn ang="0">
                    <a:pos x="T9" y="T11"/>
                  </a:cxn>
                  <a:cxn ang="0">
                    <a:pos x="T13" y="T15"/>
                  </a:cxn>
                </a:cxnLst>
                <a:rect l="0" t="0" r="r" b="b"/>
                <a:pathLst>
                  <a:path w="287" h="42">
                    <a:moveTo>
                      <a:pt x="0" y="0"/>
                    </a:moveTo>
                    <a:lnTo>
                      <a:pt x="22" y="42"/>
                    </a:lnTo>
                    <a:lnTo>
                      <a:pt x="266" y="42"/>
                    </a:lnTo>
                    <a:lnTo>
                      <a:pt x="0"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08" name="Freeform 1270">
                <a:extLst>
                  <a:ext uri="{FF2B5EF4-FFF2-40B4-BE49-F238E27FC236}">
                    <a16:creationId xmlns:a16="http://schemas.microsoft.com/office/drawing/2014/main" id="{8E62EE8F-79D0-4A6D-A084-21AD57B65DFB}"/>
                  </a:ext>
                </a:extLst>
              </p:cNvPr>
              <p:cNvSpPr>
                <a:spLocks/>
              </p:cNvSpPr>
              <p:nvPr/>
            </p:nvSpPr>
            <p:spPr bwMode="auto">
              <a:xfrm>
                <a:off x="971" y="29927"/>
                <a:ext cx="287" cy="42"/>
              </a:xfrm>
              <a:custGeom>
                <a:avLst/>
                <a:gdLst>
                  <a:gd name="T0" fmla="+- 0 1258 971"/>
                  <a:gd name="T1" fmla="*/ T0 w 287"/>
                  <a:gd name="T2" fmla="+- 0 29927 29927"/>
                  <a:gd name="T3" fmla="*/ 29927 h 42"/>
                  <a:gd name="T4" fmla="+- 0 971 971"/>
                  <a:gd name="T5" fmla="*/ T4 w 287"/>
                  <a:gd name="T6" fmla="+- 0 29927 29927"/>
                  <a:gd name="T7" fmla="*/ 29927 h 42"/>
                  <a:gd name="T8" fmla="+- 0 1237 971"/>
                  <a:gd name="T9" fmla="*/ T8 w 287"/>
                  <a:gd name="T10" fmla="+- 0 29969 29927"/>
                  <a:gd name="T11" fmla="*/ 29969 h 42"/>
                  <a:gd name="T12" fmla="+- 0 1258 971"/>
                  <a:gd name="T13" fmla="*/ T12 w 287"/>
                  <a:gd name="T14" fmla="+- 0 29927 29927"/>
                  <a:gd name="T15" fmla="*/ 29927 h 42"/>
                </a:gdLst>
                <a:ahLst/>
                <a:cxnLst>
                  <a:cxn ang="0">
                    <a:pos x="T1" y="T3"/>
                  </a:cxn>
                  <a:cxn ang="0">
                    <a:pos x="T5" y="T7"/>
                  </a:cxn>
                  <a:cxn ang="0">
                    <a:pos x="T9" y="T11"/>
                  </a:cxn>
                  <a:cxn ang="0">
                    <a:pos x="T13" y="T15"/>
                  </a:cxn>
                </a:cxnLst>
                <a:rect l="0" t="0" r="r" b="b"/>
                <a:pathLst>
                  <a:path w="287" h="42">
                    <a:moveTo>
                      <a:pt x="287" y="0"/>
                    </a:moveTo>
                    <a:lnTo>
                      <a:pt x="0" y="0"/>
                    </a:lnTo>
                    <a:lnTo>
                      <a:pt x="266" y="42"/>
                    </a:lnTo>
                    <a:lnTo>
                      <a:pt x="287"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011" name="Group 1271">
              <a:extLst>
                <a:ext uri="{FF2B5EF4-FFF2-40B4-BE49-F238E27FC236}">
                  <a16:creationId xmlns:a16="http://schemas.microsoft.com/office/drawing/2014/main" id="{AA013CC7-397D-48DE-A4A5-6EA1A27C3A18}"/>
                </a:ext>
              </a:extLst>
            </p:cNvPr>
            <p:cNvGrpSpPr>
              <a:grpSpLocks/>
            </p:cNvGrpSpPr>
            <p:nvPr/>
          </p:nvGrpSpPr>
          <p:grpSpPr bwMode="auto">
            <a:xfrm>
              <a:off x="971" y="29927"/>
              <a:ext cx="287" cy="42"/>
              <a:chOff x="971" y="29927"/>
              <a:chExt cx="287" cy="42"/>
            </a:xfrm>
          </p:grpSpPr>
          <p:sp>
            <p:nvSpPr>
              <p:cNvPr id="20106" name="Freeform 1272">
                <a:extLst>
                  <a:ext uri="{FF2B5EF4-FFF2-40B4-BE49-F238E27FC236}">
                    <a16:creationId xmlns:a16="http://schemas.microsoft.com/office/drawing/2014/main" id="{9385BF4A-0246-4E10-BD59-C040DA657CC6}"/>
                  </a:ext>
                </a:extLst>
              </p:cNvPr>
              <p:cNvSpPr>
                <a:spLocks/>
              </p:cNvSpPr>
              <p:nvPr/>
            </p:nvSpPr>
            <p:spPr bwMode="auto">
              <a:xfrm>
                <a:off x="971" y="29927"/>
                <a:ext cx="287" cy="42"/>
              </a:xfrm>
              <a:custGeom>
                <a:avLst/>
                <a:gdLst>
                  <a:gd name="T0" fmla="+- 0 1258 971"/>
                  <a:gd name="T1" fmla="*/ T0 w 287"/>
                  <a:gd name="T2" fmla="+- 0 29927 29927"/>
                  <a:gd name="T3" fmla="*/ 29927 h 42"/>
                  <a:gd name="T4" fmla="+- 0 971 971"/>
                  <a:gd name="T5" fmla="*/ T4 w 287"/>
                  <a:gd name="T6" fmla="+- 0 29927 29927"/>
                  <a:gd name="T7" fmla="*/ 29927 h 42"/>
                  <a:gd name="T8" fmla="+- 0 1237 971"/>
                  <a:gd name="T9" fmla="*/ T8 w 287"/>
                  <a:gd name="T10" fmla="+- 0 29969 29927"/>
                  <a:gd name="T11" fmla="*/ 29969 h 42"/>
                  <a:gd name="T12" fmla="+- 0 1258 971"/>
                  <a:gd name="T13" fmla="*/ T12 w 287"/>
                  <a:gd name="T14" fmla="+- 0 29927 29927"/>
                  <a:gd name="T15" fmla="*/ 29927 h 42"/>
                </a:gdLst>
                <a:ahLst/>
                <a:cxnLst>
                  <a:cxn ang="0">
                    <a:pos x="T1" y="T3"/>
                  </a:cxn>
                  <a:cxn ang="0">
                    <a:pos x="T5" y="T7"/>
                  </a:cxn>
                  <a:cxn ang="0">
                    <a:pos x="T9" y="T11"/>
                  </a:cxn>
                  <a:cxn ang="0">
                    <a:pos x="T13" y="T15"/>
                  </a:cxn>
                </a:cxnLst>
                <a:rect l="0" t="0" r="r" b="b"/>
                <a:pathLst>
                  <a:path w="287" h="42">
                    <a:moveTo>
                      <a:pt x="287" y="0"/>
                    </a:moveTo>
                    <a:lnTo>
                      <a:pt x="0" y="0"/>
                    </a:lnTo>
                    <a:lnTo>
                      <a:pt x="266" y="42"/>
                    </a:lnTo>
                    <a:lnTo>
                      <a:pt x="287" y="0"/>
                    </a:lnTo>
                    <a:close/>
                  </a:path>
                </a:pathLst>
              </a:custGeom>
              <a:noFill/>
              <a:ln w="0">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12" name="Group 1273">
              <a:extLst>
                <a:ext uri="{FF2B5EF4-FFF2-40B4-BE49-F238E27FC236}">
                  <a16:creationId xmlns:a16="http://schemas.microsoft.com/office/drawing/2014/main" id="{36046DB5-C3FD-4749-8397-D0C4F1FC927D}"/>
                </a:ext>
              </a:extLst>
            </p:cNvPr>
            <p:cNvGrpSpPr>
              <a:grpSpLocks/>
            </p:cNvGrpSpPr>
            <p:nvPr/>
          </p:nvGrpSpPr>
          <p:grpSpPr bwMode="auto">
            <a:xfrm>
              <a:off x="971" y="29927"/>
              <a:ext cx="267" cy="42"/>
              <a:chOff x="971" y="29927"/>
              <a:chExt cx="267" cy="42"/>
            </a:xfrm>
          </p:grpSpPr>
          <p:sp>
            <p:nvSpPr>
              <p:cNvPr id="20105" name="Freeform 1274">
                <a:extLst>
                  <a:ext uri="{FF2B5EF4-FFF2-40B4-BE49-F238E27FC236}">
                    <a16:creationId xmlns:a16="http://schemas.microsoft.com/office/drawing/2014/main" id="{132B1B01-930B-4F93-BEC5-5CADD06EF4ED}"/>
                  </a:ext>
                </a:extLst>
              </p:cNvPr>
              <p:cNvSpPr>
                <a:spLocks/>
              </p:cNvSpPr>
              <p:nvPr/>
            </p:nvSpPr>
            <p:spPr bwMode="auto">
              <a:xfrm>
                <a:off x="971" y="29927"/>
                <a:ext cx="267" cy="42"/>
              </a:xfrm>
              <a:custGeom>
                <a:avLst/>
                <a:gdLst>
                  <a:gd name="T0" fmla="+- 0 971 971"/>
                  <a:gd name="T1" fmla="*/ T0 w 267"/>
                  <a:gd name="T2" fmla="+- 0 29927 29927"/>
                  <a:gd name="T3" fmla="*/ 29927 h 42"/>
                  <a:gd name="T4" fmla="+- 0 1237 971"/>
                  <a:gd name="T5" fmla="*/ T4 w 267"/>
                  <a:gd name="T6" fmla="+- 0 29969 29927"/>
                  <a:gd name="T7" fmla="*/ 29969 h 42"/>
                  <a:gd name="T8" fmla="+- 0 993 971"/>
                  <a:gd name="T9" fmla="*/ T8 w 267"/>
                  <a:gd name="T10" fmla="+- 0 29969 29927"/>
                  <a:gd name="T11" fmla="*/ 29969 h 42"/>
                  <a:gd name="T12" fmla="+- 0 971 971"/>
                  <a:gd name="T13" fmla="*/ T12 w 267"/>
                  <a:gd name="T14" fmla="+- 0 29927 29927"/>
                  <a:gd name="T15" fmla="*/ 29927 h 42"/>
                </a:gdLst>
                <a:ahLst/>
                <a:cxnLst>
                  <a:cxn ang="0">
                    <a:pos x="T1" y="T3"/>
                  </a:cxn>
                  <a:cxn ang="0">
                    <a:pos x="T5" y="T7"/>
                  </a:cxn>
                  <a:cxn ang="0">
                    <a:pos x="T9" y="T11"/>
                  </a:cxn>
                  <a:cxn ang="0">
                    <a:pos x="T13" y="T15"/>
                  </a:cxn>
                </a:cxnLst>
                <a:rect l="0" t="0" r="r" b="b"/>
                <a:pathLst>
                  <a:path w="267" h="42">
                    <a:moveTo>
                      <a:pt x="0" y="0"/>
                    </a:moveTo>
                    <a:lnTo>
                      <a:pt x="266" y="42"/>
                    </a:lnTo>
                    <a:lnTo>
                      <a:pt x="22" y="42"/>
                    </a:lnTo>
                    <a:lnTo>
                      <a:pt x="0" y="0"/>
                    </a:lnTo>
                    <a:close/>
                  </a:path>
                </a:pathLst>
              </a:custGeom>
              <a:noFill/>
              <a:ln w="0">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13" name="Group 1275">
              <a:extLst>
                <a:ext uri="{FF2B5EF4-FFF2-40B4-BE49-F238E27FC236}">
                  <a16:creationId xmlns:a16="http://schemas.microsoft.com/office/drawing/2014/main" id="{4F4A6DD6-FF01-493E-8457-0E91E1CF7718}"/>
                </a:ext>
              </a:extLst>
            </p:cNvPr>
            <p:cNvGrpSpPr>
              <a:grpSpLocks/>
            </p:cNvGrpSpPr>
            <p:nvPr/>
          </p:nvGrpSpPr>
          <p:grpSpPr bwMode="auto">
            <a:xfrm>
              <a:off x="993" y="29969"/>
              <a:ext cx="245" cy="33"/>
              <a:chOff x="993" y="29969"/>
              <a:chExt cx="245" cy="33"/>
            </a:xfrm>
          </p:grpSpPr>
          <p:sp>
            <p:nvSpPr>
              <p:cNvPr id="20103" name="Freeform 1276">
                <a:extLst>
                  <a:ext uri="{FF2B5EF4-FFF2-40B4-BE49-F238E27FC236}">
                    <a16:creationId xmlns:a16="http://schemas.microsoft.com/office/drawing/2014/main" id="{1010FD65-3B31-4D6E-95FF-81566B1D54D7}"/>
                  </a:ext>
                </a:extLst>
              </p:cNvPr>
              <p:cNvSpPr>
                <a:spLocks/>
              </p:cNvSpPr>
              <p:nvPr/>
            </p:nvSpPr>
            <p:spPr bwMode="auto">
              <a:xfrm>
                <a:off x="993" y="29969"/>
                <a:ext cx="245" cy="33"/>
              </a:xfrm>
              <a:custGeom>
                <a:avLst/>
                <a:gdLst>
                  <a:gd name="T0" fmla="+- 0 993 993"/>
                  <a:gd name="T1" fmla="*/ T0 w 245"/>
                  <a:gd name="T2" fmla="+- 0 29969 29969"/>
                  <a:gd name="T3" fmla="*/ 29969 h 33"/>
                  <a:gd name="T4" fmla="+- 0 1026 993"/>
                  <a:gd name="T5" fmla="*/ T4 w 245"/>
                  <a:gd name="T6" fmla="+- 0 30002 29969"/>
                  <a:gd name="T7" fmla="*/ 30002 h 33"/>
                  <a:gd name="T8" fmla="+- 0 1203 993"/>
                  <a:gd name="T9" fmla="*/ T8 w 245"/>
                  <a:gd name="T10" fmla="+- 0 30002 29969"/>
                  <a:gd name="T11" fmla="*/ 30002 h 33"/>
                  <a:gd name="T12" fmla="+- 0 993 993"/>
                  <a:gd name="T13" fmla="*/ T12 w 245"/>
                  <a:gd name="T14" fmla="+- 0 29969 29969"/>
                  <a:gd name="T15" fmla="*/ 29969 h 33"/>
                </a:gdLst>
                <a:ahLst/>
                <a:cxnLst>
                  <a:cxn ang="0">
                    <a:pos x="T1" y="T3"/>
                  </a:cxn>
                  <a:cxn ang="0">
                    <a:pos x="T5" y="T7"/>
                  </a:cxn>
                  <a:cxn ang="0">
                    <a:pos x="T9" y="T11"/>
                  </a:cxn>
                  <a:cxn ang="0">
                    <a:pos x="T13" y="T15"/>
                  </a:cxn>
                </a:cxnLst>
                <a:rect l="0" t="0" r="r" b="b"/>
                <a:pathLst>
                  <a:path w="245" h="33">
                    <a:moveTo>
                      <a:pt x="0" y="0"/>
                    </a:moveTo>
                    <a:lnTo>
                      <a:pt x="33" y="33"/>
                    </a:lnTo>
                    <a:lnTo>
                      <a:pt x="210" y="33"/>
                    </a:lnTo>
                    <a:lnTo>
                      <a:pt x="0"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04" name="Freeform 1277">
                <a:extLst>
                  <a:ext uri="{FF2B5EF4-FFF2-40B4-BE49-F238E27FC236}">
                    <a16:creationId xmlns:a16="http://schemas.microsoft.com/office/drawing/2014/main" id="{0413D3E9-433F-4B05-9696-4C7D365C882F}"/>
                  </a:ext>
                </a:extLst>
              </p:cNvPr>
              <p:cNvSpPr>
                <a:spLocks/>
              </p:cNvSpPr>
              <p:nvPr/>
            </p:nvSpPr>
            <p:spPr bwMode="auto">
              <a:xfrm>
                <a:off x="993" y="29969"/>
                <a:ext cx="245" cy="33"/>
              </a:xfrm>
              <a:custGeom>
                <a:avLst/>
                <a:gdLst>
                  <a:gd name="T0" fmla="+- 0 1237 993"/>
                  <a:gd name="T1" fmla="*/ T0 w 245"/>
                  <a:gd name="T2" fmla="+- 0 29969 29969"/>
                  <a:gd name="T3" fmla="*/ 29969 h 33"/>
                  <a:gd name="T4" fmla="+- 0 993 993"/>
                  <a:gd name="T5" fmla="*/ T4 w 245"/>
                  <a:gd name="T6" fmla="+- 0 29969 29969"/>
                  <a:gd name="T7" fmla="*/ 29969 h 33"/>
                  <a:gd name="T8" fmla="+- 0 1203 993"/>
                  <a:gd name="T9" fmla="*/ T8 w 245"/>
                  <a:gd name="T10" fmla="+- 0 30002 29969"/>
                  <a:gd name="T11" fmla="*/ 30002 h 33"/>
                  <a:gd name="T12" fmla="+- 0 1237 993"/>
                  <a:gd name="T13" fmla="*/ T12 w 245"/>
                  <a:gd name="T14" fmla="+- 0 29969 29969"/>
                  <a:gd name="T15" fmla="*/ 29969 h 33"/>
                </a:gdLst>
                <a:ahLst/>
                <a:cxnLst>
                  <a:cxn ang="0">
                    <a:pos x="T1" y="T3"/>
                  </a:cxn>
                  <a:cxn ang="0">
                    <a:pos x="T5" y="T7"/>
                  </a:cxn>
                  <a:cxn ang="0">
                    <a:pos x="T9" y="T11"/>
                  </a:cxn>
                  <a:cxn ang="0">
                    <a:pos x="T13" y="T15"/>
                  </a:cxn>
                </a:cxnLst>
                <a:rect l="0" t="0" r="r" b="b"/>
                <a:pathLst>
                  <a:path w="245" h="33">
                    <a:moveTo>
                      <a:pt x="244" y="0"/>
                    </a:moveTo>
                    <a:lnTo>
                      <a:pt x="0" y="0"/>
                    </a:lnTo>
                    <a:lnTo>
                      <a:pt x="210" y="33"/>
                    </a:lnTo>
                    <a:lnTo>
                      <a:pt x="244"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014" name="Group 1278">
              <a:extLst>
                <a:ext uri="{FF2B5EF4-FFF2-40B4-BE49-F238E27FC236}">
                  <a16:creationId xmlns:a16="http://schemas.microsoft.com/office/drawing/2014/main" id="{8B612C6B-FBFA-49CC-94B8-3BE9AFC11916}"/>
                </a:ext>
              </a:extLst>
            </p:cNvPr>
            <p:cNvGrpSpPr>
              <a:grpSpLocks/>
            </p:cNvGrpSpPr>
            <p:nvPr/>
          </p:nvGrpSpPr>
          <p:grpSpPr bwMode="auto">
            <a:xfrm>
              <a:off x="993" y="29969"/>
              <a:ext cx="245" cy="33"/>
              <a:chOff x="993" y="29969"/>
              <a:chExt cx="245" cy="33"/>
            </a:xfrm>
          </p:grpSpPr>
          <p:sp>
            <p:nvSpPr>
              <p:cNvPr id="20102" name="Freeform 1279">
                <a:extLst>
                  <a:ext uri="{FF2B5EF4-FFF2-40B4-BE49-F238E27FC236}">
                    <a16:creationId xmlns:a16="http://schemas.microsoft.com/office/drawing/2014/main" id="{3D164C35-F6EC-409A-8CE0-1BE6DA7F27D6}"/>
                  </a:ext>
                </a:extLst>
              </p:cNvPr>
              <p:cNvSpPr>
                <a:spLocks/>
              </p:cNvSpPr>
              <p:nvPr/>
            </p:nvSpPr>
            <p:spPr bwMode="auto">
              <a:xfrm>
                <a:off x="993" y="29969"/>
                <a:ext cx="245" cy="33"/>
              </a:xfrm>
              <a:custGeom>
                <a:avLst/>
                <a:gdLst>
                  <a:gd name="T0" fmla="+- 0 1237 993"/>
                  <a:gd name="T1" fmla="*/ T0 w 245"/>
                  <a:gd name="T2" fmla="+- 0 29969 29969"/>
                  <a:gd name="T3" fmla="*/ 29969 h 33"/>
                  <a:gd name="T4" fmla="+- 0 993 993"/>
                  <a:gd name="T5" fmla="*/ T4 w 245"/>
                  <a:gd name="T6" fmla="+- 0 29969 29969"/>
                  <a:gd name="T7" fmla="*/ 29969 h 33"/>
                  <a:gd name="T8" fmla="+- 0 1203 993"/>
                  <a:gd name="T9" fmla="*/ T8 w 245"/>
                  <a:gd name="T10" fmla="+- 0 30002 29969"/>
                  <a:gd name="T11" fmla="*/ 30002 h 33"/>
                  <a:gd name="T12" fmla="+- 0 1237 993"/>
                  <a:gd name="T13" fmla="*/ T12 w 245"/>
                  <a:gd name="T14" fmla="+- 0 29969 29969"/>
                  <a:gd name="T15" fmla="*/ 29969 h 33"/>
                </a:gdLst>
                <a:ahLst/>
                <a:cxnLst>
                  <a:cxn ang="0">
                    <a:pos x="T1" y="T3"/>
                  </a:cxn>
                  <a:cxn ang="0">
                    <a:pos x="T5" y="T7"/>
                  </a:cxn>
                  <a:cxn ang="0">
                    <a:pos x="T9" y="T11"/>
                  </a:cxn>
                  <a:cxn ang="0">
                    <a:pos x="T13" y="T15"/>
                  </a:cxn>
                </a:cxnLst>
                <a:rect l="0" t="0" r="r" b="b"/>
                <a:pathLst>
                  <a:path w="245" h="33">
                    <a:moveTo>
                      <a:pt x="244" y="0"/>
                    </a:moveTo>
                    <a:lnTo>
                      <a:pt x="0" y="0"/>
                    </a:lnTo>
                    <a:lnTo>
                      <a:pt x="210" y="33"/>
                    </a:lnTo>
                    <a:lnTo>
                      <a:pt x="244" y="0"/>
                    </a:lnTo>
                    <a:close/>
                  </a:path>
                </a:pathLst>
              </a:custGeom>
              <a:noFill/>
              <a:ln w="0">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15" name="Group 1280">
              <a:extLst>
                <a:ext uri="{FF2B5EF4-FFF2-40B4-BE49-F238E27FC236}">
                  <a16:creationId xmlns:a16="http://schemas.microsoft.com/office/drawing/2014/main" id="{F736132E-43C1-44D4-B4EB-CB698BC15C1A}"/>
                </a:ext>
              </a:extLst>
            </p:cNvPr>
            <p:cNvGrpSpPr>
              <a:grpSpLocks/>
            </p:cNvGrpSpPr>
            <p:nvPr/>
          </p:nvGrpSpPr>
          <p:grpSpPr bwMode="auto">
            <a:xfrm>
              <a:off x="993" y="29969"/>
              <a:ext cx="210" cy="33"/>
              <a:chOff x="993" y="29969"/>
              <a:chExt cx="210" cy="33"/>
            </a:xfrm>
          </p:grpSpPr>
          <p:sp>
            <p:nvSpPr>
              <p:cNvPr id="20101" name="Freeform 1281">
                <a:extLst>
                  <a:ext uri="{FF2B5EF4-FFF2-40B4-BE49-F238E27FC236}">
                    <a16:creationId xmlns:a16="http://schemas.microsoft.com/office/drawing/2014/main" id="{896F5856-E321-4B46-BC71-F85AB10D6F47}"/>
                  </a:ext>
                </a:extLst>
              </p:cNvPr>
              <p:cNvSpPr>
                <a:spLocks/>
              </p:cNvSpPr>
              <p:nvPr/>
            </p:nvSpPr>
            <p:spPr bwMode="auto">
              <a:xfrm>
                <a:off x="993" y="29969"/>
                <a:ext cx="210" cy="33"/>
              </a:xfrm>
              <a:custGeom>
                <a:avLst/>
                <a:gdLst>
                  <a:gd name="T0" fmla="+- 0 993 993"/>
                  <a:gd name="T1" fmla="*/ T0 w 210"/>
                  <a:gd name="T2" fmla="+- 0 29969 29969"/>
                  <a:gd name="T3" fmla="*/ 29969 h 33"/>
                  <a:gd name="T4" fmla="+- 0 1203 993"/>
                  <a:gd name="T5" fmla="*/ T4 w 210"/>
                  <a:gd name="T6" fmla="+- 0 30002 29969"/>
                  <a:gd name="T7" fmla="*/ 30002 h 33"/>
                  <a:gd name="T8" fmla="+- 0 1026 993"/>
                  <a:gd name="T9" fmla="*/ T8 w 210"/>
                  <a:gd name="T10" fmla="+- 0 30002 29969"/>
                  <a:gd name="T11" fmla="*/ 30002 h 33"/>
                  <a:gd name="T12" fmla="+- 0 993 993"/>
                  <a:gd name="T13" fmla="*/ T12 w 210"/>
                  <a:gd name="T14" fmla="+- 0 29969 29969"/>
                  <a:gd name="T15" fmla="*/ 29969 h 33"/>
                </a:gdLst>
                <a:ahLst/>
                <a:cxnLst>
                  <a:cxn ang="0">
                    <a:pos x="T1" y="T3"/>
                  </a:cxn>
                  <a:cxn ang="0">
                    <a:pos x="T5" y="T7"/>
                  </a:cxn>
                  <a:cxn ang="0">
                    <a:pos x="T9" y="T11"/>
                  </a:cxn>
                  <a:cxn ang="0">
                    <a:pos x="T13" y="T15"/>
                  </a:cxn>
                </a:cxnLst>
                <a:rect l="0" t="0" r="r" b="b"/>
                <a:pathLst>
                  <a:path w="210" h="33">
                    <a:moveTo>
                      <a:pt x="0" y="0"/>
                    </a:moveTo>
                    <a:lnTo>
                      <a:pt x="210" y="33"/>
                    </a:lnTo>
                    <a:lnTo>
                      <a:pt x="33" y="33"/>
                    </a:lnTo>
                    <a:lnTo>
                      <a:pt x="0" y="0"/>
                    </a:lnTo>
                    <a:close/>
                  </a:path>
                </a:pathLst>
              </a:custGeom>
              <a:noFill/>
              <a:ln w="0">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16" name="Group 1282">
              <a:extLst>
                <a:ext uri="{FF2B5EF4-FFF2-40B4-BE49-F238E27FC236}">
                  <a16:creationId xmlns:a16="http://schemas.microsoft.com/office/drawing/2014/main" id="{DEDA5FB0-86BA-4E13-806D-E2CECEAEFDAD}"/>
                </a:ext>
              </a:extLst>
            </p:cNvPr>
            <p:cNvGrpSpPr>
              <a:grpSpLocks/>
            </p:cNvGrpSpPr>
            <p:nvPr/>
          </p:nvGrpSpPr>
          <p:grpSpPr bwMode="auto">
            <a:xfrm>
              <a:off x="1026" y="30002"/>
              <a:ext cx="136" cy="30"/>
              <a:chOff x="1026" y="30002"/>
              <a:chExt cx="136" cy="30"/>
            </a:xfrm>
          </p:grpSpPr>
          <p:sp>
            <p:nvSpPr>
              <p:cNvPr id="20100" name="Freeform 1283">
                <a:extLst>
                  <a:ext uri="{FF2B5EF4-FFF2-40B4-BE49-F238E27FC236}">
                    <a16:creationId xmlns:a16="http://schemas.microsoft.com/office/drawing/2014/main" id="{1D7E4000-1CCD-48ED-87FC-400AE21DCF7A}"/>
                  </a:ext>
                </a:extLst>
              </p:cNvPr>
              <p:cNvSpPr>
                <a:spLocks/>
              </p:cNvSpPr>
              <p:nvPr/>
            </p:nvSpPr>
            <p:spPr bwMode="auto">
              <a:xfrm>
                <a:off x="1026" y="30002"/>
                <a:ext cx="136" cy="30"/>
              </a:xfrm>
              <a:custGeom>
                <a:avLst/>
                <a:gdLst>
                  <a:gd name="T0" fmla="+- 0 1026 1026"/>
                  <a:gd name="T1" fmla="*/ T0 w 136"/>
                  <a:gd name="T2" fmla="+- 0 30002 30002"/>
                  <a:gd name="T3" fmla="*/ 30002 h 30"/>
                  <a:gd name="T4" fmla="+- 0 1068 1026"/>
                  <a:gd name="T5" fmla="*/ T4 w 136"/>
                  <a:gd name="T6" fmla="+- 0 30023 30002"/>
                  <a:gd name="T7" fmla="*/ 30023 h 30"/>
                  <a:gd name="T8" fmla="+- 0 1115 1026"/>
                  <a:gd name="T9" fmla="*/ T8 w 136"/>
                  <a:gd name="T10" fmla="+- 0 30031 30002"/>
                  <a:gd name="T11" fmla="*/ 30031 h 30"/>
                  <a:gd name="T12" fmla="+- 0 1162 1026"/>
                  <a:gd name="T13" fmla="*/ T12 w 136"/>
                  <a:gd name="T14" fmla="+- 0 30023 30002"/>
                  <a:gd name="T15" fmla="*/ 30023 h 30"/>
                  <a:gd name="T16" fmla="+- 0 1026 1026"/>
                  <a:gd name="T17" fmla="*/ T16 w 136"/>
                  <a:gd name="T18" fmla="+- 0 30002 30002"/>
                  <a:gd name="T19" fmla="*/ 30002 h 30"/>
                </a:gdLst>
                <a:ahLst/>
                <a:cxnLst>
                  <a:cxn ang="0">
                    <a:pos x="T1" y="T3"/>
                  </a:cxn>
                  <a:cxn ang="0">
                    <a:pos x="T5" y="T7"/>
                  </a:cxn>
                  <a:cxn ang="0">
                    <a:pos x="T9" y="T11"/>
                  </a:cxn>
                  <a:cxn ang="0">
                    <a:pos x="T13" y="T15"/>
                  </a:cxn>
                  <a:cxn ang="0">
                    <a:pos x="T17" y="T19"/>
                  </a:cxn>
                </a:cxnLst>
                <a:rect l="0" t="0" r="r" b="b"/>
                <a:pathLst>
                  <a:path w="136" h="30">
                    <a:moveTo>
                      <a:pt x="0" y="0"/>
                    </a:moveTo>
                    <a:lnTo>
                      <a:pt x="42" y="21"/>
                    </a:lnTo>
                    <a:lnTo>
                      <a:pt x="89" y="29"/>
                    </a:lnTo>
                    <a:lnTo>
                      <a:pt x="136" y="21"/>
                    </a:lnTo>
                    <a:lnTo>
                      <a:pt x="0"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017" name="Group 1284">
              <a:extLst>
                <a:ext uri="{FF2B5EF4-FFF2-40B4-BE49-F238E27FC236}">
                  <a16:creationId xmlns:a16="http://schemas.microsoft.com/office/drawing/2014/main" id="{2F2D1992-216E-4124-BE29-F301D2DC665E}"/>
                </a:ext>
              </a:extLst>
            </p:cNvPr>
            <p:cNvGrpSpPr>
              <a:grpSpLocks/>
            </p:cNvGrpSpPr>
            <p:nvPr/>
          </p:nvGrpSpPr>
          <p:grpSpPr bwMode="auto">
            <a:xfrm>
              <a:off x="1026" y="30002"/>
              <a:ext cx="136" cy="22"/>
              <a:chOff x="1026" y="30002"/>
              <a:chExt cx="136" cy="22"/>
            </a:xfrm>
          </p:grpSpPr>
          <p:sp>
            <p:nvSpPr>
              <p:cNvPr id="20099" name="Freeform 1285">
                <a:extLst>
                  <a:ext uri="{FF2B5EF4-FFF2-40B4-BE49-F238E27FC236}">
                    <a16:creationId xmlns:a16="http://schemas.microsoft.com/office/drawing/2014/main" id="{B86B9953-F600-4F84-B273-E2744FA7DBC7}"/>
                  </a:ext>
                </a:extLst>
              </p:cNvPr>
              <p:cNvSpPr>
                <a:spLocks/>
              </p:cNvSpPr>
              <p:nvPr/>
            </p:nvSpPr>
            <p:spPr bwMode="auto">
              <a:xfrm>
                <a:off x="1026" y="30002"/>
                <a:ext cx="136" cy="22"/>
              </a:xfrm>
              <a:custGeom>
                <a:avLst/>
                <a:gdLst>
                  <a:gd name="T0" fmla="+- 0 1026 1026"/>
                  <a:gd name="T1" fmla="*/ T0 w 136"/>
                  <a:gd name="T2" fmla="+- 0 30002 30002"/>
                  <a:gd name="T3" fmla="*/ 30002 h 22"/>
                  <a:gd name="T4" fmla="+- 0 1068 1026"/>
                  <a:gd name="T5" fmla="*/ T4 w 136"/>
                  <a:gd name="T6" fmla="+- 0 30023 30002"/>
                  <a:gd name="T7" fmla="*/ 30023 h 22"/>
                  <a:gd name="T8" fmla="+- 0 1162 1026"/>
                  <a:gd name="T9" fmla="*/ T8 w 136"/>
                  <a:gd name="T10" fmla="+- 0 30023 30002"/>
                  <a:gd name="T11" fmla="*/ 30023 h 22"/>
                  <a:gd name="T12" fmla="+- 0 1026 1026"/>
                  <a:gd name="T13" fmla="*/ T12 w 136"/>
                  <a:gd name="T14" fmla="+- 0 30002 30002"/>
                  <a:gd name="T15" fmla="*/ 30002 h 22"/>
                </a:gdLst>
                <a:ahLst/>
                <a:cxnLst>
                  <a:cxn ang="0">
                    <a:pos x="T1" y="T3"/>
                  </a:cxn>
                  <a:cxn ang="0">
                    <a:pos x="T5" y="T7"/>
                  </a:cxn>
                  <a:cxn ang="0">
                    <a:pos x="T9" y="T11"/>
                  </a:cxn>
                  <a:cxn ang="0">
                    <a:pos x="T13" y="T15"/>
                  </a:cxn>
                </a:cxnLst>
                <a:rect l="0" t="0" r="r" b="b"/>
                <a:pathLst>
                  <a:path w="136" h="22">
                    <a:moveTo>
                      <a:pt x="0" y="0"/>
                    </a:moveTo>
                    <a:lnTo>
                      <a:pt x="42" y="21"/>
                    </a:lnTo>
                    <a:lnTo>
                      <a:pt x="136" y="21"/>
                    </a:lnTo>
                    <a:lnTo>
                      <a:pt x="0" y="0"/>
                    </a:lnTo>
                    <a:close/>
                  </a:path>
                </a:pathLst>
              </a:custGeom>
              <a:noFill/>
              <a:ln w="0">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18" name="Group 1286">
              <a:extLst>
                <a:ext uri="{FF2B5EF4-FFF2-40B4-BE49-F238E27FC236}">
                  <a16:creationId xmlns:a16="http://schemas.microsoft.com/office/drawing/2014/main" id="{D94E529A-4191-48C6-8936-556C490DECE6}"/>
                </a:ext>
              </a:extLst>
            </p:cNvPr>
            <p:cNvGrpSpPr>
              <a:grpSpLocks/>
            </p:cNvGrpSpPr>
            <p:nvPr/>
          </p:nvGrpSpPr>
          <p:grpSpPr bwMode="auto">
            <a:xfrm>
              <a:off x="1068" y="30024"/>
              <a:ext cx="94" cy="8"/>
              <a:chOff x="1068" y="30024"/>
              <a:chExt cx="94" cy="8"/>
            </a:xfrm>
          </p:grpSpPr>
          <p:sp>
            <p:nvSpPr>
              <p:cNvPr id="20098" name="Freeform 1287">
                <a:extLst>
                  <a:ext uri="{FF2B5EF4-FFF2-40B4-BE49-F238E27FC236}">
                    <a16:creationId xmlns:a16="http://schemas.microsoft.com/office/drawing/2014/main" id="{13124803-2264-4D78-80AD-AC643B83E901}"/>
                  </a:ext>
                </a:extLst>
              </p:cNvPr>
              <p:cNvSpPr>
                <a:spLocks/>
              </p:cNvSpPr>
              <p:nvPr/>
            </p:nvSpPr>
            <p:spPr bwMode="auto">
              <a:xfrm>
                <a:off x="1068" y="30024"/>
                <a:ext cx="94" cy="8"/>
              </a:xfrm>
              <a:custGeom>
                <a:avLst/>
                <a:gdLst>
                  <a:gd name="T0" fmla="+- 0 1068 1068"/>
                  <a:gd name="T1" fmla="*/ T0 w 94"/>
                  <a:gd name="T2" fmla="+- 0 30024 30024"/>
                  <a:gd name="T3" fmla="*/ 30024 h 8"/>
                  <a:gd name="T4" fmla="+- 0 1162 1068"/>
                  <a:gd name="T5" fmla="*/ T4 w 94"/>
                  <a:gd name="T6" fmla="+- 0 30024 30024"/>
                  <a:gd name="T7" fmla="*/ 30024 h 8"/>
                  <a:gd name="T8" fmla="+- 0 1115 1068"/>
                  <a:gd name="T9" fmla="*/ T8 w 94"/>
                  <a:gd name="T10" fmla="+- 0 30031 30024"/>
                  <a:gd name="T11" fmla="*/ 30031 h 8"/>
                  <a:gd name="T12" fmla="+- 0 1068 1068"/>
                  <a:gd name="T13" fmla="*/ T12 w 94"/>
                  <a:gd name="T14" fmla="+- 0 30024 30024"/>
                  <a:gd name="T15" fmla="*/ 30024 h 8"/>
                </a:gdLst>
                <a:ahLst/>
                <a:cxnLst>
                  <a:cxn ang="0">
                    <a:pos x="T1" y="T3"/>
                  </a:cxn>
                  <a:cxn ang="0">
                    <a:pos x="T5" y="T7"/>
                  </a:cxn>
                  <a:cxn ang="0">
                    <a:pos x="T9" y="T11"/>
                  </a:cxn>
                  <a:cxn ang="0">
                    <a:pos x="T13" y="T15"/>
                  </a:cxn>
                </a:cxnLst>
                <a:rect l="0" t="0" r="r" b="b"/>
                <a:pathLst>
                  <a:path w="94" h="8">
                    <a:moveTo>
                      <a:pt x="0" y="0"/>
                    </a:moveTo>
                    <a:lnTo>
                      <a:pt x="94" y="0"/>
                    </a:lnTo>
                    <a:lnTo>
                      <a:pt x="47" y="7"/>
                    </a:lnTo>
                    <a:lnTo>
                      <a:pt x="0" y="0"/>
                    </a:lnTo>
                    <a:close/>
                  </a:path>
                </a:pathLst>
              </a:custGeom>
              <a:noFill/>
              <a:ln w="0">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19" name="Group 1288">
              <a:extLst>
                <a:ext uri="{FF2B5EF4-FFF2-40B4-BE49-F238E27FC236}">
                  <a16:creationId xmlns:a16="http://schemas.microsoft.com/office/drawing/2014/main" id="{DB757415-1492-4E9B-A181-2F4B91B85F00}"/>
                </a:ext>
              </a:extLst>
            </p:cNvPr>
            <p:cNvGrpSpPr>
              <a:grpSpLocks/>
            </p:cNvGrpSpPr>
            <p:nvPr/>
          </p:nvGrpSpPr>
          <p:grpSpPr bwMode="auto">
            <a:xfrm>
              <a:off x="1026" y="30002"/>
              <a:ext cx="177" cy="22"/>
              <a:chOff x="1026" y="30002"/>
              <a:chExt cx="177" cy="22"/>
            </a:xfrm>
          </p:grpSpPr>
          <p:sp>
            <p:nvSpPr>
              <p:cNvPr id="20097" name="Freeform 1289">
                <a:extLst>
                  <a:ext uri="{FF2B5EF4-FFF2-40B4-BE49-F238E27FC236}">
                    <a16:creationId xmlns:a16="http://schemas.microsoft.com/office/drawing/2014/main" id="{4143DAC9-4393-4560-B425-5D4AE8229B0B}"/>
                  </a:ext>
                </a:extLst>
              </p:cNvPr>
              <p:cNvSpPr>
                <a:spLocks/>
              </p:cNvSpPr>
              <p:nvPr/>
            </p:nvSpPr>
            <p:spPr bwMode="auto">
              <a:xfrm>
                <a:off x="1026" y="30002"/>
                <a:ext cx="177" cy="22"/>
              </a:xfrm>
              <a:custGeom>
                <a:avLst/>
                <a:gdLst>
                  <a:gd name="T0" fmla="+- 0 1203 1026"/>
                  <a:gd name="T1" fmla="*/ T0 w 177"/>
                  <a:gd name="T2" fmla="+- 0 30002 30002"/>
                  <a:gd name="T3" fmla="*/ 30002 h 22"/>
                  <a:gd name="T4" fmla="+- 0 1026 1026"/>
                  <a:gd name="T5" fmla="*/ T4 w 177"/>
                  <a:gd name="T6" fmla="+- 0 30002 30002"/>
                  <a:gd name="T7" fmla="*/ 30002 h 22"/>
                  <a:gd name="T8" fmla="+- 0 1162 1026"/>
                  <a:gd name="T9" fmla="*/ T8 w 177"/>
                  <a:gd name="T10" fmla="+- 0 30023 30002"/>
                  <a:gd name="T11" fmla="*/ 30023 h 22"/>
                  <a:gd name="T12" fmla="+- 0 1203 1026"/>
                  <a:gd name="T13" fmla="*/ T12 w 177"/>
                  <a:gd name="T14" fmla="+- 0 30002 30002"/>
                  <a:gd name="T15" fmla="*/ 30002 h 22"/>
                </a:gdLst>
                <a:ahLst/>
                <a:cxnLst>
                  <a:cxn ang="0">
                    <a:pos x="T1" y="T3"/>
                  </a:cxn>
                  <a:cxn ang="0">
                    <a:pos x="T5" y="T7"/>
                  </a:cxn>
                  <a:cxn ang="0">
                    <a:pos x="T9" y="T11"/>
                  </a:cxn>
                  <a:cxn ang="0">
                    <a:pos x="T13" y="T15"/>
                  </a:cxn>
                </a:cxnLst>
                <a:rect l="0" t="0" r="r" b="b"/>
                <a:pathLst>
                  <a:path w="177" h="22">
                    <a:moveTo>
                      <a:pt x="177" y="0"/>
                    </a:moveTo>
                    <a:lnTo>
                      <a:pt x="0" y="0"/>
                    </a:lnTo>
                    <a:lnTo>
                      <a:pt x="136" y="21"/>
                    </a:lnTo>
                    <a:lnTo>
                      <a:pt x="177"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020" name="Group 1290">
              <a:extLst>
                <a:ext uri="{FF2B5EF4-FFF2-40B4-BE49-F238E27FC236}">
                  <a16:creationId xmlns:a16="http://schemas.microsoft.com/office/drawing/2014/main" id="{9130A945-770A-403D-A59E-708871B74FF9}"/>
                </a:ext>
              </a:extLst>
            </p:cNvPr>
            <p:cNvGrpSpPr>
              <a:grpSpLocks/>
            </p:cNvGrpSpPr>
            <p:nvPr/>
          </p:nvGrpSpPr>
          <p:grpSpPr bwMode="auto">
            <a:xfrm>
              <a:off x="1026" y="30002"/>
              <a:ext cx="177" cy="22"/>
              <a:chOff x="1026" y="30002"/>
              <a:chExt cx="177" cy="22"/>
            </a:xfrm>
          </p:grpSpPr>
          <p:sp>
            <p:nvSpPr>
              <p:cNvPr id="20096" name="Freeform 1291">
                <a:extLst>
                  <a:ext uri="{FF2B5EF4-FFF2-40B4-BE49-F238E27FC236}">
                    <a16:creationId xmlns:a16="http://schemas.microsoft.com/office/drawing/2014/main" id="{43F302C3-7269-4AB5-A985-F9D87E17F475}"/>
                  </a:ext>
                </a:extLst>
              </p:cNvPr>
              <p:cNvSpPr>
                <a:spLocks/>
              </p:cNvSpPr>
              <p:nvPr/>
            </p:nvSpPr>
            <p:spPr bwMode="auto">
              <a:xfrm>
                <a:off x="1026" y="30002"/>
                <a:ext cx="177" cy="22"/>
              </a:xfrm>
              <a:custGeom>
                <a:avLst/>
                <a:gdLst>
                  <a:gd name="T0" fmla="+- 0 1026 1026"/>
                  <a:gd name="T1" fmla="*/ T0 w 177"/>
                  <a:gd name="T2" fmla="+- 0 30002 30002"/>
                  <a:gd name="T3" fmla="*/ 30002 h 22"/>
                  <a:gd name="T4" fmla="+- 0 1203 1026"/>
                  <a:gd name="T5" fmla="*/ T4 w 177"/>
                  <a:gd name="T6" fmla="+- 0 30002 30002"/>
                  <a:gd name="T7" fmla="*/ 30002 h 22"/>
                  <a:gd name="T8" fmla="+- 0 1162 1026"/>
                  <a:gd name="T9" fmla="*/ T8 w 177"/>
                  <a:gd name="T10" fmla="+- 0 30023 30002"/>
                  <a:gd name="T11" fmla="*/ 30023 h 22"/>
                  <a:gd name="T12" fmla="+- 0 1026 1026"/>
                  <a:gd name="T13" fmla="*/ T12 w 177"/>
                  <a:gd name="T14" fmla="+- 0 30002 30002"/>
                  <a:gd name="T15" fmla="*/ 30002 h 22"/>
                </a:gdLst>
                <a:ahLst/>
                <a:cxnLst>
                  <a:cxn ang="0">
                    <a:pos x="T1" y="T3"/>
                  </a:cxn>
                  <a:cxn ang="0">
                    <a:pos x="T5" y="T7"/>
                  </a:cxn>
                  <a:cxn ang="0">
                    <a:pos x="T9" y="T11"/>
                  </a:cxn>
                  <a:cxn ang="0">
                    <a:pos x="T13" y="T15"/>
                  </a:cxn>
                </a:cxnLst>
                <a:rect l="0" t="0" r="r" b="b"/>
                <a:pathLst>
                  <a:path w="177" h="22">
                    <a:moveTo>
                      <a:pt x="0" y="0"/>
                    </a:moveTo>
                    <a:lnTo>
                      <a:pt x="177" y="0"/>
                    </a:lnTo>
                    <a:lnTo>
                      <a:pt x="136" y="21"/>
                    </a:lnTo>
                    <a:lnTo>
                      <a:pt x="0" y="0"/>
                    </a:lnTo>
                    <a:close/>
                  </a:path>
                </a:pathLst>
              </a:custGeom>
              <a:noFill/>
              <a:ln w="0">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21" name="Group 1292">
              <a:extLst>
                <a:ext uri="{FF2B5EF4-FFF2-40B4-BE49-F238E27FC236}">
                  <a16:creationId xmlns:a16="http://schemas.microsoft.com/office/drawing/2014/main" id="{5B20D20E-D553-4362-950A-689309984FCF}"/>
                </a:ext>
              </a:extLst>
            </p:cNvPr>
            <p:cNvGrpSpPr>
              <a:grpSpLocks/>
            </p:cNvGrpSpPr>
            <p:nvPr/>
          </p:nvGrpSpPr>
          <p:grpSpPr bwMode="auto">
            <a:xfrm>
              <a:off x="965" y="29730"/>
              <a:ext cx="302" cy="302"/>
              <a:chOff x="965" y="29730"/>
              <a:chExt cx="302" cy="302"/>
            </a:xfrm>
          </p:grpSpPr>
          <p:sp>
            <p:nvSpPr>
              <p:cNvPr id="3455" name="Freeform 1293">
                <a:extLst>
                  <a:ext uri="{FF2B5EF4-FFF2-40B4-BE49-F238E27FC236}">
                    <a16:creationId xmlns:a16="http://schemas.microsoft.com/office/drawing/2014/main" id="{C60A9858-1D68-49F9-B950-EF0AA1E6AF55}"/>
                  </a:ext>
                </a:extLst>
              </p:cNvPr>
              <p:cNvSpPr>
                <a:spLocks/>
              </p:cNvSpPr>
              <p:nvPr/>
            </p:nvSpPr>
            <p:spPr bwMode="auto">
              <a:xfrm>
                <a:off x="965" y="29730"/>
                <a:ext cx="302" cy="302"/>
              </a:xfrm>
              <a:custGeom>
                <a:avLst/>
                <a:gdLst>
                  <a:gd name="T0" fmla="+- 0 1266 965"/>
                  <a:gd name="T1" fmla="*/ T0 w 302"/>
                  <a:gd name="T2" fmla="+- 0 29881 29730"/>
                  <a:gd name="T3" fmla="*/ 29881 h 302"/>
                  <a:gd name="T4" fmla="+- 0 1237 965"/>
                  <a:gd name="T5" fmla="*/ T4 w 302"/>
                  <a:gd name="T6" fmla="+- 0 29792 29730"/>
                  <a:gd name="T7" fmla="*/ 29792 h 302"/>
                  <a:gd name="T8" fmla="+- 0 1162 965"/>
                  <a:gd name="T9" fmla="*/ T8 w 302"/>
                  <a:gd name="T10" fmla="+- 0 29737 29730"/>
                  <a:gd name="T11" fmla="*/ 29737 h 302"/>
                  <a:gd name="T12" fmla="+- 0 1115 965"/>
                  <a:gd name="T13" fmla="*/ T12 w 302"/>
                  <a:gd name="T14" fmla="+- 0 29730 29730"/>
                  <a:gd name="T15" fmla="*/ 29730 h 302"/>
                  <a:gd name="T16" fmla="+- 0 1068 965"/>
                  <a:gd name="T17" fmla="*/ T16 w 302"/>
                  <a:gd name="T18" fmla="+- 0 29737 29730"/>
                  <a:gd name="T19" fmla="*/ 29737 h 302"/>
                  <a:gd name="T20" fmla="+- 0 1026 965"/>
                  <a:gd name="T21" fmla="*/ T20 w 302"/>
                  <a:gd name="T22" fmla="+- 0 29759 29730"/>
                  <a:gd name="T23" fmla="*/ 29759 h 302"/>
                  <a:gd name="T24" fmla="+- 0 993 965"/>
                  <a:gd name="T25" fmla="*/ T24 w 302"/>
                  <a:gd name="T26" fmla="+- 0 29792 29730"/>
                  <a:gd name="T27" fmla="*/ 29792 h 302"/>
                  <a:gd name="T28" fmla="+- 0 971 965"/>
                  <a:gd name="T29" fmla="*/ T28 w 302"/>
                  <a:gd name="T30" fmla="+- 0 29833 29730"/>
                  <a:gd name="T31" fmla="*/ 29833 h 302"/>
                  <a:gd name="T32" fmla="+- 0 965 965"/>
                  <a:gd name="T33" fmla="*/ T32 w 302"/>
                  <a:gd name="T34" fmla="+- 0 29881 29730"/>
                  <a:gd name="T35" fmla="*/ 29881 h 302"/>
                  <a:gd name="T36" fmla="+- 0 971 965"/>
                  <a:gd name="T37" fmla="*/ T36 w 302"/>
                  <a:gd name="T38" fmla="+- 0 29927 29730"/>
                  <a:gd name="T39" fmla="*/ 29927 h 302"/>
                  <a:gd name="T40" fmla="+- 0 993 965"/>
                  <a:gd name="T41" fmla="*/ T40 w 302"/>
                  <a:gd name="T42" fmla="+- 0 29969 29730"/>
                  <a:gd name="T43" fmla="*/ 29969 h 302"/>
                  <a:gd name="T44" fmla="+- 0 1026 965"/>
                  <a:gd name="T45" fmla="*/ T44 w 302"/>
                  <a:gd name="T46" fmla="+- 0 30002 29730"/>
                  <a:gd name="T47" fmla="*/ 30002 h 302"/>
                  <a:gd name="T48" fmla="+- 0 1068 965"/>
                  <a:gd name="T49" fmla="*/ T48 w 302"/>
                  <a:gd name="T50" fmla="+- 0 30024 29730"/>
                  <a:gd name="T51" fmla="*/ 30024 h 302"/>
                  <a:gd name="T52" fmla="+- 0 1115 965"/>
                  <a:gd name="T53" fmla="*/ T52 w 302"/>
                  <a:gd name="T54" fmla="+- 0 30031 29730"/>
                  <a:gd name="T55" fmla="*/ 30031 h 302"/>
                  <a:gd name="T56" fmla="+- 0 1162 965"/>
                  <a:gd name="T57" fmla="*/ T56 w 302"/>
                  <a:gd name="T58" fmla="+- 0 30024 29730"/>
                  <a:gd name="T59" fmla="*/ 30024 h 302"/>
                  <a:gd name="T60" fmla="+- 0 1203 965"/>
                  <a:gd name="T61" fmla="*/ T60 w 302"/>
                  <a:gd name="T62" fmla="+- 0 30002 29730"/>
                  <a:gd name="T63" fmla="*/ 30002 h 302"/>
                  <a:gd name="T64" fmla="+- 0 1237 965"/>
                  <a:gd name="T65" fmla="*/ T64 w 302"/>
                  <a:gd name="T66" fmla="+- 0 29969 29730"/>
                  <a:gd name="T67" fmla="*/ 29969 h 302"/>
                  <a:gd name="T68" fmla="+- 0 1258 965"/>
                  <a:gd name="T69" fmla="*/ T68 w 302"/>
                  <a:gd name="T70" fmla="+- 0 29927 29730"/>
                  <a:gd name="T71" fmla="*/ 29927 h 302"/>
                  <a:gd name="T72" fmla="+- 0 1266 965"/>
                  <a:gd name="T73" fmla="*/ T72 w 302"/>
                  <a:gd name="T74" fmla="+- 0 29881 29730"/>
                  <a:gd name="T75" fmla="*/ 29881 h 30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302" h="302">
                    <a:moveTo>
                      <a:pt x="301" y="151"/>
                    </a:moveTo>
                    <a:lnTo>
                      <a:pt x="272" y="62"/>
                    </a:lnTo>
                    <a:lnTo>
                      <a:pt x="197" y="7"/>
                    </a:lnTo>
                    <a:lnTo>
                      <a:pt x="150" y="0"/>
                    </a:lnTo>
                    <a:lnTo>
                      <a:pt x="103" y="7"/>
                    </a:lnTo>
                    <a:lnTo>
                      <a:pt x="61" y="29"/>
                    </a:lnTo>
                    <a:lnTo>
                      <a:pt x="28" y="62"/>
                    </a:lnTo>
                    <a:lnTo>
                      <a:pt x="6" y="103"/>
                    </a:lnTo>
                    <a:lnTo>
                      <a:pt x="0" y="151"/>
                    </a:lnTo>
                    <a:lnTo>
                      <a:pt x="6" y="197"/>
                    </a:lnTo>
                    <a:lnTo>
                      <a:pt x="28" y="239"/>
                    </a:lnTo>
                    <a:lnTo>
                      <a:pt x="61" y="272"/>
                    </a:lnTo>
                    <a:lnTo>
                      <a:pt x="103" y="294"/>
                    </a:lnTo>
                    <a:lnTo>
                      <a:pt x="150" y="301"/>
                    </a:lnTo>
                    <a:lnTo>
                      <a:pt x="197" y="294"/>
                    </a:lnTo>
                    <a:lnTo>
                      <a:pt x="238" y="272"/>
                    </a:lnTo>
                    <a:lnTo>
                      <a:pt x="272" y="239"/>
                    </a:lnTo>
                    <a:lnTo>
                      <a:pt x="293" y="197"/>
                    </a:lnTo>
                    <a:lnTo>
                      <a:pt x="301" y="151"/>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22" name="Group 1294">
              <a:extLst>
                <a:ext uri="{FF2B5EF4-FFF2-40B4-BE49-F238E27FC236}">
                  <a16:creationId xmlns:a16="http://schemas.microsoft.com/office/drawing/2014/main" id="{B9366727-9B51-48BF-95BA-76C68085AC14}"/>
                </a:ext>
              </a:extLst>
            </p:cNvPr>
            <p:cNvGrpSpPr>
              <a:grpSpLocks/>
            </p:cNvGrpSpPr>
            <p:nvPr/>
          </p:nvGrpSpPr>
          <p:grpSpPr bwMode="auto">
            <a:xfrm>
              <a:off x="818" y="30423"/>
              <a:ext cx="607" cy="2"/>
              <a:chOff x="818" y="30423"/>
              <a:chExt cx="607" cy="2"/>
            </a:xfrm>
          </p:grpSpPr>
          <p:sp>
            <p:nvSpPr>
              <p:cNvPr id="3454" name="Freeform 1295">
                <a:extLst>
                  <a:ext uri="{FF2B5EF4-FFF2-40B4-BE49-F238E27FC236}">
                    <a16:creationId xmlns:a16="http://schemas.microsoft.com/office/drawing/2014/main" id="{2872A44A-EFC4-4D7F-A043-BD1E16CAEA32}"/>
                  </a:ext>
                </a:extLst>
              </p:cNvPr>
              <p:cNvSpPr>
                <a:spLocks/>
              </p:cNvSpPr>
              <p:nvPr/>
            </p:nvSpPr>
            <p:spPr bwMode="auto">
              <a:xfrm>
                <a:off x="818" y="30423"/>
                <a:ext cx="607" cy="2"/>
              </a:xfrm>
              <a:custGeom>
                <a:avLst/>
                <a:gdLst>
                  <a:gd name="T0" fmla="+- 0 818 818"/>
                  <a:gd name="T1" fmla="*/ T0 w 607"/>
                  <a:gd name="T2" fmla="+- 0 1424 818"/>
                  <a:gd name="T3" fmla="*/ T2 w 607"/>
                </a:gdLst>
                <a:ahLst/>
                <a:cxnLst>
                  <a:cxn ang="0">
                    <a:pos x="T1" y="0"/>
                  </a:cxn>
                  <a:cxn ang="0">
                    <a:pos x="T3" y="0"/>
                  </a:cxn>
                </a:cxnLst>
                <a:rect l="0" t="0" r="r" b="b"/>
                <a:pathLst>
                  <a:path w="607">
                    <a:moveTo>
                      <a:pt x="0" y="0"/>
                    </a:moveTo>
                    <a:lnTo>
                      <a:pt x="606" y="0"/>
                    </a:lnTo>
                  </a:path>
                </a:pathLst>
              </a:custGeom>
              <a:noFill/>
              <a:ln w="7553">
                <a:solidFill>
                  <a:srgbClr val="09DBD1"/>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23" name="Group 1296">
              <a:extLst>
                <a:ext uri="{FF2B5EF4-FFF2-40B4-BE49-F238E27FC236}">
                  <a16:creationId xmlns:a16="http://schemas.microsoft.com/office/drawing/2014/main" id="{2430ABAE-A1E1-4C67-8001-B43E43408621}"/>
                </a:ext>
              </a:extLst>
            </p:cNvPr>
            <p:cNvGrpSpPr>
              <a:grpSpLocks/>
            </p:cNvGrpSpPr>
            <p:nvPr/>
          </p:nvGrpSpPr>
          <p:grpSpPr bwMode="auto">
            <a:xfrm>
              <a:off x="818" y="30418"/>
              <a:ext cx="607" cy="10"/>
              <a:chOff x="818" y="30418"/>
              <a:chExt cx="607" cy="10"/>
            </a:xfrm>
          </p:grpSpPr>
          <p:sp>
            <p:nvSpPr>
              <p:cNvPr id="3453" name="Freeform 1297">
                <a:extLst>
                  <a:ext uri="{FF2B5EF4-FFF2-40B4-BE49-F238E27FC236}">
                    <a16:creationId xmlns:a16="http://schemas.microsoft.com/office/drawing/2014/main" id="{85FB1B10-47E5-4DB0-A409-8D46570F310B}"/>
                  </a:ext>
                </a:extLst>
              </p:cNvPr>
              <p:cNvSpPr>
                <a:spLocks/>
              </p:cNvSpPr>
              <p:nvPr/>
            </p:nvSpPr>
            <p:spPr bwMode="auto">
              <a:xfrm>
                <a:off x="818" y="30418"/>
                <a:ext cx="607" cy="10"/>
              </a:xfrm>
              <a:custGeom>
                <a:avLst/>
                <a:gdLst>
                  <a:gd name="T0" fmla="+- 0 818 818"/>
                  <a:gd name="T1" fmla="*/ T0 w 607"/>
                  <a:gd name="T2" fmla="+- 0 30418 30418"/>
                  <a:gd name="T3" fmla="*/ 30418 h 10"/>
                  <a:gd name="T4" fmla="+- 0 818 818"/>
                  <a:gd name="T5" fmla="*/ T4 w 607"/>
                  <a:gd name="T6" fmla="+- 0 30428 30418"/>
                  <a:gd name="T7" fmla="*/ 30428 h 10"/>
                  <a:gd name="T8" fmla="+- 0 1424 818"/>
                  <a:gd name="T9" fmla="*/ T8 w 607"/>
                  <a:gd name="T10" fmla="+- 0 30418 30418"/>
                  <a:gd name="T11" fmla="*/ 30418 h 10"/>
                  <a:gd name="T12" fmla="+- 0 818 818"/>
                  <a:gd name="T13" fmla="*/ T12 w 607"/>
                  <a:gd name="T14" fmla="+- 0 30418 30418"/>
                  <a:gd name="T15" fmla="*/ 30418 h 10"/>
                </a:gdLst>
                <a:ahLst/>
                <a:cxnLst>
                  <a:cxn ang="0">
                    <a:pos x="T1" y="T3"/>
                  </a:cxn>
                  <a:cxn ang="0">
                    <a:pos x="T5" y="T7"/>
                  </a:cxn>
                  <a:cxn ang="0">
                    <a:pos x="T9" y="T11"/>
                  </a:cxn>
                  <a:cxn ang="0">
                    <a:pos x="T13" y="T15"/>
                  </a:cxn>
                </a:cxnLst>
                <a:rect l="0" t="0" r="r" b="b"/>
                <a:pathLst>
                  <a:path w="607" h="10">
                    <a:moveTo>
                      <a:pt x="0" y="0"/>
                    </a:moveTo>
                    <a:lnTo>
                      <a:pt x="0" y="10"/>
                    </a:lnTo>
                    <a:lnTo>
                      <a:pt x="606" y="0"/>
                    </a:lnTo>
                    <a:lnTo>
                      <a:pt x="0" y="0"/>
                    </a:lnTo>
                    <a:close/>
                  </a:path>
                </a:pathLst>
              </a:custGeom>
              <a:noFill/>
              <a:ln w="0">
                <a:solidFill>
                  <a:srgbClr val="09DBD1"/>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24" name="Group 1298">
              <a:extLst>
                <a:ext uri="{FF2B5EF4-FFF2-40B4-BE49-F238E27FC236}">
                  <a16:creationId xmlns:a16="http://schemas.microsoft.com/office/drawing/2014/main" id="{264C61C6-3652-4187-87C2-3E368A01F234}"/>
                </a:ext>
              </a:extLst>
            </p:cNvPr>
            <p:cNvGrpSpPr>
              <a:grpSpLocks/>
            </p:cNvGrpSpPr>
            <p:nvPr/>
          </p:nvGrpSpPr>
          <p:grpSpPr bwMode="auto">
            <a:xfrm>
              <a:off x="818" y="30418"/>
              <a:ext cx="607" cy="10"/>
              <a:chOff x="818" y="30418"/>
              <a:chExt cx="607" cy="10"/>
            </a:xfrm>
          </p:grpSpPr>
          <p:sp>
            <p:nvSpPr>
              <p:cNvPr id="3452" name="Freeform 1299">
                <a:extLst>
                  <a:ext uri="{FF2B5EF4-FFF2-40B4-BE49-F238E27FC236}">
                    <a16:creationId xmlns:a16="http://schemas.microsoft.com/office/drawing/2014/main" id="{C92478F8-E357-40F7-925C-CBFC284E17E4}"/>
                  </a:ext>
                </a:extLst>
              </p:cNvPr>
              <p:cNvSpPr>
                <a:spLocks/>
              </p:cNvSpPr>
              <p:nvPr/>
            </p:nvSpPr>
            <p:spPr bwMode="auto">
              <a:xfrm>
                <a:off x="818" y="30418"/>
                <a:ext cx="607" cy="10"/>
              </a:xfrm>
              <a:custGeom>
                <a:avLst/>
                <a:gdLst>
                  <a:gd name="T0" fmla="+- 0 818 818"/>
                  <a:gd name="T1" fmla="*/ T0 w 607"/>
                  <a:gd name="T2" fmla="+- 0 30428 30418"/>
                  <a:gd name="T3" fmla="*/ 30428 h 10"/>
                  <a:gd name="T4" fmla="+- 0 1424 818"/>
                  <a:gd name="T5" fmla="*/ T4 w 607"/>
                  <a:gd name="T6" fmla="+- 0 30418 30418"/>
                  <a:gd name="T7" fmla="*/ 30418 h 10"/>
                  <a:gd name="T8" fmla="+- 0 1424 818"/>
                  <a:gd name="T9" fmla="*/ T8 w 607"/>
                  <a:gd name="T10" fmla="+- 0 30428 30418"/>
                  <a:gd name="T11" fmla="*/ 30428 h 10"/>
                  <a:gd name="T12" fmla="+- 0 818 818"/>
                  <a:gd name="T13" fmla="*/ T12 w 607"/>
                  <a:gd name="T14" fmla="+- 0 30428 30418"/>
                  <a:gd name="T15" fmla="*/ 30428 h 10"/>
                </a:gdLst>
                <a:ahLst/>
                <a:cxnLst>
                  <a:cxn ang="0">
                    <a:pos x="T1" y="T3"/>
                  </a:cxn>
                  <a:cxn ang="0">
                    <a:pos x="T5" y="T7"/>
                  </a:cxn>
                  <a:cxn ang="0">
                    <a:pos x="T9" y="T11"/>
                  </a:cxn>
                  <a:cxn ang="0">
                    <a:pos x="T13" y="T15"/>
                  </a:cxn>
                </a:cxnLst>
                <a:rect l="0" t="0" r="r" b="b"/>
                <a:pathLst>
                  <a:path w="607" h="10">
                    <a:moveTo>
                      <a:pt x="0" y="10"/>
                    </a:moveTo>
                    <a:lnTo>
                      <a:pt x="606" y="0"/>
                    </a:lnTo>
                    <a:lnTo>
                      <a:pt x="606" y="10"/>
                    </a:lnTo>
                    <a:lnTo>
                      <a:pt x="0" y="10"/>
                    </a:lnTo>
                    <a:close/>
                  </a:path>
                </a:pathLst>
              </a:custGeom>
              <a:noFill/>
              <a:ln w="0">
                <a:solidFill>
                  <a:srgbClr val="09DBD1"/>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25" name="Group 1300">
              <a:extLst>
                <a:ext uri="{FF2B5EF4-FFF2-40B4-BE49-F238E27FC236}">
                  <a16:creationId xmlns:a16="http://schemas.microsoft.com/office/drawing/2014/main" id="{6580DB7D-C186-4650-A592-5531A374D0EA}"/>
                </a:ext>
              </a:extLst>
            </p:cNvPr>
            <p:cNvGrpSpPr>
              <a:grpSpLocks/>
            </p:cNvGrpSpPr>
            <p:nvPr/>
          </p:nvGrpSpPr>
          <p:grpSpPr bwMode="auto">
            <a:xfrm>
              <a:off x="1576" y="30348"/>
              <a:ext cx="106" cy="159"/>
              <a:chOff x="1576" y="30348"/>
              <a:chExt cx="106" cy="159"/>
            </a:xfrm>
          </p:grpSpPr>
          <p:sp>
            <p:nvSpPr>
              <p:cNvPr id="3451" name="Freeform 1301">
                <a:extLst>
                  <a:ext uri="{FF2B5EF4-FFF2-40B4-BE49-F238E27FC236}">
                    <a16:creationId xmlns:a16="http://schemas.microsoft.com/office/drawing/2014/main" id="{9A557374-7BC7-492D-9735-EDB4F104C9ED}"/>
                  </a:ext>
                </a:extLst>
              </p:cNvPr>
              <p:cNvSpPr>
                <a:spLocks/>
              </p:cNvSpPr>
              <p:nvPr/>
            </p:nvSpPr>
            <p:spPr bwMode="auto">
              <a:xfrm>
                <a:off x="1576" y="30348"/>
                <a:ext cx="106" cy="159"/>
              </a:xfrm>
              <a:custGeom>
                <a:avLst/>
                <a:gdLst>
                  <a:gd name="T0" fmla="+- 0 1576 1576"/>
                  <a:gd name="T1" fmla="*/ T0 w 106"/>
                  <a:gd name="T2" fmla="+- 0 30483 30348"/>
                  <a:gd name="T3" fmla="*/ 30483 h 159"/>
                  <a:gd name="T4" fmla="+- 0 1591 1576"/>
                  <a:gd name="T5" fmla="*/ T4 w 106"/>
                  <a:gd name="T6" fmla="+- 0 30498 30348"/>
                  <a:gd name="T7" fmla="*/ 30498 h 159"/>
                  <a:gd name="T8" fmla="+- 0 1613 1576"/>
                  <a:gd name="T9" fmla="*/ T8 w 106"/>
                  <a:gd name="T10" fmla="+- 0 30506 30348"/>
                  <a:gd name="T11" fmla="*/ 30506 h 159"/>
                  <a:gd name="T12" fmla="+- 0 1644 1576"/>
                  <a:gd name="T13" fmla="*/ T12 w 106"/>
                  <a:gd name="T14" fmla="+- 0 30506 30348"/>
                  <a:gd name="T15" fmla="*/ 30506 h 159"/>
                  <a:gd name="T16" fmla="+- 0 1666 1576"/>
                  <a:gd name="T17" fmla="*/ T16 w 106"/>
                  <a:gd name="T18" fmla="+- 0 30498 30348"/>
                  <a:gd name="T19" fmla="*/ 30498 h 159"/>
                  <a:gd name="T20" fmla="+- 0 1682 1576"/>
                  <a:gd name="T21" fmla="*/ T20 w 106"/>
                  <a:gd name="T22" fmla="+- 0 30483 30348"/>
                  <a:gd name="T23" fmla="*/ 30483 h 159"/>
                  <a:gd name="T24" fmla="+- 0 1682 1576"/>
                  <a:gd name="T25" fmla="*/ T24 w 106"/>
                  <a:gd name="T26" fmla="+- 0 30461 30348"/>
                  <a:gd name="T27" fmla="*/ 30461 h 159"/>
                  <a:gd name="T28" fmla="+- 0 1674 1576"/>
                  <a:gd name="T29" fmla="*/ T28 w 106"/>
                  <a:gd name="T30" fmla="+- 0 30446 30348"/>
                  <a:gd name="T31" fmla="*/ 30446 h 159"/>
                  <a:gd name="T32" fmla="+- 0 1658 1576"/>
                  <a:gd name="T33" fmla="*/ T32 w 106"/>
                  <a:gd name="T34" fmla="+- 0 30430 30348"/>
                  <a:gd name="T35" fmla="*/ 30430 h 159"/>
                  <a:gd name="T36" fmla="+- 0 1644 1576"/>
                  <a:gd name="T37" fmla="*/ T36 w 106"/>
                  <a:gd name="T38" fmla="+- 0 30423 30348"/>
                  <a:gd name="T39" fmla="*/ 30423 h 159"/>
                  <a:gd name="T40" fmla="+- 0 1606 1576"/>
                  <a:gd name="T41" fmla="*/ T40 w 106"/>
                  <a:gd name="T42" fmla="+- 0 30408 30348"/>
                  <a:gd name="T43" fmla="*/ 30408 h 159"/>
                  <a:gd name="T44" fmla="+- 0 1591 1576"/>
                  <a:gd name="T45" fmla="*/ T44 w 106"/>
                  <a:gd name="T46" fmla="+- 0 30401 30348"/>
                  <a:gd name="T47" fmla="*/ 30401 h 159"/>
                  <a:gd name="T48" fmla="+- 0 1584 1576"/>
                  <a:gd name="T49" fmla="*/ T48 w 106"/>
                  <a:gd name="T50" fmla="+- 0 30385 30348"/>
                  <a:gd name="T51" fmla="*/ 30385 h 159"/>
                  <a:gd name="T52" fmla="+- 0 1584 1576"/>
                  <a:gd name="T53" fmla="*/ T52 w 106"/>
                  <a:gd name="T54" fmla="+- 0 30370 30348"/>
                  <a:gd name="T55" fmla="*/ 30370 h 159"/>
                  <a:gd name="T56" fmla="+- 0 1591 1576"/>
                  <a:gd name="T57" fmla="*/ T56 w 106"/>
                  <a:gd name="T58" fmla="+- 0 30363 30348"/>
                  <a:gd name="T59" fmla="*/ 30363 h 159"/>
                  <a:gd name="T60" fmla="+- 0 1613 1576"/>
                  <a:gd name="T61" fmla="*/ T60 w 106"/>
                  <a:gd name="T62" fmla="+- 0 30355 30348"/>
                  <a:gd name="T63" fmla="*/ 30355 h 159"/>
                  <a:gd name="T64" fmla="+- 0 1644 1576"/>
                  <a:gd name="T65" fmla="*/ T64 w 106"/>
                  <a:gd name="T66" fmla="+- 0 30355 30348"/>
                  <a:gd name="T67" fmla="*/ 30355 h 159"/>
                  <a:gd name="T68" fmla="+- 0 1658 1576"/>
                  <a:gd name="T69" fmla="*/ T68 w 106"/>
                  <a:gd name="T70" fmla="+- 0 30363 30348"/>
                  <a:gd name="T71" fmla="*/ 30363 h 159"/>
                  <a:gd name="T72" fmla="+- 0 1666 1576"/>
                  <a:gd name="T73" fmla="*/ T72 w 106"/>
                  <a:gd name="T74" fmla="+- 0 30370 30348"/>
                  <a:gd name="T75" fmla="*/ 30370 h 159"/>
                  <a:gd name="T76" fmla="+- 0 1682 1576"/>
                  <a:gd name="T77" fmla="*/ T76 w 106"/>
                  <a:gd name="T78" fmla="+- 0 30370 30348"/>
                  <a:gd name="T79" fmla="*/ 30370 h 159"/>
                  <a:gd name="T80" fmla="+- 0 1666 1576"/>
                  <a:gd name="T81" fmla="*/ T80 w 106"/>
                  <a:gd name="T82" fmla="+- 0 30355 30348"/>
                  <a:gd name="T83" fmla="*/ 30355 h 159"/>
                  <a:gd name="T84" fmla="+- 0 1644 1576"/>
                  <a:gd name="T85" fmla="*/ T84 w 106"/>
                  <a:gd name="T86" fmla="+- 0 30348 30348"/>
                  <a:gd name="T87" fmla="*/ 30348 h 159"/>
                  <a:gd name="T88" fmla="+- 0 1613 1576"/>
                  <a:gd name="T89" fmla="*/ T88 w 106"/>
                  <a:gd name="T90" fmla="+- 0 30348 30348"/>
                  <a:gd name="T91" fmla="*/ 30348 h 159"/>
                  <a:gd name="T92" fmla="+- 0 1591 1576"/>
                  <a:gd name="T93" fmla="*/ T92 w 106"/>
                  <a:gd name="T94" fmla="+- 0 30355 30348"/>
                  <a:gd name="T95" fmla="*/ 30355 h 159"/>
                  <a:gd name="T96" fmla="+- 0 1576 1576"/>
                  <a:gd name="T97" fmla="*/ T96 w 106"/>
                  <a:gd name="T98" fmla="+- 0 30370 30348"/>
                  <a:gd name="T99" fmla="*/ 30370 h 159"/>
                  <a:gd name="T100" fmla="+- 0 1576 1576"/>
                  <a:gd name="T101" fmla="*/ T100 w 106"/>
                  <a:gd name="T102" fmla="+- 0 30385 30348"/>
                  <a:gd name="T103" fmla="*/ 30385 h 159"/>
                  <a:gd name="T104" fmla="+- 0 1584 1576"/>
                  <a:gd name="T105" fmla="*/ T104 w 106"/>
                  <a:gd name="T106" fmla="+- 0 30401 30348"/>
                  <a:gd name="T107" fmla="*/ 30401 h 159"/>
                  <a:gd name="T108" fmla="+- 0 1591 1576"/>
                  <a:gd name="T109" fmla="*/ T108 w 106"/>
                  <a:gd name="T110" fmla="+- 0 30408 30348"/>
                  <a:gd name="T111" fmla="*/ 30408 h 159"/>
                  <a:gd name="T112" fmla="+- 0 1606 1576"/>
                  <a:gd name="T113" fmla="*/ T112 w 106"/>
                  <a:gd name="T114" fmla="+- 0 30416 30348"/>
                  <a:gd name="T115" fmla="*/ 30416 h 159"/>
                  <a:gd name="T116" fmla="+- 0 1644 1576"/>
                  <a:gd name="T117" fmla="*/ T116 w 106"/>
                  <a:gd name="T118" fmla="+- 0 30430 30348"/>
                  <a:gd name="T119" fmla="*/ 30430 h 159"/>
                  <a:gd name="T120" fmla="+- 0 1658 1576"/>
                  <a:gd name="T121" fmla="*/ T120 w 106"/>
                  <a:gd name="T122" fmla="+- 0 30438 30348"/>
                  <a:gd name="T123" fmla="*/ 30438 h 159"/>
                  <a:gd name="T124" fmla="+- 0 1666 1576"/>
                  <a:gd name="T125" fmla="*/ T124 w 106"/>
                  <a:gd name="T126" fmla="+- 0 30446 30348"/>
                  <a:gd name="T127" fmla="*/ 30446 h 159"/>
                  <a:gd name="T128" fmla="+- 0 1674 1576"/>
                  <a:gd name="T129" fmla="*/ T128 w 106"/>
                  <a:gd name="T130" fmla="+- 0 30461 30348"/>
                  <a:gd name="T131" fmla="*/ 30461 h 159"/>
                  <a:gd name="T132" fmla="+- 0 1674 1576"/>
                  <a:gd name="T133" fmla="*/ T132 w 106"/>
                  <a:gd name="T134" fmla="+- 0 30483 30348"/>
                  <a:gd name="T135" fmla="*/ 30483 h 159"/>
                  <a:gd name="T136" fmla="+- 0 1666 1576"/>
                  <a:gd name="T137" fmla="*/ T136 w 106"/>
                  <a:gd name="T138" fmla="+- 0 30491 30348"/>
                  <a:gd name="T139" fmla="*/ 30491 h 159"/>
                  <a:gd name="T140" fmla="+- 0 1644 1576"/>
                  <a:gd name="T141" fmla="*/ T140 w 106"/>
                  <a:gd name="T142" fmla="+- 0 30498 30348"/>
                  <a:gd name="T143" fmla="*/ 30498 h 159"/>
                  <a:gd name="T144" fmla="+- 0 1613 1576"/>
                  <a:gd name="T145" fmla="*/ T144 w 106"/>
                  <a:gd name="T146" fmla="+- 0 30498 30348"/>
                  <a:gd name="T147" fmla="*/ 30498 h 159"/>
                  <a:gd name="T148" fmla="+- 0 1598 1576"/>
                  <a:gd name="T149" fmla="*/ T148 w 106"/>
                  <a:gd name="T150" fmla="+- 0 30491 30348"/>
                  <a:gd name="T151" fmla="*/ 30491 h 159"/>
                  <a:gd name="T152" fmla="+- 0 1591 1576"/>
                  <a:gd name="T153" fmla="*/ T152 w 106"/>
                  <a:gd name="T154" fmla="+- 0 30483 30348"/>
                  <a:gd name="T155" fmla="*/ 30483 h 159"/>
                  <a:gd name="T156" fmla="+- 0 1576 1576"/>
                  <a:gd name="T157" fmla="*/ T156 w 106"/>
                  <a:gd name="T158" fmla="+- 0 30483 30348"/>
                  <a:gd name="T159" fmla="*/ 30483 h 1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06" h="159">
                    <a:moveTo>
                      <a:pt x="0" y="135"/>
                    </a:moveTo>
                    <a:lnTo>
                      <a:pt x="15" y="150"/>
                    </a:lnTo>
                    <a:lnTo>
                      <a:pt x="37" y="158"/>
                    </a:lnTo>
                    <a:lnTo>
                      <a:pt x="68" y="158"/>
                    </a:lnTo>
                    <a:lnTo>
                      <a:pt x="90" y="150"/>
                    </a:lnTo>
                    <a:lnTo>
                      <a:pt x="106" y="135"/>
                    </a:lnTo>
                    <a:lnTo>
                      <a:pt x="106" y="113"/>
                    </a:lnTo>
                    <a:lnTo>
                      <a:pt x="98" y="98"/>
                    </a:lnTo>
                    <a:lnTo>
                      <a:pt x="82" y="82"/>
                    </a:lnTo>
                    <a:lnTo>
                      <a:pt x="68" y="75"/>
                    </a:lnTo>
                    <a:lnTo>
                      <a:pt x="30" y="60"/>
                    </a:lnTo>
                    <a:lnTo>
                      <a:pt x="15" y="53"/>
                    </a:lnTo>
                    <a:lnTo>
                      <a:pt x="8" y="37"/>
                    </a:lnTo>
                    <a:lnTo>
                      <a:pt x="8" y="22"/>
                    </a:lnTo>
                    <a:lnTo>
                      <a:pt x="15" y="15"/>
                    </a:lnTo>
                    <a:lnTo>
                      <a:pt x="37" y="7"/>
                    </a:lnTo>
                    <a:lnTo>
                      <a:pt x="68" y="7"/>
                    </a:lnTo>
                    <a:lnTo>
                      <a:pt x="82" y="15"/>
                    </a:lnTo>
                    <a:lnTo>
                      <a:pt x="90" y="22"/>
                    </a:lnTo>
                    <a:lnTo>
                      <a:pt x="106" y="22"/>
                    </a:lnTo>
                    <a:lnTo>
                      <a:pt x="90" y="7"/>
                    </a:lnTo>
                    <a:lnTo>
                      <a:pt x="68" y="0"/>
                    </a:lnTo>
                    <a:lnTo>
                      <a:pt x="37" y="0"/>
                    </a:lnTo>
                    <a:lnTo>
                      <a:pt x="15" y="7"/>
                    </a:lnTo>
                    <a:lnTo>
                      <a:pt x="0" y="22"/>
                    </a:lnTo>
                    <a:lnTo>
                      <a:pt x="0" y="37"/>
                    </a:lnTo>
                    <a:lnTo>
                      <a:pt x="8" y="53"/>
                    </a:lnTo>
                    <a:lnTo>
                      <a:pt x="15" y="60"/>
                    </a:lnTo>
                    <a:lnTo>
                      <a:pt x="30" y="68"/>
                    </a:lnTo>
                    <a:lnTo>
                      <a:pt x="68" y="82"/>
                    </a:lnTo>
                    <a:lnTo>
                      <a:pt x="82" y="90"/>
                    </a:lnTo>
                    <a:lnTo>
                      <a:pt x="90" y="98"/>
                    </a:lnTo>
                    <a:lnTo>
                      <a:pt x="98" y="113"/>
                    </a:lnTo>
                    <a:lnTo>
                      <a:pt x="98" y="135"/>
                    </a:lnTo>
                    <a:lnTo>
                      <a:pt x="90" y="143"/>
                    </a:lnTo>
                    <a:lnTo>
                      <a:pt x="68" y="150"/>
                    </a:lnTo>
                    <a:lnTo>
                      <a:pt x="37" y="150"/>
                    </a:lnTo>
                    <a:lnTo>
                      <a:pt x="22" y="143"/>
                    </a:lnTo>
                    <a:lnTo>
                      <a:pt x="15" y="135"/>
                    </a:lnTo>
                    <a:lnTo>
                      <a:pt x="0" y="135"/>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26" name="Group 1302">
              <a:extLst>
                <a:ext uri="{FF2B5EF4-FFF2-40B4-BE49-F238E27FC236}">
                  <a16:creationId xmlns:a16="http://schemas.microsoft.com/office/drawing/2014/main" id="{D9D6E5EA-56ED-4105-A4EF-D753746F838A}"/>
                </a:ext>
              </a:extLst>
            </p:cNvPr>
            <p:cNvGrpSpPr>
              <a:grpSpLocks/>
            </p:cNvGrpSpPr>
            <p:nvPr/>
          </p:nvGrpSpPr>
          <p:grpSpPr bwMode="auto">
            <a:xfrm>
              <a:off x="1764" y="30355"/>
              <a:ext cx="8" cy="151"/>
              <a:chOff x="1764" y="30355"/>
              <a:chExt cx="8" cy="151"/>
            </a:xfrm>
          </p:grpSpPr>
          <p:sp>
            <p:nvSpPr>
              <p:cNvPr id="3450" name="Freeform 1303">
                <a:extLst>
                  <a:ext uri="{FF2B5EF4-FFF2-40B4-BE49-F238E27FC236}">
                    <a16:creationId xmlns:a16="http://schemas.microsoft.com/office/drawing/2014/main" id="{0AD15AAE-8D92-4766-8F39-C616E9C4D163}"/>
                  </a:ext>
                </a:extLst>
              </p:cNvPr>
              <p:cNvSpPr>
                <a:spLocks/>
              </p:cNvSpPr>
              <p:nvPr/>
            </p:nvSpPr>
            <p:spPr bwMode="auto">
              <a:xfrm>
                <a:off x="1764" y="30355"/>
                <a:ext cx="8" cy="151"/>
              </a:xfrm>
              <a:custGeom>
                <a:avLst/>
                <a:gdLst>
                  <a:gd name="T0" fmla="+- 0 1764 1764"/>
                  <a:gd name="T1" fmla="*/ T0 w 8"/>
                  <a:gd name="T2" fmla="+- 0 30355 30355"/>
                  <a:gd name="T3" fmla="*/ 30355 h 151"/>
                  <a:gd name="T4" fmla="+- 0 1764 1764"/>
                  <a:gd name="T5" fmla="*/ T4 w 8"/>
                  <a:gd name="T6" fmla="+- 0 30506 30355"/>
                  <a:gd name="T7" fmla="*/ 30506 h 151"/>
                  <a:gd name="T8" fmla="+- 0 1772 1764"/>
                  <a:gd name="T9" fmla="*/ T8 w 8"/>
                  <a:gd name="T10" fmla="+- 0 30506 30355"/>
                  <a:gd name="T11" fmla="*/ 30506 h 151"/>
                  <a:gd name="T12" fmla="+- 0 1772 1764"/>
                  <a:gd name="T13" fmla="*/ T12 w 8"/>
                  <a:gd name="T14" fmla="+- 0 30355 30355"/>
                  <a:gd name="T15" fmla="*/ 30355 h 151"/>
                </a:gdLst>
                <a:ahLst/>
                <a:cxnLst>
                  <a:cxn ang="0">
                    <a:pos x="T1" y="T3"/>
                  </a:cxn>
                  <a:cxn ang="0">
                    <a:pos x="T5" y="T7"/>
                  </a:cxn>
                  <a:cxn ang="0">
                    <a:pos x="T9" y="T11"/>
                  </a:cxn>
                  <a:cxn ang="0">
                    <a:pos x="T13" y="T15"/>
                  </a:cxn>
                </a:cxnLst>
                <a:rect l="0" t="0" r="r" b="b"/>
                <a:pathLst>
                  <a:path w="8" h="151">
                    <a:moveTo>
                      <a:pt x="0" y="0"/>
                    </a:moveTo>
                    <a:lnTo>
                      <a:pt x="0" y="151"/>
                    </a:lnTo>
                    <a:lnTo>
                      <a:pt x="8" y="151"/>
                    </a:lnTo>
                    <a:lnTo>
                      <a:pt x="8"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27" name="Group 1304">
              <a:extLst>
                <a:ext uri="{FF2B5EF4-FFF2-40B4-BE49-F238E27FC236}">
                  <a16:creationId xmlns:a16="http://schemas.microsoft.com/office/drawing/2014/main" id="{AA3346D9-9730-43E7-8130-5D0E05A3E8D5}"/>
                </a:ext>
              </a:extLst>
            </p:cNvPr>
            <p:cNvGrpSpPr>
              <a:grpSpLocks/>
            </p:cNvGrpSpPr>
            <p:nvPr/>
          </p:nvGrpSpPr>
          <p:grpSpPr bwMode="auto">
            <a:xfrm>
              <a:off x="1716" y="30352"/>
              <a:ext cx="105" cy="2"/>
              <a:chOff x="1716" y="30352"/>
              <a:chExt cx="105" cy="2"/>
            </a:xfrm>
          </p:grpSpPr>
          <p:sp>
            <p:nvSpPr>
              <p:cNvPr id="3449" name="Freeform 1305">
                <a:extLst>
                  <a:ext uri="{FF2B5EF4-FFF2-40B4-BE49-F238E27FC236}">
                    <a16:creationId xmlns:a16="http://schemas.microsoft.com/office/drawing/2014/main" id="{14E0EA52-FD40-44CD-8B1C-0136B7E67712}"/>
                  </a:ext>
                </a:extLst>
              </p:cNvPr>
              <p:cNvSpPr>
                <a:spLocks/>
              </p:cNvSpPr>
              <p:nvPr/>
            </p:nvSpPr>
            <p:spPr bwMode="auto">
              <a:xfrm>
                <a:off x="1716" y="30352"/>
                <a:ext cx="105" cy="2"/>
              </a:xfrm>
              <a:custGeom>
                <a:avLst/>
                <a:gdLst>
                  <a:gd name="T0" fmla="+- 0 1716 1716"/>
                  <a:gd name="T1" fmla="*/ T0 w 105"/>
                  <a:gd name="T2" fmla="+- 0 1820 1716"/>
                  <a:gd name="T3" fmla="*/ T2 w 105"/>
                </a:gdLst>
                <a:ahLst/>
                <a:cxnLst>
                  <a:cxn ang="0">
                    <a:pos x="T1" y="0"/>
                  </a:cxn>
                  <a:cxn ang="0">
                    <a:pos x="T3" y="0"/>
                  </a:cxn>
                </a:cxnLst>
                <a:rect l="0" t="0" r="r" b="b"/>
                <a:pathLst>
                  <a:path w="105">
                    <a:moveTo>
                      <a:pt x="0" y="0"/>
                    </a:moveTo>
                    <a:lnTo>
                      <a:pt x="104" y="0"/>
                    </a:lnTo>
                  </a:path>
                </a:pathLst>
              </a:custGeom>
              <a:noFill/>
              <a:ln w="1034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28" name="Group 1306">
              <a:extLst>
                <a:ext uri="{FF2B5EF4-FFF2-40B4-BE49-F238E27FC236}">
                  <a16:creationId xmlns:a16="http://schemas.microsoft.com/office/drawing/2014/main" id="{54EC3AFD-386F-45A1-B4E9-99E890090A06}"/>
                </a:ext>
              </a:extLst>
            </p:cNvPr>
            <p:cNvGrpSpPr>
              <a:grpSpLocks/>
            </p:cNvGrpSpPr>
            <p:nvPr/>
          </p:nvGrpSpPr>
          <p:grpSpPr bwMode="auto">
            <a:xfrm>
              <a:off x="1862" y="30348"/>
              <a:ext cx="99" cy="159"/>
              <a:chOff x="1862" y="30348"/>
              <a:chExt cx="99" cy="159"/>
            </a:xfrm>
          </p:grpSpPr>
          <p:sp>
            <p:nvSpPr>
              <p:cNvPr id="3448" name="Freeform 1307">
                <a:extLst>
                  <a:ext uri="{FF2B5EF4-FFF2-40B4-BE49-F238E27FC236}">
                    <a16:creationId xmlns:a16="http://schemas.microsoft.com/office/drawing/2014/main" id="{3314CA13-9C63-4F41-977A-D6AFEC0B960A}"/>
                  </a:ext>
                </a:extLst>
              </p:cNvPr>
              <p:cNvSpPr>
                <a:spLocks/>
              </p:cNvSpPr>
              <p:nvPr/>
            </p:nvSpPr>
            <p:spPr bwMode="auto">
              <a:xfrm>
                <a:off x="1862" y="30348"/>
                <a:ext cx="99" cy="159"/>
              </a:xfrm>
              <a:custGeom>
                <a:avLst/>
                <a:gdLst>
                  <a:gd name="T0" fmla="+- 0 1870 1862"/>
                  <a:gd name="T1" fmla="*/ T0 w 99"/>
                  <a:gd name="T2" fmla="+- 0 30430 30348"/>
                  <a:gd name="T3" fmla="*/ 30430 h 159"/>
                  <a:gd name="T4" fmla="+- 0 1922 1862"/>
                  <a:gd name="T5" fmla="*/ T4 w 99"/>
                  <a:gd name="T6" fmla="+- 0 30430 30348"/>
                  <a:gd name="T7" fmla="*/ 30430 h 159"/>
                  <a:gd name="T8" fmla="+- 0 1945 1862"/>
                  <a:gd name="T9" fmla="*/ T8 w 99"/>
                  <a:gd name="T10" fmla="+- 0 30423 30348"/>
                  <a:gd name="T11" fmla="*/ 30423 h 159"/>
                  <a:gd name="T12" fmla="+- 0 1953 1862"/>
                  <a:gd name="T13" fmla="*/ T12 w 99"/>
                  <a:gd name="T14" fmla="+- 0 30416 30348"/>
                  <a:gd name="T15" fmla="*/ 30416 h 159"/>
                  <a:gd name="T16" fmla="+- 0 1961 1862"/>
                  <a:gd name="T17" fmla="*/ T16 w 99"/>
                  <a:gd name="T18" fmla="+- 0 30401 30348"/>
                  <a:gd name="T19" fmla="*/ 30401 h 159"/>
                  <a:gd name="T20" fmla="+- 0 1961 1862"/>
                  <a:gd name="T21" fmla="*/ T20 w 99"/>
                  <a:gd name="T22" fmla="+- 0 30377 30348"/>
                  <a:gd name="T23" fmla="*/ 30377 h 159"/>
                  <a:gd name="T24" fmla="+- 0 1953 1862"/>
                  <a:gd name="T25" fmla="*/ T24 w 99"/>
                  <a:gd name="T26" fmla="+- 0 30363 30348"/>
                  <a:gd name="T27" fmla="*/ 30363 h 159"/>
                  <a:gd name="T28" fmla="+- 0 1945 1862"/>
                  <a:gd name="T29" fmla="*/ T28 w 99"/>
                  <a:gd name="T30" fmla="+- 0 30355 30348"/>
                  <a:gd name="T31" fmla="*/ 30355 h 159"/>
                  <a:gd name="T32" fmla="+- 0 1922 1862"/>
                  <a:gd name="T33" fmla="*/ T32 w 99"/>
                  <a:gd name="T34" fmla="+- 0 30348 30348"/>
                  <a:gd name="T35" fmla="*/ 30348 h 159"/>
                  <a:gd name="T36" fmla="+- 0 1862 1862"/>
                  <a:gd name="T37" fmla="*/ T36 w 99"/>
                  <a:gd name="T38" fmla="+- 0 30348 30348"/>
                  <a:gd name="T39" fmla="*/ 30348 h 159"/>
                  <a:gd name="T40" fmla="+- 0 1862 1862"/>
                  <a:gd name="T41" fmla="*/ T40 w 99"/>
                  <a:gd name="T42" fmla="+- 0 30506 30348"/>
                  <a:gd name="T43" fmla="*/ 30506 h 159"/>
                  <a:gd name="T44" fmla="+- 0 1870 1862"/>
                  <a:gd name="T45" fmla="*/ T44 w 99"/>
                  <a:gd name="T46" fmla="+- 0 30506 30348"/>
                  <a:gd name="T47" fmla="*/ 30506 h 159"/>
                  <a:gd name="T48" fmla="+- 0 1870 1862"/>
                  <a:gd name="T49" fmla="*/ T48 w 99"/>
                  <a:gd name="T50" fmla="+- 0 30355 30348"/>
                  <a:gd name="T51" fmla="*/ 30355 h 159"/>
                  <a:gd name="T52" fmla="+- 0 1922 1862"/>
                  <a:gd name="T53" fmla="*/ T52 w 99"/>
                  <a:gd name="T54" fmla="+- 0 30355 30348"/>
                  <a:gd name="T55" fmla="*/ 30355 h 159"/>
                  <a:gd name="T56" fmla="+- 0 1945 1862"/>
                  <a:gd name="T57" fmla="*/ T56 w 99"/>
                  <a:gd name="T58" fmla="+- 0 30363 30348"/>
                  <a:gd name="T59" fmla="*/ 30363 h 159"/>
                  <a:gd name="T60" fmla="+- 0 1953 1862"/>
                  <a:gd name="T61" fmla="*/ T60 w 99"/>
                  <a:gd name="T62" fmla="+- 0 30377 30348"/>
                  <a:gd name="T63" fmla="*/ 30377 h 159"/>
                  <a:gd name="T64" fmla="+- 0 1953 1862"/>
                  <a:gd name="T65" fmla="*/ T64 w 99"/>
                  <a:gd name="T66" fmla="+- 0 30401 30348"/>
                  <a:gd name="T67" fmla="*/ 30401 h 159"/>
                  <a:gd name="T68" fmla="+- 0 1945 1862"/>
                  <a:gd name="T69" fmla="*/ T68 w 99"/>
                  <a:gd name="T70" fmla="+- 0 30416 30348"/>
                  <a:gd name="T71" fmla="*/ 30416 h 159"/>
                  <a:gd name="T72" fmla="+- 0 1922 1862"/>
                  <a:gd name="T73" fmla="*/ T72 w 99"/>
                  <a:gd name="T74" fmla="+- 0 30423 30348"/>
                  <a:gd name="T75" fmla="*/ 30423 h 159"/>
                  <a:gd name="T76" fmla="+- 0 1870 1862"/>
                  <a:gd name="T77" fmla="*/ T76 w 99"/>
                  <a:gd name="T78" fmla="+- 0 30423 30348"/>
                  <a:gd name="T79" fmla="*/ 30423 h 1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99" h="159">
                    <a:moveTo>
                      <a:pt x="8" y="82"/>
                    </a:moveTo>
                    <a:lnTo>
                      <a:pt x="60" y="82"/>
                    </a:lnTo>
                    <a:lnTo>
                      <a:pt x="83" y="75"/>
                    </a:lnTo>
                    <a:lnTo>
                      <a:pt x="91" y="68"/>
                    </a:lnTo>
                    <a:lnTo>
                      <a:pt x="99" y="53"/>
                    </a:lnTo>
                    <a:lnTo>
                      <a:pt x="99" y="29"/>
                    </a:lnTo>
                    <a:lnTo>
                      <a:pt x="91" y="15"/>
                    </a:lnTo>
                    <a:lnTo>
                      <a:pt x="83" y="7"/>
                    </a:lnTo>
                    <a:lnTo>
                      <a:pt x="60" y="0"/>
                    </a:lnTo>
                    <a:lnTo>
                      <a:pt x="0" y="0"/>
                    </a:lnTo>
                    <a:lnTo>
                      <a:pt x="0" y="158"/>
                    </a:lnTo>
                    <a:lnTo>
                      <a:pt x="8" y="158"/>
                    </a:lnTo>
                    <a:lnTo>
                      <a:pt x="8" y="7"/>
                    </a:lnTo>
                    <a:lnTo>
                      <a:pt x="60" y="7"/>
                    </a:lnTo>
                    <a:lnTo>
                      <a:pt x="83" y="15"/>
                    </a:lnTo>
                    <a:lnTo>
                      <a:pt x="91" y="29"/>
                    </a:lnTo>
                    <a:lnTo>
                      <a:pt x="91" y="53"/>
                    </a:lnTo>
                    <a:lnTo>
                      <a:pt x="83" y="68"/>
                    </a:lnTo>
                    <a:lnTo>
                      <a:pt x="60" y="75"/>
                    </a:lnTo>
                    <a:lnTo>
                      <a:pt x="8" y="75"/>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29" name="Group 1308">
              <a:extLst>
                <a:ext uri="{FF2B5EF4-FFF2-40B4-BE49-F238E27FC236}">
                  <a16:creationId xmlns:a16="http://schemas.microsoft.com/office/drawing/2014/main" id="{3A32E141-8B3D-4BB4-A78B-FBD35C7C767E}"/>
                </a:ext>
              </a:extLst>
            </p:cNvPr>
            <p:cNvGrpSpPr>
              <a:grpSpLocks/>
            </p:cNvGrpSpPr>
            <p:nvPr/>
          </p:nvGrpSpPr>
          <p:grpSpPr bwMode="auto">
            <a:xfrm>
              <a:off x="1908" y="30430"/>
              <a:ext cx="53" cy="76"/>
              <a:chOff x="1908" y="30430"/>
              <a:chExt cx="53" cy="76"/>
            </a:xfrm>
          </p:grpSpPr>
          <p:sp>
            <p:nvSpPr>
              <p:cNvPr id="3447" name="Freeform 1309">
                <a:extLst>
                  <a:ext uri="{FF2B5EF4-FFF2-40B4-BE49-F238E27FC236}">
                    <a16:creationId xmlns:a16="http://schemas.microsoft.com/office/drawing/2014/main" id="{B50E628F-323D-42D3-BCC5-31652BA2B7EC}"/>
                  </a:ext>
                </a:extLst>
              </p:cNvPr>
              <p:cNvSpPr>
                <a:spLocks/>
              </p:cNvSpPr>
              <p:nvPr/>
            </p:nvSpPr>
            <p:spPr bwMode="auto">
              <a:xfrm>
                <a:off x="1908" y="30430"/>
                <a:ext cx="53" cy="76"/>
              </a:xfrm>
              <a:custGeom>
                <a:avLst/>
                <a:gdLst>
                  <a:gd name="T0" fmla="+- 0 1908 1908"/>
                  <a:gd name="T1" fmla="*/ T0 w 53"/>
                  <a:gd name="T2" fmla="+- 0 30430 30430"/>
                  <a:gd name="T3" fmla="*/ 30430 h 76"/>
                  <a:gd name="T4" fmla="+- 0 1953 1908"/>
                  <a:gd name="T5" fmla="*/ T4 w 53"/>
                  <a:gd name="T6" fmla="+- 0 30506 30430"/>
                  <a:gd name="T7" fmla="*/ 30506 h 76"/>
                  <a:gd name="T8" fmla="+- 0 1961 1908"/>
                  <a:gd name="T9" fmla="*/ T8 w 53"/>
                  <a:gd name="T10" fmla="+- 0 30506 30430"/>
                  <a:gd name="T11" fmla="*/ 30506 h 76"/>
                  <a:gd name="T12" fmla="+- 0 1915 1908"/>
                  <a:gd name="T13" fmla="*/ T12 w 53"/>
                  <a:gd name="T14" fmla="+- 0 30430 30430"/>
                  <a:gd name="T15" fmla="*/ 30430 h 76"/>
                </a:gdLst>
                <a:ahLst/>
                <a:cxnLst>
                  <a:cxn ang="0">
                    <a:pos x="T1" y="T3"/>
                  </a:cxn>
                  <a:cxn ang="0">
                    <a:pos x="T5" y="T7"/>
                  </a:cxn>
                  <a:cxn ang="0">
                    <a:pos x="T9" y="T11"/>
                  </a:cxn>
                  <a:cxn ang="0">
                    <a:pos x="T13" y="T15"/>
                  </a:cxn>
                </a:cxnLst>
                <a:rect l="0" t="0" r="r" b="b"/>
                <a:pathLst>
                  <a:path w="53" h="76">
                    <a:moveTo>
                      <a:pt x="0" y="0"/>
                    </a:moveTo>
                    <a:lnTo>
                      <a:pt x="45" y="76"/>
                    </a:lnTo>
                    <a:lnTo>
                      <a:pt x="53" y="76"/>
                    </a:lnTo>
                    <a:lnTo>
                      <a:pt x="7"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30" name="Group 1310">
              <a:extLst>
                <a:ext uri="{FF2B5EF4-FFF2-40B4-BE49-F238E27FC236}">
                  <a16:creationId xmlns:a16="http://schemas.microsoft.com/office/drawing/2014/main" id="{E90E4BDF-443F-4356-8E7A-37072E24491B}"/>
                </a:ext>
              </a:extLst>
            </p:cNvPr>
            <p:cNvGrpSpPr>
              <a:grpSpLocks/>
            </p:cNvGrpSpPr>
            <p:nvPr/>
          </p:nvGrpSpPr>
          <p:grpSpPr bwMode="auto">
            <a:xfrm>
              <a:off x="2014" y="30348"/>
              <a:ext cx="2" cy="159"/>
              <a:chOff x="2014" y="30348"/>
              <a:chExt cx="2" cy="159"/>
            </a:xfrm>
          </p:grpSpPr>
          <p:sp>
            <p:nvSpPr>
              <p:cNvPr id="3445" name="Freeform 1311">
                <a:extLst>
                  <a:ext uri="{FF2B5EF4-FFF2-40B4-BE49-F238E27FC236}">
                    <a16:creationId xmlns:a16="http://schemas.microsoft.com/office/drawing/2014/main" id="{3C69317B-2C55-4EF1-994E-39563EBF0D1A}"/>
                  </a:ext>
                </a:extLst>
              </p:cNvPr>
              <p:cNvSpPr>
                <a:spLocks/>
              </p:cNvSpPr>
              <p:nvPr/>
            </p:nvSpPr>
            <p:spPr bwMode="auto">
              <a:xfrm>
                <a:off x="2014" y="30348"/>
                <a:ext cx="2" cy="159"/>
              </a:xfrm>
              <a:custGeom>
                <a:avLst/>
                <a:gdLst>
                  <a:gd name="T0" fmla="+- 0 30348 30348"/>
                  <a:gd name="T1" fmla="*/ 30348 h 159"/>
                  <a:gd name="T2" fmla="+- 0 30506 30348"/>
                  <a:gd name="T3" fmla="*/ 30506 h 159"/>
                </a:gdLst>
                <a:ahLst/>
                <a:cxnLst>
                  <a:cxn ang="0">
                    <a:pos x="0" y="T1"/>
                  </a:cxn>
                  <a:cxn ang="0">
                    <a:pos x="0" y="T3"/>
                  </a:cxn>
                </a:cxnLst>
                <a:rect l="0" t="0" r="r" b="b"/>
                <a:pathLst>
                  <a:path h="159">
                    <a:moveTo>
                      <a:pt x="0" y="0"/>
                    </a:moveTo>
                    <a:lnTo>
                      <a:pt x="0" y="15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31" name="Group 1312">
              <a:extLst>
                <a:ext uri="{FF2B5EF4-FFF2-40B4-BE49-F238E27FC236}">
                  <a16:creationId xmlns:a16="http://schemas.microsoft.com/office/drawing/2014/main" id="{B35E21E4-2665-4ED0-B07F-6DAFE8F013A4}"/>
                </a:ext>
              </a:extLst>
            </p:cNvPr>
            <p:cNvGrpSpPr>
              <a:grpSpLocks/>
            </p:cNvGrpSpPr>
            <p:nvPr/>
          </p:nvGrpSpPr>
          <p:grpSpPr bwMode="auto">
            <a:xfrm>
              <a:off x="2020" y="30355"/>
              <a:ext cx="2" cy="143"/>
              <a:chOff x="2020" y="30355"/>
              <a:chExt cx="2" cy="143"/>
            </a:xfrm>
          </p:grpSpPr>
          <p:sp>
            <p:nvSpPr>
              <p:cNvPr id="3444" name="Freeform 1313">
                <a:extLst>
                  <a:ext uri="{FF2B5EF4-FFF2-40B4-BE49-F238E27FC236}">
                    <a16:creationId xmlns:a16="http://schemas.microsoft.com/office/drawing/2014/main" id="{33AA21BB-1ABF-4789-ACE7-E0DED78BE5DF}"/>
                  </a:ext>
                </a:extLst>
              </p:cNvPr>
              <p:cNvSpPr>
                <a:spLocks/>
              </p:cNvSpPr>
              <p:nvPr/>
            </p:nvSpPr>
            <p:spPr bwMode="auto">
              <a:xfrm>
                <a:off x="2020" y="30355"/>
                <a:ext cx="2" cy="143"/>
              </a:xfrm>
              <a:custGeom>
                <a:avLst/>
                <a:gdLst>
                  <a:gd name="T0" fmla="+- 0 30355 30355"/>
                  <a:gd name="T1" fmla="*/ 30355 h 143"/>
                  <a:gd name="T2" fmla="+- 0 30498 30355"/>
                  <a:gd name="T3" fmla="*/ 30498 h 143"/>
                </a:gdLst>
                <a:ahLst/>
                <a:cxnLst>
                  <a:cxn ang="0">
                    <a:pos x="0" y="T1"/>
                  </a:cxn>
                  <a:cxn ang="0">
                    <a:pos x="0" y="T3"/>
                  </a:cxn>
                </a:cxnLst>
                <a:rect l="0" t="0" r="r" b="b"/>
                <a:pathLst>
                  <a:path h="143">
                    <a:moveTo>
                      <a:pt x="0" y="0"/>
                    </a:moveTo>
                    <a:lnTo>
                      <a:pt x="0" y="143"/>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32" name="Group 1314">
              <a:extLst>
                <a:ext uri="{FF2B5EF4-FFF2-40B4-BE49-F238E27FC236}">
                  <a16:creationId xmlns:a16="http://schemas.microsoft.com/office/drawing/2014/main" id="{7DCFC79B-95F5-4B32-8B9F-4B04A1F274A0}"/>
                </a:ext>
              </a:extLst>
            </p:cNvPr>
            <p:cNvGrpSpPr>
              <a:grpSpLocks/>
            </p:cNvGrpSpPr>
            <p:nvPr/>
          </p:nvGrpSpPr>
          <p:grpSpPr bwMode="auto">
            <a:xfrm>
              <a:off x="2014" y="30348"/>
              <a:ext cx="91" cy="8"/>
              <a:chOff x="2014" y="30348"/>
              <a:chExt cx="91" cy="8"/>
            </a:xfrm>
          </p:grpSpPr>
          <p:sp>
            <p:nvSpPr>
              <p:cNvPr id="3442" name="Freeform 1315">
                <a:extLst>
                  <a:ext uri="{FF2B5EF4-FFF2-40B4-BE49-F238E27FC236}">
                    <a16:creationId xmlns:a16="http://schemas.microsoft.com/office/drawing/2014/main" id="{2883A1E0-12F6-43A2-B99B-3FC3EF7A0458}"/>
                  </a:ext>
                </a:extLst>
              </p:cNvPr>
              <p:cNvSpPr>
                <a:spLocks/>
              </p:cNvSpPr>
              <p:nvPr/>
            </p:nvSpPr>
            <p:spPr bwMode="auto">
              <a:xfrm>
                <a:off x="2014" y="30348"/>
                <a:ext cx="91" cy="8"/>
              </a:xfrm>
              <a:custGeom>
                <a:avLst/>
                <a:gdLst>
                  <a:gd name="T0" fmla="+- 0 2014 2014"/>
                  <a:gd name="T1" fmla="*/ T0 w 91"/>
                  <a:gd name="T2" fmla="+- 0 30348 30348"/>
                  <a:gd name="T3" fmla="*/ 30348 h 8"/>
                  <a:gd name="T4" fmla="+- 0 2104 2014"/>
                  <a:gd name="T5" fmla="*/ T4 w 91"/>
                  <a:gd name="T6" fmla="+- 0 30348 30348"/>
                  <a:gd name="T7" fmla="*/ 30348 h 8"/>
                  <a:gd name="T8" fmla="+- 0 2104 2014"/>
                  <a:gd name="T9" fmla="*/ T8 w 91"/>
                  <a:gd name="T10" fmla="+- 0 30355 30348"/>
                  <a:gd name="T11" fmla="*/ 30355 h 8"/>
                  <a:gd name="T12" fmla="+- 0 2020 2014"/>
                  <a:gd name="T13" fmla="*/ T12 w 91"/>
                  <a:gd name="T14" fmla="+- 0 30355 30348"/>
                  <a:gd name="T15" fmla="*/ 30355 h 8"/>
                </a:gdLst>
                <a:ahLst/>
                <a:cxnLst>
                  <a:cxn ang="0">
                    <a:pos x="T1" y="T3"/>
                  </a:cxn>
                  <a:cxn ang="0">
                    <a:pos x="T5" y="T7"/>
                  </a:cxn>
                  <a:cxn ang="0">
                    <a:pos x="T9" y="T11"/>
                  </a:cxn>
                  <a:cxn ang="0">
                    <a:pos x="T13" y="T15"/>
                  </a:cxn>
                </a:cxnLst>
                <a:rect l="0" t="0" r="r" b="b"/>
                <a:pathLst>
                  <a:path w="91" h="8">
                    <a:moveTo>
                      <a:pt x="0" y="0"/>
                    </a:moveTo>
                    <a:lnTo>
                      <a:pt x="90" y="0"/>
                    </a:lnTo>
                    <a:lnTo>
                      <a:pt x="90" y="7"/>
                    </a:lnTo>
                    <a:lnTo>
                      <a:pt x="6" y="7"/>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33" name="Group 1316">
              <a:extLst>
                <a:ext uri="{FF2B5EF4-FFF2-40B4-BE49-F238E27FC236}">
                  <a16:creationId xmlns:a16="http://schemas.microsoft.com/office/drawing/2014/main" id="{E60560B9-90CD-4599-A983-A3D04725B6F0}"/>
                </a:ext>
              </a:extLst>
            </p:cNvPr>
            <p:cNvGrpSpPr>
              <a:grpSpLocks/>
            </p:cNvGrpSpPr>
            <p:nvPr/>
          </p:nvGrpSpPr>
          <p:grpSpPr bwMode="auto">
            <a:xfrm>
              <a:off x="2020" y="30423"/>
              <a:ext cx="47" cy="8"/>
              <a:chOff x="2020" y="30423"/>
              <a:chExt cx="47" cy="8"/>
            </a:xfrm>
          </p:grpSpPr>
          <p:sp>
            <p:nvSpPr>
              <p:cNvPr id="3441" name="Freeform 1317">
                <a:extLst>
                  <a:ext uri="{FF2B5EF4-FFF2-40B4-BE49-F238E27FC236}">
                    <a16:creationId xmlns:a16="http://schemas.microsoft.com/office/drawing/2014/main" id="{42C641A8-9A18-448F-B58B-EACD94A0FF59}"/>
                  </a:ext>
                </a:extLst>
              </p:cNvPr>
              <p:cNvSpPr>
                <a:spLocks/>
              </p:cNvSpPr>
              <p:nvPr/>
            </p:nvSpPr>
            <p:spPr bwMode="auto">
              <a:xfrm>
                <a:off x="2020" y="30423"/>
                <a:ext cx="47" cy="8"/>
              </a:xfrm>
              <a:custGeom>
                <a:avLst/>
                <a:gdLst>
                  <a:gd name="T0" fmla="+- 0 2020 2020"/>
                  <a:gd name="T1" fmla="*/ T0 w 47"/>
                  <a:gd name="T2" fmla="+- 0 30423 30423"/>
                  <a:gd name="T3" fmla="*/ 30423 h 8"/>
                  <a:gd name="T4" fmla="+- 0 2066 2020"/>
                  <a:gd name="T5" fmla="*/ T4 w 47"/>
                  <a:gd name="T6" fmla="+- 0 30423 30423"/>
                  <a:gd name="T7" fmla="*/ 30423 h 8"/>
                  <a:gd name="T8" fmla="+- 0 2066 2020"/>
                  <a:gd name="T9" fmla="*/ T8 w 47"/>
                  <a:gd name="T10" fmla="+- 0 30430 30423"/>
                  <a:gd name="T11" fmla="*/ 30430 h 8"/>
                  <a:gd name="T12" fmla="+- 0 2020 2020"/>
                  <a:gd name="T13" fmla="*/ T12 w 47"/>
                  <a:gd name="T14" fmla="+- 0 30430 30423"/>
                  <a:gd name="T15" fmla="*/ 30430 h 8"/>
                </a:gdLst>
                <a:ahLst/>
                <a:cxnLst>
                  <a:cxn ang="0">
                    <a:pos x="T1" y="T3"/>
                  </a:cxn>
                  <a:cxn ang="0">
                    <a:pos x="T5" y="T7"/>
                  </a:cxn>
                  <a:cxn ang="0">
                    <a:pos x="T9" y="T11"/>
                  </a:cxn>
                  <a:cxn ang="0">
                    <a:pos x="T13" y="T15"/>
                  </a:cxn>
                </a:cxnLst>
                <a:rect l="0" t="0" r="r" b="b"/>
                <a:pathLst>
                  <a:path w="47" h="8">
                    <a:moveTo>
                      <a:pt x="0" y="0"/>
                    </a:moveTo>
                    <a:lnTo>
                      <a:pt x="46" y="0"/>
                    </a:lnTo>
                    <a:lnTo>
                      <a:pt x="46" y="7"/>
                    </a:lnTo>
                    <a:lnTo>
                      <a:pt x="0" y="7"/>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34" name="Group 1318">
              <a:extLst>
                <a:ext uri="{FF2B5EF4-FFF2-40B4-BE49-F238E27FC236}">
                  <a16:creationId xmlns:a16="http://schemas.microsoft.com/office/drawing/2014/main" id="{BB695504-A8F4-41B0-9FA2-B2182F3444F9}"/>
                </a:ext>
              </a:extLst>
            </p:cNvPr>
            <p:cNvGrpSpPr>
              <a:grpSpLocks/>
            </p:cNvGrpSpPr>
            <p:nvPr/>
          </p:nvGrpSpPr>
          <p:grpSpPr bwMode="auto">
            <a:xfrm>
              <a:off x="2014" y="30498"/>
              <a:ext cx="91" cy="8"/>
              <a:chOff x="2014" y="30498"/>
              <a:chExt cx="91" cy="8"/>
            </a:xfrm>
          </p:grpSpPr>
          <p:sp>
            <p:nvSpPr>
              <p:cNvPr id="3440" name="Freeform 1319">
                <a:extLst>
                  <a:ext uri="{FF2B5EF4-FFF2-40B4-BE49-F238E27FC236}">
                    <a16:creationId xmlns:a16="http://schemas.microsoft.com/office/drawing/2014/main" id="{C2ECB675-1D7E-42B9-944C-32D601BB5AA2}"/>
                  </a:ext>
                </a:extLst>
              </p:cNvPr>
              <p:cNvSpPr>
                <a:spLocks/>
              </p:cNvSpPr>
              <p:nvPr/>
            </p:nvSpPr>
            <p:spPr bwMode="auto">
              <a:xfrm>
                <a:off x="2014" y="30498"/>
                <a:ext cx="91" cy="8"/>
              </a:xfrm>
              <a:custGeom>
                <a:avLst/>
                <a:gdLst>
                  <a:gd name="T0" fmla="+- 0 2020 2014"/>
                  <a:gd name="T1" fmla="*/ T0 w 91"/>
                  <a:gd name="T2" fmla="+- 0 30498 30498"/>
                  <a:gd name="T3" fmla="*/ 30498 h 8"/>
                  <a:gd name="T4" fmla="+- 0 2104 2014"/>
                  <a:gd name="T5" fmla="*/ T4 w 91"/>
                  <a:gd name="T6" fmla="+- 0 30498 30498"/>
                  <a:gd name="T7" fmla="*/ 30498 h 8"/>
                  <a:gd name="T8" fmla="+- 0 2104 2014"/>
                  <a:gd name="T9" fmla="*/ T8 w 91"/>
                  <a:gd name="T10" fmla="+- 0 30506 30498"/>
                  <a:gd name="T11" fmla="*/ 30506 h 8"/>
                  <a:gd name="T12" fmla="+- 0 2014 2014"/>
                  <a:gd name="T13" fmla="*/ T12 w 91"/>
                  <a:gd name="T14" fmla="+- 0 30506 30498"/>
                  <a:gd name="T15" fmla="*/ 30506 h 8"/>
                </a:gdLst>
                <a:ahLst/>
                <a:cxnLst>
                  <a:cxn ang="0">
                    <a:pos x="T1" y="T3"/>
                  </a:cxn>
                  <a:cxn ang="0">
                    <a:pos x="T5" y="T7"/>
                  </a:cxn>
                  <a:cxn ang="0">
                    <a:pos x="T9" y="T11"/>
                  </a:cxn>
                  <a:cxn ang="0">
                    <a:pos x="T13" y="T15"/>
                  </a:cxn>
                </a:cxnLst>
                <a:rect l="0" t="0" r="r" b="b"/>
                <a:pathLst>
                  <a:path w="91" h="8">
                    <a:moveTo>
                      <a:pt x="6" y="0"/>
                    </a:moveTo>
                    <a:lnTo>
                      <a:pt x="90" y="0"/>
                    </a:lnTo>
                    <a:lnTo>
                      <a:pt x="90" y="8"/>
                    </a:lnTo>
                    <a:lnTo>
                      <a:pt x="0" y="8"/>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35" name="Group 1320">
              <a:extLst>
                <a:ext uri="{FF2B5EF4-FFF2-40B4-BE49-F238E27FC236}">
                  <a16:creationId xmlns:a16="http://schemas.microsoft.com/office/drawing/2014/main" id="{ACD37780-513E-4AF9-BEAF-27E54BC99242}"/>
                </a:ext>
              </a:extLst>
            </p:cNvPr>
            <p:cNvGrpSpPr>
              <a:grpSpLocks/>
            </p:cNvGrpSpPr>
            <p:nvPr/>
          </p:nvGrpSpPr>
          <p:grpSpPr bwMode="auto">
            <a:xfrm>
              <a:off x="2141" y="30348"/>
              <a:ext cx="121" cy="159"/>
              <a:chOff x="2141" y="30348"/>
              <a:chExt cx="121" cy="159"/>
            </a:xfrm>
          </p:grpSpPr>
          <p:sp>
            <p:nvSpPr>
              <p:cNvPr id="3439" name="Freeform 1321">
                <a:extLst>
                  <a:ext uri="{FF2B5EF4-FFF2-40B4-BE49-F238E27FC236}">
                    <a16:creationId xmlns:a16="http://schemas.microsoft.com/office/drawing/2014/main" id="{6D55EA19-9ADA-4B4D-88B7-D9901326DDCE}"/>
                  </a:ext>
                </a:extLst>
              </p:cNvPr>
              <p:cNvSpPr>
                <a:spLocks/>
              </p:cNvSpPr>
              <p:nvPr/>
            </p:nvSpPr>
            <p:spPr bwMode="auto">
              <a:xfrm>
                <a:off x="2141" y="30348"/>
                <a:ext cx="121" cy="159"/>
              </a:xfrm>
              <a:custGeom>
                <a:avLst/>
                <a:gdLst>
                  <a:gd name="T0" fmla="+- 0 2202 2141"/>
                  <a:gd name="T1" fmla="*/ T0 w 121"/>
                  <a:gd name="T2" fmla="+- 0 30348 30348"/>
                  <a:gd name="T3" fmla="*/ 30348 h 159"/>
                  <a:gd name="T4" fmla="+- 0 2141 2141"/>
                  <a:gd name="T5" fmla="*/ T4 w 121"/>
                  <a:gd name="T6" fmla="+- 0 30506 30348"/>
                  <a:gd name="T7" fmla="*/ 30506 h 159"/>
                  <a:gd name="T8" fmla="+- 0 2149 2141"/>
                  <a:gd name="T9" fmla="*/ T8 w 121"/>
                  <a:gd name="T10" fmla="+- 0 30506 30348"/>
                  <a:gd name="T11" fmla="*/ 30506 h 159"/>
                  <a:gd name="T12" fmla="+- 0 2202 2141"/>
                  <a:gd name="T13" fmla="*/ T12 w 121"/>
                  <a:gd name="T14" fmla="+- 0 30370 30348"/>
                  <a:gd name="T15" fmla="*/ 30370 h 159"/>
                  <a:gd name="T16" fmla="+- 0 2254 2141"/>
                  <a:gd name="T17" fmla="*/ T16 w 121"/>
                  <a:gd name="T18" fmla="+- 0 30506 30348"/>
                  <a:gd name="T19" fmla="*/ 30506 h 159"/>
                  <a:gd name="T20" fmla="+- 0 2262 2141"/>
                  <a:gd name="T21" fmla="*/ T20 w 121"/>
                  <a:gd name="T22" fmla="+- 0 30506 30348"/>
                  <a:gd name="T23" fmla="*/ 30506 h 159"/>
                  <a:gd name="T24" fmla="+- 0 2202 2141"/>
                  <a:gd name="T25" fmla="*/ T24 w 121"/>
                  <a:gd name="T26" fmla="+- 0 30348 30348"/>
                  <a:gd name="T27" fmla="*/ 30348 h 159"/>
                </a:gdLst>
                <a:ahLst/>
                <a:cxnLst>
                  <a:cxn ang="0">
                    <a:pos x="T1" y="T3"/>
                  </a:cxn>
                  <a:cxn ang="0">
                    <a:pos x="T5" y="T7"/>
                  </a:cxn>
                  <a:cxn ang="0">
                    <a:pos x="T9" y="T11"/>
                  </a:cxn>
                  <a:cxn ang="0">
                    <a:pos x="T13" y="T15"/>
                  </a:cxn>
                  <a:cxn ang="0">
                    <a:pos x="T17" y="T19"/>
                  </a:cxn>
                  <a:cxn ang="0">
                    <a:pos x="T21" y="T23"/>
                  </a:cxn>
                  <a:cxn ang="0">
                    <a:pos x="T25" y="T27"/>
                  </a:cxn>
                </a:cxnLst>
                <a:rect l="0" t="0" r="r" b="b"/>
                <a:pathLst>
                  <a:path w="121" h="159">
                    <a:moveTo>
                      <a:pt x="61" y="0"/>
                    </a:moveTo>
                    <a:lnTo>
                      <a:pt x="0" y="158"/>
                    </a:lnTo>
                    <a:lnTo>
                      <a:pt x="8" y="158"/>
                    </a:lnTo>
                    <a:lnTo>
                      <a:pt x="61" y="22"/>
                    </a:lnTo>
                    <a:lnTo>
                      <a:pt x="113" y="158"/>
                    </a:lnTo>
                    <a:lnTo>
                      <a:pt x="121" y="158"/>
                    </a:lnTo>
                    <a:lnTo>
                      <a:pt x="61"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36" name="Group 1322">
              <a:extLst>
                <a:ext uri="{FF2B5EF4-FFF2-40B4-BE49-F238E27FC236}">
                  <a16:creationId xmlns:a16="http://schemas.microsoft.com/office/drawing/2014/main" id="{AE1AA174-1A22-45A9-86ED-2B65157DB008}"/>
                </a:ext>
              </a:extLst>
            </p:cNvPr>
            <p:cNvGrpSpPr>
              <a:grpSpLocks/>
            </p:cNvGrpSpPr>
            <p:nvPr/>
          </p:nvGrpSpPr>
          <p:grpSpPr bwMode="auto">
            <a:xfrm>
              <a:off x="2164" y="30461"/>
              <a:ext cx="75" cy="2"/>
              <a:chOff x="2164" y="30461"/>
              <a:chExt cx="75" cy="2"/>
            </a:xfrm>
          </p:grpSpPr>
          <p:sp>
            <p:nvSpPr>
              <p:cNvPr id="3438" name="Freeform 1323">
                <a:extLst>
                  <a:ext uri="{FF2B5EF4-FFF2-40B4-BE49-F238E27FC236}">
                    <a16:creationId xmlns:a16="http://schemas.microsoft.com/office/drawing/2014/main" id="{9F2253DA-0629-4530-99C2-AD2EBDC4242B}"/>
                  </a:ext>
                </a:extLst>
              </p:cNvPr>
              <p:cNvSpPr>
                <a:spLocks/>
              </p:cNvSpPr>
              <p:nvPr/>
            </p:nvSpPr>
            <p:spPr bwMode="auto">
              <a:xfrm>
                <a:off x="2164" y="30461"/>
                <a:ext cx="75" cy="2"/>
              </a:xfrm>
              <a:custGeom>
                <a:avLst/>
                <a:gdLst>
                  <a:gd name="T0" fmla="+- 0 2164 2164"/>
                  <a:gd name="T1" fmla="*/ T0 w 75"/>
                  <a:gd name="T2" fmla="+- 0 2239 2164"/>
                  <a:gd name="T3" fmla="*/ T2 w 75"/>
                </a:gdLst>
                <a:ahLst/>
                <a:cxnLst>
                  <a:cxn ang="0">
                    <a:pos x="T1" y="0"/>
                  </a:cxn>
                  <a:cxn ang="0">
                    <a:pos x="T3" y="0"/>
                  </a:cxn>
                </a:cxnLst>
                <a:rect l="0" t="0" r="r" b="b"/>
                <a:pathLst>
                  <a:path w="75">
                    <a:moveTo>
                      <a:pt x="0" y="0"/>
                    </a:moveTo>
                    <a:lnTo>
                      <a:pt x="75"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37" name="Group 1324">
              <a:extLst>
                <a:ext uri="{FF2B5EF4-FFF2-40B4-BE49-F238E27FC236}">
                  <a16:creationId xmlns:a16="http://schemas.microsoft.com/office/drawing/2014/main" id="{583F66E0-37D1-45F5-BBFF-580284D4F9FC}"/>
                </a:ext>
              </a:extLst>
            </p:cNvPr>
            <p:cNvGrpSpPr>
              <a:grpSpLocks/>
            </p:cNvGrpSpPr>
            <p:nvPr/>
          </p:nvGrpSpPr>
          <p:grpSpPr bwMode="auto">
            <a:xfrm>
              <a:off x="2156" y="30469"/>
              <a:ext cx="91" cy="2"/>
              <a:chOff x="2156" y="30469"/>
              <a:chExt cx="91" cy="2"/>
            </a:xfrm>
          </p:grpSpPr>
          <p:sp>
            <p:nvSpPr>
              <p:cNvPr id="3437" name="Freeform 1325">
                <a:extLst>
                  <a:ext uri="{FF2B5EF4-FFF2-40B4-BE49-F238E27FC236}">
                    <a16:creationId xmlns:a16="http://schemas.microsoft.com/office/drawing/2014/main" id="{11CB4EF4-E623-4B02-B76A-AF8383FF3777}"/>
                  </a:ext>
                </a:extLst>
              </p:cNvPr>
              <p:cNvSpPr>
                <a:spLocks/>
              </p:cNvSpPr>
              <p:nvPr/>
            </p:nvSpPr>
            <p:spPr bwMode="auto">
              <a:xfrm>
                <a:off x="2156" y="30469"/>
                <a:ext cx="91" cy="2"/>
              </a:xfrm>
              <a:custGeom>
                <a:avLst/>
                <a:gdLst>
                  <a:gd name="T0" fmla="+- 0 2156 2156"/>
                  <a:gd name="T1" fmla="*/ T0 w 91"/>
                  <a:gd name="T2" fmla="+- 0 2247 2156"/>
                  <a:gd name="T3" fmla="*/ T2 w 91"/>
                </a:gdLst>
                <a:ahLst/>
                <a:cxnLst>
                  <a:cxn ang="0">
                    <a:pos x="T1" y="0"/>
                  </a:cxn>
                  <a:cxn ang="0">
                    <a:pos x="T3" y="0"/>
                  </a:cxn>
                </a:cxnLst>
                <a:rect l="0" t="0" r="r" b="b"/>
                <a:pathLst>
                  <a:path w="91">
                    <a:moveTo>
                      <a:pt x="0" y="0"/>
                    </a:moveTo>
                    <a:lnTo>
                      <a:pt x="91"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38" name="Group 1326">
              <a:extLst>
                <a:ext uri="{FF2B5EF4-FFF2-40B4-BE49-F238E27FC236}">
                  <a16:creationId xmlns:a16="http://schemas.microsoft.com/office/drawing/2014/main" id="{89310F7C-A13B-4F73-8623-4E3AA9FB46AA}"/>
                </a:ext>
              </a:extLst>
            </p:cNvPr>
            <p:cNvGrpSpPr>
              <a:grpSpLocks/>
            </p:cNvGrpSpPr>
            <p:nvPr/>
          </p:nvGrpSpPr>
          <p:grpSpPr bwMode="auto">
            <a:xfrm>
              <a:off x="2307" y="30348"/>
              <a:ext cx="121" cy="159"/>
              <a:chOff x="2307" y="30348"/>
              <a:chExt cx="121" cy="159"/>
            </a:xfrm>
          </p:grpSpPr>
          <p:sp>
            <p:nvSpPr>
              <p:cNvPr id="3436" name="Freeform 1327">
                <a:extLst>
                  <a:ext uri="{FF2B5EF4-FFF2-40B4-BE49-F238E27FC236}">
                    <a16:creationId xmlns:a16="http://schemas.microsoft.com/office/drawing/2014/main" id="{7B18600D-C189-4110-8304-396ADA4F67F6}"/>
                  </a:ext>
                </a:extLst>
              </p:cNvPr>
              <p:cNvSpPr>
                <a:spLocks/>
              </p:cNvSpPr>
              <p:nvPr/>
            </p:nvSpPr>
            <p:spPr bwMode="auto">
              <a:xfrm>
                <a:off x="2307" y="30348"/>
                <a:ext cx="121" cy="159"/>
              </a:xfrm>
              <a:custGeom>
                <a:avLst/>
                <a:gdLst>
                  <a:gd name="T0" fmla="+- 0 2428 2307"/>
                  <a:gd name="T1" fmla="*/ T0 w 121"/>
                  <a:gd name="T2" fmla="+- 0 30348 30348"/>
                  <a:gd name="T3" fmla="*/ 30348 h 159"/>
                  <a:gd name="T4" fmla="+- 0 2368 2307"/>
                  <a:gd name="T5" fmla="*/ T4 w 121"/>
                  <a:gd name="T6" fmla="+- 0 30483 30348"/>
                  <a:gd name="T7" fmla="*/ 30483 h 159"/>
                  <a:gd name="T8" fmla="+- 0 2307 2307"/>
                  <a:gd name="T9" fmla="*/ T8 w 121"/>
                  <a:gd name="T10" fmla="+- 0 30348 30348"/>
                  <a:gd name="T11" fmla="*/ 30348 h 159"/>
                  <a:gd name="T12" fmla="+- 0 2307 2307"/>
                  <a:gd name="T13" fmla="*/ T12 w 121"/>
                  <a:gd name="T14" fmla="+- 0 30506 30348"/>
                  <a:gd name="T15" fmla="*/ 30506 h 159"/>
                  <a:gd name="T16" fmla="+- 0 2315 2307"/>
                  <a:gd name="T17" fmla="*/ T16 w 121"/>
                  <a:gd name="T18" fmla="+- 0 30506 30348"/>
                  <a:gd name="T19" fmla="*/ 30506 h 159"/>
                  <a:gd name="T20" fmla="+- 0 2315 2307"/>
                  <a:gd name="T21" fmla="*/ T20 w 121"/>
                  <a:gd name="T22" fmla="+- 0 30385 30348"/>
                  <a:gd name="T23" fmla="*/ 30385 h 159"/>
                  <a:gd name="T24" fmla="+- 0 2368 2307"/>
                  <a:gd name="T25" fmla="*/ T24 w 121"/>
                  <a:gd name="T26" fmla="+- 0 30506 30348"/>
                  <a:gd name="T27" fmla="*/ 30506 h 159"/>
                  <a:gd name="T28" fmla="+- 0 2420 2307"/>
                  <a:gd name="T29" fmla="*/ T28 w 121"/>
                  <a:gd name="T30" fmla="+- 0 30385 30348"/>
                  <a:gd name="T31" fmla="*/ 30385 h 159"/>
                  <a:gd name="T32" fmla="+- 0 2420 2307"/>
                  <a:gd name="T33" fmla="*/ T32 w 121"/>
                  <a:gd name="T34" fmla="+- 0 30506 30348"/>
                  <a:gd name="T35" fmla="*/ 30506 h 159"/>
                  <a:gd name="T36" fmla="+- 0 2428 2307"/>
                  <a:gd name="T37" fmla="*/ T36 w 121"/>
                  <a:gd name="T38" fmla="+- 0 30506 30348"/>
                  <a:gd name="T39" fmla="*/ 30506 h 159"/>
                  <a:gd name="T40" fmla="+- 0 2428 2307"/>
                  <a:gd name="T41" fmla="*/ T40 w 121"/>
                  <a:gd name="T42" fmla="+- 0 30348 30348"/>
                  <a:gd name="T43" fmla="*/ 30348 h 1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121" h="159">
                    <a:moveTo>
                      <a:pt x="121" y="0"/>
                    </a:moveTo>
                    <a:lnTo>
                      <a:pt x="61" y="135"/>
                    </a:lnTo>
                    <a:lnTo>
                      <a:pt x="0" y="0"/>
                    </a:lnTo>
                    <a:lnTo>
                      <a:pt x="0" y="158"/>
                    </a:lnTo>
                    <a:lnTo>
                      <a:pt x="8" y="158"/>
                    </a:lnTo>
                    <a:lnTo>
                      <a:pt x="8" y="37"/>
                    </a:lnTo>
                    <a:lnTo>
                      <a:pt x="61" y="158"/>
                    </a:lnTo>
                    <a:lnTo>
                      <a:pt x="113" y="37"/>
                    </a:lnTo>
                    <a:lnTo>
                      <a:pt x="113" y="158"/>
                    </a:lnTo>
                    <a:lnTo>
                      <a:pt x="121" y="158"/>
                    </a:lnTo>
                    <a:lnTo>
                      <a:pt x="121"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39" name="Group 1328">
              <a:extLst>
                <a:ext uri="{FF2B5EF4-FFF2-40B4-BE49-F238E27FC236}">
                  <a16:creationId xmlns:a16="http://schemas.microsoft.com/office/drawing/2014/main" id="{97B975CB-55AA-43D3-ABD4-29B3B572BA99}"/>
                </a:ext>
              </a:extLst>
            </p:cNvPr>
            <p:cNvGrpSpPr>
              <a:grpSpLocks/>
            </p:cNvGrpSpPr>
            <p:nvPr/>
          </p:nvGrpSpPr>
          <p:grpSpPr bwMode="auto">
            <a:xfrm>
              <a:off x="2481" y="30348"/>
              <a:ext cx="106" cy="159"/>
              <a:chOff x="2481" y="30348"/>
              <a:chExt cx="106" cy="159"/>
            </a:xfrm>
          </p:grpSpPr>
          <p:sp>
            <p:nvSpPr>
              <p:cNvPr id="3435" name="Freeform 1329">
                <a:extLst>
                  <a:ext uri="{FF2B5EF4-FFF2-40B4-BE49-F238E27FC236}">
                    <a16:creationId xmlns:a16="http://schemas.microsoft.com/office/drawing/2014/main" id="{61D8C5E7-FEC6-49C1-8F26-EADFB42BAC0A}"/>
                  </a:ext>
                </a:extLst>
              </p:cNvPr>
              <p:cNvSpPr>
                <a:spLocks/>
              </p:cNvSpPr>
              <p:nvPr/>
            </p:nvSpPr>
            <p:spPr bwMode="auto">
              <a:xfrm>
                <a:off x="2481" y="30348"/>
                <a:ext cx="106" cy="159"/>
              </a:xfrm>
              <a:custGeom>
                <a:avLst/>
                <a:gdLst>
                  <a:gd name="T0" fmla="+- 0 2481 2481"/>
                  <a:gd name="T1" fmla="*/ T0 w 106"/>
                  <a:gd name="T2" fmla="+- 0 30483 30348"/>
                  <a:gd name="T3" fmla="*/ 30483 h 159"/>
                  <a:gd name="T4" fmla="+- 0 2495 2481"/>
                  <a:gd name="T5" fmla="*/ T4 w 106"/>
                  <a:gd name="T6" fmla="+- 0 30498 30348"/>
                  <a:gd name="T7" fmla="*/ 30498 h 159"/>
                  <a:gd name="T8" fmla="+- 0 2518 2481"/>
                  <a:gd name="T9" fmla="*/ T8 w 106"/>
                  <a:gd name="T10" fmla="+- 0 30506 30348"/>
                  <a:gd name="T11" fmla="*/ 30506 h 159"/>
                  <a:gd name="T12" fmla="+- 0 2548 2481"/>
                  <a:gd name="T13" fmla="*/ T12 w 106"/>
                  <a:gd name="T14" fmla="+- 0 30506 30348"/>
                  <a:gd name="T15" fmla="*/ 30506 h 159"/>
                  <a:gd name="T16" fmla="+- 0 2571 2481"/>
                  <a:gd name="T17" fmla="*/ T16 w 106"/>
                  <a:gd name="T18" fmla="+- 0 30498 30348"/>
                  <a:gd name="T19" fmla="*/ 30498 h 159"/>
                  <a:gd name="T20" fmla="+- 0 2586 2481"/>
                  <a:gd name="T21" fmla="*/ T20 w 106"/>
                  <a:gd name="T22" fmla="+- 0 30483 30348"/>
                  <a:gd name="T23" fmla="*/ 30483 h 159"/>
                  <a:gd name="T24" fmla="+- 0 2586 2481"/>
                  <a:gd name="T25" fmla="*/ T24 w 106"/>
                  <a:gd name="T26" fmla="+- 0 30461 30348"/>
                  <a:gd name="T27" fmla="*/ 30461 h 159"/>
                  <a:gd name="T28" fmla="+- 0 2579 2481"/>
                  <a:gd name="T29" fmla="*/ T28 w 106"/>
                  <a:gd name="T30" fmla="+- 0 30446 30348"/>
                  <a:gd name="T31" fmla="*/ 30446 h 159"/>
                  <a:gd name="T32" fmla="+- 0 2563 2481"/>
                  <a:gd name="T33" fmla="*/ T32 w 106"/>
                  <a:gd name="T34" fmla="+- 0 30430 30348"/>
                  <a:gd name="T35" fmla="*/ 30430 h 159"/>
                  <a:gd name="T36" fmla="+- 0 2548 2481"/>
                  <a:gd name="T37" fmla="*/ T36 w 106"/>
                  <a:gd name="T38" fmla="+- 0 30423 30348"/>
                  <a:gd name="T39" fmla="*/ 30423 h 159"/>
                  <a:gd name="T40" fmla="+- 0 2510 2481"/>
                  <a:gd name="T41" fmla="*/ T40 w 106"/>
                  <a:gd name="T42" fmla="+- 0 30408 30348"/>
                  <a:gd name="T43" fmla="*/ 30408 h 159"/>
                  <a:gd name="T44" fmla="+- 0 2495 2481"/>
                  <a:gd name="T45" fmla="*/ T44 w 106"/>
                  <a:gd name="T46" fmla="+- 0 30401 30348"/>
                  <a:gd name="T47" fmla="*/ 30401 h 159"/>
                  <a:gd name="T48" fmla="+- 0 2488 2481"/>
                  <a:gd name="T49" fmla="*/ T48 w 106"/>
                  <a:gd name="T50" fmla="+- 0 30385 30348"/>
                  <a:gd name="T51" fmla="*/ 30385 h 159"/>
                  <a:gd name="T52" fmla="+- 0 2488 2481"/>
                  <a:gd name="T53" fmla="*/ T52 w 106"/>
                  <a:gd name="T54" fmla="+- 0 30370 30348"/>
                  <a:gd name="T55" fmla="*/ 30370 h 159"/>
                  <a:gd name="T56" fmla="+- 0 2495 2481"/>
                  <a:gd name="T57" fmla="*/ T56 w 106"/>
                  <a:gd name="T58" fmla="+- 0 30363 30348"/>
                  <a:gd name="T59" fmla="*/ 30363 h 159"/>
                  <a:gd name="T60" fmla="+- 0 2518 2481"/>
                  <a:gd name="T61" fmla="*/ T60 w 106"/>
                  <a:gd name="T62" fmla="+- 0 30355 30348"/>
                  <a:gd name="T63" fmla="*/ 30355 h 159"/>
                  <a:gd name="T64" fmla="+- 0 2548 2481"/>
                  <a:gd name="T65" fmla="*/ T64 w 106"/>
                  <a:gd name="T66" fmla="+- 0 30355 30348"/>
                  <a:gd name="T67" fmla="*/ 30355 h 159"/>
                  <a:gd name="T68" fmla="+- 0 2563 2481"/>
                  <a:gd name="T69" fmla="*/ T68 w 106"/>
                  <a:gd name="T70" fmla="+- 0 30363 30348"/>
                  <a:gd name="T71" fmla="*/ 30363 h 159"/>
                  <a:gd name="T72" fmla="+- 0 2571 2481"/>
                  <a:gd name="T73" fmla="*/ T72 w 106"/>
                  <a:gd name="T74" fmla="+- 0 30370 30348"/>
                  <a:gd name="T75" fmla="*/ 30370 h 159"/>
                  <a:gd name="T76" fmla="+- 0 2586 2481"/>
                  <a:gd name="T77" fmla="*/ T76 w 106"/>
                  <a:gd name="T78" fmla="+- 0 30370 30348"/>
                  <a:gd name="T79" fmla="*/ 30370 h 159"/>
                  <a:gd name="T80" fmla="+- 0 2571 2481"/>
                  <a:gd name="T81" fmla="*/ T80 w 106"/>
                  <a:gd name="T82" fmla="+- 0 30355 30348"/>
                  <a:gd name="T83" fmla="*/ 30355 h 159"/>
                  <a:gd name="T84" fmla="+- 0 2548 2481"/>
                  <a:gd name="T85" fmla="*/ T84 w 106"/>
                  <a:gd name="T86" fmla="+- 0 30348 30348"/>
                  <a:gd name="T87" fmla="*/ 30348 h 159"/>
                  <a:gd name="T88" fmla="+- 0 2518 2481"/>
                  <a:gd name="T89" fmla="*/ T88 w 106"/>
                  <a:gd name="T90" fmla="+- 0 30348 30348"/>
                  <a:gd name="T91" fmla="*/ 30348 h 159"/>
                  <a:gd name="T92" fmla="+- 0 2495 2481"/>
                  <a:gd name="T93" fmla="*/ T92 w 106"/>
                  <a:gd name="T94" fmla="+- 0 30355 30348"/>
                  <a:gd name="T95" fmla="*/ 30355 h 159"/>
                  <a:gd name="T96" fmla="+- 0 2481 2481"/>
                  <a:gd name="T97" fmla="*/ T96 w 106"/>
                  <a:gd name="T98" fmla="+- 0 30370 30348"/>
                  <a:gd name="T99" fmla="*/ 30370 h 159"/>
                  <a:gd name="T100" fmla="+- 0 2481 2481"/>
                  <a:gd name="T101" fmla="*/ T100 w 106"/>
                  <a:gd name="T102" fmla="+- 0 30385 30348"/>
                  <a:gd name="T103" fmla="*/ 30385 h 159"/>
                  <a:gd name="T104" fmla="+- 0 2488 2481"/>
                  <a:gd name="T105" fmla="*/ T104 w 106"/>
                  <a:gd name="T106" fmla="+- 0 30401 30348"/>
                  <a:gd name="T107" fmla="*/ 30401 h 159"/>
                  <a:gd name="T108" fmla="+- 0 2495 2481"/>
                  <a:gd name="T109" fmla="*/ T108 w 106"/>
                  <a:gd name="T110" fmla="+- 0 30408 30348"/>
                  <a:gd name="T111" fmla="*/ 30408 h 159"/>
                  <a:gd name="T112" fmla="+- 0 2510 2481"/>
                  <a:gd name="T113" fmla="*/ T112 w 106"/>
                  <a:gd name="T114" fmla="+- 0 30416 30348"/>
                  <a:gd name="T115" fmla="*/ 30416 h 159"/>
                  <a:gd name="T116" fmla="+- 0 2548 2481"/>
                  <a:gd name="T117" fmla="*/ T116 w 106"/>
                  <a:gd name="T118" fmla="+- 0 30430 30348"/>
                  <a:gd name="T119" fmla="*/ 30430 h 159"/>
                  <a:gd name="T120" fmla="+- 0 2563 2481"/>
                  <a:gd name="T121" fmla="*/ T120 w 106"/>
                  <a:gd name="T122" fmla="+- 0 30438 30348"/>
                  <a:gd name="T123" fmla="*/ 30438 h 159"/>
                  <a:gd name="T124" fmla="+- 0 2571 2481"/>
                  <a:gd name="T125" fmla="*/ T124 w 106"/>
                  <a:gd name="T126" fmla="+- 0 30446 30348"/>
                  <a:gd name="T127" fmla="*/ 30446 h 159"/>
                  <a:gd name="T128" fmla="+- 0 2579 2481"/>
                  <a:gd name="T129" fmla="*/ T128 w 106"/>
                  <a:gd name="T130" fmla="+- 0 30461 30348"/>
                  <a:gd name="T131" fmla="*/ 30461 h 159"/>
                  <a:gd name="T132" fmla="+- 0 2579 2481"/>
                  <a:gd name="T133" fmla="*/ T132 w 106"/>
                  <a:gd name="T134" fmla="+- 0 30483 30348"/>
                  <a:gd name="T135" fmla="*/ 30483 h 159"/>
                  <a:gd name="T136" fmla="+- 0 2571 2481"/>
                  <a:gd name="T137" fmla="*/ T136 w 106"/>
                  <a:gd name="T138" fmla="+- 0 30491 30348"/>
                  <a:gd name="T139" fmla="*/ 30491 h 159"/>
                  <a:gd name="T140" fmla="+- 0 2548 2481"/>
                  <a:gd name="T141" fmla="*/ T140 w 106"/>
                  <a:gd name="T142" fmla="+- 0 30498 30348"/>
                  <a:gd name="T143" fmla="*/ 30498 h 159"/>
                  <a:gd name="T144" fmla="+- 0 2518 2481"/>
                  <a:gd name="T145" fmla="*/ T144 w 106"/>
                  <a:gd name="T146" fmla="+- 0 30498 30348"/>
                  <a:gd name="T147" fmla="*/ 30498 h 159"/>
                  <a:gd name="T148" fmla="+- 0 2503 2481"/>
                  <a:gd name="T149" fmla="*/ T148 w 106"/>
                  <a:gd name="T150" fmla="+- 0 30491 30348"/>
                  <a:gd name="T151" fmla="*/ 30491 h 159"/>
                  <a:gd name="T152" fmla="+- 0 2495 2481"/>
                  <a:gd name="T153" fmla="*/ T152 w 106"/>
                  <a:gd name="T154" fmla="+- 0 30483 30348"/>
                  <a:gd name="T155" fmla="*/ 30483 h 159"/>
                  <a:gd name="T156" fmla="+- 0 2481 2481"/>
                  <a:gd name="T157" fmla="*/ T156 w 106"/>
                  <a:gd name="T158" fmla="+- 0 30483 30348"/>
                  <a:gd name="T159" fmla="*/ 30483 h 1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06" h="159">
                    <a:moveTo>
                      <a:pt x="0" y="135"/>
                    </a:moveTo>
                    <a:lnTo>
                      <a:pt x="14" y="150"/>
                    </a:lnTo>
                    <a:lnTo>
                      <a:pt x="37" y="158"/>
                    </a:lnTo>
                    <a:lnTo>
                      <a:pt x="67" y="158"/>
                    </a:lnTo>
                    <a:lnTo>
                      <a:pt x="90" y="150"/>
                    </a:lnTo>
                    <a:lnTo>
                      <a:pt x="105" y="135"/>
                    </a:lnTo>
                    <a:lnTo>
                      <a:pt x="105" y="113"/>
                    </a:lnTo>
                    <a:lnTo>
                      <a:pt x="98" y="98"/>
                    </a:lnTo>
                    <a:lnTo>
                      <a:pt x="82" y="82"/>
                    </a:lnTo>
                    <a:lnTo>
                      <a:pt x="67" y="75"/>
                    </a:lnTo>
                    <a:lnTo>
                      <a:pt x="29" y="60"/>
                    </a:lnTo>
                    <a:lnTo>
                      <a:pt x="14" y="53"/>
                    </a:lnTo>
                    <a:lnTo>
                      <a:pt x="7" y="37"/>
                    </a:lnTo>
                    <a:lnTo>
                      <a:pt x="7" y="22"/>
                    </a:lnTo>
                    <a:lnTo>
                      <a:pt x="14" y="15"/>
                    </a:lnTo>
                    <a:lnTo>
                      <a:pt x="37" y="7"/>
                    </a:lnTo>
                    <a:lnTo>
                      <a:pt x="67" y="7"/>
                    </a:lnTo>
                    <a:lnTo>
                      <a:pt x="82" y="15"/>
                    </a:lnTo>
                    <a:lnTo>
                      <a:pt x="90" y="22"/>
                    </a:lnTo>
                    <a:lnTo>
                      <a:pt x="105" y="22"/>
                    </a:lnTo>
                    <a:lnTo>
                      <a:pt x="90" y="7"/>
                    </a:lnTo>
                    <a:lnTo>
                      <a:pt x="67" y="0"/>
                    </a:lnTo>
                    <a:lnTo>
                      <a:pt x="37" y="0"/>
                    </a:lnTo>
                    <a:lnTo>
                      <a:pt x="14" y="7"/>
                    </a:lnTo>
                    <a:lnTo>
                      <a:pt x="0" y="22"/>
                    </a:lnTo>
                    <a:lnTo>
                      <a:pt x="0" y="37"/>
                    </a:lnTo>
                    <a:lnTo>
                      <a:pt x="7" y="53"/>
                    </a:lnTo>
                    <a:lnTo>
                      <a:pt x="14" y="60"/>
                    </a:lnTo>
                    <a:lnTo>
                      <a:pt x="29" y="68"/>
                    </a:lnTo>
                    <a:lnTo>
                      <a:pt x="67" y="82"/>
                    </a:lnTo>
                    <a:lnTo>
                      <a:pt x="82" y="90"/>
                    </a:lnTo>
                    <a:lnTo>
                      <a:pt x="90" y="98"/>
                    </a:lnTo>
                    <a:lnTo>
                      <a:pt x="98" y="113"/>
                    </a:lnTo>
                    <a:lnTo>
                      <a:pt x="98" y="135"/>
                    </a:lnTo>
                    <a:lnTo>
                      <a:pt x="90" y="143"/>
                    </a:lnTo>
                    <a:lnTo>
                      <a:pt x="67" y="150"/>
                    </a:lnTo>
                    <a:lnTo>
                      <a:pt x="37" y="150"/>
                    </a:lnTo>
                    <a:lnTo>
                      <a:pt x="22" y="143"/>
                    </a:lnTo>
                    <a:lnTo>
                      <a:pt x="14" y="135"/>
                    </a:lnTo>
                    <a:lnTo>
                      <a:pt x="0" y="135"/>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40" name="Group 1330">
              <a:extLst>
                <a:ext uri="{FF2B5EF4-FFF2-40B4-BE49-F238E27FC236}">
                  <a16:creationId xmlns:a16="http://schemas.microsoft.com/office/drawing/2014/main" id="{BD4A9D26-0351-4257-B158-BB05512C4669}"/>
                </a:ext>
              </a:extLst>
            </p:cNvPr>
            <p:cNvGrpSpPr>
              <a:grpSpLocks/>
            </p:cNvGrpSpPr>
            <p:nvPr/>
          </p:nvGrpSpPr>
          <p:grpSpPr bwMode="auto">
            <a:xfrm>
              <a:off x="1065" y="28586"/>
              <a:ext cx="93" cy="2"/>
              <a:chOff x="1065" y="28586"/>
              <a:chExt cx="93" cy="2"/>
            </a:xfrm>
          </p:grpSpPr>
          <p:sp>
            <p:nvSpPr>
              <p:cNvPr id="3434" name="Freeform 1331">
                <a:extLst>
                  <a:ext uri="{FF2B5EF4-FFF2-40B4-BE49-F238E27FC236}">
                    <a16:creationId xmlns:a16="http://schemas.microsoft.com/office/drawing/2014/main" id="{3EB49695-C073-4301-9676-F7EC4537336E}"/>
                  </a:ext>
                </a:extLst>
              </p:cNvPr>
              <p:cNvSpPr>
                <a:spLocks/>
              </p:cNvSpPr>
              <p:nvPr/>
            </p:nvSpPr>
            <p:spPr bwMode="auto">
              <a:xfrm>
                <a:off x="1065" y="28586"/>
                <a:ext cx="93" cy="2"/>
              </a:xfrm>
              <a:custGeom>
                <a:avLst/>
                <a:gdLst>
                  <a:gd name="T0" fmla="+- 0 1065 1065"/>
                  <a:gd name="T1" fmla="*/ T0 w 93"/>
                  <a:gd name="T2" fmla="+- 0 1157 1065"/>
                  <a:gd name="T3" fmla="*/ T2 w 93"/>
                </a:gdLst>
                <a:ahLst/>
                <a:cxnLst>
                  <a:cxn ang="0">
                    <a:pos x="T1" y="0"/>
                  </a:cxn>
                  <a:cxn ang="0">
                    <a:pos x="T3" y="0"/>
                  </a:cxn>
                </a:cxnLst>
                <a:rect l="0" t="0" r="r" b="b"/>
                <a:pathLst>
                  <a:path w="93">
                    <a:moveTo>
                      <a:pt x="0" y="0"/>
                    </a:moveTo>
                    <a:lnTo>
                      <a:pt x="92" y="0"/>
                    </a:lnTo>
                  </a:path>
                </a:pathLst>
              </a:custGeom>
              <a:noFill/>
              <a:ln w="6156">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41" name="Group 1332">
              <a:extLst>
                <a:ext uri="{FF2B5EF4-FFF2-40B4-BE49-F238E27FC236}">
                  <a16:creationId xmlns:a16="http://schemas.microsoft.com/office/drawing/2014/main" id="{45637B43-4155-4D90-AE90-D655BDF81E90}"/>
                </a:ext>
              </a:extLst>
            </p:cNvPr>
            <p:cNvGrpSpPr>
              <a:grpSpLocks/>
            </p:cNvGrpSpPr>
            <p:nvPr/>
          </p:nvGrpSpPr>
          <p:grpSpPr bwMode="auto">
            <a:xfrm>
              <a:off x="1065" y="28582"/>
              <a:ext cx="93" cy="8"/>
              <a:chOff x="1065" y="28582"/>
              <a:chExt cx="93" cy="8"/>
            </a:xfrm>
          </p:grpSpPr>
          <p:sp>
            <p:nvSpPr>
              <p:cNvPr id="3433" name="Freeform 1333">
                <a:extLst>
                  <a:ext uri="{FF2B5EF4-FFF2-40B4-BE49-F238E27FC236}">
                    <a16:creationId xmlns:a16="http://schemas.microsoft.com/office/drawing/2014/main" id="{2D45CB2D-D935-49C8-9DE7-6A36666DC063}"/>
                  </a:ext>
                </a:extLst>
              </p:cNvPr>
              <p:cNvSpPr>
                <a:spLocks/>
              </p:cNvSpPr>
              <p:nvPr/>
            </p:nvSpPr>
            <p:spPr bwMode="auto">
              <a:xfrm>
                <a:off x="1065" y="28582"/>
                <a:ext cx="93" cy="8"/>
              </a:xfrm>
              <a:custGeom>
                <a:avLst/>
                <a:gdLst>
                  <a:gd name="T0" fmla="+- 0 1111 1065"/>
                  <a:gd name="T1" fmla="*/ T0 w 93"/>
                  <a:gd name="T2" fmla="+- 0 28582 28582"/>
                  <a:gd name="T3" fmla="*/ 28582 h 8"/>
                  <a:gd name="T4" fmla="+- 0 1157 1065"/>
                  <a:gd name="T5" fmla="*/ T4 w 93"/>
                  <a:gd name="T6" fmla="+- 0 28590 28582"/>
                  <a:gd name="T7" fmla="*/ 28590 h 8"/>
                  <a:gd name="T8" fmla="+- 0 1065 1065"/>
                  <a:gd name="T9" fmla="*/ T8 w 93"/>
                  <a:gd name="T10" fmla="+- 0 28590 28582"/>
                  <a:gd name="T11" fmla="*/ 28590 h 8"/>
                  <a:gd name="T12" fmla="+- 0 1111 1065"/>
                  <a:gd name="T13" fmla="*/ T12 w 93"/>
                  <a:gd name="T14" fmla="+- 0 28582 28582"/>
                  <a:gd name="T15" fmla="*/ 28582 h 8"/>
                </a:gdLst>
                <a:ahLst/>
                <a:cxnLst>
                  <a:cxn ang="0">
                    <a:pos x="T1" y="T3"/>
                  </a:cxn>
                  <a:cxn ang="0">
                    <a:pos x="T5" y="T7"/>
                  </a:cxn>
                  <a:cxn ang="0">
                    <a:pos x="T9" y="T11"/>
                  </a:cxn>
                  <a:cxn ang="0">
                    <a:pos x="T13" y="T15"/>
                  </a:cxn>
                </a:cxnLst>
                <a:rect l="0" t="0" r="r" b="b"/>
                <a:pathLst>
                  <a:path w="93" h="8">
                    <a:moveTo>
                      <a:pt x="46" y="0"/>
                    </a:moveTo>
                    <a:lnTo>
                      <a:pt x="92" y="8"/>
                    </a:lnTo>
                    <a:lnTo>
                      <a:pt x="0" y="8"/>
                    </a:lnTo>
                    <a:lnTo>
                      <a:pt x="46" y="0"/>
                    </a:lnTo>
                    <a:close/>
                  </a:path>
                </a:pathLst>
              </a:cu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42" name="Group 1334">
              <a:extLst>
                <a:ext uri="{FF2B5EF4-FFF2-40B4-BE49-F238E27FC236}">
                  <a16:creationId xmlns:a16="http://schemas.microsoft.com/office/drawing/2014/main" id="{61CAC6B3-1E62-4AB4-A9A8-F149B70E000A}"/>
                </a:ext>
              </a:extLst>
            </p:cNvPr>
            <p:cNvGrpSpPr>
              <a:grpSpLocks/>
            </p:cNvGrpSpPr>
            <p:nvPr/>
          </p:nvGrpSpPr>
          <p:grpSpPr bwMode="auto">
            <a:xfrm>
              <a:off x="1023" y="28590"/>
              <a:ext cx="177" cy="21"/>
              <a:chOff x="1023" y="28590"/>
              <a:chExt cx="177" cy="21"/>
            </a:xfrm>
          </p:grpSpPr>
          <p:sp>
            <p:nvSpPr>
              <p:cNvPr id="3431" name="Freeform 1335">
                <a:extLst>
                  <a:ext uri="{FF2B5EF4-FFF2-40B4-BE49-F238E27FC236}">
                    <a16:creationId xmlns:a16="http://schemas.microsoft.com/office/drawing/2014/main" id="{CE20C568-6FEE-4026-B250-4B81D6EBA8D4}"/>
                  </a:ext>
                </a:extLst>
              </p:cNvPr>
              <p:cNvSpPr>
                <a:spLocks/>
              </p:cNvSpPr>
              <p:nvPr/>
            </p:nvSpPr>
            <p:spPr bwMode="auto">
              <a:xfrm>
                <a:off x="1023" y="28590"/>
                <a:ext cx="177" cy="21"/>
              </a:xfrm>
              <a:custGeom>
                <a:avLst/>
                <a:gdLst>
                  <a:gd name="T0" fmla="+- 0 1065 1023"/>
                  <a:gd name="T1" fmla="*/ T0 w 177"/>
                  <a:gd name="T2" fmla="+- 0 28590 28590"/>
                  <a:gd name="T3" fmla="*/ 28590 h 21"/>
                  <a:gd name="T4" fmla="+- 0 1023 1023"/>
                  <a:gd name="T5" fmla="*/ T4 w 177"/>
                  <a:gd name="T6" fmla="+- 0 28611 28590"/>
                  <a:gd name="T7" fmla="*/ 28611 h 21"/>
                  <a:gd name="T8" fmla="+- 0 1200 1023"/>
                  <a:gd name="T9" fmla="*/ T8 w 177"/>
                  <a:gd name="T10" fmla="+- 0 28611 28590"/>
                  <a:gd name="T11" fmla="*/ 28611 h 21"/>
                  <a:gd name="T12" fmla="+- 0 1065 1023"/>
                  <a:gd name="T13" fmla="*/ T12 w 177"/>
                  <a:gd name="T14" fmla="+- 0 28590 28590"/>
                  <a:gd name="T15" fmla="*/ 28590 h 21"/>
                </a:gdLst>
                <a:ahLst/>
                <a:cxnLst>
                  <a:cxn ang="0">
                    <a:pos x="T1" y="T3"/>
                  </a:cxn>
                  <a:cxn ang="0">
                    <a:pos x="T5" y="T7"/>
                  </a:cxn>
                  <a:cxn ang="0">
                    <a:pos x="T9" y="T11"/>
                  </a:cxn>
                  <a:cxn ang="0">
                    <a:pos x="T13" y="T15"/>
                  </a:cxn>
                </a:cxnLst>
                <a:rect l="0" t="0" r="r" b="b"/>
                <a:pathLst>
                  <a:path w="177" h="21">
                    <a:moveTo>
                      <a:pt x="42" y="0"/>
                    </a:moveTo>
                    <a:lnTo>
                      <a:pt x="0" y="21"/>
                    </a:lnTo>
                    <a:lnTo>
                      <a:pt x="177" y="21"/>
                    </a:lnTo>
                    <a:lnTo>
                      <a:pt x="4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32" name="Freeform 1336">
                <a:extLst>
                  <a:ext uri="{FF2B5EF4-FFF2-40B4-BE49-F238E27FC236}">
                    <a16:creationId xmlns:a16="http://schemas.microsoft.com/office/drawing/2014/main" id="{0870629A-7B4D-4A44-BD2B-10F6163CC654}"/>
                  </a:ext>
                </a:extLst>
              </p:cNvPr>
              <p:cNvSpPr>
                <a:spLocks/>
              </p:cNvSpPr>
              <p:nvPr/>
            </p:nvSpPr>
            <p:spPr bwMode="auto">
              <a:xfrm>
                <a:off x="1023" y="28590"/>
                <a:ext cx="177" cy="21"/>
              </a:xfrm>
              <a:custGeom>
                <a:avLst/>
                <a:gdLst>
                  <a:gd name="T0" fmla="+- 0 1157 1023"/>
                  <a:gd name="T1" fmla="*/ T0 w 177"/>
                  <a:gd name="T2" fmla="+- 0 28590 28590"/>
                  <a:gd name="T3" fmla="*/ 28590 h 21"/>
                  <a:gd name="T4" fmla="+- 0 1065 1023"/>
                  <a:gd name="T5" fmla="*/ T4 w 177"/>
                  <a:gd name="T6" fmla="+- 0 28590 28590"/>
                  <a:gd name="T7" fmla="*/ 28590 h 21"/>
                  <a:gd name="T8" fmla="+- 0 1200 1023"/>
                  <a:gd name="T9" fmla="*/ T8 w 177"/>
                  <a:gd name="T10" fmla="+- 0 28611 28590"/>
                  <a:gd name="T11" fmla="*/ 28611 h 21"/>
                  <a:gd name="T12" fmla="+- 0 1157 1023"/>
                  <a:gd name="T13" fmla="*/ T12 w 177"/>
                  <a:gd name="T14" fmla="+- 0 28590 28590"/>
                  <a:gd name="T15" fmla="*/ 28590 h 21"/>
                </a:gdLst>
                <a:ahLst/>
                <a:cxnLst>
                  <a:cxn ang="0">
                    <a:pos x="T1" y="T3"/>
                  </a:cxn>
                  <a:cxn ang="0">
                    <a:pos x="T5" y="T7"/>
                  </a:cxn>
                  <a:cxn ang="0">
                    <a:pos x="T9" y="T11"/>
                  </a:cxn>
                  <a:cxn ang="0">
                    <a:pos x="T13" y="T15"/>
                  </a:cxn>
                </a:cxnLst>
                <a:rect l="0" t="0" r="r" b="b"/>
                <a:pathLst>
                  <a:path w="177" h="21">
                    <a:moveTo>
                      <a:pt x="134" y="0"/>
                    </a:moveTo>
                    <a:lnTo>
                      <a:pt x="42" y="0"/>
                    </a:lnTo>
                    <a:lnTo>
                      <a:pt x="177" y="21"/>
                    </a:lnTo>
                    <a:lnTo>
                      <a:pt x="13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043" name="Group 1337">
              <a:extLst>
                <a:ext uri="{FF2B5EF4-FFF2-40B4-BE49-F238E27FC236}">
                  <a16:creationId xmlns:a16="http://schemas.microsoft.com/office/drawing/2014/main" id="{AD4A6919-6614-4902-9317-D8B11E1127BA}"/>
                </a:ext>
              </a:extLst>
            </p:cNvPr>
            <p:cNvGrpSpPr>
              <a:grpSpLocks/>
            </p:cNvGrpSpPr>
            <p:nvPr/>
          </p:nvGrpSpPr>
          <p:grpSpPr bwMode="auto">
            <a:xfrm>
              <a:off x="1065" y="28590"/>
              <a:ext cx="136" cy="21"/>
              <a:chOff x="1065" y="28590"/>
              <a:chExt cx="136" cy="21"/>
            </a:xfrm>
          </p:grpSpPr>
          <p:sp>
            <p:nvSpPr>
              <p:cNvPr id="3430" name="Freeform 1338">
                <a:extLst>
                  <a:ext uri="{FF2B5EF4-FFF2-40B4-BE49-F238E27FC236}">
                    <a16:creationId xmlns:a16="http://schemas.microsoft.com/office/drawing/2014/main" id="{8FDCB497-D92A-4FA1-B6C0-FC38B9E522BC}"/>
                  </a:ext>
                </a:extLst>
              </p:cNvPr>
              <p:cNvSpPr>
                <a:spLocks/>
              </p:cNvSpPr>
              <p:nvPr/>
            </p:nvSpPr>
            <p:spPr bwMode="auto">
              <a:xfrm>
                <a:off x="1065" y="28590"/>
                <a:ext cx="136" cy="21"/>
              </a:xfrm>
              <a:custGeom>
                <a:avLst/>
                <a:gdLst>
                  <a:gd name="T0" fmla="+- 0 1157 1065"/>
                  <a:gd name="T1" fmla="*/ T0 w 136"/>
                  <a:gd name="T2" fmla="+- 0 28590 28590"/>
                  <a:gd name="T3" fmla="*/ 28590 h 21"/>
                  <a:gd name="T4" fmla="+- 0 1065 1065"/>
                  <a:gd name="T5" fmla="*/ T4 w 136"/>
                  <a:gd name="T6" fmla="+- 0 28590 28590"/>
                  <a:gd name="T7" fmla="*/ 28590 h 21"/>
                  <a:gd name="T8" fmla="+- 0 1200 1065"/>
                  <a:gd name="T9" fmla="*/ T8 w 136"/>
                  <a:gd name="T10" fmla="+- 0 28611 28590"/>
                  <a:gd name="T11" fmla="*/ 28611 h 21"/>
                  <a:gd name="T12" fmla="+- 0 1157 1065"/>
                  <a:gd name="T13" fmla="*/ T12 w 136"/>
                  <a:gd name="T14" fmla="+- 0 28590 28590"/>
                  <a:gd name="T15" fmla="*/ 28590 h 21"/>
                </a:gdLst>
                <a:ahLst/>
                <a:cxnLst>
                  <a:cxn ang="0">
                    <a:pos x="T1" y="T3"/>
                  </a:cxn>
                  <a:cxn ang="0">
                    <a:pos x="T5" y="T7"/>
                  </a:cxn>
                  <a:cxn ang="0">
                    <a:pos x="T9" y="T11"/>
                  </a:cxn>
                  <a:cxn ang="0">
                    <a:pos x="T13" y="T15"/>
                  </a:cxn>
                </a:cxnLst>
                <a:rect l="0" t="0" r="r" b="b"/>
                <a:pathLst>
                  <a:path w="136" h="21">
                    <a:moveTo>
                      <a:pt x="92" y="0"/>
                    </a:moveTo>
                    <a:lnTo>
                      <a:pt x="0" y="0"/>
                    </a:lnTo>
                    <a:lnTo>
                      <a:pt x="135" y="21"/>
                    </a:lnTo>
                    <a:lnTo>
                      <a:pt x="92" y="0"/>
                    </a:lnTo>
                    <a:close/>
                  </a:path>
                </a:pathLst>
              </a:cu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44" name="Group 1339">
              <a:extLst>
                <a:ext uri="{FF2B5EF4-FFF2-40B4-BE49-F238E27FC236}">
                  <a16:creationId xmlns:a16="http://schemas.microsoft.com/office/drawing/2014/main" id="{A8C1BE6A-2C3E-4F7E-B17E-B5D9F28462FE}"/>
                </a:ext>
              </a:extLst>
            </p:cNvPr>
            <p:cNvGrpSpPr>
              <a:grpSpLocks/>
            </p:cNvGrpSpPr>
            <p:nvPr/>
          </p:nvGrpSpPr>
          <p:grpSpPr bwMode="auto">
            <a:xfrm>
              <a:off x="1023" y="28590"/>
              <a:ext cx="177" cy="21"/>
              <a:chOff x="1023" y="28590"/>
              <a:chExt cx="177" cy="21"/>
            </a:xfrm>
          </p:grpSpPr>
          <p:sp>
            <p:nvSpPr>
              <p:cNvPr id="3429" name="Freeform 1340">
                <a:extLst>
                  <a:ext uri="{FF2B5EF4-FFF2-40B4-BE49-F238E27FC236}">
                    <a16:creationId xmlns:a16="http://schemas.microsoft.com/office/drawing/2014/main" id="{584C9F3D-53AD-485A-A893-F0480A9FEBA3}"/>
                  </a:ext>
                </a:extLst>
              </p:cNvPr>
              <p:cNvSpPr>
                <a:spLocks/>
              </p:cNvSpPr>
              <p:nvPr/>
            </p:nvSpPr>
            <p:spPr bwMode="auto">
              <a:xfrm>
                <a:off x="1023" y="28590"/>
                <a:ext cx="177" cy="21"/>
              </a:xfrm>
              <a:custGeom>
                <a:avLst/>
                <a:gdLst>
                  <a:gd name="T0" fmla="+- 0 1065 1023"/>
                  <a:gd name="T1" fmla="*/ T0 w 177"/>
                  <a:gd name="T2" fmla="+- 0 28590 28590"/>
                  <a:gd name="T3" fmla="*/ 28590 h 21"/>
                  <a:gd name="T4" fmla="+- 0 1200 1023"/>
                  <a:gd name="T5" fmla="*/ T4 w 177"/>
                  <a:gd name="T6" fmla="+- 0 28611 28590"/>
                  <a:gd name="T7" fmla="*/ 28611 h 21"/>
                  <a:gd name="T8" fmla="+- 0 1023 1023"/>
                  <a:gd name="T9" fmla="*/ T8 w 177"/>
                  <a:gd name="T10" fmla="+- 0 28611 28590"/>
                  <a:gd name="T11" fmla="*/ 28611 h 21"/>
                  <a:gd name="T12" fmla="+- 0 1065 1023"/>
                  <a:gd name="T13" fmla="*/ T12 w 177"/>
                  <a:gd name="T14" fmla="+- 0 28590 28590"/>
                  <a:gd name="T15" fmla="*/ 28590 h 21"/>
                </a:gdLst>
                <a:ahLst/>
                <a:cxnLst>
                  <a:cxn ang="0">
                    <a:pos x="T1" y="T3"/>
                  </a:cxn>
                  <a:cxn ang="0">
                    <a:pos x="T5" y="T7"/>
                  </a:cxn>
                  <a:cxn ang="0">
                    <a:pos x="T9" y="T11"/>
                  </a:cxn>
                  <a:cxn ang="0">
                    <a:pos x="T13" y="T15"/>
                  </a:cxn>
                </a:cxnLst>
                <a:rect l="0" t="0" r="r" b="b"/>
                <a:pathLst>
                  <a:path w="177" h="21">
                    <a:moveTo>
                      <a:pt x="42" y="0"/>
                    </a:moveTo>
                    <a:lnTo>
                      <a:pt x="177" y="21"/>
                    </a:lnTo>
                    <a:lnTo>
                      <a:pt x="0" y="21"/>
                    </a:lnTo>
                    <a:lnTo>
                      <a:pt x="42" y="0"/>
                    </a:lnTo>
                    <a:close/>
                  </a:path>
                </a:pathLst>
              </a:cu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45" name="Group 1341">
              <a:extLst>
                <a:ext uri="{FF2B5EF4-FFF2-40B4-BE49-F238E27FC236}">
                  <a16:creationId xmlns:a16="http://schemas.microsoft.com/office/drawing/2014/main" id="{047A2AC0-2F34-4F98-8AA9-863DC4A4C956}"/>
                </a:ext>
              </a:extLst>
            </p:cNvPr>
            <p:cNvGrpSpPr>
              <a:grpSpLocks/>
            </p:cNvGrpSpPr>
            <p:nvPr/>
          </p:nvGrpSpPr>
          <p:grpSpPr bwMode="auto">
            <a:xfrm>
              <a:off x="989" y="28611"/>
              <a:ext cx="245" cy="33"/>
              <a:chOff x="989" y="28611"/>
              <a:chExt cx="245" cy="33"/>
            </a:xfrm>
          </p:grpSpPr>
          <p:sp>
            <p:nvSpPr>
              <p:cNvPr id="3427" name="Freeform 1342">
                <a:extLst>
                  <a:ext uri="{FF2B5EF4-FFF2-40B4-BE49-F238E27FC236}">
                    <a16:creationId xmlns:a16="http://schemas.microsoft.com/office/drawing/2014/main" id="{8725ABD1-E992-4357-AC3B-096E3FCC848F}"/>
                  </a:ext>
                </a:extLst>
              </p:cNvPr>
              <p:cNvSpPr>
                <a:spLocks/>
              </p:cNvSpPr>
              <p:nvPr/>
            </p:nvSpPr>
            <p:spPr bwMode="auto">
              <a:xfrm>
                <a:off x="989" y="28611"/>
                <a:ext cx="245" cy="33"/>
              </a:xfrm>
              <a:custGeom>
                <a:avLst/>
                <a:gdLst>
                  <a:gd name="T0" fmla="+- 0 1023 989"/>
                  <a:gd name="T1" fmla="*/ T0 w 245"/>
                  <a:gd name="T2" fmla="+- 0 28611 28611"/>
                  <a:gd name="T3" fmla="*/ 28611 h 33"/>
                  <a:gd name="T4" fmla="+- 0 989 989"/>
                  <a:gd name="T5" fmla="*/ T4 w 245"/>
                  <a:gd name="T6" fmla="+- 0 28644 28611"/>
                  <a:gd name="T7" fmla="*/ 28644 h 33"/>
                  <a:gd name="T8" fmla="+- 0 1233 989"/>
                  <a:gd name="T9" fmla="*/ T8 w 245"/>
                  <a:gd name="T10" fmla="+- 0 28644 28611"/>
                  <a:gd name="T11" fmla="*/ 28644 h 33"/>
                  <a:gd name="T12" fmla="+- 0 1023 989"/>
                  <a:gd name="T13" fmla="*/ T12 w 245"/>
                  <a:gd name="T14" fmla="+- 0 28611 28611"/>
                  <a:gd name="T15" fmla="*/ 28611 h 33"/>
                </a:gdLst>
                <a:ahLst/>
                <a:cxnLst>
                  <a:cxn ang="0">
                    <a:pos x="T1" y="T3"/>
                  </a:cxn>
                  <a:cxn ang="0">
                    <a:pos x="T5" y="T7"/>
                  </a:cxn>
                  <a:cxn ang="0">
                    <a:pos x="T9" y="T11"/>
                  </a:cxn>
                  <a:cxn ang="0">
                    <a:pos x="T13" y="T15"/>
                  </a:cxn>
                </a:cxnLst>
                <a:rect l="0" t="0" r="r" b="b"/>
                <a:pathLst>
                  <a:path w="245" h="33">
                    <a:moveTo>
                      <a:pt x="34" y="0"/>
                    </a:moveTo>
                    <a:lnTo>
                      <a:pt x="0" y="33"/>
                    </a:lnTo>
                    <a:lnTo>
                      <a:pt x="244" y="33"/>
                    </a:lnTo>
                    <a:lnTo>
                      <a:pt x="3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28" name="Freeform 1343">
                <a:extLst>
                  <a:ext uri="{FF2B5EF4-FFF2-40B4-BE49-F238E27FC236}">
                    <a16:creationId xmlns:a16="http://schemas.microsoft.com/office/drawing/2014/main" id="{D4F3D99C-ADEE-49CD-B108-98165EC84E66}"/>
                  </a:ext>
                </a:extLst>
              </p:cNvPr>
              <p:cNvSpPr>
                <a:spLocks/>
              </p:cNvSpPr>
              <p:nvPr/>
            </p:nvSpPr>
            <p:spPr bwMode="auto">
              <a:xfrm>
                <a:off x="989" y="28611"/>
                <a:ext cx="245" cy="33"/>
              </a:xfrm>
              <a:custGeom>
                <a:avLst/>
                <a:gdLst>
                  <a:gd name="T0" fmla="+- 0 1200 989"/>
                  <a:gd name="T1" fmla="*/ T0 w 245"/>
                  <a:gd name="T2" fmla="+- 0 28611 28611"/>
                  <a:gd name="T3" fmla="*/ 28611 h 33"/>
                  <a:gd name="T4" fmla="+- 0 1023 989"/>
                  <a:gd name="T5" fmla="*/ T4 w 245"/>
                  <a:gd name="T6" fmla="+- 0 28611 28611"/>
                  <a:gd name="T7" fmla="*/ 28611 h 33"/>
                  <a:gd name="T8" fmla="+- 0 1233 989"/>
                  <a:gd name="T9" fmla="*/ T8 w 245"/>
                  <a:gd name="T10" fmla="+- 0 28644 28611"/>
                  <a:gd name="T11" fmla="*/ 28644 h 33"/>
                  <a:gd name="T12" fmla="+- 0 1200 989"/>
                  <a:gd name="T13" fmla="*/ T12 w 245"/>
                  <a:gd name="T14" fmla="+- 0 28611 28611"/>
                  <a:gd name="T15" fmla="*/ 28611 h 33"/>
                </a:gdLst>
                <a:ahLst/>
                <a:cxnLst>
                  <a:cxn ang="0">
                    <a:pos x="T1" y="T3"/>
                  </a:cxn>
                  <a:cxn ang="0">
                    <a:pos x="T5" y="T7"/>
                  </a:cxn>
                  <a:cxn ang="0">
                    <a:pos x="T9" y="T11"/>
                  </a:cxn>
                  <a:cxn ang="0">
                    <a:pos x="T13" y="T15"/>
                  </a:cxn>
                </a:cxnLst>
                <a:rect l="0" t="0" r="r" b="b"/>
                <a:pathLst>
                  <a:path w="245" h="33">
                    <a:moveTo>
                      <a:pt x="211" y="0"/>
                    </a:moveTo>
                    <a:lnTo>
                      <a:pt x="34" y="0"/>
                    </a:lnTo>
                    <a:lnTo>
                      <a:pt x="244" y="33"/>
                    </a:lnTo>
                    <a:lnTo>
                      <a:pt x="21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046" name="Group 1344">
              <a:extLst>
                <a:ext uri="{FF2B5EF4-FFF2-40B4-BE49-F238E27FC236}">
                  <a16:creationId xmlns:a16="http://schemas.microsoft.com/office/drawing/2014/main" id="{E35712B9-D2FA-4C3D-ABD3-CB8F91E4D418}"/>
                </a:ext>
              </a:extLst>
            </p:cNvPr>
            <p:cNvGrpSpPr>
              <a:grpSpLocks/>
            </p:cNvGrpSpPr>
            <p:nvPr/>
          </p:nvGrpSpPr>
          <p:grpSpPr bwMode="auto">
            <a:xfrm>
              <a:off x="1023" y="28611"/>
              <a:ext cx="210" cy="33"/>
              <a:chOff x="1023" y="28611"/>
              <a:chExt cx="210" cy="33"/>
            </a:xfrm>
          </p:grpSpPr>
          <p:sp>
            <p:nvSpPr>
              <p:cNvPr id="3426" name="Freeform 1345">
                <a:extLst>
                  <a:ext uri="{FF2B5EF4-FFF2-40B4-BE49-F238E27FC236}">
                    <a16:creationId xmlns:a16="http://schemas.microsoft.com/office/drawing/2014/main" id="{FD608189-A96F-46F1-BA88-A7FAC42B75F6}"/>
                  </a:ext>
                </a:extLst>
              </p:cNvPr>
              <p:cNvSpPr>
                <a:spLocks/>
              </p:cNvSpPr>
              <p:nvPr/>
            </p:nvSpPr>
            <p:spPr bwMode="auto">
              <a:xfrm>
                <a:off x="1023" y="28611"/>
                <a:ext cx="210" cy="33"/>
              </a:xfrm>
              <a:custGeom>
                <a:avLst/>
                <a:gdLst>
                  <a:gd name="T0" fmla="+- 0 1200 1023"/>
                  <a:gd name="T1" fmla="*/ T0 w 210"/>
                  <a:gd name="T2" fmla="+- 0 28611 28611"/>
                  <a:gd name="T3" fmla="*/ 28611 h 33"/>
                  <a:gd name="T4" fmla="+- 0 1023 1023"/>
                  <a:gd name="T5" fmla="*/ T4 w 210"/>
                  <a:gd name="T6" fmla="+- 0 28611 28611"/>
                  <a:gd name="T7" fmla="*/ 28611 h 33"/>
                  <a:gd name="T8" fmla="+- 0 1233 1023"/>
                  <a:gd name="T9" fmla="*/ T8 w 210"/>
                  <a:gd name="T10" fmla="+- 0 28644 28611"/>
                  <a:gd name="T11" fmla="*/ 28644 h 33"/>
                  <a:gd name="T12" fmla="+- 0 1200 1023"/>
                  <a:gd name="T13" fmla="*/ T12 w 210"/>
                  <a:gd name="T14" fmla="+- 0 28611 28611"/>
                  <a:gd name="T15" fmla="*/ 28611 h 33"/>
                </a:gdLst>
                <a:ahLst/>
                <a:cxnLst>
                  <a:cxn ang="0">
                    <a:pos x="T1" y="T3"/>
                  </a:cxn>
                  <a:cxn ang="0">
                    <a:pos x="T5" y="T7"/>
                  </a:cxn>
                  <a:cxn ang="0">
                    <a:pos x="T9" y="T11"/>
                  </a:cxn>
                  <a:cxn ang="0">
                    <a:pos x="T13" y="T15"/>
                  </a:cxn>
                </a:cxnLst>
                <a:rect l="0" t="0" r="r" b="b"/>
                <a:pathLst>
                  <a:path w="210" h="33">
                    <a:moveTo>
                      <a:pt x="177" y="0"/>
                    </a:moveTo>
                    <a:lnTo>
                      <a:pt x="0" y="0"/>
                    </a:lnTo>
                    <a:lnTo>
                      <a:pt x="210" y="33"/>
                    </a:lnTo>
                    <a:lnTo>
                      <a:pt x="177" y="0"/>
                    </a:lnTo>
                    <a:close/>
                  </a:path>
                </a:pathLst>
              </a:cu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47" name="Group 1346">
              <a:extLst>
                <a:ext uri="{FF2B5EF4-FFF2-40B4-BE49-F238E27FC236}">
                  <a16:creationId xmlns:a16="http://schemas.microsoft.com/office/drawing/2014/main" id="{C28E536C-7B1F-4596-8AC5-CBDFD75DEF49}"/>
                </a:ext>
              </a:extLst>
            </p:cNvPr>
            <p:cNvGrpSpPr>
              <a:grpSpLocks/>
            </p:cNvGrpSpPr>
            <p:nvPr/>
          </p:nvGrpSpPr>
          <p:grpSpPr bwMode="auto">
            <a:xfrm>
              <a:off x="989" y="28611"/>
              <a:ext cx="245" cy="33"/>
              <a:chOff x="989" y="28611"/>
              <a:chExt cx="245" cy="33"/>
            </a:xfrm>
          </p:grpSpPr>
          <p:sp>
            <p:nvSpPr>
              <p:cNvPr id="3425" name="Freeform 1347">
                <a:extLst>
                  <a:ext uri="{FF2B5EF4-FFF2-40B4-BE49-F238E27FC236}">
                    <a16:creationId xmlns:a16="http://schemas.microsoft.com/office/drawing/2014/main" id="{0264D6A1-E44A-4530-BBBC-7A732522BDF3}"/>
                  </a:ext>
                </a:extLst>
              </p:cNvPr>
              <p:cNvSpPr>
                <a:spLocks/>
              </p:cNvSpPr>
              <p:nvPr/>
            </p:nvSpPr>
            <p:spPr bwMode="auto">
              <a:xfrm>
                <a:off x="989" y="28611"/>
                <a:ext cx="245" cy="33"/>
              </a:xfrm>
              <a:custGeom>
                <a:avLst/>
                <a:gdLst>
                  <a:gd name="T0" fmla="+- 0 1023 989"/>
                  <a:gd name="T1" fmla="*/ T0 w 245"/>
                  <a:gd name="T2" fmla="+- 0 28611 28611"/>
                  <a:gd name="T3" fmla="*/ 28611 h 33"/>
                  <a:gd name="T4" fmla="+- 0 1233 989"/>
                  <a:gd name="T5" fmla="*/ T4 w 245"/>
                  <a:gd name="T6" fmla="+- 0 28644 28611"/>
                  <a:gd name="T7" fmla="*/ 28644 h 33"/>
                  <a:gd name="T8" fmla="+- 0 989 989"/>
                  <a:gd name="T9" fmla="*/ T8 w 245"/>
                  <a:gd name="T10" fmla="+- 0 28644 28611"/>
                  <a:gd name="T11" fmla="*/ 28644 h 33"/>
                  <a:gd name="T12" fmla="+- 0 1023 989"/>
                  <a:gd name="T13" fmla="*/ T12 w 245"/>
                  <a:gd name="T14" fmla="+- 0 28611 28611"/>
                  <a:gd name="T15" fmla="*/ 28611 h 33"/>
                </a:gdLst>
                <a:ahLst/>
                <a:cxnLst>
                  <a:cxn ang="0">
                    <a:pos x="T1" y="T3"/>
                  </a:cxn>
                  <a:cxn ang="0">
                    <a:pos x="T5" y="T7"/>
                  </a:cxn>
                  <a:cxn ang="0">
                    <a:pos x="T9" y="T11"/>
                  </a:cxn>
                  <a:cxn ang="0">
                    <a:pos x="T13" y="T15"/>
                  </a:cxn>
                </a:cxnLst>
                <a:rect l="0" t="0" r="r" b="b"/>
                <a:pathLst>
                  <a:path w="245" h="33">
                    <a:moveTo>
                      <a:pt x="34" y="0"/>
                    </a:moveTo>
                    <a:lnTo>
                      <a:pt x="244" y="33"/>
                    </a:lnTo>
                    <a:lnTo>
                      <a:pt x="0" y="33"/>
                    </a:lnTo>
                    <a:lnTo>
                      <a:pt x="34" y="0"/>
                    </a:lnTo>
                    <a:close/>
                  </a:path>
                </a:pathLst>
              </a:cu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48" name="Group 1348">
              <a:extLst>
                <a:ext uri="{FF2B5EF4-FFF2-40B4-BE49-F238E27FC236}">
                  <a16:creationId xmlns:a16="http://schemas.microsoft.com/office/drawing/2014/main" id="{814C2713-7E4C-49B2-9B8F-7F71C227730C}"/>
                </a:ext>
              </a:extLst>
            </p:cNvPr>
            <p:cNvGrpSpPr>
              <a:grpSpLocks/>
            </p:cNvGrpSpPr>
            <p:nvPr/>
          </p:nvGrpSpPr>
          <p:grpSpPr bwMode="auto">
            <a:xfrm>
              <a:off x="968" y="28644"/>
              <a:ext cx="286" cy="43"/>
              <a:chOff x="968" y="28644"/>
              <a:chExt cx="286" cy="43"/>
            </a:xfrm>
          </p:grpSpPr>
          <p:sp>
            <p:nvSpPr>
              <p:cNvPr id="20095" name="Freeform 1349">
                <a:extLst>
                  <a:ext uri="{FF2B5EF4-FFF2-40B4-BE49-F238E27FC236}">
                    <a16:creationId xmlns:a16="http://schemas.microsoft.com/office/drawing/2014/main" id="{C6DA644A-8573-43C3-805B-2E831ACD53F4}"/>
                  </a:ext>
                </a:extLst>
              </p:cNvPr>
              <p:cNvSpPr>
                <a:spLocks/>
              </p:cNvSpPr>
              <p:nvPr/>
            </p:nvSpPr>
            <p:spPr bwMode="auto">
              <a:xfrm>
                <a:off x="968" y="28644"/>
                <a:ext cx="286" cy="43"/>
              </a:xfrm>
              <a:custGeom>
                <a:avLst/>
                <a:gdLst>
                  <a:gd name="T0" fmla="+- 0 989 968"/>
                  <a:gd name="T1" fmla="*/ T0 w 286"/>
                  <a:gd name="T2" fmla="+- 0 28644 28644"/>
                  <a:gd name="T3" fmla="*/ 28644 h 43"/>
                  <a:gd name="T4" fmla="+- 0 968 968"/>
                  <a:gd name="T5" fmla="*/ T4 w 286"/>
                  <a:gd name="T6" fmla="+- 0 28687 28644"/>
                  <a:gd name="T7" fmla="*/ 28687 h 43"/>
                  <a:gd name="T8" fmla="+- 0 1254 968"/>
                  <a:gd name="T9" fmla="*/ T8 w 286"/>
                  <a:gd name="T10" fmla="+- 0 28687 28644"/>
                  <a:gd name="T11" fmla="*/ 28687 h 43"/>
                  <a:gd name="T12" fmla="+- 0 989 968"/>
                  <a:gd name="T13" fmla="*/ T12 w 286"/>
                  <a:gd name="T14" fmla="+- 0 28644 28644"/>
                  <a:gd name="T15" fmla="*/ 28644 h 43"/>
                </a:gdLst>
                <a:ahLst/>
                <a:cxnLst>
                  <a:cxn ang="0">
                    <a:pos x="T1" y="T3"/>
                  </a:cxn>
                  <a:cxn ang="0">
                    <a:pos x="T5" y="T7"/>
                  </a:cxn>
                  <a:cxn ang="0">
                    <a:pos x="T9" y="T11"/>
                  </a:cxn>
                  <a:cxn ang="0">
                    <a:pos x="T13" y="T15"/>
                  </a:cxn>
                </a:cxnLst>
                <a:rect l="0" t="0" r="r" b="b"/>
                <a:pathLst>
                  <a:path w="286" h="43">
                    <a:moveTo>
                      <a:pt x="21" y="0"/>
                    </a:moveTo>
                    <a:lnTo>
                      <a:pt x="0" y="43"/>
                    </a:lnTo>
                    <a:lnTo>
                      <a:pt x="286" y="43"/>
                    </a:lnTo>
                    <a:lnTo>
                      <a:pt x="2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24" name="Freeform 1350">
                <a:extLst>
                  <a:ext uri="{FF2B5EF4-FFF2-40B4-BE49-F238E27FC236}">
                    <a16:creationId xmlns:a16="http://schemas.microsoft.com/office/drawing/2014/main" id="{B1C85955-63E2-4C1C-8876-BF1EF603C8A5}"/>
                  </a:ext>
                </a:extLst>
              </p:cNvPr>
              <p:cNvSpPr>
                <a:spLocks/>
              </p:cNvSpPr>
              <p:nvPr/>
            </p:nvSpPr>
            <p:spPr bwMode="auto">
              <a:xfrm>
                <a:off x="968" y="28644"/>
                <a:ext cx="286" cy="43"/>
              </a:xfrm>
              <a:custGeom>
                <a:avLst/>
                <a:gdLst>
                  <a:gd name="T0" fmla="+- 0 1233 968"/>
                  <a:gd name="T1" fmla="*/ T0 w 286"/>
                  <a:gd name="T2" fmla="+- 0 28644 28644"/>
                  <a:gd name="T3" fmla="*/ 28644 h 43"/>
                  <a:gd name="T4" fmla="+- 0 989 968"/>
                  <a:gd name="T5" fmla="*/ T4 w 286"/>
                  <a:gd name="T6" fmla="+- 0 28644 28644"/>
                  <a:gd name="T7" fmla="*/ 28644 h 43"/>
                  <a:gd name="T8" fmla="+- 0 1254 968"/>
                  <a:gd name="T9" fmla="*/ T8 w 286"/>
                  <a:gd name="T10" fmla="+- 0 28687 28644"/>
                  <a:gd name="T11" fmla="*/ 28687 h 43"/>
                  <a:gd name="T12" fmla="+- 0 1233 968"/>
                  <a:gd name="T13" fmla="*/ T12 w 286"/>
                  <a:gd name="T14" fmla="+- 0 28644 28644"/>
                  <a:gd name="T15" fmla="*/ 28644 h 43"/>
                </a:gdLst>
                <a:ahLst/>
                <a:cxnLst>
                  <a:cxn ang="0">
                    <a:pos x="T1" y="T3"/>
                  </a:cxn>
                  <a:cxn ang="0">
                    <a:pos x="T5" y="T7"/>
                  </a:cxn>
                  <a:cxn ang="0">
                    <a:pos x="T9" y="T11"/>
                  </a:cxn>
                  <a:cxn ang="0">
                    <a:pos x="T13" y="T15"/>
                  </a:cxn>
                </a:cxnLst>
                <a:rect l="0" t="0" r="r" b="b"/>
                <a:pathLst>
                  <a:path w="286" h="43">
                    <a:moveTo>
                      <a:pt x="265" y="0"/>
                    </a:moveTo>
                    <a:lnTo>
                      <a:pt x="21" y="0"/>
                    </a:lnTo>
                    <a:lnTo>
                      <a:pt x="286" y="43"/>
                    </a:lnTo>
                    <a:lnTo>
                      <a:pt x="26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049" name="Group 1351">
              <a:extLst>
                <a:ext uri="{FF2B5EF4-FFF2-40B4-BE49-F238E27FC236}">
                  <a16:creationId xmlns:a16="http://schemas.microsoft.com/office/drawing/2014/main" id="{04B3B9FF-0EF4-4BE0-95D6-40057BA95EAF}"/>
                </a:ext>
              </a:extLst>
            </p:cNvPr>
            <p:cNvGrpSpPr>
              <a:grpSpLocks/>
            </p:cNvGrpSpPr>
            <p:nvPr/>
          </p:nvGrpSpPr>
          <p:grpSpPr bwMode="auto">
            <a:xfrm>
              <a:off x="989" y="28644"/>
              <a:ext cx="265" cy="43"/>
              <a:chOff x="989" y="28644"/>
              <a:chExt cx="265" cy="43"/>
            </a:xfrm>
          </p:grpSpPr>
          <p:sp>
            <p:nvSpPr>
              <p:cNvPr id="20094" name="Freeform 1352">
                <a:extLst>
                  <a:ext uri="{FF2B5EF4-FFF2-40B4-BE49-F238E27FC236}">
                    <a16:creationId xmlns:a16="http://schemas.microsoft.com/office/drawing/2014/main" id="{DE5E22D2-9FC4-41DB-BB38-B4A6E94AF118}"/>
                  </a:ext>
                </a:extLst>
              </p:cNvPr>
              <p:cNvSpPr>
                <a:spLocks/>
              </p:cNvSpPr>
              <p:nvPr/>
            </p:nvSpPr>
            <p:spPr bwMode="auto">
              <a:xfrm>
                <a:off x="989" y="28644"/>
                <a:ext cx="265" cy="43"/>
              </a:xfrm>
              <a:custGeom>
                <a:avLst/>
                <a:gdLst>
                  <a:gd name="T0" fmla="+- 0 1233 989"/>
                  <a:gd name="T1" fmla="*/ T0 w 265"/>
                  <a:gd name="T2" fmla="+- 0 28644 28644"/>
                  <a:gd name="T3" fmla="*/ 28644 h 43"/>
                  <a:gd name="T4" fmla="+- 0 989 989"/>
                  <a:gd name="T5" fmla="*/ T4 w 265"/>
                  <a:gd name="T6" fmla="+- 0 28644 28644"/>
                  <a:gd name="T7" fmla="*/ 28644 h 43"/>
                  <a:gd name="T8" fmla="+- 0 1254 989"/>
                  <a:gd name="T9" fmla="*/ T8 w 265"/>
                  <a:gd name="T10" fmla="+- 0 28687 28644"/>
                  <a:gd name="T11" fmla="*/ 28687 h 43"/>
                  <a:gd name="T12" fmla="+- 0 1233 989"/>
                  <a:gd name="T13" fmla="*/ T12 w 265"/>
                  <a:gd name="T14" fmla="+- 0 28644 28644"/>
                  <a:gd name="T15" fmla="*/ 28644 h 43"/>
                </a:gdLst>
                <a:ahLst/>
                <a:cxnLst>
                  <a:cxn ang="0">
                    <a:pos x="T1" y="T3"/>
                  </a:cxn>
                  <a:cxn ang="0">
                    <a:pos x="T5" y="T7"/>
                  </a:cxn>
                  <a:cxn ang="0">
                    <a:pos x="T9" y="T11"/>
                  </a:cxn>
                  <a:cxn ang="0">
                    <a:pos x="T13" y="T15"/>
                  </a:cxn>
                </a:cxnLst>
                <a:rect l="0" t="0" r="r" b="b"/>
                <a:pathLst>
                  <a:path w="265" h="43">
                    <a:moveTo>
                      <a:pt x="244" y="0"/>
                    </a:moveTo>
                    <a:lnTo>
                      <a:pt x="0" y="0"/>
                    </a:lnTo>
                    <a:lnTo>
                      <a:pt x="265" y="43"/>
                    </a:lnTo>
                    <a:lnTo>
                      <a:pt x="244" y="0"/>
                    </a:lnTo>
                    <a:close/>
                  </a:path>
                </a:pathLst>
              </a:cu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50" name="Group 1353">
              <a:extLst>
                <a:ext uri="{FF2B5EF4-FFF2-40B4-BE49-F238E27FC236}">
                  <a16:creationId xmlns:a16="http://schemas.microsoft.com/office/drawing/2014/main" id="{627EE006-B6B1-4F59-BB4E-0F3B8D594E81}"/>
                </a:ext>
              </a:extLst>
            </p:cNvPr>
            <p:cNvGrpSpPr>
              <a:grpSpLocks/>
            </p:cNvGrpSpPr>
            <p:nvPr/>
          </p:nvGrpSpPr>
          <p:grpSpPr bwMode="auto">
            <a:xfrm>
              <a:off x="968" y="28644"/>
              <a:ext cx="286" cy="43"/>
              <a:chOff x="968" y="28644"/>
              <a:chExt cx="286" cy="43"/>
            </a:xfrm>
          </p:grpSpPr>
          <p:sp>
            <p:nvSpPr>
              <p:cNvPr id="20093" name="Freeform 1354">
                <a:extLst>
                  <a:ext uri="{FF2B5EF4-FFF2-40B4-BE49-F238E27FC236}">
                    <a16:creationId xmlns:a16="http://schemas.microsoft.com/office/drawing/2014/main" id="{330EF691-B572-47B9-8143-75AE63BA1BA6}"/>
                  </a:ext>
                </a:extLst>
              </p:cNvPr>
              <p:cNvSpPr>
                <a:spLocks/>
              </p:cNvSpPr>
              <p:nvPr/>
            </p:nvSpPr>
            <p:spPr bwMode="auto">
              <a:xfrm>
                <a:off x="968" y="28644"/>
                <a:ext cx="286" cy="43"/>
              </a:xfrm>
              <a:custGeom>
                <a:avLst/>
                <a:gdLst>
                  <a:gd name="T0" fmla="+- 0 989 968"/>
                  <a:gd name="T1" fmla="*/ T0 w 286"/>
                  <a:gd name="T2" fmla="+- 0 28644 28644"/>
                  <a:gd name="T3" fmla="*/ 28644 h 43"/>
                  <a:gd name="T4" fmla="+- 0 1254 968"/>
                  <a:gd name="T5" fmla="*/ T4 w 286"/>
                  <a:gd name="T6" fmla="+- 0 28687 28644"/>
                  <a:gd name="T7" fmla="*/ 28687 h 43"/>
                  <a:gd name="T8" fmla="+- 0 968 968"/>
                  <a:gd name="T9" fmla="*/ T8 w 286"/>
                  <a:gd name="T10" fmla="+- 0 28687 28644"/>
                  <a:gd name="T11" fmla="*/ 28687 h 43"/>
                  <a:gd name="T12" fmla="+- 0 989 968"/>
                  <a:gd name="T13" fmla="*/ T12 w 286"/>
                  <a:gd name="T14" fmla="+- 0 28644 28644"/>
                  <a:gd name="T15" fmla="*/ 28644 h 43"/>
                </a:gdLst>
                <a:ahLst/>
                <a:cxnLst>
                  <a:cxn ang="0">
                    <a:pos x="T1" y="T3"/>
                  </a:cxn>
                  <a:cxn ang="0">
                    <a:pos x="T5" y="T7"/>
                  </a:cxn>
                  <a:cxn ang="0">
                    <a:pos x="T9" y="T11"/>
                  </a:cxn>
                  <a:cxn ang="0">
                    <a:pos x="T13" y="T15"/>
                  </a:cxn>
                </a:cxnLst>
                <a:rect l="0" t="0" r="r" b="b"/>
                <a:pathLst>
                  <a:path w="286" h="43">
                    <a:moveTo>
                      <a:pt x="21" y="0"/>
                    </a:moveTo>
                    <a:lnTo>
                      <a:pt x="286" y="43"/>
                    </a:lnTo>
                    <a:lnTo>
                      <a:pt x="0" y="43"/>
                    </a:lnTo>
                    <a:lnTo>
                      <a:pt x="21" y="0"/>
                    </a:lnTo>
                    <a:close/>
                  </a:path>
                </a:pathLst>
              </a:cu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51" name="Group 1355">
              <a:extLst>
                <a:ext uri="{FF2B5EF4-FFF2-40B4-BE49-F238E27FC236}">
                  <a16:creationId xmlns:a16="http://schemas.microsoft.com/office/drawing/2014/main" id="{F810C8B8-3EEC-43B5-B312-6C7CAE52FC4B}"/>
                </a:ext>
              </a:extLst>
            </p:cNvPr>
            <p:cNvGrpSpPr>
              <a:grpSpLocks/>
            </p:cNvGrpSpPr>
            <p:nvPr/>
          </p:nvGrpSpPr>
          <p:grpSpPr bwMode="auto">
            <a:xfrm>
              <a:off x="960" y="28687"/>
              <a:ext cx="302" cy="47"/>
              <a:chOff x="960" y="28687"/>
              <a:chExt cx="302" cy="47"/>
            </a:xfrm>
          </p:grpSpPr>
          <p:sp>
            <p:nvSpPr>
              <p:cNvPr id="20091" name="Freeform 1356">
                <a:extLst>
                  <a:ext uri="{FF2B5EF4-FFF2-40B4-BE49-F238E27FC236}">
                    <a16:creationId xmlns:a16="http://schemas.microsoft.com/office/drawing/2014/main" id="{2EF71859-6B69-432D-B5A5-D3028964ABF1}"/>
                  </a:ext>
                </a:extLst>
              </p:cNvPr>
              <p:cNvSpPr>
                <a:spLocks/>
              </p:cNvSpPr>
              <p:nvPr/>
            </p:nvSpPr>
            <p:spPr bwMode="auto">
              <a:xfrm>
                <a:off x="960" y="28687"/>
                <a:ext cx="302" cy="47"/>
              </a:xfrm>
              <a:custGeom>
                <a:avLst/>
                <a:gdLst>
                  <a:gd name="T0" fmla="+- 0 968 960"/>
                  <a:gd name="T1" fmla="*/ T0 w 302"/>
                  <a:gd name="T2" fmla="+- 0 28687 28687"/>
                  <a:gd name="T3" fmla="*/ 28687 h 47"/>
                  <a:gd name="T4" fmla="+- 0 960 960"/>
                  <a:gd name="T5" fmla="*/ T4 w 302"/>
                  <a:gd name="T6" fmla="+- 0 28733 28687"/>
                  <a:gd name="T7" fmla="*/ 28733 h 47"/>
                  <a:gd name="T8" fmla="+- 0 1262 960"/>
                  <a:gd name="T9" fmla="*/ T8 w 302"/>
                  <a:gd name="T10" fmla="+- 0 28733 28687"/>
                  <a:gd name="T11" fmla="*/ 28733 h 47"/>
                  <a:gd name="T12" fmla="+- 0 968 960"/>
                  <a:gd name="T13" fmla="*/ T12 w 302"/>
                  <a:gd name="T14" fmla="+- 0 28687 28687"/>
                  <a:gd name="T15" fmla="*/ 28687 h 47"/>
                </a:gdLst>
                <a:ahLst/>
                <a:cxnLst>
                  <a:cxn ang="0">
                    <a:pos x="T1" y="T3"/>
                  </a:cxn>
                  <a:cxn ang="0">
                    <a:pos x="T5" y="T7"/>
                  </a:cxn>
                  <a:cxn ang="0">
                    <a:pos x="T9" y="T11"/>
                  </a:cxn>
                  <a:cxn ang="0">
                    <a:pos x="T13" y="T15"/>
                  </a:cxn>
                </a:cxnLst>
                <a:rect l="0" t="0" r="r" b="b"/>
                <a:pathLst>
                  <a:path w="302" h="47">
                    <a:moveTo>
                      <a:pt x="8" y="0"/>
                    </a:moveTo>
                    <a:lnTo>
                      <a:pt x="0" y="46"/>
                    </a:lnTo>
                    <a:lnTo>
                      <a:pt x="302" y="46"/>
                    </a:lnTo>
                    <a:lnTo>
                      <a:pt x="8"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92" name="Freeform 1357">
                <a:extLst>
                  <a:ext uri="{FF2B5EF4-FFF2-40B4-BE49-F238E27FC236}">
                    <a16:creationId xmlns:a16="http://schemas.microsoft.com/office/drawing/2014/main" id="{54A1264D-A437-4C96-B5EB-ACC65BA50961}"/>
                  </a:ext>
                </a:extLst>
              </p:cNvPr>
              <p:cNvSpPr>
                <a:spLocks/>
              </p:cNvSpPr>
              <p:nvPr/>
            </p:nvSpPr>
            <p:spPr bwMode="auto">
              <a:xfrm>
                <a:off x="960" y="28687"/>
                <a:ext cx="302" cy="47"/>
              </a:xfrm>
              <a:custGeom>
                <a:avLst/>
                <a:gdLst>
                  <a:gd name="T0" fmla="+- 0 1254 960"/>
                  <a:gd name="T1" fmla="*/ T0 w 302"/>
                  <a:gd name="T2" fmla="+- 0 28687 28687"/>
                  <a:gd name="T3" fmla="*/ 28687 h 47"/>
                  <a:gd name="T4" fmla="+- 0 968 960"/>
                  <a:gd name="T5" fmla="*/ T4 w 302"/>
                  <a:gd name="T6" fmla="+- 0 28687 28687"/>
                  <a:gd name="T7" fmla="*/ 28687 h 47"/>
                  <a:gd name="T8" fmla="+- 0 1262 960"/>
                  <a:gd name="T9" fmla="*/ T8 w 302"/>
                  <a:gd name="T10" fmla="+- 0 28733 28687"/>
                  <a:gd name="T11" fmla="*/ 28733 h 47"/>
                  <a:gd name="T12" fmla="+- 0 1254 960"/>
                  <a:gd name="T13" fmla="*/ T12 w 302"/>
                  <a:gd name="T14" fmla="+- 0 28687 28687"/>
                  <a:gd name="T15" fmla="*/ 28687 h 47"/>
                </a:gdLst>
                <a:ahLst/>
                <a:cxnLst>
                  <a:cxn ang="0">
                    <a:pos x="T1" y="T3"/>
                  </a:cxn>
                  <a:cxn ang="0">
                    <a:pos x="T5" y="T7"/>
                  </a:cxn>
                  <a:cxn ang="0">
                    <a:pos x="T9" y="T11"/>
                  </a:cxn>
                  <a:cxn ang="0">
                    <a:pos x="T13" y="T15"/>
                  </a:cxn>
                </a:cxnLst>
                <a:rect l="0" t="0" r="r" b="b"/>
                <a:pathLst>
                  <a:path w="302" h="47">
                    <a:moveTo>
                      <a:pt x="294" y="0"/>
                    </a:moveTo>
                    <a:lnTo>
                      <a:pt x="8" y="0"/>
                    </a:lnTo>
                    <a:lnTo>
                      <a:pt x="302" y="46"/>
                    </a:lnTo>
                    <a:lnTo>
                      <a:pt x="29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052" name="Group 1358">
              <a:extLst>
                <a:ext uri="{FF2B5EF4-FFF2-40B4-BE49-F238E27FC236}">
                  <a16:creationId xmlns:a16="http://schemas.microsoft.com/office/drawing/2014/main" id="{2DA5798E-DB4C-46B5-ABDD-6E89D4E1023B}"/>
                </a:ext>
              </a:extLst>
            </p:cNvPr>
            <p:cNvGrpSpPr>
              <a:grpSpLocks/>
            </p:cNvGrpSpPr>
            <p:nvPr/>
          </p:nvGrpSpPr>
          <p:grpSpPr bwMode="auto">
            <a:xfrm>
              <a:off x="968" y="28687"/>
              <a:ext cx="294" cy="47"/>
              <a:chOff x="968" y="28687"/>
              <a:chExt cx="294" cy="47"/>
            </a:xfrm>
          </p:grpSpPr>
          <p:sp>
            <p:nvSpPr>
              <p:cNvPr id="20090" name="Freeform 1359">
                <a:extLst>
                  <a:ext uri="{FF2B5EF4-FFF2-40B4-BE49-F238E27FC236}">
                    <a16:creationId xmlns:a16="http://schemas.microsoft.com/office/drawing/2014/main" id="{AB6ED918-0D70-4154-BDAE-FB0D76577E37}"/>
                  </a:ext>
                </a:extLst>
              </p:cNvPr>
              <p:cNvSpPr>
                <a:spLocks/>
              </p:cNvSpPr>
              <p:nvPr/>
            </p:nvSpPr>
            <p:spPr bwMode="auto">
              <a:xfrm>
                <a:off x="968" y="28687"/>
                <a:ext cx="294" cy="47"/>
              </a:xfrm>
              <a:custGeom>
                <a:avLst/>
                <a:gdLst>
                  <a:gd name="T0" fmla="+- 0 1254 968"/>
                  <a:gd name="T1" fmla="*/ T0 w 294"/>
                  <a:gd name="T2" fmla="+- 0 28687 28687"/>
                  <a:gd name="T3" fmla="*/ 28687 h 47"/>
                  <a:gd name="T4" fmla="+- 0 968 968"/>
                  <a:gd name="T5" fmla="*/ T4 w 294"/>
                  <a:gd name="T6" fmla="+- 0 28687 28687"/>
                  <a:gd name="T7" fmla="*/ 28687 h 47"/>
                  <a:gd name="T8" fmla="+- 0 1262 968"/>
                  <a:gd name="T9" fmla="*/ T8 w 294"/>
                  <a:gd name="T10" fmla="+- 0 28733 28687"/>
                  <a:gd name="T11" fmla="*/ 28733 h 47"/>
                  <a:gd name="T12" fmla="+- 0 1254 968"/>
                  <a:gd name="T13" fmla="*/ T12 w 294"/>
                  <a:gd name="T14" fmla="+- 0 28687 28687"/>
                  <a:gd name="T15" fmla="*/ 28687 h 47"/>
                </a:gdLst>
                <a:ahLst/>
                <a:cxnLst>
                  <a:cxn ang="0">
                    <a:pos x="T1" y="T3"/>
                  </a:cxn>
                  <a:cxn ang="0">
                    <a:pos x="T5" y="T7"/>
                  </a:cxn>
                  <a:cxn ang="0">
                    <a:pos x="T9" y="T11"/>
                  </a:cxn>
                  <a:cxn ang="0">
                    <a:pos x="T13" y="T15"/>
                  </a:cxn>
                </a:cxnLst>
                <a:rect l="0" t="0" r="r" b="b"/>
                <a:pathLst>
                  <a:path w="294" h="47">
                    <a:moveTo>
                      <a:pt x="286" y="0"/>
                    </a:moveTo>
                    <a:lnTo>
                      <a:pt x="0" y="0"/>
                    </a:lnTo>
                    <a:lnTo>
                      <a:pt x="294" y="46"/>
                    </a:lnTo>
                    <a:lnTo>
                      <a:pt x="286" y="0"/>
                    </a:lnTo>
                    <a:close/>
                  </a:path>
                </a:pathLst>
              </a:cu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53" name="Group 1360">
              <a:extLst>
                <a:ext uri="{FF2B5EF4-FFF2-40B4-BE49-F238E27FC236}">
                  <a16:creationId xmlns:a16="http://schemas.microsoft.com/office/drawing/2014/main" id="{AAD50E62-7590-490E-BAC9-224D666DAA78}"/>
                </a:ext>
              </a:extLst>
            </p:cNvPr>
            <p:cNvGrpSpPr>
              <a:grpSpLocks/>
            </p:cNvGrpSpPr>
            <p:nvPr/>
          </p:nvGrpSpPr>
          <p:grpSpPr bwMode="auto">
            <a:xfrm>
              <a:off x="960" y="28687"/>
              <a:ext cx="302" cy="47"/>
              <a:chOff x="960" y="28687"/>
              <a:chExt cx="302" cy="47"/>
            </a:xfrm>
          </p:grpSpPr>
          <p:sp>
            <p:nvSpPr>
              <p:cNvPr id="20089" name="Freeform 1361">
                <a:extLst>
                  <a:ext uri="{FF2B5EF4-FFF2-40B4-BE49-F238E27FC236}">
                    <a16:creationId xmlns:a16="http://schemas.microsoft.com/office/drawing/2014/main" id="{C8E7D00F-E8D2-4344-A3AF-3252EEDDB046}"/>
                  </a:ext>
                </a:extLst>
              </p:cNvPr>
              <p:cNvSpPr>
                <a:spLocks/>
              </p:cNvSpPr>
              <p:nvPr/>
            </p:nvSpPr>
            <p:spPr bwMode="auto">
              <a:xfrm>
                <a:off x="960" y="28687"/>
                <a:ext cx="302" cy="47"/>
              </a:xfrm>
              <a:custGeom>
                <a:avLst/>
                <a:gdLst>
                  <a:gd name="T0" fmla="+- 0 968 960"/>
                  <a:gd name="T1" fmla="*/ T0 w 302"/>
                  <a:gd name="T2" fmla="+- 0 28687 28687"/>
                  <a:gd name="T3" fmla="*/ 28687 h 47"/>
                  <a:gd name="T4" fmla="+- 0 1262 960"/>
                  <a:gd name="T5" fmla="*/ T4 w 302"/>
                  <a:gd name="T6" fmla="+- 0 28733 28687"/>
                  <a:gd name="T7" fmla="*/ 28733 h 47"/>
                  <a:gd name="T8" fmla="+- 0 960 960"/>
                  <a:gd name="T9" fmla="*/ T8 w 302"/>
                  <a:gd name="T10" fmla="+- 0 28733 28687"/>
                  <a:gd name="T11" fmla="*/ 28733 h 47"/>
                  <a:gd name="T12" fmla="+- 0 968 960"/>
                  <a:gd name="T13" fmla="*/ T12 w 302"/>
                  <a:gd name="T14" fmla="+- 0 28687 28687"/>
                  <a:gd name="T15" fmla="*/ 28687 h 47"/>
                </a:gdLst>
                <a:ahLst/>
                <a:cxnLst>
                  <a:cxn ang="0">
                    <a:pos x="T1" y="T3"/>
                  </a:cxn>
                  <a:cxn ang="0">
                    <a:pos x="T5" y="T7"/>
                  </a:cxn>
                  <a:cxn ang="0">
                    <a:pos x="T9" y="T11"/>
                  </a:cxn>
                  <a:cxn ang="0">
                    <a:pos x="T13" y="T15"/>
                  </a:cxn>
                </a:cxnLst>
                <a:rect l="0" t="0" r="r" b="b"/>
                <a:pathLst>
                  <a:path w="302" h="47">
                    <a:moveTo>
                      <a:pt x="8" y="0"/>
                    </a:moveTo>
                    <a:lnTo>
                      <a:pt x="302" y="46"/>
                    </a:lnTo>
                    <a:lnTo>
                      <a:pt x="0" y="46"/>
                    </a:lnTo>
                    <a:lnTo>
                      <a:pt x="8" y="0"/>
                    </a:lnTo>
                    <a:close/>
                  </a:path>
                </a:pathLst>
              </a:cu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54" name="Group 1362">
              <a:extLst>
                <a:ext uri="{FF2B5EF4-FFF2-40B4-BE49-F238E27FC236}">
                  <a16:creationId xmlns:a16="http://schemas.microsoft.com/office/drawing/2014/main" id="{59CE56F9-4197-4EE1-8F21-6F1592AEED99}"/>
                </a:ext>
              </a:extLst>
            </p:cNvPr>
            <p:cNvGrpSpPr>
              <a:grpSpLocks/>
            </p:cNvGrpSpPr>
            <p:nvPr/>
          </p:nvGrpSpPr>
          <p:grpSpPr bwMode="auto">
            <a:xfrm>
              <a:off x="960" y="28733"/>
              <a:ext cx="302" cy="47"/>
              <a:chOff x="960" y="28733"/>
              <a:chExt cx="302" cy="47"/>
            </a:xfrm>
          </p:grpSpPr>
          <p:sp>
            <p:nvSpPr>
              <p:cNvPr id="20087" name="Freeform 1363">
                <a:extLst>
                  <a:ext uri="{FF2B5EF4-FFF2-40B4-BE49-F238E27FC236}">
                    <a16:creationId xmlns:a16="http://schemas.microsoft.com/office/drawing/2014/main" id="{17588C71-08C4-427B-BC6A-FE0625F5D619}"/>
                  </a:ext>
                </a:extLst>
              </p:cNvPr>
              <p:cNvSpPr>
                <a:spLocks/>
              </p:cNvSpPr>
              <p:nvPr/>
            </p:nvSpPr>
            <p:spPr bwMode="auto">
              <a:xfrm>
                <a:off x="960" y="28733"/>
                <a:ext cx="302" cy="47"/>
              </a:xfrm>
              <a:custGeom>
                <a:avLst/>
                <a:gdLst>
                  <a:gd name="T0" fmla="+- 0 960 960"/>
                  <a:gd name="T1" fmla="*/ T0 w 302"/>
                  <a:gd name="T2" fmla="+- 0 28733 28733"/>
                  <a:gd name="T3" fmla="*/ 28733 h 47"/>
                  <a:gd name="T4" fmla="+- 0 968 960"/>
                  <a:gd name="T5" fmla="*/ T4 w 302"/>
                  <a:gd name="T6" fmla="+- 0 28779 28733"/>
                  <a:gd name="T7" fmla="*/ 28779 h 47"/>
                  <a:gd name="T8" fmla="+- 0 1254 960"/>
                  <a:gd name="T9" fmla="*/ T8 w 302"/>
                  <a:gd name="T10" fmla="+- 0 28779 28733"/>
                  <a:gd name="T11" fmla="*/ 28779 h 47"/>
                  <a:gd name="T12" fmla="+- 0 960 960"/>
                  <a:gd name="T13" fmla="*/ T12 w 302"/>
                  <a:gd name="T14" fmla="+- 0 28733 28733"/>
                  <a:gd name="T15" fmla="*/ 28733 h 47"/>
                </a:gdLst>
                <a:ahLst/>
                <a:cxnLst>
                  <a:cxn ang="0">
                    <a:pos x="T1" y="T3"/>
                  </a:cxn>
                  <a:cxn ang="0">
                    <a:pos x="T5" y="T7"/>
                  </a:cxn>
                  <a:cxn ang="0">
                    <a:pos x="T9" y="T11"/>
                  </a:cxn>
                  <a:cxn ang="0">
                    <a:pos x="T13" y="T15"/>
                  </a:cxn>
                </a:cxnLst>
                <a:rect l="0" t="0" r="r" b="b"/>
                <a:pathLst>
                  <a:path w="302" h="47">
                    <a:moveTo>
                      <a:pt x="0" y="0"/>
                    </a:moveTo>
                    <a:lnTo>
                      <a:pt x="8" y="46"/>
                    </a:lnTo>
                    <a:lnTo>
                      <a:pt x="294" y="46"/>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88" name="Freeform 1364">
                <a:extLst>
                  <a:ext uri="{FF2B5EF4-FFF2-40B4-BE49-F238E27FC236}">
                    <a16:creationId xmlns:a16="http://schemas.microsoft.com/office/drawing/2014/main" id="{85EBC502-35E4-42AA-BA23-1C35FFCD02D7}"/>
                  </a:ext>
                </a:extLst>
              </p:cNvPr>
              <p:cNvSpPr>
                <a:spLocks/>
              </p:cNvSpPr>
              <p:nvPr/>
            </p:nvSpPr>
            <p:spPr bwMode="auto">
              <a:xfrm>
                <a:off x="960" y="28733"/>
                <a:ext cx="302" cy="47"/>
              </a:xfrm>
              <a:custGeom>
                <a:avLst/>
                <a:gdLst>
                  <a:gd name="T0" fmla="+- 0 1262 960"/>
                  <a:gd name="T1" fmla="*/ T0 w 302"/>
                  <a:gd name="T2" fmla="+- 0 28733 28733"/>
                  <a:gd name="T3" fmla="*/ 28733 h 47"/>
                  <a:gd name="T4" fmla="+- 0 960 960"/>
                  <a:gd name="T5" fmla="*/ T4 w 302"/>
                  <a:gd name="T6" fmla="+- 0 28733 28733"/>
                  <a:gd name="T7" fmla="*/ 28733 h 47"/>
                  <a:gd name="T8" fmla="+- 0 1254 960"/>
                  <a:gd name="T9" fmla="*/ T8 w 302"/>
                  <a:gd name="T10" fmla="+- 0 28779 28733"/>
                  <a:gd name="T11" fmla="*/ 28779 h 47"/>
                  <a:gd name="T12" fmla="+- 0 1262 960"/>
                  <a:gd name="T13" fmla="*/ T12 w 302"/>
                  <a:gd name="T14" fmla="+- 0 28733 28733"/>
                  <a:gd name="T15" fmla="*/ 28733 h 47"/>
                </a:gdLst>
                <a:ahLst/>
                <a:cxnLst>
                  <a:cxn ang="0">
                    <a:pos x="T1" y="T3"/>
                  </a:cxn>
                  <a:cxn ang="0">
                    <a:pos x="T5" y="T7"/>
                  </a:cxn>
                  <a:cxn ang="0">
                    <a:pos x="T9" y="T11"/>
                  </a:cxn>
                  <a:cxn ang="0">
                    <a:pos x="T13" y="T15"/>
                  </a:cxn>
                </a:cxnLst>
                <a:rect l="0" t="0" r="r" b="b"/>
                <a:pathLst>
                  <a:path w="302" h="47">
                    <a:moveTo>
                      <a:pt x="302" y="0"/>
                    </a:moveTo>
                    <a:lnTo>
                      <a:pt x="0" y="0"/>
                    </a:lnTo>
                    <a:lnTo>
                      <a:pt x="294" y="46"/>
                    </a:lnTo>
                    <a:lnTo>
                      <a:pt x="30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055" name="Group 1365">
              <a:extLst>
                <a:ext uri="{FF2B5EF4-FFF2-40B4-BE49-F238E27FC236}">
                  <a16:creationId xmlns:a16="http://schemas.microsoft.com/office/drawing/2014/main" id="{1421E76D-80E7-452D-B86D-00A2A4B2553E}"/>
                </a:ext>
              </a:extLst>
            </p:cNvPr>
            <p:cNvGrpSpPr>
              <a:grpSpLocks/>
            </p:cNvGrpSpPr>
            <p:nvPr/>
          </p:nvGrpSpPr>
          <p:grpSpPr bwMode="auto">
            <a:xfrm>
              <a:off x="960" y="28733"/>
              <a:ext cx="302" cy="47"/>
              <a:chOff x="960" y="28733"/>
              <a:chExt cx="302" cy="47"/>
            </a:xfrm>
          </p:grpSpPr>
          <p:sp>
            <p:nvSpPr>
              <p:cNvPr id="20086" name="Freeform 1366">
                <a:extLst>
                  <a:ext uri="{FF2B5EF4-FFF2-40B4-BE49-F238E27FC236}">
                    <a16:creationId xmlns:a16="http://schemas.microsoft.com/office/drawing/2014/main" id="{027DA699-4988-47AD-9560-9A5B5B7AB836}"/>
                  </a:ext>
                </a:extLst>
              </p:cNvPr>
              <p:cNvSpPr>
                <a:spLocks/>
              </p:cNvSpPr>
              <p:nvPr/>
            </p:nvSpPr>
            <p:spPr bwMode="auto">
              <a:xfrm>
                <a:off x="960" y="28733"/>
                <a:ext cx="302" cy="47"/>
              </a:xfrm>
              <a:custGeom>
                <a:avLst/>
                <a:gdLst>
                  <a:gd name="T0" fmla="+- 0 1262 960"/>
                  <a:gd name="T1" fmla="*/ T0 w 302"/>
                  <a:gd name="T2" fmla="+- 0 28733 28733"/>
                  <a:gd name="T3" fmla="*/ 28733 h 47"/>
                  <a:gd name="T4" fmla="+- 0 960 960"/>
                  <a:gd name="T5" fmla="*/ T4 w 302"/>
                  <a:gd name="T6" fmla="+- 0 28733 28733"/>
                  <a:gd name="T7" fmla="*/ 28733 h 47"/>
                  <a:gd name="T8" fmla="+- 0 1254 960"/>
                  <a:gd name="T9" fmla="*/ T8 w 302"/>
                  <a:gd name="T10" fmla="+- 0 28779 28733"/>
                  <a:gd name="T11" fmla="*/ 28779 h 47"/>
                  <a:gd name="T12" fmla="+- 0 1262 960"/>
                  <a:gd name="T13" fmla="*/ T12 w 302"/>
                  <a:gd name="T14" fmla="+- 0 28733 28733"/>
                  <a:gd name="T15" fmla="*/ 28733 h 47"/>
                </a:gdLst>
                <a:ahLst/>
                <a:cxnLst>
                  <a:cxn ang="0">
                    <a:pos x="T1" y="T3"/>
                  </a:cxn>
                  <a:cxn ang="0">
                    <a:pos x="T5" y="T7"/>
                  </a:cxn>
                  <a:cxn ang="0">
                    <a:pos x="T9" y="T11"/>
                  </a:cxn>
                  <a:cxn ang="0">
                    <a:pos x="T13" y="T15"/>
                  </a:cxn>
                </a:cxnLst>
                <a:rect l="0" t="0" r="r" b="b"/>
                <a:pathLst>
                  <a:path w="302" h="47">
                    <a:moveTo>
                      <a:pt x="302" y="0"/>
                    </a:moveTo>
                    <a:lnTo>
                      <a:pt x="0" y="0"/>
                    </a:lnTo>
                    <a:lnTo>
                      <a:pt x="294" y="46"/>
                    </a:lnTo>
                    <a:lnTo>
                      <a:pt x="302" y="0"/>
                    </a:lnTo>
                    <a:close/>
                  </a:path>
                </a:pathLst>
              </a:cu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56" name="Group 1367">
              <a:extLst>
                <a:ext uri="{FF2B5EF4-FFF2-40B4-BE49-F238E27FC236}">
                  <a16:creationId xmlns:a16="http://schemas.microsoft.com/office/drawing/2014/main" id="{3633E4BD-3399-477D-B867-A70B3453EA17}"/>
                </a:ext>
              </a:extLst>
            </p:cNvPr>
            <p:cNvGrpSpPr>
              <a:grpSpLocks/>
            </p:cNvGrpSpPr>
            <p:nvPr/>
          </p:nvGrpSpPr>
          <p:grpSpPr bwMode="auto">
            <a:xfrm>
              <a:off x="960" y="28733"/>
              <a:ext cx="294" cy="47"/>
              <a:chOff x="960" y="28733"/>
              <a:chExt cx="294" cy="47"/>
            </a:xfrm>
          </p:grpSpPr>
          <p:sp>
            <p:nvSpPr>
              <p:cNvPr id="20085" name="Freeform 1368">
                <a:extLst>
                  <a:ext uri="{FF2B5EF4-FFF2-40B4-BE49-F238E27FC236}">
                    <a16:creationId xmlns:a16="http://schemas.microsoft.com/office/drawing/2014/main" id="{06930DC6-29AC-413E-9105-3D731A59C0FF}"/>
                  </a:ext>
                </a:extLst>
              </p:cNvPr>
              <p:cNvSpPr>
                <a:spLocks/>
              </p:cNvSpPr>
              <p:nvPr/>
            </p:nvSpPr>
            <p:spPr bwMode="auto">
              <a:xfrm>
                <a:off x="960" y="28733"/>
                <a:ext cx="294" cy="47"/>
              </a:xfrm>
              <a:custGeom>
                <a:avLst/>
                <a:gdLst>
                  <a:gd name="T0" fmla="+- 0 960 960"/>
                  <a:gd name="T1" fmla="*/ T0 w 294"/>
                  <a:gd name="T2" fmla="+- 0 28733 28733"/>
                  <a:gd name="T3" fmla="*/ 28733 h 47"/>
                  <a:gd name="T4" fmla="+- 0 1254 960"/>
                  <a:gd name="T5" fmla="*/ T4 w 294"/>
                  <a:gd name="T6" fmla="+- 0 28779 28733"/>
                  <a:gd name="T7" fmla="*/ 28779 h 47"/>
                  <a:gd name="T8" fmla="+- 0 968 960"/>
                  <a:gd name="T9" fmla="*/ T8 w 294"/>
                  <a:gd name="T10" fmla="+- 0 28779 28733"/>
                  <a:gd name="T11" fmla="*/ 28779 h 47"/>
                  <a:gd name="T12" fmla="+- 0 960 960"/>
                  <a:gd name="T13" fmla="*/ T12 w 294"/>
                  <a:gd name="T14" fmla="+- 0 28733 28733"/>
                  <a:gd name="T15" fmla="*/ 28733 h 47"/>
                </a:gdLst>
                <a:ahLst/>
                <a:cxnLst>
                  <a:cxn ang="0">
                    <a:pos x="T1" y="T3"/>
                  </a:cxn>
                  <a:cxn ang="0">
                    <a:pos x="T5" y="T7"/>
                  </a:cxn>
                  <a:cxn ang="0">
                    <a:pos x="T9" y="T11"/>
                  </a:cxn>
                  <a:cxn ang="0">
                    <a:pos x="T13" y="T15"/>
                  </a:cxn>
                </a:cxnLst>
                <a:rect l="0" t="0" r="r" b="b"/>
                <a:pathLst>
                  <a:path w="294" h="47">
                    <a:moveTo>
                      <a:pt x="0" y="0"/>
                    </a:moveTo>
                    <a:lnTo>
                      <a:pt x="294" y="46"/>
                    </a:lnTo>
                    <a:lnTo>
                      <a:pt x="8" y="46"/>
                    </a:lnTo>
                    <a:lnTo>
                      <a:pt x="0" y="0"/>
                    </a:lnTo>
                    <a:close/>
                  </a:path>
                </a:pathLst>
              </a:cu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57" name="Group 1369">
              <a:extLst>
                <a:ext uri="{FF2B5EF4-FFF2-40B4-BE49-F238E27FC236}">
                  <a16:creationId xmlns:a16="http://schemas.microsoft.com/office/drawing/2014/main" id="{2BA61A53-3EB3-4D51-BC0C-344244F12E62}"/>
                </a:ext>
              </a:extLst>
            </p:cNvPr>
            <p:cNvGrpSpPr>
              <a:grpSpLocks/>
            </p:cNvGrpSpPr>
            <p:nvPr/>
          </p:nvGrpSpPr>
          <p:grpSpPr bwMode="auto">
            <a:xfrm>
              <a:off x="968" y="28779"/>
              <a:ext cx="286" cy="42"/>
              <a:chOff x="968" y="28779"/>
              <a:chExt cx="286" cy="42"/>
            </a:xfrm>
          </p:grpSpPr>
          <p:sp>
            <p:nvSpPr>
              <p:cNvPr id="20083" name="Freeform 1370">
                <a:extLst>
                  <a:ext uri="{FF2B5EF4-FFF2-40B4-BE49-F238E27FC236}">
                    <a16:creationId xmlns:a16="http://schemas.microsoft.com/office/drawing/2014/main" id="{3EAC5F7F-1650-442A-B6B6-3EA16B343951}"/>
                  </a:ext>
                </a:extLst>
              </p:cNvPr>
              <p:cNvSpPr>
                <a:spLocks/>
              </p:cNvSpPr>
              <p:nvPr/>
            </p:nvSpPr>
            <p:spPr bwMode="auto">
              <a:xfrm>
                <a:off x="968" y="28779"/>
                <a:ext cx="286" cy="42"/>
              </a:xfrm>
              <a:custGeom>
                <a:avLst/>
                <a:gdLst>
                  <a:gd name="T0" fmla="+- 0 968 968"/>
                  <a:gd name="T1" fmla="*/ T0 w 286"/>
                  <a:gd name="T2" fmla="+- 0 28779 28779"/>
                  <a:gd name="T3" fmla="*/ 28779 h 42"/>
                  <a:gd name="T4" fmla="+- 0 989 968"/>
                  <a:gd name="T5" fmla="*/ T4 w 286"/>
                  <a:gd name="T6" fmla="+- 0 28821 28779"/>
                  <a:gd name="T7" fmla="*/ 28821 h 42"/>
                  <a:gd name="T8" fmla="+- 0 1233 968"/>
                  <a:gd name="T9" fmla="*/ T8 w 286"/>
                  <a:gd name="T10" fmla="+- 0 28821 28779"/>
                  <a:gd name="T11" fmla="*/ 28821 h 42"/>
                  <a:gd name="T12" fmla="+- 0 968 968"/>
                  <a:gd name="T13" fmla="*/ T12 w 286"/>
                  <a:gd name="T14" fmla="+- 0 28779 28779"/>
                  <a:gd name="T15" fmla="*/ 28779 h 42"/>
                </a:gdLst>
                <a:ahLst/>
                <a:cxnLst>
                  <a:cxn ang="0">
                    <a:pos x="T1" y="T3"/>
                  </a:cxn>
                  <a:cxn ang="0">
                    <a:pos x="T5" y="T7"/>
                  </a:cxn>
                  <a:cxn ang="0">
                    <a:pos x="T9" y="T11"/>
                  </a:cxn>
                  <a:cxn ang="0">
                    <a:pos x="T13" y="T15"/>
                  </a:cxn>
                </a:cxnLst>
                <a:rect l="0" t="0" r="r" b="b"/>
                <a:pathLst>
                  <a:path w="286" h="42">
                    <a:moveTo>
                      <a:pt x="0" y="0"/>
                    </a:moveTo>
                    <a:lnTo>
                      <a:pt x="21" y="42"/>
                    </a:lnTo>
                    <a:lnTo>
                      <a:pt x="265" y="42"/>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84" name="Freeform 1371">
                <a:extLst>
                  <a:ext uri="{FF2B5EF4-FFF2-40B4-BE49-F238E27FC236}">
                    <a16:creationId xmlns:a16="http://schemas.microsoft.com/office/drawing/2014/main" id="{A405D44F-D2C1-4B67-B195-383F917A20E1}"/>
                  </a:ext>
                </a:extLst>
              </p:cNvPr>
              <p:cNvSpPr>
                <a:spLocks/>
              </p:cNvSpPr>
              <p:nvPr/>
            </p:nvSpPr>
            <p:spPr bwMode="auto">
              <a:xfrm>
                <a:off x="968" y="28779"/>
                <a:ext cx="286" cy="42"/>
              </a:xfrm>
              <a:custGeom>
                <a:avLst/>
                <a:gdLst>
                  <a:gd name="T0" fmla="+- 0 1254 968"/>
                  <a:gd name="T1" fmla="*/ T0 w 286"/>
                  <a:gd name="T2" fmla="+- 0 28779 28779"/>
                  <a:gd name="T3" fmla="*/ 28779 h 42"/>
                  <a:gd name="T4" fmla="+- 0 968 968"/>
                  <a:gd name="T5" fmla="*/ T4 w 286"/>
                  <a:gd name="T6" fmla="+- 0 28779 28779"/>
                  <a:gd name="T7" fmla="*/ 28779 h 42"/>
                  <a:gd name="T8" fmla="+- 0 1233 968"/>
                  <a:gd name="T9" fmla="*/ T8 w 286"/>
                  <a:gd name="T10" fmla="+- 0 28821 28779"/>
                  <a:gd name="T11" fmla="*/ 28821 h 42"/>
                  <a:gd name="T12" fmla="+- 0 1254 968"/>
                  <a:gd name="T13" fmla="*/ T12 w 286"/>
                  <a:gd name="T14" fmla="+- 0 28779 28779"/>
                  <a:gd name="T15" fmla="*/ 28779 h 42"/>
                </a:gdLst>
                <a:ahLst/>
                <a:cxnLst>
                  <a:cxn ang="0">
                    <a:pos x="T1" y="T3"/>
                  </a:cxn>
                  <a:cxn ang="0">
                    <a:pos x="T5" y="T7"/>
                  </a:cxn>
                  <a:cxn ang="0">
                    <a:pos x="T9" y="T11"/>
                  </a:cxn>
                  <a:cxn ang="0">
                    <a:pos x="T13" y="T15"/>
                  </a:cxn>
                </a:cxnLst>
                <a:rect l="0" t="0" r="r" b="b"/>
                <a:pathLst>
                  <a:path w="286" h="42">
                    <a:moveTo>
                      <a:pt x="286" y="0"/>
                    </a:moveTo>
                    <a:lnTo>
                      <a:pt x="0" y="0"/>
                    </a:lnTo>
                    <a:lnTo>
                      <a:pt x="265" y="42"/>
                    </a:lnTo>
                    <a:lnTo>
                      <a:pt x="286"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058" name="Group 1372">
              <a:extLst>
                <a:ext uri="{FF2B5EF4-FFF2-40B4-BE49-F238E27FC236}">
                  <a16:creationId xmlns:a16="http://schemas.microsoft.com/office/drawing/2014/main" id="{E7B5D0B7-F211-4E72-9811-8C6BCAB75746}"/>
                </a:ext>
              </a:extLst>
            </p:cNvPr>
            <p:cNvGrpSpPr>
              <a:grpSpLocks/>
            </p:cNvGrpSpPr>
            <p:nvPr/>
          </p:nvGrpSpPr>
          <p:grpSpPr bwMode="auto">
            <a:xfrm>
              <a:off x="968" y="28779"/>
              <a:ext cx="286" cy="42"/>
              <a:chOff x="968" y="28779"/>
              <a:chExt cx="286" cy="42"/>
            </a:xfrm>
          </p:grpSpPr>
          <p:sp>
            <p:nvSpPr>
              <p:cNvPr id="20082" name="Freeform 1373">
                <a:extLst>
                  <a:ext uri="{FF2B5EF4-FFF2-40B4-BE49-F238E27FC236}">
                    <a16:creationId xmlns:a16="http://schemas.microsoft.com/office/drawing/2014/main" id="{0ED8E939-AE43-4031-8C58-1A37C41E6B30}"/>
                  </a:ext>
                </a:extLst>
              </p:cNvPr>
              <p:cNvSpPr>
                <a:spLocks/>
              </p:cNvSpPr>
              <p:nvPr/>
            </p:nvSpPr>
            <p:spPr bwMode="auto">
              <a:xfrm>
                <a:off x="968" y="28779"/>
                <a:ext cx="286" cy="42"/>
              </a:xfrm>
              <a:custGeom>
                <a:avLst/>
                <a:gdLst>
                  <a:gd name="T0" fmla="+- 0 1254 968"/>
                  <a:gd name="T1" fmla="*/ T0 w 286"/>
                  <a:gd name="T2" fmla="+- 0 28779 28779"/>
                  <a:gd name="T3" fmla="*/ 28779 h 42"/>
                  <a:gd name="T4" fmla="+- 0 968 968"/>
                  <a:gd name="T5" fmla="*/ T4 w 286"/>
                  <a:gd name="T6" fmla="+- 0 28779 28779"/>
                  <a:gd name="T7" fmla="*/ 28779 h 42"/>
                  <a:gd name="T8" fmla="+- 0 1233 968"/>
                  <a:gd name="T9" fmla="*/ T8 w 286"/>
                  <a:gd name="T10" fmla="+- 0 28821 28779"/>
                  <a:gd name="T11" fmla="*/ 28821 h 42"/>
                  <a:gd name="T12" fmla="+- 0 1254 968"/>
                  <a:gd name="T13" fmla="*/ T12 w 286"/>
                  <a:gd name="T14" fmla="+- 0 28779 28779"/>
                  <a:gd name="T15" fmla="*/ 28779 h 42"/>
                </a:gdLst>
                <a:ahLst/>
                <a:cxnLst>
                  <a:cxn ang="0">
                    <a:pos x="T1" y="T3"/>
                  </a:cxn>
                  <a:cxn ang="0">
                    <a:pos x="T5" y="T7"/>
                  </a:cxn>
                  <a:cxn ang="0">
                    <a:pos x="T9" y="T11"/>
                  </a:cxn>
                  <a:cxn ang="0">
                    <a:pos x="T13" y="T15"/>
                  </a:cxn>
                </a:cxnLst>
                <a:rect l="0" t="0" r="r" b="b"/>
                <a:pathLst>
                  <a:path w="286" h="42">
                    <a:moveTo>
                      <a:pt x="286" y="0"/>
                    </a:moveTo>
                    <a:lnTo>
                      <a:pt x="0" y="0"/>
                    </a:lnTo>
                    <a:lnTo>
                      <a:pt x="265" y="42"/>
                    </a:lnTo>
                    <a:lnTo>
                      <a:pt x="286" y="0"/>
                    </a:lnTo>
                    <a:close/>
                  </a:path>
                </a:pathLst>
              </a:cu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59" name="Group 1374">
              <a:extLst>
                <a:ext uri="{FF2B5EF4-FFF2-40B4-BE49-F238E27FC236}">
                  <a16:creationId xmlns:a16="http://schemas.microsoft.com/office/drawing/2014/main" id="{65DABE79-0AF1-4A03-A859-BF9F0AD85E39}"/>
                </a:ext>
              </a:extLst>
            </p:cNvPr>
            <p:cNvGrpSpPr>
              <a:grpSpLocks/>
            </p:cNvGrpSpPr>
            <p:nvPr/>
          </p:nvGrpSpPr>
          <p:grpSpPr bwMode="auto">
            <a:xfrm>
              <a:off x="968" y="28779"/>
              <a:ext cx="265" cy="42"/>
              <a:chOff x="968" y="28779"/>
              <a:chExt cx="265" cy="42"/>
            </a:xfrm>
          </p:grpSpPr>
          <p:sp>
            <p:nvSpPr>
              <p:cNvPr id="20081" name="Freeform 1375">
                <a:extLst>
                  <a:ext uri="{FF2B5EF4-FFF2-40B4-BE49-F238E27FC236}">
                    <a16:creationId xmlns:a16="http://schemas.microsoft.com/office/drawing/2014/main" id="{EEAB3A5B-0FA7-4BBD-A263-15C7E8CF391F}"/>
                  </a:ext>
                </a:extLst>
              </p:cNvPr>
              <p:cNvSpPr>
                <a:spLocks/>
              </p:cNvSpPr>
              <p:nvPr/>
            </p:nvSpPr>
            <p:spPr bwMode="auto">
              <a:xfrm>
                <a:off x="968" y="28779"/>
                <a:ext cx="265" cy="42"/>
              </a:xfrm>
              <a:custGeom>
                <a:avLst/>
                <a:gdLst>
                  <a:gd name="T0" fmla="+- 0 968 968"/>
                  <a:gd name="T1" fmla="*/ T0 w 265"/>
                  <a:gd name="T2" fmla="+- 0 28779 28779"/>
                  <a:gd name="T3" fmla="*/ 28779 h 42"/>
                  <a:gd name="T4" fmla="+- 0 1233 968"/>
                  <a:gd name="T5" fmla="*/ T4 w 265"/>
                  <a:gd name="T6" fmla="+- 0 28821 28779"/>
                  <a:gd name="T7" fmla="*/ 28821 h 42"/>
                  <a:gd name="T8" fmla="+- 0 989 968"/>
                  <a:gd name="T9" fmla="*/ T8 w 265"/>
                  <a:gd name="T10" fmla="+- 0 28821 28779"/>
                  <a:gd name="T11" fmla="*/ 28821 h 42"/>
                  <a:gd name="T12" fmla="+- 0 968 968"/>
                  <a:gd name="T13" fmla="*/ T12 w 265"/>
                  <a:gd name="T14" fmla="+- 0 28779 28779"/>
                  <a:gd name="T15" fmla="*/ 28779 h 42"/>
                </a:gdLst>
                <a:ahLst/>
                <a:cxnLst>
                  <a:cxn ang="0">
                    <a:pos x="T1" y="T3"/>
                  </a:cxn>
                  <a:cxn ang="0">
                    <a:pos x="T5" y="T7"/>
                  </a:cxn>
                  <a:cxn ang="0">
                    <a:pos x="T9" y="T11"/>
                  </a:cxn>
                  <a:cxn ang="0">
                    <a:pos x="T13" y="T15"/>
                  </a:cxn>
                </a:cxnLst>
                <a:rect l="0" t="0" r="r" b="b"/>
                <a:pathLst>
                  <a:path w="265" h="42">
                    <a:moveTo>
                      <a:pt x="0" y="0"/>
                    </a:moveTo>
                    <a:lnTo>
                      <a:pt x="265" y="42"/>
                    </a:lnTo>
                    <a:lnTo>
                      <a:pt x="21" y="42"/>
                    </a:lnTo>
                    <a:lnTo>
                      <a:pt x="0" y="0"/>
                    </a:lnTo>
                    <a:close/>
                  </a:path>
                </a:pathLst>
              </a:cu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60" name="Group 1376">
              <a:extLst>
                <a:ext uri="{FF2B5EF4-FFF2-40B4-BE49-F238E27FC236}">
                  <a16:creationId xmlns:a16="http://schemas.microsoft.com/office/drawing/2014/main" id="{3794EA25-4BBC-49C9-B501-E8AACF8D54EF}"/>
                </a:ext>
              </a:extLst>
            </p:cNvPr>
            <p:cNvGrpSpPr>
              <a:grpSpLocks/>
            </p:cNvGrpSpPr>
            <p:nvPr/>
          </p:nvGrpSpPr>
          <p:grpSpPr bwMode="auto">
            <a:xfrm>
              <a:off x="989" y="28821"/>
              <a:ext cx="245" cy="35"/>
              <a:chOff x="989" y="28821"/>
              <a:chExt cx="245" cy="35"/>
            </a:xfrm>
          </p:grpSpPr>
          <p:sp>
            <p:nvSpPr>
              <p:cNvPr id="20079" name="Freeform 1377">
                <a:extLst>
                  <a:ext uri="{FF2B5EF4-FFF2-40B4-BE49-F238E27FC236}">
                    <a16:creationId xmlns:a16="http://schemas.microsoft.com/office/drawing/2014/main" id="{D3122750-5243-40DA-9E48-BC7E7DE7B838}"/>
                  </a:ext>
                </a:extLst>
              </p:cNvPr>
              <p:cNvSpPr>
                <a:spLocks/>
              </p:cNvSpPr>
              <p:nvPr/>
            </p:nvSpPr>
            <p:spPr bwMode="auto">
              <a:xfrm>
                <a:off x="989" y="28821"/>
                <a:ext cx="245" cy="35"/>
              </a:xfrm>
              <a:custGeom>
                <a:avLst/>
                <a:gdLst>
                  <a:gd name="T0" fmla="+- 0 989 989"/>
                  <a:gd name="T1" fmla="*/ T0 w 245"/>
                  <a:gd name="T2" fmla="+- 0 28821 28821"/>
                  <a:gd name="T3" fmla="*/ 28821 h 35"/>
                  <a:gd name="T4" fmla="+- 0 1023 989"/>
                  <a:gd name="T5" fmla="*/ T4 w 245"/>
                  <a:gd name="T6" fmla="+- 0 28855 28821"/>
                  <a:gd name="T7" fmla="*/ 28855 h 35"/>
                  <a:gd name="T8" fmla="+- 0 1200 989"/>
                  <a:gd name="T9" fmla="*/ T8 w 245"/>
                  <a:gd name="T10" fmla="+- 0 28855 28821"/>
                  <a:gd name="T11" fmla="*/ 28855 h 35"/>
                  <a:gd name="T12" fmla="+- 0 989 989"/>
                  <a:gd name="T13" fmla="*/ T12 w 245"/>
                  <a:gd name="T14" fmla="+- 0 28821 28821"/>
                  <a:gd name="T15" fmla="*/ 28821 h 35"/>
                </a:gdLst>
                <a:ahLst/>
                <a:cxnLst>
                  <a:cxn ang="0">
                    <a:pos x="T1" y="T3"/>
                  </a:cxn>
                  <a:cxn ang="0">
                    <a:pos x="T5" y="T7"/>
                  </a:cxn>
                  <a:cxn ang="0">
                    <a:pos x="T9" y="T11"/>
                  </a:cxn>
                  <a:cxn ang="0">
                    <a:pos x="T13" y="T15"/>
                  </a:cxn>
                </a:cxnLst>
                <a:rect l="0" t="0" r="r" b="b"/>
                <a:pathLst>
                  <a:path w="245" h="35">
                    <a:moveTo>
                      <a:pt x="0" y="0"/>
                    </a:moveTo>
                    <a:lnTo>
                      <a:pt x="34" y="34"/>
                    </a:lnTo>
                    <a:lnTo>
                      <a:pt x="211" y="34"/>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80" name="Freeform 1378">
                <a:extLst>
                  <a:ext uri="{FF2B5EF4-FFF2-40B4-BE49-F238E27FC236}">
                    <a16:creationId xmlns:a16="http://schemas.microsoft.com/office/drawing/2014/main" id="{6A5E02E6-F8C6-4012-9ECA-6B9E3FE3E0F9}"/>
                  </a:ext>
                </a:extLst>
              </p:cNvPr>
              <p:cNvSpPr>
                <a:spLocks/>
              </p:cNvSpPr>
              <p:nvPr/>
            </p:nvSpPr>
            <p:spPr bwMode="auto">
              <a:xfrm>
                <a:off x="989" y="28821"/>
                <a:ext cx="245" cy="35"/>
              </a:xfrm>
              <a:custGeom>
                <a:avLst/>
                <a:gdLst>
                  <a:gd name="T0" fmla="+- 0 1233 989"/>
                  <a:gd name="T1" fmla="*/ T0 w 245"/>
                  <a:gd name="T2" fmla="+- 0 28821 28821"/>
                  <a:gd name="T3" fmla="*/ 28821 h 35"/>
                  <a:gd name="T4" fmla="+- 0 989 989"/>
                  <a:gd name="T5" fmla="*/ T4 w 245"/>
                  <a:gd name="T6" fmla="+- 0 28821 28821"/>
                  <a:gd name="T7" fmla="*/ 28821 h 35"/>
                  <a:gd name="T8" fmla="+- 0 1200 989"/>
                  <a:gd name="T9" fmla="*/ T8 w 245"/>
                  <a:gd name="T10" fmla="+- 0 28855 28821"/>
                  <a:gd name="T11" fmla="*/ 28855 h 35"/>
                  <a:gd name="T12" fmla="+- 0 1233 989"/>
                  <a:gd name="T13" fmla="*/ T12 w 245"/>
                  <a:gd name="T14" fmla="+- 0 28821 28821"/>
                  <a:gd name="T15" fmla="*/ 28821 h 35"/>
                </a:gdLst>
                <a:ahLst/>
                <a:cxnLst>
                  <a:cxn ang="0">
                    <a:pos x="T1" y="T3"/>
                  </a:cxn>
                  <a:cxn ang="0">
                    <a:pos x="T5" y="T7"/>
                  </a:cxn>
                  <a:cxn ang="0">
                    <a:pos x="T9" y="T11"/>
                  </a:cxn>
                  <a:cxn ang="0">
                    <a:pos x="T13" y="T15"/>
                  </a:cxn>
                </a:cxnLst>
                <a:rect l="0" t="0" r="r" b="b"/>
                <a:pathLst>
                  <a:path w="245" h="35">
                    <a:moveTo>
                      <a:pt x="244" y="0"/>
                    </a:moveTo>
                    <a:lnTo>
                      <a:pt x="0" y="0"/>
                    </a:lnTo>
                    <a:lnTo>
                      <a:pt x="211" y="34"/>
                    </a:lnTo>
                    <a:lnTo>
                      <a:pt x="24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061" name="Group 1379">
              <a:extLst>
                <a:ext uri="{FF2B5EF4-FFF2-40B4-BE49-F238E27FC236}">
                  <a16:creationId xmlns:a16="http://schemas.microsoft.com/office/drawing/2014/main" id="{5A3E8504-B3D0-4188-BE4B-374B453B2129}"/>
                </a:ext>
              </a:extLst>
            </p:cNvPr>
            <p:cNvGrpSpPr>
              <a:grpSpLocks/>
            </p:cNvGrpSpPr>
            <p:nvPr/>
          </p:nvGrpSpPr>
          <p:grpSpPr bwMode="auto">
            <a:xfrm>
              <a:off x="989" y="28821"/>
              <a:ext cx="245" cy="35"/>
              <a:chOff x="989" y="28821"/>
              <a:chExt cx="245" cy="35"/>
            </a:xfrm>
          </p:grpSpPr>
          <p:sp>
            <p:nvSpPr>
              <p:cNvPr id="20078" name="Freeform 1380">
                <a:extLst>
                  <a:ext uri="{FF2B5EF4-FFF2-40B4-BE49-F238E27FC236}">
                    <a16:creationId xmlns:a16="http://schemas.microsoft.com/office/drawing/2014/main" id="{16F63E60-CD76-41F5-AA45-FC62B7017905}"/>
                  </a:ext>
                </a:extLst>
              </p:cNvPr>
              <p:cNvSpPr>
                <a:spLocks/>
              </p:cNvSpPr>
              <p:nvPr/>
            </p:nvSpPr>
            <p:spPr bwMode="auto">
              <a:xfrm>
                <a:off x="989" y="28821"/>
                <a:ext cx="245" cy="35"/>
              </a:xfrm>
              <a:custGeom>
                <a:avLst/>
                <a:gdLst>
                  <a:gd name="T0" fmla="+- 0 1233 989"/>
                  <a:gd name="T1" fmla="*/ T0 w 245"/>
                  <a:gd name="T2" fmla="+- 0 28821 28821"/>
                  <a:gd name="T3" fmla="*/ 28821 h 35"/>
                  <a:gd name="T4" fmla="+- 0 989 989"/>
                  <a:gd name="T5" fmla="*/ T4 w 245"/>
                  <a:gd name="T6" fmla="+- 0 28821 28821"/>
                  <a:gd name="T7" fmla="*/ 28821 h 35"/>
                  <a:gd name="T8" fmla="+- 0 1200 989"/>
                  <a:gd name="T9" fmla="*/ T8 w 245"/>
                  <a:gd name="T10" fmla="+- 0 28855 28821"/>
                  <a:gd name="T11" fmla="*/ 28855 h 35"/>
                  <a:gd name="T12" fmla="+- 0 1233 989"/>
                  <a:gd name="T13" fmla="*/ T12 w 245"/>
                  <a:gd name="T14" fmla="+- 0 28821 28821"/>
                  <a:gd name="T15" fmla="*/ 28821 h 35"/>
                </a:gdLst>
                <a:ahLst/>
                <a:cxnLst>
                  <a:cxn ang="0">
                    <a:pos x="T1" y="T3"/>
                  </a:cxn>
                  <a:cxn ang="0">
                    <a:pos x="T5" y="T7"/>
                  </a:cxn>
                  <a:cxn ang="0">
                    <a:pos x="T9" y="T11"/>
                  </a:cxn>
                  <a:cxn ang="0">
                    <a:pos x="T13" y="T15"/>
                  </a:cxn>
                </a:cxnLst>
                <a:rect l="0" t="0" r="r" b="b"/>
                <a:pathLst>
                  <a:path w="245" h="35">
                    <a:moveTo>
                      <a:pt x="244" y="0"/>
                    </a:moveTo>
                    <a:lnTo>
                      <a:pt x="0" y="0"/>
                    </a:lnTo>
                    <a:lnTo>
                      <a:pt x="211" y="34"/>
                    </a:lnTo>
                    <a:lnTo>
                      <a:pt x="244" y="0"/>
                    </a:lnTo>
                    <a:close/>
                  </a:path>
                </a:pathLst>
              </a:cu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62" name="Group 1381">
              <a:extLst>
                <a:ext uri="{FF2B5EF4-FFF2-40B4-BE49-F238E27FC236}">
                  <a16:creationId xmlns:a16="http://schemas.microsoft.com/office/drawing/2014/main" id="{99BD262C-3B56-459C-8342-99D35A5CD21B}"/>
                </a:ext>
              </a:extLst>
            </p:cNvPr>
            <p:cNvGrpSpPr>
              <a:grpSpLocks/>
            </p:cNvGrpSpPr>
            <p:nvPr/>
          </p:nvGrpSpPr>
          <p:grpSpPr bwMode="auto">
            <a:xfrm>
              <a:off x="989" y="28821"/>
              <a:ext cx="212" cy="35"/>
              <a:chOff x="989" y="28821"/>
              <a:chExt cx="212" cy="35"/>
            </a:xfrm>
          </p:grpSpPr>
          <p:sp>
            <p:nvSpPr>
              <p:cNvPr id="20077" name="Freeform 1382">
                <a:extLst>
                  <a:ext uri="{FF2B5EF4-FFF2-40B4-BE49-F238E27FC236}">
                    <a16:creationId xmlns:a16="http://schemas.microsoft.com/office/drawing/2014/main" id="{CBB2F005-2368-49F7-BDEF-03BDD699A260}"/>
                  </a:ext>
                </a:extLst>
              </p:cNvPr>
              <p:cNvSpPr>
                <a:spLocks/>
              </p:cNvSpPr>
              <p:nvPr/>
            </p:nvSpPr>
            <p:spPr bwMode="auto">
              <a:xfrm>
                <a:off x="989" y="28821"/>
                <a:ext cx="212" cy="35"/>
              </a:xfrm>
              <a:custGeom>
                <a:avLst/>
                <a:gdLst>
                  <a:gd name="T0" fmla="+- 0 989 989"/>
                  <a:gd name="T1" fmla="*/ T0 w 212"/>
                  <a:gd name="T2" fmla="+- 0 28821 28821"/>
                  <a:gd name="T3" fmla="*/ 28821 h 35"/>
                  <a:gd name="T4" fmla="+- 0 1200 989"/>
                  <a:gd name="T5" fmla="*/ T4 w 212"/>
                  <a:gd name="T6" fmla="+- 0 28855 28821"/>
                  <a:gd name="T7" fmla="*/ 28855 h 35"/>
                  <a:gd name="T8" fmla="+- 0 1023 989"/>
                  <a:gd name="T9" fmla="*/ T8 w 212"/>
                  <a:gd name="T10" fmla="+- 0 28855 28821"/>
                  <a:gd name="T11" fmla="*/ 28855 h 35"/>
                  <a:gd name="T12" fmla="+- 0 989 989"/>
                  <a:gd name="T13" fmla="*/ T12 w 212"/>
                  <a:gd name="T14" fmla="+- 0 28821 28821"/>
                  <a:gd name="T15" fmla="*/ 28821 h 35"/>
                </a:gdLst>
                <a:ahLst/>
                <a:cxnLst>
                  <a:cxn ang="0">
                    <a:pos x="T1" y="T3"/>
                  </a:cxn>
                  <a:cxn ang="0">
                    <a:pos x="T5" y="T7"/>
                  </a:cxn>
                  <a:cxn ang="0">
                    <a:pos x="T9" y="T11"/>
                  </a:cxn>
                  <a:cxn ang="0">
                    <a:pos x="T13" y="T15"/>
                  </a:cxn>
                </a:cxnLst>
                <a:rect l="0" t="0" r="r" b="b"/>
                <a:pathLst>
                  <a:path w="212" h="35">
                    <a:moveTo>
                      <a:pt x="0" y="0"/>
                    </a:moveTo>
                    <a:lnTo>
                      <a:pt x="211" y="34"/>
                    </a:lnTo>
                    <a:lnTo>
                      <a:pt x="34" y="34"/>
                    </a:lnTo>
                    <a:lnTo>
                      <a:pt x="0" y="0"/>
                    </a:lnTo>
                    <a:close/>
                  </a:path>
                </a:pathLst>
              </a:cu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63" name="Group 1383">
              <a:extLst>
                <a:ext uri="{FF2B5EF4-FFF2-40B4-BE49-F238E27FC236}">
                  <a16:creationId xmlns:a16="http://schemas.microsoft.com/office/drawing/2014/main" id="{90AAA431-A551-42D4-96F7-17A256848513}"/>
                </a:ext>
              </a:extLst>
            </p:cNvPr>
            <p:cNvGrpSpPr>
              <a:grpSpLocks/>
            </p:cNvGrpSpPr>
            <p:nvPr/>
          </p:nvGrpSpPr>
          <p:grpSpPr bwMode="auto">
            <a:xfrm>
              <a:off x="1023" y="28855"/>
              <a:ext cx="135" cy="29"/>
              <a:chOff x="1023" y="28855"/>
              <a:chExt cx="135" cy="29"/>
            </a:xfrm>
          </p:grpSpPr>
          <p:sp>
            <p:nvSpPr>
              <p:cNvPr id="20076" name="Freeform 1384">
                <a:extLst>
                  <a:ext uri="{FF2B5EF4-FFF2-40B4-BE49-F238E27FC236}">
                    <a16:creationId xmlns:a16="http://schemas.microsoft.com/office/drawing/2014/main" id="{AAA14930-8D18-49D0-82AC-6DC4FD02081C}"/>
                  </a:ext>
                </a:extLst>
              </p:cNvPr>
              <p:cNvSpPr>
                <a:spLocks/>
              </p:cNvSpPr>
              <p:nvPr/>
            </p:nvSpPr>
            <p:spPr bwMode="auto">
              <a:xfrm>
                <a:off x="1023" y="28855"/>
                <a:ext cx="135" cy="29"/>
              </a:xfrm>
              <a:custGeom>
                <a:avLst/>
                <a:gdLst>
                  <a:gd name="T0" fmla="+- 0 1023 1023"/>
                  <a:gd name="T1" fmla="*/ T0 w 135"/>
                  <a:gd name="T2" fmla="+- 0 28855 28855"/>
                  <a:gd name="T3" fmla="*/ 28855 h 29"/>
                  <a:gd name="T4" fmla="+- 0 1065 1023"/>
                  <a:gd name="T5" fmla="*/ T4 w 135"/>
                  <a:gd name="T6" fmla="+- 0 28876 28855"/>
                  <a:gd name="T7" fmla="*/ 28876 h 29"/>
                  <a:gd name="T8" fmla="+- 0 1111 1023"/>
                  <a:gd name="T9" fmla="*/ T8 w 135"/>
                  <a:gd name="T10" fmla="+- 0 28884 28855"/>
                  <a:gd name="T11" fmla="*/ 28884 h 29"/>
                  <a:gd name="T12" fmla="+- 0 1157 1023"/>
                  <a:gd name="T13" fmla="*/ T12 w 135"/>
                  <a:gd name="T14" fmla="+- 0 28876 28855"/>
                  <a:gd name="T15" fmla="*/ 28876 h 29"/>
                  <a:gd name="T16" fmla="+- 0 1023 1023"/>
                  <a:gd name="T17" fmla="*/ T16 w 135"/>
                  <a:gd name="T18" fmla="+- 0 28855 28855"/>
                  <a:gd name="T19" fmla="*/ 28855 h 29"/>
                </a:gdLst>
                <a:ahLst/>
                <a:cxnLst>
                  <a:cxn ang="0">
                    <a:pos x="T1" y="T3"/>
                  </a:cxn>
                  <a:cxn ang="0">
                    <a:pos x="T5" y="T7"/>
                  </a:cxn>
                  <a:cxn ang="0">
                    <a:pos x="T9" y="T11"/>
                  </a:cxn>
                  <a:cxn ang="0">
                    <a:pos x="T13" y="T15"/>
                  </a:cxn>
                  <a:cxn ang="0">
                    <a:pos x="T17" y="T19"/>
                  </a:cxn>
                </a:cxnLst>
                <a:rect l="0" t="0" r="r" b="b"/>
                <a:pathLst>
                  <a:path w="135" h="29">
                    <a:moveTo>
                      <a:pt x="0" y="0"/>
                    </a:moveTo>
                    <a:lnTo>
                      <a:pt x="42" y="21"/>
                    </a:lnTo>
                    <a:lnTo>
                      <a:pt x="88" y="29"/>
                    </a:lnTo>
                    <a:lnTo>
                      <a:pt x="134" y="21"/>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064" name="Group 1385">
              <a:extLst>
                <a:ext uri="{FF2B5EF4-FFF2-40B4-BE49-F238E27FC236}">
                  <a16:creationId xmlns:a16="http://schemas.microsoft.com/office/drawing/2014/main" id="{E0D01CE9-DA04-4D2B-8C5E-C149C9C43A15}"/>
                </a:ext>
              </a:extLst>
            </p:cNvPr>
            <p:cNvGrpSpPr>
              <a:grpSpLocks/>
            </p:cNvGrpSpPr>
            <p:nvPr/>
          </p:nvGrpSpPr>
          <p:grpSpPr bwMode="auto">
            <a:xfrm>
              <a:off x="1023" y="28855"/>
              <a:ext cx="135" cy="21"/>
              <a:chOff x="1023" y="28855"/>
              <a:chExt cx="135" cy="21"/>
            </a:xfrm>
          </p:grpSpPr>
          <p:sp>
            <p:nvSpPr>
              <p:cNvPr id="20075" name="Freeform 1386">
                <a:extLst>
                  <a:ext uri="{FF2B5EF4-FFF2-40B4-BE49-F238E27FC236}">
                    <a16:creationId xmlns:a16="http://schemas.microsoft.com/office/drawing/2014/main" id="{6A6C9A10-2F07-4DBD-B763-A31A5A136D72}"/>
                  </a:ext>
                </a:extLst>
              </p:cNvPr>
              <p:cNvSpPr>
                <a:spLocks/>
              </p:cNvSpPr>
              <p:nvPr/>
            </p:nvSpPr>
            <p:spPr bwMode="auto">
              <a:xfrm>
                <a:off x="1023" y="28855"/>
                <a:ext cx="135" cy="21"/>
              </a:xfrm>
              <a:custGeom>
                <a:avLst/>
                <a:gdLst>
                  <a:gd name="T0" fmla="+- 0 1023 1023"/>
                  <a:gd name="T1" fmla="*/ T0 w 135"/>
                  <a:gd name="T2" fmla="+- 0 28855 28855"/>
                  <a:gd name="T3" fmla="*/ 28855 h 21"/>
                  <a:gd name="T4" fmla="+- 0 1065 1023"/>
                  <a:gd name="T5" fmla="*/ T4 w 135"/>
                  <a:gd name="T6" fmla="+- 0 28876 28855"/>
                  <a:gd name="T7" fmla="*/ 28876 h 21"/>
                  <a:gd name="T8" fmla="+- 0 1157 1023"/>
                  <a:gd name="T9" fmla="*/ T8 w 135"/>
                  <a:gd name="T10" fmla="+- 0 28876 28855"/>
                  <a:gd name="T11" fmla="*/ 28876 h 21"/>
                  <a:gd name="T12" fmla="+- 0 1023 1023"/>
                  <a:gd name="T13" fmla="*/ T12 w 135"/>
                  <a:gd name="T14" fmla="+- 0 28855 28855"/>
                  <a:gd name="T15" fmla="*/ 28855 h 21"/>
                </a:gdLst>
                <a:ahLst/>
                <a:cxnLst>
                  <a:cxn ang="0">
                    <a:pos x="T1" y="T3"/>
                  </a:cxn>
                  <a:cxn ang="0">
                    <a:pos x="T5" y="T7"/>
                  </a:cxn>
                  <a:cxn ang="0">
                    <a:pos x="T9" y="T11"/>
                  </a:cxn>
                  <a:cxn ang="0">
                    <a:pos x="T13" y="T15"/>
                  </a:cxn>
                </a:cxnLst>
                <a:rect l="0" t="0" r="r" b="b"/>
                <a:pathLst>
                  <a:path w="135" h="21">
                    <a:moveTo>
                      <a:pt x="0" y="0"/>
                    </a:moveTo>
                    <a:lnTo>
                      <a:pt x="42" y="21"/>
                    </a:lnTo>
                    <a:lnTo>
                      <a:pt x="134" y="21"/>
                    </a:lnTo>
                    <a:lnTo>
                      <a:pt x="0" y="0"/>
                    </a:lnTo>
                    <a:close/>
                  </a:path>
                </a:pathLst>
              </a:cu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65" name="Group 1387">
              <a:extLst>
                <a:ext uri="{FF2B5EF4-FFF2-40B4-BE49-F238E27FC236}">
                  <a16:creationId xmlns:a16="http://schemas.microsoft.com/office/drawing/2014/main" id="{0B1EB54C-86C3-4CF6-B5B8-8BF3AD5DCD18}"/>
                </a:ext>
              </a:extLst>
            </p:cNvPr>
            <p:cNvGrpSpPr>
              <a:grpSpLocks/>
            </p:cNvGrpSpPr>
            <p:nvPr/>
          </p:nvGrpSpPr>
          <p:grpSpPr bwMode="auto">
            <a:xfrm>
              <a:off x="1065" y="28876"/>
              <a:ext cx="93" cy="8"/>
              <a:chOff x="1065" y="28876"/>
              <a:chExt cx="93" cy="8"/>
            </a:xfrm>
          </p:grpSpPr>
          <p:sp>
            <p:nvSpPr>
              <p:cNvPr id="20074" name="Freeform 1388">
                <a:extLst>
                  <a:ext uri="{FF2B5EF4-FFF2-40B4-BE49-F238E27FC236}">
                    <a16:creationId xmlns:a16="http://schemas.microsoft.com/office/drawing/2014/main" id="{2EFA5A3D-3F23-4184-A123-E15957CD8E1E}"/>
                  </a:ext>
                </a:extLst>
              </p:cNvPr>
              <p:cNvSpPr>
                <a:spLocks/>
              </p:cNvSpPr>
              <p:nvPr/>
            </p:nvSpPr>
            <p:spPr bwMode="auto">
              <a:xfrm>
                <a:off x="1065" y="28876"/>
                <a:ext cx="93" cy="8"/>
              </a:xfrm>
              <a:custGeom>
                <a:avLst/>
                <a:gdLst>
                  <a:gd name="T0" fmla="+- 0 1065 1065"/>
                  <a:gd name="T1" fmla="*/ T0 w 93"/>
                  <a:gd name="T2" fmla="+- 0 28876 28876"/>
                  <a:gd name="T3" fmla="*/ 28876 h 8"/>
                  <a:gd name="T4" fmla="+- 0 1157 1065"/>
                  <a:gd name="T5" fmla="*/ T4 w 93"/>
                  <a:gd name="T6" fmla="+- 0 28876 28876"/>
                  <a:gd name="T7" fmla="*/ 28876 h 8"/>
                  <a:gd name="T8" fmla="+- 0 1111 1065"/>
                  <a:gd name="T9" fmla="*/ T8 w 93"/>
                  <a:gd name="T10" fmla="+- 0 28884 28876"/>
                  <a:gd name="T11" fmla="*/ 28884 h 8"/>
                  <a:gd name="T12" fmla="+- 0 1065 1065"/>
                  <a:gd name="T13" fmla="*/ T12 w 93"/>
                  <a:gd name="T14" fmla="+- 0 28876 28876"/>
                  <a:gd name="T15" fmla="*/ 28876 h 8"/>
                </a:gdLst>
                <a:ahLst/>
                <a:cxnLst>
                  <a:cxn ang="0">
                    <a:pos x="T1" y="T3"/>
                  </a:cxn>
                  <a:cxn ang="0">
                    <a:pos x="T5" y="T7"/>
                  </a:cxn>
                  <a:cxn ang="0">
                    <a:pos x="T9" y="T11"/>
                  </a:cxn>
                  <a:cxn ang="0">
                    <a:pos x="T13" y="T15"/>
                  </a:cxn>
                </a:cxnLst>
                <a:rect l="0" t="0" r="r" b="b"/>
                <a:pathLst>
                  <a:path w="93" h="8">
                    <a:moveTo>
                      <a:pt x="0" y="0"/>
                    </a:moveTo>
                    <a:lnTo>
                      <a:pt x="92" y="0"/>
                    </a:lnTo>
                    <a:lnTo>
                      <a:pt x="46" y="8"/>
                    </a:lnTo>
                    <a:lnTo>
                      <a:pt x="0" y="0"/>
                    </a:lnTo>
                    <a:close/>
                  </a:path>
                </a:pathLst>
              </a:cu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66" name="Group 1389">
              <a:extLst>
                <a:ext uri="{FF2B5EF4-FFF2-40B4-BE49-F238E27FC236}">
                  <a16:creationId xmlns:a16="http://schemas.microsoft.com/office/drawing/2014/main" id="{3BC8A4D6-32DB-4D26-9B20-34E626DE0EF4}"/>
                </a:ext>
              </a:extLst>
            </p:cNvPr>
            <p:cNvGrpSpPr>
              <a:grpSpLocks/>
            </p:cNvGrpSpPr>
            <p:nvPr/>
          </p:nvGrpSpPr>
          <p:grpSpPr bwMode="auto">
            <a:xfrm>
              <a:off x="1023" y="28855"/>
              <a:ext cx="177" cy="21"/>
              <a:chOff x="1023" y="28855"/>
              <a:chExt cx="177" cy="21"/>
            </a:xfrm>
          </p:grpSpPr>
          <p:sp>
            <p:nvSpPr>
              <p:cNvPr id="20073" name="Freeform 1390">
                <a:extLst>
                  <a:ext uri="{FF2B5EF4-FFF2-40B4-BE49-F238E27FC236}">
                    <a16:creationId xmlns:a16="http://schemas.microsoft.com/office/drawing/2014/main" id="{90013A7F-B660-4189-8DDF-D406B0D7268D}"/>
                  </a:ext>
                </a:extLst>
              </p:cNvPr>
              <p:cNvSpPr>
                <a:spLocks/>
              </p:cNvSpPr>
              <p:nvPr/>
            </p:nvSpPr>
            <p:spPr bwMode="auto">
              <a:xfrm>
                <a:off x="1023" y="28855"/>
                <a:ext cx="177" cy="21"/>
              </a:xfrm>
              <a:custGeom>
                <a:avLst/>
                <a:gdLst>
                  <a:gd name="T0" fmla="+- 0 1200 1023"/>
                  <a:gd name="T1" fmla="*/ T0 w 177"/>
                  <a:gd name="T2" fmla="+- 0 28855 28855"/>
                  <a:gd name="T3" fmla="*/ 28855 h 21"/>
                  <a:gd name="T4" fmla="+- 0 1023 1023"/>
                  <a:gd name="T5" fmla="*/ T4 w 177"/>
                  <a:gd name="T6" fmla="+- 0 28855 28855"/>
                  <a:gd name="T7" fmla="*/ 28855 h 21"/>
                  <a:gd name="T8" fmla="+- 0 1157 1023"/>
                  <a:gd name="T9" fmla="*/ T8 w 177"/>
                  <a:gd name="T10" fmla="+- 0 28876 28855"/>
                  <a:gd name="T11" fmla="*/ 28876 h 21"/>
                  <a:gd name="T12" fmla="+- 0 1200 1023"/>
                  <a:gd name="T13" fmla="*/ T12 w 177"/>
                  <a:gd name="T14" fmla="+- 0 28855 28855"/>
                  <a:gd name="T15" fmla="*/ 28855 h 21"/>
                </a:gdLst>
                <a:ahLst/>
                <a:cxnLst>
                  <a:cxn ang="0">
                    <a:pos x="T1" y="T3"/>
                  </a:cxn>
                  <a:cxn ang="0">
                    <a:pos x="T5" y="T7"/>
                  </a:cxn>
                  <a:cxn ang="0">
                    <a:pos x="T9" y="T11"/>
                  </a:cxn>
                  <a:cxn ang="0">
                    <a:pos x="T13" y="T15"/>
                  </a:cxn>
                </a:cxnLst>
                <a:rect l="0" t="0" r="r" b="b"/>
                <a:pathLst>
                  <a:path w="177" h="21">
                    <a:moveTo>
                      <a:pt x="177" y="0"/>
                    </a:moveTo>
                    <a:lnTo>
                      <a:pt x="0" y="0"/>
                    </a:lnTo>
                    <a:lnTo>
                      <a:pt x="134" y="21"/>
                    </a:lnTo>
                    <a:lnTo>
                      <a:pt x="177"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067" name="Group 1391">
              <a:extLst>
                <a:ext uri="{FF2B5EF4-FFF2-40B4-BE49-F238E27FC236}">
                  <a16:creationId xmlns:a16="http://schemas.microsoft.com/office/drawing/2014/main" id="{63E5CFC2-856B-4CA2-835A-751ACA3E265D}"/>
                </a:ext>
              </a:extLst>
            </p:cNvPr>
            <p:cNvGrpSpPr>
              <a:grpSpLocks/>
            </p:cNvGrpSpPr>
            <p:nvPr/>
          </p:nvGrpSpPr>
          <p:grpSpPr bwMode="auto">
            <a:xfrm>
              <a:off x="1023" y="28855"/>
              <a:ext cx="177" cy="21"/>
              <a:chOff x="1023" y="28855"/>
              <a:chExt cx="177" cy="21"/>
            </a:xfrm>
          </p:grpSpPr>
          <p:sp>
            <p:nvSpPr>
              <p:cNvPr id="20072" name="Freeform 1392">
                <a:extLst>
                  <a:ext uri="{FF2B5EF4-FFF2-40B4-BE49-F238E27FC236}">
                    <a16:creationId xmlns:a16="http://schemas.microsoft.com/office/drawing/2014/main" id="{EB68B600-AFEC-40AE-884A-823A8AE3986A}"/>
                  </a:ext>
                </a:extLst>
              </p:cNvPr>
              <p:cNvSpPr>
                <a:spLocks/>
              </p:cNvSpPr>
              <p:nvPr/>
            </p:nvSpPr>
            <p:spPr bwMode="auto">
              <a:xfrm>
                <a:off x="1023" y="28855"/>
                <a:ext cx="177" cy="21"/>
              </a:xfrm>
              <a:custGeom>
                <a:avLst/>
                <a:gdLst>
                  <a:gd name="T0" fmla="+- 0 1023 1023"/>
                  <a:gd name="T1" fmla="*/ T0 w 177"/>
                  <a:gd name="T2" fmla="+- 0 28855 28855"/>
                  <a:gd name="T3" fmla="*/ 28855 h 21"/>
                  <a:gd name="T4" fmla="+- 0 1200 1023"/>
                  <a:gd name="T5" fmla="*/ T4 w 177"/>
                  <a:gd name="T6" fmla="+- 0 28855 28855"/>
                  <a:gd name="T7" fmla="*/ 28855 h 21"/>
                  <a:gd name="T8" fmla="+- 0 1157 1023"/>
                  <a:gd name="T9" fmla="*/ T8 w 177"/>
                  <a:gd name="T10" fmla="+- 0 28876 28855"/>
                  <a:gd name="T11" fmla="*/ 28876 h 21"/>
                  <a:gd name="T12" fmla="+- 0 1023 1023"/>
                  <a:gd name="T13" fmla="*/ T12 w 177"/>
                  <a:gd name="T14" fmla="+- 0 28855 28855"/>
                  <a:gd name="T15" fmla="*/ 28855 h 21"/>
                </a:gdLst>
                <a:ahLst/>
                <a:cxnLst>
                  <a:cxn ang="0">
                    <a:pos x="T1" y="T3"/>
                  </a:cxn>
                  <a:cxn ang="0">
                    <a:pos x="T5" y="T7"/>
                  </a:cxn>
                  <a:cxn ang="0">
                    <a:pos x="T9" y="T11"/>
                  </a:cxn>
                  <a:cxn ang="0">
                    <a:pos x="T13" y="T15"/>
                  </a:cxn>
                </a:cxnLst>
                <a:rect l="0" t="0" r="r" b="b"/>
                <a:pathLst>
                  <a:path w="177" h="21">
                    <a:moveTo>
                      <a:pt x="0" y="0"/>
                    </a:moveTo>
                    <a:lnTo>
                      <a:pt x="177" y="0"/>
                    </a:lnTo>
                    <a:lnTo>
                      <a:pt x="134" y="21"/>
                    </a:lnTo>
                    <a:lnTo>
                      <a:pt x="0" y="0"/>
                    </a:lnTo>
                    <a:close/>
                  </a:path>
                </a:pathLst>
              </a:cu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068" name="Group 1393">
              <a:extLst>
                <a:ext uri="{FF2B5EF4-FFF2-40B4-BE49-F238E27FC236}">
                  <a16:creationId xmlns:a16="http://schemas.microsoft.com/office/drawing/2014/main" id="{DAD74C18-A212-46BF-8759-168AC52AF380}"/>
                </a:ext>
              </a:extLst>
            </p:cNvPr>
            <p:cNvGrpSpPr>
              <a:grpSpLocks/>
            </p:cNvGrpSpPr>
            <p:nvPr/>
          </p:nvGrpSpPr>
          <p:grpSpPr bwMode="auto">
            <a:xfrm>
              <a:off x="960" y="28582"/>
              <a:ext cx="302" cy="302"/>
              <a:chOff x="960" y="28582"/>
              <a:chExt cx="302" cy="302"/>
            </a:xfrm>
          </p:grpSpPr>
          <p:sp>
            <p:nvSpPr>
              <p:cNvPr id="20071" name="Freeform 1394">
                <a:extLst>
                  <a:ext uri="{FF2B5EF4-FFF2-40B4-BE49-F238E27FC236}">
                    <a16:creationId xmlns:a16="http://schemas.microsoft.com/office/drawing/2014/main" id="{AB8A67DD-AB8E-47B5-B2A9-255587CF38E5}"/>
                  </a:ext>
                </a:extLst>
              </p:cNvPr>
              <p:cNvSpPr>
                <a:spLocks/>
              </p:cNvSpPr>
              <p:nvPr/>
            </p:nvSpPr>
            <p:spPr bwMode="auto">
              <a:xfrm>
                <a:off x="960" y="28582"/>
                <a:ext cx="302" cy="302"/>
              </a:xfrm>
              <a:custGeom>
                <a:avLst/>
                <a:gdLst>
                  <a:gd name="T0" fmla="+- 0 1262 960"/>
                  <a:gd name="T1" fmla="*/ T0 w 302"/>
                  <a:gd name="T2" fmla="+- 0 28733 28582"/>
                  <a:gd name="T3" fmla="*/ 28733 h 302"/>
                  <a:gd name="T4" fmla="+- 0 1233 960"/>
                  <a:gd name="T5" fmla="*/ T4 w 302"/>
                  <a:gd name="T6" fmla="+- 0 28644 28582"/>
                  <a:gd name="T7" fmla="*/ 28644 h 302"/>
                  <a:gd name="T8" fmla="+- 0 1157 960"/>
                  <a:gd name="T9" fmla="*/ T8 w 302"/>
                  <a:gd name="T10" fmla="+- 0 28590 28582"/>
                  <a:gd name="T11" fmla="*/ 28590 h 302"/>
                  <a:gd name="T12" fmla="+- 0 1111 960"/>
                  <a:gd name="T13" fmla="*/ T12 w 302"/>
                  <a:gd name="T14" fmla="+- 0 28582 28582"/>
                  <a:gd name="T15" fmla="*/ 28582 h 302"/>
                  <a:gd name="T16" fmla="+- 0 1065 960"/>
                  <a:gd name="T17" fmla="*/ T16 w 302"/>
                  <a:gd name="T18" fmla="+- 0 28590 28582"/>
                  <a:gd name="T19" fmla="*/ 28590 h 302"/>
                  <a:gd name="T20" fmla="+- 0 1023 960"/>
                  <a:gd name="T21" fmla="*/ T20 w 302"/>
                  <a:gd name="T22" fmla="+- 0 28611 28582"/>
                  <a:gd name="T23" fmla="*/ 28611 h 302"/>
                  <a:gd name="T24" fmla="+- 0 989 960"/>
                  <a:gd name="T25" fmla="*/ T24 w 302"/>
                  <a:gd name="T26" fmla="+- 0 28644 28582"/>
                  <a:gd name="T27" fmla="*/ 28644 h 302"/>
                  <a:gd name="T28" fmla="+- 0 968 960"/>
                  <a:gd name="T29" fmla="*/ T28 w 302"/>
                  <a:gd name="T30" fmla="+- 0 28687 28582"/>
                  <a:gd name="T31" fmla="*/ 28687 h 302"/>
                  <a:gd name="T32" fmla="+- 0 960 960"/>
                  <a:gd name="T33" fmla="*/ T32 w 302"/>
                  <a:gd name="T34" fmla="+- 0 28733 28582"/>
                  <a:gd name="T35" fmla="*/ 28733 h 302"/>
                  <a:gd name="T36" fmla="+- 0 968 960"/>
                  <a:gd name="T37" fmla="*/ T36 w 302"/>
                  <a:gd name="T38" fmla="+- 0 28779 28582"/>
                  <a:gd name="T39" fmla="*/ 28779 h 302"/>
                  <a:gd name="T40" fmla="+- 0 989 960"/>
                  <a:gd name="T41" fmla="*/ T40 w 302"/>
                  <a:gd name="T42" fmla="+- 0 28821 28582"/>
                  <a:gd name="T43" fmla="*/ 28821 h 302"/>
                  <a:gd name="T44" fmla="+- 0 1023 960"/>
                  <a:gd name="T45" fmla="*/ T44 w 302"/>
                  <a:gd name="T46" fmla="+- 0 28855 28582"/>
                  <a:gd name="T47" fmla="*/ 28855 h 302"/>
                  <a:gd name="T48" fmla="+- 0 1065 960"/>
                  <a:gd name="T49" fmla="*/ T48 w 302"/>
                  <a:gd name="T50" fmla="+- 0 28876 28582"/>
                  <a:gd name="T51" fmla="*/ 28876 h 302"/>
                  <a:gd name="T52" fmla="+- 0 1111 960"/>
                  <a:gd name="T53" fmla="*/ T52 w 302"/>
                  <a:gd name="T54" fmla="+- 0 28884 28582"/>
                  <a:gd name="T55" fmla="*/ 28884 h 302"/>
                  <a:gd name="T56" fmla="+- 0 1157 960"/>
                  <a:gd name="T57" fmla="*/ T56 w 302"/>
                  <a:gd name="T58" fmla="+- 0 28876 28582"/>
                  <a:gd name="T59" fmla="*/ 28876 h 302"/>
                  <a:gd name="T60" fmla="+- 0 1200 960"/>
                  <a:gd name="T61" fmla="*/ T60 w 302"/>
                  <a:gd name="T62" fmla="+- 0 28855 28582"/>
                  <a:gd name="T63" fmla="*/ 28855 h 302"/>
                  <a:gd name="T64" fmla="+- 0 1233 960"/>
                  <a:gd name="T65" fmla="*/ T64 w 302"/>
                  <a:gd name="T66" fmla="+- 0 28821 28582"/>
                  <a:gd name="T67" fmla="*/ 28821 h 302"/>
                  <a:gd name="T68" fmla="+- 0 1254 960"/>
                  <a:gd name="T69" fmla="*/ T68 w 302"/>
                  <a:gd name="T70" fmla="+- 0 28779 28582"/>
                  <a:gd name="T71" fmla="*/ 28779 h 302"/>
                  <a:gd name="T72" fmla="+- 0 1262 960"/>
                  <a:gd name="T73" fmla="*/ T72 w 302"/>
                  <a:gd name="T74" fmla="+- 0 28733 28582"/>
                  <a:gd name="T75" fmla="*/ 28733 h 30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302" h="302">
                    <a:moveTo>
                      <a:pt x="302" y="151"/>
                    </a:moveTo>
                    <a:lnTo>
                      <a:pt x="273" y="62"/>
                    </a:lnTo>
                    <a:lnTo>
                      <a:pt x="197" y="8"/>
                    </a:lnTo>
                    <a:lnTo>
                      <a:pt x="151" y="0"/>
                    </a:lnTo>
                    <a:lnTo>
                      <a:pt x="105" y="8"/>
                    </a:lnTo>
                    <a:lnTo>
                      <a:pt x="63" y="29"/>
                    </a:lnTo>
                    <a:lnTo>
                      <a:pt x="29" y="62"/>
                    </a:lnTo>
                    <a:lnTo>
                      <a:pt x="8" y="105"/>
                    </a:lnTo>
                    <a:lnTo>
                      <a:pt x="0" y="151"/>
                    </a:lnTo>
                    <a:lnTo>
                      <a:pt x="8" y="197"/>
                    </a:lnTo>
                    <a:lnTo>
                      <a:pt x="29" y="239"/>
                    </a:lnTo>
                    <a:lnTo>
                      <a:pt x="63" y="273"/>
                    </a:lnTo>
                    <a:lnTo>
                      <a:pt x="105" y="294"/>
                    </a:lnTo>
                    <a:lnTo>
                      <a:pt x="151" y="302"/>
                    </a:lnTo>
                    <a:lnTo>
                      <a:pt x="197" y="294"/>
                    </a:lnTo>
                    <a:lnTo>
                      <a:pt x="240" y="273"/>
                    </a:lnTo>
                    <a:lnTo>
                      <a:pt x="273" y="239"/>
                    </a:lnTo>
                    <a:lnTo>
                      <a:pt x="294" y="197"/>
                    </a:lnTo>
                    <a:lnTo>
                      <a:pt x="302" y="151"/>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443" name="Picture 1395">
                <a:extLst>
                  <a:ext uri="{FF2B5EF4-FFF2-40B4-BE49-F238E27FC236}">
                    <a16:creationId xmlns:a16="http://schemas.microsoft.com/office/drawing/2014/main" id="{181879C5-5381-4D76-9008-8165FD0C02D2}"/>
                  </a:ext>
                </a:extLst>
              </p:cNvPr>
              <p:cNvPicPr>
                <a:picLocks noChangeAspect="1" noChangeArrowheads="1"/>
              </p:cNvPicPr>
              <p:nvPr/>
            </p:nvPicPr>
            <p:blipFill>
              <a:blip r:embed="rId43" cstate="email">
                <a:extLst>
                  <a:ext uri="{28A0092B-C50C-407E-A947-70E740481C1C}">
                    <a14:useLocalDpi xmlns:a14="http://schemas.microsoft.com/office/drawing/2010/main"/>
                  </a:ext>
                </a:extLst>
              </a:blip>
              <a:srcRect/>
              <a:stretch>
                <a:fillRect/>
              </a:stretch>
            </p:blipFill>
            <p:spPr bwMode="auto">
              <a:xfrm>
                <a:off x="21905" y="948"/>
                <a:ext cx="1040" cy="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069" name="Group 1396">
              <a:extLst>
                <a:ext uri="{FF2B5EF4-FFF2-40B4-BE49-F238E27FC236}">
                  <a16:creationId xmlns:a16="http://schemas.microsoft.com/office/drawing/2014/main" id="{E51DCE11-71B2-4670-9900-5F8234C65442}"/>
                </a:ext>
              </a:extLst>
            </p:cNvPr>
            <p:cNvGrpSpPr>
              <a:grpSpLocks/>
            </p:cNvGrpSpPr>
            <p:nvPr/>
          </p:nvGrpSpPr>
          <p:grpSpPr bwMode="auto">
            <a:xfrm>
              <a:off x="657" y="663"/>
              <a:ext cx="22425" cy="30340"/>
              <a:chOff x="657" y="663"/>
              <a:chExt cx="22425" cy="30340"/>
            </a:xfrm>
          </p:grpSpPr>
          <p:sp>
            <p:nvSpPr>
              <p:cNvPr id="20070" name="Freeform 1397">
                <a:extLst>
                  <a:ext uri="{FF2B5EF4-FFF2-40B4-BE49-F238E27FC236}">
                    <a16:creationId xmlns:a16="http://schemas.microsoft.com/office/drawing/2014/main" id="{089243F5-9E8D-428F-B702-E654DB7C94D4}"/>
                  </a:ext>
                </a:extLst>
              </p:cNvPr>
              <p:cNvSpPr>
                <a:spLocks/>
              </p:cNvSpPr>
              <p:nvPr/>
            </p:nvSpPr>
            <p:spPr bwMode="auto">
              <a:xfrm>
                <a:off x="657" y="663"/>
                <a:ext cx="22425" cy="30340"/>
              </a:xfrm>
              <a:custGeom>
                <a:avLst/>
                <a:gdLst>
                  <a:gd name="T0" fmla="+- 0 657 657"/>
                  <a:gd name="T1" fmla="*/ T0 w 22425"/>
                  <a:gd name="T2" fmla="+- 0 663 663"/>
                  <a:gd name="T3" fmla="*/ 663 h 30340"/>
                  <a:gd name="T4" fmla="+- 0 23082 657"/>
                  <a:gd name="T5" fmla="*/ T4 w 22425"/>
                  <a:gd name="T6" fmla="+- 0 663 663"/>
                  <a:gd name="T7" fmla="*/ 663 h 30340"/>
                  <a:gd name="T8" fmla="+- 0 23082 657"/>
                  <a:gd name="T9" fmla="*/ T8 w 22425"/>
                  <a:gd name="T10" fmla="+- 0 27183 663"/>
                  <a:gd name="T11" fmla="*/ 27183 h 30340"/>
                  <a:gd name="T12" fmla="+- 0 16898 657"/>
                  <a:gd name="T13" fmla="*/ T12 w 22425"/>
                  <a:gd name="T14" fmla="+- 0 27183 663"/>
                  <a:gd name="T15" fmla="*/ 27183 h 30340"/>
                  <a:gd name="T16" fmla="+- 0 16898 657"/>
                  <a:gd name="T17" fmla="*/ T16 w 22425"/>
                  <a:gd name="T18" fmla="+- 0 31003 663"/>
                  <a:gd name="T19" fmla="*/ 31003 h 30340"/>
                  <a:gd name="T20" fmla="+- 0 4335 657"/>
                  <a:gd name="T21" fmla="*/ T20 w 22425"/>
                  <a:gd name="T22" fmla="+- 0 31003 663"/>
                  <a:gd name="T23" fmla="*/ 31003 h 30340"/>
                  <a:gd name="T24" fmla="+- 0 4298 657"/>
                  <a:gd name="T25" fmla="*/ T24 w 22425"/>
                  <a:gd name="T26" fmla="+- 0 27814 663"/>
                  <a:gd name="T27" fmla="*/ 27814 h 30340"/>
                  <a:gd name="T28" fmla="+- 0 657 657"/>
                  <a:gd name="T29" fmla="*/ T28 w 22425"/>
                  <a:gd name="T30" fmla="+- 0 27814 663"/>
                  <a:gd name="T31" fmla="*/ 27814 h 30340"/>
                  <a:gd name="T32" fmla="+- 0 657 657"/>
                  <a:gd name="T33" fmla="*/ T32 w 22425"/>
                  <a:gd name="T34" fmla="+- 0 663 663"/>
                  <a:gd name="T35" fmla="*/ 663 h 3034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22425" h="30340">
                    <a:moveTo>
                      <a:pt x="0" y="0"/>
                    </a:moveTo>
                    <a:lnTo>
                      <a:pt x="22425" y="0"/>
                    </a:lnTo>
                    <a:lnTo>
                      <a:pt x="22425" y="26520"/>
                    </a:lnTo>
                    <a:lnTo>
                      <a:pt x="16241" y="26520"/>
                    </a:lnTo>
                    <a:lnTo>
                      <a:pt x="16241" y="30340"/>
                    </a:lnTo>
                    <a:lnTo>
                      <a:pt x="3678" y="30340"/>
                    </a:lnTo>
                    <a:lnTo>
                      <a:pt x="3641" y="27151"/>
                    </a:lnTo>
                    <a:lnTo>
                      <a:pt x="0" y="27151"/>
                    </a:lnTo>
                    <a:lnTo>
                      <a:pt x="0" y="0"/>
                    </a:lnTo>
                  </a:path>
                </a:pathLst>
              </a:custGeom>
              <a:noFill/>
              <a:ln w="418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446" name="Picture 1398">
                <a:extLst>
                  <a:ext uri="{FF2B5EF4-FFF2-40B4-BE49-F238E27FC236}">
                    <a16:creationId xmlns:a16="http://schemas.microsoft.com/office/drawing/2014/main" id="{3AC69339-7CB6-4C3E-B565-FDAD4636C56F}"/>
                  </a:ext>
                </a:extLst>
              </p:cNvPr>
              <p:cNvPicPr>
                <a:picLocks noChangeAspect="1" noChangeArrowheads="1"/>
              </p:cNvPicPr>
              <p:nvPr/>
            </p:nvPicPr>
            <p:blipFill>
              <a:blip r:embed="rId44" cstate="email">
                <a:extLst>
                  <a:ext uri="{28A0092B-C50C-407E-A947-70E740481C1C}">
                    <a14:useLocalDpi xmlns:a14="http://schemas.microsoft.com/office/drawing/2010/main"/>
                  </a:ext>
                </a:extLst>
              </a:blip>
              <a:srcRect/>
              <a:stretch>
                <a:fillRect/>
              </a:stretch>
            </p:blipFill>
            <p:spPr bwMode="auto">
              <a:xfrm>
                <a:off x="667" y="31048"/>
                <a:ext cx="277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623067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128766" y="152400"/>
            <a:ext cx="8939034"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36483" y="384641"/>
              <a:ext cx="80741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Existing AMD Discharge on Six Mile Run</a:t>
              </a:r>
            </a:p>
          </p:txBody>
        </p:sp>
      </p:grpSp>
      <p:sp>
        <p:nvSpPr>
          <p:cNvPr id="4" name="TextBox 3">
            <a:extLst>
              <a:ext uri="{FF2B5EF4-FFF2-40B4-BE49-F238E27FC236}">
                <a16:creationId xmlns:a16="http://schemas.microsoft.com/office/drawing/2014/main" id="{A4672C4E-F9CF-4599-B5D3-38DC7FA98ED6}"/>
              </a:ext>
            </a:extLst>
          </p:cNvPr>
          <p:cNvSpPr txBox="1"/>
          <p:nvPr/>
        </p:nvSpPr>
        <p:spPr>
          <a:xfrm>
            <a:off x="2590800" y="3733800"/>
            <a:ext cx="3475760" cy="369332"/>
          </a:xfrm>
          <a:prstGeom prst="rect">
            <a:avLst/>
          </a:prstGeom>
          <a:noFill/>
        </p:spPr>
        <p:txBody>
          <a:bodyPr wrap="none" rtlCol="0">
            <a:spAutoFit/>
          </a:bodyPr>
          <a:lstStyle/>
          <a:p>
            <a:r>
              <a:rPr lang="en-US" dirty="0"/>
              <a:t>Project Maps, Plans, and/or Photos</a:t>
            </a:r>
          </a:p>
        </p:txBody>
      </p:sp>
      <p:pic>
        <p:nvPicPr>
          <p:cNvPr id="3" name="Picture 2" descr="A picture containing ground, outdoor, tree&#10;&#10;Description generated with very high confidence">
            <a:extLst>
              <a:ext uri="{FF2B5EF4-FFF2-40B4-BE49-F238E27FC236}">
                <a16:creationId xmlns:a16="http://schemas.microsoft.com/office/drawing/2014/main" id="{9D084387-F5C7-4254-9835-DCF2A62628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8766" y="1054519"/>
            <a:ext cx="8810268" cy="5612561"/>
          </a:xfrm>
          <a:prstGeom prst="rect">
            <a:avLst/>
          </a:prstGeom>
        </p:spPr>
      </p:pic>
    </p:spTree>
    <p:extLst>
      <p:ext uri="{BB962C8B-B14F-4D97-AF65-F5344CB8AC3E}">
        <p14:creationId xmlns:p14="http://schemas.microsoft.com/office/powerpoint/2010/main" val="820206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128766" y="108858"/>
            <a:ext cx="8939034"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36483" y="384641"/>
              <a:ext cx="80741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Passive Treatment System SX 10D2</a:t>
              </a:r>
            </a:p>
          </p:txBody>
        </p:sp>
      </p:grpSp>
      <p:sp>
        <p:nvSpPr>
          <p:cNvPr id="4" name="TextBox 3">
            <a:extLst>
              <a:ext uri="{FF2B5EF4-FFF2-40B4-BE49-F238E27FC236}">
                <a16:creationId xmlns:a16="http://schemas.microsoft.com/office/drawing/2014/main" id="{A4672C4E-F9CF-4599-B5D3-38DC7FA98ED6}"/>
              </a:ext>
            </a:extLst>
          </p:cNvPr>
          <p:cNvSpPr txBox="1"/>
          <p:nvPr/>
        </p:nvSpPr>
        <p:spPr>
          <a:xfrm>
            <a:off x="2590800" y="3733800"/>
            <a:ext cx="3475760" cy="369332"/>
          </a:xfrm>
          <a:prstGeom prst="rect">
            <a:avLst/>
          </a:prstGeom>
          <a:noFill/>
        </p:spPr>
        <p:txBody>
          <a:bodyPr wrap="none" rtlCol="0">
            <a:spAutoFit/>
          </a:bodyPr>
          <a:lstStyle/>
          <a:p>
            <a:r>
              <a:rPr lang="en-US" dirty="0"/>
              <a:t>Project Maps, Plans, and/or Photos</a:t>
            </a:r>
          </a:p>
        </p:txBody>
      </p:sp>
      <p:pic>
        <p:nvPicPr>
          <p:cNvPr id="3" name="Picture 2" descr="A close up of a dirt field&#10;&#10;Description generated with very high confidence">
            <a:extLst>
              <a:ext uri="{FF2B5EF4-FFF2-40B4-BE49-F238E27FC236}">
                <a16:creationId xmlns:a16="http://schemas.microsoft.com/office/drawing/2014/main" id="{2378DB8F-5ECF-40D4-AED0-FAAD4FFD97C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8766" y="1015999"/>
            <a:ext cx="8874645" cy="5461001"/>
          </a:xfrm>
          <a:prstGeom prst="rect">
            <a:avLst/>
          </a:prstGeom>
        </p:spPr>
      </p:pic>
    </p:spTree>
    <p:extLst>
      <p:ext uri="{BB962C8B-B14F-4D97-AF65-F5344CB8AC3E}">
        <p14:creationId xmlns:p14="http://schemas.microsoft.com/office/powerpoint/2010/main" val="2123753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128766" y="152400"/>
            <a:ext cx="8939034"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36483" y="384641"/>
              <a:ext cx="80741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Passive Treatment SX 10D2 Settling Pond</a:t>
              </a:r>
            </a:p>
          </p:txBody>
        </p:sp>
      </p:grpSp>
      <p:sp>
        <p:nvSpPr>
          <p:cNvPr id="4" name="TextBox 3">
            <a:extLst>
              <a:ext uri="{FF2B5EF4-FFF2-40B4-BE49-F238E27FC236}">
                <a16:creationId xmlns:a16="http://schemas.microsoft.com/office/drawing/2014/main" id="{A4672C4E-F9CF-4599-B5D3-38DC7FA98ED6}"/>
              </a:ext>
            </a:extLst>
          </p:cNvPr>
          <p:cNvSpPr txBox="1"/>
          <p:nvPr/>
        </p:nvSpPr>
        <p:spPr>
          <a:xfrm>
            <a:off x="2590800" y="3733800"/>
            <a:ext cx="3475760" cy="369332"/>
          </a:xfrm>
          <a:prstGeom prst="rect">
            <a:avLst/>
          </a:prstGeom>
          <a:noFill/>
        </p:spPr>
        <p:txBody>
          <a:bodyPr wrap="none" rtlCol="0">
            <a:spAutoFit/>
          </a:bodyPr>
          <a:lstStyle/>
          <a:p>
            <a:r>
              <a:rPr lang="en-US" dirty="0"/>
              <a:t>Project Maps, Plans, and/or Photos</a:t>
            </a:r>
          </a:p>
        </p:txBody>
      </p:sp>
      <p:pic>
        <p:nvPicPr>
          <p:cNvPr id="3" name="Picture 2" descr="A tree in a forest&#10;&#10;Description generated with very high confidence">
            <a:extLst>
              <a:ext uri="{FF2B5EF4-FFF2-40B4-BE49-F238E27FC236}">
                <a16:creationId xmlns:a16="http://schemas.microsoft.com/office/drawing/2014/main" id="{64E9E6D9-1C99-42E3-9C41-129FC6793F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4967" y="1054519"/>
            <a:ext cx="8710434" cy="5498681"/>
          </a:xfrm>
          <a:prstGeom prst="rect">
            <a:avLst/>
          </a:prstGeom>
        </p:spPr>
      </p:pic>
    </p:spTree>
    <p:extLst>
      <p:ext uri="{BB962C8B-B14F-4D97-AF65-F5344CB8AC3E}">
        <p14:creationId xmlns:p14="http://schemas.microsoft.com/office/powerpoint/2010/main" val="3432754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Significant Benefits</a:t>
              </a:r>
            </a:p>
          </p:txBody>
        </p:sp>
      </p:grpSp>
      <p:sp>
        <p:nvSpPr>
          <p:cNvPr id="6" name="Content Placeholder 2">
            <a:extLst>
              <a:ext uri="{FF2B5EF4-FFF2-40B4-BE49-F238E27FC236}">
                <a16:creationId xmlns:a16="http://schemas.microsoft.com/office/drawing/2014/main" id="{FC67AEAF-CB15-40CE-9113-D56F85663392}"/>
              </a:ext>
            </a:extLst>
          </p:cNvPr>
          <p:cNvSpPr>
            <a:spLocks noGrp="1"/>
          </p:cNvSpPr>
          <p:nvPr>
            <p:ph idx="1"/>
          </p:nvPr>
        </p:nvSpPr>
        <p:spPr>
          <a:xfrm>
            <a:off x="93663" y="939552"/>
            <a:ext cx="8778875" cy="5524080"/>
          </a:xfrm>
        </p:spPr>
        <p:txBody>
          <a:bodyPr/>
          <a:lstStyle/>
          <a:p>
            <a:pPr eaLnBrk="1" hangingPunct="1">
              <a:spcBef>
                <a:spcPct val="0"/>
              </a:spcBef>
            </a:pPr>
            <a:r>
              <a:rPr lang="en-US" altLang="en-US" sz="3400" dirty="0">
                <a:latin typeface="Calibri" pitchFamily="34" charset="0"/>
              </a:rPr>
              <a:t>The 35 AMD treatment systems sustain over 14.5 miles of stream which have been restored to WWF-MF fishery.</a:t>
            </a:r>
          </a:p>
          <a:p>
            <a:pPr eaLnBrk="1" hangingPunct="1">
              <a:spcBef>
                <a:spcPct val="0"/>
              </a:spcBef>
            </a:pPr>
            <a:r>
              <a:rPr lang="en-US" altLang="en-US" sz="3400" dirty="0">
                <a:latin typeface="Calibri" pitchFamily="34" charset="0"/>
              </a:rPr>
              <a:t>Supports three full-time positions.</a:t>
            </a:r>
          </a:p>
          <a:p>
            <a:pPr eaLnBrk="1" hangingPunct="1">
              <a:spcBef>
                <a:spcPct val="0"/>
              </a:spcBef>
            </a:pPr>
            <a:r>
              <a:rPr lang="en-US" altLang="en-US" sz="3400" dirty="0">
                <a:latin typeface="Calibri" pitchFamily="34" charset="0"/>
              </a:rPr>
              <a:t>Sustains Longs Run removal from the 303(d) list in 2014.</a:t>
            </a:r>
          </a:p>
          <a:p>
            <a:pPr eaLnBrk="1" hangingPunct="1">
              <a:spcBef>
                <a:spcPct val="0"/>
              </a:spcBef>
            </a:pPr>
            <a:r>
              <a:rPr lang="en-US" altLang="en-US" sz="3400" dirty="0">
                <a:latin typeface="Calibri" pitchFamily="34" charset="0"/>
              </a:rPr>
              <a:t>Moves Six Mile Run Watershed closer to delisting.</a:t>
            </a:r>
          </a:p>
          <a:p>
            <a:pPr eaLnBrk="1" hangingPunct="1">
              <a:spcBef>
                <a:spcPct val="0"/>
              </a:spcBef>
            </a:pPr>
            <a:r>
              <a:rPr lang="en-US" altLang="en-US" sz="3400" dirty="0">
                <a:latin typeface="Calibri" pitchFamily="34" charset="0"/>
              </a:rPr>
              <a:t>Restored streams provide $581,900.00 in economic benefit through recreation.</a:t>
            </a:r>
          </a:p>
          <a:p>
            <a:pPr marL="0" indent="0" eaLnBrk="1" hangingPunct="1">
              <a:spcBef>
                <a:spcPct val="0"/>
              </a:spcBef>
              <a:buNone/>
            </a:pPr>
            <a:endParaRPr lang="en-US" altLang="en-US" sz="3600" dirty="0">
              <a:latin typeface="Calibri" pitchFamily="34" charset="0"/>
            </a:endParaRPr>
          </a:p>
        </p:txBody>
      </p:sp>
      <p:pic>
        <p:nvPicPr>
          <p:cNvPr id="7" name="Picture 7" descr="DEP-rgb">
            <a:extLst>
              <a:ext uri="{FF2B5EF4-FFF2-40B4-BE49-F238E27FC236}">
                <a16:creationId xmlns:a16="http://schemas.microsoft.com/office/drawing/2014/main" id="{5D668EC9-B9AD-4FB0-9FAD-450AB080B12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48400" y="611304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3710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None/>
              </a:pPr>
              <a:r>
                <a:rPr lang="en-US" altLang="en-US" sz="4000" dirty="0">
                  <a:solidFill>
                    <a:schemeClr val="bg1"/>
                  </a:solidFill>
                </a:rPr>
                <a:t>Project Partners</a:t>
              </a:r>
            </a:p>
          </p:txBody>
        </p:sp>
      </p:grpSp>
      <p:sp>
        <p:nvSpPr>
          <p:cNvPr id="5" name="Content Placeholder 2">
            <a:extLst>
              <a:ext uri="{FF2B5EF4-FFF2-40B4-BE49-F238E27FC236}">
                <a16:creationId xmlns:a16="http://schemas.microsoft.com/office/drawing/2014/main" id="{55E45496-CDC5-4A56-95DE-2E842169BCF6}"/>
              </a:ext>
            </a:extLst>
          </p:cNvPr>
          <p:cNvSpPr>
            <a:spLocks noGrp="1"/>
          </p:cNvSpPr>
          <p:nvPr>
            <p:ph idx="1"/>
          </p:nvPr>
        </p:nvSpPr>
        <p:spPr>
          <a:xfrm>
            <a:off x="288925" y="1447800"/>
            <a:ext cx="8474075" cy="4953000"/>
          </a:xfrm>
        </p:spPr>
        <p:txBody>
          <a:bodyPr/>
          <a:lstStyle/>
          <a:p>
            <a:pPr eaLnBrk="1" hangingPunct="1">
              <a:spcBef>
                <a:spcPct val="0"/>
              </a:spcBef>
            </a:pPr>
            <a:r>
              <a:rPr lang="en-US" altLang="en-US" sz="3600" dirty="0">
                <a:latin typeface="Calibri" pitchFamily="34" charset="0"/>
              </a:rPr>
              <a:t>Six mile Run Watershed Committee</a:t>
            </a:r>
          </a:p>
          <a:p>
            <a:pPr eaLnBrk="1" hangingPunct="1">
              <a:spcBef>
                <a:spcPct val="0"/>
              </a:spcBef>
            </a:pPr>
            <a:r>
              <a:rPr lang="en-US" altLang="en-US" sz="3600" dirty="0">
                <a:latin typeface="Calibri" pitchFamily="34" charset="0"/>
              </a:rPr>
              <a:t>Bedford County Conservation District</a:t>
            </a:r>
          </a:p>
          <a:p>
            <a:pPr eaLnBrk="1" hangingPunct="1">
              <a:spcBef>
                <a:spcPct val="0"/>
              </a:spcBef>
            </a:pPr>
            <a:r>
              <a:rPr lang="en-US" altLang="en-US" sz="3600" dirty="0">
                <a:latin typeface="Calibri" pitchFamily="34" charset="0"/>
              </a:rPr>
              <a:t>Broad Top Township</a:t>
            </a:r>
          </a:p>
          <a:p>
            <a:pPr eaLnBrk="1" hangingPunct="1">
              <a:spcBef>
                <a:spcPct val="0"/>
              </a:spcBef>
            </a:pPr>
            <a:r>
              <a:rPr lang="en-US" altLang="en-US" sz="3600" dirty="0">
                <a:latin typeface="Calibri" pitchFamily="34" charset="0"/>
              </a:rPr>
              <a:t>S. Alleghenies Planning &amp; Dev Comm.</a:t>
            </a:r>
          </a:p>
          <a:p>
            <a:pPr eaLnBrk="1" hangingPunct="1">
              <a:spcBef>
                <a:spcPct val="0"/>
              </a:spcBef>
            </a:pPr>
            <a:r>
              <a:rPr lang="en-US" altLang="en-US" sz="3600" dirty="0">
                <a:latin typeface="Calibri" pitchFamily="34" charset="0"/>
              </a:rPr>
              <a:t>Skelly and Loy, Inc.</a:t>
            </a:r>
          </a:p>
          <a:p>
            <a:pPr eaLnBrk="1" hangingPunct="1">
              <a:spcBef>
                <a:spcPct val="0"/>
              </a:spcBef>
            </a:pPr>
            <a:r>
              <a:rPr lang="en-US" altLang="en-US" sz="3600" dirty="0">
                <a:latin typeface="Calibri" pitchFamily="34" charset="0"/>
              </a:rPr>
              <a:t>Bedford County Commissioners</a:t>
            </a:r>
          </a:p>
          <a:p>
            <a:pPr eaLnBrk="1" hangingPunct="1">
              <a:spcBef>
                <a:spcPct val="0"/>
              </a:spcBef>
            </a:pPr>
            <a:r>
              <a:rPr lang="en-US" altLang="en-US" sz="3600" dirty="0">
                <a:latin typeface="Calibri" pitchFamily="34" charset="0"/>
              </a:rPr>
              <a:t>Trout Unlimited</a:t>
            </a:r>
          </a:p>
          <a:p>
            <a:pPr eaLnBrk="1" hangingPunct="1">
              <a:spcBef>
                <a:spcPct val="0"/>
              </a:spcBef>
            </a:pPr>
            <a:r>
              <a:rPr lang="en-US" altLang="en-US" sz="3600" dirty="0">
                <a:latin typeface="Calibri" pitchFamily="34" charset="0"/>
              </a:rPr>
              <a:t>OSMRE</a:t>
            </a:r>
          </a:p>
          <a:p>
            <a:pPr eaLnBrk="1" hangingPunct="1">
              <a:spcBef>
                <a:spcPct val="0"/>
              </a:spcBef>
            </a:pPr>
            <a:r>
              <a:rPr lang="en-US" altLang="en-US" sz="3600" dirty="0">
                <a:latin typeface="Calibri" pitchFamily="34" charset="0"/>
              </a:rPr>
              <a:t>PADEP - BAMR</a:t>
            </a:r>
          </a:p>
          <a:p>
            <a:pPr eaLnBrk="1" hangingPunct="1">
              <a:spcBef>
                <a:spcPct val="0"/>
              </a:spcBef>
            </a:pPr>
            <a:endParaRPr lang="en-US" altLang="en-US" dirty="0">
              <a:latin typeface="Arial" panose="020B0604020202020204" pitchFamily="34" charset="0"/>
              <a:cs typeface="Arial" panose="020B0604020202020204" pitchFamily="34" charset="0"/>
            </a:endParaRPr>
          </a:p>
        </p:txBody>
      </p:sp>
      <p:pic>
        <p:nvPicPr>
          <p:cNvPr id="6" name="Picture 7" descr="DEP-rgb">
            <a:extLst>
              <a:ext uri="{FF2B5EF4-FFF2-40B4-BE49-F238E27FC236}">
                <a16:creationId xmlns:a16="http://schemas.microsoft.com/office/drawing/2014/main" id="{9B570927-3D68-48F8-A077-A9FC9CDEECB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39646" y="611304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93335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6F293FC-B208-4FAE-9E62-C1F8209D9CE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2C6B979-C7BC-44CC-B015-A8183DA3C5CB}"/>
              </a:ext>
            </a:extLst>
          </p:cNvPr>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ectangle 2">
            <a:extLst>
              <a:ext uri="{FF2B5EF4-FFF2-40B4-BE49-F238E27FC236}">
                <a16:creationId xmlns:a16="http://schemas.microsoft.com/office/drawing/2014/main" id="{EF19B842-0B01-4865-9D27-D7172963B09C}"/>
              </a:ext>
            </a:extLst>
          </p:cNvPr>
          <p:cNvSpPr txBox="1">
            <a:spLocks noChangeArrowheads="1"/>
          </p:cNvSpPr>
          <p:nvPr/>
        </p:nvSpPr>
        <p:spPr bwMode="auto">
          <a:xfrm>
            <a:off x="-4267200" y="228600"/>
            <a:ext cx="10515602" cy="597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400" dirty="0">
                <a:solidFill>
                  <a:schemeClr val="bg1"/>
                </a:solidFill>
              </a:rPr>
              <a:t>3/15:</a:t>
            </a:r>
          </a:p>
        </p:txBody>
      </p:sp>
    </p:spTree>
    <p:extLst>
      <p:ext uri="{BB962C8B-B14F-4D97-AF65-F5344CB8AC3E}">
        <p14:creationId xmlns:p14="http://schemas.microsoft.com/office/powerpoint/2010/main" val="4180786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4F296A4-6343-4F02-AD49-1D9DB514957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491ECF5-327F-4F51-83C2-C6C9063920AA}"/>
              </a:ext>
            </a:extLst>
          </p:cNvPr>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1541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6A68093-77E9-4AAF-9109-7E339018D17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02427536-4DCF-4BA1-A165-AC569AA13822}"/>
              </a:ext>
            </a:extLst>
          </p:cNvPr>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68925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152400" y="1360558"/>
            <a:ext cx="8796338" cy="4964041"/>
          </a:xfrm>
        </p:spPr>
        <p:txBody>
          <a:bodyPr/>
          <a:lstStyle/>
          <a:p>
            <a:pPr eaLnBrk="1" hangingPunct="1">
              <a:defRPr/>
            </a:pPr>
            <a:r>
              <a:rPr lang="en-US" altLang="en-US" sz="2600" dirty="0">
                <a:solidFill>
                  <a:srgbClr val="000000"/>
                </a:solidFill>
              </a:rPr>
              <a:t>This is the third year that Pennsylvania has received funding from the AML Pilot Program</a:t>
            </a:r>
          </a:p>
          <a:p>
            <a:pPr eaLnBrk="1" hangingPunct="1">
              <a:defRPr/>
            </a:pPr>
            <a:r>
              <a:rPr lang="en-US" altLang="en-US" sz="2600" dirty="0">
                <a:solidFill>
                  <a:srgbClr val="000000"/>
                </a:solidFill>
              </a:rPr>
              <a:t>In FY2018 Pennsylvania along with Kentucky and West Virginia, each received $25 million of AML Pilot Funding; Ohio, Alabama, and Virginia each received $10 million; and the Hopi, Navajo, Crow Indian Tribes each received $3.33 million</a:t>
            </a:r>
          </a:p>
          <a:p>
            <a:pPr eaLnBrk="1" hangingPunct="1">
              <a:defRPr/>
            </a:pPr>
            <a:r>
              <a:rPr lang="en-US" altLang="en-US" sz="2600" dirty="0">
                <a:solidFill>
                  <a:srgbClr val="000000"/>
                </a:solidFill>
              </a:rPr>
              <a:t>In FY2017 Pennsylvania along with Kentucky and West Virginia, each received $25 million of AML Pilot Funding, and Ohio, Alabama, and Virginia each received $10 million</a:t>
            </a:r>
          </a:p>
          <a:p>
            <a:pPr eaLnBrk="1" hangingPunct="1">
              <a:defRPr/>
            </a:pPr>
            <a:r>
              <a:rPr lang="en-US" altLang="en-US" sz="2600" dirty="0">
                <a:solidFill>
                  <a:srgbClr val="000000"/>
                </a:solidFill>
              </a:rPr>
              <a:t>In FY2016 Pennsylvania, along with Kentucky and West Virginia, also each received $30 million of AML Pilot Funding</a:t>
            </a:r>
          </a:p>
          <a:p>
            <a:pPr marL="0" indent="0" eaLnBrk="1" hangingPunct="1">
              <a:buNone/>
              <a:defRPr/>
            </a:pPr>
            <a:endParaRPr lang="en-US" altLang="en-US" dirty="0">
              <a:solidFill>
                <a:srgbClr val="000000"/>
              </a:solidFill>
            </a:endParaRPr>
          </a:p>
        </p:txBody>
      </p:sp>
      <p:grpSp>
        <p:nvGrpSpPr>
          <p:cNvPr id="5124" name="Group 9"/>
          <p:cNvGrpSpPr>
            <a:grpSpLocks/>
          </p:cNvGrpSpPr>
          <p:nvPr/>
        </p:nvGrpSpPr>
        <p:grpSpPr bwMode="auto">
          <a:xfrm>
            <a:off x="288925" y="152400"/>
            <a:ext cx="8659813" cy="1143000"/>
            <a:chOff x="288977" y="355144"/>
            <a:chExt cx="8382000" cy="661312"/>
          </a:xfrm>
        </p:grpSpPr>
        <p:pic>
          <p:nvPicPr>
            <p:cNvPr id="5125"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Rectangle 2"/>
            <p:cNvSpPr txBox="1">
              <a:spLocks noChangeArrowheads="1"/>
            </p:cNvSpPr>
            <p:nvPr/>
          </p:nvSpPr>
          <p:spPr bwMode="auto">
            <a:xfrm>
              <a:off x="451854" y="384641"/>
              <a:ext cx="8158747" cy="3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Continuation of the AML Pilot Program</a:t>
              </a:r>
            </a:p>
          </p:txBody>
        </p:sp>
      </p:grpSp>
    </p:spTree>
    <p:extLst>
      <p:ext uri="{BB962C8B-B14F-4D97-AF65-F5344CB8AC3E}">
        <p14:creationId xmlns:p14="http://schemas.microsoft.com/office/powerpoint/2010/main" val="2306766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E3D82AA-7812-4209-8A15-92CB5349671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DA2CA2B-AF3A-4FD6-9457-FB5DF345D6D9}"/>
              </a:ext>
            </a:extLst>
          </p:cNvPr>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34412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A02B49C-1071-40C6-ADD9-71C2F62F956C}"/>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4F2D0557-CD00-4D0E-96A2-E71B0BBA8DF8}"/>
              </a:ext>
            </a:extLst>
          </p:cNvPr>
          <p:cNvPicPr/>
          <p:nvPr/>
        </p:nvPicPr>
        <p:blipFill>
          <a:blip r:embed="rId3" cstate="email">
            <a:extLst>
              <a:ext uri="{28A0092B-C50C-407E-A947-70E740481C1C}">
                <a14:useLocalDpi xmlns:a14="http://schemas.microsoft.com/office/drawing/2010/main"/>
              </a:ext>
            </a:extLst>
          </a:blip>
          <a:stretch>
            <a:fillRect/>
          </a:stretch>
        </p:blipFill>
        <p:spPr>
          <a:xfrm>
            <a:off x="0" y="-76200"/>
            <a:ext cx="9144000" cy="6858000"/>
          </a:xfrm>
          <a:prstGeom prst="rect">
            <a:avLst/>
          </a:prstGeom>
        </p:spPr>
      </p:pic>
    </p:spTree>
    <p:extLst>
      <p:ext uri="{BB962C8B-B14F-4D97-AF65-F5344CB8AC3E}">
        <p14:creationId xmlns:p14="http://schemas.microsoft.com/office/powerpoint/2010/main" val="465445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37B6023-4A37-4E01-B411-E152CF3B3BC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40C5021-BF94-48C5-A9F2-16562A5783D1}"/>
              </a:ext>
            </a:extLst>
          </p:cNvPr>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712214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E4EC96A-1ABE-44D0-9E36-75C2D0A9D4B6}"/>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8B8CC97-7DEE-45F1-8D90-98273FD51C2F}"/>
              </a:ext>
            </a:extLst>
          </p:cNvPr>
          <p:cNvPicPr/>
          <p:nvPr/>
        </p:nvPicPr>
        <p:blipFill>
          <a:blip r:embed="rId3" cstate="email">
            <a:extLst>
              <a:ext uri="{28A0092B-C50C-407E-A947-70E740481C1C}">
                <a14:useLocalDpi xmlns:a14="http://schemas.microsoft.com/office/drawing/2010/main"/>
              </a:ext>
            </a:extLst>
          </a:blip>
          <a:stretch>
            <a:fillRect/>
          </a:stretch>
        </p:blipFill>
        <p:spPr>
          <a:xfrm>
            <a:off x="0" y="76200"/>
            <a:ext cx="9144000" cy="6858000"/>
          </a:xfrm>
          <a:prstGeom prst="rect">
            <a:avLst/>
          </a:prstGeom>
        </p:spPr>
      </p:pic>
    </p:spTree>
    <p:extLst>
      <p:ext uri="{BB962C8B-B14F-4D97-AF65-F5344CB8AC3E}">
        <p14:creationId xmlns:p14="http://schemas.microsoft.com/office/powerpoint/2010/main" val="4182798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987F5BB-9349-49A3-A745-B9A5295AD13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F6DF497-E850-4483-944A-C99538495123}"/>
              </a:ext>
            </a:extLst>
          </p:cNvPr>
          <p:cNvPicPr/>
          <p:nvPr/>
        </p:nvPicPr>
        <p:blipFill>
          <a:blip r:embed="rId3" cstate="email">
            <a:extLst>
              <a:ext uri="{28A0092B-C50C-407E-A947-70E740481C1C}">
                <a14:useLocalDpi xmlns:a14="http://schemas.microsoft.com/office/drawing/2010/main"/>
              </a:ext>
            </a:extLst>
          </a:blip>
          <a:stretch>
            <a:fillRect/>
          </a:stretch>
        </p:blipFill>
        <p:spPr>
          <a:xfrm>
            <a:off x="31652" y="-45720"/>
            <a:ext cx="9144000" cy="6858000"/>
          </a:xfrm>
          <a:prstGeom prst="rect">
            <a:avLst/>
          </a:prstGeom>
        </p:spPr>
      </p:pic>
    </p:spTree>
    <p:extLst>
      <p:ext uri="{BB962C8B-B14F-4D97-AF65-F5344CB8AC3E}">
        <p14:creationId xmlns:p14="http://schemas.microsoft.com/office/powerpoint/2010/main" val="2951742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133594" y="381000"/>
            <a:ext cx="9022439" cy="660400"/>
            <a:chOff x="169330" y="355144"/>
            <a:chExt cx="8641118"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169330" y="355144"/>
              <a:ext cx="8641118"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sz="2800" dirty="0">
                  <a:solidFill>
                    <a:schemeClr val="bg1"/>
                  </a:solidFill>
                </a:rPr>
                <a:t>4/15: No. 9 Mine and Museum Complex/Dorrance Colliery</a:t>
              </a:r>
              <a:endParaRPr lang="en-US" altLang="en-US" sz="2800" dirty="0">
                <a:solidFill>
                  <a:schemeClr val="bg1"/>
                </a:solidFill>
              </a:endParaRPr>
            </a:p>
          </p:txBody>
        </p:sp>
      </p:grpSp>
      <p:pic>
        <p:nvPicPr>
          <p:cNvPr id="7" name="Picture 6">
            <a:extLst>
              <a:ext uri="{FF2B5EF4-FFF2-40B4-BE49-F238E27FC236}">
                <a16:creationId xmlns:a16="http://schemas.microsoft.com/office/drawing/2014/main" id="{8CC57A85-D3ED-4FAF-9D14-1B6A37E7EC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24677" y="1041400"/>
            <a:ext cx="4494646" cy="5816600"/>
          </a:xfrm>
          <a:prstGeom prst="rect">
            <a:avLst/>
          </a:prstGeom>
        </p:spPr>
      </p:pic>
    </p:spTree>
    <p:extLst>
      <p:ext uri="{BB962C8B-B14F-4D97-AF65-F5344CB8AC3E}">
        <p14:creationId xmlns:p14="http://schemas.microsoft.com/office/powerpoint/2010/main" val="35275861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457252" y="384641"/>
              <a:ext cx="815334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sz="2800" dirty="0">
                  <a:solidFill>
                    <a:schemeClr val="bg1"/>
                  </a:solidFill>
                </a:rPr>
                <a:t>Dorrance Colliery</a:t>
              </a:r>
              <a:endParaRPr lang="en-US" altLang="en-US" sz="2800" dirty="0">
                <a:solidFill>
                  <a:schemeClr val="bg1"/>
                </a:solidFill>
              </a:endParaRPr>
            </a:p>
          </p:txBody>
        </p:sp>
      </p:grpSp>
      <p:pic>
        <p:nvPicPr>
          <p:cNvPr id="6" name="Picture 5">
            <a:extLst>
              <a:ext uri="{FF2B5EF4-FFF2-40B4-BE49-F238E27FC236}">
                <a16:creationId xmlns:a16="http://schemas.microsoft.com/office/drawing/2014/main" id="{2B4579F9-66E9-43F9-A009-B0C6C19D4CF3}"/>
              </a:ext>
            </a:extLst>
          </p:cNvPr>
          <p:cNvPicPr/>
          <p:nvPr/>
        </p:nvPicPr>
        <p:blipFill>
          <a:blip r:embed="rId4" cstate="email">
            <a:extLst>
              <a:ext uri="{28A0092B-C50C-407E-A947-70E740481C1C}">
                <a14:useLocalDpi xmlns:a14="http://schemas.microsoft.com/office/drawing/2010/main"/>
              </a:ext>
            </a:extLst>
          </a:blip>
          <a:stretch>
            <a:fillRect/>
          </a:stretch>
        </p:blipFill>
        <p:spPr>
          <a:xfrm>
            <a:off x="457199" y="1054520"/>
            <a:ext cx="8213725" cy="5651080"/>
          </a:xfrm>
          <a:prstGeom prst="rect">
            <a:avLst/>
          </a:prstGeom>
        </p:spPr>
      </p:pic>
    </p:spTree>
    <p:extLst>
      <p:ext uri="{BB962C8B-B14F-4D97-AF65-F5344CB8AC3E}">
        <p14:creationId xmlns:p14="http://schemas.microsoft.com/office/powerpoint/2010/main" val="894491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381000" y="182128"/>
            <a:ext cx="8382000"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33452" y="384641"/>
              <a:ext cx="807714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sz="2800" dirty="0">
                  <a:solidFill>
                    <a:schemeClr val="bg1"/>
                  </a:solidFill>
                </a:rPr>
                <a:t>No. 9 Mine and Museum Complex</a:t>
              </a:r>
              <a:endParaRPr lang="en-US" altLang="en-US" sz="2800" dirty="0">
                <a:solidFill>
                  <a:schemeClr val="bg1"/>
                </a:solidFill>
              </a:endParaRPr>
            </a:p>
          </p:txBody>
        </p:sp>
      </p:grpSp>
      <p:pic>
        <p:nvPicPr>
          <p:cNvPr id="6" name="Picture 5">
            <a:extLst>
              <a:ext uri="{FF2B5EF4-FFF2-40B4-BE49-F238E27FC236}">
                <a16:creationId xmlns:a16="http://schemas.microsoft.com/office/drawing/2014/main" id="{06997D22-CAF7-423C-8A42-4A8A403F8B77}"/>
              </a:ext>
            </a:extLst>
          </p:cNvPr>
          <p:cNvPicPr/>
          <p:nvPr/>
        </p:nvPicPr>
        <p:blipFill>
          <a:blip r:embed="rId4" cstate="email">
            <a:extLst>
              <a:ext uri="{28A0092B-C50C-407E-A947-70E740481C1C}">
                <a14:useLocalDpi xmlns:a14="http://schemas.microsoft.com/office/drawing/2010/main"/>
              </a:ext>
            </a:extLst>
          </a:blip>
          <a:stretch>
            <a:fillRect/>
          </a:stretch>
        </p:blipFill>
        <p:spPr>
          <a:xfrm>
            <a:off x="304800" y="1084248"/>
            <a:ext cx="8534400" cy="5591624"/>
          </a:xfrm>
          <a:prstGeom prst="rect">
            <a:avLst/>
          </a:prstGeom>
        </p:spPr>
      </p:pic>
    </p:spTree>
    <p:extLst>
      <p:ext uri="{BB962C8B-B14F-4D97-AF65-F5344CB8AC3E}">
        <p14:creationId xmlns:p14="http://schemas.microsoft.com/office/powerpoint/2010/main" val="15696557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149635" y="329833"/>
            <a:ext cx="8860772" cy="711568"/>
            <a:chOff x="184694" y="303906"/>
            <a:chExt cx="8486283" cy="712550"/>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184694" y="303906"/>
              <a:ext cx="8262353" cy="712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sz="2800" dirty="0">
                  <a:solidFill>
                    <a:schemeClr val="bg1"/>
                  </a:solidFill>
                </a:rPr>
                <a:t>Dorrance Colliery -Building housing the </a:t>
              </a:r>
              <a:r>
                <a:rPr lang="en-US" sz="2800" dirty="0" err="1">
                  <a:solidFill>
                    <a:schemeClr val="bg1"/>
                  </a:solidFill>
                </a:rPr>
                <a:t>Guibal</a:t>
              </a:r>
              <a:r>
                <a:rPr lang="en-US" sz="2800" dirty="0">
                  <a:solidFill>
                    <a:schemeClr val="bg1"/>
                  </a:solidFill>
                </a:rPr>
                <a:t> Fan</a:t>
              </a:r>
              <a:endParaRPr lang="en-US" altLang="en-US" sz="2800" dirty="0">
                <a:solidFill>
                  <a:schemeClr val="bg1"/>
                </a:solidFill>
              </a:endParaRPr>
            </a:p>
          </p:txBody>
        </p:sp>
      </p:grpSp>
      <p:pic>
        <p:nvPicPr>
          <p:cNvPr id="4" name="Picture 3">
            <a:extLst>
              <a:ext uri="{FF2B5EF4-FFF2-40B4-BE49-F238E27FC236}">
                <a16:creationId xmlns:a16="http://schemas.microsoft.com/office/drawing/2014/main" id="{8C47174E-A04D-4B73-8043-62C794A011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2417" y="1082579"/>
            <a:ext cx="7543800" cy="5657850"/>
          </a:xfrm>
          <a:prstGeom prst="rect">
            <a:avLst/>
          </a:prstGeom>
        </p:spPr>
      </p:pic>
    </p:spTree>
    <p:extLst>
      <p:ext uri="{BB962C8B-B14F-4D97-AF65-F5344CB8AC3E}">
        <p14:creationId xmlns:p14="http://schemas.microsoft.com/office/powerpoint/2010/main" val="2893630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258520" y="381000"/>
            <a:ext cx="8751887" cy="660400"/>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sz="2800" dirty="0">
                  <a:solidFill>
                    <a:schemeClr val="bg1"/>
                  </a:solidFill>
                </a:rPr>
                <a:t>Building for the 28 foot Dickson-</a:t>
              </a:r>
              <a:r>
                <a:rPr lang="en-US" sz="2800" dirty="0" err="1">
                  <a:solidFill>
                    <a:schemeClr val="bg1"/>
                  </a:solidFill>
                </a:rPr>
                <a:t>Guibal</a:t>
              </a:r>
              <a:r>
                <a:rPr lang="en-US" sz="2800" dirty="0">
                  <a:solidFill>
                    <a:schemeClr val="bg1"/>
                  </a:solidFill>
                </a:rPr>
                <a:t> Fan </a:t>
              </a:r>
              <a:endParaRPr lang="en-US" altLang="en-US" sz="2800" dirty="0">
                <a:solidFill>
                  <a:schemeClr val="bg1"/>
                </a:solidFill>
              </a:endParaRPr>
            </a:p>
          </p:txBody>
        </p:sp>
      </p:grpSp>
      <p:pic>
        <p:nvPicPr>
          <p:cNvPr id="3" name="Picture 2">
            <a:extLst>
              <a:ext uri="{FF2B5EF4-FFF2-40B4-BE49-F238E27FC236}">
                <a16:creationId xmlns:a16="http://schemas.microsoft.com/office/drawing/2014/main" id="{764339A8-2BDA-4ABA-841A-AC303FD29E8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6300" y="1106025"/>
            <a:ext cx="7391400" cy="5543550"/>
          </a:xfrm>
          <a:prstGeom prst="rect">
            <a:avLst/>
          </a:prstGeom>
        </p:spPr>
      </p:pic>
    </p:spTree>
    <p:extLst>
      <p:ext uri="{BB962C8B-B14F-4D97-AF65-F5344CB8AC3E}">
        <p14:creationId xmlns:p14="http://schemas.microsoft.com/office/powerpoint/2010/main" val="2858602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298450" y="1752600"/>
            <a:ext cx="8574088" cy="4953000"/>
          </a:xfrm>
        </p:spPr>
        <p:txBody>
          <a:bodyPr/>
          <a:lstStyle/>
          <a:p>
            <a:pPr marL="0" indent="0" eaLnBrk="1" hangingPunct="1">
              <a:buNone/>
              <a:defRPr/>
            </a:pPr>
            <a:r>
              <a:rPr lang="en-US" altLang="en-US" sz="4000" dirty="0">
                <a:solidFill>
                  <a:srgbClr val="000000"/>
                </a:solidFill>
              </a:rPr>
              <a:t>“State/Tribal AML Programs, in consultation with State/Tribal, local economic and community development authorities, must develop eligible projects that demonstrate a nexus with AML land and water reclamation, and economic and community development.</a:t>
            </a:r>
            <a:r>
              <a:rPr lang="en-US" altLang="en-US" sz="3600" dirty="0">
                <a:solidFill>
                  <a:srgbClr val="000000"/>
                </a:solidFill>
              </a:rPr>
              <a:t>”</a:t>
            </a:r>
            <a:endParaRPr lang="en-US" altLang="en-US" dirty="0">
              <a:solidFill>
                <a:srgbClr val="000000"/>
              </a:solidFill>
            </a:endParaRPr>
          </a:p>
        </p:txBody>
      </p:sp>
      <p:pic>
        <p:nvPicPr>
          <p:cNvPr id="5123" name="Picture 7" descr="DEP-rgb"/>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6224636"/>
            <a:ext cx="2395538" cy="50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4" name="Group 9"/>
          <p:cNvGrpSpPr>
            <a:grpSpLocks/>
          </p:cNvGrpSpPr>
          <p:nvPr/>
        </p:nvGrpSpPr>
        <p:grpSpPr bwMode="auto">
          <a:xfrm>
            <a:off x="288925" y="127591"/>
            <a:ext cx="8583613" cy="1472609"/>
            <a:chOff x="288977" y="355144"/>
            <a:chExt cx="8382000" cy="661312"/>
          </a:xfrm>
        </p:grpSpPr>
        <p:pic>
          <p:nvPicPr>
            <p:cNvPr id="5125" name="Picture 5" descr="Aging bann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Language from OSMRE Guidance for the 2018 AML Pilot Program</a:t>
              </a: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258520" y="381000"/>
            <a:ext cx="8751887" cy="660400"/>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sz="2800" dirty="0">
                  <a:solidFill>
                    <a:schemeClr val="bg1"/>
                  </a:solidFill>
                </a:rPr>
                <a:t>35 foot </a:t>
              </a:r>
              <a:r>
                <a:rPr lang="en-US" sz="2800" dirty="0" err="1">
                  <a:solidFill>
                    <a:schemeClr val="bg1"/>
                  </a:solidFill>
                </a:rPr>
                <a:t>Guibal</a:t>
              </a:r>
              <a:r>
                <a:rPr lang="en-US" sz="2800" dirty="0">
                  <a:solidFill>
                    <a:schemeClr val="bg1"/>
                  </a:solidFill>
                </a:rPr>
                <a:t> Fan</a:t>
              </a:r>
              <a:endParaRPr lang="en-US" altLang="en-US" sz="2800" dirty="0">
                <a:solidFill>
                  <a:schemeClr val="bg1"/>
                </a:solidFill>
              </a:endParaRPr>
            </a:p>
          </p:txBody>
        </p:sp>
      </p:grpSp>
      <p:pic>
        <p:nvPicPr>
          <p:cNvPr id="3" name="Picture 2">
            <a:extLst>
              <a:ext uri="{FF2B5EF4-FFF2-40B4-BE49-F238E27FC236}">
                <a16:creationId xmlns:a16="http://schemas.microsoft.com/office/drawing/2014/main" id="{36B9B2E2-67F7-456C-807B-BFB102E430D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6945" y="1097233"/>
            <a:ext cx="8230109" cy="5524631"/>
          </a:xfrm>
          <a:prstGeom prst="rect">
            <a:avLst/>
          </a:prstGeom>
        </p:spPr>
      </p:pic>
    </p:spTree>
    <p:extLst>
      <p:ext uri="{BB962C8B-B14F-4D97-AF65-F5344CB8AC3E}">
        <p14:creationId xmlns:p14="http://schemas.microsoft.com/office/powerpoint/2010/main" val="28921336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196056" y="381000"/>
            <a:ext cx="8751887" cy="660400"/>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sz="2800" dirty="0">
                  <a:solidFill>
                    <a:schemeClr val="bg1"/>
                  </a:solidFill>
                </a:rPr>
                <a:t>1883 Pittston Steam Driven Motor</a:t>
              </a:r>
              <a:endParaRPr lang="en-US" altLang="en-US" sz="2800" dirty="0">
                <a:solidFill>
                  <a:schemeClr val="bg1"/>
                </a:solidFill>
              </a:endParaRPr>
            </a:p>
          </p:txBody>
        </p:sp>
      </p:grpSp>
      <p:pic>
        <p:nvPicPr>
          <p:cNvPr id="3" name="Picture 2">
            <a:extLst>
              <a:ext uri="{FF2B5EF4-FFF2-40B4-BE49-F238E27FC236}">
                <a16:creationId xmlns:a16="http://schemas.microsoft.com/office/drawing/2014/main" id="{02584920-0CE1-4EB7-B5FA-E5428FDF9A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2417" y="1143000"/>
            <a:ext cx="7416800" cy="5562600"/>
          </a:xfrm>
          <a:prstGeom prst="rect">
            <a:avLst/>
          </a:prstGeom>
        </p:spPr>
      </p:pic>
    </p:spTree>
    <p:extLst>
      <p:ext uri="{BB962C8B-B14F-4D97-AF65-F5344CB8AC3E}">
        <p14:creationId xmlns:p14="http://schemas.microsoft.com/office/powerpoint/2010/main" val="5174948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258520" y="381000"/>
            <a:ext cx="8751887" cy="660400"/>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sz="2800" dirty="0">
                  <a:solidFill>
                    <a:schemeClr val="bg1"/>
                  </a:solidFill>
                </a:rPr>
                <a:t>1883 Pittston Steam Driven Motor</a:t>
              </a:r>
              <a:endParaRPr lang="en-US" altLang="en-US" sz="2800" dirty="0">
                <a:solidFill>
                  <a:schemeClr val="bg1"/>
                </a:solidFill>
              </a:endParaRPr>
            </a:p>
          </p:txBody>
        </p:sp>
      </p:grpSp>
      <p:pic>
        <p:nvPicPr>
          <p:cNvPr id="3" name="Picture 2">
            <a:extLst>
              <a:ext uri="{FF2B5EF4-FFF2-40B4-BE49-F238E27FC236}">
                <a16:creationId xmlns:a16="http://schemas.microsoft.com/office/drawing/2014/main" id="{16B5F391-A93C-454C-99A1-9DE98AF4E24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8200" y="1143000"/>
            <a:ext cx="7315200" cy="5486400"/>
          </a:xfrm>
          <a:prstGeom prst="rect">
            <a:avLst/>
          </a:prstGeom>
        </p:spPr>
      </p:pic>
    </p:spTree>
    <p:extLst>
      <p:ext uri="{BB962C8B-B14F-4D97-AF65-F5344CB8AC3E}">
        <p14:creationId xmlns:p14="http://schemas.microsoft.com/office/powerpoint/2010/main" val="31343116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258520" y="381000"/>
            <a:ext cx="8751887" cy="660400"/>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sz="2800" dirty="0">
                  <a:solidFill>
                    <a:schemeClr val="bg1"/>
                  </a:solidFill>
                </a:rPr>
                <a:t>28 foot Dickson-</a:t>
              </a:r>
              <a:r>
                <a:rPr lang="en-US" sz="2800" dirty="0" err="1">
                  <a:solidFill>
                    <a:schemeClr val="bg1"/>
                  </a:solidFill>
                </a:rPr>
                <a:t>Guibal</a:t>
              </a:r>
              <a:r>
                <a:rPr lang="en-US" sz="2800" dirty="0">
                  <a:solidFill>
                    <a:schemeClr val="bg1"/>
                  </a:solidFill>
                </a:rPr>
                <a:t> Fan</a:t>
              </a:r>
              <a:endParaRPr lang="en-US" altLang="en-US" sz="2800" dirty="0">
                <a:solidFill>
                  <a:schemeClr val="bg1"/>
                </a:solidFill>
              </a:endParaRPr>
            </a:p>
          </p:txBody>
        </p:sp>
      </p:grpSp>
      <p:pic>
        <p:nvPicPr>
          <p:cNvPr id="3" name="Picture 2">
            <a:extLst>
              <a:ext uri="{FF2B5EF4-FFF2-40B4-BE49-F238E27FC236}">
                <a16:creationId xmlns:a16="http://schemas.microsoft.com/office/drawing/2014/main" id="{4B141FCF-DC93-4E3E-873A-96E0CC4994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5456" y="1108956"/>
            <a:ext cx="8233087" cy="5526630"/>
          </a:xfrm>
          <a:prstGeom prst="rect">
            <a:avLst/>
          </a:prstGeom>
        </p:spPr>
      </p:pic>
    </p:spTree>
    <p:extLst>
      <p:ext uri="{BB962C8B-B14F-4D97-AF65-F5344CB8AC3E}">
        <p14:creationId xmlns:p14="http://schemas.microsoft.com/office/powerpoint/2010/main" val="14045702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258520" y="381000"/>
            <a:ext cx="8751887" cy="660400"/>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sz="2800" dirty="0">
                  <a:solidFill>
                    <a:schemeClr val="bg1"/>
                  </a:solidFill>
                </a:rPr>
                <a:t>Corliss Steam Driven Motor</a:t>
              </a:r>
              <a:endParaRPr lang="en-US" altLang="en-US" sz="2800" dirty="0">
                <a:solidFill>
                  <a:schemeClr val="bg1"/>
                </a:solidFill>
              </a:endParaRPr>
            </a:p>
          </p:txBody>
        </p:sp>
      </p:grpSp>
      <p:pic>
        <p:nvPicPr>
          <p:cNvPr id="3" name="Picture 2">
            <a:extLst>
              <a:ext uri="{FF2B5EF4-FFF2-40B4-BE49-F238E27FC236}">
                <a16:creationId xmlns:a16="http://schemas.microsoft.com/office/drawing/2014/main" id="{DD0AAEDB-C4F8-4DA6-B8CE-84AC098E81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4317" y="1285324"/>
            <a:ext cx="7755467" cy="5191676"/>
          </a:xfrm>
          <a:prstGeom prst="rect">
            <a:avLst/>
          </a:prstGeom>
        </p:spPr>
      </p:pic>
    </p:spTree>
    <p:extLst>
      <p:ext uri="{BB962C8B-B14F-4D97-AF65-F5344CB8AC3E}">
        <p14:creationId xmlns:p14="http://schemas.microsoft.com/office/powerpoint/2010/main" val="14022339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258520" y="381000"/>
            <a:ext cx="8751887" cy="660400"/>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477591" y="384641"/>
              <a:ext cx="813301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sz="2800" dirty="0">
                  <a:solidFill>
                    <a:schemeClr val="bg1"/>
                  </a:solidFill>
                </a:rPr>
                <a:t>Air Control Doors between the </a:t>
              </a:r>
              <a:r>
                <a:rPr lang="en-US" sz="2800" dirty="0" err="1">
                  <a:solidFill>
                    <a:schemeClr val="bg1"/>
                  </a:solidFill>
                </a:rPr>
                <a:t>Guibal</a:t>
              </a:r>
              <a:r>
                <a:rPr lang="en-US" sz="2800" dirty="0">
                  <a:solidFill>
                    <a:schemeClr val="bg1"/>
                  </a:solidFill>
                </a:rPr>
                <a:t> Fan and Air Tunnel</a:t>
              </a:r>
              <a:endParaRPr lang="en-US" altLang="en-US" sz="2800" dirty="0">
                <a:solidFill>
                  <a:schemeClr val="bg1"/>
                </a:solidFill>
              </a:endParaRPr>
            </a:p>
          </p:txBody>
        </p:sp>
      </p:grpSp>
      <p:pic>
        <p:nvPicPr>
          <p:cNvPr id="3" name="Picture 2">
            <a:extLst>
              <a:ext uri="{FF2B5EF4-FFF2-40B4-BE49-F238E27FC236}">
                <a16:creationId xmlns:a16="http://schemas.microsoft.com/office/drawing/2014/main" id="{B50CF16A-172B-417B-B735-4C34F310CB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5456" y="1143000"/>
            <a:ext cx="8233087" cy="5526630"/>
          </a:xfrm>
          <a:prstGeom prst="rect">
            <a:avLst/>
          </a:prstGeom>
        </p:spPr>
      </p:pic>
    </p:spTree>
    <p:extLst>
      <p:ext uri="{BB962C8B-B14F-4D97-AF65-F5344CB8AC3E}">
        <p14:creationId xmlns:p14="http://schemas.microsoft.com/office/powerpoint/2010/main" val="28563291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163513" y="355600"/>
            <a:ext cx="8751887" cy="660400"/>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sz="2800" dirty="0">
                  <a:solidFill>
                    <a:schemeClr val="bg1"/>
                  </a:solidFill>
                </a:rPr>
                <a:t>No. 9 Mine and Museum Fan Display Location</a:t>
              </a:r>
              <a:endParaRPr lang="en-US" altLang="en-US" sz="2800" dirty="0">
                <a:solidFill>
                  <a:schemeClr val="bg1"/>
                </a:solidFill>
              </a:endParaRPr>
            </a:p>
          </p:txBody>
        </p:sp>
      </p:grpSp>
      <p:pic>
        <p:nvPicPr>
          <p:cNvPr id="3" name="Picture 2">
            <a:extLst>
              <a:ext uri="{FF2B5EF4-FFF2-40B4-BE49-F238E27FC236}">
                <a16:creationId xmlns:a16="http://schemas.microsoft.com/office/drawing/2014/main" id="{322413AE-BDFD-446D-B621-A8170D074E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3400" y="1192668"/>
            <a:ext cx="7918704" cy="5315594"/>
          </a:xfrm>
          <a:prstGeom prst="rect">
            <a:avLst/>
          </a:prstGeom>
        </p:spPr>
      </p:pic>
    </p:spTree>
    <p:extLst>
      <p:ext uri="{BB962C8B-B14F-4D97-AF65-F5344CB8AC3E}">
        <p14:creationId xmlns:p14="http://schemas.microsoft.com/office/powerpoint/2010/main" val="759092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288925" y="1219200"/>
            <a:ext cx="8572500" cy="5486400"/>
          </a:xfrm>
        </p:spPr>
        <p:txBody>
          <a:bodyPr/>
          <a:lstStyle/>
          <a:p>
            <a:pPr eaLnBrk="1" hangingPunct="1">
              <a:spcBef>
                <a:spcPct val="0"/>
              </a:spcBef>
              <a:buFont typeface="Arial" panose="020B0604020202020204" pitchFamily="34" charset="0"/>
              <a:buChar char="•"/>
              <a:defRPr/>
            </a:pPr>
            <a:r>
              <a:rPr lang="en-US" sz="2800" b="1" dirty="0"/>
              <a:t>Significantly expand the No. 9 Mine </a:t>
            </a:r>
            <a:r>
              <a:rPr lang="en-US" sz="2800" b="1" dirty="0" err="1"/>
              <a:t>Mine</a:t>
            </a:r>
            <a:r>
              <a:rPr lang="en-US" sz="2800" b="1" dirty="0"/>
              <a:t> and Museum Complex</a:t>
            </a:r>
          </a:p>
          <a:p>
            <a:pPr eaLnBrk="1" hangingPunct="1">
              <a:spcBef>
                <a:spcPct val="0"/>
              </a:spcBef>
              <a:buFont typeface="Arial" panose="020B0604020202020204" pitchFamily="34" charset="0"/>
              <a:buChar char="•"/>
              <a:defRPr/>
            </a:pPr>
            <a:r>
              <a:rPr lang="en-US" sz="2800" b="1" dirty="0"/>
              <a:t>Preserve unique pieces of Coal Mining History</a:t>
            </a:r>
          </a:p>
          <a:p>
            <a:pPr eaLnBrk="1" hangingPunct="1">
              <a:spcBef>
                <a:spcPct val="0"/>
              </a:spcBef>
              <a:buFont typeface="Arial" panose="020B0604020202020204" pitchFamily="34" charset="0"/>
              <a:buChar char="•"/>
              <a:defRPr/>
            </a:pPr>
            <a:r>
              <a:rPr lang="en-US" sz="2800" b="1" dirty="0"/>
              <a:t>Strengthen the presence of Historic Sites in the Coal mining area</a:t>
            </a:r>
          </a:p>
          <a:p>
            <a:pPr eaLnBrk="1" hangingPunct="1">
              <a:spcBef>
                <a:spcPct val="0"/>
              </a:spcBef>
              <a:buFont typeface="Arial" panose="020B0604020202020204" pitchFamily="34" charset="0"/>
              <a:buChar char="•"/>
              <a:defRPr/>
            </a:pPr>
            <a:r>
              <a:rPr lang="en-US" sz="2800" b="1" dirty="0"/>
              <a:t>Development of the new display is expected to increase the visitation by 15 to 20% a the tour site.</a:t>
            </a:r>
          </a:p>
          <a:p>
            <a:pPr eaLnBrk="1" hangingPunct="1">
              <a:spcBef>
                <a:spcPct val="0"/>
              </a:spcBef>
              <a:buFont typeface="Arial" panose="020B0604020202020204" pitchFamily="34" charset="0"/>
              <a:buChar char="•"/>
              <a:defRPr/>
            </a:pPr>
            <a:r>
              <a:rPr lang="en-US" sz="2800" b="1" dirty="0"/>
              <a:t>Increase in utilization of all types of personal visitor services in the vicinity of Lansford, Tamaqua and Jim Thorpe</a:t>
            </a:r>
          </a:p>
          <a:p>
            <a:pPr eaLnBrk="1" hangingPunct="1">
              <a:spcBef>
                <a:spcPct val="0"/>
              </a:spcBef>
              <a:defRPr/>
            </a:pPr>
            <a:endParaRPr lang="en-US" dirty="0"/>
          </a:p>
          <a:p>
            <a:pPr marL="0" indent="0">
              <a:buFont typeface="Arial" charset="0"/>
              <a:buNone/>
              <a:defRPr/>
            </a:pPr>
            <a:endParaRPr lang="en-US" b="1" dirty="0"/>
          </a:p>
        </p:txBody>
      </p:sp>
      <p:pic>
        <p:nvPicPr>
          <p:cNvPr id="21507" name="Picture 7" descr="DEP-rgb"/>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24600" y="6105525"/>
            <a:ext cx="26241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08" name="Group 9"/>
          <p:cNvGrpSpPr>
            <a:grpSpLocks/>
          </p:cNvGrpSpPr>
          <p:nvPr/>
        </p:nvGrpSpPr>
        <p:grpSpPr bwMode="auto">
          <a:xfrm>
            <a:off x="288925" y="147638"/>
            <a:ext cx="8382000" cy="787400"/>
            <a:chOff x="288977" y="355144"/>
            <a:chExt cx="8382000" cy="661312"/>
          </a:xfrm>
        </p:grpSpPr>
        <p:pic>
          <p:nvPicPr>
            <p:cNvPr id="21509" name="Picture 5" descr="Aging bann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Significant Benefits</a:t>
              </a:r>
            </a:p>
          </p:txBody>
        </p:sp>
      </p:grpSp>
    </p:spTree>
    <p:extLst>
      <p:ext uri="{BB962C8B-B14F-4D97-AF65-F5344CB8AC3E}">
        <p14:creationId xmlns:p14="http://schemas.microsoft.com/office/powerpoint/2010/main" val="37546879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idx="1"/>
          </p:nvPr>
        </p:nvSpPr>
        <p:spPr>
          <a:xfrm>
            <a:off x="288925" y="2362200"/>
            <a:ext cx="8431213" cy="3886200"/>
          </a:xfrm>
        </p:spPr>
        <p:txBody>
          <a:bodyPr/>
          <a:lstStyle/>
          <a:p>
            <a:pPr eaLnBrk="1" hangingPunct="1">
              <a:spcBef>
                <a:spcPct val="0"/>
              </a:spcBef>
            </a:pPr>
            <a:r>
              <a:rPr lang="en-US" altLang="en-US" dirty="0"/>
              <a:t>Panther Creek Valley Foundation</a:t>
            </a:r>
          </a:p>
          <a:p>
            <a:pPr eaLnBrk="1" hangingPunct="1">
              <a:spcBef>
                <a:spcPct val="0"/>
              </a:spcBef>
            </a:pPr>
            <a:r>
              <a:rPr lang="en-US" altLang="en-US" dirty="0"/>
              <a:t>Office of Surface Mining Reclamation and Enforcement</a:t>
            </a:r>
          </a:p>
          <a:p>
            <a:pPr eaLnBrk="1" hangingPunct="1">
              <a:spcBef>
                <a:spcPct val="0"/>
              </a:spcBef>
            </a:pPr>
            <a:r>
              <a:rPr lang="en-US" altLang="en-US" dirty="0" err="1"/>
              <a:t>Pagnotti</a:t>
            </a:r>
            <a:r>
              <a:rPr lang="en-US" altLang="en-US" dirty="0"/>
              <a:t> Enterprises Inc.</a:t>
            </a:r>
          </a:p>
          <a:p>
            <a:pPr eaLnBrk="1" hangingPunct="1">
              <a:spcBef>
                <a:spcPct val="0"/>
              </a:spcBef>
            </a:pPr>
            <a:r>
              <a:rPr lang="en-US" altLang="en-US" dirty="0"/>
              <a:t>PA. Department of Environmental Protection</a:t>
            </a:r>
          </a:p>
          <a:p>
            <a:pPr eaLnBrk="1" hangingPunct="1">
              <a:spcBef>
                <a:spcPct val="0"/>
              </a:spcBef>
            </a:pPr>
            <a:endParaRPr lang="en-US" altLang="en-US" sz="2800" dirty="0"/>
          </a:p>
        </p:txBody>
      </p:sp>
      <p:pic>
        <p:nvPicPr>
          <p:cNvPr id="23555" name="Picture 7" descr="DEP-rgb"/>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584676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6" name="Group 9"/>
          <p:cNvGrpSpPr>
            <a:grpSpLocks/>
          </p:cNvGrpSpPr>
          <p:nvPr/>
        </p:nvGrpSpPr>
        <p:grpSpPr bwMode="auto">
          <a:xfrm>
            <a:off x="288925" y="355600"/>
            <a:ext cx="8382000" cy="787400"/>
            <a:chOff x="288977" y="355144"/>
            <a:chExt cx="8382000" cy="661312"/>
          </a:xfrm>
        </p:grpSpPr>
        <p:pic>
          <p:nvPicPr>
            <p:cNvPr id="23557" name="Picture 5" descr="Aging bann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a:solidFill>
                    <a:schemeClr val="bg1"/>
                  </a:solidFill>
                </a:rPr>
                <a:t>Project Partners</a:t>
              </a:r>
            </a:p>
          </p:txBody>
        </p:sp>
      </p:grpSp>
    </p:spTree>
    <p:extLst>
      <p:ext uri="{BB962C8B-B14F-4D97-AF65-F5344CB8AC3E}">
        <p14:creationId xmlns:p14="http://schemas.microsoft.com/office/powerpoint/2010/main" val="833065126"/>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128766" y="152400"/>
            <a:ext cx="8939034"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36483" y="384641"/>
              <a:ext cx="80741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2400" dirty="0">
                  <a:solidFill>
                    <a:schemeClr val="bg1"/>
                  </a:solidFill>
                </a:rPr>
                <a:t>5/15: West Decatur Post Office (Morgan Run Recreational Facility)</a:t>
              </a:r>
            </a:p>
          </p:txBody>
        </p:sp>
      </p:grpSp>
      <p:sp>
        <p:nvSpPr>
          <p:cNvPr id="4" name="TextBox 3">
            <a:extLst>
              <a:ext uri="{FF2B5EF4-FFF2-40B4-BE49-F238E27FC236}">
                <a16:creationId xmlns:a16="http://schemas.microsoft.com/office/drawing/2014/main" id="{A4672C4E-F9CF-4599-B5D3-38DC7FA98ED6}"/>
              </a:ext>
            </a:extLst>
          </p:cNvPr>
          <p:cNvSpPr txBox="1"/>
          <p:nvPr/>
        </p:nvSpPr>
        <p:spPr>
          <a:xfrm>
            <a:off x="2590800" y="3733800"/>
            <a:ext cx="3475760" cy="369332"/>
          </a:xfrm>
          <a:prstGeom prst="rect">
            <a:avLst/>
          </a:prstGeom>
          <a:noFill/>
        </p:spPr>
        <p:txBody>
          <a:bodyPr wrap="none" rtlCol="0">
            <a:spAutoFit/>
          </a:bodyPr>
          <a:lstStyle/>
          <a:p>
            <a:r>
              <a:rPr lang="en-US" dirty="0"/>
              <a:t>Project Maps, Plans, and/or Photos</a:t>
            </a:r>
          </a:p>
        </p:txBody>
      </p:sp>
      <p:pic>
        <p:nvPicPr>
          <p:cNvPr id="2" name="Picture 1">
            <a:extLst>
              <a:ext uri="{FF2B5EF4-FFF2-40B4-BE49-F238E27FC236}">
                <a16:creationId xmlns:a16="http://schemas.microsoft.com/office/drawing/2014/main" id="{60047E98-0D75-4741-8FC0-0DF082F658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203698"/>
            <a:ext cx="9144000" cy="5060203"/>
          </a:xfrm>
          <a:prstGeom prst="rect">
            <a:avLst/>
          </a:prstGeom>
        </p:spPr>
      </p:pic>
      <p:sp>
        <p:nvSpPr>
          <p:cNvPr id="3" name="TextBox 2">
            <a:extLst>
              <a:ext uri="{FF2B5EF4-FFF2-40B4-BE49-F238E27FC236}">
                <a16:creationId xmlns:a16="http://schemas.microsoft.com/office/drawing/2014/main" id="{7DEB1B55-EACC-4D91-938F-1A8A8AA2E7F6}"/>
              </a:ext>
            </a:extLst>
          </p:cNvPr>
          <p:cNvSpPr txBox="1"/>
          <p:nvPr/>
        </p:nvSpPr>
        <p:spPr>
          <a:xfrm>
            <a:off x="685800" y="1634719"/>
            <a:ext cx="2971800" cy="923330"/>
          </a:xfrm>
          <a:prstGeom prst="rect">
            <a:avLst/>
          </a:prstGeom>
          <a:noFill/>
        </p:spPr>
        <p:txBody>
          <a:bodyPr wrap="square" rtlCol="0">
            <a:spAutoFit/>
          </a:bodyPr>
          <a:lstStyle/>
          <a:p>
            <a:r>
              <a:rPr lang="en-US" dirty="0">
                <a:solidFill>
                  <a:schemeClr val="bg1"/>
                </a:solidFill>
              </a:rPr>
              <a:t>Dangerous Highwalls</a:t>
            </a:r>
          </a:p>
          <a:p>
            <a:r>
              <a:rPr lang="en-US" dirty="0">
                <a:solidFill>
                  <a:schemeClr val="bg1"/>
                </a:solidFill>
              </a:rPr>
              <a:t>Spoil Areas</a:t>
            </a:r>
          </a:p>
          <a:p>
            <a:r>
              <a:rPr lang="en-US" dirty="0">
                <a:solidFill>
                  <a:schemeClr val="bg1"/>
                </a:solidFill>
              </a:rPr>
              <a:t>Subsidence Area</a:t>
            </a:r>
          </a:p>
        </p:txBody>
      </p:sp>
      <p:cxnSp>
        <p:nvCxnSpPr>
          <p:cNvPr id="6" name="Straight Connector 5">
            <a:extLst>
              <a:ext uri="{FF2B5EF4-FFF2-40B4-BE49-F238E27FC236}">
                <a16:creationId xmlns:a16="http://schemas.microsoft.com/office/drawing/2014/main" id="{04895AD3-D18C-46CA-8310-0772B7B06214}"/>
              </a:ext>
            </a:extLst>
          </p:cNvPr>
          <p:cNvCxnSpPr>
            <a:cxnSpLocks/>
          </p:cNvCxnSpPr>
          <p:nvPr/>
        </p:nvCxnSpPr>
        <p:spPr>
          <a:xfrm>
            <a:off x="128766" y="2362200"/>
            <a:ext cx="557034" cy="0"/>
          </a:xfrm>
          <a:prstGeom prst="line">
            <a:avLst/>
          </a:prstGeom>
          <a:ln w="190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82F27AA-8FB8-4F1F-B313-AB6C0CFAEEC1}"/>
              </a:ext>
            </a:extLst>
          </p:cNvPr>
          <p:cNvCxnSpPr>
            <a:cxnSpLocks/>
          </p:cNvCxnSpPr>
          <p:nvPr/>
        </p:nvCxnSpPr>
        <p:spPr>
          <a:xfrm>
            <a:off x="128766" y="2096384"/>
            <a:ext cx="557034" cy="0"/>
          </a:xfrm>
          <a:prstGeom prst="line">
            <a:avLst/>
          </a:prstGeom>
          <a:ln w="1905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30A41C8-3D0D-49D9-BA70-B46158DD344E}"/>
              </a:ext>
            </a:extLst>
          </p:cNvPr>
          <p:cNvCxnSpPr>
            <a:cxnSpLocks/>
          </p:cNvCxnSpPr>
          <p:nvPr/>
        </p:nvCxnSpPr>
        <p:spPr>
          <a:xfrm>
            <a:off x="128766" y="1828800"/>
            <a:ext cx="557034"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852FBC0-A5A0-4BAA-A079-8D0833AC6FAD}"/>
              </a:ext>
            </a:extLst>
          </p:cNvPr>
          <p:cNvSpPr txBox="1"/>
          <p:nvPr/>
        </p:nvSpPr>
        <p:spPr>
          <a:xfrm>
            <a:off x="6031855" y="4814184"/>
            <a:ext cx="2592376" cy="369332"/>
          </a:xfrm>
          <a:prstGeom prst="rect">
            <a:avLst/>
          </a:prstGeom>
          <a:noFill/>
        </p:spPr>
        <p:txBody>
          <a:bodyPr wrap="none" rtlCol="0">
            <a:spAutoFit/>
          </a:bodyPr>
          <a:lstStyle/>
          <a:p>
            <a:r>
              <a:rPr lang="en-US" dirty="0">
                <a:solidFill>
                  <a:schemeClr val="bg1"/>
                </a:solidFill>
              </a:rPr>
              <a:t>Cen-Clear Camp Buildings</a:t>
            </a:r>
          </a:p>
        </p:txBody>
      </p:sp>
      <p:cxnSp>
        <p:nvCxnSpPr>
          <p:cNvPr id="10" name="Straight Arrow Connector 9">
            <a:extLst>
              <a:ext uri="{FF2B5EF4-FFF2-40B4-BE49-F238E27FC236}">
                <a16:creationId xmlns:a16="http://schemas.microsoft.com/office/drawing/2014/main" id="{0D5398C8-CBDE-47CC-ABB8-F544C6F6449A}"/>
              </a:ext>
            </a:extLst>
          </p:cNvPr>
          <p:cNvCxnSpPr>
            <a:cxnSpLocks/>
            <a:stCxn id="8" idx="1"/>
          </p:cNvCxnSpPr>
          <p:nvPr/>
        </p:nvCxnSpPr>
        <p:spPr>
          <a:xfrm flipH="1" flipV="1">
            <a:off x="4724401" y="3918466"/>
            <a:ext cx="1307454" cy="108038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3F812E4-EAFC-4024-915F-E7CD88192B26}"/>
              </a:ext>
            </a:extLst>
          </p:cNvPr>
          <p:cNvCxnSpPr>
            <a:cxnSpLocks/>
            <a:stCxn id="8" idx="1"/>
          </p:cNvCxnSpPr>
          <p:nvPr/>
        </p:nvCxnSpPr>
        <p:spPr>
          <a:xfrm flipH="1" flipV="1">
            <a:off x="4698067" y="3546102"/>
            <a:ext cx="1333788" cy="145274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E61C5C0-8D21-4A52-9290-197F327A5FDB}"/>
              </a:ext>
            </a:extLst>
          </p:cNvPr>
          <p:cNvCxnSpPr>
            <a:cxnSpLocks/>
            <a:stCxn id="8" idx="1"/>
          </p:cNvCxnSpPr>
          <p:nvPr/>
        </p:nvCxnSpPr>
        <p:spPr>
          <a:xfrm flipH="1" flipV="1">
            <a:off x="3657601" y="3733800"/>
            <a:ext cx="2374254" cy="126505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3570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152400" y="1103390"/>
            <a:ext cx="8872538" cy="5334000"/>
          </a:xfrm>
        </p:spPr>
        <p:txBody>
          <a:bodyPr/>
          <a:lstStyle/>
          <a:p>
            <a:pPr eaLnBrk="1" hangingPunct="1"/>
            <a:r>
              <a:rPr lang="en-US" altLang="en-US" sz="3400" dirty="0">
                <a:solidFill>
                  <a:srgbClr val="000000"/>
                </a:solidFill>
              </a:rPr>
              <a:t>States, Tribes, and local communities have the flexibility to use AML Pilot funds for both the reclamation of impacted lands and waters and brick and mortar needs related to the end-use development project</a:t>
            </a:r>
          </a:p>
          <a:p>
            <a:pPr eaLnBrk="1" hangingPunct="1"/>
            <a:r>
              <a:rPr lang="en-US" altLang="en-US" sz="3400" dirty="0">
                <a:solidFill>
                  <a:srgbClr val="000000"/>
                </a:solidFill>
              </a:rPr>
              <a:t>The Pilot Program offers maximum flexibility in this regard, letting States, Tribes, and local communities balance the needs of an individual project with the ability to fund other priority Pilot projects</a:t>
            </a:r>
          </a:p>
        </p:txBody>
      </p:sp>
      <p:pic>
        <p:nvPicPr>
          <p:cNvPr id="6147" name="Picture 7" descr="DEP-rgb"/>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90276" y="6310467"/>
            <a:ext cx="2034662"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8" name="Group 9"/>
          <p:cNvGrpSpPr>
            <a:grpSpLocks/>
          </p:cNvGrpSpPr>
          <p:nvPr/>
        </p:nvGrpSpPr>
        <p:grpSpPr bwMode="auto">
          <a:xfrm>
            <a:off x="152400" y="152400"/>
            <a:ext cx="8872538" cy="863600"/>
            <a:chOff x="288977" y="355144"/>
            <a:chExt cx="8382000" cy="661312"/>
          </a:xfrm>
        </p:grpSpPr>
        <p:pic>
          <p:nvPicPr>
            <p:cNvPr id="6149" name="Picture 5" descr="Aging bann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Use of AML Pilot Program Funds</a:t>
              </a: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8766" y="152400"/>
            <a:ext cx="8939034"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468463D8-CB9C-448F-98D0-38477A105EE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3013" y="1054520"/>
            <a:ext cx="7737973" cy="5803480"/>
          </a:xfrm>
          <a:prstGeom prst="rect">
            <a:avLst/>
          </a:prstGeom>
        </p:spPr>
      </p:pic>
      <p:sp>
        <p:nvSpPr>
          <p:cNvPr id="6" name="Rectangle 2">
            <a:extLst>
              <a:ext uri="{FF2B5EF4-FFF2-40B4-BE49-F238E27FC236}">
                <a16:creationId xmlns:a16="http://schemas.microsoft.com/office/drawing/2014/main" id="{2F099CA8-4F46-43D9-A633-32C3C0098EDB}"/>
              </a:ext>
            </a:extLst>
          </p:cNvPr>
          <p:cNvSpPr txBox="1">
            <a:spLocks noChangeArrowheads="1"/>
          </p:cNvSpPr>
          <p:nvPr/>
        </p:nvSpPr>
        <p:spPr bwMode="auto">
          <a:xfrm>
            <a:off x="170326" y="152400"/>
            <a:ext cx="9003410" cy="63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2800" dirty="0">
                <a:solidFill>
                  <a:schemeClr val="bg1"/>
                </a:solidFill>
              </a:rPr>
              <a:t>West Decatur Post Office (Morgan Run Recreational Facility</a:t>
            </a:r>
            <a:r>
              <a:rPr lang="en-US" altLang="en-US" sz="3600" dirty="0">
                <a:solidFill>
                  <a:schemeClr val="bg1"/>
                </a:solidFill>
              </a:rPr>
              <a:t>)</a:t>
            </a:r>
          </a:p>
        </p:txBody>
      </p:sp>
    </p:spTree>
    <p:extLst>
      <p:ext uri="{BB962C8B-B14F-4D97-AF65-F5344CB8AC3E}">
        <p14:creationId xmlns:p14="http://schemas.microsoft.com/office/powerpoint/2010/main" val="24590541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8766" y="152400"/>
            <a:ext cx="8939034"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4672C4E-F9CF-4599-B5D3-38DC7FA98ED6}"/>
              </a:ext>
            </a:extLst>
          </p:cNvPr>
          <p:cNvSpPr txBox="1"/>
          <p:nvPr/>
        </p:nvSpPr>
        <p:spPr>
          <a:xfrm>
            <a:off x="2590800" y="3733800"/>
            <a:ext cx="3475760" cy="369332"/>
          </a:xfrm>
          <a:prstGeom prst="rect">
            <a:avLst/>
          </a:prstGeom>
          <a:noFill/>
        </p:spPr>
        <p:txBody>
          <a:bodyPr wrap="none" rtlCol="0">
            <a:spAutoFit/>
          </a:bodyPr>
          <a:lstStyle/>
          <a:p>
            <a:r>
              <a:rPr lang="en-US" dirty="0"/>
              <a:t>Project Maps, Plans, and/or Photos</a:t>
            </a:r>
          </a:p>
        </p:txBody>
      </p:sp>
      <p:pic>
        <p:nvPicPr>
          <p:cNvPr id="8" name="Picture 7">
            <a:extLst>
              <a:ext uri="{FF2B5EF4-FFF2-40B4-BE49-F238E27FC236}">
                <a16:creationId xmlns:a16="http://schemas.microsoft.com/office/drawing/2014/main" id="{5CE2734A-80D8-41E2-8E61-5E75F058A93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1865" y="1052214"/>
            <a:ext cx="7772400" cy="5829300"/>
          </a:xfrm>
          <a:prstGeom prst="rect">
            <a:avLst/>
          </a:prstGeom>
        </p:spPr>
      </p:pic>
      <p:sp>
        <p:nvSpPr>
          <p:cNvPr id="7" name="Rectangle 2">
            <a:extLst>
              <a:ext uri="{FF2B5EF4-FFF2-40B4-BE49-F238E27FC236}">
                <a16:creationId xmlns:a16="http://schemas.microsoft.com/office/drawing/2014/main" id="{882036F9-00A4-4DFC-96C5-AB351211CDFA}"/>
              </a:ext>
            </a:extLst>
          </p:cNvPr>
          <p:cNvSpPr txBox="1">
            <a:spLocks noChangeArrowheads="1"/>
          </p:cNvSpPr>
          <p:nvPr/>
        </p:nvSpPr>
        <p:spPr bwMode="auto">
          <a:xfrm>
            <a:off x="170326" y="152400"/>
            <a:ext cx="9003410" cy="63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2800" dirty="0">
                <a:solidFill>
                  <a:schemeClr val="bg1"/>
                </a:solidFill>
              </a:rPr>
              <a:t>West Decatur Post Office (Morgan Run Recreational Facility</a:t>
            </a:r>
            <a:r>
              <a:rPr lang="en-US" altLang="en-US" sz="3600" dirty="0">
                <a:solidFill>
                  <a:schemeClr val="bg1"/>
                </a:solidFill>
              </a:rPr>
              <a:t>)</a:t>
            </a:r>
          </a:p>
        </p:txBody>
      </p:sp>
    </p:spTree>
    <p:extLst>
      <p:ext uri="{BB962C8B-B14F-4D97-AF65-F5344CB8AC3E}">
        <p14:creationId xmlns:p14="http://schemas.microsoft.com/office/powerpoint/2010/main" val="28303160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Significant Benefits</a:t>
              </a:r>
            </a:p>
          </p:txBody>
        </p:sp>
      </p:grpSp>
      <p:sp>
        <p:nvSpPr>
          <p:cNvPr id="6" name="Content Placeholder 2">
            <a:extLst>
              <a:ext uri="{FF2B5EF4-FFF2-40B4-BE49-F238E27FC236}">
                <a16:creationId xmlns:a16="http://schemas.microsoft.com/office/drawing/2014/main" id="{FC67AEAF-CB15-40CE-9113-D56F85663392}"/>
              </a:ext>
            </a:extLst>
          </p:cNvPr>
          <p:cNvSpPr>
            <a:spLocks noGrp="1"/>
          </p:cNvSpPr>
          <p:nvPr>
            <p:ph idx="1"/>
          </p:nvPr>
        </p:nvSpPr>
        <p:spPr>
          <a:xfrm>
            <a:off x="152400" y="1295400"/>
            <a:ext cx="8778875" cy="5410200"/>
          </a:xfrm>
        </p:spPr>
        <p:txBody>
          <a:bodyPr/>
          <a:lstStyle/>
          <a:p>
            <a:pPr eaLnBrk="1" hangingPunct="1">
              <a:spcBef>
                <a:spcPct val="0"/>
              </a:spcBef>
            </a:pPr>
            <a:r>
              <a:rPr lang="en-US" altLang="en-US" sz="3600" dirty="0">
                <a:latin typeface="Calibri" pitchFamily="34" charset="0"/>
              </a:rPr>
              <a:t>Reclamation of </a:t>
            </a:r>
            <a:r>
              <a:rPr lang="en-US" altLang="en-US" sz="3600" dirty="0" err="1">
                <a:latin typeface="Calibri" pitchFamily="34" charset="0"/>
              </a:rPr>
              <a:t>3,700lf</a:t>
            </a:r>
            <a:r>
              <a:rPr lang="en-US" altLang="en-US" sz="3600" dirty="0">
                <a:latin typeface="Calibri" pitchFamily="34" charset="0"/>
              </a:rPr>
              <a:t> of dangerous highwall, 20 acres of spoil area and 7 acres of subsidence area</a:t>
            </a:r>
          </a:p>
          <a:p>
            <a:pPr eaLnBrk="1" hangingPunct="1">
              <a:spcBef>
                <a:spcPct val="0"/>
              </a:spcBef>
            </a:pPr>
            <a:r>
              <a:rPr lang="en-US" altLang="en-US" sz="3600" dirty="0">
                <a:latin typeface="Calibri" pitchFamily="34" charset="0"/>
              </a:rPr>
              <a:t>Expanded use of the facilities for </a:t>
            </a:r>
            <a:r>
              <a:rPr lang="en-US" altLang="en-US" sz="3600" dirty="0" err="1">
                <a:latin typeface="Calibri" pitchFamily="34" charset="0"/>
              </a:rPr>
              <a:t>CenClear</a:t>
            </a:r>
            <a:r>
              <a:rPr lang="en-US" altLang="en-US" sz="3600" dirty="0">
                <a:latin typeface="Calibri" pitchFamily="34" charset="0"/>
              </a:rPr>
              <a:t> and other local organizations</a:t>
            </a:r>
          </a:p>
          <a:p>
            <a:pPr eaLnBrk="1" hangingPunct="1">
              <a:spcBef>
                <a:spcPct val="0"/>
              </a:spcBef>
            </a:pPr>
            <a:r>
              <a:rPr lang="en-US" altLang="en-US" sz="3600" dirty="0">
                <a:latin typeface="Calibri" pitchFamily="34" charset="0"/>
              </a:rPr>
              <a:t>1 mile of multi-use recreational trail</a:t>
            </a:r>
          </a:p>
          <a:p>
            <a:pPr eaLnBrk="1" hangingPunct="1">
              <a:spcBef>
                <a:spcPct val="0"/>
              </a:spcBef>
            </a:pPr>
            <a:r>
              <a:rPr lang="en-US" altLang="en-US" sz="3600" dirty="0">
                <a:latin typeface="Calibri" pitchFamily="34" charset="0"/>
              </a:rPr>
              <a:t>Parking Lot for public using the facility</a:t>
            </a:r>
          </a:p>
          <a:p>
            <a:pPr eaLnBrk="1" hangingPunct="1">
              <a:spcBef>
                <a:spcPct val="0"/>
              </a:spcBef>
            </a:pPr>
            <a:r>
              <a:rPr lang="en-US" altLang="en-US" sz="3600" dirty="0">
                <a:latin typeface="Calibri" pitchFamily="34" charset="0"/>
              </a:rPr>
              <a:t>Increase of jobs for </a:t>
            </a:r>
            <a:r>
              <a:rPr lang="en-US" altLang="en-US" sz="3600" dirty="0" err="1">
                <a:latin typeface="Calibri" pitchFamily="34" charset="0"/>
              </a:rPr>
              <a:t>CenClear</a:t>
            </a:r>
            <a:endParaRPr lang="en-US" altLang="en-US" sz="3600" dirty="0">
              <a:latin typeface="Calibri" pitchFamily="34" charset="0"/>
            </a:endParaRPr>
          </a:p>
          <a:p>
            <a:pPr eaLnBrk="1" hangingPunct="1">
              <a:spcBef>
                <a:spcPct val="0"/>
              </a:spcBef>
            </a:pPr>
            <a:endParaRPr lang="en-US" altLang="en-US" sz="3600" dirty="0"/>
          </a:p>
          <a:p>
            <a:pPr marL="0" indent="0" eaLnBrk="1" hangingPunct="1">
              <a:spcBef>
                <a:spcPct val="0"/>
              </a:spcBef>
              <a:buNone/>
            </a:pPr>
            <a:endParaRPr lang="en-US" altLang="en-US" sz="3600" dirty="0"/>
          </a:p>
        </p:txBody>
      </p:sp>
      <p:pic>
        <p:nvPicPr>
          <p:cNvPr id="7" name="Picture 7" descr="DEP-rgb">
            <a:extLst>
              <a:ext uri="{FF2B5EF4-FFF2-40B4-BE49-F238E27FC236}">
                <a16:creationId xmlns:a16="http://schemas.microsoft.com/office/drawing/2014/main" id="{5D668EC9-B9AD-4FB0-9FAD-450AB080B12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48400" y="611304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46194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None/>
              </a:pPr>
              <a:r>
                <a:rPr lang="en-US" altLang="en-US" sz="4000" dirty="0">
                  <a:solidFill>
                    <a:schemeClr val="bg1"/>
                  </a:solidFill>
                </a:rPr>
                <a:t>Project Partners</a:t>
              </a:r>
            </a:p>
          </p:txBody>
        </p:sp>
      </p:grpSp>
      <p:sp>
        <p:nvSpPr>
          <p:cNvPr id="5" name="Content Placeholder 2">
            <a:extLst>
              <a:ext uri="{FF2B5EF4-FFF2-40B4-BE49-F238E27FC236}">
                <a16:creationId xmlns:a16="http://schemas.microsoft.com/office/drawing/2014/main" id="{55E45496-CDC5-4A56-95DE-2E842169BCF6}"/>
              </a:ext>
            </a:extLst>
          </p:cNvPr>
          <p:cNvSpPr>
            <a:spLocks noGrp="1"/>
          </p:cNvSpPr>
          <p:nvPr>
            <p:ph idx="1"/>
          </p:nvPr>
        </p:nvSpPr>
        <p:spPr>
          <a:xfrm>
            <a:off x="288925" y="1447800"/>
            <a:ext cx="8474075" cy="4953000"/>
          </a:xfrm>
        </p:spPr>
        <p:txBody>
          <a:bodyPr/>
          <a:lstStyle/>
          <a:p>
            <a:pPr eaLnBrk="1" hangingPunct="1">
              <a:spcBef>
                <a:spcPct val="0"/>
              </a:spcBef>
            </a:pPr>
            <a:r>
              <a:rPr lang="en-US" altLang="en-US" sz="3600" dirty="0">
                <a:latin typeface="Calibri" pitchFamily="34" charset="0"/>
              </a:rPr>
              <a:t>Cen-Clear Child Services, LLC</a:t>
            </a:r>
          </a:p>
          <a:p>
            <a:pPr eaLnBrk="1" hangingPunct="1">
              <a:spcBef>
                <a:spcPct val="0"/>
              </a:spcBef>
            </a:pPr>
            <a:r>
              <a:rPr lang="en-US" altLang="en-US" sz="3600" dirty="0">
                <a:latin typeface="Calibri" pitchFamily="34" charset="0"/>
              </a:rPr>
              <a:t>Office of Surface Mining Reclamation and Enforcement</a:t>
            </a:r>
          </a:p>
          <a:p>
            <a:pPr eaLnBrk="1" hangingPunct="1">
              <a:spcBef>
                <a:spcPct val="0"/>
              </a:spcBef>
            </a:pPr>
            <a:r>
              <a:rPr lang="en-US" altLang="en-US" sz="3600" dirty="0">
                <a:latin typeface="Calibri" pitchFamily="34" charset="0"/>
              </a:rPr>
              <a:t>Pennsylvania Department of Environmental Protection</a:t>
            </a:r>
          </a:p>
          <a:p>
            <a:pPr eaLnBrk="1" hangingPunct="1">
              <a:spcBef>
                <a:spcPct val="0"/>
              </a:spcBef>
            </a:pPr>
            <a:endParaRPr lang="en-US" altLang="en-US" dirty="0">
              <a:latin typeface="Arial" panose="020B0604020202020204" pitchFamily="34" charset="0"/>
              <a:cs typeface="Arial" panose="020B0604020202020204" pitchFamily="34" charset="0"/>
            </a:endParaRPr>
          </a:p>
        </p:txBody>
      </p:sp>
      <p:pic>
        <p:nvPicPr>
          <p:cNvPr id="6" name="Picture 7" descr="DEP-rgb">
            <a:extLst>
              <a:ext uri="{FF2B5EF4-FFF2-40B4-BE49-F238E27FC236}">
                <a16:creationId xmlns:a16="http://schemas.microsoft.com/office/drawing/2014/main" id="{9B570927-3D68-48F8-A077-A9FC9CDEECB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39646" y="611304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50327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128766" y="152400"/>
            <a:ext cx="8939034"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418273" y="355144"/>
              <a:ext cx="80741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2800" dirty="0">
                  <a:solidFill>
                    <a:schemeClr val="bg1"/>
                  </a:solidFill>
                </a:rPr>
                <a:t>6/15:  Crowley Hollow Diversion Channel</a:t>
              </a:r>
            </a:p>
          </p:txBody>
        </p:sp>
      </p:grpSp>
      <p:sp>
        <p:nvSpPr>
          <p:cNvPr id="2" name="TextBox 1">
            <a:extLst>
              <a:ext uri="{FF2B5EF4-FFF2-40B4-BE49-F238E27FC236}">
                <a16:creationId xmlns:a16="http://schemas.microsoft.com/office/drawing/2014/main" id="{90D77543-C270-4C1E-9DA6-6538E09AD070}"/>
              </a:ext>
            </a:extLst>
          </p:cNvPr>
          <p:cNvSpPr txBox="1"/>
          <p:nvPr/>
        </p:nvSpPr>
        <p:spPr>
          <a:xfrm>
            <a:off x="609600" y="1524000"/>
            <a:ext cx="7391400" cy="369332"/>
          </a:xfrm>
          <a:prstGeom prst="rect">
            <a:avLst/>
          </a:prstGeom>
          <a:noFill/>
        </p:spPr>
        <p:txBody>
          <a:bodyPr wrap="square" rtlCol="0">
            <a:spAutoFit/>
          </a:bodyPr>
          <a:lstStyle/>
          <a:p>
            <a:r>
              <a:rPr lang="en-US" dirty="0"/>
              <a:t> </a:t>
            </a:r>
          </a:p>
        </p:txBody>
      </p:sp>
      <p:pic>
        <p:nvPicPr>
          <p:cNvPr id="5" name="Picture 4">
            <a:extLst>
              <a:ext uri="{FF2B5EF4-FFF2-40B4-BE49-F238E27FC236}">
                <a16:creationId xmlns:a16="http://schemas.microsoft.com/office/drawing/2014/main" id="{37E39448-D0E7-4A46-B357-DA867169682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999" y="1447800"/>
            <a:ext cx="8382000" cy="5032821"/>
          </a:xfrm>
          <a:prstGeom prst="rect">
            <a:avLst/>
          </a:prstGeom>
        </p:spPr>
      </p:pic>
    </p:spTree>
    <p:extLst>
      <p:ext uri="{BB962C8B-B14F-4D97-AF65-F5344CB8AC3E}">
        <p14:creationId xmlns:p14="http://schemas.microsoft.com/office/powerpoint/2010/main" val="36855242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128766" y="152400"/>
            <a:ext cx="8939034" cy="863600"/>
            <a:chOff x="288977" y="355144"/>
            <a:chExt cx="8382000" cy="661312"/>
          </a:xfrm>
        </p:grpSpPr>
        <p:pic>
          <p:nvPicPr>
            <p:cNvPr id="19461" name="Picture 5" descr="Aging bann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36483" y="384641"/>
              <a:ext cx="80741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eaLnBrk="1" hangingPunct="1">
                <a:spcBef>
                  <a:spcPct val="0"/>
                </a:spcBef>
                <a:buNone/>
              </a:pPr>
              <a:endParaRPr lang="en-US" altLang="en-US" sz="2800" dirty="0">
                <a:solidFill>
                  <a:prstClr val="white"/>
                </a:solidFill>
              </a:endParaRPr>
            </a:p>
          </p:txBody>
        </p:sp>
      </p:grpSp>
      <p:sp>
        <p:nvSpPr>
          <p:cNvPr id="4" name="TextBox 3">
            <a:extLst>
              <a:ext uri="{FF2B5EF4-FFF2-40B4-BE49-F238E27FC236}">
                <a16:creationId xmlns:a16="http://schemas.microsoft.com/office/drawing/2014/main" id="{DFB99926-DBB6-4AC3-BE33-C16D701C0790}"/>
              </a:ext>
            </a:extLst>
          </p:cNvPr>
          <p:cNvSpPr txBox="1"/>
          <p:nvPr/>
        </p:nvSpPr>
        <p:spPr>
          <a:xfrm>
            <a:off x="1219200" y="6176963"/>
            <a:ext cx="6629400" cy="369332"/>
          </a:xfrm>
          <a:prstGeom prst="rect">
            <a:avLst/>
          </a:prstGeom>
          <a:noFill/>
        </p:spPr>
        <p:txBody>
          <a:bodyPr wrap="square" rtlCol="0">
            <a:spAutoFit/>
          </a:bodyPr>
          <a:lstStyle/>
          <a:p>
            <a:r>
              <a:rPr lang="en-US" dirty="0"/>
              <a:t>View of Crowley Hollow at Milligan Run Road, looking upstream.  </a:t>
            </a:r>
          </a:p>
        </p:txBody>
      </p:sp>
      <p:sp>
        <p:nvSpPr>
          <p:cNvPr id="7" name="Rectangle 2">
            <a:extLst>
              <a:ext uri="{FF2B5EF4-FFF2-40B4-BE49-F238E27FC236}">
                <a16:creationId xmlns:a16="http://schemas.microsoft.com/office/drawing/2014/main" id="{8CC4FB6B-36C8-47BE-ABA8-7D6F9ED00DCE}"/>
              </a:ext>
            </a:extLst>
          </p:cNvPr>
          <p:cNvSpPr txBox="1">
            <a:spLocks noChangeArrowheads="1"/>
          </p:cNvSpPr>
          <p:nvPr/>
        </p:nvSpPr>
        <p:spPr bwMode="auto">
          <a:xfrm>
            <a:off x="266654" y="152400"/>
            <a:ext cx="8610691" cy="597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2800" dirty="0">
                <a:solidFill>
                  <a:schemeClr val="bg1"/>
                </a:solidFill>
              </a:rPr>
              <a:t>Crowley Hollow Diversion Channel</a:t>
            </a:r>
          </a:p>
        </p:txBody>
      </p:sp>
      <p:pic>
        <p:nvPicPr>
          <p:cNvPr id="5" name="Picture 4">
            <a:extLst>
              <a:ext uri="{FF2B5EF4-FFF2-40B4-BE49-F238E27FC236}">
                <a16:creationId xmlns:a16="http://schemas.microsoft.com/office/drawing/2014/main" id="{A136BF2F-EF0A-4F68-B90F-8BAD179240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99606" y="1186015"/>
            <a:ext cx="6299200" cy="4724400"/>
          </a:xfrm>
          <a:prstGeom prst="rect">
            <a:avLst/>
          </a:prstGeom>
        </p:spPr>
      </p:pic>
    </p:spTree>
    <p:extLst>
      <p:ext uri="{BB962C8B-B14F-4D97-AF65-F5344CB8AC3E}">
        <p14:creationId xmlns:p14="http://schemas.microsoft.com/office/powerpoint/2010/main" val="1568490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67212F-D50A-4C64-9FE0-A28750BB2A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765" y="1108005"/>
            <a:ext cx="8939033" cy="5675576"/>
          </a:xfrm>
          <a:prstGeom prst="rect">
            <a:avLst/>
          </a:prstGeom>
        </p:spPr>
      </p:pic>
      <p:grpSp>
        <p:nvGrpSpPr>
          <p:cNvPr id="19458" name="Group 9"/>
          <p:cNvGrpSpPr>
            <a:grpSpLocks/>
          </p:cNvGrpSpPr>
          <p:nvPr/>
        </p:nvGrpSpPr>
        <p:grpSpPr bwMode="auto">
          <a:xfrm>
            <a:off x="128766" y="152400"/>
            <a:ext cx="8939034" cy="863600"/>
            <a:chOff x="288977" y="355144"/>
            <a:chExt cx="8382000" cy="661312"/>
          </a:xfrm>
        </p:grpSpPr>
        <p:pic>
          <p:nvPicPr>
            <p:cNvPr id="19461" name="Picture 5" descr="Aging bann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36483" y="384641"/>
              <a:ext cx="80741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eaLnBrk="1" hangingPunct="1">
                <a:spcBef>
                  <a:spcPct val="0"/>
                </a:spcBef>
                <a:buNone/>
              </a:pPr>
              <a:endParaRPr lang="en-US" altLang="en-US" sz="2800" dirty="0">
                <a:solidFill>
                  <a:prstClr val="white"/>
                </a:solidFill>
              </a:endParaRPr>
            </a:p>
          </p:txBody>
        </p:sp>
      </p:grpSp>
      <p:sp>
        <p:nvSpPr>
          <p:cNvPr id="4" name="TextBox 3">
            <a:extLst>
              <a:ext uri="{FF2B5EF4-FFF2-40B4-BE49-F238E27FC236}">
                <a16:creationId xmlns:a16="http://schemas.microsoft.com/office/drawing/2014/main" id="{DFB99926-DBB6-4AC3-BE33-C16D701C0790}"/>
              </a:ext>
            </a:extLst>
          </p:cNvPr>
          <p:cNvSpPr txBox="1"/>
          <p:nvPr/>
        </p:nvSpPr>
        <p:spPr>
          <a:xfrm>
            <a:off x="5334000" y="1108005"/>
            <a:ext cx="3681235" cy="1384995"/>
          </a:xfrm>
          <a:prstGeom prst="rect">
            <a:avLst/>
          </a:prstGeom>
          <a:noFill/>
        </p:spPr>
        <p:txBody>
          <a:bodyPr wrap="square" rtlCol="0">
            <a:spAutoFit/>
          </a:bodyPr>
          <a:lstStyle/>
          <a:p>
            <a:r>
              <a:rPr lang="en-US" sz="2800" b="1" dirty="0">
                <a:solidFill>
                  <a:srgbClr val="FFFF00"/>
                </a:solidFill>
              </a:rPr>
              <a:t>View of the confluence of Cooks Run (left) and Crowley Hollow (right)</a:t>
            </a:r>
          </a:p>
        </p:txBody>
      </p:sp>
      <p:sp>
        <p:nvSpPr>
          <p:cNvPr id="7" name="Rectangle 2">
            <a:extLst>
              <a:ext uri="{FF2B5EF4-FFF2-40B4-BE49-F238E27FC236}">
                <a16:creationId xmlns:a16="http://schemas.microsoft.com/office/drawing/2014/main" id="{8CC4FB6B-36C8-47BE-ABA8-7D6F9ED00DCE}"/>
              </a:ext>
            </a:extLst>
          </p:cNvPr>
          <p:cNvSpPr txBox="1">
            <a:spLocks noChangeArrowheads="1"/>
          </p:cNvSpPr>
          <p:nvPr/>
        </p:nvSpPr>
        <p:spPr bwMode="auto">
          <a:xfrm>
            <a:off x="266654" y="152400"/>
            <a:ext cx="8610691" cy="597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2800" dirty="0">
                <a:solidFill>
                  <a:schemeClr val="bg1"/>
                </a:solidFill>
              </a:rPr>
              <a:t>Crowley Hollow Diversion Channel</a:t>
            </a:r>
          </a:p>
        </p:txBody>
      </p:sp>
    </p:spTree>
    <p:extLst>
      <p:ext uri="{BB962C8B-B14F-4D97-AF65-F5344CB8AC3E}">
        <p14:creationId xmlns:p14="http://schemas.microsoft.com/office/powerpoint/2010/main" val="35548618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Significant Benefits</a:t>
              </a:r>
            </a:p>
          </p:txBody>
        </p:sp>
      </p:grpSp>
      <p:sp>
        <p:nvSpPr>
          <p:cNvPr id="6" name="Content Placeholder 2">
            <a:extLst>
              <a:ext uri="{FF2B5EF4-FFF2-40B4-BE49-F238E27FC236}">
                <a16:creationId xmlns:a16="http://schemas.microsoft.com/office/drawing/2014/main" id="{FC67AEAF-CB15-40CE-9113-D56F85663392}"/>
              </a:ext>
            </a:extLst>
          </p:cNvPr>
          <p:cNvSpPr>
            <a:spLocks noGrp="1"/>
          </p:cNvSpPr>
          <p:nvPr>
            <p:ph idx="1"/>
          </p:nvPr>
        </p:nvSpPr>
        <p:spPr>
          <a:xfrm>
            <a:off x="152400" y="1054520"/>
            <a:ext cx="8778875" cy="5651080"/>
          </a:xfrm>
        </p:spPr>
        <p:txBody>
          <a:bodyPr/>
          <a:lstStyle/>
          <a:p>
            <a:r>
              <a:rPr lang="en-US" sz="1800" dirty="0"/>
              <a:t>The removal of Crowley Hollow is an integral and necessary part of restoring the quality of the Cooks Run watershed.  1,230 pounds per day of acid, 70 pounds of aluminum, 120 pounds of iron, and 30 pounds of manganese will be removed from Cooks Run when the project is completed.</a:t>
            </a:r>
          </a:p>
          <a:p>
            <a:pPr eaLnBrk="1" hangingPunct="1">
              <a:spcBef>
                <a:spcPct val="0"/>
              </a:spcBef>
            </a:pPr>
            <a:r>
              <a:rPr lang="en-US" sz="1800" dirty="0">
                <a:latin typeface="Calibri" panose="020F0502020204030204" pitchFamily="34" charset="0"/>
                <a:ea typeface="Calibri" panose="020F0502020204030204" pitchFamily="34" charset="0"/>
                <a:cs typeface="Times New Roman" panose="02020603050405020304" pitchFamily="18" charset="0"/>
              </a:rPr>
              <a:t>The project is located within the Sproul State Forest and is open to the public. The project will help bring back the land and water to its natural state to be enjoyed by all the citizens that enjoy hunting, fishing, hiking, camping, ATV riding, and sightseeing, which will attract increased tourism to the area. </a:t>
            </a:r>
            <a:endParaRPr lang="en-US" altLang="en-US" sz="1800" dirty="0">
              <a:latin typeface="Calibri" pitchFamily="34" charset="0"/>
            </a:endParaRPr>
          </a:p>
          <a:p>
            <a:pPr eaLnBrk="1" hangingPunct="1">
              <a:spcBef>
                <a:spcPct val="0"/>
              </a:spcBef>
            </a:pPr>
            <a:r>
              <a:rPr lang="en-US" sz="1800" dirty="0">
                <a:latin typeface="Calibri" panose="020F0502020204030204" pitchFamily="34" charset="0"/>
                <a:ea typeface="Calibri" panose="020F0502020204030204" pitchFamily="34" charset="0"/>
                <a:cs typeface="Times New Roman" panose="02020603050405020304" pitchFamily="18" charset="0"/>
              </a:rPr>
              <a:t>Using the PFBC formula for calculating the value of a Cold Water Fishery (1,100 fishing trips per year X $78.02 spent per fishing trip X Stream Miles), the value for the 1.1 miles of impacted stream on Cooks Run is approximately $94,404.20 in lost revenue for the local economy per year.  </a:t>
            </a:r>
          </a:p>
          <a:p>
            <a:pPr eaLnBrk="1" hangingPunct="1">
              <a:spcBef>
                <a:spcPct val="0"/>
              </a:spcBef>
            </a:pPr>
            <a:r>
              <a:rPr lang="en-US" sz="1800" dirty="0">
                <a:latin typeface="Calibri" panose="020F0502020204030204" pitchFamily="34" charset="0"/>
                <a:ea typeface="Calibri" panose="020F0502020204030204" pitchFamily="34" charset="0"/>
                <a:cs typeface="Times New Roman" panose="02020603050405020304" pitchFamily="18" charset="0"/>
              </a:rPr>
              <a:t>The short term gain in employment during the construction of an estimated 2 years will benefit the local economy by providing work.  The project will need materials such as clay, stone, pipe, and seeding materials from local suppliers, which will help sustain the local economy during the construction period. The project will create or maintain approximately 30 jobs during the construction period.</a:t>
            </a:r>
          </a:p>
          <a:p>
            <a:pPr eaLnBrk="1" hangingPunct="1">
              <a:spcBef>
                <a:spcPct val="0"/>
              </a:spcBef>
            </a:pPr>
            <a:endParaRPr lang="en-US" altLang="en-US" sz="3600" dirty="0"/>
          </a:p>
          <a:p>
            <a:pPr marL="0" indent="0" eaLnBrk="1" hangingPunct="1">
              <a:spcBef>
                <a:spcPct val="0"/>
              </a:spcBef>
              <a:buNone/>
            </a:pPr>
            <a:endParaRPr lang="en-US" altLang="en-US" sz="3600" dirty="0"/>
          </a:p>
        </p:txBody>
      </p:sp>
      <p:pic>
        <p:nvPicPr>
          <p:cNvPr id="7" name="Picture 7" descr="DEP-rgb">
            <a:extLst>
              <a:ext uri="{FF2B5EF4-FFF2-40B4-BE49-F238E27FC236}">
                <a16:creationId xmlns:a16="http://schemas.microsoft.com/office/drawing/2014/main" id="{5D668EC9-B9AD-4FB0-9FAD-450AB080B12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85366" y="6293077"/>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40892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None/>
              </a:pPr>
              <a:r>
                <a:rPr lang="en-US" altLang="en-US" sz="4000" dirty="0">
                  <a:solidFill>
                    <a:schemeClr val="bg1"/>
                  </a:solidFill>
                </a:rPr>
                <a:t>Project Partners</a:t>
              </a:r>
            </a:p>
          </p:txBody>
        </p:sp>
      </p:grpSp>
      <p:sp>
        <p:nvSpPr>
          <p:cNvPr id="5" name="Content Placeholder 2">
            <a:extLst>
              <a:ext uri="{FF2B5EF4-FFF2-40B4-BE49-F238E27FC236}">
                <a16:creationId xmlns:a16="http://schemas.microsoft.com/office/drawing/2014/main" id="{55E45496-CDC5-4A56-95DE-2E842169BCF6}"/>
              </a:ext>
            </a:extLst>
          </p:cNvPr>
          <p:cNvSpPr>
            <a:spLocks noGrp="1"/>
          </p:cNvSpPr>
          <p:nvPr>
            <p:ph idx="1"/>
          </p:nvPr>
        </p:nvSpPr>
        <p:spPr>
          <a:xfrm>
            <a:off x="288925" y="1447800"/>
            <a:ext cx="8474075" cy="4953000"/>
          </a:xfrm>
        </p:spPr>
        <p:txBody>
          <a:bodyPr/>
          <a:lstStyle/>
          <a:p>
            <a:pPr eaLnBrk="1" hangingPunct="1">
              <a:spcBef>
                <a:spcPct val="0"/>
              </a:spcBef>
            </a:pPr>
            <a:r>
              <a:rPr lang="en-US" altLang="en-US" sz="3600" dirty="0">
                <a:latin typeface="Calibri" pitchFamily="34" charset="0"/>
              </a:rPr>
              <a:t>Lock Haven University</a:t>
            </a:r>
          </a:p>
          <a:p>
            <a:pPr eaLnBrk="1" hangingPunct="1">
              <a:spcBef>
                <a:spcPct val="0"/>
              </a:spcBef>
            </a:pPr>
            <a:r>
              <a:rPr lang="en-US" altLang="en-US" sz="3600" dirty="0">
                <a:latin typeface="Calibri" pitchFamily="34" charset="0"/>
              </a:rPr>
              <a:t>Pennsylvania Fish and Boat Commission</a:t>
            </a:r>
          </a:p>
          <a:p>
            <a:pPr eaLnBrk="1" hangingPunct="1">
              <a:spcBef>
                <a:spcPct val="0"/>
              </a:spcBef>
            </a:pPr>
            <a:r>
              <a:rPr lang="en-US" altLang="en-US" sz="3600" dirty="0">
                <a:latin typeface="Calibri" pitchFamily="34" charset="0"/>
              </a:rPr>
              <a:t>Penn State University - Hazelton</a:t>
            </a:r>
          </a:p>
          <a:p>
            <a:pPr eaLnBrk="1" hangingPunct="1">
              <a:spcBef>
                <a:spcPct val="0"/>
              </a:spcBef>
            </a:pPr>
            <a:r>
              <a:rPr lang="en-US" altLang="en-US" sz="3600" dirty="0">
                <a:latin typeface="Calibri" pitchFamily="34" charset="0"/>
              </a:rPr>
              <a:t>Clinton County Conservation District</a:t>
            </a:r>
          </a:p>
          <a:p>
            <a:pPr eaLnBrk="1" hangingPunct="1">
              <a:spcBef>
                <a:spcPct val="0"/>
              </a:spcBef>
            </a:pPr>
            <a:r>
              <a:rPr lang="en-US" altLang="en-US" sz="3600" dirty="0">
                <a:latin typeface="Calibri" pitchFamily="34" charset="0"/>
              </a:rPr>
              <a:t>Pennsylvania Department of Conservation and Natural Resources</a:t>
            </a:r>
          </a:p>
          <a:p>
            <a:pPr eaLnBrk="1" hangingPunct="1">
              <a:spcBef>
                <a:spcPct val="0"/>
              </a:spcBef>
            </a:pPr>
            <a:r>
              <a:rPr lang="en-US" altLang="en-US" sz="3600" dirty="0">
                <a:latin typeface="Calibri" pitchFamily="34" charset="0"/>
              </a:rPr>
              <a:t>Pennsylvania Department of Environmental Protection</a:t>
            </a:r>
          </a:p>
          <a:p>
            <a:pPr eaLnBrk="1" hangingPunct="1">
              <a:spcBef>
                <a:spcPct val="0"/>
              </a:spcBef>
            </a:pPr>
            <a:endParaRPr lang="en-US" altLang="en-US" dirty="0">
              <a:latin typeface="Arial" panose="020B0604020202020204" pitchFamily="34" charset="0"/>
              <a:cs typeface="Arial" panose="020B0604020202020204" pitchFamily="34" charset="0"/>
            </a:endParaRPr>
          </a:p>
        </p:txBody>
      </p:sp>
      <p:pic>
        <p:nvPicPr>
          <p:cNvPr id="6" name="Picture 7" descr="DEP-rgb">
            <a:extLst>
              <a:ext uri="{FF2B5EF4-FFF2-40B4-BE49-F238E27FC236}">
                <a16:creationId xmlns:a16="http://schemas.microsoft.com/office/drawing/2014/main" id="{9B570927-3D68-48F8-A077-A9FC9CDEECB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39646" y="611304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51848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128766" y="152400"/>
            <a:ext cx="8939034"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36483" y="384641"/>
              <a:ext cx="80741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7/15:  Huling Branch East</a:t>
              </a:r>
            </a:p>
          </p:txBody>
        </p:sp>
      </p:grpSp>
      <p:sp>
        <p:nvSpPr>
          <p:cNvPr id="4" name="TextBox 3">
            <a:extLst>
              <a:ext uri="{FF2B5EF4-FFF2-40B4-BE49-F238E27FC236}">
                <a16:creationId xmlns:a16="http://schemas.microsoft.com/office/drawing/2014/main" id="{A4672C4E-F9CF-4599-B5D3-38DC7FA98ED6}"/>
              </a:ext>
            </a:extLst>
          </p:cNvPr>
          <p:cNvSpPr txBox="1"/>
          <p:nvPr/>
        </p:nvSpPr>
        <p:spPr>
          <a:xfrm>
            <a:off x="2590800" y="3733800"/>
            <a:ext cx="3475760" cy="369332"/>
          </a:xfrm>
          <a:prstGeom prst="rect">
            <a:avLst/>
          </a:prstGeom>
          <a:noFill/>
        </p:spPr>
        <p:txBody>
          <a:bodyPr wrap="none" rtlCol="0">
            <a:spAutoFit/>
          </a:bodyPr>
          <a:lstStyle/>
          <a:p>
            <a:r>
              <a:rPr lang="en-US" dirty="0"/>
              <a:t>Project Maps, Plans, and/or Photos</a:t>
            </a:r>
          </a:p>
        </p:txBody>
      </p:sp>
      <p:pic>
        <p:nvPicPr>
          <p:cNvPr id="3" name="Picture 2">
            <a:extLst>
              <a:ext uri="{FF2B5EF4-FFF2-40B4-BE49-F238E27FC236}">
                <a16:creationId xmlns:a16="http://schemas.microsoft.com/office/drawing/2014/main" id="{51DFC9A2-062F-4D25-A320-5762774BE58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83218" y="1066800"/>
            <a:ext cx="8777563" cy="5334000"/>
          </a:xfrm>
          <a:prstGeom prst="rect">
            <a:avLst/>
          </a:prstGeom>
        </p:spPr>
      </p:pic>
      <p:sp>
        <p:nvSpPr>
          <p:cNvPr id="5" name="TextBox 4">
            <a:extLst>
              <a:ext uri="{FF2B5EF4-FFF2-40B4-BE49-F238E27FC236}">
                <a16:creationId xmlns:a16="http://schemas.microsoft.com/office/drawing/2014/main" id="{0DCE6377-3F3E-4B8C-A6BF-A8DEB7C2EE6F}"/>
              </a:ext>
            </a:extLst>
          </p:cNvPr>
          <p:cNvSpPr txBox="1"/>
          <p:nvPr/>
        </p:nvSpPr>
        <p:spPr>
          <a:xfrm>
            <a:off x="914399" y="3225969"/>
            <a:ext cx="1535001" cy="523220"/>
          </a:xfrm>
          <a:prstGeom prst="rect">
            <a:avLst/>
          </a:prstGeom>
          <a:solidFill>
            <a:schemeClr val="bg1"/>
          </a:solidFill>
          <a:ln w="28575">
            <a:solidFill>
              <a:srgbClr val="C00000"/>
            </a:solidFill>
          </a:ln>
        </p:spPr>
        <p:txBody>
          <a:bodyPr wrap="square" rtlCol="0">
            <a:spAutoFit/>
          </a:bodyPr>
          <a:lstStyle/>
          <a:p>
            <a:r>
              <a:rPr lang="en-US" sz="1400" dirty="0"/>
              <a:t>AMLF 6679-02(SL) &amp; 6679-01(GO)</a:t>
            </a:r>
          </a:p>
        </p:txBody>
      </p:sp>
      <p:cxnSp>
        <p:nvCxnSpPr>
          <p:cNvPr id="7" name="Straight Arrow Connector 6">
            <a:extLst>
              <a:ext uri="{FF2B5EF4-FFF2-40B4-BE49-F238E27FC236}">
                <a16:creationId xmlns:a16="http://schemas.microsoft.com/office/drawing/2014/main" id="{68A1D3D1-F2BB-4000-866F-EEB20241237B}"/>
              </a:ext>
            </a:extLst>
          </p:cNvPr>
          <p:cNvCxnSpPr>
            <a:cxnSpLocks/>
          </p:cNvCxnSpPr>
          <p:nvPr/>
        </p:nvCxnSpPr>
        <p:spPr>
          <a:xfrm>
            <a:off x="2449401" y="3487579"/>
            <a:ext cx="827199" cy="93202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A25FC64-8241-4A04-9937-6066C99B63EB}"/>
              </a:ext>
            </a:extLst>
          </p:cNvPr>
          <p:cNvSpPr txBox="1"/>
          <p:nvPr/>
        </p:nvSpPr>
        <p:spPr>
          <a:xfrm>
            <a:off x="3789836" y="1151351"/>
            <a:ext cx="2476501" cy="307777"/>
          </a:xfrm>
          <a:prstGeom prst="rect">
            <a:avLst/>
          </a:prstGeom>
          <a:solidFill>
            <a:schemeClr val="bg1"/>
          </a:solidFill>
          <a:ln w="28575">
            <a:solidFill>
              <a:srgbClr val="C00000"/>
            </a:solidFill>
          </a:ln>
        </p:spPr>
        <p:txBody>
          <a:bodyPr wrap="square" rtlCol="0">
            <a:spAutoFit/>
          </a:bodyPr>
          <a:lstStyle/>
          <a:p>
            <a:r>
              <a:rPr lang="en-US" sz="1400" dirty="0"/>
              <a:t>Previous Huling Branch Project</a:t>
            </a:r>
          </a:p>
        </p:txBody>
      </p:sp>
      <p:cxnSp>
        <p:nvCxnSpPr>
          <p:cNvPr id="9" name="Straight Arrow Connector 8">
            <a:extLst>
              <a:ext uri="{FF2B5EF4-FFF2-40B4-BE49-F238E27FC236}">
                <a16:creationId xmlns:a16="http://schemas.microsoft.com/office/drawing/2014/main" id="{7C5F8265-2EAA-4154-9C8B-1DE76823E914}"/>
              </a:ext>
            </a:extLst>
          </p:cNvPr>
          <p:cNvCxnSpPr>
            <a:cxnSpLocks/>
            <a:stCxn id="11" idx="2"/>
          </p:cNvCxnSpPr>
          <p:nvPr/>
        </p:nvCxnSpPr>
        <p:spPr>
          <a:xfrm>
            <a:off x="5028087" y="1459128"/>
            <a:ext cx="77313" cy="75067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6038C58-10F6-4B48-8EB1-C7ED704B046D}"/>
              </a:ext>
            </a:extLst>
          </p:cNvPr>
          <p:cNvSpPr txBox="1"/>
          <p:nvPr/>
        </p:nvSpPr>
        <p:spPr>
          <a:xfrm>
            <a:off x="4315562" y="3579911"/>
            <a:ext cx="1674060" cy="307777"/>
          </a:xfrm>
          <a:prstGeom prst="rect">
            <a:avLst/>
          </a:prstGeom>
          <a:solidFill>
            <a:schemeClr val="bg1"/>
          </a:solidFill>
          <a:ln w="28575">
            <a:solidFill>
              <a:srgbClr val="C00000"/>
            </a:solidFill>
          </a:ln>
        </p:spPr>
        <p:txBody>
          <a:bodyPr wrap="square" rtlCol="0">
            <a:spAutoFit/>
          </a:bodyPr>
          <a:lstStyle/>
          <a:p>
            <a:r>
              <a:rPr lang="en-US" sz="1400" dirty="0"/>
              <a:t>AMLF 1123-09(DPE)</a:t>
            </a:r>
          </a:p>
        </p:txBody>
      </p:sp>
      <p:cxnSp>
        <p:nvCxnSpPr>
          <p:cNvPr id="12" name="Straight Arrow Connector 11">
            <a:extLst>
              <a:ext uri="{FF2B5EF4-FFF2-40B4-BE49-F238E27FC236}">
                <a16:creationId xmlns:a16="http://schemas.microsoft.com/office/drawing/2014/main" id="{D3FBFF5A-4760-493B-BD3D-079EB91E3D30}"/>
              </a:ext>
            </a:extLst>
          </p:cNvPr>
          <p:cNvCxnSpPr>
            <a:cxnSpLocks/>
            <a:stCxn id="14" idx="3"/>
          </p:cNvCxnSpPr>
          <p:nvPr/>
        </p:nvCxnSpPr>
        <p:spPr>
          <a:xfrm>
            <a:off x="5989622" y="3733800"/>
            <a:ext cx="411178" cy="53563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20E2913-D6E2-4FDA-9056-5C98220A73E6}"/>
              </a:ext>
            </a:extLst>
          </p:cNvPr>
          <p:cNvSpPr txBox="1"/>
          <p:nvPr/>
        </p:nvSpPr>
        <p:spPr>
          <a:xfrm>
            <a:off x="4648200" y="6062246"/>
            <a:ext cx="1585480" cy="523220"/>
          </a:xfrm>
          <a:prstGeom prst="rect">
            <a:avLst/>
          </a:prstGeom>
          <a:solidFill>
            <a:schemeClr val="bg1"/>
          </a:solidFill>
          <a:ln w="28575">
            <a:solidFill>
              <a:srgbClr val="C00000"/>
            </a:solidFill>
          </a:ln>
        </p:spPr>
        <p:txBody>
          <a:bodyPr wrap="square" rtlCol="0">
            <a:spAutoFit/>
          </a:bodyPr>
          <a:lstStyle/>
          <a:p>
            <a:r>
              <a:rPr lang="en-US" sz="1400" dirty="0"/>
              <a:t>AMLF 1123-05(DH) &amp; 1123-06(SA)</a:t>
            </a:r>
          </a:p>
        </p:txBody>
      </p:sp>
      <p:cxnSp>
        <p:nvCxnSpPr>
          <p:cNvPr id="15" name="Straight Arrow Connector 14">
            <a:extLst>
              <a:ext uri="{FF2B5EF4-FFF2-40B4-BE49-F238E27FC236}">
                <a16:creationId xmlns:a16="http://schemas.microsoft.com/office/drawing/2014/main" id="{4D139C99-203B-4E15-A2C4-BD7EA9FA0AE2}"/>
              </a:ext>
            </a:extLst>
          </p:cNvPr>
          <p:cNvCxnSpPr>
            <a:cxnSpLocks/>
            <a:stCxn id="17" idx="3"/>
          </p:cNvCxnSpPr>
          <p:nvPr/>
        </p:nvCxnSpPr>
        <p:spPr>
          <a:xfrm flipV="1">
            <a:off x="6233680" y="6019800"/>
            <a:ext cx="1005320" cy="30405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10B0578-B040-41F0-ABCB-2446A2556316}"/>
              </a:ext>
            </a:extLst>
          </p:cNvPr>
          <p:cNvSpPr txBox="1"/>
          <p:nvPr/>
        </p:nvSpPr>
        <p:spPr>
          <a:xfrm>
            <a:off x="7239000" y="3281690"/>
            <a:ext cx="1608122" cy="523220"/>
          </a:xfrm>
          <a:prstGeom prst="rect">
            <a:avLst/>
          </a:prstGeom>
          <a:solidFill>
            <a:schemeClr val="bg1"/>
          </a:solidFill>
          <a:ln w="28575">
            <a:solidFill>
              <a:srgbClr val="C00000"/>
            </a:solidFill>
          </a:ln>
        </p:spPr>
        <p:txBody>
          <a:bodyPr wrap="square" rtlCol="0">
            <a:spAutoFit/>
          </a:bodyPr>
          <a:lstStyle/>
          <a:p>
            <a:r>
              <a:rPr lang="en-US" sz="1400" dirty="0">
                <a:latin typeface="+mj-lt"/>
                <a:cs typeface="Times New Roman" panose="02020603050405020304" pitchFamily="18" charset="0"/>
              </a:rPr>
              <a:t>AMLF 1123-07(DH) &amp; 1123-08(SA)</a:t>
            </a:r>
          </a:p>
        </p:txBody>
      </p:sp>
      <p:cxnSp>
        <p:nvCxnSpPr>
          <p:cNvPr id="20" name="Straight Arrow Connector 19">
            <a:extLst>
              <a:ext uri="{FF2B5EF4-FFF2-40B4-BE49-F238E27FC236}">
                <a16:creationId xmlns:a16="http://schemas.microsoft.com/office/drawing/2014/main" id="{C1F8E38A-F0EC-48C5-8371-C7C602B68FA2}"/>
              </a:ext>
            </a:extLst>
          </p:cNvPr>
          <p:cNvCxnSpPr>
            <a:cxnSpLocks/>
            <a:stCxn id="21" idx="2"/>
          </p:cNvCxnSpPr>
          <p:nvPr/>
        </p:nvCxnSpPr>
        <p:spPr>
          <a:xfrm>
            <a:off x="8043061" y="3804910"/>
            <a:ext cx="385572" cy="147472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9616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1"/>
          </p:nvPr>
        </p:nvSpPr>
        <p:spPr>
          <a:xfrm>
            <a:off x="114990" y="1785919"/>
            <a:ext cx="8858115" cy="4545012"/>
          </a:xfrm>
        </p:spPr>
        <p:txBody>
          <a:bodyPr/>
          <a:lstStyle/>
          <a:p>
            <a:pPr eaLnBrk="1" hangingPunct="1">
              <a:spcBef>
                <a:spcPct val="0"/>
              </a:spcBef>
            </a:pPr>
            <a:r>
              <a:rPr lang="en-US" altLang="en-US" sz="3000" dirty="0"/>
              <a:t>AML Pilot Program Guidance for the 2018 AML Pilot funding was issued by OSMRE on September 14, 2018</a:t>
            </a:r>
          </a:p>
          <a:p>
            <a:pPr eaLnBrk="1" hangingPunct="1">
              <a:spcBef>
                <a:spcPct val="0"/>
              </a:spcBef>
            </a:pPr>
            <a:r>
              <a:rPr lang="en-US" altLang="en-US" sz="3000" dirty="0"/>
              <a:t>PA submitted its 2018 AML Economic &amp; Community Development Pilot Program Grant Application to OSMRE on November 1, 2018 </a:t>
            </a:r>
            <a:r>
              <a:rPr lang="en-US" altLang="en-US" sz="3000" dirty="0">
                <a:solidFill>
                  <a:srgbClr val="FF0000"/>
                </a:solidFill>
              </a:rPr>
              <a:t>(to make the funding available for projects)</a:t>
            </a:r>
          </a:p>
          <a:p>
            <a:pPr eaLnBrk="1" hangingPunct="1">
              <a:spcBef>
                <a:spcPct val="0"/>
              </a:spcBef>
            </a:pPr>
            <a:r>
              <a:rPr lang="en-US" altLang="en-US" sz="3000" dirty="0"/>
              <a:t>PA’s AML Pilot Program Grant Application was approved by OSMRE on November 19, 2018 with a period of performance of December 1, 2018 to November 30, 2021</a:t>
            </a:r>
          </a:p>
          <a:p>
            <a:pPr eaLnBrk="1" hangingPunct="1">
              <a:spcBef>
                <a:spcPct val="0"/>
              </a:spcBef>
            </a:pPr>
            <a:endParaRPr lang="en-US" altLang="en-US" dirty="0"/>
          </a:p>
        </p:txBody>
      </p:sp>
      <p:pic>
        <p:nvPicPr>
          <p:cNvPr id="9219" name="Picture 7" descr="DEP-rgb"/>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05600" y="6275277"/>
            <a:ext cx="2267505" cy="478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0" name="Group 9"/>
          <p:cNvGrpSpPr>
            <a:grpSpLocks/>
          </p:cNvGrpSpPr>
          <p:nvPr/>
        </p:nvGrpSpPr>
        <p:grpSpPr bwMode="auto">
          <a:xfrm>
            <a:off x="117566" y="185600"/>
            <a:ext cx="8839200" cy="1549400"/>
            <a:chOff x="255945" y="282585"/>
            <a:chExt cx="8382000" cy="661312"/>
          </a:xfrm>
        </p:grpSpPr>
        <p:pic>
          <p:nvPicPr>
            <p:cNvPr id="9221" name="Picture 5" descr="Aging bann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5945" y="282585"/>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ctangle 2"/>
            <p:cNvSpPr txBox="1">
              <a:spLocks noChangeArrowheads="1"/>
            </p:cNvSpPr>
            <p:nvPr/>
          </p:nvSpPr>
          <p:spPr bwMode="auto">
            <a:xfrm>
              <a:off x="650270" y="304318"/>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AML Pilot Program Guidelines and Grant Application Timelines</a:t>
              </a: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128766" y="152400"/>
            <a:ext cx="8939034"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36483" y="384641"/>
              <a:ext cx="80741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Huling Branch East</a:t>
              </a:r>
            </a:p>
          </p:txBody>
        </p:sp>
      </p:grpSp>
      <p:pic>
        <p:nvPicPr>
          <p:cNvPr id="2" name="Picture 1">
            <a:extLst>
              <a:ext uri="{FF2B5EF4-FFF2-40B4-BE49-F238E27FC236}">
                <a16:creationId xmlns:a16="http://schemas.microsoft.com/office/drawing/2014/main" id="{05B04F12-EF30-4FE6-A949-CA40EAD8699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8695" y="1228305"/>
            <a:ext cx="8639175" cy="5438775"/>
          </a:xfrm>
          <a:prstGeom prst="rect">
            <a:avLst/>
          </a:prstGeom>
        </p:spPr>
      </p:pic>
      <p:sp>
        <p:nvSpPr>
          <p:cNvPr id="3" name="TextBox 2">
            <a:extLst>
              <a:ext uri="{FF2B5EF4-FFF2-40B4-BE49-F238E27FC236}">
                <a16:creationId xmlns:a16="http://schemas.microsoft.com/office/drawing/2014/main" id="{E333681A-DD14-41DD-BBCE-6B7FF19DAD83}"/>
              </a:ext>
            </a:extLst>
          </p:cNvPr>
          <p:cNvSpPr txBox="1"/>
          <p:nvPr/>
        </p:nvSpPr>
        <p:spPr>
          <a:xfrm>
            <a:off x="410137" y="1295400"/>
            <a:ext cx="4038600" cy="1323439"/>
          </a:xfrm>
          <a:prstGeom prst="rect">
            <a:avLst/>
          </a:prstGeom>
          <a:solidFill>
            <a:schemeClr val="bg1"/>
          </a:solidFill>
          <a:ln w="28575">
            <a:solidFill>
              <a:srgbClr val="C00000"/>
            </a:solidFill>
          </a:ln>
        </p:spPr>
        <p:txBody>
          <a:bodyPr wrap="square" rtlCol="0">
            <a:spAutoFit/>
          </a:bodyPr>
          <a:lstStyle/>
          <a:p>
            <a:r>
              <a:rPr lang="en-US" sz="1600" dirty="0"/>
              <a:t>AMLF No. 1123-05(DH) is often referred to as “The Pit” where ATVs attempt to climb the 80-foot dangerous highwall. There have been many failed hill-climb attempts which result in life-flight evacuations.</a:t>
            </a:r>
          </a:p>
        </p:txBody>
      </p:sp>
    </p:spTree>
    <p:extLst>
      <p:ext uri="{BB962C8B-B14F-4D97-AF65-F5344CB8AC3E}">
        <p14:creationId xmlns:p14="http://schemas.microsoft.com/office/powerpoint/2010/main" val="40011513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128766" y="152400"/>
            <a:ext cx="8939034"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36483" y="384641"/>
              <a:ext cx="80741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Huling Branch East</a:t>
              </a:r>
            </a:p>
          </p:txBody>
        </p:sp>
      </p:grpSp>
      <p:pic>
        <p:nvPicPr>
          <p:cNvPr id="2" name="Picture 1">
            <a:extLst>
              <a:ext uri="{FF2B5EF4-FFF2-40B4-BE49-F238E27FC236}">
                <a16:creationId xmlns:a16="http://schemas.microsoft.com/office/drawing/2014/main" id="{10AA7187-7CDC-4950-9455-A891864FE50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092491" y="1267766"/>
            <a:ext cx="4884327" cy="5410200"/>
          </a:xfrm>
          <a:prstGeom prst="rect">
            <a:avLst/>
          </a:prstGeom>
        </p:spPr>
      </p:pic>
      <p:sp>
        <p:nvSpPr>
          <p:cNvPr id="4" name="TextBox 3">
            <a:extLst>
              <a:ext uri="{FF2B5EF4-FFF2-40B4-BE49-F238E27FC236}">
                <a16:creationId xmlns:a16="http://schemas.microsoft.com/office/drawing/2014/main" id="{A4672C4E-F9CF-4599-B5D3-38DC7FA98ED6}"/>
              </a:ext>
            </a:extLst>
          </p:cNvPr>
          <p:cNvSpPr txBox="1"/>
          <p:nvPr/>
        </p:nvSpPr>
        <p:spPr>
          <a:xfrm>
            <a:off x="2793117" y="6120825"/>
            <a:ext cx="2667000" cy="584775"/>
          </a:xfrm>
          <a:prstGeom prst="rect">
            <a:avLst/>
          </a:prstGeom>
          <a:solidFill>
            <a:schemeClr val="bg1"/>
          </a:solidFill>
          <a:ln w="28575">
            <a:solidFill>
              <a:srgbClr val="C00000"/>
            </a:solidFill>
          </a:ln>
        </p:spPr>
        <p:txBody>
          <a:bodyPr wrap="square" rtlCol="0">
            <a:spAutoFit/>
          </a:bodyPr>
          <a:lstStyle/>
          <a:p>
            <a:r>
              <a:rPr lang="en-US" sz="1600" dirty="0"/>
              <a:t>Map of Whiskey Springs Trail System  in Sproul State Forest</a:t>
            </a:r>
          </a:p>
        </p:txBody>
      </p:sp>
      <p:pic>
        <p:nvPicPr>
          <p:cNvPr id="3" name="Picture 2">
            <a:extLst>
              <a:ext uri="{FF2B5EF4-FFF2-40B4-BE49-F238E27FC236}">
                <a16:creationId xmlns:a16="http://schemas.microsoft.com/office/drawing/2014/main" id="{44DC6522-FF4D-4272-B4E2-FB705B1BF03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8766" y="1093314"/>
            <a:ext cx="3490220" cy="3930626"/>
          </a:xfrm>
          <a:prstGeom prst="rect">
            <a:avLst/>
          </a:prstGeom>
        </p:spPr>
      </p:pic>
      <p:pic>
        <p:nvPicPr>
          <p:cNvPr id="5" name="Picture 4">
            <a:extLst>
              <a:ext uri="{FF2B5EF4-FFF2-40B4-BE49-F238E27FC236}">
                <a16:creationId xmlns:a16="http://schemas.microsoft.com/office/drawing/2014/main" id="{B1A1861A-F6EE-4F70-9FEF-357D500B6DA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33856" y="5070848"/>
            <a:ext cx="1390650" cy="942975"/>
          </a:xfrm>
          <a:prstGeom prst="rect">
            <a:avLst/>
          </a:prstGeom>
        </p:spPr>
      </p:pic>
      <p:pic>
        <p:nvPicPr>
          <p:cNvPr id="6" name="Picture 5">
            <a:extLst>
              <a:ext uri="{FF2B5EF4-FFF2-40B4-BE49-F238E27FC236}">
                <a16:creationId xmlns:a16="http://schemas.microsoft.com/office/drawing/2014/main" id="{30148E6B-5320-4745-B4A3-D102C6ADC8B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8766" y="5070848"/>
            <a:ext cx="2139992" cy="1501622"/>
          </a:xfrm>
          <a:prstGeom prst="rect">
            <a:avLst/>
          </a:prstGeom>
        </p:spPr>
      </p:pic>
      <p:sp>
        <p:nvSpPr>
          <p:cNvPr id="7" name="TextBox 6">
            <a:extLst>
              <a:ext uri="{FF2B5EF4-FFF2-40B4-BE49-F238E27FC236}">
                <a16:creationId xmlns:a16="http://schemas.microsoft.com/office/drawing/2014/main" id="{2FB8AF30-5A4D-4E39-8516-4C480664BF37}"/>
              </a:ext>
            </a:extLst>
          </p:cNvPr>
          <p:cNvSpPr txBox="1"/>
          <p:nvPr/>
        </p:nvSpPr>
        <p:spPr>
          <a:xfrm>
            <a:off x="6949582" y="2564554"/>
            <a:ext cx="1605102" cy="523220"/>
          </a:xfrm>
          <a:prstGeom prst="rect">
            <a:avLst/>
          </a:prstGeom>
          <a:solidFill>
            <a:schemeClr val="bg1"/>
          </a:solidFill>
          <a:ln w="28575">
            <a:solidFill>
              <a:srgbClr val="C00000"/>
            </a:solidFill>
          </a:ln>
        </p:spPr>
        <p:txBody>
          <a:bodyPr wrap="square" rtlCol="0">
            <a:spAutoFit/>
          </a:bodyPr>
          <a:lstStyle/>
          <a:p>
            <a:r>
              <a:rPr lang="en-US" sz="1400" dirty="0"/>
              <a:t>Hazard Area is start of 1123-05(DH).</a:t>
            </a:r>
          </a:p>
        </p:txBody>
      </p:sp>
      <p:cxnSp>
        <p:nvCxnSpPr>
          <p:cNvPr id="9" name="Straight Arrow Connector 8">
            <a:extLst>
              <a:ext uri="{FF2B5EF4-FFF2-40B4-BE49-F238E27FC236}">
                <a16:creationId xmlns:a16="http://schemas.microsoft.com/office/drawing/2014/main" id="{4DF2D80B-CE31-46DE-8858-F71E4437C4A3}"/>
              </a:ext>
            </a:extLst>
          </p:cNvPr>
          <p:cNvCxnSpPr>
            <a:cxnSpLocks/>
            <a:stCxn id="7" idx="2"/>
          </p:cNvCxnSpPr>
          <p:nvPr/>
        </p:nvCxnSpPr>
        <p:spPr>
          <a:xfrm flipH="1">
            <a:off x="6781800" y="3087774"/>
            <a:ext cx="970333" cy="87084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B667F27-AC1D-46A3-9267-A4054BDD6354}"/>
              </a:ext>
            </a:extLst>
          </p:cNvPr>
          <p:cNvSpPr txBox="1"/>
          <p:nvPr/>
        </p:nvSpPr>
        <p:spPr>
          <a:xfrm>
            <a:off x="3807035" y="1100240"/>
            <a:ext cx="1512183" cy="307777"/>
          </a:xfrm>
          <a:prstGeom prst="rect">
            <a:avLst/>
          </a:prstGeom>
          <a:solidFill>
            <a:schemeClr val="bg1"/>
          </a:solidFill>
          <a:ln w="28575">
            <a:solidFill>
              <a:srgbClr val="C00000"/>
            </a:solidFill>
          </a:ln>
        </p:spPr>
        <p:txBody>
          <a:bodyPr wrap="square" rtlCol="0">
            <a:spAutoFit/>
          </a:bodyPr>
          <a:lstStyle/>
          <a:p>
            <a:r>
              <a:rPr lang="en-US" sz="1400" dirty="0"/>
              <a:t>Camping Allowed</a:t>
            </a:r>
          </a:p>
        </p:txBody>
      </p:sp>
      <p:cxnSp>
        <p:nvCxnSpPr>
          <p:cNvPr id="11" name="Straight Arrow Connector 10">
            <a:extLst>
              <a:ext uri="{FF2B5EF4-FFF2-40B4-BE49-F238E27FC236}">
                <a16:creationId xmlns:a16="http://schemas.microsoft.com/office/drawing/2014/main" id="{E3CC99A1-324D-4C4B-A9A9-DC7F56A4D0C2}"/>
              </a:ext>
            </a:extLst>
          </p:cNvPr>
          <p:cNvCxnSpPr>
            <a:cxnSpLocks/>
            <a:stCxn id="13" idx="2"/>
          </p:cNvCxnSpPr>
          <p:nvPr/>
        </p:nvCxnSpPr>
        <p:spPr>
          <a:xfrm>
            <a:off x="4563127" y="1408017"/>
            <a:ext cx="451291" cy="56577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264523C0-F5BD-495B-AA09-249D0BBC95AC}"/>
              </a:ext>
            </a:extLst>
          </p:cNvPr>
          <p:cNvSpPr/>
          <p:nvPr/>
        </p:nvSpPr>
        <p:spPr>
          <a:xfrm>
            <a:off x="617619" y="2877699"/>
            <a:ext cx="401284" cy="4201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FF427E7-1D27-41FB-A9B6-F0B6840FC013}"/>
              </a:ext>
            </a:extLst>
          </p:cNvPr>
          <p:cNvSpPr/>
          <p:nvPr/>
        </p:nvSpPr>
        <p:spPr>
          <a:xfrm>
            <a:off x="1439757" y="2457417"/>
            <a:ext cx="672428" cy="63035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28FF62B6-E45F-4DB2-8B99-BB727218D756}"/>
              </a:ext>
            </a:extLst>
          </p:cNvPr>
          <p:cNvSpPr/>
          <p:nvPr/>
        </p:nvSpPr>
        <p:spPr>
          <a:xfrm>
            <a:off x="2063468" y="3149987"/>
            <a:ext cx="865713" cy="1414120"/>
          </a:xfrm>
          <a:custGeom>
            <a:avLst/>
            <a:gdLst>
              <a:gd name="connsiteX0" fmla="*/ 296091 w 748937"/>
              <a:gd name="connsiteY0" fmla="*/ 3429 h 1231338"/>
              <a:gd name="connsiteX1" fmla="*/ 252548 w 748937"/>
              <a:gd name="connsiteY1" fmla="*/ 12138 h 1231338"/>
              <a:gd name="connsiteX2" fmla="*/ 209005 w 748937"/>
              <a:gd name="connsiteY2" fmla="*/ 55681 h 1231338"/>
              <a:gd name="connsiteX3" fmla="*/ 182880 w 748937"/>
              <a:gd name="connsiteY3" fmla="*/ 73098 h 1231338"/>
              <a:gd name="connsiteX4" fmla="*/ 113211 w 748937"/>
              <a:gd name="connsiteY4" fmla="*/ 134058 h 1231338"/>
              <a:gd name="connsiteX5" fmla="*/ 78377 w 748937"/>
              <a:gd name="connsiteY5" fmla="*/ 186309 h 1231338"/>
              <a:gd name="connsiteX6" fmla="*/ 60960 w 748937"/>
              <a:gd name="connsiteY6" fmla="*/ 212435 h 1231338"/>
              <a:gd name="connsiteX7" fmla="*/ 34834 w 748937"/>
              <a:gd name="connsiteY7" fmla="*/ 290812 h 1231338"/>
              <a:gd name="connsiteX8" fmla="*/ 17417 w 748937"/>
              <a:gd name="connsiteY8" fmla="*/ 343064 h 1231338"/>
              <a:gd name="connsiteX9" fmla="*/ 8708 w 748937"/>
              <a:gd name="connsiteY9" fmla="*/ 369189 h 1231338"/>
              <a:gd name="connsiteX10" fmla="*/ 0 w 748937"/>
              <a:gd name="connsiteY10" fmla="*/ 438858 h 1231338"/>
              <a:gd name="connsiteX11" fmla="*/ 17417 w 748937"/>
              <a:gd name="connsiteY11" fmla="*/ 656572 h 1231338"/>
              <a:gd name="connsiteX12" fmla="*/ 43542 w 748937"/>
              <a:gd name="connsiteY12" fmla="*/ 743658 h 1231338"/>
              <a:gd name="connsiteX13" fmla="*/ 60960 w 748937"/>
              <a:gd name="connsiteY13" fmla="*/ 761075 h 1231338"/>
              <a:gd name="connsiteX14" fmla="*/ 87085 w 748937"/>
              <a:gd name="connsiteY14" fmla="*/ 813326 h 1231338"/>
              <a:gd name="connsiteX15" fmla="*/ 121920 w 748937"/>
              <a:gd name="connsiteY15" fmla="*/ 848161 h 1231338"/>
              <a:gd name="connsiteX16" fmla="*/ 148045 w 748937"/>
              <a:gd name="connsiteY16" fmla="*/ 891704 h 1231338"/>
              <a:gd name="connsiteX17" fmla="*/ 156754 w 748937"/>
              <a:gd name="connsiteY17" fmla="*/ 917829 h 1231338"/>
              <a:gd name="connsiteX18" fmla="*/ 182880 w 748937"/>
              <a:gd name="connsiteY18" fmla="*/ 943955 h 1231338"/>
              <a:gd name="connsiteX19" fmla="*/ 217714 w 748937"/>
              <a:gd name="connsiteY19" fmla="*/ 996206 h 1231338"/>
              <a:gd name="connsiteX20" fmla="*/ 287382 w 748937"/>
              <a:gd name="connsiteY20" fmla="*/ 1065875 h 1231338"/>
              <a:gd name="connsiteX21" fmla="*/ 304800 w 748937"/>
              <a:gd name="connsiteY21" fmla="*/ 1083292 h 1231338"/>
              <a:gd name="connsiteX22" fmla="*/ 330925 w 748937"/>
              <a:gd name="connsiteY22" fmla="*/ 1100709 h 1231338"/>
              <a:gd name="connsiteX23" fmla="*/ 409302 w 748937"/>
              <a:gd name="connsiteY23" fmla="*/ 1161669 h 1231338"/>
              <a:gd name="connsiteX24" fmla="*/ 478971 w 748937"/>
              <a:gd name="connsiteY24" fmla="*/ 1179086 h 1231338"/>
              <a:gd name="connsiteX25" fmla="*/ 531222 w 748937"/>
              <a:gd name="connsiteY25" fmla="*/ 1196504 h 1231338"/>
              <a:gd name="connsiteX26" fmla="*/ 600891 w 748937"/>
              <a:gd name="connsiteY26" fmla="*/ 1213921 h 1231338"/>
              <a:gd name="connsiteX27" fmla="*/ 670560 w 748937"/>
              <a:gd name="connsiteY27" fmla="*/ 1231338 h 1231338"/>
              <a:gd name="connsiteX28" fmla="*/ 714102 w 748937"/>
              <a:gd name="connsiteY28" fmla="*/ 1222629 h 1231338"/>
              <a:gd name="connsiteX29" fmla="*/ 748937 w 748937"/>
              <a:gd name="connsiteY29" fmla="*/ 1179086 h 1231338"/>
              <a:gd name="connsiteX30" fmla="*/ 740228 w 748937"/>
              <a:gd name="connsiteY30" fmla="*/ 1065875 h 1231338"/>
              <a:gd name="connsiteX31" fmla="*/ 687977 w 748937"/>
              <a:gd name="connsiteY31" fmla="*/ 996206 h 1231338"/>
              <a:gd name="connsiteX32" fmla="*/ 661851 w 748937"/>
              <a:gd name="connsiteY32" fmla="*/ 978789 h 1231338"/>
              <a:gd name="connsiteX33" fmla="*/ 653142 w 748937"/>
              <a:gd name="connsiteY33" fmla="*/ 952664 h 1231338"/>
              <a:gd name="connsiteX34" fmla="*/ 609600 w 748937"/>
              <a:gd name="connsiteY34" fmla="*/ 917829 h 1231338"/>
              <a:gd name="connsiteX35" fmla="*/ 592182 w 748937"/>
              <a:gd name="connsiteY35" fmla="*/ 900412 h 1231338"/>
              <a:gd name="connsiteX36" fmla="*/ 539931 w 748937"/>
              <a:gd name="connsiteY36" fmla="*/ 865578 h 1231338"/>
              <a:gd name="connsiteX37" fmla="*/ 513805 w 748937"/>
              <a:gd name="connsiteY37" fmla="*/ 848161 h 1231338"/>
              <a:gd name="connsiteX38" fmla="*/ 487680 w 748937"/>
              <a:gd name="connsiteY38" fmla="*/ 830744 h 1231338"/>
              <a:gd name="connsiteX39" fmla="*/ 452845 w 748937"/>
              <a:gd name="connsiteY39" fmla="*/ 795909 h 1231338"/>
              <a:gd name="connsiteX40" fmla="*/ 418011 w 748937"/>
              <a:gd name="connsiteY40" fmla="*/ 761075 h 1231338"/>
              <a:gd name="connsiteX41" fmla="*/ 383177 w 748937"/>
              <a:gd name="connsiteY41" fmla="*/ 708824 h 1231338"/>
              <a:gd name="connsiteX42" fmla="*/ 348342 w 748937"/>
              <a:gd name="connsiteY42" fmla="*/ 665281 h 1231338"/>
              <a:gd name="connsiteX43" fmla="*/ 322217 w 748937"/>
              <a:gd name="connsiteY43" fmla="*/ 613029 h 1231338"/>
              <a:gd name="connsiteX44" fmla="*/ 313508 w 748937"/>
              <a:gd name="connsiteY44" fmla="*/ 586904 h 1231338"/>
              <a:gd name="connsiteX45" fmla="*/ 296091 w 748937"/>
              <a:gd name="connsiteY45" fmla="*/ 491109 h 1231338"/>
              <a:gd name="connsiteX46" fmla="*/ 304800 w 748937"/>
              <a:gd name="connsiteY46" fmla="*/ 299521 h 1231338"/>
              <a:gd name="connsiteX47" fmla="*/ 357051 w 748937"/>
              <a:gd name="connsiteY47" fmla="*/ 282104 h 1231338"/>
              <a:gd name="connsiteX48" fmla="*/ 418011 w 748937"/>
              <a:gd name="connsiteY48" fmla="*/ 264686 h 1231338"/>
              <a:gd name="connsiteX49" fmla="*/ 478971 w 748937"/>
              <a:gd name="connsiteY49" fmla="*/ 255978 h 1231338"/>
              <a:gd name="connsiteX50" fmla="*/ 505097 w 748937"/>
              <a:gd name="connsiteY50" fmla="*/ 238561 h 1231338"/>
              <a:gd name="connsiteX51" fmla="*/ 513805 w 748937"/>
              <a:gd name="connsiteY51" fmla="*/ 212435 h 1231338"/>
              <a:gd name="connsiteX52" fmla="*/ 487680 w 748937"/>
              <a:gd name="connsiteY52" fmla="*/ 99224 h 1231338"/>
              <a:gd name="connsiteX53" fmla="*/ 461554 w 748937"/>
              <a:gd name="connsiteY53" fmla="*/ 90515 h 1231338"/>
              <a:gd name="connsiteX54" fmla="*/ 435428 w 748937"/>
              <a:gd name="connsiteY54" fmla="*/ 73098 h 1231338"/>
              <a:gd name="connsiteX55" fmla="*/ 365760 w 748937"/>
              <a:gd name="connsiteY55" fmla="*/ 12138 h 1231338"/>
              <a:gd name="connsiteX56" fmla="*/ 296091 w 748937"/>
              <a:gd name="connsiteY56" fmla="*/ 3429 h 123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48937" h="1231338">
                <a:moveTo>
                  <a:pt x="296091" y="3429"/>
                </a:moveTo>
                <a:cubicBezTo>
                  <a:pt x="277222" y="3429"/>
                  <a:pt x="266407" y="6941"/>
                  <a:pt x="252548" y="12138"/>
                </a:cubicBezTo>
                <a:cubicBezTo>
                  <a:pt x="215390" y="26072"/>
                  <a:pt x="234551" y="30135"/>
                  <a:pt x="209005" y="55681"/>
                </a:cubicBezTo>
                <a:cubicBezTo>
                  <a:pt x="201604" y="63082"/>
                  <a:pt x="190757" y="66206"/>
                  <a:pt x="182880" y="73098"/>
                </a:cubicBezTo>
                <a:cubicBezTo>
                  <a:pt x="101374" y="144416"/>
                  <a:pt x="172000" y="94866"/>
                  <a:pt x="113211" y="134058"/>
                </a:cubicBezTo>
                <a:lnTo>
                  <a:pt x="78377" y="186309"/>
                </a:lnTo>
                <a:cubicBezTo>
                  <a:pt x="72571" y="195018"/>
                  <a:pt x="64270" y="202506"/>
                  <a:pt x="60960" y="212435"/>
                </a:cubicBezTo>
                <a:lnTo>
                  <a:pt x="34834" y="290812"/>
                </a:lnTo>
                <a:lnTo>
                  <a:pt x="17417" y="343064"/>
                </a:lnTo>
                <a:lnTo>
                  <a:pt x="8708" y="369189"/>
                </a:lnTo>
                <a:cubicBezTo>
                  <a:pt x="5805" y="392412"/>
                  <a:pt x="0" y="415454"/>
                  <a:pt x="0" y="438858"/>
                </a:cubicBezTo>
                <a:cubicBezTo>
                  <a:pt x="0" y="545833"/>
                  <a:pt x="-287" y="576903"/>
                  <a:pt x="17417" y="656572"/>
                </a:cubicBezTo>
                <a:cubicBezTo>
                  <a:pt x="20800" y="671796"/>
                  <a:pt x="37339" y="737455"/>
                  <a:pt x="43542" y="743658"/>
                </a:cubicBezTo>
                <a:lnTo>
                  <a:pt x="60960" y="761075"/>
                </a:lnTo>
                <a:cubicBezTo>
                  <a:pt x="69389" y="786363"/>
                  <a:pt x="68668" y="791839"/>
                  <a:pt x="87085" y="813326"/>
                </a:cubicBezTo>
                <a:cubicBezTo>
                  <a:pt x="97772" y="825794"/>
                  <a:pt x="121920" y="848161"/>
                  <a:pt x="121920" y="848161"/>
                </a:cubicBezTo>
                <a:cubicBezTo>
                  <a:pt x="146586" y="922161"/>
                  <a:pt x="112186" y="831939"/>
                  <a:pt x="148045" y="891704"/>
                </a:cubicBezTo>
                <a:cubicBezTo>
                  <a:pt x="152768" y="899575"/>
                  <a:pt x="151662" y="910191"/>
                  <a:pt x="156754" y="917829"/>
                </a:cubicBezTo>
                <a:cubicBezTo>
                  <a:pt x="163586" y="928076"/>
                  <a:pt x="175319" y="934233"/>
                  <a:pt x="182880" y="943955"/>
                </a:cubicBezTo>
                <a:cubicBezTo>
                  <a:pt x="195731" y="960478"/>
                  <a:pt x="202912" y="981404"/>
                  <a:pt x="217714" y="996206"/>
                </a:cubicBezTo>
                <a:lnTo>
                  <a:pt x="287382" y="1065875"/>
                </a:lnTo>
                <a:cubicBezTo>
                  <a:pt x="293188" y="1071681"/>
                  <a:pt x="297968" y="1078737"/>
                  <a:pt x="304800" y="1083292"/>
                </a:cubicBezTo>
                <a:cubicBezTo>
                  <a:pt x="313508" y="1089098"/>
                  <a:pt x="322885" y="1094009"/>
                  <a:pt x="330925" y="1100709"/>
                </a:cubicBezTo>
                <a:cubicBezTo>
                  <a:pt x="357280" y="1122672"/>
                  <a:pt x="371571" y="1152236"/>
                  <a:pt x="409302" y="1161669"/>
                </a:cubicBezTo>
                <a:cubicBezTo>
                  <a:pt x="432525" y="1167475"/>
                  <a:pt x="456262" y="1171516"/>
                  <a:pt x="478971" y="1179086"/>
                </a:cubicBezTo>
                <a:cubicBezTo>
                  <a:pt x="496388" y="1184892"/>
                  <a:pt x="513411" y="1192051"/>
                  <a:pt x="531222" y="1196504"/>
                </a:cubicBezTo>
                <a:cubicBezTo>
                  <a:pt x="554445" y="1202310"/>
                  <a:pt x="578182" y="1206352"/>
                  <a:pt x="600891" y="1213921"/>
                </a:cubicBezTo>
                <a:cubicBezTo>
                  <a:pt x="641059" y="1227309"/>
                  <a:pt x="618016" y="1220829"/>
                  <a:pt x="670560" y="1231338"/>
                </a:cubicBezTo>
                <a:cubicBezTo>
                  <a:pt x="685074" y="1228435"/>
                  <a:pt x="700497" y="1228460"/>
                  <a:pt x="714102" y="1222629"/>
                </a:cubicBezTo>
                <a:cubicBezTo>
                  <a:pt x="725686" y="1217664"/>
                  <a:pt x="743837" y="1186736"/>
                  <a:pt x="748937" y="1179086"/>
                </a:cubicBezTo>
                <a:cubicBezTo>
                  <a:pt x="746034" y="1141349"/>
                  <a:pt x="749860" y="1102477"/>
                  <a:pt x="740228" y="1065875"/>
                </a:cubicBezTo>
                <a:cubicBezTo>
                  <a:pt x="736515" y="1051764"/>
                  <a:pt x="706202" y="1010786"/>
                  <a:pt x="687977" y="996206"/>
                </a:cubicBezTo>
                <a:cubicBezTo>
                  <a:pt x="679804" y="989668"/>
                  <a:pt x="670560" y="984595"/>
                  <a:pt x="661851" y="978789"/>
                </a:cubicBezTo>
                <a:cubicBezTo>
                  <a:pt x="658948" y="970081"/>
                  <a:pt x="657865" y="960535"/>
                  <a:pt x="653142" y="952664"/>
                </a:cubicBezTo>
                <a:cubicBezTo>
                  <a:pt x="643436" y="936487"/>
                  <a:pt x="623294" y="928784"/>
                  <a:pt x="609600" y="917829"/>
                </a:cubicBezTo>
                <a:cubicBezTo>
                  <a:pt x="603189" y="912700"/>
                  <a:pt x="598751" y="905338"/>
                  <a:pt x="592182" y="900412"/>
                </a:cubicBezTo>
                <a:cubicBezTo>
                  <a:pt x="575436" y="887853"/>
                  <a:pt x="557348" y="877189"/>
                  <a:pt x="539931" y="865578"/>
                </a:cubicBezTo>
                <a:lnTo>
                  <a:pt x="513805" y="848161"/>
                </a:lnTo>
                <a:lnTo>
                  <a:pt x="487680" y="830744"/>
                </a:lnTo>
                <a:cubicBezTo>
                  <a:pt x="464456" y="761075"/>
                  <a:pt x="499292" y="842356"/>
                  <a:pt x="452845" y="795909"/>
                </a:cubicBezTo>
                <a:cubicBezTo>
                  <a:pt x="406399" y="749463"/>
                  <a:pt x="487682" y="784300"/>
                  <a:pt x="418011" y="761075"/>
                </a:cubicBezTo>
                <a:cubicBezTo>
                  <a:pt x="406400" y="743658"/>
                  <a:pt x="397978" y="723626"/>
                  <a:pt x="383177" y="708824"/>
                </a:cubicBezTo>
                <a:cubicBezTo>
                  <a:pt x="358359" y="684005"/>
                  <a:pt x="370315" y="698238"/>
                  <a:pt x="348342" y="665281"/>
                </a:cubicBezTo>
                <a:cubicBezTo>
                  <a:pt x="326458" y="599623"/>
                  <a:pt x="355976" y="680545"/>
                  <a:pt x="322217" y="613029"/>
                </a:cubicBezTo>
                <a:cubicBezTo>
                  <a:pt x="318112" y="604819"/>
                  <a:pt x="316030" y="595730"/>
                  <a:pt x="313508" y="586904"/>
                </a:cubicBezTo>
                <a:cubicBezTo>
                  <a:pt x="301779" y="545851"/>
                  <a:pt x="303137" y="540431"/>
                  <a:pt x="296091" y="491109"/>
                </a:cubicBezTo>
                <a:cubicBezTo>
                  <a:pt x="298994" y="427246"/>
                  <a:pt x="286900" y="360892"/>
                  <a:pt x="304800" y="299521"/>
                </a:cubicBezTo>
                <a:cubicBezTo>
                  <a:pt x="309941" y="281896"/>
                  <a:pt x="339634" y="287910"/>
                  <a:pt x="357051" y="282104"/>
                </a:cubicBezTo>
                <a:cubicBezTo>
                  <a:pt x="379434" y="274643"/>
                  <a:pt x="393955" y="269060"/>
                  <a:pt x="418011" y="264686"/>
                </a:cubicBezTo>
                <a:cubicBezTo>
                  <a:pt x="438206" y="261014"/>
                  <a:pt x="458651" y="258881"/>
                  <a:pt x="478971" y="255978"/>
                </a:cubicBezTo>
                <a:cubicBezTo>
                  <a:pt x="487680" y="250172"/>
                  <a:pt x="498559" y="246734"/>
                  <a:pt x="505097" y="238561"/>
                </a:cubicBezTo>
                <a:cubicBezTo>
                  <a:pt x="510831" y="231393"/>
                  <a:pt x="513805" y="221615"/>
                  <a:pt x="513805" y="212435"/>
                </a:cubicBezTo>
                <a:cubicBezTo>
                  <a:pt x="513805" y="188291"/>
                  <a:pt x="517782" y="123305"/>
                  <a:pt x="487680" y="99224"/>
                </a:cubicBezTo>
                <a:cubicBezTo>
                  <a:pt x="480512" y="93489"/>
                  <a:pt x="469765" y="94620"/>
                  <a:pt x="461554" y="90515"/>
                </a:cubicBezTo>
                <a:cubicBezTo>
                  <a:pt x="452193" y="85834"/>
                  <a:pt x="444137" y="78904"/>
                  <a:pt x="435428" y="73098"/>
                </a:cubicBezTo>
                <a:cubicBezTo>
                  <a:pt x="406400" y="29555"/>
                  <a:pt x="426719" y="52777"/>
                  <a:pt x="365760" y="12138"/>
                </a:cubicBezTo>
                <a:cubicBezTo>
                  <a:pt x="334804" y="-8499"/>
                  <a:pt x="314960" y="3429"/>
                  <a:pt x="296091" y="3429"/>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6E6E4506-D42F-4501-9301-5C2DAD52AAC2}"/>
              </a:ext>
            </a:extLst>
          </p:cNvPr>
          <p:cNvCxnSpPr>
            <a:cxnSpLocks/>
            <a:stCxn id="29" idx="2"/>
            <a:endCxn id="20" idx="0"/>
          </p:cNvCxnSpPr>
          <p:nvPr/>
        </p:nvCxnSpPr>
        <p:spPr>
          <a:xfrm flipH="1">
            <a:off x="818261" y="1581480"/>
            <a:ext cx="1070980" cy="12962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747D51F-E2EF-47D1-AEBF-93EBEB256956}"/>
              </a:ext>
            </a:extLst>
          </p:cNvPr>
          <p:cNvCxnSpPr>
            <a:cxnSpLocks/>
            <a:stCxn id="29" idx="2"/>
            <a:endCxn id="21" idx="0"/>
          </p:cNvCxnSpPr>
          <p:nvPr/>
        </p:nvCxnSpPr>
        <p:spPr>
          <a:xfrm flipH="1">
            <a:off x="1775971" y="1581480"/>
            <a:ext cx="113270" cy="8759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A9CA218-D5AC-42C7-9009-C1DA679AB5F6}"/>
              </a:ext>
            </a:extLst>
          </p:cNvPr>
          <p:cNvCxnSpPr>
            <a:cxnSpLocks/>
            <a:stCxn id="29" idx="2"/>
            <a:endCxn id="22" idx="0"/>
          </p:cNvCxnSpPr>
          <p:nvPr/>
        </p:nvCxnSpPr>
        <p:spPr>
          <a:xfrm>
            <a:off x="1889241" y="1581480"/>
            <a:ext cx="516485" cy="157244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11248FB-B2FB-4018-A1C7-C42F928131E4}"/>
              </a:ext>
            </a:extLst>
          </p:cNvPr>
          <p:cNvSpPr txBox="1"/>
          <p:nvPr/>
        </p:nvSpPr>
        <p:spPr>
          <a:xfrm>
            <a:off x="985365" y="1273703"/>
            <a:ext cx="1807752" cy="307777"/>
          </a:xfrm>
          <a:prstGeom prst="rect">
            <a:avLst/>
          </a:prstGeom>
          <a:solidFill>
            <a:schemeClr val="bg1"/>
          </a:solidFill>
          <a:ln w="28575">
            <a:solidFill>
              <a:schemeClr val="tx1"/>
            </a:solidFill>
          </a:ln>
        </p:spPr>
        <p:txBody>
          <a:bodyPr wrap="square" rtlCol="0">
            <a:spAutoFit/>
          </a:bodyPr>
          <a:lstStyle/>
          <a:p>
            <a:r>
              <a:rPr lang="en-US" sz="1400" dirty="0"/>
              <a:t>Proposed Reclamation</a:t>
            </a:r>
          </a:p>
        </p:txBody>
      </p:sp>
    </p:spTree>
    <p:extLst>
      <p:ext uri="{BB962C8B-B14F-4D97-AF65-F5344CB8AC3E}">
        <p14:creationId xmlns:p14="http://schemas.microsoft.com/office/powerpoint/2010/main" val="4000484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Significant Benefits</a:t>
              </a:r>
            </a:p>
          </p:txBody>
        </p:sp>
      </p:grpSp>
      <p:sp>
        <p:nvSpPr>
          <p:cNvPr id="6" name="Content Placeholder 2">
            <a:extLst>
              <a:ext uri="{FF2B5EF4-FFF2-40B4-BE49-F238E27FC236}">
                <a16:creationId xmlns:a16="http://schemas.microsoft.com/office/drawing/2014/main" id="{FC67AEAF-CB15-40CE-9113-D56F85663392}"/>
              </a:ext>
            </a:extLst>
          </p:cNvPr>
          <p:cNvSpPr>
            <a:spLocks noGrp="1"/>
          </p:cNvSpPr>
          <p:nvPr>
            <p:ph idx="1"/>
          </p:nvPr>
        </p:nvSpPr>
        <p:spPr>
          <a:xfrm>
            <a:off x="106726" y="1054520"/>
            <a:ext cx="8778875" cy="5410200"/>
          </a:xfrm>
        </p:spPr>
        <p:txBody>
          <a:bodyPr/>
          <a:lstStyle/>
          <a:p>
            <a:pPr eaLnBrk="1" hangingPunct="1">
              <a:spcBef>
                <a:spcPct val="0"/>
              </a:spcBef>
            </a:pPr>
            <a:r>
              <a:rPr lang="en-US" altLang="en-US" dirty="0">
                <a:latin typeface="Calibri" pitchFamily="34" charset="0"/>
              </a:rPr>
              <a:t>Reclamation of 3,000 L.F. of dangerous highwalls, 10-acre dangerous pile and embankment consisting of acid-forming shale, 0.5-acre slurry pond and 2-acre gob material</a:t>
            </a:r>
          </a:p>
          <a:p>
            <a:pPr eaLnBrk="1" hangingPunct="1">
              <a:spcBef>
                <a:spcPct val="0"/>
              </a:spcBef>
            </a:pPr>
            <a:r>
              <a:rPr lang="en-US" altLang="en-US" dirty="0">
                <a:latin typeface="Calibri" pitchFamily="34" charset="0"/>
              </a:rPr>
              <a:t>Construction of 5,000 L.F. of ATV trails within Sproul State Forest</a:t>
            </a:r>
          </a:p>
          <a:p>
            <a:pPr eaLnBrk="1" hangingPunct="1">
              <a:spcBef>
                <a:spcPct val="0"/>
              </a:spcBef>
            </a:pPr>
            <a:r>
              <a:rPr lang="en-US" altLang="en-US" dirty="0">
                <a:latin typeface="Calibri" pitchFamily="34" charset="0"/>
              </a:rPr>
              <a:t>Construction of a grass parking area and flat area to be used by helicopters for emergency evacuations</a:t>
            </a:r>
            <a:endParaRPr lang="en-US" altLang="en-US" dirty="0"/>
          </a:p>
          <a:p>
            <a:pPr eaLnBrk="1" hangingPunct="1">
              <a:spcBef>
                <a:spcPct val="0"/>
              </a:spcBef>
            </a:pPr>
            <a:r>
              <a:rPr lang="en-US" altLang="en-US" dirty="0"/>
              <a:t>Promote outdoor recreation</a:t>
            </a:r>
          </a:p>
          <a:p>
            <a:pPr eaLnBrk="1" hangingPunct="1">
              <a:spcBef>
                <a:spcPct val="0"/>
              </a:spcBef>
            </a:pPr>
            <a:r>
              <a:rPr lang="en-US" altLang="en-US" dirty="0"/>
              <a:t>Improve watershed quality</a:t>
            </a:r>
            <a:endParaRPr lang="en-US" altLang="en-US" sz="3600" dirty="0"/>
          </a:p>
        </p:txBody>
      </p:sp>
      <p:pic>
        <p:nvPicPr>
          <p:cNvPr id="7" name="Picture 7" descr="DEP-rgb">
            <a:extLst>
              <a:ext uri="{FF2B5EF4-FFF2-40B4-BE49-F238E27FC236}">
                <a16:creationId xmlns:a16="http://schemas.microsoft.com/office/drawing/2014/main" id="{5D668EC9-B9AD-4FB0-9FAD-450AB080B12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48400" y="611304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64289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Significant Benefits</a:t>
              </a:r>
            </a:p>
          </p:txBody>
        </p:sp>
      </p:grpSp>
      <p:sp>
        <p:nvSpPr>
          <p:cNvPr id="6" name="Content Placeholder 2">
            <a:extLst>
              <a:ext uri="{FF2B5EF4-FFF2-40B4-BE49-F238E27FC236}">
                <a16:creationId xmlns:a16="http://schemas.microsoft.com/office/drawing/2014/main" id="{FC67AEAF-CB15-40CE-9113-D56F85663392}"/>
              </a:ext>
            </a:extLst>
          </p:cNvPr>
          <p:cNvSpPr>
            <a:spLocks noGrp="1"/>
          </p:cNvSpPr>
          <p:nvPr>
            <p:ph idx="1"/>
          </p:nvPr>
        </p:nvSpPr>
        <p:spPr>
          <a:xfrm>
            <a:off x="106726" y="1054520"/>
            <a:ext cx="8778875" cy="5410200"/>
          </a:xfrm>
        </p:spPr>
        <p:txBody>
          <a:bodyPr/>
          <a:lstStyle/>
          <a:p>
            <a:pPr eaLnBrk="1" hangingPunct="1">
              <a:spcBef>
                <a:spcPct val="0"/>
              </a:spcBef>
            </a:pPr>
            <a:r>
              <a:rPr lang="en-US" altLang="en-US" dirty="0">
                <a:latin typeface="Calibri" pitchFamily="34" charset="0"/>
              </a:rPr>
              <a:t>Improvement of Huling Branch and Middle Branch </a:t>
            </a:r>
            <a:r>
              <a:rPr lang="en-US" altLang="en-US" dirty="0" err="1">
                <a:latin typeface="Calibri" pitchFamily="34" charset="0"/>
              </a:rPr>
              <a:t>Twomile</a:t>
            </a:r>
            <a:r>
              <a:rPr lang="en-US" altLang="en-US" dirty="0">
                <a:latin typeface="Calibri" pitchFamily="34" charset="0"/>
              </a:rPr>
              <a:t> Run which are Trout Stocking Fisheries (TSF)</a:t>
            </a:r>
          </a:p>
          <a:p>
            <a:pPr eaLnBrk="1" hangingPunct="1">
              <a:spcBef>
                <a:spcPct val="0"/>
              </a:spcBef>
            </a:pPr>
            <a:r>
              <a:rPr lang="en-US" altLang="en-US" dirty="0">
                <a:latin typeface="Calibri" pitchFamily="34" charset="0"/>
              </a:rPr>
              <a:t>Local campgrounds, hotels, and businesses would see increase in tourists and revenue</a:t>
            </a:r>
          </a:p>
          <a:p>
            <a:pPr eaLnBrk="1" hangingPunct="1">
              <a:spcBef>
                <a:spcPct val="0"/>
              </a:spcBef>
            </a:pPr>
            <a:r>
              <a:rPr lang="en-US" altLang="en-US" dirty="0">
                <a:latin typeface="Calibri" pitchFamily="34" charset="0"/>
              </a:rPr>
              <a:t>Elk are starting to migrate towards the area and reclamation would promote a more natural environment</a:t>
            </a:r>
          </a:p>
          <a:p>
            <a:pPr eaLnBrk="1" hangingPunct="1">
              <a:spcBef>
                <a:spcPct val="0"/>
              </a:spcBef>
            </a:pPr>
            <a:r>
              <a:rPr lang="en-US" altLang="en-US" dirty="0">
                <a:latin typeface="Calibri" pitchFamily="34" charset="0"/>
              </a:rPr>
              <a:t>Annual events include Relay for Life’s Cruise for a Cure &amp; the National Rattlesnake </a:t>
            </a:r>
            <a:r>
              <a:rPr lang="en-US" altLang="en-US" dirty="0" err="1">
                <a:latin typeface="Calibri" pitchFamily="34" charset="0"/>
              </a:rPr>
              <a:t>Enduro</a:t>
            </a:r>
            <a:r>
              <a:rPr lang="en-US" altLang="en-US" dirty="0">
                <a:latin typeface="Calibri" pitchFamily="34" charset="0"/>
              </a:rPr>
              <a:t> Race</a:t>
            </a:r>
          </a:p>
        </p:txBody>
      </p:sp>
      <p:pic>
        <p:nvPicPr>
          <p:cNvPr id="7" name="Picture 7" descr="DEP-rgb">
            <a:extLst>
              <a:ext uri="{FF2B5EF4-FFF2-40B4-BE49-F238E27FC236}">
                <a16:creationId xmlns:a16="http://schemas.microsoft.com/office/drawing/2014/main" id="{5D668EC9-B9AD-4FB0-9FAD-450AB080B12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48400" y="611304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69182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None/>
              </a:pPr>
              <a:r>
                <a:rPr lang="en-US" altLang="en-US" sz="4000" dirty="0">
                  <a:solidFill>
                    <a:schemeClr val="bg1"/>
                  </a:solidFill>
                </a:rPr>
                <a:t>Project Partners</a:t>
              </a:r>
            </a:p>
          </p:txBody>
        </p:sp>
      </p:grpSp>
      <p:sp>
        <p:nvSpPr>
          <p:cNvPr id="5" name="Content Placeholder 2">
            <a:extLst>
              <a:ext uri="{FF2B5EF4-FFF2-40B4-BE49-F238E27FC236}">
                <a16:creationId xmlns:a16="http://schemas.microsoft.com/office/drawing/2014/main" id="{55E45496-CDC5-4A56-95DE-2E842169BCF6}"/>
              </a:ext>
            </a:extLst>
          </p:cNvPr>
          <p:cNvSpPr>
            <a:spLocks noGrp="1"/>
          </p:cNvSpPr>
          <p:nvPr>
            <p:ph idx="1"/>
          </p:nvPr>
        </p:nvSpPr>
        <p:spPr>
          <a:xfrm>
            <a:off x="288925" y="1447800"/>
            <a:ext cx="8474075" cy="4953000"/>
          </a:xfrm>
        </p:spPr>
        <p:txBody>
          <a:bodyPr/>
          <a:lstStyle/>
          <a:p>
            <a:pPr eaLnBrk="1" hangingPunct="1">
              <a:spcBef>
                <a:spcPct val="0"/>
              </a:spcBef>
            </a:pPr>
            <a:r>
              <a:rPr lang="en-US" altLang="en-US" sz="3600" dirty="0">
                <a:latin typeface="Calibri" pitchFamily="34" charset="0"/>
              </a:rPr>
              <a:t>Pennsylvania Department of Conservation and Natural Resources (Land owner)</a:t>
            </a:r>
          </a:p>
          <a:p>
            <a:pPr eaLnBrk="1" hangingPunct="1">
              <a:spcBef>
                <a:spcPct val="0"/>
              </a:spcBef>
            </a:pPr>
            <a:r>
              <a:rPr lang="en-US" altLang="en-US" sz="3600" dirty="0">
                <a:latin typeface="Calibri" pitchFamily="34" charset="0"/>
              </a:rPr>
              <a:t>American Chestnut Foundation</a:t>
            </a:r>
          </a:p>
          <a:p>
            <a:pPr eaLnBrk="1" hangingPunct="1">
              <a:spcBef>
                <a:spcPct val="0"/>
              </a:spcBef>
            </a:pPr>
            <a:r>
              <a:rPr lang="en-US" altLang="en-US" sz="3600" dirty="0">
                <a:latin typeface="Calibri" pitchFamily="34" charset="0"/>
              </a:rPr>
              <a:t>Office of Surface Mining Reclamation and Enforcement</a:t>
            </a:r>
          </a:p>
          <a:p>
            <a:pPr eaLnBrk="1" hangingPunct="1">
              <a:spcBef>
                <a:spcPct val="0"/>
              </a:spcBef>
            </a:pPr>
            <a:r>
              <a:rPr lang="en-US" altLang="en-US" sz="3600" dirty="0">
                <a:latin typeface="Calibri" pitchFamily="34" charset="0"/>
              </a:rPr>
              <a:t>Pennsylvania Department of Environmental Protection</a:t>
            </a:r>
          </a:p>
          <a:p>
            <a:pPr eaLnBrk="1" hangingPunct="1">
              <a:spcBef>
                <a:spcPct val="0"/>
              </a:spcBef>
            </a:pPr>
            <a:endParaRPr lang="en-US" altLang="en-US" dirty="0">
              <a:latin typeface="Arial" panose="020B0604020202020204" pitchFamily="34" charset="0"/>
              <a:cs typeface="Arial" panose="020B0604020202020204" pitchFamily="34" charset="0"/>
            </a:endParaRPr>
          </a:p>
        </p:txBody>
      </p:sp>
      <p:pic>
        <p:nvPicPr>
          <p:cNvPr id="6" name="Picture 7" descr="DEP-rgb">
            <a:extLst>
              <a:ext uri="{FF2B5EF4-FFF2-40B4-BE49-F238E27FC236}">
                <a16:creationId xmlns:a16="http://schemas.microsoft.com/office/drawing/2014/main" id="{9B570927-3D68-48F8-A077-A9FC9CDEECB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39646" y="611304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52245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8/15: Earth Conservancy Bliss Bank 4</a:t>
              </a:r>
            </a:p>
          </p:txBody>
        </p:sp>
      </p:grpSp>
      <p:pic>
        <p:nvPicPr>
          <p:cNvPr id="2" name="Picture 1">
            <a:extLst>
              <a:ext uri="{FF2B5EF4-FFF2-40B4-BE49-F238E27FC236}">
                <a16:creationId xmlns:a16="http://schemas.microsoft.com/office/drawing/2014/main" id="{241BFDD7-BC79-4277-8C69-F366A27E82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5519" y="1143000"/>
            <a:ext cx="8128396" cy="5427043"/>
          </a:xfrm>
          <a:prstGeom prst="rect">
            <a:avLst/>
          </a:prstGeom>
        </p:spPr>
      </p:pic>
    </p:spTree>
    <p:extLst>
      <p:ext uri="{BB962C8B-B14F-4D97-AF65-F5344CB8AC3E}">
        <p14:creationId xmlns:p14="http://schemas.microsoft.com/office/powerpoint/2010/main" val="6687584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Earth Conservancy Bliss Bank 4</a:t>
              </a:r>
            </a:p>
          </p:txBody>
        </p:sp>
      </p:grpSp>
      <p:sp>
        <p:nvSpPr>
          <p:cNvPr id="2" name="Rectangle 1">
            <a:extLst>
              <a:ext uri="{FF2B5EF4-FFF2-40B4-BE49-F238E27FC236}">
                <a16:creationId xmlns:a16="http://schemas.microsoft.com/office/drawing/2014/main" id="{00BF0BAC-4889-40A0-B8F2-3E8C9C6476A7}"/>
              </a:ext>
            </a:extLst>
          </p:cNvPr>
          <p:cNvSpPr/>
          <p:nvPr/>
        </p:nvSpPr>
        <p:spPr>
          <a:xfrm>
            <a:off x="908810" y="6055367"/>
            <a:ext cx="7315252" cy="392159"/>
          </a:xfrm>
          <a:prstGeom prst="rect">
            <a:avLst/>
          </a:prstGeom>
        </p:spPr>
        <p:txBody>
          <a:bodyPr wrap="square">
            <a:spAutoFit/>
          </a:bodyPr>
          <a:lstStyle/>
          <a:p>
            <a:pPr marL="0" marR="0" algn="ctr">
              <a:lnSpc>
                <a:spcPct val="115000"/>
              </a:lnSpc>
              <a:spcBef>
                <a:spcPts val="0"/>
              </a:spcBef>
              <a:spcAft>
                <a:spcPts val="1000"/>
              </a:spcAft>
            </a:pPr>
            <a:r>
              <a:rPr lang="en-US" b="1" dirty="0">
                <a:ea typeface="Calibri" panose="020F0502020204030204" pitchFamily="34" charset="0"/>
                <a:cs typeface="Times New Roman" panose="02020603050405020304" pitchFamily="18" charset="0"/>
              </a:rPr>
              <a:t>AML Feature 3747-03: Looking west at the base of the DPE</a:t>
            </a:r>
            <a:endParaRPr lang="en-US" dirty="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C989894-E7A9-4B9A-AEAB-2C63E4D7AD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47222" y="1076547"/>
            <a:ext cx="6638427" cy="4978820"/>
          </a:xfrm>
          <a:prstGeom prst="rect">
            <a:avLst/>
          </a:prstGeom>
        </p:spPr>
      </p:pic>
    </p:spTree>
    <p:extLst>
      <p:ext uri="{BB962C8B-B14F-4D97-AF65-F5344CB8AC3E}">
        <p14:creationId xmlns:p14="http://schemas.microsoft.com/office/powerpoint/2010/main" val="17790770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Significant Benefits</a:t>
              </a:r>
            </a:p>
          </p:txBody>
        </p:sp>
      </p:grpSp>
      <p:sp>
        <p:nvSpPr>
          <p:cNvPr id="6" name="Content Placeholder 2">
            <a:extLst>
              <a:ext uri="{FF2B5EF4-FFF2-40B4-BE49-F238E27FC236}">
                <a16:creationId xmlns:a16="http://schemas.microsoft.com/office/drawing/2014/main" id="{FC67AEAF-CB15-40CE-9113-D56F85663392}"/>
              </a:ext>
            </a:extLst>
          </p:cNvPr>
          <p:cNvSpPr>
            <a:spLocks noGrp="1"/>
          </p:cNvSpPr>
          <p:nvPr>
            <p:ph idx="1"/>
          </p:nvPr>
        </p:nvSpPr>
        <p:spPr>
          <a:xfrm>
            <a:off x="152400" y="1054520"/>
            <a:ext cx="8778875" cy="5410200"/>
          </a:xfrm>
        </p:spPr>
        <p:txBody>
          <a:bodyPr/>
          <a:lstStyle/>
          <a:p>
            <a:pPr eaLnBrk="1" hangingPunct="1">
              <a:spcBef>
                <a:spcPct val="0"/>
              </a:spcBef>
            </a:pPr>
            <a:r>
              <a:rPr lang="en-US" altLang="en-US" dirty="0">
                <a:latin typeface="Arial" panose="020B0604020202020204" pitchFamily="34" charset="0"/>
                <a:cs typeface="Arial" panose="020B0604020202020204" pitchFamily="34" charset="0"/>
              </a:rPr>
              <a:t>Reclamation of 31 acres of AML, of the overall 220-acre Bliss Bank project, which allows the site to be developed</a:t>
            </a:r>
          </a:p>
          <a:p>
            <a:pPr eaLnBrk="1" hangingPunct="1">
              <a:spcBef>
                <a:spcPct val="0"/>
              </a:spcBef>
            </a:pPr>
            <a:r>
              <a:rPr lang="en-US" altLang="en-US" dirty="0">
                <a:latin typeface="Arial" panose="020B0604020202020204" pitchFamily="34" charset="0"/>
                <a:cs typeface="Arial" panose="020B0604020202020204" pitchFamily="34" charset="0"/>
              </a:rPr>
              <a:t>Nationwide companies potentially coming to the area</a:t>
            </a:r>
          </a:p>
          <a:p>
            <a:pPr eaLnBrk="1" hangingPunct="1">
              <a:spcBef>
                <a:spcPct val="0"/>
              </a:spcBef>
            </a:pPr>
            <a:r>
              <a:rPr lang="en-US" altLang="en-US" dirty="0">
                <a:latin typeface="Arial" panose="020B0604020202020204" pitchFamily="34" charset="0"/>
                <a:cs typeface="Arial" panose="020B0604020202020204" pitchFamily="34" charset="0"/>
              </a:rPr>
              <a:t>Creation of over 1,000 permanent full-time positions</a:t>
            </a:r>
          </a:p>
          <a:p>
            <a:pPr eaLnBrk="1" hangingPunct="1">
              <a:spcBef>
                <a:spcPct val="0"/>
              </a:spcBef>
            </a:pPr>
            <a:r>
              <a:rPr lang="en-US" altLang="en-US" dirty="0">
                <a:latin typeface="Arial" panose="020B0604020202020204" pitchFamily="34" charset="0"/>
                <a:cs typeface="Arial" panose="020B0604020202020204" pitchFamily="34" charset="0"/>
              </a:rPr>
              <a:t>Provides reclamation for a section of Espy Creek.</a:t>
            </a:r>
          </a:p>
          <a:p>
            <a:pPr eaLnBrk="1" hangingPunct="1">
              <a:spcBef>
                <a:spcPct val="0"/>
              </a:spcBef>
            </a:pPr>
            <a:endParaRPr lang="en-US" altLang="en-US" sz="3600" dirty="0"/>
          </a:p>
          <a:p>
            <a:pPr marL="0" indent="0" eaLnBrk="1" hangingPunct="1">
              <a:spcBef>
                <a:spcPct val="0"/>
              </a:spcBef>
              <a:buNone/>
            </a:pPr>
            <a:endParaRPr lang="en-US" altLang="en-US" sz="3600" dirty="0"/>
          </a:p>
        </p:txBody>
      </p:sp>
    </p:spTree>
    <p:extLst>
      <p:ext uri="{BB962C8B-B14F-4D97-AF65-F5344CB8AC3E}">
        <p14:creationId xmlns:p14="http://schemas.microsoft.com/office/powerpoint/2010/main" val="39518847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None/>
              </a:pPr>
              <a:r>
                <a:rPr lang="en-US" altLang="en-US" sz="4000" dirty="0">
                  <a:solidFill>
                    <a:schemeClr val="bg1"/>
                  </a:solidFill>
                </a:rPr>
                <a:t>Project Partners</a:t>
              </a:r>
            </a:p>
          </p:txBody>
        </p:sp>
      </p:grpSp>
      <p:sp>
        <p:nvSpPr>
          <p:cNvPr id="5" name="Content Placeholder 2">
            <a:extLst>
              <a:ext uri="{FF2B5EF4-FFF2-40B4-BE49-F238E27FC236}">
                <a16:creationId xmlns:a16="http://schemas.microsoft.com/office/drawing/2014/main" id="{55E45496-CDC5-4A56-95DE-2E842169BCF6}"/>
              </a:ext>
            </a:extLst>
          </p:cNvPr>
          <p:cNvSpPr>
            <a:spLocks noGrp="1"/>
          </p:cNvSpPr>
          <p:nvPr>
            <p:ph idx="1"/>
          </p:nvPr>
        </p:nvSpPr>
        <p:spPr>
          <a:xfrm>
            <a:off x="288925" y="1447800"/>
            <a:ext cx="8474075" cy="4953000"/>
          </a:xfrm>
        </p:spPr>
        <p:txBody>
          <a:bodyPr/>
          <a:lstStyle/>
          <a:p>
            <a:pPr eaLnBrk="1" hangingPunct="1">
              <a:spcBef>
                <a:spcPct val="0"/>
              </a:spcBef>
            </a:pPr>
            <a:r>
              <a:rPr lang="en-US" altLang="en-US" dirty="0">
                <a:latin typeface="Arial" panose="020B0604020202020204" pitchFamily="34" charset="0"/>
                <a:cs typeface="Arial" panose="020B0604020202020204" pitchFamily="34" charset="0"/>
              </a:rPr>
              <a:t>Earth Conservancy (Land owner, Non-profit)</a:t>
            </a:r>
          </a:p>
          <a:p>
            <a:pPr eaLnBrk="1" hangingPunct="1">
              <a:spcBef>
                <a:spcPct val="0"/>
              </a:spcBef>
            </a:pPr>
            <a:r>
              <a:rPr lang="en-US" altLang="en-US" dirty="0">
                <a:latin typeface="Arial" panose="020B0604020202020204" pitchFamily="34" charset="0"/>
                <a:cs typeface="Arial" panose="020B0604020202020204" pitchFamily="34" charset="0"/>
              </a:rPr>
              <a:t>NorthPoint Development Real Estate</a:t>
            </a:r>
          </a:p>
          <a:p>
            <a:pPr eaLnBrk="1" hangingPunct="1">
              <a:spcBef>
                <a:spcPct val="0"/>
              </a:spcBef>
            </a:pPr>
            <a:r>
              <a:rPr lang="en-US" altLang="en-US" dirty="0">
                <a:latin typeface="Arial" panose="020B0604020202020204" pitchFamily="34" charset="0"/>
                <a:cs typeface="Arial" panose="020B0604020202020204" pitchFamily="34" charset="0"/>
              </a:rPr>
              <a:t>Office of Surface Mining Reclamation and Enforcement</a:t>
            </a:r>
          </a:p>
          <a:p>
            <a:pPr eaLnBrk="1" hangingPunct="1">
              <a:spcBef>
                <a:spcPct val="0"/>
              </a:spcBef>
            </a:pPr>
            <a:r>
              <a:rPr lang="en-US" altLang="en-US" dirty="0">
                <a:latin typeface="Arial" panose="020B0604020202020204" pitchFamily="34" charset="0"/>
                <a:cs typeface="Arial" panose="020B0604020202020204" pitchFamily="34" charset="0"/>
              </a:rPr>
              <a:t>Pennsylvania Department of Environmental Protection</a:t>
            </a:r>
          </a:p>
          <a:p>
            <a:pPr eaLnBrk="1" hangingPunct="1">
              <a:spcBef>
                <a:spcPct val="0"/>
              </a:spcBef>
            </a:pP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54907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566150" cy="863600"/>
            <a:chOff x="288977" y="355144"/>
            <a:chExt cx="856615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504722" y="375069"/>
              <a:ext cx="835040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2900" dirty="0">
                  <a:solidFill>
                    <a:schemeClr val="bg1"/>
                  </a:solidFill>
                </a:rPr>
                <a:t>9/15:  Anthracite Outdoor Adventure Area (AOAA)</a:t>
              </a:r>
            </a:p>
          </p:txBody>
        </p:sp>
      </p:grpSp>
      <p:pic>
        <p:nvPicPr>
          <p:cNvPr id="5" name="Picture 4">
            <a:extLst>
              <a:ext uri="{FF2B5EF4-FFF2-40B4-BE49-F238E27FC236}">
                <a16:creationId xmlns:a16="http://schemas.microsoft.com/office/drawing/2014/main" id="{0A0528A0-477B-4BAB-B0D1-EDC76277C0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6374" y="1025668"/>
            <a:ext cx="8458200" cy="5472953"/>
          </a:xfrm>
          <a:prstGeom prst="rect">
            <a:avLst/>
          </a:prstGeom>
        </p:spPr>
      </p:pic>
    </p:spTree>
    <p:extLst>
      <p:ext uri="{BB962C8B-B14F-4D97-AF65-F5344CB8AC3E}">
        <p14:creationId xmlns:p14="http://schemas.microsoft.com/office/powerpoint/2010/main" val="2491677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p:cNvSpPr>
            <a:spLocks noGrp="1"/>
          </p:cNvSpPr>
          <p:nvPr>
            <p:ph idx="1"/>
          </p:nvPr>
        </p:nvSpPr>
        <p:spPr>
          <a:xfrm>
            <a:off x="180976" y="1096963"/>
            <a:ext cx="8671304" cy="5216525"/>
          </a:xfrm>
        </p:spPr>
        <p:txBody>
          <a:bodyPr/>
          <a:lstStyle/>
          <a:p>
            <a:pPr eaLnBrk="1" hangingPunct="1"/>
            <a:r>
              <a:rPr lang="en-US" altLang="en-US" sz="3600" dirty="0">
                <a:solidFill>
                  <a:srgbClr val="000000"/>
                </a:solidFill>
              </a:rPr>
              <a:t>PA DEP solicited proposals for AML Pilot projects from other states agencies, county and local governments, NGOs, Watershed Groups, and other AML advocacy groups</a:t>
            </a:r>
          </a:p>
          <a:p>
            <a:pPr eaLnBrk="1" hangingPunct="1"/>
            <a:endParaRPr lang="en-US" altLang="en-US" sz="2400" dirty="0">
              <a:solidFill>
                <a:srgbClr val="000000"/>
              </a:solidFill>
            </a:endParaRPr>
          </a:p>
          <a:p>
            <a:pPr eaLnBrk="1" hangingPunct="1"/>
            <a:r>
              <a:rPr lang="en-US" altLang="en-US" sz="3600" dirty="0">
                <a:solidFill>
                  <a:srgbClr val="000000"/>
                </a:solidFill>
              </a:rPr>
              <a:t>PA DEP received 29 proposals which were evaluated using the OSMRE 2018 AML Pilot Program Guidance and also for project costs and benefits</a:t>
            </a:r>
          </a:p>
        </p:txBody>
      </p:sp>
      <p:pic>
        <p:nvPicPr>
          <p:cNvPr id="7171" name="Picture 7" descr="DEP-rgb"/>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80020" y="6149976"/>
            <a:ext cx="231933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2" name="Group 9"/>
          <p:cNvGrpSpPr>
            <a:grpSpLocks/>
          </p:cNvGrpSpPr>
          <p:nvPr/>
        </p:nvGrpSpPr>
        <p:grpSpPr bwMode="auto">
          <a:xfrm>
            <a:off x="152400" y="152400"/>
            <a:ext cx="8763000" cy="863600"/>
            <a:chOff x="288977" y="355144"/>
            <a:chExt cx="8382000" cy="661312"/>
          </a:xfrm>
        </p:grpSpPr>
        <p:pic>
          <p:nvPicPr>
            <p:cNvPr id="7173" name="Picture 5" descr="Aging bann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Proposed AML Pilot Projects</a:t>
              </a:r>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Anthracite Outdoor Adventure Area</a:t>
              </a:r>
            </a:p>
          </p:txBody>
        </p:sp>
      </p:grpSp>
      <p:pic>
        <p:nvPicPr>
          <p:cNvPr id="6" name="Picture 5" descr="C:\Users\bryjones\AppData\Local\Microsoft\Windows\INetCache\Content.Word\DSCN0159.jpg">
            <a:extLst>
              <a:ext uri="{FF2B5EF4-FFF2-40B4-BE49-F238E27FC236}">
                <a16:creationId xmlns:a16="http://schemas.microsoft.com/office/drawing/2014/main" id="{2B825C97-CA48-4FEC-8B3D-AE18E119298E}"/>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50925" y="1086102"/>
            <a:ext cx="6858000" cy="5140575"/>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D44A0327-0A6C-4245-9B10-A713E892F575}"/>
              </a:ext>
            </a:extLst>
          </p:cNvPr>
          <p:cNvSpPr/>
          <p:nvPr/>
        </p:nvSpPr>
        <p:spPr>
          <a:xfrm>
            <a:off x="780443" y="6275798"/>
            <a:ext cx="7407275" cy="400110"/>
          </a:xfrm>
          <a:prstGeom prst="rect">
            <a:avLst/>
          </a:prstGeom>
        </p:spPr>
        <p:txBody>
          <a:bodyPr wrap="square">
            <a:spAutoFit/>
          </a:bodyPr>
          <a:lstStyle/>
          <a:p>
            <a:pPr marL="0" marR="0" algn="ctr">
              <a:spcBef>
                <a:spcPts val="0"/>
              </a:spcBef>
              <a:spcAft>
                <a:spcPts val="0"/>
              </a:spcAft>
            </a:pPr>
            <a:r>
              <a:rPr lang="en-US" sz="2000" dirty="0">
                <a:latin typeface="Arial" panose="020B0604020202020204" pitchFamily="34" charset="0"/>
                <a:ea typeface="Times New Roman" panose="02020603050405020304" pitchFamily="18" charset="0"/>
                <a:cs typeface="Arial" panose="020B0604020202020204" pitchFamily="34" charset="0"/>
              </a:rPr>
              <a:t>AML Feature 3233-01: Looking north at the Dangerous Highwall</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80015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Anthracite Outdoor Adventure Area</a:t>
              </a:r>
            </a:p>
          </p:txBody>
        </p:sp>
      </p:grpSp>
      <p:sp>
        <p:nvSpPr>
          <p:cNvPr id="3" name="Rectangle 2">
            <a:extLst>
              <a:ext uri="{FF2B5EF4-FFF2-40B4-BE49-F238E27FC236}">
                <a16:creationId xmlns:a16="http://schemas.microsoft.com/office/drawing/2014/main" id="{96D4DDA2-5D88-4BEC-B34D-C3E0225B1866}"/>
              </a:ext>
            </a:extLst>
          </p:cNvPr>
          <p:cNvSpPr/>
          <p:nvPr/>
        </p:nvSpPr>
        <p:spPr>
          <a:xfrm>
            <a:off x="761948" y="6310144"/>
            <a:ext cx="7696252" cy="400110"/>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AML Feature 3233-04: Looking west at the Hazardous Waterbody </a:t>
            </a:r>
          </a:p>
        </p:txBody>
      </p:sp>
      <p:pic>
        <p:nvPicPr>
          <p:cNvPr id="7" name="Picture 6" descr="C:\Users\bryjones\AppData\Local\Microsoft\Windows\INetCache\Content.Word\DSCN0168_cropped.jpg">
            <a:extLst>
              <a:ext uri="{FF2B5EF4-FFF2-40B4-BE49-F238E27FC236}">
                <a16:creationId xmlns:a16="http://schemas.microsoft.com/office/drawing/2014/main" id="{D6A2F93B-AE13-4DE9-AD9B-2F2509B80C8D}"/>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19116" y="1054520"/>
            <a:ext cx="5505768" cy="51997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4571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Anthracite Outdoor Adventure Area</a:t>
              </a:r>
            </a:p>
          </p:txBody>
        </p:sp>
      </p:grpSp>
      <p:sp>
        <p:nvSpPr>
          <p:cNvPr id="2" name="Rectangle 1">
            <a:extLst>
              <a:ext uri="{FF2B5EF4-FFF2-40B4-BE49-F238E27FC236}">
                <a16:creationId xmlns:a16="http://schemas.microsoft.com/office/drawing/2014/main" id="{00BF0BAC-4889-40A0-B8F2-3E8C9C6476A7}"/>
              </a:ext>
            </a:extLst>
          </p:cNvPr>
          <p:cNvSpPr/>
          <p:nvPr/>
        </p:nvSpPr>
        <p:spPr>
          <a:xfrm>
            <a:off x="1140153" y="6250876"/>
            <a:ext cx="7092190" cy="416204"/>
          </a:xfrm>
          <a:prstGeom prst="rect">
            <a:avLst/>
          </a:prstGeom>
        </p:spPr>
        <p:txBody>
          <a:bodyPr wrap="square">
            <a:spAutoFit/>
          </a:bodyPr>
          <a:lstStyle/>
          <a:p>
            <a:pPr marL="0" marR="0">
              <a:lnSpc>
                <a:spcPct val="115000"/>
              </a:lnSpc>
              <a:spcBef>
                <a:spcPts val="0"/>
              </a:spcBef>
              <a:spcAft>
                <a:spcPts val="1000"/>
              </a:spcAft>
            </a:pPr>
            <a:r>
              <a:rPr lang="en-US" sz="2000" dirty="0">
                <a:latin typeface="Arial" panose="020B0604020202020204" pitchFamily="34" charset="0"/>
                <a:ea typeface="Calibri" panose="020F0502020204030204" pitchFamily="34" charset="0"/>
                <a:cs typeface="Arial" panose="020B0604020202020204" pitchFamily="34" charset="0"/>
              </a:rPr>
              <a:t>AML Feature 3233-20: Looking north at the vertical opening</a:t>
            </a:r>
          </a:p>
        </p:txBody>
      </p:sp>
      <p:pic>
        <p:nvPicPr>
          <p:cNvPr id="4" name="Picture 3">
            <a:extLst>
              <a:ext uri="{FF2B5EF4-FFF2-40B4-BE49-F238E27FC236}">
                <a16:creationId xmlns:a16="http://schemas.microsoft.com/office/drawing/2014/main" id="{F519E126-D2CE-41D8-8D64-42D0A56589B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35468" y="1073755"/>
            <a:ext cx="6673064" cy="50047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62576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Anthracite Outdoor Adventure Area</a:t>
              </a:r>
            </a:p>
          </p:txBody>
        </p:sp>
      </p:grpSp>
      <p:sp>
        <p:nvSpPr>
          <p:cNvPr id="2" name="Rectangle 1">
            <a:extLst>
              <a:ext uri="{FF2B5EF4-FFF2-40B4-BE49-F238E27FC236}">
                <a16:creationId xmlns:a16="http://schemas.microsoft.com/office/drawing/2014/main" id="{00BF0BAC-4889-40A0-B8F2-3E8C9C6476A7}"/>
              </a:ext>
            </a:extLst>
          </p:cNvPr>
          <p:cNvSpPr/>
          <p:nvPr/>
        </p:nvSpPr>
        <p:spPr>
          <a:xfrm>
            <a:off x="288925" y="6289396"/>
            <a:ext cx="8626475" cy="416204"/>
          </a:xfrm>
          <a:prstGeom prst="rect">
            <a:avLst/>
          </a:prstGeom>
        </p:spPr>
        <p:txBody>
          <a:bodyPr wrap="square">
            <a:spAutoFit/>
          </a:bodyPr>
          <a:lstStyle/>
          <a:p>
            <a:pPr marL="0" marR="0">
              <a:lnSpc>
                <a:spcPct val="115000"/>
              </a:lnSpc>
              <a:spcBef>
                <a:spcPts val="0"/>
              </a:spcBef>
              <a:spcAft>
                <a:spcPts val="1000"/>
              </a:spcAft>
            </a:pPr>
            <a:r>
              <a:rPr lang="en-US" sz="2000" dirty="0">
                <a:latin typeface="Arial" panose="020B0604020202020204" pitchFamily="34" charset="0"/>
                <a:ea typeface="Calibri" panose="020F0502020204030204" pitchFamily="34" charset="0"/>
                <a:cs typeface="Arial" panose="020B0604020202020204" pitchFamily="34" charset="0"/>
              </a:rPr>
              <a:t>AML Feature 3233-22: </a:t>
            </a:r>
            <a:r>
              <a:rPr lang="en-US" sz="2000" dirty="0">
                <a:latin typeface="Arial" panose="020B0604020202020204" pitchFamily="34" charset="0"/>
                <a:cs typeface="Arial" panose="020B0604020202020204" pitchFamily="34" charset="0"/>
              </a:rPr>
              <a:t>Looking southeast at the building to be demolished </a:t>
            </a:r>
            <a:endParaRPr lang="en-US" sz="2000" dirty="0">
              <a:latin typeface="Arial" panose="020B0604020202020204" pitchFamily="34" charset="0"/>
              <a:ea typeface="Calibri" panose="020F0502020204030204" pitchFamily="34" charset="0"/>
              <a:cs typeface="Arial" panose="020B0604020202020204" pitchFamily="34" charset="0"/>
            </a:endParaRPr>
          </a:p>
        </p:txBody>
      </p:sp>
      <p:pic>
        <p:nvPicPr>
          <p:cNvPr id="7" name="Picture 6" descr="C:\Users\bryjones\AppData\Local\Microsoft\Windows\INetCache\Content.Word\imagejpeg_1(3).jpg">
            <a:extLst>
              <a:ext uri="{FF2B5EF4-FFF2-40B4-BE49-F238E27FC236}">
                <a16:creationId xmlns:a16="http://schemas.microsoft.com/office/drawing/2014/main" id="{EF36FC3D-C590-4A14-8A15-B994BE0FBD54}"/>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74725" y="1039092"/>
            <a:ext cx="7010400" cy="52503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460814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Significant Benefits</a:t>
              </a:r>
            </a:p>
          </p:txBody>
        </p:sp>
      </p:grpSp>
      <p:sp>
        <p:nvSpPr>
          <p:cNvPr id="6" name="Content Placeholder 2">
            <a:extLst>
              <a:ext uri="{FF2B5EF4-FFF2-40B4-BE49-F238E27FC236}">
                <a16:creationId xmlns:a16="http://schemas.microsoft.com/office/drawing/2014/main" id="{FC67AEAF-CB15-40CE-9113-D56F85663392}"/>
              </a:ext>
            </a:extLst>
          </p:cNvPr>
          <p:cNvSpPr>
            <a:spLocks noGrp="1"/>
          </p:cNvSpPr>
          <p:nvPr>
            <p:ph idx="1"/>
          </p:nvPr>
        </p:nvSpPr>
        <p:spPr>
          <a:xfrm>
            <a:off x="152400" y="1054520"/>
            <a:ext cx="8778875" cy="5410200"/>
          </a:xfrm>
        </p:spPr>
        <p:txBody>
          <a:bodyPr/>
          <a:lstStyle/>
          <a:p>
            <a:pPr eaLnBrk="1" hangingPunct="1">
              <a:spcBef>
                <a:spcPct val="0"/>
              </a:spcBef>
            </a:pPr>
            <a:r>
              <a:rPr lang="en-US" altLang="en-US" sz="2200" dirty="0">
                <a:latin typeface="Arial" panose="020B0604020202020204" pitchFamily="34" charset="0"/>
                <a:cs typeface="Arial" panose="020B0604020202020204" pitchFamily="34" charset="0"/>
              </a:rPr>
              <a:t>Total AML project area is 88 acres.</a:t>
            </a:r>
          </a:p>
          <a:p>
            <a:pPr eaLnBrk="1" hangingPunct="1">
              <a:spcBef>
                <a:spcPct val="0"/>
              </a:spcBef>
            </a:pPr>
            <a:r>
              <a:rPr lang="en-US" altLang="en-US" sz="2200" dirty="0">
                <a:latin typeface="Arial" panose="020B0604020202020204" pitchFamily="34" charset="0"/>
                <a:cs typeface="Arial" panose="020B0604020202020204" pitchFamily="34" charset="0"/>
              </a:rPr>
              <a:t>This project will reclaim approximately 5,000 feet of Dangerous Highwall</a:t>
            </a:r>
          </a:p>
          <a:p>
            <a:pPr eaLnBrk="1" hangingPunct="1">
              <a:spcBef>
                <a:spcPct val="0"/>
              </a:spcBef>
            </a:pPr>
            <a:r>
              <a:rPr lang="en-US" altLang="en-US" sz="2200" dirty="0">
                <a:latin typeface="Arial" panose="020B0604020202020204" pitchFamily="34" charset="0"/>
                <a:cs typeface="Arial" panose="020B0604020202020204" pitchFamily="34" charset="0"/>
              </a:rPr>
              <a:t>1 Hazardous Water Body</a:t>
            </a:r>
          </a:p>
          <a:p>
            <a:pPr eaLnBrk="1" hangingPunct="1">
              <a:spcBef>
                <a:spcPct val="0"/>
              </a:spcBef>
            </a:pPr>
            <a:r>
              <a:rPr lang="en-US" altLang="en-US" sz="2200" dirty="0">
                <a:latin typeface="Arial" panose="020B0604020202020204" pitchFamily="34" charset="0"/>
                <a:cs typeface="Arial" panose="020B0604020202020204" pitchFamily="34" charset="0"/>
              </a:rPr>
              <a:t>(2) Vertical Openings and</a:t>
            </a:r>
          </a:p>
          <a:p>
            <a:pPr eaLnBrk="1" hangingPunct="1">
              <a:spcBef>
                <a:spcPct val="0"/>
              </a:spcBef>
            </a:pPr>
            <a:r>
              <a:rPr lang="en-US" altLang="en-US" sz="2200" dirty="0">
                <a:latin typeface="Arial" panose="020B0604020202020204" pitchFamily="34" charset="0"/>
                <a:cs typeface="Arial" panose="020B0604020202020204" pitchFamily="34" charset="0"/>
              </a:rPr>
              <a:t>1 Hazardous Equipment &amp; Facilities. </a:t>
            </a:r>
          </a:p>
          <a:p>
            <a:pPr eaLnBrk="1" hangingPunct="1">
              <a:spcBef>
                <a:spcPct val="0"/>
              </a:spcBef>
            </a:pPr>
            <a:r>
              <a:rPr lang="en-US" altLang="en-US" sz="2200" dirty="0">
                <a:latin typeface="Arial" panose="020B0604020202020204" pitchFamily="34" charset="0"/>
                <a:cs typeface="Arial" panose="020B0604020202020204" pitchFamily="34" charset="0"/>
              </a:rPr>
              <a:t>In addition, the AOAA trails will be expanded to include approximately 6,600’ of extreme Jeep crawling trails and</a:t>
            </a:r>
          </a:p>
          <a:p>
            <a:pPr eaLnBrk="1" hangingPunct="1">
              <a:spcBef>
                <a:spcPct val="0"/>
              </a:spcBef>
            </a:pPr>
            <a:r>
              <a:rPr lang="en-US" altLang="en-US" sz="2200" dirty="0">
                <a:latin typeface="Arial" panose="020B0604020202020204" pitchFamily="34" charset="0"/>
                <a:cs typeface="Arial" panose="020B0604020202020204" pitchFamily="34" charset="0"/>
              </a:rPr>
              <a:t>re-establishing and/or constructing approximately 4,370’ of Jeep/ATV/dirt bike trails, which would be owned and operated by the AOAA staff.</a:t>
            </a:r>
          </a:p>
          <a:p>
            <a:pPr eaLnBrk="1" hangingPunct="1">
              <a:spcBef>
                <a:spcPct val="0"/>
              </a:spcBef>
            </a:pPr>
            <a:r>
              <a:rPr lang="en-US" altLang="en-US" sz="2200" dirty="0">
                <a:latin typeface="Arial" panose="020B0604020202020204" pitchFamily="34" charset="0"/>
                <a:cs typeface="Arial" panose="020B0604020202020204" pitchFamily="34" charset="0"/>
              </a:rPr>
              <a:t>A parking lot (150’ x 300’)</a:t>
            </a:r>
          </a:p>
          <a:p>
            <a:pPr eaLnBrk="1" hangingPunct="1">
              <a:spcBef>
                <a:spcPct val="0"/>
              </a:spcBef>
            </a:pPr>
            <a:r>
              <a:rPr lang="en-US" altLang="en-US" sz="2200" dirty="0">
                <a:latin typeface="Arial" panose="020B0604020202020204" pitchFamily="34" charset="0"/>
                <a:cs typeface="Arial" panose="020B0604020202020204" pitchFamily="34" charset="0"/>
              </a:rPr>
              <a:t>helicopter pad (100’x100’) and</a:t>
            </a:r>
          </a:p>
          <a:p>
            <a:pPr eaLnBrk="1" hangingPunct="1">
              <a:spcBef>
                <a:spcPct val="0"/>
              </a:spcBef>
            </a:pPr>
            <a:r>
              <a:rPr lang="en-US" altLang="en-US" sz="2200" dirty="0">
                <a:latin typeface="Arial" panose="020B0604020202020204" pitchFamily="34" charset="0"/>
                <a:cs typeface="Arial" panose="020B0604020202020204" pitchFamily="34" charset="0"/>
              </a:rPr>
              <a:t>Approximately 4,900’ Linear feet of improved roads passable by two-wheel drive vehicles will also be constructed.</a:t>
            </a:r>
          </a:p>
          <a:p>
            <a:pPr eaLnBrk="1" hangingPunct="1">
              <a:spcBef>
                <a:spcPct val="0"/>
              </a:spcBef>
            </a:pPr>
            <a:endParaRPr lang="en-US" altLang="en-US" sz="2200" dirty="0">
              <a:latin typeface="Arial" panose="020B0604020202020204" pitchFamily="34" charset="0"/>
              <a:cs typeface="Arial" panose="020B0604020202020204" pitchFamily="34" charset="0"/>
            </a:endParaRPr>
          </a:p>
          <a:p>
            <a:pPr eaLnBrk="1" hangingPunct="1">
              <a:spcBef>
                <a:spcPct val="0"/>
              </a:spcBef>
            </a:pPr>
            <a:r>
              <a:rPr lang="en-US" altLang="en-US" sz="2200" dirty="0">
                <a:latin typeface="Arial" panose="020B0604020202020204" pitchFamily="34" charset="0"/>
                <a:cs typeface="Arial" panose="020B0604020202020204" pitchFamily="34" charset="0"/>
              </a:rPr>
              <a:t>Work is anticipated to begin late fall 2019.</a:t>
            </a:r>
          </a:p>
          <a:p>
            <a:pPr marL="0" indent="0" eaLnBrk="1" hangingPunct="1">
              <a:spcBef>
                <a:spcPct val="0"/>
              </a:spcBef>
              <a:buNone/>
            </a:pPr>
            <a:endParaRPr lang="en-US" altLang="en-US" sz="3600" dirty="0"/>
          </a:p>
        </p:txBody>
      </p:sp>
    </p:spTree>
    <p:extLst>
      <p:ext uri="{BB962C8B-B14F-4D97-AF65-F5344CB8AC3E}">
        <p14:creationId xmlns:p14="http://schemas.microsoft.com/office/powerpoint/2010/main" val="24207487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288925" y="152400"/>
            <a:ext cx="8382000"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None/>
              </a:pPr>
              <a:r>
                <a:rPr lang="en-US" altLang="en-US" sz="4000" dirty="0">
                  <a:solidFill>
                    <a:schemeClr val="bg1"/>
                  </a:solidFill>
                </a:rPr>
                <a:t>Project Partners</a:t>
              </a:r>
            </a:p>
          </p:txBody>
        </p:sp>
      </p:grpSp>
      <p:sp>
        <p:nvSpPr>
          <p:cNvPr id="5" name="Content Placeholder 2">
            <a:extLst>
              <a:ext uri="{FF2B5EF4-FFF2-40B4-BE49-F238E27FC236}">
                <a16:creationId xmlns:a16="http://schemas.microsoft.com/office/drawing/2014/main" id="{55E45496-CDC5-4A56-95DE-2E842169BCF6}"/>
              </a:ext>
            </a:extLst>
          </p:cNvPr>
          <p:cNvSpPr>
            <a:spLocks noGrp="1"/>
          </p:cNvSpPr>
          <p:nvPr>
            <p:ph idx="1"/>
          </p:nvPr>
        </p:nvSpPr>
        <p:spPr>
          <a:xfrm>
            <a:off x="288925" y="1447800"/>
            <a:ext cx="8474075" cy="4953000"/>
          </a:xfrm>
        </p:spPr>
        <p:txBody>
          <a:bodyPr/>
          <a:lstStyle/>
          <a:p>
            <a:pPr eaLnBrk="1" hangingPunct="1">
              <a:spcBef>
                <a:spcPct val="0"/>
              </a:spcBef>
            </a:pPr>
            <a:r>
              <a:rPr lang="en-US" altLang="en-US" dirty="0">
                <a:latin typeface="Arial" panose="020B0604020202020204" pitchFamily="34" charset="0"/>
                <a:cs typeface="Arial" panose="020B0604020202020204" pitchFamily="34" charset="0"/>
              </a:rPr>
              <a:t>Northumberland County Anthracite Outdoor Adventure Area (AOAA) Authority</a:t>
            </a:r>
          </a:p>
          <a:p>
            <a:pPr eaLnBrk="1" hangingPunct="1">
              <a:spcBef>
                <a:spcPct val="0"/>
              </a:spcBef>
            </a:pPr>
            <a:endParaRPr lang="en-US" altLang="en-US" dirty="0">
              <a:latin typeface="Arial" panose="020B0604020202020204" pitchFamily="34" charset="0"/>
              <a:cs typeface="Arial" panose="020B0604020202020204" pitchFamily="34" charset="0"/>
            </a:endParaRPr>
          </a:p>
          <a:p>
            <a:pPr eaLnBrk="1" hangingPunct="1">
              <a:spcBef>
                <a:spcPct val="0"/>
              </a:spcBef>
            </a:pPr>
            <a:r>
              <a:rPr lang="en-US" altLang="en-US" dirty="0">
                <a:latin typeface="Arial" panose="020B0604020202020204" pitchFamily="34" charset="0"/>
                <a:cs typeface="Arial" panose="020B0604020202020204" pitchFamily="34" charset="0"/>
              </a:rPr>
              <a:t>Office of Surface Mining Reclamation and Enforcement</a:t>
            </a:r>
          </a:p>
          <a:p>
            <a:pPr marL="0" indent="0" eaLnBrk="1" hangingPunct="1">
              <a:spcBef>
                <a:spcPct val="0"/>
              </a:spcBef>
              <a:buNone/>
            </a:pPr>
            <a:endParaRPr lang="en-US" altLang="en-US" dirty="0">
              <a:latin typeface="Arial" panose="020B0604020202020204" pitchFamily="34" charset="0"/>
              <a:cs typeface="Arial" panose="020B0604020202020204" pitchFamily="34" charset="0"/>
            </a:endParaRPr>
          </a:p>
          <a:p>
            <a:pPr eaLnBrk="1" hangingPunct="1">
              <a:spcBef>
                <a:spcPct val="0"/>
              </a:spcBef>
            </a:pPr>
            <a:r>
              <a:rPr lang="en-US" altLang="en-US" dirty="0">
                <a:latin typeface="Arial" panose="020B0604020202020204" pitchFamily="34" charset="0"/>
                <a:cs typeface="Arial" panose="020B0604020202020204" pitchFamily="34" charset="0"/>
              </a:rPr>
              <a:t>Pennsylvania Department of Environmental Protection</a:t>
            </a:r>
          </a:p>
          <a:p>
            <a:pPr eaLnBrk="1" hangingPunct="1">
              <a:spcBef>
                <a:spcPct val="0"/>
              </a:spcBef>
            </a:pP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37885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F74D45-C861-41AC-A14A-F40D645F9D5C}"/>
              </a:ext>
            </a:extLst>
          </p:cNvPr>
          <p:cNvPicPr>
            <a:picLocks noChangeAspect="1"/>
          </p:cNvPicPr>
          <p:nvPr/>
        </p:nvPicPr>
        <p:blipFill>
          <a:blip r:embed="rId3"/>
          <a:stretch>
            <a:fillRect/>
          </a:stretch>
        </p:blipFill>
        <p:spPr>
          <a:xfrm>
            <a:off x="75675" y="1695309"/>
            <a:ext cx="8959268" cy="5091385"/>
          </a:xfrm>
          <a:prstGeom prst="rect">
            <a:avLst/>
          </a:prstGeom>
        </p:spPr>
      </p:pic>
      <p:sp>
        <p:nvSpPr>
          <p:cNvPr id="4" name="Arrow: Right 3">
            <a:extLst>
              <a:ext uri="{FF2B5EF4-FFF2-40B4-BE49-F238E27FC236}">
                <a16:creationId xmlns:a16="http://schemas.microsoft.com/office/drawing/2014/main" id="{555B5D70-A086-42A2-BA62-372431118C91}"/>
              </a:ext>
            </a:extLst>
          </p:cNvPr>
          <p:cNvSpPr/>
          <p:nvPr/>
        </p:nvSpPr>
        <p:spPr>
          <a:xfrm>
            <a:off x="1189053" y="3053434"/>
            <a:ext cx="1073790" cy="2302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7045B724-3FC4-4BB1-AA12-E42CE7A7155D}"/>
              </a:ext>
            </a:extLst>
          </p:cNvPr>
          <p:cNvSpPr/>
          <p:nvPr/>
        </p:nvSpPr>
        <p:spPr>
          <a:xfrm>
            <a:off x="1435917" y="4070354"/>
            <a:ext cx="1073790" cy="2302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64E6BDF0-587B-4C56-B52C-1323FC4F88BA}"/>
              </a:ext>
            </a:extLst>
          </p:cNvPr>
          <p:cNvSpPr/>
          <p:nvPr/>
        </p:nvSpPr>
        <p:spPr>
          <a:xfrm>
            <a:off x="5068349" y="4387217"/>
            <a:ext cx="1073790" cy="2302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7CB8BC8-05DD-442D-9350-36E5B9DFD53E}"/>
              </a:ext>
            </a:extLst>
          </p:cNvPr>
          <p:cNvSpPr txBox="1"/>
          <p:nvPr/>
        </p:nvSpPr>
        <p:spPr>
          <a:xfrm>
            <a:off x="382662" y="2867091"/>
            <a:ext cx="1343286" cy="430887"/>
          </a:xfrm>
          <a:prstGeom prst="rect">
            <a:avLst/>
          </a:prstGeom>
          <a:solidFill>
            <a:schemeClr val="bg2">
              <a:lumMod val="90000"/>
            </a:schemeClr>
          </a:solidFill>
        </p:spPr>
        <p:txBody>
          <a:bodyPr wrap="square" rtlCol="0">
            <a:spAutoFit/>
          </a:bodyPr>
          <a:lstStyle/>
          <a:p>
            <a:r>
              <a:rPr lang="en-US" sz="1100" dirty="0"/>
              <a:t>Area to be backfilled/regraded</a:t>
            </a:r>
          </a:p>
        </p:txBody>
      </p:sp>
      <p:sp>
        <p:nvSpPr>
          <p:cNvPr id="12" name="TextBox 11">
            <a:extLst>
              <a:ext uri="{FF2B5EF4-FFF2-40B4-BE49-F238E27FC236}">
                <a16:creationId xmlns:a16="http://schemas.microsoft.com/office/drawing/2014/main" id="{CC8514F9-2127-4329-8BEE-F8D014BDC8F4}"/>
              </a:ext>
            </a:extLst>
          </p:cNvPr>
          <p:cNvSpPr txBox="1"/>
          <p:nvPr/>
        </p:nvSpPr>
        <p:spPr>
          <a:xfrm>
            <a:off x="618777" y="4059219"/>
            <a:ext cx="1425778" cy="261610"/>
          </a:xfrm>
          <a:prstGeom prst="rect">
            <a:avLst/>
          </a:prstGeom>
          <a:solidFill>
            <a:schemeClr val="bg2">
              <a:lumMod val="90000"/>
            </a:schemeClr>
          </a:solidFill>
        </p:spPr>
        <p:txBody>
          <a:bodyPr wrap="square" rtlCol="0">
            <a:spAutoFit/>
          </a:bodyPr>
          <a:lstStyle/>
          <a:p>
            <a:r>
              <a:rPr lang="en-US" sz="1100" dirty="0"/>
              <a:t>Wildlife Seeding Area</a:t>
            </a:r>
          </a:p>
        </p:txBody>
      </p:sp>
      <p:sp>
        <p:nvSpPr>
          <p:cNvPr id="13" name="TextBox 12">
            <a:extLst>
              <a:ext uri="{FF2B5EF4-FFF2-40B4-BE49-F238E27FC236}">
                <a16:creationId xmlns:a16="http://schemas.microsoft.com/office/drawing/2014/main" id="{3A9F654E-43F0-4CB2-BC83-E4CF3090DA75}"/>
              </a:ext>
            </a:extLst>
          </p:cNvPr>
          <p:cNvSpPr txBox="1"/>
          <p:nvPr/>
        </p:nvSpPr>
        <p:spPr>
          <a:xfrm>
            <a:off x="4179466" y="4242727"/>
            <a:ext cx="1425778" cy="600164"/>
          </a:xfrm>
          <a:prstGeom prst="rect">
            <a:avLst/>
          </a:prstGeom>
          <a:solidFill>
            <a:schemeClr val="bg2">
              <a:lumMod val="90000"/>
            </a:schemeClr>
          </a:solidFill>
        </p:spPr>
        <p:txBody>
          <a:bodyPr wrap="square" rtlCol="0">
            <a:spAutoFit/>
          </a:bodyPr>
          <a:lstStyle/>
          <a:p>
            <a:r>
              <a:rPr lang="en-US" sz="1100" dirty="0"/>
              <a:t>Mine Openings (</a:t>
            </a:r>
            <a:r>
              <a:rPr lang="en-US" sz="1100" dirty="0" err="1"/>
              <a:t>Cropfall</a:t>
            </a:r>
            <a:r>
              <a:rPr lang="en-US" sz="1100" dirty="0"/>
              <a:t>) reclamation area. </a:t>
            </a:r>
          </a:p>
        </p:txBody>
      </p:sp>
      <p:grpSp>
        <p:nvGrpSpPr>
          <p:cNvPr id="14" name="Group 9">
            <a:extLst>
              <a:ext uri="{FF2B5EF4-FFF2-40B4-BE49-F238E27FC236}">
                <a16:creationId xmlns:a16="http://schemas.microsoft.com/office/drawing/2014/main" id="{9DC3FE4E-045F-4872-9CAF-944C13510A8A}"/>
              </a:ext>
            </a:extLst>
          </p:cNvPr>
          <p:cNvGrpSpPr>
            <a:grpSpLocks/>
          </p:cNvGrpSpPr>
          <p:nvPr/>
        </p:nvGrpSpPr>
        <p:grpSpPr bwMode="auto">
          <a:xfrm>
            <a:off x="67112" y="152400"/>
            <a:ext cx="8967831" cy="1466675"/>
            <a:chOff x="288977" y="355144"/>
            <a:chExt cx="8382000" cy="661312"/>
          </a:xfrm>
        </p:grpSpPr>
        <p:pic>
          <p:nvPicPr>
            <p:cNvPr id="15" name="Picture 5" descr="Aging banner">
              <a:extLst>
                <a:ext uri="{FF2B5EF4-FFF2-40B4-BE49-F238E27FC236}">
                  <a16:creationId xmlns:a16="http://schemas.microsoft.com/office/drawing/2014/main" id="{32237F45-ABDD-42C7-A22D-C6FD43FC224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2">
              <a:extLst>
                <a:ext uri="{FF2B5EF4-FFF2-40B4-BE49-F238E27FC236}">
                  <a16:creationId xmlns:a16="http://schemas.microsoft.com/office/drawing/2014/main" id="{545F5211-41AD-4962-98A1-FD6D766C2F7A}"/>
                </a:ext>
              </a:extLst>
            </p:cNvPr>
            <p:cNvSpPr txBox="1">
              <a:spLocks noChangeArrowheads="1"/>
            </p:cNvSpPr>
            <p:nvPr/>
          </p:nvSpPr>
          <p:spPr bwMode="auto">
            <a:xfrm>
              <a:off x="430518" y="382964"/>
              <a:ext cx="7848600" cy="43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None/>
              </a:pPr>
              <a:r>
                <a:rPr lang="en-US" altLang="en-US" sz="4000" dirty="0">
                  <a:solidFill>
                    <a:schemeClr val="bg1"/>
                  </a:solidFill>
                </a:rPr>
                <a:t>10/15:  Anthracite Upland Pointing Dog Association 2018 Pilot Project</a:t>
              </a:r>
            </a:p>
          </p:txBody>
        </p:sp>
      </p:grpSp>
    </p:spTree>
    <p:extLst>
      <p:ext uri="{BB962C8B-B14F-4D97-AF65-F5344CB8AC3E}">
        <p14:creationId xmlns:p14="http://schemas.microsoft.com/office/powerpoint/2010/main" val="7643998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9">
            <a:extLst>
              <a:ext uri="{FF2B5EF4-FFF2-40B4-BE49-F238E27FC236}">
                <a16:creationId xmlns:a16="http://schemas.microsoft.com/office/drawing/2014/main" id="{8D150B63-FA74-46F5-9085-CD15BE21CB19}"/>
              </a:ext>
            </a:extLst>
          </p:cNvPr>
          <p:cNvGrpSpPr>
            <a:grpSpLocks/>
          </p:cNvGrpSpPr>
          <p:nvPr/>
        </p:nvGrpSpPr>
        <p:grpSpPr bwMode="auto">
          <a:xfrm>
            <a:off x="67112" y="152400"/>
            <a:ext cx="8967831" cy="1466675"/>
            <a:chOff x="288977" y="355144"/>
            <a:chExt cx="8382000" cy="661312"/>
          </a:xfrm>
        </p:grpSpPr>
        <p:pic>
          <p:nvPicPr>
            <p:cNvPr id="9" name="Picture 5" descr="Aging banner">
              <a:extLst>
                <a:ext uri="{FF2B5EF4-FFF2-40B4-BE49-F238E27FC236}">
                  <a16:creationId xmlns:a16="http://schemas.microsoft.com/office/drawing/2014/main" id="{B46C9B52-910D-4453-987D-6EA50782B2B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a:extLst>
                <a:ext uri="{FF2B5EF4-FFF2-40B4-BE49-F238E27FC236}">
                  <a16:creationId xmlns:a16="http://schemas.microsoft.com/office/drawing/2014/main" id="{AB4B6A73-FAD3-40B2-976C-4C77DA76CB11}"/>
                </a:ext>
              </a:extLst>
            </p:cNvPr>
            <p:cNvSpPr txBox="1">
              <a:spLocks noChangeArrowheads="1"/>
            </p:cNvSpPr>
            <p:nvPr/>
          </p:nvSpPr>
          <p:spPr bwMode="auto">
            <a:xfrm>
              <a:off x="430518" y="382964"/>
              <a:ext cx="7848600" cy="43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None/>
              </a:pPr>
              <a:r>
                <a:rPr lang="en-US" altLang="en-US" sz="4000" dirty="0">
                  <a:solidFill>
                    <a:schemeClr val="bg1"/>
                  </a:solidFill>
                </a:rPr>
                <a:t>Anthracite Upland Pointing Dog Association 2018 Pilot Project</a:t>
              </a:r>
            </a:p>
          </p:txBody>
        </p:sp>
      </p:grpSp>
      <p:pic>
        <p:nvPicPr>
          <p:cNvPr id="2" name="Picture 1">
            <a:extLst>
              <a:ext uri="{FF2B5EF4-FFF2-40B4-BE49-F238E27FC236}">
                <a16:creationId xmlns:a16="http://schemas.microsoft.com/office/drawing/2014/main" id="{C51EF399-0ED1-4044-8DFA-42535315DF21}"/>
              </a:ext>
            </a:extLst>
          </p:cNvPr>
          <p:cNvPicPr>
            <a:picLocks noChangeAspect="1"/>
          </p:cNvPicPr>
          <p:nvPr/>
        </p:nvPicPr>
        <p:blipFill>
          <a:blip r:embed="rId4"/>
          <a:stretch>
            <a:fillRect/>
          </a:stretch>
        </p:blipFill>
        <p:spPr>
          <a:xfrm>
            <a:off x="67112" y="1685016"/>
            <a:ext cx="8967831" cy="5096085"/>
          </a:xfrm>
          <a:prstGeom prst="rect">
            <a:avLst/>
          </a:prstGeom>
        </p:spPr>
      </p:pic>
    </p:spTree>
    <p:extLst>
      <p:ext uri="{BB962C8B-B14F-4D97-AF65-F5344CB8AC3E}">
        <p14:creationId xmlns:p14="http://schemas.microsoft.com/office/powerpoint/2010/main" val="34810922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D0E7D62-878E-4F43-91E7-313D51398905}"/>
              </a:ext>
            </a:extLst>
          </p:cNvPr>
          <p:cNvGrpSpPr/>
          <p:nvPr/>
        </p:nvGrpSpPr>
        <p:grpSpPr>
          <a:xfrm>
            <a:off x="218546" y="1865727"/>
            <a:ext cx="8657007" cy="4839873"/>
            <a:chOff x="753810" y="1555335"/>
            <a:chExt cx="6987403" cy="5070505"/>
          </a:xfrm>
        </p:grpSpPr>
        <p:pic>
          <p:nvPicPr>
            <p:cNvPr id="3" name="Picture 2">
              <a:extLst>
                <a:ext uri="{FF2B5EF4-FFF2-40B4-BE49-F238E27FC236}">
                  <a16:creationId xmlns:a16="http://schemas.microsoft.com/office/drawing/2014/main" id="{D4C2DE86-502F-4A94-8153-8FE2E80B188C}"/>
                </a:ext>
              </a:extLst>
            </p:cNvPr>
            <p:cNvPicPr>
              <a:picLocks noChangeAspect="1"/>
            </p:cNvPicPr>
            <p:nvPr/>
          </p:nvPicPr>
          <p:blipFill>
            <a:blip r:embed="rId3"/>
            <a:stretch>
              <a:fillRect/>
            </a:stretch>
          </p:blipFill>
          <p:spPr>
            <a:xfrm>
              <a:off x="753810" y="1555335"/>
              <a:ext cx="6987403" cy="5070505"/>
            </a:xfrm>
            <a:prstGeom prst="rect">
              <a:avLst/>
            </a:prstGeom>
          </p:spPr>
        </p:pic>
        <p:sp>
          <p:nvSpPr>
            <p:cNvPr id="4" name="Arrow: Right 3">
              <a:extLst>
                <a:ext uri="{FF2B5EF4-FFF2-40B4-BE49-F238E27FC236}">
                  <a16:creationId xmlns:a16="http://schemas.microsoft.com/office/drawing/2014/main" id="{5778AC3D-A689-49E6-84D3-C47C7BF20606}"/>
                </a:ext>
              </a:extLst>
            </p:cNvPr>
            <p:cNvSpPr/>
            <p:nvPr/>
          </p:nvSpPr>
          <p:spPr>
            <a:xfrm>
              <a:off x="2902591" y="3632433"/>
              <a:ext cx="1333849" cy="92279"/>
            </a:xfrm>
            <a:prstGeom prst="rightArrow">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ED29A0C-8A67-4A4D-800A-B3F6BC3CFD69}"/>
                </a:ext>
              </a:extLst>
            </p:cNvPr>
            <p:cNvSpPr txBox="1"/>
            <p:nvPr/>
          </p:nvSpPr>
          <p:spPr>
            <a:xfrm>
              <a:off x="1870745" y="3477021"/>
              <a:ext cx="1602298" cy="369332"/>
            </a:xfrm>
            <a:prstGeom prst="rect">
              <a:avLst/>
            </a:prstGeom>
            <a:solidFill>
              <a:schemeClr val="accent1">
                <a:lumMod val="20000"/>
                <a:lumOff val="80000"/>
              </a:schemeClr>
            </a:solidFill>
          </p:spPr>
          <p:txBody>
            <a:bodyPr wrap="square" rtlCol="0">
              <a:spAutoFit/>
            </a:bodyPr>
            <a:lstStyle/>
            <a:p>
              <a:r>
                <a:rPr lang="en-US" dirty="0"/>
                <a:t>Project Site</a:t>
              </a:r>
            </a:p>
          </p:txBody>
        </p:sp>
      </p:grpSp>
      <p:grpSp>
        <p:nvGrpSpPr>
          <p:cNvPr id="10" name="Group 9">
            <a:extLst>
              <a:ext uri="{FF2B5EF4-FFF2-40B4-BE49-F238E27FC236}">
                <a16:creationId xmlns:a16="http://schemas.microsoft.com/office/drawing/2014/main" id="{AB4B74E9-89A8-4A02-8FA8-2196E5D0D083}"/>
              </a:ext>
            </a:extLst>
          </p:cNvPr>
          <p:cNvGrpSpPr>
            <a:grpSpLocks/>
          </p:cNvGrpSpPr>
          <p:nvPr/>
        </p:nvGrpSpPr>
        <p:grpSpPr bwMode="auto">
          <a:xfrm>
            <a:off x="67112" y="152400"/>
            <a:ext cx="8967831" cy="1466675"/>
            <a:chOff x="288977" y="355144"/>
            <a:chExt cx="8382000" cy="661312"/>
          </a:xfrm>
        </p:grpSpPr>
        <p:pic>
          <p:nvPicPr>
            <p:cNvPr id="11" name="Picture 5" descr="Aging banner">
              <a:extLst>
                <a:ext uri="{FF2B5EF4-FFF2-40B4-BE49-F238E27FC236}">
                  <a16:creationId xmlns:a16="http://schemas.microsoft.com/office/drawing/2014/main" id="{C6EEDA21-EAD2-41C9-B9C3-D0C25041921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a:extLst>
                <a:ext uri="{FF2B5EF4-FFF2-40B4-BE49-F238E27FC236}">
                  <a16:creationId xmlns:a16="http://schemas.microsoft.com/office/drawing/2014/main" id="{531F1A19-B5BB-4A02-B30B-C6944BD7EBF0}"/>
                </a:ext>
              </a:extLst>
            </p:cNvPr>
            <p:cNvSpPr txBox="1">
              <a:spLocks noChangeArrowheads="1"/>
            </p:cNvSpPr>
            <p:nvPr/>
          </p:nvSpPr>
          <p:spPr bwMode="auto">
            <a:xfrm>
              <a:off x="430518" y="382964"/>
              <a:ext cx="7848600" cy="43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None/>
              </a:pPr>
              <a:r>
                <a:rPr lang="en-US" altLang="en-US" sz="4000" dirty="0">
                  <a:solidFill>
                    <a:schemeClr val="bg1"/>
                  </a:solidFill>
                </a:rPr>
                <a:t>Anthracite Upland Pointing Dog Association 2018 Pilot Project</a:t>
              </a:r>
            </a:p>
          </p:txBody>
        </p:sp>
      </p:grpSp>
    </p:spTree>
    <p:extLst>
      <p:ext uri="{BB962C8B-B14F-4D97-AF65-F5344CB8AC3E}">
        <p14:creationId xmlns:p14="http://schemas.microsoft.com/office/powerpoint/2010/main" val="17794244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06A6D6B-572D-4B4D-BB82-004E9C8D9C1A}"/>
              </a:ext>
            </a:extLst>
          </p:cNvPr>
          <p:cNvSpPr txBox="1"/>
          <p:nvPr/>
        </p:nvSpPr>
        <p:spPr>
          <a:xfrm>
            <a:off x="67112" y="1518699"/>
            <a:ext cx="8967831" cy="4832092"/>
          </a:xfrm>
          <a:prstGeom prst="rect">
            <a:avLst/>
          </a:prstGeom>
          <a:noFill/>
        </p:spPr>
        <p:txBody>
          <a:bodyPr wrap="square" rtlCol="0">
            <a:spAutoFit/>
          </a:bodyPr>
          <a:lstStyle/>
          <a:p>
            <a:pPr marL="285750" indent="-285750">
              <a:buFont typeface="Arial" panose="020B0604020202020204" pitchFamily="34" charset="0"/>
              <a:buChar char="•"/>
            </a:pPr>
            <a:r>
              <a:rPr lang="en-US" sz="2800" dirty="0"/>
              <a:t>Provide a completely reclaimed area to be used for dog competitions and educational outreach.  This project will complement the previous reclamation in the area and the current Donaldson 2017 Pilot Project. </a:t>
            </a:r>
          </a:p>
          <a:p>
            <a:pPr marL="285750" indent="-285750">
              <a:buFont typeface="Arial" panose="020B0604020202020204" pitchFamily="34" charset="0"/>
              <a:buChar char="•"/>
            </a:pPr>
            <a:r>
              <a:rPr lang="en-US" sz="2800" dirty="0"/>
              <a:t>Over 350 people per year are anticipated to use the property per year for dog events and over 250 students per year are expected for educational programs. </a:t>
            </a:r>
          </a:p>
          <a:p>
            <a:pPr marL="285750" indent="-285750">
              <a:buFont typeface="Arial" panose="020B0604020202020204" pitchFamily="34" charset="0"/>
              <a:buChar char="•"/>
            </a:pPr>
            <a:r>
              <a:rPr lang="en-US" sz="2800" dirty="0"/>
              <a:t>Elimination of dangerous mine openings.</a:t>
            </a:r>
          </a:p>
          <a:p>
            <a:pPr marL="285750" indent="-285750">
              <a:buFont typeface="Arial" panose="020B0604020202020204" pitchFamily="34" charset="0"/>
              <a:buChar char="•"/>
            </a:pPr>
            <a:r>
              <a:rPr lang="en-US" sz="2800" dirty="0"/>
              <a:t>Creation of wild bird habitat.</a:t>
            </a:r>
          </a:p>
          <a:p>
            <a:pPr marL="285750" indent="-285750">
              <a:buFont typeface="Arial" panose="020B0604020202020204" pitchFamily="34" charset="0"/>
              <a:buChar char="•"/>
            </a:pPr>
            <a:r>
              <a:rPr lang="en-US" sz="2800" dirty="0"/>
              <a:t>Improved eligibility for hosting the North American Versatile Hunting Dog Association annual competition. </a:t>
            </a:r>
          </a:p>
        </p:txBody>
      </p:sp>
      <p:grpSp>
        <p:nvGrpSpPr>
          <p:cNvPr id="7" name="Group 9">
            <a:extLst>
              <a:ext uri="{FF2B5EF4-FFF2-40B4-BE49-F238E27FC236}">
                <a16:creationId xmlns:a16="http://schemas.microsoft.com/office/drawing/2014/main" id="{492BAE64-1A86-45C8-B4FC-03E1E93AEE27}"/>
              </a:ext>
            </a:extLst>
          </p:cNvPr>
          <p:cNvGrpSpPr>
            <a:grpSpLocks/>
          </p:cNvGrpSpPr>
          <p:nvPr/>
        </p:nvGrpSpPr>
        <p:grpSpPr bwMode="auto">
          <a:xfrm>
            <a:off x="67112" y="152400"/>
            <a:ext cx="8967831" cy="1195137"/>
            <a:chOff x="288977" y="355144"/>
            <a:chExt cx="8382000" cy="661312"/>
          </a:xfrm>
        </p:grpSpPr>
        <p:pic>
          <p:nvPicPr>
            <p:cNvPr id="9" name="Picture 5" descr="Aging banner">
              <a:extLst>
                <a:ext uri="{FF2B5EF4-FFF2-40B4-BE49-F238E27FC236}">
                  <a16:creationId xmlns:a16="http://schemas.microsoft.com/office/drawing/2014/main" id="{3AA03046-E280-43BC-BE14-1372C38960B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a:extLst>
                <a:ext uri="{FF2B5EF4-FFF2-40B4-BE49-F238E27FC236}">
                  <a16:creationId xmlns:a16="http://schemas.microsoft.com/office/drawing/2014/main" id="{3ADB641A-7D14-4A79-A342-7729999FB762}"/>
                </a:ext>
              </a:extLst>
            </p:cNvPr>
            <p:cNvSpPr txBox="1">
              <a:spLocks noChangeArrowheads="1"/>
            </p:cNvSpPr>
            <p:nvPr/>
          </p:nvSpPr>
          <p:spPr bwMode="auto">
            <a:xfrm>
              <a:off x="493247" y="399278"/>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lnSpc>
                  <a:spcPts val="3000"/>
                </a:lnSpc>
                <a:spcBef>
                  <a:spcPct val="0"/>
                </a:spcBef>
                <a:buNone/>
              </a:pPr>
              <a:r>
                <a:rPr lang="en-US" altLang="en-US" sz="4400" dirty="0">
                  <a:solidFill>
                    <a:schemeClr val="bg1"/>
                  </a:solidFill>
                </a:rPr>
                <a:t>Significant Benefits</a:t>
              </a:r>
            </a:p>
          </p:txBody>
        </p:sp>
      </p:grpSp>
    </p:spTree>
    <p:extLst>
      <p:ext uri="{BB962C8B-B14F-4D97-AF65-F5344CB8AC3E}">
        <p14:creationId xmlns:p14="http://schemas.microsoft.com/office/powerpoint/2010/main" val="1296598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p:cNvSpPr>
            <a:spLocks noGrp="1"/>
          </p:cNvSpPr>
          <p:nvPr>
            <p:ph idx="1"/>
          </p:nvPr>
        </p:nvSpPr>
        <p:spPr>
          <a:xfrm>
            <a:off x="280987" y="1096963"/>
            <a:ext cx="8505825" cy="5564187"/>
          </a:xfrm>
        </p:spPr>
        <p:txBody>
          <a:bodyPr/>
          <a:lstStyle/>
          <a:p>
            <a:pPr eaLnBrk="1" hangingPunct="1"/>
            <a:r>
              <a:rPr lang="en-US" altLang="en-US" dirty="0">
                <a:solidFill>
                  <a:srgbClr val="000000"/>
                </a:solidFill>
              </a:rPr>
              <a:t>From the proposals PA selected a wide variety of project types with a variety of possible economic or community development benefits and partners</a:t>
            </a:r>
          </a:p>
          <a:p>
            <a:pPr eaLnBrk="1" hangingPunct="1"/>
            <a:r>
              <a:rPr lang="en-US" altLang="en-US" dirty="0">
                <a:solidFill>
                  <a:srgbClr val="000000"/>
                </a:solidFill>
              </a:rPr>
              <a:t>DEP is targeting 15 proposed AML Pilot Projects (9 Bituminous and 6 Anthracite) which are located in 16 coal field counties </a:t>
            </a:r>
            <a:r>
              <a:rPr lang="en-US" altLang="en-US" sz="2800" dirty="0">
                <a:solidFill>
                  <a:srgbClr val="FF0000"/>
                </a:solidFill>
              </a:rPr>
              <a:t>(Note: 2 of the projects are located in multiple counties)</a:t>
            </a:r>
          </a:p>
          <a:p>
            <a:pPr eaLnBrk="1" hangingPunct="1"/>
            <a:r>
              <a:rPr lang="en-US" altLang="en-US" dirty="0">
                <a:solidFill>
                  <a:srgbClr val="000000"/>
                </a:solidFill>
              </a:rPr>
              <a:t>Two (2) contingent projects were also identified should any of the primary projects experience issues or delays</a:t>
            </a:r>
          </a:p>
        </p:txBody>
      </p:sp>
      <p:pic>
        <p:nvPicPr>
          <p:cNvPr id="7171" name="Picture 7" descr="DEP-rgb"/>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34200" y="6314418"/>
            <a:ext cx="2090738" cy="440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2" name="Group 9"/>
          <p:cNvGrpSpPr>
            <a:grpSpLocks/>
          </p:cNvGrpSpPr>
          <p:nvPr/>
        </p:nvGrpSpPr>
        <p:grpSpPr bwMode="auto">
          <a:xfrm>
            <a:off x="152400" y="152400"/>
            <a:ext cx="8763000" cy="863600"/>
            <a:chOff x="288977" y="355144"/>
            <a:chExt cx="8382000" cy="661312"/>
          </a:xfrm>
        </p:grpSpPr>
        <p:pic>
          <p:nvPicPr>
            <p:cNvPr id="7173" name="Picture 5" descr="Aging bann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Proposed AML Pilot Projects</a:t>
              </a:r>
            </a:p>
          </p:txBody>
        </p:sp>
      </p:grpSp>
    </p:spTree>
    <p:extLst>
      <p:ext uri="{BB962C8B-B14F-4D97-AF65-F5344CB8AC3E}">
        <p14:creationId xmlns:p14="http://schemas.microsoft.com/office/powerpoint/2010/main" val="14674002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06A6D6B-572D-4B4D-BB82-004E9C8D9C1A}"/>
              </a:ext>
            </a:extLst>
          </p:cNvPr>
          <p:cNvSpPr txBox="1"/>
          <p:nvPr/>
        </p:nvSpPr>
        <p:spPr>
          <a:xfrm>
            <a:off x="67112" y="1518700"/>
            <a:ext cx="8967832" cy="5016758"/>
          </a:xfrm>
          <a:prstGeom prst="rect">
            <a:avLst/>
          </a:prstGeom>
          <a:noFill/>
        </p:spPr>
        <p:txBody>
          <a:bodyPr wrap="square" rtlCol="0">
            <a:spAutoFit/>
          </a:bodyPr>
          <a:lstStyle/>
          <a:p>
            <a:pPr marL="285750" indent="-285750">
              <a:buFont typeface="Arial" panose="020B0604020202020204" pitchFamily="34" charset="0"/>
              <a:buChar char="•"/>
            </a:pPr>
            <a:r>
              <a:rPr lang="en-US" sz="3200" dirty="0"/>
              <a:t>Schuylkill County Conservation District</a:t>
            </a:r>
          </a:p>
          <a:p>
            <a:pPr marL="285750" indent="-285750">
              <a:buFont typeface="Arial" panose="020B0604020202020204" pitchFamily="34" charset="0"/>
              <a:buChar char="•"/>
            </a:pPr>
            <a:r>
              <a:rPr lang="en-US" sz="3200" dirty="0"/>
              <a:t>PA Game Commission</a:t>
            </a:r>
          </a:p>
          <a:p>
            <a:pPr marL="285750" indent="-285750">
              <a:buFont typeface="Arial" panose="020B0604020202020204" pitchFamily="34" charset="0"/>
              <a:buChar char="•"/>
            </a:pPr>
            <a:r>
              <a:rPr lang="en-US" sz="3200" dirty="0"/>
              <a:t>Ruffed Grouse Society</a:t>
            </a:r>
          </a:p>
          <a:p>
            <a:pPr marL="285750" indent="-285750">
              <a:buFont typeface="Arial" panose="020B0604020202020204" pitchFamily="34" charset="0"/>
              <a:buChar char="•"/>
            </a:pPr>
            <a:r>
              <a:rPr lang="en-US" sz="3200" dirty="0"/>
              <a:t>Pennsylvania Department of Environmental Protection</a:t>
            </a:r>
          </a:p>
          <a:p>
            <a:pPr marL="285750" indent="-285750">
              <a:buFont typeface="Arial" panose="020B0604020202020204" pitchFamily="34" charset="0"/>
              <a:buChar char="•"/>
            </a:pPr>
            <a:r>
              <a:rPr lang="en-US" sz="3200" dirty="0"/>
              <a:t>Pheasants Forever</a:t>
            </a:r>
          </a:p>
          <a:p>
            <a:pPr marL="285750" indent="-285750">
              <a:buFont typeface="Arial" panose="020B0604020202020204" pitchFamily="34" charset="0"/>
              <a:buChar char="•"/>
            </a:pPr>
            <a:r>
              <a:rPr lang="en-US" sz="3200" dirty="0"/>
              <a:t>North American Versatile Hunting Dog Association</a:t>
            </a:r>
          </a:p>
          <a:p>
            <a:pPr marL="285750" indent="-285750">
              <a:buFont typeface="Arial" panose="020B0604020202020204" pitchFamily="34" charset="0"/>
              <a:buChar char="•"/>
            </a:pPr>
            <a:r>
              <a:rPr lang="en-US" sz="3200" dirty="0"/>
              <a:t>Office of Surface Mining Reclamation and Enforcement (OSMRE)  </a:t>
            </a:r>
          </a:p>
          <a:p>
            <a:pPr marL="285750" indent="-285750">
              <a:buFont typeface="Arial" panose="020B0604020202020204" pitchFamily="34" charset="0"/>
              <a:buChar char="•"/>
            </a:pPr>
            <a:r>
              <a:rPr lang="en-US" sz="3200" dirty="0"/>
              <a:t>American Kennel Club</a:t>
            </a:r>
          </a:p>
        </p:txBody>
      </p:sp>
      <p:grpSp>
        <p:nvGrpSpPr>
          <p:cNvPr id="7" name="Group 9">
            <a:extLst>
              <a:ext uri="{FF2B5EF4-FFF2-40B4-BE49-F238E27FC236}">
                <a16:creationId xmlns:a16="http://schemas.microsoft.com/office/drawing/2014/main" id="{9714D6C0-768E-4866-AB3C-21768F23F8B5}"/>
              </a:ext>
            </a:extLst>
          </p:cNvPr>
          <p:cNvGrpSpPr>
            <a:grpSpLocks/>
          </p:cNvGrpSpPr>
          <p:nvPr/>
        </p:nvGrpSpPr>
        <p:grpSpPr bwMode="auto">
          <a:xfrm>
            <a:off x="67112" y="152400"/>
            <a:ext cx="8967831" cy="1195137"/>
            <a:chOff x="288977" y="355144"/>
            <a:chExt cx="8382000" cy="661312"/>
          </a:xfrm>
        </p:grpSpPr>
        <p:pic>
          <p:nvPicPr>
            <p:cNvPr id="9" name="Picture 5" descr="Aging banner">
              <a:extLst>
                <a:ext uri="{FF2B5EF4-FFF2-40B4-BE49-F238E27FC236}">
                  <a16:creationId xmlns:a16="http://schemas.microsoft.com/office/drawing/2014/main" id="{798FF7E0-E51C-44C8-B0DA-69D2575B2DF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a:extLst>
                <a:ext uri="{FF2B5EF4-FFF2-40B4-BE49-F238E27FC236}">
                  <a16:creationId xmlns:a16="http://schemas.microsoft.com/office/drawing/2014/main" id="{120D45C6-8E8D-465C-A6E6-E569B24F54DC}"/>
                </a:ext>
              </a:extLst>
            </p:cNvPr>
            <p:cNvSpPr txBox="1">
              <a:spLocks noChangeArrowheads="1"/>
            </p:cNvSpPr>
            <p:nvPr/>
          </p:nvSpPr>
          <p:spPr bwMode="auto">
            <a:xfrm>
              <a:off x="493247" y="399278"/>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lnSpc>
                  <a:spcPts val="3000"/>
                </a:lnSpc>
                <a:spcBef>
                  <a:spcPct val="0"/>
                </a:spcBef>
                <a:buNone/>
              </a:pPr>
              <a:r>
                <a:rPr lang="en-US" altLang="en-US" sz="4400" dirty="0">
                  <a:solidFill>
                    <a:schemeClr val="bg1"/>
                  </a:solidFill>
                </a:rPr>
                <a:t>Project Partners</a:t>
              </a:r>
            </a:p>
          </p:txBody>
        </p:sp>
      </p:grpSp>
    </p:spTree>
    <p:extLst>
      <p:ext uri="{BB962C8B-B14F-4D97-AF65-F5344CB8AC3E}">
        <p14:creationId xmlns:p14="http://schemas.microsoft.com/office/powerpoint/2010/main" val="3001329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DB8EFBD-BE15-4CC6-AE3D-B3E51DA117BF}"/>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1E58716D-8022-4663-BEFC-2419E460F62A}"/>
              </a:ext>
            </a:extLst>
          </p:cNvPr>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9B82698B-2FE5-4729-8564-4851CC8020E5}"/>
              </a:ext>
            </a:extLst>
          </p:cNvPr>
          <p:cNvSpPr/>
          <p:nvPr/>
        </p:nvSpPr>
        <p:spPr>
          <a:xfrm>
            <a:off x="0" y="0"/>
            <a:ext cx="1132041" cy="507831"/>
          </a:xfrm>
          <a:prstGeom prst="rect">
            <a:avLst/>
          </a:prstGeom>
        </p:spPr>
        <p:txBody>
          <a:bodyPr wrap="none">
            <a:spAutoFit/>
          </a:bodyPr>
          <a:lstStyle/>
          <a:p>
            <a:r>
              <a:rPr lang="en-US" altLang="en-US" sz="2700" dirty="0">
                <a:solidFill>
                  <a:schemeClr val="bg1"/>
                </a:solidFill>
              </a:rPr>
              <a:t>11/15</a:t>
            </a:r>
            <a:r>
              <a:rPr lang="en-US" altLang="en-US" dirty="0">
                <a:solidFill>
                  <a:schemeClr val="bg1"/>
                </a:solidFill>
              </a:rPr>
              <a:t>: </a:t>
            </a:r>
            <a:endParaRPr lang="en-US" dirty="0"/>
          </a:p>
        </p:txBody>
      </p:sp>
    </p:spTree>
    <p:extLst>
      <p:ext uri="{BB962C8B-B14F-4D97-AF65-F5344CB8AC3E}">
        <p14:creationId xmlns:p14="http://schemas.microsoft.com/office/powerpoint/2010/main" val="11500664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DC2C4CE-431F-4BE7-9A99-F2D429DA605E}"/>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D26361CF-FF82-411E-A2E4-FA1784036248}"/>
              </a:ext>
            </a:extLst>
          </p:cNvPr>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748022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4CC5C5E-A115-4862-B749-0D4A069A2A7E}"/>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8935E535-8FCB-487D-A06A-AD3A08BE04E9}"/>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690991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AC38B9B-FC0D-46BB-A857-A90E780194CA}"/>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0AEF8ACD-C6BE-4B51-8CDB-4D202B3273C4}"/>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5097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BBC1FAA-997F-4904-8C14-6EDC74C04DE2}"/>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B78F0E2C-0BAD-4D7D-974C-7182061E65BF}"/>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030496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513ED2A-507D-437A-A503-1BBB4DDB62EF}"/>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909754F2-04F0-420C-AF9E-CC78B06B13AB}"/>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896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C66C88F-8BC5-475C-AFC5-573D8F56DAC3}"/>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3717BEEB-FD06-4643-823A-896FE6378337}"/>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963929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80BDA0B-92D4-42FD-8714-EAD18AFAB908}"/>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CED2BE28-A2B4-4C24-9EDC-80AE5915DDF5}"/>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052189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53514D2-D763-4253-9CCF-F93D91C7DFC9}"/>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76D3D403-E6CF-4F55-88F2-0EA5C4C8052B}"/>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61239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p:cNvSpPr>
            <a:spLocks noGrp="1"/>
          </p:cNvSpPr>
          <p:nvPr>
            <p:ph idx="1"/>
          </p:nvPr>
        </p:nvSpPr>
        <p:spPr>
          <a:xfrm>
            <a:off x="136524" y="1128346"/>
            <a:ext cx="8812213" cy="5175250"/>
          </a:xfrm>
        </p:spPr>
        <p:txBody>
          <a:bodyPr/>
          <a:lstStyle/>
          <a:p>
            <a:pPr eaLnBrk="1" hangingPunct="1">
              <a:spcBef>
                <a:spcPct val="0"/>
              </a:spcBef>
            </a:pPr>
            <a:r>
              <a:rPr lang="en-US" altLang="en-US" dirty="0"/>
              <a:t>Vetting documents were submitted to OSMRE for all 15 of the proposed 2018 AML Pilot Projects by January 18, 2019</a:t>
            </a:r>
          </a:p>
          <a:p>
            <a:pPr eaLnBrk="1" hangingPunct="1">
              <a:spcBef>
                <a:spcPct val="0"/>
              </a:spcBef>
            </a:pPr>
            <a:r>
              <a:rPr lang="en-US" altLang="en-US" dirty="0"/>
              <a:t>OSMRE reviewed the proposed projects during February 2019 and provided feedback along with requests for additional information for a few of the projects during February and March of 2019</a:t>
            </a:r>
          </a:p>
          <a:p>
            <a:pPr eaLnBrk="1" hangingPunct="1">
              <a:spcBef>
                <a:spcPct val="0"/>
              </a:spcBef>
            </a:pPr>
            <a:r>
              <a:rPr lang="en-US" altLang="en-US" dirty="0"/>
              <a:t>To date, OSMRE has approved all 15 projects and are currently reviewing the 2 replacement projects. </a:t>
            </a:r>
          </a:p>
        </p:txBody>
      </p:sp>
      <p:pic>
        <p:nvPicPr>
          <p:cNvPr id="8195" name="Picture 7" descr="DEP-rgb"/>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24600" y="6183462"/>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6" name="Group 9"/>
          <p:cNvGrpSpPr>
            <a:grpSpLocks/>
          </p:cNvGrpSpPr>
          <p:nvPr/>
        </p:nvGrpSpPr>
        <p:grpSpPr bwMode="auto">
          <a:xfrm>
            <a:off x="136524" y="146627"/>
            <a:ext cx="8812213" cy="939800"/>
            <a:chOff x="288977" y="355144"/>
            <a:chExt cx="8382000" cy="661312"/>
          </a:xfrm>
        </p:grpSpPr>
        <p:pic>
          <p:nvPicPr>
            <p:cNvPr id="8197" name="Picture 5" descr="Aging bann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Rectangle 2"/>
            <p:cNvSpPr txBox="1">
              <a:spLocks noChangeArrowheads="1"/>
            </p:cNvSpPr>
            <p:nvPr/>
          </p:nvSpPr>
          <p:spPr bwMode="auto">
            <a:xfrm>
              <a:off x="533452" y="384641"/>
              <a:ext cx="807714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AML Pilot Program Proposed Projects</a:t>
              </a:r>
            </a:p>
          </p:txBody>
        </p:sp>
      </p:gr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5BCF956-0025-4382-8992-9F8D75862378}"/>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9F01DDC1-0011-4F86-8DE2-B10F6DB71173}"/>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298545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6038C73-7E1C-4C73-8E94-F58B6F086D05}"/>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A63F973E-9FDC-4FCF-BCC7-81F73996427F}"/>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1824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CDA818F-6F8A-4B91-8599-88DC746D82FE}"/>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6D5FD189-EA5F-4937-A673-7568EAED7D0E}"/>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819279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275EE2E-0A45-4910-ABCA-57888C0C8939}"/>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62E9E6A5-6305-4067-BAF2-5DEDD084D789}"/>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913236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0A09C2D-7B2F-4C5B-9C3B-1344182F531F}"/>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42388614-BE1B-40C5-83FA-A7DD50F38C50}"/>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041584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ED1DED4-7A66-46EE-B609-B719EFAECC52}"/>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282A2D44-88B0-4DBF-BF0D-FEB93FD1BD9B}"/>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346592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3D59DB9-7D07-417A-A12F-CC2AC32122D9}"/>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8EC5E3BA-AF26-4526-B7C0-7A148052E897}"/>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860034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1A0AAA0-844F-4034-B06E-D139523D932D}"/>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973C80F7-7CB0-4788-8B80-8C4BCD1A95A5}"/>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28418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D1CDCD7-2F76-499A-9565-CBC66A21F851}"/>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3F0DF133-267F-4457-A827-84A79BD08E42}"/>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074934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1979B1C-631B-4659-B601-C7FFAB8F45CD}"/>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F4B4D13C-7969-48A8-AD13-AF7D5F41553E}"/>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44587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3756</TotalTime>
  <Words>9514</Words>
  <Application>Microsoft Office PowerPoint</Application>
  <PresentationFormat>On-screen Show (4:3)</PresentationFormat>
  <Paragraphs>854</Paragraphs>
  <Slides>151</Slides>
  <Notes>117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151</vt:i4>
      </vt:variant>
    </vt:vector>
  </HeadingPairs>
  <TitlesOfParts>
    <vt:vector size="157" baseType="lpstr">
      <vt:lpstr>Arial</vt:lpstr>
      <vt:lpstr>Arial Narrow</vt:lpstr>
      <vt:lpstr>Calibri</vt:lpstr>
      <vt:lpstr>RomanS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Questions?  Contact Information: pawebb@pa.gov  814-472-1800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Commonwealth of Pennsylvania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Bold Black 44 pt Calibri Font</dc:title>
  <dc:creator>Rickens, Susan</dc:creator>
  <cp:lastModifiedBy>Kevin Wolter</cp:lastModifiedBy>
  <cp:revision>293</cp:revision>
  <cp:lastPrinted>2019-02-26T19:25:38Z</cp:lastPrinted>
  <dcterms:created xsi:type="dcterms:W3CDTF">2012-04-25T13:00:02Z</dcterms:created>
  <dcterms:modified xsi:type="dcterms:W3CDTF">2019-06-17T18:10:01Z</dcterms:modified>
</cp:coreProperties>
</file>