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540" r:id="rId2"/>
    <p:sldId id="257" r:id="rId3"/>
    <p:sldId id="365" r:id="rId4"/>
    <p:sldId id="259" r:id="rId5"/>
    <p:sldId id="356" r:id="rId6"/>
    <p:sldId id="266" r:id="rId7"/>
    <p:sldId id="262" r:id="rId8"/>
    <p:sldId id="265" r:id="rId9"/>
    <p:sldId id="264" r:id="rId10"/>
    <p:sldId id="263" r:id="rId11"/>
    <p:sldId id="526" r:id="rId12"/>
    <p:sldId id="527" r:id="rId13"/>
    <p:sldId id="532" r:id="rId14"/>
    <p:sldId id="529" r:id="rId15"/>
    <p:sldId id="533" r:id="rId16"/>
    <p:sldId id="534" r:id="rId17"/>
    <p:sldId id="547" r:id="rId18"/>
    <p:sldId id="548" r:id="rId19"/>
    <p:sldId id="275" r:id="rId20"/>
    <p:sldId id="589" r:id="rId21"/>
    <p:sldId id="489" r:id="rId22"/>
    <p:sldId id="380" r:id="rId23"/>
    <p:sldId id="571" r:id="rId24"/>
    <p:sldId id="549" r:id="rId25"/>
    <p:sldId id="550" r:id="rId26"/>
    <p:sldId id="426" r:id="rId27"/>
    <p:sldId id="442" r:id="rId28"/>
    <p:sldId id="441" r:id="rId29"/>
    <p:sldId id="427" r:id="rId30"/>
    <p:sldId id="456" r:id="rId31"/>
    <p:sldId id="428" r:id="rId32"/>
    <p:sldId id="551" r:id="rId33"/>
    <p:sldId id="552" r:id="rId34"/>
    <p:sldId id="514" r:id="rId35"/>
    <p:sldId id="523" r:id="rId36"/>
    <p:sldId id="524" r:id="rId37"/>
    <p:sldId id="525" r:id="rId38"/>
    <p:sldId id="521" r:id="rId39"/>
    <p:sldId id="519" r:id="rId40"/>
    <p:sldId id="397" r:id="rId41"/>
    <p:sldId id="448" r:id="rId42"/>
    <p:sldId id="402" r:id="rId43"/>
    <p:sldId id="449" r:id="rId44"/>
    <p:sldId id="404" r:id="rId45"/>
    <p:sldId id="553" r:id="rId46"/>
    <p:sldId id="414" r:id="rId47"/>
    <p:sldId id="446" r:id="rId48"/>
    <p:sldId id="447" r:id="rId49"/>
    <p:sldId id="555" r:id="rId50"/>
    <p:sldId id="466" r:id="rId51"/>
    <p:sldId id="457" r:id="rId52"/>
    <p:sldId id="492" r:id="rId53"/>
    <p:sldId id="493" r:id="rId54"/>
    <p:sldId id="459" r:id="rId55"/>
    <p:sldId id="463" r:id="rId56"/>
    <p:sldId id="557" r:id="rId57"/>
    <p:sldId id="467" r:id="rId58"/>
    <p:sldId id="470" r:id="rId59"/>
    <p:sldId id="468" r:id="rId60"/>
    <p:sldId id="513" r:id="rId61"/>
    <p:sldId id="450" r:id="rId62"/>
    <p:sldId id="559" r:id="rId63"/>
    <p:sldId id="560" r:id="rId64"/>
    <p:sldId id="455" r:id="rId65"/>
    <p:sldId id="405" r:id="rId66"/>
    <p:sldId id="590" r:id="rId67"/>
    <p:sldId id="410" r:id="rId68"/>
    <p:sldId id="409" r:id="rId69"/>
    <p:sldId id="561" r:id="rId70"/>
    <p:sldId id="573" r:id="rId71"/>
    <p:sldId id="577" r:id="rId72"/>
    <p:sldId id="578" r:id="rId73"/>
    <p:sldId id="576" r:id="rId74"/>
    <p:sldId id="574" r:id="rId75"/>
    <p:sldId id="579" r:id="rId76"/>
    <p:sldId id="432" r:id="rId77"/>
    <p:sldId id="500" r:id="rId78"/>
    <p:sldId id="433" r:id="rId79"/>
    <p:sldId id="580" r:id="rId80"/>
    <p:sldId id="505" r:id="rId81"/>
    <p:sldId id="506" r:id="rId82"/>
    <p:sldId id="563" r:id="rId83"/>
    <p:sldId id="564" r:id="rId84"/>
    <p:sldId id="509" r:id="rId85"/>
    <p:sldId id="508" r:id="rId86"/>
    <p:sldId id="498" r:id="rId87"/>
    <p:sldId id="438" r:id="rId88"/>
    <p:sldId id="565" r:id="rId89"/>
    <p:sldId id="582" r:id="rId90"/>
    <p:sldId id="566" r:id="rId91"/>
    <p:sldId id="384" r:id="rId92"/>
    <p:sldId id="453" r:id="rId93"/>
    <p:sldId id="386" r:id="rId94"/>
    <p:sldId id="387" r:id="rId95"/>
    <p:sldId id="567" r:id="rId96"/>
    <p:sldId id="587" r:id="rId97"/>
    <p:sldId id="584" r:id="rId98"/>
    <p:sldId id="327" r:id="rId99"/>
    <p:sldId id="328" r:id="rId100"/>
    <p:sldId id="569" r:id="rId101"/>
    <p:sldId id="541" r:id="rId102"/>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F50"/>
    <a:srgbClr val="0000FF"/>
    <a:srgbClr val="00FF00"/>
    <a:srgbClr val="284837"/>
    <a:srgbClr val="0000CC"/>
    <a:srgbClr val="366049"/>
    <a:srgbClr val="213B2D"/>
    <a:srgbClr val="335B46"/>
    <a:srgbClr val="FF5050"/>
    <a:srgbClr val="247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1" autoAdjust="0"/>
  </p:normalViewPr>
  <p:slideViewPr>
    <p:cSldViewPr>
      <p:cViewPr>
        <p:scale>
          <a:sx n="60" d="100"/>
          <a:sy n="60" d="100"/>
        </p:scale>
        <p:origin x="3006" y="105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2" d="100"/>
          <a:sy n="52" d="100"/>
        </p:scale>
        <p:origin x="-187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F1E431-FA11-4595-8F69-AA9A4BA974D8}"/>
              </a:ext>
            </a:extLst>
          </p:cNvPr>
          <p:cNvSpPr>
            <a:spLocks noGrp="1"/>
          </p:cNvSpPr>
          <p:nvPr>
            <p:ph type="hdr" sz="quarter"/>
          </p:nvPr>
        </p:nvSpPr>
        <p:spPr>
          <a:xfrm>
            <a:off x="2" y="0"/>
            <a:ext cx="3043979" cy="467364"/>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8409D546-BA79-47CE-90CD-1080F6610EBF}"/>
              </a:ext>
            </a:extLst>
          </p:cNvPr>
          <p:cNvSpPr>
            <a:spLocks noGrp="1"/>
          </p:cNvSpPr>
          <p:nvPr>
            <p:ph type="dt" sz="quarter" idx="1"/>
          </p:nvPr>
        </p:nvSpPr>
        <p:spPr>
          <a:xfrm>
            <a:off x="3977531" y="0"/>
            <a:ext cx="3043979" cy="467364"/>
          </a:xfrm>
          <a:prstGeom prst="rect">
            <a:avLst/>
          </a:prstGeom>
        </p:spPr>
        <p:txBody>
          <a:bodyPr vert="horz" lIns="91577" tIns="45789" rIns="91577" bIns="45789" rtlCol="0"/>
          <a:lstStyle>
            <a:lvl1pPr algn="r">
              <a:defRPr sz="1200"/>
            </a:lvl1pPr>
          </a:lstStyle>
          <a:p>
            <a:fld id="{0A335D5D-2EA3-484B-80D8-765AA1999D2C}" type="datetimeFigureOut">
              <a:rPr lang="en-US" smtClean="0"/>
              <a:t>6/17/2019</a:t>
            </a:fld>
            <a:endParaRPr lang="en-US"/>
          </a:p>
        </p:txBody>
      </p:sp>
      <p:sp>
        <p:nvSpPr>
          <p:cNvPr id="4" name="Footer Placeholder 3">
            <a:extLst>
              <a:ext uri="{FF2B5EF4-FFF2-40B4-BE49-F238E27FC236}">
                <a16:creationId xmlns:a16="http://schemas.microsoft.com/office/drawing/2014/main" id="{D52D2F89-520B-4748-B59B-564BDE2A3DEB}"/>
              </a:ext>
            </a:extLst>
          </p:cNvPr>
          <p:cNvSpPr>
            <a:spLocks noGrp="1"/>
          </p:cNvSpPr>
          <p:nvPr>
            <p:ph type="ftr" sz="quarter" idx="2"/>
          </p:nvPr>
        </p:nvSpPr>
        <p:spPr>
          <a:xfrm>
            <a:off x="2" y="8841738"/>
            <a:ext cx="3043979" cy="467364"/>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966965-70D3-49C6-92FF-22181E864EE3}"/>
              </a:ext>
            </a:extLst>
          </p:cNvPr>
          <p:cNvSpPr>
            <a:spLocks noGrp="1"/>
          </p:cNvSpPr>
          <p:nvPr>
            <p:ph type="sldNum" sz="quarter" idx="3"/>
          </p:nvPr>
        </p:nvSpPr>
        <p:spPr>
          <a:xfrm>
            <a:off x="3977531" y="8841738"/>
            <a:ext cx="3043979" cy="467364"/>
          </a:xfrm>
          <a:prstGeom prst="rect">
            <a:avLst/>
          </a:prstGeom>
        </p:spPr>
        <p:txBody>
          <a:bodyPr vert="horz" lIns="91577" tIns="45789" rIns="91577" bIns="45789" rtlCol="0" anchor="b"/>
          <a:lstStyle>
            <a:lvl1pPr algn="r">
              <a:defRPr sz="1200"/>
            </a:lvl1pPr>
          </a:lstStyle>
          <a:p>
            <a:fld id="{1CD0C803-B079-4F81-927E-E377CE5B0A7D}" type="slidenum">
              <a:rPr lang="en-US" smtClean="0"/>
              <a:t>‹#›</a:t>
            </a:fld>
            <a:endParaRPr lang="en-US"/>
          </a:p>
        </p:txBody>
      </p:sp>
    </p:spTree>
    <p:extLst>
      <p:ext uri="{BB962C8B-B14F-4D97-AF65-F5344CB8AC3E}">
        <p14:creationId xmlns:p14="http://schemas.microsoft.com/office/powerpoint/2010/main" val="326000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65773"/>
          </a:xfrm>
          <a:prstGeom prst="rect">
            <a:avLst/>
          </a:prstGeom>
        </p:spPr>
        <p:txBody>
          <a:bodyPr vert="horz" lIns="91577" tIns="45789" rIns="91577" bIns="45789" rtlCol="0"/>
          <a:lstStyle>
            <a:lvl1pPr algn="l">
              <a:defRPr sz="1200"/>
            </a:lvl1pPr>
          </a:lstStyle>
          <a:p>
            <a:pPr>
              <a:defRPr/>
            </a:pPr>
            <a:endParaRPr lang="en-US"/>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a:defRPr sz="1200"/>
            </a:lvl1pPr>
          </a:lstStyle>
          <a:p>
            <a:pPr>
              <a:defRPr/>
            </a:pPr>
            <a:fld id="{0A8CC134-06F5-4914-AD6F-C0C67A4C7524}" type="datetimeFigureOut">
              <a:rPr lang="en-US"/>
              <a:pPr>
                <a:defRPr/>
              </a:pPr>
              <a:t>6/17/2019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pPr lvl="0"/>
            <a:endParaRPr lang="en-US" noProof="0"/>
          </a:p>
        </p:txBody>
      </p:sp>
      <p:sp>
        <p:nvSpPr>
          <p:cNvPr id="5" name="Notes Placeholder 4"/>
          <p:cNvSpPr>
            <a:spLocks noGrp="1"/>
          </p:cNvSpPr>
          <p:nvPr>
            <p:ph type="body" sz="quarter" idx="3"/>
          </p:nvPr>
        </p:nvSpPr>
        <p:spPr>
          <a:xfrm>
            <a:off x="702946" y="4422460"/>
            <a:ext cx="5617208" cy="4188778"/>
          </a:xfrm>
          <a:prstGeom prst="rect">
            <a:avLst/>
          </a:prstGeom>
        </p:spPr>
        <p:txBody>
          <a:bodyPr vert="horz" lIns="91577" tIns="45789" rIns="91577" bIns="457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41738"/>
            <a:ext cx="3043979" cy="465773"/>
          </a:xfrm>
          <a:prstGeom prst="rect">
            <a:avLst/>
          </a:prstGeom>
        </p:spPr>
        <p:txBody>
          <a:bodyPr vert="horz" lIns="91577" tIns="45789" rIns="91577" bIns="457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a:defRPr sz="1200"/>
            </a:lvl1pPr>
          </a:lstStyle>
          <a:p>
            <a:pPr>
              <a:defRPr/>
            </a:pPr>
            <a:fld id="{195B86A3-4AFC-4337-BF0B-F0C15FEEDF7F}" type="slidenum">
              <a:rPr lang="en-US"/>
              <a:pPr>
                <a:defRPr/>
              </a:pPr>
              <a:t>‹#›</a:t>
            </a:fld>
            <a:endParaRPr lang="en-US"/>
          </a:p>
        </p:txBody>
      </p:sp>
    </p:spTree>
    <p:extLst>
      <p:ext uri="{BB962C8B-B14F-4D97-AF65-F5344CB8AC3E}">
        <p14:creationId xmlns:p14="http://schemas.microsoft.com/office/powerpoint/2010/main" val="3039550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dirty="0"/>
          </a:p>
        </p:txBody>
      </p:sp>
      <p:sp>
        <p:nvSpPr>
          <p:cNvPr id="3" name="Slide Number Placeholder 2"/>
          <p:cNvSpPr>
            <a:spLocks noGrp="1"/>
          </p:cNvSpPr>
          <p:nvPr>
            <p:ph type="sldNum" sz="quarter" idx="10"/>
          </p:nvPr>
        </p:nvSpPr>
        <p:spPr/>
        <p:txBody>
          <a:bodyPr/>
          <a:lstStyle/>
          <a:p>
            <a:pPr>
              <a:defRPr/>
            </a:pPr>
            <a:fld id="{AC7A40A0-88AC-4C25-B627-C596D83D932A}" type="slidenum">
              <a:rPr lang="en-US" smtClean="0"/>
              <a:pPr>
                <a:defRPr/>
              </a:pPr>
              <a:t>1</a:t>
            </a:fld>
            <a:endParaRPr lang="en-US" dirty="0"/>
          </a:p>
        </p:txBody>
      </p:sp>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1895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73</a:t>
            </a:fld>
            <a:endParaRPr lang="en-US"/>
          </a:p>
        </p:txBody>
      </p:sp>
    </p:spTree>
    <p:extLst>
      <p:ext uri="{BB962C8B-B14F-4D97-AF65-F5344CB8AC3E}">
        <p14:creationId xmlns:p14="http://schemas.microsoft.com/office/powerpoint/2010/main" val="377356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74</a:t>
            </a:fld>
            <a:endParaRPr lang="en-US"/>
          </a:p>
        </p:txBody>
      </p:sp>
    </p:spTree>
    <p:extLst>
      <p:ext uri="{BB962C8B-B14F-4D97-AF65-F5344CB8AC3E}">
        <p14:creationId xmlns:p14="http://schemas.microsoft.com/office/powerpoint/2010/main" val="410790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75</a:t>
            </a:fld>
            <a:endParaRPr lang="en-US"/>
          </a:p>
        </p:txBody>
      </p:sp>
    </p:spTree>
    <p:extLst>
      <p:ext uri="{BB962C8B-B14F-4D97-AF65-F5344CB8AC3E}">
        <p14:creationId xmlns:p14="http://schemas.microsoft.com/office/powerpoint/2010/main" val="226041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4064" indent="-286179" eaLnBrk="0" hangingPunct="0">
              <a:spcBef>
                <a:spcPct val="30000"/>
              </a:spcBef>
              <a:defRPr sz="1200">
                <a:solidFill>
                  <a:schemeClr val="tx1"/>
                </a:solidFill>
                <a:latin typeface="Calibri" pitchFamily="34" charset="0"/>
              </a:defRPr>
            </a:lvl2pPr>
            <a:lvl3pPr marL="1144715" indent="-228943" eaLnBrk="0" hangingPunct="0">
              <a:spcBef>
                <a:spcPct val="30000"/>
              </a:spcBef>
              <a:defRPr sz="1200">
                <a:solidFill>
                  <a:schemeClr val="tx1"/>
                </a:solidFill>
                <a:latin typeface="Calibri" pitchFamily="34" charset="0"/>
              </a:defRPr>
            </a:lvl3pPr>
            <a:lvl4pPr marL="1602600" indent="-228943" eaLnBrk="0" hangingPunct="0">
              <a:spcBef>
                <a:spcPct val="30000"/>
              </a:spcBef>
              <a:defRPr sz="1200">
                <a:solidFill>
                  <a:schemeClr val="tx1"/>
                </a:solidFill>
                <a:latin typeface="Calibri" pitchFamily="34" charset="0"/>
              </a:defRPr>
            </a:lvl4pPr>
            <a:lvl5pPr marL="2060486" indent="-228943" eaLnBrk="0" hangingPunct="0">
              <a:spcBef>
                <a:spcPct val="30000"/>
              </a:spcBef>
              <a:defRPr sz="1200">
                <a:solidFill>
                  <a:schemeClr val="tx1"/>
                </a:solidFill>
                <a:latin typeface="Calibri" pitchFamily="34" charset="0"/>
              </a:defRPr>
            </a:lvl5pPr>
            <a:lvl6pPr marL="2518372" indent="-228943" eaLnBrk="0" fontAlgn="base" hangingPunct="0">
              <a:spcBef>
                <a:spcPct val="30000"/>
              </a:spcBef>
              <a:spcAft>
                <a:spcPct val="0"/>
              </a:spcAft>
              <a:defRPr sz="1200">
                <a:solidFill>
                  <a:schemeClr val="tx1"/>
                </a:solidFill>
                <a:latin typeface="Calibri" pitchFamily="34" charset="0"/>
              </a:defRPr>
            </a:lvl6pPr>
            <a:lvl7pPr marL="2976258" indent="-228943" eaLnBrk="0" fontAlgn="base" hangingPunct="0">
              <a:spcBef>
                <a:spcPct val="30000"/>
              </a:spcBef>
              <a:spcAft>
                <a:spcPct val="0"/>
              </a:spcAft>
              <a:defRPr sz="1200">
                <a:solidFill>
                  <a:schemeClr val="tx1"/>
                </a:solidFill>
                <a:latin typeface="Calibri" pitchFamily="34" charset="0"/>
              </a:defRPr>
            </a:lvl7pPr>
            <a:lvl8pPr marL="3434144" indent="-228943" eaLnBrk="0" fontAlgn="base" hangingPunct="0">
              <a:spcBef>
                <a:spcPct val="30000"/>
              </a:spcBef>
              <a:spcAft>
                <a:spcPct val="0"/>
              </a:spcAft>
              <a:defRPr sz="1200">
                <a:solidFill>
                  <a:schemeClr val="tx1"/>
                </a:solidFill>
                <a:latin typeface="Calibri" pitchFamily="34" charset="0"/>
              </a:defRPr>
            </a:lvl8pPr>
            <a:lvl9pPr marL="3892029" indent="-228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92369F6-F141-42D8-ADA9-60E92CCB77A4}" type="slidenum">
              <a:rPr lang="en-US" altLang="en-US" smtClean="0"/>
              <a:pPr eaLnBrk="1" hangingPunct="1">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a:t>
            </a:fld>
            <a:endParaRPr lang="en-US"/>
          </a:p>
        </p:txBody>
      </p:sp>
    </p:spTree>
    <p:extLst>
      <p:ext uri="{BB962C8B-B14F-4D97-AF65-F5344CB8AC3E}">
        <p14:creationId xmlns:p14="http://schemas.microsoft.com/office/powerpoint/2010/main" val="259149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a:t>
            </a:fld>
            <a:endParaRPr lang="en-US"/>
          </a:p>
        </p:txBody>
      </p:sp>
    </p:spTree>
    <p:extLst>
      <p:ext uri="{BB962C8B-B14F-4D97-AF65-F5344CB8AC3E}">
        <p14:creationId xmlns:p14="http://schemas.microsoft.com/office/powerpoint/2010/main" val="53545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a:t>
            </a:fld>
            <a:endParaRPr lang="en-US"/>
          </a:p>
        </p:txBody>
      </p:sp>
    </p:spTree>
    <p:extLst>
      <p:ext uri="{BB962C8B-B14F-4D97-AF65-F5344CB8AC3E}">
        <p14:creationId xmlns:p14="http://schemas.microsoft.com/office/powerpoint/2010/main" val="282491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10</a:t>
            </a:fld>
            <a:endParaRPr lang="en-US"/>
          </a:p>
        </p:txBody>
      </p:sp>
    </p:spTree>
    <p:extLst>
      <p:ext uri="{BB962C8B-B14F-4D97-AF65-F5344CB8AC3E}">
        <p14:creationId xmlns:p14="http://schemas.microsoft.com/office/powerpoint/2010/main" val="9113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53</a:t>
            </a:fld>
            <a:endParaRPr lang="en-US"/>
          </a:p>
        </p:txBody>
      </p:sp>
    </p:spTree>
    <p:extLst>
      <p:ext uri="{BB962C8B-B14F-4D97-AF65-F5344CB8AC3E}">
        <p14:creationId xmlns:p14="http://schemas.microsoft.com/office/powerpoint/2010/main" val="12019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71</a:t>
            </a:fld>
            <a:endParaRPr lang="en-US"/>
          </a:p>
        </p:txBody>
      </p:sp>
    </p:spTree>
    <p:extLst>
      <p:ext uri="{BB962C8B-B14F-4D97-AF65-F5344CB8AC3E}">
        <p14:creationId xmlns:p14="http://schemas.microsoft.com/office/powerpoint/2010/main" val="115113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72</a:t>
            </a:fld>
            <a:endParaRPr lang="en-US"/>
          </a:p>
        </p:txBody>
      </p:sp>
    </p:spTree>
    <p:extLst>
      <p:ext uri="{BB962C8B-B14F-4D97-AF65-F5344CB8AC3E}">
        <p14:creationId xmlns:p14="http://schemas.microsoft.com/office/powerpoint/2010/main" val="423333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815440-DD26-4D7B-94D6-AF4A28A3E382}"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F8999A-7C88-4169-850B-8BAC6C43582E}" type="slidenum">
              <a:rPr lang="en-US"/>
              <a:pPr>
                <a:defRPr/>
              </a:pPr>
              <a:t>‹#›</a:t>
            </a:fld>
            <a:endParaRPr lang="en-US"/>
          </a:p>
        </p:txBody>
      </p:sp>
    </p:spTree>
    <p:extLst>
      <p:ext uri="{BB962C8B-B14F-4D97-AF65-F5344CB8AC3E}">
        <p14:creationId xmlns:p14="http://schemas.microsoft.com/office/powerpoint/2010/main" val="72120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F38047-5389-4AE7-8066-7C51F1572D02}"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7C069-330F-4AEC-A821-A45C0CA577CD}" type="slidenum">
              <a:rPr lang="en-US"/>
              <a:pPr>
                <a:defRPr/>
              </a:pPr>
              <a:t>‹#›</a:t>
            </a:fld>
            <a:endParaRPr lang="en-US"/>
          </a:p>
        </p:txBody>
      </p:sp>
    </p:spTree>
    <p:extLst>
      <p:ext uri="{BB962C8B-B14F-4D97-AF65-F5344CB8AC3E}">
        <p14:creationId xmlns:p14="http://schemas.microsoft.com/office/powerpoint/2010/main" val="380406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9041E2-2467-41B0-9655-E110AE436514}"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8B77B7-47F6-4238-8F29-38ED6E85ABD7}" type="slidenum">
              <a:rPr lang="en-US"/>
              <a:pPr>
                <a:defRPr/>
              </a:pPr>
              <a:t>‹#›</a:t>
            </a:fld>
            <a:endParaRPr lang="en-US"/>
          </a:p>
        </p:txBody>
      </p:sp>
    </p:spTree>
    <p:extLst>
      <p:ext uri="{BB962C8B-B14F-4D97-AF65-F5344CB8AC3E}">
        <p14:creationId xmlns:p14="http://schemas.microsoft.com/office/powerpoint/2010/main" val="414119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46063" y="930275"/>
            <a:ext cx="8212137" cy="533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959CA08-C3F9-41E5-92F4-6232FA841E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95BDCA-6526-494F-A187-B04A7A5124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32A2F8-64BC-4CBA-9EFB-F2E47F0CF03E}"/>
              </a:ext>
            </a:extLst>
          </p:cNvPr>
          <p:cNvSpPr>
            <a:spLocks noGrp="1" noChangeArrowheads="1"/>
          </p:cNvSpPr>
          <p:nvPr>
            <p:ph type="sldNum" sz="quarter" idx="12"/>
          </p:nvPr>
        </p:nvSpPr>
        <p:spPr>
          <a:ln/>
        </p:spPr>
        <p:txBody>
          <a:bodyPr/>
          <a:lstStyle>
            <a:lvl1pPr>
              <a:defRPr/>
            </a:lvl1pPr>
          </a:lstStyle>
          <a:p>
            <a:fld id="{D95BE02F-797C-4418-AE63-5566834F5E72}" type="slidenum">
              <a:rPr lang="en-US" altLang="en-US"/>
              <a:pPr/>
              <a:t>‹#›</a:t>
            </a:fld>
            <a:endParaRPr lang="en-US" altLang="en-US"/>
          </a:p>
        </p:txBody>
      </p:sp>
    </p:spTree>
    <p:extLst>
      <p:ext uri="{BB962C8B-B14F-4D97-AF65-F5344CB8AC3E}">
        <p14:creationId xmlns:p14="http://schemas.microsoft.com/office/powerpoint/2010/main" val="188324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08FCB-345E-4952-B82D-E8C708F5C85D}"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883E35-DF8E-489C-9D68-23C20AA15715}" type="slidenum">
              <a:rPr lang="en-US"/>
              <a:pPr>
                <a:defRPr/>
              </a:pPr>
              <a:t>‹#›</a:t>
            </a:fld>
            <a:endParaRPr lang="en-US"/>
          </a:p>
        </p:txBody>
      </p:sp>
    </p:spTree>
    <p:extLst>
      <p:ext uri="{BB962C8B-B14F-4D97-AF65-F5344CB8AC3E}">
        <p14:creationId xmlns:p14="http://schemas.microsoft.com/office/powerpoint/2010/main" val="58582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A67975-D591-4CBC-ACBB-52FFE942182E}"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359586-904E-4DF5-8AAC-F69AA0B171C5}" type="slidenum">
              <a:rPr lang="en-US"/>
              <a:pPr>
                <a:defRPr/>
              </a:pPr>
              <a:t>‹#›</a:t>
            </a:fld>
            <a:endParaRPr lang="en-US"/>
          </a:p>
        </p:txBody>
      </p:sp>
    </p:spTree>
    <p:extLst>
      <p:ext uri="{BB962C8B-B14F-4D97-AF65-F5344CB8AC3E}">
        <p14:creationId xmlns:p14="http://schemas.microsoft.com/office/powerpoint/2010/main" val="306124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4661B0-7807-4278-9F24-5048A5C8FFFF}"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D28120-42B7-4390-865B-4E3F5168A7C0}" type="slidenum">
              <a:rPr lang="en-US"/>
              <a:pPr>
                <a:defRPr/>
              </a:pPr>
              <a:t>‹#›</a:t>
            </a:fld>
            <a:endParaRPr lang="en-US"/>
          </a:p>
        </p:txBody>
      </p:sp>
    </p:spTree>
    <p:extLst>
      <p:ext uri="{BB962C8B-B14F-4D97-AF65-F5344CB8AC3E}">
        <p14:creationId xmlns:p14="http://schemas.microsoft.com/office/powerpoint/2010/main" val="327064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E44334-A56A-4034-99B2-74DEC0B22AFE}" type="datetimeFigureOut">
              <a:rPr lang="en-US"/>
              <a:pPr>
                <a:defRPr/>
              </a:pPr>
              <a:t>6/17/2019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9CDFB9-B0D9-4E01-A270-7ABB0C152D2B}" type="slidenum">
              <a:rPr lang="en-US"/>
              <a:pPr>
                <a:defRPr/>
              </a:pPr>
              <a:t>‹#›</a:t>
            </a:fld>
            <a:endParaRPr lang="en-US"/>
          </a:p>
        </p:txBody>
      </p:sp>
    </p:spTree>
    <p:extLst>
      <p:ext uri="{BB962C8B-B14F-4D97-AF65-F5344CB8AC3E}">
        <p14:creationId xmlns:p14="http://schemas.microsoft.com/office/powerpoint/2010/main" val="856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980872-41F6-4936-A5B0-5A8F73AA4F36}" type="datetimeFigureOut">
              <a:rPr lang="en-US"/>
              <a:pPr>
                <a:defRPr/>
              </a:pPr>
              <a:t>6/17/2019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174B60-5B9F-4EB3-9FFC-06FA1E8FDFCC}" type="slidenum">
              <a:rPr lang="en-US"/>
              <a:pPr>
                <a:defRPr/>
              </a:pPr>
              <a:t>‹#›</a:t>
            </a:fld>
            <a:endParaRPr lang="en-US"/>
          </a:p>
        </p:txBody>
      </p:sp>
    </p:spTree>
    <p:extLst>
      <p:ext uri="{BB962C8B-B14F-4D97-AF65-F5344CB8AC3E}">
        <p14:creationId xmlns:p14="http://schemas.microsoft.com/office/powerpoint/2010/main" val="373634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47431-7973-4C55-AE52-285C6BBF4235}" type="datetimeFigureOut">
              <a:rPr lang="en-US"/>
              <a:pPr>
                <a:defRPr/>
              </a:pPr>
              <a:t>6/17/2019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2D9061-3124-4F57-870D-D3E7619B29E7}" type="slidenum">
              <a:rPr lang="en-US"/>
              <a:pPr>
                <a:defRPr/>
              </a:pPr>
              <a:t>‹#›</a:t>
            </a:fld>
            <a:endParaRPr lang="en-US"/>
          </a:p>
        </p:txBody>
      </p:sp>
    </p:spTree>
    <p:extLst>
      <p:ext uri="{BB962C8B-B14F-4D97-AF65-F5344CB8AC3E}">
        <p14:creationId xmlns:p14="http://schemas.microsoft.com/office/powerpoint/2010/main" val="227099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D9D15D-27A8-42E0-9E24-891D79AA7F66}"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7F0827-AA7C-464A-836A-649169DA5E13}" type="slidenum">
              <a:rPr lang="en-US"/>
              <a:pPr>
                <a:defRPr/>
              </a:pPr>
              <a:t>‹#›</a:t>
            </a:fld>
            <a:endParaRPr lang="en-US"/>
          </a:p>
        </p:txBody>
      </p:sp>
    </p:spTree>
    <p:extLst>
      <p:ext uri="{BB962C8B-B14F-4D97-AF65-F5344CB8AC3E}">
        <p14:creationId xmlns:p14="http://schemas.microsoft.com/office/powerpoint/2010/main" val="38280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A9FA9-5994-4F59-B932-32E0B65A66BB}"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9A3CB1-6931-4B9C-9BD2-30C14458EB5C}" type="slidenum">
              <a:rPr lang="en-US"/>
              <a:pPr>
                <a:defRPr/>
              </a:pPr>
              <a:t>‹#›</a:t>
            </a:fld>
            <a:endParaRPr lang="en-US"/>
          </a:p>
        </p:txBody>
      </p:sp>
    </p:spTree>
    <p:extLst>
      <p:ext uri="{BB962C8B-B14F-4D97-AF65-F5344CB8AC3E}">
        <p14:creationId xmlns:p14="http://schemas.microsoft.com/office/powerpoint/2010/main" val="413934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37837DB-562E-464D-A498-12809F1159A2}" type="datetimeFigureOut">
              <a:rPr lang="en-US"/>
              <a:pPr>
                <a:defRPr/>
              </a:pPr>
              <a:t>6/17/2019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F74FA8-BAA8-4363-A69E-47E28A8866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7.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5.wdp"/><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1826F400-3845-4A17-AE54-A910BD8187EF}"/>
              </a:ext>
            </a:extLst>
          </p:cNvPr>
          <p:cNvSpPr txBox="1">
            <a:spLocks/>
          </p:cNvSpPr>
          <p:nvPr/>
        </p:nvSpPr>
        <p:spPr bwMode="auto">
          <a:xfrm>
            <a:off x="266700" y="1639150"/>
            <a:ext cx="8610600" cy="3495922"/>
          </a:xfrm>
          <a:prstGeom prst="rect">
            <a:avLst/>
          </a:prstGeom>
          <a:solidFill>
            <a:schemeClr val="accent3">
              <a:lumMod val="20000"/>
              <a:lumOff val="80000"/>
            </a:schemeClr>
          </a:solidFill>
          <a:ln w="25400">
            <a:solidFill>
              <a:srgbClr val="284837"/>
            </a:solid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400" b="1" dirty="0">
                <a:latin typeface="Arial Narrow" panose="020B0606020202030204" pitchFamily="34" charset="0"/>
                <a:cs typeface="RomanS" panose="02000400000000000000" pitchFamily="2" charset="0"/>
              </a:rPr>
              <a:t>Non-Traditional Reclamation of Abandoned Mine Lands (AML) to Support Economic Revitalization and Community Development –  </a:t>
            </a:r>
          </a:p>
          <a:p>
            <a:pPr eaLnBrk="1" hangingPunct="1"/>
            <a:r>
              <a:rPr lang="en-US" sz="3400" b="1" dirty="0">
                <a:latin typeface="Arial Narrow" panose="020B0606020202030204" pitchFamily="34" charset="0"/>
                <a:cs typeface="RomanS" panose="02000400000000000000" pitchFamily="2" charset="0"/>
              </a:rPr>
              <a:t>Implementation of the 2017 AML Pilot Program in Pennsylvania</a:t>
            </a:r>
          </a:p>
          <a:p>
            <a:r>
              <a:rPr lang="en-US" sz="2200" dirty="0">
                <a:solidFill>
                  <a:srgbClr val="0000FF"/>
                </a:solidFill>
              </a:rPr>
              <a:t>By Eric Cavazza, PE, Director</a:t>
            </a:r>
          </a:p>
          <a:p>
            <a:r>
              <a:rPr lang="en-US" sz="2200" dirty="0">
                <a:solidFill>
                  <a:srgbClr val="0000FF"/>
                </a:solidFill>
              </a:rPr>
              <a:t>PA-DEP-Bureau of Abandoned Mine Reclamation</a:t>
            </a:r>
            <a:endParaRPr lang="en-US" sz="3400" b="1" dirty="0">
              <a:latin typeface="Arial Narrow" panose="020B0606020202030204" pitchFamily="34" charset="0"/>
              <a:cs typeface="RomanS" panose="02000400000000000000" pitchFamily="2" charset="0"/>
            </a:endParaRPr>
          </a:p>
        </p:txBody>
      </p:sp>
      <p:sp>
        <p:nvSpPr>
          <p:cNvPr id="7" name="TextBox 4">
            <a:extLst>
              <a:ext uri="{FF2B5EF4-FFF2-40B4-BE49-F238E27FC236}">
                <a16:creationId xmlns:a16="http://schemas.microsoft.com/office/drawing/2014/main" id="{CABD93CC-692C-4C4E-8B36-B426ED386D0B}"/>
              </a:ext>
            </a:extLst>
          </p:cNvPr>
          <p:cNvSpPr txBox="1">
            <a:spLocks noChangeArrowheads="1"/>
          </p:cNvSpPr>
          <p:nvPr/>
        </p:nvSpPr>
        <p:spPr bwMode="auto">
          <a:xfrm>
            <a:off x="52388" y="1199682"/>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Tom Wolf, Governor</a:t>
            </a:r>
          </a:p>
        </p:txBody>
      </p:sp>
      <p:sp>
        <p:nvSpPr>
          <p:cNvPr id="8" name="TextBox 5">
            <a:extLst>
              <a:ext uri="{FF2B5EF4-FFF2-40B4-BE49-F238E27FC236}">
                <a16:creationId xmlns:a16="http://schemas.microsoft.com/office/drawing/2014/main" id="{5B02DF4D-BFE3-4850-B582-7989FF2BCC11}"/>
              </a:ext>
            </a:extLst>
          </p:cNvPr>
          <p:cNvSpPr txBox="1">
            <a:spLocks noChangeArrowheads="1"/>
          </p:cNvSpPr>
          <p:nvPr/>
        </p:nvSpPr>
        <p:spPr bwMode="auto">
          <a:xfrm>
            <a:off x="6043612" y="1199682"/>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Patrick McDonnell, Secretary</a:t>
            </a:r>
          </a:p>
        </p:txBody>
      </p:sp>
      <p:pic>
        <p:nvPicPr>
          <p:cNvPr id="4" name="Picture 3">
            <a:extLst>
              <a:ext uri="{FF2B5EF4-FFF2-40B4-BE49-F238E27FC236}">
                <a16:creationId xmlns:a16="http://schemas.microsoft.com/office/drawing/2014/main" id="{0D876070-A131-4C46-B87A-315745F7C1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3940" y="5268221"/>
            <a:ext cx="4023360" cy="1456930"/>
          </a:xfrm>
          <a:prstGeom prst="rect">
            <a:avLst/>
          </a:prstGeom>
        </p:spPr>
      </p:pic>
      <p:sp>
        <p:nvSpPr>
          <p:cNvPr id="3" name="TextBox 2">
            <a:extLst>
              <a:ext uri="{FF2B5EF4-FFF2-40B4-BE49-F238E27FC236}">
                <a16:creationId xmlns:a16="http://schemas.microsoft.com/office/drawing/2014/main" id="{A18A2277-5692-400F-96C9-61768D1306A9}"/>
              </a:ext>
            </a:extLst>
          </p:cNvPr>
          <p:cNvSpPr txBox="1"/>
          <p:nvPr/>
        </p:nvSpPr>
        <p:spPr>
          <a:xfrm>
            <a:off x="266700" y="5227361"/>
            <a:ext cx="4457700" cy="1446550"/>
          </a:xfrm>
          <a:prstGeom prst="rect">
            <a:avLst/>
          </a:prstGeom>
          <a:noFill/>
        </p:spPr>
        <p:txBody>
          <a:bodyPr wrap="square" rtlCol="0">
            <a:spAutoFit/>
          </a:bodyPr>
          <a:lstStyle/>
          <a:p>
            <a:pPr algn="ctr"/>
            <a:r>
              <a:rPr lang="en-US" sz="2200" dirty="0">
                <a:solidFill>
                  <a:srgbClr val="C00000"/>
                </a:solidFill>
              </a:rPr>
              <a:t>36</a:t>
            </a:r>
            <a:r>
              <a:rPr lang="en-US" sz="2200" baseline="30000" dirty="0">
                <a:solidFill>
                  <a:srgbClr val="C00000"/>
                </a:solidFill>
              </a:rPr>
              <a:t>th</a:t>
            </a:r>
            <a:r>
              <a:rPr lang="en-US" sz="2200" dirty="0">
                <a:solidFill>
                  <a:srgbClr val="C00000"/>
                </a:solidFill>
              </a:rPr>
              <a:t> Annual Meeting of the American</a:t>
            </a:r>
          </a:p>
          <a:p>
            <a:pPr algn="ctr"/>
            <a:r>
              <a:rPr lang="en-US" sz="2200" dirty="0">
                <a:solidFill>
                  <a:srgbClr val="C00000"/>
                </a:solidFill>
              </a:rPr>
              <a:t>Society of Mining and Reclamation</a:t>
            </a:r>
          </a:p>
          <a:p>
            <a:pPr algn="ctr"/>
            <a:r>
              <a:rPr lang="en-US" sz="2200" dirty="0">
                <a:solidFill>
                  <a:srgbClr val="C00000"/>
                </a:solidFill>
              </a:rPr>
              <a:t>June 3-7, 2019</a:t>
            </a:r>
          </a:p>
          <a:p>
            <a:pPr algn="ctr"/>
            <a:r>
              <a:rPr lang="en-US" sz="2200" dirty="0">
                <a:solidFill>
                  <a:srgbClr val="C00000"/>
                </a:solidFill>
              </a:rPr>
              <a:t>Big Sky, Montana</a:t>
            </a:r>
          </a:p>
        </p:txBody>
      </p:sp>
    </p:spTree>
    <p:extLst>
      <p:ext uri="{BB962C8B-B14F-4D97-AF65-F5344CB8AC3E}">
        <p14:creationId xmlns:p14="http://schemas.microsoft.com/office/powerpoint/2010/main" val="32842939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330704" y="1219200"/>
            <a:ext cx="8598208" cy="4495800"/>
          </a:xfrm>
        </p:spPr>
        <p:txBody>
          <a:bodyPr/>
          <a:lstStyle/>
          <a:p>
            <a:pPr marL="0" indent="0">
              <a:buFont typeface="Arial" charset="0"/>
              <a:buNone/>
            </a:pPr>
            <a:r>
              <a:rPr lang="en-US" altLang="en-US" sz="4400" dirty="0"/>
              <a:t>These 13 Proposed AML Pilot Projects have the potential to leverage up to an additional $2.34 for every $1 of AML Pilot Program funding from other AML/AMD funds and/or economic development funds (Both public and private)</a:t>
            </a:r>
          </a:p>
          <a:p>
            <a:pPr marL="0" indent="0">
              <a:buFont typeface="Arial" charset="0"/>
              <a:buNone/>
            </a:pPr>
            <a:endParaRPr lang="en-US" altLang="en-US" sz="4000" b="1" dirty="0"/>
          </a:p>
        </p:txBody>
      </p:sp>
      <p:pic>
        <p:nvPicPr>
          <p:cNvPr id="14339"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6222536"/>
            <a:ext cx="2188028" cy="46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9"/>
          <p:cNvGrpSpPr>
            <a:grpSpLocks/>
          </p:cNvGrpSpPr>
          <p:nvPr/>
        </p:nvGrpSpPr>
        <p:grpSpPr bwMode="auto">
          <a:xfrm>
            <a:off x="288924" y="152400"/>
            <a:ext cx="8702675" cy="863600"/>
            <a:chOff x="288977" y="355144"/>
            <a:chExt cx="8382000" cy="661312"/>
          </a:xfrm>
        </p:grpSpPr>
        <p:pic>
          <p:nvPicPr>
            <p:cNvPr id="1434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Leveraging of Funds</a:t>
              </a: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52891"/>
            <a:ext cx="8763000" cy="5507037"/>
          </a:xfrm>
        </p:spPr>
        <p:txBody>
          <a:bodyPr/>
          <a:lstStyle/>
          <a:p>
            <a:pPr lvl="0"/>
            <a:r>
              <a:rPr lang="en-US" sz="2400" dirty="0"/>
              <a:t>10-05-2018 – Project Design Completed.</a:t>
            </a:r>
          </a:p>
          <a:p>
            <a:pPr lvl="0"/>
            <a:r>
              <a:rPr lang="en-US" sz="2400" dirty="0"/>
              <a:t>10-19-2018 – Advertised for Bids .</a:t>
            </a:r>
          </a:p>
          <a:p>
            <a:pPr lvl="0"/>
            <a:r>
              <a:rPr lang="en-US" sz="2400" dirty="0"/>
              <a:t>11-16-2018 – Bids Opened. Bid range:  $4,797,879 to $6,792,280.</a:t>
            </a:r>
          </a:p>
          <a:p>
            <a:pPr lvl="0"/>
            <a:r>
              <a:rPr lang="en-US" sz="2400" dirty="0"/>
              <a:t>12-06-2018 – Construction contract awarded to Earthmovers Unlimited, Inc. of </a:t>
            </a:r>
            <a:r>
              <a:rPr lang="en-US" sz="2400" dirty="0" err="1"/>
              <a:t>Kylertown</a:t>
            </a:r>
            <a:r>
              <a:rPr lang="en-US" sz="2400" dirty="0"/>
              <a:t>, PA at their total bid amount of $4,797,879.</a:t>
            </a:r>
          </a:p>
          <a:p>
            <a:pPr lvl="0"/>
            <a:r>
              <a:rPr lang="en-US" sz="2400" dirty="0"/>
              <a:t>01-18-2019 – Official Notice to Proceed sent to the contractor.</a:t>
            </a:r>
          </a:p>
          <a:p>
            <a:pPr lvl="0"/>
            <a:r>
              <a:rPr lang="en-US" sz="2400" dirty="0"/>
              <a:t>02-01-2019 – Preconstruction job conference held at the Fredericktown fire hall.</a:t>
            </a:r>
          </a:p>
          <a:p>
            <a:pPr lvl="0"/>
            <a:r>
              <a:rPr lang="en-US" sz="2400" dirty="0"/>
              <a:t>02-02-2019 – Official start of construction date.  The contractor has 600 calendar days to complete all reclamation work.</a:t>
            </a:r>
          </a:p>
          <a:p>
            <a:pPr lvl="0"/>
            <a:r>
              <a:rPr lang="en-US" sz="2400" dirty="0"/>
              <a:t>05-20-2019 – NPDES Construction Stormwater Permit application submitted by the contractor.</a:t>
            </a:r>
          </a:p>
          <a:p>
            <a:pPr eaLnBrk="1" hangingPunct="1">
              <a:spcBef>
                <a:spcPct val="0"/>
              </a:spcBef>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0862" y="625217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30, 2019)</a:t>
              </a:r>
              <a:endParaRPr lang="en-US" altLang="en-US" sz="4000" dirty="0">
                <a:solidFill>
                  <a:schemeClr val="bg1"/>
                </a:solidFill>
              </a:endParaRPr>
            </a:p>
          </p:txBody>
        </p:sp>
      </p:grpSp>
    </p:spTree>
    <p:extLst>
      <p:ext uri="{BB962C8B-B14F-4D97-AF65-F5344CB8AC3E}">
        <p14:creationId xmlns:p14="http://schemas.microsoft.com/office/powerpoint/2010/main" val="3501301021"/>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314739" y="2755526"/>
            <a:ext cx="8153400" cy="3397070"/>
          </a:xfrm>
        </p:spPr>
        <p:txBody>
          <a:bodyPr/>
          <a:lstStyle/>
          <a:p>
            <a:pPr eaLnBrk="1" hangingPunct="1"/>
            <a:br>
              <a:rPr lang="fr-FR" altLang="en-US" b="1" dirty="0"/>
            </a:br>
            <a:r>
              <a:rPr lang="fr-FR" altLang="en-US" sz="5400" b="1" dirty="0">
                <a:solidFill>
                  <a:srgbClr val="0000FF"/>
                </a:solidFill>
              </a:rPr>
              <a:t>Questions?</a:t>
            </a:r>
            <a:br>
              <a:rPr lang="fr-FR" altLang="en-US" sz="1800" b="1" dirty="0">
                <a:solidFill>
                  <a:srgbClr val="0000FF"/>
                </a:solidFill>
              </a:rPr>
            </a:br>
            <a:br>
              <a:rPr lang="fr-FR" altLang="en-US" sz="2400" b="1" dirty="0"/>
            </a:br>
            <a:r>
              <a:rPr lang="fr-FR" altLang="en-US" sz="4000" b="1" dirty="0">
                <a:solidFill>
                  <a:srgbClr val="457F50"/>
                </a:solidFill>
              </a:rPr>
              <a:t>Contact Information:</a:t>
            </a:r>
            <a:br>
              <a:rPr lang="fr-FR" altLang="en-US" sz="4000" b="1" dirty="0"/>
            </a:br>
            <a:r>
              <a:rPr lang="fr-FR" altLang="en-US" sz="4000" b="1" dirty="0"/>
              <a:t>ecavazza@pa.gov </a:t>
            </a:r>
            <a:br>
              <a:rPr lang="fr-FR" altLang="en-US" sz="4000" b="1" dirty="0"/>
            </a:br>
            <a:r>
              <a:rPr lang="fr-FR" altLang="en-US" sz="4000" b="1" dirty="0"/>
              <a:t>814-472-1800</a:t>
            </a:r>
            <a:br>
              <a:rPr lang="fr-FR" altLang="en-US" sz="4000" b="1" dirty="0"/>
            </a:br>
            <a:endParaRPr lang="en-US" altLang="en-US" b="1" dirty="0"/>
          </a:p>
        </p:txBody>
      </p:sp>
      <p:sp>
        <p:nvSpPr>
          <p:cNvPr id="96260" name="TextBox 4"/>
          <p:cNvSpPr txBox="1">
            <a:spLocks noChangeArrowheads="1"/>
          </p:cNvSpPr>
          <p:nvPr/>
        </p:nvSpPr>
        <p:spPr bwMode="auto">
          <a:xfrm>
            <a:off x="76200" y="60960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Tom Wolf, Governor</a:t>
            </a:r>
          </a:p>
        </p:txBody>
      </p:sp>
      <p:sp>
        <p:nvSpPr>
          <p:cNvPr id="96261" name="TextBox 5"/>
          <p:cNvSpPr txBox="1">
            <a:spLocks noChangeArrowheads="1"/>
          </p:cNvSpPr>
          <p:nvPr/>
        </p:nvSpPr>
        <p:spPr bwMode="auto">
          <a:xfrm>
            <a:off x="5867400" y="6096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Patrick McDonnell,  Secretary</a:t>
            </a:r>
          </a:p>
        </p:txBody>
      </p:sp>
      <p:pic>
        <p:nvPicPr>
          <p:cNvPr id="6" name="Picture 5">
            <a:extLst>
              <a:ext uri="{FF2B5EF4-FFF2-40B4-BE49-F238E27FC236}">
                <a16:creationId xmlns:a16="http://schemas.microsoft.com/office/drawing/2014/main" id="{003BD3FC-92AE-4FFE-AA4B-D40F26A8DF3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0C66474-E075-46DD-AF17-A84B49206EC8}"/>
              </a:ext>
            </a:extLst>
          </p:cNvPr>
          <p:cNvSpPr txBox="1"/>
          <p:nvPr/>
        </p:nvSpPr>
        <p:spPr>
          <a:xfrm>
            <a:off x="52388" y="1230648"/>
            <a:ext cx="4443411" cy="1446550"/>
          </a:xfrm>
          <a:prstGeom prst="rect">
            <a:avLst/>
          </a:prstGeom>
          <a:noFill/>
          <a:ln>
            <a:solidFill>
              <a:srgbClr val="284837"/>
            </a:solidFill>
          </a:ln>
        </p:spPr>
        <p:txBody>
          <a:bodyPr wrap="square" rtlCol="0">
            <a:spAutoFit/>
          </a:bodyPr>
          <a:lstStyle/>
          <a:p>
            <a:pPr algn="ctr"/>
            <a:r>
              <a:rPr lang="en-US" sz="2200" dirty="0">
                <a:solidFill>
                  <a:srgbClr val="C00000"/>
                </a:solidFill>
              </a:rPr>
              <a:t>36</a:t>
            </a:r>
            <a:r>
              <a:rPr lang="en-US" sz="2200" baseline="30000" dirty="0">
                <a:solidFill>
                  <a:srgbClr val="C00000"/>
                </a:solidFill>
              </a:rPr>
              <a:t>th</a:t>
            </a:r>
            <a:r>
              <a:rPr lang="en-US" sz="2200" dirty="0">
                <a:solidFill>
                  <a:srgbClr val="C00000"/>
                </a:solidFill>
              </a:rPr>
              <a:t> Annual Meeting of the American</a:t>
            </a:r>
          </a:p>
          <a:p>
            <a:pPr algn="ctr"/>
            <a:r>
              <a:rPr lang="en-US" sz="2200" dirty="0">
                <a:solidFill>
                  <a:srgbClr val="C00000"/>
                </a:solidFill>
              </a:rPr>
              <a:t>Society of Mining and Reclamation</a:t>
            </a:r>
          </a:p>
          <a:p>
            <a:pPr algn="ctr"/>
            <a:r>
              <a:rPr lang="en-US" sz="2200" dirty="0">
                <a:solidFill>
                  <a:srgbClr val="C00000"/>
                </a:solidFill>
              </a:rPr>
              <a:t>June 3-7, 2019</a:t>
            </a:r>
          </a:p>
          <a:p>
            <a:pPr algn="ctr"/>
            <a:r>
              <a:rPr lang="en-US" sz="2200" dirty="0">
                <a:solidFill>
                  <a:srgbClr val="C00000"/>
                </a:solidFill>
              </a:rPr>
              <a:t>Big Sky, Montana</a:t>
            </a:r>
          </a:p>
        </p:txBody>
      </p:sp>
      <p:pic>
        <p:nvPicPr>
          <p:cNvPr id="8" name="Picture 7">
            <a:extLst>
              <a:ext uri="{FF2B5EF4-FFF2-40B4-BE49-F238E27FC236}">
                <a16:creationId xmlns:a16="http://schemas.microsoft.com/office/drawing/2014/main" id="{BD550EBD-EB6D-4983-8502-3B156D0EB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4657" y="1230648"/>
            <a:ext cx="4443411" cy="1486443"/>
          </a:xfrm>
          <a:prstGeom prst="rect">
            <a:avLst/>
          </a:prstGeom>
          <a:ln>
            <a:solidFill>
              <a:srgbClr val="284837"/>
            </a:solidFill>
          </a:ln>
        </p:spPr>
      </p:pic>
    </p:spTree>
    <p:extLst>
      <p:ext uri="{BB962C8B-B14F-4D97-AF65-F5344CB8AC3E}">
        <p14:creationId xmlns:p14="http://schemas.microsoft.com/office/powerpoint/2010/main" val="312183142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DSCN1563">
            <a:extLst>
              <a:ext uri="{FF2B5EF4-FFF2-40B4-BE49-F238E27FC236}">
                <a16:creationId xmlns:a16="http://schemas.microsoft.com/office/drawing/2014/main" id="{BB75611A-B552-43CA-928F-0196675D7F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311999"/>
            <a:ext cx="8982827" cy="549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6B8B07A6-9CE8-4897-937F-E28482888A69}"/>
              </a:ext>
            </a:extLst>
          </p:cNvPr>
          <p:cNvSpPr txBox="1">
            <a:spLocks noChangeArrowheads="1"/>
          </p:cNvSpPr>
          <p:nvPr/>
        </p:nvSpPr>
        <p:spPr bwMode="auto">
          <a:xfrm>
            <a:off x="5334000" y="6019800"/>
            <a:ext cx="3338513" cy="60483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20000"/>
              </a:spcBef>
              <a:buSzPct val="75000"/>
            </a:pPr>
            <a:r>
              <a:rPr lang="en-US" altLang="en-US" sz="3200"/>
              <a:t>Gladden Discharge</a:t>
            </a:r>
            <a:endParaRPr lang="en-US" altLang="en-US"/>
          </a:p>
        </p:txBody>
      </p:sp>
      <p:sp>
        <p:nvSpPr>
          <p:cNvPr id="4" name="TextBox 3">
            <a:extLst>
              <a:ext uri="{FF2B5EF4-FFF2-40B4-BE49-F238E27FC236}">
                <a16:creationId xmlns:a16="http://schemas.microsoft.com/office/drawing/2014/main" id="{C6F35354-BAA1-4A72-B1A4-766B8ACABF64}"/>
              </a:ext>
            </a:extLst>
          </p:cNvPr>
          <p:cNvSpPr txBox="1">
            <a:spLocks noChangeArrowheads="1"/>
          </p:cNvSpPr>
          <p:nvPr/>
        </p:nvSpPr>
        <p:spPr bwMode="auto">
          <a:xfrm>
            <a:off x="76199" y="1435984"/>
            <a:ext cx="8982827" cy="5324535"/>
          </a:xfrm>
          <a:prstGeom prst="rect">
            <a:avLst/>
          </a:prstGeom>
          <a:solidFill>
            <a:schemeClr val="tx1">
              <a:lumMod val="65000"/>
              <a:lumOff val="35000"/>
              <a:alpha val="85000"/>
            </a:schemeClr>
          </a:solidFill>
          <a:ln>
            <a:noFill/>
          </a:ln>
          <a:effectLst>
            <a:outerShdw blurRad="50800" dist="50800" dir="5400000" algn="ctr" rotWithShape="0">
              <a:srgbClr val="000000">
                <a:alpha val="0"/>
              </a:srgbClr>
            </a:outerShdw>
          </a:effec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3400" dirty="0">
                <a:solidFill>
                  <a:srgbClr val="FFFF00"/>
                </a:solidFill>
                <a:latin typeface="Arial" charset="0"/>
                <a:cs typeface="Arial" charset="0"/>
              </a:rPr>
              <a:t>The AML pilot funding in combination with other funding will be used to construct an AMD treatment facility to treat the Gladden AMD Discharge and to seal several stream channels to prevent the loss of stream flow into to the underlying abandoned mine workings. The treatment plant will restore four (4) miles of Millers Run and be instrumental in restoring over four (4) miles of Chartiers Creek to its confluence with the Ohio River. </a:t>
            </a:r>
            <a:endParaRPr lang="en-US" altLang="en-US" sz="3400" dirty="0">
              <a:solidFill>
                <a:srgbClr val="FF0000"/>
              </a:solidFill>
              <a:latin typeface="Arial" charset="0"/>
              <a:cs typeface="Arial" charset="0"/>
            </a:endParaRPr>
          </a:p>
        </p:txBody>
      </p:sp>
      <p:grpSp>
        <p:nvGrpSpPr>
          <p:cNvPr id="5" name="Group 9">
            <a:extLst>
              <a:ext uri="{FF2B5EF4-FFF2-40B4-BE49-F238E27FC236}">
                <a16:creationId xmlns:a16="http://schemas.microsoft.com/office/drawing/2014/main" id="{98D76A00-17AB-4599-A58B-454CB86DCBEB}"/>
              </a:ext>
            </a:extLst>
          </p:cNvPr>
          <p:cNvGrpSpPr>
            <a:grpSpLocks/>
          </p:cNvGrpSpPr>
          <p:nvPr/>
        </p:nvGrpSpPr>
        <p:grpSpPr bwMode="auto">
          <a:xfrm>
            <a:off x="76200" y="76201"/>
            <a:ext cx="8986838" cy="1196400"/>
            <a:chOff x="288977" y="355144"/>
            <a:chExt cx="8382000" cy="661312"/>
          </a:xfrm>
        </p:grpSpPr>
        <p:pic>
          <p:nvPicPr>
            <p:cNvPr id="6" name="Picture 5" descr="Aging banner">
              <a:extLst>
                <a:ext uri="{FF2B5EF4-FFF2-40B4-BE49-F238E27FC236}">
                  <a16:creationId xmlns:a16="http://schemas.microsoft.com/office/drawing/2014/main" id="{6D7C88A2-0A8B-4695-B21A-BBD0203AD5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6005D8E9-7C00-4336-B046-F549A6924017}"/>
                </a:ext>
              </a:extLst>
            </p:cNvPr>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Gladden AMD Active Treatment Plant and Fishing Run Stream Sealing</a:t>
              </a:r>
            </a:p>
          </p:txBody>
        </p:sp>
      </p:grpSp>
    </p:spTree>
    <p:extLst>
      <p:ext uri="{BB962C8B-B14F-4D97-AF65-F5344CB8AC3E}">
        <p14:creationId xmlns:p14="http://schemas.microsoft.com/office/powerpoint/2010/main" val="4096876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CN1562">
            <a:extLst>
              <a:ext uri="{FF2B5EF4-FFF2-40B4-BE49-F238E27FC236}">
                <a16:creationId xmlns:a16="http://schemas.microsoft.com/office/drawing/2014/main" id="{9F8ABC23-28CC-4D87-A726-D222AE25D4B4}"/>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2176" y="-1"/>
            <a:ext cx="9141823" cy="6856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778B142C-CC45-411A-8EF1-A281F5F8557C}"/>
              </a:ext>
            </a:extLst>
          </p:cNvPr>
          <p:cNvSpPr txBox="1">
            <a:spLocks noChangeArrowheads="1"/>
          </p:cNvSpPr>
          <p:nvPr/>
        </p:nvSpPr>
        <p:spPr bwMode="auto">
          <a:xfrm>
            <a:off x="152400" y="76200"/>
            <a:ext cx="3800475" cy="177323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20000"/>
              </a:spcBef>
              <a:buSzPct val="75000"/>
            </a:pPr>
            <a:r>
              <a:rPr lang="en-US" altLang="en-US" sz="3200" dirty="0"/>
              <a:t>Gladden Discharge</a:t>
            </a:r>
          </a:p>
          <a:p>
            <a:pPr algn="ctr" eaLnBrk="1" hangingPunct="1">
              <a:spcBef>
                <a:spcPct val="20000"/>
              </a:spcBef>
              <a:buSzPct val="75000"/>
            </a:pPr>
            <a:r>
              <a:rPr lang="en-US" altLang="en-US" sz="3200" dirty="0"/>
              <a:t>Channel and</a:t>
            </a:r>
          </a:p>
          <a:p>
            <a:pPr algn="ctr" eaLnBrk="1" hangingPunct="1">
              <a:spcBef>
                <a:spcPct val="20000"/>
              </a:spcBef>
              <a:buSzPct val="75000"/>
            </a:pPr>
            <a:r>
              <a:rPr lang="en-US" altLang="en-US" sz="3200" dirty="0"/>
              <a:t>Flow Measuring Weir</a:t>
            </a:r>
            <a:endParaRPr lang="en-US" altLang="en-US" dirty="0"/>
          </a:p>
        </p:txBody>
      </p:sp>
    </p:spTree>
    <p:extLst>
      <p:ext uri="{BB962C8B-B14F-4D97-AF65-F5344CB8AC3E}">
        <p14:creationId xmlns:p14="http://schemas.microsoft.com/office/powerpoint/2010/main" val="3425920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ecavazza\Documents\AA-NAAMLP_Confs\Durango, Colorado - 2008\Fishing Run\Nomination Photos\Gladden and streams\Gladden_into_Miller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036674" y="5334000"/>
            <a:ext cx="8077200" cy="1446550"/>
          </a:xfrm>
          <a:prstGeom prst="rect">
            <a:avLst/>
          </a:prstGeom>
          <a:solidFill>
            <a:srgbClr val="3366FF">
              <a:alpha val="5000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4400" dirty="0">
                <a:solidFill>
                  <a:srgbClr val="EEF64A"/>
                </a:solidFill>
                <a:effectLst>
                  <a:outerShdw blurRad="38100" dist="38100" dir="2700000" algn="tl">
                    <a:srgbClr val="000000"/>
                  </a:outerShdw>
                </a:effectLst>
                <a:latin typeface="Calibri"/>
              </a:rPr>
              <a:t>Gladden Discharge Flowing into Millers Run</a:t>
            </a:r>
            <a:endParaRPr lang="en-US" sz="4400" b="1" dirty="0">
              <a:solidFill>
                <a:srgbClr val="932336"/>
              </a:solidFill>
              <a:latin typeface="Calibri"/>
            </a:endParaRPr>
          </a:p>
        </p:txBody>
      </p:sp>
    </p:spTree>
    <p:extLst>
      <p:ext uri="{BB962C8B-B14F-4D97-AF65-F5344CB8AC3E}">
        <p14:creationId xmlns:p14="http://schemas.microsoft.com/office/powerpoint/2010/main" val="565547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illers_Run_ds">
            <a:extLst>
              <a:ext uri="{FF2B5EF4-FFF2-40B4-BE49-F238E27FC236}">
                <a16:creationId xmlns:a16="http://schemas.microsoft.com/office/drawing/2014/main" id="{BED994D4-ED4B-4209-AF9B-F55A9F21B179}"/>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1066800"/>
            <a:ext cx="8382000" cy="5564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40BFE612-4582-4940-8868-6E800D961EE4}"/>
              </a:ext>
            </a:extLst>
          </p:cNvPr>
          <p:cNvSpPr txBox="1">
            <a:spLocks noChangeArrowheads="1"/>
          </p:cNvSpPr>
          <p:nvPr/>
        </p:nvSpPr>
        <p:spPr bwMode="auto">
          <a:xfrm>
            <a:off x="304800" y="990600"/>
            <a:ext cx="3937000" cy="118903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20000"/>
              </a:spcBef>
              <a:buSzPct val="75000"/>
            </a:pPr>
            <a:r>
              <a:rPr lang="en-US" altLang="en-US" sz="3200"/>
              <a:t>Millers Run Below</a:t>
            </a:r>
          </a:p>
          <a:p>
            <a:pPr algn="ctr" eaLnBrk="1" hangingPunct="1">
              <a:spcBef>
                <a:spcPct val="20000"/>
              </a:spcBef>
              <a:buSzPct val="75000"/>
            </a:pPr>
            <a:r>
              <a:rPr lang="en-US" altLang="en-US" sz="3200"/>
              <a:t>the Gladden Discharge</a:t>
            </a:r>
            <a:endParaRPr lang="en-US" altLang="en-US"/>
          </a:p>
        </p:txBody>
      </p:sp>
    </p:spTree>
    <p:extLst>
      <p:ext uri="{BB962C8B-B14F-4D97-AF65-F5344CB8AC3E}">
        <p14:creationId xmlns:p14="http://schemas.microsoft.com/office/powerpoint/2010/main" val="61628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p:cNvSpPr>
            <a:spLocks noChangeArrowheads="1"/>
          </p:cNvSpPr>
          <p:nvPr/>
        </p:nvSpPr>
        <p:spPr bwMode="auto">
          <a:xfrm>
            <a:off x="2362200" y="457200"/>
            <a:ext cx="6705600" cy="1692771"/>
          </a:xfrm>
          <a:prstGeom prst="rect">
            <a:avLst/>
          </a:prstGeom>
          <a:solidFill>
            <a:srgbClr val="3366FF"/>
          </a:solidFill>
          <a:ln w="38100">
            <a:solidFill>
              <a:schemeClr val="tx1"/>
            </a:solidFill>
            <a:miter lim="800000"/>
            <a:headEnd/>
            <a:tailEnd/>
          </a:ln>
          <a:effectLst/>
          <a:extLst/>
        </p:spPr>
        <p:txBody>
          <a:bodyPr wrap="square">
            <a:spAutoFit/>
          </a:bodyPr>
          <a:lstStyle/>
          <a:p>
            <a:pPr algn="ctr">
              <a:defRPr/>
            </a:pPr>
            <a:r>
              <a:rPr lang="en-US" sz="4800" dirty="0">
                <a:solidFill>
                  <a:srgbClr val="EEF64A"/>
                </a:solidFill>
                <a:effectLst>
                  <a:outerShdw blurRad="38100" dist="38100" dir="2700000" algn="tl">
                    <a:srgbClr val="000000"/>
                  </a:outerShdw>
                </a:effectLst>
                <a:latin typeface="Calibri"/>
              </a:rPr>
              <a:t>Confluence of Millers Run and </a:t>
            </a:r>
            <a:r>
              <a:rPr lang="en-US" sz="4800" dirty="0" err="1">
                <a:solidFill>
                  <a:srgbClr val="EEF64A"/>
                </a:solidFill>
                <a:effectLst>
                  <a:outerShdw blurRad="38100" dist="38100" dir="2700000" algn="tl">
                    <a:srgbClr val="000000"/>
                  </a:outerShdw>
                </a:effectLst>
                <a:latin typeface="Calibri"/>
              </a:rPr>
              <a:t>Chartiers</a:t>
            </a:r>
            <a:r>
              <a:rPr lang="en-US" sz="4800" dirty="0">
                <a:solidFill>
                  <a:srgbClr val="EEF64A"/>
                </a:solidFill>
                <a:effectLst>
                  <a:outerShdw blurRad="38100" dist="38100" dir="2700000" algn="tl">
                    <a:srgbClr val="000000"/>
                  </a:outerShdw>
                </a:effectLst>
                <a:latin typeface="Calibri"/>
              </a:rPr>
              <a:t> Creek</a:t>
            </a:r>
          </a:p>
          <a:p>
            <a:pPr algn="ctr">
              <a:defRPr/>
            </a:pPr>
            <a:endParaRPr lang="en-US" sz="800" b="1" dirty="0">
              <a:solidFill>
                <a:srgbClr val="932336"/>
              </a:solidFill>
              <a:latin typeface="Calibri"/>
            </a:endParaRPr>
          </a:p>
        </p:txBody>
      </p:sp>
    </p:spTree>
    <p:extLst>
      <p:ext uri="{BB962C8B-B14F-4D97-AF65-F5344CB8AC3E}">
        <p14:creationId xmlns:p14="http://schemas.microsoft.com/office/powerpoint/2010/main" val="1103921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p:cNvSpPr>
            <a:spLocks noChangeArrowheads="1"/>
          </p:cNvSpPr>
          <p:nvPr/>
        </p:nvSpPr>
        <p:spPr bwMode="auto">
          <a:xfrm>
            <a:off x="152400" y="152400"/>
            <a:ext cx="4724400" cy="1754326"/>
          </a:xfrm>
          <a:prstGeom prst="rect">
            <a:avLst/>
          </a:prstGeom>
          <a:solidFill>
            <a:srgbClr val="3366FF">
              <a:alpha val="5000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3600" dirty="0">
                <a:solidFill>
                  <a:srgbClr val="EEF64A"/>
                </a:solidFill>
                <a:effectLst>
                  <a:outerShdw blurRad="38100" dist="38100" dir="2700000" algn="tl">
                    <a:srgbClr val="000000"/>
                  </a:outerShdw>
                </a:effectLst>
                <a:latin typeface="Calibri"/>
              </a:rPr>
              <a:t>Aerial View of the Confluence of Millers Run and </a:t>
            </a:r>
            <a:r>
              <a:rPr lang="en-US" sz="3600" dirty="0" err="1">
                <a:solidFill>
                  <a:srgbClr val="EEF64A"/>
                </a:solidFill>
                <a:effectLst>
                  <a:outerShdw blurRad="38100" dist="38100" dir="2700000" algn="tl">
                    <a:srgbClr val="000000"/>
                  </a:outerShdw>
                </a:effectLst>
                <a:latin typeface="Calibri"/>
              </a:rPr>
              <a:t>Chartiers</a:t>
            </a:r>
            <a:r>
              <a:rPr lang="en-US" sz="3600" dirty="0">
                <a:solidFill>
                  <a:srgbClr val="EEF64A"/>
                </a:solidFill>
                <a:effectLst>
                  <a:outerShdw blurRad="38100" dist="38100" dir="2700000" algn="tl">
                    <a:srgbClr val="000000"/>
                  </a:outerShdw>
                </a:effectLst>
                <a:latin typeface="Calibri"/>
              </a:rPr>
              <a:t> Creek</a:t>
            </a:r>
            <a:endParaRPr lang="en-US" sz="3600" b="1" dirty="0">
              <a:solidFill>
                <a:srgbClr val="932336"/>
              </a:solidFill>
              <a:latin typeface="Calibri"/>
            </a:endParaRPr>
          </a:p>
        </p:txBody>
      </p:sp>
    </p:spTree>
    <p:extLst>
      <p:ext uri="{BB962C8B-B14F-4D97-AF65-F5344CB8AC3E}">
        <p14:creationId xmlns:p14="http://schemas.microsoft.com/office/powerpoint/2010/main" val="350943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77121"/>
            <a:ext cx="8763000" cy="5507037"/>
          </a:xfrm>
        </p:spPr>
        <p:txBody>
          <a:bodyPr/>
          <a:lstStyle/>
          <a:p>
            <a:pPr lvl="0"/>
            <a:r>
              <a:rPr lang="en-US" dirty="0"/>
              <a:t>Proposal from South Fayette Conservation Group to construct Gladden Treatment Plant</a:t>
            </a:r>
          </a:p>
          <a:p>
            <a:pPr lvl="0"/>
            <a:r>
              <a:rPr lang="en-US" dirty="0"/>
              <a:t>Median flow 750 gallons per minute with 100 parts per million Iron</a:t>
            </a:r>
          </a:p>
          <a:p>
            <a:pPr lvl="0"/>
            <a:r>
              <a:rPr lang="en-US" dirty="0"/>
              <a:t>Treatment plant will remove 690 pounds per day of iron from Millers Run and hence </a:t>
            </a:r>
            <a:r>
              <a:rPr lang="en-US" dirty="0" err="1"/>
              <a:t>Chartiers</a:t>
            </a:r>
            <a:r>
              <a:rPr lang="en-US" dirty="0"/>
              <a:t> Creek</a:t>
            </a:r>
          </a:p>
          <a:p>
            <a:pPr lvl="0"/>
            <a:r>
              <a:rPr lang="en-US" dirty="0"/>
              <a:t>Designed primarily as a peroxide treatment plant</a:t>
            </a:r>
          </a:p>
          <a:p>
            <a:pPr lvl="0"/>
            <a:r>
              <a:rPr lang="en-US" dirty="0"/>
              <a:t>Construction to begin summer 2019 </a:t>
            </a:r>
          </a:p>
          <a:p>
            <a:pPr marL="0" indent="0" eaLnBrk="1" hangingPunct="1">
              <a:spcBef>
                <a:spcPct val="0"/>
              </a:spcBef>
              <a:buNone/>
            </a:pPr>
            <a:endParaRPr lang="en-US" altLang="en-US"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0862" y="625217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a:t>
              </a:r>
            </a:p>
          </p:txBody>
        </p:sp>
      </p:grpSp>
    </p:spTree>
    <p:extLst>
      <p:ext uri="{BB962C8B-B14F-4D97-AF65-F5344CB8AC3E}">
        <p14:creationId xmlns:p14="http://schemas.microsoft.com/office/powerpoint/2010/main" val="116389490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505755" y="384641"/>
              <a:ext cx="810484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Preliminary Treatment Plant Layout</a:t>
              </a:r>
            </a:p>
          </p:txBody>
        </p:sp>
      </p:grpSp>
      <p:pic>
        <p:nvPicPr>
          <p:cNvPr id="23555"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3262" y="6389445"/>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a:extLst>
              <a:ext uri="{FF2B5EF4-FFF2-40B4-BE49-F238E27FC236}">
                <a16:creationId xmlns:a16="http://schemas.microsoft.com/office/drawing/2014/main" id="{EEA6E72A-C37E-488F-B7BF-787A2ED11201}"/>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81001" y="1027714"/>
            <a:ext cx="8308076" cy="5389610"/>
          </a:xfrm>
          <a:prstGeom prst="rect">
            <a:avLst/>
          </a:prstGeom>
        </p:spPr>
      </p:pic>
    </p:spTree>
    <p:extLst>
      <p:ext uri="{BB962C8B-B14F-4D97-AF65-F5344CB8AC3E}">
        <p14:creationId xmlns:p14="http://schemas.microsoft.com/office/powerpoint/2010/main" val="136622295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9" name="Group 9"/>
          <p:cNvGrpSpPr>
            <a:grpSpLocks/>
          </p:cNvGrpSpPr>
          <p:nvPr/>
        </p:nvGrpSpPr>
        <p:grpSpPr bwMode="auto">
          <a:xfrm>
            <a:off x="76200" y="76201"/>
            <a:ext cx="8986838" cy="1196400"/>
            <a:chOff x="288977" y="355144"/>
            <a:chExt cx="8382000" cy="661312"/>
          </a:xfrm>
        </p:grpSpPr>
        <p:pic>
          <p:nvPicPr>
            <p:cNvPr id="24582"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Stineman Refuse Pile Reclamation –</a:t>
              </a:r>
            </a:p>
            <a:p>
              <a:pPr algn="ctr">
                <a:spcBef>
                  <a:spcPct val="0"/>
                </a:spcBef>
                <a:buFontTx/>
                <a:buNone/>
              </a:pPr>
              <a:r>
                <a:rPr lang="en-US" altLang="en-US" dirty="0">
                  <a:solidFill>
                    <a:schemeClr val="bg1"/>
                  </a:solidFill>
                </a:rPr>
                <a:t>Path of the Flood Trail Extension</a:t>
              </a:r>
            </a:p>
          </p:txBody>
        </p:sp>
      </p:grpSp>
      <p:pic>
        <p:nvPicPr>
          <p:cNvPr id="2" name="Picture 1">
            <a:extLst>
              <a:ext uri="{FF2B5EF4-FFF2-40B4-BE49-F238E27FC236}">
                <a16:creationId xmlns:a16="http://schemas.microsoft.com/office/drawing/2014/main" id="{C4E590EC-A0B8-4695-AA16-9E71AAA352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1346334"/>
            <a:ext cx="8986838" cy="5435466"/>
          </a:xfrm>
          <a:prstGeom prst="rect">
            <a:avLst/>
          </a:prstGeom>
        </p:spPr>
      </p:pic>
      <p:sp>
        <p:nvSpPr>
          <p:cNvPr id="4" name="Oval 3"/>
          <p:cNvSpPr/>
          <p:nvPr/>
        </p:nvSpPr>
        <p:spPr>
          <a:xfrm rot="1139712">
            <a:off x="1042350" y="2447152"/>
            <a:ext cx="7158926" cy="2360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DFEE58B6-34D0-4807-8F0D-60F8AEAE59D6}"/>
              </a:ext>
            </a:extLst>
          </p:cNvPr>
          <p:cNvSpPr txBox="1">
            <a:spLocks noChangeArrowheads="1"/>
          </p:cNvSpPr>
          <p:nvPr/>
        </p:nvSpPr>
        <p:spPr bwMode="auto">
          <a:xfrm>
            <a:off x="80211" y="1309467"/>
            <a:ext cx="8982827" cy="5509200"/>
          </a:xfrm>
          <a:prstGeom prst="rect">
            <a:avLst/>
          </a:prstGeom>
          <a:solidFill>
            <a:schemeClr val="tx1">
              <a:lumMod val="65000"/>
              <a:lumOff val="35000"/>
              <a:alpha val="85000"/>
            </a:schemeClr>
          </a:solidFill>
          <a:ln>
            <a:noFill/>
          </a:ln>
          <a:effectLst>
            <a:outerShdw blurRad="50800" dist="50800" dir="5400000" algn="ctr" rotWithShape="0">
              <a:srgbClr val="000000">
                <a:alpha val="0"/>
              </a:srgbClr>
            </a:outerShdw>
          </a:effec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dirty="0">
                <a:solidFill>
                  <a:srgbClr val="FFFF00"/>
                </a:solidFill>
                <a:latin typeface="Arial" charset="0"/>
                <a:cs typeface="Arial" charset="0"/>
              </a:rPr>
              <a:t>The AML pilot funding will be used to remove coal refuse with fuel value for use in electricity generation at a cogeneration facility and to regrade any remaining refuse material onsite.  Alkaline material will be added to neutralize acidity, and the site will be revegetated resulting in improved water quality in the South Fork Little Conemaugh River.  The project will also facilitate a 3 mile extension of the Path of the Flood Trail to connect the existing trail in Ehrenfeld Borough to the Johnstown Flood National Memorial.</a:t>
            </a:r>
            <a:endParaRPr lang="en-US" altLang="en-US" dirty="0">
              <a:solidFill>
                <a:srgbClr val="FF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01612" y="950539"/>
            <a:ext cx="8789987" cy="5620008"/>
          </a:xfrm>
        </p:spPr>
        <p:txBody>
          <a:bodyPr/>
          <a:lstStyle/>
          <a:p>
            <a:r>
              <a:rPr lang="en-US" altLang="en-US" sz="3600" dirty="0"/>
              <a:t>The 2017 AML Pilot Program was authorized by Congress under the Consolidated Appropriations Act, 2017 (Public Law 115-31) and provides an additional $25 million of US Treasury Funds to PA’s AML Program </a:t>
            </a:r>
          </a:p>
          <a:p>
            <a:r>
              <a:rPr lang="en-US" altLang="en-US" sz="3600" dirty="0"/>
              <a:t>The funds are to be used “for the reclamation of abandoned mine lands in conjunction with economic revitalization and community development and reuse goals”</a:t>
            </a:r>
          </a:p>
        </p:txBody>
      </p:sp>
      <p:grpSp>
        <p:nvGrpSpPr>
          <p:cNvPr id="4099" name="Group 1"/>
          <p:cNvGrpSpPr>
            <a:grpSpLocks/>
          </p:cNvGrpSpPr>
          <p:nvPr/>
        </p:nvGrpSpPr>
        <p:grpSpPr bwMode="auto">
          <a:xfrm>
            <a:off x="201613" y="228599"/>
            <a:ext cx="8789987" cy="660400"/>
            <a:chOff x="288977" y="355144"/>
            <a:chExt cx="8382000" cy="661312"/>
          </a:xfrm>
        </p:grpSpPr>
        <p:pic>
          <p:nvPicPr>
            <p:cNvPr id="410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AML Pilot Program Background</a:t>
              </a:r>
            </a:p>
          </p:txBody>
        </p:sp>
      </p:grpSp>
      <p:pic>
        <p:nvPicPr>
          <p:cNvPr id="4100" name="Picture 7" descr="DEP-rg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6191501"/>
            <a:ext cx="2209799" cy="46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52400" y="152400"/>
            <a:ext cx="8839199"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09652" y="384641"/>
              <a:ext cx="80009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Seward Generating Station </a:t>
              </a:r>
              <a:r>
                <a:rPr lang="en-US" altLang="en-US" sz="2400" dirty="0">
                  <a:solidFill>
                    <a:schemeClr val="bg1"/>
                  </a:solidFill>
                </a:rPr>
                <a:t>(Waste Coal to Energy)</a:t>
              </a:r>
              <a:endParaRPr lang="en-US" altLang="en-US" sz="3600" dirty="0">
                <a:solidFill>
                  <a:schemeClr val="bg1"/>
                </a:solidFill>
              </a:endParaRPr>
            </a:p>
          </p:txBody>
        </p:sp>
      </p:grpSp>
      <p:pic>
        <p:nvPicPr>
          <p:cNvPr id="6" name="Content Placeholder 3">
            <a:extLst>
              <a:ext uri="{FF2B5EF4-FFF2-40B4-BE49-F238E27FC236}">
                <a16:creationId xmlns:a16="http://schemas.microsoft.com/office/drawing/2014/main" id="{B830C145-B7A7-4B25-9719-9B4EAA866ADF}"/>
              </a:ext>
            </a:extLst>
          </p:cNvPr>
          <p:cNvPicPr>
            <a:picLocks noGrp="1" noChangeAspect="1"/>
          </p:cNvPicPr>
          <p:nvPr>
            <p:ph idx="1"/>
          </p:nvPr>
        </p:nvPicPr>
        <p:blipFill>
          <a:blip r:embed="rId3"/>
          <a:stretch>
            <a:fillRect/>
          </a:stretch>
        </p:blipFill>
        <p:spPr>
          <a:xfrm>
            <a:off x="159434" y="1121342"/>
            <a:ext cx="8832165" cy="5612560"/>
          </a:xfrm>
          <a:prstGeom prst="rect">
            <a:avLst/>
          </a:prstGeom>
        </p:spPr>
      </p:pic>
    </p:spTree>
    <p:extLst>
      <p:ext uri="{BB962C8B-B14F-4D97-AF65-F5344CB8AC3E}">
        <p14:creationId xmlns:p14="http://schemas.microsoft.com/office/powerpoint/2010/main" val="529979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9040427"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Stineman Refuse Pile</a:t>
              </a:r>
            </a:p>
          </p:txBody>
        </p:sp>
      </p:grpSp>
      <p:pic>
        <p:nvPicPr>
          <p:cNvPr id="3" name="Picture 2">
            <a:extLst>
              <a:ext uri="{FF2B5EF4-FFF2-40B4-BE49-F238E27FC236}">
                <a16:creationId xmlns:a16="http://schemas.microsoft.com/office/drawing/2014/main" id="{188B8217-31E6-45BD-AA8D-9E249A0E65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3022" y="1054520"/>
            <a:ext cx="4473605" cy="5650708"/>
          </a:xfrm>
          <a:prstGeom prst="rect">
            <a:avLst/>
          </a:prstGeom>
        </p:spPr>
      </p:pic>
      <p:pic>
        <p:nvPicPr>
          <p:cNvPr id="2" name="Picture 1">
            <a:extLst>
              <a:ext uri="{FF2B5EF4-FFF2-40B4-BE49-F238E27FC236}">
                <a16:creationId xmlns:a16="http://schemas.microsoft.com/office/drawing/2014/main" id="{0E45E7EE-7025-4A2E-981C-47759696E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1054520"/>
            <a:ext cx="4482143" cy="5650708"/>
          </a:xfrm>
          <a:prstGeom prst="rect">
            <a:avLst/>
          </a:prstGeom>
        </p:spPr>
      </p:pic>
    </p:spTree>
    <p:extLst>
      <p:ext uri="{BB962C8B-B14F-4D97-AF65-F5344CB8AC3E}">
        <p14:creationId xmlns:p14="http://schemas.microsoft.com/office/powerpoint/2010/main" val="170621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Path of the Flood Trail</a:t>
              </a:r>
            </a:p>
          </p:txBody>
        </p:sp>
      </p:grpSp>
      <p:pic>
        <p:nvPicPr>
          <p:cNvPr id="4" name="Picture 3">
            <a:extLst>
              <a:ext uri="{FF2B5EF4-FFF2-40B4-BE49-F238E27FC236}">
                <a16:creationId xmlns:a16="http://schemas.microsoft.com/office/drawing/2014/main" id="{83275948-F893-48DF-B31B-EC515E1C6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054520"/>
            <a:ext cx="8855075" cy="5716671"/>
          </a:xfrm>
          <a:prstGeom prst="rect">
            <a:avLst/>
          </a:prstGeom>
        </p:spPr>
      </p:pic>
      <p:sp>
        <p:nvSpPr>
          <p:cNvPr id="5" name="Oval 4">
            <a:extLst>
              <a:ext uri="{FF2B5EF4-FFF2-40B4-BE49-F238E27FC236}">
                <a16:creationId xmlns:a16="http://schemas.microsoft.com/office/drawing/2014/main" id="{5F49BF74-7565-41B6-9994-EE983CA8ED4D}"/>
              </a:ext>
            </a:extLst>
          </p:cNvPr>
          <p:cNvSpPr/>
          <p:nvPr/>
        </p:nvSpPr>
        <p:spPr>
          <a:xfrm rot="2987336">
            <a:off x="5732783" y="1953371"/>
            <a:ext cx="1010595" cy="1912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71BADC-B466-474C-8341-74FA33C6E42B}"/>
              </a:ext>
            </a:extLst>
          </p:cNvPr>
          <p:cNvSpPr txBox="1"/>
          <p:nvPr/>
        </p:nvSpPr>
        <p:spPr>
          <a:xfrm>
            <a:off x="3962400" y="1540855"/>
            <a:ext cx="2151871" cy="369332"/>
          </a:xfrm>
          <a:prstGeom prst="rect">
            <a:avLst/>
          </a:prstGeom>
          <a:solidFill>
            <a:schemeClr val="bg1"/>
          </a:solidFill>
          <a:ln w="25400">
            <a:solidFill>
              <a:srgbClr val="FF0000"/>
            </a:solidFill>
          </a:ln>
        </p:spPr>
        <p:txBody>
          <a:bodyPr wrap="none" rtlCol="0">
            <a:spAutoFit/>
          </a:bodyPr>
          <a:lstStyle/>
          <a:p>
            <a:r>
              <a:rPr lang="en-US" dirty="0"/>
              <a:t>Stineman Refuse Pile</a:t>
            </a:r>
          </a:p>
        </p:txBody>
      </p:sp>
      <p:sp>
        <p:nvSpPr>
          <p:cNvPr id="20" name="TextBox 19">
            <a:extLst>
              <a:ext uri="{FF2B5EF4-FFF2-40B4-BE49-F238E27FC236}">
                <a16:creationId xmlns:a16="http://schemas.microsoft.com/office/drawing/2014/main" id="{A3E367B2-AF53-48E3-BA72-5C59DADEC46F}"/>
              </a:ext>
            </a:extLst>
          </p:cNvPr>
          <p:cNvSpPr txBox="1"/>
          <p:nvPr/>
        </p:nvSpPr>
        <p:spPr>
          <a:xfrm>
            <a:off x="1652963" y="4539735"/>
            <a:ext cx="2162515" cy="369332"/>
          </a:xfrm>
          <a:prstGeom prst="rect">
            <a:avLst/>
          </a:prstGeom>
          <a:solidFill>
            <a:schemeClr val="bg1"/>
          </a:solidFill>
          <a:ln w="25400">
            <a:solidFill>
              <a:srgbClr val="FF0000"/>
            </a:solidFill>
          </a:ln>
        </p:spPr>
        <p:txBody>
          <a:bodyPr wrap="none" rtlCol="0">
            <a:spAutoFit/>
          </a:bodyPr>
          <a:lstStyle/>
          <a:p>
            <a:r>
              <a:rPr lang="en-US" dirty="0"/>
              <a:t>Potential Trail Routes</a:t>
            </a:r>
          </a:p>
        </p:txBody>
      </p:sp>
      <p:sp>
        <p:nvSpPr>
          <p:cNvPr id="21" name="TextBox 20">
            <a:extLst>
              <a:ext uri="{FF2B5EF4-FFF2-40B4-BE49-F238E27FC236}">
                <a16:creationId xmlns:a16="http://schemas.microsoft.com/office/drawing/2014/main" id="{7A0E1327-B311-48B2-89FE-410189954082}"/>
              </a:ext>
            </a:extLst>
          </p:cNvPr>
          <p:cNvSpPr txBox="1"/>
          <p:nvPr/>
        </p:nvSpPr>
        <p:spPr>
          <a:xfrm>
            <a:off x="457200" y="5421870"/>
            <a:ext cx="2695033" cy="646331"/>
          </a:xfrm>
          <a:prstGeom prst="rect">
            <a:avLst/>
          </a:prstGeom>
          <a:solidFill>
            <a:schemeClr val="bg1"/>
          </a:solidFill>
          <a:ln w="25400">
            <a:solidFill>
              <a:srgbClr val="FF0000"/>
            </a:solidFill>
          </a:ln>
        </p:spPr>
        <p:txBody>
          <a:bodyPr wrap="none" rtlCol="0">
            <a:spAutoFit/>
          </a:bodyPr>
          <a:lstStyle/>
          <a:p>
            <a:r>
              <a:rPr lang="en-US" dirty="0"/>
              <a:t>Connect to the Johnstown </a:t>
            </a:r>
          </a:p>
          <a:p>
            <a:r>
              <a:rPr lang="en-US" dirty="0"/>
              <a:t>Flood National Memorial</a:t>
            </a:r>
          </a:p>
        </p:txBody>
      </p:sp>
      <p:sp>
        <p:nvSpPr>
          <p:cNvPr id="24" name="TextBox 23">
            <a:extLst>
              <a:ext uri="{FF2B5EF4-FFF2-40B4-BE49-F238E27FC236}">
                <a16:creationId xmlns:a16="http://schemas.microsoft.com/office/drawing/2014/main" id="{783E717B-88D4-4CB1-B5DC-07F9A232CF36}"/>
              </a:ext>
            </a:extLst>
          </p:cNvPr>
          <p:cNvSpPr txBox="1"/>
          <p:nvPr/>
        </p:nvSpPr>
        <p:spPr>
          <a:xfrm>
            <a:off x="5119248" y="6042127"/>
            <a:ext cx="2729402" cy="646331"/>
          </a:xfrm>
          <a:prstGeom prst="rect">
            <a:avLst/>
          </a:prstGeom>
          <a:solidFill>
            <a:schemeClr val="bg1"/>
          </a:solidFill>
          <a:ln w="25400">
            <a:solidFill>
              <a:srgbClr val="FF0000"/>
            </a:solidFill>
          </a:ln>
        </p:spPr>
        <p:txBody>
          <a:bodyPr wrap="none" rtlCol="0">
            <a:spAutoFit/>
          </a:bodyPr>
          <a:lstStyle/>
          <a:p>
            <a:r>
              <a:rPr lang="en-US" dirty="0"/>
              <a:t>Existing Path of the Flood </a:t>
            </a:r>
          </a:p>
          <a:p>
            <a:r>
              <a:rPr lang="en-US" dirty="0"/>
              <a:t>Trail in </a:t>
            </a:r>
            <a:r>
              <a:rPr lang="en-US" dirty="0" err="1"/>
              <a:t>Ehrenfeld</a:t>
            </a:r>
            <a:r>
              <a:rPr lang="en-US" dirty="0"/>
              <a:t> </a:t>
            </a:r>
            <a:r>
              <a:rPr lang="en-US" dirty="0" err="1"/>
              <a:t>Boroough</a:t>
            </a:r>
            <a:endParaRPr lang="en-US" dirty="0"/>
          </a:p>
        </p:txBody>
      </p:sp>
      <p:cxnSp>
        <p:nvCxnSpPr>
          <p:cNvPr id="26" name="Straight Arrow Connector 25">
            <a:extLst>
              <a:ext uri="{FF2B5EF4-FFF2-40B4-BE49-F238E27FC236}">
                <a16:creationId xmlns:a16="http://schemas.microsoft.com/office/drawing/2014/main" id="{19FDB9EB-896D-4E93-9BFE-B5975773259A}"/>
              </a:ext>
            </a:extLst>
          </p:cNvPr>
          <p:cNvCxnSpPr>
            <a:cxnSpLocks/>
            <a:endCxn id="5" idx="2"/>
          </p:cNvCxnSpPr>
          <p:nvPr/>
        </p:nvCxnSpPr>
        <p:spPr>
          <a:xfrm>
            <a:off x="5638800" y="1906378"/>
            <a:ext cx="273057" cy="6173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F6C6648-36BC-448A-BF5A-859807DDA7C4}"/>
              </a:ext>
            </a:extLst>
          </p:cNvPr>
          <p:cNvCxnSpPr>
            <a:cxnSpLocks/>
          </p:cNvCxnSpPr>
          <p:nvPr/>
        </p:nvCxnSpPr>
        <p:spPr>
          <a:xfrm flipV="1">
            <a:off x="3200401" y="3581400"/>
            <a:ext cx="761999" cy="9583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F2A4A7-3899-4DC3-9CB8-D45088D1F329}"/>
              </a:ext>
            </a:extLst>
          </p:cNvPr>
          <p:cNvCxnSpPr>
            <a:cxnSpLocks/>
          </p:cNvCxnSpPr>
          <p:nvPr/>
        </p:nvCxnSpPr>
        <p:spPr>
          <a:xfrm flipV="1">
            <a:off x="3200401" y="3429000"/>
            <a:ext cx="1279524" cy="1104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5C7F79-D170-487F-BD14-06FDCF3B4E88}"/>
              </a:ext>
            </a:extLst>
          </p:cNvPr>
          <p:cNvCxnSpPr>
            <a:cxnSpLocks/>
          </p:cNvCxnSpPr>
          <p:nvPr/>
        </p:nvCxnSpPr>
        <p:spPr>
          <a:xfrm flipH="1" flipV="1">
            <a:off x="457200" y="3733800"/>
            <a:ext cx="304748" cy="16880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24D5A3E-AA69-4462-93C5-65DE6EAC3B1D}"/>
              </a:ext>
            </a:extLst>
          </p:cNvPr>
          <p:cNvCxnSpPr>
            <a:cxnSpLocks/>
            <a:stCxn id="24" idx="3"/>
          </p:cNvCxnSpPr>
          <p:nvPr/>
        </p:nvCxnSpPr>
        <p:spPr>
          <a:xfrm flipV="1">
            <a:off x="7848650" y="6248403"/>
            <a:ext cx="863336" cy="1168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48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52400" y="152400"/>
            <a:ext cx="8839199"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09652" y="384641"/>
              <a:ext cx="80009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Groundbreaking May 3, 2019</a:t>
              </a:r>
            </a:p>
          </p:txBody>
        </p:sp>
      </p:grpSp>
      <p:pic>
        <p:nvPicPr>
          <p:cNvPr id="3" name="Picture 2">
            <a:extLst>
              <a:ext uri="{FF2B5EF4-FFF2-40B4-BE49-F238E27FC236}">
                <a16:creationId xmlns:a16="http://schemas.microsoft.com/office/drawing/2014/main" id="{83CC83E6-E585-4A2F-80D1-A7C76221BC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1" y="1143001"/>
            <a:ext cx="8775528" cy="5562600"/>
          </a:xfrm>
          <a:prstGeom prst="rect">
            <a:avLst/>
          </a:prstGeom>
        </p:spPr>
      </p:pic>
    </p:spTree>
    <p:extLst>
      <p:ext uri="{BB962C8B-B14F-4D97-AF65-F5344CB8AC3E}">
        <p14:creationId xmlns:p14="http://schemas.microsoft.com/office/powerpoint/2010/main" val="284844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77121"/>
            <a:ext cx="8763000" cy="5507037"/>
          </a:xfrm>
        </p:spPr>
        <p:txBody>
          <a:bodyPr/>
          <a:lstStyle/>
          <a:p>
            <a:r>
              <a:rPr lang="en-US" sz="4000" dirty="0"/>
              <a:t>Groundbreaking Ceremony held on 05/03/2019</a:t>
            </a:r>
          </a:p>
          <a:p>
            <a:r>
              <a:rPr lang="en-US" sz="4000" dirty="0"/>
              <a:t>As of May 28, 2019, 671 tons of refuse have been removed </a:t>
            </a:r>
          </a:p>
          <a:p>
            <a:r>
              <a:rPr lang="en-US" sz="4000" dirty="0"/>
              <a:t>Approximately 4% of the total grant ($2.1 million) has been paid out to the Cambria County Conservation Recreation Authority</a:t>
            </a:r>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0862" y="625217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31, 2019)</a:t>
              </a:r>
              <a:endParaRPr lang="en-US" altLang="en-US" sz="4000" dirty="0">
                <a:solidFill>
                  <a:schemeClr val="bg1"/>
                </a:solidFill>
              </a:endParaRPr>
            </a:p>
          </p:txBody>
        </p:sp>
      </p:grpSp>
    </p:spTree>
    <p:extLst>
      <p:ext uri="{BB962C8B-B14F-4D97-AF65-F5344CB8AC3E}">
        <p14:creationId xmlns:p14="http://schemas.microsoft.com/office/powerpoint/2010/main" val="63859117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pic>
        <p:nvPicPr>
          <p:cNvPr id="6" name="Content Placeholder 5">
            <a:extLst>
              <a:ext uri="{FF2B5EF4-FFF2-40B4-BE49-F238E27FC236}">
                <a16:creationId xmlns:a16="http://schemas.microsoft.com/office/drawing/2014/main" id="{08A02D14-E080-4920-8BF0-3B09DB8F6B91}"/>
              </a:ext>
            </a:extLst>
          </p:cNvPr>
          <p:cNvPicPr>
            <a:picLocks noGrp="1" noChangeAspect="1"/>
          </p:cNvPicPr>
          <p:nvPr>
            <p:ph/>
          </p:nvPr>
        </p:nvPicPr>
        <p:blipFill>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152399" y="974921"/>
            <a:ext cx="8839199" cy="5763420"/>
          </a:xfrm>
          <a:prstGeom prst="rect">
            <a:avLst/>
          </a:prstGeom>
        </p:spPr>
      </p:pic>
    </p:spTree>
    <p:extLst>
      <p:ext uri="{BB962C8B-B14F-4D97-AF65-F5344CB8AC3E}">
        <p14:creationId xmlns:p14="http://schemas.microsoft.com/office/powerpoint/2010/main" val="323225683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Quakake Tunnel &amp; Weatherly Borough Trail</a:t>
              </a:r>
            </a:p>
          </p:txBody>
        </p:sp>
      </p:grpSp>
      <p:pic>
        <p:nvPicPr>
          <p:cNvPr id="4" name="Picture 3">
            <a:extLst>
              <a:ext uri="{FF2B5EF4-FFF2-40B4-BE49-F238E27FC236}">
                <a16:creationId xmlns:a16="http://schemas.microsoft.com/office/drawing/2014/main" id="{400A0986-DF68-4FCE-837F-8EF68D6CF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094625"/>
            <a:ext cx="8991600" cy="5632311"/>
          </a:xfrm>
          <a:prstGeom prst="rect">
            <a:avLst/>
          </a:prstGeom>
        </p:spPr>
      </p:pic>
      <p:sp>
        <p:nvSpPr>
          <p:cNvPr id="6" name="Rectangle 5">
            <a:extLst>
              <a:ext uri="{FF2B5EF4-FFF2-40B4-BE49-F238E27FC236}">
                <a16:creationId xmlns:a16="http://schemas.microsoft.com/office/drawing/2014/main" id="{08C2EEFC-EE7C-449C-8F5B-BF1C5237514A}"/>
              </a:ext>
            </a:extLst>
          </p:cNvPr>
          <p:cNvSpPr/>
          <p:nvPr/>
        </p:nvSpPr>
        <p:spPr>
          <a:xfrm>
            <a:off x="76200" y="1094625"/>
            <a:ext cx="8991600" cy="5632311"/>
          </a:xfrm>
          <a:prstGeom prst="rect">
            <a:avLst/>
          </a:prstGeom>
          <a:solidFill>
            <a:schemeClr val="tx1">
              <a:lumMod val="65000"/>
              <a:lumOff val="35000"/>
            </a:schemeClr>
          </a:solidFill>
        </p:spPr>
        <p:txBody>
          <a:bodyPr wrap="square">
            <a:spAutoFit/>
          </a:bodyPr>
          <a:lstStyle/>
          <a:p>
            <a:pPr>
              <a:defRPr/>
            </a:pPr>
            <a:r>
              <a:rPr lang="en-US" altLang="en-US" sz="3000" dirty="0">
                <a:solidFill>
                  <a:srgbClr val="FFFF00"/>
                </a:solidFill>
                <a:latin typeface="Arial" charset="0"/>
                <a:cs typeface="Arial" charset="0"/>
              </a:rPr>
              <a:t>The AML Pilot funding, in combination with other funding, will be used to design and construct an active treatment system to treat the Quakake Tunnel discharge.  Approximately 8 miles of wild trout stream (Quakake and Black Creeks) will be restored upon the completion and initiation of operation of the treatment system.  Funding will also be used to create approximately 5 miles of new trail beginning at the existing Weatherly Borough building and extending into the Lehigh Gorge State Park.  The new trail will traverse in close proximity to the restored stream.</a:t>
            </a:r>
          </a:p>
        </p:txBody>
      </p:sp>
    </p:spTree>
    <p:extLst>
      <p:ext uri="{BB962C8B-B14F-4D97-AF65-F5344CB8AC3E}">
        <p14:creationId xmlns:p14="http://schemas.microsoft.com/office/powerpoint/2010/main" val="8165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Quakake Tunnel &amp; Weatherly Borough Trail</a:t>
              </a:r>
            </a:p>
          </p:txBody>
        </p:sp>
      </p:grpSp>
      <p:pic>
        <p:nvPicPr>
          <p:cNvPr id="3" name="Picture 2">
            <a:extLst>
              <a:ext uri="{FF2B5EF4-FFF2-40B4-BE49-F238E27FC236}">
                <a16:creationId xmlns:a16="http://schemas.microsoft.com/office/drawing/2014/main" id="{475B2A8F-8AAB-4F24-9468-D4DD40095C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054520"/>
            <a:ext cx="8991600" cy="5715000"/>
          </a:xfrm>
          <a:prstGeom prst="rect">
            <a:avLst/>
          </a:prstGeom>
        </p:spPr>
      </p:pic>
      <p:sp>
        <p:nvSpPr>
          <p:cNvPr id="2" name="TextBox 1">
            <a:extLst>
              <a:ext uri="{FF2B5EF4-FFF2-40B4-BE49-F238E27FC236}">
                <a16:creationId xmlns:a16="http://schemas.microsoft.com/office/drawing/2014/main" id="{CCC82A84-3B28-4A92-BB0D-A2D6D094A039}"/>
              </a:ext>
            </a:extLst>
          </p:cNvPr>
          <p:cNvSpPr txBox="1"/>
          <p:nvPr/>
        </p:nvSpPr>
        <p:spPr>
          <a:xfrm>
            <a:off x="4135786" y="1054520"/>
            <a:ext cx="4928003" cy="1384995"/>
          </a:xfrm>
          <a:prstGeom prst="rect">
            <a:avLst/>
          </a:prstGeom>
          <a:solidFill>
            <a:schemeClr val="accent3">
              <a:lumMod val="40000"/>
              <a:lumOff val="60000"/>
            </a:schemeClr>
          </a:solidFill>
          <a:ln w="25400">
            <a:solidFill>
              <a:schemeClr val="tx1"/>
            </a:solidFill>
          </a:ln>
        </p:spPr>
        <p:txBody>
          <a:bodyPr wrap="square" rtlCol="0">
            <a:spAutoFit/>
          </a:bodyPr>
          <a:lstStyle/>
          <a:p>
            <a:r>
              <a:rPr lang="en-US" sz="2800" dirty="0"/>
              <a:t>Typical flow: 13 CFS (6,000 GPM)</a:t>
            </a:r>
          </a:p>
          <a:p>
            <a:r>
              <a:rPr lang="en-US" sz="2800" dirty="0"/>
              <a:t>Low pH and Elevated Metals</a:t>
            </a:r>
          </a:p>
          <a:p>
            <a:r>
              <a:rPr lang="en-US" sz="2800" dirty="0"/>
              <a:t> – Primarily Aluminum</a:t>
            </a:r>
          </a:p>
        </p:txBody>
      </p:sp>
    </p:spTree>
    <p:extLst>
      <p:ext uri="{BB962C8B-B14F-4D97-AF65-F5344CB8AC3E}">
        <p14:creationId xmlns:p14="http://schemas.microsoft.com/office/powerpoint/2010/main" val="1912886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152400"/>
            <a:ext cx="9013018" cy="8382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30707" y="384641"/>
              <a:ext cx="817989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Black Creek Downstream of Quakake Tunnel</a:t>
              </a:r>
            </a:p>
          </p:txBody>
        </p:sp>
      </p:grpSp>
      <p:pic>
        <p:nvPicPr>
          <p:cNvPr id="4" name="Picture 3">
            <a:extLst>
              <a:ext uri="{FF2B5EF4-FFF2-40B4-BE49-F238E27FC236}">
                <a16:creationId xmlns:a16="http://schemas.microsoft.com/office/drawing/2014/main" id="{B1429785-2A97-4198-96F1-94DE83460E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027987"/>
            <a:ext cx="9013018" cy="5753813"/>
          </a:xfrm>
          <a:prstGeom prst="rect">
            <a:avLst/>
          </a:prstGeom>
        </p:spPr>
      </p:pic>
    </p:spTree>
    <p:extLst>
      <p:ext uri="{BB962C8B-B14F-4D97-AF65-F5344CB8AC3E}">
        <p14:creationId xmlns:p14="http://schemas.microsoft.com/office/powerpoint/2010/main" val="3619746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1AF110-C389-4278-946D-91D689AD03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0" y="1371600"/>
            <a:ext cx="8835189" cy="5334000"/>
          </a:xfrm>
          <a:prstGeom prst="rect">
            <a:avLst/>
          </a:prstGeom>
        </p:spPr>
      </p:pic>
      <p:grpSp>
        <p:nvGrpSpPr>
          <p:cNvPr id="19458" name="Group 9"/>
          <p:cNvGrpSpPr>
            <a:grpSpLocks/>
          </p:cNvGrpSpPr>
          <p:nvPr/>
        </p:nvGrpSpPr>
        <p:grpSpPr bwMode="auto">
          <a:xfrm>
            <a:off x="152401" y="152400"/>
            <a:ext cx="8839198" cy="10668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05752" y="384641"/>
              <a:ext cx="81048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a:solidFill>
                    <a:schemeClr val="bg1"/>
                  </a:solidFill>
                </a:rPr>
                <a:t>Black Creek Downstream of Weatherly Borough</a:t>
              </a:r>
            </a:p>
          </p:txBody>
        </p:sp>
      </p:grpSp>
    </p:spTree>
    <p:extLst>
      <p:ext uri="{BB962C8B-B14F-4D97-AF65-F5344CB8AC3E}">
        <p14:creationId xmlns:p14="http://schemas.microsoft.com/office/powerpoint/2010/main" val="3903728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98450" y="1524000"/>
            <a:ext cx="8574088" cy="5181600"/>
          </a:xfrm>
        </p:spPr>
        <p:txBody>
          <a:bodyPr/>
          <a:lstStyle/>
          <a:p>
            <a:pPr marL="0" indent="0" eaLnBrk="1" hangingPunct="1">
              <a:buNone/>
              <a:defRPr/>
            </a:pPr>
            <a:r>
              <a:rPr lang="en-US" altLang="en-US" sz="4000" dirty="0">
                <a:solidFill>
                  <a:srgbClr val="000000"/>
                </a:solidFill>
              </a:rPr>
              <a:t>“This AML Pilot is an opportunity for local communities and states to return impacted areas to productive reuse, which should be defined by the state in cooperation with local communities, to achieve the economic and community development goals identified for the community and/or region.</a:t>
            </a:r>
            <a:r>
              <a:rPr lang="en-US" altLang="en-US" sz="3600" dirty="0">
                <a:solidFill>
                  <a:srgbClr val="000000"/>
                </a:solidFill>
              </a:rPr>
              <a:t>”</a:t>
            </a:r>
          </a:p>
          <a:p>
            <a:pPr eaLnBrk="1" hangingPunct="1">
              <a:defRPr/>
            </a:pPr>
            <a:endParaRPr lang="en-US" altLang="en-US" dirty="0">
              <a:solidFill>
                <a:srgbClr val="000000"/>
              </a:solidFill>
            </a:endParaRPr>
          </a:p>
        </p:txBody>
      </p:sp>
      <p:pic>
        <p:nvPicPr>
          <p:cNvPr id="5123"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6143541"/>
            <a:ext cx="2624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4" name="Group 9"/>
          <p:cNvGrpSpPr>
            <a:grpSpLocks/>
          </p:cNvGrpSpPr>
          <p:nvPr/>
        </p:nvGrpSpPr>
        <p:grpSpPr bwMode="auto">
          <a:xfrm>
            <a:off x="288925" y="152400"/>
            <a:ext cx="8583613" cy="1447800"/>
            <a:chOff x="288977" y="355144"/>
            <a:chExt cx="8382000" cy="661312"/>
          </a:xfrm>
        </p:grpSpPr>
        <p:pic>
          <p:nvPicPr>
            <p:cNvPr id="5125"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Language from OSMRE Guidance for the 2017 AML Pilot Program</a:t>
              </a:r>
            </a:p>
          </p:txBody>
        </p:sp>
      </p:grpSp>
    </p:spTree>
    <p:extLst>
      <p:ext uri="{BB962C8B-B14F-4D97-AF65-F5344CB8AC3E}">
        <p14:creationId xmlns:p14="http://schemas.microsoft.com/office/powerpoint/2010/main" val="65110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152400"/>
            <a:ext cx="9013018" cy="8382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30707" y="384641"/>
              <a:ext cx="817989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Lehigh Gorge State Park at Black Creek</a:t>
              </a:r>
            </a:p>
          </p:txBody>
        </p:sp>
      </p:grpSp>
      <p:pic>
        <p:nvPicPr>
          <p:cNvPr id="3" name="Picture 2">
            <a:extLst>
              <a:ext uri="{FF2B5EF4-FFF2-40B4-BE49-F238E27FC236}">
                <a16:creationId xmlns:a16="http://schemas.microsoft.com/office/drawing/2014/main" id="{EDAF5920-1D39-42A7-9E8E-3A84661B74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027987"/>
            <a:ext cx="9013018" cy="5772150"/>
          </a:xfrm>
          <a:prstGeom prst="rect">
            <a:avLst/>
          </a:prstGeom>
        </p:spPr>
      </p:pic>
    </p:spTree>
    <p:extLst>
      <p:ext uri="{BB962C8B-B14F-4D97-AF65-F5344CB8AC3E}">
        <p14:creationId xmlns:p14="http://schemas.microsoft.com/office/powerpoint/2010/main" val="41487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152400"/>
            <a:ext cx="9013018" cy="8382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30707" y="384641"/>
              <a:ext cx="817989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Quakake Tunnel &amp; Weatherly Borough Trail</a:t>
              </a:r>
            </a:p>
          </p:txBody>
        </p:sp>
      </p:grpSp>
      <p:pic>
        <p:nvPicPr>
          <p:cNvPr id="3" name="Picture 2">
            <a:extLst>
              <a:ext uri="{FF2B5EF4-FFF2-40B4-BE49-F238E27FC236}">
                <a16:creationId xmlns:a16="http://schemas.microsoft.com/office/drawing/2014/main" id="{4CF20797-A88D-4959-AFBB-E5017A5A1C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066800"/>
            <a:ext cx="9013018" cy="5715000"/>
          </a:xfrm>
          <a:prstGeom prst="rect">
            <a:avLst/>
          </a:prstGeom>
        </p:spPr>
      </p:pic>
    </p:spTree>
    <p:extLst>
      <p:ext uri="{BB962C8B-B14F-4D97-AF65-F5344CB8AC3E}">
        <p14:creationId xmlns:p14="http://schemas.microsoft.com/office/powerpoint/2010/main" val="4229543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77121"/>
            <a:ext cx="8763000" cy="5507037"/>
          </a:xfrm>
        </p:spPr>
        <p:txBody>
          <a:bodyPr/>
          <a:lstStyle/>
          <a:p>
            <a:pPr lvl="0"/>
            <a:r>
              <a:rPr lang="en-US" dirty="0"/>
              <a:t>Design of the Quakake Tunnel AMD Treatment Plant has been invoiced to the 35% milestone.</a:t>
            </a:r>
          </a:p>
          <a:p>
            <a:pPr lvl="0"/>
            <a:r>
              <a:rPr lang="en-US" dirty="0"/>
              <a:t>Closing on the three property parcels for the treatment site is expected to occur in the next month.</a:t>
            </a:r>
          </a:p>
          <a:p>
            <a:pPr lvl="0"/>
            <a:r>
              <a:rPr lang="en-US" dirty="0"/>
              <a:t>Coordination with the consultant designer is ongoing for necessary geotechnical work and clarifier selection.</a:t>
            </a:r>
          </a:p>
          <a:p>
            <a:pPr lvl="0"/>
            <a:r>
              <a:rPr lang="en-US" dirty="0"/>
              <a:t>Weatherly Borough indicates that the trail is still under design.</a:t>
            </a:r>
          </a:p>
          <a:p>
            <a:pPr eaLnBrk="1" hangingPunct="1">
              <a:spcBef>
                <a:spcPct val="0"/>
              </a:spcBef>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0862" y="625217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24, 2019)</a:t>
              </a:r>
              <a:endParaRPr lang="en-US" altLang="en-US" sz="4000" dirty="0">
                <a:solidFill>
                  <a:schemeClr val="bg1"/>
                </a:solidFill>
              </a:endParaRPr>
            </a:p>
          </p:txBody>
        </p:sp>
      </p:grpSp>
    </p:spTree>
    <p:extLst>
      <p:ext uri="{BB962C8B-B14F-4D97-AF65-F5344CB8AC3E}">
        <p14:creationId xmlns:p14="http://schemas.microsoft.com/office/powerpoint/2010/main" val="118557941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22057CD-AAF9-4456-A988-AD824495601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3647" y="908205"/>
            <a:ext cx="8276706" cy="5552524"/>
          </a:xfrm>
        </p:spPr>
      </p:pic>
      <p:pic>
        <p:nvPicPr>
          <p:cNvPr id="23555"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4625" y="641633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650271" y="384641"/>
              <a:ext cx="75871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Preliminary Treatment Plant Layout</a:t>
              </a:r>
            </a:p>
          </p:txBody>
        </p:sp>
      </p:grpSp>
    </p:spTree>
    <p:extLst>
      <p:ext uri="{BB962C8B-B14F-4D97-AF65-F5344CB8AC3E}">
        <p14:creationId xmlns:p14="http://schemas.microsoft.com/office/powerpoint/2010/main" val="214458926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21162-55BD-49DB-B2E2-3B177828EE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29" y="1284684"/>
            <a:ext cx="8962998" cy="5497115"/>
          </a:xfrm>
          <a:prstGeom prst="rect">
            <a:avLst/>
          </a:prstGeom>
        </p:spPr>
      </p:pic>
      <p:grpSp>
        <p:nvGrpSpPr>
          <p:cNvPr id="24579" name="Group 9"/>
          <p:cNvGrpSpPr>
            <a:grpSpLocks/>
          </p:cNvGrpSpPr>
          <p:nvPr/>
        </p:nvGrpSpPr>
        <p:grpSpPr bwMode="auto">
          <a:xfrm>
            <a:off x="76200" y="76201"/>
            <a:ext cx="8986838" cy="1196400"/>
            <a:chOff x="288977" y="355144"/>
            <a:chExt cx="8382000" cy="661312"/>
          </a:xfrm>
        </p:grpSpPr>
        <p:pic>
          <p:nvPicPr>
            <p:cNvPr id="24582"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The Lackawanna Heritage Valley Authority (LHVA) Dickson City Trail Project</a:t>
              </a:r>
            </a:p>
          </p:txBody>
        </p:sp>
      </p:grpSp>
      <p:sp>
        <p:nvSpPr>
          <p:cNvPr id="8" name="TextBox 7">
            <a:extLst>
              <a:ext uri="{FF2B5EF4-FFF2-40B4-BE49-F238E27FC236}">
                <a16:creationId xmlns:a16="http://schemas.microsoft.com/office/drawing/2014/main" id="{DFEE58B6-34D0-4807-8F0D-60F8AEAE59D6}"/>
              </a:ext>
            </a:extLst>
          </p:cNvPr>
          <p:cNvSpPr txBox="1">
            <a:spLocks noChangeArrowheads="1"/>
          </p:cNvSpPr>
          <p:nvPr/>
        </p:nvSpPr>
        <p:spPr bwMode="auto">
          <a:xfrm>
            <a:off x="76200" y="1295655"/>
            <a:ext cx="8982827" cy="5509200"/>
          </a:xfrm>
          <a:prstGeom prst="rect">
            <a:avLst/>
          </a:prstGeom>
          <a:solidFill>
            <a:schemeClr val="tx1">
              <a:lumMod val="65000"/>
              <a:lumOff val="35000"/>
              <a:alpha val="85000"/>
            </a:schemeClr>
          </a:solidFill>
          <a:ln>
            <a:noFill/>
          </a:ln>
          <a:effectLst>
            <a:outerShdw blurRad="50800" dist="50800" dir="5400000" algn="ctr" rotWithShape="0">
              <a:srgbClr val="000000">
                <a:alpha val="0"/>
              </a:srgbClr>
            </a:outerShdw>
          </a:effec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dirty="0">
                <a:solidFill>
                  <a:srgbClr val="FFFF00"/>
                </a:solidFill>
                <a:latin typeface="Arial" charset="0"/>
                <a:cs typeface="Arial" charset="0"/>
              </a:rPr>
              <a:t>The AML pilot funding will be used to reclaim and stabilize approximately seven (7) acres of Abandoned Mine Land Spoil Area (SA) directly above the Lackawanna River in Dickson City Borough.  The Lackawanna Heritage Valley Authority (LHVA)  will, as part of the project,  construct one (1) mile of trail along the river that consists of a 12’ paved trail with a 6’ gravel shoulder.  The trail’s easement varies between 45’ to 80’ wide and will be planted with a combination of grass and trees.</a:t>
            </a:r>
            <a:endParaRPr lang="en-US" altLang="en-US" dirty="0">
              <a:solidFill>
                <a:srgbClr val="FF0000"/>
              </a:solidFill>
              <a:latin typeface="Arial" charset="0"/>
              <a:cs typeface="Arial" charset="0"/>
            </a:endParaRPr>
          </a:p>
        </p:txBody>
      </p:sp>
    </p:spTree>
    <p:extLst>
      <p:ext uri="{BB962C8B-B14F-4D97-AF65-F5344CB8AC3E}">
        <p14:creationId xmlns:p14="http://schemas.microsoft.com/office/powerpoint/2010/main" val="40372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49D58-C1BF-48F7-83B4-84052F19E3EB}"/>
              </a:ext>
            </a:extLst>
          </p:cNvPr>
          <p:cNvSpPr>
            <a:spLocks noGrp="1"/>
          </p:cNvSpPr>
          <p:nvPr>
            <p:ph idx="1"/>
          </p:nvPr>
        </p:nvSpPr>
        <p:spPr>
          <a:xfrm>
            <a:off x="228599" y="1501200"/>
            <a:ext cx="8836819" cy="5128200"/>
          </a:xfrm>
        </p:spPr>
        <p:txBody>
          <a:bodyPr/>
          <a:lstStyle/>
          <a:p>
            <a:r>
              <a:rPr lang="en-US" sz="3600" dirty="0"/>
              <a:t>The Lackawanna River Heritage Trail (LRHT) is part of a seventy mile multi-purpose trail system that follows the Lackawanna River</a:t>
            </a:r>
          </a:p>
          <a:p>
            <a:pPr marL="0" indent="0">
              <a:buNone/>
            </a:pPr>
            <a:r>
              <a:rPr lang="en-US" sz="2000" dirty="0"/>
              <a:t> </a:t>
            </a:r>
          </a:p>
          <a:p>
            <a:r>
              <a:rPr lang="en-US" sz="3600" dirty="0"/>
              <a:t>The LRHT begins at the confluence of the Lackawanna &amp; Susquehanna Rivers in Pittston and continues north where it connects with the Delaware &amp; Hudson Rail Trail</a:t>
            </a:r>
          </a:p>
        </p:txBody>
      </p:sp>
      <p:pic>
        <p:nvPicPr>
          <p:cNvPr id="4" name="Picture 5" descr="Aging banner">
            <a:extLst>
              <a:ext uri="{FF2B5EF4-FFF2-40B4-BE49-F238E27FC236}">
                <a16:creationId xmlns:a16="http://schemas.microsoft.com/office/drawing/2014/main" id="{3CA0CC40-2A91-44FA-AE72-5B14995E65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81" y="152400"/>
            <a:ext cx="8986838" cy="11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7692A2B-7AA0-4B3C-959A-AB776AA743DF}"/>
              </a:ext>
            </a:extLst>
          </p:cNvPr>
          <p:cNvSpPr/>
          <p:nvPr/>
        </p:nvSpPr>
        <p:spPr>
          <a:xfrm>
            <a:off x="304800" y="304800"/>
            <a:ext cx="8686800" cy="677108"/>
          </a:xfrm>
          <a:prstGeom prst="rect">
            <a:avLst/>
          </a:prstGeom>
        </p:spPr>
        <p:txBody>
          <a:bodyPr wrap="square">
            <a:spAutoFit/>
          </a:bodyPr>
          <a:lstStyle/>
          <a:p>
            <a:pPr algn="ctr"/>
            <a:r>
              <a:rPr lang="en-US" altLang="en-US" sz="3800" dirty="0">
                <a:solidFill>
                  <a:schemeClr val="bg1"/>
                </a:solidFill>
              </a:rPr>
              <a:t>The Lackawanna River Heritage Trail Facts</a:t>
            </a:r>
          </a:p>
        </p:txBody>
      </p:sp>
      <p:pic>
        <p:nvPicPr>
          <p:cNvPr id="6" name="Picture 7" descr="DEP-rgb">
            <a:extLst>
              <a:ext uri="{FF2B5EF4-FFF2-40B4-BE49-F238E27FC236}">
                <a16:creationId xmlns:a16="http://schemas.microsoft.com/office/drawing/2014/main" id="{D444290E-5AA1-471A-B867-B2DAF916BD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7462" y="622776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408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51726-710D-4060-8362-F429E1DD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925" y="1074225"/>
            <a:ext cx="8458200" cy="5677259"/>
          </a:xfrm>
          <a:prstGeom prst="rect">
            <a:avLst/>
          </a:prstGeom>
        </p:spPr>
      </p:pic>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Lackawanna River Heritage Trail Map</a:t>
              </a:r>
            </a:p>
          </p:txBody>
        </p:sp>
      </p:grpSp>
    </p:spTree>
    <p:extLst>
      <p:ext uri="{BB962C8B-B14F-4D97-AF65-F5344CB8AC3E}">
        <p14:creationId xmlns:p14="http://schemas.microsoft.com/office/powerpoint/2010/main" val="3075789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34C78-6082-44F2-A39A-E6188FB0E2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60" t="48570" r="48718" b="3673"/>
          <a:stretch/>
        </p:blipFill>
        <p:spPr>
          <a:xfrm>
            <a:off x="180961" y="1097595"/>
            <a:ext cx="8886839" cy="5608005"/>
          </a:xfrm>
          <a:prstGeom prst="rect">
            <a:avLst/>
          </a:prstGeom>
        </p:spPr>
      </p:pic>
      <p:grpSp>
        <p:nvGrpSpPr>
          <p:cNvPr id="19458" name="Group 9"/>
          <p:cNvGrpSpPr>
            <a:grpSpLocks/>
          </p:cNvGrpSpPr>
          <p:nvPr/>
        </p:nvGrpSpPr>
        <p:grpSpPr bwMode="auto">
          <a:xfrm>
            <a:off x="152400" y="152400"/>
            <a:ext cx="89154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86735" y="384641"/>
              <a:ext cx="812386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Lackawanna River Heritage Trail Map (Dickson City Area)</a:t>
              </a:r>
            </a:p>
          </p:txBody>
        </p:sp>
      </p:grpSp>
      <p:sp>
        <p:nvSpPr>
          <p:cNvPr id="5" name="Oval 4">
            <a:extLst>
              <a:ext uri="{FF2B5EF4-FFF2-40B4-BE49-F238E27FC236}">
                <a16:creationId xmlns:a16="http://schemas.microsoft.com/office/drawing/2014/main" id="{5F49BF74-7565-41B6-9994-EE983CA8ED4D}"/>
              </a:ext>
            </a:extLst>
          </p:cNvPr>
          <p:cNvSpPr/>
          <p:nvPr/>
        </p:nvSpPr>
        <p:spPr>
          <a:xfrm rot="2987336">
            <a:off x="1362360" y="2745084"/>
            <a:ext cx="1619269" cy="2567888"/>
          </a:xfrm>
          <a:prstGeom prst="ellipse">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71BADC-B466-474C-8341-74FA33C6E42B}"/>
              </a:ext>
            </a:extLst>
          </p:cNvPr>
          <p:cNvSpPr txBox="1"/>
          <p:nvPr/>
        </p:nvSpPr>
        <p:spPr>
          <a:xfrm>
            <a:off x="4343400" y="5715000"/>
            <a:ext cx="3590214" cy="369332"/>
          </a:xfrm>
          <a:prstGeom prst="rect">
            <a:avLst/>
          </a:prstGeom>
          <a:solidFill>
            <a:srgbClr val="FFFF00"/>
          </a:solidFill>
          <a:ln w="50800">
            <a:solidFill>
              <a:srgbClr val="0000FF"/>
            </a:solidFill>
          </a:ln>
        </p:spPr>
        <p:txBody>
          <a:bodyPr wrap="none" rtlCol="0">
            <a:spAutoFit/>
          </a:bodyPr>
          <a:lstStyle/>
          <a:p>
            <a:r>
              <a:rPr lang="en-US" b="1" dirty="0"/>
              <a:t>Dickson City AML Pilot Project Area</a:t>
            </a:r>
          </a:p>
        </p:txBody>
      </p:sp>
      <p:cxnSp>
        <p:nvCxnSpPr>
          <p:cNvPr id="26" name="Straight Arrow Connector 25">
            <a:extLst>
              <a:ext uri="{FF2B5EF4-FFF2-40B4-BE49-F238E27FC236}">
                <a16:creationId xmlns:a16="http://schemas.microsoft.com/office/drawing/2014/main" id="{19FDB9EB-896D-4E93-9BFE-B5975773259A}"/>
              </a:ext>
            </a:extLst>
          </p:cNvPr>
          <p:cNvCxnSpPr>
            <a:cxnSpLocks/>
            <a:stCxn id="11" idx="1"/>
          </p:cNvCxnSpPr>
          <p:nvPr/>
        </p:nvCxnSpPr>
        <p:spPr>
          <a:xfrm flipH="1" flipV="1">
            <a:off x="2743200" y="4578944"/>
            <a:ext cx="1600200" cy="1320722"/>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215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F54BD-EE08-460F-B0D8-79335770E9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1332590"/>
            <a:ext cx="8986838" cy="5475339"/>
          </a:xfrm>
          <a:prstGeom prst="rect">
            <a:avLst/>
          </a:prstGeom>
        </p:spPr>
      </p:pic>
      <p:grpSp>
        <p:nvGrpSpPr>
          <p:cNvPr id="24579" name="Group 9"/>
          <p:cNvGrpSpPr>
            <a:grpSpLocks/>
          </p:cNvGrpSpPr>
          <p:nvPr/>
        </p:nvGrpSpPr>
        <p:grpSpPr bwMode="auto">
          <a:xfrm>
            <a:off x="76200" y="76201"/>
            <a:ext cx="8986838" cy="1196400"/>
            <a:chOff x="288977" y="355144"/>
            <a:chExt cx="8382000" cy="661312"/>
          </a:xfrm>
        </p:grpSpPr>
        <p:pic>
          <p:nvPicPr>
            <p:cNvPr id="24582"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The Lackawanna Heritage Valley Authority (LHVA) Dickson City Trail Project</a:t>
              </a:r>
            </a:p>
          </p:txBody>
        </p:sp>
      </p:grpSp>
    </p:spTree>
    <p:extLst>
      <p:ext uri="{BB962C8B-B14F-4D97-AF65-F5344CB8AC3E}">
        <p14:creationId xmlns:p14="http://schemas.microsoft.com/office/powerpoint/2010/main" val="142136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98425" y="935038"/>
            <a:ext cx="8850313" cy="5770562"/>
          </a:xfrm>
        </p:spPr>
        <p:txBody>
          <a:bodyPr/>
          <a:lstStyle/>
          <a:p>
            <a:pPr eaLnBrk="1" hangingPunct="1">
              <a:spcBef>
                <a:spcPct val="0"/>
              </a:spcBef>
            </a:pPr>
            <a:r>
              <a:rPr lang="en-US" altLang="en-US" sz="3500" dirty="0"/>
              <a:t>A 2017 study performed by the LHVA shows that there are approximately 315,000 people that use the existing portions of the “Lackawanna River Heritage Trail” annually</a:t>
            </a:r>
          </a:p>
          <a:p>
            <a:r>
              <a:rPr lang="en-US" sz="3500" dirty="0"/>
              <a:t>The trail project is a multi-agency project with the Pennsylvania Department of Transportation (PennDOT) serving as the lead agency</a:t>
            </a:r>
          </a:p>
          <a:p>
            <a:r>
              <a:rPr lang="en-US" sz="3500" dirty="0"/>
              <a:t>PennDOT is anticipated to be bidding the project in the very near future</a:t>
            </a:r>
          </a:p>
          <a:p>
            <a:pPr eaLnBrk="1" hangingPunct="1">
              <a:spcBef>
                <a:spcPct val="0"/>
              </a:spcBef>
            </a:pPr>
            <a:endParaRPr lang="en-US" altLang="en-US" sz="2800" dirty="0"/>
          </a:p>
          <a:p>
            <a:pPr eaLnBrk="1" hangingPunct="1">
              <a:spcBef>
                <a:spcPct val="0"/>
              </a:spcBef>
            </a:pPr>
            <a:endParaRPr lang="en-US" altLang="en-US" sz="1400" dirty="0"/>
          </a:p>
        </p:txBody>
      </p:sp>
      <p:pic>
        <p:nvPicPr>
          <p:cNvPr id="68611"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6275388"/>
            <a:ext cx="24034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9"/>
          <p:cNvGrpSpPr>
            <a:grpSpLocks/>
          </p:cNvGrpSpPr>
          <p:nvPr/>
        </p:nvGrpSpPr>
        <p:grpSpPr bwMode="auto">
          <a:xfrm>
            <a:off x="76200" y="147638"/>
            <a:ext cx="8872538" cy="787400"/>
            <a:chOff x="288977" y="355144"/>
            <a:chExt cx="8382000" cy="661312"/>
          </a:xfrm>
        </p:grpSpPr>
        <p:pic>
          <p:nvPicPr>
            <p:cNvPr id="68613"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 and Project Status</a:t>
              </a:r>
            </a:p>
          </p:txBody>
        </p:sp>
      </p:grpSp>
    </p:spTree>
    <p:extLst>
      <p:ext uri="{BB962C8B-B14F-4D97-AF65-F5344CB8AC3E}">
        <p14:creationId xmlns:p14="http://schemas.microsoft.com/office/powerpoint/2010/main" val="263744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80976" y="1096963"/>
            <a:ext cx="8671304" cy="5216525"/>
          </a:xfrm>
        </p:spPr>
        <p:txBody>
          <a:bodyPr/>
          <a:lstStyle/>
          <a:p>
            <a:pPr eaLnBrk="1" hangingPunct="1"/>
            <a:r>
              <a:rPr lang="en-US" altLang="en-US" sz="3600" dirty="0">
                <a:solidFill>
                  <a:srgbClr val="000000"/>
                </a:solidFill>
              </a:rPr>
              <a:t>PA DEP solicited proposals for AML Pilot projects from other states agencies, county and local governments, NGOs, Watershed Groups, and other AML advocacy groups</a:t>
            </a:r>
          </a:p>
          <a:p>
            <a:pPr eaLnBrk="1" hangingPunct="1"/>
            <a:r>
              <a:rPr lang="en-US" altLang="en-US" sz="3600" dirty="0">
                <a:solidFill>
                  <a:srgbClr val="000000"/>
                </a:solidFill>
              </a:rPr>
              <a:t>PA DEP received 26 proposals which were evaluated using the OSMRE AML Pilot Program Guidance and also for project costs and benefits and 13 were selected for AML Pilot funding</a:t>
            </a:r>
          </a:p>
        </p:txBody>
      </p:sp>
      <p:pic>
        <p:nvPicPr>
          <p:cNvPr id="717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0020" y="6149976"/>
            <a:ext cx="2319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9"/>
          <p:cNvGrpSpPr>
            <a:grpSpLocks/>
          </p:cNvGrpSpPr>
          <p:nvPr/>
        </p:nvGrpSpPr>
        <p:grpSpPr bwMode="auto">
          <a:xfrm>
            <a:off x="152400" y="152400"/>
            <a:ext cx="8763000" cy="863600"/>
            <a:chOff x="288977" y="355144"/>
            <a:chExt cx="8382000" cy="661312"/>
          </a:xfrm>
        </p:grpSpPr>
        <p:pic>
          <p:nvPicPr>
            <p:cNvPr id="717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Proposed AML Pilot Projects</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52400" y="152400"/>
            <a:ext cx="88392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78011" y="384641"/>
              <a:ext cx="80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Lackawanna College Subsidence Abatement </a:t>
              </a:r>
            </a:p>
          </p:txBody>
        </p:sp>
      </p:grpSp>
      <p:pic>
        <p:nvPicPr>
          <p:cNvPr id="3" name="Picture 2">
            <a:extLst>
              <a:ext uri="{FF2B5EF4-FFF2-40B4-BE49-F238E27FC236}">
                <a16:creationId xmlns:a16="http://schemas.microsoft.com/office/drawing/2014/main" id="{23E2D888-DC2B-4114-B663-BE0A6D5EBC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143000"/>
            <a:ext cx="8839200" cy="5599522"/>
          </a:xfrm>
          <a:prstGeom prst="rect">
            <a:avLst/>
          </a:prstGeom>
        </p:spPr>
      </p:pic>
      <p:sp>
        <p:nvSpPr>
          <p:cNvPr id="6" name="Rectangle 5">
            <a:extLst>
              <a:ext uri="{FF2B5EF4-FFF2-40B4-BE49-F238E27FC236}">
                <a16:creationId xmlns:a16="http://schemas.microsoft.com/office/drawing/2014/main" id="{AD20605D-23CC-4A37-B37E-D76AD389D70A}"/>
              </a:ext>
            </a:extLst>
          </p:cNvPr>
          <p:cNvSpPr/>
          <p:nvPr/>
        </p:nvSpPr>
        <p:spPr>
          <a:xfrm>
            <a:off x="152400" y="1102190"/>
            <a:ext cx="8839200" cy="5632311"/>
          </a:xfrm>
          <a:prstGeom prst="rect">
            <a:avLst/>
          </a:prstGeom>
          <a:solidFill>
            <a:schemeClr val="tx1">
              <a:lumMod val="75000"/>
              <a:lumOff val="25000"/>
            </a:schemeClr>
          </a:solidFill>
        </p:spPr>
        <p:txBody>
          <a:bodyPr wrap="square">
            <a:spAutoFit/>
          </a:bodyPr>
          <a:lstStyle/>
          <a:p>
            <a:pPr>
              <a:buNone/>
            </a:pPr>
            <a:r>
              <a:rPr lang="en-US" sz="3000" dirty="0">
                <a:solidFill>
                  <a:srgbClr val="FFFF00"/>
                </a:solidFill>
              </a:rPr>
              <a:t>Lackawanna College acquired several vacant buildings in downtown Scranton to expand the campus as part of their Cornerstone Commons Project .  It was subsequently determined that the buildings were undermined and required abatement work to prevent mine subsidence.  The College completed a project to address mine voids under a 2-story building and a central courtyard area at 409 Adams Avenue.  The AML Pilot Funding will be used for a second phase of the project to address mine voids under a 6-story building at 401 Adams Avenue by drilling and injecting grout into the abandoned underground mine voids. </a:t>
            </a:r>
          </a:p>
        </p:txBody>
      </p:sp>
    </p:spTree>
    <p:extLst>
      <p:ext uri="{BB962C8B-B14F-4D97-AF65-F5344CB8AC3E}">
        <p14:creationId xmlns:p14="http://schemas.microsoft.com/office/powerpoint/2010/main" val="247507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152400"/>
            <a:ext cx="8976731" cy="8636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Lackawanna College Subsidence Abatement </a:t>
              </a:r>
            </a:p>
          </p:txBody>
        </p:sp>
      </p:grpSp>
      <p:pic>
        <p:nvPicPr>
          <p:cNvPr id="3" name="Picture 2">
            <a:extLst>
              <a:ext uri="{FF2B5EF4-FFF2-40B4-BE49-F238E27FC236}">
                <a16:creationId xmlns:a16="http://schemas.microsoft.com/office/drawing/2014/main" id="{8D4DE988-80C4-41FD-83B3-966851EA35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1143000"/>
            <a:ext cx="8976732" cy="5486400"/>
          </a:xfrm>
          <a:prstGeom prst="rect">
            <a:avLst/>
          </a:prstGeom>
          <a:ln>
            <a:noFill/>
          </a:ln>
        </p:spPr>
      </p:pic>
      <p:sp>
        <p:nvSpPr>
          <p:cNvPr id="5" name="Oval 4">
            <a:extLst>
              <a:ext uri="{FF2B5EF4-FFF2-40B4-BE49-F238E27FC236}">
                <a16:creationId xmlns:a16="http://schemas.microsoft.com/office/drawing/2014/main" id="{0B6DF2A5-397A-485D-BCD5-DD0319CE0AED}"/>
              </a:ext>
            </a:extLst>
          </p:cNvPr>
          <p:cNvSpPr/>
          <p:nvPr/>
        </p:nvSpPr>
        <p:spPr>
          <a:xfrm rot="1584567">
            <a:off x="2667000" y="3733800"/>
            <a:ext cx="3200400" cy="2590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489903-0CFE-4F36-A677-2E35E658175E}"/>
              </a:ext>
            </a:extLst>
          </p:cNvPr>
          <p:cNvSpPr txBox="1"/>
          <p:nvPr/>
        </p:nvSpPr>
        <p:spPr>
          <a:xfrm>
            <a:off x="6778470" y="4442633"/>
            <a:ext cx="2274461" cy="2308324"/>
          </a:xfrm>
          <a:prstGeom prst="rect">
            <a:avLst/>
          </a:prstGeom>
          <a:solidFill>
            <a:schemeClr val="accent5">
              <a:lumMod val="40000"/>
              <a:lumOff val="60000"/>
            </a:schemeClr>
          </a:solidFill>
          <a:ln w="38100">
            <a:solidFill>
              <a:srgbClr val="FF0000"/>
            </a:solidFill>
          </a:ln>
        </p:spPr>
        <p:txBody>
          <a:bodyPr wrap="square" rtlCol="0">
            <a:spAutoFit/>
          </a:bodyPr>
          <a:lstStyle/>
          <a:p>
            <a:r>
              <a:rPr lang="en-US" sz="2400" dirty="0">
                <a:solidFill>
                  <a:srgbClr val="FF0000"/>
                </a:solidFill>
              </a:rPr>
              <a:t>Building and Courtyard Area Stabilized under Phase 1 of the Subsidence</a:t>
            </a:r>
          </a:p>
          <a:p>
            <a:r>
              <a:rPr lang="en-US" sz="2400" dirty="0">
                <a:solidFill>
                  <a:srgbClr val="FF0000"/>
                </a:solidFill>
              </a:rPr>
              <a:t>Control Project</a:t>
            </a:r>
          </a:p>
        </p:txBody>
      </p:sp>
      <p:cxnSp>
        <p:nvCxnSpPr>
          <p:cNvPr id="9" name="Straight Arrow Connector 8">
            <a:extLst>
              <a:ext uri="{FF2B5EF4-FFF2-40B4-BE49-F238E27FC236}">
                <a16:creationId xmlns:a16="http://schemas.microsoft.com/office/drawing/2014/main" id="{D840B356-5B71-4C1F-A429-E71B6BF1F736}"/>
              </a:ext>
            </a:extLst>
          </p:cNvPr>
          <p:cNvCxnSpPr>
            <a:cxnSpLocks/>
          </p:cNvCxnSpPr>
          <p:nvPr/>
        </p:nvCxnSpPr>
        <p:spPr>
          <a:xfrm flipH="1">
            <a:off x="4564565" y="4442633"/>
            <a:ext cx="2213905" cy="586567"/>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339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355600"/>
            <a:ext cx="8751887" cy="660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Lackawanna College Subsidence Abatement </a:t>
              </a:r>
            </a:p>
          </p:txBody>
        </p:sp>
      </p:grpSp>
      <p:pic>
        <p:nvPicPr>
          <p:cNvPr id="4" name="Picture 3">
            <a:extLst>
              <a:ext uri="{FF2B5EF4-FFF2-40B4-BE49-F238E27FC236}">
                <a16:creationId xmlns:a16="http://schemas.microsoft.com/office/drawing/2014/main" id="{DD296BA8-0657-4141-8E68-F251EB5E2F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513" y="1143000"/>
            <a:ext cx="8751887" cy="5105400"/>
          </a:xfrm>
          <a:prstGeom prst="rect">
            <a:avLst/>
          </a:prstGeom>
        </p:spPr>
      </p:pic>
      <p:sp>
        <p:nvSpPr>
          <p:cNvPr id="2" name="TextBox 1">
            <a:extLst>
              <a:ext uri="{FF2B5EF4-FFF2-40B4-BE49-F238E27FC236}">
                <a16:creationId xmlns:a16="http://schemas.microsoft.com/office/drawing/2014/main" id="{F85D70FD-C6AC-4E1A-A245-B55DE39DB3BF}"/>
              </a:ext>
            </a:extLst>
          </p:cNvPr>
          <p:cNvSpPr txBox="1"/>
          <p:nvPr/>
        </p:nvSpPr>
        <p:spPr>
          <a:xfrm>
            <a:off x="957289" y="6248400"/>
            <a:ext cx="7164334" cy="523220"/>
          </a:xfrm>
          <a:prstGeom prst="rect">
            <a:avLst/>
          </a:prstGeom>
          <a:noFill/>
        </p:spPr>
        <p:txBody>
          <a:bodyPr wrap="none" rtlCol="0">
            <a:spAutoFit/>
          </a:bodyPr>
          <a:lstStyle/>
          <a:p>
            <a:r>
              <a:rPr lang="en-US" sz="2800" dirty="0">
                <a:solidFill>
                  <a:srgbClr val="FF0000"/>
                </a:solidFill>
              </a:rPr>
              <a:t>Six Story Building </a:t>
            </a:r>
            <a:r>
              <a:rPr lang="en-US" sz="2800" dirty="0"/>
              <a:t>Located at 401 Adams Avenue</a:t>
            </a:r>
          </a:p>
        </p:txBody>
      </p:sp>
      <p:cxnSp>
        <p:nvCxnSpPr>
          <p:cNvPr id="5" name="Straight Arrow Connector 4">
            <a:extLst>
              <a:ext uri="{FF2B5EF4-FFF2-40B4-BE49-F238E27FC236}">
                <a16:creationId xmlns:a16="http://schemas.microsoft.com/office/drawing/2014/main" id="{A0871D78-9B01-4AF1-A830-434CA7F1D80A}"/>
              </a:ext>
            </a:extLst>
          </p:cNvPr>
          <p:cNvCxnSpPr>
            <a:cxnSpLocks/>
          </p:cNvCxnSpPr>
          <p:nvPr/>
        </p:nvCxnSpPr>
        <p:spPr>
          <a:xfrm flipV="1">
            <a:off x="1905000" y="4876800"/>
            <a:ext cx="1752600" cy="149458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325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80807-FAF1-42BD-AB20-CEB7867E66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513" y="1063649"/>
            <a:ext cx="8739855" cy="5794351"/>
          </a:xfrm>
          <a:prstGeom prst="rect">
            <a:avLst/>
          </a:prstGeom>
        </p:spPr>
      </p:pic>
      <p:grpSp>
        <p:nvGrpSpPr>
          <p:cNvPr id="20482" name="Group 9"/>
          <p:cNvGrpSpPr>
            <a:grpSpLocks/>
          </p:cNvGrpSpPr>
          <p:nvPr/>
        </p:nvGrpSpPr>
        <p:grpSpPr bwMode="auto">
          <a:xfrm>
            <a:off x="76200" y="76200"/>
            <a:ext cx="8915399" cy="939800"/>
            <a:chOff x="288977" y="355144"/>
            <a:chExt cx="8454979"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351313" y="384641"/>
              <a:ext cx="839264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000" dirty="0">
                  <a:solidFill>
                    <a:schemeClr val="bg1"/>
                  </a:solidFill>
                </a:rPr>
                <a:t>Lackawanna College Campus Map and Project Location </a:t>
              </a:r>
            </a:p>
          </p:txBody>
        </p:sp>
      </p:grpSp>
      <p:sp>
        <p:nvSpPr>
          <p:cNvPr id="2" name="Oval 1">
            <a:extLst>
              <a:ext uri="{FF2B5EF4-FFF2-40B4-BE49-F238E27FC236}">
                <a16:creationId xmlns:a16="http://schemas.microsoft.com/office/drawing/2014/main" id="{9FE5FE70-98FA-4488-BCE5-E7CF51FA0B56}"/>
              </a:ext>
            </a:extLst>
          </p:cNvPr>
          <p:cNvSpPr/>
          <p:nvPr/>
        </p:nvSpPr>
        <p:spPr>
          <a:xfrm rot="6967726">
            <a:off x="2951887" y="3756469"/>
            <a:ext cx="2282102" cy="11926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884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Lackawanna College Subsidence Abatement </a:t>
              </a:r>
            </a:p>
          </p:txBody>
        </p:sp>
      </p:grpSp>
      <p:pic>
        <p:nvPicPr>
          <p:cNvPr id="2" name="Picture 1">
            <a:extLst>
              <a:ext uri="{FF2B5EF4-FFF2-40B4-BE49-F238E27FC236}">
                <a16:creationId xmlns:a16="http://schemas.microsoft.com/office/drawing/2014/main" id="{14ABB40E-4B27-4B1B-9DF0-A39E76C8D4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73" r="1010" b="8358"/>
          <a:stretch/>
        </p:blipFill>
        <p:spPr>
          <a:xfrm>
            <a:off x="381000" y="1142999"/>
            <a:ext cx="8229600" cy="5621855"/>
          </a:xfrm>
          <a:prstGeom prst="rect">
            <a:avLst/>
          </a:prstGeom>
        </p:spPr>
      </p:pic>
      <p:sp>
        <p:nvSpPr>
          <p:cNvPr id="3" name="TextBox 2">
            <a:extLst>
              <a:ext uri="{FF2B5EF4-FFF2-40B4-BE49-F238E27FC236}">
                <a16:creationId xmlns:a16="http://schemas.microsoft.com/office/drawing/2014/main" id="{6FB854C0-0C16-4E9F-BA71-6234514DB437}"/>
              </a:ext>
            </a:extLst>
          </p:cNvPr>
          <p:cNvSpPr txBox="1"/>
          <p:nvPr/>
        </p:nvSpPr>
        <p:spPr>
          <a:xfrm>
            <a:off x="171058" y="1142999"/>
            <a:ext cx="8744342" cy="5632311"/>
          </a:xfrm>
          <a:prstGeom prst="rect">
            <a:avLst/>
          </a:prstGeom>
          <a:solidFill>
            <a:schemeClr val="tx1">
              <a:lumMod val="85000"/>
              <a:lumOff val="15000"/>
              <a:alpha val="80000"/>
            </a:schemeClr>
          </a:solidFill>
        </p:spPr>
        <p:txBody>
          <a:bodyPr wrap="square" rtlCol="0">
            <a:spAutoFit/>
          </a:bodyPr>
          <a:lstStyle/>
          <a:p>
            <a:pPr algn="ctr"/>
            <a:r>
              <a:rPr lang="en-US" sz="3000" b="1" u="sng" dirty="0">
                <a:solidFill>
                  <a:srgbClr val="FFFF00"/>
                </a:solidFill>
              </a:rPr>
              <a:t>Students to be Served Annually in New 401 Complex</a:t>
            </a:r>
          </a:p>
          <a:p>
            <a:r>
              <a:rPr lang="en-US" sz="3000" dirty="0">
                <a:solidFill>
                  <a:srgbClr val="FFFF00"/>
                </a:solidFill>
              </a:rPr>
              <a:t>Main Dining Hall 						1,625</a:t>
            </a:r>
          </a:p>
          <a:p>
            <a:r>
              <a:rPr lang="en-US" sz="3000" dirty="0">
                <a:solidFill>
                  <a:srgbClr val="FFFF00"/>
                </a:solidFill>
              </a:rPr>
              <a:t>School of Culinary and Hospitality	   	   	   200</a:t>
            </a:r>
          </a:p>
          <a:p>
            <a:r>
              <a:rPr lang="en-US" sz="3000" dirty="0">
                <a:solidFill>
                  <a:srgbClr val="FFFF00"/>
                </a:solidFill>
              </a:rPr>
              <a:t>School of Engineering Technology	  	   	   296</a:t>
            </a:r>
          </a:p>
          <a:p>
            <a:r>
              <a:rPr lang="en-US" sz="3000" dirty="0">
                <a:solidFill>
                  <a:srgbClr val="FFFF00"/>
                </a:solidFill>
              </a:rPr>
              <a:t>Degree Programs Related to </a:t>
            </a:r>
          </a:p>
          <a:p>
            <a:r>
              <a:rPr lang="en-US" sz="3000" dirty="0">
                <a:solidFill>
                  <a:srgbClr val="FFFF00"/>
                </a:solidFill>
              </a:rPr>
              <a:t>	Ancillary Industry Growth			     35</a:t>
            </a:r>
          </a:p>
          <a:p>
            <a:r>
              <a:rPr lang="en-US" sz="3000" dirty="0">
                <a:solidFill>
                  <a:srgbClr val="FFFF00"/>
                </a:solidFill>
              </a:rPr>
              <a:t>Vocational Technology &amp; Certificates		   240</a:t>
            </a:r>
          </a:p>
          <a:p>
            <a:r>
              <a:rPr lang="en-US" sz="3000" dirty="0">
                <a:solidFill>
                  <a:srgbClr val="FFFF00"/>
                </a:solidFill>
              </a:rPr>
              <a:t>Information Technology &amp; </a:t>
            </a:r>
          </a:p>
          <a:p>
            <a:r>
              <a:rPr lang="en-US" sz="3000" dirty="0">
                <a:solidFill>
                  <a:srgbClr val="FFFF00"/>
                </a:solidFill>
              </a:rPr>
              <a:t>	Other Related Programs	   		   380</a:t>
            </a:r>
          </a:p>
          <a:p>
            <a:r>
              <a:rPr lang="en-US" sz="3000" dirty="0">
                <a:solidFill>
                  <a:srgbClr val="FFFF00"/>
                </a:solidFill>
              </a:rPr>
              <a:t>Petroleum &amp; Natural Gas </a:t>
            </a:r>
          </a:p>
          <a:p>
            <a:r>
              <a:rPr lang="en-US" sz="3000" dirty="0">
                <a:solidFill>
                  <a:srgbClr val="FFFF00"/>
                </a:solidFill>
              </a:rPr>
              <a:t>	Continuing Education Institute		   820</a:t>
            </a:r>
          </a:p>
          <a:p>
            <a:r>
              <a:rPr lang="en-US" sz="3000" b="1" dirty="0">
                <a:solidFill>
                  <a:srgbClr val="00FF00"/>
                </a:solidFill>
              </a:rPr>
              <a:t>Total 								3,596</a:t>
            </a:r>
          </a:p>
        </p:txBody>
      </p:sp>
    </p:spTree>
    <p:extLst>
      <p:ext uri="{BB962C8B-B14F-4D97-AF65-F5344CB8AC3E}">
        <p14:creationId xmlns:p14="http://schemas.microsoft.com/office/powerpoint/2010/main" val="22706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38824"/>
            <a:ext cx="8763000" cy="5507037"/>
          </a:xfrm>
        </p:spPr>
        <p:txBody>
          <a:bodyPr/>
          <a:lstStyle/>
          <a:p>
            <a:pPr eaLnBrk="1" hangingPunct="1">
              <a:spcBef>
                <a:spcPct val="0"/>
              </a:spcBef>
            </a:pPr>
            <a:r>
              <a:rPr lang="en-US" sz="4800" dirty="0"/>
              <a:t>The project design is complete.</a:t>
            </a:r>
            <a:endParaRPr lang="en-US" sz="2400" dirty="0"/>
          </a:p>
          <a:p>
            <a:pPr eaLnBrk="1" hangingPunct="1">
              <a:spcBef>
                <a:spcPct val="0"/>
              </a:spcBef>
            </a:pPr>
            <a:r>
              <a:rPr lang="en-US" sz="4800" dirty="0"/>
              <a:t>The project has been awarded.</a:t>
            </a:r>
            <a:endParaRPr lang="en-US" sz="2400" dirty="0"/>
          </a:p>
          <a:p>
            <a:pPr eaLnBrk="1" hangingPunct="1">
              <a:spcBef>
                <a:spcPct val="0"/>
              </a:spcBef>
            </a:pPr>
            <a:r>
              <a:rPr lang="en-US" sz="4800" dirty="0"/>
              <a:t>Grouting under the  building and common area was scheduled to begin the week of June 3, 2019.</a:t>
            </a:r>
          </a:p>
          <a:p>
            <a:pPr eaLnBrk="1" hangingPunct="1">
              <a:spcBef>
                <a:spcPct val="0"/>
              </a:spcBef>
            </a:pPr>
            <a:r>
              <a:rPr lang="en-US" sz="4800" dirty="0"/>
              <a:t>Project should be completed by the end of June. </a:t>
            </a:r>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1170" y="6096000"/>
            <a:ext cx="2830430" cy="59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28, 2019)</a:t>
              </a:r>
              <a:endParaRPr lang="en-US" altLang="en-US" sz="4000" dirty="0">
                <a:solidFill>
                  <a:schemeClr val="bg1"/>
                </a:solidFill>
              </a:endParaRPr>
            </a:p>
          </p:txBody>
        </p:sp>
      </p:grpSp>
    </p:spTree>
    <p:extLst>
      <p:ext uri="{BB962C8B-B14F-4D97-AF65-F5344CB8AC3E}">
        <p14:creationId xmlns:p14="http://schemas.microsoft.com/office/powerpoint/2010/main" val="413309132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708F7A-76C5-4592-A0C0-D76E562D27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14" y="1366921"/>
            <a:ext cx="8916426" cy="5216814"/>
          </a:xfrm>
          <a:prstGeom prst="rect">
            <a:avLst/>
          </a:prstGeom>
        </p:spPr>
      </p:pic>
      <p:sp>
        <p:nvSpPr>
          <p:cNvPr id="2" name="Oval 1">
            <a:extLst>
              <a:ext uri="{FF2B5EF4-FFF2-40B4-BE49-F238E27FC236}">
                <a16:creationId xmlns:a16="http://schemas.microsoft.com/office/drawing/2014/main" id="{B04ADBB9-75A5-4FD7-88F6-705564957F91}"/>
              </a:ext>
            </a:extLst>
          </p:cNvPr>
          <p:cNvSpPr/>
          <p:nvPr/>
        </p:nvSpPr>
        <p:spPr>
          <a:xfrm>
            <a:off x="1250275" y="1356010"/>
            <a:ext cx="6139646" cy="4290923"/>
          </a:xfrm>
          <a:custGeom>
            <a:avLst/>
            <a:gdLst>
              <a:gd name="connsiteX0" fmla="*/ 0 w 6934200"/>
              <a:gd name="connsiteY0" fmla="*/ 2476500 h 4953000"/>
              <a:gd name="connsiteX1" fmla="*/ 3467100 w 6934200"/>
              <a:gd name="connsiteY1" fmla="*/ 0 h 4953000"/>
              <a:gd name="connsiteX2" fmla="*/ 6934200 w 6934200"/>
              <a:gd name="connsiteY2" fmla="*/ 2476500 h 4953000"/>
              <a:gd name="connsiteX3" fmla="*/ 3467100 w 6934200"/>
              <a:gd name="connsiteY3" fmla="*/ 4953000 h 4953000"/>
              <a:gd name="connsiteX4" fmla="*/ 0 w 6934200"/>
              <a:gd name="connsiteY4" fmla="*/ 2476500 h 4953000"/>
              <a:gd name="connsiteX0" fmla="*/ 0 w 7080941"/>
              <a:gd name="connsiteY0" fmla="*/ 2563448 h 5039948"/>
              <a:gd name="connsiteX1" fmla="*/ 3467100 w 7080941"/>
              <a:gd name="connsiteY1" fmla="*/ 86948 h 5039948"/>
              <a:gd name="connsiteX2" fmla="*/ 6180221 w 7080941"/>
              <a:gd name="connsiteY2" fmla="*/ 748685 h 5039948"/>
              <a:gd name="connsiteX3" fmla="*/ 6934200 w 7080941"/>
              <a:gd name="connsiteY3" fmla="*/ 2563448 h 5039948"/>
              <a:gd name="connsiteX4" fmla="*/ 3467100 w 7080941"/>
              <a:gd name="connsiteY4" fmla="*/ 5039948 h 5039948"/>
              <a:gd name="connsiteX5" fmla="*/ 0 w 7080941"/>
              <a:gd name="connsiteY5" fmla="*/ 2563448 h 5039948"/>
              <a:gd name="connsiteX0" fmla="*/ 11292 w 7092233"/>
              <a:gd name="connsiteY0" fmla="*/ 2476522 h 4953022"/>
              <a:gd name="connsiteX1" fmla="*/ 2405576 w 7092233"/>
              <a:gd name="connsiteY1" fmla="*/ 677801 h 4953022"/>
              <a:gd name="connsiteX2" fmla="*/ 3478392 w 7092233"/>
              <a:gd name="connsiteY2" fmla="*/ 22 h 4953022"/>
              <a:gd name="connsiteX3" fmla="*/ 6191513 w 7092233"/>
              <a:gd name="connsiteY3" fmla="*/ 661759 h 4953022"/>
              <a:gd name="connsiteX4" fmla="*/ 6945492 w 7092233"/>
              <a:gd name="connsiteY4" fmla="*/ 2476522 h 4953022"/>
              <a:gd name="connsiteX5" fmla="*/ 3478392 w 7092233"/>
              <a:gd name="connsiteY5" fmla="*/ 4953022 h 4953022"/>
              <a:gd name="connsiteX6" fmla="*/ 11292 w 7092233"/>
              <a:gd name="connsiteY6" fmla="*/ 2476522 h 4953022"/>
              <a:gd name="connsiteX0" fmla="*/ 11292 w 7092233"/>
              <a:gd name="connsiteY0" fmla="*/ 2685058 h 5161558"/>
              <a:gd name="connsiteX1" fmla="*/ 2405576 w 7092233"/>
              <a:gd name="connsiteY1" fmla="*/ 886337 h 5161558"/>
              <a:gd name="connsiteX2" fmla="*/ 5202919 w 7092233"/>
              <a:gd name="connsiteY2" fmla="*/ 11 h 5161558"/>
              <a:gd name="connsiteX3" fmla="*/ 6191513 w 7092233"/>
              <a:gd name="connsiteY3" fmla="*/ 870295 h 5161558"/>
              <a:gd name="connsiteX4" fmla="*/ 6945492 w 7092233"/>
              <a:gd name="connsiteY4" fmla="*/ 2685058 h 5161558"/>
              <a:gd name="connsiteX5" fmla="*/ 3478392 w 7092233"/>
              <a:gd name="connsiteY5" fmla="*/ 5161558 h 5161558"/>
              <a:gd name="connsiteX6" fmla="*/ 11292 w 7092233"/>
              <a:gd name="connsiteY6" fmla="*/ 2685058 h 5161558"/>
              <a:gd name="connsiteX0" fmla="*/ 11292 w 6742960"/>
              <a:gd name="connsiteY0" fmla="*/ 2685058 h 5162065"/>
              <a:gd name="connsiteX1" fmla="*/ 2405576 w 6742960"/>
              <a:gd name="connsiteY1" fmla="*/ 886337 h 5162065"/>
              <a:gd name="connsiteX2" fmla="*/ 5202919 w 6742960"/>
              <a:gd name="connsiteY2" fmla="*/ 11 h 5162065"/>
              <a:gd name="connsiteX3" fmla="*/ 6191513 w 6742960"/>
              <a:gd name="connsiteY3" fmla="*/ 870295 h 5162065"/>
              <a:gd name="connsiteX4" fmla="*/ 6496313 w 6742960"/>
              <a:gd name="connsiteY4" fmla="*/ 2885584 h 5162065"/>
              <a:gd name="connsiteX5" fmla="*/ 3478392 w 6742960"/>
              <a:gd name="connsiteY5" fmla="*/ 5161558 h 5162065"/>
              <a:gd name="connsiteX6" fmla="*/ 11292 w 6742960"/>
              <a:gd name="connsiteY6" fmla="*/ 2685058 h 5162065"/>
              <a:gd name="connsiteX0" fmla="*/ 11292 w 6823803"/>
              <a:gd name="connsiteY0" fmla="*/ 2685716 h 5162723"/>
              <a:gd name="connsiteX1" fmla="*/ 2405576 w 6823803"/>
              <a:gd name="connsiteY1" fmla="*/ 886995 h 5162723"/>
              <a:gd name="connsiteX2" fmla="*/ 5202919 w 6823803"/>
              <a:gd name="connsiteY2" fmla="*/ 669 h 5162723"/>
              <a:gd name="connsiteX3" fmla="*/ 6392039 w 6823803"/>
              <a:gd name="connsiteY3" fmla="*/ 1015332 h 5162723"/>
              <a:gd name="connsiteX4" fmla="*/ 6496313 w 6823803"/>
              <a:gd name="connsiteY4" fmla="*/ 2886242 h 5162723"/>
              <a:gd name="connsiteX5" fmla="*/ 3478392 w 6823803"/>
              <a:gd name="connsiteY5" fmla="*/ 5162216 h 5162723"/>
              <a:gd name="connsiteX6" fmla="*/ 11292 w 6823803"/>
              <a:gd name="connsiteY6" fmla="*/ 2685716 h 5162723"/>
              <a:gd name="connsiteX0" fmla="*/ 5005 w 6817516"/>
              <a:gd name="connsiteY0" fmla="*/ 2685716 h 4329049"/>
              <a:gd name="connsiteX1" fmla="*/ 2399289 w 6817516"/>
              <a:gd name="connsiteY1" fmla="*/ 886995 h 4329049"/>
              <a:gd name="connsiteX2" fmla="*/ 5196632 w 6817516"/>
              <a:gd name="connsiteY2" fmla="*/ 669 h 4329049"/>
              <a:gd name="connsiteX3" fmla="*/ 6385752 w 6817516"/>
              <a:gd name="connsiteY3" fmla="*/ 1015332 h 4329049"/>
              <a:gd name="connsiteX4" fmla="*/ 6490026 w 6817516"/>
              <a:gd name="connsiteY4" fmla="*/ 2886242 h 4329049"/>
              <a:gd name="connsiteX5" fmla="*/ 3095116 w 6817516"/>
              <a:gd name="connsiteY5" fmla="*/ 4328027 h 4329049"/>
              <a:gd name="connsiteX6" fmla="*/ 5005 w 6817516"/>
              <a:gd name="connsiteY6" fmla="*/ 2685716 h 4329049"/>
              <a:gd name="connsiteX0" fmla="*/ 6706 w 6305870"/>
              <a:gd name="connsiteY0" fmla="*/ 2228516 h 4337459"/>
              <a:gd name="connsiteX1" fmla="*/ 1887643 w 6305870"/>
              <a:gd name="connsiteY1" fmla="*/ 886995 h 4337459"/>
              <a:gd name="connsiteX2" fmla="*/ 4684986 w 6305870"/>
              <a:gd name="connsiteY2" fmla="*/ 669 h 4337459"/>
              <a:gd name="connsiteX3" fmla="*/ 5874106 w 6305870"/>
              <a:gd name="connsiteY3" fmla="*/ 1015332 h 4337459"/>
              <a:gd name="connsiteX4" fmla="*/ 5978380 w 6305870"/>
              <a:gd name="connsiteY4" fmla="*/ 2886242 h 4337459"/>
              <a:gd name="connsiteX5" fmla="*/ 2583470 w 6305870"/>
              <a:gd name="connsiteY5" fmla="*/ 4328027 h 4337459"/>
              <a:gd name="connsiteX6" fmla="*/ 6706 w 6305870"/>
              <a:gd name="connsiteY6" fmla="*/ 2228516 h 4337459"/>
              <a:gd name="connsiteX0" fmla="*/ 210318 w 6509482"/>
              <a:gd name="connsiteY0" fmla="*/ 2228516 h 4242242"/>
              <a:gd name="connsiteX1" fmla="*/ 2091255 w 6509482"/>
              <a:gd name="connsiteY1" fmla="*/ 886995 h 4242242"/>
              <a:gd name="connsiteX2" fmla="*/ 4888598 w 6509482"/>
              <a:gd name="connsiteY2" fmla="*/ 669 h 4242242"/>
              <a:gd name="connsiteX3" fmla="*/ 6077718 w 6509482"/>
              <a:gd name="connsiteY3" fmla="*/ 1015332 h 4242242"/>
              <a:gd name="connsiteX4" fmla="*/ 6181992 w 6509482"/>
              <a:gd name="connsiteY4" fmla="*/ 2886242 h 4242242"/>
              <a:gd name="connsiteX5" fmla="*/ 717650 w 6509482"/>
              <a:gd name="connsiteY5" fmla="*/ 4231774 h 4242242"/>
              <a:gd name="connsiteX6" fmla="*/ 210318 w 6509482"/>
              <a:gd name="connsiteY6" fmla="*/ 2228516 h 4242242"/>
              <a:gd name="connsiteX0" fmla="*/ 96026 w 6365128"/>
              <a:gd name="connsiteY0" fmla="*/ 2228516 h 4255950"/>
              <a:gd name="connsiteX1" fmla="*/ 1976963 w 6365128"/>
              <a:gd name="connsiteY1" fmla="*/ 886995 h 4255950"/>
              <a:gd name="connsiteX2" fmla="*/ 4774306 w 6365128"/>
              <a:gd name="connsiteY2" fmla="*/ 669 h 4255950"/>
              <a:gd name="connsiteX3" fmla="*/ 5963426 w 6365128"/>
              <a:gd name="connsiteY3" fmla="*/ 1015332 h 4255950"/>
              <a:gd name="connsiteX4" fmla="*/ 6067700 w 6365128"/>
              <a:gd name="connsiteY4" fmla="*/ 2886242 h 4255950"/>
              <a:gd name="connsiteX5" fmla="*/ 3404710 w 6365128"/>
              <a:gd name="connsiteY5" fmla="*/ 3309353 h 4255950"/>
              <a:gd name="connsiteX6" fmla="*/ 603358 w 6365128"/>
              <a:gd name="connsiteY6" fmla="*/ 4231774 h 4255950"/>
              <a:gd name="connsiteX7" fmla="*/ 96026 w 6365128"/>
              <a:gd name="connsiteY7" fmla="*/ 2228516 h 4255950"/>
              <a:gd name="connsiteX0" fmla="*/ 96026 w 6096702"/>
              <a:gd name="connsiteY0" fmla="*/ 2228516 h 4255950"/>
              <a:gd name="connsiteX1" fmla="*/ 1976963 w 6096702"/>
              <a:gd name="connsiteY1" fmla="*/ 886995 h 4255950"/>
              <a:gd name="connsiteX2" fmla="*/ 4774306 w 6096702"/>
              <a:gd name="connsiteY2" fmla="*/ 669 h 4255950"/>
              <a:gd name="connsiteX3" fmla="*/ 5963426 w 6096702"/>
              <a:gd name="connsiteY3" fmla="*/ 1015332 h 4255950"/>
              <a:gd name="connsiteX4" fmla="*/ 4720163 w 6096702"/>
              <a:gd name="connsiteY4" fmla="*/ 2517274 h 4255950"/>
              <a:gd name="connsiteX5" fmla="*/ 3404710 w 6096702"/>
              <a:gd name="connsiteY5" fmla="*/ 3309353 h 4255950"/>
              <a:gd name="connsiteX6" fmla="*/ 603358 w 6096702"/>
              <a:gd name="connsiteY6" fmla="*/ 4231774 h 4255950"/>
              <a:gd name="connsiteX7" fmla="*/ 96026 w 6096702"/>
              <a:gd name="connsiteY7" fmla="*/ 2228516 h 4255950"/>
              <a:gd name="connsiteX0" fmla="*/ 96026 w 6134399"/>
              <a:gd name="connsiteY0" fmla="*/ 2228516 h 4255950"/>
              <a:gd name="connsiteX1" fmla="*/ 1976963 w 6134399"/>
              <a:gd name="connsiteY1" fmla="*/ 886995 h 4255950"/>
              <a:gd name="connsiteX2" fmla="*/ 4774306 w 6134399"/>
              <a:gd name="connsiteY2" fmla="*/ 669 h 4255950"/>
              <a:gd name="connsiteX3" fmla="*/ 5963426 w 6134399"/>
              <a:gd name="connsiteY3" fmla="*/ 1015332 h 4255950"/>
              <a:gd name="connsiteX4" fmla="*/ 6027594 w 6134399"/>
              <a:gd name="connsiteY4" fmla="*/ 2074111 h 4255950"/>
              <a:gd name="connsiteX5" fmla="*/ 4720163 w 6134399"/>
              <a:gd name="connsiteY5" fmla="*/ 2517274 h 4255950"/>
              <a:gd name="connsiteX6" fmla="*/ 3404710 w 6134399"/>
              <a:gd name="connsiteY6" fmla="*/ 3309353 h 4255950"/>
              <a:gd name="connsiteX7" fmla="*/ 603358 w 6134399"/>
              <a:gd name="connsiteY7" fmla="*/ 4231774 h 4255950"/>
              <a:gd name="connsiteX8" fmla="*/ 96026 w 6134399"/>
              <a:gd name="connsiteY8" fmla="*/ 2228516 h 4255950"/>
              <a:gd name="connsiteX0" fmla="*/ 96026 w 6134399"/>
              <a:gd name="connsiteY0" fmla="*/ 2235539 h 4262973"/>
              <a:gd name="connsiteX1" fmla="*/ 1976963 w 6134399"/>
              <a:gd name="connsiteY1" fmla="*/ 894018 h 4262973"/>
              <a:gd name="connsiteX2" fmla="*/ 3131994 w 6134399"/>
              <a:gd name="connsiteY2" fmla="*/ 573176 h 4262973"/>
              <a:gd name="connsiteX3" fmla="*/ 4774306 w 6134399"/>
              <a:gd name="connsiteY3" fmla="*/ 7692 h 4262973"/>
              <a:gd name="connsiteX4" fmla="*/ 5963426 w 6134399"/>
              <a:gd name="connsiteY4" fmla="*/ 1022355 h 4262973"/>
              <a:gd name="connsiteX5" fmla="*/ 6027594 w 6134399"/>
              <a:gd name="connsiteY5" fmla="*/ 2081134 h 4262973"/>
              <a:gd name="connsiteX6" fmla="*/ 4720163 w 6134399"/>
              <a:gd name="connsiteY6" fmla="*/ 2524297 h 4262973"/>
              <a:gd name="connsiteX7" fmla="*/ 3404710 w 6134399"/>
              <a:gd name="connsiteY7" fmla="*/ 3316376 h 4262973"/>
              <a:gd name="connsiteX8" fmla="*/ 603358 w 6134399"/>
              <a:gd name="connsiteY8" fmla="*/ 4238797 h 4262973"/>
              <a:gd name="connsiteX9" fmla="*/ 96026 w 6134399"/>
              <a:gd name="connsiteY9" fmla="*/ 2235539 h 4262973"/>
              <a:gd name="connsiteX0" fmla="*/ 101273 w 6139646"/>
              <a:gd name="connsiteY0" fmla="*/ 2235539 h 4262973"/>
              <a:gd name="connsiteX1" fmla="*/ 2054400 w 6139646"/>
              <a:gd name="connsiteY1" fmla="*/ 1078502 h 4262973"/>
              <a:gd name="connsiteX2" fmla="*/ 3137241 w 6139646"/>
              <a:gd name="connsiteY2" fmla="*/ 573176 h 4262973"/>
              <a:gd name="connsiteX3" fmla="*/ 4779553 w 6139646"/>
              <a:gd name="connsiteY3" fmla="*/ 7692 h 4262973"/>
              <a:gd name="connsiteX4" fmla="*/ 5968673 w 6139646"/>
              <a:gd name="connsiteY4" fmla="*/ 1022355 h 4262973"/>
              <a:gd name="connsiteX5" fmla="*/ 6032841 w 6139646"/>
              <a:gd name="connsiteY5" fmla="*/ 2081134 h 4262973"/>
              <a:gd name="connsiteX6" fmla="*/ 4725410 w 6139646"/>
              <a:gd name="connsiteY6" fmla="*/ 2524297 h 4262973"/>
              <a:gd name="connsiteX7" fmla="*/ 3409957 w 6139646"/>
              <a:gd name="connsiteY7" fmla="*/ 3316376 h 4262973"/>
              <a:gd name="connsiteX8" fmla="*/ 608605 w 6139646"/>
              <a:gd name="connsiteY8" fmla="*/ 4238797 h 4262973"/>
              <a:gd name="connsiteX9" fmla="*/ 101273 w 6139646"/>
              <a:gd name="connsiteY9" fmla="*/ 2235539 h 4262973"/>
              <a:gd name="connsiteX0" fmla="*/ 101273 w 6139646"/>
              <a:gd name="connsiteY0" fmla="*/ 2263489 h 4290923"/>
              <a:gd name="connsiteX1" fmla="*/ 2054400 w 6139646"/>
              <a:gd name="connsiteY1" fmla="*/ 1106452 h 4290923"/>
              <a:gd name="connsiteX2" fmla="*/ 3137241 w 6139646"/>
              <a:gd name="connsiteY2" fmla="*/ 601126 h 4290923"/>
              <a:gd name="connsiteX3" fmla="*/ 3819030 w 6139646"/>
              <a:gd name="connsiteY3" fmla="*/ 264243 h 4290923"/>
              <a:gd name="connsiteX4" fmla="*/ 4779553 w 6139646"/>
              <a:gd name="connsiteY4" fmla="*/ 35642 h 4290923"/>
              <a:gd name="connsiteX5" fmla="*/ 5968673 w 6139646"/>
              <a:gd name="connsiteY5" fmla="*/ 1050305 h 4290923"/>
              <a:gd name="connsiteX6" fmla="*/ 6032841 w 6139646"/>
              <a:gd name="connsiteY6" fmla="*/ 2109084 h 4290923"/>
              <a:gd name="connsiteX7" fmla="*/ 4725410 w 6139646"/>
              <a:gd name="connsiteY7" fmla="*/ 2552247 h 4290923"/>
              <a:gd name="connsiteX8" fmla="*/ 3409957 w 6139646"/>
              <a:gd name="connsiteY8" fmla="*/ 3344326 h 4290923"/>
              <a:gd name="connsiteX9" fmla="*/ 608605 w 6139646"/>
              <a:gd name="connsiteY9" fmla="*/ 4266747 h 4290923"/>
              <a:gd name="connsiteX10" fmla="*/ 101273 w 6139646"/>
              <a:gd name="connsiteY10" fmla="*/ 2263489 h 429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9646" h="4290923">
                <a:moveTo>
                  <a:pt x="101273" y="2263489"/>
                </a:moveTo>
                <a:cubicBezTo>
                  <a:pt x="342239" y="1736773"/>
                  <a:pt x="1476550" y="1519202"/>
                  <a:pt x="2054400" y="1106452"/>
                </a:cubicBezTo>
                <a:cubicBezTo>
                  <a:pt x="2545689" y="798644"/>
                  <a:pt x="2671017" y="748847"/>
                  <a:pt x="3137241" y="601126"/>
                </a:cubicBezTo>
                <a:cubicBezTo>
                  <a:pt x="3333756" y="512895"/>
                  <a:pt x="3545311" y="358490"/>
                  <a:pt x="3819030" y="264243"/>
                </a:cubicBezTo>
                <a:cubicBezTo>
                  <a:pt x="4092749" y="169996"/>
                  <a:pt x="4421279" y="-95368"/>
                  <a:pt x="4779553" y="35642"/>
                </a:cubicBezTo>
                <a:cubicBezTo>
                  <a:pt x="5137827" y="166652"/>
                  <a:pt x="5831981" y="747510"/>
                  <a:pt x="5968673" y="1050305"/>
                </a:cubicBezTo>
                <a:cubicBezTo>
                  <a:pt x="6105365" y="1353100"/>
                  <a:pt x="6240052" y="1858760"/>
                  <a:pt x="6032841" y="2109084"/>
                </a:cubicBezTo>
                <a:cubicBezTo>
                  <a:pt x="5825631" y="2359408"/>
                  <a:pt x="5090368" y="2303594"/>
                  <a:pt x="4725410" y="2552247"/>
                </a:cubicBezTo>
                <a:cubicBezTo>
                  <a:pt x="4360452" y="2800900"/>
                  <a:pt x="4320681" y="3120071"/>
                  <a:pt x="3409957" y="3344326"/>
                </a:cubicBezTo>
                <a:cubicBezTo>
                  <a:pt x="2499233" y="3568581"/>
                  <a:pt x="1160052" y="4446887"/>
                  <a:pt x="608605" y="4266747"/>
                </a:cubicBezTo>
                <a:cubicBezTo>
                  <a:pt x="57158" y="4086608"/>
                  <a:pt x="-139693" y="2790205"/>
                  <a:pt x="101273" y="226348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9">
            <a:extLst>
              <a:ext uri="{FF2B5EF4-FFF2-40B4-BE49-F238E27FC236}">
                <a16:creationId xmlns:a16="http://schemas.microsoft.com/office/drawing/2014/main" id="{9B32F7B6-9606-4BF7-9022-5B8AA6F81126}"/>
              </a:ext>
            </a:extLst>
          </p:cNvPr>
          <p:cNvGrpSpPr>
            <a:grpSpLocks/>
          </p:cNvGrpSpPr>
          <p:nvPr/>
        </p:nvGrpSpPr>
        <p:grpSpPr bwMode="auto">
          <a:xfrm>
            <a:off x="76200" y="142756"/>
            <a:ext cx="8928840" cy="1152644"/>
            <a:chOff x="288977" y="355144"/>
            <a:chExt cx="8382000" cy="661312"/>
          </a:xfrm>
        </p:grpSpPr>
        <p:pic>
          <p:nvPicPr>
            <p:cNvPr id="5" name="Picture 5" descr="Aging banner">
              <a:extLst>
                <a:ext uri="{FF2B5EF4-FFF2-40B4-BE49-F238E27FC236}">
                  <a16:creationId xmlns:a16="http://schemas.microsoft.com/office/drawing/2014/main" id="{F6F1289D-FE1B-4684-9D52-0C45E2204E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F57F460-4364-4D16-9684-5A031EB310C3}"/>
                </a:ext>
              </a:extLst>
            </p:cNvPr>
            <p:cNvSpPr txBox="1">
              <a:spLocks noChangeArrowheads="1"/>
            </p:cNvSpPr>
            <p:nvPr/>
          </p:nvSpPr>
          <p:spPr bwMode="auto">
            <a:xfrm>
              <a:off x="505437" y="384641"/>
              <a:ext cx="810516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CAN DO – North Park Drive Business Park</a:t>
              </a:r>
            </a:p>
          </p:txBody>
        </p:sp>
      </p:grpSp>
      <p:sp>
        <p:nvSpPr>
          <p:cNvPr id="8" name="TextBox 7">
            <a:extLst>
              <a:ext uri="{FF2B5EF4-FFF2-40B4-BE49-F238E27FC236}">
                <a16:creationId xmlns:a16="http://schemas.microsoft.com/office/drawing/2014/main" id="{1C0BB3E4-C34B-4203-AF2A-65187EEDC758}"/>
              </a:ext>
            </a:extLst>
          </p:cNvPr>
          <p:cNvSpPr txBox="1"/>
          <p:nvPr/>
        </p:nvSpPr>
        <p:spPr>
          <a:xfrm>
            <a:off x="88614" y="1356010"/>
            <a:ext cx="8928840" cy="5216813"/>
          </a:xfrm>
          <a:prstGeom prst="rect">
            <a:avLst/>
          </a:prstGeom>
          <a:solidFill>
            <a:schemeClr val="tx1">
              <a:lumMod val="75000"/>
              <a:lumOff val="25000"/>
            </a:schemeClr>
          </a:solidFill>
        </p:spPr>
        <p:txBody>
          <a:bodyPr wrap="square" rtlCol="0">
            <a:spAutoFit/>
          </a:bodyPr>
          <a:lstStyle/>
          <a:p>
            <a:r>
              <a:rPr lang="en-US" sz="3700" dirty="0">
                <a:solidFill>
                  <a:srgbClr val="FFFF00"/>
                </a:solidFill>
              </a:rPr>
              <a:t>The AML pilot funding will be used to regrade an area previously impacted by both coal and non-coal mining.  A total of 129 acres of previously disturbed area will be regraded to its approximate pre-mining condition for the creation of 7 property parcels to be developed in the CAN DO Industrial Park.  It is anticipated that 70-140 permanent full time positions will be created.  </a:t>
            </a:r>
          </a:p>
        </p:txBody>
      </p:sp>
    </p:spTree>
    <p:extLst>
      <p:ext uri="{BB962C8B-B14F-4D97-AF65-F5344CB8AC3E}">
        <p14:creationId xmlns:p14="http://schemas.microsoft.com/office/powerpoint/2010/main" val="411643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9B32F7B6-9606-4BF7-9022-5B8AA6F81126}"/>
              </a:ext>
            </a:extLst>
          </p:cNvPr>
          <p:cNvGrpSpPr>
            <a:grpSpLocks/>
          </p:cNvGrpSpPr>
          <p:nvPr/>
        </p:nvGrpSpPr>
        <p:grpSpPr bwMode="auto">
          <a:xfrm>
            <a:off x="76200" y="142756"/>
            <a:ext cx="8928840" cy="1152644"/>
            <a:chOff x="288977" y="355144"/>
            <a:chExt cx="8382000" cy="661312"/>
          </a:xfrm>
        </p:grpSpPr>
        <p:pic>
          <p:nvPicPr>
            <p:cNvPr id="5" name="Picture 5" descr="Aging banner">
              <a:extLst>
                <a:ext uri="{FF2B5EF4-FFF2-40B4-BE49-F238E27FC236}">
                  <a16:creationId xmlns:a16="http://schemas.microsoft.com/office/drawing/2014/main" id="{F6F1289D-FE1B-4684-9D52-0C45E2204E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F57F460-4364-4D16-9684-5A031EB310C3}"/>
                </a:ext>
              </a:extLst>
            </p:cNvPr>
            <p:cNvSpPr txBox="1">
              <a:spLocks noChangeArrowheads="1"/>
            </p:cNvSpPr>
            <p:nvPr/>
          </p:nvSpPr>
          <p:spPr bwMode="auto">
            <a:xfrm>
              <a:off x="505437" y="384641"/>
              <a:ext cx="810516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CAN DO – North Park Drive Business Park</a:t>
              </a:r>
            </a:p>
          </p:txBody>
        </p:sp>
      </p:grpSp>
      <p:pic>
        <p:nvPicPr>
          <p:cNvPr id="2" name="Picture 1">
            <a:extLst>
              <a:ext uri="{FF2B5EF4-FFF2-40B4-BE49-F238E27FC236}">
                <a16:creationId xmlns:a16="http://schemas.microsoft.com/office/drawing/2014/main" id="{8713EA9B-7AA9-4B61-9FA1-0CA7BEFA40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1346812"/>
            <a:ext cx="7010400" cy="5453262"/>
          </a:xfrm>
          <a:prstGeom prst="rect">
            <a:avLst/>
          </a:prstGeom>
        </p:spPr>
      </p:pic>
      <p:pic>
        <p:nvPicPr>
          <p:cNvPr id="3" name="Picture 2">
            <a:extLst>
              <a:ext uri="{FF2B5EF4-FFF2-40B4-BE49-F238E27FC236}">
                <a16:creationId xmlns:a16="http://schemas.microsoft.com/office/drawing/2014/main" id="{DD4385E8-95E1-4BD3-9155-31B5C60EE3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37114" y="1378896"/>
            <a:ext cx="4896000" cy="899267"/>
          </a:xfrm>
          <a:prstGeom prst="rect">
            <a:avLst/>
          </a:prstGeom>
          <a:ln w="25400">
            <a:solidFill>
              <a:schemeClr val="tx1"/>
            </a:solidFill>
          </a:ln>
        </p:spPr>
      </p:pic>
    </p:spTree>
    <p:extLst>
      <p:ext uri="{BB962C8B-B14F-4D97-AF65-F5344CB8AC3E}">
        <p14:creationId xmlns:p14="http://schemas.microsoft.com/office/powerpoint/2010/main" val="1577806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9B32F7B6-9606-4BF7-9022-5B8AA6F81126}"/>
              </a:ext>
            </a:extLst>
          </p:cNvPr>
          <p:cNvGrpSpPr>
            <a:grpSpLocks/>
          </p:cNvGrpSpPr>
          <p:nvPr/>
        </p:nvGrpSpPr>
        <p:grpSpPr bwMode="auto">
          <a:xfrm>
            <a:off x="76200" y="142756"/>
            <a:ext cx="8928840" cy="924044"/>
            <a:chOff x="288977" y="355144"/>
            <a:chExt cx="8382000" cy="661312"/>
          </a:xfrm>
        </p:grpSpPr>
        <p:pic>
          <p:nvPicPr>
            <p:cNvPr id="5" name="Picture 5" descr="Aging banner">
              <a:extLst>
                <a:ext uri="{FF2B5EF4-FFF2-40B4-BE49-F238E27FC236}">
                  <a16:creationId xmlns:a16="http://schemas.microsoft.com/office/drawing/2014/main" id="{F6F1289D-FE1B-4684-9D52-0C45E2204E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F57F460-4364-4D16-9684-5A031EB310C3}"/>
                </a:ext>
              </a:extLst>
            </p:cNvPr>
            <p:cNvSpPr txBox="1">
              <a:spLocks noChangeArrowheads="1"/>
            </p:cNvSpPr>
            <p:nvPr/>
          </p:nvSpPr>
          <p:spPr bwMode="auto">
            <a:xfrm>
              <a:off x="505437" y="384641"/>
              <a:ext cx="810516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rPr>
                <a:t>CAN DO – North Park Drive Business Park</a:t>
              </a:r>
            </a:p>
          </p:txBody>
        </p:sp>
      </p:grpSp>
      <p:pic>
        <p:nvPicPr>
          <p:cNvPr id="2" name="Picture 1">
            <a:extLst>
              <a:ext uri="{FF2B5EF4-FFF2-40B4-BE49-F238E27FC236}">
                <a16:creationId xmlns:a16="http://schemas.microsoft.com/office/drawing/2014/main" id="{C87CD26A-2F41-4803-8BC6-5EE6953729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63" y="1108016"/>
            <a:ext cx="8904777" cy="5738033"/>
          </a:xfrm>
          <a:prstGeom prst="rect">
            <a:avLst/>
          </a:prstGeom>
        </p:spPr>
      </p:pic>
      <p:sp>
        <p:nvSpPr>
          <p:cNvPr id="3" name="Isosceles Triangle 2">
            <a:extLst>
              <a:ext uri="{FF2B5EF4-FFF2-40B4-BE49-F238E27FC236}">
                <a16:creationId xmlns:a16="http://schemas.microsoft.com/office/drawing/2014/main" id="{3B47CC02-78C2-443B-8E71-BCE7C87EA8E6}"/>
              </a:ext>
            </a:extLst>
          </p:cNvPr>
          <p:cNvSpPr/>
          <p:nvPr/>
        </p:nvSpPr>
        <p:spPr>
          <a:xfrm>
            <a:off x="5486400" y="2971800"/>
            <a:ext cx="1676400" cy="1295400"/>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881EF76-2443-4FDC-8488-05BAA15E48E2}"/>
              </a:ext>
            </a:extLst>
          </p:cNvPr>
          <p:cNvCxnSpPr>
            <a:cxnSpLocks/>
          </p:cNvCxnSpPr>
          <p:nvPr/>
        </p:nvCxnSpPr>
        <p:spPr>
          <a:xfrm>
            <a:off x="4745238" y="3048000"/>
            <a:ext cx="1198362" cy="533400"/>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59A1DD-2140-4959-BF05-9913762BA9AB}"/>
              </a:ext>
            </a:extLst>
          </p:cNvPr>
          <p:cNvSpPr txBox="1"/>
          <p:nvPr/>
        </p:nvSpPr>
        <p:spPr>
          <a:xfrm>
            <a:off x="2209800" y="2667000"/>
            <a:ext cx="2535438" cy="523220"/>
          </a:xfrm>
          <a:prstGeom prst="rect">
            <a:avLst/>
          </a:prstGeom>
          <a:solidFill>
            <a:srgbClr val="FFFF00"/>
          </a:solidFill>
          <a:ln w="38100">
            <a:solidFill>
              <a:srgbClr val="FF0000"/>
            </a:solidFill>
          </a:ln>
        </p:spPr>
        <p:txBody>
          <a:bodyPr wrap="none" rtlCol="0">
            <a:spAutoFit/>
          </a:bodyPr>
          <a:lstStyle/>
          <a:p>
            <a:r>
              <a:rPr lang="en-US" sz="2800" dirty="0"/>
              <a:t>Project Location</a:t>
            </a:r>
          </a:p>
        </p:txBody>
      </p:sp>
    </p:spTree>
    <p:extLst>
      <p:ext uri="{BB962C8B-B14F-4D97-AF65-F5344CB8AC3E}">
        <p14:creationId xmlns:p14="http://schemas.microsoft.com/office/powerpoint/2010/main" val="2433515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64929" y="1138824"/>
            <a:ext cx="8763000" cy="5507037"/>
          </a:xfrm>
        </p:spPr>
        <p:txBody>
          <a:bodyPr/>
          <a:lstStyle/>
          <a:p>
            <a:pPr lvl="0"/>
            <a:r>
              <a:rPr lang="en-US" sz="3800" dirty="0"/>
              <a:t>The design is expected to be completed by June 15, 2019. </a:t>
            </a:r>
          </a:p>
          <a:p>
            <a:pPr lvl="0"/>
            <a:r>
              <a:rPr lang="en-US" sz="3800" dirty="0"/>
              <a:t>Bid documents are also being finalized ,and it is anticipated that the project will be advertised for bids on July 8, 2019.</a:t>
            </a:r>
          </a:p>
          <a:p>
            <a:pPr lvl="0"/>
            <a:r>
              <a:rPr lang="en-US" sz="3800" dirty="0"/>
              <a:t>Bid opening and award should occur in early August with construction to begin shortly thereafter.</a:t>
            </a:r>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0257" y="6019800"/>
            <a:ext cx="3191343" cy="67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28, 2019)</a:t>
              </a:r>
              <a:endParaRPr lang="en-US" altLang="en-US" sz="4000" dirty="0">
                <a:solidFill>
                  <a:schemeClr val="bg1"/>
                </a:solidFill>
              </a:endParaRPr>
            </a:p>
          </p:txBody>
        </p:sp>
      </p:grpSp>
    </p:spTree>
    <p:extLst>
      <p:ext uri="{BB962C8B-B14F-4D97-AF65-F5344CB8AC3E}">
        <p14:creationId xmlns:p14="http://schemas.microsoft.com/office/powerpoint/2010/main" val="388803358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165100" y="1447800"/>
            <a:ext cx="8826500" cy="5257800"/>
          </a:xfrm>
        </p:spPr>
        <p:txBody>
          <a:bodyPr/>
          <a:lstStyle/>
          <a:p>
            <a:pPr eaLnBrk="1" hangingPunct="1">
              <a:spcBef>
                <a:spcPct val="0"/>
              </a:spcBef>
            </a:pPr>
            <a:r>
              <a:rPr lang="en-US" altLang="en-US" sz="3600" dirty="0"/>
              <a:t>PADEP-BAMR will allocate the majority of the AML Pilot Program funds for the reclamation of Title IV eligible AML &amp; AMD problems</a:t>
            </a:r>
          </a:p>
          <a:p>
            <a:pPr eaLnBrk="1" hangingPunct="1">
              <a:spcBef>
                <a:spcPct val="0"/>
              </a:spcBef>
            </a:pPr>
            <a:endParaRPr lang="en-US" altLang="en-US" sz="3600" dirty="0"/>
          </a:p>
          <a:p>
            <a:pPr eaLnBrk="1" hangingPunct="1">
              <a:spcBef>
                <a:spcPct val="0"/>
              </a:spcBef>
            </a:pPr>
            <a:r>
              <a:rPr lang="en-US" altLang="en-US" sz="3600" dirty="0"/>
              <a:t>Project partners will then work to fund and complete non-AML economic development aspects of the projects</a:t>
            </a:r>
          </a:p>
        </p:txBody>
      </p:sp>
      <p:pic>
        <p:nvPicPr>
          <p:cNvPr id="10243"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605631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9"/>
          <p:cNvGrpSpPr>
            <a:grpSpLocks/>
          </p:cNvGrpSpPr>
          <p:nvPr/>
        </p:nvGrpSpPr>
        <p:grpSpPr bwMode="auto">
          <a:xfrm>
            <a:off x="152400" y="355600"/>
            <a:ext cx="8839200" cy="863600"/>
            <a:chOff x="288977" y="355144"/>
            <a:chExt cx="8382000" cy="661312"/>
          </a:xfrm>
        </p:grpSpPr>
        <p:pic>
          <p:nvPicPr>
            <p:cNvPr id="10245"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PA’s Plan for the AML Pilot Funding</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139164-29DB-498C-BDFA-797CCD1D05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1429380"/>
            <a:ext cx="8986838" cy="5253370"/>
          </a:xfrm>
          <a:prstGeom prst="rect">
            <a:avLst/>
          </a:prstGeom>
          <a:ln>
            <a:noFill/>
          </a:ln>
          <a:effectLst/>
        </p:spPr>
      </p:pic>
      <p:grpSp>
        <p:nvGrpSpPr>
          <p:cNvPr id="66563" name="Group 9"/>
          <p:cNvGrpSpPr>
            <a:grpSpLocks/>
          </p:cNvGrpSpPr>
          <p:nvPr/>
        </p:nvGrpSpPr>
        <p:grpSpPr bwMode="auto">
          <a:xfrm>
            <a:off x="76200" y="76200"/>
            <a:ext cx="8986838" cy="1295400"/>
            <a:chOff x="288977" y="355144"/>
            <a:chExt cx="8382000" cy="661312"/>
          </a:xfrm>
        </p:grpSpPr>
        <p:pic>
          <p:nvPicPr>
            <p:cNvPr id="6656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err="1">
                  <a:solidFill>
                    <a:schemeClr val="bg1"/>
                  </a:solidFill>
                </a:rPr>
                <a:t>Hollars</a:t>
              </a:r>
              <a:r>
                <a:rPr lang="en-US" altLang="en-US" sz="3400" dirty="0">
                  <a:solidFill>
                    <a:schemeClr val="bg1"/>
                  </a:solidFill>
                </a:rPr>
                <a:t> Hill South AML – Cranberry Creek Gateway Project</a:t>
              </a:r>
            </a:p>
          </p:txBody>
        </p:sp>
      </p:grpSp>
      <p:sp>
        <p:nvSpPr>
          <p:cNvPr id="8" name="Rectangle 7">
            <a:extLst>
              <a:ext uri="{FF2B5EF4-FFF2-40B4-BE49-F238E27FC236}">
                <a16:creationId xmlns:a16="http://schemas.microsoft.com/office/drawing/2014/main" id="{30F8D3B1-5186-41AD-93F6-157DA12EACDC}"/>
              </a:ext>
            </a:extLst>
          </p:cNvPr>
          <p:cNvSpPr/>
          <p:nvPr/>
        </p:nvSpPr>
        <p:spPr>
          <a:xfrm>
            <a:off x="76201" y="1458501"/>
            <a:ext cx="9010518" cy="5262979"/>
          </a:xfrm>
          <a:prstGeom prst="rect">
            <a:avLst/>
          </a:prstGeom>
          <a:solidFill>
            <a:schemeClr val="tx1">
              <a:lumMod val="75000"/>
              <a:lumOff val="25000"/>
            </a:schemeClr>
          </a:solidFill>
        </p:spPr>
        <p:txBody>
          <a:bodyPr wrap="square">
            <a:spAutoFit/>
          </a:bodyPr>
          <a:lstStyle/>
          <a:p>
            <a:pPr>
              <a:defRPr/>
            </a:pPr>
            <a:r>
              <a:rPr lang="en-US" altLang="en-US" sz="2800" dirty="0">
                <a:solidFill>
                  <a:srgbClr val="FFFF00"/>
                </a:solidFill>
                <a:latin typeface="Arial" charset="0"/>
                <a:cs typeface="Arial" charset="0"/>
              </a:rPr>
              <a:t>The AML pilot funding and Title IV AML funding, will be used to reclaim 150 acres, with 650 feet of dangerous highwall acres of dangerous mine spoil pile acres of industrial/residential waste, a mine shaft, and five (5) hazardous structures. A 30-acre portion of the overall project lies within CAN DO, Inc.’s future Cranberry Creek Gateway Project. On this 30-acre portion, the shaft will be backfilled and the  hazardous structures will be demolished. Clean fill debris from the demolition work will be placed in a former coal silt basin and covered with mine spoil and topsoil to prepare for the future development of a community ballfield complex</a:t>
            </a:r>
            <a:r>
              <a:rPr lang="en-US" altLang="en-US" sz="2000" dirty="0">
                <a:solidFill>
                  <a:srgbClr val="FFFF00"/>
                </a:solidFill>
                <a:latin typeface="Arial" charset="0"/>
                <a:cs typeface="Arial" charset="0"/>
              </a:rPr>
              <a:t>.</a:t>
            </a:r>
          </a:p>
        </p:txBody>
      </p:sp>
    </p:spTree>
    <p:extLst>
      <p:ext uri="{BB962C8B-B14F-4D97-AF65-F5344CB8AC3E}">
        <p14:creationId xmlns:p14="http://schemas.microsoft.com/office/powerpoint/2010/main" val="29115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79388" y="76200"/>
            <a:ext cx="8883650" cy="1524000"/>
            <a:chOff x="288977" y="355144"/>
            <a:chExt cx="8382000" cy="661312"/>
          </a:xfrm>
        </p:grpSpPr>
        <p:pic>
          <p:nvPicPr>
            <p:cNvPr id="66565" name="Picture 5" descr="Aging 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libri" pitchFamily="34" charset="0"/>
                  <a:ea typeface="+mn-ea"/>
                  <a:cs typeface="+mn-cs"/>
                </a:rPr>
                <a:t>Hollars</a:t>
              </a:r>
              <a:r>
                <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rPr>
                <a:t> Hill South AML-Cranberry Creek Gateway Project</a:t>
              </a:r>
            </a:p>
          </p:txBody>
        </p:sp>
      </p:grpSp>
      <p:pic>
        <p:nvPicPr>
          <p:cNvPr id="11" name="Picture 10">
            <a:extLst>
              <a:ext uri="{FF2B5EF4-FFF2-40B4-BE49-F238E27FC236}">
                <a16:creationId xmlns:a16="http://schemas.microsoft.com/office/drawing/2014/main" id="{92783A7E-6AC6-4F1B-9261-73FBDA99C76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88180" y="1668176"/>
            <a:ext cx="4307620" cy="2680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17C53E73-085D-43AB-A3BA-77B708FFED5B}"/>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4724400" y="1656129"/>
            <a:ext cx="4274649" cy="2675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B8CAF35-C9EA-45E3-8F41-2D7C37FE6773}"/>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188180" y="4443858"/>
            <a:ext cx="881966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sp>
        <p:nvSpPr>
          <p:cNvPr id="6" name="TextBox 5">
            <a:extLst>
              <a:ext uri="{FF2B5EF4-FFF2-40B4-BE49-F238E27FC236}">
                <a16:creationId xmlns:a16="http://schemas.microsoft.com/office/drawing/2014/main" id="{9DDDC371-D3BF-4F9B-A185-35EA5DD7577F}"/>
              </a:ext>
            </a:extLst>
          </p:cNvPr>
          <p:cNvSpPr txBox="1"/>
          <p:nvPr/>
        </p:nvSpPr>
        <p:spPr>
          <a:xfrm>
            <a:off x="1752600" y="5257800"/>
            <a:ext cx="7397556" cy="523220"/>
          </a:xfrm>
          <a:prstGeom prst="rect">
            <a:avLst/>
          </a:prstGeom>
          <a:noFill/>
        </p:spPr>
        <p:txBody>
          <a:bodyPr wrap="square" rtlCol="0">
            <a:spAutoFit/>
          </a:bodyPr>
          <a:lstStyle/>
          <a:p>
            <a:r>
              <a:rPr lang="en-US" sz="2800" b="1" dirty="0">
                <a:solidFill>
                  <a:schemeClr val="bg1"/>
                </a:solidFill>
              </a:rPr>
              <a:t>Future Cranberry Creek Gateway Park</a:t>
            </a:r>
          </a:p>
        </p:txBody>
      </p:sp>
    </p:spTree>
    <p:extLst>
      <p:ext uri="{BB962C8B-B14F-4D97-AF65-F5344CB8AC3E}">
        <p14:creationId xmlns:p14="http://schemas.microsoft.com/office/powerpoint/2010/main" val="832022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76200" y="76200"/>
            <a:ext cx="8986838" cy="1295400"/>
            <a:chOff x="288977" y="355144"/>
            <a:chExt cx="8382000" cy="661312"/>
          </a:xfrm>
        </p:grpSpPr>
        <p:pic>
          <p:nvPicPr>
            <p:cNvPr id="66565"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err="1">
                  <a:solidFill>
                    <a:schemeClr val="bg1"/>
                  </a:solidFill>
                </a:rPr>
                <a:t>Hollars</a:t>
              </a:r>
              <a:r>
                <a:rPr lang="en-US" altLang="en-US" sz="3400" dirty="0">
                  <a:solidFill>
                    <a:schemeClr val="bg1"/>
                  </a:solidFill>
                </a:rPr>
                <a:t> Hill South AML – Cranberry Creek Gateway Project</a:t>
              </a:r>
            </a:p>
          </p:txBody>
        </p:sp>
      </p:grpSp>
      <p:pic>
        <p:nvPicPr>
          <p:cNvPr id="2" name="Picture 1">
            <a:extLst>
              <a:ext uri="{FF2B5EF4-FFF2-40B4-BE49-F238E27FC236}">
                <a16:creationId xmlns:a16="http://schemas.microsoft.com/office/drawing/2014/main" id="{10DCA0A0-1CFB-4CB9-83EE-63BA67164F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10" y="1429380"/>
            <a:ext cx="8982827" cy="5352420"/>
          </a:xfrm>
          <a:prstGeom prst="rect">
            <a:avLst/>
          </a:prstGeom>
        </p:spPr>
      </p:pic>
    </p:spTree>
    <p:extLst>
      <p:ext uri="{BB962C8B-B14F-4D97-AF65-F5344CB8AC3E}">
        <p14:creationId xmlns:p14="http://schemas.microsoft.com/office/powerpoint/2010/main" val="3467760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79388" y="76200"/>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libri" pitchFamily="34" charset="0"/>
                  <a:ea typeface="+mn-ea"/>
                  <a:cs typeface="+mn-cs"/>
                </a:rPr>
                <a:t>Hollars</a:t>
              </a:r>
              <a:r>
                <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rPr>
                <a:t> Hill South AML-Cranberry Creek Gateway Project</a:t>
              </a:r>
            </a:p>
          </p:txBody>
        </p:sp>
      </p:grpSp>
      <p:pic>
        <p:nvPicPr>
          <p:cNvPr id="12" name="Picture 11" descr="C:\Barkawi_SHARE\Riyad Share\Development\PA0493_Hollars_Hill_South\PA0493 Phase I\DPE.jpg">
            <a:extLst>
              <a:ext uri="{FF2B5EF4-FFF2-40B4-BE49-F238E27FC236}">
                <a16:creationId xmlns:a16="http://schemas.microsoft.com/office/drawing/2014/main" id="{FACCD0D8-20A1-487F-A39A-B2A2FECC2A45}"/>
              </a:ext>
            </a:extLst>
          </p:cNvPr>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637270" y="1960684"/>
            <a:ext cx="4274649" cy="4264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59D134D1-9742-4973-B749-DA70028D51B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179388" y="1961804"/>
            <a:ext cx="4316412" cy="428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207EC586-1FE7-4D27-8580-59527FB6D465}"/>
              </a:ext>
            </a:extLst>
          </p:cNvPr>
          <p:cNvSpPr txBox="1"/>
          <p:nvPr/>
        </p:nvSpPr>
        <p:spPr>
          <a:xfrm>
            <a:off x="685800" y="4870910"/>
            <a:ext cx="3124200" cy="1200329"/>
          </a:xfrm>
          <a:prstGeom prst="rect">
            <a:avLst/>
          </a:prstGeom>
          <a:noFill/>
        </p:spPr>
        <p:txBody>
          <a:bodyPr wrap="square" rtlCol="0">
            <a:spAutoFit/>
          </a:bodyPr>
          <a:lstStyle/>
          <a:p>
            <a:pPr algn="ctr"/>
            <a:r>
              <a:rPr lang="en-US" sz="2400" b="1" dirty="0">
                <a:solidFill>
                  <a:srgbClr val="FFFF00"/>
                </a:solidFill>
              </a:rPr>
              <a:t>Dangerous Highwall with Unauthorized Dumping</a:t>
            </a:r>
          </a:p>
        </p:txBody>
      </p:sp>
      <p:sp>
        <p:nvSpPr>
          <p:cNvPr id="3" name="TextBox 2">
            <a:extLst>
              <a:ext uri="{FF2B5EF4-FFF2-40B4-BE49-F238E27FC236}">
                <a16:creationId xmlns:a16="http://schemas.microsoft.com/office/drawing/2014/main" id="{6B9D51B8-8AA6-4A9A-B62F-7482DD72C9D0}"/>
              </a:ext>
            </a:extLst>
          </p:cNvPr>
          <p:cNvSpPr txBox="1"/>
          <p:nvPr/>
        </p:nvSpPr>
        <p:spPr>
          <a:xfrm>
            <a:off x="5591297" y="5055577"/>
            <a:ext cx="2667000" cy="830997"/>
          </a:xfrm>
          <a:prstGeom prst="rect">
            <a:avLst/>
          </a:prstGeom>
          <a:noFill/>
        </p:spPr>
        <p:txBody>
          <a:bodyPr wrap="square" rtlCol="0">
            <a:spAutoFit/>
          </a:bodyPr>
          <a:lstStyle/>
          <a:p>
            <a:pPr algn="ctr"/>
            <a:r>
              <a:rPr lang="en-US" sz="2400" b="1" dirty="0">
                <a:solidFill>
                  <a:srgbClr val="FFFF00"/>
                </a:solidFill>
              </a:rPr>
              <a:t>Dangerous Pile &amp; Embankment  </a:t>
            </a:r>
          </a:p>
        </p:txBody>
      </p:sp>
    </p:spTree>
    <p:extLst>
      <p:ext uri="{BB962C8B-B14F-4D97-AF65-F5344CB8AC3E}">
        <p14:creationId xmlns:p14="http://schemas.microsoft.com/office/powerpoint/2010/main" val="3809236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79388" y="76200"/>
            <a:ext cx="8883650" cy="1524000"/>
            <a:chOff x="288977" y="355144"/>
            <a:chExt cx="8382000" cy="661312"/>
          </a:xfrm>
        </p:grpSpPr>
        <p:pic>
          <p:nvPicPr>
            <p:cNvPr id="66565" name="Picture 5" descr="Aging 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libri" pitchFamily="34" charset="0"/>
                  <a:ea typeface="+mn-ea"/>
                  <a:cs typeface="+mn-cs"/>
                </a:rPr>
                <a:t>Hollars</a:t>
              </a:r>
              <a:r>
                <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rPr>
                <a:t> Hill South AML-Cranberry Creek Gateway Project</a:t>
              </a:r>
            </a:p>
          </p:txBody>
        </p:sp>
      </p:grpSp>
      <p:pic>
        <p:nvPicPr>
          <p:cNvPr id="4" name="Picture 3">
            <a:extLst>
              <a:ext uri="{FF2B5EF4-FFF2-40B4-BE49-F238E27FC236}">
                <a16:creationId xmlns:a16="http://schemas.microsoft.com/office/drawing/2014/main" id="{737EFFE9-1E2C-4149-A5E6-B37BC0C097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35938"/>
            <a:ext cx="7772400" cy="5029200"/>
          </a:xfrm>
          <a:prstGeom prst="rect">
            <a:avLst/>
          </a:prstGeom>
        </p:spPr>
      </p:pic>
    </p:spTree>
    <p:extLst>
      <p:ext uri="{BB962C8B-B14F-4D97-AF65-F5344CB8AC3E}">
        <p14:creationId xmlns:p14="http://schemas.microsoft.com/office/powerpoint/2010/main" val="2927833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7" name="Group 9"/>
          <p:cNvGrpSpPr>
            <a:grpSpLocks/>
          </p:cNvGrpSpPr>
          <p:nvPr/>
        </p:nvGrpSpPr>
        <p:grpSpPr bwMode="auto">
          <a:xfrm>
            <a:off x="128588" y="149225"/>
            <a:ext cx="8924925" cy="1374775"/>
            <a:chOff x="288977" y="355144"/>
            <a:chExt cx="8382000" cy="661312"/>
          </a:xfrm>
        </p:grpSpPr>
        <p:pic>
          <p:nvPicPr>
            <p:cNvPr id="67593"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err="1">
                  <a:solidFill>
                    <a:schemeClr val="bg1"/>
                  </a:solidFill>
                </a:rPr>
                <a:t>Hollars</a:t>
              </a:r>
              <a:r>
                <a:rPr lang="en-US" altLang="en-US" sz="3600" dirty="0">
                  <a:solidFill>
                    <a:schemeClr val="bg1"/>
                  </a:solidFill>
                </a:rPr>
                <a:t> Hill South AML-Cranberry Creek Gateway Project</a:t>
              </a:r>
            </a:p>
          </p:txBody>
        </p:sp>
      </p:grpSp>
      <p:sp>
        <p:nvSpPr>
          <p:cNvPr id="10" name="TextBox 9"/>
          <p:cNvSpPr txBox="1"/>
          <p:nvPr/>
        </p:nvSpPr>
        <p:spPr>
          <a:xfrm>
            <a:off x="461963" y="3886200"/>
            <a:ext cx="184731" cy="461665"/>
          </a:xfrm>
          <a:prstGeom prst="rect">
            <a:avLst/>
          </a:prstGeom>
          <a:solidFill>
            <a:schemeClr val="accent6">
              <a:lumMod val="40000"/>
              <a:lumOff val="60000"/>
            </a:schemeClr>
          </a:solidFill>
          <a:ln>
            <a:solidFill>
              <a:schemeClr val="accent1"/>
            </a:solidFill>
          </a:ln>
        </p:spPr>
        <p:txBody>
          <a:bodyPr wrap="none">
            <a:spAutoFit/>
          </a:bodyPr>
          <a:lstStyle/>
          <a:p>
            <a:pPr>
              <a:defRPr/>
            </a:pPr>
            <a:endParaRPr lang="en-US" sz="2400" b="1" dirty="0">
              <a:solidFill>
                <a:srgbClr val="FF0000"/>
              </a:solidFill>
            </a:endParaRPr>
          </a:p>
        </p:txBody>
      </p:sp>
      <p:sp>
        <p:nvSpPr>
          <p:cNvPr id="9" name="TextBox 8"/>
          <p:cNvSpPr txBox="1"/>
          <p:nvPr/>
        </p:nvSpPr>
        <p:spPr>
          <a:xfrm>
            <a:off x="4327234" y="1668463"/>
            <a:ext cx="184731" cy="461665"/>
          </a:xfrm>
          <a:prstGeom prst="rect">
            <a:avLst/>
          </a:prstGeom>
          <a:solidFill>
            <a:schemeClr val="accent6">
              <a:lumMod val="40000"/>
              <a:lumOff val="60000"/>
            </a:schemeClr>
          </a:solidFill>
          <a:ln>
            <a:solidFill>
              <a:schemeClr val="accent1"/>
            </a:solidFill>
          </a:ln>
        </p:spPr>
        <p:txBody>
          <a:bodyPr wrap="none">
            <a:spAutoFit/>
          </a:bodyPr>
          <a:lstStyle/>
          <a:p>
            <a:pPr>
              <a:defRPr/>
            </a:pPr>
            <a:endParaRPr lang="en-US" sz="2400" b="1" dirty="0">
              <a:solidFill>
                <a:srgbClr val="FF0000"/>
              </a:solidFill>
            </a:endParaRPr>
          </a:p>
        </p:txBody>
      </p:sp>
      <p:pic>
        <p:nvPicPr>
          <p:cNvPr id="4" name="Picture 3">
            <a:extLst>
              <a:ext uri="{FF2B5EF4-FFF2-40B4-BE49-F238E27FC236}">
                <a16:creationId xmlns:a16="http://schemas.microsoft.com/office/drawing/2014/main" id="{63097C3F-9CAB-47EF-83D7-4840EB7BF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5320"/>
            <a:ext cx="9144000" cy="5272680"/>
          </a:xfrm>
          <a:prstGeom prst="rect">
            <a:avLst/>
          </a:prstGeom>
        </p:spPr>
      </p:pic>
    </p:spTree>
    <p:extLst>
      <p:ext uri="{BB962C8B-B14F-4D97-AF65-F5344CB8AC3E}">
        <p14:creationId xmlns:p14="http://schemas.microsoft.com/office/powerpoint/2010/main" val="1007513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066800"/>
            <a:ext cx="8763000" cy="5617358"/>
          </a:xfrm>
        </p:spPr>
        <p:txBody>
          <a:bodyPr/>
          <a:lstStyle/>
          <a:p>
            <a:pPr lvl="0"/>
            <a:r>
              <a:rPr lang="en-US" sz="2600" dirty="0"/>
              <a:t>In house design progressing</a:t>
            </a:r>
          </a:p>
          <a:p>
            <a:pPr lvl="0"/>
            <a:r>
              <a:rPr lang="en-US" sz="2600" dirty="0"/>
              <a:t>Original project cost estimate: $5.1 million ($1.0 million AML Pilot program Funding)</a:t>
            </a:r>
          </a:p>
          <a:p>
            <a:pPr lvl="0"/>
            <a:r>
              <a:rPr lang="en-US" sz="2600" dirty="0"/>
              <a:t>Current project cost estimate: $7.2 million($2.9 million AML Pilot Project Funding)</a:t>
            </a:r>
          </a:p>
          <a:p>
            <a:pPr lvl="0"/>
            <a:r>
              <a:rPr lang="en-US" sz="2600" dirty="0"/>
              <a:t>Only part of the original project was eligible for AML Pilot Funding.  A developer is finalizing the purchase of the entire property and working with the municipality to change zoning of the site which would make the project 100% eligible for AML Pilot Funding.  Additional cost due to compaction requirement to support post-reclamation development.</a:t>
            </a:r>
          </a:p>
          <a:p>
            <a:pPr lvl="0"/>
            <a:r>
              <a:rPr lang="en-US" sz="2600" dirty="0"/>
              <a:t>Anticipate that project will be bid in winter 2019/20.</a:t>
            </a:r>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0862" y="625217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22, 2019)</a:t>
              </a:r>
              <a:endParaRPr lang="en-US" altLang="en-US" sz="4000" dirty="0">
                <a:solidFill>
                  <a:schemeClr val="bg1"/>
                </a:solidFill>
              </a:endParaRPr>
            </a:p>
          </p:txBody>
        </p:sp>
      </p:grpSp>
    </p:spTree>
    <p:extLst>
      <p:ext uri="{BB962C8B-B14F-4D97-AF65-F5344CB8AC3E}">
        <p14:creationId xmlns:p14="http://schemas.microsoft.com/office/powerpoint/2010/main" val="205016032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Earth Conservancy Bliss Bank 3 Business Park</a:t>
              </a:r>
            </a:p>
          </p:txBody>
        </p:sp>
      </p:grpSp>
      <p:pic>
        <p:nvPicPr>
          <p:cNvPr id="3" name="Picture 2">
            <a:extLst>
              <a:ext uri="{FF2B5EF4-FFF2-40B4-BE49-F238E27FC236}">
                <a16:creationId xmlns:a16="http://schemas.microsoft.com/office/drawing/2014/main" id="{EF79773B-F336-466D-B694-E33C63C0CF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692" y="1054520"/>
            <a:ext cx="8967108" cy="5621542"/>
          </a:xfrm>
          <a:prstGeom prst="rect">
            <a:avLst/>
          </a:prstGeom>
        </p:spPr>
      </p:pic>
      <p:sp>
        <p:nvSpPr>
          <p:cNvPr id="9" name="TextBox 8">
            <a:extLst>
              <a:ext uri="{FF2B5EF4-FFF2-40B4-BE49-F238E27FC236}">
                <a16:creationId xmlns:a16="http://schemas.microsoft.com/office/drawing/2014/main" id="{063E745F-1333-4332-8EEA-D71BC1C17D68}"/>
              </a:ext>
            </a:extLst>
          </p:cNvPr>
          <p:cNvSpPr txBox="1"/>
          <p:nvPr/>
        </p:nvSpPr>
        <p:spPr>
          <a:xfrm>
            <a:off x="128766" y="1054519"/>
            <a:ext cx="8939034" cy="5621542"/>
          </a:xfrm>
          <a:prstGeom prst="rect">
            <a:avLst/>
          </a:prstGeom>
          <a:solidFill>
            <a:schemeClr val="tx1">
              <a:lumMod val="75000"/>
              <a:lumOff val="25000"/>
            </a:schemeClr>
          </a:solidFill>
        </p:spPr>
        <p:txBody>
          <a:bodyPr wrap="square" rtlCol="0">
            <a:spAutoFit/>
          </a:bodyPr>
          <a:lstStyle/>
          <a:p>
            <a:pPr lvl="0"/>
            <a:r>
              <a:rPr lang="en-US" altLang="en-US" sz="3200" dirty="0">
                <a:solidFill>
                  <a:srgbClr val="FFFF00"/>
                </a:solidFill>
                <a:latin typeface="Arial" panose="020B0604020202020204" pitchFamily="34" charset="0"/>
                <a:cs typeface="Arial" panose="020B0604020202020204" pitchFamily="34" charset="0"/>
              </a:rPr>
              <a:t>The AML Pilot Funding, in combination with other funding, will be used to complete the Bliss Bank 3 Project (55 acres) and will bring natural gas, water, and sanitary sewer services to the entire Earth Conservancy Bliss Bank Development (+220 acres).  Bliss Bank 3 will abate 1,200’ of dangerous highwalls and spoil areas. </a:t>
            </a:r>
            <a:r>
              <a:rPr lang="en-US" altLang="en-US" sz="3200" dirty="0" err="1">
                <a:solidFill>
                  <a:srgbClr val="FFFF00"/>
                </a:solidFill>
                <a:latin typeface="Arial" panose="020B0604020202020204" pitchFamily="34" charset="0"/>
                <a:cs typeface="Arial" panose="020B0604020202020204" pitchFamily="34" charset="0"/>
              </a:rPr>
              <a:t>NorthPoint</a:t>
            </a:r>
            <a:r>
              <a:rPr lang="en-US" altLang="en-US" sz="3200" dirty="0">
                <a:solidFill>
                  <a:srgbClr val="FFFF00"/>
                </a:solidFill>
                <a:latin typeface="Arial" panose="020B0604020202020204" pitchFamily="34" charset="0"/>
                <a:cs typeface="Arial" panose="020B0604020202020204" pitchFamily="34" charset="0"/>
              </a:rPr>
              <a:t> Development is working with Earth Conservancy to market the site and estimate this project will result in over 1,000 permanent full time positions. </a:t>
            </a:r>
          </a:p>
        </p:txBody>
      </p:sp>
    </p:spTree>
    <p:extLst>
      <p:ext uri="{BB962C8B-B14F-4D97-AF65-F5344CB8AC3E}">
        <p14:creationId xmlns:p14="http://schemas.microsoft.com/office/powerpoint/2010/main" val="304707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Earth Conservancy Bliss Bank 3 Business Park</a:t>
              </a:r>
            </a:p>
          </p:txBody>
        </p:sp>
      </p:grpSp>
      <p:pic>
        <p:nvPicPr>
          <p:cNvPr id="3" name="Picture 2">
            <a:extLst>
              <a:ext uri="{FF2B5EF4-FFF2-40B4-BE49-F238E27FC236}">
                <a16:creationId xmlns:a16="http://schemas.microsoft.com/office/drawing/2014/main" id="{AD9400FB-ECC0-4506-AADF-1038DA9225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065" y="1098252"/>
            <a:ext cx="8941735" cy="5624499"/>
          </a:xfrm>
          <a:prstGeom prst="rect">
            <a:avLst/>
          </a:prstGeom>
        </p:spPr>
      </p:pic>
      <p:sp>
        <p:nvSpPr>
          <p:cNvPr id="2" name="TextBox 1">
            <a:extLst>
              <a:ext uri="{FF2B5EF4-FFF2-40B4-BE49-F238E27FC236}">
                <a16:creationId xmlns:a16="http://schemas.microsoft.com/office/drawing/2014/main" id="{AA607B81-D279-4493-9289-46CA921F8C25}"/>
              </a:ext>
            </a:extLst>
          </p:cNvPr>
          <p:cNvSpPr txBox="1"/>
          <p:nvPr/>
        </p:nvSpPr>
        <p:spPr>
          <a:xfrm>
            <a:off x="6019800" y="1828800"/>
            <a:ext cx="2875018" cy="369332"/>
          </a:xfrm>
          <a:prstGeom prst="rect">
            <a:avLst/>
          </a:prstGeom>
          <a:solidFill>
            <a:srgbClr val="FF5050"/>
          </a:solidFill>
          <a:ln>
            <a:solidFill>
              <a:schemeClr val="tx1"/>
            </a:solidFill>
          </a:ln>
        </p:spPr>
        <p:txBody>
          <a:bodyPr wrap="none" rtlCol="0">
            <a:spAutoFit/>
          </a:bodyPr>
          <a:lstStyle/>
          <a:p>
            <a:r>
              <a:rPr lang="en-US" dirty="0"/>
              <a:t>Hanover Ridge Development</a:t>
            </a:r>
          </a:p>
        </p:txBody>
      </p:sp>
      <p:cxnSp>
        <p:nvCxnSpPr>
          <p:cNvPr id="5" name="Straight Arrow Connector 4">
            <a:extLst>
              <a:ext uri="{FF2B5EF4-FFF2-40B4-BE49-F238E27FC236}">
                <a16:creationId xmlns:a16="http://schemas.microsoft.com/office/drawing/2014/main" id="{149E6BB5-260F-4C9D-AD45-074321A9F311}"/>
              </a:ext>
            </a:extLst>
          </p:cNvPr>
          <p:cNvCxnSpPr>
            <a:cxnSpLocks/>
            <a:stCxn id="2" idx="2"/>
          </p:cNvCxnSpPr>
          <p:nvPr/>
        </p:nvCxnSpPr>
        <p:spPr>
          <a:xfrm flipH="1">
            <a:off x="6934203" y="2198132"/>
            <a:ext cx="523106" cy="545068"/>
          </a:xfrm>
          <a:prstGeom prst="straightConnector1">
            <a:avLst/>
          </a:prstGeom>
          <a:ln w="25400">
            <a:solidFill>
              <a:srgbClr val="FF505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7F2C5C6-54B6-4431-A435-DB82F0133C4E}"/>
              </a:ext>
            </a:extLst>
          </p:cNvPr>
          <p:cNvSpPr txBox="1"/>
          <p:nvPr/>
        </p:nvSpPr>
        <p:spPr>
          <a:xfrm>
            <a:off x="3429000" y="6019800"/>
            <a:ext cx="2429768" cy="369332"/>
          </a:xfrm>
          <a:prstGeom prst="rect">
            <a:avLst/>
          </a:prstGeom>
          <a:solidFill>
            <a:schemeClr val="tx2">
              <a:lumMod val="40000"/>
              <a:lumOff val="60000"/>
            </a:schemeClr>
          </a:solidFill>
          <a:ln>
            <a:solidFill>
              <a:schemeClr val="tx1"/>
            </a:solidFill>
          </a:ln>
        </p:spPr>
        <p:txBody>
          <a:bodyPr wrap="none" rtlCol="0">
            <a:spAutoFit/>
          </a:bodyPr>
          <a:lstStyle/>
          <a:p>
            <a:r>
              <a:rPr lang="en-US" dirty="0"/>
              <a:t>Bliss Bank Development</a:t>
            </a:r>
          </a:p>
        </p:txBody>
      </p:sp>
      <p:cxnSp>
        <p:nvCxnSpPr>
          <p:cNvPr id="8" name="Straight Arrow Connector 7">
            <a:extLst>
              <a:ext uri="{FF2B5EF4-FFF2-40B4-BE49-F238E27FC236}">
                <a16:creationId xmlns:a16="http://schemas.microsoft.com/office/drawing/2014/main" id="{69B0C145-6752-4FBC-A86E-FD6C614BADA8}"/>
              </a:ext>
            </a:extLst>
          </p:cNvPr>
          <p:cNvCxnSpPr>
            <a:cxnSpLocks/>
          </p:cNvCxnSpPr>
          <p:nvPr/>
        </p:nvCxnSpPr>
        <p:spPr>
          <a:xfrm flipH="1" flipV="1">
            <a:off x="2057400" y="5257800"/>
            <a:ext cx="1371600" cy="762000"/>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A9764D-D8A7-4F95-9475-4384B0E02787}"/>
              </a:ext>
            </a:extLst>
          </p:cNvPr>
          <p:cNvSpPr txBox="1"/>
          <p:nvPr/>
        </p:nvSpPr>
        <p:spPr>
          <a:xfrm>
            <a:off x="422290" y="2198132"/>
            <a:ext cx="1779398" cy="369332"/>
          </a:xfrm>
          <a:prstGeom prst="rect">
            <a:avLst/>
          </a:prstGeom>
          <a:solidFill>
            <a:schemeClr val="accent3">
              <a:lumMod val="40000"/>
              <a:lumOff val="60000"/>
            </a:schemeClr>
          </a:solidFill>
          <a:ln>
            <a:solidFill>
              <a:schemeClr val="tx1"/>
            </a:solidFill>
          </a:ln>
        </p:spPr>
        <p:txBody>
          <a:bodyPr wrap="none" rtlCol="0">
            <a:spAutoFit/>
          </a:bodyPr>
          <a:lstStyle/>
          <a:p>
            <a:r>
              <a:rPr lang="en-US" dirty="0"/>
              <a:t>City of Nanticoke</a:t>
            </a:r>
          </a:p>
        </p:txBody>
      </p:sp>
      <p:cxnSp>
        <p:nvCxnSpPr>
          <p:cNvPr id="12" name="Straight Arrow Connector 11">
            <a:extLst>
              <a:ext uri="{FF2B5EF4-FFF2-40B4-BE49-F238E27FC236}">
                <a16:creationId xmlns:a16="http://schemas.microsoft.com/office/drawing/2014/main" id="{6FDAB0B5-B97C-4B8C-B76E-EA5222A20BE1}"/>
              </a:ext>
            </a:extLst>
          </p:cNvPr>
          <p:cNvCxnSpPr>
            <a:stCxn id="14" idx="2"/>
          </p:cNvCxnSpPr>
          <p:nvPr/>
        </p:nvCxnSpPr>
        <p:spPr>
          <a:xfrm flipH="1">
            <a:off x="1219200" y="2567464"/>
            <a:ext cx="92789" cy="937736"/>
          </a:xfrm>
          <a:prstGeom prst="straightConnector1">
            <a:avLst/>
          </a:prstGeom>
          <a:ln w="25400">
            <a:solidFill>
              <a:schemeClr val="accent3">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496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Earth Conservancy Bliss Bank 3 Business Park</a:t>
              </a:r>
            </a:p>
          </p:txBody>
        </p:sp>
      </p:grpSp>
      <p:pic>
        <p:nvPicPr>
          <p:cNvPr id="2" name="Picture 1">
            <a:extLst>
              <a:ext uri="{FF2B5EF4-FFF2-40B4-BE49-F238E27FC236}">
                <a16:creationId xmlns:a16="http://schemas.microsoft.com/office/drawing/2014/main" id="{EBFF9A4D-1B28-43E9-86B0-F59004DF6D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766" y="1054520"/>
            <a:ext cx="8939034" cy="5733884"/>
          </a:xfrm>
          <a:prstGeom prst="rect">
            <a:avLst/>
          </a:prstGeom>
        </p:spPr>
      </p:pic>
    </p:spTree>
    <p:extLst>
      <p:ext uri="{BB962C8B-B14F-4D97-AF65-F5344CB8AC3E}">
        <p14:creationId xmlns:p14="http://schemas.microsoft.com/office/powerpoint/2010/main" val="137577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60421" y="1295399"/>
            <a:ext cx="8839200" cy="5354637"/>
          </a:xfrm>
        </p:spPr>
        <p:txBody>
          <a:bodyPr/>
          <a:lstStyle/>
          <a:p>
            <a:pPr marL="0" indent="0" eaLnBrk="1" hangingPunct="1">
              <a:spcBef>
                <a:spcPct val="0"/>
              </a:spcBef>
              <a:buNone/>
            </a:pPr>
            <a:r>
              <a:rPr lang="en-US" altLang="en-US" sz="4000" dirty="0">
                <a:solidFill>
                  <a:srgbClr val="0000CC"/>
                </a:solidFill>
              </a:rPr>
              <a:t>The 13 AML Pilot Projects include:</a:t>
            </a:r>
          </a:p>
          <a:p>
            <a:pPr marL="0" indent="0" eaLnBrk="1" hangingPunct="1">
              <a:spcBef>
                <a:spcPct val="0"/>
              </a:spcBef>
              <a:buNone/>
            </a:pPr>
            <a:endParaRPr lang="en-US" altLang="en-US" sz="1800" dirty="0"/>
          </a:p>
          <a:p>
            <a:pPr eaLnBrk="1" hangingPunct="1">
              <a:spcBef>
                <a:spcPct val="0"/>
              </a:spcBef>
            </a:pPr>
            <a:r>
              <a:rPr lang="en-US" altLang="en-US" sz="4000" dirty="0"/>
              <a:t>4 surface mine reclamation projects</a:t>
            </a:r>
          </a:p>
          <a:p>
            <a:pPr eaLnBrk="1" hangingPunct="1">
              <a:spcBef>
                <a:spcPct val="0"/>
              </a:spcBef>
            </a:pPr>
            <a:r>
              <a:rPr lang="en-US" altLang="en-US" sz="4000" dirty="0"/>
              <a:t>2 acid mine drainage treatment projects</a:t>
            </a:r>
          </a:p>
          <a:p>
            <a:pPr eaLnBrk="1" hangingPunct="1">
              <a:spcBef>
                <a:spcPct val="0"/>
              </a:spcBef>
            </a:pPr>
            <a:r>
              <a:rPr lang="en-US" altLang="en-US" sz="4000" dirty="0"/>
              <a:t>6 coal refuse pile/culm bank removal or remediation projects</a:t>
            </a:r>
          </a:p>
          <a:p>
            <a:pPr eaLnBrk="1" hangingPunct="1">
              <a:spcBef>
                <a:spcPct val="0"/>
              </a:spcBef>
            </a:pPr>
            <a:r>
              <a:rPr lang="en-US" altLang="en-US" sz="4000" dirty="0"/>
              <a:t>1 project to remediate a potential subsidence prone area on a college campus</a:t>
            </a:r>
          </a:p>
        </p:txBody>
      </p:sp>
      <p:pic>
        <p:nvPicPr>
          <p:cNvPr id="11267"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0" y="6199568"/>
            <a:ext cx="2133600" cy="4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8" name="Group 9"/>
          <p:cNvGrpSpPr>
            <a:grpSpLocks/>
          </p:cNvGrpSpPr>
          <p:nvPr/>
        </p:nvGrpSpPr>
        <p:grpSpPr bwMode="auto">
          <a:xfrm>
            <a:off x="152400" y="355600"/>
            <a:ext cx="8839200" cy="863600"/>
            <a:chOff x="288977" y="355144"/>
            <a:chExt cx="8382000" cy="661312"/>
          </a:xfrm>
        </p:grpSpPr>
        <p:pic>
          <p:nvPicPr>
            <p:cNvPr id="11269"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AML Pilot Project Types</a:t>
              </a:r>
            </a:p>
          </p:txBody>
        </p:sp>
      </p:gr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Earth Conservancy Bliss Bank 3 Business Park</a:t>
              </a:r>
            </a:p>
          </p:txBody>
        </p:sp>
      </p:grpSp>
      <p:pic>
        <p:nvPicPr>
          <p:cNvPr id="2" name="Picture 1">
            <a:extLst>
              <a:ext uri="{FF2B5EF4-FFF2-40B4-BE49-F238E27FC236}">
                <a16:creationId xmlns:a16="http://schemas.microsoft.com/office/drawing/2014/main" id="{EC70334D-8A64-40F8-BA88-13610F7187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766" y="1054519"/>
            <a:ext cx="8939034" cy="5738219"/>
          </a:xfrm>
          <a:prstGeom prst="rect">
            <a:avLst/>
          </a:prstGeom>
        </p:spPr>
      </p:pic>
      <p:sp>
        <p:nvSpPr>
          <p:cNvPr id="7" name="TextBox 6">
            <a:extLst>
              <a:ext uri="{FF2B5EF4-FFF2-40B4-BE49-F238E27FC236}">
                <a16:creationId xmlns:a16="http://schemas.microsoft.com/office/drawing/2014/main" id="{58755819-856A-49F8-A504-CAD4C7CD8702}"/>
              </a:ext>
            </a:extLst>
          </p:cNvPr>
          <p:cNvSpPr txBox="1"/>
          <p:nvPr/>
        </p:nvSpPr>
        <p:spPr>
          <a:xfrm>
            <a:off x="3569969" y="5715000"/>
            <a:ext cx="3443507" cy="830997"/>
          </a:xfrm>
          <a:prstGeom prst="rect">
            <a:avLst/>
          </a:prstGeom>
          <a:solidFill>
            <a:srgbClr val="FFFF00"/>
          </a:solidFill>
          <a:ln>
            <a:solidFill>
              <a:schemeClr val="tx1"/>
            </a:solidFill>
          </a:ln>
        </p:spPr>
        <p:txBody>
          <a:bodyPr wrap="none" rtlCol="0">
            <a:spAutoFit/>
          </a:bodyPr>
          <a:lstStyle/>
          <a:p>
            <a:pPr algn="ctr"/>
            <a:r>
              <a:rPr lang="en-US" sz="2400" dirty="0"/>
              <a:t>Under Negotiation with</a:t>
            </a:r>
          </a:p>
          <a:p>
            <a:pPr algn="ctr"/>
            <a:r>
              <a:rPr lang="en-US" sz="2400" dirty="0"/>
              <a:t>Large National Companies</a:t>
            </a:r>
          </a:p>
        </p:txBody>
      </p:sp>
      <p:cxnSp>
        <p:nvCxnSpPr>
          <p:cNvPr id="5" name="Straight Arrow Connector 4">
            <a:extLst>
              <a:ext uri="{FF2B5EF4-FFF2-40B4-BE49-F238E27FC236}">
                <a16:creationId xmlns:a16="http://schemas.microsoft.com/office/drawing/2014/main" id="{AA9DA0AC-E689-4A58-8547-ADF9C3108ECF}"/>
              </a:ext>
            </a:extLst>
          </p:cNvPr>
          <p:cNvCxnSpPr>
            <a:cxnSpLocks/>
          </p:cNvCxnSpPr>
          <p:nvPr/>
        </p:nvCxnSpPr>
        <p:spPr>
          <a:xfrm flipV="1">
            <a:off x="3733800" y="5257800"/>
            <a:ext cx="152400" cy="457200"/>
          </a:xfrm>
          <a:prstGeom prst="straightConnector1">
            <a:avLst/>
          </a:prstGeom>
          <a:ln w="3175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803719-4B8B-4F90-B0E0-24A7EAC2B745}"/>
              </a:ext>
            </a:extLst>
          </p:cNvPr>
          <p:cNvCxnSpPr>
            <a:cxnSpLocks/>
          </p:cNvCxnSpPr>
          <p:nvPr/>
        </p:nvCxnSpPr>
        <p:spPr>
          <a:xfrm flipV="1">
            <a:off x="6858000" y="4495801"/>
            <a:ext cx="381000" cy="1219199"/>
          </a:xfrm>
          <a:prstGeom prst="straightConnector1">
            <a:avLst/>
          </a:prstGeom>
          <a:ln w="3175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549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52400" y="152400"/>
            <a:ext cx="88392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13913" y="384641"/>
              <a:ext cx="8096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Earth Conservancy Bliss Bank 3 Business Park</a:t>
              </a:r>
            </a:p>
          </p:txBody>
        </p:sp>
      </p:grpSp>
      <p:pic>
        <p:nvPicPr>
          <p:cNvPr id="6" name="Picture 5">
            <a:extLst>
              <a:ext uri="{FF2B5EF4-FFF2-40B4-BE49-F238E27FC236}">
                <a16:creationId xmlns:a16="http://schemas.microsoft.com/office/drawing/2014/main" id="{8AC3506C-450F-42C8-9240-CD05A035E89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463" y="1058530"/>
            <a:ext cx="8815137" cy="5723269"/>
          </a:xfrm>
          <a:prstGeom prst="rect">
            <a:avLst/>
          </a:prstGeom>
          <a:noFill/>
          <a:ln w="19050">
            <a:solidFill>
              <a:schemeClr val="tx2">
                <a:lumMod val="50000"/>
              </a:schemeClr>
            </a:solidFill>
          </a:ln>
        </p:spPr>
      </p:pic>
      <p:sp>
        <p:nvSpPr>
          <p:cNvPr id="7" name="Rectangle 6">
            <a:extLst>
              <a:ext uri="{FF2B5EF4-FFF2-40B4-BE49-F238E27FC236}">
                <a16:creationId xmlns:a16="http://schemas.microsoft.com/office/drawing/2014/main" id="{D6986A8E-BF9E-445A-A3DA-4C9E90FAEB9D}"/>
              </a:ext>
            </a:extLst>
          </p:cNvPr>
          <p:cNvSpPr/>
          <p:nvPr/>
        </p:nvSpPr>
        <p:spPr>
          <a:xfrm>
            <a:off x="272466" y="6096000"/>
            <a:ext cx="8623129" cy="587853"/>
          </a:xfrm>
          <a:prstGeom prst="rect">
            <a:avLst/>
          </a:prstGeom>
          <a:solidFill>
            <a:schemeClr val="accent5">
              <a:lumMod val="40000"/>
              <a:lumOff val="60000"/>
            </a:schemeClr>
          </a:solidFill>
          <a:ln w="38100">
            <a:solidFill>
              <a:srgbClr val="FF0000"/>
            </a:solidFill>
          </a:ln>
        </p:spPr>
        <p:txBody>
          <a:bodyPr wrap="square">
            <a:spAutoFit/>
          </a:bodyPr>
          <a:lstStyle/>
          <a:p>
            <a:pPr marL="0" marR="0">
              <a:lnSpc>
                <a:spcPct val="115000"/>
              </a:lnSpc>
              <a:spcBef>
                <a:spcPts val="0"/>
              </a:spcBef>
              <a:spcAft>
                <a:spcPts val="1000"/>
              </a:spcAft>
            </a:pPr>
            <a:r>
              <a:rPr lang="en-US" sz="2800" dirty="0">
                <a:ea typeface="Calibri" panose="020F0502020204030204" pitchFamily="34" charset="0"/>
                <a:cs typeface="Times New Roman" panose="02020603050405020304" pitchFamily="18" charset="0"/>
              </a:rPr>
              <a:t>Highwall to be backfilled as part of the Bliss Bank 3 Project</a:t>
            </a:r>
          </a:p>
        </p:txBody>
      </p:sp>
    </p:spTree>
    <p:extLst>
      <p:ext uri="{BB962C8B-B14F-4D97-AF65-F5344CB8AC3E}">
        <p14:creationId xmlns:p14="http://schemas.microsoft.com/office/powerpoint/2010/main" val="3267700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43000"/>
            <a:ext cx="8814582" cy="4419600"/>
          </a:xfrm>
        </p:spPr>
        <p:txBody>
          <a:bodyPr/>
          <a:lstStyle/>
          <a:p>
            <a:pPr eaLnBrk="1" hangingPunct="1">
              <a:spcBef>
                <a:spcPct val="0"/>
              </a:spcBef>
            </a:pPr>
            <a:r>
              <a:rPr lang="en-US" sz="5400" dirty="0"/>
              <a:t>The project is under construction (work began in mid-May)</a:t>
            </a:r>
          </a:p>
          <a:p>
            <a:pPr eaLnBrk="1" hangingPunct="1">
              <a:spcBef>
                <a:spcPct val="0"/>
              </a:spcBef>
            </a:pPr>
            <a:r>
              <a:rPr lang="en-US" sz="5400" dirty="0"/>
              <a:t>Two invoices have been paid </a:t>
            </a:r>
            <a:r>
              <a:rPr lang="en-US" sz="5400" dirty="0" err="1"/>
              <a:t>totalling</a:t>
            </a:r>
            <a:r>
              <a:rPr lang="en-US" sz="5400" dirty="0"/>
              <a:t> $97,698.45 (3.2%)</a:t>
            </a:r>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62165" y="5906192"/>
            <a:ext cx="372943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28, 2019)</a:t>
              </a:r>
              <a:endParaRPr lang="en-US" altLang="en-US" sz="4000" dirty="0">
                <a:solidFill>
                  <a:schemeClr val="bg1"/>
                </a:solidFill>
              </a:endParaRPr>
            </a:p>
          </p:txBody>
        </p:sp>
      </p:grpSp>
    </p:spTree>
    <p:extLst>
      <p:ext uri="{BB962C8B-B14F-4D97-AF65-F5344CB8AC3E}">
        <p14:creationId xmlns:p14="http://schemas.microsoft.com/office/powerpoint/2010/main" val="3984779469"/>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96787FA-4B27-444A-BA92-0682DA74557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399" y="1200719"/>
            <a:ext cx="8775529" cy="5484524"/>
          </a:xfrm>
          <a:prstGeom prst="rect">
            <a:avLst/>
          </a:prstGeom>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Project Construction – Clearing and Grubbing</a:t>
              </a:r>
            </a:p>
          </p:txBody>
        </p:sp>
      </p:grpSp>
    </p:spTree>
    <p:extLst>
      <p:ext uri="{BB962C8B-B14F-4D97-AF65-F5344CB8AC3E}">
        <p14:creationId xmlns:p14="http://schemas.microsoft.com/office/powerpoint/2010/main" val="3965272505"/>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02080" y="384641"/>
              <a:ext cx="81085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dirty="0">
                  <a:solidFill>
                    <a:schemeClr val="bg1"/>
                  </a:solidFill>
                </a:rPr>
                <a:t>Swoyersville Refuse Pile – Community Athletic Area</a:t>
              </a:r>
              <a:endParaRPr lang="en-US" altLang="en-US" dirty="0">
                <a:solidFill>
                  <a:schemeClr val="bg1"/>
                </a:solidFill>
              </a:endParaRPr>
            </a:p>
          </p:txBody>
        </p:sp>
      </p:grpSp>
      <p:pic>
        <p:nvPicPr>
          <p:cNvPr id="6" name="Picture 5">
            <a:extLst>
              <a:ext uri="{FF2B5EF4-FFF2-40B4-BE49-F238E27FC236}">
                <a16:creationId xmlns:a16="http://schemas.microsoft.com/office/drawing/2014/main" id="{CF8DC8A1-CD0E-4AE4-BC5E-A43AAF1D04B8}"/>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76200" y="1054520"/>
            <a:ext cx="8991600" cy="572727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E912B1D-0792-41C3-938E-8657EC4EE075}"/>
              </a:ext>
            </a:extLst>
          </p:cNvPr>
          <p:cNvSpPr txBox="1"/>
          <p:nvPr/>
        </p:nvSpPr>
        <p:spPr>
          <a:xfrm>
            <a:off x="76200" y="1071226"/>
            <a:ext cx="8991600" cy="5693866"/>
          </a:xfrm>
          <a:prstGeom prst="rect">
            <a:avLst/>
          </a:prstGeom>
          <a:solidFill>
            <a:schemeClr val="tx1">
              <a:lumMod val="75000"/>
              <a:lumOff val="25000"/>
            </a:schemeClr>
          </a:solidFill>
        </p:spPr>
        <p:txBody>
          <a:bodyPr wrap="square" rtlCol="0">
            <a:spAutoFit/>
          </a:bodyPr>
          <a:lstStyle/>
          <a:p>
            <a:r>
              <a:rPr lang="en-US" sz="2800" dirty="0">
                <a:solidFill>
                  <a:srgbClr val="FFFF00"/>
                </a:solidFill>
              </a:rPr>
              <a:t>The Swoyersville coal refuse pile is an abandoned coal refuse pile and associated coal silt basins from the long-abandoned Harry E colliery and coal breaker. The entire Swoyersville refuse site encompasses approximately 55 acres containing approximately 4 million +/- cubic yards of coal refuse and waste rock material.  Approximately 2.8 million +/- cubic yards of the refuse material is anticipated to be usable as fuel for electric cogeneration facilities that utilize waste coal.</a:t>
            </a:r>
          </a:p>
          <a:p>
            <a:r>
              <a:rPr lang="en-US" sz="2800" dirty="0">
                <a:solidFill>
                  <a:srgbClr val="FFFF00"/>
                </a:solidFill>
              </a:rPr>
              <a:t>The project proposed for funding with AML Pilot Program funding will result in the complete reclamation of 7.5 acres of AML at the Swoyersville refuse pile site.  7.5 acres will be transferred to Swoyersville Borough for the development of community recreational facilities. </a:t>
            </a:r>
            <a:endParaRPr lang="en-US" sz="2800" dirty="0">
              <a:solidFill>
                <a:srgbClr val="FFFF00"/>
              </a:solidFill>
              <a:effectLst/>
            </a:endParaRPr>
          </a:p>
        </p:txBody>
      </p:sp>
    </p:spTree>
    <p:extLst>
      <p:ext uri="{BB962C8B-B14F-4D97-AF65-F5344CB8AC3E}">
        <p14:creationId xmlns:p14="http://schemas.microsoft.com/office/powerpoint/2010/main" val="29292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5FB9FC-1B4D-4C0D-A216-8BC1BD30F38D}"/>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78921" y="1087177"/>
            <a:ext cx="8988879" cy="5694623"/>
          </a:xfrm>
          <a:prstGeom prst="rect">
            <a:avLst/>
          </a:prstGeom>
          <a:ln>
            <a:noFill/>
          </a:ln>
          <a:extLst>
            <a:ext uri="{53640926-AAD7-44D8-BBD7-CCE9431645EC}">
              <a14:shadowObscured xmlns:a14="http://schemas.microsoft.com/office/drawing/2010/main"/>
            </a:ext>
          </a:extLst>
        </p:spPr>
      </p:pic>
      <p:grpSp>
        <p:nvGrpSpPr>
          <p:cNvPr id="19458" name="Group 9"/>
          <p:cNvGrpSpPr>
            <a:grpSpLocks/>
          </p:cNvGrpSpPr>
          <p:nvPr/>
        </p:nvGrpSpPr>
        <p:grpSpPr bwMode="auto">
          <a:xfrm>
            <a:off x="76200" y="152400"/>
            <a:ext cx="8991600" cy="768136"/>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02080" y="384641"/>
              <a:ext cx="81085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dirty="0">
                  <a:solidFill>
                    <a:schemeClr val="bg1"/>
                  </a:solidFill>
                </a:rPr>
                <a:t>Swoyersville Refuse Pile – Community Athletic Area</a:t>
              </a:r>
              <a:endParaRPr lang="en-US" altLang="en-US" dirty="0">
                <a:solidFill>
                  <a:schemeClr val="bg1"/>
                </a:solidFill>
              </a:endParaRPr>
            </a:p>
          </p:txBody>
        </p:sp>
      </p:grpSp>
      <p:sp>
        <p:nvSpPr>
          <p:cNvPr id="6" name="TextBox 5">
            <a:extLst>
              <a:ext uri="{FF2B5EF4-FFF2-40B4-BE49-F238E27FC236}">
                <a16:creationId xmlns:a16="http://schemas.microsoft.com/office/drawing/2014/main" id="{3CDC9E7A-1FD8-437F-96D2-B19E9C022B62}"/>
              </a:ext>
            </a:extLst>
          </p:cNvPr>
          <p:cNvSpPr txBox="1"/>
          <p:nvPr/>
        </p:nvSpPr>
        <p:spPr>
          <a:xfrm>
            <a:off x="76200" y="924547"/>
            <a:ext cx="8991600" cy="5893921"/>
          </a:xfrm>
          <a:prstGeom prst="rect">
            <a:avLst/>
          </a:prstGeom>
          <a:solidFill>
            <a:schemeClr val="tx1">
              <a:lumMod val="75000"/>
              <a:lumOff val="25000"/>
              <a:alpha val="89000"/>
            </a:schemeClr>
          </a:solidFill>
        </p:spPr>
        <p:txBody>
          <a:bodyPr wrap="square" rtlCol="0">
            <a:spAutoFit/>
          </a:bodyPr>
          <a:lstStyle/>
          <a:p>
            <a:r>
              <a:rPr lang="en-US" sz="2900" dirty="0">
                <a:solidFill>
                  <a:srgbClr val="FFFF00"/>
                </a:solidFill>
              </a:rPr>
              <a:t>Keystone Reclamation Fuel Management LLC has long range plans to reclaim the entire Swoyersville coal refuse pile which would ultimately restore 55 acres of AML which could all be used for industrial/commercial/recreational development within Swoyersville Borough. The coal material will be removed from the site using a Government Financed Construction Contract (GFCC). The overall project will also help to improve water quality in the Abrahams Creek Watershed and reduce flooding by restoring/improving areas of floodplain along Abrahams Creek.  The community recreational facilities will provide for recreational opportunities for all residents of Swoyersville and the surrounding area.</a:t>
            </a:r>
            <a:endParaRPr lang="en-US" sz="2900" dirty="0">
              <a:solidFill>
                <a:srgbClr val="FFFF00"/>
              </a:solidFill>
              <a:effectLst/>
            </a:endParaRPr>
          </a:p>
        </p:txBody>
      </p:sp>
    </p:spTree>
    <p:extLst>
      <p:ext uri="{BB962C8B-B14F-4D97-AF65-F5344CB8AC3E}">
        <p14:creationId xmlns:p14="http://schemas.microsoft.com/office/powerpoint/2010/main" val="16529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AF344-9A5C-4791-825B-FD90FDA515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167406"/>
            <a:ext cx="8991600" cy="6686995"/>
          </a:xfrm>
          <a:prstGeom prst="rect">
            <a:avLst/>
          </a:prstGeom>
        </p:spPr>
      </p:pic>
      <p:sp>
        <p:nvSpPr>
          <p:cNvPr id="5" name="Rectangle 4">
            <a:extLst>
              <a:ext uri="{FF2B5EF4-FFF2-40B4-BE49-F238E27FC236}">
                <a16:creationId xmlns:a16="http://schemas.microsoft.com/office/drawing/2014/main" id="{69F9A796-B892-4C0E-95D1-24653DACC16F}"/>
              </a:ext>
            </a:extLst>
          </p:cNvPr>
          <p:cNvSpPr/>
          <p:nvPr/>
        </p:nvSpPr>
        <p:spPr>
          <a:xfrm rot="3143770">
            <a:off x="4778007" y="4182755"/>
            <a:ext cx="1207932" cy="11033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4CA854-9BFA-4FC9-B608-06A93E21F02F}"/>
              </a:ext>
            </a:extLst>
          </p:cNvPr>
          <p:cNvSpPr txBox="1"/>
          <p:nvPr/>
        </p:nvSpPr>
        <p:spPr>
          <a:xfrm rot="3044021">
            <a:off x="2507623" y="3840777"/>
            <a:ext cx="1197636" cy="307777"/>
          </a:xfrm>
          <a:prstGeom prst="rect">
            <a:avLst/>
          </a:prstGeom>
          <a:solidFill>
            <a:schemeClr val="bg1"/>
          </a:solidFill>
          <a:ln>
            <a:solidFill>
              <a:schemeClr val="tx1"/>
            </a:solidFill>
          </a:ln>
        </p:spPr>
        <p:txBody>
          <a:bodyPr wrap="none" rtlCol="0">
            <a:spAutoFit/>
          </a:bodyPr>
          <a:lstStyle/>
          <a:p>
            <a:r>
              <a:rPr lang="en-US" sz="1400" dirty="0"/>
              <a:t>Slocum Street</a:t>
            </a:r>
          </a:p>
        </p:txBody>
      </p:sp>
      <p:sp>
        <p:nvSpPr>
          <p:cNvPr id="10" name="TextBox 9">
            <a:extLst>
              <a:ext uri="{FF2B5EF4-FFF2-40B4-BE49-F238E27FC236}">
                <a16:creationId xmlns:a16="http://schemas.microsoft.com/office/drawing/2014/main" id="{E3769EFF-C9CE-4F70-B327-260EABDC1A0D}"/>
              </a:ext>
            </a:extLst>
          </p:cNvPr>
          <p:cNvSpPr txBox="1"/>
          <p:nvPr/>
        </p:nvSpPr>
        <p:spPr>
          <a:xfrm rot="18841706">
            <a:off x="2617202" y="1513605"/>
            <a:ext cx="1043747" cy="307777"/>
          </a:xfrm>
          <a:prstGeom prst="rect">
            <a:avLst/>
          </a:prstGeom>
          <a:solidFill>
            <a:schemeClr val="bg1"/>
          </a:solidFill>
          <a:ln>
            <a:solidFill>
              <a:schemeClr val="tx1"/>
            </a:solidFill>
          </a:ln>
        </p:spPr>
        <p:txBody>
          <a:bodyPr wrap="none" rtlCol="0">
            <a:spAutoFit/>
          </a:bodyPr>
          <a:lstStyle/>
          <a:p>
            <a:r>
              <a:rPr lang="en-US" sz="1400" dirty="0"/>
              <a:t>Main Street</a:t>
            </a:r>
          </a:p>
        </p:txBody>
      </p:sp>
      <p:sp>
        <p:nvSpPr>
          <p:cNvPr id="11" name="TextBox 10">
            <a:extLst>
              <a:ext uri="{FF2B5EF4-FFF2-40B4-BE49-F238E27FC236}">
                <a16:creationId xmlns:a16="http://schemas.microsoft.com/office/drawing/2014/main" id="{421610F9-FA3A-4DD4-8FB5-D3C3BEDDF559}"/>
              </a:ext>
            </a:extLst>
          </p:cNvPr>
          <p:cNvSpPr txBox="1"/>
          <p:nvPr/>
        </p:nvSpPr>
        <p:spPr>
          <a:xfrm rot="3066461">
            <a:off x="5668889" y="4156450"/>
            <a:ext cx="1037400" cy="307777"/>
          </a:xfrm>
          <a:prstGeom prst="rect">
            <a:avLst/>
          </a:prstGeom>
          <a:solidFill>
            <a:schemeClr val="bg1"/>
          </a:solidFill>
          <a:ln>
            <a:solidFill>
              <a:schemeClr val="tx1"/>
            </a:solidFill>
          </a:ln>
        </p:spPr>
        <p:txBody>
          <a:bodyPr wrap="none" rtlCol="0">
            <a:spAutoFit/>
          </a:bodyPr>
          <a:lstStyle/>
          <a:p>
            <a:r>
              <a:rPr lang="en-US" sz="1400" dirty="0"/>
              <a:t>Tripp Street</a:t>
            </a:r>
          </a:p>
        </p:txBody>
      </p:sp>
      <p:sp>
        <p:nvSpPr>
          <p:cNvPr id="12" name="TextBox 11">
            <a:extLst>
              <a:ext uri="{FF2B5EF4-FFF2-40B4-BE49-F238E27FC236}">
                <a16:creationId xmlns:a16="http://schemas.microsoft.com/office/drawing/2014/main" id="{A35B50C0-B111-4DB5-A741-A5C3C139D50B}"/>
              </a:ext>
            </a:extLst>
          </p:cNvPr>
          <p:cNvSpPr txBox="1"/>
          <p:nvPr/>
        </p:nvSpPr>
        <p:spPr>
          <a:xfrm rot="19336856">
            <a:off x="4642268" y="5755548"/>
            <a:ext cx="1182183" cy="307777"/>
          </a:xfrm>
          <a:prstGeom prst="rect">
            <a:avLst/>
          </a:prstGeom>
          <a:solidFill>
            <a:schemeClr val="bg1"/>
          </a:solidFill>
          <a:ln>
            <a:solidFill>
              <a:schemeClr val="tx1"/>
            </a:solidFill>
          </a:ln>
        </p:spPr>
        <p:txBody>
          <a:bodyPr wrap="none" rtlCol="0">
            <a:spAutoFit/>
          </a:bodyPr>
          <a:lstStyle/>
          <a:p>
            <a:r>
              <a:rPr lang="en-US" sz="1400" dirty="0"/>
              <a:t>Church Street</a:t>
            </a:r>
          </a:p>
        </p:txBody>
      </p:sp>
      <p:sp>
        <p:nvSpPr>
          <p:cNvPr id="13" name="TextBox 12">
            <a:extLst>
              <a:ext uri="{FF2B5EF4-FFF2-40B4-BE49-F238E27FC236}">
                <a16:creationId xmlns:a16="http://schemas.microsoft.com/office/drawing/2014/main" id="{831E46FA-8A53-4679-ACA8-714F73560B02}"/>
              </a:ext>
            </a:extLst>
          </p:cNvPr>
          <p:cNvSpPr txBox="1"/>
          <p:nvPr/>
        </p:nvSpPr>
        <p:spPr>
          <a:xfrm>
            <a:off x="685800" y="4949414"/>
            <a:ext cx="1502206" cy="1200329"/>
          </a:xfrm>
          <a:prstGeom prst="rect">
            <a:avLst/>
          </a:prstGeom>
          <a:solidFill>
            <a:schemeClr val="bg1"/>
          </a:solidFill>
          <a:ln w="31750">
            <a:solidFill>
              <a:srgbClr val="0000FF"/>
            </a:solidFill>
          </a:ln>
        </p:spPr>
        <p:txBody>
          <a:bodyPr wrap="none" rtlCol="0">
            <a:spAutoFit/>
          </a:bodyPr>
          <a:lstStyle/>
          <a:p>
            <a:pPr algn="ctr"/>
            <a:r>
              <a:rPr lang="en-US" dirty="0"/>
              <a:t>Land to be</a:t>
            </a:r>
          </a:p>
          <a:p>
            <a:pPr algn="ctr"/>
            <a:r>
              <a:rPr lang="en-US" dirty="0"/>
              <a:t>Transferred to</a:t>
            </a:r>
          </a:p>
          <a:p>
            <a:pPr algn="ctr"/>
            <a:r>
              <a:rPr lang="en-US" dirty="0"/>
              <a:t>Swoyersville</a:t>
            </a:r>
          </a:p>
          <a:p>
            <a:pPr algn="ctr"/>
            <a:r>
              <a:rPr lang="en-US" dirty="0"/>
              <a:t>Borough</a:t>
            </a:r>
          </a:p>
        </p:txBody>
      </p:sp>
      <p:cxnSp>
        <p:nvCxnSpPr>
          <p:cNvPr id="8" name="Straight Arrow Connector 7">
            <a:extLst>
              <a:ext uri="{FF2B5EF4-FFF2-40B4-BE49-F238E27FC236}">
                <a16:creationId xmlns:a16="http://schemas.microsoft.com/office/drawing/2014/main" id="{40688F48-8818-4CEA-AE8D-EFD853CCCA70}"/>
              </a:ext>
            </a:extLst>
          </p:cNvPr>
          <p:cNvCxnSpPr/>
          <p:nvPr/>
        </p:nvCxnSpPr>
        <p:spPr>
          <a:xfrm flipV="1">
            <a:off x="2209800" y="4810678"/>
            <a:ext cx="2514600" cy="447122"/>
          </a:xfrm>
          <a:prstGeom prst="straightConnector1">
            <a:avLst/>
          </a:prstGeom>
          <a:ln w="381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BCE9CD-EF61-4F29-8E20-8AFC027F13B1}"/>
              </a:ext>
            </a:extLst>
          </p:cNvPr>
          <p:cNvSpPr txBox="1"/>
          <p:nvPr/>
        </p:nvSpPr>
        <p:spPr>
          <a:xfrm>
            <a:off x="6553200" y="865491"/>
            <a:ext cx="2279470" cy="735522"/>
          </a:xfrm>
          <a:prstGeom prst="rect">
            <a:avLst/>
          </a:prstGeom>
          <a:solidFill>
            <a:srgbClr val="FFDBB7"/>
          </a:solidFill>
        </p:spPr>
        <p:txBody>
          <a:bodyPr wrap="none" lIns="0" tIns="0" rIns="0" bIns="0" rtlCol="0">
            <a:spAutoFit/>
          </a:bodyPr>
          <a:lstStyle/>
          <a:p>
            <a:pPr>
              <a:lnSpc>
                <a:spcPct val="150000"/>
              </a:lnSpc>
            </a:pPr>
            <a:r>
              <a:rPr lang="en-US" sz="1100" dirty="0"/>
              <a:t>GP-104</a:t>
            </a:r>
          </a:p>
          <a:p>
            <a:pPr>
              <a:lnSpc>
                <a:spcPct val="150000"/>
              </a:lnSpc>
            </a:pPr>
            <a:r>
              <a:rPr lang="en-US" sz="1100" dirty="0"/>
              <a:t>GFCC Boundary</a:t>
            </a:r>
          </a:p>
          <a:p>
            <a:pPr>
              <a:lnSpc>
                <a:spcPct val="150000"/>
              </a:lnSpc>
            </a:pPr>
            <a:r>
              <a:rPr lang="en-US" sz="1100" dirty="0"/>
              <a:t>Proposed Swoyersville Community Area</a:t>
            </a:r>
          </a:p>
        </p:txBody>
      </p:sp>
    </p:spTree>
    <p:extLst>
      <p:ext uri="{BB962C8B-B14F-4D97-AF65-F5344CB8AC3E}">
        <p14:creationId xmlns:p14="http://schemas.microsoft.com/office/powerpoint/2010/main" val="962538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355600"/>
            <a:ext cx="8751887" cy="660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r>
                <a:rPr lang="en-US" sz="2800" dirty="0">
                  <a:solidFill>
                    <a:prstClr val="white"/>
                  </a:solidFill>
                </a:rPr>
                <a:t>Swoyersville Refuse Pile – Community Athletic Area</a:t>
              </a:r>
              <a:endParaRPr lang="en-US" altLang="en-US" sz="2800" dirty="0">
                <a:solidFill>
                  <a:prstClr val="white"/>
                </a:solidFill>
              </a:endParaRPr>
            </a:p>
          </p:txBody>
        </p:sp>
      </p:grpSp>
      <p:pic>
        <p:nvPicPr>
          <p:cNvPr id="3" name="Picture 2">
            <a:extLst>
              <a:ext uri="{FF2B5EF4-FFF2-40B4-BE49-F238E27FC236}">
                <a16:creationId xmlns:a16="http://schemas.microsoft.com/office/drawing/2014/main" id="{F07ED90D-E16D-4FF2-86FE-213872C16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512" y="1143000"/>
            <a:ext cx="8751887" cy="5638800"/>
          </a:xfrm>
          <a:prstGeom prst="rect">
            <a:avLst/>
          </a:prstGeom>
        </p:spPr>
      </p:pic>
    </p:spTree>
    <p:extLst>
      <p:ext uri="{BB962C8B-B14F-4D97-AF65-F5344CB8AC3E}">
        <p14:creationId xmlns:p14="http://schemas.microsoft.com/office/powerpoint/2010/main" val="223022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96056" y="228600"/>
            <a:ext cx="8751887" cy="660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r>
                <a:rPr lang="en-US" sz="2800" dirty="0">
                  <a:solidFill>
                    <a:prstClr val="white"/>
                  </a:solidFill>
                </a:rPr>
                <a:t>Swoyersville Refuse Pile – Community Athletic Area</a:t>
              </a:r>
              <a:endParaRPr lang="en-US" altLang="en-US" sz="2800" dirty="0">
                <a:solidFill>
                  <a:prstClr val="white"/>
                </a:solidFill>
              </a:endParaRPr>
            </a:p>
          </p:txBody>
        </p:sp>
      </p:grpSp>
      <p:pic>
        <p:nvPicPr>
          <p:cNvPr id="3" name="Picture 2">
            <a:extLst>
              <a:ext uri="{FF2B5EF4-FFF2-40B4-BE49-F238E27FC236}">
                <a16:creationId xmlns:a16="http://schemas.microsoft.com/office/drawing/2014/main" id="{177BDEBD-8E4F-4CA3-A473-A3D83674B9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056" y="1066799"/>
            <a:ext cx="8688846" cy="5648437"/>
          </a:xfrm>
          <a:prstGeom prst="rect">
            <a:avLst/>
          </a:prstGeom>
        </p:spPr>
      </p:pic>
    </p:spTree>
    <p:extLst>
      <p:ext uri="{BB962C8B-B14F-4D97-AF65-F5344CB8AC3E}">
        <p14:creationId xmlns:p14="http://schemas.microsoft.com/office/powerpoint/2010/main" val="3193782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90500" y="1066800"/>
            <a:ext cx="8763000" cy="5603679"/>
          </a:xfrm>
        </p:spPr>
        <p:txBody>
          <a:bodyPr/>
          <a:lstStyle/>
          <a:p>
            <a:pPr eaLnBrk="1" hangingPunct="1">
              <a:spcBef>
                <a:spcPct val="0"/>
              </a:spcBef>
            </a:pPr>
            <a:r>
              <a:rPr lang="en-US" sz="3800" dirty="0"/>
              <a:t>Grant awarded to the Eastern Pennsylvania Coalition for Abandoned Mine Reclamation (EPCAMR).</a:t>
            </a:r>
          </a:p>
          <a:p>
            <a:pPr eaLnBrk="1" hangingPunct="1">
              <a:spcBef>
                <a:spcPct val="0"/>
              </a:spcBef>
            </a:pPr>
            <a:r>
              <a:rPr lang="en-US" sz="3800" dirty="0"/>
              <a:t>Project Start Date: October, 2018</a:t>
            </a:r>
          </a:p>
          <a:p>
            <a:pPr eaLnBrk="1" hangingPunct="1">
              <a:spcBef>
                <a:spcPct val="0"/>
              </a:spcBef>
            </a:pPr>
            <a:r>
              <a:rPr lang="en-US" sz="3800" dirty="0"/>
              <a:t>Scheduled Project Completion Date: October 31, 2023 </a:t>
            </a:r>
          </a:p>
          <a:p>
            <a:pPr eaLnBrk="1" hangingPunct="1">
              <a:spcBef>
                <a:spcPct val="0"/>
              </a:spcBef>
            </a:pPr>
            <a:r>
              <a:rPr lang="en-US" sz="3800" dirty="0"/>
              <a:t>Current Status: Under construction, two invoices paid to date totaling $202,136.85 (about 5% of the grant)</a:t>
            </a:r>
          </a:p>
          <a:p>
            <a:pPr marL="0" indent="0" eaLnBrk="1" hangingPunct="1">
              <a:spcBef>
                <a:spcPct val="0"/>
              </a:spcBef>
              <a:buNone/>
            </a:pPr>
            <a:endParaRPr lang="en-US" sz="4000" dirty="0"/>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1170" y="6096000"/>
            <a:ext cx="2830430" cy="59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28, 2019)</a:t>
              </a:r>
              <a:endParaRPr lang="en-US" altLang="en-US" sz="4000" dirty="0">
                <a:solidFill>
                  <a:schemeClr val="bg1"/>
                </a:solidFill>
              </a:endParaRPr>
            </a:p>
          </p:txBody>
        </p:sp>
      </p:grpSp>
    </p:spTree>
    <p:extLst>
      <p:ext uri="{BB962C8B-B14F-4D97-AF65-F5344CB8AC3E}">
        <p14:creationId xmlns:p14="http://schemas.microsoft.com/office/powerpoint/2010/main" val="240156640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C7C2ED-4B07-47FA-846F-FB91FB09EA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47" y="1054520"/>
            <a:ext cx="9023350" cy="5727280"/>
          </a:xfrm>
          <a:prstGeom prst="rect">
            <a:avLst/>
          </a:prstGeom>
        </p:spPr>
      </p:pic>
      <p:grpSp>
        <p:nvGrpSpPr>
          <p:cNvPr id="15363" name="Group 9"/>
          <p:cNvGrpSpPr>
            <a:grpSpLocks/>
          </p:cNvGrpSpPr>
          <p:nvPr/>
        </p:nvGrpSpPr>
        <p:grpSpPr bwMode="auto">
          <a:xfrm>
            <a:off x="76200" y="152400"/>
            <a:ext cx="9020497" cy="863600"/>
            <a:chOff x="288977" y="355144"/>
            <a:chExt cx="8382000" cy="661312"/>
          </a:xfrm>
        </p:grpSpPr>
        <p:pic>
          <p:nvPicPr>
            <p:cNvPr id="1536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2017 AML Pilot Projects Location Map</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F3480F5-953B-4D27-966C-E0CBE41702A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066800"/>
            <a:ext cx="8839200" cy="5638800"/>
          </a:xfrm>
        </p:spPr>
      </p:pic>
      <p:pic>
        <p:nvPicPr>
          <p:cNvPr id="23555"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6145825"/>
            <a:ext cx="2451651" cy="5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578011" y="384641"/>
              <a:ext cx="80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Groundbreaking </a:t>
              </a:r>
              <a:r>
                <a:rPr lang="en-US" altLang="en-US" sz="2800" dirty="0">
                  <a:solidFill>
                    <a:schemeClr val="bg1"/>
                  </a:solidFill>
                </a:rPr>
                <a:t>(November 2018)</a:t>
              </a:r>
              <a:endParaRPr lang="en-US" altLang="en-US" sz="4000" dirty="0">
                <a:solidFill>
                  <a:schemeClr val="bg1"/>
                </a:solidFill>
              </a:endParaRPr>
            </a:p>
          </p:txBody>
        </p:sp>
      </p:grpSp>
    </p:spTree>
    <p:extLst>
      <p:ext uri="{BB962C8B-B14F-4D97-AF65-F5344CB8AC3E}">
        <p14:creationId xmlns:p14="http://schemas.microsoft.com/office/powerpoint/2010/main" val="2383682717"/>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Access Road</a:t>
              </a:r>
            </a:p>
          </p:txBody>
        </p:sp>
      </p:grpSp>
      <p:pic>
        <p:nvPicPr>
          <p:cNvPr id="5" name="Content Placeholder 4">
            <a:extLst>
              <a:ext uri="{FF2B5EF4-FFF2-40B4-BE49-F238E27FC236}">
                <a16:creationId xmlns:a16="http://schemas.microsoft.com/office/drawing/2014/main" id="{B0E42CDE-3028-426B-81E9-1AEB3AD11A7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52400" y="1010042"/>
            <a:ext cx="8839200" cy="5695558"/>
          </a:xfrm>
          <a:prstGeom prst="rect">
            <a:avLst/>
          </a:prstGeom>
        </p:spPr>
      </p:pic>
    </p:spTree>
    <p:extLst>
      <p:ext uri="{BB962C8B-B14F-4D97-AF65-F5344CB8AC3E}">
        <p14:creationId xmlns:p14="http://schemas.microsoft.com/office/powerpoint/2010/main" val="3451800473"/>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pic>
        <p:nvPicPr>
          <p:cNvPr id="4" name="Content Placeholder 3">
            <a:extLst>
              <a:ext uri="{FF2B5EF4-FFF2-40B4-BE49-F238E27FC236}">
                <a16:creationId xmlns:a16="http://schemas.microsoft.com/office/drawing/2014/main" id="{F256E91F-52AC-45E9-8B0B-218461509C16}"/>
              </a:ext>
            </a:extLst>
          </p:cNvPr>
          <p:cNvPicPr>
            <a:picLocks noGrp="1" noChangeAspect="1"/>
          </p:cNvPicPr>
          <p:nvPr>
            <p:ph idx="1"/>
          </p:nvPr>
        </p:nvPicPr>
        <p:blipFill>
          <a:blip r:embed="rId4" cstate="email">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a:ext>
            </a:extLst>
          </a:blip>
          <a:stretch>
            <a:fillRect/>
          </a:stretch>
        </p:blipFill>
        <p:spPr>
          <a:xfrm>
            <a:off x="152400" y="1066801"/>
            <a:ext cx="8839200" cy="5601334"/>
          </a:xfrm>
          <a:prstGeom prst="rect">
            <a:avLst/>
          </a:prstGeom>
        </p:spPr>
      </p:pic>
    </p:spTree>
    <p:extLst>
      <p:ext uri="{BB962C8B-B14F-4D97-AF65-F5344CB8AC3E}">
        <p14:creationId xmlns:p14="http://schemas.microsoft.com/office/powerpoint/2010/main" val="307687225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pic>
        <p:nvPicPr>
          <p:cNvPr id="4" name="Content Placeholder 3">
            <a:extLst>
              <a:ext uri="{FF2B5EF4-FFF2-40B4-BE49-F238E27FC236}">
                <a16:creationId xmlns:a16="http://schemas.microsoft.com/office/drawing/2014/main" id="{1241C77A-5E3E-4872-8AB2-C677CF8EDA85}"/>
              </a:ext>
            </a:extLst>
          </p:cNvPr>
          <p:cNvPicPr>
            <a:picLocks noGrp="1" noChangeAspect="1"/>
          </p:cNvPicPr>
          <p:nvPr>
            <p:ph idx="1"/>
          </p:nvPr>
        </p:nvPicPr>
        <p:blipFill rotWithShape="1">
          <a:blip r:embed="rId4" cstate="email">
            <a:extLst>
              <a:ext uri="{BEBA8EAE-BF5A-486C-A8C5-ECC9F3942E4B}">
                <a14:imgProps xmlns:a14="http://schemas.microsoft.com/office/drawing/2010/main">
                  <a14:imgLayer r:embed="rId5">
                    <a14:imgEffect>
                      <a14:brightnessContrast bright="23000"/>
                    </a14:imgEffect>
                  </a14:imgLayer>
                </a14:imgProps>
              </a:ext>
              <a:ext uri="{28A0092B-C50C-407E-A947-70E740481C1C}">
                <a14:useLocalDpi xmlns:a14="http://schemas.microsoft.com/office/drawing/2010/main"/>
              </a:ext>
            </a:extLst>
          </a:blip>
          <a:srcRect r="-458"/>
          <a:stretch/>
        </p:blipFill>
        <p:spPr>
          <a:xfrm>
            <a:off x="152400" y="1066799"/>
            <a:ext cx="8839200" cy="5603680"/>
          </a:xfrm>
          <a:prstGeom prst="rect">
            <a:avLst/>
          </a:prstGeom>
        </p:spPr>
      </p:pic>
    </p:spTree>
    <p:extLst>
      <p:ext uri="{BB962C8B-B14F-4D97-AF65-F5344CB8AC3E}">
        <p14:creationId xmlns:p14="http://schemas.microsoft.com/office/powerpoint/2010/main" val="1224027909"/>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pic>
        <p:nvPicPr>
          <p:cNvPr id="6" name="Content Placeholder 5">
            <a:extLst>
              <a:ext uri="{FF2B5EF4-FFF2-40B4-BE49-F238E27FC236}">
                <a16:creationId xmlns:a16="http://schemas.microsoft.com/office/drawing/2014/main" id="{A6A79D25-19DF-42B1-B8E5-550A6D8BF955}"/>
              </a:ext>
            </a:extLst>
          </p:cNvPr>
          <p:cNvPicPr>
            <a:picLocks noGrp="1" noChangeAspect="1"/>
          </p:cNvPicPr>
          <p:nvPr>
            <p:ph idx="1"/>
          </p:nvPr>
        </p:nvPicPr>
        <p:blipFill>
          <a:blip r:embed="rId4" cstate="email">
            <a:extLst>
              <a:ext uri="{BEBA8EAE-BF5A-486C-A8C5-ECC9F3942E4B}">
                <a14:imgProps xmlns:a14="http://schemas.microsoft.com/office/drawing/2010/main">
                  <a14:imgLayer r:embed="rId5">
                    <a14:imgEffect>
                      <a14:brightnessContrast bright="26000"/>
                    </a14:imgEffect>
                  </a14:imgLayer>
                </a14:imgProps>
              </a:ext>
              <a:ext uri="{28A0092B-C50C-407E-A947-70E740481C1C}">
                <a14:useLocalDpi xmlns:a14="http://schemas.microsoft.com/office/drawing/2010/main"/>
              </a:ext>
            </a:extLst>
          </a:blip>
          <a:stretch>
            <a:fillRect/>
          </a:stretch>
        </p:blipFill>
        <p:spPr>
          <a:xfrm>
            <a:off x="152399" y="1044678"/>
            <a:ext cx="8839199" cy="5625801"/>
          </a:xfrm>
        </p:spPr>
      </p:pic>
    </p:spTree>
    <p:extLst>
      <p:ext uri="{BB962C8B-B14F-4D97-AF65-F5344CB8AC3E}">
        <p14:creationId xmlns:p14="http://schemas.microsoft.com/office/powerpoint/2010/main" val="337558212"/>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pic>
        <p:nvPicPr>
          <p:cNvPr id="5" name="Content Placeholder 4">
            <a:extLst>
              <a:ext uri="{FF2B5EF4-FFF2-40B4-BE49-F238E27FC236}">
                <a16:creationId xmlns:a16="http://schemas.microsoft.com/office/drawing/2014/main" id="{0F839CD1-A5BD-407A-9561-5ADF12BEC89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50054" y="1038738"/>
            <a:ext cx="8839199" cy="5666862"/>
          </a:xfrm>
          <a:prstGeom prst="rect">
            <a:avLst/>
          </a:prstGeom>
        </p:spPr>
      </p:pic>
      <p:sp>
        <p:nvSpPr>
          <p:cNvPr id="2" name="TextBox 1">
            <a:extLst>
              <a:ext uri="{FF2B5EF4-FFF2-40B4-BE49-F238E27FC236}">
                <a16:creationId xmlns:a16="http://schemas.microsoft.com/office/drawing/2014/main" id="{A502C1DA-EF8E-4231-BCE0-38BBBECEBA65}"/>
              </a:ext>
            </a:extLst>
          </p:cNvPr>
          <p:cNvSpPr txBox="1"/>
          <p:nvPr/>
        </p:nvSpPr>
        <p:spPr>
          <a:xfrm>
            <a:off x="381000" y="5342208"/>
            <a:ext cx="4217052" cy="1077218"/>
          </a:xfrm>
          <a:prstGeom prst="rect">
            <a:avLst/>
          </a:prstGeom>
          <a:noFill/>
        </p:spPr>
        <p:txBody>
          <a:bodyPr wrap="none" rtlCol="0">
            <a:spAutoFit/>
          </a:bodyPr>
          <a:lstStyle/>
          <a:p>
            <a:r>
              <a:rPr lang="en-US" sz="3200" b="1" dirty="0">
                <a:solidFill>
                  <a:srgbClr val="FFFF00"/>
                </a:solidFill>
              </a:rPr>
              <a:t>Loader loading a Triaxle</a:t>
            </a:r>
          </a:p>
          <a:p>
            <a:r>
              <a:rPr lang="en-US" sz="3200" b="1" dirty="0">
                <a:solidFill>
                  <a:srgbClr val="FFFF00"/>
                </a:solidFill>
              </a:rPr>
              <a:t> with Refuse Material</a:t>
            </a:r>
          </a:p>
        </p:txBody>
      </p:sp>
    </p:spTree>
    <p:extLst>
      <p:ext uri="{BB962C8B-B14F-4D97-AF65-F5344CB8AC3E}">
        <p14:creationId xmlns:p14="http://schemas.microsoft.com/office/powerpoint/2010/main" val="3363669362"/>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399"/>
            <a:ext cx="8991600" cy="1033525"/>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Porter Floodplain Restoration Project</a:t>
              </a:r>
            </a:p>
          </p:txBody>
        </p:sp>
      </p:grpSp>
      <p:pic>
        <p:nvPicPr>
          <p:cNvPr id="19459" name="Picture 7"/>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6200" y="1295400"/>
            <a:ext cx="8991600" cy="550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76200" y="1281089"/>
            <a:ext cx="8991600" cy="5576911"/>
          </a:xfrm>
          <a:prstGeom prst="rect">
            <a:avLst/>
          </a:prstGeom>
          <a:solidFill>
            <a:schemeClr val="tx1">
              <a:lumMod val="65000"/>
              <a:lumOff val="35000"/>
              <a:alpha val="70000"/>
            </a:schemeClr>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3240" dirty="0">
                <a:solidFill>
                  <a:srgbClr val="FFFF00"/>
                </a:solidFill>
                <a:latin typeface="Arial" charset="0"/>
                <a:cs typeface="Arial" charset="0"/>
              </a:rPr>
              <a:t>The AML Pilot funding, in combination with other funding, will be used to remove 90,000 cubic yards of coal silt on approximately 10 acres  clogged stream land.  The coal silt material will be transported to Stoudt’s Ferry Preparation Company’s Auburn facility where it will be processed and sold.  Funding will also be used to create a missing portion of trail within the Schuylkill River Trail Network involving the reconditioning of an abandoned railroad bridge and the conversion of access roads into trails. </a:t>
            </a:r>
          </a:p>
        </p:txBody>
      </p:sp>
    </p:spTree>
    <p:extLst>
      <p:ext uri="{BB962C8B-B14F-4D97-AF65-F5344CB8AC3E}">
        <p14:creationId xmlns:p14="http://schemas.microsoft.com/office/powerpoint/2010/main" val="930567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76200"/>
            <a:ext cx="2514600" cy="5181600"/>
            <a:chOff x="288977" y="355144"/>
            <a:chExt cx="8382000" cy="661312"/>
          </a:xfrm>
        </p:grpSpPr>
        <p:pic>
          <p:nvPicPr>
            <p:cNvPr id="20486" name="Picture 5" descr="Aging 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02079" y="384641"/>
              <a:ext cx="8168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Porter Floodplain Restoration Project Location</a:t>
              </a:r>
            </a:p>
          </p:txBody>
        </p:sp>
      </p:grpSp>
      <p:pic>
        <p:nvPicPr>
          <p:cNvPr id="2" name="Picture 1">
            <a:extLst>
              <a:ext uri="{FF2B5EF4-FFF2-40B4-BE49-F238E27FC236}">
                <a16:creationId xmlns:a16="http://schemas.microsoft.com/office/drawing/2014/main" id="{1CC87221-6C96-4E43-B4E6-B90452DBDF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88762" y="76200"/>
            <a:ext cx="6387751" cy="6705600"/>
          </a:xfrm>
          <a:prstGeom prst="rect">
            <a:avLst/>
          </a:prstGeom>
          <a:ln w="19050">
            <a:solidFill>
              <a:schemeClr val="tx1"/>
            </a:solidFill>
          </a:ln>
        </p:spPr>
      </p:pic>
      <p:sp>
        <p:nvSpPr>
          <p:cNvPr id="3" name="TextBox 2">
            <a:extLst>
              <a:ext uri="{FF2B5EF4-FFF2-40B4-BE49-F238E27FC236}">
                <a16:creationId xmlns:a16="http://schemas.microsoft.com/office/drawing/2014/main" id="{9FF947E5-4F8A-48FE-8A71-6F4656D1E4EA}"/>
              </a:ext>
            </a:extLst>
          </p:cNvPr>
          <p:cNvSpPr txBox="1"/>
          <p:nvPr/>
        </p:nvSpPr>
        <p:spPr>
          <a:xfrm>
            <a:off x="7239000" y="5715000"/>
            <a:ext cx="1369286" cy="369332"/>
          </a:xfrm>
          <a:prstGeom prst="rect">
            <a:avLst/>
          </a:prstGeom>
          <a:solidFill>
            <a:schemeClr val="accent3">
              <a:lumMod val="40000"/>
              <a:lumOff val="60000"/>
            </a:schemeClr>
          </a:solidFill>
          <a:ln w="25400">
            <a:solidFill>
              <a:schemeClr val="tx1"/>
            </a:solidFill>
          </a:ln>
        </p:spPr>
        <p:txBody>
          <a:bodyPr wrap="none" rtlCol="0">
            <a:spAutoFit/>
          </a:bodyPr>
          <a:lstStyle/>
          <a:p>
            <a:r>
              <a:rPr lang="en-US" b="1" dirty="0"/>
              <a:t>Philadelphia</a:t>
            </a:r>
          </a:p>
        </p:txBody>
      </p:sp>
      <p:cxnSp>
        <p:nvCxnSpPr>
          <p:cNvPr id="5" name="Straight Arrow Connector 4">
            <a:extLst>
              <a:ext uri="{FF2B5EF4-FFF2-40B4-BE49-F238E27FC236}">
                <a16:creationId xmlns:a16="http://schemas.microsoft.com/office/drawing/2014/main" id="{3C474BD8-D262-4577-9F1E-EBCAB19893B3}"/>
              </a:ext>
            </a:extLst>
          </p:cNvPr>
          <p:cNvCxnSpPr>
            <a:cxnSpLocks/>
          </p:cNvCxnSpPr>
          <p:nvPr/>
        </p:nvCxnSpPr>
        <p:spPr>
          <a:xfrm flipH="1">
            <a:off x="3886200" y="990600"/>
            <a:ext cx="2895600" cy="609600"/>
          </a:xfrm>
          <a:prstGeom prst="straightConnector1">
            <a:avLst/>
          </a:prstGeom>
          <a:ln w="38100">
            <a:solidFill>
              <a:srgbClr val="0000CC"/>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EF943F-CAB6-4A7F-B7DE-635B2E1606B8}"/>
              </a:ext>
            </a:extLst>
          </p:cNvPr>
          <p:cNvSpPr txBox="1"/>
          <p:nvPr/>
        </p:nvSpPr>
        <p:spPr>
          <a:xfrm>
            <a:off x="6750728" y="621268"/>
            <a:ext cx="1725280" cy="369332"/>
          </a:xfrm>
          <a:prstGeom prst="rect">
            <a:avLst/>
          </a:prstGeom>
          <a:solidFill>
            <a:schemeClr val="accent3">
              <a:lumMod val="40000"/>
              <a:lumOff val="60000"/>
            </a:schemeClr>
          </a:solidFill>
          <a:ln w="25400">
            <a:solidFill>
              <a:schemeClr val="tx1"/>
            </a:solidFill>
          </a:ln>
        </p:spPr>
        <p:txBody>
          <a:bodyPr wrap="none" rtlCol="0">
            <a:spAutoFit/>
          </a:bodyPr>
          <a:lstStyle/>
          <a:p>
            <a:r>
              <a:rPr lang="en-US" b="1" dirty="0"/>
              <a:t>Project Location</a:t>
            </a:r>
          </a:p>
        </p:txBody>
      </p:sp>
    </p:spTree>
    <p:extLst>
      <p:ext uri="{BB962C8B-B14F-4D97-AF65-F5344CB8AC3E}">
        <p14:creationId xmlns:p14="http://schemas.microsoft.com/office/powerpoint/2010/main" val="79897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76200"/>
            <a:ext cx="8991600" cy="787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Porter Floodplain Restoration Project</a:t>
              </a:r>
            </a:p>
          </p:txBody>
        </p:sp>
      </p:grpSp>
      <p:pic>
        <p:nvPicPr>
          <p:cNvPr id="6" name="Picture 5">
            <a:extLst>
              <a:ext uri="{FF2B5EF4-FFF2-40B4-BE49-F238E27FC236}">
                <a16:creationId xmlns:a16="http://schemas.microsoft.com/office/drawing/2014/main" id="{27799EDB-0D0B-4990-9F2D-38544B894A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10" y="930804"/>
            <a:ext cx="8987589" cy="5816977"/>
          </a:xfrm>
          <a:prstGeom prst="rect">
            <a:avLst/>
          </a:prstGeom>
        </p:spPr>
      </p:pic>
      <p:sp>
        <p:nvSpPr>
          <p:cNvPr id="2" name="TextBox 1">
            <a:extLst>
              <a:ext uri="{FF2B5EF4-FFF2-40B4-BE49-F238E27FC236}">
                <a16:creationId xmlns:a16="http://schemas.microsoft.com/office/drawing/2014/main" id="{A20577D6-8945-4402-8A2A-EAB95741F905}"/>
              </a:ext>
            </a:extLst>
          </p:cNvPr>
          <p:cNvSpPr txBox="1"/>
          <p:nvPr/>
        </p:nvSpPr>
        <p:spPr>
          <a:xfrm>
            <a:off x="76200" y="930803"/>
            <a:ext cx="8983335" cy="5816977"/>
          </a:xfrm>
          <a:prstGeom prst="rect">
            <a:avLst/>
          </a:prstGeom>
          <a:solidFill>
            <a:schemeClr val="tx1">
              <a:lumMod val="75000"/>
              <a:lumOff val="25000"/>
              <a:alpha val="81000"/>
            </a:schemeClr>
          </a:solidFill>
        </p:spPr>
        <p:txBody>
          <a:bodyPr wrap="square" rtlCol="0">
            <a:spAutoFit/>
          </a:bodyPr>
          <a:lstStyle/>
          <a:p>
            <a:pPr marL="571500" indent="-571500">
              <a:buFont typeface="Arial" panose="020B0604020202020204" pitchFamily="34" charset="0"/>
              <a:buChar char="•"/>
            </a:pPr>
            <a:r>
              <a:rPr lang="en-US" sz="4400" dirty="0">
                <a:solidFill>
                  <a:srgbClr val="FFFF00"/>
                </a:solidFill>
              </a:rPr>
              <a:t>The Schuylkill River Trail (SRT) attracts over 2.0 million hikers, bikers, and other pedestrians every year to southeastern Pennsylvania for recreational and Commuting purposes</a:t>
            </a:r>
          </a:p>
          <a:p>
            <a:r>
              <a:rPr lang="en-US" sz="2800" dirty="0">
                <a:solidFill>
                  <a:srgbClr val="FFFF00"/>
                </a:solidFill>
              </a:rPr>
              <a:t> </a:t>
            </a:r>
          </a:p>
          <a:p>
            <a:pPr marL="571500" indent="-571500">
              <a:buFont typeface="Arial" panose="020B0604020202020204" pitchFamily="34" charset="0"/>
              <a:buChar char="•"/>
            </a:pPr>
            <a:r>
              <a:rPr lang="en-US" sz="4000" dirty="0">
                <a:solidFill>
                  <a:srgbClr val="FFFF00"/>
                </a:solidFill>
              </a:rPr>
              <a:t>Approximately 65,000 people annually use the SRT in Schuylkill County</a:t>
            </a:r>
            <a:endParaRPr lang="en-US" sz="3200" dirty="0">
              <a:solidFill>
                <a:srgbClr val="FFFF00"/>
              </a:solidFill>
            </a:endParaRPr>
          </a:p>
        </p:txBody>
      </p:sp>
    </p:spTree>
    <p:extLst>
      <p:ext uri="{BB962C8B-B14F-4D97-AF65-F5344CB8AC3E}">
        <p14:creationId xmlns:p14="http://schemas.microsoft.com/office/powerpoint/2010/main" val="157168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Future Trail Bridge over Schuylkill River</a:t>
              </a:r>
            </a:p>
          </p:txBody>
        </p:sp>
      </p:grpSp>
      <p:pic>
        <p:nvPicPr>
          <p:cNvPr id="5" name="Content Placeholder 4">
            <a:extLst>
              <a:ext uri="{FF2B5EF4-FFF2-40B4-BE49-F238E27FC236}">
                <a16:creationId xmlns:a16="http://schemas.microsoft.com/office/drawing/2014/main" id="{0414F5AA-9CF4-48B4-8857-77DE124A5BD7}"/>
              </a:ext>
            </a:extLst>
          </p:cNvPr>
          <p:cNvPicPr>
            <a:picLocks noGrp="1" noChangeAspect="1"/>
          </p:cNvPicPr>
          <p:nvPr>
            <p:ph idx="1"/>
          </p:nvPr>
        </p:nvPicPr>
        <p:blipFill>
          <a:blip r:embed="rId3"/>
          <a:stretch>
            <a:fillRect/>
          </a:stretch>
        </p:blipFill>
        <p:spPr>
          <a:xfrm>
            <a:off x="152400" y="1030232"/>
            <a:ext cx="8839200" cy="5640247"/>
          </a:xfrm>
          <a:prstGeom prst="rect">
            <a:avLst/>
          </a:prstGeom>
        </p:spPr>
      </p:pic>
    </p:spTree>
    <p:extLst>
      <p:ext uri="{BB962C8B-B14F-4D97-AF65-F5344CB8AC3E}">
        <p14:creationId xmlns:p14="http://schemas.microsoft.com/office/powerpoint/2010/main" val="317102531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52400" y="1122363"/>
            <a:ext cx="8839200" cy="5384800"/>
          </a:xfrm>
        </p:spPr>
        <p:txBody>
          <a:bodyPr/>
          <a:lstStyle/>
          <a:p>
            <a:pPr marL="0" lvl="0" indent="0">
              <a:buNone/>
            </a:pPr>
            <a:r>
              <a:rPr lang="en-US" dirty="0">
                <a:solidFill>
                  <a:srgbClr val="0000CC"/>
                </a:solidFill>
              </a:rPr>
              <a:t>In addition to eliminating a number high-priority AML/AMD features, benefits of the projects include:</a:t>
            </a:r>
          </a:p>
          <a:p>
            <a:pPr lvl="0"/>
            <a:r>
              <a:rPr lang="en-US" sz="3600" dirty="0"/>
              <a:t>development of a youth sports complex</a:t>
            </a:r>
          </a:p>
          <a:p>
            <a:pPr lvl="0"/>
            <a:r>
              <a:rPr lang="en-US" sz="3600" dirty="0"/>
              <a:t>creation or expansion of several industrial and/or business parks</a:t>
            </a:r>
          </a:p>
          <a:p>
            <a:pPr lvl="0"/>
            <a:r>
              <a:rPr lang="en-US" sz="3600" dirty="0"/>
              <a:t>a new housing development</a:t>
            </a:r>
          </a:p>
          <a:p>
            <a:pPr lvl="0"/>
            <a:r>
              <a:rPr lang="en-US" sz="3600" dirty="0"/>
              <a:t>protection of college campus buildings and surrounding grounds from future mine subsidence issues</a:t>
            </a:r>
          </a:p>
          <a:p>
            <a:pPr eaLnBrk="1" hangingPunct="1">
              <a:lnSpc>
                <a:spcPct val="150000"/>
              </a:lnSpc>
              <a:spcBef>
                <a:spcPct val="0"/>
              </a:spcBef>
              <a:defRPr/>
            </a:pPr>
            <a:endParaRPr lang="en-US" dirty="0"/>
          </a:p>
          <a:p>
            <a:pPr marL="0" indent="0">
              <a:buFont typeface="Arial" charset="0"/>
              <a:buNone/>
              <a:defRPr/>
            </a:pPr>
            <a:endParaRPr lang="en-US" b="1" dirty="0"/>
          </a:p>
        </p:txBody>
      </p:sp>
      <p:pic>
        <p:nvPicPr>
          <p:cNvPr id="12291"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03791" y="5953126"/>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152400" y="228600"/>
            <a:ext cx="8839200" cy="787400"/>
            <a:chOff x="288977" y="355144"/>
            <a:chExt cx="8382000" cy="661312"/>
          </a:xfrm>
        </p:grpSpPr>
        <p:pic>
          <p:nvPicPr>
            <p:cNvPr id="12293"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Significant Benefits</a:t>
              </a:r>
            </a:p>
          </p:txBody>
        </p:sp>
      </p:gr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76200"/>
            <a:ext cx="8991600" cy="787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02080" y="384641"/>
              <a:ext cx="81085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800" dirty="0">
                  <a:solidFill>
                    <a:schemeClr val="bg1"/>
                  </a:solidFill>
                </a:rPr>
                <a:t>Abandoned Railroad Bridge to be Restored</a:t>
              </a:r>
            </a:p>
          </p:txBody>
        </p:sp>
      </p:grpSp>
      <p:pic>
        <p:nvPicPr>
          <p:cNvPr id="3" name="Picture 2">
            <a:extLst>
              <a:ext uri="{FF2B5EF4-FFF2-40B4-BE49-F238E27FC236}">
                <a16:creationId xmlns:a16="http://schemas.microsoft.com/office/drawing/2014/main" id="{5AE33328-B458-449A-9496-FAA61C739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990600"/>
            <a:ext cx="8991600" cy="5791199"/>
          </a:xfrm>
          <a:prstGeom prst="rect">
            <a:avLst/>
          </a:prstGeom>
        </p:spPr>
      </p:pic>
    </p:spTree>
    <p:extLst>
      <p:ext uri="{BB962C8B-B14F-4D97-AF65-F5344CB8AC3E}">
        <p14:creationId xmlns:p14="http://schemas.microsoft.com/office/powerpoint/2010/main" val="37226680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0" y="76200"/>
            <a:ext cx="8991600" cy="787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02080" y="384641"/>
              <a:ext cx="81085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800" dirty="0">
                  <a:solidFill>
                    <a:schemeClr val="bg1"/>
                  </a:solidFill>
                </a:rPr>
                <a:t>Abandoned Railroad Bridge to be Restored</a:t>
              </a:r>
            </a:p>
          </p:txBody>
        </p:sp>
      </p:grpSp>
      <p:pic>
        <p:nvPicPr>
          <p:cNvPr id="3" name="Picture 2">
            <a:extLst>
              <a:ext uri="{FF2B5EF4-FFF2-40B4-BE49-F238E27FC236}">
                <a16:creationId xmlns:a16="http://schemas.microsoft.com/office/drawing/2014/main" id="{B6DF10A3-5CB0-481C-9639-9C10A275B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934970"/>
            <a:ext cx="8991600" cy="5923029"/>
          </a:xfrm>
          <a:prstGeom prst="rect">
            <a:avLst/>
          </a:prstGeom>
        </p:spPr>
      </p:pic>
    </p:spTree>
    <p:extLst>
      <p:ext uri="{BB962C8B-B14F-4D97-AF65-F5344CB8AC3E}">
        <p14:creationId xmlns:p14="http://schemas.microsoft.com/office/powerpoint/2010/main" val="2396391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63442"/>
            <a:ext cx="8763000" cy="5507037"/>
          </a:xfrm>
        </p:spPr>
        <p:txBody>
          <a:bodyPr/>
          <a:lstStyle/>
          <a:p>
            <a:pPr lvl="0"/>
            <a:r>
              <a:rPr lang="en-US" dirty="0"/>
              <a:t>Work on excavating and hauling coal refuse from the site began in the winter of 2018.</a:t>
            </a:r>
          </a:p>
          <a:p>
            <a:pPr lvl="0"/>
            <a:r>
              <a:rPr lang="en-US" dirty="0"/>
              <a:t>The contractor has invoiced $120,000 for the excavation and hauling of the coal refuse.</a:t>
            </a:r>
          </a:p>
          <a:p>
            <a:pPr lvl="0"/>
            <a:r>
              <a:rPr lang="en-US" dirty="0"/>
              <a:t>The contractor estimates the excavation and hauling portion of the project is 15% completed.</a:t>
            </a:r>
          </a:p>
          <a:p>
            <a:pPr lvl="0"/>
            <a:r>
              <a:rPr lang="en-US" dirty="0"/>
              <a:t>Easements for the trail have been completed.</a:t>
            </a:r>
          </a:p>
          <a:p>
            <a:pPr lvl="0"/>
            <a:r>
              <a:rPr lang="en-US" dirty="0"/>
              <a:t>Trail design contracts have been executed.</a:t>
            </a:r>
          </a:p>
          <a:p>
            <a:pPr lvl="0"/>
            <a:r>
              <a:rPr lang="en-US" dirty="0"/>
              <a:t>OSMRE completed a site inspection of the project on May 16, 2019.</a:t>
            </a:r>
          </a:p>
          <a:p>
            <a:pPr marL="0" indent="0" eaLnBrk="1" hangingPunct="1">
              <a:spcBef>
                <a:spcPct val="0"/>
              </a:spcBef>
              <a:buNone/>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0862" y="6252172"/>
            <a:ext cx="2090738" cy="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24, 2019)</a:t>
              </a:r>
              <a:endParaRPr lang="en-US" altLang="en-US" sz="4000" dirty="0">
                <a:solidFill>
                  <a:schemeClr val="bg1"/>
                </a:solidFill>
              </a:endParaRPr>
            </a:p>
          </p:txBody>
        </p:sp>
      </p:grpSp>
    </p:spTree>
    <p:extLst>
      <p:ext uri="{BB962C8B-B14F-4D97-AF65-F5344CB8AC3E}">
        <p14:creationId xmlns:p14="http://schemas.microsoft.com/office/powerpoint/2010/main" val="4270851636"/>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589241AD-C832-461B-A7A3-D91F129A0478}"/>
              </a:ext>
            </a:extLst>
          </p:cNvPr>
          <p:cNvPicPr>
            <a:picLocks noGrp="1" noChangeAspect="1"/>
          </p:cNvPicPr>
          <p:nvPr>
            <p:ph idx="1"/>
          </p:nvPr>
        </p:nvPicPr>
        <p:blipFill>
          <a:blip r:embed="rId2"/>
          <a:stretch>
            <a:fillRect/>
          </a:stretch>
        </p:blipFill>
        <p:spPr>
          <a:xfrm>
            <a:off x="164928" y="1066800"/>
            <a:ext cx="8826671" cy="5603679"/>
          </a:xfrm>
          <a:prstGeom prst="rect">
            <a:avLst/>
          </a:prstGeom>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spTree>
    <p:extLst>
      <p:ext uri="{BB962C8B-B14F-4D97-AF65-F5344CB8AC3E}">
        <p14:creationId xmlns:p14="http://schemas.microsoft.com/office/powerpoint/2010/main" val="2647212870"/>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762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a:solidFill>
                    <a:schemeClr val="bg1"/>
                  </a:solidFill>
                </a:rPr>
                <a:t>Donaldson Culm Bank Stream Restoration</a:t>
              </a:r>
            </a:p>
          </p:txBody>
        </p:sp>
      </p:grpSp>
      <p:pic>
        <p:nvPicPr>
          <p:cNvPr id="3" name="Picture 2">
            <a:extLst>
              <a:ext uri="{FF2B5EF4-FFF2-40B4-BE49-F238E27FC236}">
                <a16:creationId xmlns:a16="http://schemas.microsoft.com/office/drawing/2014/main" id="{2752F54E-9679-42BC-BE17-073006AE29AA}"/>
              </a:ext>
            </a:extLst>
          </p:cNvPr>
          <p:cNvPicPr>
            <a:picLocks noChangeAspect="1"/>
          </p:cNvPicPr>
          <p:nvPr/>
        </p:nvPicPr>
        <p:blipFill>
          <a:blip r:embed="rId3"/>
          <a:stretch>
            <a:fillRect/>
          </a:stretch>
        </p:blipFill>
        <p:spPr>
          <a:xfrm>
            <a:off x="66583" y="978321"/>
            <a:ext cx="9001217" cy="5879680"/>
          </a:xfrm>
          <a:prstGeom prst="rect">
            <a:avLst/>
          </a:prstGeom>
        </p:spPr>
      </p:pic>
      <p:sp>
        <p:nvSpPr>
          <p:cNvPr id="4" name="TextBox 3">
            <a:extLst>
              <a:ext uri="{FF2B5EF4-FFF2-40B4-BE49-F238E27FC236}">
                <a16:creationId xmlns:a16="http://schemas.microsoft.com/office/drawing/2014/main" id="{04FF90C5-89E0-4D58-AC46-2B9EB32306FC}"/>
              </a:ext>
            </a:extLst>
          </p:cNvPr>
          <p:cNvSpPr txBox="1"/>
          <p:nvPr/>
        </p:nvSpPr>
        <p:spPr>
          <a:xfrm>
            <a:off x="7467600" y="1066800"/>
            <a:ext cx="1535432" cy="707886"/>
          </a:xfrm>
          <a:prstGeom prst="rect">
            <a:avLst/>
          </a:prstGeom>
          <a:solidFill>
            <a:schemeClr val="accent2">
              <a:lumMod val="40000"/>
              <a:lumOff val="60000"/>
            </a:schemeClr>
          </a:solidFill>
          <a:ln w="25400">
            <a:solidFill>
              <a:srgbClr val="C00000"/>
            </a:solidFill>
          </a:ln>
        </p:spPr>
        <p:txBody>
          <a:bodyPr wrap="square" rtlCol="0">
            <a:spAutoFit/>
          </a:bodyPr>
          <a:lstStyle/>
          <a:p>
            <a:r>
              <a:rPr lang="en-US" sz="2000" dirty="0"/>
              <a:t>Village of</a:t>
            </a:r>
          </a:p>
          <a:p>
            <a:r>
              <a:rPr lang="en-US" sz="2000" dirty="0"/>
              <a:t>Donaldson</a:t>
            </a:r>
          </a:p>
        </p:txBody>
      </p:sp>
      <p:sp>
        <p:nvSpPr>
          <p:cNvPr id="8" name="TextBox 7">
            <a:extLst>
              <a:ext uri="{FF2B5EF4-FFF2-40B4-BE49-F238E27FC236}">
                <a16:creationId xmlns:a16="http://schemas.microsoft.com/office/drawing/2014/main" id="{E4944539-9A2E-40CC-B845-7278084586B0}"/>
              </a:ext>
            </a:extLst>
          </p:cNvPr>
          <p:cNvSpPr txBox="1"/>
          <p:nvPr/>
        </p:nvSpPr>
        <p:spPr>
          <a:xfrm>
            <a:off x="152400" y="1066800"/>
            <a:ext cx="2286000" cy="707886"/>
          </a:xfrm>
          <a:prstGeom prst="rect">
            <a:avLst/>
          </a:prstGeom>
          <a:solidFill>
            <a:schemeClr val="accent2">
              <a:lumMod val="40000"/>
              <a:lumOff val="60000"/>
            </a:schemeClr>
          </a:solidFill>
          <a:ln w="25400">
            <a:solidFill>
              <a:srgbClr val="C00000"/>
            </a:solidFill>
          </a:ln>
        </p:spPr>
        <p:txBody>
          <a:bodyPr wrap="square" rtlCol="0">
            <a:spAutoFit/>
          </a:bodyPr>
          <a:lstStyle/>
          <a:p>
            <a:r>
              <a:rPr lang="en-US" sz="2000" dirty="0"/>
              <a:t>Donaldson Culm</a:t>
            </a:r>
          </a:p>
          <a:p>
            <a:r>
              <a:rPr lang="en-US" sz="2000" dirty="0"/>
              <a:t>Bank Project Limits</a:t>
            </a:r>
          </a:p>
        </p:txBody>
      </p:sp>
      <p:cxnSp>
        <p:nvCxnSpPr>
          <p:cNvPr id="6" name="Straight Arrow Connector 5">
            <a:extLst>
              <a:ext uri="{FF2B5EF4-FFF2-40B4-BE49-F238E27FC236}">
                <a16:creationId xmlns:a16="http://schemas.microsoft.com/office/drawing/2014/main" id="{5E0D23E6-0F4D-4424-A838-9355FC095430}"/>
              </a:ext>
            </a:extLst>
          </p:cNvPr>
          <p:cNvCxnSpPr>
            <a:cxnSpLocks/>
          </p:cNvCxnSpPr>
          <p:nvPr/>
        </p:nvCxnSpPr>
        <p:spPr>
          <a:xfrm>
            <a:off x="2438400" y="1774686"/>
            <a:ext cx="2438400" cy="2263914"/>
          </a:xfrm>
          <a:prstGeom prst="straightConnector1">
            <a:avLst/>
          </a:prstGeom>
          <a:ln w="317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904041-CD76-44D5-883A-0742BF7C9864}"/>
              </a:ext>
            </a:extLst>
          </p:cNvPr>
          <p:cNvCxnSpPr>
            <a:cxnSpLocks/>
          </p:cNvCxnSpPr>
          <p:nvPr/>
        </p:nvCxnSpPr>
        <p:spPr>
          <a:xfrm flipH="1">
            <a:off x="7239000" y="1303957"/>
            <a:ext cx="228600" cy="372443"/>
          </a:xfrm>
          <a:prstGeom prst="straightConnector1">
            <a:avLst/>
          </a:prstGeom>
          <a:ln w="317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6E37F4-2C7E-4010-8E0D-D60B929B1509}"/>
              </a:ext>
            </a:extLst>
          </p:cNvPr>
          <p:cNvSpPr txBox="1"/>
          <p:nvPr/>
        </p:nvSpPr>
        <p:spPr>
          <a:xfrm rot="20140460">
            <a:off x="1895442" y="4257020"/>
            <a:ext cx="1928926" cy="369332"/>
          </a:xfrm>
          <a:prstGeom prst="rect">
            <a:avLst/>
          </a:prstGeom>
          <a:noFill/>
        </p:spPr>
        <p:txBody>
          <a:bodyPr wrap="none" rtlCol="0">
            <a:spAutoFit/>
          </a:bodyPr>
          <a:lstStyle/>
          <a:p>
            <a:r>
              <a:rPr lang="en-US" dirty="0">
                <a:solidFill>
                  <a:srgbClr val="FFFF00"/>
                </a:solidFill>
              </a:rPr>
              <a:t>Good Spring Creek</a:t>
            </a:r>
          </a:p>
        </p:txBody>
      </p:sp>
      <p:sp>
        <p:nvSpPr>
          <p:cNvPr id="16" name="Freeform: Shape 15">
            <a:extLst>
              <a:ext uri="{FF2B5EF4-FFF2-40B4-BE49-F238E27FC236}">
                <a16:creationId xmlns:a16="http://schemas.microsoft.com/office/drawing/2014/main" id="{1F2A4697-01B9-470D-9D2D-2E2A9DBA5946}"/>
              </a:ext>
            </a:extLst>
          </p:cNvPr>
          <p:cNvSpPr/>
          <p:nvPr/>
        </p:nvSpPr>
        <p:spPr>
          <a:xfrm>
            <a:off x="63549" y="3763515"/>
            <a:ext cx="4342517" cy="1726568"/>
          </a:xfrm>
          <a:custGeom>
            <a:avLst/>
            <a:gdLst>
              <a:gd name="connsiteX0" fmla="*/ 4342517 w 4342517"/>
              <a:gd name="connsiteY0" fmla="*/ 0 h 1726568"/>
              <a:gd name="connsiteX1" fmla="*/ 4328395 w 4342517"/>
              <a:gd name="connsiteY1" fmla="*/ 17653 h 1726568"/>
              <a:gd name="connsiteX2" fmla="*/ 4317804 w 4342517"/>
              <a:gd name="connsiteY2" fmla="*/ 21183 h 1726568"/>
              <a:gd name="connsiteX3" fmla="*/ 4307212 w 4342517"/>
              <a:gd name="connsiteY3" fmla="*/ 28244 h 1726568"/>
              <a:gd name="connsiteX4" fmla="*/ 4289560 w 4342517"/>
              <a:gd name="connsiteY4" fmla="*/ 42366 h 1726568"/>
              <a:gd name="connsiteX5" fmla="*/ 4282499 w 4342517"/>
              <a:gd name="connsiteY5" fmla="*/ 52958 h 1726568"/>
              <a:gd name="connsiteX6" fmla="*/ 4261316 w 4342517"/>
              <a:gd name="connsiteY6" fmla="*/ 67080 h 1726568"/>
              <a:gd name="connsiteX7" fmla="*/ 4250724 w 4342517"/>
              <a:gd name="connsiteY7" fmla="*/ 74141 h 1726568"/>
              <a:gd name="connsiteX8" fmla="*/ 4229541 w 4342517"/>
              <a:gd name="connsiteY8" fmla="*/ 91793 h 1726568"/>
              <a:gd name="connsiteX9" fmla="*/ 4208358 w 4342517"/>
              <a:gd name="connsiteY9" fmla="*/ 98854 h 1726568"/>
              <a:gd name="connsiteX10" fmla="*/ 4187175 w 4342517"/>
              <a:gd name="connsiteY10" fmla="*/ 105915 h 1726568"/>
              <a:gd name="connsiteX11" fmla="*/ 4176584 w 4342517"/>
              <a:gd name="connsiteY11" fmla="*/ 109446 h 1726568"/>
              <a:gd name="connsiteX12" fmla="*/ 4165992 w 4342517"/>
              <a:gd name="connsiteY12" fmla="*/ 112976 h 1726568"/>
              <a:gd name="connsiteX13" fmla="*/ 4134218 w 4342517"/>
              <a:gd name="connsiteY13" fmla="*/ 134159 h 1726568"/>
              <a:gd name="connsiteX14" fmla="*/ 4123626 w 4342517"/>
              <a:gd name="connsiteY14" fmla="*/ 141220 h 1726568"/>
              <a:gd name="connsiteX15" fmla="*/ 4102443 w 4342517"/>
              <a:gd name="connsiteY15" fmla="*/ 148281 h 1726568"/>
              <a:gd name="connsiteX16" fmla="*/ 4091852 w 4342517"/>
              <a:gd name="connsiteY16" fmla="*/ 151812 h 1726568"/>
              <a:gd name="connsiteX17" fmla="*/ 4070669 w 4342517"/>
              <a:gd name="connsiteY17" fmla="*/ 162403 h 1726568"/>
              <a:gd name="connsiteX18" fmla="*/ 4060077 w 4342517"/>
              <a:gd name="connsiteY18" fmla="*/ 169464 h 1726568"/>
              <a:gd name="connsiteX19" fmla="*/ 4049486 w 4342517"/>
              <a:gd name="connsiteY19" fmla="*/ 172995 h 1726568"/>
              <a:gd name="connsiteX20" fmla="*/ 4028303 w 4342517"/>
              <a:gd name="connsiteY20" fmla="*/ 187117 h 1726568"/>
              <a:gd name="connsiteX21" fmla="*/ 4017711 w 4342517"/>
              <a:gd name="connsiteY21" fmla="*/ 194178 h 1726568"/>
              <a:gd name="connsiteX22" fmla="*/ 4007120 w 4342517"/>
              <a:gd name="connsiteY22" fmla="*/ 197708 h 1726568"/>
              <a:gd name="connsiteX23" fmla="*/ 3985937 w 4342517"/>
              <a:gd name="connsiteY23" fmla="*/ 211830 h 1726568"/>
              <a:gd name="connsiteX24" fmla="*/ 3975345 w 4342517"/>
              <a:gd name="connsiteY24" fmla="*/ 218891 h 1726568"/>
              <a:gd name="connsiteX25" fmla="*/ 3961223 w 4342517"/>
              <a:gd name="connsiteY25" fmla="*/ 222422 h 1726568"/>
              <a:gd name="connsiteX26" fmla="*/ 3950632 w 4342517"/>
              <a:gd name="connsiteY26" fmla="*/ 229483 h 1726568"/>
              <a:gd name="connsiteX27" fmla="*/ 3922388 w 4342517"/>
              <a:gd name="connsiteY27" fmla="*/ 243605 h 1726568"/>
              <a:gd name="connsiteX28" fmla="*/ 3897674 w 4342517"/>
              <a:gd name="connsiteY28" fmla="*/ 257727 h 1726568"/>
              <a:gd name="connsiteX29" fmla="*/ 3887083 w 4342517"/>
              <a:gd name="connsiteY29" fmla="*/ 261257 h 1726568"/>
              <a:gd name="connsiteX30" fmla="*/ 3865900 w 4342517"/>
              <a:gd name="connsiteY30" fmla="*/ 275379 h 1726568"/>
              <a:gd name="connsiteX31" fmla="*/ 3841186 w 4342517"/>
              <a:gd name="connsiteY31" fmla="*/ 285971 h 1726568"/>
              <a:gd name="connsiteX32" fmla="*/ 3809412 w 4342517"/>
              <a:gd name="connsiteY32" fmla="*/ 303623 h 1726568"/>
              <a:gd name="connsiteX33" fmla="*/ 3798820 w 4342517"/>
              <a:gd name="connsiteY33" fmla="*/ 310684 h 1726568"/>
              <a:gd name="connsiteX34" fmla="*/ 3791759 w 4342517"/>
              <a:gd name="connsiteY34" fmla="*/ 321276 h 1726568"/>
              <a:gd name="connsiteX35" fmla="*/ 3781168 w 4342517"/>
              <a:gd name="connsiteY35" fmla="*/ 324806 h 1726568"/>
              <a:gd name="connsiteX36" fmla="*/ 3756454 w 4342517"/>
              <a:gd name="connsiteY36" fmla="*/ 342459 h 1726568"/>
              <a:gd name="connsiteX37" fmla="*/ 3745863 w 4342517"/>
              <a:gd name="connsiteY37" fmla="*/ 353050 h 1726568"/>
              <a:gd name="connsiteX38" fmla="*/ 3724680 w 4342517"/>
              <a:gd name="connsiteY38" fmla="*/ 363642 h 1726568"/>
              <a:gd name="connsiteX39" fmla="*/ 3714088 w 4342517"/>
              <a:gd name="connsiteY39" fmla="*/ 374233 h 1726568"/>
              <a:gd name="connsiteX40" fmla="*/ 3692905 w 4342517"/>
              <a:gd name="connsiteY40" fmla="*/ 384825 h 1726568"/>
              <a:gd name="connsiteX41" fmla="*/ 3682314 w 4342517"/>
              <a:gd name="connsiteY41" fmla="*/ 395416 h 1726568"/>
              <a:gd name="connsiteX42" fmla="*/ 3661131 w 4342517"/>
              <a:gd name="connsiteY42" fmla="*/ 402477 h 1726568"/>
              <a:gd name="connsiteX43" fmla="*/ 3639948 w 4342517"/>
              <a:gd name="connsiteY43" fmla="*/ 416599 h 1726568"/>
              <a:gd name="connsiteX44" fmla="*/ 3629356 w 4342517"/>
              <a:gd name="connsiteY44" fmla="*/ 423660 h 1726568"/>
              <a:gd name="connsiteX45" fmla="*/ 3608173 w 4342517"/>
              <a:gd name="connsiteY45" fmla="*/ 430721 h 1726568"/>
              <a:gd name="connsiteX46" fmla="*/ 3586990 w 4342517"/>
              <a:gd name="connsiteY46" fmla="*/ 444843 h 1726568"/>
              <a:gd name="connsiteX47" fmla="*/ 3576398 w 4342517"/>
              <a:gd name="connsiteY47" fmla="*/ 448374 h 1726568"/>
              <a:gd name="connsiteX48" fmla="*/ 3555215 w 4342517"/>
              <a:gd name="connsiteY48" fmla="*/ 458965 h 1726568"/>
              <a:gd name="connsiteX49" fmla="*/ 3534032 w 4342517"/>
              <a:gd name="connsiteY49" fmla="*/ 473087 h 1726568"/>
              <a:gd name="connsiteX50" fmla="*/ 3523441 w 4342517"/>
              <a:gd name="connsiteY50" fmla="*/ 480148 h 1726568"/>
              <a:gd name="connsiteX51" fmla="*/ 3512849 w 4342517"/>
              <a:gd name="connsiteY51" fmla="*/ 483679 h 1726568"/>
              <a:gd name="connsiteX52" fmla="*/ 3491666 w 4342517"/>
              <a:gd name="connsiteY52" fmla="*/ 497801 h 1726568"/>
              <a:gd name="connsiteX53" fmla="*/ 3477544 w 4342517"/>
              <a:gd name="connsiteY53" fmla="*/ 508392 h 1726568"/>
              <a:gd name="connsiteX54" fmla="*/ 3466953 w 4342517"/>
              <a:gd name="connsiteY54" fmla="*/ 511923 h 1726568"/>
              <a:gd name="connsiteX55" fmla="*/ 3445770 w 4342517"/>
              <a:gd name="connsiteY55" fmla="*/ 526045 h 1726568"/>
              <a:gd name="connsiteX56" fmla="*/ 3424587 w 4342517"/>
              <a:gd name="connsiteY56" fmla="*/ 533106 h 1726568"/>
              <a:gd name="connsiteX57" fmla="*/ 3396343 w 4342517"/>
              <a:gd name="connsiteY57" fmla="*/ 540167 h 1726568"/>
              <a:gd name="connsiteX58" fmla="*/ 3364568 w 4342517"/>
              <a:gd name="connsiteY58" fmla="*/ 554289 h 1726568"/>
              <a:gd name="connsiteX59" fmla="*/ 3353977 w 4342517"/>
              <a:gd name="connsiteY59" fmla="*/ 557819 h 1726568"/>
              <a:gd name="connsiteX60" fmla="*/ 3343385 w 4342517"/>
              <a:gd name="connsiteY60" fmla="*/ 564880 h 1726568"/>
              <a:gd name="connsiteX61" fmla="*/ 3325733 w 4342517"/>
              <a:gd name="connsiteY61" fmla="*/ 582533 h 1726568"/>
              <a:gd name="connsiteX62" fmla="*/ 3322202 w 4342517"/>
              <a:gd name="connsiteY62" fmla="*/ 596655 h 1726568"/>
              <a:gd name="connsiteX63" fmla="*/ 3297489 w 4342517"/>
              <a:gd name="connsiteY63" fmla="*/ 617838 h 1726568"/>
              <a:gd name="connsiteX64" fmla="*/ 3272775 w 4342517"/>
              <a:gd name="connsiteY64" fmla="*/ 642551 h 1726568"/>
              <a:gd name="connsiteX65" fmla="*/ 3262184 w 4342517"/>
              <a:gd name="connsiteY65" fmla="*/ 663734 h 1726568"/>
              <a:gd name="connsiteX66" fmla="*/ 3258653 w 4342517"/>
              <a:gd name="connsiteY66" fmla="*/ 674326 h 1726568"/>
              <a:gd name="connsiteX67" fmla="*/ 3248062 w 4342517"/>
              <a:gd name="connsiteY67" fmla="*/ 681387 h 1726568"/>
              <a:gd name="connsiteX68" fmla="*/ 3233940 w 4342517"/>
              <a:gd name="connsiteY68" fmla="*/ 702570 h 1726568"/>
              <a:gd name="connsiteX69" fmla="*/ 3230409 w 4342517"/>
              <a:gd name="connsiteY69" fmla="*/ 713161 h 1726568"/>
              <a:gd name="connsiteX70" fmla="*/ 3219818 w 4342517"/>
              <a:gd name="connsiteY70" fmla="*/ 723753 h 1726568"/>
              <a:gd name="connsiteX71" fmla="*/ 3195104 w 4342517"/>
              <a:gd name="connsiteY71" fmla="*/ 755527 h 1726568"/>
              <a:gd name="connsiteX72" fmla="*/ 3184513 w 4342517"/>
              <a:gd name="connsiteY72" fmla="*/ 762588 h 1726568"/>
              <a:gd name="connsiteX73" fmla="*/ 3156269 w 4342517"/>
              <a:gd name="connsiteY73" fmla="*/ 794363 h 1726568"/>
              <a:gd name="connsiteX74" fmla="*/ 3135086 w 4342517"/>
              <a:gd name="connsiteY74" fmla="*/ 808485 h 1726568"/>
              <a:gd name="connsiteX75" fmla="*/ 3113903 w 4342517"/>
              <a:gd name="connsiteY75" fmla="*/ 815546 h 1726568"/>
              <a:gd name="connsiteX76" fmla="*/ 3082128 w 4342517"/>
              <a:gd name="connsiteY76" fmla="*/ 829668 h 1726568"/>
              <a:gd name="connsiteX77" fmla="*/ 3060945 w 4342517"/>
              <a:gd name="connsiteY77" fmla="*/ 836729 h 1726568"/>
              <a:gd name="connsiteX78" fmla="*/ 3050354 w 4342517"/>
              <a:gd name="connsiteY78" fmla="*/ 840260 h 1726568"/>
              <a:gd name="connsiteX79" fmla="*/ 3025640 w 4342517"/>
              <a:gd name="connsiteY79" fmla="*/ 843790 h 1726568"/>
              <a:gd name="connsiteX80" fmla="*/ 3004457 w 4342517"/>
              <a:gd name="connsiteY80" fmla="*/ 850851 h 1726568"/>
              <a:gd name="connsiteX81" fmla="*/ 2993866 w 4342517"/>
              <a:gd name="connsiteY81" fmla="*/ 854382 h 1726568"/>
              <a:gd name="connsiteX82" fmla="*/ 2969152 w 4342517"/>
              <a:gd name="connsiteY82" fmla="*/ 861443 h 1726568"/>
              <a:gd name="connsiteX83" fmla="*/ 2955030 w 4342517"/>
              <a:gd name="connsiteY83" fmla="*/ 864973 h 1726568"/>
              <a:gd name="connsiteX84" fmla="*/ 2933847 w 4342517"/>
              <a:gd name="connsiteY84" fmla="*/ 872034 h 1726568"/>
              <a:gd name="connsiteX85" fmla="*/ 2916195 w 4342517"/>
              <a:gd name="connsiteY85" fmla="*/ 875565 h 1726568"/>
              <a:gd name="connsiteX86" fmla="*/ 2891481 w 4342517"/>
              <a:gd name="connsiteY86" fmla="*/ 882626 h 1726568"/>
              <a:gd name="connsiteX87" fmla="*/ 2856176 w 4342517"/>
              <a:gd name="connsiteY87" fmla="*/ 886156 h 1726568"/>
              <a:gd name="connsiteX88" fmla="*/ 2834993 w 4342517"/>
              <a:gd name="connsiteY88" fmla="*/ 893217 h 1726568"/>
              <a:gd name="connsiteX89" fmla="*/ 2824402 w 4342517"/>
              <a:gd name="connsiteY89" fmla="*/ 896748 h 1726568"/>
              <a:gd name="connsiteX90" fmla="*/ 2803219 w 4342517"/>
              <a:gd name="connsiteY90" fmla="*/ 900278 h 1726568"/>
              <a:gd name="connsiteX91" fmla="*/ 2782036 w 4342517"/>
              <a:gd name="connsiteY91" fmla="*/ 910870 h 1726568"/>
              <a:gd name="connsiteX92" fmla="*/ 2771444 w 4342517"/>
              <a:gd name="connsiteY92" fmla="*/ 914400 h 1726568"/>
              <a:gd name="connsiteX93" fmla="*/ 2736139 w 4342517"/>
              <a:gd name="connsiteY93" fmla="*/ 935583 h 1726568"/>
              <a:gd name="connsiteX94" fmla="*/ 2725548 w 4342517"/>
              <a:gd name="connsiteY94" fmla="*/ 939114 h 1726568"/>
              <a:gd name="connsiteX95" fmla="*/ 2714956 w 4342517"/>
              <a:gd name="connsiteY95" fmla="*/ 949705 h 1726568"/>
              <a:gd name="connsiteX96" fmla="*/ 2693773 w 4342517"/>
              <a:gd name="connsiteY96" fmla="*/ 956766 h 1726568"/>
              <a:gd name="connsiteX97" fmla="*/ 2672590 w 4342517"/>
              <a:gd name="connsiteY97" fmla="*/ 967358 h 1726568"/>
              <a:gd name="connsiteX98" fmla="*/ 2651407 w 4342517"/>
              <a:gd name="connsiteY98" fmla="*/ 977949 h 1726568"/>
              <a:gd name="connsiteX99" fmla="*/ 2630224 w 4342517"/>
              <a:gd name="connsiteY99" fmla="*/ 992071 h 1726568"/>
              <a:gd name="connsiteX100" fmla="*/ 2587858 w 4342517"/>
              <a:gd name="connsiteY100" fmla="*/ 1006193 h 1726568"/>
              <a:gd name="connsiteX101" fmla="*/ 2577266 w 4342517"/>
              <a:gd name="connsiteY101" fmla="*/ 1009724 h 1726568"/>
              <a:gd name="connsiteX102" fmla="*/ 2566675 w 4342517"/>
              <a:gd name="connsiteY102" fmla="*/ 1016785 h 1726568"/>
              <a:gd name="connsiteX103" fmla="*/ 2534900 w 4342517"/>
              <a:gd name="connsiteY103" fmla="*/ 1027376 h 1726568"/>
              <a:gd name="connsiteX104" fmla="*/ 2517248 w 4342517"/>
              <a:gd name="connsiteY104" fmla="*/ 1034437 h 1726568"/>
              <a:gd name="connsiteX105" fmla="*/ 2489004 w 4342517"/>
              <a:gd name="connsiteY105" fmla="*/ 1041498 h 1726568"/>
              <a:gd name="connsiteX106" fmla="*/ 2467821 w 4342517"/>
              <a:gd name="connsiteY106" fmla="*/ 1048559 h 1726568"/>
              <a:gd name="connsiteX107" fmla="*/ 2457229 w 4342517"/>
              <a:gd name="connsiteY107" fmla="*/ 1052090 h 1726568"/>
              <a:gd name="connsiteX108" fmla="*/ 2446638 w 4342517"/>
              <a:gd name="connsiteY108" fmla="*/ 1055620 h 1726568"/>
              <a:gd name="connsiteX109" fmla="*/ 2411333 w 4342517"/>
              <a:gd name="connsiteY109" fmla="*/ 1073273 h 1726568"/>
              <a:gd name="connsiteX110" fmla="*/ 2411333 w 4342517"/>
              <a:gd name="connsiteY110" fmla="*/ 1073273 h 1726568"/>
              <a:gd name="connsiteX111" fmla="*/ 2386619 w 4342517"/>
              <a:gd name="connsiteY111" fmla="*/ 1083864 h 1726568"/>
              <a:gd name="connsiteX112" fmla="*/ 2365436 w 4342517"/>
              <a:gd name="connsiteY112" fmla="*/ 1090925 h 1726568"/>
              <a:gd name="connsiteX113" fmla="*/ 2354845 w 4342517"/>
              <a:gd name="connsiteY113" fmla="*/ 1094456 h 1726568"/>
              <a:gd name="connsiteX114" fmla="*/ 2319540 w 4342517"/>
              <a:gd name="connsiteY114" fmla="*/ 1105047 h 1726568"/>
              <a:gd name="connsiteX115" fmla="*/ 2308948 w 4342517"/>
              <a:gd name="connsiteY115" fmla="*/ 1108578 h 1726568"/>
              <a:gd name="connsiteX116" fmla="*/ 2298357 w 4342517"/>
              <a:gd name="connsiteY116" fmla="*/ 1112108 h 1726568"/>
              <a:gd name="connsiteX117" fmla="*/ 2287765 w 4342517"/>
              <a:gd name="connsiteY117" fmla="*/ 1119169 h 1726568"/>
              <a:gd name="connsiteX118" fmla="*/ 2266582 w 4342517"/>
              <a:gd name="connsiteY118" fmla="*/ 1126230 h 1726568"/>
              <a:gd name="connsiteX119" fmla="*/ 2234808 w 4342517"/>
              <a:gd name="connsiteY119" fmla="*/ 1140352 h 1726568"/>
              <a:gd name="connsiteX120" fmla="*/ 2224216 w 4342517"/>
              <a:gd name="connsiteY120" fmla="*/ 1147413 h 1726568"/>
              <a:gd name="connsiteX121" fmla="*/ 2210094 w 4342517"/>
              <a:gd name="connsiteY121" fmla="*/ 1150944 h 1726568"/>
              <a:gd name="connsiteX122" fmla="*/ 2199503 w 4342517"/>
              <a:gd name="connsiteY122" fmla="*/ 1154474 h 1726568"/>
              <a:gd name="connsiteX123" fmla="*/ 2181850 w 4342517"/>
              <a:gd name="connsiteY123" fmla="*/ 1158005 h 1726568"/>
              <a:gd name="connsiteX124" fmla="*/ 2171259 w 4342517"/>
              <a:gd name="connsiteY124" fmla="*/ 1161535 h 1726568"/>
              <a:gd name="connsiteX125" fmla="*/ 2139484 w 4342517"/>
              <a:gd name="connsiteY125" fmla="*/ 1165066 h 1726568"/>
              <a:gd name="connsiteX126" fmla="*/ 2114771 w 4342517"/>
              <a:gd name="connsiteY126" fmla="*/ 1175657 h 1726568"/>
              <a:gd name="connsiteX127" fmla="*/ 2090057 w 4342517"/>
              <a:gd name="connsiteY127" fmla="*/ 1182718 h 1726568"/>
              <a:gd name="connsiteX128" fmla="*/ 2058283 w 4342517"/>
              <a:gd name="connsiteY128" fmla="*/ 1189779 h 1726568"/>
              <a:gd name="connsiteX129" fmla="*/ 2026508 w 4342517"/>
              <a:gd name="connsiteY129" fmla="*/ 1196840 h 1726568"/>
              <a:gd name="connsiteX130" fmla="*/ 2008856 w 4342517"/>
              <a:gd name="connsiteY130" fmla="*/ 1200371 h 1726568"/>
              <a:gd name="connsiteX131" fmla="*/ 1998264 w 4342517"/>
              <a:gd name="connsiteY131" fmla="*/ 1203901 h 1726568"/>
              <a:gd name="connsiteX132" fmla="*/ 1977081 w 4342517"/>
              <a:gd name="connsiteY132" fmla="*/ 1207432 h 1726568"/>
              <a:gd name="connsiteX133" fmla="*/ 1948837 w 4342517"/>
              <a:gd name="connsiteY133" fmla="*/ 1214493 h 1726568"/>
              <a:gd name="connsiteX134" fmla="*/ 1910002 w 4342517"/>
              <a:gd name="connsiteY134" fmla="*/ 1221554 h 1726568"/>
              <a:gd name="connsiteX135" fmla="*/ 1899410 w 4342517"/>
              <a:gd name="connsiteY135" fmla="*/ 1225084 h 1726568"/>
              <a:gd name="connsiteX136" fmla="*/ 1828800 w 4342517"/>
              <a:gd name="connsiteY136" fmla="*/ 1232145 h 1726568"/>
              <a:gd name="connsiteX137" fmla="*/ 1733476 w 4342517"/>
              <a:gd name="connsiteY137" fmla="*/ 1228615 h 1726568"/>
              <a:gd name="connsiteX138" fmla="*/ 1722885 w 4342517"/>
              <a:gd name="connsiteY138" fmla="*/ 1221554 h 1726568"/>
              <a:gd name="connsiteX139" fmla="*/ 1708763 w 4342517"/>
              <a:gd name="connsiteY139" fmla="*/ 1218023 h 1726568"/>
              <a:gd name="connsiteX140" fmla="*/ 1680519 w 4342517"/>
              <a:gd name="connsiteY140" fmla="*/ 1200371 h 1726568"/>
              <a:gd name="connsiteX141" fmla="*/ 1666397 w 4342517"/>
              <a:gd name="connsiteY141" fmla="*/ 1189779 h 1726568"/>
              <a:gd name="connsiteX142" fmla="*/ 1648744 w 4342517"/>
              <a:gd name="connsiteY142" fmla="*/ 1179188 h 1726568"/>
              <a:gd name="connsiteX143" fmla="*/ 1627561 w 4342517"/>
              <a:gd name="connsiteY143" fmla="*/ 1165066 h 1726568"/>
              <a:gd name="connsiteX144" fmla="*/ 1620500 w 4342517"/>
              <a:gd name="connsiteY144" fmla="*/ 1154474 h 1726568"/>
              <a:gd name="connsiteX145" fmla="*/ 1609909 w 4342517"/>
              <a:gd name="connsiteY145" fmla="*/ 1150944 h 1726568"/>
              <a:gd name="connsiteX146" fmla="*/ 1592256 w 4342517"/>
              <a:gd name="connsiteY146" fmla="*/ 1147413 h 1726568"/>
              <a:gd name="connsiteX147" fmla="*/ 1556951 w 4342517"/>
              <a:gd name="connsiteY147" fmla="*/ 1140352 h 1726568"/>
              <a:gd name="connsiteX148" fmla="*/ 1500463 w 4342517"/>
              <a:gd name="connsiteY148" fmla="*/ 1133291 h 1726568"/>
              <a:gd name="connsiteX149" fmla="*/ 1468689 w 4342517"/>
              <a:gd name="connsiteY149" fmla="*/ 1126230 h 1726568"/>
              <a:gd name="connsiteX150" fmla="*/ 1436914 w 4342517"/>
              <a:gd name="connsiteY150" fmla="*/ 1122700 h 1726568"/>
              <a:gd name="connsiteX151" fmla="*/ 1405140 w 4342517"/>
              <a:gd name="connsiteY151" fmla="*/ 1126230 h 1726568"/>
              <a:gd name="connsiteX152" fmla="*/ 1391018 w 4342517"/>
              <a:gd name="connsiteY152" fmla="*/ 1129761 h 1726568"/>
              <a:gd name="connsiteX153" fmla="*/ 1316877 w 4342517"/>
              <a:gd name="connsiteY153" fmla="*/ 1136822 h 1726568"/>
              <a:gd name="connsiteX154" fmla="*/ 1295694 w 4342517"/>
              <a:gd name="connsiteY154" fmla="*/ 1154474 h 1726568"/>
              <a:gd name="connsiteX155" fmla="*/ 1274511 w 4342517"/>
              <a:gd name="connsiteY155" fmla="*/ 1168596 h 1726568"/>
              <a:gd name="connsiteX156" fmla="*/ 1253328 w 4342517"/>
              <a:gd name="connsiteY156" fmla="*/ 1186249 h 1726568"/>
              <a:gd name="connsiteX157" fmla="*/ 1246267 w 4342517"/>
              <a:gd name="connsiteY157" fmla="*/ 1196840 h 1726568"/>
              <a:gd name="connsiteX158" fmla="*/ 1235676 w 4342517"/>
              <a:gd name="connsiteY158" fmla="*/ 1200371 h 1726568"/>
              <a:gd name="connsiteX159" fmla="*/ 1232145 w 4342517"/>
              <a:gd name="connsiteY159" fmla="*/ 1210962 h 1726568"/>
              <a:gd name="connsiteX160" fmla="*/ 1221554 w 4342517"/>
              <a:gd name="connsiteY160" fmla="*/ 1221554 h 1726568"/>
              <a:gd name="connsiteX161" fmla="*/ 1203901 w 4342517"/>
              <a:gd name="connsiteY161" fmla="*/ 1239206 h 1726568"/>
              <a:gd name="connsiteX162" fmla="*/ 1182718 w 4342517"/>
              <a:gd name="connsiteY162" fmla="*/ 1256859 h 1726568"/>
              <a:gd name="connsiteX163" fmla="*/ 1172127 w 4342517"/>
              <a:gd name="connsiteY163" fmla="*/ 1267450 h 1726568"/>
              <a:gd name="connsiteX164" fmla="*/ 1150944 w 4342517"/>
              <a:gd name="connsiteY164" fmla="*/ 1278042 h 1726568"/>
              <a:gd name="connsiteX165" fmla="*/ 1126230 w 4342517"/>
              <a:gd name="connsiteY165" fmla="*/ 1292164 h 1726568"/>
              <a:gd name="connsiteX166" fmla="*/ 1115639 w 4342517"/>
              <a:gd name="connsiteY166" fmla="*/ 1295694 h 1726568"/>
              <a:gd name="connsiteX167" fmla="*/ 1094456 w 4342517"/>
              <a:gd name="connsiteY167" fmla="*/ 1306286 h 1726568"/>
              <a:gd name="connsiteX168" fmla="*/ 1073273 w 4342517"/>
              <a:gd name="connsiteY168" fmla="*/ 1316877 h 1726568"/>
              <a:gd name="connsiteX169" fmla="*/ 1052090 w 4342517"/>
              <a:gd name="connsiteY169" fmla="*/ 1327469 h 1726568"/>
              <a:gd name="connsiteX170" fmla="*/ 1041498 w 4342517"/>
              <a:gd name="connsiteY170" fmla="*/ 1334530 h 1726568"/>
              <a:gd name="connsiteX171" fmla="*/ 1020315 w 4342517"/>
              <a:gd name="connsiteY171" fmla="*/ 1341591 h 1726568"/>
              <a:gd name="connsiteX172" fmla="*/ 1009724 w 4342517"/>
              <a:gd name="connsiteY172" fmla="*/ 1348652 h 1726568"/>
              <a:gd name="connsiteX173" fmla="*/ 977949 w 4342517"/>
              <a:gd name="connsiteY173" fmla="*/ 1359243 h 1726568"/>
              <a:gd name="connsiteX174" fmla="*/ 935583 w 4342517"/>
              <a:gd name="connsiteY174" fmla="*/ 1373365 h 1726568"/>
              <a:gd name="connsiteX175" fmla="*/ 914400 w 4342517"/>
              <a:gd name="connsiteY175" fmla="*/ 1380426 h 1726568"/>
              <a:gd name="connsiteX176" fmla="*/ 903809 w 4342517"/>
              <a:gd name="connsiteY176" fmla="*/ 1383957 h 1726568"/>
              <a:gd name="connsiteX177" fmla="*/ 875565 w 4342517"/>
              <a:gd name="connsiteY177" fmla="*/ 1391018 h 1726568"/>
              <a:gd name="connsiteX178" fmla="*/ 861443 w 4342517"/>
              <a:gd name="connsiteY178" fmla="*/ 1394548 h 1726568"/>
              <a:gd name="connsiteX179" fmla="*/ 847320 w 4342517"/>
              <a:gd name="connsiteY179" fmla="*/ 1401609 h 1726568"/>
              <a:gd name="connsiteX180" fmla="*/ 836729 w 4342517"/>
              <a:gd name="connsiteY180" fmla="*/ 1408670 h 1726568"/>
              <a:gd name="connsiteX181" fmla="*/ 815546 w 4342517"/>
              <a:gd name="connsiteY181" fmla="*/ 1415731 h 1726568"/>
              <a:gd name="connsiteX182" fmla="*/ 794363 w 4342517"/>
              <a:gd name="connsiteY182" fmla="*/ 1433384 h 1726568"/>
              <a:gd name="connsiteX183" fmla="*/ 773180 w 4342517"/>
              <a:gd name="connsiteY183" fmla="*/ 1447506 h 1726568"/>
              <a:gd name="connsiteX184" fmla="*/ 660204 w 4342517"/>
              <a:gd name="connsiteY184" fmla="*/ 1458097 h 1726568"/>
              <a:gd name="connsiteX185" fmla="*/ 642551 w 4342517"/>
              <a:gd name="connsiteY185" fmla="*/ 1461628 h 1726568"/>
              <a:gd name="connsiteX186" fmla="*/ 593124 w 4342517"/>
              <a:gd name="connsiteY186" fmla="*/ 1468689 h 1726568"/>
              <a:gd name="connsiteX187" fmla="*/ 582533 w 4342517"/>
              <a:gd name="connsiteY187" fmla="*/ 1475750 h 1726568"/>
              <a:gd name="connsiteX188" fmla="*/ 554289 w 4342517"/>
              <a:gd name="connsiteY188" fmla="*/ 1500463 h 1726568"/>
              <a:gd name="connsiteX189" fmla="*/ 533106 w 4342517"/>
              <a:gd name="connsiteY189" fmla="*/ 1507524 h 1726568"/>
              <a:gd name="connsiteX190" fmla="*/ 494270 w 4342517"/>
              <a:gd name="connsiteY190" fmla="*/ 1521646 h 1726568"/>
              <a:gd name="connsiteX191" fmla="*/ 455435 w 4342517"/>
              <a:gd name="connsiteY191" fmla="*/ 1535768 h 1726568"/>
              <a:gd name="connsiteX192" fmla="*/ 444843 w 4342517"/>
              <a:gd name="connsiteY192" fmla="*/ 1539299 h 1726568"/>
              <a:gd name="connsiteX193" fmla="*/ 413069 w 4342517"/>
              <a:gd name="connsiteY193" fmla="*/ 1556951 h 1726568"/>
              <a:gd name="connsiteX194" fmla="*/ 402477 w 4342517"/>
              <a:gd name="connsiteY194" fmla="*/ 1564012 h 1726568"/>
              <a:gd name="connsiteX195" fmla="*/ 384825 w 4342517"/>
              <a:gd name="connsiteY195" fmla="*/ 1581665 h 1726568"/>
              <a:gd name="connsiteX196" fmla="*/ 370703 w 4342517"/>
              <a:gd name="connsiteY196" fmla="*/ 1595787 h 1726568"/>
              <a:gd name="connsiteX197" fmla="*/ 360111 w 4342517"/>
              <a:gd name="connsiteY197" fmla="*/ 1606378 h 1726568"/>
              <a:gd name="connsiteX198" fmla="*/ 338928 w 4342517"/>
              <a:gd name="connsiteY198" fmla="*/ 1616970 h 1726568"/>
              <a:gd name="connsiteX199" fmla="*/ 328337 w 4342517"/>
              <a:gd name="connsiteY199" fmla="*/ 1627561 h 1726568"/>
              <a:gd name="connsiteX200" fmla="*/ 317745 w 4342517"/>
              <a:gd name="connsiteY200" fmla="*/ 1634622 h 1726568"/>
              <a:gd name="connsiteX201" fmla="*/ 307154 w 4342517"/>
              <a:gd name="connsiteY201" fmla="*/ 1645214 h 1726568"/>
              <a:gd name="connsiteX202" fmla="*/ 293032 w 4342517"/>
              <a:gd name="connsiteY202" fmla="*/ 1652275 h 1726568"/>
              <a:gd name="connsiteX203" fmla="*/ 282440 w 4342517"/>
              <a:gd name="connsiteY203" fmla="*/ 1662866 h 1726568"/>
              <a:gd name="connsiteX204" fmla="*/ 271849 w 4342517"/>
              <a:gd name="connsiteY204" fmla="*/ 1666397 h 1726568"/>
              <a:gd name="connsiteX205" fmla="*/ 261257 w 4342517"/>
              <a:gd name="connsiteY205" fmla="*/ 1673458 h 1726568"/>
              <a:gd name="connsiteX206" fmla="*/ 250666 w 4342517"/>
              <a:gd name="connsiteY206" fmla="*/ 1676988 h 1726568"/>
              <a:gd name="connsiteX207" fmla="*/ 222422 w 4342517"/>
              <a:gd name="connsiteY207" fmla="*/ 1684049 h 1726568"/>
              <a:gd name="connsiteX208" fmla="*/ 201239 w 4342517"/>
              <a:gd name="connsiteY208" fmla="*/ 1691110 h 1726568"/>
              <a:gd name="connsiteX209" fmla="*/ 190647 w 4342517"/>
              <a:gd name="connsiteY209" fmla="*/ 1694641 h 1726568"/>
              <a:gd name="connsiteX210" fmla="*/ 162403 w 4342517"/>
              <a:gd name="connsiteY210" fmla="*/ 1705232 h 1726568"/>
              <a:gd name="connsiteX211" fmla="*/ 151812 w 4342517"/>
              <a:gd name="connsiteY211" fmla="*/ 1715824 h 1726568"/>
              <a:gd name="connsiteX212" fmla="*/ 137690 w 4342517"/>
              <a:gd name="connsiteY212" fmla="*/ 1719354 h 1726568"/>
              <a:gd name="connsiteX213" fmla="*/ 127098 w 4342517"/>
              <a:gd name="connsiteY213" fmla="*/ 1722885 h 1726568"/>
              <a:gd name="connsiteX214" fmla="*/ 52958 w 4342517"/>
              <a:gd name="connsiteY214" fmla="*/ 1719354 h 1726568"/>
              <a:gd name="connsiteX215" fmla="*/ 17653 w 4342517"/>
              <a:gd name="connsiteY215" fmla="*/ 1722885 h 1726568"/>
              <a:gd name="connsiteX216" fmla="*/ 3531 w 4342517"/>
              <a:gd name="connsiteY216" fmla="*/ 1726416 h 1726568"/>
              <a:gd name="connsiteX217" fmla="*/ 0 w 4342517"/>
              <a:gd name="connsiteY217" fmla="*/ 1719354 h 172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4342517" h="1726568">
                <a:moveTo>
                  <a:pt x="4342517" y="0"/>
                </a:moveTo>
                <a:cubicBezTo>
                  <a:pt x="4337810" y="5884"/>
                  <a:pt x="4334116" y="12749"/>
                  <a:pt x="4328395" y="17653"/>
                </a:cubicBezTo>
                <a:cubicBezTo>
                  <a:pt x="4325570" y="20075"/>
                  <a:pt x="4321132" y="19519"/>
                  <a:pt x="4317804" y="21183"/>
                </a:cubicBezTo>
                <a:cubicBezTo>
                  <a:pt x="4314009" y="23081"/>
                  <a:pt x="4310743" y="25890"/>
                  <a:pt x="4307212" y="28244"/>
                </a:cubicBezTo>
                <a:cubicBezTo>
                  <a:pt x="4286975" y="58601"/>
                  <a:pt x="4313921" y="22876"/>
                  <a:pt x="4289560" y="42366"/>
                </a:cubicBezTo>
                <a:cubicBezTo>
                  <a:pt x="4286247" y="45017"/>
                  <a:pt x="4285692" y="50164"/>
                  <a:pt x="4282499" y="52958"/>
                </a:cubicBezTo>
                <a:cubicBezTo>
                  <a:pt x="4276112" y="58546"/>
                  <a:pt x="4268377" y="62373"/>
                  <a:pt x="4261316" y="67080"/>
                </a:cubicBezTo>
                <a:cubicBezTo>
                  <a:pt x="4257785" y="69434"/>
                  <a:pt x="4253724" y="71141"/>
                  <a:pt x="4250724" y="74141"/>
                </a:cubicBezTo>
                <a:cubicBezTo>
                  <a:pt x="4244072" y="80793"/>
                  <a:pt x="4238389" y="87860"/>
                  <a:pt x="4229541" y="91793"/>
                </a:cubicBezTo>
                <a:cubicBezTo>
                  <a:pt x="4222740" y="94816"/>
                  <a:pt x="4215419" y="96500"/>
                  <a:pt x="4208358" y="98854"/>
                </a:cubicBezTo>
                <a:lnTo>
                  <a:pt x="4187175" y="105915"/>
                </a:lnTo>
                <a:lnTo>
                  <a:pt x="4176584" y="109446"/>
                </a:lnTo>
                <a:lnTo>
                  <a:pt x="4165992" y="112976"/>
                </a:lnTo>
                <a:lnTo>
                  <a:pt x="4134218" y="134159"/>
                </a:lnTo>
                <a:cubicBezTo>
                  <a:pt x="4130687" y="136513"/>
                  <a:pt x="4127652" y="139878"/>
                  <a:pt x="4123626" y="141220"/>
                </a:cubicBezTo>
                <a:lnTo>
                  <a:pt x="4102443" y="148281"/>
                </a:lnTo>
                <a:cubicBezTo>
                  <a:pt x="4098913" y="149458"/>
                  <a:pt x="4094948" y="149748"/>
                  <a:pt x="4091852" y="151812"/>
                </a:cubicBezTo>
                <a:cubicBezTo>
                  <a:pt x="4078164" y="160937"/>
                  <a:pt x="4085286" y="157531"/>
                  <a:pt x="4070669" y="162403"/>
                </a:cubicBezTo>
                <a:cubicBezTo>
                  <a:pt x="4067138" y="164757"/>
                  <a:pt x="4063872" y="167566"/>
                  <a:pt x="4060077" y="169464"/>
                </a:cubicBezTo>
                <a:cubicBezTo>
                  <a:pt x="4056749" y="171128"/>
                  <a:pt x="4052739" y="171188"/>
                  <a:pt x="4049486" y="172995"/>
                </a:cubicBezTo>
                <a:cubicBezTo>
                  <a:pt x="4042068" y="177116"/>
                  <a:pt x="4035364" y="182410"/>
                  <a:pt x="4028303" y="187117"/>
                </a:cubicBezTo>
                <a:cubicBezTo>
                  <a:pt x="4024772" y="189471"/>
                  <a:pt x="4021737" y="192836"/>
                  <a:pt x="4017711" y="194178"/>
                </a:cubicBezTo>
                <a:lnTo>
                  <a:pt x="4007120" y="197708"/>
                </a:lnTo>
                <a:lnTo>
                  <a:pt x="3985937" y="211830"/>
                </a:lnTo>
                <a:cubicBezTo>
                  <a:pt x="3982406" y="214184"/>
                  <a:pt x="3979462" y="217862"/>
                  <a:pt x="3975345" y="218891"/>
                </a:cubicBezTo>
                <a:lnTo>
                  <a:pt x="3961223" y="222422"/>
                </a:lnTo>
                <a:cubicBezTo>
                  <a:pt x="3957693" y="224776"/>
                  <a:pt x="3954357" y="227451"/>
                  <a:pt x="3950632" y="229483"/>
                </a:cubicBezTo>
                <a:cubicBezTo>
                  <a:pt x="3941391" y="234523"/>
                  <a:pt x="3931146" y="237766"/>
                  <a:pt x="3922388" y="243605"/>
                </a:cubicBezTo>
                <a:cubicBezTo>
                  <a:pt x="3911752" y="250696"/>
                  <a:pt x="3910215" y="252353"/>
                  <a:pt x="3897674" y="257727"/>
                </a:cubicBezTo>
                <a:cubicBezTo>
                  <a:pt x="3894254" y="259193"/>
                  <a:pt x="3890613" y="260080"/>
                  <a:pt x="3887083" y="261257"/>
                </a:cubicBezTo>
                <a:cubicBezTo>
                  <a:pt x="3880022" y="265964"/>
                  <a:pt x="3873951" y="272695"/>
                  <a:pt x="3865900" y="275379"/>
                </a:cubicBezTo>
                <a:cubicBezTo>
                  <a:pt x="3854943" y="279032"/>
                  <a:pt x="3852092" y="279427"/>
                  <a:pt x="3841186" y="285971"/>
                </a:cubicBezTo>
                <a:cubicBezTo>
                  <a:pt x="3810838" y="304180"/>
                  <a:pt x="3830715" y="296523"/>
                  <a:pt x="3809412" y="303623"/>
                </a:cubicBezTo>
                <a:cubicBezTo>
                  <a:pt x="3805881" y="305977"/>
                  <a:pt x="3801820" y="307684"/>
                  <a:pt x="3798820" y="310684"/>
                </a:cubicBezTo>
                <a:cubicBezTo>
                  <a:pt x="3795820" y="313684"/>
                  <a:pt x="3795072" y="318625"/>
                  <a:pt x="3791759" y="321276"/>
                </a:cubicBezTo>
                <a:cubicBezTo>
                  <a:pt x="3788853" y="323601"/>
                  <a:pt x="3784698" y="323629"/>
                  <a:pt x="3781168" y="324806"/>
                </a:cubicBezTo>
                <a:cubicBezTo>
                  <a:pt x="3772782" y="330396"/>
                  <a:pt x="3764122" y="335887"/>
                  <a:pt x="3756454" y="342459"/>
                </a:cubicBezTo>
                <a:cubicBezTo>
                  <a:pt x="3752663" y="345708"/>
                  <a:pt x="3749699" y="349854"/>
                  <a:pt x="3745863" y="353050"/>
                </a:cubicBezTo>
                <a:cubicBezTo>
                  <a:pt x="3736738" y="360654"/>
                  <a:pt x="3735294" y="360103"/>
                  <a:pt x="3724680" y="363642"/>
                </a:cubicBezTo>
                <a:cubicBezTo>
                  <a:pt x="3721149" y="367172"/>
                  <a:pt x="3718242" y="371463"/>
                  <a:pt x="3714088" y="374233"/>
                </a:cubicBezTo>
                <a:cubicBezTo>
                  <a:pt x="3682247" y="395460"/>
                  <a:pt x="3726233" y="357052"/>
                  <a:pt x="3692905" y="384825"/>
                </a:cubicBezTo>
                <a:cubicBezTo>
                  <a:pt x="3689069" y="388021"/>
                  <a:pt x="3686678" y="392991"/>
                  <a:pt x="3682314" y="395416"/>
                </a:cubicBezTo>
                <a:cubicBezTo>
                  <a:pt x="3675808" y="399031"/>
                  <a:pt x="3661131" y="402477"/>
                  <a:pt x="3661131" y="402477"/>
                </a:cubicBezTo>
                <a:lnTo>
                  <a:pt x="3639948" y="416599"/>
                </a:lnTo>
                <a:cubicBezTo>
                  <a:pt x="3636417" y="418953"/>
                  <a:pt x="3633382" y="422318"/>
                  <a:pt x="3629356" y="423660"/>
                </a:cubicBezTo>
                <a:lnTo>
                  <a:pt x="3608173" y="430721"/>
                </a:lnTo>
                <a:cubicBezTo>
                  <a:pt x="3601112" y="435428"/>
                  <a:pt x="3595041" y="442159"/>
                  <a:pt x="3586990" y="444843"/>
                </a:cubicBezTo>
                <a:cubicBezTo>
                  <a:pt x="3583459" y="446020"/>
                  <a:pt x="3579727" y="446710"/>
                  <a:pt x="3576398" y="448374"/>
                </a:cubicBezTo>
                <a:cubicBezTo>
                  <a:pt x="3549029" y="462059"/>
                  <a:pt x="3581832" y="450094"/>
                  <a:pt x="3555215" y="458965"/>
                </a:cubicBezTo>
                <a:lnTo>
                  <a:pt x="3534032" y="473087"/>
                </a:lnTo>
                <a:cubicBezTo>
                  <a:pt x="3530502" y="475441"/>
                  <a:pt x="3527466" y="478806"/>
                  <a:pt x="3523441" y="480148"/>
                </a:cubicBezTo>
                <a:lnTo>
                  <a:pt x="3512849" y="483679"/>
                </a:lnTo>
                <a:cubicBezTo>
                  <a:pt x="3488205" y="508323"/>
                  <a:pt x="3515508" y="484177"/>
                  <a:pt x="3491666" y="497801"/>
                </a:cubicBezTo>
                <a:cubicBezTo>
                  <a:pt x="3486557" y="500720"/>
                  <a:pt x="3482653" y="505473"/>
                  <a:pt x="3477544" y="508392"/>
                </a:cubicBezTo>
                <a:cubicBezTo>
                  <a:pt x="3474313" y="510238"/>
                  <a:pt x="3470206" y="510116"/>
                  <a:pt x="3466953" y="511923"/>
                </a:cubicBezTo>
                <a:cubicBezTo>
                  <a:pt x="3459535" y="516044"/>
                  <a:pt x="3453821" y="523361"/>
                  <a:pt x="3445770" y="526045"/>
                </a:cubicBezTo>
                <a:cubicBezTo>
                  <a:pt x="3438709" y="528399"/>
                  <a:pt x="3431808" y="531301"/>
                  <a:pt x="3424587" y="533106"/>
                </a:cubicBezTo>
                <a:lnTo>
                  <a:pt x="3396343" y="540167"/>
                </a:lnTo>
                <a:cubicBezTo>
                  <a:pt x="3379558" y="551356"/>
                  <a:pt x="3389776" y="545887"/>
                  <a:pt x="3364568" y="554289"/>
                </a:cubicBezTo>
                <a:lnTo>
                  <a:pt x="3353977" y="557819"/>
                </a:lnTo>
                <a:cubicBezTo>
                  <a:pt x="3350446" y="560173"/>
                  <a:pt x="3346385" y="561880"/>
                  <a:pt x="3343385" y="564880"/>
                </a:cubicBezTo>
                <a:cubicBezTo>
                  <a:pt x="3319845" y="588420"/>
                  <a:pt x="3353979" y="563702"/>
                  <a:pt x="3325733" y="582533"/>
                </a:cubicBezTo>
                <a:cubicBezTo>
                  <a:pt x="3324556" y="587240"/>
                  <a:pt x="3324609" y="592442"/>
                  <a:pt x="3322202" y="596655"/>
                </a:cubicBezTo>
                <a:cubicBezTo>
                  <a:pt x="3315930" y="607631"/>
                  <a:pt x="3305611" y="608701"/>
                  <a:pt x="3297489" y="617838"/>
                </a:cubicBezTo>
                <a:cubicBezTo>
                  <a:pt x="3273637" y="644672"/>
                  <a:pt x="3294780" y="635217"/>
                  <a:pt x="3272775" y="642551"/>
                </a:cubicBezTo>
                <a:cubicBezTo>
                  <a:pt x="3263904" y="669168"/>
                  <a:pt x="3275869" y="636365"/>
                  <a:pt x="3262184" y="663734"/>
                </a:cubicBezTo>
                <a:cubicBezTo>
                  <a:pt x="3260520" y="667063"/>
                  <a:pt x="3260978" y="671420"/>
                  <a:pt x="3258653" y="674326"/>
                </a:cubicBezTo>
                <a:cubicBezTo>
                  <a:pt x="3256002" y="677639"/>
                  <a:pt x="3251592" y="679033"/>
                  <a:pt x="3248062" y="681387"/>
                </a:cubicBezTo>
                <a:cubicBezTo>
                  <a:pt x="3239666" y="706570"/>
                  <a:pt x="3251571" y="676124"/>
                  <a:pt x="3233940" y="702570"/>
                </a:cubicBezTo>
                <a:cubicBezTo>
                  <a:pt x="3231876" y="705666"/>
                  <a:pt x="3232473" y="710065"/>
                  <a:pt x="3230409" y="713161"/>
                </a:cubicBezTo>
                <a:cubicBezTo>
                  <a:pt x="3227639" y="717315"/>
                  <a:pt x="3222883" y="719812"/>
                  <a:pt x="3219818" y="723753"/>
                </a:cubicBezTo>
                <a:cubicBezTo>
                  <a:pt x="3205313" y="742403"/>
                  <a:pt x="3210293" y="742870"/>
                  <a:pt x="3195104" y="755527"/>
                </a:cubicBezTo>
                <a:cubicBezTo>
                  <a:pt x="3191844" y="758243"/>
                  <a:pt x="3188043" y="760234"/>
                  <a:pt x="3184513" y="762588"/>
                </a:cubicBezTo>
                <a:cubicBezTo>
                  <a:pt x="3176023" y="775323"/>
                  <a:pt x="3170780" y="784689"/>
                  <a:pt x="3156269" y="794363"/>
                </a:cubicBezTo>
                <a:cubicBezTo>
                  <a:pt x="3149208" y="799070"/>
                  <a:pt x="3143137" y="805801"/>
                  <a:pt x="3135086" y="808485"/>
                </a:cubicBezTo>
                <a:lnTo>
                  <a:pt x="3113903" y="815546"/>
                </a:lnTo>
                <a:cubicBezTo>
                  <a:pt x="3097117" y="826736"/>
                  <a:pt x="3107338" y="821264"/>
                  <a:pt x="3082128" y="829668"/>
                </a:cubicBezTo>
                <a:lnTo>
                  <a:pt x="3060945" y="836729"/>
                </a:lnTo>
                <a:cubicBezTo>
                  <a:pt x="3057415" y="837906"/>
                  <a:pt x="3054038" y="839734"/>
                  <a:pt x="3050354" y="840260"/>
                </a:cubicBezTo>
                <a:lnTo>
                  <a:pt x="3025640" y="843790"/>
                </a:lnTo>
                <a:lnTo>
                  <a:pt x="3004457" y="850851"/>
                </a:lnTo>
                <a:cubicBezTo>
                  <a:pt x="3000927" y="852028"/>
                  <a:pt x="2997476" y="853480"/>
                  <a:pt x="2993866" y="854382"/>
                </a:cubicBezTo>
                <a:cubicBezTo>
                  <a:pt x="2949720" y="865417"/>
                  <a:pt x="3004606" y="851313"/>
                  <a:pt x="2969152" y="861443"/>
                </a:cubicBezTo>
                <a:cubicBezTo>
                  <a:pt x="2964487" y="862776"/>
                  <a:pt x="2959678" y="863579"/>
                  <a:pt x="2955030" y="864973"/>
                </a:cubicBezTo>
                <a:cubicBezTo>
                  <a:pt x="2947901" y="867112"/>
                  <a:pt x="2941145" y="870574"/>
                  <a:pt x="2933847" y="872034"/>
                </a:cubicBezTo>
                <a:cubicBezTo>
                  <a:pt x="2927963" y="873211"/>
                  <a:pt x="2922016" y="874110"/>
                  <a:pt x="2916195" y="875565"/>
                </a:cubicBezTo>
                <a:cubicBezTo>
                  <a:pt x="2902795" y="878915"/>
                  <a:pt x="2906873" y="880427"/>
                  <a:pt x="2891481" y="882626"/>
                </a:cubicBezTo>
                <a:cubicBezTo>
                  <a:pt x="2879773" y="884299"/>
                  <a:pt x="2867944" y="884979"/>
                  <a:pt x="2856176" y="886156"/>
                </a:cubicBezTo>
                <a:lnTo>
                  <a:pt x="2834993" y="893217"/>
                </a:lnTo>
                <a:cubicBezTo>
                  <a:pt x="2831463" y="894394"/>
                  <a:pt x="2828073" y="896136"/>
                  <a:pt x="2824402" y="896748"/>
                </a:cubicBezTo>
                <a:lnTo>
                  <a:pt x="2803219" y="900278"/>
                </a:lnTo>
                <a:cubicBezTo>
                  <a:pt x="2776588" y="909156"/>
                  <a:pt x="2809420" y="897179"/>
                  <a:pt x="2782036" y="910870"/>
                </a:cubicBezTo>
                <a:cubicBezTo>
                  <a:pt x="2778707" y="912534"/>
                  <a:pt x="2774975" y="913223"/>
                  <a:pt x="2771444" y="914400"/>
                </a:cubicBezTo>
                <a:cubicBezTo>
                  <a:pt x="2756382" y="924441"/>
                  <a:pt x="2751339" y="929068"/>
                  <a:pt x="2736139" y="935583"/>
                </a:cubicBezTo>
                <a:cubicBezTo>
                  <a:pt x="2732719" y="937049"/>
                  <a:pt x="2729078" y="937937"/>
                  <a:pt x="2725548" y="939114"/>
                </a:cubicBezTo>
                <a:cubicBezTo>
                  <a:pt x="2722017" y="942644"/>
                  <a:pt x="2719321" y="947280"/>
                  <a:pt x="2714956" y="949705"/>
                </a:cubicBezTo>
                <a:cubicBezTo>
                  <a:pt x="2708450" y="953319"/>
                  <a:pt x="2693773" y="956766"/>
                  <a:pt x="2693773" y="956766"/>
                </a:cubicBezTo>
                <a:cubicBezTo>
                  <a:pt x="2663427" y="976998"/>
                  <a:pt x="2701819" y="952744"/>
                  <a:pt x="2672590" y="967358"/>
                </a:cubicBezTo>
                <a:cubicBezTo>
                  <a:pt x="2645219" y="981044"/>
                  <a:pt x="2678023" y="969078"/>
                  <a:pt x="2651407" y="977949"/>
                </a:cubicBezTo>
                <a:cubicBezTo>
                  <a:pt x="2644346" y="982656"/>
                  <a:pt x="2638275" y="989387"/>
                  <a:pt x="2630224" y="992071"/>
                </a:cubicBezTo>
                <a:lnTo>
                  <a:pt x="2587858" y="1006193"/>
                </a:lnTo>
                <a:cubicBezTo>
                  <a:pt x="2584327" y="1007370"/>
                  <a:pt x="2580363" y="1007660"/>
                  <a:pt x="2577266" y="1009724"/>
                </a:cubicBezTo>
                <a:cubicBezTo>
                  <a:pt x="2573736" y="1012078"/>
                  <a:pt x="2570552" y="1015062"/>
                  <a:pt x="2566675" y="1016785"/>
                </a:cubicBezTo>
                <a:cubicBezTo>
                  <a:pt x="2550733" y="1023870"/>
                  <a:pt x="2548167" y="1022069"/>
                  <a:pt x="2534900" y="1027376"/>
                </a:cubicBezTo>
                <a:cubicBezTo>
                  <a:pt x="2529016" y="1029730"/>
                  <a:pt x="2523305" y="1032573"/>
                  <a:pt x="2517248" y="1034437"/>
                </a:cubicBezTo>
                <a:cubicBezTo>
                  <a:pt x="2507973" y="1037291"/>
                  <a:pt x="2498210" y="1038429"/>
                  <a:pt x="2489004" y="1041498"/>
                </a:cubicBezTo>
                <a:lnTo>
                  <a:pt x="2467821" y="1048559"/>
                </a:lnTo>
                <a:lnTo>
                  <a:pt x="2457229" y="1052090"/>
                </a:lnTo>
                <a:lnTo>
                  <a:pt x="2446638" y="1055620"/>
                </a:lnTo>
                <a:cubicBezTo>
                  <a:pt x="2426562" y="1070678"/>
                  <a:pt x="2438098" y="1064351"/>
                  <a:pt x="2411333" y="1073273"/>
                </a:cubicBezTo>
                <a:lnTo>
                  <a:pt x="2411333" y="1073273"/>
                </a:lnTo>
                <a:cubicBezTo>
                  <a:pt x="2394528" y="1084476"/>
                  <a:pt x="2407346" y="1077646"/>
                  <a:pt x="2386619" y="1083864"/>
                </a:cubicBezTo>
                <a:cubicBezTo>
                  <a:pt x="2379490" y="1086003"/>
                  <a:pt x="2372497" y="1088571"/>
                  <a:pt x="2365436" y="1090925"/>
                </a:cubicBezTo>
                <a:cubicBezTo>
                  <a:pt x="2361906" y="1092102"/>
                  <a:pt x="2358455" y="1093554"/>
                  <a:pt x="2354845" y="1094456"/>
                </a:cubicBezTo>
                <a:cubicBezTo>
                  <a:pt x="2333504" y="1099790"/>
                  <a:pt x="2345323" y="1096452"/>
                  <a:pt x="2319540" y="1105047"/>
                </a:cubicBezTo>
                <a:lnTo>
                  <a:pt x="2308948" y="1108578"/>
                </a:lnTo>
                <a:lnTo>
                  <a:pt x="2298357" y="1112108"/>
                </a:lnTo>
                <a:cubicBezTo>
                  <a:pt x="2294826" y="1114462"/>
                  <a:pt x="2291643" y="1117446"/>
                  <a:pt x="2287765" y="1119169"/>
                </a:cubicBezTo>
                <a:cubicBezTo>
                  <a:pt x="2280964" y="1122192"/>
                  <a:pt x="2266582" y="1126230"/>
                  <a:pt x="2266582" y="1126230"/>
                </a:cubicBezTo>
                <a:cubicBezTo>
                  <a:pt x="2242615" y="1142209"/>
                  <a:pt x="2272617" y="1123548"/>
                  <a:pt x="2234808" y="1140352"/>
                </a:cubicBezTo>
                <a:cubicBezTo>
                  <a:pt x="2230930" y="1142075"/>
                  <a:pt x="2228116" y="1145741"/>
                  <a:pt x="2224216" y="1147413"/>
                </a:cubicBezTo>
                <a:cubicBezTo>
                  <a:pt x="2219756" y="1149324"/>
                  <a:pt x="2214760" y="1149611"/>
                  <a:pt x="2210094" y="1150944"/>
                </a:cubicBezTo>
                <a:cubicBezTo>
                  <a:pt x="2206516" y="1151966"/>
                  <a:pt x="2203113" y="1153571"/>
                  <a:pt x="2199503" y="1154474"/>
                </a:cubicBezTo>
                <a:cubicBezTo>
                  <a:pt x="2193681" y="1155929"/>
                  <a:pt x="2187672" y="1156550"/>
                  <a:pt x="2181850" y="1158005"/>
                </a:cubicBezTo>
                <a:cubicBezTo>
                  <a:pt x="2178240" y="1158908"/>
                  <a:pt x="2174930" y="1160923"/>
                  <a:pt x="2171259" y="1161535"/>
                </a:cubicBezTo>
                <a:cubicBezTo>
                  <a:pt x="2160747" y="1163287"/>
                  <a:pt x="2150076" y="1163889"/>
                  <a:pt x="2139484" y="1165066"/>
                </a:cubicBezTo>
                <a:cubicBezTo>
                  <a:pt x="2114652" y="1173343"/>
                  <a:pt x="2145301" y="1162572"/>
                  <a:pt x="2114771" y="1175657"/>
                </a:cubicBezTo>
                <a:cubicBezTo>
                  <a:pt x="2106299" y="1179288"/>
                  <a:pt x="2099024" y="1180156"/>
                  <a:pt x="2090057" y="1182718"/>
                </a:cubicBezTo>
                <a:cubicBezTo>
                  <a:pt x="2065716" y="1189673"/>
                  <a:pt x="2096524" y="1183406"/>
                  <a:pt x="2058283" y="1189779"/>
                </a:cubicBezTo>
                <a:cubicBezTo>
                  <a:pt x="2039606" y="1196005"/>
                  <a:pt x="2053851" y="1191868"/>
                  <a:pt x="2026508" y="1196840"/>
                </a:cubicBezTo>
                <a:cubicBezTo>
                  <a:pt x="2020604" y="1197913"/>
                  <a:pt x="2014677" y="1198916"/>
                  <a:pt x="2008856" y="1200371"/>
                </a:cubicBezTo>
                <a:cubicBezTo>
                  <a:pt x="2005246" y="1201274"/>
                  <a:pt x="2001897" y="1203094"/>
                  <a:pt x="1998264" y="1203901"/>
                </a:cubicBezTo>
                <a:cubicBezTo>
                  <a:pt x="1991276" y="1205454"/>
                  <a:pt x="1984081" y="1205932"/>
                  <a:pt x="1977081" y="1207432"/>
                </a:cubicBezTo>
                <a:cubicBezTo>
                  <a:pt x="1967592" y="1209465"/>
                  <a:pt x="1958409" y="1212898"/>
                  <a:pt x="1948837" y="1214493"/>
                </a:cubicBezTo>
                <a:cubicBezTo>
                  <a:pt x="1939377" y="1216069"/>
                  <a:pt x="1919885" y="1219083"/>
                  <a:pt x="1910002" y="1221554"/>
                </a:cubicBezTo>
                <a:cubicBezTo>
                  <a:pt x="1906392" y="1222457"/>
                  <a:pt x="1903072" y="1224418"/>
                  <a:pt x="1899410" y="1225084"/>
                </a:cubicBezTo>
                <a:cubicBezTo>
                  <a:pt x="1881501" y="1228340"/>
                  <a:pt x="1844184" y="1230863"/>
                  <a:pt x="1828800" y="1232145"/>
                </a:cubicBezTo>
                <a:cubicBezTo>
                  <a:pt x="1797025" y="1230968"/>
                  <a:pt x="1765115" y="1231779"/>
                  <a:pt x="1733476" y="1228615"/>
                </a:cubicBezTo>
                <a:cubicBezTo>
                  <a:pt x="1729254" y="1228193"/>
                  <a:pt x="1726785" y="1223225"/>
                  <a:pt x="1722885" y="1221554"/>
                </a:cubicBezTo>
                <a:cubicBezTo>
                  <a:pt x="1718425" y="1219642"/>
                  <a:pt x="1713470" y="1219200"/>
                  <a:pt x="1708763" y="1218023"/>
                </a:cubicBezTo>
                <a:cubicBezTo>
                  <a:pt x="1668746" y="1188011"/>
                  <a:pt x="1719300" y="1224610"/>
                  <a:pt x="1680519" y="1200371"/>
                </a:cubicBezTo>
                <a:cubicBezTo>
                  <a:pt x="1675529" y="1197252"/>
                  <a:pt x="1671293" y="1193043"/>
                  <a:pt x="1666397" y="1189779"/>
                </a:cubicBezTo>
                <a:cubicBezTo>
                  <a:pt x="1660687" y="1185973"/>
                  <a:pt x="1654533" y="1182872"/>
                  <a:pt x="1648744" y="1179188"/>
                </a:cubicBezTo>
                <a:cubicBezTo>
                  <a:pt x="1641584" y="1174632"/>
                  <a:pt x="1634622" y="1169773"/>
                  <a:pt x="1627561" y="1165066"/>
                </a:cubicBezTo>
                <a:cubicBezTo>
                  <a:pt x="1625207" y="1161535"/>
                  <a:pt x="1623813" y="1157125"/>
                  <a:pt x="1620500" y="1154474"/>
                </a:cubicBezTo>
                <a:cubicBezTo>
                  <a:pt x="1617594" y="1152149"/>
                  <a:pt x="1613519" y="1151847"/>
                  <a:pt x="1609909" y="1150944"/>
                </a:cubicBezTo>
                <a:cubicBezTo>
                  <a:pt x="1604087" y="1149489"/>
                  <a:pt x="1598078" y="1148868"/>
                  <a:pt x="1592256" y="1147413"/>
                </a:cubicBezTo>
                <a:cubicBezTo>
                  <a:pt x="1562211" y="1139902"/>
                  <a:pt x="1611198" y="1147428"/>
                  <a:pt x="1556951" y="1140352"/>
                </a:cubicBezTo>
                <a:cubicBezTo>
                  <a:pt x="1538135" y="1137898"/>
                  <a:pt x="1518872" y="1137893"/>
                  <a:pt x="1500463" y="1133291"/>
                </a:cubicBezTo>
                <a:cubicBezTo>
                  <a:pt x="1490193" y="1130724"/>
                  <a:pt x="1479136" y="1127722"/>
                  <a:pt x="1468689" y="1126230"/>
                </a:cubicBezTo>
                <a:cubicBezTo>
                  <a:pt x="1458139" y="1124723"/>
                  <a:pt x="1447506" y="1123877"/>
                  <a:pt x="1436914" y="1122700"/>
                </a:cubicBezTo>
                <a:cubicBezTo>
                  <a:pt x="1426323" y="1123877"/>
                  <a:pt x="1415673" y="1124610"/>
                  <a:pt x="1405140" y="1126230"/>
                </a:cubicBezTo>
                <a:cubicBezTo>
                  <a:pt x="1400344" y="1126968"/>
                  <a:pt x="1395836" y="1129183"/>
                  <a:pt x="1391018" y="1129761"/>
                </a:cubicBezTo>
                <a:cubicBezTo>
                  <a:pt x="1366369" y="1132719"/>
                  <a:pt x="1316877" y="1136822"/>
                  <a:pt x="1316877" y="1136822"/>
                </a:cubicBezTo>
                <a:cubicBezTo>
                  <a:pt x="1279024" y="1162058"/>
                  <a:pt x="1336478" y="1122755"/>
                  <a:pt x="1295694" y="1154474"/>
                </a:cubicBezTo>
                <a:cubicBezTo>
                  <a:pt x="1288995" y="1159684"/>
                  <a:pt x="1280511" y="1162595"/>
                  <a:pt x="1274511" y="1168596"/>
                </a:cubicBezTo>
                <a:cubicBezTo>
                  <a:pt x="1260920" y="1182189"/>
                  <a:pt x="1268074" y="1176419"/>
                  <a:pt x="1253328" y="1186249"/>
                </a:cubicBezTo>
                <a:cubicBezTo>
                  <a:pt x="1250974" y="1189779"/>
                  <a:pt x="1249580" y="1194189"/>
                  <a:pt x="1246267" y="1196840"/>
                </a:cubicBezTo>
                <a:cubicBezTo>
                  <a:pt x="1243361" y="1199165"/>
                  <a:pt x="1238307" y="1197740"/>
                  <a:pt x="1235676" y="1200371"/>
                </a:cubicBezTo>
                <a:cubicBezTo>
                  <a:pt x="1233045" y="1203002"/>
                  <a:pt x="1234209" y="1207866"/>
                  <a:pt x="1232145" y="1210962"/>
                </a:cubicBezTo>
                <a:cubicBezTo>
                  <a:pt x="1229375" y="1215116"/>
                  <a:pt x="1224750" y="1217718"/>
                  <a:pt x="1221554" y="1221554"/>
                </a:cubicBezTo>
                <a:cubicBezTo>
                  <a:pt x="1206846" y="1239204"/>
                  <a:pt x="1223317" y="1226263"/>
                  <a:pt x="1203901" y="1239206"/>
                </a:cubicBezTo>
                <a:cubicBezTo>
                  <a:pt x="1189981" y="1260086"/>
                  <a:pt x="1205521" y="1240571"/>
                  <a:pt x="1182718" y="1256859"/>
                </a:cubicBezTo>
                <a:cubicBezTo>
                  <a:pt x="1178655" y="1259761"/>
                  <a:pt x="1175963" y="1264254"/>
                  <a:pt x="1172127" y="1267450"/>
                </a:cubicBezTo>
                <a:cubicBezTo>
                  <a:pt x="1160155" y="1277426"/>
                  <a:pt x="1164055" y="1272423"/>
                  <a:pt x="1150944" y="1278042"/>
                </a:cubicBezTo>
                <a:cubicBezTo>
                  <a:pt x="1107593" y="1296622"/>
                  <a:pt x="1161707" y="1274426"/>
                  <a:pt x="1126230" y="1292164"/>
                </a:cubicBezTo>
                <a:cubicBezTo>
                  <a:pt x="1122902" y="1293828"/>
                  <a:pt x="1119169" y="1294517"/>
                  <a:pt x="1115639" y="1295694"/>
                </a:cubicBezTo>
                <a:cubicBezTo>
                  <a:pt x="1085283" y="1315931"/>
                  <a:pt x="1123690" y="1291668"/>
                  <a:pt x="1094456" y="1306286"/>
                </a:cubicBezTo>
                <a:cubicBezTo>
                  <a:pt x="1067088" y="1319970"/>
                  <a:pt x="1099886" y="1308007"/>
                  <a:pt x="1073273" y="1316877"/>
                </a:cubicBezTo>
                <a:cubicBezTo>
                  <a:pt x="1042917" y="1337114"/>
                  <a:pt x="1081324" y="1312851"/>
                  <a:pt x="1052090" y="1327469"/>
                </a:cubicBezTo>
                <a:cubicBezTo>
                  <a:pt x="1048295" y="1329367"/>
                  <a:pt x="1045376" y="1332807"/>
                  <a:pt x="1041498" y="1334530"/>
                </a:cubicBezTo>
                <a:cubicBezTo>
                  <a:pt x="1034697" y="1337553"/>
                  <a:pt x="1026508" y="1337462"/>
                  <a:pt x="1020315" y="1341591"/>
                </a:cubicBezTo>
                <a:cubicBezTo>
                  <a:pt x="1016785" y="1343945"/>
                  <a:pt x="1013601" y="1346929"/>
                  <a:pt x="1009724" y="1348652"/>
                </a:cubicBezTo>
                <a:cubicBezTo>
                  <a:pt x="1009704" y="1348661"/>
                  <a:pt x="983255" y="1357474"/>
                  <a:pt x="977949" y="1359243"/>
                </a:cubicBezTo>
                <a:lnTo>
                  <a:pt x="935583" y="1373365"/>
                </a:lnTo>
                <a:lnTo>
                  <a:pt x="914400" y="1380426"/>
                </a:lnTo>
                <a:cubicBezTo>
                  <a:pt x="910870" y="1381603"/>
                  <a:pt x="907419" y="1383054"/>
                  <a:pt x="903809" y="1383957"/>
                </a:cubicBezTo>
                <a:lnTo>
                  <a:pt x="875565" y="1391018"/>
                </a:lnTo>
                <a:lnTo>
                  <a:pt x="861443" y="1394548"/>
                </a:lnTo>
                <a:cubicBezTo>
                  <a:pt x="856735" y="1396902"/>
                  <a:pt x="851890" y="1398998"/>
                  <a:pt x="847320" y="1401609"/>
                </a:cubicBezTo>
                <a:cubicBezTo>
                  <a:pt x="843636" y="1403714"/>
                  <a:pt x="840606" y="1406947"/>
                  <a:pt x="836729" y="1408670"/>
                </a:cubicBezTo>
                <a:cubicBezTo>
                  <a:pt x="829928" y="1411693"/>
                  <a:pt x="815546" y="1415731"/>
                  <a:pt x="815546" y="1415731"/>
                </a:cubicBezTo>
                <a:cubicBezTo>
                  <a:pt x="777704" y="1440958"/>
                  <a:pt x="835131" y="1401675"/>
                  <a:pt x="794363" y="1433384"/>
                </a:cubicBezTo>
                <a:cubicBezTo>
                  <a:pt x="787664" y="1438594"/>
                  <a:pt x="781231" y="1444822"/>
                  <a:pt x="773180" y="1447506"/>
                </a:cubicBezTo>
                <a:cubicBezTo>
                  <a:pt x="722948" y="1464250"/>
                  <a:pt x="759434" y="1454281"/>
                  <a:pt x="660204" y="1458097"/>
                </a:cubicBezTo>
                <a:cubicBezTo>
                  <a:pt x="654320" y="1459274"/>
                  <a:pt x="648478" y="1460692"/>
                  <a:pt x="642551" y="1461628"/>
                </a:cubicBezTo>
                <a:cubicBezTo>
                  <a:pt x="626112" y="1464224"/>
                  <a:pt x="593124" y="1468689"/>
                  <a:pt x="593124" y="1468689"/>
                </a:cubicBezTo>
                <a:cubicBezTo>
                  <a:pt x="589594" y="1471043"/>
                  <a:pt x="585533" y="1472750"/>
                  <a:pt x="582533" y="1475750"/>
                </a:cubicBezTo>
                <a:cubicBezTo>
                  <a:pt x="568118" y="1490165"/>
                  <a:pt x="584296" y="1490461"/>
                  <a:pt x="554289" y="1500463"/>
                </a:cubicBezTo>
                <a:lnTo>
                  <a:pt x="533106" y="1507524"/>
                </a:lnTo>
                <a:cubicBezTo>
                  <a:pt x="510902" y="1522326"/>
                  <a:pt x="534721" y="1508162"/>
                  <a:pt x="494270" y="1521646"/>
                </a:cubicBezTo>
                <a:cubicBezTo>
                  <a:pt x="449778" y="1536477"/>
                  <a:pt x="494725" y="1521034"/>
                  <a:pt x="455435" y="1535768"/>
                </a:cubicBezTo>
                <a:cubicBezTo>
                  <a:pt x="451950" y="1537075"/>
                  <a:pt x="448096" y="1537492"/>
                  <a:pt x="444843" y="1539299"/>
                </a:cubicBezTo>
                <a:cubicBezTo>
                  <a:pt x="408427" y="1559530"/>
                  <a:pt x="437033" y="1548964"/>
                  <a:pt x="413069" y="1556951"/>
                </a:cubicBezTo>
                <a:cubicBezTo>
                  <a:pt x="409538" y="1559305"/>
                  <a:pt x="405477" y="1561012"/>
                  <a:pt x="402477" y="1564012"/>
                </a:cubicBezTo>
                <a:cubicBezTo>
                  <a:pt x="378937" y="1587552"/>
                  <a:pt x="413071" y="1562834"/>
                  <a:pt x="384825" y="1581665"/>
                </a:cubicBezTo>
                <a:cubicBezTo>
                  <a:pt x="378100" y="1601838"/>
                  <a:pt x="386842" y="1585028"/>
                  <a:pt x="370703" y="1595787"/>
                </a:cubicBezTo>
                <a:cubicBezTo>
                  <a:pt x="366549" y="1598557"/>
                  <a:pt x="364265" y="1603608"/>
                  <a:pt x="360111" y="1606378"/>
                </a:cubicBezTo>
                <a:cubicBezTo>
                  <a:pt x="328270" y="1627605"/>
                  <a:pt x="372256" y="1589197"/>
                  <a:pt x="338928" y="1616970"/>
                </a:cubicBezTo>
                <a:cubicBezTo>
                  <a:pt x="335092" y="1620166"/>
                  <a:pt x="332173" y="1624365"/>
                  <a:pt x="328337" y="1627561"/>
                </a:cubicBezTo>
                <a:cubicBezTo>
                  <a:pt x="325077" y="1630277"/>
                  <a:pt x="321005" y="1631905"/>
                  <a:pt x="317745" y="1634622"/>
                </a:cubicBezTo>
                <a:cubicBezTo>
                  <a:pt x="313909" y="1637818"/>
                  <a:pt x="311217" y="1642312"/>
                  <a:pt x="307154" y="1645214"/>
                </a:cubicBezTo>
                <a:cubicBezTo>
                  <a:pt x="302871" y="1648273"/>
                  <a:pt x="297315" y="1649216"/>
                  <a:pt x="293032" y="1652275"/>
                </a:cubicBezTo>
                <a:cubicBezTo>
                  <a:pt x="288969" y="1655177"/>
                  <a:pt x="286594" y="1660096"/>
                  <a:pt x="282440" y="1662866"/>
                </a:cubicBezTo>
                <a:cubicBezTo>
                  <a:pt x="279344" y="1664930"/>
                  <a:pt x="275177" y="1664733"/>
                  <a:pt x="271849" y="1666397"/>
                </a:cubicBezTo>
                <a:cubicBezTo>
                  <a:pt x="268054" y="1668295"/>
                  <a:pt x="265052" y="1671560"/>
                  <a:pt x="261257" y="1673458"/>
                </a:cubicBezTo>
                <a:cubicBezTo>
                  <a:pt x="257929" y="1675122"/>
                  <a:pt x="254256" y="1676009"/>
                  <a:pt x="250666" y="1676988"/>
                </a:cubicBezTo>
                <a:cubicBezTo>
                  <a:pt x="241304" y="1679541"/>
                  <a:pt x="231628" y="1680980"/>
                  <a:pt x="222422" y="1684049"/>
                </a:cubicBezTo>
                <a:lnTo>
                  <a:pt x="201239" y="1691110"/>
                </a:lnTo>
                <a:cubicBezTo>
                  <a:pt x="197708" y="1692287"/>
                  <a:pt x="193976" y="1692977"/>
                  <a:pt x="190647" y="1694641"/>
                </a:cubicBezTo>
                <a:cubicBezTo>
                  <a:pt x="172185" y="1703872"/>
                  <a:pt x="181631" y="1700426"/>
                  <a:pt x="162403" y="1705232"/>
                </a:cubicBezTo>
                <a:cubicBezTo>
                  <a:pt x="158873" y="1708763"/>
                  <a:pt x="156147" y="1713347"/>
                  <a:pt x="151812" y="1715824"/>
                </a:cubicBezTo>
                <a:cubicBezTo>
                  <a:pt x="147599" y="1718231"/>
                  <a:pt x="142355" y="1718021"/>
                  <a:pt x="137690" y="1719354"/>
                </a:cubicBezTo>
                <a:cubicBezTo>
                  <a:pt x="134112" y="1720376"/>
                  <a:pt x="130629" y="1721708"/>
                  <a:pt x="127098" y="1722885"/>
                </a:cubicBezTo>
                <a:cubicBezTo>
                  <a:pt x="102385" y="1721708"/>
                  <a:pt x="77699" y="1719354"/>
                  <a:pt x="52958" y="1719354"/>
                </a:cubicBezTo>
                <a:cubicBezTo>
                  <a:pt x="41131" y="1719354"/>
                  <a:pt x="29361" y="1721212"/>
                  <a:pt x="17653" y="1722885"/>
                </a:cubicBezTo>
                <a:cubicBezTo>
                  <a:pt x="12850" y="1723571"/>
                  <a:pt x="8289" y="1727368"/>
                  <a:pt x="3531" y="1726416"/>
                </a:cubicBezTo>
                <a:cubicBezTo>
                  <a:pt x="950" y="1725900"/>
                  <a:pt x="1177" y="1721708"/>
                  <a:pt x="0" y="1719354"/>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82FE5D1-0DE0-4FBC-9A78-A91F3EA0197A}"/>
              </a:ext>
            </a:extLst>
          </p:cNvPr>
          <p:cNvSpPr/>
          <p:nvPr/>
        </p:nvSpPr>
        <p:spPr>
          <a:xfrm>
            <a:off x="4414092" y="2952520"/>
            <a:ext cx="1479932" cy="800560"/>
          </a:xfrm>
          <a:custGeom>
            <a:avLst/>
            <a:gdLst>
              <a:gd name="connsiteX0" fmla="*/ 0 w 1479932"/>
              <a:gd name="connsiteY0" fmla="*/ 800560 h 800560"/>
              <a:gd name="connsiteX1" fmla="*/ 36722 w 1479932"/>
              <a:gd name="connsiteY1" fmla="*/ 796887 h 800560"/>
              <a:gd name="connsiteX2" fmla="*/ 47739 w 1479932"/>
              <a:gd name="connsiteY2" fmla="*/ 789543 h 800560"/>
              <a:gd name="connsiteX3" fmla="*/ 69773 w 1479932"/>
              <a:gd name="connsiteY3" fmla="*/ 782198 h 800560"/>
              <a:gd name="connsiteX4" fmla="*/ 95479 w 1479932"/>
              <a:gd name="connsiteY4" fmla="*/ 767509 h 800560"/>
              <a:gd name="connsiteX5" fmla="*/ 117513 w 1479932"/>
              <a:gd name="connsiteY5" fmla="*/ 760164 h 800560"/>
              <a:gd name="connsiteX6" fmla="*/ 128530 w 1479932"/>
              <a:gd name="connsiteY6" fmla="*/ 756492 h 800560"/>
              <a:gd name="connsiteX7" fmla="*/ 157908 w 1479932"/>
              <a:gd name="connsiteY7" fmla="*/ 749147 h 800560"/>
              <a:gd name="connsiteX8" fmla="*/ 183614 w 1479932"/>
              <a:gd name="connsiteY8" fmla="*/ 741803 h 800560"/>
              <a:gd name="connsiteX9" fmla="*/ 209320 w 1479932"/>
              <a:gd name="connsiteY9" fmla="*/ 734458 h 800560"/>
              <a:gd name="connsiteX10" fmla="*/ 231354 w 1479932"/>
              <a:gd name="connsiteY10" fmla="*/ 730786 h 800560"/>
              <a:gd name="connsiteX11" fmla="*/ 242371 w 1479932"/>
              <a:gd name="connsiteY11" fmla="*/ 727114 h 800560"/>
              <a:gd name="connsiteX12" fmla="*/ 301127 w 1479932"/>
              <a:gd name="connsiteY12" fmla="*/ 712425 h 800560"/>
              <a:gd name="connsiteX13" fmla="*/ 312144 w 1479932"/>
              <a:gd name="connsiteY13" fmla="*/ 708752 h 800560"/>
              <a:gd name="connsiteX14" fmla="*/ 323161 w 1479932"/>
              <a:gd name="connsiteY14" fmla="*/ 705080 h 800560"/>
              <a:gd name="connsiteX15" fmla="*/ 337850 w 1479932"/>
              <a:gd name="connsiteY15" fmla="*/ 697735 h 800560"/>
              <a:gd name="connsiteX16" fmla="*/ 356212 w 1479932"/>
              <a:gd name="connsiteY16" fmla="*/ 694063 h 800560"/>
              <a:gd name="connsiteX17" fmla="*/ 367228 w 1479932"/>
              <a:gd name="connsiteY17" fmla="*/ 690391 h 800560"/>
              <a:gd name="connsiteX18" fmla="*/ 381918 w 1479932"/>
              <a:gd name="connsiteY18" fmla="*/ 686719 h 800560"/>
              <a:gd name="connsiteX19" fmla="*/ 403951 w 1479932"/>
              <a:gd name="connsiteY19" fmla="*/ 679374 h 800560"/>
              <a:gd name="connsiteX20" fmla="*/ 418641 w 1479932"/>
              <a:gd name="connsiteY20" fmla="*/ 675702 h 800560"/>
              <a:gd name="connsiteX21" fmla="*/ 440674 w 1479932"/>
              <a:gd name="connsiteY21" fmla="*/ 668357 h 800560"/>
              <a:gd name="connsiteX22" fmla="*/ 466380 w 1479932"/>
              <a:gd name="connsiteY22" fmla="*/ 661013 h 800560"/>
              <a:gd name="connsiteX23" fmla="*/ 517792 w 1479932"/>
              <a:gd name="connsiteY23" fmla="*/ 605928 h 800560"/>
              <a:gd name="connsiteX24" fmla="*/ 543498 w 1479932"/>
              <a:gd name="connsiteY24" fmla="*/ 580222 h 800560"/>
              <a:gd name="connsiteX25" fmla="*/ 554515 w 1479932"/>
              <a:gd name="connsiteY25" fmla="*/ 569205 h 800560"/>
              <a:gd name="connsiteX26" fmla="*/ 572877 w 1479932"/>
              <a:gd name="connsiteY26" fmla="*/ 543499 h 800560"/>
              <a:gd name="connsiteX27" fmla="*/ 613272 w 1479932"/>
              <a:gd name="connsiteY27" fmla="*/ 532482 h 800560"/>
              <a:gd name="connsiteX28" fmla="*/ 646322 w 1479932"/>
              <a:gd name="connsiteY28" fmla="*/ 514121 h 800560"/>
              <a:gd name="connsiteX29" fmla="*/ 657339 w 1479932"/>
              <a:gd name="connsiteY29" fmla="*/ 506776 h 800560"/>
              <a:gd name="connsiteX30" fmla="*/ 668356 w 1479932"/>
              <a:gd name="connsiteY30" fmla="*/ 499432 h 800560"/>
              <a:gd name="connsiteX31" fmla="*/ 701407 w 1479932"/>
              <a:gd name="connsiteY31" fmla="*/ 466381 h 800560"/>
              <a:gd name="connsiteX32" fmla="*/ 727113 w 1479932"/>
              <a:gd name="connsiteY32" fmla="*/ 444347 h 800560"/>
              <a:gd name="connsiteX33" fmla="*/ 741802 w 1479932"/>
              <a:gd name="connsiteY33" fmla="*/ 433331 h 800560"/>
              <a:gd name="connsiteX34" fmla="*/ 752819 w 1479932"/>
              <a:gd name="connsiteY34" fmla="*/ 422314 h 800560"/>
              <a:gd name="connsiteX35" fmla="*/ 767508 w 1479932"/>
              <a:gd name="connsiteY35" fmla="*/ 411297 h 800560"/>
              <a:gd name="connsiteX36" fmla="*/ 800559 w 1479932"/>
              <a:gd name="connsiteY36" fmla="*/ 385591 h 800560"/>
              <a:gd name="connsiteX37" fmla="*/ 840954 w 1479932"/>
              <a:gd name="connsiteY37" fmla="*/ 381919 h 800560"/>
              <a:gd name="connsiteX38" fmla="*/ 866660 w 1479932"/>
              <a:gd name="connsiteY38" fmla="*/ 374574 h 800560"/>
              <a:gd name="connsiteX39" fmla="*/ 888694 w 1479932"/>
              <a:gd name="connsiteY39" fmla="*/ 356213 h 800560"/>
              <a:gd name="connsiteX40" fmla="*/ 899710 w 1479932"/>
              <a:gd name="connsiteY40" fmla="*/ 348868 h 800560"/>
              <a:gd name="connsiteX41" fmla="*/ 932761 w 1479932"/>
              <a:gd name="connsiteY41" fmla="*/ 323162 h 800560"/>
              <a:gd name="connsiteX42" fmla="*/ 954795 w 1479932"/>
              <a:gd name="connsiteY42" fmla="*/ 315817 h 800560"/>
              <a:gd name="connsiteX43" fmla="*/ 984173 w 1479932"/>
              <a:gd name="connsiteY43" fmla="*/ 308473 h 800560"/>
              <a:gd name="connsiteX44" fmla="*/ 1006207 w 1479932"/>
              <a:gd name="connsiteY44" fmla="*/ 293784 h 800560"/>
              <a:gd name="connsiteX45" fmla="*/ 1017224 w 1479932"/>
              <a:gd name="connsiteY45" fmla="*/ 290111 h 800560"/>
              <a:gd name="connsiteX46" fmla="*/ 1028241 w 1479932"/>
              <a:gd name="connsiteY46" fmla="*/ 282767 h 800560"/>
              <a:gd name="connsiteX47" fmla="*/ 1050274 w 1479932"/>
              <a:gd name="connsiteY47" fmla="*/ 275422 h 800560"/>
              <a:gd name="connsiteX48" fmla="*/ 1072308 w 1479932"/>
              <a:gd name="connsiteY48" fmla="*/ 264405 h 800560"/>
              <a:gd name="connsiteX49" fmla="*/ 1083325 w 1479932"/>
              <a:gd name="connsiteY49" fmla="*/ 257061 h 800560"/>
              <a:gd name="connsiteX50" fmla="*/ 1109031 w 1479932"/>
              <a:gd name="connsiteY50" fmla="*/ 249716 h 800560"/>
              <a:gd name="connsiteX51" fmla="*/ 1142081 w 1479932"/>
              <a:gd name="connsiteY51" fmla="*/ 227682 h 800560"/>
              <a:gd name="connsiteX52" fmla="*/ 1153098 w 1479932"/>
              <a:gd name="connsiteY52" fmla="*/ 220338 h 800560"/>
              <a:gd name="connsiteX53" fmla="*/ 1164115 w 1479932"/>
              <a:gd name="connsiteY53" fmla="*/ 216666 h 800560"/>
              <a:gd name="connsiteX54" fmla="*/ 1175132 w 1479932"/>
              <a:gd name="connsiteY54" fmla="*/ 209321 h 800560"/>
              <a:gd name="connsiteX55" fmla="*/ 1186149 w 1479932"/>
              <a:gd name="connsiteY55" fmla="*/ 205649 h 800560"/>
              <a:gd name="connsiteX56" fmla="*/ 1189821 w 1479932"/>
              <a:gd name="connsiteY56" fmla="*/ 194632 h 800560"/>
              <a:gd name="connsiteX57" fmla="*/ 1200838 w 1479932"/>
              <a:gd name="connsiteY57" fmla="*/ 187287 h 800560"/>
              <a:gd name="connsiteX58" fmla="*/ 1208183 w 1479932"/>
              <a:gd name="connsiteY58" fmla="*/ 176270 h 800560"/>
              <a:gd name="connsiteX59" fmla="*/ 1219200 w 1479932"/>
              <a:gd name="connsiteY59" fmla="*/ 172598 h 800560"/>
              <a:gd name="connsiteX60" fmla="*/ 1230216 w 1479932"/>
              <a:gd name="connsiteY60" fmla="*/ 165253 h 800560"/>
              <a:gd name="connsiteX61" fmla="*/ 1237561 w 1479932"/>
              <a:gd name="connsiteY61" fmla="*/ 154237 h 800560"/>
              <a:gd name="connsiteX62" fmla="*/ 1248578 w 1479932"/>
              <a:gd name="connsiteY62" fmla="*/ 150564 h 800560"/>
              <a:gd name="connsiteX63" fmla="*/ 1259595 w 1479932"/>
              <a:gd name="connsiteY63" fmla="*/ 143220 h 800560"/>
              <a:gd name="connsiteX64" fmla="*/ 1285301 w 1479932"/>
              <a:gd name="connsiteY64" fmla="*/ 113841 h 800560"/>
              <a:gd name="connsiteX65" fmla="*/ 1296318 w 1479932"/>
              <a:gd name="connsiteY65" fmla="*/ 110169 h 800560"/>
              <a:gd name="connsiteX66" fmla="*/ 1311007 w 1479932"/>
              <a:gd name="connsiteY66" fmla="*/ 106497 h 800560"/>
              <a:gd name="connsiteX67" fmla="*/ 1333041 w 1479932"/>
              <a:gd name="connsiteY67" fmla="*/ 99152 h 800560"/>
              <a:gd name="connsiteX68" fmla="*/ 1344057 w 1479932"/>
              <a:gd name="connsiteY68" fmla="*/ 95480 h 800560"/>
              <a:gd name="connsiteX69" fmla="*/ 1369763 w 1479932"/>
              <a:gd name="connsiteY69" fmla="*/ 66102 h 800560"/>
              <a:gd name="connsiteX70" fmla="*/ 1377108 w 1479932"/>
              <a:gd name="connsiteY70" fmla="*/ 55085 h 800560"/>
              <a:gd name="connsiteX71" fmla="*/ 1410159 w 1479932"/>
              <a:gd name="connsiteY71" fmla="*/ 40396 h 800560"/>
              <a:gd name="connsiteX72" fmla="*/ 1413831 w 1479932"/>
              <a:gd name="connsiteY72" fmla="*/ 29379 h 800560"/>
              <a:gd name="connsiteX73" fmla="*/ 1435865 w 1479932"/>
              <a:gd name="connsiteY73" fmla="*/ 22034 h 800560"/>
              <a:gd name="connsiteX74" fmla="*/ 1457898 w 1479932"/>
              <a:gd name="connsiteY74" fmla="*/ 14690 h 800560"/>
              <a:gd name="connsiteX75" fmla="*/ 1468915 w 1479932"/>
              <a:gd name="connsiteY75" fmla="*/ 11017 h 800560"/>
              <a:gd name="connsiteX76" fmla="*/ 1479932 w 1479932"/>
              <a:gd name="connsiteY76" fmla="*/ 7345 h 800560"/>
              <a:gd name="connsiteX77" fmla="*/ 1479932 w 1479932"/>
              <a:gd name="connsiteY77" fmla="*/ 0 h 80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479932" h="800560">
                <a:moveTo>
                  <a:pt x="0" y="800560"/>
                </a:moveTo>
                <a:cubicBezTo>
                  <a:pt x="12241" y="799336"/>
                  <a:pt x="24735" y="799653"/>
                  <a:pt x="36722" y="796887"/>
                </a:cubicBezTo>
                <a:cubicBezTo>
                  <a:pt x="41022" y="795895"/>
                  <a:pt x="43706" y="791335"/>
                  <a:pt x="47739" y="789543"/>
                </a:cubicBezTo>
                <a:cubicBezTo>
                  <a:pt x="54814" y="786399"/>
                  <a:pt x="69773" y="782198"/>
                  <a:pt x="69773" y="782198"/>
                </a:cubicBezTo>
                <a:cubicBezTo>
                  <a:pt x="79712" y="775572"/>
                  <a:pt x="83828" y="772169"/>
                  <a:pt x="95479" y="767509"/>
                </a:cubicBezTo>
                <a:cubicBezTo>
                  <a:pt x="102667" y="764634"/>
                  <a:pt x="110168" y="762612"/>
                  <a:pt x="117513" y="760164"/>
                </a:cubicBezTo>
                <a:cubicBezTo>
                  <a:pt x="121185" y="758940"/>
                  <a:pt x="124775" y="757431"/>
                  <a:pt x="128530" y="756492"/>
                </a:cubicBezTo>
                <a:cubicBezTo>
                  <a:pt x="138323" y="754044"/>
                  <a:pt x="148332" y="752339"/>
                  <a:pt x="157908" y="749147"/>
                </a:cubicBezTo>
                <a:cubicBezTo>
                  <a:pt x="184323" y="740343"/>
                  <a:pt x="151336" y="751025"/>
                  <a:pt x="183614" y="741803"/>
                </a:cubicBezTo>
                <a:cubicBezTo>
                  <a:pt x="199940" y="737139"/>
                  <a:pt x="190197" y="738283"/>
                  <a:pt x="209320" y="734458"/>
                </a:cubicBezTo>
                <a:cubicBezTo>
                  <a:pt x="216621" y="732998"/>
                  <a:pt x="224085" y="732401"/>
                  <a:pt x="231354" y="730786"/>
                </a:cubicBezTo>
                <a:cubicBezTo>
                  <a:pt x="235133" y="729946"/>
                  <a:pt x="238599" y="727984"/>
                  <a:pt x="242371" y="727114"/>
                </a:cubicBezTo>
                <a:cubicBezTo>
                  <a:pt x="299961" y="713824"/>
                  <a:pt x="259018" y="726462"/>
                  <a:pt x="301127" y="712425"/>
                </a:cubicBezTo>
                <a:lnTo>
                  <a:pt x="312144" y="708752"/>
                </a:lnTo>
                <a:cubicBezTo>
                  <a:pt x="315816" y="707528"/>
                  <a:pt x="319699" y="706811"/>
                  <a:pt x="323161" y="705080"/>
                </a:cubicBezTo>
                <a:cubicBezTo>
                  <a:pt x="328057" y="702632"/>
                  <a:pt x="332657" y="699466"/>
                  <a:pt x="337850" y="697735"/>
                </a:cubicBezTo>
                <a:cubicBezTo>
                  <a:pt x="343772" y="695761"/>
                  <a:pt x="350156" y="695577"/>
                  <a:pt x="356212" y="694063"/>
                </a:cubicBezTo>
                <a:cubicBezTo>
                  <a:pt x="359967" y="693124"/>
                  <a:pt x="363506" y="691454"/>
                  <a:pt x="367228" y="690391"/>
                </a:cubicBezTo>
                <a:cubicBezTo>
                  <a:pt x="372081" y="689004"/>
                  <a:pt x="377084" y="688169"/>
                  <a:pt x="381918" y="686719"/>
                </a:cubicBezTo>
                <a:cubicBezTo>
                  <a:pt x="389333" y="684494"/>
                  <a:pt x="396440" y="681251"/>
                  <a:pt x="403951" y="679374"/>
                </a:cubicBezTo>
                <a:cubicBezTo>
                  <a:pt x="408848" y="678150"/>
                  <a:pt x="413807" y="677152"/>
                  <a:pt x="418641" y="675702"/>
                </a:cubicBezTo>
                <a:cubicBezTo>
                  <a:pt x="426056" y="673477"/>
                  <a:pt x="433163" y="670235"/>
                  <a:pt x="440674" y="668357"/>
                </a:cubicBezTo>
                <a:cubicBezTo>
                  <a:pt x="459118" y="663746"/>
                  <a:pt x="450575" y="666281"/>
                  <a:pt x="466380" y="661013"/>
                </a:cubicBezTo>
                <a:cubicBezTo>
                  <a:pt x="499737" y="638774"/>
                  <a:pt x="450954" y="672766"/>
                  <a:pt x="517792" y="605928"/>
                </a:cubicBezTo>
                <a:lnTo>
                  <a:pt x="543498" y="580222"/>
                </a:lnTo>
                <a:cubicBezTo>
                  <a:pt x="547170" y="576550"/>
                  <a:pt x="551634" y="573526"/>
                  <a:pt x="554515" y="569205"/>
                </a:cubicBezTo>
                <a:cubicBezTo>
                  <a:pt x="557371" y="564921"/>
                  <a:pt x="570144" y="545321"/>
                  <a:pt x="572877" y="543499"/>
                </a:cubicBezTo>
                <a:cubicBezTo>
                  <a:pt x="582328" y="537199"/>
                  <a:pt x="602238" y="535240"/>
                  <a:pt x="613272" y="532482"/>
                </a:cubicBezTo>
                <a:cubicBezTo>
                  <a:pt x="628787" y="528603"/>
                  <a:pt x="629908" y="525064"/>
                  <a:pt x="646322" y="514121"/>
                </a:cubicBezTo>
                <a:lnTo>
                  <a:pt x="657339" y="506776"/>
                </a:lnTo>
                <a:cubicBezTo>
                  <a:pt x="661011" y="504328"/>
                  <a:pt x="665235" y="502553"/>
                  <a:pt x="668356" y="499432"/>
                </a:cubicBezTo>
                <a:cubicBezTo>
                  <a:pt x="679373" y="488415"/>
                  <a:pt x="688943" y="475729"/>
                  <a:pt x="701407" y="466381"/>
                </a:cubicBezTo>
                <a:cubicBezTo>
                  <a:pt x="744377" y="434153"/>
                  <a:pt x="691296" y="475046"/>
                  <a:pt x="727113" y="444347"/>
                </a:cubicBezTo>
                <a:cubicBezTo>
                  <a:pt x="731760" y="440364"/>
                  <a:pt x="737155" y="437314"/>
                  <a:pt x="741802" y="433331"/>
                </a:cubicBezTo>
                <a:cubicBezTo>
                  <a:pt x="745745" y="429951"/>
                  <a:pt x="748876" y="425694"/>
                  <a:pt x="752819" y="422314"/>
                </a:cubicBezTo>
                <a:cubicBezTo>
                  <a:pt x="757466" y="418331"/>
                  <a:pt x="762861" y="415280"/>
                  <a:pt x="767508" y="411297"/>
                </a:cubicBezTo>
                <a:cubicBezTo>
                  <a:pt x="776333" y="403733"/>
                  <a:pt x="788538" y="386684"/>
                  <a:pt x="800559" y="385591"/>
                </a:cubicBezTo>
                <a:lnTo>
                  <a:pt x="840954" y="381919"/>
                </a:lnTo>
                <a:cubicBezTo>
                  <a:pt x="845655" y="380744"/>
                  <a:pt x="861396" y="377206"/>
                  <a:pt x="866660" y="374574"/>
                </a:cubicBezTo>
                <a:cubicBezTo>
                  <a:pt x="880332" y="367738"/>
                  <a:pt x="876516" y="366361"/>
                  <a:pt x="888694" y="356213"/>
                </a:cubicBezTo>
                <a:cubicBezTo>
                  <a:pt x="892084" y="353388"/>
                  <a:pt x="896320" y="351693"/>
                  <a:pt x="899710" y="348868"/>
                </a:cubicBezTo>
                <a:cubicBezTo>
                  <a:pt x="912384" y="338306"/>
                  <a:pt x="914199" y="329350"/>
                  <a:pt x="932761" y="323162"/>
                </a:cubicBezTo>
                <a:cubicBezTo>
                  <a:pt x="940106" y="320714"/>
                  <a:pt x="947284" y="317695"/>
                  <a:pt x="954795" y="315817"/>
                </a:cubicBezTo>
                <a:lnTo>
                  <a:pt x="984173" y="308473"/>
                </a:lnTo>
                <a:cubicBezTo>
                  <a:pt x="991518" y="303577"/>
                  <a:pt x="997833" y="296576"/>
                  <a:pt x="1006207" y="293784"/>
                </a:cubicBezTo>
                <a:cubicBezTo>
                  <a:pt x="1009879" y="292560"/>
                  <a:pt x="1013762" y="291842"/>
                  <a:pt x="1017224" y="290111"/>
                </a:cubicBezTo>
                <a:cubicBezTo>
                  <a:pt x="1021172" y="288137"/>
                  <a:pt x="1024208" y="284559"/>
                  <a:pt x="1028241" y="282767"/>
                </a:cubicBezTo>
                <a:cubicBezTo>
                  <a:pt x="1035315" y="279623"/>
                  <a:pt x="1043832" y="279716"/>
                  <a:pt x="1050274" y="275422"/>
                </a:cubicBezTo>
                <a:cubicBezTo>
                  <a:pt x="1081846" y="254376"/>
                  <a:pt x="1041900" y="279609"/>
                  <a:pt x="1072308" y="264405"/>
                </a:cubicBezTo>
                <a:cubicBezTo>
                  <a:pt x="1076256" y="262431"/>
                  <a:pt x="1079268" y="258800"/>
                  <a:pt x="1083325" y="257061"/>
                </a:cubicBezTo>
                <a:cubicBezTo>
                  <a:pt x="1091634" y="253500"/>
                  <a:pt x="1101000" y="254178"/>
                  <a:pt x="1109031" y="249716"/>
                </a:cubicBezTo>
                <a:cubicBezTo>
                  <a:pt x="1109063" y="249698"/>
                  <a:pt x="1136557" y="231365"/>
                  <a:pt x="1142081" y="227682"/>
                </a:cubicBezTo>
                <a:cubicBezTo>
                  <a:pt x="1145753" y="225234"/>
                  <a:pt x="1148911" y="221734"/>
                  <a:pt x="1153098" y="220338"/>
                </a:cubicBezTo>
                <a:lnTo>
                  <a:pt x="1164115" y="216666"/>
                </a:lnTo>
                <a:cubicBezTo>
                  <a:pt x="1167787" y="214218"/>
                  <a:pt x="1171184" y="211295"/>
                  <a:pt x="1175132" y="209321"/>
                </a:cubicBezTo>
                <a:cubicBezTo>
                  <a:pt x="1178594" y="207590"/>
                  <a:pt x="1183412" y="208386"/>
                  <a:pt x="1186149" y="205649"/>
                </a:cubicBezTo>
                <a:cubicBezTo>
                  <a:pt x="1188886" y="202912"/>
                  <a:pt x="1187403" y="197655"/>
                  <a:pt x="1189821" y="194632"/>
                </a:cubicBezTo>
                <a:cubicBezTo>
                  <a:pt x="1192578" y="191185"/>
                  <a:pt x="1197166" y="189735"/>
                  <a:pt x="1200838" y="187287"/>
                </a:cubicBezTo>
                <a:cubicBezTo>
                  <a:pt x="1203286" y="183615"/>
                  <a:pt x="1204736" y="179027"/>
                  <a:pt x="1208183" y="176270"/>
                </a:cubicBezTo>
                <a:cubicBezTo>
                  <a:pt x="1211206" y="173852"/>
                  <a:pt x="1215738" y="174329"/>
                  <a:pt x="1219200" y="172598"/>
                </a:cubicBezTo>
                <a:cubicBezTo>
                  <a:pt x="1223147" y="170624"/>
                  <a:pt x="1226544" y="167701"/>
                  <a:pt x="1230216" y="165253"/>
                </a:cubicBezTo>
                <a:cubicBezTo>
                  <a:pt x="1232664" y="161581"/>
                  <a:pt x="1234115" y="156994"/>
                  <a:pt x="1237561" y="154237"/>
                </a:cubicBezTo>
                <a:cubicBezTo>
                  <a:pt x="1240584" y="151819"/>
                  <a:pt x="1245116" y="152295"/>
                  <a:pt x="1248578" y="150564"/>
                </a:cubicBezTo>
                <a:cubicBezTo>
                  <a:pt x="1252526" y="148590"/>
                  <a:pt x="1255923" y="145668"/>
                  <a:pt x="1259595" y="143220"/>
                </a:cubicBezTo>
                <a:cubicBezTo>
                  <a:pt x="1270611" y="126696"/>
                  <a:pt x="1270000" y="121491"/>
                  <a:pt x="1285301" y="113841"/>
                </a:cubicBezTo>
                <a:cubicBezTo>
                  <a:pt x="1288763" y="112110"/>
                  <a:pt x="1292596" y="111232"/>
                  <a:pt x="1296318" y="110169"/>
                </a:cubicBezTo>
                <a:cubicBezTo>
                  <a:pt x="1301171" y="108783"/>
                  <a:pt x="1306173" y="107947"/>
                  <a:pt x="1311007" y="106497"/>
                </a:cubicBezTo>
                <a:cubicBezTo>
                  <a:pt x="1318422" y="104272"/>
                  <a:pt x="1325696" y="101600"/>
                  <a:pt x="1333041" y="99152"/>
                </a:cubicBezTo>
                <a:lnTo>
                  <a:pt x="1344057" y="95480"/>
                </a:lnTo>
                <a:cubicBezTo>
                  <a:pt x="1362418" y="83239"/>
                  <a:pt x="1352625" y="91808"/>
                  <a:pt x="1369763" y="66102"/>
                </a:cubicBezTo>
                <a:cubicBezTo>
                  <a:pt x="1372211" y="62430"/>
                  <a:pt x="1372921" y="56481"/>
                  <a:pt x="1377108" y="55085"/>
                </a:cubicBezTo>
                <a:cubicBezTo>
                  <a:pt x="1403329" y="46344"/>
                  <a:pt x="1392700" y="52034"/>
                  <a:pt x="1410159" y="40396"/>
                </a:cubicBezTo>
                <a:cubicBezTo>
                  <a:pt x="1411383" y="36724"/>
                  <a:pt x="1410681" y="31629"/>
                  <a:pt x="1413831" y="29379"/>
                </a:cubicBezTo>
                <a:cubicBezTo>
                  <a:pt x="1420131" y="24879"/>
                  <a:pt x="1428520" y="24482"/>
                  <a:pt x="1435865" y="22034"/>
                </a:cubicBezTo>
                <a:lnTo>
                  <a:pt x="1457898" y="14690"/>
                </a:lnTo>
                <a:lnTo>
                  <a:pt x="1468915" y="11017"/>
                </a:lnTo>
                <a:cubicBezTo>
                  <a:pt x="1472587" y="9793"/>
                  <a:pt x="1479932" y="11216"/>
                  <a:pt x="1479932" y="7345"/>
                </a:cubicBezTo>
                <a:lnTo>
                  <a:pt x="1479932" y="0"/>
                </a:ln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A10B38E-8E9F-4F48-9E80-6A105ACC7FD4}"/>
              </a:ext>
            </a:extLst>
          </p:cNvPr>
          <p:cNvSpPr/>
          <p:nvPr/>
        </p:nvSpPr>
        <p:spPr>
          <a:xfrm>
            <a:off x="5901369" y="2456761"/>
            <a:ext cx="1927951" cy="506776"/>
          </a:xfrm>
          <a:custGeom>
            <a:avLst/>
            <a:gdLst>
              <a:gd name="connsiteX0" fmla="*/ 0 w 1927951"/>
              <a:gd name="connsiteY0" fmla="*/ 506776 h 506776"/>
              <a:gd name="connsiteX1" fmla="*/ 18361 w 1927951"/>
              <a:gd name="connsiteY1" fmla="*/ 499432 h 506776"/>
              <a:gd name="connsiteX2" fmla="*/ 36723 w 1927951"/>
              <a:gd name="connsiteY2" fmla="*/ 484743 h 506776"/>
              <a:gd name="connsiteX3" fmla="*/ 58756 w 1927951"/>
              <a:gd name="connsiteY3" fmla="*/ 470053 h 506776"/>
              <a:gd name="connsiteX4" fmla="*/ 69773 w 1927951"/>
              <a:gd name="connsiteY4" fmla="*/ 466381 h 506776"/>
              <a:gd name="connsiteX5" fmla="*/ 80790 w 1927951"/>
              <a:gd name="connsiteY5" fmla="*/ 459037 h 506776"/>
              <a:gd name="connsiteX6" fmla="*/ 102824 w 1927951"/>
              <a:gd name="connsiteY6" fmla="*/ 451692 h 506776"/>
              <a:gd name="connsiteX7" fmla="*/ 113841 w 1927951"/>
              <a:gd name="connsiteY7" fmla="*/ 448020 h 506776"/>
              <a:gd name="connsiteX8" fmla="*/ 135874 w 1927951"/>
              <a:gd name="connsiteY8" fmla="*/ 437003 h 506776"/>
              <a:gd name="connsiteX9" fmla="*/ 146891 w 1927951"/>
              <a:gd name="connsiteY9" fmla="*/ 429658 h 506776"/>
              <a:gd name="connsiteX10" fmla="*/ 168925 w 1927951"/>
              <a:gd name="connsiteY10" fmla="*/ 422314 h 506776"/>
              <a:gd name="connsiteX11" fmla="*/ 190959 w 1927951"/>
              <a:gd name="connsiteY11" fmla="*/ 411297 h 506776"/>
              <a:gd name="connsiteX12" fmla="*/ 212992 w 1927951"/>
              <a:gd name="connsiteY12" fmla="*/ 400280 h 506776"/>
              <a:gd name="connsiteX13" fmla="*/ 246043 w 1927951"/>
              <a:gd name="connsiteY13" fmla="*/ 385591 h 506776"/>
              <a:gd name="connsiteX14" fmla="*/ 257060 w 1927951"/>
              <a:gd name="connsiteY14" fmla="*/ 381919 h 506776"/>
              <a:gd name="connsiteX15" fmla="*/ 268077 w 1927951"/>
              <a:gd name="connsiteY15" fmla="*/ 374574 h 506776"/>
              <a:gd name="connsiteX16" fmla="*/ 293783 w 1927951"/>
              <a:gd name="connsiteY16" fmla="*/ 367229 h 506776"/>
              <a:gd name="connsiteX17" fmla="*/ 326833 w 1927951"/>
              <a:gd name="connsiteY17" fmla="*/ 352540 h 506776"/>
              <a:gd name="connsiteX18" fmla="*/ 337850 w 1927951"/>
              <a:gd name="connsiteY18" fmla="*/ 348868 h 506776"/>
              <a:gd name="connsiteX19" fmla="*/ 348867 w 1927951"/>
              <a:gd name="connsiteY19" fmla="*/ 341523 h 506776"/>
              <a:gd name="connsiteX20" fmla="*/ 370901 w 1927951"/>
              <a:gd name="connsiteY20" fmla="*/ 334179 h 506776"/>
              <a:gd name="connsiteX21" fmla="*/ 381918 w 1927951"/>
              <a:gd name="connsiteY21" fmla="*/ 326834 h 506776"/>
              <a:gd name="connsiteX22" fmla="*/ 392935 w 1927951"/>
              <a:gd name="connsiteY22" fmla="*/ 323162 h 506776"/>
              <a:gd name="connsiteX23" fmla="*/ 414968 w 1927951"/>
              <a:gd name="connsiteY23" fmla="*/ 308473 h 506776"/>
              <a:gd name="connsiteX24" fmla="*/ 425985 w 1927951"/>
              <a:gd name="connsiteY24" fmla="*/ 301128 h 506776"/>
              <a:gd name="connsiteX25" fmla="*/ 444347 w 1927951"/>
              <a:gd name="connsiteY25" fmla="*/ 286439 h 506776"/>
              <a:gd name="connsiteX26" fmla="*/ 466380 w 1927951"/>
              <a:gd name="connsiteY26" fmla="*/ 271750 h 506776"/>
              <a:gd name="connsiteX27" fmla="*/ 488414 w 1927951"/>
              <a:gd name="connsiteY27" fmla="*/ 264405 h 506776"/>
              <a:gd name="connsiteX28" fmla="*/ 499431 w 1927951"/>
              <a:gd name="connsiteY28" fmla="*/ 260733 h 506776"/>
              <a:gd name="connsiteX29" fmla="*/ 521465 w 1927951"/>
              <a:gd name="connsiteY29" fmla="*/ 246044 h 506776"/>
              <a:gd name="connsiteX30" fmla="*/ 525137 w 1927951"/>
              <a:gd name="connsiteY30" fmla="*/ 235027 h 506776"/>
              <a:gd name="connsiteX31" fmla="*/ 532482 w 1927951"/>
              <a:gd name="connsiteY31" fmla="*/ 224010 h 506776"/>
              <a:gd name="connsiteX32" fmla="*/ 565532 w 1927951"/>
              <a:gd name="connsiteY32" fmla="*/ 194632 h 506776"/>
              <a:gd name="connsiteX33" fmla="*/ 583894 w 1927951"/>
              <a:gd name="connsiteY33" fmla="*/ 176270 h 506776"/>
              <a:gd name="connsiteX34" fmla="*/ 594911 w 1927951"/>
              <a:gd name="connsiteY34" fmla="*/ 165253 h 506776"/>
              <a:gd name="connsiteX35" fmla="*/ 602255 w 1927951"/>
              <a:gd name="connsiteY35" fmla="*/ 154237 h 506776"/>
              <a:gd name="connsiteX36" fmla="*/ 613272 w 1927951"/>
              <a:gd name="connsiteY36" fmla="*/ 150564 h 506776"/>
              <a:gd name="connsiteX37" fmla="*/ 624289 w 1927951"/>
              <a:gd name="connsiteY37" fmla="*/ 143220 h 506776"/>
              <a:gd name="connsiteX38" fmla="*/ 635306 w 1927951"/>
              <a:gd name="connsiteY38" fmla="*/ 139547 h 506776"/>
              <a:gd name="connsiteX39" fmla="*/ 657339 w 1927951"/>
              <a:gd name="connsiteY39" fmla="*/ 128531 h 506776"/>
              <a:gd name="connsiteX40" fmla="*/ 679373 w 1927951"/>
              <a:gd name="connsiteY40" fmla="*/ 113841 h 506776"/>
              <a:gd name="connsiteX41" fmla="*/ 712424 w 1927951"/>
              <a:gd name="connsiteY41" fmla="*/ 95480 h 506776"/>
              <a:gd name="connsiteX42" fmla="*/ 727113 w 1927951"/>
              <a:gd name="connsiteY42" fmla="*/ 73446 h 506776"/>
              <a:gd name="connsiteX43" fmla="*/ 760164 w 1927951"/>
              <a:gd name="connsiteY43" fmla="*/ 51412 h 506776"/>
              <a:gd name="connsiteX44" fmla="*/ 782197 w 1927951"/>
              <a:gd name="connsiteY44" fmla="*/ 40396 h 506776"/>
              <a:gd name="connsiteX45" fmla="*/ 807903 w 1927951"/>
              <a:gd name="connsiteY45" fmla="*/ 36723 h 506776"/>
              <a:gd name="connsiteX46" fmla="*/ 870332 w 1927951"/>
              <a:gd name="connsiteY46" fmla="*/ 25706 h 506776"/>
              <a:gd name="connsiteX47" fmla="*/ 958467 w 1927951"/>
              <a:gd name="connsiteY47" fmla="*/ 18362 h 506776"/>
              <a:gd name="connsiteX48" fmla="*/ 1050274 w 1927951"/>
              <a:gd name="connsiteY48" fmla="*/ 11017 h 506776"/>
              <a:gd name="connsiteX49" fmla="*/ 1079653 w 1927951"/>
              <a:gd name="connsiteY49" fmla="*/ 7345 h 506776"/>
              <a:gd name="connsiteX50" fmla="*/ 1145754 w 1927951"/>
              <a:gd name="connsiteY50" fmla="*/ 0 h 506776"/>
              <a:gd name="connsiteX51" fmla="*/ 1270612 w 1927951"/>
              <a:gd name="connsiteY51" fmla="*/ 3673 h 506776"/>
              <a:gd name="connsiteX52" fmla="*/ 1288973 w 1927951"/>
              <a:gd name="connsiteY52" fmla="*/ 7345 h 506776"/>
              <a:gd name="connsiteX53" fmla="*/ 1311007 w 1927951"/>
              <a:gd name="connsiteY53" fmla="*/ 11017 h 506776"/>
              <a:gd name="connsiteX54" fmla="*/ 1347730 w 1927951"/>
              <a:gd name="connsiteY54" fmla="*/ 22034 h 506776"/>
              <a:gd name="connsiteX55" fmla="*/ 1391797 w 1927951"/>
              <a:gd name="connsiteY55" fmla="*/ 36723 h 506776"/>
              <a:gd name="connsiteX56" fmla="*/ 1413831 w 1927951"/>
              <a:gd name="connsiteY56" fmla="*/ 44068 h 506776"/>
              <a:gd name="connsiteX57" fmla="*/ 1428520 w 1927951"/>
              <a:gd name="connsiteY57" fmla="*/ 47740 h 506776"/>
              <a:gd name="connsiteX58" fmla="*/ 1439537 w 1927951"/>
              <a:gd name="connsiteY58" fmla="*/ 51412 h 506776"/>
              <a:gd name="connsiteX59" fmla="*/ 1498294 w 1927951"/>
              <a:gd name="connsiteY59" fmla="*/ 58757 h 506776"/>
              <a:gd name="connsiteX60" fmla="*/ 1527672 w 1927951"/>
              <a:gd name="connsiteY60" fmla="*/ 66102 h 506776"/>
              <a:gd name="connsiteX61" fmla="*/ 1568067 w 1927951"/>
              <a:gd name="connsiteY61" fmla="*/ 77119 h 506776"/>
              <a:gd name="connsiteX62" fmla="*/ 1626824 w 1927951"/>
              <a:gd name="connsiteY62" fmla="*/ 80791 h 506776"/>
              <a:gd name="connsiteX63" fmla="*/ 1645185 w 1927951"/>
              <a:gd name="connsiteY63" fmla="*/ 84463 h 506776"/>
              <a:gd name="connsiteX64" fmla="*/ 1748009 w 1927951"/>
              <a:gd name="connsiteY64" fmla="*/ 91808 h 506776"/>
              <a:gd name="connsiteX65" fmla="*/ 1836144 w 1927951"/>
              <a:gd name="connsiteY65" fmla="*/ 88135 h 506776"/>
              <a:gd name="connsiteX66" fmla="*/ 1858178 w 1927951"/>
              <a:gd name="connsiteY66" fmla="*/ 80791 h 506776"/>
              <a:gd name="connsiteX67" fmla="*/ 1869195 w 1927951"/>
              <a:gd name="connsiteY67" fmla="*/ 77119 h 506776"/>
              <a:gd name="connsiteX68" fmla="*/ 1883884 w 1927951"/>
              <a:gd name="connsiteY68" fmla="*/ 73446 h 506776"/>
              <a:gd name="connsiteX69" fmla="*/ 1898573 w 1927951"/>
              <a:gd name="connsiteY69" fmla="*/ 66102 h 506776"/>
              <a:gd name="connsiteX70" fmla="*/ 1927951 w 1927951"/>
              <a:gd name="connsiteY70" fmla="*/ 58757 h 50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27951" h="506776">
                <a:moveTo>
                  <a:pt x="0" y="506776"/>
                </a:moveTo>
                <a:cubicBezTo>
                  <a:pt x="6120" y="504328"/>
                  <a:pt x="12997" y="503263"/>
                  <a:pt x="18361" y="499432"/>
                </a:cubicBezTo>
                <a:cubicBezTo>
                  <a:pt x="47429" y="478670"/>
                  <a:pt x="4350" y="495533"/>
                  <a:pt x="36723" y="484743"/>
                </a:cubicBezTo>
                <a:cubicBezTo>
                  <a:pt x="44067" y="479846"/>
                  <a:pt x="50382" y="472844"/>
                  <a:pt x="58756" y="470053"/>
                </a:cubicBezTo>
                <a:cubicBezTo>
                  <a:pt x="62428" y="468829"/>
                  <a:pt x="66311" y="468112"/>
                  <a:pt x="69773" y="466381"/>
                </a:cubicBezTo>
                <a:cubicBezTo>
                  <a:pt x="73721" y="464407"/>
                  <a:pt x="76757" y="460829"/>
                  <a:pt x="80790" y="459037"/>
                </a:cubicBezTo>
                <a:cubicBezTo>
                  <a:pt x="87865" y="455893"/>
                  <a:pt x="95479" y="454140"/>
                  <a:pt x="102824" y="451692"/>
                </a:cubicBezTo>
                <a:lnTo>
                  <a:pt x="113841" y="448020"/>
                </a:lnTo>
                <a:cubicBezTo>
                  <a:pt x="145416" y="426969"/>
                  <a:pt x="105466" y="452208"/>
                  <a:pt x="135874" y="437003"/>
                </a:cubicBezTo>
                <a:cubicBezTo>
                  <a:pt x="139822" y="435029"/>
                  <a:pt x="142858" y="431451"/>
                  <a:pt x="146891" y="429658"/>
                </a:cubicBezTo>
                <a:cubicBezTo>
                  <a:pt x="153966" y="426514"/>
                  <a:pt x="168925" y="422314"/>
                  <a:pt x="168925" y="422314"/>
                </a:cubicBezTo>
                <a:cubicBezTo>
                  <a:pt x="200499" y="401264"/>
                  <a:pt x="160551" y="426501"/>
                  <a:pt x="190959" y="411297"/>
                </a:cubicBezTo>
                <a:cubicBezTo>
                  <a:pt x="219437" y="397058"/>
                  <a:pt x="185301" y="409510"/>
                  <a:pt x="212992" y="400280"/>
                </a:cubicBezTo>
                <a:cubicBezTo>
                  <a:pt x="230451" y="388640"/>
                  <a:pt x="219822" y="394331"/>
                  <a:pt x="246043" y="385591"/>
                </a:cubicBezTo>
                <a:lnTo>
                  <a:pt x="257060" y="381919"/>
                </a:lnTo>
                <a:cubicBezTo>
                  <a:pt x="260732" y="379471"/>
                  <a:pt x="264129" y="376548"/>
                  <a:pt x="268077" y="374574"/>
                </a:cubicBezTo>
                <a:cubicBezTo>
                  <a:pt x="273341" y="371942"/>
                  <a:pt x="289082" y="368404"/>
                  <a:pt x="293783" y="367229"/>
                </a:cubicBezTo>
                <a:cubicBezTo>
                  <a:pt x="311241" y="355592"/>
                  <a:pt x="300615" y="361280"/>
                  <a:pt x="326833" y="352540"/>
                </a:cubicBezTo>
                <a:lnTo>
                  <a:pt x="337850" y="348868"/>
                </a:lnTo>
                <a:cubicBezTo>
                  <a:pt x="341522" y="346420"/>
                  <a:pt x="344834" y="343316"/>
                  <a:pt x="348867" y="341523"/>
                </a:cubicBezTo>
                <a:cubicBezTo>
                  <a:pt x="355942" y="338379"/>
                  <a:pt x="370901" y="334179"/>
                  <a:pt x="370901" y="334179"/>
                </a:cubicBezTo>
                <a:cubicBezTo>
                  <a:pt x="374573" y="331731"/>
                  <a:pt x="377970" y="328808"/>
                  <a:pt x="381918" y="326834"/>
                </a:cubicBezTo>
                <a:cubicBezTo>
                  <a:pt x="385380" y="325103"/>
                  <a:pt x="389551" y="325042"/>
                  <a:pt x="392935" y="323162"/>
                </a:cubicBezTo>
                <a:cubicBezTo>
                  <a:pt x="400651" y="318875"/>
                  <a:pt x="407624" y="313369"/>
                  <a:pt x="414968" y="308473"/>
                </a:cubicBezTo>
                <a:lnTo>
                  <a:pt x="425985" y="301128"/>
                </a:lnTo>
                <a:cubicBezTo>
                  <a:pt x="439557" y="280771"/>
                  <a:pt x="425565" y="296874"/>
                  <a:pt x="444347" y="286439"/>
                </a:cubicBezTo>
                <a:cubicBezTo>
                  <a:pt x="452063" y="282152"/>
                  <a:pt x="458006" y="274541"/>
                  <a:pt x="466380" y="271750"/>
                </a:cubicBezTo>
                <a:lnTo>
                  <a:pt x="488414" y="264405"/>
                </a:lnTo>
                <a:lnTo>
                  <a:pt x="499431" y="260733"/>
                </a:lnTo>
                <a:cubicBezTo>
                  <a:pt x="506776" y="255837"/>
                  <a:pt x="518674" y="254418"/>
                  <a:pt x="521465" y="246044"/>
                </a:cubicBezTo>
                <a:cubicBezTo>
                  <a:pt x="522689" y="242372"/>
                  <a:pt x="523406" y="238489"/>
                  <a:pt x="525137" y="235027"/>
                </a:cubicBezTo>
                <a:cubicBezTo>
                  <a:pt x="527111" y="231079"/>
                  <a:pt x="529550" y="227309"/>
                  <a:pt x="532482" y="224010"/>
                </a:cubicBezTo>
                <a:cubicBezTo>
                  <a:pt x="550778" y="203427"/>
                  <a:pt x="548786" y="205795"/>
                  <a:pt x="565532" y="194632"/>
                </a:cubicBezTo>
                <a:cubicBezTo>
                  <a:pt x="578998" y="174434"/>
                  <a:pt x="565532" y="191572"/>
                  <a:pt x="583894" y="176270"/>
                </a:cubicBezTo>
                <a:cubicBezTo>
                  <a:pt x="587884" y="172945"/>
                  <a:pt x="591586" y="169243"/>
                  <a:pt x="594911" y="165253"/>
                </a:cubicBezTo>
                <a:cubicBezTo>
                  <a:pt x="597736" y="161863"/>
                  <a:pt x="598809" y="156994"/>
                  <a:pt x="602255" y="154237"/>
                </a:cubicBezTo>
                <a:cubicBezTo>
                  <a:pt x="605278" y="151819"/>
                  <a:pt x="609810" y="152295"/>
                  <a:pt x="613272" y="150564"/>
                </a:cubicBezTo>
                <a:cubicBezTo>
                  <a:pt x="617220" y="148590"/>
                  <a:pt x="620341" y="145194"/>
                  <a:pt x="624289" y="143220"/>
                </a:cubicBezTo>
                <a:cubicBezTo>
                  <a:pt x="627751" y="141489"/>
                  <a:pt x="631844" y="141278"/>
                  <a:pt x="635306" y="139547"/>
                </a:cubicBezTo>
                <a:cubicBezTo>
                  <a:pt x="663776" y="125312"/>
                  <a:pt x="629654" y="137759"/>
                  <a:pt x="657339" y="128531"/>
                </a:cubicBezTo>
                <a:cubicBezTo>
                  <a:pt x="681786" y="104084"/>
                  <a:pt x="655459" y="127127"/>
                  <a:pt x="679373" y="113841"/>
                </a:cubicBezTo>
                <a:cubicBezTo>
                  <a:pt x="717250" y="92798"/>
                  <a:pt x="687498" y="103788"/>
                  <a:pt x="712424" y="95480"/>
                </a:cubicBezTo>
                <a:cubicBezTo>
                  <a:pt x="717320" y="88135"/>
                  <a:pt x="719768" y="78342"/>
                  <a:pt x="727113" y="73446"/>
                </a:cubicBezTo>
                <a:lnTo>
                  <a:pt x="760164" y="51412"/>
                </a:lnTo>
                <a:cubicBezTo>
                  <a:pt x="769449" y="45222"/>
                  <a:pt x="771336" y="42568"/>
                  <a:pt x="782197" y="40396"/>
                </a:cubicBezTo>
                <a:cubicBezTo>
                  <a:pt x="790685" y="38698"/>
                  <a:pt x="799334" y="37947"/>
                  <a:pt x="807903" y="36723"/>
                </a:cubicBezTo>
                <a:cubicBezTo>
                  <a:pt x="845267" y="24269"/>
                  <a:pt x="817855" y="31537"/>
                  <a:pt x="870332" y="25706"/>
                </a:cubicBezTo>
                <a:cubicBezTo>
                  <a:pt x="944789" y="17433"/>
                  <a:pt x="819689" y="26525"/>
                  <a:pt x="958467" y="18362"/>
                </a:cubicBezTo>
                <a:cubicBezTo>
                  <a:pt x="1009190" y="9909"/>
                  <a:pt x="955187" y="18061"/>
                  <a:pt x="1050274" y="11017"/>
                </a:cubicBezTo>
                <a:cubicBezTo>
                  <a:pt x="1060116" y="10288"/>
                  <a:pt x="1069849" y="8476"/>
                  <a:pt x="1079653" y="7345"/>
                </a:cubicBezTo>
                <a:lnTo>
                  <a:pt x="1145754" y="0"/>
                </a:lnTo>
                <a:cubicBezTo>
                  <a:pt x="1187373" y="1224"/>
                  <a:pt x="1229029" y="1540"/>
                  <a:pt x="1270612" y="3673"/>
                </a:cubicBezTo>
                <a:cubicBezTo>
                  <a:pt x="1276845" y="3993"/>
                  <a:pt x="1282832" y="6229"/>
                  <a:pt x="1288973" y="7345"/>
                </a:cubicBezTo>
                <a:cubicBezTo>
                  <a:pt x="1296299" y="8677"/>
                  <a:pt x="1303706" y="9557"/>
                  <a:pt x="1311007" y="11017"/>
                </a:cubicBezTo>
                <a:cubicBezTo>
                  <a:pt x="1324873" y="13790"/>
                  <a:pt x="1333692" y="17355"/>
                  <a:pt x="1347730" y="22034"/>
                </a:cubicBezTo>
                <a:lnTo>
                  <a:pt x="1391797" y="36723"/>
                </a:lnTo>
                <a:lnTo>
                  <a:pt x="1413831" y="44068"/>
                </a:lnTo>
                <a:cubicBezTo>
                  <a:pt x="1418727" y="45292"/>
                  <a:pt x="1423667" y="46354"/>
                  <a:pt x="1428520" y="47740"/>
                </a:cubicBezTo>
                <a:cubicBezTo>
                  <a:pt x="1432242" y="48803"/>
                  <a:pt x="1435782" y="50473"/>
                  <a:pt x="1439537" y="51412"/>
                </a:cubicBezTo>
                <a:cubicBezTo>
                  <a:pt x="1461226" y="56835"/>
                  <a:pt x="1473194" y="56475"/>
                  <a:pt x="1498294" y="58757"/>
                </a:cubicBezTo>
                <a:cubicBezTo>
                  <a:pt x="1531722" y="69899"/>
                  <a:pt x="1478926" y="52807"/>
                  <a:pt x="1527672" y="66102"/>
                </a:cubicBezTo>
                <a:cubicBezTo>
                  <a:pt x="1546160" y="71144"/>
                  <a:pt x="1549747" y="75374"/>
                  <a:pt x="1568067" y="77119"/>
                </a:cubicBezTo>
                <a:cubicBezTo>
                  <a:pt x="1587602" y="78980"/>
                  <a:pt x="1607238" y="79567"/>
                  <a:pt x="1626824" y="80791"/>
                </a:cubicBezTo>
                <a:cubicBezTo>
                  <a:pt x="1632944" y="82015"/>
                  <a:pt x="1638998" y="83638"/>
                  <a:pt x="1645185" y="84463"/>
                </a:cubicBezTo>
                <a:cubicBezTo>
                  <a:pt x="1678712" y="88933"/>
                  <a:pt x="1714748" y="89960"/>
                  <a:pt x="1748009" y="91808"/>
                </a:cubicBezTo>
                <a:cubicBezTo>
                  <a:pt x="1777387" y="90584"/>
                  <a:pt x="1806886" y="91061"/>
                  <a:pt x="1836144" y="88135"/>
                </a:cubicBezTo>
                <a:cubicBezTo>
                  <a:pt x="1843847" y="87365"/>
                  <a:pt x="1850833" y="83239"/>
                  <a:pt x="1858178" y="80791"/>
                </a:cubicBezTo>
                <a:cubicBezTo>
                  <a:pt x="1861850" y="79567"/>
                  <a:pt x="1865440" y="78058"/>
                  <a:pt x="1869195" y="77119"/>
                </a:cubicBezTo>
                <a:cubicBezTo>
                  <a:pt x="1874091" y="75895"/>
                  <a:pt x="1879158" y="75218"/>
                  <a:pt x="1883884" y="73446"/>
                </a:cubicBezTo>
                <a:cubicBezTo>
                  <a:pt x="1889010" y="71524"/>
                  <a:pt x="1893490" y="68135"/>
                  <a:pt x="1898573" y="66102"/>
                </a:cubicBezTo>
                <a:cubicBezTo>
                  <a:pt x="1918871" y="57983"/>
                  <a:pt x="1914148" y="58757"/>
                  <a:pt x="1927951" y="58757"/>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2D4C045-FAF0-408B-81E0-420296780845}"/>
              </a:ext>
            </a:extLst>
          </p:cNvPr>
          <p:cNvSpPr/>
          <p:nvPr/>
        </p:nvSpPr>
        <p:spPr>
          <a:xfrm>
            <a:off x="7807287" y="1975692"/>
            <a:ext cx="1204511" cy="528941"/>
          </a:xfrm>
          <a:custGeom>
            <a:avLst/>
            <a:gdLst>
              <a:gd name="connsiteX0" fmla="*/ 1204511 w 1204511"/>
              <a:gd name="connsiteY0" fmla="*/ 194631 h 528941"/>
              <a:gd name="connsiteX1" fmla="*/ 1189821 w 1204511"/>
              <a:gd name="connsiteY1" fmla="*/ 212992 h 528941"/>
              <a:gd name="connsiteX2" fmla="*/ 1178805 w 1204511"/>
              <a:gd name="connsiteY2" fmla="*/ 220337 h 528941"/>
              <a:gd name="connsiteX3" fmla="*/ 1120048 w 1204511"/>
              <a:gd name="connsiteY3" fmla="*/ 227681 h 528941"/>
              <a:gd name="connsiteX4" fmla="*/ 969484 w 1204511"/>
              <a:gd name="connsiteY4" fmla="*/ 224009 h 528941"/>
              <a:gd name="connsiteX5" fmla="*/ 958467 w 1204511"/>
              <a:gd name="connsiteY5" fmla="*/ 216665 h 528941"/>
              <a:gd name="connsiteX6" fmla="*/ 943778 w 1204511"/>
              <a:gd name="connsiteY6" fmla="*/ 212992 h 528941"/>
              <a:gd name="connsiteX7" fmla="*/ 932761 w 1204511"/>
              <a:gd name="connsiteY7" fmla="*/ 209320 h 528941"/>
              <a:gd name="connsiteX8" fmla="*/ 899711 w 1204511"/>
              <a:gd name="connsiteY8" fmla="*/ 187286 h 528941"/>
              <a:gd name="connsiteX9" fmla="*/ 888694 w 1204511"/>
              <a:gd name="connsiteY9" fmla="*/ 179942 h 528941"/>
              <a:gd name="connsiteX10" fmla="*/ 877677 w 1204511"/>
              <a:gd name="connsiteY10" fmla="*/ 176269 h 528941"/>
              <a:gd name="connsiteX11" fmla="*/ 866660 w 1204511"/>
              <a:gd name="connsiteY11" fmla="*/ 168925 h 528941"/>
              <a:gd name="connsiteX12" fmla="*/ 844626 w 1204511"/>
              <a:gd name="connsiteY12" fmla="*/ 161580 h 528941"/>
              <a:gd name="connsiteX13" fmla="*/ 822593 w 1204511"/>
              <a:gd name="connsiteY13" fmla="*/ 154236 h 528941"/>
              <a:gd name="connsiteX14" fmla="*/ 811576 w 1204511"/>
              <a:gd name="connsiteY14" fmla="*/ 150563 h 528941"/>
              <a:gd name="connsiteX15" fmla="*/ 800559 w 1204511"/>
              <a:gd name="connsiteY15" fmla="*/ 146891 h 528941"/>
              <a:gd name="connsiteX16" fmla="*/ 789542 w 1204511"/>
              <a:gd name="connsiteY16" fmla="*/ 139547 h 528941"/>
              <a:gd name="connsiteX17" fmla="*/ 778525 w 1204511"/>
              <a:gd name="connsiteY17" fmla="*/ 135874 h 528941"/>
              <a:gd name="connsiteX18" fmla="*/ 756491 w 1204511"/>
              <a:gd name="connsiteY18" fmla="*/ 121185 h 528941"/>
              <a:gd name="connsiteX19" fmla="*/ 745474 w 1204511"/>
              <a:gd name="connsiteY19" fmla="*/ 113841 h 528941"/>
              <a:gd name="connsiteX20" fmla="*/ 734458 w 1204511"/>
              <a:gd name="connsiteY20" fmla="*/ 91807 h 528941"/>
              <a:gd name="connsiteX21" fmla="*/ 723441 w 1204511"/>
              <a:gd name="connsiteY21" fmla="*/ 88135 h 528941"/>
              <a:gd name="connsiteX22" fmla="*/ 708752 w 1204511"/>
              <a:gd name="connsiteY22" fmla="*/ 69773 h 528941"/>
              <a:gd name="connsiteX23" fmla="*/ 690390 w 1204511"/>
              <a:gd name="connsiteY23" fmla="*/ 55084 h 528941"/>
              <a:gd name="connsiteX24" fmla="*/ 683046 w 1204511"/>
              <a:gd name="connsiteY24" fmla="*/ 44067 h 528941"/>
              <a:gd name="connsiteX25" fmla="*/ 649995 w 1204511"/>
              <a:gd name="connsiteY25" fmla="*/ 25706 h 528941"/>
              <a:gd name="connsiteX26" fmla="*/ 627961 w 1204511"/>
              <a:gd name="connsiteY26" fmla="*/ 11016 h 528941"/>
              <a:gd name="connsiteX27" fmla="*/ 576549 w 1204511"/>
              <a:gd name="connsiteY27" fmla="*/ 0 h 528941"/>
              <a:gd name="connsiteX28" fmla="*/ 488414 w 1204511"/>
              <a:gd name="connsiteY28" fmla="*/ 3672 h 528941"/>
              <a:gd name="connsiteX29" fmla="*/ 470053 w 1204511"/>
              <a:gd name="connsiteY29" fmla="*/ 18361 h 528941"/>
              <a:gd name="connsiteX30" fmla="*/ 448019 w 1204511"/>
              <a:gd name="connsiteY30" fmla="*/ 33050 h 528941"/>
              <a:gd name="connsiteX31" fmla="*/ 444347 w 1204511"/>
              <a:gd name="connsiteY31" fmla="*/ 44067 h 528941"/>
              <a:gd name="connsiteX32" fmla="*/ 437002 w 1204511"/>
              <a:gd name="connsiteY32" fmla="*/ 55084 h 528941"/>
              <a:gd name="connsiteX33" fmla="*/ 433330 w 1204511"/>
              <a:gd name="connsiteY33" fmla="*/ 69773 h 528941"/>
              <a:gd name="connsiteX34" fmla="*/ 422313 w 1204511"/>
              <a:gd name="connsiteY34" fmla="*/ 102824 h 528941"/>
              <a:gd name="connsiteX35" fmla="*/ 418641 w 1204511"/>
              <a:gd name="connsiteY35" fmla="*/ 113841 h 528941"/>
              <a:gd name="connsiteX36" fmla="*/ 414968 w 1204511"/>
              <a:gd name="connsiteY36" fmla="*/ 128530 h 528941"/>
              <a:gd name="connsiteX37" fmla="*/ 411296 w 1204511"/>
              <a:gd name="connsiteY37" fmla="*/ 172597 h 528941"/>
              <a:gd name="connsiteX38" fmla="*/ 407624 w 1204511"/>
              <a:gd name="connsiteY38" fmla="*/ 187286 h 528941"/>
              <a:gd name="connsiteX39" fmla="*/ 403952 w 1204511"/>
              <a:gd name="connsiteY39" fmla="*/ 286438 h 528941"/>
              <a:gd name="connsiteX40" fmla="*/ 392935 w 1204511"/>
              <a:gd name="connsiteY40" fmla="*/ 308472 h 528941"/>
              <a:gd name="connsiteX41" fmla="*/ 389262 w 1204511"/>
              <a:gd name="connsiteY41" fmla="*/ 319489 h 528941"/>
              <a:gd name="connsiteX42" fmla="*/ 378246 w 1204511"/>
              <a:gd name="connsiteY42" fmla="*/ 323161 h 528941"/>
              <a:gd name="connsiteX43" fmla="*/ 374573 w 1204511"/>
              <a:gd name="connsiteY43" fmla="*/ 334178 h 528941"/>
              <a:gd name="connsiteX44" fmla="*/ 363556 w 1204511"/>
              <a:gd name="connsiteY44" fmla="*/ 337850 h 528941"/>
              <a:gd name="connsiteX45" fmla="*/ 341523 w 1204511"/>
              <a:gd name="connsiteY45" fmla="*/ 352539 h 528941"/>
              <a:gd name="connsiteX46" fmla="*/ 231354 w 1204511"/>
              <a:gd name="connsiteY46" fmla="*/ 389262 h 528941"/>
              <a:gd name="connsiteX47" fmla="*/ 187286 w 1204511"/>
              <a:gd name="connsiteY47" fmla="*/ 403951 h 528941"/>
              <a:gd name="connsiteX48" fmla="*/ 176270 w 1204511"/>
              <a:gd name="connsiteY48" fmla="*/ 407624 h 528941"/>
              <a:gd name="connsiteX49" fmla="*/ 165253 w 1204511"/>
              <a:gd name="connsiteY49" fmla="*/ 411296 h 528941"/>
              <a:gd name="connsiteX50" fmla="*/ 154236 w 1204511"/>
              <a:gd name="connsiteY50" fmla="*/ 418641 h 528941"/>
              <a:gd name="connsiteX51" fmla="*/ 121185 w 1204511"/>
              <a:gd name="connsiteY51" fmla="*/ 429657 h 528941"/>
              <a:gd name="connsiteX52" fmla="*/ 110168 w 1204511"/>
              <a:gd name="connsiteY52" fmla="*/ 433330 h 528941"/>
              <a:gd name="connsiteX53" fmla="*/ 99152 w 1204511"/>
              <a:gd name="connsiteY53" fmla="*/ 437002 h 528941"/>
              <a:gd name="connsiteX54" fmla="*/ 77118 w 1204511"/>
              <a:gd name="connsiteY54" fmla="*/ 451691 h 528941"/>
              <a:gd name="connsiteX55" fmla="*/ 66101 w 1204511"/>
              <a:gd name="connsiteY55" fmla="*/ 459036 h 528941"/>
              <a:gd name="connsiteX56" fmla="*/ 55084 w 1204511"/>
              <a:gd name="connsiteY56" fmla="*/ 481069 h 528941"/>
              <a:gd name="connsiteX57" fmla="*/ 44067 w 1204511"/>
              <a:gd name="connsiteY57" fmla="*/ 488414 h 528941"/>
              <a:gd name="connsiteX58" fmla="*/ 40395 w 1204511"/>
              <a:gd name="connsiteY58" fmla="*/ 499431 h 528941"/>
              <a:gd name="connsiteX59" fmla="*/ 18361 w 1204511"/>
              <a:gd name="connsiteY59" fmla="*/ 514120 h 528941"/>
              <a:gd name="connsiteX60" fmla="*/ 3672 w 1204511"/>
              <a:gd name="connsiteY60" fmla="*/ 528809 h 528941"/>
              <a:gd name="connsiteX61" fmla="*/ 0 w 1204511"/>
              <a:gd name="connsiteY61" fmla="*/ 528809 h 5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04511" h="528941">
                <a:moveTo>
                  <a:pt x="1204511" y="194631"/>
                </a:moveTo>
                <a:cubicBezTo>
                  <a:pt x="1199614" y="200751"/>
                  <a:pt x="1195363" y="207450"/>
                  <a:pt x="1189821" y="212992"/>
                </a:cubicBezTo>
                <a:cubicBezTo>
                  <a:pt x="1186700" y="216113"/>
                  <a:pt x="1182752" y="218363"/>
                  <a:pt x="1178805" y="220337"/>
                </a:cubicBezTo>
                <a:cubicBezTo>
                  <a:pt x="1162954" y="228263"/>
                  <a:pt x="1129149" y="226981"/>
                  <a:pt x="1120048" y="227681"/>
                </a:cubicBezTo>
                <a:cubicBezTo>
                  <a:pt x="1069860" y="226457"/>
                  <a:pt x="1019571" y="227424"/>
                  <a:pt x="969484" y="224009"/>
                </a:cubicBezTo>
                <a:cubicBezTo>
                  <a:pt x="965081" y="223709"/>
                  <a:pt x="962524" y="218404"/>
                  <a:pt x="958467" y="216665"/>
                </a:cubicBezTo>
                <a:cubicBezTo>
                  <a:pt x="953828" y="214677"/>
                  <a:pt x="948631" y="214379"/>
                  <a:pt x="943778" y="212992"/>
                </a:cubicBezTo>
                <a:cubicBezTo>
                  <a:pt x="940056" y="211929"/>
                  <a:pt x="936433" y="210544"/>
                  <a:pt x="932761" y="209320"/>
                </a:cubicBezTo>
                <a:lnTo>
                  <a:pt x="899711" y="187286"/>
                </a:lnTo>
                <a:cubicBezTo>
                  <a:pt x="896039" y="184838"/>
                  <a:pt x="892881" y="181338"/>
                  <a:pt x="888694" y="179942"/>
                </a:cubicBezTo>
                <a:cubicBezTo>
                  <a:pt x="885022" y="178718"/>
                  <a:pt x="881139" y="178000"/>
                  <a:pt x="877677" y="176269"/>
                </a:cubicBezTo>
                <a:cubicBezTo>
                  <a:pt x="873729" y="174295"/>
                  <a:pt x="870693" y="170717"/>
                  <a:pt x="866660" y="168925"/>
                </a:cubicBezTo>
                <a:cubicBezTo>
                  <a:pt x="859585" y="165781"/>
                  <a:pt x="851971" y="164028"/>
                  <a:pt x="844626" y="161580"/>
                </a:cubicBezTo>
                <a:lnTo>
                  <a:pt x="822593" y="154236"/>
                </a:lnTo>
                <a:lnTo>
                  <a:pt x="811576" y="150563"/>
                </a:lnTo>
                <a:cubicBezTo>
                  <a:pt x="807904" y="149339"/>
                  <a:pt x="803780" y="149038"/>
                  <a:pt x="800559" y="146891"/>
                </a:cubicBezTo>
                <a:cubicBezTo>
                  <a:pt x="796887" y="144443"/>
                  <a:pt x="793490" y="141521"/>
                  <a:pt x="789542" y="139547"/>
                </a:cubicBezTo>
                <a:cubicBezTo>
                  <a:pt x="786080" y="137816"/>
                  <a:pt x="781909" y="137754"/>
                  <a:pt x="778525" y="135874"/>
                </a:cubicBezTo>
                <a:cubicBezTo>
                  <a:pt x="770809" y="131587"/>
                  <a:pt x="763836" y="126081"/>
                  <a:pt x="756491" y="121185"/>
                </a:cubicBezTo>
                <a:lnTo>
                  <a:pt x="745474" y="113841"/>
                </a:lnTo>
                <a:cubicBezTo>
                  <a:pt x="743055" y="106584"/>
                  <a:pt x="740929" y="96984"/>
                  <a:pt x="734458" y="91807"/>
                </a:cubicBezTo>
                <a:cubicBezTo>
                  <a:pt x="731435" y="89389"/>
                  <a:pt x="727113" y="89359"/>
                  <a:pt x="723441" y="88135"/>
                </a:cubicBezTo>
                <a:cubicBezTo>
                  <a:pt x="716291" y="66687"/>
                  <a:pt x="725362" y="86384"/>
                  <a:pt x="708752" y="69773"/>
                </a:cubicBezTo>
                <a:cubicBezTo>
                  <a:pt x="692143" y="53163"/>
                  <a:pt x="711836" y="62232"/>
                  <a:pt x="690390" y="55084"/>
                </a:cubicBezTo>
                <a:cubicBezTo>
                  <a:pt x="687942" y="51412"/>
                  <a:pt x="686367" y="46973"/>
                  <a:pt x="683046" y="44067"/>
                </a:cubicBezTo>
                <a:cubicBezTo>
                  <a:pt x="667505" y="30468"/>
                  <a:pt x="665126" y="30749"/>
                  <a:pt x="649995" y="25706"/>
                </a:cubicBezTo>
                <a:cubicBezTo>
                  <a:pt x="642650" y="20809"/>
                  <a:pt x="636335" y="13807"/>
                  <a:pt x="627961" y="11016"/>
                </a:cubicBezTo>
                <a:cubicBezTo>
                  <a:pt x="596564" y="551"/>
                  <a:pt x="613609" y="4632"/>
                  <a:pt x="576549" y="0"/>
                </a:cubicBezTo>
                <a:cubicBezTo>
                  <a:pt x="547171" y="1224"/>
                  <a:pt x="517737" y="1500"/>
                  <a:pt x="488414" y="3672"/>
                </a:cubicBezTo>
                <a:cubicBezTo>
                  <a:pt x="471634" y="4915"/>
                  <a:pt x="481341" y="8484"/>
                  <a:pt x="470053" y="18361"/>
                </a:cubicBezTo>
                <a:cubicBezTo>
                  <a:pt x="463410" y="24174"/>
                  <a:pt x="448019" y="33050"/>
                  <a:pt x="448019" y="33050"/>
                </a:cubicBezTo>
                <a:cubicBezTo>
                  <a:pt x="446795" y="36722"/>
                  <a:pt x="446078" y="40605"/>
                  <a:pt x="444347" y="44067"/>
                </a:cubicBezTo>
                <a:cubicBezTo>
                  <a:pt x="442373" y="48015"/>
                  <a:pt x="438741" y="51027"/>
                  <a:pt x="437002" y="55084"/>
                </a:cubicBezTo>
                <a:cubicBezTo>
                  <a:pt x="435014" y="59723"/>
                  <a:pt x="434780" y="64939"/>
                  <a:pt x="433330" y="69773"/>
                </a:cubicBezTo>
                <a:cubicBezTo>
                  <a:pt x="429993" y="80896"/>
                  <a:pt x="425985" y="91807"/>
                  <a:pt x="422313" y="102824"/>
                </a:cubicBezTo>
                <a:cubicBezTo>
                  <a:pt x="421089" y="106496"/>
                  <a:pt x="419580" y="110086"/>
                  <a:pt x="418641" y="113841"/>
                </a:cubicBezTo>
                <a:lnTo>
                  <a:pt x="414968" y="128530"/>
                </a:lnTo>
                <a:cubicBezTo>
                  <a:pt x="413744" y="143219"/>
                  <a:pt x="413124" y="157971"/>
                  <a:pt x="411296" y="172597"/>
                </a:cubicBezTo>
                <a:cubicBezTo>
                  <a:pt x="410670" y="177605"/>
                  <a:pt x="407949" y="182249"/>
                  <a:pt x="407624" y="187286"/>
                </a:cubicBezTo>
                <a:cubicBezTo>
                  <a:pt x="405495" y="220291"/>
                  <a:pt x="406152" y="253438"/>
                  <a:pt x="403952" y="286438"/>
                </a:cubicBezTo>
                <a:cubicBezTo>
                  <a:pt x="403242" y="297085"/>
                  <a:pt x="397456" y="299429"/>
                  <a:pt x="392935" y="308472"/>
                </a:cubicBezTo>
                <a:cubicBezTo>
                  <a:pt x="391204" y="311934"/>
                  <a:pt x="391999" y="316752"/>
                  <a:pt x="389262" y="319489"/>
                </a:cubicBezTo>
                <a:cubicBezTo>
                  <a:pt x="386525" y="322226"/>
                  <a:pt x="381918" y="321937"/>
                  <a:pt x="378246" y="323161"/>
                </a:cubicBezTo>
                <a:cubicBezTo>
                  <a:pt x="377022" y="326833"/>
                  <a:pt x="377310" y="331441"/>
                  <a:pt x="374573" y="334178"/>
                </a:cubicBezTo>
                <a:cubicBezTo>
                  <a:pt x="371836" y="336915"/>
                  <a:pt x="366940" y="335970"/>
                  <a:pt x="363556" y="337850"/>
                </a:cubicBezTo>
                <a:cubicBezTo>
                  <a:pt x="355840" y="342137"/>
                  <a:pt x="349897" y="349748"/>
                  <a:pt x="341523" y="352539"/>
                </a:cubicBezTo>
                <a:lnTo>
                  <a:pt x="231354" y="389262"/>
                </a:lnTo>
                <a:lnTo>
                  <a:pt x="187286" y="403951"/>
                </a:lnTo>
                <a:lnTo>
                  <a:pt x="176270" y="407624"/>
                </a:lnTo>
                <a:lnTo>
                  <a:pt x="165253" y="411296"/>
                </a:lnTo>
                <a:cubicBezTo>
                  <a:pt x="161581" y="413744"/>
                  <a:pt x="158269" y="416848"/>
                  <a:pt x="154236" y="418641"/>
                </a:cubicBezTo>
                <a:cubicBezTo>
                  <a:pt x="154231" y="418643"/>
                  <a:pt x="126696" y="427820"/>
                  <a:pt x="121185" y="429657"/>
                </a:cubicBezTo>
                <a:lnTo>
                  <a:pt x="110168" y="433330"/>
                </a:lnTo>
                <a:lnTo>
                  <a:pt x="99152" y="437002"/>
                </a:lnTo>
                <a:lnTo>
                  <a:pt x="77118" y="451691"/>
                </a:lnTo>
                <a:lnTo>
                  <a:pt x="66101" y="459036"/>
                </a:lnTo>
                <a:cubicBezTo>
                  <a:pt x="63114" y="467998"/>
                  <a:pt x="62204" y="473949"/>
                  <a:pt x="55084" y="481069"/>
                </a:cubicBezTo>
                <a:cubicBezTo>
                  <a:pt x="51963" y="484190"/>
                  <a:pt x="47739" y="485966"/>
                  <a:pt x="44067" y="488414"/>
                </a:cubicBezTo>
                <a:cubicBezTo>
                  <a:pt x="42843" y="492086"/>
                  <a:pt x="43132" y="496694"/>
                  <a:pt x="40395" y="499431"/>
                </a:cubicBezTo>
                <a:cubicBezTo>
                  <a:pt x="34153" y="505673"/>
                  <a:pt x="18361" y="514120"/>
                  <a:pt x="18361" y="514120"/>
                </a:cubicBezTo>
                <a:cubicBezTo>
                  <a:pt x="13910" y="527474"/>
                  <a:pt x="17916" y="525248"/>
                  <a:pt x="3672" y="528809"/>
                </a:cubicBezTo>
                <a:cubicBezTo>
                  <a:pt x="2485" y="529106"/>
                  <a:pt x="1224" y="528809"/>
                  <a:pt x="0" y="528809"/>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7CD072-B7BC-4B1C-9EEF-36AB598B866E}"/>
              </a:ext>
            </a:extLst>
          </p:cNvPr>
          <p:cNvSpPr/>
          <p:nvPr/>
        </p:nvSpPr>
        <p:spPr>
          <a:xfrm>
            <a:off x="84909" y="978319"/>
            <a:ext cx="8991600" cy="5816977"/>
          </a:xfrm>
          <a:prstGeom prst="rect">
            <a:avLst/>
          </a:prstGeom>
          <a:solidFill>
            <a:schemeClr val="tx1">
              <a:lumMod val="85000"/>
              <a:lumOff val="15000"/>
              <a:alpha val="83000"/>
            </a:schemeClr>
          </a:solidFill>
        </p:spPr>
        <p:txBody>
          <a:bodyPr wrap="square">
            <a:spAutoFit/>
          </a:bodyPr>
          <a:lstStyle/>
          <a:p>
            <a:pPr>
              <a:defRPr/>
            </a:pPr>
            <a:r>
              <a:rPr lang="en-US" altLang="en-US" sz="3100" dirty="0">
                <a:solidFill>
                  <a:srgbClr val="FFFF00"/>
                </a:solidFill>
                <a:latin typeface="Arial" charset="0"/>
                <a:cs typeface="Arial" charset="0"/>
              </a:rPr>
              <a:t>The AML Pilot funding, in combination with other funding, will be used to remove coal waste along Good Spring Creek that is designated as a clogged stream land.  This restoration project will create a more natural, sinuous 4,600 feet long stream channel and constructing nearly 18 acres of floodplain and wetlands.  Usable coal material will be transported to a local power generation plant.  Poor quality material will be placed into nearby AML mining pits. The restored site will be utilized as a environmental park by the local township.</a:t>
            </a:r>
          </a:p>
        </p:txBody>
      </p:sp>
    </p:spTree>
    <p:extLst>
      <p:ext uri="{BB962C8B-B14F-4D97-AF65-F5344CB8AC3E}">
        <p14:creationId xmlns:p14="http://schemas.microsoft.com/office/powerpoint/2010/main" val="256644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762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31046" y="384641"/>
              <a:ext cx="81795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a:solidFill>
                    <a:schemeClr val="bg1"/>
                  </a:solidFill>
                </a:rPr>
                <a:t>Donaldson Culm Bank along Good Spring Creek</a:t>
              </a:r>
            </a:p>
          </p:txBody>
        </p:sp>
      </p:grpSp>
      <p:pic>
        <p:nvPicPr>
          <p:cNvPr id="3" name="Picture 2">
            <a:extLst>
              <a:ext uri="{FF2B5EF4-FFF2-40B4-BE49-F238E27FC236}">
                <a16:creationId xmlns:a16="http://schemas.microsoft.com/office/drawing/2014/main" id="{F245FF13-E34F-4A1C-BFB0-50F26F58A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978320"/>
            <a:ext cx="8991600" cy="5803480"/>
          </a:xfrm>
          <a:prstGeom prst="rect">
            <a:avLst/>
          </a:prstGeom>
        </p:spPr>
      </p:pic>
    </p:spTree>
    <p:extLst>
      <p:ext uri="{BB962C8B-B14F-4D97-AF65-F5344CB8AC3E}">
        <p14:creationId xmlns:p14="http://schemas.microsoft.com/office/powerpoint/2010/main" val="3425580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762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a:solidFill>
                    <a:schemeClr val="bg1"/>
                  </a:solidFill>
                </a:rPr>
                <a:t>Donaldson Culm Bank Stream Restoration</a:t>
              </a:r>
            </a:p>
          </p:txBody>
        </p:sp>
      </p:grpSp>
      <p:pic>
        <p:nvPicPr>
          <p:cNvPr id="4" name="Picture 3">
            <a:extLst>
              <a:ext uri="{FF2B5EF4-FFF2-40B4-BE49-F238E27FC236}">
                <a16:creationId xmlns:a16="http://schemas.microsoft.com/office/drawing/2014/main" id="{D2A3D8E3-5205-4553-8C40-D7642FCFE3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985609"/>
            <a:ext cx="8991600" cy="5796191"/>
          </a:xfrm>
          <a:prstGeom prst="rect">
            <a:avLst/>
          </a:prstGeom>
          <a:ln w="19050">
            <a:solidFill>
              <a:schemeClr val="tx1"/>
            </a:solidFill>
          </a:ln>
        </p:spPr>
      </p:pic>
      <p:sp>
        <p:nvSpPr>
          <p:cNvPr id="5" name="TextBox 4">
            <a:extLst>
              <a:ext uri="{FF2B5EF4-FFF2-40B4-BE49-F238E27FC236}">
                <a16:creationId xmlns:a16="http://schemas.microsoft.com/office/drawing/2014/main" id="{12A13FC9-2A48-4E05-B143-9574A24422EE}"/>
              </a:ext>
            </a:extLst>
          </p:cNvPr>
          <p:cNvSpPr txBox="1"/>
          <p:nvPr/>
        </p:nvSpPr>
        <p:spPr>
          <a:xfrm>
            <a:off x="1752600" y="1066800"/>
            <a:ext cx="2938625" cy="584775"/>
          </a:xfrm>
          <a:prstGeom prst="rect">
            <a:avLst/>
          </a:prstGeom>
          <a:solidFill>
            <a:srgbClr val="FFFF00">
              <a:alpha val="33000"/>
            </a:srgbClr>
          </a:solidFill>
          <a:ln w="25400">
            <a:solidFill>
              <a:schemeClr val="tx1"/>
            </a:solidFill>
          </a:ln>
        </p:spPr>
        <p:txBody>
          <a:bodyPr wrap="none" rtlCol="0">
            <a:spAutoFit/>
          </a:bodyPr>
          <a:lstStyle/>
          <a:p>
            <a:r>
              <a:rPr lang="en-US" sz="3200" b="1" dirty="0">
                <a:solidFill>
                  <a:srgbClr val="FF0000"/>
                </a:solidFill>
              </a:rPr>
              <a:t>Conceptual Plan</a:t>
            </a:r>
          </a:p>
        </p:txBody>
      </p:sp>
    </p:spTree>
    <p:extLst>
      <p:ext uri="{BB962C8B-B14F-4D97-AF65-F5344CB8AC3E}">
        <p14:creationId xmlns:p14="http://schemas.microsoft.com/office/powerpoint/2010/main" val="532678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355600"/>
            <a:ext cx="8828087" cy="660400"/>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a:solidFill>
                    <a:schemeClr val="bg1"/>
                  </a:solidFill>
                </a:rPr>
                <a:t>Donaldson Culm Bank Stream Restoration</a:t>
              </a:r>
            </a:p>
          </p:txBody>
        </p:sp>
      </p:grpSp>
      <p:pic>
        <p:nvPicPr>
          <p:cNvPr id="3" name="Picture 2">
            <a:extLst>
              <a:ext uri="{FF2B5EF4-FFF2-40B4-BE49-F238E27FC236}">
                <a16:creationId xmlns:a16="http://schemas.microsoft.com/office/drawing/2014/main" id="{91308170-7BF6-433A-822A-CE64805985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512" y="1219200"/>
            <a:ext cx="8828088" cy="5334000"/>
          </a:xfrm>
          <a:prstGeom prst="rect">
            <a:avLst/>
          </a:prstGeom>
        </p:spPr>
      </p:pic>
    </p:spTree>
    <p:extLst>
      <p:ext uri="{BB962C8B-B14F-4D97-AF65-F5344CB8AC3E}">
        <p14:creationId xmlns:p14="http://schemas.microsoft.com/office/powerpoint/2010/main" val="3600619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066800"/>
            <a:ext cx="8839200" cy="5603679"/>
          </a:xfrm>
        </p:spPr>
        <p:txBody>
          <a:bodyPr/>
          <a:lstStyle/>
          <a:p>
            <a:pPr lvl="0"/>
            <a:r>
              <a:rPr lang="en-US" sz="2800" dirty="0"/>
              <a:t>The Phase 1 construction contract of the project funded by Growing Greener and the Commonwealth Financing Authority has been completed.  This phase restored the floodplain in the eastern section of the overall culm bank.</a:t>
            </a:r>
          </a:p>
          <a:p>
            <a:pPr lvl="0"/>
            <a:r>
              <a:rPr lang="en-US" sz="2800" dirty="0"/>
              <a:t>Phase 2 of the project funded by AML Pilot Program funding has been invoiced for $14,210.79 for the installation of a gate and township road shoulder improvements.</a:t>
            </a:r>
          </a:p>
          <a:p>
            <a:pPr lvl="0"/>
            <a:r>
              <a:rPr lang="en-US" sz="2800" dirty="0"/>
              <a:t>The grantee has advertised for bids for the excavation and hauling of the refuse material (Phase 2 – AML Pilot Project Phase) with a bid opening date of June 11, 2019.</a:t>
            </a:r>
          </a:p>
          <a:p>
            <a:pPr lvl="0"/>
            <a:r>
              <a:rPr lang="en-US" sz="2800" dirty="0"/>
              <a:t>OSMRE completed a site inspection on April 10, 2019.</a:t>
            </a:r>
          </a:p>
          <a:p>
            <a:pPr marL="0" indent="0" eaLnBrk="1" hangingPunct="1">
              <a:spcBef>
                <a:spcPct val="0"/>
              </a:spcBef>
              <a:buNone/>
            </a:pPr>
            <a:endParaRPr lang="en-US" altLang="en-US" sz="3600" dirty="0"/>
          </a:p>
        </p:txBody>
      </p:sp>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24, 2019)</a:t>
              </a:r>
              <a:endParaRPr lang="en-US" altLang="en-US" sz="4000" dirty="0">
                <a:solidFill>
                  <a:schemeClr val="bg1"/>
                </a:solidFill>
              </a:endParaRPr>
            </a:p>
          </p:txBody>
        </p:sp>
      </p:grpSp>
    </p:spTree>
    <p:extLst>
      <p:ext uri="{BB962C8B-B14F-4D97-AF65-F5344CB8AC3E}">
        <p14:creationId xmlns:p14="http://schemas.microsoft.com/office/powerpoint/2010/main" val="298804764"/>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Phase 1 Project Construction</a:t>
              </a:r>
            </a:p>
          </p:txBody>
        </p:sp>
      </p:grpSp>
      <p:pic>
        <p:nvPicPr>
          <p:cNvPr id="4" name="Content Placeholder 3">
            <a:extLst>
              <a:ext uri="{FF2B5EF4-FFF2-40B4-BE49-F238E27FC236}">
                <a16:creationId xmlns:a16="http://schemas.microsoft.com/office/drawing/2014/main" id="{4130B044-4FAC-4368-883A-775E8CDB84D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2399" y="1066800"/>
            <a:ext cx="8775529" cy="5603679"/>
          </a:xfrm>
          <a:prstGeom prst="rect">
            <a:avLst/>
          </a:prstGeom>
        </p:spPr>
      </p:pic>
    </p:spTree>
    <p:extLst>
      <p:ext uri="{BB962C8B-B14F-4D97-AF65-F5344CB8AC3E}">
        <p14:creationId xmlns:p14="http://schemas.microsoft.com/office/powerpoint/2010/main" val="21496759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84484" y="1539541"/>
            <a:ext cx="8915399" cy="5105400"/>
          </a:xfrm>
        </p:spPr>
        <p:txBody>
          <a:bodyPr/>
          <a:lstStyle/>
          <a:p>
            <a:pPr eaLnBrk="1" hangingPunct="1">
              <a:spcBef>
                <a:spcPct val="0"/>
              </a:spcBef>
              <a:defRPr/>
            </a:pPr>
            <a:r>
              <a:rPr lang="en-US" sz="3600" dirty="0"/>
              <a:t>reforestation and restoration of public lands</a:t>
            </a:r>
          </a:p>
          <a:p>
            <a:pPr eaLnBrk="1" hangingPunct="1">
              <a:spcBef>
                <a:spcPct val="0"/>
              </a:spcBef>
              <a:defRPr/>
            </a:pPr>
            <a:r>
              <a:rPr lang="en-US" sz="3600" dirty="0"/>
              <a:t>improved groundwater quality</a:t>
            </a:r>
          </a:p>
          <a:p>
            <a:pPr eaLnBrk="1" hangingPunct="1">
              <a:spcBef>
                <a:spcPct val="0"/>
              </a:spcBef>
              <a:defRPr/>
            </a:pPr>
            <a:r>
              <a:rPr lang="en-US" sz="3600" dirty="0"/>
              <a:t>significant stream water quality improvement including restored fisheries</a:t>
            </a:r>
          </a:p>
          <a:p>
            <a:pPr eaLnBrk="1" hangingPunct="1">
              <a:spcBef>
                <a:spcPct val="0"/>
              </a:spcBef>
              <a:defRPr/>
            </a:pPr>
            <a:r>
              <a:rPr lang="en-US" sz="3600" dirty="0"/>
              <a:t>increased tourism through public trail development</a:t>
            </a:r>
          </a:p>
          <a:p>
            <a:pPr eaLnBrk="1" hangingPunct="1">
              <a:spcBef>
                <a:spcPct val="0"/>
              </a:spcBef>
              <a:defRPr/>
            </a:pPr>
            <a:r>
              <a:rPr lang="en-US" sz="3600" dirty="0"/>
              <a:t>removal of refuse material from a floodplain to prevent stream flooding and to develop a community park</a:t>
            </a:r>
          </a:p>
          <a:p>
            <a:pPr eaLnBrk="1" hangingPunct="1">
              <a:spcBef>
                <a:spcPct val="0"/>
              </a:spcBef>
              <a:defRPr/>
            </a:pPr>
            <a:endParaRPr lang="en-US" dirty="0"/>
          </a:p>
          <a:p>
            <a:pPr eaLnBrk="1" hangingPunct="1">
              <a:spcBef>
                <a:spcPct val="0"/>
              </a:spcBef>
              <a:defRPr/>
            </a:pPr>
            <a:endParaRPr lang="en-US" dirty="0"/>
          </a:p>
          <a:p>
            <a:pPr marL="0" indent="0">
              <a:buFont typeface="Arial" charset="0"/>
              <a:buNone/>
              <a:defRPr/>
            </a:pPr>
            <a:endParaRPr lang="en-US" b="1" dirty="0"/>
          </a:p>
        </p:txBody>
      </p:sp>
      <p:pic>
        <p:nvPicPr>
          <p:cNvPr id="1331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7183" y="6288087"/>
            <a:ext cx="20301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9"/>
          <p:cNvGrpSpPr>
            <a:grpSpLocks/>
          </p:cNvGrpSpPr>
          <p:nvPr/>
        </p:nvGrpSpPr>
        <p:grpSpPr bwMode="auto">
          <a:xfrm>
            <a:off x="152400" y="355600"/>
            <a:ext cx="8915400" cy="1016000"/>
            <a:chOff x="288977" y="355144"/>
            <a:chExt cx="8382000" cy="661312"/>
          </a:xfrm>
        </p:grpSpPr>
        <p:pic>
          <p:nvPicPr>
            <p:cNvPr id="1331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AC26463-590B-4E27-9DBF-8B055C8E6CE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173" y="981955"/>
            <a:ext cx="8804427" cy="5730679"/>
          </a:xfrm>
          <a:prstGeom prst="rect">
            <a:avLst/>
          </a:prstGeom>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Phase 1 Project Construction</a:t>
              </a:r>
            </a:p>
          </p:txBody>
        </p:sp>
      </p:grpSp>
    </p:spTree>
    <p:extLst>
      <p:ext uri="{BB962C8B-B14F-4D97-AF65-F5344CB8AC3E}">
        <p14:creationId xmlns:p14="http://schemas.microsoft.com/office/powerpoint/2010/main" val="248512110"/>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78011" y="384641"/>
              <a:ext cx="80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TASA Refuse Piles - South Sandy Creek Restoration</a:t>
              </a:r>
            </a:p>
          </p:txBody>
        </p:sp>
      </p:grpSp>
      <p:pic>
        <p:nvPicPr>
          <p:cNvPr id="3" name="Picture 2">
            <a:extLst>
              <a:ext uri="{FF2B5EF4-FFF2-40B4-BE49-F238E27FC236}">
                <a16:creationId xmlns:a16="http://schemas.microsoft.com/office/drawing/2014/main" id="{23CE5B4D-4661-4E7D-983C-E2464DB41A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054520"/>
            <a:ext cx="8991600" cy="5727280"/>
          </a:xfrm>
          <a:prstGeom prst="rect">
            <a:avLst/>
          </a:prstGeom>
        </p:spPr>
      </p:pic>
      <p:sp>
        <p:nvSpPr>
          <p:cNvPr id="6" name="TextBox 5">
            <a:extLst>
              <a:ext uri="{FF2B5EF4-FFF2-40B4-BE49-F238E27FC236}">
                <a16:creationId xmlns:a16="http://schemas.microsoft.com/office/drawing/2014/main" id="{A251834D-8D8E-4CAB-BA86-BACBE2CB9FD1}"/>
              </a:ext>
            </a:extLst>
          </p:cNvPr>
          <p:cNvSpPr txBox="1">
            <a:spLocks noChangeArrowheads="1"/>
          </p:cNvSpPr>
          <p:nvPr/>
        </p:nvSpPr>
        <p:spPr bwMode="auto">
          <a:xfrm>
            <a:off x="80211" y="1103322"/>
            <a:ext cx="8987589" cy="5678478"/>
          </a:xfrm>
          <a:prstGeom prst="rect">
            <a:avLst/>
          </a:prstGeom>
          <a:solidFill>
            <a:schemeClr val="tx1">
              <a:lumMod val="75000"/>
              <a:lumOff val="25000"/>
              <a:alpha val="70000"/>
            </a:schemeClr>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3300" dirty="0">
                <a:solidFill>
                  <a:srgbClr val="FFFF00"/>
                </a:solidFill>
                <a:latin typeface="Arial" charset="0"/>
                <a:cs typeface="Arial" charset="0"/>
              </a:rPr>
              <a:t>The AML Pilot funding will be used for a pass-through grant to South Sandy Creek Watershed Association to excavate 200,000 tons of acid forming material consisting of coal refuse &amp; coal fines.  The excavated material will be transported to Scrubgrass Generating Plant, an 85-megawatt generating facility fueled by bituminous waste coal.  A portion of the resulting alkaline flyash byproduct will be returned to the site, blended with existing on-site soil &amp; used to remediate the site. </a:t>
            </a:r>
          </a:p>
        </p:txBody>
      </p:sp>
    </p:spTree>
    <p:extLst>
      <p:ext uri="{BB962C8B-B14F-4D97-AF65-F5344CB8AC3E}">
        <p14:creationId xmlns:p14="http://schemas.microsoft.com/office/powerpoint/2010/main" val="3836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78011" y="384641"/>
              <a:ext cx="80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dirty="0">
                  <a:solidFill>
                    <a:schemeClr val="bg1"/>
                  </a:solidFill>
                </a:rPr>
                <a:t>TASA Refuse Piles - South Sandy Creek Restoration</a:t>
              </a:r>
            </a:p>
          </p:txBody>
        </p:sp>
      </p:grpSp>
      <p:pic>
        <p:nvPicPr>
          <p:cNvPr id="7" name="Picture 4">
            <a:extLst>
              <a:ext uri="{FF2B5EF4-FFF2-40B4-BE49-F238E27FC236}">
                <a16:creationId xmlns:a16="http://schemas.microsoft.com/office/drawing/2014/main" id="{95AC4A51-DE9F-4C24-9FEE-2214776A90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11" y="1070562"/>
            <a:ext cx="4948990" cy="5695214"/>
          </a:xfrm>
          <a:prstGeom prst="rect">
            <a:avLst/>
          </a:prstGeom>
          <a:noFill/>
          <a:ln w="9525">
            <a:noFill/>
            <a:miter lim="800000"/>
            <a:headEnd/>
            <a:tailEnd/>
          </a:ln>
        </p:spPr>
      </p:pic>
      <p:sp>
        <p:nvSpPr>
          <p:cNvPr id="8" name="Rectangle 7">
            <a:extLst>
              <a:ext uri="{FF2B5EF4-FFF2-40B4-BE49-F238E27FC236}">
                <a16:creationId xmlns:a16="http://schemas.microsoft.com/office/drawing/2014/main" id="{F91EB235-37B1-4982-8A14-B9948C1706FD}"/>
              </a:ext>
            </a:extLst>
          </p:cNvPr>
          <p:cNvSpPr/>
          <p:nvPr/>
        </p:nvSpPr>
        <p:spPr>
          <a:xfrm>
            <a:off x="5105399" y="1071910"/>
            <a:ext cx="3962401" cy="5693866"/>
          </a:xfrm>
          <a:prstGeom prst="rect">
            <a:avLst/>
          </a:prstGeom>
          <a:solidFill>
            <a:schemeClr val="accent6">
              <a:lumMod val="40000"/>
              <a:lumOff val="60000"/>
            </a:schemeClr>
          </a:solidFill>
          <a:ln w="38100">
            <a:solidFill>
              <a:schemeClr val="tx1"/>
            </a:solidFill>
          </a:ln>
        </p:spPr>
        <p:txBody>
          <a:bodyPr wrap="square" bIns="45720">
            <a:spAutoFit/>
          </a:bodyPr>
          <a:lstStyle/>
          <a:p>
            <a:r>
              <a:rPr lang="en-US" sz="2200" b="1" u="sng" dirty="0"/>
              <a:t>Scrubgrass Generating Station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200" dirty="0"/>
              <a:t>87 megawatt generating facility </a:t>
            </a:r>
          </a:p>
          <a:p>
            <a:pPr marL="285750" indent="-285750">
              <a:buFont typeface="Arial" panose="020B0604020202020204" pitchFamily="34" charset="0"/>
              <a:buChar char="•"/>
            </a:pPr>
            <a:r>
              <a:rPr lang="en-US" sz="2200" dirty="0"/>
              <a:t>Fueled by bituminous waste coal </a:t>
            </a:r>
          </a:p>
          <a:p>
            <a:pPr marL="285750" indent="-285750">
              <a:buFont typeface="Arial" panose="020B0604020202020204" pitchFamily="34" charset="0"/>
              <a:buChar char="•"/>
            </a:pPr>
            <a:r>
              <a:rPr lang="en-US" sz="2200" dirty="0"/>
              <a:t>Electricity sold to Pennsylvania Electric Co. (</a:t>
            </a:r>
            <a:r>
              <a:rPr lang="en-US" sz="2200" dirty="0" err="1"/>
              <a:t>Penelec</a:t>
            </a:r>
            <a:r>
              <a:rPr lang="en-US" sz="2200" dirty="0"/>
              <a:t>)</a:t>
            </a:r>
          </a:p>
          <a:p>
            <a:pPr marL="285750" indent="-285750">
              <a:buFont typeface="Arial" panose="020B0604020202020204" pitchFamily="34" charset="0"/>
              <a:buChar char="•"/>
            </a:pPr>
            <a:r>
              <a:rPr lang="en-US" sz="2200" dirty="0"/>
              <a:t>Generating plant employs over 50 people </a:t>
            </a:r>
          </a:p>
          <a:p>
            <a:pPr marL="285750" indent="-285750">
              <a:buFont typeface="Arial" panose="020B0604020202020204" pitchFamily="34" charset="0"/>
              <a:buChar char="•"/>
            </a:pPr>
            <a:r>
              <a:rPr lang="en-US" sz="2200" dirty="0"/>
              <a:t>Contributes more than $6.5 million per year to the local economy through payroll and purchases of local goods and services </a:t>
            </a:r>
          </a:p>
          <a:p>
            <a:pPr marL="285750" indent="-285750">
              <a:buFont typeface="Arial" panose="020B0604020202020204" pitchFamily="34" charset="0"/>
              <a:buChar char="•"/>
            </a:pPr>
            <a:r>
              <a:rPr lang="en-US" sz="2200" dirty="0"/>
              <a:t>Entered commercial service in June 1993</a:t>
            </a:r>
          </a:p>
        </p:txBody>
      </p:sp>
    </p:spTree>
    <p:extLst>
      <p:ext uri="{BB962C8B-B14F-4D97-AF65-F5344CB8AC3E}">
        <p14:creationId xmlns:p14="http://schemas.microsoft.com/office/powerpoint/2010/main" val="19366496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1" y="104764"/>
            <a:ext cx="8991600" cy="874396"/>
            <a:chOff x="288977" y="355144"/>
            <a:chExt cx="8382000" cy="661312"/>
          </a:xfrm>
        </p:grpSpPr>
        <p:pic>
          <p:nvPicPr>
            <p:cNvPr id="20486"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97272" y="384641"/>
              <a:ext cx="811332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300" dirty="0">
                  <a:solidFill>
                    <a:schemeClr val="bg1"/>
                  </a:solidFill>
                </a:rPr>
                <a:t>TASA Refuse Piles (Venango #1) Reclamation Plan</a:t>
              </a:r>
            </a:p>
          </p:txBody>
        </p:sp>
      </p:grpSp>
      <p:pic>
        <p:nvPicPr>
          <p:cNvPr id="4" name="Picture 3">
            <a:extLst>
              <a:ext uri="{FF2B5EF4-FFF2-40B4-BE49-F238E27FC236}">
                <a16:creationId xmlns:a16="http://schemas.microsoft.com/office/drawing/2014/main" id="{17997973-B525-4FCF-B738-7EB7FA8788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918" y="1045456"/>
            <a:ext cx="4791075" cy="5692366"/>
          </a:xfrm>
          <a:prstGeom prst="rect">
            <a:avLst/>
          </a:prstGeom>
        </p:spPr>
      </p:pic>
      <p:sp>
        <p:nvSpPr>
          <p:cNvPr id="2" name="TextBox 1">
            <a:extLst>
              <a:ext uri="{FF2B5EF4-FFF2-40B4-BE49-F238E27FC236}">
                <a16:creationId xmlns:a16="http://schemas.microsoft.com/office/drawing/2014/main" id="{BF66D9E8-CD5F-447E-8DDB-3F260FF543D3}"/>
              </a:ext>
            </a:extLst>
          </p:cNvPr>
          <p:cNvSpPr txBox="1"/>
          <p:nvPr/>
        </p:nvSpPr>
        <p:spPr>
          <a:xfrm>
            <a:off x="6400800" y="1371600"/>
            <a:ext cx="1869423" cy="369332"/>
          </a:xfrm>
          <a:prstGeom prst="rect">
            <a:avLst/>
          </a:prstGeom>
          <a:noFill/>
        </p:spPr>
        <p:txBody>
          <a:bodyPr wrap="none" rtlCol="0">
            <a:spAutoFit/>
          </a:bodyPr>
          <a:lstStyle/>
          <a:p>
            <a:r>
              <a:rPr lang="en-US" dirty="0"/>
              <a:t>UNT Williams Run</a:t>
            </a:r>
          </a:p>
        </p:txBody>
      </p:sp>
      <p:sp>
        <p:nvSpPr>
          <p:cNvPr id="3" name="TextBox 2">
            <a:extLst>
              <a:ext uri="{FF2B5EF4-FFF2-40B4-BE49-F238E27FC236}">
                <a16:creationId xmlns:a16="http://schemas.microsoft.com/office/drawing/2014/main" id="{1E19AAF7-17EE-4CDB-A6DD-E03942F5EAF5}"/>
              </a:ext>
            </a:extLst>
          </p:cNvPr>
          <p:cNvSpPr txBox="1"/>
          <p:nvPr/>
        </p:nvSpPr>
        <p:spPr>
          <a:xfrm>
            <a:off x="533400" y="3706973"/>
            <a:ext cx="1337417" cy="646331"/>
          </a:xfrm>
          <a:prstGeom prst="rect">
            <a:avLst/>
          </a:prstGeom>
          <a:noFill/>
        </p:spPr>
        <p:txBody>
          <a:bodyPr wrap="none" rtlCol="0">
            <a:spAutoFit/>
          </a:bodyPr>
          <a:lstStyle/>
          <a:p>
            <a:r>
              <a:rPr lang="en-US" dirty="0"/>
              <a:t>UNT South </a:t>
            </a:r>
          </a:p>
          <a:p>
            <a:r>
              <a:rPr lang="en-US" dirty="0"/>
              <a:t>Sandy Creek</a:t>
            </a:r>
          </a:p>
        </p:txBody>
      </p:sp>
      <p:sp>
        <p:nvSpPr>
          <p:cNvPr id="5" name="TextBox 4">
            <a:extLst>
              <a:ext uri="{FF2B5EF4-FFF2-40B4-BE49-F238E27FC236}">
                <a16:creationId xmlns:a16="http://schemas.microsoft.com/office/drawing/2014/main" id="{8B501AD0-B818-4C24-88B1-C2747D7329D0}"/>
              </a:ext>
            </a:extLst>
          </p:cNvPr>
          <p:cNvSpPr txBox="1"/>
          <p:nvPr/>
        </p:nvSpPr>
        <p:spPr>
          <a:xfrm>
            <a:off x="533400" y="1438156"/>
            <a:ext cx="1378839" cy="923330"/>
          </a:xfrm>
          <a:prstGeom prst="rect">
            <a:avLst/>
          </a:prstGeom>
          <a:noFill/>
        </p:spPr>
        <p:txBody>
          <a:bodyPr wrap="none" rtlCol="0">
            <a:spAutoFit/>
          </a:bodyPr>
          <a:lstStyle/>
          <a:p>
            <a:r>
              <a:rPr lang="en-US" dirty="0"/>
              <a:t>Acid forming</a:t>
            </a:r>
          </a:p>
          <a:p>
            <a:r>
              <a:rPr lang="en-US" dirty="0"/>
              <a:t>material to </a:t>
            </a:r>
          </a:p>
          <a:p>
            <a:r>
              <a:rPr lang="en-US" dirty="0"/>
              <a:t>be removed</a:t>
            </a:r>
          </a:p>
        </p:txBody>
      </p:sp>
      <p:cxnSp>
        <p:nvCxnSpPr>
          <p:cNvPr id="7" name="Straight Arrow Connector 6">
            <a:extLst>
              <a:ext uri="{FF2B5EF4-FFF2-40B4-BE49-F238E27FC236}">
                <a16:creationId xmlns:a16="http://schemas.microsoft.com/office/drawing/2014/main" id="{55A1AEF1-BFE5-47DE-B6A9-6F7DABA9C922}"/>
              </a:ext>
            </a:extLst>
          </p:cNvPr>
          <p:cNvCxnSpPr>
            <a:cxnSpLocks/>
          </p:cNvCxnSpPr>
          <p:nvPr/>
        </p:nvCxnSpPr>
        <p:spPr>
          <a:xfrm>
            <a:off x="1870817" y="2057400"/>
            <a:ext cx="1862983"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545DE9F2-2A01-4A1B-9D43-4D8722FE2D3F}"/>
              </a:ext>
            </a:extLst>
          </p:cNvPr>
          <p:cNvCxnSpPr>
            <a:cxnSpLocks/>
          </p:cNvCxnSpPr>
          <p:nvPr/>
        </p:nvCxnSpPr>
        <p:spPr>
          <a:xfrm>
            <a:off x="1870817" y="2057400"/>
            <a:ext cx="2884067" cy="1295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8C6D09C-70F6-4654-A6DC-CB735E5F1132}"/>
              </a:ext>
            </a:extLst>
          </p:cNvPr>
          <p:cNvCxnSpPr>
            <a:cxnSpLocks/>
          </p:cNvCxnSpPr>
          <p:nvPr/>
        </p:nvCxnSpPr>
        <p:spPr>
          <a:xfrm>
            <a:off x="1870817" y="2057400"/>
            <a:ext cx="2320183" cy="2895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A325A11-4469-4366-8A95-01B7C7922BDE}"/>
              </a:ext>
            </a:extLst>
          </p:cNvPr>
          <p:cNvSpPr txBox="1"/>
          <p:nvPr/>
        </p:nvSpPr>
        <p:spPr>
          <a:xfrm>
            <a:off x="6990036" y="2823102"/>
            <a:ext cx="1691553" cy="369332"/>
          </a:xfrm>
          <a:prstGeom prst="rect">
            <a:avLst/>
          </a:prstGeom>
          <a:noFill/>
        </p:spPr>
        <p:txBody>
          <a:bodyPr wrap="none" rtlCol="0">
            <a:spAutoFit/>
          </a:bodyPr>
          <a:lstStyle/>
          <a:p>
            <a:r>
              <a:rPr lang="en-US" dirty="0"/>
              <a:t>Limestone drain</a:t>
            </a:r>
          </a:p>
        </p:txBody>
      </p:sp>
      <p:cxnSp>
        <p:nvCxnSpPr>
          <p:cNvPr id="20" name="Straight Arrow Connector 19">
            <a:extLst>
              <a:ext uri="{FF2B5EF4-FFF2-40B4-BE49-F238E27FC236}">
                <a16:creationId xmlns:a16="http://schemas.microsoft.com/office/drawing/2014/main" id="{5E9A1244-547C-442E-9AFC-BEED9DBA8836}"/>
              </a:ext>
            </a:extLst>
          </p:cNvPr>
          <p:cNvCxnSpPr>
            <a:cxnSpLocks/>
            <a:stCxn id="18" idx="1"/>
          </p:cNvCxnSpPr>
          <p:nvPr/>
        </p:nvCxnSpPr>
        <p:spPr>
          <a:xfrm flipH="1">
            <a:off x="5474120" y="3007768"/>
            <a:ext cx="1515916" cy="802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500" name="Straight Arrow Connector 20499">
            <a:extLst>
              <a:ext uri="{FF2B5EF4-FFF2-40B4-BE49-F238E27FC236}">
                <a16:creationId xmlns:a16="http://schemas.microsoft.com/office/drawing/2014/main" id="{7A792FB0-8B3C-48DE-8415-1007650E7E56}"/>
              </a:ext>
            </a:extLst>
          </p:cNvPr>
          <p:cNvCxnSpPr>
            <a:cxnSpLocks/>
          </p:cNvCxnSpPr>
          <p:nvPr/>
        </p:nvCxnSpPr>
        <p:spPr>
          <a:xfrm>
            <a:off x="6232078" y="1342144"/>
            <a:ext cx="1692722"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504" name="Straight Arrow Connector 20503">
            <a:extLst>
              <a:ext uri="{FF2B5EF4-FFF2-40B4-BE49-F238E27FC236}">
                <a16:creationId xmlns:a16="http://schemas.microsoft.com/office/drawing/2014/main" id="{BAA95F00-15C7-442D-9A8B-BF6046A24372}"/>
              </a:ext>
            </a:extLst>
          </p:cNvPr>
          <p:cNvCxnSpPr>
            <a:cxnSpLocks/>
          </p:cNvCxnSpPr>
          <p:nvPr/>
        </p:nvCxnSpPr>
        <p:spPr>
          <a:xfrm flipH="1" flipV="1">
            <a:off x="1447800" y="3505200"/>
            <a:ext cx="533400" cy="9144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8725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98425" y="935038"/>
            <a:ext cx="8763000" cy="5770562"/>
          </a:xfrm>
        </p:spPr>
        <p:txBody>
          <a:bodyPr/>
          <a:lstStyle/>
          <a:p>
            <a:pPr eaLnBrk="1" hangingPunct="1">
              <a:spcBef>
                <a:spcPct val="0"/>
              </a:spcBef>
              <a:defRPr/>
            </a:pPr>
            <a:r>
              <a:rPr lang="en-US" sz="3600" dirty="0"/>
              <a:t>A major source of AMD pollution to unnamed tributaries to South Sandy Creek &amp; Williams Run will be eliminated, resulting in approximately 13 miles of stream improvement.</a:t>
            </a:r>
          </a:p>
          <a:p>
            <a:pPr eaLnBrk="1" hangingPunct="1">
              <a:spcBef>
                <a:spcPct val="0"/>
              </a:spcBef>
              <a:defRPr/>
            </a:pPr>
            <a:r>
              <a:rPr lang="en-US" sz="3600" dirty="0"/>
              <a:t>Scrubgrass Generating Plant will receive an economic boost that will enable the company to employ over 100 individuals &amp; continue to reclaim additional refuse piles in Pennsylvania.</a:t>
            </a:r>
          </a:p>
          <a:p>
            <a:pPr eaLnBrk="1" hangingPunct="1">
              <a:spcBef>
                <a:spcPct val="0"/>
              </a:spcBef>
              <a:defRPr/>
            </a:pPr>
            <a:endParaRPr lang="en-US" dirty="0"/>
          </a:p>
          <a:p>
            <a:pPr marL="0" indent="0">
              <a:buFont typeface="Arial" charset="0"/>
              <a:buNone/>
              <a:defRPr/>
            </a:pPr>
            <a:endParaRPr lang="en-US" b="1" dirty="0"/>
          </a:p>
        </p:txBody>
      </p:sp>
      <p:pic>
        <p:nvPicPr>
          <p:cNvPr id="21507"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6105525"/>
            <a:ext cx="2624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8" name="Group 9"/>
          <p:cNvGrpSpPr>
            <a:grpSpLocks/>
          </p:cNvGrpSpPr>
          <p:nvPr/>
        </p:nvGrpSpPr>
        <p:grpSpPr bwMode="auto">
          <a:xfrm>
            <a:off x="288925" y="147638"/>
            <a:ext cx="8382000" cy="787400"/>
            <a:chOff x="288977" y="355144"/>
            <a:chExt cx="8382000" cy="661312"/>
          </a:xfrm>
        </p:grpSpPr>
        <p:pic>
          <p:nvPicPr>
            <p:cNvPr id="21509"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Significant Benefits</a:t>
              </a:r>
            </a:p>
          </p:txBody>
        </p:sp>
      </p:grpSp>
    </p:spTree>
    <p:extLst>
      <p:ext uri="{BB962C8B-B14F-4D97-AF65-F5344CB8AC3E}">
        <p14:creationId xmlns:p14="http://schemas.microsoft.com/office/powerpoint/2010/main" val="20364749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177121"/>
            <a:ext cx="8763000" cy="5507037"/>
          </a:xfrm>
        </p:spPr>
        <p:txBody>
          <a:bodyPr/>
          <a:lstStyle/>
          <a:p>
            <a:pPr eaLnBrk="1" hangingPunct="1">
              <a:spcBef>
                <a:spcPct val="0"/>
              </a:spcBef>
            </a:pPr>
            <a:r>
              <a:rPr lang="en-US" altLang="en-US" sz="4000" dirty="0"/>
              <a:t>Project Start Date: June 4, 2018</a:t>
            </a:r>
          </a:p>
          <a:p>
            <a:pPr eaLnBrk="1" hangingPunct="1">
              <a:spcBef>
                <a:spcPct val="0"/>
              </a:spcBef>
            </a:pPr>
            <a:endParaRPr lang="en-US" altLang="en-US" sz="4000" dirty="0"/>
          </a:p>
          <a:p>
            <a:pPr eaLnBrk="1" hangingPunct="1">
              <a:spcBef>
                <a:spcPct val="0"/>
              </a:spcBef>
            </a:pPr>
            <a:r>
              <a:rPr lang="en-US" altLang="en-US" sz="4000" dirty="0"/>
              <a:t>Approximately 55,000 tons of material removed to date.</a:t>
            </a:r>
          </a:p>
          <a:p>
            <a:pPr eaLnBrk="1" hangingPunct="1">
              <a:spcBef>
                <a:spcPct val="0"/>
              </a:spcBef>
            </a:pPr>
            <a:endParaRPr lang="en-US" altLang="en-US" sz="4000" dirty="0"/>
          </a:p>
          <a:p>
            <a:pPr eaLnBrk="1" hangingPunct="1">
              <a:spcBef>
                <a:spcPct val="0"/>
              </a:spcBef>
            </a:pPr>
            <a:r>
              <a:rPr lang="en-US" altLang="en-US" sz="4000" dirty="0"/>
              <a:t>$1,018,579.69 paid out to date.</a:t>
            </a:r>
          </a:p>
          <a:p>
            <a:pPr eaLnBrk="1" hangingPunct="1">
              <a:spcBef>
                <a:spcPct val="0"/>
              </a:spcBef>
            </a:pPr>
            <a:endParaRPr lang="en-US" altLang="en-US" sz="3600" dirty="0"/>
          </a:p>
        </p:txBody>
      </p:sp>
      <p:pic>
        <p:nvPicPr>
          <p:cNvPr id="23555" name="Picture 7" descr="DEP-rg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1170" y="6096000"/>
            <a:ext cx="2830430" cy="59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Current Status </a:t>
              </a:r>
              <a:r>
                <a:rPr lang="en-US" altLang="en-US" sz="2800" dirty="0">
                  <a:solidFill>
                    <a:schemeClr val="bg1"/>
                  </a:solidFill>
                </a:rPr>
                <a:t>(as of May 29, 2019)</a:t>
              </a:r>
              <a:endParaRPr lang="en-US" altLang="en-US" sz="4000" dirty="0">
                <a:solidFill>
                  <a:schemeClr val="bg1"/>
                </a:solidFill>
              </a:endParaRPr>
            </a:p>
          </p:txBody>
        </p:sp>
      </p:grpSp>
    </p:spTree>
    <p:extLst>
      <p:ext uri="{BB962C8B-B14F-4D97-AF65-F5344CB8AC3E}">
        <p14:creationId xmlns:p14="http://schemas.microsoft.com/office/powerpoint/2010/main" val="3367138574"/>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 – May 2019 </a:t>
              </a:r>
            </a:p>
          </p:txBody>
        </p:sp>
      </p:grpSp>
      <p:pic>
        <p:nvPicPr>
          <p:cNvPr id="6" name="Content Placeholder 5">
            <a:extLst>
              <a:ext uri="{FF2B5EF4-FFF2-40B4-BE49-F238E27FC236}">
                <a16:creationId xmlns:a16="http://schemas.microsoft.com/office/drawing/2014/main" id="{B52998FB-A9EB-4CDA-A7CF-400BC386B82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2401" y="1066800"/>
            <a:ext cx="8775528" cy="5619029"/>
          </a:xfrm>
        </p:spPr>
      </p:pic>
    </p:spTree>
    <p:extLst>
      <p:ext uri="{BB962C8B-B14F-4D97-AF65-F5344CB8AC3E}">
        <p14:creationId xmlns:p14="http://schemas.microsoft.com/office/powerpoint/2010/main" val="3744573625"/>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9"/>
          <p:cNvGrpSpPr>
            <a:grpSpLocks/>
          </p:cNvGrpSpPr>
          <p:nvPr/>
        </p:nvGrpSpPr>
        <p:grpSpPr bwMode="auto">
          <a:xfrm>
            <a:off x="152400" y="152400"/>
            <a:ext cx="8839200" cy="787400"/>
            <a:chOff x="288977" y="355144"/>
            <a:chExt cx="8382000" cy="661312"/>
          </a:xfrm>
        </p:grpSpPr>
        <p:pic>
          <p:nvPicPr>
            <p:cNvPr id="23557"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Construction</a:t>
              </a:r>
            </a:p>
          </p:txBody>
        </p:sp>
      </p:grpSp>
      <p:pic>
        <p:nvPicPr>
          <p:cNvPr id="5" name="Content Placeholder 4">
            <a:extLst>
              <a:ext uri="{FF2B5EF4-FFF2-40B4-BE49-F238E27FC236}">
                <a16:creationId xmlns:a16="http://schemas.microsoft.com/office/drawing/2014/main" id="{74A5ECE4-851B-49E2-B910-CE16524C6364}"/>
              </a:ext>
            </a:extLst>
          </p:cNvPr>
          <p:cNvPicPr>
            <a:picLocks noGrp="1" noChangeAspect="1"/>
          </p:cNvPicPr>
          <p:nvPr>
            <p:ph idx="1"/>
          </p:nvPr>
        </p:nvPicPr>
        <p:blipFill>
          <a:blip r:embed="rId3"/>
          <a:stretch>
            <a:fillRect/>
          </a:stretch>
        </p:blipFill>
        <p:spPr>
          <a:xfrm>
            <a:off x="152399" y="1143000"/>
            <a:ext cx="8839199" cy="5556738"/>
          </a:xfrm>
          <a:prstGeom prst="rect">
            <a:avLst/>
          </a:prstGeom>
        </p:spPr>
      </p:pic>
    </p:spTree>
    <p:extLst>
      <p:ext uri="{BB962C8B-B14F-4D97-AF65-F5344CB8AC3E}">
        <p14:creationId xmlns:p14="http://schemas.microsoft.com/office/powerpoint/2010/main" val="4194761397"/>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988" y="1704975"/>
            <a:ext cx="88455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7" name="Group 9"/>
          <p:cNvGrpSpPr>
            <a:grpSpLocks/>
          </p:cNvGrpSpPr>
          <p:nvPr/>
        </p:nvGrpSpPr>
        <p:grpSpPr bwMode="auto">
          <a:xfrm>
            <a:off x="153988" y="76200"/>
            <a:ext cx="8909050" cy="1524000"/>
            <a:chOff x="288977" y="355144"/>
            <a:chExt cx="8382000" cy="661312"/>
          </a:xfrm>
        </p:grpSpPr>
        <p:pic>
          <p:nvPicPr>
            <p:cNvPr id="88069"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Black Dog Hollow/Fredericktown Coal Refuse Pile Reclamation Project</a:t>
              </a:r>
            </a:p>
          </p:txBody>
        </p:sp>
      </p:grpSp>
      <p:sp>
        <p:nvSpPr>
          <p:cNvPr id="3" name="TextBox 2"/>
          <p:cNvSpPr txBox="1">
            <a:spLocks noChangeArrowheads="1"/>
          </p:cNvSpPr>
          <p:nvPr/>
        </p:nvSpPr>
        <p:spPr bwMode="auto">
          <a:xfrm>
            <a:off x="111125" y="1704975"/>
            <a:ext cx="8883650" cy="5016500"/>
          </a:xfrm>
          <a:prstGeom prst="rect">
            <a:avLst/>
          </a:prstGeom>
          <a:solidFill>
            <a:schemeClr val="tx1">
              <a:lumMod val="65000"/>
              <a:lumOff val="35000"/>
              <a:alpha val="70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dirty="0">
                <a:solidFill>
                  <a:srgbClr val="FFFF00"/>
                </a:solidFill>
                <a:latin typeface="Arial" charset="0"/>
                <a:cs typeface="Arial" charset="0"/>
              </a:rPr>
              <a:t>The AML pilot funding, along with other funding sources, will be used to complete reclamation of the abandoned Fredericktown Coal Refuse Pile which is located within 500 feet of sixty homes. The 45 acre coal refuse pile, which is 90 feet high with steep, unstable slopes and severely eroded channels, will be </a:t>
            </a:r>
            <a:r>
              <a:rPr lang="en-US" altLang="en-US" dirty="0" err="1">
                <a:solidFill>
                  <a:srgbClr val="FFFF00"/>
                </a:solidFill>
                <a:latin typeface="Arial" charset="0"/>
                <a:cs typeface="Arial" charset="0"/>
              </a:rPr>
              <a:t>regraded</a:t>
            </a:r>
            <a:r>
              <a:rPr lang="en-US" altLang="en-US" dirty="0">
                <a:solidFill>
                  <a:srgbClr val="FFFF00"/>
                </a:solidFill>
                <a:latin typeface="Arial" charset="0"/>
                <a:cs typeface="Arial" charset="0"/>
              </a:rPr>
              <a:t> to create more stable slopes, compacted, and capped with clean alkaline fill to allow for successful revegetation and future development of the site.</a:t>
            </a:r>
          </a:p>
        </p:txBody>
      </p:sp>
    </p:spTree>
    <p:extLst>
      <p:ext uri="{BB962C8B-B14F-4D97-AF65-F5344CB8AC3E}">
        <p14:creationId xmlns:p14="http://schemas.microsoft.com/office/powerpoint/2010/main" val="1925173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374775"/>
            <a:chOff x="288977" y="355144"/>
            <a:chExt cx="8382000" cy="661312"/>
          </a:xfrm>
        </p:grpSpPr>
        <p:pic>
          <p:nvPicPr>
            <p:cNvPr id="89092"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a:solidFill>
                    <a:schemeClr val="bg1"/>
                  </a:solidFill>
                </a:rPr>
                <a:t>Black Dog Hollow/Fredericktown Coal Refuse Pile Reclamation Project</a:t>
              </a:r>
            </a:p>
          </p:txBody>
        </p:sp>
      </p:grpSp>
      <p:pic>
        <p:nvPicPr>
          <p:cNvPr id="89091"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588" y="1676400"/>
            <a:ext cx="8861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704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2865</TotalTime>
  <Words>3552</Words>
  <Application>Microsoft Office PowerPoint</Application>
  <PresentationFormat>On-screen Show (4:3)</PresentationFormat>
  <Paragraphs>310</Paragraphs>
  <Slides>101</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Arial</vt:lpstr>
      <vt:lpstr>Arial Narrow</vt:lpstr>
      <vt:lpstr>Calibri</vt:lpstr>
      <vt:lpstr>RomanS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Contact Information: ecavazza@pa.gov  814-472-1800 </vt:lpstr>
    </vt:vector>
  </TitlesOfParts>
  <Company>Commonwealth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Bold Black 44 pt Calibri Font</dc:title>
  <dc:creator>Rickens, Susan</dc:creator>
  <cp:lastModifiedBy>Kevin Wolter</cp:lastModifiedBy>
  <cp:revision>239</cp:revision>
  <cp:lastPrinted>2018-03-30T17:43:08Z</cp:lastPrinted>
  <dcterms:created xsi:type="dcterms:W3CDTF">2012-04-25T13:00:02Z</dcterms:created>
  <dcterms:modified xsi:type="dcterms:W3CDTF">2019-06-17T18:09:05Z</dcterms:modified>
</cp:coreProperties>
</file>