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540" r:id="rId2"/>
    <p:sldId id="265" r:id="rId3"/>
    <p:sldId id="262" r:id="rId4"/>
    <p:sldId id="449" r:id="rId5"/>
    <p:sldId id="264" r:id="rId6"/>
    <p:sldId id="260" r:id="rId7"/>
    <p:sldId id="271" r:id="rId8"/>
    <p:sldId id="446" r:id="rId9"/>
    <p:sldId id="381" r:id="rId10"/>
    <p:sldId id="463" r:id="rId11"/>
    <p:sldId id="275" r:id="rId12"/>
    <p:sldId id="276" r:id="rId13"/>
    <p:sldId id="453" r:id="rId14"/>
    <p:sldId id="302" r:id="rId15"/>
    <p:sldId id="280" r:id="rId16"/>
    <p:sldId id="416" r:id="rId17"/>
    <p:sldId id="422" r:id="rId18"/>
    <p:sldId id="417" r:id="rId19"/>
    <p:sldId id="420" r:id="rId20"/>
    <p:sldId id="421" r:id="rId21"/>
    <p:sldId id="418" r:id="rId22"/>
    <p:sldId id="419" r:id="rId23"/>
    <p:sldId id="292" r:id="rId24"/>
    <p:sldId id="294" r:id="rId25"/>
    <p:sldId id="295" r:id="rId26"/>
    <p:sldId id="384" r:id="rId27"/>
    <p:sldId id="407" r:id="rId28"/>
    <p:sldId id="408" r:id="rId29"/>
    <p:sldId id="454" r:id="rId30"/>
    <p:sldId id="385" r:id="rId31"/>
    <p:sldId id="386" r:id="rId32"/>
    <p:sldId id="409" r:id="rId33"/>
    <p:sldId id="455" r:id="rId34"/>
    <p:sldId id="303" r:id="rId35"/>
    <p:sldId id="304" r:id="rId36"/>
    <p:sldId id="391" r:id="rId37"/>
    <p:sldId id="390" r:id="rId38"/>
    <p:sldId id="423" r:id="rId39"/>
    <p:sldId id="387" r:id="rId40"/>
    <p:sldId id="388" r:id="rId41"/>
    <p:sldId id="299" r:id="rId42"/>
    <p:sldId id="312" r:id="rId43"/>
    <p:sldId id="314" r:id="rId44"/>
    <p:sldId id="394" r:id="rId45"/>
    <p:sldId id="396" r:id="rId46"/>
    <p:sldId id="395" r:id="rId47"/>
    <p:sldId id="466" r:id="rId48"/>
    <p:sldId id="318" r:id="rId49"/>
    <p:sldId id="324" r:id="rId50"/>
    <p:sldId id="319" r:id="rId51"/>
    <p:sldId id="397" r:id="rId52"/>
    <p:sldId id="415" r:id="rId53"/>
    <p:sldId id="414" r:id="rId54"/>
    <p:sldId id="412" r:id="rId55"/>
    <p:sldId id="445" r:id="rId56"/>
    <p:sldId id="333" r:id="rId57"/>
    <p:sldId id="334" r:id="rId58"/>
    <p:sldId id="400" r:id="rId59"/>
    <p:sldId id="406" r:id="rId60"/>
    <p:sldId id="402" r:id="rId61"/>
    <p:sldId id="401" r:id="rId62"/>
    <p:sldId id="442" r:id="rId63"/>
    <p:sldId id="340" r:id="rId64"/>
    <p:sldId id="403" r:id="rId65"/>
    <p:sldId id="405" r:id="rId66"/>
    <p:sldId id="456" r:id="rId67"/>
    <p:sldId id="404" r:id="rId68"/>
    <p:sldId id="458" r:id="rId69"/>
    <p:sldId id="460" r:id="rId70"/>
    <p:sldId id="459" r:id="rId71"/>
    <p:sldId id="457" r:id="rId72"/>
    <p:sldId id="461" r:id="rId73"/>
    <p:sldId id="462" r:id="rId74"/>
    <p:sldId id="369" r:id="rId75"/>
    <p:sldId id="370" r:id="rId76"/>
    <p:sldId id="368" r:id="rId77"/>
    <p:sldId id="373" r:id="rId78"/>
    <p:sldId id="371" r:id="rId79"/>
    <p:sldId id="452" r:id="rId80"/>
    <p:sldId id="365" r:id="rId81"/>
    <p:sldId id="367" r:id="rId82"/>
    <p:sldId id="366" r:id="rId83"/>
    <p:sldId id="450" r:id="rId84"/>
    <p:sldId id="451" r:id="rId8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95" d="100"/>
          <a:sy n="95" d="100"/>
        </p:scale>
        <p:origin x="1584" y="102"/>
      </p:cViewPr>
      <p:guideLst>
        <p:guide orient="horz" pos="2160"/>
        <p:guide pos="2880"/>
      </p:guideLst>
    </p:cSldViewPr>
  </p:slideViewPr>
  <p:outlineViewPr>
    <p:cViewPr>
      <p:scale>
        <a:sx n="33" d="100"/>
        <a:sy n="33" d="100"/>
      </p:scale>
      <p:origin x="0" y="-18053"/>
    </p:cViewPr>
  </p:outlineViewPr>
  <p:notesTextViewPr>
    <p:cViewPr>
      <p:scale>
        <a:sx n="1" d="1"/>
        <a:sy n="1" d="1"/>
      </p:scale>
      <p:origin x="0" y="0"/>
    </p:cViewPr>
  </p:notesTextViewPr>
  <p:sorterViewPr>
    <p:cViewPr varScale="1">
      <p:scale>
        <a:sx n="1" d="1"/>
        <a:sy n="1" d="1"/>
      </p:scale>
      <p:origin x="0" y="-20130"/>
    </p:cViewPr>
  </p:sorterViewPr>
  <p:notesViewPr>
    <p:cSldViewPr>
      <p:cViewPr varScale="1">
        <p:scale>
          <a:sx n="65" d="100"/>
          <a:sy n="65" d="100"/>
        </p:scale>
        <p:origin x="3120"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800" b="1" i="0" baseline="0" dirty="0">
                <a:solidFill>
                  <a:schemeClr val="tx1"/>
                </a:solidFill>
              </a:rPr>
              <a:t>Camp Run Mouth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02852539997616"/>
          <c:y val="0.16766637510469654"/>
          <c:w val="0.76811161160761876"/>
          <c:h val="0.73966975810421187"/>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'Camp Run DS'!$A$3:$A$29</c:f>
              <c:numCache>
                <c:formatCode>dd\-mmm\-yy</c:formatCode>
                <c:ptCount val="27"/>
                <c:pt idx="0">
                  <c:v>39610</c:v>
                </c:pt>
                <c:pt idx="1">
                  <c:v>39645</c:v>
                </c:pt>
                <c:pt idx="2">
                  <c:v>39770</c:v>
                </c:pt>
                <c:pt idx="3">
                  <c:v>39792</c:v>
                </c:pt>
                <c:pt idx="4">
                  <c:v>39822</c:v>
                </c:pt>
                <c:pt idx="5">
                  <c:v>39983</c:v>
                </c:pt>
                <c:pt idx="6">
                  <c:v>39995</c:v>
                </c:pt>
                <c:pt idx="7">
                  <c:v>40007</c:v>
                </c:pt>
                <c:pt idx="8">
                  <c:v>40028</c:v>
                </c:pt>
                <c:pt idx="9">
                  <c:v>40038</c:v>
                </c:pt>
                <c:pt idx="10">
                  <c:v>40051</c:v>
                </c:pt>
                <c:pt idx="13" formatCode="m/d/yyyy">
                  <c:v>42446</c:v>
                </c:pt>
                <c:pt idx="14" formatCode="m/d/yyyy">
                  <c:v>42675</c:v>
                </c:pt>
                <c:pt idx="15" formatCode="m/d/yyyy">
                  <c:v>42929</c:v>
                </c:pt>
                <c:pt idx="16" formatCode="m/d/yyyy">
                  <c:v>43070</c:v>
                </c:pt>
                <c:pt idx="17" formatCode="m/d/yyyy">
                  <c:v>43159</c:v>
                </c:pt>
                <c:pt idx="18" formatCode="m/d/yyyy">
                  <c:v>43244</c:v>
                </c:pt>
                <c:pt idx="19" formatCode="m/d/yyyy">
                  <c:v>43272</c:v>
                </c:pt>
                <c:pt idx="20" formatCode="m/d/yyyy">
                  <c:v>43307</c:v>
                </c:pt>
                <c:pt idx="21" formatCode="m/d/yyyy">
                  <c:v>43375</c:v>
                </c:pt>
                <c:pt idx="22" formatCode="m/d/yyyy">
                  <c:v>43391</c:v>
                </c:pt>
                <c:pt idx="23" formatCode="m/d/yyyy">
                  <c:v>43433</c:v>
                </c:pt>
                <c:pt idx="24" formatCode="m/d/yyyy">
                  <c:v>43461</c:v>
                </c:pt>
                <c:pt idx="25" formatCode="m/d/yyyy">
                  <c:v>43530</c:v>
                </c:pt>
                <c:pt idx="26" formatCode="m/d/yyyy">
                  <c:v>43557</c:v>
                </c:pt>
              </c:numCache>
            </c:numRef>
          </c:xVal>
          <c:yVal>
            <c:numRef>
              <c:f>'Camp Run DS'!$C$3:$C$29</c:f>
              <c:numCache>
                <c:formatCode>General</c:formatCode>
                <c:ptCount val="27"/>
                <c:pt idx="0">
                  <c:v>4.2</c:v>
                </c:pt>
                <c:pt idx="1">
                  <c:v>4.0999999999999996</c:v>
                </c:pt>
                <c:pt idx="2">
                  <c:v>4.0999999999999996</c:v>
                </c:pt>
                <c:pt idx="3">
                  <c:v>4.3</c:v>
                </c:pt>
                <c:pt idx="4">
                  <c:v>4.3499999999999996</c:v>
                </c:pt>
                <c:pt idx="5">
                  <c:v>4.0999999999999996</c:v>
                </c:pt>
                <c:pt idx="6">
                  <c:v>4.4000000000000004</c:v>
                </c:pt>
                <c:pt idx="7">
                  <c:v>4.24</c:v>
                </c:pt>
                <c:pt idx="8">
                  <c:v>4</c:v>
                </c:pt>
                <c:pt idx="9">
                  <c:v>4.42</c:v>
                </c:pt>
                <c:pt idx="10">
                  <c:v>4.2699999999999996</c:v>
                </c:pt>
                <c:pt idx="13">
                  <c:v>4.2</c:v>
                </c:pt>
                <c:pt idx="14" formatCode="0.0">
                  <c:v>4</c:v>
                </c:pt>
                <c:pt idx="15">
                  <c:v>3.8</c:v>
                </c:pt>
                <c:pt idx="16">
                  <c:v>4.2</c:v>
                </c:pt>
                <c:pt idx="17">
                  <c:v>4.8</c:v>
                </c:pt>
                <c:pt idx="18">
                  <c:v>4.7</c:v>
                </c:pt>
                <c:pt idx="19">
                  <c:v>4.5999999999999996</c:v>
                </c:pt>
                <c:pt idx="20">
                  <c:v>4.8</c:v>
                </c:pt>
                <c:pt idx="21">
                  <c:v>4.8</c:v>
                </c:pt>
                <c:pt idx="22">
                  <c:v>4.7</c:v>
                </c:pt>
                <c:pt idx="23">
                  <c:v>4.9000000000000004</c:v>
                </c:pt>
                <c:pt idx="24">
                  <c:v>4.9000000000000004</c:v>
                </c:pt>
                <c:pt idx="25" formatCode="0.0">
                  <c:v>5</c:v>
                </c:pt>
                <c:pt idx="26">
                  <c:v>5.3</c:v>
                </c:pt>
              </c:numCache>
            </c:numRef>
          </c:yVal>
          <c:smooth val="0"/>
          <c:extLst>
            <c:ext xmlns:c16="http://schemas.microsoft.com/office/drawing/2014/chart" uri="{C3380CC4-5D6E-409C-BE32-E72D297353CC}">
              <c16:uniqueId val="{00000000-2CAB-43D3-B8E1-16681CE80B09}"/>
            </c:ext>
          </c:extLst>
        </c:ser>
        <c:ser>
          <c:idx val="1"/>
          <c:order val="1"/>
          <c:tx>
            <c:v>project start</c:v>
          </c:tx>
          <c:spPr>
            <a:ln w="25400" cap="rnd">
              <a:noFill/>
              <a:round/>
            </a:ln>
            <a:effectLst/>
          </c:spPr>
          <c:marker>
            <c:symbol val="circle"/>
            <c:size val="5"/>
            <c:spPr>
              <a:solidFill>
                <a:schemeClr val="accent2"/>
              </a:solidFill>
              <a:ln w="9525">
                <a:solidFill>
                  <a:schemeClr val="accent2"/>
                </a:solidFill>
              </a:ln>
              <a:effectLst/>
            </c:spPr>
          </c:marker>
          <c:errBars>
            <c:errDir val="x"/>
            <c:errBarType val="both"/>
            <c:errValType val="fixedVal"/>
            <c:noEndCap val="0"/>
            <c:val val="7"/>
            <c:spPr>
              <a:noFill/>
              <a:ln w="9525" cap="flat" cmpd="sng" algn="ctr">
                <a:solidFill>
                  <a:schemeClr val="tx1"/>
                </a:solidFill>
                <a:round/>
              </a:ln>
              <a:effectLst/>
            </c:spPr>
          </c:errBars>
          <c:errBars>
            <c:errDir val="y"/>
            <c:errBarType val="both"/>
            <c:errValType val="stdErr"/>
            <c:noEndCap val="0"/>
            <c:spPr>
              <a:noFill/>
              <a:ln w="15875" cap="flat" cmpd="sng" algn="ctr">
                <a:solidFill>
                  <a:schemeClr val="tx1">
                    <a:lumMod val="65000"/>
                    <a:lumOff val="35000"/>
                  </a:schemeClr>
                </a:solidFill>
                <a:prstDash val="dash"/>
                <a:round/>
              </a:ln>
              <a:effectLst/>
            </c:spPr>
          </c:errBars>
          <c:xVal>
            <c:numRef>
              <c:f>'Camp Run DS'!$A$40:$A$41</c:f>
              <c:numCache>
                <c:formatCode>m/d/yyyy</c:formatCode>
                <c:ptCount val="2"/>
                <c:pt idx="0">
                  <c:v>43070</c:v>
                </c:pt>
                <c:pt idx="1">
                  <c:v>43070</c:v>
                </c:pt>
              </c:numCache>
            </c:numRef>
          </c:xVal>
          <c:yVal>
            <c:numRef>
              <c:f>'Camp Run DS'!$B$40:$B$41</c:f>
              <c:numCache>
                <c:formatCode>General</c:formatCode>
                <c:ptCount val="2"/>
                <c:pt idx="0">
                  <c:v>3</c:v>
                </c:pt>
                <c:pt idx="1">
                  <c:v>7</c:v>
                </c:pt>
              </c:numCache>
            </c:numRef>
          </c:yVal>
          <c:smooth val="0"/>
          <c:extLst>
            <c:ext xmlns:c16="http://schemas.microsoft.com/office/drawing/2014/chart" uri="{C3380CC4-5D6E-409C-BE32-E72D297353CC}">
              <c16:uniqueId val="{00000001-2CAB-43D3-B8E1-16681CE80B09}"/>
            </c:ext>
          </c:extLst>
        </c:ser>
        <c:dLbls>
          <c:showLegendKey val="0"/>
          <c:showVal val="0"/>
          <c:showCatName val="0"/>
          <c:showSerName val="0"/>
          <c:showPercent val="0"/>
          <c:showBubbleSize val="0"/>
        </c:dLbls>
        <c:axId val="383424896"/>
        <c:axId val="383425552"/>
      </c:scatterChart>
      <c:valAx>
        <c:axId val="383424896"/>
        <c:scaling>
          <c:orientation val="minMax"/>
          <c:min val="39089"/>
        </c:scaling>
        <c:delete val="0"/>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83425552"/>
        <c:crosses val="autoZero"/>
        <c:crossBetween val="midCat"/>
        <c:majorUnit val="730"/>
      </c:valAx>
      <c:valAx>
        <c:axId val="383425552"/>
        <c:scaling>
          <c:orientation val="minMax"/>
          <c:max val="7"/>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1" i="0" baseline="0">
                    <a:solidFill>
                      <a:schemeClr val="tx1"/>
                    </a:solidFill>
                  </a:rPr>
                  <a:t>pH</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83424896"/>
        <c:crosses val="autoZero"/>
        <c:crossBetween val="midCat"/>
      </c:valAx>
      <c:spPr>
        <a:solidFill>
          <a:schemeClr val="accent4">
            <a:lumMod val="20000"/>
            <a:lumOff val="80000"/>
          </a:schemeClr>
        </a:solidFill>
        <a:ln>
          <a:noFill/>
        </a:ln>
        <a:effectLst/>
      </c:spPr>
    </c:plotArea>
    <c:plotVisOnly val="1"/>
    <c:dispBlanksAs val="gap"/>
    <c:showDLblsOverMax val="0"/>
  </c:chart>
  <c:spPr>
    <a:solidFill>
      <a:schemeClr val="accent1">
        <a:lumMod val="20000"/>
        <a:lumOff val="80000"/>
      </a:schemeClr>
    </a:solidFill>
    <a:ln w="22225">
      <a:solidFill>
        <a:schemeClr val="accent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800" b="1" i="0" baseline="0">
                <a:solidFill>
                  <a:schemeClr val="tx1"/>
                </a:solidFill>
              </a:rPr>
              <a:t>Fran Site Main Discharge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945674137924861"/>
          <c:y val="0.14346207573027037"/>
          <c:w val="0.75066630223445485"/>
          <c:h val="0.77181479113648888"/>
        </c:manualLayout>
      </c:layout>
      <c:scatterChart>
        <c:scatterStyle val="lineMarker"/>
        <c:varyColors val="0"/>
        <c:ser>
          <c:idx val="1"/>
          <c:order val="0"/>
          <c:tx>
            <c:v>project start</c:v>
          </c:tx>
          <c:spPr>
            <a:ln w="25400" cap="rnd">
              <a:noFill/>
              <a:round/>
            </a:ln>
            <a:effectLst/>
          </c:spPr>
          <c:marker>
            <c:symbol val="circle"/>
            <c:size val="5"/>
            <c:spPr>
              <a:solidFill>
                <a:schemeClr val="accent2"/>
              </a:solidFill>
              <a:ln w="9525">
                <a:solidFill>
                  <a:schemeClr val="accent2"/>
                </a:solidFill>
              </a:ln>
              <a:effectLst/>
            </c:spPr>
          </c:marker>
          <c:errBars>
            <c:errDir val="y"/>
            <c:errBarType val="plus"/>
            <c:errValType val="fixedVal"/>
            <c:noEndCap val="0"/>
            <c:val val="3000"/>
            <c:spPr>
              <a:noFill/>
              <a:ln w="15875" cap="flat" cmpd="sng" algn="ctr">
                <a:solidFill>
                  <a:schemeClr val="tx1"/>
                </a:solidFill>
                <a:prstDash val="dash"/>
                <a:round/>
              </a:ln>
              <a:effectLst/>
            </c:spPr>
          </c:errBars>
          <c:xVal>
            <c:numRef>
              <c:f>'Fran main dsg'!$M$54:$M$55</c:f>
              <c:numCache>
                <c:formatCode>m/d/yyyy</c:formatCode>
                <c:ptCount val="2"/>
                <c:pt idx="0">
                  <c:v>43070</c:v>
                </c:pt>
                <c:pt idx="1">
                  <c:v>43070</c:v>
                </c:pt>
              </c:numCache>
            </c:numRef>
          </c:xVal>
          <c:yVal>
            <c:numRef>
              <c:f>'Fran main dsg'!$N$54:$N$55</c:f>
              <c:numCache>
                <c:formatCode>General</c:formatCode>
                <c:ptCount val="2"/>
                <c:pt idx="0">
                  <c:v>0</c:v>
                </c:pt>
                <c:pt idx="1">
                  <c:v>3000</c:v>
                </c:pt>
              </c:numCache>
            </c:numRef>
          </c:yVal>
          <c:smooth val="0"/>
          <c:extLst>
            <c:ext xmlns:c16="http://schemas.microsoft.com/office/drawing/2014/chart" uri="{C3380CC4-5D6E-409C-BE32-E72D297353CC}">
              <c16:uniqueId val="{00000000-2580-4AAC-9709-83081BE6C5DC}"/>
            </c:ext>
          </c:extLst>
        </c:ser>
        <c:ser>
          <c:idx val="2"/>
          <c:order val="1"/>
          <c:spPr>
            <a:ln w="25400" cap="rnd">
              <a:noFill/>
              <a:round/>
            </a:ln>
            <a:effectLst/>
          </c:spPr>
          <c:marker>
            <c:symbol val="circle"/>
            <c:size val="5"/>
            <c:spPr>
              <a:solidFill>
                <a:schemeClr val="accent1"/>
              </a:solidFill>
              <a:ln w="9525">
                <a:solidFill>
                  <a:schemeClr val="accent1"/>
                </a:solidFill>
              </a:ln>
              <a:effectLst/>
            </c:spPr>
          </c:marker>
          <c:xVal>
            <c:numRef>
              <c:f>'Fran main dsg'!$A$4:$A$24</c:f>
              <c:numCache>
                <c:formatCode>dd\-mmm\-yy</c:formatCode>
                <c:ptCount val="21"/>
                <c:pt idx="0">
                  <c:v>39610</c:v>
                </c:pt>
                <c:pt idx="1">
                  <c:v>39645</c:v>
                </c:pt>
                <c:pt idx="2">
                  <c:v>39770</c:v>
                </c:pt>
                <c:pt idx="3">
                  <c:v>39792</c:v>
                </c:pt>
                <c:pt idx="4">
                  <c:v>39983</c:v>
                </c:pt>
                <c:pt idx="5">
                  <c:v>40007</c:v>
                </c:pt>
                <c:pt idx="6">
                  <c:v>40038</c:v>
                </c:pt>
                <c:pt idx="10" formatCode="m/d/yyyy">
                  <c:v>42929</c:v>
                </c:pt>
                <c:pt idx="11" formatCode="m/d/yyyy">
                  <c:v>43070</c:v>
                </c:pt>
                <c:pt idx="12" formatCode="m/d/yyyy">
                  <c:v>43159</c:v>
                </c:pt>
                <c:pt idx="13" formatCode="m/d/yyyy">
                  <c:v>43244</c:v>
                </c:pt>
                <c:pt idx="14" formatCode="m/d/yyyy">
                  <c:v>43272</c:v>
                </c:pt>
                <c:pt idx="15" formatCode="m/d/yyyy">
                  <c:v>43307</c:v>
                </c:pt>
                <c:pt idx="16" formatCode="m/d/yyyy">
                  <c:v>43375</c:v>
                </c:pt>
                <c:pt idx="17" formatCode="m/d/yyyy">
                  <c:v>43433</c:v>
                </c:pt>
                <c:pt idx="18" formatCode="m/d/yyyy">
                  <c:v>43461</c:v>
                </c:pt>
                <c:pt idx="19" formatCode="m/d/yyyy">
                  <c:v>43530</c:v>
                </c:pt>
                <c:pt idx="20" formatCode="m/d/yyyy">
                  <c:v>43594</c:v>
                </c:pt>
              </c:numCache>
            </c:numRef>
          </c:xVal>
          <c:yVal>
            <c:numRef>
              <c:f>'Fran main dsg'!$AD$4:$AD$24</c:f>
              <c:numCache>
                <c:formatCode>General</c:formatCode>
                <c:ptCount val="21"/>
                <c:pt idx="0">
                  <c:v>2253.6</c:v>
                </c:pt>
                <c:pt idx="1">
                  <c:v>2738.4</c:v>
                </c:pt>
                <c:pt idx="2">
                  <c:v>2100</c:v>
                </c:pt>
                <c:pt idx="3">
                  <c:v>817.4</c:v>
                </c:pt>
                <c:pt idx="4">
                  <c:v>1730.4</c:v>
                </c:pt>
                <c:pt idx="5">
                  <c:v>1238.2</c:v>
                </c:pt>
                <c:pt idx="6">
                  <c:v>1479</c:v>
                </c:pt>
                <c:pt idx="10">
                  <c:v>943.8</c:v>
                </c:pt>
                <c:pt idx="11">
                  <c:v>924.4</c:v>
                </c:pt>
                <c:pt idx="12">
                  <c:v>308</c:v>
                </c:pt>
                <c:pt idx="13">
                  <c:v>323</c:v>
                </c:pt>
                <c:pt idx="14">
                  <c:v>348.6</c:v>
                </c:pt>
                <c:pt idx="15">
                  <c:v>235.4</c:v>
                </c:pt>
                <c:pt idx="16">
                  <c:v>181.4</c:v>
                </c:pt>
                <c:pt idx="17">
                  <c:v>254.2</c:v>
                </c:pt>
                <c:pt idx="18">
                  <c:v>267.2</c:v>
                </c:pt>
                <c:pt idx="19">
                  <c:v>381.8</c:v>
                </c:pt>
                <c:pt idx="20">
                  <c:v>235.4</c:v>
                </c:pt>
              </c:numCache>
            </c:numRef>
          </c:yVal>
          <c:smooth val="0"/>
          <c:extLst>
            <c:ext xmlns:c16="http://schemas.microsoft.com/office/drawing/2014/chart" uri="{C3380CC4-5D6E-409C-BE32-E72D297353CC}">
              <c16:uniqueId val="{00000001-2580-4AAC-9709-83081BE6C5DC}"/>
            </c:ext>
          </c:extLst>
        </c:ser>
        <c:dLbls>
          <c:showLegendKey val="0"/>
          <c:showVal val="0"/>
          <c:showCatName val="0"/>
          <c:showSerName val="0"/>
          <c:showPercent val="0"/>
          <c:showBubbleSize val="0"/>
        </c:dLbls>
        <c:axId val="383424896"/>
        <c:axId val="383425552"/>
      </c:scatterChart>
      <c:valAx>
        <c:axId val="383424896"/>
        <c:scaling>
          <c:orientation val="minMax"/>
          <c:min val="39089"/>
        </c:scaling>
        <c:delete val="0"/>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83425552"/>
        <c:crosses val="autoZero"/>
        <c:crossBetween val="midCat"/>
        <c:majorUnit val="730"/>
      </c:valAx>
      <c:valAx>
        <c:axId val="383425552"/>
        <c:scaling>
          <c:orientation val="minMax"/>
          <c:max val="3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1" i="0" baseline="0">
                    <a:solidFill>
                      <a:schemeClr val="tx1"/>
                    </a:solidFill>
                  </a:rPr>
                  <a:t>Hot Acidity (mg/l)</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83424896"/>
        <c:crosses val="autoZero"/>
        <c:crossBetween val="midCat"/>
      </c:valAx>
      <c:spPr>
        <a:solidFill>
          <a:schemeClr val="accent4">
            <a:lumMod val="20000"/>
            <a:lumOff val="80000"/>
          </a:schemeClr>
        </a:solidFill>
        <a:ln>
          <a:noFill/>
        </a:ln>
        <a:effectLst/>
      </c:spPr>
    </c:plotArea>
    <c:plotVisOnly val="1"/>
    <c:dispBlanksAs val="gap"/>
    <c:showDLblsOverMax val="0"/>
  </c:chart>
  <c:spPr>
    <a:solidFill>
      <a:schemeClr val="accent1">
        <a:lumMod val="20000"/>
        <a:lumOff val="80000"/>
      </a:schemeClr>
    </a:solidFill>
    <a:ln w="25400">
      <a:solidFill>
        <a:schemeClr val="accent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0.72523</cdr:x>
      <cdr:y>0.13295</cdr:y>
    </cdr:from>
    <cdr:to>
      <cdr:x>0.77327</cdr:x>
      <cdr:y>0.31792</cdr:y>
    </cdr:to>
    <cdr:sp macro="" textlink="">
      <cdr:nvSpPr>
        <cdr:cNvPr id="2" name="TextBox 1">
          <a:extLst xmlns:a="http://schemas.openxmlformats.org/drawingml/2006/main">
            <a:ext uri="{FF2B5EF4-FFF2-40B4-BE49-F238E27FC236}">
              <a16:creationId xmlns:a16="http://schemas.microsoft.com/office/drawing/2014/main" id="{C7A45F66-B522-4FEC-AB3E-3005E0FE2BCB}"/>
            </a:ext>
          </a:extLst>
        </cdr:cNvPr>
        <cdr:cNvSpPr txBox="1"/>
      </cdr:nvSpPr>
      <cdr:spPr>
        <a:xfrm xmlns:a="http://schemas.openxmlformats.org/drawingml/2006/main" rot="16200000">
          <a:off x="4295775" y="962026"/>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Project start</a:t>
          </a:r>
        </a:p>
      </cdr:txBody>
    </cdr:sp>
  </cdr:relSizeAnchor>
</c:userShapes>
</file>

<file path=ppt/drawings/drawing2.xml><?xml version="1.0" encoding="utf-8"?>
<c:userShapes xmlns:c="http://schemas.openxmlformats.org/drawingml/2006/chart">
  <cdr:relSizeAnchor xmlns:cdr="http://schemas.openxmlformats.org/drawingml/2006/chartDrawing">
    <cdr:from>
      <cdr:x>0.72523</cdr:x>
      <cdr:y>0.13295</cdr:y>
    </cdr:from>
    <cdr:to>
      <cdr:x>0.77327</cdr:x>
      <cdr:y>0.31792</cdr:y>
    </cdr:to>
    <cdr:sp macro="" textlink="">
      <cdr:nvSpPr>
        <cdr:cNvPr id="2" name="TextBox 1">
          <a:extLst xmlns:a="http://schemas.openxmlformats.org/drawingml/2006/main">
            <a:ext uri="{FF2B5EF4-FFF2-40B4-BE49-F238E27FC236}">
              <a16:creationId xmlns:a16="http://schemas.microsoft.com/office/drawing/2014/main" id="{C7A45F66-B522-4FEC-AB3E-3005E0FE2BCB}"/>
            </a:ext>
          </a:extLst>
        </cdr:cNvPr>
        <cdr:cNvSpPr txBox="1"/>
      </cdr:nvSpPr>
      <cdr:spPr>
        <a:xfrm xmlns:a="http://schemas.openxmlformats.org/drawingml/2006/main" rot="16200000">
          <a:off x="4295775" y="962026"/>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Project start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40E809-A6BB-42BA-8F45-6698BC279B32}"/>
              </a:ext>
            </a:extLst>
          </p:cNvPr>
          <p:cNvSpPr>
            <a:spLocks noGrp="1"/>
          </p:cNvSpPr>
          <p:nvPr>
            <p:ph type="hdr" sz="quarter"/>
          </p:nvPr>
        </p:nvSpPr>
        <p:spPr>
          <a:xfrm>
            <a:off x="0" y="1"/>
            <a:ext cx="2971697" cy="458447"/>
          </a:xfrm>
          <a:prstGeom prst="rect">
            <a:avLst/>
          </a:prstGeom>
        </p:spPr>
        <p:txBody>
          <a:bodyPr vert="horz" lIns="89584" tIns="44792" rIns="89584" bIns="44792" rtlCol="0"/>
          <a:lstStyle>
            <a:lvl1pPr algn="l">
              <a:defRPr sz="1200"/>
            </a:lvl1pPr>
          </a:lstStyle>
          <a:p>
            <a:endParaRPr lang="en-US"/>
          </a:p>
        </p:txBody>
      </p:sp>
      <p:sp>
        <p:nvSpPr>
          <p:cNvPr id="3" name="Date Placeholder 2">
            <a:extLst>
              <a:ext uri="{FF2B5EF4-FFF2-40B4-BE49-F238E27FC236}">
                <a16:creationId xmlns:a16="http://schemas.microsoft.com/office/drawing/2014/main" id="{D6AB88D3-8E7A-43A7-B8DD-059C305BF3A0}"/>
              </a:ext>
            </a:extLst>
          </p:cNvPr>
          <p:cNvSpPr>
            <a:spLocks noGrp="1"/>
          </p:cNvSpPr>
          <p:nvPr>
            <p:ph type="dt" sz="quarter" idx="1"/>
          </p:nvPr>
        </p:nvSpPr>
        <p:spPr>
          <a:xfrm>
            <a:off x="3884753" y="1"/>
            <a:ext cx="2971697" cy="458447"/>
          </a:xfrm>
          <a:prstGeom prst="rect">
            <a:avLst/>
          </a:prstGeom>
        </p:spPr>
        <p:txBody>
          <a:bodyPr vert="horz" lIns="89584" tIns="44792" rIns="89584" bIns="44792" rtlCol="0"/>
          <a:lstStyle>
            <a:lvl1pPr algn="r">
              <a:defRPr sz="1200"/>
            </a:lvl1pPr>
          </a:lstStyle>
          <a:p>
            <a:fld id="{C140F9D3-88F1-41ED-918F-14E8C3A47DBD}" type="datetimeFigureOut">
              <a:rPr lang="en-US" smtClean="0"/>
              <a:t>6/17/2019</a:t>
            </a:fld>
            <a:endParaRPr lang="en-US"/>
          </a:p>
        </p:txBody>
      </p:sp>
      <p:sp>
        <p:nvSpPr>
          <p:cNvPr id="4" name="Footer Placeholder 3">
            <a:extLst>
              <a:ext uri="{FF2B5EF4-FFF2-40B4-BE49-F238E27FC236}">
                <a16:creationId xmlns:a16="http://schemas.microsoft.com/office/drawing/2014/main" id="{C58788FC-BF44-4B94-844B-800F42BCDEF5}"/>
              </a:ext>
            </a:extLst>
          </p:cNvPr>
          <p:cNvSpPr>
            <a:spLocks noGrp="1"/>
          </p:cNvSpPr>
          <p:nvPr>
            <p:ph type="ftr" sz="quarter" idx="2"/>
          </p:nvPr>
        </p:nvSpPr>
        <p:spPr>
          <a:xfrm>
            <a:off x="0" y="8685553"/>
            <a:ext cx="2971697" cy="458447"/>
          </a:xfrm>
          <a:prstGeom prst="rect">
            <a:avLst/>
          </a:prstGeom>
        </p:spPr>
        <p:txBody>
          <a:bodyPr vert="horz" lIns="89584" tIns="44792" rIns="89584" bIns="4479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EEFCF4-11B1-4CCD-AEEF-45EDE2C1BE4B}"/>
              </a:ext>
            </a:extLst>
          </p:cNvPr>
          <p:cNvSpPr>
            <a:spLocks noGrp="1"/>
          </p:cNvSpPr>
          <p:nvPr>
            <p:ph type="sldNum" sz="quarter" idx="3"/>
          </p:nvPr>
        </p:nvSpPr>
        <p:spPr>
          <a:xfrm>
            <a:off x="3884753" y="8685553"/>
            <a:ext cx="2971697" cy="458447"/>
          </a:xfrm>
          <a:prstGeom prst="rect">
            <a:avLst/>
          </a:prstGeom>
        </p:spPr>
        <p:txBody>
          <a:bodyPr vert="horz" lIns="89584" tIns="44792" rIns="89584" bIns="44792" rtlCol="0" anchor="b"/>
          <a:lstStyle>
            <a:lvl1pPr algn="r">
              <a:defRPr sz="1200"/>
            </a:lvl1pPr>
          </a:lstStyle>
          <a:p>
            <a:fld id="{90A1715F-E5D2-4C70-8197-D8CFEAC9B877}" type="slidenum">
              <a:rPr lang="en-US" smtClean="0"/>
              <a:t>‹#›</a:t>
            </a:fld>
            <a:endParaRPr lang="en-US"/>
          </a:p>
        </p:txBody>
      </p:sp>
    </p:spTree>
    <p:extLst>
      <p:ext uri="{BB962C8B-B14F-4D97-AF65-F5344CB8AC3E}">
        <p14:creationId xmlns:p14="http://schemas.microsoft.com/office/powerpoint/2010/main" val="3147586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57512"/>
          </a:xfrm>
          <a:prstGeom prst="rect">
            <a:avLst/>
          </a:prstGeom>
        </p:spPr>
        <p:txBody>
          <a:bodyPr vert="horz" lIns="89718" tIns="44859" rIns="89718" bIns="44859" rtlCol="0"/>
          <a:lstStyle>
            <a:lvl1pPr algn="l">
              <a:defRPr sz="1200"/>
            </a:lvl1pPr>
          </a:lstStyle>
          <a:p>
            <a:pPr>
              <a:defRPr/>
            </a:pPr>
            <a:endParaRPr lang="en-US"/>
          </a:p>
        </p:txBody>
      </p:sp>
      <p:sp>
        <p:nvSpPr>
          <p:cNvPr id="3" name="Date Placeholder 2"/>
          <p:cNvSpPr>
            <a:spLocks noGrp="1"/>
          </p:cNvSpPr>
          <p:nvPr>
            <p:ph type="dt" idx="1"/>
          </p:nvPr>
        </p:nvSpPr>
        <p:spPr>
          <a:xfrm>
            <a:off x="3884027" y="1"/>
            <a:ext cx="2972421" cy="457512"/>
          </a:xfrm>
          <a:prstGeom prst="rect">
            <a:avLst/>
          </a:prstGeom>
        </p:spPr>
        <p:txBody>
          <a:bodyPr vert="horz" lIns="89718" tIns="44859" rIns="89718" bIns="44859" rtlCol="0"/>
          <a:lstStyle>
            <a:lvl1pPr algn="r">
              <a:defRPr sz="1200"/>
            </a:lvl1pPr>
          </a:lstStyle>
          <a:p>
            <a:pPr>
              <a:defRPr/>
            </a:pPr>
            <a:fld id="{0A8CC134-06F5-4914-AD6F-C0C67A4C7524}" type="datetimeFigureOut">
              <a:rPr lang="en-US"/>
              <a:pPr>
                <a:defRPr/>
              </a:pPr>
              <a:t>6/17/2019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89718" tIns="44859" rIns="89718" bIns="44859" rtlCol="0" anchor="ctr"/>
          <a:lstStyle/>
          <a:p>
            <a:pPr lvl="0"/>
            <a:endParaRPr lang="en-US" noProof="0"/>
          </a:p>
        </p:txBody>
      </p:sp>
      <p:sp>
        <p:nvSpPr>
          <p:cNvPr id="5" name="Notes Placeholder 4"/>
          <p:cNvSpPr>
            <a:spLocks noGrp="1"/>
          </p:cNvSpPr>
          <p:nvPr>
            <p:ph type="body" sz="quarter" idx="3"/>
          </p:nvPr>
        </p:nvSpPr>
        <p:spPr>
          <a:xfrm>
            <a:off x="686421" y="4344025"/>
            <a:ext cx="5485158" cy="4114489"/>
          </a:xfrm>
          <a:prstGeom prst="rect">
            <a:avLst/>
          </a:prstGeom>
        </p:spPr>
        <p:txBody>
          <a:bodyPr vert="horz" lIns="89718" tIns="44859" rIns="89718" bIns="4485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684927"/>
            <a:ext cx="2972421" cy="457512"/>
          </a:xfrm>
          <a:prstGeom prst="rect">
            <a:avLst/>
          </a:prstGeom>
        </p:spPr>
        <p:txBody>
          <a:bodyPr vert="horz" lIns="89718" tIns="44859" rIns="89718" bIns="4485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027" y="8684927"/>
            <a:ext cx="2972421" cy="457512"/>
          </a:xfrm>
          <a:prstGeom prst="rect">
            <a:avLst/>
          </a:prstGeom>
        </p:spPr>
        <p:txBody>
          <a:bodyPr vert="horz" lIns="89718" tIns="44859" rIns="89718" bIns="44859" rtlCol="0" anchor="b"/>
          <a:lstStyle>
            <a:lvl1pPr algn="r">
              <a:defRPr sz="1200"/>
            </a:lvl1pPr>
          </a:lstStyle>
          <a:p>
            <a:pPr>
              <a:defRPr/>
            </a:pPr>
            <a:fld id="{195B86A3-4AFC-4337-BF0B-F0C15FEEDF7F}" type="slidenum">
              <a:rPr lang="en-US"/>
              <a:pPr>
                <a:defRPr/>
              </a:pPr>
              <a:t>‹#›</a:t>
            </a:fld>
            <a:endParaRPr lang="en-US"/>
          </a:p>
        </p:txBody>
      </p:sp>
    </p:spTree>
    <p:extLst>
      <p:ext uri="{BB962C8B-B14F-4D97-AF65-F5344CB8AC3E}">
        <p14:creationId xmlns:p14="http://schemas.microsoft.com/office/powerpoint/2010/main" val="3039550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dirty="0"/>
          </a:p>
        </p:txBody>
      </p:sp>
      <p:sp>
        <p:nvSpPr>
          <p:cNvPr id="3" name="Slide Number Placeholder 2"/>
          <p:cNvSpPr>
            <a:spLocks noGrp="1"/>
          </p:cNvSpPr>
          <p:nvPr>
            <p:ph type="sldNum" sz="quarter" idx="10"/>
          </p:nvPr>
        </p:nvSpPr>
        <p:spPr/>
        <p:txBody>
          <a:bodyPr/>
          <a:lstStyle/>
          <a:p>
            <a:pPr>
              <a:defRPr/>
            </a:pPr>
            <a:fld id="{AC7A40A0-88AC-4C25-B627-C596D83D932A}" type="slidenum">
              <a:rPr lang="en-US" smtClean="0"/>
              <a:pPr>
                <a:defRPr/>
              </a:pPr>
              <a:t>1</a:t>
            </a:fld>
            <a:endParaRPr lang="en-US" dirty="0"/>
          </a:p>
        </p:txBody>
      </p:sp>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189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10</a:t>
            </a:fld>
            <a:endParaRPr lang="en-US" dirty="0"/>
          </a:p>
        </p:txBody>
      </p:sp>
    </p:spTree>
    <p:extLst>
      <p:ext uri="{BB962C8B-B14F-4D97-AF65-F5344CB8AC3E}">
        <p14:creationId xmlns:p14="http://schemas.microsoft.com/office/powerpoint/2010/main" val="69189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a:t>
            </a:r>
            <a:r>
              <a:rPr lang="en-US" b="1" baseline="30000" dirty="0"/>
              <a:t>nd</a:t>
            </a:r>
            <a:r>
              <a:rPr lang="en-US" dirty="0"/>
              <a:t> - The AML pilot funding will facilitate the reclamation of an abandoned surface mine with two dangerous highwalls.  Once the dangerous AML condition is removed, the Airport Authority plans to develop the “Pittsburgh Innovation Campus  Center.”  This proposed international trade center will include office space, research and development facilities, and a 400 room hotel &amp; convention center immediately adjacent to the Pittsburgh International Airport.</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11</a:t>
            </a:fld>
            <a:endParaRPr lang="en-US" dirty="0"/>
          </a:p>
        </p:txBody>
      </p:sp>
    </p:spTree>
    <p:extLst>
      <p:ext uri="{BB962C8B-B14F-4D97-AF65-F5344CB8AC3E}">
        <p14:creationId xmlns:p14="http://schemas.microsoft.com/office/powerpoint/2010/main" val="2640580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redevelopment of the site will provide for:</a:t>
            </a:r>
          </a:p>
          <a:p>
            <a:pPr marL="168221" indent="-168221">
              <a:buFont typeface="Arial" panose="020B0604020202020204" pitchFamily="34" charset="0"/>
              <a:buChar char="•"/>
            </a:pPr>
            <a:r>
              <a:rPr lang="en-US" dirty="0"/>
              <a:t>over one million square feet of Class A office space</a:t>
            </a:r>
          </a:p>
          <a:p>
            <a:pPr marL="168221" indent="-168221">
              <a:buFont typeface="Arial" panose="020B0604020202020204" pitchFamily="34" charset="0"/>
              <a:buChar char="•"/>
            </a:pPr>
            <a:r>
              <a:rPr lang="en-US" dirty="0"/>
              <a:t>90,000 square feet for research and development</a:t>
            </a:r>
          </a:p>
          <a:p>
            <a:pPr marL="168221" indent="-168221">
              <a:buFont typeface="Arial" panose="020B0604020202020204" pitchFamily="34" charset="0"/>
              <a:buChar char="•"/>
            </a:pPr>
            <a:r>
              <a:rPr lang="en-US" dirty="0"/>
              <a:t>a 400 room hotel with convention space</a:t>
            </a:r>
          </a:p>
          <a:p>
            <a:pPr marL="168221" indent="-168221">
              <a:buFont typeface="Arial" panose="020B0604020202020204" pitchFamily="34" charset="0"/>
              <a:buChar char="•"/>
            </a:pPr>
            <a:r>
              <a:rPr lang="en-US" dirty="0"/>
              <a:t>up to six corporate airplane hangers which will allow corporate tenants to locate their headquarters in office space at the site</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12</a:t>
            </a:fld>
            <a:endParaRPr lang="en-US" dirty="0"/>
          </a:p>
        </p:txBody>
      </p:sp>
    </p:spTree>
    <p:extLst>
      <p:ext uri="{BB962C8B-B14F-4D97-AF65-F5344CB8AC3E}">
        <p14:creationId xmlns:p14="http://schemas.microsoft.com/office/powerpoint/2010/main" val="153791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redevelopment of the site will provide for:</a:t>
            </a:r>
          </a:p>
          <a:p>
            <a:pPr marL="168221" indent="-168221">
              <a:buFont typeface="Arial" panose="020B0604020202020204" pitchFamily="34" charset="0"/>
              <a:buChar char="•"/>
            </a:pPr>
            <a:r>
              <a:rPr lang="en-US" dirty="0"/>
              <a:t>over one million square feet of Class A office space</a:t>
            </a:r>
          </a:p>
          <a:p>
            <a:pPr marL="168221" indent="-168221">
              <a:buFont typeface="Arial" panose="020B0604020202020204" pitchFamily="34" charset="0"/>
              <a:buChar char="•"/>
            </a:pPr>
            <a:r>
              <a:rPr lang="en-US" dirty="0"/>
              <a:t>90,000 square feet for research and development</a:t>
            </a:r>
          </a:p>
          <a:p>
            <a:pPr marL="168221" indent="-168221">
              <a:buFont typeface="Arial" panose="020B0604020202020204" pitchFamily="34" charset="0"/>
              <a:buChar char="•"/>
            </a:pPr>
            <a:r>
              <a:rPr lang="en-US" dirty="0"/>
              <a:t>a 400 room hotel with convention space</a:t>
            </a:r>
          </a:p>
          <a:p>
            <a:pPr marL="168221" indent="-168221">
              <a:buFont typeface="Arial" panose="020B0604020202020204" pitchFamily="34" charset="0"/>
              <a:buChar char="•"/>
            </a:pPr>
            <a:r>
              <a:rPr lang="en-US" dirty="0"/>
              <a:t>up to six corporate airplane hangers which will allow corporate tenants to locate their headquarters in office space at the site</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13</a:t>
            </a:fld>
            <a:endParaRPr lang="en-US" dirty="0"/>
          </a:p>
        </p:txBody>
      </p:sp>
    </p:spTree>
    <p:extLst>
      <p:ext uri="{BB962C8B-B14F-4D97-AF65-F5344CB8AC3E}">
        <p14:creationId xmlns:p14="http://schemas.microsoft.com/office/powerpoint/2010/main" val="438464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is projected to generate $250 million in private investment and will lead to the creation of 7,000 direct and indirect permanent positions.</a:t>
            </a:r>
          </a:p>
          <a:p>
            <a:endParaRPr lang="en-US" dirty="0"/>
          </a:p>
          <a:p>
            <a:r>
              <a:rPr lang="en-US" dirty="0"/>
              <a:t>The development of the site will also employ over 1200 construction workers.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14</a:t>
            </a:fld>
            <a:endParaRPr lang="en-US" dirty="0"/>
          </a:p>
        </p:txBody>
      </p:sp>
    </p:spTree>
    <p:extLst>
      <p:ext uri="{BB962C8B-B14F-4D97-AF65-F5344CB8AC3E}">
        <p14:creationId xmlns:p14="http://schemas.microsoft.com/office/powerpoint/2010/main" val="371237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a:t>
            </a:r>
            <a:r>
              <a:rPr lang="en-US" b="1" baseline="30000" dirty="0"/>
              <a:t>rd</a:t>
            </a:r>
            <a:r>
              <a:rPr lang="en-US" dirty="0"/>
              <a:t> - The AML pilot funding was granted to the Rayburn Township Joint Municipal Authority to be used in combination with Pennvest funding to extend a waterline 47,000 L.F. to service 160 homes and businesses in Rayburn Township, Armstrong County.  Of the 160 dwellings being serviced, 118 of the homes currently have wells or water supplies that are impacted or degraded  by pre-act underground coal mining operations.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15</a:t>
            </a:fld>
            <a:endParaRPr lang="en-US" dirty="0"/>
          </a:p>
        </p:txBody>
      </p:sp>
    </p:spTree>
    <p:extLst>
      <p:ext uri="{BB962C8B-B14F-4D97-AF65-F5344CB8AC3E}">
        <p14:creationId xmlns:p14="http://schemas.microsoft.com/office/powerpoint/2010/main" val="1701947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16</a:t>
            </a:fld>
            <a:endParaRPr lang="en-US" dirty="0"/>
          </a:p>
        </p:txBody>
      </p:sp>
    </p:spTree>
    <p:extLst>
      <p:ext uri="{BB962C8B-B14F-4D97-AF65-F5344CB8AC3E}">
        <p14:creationId xmlns:p14="http://schemas.microsoft.com/office/powerpoint/2010/main" val="100025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17</a:t>
            </a:fld>
            <a:endParaRPr lang="en-US" dirty="0"/>
          </a:p>
        </p:txBody>
      </p:sp>
    </p:spTree>
    <p:extLst>
      <p:ext uri="{BB962C8B-B14F-4D97-AF65-F5344CB8AC3E}">
        <p14:creationId xmlns:p14="http://schemas.microsoft.com/office/powerpoint/2010/main" val="4048140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18</a:t>
            </a:fld>
            <a:endParaRPr lang="en-US" dirty="0"/>
          </a:p>
        </p:txBody>
      </p:sp>
    </p:spTree>
    <p:extLst>
      <p:ext uri="{BB962C8B-B14F-4D97-AF65-F5344CB8AC3E}">
        <p14:creationId xmlns:p14="http://schemas.microsoft.com/office/powerpoint/2010/main" val="2807174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19</a:t>
            </a:fld>
            <a:endParaRPr lang="en-US" dirty="0"/>
          </a:p>
        </p:txBody>
      </p:sp>
    </p:spTree>
    <p:extLst>
      <p:ext uri="{BB962C8B-B14F-4D97-AF65-F5344CB8AC3E}">
        <p14:creationId xmlns:p14="http://schemas.microsoft.com/office/powerpoint/2010/main" val="3460427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a:t>
            </a:fld>
            <a:endParaRPr lang="en-US" dirty="0"/>
          </a:p>
        </p:txBody>
      </p:sp>
    </p:spTree>
    <p:extLst>
      <p:ext uri="{BB962C8B-B14F-4D97-AF65-F5344CB8AC3E}">
        <p14:creationId xmlns:p14="http://schemas.microsoft.com/office/powerpoint/2010/main" val="57220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20</a:t>
            </a:fld>
            <a:endParaRPr lang="en-US" dirty="0"/>
          </a:p>
        </p:txBody>
      </p:sp>
    </p:spTree>
    <p:extLst>
      <p:ext uri="{BB962C8B-B14F-4D97-AF65-F5344CB8AC3E}">
        <p14:creationId xmlns:p14="http://schemas.microsoft.com/office/powerpoint/2010/main" val="290096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21</a:t>
            </a:fld>
            <a:endParaRPr lang="en-US" dirty="0"/>
          </a:p>
        </p:txBody>
      </p:sp>
    </p:spTree>
    <p:extLst>
      <p:ext uri="{BB962C8B-B14F-4D97-AF65-F5344CB8AC3E}">
        <p14:creationId xmlns:p14="http://schemas.microsoft.com/office/powerpoint/2010/main" val="219559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22</a:t>
            </a:fld>
            <a:endParaRPr lang="en-US" dirty="0"/>
          </a:p>
        </p:txBody>
      </p:sp>
    </p:spTree>
    <p:extLst>
      <p:ext uri="{BB962C8B-B14F-4D97-AF65-F5344CB8AC3E}">
        <p14:creationId xmlns:p14="http://schemas.microsoft.com/office/powerpoint/2010/main" val="280451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a:t>
            </a:r>
            <a:r>
              <a:rPr lang="en-US" b="1" baseline="30000" dirty="0"/>
              <a:t>th</a:t>
            </a:r>
            <a:r>
              <a:rPr lang="en-US" dirty="0"/>
              <a:t> - The AML pilot funding, along with other funding sources, will be used to complete reclamation of the abandoned Ehrenfeld Coal Refuse Pile. The 3.2 million tons of coal refuse material will be excavated, hauled away, blended with alkaline material, and disposed of in accordance with an approved handling and placement plan authorized within the mining permit for an adjacent surface mining site operated by the Rosebud Mining Company.</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23</a:t>
            </a:fld>
            <a:endParaRPr lang="en-US" dirty="0"/>
          </a:p>
        </p:txBody>
      </p:sp>
    </p:spTree>
    <p:extLst>
      <p:ext uri="{BB962C8B-B14F-4D97-AF65-F5344CB8AC3E}">
        <p14:creationId xmlns:p14="http://schemas.microsoft.com/office/powerpoint/2010/main" val="421464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sustained employment of 40 miners who would have been laid off due to a slump in the coal market</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24</a:t>
            </a:fld>
            <a:endParaRPr lang="en-US" dirty="0"/>
          </a:p>
        </p:txBody>
      </p:sp>
    </p:spTree>
    <p:extLst>
      <p:ext uri="{BB962C8B-B14F-4D97-AF65-F5344CB8AC3E}">
        <p14:creationId xmlns:p14="http://schemas.microsoft.com/office/powerpoint/2010/main" val="298007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Elimination of a 3.2 million ton abandoned coal refuse pile with the following significant environmental or health and safety issues:</a:t>
            </a:r>
          </a:p>
          <a:p>
            <a:pPr marL="168221" indent="-168221">
              <a:buFont typeface="Arial" panose="020B0604020202020204" pitchFamily="34" charset="0"/>
              <a:buChar char="•"/>
            </a:pPr>
            <a:r>
              <a:rPr lang="en-US" dirty="0"/>
              <a:t>Severe on-site erosion and off-site sedimentation issues in the Little Conemaugh River Watershed</a:t>
            </a:r>
          </a:p>
          <a:p>
            <a:pPr marL="168221" indent="-168221">
              <a:buFont typeface="Arial" panose="020B0604020202020204" pitchFamily="34" charset="0"/>
              <a:buChar char="•"/>
            </a:pPr>
            <a:r>
              <a:rPr lang="en-US" dirty="0"/>
              <a:t>Source of acid mine drainage laden runoff</a:t>
            </a:r>
          </a:p>
          <a:p>
            <a:pPr marL="168221" indent="-168221">
              <a:buFont typeface="Arial" panose="020B0604020202020204" pitchFamily="34" charset="0"/>
              <a:buChar char="•"/>
            </a:pPr>
            <a:r>
              <a:rPr lang="en-US" dirty="0"/>
              <a:t>Slope stability/past landslide issues</a:t>
            </a:r>
          </a:p>
          <a:p>
            <a:pPr marL="168221" indent="-168221">
              <a:buFont typeface="Arial" panose="020B0604020202020204" pitchFamily="34" charset="0"/>
              <a:buChar char="•"/>
            </a:pPr>
            <a:r>
              <a:rPr lang="en-US" dirty="0"/>
              <a:t>Burning coal refuse material</a:t>
            </a:r>
          </a:p>
          <a:p>
            <a:pPr marL="168221" indent="-168221">
              <a:buFont typeface="Arial" panose="020B0604020202020204" pitchFamily="34" charset="0"/>
              <a:buChar char="•"/>
            </a:pPr>
            <a:r>
              <a:rPr lang="en-US" dirty="0"/>
              <a:t>Unauthorized recreational use by ATVs</a:t>
            </a:r>
          </a:p>
          <a:p>
            <a:pPr marL="168221" indent="-168221">
              <a:buFont typeface="Arial" panose="020B0604020202020204" pitchFamily="34" charset="0"/>
              <a:buChar char="•"/>
            </a:pPr>
            <a:r>
              <a:rPr lang="en-US" altLang="en-US" dirty="0"/>
              <a:t>Restoration of 62 acres of barren undevelopable land situated in Ehrenfeld Borough and Croyle Township</a:t>
            </a:r>
          </a:p>
          <a:p>
            <a:pPr marL="168221" indent="-168221">
              <a:buFont typeface="Arial" panose="020B0604020202020204" pitchFamily="34" charset="0"/>
              <a:buChar char="•"/>
            </a:pPr>
            <a:r>
              <a:rPr lang="en-US" altLang="en-US" dirty="0"/>
              <a:t>Recreational development through construction of a parking area to access the Johnstown Flood Memorial Rails to Trails</a:t>
            </a:r>
          </a:p>
          <a:p>
            <a:pPr marL="168221" indent="-168221">
              <a:buFont typeface="Arial" panose="020B0604020202020204" pitchFamily="34" charset="0"/>
              <a:buChar char="•"/>
            </a:pPr>
            <a:r>
              <a:rPr lang="en-US" altLang="en-US" dirty="0"/>
              <a:t>Possible future industrial development</a:t>
            </a:r>
          </a:p>
          <a:p>
            <a:pPr marL="168221" indent="-168221">
              <a:buFont typeface="Arial" panose="020B0604020202020204" pitchFamily="34" charset="0"/>
              <a:buChar char="•"/>
            </a:pPr>
            <a:r>
              <a:rPr lang="en-US" altLang="en-US" dirty="0"/>
              <a:t>Water Quality Improvement /Watershed Restoration</a:t>
            </a:r>
          </a:p>
          <a:p>
            <a:pPr marL="168221" indent="-168221">
              <a:buFont typeface="Arial" panose="020B0604020202020204" pitchFamily="34" charset="0"/>
              <a:buChar char="•"/>
            </a:pPr>
            <a:r>
              <a:rPr lang="en-US" altLang="en-US" dirty="0"/>
              <a:t>Land Restoration including re-establishment of the American Chestnut</a:t>
            </a:r>
          </a:p>
          <a:p>
            <a:pPr marL="168221" indent="-16822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25</a:t>
            </a:fld>
            <a:endParaRPr lang="en-US" dirty="0"/>
          </a:p>
        </p:txBody>
      </p:sp>
    </p:spTree>
    <p:extLst>
      <p:ext uri="{BB962C8B-B14F-4D97-AF65-F5344CB8AC3E}">
        <p14:creationId xmlns:p14="http://schemas.microsoft.com/office/powerpoint/2010/main" val="830419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26</a:t>
            </a:fld>
            <a:endParaRPr lang="en-US" dirty="0"/>
          </a:p>
        </p:txBody>
      </p:sp>
    </p:spTree>
    <p:extLst>
      <p:ext uri="{BB962C8B-B14F-4D97-AF65-F5344CB8AC3E}">
        <p14:creationId xmlns:p14="http://schemas.microsoft.com/office/powerpoint/2010/main" val="3765303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27</a:t>
            </a:fld>
            <a:endParaRPr lang="en-US" dirty="0"/>
          </a:p>
        </p:txBody>
      </p:sp>
    </p:spTree>
    <p:extLst>
      <p:ext uri="{BB962C8B-B14F-4D97-AF65-F5344CB8AC3E}">
        <p14:creationId xmlns:p14="http://schemas.microsoft.com/office/powerpoint/2010/main" val="2932518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28</a:t>
            </a:fld>
            <a:endParaRPr lang="en-US" dirty="0"/>
          </a:p>
        </p:txBody>
      </p:sp>
    </p:spTree>
    <p:extLst>
      <p:ext uri="{BB962C8B-B14F-4D97-AF65-F5344CB8AC3E}">
        <p14:creationId xmlns:p14="http://schemas.microsoft.com/office/powerpoint/2010/main" val="91205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29</a:t>
            </a:fld>
            <a:endParaRPr lang="en-US" dirty="0"/>
          </a:p>
        </p:txBody>
      </p:sp>
    </p:spTree>
    <p:extLst>
      <p:ext uri="{BB962C8B-B14F-4D97-AF65-F5344CB8AC3E}">
        <p14:creationId xmlns:p14="http://schemas.microsoft.com/office/powerpoint/2010/main" val="201491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where the projects are located.  We have 12 in the western bituminous region and 6 in the eastern anthracite region.</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a:t>
            </a:fld>
            <a:endParaRPr lang="en-US" dirty="0"/>
          </a:p>
        </p:txBody>
      </p:sp>
    </p:spTree>
    <p:extLst>
      <p:ext uri="{BB962C8B-B14F-4D97-AF65-F5344CB8AC3E}">
        <p14:creationId xmlns:p14="http://schemas.microsoft.com/office/powerpoint/2010/main" val="1708873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30</a:t>
            </a:fld>
            <a:endParaRPr lang="en-US" dirty="0"/>
          </a:p>
        </p:txBody>
      </p:sp>
    </p:spTree>
    <p:extLst>
      <p:ext uri="{BB962C8B-B14F-4D97-AF65-F5344CB8AC3E}">
        <p14:creationId xmlns:p14="http://schemas.microsoft.com/office/powerpoint/2010/main" val="1734378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31</a:t>
            </a:fld>
            <a:endParaRPr lang="en-US" dirty="0"/>
          </a:p>
        </p:txBody>
      </p:sp>
    </p:spTree>
    <p:extLst>
      <p:ext uri="{BB962C8B-B14F-4D97-AF65-F5344CB8AC3E}">
        <p14:creationId xmlns:p14="http://schemas.microsoft.com/office/powerpoint/2010/main" val="476642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80% complete so far.</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32</a:t>
            </a:fld>
            <a:endParaRPr lang="en-US" dirty="0"/>
          </a:p>
        </p:txBody>
      </p:sp>
    </p:spTree>
    <p:extLst>
      <p:ext uri="{BB962C8B-B14F-4D97-AF65-F5344CB8AC3E}">
        <p14:creationId xmlns:p14="http://schemas.microsoft.com/office/powerpoint/2010/main" val="2976540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80% complete so far.</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33</a:t>
            </a:fld>
            <a:endParaRPr lang="en-US" dirty="0"/>
          </a:p>
        </p:txBody>
      </p:sp>
    </p:spTree>
    <p:extLst>
      <p:ext uri="{BB962C8B-B14F-4D97-AF65-F5344CB8AC3E}">
        <p14:creationId xmlns:p14="http://schemas.microsoft.com/office/powerpoint/2010/main" val="3657550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a:t>
            </a:r>
            <a:r>
              <a:rPr lang="en-US" b="1" baseline="30000" dirty="0"/>
              <a:t>th</a:t>
            </a:r>
            <a:r>
              <a:rPr lang="en-US" dirty="0"/>
              <a:t> - The AML pilot funding will be used in combination with other funding sources to backfill several huge strip pits using mine spoil materials obtained on-site to facilitate future industrial/commercial development and allow for the construction of a dedicated access road to the McAdoo Industrial Park. The project will also relocate a Kline Township Municipal Authority potable water line to service 400 residential customers in the village of Tresckow.</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34</a:t>
            </a:fld>
            <a:endParaRPr lang="en-US" dirty="0"/>
          </a:p>
        </p:txBody>
      </p:sp>
    </p:spTree>
    <p:extLst>
      <p:ext uri="{BB962C8B-B14F-4D97-AF65-F5344CB8AC3E}">
        <p14:creationId xmlns:p14="http://schemas.microsoft.com/office/powerpoint/2010/main" val="539342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35</a:t>
            </a:fld>
            <a:endParaRPr lang="en-US" dirty="0"/>
          </a:p>
        </p:txBody>
      </p:sp>
    </p:spTree>
    <p:extLst>
      <p:ext uri="{BB962C8B-B14F-4D97-AF65-F5344CB8AC3E}">
        <p14:creationId xmlns:p14="http://schemas.microsoft.com/office/powerpoint/2010/main" val="2719777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36</a:t>
            </a:fld>
            <a:endParaRPr lang="en-US" dirty="0"/>
          </a:p>
        </p:txBody>
      </p:sp>
    </p:spTree>
    <p:extLst>
      <p:ext uri="{BB962C8B-B14F-4D97-AF65-F5344CB8AC3E}">
        <p14:creationId xmlns:p14="http://schemas.microsoft.com/office/powerpoint/2010/main" val="519127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37</a:t>
            </a:fld>
            <a:endParaRPr lang="en-US" dirty="0"/>
          </a:p>
        </p:txBody>
      </p:sp>
    </p:spTree>
    <p:extLst>
      <p:ext uri="{BB962C8B-B14F-4D97-AF65-F5344CB8AC3E}">
        <p14:creationId xmlns:p14="http://schemas.microsoft.com/office/powerpoint/2010/main" val="3095987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38</a:t>
            </a:fld>
            <a:endParaRPr lang="en-US" dirty="0"/>
          </a:p>
        </p:txBody>
      </p:sp>
    </p:spTree>
    <p:extLst>
      <p:ext uri="{BB962C8B-B14F-4D97-AF65-F5344CB8AC3E}">
        <p14:creationId xmlns:p14="http://schemas.microsoft.com/office/powerpoint/2010/main" val="83752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waterline project is nearly complete with the waterline in service since April 2018.</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39</a:t>
            </a:fld>
            <a:endParaRPr lang="en-US" dirty="0"/>
          </a:p>
        </p:txBody>
      </p:sp>
    </p:spTree>
    <p:extLst>
      <p:ext uri="{BB962C8B-B14F-4D97-AF65-F5344CB8AC3E}">
        <p14:creationId xmlns:p14="http://schemas.microsoft.com/office/powerpoint/2010/main" val="116770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a:t>
            </a:fld>
            <a:endParaRPr lang="en-US" dirty="0"/>
          </a:p>
        </p:txBody>
      </p:sp>
    </p:spTree>
    <p:extLst>
      <p:ext uri="{BB962C8B-B14F-4D97-AF65-F5344CB8AC3E}">
        <p14:creationId xmlns:p14="http://schemas.microsoft.com/office/powerpoint/2010/main" val="344174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40</a:t>
            </a:fld>
            <a:endParaRPr lang="en-US" dirty="0"/>
          </a:p>
        </p:txBody>
      </p:sp>
    </p:spTree>
    <p:extLst>
      <p:ext uri="{BB962C8B-B14F-4D97-AF65-F5344CB8AC3E}">
        <p14:creationId xmlns:p14="http://schemas.microsoft.com/office/powerpoint/2010/main" val="2498736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a:t>
            </a:r>
            <a:r>
              <a:rPr lang="en-US" b="1" baseline="30000" dirty="0"/>
              <a:t>th</a:t>
            </a:r>
            <a:r>
              <a:rPr lang="en-US" dirty="0"/>
              <a:t> - The AML pilot funding will be used to construct Phase 1 of a waterline extension in cooperation with the Clearfield Municipal Authority to service approximately 153 homes and businesses in Lawrence Township, Clearfield County.  Phase 1 will service 96 of the 153 homes and businesses which currently have wells or water supplies that are impacted or degraded by pre-act surface and underground coal mining operations.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41</a:t>
            </a:fld>
            <a:endParaRPr lang="en-US" dirty="0"/>
          </a:p>
        </p:txBody>
      </p:sp>
    </p:spTree>
    <p:extLst>
      <p:ext uri="{BB962C8B-B14F-4D97-AF65-F5344CB8AC3E}">
        <p14:creationId xmlns:p14="http://schemas.microsoft.com/office/powerpoint/2010/main" val="209447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a:t>
            </a:r>
            <a:r>
              <a:rPr lang="en-US" b="1" baseline="30000" dirty="0"/>
              <a:t>th</a:t>
            </a:r>
            <a:r>
              <a:rPr lang="en-US" dirty="0"/>
              <a:t> - The AML pilot funding will be used to fund the reclamation of the Camp Run No. 2 AML site in Sproul State Forest to restore water quality in the Rock and Camp Run tributaries of Cooks Run.  The site will be reclaimed by excavating and removing or treating the acid forming materials on site by mixing them with alkaline material to neutralize acidity. The reclaimed site  will be reforested, including reintroduction of hybrid American Chestnut trees, to bring the land &amp; water back to pre-mining conditions.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42</a:t>
            </a:fld>
            <a:endParaRPr lang="en-US" dirty="0"/>
          </a:p>
        </p:txBody>
      </p:sp>
    </p:spTree>
    <p:extLst>
      <p:ext uri="{BB962C8B-B14F-4D97-AF65-F5344CB8AC3E}">
        <p14:creationId xmlns:p14="http://schemas.microsoft.com/office/powerpoint/2010/main" val="1145012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43</a:t>
            </a:fld>
            <a:endParaRPr lang="en-US" dirty="0"/>
          </a:p>
        </p:txBody>
      </p:sp>
    </p:spTree>
    <p:extLst>
      <p:ext uri="{BB962C8B-B14F-4D97-AF65-F5344CB8AC3E}">
        <p14:creationId xmlns:p14="http://schemas.microsoft.com/office/powerpoint/2010/main" val="22943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44</a:t>
            </a:fld>
            <a:endParaRPr lang="en-US" dirty="0"/>
          </a:p>
        </p:txBody>
      </p:sp>
    </p:spTree>
    <p:extLst>
      <p:ext uri="{BB962C8B-B14F-4D97-AF65-F5344CB8AC3E}">
        <p14:creationId xmlns:p14="http://schemas.microsoft.com/office/powerpoint/2010/main" val="1164433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45</a:t>
            </a:fld>
            <a:endParaRPr lang="en-US" dirty="0"/>
          </a:p>
        </p:txBody>
      </p:sp>
    </p:spTree>
    <p:extLst>
      <p:ext uri="{BB962C8B-B14F-4D97-AF65-F5344CB8AC3E}">
        <p14:creationId xmlns:p14="http://schemas.microsoft.com/office/powerpoint/2010/main" val="340596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46</a:t>
            </a:fld>
            <a:endParaRPr lang="en-US" dirty="0"/>
          </a:p>
        </p:txBody>
      </p:sp>
    </p:spTree>
    <p:extLst>
      <p:ext uri="{BB962C8B-B14F-4D97-AF65-F5344CB8AC3E}">
        <p14:creationId xmlns:p14="http://schemas.microsoft.com/office/powerpoint/2010/main" val="2691525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a:t>
            </a:r>
            <a:r>
              <a:rPr lang="en-US" b="1" baseline="30000" dirty="0"/>
              <a:t>th</a:t>
            </a:r>
            <a:r>
              <a:rPr lang="en-US" dirty="0"/>
              <a:t> - The AML pilot funding was used in combination with other funding to undertake a reclamation project to extinguish the Powderly Creek underground mine fire just outside of the City of Carbondale.  Additional AML features adjacent to the mine fire area were also reclaimed in order to create site conditions suitable for future industrial development. The total acreage of AML reclaimed (including the mine fire area) is 82 acres.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48</a:t>
            </a:fld>
            <a:endParaRPr lang="en-US" dirty="0"/>
          </a:p>
        </p:txBody>
      </p:sp>
    </p:spTree>
    <p:extLst>
      <p:ext uri="{BB962C8B-B14F-4D97-AF65-F5344CB8AC3E}">
        <p14:creationId xmlns:p14="http://schemas.microsoft.com/office/powerpoint/2010/main" val="2309837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49</a:t>
            </a:fld>
            <a:endParaRPr lang="en-US" dirty="0"/>
          </a:p>
        </p:txBody>
      </p:sp>
    </p:spTree>
    <p:extLst>
      <p:ext uri="{BB962C8B-B14F-4D97-AF65-F5344CB8AC3E}">
        <p14:creationId xmlns:p14="http://schemas.microsoft.com/office/powerpoint/2010/main" val="3753590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50</a:t>
            </a:fld>
            <a:endParaRPr lang="en-US" dirty="0"/>
          </a:p>
        </p:txBody>
      </p:sp>
    </p:spTree>
    <p:extLst>
      <p:ext uri="{BB962C8B-B14F-4D97-AF65-F5344CB8AC3E}">
        <p14:creationId xmlns:p14="http://schemas.microsoft.com/office/powerpoint/2010/main" val="1727655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a:t>
            </a:fld>
            <a:endParaRPr lang="en-US" dirty="0"/>
          </a:p>
        </p:txBody>
      </p:sp>
    </p:spTree>
    <p:extLst>
      <p:ext uri="{BB962C8B-B14F-4D97-AF65-F5344CB8AC3E}">
        <p14:creationId xmlns:p14="http://schemas.microsoft.com/office/powerpoint/2010/main" val="2287263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51</a:t>
            </a:fld>
            <a:endParaRPr lang="en-US" dirty="0"/>
          </a:p>
        </p:txBody>
      </p:sp>
    </p:spTree>
    <p:extLst>
      <p:ext uri="{BB962C8B-B14F-4D97-AF65-F5344CB8AC3E}">
        <p14:creationId xmlns:p14="http://schemas.microsoft.com/office/powerpoint/2010/main" val="1171489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52</a:t>
            </a:fld>
            <a:endParaRPr lang="en-US" dirty="0"/>
          </a:p>
        </p:txBody>
      </p:sp>
    </p:spTree>
    <p:extLst>
      <p:ext uri="{BB962C8B-B14F-4D97-AF65-F5344CB8AC3E}">
        <p14:creationId xmlns:p14="http://schemas.microsoft.com/office/powerpoint/2010/main" val="2675007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53</a:t>
            </a:fld>
            <a:endParaRPr lang="en-US" dirty="0"/>
          </a:p>
        </p:txBody>
      </p:sp>
    </p:spTree>
    <p:extLst>
      <p:ext uri="{BB962C8B-B14F-4D97-AF65-F5344CB8AC3E}">
        <p14:creationId xmlns:p14="http://schemas.microsoft.com/office/powerpoint/2010/main" val="209462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54</a:t>
            </a:fld>
            <a:endParaRPr lang="en-US" dirty="0"/>
          </a:p>
        </p:txBody>
      </p:sp>
    </p:spTree>
    <p:extLst>
      <p:ext uri="{BB962C8B-B14F-4D97-AF65-F5344CB8AC3E}">
        <p14:creationId xmlns:p14="http://schemas.microsoft.com/office/powerpoint/2010/main" val="19595226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Completed in January 2018 and is ready for development.</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55</a:t>
            </a:fld>
            <a:endParaRPr lang="en-US" dirty="0"/>
          </a:p>
        </p:txBody>
      </p:sp>
    </p:spTree>
    <p:extLst>
      <p:ext uri="{BB962C8B-B14F-4D97-AF65-F5344CB8AC3E}">
        <p14:creationId xmlns:p14="http://schemas.microsoft.com/office/powerpoint/2010/main" val="2727246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a:t>
            </a:r>
            <a:r>
              <a:rPr lang="en-US" b="1" baseline="30000" dirty="0"/>
              <a:t>th</a:t>
            </a:r>
            <a:r>
              <a:rPr lang="en-US" dirty="0"/>
              <a:t> - The AML pilot funding will be used to reclaim a 70 acre abandoned surface mine with 2500 linear feet of dangerous highwall ranging in height from 40 to 50 feet by backfilling and grading with on-site spoil material, including construction of wetlands, and reconstructing 3200 linear feet of stream. </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56</a:t>
            </a:fld>
            <a:endParaRPr lang="en-US" dirty="0"/>
          </a:p>
        </p:txBody>
      </p:sp>
    </p:spTree>
    <p:extLst>
      <p:ext uri="{BB962C8B-B14F-4D97-AF65-F5344CB8AC3E}">
        <p14:creationId xmlns:p14="http://schemas.microsoft.com/office/powerpoint/2010/main" val="1757839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will facilitate an extension of the Greater Hazleton Rails to Trails to connect with the Eckley Miner’s Village and improve water quality in Hazel &amp; Black Creeks.</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57</a:t>
            </a:fld>
            <a:endParaRPr lang="en-US" dirty="0"/>
          </a:p>
        </p:txBody>
      </p:sp>
    </p:spTree>
    <p:extLst>
      <p:ext uri="{BB962C8B-B14F-4D97-AF65-F5344CB8AC3E}">
        <p14:creationId xmlns:p14="http://schemas.microsoft.com/office/powerpoint/2010/main" val="775534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58</a:t>
            </a:fld>
            <a:endParaRPr lang="en-US" dirty="0"/>
          </a:p>
        </p:txBody>
      </p:sp>
    </p:spTree>
    <p:extLst>
      <p:ext uri="{BB962C8B-B14F-4D97-AF65-F5344CB8AC3E}">
        <p14:creationId xmlns:p14="http://schemas.microsoft.com/office/powerpoint/2010/main" val="2182390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59</a:t>
            </a:fld>
            <a:endParaRPr lang="en-US" dirty="0"/>
          </a:p>
        </p:txBody>
      </p:sp>
    </p:spTree>
    <p:extLst>
      <p:ext uri="{BB962C8B-B14F-4D97-AF65-F5344CB8AC3E}">
        <p14:creationId xmlns:p14="http://schemas.microsoft.com/office/powerpoint/2010/main" val="4111363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60</a:t>
            </a:fld>
            <a:endParaRPr lang="en-US" dirty="0"/>
          </a:p>
        </p:txBody>
      </p:sp>
    </p:spTree>
    <p:extLst>
      <p:ext uri="{BB962C8B-B14F-4D97-AF65-F5344CB8AC3E}">
        <p14:creationId xmlns:p14="http://schemas.microsoft.com/office/powerpoint/2010/main" val="53365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a:t>
            </a:r>
            <a:r>
              <a:rPr lang="en-US" b="1" baseline="30000" dirty="0"/>
              <a:t>st</a:t>
            </a:r>
            <a:r>
              <a:rPr lang="en-US" dirty="0"/>
              <a:t> - The AML Pilot funding, in combination with other funding, will be used to help complete Phase 1 of the reclamation work and facilitate the phase 2 abandoned mine reclamation work at the Pittsburgh Botanic Garden.  Phase 1 involves daylighting old underground mine workings and reclaiming pre-act surface mine cuts on approximately 100 acres of the site while phase 2 will address a dangerous highwall, mine subsidence and AMD on 50 additional acres of the property. </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a:t>
            </a:fld>
            <a:endParaRPr lang="en-US" dirty="0"/>
          </a:p>
        </p:txBody>
      </p:sp>
    </p:spTree>
    <p:extLst>
      <p:ext uri="{BB962C8B-B14F-4D97-AF65-F5344CB8AC3E}">
        <p14:creationId xmlns:p14="http://schemas.microsoft.com/office/powerpoint/2010/main" val="1890699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is complete on the AML site.  The rail trail is currently under construction.</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61</a:t>
            </a:fld>
            <a:endParaRPr lang="en-US" dirty="0"/>
          </a:p>
        </p:txBody>
      </p:sp>
    </p:spTree>
    <p:extLst>
      <p:ext uri="{BB962C8B-B14F-4D97-AF65-F5344CB8AC3E}">
        <p14:creationId xmlns:p14="http://schemas.microsoft.com/office/powerpoint/2010/main" val="2290659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13</a:t>
            </a:r>
            <a:r>
              <a:rPr lang="en-US" b="1" baseline="30000" dirty="0"/>
              <a:t>th</a:t>
            </a:r>
            <a:r>
              <a:rPr lang="en-US" dirty="0"/>
              <a:t> - The AML pilot funding will be used to paint and erect a salvaged headframe and hoisting drum as exhibits at the Pioneer Tunnel tourist coal mine in Ashland Borough, Schuylkill County.</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62</a:t>
            </a:fld>
            <a:endParaRPr lang="en-US"/>
          </a:p>
        </p:txBody>
      </p:sp>
    </p:spTree>
    <p:extLst>
      <p:ext uri="{BB962C8B-B14F-4D97-AF65-F5344CB8AC3E}">
        <p14:creationId xmlns:p14="http://schemas.microsoft.com/office/powerpoint/2010/main" val="19492770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mining artifacts were recovered from the North Mahanoy Colliery, Park No. 1 Shaft.  The shaft, which was located near several homes in Mahanoy Township, was backfilled in 2015.</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63</a:t>
            </a:fld>
            <a:endParaRPr lang="en-US"/>
          </a:p>
        </p:txBody>
      </p:sp>
    </p:spTree>
    <p:extLst>
      <p:ext uri="{BB962C8B-B14F-4D97-AF65-F5344CB8AC3E}">
        <p14:creationId xmlns:p14="http://schemas.microsoft.com/office/powerpoint/2010/main" val="1418500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project, the headframe and hoist were carefully disassembled and preserved.</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64</a:t>
            </a:fld>
            <a:endParaRPr lang="en-US"/>
          </a:p>
        </p:txBody>
      </p:sp>
    </p:spTree>
    <p:extLst>
      <p:ext uri="{BB962C8B-B14F-4D97-AF65-F5344CB8AC3E}">
        <p14:creationId xmlns:p14="http://schemas.microsoft.com/office/powerpoint/2010/main" val="3816949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65</a:t>
            </a:fld>
            <a:endParaRPr lang="en-US"/>
          </a:p>
        </p:txBody>
      </p:sp>
    </p:spTree>
    <p:extLst>
      <p:ext uri="{BB962C8B-B14F-4D97-AF65-F5344CB8AC3E}">
        <p14:creationId xmlns:p14="http://schemas.microsoft.com/office/powerpoint/2010/main" val="3734431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66</a:t>
            </a:fld>
            <a:endParaRPr lang="en-US"/>
          </a:p>
        </p:txBody>
      </p:sp>
    </p:spTree>
    <p:extLst>
      <p:ext uri="{BB962C8B-B14F-4D97-AF65-F5344CB8AC3E}">
        <p14:creationId xmlns:p14="http://schemas.microsoft.com/office/powerpoint/2010/main" val="34796720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67</a:t>
            </a:fld>
            <a:endParaRPr lang="en-US"/>
          </a:p>
        </p:txBody>
      </p:sp>
    </p:spTree>
    <p:extLst>
      <p:ext uri="{BB962C8B-B14F-4D97-AF65-F5344CB8AC3E}">
        <p14:creationId xmlns:p14="http://schemas.microsoft.com/office/powerpoint/2010/main" val="11598656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a:t>The project.is being completed in 2 phases.  Phase A is land reclamation with 13thousand Tons Alkaline addition and 21K RRI Tree planting technique with TP Sanitation for approximately 800,000</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68</a:t>
            </a:fld>
            <a:endParaRPr lang="en-US"/>
          </a:p>
        </p:txBody>
      </p:sp>
    </p:spTree>
    <p:extLst>
      <p:ext uri="{BB962C8B-B14F-4D97-AF65-F5344CB8AC3E}">
        <p14:creationId xmlns:p14="http://schemas.microsoft.com/office/powerpoint/2010/main" val="36526240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t>The project was built on a refuse pile 4K tons removed and will treat the water to clean up 3 miles of stream Cost 1.3 million E. M Brown,  </a:t>
            </a:r>
            <a:r>
              <a:rPr lang="en-US" sz="1200" b="1" i="1" dirty="0" err="1"/>
              <a:t>Heddin</a:t>
            </a:r>
            <a:r>
              <a:rPr lang="en-US" sz="1200" b="1" i="1" dirty="0"/>
              <a:t> </a:t>
            </a:r>
            <a:r>
              <a:rPr lang="en-US" sz="1200" b="1" i="1" dirty="0" err="1"/>
              <a:t>Enviromental</a:t>
            </a:r>
            <a:r>
              <a:rPr lang="en-US" sz="1200" b="1" i="1" dirty="0"/>
              <a:t> Design</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69</a:t>
            </a:fld>
            <a:endParaRPr lang="en-US"/>
          </a:p>
        </p:txBody>
      </p:sp>
    </p:spTree>
    <p:extLst>
      <p:ext uri="{BB962C8B-B14F-4D97-AF65-F5344CB8AC3E}">
        <p14:creationId xmlns:p14="http://schemas.microsoft.com/office/powerpoint/2010/main" val="3076309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b="1" i="0" dirty="0"/>
              <a:t>The Zelienople Airport is a key component to the region.  An expansion will hire people, Land larger jets, </a:t>
            </a:r>
          </a:p>
          <a:p>
            <a:pPr algn="ctr"/>
            <a:r>
              <a:rPr lang="en-US" sz="1600" b="1" i="0" dirty="0"/>
              <a:t>allow night Landing for life flight and other traffic while improving safety as the highway will be modified. </a:t>
            </a:r>
          </a:p>
          <a:p>
            <a:pPr algn="ctr"/>
            <a:endParaRPr lang="en-US" sz="1600" b="1" i="0"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70</a:t>
            </a:fld>
            <a:endParaRPr lang="en-US"/>
          </a:p>
        </p:txBody>
      </p:sp>
    </p:spTree>
    <p:extLst>
      <p:ext uri="{BB962C8B-B14F-4D97-AF65-F5344CB8AC3E}">
        <p14:creationId xmlns:p14="http://schemas.microsoft.com/office/powerpoint/2010/main" val="14271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Pittsburgh Botanic Garden will one day be a world-class botanic garden, including:</a:t>
            </a:r>
          </a:p>
          <a:p>
            <a:pPr marL="168221" indent="-168221">
              <a:buFont typeface="Arial" panose="020B0604020202020204" pitchFamily="34" charset="0"/>
              <a:buChar char="•"/>
            </a:pPr>
            <a:r>
              <a:rPr lang="en-US" dirty="0"/>
              <a:t>18 distinct gardens</a:t>
            </a:r>
          </a:p>
          <a:p>
            <a:pPr marL="168221" indent="-168221">
              <a:buFont typeface="Arial" panose="020B0604020202020204" pitchFamily="34" charset="0"/>
              <a:buChar char="•"/>
            </a:pPr>
            <a:r>
              <a:rPr lang="en-US" dirty="0"/>
              <a:t>five diverse woodland experiences</a:t>
            </a:r>
          </a:p>
          <a:p>
            <a:pPr marL="168221" indent="-168221">
              <a:buFont typeface="Arial" panose="020B0604020202020204" pitchFamily="34" charset="0"/>
              <a:buChar char="•"/>
            </a:pPr>
            <a:r>
              <a:rPr lang="en-US" dirty="0"/>
              <a:t>a visitor’s center</a:t>
            </a:r>
          </a:p>
          <a:p>
            <a:pPr marL="168221" indent="-168221">
              <a:buFont typeface="Arial" panose="020B0604020202020204" pitchFamily="34" charset="0"/>
              <a:buChar char="•"/>
            </a:pPr>
            <a:r>
              <a:rPr lang="en-US" dirty="0"/>
              <a:t>an amphitheater for outdoor concerts and performances</a:t>
            </a:r>
          </a:p>
          <a:p>
            <a:pPr marL="168221" indent="-168221">
              <a:buFont typeface="Arial" panose="020B0604020202020204" pitchFamily="34" charset="0"/>
              <a:buChar char="•"/>
            </a:pPr>
            <a:r>
              <a:rPr lang="en-US" dirty="0"/>
              <a:t>a celebration center to accommodate large outdoor or indoor weddings &amp; corporate events</a:t>
            </a:r>
          </a:p>
          <a:p>
            <a:pPr marL="168221" indent="-168221">
              <a:buFont typeface="Arial" panose="020B0604020202020204" pitchFamily="34" charset="0"/>
              <a:buChar char="•"/>
            </a:pPr>
            <a:r>
              <a:rPr lang="en-US" dirty="0"/>
              <a:t>a center for botanic research</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a:t>
            </a:fld>
            <a:endParaRPr lang="en-US" dirty="0"/>
          </a:p>
        </p:txBody>
      </p:sp>
    </p:spTree>
    <p:extLst>
      <p:ext uri="{BB962C8B-B14F-4D97-AF65-F5344CB8AC3E}">
        <p14:creationId xmlns:p14="http://schemas.microsoft.com/office/powerpoint/2010/main" val="41402532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The project is a 14 million dollar Treatment plant Capable of treating 4400 GPM from 3 deep mine </a:t>
            </a:r>
          </a:p>
          <a:p>
            <a:pPr algn="ctr"/>
            <a:r>
              <a:rPr lang="en-US" dirty="0"/>
              <a:t>complexes  to cleanup approximately 21 Miles of streams </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71</a:t>
            </a:fld>
            <a:endParaRPr lang="en-US"/>
          </a:p>
        </p:txBody>
      </p:sp>
    </p:spTree>
    <p:extLst>
      <p:ext uri="{BB962C8B-B14F-4D97-AF65-F5344CB8AC3E}">
        <p14:creationId xmlns:p14="http://schemas.microsoft.com/office/powerpoint/2010/main" val="2278967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Pic 1 Drill Pad location from Cresson and AMD transport line </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72</a:t>
            </a:fld>
            <a:endParaRPr lang="en-US"/>
          </a:p>
        </p:txBody>
      </p:sp>
    </p:spTree>
    <p:extLst>
      <p:ext uri="{BB962C8B-B14F-4D97-AF65-F5344CB8AC3E}">
        <p14:creationId xmlns:p14="http://schemas.microsoft.com/office/powerpoint/2010/main" val="593194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Wetlands and Completed Treatment Plant </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73</a:t>
            </a:fld>
            <a:endParaRPr lang="en-US"/>
          </a:p>
        </p:txBody>
      </p:sp>
    </p:spTree>
    <p:extLst>
      <p:ext uri="{BB962C8B-B14F-4D97-AF65-F5344CB8AC3E}">
        <p14:creationId xmlns:p14="http://schemas.microsoft.com/office/powerpoint/2010/main" val="5496285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Allegheny Land Trust purchased the 87-acre conservation area in December 2001.  Working in conjunction with local environmental groups, PA DEP BAMR and OSMRE, a passive mine drainage treatment system was implemented in 2009 to address abandoned underground mine AMD problems on the site.</a:t>
            </a:r>
          </a:p>
          <a:p>
            <a:endParaRPr lang="en-US" dirty="0"/>
          </a:p>
          <a:p>
            <a:r>
              <a:rPr lang="en-US" dirty="0"/>
              <a:t>The system operates by gravity and treats iron-laden mine discharge that is flowing at 1500 – 2,000 gallons per minute across the property before entering Chartiers Creek.  The system accommodates trails, a wetland boardwalk, overlooks, and interpretative signage providing educational opportunities.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74</a:t>
            </a:fld>
            <a:endParaRPr lang="en-US"/>
          </a:p>
        </p:txBody>
      </p:sp>
    </p:spTree>
    <p:extLst>
      <p:ext uri="{BB962C8B-B14F-4D97-AF65-F5344CB8AC3E}">
        <p14:creationId xmlns:p14="http://schemas.microsoft.com/office/powerpoint/2010/main" val="35030546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Wingfield Pines is a community hub for recreation and education. The AMD treatment wetlands offer an outdoor laboratory for students from local high schools, universities, and educational programs.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75</a:t>
            </a:fld>
            <a:endParaRPr lang="en-US"/>
          </a:p>
        </p:txBody>
      </p:sp>
    </p:spTree>
    <p:extLst>
      <p:ext uri="{BB962C8B-B14F-4D97-AF65-F5344CB8AC3E}">
        <p14:creationId xmlns:p14="http://schemas.microsoft.com/office/powerpoint/2010/main" val="7310990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a:t>
            </a:r>
            <a:r>
              <a:rPr lang="en-US" b="1" baseline="30000" dirty="0"/>
              <a:t>th</a:t>
            </a:r>
            <a:r>
              <a:rPr lang="en-US" dirty="0"/>
              <a:t> - The AML Pilot funding will be used to reconstruct the mine water collection system and to restore the inflow to the Wingfield Pines passive treatment system. The current intake structure is a concrete man-hole, used to collect and direct the mine pool water to the treatment system inlet. The intake structure has become inoperable due to mine subsidence which occurred in Dec. 2017 and has ruptured the base, and exposed a portion of the deep mine. This subsidence allowed the mine water to circumvent the intake structure and surface flow into the final pond without treatment. </a:t>
            </a:r>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76</a:t>
            </a:fld>
            <a:endParaRPr lang="en-US"/>
          </a:p>
        </p:txBody>
      </p:sp>
    </p:spTree>
    <p:extLst>
      <p:ext uri="{BB962C8B-B14F-4D97-AF65-F5344CB8AC3E}">
        <p14:creationId xmlns:p14="http://schemas.microsoft.com/office/powerpoint/2010/main" val="3060728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the subsidence around the man-hole that shows the mine water bypassing the intake.</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77</a:t>
            </a:fld>
            <a:endParaRPr lang="en-US"/>
          </a:p>
        </p:txBody>
      </p:sp>
    </p:spTree>
    <p:extLst>
      <p:ext uri="{BB962C8B-B14F-4D97-AF65-F5344CB8AC3E}">
        <p14:creationId xmlns:p14="http://schemas.microsoft.com/office/powerpoint/2010/main" val="765492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December of 2017 a mine subsidence event occurred near the treatment system inflow structure.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78</a:t>
            </a:fld>
            <a:endParaRPr lang="en-US"/>
          </a:p>
        </p:txBody>
      </p:sp>
    </p:spTree>
    <p:extLst>
      <p:ext uri="{BB962C8B-B14F-4D97-AF65-F5344CB8AC3E}">
        <p14:creationId xmlns:p14="http://schemas.microsoft.com/office/powerpoint/2010/main" val="1325872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79</a:t>
            </a:fld>
            <a:endParaRPr lang="en-US"/>
          </a:p>
        </p:txBody>
      </p:sp>
    </p:spTree>
    <p:extLst>
      <p:ext uri="{BB962C8B-B14F-4D97-AF65-F5344CB8AC3E}">
        <p14:creationId xmlns:p14="http://schemas.microsoft.com/office/powerpoint/2010/main" val="1761077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80</a:t>
            </a:fld>
            <a:endParaRPr lang="en-US"/>
          </a:p>
        </p:txBody>
      </p:sp>
    </p:spTree>
    <p:extLst>
      <p:ext uri="{BB962C8B-B14F-4D97-AF65-F5344CB8AC3E}">
        <p14:creationId xmlns:p14="http://schemas.microsoft.com/office/powerpoint/2010/main" val="284046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a:t>
            </a:fld>
            <a:endParaRPr lang="en-US" dirty="0"/>
          </a:p>
        </p:txBody>
      </p:sp>
    </p:spTree>
    <p:extLst>
      <p:ext uri="{BB962C8B-B14F-4D97-AF65-F5344CB8AC3E}">
        <p14:creationId xmlns:p14="http://schemas.microsoft.com/office/powerpoint/2010/main" val="6112187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81</a:t>
            </a:fld>
            <a:endParaRPr lang="en-US"/>
          </a:p>
        </p:txBody>
      </p:sp>
    </p:spTree>
    <p:extLst>
      <p:ext uri="{BB962C8B-B14F-4D97-AF65-F5344CB8AC3E}">
        <p14:creationId xmlns:p14="http://schemas.microsoft.com/office/powerpoint/2010/main" val="3248747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82</a:t>
            </a:fld>
            <a:endParaRPr lang="en-US"/>
          </a:p>
        </p:txBody>
      </p:sp>
    </p:spTree>
    <p:extLst>
      <p:ext uri="{BB962C8B-B14F-4D97-AF65-F5344CB8AC3E}">
        <p14:creationId xmlns:p14="http://schemas.microsoft.com/office/powerpoint/2010/main" val="120076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checkout NAAMLP 2019 for next year’s conference in Pittsburgh with preconference tours starting on Saturday, September the 7th.  The conference will be at the Wyndham Grand Pittsburgh Downtown. </a:t>
            </a:r>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83</a:t>
            </a:fld>
            <a:endParaRPr lang="en-US" dirty="0"/>
          </a:p>
        </p:txBody>
      </p:sp>
    </p:spTree>
    <p:extLst>
      <p:ext uri="{BB962C8B-B14F-4D97-AF65-F5344CB8AC3E}">
        <p14:creationId xmlns:p14="http://schemas.microsoft.com/office/powerpoint/2010/main" val="10491633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84</a:t>
            </a:fld>
            <a:endParaRPr lang="en-US" dirty="0"/>
          </a:p>
        </p:txBody>
      </p:sp>
    </p:spTree>
    <p:extLst>
      <p:ext uri="{BB962C8B-B14F-4D97-AF65-F5344CB8AC3E}">
        <p14:creationId xmlns:p14="http://schemas.microsoft.com/office/powerpoint/2010/main" val="81109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5B86A3-4AFC-4337-BF0B-F0C15FEEDF7F}" type="slidenum">
              <a:rPr lang="en-US" smtClean="0"/>
              <a:pPr>
                <a:defRPr/>
              </a:pPr>
              <a:t>9</a:t>
            </a:fld>
            <a:endParaRPr lang="en-US" dirty="0"/>
          </a:p>
        </p:txBody>
      </p:sp>
    </p:spTree>
    <p:extLst>
      <p:ext uri="{BB962C8B-B14F-4D97-AF65-F5344CB8AC3E}">
        <p14:creationId xmlns:p14="http://schemas.microsoft.com/office/powerpoint/2010/main" val="4032273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815440-DD26-4D7B-94D6-AF4A28A3E38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F8999A-7C88-4169-850B-8BAC6C43582E}" type="slidenum">
              <a:rPr lang="en-US"/>
              <a:pPr>
                <a:defRPr/>
              </a:pPr>
              <a:t>‹#›</a:t>
            </a:fld>
            <a:endParaRPr lang="en-US"/>
          </a:p>
        </p:txBody>
      </p:sp>
    </p:spTree>
    <p:extLst>
      <p:ext uri="{BB962C8B-B14F-4D97-AF65-F5344CB8AC3E}">
        <p14:creationId xmlns:p14="http://schemas.microsoft.com/office/powerpoint/2010/main" val="7212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F38047-5389-4AE7-8066-7C51F1572D02}"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A7C069-330F-4AEC-A821-A45C0CA577CD}" type="slidenum">
              <a:rPr lang="en-US"/>
              <a:pPr>
                <a:defRPr/>
              </a:pPr>
              <a:t>‹#›</a:t>
            </a:fld>
            <a:endParaRPr lang="en-US"/>
          </a:p>
        </p:txBody>
      </p:sp>
    </p:spTree>
    <p:extLst>
      <p:ext uri="{BB962C8B-B14F-4D97-AF65-F5344CB8AC3E}">
        <p14:creationId xmlns:p14="http://schemas.microsoft.com/office/powerpoint/2010/main" val="380406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9041E2-2467-41B0-9655-E110AE436514}"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8B77B7-47F6-4238-8F29-38ED6E85ABD7}" type="slidenum">
              <a:rPr lang="en-US"/>
              <a:pPr>
                <a:defRPr/>
              </a:pPr>
              <a:t>‹#›</a:t>
            </a:fld>
            <a:endParaRPr lang="en-US"/>
          </a:p>
        </p:txBody>
      </p:sp>
    </p:spTree>
    <p:extLst>
      <p:ext uri="{BB962C8B-B14F-4D97-AF65-F5344CB8AC3E}">
        <p14:creationId xmlns:p14="http://schemas.microsoft.com/office/powerpoint/2010/main" val="414119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D08FCB-345E-4952-B82D-E8C708F5C85D}"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883E35-DF8E-489C-9D68-23C20AA15715}" type="slidenum">
              <a:rPr lang="en-US"/>
              <a:pPr>
                <a:defRPr/>
              </a:pPr>
              <a:t>‹#›</a:t>
            </a:fld>
            <a:endParaRPr lang="en-US"/>
          </a:p>
        </p:txBody>
      </p:sp>
    </p:spTree>
    <p:extLst>
      <p:ext uri="{BB962C8B-B14F-4D97-AF65-F5344CB8AC3E}">
        <p14:creationId xmlns:p14="http://schemas.microsoft.com/office/powerpoint/2010/main" val="58582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A67975-D591-4CBC-ACBB-52FFE942182E}" type="datetimeFigureOut">
              <a:rPr lang="en-US"/>
              <a:pPr>
                <a:defRPr/>
              </a:pPr>
              <a:t>6/17/2019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359586-904E-4DF5-8AAC-F69AA0B171C5}" type="slidenum">
              <a:rPr lang="en-US"/>
              <a:pPr>
                <a:defRPr/>
              </a:pPr>
              <a:t>‹#›</a:t>
            </a:fld>
            <a:endParaRPr lang="en-US"/>
          </a:p>
        </p:txBody>
      </p:sp>
    </p:spTree>
    <p:extLst>
      <p:ext uri="{BB962C8B-B14F-4D97-AF65-F5344CB8AC3E}">
        <p14:creationId xmlns:p14="http://schemas.microsoft.com/office/powerpoint/2010/main" val="306124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4661B0-7807-4278-9F24-5048A5C8FFFF}"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D28120-42B7-4390-865B-4E3F5168A7C0}" type="slidenum">
              <a:rPr lang="en-US"/>
              <a:pPr>
                <a:defRPr/>
              </a:pPr>
              <a:t>‹#›</a:t>
            </a:fld>
            <a:endParaRPr lang="en-US"/>
          </a:p>
        </p:txBody>
      </p:sp>
    </p:spTree>
    <p:extLst>
      <p:ext uri="{BB962C8B-B14F-4D97-AF65-F5344CB8AC3E}">
        <p14:creationId xmlns:p14="http://schemas.microsoft.com/office/powerpoint/2010/main" val="327064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6E44334-A56A-4034-99B2-74DEC0B22AFE}" type="datetimeFigureOut">
              <a:rPr lang="en-US"/>
              <a:pPr>
                <a:defRPr/>
              </a:pPr>
              <a:t>6/17/2019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9CDFB9-B0D9-4E01-A270-7ABB0C152D2B}" type="slidenum">
              <a:rPr lang="en-US"/>
              <a:pPr>
                <a:defRPr/>
              </a:pPr>
              <a:t>‹#›</a:t>
            </a:fld>
            <a:endParaRPr lang="en-US"/>
          </a:p>
        </p:txBody>
      </p:sp>
    </p:spTree>
    <p:extLst>
      <p:ext uri="{BB962C8B-B14F-4D97-AF65-F5344CB8AC3E}">
        <p14:creationId xmlns:p14="http://schemas.microsoft.com/office/powerpoint/2010/main" val="856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A980872-41F6-4936-A5B0-5A8F73AA4F36}" type="datetimeFigureOut">
              <a:rPr lang="en-US"/>
              <a:pPr>
                <a:defRPr/>
              </a:pPr>
              <a:t>6/17/2019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8174B60-5B9F-4EB3-9FFC-06FA1E8FDFCC}" type="slidenum">
              <a:rPr lang="en-US"/>
              <a:pPr>
                <a:defRPr/>
              </a:pPr>
              <a:t>‹#›</a:t>
            </a:fld>
            <a:endParaRPr lang="en-US"/>
          </a:p>
        </p:txBody>
      </p:sp>
    </p:spTree>
    <p:extLst>
      <p:ext uri="{BB962C8B-B14F-4D97-AF65-F5344CB8AC3E}">
        <p14:creationId xmlns:p14="http://schemas.microsoft.com/office/powerpoint/2010/main" val="373634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47431-7973-4C55-AE52-285C6BBF4235}" type="datetimeFigureOut">
              <a:rPr lang="en-US"/>
              <a:pPr>
                <a:defRPr/>
              </a:pPr>
              <a:t>6/17/2019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12D9061-3124-4F57-870D-D3E7619B29E7}" type="slidenum">
              <a:rPr lang="en-US"/>
              <a:pPr>
                <a:defRPr/>
              </a:pPr>
              <a:t>‹#›</a:t>
            </a:fld>
            <a:endParaRPr lang="en-US"/>
          </a:p>
        </p:txBody>
      </p:sp>
    </p:spTree>
    <p:extLst>
      <p:ext uri="{BB962C8B-B14F-4D97-AF65-F5344CB8AC3E}">
        <p14:creationId xmlns:p14="http://schemas.microsoft.com/office/powerpoint/2010/main" val="227099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D9D15D-27A8-42E0-9E24-891D79AA7F66}"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7F0827-AA7C-464A-836A-649169DA5E13}" type="slidenum">
              <a:rPr lang="en-US"/>
              <a:pPr>
                <a:defRPr/>
              </a:pPr>
              <a:t>‹#›</a:t>
            </a:fld>
            <a:endParaRPr lang="en-US"/>
          </a:p>
        </p:txBody>
      </p:sp>
    </p:spTree>
    <p:extLst>
      <p:ext uri="{BB962C8B-B14F-4D97-AF65-F5344CB8AC3E}">
        <p14:creationId xmlns:p14="http://schemas.microsoft.com/office/powerpoint/2010/main" val="38280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A9FA9-5994-4F59-B932-32E0B65A66BB}" type="datetimeFigureOut">
              <a:rPr lang="en-US"/>
              <a:pPr>
                <a:defRPr/>
              </a:pPr>
              <a:t>6/17/2019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A3CB1-6931-4B9C-9BD2-30C14458EB5C}" type="slidenum">
              <a:rPr lang="en-US"/>
              <a:pPr>
                <a:defRPr/>
              </a:pPr>
              <a:t>‹#›</a:t>
            </a:fld>
            <a:endParaRPr lang="en-US"/>
          </a:p>
        </p:txBody>
      </p:sp>
    </p:spTree>
    <p:extLst>
      <p:ext uri="{BB962C8B-B14F-4D97-AF65-F5344CB8AC3E}">
        <p14:creationId xmlns:p14="http://schemas.microsoft.com/office/powerpoint/2010/main" val="413934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37837DB-562E-464D-A498-12809F1159A2}" type="datetimeFigureOut">
              <a:rPr lang="en-US"/>
              <a:pPr>
                <a:defRPr/>
              </a:pPr>
              <a:t>6/17/2019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FF74FA8-BAA8-4363-A69E-47E28A8866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naamlp2019.com/"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hyperlink" Target="http://www.naamlp2019.com/" TargetMode="Externa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1826F400-3845-4A17-AE54-A910BD8187EF}"/>
              </a:ext>
            </a:extLst>
          </p:cNvPr>
          <p:cNvSpPr txBox="1">
            <a:spLocks/>
          </p:cNvSpPr>
          <p:nvPr/>
        </p:nvSpPr>
        <p:spPr bwMode="auto">
          <a:xfrm>
            <a:off x="266700" y="1639150"/>
            <a:ext cx="8610600" cy="3495922"/>
          </a:xfrm>
          <a:prstGeom prst="rect">
            <a:avLst/>
          </a:prstGeom>
          <a:solidFill>
            <a:schemeClr val="accent3">
              <a:lumMod val="20000"/>
              <a:lumOff val="80000"/>
            </a:schemeClr>
          </a:solidFill>
          <a:ln w="25400">
            <a:solidFill>
              <a:srgbClr val="284837"/>
            </a:solid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400" b="1" dirty="0">
                <a:latin typeface="Arial Narrow" panose="020B0606020202030204" pitchFamily="34" charset="0"/>
                <a:cs typeface="RomanS" panose="02000400000000000000" pitchFamily="2" charset="0"/>
              </a:rPr>
              <a:t>Non-Traditional Reclamation of Abandoned Mine Lands (AML) to Support Economic Revitalization and Community Development –  </a:t>
            </a:r>
          </a:p>
          <a:p>
            <a:pPr eaLnBrk="1" hangingPunct="1"/>
            <a:r>
              <a:rPr lang="en-US" sz="3400" b="1" dirty="0">
                <a:latin typeface="Arial Narrow" panose="020B0606020202030204" pitchFamily="34" charset="0"/>
                <a:cs typeface="RomanS" panose="02000400000000000000" pitchFamily="2" charset="0"/>
              </a:rPr>
              <a:t>Implementation of the 2016 AML Pilot Program in Pennsylvania</a:t>
            </a:r>
          </a:p>
          <a:p>
            <a:r>
              <a:rPr lang="en-US" sz="2200" dirty="0">
                <a:solidFill>
                  <a:srgbClr val="0000FF"/>
                </a:solidFill>
              </a:rPr>
              <a:t>By Dean R. Baker , PE, Environmental Program Manager </a:t>
            </a:r>
          </a:p>
          <a:p>
            <a:r>
              <a:rPr lang="en-US" sz="2200" dirty="0">
                <a:solidFill>
                  <a:srgbClr val="0000FF"/>
                </a:solidFill>
              </a:rPr>
              <a:t>PA-DEP-Bureau of Abandoned Mine Reclamation</a:t>
            </a:r>
            <a:endParaRPr lang="en-US" sz="3400" b="1" dirty="0">
              <a:latin typeface="Arial Narrow" panose="020B0606020202030204" pitchFamily="34" charset="0"/>
              <a:cs typeface="RomanS" panose="02000400000000000000" pitchFamily="2" charset="0"/>
            </a:endParaRPr>
          </a:p>
        </p:txBody>
      </p:sp>
      <p:sp>
        <p:nvSpPr>
          <p:cNvPr id="7" name="TextBox 4">
            <a:extLst>
              <a:ext uri="{FF2B5EF4-FFF2-40B4-BE49-F238E27FC236}">
                <a16:creationId xmlns:a16="http://schemas.microsoft.com/office/drawing/2014/main" id="{CABD93CC-692C-4C4E-8B36-B426ED386D0B}"/>
              </a:ext>
            </a:extLst>
          </p:cNvPr>
          <p:cNvSpPr txBox="1">
            <a:spLocks noChangeArrowheads="1"/>
          </p:cNvSpPr>
          <p:nvPr/>
        </p:nvSpPr>
        <p:spPr bwMode="auto">
          <a:xfrm>
            <a:off x="52388" y="1199682"/>
            <a:ext cx="213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Tom Wolf, Governor</a:t>
            </a:r>
          </a:p>
        </p:txBody>
      </p:sp>
      <p:sp>
        <p:nvSpPr>
          <p:cNvPr id="8" name="TextBox 5">
            <a:extLst>
              <a:ext uri="{FF2B5EF4-FFF2-40B4-BE49-F238E27FC236}">
                <a16:creationId xmlns:a16="http://schemas.microsoft.com/office/drawing/2014/main" id="{5B02DF4D-BFE3-4850-B582-7989FF2BCC11}"/>
              </a:ext>
            </a:extLst>
          </p:cNvPr>
          <p:cNvSpPr txBox="1">
            <a:spLocks noChangeArrowheads="1"/>
          </p:cNvSpPr>
          <p:nvPr/>
        </p:nvSpPr>
        <p:spPr bwMode="auto">
          <a:xfrm>
            <a:off x="6043612" y="1199682"/>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4" name="Picture 3">
            <a:extLst>
              <a:ext uri="{FF2B5EF4-FFF2-40B4-BE49-F238E27FC236}">
                <a16:creationId xmlns:a16="http://schemas.microsoft.com/office/drawing/2014/main" id="{0D876070-A131-4C46-B87A-315745F7C1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3940" y="5268221"/>
            <a:ext cx="4023360" cy="1456930"/>
          </a:xfrm>
          <a:prstGeom prst="rect">
            <a:avLst/>
          </a:prstGeom>
        </p:spPr>
      </p:pic>
      <p:sp>
        <p:nvSpPr>
          <p:cNvPr id="3" name="TextBox 2">
            <a:extLst>
              <a:ext uri="{FF2B5EF4-FFF2-40B4-BE49-F238E27FC236}">
                <a16:creationId xmlns:a16="http://schemas.microsoft.com/office/drawing/2014/main" id="{A18A2277-5692-400F-96C9-61768D1306A9}"/>
              </a:ext>
            </a:extLst>
          </p:cNvPr>
          <p:cNvSpPr txBox="1"/>
          <p:nvPr/>
        </p:nvSpPr>
        <p:spPr>
          <a:xfrm>
            <a:off x="266700" y="5227361"/>
            <a:ext cx="4457700" cy="1446550"/>
          </a:xfrm>
          <a:prstGeom prst="rect">
            <a:avLst/>
          </a:prstGeom>
          <a:noFill/>
        </p:spPr>
        <p:txBody>
          <a:bodyPr wrap="square" rtlCol="0">
            <a:spAutoFit/>
          </a:bodyPr>
          <a:lstStyle/>
          <a:p>
            <a:pPr algn="ctr"/>
            <a:r>
              <a:rPr lang="en-US" sz="2200" dirty="0">
                <a:solidFill>
                  <a:srgbClr val="C00000"/>
                </a:solidFill>
              </a:rPr>
              <a:t>36</a:t>
            </a:r>
            <a:r>
              <a:rPr lang="en-US" sz="2200" baseline="30000" dirty="0">
                <a:solidFill>
                  <a:srgbClr val="C00000"/>
                </a:solidFill>
              </a:rPr>
              <a:t>th</a:t>
            </a:r>
            <a:r>
              <a:rPr lang="en-US" sz="2200" dirty="0">
                <a:solidFill>
                  <a:srgbClr val="C00000"/>
                </a:solidFill>
              </a:rPr>
              <a:t> Annual Meeting of the American</a:t>
            </a:r>
          </a:p>
          <a:p>
            <a:pPr algn="ctr"/>
            <a:r>
              <a:rPr lang="en-US" sz="2200" dirty="0">
                <a:solidFill>
                  <a:srgbClr val="C00000"/>
                </a:solidFill>
              </a:rPr>
              <a:t>Society of Mining and Reclamation</a:t>
            </a:r>
          </a:p>
          <a:p>
            <a:pPr algn="ctr"/>
            <a:r>
              <a:rPr lang="en-US" sz="2200" dirty="0">
                <a:solidFill>
                  <a:srgbClr val="C00000"/>
                </a:solidFill>
              </a:rPr>
              <a:t>June 3-7, 2019</a:t>
            </a:r>
          </a:p>
          <a:p>
            <a:pPr algn="ctr"/>
            <a:r>
              <a:rPr lang="en-US" sz="2200" dirty="0">
                <a:solidFill>
                  <a:srgbClr val="C00000"/>
                </a:solidFill>
              </a:rPr>
              <a:t>Big Sky, Montana</a:t>
            </a:r>
          </a:p>
        </p:txBody>
      </p:sp>
    </p:spTree>
    <p:extLst>
      <p:ext uri="{BB962C8B-B14F-4D97-AF65-F5344CB8AC3E}">
        <p14:creationId xmlns:p14="http://schemas.microsoft.com/office/powerpoint/2010/main" val="3284293961"/>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1" y="152400"/>
            <a:ext cx="9014534" cy="796826"/>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Botanic Garden Construction</a:t>
              </a:r>
            </a:p>
          </p:txBody>
        </p:sp>
      </p:grpSp>
      <p:pic>
        <p:nvPicPr>
          <p:cNvPr id="3" name="Picture 2">
            <a:extLst>
              <a:ext uri="{FF2B5EF4-FFF2-40B4-BE49-F238E27FC236}">
                <a16:creationId xmlns:a16="http://schemas.microsoft.com/office/drawing/2014/main" id="{A60C008B-6BC6-410D-B00D-BE0DD8A626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932" y="1295400"/>
            <a:ext cx="8365067" cy="4705350"/>
          </a:xfrm>
          <a:prstGeom prst="rect">
            <a:avLst/>
          </a:prstGeom>
        </p:spPr>
      </p:pic>
    </p:spTree>
    <p:extLst>
      <p:ext uri="{BB962C8B-B14F-4D97-AF65-F5344CB8AC3E}">
        <p14:creationId xmlns:p14="http://schemas.microsoft.com/office/powerpoint/2010/main" val="2259949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00" y="1676400"/>
            <a:ext cx="89614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9"/>
          <p:cNvGrpSpPr>
            <a:grpSpLocks/>
          </p:cNvGrpSpPr>
          <p:nvPr/>
        </p:nvGrpSpPr>
        <p:grpSpPr bwMode="auto">
          <a:xfrm>
            <a:off x="76200" y="76200"/>
            <a:ext cx="8986838" cy="1524000"/>
            <a:chOff x="288977" y="355144"/>
            <a:chExt cx="8382000" cy="661312"/>
          </a:xfrm>
        </p:grpSpPr>
        <p:pic>
          <p:nvPicPr>
            <p:cNvPr id="24582"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Allegheny County Airport Authority </a:t>
              </a:r>
            </a:p>
            <a:p>
              <a:pPr algn="ctr">
                <a:spcBef>
                  <a:spcPct val="0"/>
                </a:spcBef>
                <a:buFontTx/>
                <a:buNone/>
              </a:pPr>
              <a:r>
                <a:rPr lang="en-US" altLang="en-US" sz="4000" dirty="0">
                  <a:solidFill>
                    <a:schemeClr val="bg1"/>
                  </a:solidFill>
                </a:rPr>
                <a:t>PIT Innovation Campus </a:t>
              </a:r>
            </a:p>
          </p:txBody>
        </p:sp>
      </p:grpSp>
      <p:sp>
        <p:nvSpPr>
          <p:cNvPr id="4" name="Oval 3"/>
          <p:cNvSpPr/>
          <p:nvPr/>
        </p:nvSpPr>
        <p:spPr>
          <a:xfrm rot="20063184">
            <a:off x="1095375" y="3317875"/>
            <a:ext cx="4572000" cy="22018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9"/>
          <p:cNvGrpSpPr>
            <a:grpSpLocks/>
          </p:cNvGrpSpPr>
          <p:nvPr/>
        </p:nvGrpSpPr>
        <p:grpSpPr bwMode="auto">
          <a:xfrm>
            <a:off x="128588" y="149225"/>
            <a:ext cx="8786812" cy="1374775"/>
            <a:chOff x="288977" y="355144"/>
            <a:chExt cx="8382000" cy="661312"/>
          </a:xfrm>
        </p:grpSpPr>
        <p:pic>
          <p:nvPicPr>
            <p:cNvPr id="2560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International Airport </a:t>
              </a:r>
            </a:p>
            <a:p>
              <a:pPr algn="ctr">
                <a:spcBef>
                  <a:spcPct val="0"/>
                </a:spcBef>
                <a:buFontTx/>
                <a:buNone/>
              </a:pPr>
              <a:r>
                <a:rPr lang="en-US" altLang="en-US" sz="2800" dirty="0">
                  <a:solidFill>
                    <a:schemeClr val="bg1"/>
                  </a:solidFill>
                </a:rPr>
                <a:t>PIT Innovation Campus  (Existing and Proposed)</a:t>
              </a:r>
            </a:p>
          </p:txBody>
        </p:sp>
      </p:grpSp>
      <p:pic>
        <p:nvPicPr>
          <p:cNvPr id="2560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413" y="1558925"/>
            <a:ext cx="8789987"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6050" y="1581150"/>
            <a:ext cx="87693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9"/>
          <p:cNvGrpSpPr>
            <a:grpSpLocks/>
          </p:cNvGrpSpPr>
          <p:nvPr/>
        </p:nvGrpSpPr>
        <p:grpSpPr bwMode="auto">
          <a:xfrm>
            <a:off x="128588" y="149225"/>
            <a:ext cx="8786812" cy="1374775"/>
            <a:chOff x="288977" y="355144"/>
            <a:chExt cx="8382000" cy="661312"/>
          </a:xfrm>
        </p:grpSpPr>
        <p:pic>
          <p:nvPicPr>
            <p:cNvPr id="2560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International Airport </a:t>
              </a:r>
            </a:p>
            <a:p>
              <a:pPr algn="ctr">
                <a:spcBef>
                  <a:spcPct val="0"/>
                </a:spcBef>
                <a:buFontTx/>
                <a:buNone/>
              </a:pPr>
              <a:r>
                <a:rPr lang="en-US" altLang="en-US" sz="2800" dirty="0">
                  <a:solidFill>
                    <a:schemeClr val="bg1"/>
                  </a:solidFill>
                </a:rPr>
                <a:t>PIT Innovation Campus Under Construction</a:t>
              </a:r>
            </a:p>
          </p:txBody>
        </p:sp>
      </p:grpSp>
      <p:pic>
        <p:nvPicPr>
          <p:cNvPr id="3" name="Picture 2">
            <a:extLst>
              <a:ext uri="{FF2B5EF4-FFF2-40B4-BE49-F238E27FC236}">
                <a16:creationId xmlns:a16="http://schemas.microsoft.com/office/drawing/2014/main" id="{C19C5C16-735E-4A9D-B57C-A18557D7FF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8946" y="4151802"/>
            <a:ext cx="3608265" cy="2706198"/>
          </a:xfrm>
          <a:prstGeom prst="rect">
            <a:avLst/>
          </a:prstGeom>
        </p:spPr>
      </p:pic>
      <p:pic>
        <p:nvPicPr>
          <p:cNvPr id="5" name="Picture 4">
            <a:extLst>
              <a:ext uri="{FF2B5EF4-FFF2-40B4-BE49-F238E27FC236}">
                <a16:creationId xmlns:a16="http://schemas.microsoft.com/office/drawing/2014/main" id="{761A85E7-F8CD-410A-B82D-3A994E5699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131" y="4216557"/>
            <a:ext cx="3521924" cy="2641443"/>
          </a:xfrm>
          <a:prstGeom prst="rect">
            <a:avLst/>
          </a:prstGeom>
        </p:spPr>
      </p:pic>
      <p:pic>
        <p:nvPicPr>
          <p:cNvPr id="8" name="Picture 7">
            <a:extLst>
              <a:ext uri="{FF2B5EF4-FFF2-40B4-BE49-F238E27FC236}">
                <a16:creationId xmlns:a16="http://schemas.microsoft.com/office/drawing/2014/main" id="{D2DA83EA-17E7-4E28-B760-A9B52D4341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131" y="1524000"/>
            <a:ext cx="3521924" cy="2706199"/>
          </a:xfrm>
          <a:prstGeom prst="rect">
            <a:avLst/>
          </a:prstGeom>
        </p:spPr>
      </p:pic>
      <p:pic>
        <p:nvPicPr>
          <p:cNvPr id="10" name="Picture 9">
            <a:extLst>
              <a:ext uri="{FF2B5EF4-FFF2-40B4-BE49-F238E27FC236}">
                <a16:creationId xmlns:a16="http://schemas.microsoft.com/office/drawing/2014/main" id="{AA0C838E-AEEE-4778-AC7F-72AD74C6CC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8946" y="1524000"/>
            <a:ext cx="3608265" cy="2627802"/>
          </a:xfrm>
          <a:prstGeom prst="rect">
            <a:avLst/>
          </a:prstGeom>
        </p:spPr>
      </p:pic>
    </p:spTree>
    <p:extLst>
      <p:ext uri="{BB962C8B-B14F-4D97-AF65-F5344CB8AC3E}">
        <p14:creationId xmlns:p14="http://schemas.microsoft.com/office/powerpoint/2010/main" val="2472025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9"/>
          <p:cNvGrpSpPr>
            <a:grpSpLocks/>
          </p:cNvGrpSpPr>
          <p:nvPr/>
        </p:nvGrpSpPr>
        <p:grpSpPr bwMode="auto">
          <a:xfrm>
            <a:off x="140879" y="228600"/>
            <a:ext cx="8786812" cy="1374775"/>
            <a:chOff x="288977" y="355144"/>
            <a:chExt cx="8382000" cy="661312"/>
          </a:xfrm>
        </p:grpSpPr>
        <p:pic>
          <p:nvPicPr>
            <p:cNvPr id="26628"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International Airport  </a:t>
              </a:r>
            </a:p>
            <a:p>
              <a:pPr algn="ctr">
                <a:spcBef>
                  <a:spcPct val="0"/>
                </a:spcBef>
                <a:buFontTx/>
                <a:buNone/>
              </a:pPr>
              <a:r>
                <a:rPr lang="en-US" altLang="en-US" sz="4000" dirty="0">
                  <a:solidFill>
                    <a:schemeClr val="bg1"/>
                  </a:solidFill>
                </a:rPr>
                <a:t>PIT Innovation Campus Rendering</a:t>
              </a:r>
            </a:p>
          </p:txBody>
        </p:sp>
      </p:grpSp>
      <p:pic>
        <p:nvPicPr>
          <p:cNvPr id="2662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711" y="1752600"/>
            <a:ext cx="878681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11325"/>
            <a:ext cx="8342313"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9"/>
          <p:cNvGrpSpPr>
            <a:grpSpLocks/>
          </p:cNvGrpSpPr>
          <p:nvPr/>
        </p:nvGrpSpPr>
        <p:grpSpPr bwMode="auto">
          <a:xfrm>
            <a:off x="179388" y="76200"/>
            <a:ext cx="8883650" cy="1524000"/>
            <a:chOff x="288977" y="355144"/>
            <a:chExt cx="8382000" cy="661312"/>
          </a:xfrm>
        </p:grpSpPr>
        <p:pic>
          <p:nvPicPr>
            <p:cNvPr id="30725"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Spaces Corners South/Rayburn Township Waterline Extension Project</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4" name="Picture 3">
            <a:extLst>
              <a:ext uri="{FF2B5EF4-FFF2-40B4-BE49-F238E27FC236}">
                <a16:creationId xmlns:a16="http://schemas.microsoft.com/office/drawing/2014/main" id="{EEE96DE7-7FF4-45C0-AFE3-4CB8A70C28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519" y="1678533"/>
            <a:ext cx="7696200" cy="5029484"/>
          </a:xfrm>
          <a:prstGeom prst="rect">
            <a:avLst/>
          </a:prstGeom>
        </p:spPr>
      </p:pic>
    </p:spTree>
    <p:extLst>
      <p:ext uri="{BB962C8B-B14F-4D97-AF65-F5344CB8AC3E}">
        <p14:creationId xmlns:p14="http://schemas.microsoft.com/office/powerpoint/2010/main" val="82344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662E5B24-55D4-43EF-82F8-C981837C67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 y="1668175"/>
            <a:ext cx="8986838" cy="5078741"/>
          </a:xfrm>
          <a:prstGeom prst="rect">
            <a:avLst/>
          </a:prstGeom>
        </p:spPr>
      </p:pic>
    </p:spTree>
    <p:extLst>
      <p:ext uri="{BB962C8B-B14F-4D97-AF65-F5344CB8AC3E}">
        <p14:creationId xmlns:p14="http://schemas.microsoft.com/office/powerpoint/2010/main" val="577007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685D5587-4A19-42E2-84CD-7D91F6459B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668175"/>
            <a:ext cx="8986838" cy="5113625"/>
          </a:xfrm>
          <a:prstGeom prst="rect">
            <a:avLst/>
          </a:prstGeom>
        </p:spPr>
      </p:pic>
    </p:spTree>
    <p:extLst>
      <p:ext uri="{BB962C8B-B14F-4D97-AF65-F5344CB8AC3E}">
        <p14:creationId xmlns:p14="http://schemas.microsoft.com/office/powerpoint/2010/main" val="2538263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C2D0C314-5046-4F4C-B112-0E64A8952A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668175"/>
            <a:ext cx="8986838" cy="5120508"/>
          </a:xfrm>
          <a:prstGeom prst="rect">
            <a:avLst/>
          </a:prstGeom>
        </p:spPr>
      </p:pic>
    </p:spTree>
    <p:extLst>
      <p:ext uri="{BB962C8B-B14F-4D97-AF65-F5344CB8AC3E}">
        <p14:creationId xmlns:p14="http://schemas.microsoft.com/office/powerpoint/2010/main" val="3971957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88925" y="1370013"/>
            <a:ext cx="8431213" cy="4724400"/>
          </a:xfrm>
        </p:spPr>
        <p:txBody>
          <a:bodyPr/>
          <a:lstStyle/>
          <a:p>
            <a:pPr eaLnBrk="1" hangingPunct="1">
              <a:spcBef>
                <a:spcPct val="0"/>
              </a:spcBef>
              <a:defRPr/>
            </a:pPr>
            <a:r>
              <a:rPr lang="en-US" dirty="0"/>
              <a:t>$30 million Pilot Grant awarded to PA in 2016.</a:t>
            </a:r>
          </a:p>
          <a:p>
            <a:pPr eaLnBrk="1" hangingPunct="1">
              <a:spcBef>
                <a:spcPct val="0"/>
              </a:spcBef>
              <a:defRPr/>
            </a:pPr>
            <a:r>
              <a:rPr lang="en-US" dirty="0"/>
              <a:t>14 projects initially proposed.</a:t>
            </a:r>
          </a:p>
          <a:p>
            <a:pPr eaLnBrk="1" hangingPunct="1">
              <a:spcBef>
                <a:spcPct val="0"/>
              </a:spcBef>
              <a:defRPr/>
            </a:pPr>
            <a:r>
              <a:rPr lang="en-US" dirty="0"/>
              <a:t>Located in 10 counties.</a:t>
            </a:r>
          </a:p>
          <a:p>
            <a:pPr eaLnBrk="1" hangingPunct="1">
              <a:spcBef>
                <a:spcPct val="0"/>
              </a:spcBef>
              <a:defRPr/>
            </a:pPr>
            <a:r>
              <a:rPr lang="en-US" dirty="0"/>
              <a:t>PA allocated majority of funds for SMCRA Title IV eligible AML &amp; AMD problems.</a:t>
            </a:r>
          </a:p>
          <a:p>
            <a:pPr eaLnBrk="1" hangingPunct="1">
              <a:spcBef>
                <a:spcPct val="0"/>
              </a:spcBef>
              <a:defRPr/>
            </a:pPr>
            <a:r>
              <a:rPr lang="en-US" dirty="0"/>
              <a:t>Project partners were responsible to complete the non-AML economic development aspects of the projects.</a:t>
            </a:r>
          </a:p>
          <a:p>
            <a:pPr eaLnBrk="1" hangingPunct="1">
              <a:spcBef>
                <a:spcPct val="0"/>
              </a:spcBef>
              <a:defRPr/>
            </a:pPr>
            <a:endParaRPr lang="en-US" dirty="0"/>
          </a:p>
          <a:p>
            <a:pPr eaLnBrk="1" hangingPunct="1">
              <a:spcBef>
                <a:spcPct val="0"/>
              </a:spcBef>
              <a:defRPr/>
            </a:pPr>
            <a:endParaRPr lang="en-US" sz="1600" dirty="0"/>
          </a:p>
          <a:p>
            <a:pPr eaLnBrk="1" hangingPunct="1">
              <a:lnSpc>
                <a:spcPct val="150000"/>
              </a:lnSpc>
              <a:spcBef>
                <a:spcPct val="0"/>
              </a:spcBef>
              <a:defRPr/>
            </a:pPr>
            <a:endParaRPr lang="en-US" dirty="0"/>
          </a:p>
          <a:p>
            <a:pPr marL="0" indent="0">
              <a:buFont typeface="Arial" charset="0"/>
              <a:buNone/>
              <a:defRPr/>
            </a:pPr>
            <a:endParaRPr lang="en-US" b="1" dirty="0"/>
          </a:p>
        </p:txBody>
      </p:sp>
      <p:pic>
        <p:nvPicPr>
          <p:cNvPr id="1229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584676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288925" y="355600"/>
            <a:ext cx="8382000" cy="787400"/>
            <a:chOff x="288977" y="355144"/>
            <a:chExt cx="8382000" cy="661312"/>
          </a:xfrm>
        </p:grpSpPr>
        <p:pic>
          <p:nvPicPr>
            <p:cNvPr id="1229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PA’s Pilot Projects</a:t>
              </a: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C9D1A2DD-C271-4B71-B65F-599368DCFB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 y="1668176"/>
            <a:ext cx="8986838" cy="5113624"/>
          </a:xfrm>
          <a:prstGeom prst="rect">
            <a:avLst/>
          </a:prstGeom>
        </p:spPr>
      </p:pic>
    </p:spTree>
    <p:extLst>
      <p:ext uri="{BB962C8B-B14F-4D97-AF65-F5344CB8AC3E}">
        <p14:creationId xmlns:p14="http://schemas.microsoft.com/office/powerpoint/2010/main" val="369531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552A2046-7CD4-487F-9AC1-06BF340CF57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378" y="1668176"/>
            <a:ext cx="8981659" cy="5113624"/>
          </a:xfrm>
          <a:prstGeom prst="rect">
            <a:avLst/>
          </a:prstGeom>
        </p:spPr>
      </p:pic>
    </p:spTree>
    <p:extLst>
      <p:ext uri="{BB962C8B-B14F-4D97-AF65-F5344CB8AC3E}">
        <p14:creationId xmlns:p14="http://schemas.microsoft.com/office/powerpoint/2010/main" val="67366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3" name="Group 9"/>
          <p:cNvGrpSpPr>
            <a:grpSpLocks/>
          </p:cNvGrpSpPr>
          <p:nvPr/>
        </p:nvGrpSpPr>
        <p:grpSpPr bwMode="auto">
          <a:xfrm>
            <a:off x="76200" y="76200"/>
            <a:ext cx="8986838" cy="1524000"/>
            <a:chOff x="288977" y="355144"/>
            <a:chExt cx="8382000" cy="661312"/>
          </a:xfrm>
        </p:grpSpPr>
        <p:pic>
          <p:nvPicPr>
            <p:cNvPr id="30725"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Spaces Corners South/Rayburn Township Waterline Extension Project Construction</a:t>
              </a:r>
            </a:p>
          </p:txBody>
        </p:sp>
      </p:grpSp>
      <p:pic>
        <p:nvPicPr>
          <p:cNvPr id="3" name="Picture 2">
            <a:extLst>
              <a:ext uri="{FF2B5EF4-FFF2-40B4-BE49-F238E27FC236}">
                <a16:creationId xmlns:a16="http://schemas.microsoft.com/office/drawing/2014/main" id="{93BEF129-EC20-4814-B6C1-3983EAE57E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119" y="1668176"/>
            <a:ext cx="8001000" cy="5095869"/>
          </a:xfrm>
          <a:prstGeom prst="rect">
            <a:avLst/>
          </a:prstGeom>
        </p:spPr>
      </p:pic>
    </p:spTree>
    <p:extLst>
      <p:ext uri="{BB962C8B-B14F-4D97-AF65-F5344CB8AC3E}">
        <p14:creationId xmlns:p14="http://schemas.microsoft.com/office/powerpoint/2010/main" val="2804528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88" y="1746250"/>
            <a:ext cx="88804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9" name="Group 9"/>
          <p:cNvGrpSpPr>
            <a:grpSpLocks/>
          </p:cNvGrpSpPr>
          <p:nvPr/>
        </p:nvGrpSpPr>
        <p:grpSpPr bwMode="auto">
          <a:xfrm>
            <a:off x="179388" y="76200"/>
            <a:ext cx="8883650" cy="1524000"/>
            <a:chOff x="288977" y="355144"/>
            <a:chExt cx="8382000" cy="661312"/>
          </a:xfrm>
        </p:grpSpPr>
        <p:pic>
          <p:nvPicPr>
            <p:cNvPr id="39941"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Coal Refuse Pile Reclamation Project</a:t>
              </a:r>
            </a:p>
          </p:txBody>
        </p:sp>
      </p:grpSp>
      <p:sp>
        <p:nvSpPr>
          <p:cNvPr id="2" name="Oval 1">
            <a:extLst>
              <a:ext uri="{FF2B5EF4-FFF2-40B4-BE49-F238E27FC236}">
                <a16:creationId xmlns:a16="http://schemas.microsoft.com/office/drawing/2014/main" id="{97CEA7C8-7618-46D8-933D-1C87F9A88612}"/>
              </a:ext>
            </a:extLst>
          </p:cNvPr>
          <p:cNvSpPr/>
          <p:nvPr/>
        </p:nvSpPr>
        <p:spPr>
          <a:xfrm rot="651250">
            <a:off x="2026924" y="2451501"/>
            <a:ext cx="4266895" cy="191625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9"/>
          <p:cNvGrpSpPr>
            <a:grpSpLocks/>
          </p:cNvGrpSpPr>
          <p:nvPr/>
        </p:nvGrpSpPr>
        <p:grpSpPr bwMode="auto">
          <a:xfrm>
            <a:off x="128588" y="149225"/>
            <a:ext cx="8924925" cy="1374775"/>
            <a:chOff x="288977" y="355144"/>
            <a:chExt cx="8382000" cy="661312"/>
          </a:xfrm>
        </p:grpSpPr>
        <p:pic>
          <p:nvPicPr>
            <p:cNvPr id="40964"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Ehrenfeld Coal Refuse Pile Reclamation Project Newspaper Headline</a:t>
              </a:r>
            </a:p>
          </p:txBody>
        </p:sp>
      </p:grpSp>
      <p:pic>
        <p:nvPicPr>
          <p:cNvPr id="4096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588" y="1676400"/>
            <a:ext cx="8916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B1919-A4BF-4A89-BF31-0ED66CE0F1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987364"/>
            <a:ext cx="8991600" cy="5794436"/>
          </a:xfrm>
          <a:prstGeom prst="rect">
            <a:avLst/>
          </a:prstGeom>
        </p:spPr>
      </p:pic>
      <p:grpSp>
        <p:nvGrpSpPr>
          <p:cNvPr id="41988" name="Group 9"/>
          <p:cNvGrpSpPr>
            <a:grpSpLocks/>
          </p:cNvGrpSpPr>
          <p:nvPr/>
        </p:nvGrpSpPr>
        <p:grpSpPr bwMode="auto">
          <a:xfrm>
            <a:off x="76200" y="147638"/>
            <a:ext cx="8991600" cy="787400"/>
            <a:chOff x="288977" y="355144"/>
            <a:chExt cx="8382000" cy="661312"/>
          </a:xfrm>
        </p:grpSpPr>
        <p:pic>
          <p:nvPicPr>
            <p:cNvPr id="41989"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76200"/>
            <a:ext cx="89042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D15E20F3-ECCA-4612-8E8B-E212C55784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978320"/>
            <a:ext cx="8904287" cy="5803480"/>
          </a:xfrm>
          <a:prstGeom prst="rect">
            <a:avLst/>
          </a:prstGeom>
        </p:spPr>
      </p:pic>
    </p:spTree>
    <p:extLst>
      <p:ext uri="{BB962C8B-B14F-4D97-AF65-F5344CB8AC3E}">
        <p14:creationId xmlns:p14="http://schemas.microsoft.com/office/powerpoint/2010/main" val="135477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76200"/>
            <a:ext cx="8904287" cy="914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4D2D9963-93E4-40D2-9A44-BE5BADDA6D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54" y="1035085"/>
            <a:ext cx="8910945" cy="5715000"/>
          </a:xfrm>
          <a:prstGeom prst="rect">
            <a:avLst/>
          </a:prstGeom>
        </p:spPr>
      </p:pic>
    </p:spTree>
    <p:extLst>
      <p:ext uri="{BB962C8B-B14F-4D97-AF65-F5344CB8AC3E}">
        <p14:creationId xmlns:p14="http://schemas.microsoft.com/office/powerpoint/2010/main" val="240878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76200"/>
            <a:ext cx="8828087" cy="914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A4820D7B-846E-469E-B76C-31F1AD53E4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1062916"/>
            <a:ext cx="8828087" cy="5718884"/>
          </a:xfrm>
          <a:prstGeom prst="rect">
            <a:avLst/>
          </a:prstGeom>
        </p:spPr>
      </p:pic>
    </p:spTree>
    <p:extLst>
      <p:ext uri="{BB962C8B-B14F-4D97-AF65-F5344CB8AC3E}">
        <p14:creationId xmlns:p14="http://schemas.microsoft.com/office/powerpoint/2010/main" val="332159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76200"/>
            <a:ext cx="8828087" cy="914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4" name="Picture 3">
            <a:extLst>
              <a:ext uri="{FF2B5EF4-FFF2-40B4-BE49-F238E27FC236}">
                <a16:creationId xmlns:a16="http://schemas.microsoft.com/office/drawing/2014/main" id="{F5245AB6-D68D-423D-9551-850896E23A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790098"/>
            <a:ext cx="4356010" cy="3267008"/>
          </a:xfrm>
          <a:prstGeom prst="rect">
            <a:avLst/>
          </a:prstGeom>
        </p:spPr>
      </p:pic>
      <p:pic>
        <p:nvPicPr>
          <p:cNvPr id="6" name="Picture 5">
            <a:extLst>
              <a:ext uri="{FF2B5EF4-FFF2-40B4-BE49-F238E27FC236}">
                <a16:creationId xmlns:a16="http://schemas.microsoft.com/office/drawing/2014/main" id="{605CB73C-953F-461E-9C09-13319B42CE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513" y="1790098"/>
            <a:ext cx="4356010" cy="3267008"/>
          </a:xfrm>
          <a:prstGeom prst="rect">
            <a:avLst/>
          </a:prstGeom>
        </p:spPr>
      </p:pic>
    </p:spTree>
    <p:extLst>
      <p:ext uri="{BB962C8B-B14F-4D97-AF65-F5344CB8AC3E}">
        <p14:creationId xmlns:p14="http://schemas.microsoft.com/office/powerpoint/2010/main" val="2531962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2286000"/>
            <a:ext cx="8229600" cy="2819400"/>
          </a:xfrm>
        </p:spPr>
        <p:txBody>
          <a:bodyPr/>
          <a:lstStyle/>
          <a:p>
            <a:pPr eaLnBrk="1" hangingPunct="1">
              <a:spcBef>
                <a:spcPct val="0"/>
              </a:spcBef>
              <a:defRPr/>
            </a:pPr>
            <a:endParaRPr lang="en-US" dirty="0"/>
          </a:p>
          <a:p>
            <a:pPr marL="0" indent="0">
              <a:buFont typeface="Arial" charset="0"/>
              <a:buNone/>
              <a:defRPr/>
            </a:pPr>
            <a:endParaRPr lang="en-US" b="1" dirty="0"/>
          </a:p>
        </p:txBody>
      </p:sp>
      <p:grpSp>
        <p:nvGrpSpPr>
          <p:cNvPr id="15363" name="Group 9"/>
          <p:cNvGrpSpPr>
            <a:grpSpLocks/>
          </p:cNvGrpSpPr>
          <p:nvPr/>
        </p:nvGrpSpPr>
        <p:grpSpPr bwMode="auto">
          <a:xfrm>
            <a:off x="76200" y="152400"/>
            <a:ext cx="9023350" cy="863600"/>
            <a:chOff x="288977" y="355144"/>
            <a:chExt cx="8382000" cy="661312"/>
          </a:xfrm>
        </p:grpSpPr>
        <p:pic>
          <p:nvPicPr>
            <p:cNvPr id="1536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AML Pilot Projects Location Map</a:t>
              </a:r>
            </a:p>
          </p:txBody>
        </p:sp>
      </p:grpSp>
      <p:pic>
        <p:nvPicPr>
          <p:cNvPr id="2" name="Picture 1">
            <a:extLst>
              <a:ext uri="{FF2B5EF4-FFF2-40B4-BE49-F238E27FC236}">
                <a16:creationId xmlns:a16="http://schemas.microsoft.com/office/drawing/2014/main" id="{BBD175A3-78CC-4415-B400-14594E5EF1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853545"/>
            <a:ext cx="8972098" cy="59707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76200"/>
            <a:ext cx="8904287" cy="9398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9747A774-CE75-4BC7-B2D5-D9F6192CD7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57919"/>
            <a:ext cx="8904287" cy="5723881"/>
          </a:xfrm>
          <a:prstGeom prst="rect">
            <a:avLst/>
          </a:prstGeom>
        </p:spPr>
      </p:pic>
    </p:spTree>
    <p:extLst>
      <p:ext uri="{BB962C8B-B14F-4D97-AF65-F5344CB8AC3E}">
        <p14:creationId xmlns:p14="http://schemas.microsoft.com/office/powerpoint/2010/main" val="395414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8280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76F38913-7E53-4112-88E0-ED00A8C8A3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1054520"/>
            <a:ext cx="8828087" cy="5715000"/>
          </a:xfrm>
          <a:prstGeom prst="rect">
            <a:avLst/>
          </a:prstGeom>
        </p:spPr>
      </p:pic>
    </p:spTree>
    <p:extLst>
      <p:ext uri="{BB962C8B-B14F-4D97-AF65-F5344CB8AC3E}">
        <p14:creationId xmlns:p14="http://schemas.microsoft.com/office/powerpoint/2010/main" val="202453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8280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4" name="Picture 3">
            <a:extLst>
              <a:ext uri="{FF2B5EF4-FFF2-40B4-BE49-F238E27FC236}">
                <a16:creationId xmlns:a16="http://schemas.microsoft.com/office/drawing/2014/main" id="{D5C2CE28-E267-476A-BB98-214FD4C705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3512" y="1085592"/>
            <a:ext cx="8828087" cy="5620008"/>
          </a:xfrm>
          <a:prstGeom prst="rect">
            <a:avLst/>
          </a:prstGeom>
        </p:spPr>
      </p:pic>
    </p:spTree>
    <p:extLst>
      <p:ext uri="{BB962C8B-B14F-4D97-AF65-F5344CB8AC3E}">
        <p14:creationId xmlns:p14="http://schemas.microsoft.com/office/powerpoint/2010/main" val="1313503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8280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Ehrenfeld Construction</a:t>
              </a:r>
            </a:p>
          </p:txBody>
        </p:sp>
      </p:grpSp>
      <p:pic>
        <p:nvPicPr>
          <p:cNvPr id="3" name="Picture 2">
            <a:extLst>
              <a:ext uri="{FF2B5EF4-FFF2-40B4-BE49-F238E27FC236}">
                <a16:creationId xmlns:a16="http://schemas.microsoft.com/office/drawing/2014/main" id="{BFA69130-1CD1-4732-B11E-731CC54D3B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1027498"/>
            <a:ext cx="7620000" cy="5715000"/>
          </a:xfrm>
          <a:prstGeom prst="rect">
            <a:avLst/>
          </a:prstGeom>
        </p:spPr>
      </p:pic>
    </p:spTree>
    <p:extLst>
      <p:ext uri="{BB962C8B-B14F-4D97-AF65-F5344CB8AC3E}">
        <p14:creationId xmlns:p14="http://schemas.microsoft.com/office/powerpoint/2010/main" val="4084879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6" descr="tresckow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752600"/>
            <a:ext cx="8839200" cy="4953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59550" y="4645025"/>
            <a:ext cx="2236788" cy="8302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CanDo/McAdoo</a:t>
            </a:r>
          </a:p>
          <a:p>
            <a:pPr>
              <a:defRPr/>
            </a:pPr>
            <a:r>
              <a:rPr lang="en-US" sz="2400" b="1" dirty="0">
                <a:solidFill>
                  <a:srgbClr val="FF0000"/>
                </a:solidFill>
              </a:rPr>
              <a:t> Industrial Park</a:t>
            </a:r>
          </a:p>
        </p:txBody>
      </p:sp>
      <p:cxnSp>
        <p:nvCxnSpPr>
          <p:cNvPr id="15" name="Straight Arrow Connector 14"/>
          <p:cNvCxnSpPr/>
          <p:nvPr/>
        </p:nvCxnSpPr>
        <p:spPr>
          <a:xfrm flipH="1">
            <a:off x="4953000" y="4953000"/>
            <a:ext cx="1628775" cy="228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019800" y="2811463"/>
            <a:ext cx="1219200" cy="141763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48400" y="2349500"/>
            <a:ext cx="2338388" cy="4619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Tresckow Project</a:t>
            </a:r>
          </a:p>
        </p:txBody>
      </p:sp>
      <p:sp>
        <p:nvSpPr>
          <p:cNvPr id="9" name="TextBox 8"/>
          <p:cNvSpPr txBox="1"/>
          <p:nvPr/>
        </p:nvSpPr>
        <p:spPr>
          <a:xfrm>
            <a:off x="1905000" y="2497138"/>
            <a:ext cx="2865438" cy="461962"/>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Beaver Brook Project</a:t>
            </a:r>
          </a:p>
        </p:txBody>
      </p:sp>
      <p:cxnSp>
        <p:nvCxnSpPr>
          <p:cNvPr id="5" name="Straight Arrow Connector 4"/>
          <p:cNvCxnSpPr/>
          <p:nvPr/>
        </p:nvCxnSpPr>
        <p:spPr>
          <a:xfrm>
            <a:off x="3886200" y="2959100"/>
            <a:ext cx="357188" cy="16129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6089" name="Group 9"/>
          <p:cNvGrpSpPr>
            <a:grpSpLocks/>
          </p:cNvGrpSpPr>
          <p:nvPr/>
        </p:nvGrpSpPr>
        <p:grpSpPr bwMode="auto">
          <a:xfrm>
            <a:off x="152400" y="152400"/>
            <a:ext cx="8839200" cy="1447800"/>
            <a:chOff x="288977" y="355144"/>
            <a:chExt cx="8382000" cy="661312"/>
          </a:xfrm>
        </p:grpSpPr>
        <p:pic>
          <p:nvPicPr>
            <p:cNvPr id="46091"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Tresckow/Beaver Brook Surface Mine Restoration Project</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9"/>
          <p:cNvGrpSpPr>
            <a:grpSpLocks/>
          </p:cNvGrpSpPr>
          <p:nvPr/>
        </p:nvGrpSpPr>
        <p:grpSpPr bwMode="auto">
          <a:xfrm>
            <a:off x="163513" y="355600"/>
            <a:ext cx="8836025" cy="660400"/>
            <a:chOff x="288977" y="355144"/>
            <a:chExt cx="8382000" cy="661312"/>
          </a:xfrm>
        </p:grpSpPr>
        <p:pic>
          <p:nvPicPr>
            <p:cNvPr id="47108"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Tresckow Pit</a:t>
              </a:r>
            </a:p>
          </p:txBody>
        </p:sp>
      </p:grpSp>
      <p:pic>
        <p:nvPicPr>
          <p:cNvPr id="47107" name="Picture 2" descr="C:\Users\ecavazza\Documents\Bureau Director\Website\Photos\AMLPHOTOS\DangerousHighwall\Tresckow_Pit3-TJ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038" y="1163638"/>
            <a:ext cx="88265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Tresckow South Highwall Reclamation</a:t>
              </a:r>
            </a:p>
          </p:txBody>
        </p:sp>
      </p:grpSp>
      <p:pic>
        <p:nvPicPr>
          <p:cNvPr id="3" name="Picture 2">
            <a:extLst>
              <a:ext uri="{FF2B5EF4-FFF2-40B4-BE49-F238E27FC236}">
                <a16:creationId xmlns:a16="http://schemas.microsoft.com/office/drawing/2014/main" id="{C9208CE4-FA3B-4AB9-A147-D43E4344F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81152"/>
            <a:ext cx="8751887" cy="5624447"/>
          </a:xfrm>
          <a:prstGeom prst="rect">
            <a:avLst/>
          </a:prstGeom>
        </p:spPr>
      </p:pic>
    </p:spTree>
    <p:extLst>
      <p:ext uri="{BB962C8B-B14F-4D97-AF65-F5344CB8AC3E}">
        <p14:creationId xmlns:p14="http://schemas.microsoft.com/office/powerpoint/2010/main" val="3088159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Tresckow South Highwall Reclamation</a:t>
              </a:r>
            </a:p>
          </p:txBody>
        </p:sp>
      </p:grpSp>
      <p:pic>
        <p:nvPicPr>
          <p:cNvPr id="3" name="Picture 2">
            <a:extLst>
              <a:ext uri="{FF2B5EF4-FFF2-40B4-BE49-F238E27FC236}">
                <a16:creationId xmlns:a16="http://schemas.microsoft.com/office/drawing/2014/main" id="{EA303578-9BA5-4385-9D54-C476B6EE8C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1054519"/>
            <a:ext cx="8751888" cy="5706665"/>
          </a:xfrm>
          <a:prstGeom prst="rect">
            <a:avLst/>
          </a:prstGeom>
        </p:spPr>
      </p:pic>
    </p:spTree>
    <p:extLst>
      <p:ext uri="{BB962C8B-B14F-4D97-AF65-F5344CB8AC3E}">
        <p14:creationId xmlns:p14="http://schemas.microsoft.com/office/powerpoint/2010/main" val="344014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Tresckow South Highwall Reclamation</a:t>
              </a:r>
            </a:p>
          </p:txBody>
        </p:sp>
      </p:grpSp>
      <p:pic>
        <p:nvPicPr>
          <p:cNvPr id="3" name="Picture 2">
            <a:extLst>
              <a:ext uri="{FF2B5EF4-FFF2-40B4-BE49-F238E27FC236}">
                <a16:creationId xmlns:a16="http://schemas.microsoft.com/office/drawing/2014/main" id="{8236BDD4-8192-402F-A1AF-A3174DBE4D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3513" y="1054520"/>
            <a:ext cx="8751887" cy="5727280"/>
          </a:xfrm>
          <a:prstGeom prst="rect">
            <a:avLst/>
          </a:prstGeom>
        </p:spPr>
      </p:pic>
    </p:spTree>
    <p:extLst>
      <p:ext uri="{BB962C8B-B14F-4D97-AF65-F5344CB8AC3E}">
        <p14:creationId xmlns:p14="http://schemas.microsoft.com/office/powerpoint/2010/main" val="374581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8280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Pine Grove Waterline Construction</a:t>
              </a:r>
            </a:p>
          </p:txBody>
        </p:sp>
      </p:grpSp>
      <p:pic>
        <p:nvPicPr>
          <p:cNvPr id="3" name="Picture 2">
            <a:extLst>
              <a:ext uri="{FF2B5EF4-FFF2-40B4-BE49-F238E27FC236}">
                <a16:creationId xmlns:a16="http://schemas.microsoft.com/office/drawing/2014/main" id="{9674F33C-E533-4890-BF7F-3C26C256A8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54520"/>
            <a:ext cx="8828087" cy="5651080"/>
          </a:xfrm>
          <a:prstGeom prst="rect">
            <a:avLst/>
          </a:prstGeom>
        </p:spPr>
      </p:pic>
    </p:spTree>
    <p:extLst>
      <p:ext uri="{BB962C8B-B14F-4D97-AF65-F5344CB8AC3E}">
        <p14:creationId xmlns:p14="http://schemas.microsoft.com/office/powerpoint/2010/main" val="214901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88925" y="1370013"/>
            <a:ext cx="8431213" cy="4724400"/>
          </a:xfrm>
        </p:spPr>
        <p:txBody>
          <a:bodyPr/>
          <a:lstStyle/>
          <a:p>
            <a:pPr eaLnBrk="1" hangingPunct="1">
              <a:spcBef>
                <a:spcPct val="0"/>
              </a:spcBef>
              <a:defRPr/>
            </a:pPr>
            <a:r>
              <a:rPr lang="en-US" dirty="0"/>
              <a:t>Several Industrial Development or Business Park Opportunities</a:t>
            </a:r>
          </a:p>
          <a:p>
            <a:pPr eaLnBrk="1" hangingPunct="1">
              <a:spcBef>
                <a:spcPct val="0"/>
              </a:spcBef>
              <a:defRPr/>
            </a:pPr>
            <a:endParaRPr lang="en-US" sz="1600" dirty="0"/>
          </a:p>
          <a:p>
            <a:pPr eaLnBrk="1" hangingPunct="1">
              <a:spcBef>
                <a:spcPct val="0"/>
              </a:spcBef>
              <a:defRPr/>
            </a:pPr>
            <a:r>
              <a:rPr lang="en-US" dirty="0"/>
              <a:t>Significant Stream Water Quality Improvement  and Restored Fisheries</a:t>
            </a:r>
          </a:p>
          <a:p>
            <a:pPr eaLnBrk="1" hangingPunct="1">
              <a:spcBef>
                <a:spcPct val="0"/>
              </a:spcBef>
              <a:defRPr/>
            </a:pPr>
            <a:endParaRPr lang="en-US" sz="800" dirty="0"/>
          </a:p>
          <a:p>
            <a:pPr eaLnBrk="1" hangingPunct="1">
              <a:lnSpc>
                <a:spcPct val="150000"/>
              </a:lnSpc>
              <a:spcBef>
                <a:spcPct val="0"/>
              </a:spcBef>
              <a:defRPr/>
            </a:pPr>
            <a:r>
              <a:rPr lang="en-US" dirty="0"/>
              <a:t>Mine Pool Geothermal Project</a:t>
            </a:r>
          </a:p>
          <a:p>
            <a:pPr eaLnBrk="1" hangingPunct="1">
              <a:lnSpc>
                <a:spcPct val="150000"/>
              </a:lnSpc>
              <a:spcBef>
                <a:spcPct val="0"/>
              </a:spcBef>
              <a:defRPr/>
            </a:pPr>
            <a:r>
              <a:rPr lang="en-US" dirty="0"/>
              <a:t>MicroHydro Plant and Municipal Water Supply</a:t>
            </a:r>
          </a:p>
          <a:p>
            <a:pPr eaLnBrk="1" hangingPunct="1">
              <a:lnSpc>
                <a:spcPct val="150000"/>
              </a:lnSpc>
              <a:spcBef>
                <a:spcPct val="0"/>
              </a:spcBef>
              <a:defRPr/>
            </a:pPr>
            <a:r>
              <a:rPr lang="en-US" dirty="0"/>
              <a:t>Restored Public Lands</a:t>
            </a:r>
          </a:p>
          <a:p>
            <a:pPr eaLnBrk="1" hangingPunct="1">
              <a:lnSpc>
                <a:spcPct val="150000"/>
              </a:lnSpc>
              <a:spcBef>
                <a:spcPct val="0"/>
              </a:spcBef>
              <a:defRPr/>
            </a:pPr>
            <a:endParaRPr lang="en-US" dirty="0"/>
          </a:p>
          <a:p>
            <a:pPr marL="0" indent="0">
              <a:buFont typeface="Arial" charset="0"/>
              <a:buNone/>
              <a:defRPr/>
            </a:pPr>
            <a:endParaRPr lang="en-US" b="1" dirty="0"/>
          </a:p>
        </p:txBody>
      </p:sp>
      <p:pic>
        <p:nvPicPr>
          <p:cNvPr id="1229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584676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288925" y="355600"/>
            <a:ext cx="8382000" cy="787400"/>
            <a:chOff x="288977" y="355144"/>
            <a:chExt cx="8382000" cy="661312"/>
          </a:xfrm>
        </p:grpSpPr>
        <p:pic>
          <p:nvPicPr>
            <p:cNvPr id="1229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Tree>
    <p:extLst>
      <p:ext uri="{BB962C8B-B14F-4D97-AF65-F5344CB8AC3E}">
        <p14:creationId xmlns:p14="http://schemas.microsoft.com/office/powerpoint/2010/main" val="417990601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Waterline Construction</a:t>
              </a:r>
            </a:p>
          </p:txBody>
        </p:sp>
      </p:grpSp>
      <p:pic>
        <p:nvPicPr>
          <p:cNvPr id="4" name="Picture 3">
            <a:extLst>
              <a:ext uri="{FF2B5EF4-FFF2-40B4-BE49-F238E27FC236}">
                <a16:creationId xmlns:a16="http://schemas.microsoft.com/office/drawing/2014/main" id="{350077FE-81DC-4135-B52B-4EA718286A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399" y="1054520"/>
            <a:ext cx="4453974" cy="3971925"/>
          </a:xfrm>
          <a:prstGeom prst="rect">
            <a:avLst/>
          </a:prstGeom>
        </p:spPr>
      </p:pic>
      <p:pic>
        <p:nvPicPr>
          <p:cNvPr id="6" name="Picture 5">
            <a:extLst>
              <a:ext uri="{FF2B5EF4-FFF2-40B4-BE49-F238E27FC236}">
                <a16:creationId xmlns:a16="http://schemas.microsoft.com/office/drawing/2014/main" id="{0F4F3141-5EC8-47AA-989E-37F4264A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6759" y="1600200"/>
            <a:ext cx="4165600" cy="3390900"/>
          </a:xfrm>
          <a:prstGeom prst="rect">
            <a:avLst/>
          </a:prstGeom>
        </p:spPr>
      </p:pic>
      <p:sp>
        <p:nvSpPr>
          <p:cNvPr id="7" name="TextBox 6">
            <a:extLst>
              <a:ext uri="{FF2B5EF4-FFF2-40B4-BE49-F238E27FC236}">
                <a16:creationId xmlns:a16="http://schemas.microsoft.com/office/drawing/2014/main" id="{067DDF49-2155-46C0-A93B-C61F0A1D57BF}"/>
              </a:ext>
            </a:extLst>
          </p:cNvPr>
          <p:cNvSpPr txBox="1"/>
          <p:nvPr/>
        </p:nvSpPr>
        <p:spPr>
          <a:xfrm>
            <a:off x="198399" y="5410200"/>
            <a:ext cx="8751887" cy="707886"/>
          </a:xfrm>
          <a:prstGeom prst="rect">
            <a:avLst/>
          </a:prstGeom>
          <a:noFill/>
        </p:spPr>
        <p:txBody>
          <a:bodyPr wrap="square" rtlCol="0">
            <a:spAutoFit/>
          </a:bodyPr>
          <a:lstStyle/>
          <a:p>
            <a:r>
              <a:rPr lang="en-US" sz="2000" dirty="0"/>
              <a:t>Pine Grove -Horizonal Boring Utilized, Pump Stations, 125 home, approximately 20 miles of waterline installed  </a:t>
            </a:r>
          </a:p>
        </p:txBody>
      </p:sp>
    </p:spTree>
    <p:extLst>
      <p:ext uri="{BB962C8B-B14F-4D97-AF65-F5344CB8AC3E}">
        <p14:creationId xmlns:p14="http://schemas.microsoft.com/office/powerpoint/2010/main" val="56694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828800"/>
            <a:ext cx="882015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9"/>
          <p:cNvGrpSpPr>
            <a:grpSpLocks/>
          </p:cNvGrpSpPr>
          <p:nvPr/>
        </p:nvGrpSpPr>
        <p:grpSpPr bwMode="auto">
          <a:xfrm>
            <a:off x="179388" y="76200"/>
            <a:ext cx="8883650" cy="1524000"/>
            <a:chOff x="288977" y="355144"/>
            <a:chExt cx="8382000" cy="661312"/>
          </a:xfrm>
        </p:grpSpPr>
        <p:pic>
          <p:nvPicPr>
            <p:cNvPr id="53253"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Pine Grove North/Lawrence Township Waterline Extension Project</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676400"/>
            <a:ext cx="88979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9"/>
          <p:cNvGrpSpPr>
            <a:grpSpLocks/>
          </p:cNvGrpSpPr>
          <p:nvPr/>
        </p:nvGrpSpPr>
        <p:grpSpPr bwMode="auto">
          <a:xfrm>
            <a:off x="179388" y="76200"/>
            <a:ext cx="8883650" cy="1524000"/>
            <a:chOff x="288977" y="355144"/>
            <a:chExt cx="8382000" cy="661312"/>
          </a:xfrm>
        </p:grpSpPr>
        <p:pic>
          <p:nvPicPr>
            <p:cNvPr id="56325"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Fran Contracting Surface Mine Restoration Project </a:t>
              </a:r>
              <a:r>
                <a:rPr lang="en-US" altLang="en-US" sz="3600" dirty="0">
                  <a:solidFill>
                    <a:schemeClr val="bg1"/>
                  </a:solidFill>
                </a:rPr>
                <a:t>(Rock and Camp Runs)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588" y="1600200"/>
            <a:ext cx="8926512"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7" name="Group 9"/>
          <p:cNvGrpSpPr>
            <a:grpSpLocks/>
          </p:cNvGrpSpPr>
          <p:nvPr/>
        </p:nvGrpSpPr>
        <p:grpSpPr bwMode="auto">
          <a:xfrm>
            <a:off x="128588" y="149225"/>
            <a:ext cx="8924925" cy="1374775"/>
            <a:chOff x="288977" y="355144"/>
            <a:chExt cx="8382000" cy="661312"/>
          </a:xfrm>
        </p:grpSpPr>
        <p:pic>
          <p:nvPicPr>
            <p:cNvPr id="57350"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Fran Contracting Surface Mine Restoration Project </a:t>
              </a:r>
              <a:r>
                <a:rPr lang="en-US" altLang="en-US" sz="3600" dirty="0">
                  <a:solidFill>
                    <a:schemeClr val="bg1"/>
                  </a:solidFill>
                </a:rPr>
                <a:t>(Rock and Camp Runs)</a:t>
              </a:r>
            </a:p>
          </p:txBody>
        </p:sp>
      </p:grpSp>
      <p:cxnSp>
        <p:nvCxnSpPr>
          <p:cNvPr id="4" name="Straight Arrow Connector 3"/>
          <p:cNvCxnSpPr/>
          <p:nvPr/>
        </p:nvCxnSpPr>
        <p:spPr>
          <a:xfrm>
            <a:off x="1524000" y="2627313"/>
            <a:ext cx="1752600" cy="168433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5275" y="1828800"/>
            <a:ext cx="3370263" cy="8302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Fran Contracting Surface</a:t>
            </a:r>
          </a:p>
          <a:p>
            <a:pPr>
              <a:defRPr/>
            </a:pPr>
            <a:r>
              <a:rPr lang="en-US" sz="2400" b="1" dirty="0">
                <a:solidFill>
                  <a:srgbClr val="FF0000"/>
                </a:solidFill>
              </a:rPr>
              <a:t>Mine Restoration Project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800" dirty="0">
                  <a:solidFill>
                    <a:schemeClr val="bg1"/>
                  </a:solidFill>
                </a:rPr>
                <a:t>Fran Project Construction- Alkaline addition 160 K </a:t>
              </a:r>
            </a:p>
          </p:txBody>
        </p:sp>
      </p:grpSp>
      <p:pic>
        <p:nvPicPr>
          <p:cNvPr id="3" name="Picture 2">
            <a:extLst>
              <a:ext uri="{FF2B5EF4-FFF2-40B4-BE49-F238E27FC236}">
                <a16:creationId xmlns:a16="http://schemas.microsoft.com/office/drawing/2014/main" id="{780D526A-8012-44C0-BAB8-967D0B12D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54520"/>
            <a:ext cx="8751887" cy="5651080"/>
          </a:xfrm>
          <a:prstGeom prst="rect">
            <a:avLst/>
          </a:prstGeom>
        </p:spPr>
      </p:pic>
    </p:spTree>
    <p:extLst>
      <p:ext uri="{BB962C8B-B14F-4D97-AF65-F5344CB8AC3E}">
        <p14:creationId xmlns:p14="http://schemas.microsoft.com/office/powerpoint/2010/main" val="1732935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Fran Project Construction</a:t>
              </a:r>
            </a:p>
          </p:txBody>
        </p:sp>
      </p:grpSp>
      <p:pic>
        <p:nvPicPr>
          <p:cNvPr id="3" name="Picture 2">
            <a:extLst>
              <a:ext uri="{FF2B5EF4-FFF2-40B4-BE49-F238E27FC236}">
                <a16:creationId xmlns:a16="http://schemas.microsoft.com/office/drawing/2014/main" id="{586670B6-C6D4-4135-B64A-0A1E726A13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62658"/>
            <a:ext cx="8751887" cy="5719142"/>
          </a:xfrm>
          <a:prstGeom prst="rect">
            <a:avLst/>
          </a:prstGeom>
        </p:spPr>
      </p:pic>
    </p:spTree>
    <p:extLst>
      <p:ext uri="{BB962C8B-B14F-4D97-AF65-F5344CB8AC3E}">
        <p14:creationId xmlns:p14="http://schemas.microsoft.com/office/powerpoint/2010/main" val="1156049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Fran Project Construction</a:t>
              </a:r>
            </a:p>
          </p:txBody>
        </p:sp>
      </p:grpSp>
      <p:pic>
        <p:nvPicPr>
          <p:cNvPr id="3" name="Picture 2">
            <a:extLst>
              <a:ext uri="{FF2B5EF4-FFF2-40B4-BE49-F238E27FC236}">
                <a16:creationId xmlns:a16="http://schemas.microsoft.com/office/drawing/2014/main" id="{2F9F00E0-C5C8-4DF1-A870-6F9534046A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1054520"/>
            <a:ext cx="8751887" cy="5727280"/>
          </a:xfrm>
          <a:prstGeom prst="rect">
            <a:avLst/>
          </a:prstGeom>
        </p:spPr>
      </p:pic>
    </p:spTree>
    <p:extLst>
      <p:ext uri="{BB962C8B-B14F-4D97-AF65-F5344CB8AC3E}">
        <p14:creationId xmlns:p14="http://schemas.microsoft.com/office/powerpoint/2010/main" val="54199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ging banner">
            <a:extLst>
              <a:ext uri="{FF2B5EF4-FFF2-40B4-BE49-F238E27FC236}">
                <a16:creationId xmlns:a16="http://schemas.microsoft.com/office/drawing/2014/main" id="{E272031C-C0B5-46A2-945F-FC411E931A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907" y="235392"/>
            <a:ext cx="7499082" cy="55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DEP-rgb">
            <a:extLst>
              <a:ext uri="{FF2B5EF4-FFF2-40B4-BE49-F238E27FC236}">
                <a16:creationId xmlns:a16="http://schemas.microsoft.com/office/drawing/2014/main" id="{DB5A0BB6-2D3C-4DBA-9F4F-F4B321C24A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00" y="6325299"/>
            <a:ext cx="1408006" cy="2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a:extLst>
              <a:ext uri="{FF2B5EF4-FFF2-40B4-BE49-F238E27FC236}">
                <a16:creationId xmlns:a16="http://schemas.microsoft.com/office/drawing/2014/main" id="{0038BF49-4632-4B8C-BE73-84DD93E558F7}"/>
              </a:ext>
            </a:extLst>
          </p:cNvPr>
          <p:cNvGraphicFramePr>
            <a:graphicFrameLocks/>
          </p:cNvGraphicFramePr>
          <p:nvPr>
            <p:extLst>
              <p:ext uri="{D42A27DB-BD31-4B8C-83A1-F6EECF244321}">
                <p14:modId xmlns:p14="http://schemas.microsoft.com/office/powerpoint/2010/main" val="1963411208"/>
              </p:ext>
            </p:extLst>
          </p:nvPr>
        </p:nvGraphicFramePr>
        <p:xfrm>
          <a:off x="175381" y="858231"/>
          <a:ext cx="4396618" cy="3506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BAD28161-F457-4834-B3FE-38B6F9955262}"/>
              </a:ext>
            </a:extLst>
          </p:cNvPr>
          <p:cNvGraphicFramePr>
            <a:graphicFrameLocks/>
          </p:cNvGraphicFramePr>
          <p:nvPr>
            <p:extLst>
              <p:ext uri="{D42A27DB-BD31-4B8C-83A1-F6EECF244321}">
                <p14:modId xmlns:p14="http://schemas.microsoft.com/office/powerpoint/2010/main" val="2780985094"/>
              </p:ext>
            </p:extLst>
          </p:nvPr>
        </p:nvGraphicFramePr>
        <p:xfrm>
          <a:off x="4571999" y="2530198"/>
          <a:ext cx="4189165" cy="3627321"/>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2">
            <a:extLst>
              <a:ext uri="{FF2B5EF4-FFF2-40B4-BE49-F238E27FC236}">
                <a16:creationId xmlns:a16="http://schemas.microsoft.com/office/drawing/2014/main" id="{A20F8D21-6F91-4C82-A00C-07AB0EA14540}"/>
              </a:ext>
            </a:extLst>
          </p:cNvPr>
          <p:cNvSpPr/>
          <p:nvPr/>
        </p:nvSpPr>
        <p:spPr>
          <a:xfrm>
            <a:off x="2274733" y="165726"/>
            <a:ext cx="4427430" cy="584775"/>
          </a:xfrm>
          <a:prstGeom prst="rect">
            <a:avLst/>
          </a:prstGeom>
        </p:spPr>
        <p:txBody>
          <a:bodyPr wrap="none">
            <a:spAutoFit/>
          </a:bodyPr>
          <a:lstStyle/>
          <a:p>
            <a:pPr algn="ctr"/>
            <a:r>
              <a:rPr lang="en-US" altLang="en-US" sz="3200" dirty="0">
                <a:solidFill>
                  <a:schemeClr val="bg1"/>
                </a:solidFill>
              </a:rPr>
              <a:t>Fran Project Construction</a:t>
            </a:r>
          </a:p>
        </p:txBody>
      </p:sp>
      <p:sp>
        <p:nvSpPr>
          <p:cNvPr id="6" name="TextBox 5">
            <a:extLst>
              <a:ext uri="{FF2B5EF4-FFF2-40B4-BE49-F238E27FC236}">
                <a16:creationId xmlns:a16="http://schemas.microsoft.com/office/drawing/2014/main" id="{67394FA6-3129-41A8-AB24-4B03905140DF}"/>
              </a:ext>
            </a:extLst>
          </p:cNvPr>
          <p:cNvSpPr txBox="1"/>
          <p:nvPr/>
        </p:nvSpPr>
        <p:spPr>
          <a:xfrm>
            <a:off x="304800" y="4800600"/>
            <a:ext cx="3886200" cy="1477328"/>
          </a:xfrm>
          <a:prstGeom prst="rect">
            <a:avLst/>
          </a:prstGeom>
          <a:noFill/>
        </p:spPr>
        <p:txBody>
          <a:bodyPr wrap="square" rtlCol="0">
            <a:spAutoFit/>
          </a:bodyPr>
          <a:lstStyle/>
          <a:p>
            <a:r>
              <a:rPr lang="en-US" dirty="0"/>
              <a:t>Data 07-09 shows the pH ranged 4- 4.5 and hot acidity averaging 1800 mg/l Construction 2017 – present - </a:t>
            </a:r>
            <a:r>
              <a:rPr lang="en-US" dirty="0" err="1"/>
              <a:t>alkyline</a:t>
            </a:r>
            <a:r>
              <a:rPr lang="en-US" dirty="0"/>
              <a:t> addition- pH is now 5.3 Hot acidity Acid averages 200 mg/l </a:t>
            </a:r>
          </a:p>
        </p:txBody>
      </p:sp>
    </p:spTree>
    <p:extLst>
      <p:ext uri="{BB962C8B-B14F-4D97-AF65-F5344CB8AC3E}">
        <p14:creationId xmlns:p14="http://schemas.microsoft.com/office/powerpoint/2010/main" val="4173493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713" y="1676400"/>
            <a:ext cx="8886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flipH="1">
            <a:off x="3200400" y="2366963"/>
            <a:ext cx="2139950" cy="129063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40350" y="1905000"/>
            <a:ext cx="2065338" cy="4619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Mine Fire Area</a:t>
            </a:r>
          </a:p>
        </p:txBody>
      </p:sp>
      <p:grpSp>
        <p:nvGrpSpPr>
          <p:cNvPr id="61445" name="Group 9"/>
          <p:cNvGrpSpPr>
            <a:grpSpLocks/>
          </p:cNvGrpSpPr>
          <p:nvPr/>
        </p:nvGrpSpPr>
        <p:grpSpPr bwMode="auto">
          <a:xfrm>
            <a:off x="115888" y="76200"/>
            <a:ext cx="8883650" cy="1524000"/>
            <a:chOff x="228601" y="355144"/>
            <a:chExt cx="8382000" cy="661312"/>
          </a:xfrm>
        </p:grpSpPr>
        <p:pic>
          <p:nvPicPr>
            <p:cNvPr id="61447"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1"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Creek NE Underground Mine Fire and Economic Development Project</a:t>
              </a:r>
              <a:endParaRPr lang="en-US" altLang="en-US" sz="3600" dirty="0">
                <a:solidFill>
                  <a:schemeClr val="bg1"/>
                </a:solidFil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9"/>
          <p:cNvGrpSpPr>
            <a:grpSpLocks/>
          </p:cNvGrpSpPr>
          <p:nvPr/>
        </p:nvGrpSpPr>
        <p:grpSpPr bwMode="auto">
          <a:xfrm>
            <a:off x="128588" y="149225"/>
            <a:ext cx="8924925" cy="1374775"/>
            <a:chOff x="288977" y="355144"/>
            <a:chExt cx="8382000" cy="661312"/>
          </a:xfrm>
        </p:grpSpPr>
        <p:pic>
          <p:nvPicPr>
            <p:cNvPr id="62468"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Creek NE Underground Mine Fire and Economic Development Project</a:t>
              </a:r>
            </a:p>
          </p:txBody>
        </p:sp>
      </p:grpSp>
      <p:pic>
        <p:nvPicPr>
          <p:cNvPr id="624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588" y="1676400"/>
            <a:ext cx="8924925" cy="502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88925" y="1371600"/>
            <a:ext cx="8431213" cy="4800600"/>
          </a:xfrm>
        </p:spPr>
        <p:txBody>
          <a:bodyPr/>
          <a:lstStyle/>
          <a:p>
            <a:pPr eaLnBrk="1" hangingPunct="1">
              <a:spcBef>
                <a:spcPct val="0"/>
              </a:spcBef>
              <a:defRPr/>
            </a:pPr>
            <a:r>
              <a:rPr lang="en-US" dirty="0"/>
              <a:t>Increased Tourism, Public Trail Development and Mining Heritage Preservation</a:t>
            </a:r>
          </a:p>
          <a:p>
            <a:pPr eaLnBrk="1" hangingPunct="1">
              <a:spcBef>
                <a:spcPct val="0"/>
              </a:spcBef>
              <a:defRPr/>
            </a:pPr>
            <a:endParaRPr lang="en-US" sz="1600" dirty="0"/>
          </a:p>
          <a:p>
            <a:pPr eaLnBrk="1" hangingPunct="1">
              <a:spcBef>
                <a:spcPct val="0"/>
              </a:spcBef>
              <a:defRPr/>
            </a:pPr>
            <a:r>
              <a:rPr lang="en-US" dirty="0"/>
              <a:t>Reforestation/Restoration of American Chestnuts</a:t>
            </a:r>
          </a:p>
          <a:p>
            <a:pPr eaLnBrk="1" hangingPunct="1">
              <a:lnSpc>
                <a:spcPct val="150000"/>
              </a:lnSpc>
              <a:spcBef>
                <a:spcPct val="0"/>
              </a:spcBef>
              <a:defRPr/>
            </a:pPr>
            <a:r>
              <a:rPr lang="en-US" dirty="0"/>
              <a:t>Expansion of a Regional Botanic Garden</a:t>
            </a:r>
          </a:p>
          <a:p>
            <a:pPr eaLnBrk="1" hangingPunct="1">
              <a:lnSpc>
                <a:spcPct val="150000"/>
              </a:lnSpc>
              <a:spcBef>
                <a:spcPct val="0"/>
              </a:spcBef>
              <a:defRPr/>
            </a:pPr>
            <a:endParaRPr lang="en-US" sz="800" dirty="0"/>
          </a:p>
          <a:p>
            <a:pPr eaLnBrk="1" hangingPunct="1">
              <a:spcBef>
                <a:spcPct val="0"/>
              </a:spcBef>
              <a:defRPr/>
            </a:pPr>
            <a:r>
              <a:rPr lang="en-US" dirty="0"/>
              <a:t>New or Upgraded Potable Water Supplies for over 600 Homes and Businesses in Coal Country</a:t>
            </a:r>
          </a:p>
          <a:p>
            <a:pPr eaLnBrk="1" hangingPunct="1">
              <a:spcBef>
                <a:spcPct val="0"/>
              </a:spcBef>
              <a:defRPr/>
            </a:pPr>
            <a:endParaRPr lang="en-US" dirty="0"/>
          </a:p>
          <a:p>
            <a:pPr marL="0" indent="0">
              <a:buFont typeface="Arial" charset="0"/>
              <a:buNone/>
              <a:defRPr/>
            </a:pPr>
            <a:endParaRPr lang="en-US" b="1" dirty="0"/>
          </a:p>
        </p:txBody>
      </p:sp>
      <p:pic>
        <p:nvPicPr>
          <p:cNvPr id="13315"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6122988"/>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9"/>
          <p:cNvGrpSpPr>
            <a:grpSpLocks/>
          </p:cNvGrpSpPr>
          <p:nvPr/>
        </p:nvGrpSpPr>
        <p:grpSpPr bwMode="auto">
          <a:xfrm>
            <a:off x="288925" y="355600"/>
            <a:ext cx="8382000" cy="787400"/>
            <a:chOff x="288977" y="355144"/>
            <a:chExt cx="8382000" cy="661312"/>
          </a:xfrm>
        </p:grpSpPr>
        <p:pic>
          <p:nvPicPr>
            <p:cNvPr id="13317"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Significant Benefits</a:t>
              </a:r>
            </a:p>
          </p:txBody>
        </p:sp>
      </p:gr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025" y="1554163"/>
            <a:ext cx="823595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1" name="Group 9"/>
          <p:cNvGrpSpPr>
            <a:grpSpLocks/>
          </p:cNvGrpSpPr>
          <p:nvPr/>
        </p:nvGrpSpPr>
        <p:grpSpPr bwMode="auto">
          <a:xfrm>
            <a:off x="128588" y="149225"/>
            <a:ext cx="8924925" cy="1374775"/>
            <a:chOff x="288977" y="355144"/>
            <a:chExt cx="8382000" cy="661312"/>
          </a:xfrm>
        </p:grpSpPr>
        <p:pic>
          <p:nvPicPr>
            <p:cNvPr id="6349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Creek NE Underground Mine Fire and Economic Development Project</a:t>
              </a:r>
            </a:p>
          </p:txBody>
        </p:sp>
      </p:grpSp>
      <p:sp>
        <p:nvSpPr>
          <p:cNvPr id="10" name="TextBox 9"/>
          <p:cNvSpPr txBox="1"/>
          <p:nvPr/>
        </p:nvSpPr>
        <p:spPr>
          <a:xfrm>
            <a:off x="609600" y="1828800"/>
            <a:ext cx="1652588" cy="4619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Carbondale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Project Construction</a:t>
              </a:r>
            </a:p>
          </p:txBody>
        </p:sp>
      </p:grpSp>
      <p:pic>
        <p:nvPicPr>
          <p:cNvPr id="3" name="Picture 2">
            <a:extLst>
              <a:ext uri="{FF2B5EF4-FFF2-40B4-BE49-F238E27FC236}">
                <a16:creationId xmlns:a16="http://schemas.microsoft.com/office/drawing/2014/main" id="{B6906E6A-C7AE-4363-8EF7-0A769ADA6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143000"/>
            <a:ext cx="8751887" cy="5638800"/>
          </a:xfrm>
          <a:prstGeom prst="rect">
            <a:avLst/>
          </a:prstGeom>
        </p:spPr>
      </p:pic>
    </p:spTree>
    <p:extLst>
      <p:ext uri="{BB962C8B-B14F-4D97-AF65-F5344CB8AC3E}">
        <p14:creationId xmlns:p14="http://schemas.microsoft.com/office/powerpoint/2010/main" val="1317339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Project Construction</a:t>
              </a:r>
            </a:p>
          </p:txBody>
        </p:sp>
      </p:grpSp>
      <p:pic>
        <p:nvPicPr>
          <p:cNvPr id="4" name="Picture 3">
            <a:extLst>
              <a:ext uri="{FF2B5EF4-FFF2-40B4-BE49-F238E27FC236}">
                <a16:creationId xmlns:a16="http://schemas.microsoft.com/office/drawing/2014/main" id="{A897B559-D928-4857-9780-A217C7F2E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54520"/>
            <a:ext cx="8751887" cy="5727280"/>
          </a:xfrm>
          <a:prstGeom prst="rect">
            <a:avLst/>
          </a:prstGeom>
        </p:spPr>
      </p:pic>
    </p:spTree>
    <p:extLst>
      <p:ext uri="{BB962C8B-B14F-4D97-AF65-F5344CB8AC3E}">
        <p14:creationId xmlns:p14="http://schemas.microsoft.com/office/powerpoint/2010/main" val="3628151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Project Construction</a:t>
              </a:r>
            </a:p>
          </p:txBody>
        </p:sp>
      </p:grpSp>
      <p:pic>
        <p:nvPicPr>
          <p:cNvPr id="4" name="Picture 3">
            <a:extLst>
              <a:ext uri="{FF2B5EF4-FFF2-40B4-BE49-F238E27FC236}">
                <a16:creationId xmlns:a16="http://schemas.microsoft.com/office/drawing/2014/main" id="{2A66AE51-0E31-44B0-A9B4-2C09AD91E1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54520"/>
            <a:ext cx="8751887" cy="5727280"/>
          </a:xfrm>
          <a:prstGeom prst="rect">
            <a:avLst/>
          </a:prstGeom>
        </p:spPr>
      </p:pic>
    </p:spTree>
    <p:extLst>
      <p:ext uri="{BB962C8B-B14F-4D97-AF65-F5344CB8AC3E}">
        <p14:creationId xmlns:p14="http://schemas.microsoft.com/office/powerpoint/2010/main" val="25509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Project Construction</a:t>
              </a:r>
            </a:p>
          </p:txBody>
        </p:sp>
      </p:grpSp>
      <p:pic>
        <p:nvPicPr>
          <p:cNvPr id="4" name="Picture 3">
            <a:extLst>
              <a:ext uri="{FF2B5EF4-FFF2-40B4-BE49-F238E27FC236}">
                <a16:creationId xmlns:a16="http://schemas.microsoft.com/office/drawing/2014/main" id="{3F7B4FE9-E8E6-41D2-91DB-55624B60C1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2" y="1054520"/>
            <a:ext cx="8751887" cy="5727280"/>
          </a:xfrm>
          <a:prstGeom prst="rect">
            <a:avLst/>
          </a:prstGeom>
        </p:spPr>
      </p:pic>
    </p:spTree>
    <p:extLst>
      <p:ext uri="{BB962C8B-B14F-4D97-AF65-F5344CB8AC3E}">
        <p14:creationId xmlns:p14="http://schemas.microsoft.com/office/powerpoint/2010/main" val="2605418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1" y="152400"/>
            <a:ext cx="8991600" cy="863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Powderly Project Construction</a:t>
              </a:r>
            </a:p>
          </p:txBody>
        </p:sp>
      </p:grpSp>
      <p:pic>
        <p:nvPicPr>
          <p:cNvPr id="6" name="Picture 5">
            <a:extLst>
              <a:ext uri="{FF2B5EF4-FFF2-40B4-BE49-F238E27FC236}">
                <a16:creationId xmlns:a16="http://schemas.microsoft.com/office/drawing/2014/main" id="{876C82EA-CD71-4345-9E6C-31CBA23F6D82}"/>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76201" y="1054520"/>
            <a:ext cx="8991599" cy="5727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9050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752600"/>
            <a:ext cx="888365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3" name="Group 9"/>
          <p:cNvGrpSpPr>
            <a:grpSpLocks/>
          </p:cNvGrpSpPr>
          <p:nvPr/>
        </p:nvGrpSpPr>
        <p:grpSpPr bwMode="auto">
          <a:xfrm>
            <a:off x="179388" y="76200"/>
            <a:ext cx="8883650" cy="1524000"/>
            <a:chOff x="288977" y="355144"/>
            <a:chExt cx="8382000" cy="661312"/>
          </a:xfrm>
        </p:grpSpPr>
        <p:pic>
          <p:nvPicPr>
            <p:cNvPr id="66565"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2"/>
            <p:cNvSpPr txBox="1">
              <a:spLocks noChangeArrowheads="1"/>
            </p:cNvSpPr>
            <p:nvPr/>
          </p:nvSpPr>
          <p:spPr bwMode="auto">
            <a:xfrm>
              <a:off x="407307" y="384641"/>
              <a:ext cx="820329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Eckley/Hazleton Rail Trail/Hazel Creek Cleanup</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588" y="1600200"/>
            <a:ext cx="89249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7" name="Group 9"/>
          <p:cNvGrpSpPr>
            <a:grpSpLocks/>
          </p:cNvGrpSpPr>
          <p:nvPr/>
        </p:nvGrpSpPr>
        <p:grpSpPr bwMode="auto">
          <a:xfrm>
            <a:off x="128588" y="149225"/>
            <a:ext cx="8924925" cy="1374775"/>
            <a:chOff x="288977" y="355144"/>
            <a:chExt cx="8382000" cy="661312"/>
          </a:xfrm>
        </p:grpSpPr>
        <p:pic>
          <p:nvPicPr>
            <p:cNvPr id="6759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Eckley/Hazleton Rail Trail/Hazel Creek Cleanup</a:t>
              </a:r>
            </a:p>
          </p:txBody>
        </p:sp>
      </p:grpSp>
      <p:cxnSp>
        <p:nvCxnSpPr>
          <p:cNvPr id="4" name="Straight Arrow Connector 3"/>
          <p:cNvCxnSpPr/>
          <p:nvPr/>
        </p:nvCxnSpPr>
        <p:spPr>
          <a:xfrm>
            <a:off x="2466975" y="4572000"/>
            <a:ext cx="1752600" cy="1684338"/>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1963" y="3886200"/>
            <a:ext cx="2733675" cy="830263"/>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Eckley Surface Mine</a:t>
            </a:r>
          </a:p>
          <a:p>
            <a:pPr>
              <a:defRPr/>
            </a:pPr>
            <a:r>
              <a:rPr lang="en-US" sz="2400" b="1" dirty="0">
                <a:solidFill>
                  <a:srgbClr val="FF0000"/>
                </a:solidFill>
              </a:rPr>
              <a:t> Restoration Project</a:t>
            </a:r>
          </a:p>
        </p:txBody>
      </p:sp>
      <p:cxnSp>
        <p:nvCxnSpPr>
          <p:cNvPr id="11" name="Straight Arrow Connector 10"/>
          <p:cNvCxnSpPr/>
          <p:nvPr/>
        </p:nvCxnSpPr>
        <p:spPr>
          <a:xfrm>
            <a:off x="3962400" y="2819400"/>
            <a:ext cx="1752600" cy="1684338"/>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419600" y="2873375"/>
            <a:ext cx="3429000" cy="177482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04988" y="1752600"/>
            <a:ext cx="2868612" cy="1200150"/>
          </a:xfrm>
          <a:prstGeom prst="rect">
            <a:avLst/>
          </a:prstGeom>
          <a:solidFill>
            <a:schemeClr val="accent6">
              <a:lumMod val="40000"/>
              <a:lumOff val="60000"/>
            </a:schemeClr>
          </a:solidFill>
          <a:ln>
            <a:solidFill>
              <a:schemeClr val="accent1"/>
            </a:solidFill>
          </a:ln>
        </p:spPr>
        <p:txBody>
          <a:bodyPr wrap="none">
            <a:spAutoFit/>
          </a:bodyPr>
          <a:lstStyle/>
          <a:p>
            <a:pPr>
              <a:defRPr/>
            </a:pPr>
            <a:r>
              <a:rPr lang="en-US" sz="2400" b="1" dirty="0">
                <a:solidFill>
                  <a:srgbClr val="FF0000"/>
                </a:solidFill>
              </a:rPr>
              <a:t>Proposed Rail Trail (2</a:t>
            </a:r>
          </a:p>
          <a:p>
            <a:pPr>
              <a:defRPr/>
            </a:pPr>
            <a:r>
              <a:rPr lang="en-US" sz="2400" b="1" dirty="0">
                <a:solidFill>
                  <a:srgbClr val="FF0000"/>
                </a:solidFill>
              </a:rPr>
              <a:t>Options) to Eckley</a:t>
            </a:r>
          </a:p>
          <a:p>
            <a:pPr>
              <a:defRPr/>
            </a:pPr>
            <a:r>
              <a:rPr lang="en-US" sz="2400" b="1" dirty="0">
                <a:solidFill>
                  <a:srgbClr val="FF0000"/>
                </a:solidFill>
              </a:rPr>
              <a:t>Miner’s Village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751887"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Eckley Reclamation Project Construction</a:t>
              </a:r>
            </a:p>
          </p:txBody>
        </p:sp>
      </p:grpSp>
      <p:pic>
        <p:nvPicPr>
          <p:cNvPr id="3" name="Picture 2">
            <a:extLst>
              <a:ext uri="{FF2B5EF4-FFF2-40B4-BE49-F238E27FC236}">
                <a16:creationId xmlns:a16="http://schemas.microsoft.com/office/drawing/2014/main" id="{1B3D2380-FB9E-4E8B-8612-5A5AACA67B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9" y="1187184"/>
            <a:ext cx="8751887" cy="5518416"/>
          </a:xfrm>
          <a:prstGeom prst="rect">
            <a:avLst/>
          </a:prstGeom>
        </p:spPr>
      </p:pic>
    </p:spTree>
    <p:extLst>
      <p:ext uri="{BB962C8B-B14F-4D97-AF65-F5344CB8AC3E}">
        <p14:creationId xmlns:p14="http://schemas.microsoft.com/office/powerpoint/2010/main" val="4159223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751887"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Eckley Reclamation Project Construction</a:t>
              </a:r>
            </a:p>
          </p:txBody>
        </p:sp>
      </p:grpSp>
      <p:pic>
        <p:nvPicPr>
          <p:cNvPr id="3" name="Picture 2">
            <a:extLst>
              <a:ext uri="{FF2B5EF4-FFF2-40B4-BE49-F238E27FC236}">
                <a16:creationId xmlns:a16="http://schemas.microsoft.com/office/drawing/2014/main" id="{8DA35978-D917-49E3-BD64-CFE8069F4B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9" y="1187184"/>
            <a:ext cx="8751887" cy="5518416"/>
          </a:xfrm>
          <a:prstGeom prst="rect">
            <a:avLst/>
          </a:prstGeom>
        </p:spPr>
      </p:pic>
    </p:spTree>
    <p:extLst>
      <p:ext uri="{BB962C8B-B14F-4D97-AF65-F5344CB8AC3E}">
        <p14:creationId xmlns:p14="http://schemas.microsoft.com/office/powerpoint/2010/main" val="313306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146050" y="152400"/>
            <a:ext cx="8774113"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Botanic Garden</a:t>
              </a:r>
            </a:p>
          </p:txBody>
        </p:sp>
      </p:grpSp>
      <p:pic>
        <p:nvPicPr>
          <p:cNvPr id="19459" name="Picture 7" descr="C:\Users\ecavazza\Documents\000-Power_Plus\AML_Pilot_2016\Webinar_Materials\Pittsburgh_Botanic_Garden.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050" y="1143000"/>
            <a:ext cx="8774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751887"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Eckley Reclamation Project Construction</a:t>
              </a:r>
            </a:p>
          </p:txBody>
        </p:sp>
      </p:grpSp>
      <p:pic>
        <p:nvPicPr>
          <p:cNvPr id="3" name="Picture 2">
            <a:extLst>
              <a:ext uri="{FF2B5EF4-FFF2-40B4-BE49-F238E27FC236}">
                <a16:creationId xmlns:a16="http://schemas.microsoft.com/office/drawing/2014/main" id="{FA7977C0-5210-497E-9FD0-8D2E2FD9F4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9" y="1219200"/>
            <a:ext cx="8751887" cy="5543550"/>
          </a:xfrm>
          <a:prstGeom prst="rect">
            <a:avLst/>
          </a:prstGeom>
        </p:spPr>
      </p:pic>
    </p:spTree>
    <p:extLst>
      <p:ext uri="{BB962C8B-B14F-4D97-AF65-F5344CB8AC3E}">
        <p14:creationId xmlns:p14="http://schemas.microsoft.com/office/powerpoint/2010/main" val="18916566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751887"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Eckley Reclamation Project Construction</a:t>
              </a:r>
            </a:p>
          </p:txBody>
        </p:sp>
      </p:grpSp>
      <p:pic>
        <p:nvPicPr>
          <p:cNvPr id="3" name="Picture 2">
            <a:extLst>
              <a:ext uri="{FF2B5EF4-FFF2-40B4-BE49-F238E27FC236}">
                <a16:creationId xmlns:a16="http://schemas.microsoft.com/office/drawing/2014/main" id="{60C3D46C-2472-4D53-8BF3-C147B82046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181" y="1187184"/>
            <a:ext cx="8754106" cy="5594616"/>
          </a:xfrm>
          <a:prstGeom prst="rect">
            <a:avLst/>
          </a:prstGeom>
        </p:spPr>
      </p:pic>
    </p:spTree>
    <p:extLst>
      <p:ext uri="{BB962C8B-B14F-4D97-AF65-F5344CB8AC3E}">
        <p14:creationId xmlns:p14="http://schemas.microsoft.com/office/powerpoint/2010/main" val="1964714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424007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988" y="1676400"/>
            <a:ext cx="89090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1" name="Group 9"/>
          <p:cNvGrpSpPr>
            <a:grpSpLocks/>
          </p:cNvGrpSpPr>
          <p:nvPr/>
        </p:nvGrpSpPr>
        <p:grpSpPr bwMode="auto">
          <a:xfrm>
            <a:off x="153988" y="76200"/>
            <a:ext cx="8909050" cy="1524000"/>
            <a:chOff x="288977" y="355144"/>
            <a:chExt cx="8382000" cy="661312"/>
          </a:xfrm>
        </p:grpSpPr>
        <p:pic>
          <p:nvPicPr>
            <p:cNvPr id="83973" name="Picture 5" descr="Aging bann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2"/>
            <p:cNvSpPr txBox="1">
              <a:spLocks noChangeArrowheads="1"/>
            </p:cNvSpPr>
            <p:nvPr/>
          </p:nvSpPr>
          <p:spPr bwMode="auto">
            <a:xfrm>
              <a:off x="622997" y="384641"/>
              <a:ext cx="79876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a:solidFill>
                    <a:schemeClr val="bg1"/>
                  </a:solidFill>
                </a:rPr>
                <a:t>Bowman’s Shaft - Pioneer Tunnel Mine Headframe &amp; Hoist Preservation Project</a:t>
              </a:r>
            </a:p>
          </p:txBody>
        </p:sp>
      </p:grpSp>
    </p:spTree>
    <p:extLst>
      <p:ext uri="{BB962C8B-B14F-4D97-AF65-F5344CB8AC3E}">
        <p14:creationId xmlns:p14="http://schemas.microsoft.com/office/powerpoint/2010/main" val="90960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9"/>
          <p:cNvGrpSpPr>
            <a:grpSpLocks/>
          </p:cNvGrpSpPr>
          <p:nvPr/>
        </p:nvGrpSpPr>
        <p:grpSpPr bwMode="auto">
          <a:xfrm>
            <a:off x="128588" y="149225"/>
            <a:ext cx="8924925" cy="1374775"/>
            <a:chOff x="288977" y="355144"/>
            <a:chExt cx="8382000" cy="661312"/>
          </a:xfrm>
        </p:grpSpPr>
        <p:pic>
          <p:nvPicPr>
            <p:cNvPr id="84998"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a:solidFill>
                    <a:schemeClr val="bg1"/>
                  </a:solidFill>
                </a:rPr>
                <a:t>Bowman’s Shaft - Pioneer Tunnel Mine Headframe &amp; Hoist Preservation Project</a:t>
              </a:r>
            </a:p>
          </p:txBody>
        </p:sp>
      </p:grpSp>
      <p:pic>
        <p:nvPicPr>
          <p:cNvPr id="8499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588" y="1600200"/>
            <a:ext cx="8924925"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7163" y="1609725"/>
            <a:ext cx="2509837" cy="1790700"/>
          </a:xfrm>
          <a:prstGeom prst="rect">
            <a:avLst/>
          </a:prstGeom>
          <a:noFill/>
          <a:ln w="444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72213" y="5200650"/>
            <a:ext cx="2743200" cy="1543050"/>
          </a:xfrm>
          <a:prstGeom prst="rect">
            <a:avLst/>
          </a:prstGeom>
          <a:noFill/>
          <a:ln w="444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751887"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Pioneer Tunnel Project Construction</a:t>
              </a:r>
            </a:p>
          </p:txBody>
        </p:sp>
      </p:grpSp>
      <p:pic>
        <p:nvPicPr>
          <p:cNvPr id="3" name="Picture 2">
            <a:extLst>
              <a:ext uri="{FF2B5EF4-FFF2-40B4-BE49-F238E27FC236}">
                <a16:creationId xmlns:a16="http://schemas.microsoft.com/office/drawing/2014/main" id="{A7B00649-61C0-4825-96AD-81EE7736B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9" y="1219200"/>
            <a:ext cx="8751887" cy="5562600"/>
          </a:xfrm>
          <a:prstGeom prst="rect">
            <a:avLst/>
          </a:prstGeom>
        </p:spPr>
      </p:pic>
    </p:spTree>
    <p:extLst>
      <p:ext uri="{BB962C8B-B14F-4D97-AF65-F5344CB8AC3E}">
        <p14:creationId xmlns:p14="http://schemas.microsoft.com/office/powerpoint/2010/main" val="2984496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827008"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Pioneer Tunnel Project Construction</a:t>
              </a:r>
            </a:p>
          </p:txBody>
        </p:sp>
      </p:grpSp>
      <p:pic>
        <p:nvPicPr>
          <p:cNvPr id="3" name="Picture 2">
            <a:extLst>
              <a:ext uri="{FF2B5EF4-FFF2-40B4-BE49-F238E27FC236}">
                <a16:creationId xmlns:a16="http://schemas.microsoft.com/office/drawing/2014/main" id="{D0594E7C-A449-4C4D-84F1-B4DA928C56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187184"/>
            <a:ext cx="8827008" cy="5594616"/>
          </a:xfrm>
          <a:prstGeom prst="rect">
            <a:avLst/>
          </a:prstGeom>
        </p:spPr>
      </p:pic>
    </p:spTree>
    <p:extLst>
      <p:ext uri="{BB962C8B-B14F-4D97-AF65-F5344CB8AC3E}">
        <p14:creationId xmlns:p14="http://schemas.microsoft.com/office/powerpoint/2010/main" val="697024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827008"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Pioneer Tunnel Project Construction</a:t>
              </a:r>
            </a:p>
          </p:txBody>
        </p:sp>
      </p:grpSp>
      <p:pic>
        <p:nvPicPr>
          <p:cNvPr id="4" name="Picture 3">
            <a:extLst>
              <a:ext uri="{FF2B5EF4-FFF2-40B4-BE49-F238E27FC236}">
                <a16:creationId xmlns:a16="http://schemas.microsoft.com/office/drawing/2014/main" id="{C29884EF-7047-4E09-B05E-8B1B8A2977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39" y="1194040"/>
            <a:ext cx="4413504" cy="3225560"/>
          </a:xfrm>
          <a:prstGeom prst="rect">
            <a:avLst/>
          </a:prstGeom>
        </p:spPr>
      </p:pic>
      <p:pic>
        <p:nvPicPr>
          <p:cNvPr id="6" name="Picture 5">
            <a:extLst>
              <a:ext uri="{FF2B5EF4-FFF2-40B4-BE49-F238E27FC236}">
                <a16:creationId xmlns:a16="http://schemas.microsoft.com/office/drawing/2014/main" id="{99440908-0A10-4A1C-B0DD-FB3C797C05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6021" y="1182371"/>
            <a:ext cx="4396120" cy="3225560"/>
          </a:xfrm>
          <a:prstGeom prst="rect">
            <a:avLst/>
          </a:prstGeom>
        </p:spPr>
      </p:pic>
    </p:spTree>
    <p:extLst>
      <p:ext uri="{BB962C8B-B14F-4D97-AF65-F5344CB8AC3E}">
        <p14:creationId xmlns:p14="http://schemas.microsoft.com/office/powerpoint/2010/main" val="3953216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52400" y="152400"/>
            <a:ext cx="8839200" cy="9906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424293" y="384641"/>
              <a:ext cx="81863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Pioneer Tunnel Project Construction</a:t>
              </a:r>
            </a:p>
          </p:txBody>
        </p:sp>
      </p:grpSp>
      <p:pic>
        <p:nvPicPr>
          <p:cNvPr id="3" name="Picture 2">
            <a:extLst>
              <a:ext uri="{FF2B5EF4-FFF2-40B4-BE49-F238E27FC236}">
                <a16:creationId xmlns:a16="http://schemas.microsoft.com/office/drawing/2014/main" id="{6333D778-7A9B-4B4A-8681-5E4CF733A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894" y="1191623"/>
            <a:ext cx="8820705" cy="5590177"/>
          </a:xfrm>
          <a:prstGeom prst="rect">
            <a:avLst/>
          </a:prstGeom>
        </p:spPr>
      </p:pic>
    </p:spTree>
    <p:extLst>
      <p:ext uri="{BB962C8B-B14F-4D97-AF65-F5344CB8AC3E}">
        <p14:creationId xmlns:p14="http://schemas.microsoft.com/office/powerpoint/2010/main" val="825628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Potts Run Land Reclamation ARRI </a:t>
              </a:r>
            </a:p>
          </p:txBody>
        </p:sp>
      </p:grpSp>
      <p:pic>
        <p:nvPicPr>
          <p:cNvPr id="3" name="Picture 2">
            <a:extLst>
              <a:ext uri="{FF2B5EF4-FFF2-40B4-BE49-F238E27FC236}">
                <a16:creationId xmlns:a16="http://schemas.microsoft.com/office/drawing/2014/main" id="{78C9D58C-C4FC-4B3B-8BBE-2427CB7497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204" y="1293712"/>
            <a:ext cx="3697285" cy="2772964"/>
          </a:xfrm>
          <a:prstGeom prst="rect">
            <a:avLst/>
          </a:prstGeom>
        </p:spPr>
      </p:pic>
      <p:pic>
        <p:nvPicPr>
          <p:cNvPr id="5" name="Picture 4">
            <a:extLst>
              <a:ext uri="{FF2B5EF4-FFF2-40B4-BE49-F238E27FC236}">
                <a16:creationId xmlns:a16="http://schemas.microsoft.com/office/drawing/2014/main" id="{B23F2EF6-3A19-439D-BFC5-C8B0CC1041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7200" y="1430556"/>
            <a:ext cx="3505200" cy="2628901"/>
          </a:xfrm>
          <a:prstGeom prst="rect">
            <a:avLst/>
          </a:prstGeom>
        </p:spPr>
      </p:pic>
      <p:pic>
        <p:nvPicPr>
          <p:cNvPr id="7" name="Picture 6">
            <a:extLst>
              <a:ext uri="{FF2B5EF4-FFF2-40B4-BE49-F238E27FC236}">
                <a16:creationId xmlns:a16="http://schemas.microsoft.com/office/drawing/2014/main" id="{115F9266-482A-43B8-9D9C-243F766A4B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203" y="4099254"/>
            <a:ext cx="3697285" cy="2609521"/>
          </a:xfrm>
          <a:prstGeom prst="rect">
            <a:avLst/>
          </a:prstGeom>
        </p:spPr>
      </p:pic>
      <p:pic>
        <p:nvPicPr>
          <p:cNvPr id="9" name="Picture 8">
            <a:extLst>
              <a:ext uri="{FF2B5EF4-FFF2-40B4-BE49-F238E27FC236}">
                <a16:creationId xmlns:a16="http://schemas.microsoft.com/office/drawing/2014/main" id="{77C78BD1-0F24-429D-AFD8-A2C8B20707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7200" y="4099253"/>
            <a:ext cx="3541296" cy="2572013"/>
          </a:xfrm>
          <a:prstGeom prst="rect">
            <a:avLst/>
          </a:prstGeom>
        </p:spPr>
      </p:pic>
    </p:spTree>
    <p:extLst>
      <p:ext uri="{BB962C8B-B14F-4D97-AF65-F5344CB8AC3E}">
        <p14:creationId xmlns:p14="http://schemas.microsoft.com/office/powerpoint/2010/main" val="1884879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US" altLang="en-US" sz="4000" dirty="0">
                  <a:solidFill>
                    <a:schemeClr val="bg1"/>
                  </a:solidFill>
                </a:rPr>
                <a:t>Potts Run Water Treatment </a:t>
              </a:r>
            </a:p>
            <a:p>
              <a:pPr algn="ctr">
                <a:spcBef>
                  <a:spcPct val="0"/>
                </a:spcBef>
                <a:buNone/>
              </a:pPr>
              <a:r>
                <a:rPr lang="en-US" altLang="en-US" sz="4000" dirty="0">
                  <a:solidFill>
                    <a:schemeClr val="bg1"/>
                  </a:solidFill>
                </a:rPr>
                <a:t>Trout Unlimited Pass thru Grant</a:t>
              </a:r>
            </a:p>
          </p:txBody>
        </p:sp>
      </p:grpSp>
      <p:pic>
        <p:nvPicPr>
          <p:cNvPr id="3" name="Picture 2">
            <a:extLst>
              <a:ext uri="{FF2B5EF4-FFF2-40B4-BE49-F238E27FC236}">
                <a16:creationId xmlns:a16="http://schemas.microsoft.com/office/drawing/2014/main" id="{D3E927D1-C364-478A-A776-EA35029674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676400"/>
            <a:ext cx="3352800" cy="2514600"/>
          </a:xfrm>
          <a:prstGeom prst="rect">
            <a:avLst/>
          </a:prstGeom>
        </p:spPr>
      </p:pic>
      <p:pic>
        <p:nvPicPr>
          <p:cNvPr id="5" name="Picture 4">
            <a:extLst>
              <a:ext uri="{FF2B5EF4-FFF2-40B4-BE49-F238E27FC236}">
                <a16:creationId xmlns:a16="http://schemas.microsoft.com/office/drawing/2014/main" id="{F796FFB0-F2A4-4DAB-9AB4-100B48BB19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7694" y="1722861"/>
            <a:ext cx="3352800" cy="2514600"/>
          </a:xfrm>
          <a:prstGeom prst="rect">
            <a:avLst/>
          </a:prstGeom>
        </p:spPr>
      </p:pic>
      <p:pic>
        <p:nvPicPr>
          <p:cNvPr id="9" name="Picture 8">
            <a:extLst>
              <a:ext uri="{FF2B5EF4-FFF2-40B4-BE49-F238E27FC236}">
                <a16:creationId xmlns:a16="http://schemas.microsoft.com/office/drawing/2014/main" id="{17081AB1-5149-4F3C-B4B8-AA11B15199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598" y="4171950"/>
            <a:ext cx="3352801" cy="2514601"/>
          </a:xfrm>
          <a:prstGeom prst="rect">
            <a:avLst/>
          </a:prstGeom>
        </p:spPr>
      </p:pic>
      <p:pic>
        <p:nvPicPr>
          <p:cNvPr id="11" name="Picture 10">
            <a:extLst>
              <a:ext uri="{FF2B5EF4-FFF2-40B4-BE49-F238E27FC236}">
                <a16:creationId xmlns:a16="http://schemas.microsoft.com/office/drawing/2014/main" id="{C9C78B8A-8EE6-44A2-B99B-3B8E457A99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47694" y="4237461"/>
            <a:ext cx="3327403" cy="2495552"/>
          </a:xfrm>
          <a:prstGeom prst="rect">
            <a:avLst/>
          </a:prstGeom>
        </p:spPr>
      </p:pic>
    </p:spTree>
    <p:extLst>
      <p:ext uri="{BB962C8B-B14F-4D97-AF65-F5344CB8AC3E}">
        <p14:creationId xmlns:p14="http://schemas.microsoft.com/office/powerpoint/2010/main" val="357572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355600"/>
            <a:ext cx="8751887" cy="660400"/>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Botanic Garden Master Plan</a:t>
              </a:r>
            </a:p>
          </p:txBody>
        </p:sp>
      </p:grpSp>
      <p:pic>
        <p:nvPicPr>
          <p:cNvPr id="20483" name="Picture 2" descr="http://pittsburghbotanicgarden.org/wp-content/uploads/2012/11/Master-Plan-compressed-201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513" y="1143000"/>
            <a:ext cx="8751887"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rot="19396794">
            <a:off x="2382838" y="2470150"/>
            <a:ext cx="6062662" cy="2439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485" name="TextBox 2"/>
          <p:cNvSpPr txBox="1">
            <a:spLocks noChangeArrowheads="1"/>
          </p:cNvSpPr>
          <p:nvPr/>
        </p:nvSpPr>
        <p:spPr bwMode="auto">
          <a:xfrm>
            <a:off x="5562600" y="2057400"/>
            <a:ext cx="21256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b="1" dirty="0">
                <a:solidFill>
                  <a:srgbClr val="FF0000"/>
                </a:solidFill>
              </a:rPr>
              <a:t>Area of Reclaimed</a:t>
            </a:r>
          </a:p>
          <a:p>
            <a:pPr algn="ctr" eaLnBrk="1" hangingPunct="1">
              <a:spcBef>
                <a:spcPct val="0"/>
              </a:spcBef>
              <a:buFontTx/>
              <a:buNone/>
            </a:pPr>
            <a:r>
              <a:rPr lang="en-US" altLang="en-US" sz="2000" b="1" dirty="0">
                <a:solidFill>
                  <a:srgbClr val="FF0000"/>
                </a:solidFill>
              </a:rPr>
              <a:t> Mine Sites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Zelienople Municipal Airport </a:t>
              </a:r>
            </a:p>
            <a:p>
              <a:pPr algn="ctr">
                <a:spcBef>
                  <a:spcPct val="0"/>
                </a:spcBef>
                <a:buFont typeface="Arial" charset="0"/>
                <a:buNone/>
              </a:pPr>
              <a:r>
                <a:rPr lang="en-US" altLang="en-US" sz="4000" dirty="0">
                  <a:solidFill>
                    <a:schemeClr val="bg1"/>
                  </a:solidFill>
                </a:rPr>
                <a:t>TASA Air Field </a:t>
              </a:r>
            </a:p>
          </p:txBody>
        </p:sp>
      </p:grpSp>
      <p:pic>
        <p:nvPicPr>
          <p:cNvPr id="3" name="Picture 2">
            <a:extLst>
              <a:ext uri="{FF2B5EF4-FFF2-40B4-BE49-F238E27FC236}">
                <a16:creationId xmlns:a16="http://schemas.microsoft.com/office/drawing/2014/main" id="{2FC8C6CA-F95A-4E0D-9209-4DE1731D5A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9282" y="4182918"/>
            <a:ext cx="3505196" cy="2628898"/>
          </a:xfrm>
          <a:prstGeom prst="rect">
            <a:avLst/>
          </a:prstGeom>
        </p:spPr>
      </p:pic>
      <p:pic>
        <p:nvPicPr>
          <p:cNvPr id="5" name="Picture 4">
            <a:extLst>
              <a:ext uri="{FF2B5EF4-FFF2-40B4-BE49-F238E27FC236}">
                <a16:creationId xmlns:a16="http://schemas.microsoft.com/office/drawing/2014/main" id="{2AE2F3B5-FF73-410A-8397-30B3F26963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1463673"/>
            <a:ext cx="3566776" cy="2675082"/>
          </a:xfrm>
          <a:prstGeom prst="rect">
            <a:avLst/>
          </a:prstGeom>
        </p:spPr>
      </p:pic>
      <p:pic>
        <p:nvPicPr>
          <p:cNvPr id="7" name="Picture 6">
            <a:extLst>
              <a:ext uri="{FF2B5EF4-FFF2-40B4-BE49-F238E27FC236}">
                <a16:creationId xmlns:a16="http://schemas.microsoft.com/office/drawing/2014/main" id="{6EBDE74B-72FF-4C46-B0D5-3902967855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73343" y="1509857"/>
            <a:ext cx="3505198" cy="2628898"/>
          </a:xfrm>
          <a:prstGeom prst="rect">
            <a:avLst/>
          </a:prstGeom>
        </p:spPr>
      </p:pic>
      <p:pic>
        <p:nvPicPr>
          <p:cNvPr id="9" name="Picture 8">
            <a:extLst>
              <a:ext uri="{FF2B5EF4-FFF2-40B4-BE49-F238E27FC236}">
                <a16:creationId xmlns:a16="http://schemas.microsoft.com/office/drawing/2014/main" id="{DBE1601D-A901-47DF-89D8-2B3E120909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9091" y="4182918"/>
            <a:ext cx="3566777" cy="2675082"/>
          </a:xfrm>
          <a:prstGeom prst="rect">
            <a:avLst/>
          </a:prstGeom>
        </p:spPr>
      </p:pic>
    </p:spTree>
    <p:extLst>
      <p:ext uri="{BB962C8B-B14F-4D97-AF65-F5344CB8AC3E}">
        <p14:creationId xmlns:p14="http://schemas.microsoft.com/office/powerpoint/2010/main" val="25088396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Cresson Treatment Plant </a:t>
              </a:r>
            </a:p>
          </p:txBody>
        </p:sp>
      </p:grpSp>
      <p:pic>
        <p:nvPicPr>
          <p:cNvPr id="3" name="Picture 2">
            <a:extLst>
              <a:ext uri="{FF2B5EF4-FFF2-40B4-BE49-F238E27FC236}">
                <a16:creationId xmlns:a16="http://schemas.microsoft.com/office/drawing/2014/main" id="{AF974038-237C-4E4E-87FE-449A321209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982" y="1676400"/>
            <a:ext cx="4301068" cy="2419351"/>
          </a:xfrm>
          <a:prstGeom prst="rect">
            <a:avLst/>
          </a:prstGeom>
        </p:spPr>
      </p:pic>
      <p:pic>
        <p:nvPicPr>
          <p:cNvPr id="5" name="Picture 4">
            <a:extLst>
              <a:ext uri="{FF2B5EF4-FFF2-40B4-BE49-F238E27FC236}">
                <a16:creationId xmlns:a16="http://schemas.microsoft.com/office/drawing/2014/main" id="{F443C555-6715-400B-856D-5D0F3CD9BD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2223" y="1676400"/>
            <a:ext cx="4301067" cy="2419350"/>
          </a:xfrm>
          <a:prstGeom prst="rect">
            <a:avLst/>
          </a:prstGeom>
        </p:spPr>
      </p:pic>
      <p:pic>
        <p:nvPicPr>
          <p:cNvPr id="7" name="Picture 6">
            <a:extLst>
              <a:ext uri="{FF2B5EF4-FFF2-40B4-BE49-F238E27FC236}">
                <a16:creationId xmlns:a16="http://schemas.microsoft.com/office/drawing/2014/main" id="{768F3C60-CDC1-4E79-9D7A-D3975D608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9979" y="4221305"/>
            <a:ext cx="4301071" cy="2419352"/>
          </a:xfrm>
          <a:prstGeom prst="rect">
            <a:avLst/>
          </a:prstGeom>
        </p:spPr>
      </p:pic>
      <p:pic>
        <p:nvPicPr>
          <p:cNvPr id="11" name="Picture 10">
            <a:extLst>
              <a:ext uri="{FF2B5EF4-FFF2-40B4-BE49-F238E27FC236}">
                <a16:creationId xmlns:a16="http://schemas.microsoft.com/office/drawing/2014/main" id="{6CDC6FDB-9B48-40A7-90B5-89AA93488B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00315" y="4238994"/>
            <a:ext cx="4301070" cy="2419352"/>
          </a:xfrm>
          <a:prstGeom prst="rect">
            <a:avLst/>
          </a:prstGeom>
        </p:spPr>
      </p:pic>
    </p:spTree>
    <p:extLst>
      <p:ext uri="{BB962C8B-B14F-4D97-AF65-F5344CB8AC3E}">
        <p14:creationId xmlns:p14="http://schemas.microsoft.com/office/powerpoint/2010/main" val="4036691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Cresson Treatment Plant </a:t>
              </a:r>
            </a:p>
          </p:txBody>
        </p:sp>
      </p:grpSp>
      <p:pic>
        <p:nvPicPr>
          <p:cNvPr id="3" name="Picture 2">
            <a:extLst>
              <a:ext uri="{FF2B5EF4-FFF2-40B4-BE49-F238E27FC236}">
                <a16:creationId xmlns:a16="http://schemas.microsoft.com/office/drawing/2014/main" id="{D0F22B0C-163E-44E8-BF02-1B0837ECBA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87546" y="2502344"/>
            <a:ext cx="4964259" cy="3448608"/>
          </a:xfrm>
          <a:prstGeom prst="rect">
            <a:avLst/>
          </a:prstGeom>
        </p:spPr>
      </p:pic>
      <p:pic>
        <p:nvPicPr>
          <p:cNvPr id="11" name="Picture 10">
            <a:extLst>
              <a:ext uri="{FF2B5EF4-FFF2-40B4-BE49-F238E27FC236}">
                <a16:creationId xmlns:a16="http://schemas.microsoft.com/office/drawing/2014/main" id="{61B12404-E83D-4721-A785-770A313AA2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4957" y="2057400"/>
            <a:ext cx="5078764" cy="3284682"/>
          </a:xfrm>
          <a:prstGeom prst="rect">
            <a:avLst/>
          </a:prstGeom>
        </p:spPr>
      </p:pic>
    </p:spTree>
    <p:extLst>
      <p:ext uri="{BB962C8B-B14F-4D97-AF65-F5344CB8AC3E}">
        <p14:creationId xmlns:p14="http://schemas.microsoft.com/office/powerpoint/2010/main" val="845035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9"/>
          <p:cNvGrpSpPr>
            <a:grpSpLocks/>
          </p:cNvGrpSpPr>
          <p:nvPr/>
        </p:nvGrpSpPr>
        <p:grpSpPr bwMode="auto">
          <a:xfrm>
            <a:off x="128588" y="149225"/>
            <a:ext cx="8924925" cy="1527175"/>
            <a:chOff x="288977" y="355144"/>
            <a:chExt cx="8382000" cy="661312"/>
          </a:xfrm>
        </p:grpSpPr>
        <p:pic>
          <p:nvPicPr>
            <p:cNvPr id="89092" name="Picture 5" descr="Aging 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p:cNvSpPr txBox="1">
              <a:spLocks noChangeArrowheads="1"/>
            </p:cNvSpPr>
            <p:nvPr/>
          </p:nvSpPr>
          <p:spPr bwMode="auto">
            <a:xfrm>
              <a:off x="602298" y="384641"/>
              <a:ext cx="800830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 typeface="Arial" charset="0"/>
                <a:buNone/>
              </a:pPr>
              <a:r>
                <a:rPr lang="en-US" altLang="en-US" sz="4000" dirty="0">
                  <a:solidFill>
                    <a:schemeClr val="bg1"/>
                  </a:solidFill>
                </a:rPr>
                <a:t>Cresson Treatment Plant </a:t>
              </a:r>
            </a:p>
          </p:txBody>
        </p:sp>
      </p:grpSp>
      <p:pic>
        <p:nvPicPr>
          <p:cNvPr id="7" name="Picture 6">
            <a:extLst>
              <a:ext uri="{FF2B5EF4-FFF2-40B4-BE49-F238E27FC236}">
                <a16:creationId xmlns:a16="http://schemas.microsoft.com/office/drawing/2014/main" id="{62923132-7CBD-41F2-8F64-F7B3650D3D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82409" y="2091800"/>
            <a:ext cx="4629976" cy="3964441"/>
          </a:xfrm>
          <a:prstGeom prst="rect">
            <a:avLst/>
          </a:prstGeom>
        </p:spPr>
      </p:pic>
      <p:pic>
        <p:nvPicPr>
          <p:cNvPr id="4" name="Picture 3">
            <a:extLst>
              <a:ext uri="{FF2B5EF4-FFF2-40B4-BE49-F238E27FC236}">
                <a16:creationId xmlns:a16="http://schemas.microsoft.com/office/drawing/2014/main" id="{9BBBEF2E-A89B-4D91-8167-8D534F634A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66373" y="1759031"/>
            <a:ext cx="4622854" cy="4629977"/>
          </a:xfrm>
          <a:prstGeom prst="rect">
            <a:avLst/>
          </a:prstGeom>
        </p:spPr>
      </p:pic>
    </p:spTree>
    <p:extLst>
      <p:ext uri="{BB962C8B-B14F-4D97-AF65-F5344CB8AC3E}">
        <p14:creationId xmlns:p14="http://schemas.microsoft.com/office/powerpoint/2010/main" val="2492105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Wingfield Pines Passive Treatment System</a:t>
              </a:r>
            </a:p>
          </p:txBody>
        </p:sp>
      </p:grpSp>
      <p:pic>
        <p:nvPicPr>
          <p:cNvPr id="7" name="Picture 2">
            <a:extLst>
              <a:ext uri="{FF2B5EF4-FFF2-40B4-BE49-F238E27FC236}">
                <a16:creationId xmlns:a16="http://schemas.microsoft.com/office/drawing/2014/main" id="{A29EC7CF-1C97-4565-B814-3E73085D53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200" y="1054521"/>
            <a:ext cx="8968165" cy="572728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AAA52ED2-697B-499B-AE26-9EF59B8E39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4587051"/>
            <a:ext cx="3340898" cy="2194750"/>
          </a:xfrm>
          <a:prstGeom prst="rect">
            <a:avLst/>
          </a:prstGeom>
        </p:spPr>
      </p:pic>
    </p:spTree>
    <p:extLst>
      <p:ext uri="{BB962C8B-B14F-4D97-AF65-F5344CB8AC3E}">
        <p14:creationId xmlns:p14="http://schemas.microsoft.com/office/powerpoint/2010/main" val="449972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Wingfield Pines Passive Treatment System</a:t>
              </a:r>
            </a:p>
          </p:txBody>
        </p:sp>
      </p:grpSp>
      <p:sp>
        <p:nvSpPr>
          <p:cNvPr id="4" name="TextBox 3">
            <a:extLst>
              <a:ext uri="{FF2B5EF4-FFF2-40B4-BE49-F238E27FC236}">
                <a16:creationId xmlns:a16="http://schemas.microsoft.com/office/drawing/2014/main" id="{65A52B53-2818-4DE1-8259-695B94D1E55B}"/>
              </a:ext>
            </a:extLst>
          </p:cNvPr>
          <p:cNvSpPr txBox="1"/>
          <p:nvPr/>
        </p:nvSpPr>
        <p:spPr>
          <a:xfrm>
            <a:off x="226011" y="3048000"/>
            <a:ext cx="2895600" cy="646331"/>
          </a:xfrm>
          <a:prstGeom prst="rect">
            <a:avLst/>
          </a:prstGeom>
          <a:noFill/>
        </p:spPr>
        <p:txBody>
          <a:bodyPr wrap="square" rtlCol="0">
            <a:spAutoFit/>
          </a:bodyPr>
          <a:lstStyle/>
          <a:p>
            <a:endParaRPr lang="en-US" dirty="0"/>
          </a:p>
          <a:p>
            <a:endParaRPr lang="en-US" dirty="0"/>
          </a:p>
        </p:txBody>
      </p:sp>
      <p:pic>
        <p:nvPicPr>
          <p:cNvPr id="5" name="Picture 4">
            <a:extLst>
              <a:ext uri="{FF2B5EF4-FFF2-40B4-BE49-F238E27FC236}">
                <a16:creationId xmlns:a16="http://schemas.microsoft.com/office/drawing/2014/main" id="{105B8B5A-E203-4F82-A54E-9DC13CA9AC8E}"/>
              </a:ext>
            </a:extLst>
          </p:cNvPr>
          <p:cNvPicPr>
            <a:picLocks noChangeAspect="1"/>
          </p:cNvPicPr>
          <p:nvPr/>
        </p:nvPicPr>
        <p:blipFill>
          <a:blip r:embed="rId4"/>
          <a:stretch>
            <a:fillRect/>
          </a:stretch>
        </p:blipFill>
        <p:spPr>
          <a:xfrm>
            <a:off x="93214" y="1054520"/>
            <a:ext cx="8974586" cy="5732046"/>
          </a:xfrm>
          <a:prstGeom prst="rect">
            <a:avLst/>
          </a:prstGeom>
        </p:spPr>
      </p:pic>
    </p:spTree>
    <p:extLst>
      <p:ext uri="{BB962C8B-B14F-4D97-AF65-F5344CB8AC3E}">
        <p14:creationId xmlns:p14="http://schemas.microsoft.com/office/powerpoint/2010/main" val="438343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Wingfield Pines Passive Treatment System</a:t>
              </a:r>
            </a:p>
          </p:txBody>
        </p:sp>
      </p:grpSp>
      <p:pic>
        <p:nvPicPr>
          <p:cNvPr id="6" name="Picture 2">
            <a:extLst>
              <a:ext uri="{FF2B5EF4-FFF2-40B4-BE49-F238E27FC236}">
                <a16:creationId xmlns:a16="http://schemas.microsoft.com/office/drawing/2014/main" id="{2A4581B0-6383-497C-A3CE-CA504DB8ED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054520"/>
            <a:ext cx="8991600" cy="572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142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AACCF99A-4ACA-4FE7-8766-AB0E1A3D6D3F}"/>
              </a:ext>
            </a:extLst>
          </p:cNvPr>
          <p:cNvGrpSpPr>
            <a:grpSpLocks/>
          </p:cNvGrpSpPr>
          <p:nvPr/>
        </p:nvGrpSpPr>
        <p:grpSpPr bwMode="auto">
          <a:xfrm>
            <a:off x="76200" y="152400"/>
            <a:ext cx="8991600" cy="863600"/>
            <a:chOff x="288977" y="355144"/>
            <a:chExt cx="8382000" cy="661312"/>
          </a:xfrm>
        </p:grpSpPr>
        <p:pic>
          <p:nvPicPr>
            <p:cNvPr id="5" name="Picture 5" descr="Aging banner">
              <a:extLst>
                <a:ext uri="{FF2B5EF4-FFF2-40B4-BE49-F238E27FC236}">
                  <a16:creationId xmlns:a16="http://schemas.microsoft.com/office/drawing/2014/main" id="{3EFDC31F-41E2-4BAF-8496-34D7819F5F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AB4041F-F97D-4C61-A9F2-46619F95734A}"/>
                </a:ext>
              </a:extLst>
            </p:cNvPr>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Wingfield Pines Passive Treatment System</a:t>
              </a:r>
            </a:p>
          </p:txBody>
        </p:sp>
      </p:grpSp>
      <p:pic>
        <p:nvPicPr>
          <p:cNvPr id="7" name="Picture 6" descr="C:\Users\ljensen\AppData\Local\Microsoft\Windows\INetCache\Content.Word\file-1.jpeg">
            <a:extLst>
              <a:ext uri="{FF2B5EF4-FFF2-40B4-BE49-F238E27FC236}">
                <a16:creationId xmlns:a16="http://schemas.microsoft.com/office/drawing/2014/main" id="{2E90B759-F350-4755-A6DC-0AB4F35D8338}"/>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rot="5400000">
            <a:off x="-568541" y="1793659"/>
            <a:ext cx="5715000" cy="4413682"/>
          </a:xfrm>
          <a:prstGeom prst="rect">
            <a:avLst/>
          </a:prstGeom>
          <a:noFill/>
          <a:ln w="19050">
            <a:solidFill>
              <a:schemeClr val="tx1"/>
            </a:solidFill>
          </a:ln>
        </p:spPr>
      </p:pic>
      <p:sp>
        <p:nvSpPr>
          <p:cNvPr id="8" name="TextBox 7">
            <a:extLst>
              <a:ext uri="{FF2B5EF4-FFF2-40B4-BE49-F238E27FC236}">
                <a16:creationId xmlns:a16="http://schemas.microsoft.com/office/drawing/2014/main" id="{5FFB51B4-4320-43DD-8C92-77F3D350E63E}"/>
              </a:ext>
            </a:extLst>
          </p:cNvPr>
          <p:cNvSpPr txBox="1"/>
          <p:nvPr/>
        </p:nvSpPr>
        <p:spPr>
          <a:xfrm>
            <a:off x="4730116" y="1079101"/>
            <a:ext cx="4337683" cy="5570756"/>
          </a:xfrm>
          <a:prstGeom prst="rect">
            <a:avLst/>
          </a:prstGeom>
          <a:noFill/>
        </p:spPr>
        <p:txBody>
          <a:bodyPr wrap="square" rtlCol="0">
            <a:spAutoFit/>
          </a:bodyPr>
          <a:lstStyle/>
          <a:p>
            <a:r>
              <a:rPr lang="en-US" sz="3200" dirty="0"/>
              <a:t>View looking at the concrete manhole, used as the old mine water collection system. The bottom and the area next to the manhole has been subsided and caused damage to the collection properties of the system.</a:t>
            </a:r>
          </a:p>
          <a:p>
            <a:endParaRPr lang="en-US" dirty="0"/>
          </a:p>
          <a:p>
            <a:endParaRPr lang="en-US" dirty="0"/>
          </a:p>
        </p:txBody>
      </p:sp>
      <p:pic>
        <p:nvPicPr>
          <p:cNvPr id="9" name="Picture 7" descr="DEP-rgb">
            <a:extLst>
              <a:ext uri="{FF2B5EF4-FFF2-40B4-BE49-F238E27FC236}">
                <a16:creationId xmlns:a16="http://schemas.microsoft.com/office/drawing/2014/main" id="{8EBE2061-5B4B-4B26-9279-4EEFF4FE9B7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4685" y="6262488"/>
            <a:ext cx="2133600" cy="45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837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
          <p:cNvGrpSpPr>
            <a:grpSpLocks/>
          </p:cNvGrpSpPr>
          <p:nvPr/>
        </p:nvGrpSpPr>
        <p:grpSpPr bwMode="auto">
          <a:xfrm>
            <a:off x="76200" y="152400"/>
            <a:ext cx="8991600" cy="863600"/>
            <a:chOff x="288977" y="355144"/>
            <a:chExt cx="8382000" cy="661312"/>
          </a:xfrm>
        </p:grpSpPr>
        <p:pic>
          <p:nvPicPr>
            <p:cNvPr id="19461"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2"/>
            <p:cNvSpPr txBox="1">
              <a:spLocks noChangeArrowheads="1"/>
            </p:cNvSpPr>
            <p:nvPr/>
          </p:nvSpPr>
          <p:spPr bwMode="auto">
            <a:xfrm>
              <a:off x="644147" y="384641"/>
              <a:ext cx="796645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Wingfield Pines Passive Treatment System</a:t>
              </a:r>
            </a:p>
          </p:txBody>
        </p:sp>
      </p:grpSp>
      <p:pic>
        <p:nvPicPr>
          <p:cNvPr id="5" name="Picture 3" descr="DSCN1554">
            <a:extLst>
              <a:ext uri="{FF2B5EF4-FFF2-40B4-BE49-F238E27FC236}">
                <a16:creationId xmlns:a16="http://schemas.microsoft.com/office/drawing/2014/main" id="{6A6DC47F-149B-41FE-BAB9-1FFDF8E9CF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406" y="1054520"/>
            <a:ext cx="8974394" cy="575924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5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288925" y="1370013"/>
            <a:ext cx="8431213" cy="4724400"/>
          </a:xfrm>
        </p:spPr>
        <p:txBody>
          <a:bodyPr/>
          <a:lstStyle/>
          <a:p>
            <a:pPr eaLnBrk="1" hangingPunct="1">
              <a:spcBef>
                <a:spcPct val="0"/>
              </a:spcBef>
              <a:defRPr/>
            </a:pPr>
            <a:r>
              <a:rPr lang="en-US" dirty="0"/>
              <a:t>3 additional projects have recently been added for 2016 AML Pilot Funds:</a:t>
            </a:r>
          </a:p>
          <a:p>
            <a:pPr eaLnBrk="1" hangingPunct="1">
              <a:spcBef>
                <a:spcPct val="0"/>
              </a:spcBef>
              <a:defRPr/>
            </a:pPr>
            <a:endParaRPr lang="en-US" dirty="0"/>
          </a:p>
          <a:p>
            <a:pPr lvl="1" eaLnBrk="1" hangingPunct="1">
              <a:spcBef>
                <a:spcPct val="0"/>
              </a:spcBef>
              <a:defRPr/>
            </a:pPr>
            <a:r>
              <a:rPr lang="en-US" dirty="0"/>
              <a:t>Cresson AMD Treatment Plant</a:t>
            </a:r>
          </a:p>
          <a:p>
            <a:pPr lvl="1" eaLnBrk="1" hangingPunct="1">
              <a:spcBef>
                <a:spcPct val="0"/>
              </a:spcBef>
              <a:defRPr/>
            </a:pPr>
            <a:r>
              <a:rPr lang="en-US" dirty="0"/>
              <a:t>Zelienople Municipal Airport Expansion AML Reclamation</a:t>
            </a:r>
          </a:p>
          <a:p>
            <a:pPr lvl="1" eaLnBrk="1" hangingPunct="1">
              <a:spcBef>
                <a:spcPct val="0"/>
              </a:spcBef>
              <a:defRPr/>
            </a:pPr>
            <a:r>
              <a:rPr lang="en-US" dirty="0"/>
              <a:t>Potts Run AMD Treatment System</a:t>
            </a:r>
            <a:endParaRPr lang="en-US" b="1" dirty="0"/>
          </a:p>
        </p:txBody>
      </p:sp>
      <p:pic>
        <p:nvPicPr>
          <p:cNvPr id="12291"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5846763"/>
            <a:ext cx="26241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9"/>
          <p:cNvGrpSpPr>
            <a:grpSpLocks/>
          </p:cNvGrpSpPr>
          <p:nvPr/>
        </p:nvGrpSpPr>
        <p:grpSpPr bwMode="auto">
          <a:xfrm>
            <a:off x="288925" y="355600"/>
            <a:ext cx="8382000" cy="787400"/>
            <a:chOff x="288977" y="355144"/>
            <a:chExt cx="8382000" cy="661312"/>
          </a:xfrm>
        </p:grpSpPr>
        <p:pic>
          <p:nvPicPr>
            <p:cNvPr id="12293"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txBox="1">
              <a:spLocks noChangeArrowheads="1"/>
            </p:cNvSpPr>
            <p:nvPr/>
          </p:nvSpPr>
          <p:spPr bwMode="auto">
            <a:xfrm>
              <a:off x="762000" y="384641"/>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Update</a:t>
              </a:r>
            </a:p>
          </p:txBody>
        </p:sp>
      </p:grpSp>
    </p:spTree>
    <p:extLst>
      <p:ext uri="{BB962C8B-B14F-4D97-AF65-F5344CB8AC3E}">
        <p14:creationId xmlns:p14="http://schemas.microsoft.com/office/powerpoint/2010/main" val="75134091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163513" y="152400"/>
            <a:ext cx="8751887" cy="796826"/>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Botanic Garden Construction</a:t>
              </a:r>
            </a:p>
          </p:txBody>
        </p:sp>
      </p:grpSp>
      <p:pic>
        <p:nvPicPr>
          <p:cNvPr id="4" name="Picture 3">
            <a:extLst>
              <a:ext uri="{FF2B5EF4-FFF2-40B4-BE49-F238E27FC236}">
                <a16:creationId xmlns:a16="http://schemas.microsoft.com/office/drawing/2014/main" id="{39A0D150-D0C7-4B57-85C5-2975D6ECC8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513" y="1066800"/>
            <a:ext cx="8751887" cy="5638800"/>
          </a:xfrm>
          <a:prstGeom prst="rect">
            <a:avLst/>
          </a:prstGeom>
        </p:spPr>
      </p:pic>
    </p:spTree>
    <p:extLst>
      <p:ext uri="{BB962C8B-B14F-4D97-AF65-F5344CB8AC3E}">
        <p14:creationId xmlns:p14="http://schemas.microsoft.com/office/powerpoint/2010/main" val="25251292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52400" y="1219199"/>
            <a:ext cx="8839200" cy="5507037"/>
          </a:xfrm>
        </p:spPr>
        <p:txBody>
          <a:bodyPr/>
          <a:lstStyle/>
          <a:p>
            <a:pPr lvl="0"/>
            <a:r>
              <a:rPr lang="en-US" sz="2400" dirty="0"/>
              <a:t>Extinguished the Powderly Underground Mine Fire resulting in ~100 acres of developable land</a:t>
            </a:r>
          </a:p>
          <a:p>
            <a:pPr lvl="0"/>
            <a:r>
              <a:rPr lang="en-US" sz="2400" dirty="0"/>
              <a:t>Provided a safe and reliable potable water supply to ~160 homes &amp; businesses</a:t>
            </a:r>
          </a:p>
          <a:p>
            <a:pPr lvl="0"/>
            <a:r>
              <a:rPr lang="en-US" sz="2400" dirty="0"/>
              <a:t>Preserved and relocated a historic mine headframe to a tourist mine</a:t>
            </a:r>
          </a:p>
          <a:p>
            <a:pPr lvl="0"/>
            <a:r>
              <a:rPr lang="en-US" sz="2400" dirty="0"/>
              <a:t>Kept 40 miners employed who would have been laid off due to a slumping coal market</a:t>
            </a:r>
          </a:p>
          <a:p>
            <a:pPr lvl="0"/>
            <a:r>
              <a:rPr lang="en-US" sz="2400" dirty="0"/>
              <a:t>Successfully obligated $30M AML Pilot Program funding to qualified projects</a:t>
            </a:r>
          </a:p>
          <a:p>
            <a:pPr lvl="0"/>
            <a:r>
              <a:rPr lang="en-US" sz="2400" dirty="0"/>
              <a:t>Eliminated safety hazards and restored a lost stream to the surface </a:t>
            </a:r>
          </a:p>
          <a:p>
            <a:pPr lvl="0"/>
            <a:r>
              <a:rPr lang="en-US" sz="2400" dirty="0"/>
              <a:t>Facilitated a multi-use trail expansion to a historical site (Eckley Miner’s Village)</a:t>
            </a:r>
          </a:p>
          <a:p>
            <a:pPr lvl="0"/>
            <a:endParaRPr lang="en-US" dirty="0"/>
          </a:p>
        </p:txBody>
      </p:sp>
      <p:pic>
        <p:nvPicPr>
          <p:cNvPr id="92163"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600" y="6243591"/>
            <a:ext cx="2286000" cy="48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9"/>
          <p:cNvGrpSpPr>
            <a:grpSpLocks/>
          </p:cNvGrpSpPr>
          <p:nvPr/>
        </p:nvGrpSpPr>
        <p:grpSpPr bwMode="auto">
          <a:xfrm>
            <a:off x="152400" y="152400"/>
            <a:ext cx="8839200" cy="914400"/>
            <a:chOff x="288977" y="355144"/>
            <a:chExt cx="8382000" cy="661312"/>
          </a:xfrm>
        </p:grpSpPr>
        <p:pic>
          <p:nvPicPr>
            <p:cNvPr id="92165"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2"/>
            <p:cNvSpPr txBox="1">
              <a:spLocks noChangeArrowheads="1"/>
            </p:cNvSpPr>
            <p:nvPr/>
          </p:nvSpPr>
          <p:spPr bwMode="auto">
            <a:xfrm>
              <a:off x="361236" y="355145"/>
              <a:ext cx="8249364" cy="48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3600" dirty="0">
                  <a:solidFill>
                    <a:schemeClr val="bg1"/>
                  </a:solidFill>
                </a:rPr>
                <a:t>AML Pilot Project Implementation Successes</a:t>
              </a:r>
            </a:p>
          </p:txBody>
        </p:sp>
      </p:grpSp>
    </p:spTree>
    <p:extLst>
      <p:ext uri="{BB962C8B-B14F-4D97-AF65-F5344CB8AC3E}">
        <p14:creationId xmlns:p14="http://schemas.microsoft.com/office/powerpoint/2010/main" val="98297643"/>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7" descr="DEP-rg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6231588"/>
            <a:ext cx="1981940" cy="41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9"/>
          <p:cNvGrpSpPr>
            <a:grpSpLocks/>
          </p:cNvGrpSpPr>
          <p:nvPr/>
        </p:nvGrpSpPr>
        <p:grpSpPr bwMode="auto">
          <a:xfrm>
            <a:off x="152400" y="76200"/>
            <a:ext cx="8839200" cy="914400"/>
            <a:chOff x="288977" y="355144"/>
            <a:chExt cx="8382000" cy="661312"/>
          </a:xfrm>
        </p:grpSpPr>
        <p:pic>
          <p:nvPicPr>
            <p:cNvPr id="92165" name="Picture 5" descr="Aging bann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2"/>
            <p:cNvSpPr txBox="1">
              <a:spLocks noChangeArrowheads="1"/>
            </p:cNvSpPr>
            <p:nvPr/>
          </p:nvSpPr>
          <p:spPr bwMode="auto">
            <a:xfrm>
              <a:off x="762000" y="355145"/>
              <a:ext cx="7848600" cy="48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Project Implementation Challenges</a:t>
              </a:r>
            </a:p>
          </p:txBody>
        </p:sp>
      </p:grpSp>
      <p:sp>
        <p:nvSpPr>
          <p:cNvPr id="9" name="Content Placeholder 2">
            <a:extLst>
              <a:ext uri="{FF2B5EF4-FFF2-40B4-BE49-F238E27FC236}">
                <a16:creationId xmlns:a16="http://schemas.microsoft.com/office/drawing/2014/main" id="{EAFDC7A7-5056-4691-9614-BE25739DF232}"/>
              </a:ext>
            </a:extLst>
          </p:cNvPr>
          <p:cNvSpPr>
            <a:spLocks noGrp="1"/>
          </p:cNvSpPr>
          <p:nvPr>
            <p:ph idx="1"/>
          </p:nvPr>
        </p:nvSpPr>
        <p:spPr>
          <a:xfrm>
            <a:off x="152400" y="1095652"/>
            <a:ext cx="8839200" cy="5715000"/>
          </a:xfrm>
        </p:spPr>
        <p:txBody>
          <a:bodyPr/>
          <a:lstStyle/>
          <a:p>
            <a:pPr lvl="0"/>
            <a:r>
              <a:rPr lang="en-US" sz="2500" dirty="0"/>
              <a:t>Property owner support and concurrence for planned projects</a:t>
            </a:r>
          </a:p>
          <a:p>
            <a:pPr lvl="0"/>
            <a:r>
              <a:rPr lang="en-US" sz="2500" dirty="0"/>
              <a:t>Coordinating with project partners</a:t>
            </a:r>
          </a:p>
          <a:p>
            <a:pPr lvl="0"/>
            <a:r>
              <a:rPr lang="en-US" sz="2500" dirty="0"/>
              <a:t>Clearly identifying each partner’s roles and responsibilities</a:t>
            </a:r>
          </a:p>
          <a:p>
            <a:pPr lvl="0"/>
            <a:r>
              <a:rPr lang="en-US" sz="2500" dirty="0"/>
              <a:t>Project permitting</a:t>
            </a:r>
          </a:p>
          <a:p>
            <a:pPr lvl="0"/>
            <a:r>
              <a:rPr lang="en-US" sz="2500" dirty="0"/>
              <a:t>Follow through on the community development/economic revitalization component by partners</a:t>
            </a:r>
          </a:p>
          <a:p>
            <a:pPr lvl="0"/>
            <a:r>
              <a:rPr lang="en-US" sz="2500" dirty="0"/>
              <a:t>Timing of grants and other funding from other sources</a:t>
            </a:r>
          </a:p>
          <a:p>
            <a:pPr lvl="0"/>
            <a:r>
              <a:rPr lang="en-US" sz="2500" dirty="0"/>
              <a:t>Time required to get projects designed, permitted and under contract</a:t>
            </a:r>
          </a:p>
          <a:p>
            <a:pPr lvl="0"/>
            <a:r>
              <a:rPr lang="en-US" sz="2500" dirty="0"/>
              <a:t>Partners following all grant agreement terms and conditions</a:t>
            </a:r>
          </a:p>
          <a:p>
            <a:pPr lvl="0"/>
            <a:r>
              <a:rPr lang="en-US" sz="2500" dirty="0"/>
              <a:t>Municipal zoning inconsistent with post-reclamation development</a:t>
            </a:r>
          </a:p>
          <a:p>
            <a:pPr lvl="0"/>
            <a:r>
              <a:rPr lang="en-US" sz="2500" dirty="0"/>
              <a:t>Managing public/media attention</a:t>
            </a:r>
          </a:p>
        </p:txBody>
      </p:sp>
    </p:spTree>
    <p:extLst>
      <p:ext uri="{BB962C8B-B14F-4D97-AF65-F5344CB8AC3E}">
        <p14:creationId xmlns:p14="http://schemas.microsoft.com/office/powerpoint/2010/main" val="13608012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4" name="Group 9"/>
          <p:cNvGrpSpPr>
            <a:grpSpLocks/>
          </p:cNvGrpSpPr>
          <p:nvPr/>
        </p:nvGrpSpPr>
        <p:grpSpPr bwMode="auto">
          <a:xfrm>
            <a:off x="88729" y="130277"/>
            <a:ext cx="8952271" cy="762000"/>
            <a:chOff x="288977" y="355144"/>
            <a:chExt cx="8382000" cy="661312"/>
          </a:xfrm>
        </p:grpSpPr>
        <p:pic>
          <p:nvPicPr>
            <p:cNvPr id="92165"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2"/>
            <p:cNvSpPr txBox="1">
              <a:spLocks noChangeArrowheads="1"/>
            </p:cNvSpPr>
            <p:nvPr/>
          </p:nvSpPr>
          <p:spPr bwMode="auto">
            <a:xfrm>
              <a:off x="762000" y="355145"/>
              <a:ext cx="7848600" cy="48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Lessons Learned</a:t>
              </a:r>
            </a:p>
          </p:txBody>
        </p:sp>
      </p:grpSp>
      <p:sp>
        <p:nvSpPr>
          <p:cNvPr id="2" name="Content Placeholder 1">
            <a:extLst>
              <a:ext uri="{FF2B5EF4-FFF2-40B4-BE49-F238E27FC236}">
                <a16:creationId xmlns:a16="http://schemas.microsoft.com/office/drawing/2014/main" id="{89663E3B-DA1E-43BE-AD7E-11118FB29B57}"/>
              </a:ext>
            </a:extLst>
          </p:cNvPr>
          <p:cNvSpPr>
            <a:spLocks noGrp="1"/>
          </p:cNvSpPr>
          <p:nvPr>
            <p:ph idx="1"/>
          </p:nvPr>
        </p:nvSpPr>
        <p:spPr>
          <a:xfrm>
            <a:off x="88728" y="990600"/>
            <a:ext cx="8952271" cy="5791200"/>
          </a:xfrm>
        </p:spPr>
        <p:txBody>
          <a:bodyPr/>
          <a:lstStyle/>
          <a:p>
            <a:pPr lvl="0"/>
            <a:r>
              <a:rPr lang="en-US" sz="2400" dirty="0"/>
              <a:t>Secure landowner support and agreements up front</a:t>
            </a:r>
          </a:p>
          <a:p>
            <a:pPr lvl="0"/>
            <a:r>
              <a:rPr lang="en-US" sz="2400" dirty="0"/>
              <a:t>Clearly explain grant agreement terms &amp; conditions to partners</a:t>
            </a:r>
          </a:p>
          <a:p>
            <a:pPr lvl="0"/>
            <a:r>
              <a:rPr lang="en-US" sz="2400" dirty="0"/>
              <a:t>Projects rely on good cooperation and follow through by all project partners</a:t>
            </a:r>
          </a:p>
          <a:p>
            <a:pPr lvl="0"/>
            <a:r>
              <a:rPr lang="en-US" sz="2400" dirty="0"/>
              <a:t>Verify other grants/funding sources identified by partners</a:t>
            </a:r>
          </a:p>
          <a:p>
            <a:r>
              <a:rPr lang="en-US" sz="2400" dirty="0"/>
              <a:t>3 years is a short amount of time to implement projects </a:t>
            </a:r>
          </a:p>
          <a:p>
            <a:pPr lvl="1" indent="-342900"/>
            <a:r>
              <a:rPr lang="en-US" sz="2400" dirty="0"/>
              <a:t>need to plan ahead and keep the projects moving</a:t>
            </a:r>
          </a:p>
          <a:p>
            <a:r>
              <a:rPr lang="en-US" sz="2400" dirty="0"/>
              <a:t>Property owners and municipalities need to work on rezoning at least 12 months in advance of reclamation completion</a:t>
            </a:r>
          </a:p>
          <a:p>
            <a:r>
              <a:rPr lang="en-US" sz="2400" dirty="0"/>
              <a:t>Very few “Shovel Ready” projects exist to utilize funding</a:t>
            </a:r>
          </a:p>
          <a:p>
            <a:r>
              <a:rPr lang="en-US" sz="2400" dirty="0"/>
              <a:t>Significantly more staff time and resources are required to meet deadlines and requirements for AML pilot projects</a:t>
            </a:r>
          </a:p>
          <a:p>
            <a:endParaRPr lang="en-US" dirty="0"/>
          </a:p>
        </p:txBody>
      </p:sp>
    </p:spTree>
    <p:extLst>
      <p:ext uri="{BB962C8B-B14F-4D97-AF65-F5344CB8AC3E}">
        <p14:creationId xmlns:p14="http://schemas.microsoft.com/office/powerpoint/2010/main" val="3220768969"/>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D88E71D-2E4E-4CFD-AAB3-8E6F72A5FF76}"/>
              </a:ext>
            </a:extLst>
          </p:cNvPr>
          <p:cNvSpPr>
            <a:spLocks noGrp="1"/>
          </p:cNvSpPr>
          <p:nvPr>
            <p:ph type="ctrTitle"/>
          </p:nvPr>
        </p:nvSpPr>
        <p:spPr/>
        <p:txBody>
          <a:bodyPr/>
          <a:lstStyle/>
          <a:p>
            <a:endParaRPr lang="en-US" dirty="0"/>
          </a:p>
        </p:txBody>
      </p:sp>
      <p:pic>
        <p:nvPicPr>
          <p:cNvPr id="4" name="Picture 3">
            <a:extLst>
              <a:ext uri="{FF2B5EF4-FFF2-40B4-BE49-F238E27FC236}">
                <a16:creationId xmlns:a16="http://schemas.microsoft.com/office/drawing/2014/main" id="{1B5A2B04-CAC6-42A7-8084-B37BFCB92891}"/>
              </a:ext>
            </a:extLst>
          </p:cNvPr>
          <p:cNvPicPr>
            <a:picLocks noChangeAspect="1"/>
          </p:cNvPicPr>
          <p:nvPr/>
        </p:nvPicPr>
        <p:blipFill>
          <a:blip r:embed="rId4"/>
          <a:stretch>
            <a:fillRect/>
          </a:stretch>
        </p:blipFill>
        <p:spPr>
          <a:xfrm>
            <a:off x="29308" y="1124291"/>
            <a:ext cx="9062305" cy="5733709"/>
          </a:xfrm>
          <a:prstGeom prst="rect">
            <a:avLst/>
          </a:prstGeom>
        </p:spPr>
      </p:pic>
      <p:pic>
        <p:nvPicPr>
          <p:cNvPr id="5" name="Picture 4">
            <a:extLst>
              <a:ext uri="{FF2B5EF4-FFF2-40B4-BE49-F238E27FC236}">
                <a16:creationId xmlns:a16="http://schemas.microsoft.com/office/drawing/2014/main" id="{16E123C8-6C01-4F54-A2B0-C6F111D608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4408009"/>
            <a:ext cx="1600200" cy="449340"/>
          </a:xfrm>
          <a:prstGeom prst="rect">
            <a:avLst/>
          </a:prstGeom>
        </p:spPr>
      </p:pic>
      <p:pic>
        <p:nvPicPr>
          <p:cNvPr id="7" name="Picture 6">
            <a:extLst>
              <a:ext uri="{FF2B5EF4-FFF2-40B4-BE49-F238E27FC236}">
                <a16:creationId xmlns:a16="http://schemas.microsoft.com/office/drawing/2014/main" id="{9C78DA00-A00A-438C-A0F3-A8B0E469B2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9800" y="1288641"/>
            <a:ext cx="2895600" cy="2726924"/>
          </a:xfrm>
          <a:prstGeom prst="rect">
            <a:avLst/>
          </a:prstGeom>
        </p:spPr>
      </p:pic>
      <p:sp>
        <p:nvSpPr>
          <p:cNvPr id="3" name="Rectangle 2">
            <a:extLst>
              <a:ext uri="{FF2B5EF4-FFF2-40B4-BE49-F238E27FC236}">
                <a16:creationId xmlns:a16="http://schemas.microsoft.com/office/drawing/2014/main" id="{465B4711-58A7-4422-97B5-9B9475333C91}"/>
              </a:ext>
            </a:extLst>
          </p:cNvPr>
          <p:cNvSpPr/>
          <p:nvPr/>
        </p:nvSpPr>
        <p:spPr>
          <a:xfrm>
            <a:off x="228600" y="5044559"/>
            <a:ext cx="6972358" cy="461665"/>
          </a:xfrm>
          <a:prstGeom prst="rect">
            <a:avLst/>
          </a:prstGeom>
        </p:spPr>
        <p:txBody>
          <a:bodyPr wrap="none">
            <a:spAutoFit/>
          </a:bodyPr>
          <a:lstStyle/>
          <a:p>
            <a:r>
              <a:rPr lang="en-US" sz="2400" u="sng" dirty="0">
                <a:solidFill>
                  <a:srgbClr val="0000FF"/>
                </a:solidFill>
                <a:highlight>
                  <a:srgbClr val="C0C0C0"/>
                </a:highlight>
                <a:ea typeface="Calibri" panose="020F0502020204030204" pitchFamily="34" charset="0"/>
                <a:cs typeface="Times New Roman" panose="02020603050405020304" pitchFamily="18" charset="0"/>
                <a:hlinkClick r:id="rId7"/>
              </a:rPr>
              <a:t>Access :  www.NAAMLP2019.com</a:t>
            </a:r>
            <a:r>
              <a:rPr lang="en-US" sz="2400" u="sng" dirty="0">
                <a:solidFill>
                  <a:srgbClr val="0000FF"/>
                </a:solidFill>
                <a:highlight>
                  <a:srgbClr val="C0C0C0"/>
                </a:highlight>
                <a:ea typeface="Calibri" panose="020F0502020204030204" pitchFamily="34" charset="0"/>
                <a:cs typeface="Times New Roman" panose="02020603050405020304" pitchFamily="18" charset="0"/>
              </a:rPr>
              <a:t> to see the details!!!!</a:t>
            </a:r>
            <a:endParaRPr lang="en-US" sz="2400" dirty="0">
              <a:highlight>
                <a:srgbClr val="C0C0C0"/>
              </a:highlight>
            </a:endParaRPr>
          </a:p>
        </p:txBody>
      </p:sp>
    </p:spTree>
    <p:extLst>
      <p:ext uri="{BB962C8B-B14F-4D97-AF65-F5344CB8AC3E}">
        <p14:creationId xmlns:p14="http://schemas.microsoft.com/office/powerpoint/2010/main" val="3121831428"/>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2133600" y="948519"/>
            <a:ext cx="8153400" cy="4941542"/>
          </a:xfrm>
        </p:spPr>
        <p:txBody>
          <a:bodyPr/>
          <a:lstStyle/>
          <a:p>
            <a:pPr eaLnBrk="1" hangingPunct="1"/>
            <a:br>
              <a:rPr lang="fr-FR" altLang="en-US" b="1" dirty="0"/>
            </a:br>
            <a:r>
              <a:rPr lang="fr-FR" altLang="en-US" sz="5400" b="1" dirty="0">
                <a:solidFill>
                  <a:srgbClr val="FF0000"/>
                </a:solidFill>
              </a:rPr>
              <a:t>Questions?</a:t>
            </a:r>
            <a:br>
              <a:rPr lang="fr-FR" altLang="en-US" b="1" dirty="0"/>
            </a:br>
            <a:br>
              <a:rPr lang="fr-FR" altLang="en-US" sz="2400" b="1" dirty="0"/>
            </a:br>
            <a:r>
              <a:rPr lang="fr-FR" altLang="en-US" sz="4000" b="1" dirty="0">
                <a:solidFill>
                  <a:srgbClr val="0000CC"/>
                </a:solidFill>
              </a:rPr>
              <a:t>Contact</a:t>
            </a:r>
            <a:br>
              <a:rPr lang="fr-FR" altLang="en-US" sz="4000" b="1" dirty="0">
                <a:solidFill>
                  <a:srgbClr val="0000CC"/>
                </a:solidFill>
              </a:rPr>
            </a:br>
            <a:r>
              <a:rPr lang="fr-FR" altLang="en-US" sz="4000" b="1" dirty="0">
                <a:solidFill>
                  <a:srgbClr val="0000CC"/>
                </a:solidFill>
              </a:rPr>
              <a:t>Information:</a:t>
            </a:r>
            <a:br>
              <a:rPr lang="fr-FR" altLang="en-US" sz="4000" b="1" dirty="0"/>
            </a:br>
            <a:r>
              <a:rPr lang="fr-FR" altLang="en-US" sz="4000" b="1" dirty="0"/>
              <a:t>    deabaker@pa.gov </a:t>
            </a:r>
            <a:br>
              <a:rPr lang="fr-FR" altLang="en-US" sz="4000" b="1" dirty="0"/>
            </a:br>
            <a:r>
              <a:rPr lang="fr-FR" altLang="en-US" sz="4000" b="1" dirty="0"/>
              <a:t>814-472-1800</a:t>
            </a:r>
            <a:br>
              <a:rPr lang="fr-FR" altLang="en-US" sz="4000" b="1" dirty="0"/>
            </a:br>
            <a:endParaRPr lang="en-US" altLang="en-US" b="1" dirty="0"/>
          </a:p>
        </p:txBody>
      </p:sp>
      <p:sp>
        <p:nvSpPr>
          <p:cNvPr id="96260" name="TextBox 4"/>
          <p:cNvSpPr txBox="1">
            <a:spLocks noChangeArrowheads="1"/>
          </p:cNvSpPr>
          <p:nvPr/>
        </p:nvSpPr>
        <p:spPr bwMode="auto">
          <a:xfrm>
            <a:off x="76200" y="60960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Tom Wolf, Governor</a:t>
            </a:r>
          </a:p>
        </p:txBody>
      </p:sp>
      <p:sp>
        <p:nvSpPr>
          <p:cNvPr id="96261" name="TextBox 5"/>
          <p:cNvSpPr txBox="1">
            <a:spLocks noChangeArrowheads="1"/>
          </p:cNvSpPr>
          <p:nvPr/>
        </p:nvSpPr>
        <p:spPr bwMode="auto">
          <a:xfrm>
            <a:off x="5867400" y="60960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Patrick McDonnell,  Secretary</a:t>
            </a:r>
          </a:p>
        </p:txBody>
      </p:sp>
      <p:pic>
        <p:nvPicPr>
          <p:cNvPr id="6" name="Picture 5">
            <a:extLst>
              <a:ext uri="{FF2B5EF4-FFF2-40B4-BE49-F238E27FC236}">
                <a16:creationId xmlns:a16="http://schemas.microsoft.com/office/drawing/2014/main" id="{003BD3FC-92AE-4FFE-AA4B-D40F26A8DF3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8" y="14288"/>
            <a:ext cx="9039225"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C5C2949-6973-40C7-87CF-716968922A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3400" y="1295400"/>
            <a:ext cx="4289911" cy="4046064"/>
          </a:xfrm>
          <a:prstGeom prst="rect">
            <a:avLst/>
          </a:prstGeom>
        </p:spPr>
      </p:pic>
      <p:sp>
        <p:nvSpPr>
          <p:cNvPr id="3" name="Rectangle 2">
            <a:extLst>
              <a:ext uri="{FF2B5EF4-FFF2-40B4-BE49-F238E27FC236}">
                <a16:creationId xmlns:a16="http://schemas.microsoft.com/office/drawing/2014/main" id="{427F8FF8-D843-4074-89D4-A7C81CF5248E}"/>
              </a:ext>
            </a:extLst>
          </p:cNvPr>
          <p:cNvSpPr/>
          <p:nvPr/>
        </p:nvSpPr>
        <p:spPr>
          <a:xfrm>
            <a:off x="4341628" y="5305286"/>
            <a:ext cx="4273157" cy="584775"/>
          </a:xfrm>
          <a:prstGeom prst="rect">
            <a:avLst/>
          </a:prstGeom>
        </p:spPr>
        <p:txBody>
          <a:bodyPr wrap="none">
            <a:spAutoFit/>
          </a:bodyPr>
          <a:lstStyle/>
          <a:p>
            <a:r>
              <a:rPr lang="en-US" sz="3200" u="sng" dirty="0">
                <a:solidFill>
                  <a:srgbClr val="0000FF"/>
                </a:solidFill>
                <a:ea typeface="Calibri" panose="020F0502020204030204" pitchFamily="34" charset="0"/>
                <a:cs typeface="Times New Roman" panose="02020603050405020304" pitchFamily="18" charset="0"/>
                <a:hlinkClick r:id="rId5"/>
              </a:rPr>
              <a:t>www.NAAMLP2019.com</a:t>
            </a:r>
            <a:endParaRPr lang="en-US" sz="3200" dirty="0"/>
          </a:p>
        </p:txBody>
      </p:sp>
    </p:spTree>
    <p:extLst>
      <p:ext uri="{BB962C8B-B14F-4D97-AF65-F5344CB8AC3E}">
        <p14:creationId xmlns:p14="http://schemas.microsoft.com/office/powerpoint/2010/main" val="2583129352"/>
      </p:ext>
    </p:extLst>
  </p:cSld>
  <p:clrMapOvr>
    <a:masterClrMapping/>
  </p:clrMapOvr>
  <mc:AlternateContent xmlns:mc="http://schemas.openxmlformats.org/markup-compatibility/2006" xmlns:p14="http://schemas.microsoft.com/office/powerpoint/2010/main">
    <mc:Choice Requires="p14">
      <p:transition p14:dur="25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
          <p:cNvGrpSpPr>
            <a:grpSpLocks/>
          </p:cNvGrpSpPr>
          <p:nvPr/>
        </p:nvGrpSpPr>
        <p:grpSpPr bwMode="auto">
          <a:xfrm>
            <a:off x="76201" y="152400"/>
            <a:ext cx="9014534" cy="796826"/>
            <a:chOff x="288977" y="355144"/>
            <a:chExt cx="8382000" cy="661312"/>
          </a:xfrm>
        </p:grpSpPr>
        <p:pic>
          <p:nvPicPr>
            <p:cNvPr id="20486" name="Picture 5" descr="Aging ban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977" y="355144"/>
              <a:ext cx="8382000" cy="66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p:cNvSpPr txBox="1">
              <a:spLocks noChangeArrowheads="1"/>
            </p:cNvSpPr>
            <p:nvPr/>
          </p:nvSpPr>
          <p:spPr bwMode="auto">
            <a:xfrm>
              <a:off x="570252" y="384641"/>
              <a:ext cx="804034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000" dirty="0">
                  <a:solidFill>
                    <a:schemeClr val="bg1"/>
                  </a:solidFill>
                </a:rPr>
                <a:t>Pittsburgh Botanic Garden Construction</a:t>
              </a:r>
            </a:p>
          </p:txBody>
        </p:sp>
      </p:grpSp>
      <p:pic>
        <p:nvPicPr>
          <p:cNvPr id="4" name="Picture 3">
            <a:extLst>
              <a:ext uri="{FF2B5EF4-FFF2-40B4-BE49-F238E27FC236}">
                <a16:creationId xmlns:a16="http://schemas.microsoft.com/office/drawing/2014/main" id="{1546AE45-E81C-41EE-85B4-7BF2C3B8F5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1" y="1600200"/>
            <a:ext cx="9014534" cy="3657600"/>
          </a:xfrm>
          <a:prstGeom prst="rect">
            <a:avLst/>
          </a:prstGeom>
        </p:spPr>
      </p:pic>
    </p:spTree>
    <p:extLst>
      <p:ext uri="{BB962C8B-B14F-4D97-AF65-F5344CB8AC3E}">
        <p14:creationId xmlns:p14="http://schemas.microsoft.com/office/powerpoint/2010/main" val="1729880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4230</TotalTime>
  <Words>2820</Words>
  <Application>Microsoft Office PowerPoint</Application>
  <PresentationFormat>On-screen Show (4:3)</PresentationFormat>
  <Paragraphs>328</Paragraphs>
  <Slides>84</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Arial Narrow</vt:lpstr>
      <vt:lpstr>Calibri</vt:lpstr>
      <vt:lpstr>RomanS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Contact Information:     deabaker@pa.gov  814-472-1800 </vt:lpstr>
    </vt:vector>
  </TitlesOfParts>
  <Company>Commonwealth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Bold Black 44 pt Calibri Font</dc:title>
  <dc:creator>Rickens, Susan</dc:creator>
  <cp:lastModifiedBy>Kevin Wolter</cp:lastModifiedBy>
  <cp:revision>200</cp:revision>
  <cp:lastPrinted>2019-05-31T15:23:36Z</cp:lastPrinted>
  <dcterms:created xsi:type="dcterms:W3CDTF">2012-04-25T13:00:02Z</dcterms:created>
  <dcterms:modified xsi:type="dcterms:W3CDTF">2019-06-17T18:08:45Z</dcterms:modified>
</cp:coreProperties>
</file>