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6" r:id="rId3"/>
    <p:sldId id="377" r:id="rId4"/>
    <p:sldId id="417" r:id="rId5"/>
    <p:sldId id="355" r:id="rId6"/>
    <p:sldId id="349" r:id="rId7"/>
    <p:sldId id="363" r:id="rId8"/>
    <p:sldId id="351" r:id="rId9"/>
    <p:sldId id="423" r:id="rId10"/>
    <p:sldId id="352" r:id="rId11"/>
    <p:sldId id="353" r:id="rId12"/>
    <p:sldId id="354" r:id="rId13"/>
    <p:sldId id="412" r:id="rId14"/>
    <p:sldId id="380" r:id="rId15"/>
    <p:sldId id="365" r:id="rId16"/>
    <p:sldId id="413" r:id="rId17"/>
    <p:sldId id="368" r:id="rId18"/>
    <p:sldId id="369" r:id="rId19"/>
    <p:sldId id="419" r:id="rId20"/>
    <p:sldId id="406" r:id="rId21"/>
    <p:sldId id="400" r:id="rId22"/>
    <p:sldId id="401" r:id="rId23"/>
    <p:sldId id="402" r:id="rId24"/>
    <p:sldId id="382" r:id="rId25"/>
    <p:sldId id="422" r:id="rId26"/>
    <p:sldId id="392" r:id="rId27"/>
    <p:sldId id="418" r:id="rId28"/>
    <p:sldId id="421" r:id="rId29"/>
    <p:sldId id="2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332" autoAdjust="0"/>
  </p:normalViewPr>
  <p:slideViewPr>
    <p:cSldViewPr>
      <p:cViewPr varScale="1">
        <p:scale>
          <a:sx n="111" d="100"/>
          <a:sy n="111" d="100"/>
        </p:scale>
        <p:origin x="1572" y="102"/>
      </p:cViewPr>
      <p:guideLst>
        <p:guide orient="horz" pos="2160"/>
        <p:guide pos="2880"/>
      </p:guideLst>
    </p:cSldViewPr>
  </p:slideViewPr>
  <p:outlineViewPr>
    <p:cViewPr>
      <p:scale>
        <a:sx n="33" d="100"/>
        <a:sy n="33" d="100"/>
      </p:scale>
      <p:origin x="0" y="-1518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21DC9-4607-4B70-BBE2-4FDA654C288E}" type="datetimeFigureOut">
              <a:rPr lang="en-US" smtClean="0"/>
              <a:t>6/17/2019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16429-197A-4031-B8D2-4088644473B5}" type="slidenum">
              <a:rPr lang="en-US" smtClean="0"/>
              <a:t>‹#›</a:t>
            </a:fld>
            <a:endParaRPr lang="en-US"/>
          </a:p>
        </p:txBody>
      </p:sp>
    </p:spTree>
    <p:extLst>
      <p:ext uri="{BB962C8B-B14F-4D97-AF65-F5344CB8AC3E}">
        <p14:creationId xmlns:p14="http://schemas.microsoft.com/office/powerpoint/2010/main" val="342448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16429-197A-4031-B8D2-4088644473B5}" type="slidenum">
              <a:rPr lang="en-US" smtClean="0"/>
              <a:t>1</a:t>
            </a:fld>
            <a:endParaRPr lang="en-US" dirty="0"/>
          </a:p>
        </p:txBody>
      </p:sp>
    </p:spTree>
    <p:extLst>
      <p:ext uri="{BB962C8B-B14F-4D97-AF65-F5344CB8AC3E}">
        <p14:creationId xmlns:p14="http://schemas.microsoft.com/office/powerpoint/2010/main" val="1425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16429-197A-4031-B8D2-4088644473B5}" type="slidenum">
              <a:rPr lang="en-US" smtClean="0"/>
              <a:t>5</a:t>
            </a:fld>
            <a:endParaRPr lang="en-US"/>
          </a:p>
        </p:txBody>
      </p:sp>
    </p:spTree>
    <p:extLst>
      <p:ext uri="{BB962C8B-B14F-4D97-AF65-F5344CB8AC3E}">
        <p14:creationId xmlns:p14="http://schemas.microsoft.com/office/powerpoint/2010/main" val="107509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E72989-C638-4910-8FF7-2981F2E57853}"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349610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9F491-953E-46F1-B2BE-AB43C4719C09}"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90765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EF437F-FF6A-4360-83B0-1ED90009C3E5}"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99638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E370D-A27C-4A60-B17F-3AB3E4A7CD77}"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295344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AFA10B-8D8C-4C1F-A59B-ED03871A3AAA}"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159874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32DE79-DF10-4909-8920-4260BD833104}"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41124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C4D187-0971-4E57-AED9-E8BB6181A700}" type="datetime1">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82386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10782-639F-4E4A-B1B5-6EED06C610BF}" type="datetime1">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156942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D20CD-7C3A-4619-84E8-C8D32C3ABD11}" type="datetime1">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176356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50576-A1EB-4813-B79C-6CD69CEEEEC9}"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135966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68505-D280-430B-A6AB-29EB26560E2F}"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6EC00-075A-455D-97EA-1AD4D2D1DBE4}" type="slidenum">
              <a:rPr lang="en-US" smtClean="0"/>
              <a:t>‹#›</a:t>
            </a:fld>
            <a:endParaRPr lang="en-US"/>
          </a:p>
        </p:txBody>
      </p:sp>
    </p:spTree>
    <p:extLst>
      <p:ext uri="{BB962C8B-B14F-4D97-AF65-F5344CB8AC3E}">
        <p14:creationId xmlns:p14="http://schemas.microsoft.com/office/powerpoint/2010/main" val="159554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F5F21-FD54-486B-9BBA-D28C89D70EB1}" type="datetime1">
              <a:rPr lang="en-US" smtClean="0"/>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6EC00-075A-455D-97EA-1AD4D2D1DBE4}" type="slidenum">
              <a:rPr lang="en-US" smtClean="0"/>
              <a:t>‹#›</a:t>
            </a:fld>
            <a:endParaRPr lang="en-US"/>
          </a:p>
        </p:txBody>
      </p:sp>
    </p:spTree>
    <p:extLst>
      <p:ext uri="{BB962C8B-B14F-4D97-AF65-F5344CB8AC3E}">
        <p14:creationId xmlns:p14="http://schemas.microsoft.com/office/powerpoint/2010/main" val="2248762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209800"/>
          </a:xfrm>
        </p:spPr>
        <p:txBody>
          <a:bodyPr>
            <a:noAutofit/>
          </a:bodyPr>
          <a:lstStyle/>
          <a:p>
            <a:r>
              <a:rPr lang="en-US" sz="2800" b="1" dirty="0"/>
              <a:t>Effect of topsoil stockpiling on soil properties and organic amendment on tree growth during gold mine reclamation in Ghana</a:t>
            </a:r>
            <a:endParaRPr lang="en-US" sz="2800" dirty="0"/>
          </a:p>
        </p:txBody>
      </p:sp>
      <p:sp>
        <p:nvSpPr>
          <p:cNvPr id="3" name="Subtitle 2"/>
          <p:cNvSpPr>
            <a:spLocks noGrp="1"/>
          </p:cNvSpPr>
          <p:nvPr>
            <p:ph type="subTitle" idx="1"/>
          </p:nvPr>
        </p:nvSpPr>
        <p:spPr>
          <a:xfrm>
            <a:off x="762000" y="2590801"/>
            <a:ext cx="7543800" cy="4038599"/>
          </a:xfrm>
        </p:spPr>
        <p:txBody>
          <a:bodyPr>
            <a:normAutofit fontScale="77500" lnSpcReduction="20000"/>
          </a:bodyPr>
          <a:lstStyle/>
          <a:p>
            <a:r>
              <a:rPr lang="en-US" dirty="0"/>
              <a:t>BY</a:t>
            </a:r>
          </a:p>
          <a:p>
            <a:r>
              <a:rPr lang="en-US"/>
              <a:t>PAUL KOFI </a:t>
            </a:r>
            <a:r>
              <a:rPr lang="en-US" dirty="0"/>
              <a:t>NSIAH: Ph.D. Student</a:t>
            </a:r>
          </a:p>
          <a:p>
            <a:endParaRPr lang="en-US" dirty="0"/>
          </a:p>
          <a:p>
            <a:r>
              <a:rPr lang="en-US" dirty="0"/>
              <a:t>Schaaf Wolfgang: Supervisor </a:t>
            </a:r>
          </a:p>
          <a:p>
            <a:endParaRPr lang="en-US" sz="2800" dirty="0"/>
          </a:p>
          <a:p>
            <a:r>
              <a:rPr lang="en-US" sz="2800" dirty="0"/>
              <a:t>Brandenburg University  of Technology</a:t>
            </a:r>
          </a:p>
          <a:p>
            <a:r>
              <a:rPr lang="en-US" sz="2800" dirty="0"/>
              <a:t>Cottbus - Germany</a:t>
            </a:r>
          </a:p>
          <a:p>
            <a:endParaRPr lang="en-US" dirty="0"/>
          </a:p>
          <a:p>
            <a:r>
              <a:rPr lang="en-US" dirty="0"/>
              <a:t>2019 ASMR Annual Conference</a:t>
            </a:r>
          </a:p>
          <a:p>
            <a:r>
              <a:rPr lang="en-US" dirty="0"/>
              <a:t>Big Sky – Montana</a:t>
            </a:r>
          </a:p>
          <a:p>
            <a:r>
              <a:rPr lang="en-US" sz="2400" dirty="0"/>
              <a:t>June 5, 2019</a:t>
            </a:r>
          </a:p>
          <a:p>
            <a:endParaRPr lang="en-US" dirty="0"/>
          </a:p>
          <a:p>
            <a:endParaRPr lang="en-US" sz="2800" dirty="0"/>
          </a:p>
          <a:p>
            <a:endParaRPr lang="en-US" dirty="0"/>
          </a:p>
        </p:txBody>
      </p:sp>
      <p:sp>
        <p:nvSpPr>
          <p:cNvPr id="4" name="Slide Number Placeholder 3"/>
          <p:cNvSpPr>
            <a:spLocks noGrp="1"/>
          </p:cNvSpPr>
          <p:nvPr>
            <p:ph type="sldNum" sz="quarter" idx="12"/>
          </p:nvPr>
        </p:nvSpPr>
        <p:spPr/>
        <p:txBody>
          <a:bodyPr/>
          <a:lstStyle/>
          <a:p>
            <a:fld id="{2A46EC00-075A-455D-97EA-1AD4D2D1DBE4}" type="slidenum">
              <a:rPr lang="en-US" smtClean="0"/>
              <a:t>1</a:t>
            </a:fld>
            <a:endParaRPr lang="en-US" dirty="0"/>
          </a:p>
        </p:txBody>
      </p:sp>
    </p:spTree>
    <p:extLst>
      <p:ext uri="{BB962C8B-B14F-4D97-AF65-F5344CB8AC3E}">
        <p14:creationId xmlns:p14="http://schemas.microsoft.com/office/powerpoint/2010/main" val="262380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en-US" sz="3200" dirty="0"/>
              <a:t>Methods </a:t>
            </a:r>
            <a:br>
              <a:rPr lang="en-US" sz="3200" dirty="0"/>
            </a:br>
            <a:endParaRPr lang="en-US" sz="3200" dirty="0"/>
          </a:p>
        </p:txBody>
      </p:sp>
      <p:sp>
        <p:nvSpPr>
          <p:cNvPr id="3" name="Text Placeholder 2"/>
          <p:cNvSpPr>
            <a:spLocks noGrp="1"/>
          </p:cNvSpPr>
          <p:nvPr>
            <p:ph type="body" idx="1"/>
          </p:nvPr>
        </p:nvSpPr>
        <p:spPr>
          <a:xfrm>
            <a:off x="457200" y="1535112"/>
            <a:ext cx="4040188" cy="903288"/>
          </a:xfrm>
        </p:spPr>
        <p:txBody>
          <a:bodyPr>
            <a:normAutofit/>
          </a:bodyPr>
          <a:lstStyle/>
          <a:p>
            <a:r>
              <a:rPr lang="en-GB" b="0" dirty="0"/>
              <a:t>Waste-rock dump evenly graded to form a 3:1 slope.</a:t>
            </a:r>
            <a:endParaRPr lang="en-US" b="0" dirty="0"/>
          </a:p>
        </p:txBody>
      </p:sp>
      <p:sp>
        <p:nvSpPr>
          <p:cNvPr id="5" name="Text Placeholder 4"/>
          <p:cNvSpPr>
            <a:spLocks noGrp="1"/>
          </p:cNvSpPr>
          <p:nvPr>
            <p:ph type="body" sz="quarter" idx="3"/>
          </p:nvPr>
        </p:nvSpPr>
        <p:spPr>
          <a:xfrm>
            <a:off x="4645025" y="1535112"/>
            <a:ext cx="4041775" cy="903287"/>
          </a:xfrm>
        </p:spPr>
        <p:txBody>
          <a:bodyPr>
            <a:normAutofit/>
          </a:bodyPr>
          <a:lstStyle/>
          <a:p>
            <a:r>
              <a:rPr lang="en-GB" b="0" dirty="0"/>
              <a:t>Placement of a 70 cm layer of subsoil.</a:t>
            </a:r>
            <a:endParaRPr lang="en-US" b="0" dirty="0"/>
          </a:p>
        </p:txBody>
      </p:sp>
      <p:pic>
        <p:nvPicPr>
          <p:cNvPr id="7" name="Content Placeholder 6" descr="C:\Users\K.NSIAH\Desktop\DESK TOPP\IPAD\IMG_1976.JPG"/>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57200" y="2675709"/>
            <a:ext cx="3886200" cy="3200400"/>
          </a:xfrm>
          <a:prstGeom prst="rect">
            <a:avLst/>
          </a:prstGeom>
          <a:noFill/>
          <a:ln>
            <a:noFill/>
          </a:ln>
        </p:spPr>
      </p:pic>
      <p:pic>
        <p:nvPicPr>
          <p:cNvPr id="10" name="Content Placeholder 9" descr="C:\Users\K.NSIAH\Desktop\DESK TOPP\IPAD\IMG_2600.JPG"/>
          <p:cNvPicPr>
            <a:picLocks noGrp="1"/>
          </p:cNvPicPr>
          <p:nvPr>
            <p:ph sz="quarter" idx="4"/>
          </p:nvPr>
        </p:nvPicPr>
        <p:blipFill rotWithShape="1">
          <a:blip r:embed="rId3" cstate="email">
            <a:extLst>
              <a:ext uri="{28A0092B-C50C-407E-A947-70E740481C1C}">
                <a14:useLocalDpi xmlns:a14="http://schemas.microsoft.com/office/drawing/2010/main"/>
              </a:ext>
            </a:extLst>
          </a:blip>
          <a:srcRect/>
          <a:stretch/>
        </p:blipFill>
        <p:spPr bwMode="auto">
          <a:xfrm>
            <a:off x="4724400" y="2667000"/>
            <a:ext cx="4041775" cy="3200400"/>
          </a:xfrm>
          <a:prstGeom prst="rect">
            <a:avLst/>
          </a:prstGeom>
          <a:noFill/>
          <a:ln>
            <a:noFill/>
          </a:ln>
          <a:extLst>
            <a:ext uri="{53640926-AAD7-44d8-BBD7-CCE9431645EC}">
              <a14:shadowObscured xmlns:a14="http://schemas.microsoft.com/office/drawing/2010/main" xmlns=""/>
            </a:ext>
          </a:extLst>
        </p:spPr>
      </p:pic>
      <p:sp>
        <p:nvSpPr>
          <p:cNvPr id="11" name="Slide Number Placeholder 10"/>
          <p:cNvSpPr>
            <a:spLocks noGrp="1"/>
          </p:cNvSpPr>
          <p:nvPr>
            <p:ph type="sldNum" sz="quarter" idx="12"/>
          </p:nvPr>
        </p:nvSpPr>
        <p:spPr/>
        <p:txBody>
          <a:bodyPr/>
          <a:lstStyle/>
          <a:p>
            <a:fld id="{2A46EC00-075A-455D-97EA-1AD4D2D1DBE4}" type="slidenum">
              <a:rPr lang="en-US" smtClean="0"/>
              <a:t>10</a:t>
            </a:fld>
            <a:endParaRPr lang="en-US"/>
          </a:p>
        </p:txBody>
      </p:sp>
    </p:spTree>
    <p:extLst>
      <p:ext uri="{BB962C8B-B14F-4D97-AF65-F5344CB8AC3E}">
        <p14:creationId xmlns:p14="http://schemas.microsoft.com/office/powerpoint/2010/main" val="405615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US" sz="2800" dirty="0"/>
              <a:t>Re-instatement of a 30 cm layer stockpiled topsoil</a:t>
            </a:r>
          </a:p>
        </p:txBody>
      </p:sp>
      <p:pic>
        <p:nvPicPr>
          <p:cNvPr id="16" name="Content Placeholder 15" descr="C:\Users\NSIAH\Documents\IPAD\IMG_3104.JPG"/>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457200" y="2057400"/>
            <a:ext cx="4038600" cy="3325771"/>
          </a:xfrm>
          <a:prstGeom prst="rect">
            <a:avLst/>
          </a:prstGeom>
          <a:noFill/>
          <a:ln>
            <a:noFill/>
          </a:ln>
        </p:spPr>
      </p:pic>
      <p:pic>
        <p:nvPicPr>
          <p:cNvPr id="13" name="Content Placeholder 7" descr="C:\Users\K.NSIAH\Desktop\DESK TOPP\IPAD\IMG_3113.JPG"/>
          <p:cNvPicPr>
            <a:picLocks noGrp="1"/>
          </p:cNvPicPr>
          <p:nvPr>
            <p:ph sz="half" idx="2"/>
          </p:nvPr>
        </p:nvPicPr>
        <p:blipFill rotWithShape="1">
          <a:blip r:embed="rId3" cstate="email">
            <a:extLst>
              <a:ext uri="{28A0092B-C50C-407E-A947-70E740481C1C}">
                <a14:useLocalDpi xmlns:a14="http://schemas.microsoft.com/office/drawing/2010/main"/>
              </a:ext>
            </a:extLst>
          </a:blip>
          <a:stretch/>
        </p:blipFill>
        <p:spPr bwMode="auto">
          <a:xfrm>
            <a:off x="4724400" y="2057400"/>
            <a:ext cx="3962399" cy="3325771"/>
          </a:xfrm>
          <a:prstGeom prst="rect">
            <a:avLst/>
          </a:prstGeom>
          <a:noFill/>
          <a:ln>
            <a:noFill/>
          </a:ln>
          <a:extLst>
            <a:ext uri="{53640926-AAD7-44d8-BBD7-CCE9431645EC}">
              <a14:shadowObscured xmlns:a14="http://schemas.microsoft.com/office/drawing/2010/main" xmlns=""/>
            </a:ext>
          </a:extLst>
        </p:spPr>
      </p:pic>
      <p:sp>
        <p:nvSpPr>
          <p:cNvPr id="17" name="Slide Number Placeholder 16"/>
          <p:cNvSpPr>
            <a:spLocks noGrp="1"/>
          </p:cNvSpPr>
          <p:nvPr>
            <p:ph type="sldNum" sz="quarter" idx="12"/>
          </p:nvPr>
        </p:nvSpPr>
        <p:spPr/>
        <p:txBody>
          <a:bodyPr/>
          <a:lstStyle/>
          <a:p>
            <a:fld id="{2A46EC00-075A-455D-97EA-1AD4D2D1DBE4}" type="slidenum">
              <a:rPr lang="en-US" smtClean="0"/>
              <a:t>11</a:t>
            </a:fld>
            <a:endParaRPr lang="en-US"/>
          </a:p>
        </p:txBody>
      </p:sp>
      <p:sp>
        <p:nvSpPr>
          <p:cNvPr id="5" name="Text Placeholder 4"/>
          <p:cNvSpPr>
            <a:spLocks noGrp="1"/>
          </p:cNvSpPr>
          <p:nvPr>
            <p:ph type="body" sz="quarter" idx="4294967295"/>
          </p:nvPr>
        </p:nvSpPr>
        <p:spPr>
          <a:xfrm>
            <a:off x="5102225" y="1535113"/>
            <a:ext cx="4041775" cy="1055687"/>
          </a:xfrm>
        </p:spPr>
        <p:txBody>
          <a:bodyPr/>
          <a:lstStyle/>
          <a:p>
            <a:endParaRPr lang="en-US" dirty="0"/>
          </a:p>
          <a:p>
            <a:endParaRPr lang="en-US" dirty="0"/>
          </a:p>
        </p:txBody>
      </p:sp>
    </p:spTree>
    <p:extLst>
      <p:ext uri="{BB962C8B-B14F-4D97-AF65-F5344CB8AC3E}">
        <p14:creationId xmlns:p14="http://schemas.microsoft.com/office/powerpoint/2010/main" val="68852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9804"/>
            <a:ext cx="8229600" cy="868362"/>
          </a:xfrm>
        </p:spPr>
        <p:txBody>
          <a:bodyPr>
            <a:normAutofit/>
          </a:bodyPr>
          <a:lstStyle/>
          <a:p>
            <a:r>
              <a:rPr lang="en-US" sz="3200" dirty="0"/>
              <a:t>Soil stabilization activities</a:t>
            </a:r>
          </a:p>
        </p:txBody>
      </p:sp>
      <p:sp>
        <p:nvSpPr>
          <p:cNvPr id="5" name="Text Placeholder 4"/>
          <p:cNvSpPr>
            <a:spLocks noGrp="1"/>
          </p:cNvSpPr>
          <p:nvPr>
            <p:ph type="body" idx="1"/>
          </p:nvPr>
        </p:nvSpPr>
        <p:spPr>
          <a:xfrm>
            <a:off x="228600" y="1676401"/>
            <a:ext cx="4308566" cy="609599"/>
          </a:xfrm>
        </p:spPr>
        <p:txBody>
          <a:bodyPr>
            <a:noAutofit/>
          </a:bodyPr>
          <a:lstStyle/>
          <a:p>
            <a:r>
              <a:rPr lang="en-US" sz="2000" b="0" dirty="0"/>
              <a:t>Scarification of re-instated topsoil.</a:t>
            </a:r>
          </a:p>
        </p:txBody>
      </p:sp>
      <p:sp>
        <p:nvSpPr>
          <p:cNvPr id="6" name="Text Placeholder 5"/>
          <p:cNvSpPr>
            <a:spLocks noGrp="1"/>
          </p:cNvSpPr>
          <p:nvPr>
            <p:ph type="body" sz="quarter" idx="3"/>
          </p:nvPr>
        </p:nvSpPr>
        <p:spPr>
          <a:xfrm>
            <a:off x="4537167" y="1676402"/>
            <a:ext cx="4149634" cy="914398"/>
          </a:xfrm>
        </p:spPr>
        <p:txBody>
          <a:bodyPr>
            <a:noAutofit/>
          </a:bodyPr>
          <a:lstStyle/>
          <a:p>
            <a:r>
              <a:rPr lang="en-US" sz="2000" b="0" dirty="0"/>
              <a:t>Installation of biological geotextiles and planting of the Bermuda grass (</a:t>
            </a:r>
            <a:r>
              <a:rPr lang="en-US" sz="2000" b="0" i="1" dirty="0" err="1"/>
              <a:t>Cynodon</a:t>
            </a:r>
            <a:r>
              <a:rPr lang="en-US" sz="2000" b="0" i="1" dirty="0"/>
              <a:t> </a:t>
            </a:r>
            <a:r>
              <a:rPr lang="en-US" sz="2000" b="0" i="1" dirty="0" err="1"/>
              <a:t>dactylon</a:t>
            </a:r>
            <a:r>
              <a:rPr lang="en-US" sz="2000" b="0" dirty="0"/>
              <a:t>).</a:t>
            </a:r>
          </a:p>
        </p:txBody>
      </p:sp>
      <p:pic>
        <p:nvPicPr>
          <p:cNvPr id="8" name="Content Placeholder 7" descr="C:\Users\K.NSIAH\Desktop\DESK TOPP\IPAD\IMG_3651.JPG"/>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57200" y="2743200"/>
            <a:ext cx="3886200" cy="3124200"/>
          </a:xfrm>
          <a:prstGeom prst="rect">
            <a:avLst/>
          </a:prstGeom>
          <a:noFill/>
          <a:ln>
            <a:noFill/>
          </a:ln>
        </p:spPr>
      </p:pic>
      <p:pic>
        <p:nvPicPr>
          <p:cNvPr id="9" name="Content Placeholder 8" descr="C:\Users\K.NSIAH\Desktop\DESK TOPP\IPAD\IMG_3264.JPG"/>
          <p:cNvPicPr>
            <a:picLocks noGrp="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645024" y="2743200"/>
            <a:ext cx="4041775" cy="3124200"/>
          </a:xfrm>
          <a:prstGeom prst="rect">
            <a:avLst/>
          </a:prstGeom>
          <a:noFill/>
          <a:ln>
            <a:noFill/>
          </a:ln>
        </p:spPr>
      </p:pic>
      <p:sp>
        <p:nvSpPr>
          <p:cNvPr id="10" name="Slide Number Placeholder 9"/>
          <p:cNvSpPr>
            <a:spLocks noGrp="1"/>
          </p:cNvSpPr>
          <p:nvPr>
            <p:ph type="sldNum" sz="quarter" idx="12"/>
          </p:nvPr>
        </p:nvSpPr>
        <p:spPr/>
        <p:txBody>
          <a:bodyPr/>
          <a:lstStyle/>
          <a:p>
            <a:fld id="{2A46EC00-075A-455D-97EA-1AD4D2D1DBE4}" type="slidenum">
              <a:rPr lang="en-US" smtClean="0"/>
              <a:t>12</a:t>
            </a:fld>
            <a:endParaRPr lang="en-US"/>
          </a:p>
        </p:txBody>
      </p:sp>
    </p:spTree>
    <p:extLst>
      <p:ext uri="{BB962C8B-B14F-4D97-AF65-F5344CB8AC3E}">
        <p14:creationId xmlns:p14="http://schemas.microsoft.com/office/powerpoint/2010/main" val="47214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6612"/>
          </a:xfrm>
        </p:spPr>
        <p:txBody>
          <a:bodyPr>
            <a:normAutofit/>
          </a:bodyPr>
          <a:lstStyle/>
          <a:p>
            <a:r>
              <a:rPr lang="en-US" sz="3200" dirty="0"/>
              <a:t>Soil sampling</a:t>
            </a:r>
          </a:p>
        </p:txBody>
      </p:sp>
      <p:sp>
        <p:nvSpPr>
          <p:cNvPr id="3" name="Content Placeholder 2"/>
          <p:cNvSpPr>
            <a:spLocks noGrp="1"/>
          </p:cNvSpPr>
          <p:nvPr>
            <p:ph idx="1"/>
          </p:nvPr>
        </p:nvSpPr>
        <p:spPr>
          <a:xfrm>
            <a:off x="228600" y="1447801"/>
            <a:ext cx="8458200" cy="5273674"/>
          </a:xfrm>
        </p:spPr>
        <p:txBody>
          <a:bodyPr>
            <a:normAutofit fontScale="85000" lnSpcReduction="10000"/>
          </a:bodyPr>
          <a:lstStyle/>
          <a:p>
            <a:pPr marL="0" indent="0">
              <a:buNone/>
            </a:pPr>
            <a:r>
              <a:rPr lang="en-US" sz="2400" dirty="0"/>
              <a:t>Reclaimed site.				</a:t>
            </a:r>
            <a:r>
              <a:rPr lang="en-GB" sz="2400" dirty="0"/>
              <a:t>Fresh soil: Reference site,							(Larney and Angers, 2012).</a:t>
            </a:r>
          </a:p>
          <a:p>
            <a:endParaRPr lang="en-GB" sz="2400" dirty="0"/>
          </a:p>
          <a:p>
            <a:endParaRPr lang="en-GB"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2400" dirty="0"/>
              <a:t>							</a:t>
            </a:r>
          </a:p>
          <a:p>
            <a:endParaRPr lang="en-US" dirty="0"/>
          </a:p>
        </p:txBody>
      </p:sp>
      <p:sp>
        <p:nvSpPr>
          <p:cNvPr id="4" name="Slide Number Placeholder 3"/>
          <p:cNvSpPr>
            <a:spLocks noGrp="1"/>
          </p:cNvSpPr>
          <p:nvPr>
            <p:ph type="sldNum" sz="quarter" idx="12"/>
          </p:nvPr>
        </p:nvSpPr>
        <p:spPr/>
        <p:txBody>
          <a:bodyPr/>
          <a:lstStyle/>
          <a:p>
            <a:fld id="{2A46EC00-075A-455D-97EA-1AD4D2D1DBE4}" type="slidenum">
              <a:rPr lang="en-US" smtClean="0"/>
              <a:t>13</a:t>
            </a:fld>
            <a:endParaRPr lang="en-US"/>
          </a:p>
        </p:txBody>
      </p:sp>
      <p:pic>
        <p:nvPicPr>
          <p:cNvPr id="5" name="Content Placeholder 7" descr="C:\Users\NSIAH\Documents\IPAD\IMG_2736.JPG"/>
          <p:cNvPicPr>
            <a:picLocks/>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2362200"/>
            <a:ext cx="3810000" cy="3200400"/>
          </a:xfrm>
          <a:prstGeom prst="rect">
            <a:avLst/>
          </a:prstGeom>
          <a:noFill/>
          <a:ln>
            <a:noFill/>
          </a:ln>
          <a:extLst>
            <a:ext uri="{53640926-AAD7-44d8-BBD7-CCE9431645EC}">
              <a14:shadowObscured xmlns:a14="http://schemas.microsoft.com/office/drawing/2010/main" xmlns=""/>
            </a:ext>
          </a:extLst>
        </p:spPr>
      </p:pic>
      <p:pic>
        <p:nvPicPr>
          <p:cNvPr id="6" name="Content Placeholder 8" descr="C:\Users\NSIAH\Documents\IPAD\IMG_2921.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273" y="2362200"/>
            <a:ext cx="4041775" cy="3200400"/>
          </a:xfrm>
          <a:prstGeom prst="rect">
            <a:avLst/>
          </a:prstGeom>
          <a:noFill/>
          <a:ln>
            <a:noFill/>
          </a:ln>
        </p:spPr>
      </p:pic>
    </p:spTree>
    <p:extLst>
      <p:ext uri="{BB962C8B-B14F-4D97-AF65-F5344CB8AC3E}">
        <p14:creationId xmlns:p14="http://schemas.microsoft.com/office/powerpoint/2010/main" val="89068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1470"/>
          </a:xfrm>
        </p:spPr>
        <p:txBody>
          <a:bodyPr>
            <a:normAutofit fontScale="90000"/>
          </a:bodyPr>
          <a:lstStyle/>
          <a:p>
            <a:br>
              <a:rPr lang="en-US" sz="2400" dirty="0"/>
            </a:br>
            <a:r>
              <a:rPr lang="en-US" sz="3600" dirty="0"/>
              <a:t>Experimental Design</a:t>
            </a:r>
            <a:endParaRPr lang="en-GB" sz="3600" dirty="0"/>
          </a:p>
        </p:txBody>
      </p:sp>
      <p:sp>
        <p:nvSpPr>
          <p:cNvPr id="3" name="Content Placeholder 2"/>
          <p:cNvSpPr>
            <a:spLocks noGrp="1"/>
          </p:cNvSpPr>
          <p:nvPr>
            <p:ph idx="1"/>
          </p:nvPr>
        </p:nvSpPr>
        <p:spPr>
          <a:xfrm>
            <a:off x="228600" y="838200"/>
            <a:ext cx="8458200" cy="5580017"/>
          </a:xfrm>
        </p:spPr>
        <p:txBody>
          <a:bodyPr>
            <a:normAutofit/>
          </a:bodyPr>
          <a:lstStyle/>
          <a:p>
            <a:endParaRPr lang="en-GB" sz="2000" dirty="0"/>
          </a:p>
          <a:p>
            <a:r>
              <a:rPr lang="en-GB" sz="2000" dirty="0"/>
              <a:t>Site partitioned into three equal plots of 36m by 12m each.</a:t>
            </a:r>
          </a:p>
          <a:p>
            <a:r>
              <a:rPr lang="en-GB" sz="2000" dirty="0"/>
              <a:t>The treatments Control (CON), PLM and CSS were randomly assigned.</a:t>
            </a:r>
          </a:p>
          <a:p>
            <a:pPr marL="0" indent="0">
              <a:buNone/>
            </a:pPr>
            <a:r>
              <a:rPr lang="en-GB" sz="1800" dirty="0"/>
              <a:t>                          </a:t>
            </a:r>
            <a:r>
              <a:rPr lang="en-US" sz="2000" dirty="0"/>
              <a:t>12m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36m	  CONC                                 PLM                                             CSS</a:t>
            </a:r>
          </a:p>
        </p:txBody>
      </p:sp>
      <p:sp>
        <p:nvSpPr>
          <p:cNvPr id="4" name="Slide Number Placeholder 3"/>
          <p:cNvSpPr>
            <a:spLocks noGrp="1"/>
          </p:cNvSpPr>
          <p:nvPr>
            <p:ph type="sldNum" sz="quarter" idx="12"/>
          </p:nvPr>
        </p:nvSpPr>
        <p:spPr/>
        <p:txBody>
          <a:bodyPr/>
          <a:lstStyle/>
          <a:p>
            <a:fld id="{2A46EC00-075A-455D-97EA-1AD4D2D1DBE4}" type="slidenum">
              <a:rPr lang="en-US" smtClean="0"/>
              <a:t>14</a:t>
            </a:fld>
            <a:endParaRPr lang="en-US"/>
          </a:p>
        </p:txBody>
      </p:sp>
      <p:sp>
        <p:nvSpPr>
          <p:cNvPr id="5" name="TextBox 4"/>
          <p:cNvSpPr txBox="1"/>
          <p:nvPr/>
        </p:nvSpPr>
        <p:spPr>
          <a:xfrm>
            <a:off x="762000" y="2514600"/>
            <a:ext cx="7772400" cy="35813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cxnSp>
        <p:nvCxnSpPr>
          <p:cNvPr id="14" name="Straight Connector 13"/>
          <p:cNvCxnSpPr/>
          <p:nvPr/>
        </p:nvCxnSpPr>
        <p:spPr>
          <a:xfrm>
            <a:off x="3200400" y="2514600"/>
            <a:ext cx="0" cy="35814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019800" y="2514600"/>
            <a:ext cx="0" cy="3581399"/>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762000" y="2362200"/>
            <a:ext cx="2438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12374" y="2362199"/>
            <a:ext cx="2807426" cy="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19800" y="2362200"/>
            <a:ext cx="2514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9600" y="2514600"/>
            <a:ext cx="0" cy="3581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0" y="4038600"/>
            <a:ext cx="914400" cy="461665"/>
          </a:xfrm>
          <a:prstGeom prst="rect">
            <a:avLst/>
          </a:prstGeom>
          <a:noFill/>
        </p:spPr>
        <p:txBody>
          <a:bodyPr wrap="square" rtlCol="0">
            <a:spAutoFit/>
          </a:bodyPr>
          <a:lstStyle/>
          <a:p>
            <a:r>
              <a:rPr lang="en-US" sz="2400" b="1" dirty="0"/>
              <a:t>CON</a:t>
            </a:r>
          </a:p>
        </p:txBody>
      </p:sp>
      <p:sp>
        <p:nvSpPr>
          <p:cNvPr id="29" name="TextBox 28"/>
          <p:cNvSpPr txBox="1"/>
          <p:nvPr/>
        </p:nvSpPr>
        <p:spPr>
          <a:xfrm>
            <a:off x="3810000" y="4074466"/>
            <a:ext cx="1295400" cy="461665"/>
          </a:xfrm>
          <a:prstGeom prst="rect">
            <a:avLst/>
          </a:prstGeom>
          <a:noFill/>
        </p:spPr>
        <p:txBody>
          <a:bodyPr wrap="square" rtlCol="0">
            <a:spAutoFit/>
          </a:bodyPr>
          <a:lstStyle/>
          <a:p>
            <a:r>
              <a:rPr lang="en-US" sz="2400" b="1" dirty="0"/>
              <a:t>PLM</a:t>
            </a:r>
          </a:p>
        </p:txBody>
      </p:sp>
      <p:sp>
        <p:nvSpPr>
          <p:cNvPr id="30" name="TextBox 29"/>
          <p:cNvSpPr txBox="1"/>
          <p:nvPr/>
        </p:nvSpPr>
        <p:spPr>
          <a:xfrm>
            <a:off x="6705600" y="4077730"/>
            <a:ext cx="914400" cy="461665"/>
          </a:xfrm>
          <a:prstGeom prst="rect">
            <a:avLst/>
          </a:prstGeom>
          <a:noFill/>
        </p:spPr>
        <p:txBody>
          <a:bodyPr wrap="square" rtlCol="0">
            <a:spAutoFit/>
          </a:bodyPr>
          <a:lstStyle/>
          <a:p>
            <a:r>
              <a:rPr lang="en-US" sz="2400" b="1" dirty="0"/>
              <a:t>CSS</a:t>
            </a:r>
          </a:p>
        </p:txBody>
      </p:sp>
    </p:spTree>
    <p:extLst>
      <p:ext uri="{BB962C8B-B14F-4D97-AF65-F5344CB8AC3E}">
        <p14:creationId xmlns:p14="http://schemas.microsoft.com/office/powerpoint/2010/main" val="59391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4953000" cy="610511"/>
          </a:xfrm>
        </p:spPr>
        <p:txBody>
          <a:bodyPr>
            <a:normAutofit/>
          </a:bodyPr>
          <a:lstStyle/>
          <a:p>
            <a:pPr algn="ctr"/>
            <a:r>
              <a:rPr lang="en-GB" sz="3200" b="0" dirty="0"/>
              <a:t>Tree planting</a:t>
            </a:r>
            <a:endParaRPr lang="en-US" sz="3200" b="0" dirty="0"/>
          </a:p>
        </p:txBody>
      </p:sp>
      <p:pic>
        <p:nvPicPr>
          <p:cNvPr id="4" name="Content Placeholder 3" descr="C:\Users\K.NSIAH\Documents\IPAD\IMG_2697.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465513" y="1435100"/>
            <a:ext cx="5264150" cy="4139524"/>
          </a:xfrm>
          <a:prstGeom prst="rect">
            <a:avLst/>
          </a:prstGeom>
          <a:noFill/>
          <a:ln>
            <a:noFill/>
          </a:ln>
        </p:spPr>
      </p:pic>
      <p:sp>
        <p:nvSpPr>
          <p:cNvPr id="6" name="Text Placeholder 5"/>
          <p:cNvSpPr>
            <a:spLocks noGrp="1"/>
          </p:cNvSpPr>
          <p:nvPr>
            <p:ph type="body" sz="half" idx="2"/>
          </p:nvPr>
        </p:nvSpPr>
        <p:spPr>
          <a:xfrm>
            <a:off x="228601" y="1435100"/>
            <a:ext cx="3048000" cy="4813300"/>
          </a:xfrm>
        </p:spPr>
        <p:txBody>
          <a:bodyPr>
            <a:normAutofit/>
          </a:bodyPr>
          <a:lstStyle/>
          <a:p>
            <a:r>
              <a:rPr lang="en-GB" sz="2400" dirty="0"/>
              <a:t>15 seedlings each of:</a:t>
            </a:r>
            <a:r>
              <a:rPr lang="en-GB" sz="2400" i="1" dirty="0"/>
              <a:t> </a:t>
            </a:r>
          </a:p>
          <a:p>
            <a:pPr marL="342900" indent="-342900">
              <a:buFont typeface="Arial" panose="020B0604020202020204" pitchFamily="34" charset="0"/>
              <a:buChar char="•"/>
            </a:pPr>
            <a:r>
              <a:rPr lang="en-GB" sz="2000" i="1" dirty="0"/>
              <a:t>Terminalia </a:t>
            </a:r>
            <a:r>
              <a:rPr lang="en-GB" sz="2000" i="1" dirty="0" err="1"/>
              <a:t>superba</a:t>
            </a:r>
            <a:r>
              <a:rPr lang="en-GB" sz="2000" i="1" dirty="0"/>
              <a:t>,</a:t>
            </a:r>
          </a:p>
          <a:p>
            <a:pPr marL="285750" indent="-285750">
              <a:buFont typeface="Arial" panose="020B0604020202020204" pitchFamily="34" charset="0"/>
              <a:buChar char="•"/>
            </a:pPr>
            <a:r>
              <a:rPr lang="en-GB" sz="2000" i="1" dirty="0"/>
              <a:t>Terminalia </a:t>
            </a:r>
            <a:r>
              <a:rPr lang="en-GB" sz="2000" i="1" dirty="0" err="1"/>
              <a:t>ivorensis</a:t>
            </a:r>
            <a:r>
              <a:rPr lang="en-GB" sz="2000" i="1" dirty="0"/>
              <a:t>,</a:t>
            </a:r>
          </a:p>
          <a:p>
            <a:pPr marL="285750" indent="-285750">
              <a:buFont typeface="Arial" panose="020B0604020202020204" pitchFamily="34" charset="0"/>
              <a:buChar char="•"/>
            </a:pPr>
            <a:r>
              <a:rPr lang="en-GB" sz="2000" i="1" dirty="0" err="1"/>
              <a:t>Cedrela</a:t>
            </a:r>
            <a:r>
              <a:rPr lang="en-GB" sz="2000" i="1" dirty="0"/>
              <a:t> </a:t>
            </a:r>
            <a:r>
              <a:rPr lang="en-GB" sz="2000" i="1" dirty="0" err="1"/>
              <a:t>odorata</a:t>
            </a:r>
            <a:r>
              <a:rPr lang="en-GB" sz="2000" i="1" dirty="0"/>
              <a:t>; </a:t>
            </a:r>
          </a:p>
          <a:p>
            <a:endParaRPr lang="en-GB" sz="2000" i="1" dirty="0"/>
          </a:p>
          <a:p>
            <a:r>
              <a:rPr lang="en-GB" sz="2000" dirty="0"/>
              <a:t>together with </a:t>
            </a:r>
          </a:p>
          <a:p>
            <a:pPr marL="285750" indent="-285750">
              <a:buFont typeface="Arial" panose="020B0604020202020204" pitchFamily="34" charset="0"/>
              <a:buChar char="•"/>
            </a:pPr>
            <a:endParaRPr lang="en-GB" sz="2000" i="1" dirty="0"/>
          </a:p>
          <a:p>
            <a:r>
              <a:rPr lang="en-GB" sz="2400" dirty="0"/>
              <a:t>9 seedlings each</a:t>
            </a:r>
          </a:p>
          <a:p>
            <a:pPr marL="285750" indent="-285750">
              <a:buFont typeface="Arial" panose="020B0604020202020204" pitchFamily="34" charset="0"/>
              <a:buChar char="•"/>
            </a:pPr>
            <a:r>
              <a:rPr lang="en-GB" sz="2000" i="1" dirty="0" err="1"/>
              <a:t>Mansonia</a:t>
            </a:r>
            <a:r>
              <a:rPr lang="en-GB" sz="2000" i="1" dirty="0"/>
              <a:t> </a:t>
            </a:r>
            <a:r>
              <a:rPr lang="en-GB" sz="2000" i="1" dirty="0" err="1"/>
              <a:t>altissima</a:t>
            </a:r>
            <a:r>
              <a:rPr lang="en-GB" sz="2000" dirty="0"/>
              <a:t>, and </a:t>
            </a:r>
          </a:p>
          <a:p>
            <a:pPr marL="285750" indent="-285750">
              <a:buFont typeface="Arial" panose="020B0604020202020204" pitchFamily="34" charset="0"/>
              <a:buChar char="•"/>
            </a:pPr>
            <a:r>
              <a:rPr lang="en-GB" sz="2000" i="1" dirty="0"/>
              <a:t>Kola gigantea,</a:t>
            </a:r>
          </a:p>
          <a:p>
            <a:r>
              <a:rPr lang="en-GB" sz="2000" dirty="0"/>
              <a:t>planted at 3m by 3m in May, 2016 (planting stock of 1,100 trees/ha).</a:t>
            </a:r>
          </a:p>
          <a:p>
            <a:endParaRPr lang="en-US" sz="2000" dirty="0"/>
          </a:p>
        </p:txBody>
      </p:sp>
      <p:sp>
        <p:nvSpPr>
          <p:cNvPr id="5" name="Slide Number Placeholder 4"/>
          <p:cNvSpPr>
            <a:spLocks noGrp="1"/>
          </p:cNvSpPr>
          <p:nvPr>
            <p:ph type="sldNum" sz="quarter" idx="12"/>
          </p:nvPr>
        </p:nvSpPr>
        <p:spPr/>
        <p:txBody>
          <a:bodyPr/>
          <a:lstStyle/>
          <a:p>
            <a:fld id="{2A46EC00-075A-455D-97EA-1AD4D2D1DBE4}" type="slidenum">
              <a:rPr lang="en-US" smtClean="0"/>
              <a:t>15</a:t>
            </a:fld>
            <a:endParaRPr lang="en-US"/>
          </a:p>
        </p:txBody>
      </p:sp>
    </p:spTree>
    <p:extLst>
      <p:ext uri="{BB962C8B-B14F-4D97-AF65-F5344CB8AC3E}">
        <p14:creationId xmlns:p14="http://schemas.microsoft.com/office/powerpoint/2010/main" val="225421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799"/>
          </a:xfrm>
        </p:spPr>
        <p:txBody>
          <a:bodyPr>
            <a:normAutofit/>
          </a:bodyPr>
          <a:lstStyle/>
          <a:p>
            <a:r>
              <a:rPr lang="en-US" sz="2800" dirty="0"/>
              <a:t>Application of organic amendment</a:t>
            </a:r>
          </a:p>
        </p:txBody>
      </p:sp>
      <p:sp>
        <p:nvSpPr>
          <p:cNvPr id="3" name="Content Placeholder 2"/>
          <p:cNvSpPr>
            <a:spLocks noGrp="1"/>
          </p:cNvSpPr>
          <p:nvPr>
            <p:ph idx="1"/>
          </p:nvPr>
        </p:nvSpPr>
        <p:spPr>
          <a:xfrm>
            <a:off x="304800" y="1219200"/>
            <a:ext cx="8382000" cy="5562599"/>
          </a:xfrm>
        </p:spPr>
        <p:txBody>
          <a:bodyPr>
            <a:normAutofit/>
          </a:bodyPr>
          <a:lstStyle/>
          <a:p>
            <a:pPr marL="0" indent="0">
              <a:buNone/>
            </a:pPr>
            <a:r>
              <a:rPr lang="en-US" dirty="0"/>
              <a:t> </a:t>
            </a:r>
          </a:p>
          <a:p>
            <a:pPr marL="0" indent="0">
              <a:buNone/>
            </a:pPr>
            <a:r>
              <a:rPr lang="en-US" sz="2400" dirty="0"/>
              <a:t>1 kg PLM and 0.5 kg CSS  per tree </a:t>
            </a:r>
            <a:endParaRPr lang="en-GB" sz="24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1600" dirty="0"/>
          </a:p>
          <a:p>
            <a:pPr marL="0" indent="0">
              <a:buNone/>
            </a:pPr>
            <a:endParaRPr lang="en-GB" sz="1600" dirty="0"/>
          </a:p>
          <a:p>
            <a:pPr marL="0" indent="0">
              <a:buNone/>
            </a:pPr>
            <a:endParaRPr lang="en-GB" sz="1600" dirty="0"/>
          </a:p>
        </p:txBody>
      </p:sp>
      <p:sp>
        <p:nvSpPr>
          <p:cNvPr id="4" name="Slide Number Placeholder 3"/>
          <p:cNvSpPr>
            <a:spLocks noGrp="1"/>
          </p:cNvSpPr>
          <p:nvPr>
            <p:ph type="sldNum" sz="quarter" idx="12"/>
          </p:nvPr>
        </p:nvSpPr>
        <p:spPr/>
        <p:txBody>
          <a:bodyPr/>
          <a:lstStyle/>
          <a:p>
            <a:fld id="{2A46EC00-075A-455D-97EA-1AD4D2D1DBE4}" type="slidenum">
              <a:rPr lang="en-US" smtClean="0"/>
              <a:t>16</a:t>
            </a:fld>
            <a:endParaRPr lang="en-US"/>
          </a:p>
        </p:txBody>
      </p:sp>
      <p:pic>
        <p:nvPicPr>
          <p:cNvPr id="5" name="Content Placeholder 7" descr="C:\Users\K.NSIAH\Desktop\DESK TOPP\IPAD\IMG_2761.JPG"/>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656" y="2438400"/>
            <a:ext cx="3733800" cy="3378708"/>
          </a:xfrm>
          <a:prstGeom prst="rect">
            <a:avLst/>
          </a:prstGeom>
          <a:noFill/>
          <a:ln>
            <a:noFill/>
          </a:ln>
        </p:spPr>
      </p:pic>
      <p:pic>
        <p:nvPicPr>
          <p:cNvPr id="6" name="Content Placeholder 6" descr="C:\Users\NSIAH\Documents\IPAD\IMG_3211.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9189" y="2438399"/>
            <a:ext cx="4041775" cy="3378709"/>
          </a:xfrm>
          <a:prstGeom prst="rect">
            <a:avLst/>
          </a:prstGeom>
          <a:noFill/>
          <a:ln>
            <a:noFill/>
          </a:ln>
        </p:spPr>
      </p:pic>
    </p:spTree>
    <p:extLst>
      <p:ext uri="{BB962C8B-B14F-4D97-AF65-F5344CB8AC3E}">
        <p14:creationId xmlns:p14="http://schemas.microsoft.com/office/powerpoint/2010/main" val="332254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1"/>
          </a:xfrm>
        </p:spPr>
        <p:txBody>
          <a:bodyPr>
            <a:normAutofit/>
          </a:bodyPr>
          <a:lstStyle/>
          <a:p>
            <a:r>
              <a:rPr lang="en-US" sz="3200" dirty="0"/>
              <a:t>Measurement of tree diameter and height</a:t>
            </a:r>
          </a:p>
        </p:txBody>
      </p:sp>
      <p:sp>
        <p:nvSpPr>
          <p:cNvPr id="3" name="Text Placeholder 2"/>
          <p:cNvSpPr>
            <a:spLocks noGrp="1"/>
          </p:cNvSpPr>
          <p:nvPr>
            <p:ph type="body" idx="1"/>
          </p:nvPr>
        </p:nvSpPr>
        <p:spPr>
          <a:xfrm>
            <a:off x="457200" y="2438400"/>
            <a:ext cx="4040188" cy="457199"/>
          </a:xfrm>
        </p:spPr>
        <p:txBody>
          <a:bodyPr>
            <a:normAutofit lnSpcReduction="10000"/>
          </a:bodyPr>
          <a:lstStyle/>
          <a:p>
            <a:r>
              <a:rPr lang="en-US" b="0" dirty="0"/>
              <a:t>Measuring tree diameter.</a:t>
            </a:r>
          </a:p>
        </p:txBody>
      </p:sp>
      <p:sp>
        <p:nvSpPr>
          <p:cNvPr id="5" name="Text Placeholder 4"/>
          <p:cNvSpPr>
            <a:spLocks noGrp="1"/>
          </p:cNvSpPr>
          <p:nvPr>
            <p:ph type="body" sz="quarter" idx="3"/>
          </p:nvPr>
        </p:nvSpPr>
        <p:spPr>
          <a:xfrm>
            <a:off x="4645025" y="2438399"/>
            <a:ext cx="4041775" cy="457199"/>
          </a:xfrm>
        </p:spPr>
        <p:txBody>
          <a:bodyPr>
            <a:normAutofit lnSpcReduction="10000"/>
          </a:bodyPr>
          <a:lstStyle/>
          <a:p>
            <a:r>
              <a:rPr lang="en-US" b="0" dirty="0"/>
              <a:t>Measuring tree height.</a:t>
            </a:r>
          </a:p>
        </p:txBody>
      </p:sp>
      <p:pic>
        <p:nvPicPr>
          <p:cNvPr id="7" name="Content Placeholder 6" descr="C:\Users\K.NSIAH\Desktop\IPAD 3\IMG_4141.JPG"/>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57200" y="3071942"/>
            <a:ext cx="3886200" cy="3054221"/>
          </a:xfrm>
          <a:prstGeom prst="rect">
            <a:avLst/>
          </a:prstGeom>
          <a:noFill/>
          <a:ln>
            <a:noFill/>
          </a:ln>
        </p:spPr>
      </p:pic>
      <p:pic>
        <p:nvPicPr>
          <p:cNvPr id="8" name="Content Placeholder 7" descr="C:\Users\K.NSIAH\Desktop\IPAD 3\IMG_4138.JPG"/>
          <p:cNvPicPr>
            <a:picLocks noGrp="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724400" y="3059473"/>
            <a:ext cx="3862251" cy="3066690"/>
          </a:xfrm>
          <a:prstGeom prst="rect">
            <a:avLst/>
          </a:prstGeom>
          <a:noFill/>
          <a:ln>
            <a:noFill/>
          </a:ln>
        </p:spPr>
      </p:pic>
      <p:sp>
        <p:nvSpPr>
          <p:cNvPr id="9" name="Slide Number Placeholder 8"/>
          <p:cNvSpPr>
            <a:spLocks noGrp="1"/>
          </p:cNvSpPr>
          <p:nvPr>
            <p:ph type="sldNum" sz="quarter" idx="12"/>
          </p:nvPr>
        </p:nvSpPr>
        <p:spPr/>
        <p:txBody>
          <a:bodyPr/>
          <a:lstStyle/>
          <a:p>
            <a:fld id="{2A46EC00-075A-455D-97EA-1AD4D2D1DBE4}" type="slidenum">
              <a:rPr lang="en-US" smtClean="0"/>
              <a:t>17</a:t>
            </a:fld>
            <a:endParaRPr lang="en-US"/>
          </a:p>
        </p:txBody>
      </p:sp>
    </p:spTree>
    <p:extLst>
      <p:ext uri="{BB962C8B-B14F-4D97-AF65-F5344CB8AC3E}">
        <p14:creationId xmlns:p14="http://schemas.microsoft.com/office/powerpoint/2010/main" val="1217944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Data analyses</a:t>
            </a:r>
          </a:p>
        </p:txBody>
      </p:sp>
      <p:sp>
        <p:nvSpPr>
          <p:cNvPr id="3" name="Content Placeholder 2"/>
          <p:cNvSpPr>
            <a:spLocks noGrp="1"/>
          </p:cNvSpPr>
          <p:nvPr>
            <p:ph idx="1"/>
          </p:nvPr>
        </p:nvSpPr>
        <p:spPr>
          <a:xfrm>
            <a:off x="457200" y="1600200"/>
            <a:ext cx="8229600" cy="4800600"/>
          </a:xfrm>
        </p:spPr>
        <p:txBody>
          <a:bodyPr>
            <a:normAutofit/>
          </a:bodyPr>
          <a:lstStyle/>
          <a:p>
            <a:pPr algn="just"/>
            <a:r>
              <a:rPr lang="en-GB" sz="2400" dirty="0"/>
              <a:t>All statistical analyses performed </a:t>
            </a:r>
            <a:r>
              <a:rPr lang="en-GB" sz="2400"/>
              <a:t>SPSS with Statistics </a:t>
            </a:r>
            <a:r>
              <a:rPr lang="en-GB" sz="2400" dirty="0"/>
              <a:t>Version 25.0</a:t>
            </a:r>
            <a:r>
              <a:rPr lang="en-GB" sz="2400" i="1" dirty="0"/>
              <a:t>.</a:t>
            </a:r>
          </a:p>
          <a:p>
            <a:pPr algn="just"/>
            <a:endParaRPr lang="en-GB" sz="2400" i="1" dirty="0"/>
          </a:p>
          <a:p>
            <a:pPr algn="just"/>
            <a:r>
              <a:rPr lang="en-GB" sz="2400" dirty="0"/>
              <a:t>The first hypothesis was tested using the independent samples t-test (n = 3) </a:t>
            </a:r>
            <a:r>
              <a:rPr lang="en-US" sz="2400" dirty="0"/>
              <a:t>by comparing soil parameters (dependent variables) of TSP and REF, at 95% confidence interval (α = 0.05). </a:t>
            </a:r>
            <a:endParaRPr lang="en-GB" sz="2400" dirty="0"/>
          </a:p>
          <a:p>
            <a:pPr marL="0" indent="0" algn="just">
              <a:buNone/>
            </a:pPr>
            <a:endParaRPr lang="en-GB" sz="2400" dirty="0"/>
          </a:p>
          <a:p>
            <a:pPr algn="just"/>
            <a:r>
              <a:rPr lang="en-GB" sz="2400" dirty="0"/>
              <a:t>The second hypothesis, was tested by means of One-Way ANOVA combined with LSD and Duncan post-hoc multiple comparisons (α = 0.05).</a:t>
            </a:r>
            <a:endParaRPr lang="en-US" sz="2400" dirty="0"/>
          </a:p>
        </p:txBody>
      </p:sp>
      <p:sp>
        <p:nvSpPr>
          <p:cNvPr id="4" name="Slide Number Placeholder 3"/>
          <p:cNvSpPr>
            <a:spLocks noGrp="1"/>
          </p:cNvSpPr>
          <p:nvPr>
            <p:ph type="sldNum" sz="quarter" idx="12"/>
          </p:nvPr>
        </p:nvSpPr>
        <p:spPr/>
        <p:txBody>
          <a:bodyPr/>
          <a:lstStyle/>
          <a:p>
            <a:fld id="{2A46EC00-075A-455D-97EA-1AD4D2D1DBE4}" type="slidenum">
              <a:rPr lang="en-US" smtClean="0"/>
              <a:t>18</a:t>
            </a:fld>
            <a:endParaRPr lang="en-US"/>
          </a:p>
        </p:txBody>
      </p:sp>
    </p:spTree>
    <p:extLst>
      <p:ext uri="{BB962C8B-B14F-4D97-AF65-F5344CB8AC3E}">
        <p14:creationId xmlns:p14="http://schemas.microsoft.com/office/powerpoint/2010/main" val="385624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7535"/>
          </a:xfrm>
        </p:spPr>
        <p:txBody>
          <a:bodyPr>
            <a:normAutofit/>
          </a:bodyPr>
          <a:lstStyle/>
          <a:p>
            <a:r>
              <a:rPr lang="en-US" sz="2400" dirty="0"/>
              <a:t>Results: Effect of stockpiling on soil properties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4529833"/>
              </p:ext>
            </p:extLst>
          </p:nvPr>
        </p:nvGraphicFramePr>
        <p:xfrm>
          <a:off x="1676399" y="679712"/>
          <a:ext cx="5943601" cy="6043940"/>
        </p:xfrm>
        <a:graphic>
          <a:graphicData uri="http://schemas.openxmlformats.org/drawingml/2006/table">
            <a:tbl>
              <a:tblPr firstRow="1" firstCol="1" bandRow="1">
                <a:tableStyleId>{5C22544A-7EE6-4342-B048-85BDC9FD1C3A}</a:tableStyleId>
              </a:tblPr>
              <a:tblGrid>
                <a:gridCol w="1874770">
                  <a:extLst>
                    <a:ext uri="{9D8B030D-6E8A-4147-A177-3AD203B41FA5}">
                      <a16:colId xmlns:a16="http://schemas.microsoft.com/office/drawing/2014/main" val="3753352110"/>
                    </a:ext>
                  </a:extLst>
                </a:gridCol>
                <a:gridCol w="1626255">
                  <a:extLst>
                    <a:ext uri="{9D8B030D-6E8A-4147-A177-3AD203B41FA5}">
                      <a16:colId xmlns:a16="http://schemas.microsoft.com/office/drawing/2014/main" val="4096977028"/>
                    </a:ext>
                  </a:extLst>
                </a:gridCol>
                <a:gridCol w="1442184">
                  <a:extLst>
                    <a:ext uri="{9D8B030D-6E8A-4147-A177-3AD203B41FA5}">
                      <a16:colId xmlns:a16="http://schemas.microsoft.com/office/drawing/2014/main" val="2981254555"/>
                    </a:ext>
                  </a:extLst>
                </a:gridCol>
                <a:gridCol w="1000392">
                  <a:extLst>
                    <a:ext uri="{9D8B030D-6E8A-4147-A177-3AD203B41FA5}">
                      <a16:colId xmlns:a16="http://schemas.microsoft.com/office/drawing/2014/main" val="178437697"/>
                    </a:ext>
                  </a:extLst>
                </a:gridCol>
              </a:tblGrid>
              <a:tr h="304800">
                <a:tc>
                  <a:txBody>
                    <a:bodyPr/>
                    <a:lstStyle/>
                    <a:p>
                      <a:pPr marL="0" marR="0" algn="just">
                        <a:lnSpc>
                          <a:spcPct val="150000"/>
                        </a:lnSpc>
                        <a:spcBef>
                          <a:spcPts val="0"/>
                        </a:spcBef>
                        <a:spcAft>
                          <a:spcPts val="1000"/>
                        </a:spcAft>
                      </a:pPr>
                      <a:r>
                        <a:rPr lang="en-GB" sz="1400" dirty="0">
                          <a:effectLst/>
                        </a:rPr>
                        <a:t>Parameter</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TSP</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REF</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 P value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1864459743"/>
                  </a:ext>
                </a:extLst>
              </a:tr>
              <a:tr h="215522">
                <a:tc>
                  <a:txBody>
                    <a:bodyPr/>
                    <a:lstStyle/>
                    <a:p>
                      <a:pPr marL="0" marR="0" algn="just">
                        <a:lnSpc>
                          <a:spcPct val="150000"/>
                        </a:lnSpc>
                        <a:spcBef>
                          <a:spcPts val="0"/>
                        </a:spcBef>
                        <a:spcAft>
                          <a:spcPts val="1000"/>
                        </a:spcAft>
                      </a:pPr>
                      <a:r>
                        <a:rPr lang="en-GB" sz="1400" dirty="0">
                          <a:effectLst/>
                        </a:rPr>
                        <a:t>pH</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dirty="0">
                          <a:effectLst/>
                        </a:rPr>
                        <a:t>6.2 (0.19)</a:t>
                      </a:r>
                      <a:r>
                        <a:rPr lang="en-GB" sz="1400" baseline="30000" dirty="0">
                          <a:effectLst/>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5.5 (0.03)</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839147183"/>
                  </a:ext>
                </a:extLst>
              </a:tr>
              <a:tr h="215522">
                <a:tc>
                  <a:txBody>
                    <a:bodyPr/>
                    <a:lstStyle/>
                    <a:p>
                      <a:pPr marL="0" marR="0" algn="just">
                        <a:lnSpc>
                          <a:spcPct val="150000"/>
                        </a:lnSpc>
                        <a:spcBef>
                          <a:spcPts val="0"/>
                        </a:spcBef>
                        <a:spcAft>
                          <a:spcPts val="1000"/>
                        </a:spcAft>
                      </a:pPr>
                      <a:r>
                        <a:rPr lang="en-GB" sz="1400">
                          <a:effectLst/>
                        </a:rPr>
                        <a:t>EC (µS cm</a:t>
                      </a:r>
                      <a:r>
                        <a:rPr lang="en-GB" sz="1400" baseline="30000">
                          <a:effectLst/>
                        </a:rPr>
                        <a:t>-1</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407.30 (80.64)</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228.30 (1.53)</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0.018</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791034627"/>
                  </a:ext>
                </a:extLst>
              </a:tr>
              <a:tr h="215522">
                <a:tc>
                  <a:txBody>
                    <a:bodyPr/>
                    <a:lstStyle/>
                    <a:p>
                      <a:pPr marL="0" marR="0" algn="just">
                        <a:lnSpc>
                          <a:spcPct val="150000"/>
                        </a:lnSpc>
                        <a:spcBef>
                          <a:spcPts val="0"/>
                        </a:spcBef>
                        <a:spcAft>
                          <a:spcPts val="1000"/>
                        </a:spcAft>
                      </a:pPr>
                      <a:r>
                        <a:rPr lang="en-GB" sz="1400" dirty="0">
                          <a:effectLst/>
                        </a:rPr>
                        <a:t>N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0.11 (0.01)</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0.07 (0.002)</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198996992"/>
                  </a:ext>
                </a:extLst>
              </a:tr>
              <a:tr h="215522">
                <a:tc>
                  <a:txBody>
                    <a:bodyPr/>
                    <a:lstStyle/>
                    <a:p>
                      <a:pPr marL="0" marR="0" algn="just">
                        <a:lnSpc>
                          <a:spcPct val="150000"/>
                        </a:lnSpc>
                        <a:spcBef>
                          <a:spcPts val="0"/>
                        </a:spcBef>
                        <a:spcAft>
                          <a:spcPts val="1000"/>
                        </a:spcAft>
                      </a:pPr>
                      <a:r>
                        <a:rPr lang="en-GB" sz="1400">
                          <a:effectLst/>
                        </a:rPr>
                        <a:t>P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0.31 (0.001)</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0.31 (0.002)</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1.000</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175237357"/>
                  </a:ext>
                </a:extLst>
              </a:tr>
              <a:tr h="215522">
                <a:tc>
                  <a:txBody>
                    <a:bodyPr/>
                    <a:lstStyle/>
                    <a:p>
                      <a:pPr marL="0" marR="0" algn="just">
                        <a:lnSpc>
                          <a:spcPct val="150000"/>
                        </a:lnSpc>
                        <a:spcBef>
                          <a:spcPts val="0"/>
                        </a:spcBef>
                        <a:spcAft>
                          <a:spcPts val="1000"/>
                        </a:spcAft>
                      </a:pPr>
                      <a:r>
                        <a:rPr lang="en-GB" sz="1400" dirty="0">
                          <a:effectLst/>
                        </a:rPr>
                        <a:t>K (</a:t>
                      </a:r>
                      <a:r>
                        <a:rPr lang="en-GB" sz="1400" dirty="0" err="1">
                          <a:effectLst/>
                        </a:rPr>
                        <a:t>Cmol</a:t>
                      </a:r>
                      <a:r>
                        <a:rPr lang="en-GB" sz="1400" baseline="-25000" dirty="0" err="1">
                          <a:effectLst/>
                        </a:rPr>
                        <a:t>c</a:t>
                      </a:r>
                      <a:r>
                        <a:rPr lang="en-GB" sz="1400" dirty="0">
                          <a:effectLst/>
                        </a:rPr>
                        <a:t> kg</a:t>
                      </a:r>
                      <a:r>
                        <a:rPr lang="en-GB" sz="1400" baseline="30000" dirty="0">
                          <a:effectLst/>
                        </a:rPr>
                        <a:t>-1</a:t>
                      </a:r>
                      <a:r>
                        <a:rPr lang="en-GB" sz="1400" dirty="0">
                          <a:effectLst/>
                        </a:rPr>
                        <a: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0.04 (0.00) b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0.08 (0.006)</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1018058439"/>
                  </a:ext>
                </a:extLst>
              </a:tr>
              <a:tr h="215522">
                <a:tc>
                  <a:txBody>
                    <a:bodyPr/>
                    <a:lstStyle/>
                    <a:p>
                      <a:pPr marL="0" marR="0" algn="just">
                        <a:lnSpc>
                          <a:spcPct val="150000"/>
                        </a:lnSpc>
                        <a:spcBef>
                          <a:spcPts val="0"/>
                        </a:spcBef>
                        <a:spcAft>
                          <a:spcPts val="1000"/>
                        </a:spcAft>
                      </a:pPr>
                      <a:r>
                        <a:rPr lang="en-GB" sz="1400">
                          <a:effectLst/>
                        </a:rPr>
                        <a:t>Mg (Cmol</a:t>
                      </a:r>
                      <a:r>
                        <a:rPr lang="en-GB" sz="1400" baseline="-25000">
                          <a:effectLst/>
                        </a:rPr>
                        <a:t> c</a:t>
                      </a:r>
                      <a:r>
                        <a:rPr lang="en-GB" sz="1400">
                          <a:effectLst/>
                        </a:rPr>
                        <a:t> kg</a:t>
                      </a:r>
                      <a:r>
                        <a:rPr lang="en-GB" sz="1400" baseline="30000">
                          <a:effectLst/>
                        </a:rPr>
                        <a:t>-1</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0.57 (0.63)</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0.67 (0.10)</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0.725</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1204059607"/>
                  </a:ext>
                </a:extLst>
              </a:tr>
              <a:tr h="215522">
                <a:tc>
                  <a:txBody>
                    <a:bodyPr/>
                    <a:lstStyle/>
                    <a:p>
                      <a:pPr marL="0" marR="0" algn="just">
                        <a:lnSpc>
                          <a:spcPct val="150000"/>
                        </a:lnSpc>
                        <a:spcBef>
                          <a:spcPts val="0"/>
                        </a:spcBef>
                        <a:spcAft>
                          <a:spcPts val="1000"/>
                        </a:spcAft>
                      </a:pPr>
                      <a:r>
                        <a:rPr lang="en-GB" sz="1400">
                          <a:effectLst/>
                        </a:rPr>
                        <a:t>Ca (Cmol</a:t>
                      </a:r>
                      <a:r>
                        <a:rPr lang="en-GB" sz="1400" baseline="-25000">
                          <a:effectLst/>
                        </a:rPr>
                        <a:t> c</a:t>
                      </a:r>
                      <a:r>
                        <a:rPr lang="en-GB" sz="1400">
                          <a:effectLst/>
                        </a:rPr>
                        <a:t> kg</a:t>
                      </a:r>
                      <a:r>
                        <a:rPr lang="en-GB" sz="1400" baseline="30000">
                          <a:effectLst/>
                        </a:rPr>
                        <a:t>-1</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6.80 (1.09)</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9.80 (0.40)</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0.012</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459800279"/>
                  </a:ext>
                </a:extLst>
              </a:tr>
              <a:tr h="215522">
                <a:tc>
                  <a:txBody>
                    <a:bodyPr/>
                    <a:lstStyle/>
                    <a:p>
                      <a:pPr marL="0" marR="0" algn="just">
                        <a:lnSpc>
                          <a:spcPct val="150000"/>
                        </a:lnSpc>
                        <a:spcBef>
                          <a:spcPts val="0"/>
                        </a:spcBef>
                        <a:spcAft>
                          <a:spcPts val="1000"/>
                        </a:spcAft>
                      </a:pPr>
                      <a:r>
                        <a:rPr lang="en-GB" sz="1400">
                          <a:effectLst/>
                        </a:rPr>
                        <a:t>Na (Cmol</a:t>
                      </a:r>
                      <a:r>
                        <a:rPr lang="en-GB" sz="1400" baseline="-25000">
                          <a:effectLst/>
                        </a:rPr>
                        <a:t> c</a:t>
                      </a:r>
                      <a:r>
                        <a:rPr lang="en-GB" sz="1400">
                          <a:effectLst/>
                        </a:rPr>
                        <a:t> kg</a:t>
                      </a:r>
                      <a:r>
                        <a:rPr lang="en-GB" sz="1400" baseline="30000">
                          <a:effectLst/>
                        </a:rPr>
                        <a:t>-1</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0.71 (0.22)</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0.98 (0.01)</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0.099</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4177533788"/>
                  </a:ext>
                </a:extLst>
              </a:tr>
              <a:tr h="215522">
                <a:tc>
                  <a:txBody>
                    <a:bodyPr/>
                    <a:lstStyle/>
                    <a:p>
                      <a:pPr marL="0" marR="0" algn="just">
                        <a:lnSpc>
                          <a:spcPct val="150000"/>
                        </a:lnSpc>
                        <a:spcBef>
                          <a:spcPts val="0"/>
                        </a:spcBef>
                        <a:spcAft>
                          <a:spcPts val="1000"/>
                        </a:spcAft>
                      </a:pPr>
                      <a:r>
                        <a:rPr lang="en-GB" sz="1400">
                          <a:effectLst/>
                        </a:rPr>
                        <a:t>H (Cmol</a:t>
                      </a:r>
                      <a:r>
                        <a:rPr lang="en-GB" sz="1400" baseline="-25000">
                          <a:effectLst/>
                        </a:rPr>
                        <a:t> c</a:t>
                      </a:r>
                      <a:r>
                        <a:rPr lang="en-GB" sz="1400">
                          <a:effectLst/>
                        </a:rPr>
                        <a:t> kg</a:t>
                      </a:r>
                      <a:r>
                        <a:rPr lang="en-GB" sz="1400" baseline="30000">
                          <a:effectLst/>
                        </a:rPr>
                        <a:t>-1</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0.65 (0.23)</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0.40 (± 0.04)</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0.143</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980339440"/>
                  </a:ext>
                </a:extLst>
              </a:tr>
              <a:tr h="215522">
                <a:tc>
                  <a:txBody>
                    <a:bodyPr/>
                    <a:lstStyle/>
                    <a:p>
                      <a:pPr marL="0" marR="0" algn="just">
                        <a:lnSpc>
                          <a:spcPct val="150000"/>
                        </a:lnSpc>
                        <a:spcBef>
                          <a:spcPts val="0"/>
                        </a:spcBef>
                        <a:spcAft>
                          <a:spcPts val="1000"/>
                        </a:spcAft>
                      </a:pPr>
                      <a:r>
                        <a:rPr lang="en-GB" sz="1400">
                          <a:effectLst/>
                        </a:rPr>
                        <a:t>Al Cmol</a:t>
                      </a:r>
                      <a:r>
                        <a:rPr lang="en-GB" sz="1400" baseline="-25000">
                          <a:effectLst/>
                        </a:rPr>
                        <a:t> c</a:t>
                      </a:r>
                      <a:r>
                        <a:rPr lang="en-GB" sz="1400">
                          <a:effectLst/>
                        </a:rPr>
                        <a:t> kg</a:t>
                      </a:r>
                      <a:r>
                        <a:rPr lang="en-GB" sz="1400" baseline="30000">
                          <a:effectLst/>
                        </a:rPr>
                        <a:t>-1</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0.34 (0.13)</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0.39 (0.08)</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0.435</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324210060"/>
                  </a:ext>
                </a:extLst>
              </a:tr>
              <a:tr h="215522">
                <a:tc>
                  <a:txBody>
                    <a:bodyPr/>
                    <a:lstStyle/>
                    <a:p>
                      <a:pPr marL="0" marR="0" algn="just">
                        <a:lnSpc>
                          <a:spcPct val="150000"/>
                        </a:lnSpc>
                        <a:spcBef>
                          <a:spcPts val="0"/>
                        </a:spcBef>
                        <a:spcAft>
                          <a:spcPts val="1000"/>
                        </a:spcAft>
                      </a:pPr>
                      <a:r>
                        <a:rPr lang="en-GB" sz="1400">
                          <a:effectLst/>
                        </a:rPr>
                        <a:t>ECEC(Cmol</a:t>
                      </a:r>
                      <a:r>
                        <a:rPr lang="en-GB" sz="1400" baseline="-25000">
                          <a:effectLst/>
                        </a:rPr>
                        <a:t> c</a:t>
                      </a:r>
                      <a:r>
                        <a:rPr lang="en-GB" sz="1400">
                          <a:effectLst/>
                        </a:rPr>
                        <a:t> kg</a:t>
                      </a:r>
                      <a:r>
                        <a:rPr lang="en-GB" sz="1400" baseline="30000">
                          <a:effectLst/>
                        </a:rPr>
                        <a:t>-1</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9.91 (0.24) b</a:t>
                      </a:r>
                      <a:r>
                        <a:rPr lang="en-GB" sz="1400" baseline="30000">
                          <a:effectLst/>
                        </a:rPr>
                        <a:t>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12.32 (0.07)</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4248230182"/>
                  </a:ext>
                </a:extLst>
              </a:tr>
              <a:tr h="215522">
                <a:tc>
                  <a:txBody>
                    <a:bodyPr/>
                    <a:lstStyle/>
                    <a:p>
                      <a:pPr marL="0" marR="0" algn="just">
                        <a:lnSpc>
                          <a:spcPct val="150000"/>
                        </a:lnSpc>
                        <a:spcBef>
                          <a:spcPts val="0"/>
                        </a:spcBef>
                        <a:spcAft>
                          <a:spcPts val="1000"/>
                        </a:spcAft>
                      </a:pPr>
                      <a:r>
                        <a:rPr lang="en-GB" sz="1400">
                          <a:effectLst/>
                        </a:rPr>
                        <a:t>Base saturation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82.69 (9.45)</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93.56 (0.37) 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0.118</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4250906539"/>
                  </a:ext>
                </a:extLst>
              </a:tr>
              <a:tr h="215522">
                <a:tc>
                  <a:txBody>
                    <a:bodyPr/>
                    <a:lstStyle/>
                    <a:p>
                      <a:pPr marL="0" marR="0" algn="just">
                        <a:lnSpc>
                          <a:spcPct val="150000"/>
                        </a:lnSpc>
                        <a:spcBef>
                          <a:spcPts val="0"/>
                        </a:spcBef>
                        <a:spcAft>
                          <a:spcPts val="1000"/>
                        </a:spcAft>
                      </a:pPr>
                      <a:r>
                        <a:rPr lang="en-GB" sz="1400">
                          <a:effectLst/>
                        </a:rPr>
                        <a:t>OM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6.20 (0.08)</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5.80 (0.01)</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0.003</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3468438645"/>
                  </a:ext>
                </a:extLst>
              </a:tr>
              <a:tr h="215522">
                <a:tc>
                  <a:txBody>
                    <a:bodyPr/>
                    <a:lstStyle/>
                    <a:p>
                      <a:pPr marL="0" marR="0" algn="just">
                        <a:lnSpc>
                          <a:spcPct val="150000"/>
                        </a:lnSpc>
                        <a:spcBef>
                          <a:spcPts val="0"/>
                        </a:spcBef>
                        <a:spcAft>
                          <a:spcPts val="1000"/>
                        </a:spcAft>
                      </a:pPr>
                      <a:r>
                        <a:rPr lang="en-GB" sz="1400">
                          <a:effectLst/>
                        </a:rPr>
                        <a:t>OC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3.60 (0.04)</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3.40 (0.01)</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0.002</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1208872665"/>
                  </a:ext>
                </a:extLst>
              </a:tr>
              <a:tr h="215522">
                <a:tc>
                  <a:txBody>
                    <a:bodyPr/>
                    <a:lstStyle/>
                    <a:p>
                      <a:pPr marL="0" marR="0" algn="just">
                        <a:lnSpc>
                          <a:spcPct val="150000"/>
                        </a:lnSpc>
                        <a:spcBef>
                          <a:spcPts val="0"/>
                        </a:spcBef>
                        <a:spcAft>
                          <a:spcPts val="1000"/>
                        </a:spcAft>
                      </a:pPr>
                      <a:r>
                        <a:rPr lang="en-GB" sz="1400">
                          <a:effectLst/>
                        </a:rPr>
                        <a:t>C/N Ratio</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32.29 (2.5)</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50.96 (1.2)</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576069695"/>
                  </a:ext>
                </a:extLst>
              </a:tr>
              <a:tr h="215522">
                <a:tc>
                  <a:txBody>
                    <a:bodyPr/>
                    <a:lstStyle/>
                    <a:p>
                      <a:pPr marL="0" marR="0" algn="just">
                        <a:lnSpc>
                          <a:spcPct val="150000"/>
                        </a:lnSpc>
                        <a:spcBef>
                          <a:spcPts val="0"/>
                        </a:spcBef>
                        <a:spcAft>
                          <a:spcPts val="1000"/>
                        </a:spcAft>
                      </a:pPr>
                      <a:r>
                        <a:rPr lang="en-GB" sz="1400">
                          <a:effectLst/>
                        </a:rPr>
                        <a:t>bulk density (g cm</a:t>
                      </a:r>
                      <a:r>
                        <a:rPr lang="en-GB" sz="1400" baseline="30000">
                          <a:effectLst/>
                        </a:rPr>
                        <a:t>-3</a:t>
                      </a:r>
                      <a:r>
                        <a:rPr lang="en-GB" sz="1400">
                          <a:effectLst/>
                        </a:rPr>
                        <a: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1.53 (0.03)</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1.32 (0.01)</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1940903802"/>
                  </a:ext>
                </a:extLst>
              </a:tr>
              <a:tr h="215522">
                <a:tc>
                  <a:txBody>
                    <a:bodyPr/>
                    <a:lstStyle/>
                    <a:p>
                      <a:pPr marL="0" marR="0" algn="just">
                        <a:lnSpc>
                          <a:spcPct val="150000"/>
                        </a:lnSpc>
                        <a:spcBef>
                          <a:spcPts val="0"/>
                        </a:spcBef>
                        <a:spcAft>
                          <a:spcPts val="1000"/>
                        </a:spcAft>
                      </a:pPr>
                      <a:r>
                        <a:rPr lang="en-GB" sz="1400">
                          <a:effectLst/>
                        </a:rPr>
                        <a:t>Sand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40.75 (2.79) b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57.74 (0.45)</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11154143"/>
                  </a:ext>
                </a:extLst>
              </a:tr>
              <a:tr h="215522">
                <a:tc>
                  <a:txBody>
                    <a:bodyPr/>
                    <a:lstStyle/>
                    <a:p>
                      <a:pPr marL="0" marR="0" algn="just">
                        <a:lnSpc>
                          <a:spcPct val="150000"/>
                        </a:lnSpc>
                        <a:spcBef>
                          <a:spcPts val="0"/>
                        </a:spcBef>
                        <a:spcAft>
                          <a:spcPts val="1000"/>
                        </a:spcAft>
                      </a:pPr>
                      <a:r>
                        <a:rPr lang="en-GB" sz="1400">
                          <a:effectLst/>
                        </a:rPr>
                        <a:t>Silt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27.99 (2.16)</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16.08 (0.71)</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34546644"/>
                  </a:ext>
                </a:extLst>
              </a:tr>
              <a:tr h="215522">
                <a:tc>
                  <a:txBody>
                    <a:bodyPr/>
                    <a:lstStyle/>
                    <a:p>
                      <a:pPr marL="0" marR="0" algn="just">
                        <a:lnSpc>
                          <a:spcPct val="150000"/>
                        </a:lnSpc>
                        <a:spcBef>
                          <a:spcPts val="0"/>
                        </a:spcBef>
                        <a:spcAft>
                          <a:spcPts val="1000"/>
                        </a:spcAft>
                      </a:pPr>
                      <a:r>
                        <a:rPr lang="en-GB" sz="1400">
                          <a:effectLst/>
                        </a:rPr>
                        <a:t>Clay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31.26 (1.05)</a:t>
                      </a:r>
                      <a:r>
                        <a:rPr lang="en-GB" sz="1400" baseline="30000">
                          <a:effectLst/>
                        </a:rPr>
                        <a:t> </a:t>
                      </a:r>
                      <a:r>
                        <a:rPr lang="en-GB" sz="14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26.52 (0.41)</a:t>
                      </a:r>
                      <a:r>
                        <a:rPr lang="en-GB" sz="1400" baseline="30000">
                          <a:effectLst/>
                        </a:rPr>
                        <a:t> </a:t>
                      </a:r>
                      <a:r>
                        <a:rPr lang="en-GB" sz="14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0.001</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1266701317"/>
                  </a:ext>
                </a:extLst>
              </a:tr>
              <a:tr h="215522">
                <a:tc>
                  <a:txBody>
                    <a:bodyPr/>
                    <a:lstStyle/>
                    <a:p>
                      <a:pPr marL="0" marR="0" algn="just">
                        <a:lnSpc>
                          <a:spcPct val="150000"/>
                        </a:lnSpc>
                        <a:spcBef>
                          <a:spcPts val="0"/>
                        </a:spcBef>
                        <a:spcAft>
                          <a:spcPts val="1000"/>
                        </a:spcAft>
                      </a:pPr>
                      <a:r>
                        <a:rPr lang="en-GB" sz="1400">
                          <a:effectLst/>
                        </a:rPr>
                        <a:t>Texture</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Clay-loam</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a:effectLst/>
                        </a:rPr>
                        <a:t>Sandy clay-loam</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tc>
                  <a:txBody>
                    <a:bodyPr/>
                    <a:lstStyle/>
                    <a:p>
                      <a:pPr marL="0" marR="0" algn="just">
                        <a:lnSpc>
                          <a:spcPct val="150000"/>
                        </a:lnSpc>
                        <a:spcBef>
                          <a:spcPts val="0"/>
                        </a:spcBef>
                        <a:spcAft>
                          <a:spcPts val="1000"/>
                        </a:spcAft>
                      </a:pPr>
                      <a:r>
                        <a:rPr lang="en-GB" sz="1400" dirty="0">
                          <a:effectLst/>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1" marR="53881" marT="0" marB="0"/>
                </a:tc>
                <a:extLst>
                  <a:ext uri="{0D108BD9-81ED-4DB2-BD59-A6C34878D82A}">
                    <a16:rowId xmlns:a16="http://schemas.microsoft.com/office/drawing/2014/main" val="2065102274"/>
                  </a:ext>
                </a:extLst>
              </a:tr>
            </a:tbl>
          </a:graphicData>
        </a:graphic>
      </p:graphicFrame>
      <p:sp>
        <p:nvSpPr>
          <p:cNvPr id="4" name="Slide Number Placeholder 3"/>
          <p:cNvSpPr>
            <a:spLocks noGrp="1"/>
          </p:cNvSpPr>
          <p:nvPr>
            <p:ph type="sldNum" sz="quarter" idx="12"/>
          </p:nvPr>
        </p:nvSpPr>
        <p:spPr/>
        <p:txBody>
          <a:bodyPr/>
          <a:lstStyle/>
          <a:p>
            <a:fld id="{2A46EC00-075A-455D-97EA-1AD4D2D1DBE4}" type="slidenum">
              <a:rPr lang="en-US" smtClean="0"/>
              <a:t>19</a:t>
            </a:fld>
            <a:endParaRPr lang="en-US"/>
          </a:p>
        </p:txBody>
      </p:sp>
    </p:spTree>
    <p:extLst>
      <p:ext uri="{BB962C8B-B14F-4D97-AF65-F5344CB8AC3E}">
        <p14:creationId xmlns:p14="http://schemas.microsoft.com/office/powerpoint/2010/main" val="302605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Introduction</a:t>
            </a:r>
            <a:endParaRPr lang="en-GB" sz="3200" dirty="0"/>
          </a:p>
        </p:txBody>
      </p:sp>
      <p:sp>
        <p:nvSpPr>
          <p:cNvPr id="11" name="Text Placeholder 10"/>
          <p:cNvSpPr>
            <a:spLocks noGrp="1"/>
          </p:cNvSpPr>
          <p:nvPr>
            <p:ph type="body" idx="1"/>
          </p:nvPr>
        </p:nvSpPr>
        <p:spPr>
          <a:xfrm>
            <a:off x="457200" y="1676400"/>
            <a:ext cx="4040188" cy="838200"/>
          </a:xfrm>
        </p:spPr>
        <p:txBody>
          <a:bodyPr>
            <a:normAutofit/>
          </a:bodyPr>
          <a:lstStyle/>
          <a:p>
            <a:r>
              <a:rPr lang="en-GB" b="0" dirty="0"/>
              <a:t>Adverse impacts of surface mining on vegetation.</a:t>
            </a:r>
            <a:endParaRPr lang="en-US" b="0" dirty="0"/>
          </a:p>
        </p:txBody>
      </p:sp>
      <p:pic>
        <p:nvPicPr>
          <p:cNvPr id="5" name="Content Placeholder 4" descr="C:\Users\NSIAH\Documents\Reclamation and closure\96.2 Topsoil\Soil Profile Analysis\Awonsu stripping pictures\Awonsu stripping 001 (2).jpg"/>
          <p:cNvPicPr>
            <a:picLocks noGrp="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437606" y="2971800"/>
            <a:ext cx="4035829" cy="3025833"/>
          </a:xfrm>
          <a:prstGeom prst="rect">
            <a:avLst/>
          </a:prstGeom>
          <a:noFill/>
          <a:ln>
            <a:noFill/>
          </a:ln>
        </p:spPr>
      </p:pic>
      <p:sp>
        <p:nvSpPr>
          <p:cNvPr id="12" name="Text Placeholder 11"/>
          <p:cNvSpPr>
            <a:spLocks noGrp="1"/>
          </p:cNvSpPr>
          <p:nvPr>
            <p:ph type="body" sz="quarter" idx="3"/>
          </p:nvPr>
        </p:nvSpPr>
        <p:spPr>
          <a:xfrm>
            <a:off x="4645025" y="1676400"/>
            <a:ext cx="4041775" cy="838200"/>
          </a:xfrm>
        </p:spPr>
        <p:txBody>
          <a:bodyPr>
            <a:normAutofit/>
          </a:bodyPr>
          <a:lstStyle/>
          <a:p>
            <a:r>
              <a:rPr lang="en-GB" b="0" dirty="0"/>
              <a:t>Adverse impacts of surface mining on soil.</a:t>
            </a:r>
            <a:endParaRPr lang="en-US" b="0" dirty="0"/>
          </a:p>
        </p:txBody>
      </p:sp>
      <p:sp>
        <p:nvSpPr>
          <p:cNvPr id="9" name="Content Placeholder 8"/>
          <p:cNvSpPr>
            <a:spLocks noGrp="1"/>
          </p:cNvSpPr>
          <p:nvPr>
            <p:ph sz="quarter" idx="4"/>
          </p:nvPr>
        </p:nvSpPr>
        <p:spPr>
          <a:xfrm>
            <a:off x="4645025" y="2514599"/>
            <a:ext cx="4041775" cy="3611563"/>
          </a:xfrm>
        </p:spPr>
        <p:txBody>
          <a:bodyPr/>
          <a:lstStyle/>
          <a:p>
            <a:pPr marL="0" indent="0">
              <a:buNone/>
            </a:pPr>
            <a:endParaRPr lang="en-US" dirty="0"/>
          </a:p>
        </p:txBody>
      </p:sp>
      <p:pic>
        <p:nvPicPr>
          <p:cNvPr id="10" name="Content Placeholder 4" descr="C:\Users\MR NSIAH\Documents\Reclamation and closure\Reclamation Activities\sediment control\sediment control 017.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1072" y="2982177"/>
            <a:ext cx="4041775" cy="3015456"/>
          </a:xfrm>
          <a:prstGeom prst="rect">
            <a:avLst/>
          </a:prstGeom>
          <a:noFill/>
        </p:spPr>
      </p:pic>
      <p:sp>
        <p:nvSpPr>
          <p:cNvPr id="13" name="Slide Number Placeholder 12"/>
          <p:cNvSpPr>
            <a:spLocks noGrp="1"/>
          </p:cNvSpPr>
          <p:nvPr>
            <p:ph type="sldNum" sz="quarter" idx="12"/>
          </p:nvPr>
        </p:nvSpPr>
        <p:spPr/>
        <p:txBody>
          <a:bodyPr/>
          <a:lstStyle/>
          <a:p>
            <a:fld id="{2A46EC00-075A-455D-97EA-1AD4D2D1DBE4}" type="slidenum">
              <a:rPr lang="en-US" smtClean="0"/>
              <a:t>2</a:t>
            </a:fld>
            <a:endParaRPr lang="en-US" dirty="0"/>
          </a:p>
        </p:txBody>
      </p:sp>
    </p:spTree>
    <p:extLst>
      <p:ext uri="{BB962C8B-B14F-4D97-AF65-F5344CB8AC3E}">
        <p14:creationId xmlns:p14="http://schemas.microsoft.com/office/powerpoint/2010/main" val="35548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761999"/>
          </a:xfrm>
        </p:spPr>
        <p:txBody>
          <a:bodyPr>
            <a:normAutofit/>
          </a:bodyPr>
          <a:lstStyle/>
          <a:p>
            <a:r>
              <a:rPr lang="en-US" sz="2400" dirty="0"/>
              <a:t>Effect of organic amendment on tree survival</a:t>
            </a:r>
          </a:p>
        </p:txBody>
      </p:sp>
      <p:sp>
        <p:nvSpPr>
          <p:cNvPr id="3" name="Text Placeholder 2"/>
          <p:cNvSpPr>
            <a:spLocks noGrp="1"/>
          </p:cNvSpPr>
          <p:nvPr>
            <p:ph type="body" idx="1"/>
          </p:nvPr>
        </p:nvSpPr>
        <p:spPr/>
        <p:txBody>
          <a:bodyPr>
            <a:normAutofit/>
          </a:bodyPr>
          <a:lstStyle/>
          <a:p>
            <a:r>
              <a:rPr lang="en-US" b="0" dirty="0"/>
              <a:t> 7-months after planting</a:t>
            </a:r>
          </a:p>
        </p:txBody>
      </p:sp>
      <p:sp>
        <p:nvSpPr>
          <p:cNvPr id="5" name="Text Placeholder 4"/>
          <p:cNvSpPr>
            <a:spLocks noGrp="1"/>
          </p:cNvSpPr>
          <p:nvPr>
            <p:ph type="body" sz="quarter" idx="3"/>
          </p:nvPr>
        </p:nvSpPr>
        <p:spPr/>
        <p:txBody>
          <a:bodyPr/>
          <a:lstStyle/>
          <a:p>
            <a:r>
              <a:rPr lang="en-US" b="0" dirty="0"/>
              <a:t>14-months after planting</a:t>
            </a:r>
          </a:p>
        </p:txBody>
      </p:sp>
      <p:sp>
        <p:nvSpPr>
          <p:cNvPr id="7" name="Slide Number Placeholder 6"/>
          <p:cNvSpPr>
            <a:spLocks noGrp="1"/>
          </p:cNvSpPr>
          <p:nvPr>
            <p:ph type="sldNum" sz="quarter" idx="12"/>
          </p:nvPr>
        </p:nvSpPr>
        <p:spPr/>
        <p:txBody>
          <a:bodyPr/>
          <a:lstStyle/>
          <a:p>
            <a:fld id="{2A46EC00-075A-455D-97EA-1AD4D2D1DBE4}" type="slidenum">
              <a:rPr lang="en-US" smtClean="0"/>
              <a:t>20</a:t>
            </a:fld>
            <a:endParaRPr lang="en-US"/>
          </a:p>
        </p:txBody>
      </p:sp>
      <p:pic>
        <p:nvPicPr>
          <p:cNvPr id="8" name="Content Placeholder 7"/>
          <p:cNvPicPr>
            <a:picLocks noGrp="1"/>
          </p:cNvPicPr>
          <p:nvPr>
            <p:ph sz="half" idx="2"/>
          </p:nvPr>
        </p:nvPicPr>
        <p:blipFill rotWithShape="1">
          <a:blip r:embed="rId2" cstate="email">
            <a:extLst>
              <a:ext uri="{28A0092B-C50C-407E-A947-70E740481C1C}">
                <a14:useLocalDpi xmlns:a14="http://schemas.microsoft.com/office/drawing/2010/main"/>
              </a:ext>
            </a:extLst>
          </a:blip>
          <a:srcRect l="2233" r="7974" b="2091"/>
          <a:stretch/>
        </p:blipFill>
        <p:spPr bwMode="auto">
          <a:xfrm>
            <a:off x="76200" y="2387670"/>
            <a:ext cx="4421188" cy="3525698"/>
          </a:xfrm>
          <a:prstGeom prst="rect">
            <a:avLst/>
          </a:prstGeom>
          <a:noFill/>
          <a:ln>
            <a:noFill/>
          </a:ln>
          <a:extLst>
            <a:ext uri="{53640926-AAD7-44D8-BBD7-CCE9431645EC}">
              <a14:shadowObscured xmlns:a14="http://schemas.microsoft.com/office/drawing/2010/main"/>
            </a:ext>
          </a:extLst>
        </p:spPr>
      </p:pic>
      <p:pic>
        <p:nvPicPr>
          <p:cNvPr id="9" name="Content Placeholder 8"/>
          <p:cNvPicPr>
            <a:picLocks noGrp="1"/>
          </p:cNvPicPr>
          <p:nvPr>
            <p:ph sz="quarter" idx="4"/>
          </p:nvPr>
        </p:nvPicPr>
        <p:blipFill rotWithShape="1">
          <a:blip r:embed="rId3" cstate="email">
            <a:extLst>
              <a:ext uri="{28A0092B-C50C-407E-A947-70E740481C1C}">
                <a14:useLocalDpi xmlns:a14="http://schemas.microsoft.com/office/drawing/2010/main"/>
              </a:ext>
            </a:extLst>
          </a:blip>
          <a:srcRect l="1914" r="7975" b="2086"/>
          <a:stretch/>
        </p:blipFill>
        <p:spPr bwMode="auto">
          <a:xfrm>
            <a:off x="4645025" y="2410528"/>
            <a:ext cx="4346575" cy="3514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44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270"/>
            <a:ext cx="8229600" cy="882530"/>
          </a:xfrm>
        </p:spPr>
        <p:txBody>
          <a:bodyPr>
            <a:normAutofit/>
          </a:bodyPr>
          <a:lstStyle/>
          <a:p>
            <a:r>
              <a:rPr lang="en-US" sz="2800" dirty="0"/>
              <a:t>Effect of organic amendment on diameter growth</a:t>
            </a:r>
          </a:p>
        </p:txBody>
      </p:sp>
      <p:sp>
        <p:nvSpPr>
          <p:cNvPr id="3" name="Text Placeholder 2"/>
          <p:cNvSpPr>
            <a:spLocks noGrp="1"/>
          </p:cNvSpPr>
          <p:nvPr>
            <p:ph type="body" idx="1"/>
          </p:nvPr>
        </p:nvSpPr>
        <p:spPr>
          <a:xfrm>
            <a:off x="457200" y="1676400"/>
            <a:ext cx="4040188" cy="609599"/>
          </a:xfrm>
        </p:spPr>
        <p:txBody>
          <a:bodyPr/>
          <a:lstStyle/>
          <a:p>
            <a:pPr algn="ctr"/>
            <a:r>
              <a:rPr lang="en-US" dirty="0"/>
              <a:t>7 months</a:t>
            </a:r>
          </a:p>
        </p:txBody>
      </p:sp>
      <p:sp>
        <p:nvSpPr>
          <p:cNvPr id="5" name="Text Placeholder 4"/>
          <p:cNvSpPr>
            <a:spLocks noGrp="1"/>
          </p:cNvSpPr>
          <p:nvPr>
            <p:ph type="body" sz="quarter" idx="3"/>
          </p:nvPr>
        </p:nvSpPr>
        <p:spPr>
          <a:xfrm>
            <a:off x="4645025" y="1676399"/>
            <a:ext cx="4041775" cy="609599"/>
          </a:xfrm>
        </p:spPr>
        <p:txBody>
          <a:bodyPr/>
          <a:lstStyle/>
          <a:p>
            <a:pPr algn="ctr"/>
            <a:r>
              <a:rPr lang="en-US" dirty="0"/>
              <a:t>14 months</a:t>
            </a:r>
          </a:p>
        </p:txBody>
      </p:sp>
      <p:sp>
        <p:nvSpPr>
          <p:cNvPr id="7" name="Slide Number Placeholder 6"/>
          <p:cNvSpPr>
            <a:spLocks noGrp="1"/>
          </p:cNvSpPr>
          <p:nvPr>
            <p:ph type="sldNum" sz="quarter" idx="12"/>
          </p:nvPr>
        </p:nvSpPr>
        <p:spPr/>
        <p:txBody>
          <a:bodyPr/>
          <a:lstStyle/>
          <a:p>
            <a:fld id="{2A46EC00-075A-455D-97EA-1AD4D2D1DBE4}" type="slidenum">
              <a:rPr lang="en-US" smtClean="0"/>
              <a:t>21</a:t>
            </a:fld>
            <a:endParaRPr lang="en-US"/>
          </a:p>
        </p:txBody>
      </p:sp>
      <p:pic>
        <p:nvPicPr>
          <p:cNvPr id="8" name="Content Placeholder 7"/>
          <p:cNvPicPr>
            <a:picLocks noGrp="1"/>
          </p:cNvPicPr>
          <p:nvPr>
            <p:ph sz="half" idx="2"/>
          </p:nvPr>
        </p:nvPicPr>
        <p:blipFill rotWithShape="1">
          <a:blip r:embed="rId2" cstate="email">
            <a:extLst>
              <a:ext uri="{28A0092B-C50C-407E-A947-70E740481C1C}">
                <a14:useLocalDpi xmlns:a14="http://schemas.microsoft.com/office/drawing/2010/main"/>
              </a:ext>
            </a:extLst>
          </a:blip>
          <a:srcRect l="2233" r="5263" b="1691"/>
          <a:stretch/>
        </p:blipFill>
        <p:spPr bwMode="auto">
          <a:xfrm>
            <a:off x="76201" y="2432343"/>
            <a:ext cx="4343400" cy="3436352"/>
          </a:xfrm>
          <a:prstGeom prst="rect">
            <a:avLst/>
          </a:prstGeom>
          <a:noFill/>
          <a:ln>
            <a:noFill/>
          </a:ln>
          <a:extLst>
            <a:ext uri="{53640926-AAD7-44d8-BBD7-CCE9431645EC}">
              <a14:shadowObscured xmlns:a14="http://schemas.microsoft.com/office/drawing/2010/main" xmlns=""/>
            </a:ext>
          </a:extLst>
        </p:spPr>
      </p:pic>
      <p:pic>
        <p:nvPicPr>
          <p:cNvPr id="9" name="Content Placeholder 8"/>
          <p:cNvPicPr>
            <a:picLocks noGrp="1"/>
          </p:cNvPicPr>
          <p:nvPr>
            <p:ph sz="quarter" idx="4"/>
          </p:nvPr>
        </p:nvPicPr>
        <p:blipFill rotWithShape="1">
          <a:blip r:embed="rId3" cstate="email">
            <a:extLst>
              <a:ext uri="{28A0092B-C50C-407E-A947-70E740481C1C}">
                <a14:useLocalDpi xmlns:a14="http://schemas.microsoft.com/office/drawing/2010/main"/>
              </a:ext>
            </a:extLst>
          </a:blip>
          <a:srcRect l="1754" t="1" r="5423" b="1628"/>
          <a:stretch/>
        </p:blipFill>
        <p:spPr bwMode="auto">
          <a:xfrm>
            <a:off x="4645025" y="2436495"/>
            <a:ext cx="4422775" cy="342804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05855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270"/>
            <a:ext cx="8229600" cy="852368"/>
          </a:xfrm>
        </p:spPr>
        <p:txBody>
          <a:bodyPr>
            <a:normAutofit/>
          </a:bodyPr>
          <a:lstStyle/>
          <a:p>
            <a:r>
              <a:rPr lang="en-US" sz="2800" dirty="0"/>
              <a:t>Effect of organic amendment on height growth</a:t>
            </a:r>
          </a:p>
        </p:txBody>
      </p:sp>
      <p:sp>
        <p:nvSpPr>
          <p:cNvPr id="3" name="Text Placeholder 2"/>
          <p:cNvSpPr>
            <a:spLocks noGrp="1"/>
          </p:cNvSpPr>
          <p:nvPr>
            <p:ph type="body" idx="1"/>
          </p:nvPr>
        </p:nvSpPr>
        <p:spPr/>
        <p:txBody>
          <a:bodyPr/>
          <a:lstStyle/>
          <a:p>
            <a:pPr algn="ctr"/>
            <a:r>
              <a:rPr lang="en-US" dirty="0"/>
              <a:t>7 months</a:t>
            </a:r>
          </a:p>
        </p:txBody>
      </p:sp>
      <p:sp>
        <p:nvSpPr>
          <p:cNvPr id="5" name="Text Placeholder 4"/>
          <p:cNvSpPr>
            <a:spLocks noGrp="1"/>
          </p:cNvSpPr>
          <p:nvPr>
            <p:ph type="body" sz="quarter" idx="3"/>
          </p:nvPr>
        </p:nvSpPr>
        <p:spPr/>
        <p:txBody>
          <a:bodyPr/>
          <a:lstStyle/>
          <a:p>
            <a:pPr algn="ctr"/>
            <a:r>
              <a:rPr lang="en-US" dirty="0"/>
              <a:t>14 months</a:t>
            </a:r>
          </a:p>
        </p:txBody>
      </p:sp>
      <p:sp>
        <p:nvSpPr>
          <p:cNvPr id="7" name="Slide Number Placeholder 6"/>
          <p:cNvSpPr>
            <a:spLocks noGrp="1"/>
          </p:cNvSpPr>
          <p:nvPr>
            <p:ph type="sldNum" sz="quarter" idx="12"/>
          </p:nvPr>
        </p:nvSpPr>
        <p:spPr/>
        <p:txBody>
          <a:bodyPr/>
          <a:lstStyle/>
          <a:p>
            <a:fld id="{2A46EC00-075A-455D-97EA-1AD4D2D1DBE4}" type="slidenum">
              <a:rPr lang="en-US" smtClean="0"/>
              <a:t>22</a:t>
            </a:fld>
            <a:endParaRPr lang="en-US"/>
          </a:p>
        </p:txBody>
      </p:sp>
      <p:pic>
        <p:nvPicPr>
          <p:cNvPr id="10" name="Content Placeholder 9"/>
          <p:cNvPicPr>
            <a:picLocks noGrp="1"/>
          </p:cNvPicPr>
          <p:nvPr>
            <p:ph sz="quarter" idx="4"/>
          </p:nvPr>
        </p:nvPicPr>
        <p:blipFill rotWithShape="1">
          <a:blip r:embed="rId2" cstate="email">
            <a:extLst>
              <a:ext uri="{28A0092B-C50C-407E-A947-70E740481C1C}">
                <a14:useLocalDpi xmlns:a14="http://schemas.microsoft.com/office/drawing/2010/main"/>
              </a:ext>
            </a:extLst>
          </a:blip>
          <a:srcRect l="1914" r="7656"/>
          <a:stretch/>
        </p:blipFill>
        <p:spPr bwMode="auto">
          <a:xfrm>
            <a:off x="4645025" y="2379419"/>
            <a:ext cx="4422775" cy="3577033"/>
          </a:xfrm>
          <a:prstGeom prst="rect">
            <a:avLst/>
          </a:prstGeom>
          <a:noFill/>
          <a:ln>
            <a:noFill/>
          </a:ln>
          <a:extLst>
            <a:ext uri="{53640926-AAD7-44d8-BBD7-CCE9431645EC}">
              <a14:shadowObscured xmlns:a14="http://schemas.microsoft.com/office/drawing/2010/main" xmlns=""/>
            </a:ext>
          </a:extLst>
        </p:spPr>
      </p:pic>
      <p:pic>
        <p:nvPicPr>
          <p:cNvPr id="12" name="Content Placeholder 11"/>
          <p:cNvPicPr>
            <a:picLocks noGrp="1"/>
          </p:cNvPicPr>
          <p:nvPr>
            <p:ph sz="half" idx="2"/>
          </p:nvPr>
        </p:nvPicPr>
        <p:blipFill rotWithShape="1">
          <a:blip r:embed="rId3" cstate="email">
            <a:extLst>
              <a:ext uri="{28A0092B-C50C-407E-A947-70E740481C1C}">
                <a14:useLocalDpi xmlns:a14="http://schemas.microsoft.com/office/drawing/2010/main"/>
              </a:ext>
            </a:extLst>
          </a:blip>
          <a:srcRect l="2074" r="5263" b="1240"/>
          <a:stretch/>
        </p:blipFill>
        <p:spPr bwMode="auto">
          <a:xfrm>
            <a:off x="152400" y="2427422"/>
            <a:ext cx="4344988" cy="344619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23384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762000"/>
          </a:xfrm>
        </p:spPr>
        <p:txBody>
          <a:bodyPr>
            <a:normAutofit/>
          </a:bodyPr>
          <a:lstStyle/>
          <a:p>
            <a:r>
              <a:rPr lang="en-US" sz="3600" dirty="0"/>
              <a:t>Discussion</a:t>
            </a:r>
            <a:endParaRPr lang="en-US" sz="2800" dirty="0"/>
          </a:p>
        </p:txBody>
      </p:sp>
      <p:sp>
        <p:nvSpPr>
          <p:cNvPr id="3" name="Content Placeholder 2"/>
          <p:cNvSpPr>
            <a:spLocks noGrp="1"/>
          </p:cNvSpPr>
          <p:nvPr>
            <p:ph idx="1"/>
          </p:nvPr>
        </p:nvSpPr>
        <p:spPr>
          <a:xfrm>
            <a:off x="304800" y="1143001"/>
            <a:ext cx="8534400" cy="5578474"/>
          </a:xfrm>
        </p:spPr>
        <p:txBody>
          <a:bodyPr>
            <a:normAutofit fontScale="92500" lnSpcReduction="10000"/>
          </a:bodyPr>
          <a:lstStyle/>
          <a:p>
            <a:r>
              <a:rPr lang="en-GB" sz="2000" dirty="0"/>
              <a:t>Contrary to previous studies (</a:t>
            </a:r>
            <a:r>
              <a:rPr lang="en-GB" sz="2000" dirty="0" err="1"/>
              <a:t>Akala</a:t>
            </a:r>
            <a:r>
              <a:rPr lang="en-GB" sz="2000" dirty="0"/>
              <a:t> and Lal, 2000; Harris et al. 1989; </a:t>
            </a:r>
            <a:r>
              <a:rPr lang="en-GB" sz="2000" dirty="0" err="1"/>
              <a:t>Visser</a:t>
            </a:r>
            <a:r>
              <a:rPr lang="en-GB" sz="2000" dirty="0"/>
              <a:t> et al, 1984; Abdul and McRae, 1984) and the first hypothesis, stockpiling did not cause any significant adverse impacts  on soil properties compared to reference site.</a:t>
            </a:r>
          </a:p>
          <a:p>
            <a:endParaRPr lang="en-GB" sz="2000" dirty="0"/>
          </a:p>
          <a:p>
            <a:r>
              <a:rPr lang="en-US" sz="2000" dirty="0"/>
              <a:t>Soil OM, nutrients and pH, which have been described as the most important determinants of the suitability of a site for restoration (Bending et al.1999) were all optimum. </a:t>
            </a:r>
          </a:p>
          <a:p>
            <a:endParaRPr lang="en-US" sz="2000" dirty="0"/>
          </a:p>
          <a:p>
            <a:r>
              <a:rPr lang="en-GB" sz="2000" dirty="0"/>
              <a:t>TSS texture of Clay-loam with a bulk density of 1.5 g/cm</a:t>
            </a:r>
            <a:r>
              <a:rPr lang="en-GB" sz="2000" baseline="30000" dirty="0"/>
              <a:t>3</a:t>
            </a:r>
            <a:r>
              <a:rPr lang="en-GB" sz="2000" dirty="0"/>
              <a:t> were ideal for crop production (Hazleton and Murphy 2007; Brady and Weil 2008).</a:t>
            </a:r>
            <a:endParaRPr lang="en-GB" sz="2000" baseline="30000" dirty="0"/>
          </a:p>
          <a:p>
            <a:pPr marL="0" indent="0">
              <a:buNone/>
            </a:pPr>
            <a:endParaRPr lang="en-GB" sz="2000" dirty="0"/>
          </a:p>
          <a:p>
            <a:r>
              <a:rPr lang="en-GB" sz="2000" dirty="0"/>
              <a:t>These findings were mainly attributed to effective topsoil management technique adopted by NGGL such as:</a:t>
            </a:r>
          </a:p>
          <a:p>
            <a:pPr marL="0" indent="0">
              <a:buNone/>
            </a:pPr>
            <a:endParaRPr lang="en-GB" sz="2000" dirty="0"/>
          </a:p>
          <a:p>
            <a:pPr marL="457200" indent="-457200">
              <a:buFont typeface="+mj-lt"/>
              <a:buAutoNum type="arabicPeriod"/>
            </a:pPr>
            <a:r>
              <a:rPr lang="en-GB" sz="2000" dirty="0"/>
              <a:t>Double stripping of topsoil and separation of topsoil from subsoil.</a:t>
            </a:r>
          </a:p>
          <a:p>
            <a:pPr marL="457200" indent="-457200">
              <a:buFont typeface="+mj-lt"/>
              <a:buAutoNum type="arabicPeriod"/>
            </a:pPr>
            <a:r>
              <a:rPr lang="en-GB" sz="2000" dirty="0"/>
              <a:t>Installation  of </a:t>
            </a:r>
            <a:r>
              <a:rPr lang="en-US" sz="2000" dirty="0"/>
              <a:t>BGTs. </a:t>
            </a:r>
          </a:p>
          <a:p>
            <a:pPr marL="457200" indent="-457200">
              <a:buFont typeface="+mj-lt"/>
              <a:buAutoNum type="arabicPeriod"/>
            </a:pPr>
            <a:r>
              <a:rPr lang="en-US" sz="2000" dirty="0"/>
              <a:t>Seeding with deep-rooted perennial plants.</a:t>
            </a:r>
          </a:p>
          <a:p>
            <a:pPr marL="457200" indent="-457200">
              <a:buFont typeface="+mj-lt"/>
              <a:buAutoNum type="arabicPeriod"/>
            </a:pPr>
            <a:r>
              <a:rPr lang="en-US" sz="2000" dirty="0"/>
              <a:t>Absence of tillage or cultivation within stockpiling period. </a:t>
            </a:r>
          </a:p>
        </p:txBody>
      </p:sp>
      <p:sp>
        <p:nvSpPr>
          <p:cNvPr id="4" name="Slide Number Placeholder 3"/>
          <p:cNvSpPr>
            <a:spLocks noGrp="1"/>
          </p:cNvSpPr>
          <p:nvPr>
            <p:ph type="sldNum" sz="quarter" idx="12"/>
          </p:nvPr>
        </p:nvSpPr>
        <p:spPr/>
        <p:txBody>
          <a:bodyPr/>
          <a:lstStyle/>
          <a:p>
            <a:fld id="{2A46EC00-075A-455D-97EA-1AD4D2D1DBE4}" type="slidenum">
              <a:rPr lang="en-US" smtClean="0"/>
              <a:t>23</a:t>
            </a:fld>
            <a:endParaRPr lang="en-US" dirty="0"/>
          </a:p>
        </p:txBody>
      </p:sp>
    </p:spTree>
    <p:extLst>
      <p:ext uri="{BB962C8B-B14F-4D97-AF65-F5344CB8AC3E}">
        <p14:creationId xmlns:p14="http://schemas.microsoft.com/office/powerpoint/2010/main" val="3466841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0370"/>
            <a:ext cx="8458200" cy="704730"/>
          </a:xfrm>
        </p:spPr>
        <p:txBody>
          <a:bodyPr>
            <a:noAutofit/>
          </a:bodyPr>
          <a:lstStyle/>
          <a:p>
            <a:pPr algn="ctr"/>
            <a:r>
              <a:rPr lang="en-US" sz="2800" b="0" dirty="0"/>
              <a:t>Effect of </a:t>
            </a:r>
            <a:r>
              <a:rPr lang="en-US" sz="2800" dirty="0"/>
              <a:t>amendment </a:t>
            </a:r>
            <a:r>
              <a:rPr lang="en-US" sz="2800" b="0" dirty="0"/>
              <a:t>on tree survival and growth</a:t>
            </a:r>
          </a:p>
        </p:txBody>
      </p:sp>
      <p:sp>
        <p:nvSpPr>
          <p:cNvPr id="4" name="Text Placeholder 3"/>
          <p:cNvSpPr>
            <a:spLocks noGrp="1"/>
          </p:cNvSpPr>
          <p:nvPr>
            <p:ph idx="1"/>
          </p:nvPr>
        </p:nvSpPr>
        <p:spPr/>
        <p:txBody>
          <a:bodyPr>
            <a:normAutofit/>
          </a:bodyPr>
          <a:lstStyle/>
          <a:p>
            <a:pPr marL="0" indent="0" algn="just">
              <a:buNone/>
            </a:pPr>
            <a:endParaRPr lang="en-GB" sz="2000" dirty="0"/>
          </a:p>
          <a:p>
            <a:pPr marL="0" indent="0" algn="just">
              <a:buNone/>
            </a:pPr>
            <a:endParaRPr lang="en-US" sz="2000" dirty="0"/>
          </a:p>
          <a:p>
            <a:pPr algn="just"/>
            <a:endParaRPr lang="en-GB" sz="2400" dirty="0"/>
          </a:p>
          <a:p>
            <a:pPr algn="just"/>
            <a:endParaRPr lang="en-US" sz="2400" dirty="0"/>
          </a:p>
        </p:txBody>
      </p:sp>
      <p:sp>
        <p:nvSpPr>
          <p:cNvPr id="5" name="Slide Number Placeholder 4"/>
          <p:cNvSpPr>
            <a:spLocks noGrp="1"/>
          </p:cNvSpPr>
          <p:nvPr>
            <p:ph type="sldNum" sz="quarter" idx="12"/>
          </p:nvPr>
        </p:nvSpPr>
        <p:spPr/>
        <p:txBody>
          <a:bodyPr/>
          <a:lstStyle/>
          <a:p>
            <a:fld id="{2A46EC00-075A-455D-97EA-1AD4D2D1DBE4}" type="slidenum">
              <a:rPr lang="en-US" smtClean="0"/>
              <a:t>24</a:t>
            </a:fld>
            <a:endParaRPr lang="en-US"/>
          </a:p>
        </p:txBody>
      </p:sp>
      <p:sp>
        <p:nvSpPr>
          <p:cNvPr id="9" name="Text Placeholder 8"/>
          <p:cNvSpPr>
            <a:spLocks noGrp="1"/>
          </p:cNvSpPr>
          <p:nvPr>
            <p:ph type="body" sz="half" idx="4294967295"/>
          </p:nvPr>
        </p:nvSpPr>
        <p:spPr>
          <a:xfrm>
            <a:off x="609600" y="1435100"/>
            <a:ext cx="7924800" cy="5041900"/>
          </a:xfrm>
        </p:spPr>
        <p:txBody>
          <a:bodyPr>
            <a:normAutofit lnSpcReduction="10000"/>
          </a:bodyPr>
          <a:lstStyle/>
          <a:p>
            <a:pPr algn="just"/>
            <a:endParaRPr lang="en-GB" sz="2400" dirty="0"/>
          </a:p>
          <a:p>
            <a:pPr algn="just"/>
            <a:r>
              <a:rPr lang="en-GB" sz="2400" dirty="0"/>
              <a:t>Again, no significant effect of amendment on tree survival and growth was observed, thus falsifying the second hypothesis.</a:t>
            </a:r>
          </a:p>
          <a:p>
            <a:pPr algn="just"/>
            <a:endParaRPr lang="en-GB" sz="2400" dirty="0"/>
          </a:p>
          <a:p>
            <a:pPr algn="just"/>
            <a:r>
              <a:rPr lang="en-GB" sz="2400" dirty="0"/>
              <a:t>This was attributed:</a:t>
            </a:r>
            <a:endParaRPr lang="en-US" sz="2400" dirty="0"/>
          </a:p>
          <a:p>
            <a:pPr marL="0" indent="0" algn="just">
              <a:buNone/>
            </a:pPr>
            <a:endParaRPr lang="en-US" sz="2400" dirty="0"/>
          </a:p>
          <a:p>
            <a:pPr marL="457200" indent="-457200" algn="just">
              <a:buFont typeface="+mj-lt"/>
              <a:buAutoNum type="arabicPeriod"/>
            </a:pPr>
            <a:r>
              <a:rPr lang="en-GB" sz="2400" dirty="0"/>
              <a:t>Mainly to the effective topsoil management technique adopted by NGGL that resulted in </a:t>
            </a:r>
            <a:r>
              <a:rPr lang="en-US" sz="2400" dirty="0"/>
              <a:t>optimum conditions of the stockpiled topsoil.</a:t>
            </a:r>
            <a:endParaRPr lang="en-GB" sz="2400" dirty="0"/>
          </a:p>
          <a:p>
            <a:pPr marL="457200" indent="-457200" algn="just">
              <a:buFont typeface="+mj-lt"/>
              <a:buAutoNum type="arabicPeriod"/>
            </a:pPr>
            <a:endParaRPr lang="en-GB" sz="2400" dirty="0"/>
          </a:p>
          <a:p>
            <a:pPr marL="457200" indent="-457200" algn="just">
              <a:buFont typeface="+mj-lt"/>
              <a:buAutoNum type="arabicPeriod"/>
            </a:pPr>
            <a:r>
              <a:rPr lang="en-GB" sz="2400" dirty="0"/>
              <a:t>Partly to the low application rate of amendment materials (</a:t>
            </a:r>
            <a:r>
              <a:rPr lang="en-GB" sz="2400" i="1" dirty="0" err="1"/>
              <a:t>Chantigny</a:t>
            </a:r>
            <a:r>
              <a:rPr lang="en-GB" sz="2400" i="1" dirty="0"/>
              <a:t> et al. 1999</a:t>
            </a:r>
            <a:r>
              <a:rPr lang="en-GB" sz="2400" dirty="0"/>
              <a:t>).</a:t>
            </a:r>
          </a:p>
          <a:p>
            <a:pPr marL="0" indent="0" algn="just">
              <a:buNone/>
            </a:pPr>
            <a:endParaRPr lang="en-GB" sz="2400" dirty="0"/>
          </a:p>
        </p:txBody>
      </p:sp>
    </p:spTree>
    <p:extLst>
      <p:ext uri="{BB962C8B-B14F-4D97-AF65-F5344CB8AC3E}">
        <p14:creationId xmlns:p14="http://schemas.microsoft.com/office/powerpoint/2010/main" val="13759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026E-A94A-430C-BD2C-EBC238DB5680}"/>
              </a:ext>
            </a:extLst>
          </p:cNvPr>
          <p:cNvSpPr>
            <a:spLocks noGrp="1"/>
          </p:cNvSpPr>
          <p:nvPr>
            <p:ph type="title"/>
          </p:nvPr>
        </p:nvSpPr>
        <p:spPr/>
        <p:txBody>
          <a:bodyPr>
            <a:normAutofit/>
          </a:bodyPr>
          <a:lstStyle/>
          <a:p>
            <a:r>
              <a:rPr lang="en-US" sz="2400" dirty="0"/>
              <a:t>Competition from herbaceous ground cover affected tree survival and growth</a:t>
            </a:r>
          </a:p>
        </p:txBody>
      </p:sp>
      <p:sp>
        <p:nvSpPr>
          <p:cNvPr id="3" name="Content Placeholder 2">
            <a:extLst>
              <a:ext uri="{FF2B5EF4-FFF2-40B4-BE49-F238E27FC236}">
                <a16:creationId xmlns:a16="http://schemas.microsoft.com/office/drawing/2014/main" id="{DABDCF40-C584-4217-86BA-8502D33A7226}"/>
              </a:ext>
            </a:extLst>
          </p:cNvPr>
          <p:cNvSpPr>
            <a:spLocks noGrp="1"/>
          </p:cNvSpPr>
          <p:nvPr>
            <p:ph idx="1"/>
          </p:nvPr>
        </p:nvSpPr>
        <p:spPr>
          <a:xfrm>
            <a:off x="304800" y="1600199"/>
            <a:ext cx="8382000" cy="51212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800" dirty="0"/>
          </a:p>
          <a:p>
            <a:pPr marL="0" indent="0">
              <a:buNone/>
            </a:pPr>
            <a:endParaRPr lang="en-US" sz="1800" dirty="0"/>
          </a:p>
          <a:p>
            <a:pPr marL="0" indent="0">
              <a:buNone/>
            </a:pPr>
            <a:r>
              <a:rPr lang="en-US" sz="1800" i="1" dirty="0"/>
              <a:t>Burger et al., 2005 (FRA and GRA</a:t>
            </a:r>
            <a:r>
              <a:rPr lang="en-US" sz="1800" dirty="0"/>
              <a:t>)</a:t>
            </a:r>
          </a:p>
          <a:p>
            <a:endParaRPr lang="en-US" dirty="0"/>
          </a:p>
          <a:p>
            <a:endParaRPr lang="en-US" dirty="0"/>
          </a:p>
          <a:p>
            <a:endParaRPr lang="en-US" dirty="0"/>
          </a:p>
          <a:p>
            <a:endParaRPr lang="en-US" dirty="0"/>
          </a:p>
          <a:p>
            <a:endParaRPr lang="en-US" sz="2000" dirty="0"/>
          </a:p>
        </p:txBody>
      </p:sp>
      <p:sp>
        <p:nvSpPr>
          <p:cNvPr id="4" name="Slide Number Placeholder 3">
            <a:extLst>
              <a:ext uri="{FF2B5EF4-FFF2-40B4-BE49-F238E27FC236}">
                <a16:creationId xmlns:a16="http://schemas.microsoft.com/office/drawing/2014/main" id="{2E391830-1B81-4910-A2D7-26BBF48FE38E}"/>
              </a:ext>
            </a:extLst>
          </p:cNvPr>
          <p:cNvSpPr>
            <a:spLocks noGrp="1"/>
          </p:cNvSpPr>
          <p:nvPr>
            <p:ph type="sldNum" sz="quarter" idx="12"/>
          </p:nvPr>
        </p:nvSpPr>
        <p:spPr/>
        <p:txBody>
          <a:bodyPr/>
          <a:lstStyle/>
          <a:p>
            <a:fld id="{2A46EC00-075A-455D-97EA-1AD4D2D1DBE4}" type="slidenum">
              <a:rPr lang="en-US" smtClean="0"/>
              <a:t>25</a:t>
            </a:fld>
            <a:endParaRPr lang="en-US"/>
          </a:p>
        </p:txBody>
      </p:sp>
      <p:grpSp>
        <p:nvGrpSpPr>
          <p:cNvPr id="5" name="Group 4">
            <a:extLst>
              <a:ext uri="{FF2B5EF4-FFF2-40B4-BE49-F238E27FC236}">
                <a16:creationId xmlns:a16="http://schemas.microsoft.com/office/drawing/2014/main" id="{1B3807A8-1E87-495A-866F-631C9825529B}"/>
              </a:ext>
            </a:extLst>
          </p:cNvPr>
          <p:cNvGrpSpPr/>
          <p:nvPr/>
        </p:nvGrpSpPr>
        <p:grpSpPr>
          <a:xfrm>
            <a:off x="266700" y="1676400"/>
            <a:ext cx="8458200" cy="3951287"/>
            <a:chOff x="0" y="0"/>
            <a:chExt cx="5499100" cy="2176780"/>
          </a:xfrm>
        </p:grpSpPr>
        <p:pic>
          <p:nvPicPr>
            <p:cNvPr id="6" name="Content Placeholder 11" descr="C:\Users\NSIAH\Documents\DESKTOP 5\IPAD 3\20161205_111207.jpg">
              <a:extLst>
                <a:ext uri="{FF2B5EF4-FFF2-40B4-BE49-F238E27FC236}">
                  <a16:creationId xmlns:a16="http://schemas.microsoft.com/office/drawing/2014/main" id="{B41F26F4-F13F-4880-95BE-BFA6C8DC2739}"/>
                </a:ext>
              </a:extLst>
            </p:cNvPr>
            <p:cNvPicPr>
              <a:picLocks noGrp="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781300" cy="2176145"/>
            </a:xfrm>
            <a:prstGeom prst="rect">
              <a:avLst/>
            </a:prstGeom>
            <a:noFill/>
            <a:ln>
              <a:noFill/>
            </a:ln>
          </p:spPr>
        </p:pic>
        <p:pic>
          <p:nvPicPr>
            <p:cNvPr id="7" name="Content Placeholder 8" descr="C:\Users\K.NSIAH\Desktop\IPAD 3\IMG_4111.JPG">
              <a:extLst>
                <a:ext uri="{FF2B5EF4-FFF2-40B4-BE49-F238E27FC236}">
                  <a16:creationId xmlns:a16="http://schemas.microsoft.com/office/drawing/2014/main" id="{AF7EA61C-5340-4EB9-AD14-F4AF28E24276}"/>
                </a:ext>
              </a:extLst>
            </p:cNvPr>
            <p:cNvPicPr>
              <a:picLocks noGr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8450" y="0"/>
              <a:ext cx="2660650" cy="2176780"/>
            </a:xfrm>
            <a:prstGeom prst="rect">
              <a:avLst/>
            </a:prstGeom>
            <a:noFill/>
            <a:ln>
              <a:noFill/>
            </a:ln>
          </p:spPr>
        </p:pic>
      </p:grpSp>
    </p:spTree>
    <p:extLst>
      <p:ext uri="{BB962C8B-B14F-4D97-AF65-F5344CB8AC3E}">
        <p14:creationId xmlns:p14="http://schemas.microsoft.com/office/powerpoint/2010/main" val="89335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Effect of ground cover competition on tree growth</a:t>
            </a:r>
          </a:p>
        </p:txBody>
      </p:sp>
      <p:sp>
        <p:nvSpPr>
          <p:cNvPr id="3" name="Text Placeholder 2"/>
          <p:cNvSpPr>
            <a:spLocks noGrp="1"/>
          </p:cNvSpPr>
          <p:nvPr>
            <p:ph type="body" idx="1"/>
          </p:nvPr>
        </p:nvSpPr>
        <p:spPr/>
        <p:txBody>
          <a:bodyPr>
            <a:normAutofit/>
          </a:bodyPr>
          <a:lstStyle/>
          <a:p>
            <a:r>
              <a:rPr lang="en-GB" dirty="0"/>
              <a:t>Low competition, fast growth</a:t>
            </a:r>
            <a:endParaRPr lang="en-US" b="0" dirty="0"/>
          </a:p>
        </p:txBody>
      </p:sp>
      <p:sp>
        <p:nvSpPr>
          <p:cNvPr id="5" name="Text Placeholder 4"/>
          <p:cNvSpPr>
            <a:spLocks noGrp="1"/>
          </p:cNvSpPr>
          <p:nvPr>
            <p:ph type="body" sz="quarter" idx="3"/>
          </p:nvPr>
        </p:nvSpPr>
        <p:spPr>
          <a:xfrm>
            <a:off x="4645025" y="1535113"/>
            <a:ext cx="4270375" cy="639762"/>
          </a:xfrm>
        </p:spPr>
        <p:txBody>
          <a:bodyPr>
            <a:normAutofit/>
          </a:bodyPr>
          <a:lstStyle/>
          <a:p>
            <a:r>
              <a:rPr lang="en-GB" dirty="0"/>
              <a:t>High competition, slow growth</a:t>
            </a:r>
            <a:endParaRPr lang="en-US" b="0" dirty="0"/>
          </a:p>
        </p:txBody>
      </p:sp>
      <p:sp>
        <p:nvSpPr>
          <p:cNvPr id="7" name="Slide Number Placeholder 6"/>
          <p:cNvSpPr>
            <a:spLocks noGrp="1"/>
          </p:cNvSpPr>
          <p:nvPr>
            <p:ph type="sldNum" sz="quarter" idx="12"/>
          </p:nvPr>
        </p:nvSpPr>
        <p:spPr/>
        <p:txBody>
          <a:bodyPr/>
          <a:lstStyle/>
          <a:p>
            <a:fld id="{2A46EC00-075A-455D-97EA-1AD4D2D1DBE4}" type="slidenum">
              <a:rPr lang="en-US" smtClean="0"/>
              <a:t>26</a:t>
            </a:fld>
            <a:endParaRPr lang="en-US"/>
          </a:p>
        </p:txBody>
      </p:sp>
      <p:sp>
        <p:nvSpPr>
          <p:cNvPr id="4" name="Content Placeholder 3"/>
          <p:cNvSpPr>
            <a:spLocks noGrp="1"/>
          </p:cNvSpPr>
          <p:nvPr>
            <p:ph sz="half" idx="2"/>
          </p:nvPr>
        </p:nvSpPr>
        <p:spPr/>
        <p:txBody>
          <a:bodyPr>
            <a:normAutofit/>
          </a:bodyPr>
          <a:lstStyle/>
          <a:p>
            <a:pPr marL="0" indent="0">
              <a:buNone/>
            </a:pPr>
            <a:r>
              <a:rPr lang="en-GB" sz="2000" i="1" dirty="0"/>
              <a:t>Terminalia superba</a:t>
            </a:r>
            <a:r>
              <a:rPr lang="en-GB" sz="2000" dirty="0"/>
              <a:t> = </a:t>
            </a:r>
            <a:r>
              <a:rPr lang="en-US" sz="2000" dirty="0"/>
              <a:t>0.96 m</a:t>
            </a:r>
          </a:p>
        </p:txBody>
      </p:sp>
      <p:sp>
        <p:nvSpPr>
          <p:cNvPr id="6" name="Content Placeholder 5"/>
          <p:cNvSpPr>
            <a:spLocks noGrp="1"/>
          </p:cNvSpPr>
          <p:nvPr>
            <p:ph sz="quarter" idx="4"/>
          </p:nvPr>
        </p:nvSpPr>
        <p:spPr/>
        <p:txBody>
          <a:bodyPr>
            <a:normAutofit/>
          </a:bodyPr>
          <a:lstStyle/>
          <a:p>
            <a:pPr marL="0" indent="0">
              <a:buNone/>
            </a:pPr>
            <a:r>
              <a:rPr lang="en-US" sz="2000" i="1" dirty="0"/>
              <a:t>Terminalia superba </a:t>
            </a:r>
            <a:r>
              <a:rPr lang="en-US" sz="2000" dirty="0"/>
              <a:t>= 0.72 m</a:t>
            </a:r>
            <a:endParaRPr lang="en-US" sz="2000" i="1" dirty="0"/>
          </a:p>
        </p:txBody>
      </p:sp>
      <p:grpSp>
        <p:nvGrpSpPr>
          <p:cNvPr id="14" name="Group 13"/>
          <p:cNvGrpSpPr/>
          <p:nvPr/>
        </p:nvGrpSpPr>
        <p:grpSpPr>
          <a:xfrm>
            <a:off x="457200" y="2621937"/>
            <a:ext cx="8229600" cy="3504226"/>
            <a:chOff x="0" y="0"/>
            <a:chExt cx="5720360" cy="2181225"/>
          </a:xfrm>
        </p:grpSpPr>
        <p:pic>
          <p:nvPicPr>
            <p:cNvPr id="15" name="Picture 14" descr="C:\Users\K.NSIAH\Desktop\IPAD 3\IMG_413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838550" cy="2181225"/>
            </a:xfrm>
            <a:prstGeom prst="rect">
              <a:avLst/>
            </a:prstGeom>
            <a:noFill/>
            <a:ln>
              <a:noFill/>
            </a:ln>
          </p:spPr>
        </p:pic>
        <p:pic>
          <p:nvPicPr>
            <p:cNvPr id="16" name="Picture 15" descr="C:\Users\K.NSIAH\Desktop\IPAD 3\IMG_415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6876" y="0"/>
              <a:ext cx="2823484" cy="2181225"/>
            </a:xfrm>
            <a:prstGeom prst="rect">
              <a:avLst/>
            </a:prstGeom>
            <a:noFill/>
            <a:ln>
              <a:noFill/>
            </a:ln>
          </p:spPr>
        </p:pic>
      </p:grpSp>
    </p:spTree>
    <p:extLst>
      <p:ext uri="{BB962C8B-B14F-4D97-AF65-F5344CB8AC3E}">
        <p14:creationId xmlns:p14="http://schemas.microsoft.com/office/powerpoint/2010/main" val="35937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593725"/>
          </a:xfrm>
        </p:spPr>
        <p:txBody>
          <a:bodyPr>
            <a:normAutofit/>
          </a:bodyPr>
          <a:lstStyle/>
          <a:p>
            <a:r>
              <a:rPr lang="en-US" sz="2800" dirty="0"/>
              <a:t>Conclusions</a:t>
            </a:r>
          </a:p>
        </p:txBody>
      </p:sp>
      <p:sp>
        <p:nvSpPr>
          <p:cNvPr id="3" name="Content Placeholder 2"/>
          <p:cNvSpPr>
            <a:spLocks noGrp="1"/>
          </p:cNvSpPr>
          <p:nvPr>
            <p:ph idx="1"/>
          </p:nvPr>
        </p:nvSpPr>
        <p:spPr>
          <a:xfrm>
            <a:off x="228600" y="990599"/>
            <a:ext cx="8763000" cy="5730875"/>
          </a:xfrm>
        </p:spPr>
        <p:txBody>
          <a:bodyPr>
            <a:noAutofit/>
          </a:bodyPr>
          <a:lstStyle/>
          <a:p>
            <a:pPr marL="0" indent="0" algn="just">
              <a:buNone/>
            </a:pPr>
            <a:r>
              <a:rPr lang="en-GB" sz="2000" dirty="0"/>
              <a:t>Contrary to our expectations and the first hypothesis, topsoil stockpiling did not cause any significant adverse impacts on soil properties.</a:t>
            </a:r>
          </a:p>
          <a:p>
            <a:pPr marL="0" indent="0" algn="just">
              <a:buNone/>
            </a:pPr>
            <a:endParaRPr lang="en-GB" sz="2000" dirty="0"/>
          </a:p>
          <a:p>
            <a:pPr marL="0" indent="0" algn="just">
              <a:buNone/>
            </a:pPr>
            <a:r>
              <a:rPr lang="en-GB" sz="2000" dirty="0"/>
              <a:t>This was attributed:</a:t>
            </a:r>
          </a:p>
          <a:p>
            <a:pPr algn="just"/>
            <a:r>
              <a:rPr lang="en-GB" sz="2000" dirty="0"/>
              <a:t>Mainly to effective topsoil management technique adopted by NGGL that resulted in </a:t>
            </a:r>
            <a:r>
              <a:rPr lang="en-US" sz="2000" dirty="0"/>
              <a:t>optimum conditions of the TSS (pH, OM, nutrients, texture and bulk density).</a:t>
            </a:r>
          </a:p>
          <a:p>
            <a:pPr algn="just"/>
            <a:endParaRPr lang="en-US" sz="2000" dirty="0"/>
          </a:p>
          <a:p>
            <a:pPr marL="0" indent="0" algn="just">
              <a:buNone/>
            </a:pPr>
            <a:r>
              <a:rPr lang="en-GB" sz="2000" dirty="0"/>
              <a:t>Similarly, there was no significant effect of organic amendment on survival and tree growth, thus defeating the second hypothesis.</a:t>
            </a:r>
          </a:p>
          <a:p>
            <a:pPr marL="0" indent="0" algn="just">
              <a:buNone/>
            </a:pPr>
            <a:endParaRPr lang="en-GB" sz="2000" dirty="0"/>
          </a:p>
          <a:p>
            <a:pPr marL="0" indent="0" algn="just">
              <a:buNone/>
            </a:pPr>
            <a:r>
              <a:rPr lang="en-GB" sz="2000" dirty="0"/>
              <a:t>This was ascribed:</a:t>
            </a:r>
          </a:p>
          <a:p>
            <a:pPr algn="just"/>
            <a:r>
              <a:rPr lang="en-GB" sz="2000" dirty="0"/>
              <a:t>Mainly to the </a:t>
            </a:r>
            <a:r>
              <a:rPr lang="en-US" sz="2000" dirty="0"/>
              <a:t>optimum conditions of the stockpiled topsoil, which was the same in all treatment plots, and</a:t>
            </a:r>
          </a:p>
          <a:p>
            <a:pPr algn="just"/>
            <a:endParaRPr lang="en-GB" sz="2000" dirty="0"/>
          </a:p>
          <a:p>
            <a:pPr algn="just"/>
            <a:r>
              <a:rPr lang="en-US" sz="2000" dirty="0"/>
              <a:t>Partly to Low application rate of amendment materials, dictated by the optimum substrate conditions. </a:t>
            </a:r>
            <a:endParaRPr lang="en-GB" sz="2000" dirty="0"/>
          </a:p>
          <a:p>
            <a:pPr marL="0" indent="0">
              <a:buNone/>
            </a:pPr>
            <a:endParaRPr lang="en-US" sz="2000" dirty="0"/>
          </a:p>
          <a:p>
            <a:pPr marL="0" indent="0">
              <a:buNone/>
            </a:pPr>
            <a:r>
              <a:rPr lang="en-US" sz="2000" dirty="0"/>
              <a:t> </a:t>
            </a:r>
          </a:p>
        </p:txBody>
      </p:sp>
      <p:sp>
        <p:nvSpPr>
          <p:cNvPr id="4" name="Slide Number Placeholder 3"/>
          <p:cNvSpPr>
            <a:spLocks noGrp="1"/>
          </p:cNvSpPr>
          <p:nvPr>
            <p:ph type="sldNum" sz="quarter" idx="12"/>
          </p:nvPr>
        </p:nvSpPr>
        <p:spPr/>
        <p:txBody>
          <a:bodyPr/>
          <a:lstStyle/>
          <a:p>
            <a:fld id="{2A46EC00-075A-455D-97EA-1AD4D2D1DBE4}" type="slidenum">
              <a:rPr lang="en-US" smtClean="0"/>
              <a:t>27</a:t>
            </a:fld>
            <a:endParaRPr lang="en-US"/>
          </a:p>
        </p:txBody>
      </p:sp>
    </p:spTree>
    <p:extLst>
      <p:ext uri="{BB962C8B-B14F-4D97-AF65-F5344CB8AC3E}">
        <p14:creationId xmlns:p14="http://schemas.microsoft.com/office/powerpoint/2010/main" val="258756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t>Conclusions </a:t>
            </a:r>
          </a:p>
        </p:txBody>
      </p:sp>
      <p:sp>
        <p:nvSpPr>
          <p:cNvPr id="3" name="Content Placeholder 2"/>
          <p:cNvSpPr>
            <a:spLocks noGrp="1"/>
          </p:cNvSpPr>
          <p:nvPr>
            <p:ph idx="1"/>
          </p:nvPr>
        </p:nvSpPr>
        <p:spPr>
          <a:xfrm>
            <a:off x="304800" y="1371600"/>
            <a:ext cx="8382000" cy="4754563"/>
          </a:xfrm>
        </p:spPr>
        <p:txBody>
          <a:bodyPr>
            <a:normAutofit fontScale="70000" lnSpcReduction="20000"/>
          </a:bodyPr>
          <a:lstStyle/>
          <a:p>
            <a:pPr algn="just"/>
            <a:r>
              <a:rPr lang="en-US" dirty="0"/>
              <a:t>Competition from herbaceous plants due to ineffective weed control was the main driving factor hindering survival and growth of planted trees. </a:t>
            </a:r>
          </a:p>
          <a:p>
            <a:pPr algn="just"/>
            <a:endParaRPr lang="en-US" dirty="0"/>
          </a:p>
          <a:p>
            <a:pPr algn="just"/>
            <a:r>
              <a:rPr lang="en-US" dirty="0"/>
              <a:t>Therefore, planting the intended tree species concurrently with ground cover species in the first growing season combined with adequate weed control to influence tree growth and survival at the site, rather than the application of organic amendments, is warranted.</a:t>
            </a:r>
          </a:p>
          <a:p>
            <a:pPr algn="just"/>
            <a:endParaRPr lang="en-US" dirty="0"/>
          </a:p>
          <a:p>
            <a:pPr algn="just"/>
            <a:endParaRPr lang="en-GB" dirty="0"/>
          </a:p>
          <a:p>
            <a:pPr algn="just"/>
            <a:endParaRPr lang="en-GB" dirty="0"/>
          </a:p>
          <a:p>
            <a:pPr algn="just"/>
            <a:r>
              <a:rPr lang="en-GB" dirty="0"/>
              <a:t>Even so, a policy on TSP and re-application of same as being implemented by NGGL must be in place for all mining companies in Ghana to ensure successful reclamation. </a:t>
            </a:r>
            <a:endParaRPr lang="en-US" dirty="0"/>
          </a:p>
          <a:p>
            <a:pPr algn="just"/>
            <a:endParaRPr lang="en-US" dirty="0"/>
          </a:p>
        </p:txBody>
      </p:sp>
      <p:sp>
        <p:nvSpPr>
          <p:cNvPr id="4" name="Slide Number Placeholder 3"/>
          <p:cNvSpPr>
            <a:spLocks noGrp="1"/>
          </p:cNvSpPr>
          <p:nvPr>
            <p:ph type="sldNum" sz="quarter" idx="12"/>
          </p:nvPr>
        </p:nvSpPr>
        <p:spPr/>
        <p:txBody>
          <a:bodyPr/>
          <a:lstStyle/>
          <a:p>
            <a:fld id="{2A46EC00-075A-455D-97EA-1AD4D2D1DBE4}" type="slidenum">
              <a:rPr lang="en-US" smtClean="0"/>
              <a:t>28</a:t>
            </a:fld>
            <a:endParaRPr lang="en-US"/>
          </a:p>
        </p:txBody>
      </p:sp>
    </p:spTree>
    <p:extLst>
      <p:ext uri="{BB962C8B-B14F-4D97-AF65-F5344CB8AC3E}">
        <p14:creationId xmlns:p14="http://schemas.microsoft.com/office/powerpoint/2010/main" val="97698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228600" y="1219200"/>
            <a:ext cx="8686800" cy="5486400"/>
          </a:xfrm>
        </p:spPr>
        <p:txBody>
          <a:bodyPr>
            <a:normAutofit/>
          </a:bodyPr>
          <a:lstStyle/>
          <a:p>
            <a:pPr marL="0" indent="0">
              <a:buNone/>
            </a:pPr>
            <a:endParaRPr lang="en-US" dirty="0"/>
          </a:p>
          <a:p>
            <a:pPr marL="0" indent="0">
              <a:buNone/>
            </a:pPr>
            <a:endParaRPr lang="en-US" dirty="0"/>
          </a:p>
          <a:p>
            <a:pPr marL="0" indent="0">
              <a:buNone/>
            </a:pPr>
            <a:r>
              <a:rPr lang="en-US" sz="6600" dirty="0"/>
              <a:t>		THANK YOU</a:t>
            </a:r>
          </a:p>
        </p:txBody>
      </p:sp>
      <p:sp>
        <p:nvSpPr>
          <p:cNvPr id="4" name="Slide Number Placeholder 3"/>
          <p:cNvSpPr>
            <a:spLocks noGrp="1"/>
          </p:cNvSpPr>
          <p:nvPr>
            <p:ph type="sldNum" sz="quarter" idx="12"/>
          </p:nvPr>
        </p:nvSpPr>
        <p:spPr/>
        <p:txBody>
          <a:bodyPr/>
          <a:lstStyle/>
          <a:p>
            <a:fld id="{2A46EC00-075A-455D-97EA-1AD4D2D1DBE4}" type="slidenum">
              <a:rPr lang="en-US" smtClean="0"/>
              <a:t>29</a:t>
            </a:fld>
            <a:endParaRPr lang="en-US"/>
          </a:p>
        </p:txBody>
      </p:sp>
    </p:spTree>
    <p:extLst>
      <p:ext uri="{BB962C8B-B14F-4D97-AF65-F5344CB8AC3E}">
        <p14:creationId xmlns:p14="http://schemas.microsoft.com/office/powerpoint/2010/main" val="194522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Topsoil salvaging and stockpiling at Newmont Ghana Gold Limited (NGGL)</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A46EC00-075A-455D-97EA-1AD4D2D1DBE4}" type="slidenum">
              <a:rPr lang="en-US" smtClean="0"/>
              <a:t>3</a:t>
            </a:fld>
            <a:endParaRPr lang="en-US"/>
          </a:p>
        </p:txBody>
      </p:sp>
      <p:pic>
        <p:nvPicPr>
          <p:cNvPr id="5" name="Picture 4" descr="C:\Users\NSIAH\Documents\Reclamation and closure\Awonsu\Awonsu inspection\HPIM0975.JPG"/>
          <p:cNvPicPr/>
          <p:nvPr/>
        </p:nvPicPr>
        <p:blipFill>
          <a:blip r:embed="rId2">
            <a:extLst>
              <a:ext uri="{28A0092B-C50C-407E-A947-70E740481C1C}">
                <a14:useLocalDpi xmlns:a14="http://schemas.microsoft.com/office/drawing/2010/main"/>
              </a:ext>
            </a:extLst>
          </a:blip>
          <a:srcRect/>
          <a:stretch>
            <a:fillRect/>
          </a:stretch>
        </p:blipFill>
        <p:spPr bwMode="auto">
          <a:xfrm>
            <a:off x="1295400" y="1828800"/>
            <a:ext cx="6400800" cy="4114800"/>
          </a:xfrm>
          <a:prstGeom prst="rect">
            <a:avLst/>
          </a:prstGeom>
          <a:noFill/>
          <a:ln>
            <a:noFill/>
          </a:ln>
        </p:spPr>
      </p:pic>
    </p:spTree>
    <p:extLst>
      <p:ext uri="{BB962C8B-B14F-4D97-AF65-F5344CB8AC3E}">
        <p14:creationId xmlns:p14="http://schemas.microsoft.com/office/powerpoint/2010/main" val="334789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a:bodyPr>
          <a:lstStyle/>
          <a:p>
            <a:r>
              <a:rPr lang="en-US" sz="3200" dirty="0"/>
              <a:t>Stockpiled topsoil  and subsoil at NGGL</a:t>
            </a:r>
          </a:p>
        </p:txBody>
      </p:sp>
      <p:sp>
        <p:nvSpPr>
          <p:cNvPr id="3" name="Text Placeholder 2"/>
          <p:cNvSpPr>
            <a:spLocks noGrp="1"/>
          </p:cNvSpPr>
          <p:nvPr>
            <p:ph type="body" idx="1"/>
          </p:nvPr>
        </p:nvSpPr>
        <p:spPr>
          <a:xfrm>
            <a:off x="304800" y="2133600"/>
            <a:ext cx="8153400" cy="609600"/>
          </a:xfrm>
        </p:spPr>
        <p:txBody>
          <a:bodyPr>
            <a:normAutofit/>
          </a:bodyPr>
          <a:lstStyle/>
          <a:p>
            <a:pPr algn="just"/>
            <a:r>
              <a:rPr lang="en-US" sz="2800" b="0" dirty="0"/>
              <a:t>                   Topsoil 				Subsoil</a:t>
            </a:r>
          </a:p>
        </p:txBody>
      </p:sp>
      <p:sp>
        <p:nvSpPr>
          <p:cNvPr id="9" name="Slide Number Placeholder 8"/>
          <p:cNvSpPr>
            <a:spLocks noGrp="1"/>
          </p:cNvSpPr>
          <p:nvPr>
            <p:ph type="sldNum" sz="quarter" idx="12"/>
          </p:nvPr>
        </p:nvSpPr>
        <p:spPr/>
        <p:txBody>
          <a:bodyPr/>
          <a:lstStyle/>
          <a:p>
            <a:fld id="{2A46EC00-075A-455D-97EA-1AD4D2D1DBE4}" type="slidenum">
              <a:rPr lang="en-US" smtClean="0"/>
              <a:t>4</a:t>
            </a:fld>
            <a:endParaRPr lang="en-US"/>
          </a:p>
        </p:txBody>
      </p:sp>
      <p:pic>
        <p:nvPicPr>
          <p:cNvPr id="10" name="Content Placeholder 8" descr="C:\Users\NSIAH\Documents\IPAD\IMG_2960.JPG"/>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70263" y="2895600"/>
            <a:ext cx="4040188" cy="3234641"/>
          </a:xfrm>
          <a:prstGeom prst="rect">
            <a:avLst/>
          </a:prstGeom>
          <a:noFill/>
          <a:ln>
            <a:noFill/>
          </a:ln>
        </p:spPr>
      </p:pic>
      <p:pic>
        <p:nvPicPr>
          <p:cNvPr id="11" name="Content Placeholder 7" descr="C:\Users\NSIAH\Documents\IPAD\IMG_2132.JPG"/>
          <p:cNvPicPr>
            <a:picLocks noGrp="1"/>
          </p:cNvPicPr>
          <p:nvPr>
            <p:ph sz="quarter" idx="4"/>
          </p:nvPr>
        </p:nvPicPr>
        <p:blipFill rotWithShape="1">
          <a:blip r:embed="rId3" cstate="email">
            <a:extLst>
              <a:ext uri="{28A0092B-C50C-407E-A947-70E740481C1C}">
                <a14:useLocalDpi xmlns:a14="http://schemas.microsoft.com/office/drawing/2010/main"/>
              </a:ext>
            </a:extLst>
          </a:blip>
          <a:srcRect/>
          <a:stretch/>
        </p:blipFill>
        <p:spPr bwMode="auto">
          <a:xfrm>
            <a:off x="4532312" y="2908663"/>
            <a:ext cx="4041775" cy="318491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83798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dirty="0"/>
              <a:t>Effects of topsoil stockpiling on soil properties</a:t>
            </a:r>
          </a:p>
        </p:txBody>
      </p:sp>
      <p:sp>
        <p:nvSpPr>
          <p:cNvPr id="3" name="Content Placeholder 2"/>
          <p:cNvSpPr>
            <a:spLocks noGrp="1"/>
          </p:cNvSpPr>
          <p:nvPr>
            <p:ph idx="1"/>
          </p:nvPr>
        </p:nvSpPr>
        <p:spPr>
          <a:xfrm>
            <a:off x="609600" y="1524000"/>
            <a:ext cx="8077200" cy="5197474"/>
          </a:xfrm>
        </p:spPr>
        <p:txBody>
          <a:bodyPr>
            <a:normAutofit/>
          </a:bodyPr>
          <a:lstStyle/>
          <a:p>
            <a:pPr marL="0" indent="0" algn="just">
              <a:buNone/>
            </a:pPr>
            <a:r>
              <a:rPr lang="en-GB" sz="2400" dirty="0"/>
              <a:t>Studies have, however, shown:</a:t>
            </a:r>
          </a:p>
          <a:p>
            <a:pPr algn="just"/>
            <a:endParaRPr lang="en-GB" sz="2400" dirty="0"/>
          </a:p>
          <a:p>
            <a:pPr algn="just"/>
            <a:r>
              <a:rPr lang="en-GB" sz="2400" dirty="0"/>
              <a:t>Long term stockpiling adversely affect soil properties.</a:t>
            </a:r>
          </a:p>
          <a:p>
            <a:pPr algn="just"/>
            <a:endParaRPr lang="en-GB" sz="2400" dirty="0"/>
          </a:p>
          <a:p>
            <a:pPr algn="just"/>
            <a:endParaRPr lang="en-GB" sz="2400" dirty="0"/>
          </a:p>
          <a:p>
            <a:pPr algn="just"/>
            <a:r>
              <a:rPr lang="en-GB" sz="2400" dirty="0"/>
              <a:t>That organic amendment with stockpiled topsoil is necessary in</a:t>
            </a:r>
            <a:r>
              <a:rPr lang="en-US" sz="2400" dirty="0"/>
              <a:t> improving soil properties.</a:t>
            </a:r>
          </a:p>
          <a:p>
            <a:pPr algn="just"/>
            <a:endParaRPr lang="en-US" sz="2400" dirty="0"/>
          </a:p>
          <a:p>
            <a:pPr marL="0" indent="0" algn="just">
              <a:buNone/>
            </a:pPr>
            <a:endParaRPr lang="en-US" sz="2400" dirty="0"/>
          </a:p>
          <a:p>
            <a:pPr algn="just"/>
            <a:r>
              <a:rPr lang="en-US" sz="2400" dirty="0"/>
              <a:t>Hence, NGGL applies composted sewage sludge with the stockpiled topsoil to enhance revegetation success.</a:t>
            </a:r>
          </a:p>
          <a:p>
            <a:pPr marL="0" indent="0" algn="just">
              <a:buNone/>
            </a:pPr>
            <a:endParaRPr lang="en-US" sz="2400" dirty="0"/>
          </a:p>
          <a:p>
            <a:pPr marL="0" indent="0" algn="just">
              <a:buNone/>
            </a:pPr>
            <a:endParaRPr lang="en-US" sz="2400"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2A46EC00-075A-455D-97EA-1AD4D2D1DBE4}" type="slidenum">
              <a:rPr lang="en-US" smtClean="0"/>
              <a:t>5</a:t>
            </a:fld>
            <a:endParaRPr lang="en-US"/>
          </a:p>
        </p:txBody>
      </p:sp>
    </p:spTree>
    <p:extLst>
      <p:ext uri="{BB962C8B-B14F-4D97-AF65-F5344CB8AC3E}">
        <p14:creationId xmlns:p14="http://schemas.microsoft.com/office/powerpoint/2010/main" val="51447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2800" dirty="0"/>
              <a:t>Hypotheses and objectives</a:t>
            </a:r>
          </a:p>
        </p:txBody>
      </p:sp>
      <p:sp>
        <p:nvSpPr>
          <p:cNvPr id="3" name="Content Placeholder 2"/>
          <p:cNvSpPr>
            <a:spLocks noGrp="1"/>
          </p:cNvSpPr>
          <p:nvPr>
            <p:ph idx="1"/>
          </p:nvPr>
        </p:nvSpPr>
        <p:spPr>
          <a:xfrm>
            <a:off x="228600" y="990599"/>
            <a:ext cx="8458200" cy="5730875"/>
          </a:xfrm>
        </p:spPr>
        <p:txBody>
          <a:bodyPr>
            <a:noAutofit/>
          </a:bodyPr>
          <a:lstStyle/>
          <a:p>
            <a:pPr marL="0" indent="0" algn="just">
              <a:buNone/>
            </a:pPr>
            <a:r>
              <a:rPr lang="en-US" sz="2000" dirty="0"/>
              <a:t>Therefore, the study hypothesized that:</a:t>
            </a:r>
          </a:p>
          <a:p>
            <a:pPr marL="514350" indent="-514350" algn="just">
              <a:buFont typeface="+mj-lt"/>
              <a:buAutoNum type="arabicPeriod"/>
            </a:pPr>
            <a:r>
              <a:rPr lang="en-US" sz="2000" dirty="0"/>
              <a:t>Topsoil stockpiling as practiced at NGGL has adverse impacts on soil properties. </a:t>
            </a:r>
          </a:p>
          <a:p>
            <a:pPr marL="514350" indent="-514350" algn="just">
              <a:buFont typeface="+mj-lt"/>
              <a:buAutoNum type="arabicPeriod"/>
            </a:pPr>
            <a:endParaRPr lang="en-US" sz="2000" dirty="0"/>
          </a:p>
          <a:p>
            <a:pPr marL="514350" indent="-514350" algn="just">
              <a:buFont typeface="+mj-lt"/>
              <a:buAutoNum type="arabicPeriod"/>
            </a:pPr>
            <a:r>
              <a:rPr lang="en-US" sz="2000" dirty="0"/>
              <a:t>Amending stockpiled topsoil with organic materials, composted sewage sludge and poultry layer manure, promotes the survival and growth of planted trees. </a:t>
            </a:r>
          </a:p>
          <a:p>
            <a:pPr marL="514350" indent="-514350" algn="just">
              <a:buFont typeface="+mj-lt"/>
              <a:buAutoNum type="arabicPeriod"/>
            </a:pPr>
            <a:endParaRPr lang="en-US" sz="2000" dirty="0"/>
          </a:p>
          <a:p>
            <a:pPr marL="0" indent="0" algn="just">
              <a:buNone/>
            </a:pPr>
            <a:r>
              <a:rPr lang="en-US" sz="2000" dirty="0"/>
              <a:t>Objectives:</a:t>
            </a:r>
          </a:p>
          <a:p>
            <a:pPr marL="0" indent="0" algn="just">
              <a:buNone/>
            </a:pPr>
            <a:endParaRPr lang="en-US" sz="2000" dirty="0"/>
          </a:p>
          <a:p>
            <a:pPr marL="457200" indent="-457200" algn="just">
              <a:buFont typeface="+mj-lt"/>
              <a:buAutoNum type="arabicPeriod"/>
            </a:pPr>
            <a:r>
              <a:rPr lang="en-US" sz="2000" dirty="0"/>
              <a:t>To assess the effects of stockpiling on soil properties (pH, nutrients, OM, bulk density and texture) during mine operations at NGGL. </a:t>
            </a:r>
          </a:p>
          <a:p>
            <a:pPr marL="457200" indent="-457200" algn="just">
              <a:buFont typeface="+mj-lt"/>
              <a:buAutoNum type="arabicPeriod"/>
            </a:pPr>
            <a:endParaRPr lang="en-US" sz="2000" dirty="0"/>
          </a:p>
          <a:p>
            <a:pPr marL="457200" indent="-457200" algn="just">
              <a:buFont typeface="+mj-lt"/>
              <a:buAutoNum type="arabicPeriod"/>
            </a:pPr>
            <a:r>
              <a:rPr lang="en-US" sz="2000" dirty="0"/>
              <a:t>To evaluate effects of organic amendments on survival and growth of planted trees.</a:t>
            </a:r>
          </a:p>
          <a:p>
            <a:pPr marL="457200" indent="-457200" algn="just">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2A46EC00-075A-455D-97EA-1AD4D2D1DBE4}" type="slidenum">
              <a:rPr lang="en-US" smtClean="0"/>
              <a:t>6</a:t>
            </a:fld>
            <a:endParaRPr lang="en-US"/>
          </a:p>
        </p:txBody>
      </p:sp>
    </p:spTree>
    <p:extLst>
      <p:ext uri="{BB962C8B-B14F-4D97-AF65-F5344CB8AC3E}">
        <p14:creationId xmlns:p14="http://schemas.microsoft.com/office/powerpoint/2010/main" val="169670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a:t>The Study Location</a:t>
            </a:r>
          </a:p>
        </p:txBody>
      </p:sp>
      <p:sp>
        <p:nvSpPr>
          <p:cNvPr id="3" name="Content Placeholder 2"/>
          <p:cNvSpPr>
            <a:spLocks noGrp="1"/>
          </p:cNvSpPr>
          <p:nvPr>
            <p:ph idx="1"/>
          </p:nvPr>
        </p:nvSpPr>
        <p:spPr>
          <a:xfrm>
            <a:off x="381000" y="1066799"/>
            <a:ext cx="8458200" cy="5654675"/>
          </a:xfrm>
        </p:spPr>
        <p:txBody>
          <a:bodyPr>
            <a:normAutofit fontScale="70000" lnSpcReduction="20000"/>
          </a:bodyPr>
          <a:lstStyle/>
          <a:p>
            <a:pPr marL="0" indent="0">
              <a:buNone/>
            </a:pPr>
            <a:r>
              <a:rPr lang="en-US" dirty="0"/>
              <a:t>NGGL </a:t>
            </a:r>
            <a:r>
              <a:rPr lang="en-US" dirty="0" err="1"/>
              <a:t>Ahafo</a:t>
            </a:r>
            <a:r>
              <a:rPr lang="en-US" dirty="0"/>
              <a:t>-South Project:</a:t>
            </a:r>
          </a:p>
          <a:p>
            <a:pPr marL="0" indent="0">
              <a:buNone/>
            </a:pPr>
            <a:endParaRPr lang="en-US" dirty="0"/>
          </a:p>
          <a:p>
            <a:r>
              <a:rPr lang="en-US" dirty="0"/>
              <a:t>Kenyase in the Brong-Ahafo Region of Ghana. </a:t>
            </a:r>
          </a:p>
          <a:p>
            <a:r>
              <a:rPr lang="en-US" dirty="0"/>
              <a:t>Between Latitude 7</a:t>
            </a:r>
            <a:r>
              <a:rPr lang="en-US" baseline="30000" dirty="0"/>
              <a:t>0 </a:t>
            </a:r>
            <a:r>
              <a:rPr lang="en-US" dirty="0"/>
              <a:t>1’ 30” 6°40’, 7°15’, North and Longitude 2°15’, and 2°45’  West.</a:t>
            </a:r>
          </a:p>
          <a:p>
            <a:endParaRPr lang="en-US" dirty="0"/>
          </a:p>
          <a:p>
            <a:r>
              <a:rPr lang="en-US" dirty="0"/>
              <a:t> About 300km north-west  Accra and 40 km south east Sunyani.</a:t>
            </a:r>
          </a:p>
          <a:p>
            <a:endParaRPr lang="en-US" dirty="0"/>
          </a:p>
          <a:p>
            <a:r>
              <a:rPr lang="en-US" dirty="0"/>
              <a:t>Rainfall: Double maxima pattern – from April to July; and September to November.</a:t>
            </a:r>
          </a:p>
          <a:p>
            <a:endParaRPr lang="en-US" dirty="0"/>
          </a:p>
          <a:p>
            <a:r>
              <a:rPr lang="en-US" dirty="0"/>
              <a:t>Average annual rainfall: 1400mm.</a:t>
            </a:r>
          </a:p>
          <a:p>
            <a:r>
              <a:rPr lang="en-US" dirty="0"/>
              <a:t>Mean monthly temperature ranges from 23.9</a:t>
            </a:r>
            <a:r>
              <a:rPr lang="en-US" baseline="30000" dirty="0"/>
              <a:t>o</a:t>
            </a:r>
            <a:r>
              <a:rPr lang="en-US" dirty="0"/>
              <a:t>C to 28.4</a:t>
            </a:r>
            <a:r>
              <a:rPr lang="en-US" baseline="30000" dirty="0"/>
              <a:t>o</a:t>
            </a:r>
            <a:r>
              <a:rPr lang="en-US" dirty="0"/>
              <a:t>C.</a:t>
            </a:r>
          </a:p>
          <a:p>
            <a:endParaRPr lang="en-US" dirty="0"/>
          </a:p>
          <a:p>
            <a:r>
              <a:rPr lang="en-US" dirty="0"/>
              <a:t>Soils: (Local): The </a:t>
            </a:r>
            <a:r>
              <a:rPr lang="en-US" dirty="0" err="1"/>
              <a:t>Bekwai</a:t>
            </a:r>
            <a:r>
              <a:rPr lang="en-US" dirty="0"/>
              <a:t>, </a:t>
            </a:r>
            <a:r>
              <a:rPr lang="en-US" dirty="0" err="1"/>
              <a:t>Fwidiem</a:t>
            </a:r>
            <a:r>
              <a:rPr lang="en-US" dirty="0"/>
              <a:t> and </a:t>
            </a:r>
            <a:r>
              <a:rPr lang="en-US" dirty="0" err="1"/>
              <a:t>Birim-Chichiwere</a:t>
            </a:r>
            <a:r>
              <a:rPr lang="en-US" dirty="0"/>
              <a:t> series.</a:t>
            </a:r>
          </a:p>
          <a:p>
            <a:endParaRPr lang="en-US" dirty="0"/>
          </a:p>
          <a:p>
            <a:r>
              <a:rPr lang="en-US" dirty="0"/>
              <a:t>(USDA and FAO): </a:t>
            </a:r>
            <a:r>
              <a:rPr lang="en-US" dirty="0" err="1"/>
              <a:t>Ultisols</a:t>
            </a:r>
            <a:r>
              <a:rPr lang="en-US" dirty="0"/>
              <a:t> and </a:t>
            </a:r>
            <a:r>
              <a:rPr lang="en-US" dirty="0" err="1"/>
              <a:t>Inceptisols</a:t>
            </a:r>
            <a:r>
              <a:rPr lang="en-US" dirty="0"/>
              <a:t>.</a:t>
            </a:r>
          </a:p>
          <a:p>
            <a:endParaRPr lang="en-US" dirty="0"/>
          </a:p>
        </p:txBody>
      </p:sp>
      <p:sp>
        <p:nvSpPr>
          <p:cNvPr id="4" name="Slide Number Placeholder 3"/>
          <p:cNvSpPr>
            <a:spLocks noGrp="1"/>
          </p:cNvSpPr>
          <p:nvPr>
            <p:ph type="sldNum" sz="quarter" idx="12"/>
          </p:nvPr>
        </p:nvSpPr>
        <p:spPr/>
        <p:txBody>
          <a:bodyPr/>
          <a:lstStyle/>
          <a:p>
            <a:fld id="{2A46EC00-075A-455D-97EA-1AD4D2D1DBE4}" type="slidenum">
              <a:rPr lang="en-US" smtClean="0"/>
              <a:t>7</a:t>
            </a:fld>
            <a:endParaRPr lang="en-US"/>
          </a:p>
        </p:txBody>
      </p:sp>
    </p:spTree>
    <p:extLst>
      <p:ext uri="{BB962C8B-B14F-4D97-AF65-F5344CB8AC3E}">
        <p14:creationId xmlns:p14="http://schemas.microsoft.com/office/powerpoint/2010/main" val="38139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a:t>The study location of NGGL</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990600" y="1008017"/>
            <a:ext cx="7086600" cy="5521234"/>
          </a:xfrm>
          <a:prstGeom prst="rect">
            <a:avLst/>
          </a:prstGeom>
          <a:noFill/>
          <a:ln>
            <a:noFill/>
          </a:ln>
        </p:spPr>
      </p:pic>
      <p:sp>
        <p:nvSpPr>
          <p:cNvPr id="5" name="Slide Number Placeholder 4"/>
          <p:cNvSpPr>
            <a:spLocks noGrp="1"/>
          </p:cNvSpPr>
          <p:nvPr>
            <p:ph type="sldNum" sz="quarter" idx="12"/>
          </p:nvPr>
        </p:nvSpPr>
        <p:spPr/>
        <p:txBody>
          <a:bodyPr/>
          <a:lstStyle/>
          <a:p>
            <a:fld id="{2A46EC00-075A-455D-97EA-1AD4D2D1DBE4}" type="slidenum">
              <a:rPr lang="en-US" smtClean="0"/>
              <a:t>8</a:t>
            </a:fld>
            <a:endParaRPr lang="en-US"/>
          </a:p>
        </p:txBody>
      </p:sp>
    </p:spTree>
    <p:extLst>
      <p:ext uri="{BB962C8B-B14F-4D97-AF65-F5344CB8AC3E}">
        <p14:creationId xmlns:p14="http://schemas.microsoft.com/office/powerpoint/2010/main" val="15210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10B2-F9E9-4CA9-B527-803C9C97E54E}"/>
              </a:ext>
            </a:extLst>
          </p:cNvPr>
          <p:cNvSpPr>
            <a:spLocks noGrp="1"/>
          </p:cNvSpPr>
          <p:nvPr>
            <p:ph type="title"/>
          </p:nvPr>
        </p:nvSpPr>
        <p:spPr/>
        <p:txBody>
          <a:bodyPr>
            <a:normAutofit/>
          </a:bodyPr>
          <a:lstStyle/>
          <a:p>
            <a:r>
              <a:rPr lang="en-US" sz="2800" dirty="0"/>
              <a:t>The </a:t>
            </a:r>
            <a:r>
              <a:rPr lang="en-US" sz="2800" dirty="0" err="1"/>
              <a:t>Amoma</a:t>
            </a:r>
            <a:r>
              <a:rPr lang="en-US" sz="2800" dirty="0"/>
              <a:t> Pit at NGGL</a:t>
            </a:r>
          </a:p>
        </p:txBody>
      </p:sp>
      <p:sp>
        <p:nvSpPr>
          <p:cNvPr id="5" name="Slide Number Placeholder 4">
            <a:extLst>
              <a:ext uri="{FF2B5EF4-FFF2-40B4-BE49-F238E27FC236}">
                <a16:creationId xmlns:a16="http://schemas.microsoft.com/office/drawing/2014/main" id="{6F295ED6-D1A5-4C1F-A303-00435A001FC3}"/>
              </a:ext>
            </a:extLst>
          </p:cNvPr>
          <p:cNvSpPr>
            <a:spLocks noGrp="1"/>
          </p:cNvSpPr>
          <p:nvPr>
            <p:ph type="sldNum" sz="quarter" idx="12"/>
          </p:nvPr>
        </p:nvSpPr>
        <p:spPr/>
        <p:txBody>
          <a:bodyPr/>
          <a:lstStyle/>
          <a:p>
            <a:fld id="{2A46EC00-075A-455D-97EA-1AD4D2D1DBE4}" type="slidenum">
              <a:rPr lang="en-US" smtClean="0"/>
              <a:t>9</a:t>
            </a:fld>
            <a:endParaRPr lang="en-US"/>
          </a:p>
        </p:txBody>
      </p:sp>
      <p:pic>
        <p:nvPicPr>
          <p:cNvPr id="9" name="Content Placeholder 8">
            <a:extLst>
              <a:ext uri="{FF2B5EF4-FFF2-40B4-BE49-F238E27FC236}">
                <a16:creationId xmlns:a16="http://schemas.microsoft.com/office/drawing/2014/main" id="{6DA9E829-C07D-4258-A42E-9F1FF90CDD79}"/>
              </a:ext>
            </a:extLst>
          </p:cNvPr>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981200"/>
            <a:ext cx="4038600" cy="3733799"/>
          </a:xfrm>
          <a:prstGeom prst="rect">
            <a:avLst/>
          </a:prstGeom>
          <a:noFill/>
          <a:ln>
            <a:noFill/>
          </a:ln>
        </p:spPr>
      </p:pic>
      <p:pic>
        <p:nvPicPr>
          <p:cNvPr id="10" name="Content Placeholder 9">
            <a:extLst>
              <a:ext uri="{FF2B5EF4-FFF2-40B4-BE49-F238E27FC236}">
                <a16:creationId xmlns:a16="http://schemas.microsoft.com/office/drawing/2014/main" id="{D4550DD1-D591-4E08-B783-D8FB97075610}"/>
              </a:ext>
            </a:extLst>
          </p:cNvPr>
          <p:cNvPicPr>
            <a:picLocks noGrp="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648200" y="1981200"/>
            <a:ext cx="4038600" cy="37337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3943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17160</TotalTime>
  <Words>1433</Words>
  <Application>Microsoft Office PowerPoint</Application>
  <PresentationFormat>On-screen Show (4:3)</PresentationFormat>
  <Paragraphs>323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Effect of topsoil stockpiling on soil properties and organic amendment on tree growth during gold mine reclamation in Ghana</vt:lpstr>
      <vt:lpstr>Introduction</vt:lpstr>
      <vt:lpstr>Topsoil salvaging and stockpiling at Newmont Ghana Gold Limited (NGGL)</vt:lpstr>
      <vt:lpstr>Stockpiled topsoil  and subsoil at NGGL</vt:lpstr>
      <vt:lpstr>Effects of topsoil stockpiling on soil properties</vt:lpstr>
      <vt:lpstr>Hypotheses and objectives</vt:lpstr>
      <vt:lpstr>The Study Location</vt:lpstr>
      <vt:lpstr>The study location of NGGL</vt:lpstr>
      <vt:lpstr>The Amoma Pit at NGGL</vt:lpstr>
      <vt:lpstr>Methods  </vt:lpstr>
      <vt:lpstr>Re-instatement of a 30 cm layer stockpiled topsoil</vt:lpstr>
      <vt:lpstr>Soil stabilization activities</vt:lpstr>
      <vt:lpstr>Soil sampling</vt:lpstr>
      <vt:lpstr> Experimental Design</vt:lpstr>
      <vt:lpstr>Tree planting</vt:lpstr>
      <vt:lpstr>Application of organic amendment</vt:lpstr>
      <vt:lpstr>Measurement of tree diameter and height</vt:lpstr>
      <vt:lpstr>Data analyses</vt:lpstr>
      <vt:lpstr>Results: Effect of stockpiling on soil properties</vt:lpstr>
      <vt:lpstr>Effect of organic amendment on tree survival</vt:lpstr>
      <vt:lpstr>Effect of organic amendment on diameter growth</vt:lpstr>
      <vt:lpstr>Effect of organic amendment on height growth</vt:lpstr>
      <vt:lpstr>Discussion</vt:lpstr>
      <vt:lpstr>Effect of amendment on tree survival and growth</vt:lpstr>
      <vt:lpstr>Competition from herbaceous ground cover affected tree survival and growth</vt:lpstr>
      <vt:lpstr>Effect of ground cover competition on tree growth</vt:lpstr>
      <vt:lpstr>Conclusions</vt:lpstr>
      <vt:lpstr>Conclusions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Potentials of Pennisetum purpureum  as a Biological Geotextile in Stabilizing Slopes to Promote Biodiversity during Mine-site Reclamation</dc:title>
  <dc:creator>MR NSIAH</dc:creator>
  <cp:lastModifiedBy>Kevin Wolter</cp:lastModifiedBy>
  <cp:revision>461</cp:revision>
  <dcterms:created xsi:type="dcterms:W3CDTF">2014-12-21T20:32:15Z</dcterms:created>
  <dcterms:modified xsi:type="dcterms:W3CDTF">2019-06-17T18:08:09Z</dcterms:modified>
</cp:coreProperties>
</file>