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0" r:id="rId3"/>
    <p:sldId id="291" r:id="rId4"/>
    <p:sldId id="289" r:id="rId5"/>
    <p:sldId id="292" r:id="rId6"/>
    <p:sldId id="293" r:id="rId7"/>
    <p:sldId id="300" r:id="rId8"/>
    <p:sldId id="260" r:id="rId9"/>
    <p:sldId id="297" r:id="rId10"/>
    <p:sldId id="261" r:id="rId11"/>
    <p:sldId id="262" r:id="rId12"/>
    <p:sldId id="301" r:id="rId13"/>
    <p:sldId id="263" r:id="rId14"/>
    <p:sldId id="287" r:id="rId15"/>
    <p:sldId id="302" r:id="rId16"/>
    <p:sldId id="303" r:id="rId17"/>
    <p:sldId id="264" r:id="rId18"/>
    <p:sldId id="304" r:id="rId19"/>
    <p:sldId id="258" r:id="rId20"/>
    <p:sldId id="305" r:id="rId21"/>
    <p:sldId id="274" r:id="rId22"/>
    <p:sldId id="269" r:id="rId23"/>
    <p:sldId id="268" r:id="rId24"/>
    <p:sldId id="270" r:id="rId25"/>
    <p:sldId id="271" r:id="rId26"/>
    <p:sldId id="298" r:id="rId27"/>
    <p:sldId id="272" r:id="rId28"/>
    <p:sldId id="273" r:id="rId29"/>
    <p:sldId id="306" r:id="rId30"/>
    <p:sldId id="307" r:id="rId31"/>
    <p:sldId id="308" r:id="rId32"/>
    <p:sldId id="30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0B04C-6DB3-4298-B63B-C690B3E5099B}" type="datetimeFigureOut">
              <a:rPr lang="en-US" smtClean="0"/>
              <a:t>6/17/2019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CDEA3D-2911-4D8D-97A5-44154105816B}" type="slidenum">
              <a:rPr lang="en-US" smtClean="0"/>
              <a:t>‹#›</a:t>
            </a:fld>
            <a:endParaRPr lang="en-US"/>
          </a:p>
        </p:txBody>
      </p:sp>
    </p:spTree>
    <p:extLst>
      <p:ext uri="{BB962C8B-B14F-4D97-AF65-F5344CB8AC3E}">
        <p14:creationId xmlns:p14="http://schemas.microsoft.com/office/powerpoint/2010/main" val="283686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439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073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83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380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40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393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290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5952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349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1743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68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921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36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156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461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91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325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485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025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118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Soil stockpiles are created from mining and industrial activities. The first step in surface mining is to strip away any vegetation and soil above the deposit (Wu, 2015). Stockpiled somewhere </a:t>
            </a:r>
            <a:r>
              <a:rPr lang="en-CA" dirty="0" err="1"/>
              <a:t>closeby</a:t>
            </a:r>
            <a:r>
              <a:rPr lang="en-CA" dirty="0"/>
              <a:t>, for future use in reclamation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17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Been</a:t>
            </a:r>
            <a:r>
              <a:rPr lang="en-CA" baseline="0" dirty="0"/>
              <a:t> apart of the GERI project since 2017</a:t>
            </a:r>
          </a:p>
          <a:p>
            <a:r>
              <a:rPr lang="en-CA" baseline="0" dirty="0"/>
              <a:t>Terrible name, but basically just trying to help create </a:t>
            </a:r>
            <a:r>
              <a:rPr lang="en-CA" baseline="0" dirty="0" err="1"/>
              <a:t>ecologicaly</a:t>
            </a:r>
            <a:r>
              <a:rPr lang="en-CA" baseline="0" dirty="0"/>
              <a:t> viable stockpiles for future reclamation</a:t>
            </a:r>
          </a:p>
          <a:p>
            <a:r>
              <a:rPr lang="en-CA" baseline="0" dirty="0"/>
              <a:t>We have/had 3 members</a:t>
            </a:r>
          </a:p>
          <a:p>
            <a:r>
              <a:rPr lang="en-CA" baseline="0" dirty="0"/>
              <a:t> 1 looking at soil physical properties, 1 at microbial communities, and </a:t>
            </a:r>
            <a:r>
              <a:rPr lang="en-CA" baseline="0" dirty="0" err="1"/>
              <a:t>meee</a:t>
            </a:r>
            <a:r>
              <a:rPr lang="en-CA" baseline="0" dirty="0"/>
              <a:t> looking at plant communities</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042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Aggregate stability=ability of soil aggregates to resist disruption when outside forces are applied. So if aggregate stability is decreased, the pore spaces between aggregates, which allow retention and exchange of air and water, could become sealed/clogged </a:t>
            </a:r>
            <a:r>
              <a:rPr lang="en-CA" dirty="0" err="1"/>
              <a:t>etc</a:t>
            </a:r>
            <a:r>
              <a:rPr lang="en-CA" dirty="0"/>
              <a:t>, and therefore it is harder for water to get to plants and for roots to grow (grow in zones of weakness in pore space).</a:t>
            </a:r>
          </a:p>
        </p:txBody>
      </p:sp>
      <p:sp>
        <p:nvSpPr>
          <p:cNvPr id="4" name="Slide Number Placeholder 3"/>
          <p:cNvSpPr>
            <a:spLocks noGrp="1"/>
          </p:cNvSpPr>
          <p:nvPr>
            <p:ph type="sldNum" sz="quarter" idx="10"/>
          </p:nvPr>
        </p:nvSpPr>
        <p:spPr/>
        <p:txBody>
          <a:bodyPr/>
          <a:lstStyle/>
          <a:p>
            <a:fld id="{5289D17A-74F4-4E85-A2FD-27E49F641E78}" type="slidenum">
              <a:rPr lang="en-CA" smtClean="0"/>
              <a:t>12</a:t>
            </a:fld>
            <a:endParaRPr lang="en-CA"/>
          </a:p>
        </p:txBody>
      </p:sp>
    </p:spTree>
    <p:extLst>
      <p:ext uri="{BB962C8B-B14F-4D97-AF65-F5344CB8AC3E}">
        <p14:creationId xmlns:p14="http://schemas.microsoft.com/office/powerpoint/2010/main" val="2020363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know</a:t>
            </a:r>
            <a:r>
              <a:rPr lang="en-CA" baseline="0" dirty="0"/>
              <a:t> seeds are going to be on the surface. Just a matter of where? Most studies only specific to 10cm. </a:t>
            </a:r>
          </a:p>
          <a:p>
            <a:r>
              <a:rPr lang="en-CA" baseline="0" dirty="0"/>
              <a:t>2017 did a study and found that most seeds were in top 10cm, and we had mostly native species regardless of what species was the most abundant on the surface</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89D17A-74F4-4E85-A2FD-27E49F641E7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59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5927A0-8FB4-42DD-B3C0-1D68C015D8BE}"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3357506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EF1DD3-0CBA-4375-AFB5-58D839F071CD}"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311973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548D5-0206-4925-9B23-1C5A29736861}"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317199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81E6DE-EEDA-41FC-B210-CE028B2FBB16}"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3941550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CC6A34-E0CC-4C25-8865-27F3A5859619}" type="datetime1">
              <a:rPr lang="en-US" smtClean="0"/>
              <a:t>6/17/2019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245196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5E04B4-58B4-45F7-ACAD-6266A87A6071}"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1980809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8400C2-A0FE-4540-B0FF-E1A95B8CC1AF}" type="datetime1">
              <a:rPr lang="en-US" smtClean="0"/>
              <a:t>6/17/2019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101099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67C97-0644-4F4A-A7B3-B7D178DD65CF}" type="datetime1">
              <a:rPr lang="en-US" smtClean="0"/>
              <a:t>6/17/2019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362379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6E63-0DFB-4AEA-9E88-4ED974E10F61}" type="datetime1">
              <a:rPr lang="en-US" smtClean="0"/>
              <a:t>6/17/2019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1091414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C406F5-B54B-4DED-921D-6B030451EB2C}"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167139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864259-3230-409B-8A1F-39BCF9E71021}" type="datetime1">
              <a:rPr lang="en-US" smtClean="0"/>
              <a:t>6/17/2019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D8AC3-AE09-4F38-97E6-155A558884DC}" type="slidenum">
              <a:rPr lang="en-US" smtClean="0"/>
              <a:t>‹#›</a:t>
            </a:fld>
            <a:endParaRPr lang="en-US"/>
          </a:p>
        </p:txBody>
      </p:sp>
    </p:spTree>
    <p:extLst>
      <p:ext uri="{BB962C8B-B14F-4D97-AF65-F5344CB8AC3E}">
        <p14:creationId xmlns:p14="http://schemas.microsoft.com/office/powerpoint/2010/main" val="1863809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4DD5F-F94E-45B7-B5E6-13C869FE1559}" type="datetime1">
              <a:rPr lang="en-US" smtClean="0"/>
              <a:t>6/17/2019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5D8AC3-AE09-4F38-97E6-155A558884DC}" type="slidenum">
              <a:rPr lang="en-US" smtClean="0"/>
              <a:t>‹#›</a:t>
            </a:fld>
            <a:endParaRPr lang="en-US"/>
          </a:p>
        </p:txBody>
      </p:sp>
    </p:spTree>
    <p:extLst>
      <p:ext uri="{BB962C8B-B14F-4D97-AF65-F5344CB8AC3E}">
        <p14:creationId xmlns:p14="http://schemas.microsoft.com/office/powerpoint/2010/main" val="1618960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7.tif"/><Relationship Id="rId4" Type="http://schemas.openxmlformats.org/officeDocument/2006/relationships/image" Target="../media/image36.ti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tif"/></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tif"/></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tiff"/></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tiff"/></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jpeg"/><Relationship Id="rId7"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32856" y="1879600"/>
            <a:ext cx="9144000" cy="2387600"/>
          </a:xfrm>
          <a:solidFill>
            <a:schemeClr val="accent1">
              <a:lumMod val="40000"/>
              <a:lumOff val="60000"/>
              <a:alpha val="72000"/>
            </a:schemeClr>
          </a:solidFill>
        </p:spPr>
        <p:txBody>
          <a:bodyPr>
            <a:normAutofit fontScale="90000"/>
          </a:bodyPr>
          <a:lstStyle/>
          <a:p>
            <a:r>
              <a:rPr lang="en-CA" dirty="0"/>
              <a:t>Reclamation Soil Stockpiles: What happens to the plant community?</a:t>
            </a:r>
            <a:endParaRPr lang="en-US" sz="5000" dirty="0"/>
          </a:p>
        </p:txBody>
      </p:sp>
      <p:sp>
        <p:nvSpPr>
          <p:cNvPr id="3" name="TextBox 2">
            <a:extLst>
              <a:ext uri="{FF2B5EF4-FFF2-40B4-BE49-F238E27FC236}">
                <a16:creationId xmlns:a16="http://schemas.microsoft.com/office/drawing/2014/main" id="{DEB470EB-6838-4DF7-A720-230F238A89AF}"/>
              </a:ext>
            </a:extLst>
          </p:cNvPr>
          <p:cNvSpPr txBox="1"/>
          <p:nvPr/>
        </p:nvSpPr>
        <p:spPr>
          <a:xfrm>
            <a:off x="2873827" y="5038246"/>
            <a:ext cx="6662057" cy="646331"/>
          </a:xfrm>
          <a:prstGeom prst="rect">
            <a:avLst/>
          </a:prstGeom>
          <a:solidFill>
            <a:schemeClr val="accent1">
              <a:lumMod val="40000"/>
              <a:lumOff val="60000"/>
              <a:alpha val="7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Jennifer Buss MSc Student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black"/>
                </a:solidFill>
                <a:effectLst/>
                <a:uLnTx/>
                <a:uFillTx/>
                <a:latin typeface="Calibri" panose="020F0502020204030204"/>
                <a:ea typeface="+mn-ea"/>
                <a:cs typeface="+mn-cs"/>
              </a:rPr>
              <a:t>Supervisor: Dr. Brad Pinno</a:t>
            </a:r>
          </a:p>
        </p:txBody>
      </p:sp>
      <p:grpSp>
        <p:nvGrpSpPr>
          <p:cNvPr id="8" name="Group 7">
            <a:extLst>
              <a:ext uri="{FF2B5EF4-FFF2-40B4-BE49-F238E27FC236}">
                <a16:creationId xmlns:a16="http://schemas.microsoft.com/office/drawing/2014/main" id="{C021D73E-50F4-4C8F-8A47-F1DC2CECE491}"/>
              </a:ext>
            </a:extLst>
          </p:cNvPr>
          <p:cNvGrpSpPr/>
          <p:nvPr/>
        </p:nvGrpSpPr>
        <p:grpSpPr>
          <a:xfrm>
            <a:off x="119744" y="274153"/>
            <a:ext cx="2236651" cy="511235"/>
            <a:chOff x="6292669" y="5560982"/>
            <a:chExt cx="2236651" cy="511235"/>
          </a:xfrm>
        </p:grpSpPr>
        <p:sp>
          <p:nvSpPr>
            <p:cNvPr id="7" name="Rectangle 6">
              <a:extLst>
                <a:ext uri="{FF2B5EF4-FFF2-40B4-BE49-F238E27FC236}">
                  <a16:creationId xmlns:a16="http://schemas.microsoft.com/office/drawing/2014/main" id="{C477CAB7-8D74-4ADC-BE5D-9D6A3E5D5611}"/>
                </a:ext>
              </a:extLst>
            </p:cNvPr>
            <p:cNvSpPr/>
            <p:nvPr/>
          </p:nvSpPr>
          <p:spPr>
            <a:xfrm>
              <a:off x="6292669" y="5560982"/>
              <a:ext cx="2236651" cy="511235"/>
            </a:xfrm>
            <a:prstGeom prst="rect">
              <a:avLst/>
            </a:prstGeom>
            <a:solidFill>
              <a:schemeClr val="accent1">
                <a:lumMod val="40000"/>
                <a:lumOff val="60000"/>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B7CAB96-A59D-4B47-80E3-9AFF5EC3DC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2669" y="5560982"/>
              <a:ext cx="2236651" cy="511235"/>
            </a:xfrm>
            <a:prstGeom prst="rect">
              <a:avLst/>
            </a:prstGeom>
          </p:spPr>
        </p:pic>
      </p:grpSp>
      <p:sp>
        <p:nvSpPr>
          <p:cNvPr id="4" name="Slide Number Placeholder 3"/>
          <p:cNvSpPr>
            <a:spLocks noGrp="1"/>
          </p:cNvSpPr>
          <p:nvPr>
            <p:ph type="sldNum" sz="quarter" idx="12"/>
          </p:nvPr>
        </p:nvSpPr>
        <p:spPr/>
        <p:txBody>
          <a:bodyPr/>
          <a:lstStyle/>
          <a:p>
            <a:fld id="{DB5D8AC3-AE09-4F38-97E6-155A558884DC}" type="slidenum">
              <a:rPr lang="en-US" smtClean="0"/>
              <a:t>1</a:t>
            </a:fld>
            <a:endParaRPr lang="en-US"/>
          </a:p>
        </p:txBody>
      </p:sp>
    </p:spTree>
    <p:extLst>
      <p:ext uri="{BB962C8B-B14F-4D97-AF65-F5344CB8AC3E}">
        <p14:creationId xmlns:p14="http://schemas.microsoft.com/office/powerpoint/2010/main" val="15049444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4428361" cy="1096331"/>
          </a:xfrm>
          <a:solidFill>
            <a:schemeClr val="accent1">
              <a:lumMod val="40000"/>
              <a:lumOff val="60000"/>
              <a:alpha val="70000"/>
            </a:schemeClr>
          </a:solidFill>
        </p:spPr>
        <p:txBody>
          <a:bodyPr>
            <a:normAutofit/>
          </a:bodyPr>
          <a:lstStyle/>
          <a:p>
            <a:pPr algn="ctr"/>
            <a:r>
              <a:rPr lang="en-CA" sz="4000" b="1" dirty="0"/>
              <a:t>Stockpile Project</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1" name="Rectangle 10"/>
          <p:cNvSpPr/>
          <p:nvPr/>
        </p:nvSpPr>
        <p:spPr>
          <a:xfrm>
            <a:off x="438348" y="1955461"/>
            <a:ext cx="3716867" cy="46166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65270" y="3887256"/>
            <a:ext cx="1853345" cy="2469094"/>
          </a:xfrm>
          <a:prstGeom prst="rect">
            <a:avLst/>
          </a:prstGeom>
        </p:spPr>
      </p:pic>
      <p:sp>
        <p:nvSpPr>
          <p:cNvPr id="6" name="TextBox 5"/>
          <p:cNvSpPr txBox="1"/>
          <p:nvPr/>
        </p:nvSpPr>
        <p:spPr>
          <a:xfrm>
            <a:off x="736306" y="1789552"/>
            <a:ext cx="990398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Stockpile Project: Creating Ecologically Viable Soil Stockpiles for Future Reclamation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EST 2017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90515" y="3971606"/>
            <a:ext cx="1853345" cy="2475191"/>
          </a:xfrm>
          <a:prstGeom prst="rect">
            <a:avLst/>
          </a:prstGeom>
        </p:spPr>
      </p:pic>
      <p:grpSp>
        <p:nvGrpSpPr>
          <p:cNvPr id="19" name="Group 18"/>
          <p:cNvGrpSpPr/>
          <p:nvPr/>
        </p:nvGrpSpPr>
        <p:grpSpPr>
          <a:xfrm>
            <a:off x="3027764" y="3163823"/>
            <a:ext cx="6543675" cy="3564088"/>
            <a:chOff x="2977888" y="2109988"/>
            <a:chExt cx="6543675" cy="3564088"/>
          </a:xfrm>
        </p:grpSpPr>
        <p:pic>
          <p:nvPicPr>
            <p:cNvPr id="17" name="Picture 16"/>
            <p:cNvPicPr>
              <a:picLocks noChangeAspect="1"/>
            </p:cNvPicPr>
            <p:nvPr/>
          </p:nvPicPr>
          <p:blipFill>
            <a:blip r:embed="rId6"/>
            <a:stretch>
              <a:fillRect/>
            </a:stretch>
          </p:blipFill>
          <p:spPr>
            <a:xfrm>
              <a:off x="2977888" y="2109988"/>
              <a:ext cx="6543675" cy="3324225"/>
            </a:xfrm>
            <a:prstGeom prst="rect">
              <a:avLst/>
            </a:prstGeom>
          </p:spPr>
        </p:pic>
        <p:sp>
          <p:nvSpPr>
            <p:cNvPr id="18" name="TextBox 17"/>
            <p:cNvSpPr txBox="1"/>
            <p:nvPr/>
          </p:nvSpPr>
          <p:spPr>
            <a:xfrm>
              <a:off x="5394960" y="5412466"/>
              <a:ext cx="332509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Buss and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Pinno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2019</a:t>
              </a:r>
            </a:p>
          </p:txBody>
        </p:sp>
      </p:grpSp>
    </p:spTree>
    <p:extLst>
      <p:ext uri="{BB962C8B-B14F-4D97-AF65-F5344CB8AC3E}">
        <p14:creationId xmlns:p14="http://schemas.microsoft.com/office/powerpoint/2010/main" val="2935075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97" y="0"/>
            <a:ext cx="12302794" cy="173751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7749" y="0"/>
            <a:ext cx="6584251" cy="6858594"/>
          </a:xfrm>
          <a:prstGeom prst="rect">
            <a:avLst/>
          </a:prstGeom>
        </p:spPr>
      </p:pic>
      <p:sp>
        <p:nvSpPr>
          <p:cNvPr id="2" name="Title 1"/>
          <p:cNvSpPr>
            <a:spLocks noGrp="1"/>
          </p:cNvSpPr>
          <p:nvPr>
            <p:ph type="title"/>
          </p:nvPr>
        </p:nvSpPr>
        <p:spPr/>
        <p:txBody>
          <a:bodyPr/>
          <a:lstStyle/>
          <a:p>
            <a:r>
              <a:rPr lang="en-US" b="1" dirty="0"/>
              <a:t>PLANTS</a:t>
            </a:r>
          </a:p>
        </p:txBody>
      </p:sp>
      <p:sp>
        <p:nvSpPr>
          <p:cNvPr id="3" name="Content Placeholder 2"/>
          <p:cNvSpPr>
            <a:spLocks noGrp="1"/>
          </p:cNvSpPr>
          <p:nvPr>
            <p:ph idx="1"/>
          </p:nvPr>
        </p:nvSpPr>
        <p:spPr>
          <a:xfrm>
            <a:off x="477476" y="2005012"/>
            <a:ext cx="4597400" cy="4351338"/>
          </a:xfrm>
        </p:spPr>
        <p:txBody>
          <a:bodyPr/>
          <a:lstStyle/>
          <a:p>
            <a:r>
              <a:rPr lang="en-US" dirty="0"/>
              <a:t>What plants are growing on the stockpile</a:t>
            </a:r>
          </a:p>
          <a:p>
            <a:r>
              <a:rPr lang="en-US" dirty="0"/>
              <a:t>And what plants will grow (SEEDBANK)</a:t>
            </a:r>
          </a:p>
          <a:p>
            <a:r>
              <a:rPr lang="en-US" dirty="0"/>
              <a:t>Will give us an idea of what will grow once stockpile is placed on a reclamation site</a:t>
            </a:r>
          </a:p>
        </p:txBody>
      </p:sp>
      <p:sp>
        <p:nvSpPr>
          <p:cNvPr id="7" name="Title 1">
            <a:extLst>
              <a:ext uri="{FF2B5EF4-FFF2-40B4-BE49-F238E27FC236}">
                <a16:creationId xmlns:a16="http://schemas.microsoft.com/office/drawing/2014/main" id="{478AE70D-C473-4623-99F9-5AEF4C786246}"/>
              </a:ext>
            </a:extLst>
          </p:cNvPr>
          <p:cNvSpPr txBox="1">
            <a:spLocks/>
          </p:cNvSpPr>
          <p:nvPr/>
        </p:nvSpPr>
        <p:spPr>
          <a:xfrm>
            <a:off x="736306" y="198329"/>
            <a:ext cx="3471710" cy="1096331"/>
          </a:xfrm>
          <a:prstGeom prst="rect">
            <a:avLst/>
          </a:prstGeom>
          <a:solidFill>
            <a:schemeClr val="accent1">
              <a:lumMod val="40000"/>
              <a:lumOff val="60000"/>
              <a:alpha val="7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CA" sz="4000" b="1" dirty="0">
                <a:solidFill>
                  <a:prstClr val="black"/>
                </a:solidFill>
                <a:latin typeface="Calibri Light" panose="020F0302020204030204"/>
              </a:rPr>
              <a:t>Plant Communities</a:t>
            </a:r>
            <a:endParaRPr kumimoji="0" lang="en-CA" sz="40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911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FAAFF7-73B1-4DF3-9469-BA6392D326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6456" y="1715508"/>
            <a:ext cx="7025543" cy="5142492"/>
          </a:xfrm>
          <a:prstGeom prst="rect">
            <a:avLst/>
          </a:prstGeom>
        </p:spPr>
      </p:pic>
      <p:pic>
        <p:nvPicPr>
          <p:cNvPr id="31" name="Picture 30">
            <a:extLst>
              <a:ext uri="{FF2B5EF4-FFF2-40B4-BE49-F238E27FC236}">
                <a16:creationId xmlns:a16="http://schemas.microsoft.com/office/drawing/2014/main" id="{69F34491-8433-425C-976D-DA1293CFB9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97" y="0"/>
            <a:ext cx="12302794" cy="1737511"/>
          </a:xfrm>
          <a:prstGeom prst="rect">
            <a:avLst/>
          </a:prstGeom>
        </p:spPr>
      </p:pic>
      <p:sp>
        <p:nvSpPr>
          <p:cNvPr id="2" name="Title 1">
            <a:extLst>
              <a:ext uri="{FF2B5EF4-FFF2-40B4-BE49-F238E27FC236}">
                <a16:creationId xmlns:a16="http://schemas.microsoft.com/office/drawing/2014/main" id="{47FB5D8A-2C4E-401F-9516-A7A49EED10D9}"/>
              </a:ext>
            </a:extLst>
          </p:cNvPr>
          <p:cNvSpPr>
            <a:spLocks noGrp="1"/>
          </p:cNvSpPr>
          <p:nvPr>
            <p:ph type="title"/>
          </p:nvPr>
        </p:nvSpPr>
        <p:spPr>
          <a:xfrm>
            <a:off x="460904" y="211240"/>
            <a:ext cx="5737029" cy="1293028"/>
          </a:xfrm>
          <a:solidFill>
            <a:schemeClr val="accent1">
              <a:lumMod val="40000"/>
              <a:lumOff val="60000"/>
              <a:alpha val="70000"/>
            </a:schemeClr>
          </a:solidFill>
        </p:spPr>
        <p:txBody>
          <a:bodyPr>
            <a:normAutofit/>
          </a:bodyPr>
          <a:lstStyle/>
          <a:p>
            <a:r>
              <a:rPr lang="en-CA" sz="4000" b="1" dirty="0"/>
              <a:t>Changes due to stockpiling</a:t>
            </a:r>
          </a:p>
        </p:txBody>
      </p:sp>
      <p:sp>
        <p:nvSpPr>
          <p:cNvPr id="3" name="Content Placeholder 2">
            <a:extLst>
              <a:ext uri="{FF2B5EF4-FFF2-40B4-BE49-F238E27FC236}">
                <a16:creationId xmlns:a16="http://schemas.microsoft.com/office/drawing/2014/main" id="{1BD61C20-C4F5-4B30-838C-944159CB8481}"/>
              </a:ext>
            </a:extLst>
          </p:cNvPr>
          <p:cNvSpPr>
            <a:spLocks noGrp="1"/>
          </p:cNvSpPr>
          <p:nvPr>
            <p:ph idx="1"/>
          </p:nvPr>
        </p:nvSpPr>
        <p:spPr>
          <a:xfrm>
            <a:off x="236681" y="1854189"/>
            <a:ext cx="5961252" cy="4503066"/>
          </a:xfrm>
        </p:spPr>
        <p:txBody>
          <a:bodyPr>
            <a:noAutofit/>
          </a:bodyPr>
          <a:lstStyle/>
          <a:p>
            <a:pPr lvl="1"/>
            <a:r>
              <a:rPr lang="en-CA" sz="2800" dirty="0"/>
              <a:t>      in bulk density</a:t>
            </a:r>
          </a:p>
          <a:p>
            <a:pPr marL="457200" lvl="1" indent="0">
              <a:buNone/>
            </a:pPr>
            <a:endParaRPr lang="en-CA" sz="2800" dirty="0"/>
          </a:p>
          <a:p>
            <a:pPr lvl="1"/>
            <a:r>
              <a:rPr lang="en-CA" sz="2800" dirty="0"/>
              <a:t>      in aggregate stability </a:t>
            </a:r>
          </a:p>
          <a:p>
            <a:pPr marL="457200" lvl="1" indent="0">
              <a:buNone/>
            </a:pPr>
            <a:endParaRPr lang="en-CA" sz="2800" dirty="0"/>
          </a:p>
          <a:p>
            <a:pPr lvl="1"/>
            <a:r>
              <a:rPr lang="en-CA" sz="2800" dirty="0"/>
              <a:t>      in compaction</a:t>
            </a:r>
          </a:p>
          <a:p>
            <a:pPr marL="457200" lvl="1" indent="0">
              <a:buNone/>
            </a:pPr>
            <a:endParaRPr lang="en-CA" sz="2800" dirty="0"/>
          </a:p>
          <a:p>
            <a:pPr lvl="1"/>
            <a:r>
              <a:rPr lang="en-CA" sz="2800" dirty="0"/>
              <a:t>      in ammonium</a:t>
            </a:r>
          </a:p>
          <a:p>
            <a:pPr marL="457200" lvl="1" indent="0">
              <a:buNone/>
            </a:pPr>
            <a:endParaRPr lang="en-CA" sz="2800" dirty="0"/>
          </a:p>
          <a:p>
            <a:pPr lvl="1"/>
            <a:r>
              <a:rPr lang="en-CA" sz="2800" dirty="0"/>
              <a:t>Initial      of mycorrhizal fungi</a:t>
            </a:r>
          </a:p>
          <a:p>
            <a:pPr marL="457200" lvl="1" indent="0">
              <a:buNone/>
            </a:pPr>
            <a:endParaRPr lang="en-CA" sz="2800" dirty="0"/>
          </a:p>
          <a:p>
            <a:pPr lvl="1"/>
            <a:r>
              <a:rPr lang="en-CA" sz="2800" dirty="0"/>
              <a:t>      earthworms </a:t>
            </a:r>
          </a:p>
          <a:p>
            <a:pPr lvl="1"/>
            <a:endParaRPr lang="en-CA" sz="2800" dirty="0"/>
          </a:p>
          <a:p>
            <a:pPr lvl="1"/>
            <a:endParaRPr lang="en-CA" sz="2800" dirty="0"/>
          </a:p>
          <a:p>
            <a:pPr marL="457200" lvl="1" indent="0">
              <a:buNone/>
            </a:pPr>
            <a:endParaRPr lang="en-CA" sz="2800" dirty="0"/>
          </a:p>
        </p:txBody>
      </p:sp>
      <p:sp>
        <p:nvSpPr>
          <p:cNvPr id="4" name="Slide Number Placeholder 3">
            <a:extLst>
              <a:ext uri="{FF2B5EF4-FFF2-40B4-BE49-F238E27FC236}">
                <a16:creationId xmlns:a16="http://schemas.microsoft.com/office/drawing/2014/main" id="{05BCEB24-1549-418C-AB5A-1F9FF7F1260F}"/>
              </a:ext>
            </a:extLst>
          </p:cNvPr>
          <p:cNvSpPr>
            <a:spLocks noGrp="1"/>
          </p:cNvSpPr>
          <p:nvPr>
            <p:ph type="sldNum" sz="quarter" idx="12"/>
          </p:nvPr>
        </p:nvSpPr>
        <p:spPr>
          <a:xfrm>
            <a:off x="0" y="6409417"/>
            <a:ext cx="2743200" cy="365125"/>
          </a:xfrm>
          <a:prstGeom prst="ellipse">
            <a:avLst/>
          </a:prstGeom>
        </p:spPr>
        <p:txBody>
          <a:bodyPr>
            <a:normAutofit/>
          </a:bodyPr>
          <a:lstStyle/>
          <a:p>
            <a:pPr algn="l">
              <a:lnSpc>
                <a:spcPct val="90000"/>
              </a:lnSpc>
              <a:spcAft>
                <a:spcPts val="600"/>
              </a:spcAft>
            </a:pPr>
            <a:fld id="{81B14784-2F6D-4317-ACAA-A06AB9D771E4}" type="slidenum">
              <a:rPr lang="en-CA">
                <a:solidFill>
                  <a:schemeClr val="tx1"/>
                </a:solidFill>
              </a:rPr>
              <a:pPr algn="l">
                <a:lnSpc>
                  <a:spcPct val="90000"/>
                </a:lnSpc>
                <a:spcAft>
                  <a:spcPts val="600"/>
                </a:spcAft>
              </a:pPr>
              <a:t>12</a:t>
            </a:fld>
            <a:endParaRPr lang="en-CA" dirty="0">
              <a:solidFill>
                <a:schemeClr val="tx1"/>
              </a:solidFill>
            </a:endParaRPr>
          </a:p>
        </p:txBody>
      </p:sp>
      <p:sp>
        <p:nvSpPr>
          <p:cNvPr id="7" name="Arrow: Up 6">
            <a:extLst>
              <a:ext uri="{FF2B5EF4-FFF2-40B4-BE49-F238E27FC236}">
                <a16:creationId xmlns:a16="http://schemas.microsoft.com/office/drawing/2014/main" id="{935E0166-4ABF-420A-9335-BC65010AC5CA}"/>
              </a:ext>
            </a:extLst>
          </p:cNvPr>
          <p:cNvSpPr/>
          <p:nvPr/>
        </p:nvSpPr>
        <p:spPr>
          <a:xfrm>
            <a:off x="1043593" y="1827374"/>
            <a:ext cx="3048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E7B13BB6-972E-4825-B335-D002972EBD4A}"/>
              </a:ext>
            </a:extLst>
          </p:cNvPr>
          <p:cNvSpPr/>
          <p:nvPr/>
        </p:nvSpPr>
        <p:spPr>
          <a:xfrm>
            <a:off x="1043593" y="2791488"/>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Arrow: Up 26">
            <a:extLst>
              <a:ext uri="{FF2B5EF4-FFF2-40B4-BE49-F238E27FC236}">
                <a16:creationId xmlns:a16="http://schemas.microsoft.com/office/drawing/2014/main" id="{A9553C88-3C2D-460D-A649-7AF4A63C660E}"/>
              </a:ext>
            </a:extLst>
          </p:cNvPr>
          <p:cNvSpPr/>
          <p:nvPr/>
        </p:nvSpPr>
        <p:spPr>
          <a:xfrm>
            <a:off x="1043593" y="3651803"/>
            <a:ext cx="3048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Up 27">
            <a:extLst>
              <a:ext uri="{FF2B5EF4-FFF2-40B4-BE49-F238E27FC236}">
                <a16:creationId xmlns:a16="http://schemas.microsoft.com/office/drawing/2014/main" id="{A54E6062-8704-4826-98CF-ABDB0E841915}"/>
              </a:ext>
            </a:extLst>
          </p:cNvPr>
          <p:cNvSpPr/>
          <p:nvPr/>
        </p:nvSpPr>
        <p:spPr>
          <a:xfrm>
            <a:off x="1049135" y="4554408"/>
            <a:ext cx="304800" cy="3651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Arrow: Down 28">
            <a:extLst>
              <a:ext uri="{FF2B5EF4-FFF2-40B4-BE49-F238E27FC236}">
                <a16:creationId xmlns:a16="http://schemas.microsoft.com/office/drawing/2014/main" id="{045DD537-A499-4DDB-9D06-2C12AB70803F}"/>
              </a:ext>
            </a:extLst>
          </p:cNvPr>
          <p:cNvSpPr/>
          <p:nvPr/>
        </p:nvSpPr>
        <p:spPr>
          <a:xfrm>
            <a:off x="1901689" y="5471636"/>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Arrow: Down 29">
            <a:extLst>
              <a:ext uri="{FF2B5EF4-FFF2-40B4-BE49-F238E27FC236}">
                <a16:creationId xmlns:a16="http://schemas.microsoft.com/office/drawing/2014/main" id="{468DA0C6-5B30-4468-B486-94074CE8573C}"/>
              </a:ext>
            </a:extLst>
          </p:cNvPr>
          <p:cNvSpPr/>
          <p:nvPr/>
        </p:nvSpPr>
        <p:spPr>
          <a:xfrm>
            <a:off x="1043593" y="6293780"/>
            <a:ext cx="304800" cy="3651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947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4215073" cy="1260820"/>
          </a:xfrm>
          <a:solidFill>
            <a:schemeClr val="accent1">
              <a:lumMod val="40000"/>
              <a:lumOff val="60000"/>
              <a:alpha val="70000"/>
            </a:schemeClr>
          </a:solidFill>
        </p:spPr>
        <p:txBody>
          <a:bodyPr>
            <a:noAutofit/>
          </a:bodyPr>
          <a:lstStyle/>
          <a:p>
            <a:r>
              <a:rPr lang="en-CA" sz="4000" b="1" dirty="0"/>
              <a:t>Changes to the seedbank</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691317" y="0"/>
            <a:ext cx="6500683" cy="6403913"/>
          </a:xfrm>
          <a:prstGeom prst="rect">
            <a:avLst/>
          </a:prstGeom>
        </p:spPr>
      </p:pic>
      <p:sp>
        <p:nvSpPr>
          <p:cNvPr id="10" name="TextBox 9"/>
          <p:cNvSpPr txBox="1"/>
          <p:nvPr/>
        </p:nvSpPr>
        <p:spPr>
          <a:xfrm>
            <a:off x="10984902" y="6142303"/>
            <a:ext cx="27432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Buss &amp;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Pinno</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2019</a:t>
            </a:r>
          </a:p>
        </p:txBody>
      </p:sp>
      <p:grpSp>
        <p:nvGrpSpPr>
          <p:cNvPr id="13" name="Group 12"/>
          <p:cNvGrpSpPr/>
          <p:nvPr/>
        </p:nvGrpSpPr>
        <p:grpSpPr>
          <a:xfrm>
            <a:off x="514808" y="2012494"/>
            <a:ext cx="3716867" cy="4708981"/>
            <a:chOff x="1058333" y="2140127"/>
            <a:chExt cx="3716867" cy="4708981"/>
          </a:xfrm>
        </p:grpSpPr>
        <p:sp>
          <p:nvSpPr>
            <p:cNvPr id="11" name="Rectangle 10"/>
            <p:cNvSpPr/>
            <p:nvPr/>
          </p:nvSpPr>
          <p:spPr>
            <a:xfrm>
              <a:off x="1058333" y="2140127"/>
              <a:ext cx="3716867" cy="470898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Seed viability        with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depth</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and stockpile </a:t>
              </a:r>
              <a:r>
                <a:rPr kumimoji="0" lang="en-CA" sz="2800" b="1" i="0" u="none" strike="noStrike" kern="1200" cap="none" spc="0" normalizeH="0" baseline="0" noProof="0" dirty="0">
                  <a:ln>
                    <a:noFill/>
                  </a:ln>
                  <a:solidFill>
                    <a:prstClr val="black"/>
                  </a:solidFill>
                  <a:effectLst/>
                  <a:uLnTx/>
                  <a:uFillTx/>
                  <a:latin typeface="Calibri" panose="020F0502020204030204"/>
                  <a:ea typeface="+mn-ea"/>
                  <a:cs typeface="+mn-cs"/>
                </a:rPr>
                <a:t>age</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 due to:</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Germination</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Predation</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Fungal pathogens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Lack of input</a:t>
              </a:r>
            </a:p>
            <a:p>
              <a:pPr marR="0" lvl="2" algn="l" defTabSz="914400" rtl="0" eaLnBrk="1" fontAlgn="auto" latinLnBrk="0" hangingPunct="1">
                <a:lnSpc>
                  <a:spcPct val="100000"/>
                </a:lnSpc>
                <a:spcBef>
                  <a:spcPts val="0"/>
                </a:spcBef>
                <a:spcAft>
                  <a:spcPts val="0"/>
                </a:spcAft>
                <a:buClrTx/>
                <a:buSzTx/>
                <a:tabLst/>
                <a:defRPr/>
              </a:pPr>
              <a:endParaRPr lang="en-CA" sz="2400" dirty="0">
                <a:solidFill>
                  <a:prstClr val="black"/>
                </a:solidFill>
                <a:latin typeface="Calibri" panose="020F0502020204030204"/>
              </a:endParaRPr>
            </a:p>
            <a:p>
              <a:pPr marR="0" lvl="2" algn="l" defTabSz="914400" rtl="0" eaLnBrk="1" fontAlgn="auto" latinLnBrk="0" hangingPunct="1">
                <a:lnSpc>
                  <a:spcPct val="100000"/>
                </a:lnSpc>
                <a:spcBef>
                  <a:spcPts val="0"/>
                </a:spcBef>
                <a:spcAft>
                  <a:spcPts val="0"/>
                </a:spcAft>
                <a:buClrTx/>
                <a:buSzTx/>
                <a:tabLst/>
                <a:defRPr/>
              </a:pPr>
              <a:endParaRPr lang="en-CA" sz="2400" dirty="0">
                <a:solidFill>
                  <a:prstClr val="black"/>
                </a:solidFill>
                <a:latin typeface="Calibri" panose="020F0502020204030204"/>
              </a:endParaRPr>
            </a:p>
          </p:txBody>
        </p:sp>
        <p:sp>
          <p:nvSpPr>
            <p:cNvPr id="12" name="Arrow: Down 7">
              <a:extLst>
                <a:ext uri="{FF2B5EF4-FFF2-40B4-BE49-F238E27FC236}">
                  <a16:creationId xmlns:a16="http://schemas.microsoft.com/office/drawing/2014/main" id="{D0564645-FA0F-42A8-8E7A-4DE779713169}"/>
                </a:ext>
              </a:extLst>
            </p:cNvPr>
            <p:cNvSpPr/>
            <p:nvPr/>
          </p:nvSpPr>
          <p:spPr>
            <a:xfrm>
              <a:off x="3867984" y="2270078"/>
              <a:ext cx="318977" cy="29669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62794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A7E7B8F1-B5A7-41FC-AB3F-E585C7BF51F4}"/>
              </a:ext>
            </a:extLst>
          </p:cNvPr>
          <p:cNvPicPr>
            <a:picLocks noChangeAspect="1" noChangeArrowheads="1"/>
          </p:cNvPicPr>
          <p:nvPr/>
        </p:nvPicPr>
        <p:blipFill rotWithShape="1">
          <a:blip r:embed="rId2"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1E20993-74BE-46AA-AE4D-2656A2968C2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4639713" cy="6857990"/>
          </a:xfrm>
          <a:prstGeom prst="rect">
            <a:avLst/>
          </a:prstGeom>
        </p:spPr>
      </p:pic>
      <p:sp>
        <p:nvSpPr>
          <p:cNvPr id="2" name="Title 1">
            <a:extLst>
              <a:ext uri="{FF2B5EF4-FFF2-40B4-BE49-F238E27FC236}">
                <a16:creationId xmlns:a16="http://schemas.microsoft.com/office/drawing/2014/main" id="{2FB03116-DEB5-4E61-A854-8C986F073F00}"/>
              </a:ext>
            </a:extLst>
          </p:cNvPr>
          <p:cNvSpPr>
            <a:spLocks noGrp="1"/>
          </p:cNvSpPr>
          <p:nvPr>
            <p:ph type="title"/>
          </p:nvPr>
        </p:nvSpPr>
        <p:spPr>
          <a:xfrm>
            <a:off x="5069940" y="223735"/>
            <a:ext cx="6817260" cy="1185377"/>
          </a:xfrm>
          <a:solidFill>
            <a:schemeClr val="accent1">
              <a:lumMod val="40000"/>
              <a:lumOff val="60000"/>
              <a:alpha val="70000"/>
            </a:schemeClr>
          </a:solidFill>
        </p:spPr>
        <p:txBody>
          <a:bodyPr>
            <a:normAutofit/>
          </a:bodyPr>
          <a:lstStyle/>
          <a:p>
            <a:r>
              <a:rPr lang="en-CA" sz="4000" b="1" dirty="0"/>
              <a:t>What about undisturbed forests?</a:t>
            </a:r>
          </a:p>
        </p:txBody>
      </p:sp>
      <p:sp>
        <p:nvSpPr>
          <p:cNvPr id="3" name="Content Placeholder 2">
            <a:extLst>
              <a:ext uri="{FF2B5EF4-FFF2-40B4-BE49-F238E27FC236}">
                <a16:creationId xmlns:a16="http://schemas.microsoft.com/office/drawing/2014/main" id="{73815E61-C4D5-439C-87B3-0EDE75C1DC3D}"/>
              </a:ext>
            </a:extLst>
          </p:cNvPr>
          <p:cNvSpPr>
            <a:spLocks noGrp="1"/>
          </p:cNvSpPr>
          <p:nvPr>
            <p:ph idx="1"/>
          </p:nvPr>
        </p:nvSpPr>
        <p:spPr>
          <a:xfrm>
            <a:off x="5069940" y="2273845"/>
            <a:ext cx="6172200" cy="3858768"/>
          </a:xfrm>
        </p:spPr>
        <p:txBody>
          <a:bodyPr>
            <a:normAutofit/>
          </a:bodyPr>
          <a:lstStyle/>
          <a:p>
            <a:r>
              <a:rPr lang="en-CA" sz="2400" dirty="0"/>
              <a:t>      </a:t>
            </a:r>
            <a:r>
              <a:rPr lang="en-CA" dirty="0"/>
              <a:t>in viable seeds with depth also occurs in undisturbed forest sites </a:t>
            </a:r>
          </a:p>
          <a:p>
            <a:pPr marL="0" indent="0">
              <a:buNone/>
            </a:pPr>
            <a:endParaRPr lang="en-CA" sz="2400" dirty="0"/>
          </a:p>
          <a:p>
            <a:r>
              <a:rPr lang="en-CA" dirty="0"/>
              <a:t>Problem is       of viable seeds over time</a:t>
            </a:r>
          </a:p>
          <a:p>
            <a:pPr marL="0" indent="0">
              <a:buNone/>
            </a:pPr>
            <a:endParaRPr lang="en-CA" sz="2400" dirty="0"/>
          </a:p>
        </p:txBody>
      </p:sp>
      <p:sp>
        <p:nvSpPr>
          <p:cNvPr id="4" name="Slide Number Placeholder 3">
            <a:extLst>
              <a:ext uri="{FF2B5EF4-FFF2-40B4-BE49-F238E27FC236}">
                <a16:creationId xmlns:a16="http://schemas.microsoft.com/office/drawing/2014/main" id="{2E00D4BC-61B0-4EBC-9CD3-AE13DF291BC9}"/>
              </a:ext>
            </a:extLst>
          </p:cNvPr>
          <p:cNvSpPr>
            <a:spLocks noGrp="1"/>
          </p:cNvSpPr>
          <p:nvPr>
            <p:ph type="sldNum" sz="quarter" idx="12"/>
          </p:nvPr>
        </p:nvSpPr>
        <p:spPr>
          <a:xfrm>
            <a:off x="10148934" y="6356350"/>
            <a:ext cx="1204865" cy="365125"/>
          </a:xfrm>
        </p:spPr>
        <p:txBody>
          <a:bodyPr>
            <a:normAutofit/>
          </a:bodyPr>
          <a:lstStyle/>
          <a:p>
            <a:pPr>
              <a:spcAft>
                <a:spcPts val="600"/>
              </a:spcAft>
            </a:pPr>
            <a:fld id="{81B14784-2F6D-4317-ACAA-A06AB9D771E4}" type="slidenum">
              <a:rPr lang="en-CA">
                <a:solidFill>
                  <a:schemeClr val="tx1">
                    <a:alpha val="80000"/>
                  </a:schemeClr>
                </a:solidFill>
              </a:rPr>
              <a:pPr>
                <a:spcAft>
                  <a:spcPts val="600"/>
                </a:spcAft>
              </a:pPr>
              <a:t>14</a:t>
            </a:fld>
            <a:endParaRPr lang="en-CA">
              <a:solidFill>
                <a:schemeClr val="tx1">
                  <a:alpha val="80000"/>
                </a:schemeClr>
              </a:solidFill>
            </a:endParaRPr>
          </a:p>
        </p:txBody>
      </p:sp>
      <p:sp>
        <p:nvSpPr>
          <p:cNvPr id="7" name="Arrow: Down 6">
            <a:extLst>
              <a:ext uri="{FF2B5EF4-FFF2-40B4-BE49-F238E27FC236}">
                <a16:creationId xmlns:a16="http://schemas.microsoft.com/office/drawing/2014/main" id="{C4490187-FFA5-4102-A666-3EA652353053}"/>
              </a:ext>
            </a:extLst>
          </p:cNvPr>
          <p:cNvSpPr/>
          <p:nvPr/>
        </p:nvSpPr>
        <p:spPr>
          <a:xfrm>
            <a:off x="5380074" y="2322329"/>
            <a:ext cx="340242" cy="329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Down 5">
            <a:extLst>
              <a:ext uri="{FF2B5EF4-FFF2-40B4-BE49-F238E27FC236}">
                <a16:creationId xmlns:a16="http://schemas.microsoft.com/office/drawing/2014/main" id="{91FC5AE9-0E9E-4B41-AF82-39855280E648}"/>
              </a:ext>
            </a:extLst>
          </p:cNvPr>
          <p:cNvSpPr/>
          <p:nvPr/>
        </p:nvSpPr>
        <p:spPr>
          <a:xfrm>
            <a:off x="7009411" y="3700685"/>
            <a:ext cx="326572" cy="293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32388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_6TrAyftYtPThl0HHck0vlbrUtGbt009YUgJzHh52sPkSCIq2ObKA7YZkq0cfcHNFfSF5uBXY0L4PSYHJWWnjnM5LNsY24rO0kaYL2y3m4HJZIjlVoHdSRamJm3oz3SKWz0ObY8G-g6F18rW-0VZe5tZQqHjTp1DZ3G1vMZYK0LMD8b2eAOd6qgvGZANCqaElXlrNCp-0vuHAuHE3ZLfvNzdmIWiUa3xJuMoy20GiRqEddF_kiB-lUGs1V36ur_h2Nalyv1ZmvkaVf_s5CX841e1Z_MrB_BI5C38OQacJngA2Ro76X1X8uAoJf73rzHojG1D4i3PH8TBTCxqJZPFqiym0hPFF8loz0qJ2af0cnQc9viekKFU0McWLeQlNR65axbF-j047VCxa5X2nA_DWqUS00-VhI0Xqb02BqBt5NLH0x1V3nfyD7G5D3iQ1qVyCHkI0V0j1f73Bta-x-0QVq8zBPJhuAlQIyuFCb3m3JcvyG9txZ6KCoPkinKB1E_fDeBppnNfOw_pOVWHZB-HN9haIPwoiZT6MgZ9KIWbe4KZlDNRqew477vrR_QhQRLtBT-7SBGQassEvx8v5qYRYMNyIBd3T5utP0z6J2abhKFEs2y9vXq-5yEiAWcRbzwDVeYE6VD0zQOwQ5qfvCOXvoH9glUG4g0=w1342-h1006-no">
            <a:extLst>
              <a:ext uri="{FF2B5EF4-FFF2-40B4-BE49-F238E27FC236}">
                <a16:creationId xmlns:a16="http://schemas.microsoft.com/office/drawing/2014/main" id="{2BE918B1-5E41-45ED-928C-9D10EDA990E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518" y="4630865"/>
            <a:ext cx="12214517" cy="2227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A7E7B8F1-B5A7-41FC-AB3F-E585C7BF51F4}"/>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FB03116-DEB5-4E61-A854-8C986F073F00}"/>
              </a:ext>
            </a:extLst>
          </p:cNvPr>
          <p:cNvSpPr>
            <a:spLocks noGrp="1"/>
          </p:cNvSpPr>
          <p:nvPr>
            <p:ph type="title"/>
          </p:nvPr>
        </p:nvSpPr>
        <p:spPr>
          <a:xfrm>
            <a:off x="674703" y="223735"/>
            <a:ext cx="4270159" cy="1185377"/>
          </a:xfrm>
          <a:solidFill>
            <a:schemeClr val="accent1">
              <a:lumMod val="40000"/>
              <a:lumOff val="60000"/>
              <a:alpha val="70000"/>
            </a:schemeClr>
          </a:solidFill>
        </p:spPr>
        <p:txBody>
          <a:bodyPr>
            <a:normAutofit/>
          </a:bodyPr>
          <a:lstStyle/>
          <a:p>
            <a:r>
              <a:rPr lang="en-CA" sz="4000" b="1" dirty="0"/>
              <a:t>Research Questions</a:t>
            </a:r>
          </a:p>
        </p:txBody>
      </p:sp>
      <p:sp>
        <p:nvSpPr>
          <p:cNvPr id="3" name="Content Placeholder 2">
            <a:extLst>
              <a:ext uri="{FF2B5EF4-FFF2-40B4-BE49-F238E27FC236}">
                <a16:creationId xmlns:a16="http://schemas.microsoft.com/office/drawing/2014/main" id="{73815E61-C4D5-439C-87B3-0EDE75C1DC3D}"/>
              </a:ext>
            </a:extLst>
          </p:cNvPr>
          <p:cNvSpPr>
            <a:spLocks noGrp="1"/>
          </p:cNvSpPr>
          <p:nvPr>
            <p:ph idx="1"/>
          </p:nvPr>
        </p:nvSpPr>
        <p:spPr>
          <a:xfrm>
            <a:off x="355106" y="1856584"/>
            <a:ext cx="7696940" cy="3858768"/>
          </a:xfrm>
        </p:spPr>
        <p:txBody>
          <a:bodyPr>
            <a:normAutofit/>
          </a:bodyPr>
          <a:lstStyle/>
          <a:p>
            <a:pPr marL="457200" indent="-457200">
              <a:buAutoNum type="arabicPeriod"/>
            </a:pPr>
            <a:r>
              <a:rPr lang="en-CA" sz="2400" dirty="0"/>
              <a:t>Where are the majority of the viable seeds in soil stockpiles?</a:t>
            </a:r>
          </a:p>
          <a:p>
            <a:pPr marL="457200" indent="-457200">
              <a:buFont typeface="Arial" panose="020B0604020202020204" pitchFamily="34" charset="0"/>
              <a:buAutoNum type="arabicPeriod"/>
            </a:pPr>
            <a:r>
              <a:rPr lang="en-CA" sz="2400" dirty="0"/>
              <a:t>Do older stockpile plant communities closer resemble natural forest communities?</a:t>
            </a:r>
          </a:p>
          <a:p>
            <a:pPr marL="457200" indent="-457200">
              <a:buAutoNum type="arabicPeriod"/>
            </a:pPr>
            <a:r>
              <a:rPr lang="en-CA" sz="2400" dirty="0"/>
              <a:t>Does the relationship between the above ground plant community and seed bank community change with site age?</a:t>
            </a:r>
          </a:p>
        </p:txBody>
      </p:sp>
      <p:sp>
        <p:nvSpPr>
          <p:cNvPr id="4" name="Slide Number Placeholder 3">
            <a:extLst>
              <a:ext uri="{FF2B5EF4-FFF2-40B4-BE49-F238E27FC236}">
                <a16:creationId xmlns:a16="http://schemas.microsoft.com/office/drawing/2014/main" id="{2E00D4BC-61B0-4EBC-9CD3-AE13DF291BC9}"/>
              </a:ext>
            </a:extLst>
          </p:cNvPr>
          <p:cNvSpPr>
            <a:spLocks noGrp="1"/>
          </p:cNvSpPr>
          <p:nvPr>
            <p:ph type="sldNum" sz="quarter" idx="12"/>
          </p:nvPr>
        </p:nvSpPr>
        <p:spPr>
          <a:xfrm>
            <a:off x="10148934" y="6356350"/>
            <a:ext cx="1204865" cy="365125"/>
          </a:xfrm>
        </p:spPr>
        <p:txBody>
          <a:bodyPr>
            <a:normAutofit/>
          </a:bodyPr>
          <a:lstStyle/>
          <a:p>
            <a:pPr>
              <a:spcAft>
                <a:spcPts val="600"/>
              </a:spcAft>
            </a:pPr>
            <a:fld id="{81B14784-2F6D-4317-ACAA-A06AB9D771E4}" type="slidenum">
              <a:rPr lang="en-CA">
                <a:solidFill>
                  <a:schemeClr val="bg1">
                    <a:alpha val="80000"/>
                  </a:schemeClr>
                </a:solidFill>
              </a:rPr>
              <a:pPr>
                <a:spcAft>
                  <a:spcPts val="600"/>
                </a:spcAft>
              </a:pPr>
              <a:t>15</a:t>
            </a:fld>
            <a:endParaRPr lang="en-CA" dirty="0">
              <a:solidFill>
                <a:schemeClr val="bg1">
                  <a:alpha val="80000"/>
                </a:schemeClr>
              </a:solidFill>
            </a:endParaRPr>
          </a:p>
        </p:txBody>
      </p:sp>
      <p:pic>
        <p:nvPicPr>
          <p:cNvPr id="9" name="Picture 8">
            <a:extLst>
              <a:ext uri="{FF2B5EF4-FFF2-40B4-BE49-F238E27FC236}">
                <a16:creationId xmlns:a16="http://schemas.microsoft.com/office/drawing/2014/main" id="{0BDF18F7-D726-4EE1-AEDE-D0B1088647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223681" y="0"/>
            <a:ext cx="3968318" cy="4630865"/>
          </a:xfrm>
          <a:prstGeom prst="rect">
            <a:avLst/>
          </a:prstGeom>
        </p:spPr>
      </p:pic>
    </p:spTree>
    <p:extLst>
      <p:ext uri="{BB962C8B-B14F-4D97-AF65-F5344CB8AC3E}">
        <p14:creationId xmlns:p14="http://schemas.microsoft.com/office/powerpoint/2010/main" val="323171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Methods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AC1A80-9252-49EC-B1AD-B037550A4FDF}"/>
              </a:ext>
            </a:extLst>
          </p:cNvPr>
          <p:cNvSpPr txBox="1"/>
          <p:nvPr/>
        </p:nvSpPr>
        <p:spPr>
          <a:xfrm>
            <a:off x="8533398" y="2549634"/>
            <a:ext cx="36586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16A7DDF-B723-41AE-97AD-47D0780990D2}"/>
              </a:ext>
            </a:extLst>
          </p:cNvPr>
          <p:cNvSpPr txBox="1"/>
          <p:nvPr/>
        </p:nvSpPr>
        <p:spPr>
          <a:xfrm>
            <a:off x="2672179" y="3749963"/>
            <a:ext cx="626192" cy="369332"/>
          </a:xfrm>
          <a:prstGeom prst="rect">
            <a:avLst/>
          </a:prstGeom>
          <a:noFill/>
        </p:spPr>
        <p:txBody>
          <a:bodyPr wrap="square" rtlCol="0">
            <a:spAutoFit/>
          </a:bodyPr>
          <a:lstStyle/>
          <a:p>
            <a:endParaRPr lang="en-CA" dirty="0"/>
          </a:p>
        </p:txBody>
      </p:sp>
      <p:pic>
        <p:nvPicPr>
          <p:cNvPr id="14" name="Content Placeholder 13">
            <a:extLst>
              <a:ext uri="{FF2B5EF4-FFF2-40B4-BE49-F238E27FC236}">
                <a16:creationId xmlns:a16="http://schemas.microsoft.com/office/drawing/2014/main" id="{0528B6EB-F426-4905-AFD8-F21C7BFC00EF}"/>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038773" y="0"/>
            <a:ext cx="4989250" cy="6858000"/>
          </a:xfrm>
          <a:prstGeom prst="rect">
            <a:avLst/>
          </a:prstGeom>
        </p:spPr>
      </p:pic>
      <p:pic>
        <p:nvPicPr>
          <p:cNvPr id="15" name="Picture 14">
            <a:extLst>
              <a:ext uri="{FF2B5EF4-FFF2-40B4-BE49-F238E27FC236}">
                <a16:creationId xmlns:a16="http://schemas.microsoft.com/office/drawing/2014/main" id="{0665AD2E-FED5-4C0A-99B5-8E7E8472283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696688" y="3027219"/>
            <a:ext cx="281814" cy="386296"/>
          </a:xfrm>
          <a:prstGeom prst="rect">
            <a:avLst/>
          </a:prstGeom>
        </p:spPr>
      </p:pic>
      <p:sp>
        <p:nvSpPr>
          <p:cNvPr id="16" name="TextBox 15">
            <a:extLst>
              <a:ext uri="{FF2B5EF4-FFF2-40B4-BE49-F238E27FC236}">
                <a16:creationId xmlns:a16="http://schemas.microsoft.com/office/drawing/2014/main" id="{49BAFC70-6699-4FD4-AD50-FB4312D6CE14}"/>
              </a:ext>
            </a:extLst>
          </p:cNvPr>
          <p:cNvSpPr txBox="1"/>
          <p:nvPr/>
        </p:nvSpPr>
        <p:spPr>
          <a:xfrm>
            <a:off x="9392574" y="1402976"/>
            <a:ext cx="1473693" cy="369332"/>
          </a:xfrm>
          <a:prstGeom prst="rect">
            <a:avLst/>
          </a:prstGeom>
          <a:solidFill>
            <a:srgbClr val="92D050"/>
          </a:solidFill>
        </p:spPr>
        <p:txBody>
          <a:bodyPr wrap="square" rtlCol="0">
            <a:spAutoFit/>
          </a:bodyPr>
          <a:lstStyle/>
          <a:p>
            <a:pPr algn="ctr"/>
            <a:r>
              <a:rPr lang="en-CA" dirty="0"/>
              <a:t>Horizon</a:t>
            </a:r>
          </a:p>
        </p:txBody>
      </p:sp>
      <p:sp>
        <p:nvSpPr>
          <p:cNvPr id="17" name="TextBox 16">
            <a:extLst>
              <a:ext uri="{FF2B5EF4-FFF2-40B4-BE49-F238E27FC236}">
                <a16:creationId xmlns:a16="http://schemas.microsoft.com/office/drawing/2014/main" id="{397C743D-888C-43A0-A443-E9CF8266EF8C}"/>
              </a:ext>
            </a:extLst>
          </p:cNvPr>
          <p:cNvSpPr txBox="1"/>
          <p:nvPr/>
        </p:nvSpPr>
        <p:spPr>
          <a:xfrm>
            <a:off x="9933321" y="3027219"/>
            <a:ext cx="1473693" cy="369332"/>
          </a:xfrm>
          <a:prstGeom prst="rect">
            <a:avLst/>
          </a:prstGeom>
          <a:solidFill>
            <a:srgbClr val="92D050"/>
          </a:solidFill>
        </p:spPr>
        <p:txBody>
          <a:bodyPr wrap="square" rtlCol="0">
            <a:spAutoFit/>
          </a:bodyPr>
          <a:lstStyle/>
          <a:p>
            <a:pPr algn="ctr"/>
            <a:r>
              <a:rPr lang="en-CA" dirty="0"/>
              <a:t>Wolf Lake</a:t>
            </a:r>
          </a:p>
        </p:txBody>
      </p:sp>
      <p:sp>
        <p:nvSpPr>
          <p:cNvPr id="4" name="TextBox 3"/>
          <p:cNvSpPr txBox="1"/>
          <p:nvPr/>
        </p:nvSpPr>
        <p:spPr>
          <a:xfrm>
            <a:off x="368112" y="1881539"/>
            <a:ext cx="529166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2 sites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Horizon= oil sands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Wolf Lake= thermal </a:t>
            </a:r>
            <a:r>
              <a:rPr lang="en-US" sz="2800" dirty="0" err="1"/>
              <a:t>insitu</a:t>
            </a:r>
            <a:r>
              <a:rPr lang="en-US" sz="2800" dirty="0"/>
              <a:t> oil sands (cyclic steam stimulation)</a:t>
            </a:r>
          </a:p>
        </p:txBody>
      </p:sp>
    </p:spTree>
    <p:extLst>
      <p:ext uri="{BB962C8B-B14F-4D97-AF65-F5344CB8AC3E}">
        <p14:creationId xmlns:p14="http://schemas.microsoft.com/office/powerpoint/2010/main" val="2702739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19D3A91-7DBA-40B2-A376-FDF8647C544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909084" y="2720210"/>
            <a:ext cx="4344419" cy="2798169"/>
          </a:xfrm>
          <a:prstGeom prst="rect">
            <a:avLst/>
          </a:prstGeom>
        </p:spPr>
      </p:pic>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4"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Methods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AC1A80-9252-49EC-B1AD-B037550A4FDF}"/>
              </a:ext>
            </a:extLst>
          </p:cNvPr>
          <p:cNvSpPr txBox="1"/>
          <p:nvPr/>
        </p:nvSpPr>
        <p:spPr>
          <a:xfrm>
            <a:off x="8533398" y="2549634"/>
            <a:ext cx="36586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53503" y="2720210"/>
            <a:ext cx="2794966" cy="2831439"/>
          </a:xfrm>
          <a:prstGeom prst="rect">
            <a:avLst/>
          </a:prstGeom>
        </p:spPr>
      </p:pic>
      <p:sp>
        <p:nvSpPr>
          <p:cNvPr id="9" name="TextBox 8">
            <a:extLst>
              <a:ext uri="{FF2B5EF4-FFF2-40B4-BE49-F238E27FC236}">
                <a16:creationId xmlns:a16="http://schemas.microsoft.com/office/drawing/2014/main" id="{616A7DDF-B723-41AE-97AD-47D0780990D2}"/>
              </a:ext>
            </a:extLst>
          </p:cNvPr>
          <p:cNvSpPr txBox="1"/>
          <p:nvPr/>
        </p:nvSpPr>
        <p:spPr>
          <a:xfrm>
            <a:off x="2672179" y="3749963"/>
            <a:ext cx="626192" cy="369332"/>
          </a:xfrm>
          <a:prstGeom prst="rect">
            <a:avLst/>
          </a:prstGeom>
          <a:noFill/>
        </p:spPr>
        <p:txBody>
          <a:bodyPr wrap="square" rtlCol="0">
            <a:spAutoFit/>
          </a:bodyPr>
          <a:lstStyle/>
          <a:p>
            <a:endParaRPr lang="en-CA" dirty="0"/>
          </a:p>
        </p:txBody>
      </p:sp>
      <p:sp>
        <p:nvSpPr>
          <p:cNvPr id="4" name="TextBox 3"/>
          <p:cNvSpPr txBox="1"/>
          <p:nvPr/>
        </p:nvSpPr>
        <p:spPr>
          <a:xfrm>
            <a:off x="8475209" y="2269375"/>
            <a:ext cx="3436929"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4 stockpiles/ site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Each a different age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Mature sites sampled near stockpiles</a:t>
            </a:r>
          </a:p>
        </p:txBody>
      </p:sp>
    </p:spTree>
    <p:extLst>
      <p:ext uri="{BB962C8B-B14F-4D97-AF65-F5344CB8AC3E}">
        <p14:creationId xmlns:p14="http://schemas.microsoft.com/office/powerpoint/2010/main" val="262913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46A17B-37E5-4414-B0B0-C8397DCC7D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84703" y="1623456"/>
            <a:ext cx="4494231" cy="5243935"/>
          </a:xfrm>
          <a:prstGeom prst="rect">
            <a:avLst/>
          </a:prstGeom>
        </p:spPr>
      </p:pic>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4"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Methods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DAC1A80-9252-49EC-B1AD-B037550A4FDF}"/>
              </a:ext>
            </a:extLst>
          </p:cNvPr>
          <p:cNvSpPr txBox="1"/>
          <p:nvPr/>
        </p:nvSpPr>
        <p:spPr>
          <a:xfrm>
            <a:off x="8533398" y="2549634"/>
            <a:ext cx="365860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762EB1B-D857-4FFE-9649-CE81A255412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32849"/>
            <a:ext cx="6294120" cy="5225151"/>
          </a:xfrm>
          <a:prstGeom prst="rect">
            <a:avLst/>
          </a:prstGeom>
        </p:spPr>
      </p:pic>
      <p:sp>
        <p:nvSpPr>
          <p:cNvPr id="9" name="TextBox 8">
            <a:extLst>
              <a:ext uri="{FF2B5EF4-FFF2-40B4-BE49-F238E27FC236}">
                <a16:creationId xmlns:a16="http://schemas.microsoft.com/office/drawing/2014/main" id="{616A7DDF-B723-41AE-97AD-47D0780990D2}"/>
              </a:ext>
            </a:extLst>
          </p:cNvPr>
          <p:cNvSpPr txBox="1"/>
          <p:nvPr/>
        </p:nvSpPr>
        <p:spPr>
          <a:xfrm>
            <a:off x="2672179" y="3749963"/>
            <a:ext cx="626192" cy="369332"/>
          </a:xfrm>
          <a:prstGeom prst="rect">
            <a:avLst/>
          </a:prstGeom>
          <a:noFill/>
        </p:spPr>
        <p:txBody>
          <a:bodyPr wrap="square" rtlCol="0">
            <a:spAutoFit/>
          </a:bodyPr>
          <a:lstStyle/>
          <a:p>
            <a:endParaRPr lang="en-CA" dirty="0"/>
          </a:p>
        </p:txBody>
      </p:sp>
    </p:spTree>
    <p:extLst>
      <p:ext uri="{BB962C8B-B14F-4D97-AF65-F5344CB8AC3E}">
        <p14:creationId xmlns:p14="http://schemas.microsoft.com/office/powerpoint/2010/main" val="2626450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98" y="0"/>
            <a:ext cx="12302794" cy="1737511"/>
          </a:xfrm>
          <a:prstGeom prst="rect">
            <a:avLst/>
          </a:prstGeom>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28" name="Picture 4" descr="https://lh3.googleusercontent.com/h55PgnhiSZuLhiwoXXuTogH0ovtkuPuG4Ylom5n9LG3GnKP8_VNcjf2WHuUrAJglT7O639HSLSs-nijJddeP7Q7Hy3t2PgjqvcDWw2WaFCFKZE0GNJcm6ztkcrcKN880jGSlbgMnclA6J43jfyeJRP0B9Uix6ukc5mRuaGKXMqDc1YzL5jA_flyQXUg8ZXpOuZmug2HtOrHPYo_ZMEuhkDlllzVGSDwOJgVILk1z-agn_7ww-qACpkbPHaEXl7X2cfKfCwqhEFAaxwykB2K3WIinyQ34XZYWLwCD-tYEFwUWXXaBGynwZep7S1RcEGrFstsbkbjqbWg8JQpglO0pLiw0PNG7AvUS4lH7dcQOSBIqAENF3T5q0Tlt9B5WJDoKezwjXkU2f5J2bZDRuELrtBF6gT-_SnqERNXDtQNRuQJKioXDrKQWKrT8hslS83Bsv17PaSx1Bv1igC-5TN82EFaofEvu8ApcZteaeh4_TPLx6kZt_Xpxki2tAJwH3NcE9I763Ui07uQtqvSG2aGc_jV9ErON213oQngimn08q1_o1DhtrCLi_BMDsqe4bMyaiUuySRu4351ApRN7YfJHtA8YN7IEPUclBBqXZfgTY_v3WJ-YfakNubVdWQZhqMbjHvz1_0JF0qoQ0xU7uJ-ZGKxL=w727-h969-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398" y="1578369"/>
            <a:ext cx="4114800" cy="52796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26" name="Picture 2" descr="https://lh3.googleusercontent.com/lImS-LHmGWpDoZo0MzGALtdvNjyBLlXqnzaK3T2iYHQ0gm_-WMedlK3yNxoibng_4G877W7RUBkTM6Fo4d9rrTb6fcprRchdsjH6gTvd-mbJJugoKiRvStgwNOq9zIj8BUp0uZa3JssEnZEw7T-HZWj3vm-oMT4DbKQ2RVMslg1RKnKv6NbnHc3gQ4agn0FbSjkI2akTwG4lJlWKhE7gYoof-r5dIhIx14YIY71Cbxtj6M5WU3_shPJ3QRHT_0uDSyMA7nVdriOQjoQHtn3a-eUsMoghBZHiCEHWq47wzOIJ3IGWTFHN1rQM17ocgeX4uwKy0yk8aUzoaRGrCEMQyj_sLsH9wT8msHsV4PhkvjiSc-GWdcCOOewVaSxQfwGLR_K6dMLP_D7UyhvbhS1UUZgRQz6MC19TozhmSRBdcY5DFT4cweMnH7WhEcUIv8135piUyNNdFMsVQgP9eaS7axdBWeI5_ZVOKEqbRRwUAt45QMo4RxVNR6b0-tfloxU6mgIolTj9MhM91Dvu5H1Qh6pTHgHxv3z_35GO_Nd4YsXgEzyvFiXlSVYesN5h3tu6R26X8XxZa-ojuPSlYD3nusg6lFFHgDrZObbrL0xVTEe6L8rA3jyvAcadQjrhowDDD02ZMMmuX3bOCbhfF-nFkX5w=w1292-h970-no"/>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2789593" y="1583447"/>
            <a:ext cx="6745817" cy="52694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33" name="Picture 9" descr="https://lh3.googleusercontent.com/ONzljcfmI3kNeVjGh6dZ0DOfh9EuaQFbiVJQDylJ_taMyfxbFWmUXpeshTscW3iR_toniahyKq5hnarD54sHF-FXQf4bt9tirE6UAmk6IKqmLJa3H2tyDTntyvDtWusdvOEzdxUmmeklX4YqeJiLlnhqoUbadiRQHGguOGeJ7WzgASH04zmrfOQMrnpdGWvuQrqsrLx_92sML8Cu8zr45Akx9HV0ofAAHTzqOHMSgmYH7t8h6ne1YllVougj49rDMokafxRCdU-VvS6aZvt1RjYFWtY9F04kXD28hTOgLWYqMi3JsaxPQuqYb4jktdW646e826SfvefB4QR1gBA2RToUvWcuHK39hytHHrFzsknJBrK1sW8eMI62oXrN0FXweIoUy44NRAuKqXdU6tmj7LUIROIYe7RoCP3t4FkMdxjdHbUD6DuGi3aaSync4WPHpseS92zFsDeKf7wDh6OOxnpN-K-8uH-8XJppYHN2FGVfYfG5CF7GJCxSnKBrVO6lfqAIw9SMq4OCDJjWZJXIcK32qsw--R7p5lNTFtXbuiOLSCJe2HNjBQpsDD-szo_NiolIsZ2Pvq-VuaXSkcHor2nEdkVH2_O6874z3SHwILef1chL1AbRrG-FWSvE8cCxpdGyo_IRU2S6W8-73huqgYAa=w727-h969-n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49893" y="1578367"/>
            <a:ext cx="3795827" cy="526947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36" name="Picture 12" descr="https://lh3.googleusercontent.com/baMZfcU91n0IXEfZZpA0RGMJwyVc3dKMOBlblPmtWyDj7uqt0PMxsPFudFXIt9geHv45PXH8_qMl2GDN27c0J9ibe6EaH2UG5pxTd42gysIxL615-RE5RFWuSbSkrO-L7rsV6YLbkwZXe_P9DNxJtYc4ukHmzkyrrVSsT4O27tJj-j-vzwrQxDBkEk95JSb22vPvzs6kzEb-N2IiOlKc_IV826-CkJC4yDMo4VPuhE7LDwCfqOWw0vcv9b-vx3rXqLK3o0aly5zRwBs-MOX2q7oq-VuRpHvJsheN0z0ov1ycWyqUfu3i_5i6hgL7s35Pc3Mx1svGxKZCg3IMoyqUZZa1qZQvrxBKdfHrzIH89S5uGYQCYIykQTIYnLOhPTvnBSyguCxAzDPl-X4O-0XN9YjHqGK1EvrwcIusio7zhJgOSQI3Sf_CNgsVY-59HJ6EdrXA9X8oJ4dT2UpDP1iQHEQEADv_jRXwWWUPcbtDLokQ5gyzAx3ipPZVmKTlpnfDuiJN-ga0jeekMlWrS11RJU7az-QyMBsfU08-R6-mwOR1rTP2JAvFStGEq1-gUayCxkOZqTemVm27LQKPnXzcXocozwu1sHs6XpW36KTwEpUqX9Rw7OuPDgMFVIE1rFzmVPyFFvrWIZcClcMvDsQ4xw1m=w727-h969-n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538720" y="0"/>
            <a:ext cx="2184400" cy="252984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040" name="Picture 16" descr="https://lh3.googleusercontent.com/INURpAeIuMQPCCCWFay3NGmPojd5lFGqXm_Na-qzJaM0V1yKdGXh3Y-hkPU7l7FKrdXyWYfCGPZOTxTUt153AvAYwPJglOh2Zlm7lg-4l1fDRlQHDsY5oNzH_OoWEHBsZc_uuvXc81Bdk_8c9Re1FRyZwlMpG-P4bT2YCDJe6JYZmTC38jCetrE16PL5_sO12ShEfSuJeMVDbYFtBh-FZ06wQXIKynuCTJdk-z0g2m6lIeKFKweSClKeKk0RjUSLirGsGfL2VV_mK3OUSTz2HIcwlvymbyvdEwT9sn_oasNKHAfXaLrLR-cZb_TPMBFZnNz-4Y2EAdg6isFt1YZ7iBLDY73zo6m2LLkJlJXBOS2nJmjtZK9WWLSIK3gGWBj9KRbk5iFODt7adgtxshProR25L5FAIxKaRxWg9kGtt_C-ZbgWrYF47nwlbolkZcpCR3J9VLSeO9gtcmUhTjd93yB-_l8j60dGKCmRIpk7CgWxI2UQUTZc5SP2Lcqk58d18JuIQuOtPco5mlGXHs5l3vWgWfPXsW_YRA9LsW9meIWK69_5Lc58Z4i_egRAvzSLxYzt3An15TNZYSa05ivAqMWQra5XGNLsPXgiZbr4CORt1Sha0Bc6ATmtLK3ajn_3vRNRrJW3X67JYezElIdiwjmW=w727-h969-no"/>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656840" y="0"/>
            <a:ext cx="1859280" cy="28604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itle 1">
            <a:extLst>
              <a:ext uri="{FF2B5EF4-FFF2-40B4-BE49-F238E27FC236}">
                <a16:creationId xmlns:a16="http://schemas.microsoft.com/office/drawing/2014/main" id="{478AE70D-C473-4623-99F9-5AEF4C786246}"/>
              </a:ext>
            </a:extLst>
          </p:cNvPr>
          <p:cNvSpPr>
            <a:spLocks noGrp="1"/>
          </p:cNvSpPr>
          <p:nvPr>
            <p:ph type="title"/>
          </p:nvPr>
        </p:nvSpPr>
        <p:spPr>
          <a:xfrm>
            <a:off x="4673200" y="152400"/>
            <a:ext cx="2736273" cy="1017357"/>
          </a:xfrm>
          <a:solidFill>
            <a:schemeClr val="accent1">
              <a:lumMod val="40000"/>
              <a:lumOff val="60000"/>
              <a:alpha val="70000"/>
            </a:schemeClr>
          </a:solidFill>
        </p:spPr>
        <p:txBody>
          <a:bodyPr>
            <a:normAutofit/>
          </a:bodyPr>
          <a:lstStyle/>
          <a:p>
            <a:pPr algn="ctr"/>
            <a:r>
              <a:rPr lang="en-CA" sz="4000" b="1" dirty="0"/>
              <a:t>Methods</a:t>
            </a:r>
          </a:p>
        </p:txBody>
      </p:sp>
      <p:sp>
        <p:nvSpPr>
          <p:cNvPr id="2" name="Slide Number Placeholder 1"/>
          <p:cNvSpPr>
            <a:spLocks noGrp="1"/>
          </p:cNvSpPr>
          <p:nvPr>
            <p:ph type="sldNum" sz="quarter" idx="12"/>
          </p:nvPr>
        </p:nvSpPr>
        <p:spPr/>
        <p:txBody>
          <a:bodyPr/>
          <a:lstStyle/>
          <a:p>
            <a:fld id="{DB5D8AC3-AE09-4F38-97E6-155A558884DC}" type="slidenum">
              <a:rPr lang="en-US" smtClean="0">
                <a:solidFill>
                  <a:schemeClr val="bg1"/>
                </a:solidFill>
              </a:rPr>
              <a:t>19</a:t>
            </a:fld>
            <a:endParaRPr lang="en-US" dirty="0">
              <a:solidFill>
                <a:schemeClr val="bg1"/>
              </a:solidFill>
            </a:endParaRPr>
          </a:p>
        </p:txBody>
      </p:sp>
    </p:spTree>
    <p:extLst>
      <p:ext uri="{BB962C8B-B14F-4D97-AF65-F5344CB8AC3E}">
        <p14:creationId xmlns:p14="http://schemas.microsoft.com/office/powerpoint/2010/main" val="352855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Fashion Hairstyles: tree clip art image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160" y="1395668"/>
            <a:ext cx="1336291" cy="1114467"/>
          </a:xfrm>
        </p:spPr>
      </p:pic>
      <p:sp>
        <p:nvSpPr>
          <p:cNvPr id="6" name="Rectangle 5"/>
          <p:cNvSpPr/>
          <p:nvPr/>
        </p:nvSpPr>
        <p:spPr>
          <a:xfrm>
            <a:off x="12777" y="2517802"/>
            <a:ext cx="4120438" cy="1327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7" descr="Fashion Hairstyles: tree clip art im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1835" y="1383480"/>
            <a:ext cx="1336291" cy="1114467"/>
          </a:xfrm>
          <a:prstGeom prst="rect">
            <a:avLst/>
          </a:prstGeom>
        </p:spPr>
      </p:pic>
      <p:pic>
        <p:nvPicPr>
          <p:cNvPr id="11" name="Picture 10" descr="Flower clip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838" y="1851251"/>
            <a:ext cx="428610" cy="646696"/>
          </a:xfrm>
          <a:prstGeom prst="rect">
            <a:avLst/>
          </a:prstGeom>
        </p:spPr>
      </p:pic>
      <p:grpSp>
        <p:nvGrpSpPr>
          <p:cNvPr id="36" name="Group 35"/>
          <p:cNvGrpSpPr/>
          <p:nvPr/>
        </p:nvGrpSpPr>
        <p:grpSpPr>
          <a:xfrm>
            <a:off x="5072968" y="1843836"/>
            <a:ext cx="4340871" cy="1898197"/>
            <a:chOff x="5732233" y="2105526"/>
            <a:chExt cx="5457135" cy="2036783"/>
          </a:xfrm>
        </p:grpSpPr>
        <p:sp>
          <p:nvSpPr>
            <p:cNvPr id="14" name="Rectangle 13"/>
            <p:cNvSpPr/>
            <p:nvPr/>
          </p:nvSpPr>
          <p:spPr>
            <a:xfrm>
              <a:off x="5732233" y="2549675"/>
              <a:ext cx="3769894" cy="1592634"/>
            </a:xfrm>
            <a:prstGeom prst="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8610600" y="2105526"/>
              <a:ext cx="2578768" cy="15641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 name="Straight Arrow Connector 15"/>
          <p:cNvCxnSpPr/>
          <p:nvPr/>
        </p:nvCxnSpPr>
        <p:spPr>
          <a:xfrm>
            <a:off x="7622267" y="3004297"/>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8871529" y="2497947"/>
            <a:ext cx="2625096" cy="1689769"/>
            <a:chOff x="336885" y="4376462"/>
            <a:chExt cx="3599278" cy="2463886"/>
          </a:xfrm>
        </p:grpSpPr>
        <p:sp>
          <p:nvSpPr>
            <p:cNvPr id="19" name="Oval 18"/>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Clipart - Dump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26" name="Straight Arrow Connector 25"/>
          <p:cNvCxnSpPr/>
          <p:nvPr/>
        </p:nvCxnSpPr>
        <p:spPr>
          <a:xfrm>
            <a:off x="11044805" y="2872556"/>
            <a:ext cx="974742" cy="22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12016" y="3016329"/>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9127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98" y="0"/>
            <a:ext cx="12302794" cy="1737511"/>
          </a:xfrm>
          <a:prstGeom prst="rect">
            <a:avLst/>
          </a:prstGeom>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itle 1">
            <a:extLst>
              <a:ext uri="{FF2B5EF4-FFF2-40B4-BE49-F238E27FC236}">
                <a16:creationId xmlns:a16="http://schemas.microsoft.com/office/drawing/2014/main" id="{478AE70D-C473-4623-99F9-5AEF4C786246}"/>
              </a:ext>
            </a:extLst>
          </p:cNvPr>
          <p:cNvSpPr>
            <a:spLocks noGrp="1"/>
          </p:cNvSpPr>
          <p:nvPr>
            <p:ph type="title"/>
          </p:nvPr>
        </p:nvSpPr>
        <p:spPr>
          <a:xfrm>
            <a:off x="420796" y="304801"/>
            <a:ext cx="2736273" cy="1017357"/>
          </a:xfrm>
          <a:solidFill>
            <a:schemeClr val="accent1">
              <a:lumMod val="40000"/>
              <a:lumOff val="60000"/>
              <a:alpha val="70000"/>
            </a:schemeClr>
          </a:solidFill>
        </p:spPr>
        <p:txBody>
          <a:bodyPr>
            <a:normAutofit/>
          </a:bodyPr>
          <a:lstStyle/>
          <a:p>
            <a:pPr algn="ctr"/>
            <a:r>
              <a:rPr lang="en-CA" sz="4000" b="1" dirty="0"/>
              <a:t>Methods</a:t>
            </a:r>
          </a:p>
        </p:txBody>
      </p:sp>
      <p:pic>
        <p:nvPicPr>
          <p:cNvPr id="2050" name="Picture 2" descr="https://lh3.googleusercontent.com/P8z02-EJBD8s9hGh-EiWEOnTF6UhbbzON8t4cGLJ23Swv4VsUByHE9ir2VWEQG1AWp7jRFkdpAPulPPTkohp2_rpOD6IJWiS6jXJg-0ByZ68ODc1HLvzcMvDAJPalWZOooI6JQe47zU99tFg6FxLHA2jv13kz_1oZ7pzwUltRj9d9a2gEX7aaNYMZnGFD0htFfqKvXrjFfrUvvpJTVgBmkAgs3ZQfs_lPU6xgPyLX6Uf7HXA9nRVtczAiIjwEx9bZhieECsJV5hoD36XoxorDo9PPIBIjjGqh08OXBmR8RNC8eEremBgu5gw4r1cozKjaR_Rjf3N98WaiRXAkBeTH8vcbh6GF7URasAx3dDUOLAAQXxMI8sJm-T4hfhbelkZcOYNJGcHT_1E_du0FovdHnr2xUdHugsDiOMuuetJq_67Jfy0edj6RTkJr6VZ4tQbAlTIWcIfvSrdk4KtIfsWAAp8WT40_HS2fB921ZceHsFaLausnciGqSAeZFqldtXEoPtOA4o4Fk3ajJ7PGY9D2CWRXhdEf85kyFQpQwwm7IcD8mo_cDkvC06xkcCAV4KjtzqWqnKm3Xo_hKEPl9opiLs8FE07gySI6SlMLIgLovtwZVy6geVAtxMSgJV_fiWopbm2ZWUOk4GDn0sK0XtVhwdYIUxEi2M=w1342-h1006-no">
            <a:extLst>
              <a:ext uri="{FF2B5EF4-FFF2-40B4-BE49-F238E27FC236}">
                <a16:creationId xmlns:a16="http://schemas.microsoft.com/office/drawing/2014/main" id="{8C5AFE4C-B882-4C1C-A492-E12C619C094C}"/>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27286" y="1700901"/>
            <a:ext cx="6871316" cy="515092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B5D8AC3-AE09-4F38-97E6-155A558884DC}" type="slidenum">
              <a:rPr lang="en-US" smtClean="0"/>
              <a:t>20</a:t>
            </a:fld>
            <a:endParaRPr lang="en-US"/>
          </a:p>
        </p:txBody>
      </p:sp>
    </p:spTree>
    <p:extLst>
      <p:ext uri="{BB962C8B-B14F-4D97-AF65-F5344CB8AC3E}">
        <p14:creationId xmlns:p14="http://schemas.microsoft.com/office/powerpoint/2010/main" val="266092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1891484"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E0E6A9-D3B2-4F71-A6C2-1E99CEE932D2}"/>
              </a:ext>
            </a:extLst>
          </p:cNvPr>
          <p:cNvSpPr txBox="1"/>
          <p:nvPr/>
        </p:nvSpPr>
        <p:spPr>
          <a:xfrm>
            <a:off x="6270171" y="5033370"/>
            <a:ext cx="5747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54429" y="5592043"/>
            <a:ext cx="1083847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Fig. </a:t>
            </a:r>
            <a:r>
              <a:rPr lang="en-US" sz="1600" dirty="0">
                <a:solidFill>
                  <a:prstClr val="black"/>
                </a:solidFill>
                <a:latin typeface="Calibri" panose="020F0502020204030204"/>
              </a:rPr>
              <a:t>1</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Relative Seedling Abundance for stockpile (a) and mature sites (b). Different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colours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represent different functional groups. ES = early successional, LS= late successional. </a:t>
            </a:r>
          </a:p>
        </p:txBody>
      </p:sp>
      <p:pic>
        <p:nvPicPr>
          <p:cNvPr id="17" name="Picture 16">
            <a:extLst>
              <a:ext uri="{FF2B5EF4-FFF2-40B4-BE49-F238E27FC236}">
                <a16:creationId xmlns:a16="http://schemas.microsoft.com/office/drawing/2014/main" id="{7CB202AF-A0A5-4AB3-BF23-3215C9FE35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28" y="1650624"/>
            <a:ext cx="6965576" cy="3941419"/>
          </a:xfrm>
          <a:prstGeom prst="rect">
            <a:avLst/>
          </a:prstGeom>
        </p:spPr>
      </p:pic>
      <p:pic>
        <p:nvPicPr>
          <p:cNvPr id="12" name="Content Placeholder 11">
            <a:extLst>
              <a:ext uri="{FF2B5EF4-FFF2-40B4-BE49-F238E27FC236}">
                <a16:creationId xmlns:a16="http://schemas.microsoft.com/office/drawing/2014/main" id="{8466F713-52F6-4D7A-85CF-EA01B084C817}"/>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360895" y="1650624"/>
            <a:ext cx="6831106" cy="3941419"/>
          </a:xfrm>
        </p:spPr>
      </p:pic>
      <p:sp>
        <p:nvSpPr>
          <p:cNvPr id="5" name="TextBox 4">
            <a:extLst>
              <a:ext uri="{FF2B5EF4-FFF2-40B4-BE49-F238E27FC236}">
                <a16:creationId xmlns:a16="http://schemas.microsoft.com/office/drawing/2014/main" id="{A1F7EDC5-617A-494B-943D-7D833978E29F}"/>
              </a:ext>
            </a:extLst>
          </p:cNvPr>
          <p:cNvSpPr txBox="1"/>
          <p:nvPr/>
        </p:nvSpPr>
        <p:spPr>
          <a:xfrm>
            <a:off x="79899" y="1650624"/>
            <a:ext cx="443884" cy="369332"/>
          </a:xfrm>
          <a:prstGeom prst="rect">
            <a:avLst/>
          </a:prstGeom>
          <a:noFill/>
        </p:spPr>
        <p:txBody>
          <a:bodyPr wrap="square" rtlCol="0">
            <a:spAutoFit/>
          </a:bodyPr>
          <a:lstStyle/>
          <a:p>
            <a:r>
              <a:rPr lang="en-CA" dirty="0"/>
              <a:t>a)</a:t>
            </a:r>
          </a:p>
        </p:txBody>
      </p:sp>
      <p:sp>
        <p:nvSpPr>
          <p:cNvPr id="6" name="Rectangle 5"/>
          <p:cNvSpPr/>
          <p:nvPr/>
        </p:nvSpPr>
        <p:spPr>
          <a:xfrm>
            <a:off x="4006735" y="5402702"/>
            <a:ext cx="299258" cy="18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274066" y="5384927"/>
            <a:ext cx="299258" cy="189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98225" y="1899134"/>
            <a:ext cx="897774" cy="276999"/>
          </a:xfrm>
          <a:prstGeom prst="rect">
            <a:avLst/>
          </a:prstGeom>
          <a:solidFill>
            <a:schemeClr val="bg1"/>
          </a:solidFill>
        </p:spPr>
        <p:txBody>
          <a:bodyPr wrap="square" rtlCol="0">
            <a:spAutoFit/>
          </a:bodyPr>
          <a:lstStyle/>
          <a:p>
            <a:r>
              <a:rPr lang="en-US" sz="1200" dirty="0"/>
              <a:t>Litter Layer</a:t>
            </a:r>
          </a:p>
        </p:txBody>
      </p:sp>
      <p:sp>
        <p:nvSpPr>
          <p:cNvPr id="11" name="TextBox 10">
            <a:extLst>
              <a:ext uri="{FF2B5EF4-FFF2-40B4-BE49-F238E27FC236}">
                <a16:creationId xmlns:a16="http://schemas.microsoft.com/office/drawing/2014/main" id="{3D2CB9CD-0A7D-4F1F-A41F-1DEE229651E3}"/>
              </a:ext>
            </a:extLst>
          </p:cNvPr>
          <p:cNvSpPr txBox="1"/>
          <p:nvPr/>
        </p:nvSpPr>
        <p:spPr>
          <a:xfrm>
            <a:off x="5760707" y="1617460"/>
            <a:ext cx="443884" cy="369332"/>
          </a:xfrm>
          <a:prstGeom prst="rect">
            <a:avLst/>
          </a:prstGeom>
          <a:noFill/>
        </p:spPr>
        <p:txBody>
          <a:bodyPr wrap="square" rtlCol="0">
            <a:spAutoFit/>
          </a:bodyPr>
          <a:lstStyle/>
          <a:p>
            <a:r>
              <a:rPr lang="en-CA" dirty="0"/>
              <a:t>b)</a:t>
            </a:r>
          </a:p>
        </p:txBody>
      </p:sp>
    </p:spTree>
    <p:extLst>
      <p:ext uri="{BB962C8B-B14F-4D97-AF65-F5344CB8AC3E}">
        <p14:creationId xmlns:p14="http://schemas.microsoft.com/office/powerpoint/2010/main" val="371720333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1634032"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E0E6A9-D3B2-4F71-A6C2-1E99CEE932D2}"/>
              </a:ext>
            </a:extLst>
          </p:cNvPr>
          <p:cNvSpPr txBox="1"/>
          <p:nvPr/>
        </p:nvSpPr>
        <p:spPr>
          <a:xfrm>
            <a:off x="6270171" y="5033370"/>
            <a:ext cx="5747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E3FE08-F662-42C1-A655-5173D47AA549}"/>
              </a:ext>
            </a:extLst>
          </p:cNvPr>
          <p:cNvSpPr txBox="1"/>
          <p:nvPr/>
        </p:nvSpPr>
        <p:spPr>
          <a:xfrm>
            <a:off x="1923575"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Above ground</a:t>
            </a:r>
          </a:p>
        </p:txBody>
      </p:sp>
      <p:sp>
        <p:nvSpPr>
          <p:cNvPr id="14" name="TextBox 13">
            <a:extLst>
              <a:ext uri="{FF2B5EF4-FFF2-40B4-BE49-F238E27FC236}">
                <a16:creationId xmlns:a16="http://schemas.microsoft.com/office/drawing/2014/main" id="{8FFD4295-1A0D-4728-9080-C38134DE29D3}"/>
              </a:ext>
            </a:extLst>
          </p:cNvPr>
          <p:cNvSpPr txBox="1"/>
          <p:nvPr/>
        </p:nvSpPr>
        <p:spPr>
          <a:xfrm>
            <a:off x="8523946"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Seed bank</a:t>
            </a:r>
          </a:p>
        </p:txBody>
      </p:sp>
      <p:sp>
        <p:nvSpPr>
          <p:cNvPr id="4" name="TextBox 3"/>
          <p:cNvSpPr txBox="1"/>
          <p:nvPr/>
        </p:nvSpPr>
        <p:spPr>
          <a:xfrm>
            <a:off x="54429" y="5973007"/>
            <a:ext cx="120156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Fig</a:t>
            </a:r>
            <a:r>
              <a:rPr lang="en-US" sz="1600" dirty="0">
                <a:solidFill>
                  <a:prstClr val="black"/>
                </a:solidFill>
                <a:latin typeface="Calibri" panose="020F0502020204030204"/>
              </a:rPr>
              <a:t> 3</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2D NMDS of aboveground plant community functional group cover (a) and the surface seed bank functional groups (b). Color represents site name. Triangles represent mature sites and circles stockpile sites. Vectors represent the influence of functional group cover. Variance explained by 2 axes is 63% and 28% respectively.</a:t>
            </a:r>
          </a:p>
        </p:txBody>
      </p:sp>
      <p:pic>
        <p:nvPicPr>
          <p:cNvPr id="18" name="Content Placeholder 17"/>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40" t="11748" r="1851" b="693"/>
          <a:stretch/>
        </p:blipFill>
        <p:spPr>
          <a:xfrm>
            <a:off x="0" y="2278323"/>
            <a:ext cx="6471149" cy="3513624"/>
          </a:xfr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1149" y="2278322"/>
            <a:ext cx="5598931" cy="3405065"/>
          </a:xfrm>
          <a:prstGeom prst="rect">
            <a:avLst/>
          </a:prstGeom>
        </p:spPr>
      </p:pic>
      <p:sp>
        <p:nvSpPr>
          <p:cNvPr id="12" name="TextBox 11">
            <a:extLst>
              <a:ext uri="{FF2B5EF4-FFF2-40B4-BE49-F238E27FC236}">
                <a16:creationId xmlns:a16="http://schemas.microsoft.com/office/drawing/2014/main" id="{72206CE0-A155-4ABA-9BE0-0FCF9D48C61C}"/>
              </a:ext>
            </a:extLst>
          </p:cNvPr>
          <p:cNvSpPr txBox="1"/>
          <p:nvPr/>
        </p:nvSpPr>
        <p:spPr>
          <a:xfrm>
            <a:off x="79899" y="1650624"/>
            <a:ext cx="443884" cy="369332"/>
          </a:xfrm>
          <a:prstGeom prst="rect">
            <a:avLst/>
          </a:prstGeom>
          <a:noFill/>
        </p:spPr>
        <p:txBody>
          <a:bodyPr wrap="square" rtlCol="0">
            <a:spAutoFit/>
          </a:bodyPr>
          <a:lstStyle/>
          <a:p>
            <a:r>
              <a:rPr lang="en-CA" dirty="0"/>
              <a:t>a)</a:t>
            </a:r>
          </a:p>
        </p:txBody>
      </p:sp>
      <p:sp>
        <p:nvSpPr>
          <p:cNvPr id="15" name="TextBox 14">
            <a:extLst>
              <a:ext uri="{FF2B5EF4-FFF2-40B4-BE49-F238E27FC236}">
                <a16:creationId xmlns:a16="http://schemas.microsoft.com/office/drawing/2014/main" id="{8A53CF89-2DA1-4E01-97D6-15DE56511254}"/>
              </a:ext>
            </a:extLst>
          </p:cNvPr>
          <p:cNvSpPr txBox="1"/>
          <p:nvPr/>
        </p:nvSpPr>
        <p:spPr>
          <a:xfrm>
            <a:off x="6712998" y="1650624"/>
            <a:ext cx="443884" cy="369332"/>
          </a:xfrm>
          <a:prstGeom prst="rect">
            <a:avLst/>
          </a:prstGeom>
          <a:noFill/>
        </p:spPr>
        <p:txBody>
          <a:bodyPr wrap="square" rtlCol="0">
            <a:spAutoFit/>
          </a:bodyPr>
          <a:lstStyle/>
          <a:p>
            <a:r>
              <a:rPr lang="en-CA" dirty="0"/>
              <a:t>b)</a:t>
            </a:r>
          </a:p>
        </p:txBody>
      </p:sp>
    </p:spTree>
    <p:extLst>
      <p:ext uri="{BB962C8B-B14F-4D97-AF65-F5344CB8AC3E}">
        <p14:creationId xmlns:p14="http://schemas.microsoft.com/office/powerpoint/2010/main" val="17457019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1713931"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E0E6A9-D3B2-4F71-A6C2-1E99CEE932D2}"/>
              </a:ext>
            </a:extLst>
          </p:cNvPr>
          <p:cNvSpPr txBox="1"/>
          <p:nvPr/>
        </p:nvSpPr>
        <p:spPr>
          <a:xfrm>
            <a:off x="6270171" y="5033370"/>
            <a:ext cx="5747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E3FE08-F662-42C1-A655-5173D47AA549}"/>
              </a:ext>
            </a:extLst>
          </p:cNvPr>
          <p:cNvSpPr txBox="1"/>
          <p:nvPr/>
        </p:nvSpPr>
        <p:spPr>
          <a:xfrm>
            <a:off x="1923575"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Above ground</a:t>
            </a:r>
          </a:p>
        </p:txBody>
      </p:sp>
      <p:sp>
        <p:nvSpPr>
          <p:cNvPr id="14" name="TextBox 13">
            <a:extLst>
              <a:ext uri="{FF2B5EF4-FFF2-40B4-BE49-F238E27FC236}">
                <a16:creationId xmlns:a16="http://schemas.microsoft.com/office/drawing/2014/main" id="{8FFD4295-1A0D-4728-9080-C38134DE29D3}"/>
              </a:ext>
            </a:extLst>
          </p:cNvPr>
          <p:cNvSpPr txBox="1"/>
          <p:nvPr/>
        </p:nvSpPr>
        <p:spPr>
          <a:xfrm>
            <a:off x="8523946"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Seed bank</a:t>
            </a:r>
          </a:p>
        </p:txBody>
      </p:sp>
      <p:sp>
        <p:nvSpPr>
          <p:cNvPr id="4" name="TextBox 3"/>
          <p:cNvSpPr txBox="1"/>
          <p:nvPr/>
        </p:nvSpPr>
        <p:spPr>
          <a:xfrm>
            <a:off x="54429" y="5959576"/>
            <a:ext cx="12015651" cy="830997"/>
          </a:xfrm>
          <a:prstGeom prst="rect">
            <a:avLst/>
          </a:prstGeom>
          <a:noFill/>
        </p:spPr>
        <p:txBody>
          <a:bodyPr wrap="square" rtlCol="0">
            <a:spAutoFit/>
          </a:bodyPr>
          <a:lstStyle/>
          <a:p>
            <a:pPr lvl="0">
              <a:defRPr/>
            </a:pPr>
            <a:r>
              <a:rPr lang="en-US" sz="1600" dirty="0">
                <a:solidFill>
                  <a:prstClr val="black"/>
                </a:solidFill>
              </a:rPr>
              <a:t>Fig 3. 2D NMDS of aboveground plant community functional group cover (a) and the surface seed bank functional groups (b). Color represents site name. Triangles represent mature sites and circles stockpile sites. Vectors represent the influence of functional group cover. Variance explained by 2 axes is 63% and 28% respectively.</a:t>
            </a:r>
          </a:p>
        </p:txBody>
      </p:sp>
      <p:pic>
        <p:nvPicPr>
          <p:cNvPr id="18" name="Content Placeholder 17"/>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40" t="11748" r="1851" b="693"/>
          <a:stretch/>
        </p:blipFill>
        <p:spPr>
          <a:xfrm>
            <a:off x="0" y="2278323"/>
            <a:ext cx="6471149" cy="3513624"/>
          </a:xfr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1149" y="2278322"/>
            <a:ext cx="5598931" cy="3401619"/>
          </a:xfrm>
          <a:prstGeom prst="rect">
            <a:avLst/>
          </a:prstGeom>
        </p:spPr>
      </p:pic>
      <p:sp>
        <p:nvSpPr>
          <p:cNvPr id="5" name="Oval 4"/>
          <p:cNvSpPr/>
          <p:nvPr/>
        </p:nvSpPr>
        <p:spPr>
          <a:xfrm>
            <a:off x="1290320" y="2301632"/>
            <a:ext cx="3759200" cy="1269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B110EB-CAE5-401C-BF7B-B1BF5E3D3A55}"/>
              </a:ext>
            </a:extLst>
          </p:cNvPr>
          <p:cNvSpPr txBox="1"/>
          <p:nvPr/>
        </p:nvSpPr>
        <p:spPr>
          <a:xfrm>
            <a:off x="79899" y="1650624"/>
            <a:ext cx="443884" cy="369332"/>
          </a:xfrm>
          <a:prstGeom prst="rect">
            <a:avLst/>
          </a:prstGeom>
          <a:noFill/>
        </p:spPr>
        <p:txBody>
          <a:bodyPr wrap="square" rtlCol="0">
            <a:spAutoFit/>
          </a:bodyPr>
          <a:lstStyle/>
          <a:p>
            <a:r>
              <a:rPr lang="en-CA" dirty="0"/>
              <a:t>a)</a:t>
            </a:r>
          </a:p>
        </p:txBody>
      </p:sp>
      <p:sp>
        <p:nvSpPr>
          <p:cNvPr id="17" name="TextBox 16">
            <a:extLst>
              <a:ext uri="{FF2B5EF4-FFF2-40B4-BE49-F238E27FC236}">
                <a16:creationId xmlns:a16="http://schemas.microsoft.com/office/drawing/2014/main" id="{CAC7F838-B951-4FF0-B868-0908539E626A}"/>
              </a:ext>
            </a:extLst>
          </p:cNvPr>
          <p:cNvSpPr txBox="1"/>
          <p:nvPr/>
        </p:nvSpPr>
        <p:spPr>
          <a:xfrm>
            <a:off x="6713916" y="1655349"/>
            <a:ext cx="443884" cy="369332"/>
          </a:xfrm>
          <a:prstGeom prst="rect">
            <a:avLst/>
          </a:prstGeom>
          <a:noFill/>
        </p:spPr>
        <p:txBody>
          <a:bodyPr wrap="square" rtlCol="0">
            <a:spAutoFit/>
          </a:bodyPr>
          <a:lstStyle/>
          <a:p>
            <a:r>
              <a:rPr lang="en-CA" dirty="0"/>
              <a:t>b)</a:t>
            </a:r>
          </a:p>
        </p:txBody>
      </p:sp>
    </p:spTree>
    <p:extLst>
      <p:ext uri="{BB962C8B-B14F-4D97-AF65-F5344CB8AC3E}">
        <p14:creationId xmlns:p14="http://schemas.microsoft.com/office/powerpoint/2010/main" val="28550381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1713931"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E0E6A9-D3B2-4F71-A6C2-1E99CEE932D2}"/>
              </a:ext>
            </a:extLst>
          </p:cNvPr>
          <p:cNvSpPr txBox="1"/>
          <p:nvPr/>
        </p:nvSpPr>
        <p:spPr>
          <a:xfrm>
            <a:off x="6270171" y="5033370"/>
            <a:ext cx="5747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E3FE08-F662-42C1-A655-5173D47AA549}"/>
              </a:ext>
            </a:extLst>
          </p:cNvPr>
          <p:cNvSpPr txBox="1"/>
          <p:nvPr/>
        </p:nvSpPr>
        <p:spPr>
          <a:xfrm>
            <a:off x="1923575"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Above ground</a:t>
            </a:r>
          </a:p>
        </p:txBody>
      </p:sp>
      <p:sp>
        <p:nvSpPr>
          <p:cNvPr id="5" name="Oval 4"/>
          <p:cNvSpPr/>
          <p:nvPr/>
        </p:nvSpPr>
        <p:spPr>
          <a:xfrm>
            <a:off x="1290320" y="2175190"/>
            <a:ext cx="3759200" cy="1269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026" y="0"/>
            <a:ext cx="5085169" cy="6777893"/>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7339" y="1322119"/>
            <a:ext cx="6097450" cy="5498431"/>
          </a:xfrm>
          <a:prstGeom prst="rect">
            <a:avLst/>
          </a:prstGeom>
        </p:spPr>
      </p:pic>
    </p:spTree>
    <p:extLst>
      <p:ext uri="{BB962C8B-B14F-4D97-AF65-F5344CB8AC3E}">
        <p14:creationId xmlns:p14="http://schemas.microsoft.com/office/powerpoint/2010/main" val="27811390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1767197"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4E0E6A9-D3B2-4F71-A6C2-1E99CEE932D2}"/>
              </a:ext>
            </a:extLst>
          </p:cNvPr>
          <p:cNvSpPr txBox="1"/>
          <p:nvPr/>
        </p:nvSpPr>
        <p:spPr>
          <a:xfrm>
            <a:off x="6270171" y="5033370"/>
            <a:ext cx="574765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FE3FE08-F662-42C1-A655-5173D47AA549}"/>
              </a:ext>
            </a:extLst>
          </p:cNvPr>
          <p:cNvSpPr txBox="1"/>
          <p:nvPr/>
        </p:nvSpPr>
        <p:spPr>
          <a:xfrm>
            <a:off x="1923575"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Above ground</a:t>
            </a:r>
          </a:p>
        </p:txBody>
      </p:sp>
      <p:sp>
        <p:nvSpPr>
          <p:cNvPr id="14" name="TextBox 13">
            <a:extLst>
              <a:ext uri="{FF2B5EF4-FFF2-40B4-BE49-F238E27FC236}">
                <a16:creationId xmlns:a16="http://schemas.microsoft.com/office/drawing/2014/main" id="{8FFD4295-1A0D-4728-9080-C38134DE29D3}"/>
              </a:ext>
            </a:extLst>
          </p:cNvPr>
          <p:cNvSpPr txBox="1"/>
          <p:nvPr/>
        </p:nvSpPr>
        <p:spPr>
          <a:xfrm>
            <a:off x="8523946" y="1724324"/>
            <a:ext cx="408606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000" b="1" i="0" u="none" strike="noStrike" kern="1200" cap="none" spc="0" normalizeH="0" baseline="0" noProof="0" dirty="0">
                <a:ln>
                  <a:noFill/>
                </a:ln>
                <a:solidFill>
                  <a:prstClr val="black"/>
                </a:solidFill>
                <a:effectLst/>
                <a:uLnTx/>
                <a:uFillTx/>
                <a:latin typeface="Calibri" panose="020F0502020204030204"/>
                <a:ea typeface="+mn-ea"/>
                <a:cs typeface="+mn-cs"/>
              </a:rPr>
              <a:t>Seed bank</a:t>
            </a:r>
          </a:p>
        </p:txBody>
      </p:sp>
      <p:sp>
        <p:nvSpPr>
          <p:cNvPr id="4" name="TextBox 3"/>
          <p:cNvSpPr txBox="1"/>
          <p:nvPr/>
        </p:nvSpPr>
        <p:spPr>
          <a:xfrm>
            <a:off x="0" y="5866181"/>
            <a:ext cx="12137570" cy="1077218"/>
          </a:xfrm>
          <a:prstGeom prst="rect">
            <a:avLst/>
          </a:prstGeom>
          <a:noFill/>
        </p:spPr>
        <p:txBody>
          <a:bodyPr wrap="square" rtlCol="0">
            <a:spAutoFit/>
          </a:bodyPr>
          <a:lstStyle/>
          <a:p>
            <a:pPr>
              <a:defRPr/>
            </a:pPr>
            <a:r>
              <a:rPr lang="en-US" sz="1600" dirty="0">
                <a:solidFill>
                  <a:prstClr val="black"/>
                </a:solidFill>
              </a:rPr>
              <a:t>Fig 3. 2D NMDS of aboveground plant community functional group cover (a) and the surface seed bank functional groups (b). Color represents site name. Triangles represent mature sites and circles stockpile sites. Vectors represent the influence of functional group cover. Variance explained by 2 axes is 63% and 28%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Content Placeholder 17"/>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0" y="2175190"/>
            <a:ext cx="6471149" cy="3352802"/>
          </a:xfr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71149" y="2175190"/>
            <a:ext cx="5598931" cy="3352802"/>
          </a:xfrm>
          <a:prstGeom prst="rect">
            <a:avLst/>
          </a:prstGeom>
        </p:spPr>
      </p:pic>
      <p:sp>
        <p:nvSpPr>
          <p:cNvPr id="5" name="Oval 4"/>
          <p:cNvSpPr/>
          <p:nvPr/>
        </p:nvSpPr>
        <p:spPr>
          <a:xfrm>
            <a:off x="9204960" y="3901440"/>
            <a:ext cx="944880" cy="6400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14DA7AE-57F7-464A-9A6B-F7A8891D7850}"/>
              </a:ext>
            </a:extLst>
          </p:cNvPr>
          <p:cNvSpPr txBox="1"/>
          <p:nvPr/>
        </p:nvSpPr>
        <p:spPr>
          <a:xfrm>
            <a:off x="231351" y="1719353"/>
            <a:ext cx="443884" cy="369332"/>
          </a:xfrm>
          <a:prstGeom prst="rect">
            <a:avLst/>
          </a:prstGeom>
          <a:noFill/>
        </p:spPr>
        <p:txBody>
          <a:bodyPr wrap="square" rtlCol="0">
            <a:spAutoFit/>
          </a:bodyPr>
          <a:lstStyle/>
          <a:p>
            <a:r>
              <a:rPr lang="en-CA" dirty="0"/>
              <a:t>a)</a:t>
            </a:r>
          </a:p>
        </p:txBody>
      </p:sp>
      <p:sp>
        <p:nvSpPr>
          <p:cNvPr id="17" name="TextBox 16">
            <a:extLst>
              <a:ext uri="{FF2B5EF4-FFF2-40B4-BE49-F238E27FC236}">
                <a16:creationId xmlns:a16="http://schemas.microsoft.com/office/drawing/2014/main" id="{174506F8-1403-4120-A2B3-D25D40773137}"/>
              </a:ext>
            </a:extLst>
          </p:cNvPr>
          <p:cNvSpPr txBox="1"/>
          <p:nvPr/>
        </p:nvSpPr>
        <p:spPr>
          <a:xfrm>
            <a:off x="6637009" y="1713740"/>
            <a:ext cx="443884" cy="369332"/>
          </a:xfrm>
          <a:prstGeom prst="rect">
            <a:avLst/>
          </a:prstGeom>
          <a:noFill/>
        </p:spPr>
        <p:txBody>
          <a:bodyPr wrap="square" rtlCol="0">
            <a:spAutoFit/>
          </a:bodyPr>
          <a:lstStyle/>
          <a:p>
            <a:r>
              <a:rPr lang="en-CA" dirty="0"/>
              <a:t>b)</a:t>
            </a:r>
          </a:p>
        </p:txBody>
      </p:sp>
    </p:spTree>
    <p:extLst>
      <p:ext uri="{BB962C8B-B14F-4D97-AF65-F5344CB8AC3E}">
        <p14:creationId xmlns:p14="http://schemas.microsoft.com/office/powerpoint/2010/main" val="26989800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1705053" cy="1096331"/>
          </a:xfrm>
          <a:solidFill>
            <a:schemeClr val="accent1">
              <a:lumMod val="40000"/>
              <a:lumOff val="60000"/>
              <a:alpha val="70000"/>
            </a:schemeClr>
          </a:solidFill>
        </p:spPr>
        <p:txBody>
          <a:bodyPr>
            <a:normAutofit/>
          </a:bodyPr>
          <a:lstStyle/>
          <a:p>
            <a:r>
              <a:rPr lang="en-CA" sz="4000" b="1" dirty="0"/>
              <a:t>Results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5425902" y="5680236"/>
            <a:ext cx="59552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Fig</a:t>
            </a:r>
            <a:r>
              <a:rPr lang="en-US" sz="1600" dirty="0">
                <a:solidFill>
                  <a:prstClr val="black"/>
                </a:solidFill>
                <a:latin typeface="Calibri" panose="020F0502020204030204"/>
              </a:rPr>
              <a:t> 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Sorensen’s index</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per site. Species with low abundances were excluded. </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ontent Placeholder 4"/>
          <p:cNvSpPr>
            <a:spLocks noGrp="1"/>
          </p:cNvSpPr>
          <p:nvPr>
            <p:ph idx="1"/>
          </p:nvPr>
        </p:nvSpPr>
        <p:spPr>
          <a:xfrm>
            <a:off x="838199" y="1825625"/>
            <a:ext cx="5072150" cy="4351338"/>
          </a:xfrm>
        </p:spPr>
        <p:txBody>
          <a:bodyPr>
            <a:noAutofit/>
          </a:bodyPr>
          <a:lstStyle/>
          <a:p>
            <a:r>
              <a:rPr lang="en-US" dirty="0"/>
              <a:t>Sorensen’s index:</a:t>
            </a:r>
          </a:p>
          <a:p>
            <a:pPr lvl="1"/>
            <a:r>
              <a:rPr lang="en-US" sz="2800" dirty="0"/>
              <a:t>Similarity index</a:t>
            </a:r>
          </a:p>
          <a:p>
            <a:pPr lvl="1"/>
            <a:endParaRPr lang="en-US" sz="2800" dirty="0"/>
          </a:p>
          <a:p>
            <a:pPr lvl="1"/>
            <a:r>
              <a:rPr lang="en-US" sz="2800" dirty="0"/>
              <a:t>Presence/absence data</a:t>
            </a:r>
          </a:p>
          <a:p>
            <a:pPr lvl="1"/>
            <a:endParaRPr lang="en-US" sz="2800" dirty="0"/>
          </a:p>
          <a:p>
            <a:pPr lvl="1"/>
            <a:r>
              <a:rPr lang="en-US" sz="2800" dirty="0"/>
              <a:t>Between 0 and 1</a:t>
            </a:r>
          </a:p>
          <a:p>
            <a:pPr marL="457200" lvl="1" indent="0">
              <a:buNone/>
            </a:pPr>
            <a:endParaRPr lang="en-US" sz="2800" dirty="0"/>
          </a:p>
          <a:p>
            <a:pPr lvl="1"/>
            <a:r>
              <a:rPr lang="en-US" sz="2800" dirty="0"/>
              <a:t>1 = the two communities share all species</a:t>
            </a:r>
          </a:p>
          <a:p>
            <a:pPr lvl="1"/>
            <a:endParaRPr lang="en-US" sz="2800" dirty="0"/>
          </a:p>
          <a:p>
            <a:pPr lvl="1"/>
            <a:r>
              <a:rPr lang="en-US" sz="2800" dirty="0"/>
              <a:t>Excluding rare species</a:t>
            </a:r>
          </a:p>
          <a:p>
            <a:pPr lvl="1"/>
            <a:endParaRPr lang="en-US" sz="2800" dirty="0"/>
          </a:p>
          <a:p>
            <a:pPr lvl="1"/>
            <a:endParaRPr lang="en-US" sz="2800" dirty="0"/>
          </a:p>
        </p:txBody>
      </p:sp>
      <p:sp>
        <p:nvSpPr>
          <p:cNvPr id="13" name="Rectangle 12"/>
          <p:cNvSpPr/>
          <p:nvPr/>
        </p:nvSpPr>
        <p:spPr>
          <a:xfrm>
            <a:off x="7705897" y="4993556"/>
            <a:ext cx="340165" cy="22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65719" y="4989450"/>
            <a:ext cx="340165" cy="224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70173" y="1908807"/>
            <a:ext cx="6585862" cy="3680089"/>
          </a:xfrm>
          <a:prstGeom prst="rect">
            <a:avLst/>
          </a:prstGeom>
        </p:spPr>
      </p:pic>
    </p:spTree>
    <p:extLst>
      <p:ext uri="{BB962C8B-B14F-4D97-AF65-F5344CB8AC3E}">
        <p14:creationId xmlns:p14="http://schemas.microsoft.com/office/powerpoint/2010/main" val="31438540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F2DC7B-5AD7-42DA-9B0F-4CAB46CFB23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3131" y="1831177"/>
            <a:ext cx="5366657" cy="4845671"/>
          </a:xfrm>
          <a:prstGeom prst="rect">
            <a:avLst/>
          </a:prstGeom>
        </p:spPr>
      </p:pic>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4"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2708230" cy="1096331"/>
          </a:xfrm>
          <a:solidFill>
            <a:schemeClr val="accent1">
              <a:lumMod val="40000"/>
              <a:lumOff val="60000"/>
              <a:alpha val="70000"/>
            </a:schemeClr>
          </a:solidFill>
        </p:spPr>
        <p:txBody>
          <a:bodyPr>
            <a:normAutofit/>
          </a:bodyPr>
          <a:lstStyle/>
          <a:p>
            <a:r>
              <a:rPr lang="en-CA" sz="4000" b="1" dirty="0"/>
              <a:t>Conclusions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schemeClr val="bg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59D0FCF-5C60-4D3D-9984-8D11005766C4}"/>
              </a:ext>
            </a:extLst>
          </p:cNvPr>
          <p:cNvSpPr txBox="1"/>
          <p:nvPr/>
        </p:nvSpPr>
        <p:spPr>
          <a:xfrm>
            <a:off x="4593772" y="5748433"/>
            <a:ext cx="582385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90737" y="1831177"/>
            <a:ext cx="3502394" cy="4845671"/>
          </a:xfrm>
          <a:prstGeom prst="rect">
            <a:avLst/>
          </a:prstGeom>
        </p:spPr>
      </p:pic>
      <p:sp>
        <p:nvSpPr>
          <p:cNvPr id="10" name="TextBox 9"/>
          <p:cNvSpPr txBox="1"/>
          <p:nvPr/>
        </p:nvSpPr>
        <p:spPr>
          <a:xfrm>
            <a:off x="108065" y="1831177"/>
            <a:ext cx="3082672" cy="6955750"/>
          </a:xfrm>
          <a:prstGeom prst="rect">
            <a:avLst/>
          </a:prstGeom>
          <a:noFill/>
        </p:spPr>
        <p:txBody>
          <a:bodyPr wrap="square" rtlCol="0">
            <a:spAutoFit/>
          </a:bodyPr>
          <a:lstStyle/>
          <a:p>
            <a:pPr marL="285750" indent="-285750">
              <a:buFont typeface="Arial" panose="020B0604020202020204" pitchFamily="34" charset="0"/>
              <a:buChar char="•"/>
            </a:pPr>
            <a:r>
              <a:rPr lang="en-US" sz="2800" dirty="0"/>
              <a:t>Shorter stockpiles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Salvage from a shallower depth</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Planting trees/shrubs/late </a:t>
            </a:r>
            <a:r>
              <a:rPr lang="en-US" sz="2800"/>
              <a:t>successional forbs on reclamation sites</a:t>
            </a: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684275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2322579" cy="1096331"/>
          </a:xfrm>
          <a:solidFill>
            <a:schemeClr val="accent1">
              <a:lumMod val="40000"/>
              <a:lumOff val="60000"/>
              <a:alpha val="70000"/>
            </a:schemeClr>
          </a:solidFill>
        </p:spPr>
        <p:txBody>
          <a:bodyPr>
            <a:normAutofit/>
          </a:bodyPr>
          <a:lstStyle/>
          <a:p>
            <a:r>
              <a:rPr lang="en-CA" sz="4000" b="1" dirty="0"/>
              <a:t>Thank you</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9E4AD89-3DA9-4101-A8D5-2486A267B477}"/>
              </a:ext>
            </a:extLst>
          </p:cNvPr>
          <p:cNvSpPr>
            <a:spLocks noGrp="1"/>
          </p:cNvSpPr>
          <p:nvPr>
            <p:ph idx="1"/>
          </p:nvPr>
        </p:nvSpPr>
        <p:spPr>
          <a:xfrm>
            <a:off x="730942" y="5225150"/>
            <a:ext cx="4994944" cy="1208563"/>
          </a:xfrm>
        </p:spPr>
        <p:txBody>
          <a:bodyPr>
            <a:normAutofit/>
          </a:bodyPr>
          <a:lstStyle/>
          <a:p>
            <a:r>
              <a:rPr lang="en-CA" dirty="0"/>
              <a:t>Silviculture lab group</a:t>
            </a:r>
          </a:p>
          <a:p>
            <a:r>
              <a:rPr lang="en-CA" dirty="0"/>
              <a:t>Soil Biogeochemistry lab group</a:t>
            </a:r>
          </a:p>
        </p:txBody>
      </p:sp>
      <p:pic>
        <p:nvPicPr>
          <p:cNvPr id="8" name="Picture 7">
            <a:extLst>
              <a:ext uri="{FF2B5EF4-FFF2-40B4-BE49-F238E27FC236}">
                <a16:creationId xmlns:a16="http://schemas.microsoft.com/office/drawing/2014/main" id="{249E0301-1F33-401C-A81A-7F37DA8AC76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284" y="1752600"/>
            <a:ext cx="2970465" cy="3290329"/>
          </a:xfrm>
          <a:prstGeom prst="rect">
            <a:avLst/>
          </a:prstGeom>
        </p:spPr>
      </p:pic>
      <p:pic>
        <p:nvPicPr>
          <p:cNvPr id="12" name="Picture 11">
            <a:extLst>
              <a:ext uri="{FF2B5EF4-FFF2-40B4-BE49-F238E27FC236}">
                <a16:creationId xmlns:a16="http://schemas.microsoft.com/office/drawing/2014/main" id="{ED2D11E2-BDDC-49AA-8C06-F6112D5F00E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878111" y="1752589"/>
            <a:ext cx="2971800" cy="3290340"/>
          </a:xfrm>
          <a:prstGeom prst="rect">
            <a:avLst/>
          </a:prstGeom>
        </p:spPr>
      </p:pic>
      <p:pic>
        <p:nvPicPr>
          <p:cNvPr id="13" name="Picture 2" descr="https://lh3.googleusercontent.com/Ct-LCaknpNNJyu38CWt0k8HoSvS5YP-qG0aiyc6ic85S7JMGSMTqaiWAfTKi2zVcX6dMV3S9HuNsy9YziHPHUPiVP30EK86eo3grrCPqxB_qneCPC-y8RUdoRc-jel0_KhDi5IZzkcoJgi66FJ4ZBSdNzaGAKIb6Gor6F1KPi7RjpENBFIZLwPqgnyuGWdDRZ6YsQ7WVEg8ZpIyL9iW6tivcCwoAvP19ERYyGCHXt9cwHLI89zrT_4Sjxnsa-grVWYsxrB6XI5ibI0wMYqItwVQ1-_2eifZb6FOagBtnv3KD_mBjBgTAFGzWITS9JpbQu-TLtv8oaevLA3C-W5Fu4nVhs18CmpgXNA_fEsXNdKf10TiYUlUeXoWai7z5t6w02wugyKsnp5uDC86pXSuF2Bfz7quAwduY31UoZmU3tVMdXJGMnvWSfyDsTLPd6Rb05fgWCeA8tLsmDGEMSd03VrwHVvK34X3-b-0LwUwImTvsbBKGh1S-HbH7mhCOD4amro8dNb4d3siiYejnpL7tXU0XDxDkb7I9hpBbIMu8InbceGYfqoAkerDmOIk65Fs1MNZFw4EYhcM-RTejjNAJENluP88_5ZPrgFN-w0Zp4VOfDdRkp9n_wxyq5XVmNvGxhLCf6dq9_MRT-LUMtY73mSe8=w738-h983-no">
            <a:extLst>
              <a:ext uri="{FF2B5EF4-FFF2-40B4-BE49-F238E27FC236}">
                <a16:creationId xmlns:a16="http://schemas.microsoft.com/office/drawing/2014/main" id="{5FFB2871-A944-4A4D-99B7-B16577DA8509}"/>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907646" y="1752599"/>
            <a:ext cx="2970465" cy="32903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9817A604-ABC5-48DF-B62D-D7684E1DC2C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35845" y="1752599"/>
            <a:ext cx="2970466" cy="3290330"/>
          </a:xfrm>
          <a:prstGeom prst="rect">
            <a:avLst/>
          </a:prstGeom>
        </p:spPr>
      </p:pic>
      <p:pic>
        <p:nvPicPr>
          <p:cNvPr id="4" name="Picture 3">
            <a:extLst>
              <a:ext uri="{FF2B5EF4-FFF2-40B4-BE49-F238E27FC236}">
                <a16:creationId xmlns:a16="http://schemas.microsoft.com/office/drawing/2014/main" id="{EA544A63-2722-485A-9472-F552C0267D0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85959" y="5212801"/>
            <a:ext cx="1947354" cy="973677"/>
          </a:xfrm>
          <a:prstGeom prst="rect">
            <a:avLst/>
          </a:prstGeom>
        </p:spPr>
      </p:pic>
    </p:spTree>
    <p:extLst>
      <p:ext uri="{BB962C8B-B14F-4D97-AF65-F5344CB8AC3E}">
        <p14:creationId xmlns:p14="http://schemas.microsoft.com/office/powerpoint/2010/main" val="110638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6879682" cy="1096331"/>
          </a:xfrm>
          <a:solidFill>
            <a:schemeClr val="accent1">
              <a:lumMod val="40000"/>
              <a:lumOff val="60000"/>
              <a:alpha val="70000"/>
            </a:schemeClr>
          </a:solidFill>
        </p:spPr>
        <p:txBody>
          <a:bodyPr>
            <a:normAutofit/>
          </a:bodyPr>
          <a:lstStyle/>
          <a:p>
            <a:r>
              <a:rPr lang="en-CA" sz="4000" b="1" dirty="0"/>
              <a:t>Seedling abundance over time</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852864" y="1313908"/>
            <a:ext cx="8349916" cy="5464001"/>
          </a:xfrm>
        </p:spPr>
      </p:pic>
    </p:spTree>
    <p:extLst>
      <p:ext uri="{BB962C8B-B14F-4D97-AF65-F5344CB8AC3E}">
        <p14:creationId xmlns:p14="http://schemas.microsoft.com/office/powerpoint/2010/main" val="5223797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Fashion Hairstyles: tree clip art image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160" y="1395668"/>
            <a:ext cx="1336291" cy="1114467"/>
          </a:xfrm>
        </p:spPr>
      </p:pic>
      <p:sp>
        <p:nvSpPr>
          <p:cNvPr id="6" name="Rectangle 5"/>
          <p:cNvSpPr/>
          <p:nvPr/>
        </p:nvSpPr>
        <p:spPr>
          <a:xfrm>
            <a:off x="12777" y="2517802"/>
            <a:ext cx="4120438" cy="1327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7" descr="Fashion Hairstyles: tree clip art im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1835" y="1383480"/>
            <a:ext cx="1336291" cy="1114467"/>
          </a:xfrm>
          <a:prstGeom prst="rect">
            <a:avLst/>
          </a:prstGeom>
        </p:spPr>
      </p:pic>
      <p:pic>
        <p:nvPicPr>
          <p:cNvPr id="11" name="Picture 10" descr="Flower clip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838" y="1851251"/>
            <a:ext cx="428610" cy="646696"/>
          </a:xfrm>
          <a:prstGeom prst="rect">
            <a:avLst/>
          </a:prstGeom>
        </p:spPr>
      </p:pic>
      <p:grpSp>
        <p:nvGrpSpPr>
          <p:cNvPr id="36" name="Group 35"/>
          <p:cNvGrpSpPr/>
          <p:nvPr/>
        </p:nvGrpSpPr>
        <p:grpSpPr>
          <a:xfrm>
            <a:off x="5072968" y="1843836"/>
            <a:ext cx="4340871" cy="1898197"/>
            <a:chOff x="5732233" y="2105526"/>
            <a:chExt cx="5457135" cy="2036783"/>
          </a:xfrm>
        </p:grpSpPr>
        <p:sp>
          <p:nvSpPr>
            <p:cNvPr id="14" name="Rectangle 13"/>
            <p:cNvSpPr/>
            <p:nvPr/>
          </p:nvSpPr>
          <p:spPr>
            <a:xfrm>
              <a:off x="5732233" y="2549675"/>
              <a:ext cx="3769894" cy="1592634"/>
            </a:xfrm>
            <a:prstGeom prst="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8610600" y="2105526"/>
              <a:ext cx="2578768" cy="15641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 name="Straight Arrow Connector 15"/>
          <p:cNvCxnSpPr/>
          <p:nvPr/>
        </p:nvCxnSpPr>
        <p:spPr>
          <a:xfrm>
            <a:off x="7622267" y="3004297"/>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0439" y="4441101"/>
            <a:ext cx="3274474" cy="1991243"/>
            <a:chOff x="5979569" y="4443098"/>
            <a:chExt cx="3581399" cy="1913252"/>
          </a:xfrm>
        </p:grpSpPr>
        <p:sp>
          <p:nvSpPr>
            <p:cNvPr id="24" name="Oval 23"/>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nvGrpSpPr>
          <p:cNvPr id="30" name="Group 29"/>
          <p:cNvGrpSpPr/>
          <p:nvPr/>
        </p:nvGrpSpPr>
        <p:grpSpPr>
          <a:xfrm>
            <a:off x="8871529" y="2497947"/>
            <a:ext cx="2625096" cy="1689769"/>
            <a:chOff x="336885" y="4376462"/>
            <a:chExt cx="3599278" cy="2463886"/>
          </a:xfrm>
        </p:grpSpPr>
        <p:sp>
          <p:nvSpPr>
            <p:cNvPr id="19" name="Oval 18"/>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Clipart - Dump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26" name="Straight Arrow Connector 25"/>
          <p:cNvCxnSpPr/>
          <p:nvPr/>
        </p:nvCxnSpPr>
        <p:spPr>
          <a:xfrm>
            <a:off x="11044805" y="2872556"/>
            <a:ext cx="974742" cy="22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12016" y="3016329"/>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11113" y="4988030"/>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719064" y="3787250"/>
            <a:ext cx="3215137" cy="2669520"/>
            <a:chOff x="3985592" y="4281462"/>
            <a:chExt cx="3298371" cy="2440012"/>
          </a:xfrm>
        </p:grpSpPr>
        <p:pic>
          <p:nvPicPr>
            <p:cNvPr id="43" name="Picture 42"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42" name="Picture 41"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39" name="Group 38"/>
            <p:cNvGrpSpPr/>
            <p:nvPr/>
          </p:nvGrpSpPr>
          <p:grpSpPr>
            <a:xfrm>
              <a:off x="3985592" y="4841251"/>
              <a:ext cx="3298371" cy="1880223"/>
              <a:chOff x="5979569" y="4443098"/>
              <a:chExt cx="3581399" cy="1913252"/>
            </a:xfrm>
          </p:grpSpPr>
          <p:sp>
            <p:nvSpPr>
              <p:cNvPr id="40" name="Oval 39"/>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cxnSp>
        <p:nvCxnSpPr>
          <p:cNvPr id="45" name="Straight Arrow Connector 44"/>
          <p:cNvCxnSpPr/>
          <p:nvPr/>
        </p:nvCxnSpPr>
        <p:spPr>
          <a:xfrm>
            <a:off x="6495604" y="4857435"/>
            <a:ext cx="924589" cy="110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942331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4353051" cy="1096331"/>
          </a:xfrm>
          <a:solidFill>
            <a:schemeClr val="accent1">
              <a:lumMod val="40000"/>
              <a:lumOff val="60000"/>
              <a:alpha val="70000"/>
            </a:schemeClr>
          </a:solidFill>
        </p:spPr>
        <p:txBody>
          <a:bodyPr>
            <a:normAutofit fontScale="90000"/>
          </a:bodyPr>
          <a:lstStyle/>
          <a:p>
            <a:r>
              <a:rPr lang="en-CA" sz="4000" b="1" dirty="0"/>
              <a:t>Seedling abundance over time</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1190" y="1393999"/>
            <a:ext cx="8349916" cy="5464001"/>
          </a:xfr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6121" y="0"/>
            <a:ext cx="6955878" cy="6858000"/>
          </a:xfrm>
          <a:prstGeom prst="rect">
            <a:avLst/>
          </a:prstGeom>
        </p:spPr>
      </p:pic>
      <p:cxnSp>
        <p:nvCxnSpPr>
          <p:cNvPr id="6" name="Straight Arrow Connector 5"/>
          <p:cNvCxnSpPr/>
          <p:nvPr/>
        </p:nvCxnSpPr>
        <p:spPr>
          <a:xfrm flipV="1">
            <a:off x="2117558" y="1632849"/>
            <a:ext cx="4066674" cy="72534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21886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4353051" cy="1096331"/>
          </a:xfrm>
          <a:solidFill>
            <a:schemeClr val="accent1">
              <a:lumMod val="40000"/>
              <a:lumOff val="60000"/>
              <a:alpha val="70000"/>
            </a:schemeClr>
          </a:solidFill>
        </p:spPr>
        <p:txBody>
          <a:bodyPr>
            <a:normAutofit fontScale="90000"/>
          </a:bodyPr>
          <a:lstStyle/>
          <a:p>
            <a:r>
              <a:rPr lang="en-CA" sz="4000" b="1" dirty="0"/>
              <a:t>Seedling abundance over time</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p:cNvPicPr>
            <a:picLocks noGrp="1" noChangeAspect="1"/>
          </p:cNvPicPr>
          <p:nvPr>
            <p:ph idx="1"/>
          </p:nvPr>
        </p:nvPicPr>
        <p:blipFill>
          <a:blip r:embed="rId4"/>
          <a:stretch>
            <a:fillRect/>
          </a:stretch>
        </p:blipFill>
        <p:spPr>
          <a:xfrm>
            <a:off x="2267069" y="1492990"/>
            <a:ext cx="8364176" cy="5479310"/>
          </a:xfrm>
          <a:prstGeom prst="rect">
            <a:avLst/>
          </a:prstGeom>
        </p:spPr>
      </p:pic>
    </p:spTree>
    <p:extLst>
      <p:ext uri="{BB962C8B-B14F-4D97-AF65-F5344CB8AC3E}">
        <p14:creationId xmlns:p14="http://schemas.microsoft.com/office/powerpoint/2010/main" val="403717115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7" y="198329"/>
            <a:ext cx="4353051" cy="1096331"/>
          </a:xfrm>
          <a:solidFill>
            <a:schemeClr val="accent1">
              <a:lumMod val="40000"/>
              <a:lumOff val="60000"/>
              <a:alpha val="70000"/>
            </a:schemeClr>
          </a:solidFill>
        </p:spPr>
        <p:txBody>
          <a:bodyPr>
            <a:normAutofit fontScale="90000"/>
          </a:bodyPr>
          <a:lstStyle/>
          <a:p>
            <a:r>
              <a:rPr lang="en-CA" sz="4000" b="1" dirty="0"/>
              <a:t>Direct Gradient Analysis</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Content Placeholder 3"/>
          <p:cNvSpPr>
            <a:spLocks noGrp="1"/>
          </p:cNvSpPr>
          <p:nvPr>
            <p:ph idx="1"/>
          </p:nvPr>
        </p:nvSpPr>
        <p:spPr/>
        <p:txBody>
          <a:bodyPr/>
          <a:lstStyle/>
          <a:p>
            <a:endParaRPr lang="en-US" dirty="0"/>
          </a:p>
        </p:txBody>
      </p:sp>
      <p:grpSp>
        <p:nvGrpSpPr>
          <p:cNvPr id="9" name="Group 8"/>
          <p:cNvGrpSpPr/>
          <p:nvPr/>
        </p:nvGrpSpPr>
        <p:grpSpPr>
          <a:xfrm>
            <a:off x="1973444" y="1862832"/>
            <a:ext cx="8430894" cy="4071838"/>
            <a:chOff x="1649729" y="1716340"/>
            <a:chExt cx="8892540" cy="4296058"/>
          </a:xfrm>
        </p:grpSpPr>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l="324" t="13315" r="2726" b="3636"/>
            <a:stretch/>
          </p:blipFill>
          <p:spPr>
            <a:xfrm>
              <a:off x="1649729" y="1716340"/>
              <a:ext cx="8892540" cy="4296058"/>
            </a:xfrm>
            <a:prstGeom prst="rect">
              <a:avLst/>
            </a:prstGeom>
          </p:spPr>
        </p:pic>
        <p:sp>
          <p:nvSpPr>
            <p:cNvPr id="11" name="Oval 10"/>
            <p:cNvSpPr/>
            <p:nvPr/>
          </p:nvSpPr>
          <p:spPr>
            <a:xfrm>
              <a:off x="2412908" y="2600960"/>
              <a:ext cx="848452" cy="396240"/>
            </a:xfrm>
            <a:prstGeom prst="ellipse">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89605" y="2402840"/>
              <a:ext cx="848452" cy="396240"/>
            </a:xfrm>
            <a:prstGeom prst="ellipse">
              <a:avLst/>
            </a:prstGeom>
            <a:noFill/>
            <a:ln w="28575">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70780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Fashion Hairstyles: tree clip art image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160" y="1395668"/>
            <a:ext cx="1336291" cy="1114467"/>
          </a:xfrm>
        </p:spPr>
      </p:pic>
      <p:sp>
        <p:nvSpPr>
          <p:cNvPr id="6" name="Rectangle 5"/>
          <p:cNvSpPr/>
          <p:nvPr/>
        </p:nvSpPr>
        <p:spPr>
          <a:xfrm>
            <a:off x="12777" y="2517802"/>
            <a:ext cx="4120438" cy="1327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9" name="Content Placeholder 7" descr="Fashion Hairstyles: tree clip art im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1835" y="1383480"/>
            <a:ext cx="1336291" cy="1114467"/>
          </a:xfrm>
          <a:prstGeom prst="rect">
            <a:avLst/>
          </a:prstGeom>
        </p:spPr>
      </p:pic>
      <p:pic>
        <p:nvPicPr>
          <p:cNvPr id="11" name="Picture 10" descr="Flower clip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838" y="1851251"/>
            <a:ext cx="428610" cy="646696"/>
          </a:xfrm>
          <a:prstGeom prst="rect">
            <a:avLst/>
          </a:prstGeom>
        </p:spPr>
      </p:pic>
      <p:grpSp>
        <p:nvGrpSpPr>
          <p:cNvPr id="36" name="Group 35"/>
          <p:cNvGrpSpPr/>
          <p:nvPr/>
        </p:nvGrpSpPr>
        <p:grpSpPr>
          <a:xfrm>
            <a:off x="5072968" y="1843836"/>
            <a:ext cx="4340871" cy="1898197"/>
            <a:chOff x="5732233" y="2105526"/>
            <a:chExt cx="5457135" cy="2036783"/>
          </a:xfrm>
        </p:grpSpPr>
        <p:sp>
          <p:nvSpPr>
            <p:cNvPr id="14" name="Rectangle 13"/>
            <p:cNvSpPr/>
            <p:nvPr/>
          </p:nvSpPr>
          <p:spPr>
            <a:xfrm>
              <a:off x="5732233" y="2549675"/>
              <a:ext cx="3769894" cy="1592634"/>
            </a:xfrm>
            <a:prstGeom prst="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610600" y="2105526"/>
              <a:ext cx="2578768" cy="15641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p:cNvCxnSpPr/>
          <p:nvPr/>
        </p:nvCxnSpPr>
        <p:spPr>
          <a:xfrm>
            <a:off x="7622267" y="3004297"/>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0439" y="4441101"/>
            <a:ext cx="3274474" cy="1991243"/>
            <a:chOff x="5979569" y="4443098"/>
            <a:chExt cx="3581399" cy="1913252"/>
          </a:xfrm>
        </p:grpSpPr>
        <p:sp>
          <p:nvSpPr>
            <p:cNvPr id="24" name="Oval 23"/>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nvGrpSpPr>
          <p:cNvPr id="30" name="Group 29"/>
          <p:cNvGrpSpPr/>
          <p:nvPr/>
        </p:nvGrpSpPr>
        <p:grpSpPr>
          <a:xfrm>
            <a:off x="8871529" y="2497947"/>
            <a:ext cx="2625096" cy="1689769"/>
            <a:chOff x="336885" y="4376462"/>
            <a:chExt cx="3599278" cy="2463886"/>
          </a:xfrm>
        </p:grpSpPr>
        <p:sp>
          <p:nvSpPr>
            <p:cNvPr id="19" name="Oval 18"/>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lipart - Dump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26" name="Straight Arrow Connector 25"/>
          <p:cNvCxnSpPr/>
          <p:nvPr/>
        </p:nvCxnSpPr>
        <p:spPr>
          <a:xfrm>
            <a:off x="11044805" y="2872556"/>
            <a:ext cx="974742" cy="22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12016" y="3016329"/>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11113" y="4988030"/>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719064" y="3787250"/>
            <a:ext cx="3215137" cy="2669520"/>
            <a:chOff x="3985592" y="4281462"/>
            <a:chExt cx="3298371" cy="2440012"/>
          </a:xfrm>
        </p:grpSpPr>
        <p:pic>
          <p:nvPicPr>
            <p:cNvPr id="43" name="Picture 42"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42" name="Picture 41"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39" name="Group 38"/>
            <p:cNvGrpSpPr/>
            <p:nvPr/>
          </p:nvGrpSpPr>
          <p:grpSpPr>
            <a:xfrm>
              <a:off x="3985592" y="4841251"/>
              <a:ext cx="3298371" cy="1880223"/>
              <a:chOff x="5979569" y="4443098"/>
              <a:chExt cx="3581399" cy="1913252"/>
            </a:xfrm>
          </p:grpSpPr>
          <p:sp>
            <p:nvSpPr>
              <p:cNvPr id="40" name="Oval 39"/>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cxnSp>
        <p:nvCxnSpPr>
          <p:cNvPr id="45" name="Straight Arrow Connector 44"/>
          <p:cNvCxnSpPr/>
          <p:nvPr/>
        </p:nvCxnSpPr>
        <p:spPr>
          <a:xfrm>
            <a:off x="6495604" y="4857435"/>
            <a:ext cx="924589" cy="110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984020" y="4767001"/>
            <a:ext cx="2625096" cy="1689769"/>
            <a:chOff x="336885" y="4376462"/>
            <a:chExt cx="3599278" cy="2463886"/>
          </a:xfrm>
        </p:grpSpPr>
        <p:sp>
          <p:nvSpPr>
            <p:cNvPr id="47" name="Oval 46"/>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Clipart - Dump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50" name="Straight Arrow Connector 49"/>
          <p:cNvCxnSpPr/>
          <p:nvPr/>
        </p:nvCxnSpPr>
        <p:spPr>
          <a:xfrm>
            <a:off x="8920353" y="4838802"/>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9773711" y="4187716"/>
            <a:ext cx="2418289" cy="2101566"/>
            <a:chOff x="3985592" y="4281462"/>
            <a:chExt cx="3298371" cy="2440012"/>
          </a:xfrm>
        </p:grpSpPr>
        <p:pic>
          <p:nvPicPr>
            <p:cNvPr id="53" name="Picture 52" descr="Flower clip 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54" name="Picture 53" descr="Flower clip 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55" name="Group 54"/>
            <p:cNvGrpSpPr/>
            <p:nvPr/>
          </p:nvGrpSpPr>
          <p:grpSpPr>
            <a:xfrm>
              <a:off x="3985592" y="4841251"/>
              <a:ext cx="3298371" cy="1880223"/>
              <a:chOff x="5979569" y="4443098"/>
              <a:chExt cx="3581399" cy="1913252"/>
            </a:xfrm>
          </p:grpSpPr>
          <p:sp>
            <p:nvSpPr>
              <p:cNvPr id="56" name="Oval 55"/>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sp>
        <p:nvSpPr>
          <p:cNvPr id="59" name="Rectangle 58"/>
          <p:cNvSpPr/>
          <p:nvPr/>
        </p:nvSpPr>
        <p:spPr>
          <a:xfrm>
            <a:off x="9773712" y="5347920"/>
            <a:ext cx="2418288" cy="94136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05162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13" y="0"/>
            <a:ext cx="12366424" cy="1737511"/>
          </a:xfrm>
          <a:prstGeom prst="rect">
            <a:avLst/>
          </a:prstGeom>
        </p:spPr>
      </p:pic>
      <p:sp>
        <p:nvSpPr>
          <p:cNvPr id="5" name="Rectangle 4"/>
          <p:cNvSpPr/>
          <p:nvPr/>
        </p:nvSpPr>
        <p:spPr>
          <a:xfrm>
            <a:off x="-40439" y="1294660"/>
            <a:ext cx="12326650" cy="55633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Fashion Hairstyles: tree clip art image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68160" y="1395668"/>
            <a:ext cx="1336291" cy="1114467"/>
          </a:xfrm>
        </p:spPr>
      </p:pic>
      <p:sp>
        <p:nvSpPr>
          <p:cNvPr id="6" name="Rectangle 5"/>
          <p:cNvSpPr/>
          <p:nvPr/>
        </p:nvSpPr>
        <p:spPr>
          <a:xfrm>
            <a:off x="12777" y="2517802"/>
            <a:ext cx="4120438" cy="1327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7" descr="Fashion Hairstyles: tree clip art im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1835" y="1383480"/>
            <a:ext cx="1336291" cy="1114467"/>
          </a:xfrm>
          <a:prstGeom prst="rect">
            <a:avLst/>
          </a:prstGeom>
        </p:spPr>
      </p:pic>
      <p:pic>
        <p:nvPicPr>
          <p:cNvPr id="11" name="Picture 10" descr="Flower clip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8838" y="1851251"/>
            <a:ext cx="428610" cy="646696"/>
          </a:xfrm>
          <a:prstGeom prst="rect">
            <a:avLst/>
          </a:prstGeom>
        </p:spPr>
      </p:pic>
      <p:grpSp>
        <p:nvGrpSpPr>
          <p:cNvPr id="36" name="Group 35"/>
          <p:cNvGrpSpPr/>
          <p:nvPr/>
        </p:nvGrpSpPr>
        <p:grpSpPr>
          <a:xfrm>
            <a:off x="5072968" y="1843836"/>
            <a:ext cx="4340871" cy="1898197"/>
            <a:chOff x="5732233" y="2105526"/>
            <a:chExt cx="5457135" cy="2036783"/>
          </a:xfrm>
        </p:grpSpPr>
        <p:sp>
          <p:nvSpPr>
            <p:cNvPr id="14" name="Rectangle 13"/>
            <p:cNvSpPr/>
            <p:nvPr/>
          </p:nvSpPr>
          <p:spPr>
            <a:xfrm>
              <a:off x="5732233" y="2549675"/>
              <a:ext cx="3769894" cy="1592634"/>
            </a:xfrm>
            <a:prstGeom prst="rect">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p:cNvSpPr/>
            <p:nvPr/>
          </p:nvSpPr>
          <p:spPr>
            <a:xfrm>
              <a:off x="8610600" y="2105526"/>
              <a:ext cx="2578768" cy="156410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 name="Straight Arrow Connector 15"/>
          <p:cNvCxnSpPr/>
          <p:nvPr/>
        </p:nvCxnSpPr>
        <p:spPr>
          <a:xfrm>
            <a:off x="7622267" y="3004297"/>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40439" y="4441101"/>
            <a:ext cx="3274474" cy="1991243"/>
            <a:chOff x="5979569" y="4443098"/>
            <a:chExt cx="3581399" cy="1913252"/>
          </a:xfrm>
        </p:grpSpPr>
        <p:sp>
          <p:nvSpPr>
            <p:cNvPr id="24" name="Oval 23"/>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nvGrpSpPr>
          <p:cNvPr id="30" name="Group 29"/>
          <p:cNvGrpSpPr/>
          <p:nvPr/>
        </p:nvGrpSpPr>
        <p:grpSpPr>
          <a:xfrm>
            <a:off x="8871529" y="2497947"/>
            <a:ext cx="2625096" cy="1689769"/>
            <a:chOff x="336885" y="4376462"/>
            <a:chExt cx="3599278" cy="2463886"/>
          </a:xfrm>
        </p:grpSpPr>
        <p:sp>
          <p:nvSpPr>
            <p:cNvPr id="19" name="Oval 18"/>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Clipart - Dump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26" name="Straight Arrow Connector 25"/>
          <p:cNvCxnSpPr/>
          <p:nvPr/>
        </p:nvCxnSpPr>
        <p:spPr>
          <a:xfrm>
            <a:off x="11044805" y="2872556"/>
            <a:ext cx="974742" cy="22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12016" y="3016329"/>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911113" y="4988030"/>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719064" y="3787250"/>
            <a:ext cx="3215137" cy="2669520"/>
            <a:chOff x="3985592" y="4281462"/>
            <a:chExt cx="3298371" cy="2440012"/>
          </a:xfrm>
        </p:grpSpPr>
        <p:pic>
          <p:nvPicPr>
            <p:cNvPr id="43" name="Picture 42"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42" name="Picture 41" descr="Flower clip art"/>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39" name="Group 38"/>
            <p:cNvGrpSpPr/>
            <p:nvPr/>
          </p:nvGrpSpPr>
          <p:grpSpPr>
            <a:xfrm>
              <a:off x="3985592" y="4841251"/>
              <a:ext cx="3298371" cy="1880223"/>
              <a:chOff x="5979569" y="4443098"/>
              <a:chExt cx="3581399" cy="1913252"/>
            </a:xfrm>
          </p:grpSpPr>
          <p:sp>
            <p:nvSpPr>
              <p:cNvPr id="40" name="Oval 39"/>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cxnSp>
        <p:nvCxnSpPr>
          <p:cNvPr id="45" name="Straight Arrow Connector 44"/>
          <p:cNvCxnSpPr/>
          <p:nvPr/>
        </p:nvCxnSpPr>
        <p:spPr>
          <a:xfrm>
            <a:off x="6495604" y="4857435"/>
            <a:ext cx="924589" cy="1103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984020" y="4767001"/>
            <a:ext cx="2625096" cy="1689769"/>
            <a:chOff x="336885" y="4376462"/>
            <a:chExt cx="3599278" cy="2463886"/>
          </a:xfrm>
        </p:grpSpPr>
        <p:sp>
          <p:nvSpPr>
            <p:cNvPr id="47" name="Oval 46"/>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8" name="Picture 47" descr="Clipart - Dump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50" name="Straight Arrow Connector 49"/>
          <p:cNvCxnSpPr/>
          <p:nvPr/>
        </p:nvCxnSpPr>
        <p:spPr>
          <a:xfrm>
            <a:off x="8920353" y="4838802"/>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9773711" y="4187716"/>
            <a:ext cx="2418289" cy="2101566"/>
            <a:chOff x="3985592" y="4281462"/>
            <a:chExt cx="3298371" cy="2440012"/>
          </a:xfrm>
        </p:grpSpPr>
        <p:pic>
          <p:nvPicPr>
            <p:cNvPr id="53" name="Picture 52" descr="Flower clip 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54" name="Picture 53" descr="Flower clip art"/>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55" name="Group 54"/>
            <p:cNvGrpSpPr/>
            <p:nvPr/>
          </p:nvGrpSpPr>
          <p:grpSpPr>
            <a:xfrm>
              <a:off x="3985592" y="4841251"/>
              <a:ext cx="3298371" cy="1880223"/>
              <a:chOff x="5979569" y="4443098"/>
              <a:chExt cx="3581399" cy="1913252"/>
            </a:xfrm>
          </p:grpSpPr>
          <p:sp>
            <p:nvSpPr>
              <p:cNvPr id="56" name="Oval 55"/>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sp>
        <p:nvSpPr>
          <p:cNvPr id="59" name="Rectangle 58"/>
          <p:cNvSpPr/>
          <p:nvPr/>
        </p:nvSpPr>
        <p:spPr>
          <a:xfrm>
            <a:off x="9773712" y="5347920"/>
            <a:ext cx="2418288" cy="94136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2776" y="3786927"/>
            <a:ext cx="7085856" cy="279434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328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83CAB3C2-AA45-496D-9290-4DD8591812FC}"/>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558143" y="1696598"/>
            <a:ext cx="7162800" cy="5355455"/>
          </a:xfrm>
          <a:prstGeom prst="rect">
            <a:avLst/>
          </a:prstGeom>
        </p:spPr>
      </p:pic>
    </p:spTree>
    <p:extLst>
      <p:ext uri="{BB962C8B-B14F-4D97-AF65-F5344CB8AC3E}">
        <p14:creationId xmlns:p14="http://schemas.microsoft.com/office/powerpoint/2010/main" val="36721320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98" y="0"/>
            <a:ext cx="12302794" cy="1737511"/>
          </a:xfrm>
          <a:prstGeom prst="rect">
            <a:avLst/>
          </a:prstGeom>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itle 1">
            <a:extLst>
              <a:ext uri="{FF2B5EF4-FFF2-40B4-BE49-F238E27FC236}">
                <a16:creationId xmlns:a16="http://schemas.microsoft.com/office/drawing/2014/main" id="{478AE70D-C473-4623-99F9-5AEF4C786246}"/>
              </a:ext>
            </a:extLst>
          </p:cNvPr>
          <p:cNvSpPr>
            <a:spLocks noGrp="1"/>
          </p:cNvSpPr>
          <p:nvPr>
            <p:ph type="title"/>
          </p:nvPr>
        </p:nvSpPr>
        <p:spPr>
          <a:xfrm>
            <a:off x="4673200" y="152400"/>
            <a:ext cx="2736273" cy="1017357"/>
          </a:xfrm>
          <a:solidFill>
            <a:schemeClr val="accent1">
              <a:lumMod val="40000"/>
              <a:lumOff val="60000"/>
              <a:alpha val="70000"/>
            </a:schemeClr>
          </a:solidFill>
        </p:spPr>
        <p:txBody>
          <a:bodyPr>
            <a:normAutofit/>
          </a:bodyPr>
          <a:lstStyle/>
          <a:p>
            <a:pPr algn="ctr"/>
            <a:r>
              <a:rPr lang="en-CA" sz="4000" b="1" dirty="0"/>
              <a:t>Background</a:t>
            </a:r>
          </a:p>
        </p:txBody>
      </p:sp>
      <p:sp>
        <p:nvSpPr>
          <p:cNvPr id="2" name="Content Placeholder 1"/>
          <p:cNvSpPr>
            <a:spLocks noGrp="1"/>
          </p:cNvSpPr>
          <p:nvPr>
            <p:ph idx="1"/>
          </p:nvPr>
        </p:nvSpPr>
        <p:spPr>
          <a:xfrm>
            <a:off x="1089138" y="2760677"/>
            <a:ext cx="3476105" cy="3350808"/>
          </a:xfrm>
        </p:spPr>
        <p:txBody>
          <a:bodyPr>
            <a:normAutofit/>
          </a:bodyPr>
          <a:lstStyle/>
          <a:p>
            <a:pPr marL="0" indent="0">
              <a:buNone/>
            </a:pPr>
            <a:r>
              <a:rPr lang="en-US" dirty="0"/>
              <a:t>Seed density</a:t>
            </a:r>
          </a:p>
          <a:p>
            <a:pPr marL="0" indent="0">
              <a:buNone/>
            </a:pPr>
            <a:endParaRPr lang="en-US" dirty="0"/>
          </a:p>
          <a:p>
            <a:pPr marL="0" indent="0">
              <a:buNone/>
            </a:pPr>
            <a:r>
              <a:rPr lang="en-US" dirty="0"/>
              <a:t>Microbial activity</a:t>
            </a:r>
          </a:p>
          <a:p>
            <a:pPr marL="0" indent="0">
              <a:buNone/>
            </a:pPr>
            <a:endParaRPr lang="en-US" dirty="0"/>
          </a:p>
          <a:p>
            <a:pPr marL="0" indent="0">
              <a:buNone/>
            </a:pPr>
            <a:r>
              <a:rPr lang="en-US" dirty="0"/>
              <a:t>Nutrient cycling</a:t>
            </a:r>
          </a:p>
        </p:txBody>
      </p:sp>
      <p:grpSp>
        <p:nvGrpSpPr>
          <p:cNvPr id="9" name="Group 8"/>
          <p:cNvGrpSpPr/>
          <p:nvPr/>
        </p:nvGrpSpPr>
        <p:grpSpPr>
          <a:xfrm>
            <a:off x="4565243" y="2286118"/>
            <a:ext cx="7626757" cy="3682303"/>
            <a:chOff x="2435021" y="2111550"/>
            <a:chExt cx="7626757" cy="3682303"/>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35021" y="2111550"/>
              <a:ext cx="7626757" cy="3682303"/>
            </a:xfrm>
            <a:prstGeom prst="rect">
              <a:avLst/>
            </a:prstGeom>
          </p:spPr>
        </p:pic>
        <p:sp>
          <p:nvSpPr>
            <p:cNvPr id="13" name="TextBox 12">
              <a:extLst>
                <a:ext uri="{FF2B5EF4-FFF2-40B4-BE49-F238E27FC236}">
                  <a16:creationId xmlns:a16="http://schemas.microsoft.com/office/drawing/2014/main" id="{AEE4EEB8-8336-404C-8EB4-195853FAD783}"/>
                </a:ext>
              </a:extLst>
            </p:cNvPr>
            <p:cNvSpPr txBox="1"/>
            <p:nvPr/>
          </p:nvSpPr>
          <p:spPr>
            <a:xfrm>
              <a:off x="2435021" y="2650736"/>
              <a:ext cx="7038667" cy="400110"/>
            </a:xfrm>
            <a:prstGeom prst="rect">
              <a:avLst/>
            </a:prstGeom>
            <a:solidFill>
              <a:srgbClr val="3399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0" i="0" u="none" strike="noStrike" kern="0" cap="none" spc="0" normalizeH="0" baseline="0" noProof="0" dirty="0">
                  <a:ln>
                    <a:noFill/>
                  </a:ln>
                  <a:solidFill>
                    <a:prstClr val="white"/>
                  </a:solidFill>
                  <a:effectLst/>
                  <a:uLnTx/>
                  <a:uFillTx/>
                </a:rPr>
                <a:t>TOPSOIL/COVERSOIL (top 15-30cm)</a:t>
              </a:r>
            </a:p>
          </p:txBody>
        </p:sp>
        <p:sp>
          <p:nvSpPr>
            <p:cNvPr id="14" name="TextBox 13">
              <a:extLst>
                <a:ext uri="{FF2B5EF4-FFF2-40B4-BE49-F238E27FC236}">
                  <a16:creationId xmlns:a16="http://schemas.microsoft.com/office/drawing/2014/main" id="{7A0139CB-5E84-40D0-A448-377CF720FC11}"/>
                </a:ext>
              </a:extLst>
            </p:cNvPr>
            <p:cNvSpPr txBox="1"/>
            <p:nvPr/>
          </p:nvSpPr>
          <p:spPr>
            <a:xfrm>
              <a:off x="7706295" y="5311852"/>
              <a:ext cx="188322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400" b="0" i="0" u="none" strike="noStrike" kern="0" cap="none" spc="0" normalizeH="0" baseline="0" noProof="0" dirty="0">
                  <a:ln>
                    <a:noFill/>
                  </a:ln>
                  <a:solidFill>
                    <a:prstClr val="black"/>
                  </a:solidFill>
                  <a:effectLst/>
                  <a:uLnTx/>
                  <a:uFillTx/>
                </a:rPr>
                <a:t>Adapted from:</a:t>
              </a:r>
            </a:p>
          </p:txBody>
        </p:sp>
      </p:grpSp>
      <p:cxnSp>
        <p:nvCxnSpPr>
          <p:cNvPr id="15" name="Straight Arrow Connector 14"/>
          <p:cNvCxnSpPr/>
          <p:nvPr/>
        </p:nvCxnSpPr>
        <p:spPr>
          <a:xfrm flipV="1">
            <a:off x="989872" y="2760677"/>
            <a:ext cx="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989872" y="3705026"/>
            <a:ext cx="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C25D2A7-FE87-4BC8-BDE8-A26590922452}"/>
              </a:ext>
            </a:extLst>
          </p:cNvPr>
          <p:cNvCxnSpPr/>
          <p:nvPr/>
        </p:nvCxnSpPr>
        <p:spPr>
          <a:xfrm flipV="1">
            <a:off x="989872" y="4700108"/>
            <a:ext cx="0" cy="4572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fld id="{DB5D8AC3-AE09-4F38-97E6-155A558884DC}" type="slidenum">
              <a:rPr lang="en-US" smtClean="0"/>
              <a:t>7</a:t>
            </a:fld>
            <a:endParaRPr lang="en-US"/>
          </a:p>
        </p:txBody>
      </p:sp>
    </p:spTree>
    <p:extLst>
      <p:ext uri="{BB962C8B-B14F-4D97-AF65-F5344CB8AC3E}">
        <p14:creationId xmlns:p14="http://schemas.microsoft.com/office/powerpoint/2010/main" val="2260947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98" y="0"/>
            <a:ext cx="12302794" cy="1737511"/>
          </a:xfrm>
          <a:prstGeom prst="rect">
            <a:avLst/>
          </a:prstGeom>
        </p:spPr>
      </p:pic>
      <p:sp>
        <p:nvSpPr>
          <p:cNvPr id="5" name="Rectangle 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Rectangle 5"/>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6"/>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3C4043"/>
                </a:solidFill>
                <a:effectLst/>
                <a:uLnTx/>
                <a:uFillTx/>
                <a:latin typeface="Roboto"/>
                <a:ea typeface="+mn-ea"/>
                <a:cs typeface="+mn-cs"/>
              </a:rPr>
            </a:br>
            <a:endParaRPr kumimoji="0" lang="en-US" altLang="en-US" sz="1800" b="0" i="0" u="none" strike="noStrike" kern="1200" cap="none" spc="0" normalizeH="0" baseline="0" noProof="0">
              <a:ln>
                <a:noFill/>
              </a:ln>
              <a:solidFill>
                <a:srgbClr val="3C4043"/>
              </a:solidFill>
              <a:effectLst/>
              <a:uLnTx/>
              <a:uFillTx/>
              <a:latin typeface="Roboto"/>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Rectangle 10"/>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Rectangle 1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Rectangle 18"/>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Calibri" panose="020F0502020204030204"/>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Title 1">
            <a:extLst>
              <a:ext uri="{FF2B5EF4-FFF2-40B4-BE49-F238E27FC236}">
                <a16:creationId xmlns:a16="http://schemas.microsoft.com/office/drawing/2014/main" id="{478AE70D-C473-4623-99F9-5AEF4C786246}"/>
              </a:ext>
            </a:extLst>
          </p:cNvPr>
          <p:cNvSpPr>
            <a:spLocks noGrp="1"/>
          </p:cNvSpPr>
          <p:nvPr>
            <p:ph type="title"/>
          </p:nvPr>
        </p:nvSpPr>
        <p:spPr>
          <a:xfrm>
            <a:off x="4673200" y="152400"/>
            <a:ext cx="2736273" cy="1017357"/>
          </a:xfrm>
          <a:solidFill>
            <a:schemeClr val="accent1">
              <a:lumMod val="40000"/>
              <a:lumOff val="60000"/>
              <a:alpha val="70000"/>
            </a:schemeClr>
          </a:solidFill>
        </p:spPr>
        <p:txBody>
          <a:bodyPr>
            <a:normAutofit/>
          </a:bodyPr>
          <a:lstStyle/>
          <a:p>
            <a:pPr algn="ctr"/>
            <a:r>
              <a:rPr lang="en-CA" sz="4000" b="1" dirty="0"/>
              <a:t>Background</a:t>
            </a:r>
          </a:p>
        </p:txBody>
      </p:sp>
      <p:sp>
        <p:nvSpPr>
          <p:cNvPr id="2" name="Content Placeholder 1"/>
          <p:cNvSpPr>
            <a:spLocks noGrp="1"/>
          </p:cNvSpPr>
          <p:nvPr>
            <p:ph idx="1"/>
          </p:nvPr>
        </p:nvSpPr>
        <p:spPr>
          <a:xfrm>
            <a:off x="152400" y="2622351"/>
            <a:ext cx="4898994" cy="3350808"/>
          </a:xfrm>
        </p:spPr>
        <p:txBody>
          <a:bodyPr>
            <a:normAutofit/>
          </a:bodyPr>
          <a:lstStyle/>
          <a:p>
            <a:r>
              <a:rPr lang="en-US" dirty="0"/>
              <a:t>Goal is to restore to a diverse native plant community</a:t>
            </a:r>
          </a:p>
          <a:p>
            <a:pPr marL="0" indent="0">
              <a:buNone/>
            </a:pPr>
            <a:endParaRPr lang="en-US" dirty="0"/>
          </a:p>
          <a:p>
            <a:r>
              <a:rPr lang="en-US" dirty="0"/>
              <a:t>Stockpiles low in plant propagules</a:t>
            </a:r>
          </a:p>
          <a:p>
            <a:endParaRPr lang="en-US" dirty="0"/>
          </a:p>
          <a:p>
            <a:r>
              <a:rPr lang="en-US" dirty="0"/>
              <a:t>Direct placement</a:t>
            </a:r>
          </a:p>
        </p:txBody>
      </p:sp>
      <p:pic>
        <p:nvPicPr>
          <p:cNvPr id="16" name="Picture 15">
            <a:extLst>
              <a:ext uri="{FF2B5EF4-FFF2-40B4-BE49-F238E27FC236}">
                <a16:creationId xmlns:a16="http://schemas.microsoft.com/office/drawing/2014/main" id="{FCABA553-610C-499C-951E-1B9968633C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4458" y="1664925"/>
            <a:ext cx="6927542" cy="5193075"/>
          </a:xfrm>
          <a:prstGeom prst="rect">
            <a:avLst/>
          </a:prstGeom>
        </p:spPr>
      </p:pic>
      <p:sp>
        <p:nvSpPr>
          <p:cNvPr id="4" name="Slide Number Placeholder 3"/>
          <p:cNvSpPr>
            <a:spLocks noGrp="1"/>
          </p:cNvSpPr>
          <p:nvPr>
            <p:ph type="sldNum" sz="quarter" idx="12"/>
          </p:nvPr>
        </p:nvSpPr>
        <p:spPr/>
        <p:txBody>
          <a:bodyPr/>
          <a:lstStyle/>
          <a:p>
            <a:fld id="{DB5D8AC3-AE09-4F38-97E6-155A558884DC}" type="slidenum">
              <a:rPr lang="en-US" smtClean="0"/>
              <a:t>8</a:t>
            </a:fld>
            <a:endParaRPr lang="en-US"/>
          </a:p>
        </p:txBody>
      </p:sp>
    </p:spTree>
    <p:extLst>
      <p:ext uri="{BB962C8B-B14F-4D97-AF65-F5344CB8AC3E}">
        <p14:creationId xmlns:p14="http://schemas.microsoft.com/office/powerpoint/2010/main" val="67928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3.googleusercontent.com/f56JajIitGbluANM1y6HNAeUz4r_dlD0BStEWD8Te0kWWCyIusKuIPisoeC1G93aQemy3JXZcEb1iIa5XFZ1-yPgjPsBtjVgnoB-5_NgWOMSUP6IWwLgl9XnpRD2ce6IgkpwzlZY3y3qWIbSN8mUc9gSSSCDD6Su2A1PatTyVakn6J_Y9mVA31AlhKhvYOF33R8LpocccCBVZFigQBjN4hsOCVrpIcI92fK1vm8FBR03cPYCH5ZV6QXA3Efqr2QrSso3P5b3cItUNuq4aZkB118Y-bBZKIny1Bydchvd0uQrLl3q-xIcgHCv-TpdpCt8DVr8nT08gBNXRO5pAyyHmaobzzLnzMi5f_ScwBkR0KHia5suv1Nb9_hDDZiLlm3Ke_tYBcuW8MZbrNkYzc_mZvhBafqjxY691rXvHY6E_YTujxcEyahdSxMZCQVm7zMcL1IUOlq9HaYxX-kGII85FDxr0Dh2UTHoSdMgpZLAXmQKvVArGo94RMLkUgCW8sr0344JZ-YXcqoua3AcHp7iYiEvB6PuDYMi9wEAZZp5A-QKqRmayRaLm0uTcdz3NEZ1QMXcv1j4WzLORk3wU57KTO2phcINhcJx2EPslzX686tVjnsVC-IOcHbMWk4gZDqm-INicUldbpe0hMY0Y1DBhs1CfG3msSc=w706-h941-no">
            <a:extLst>
              <a:ext uri="{FF2B5EF4-FFF2-40B4-BE49-F238E27FC236}">
                <a16:creationId xmlns:a16="http://schemas.microsoft.com/office/drawing/2014/main" id="{B8E9FC72-A070-4F8E-A6EB-5469974975ED}"/>
              </a:ext>
            </a:extLst>
          </p:cNvPr>
          <p:cNvPicPr>
            <a:picLocks noChangeAspect="1" noChangeArrowheads="1"/>
          </p:cNvPicPr>
          <p:nvPr/>
        </p:nvPicPr>
        <p:blipFill rotWithShape="1">
          <a:blip r:embed="rId3" cstate="email">
            <a:alphaModFix amt="85000"/>
            <a:extLst>
              <a:ext uri="{28A0092B-C50C-407E-A947-70E740481C1C}">
                <a14:useLocalDpi xmlns:a14="http://schemas.microsoft.com/office/drawing/2010/main"/>
              </a:ext>
            </a:extLst>
          </a:blip>
          <a:srcRect/>
          <a:stretch/>
        </p:blipFill>
        <p:spPr bwMode="auto">
          <a:xfrm>
            <a:off x="0" y="0"/>
            <a:ext cx="12191999" cy="1632849"/>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8AE70D-C473-4623-99F9-5AEF4C786246}"/>
              </a:ext>
            </a:extLst>
          </p:cNvPr>
          <p:cNvSpPr>
            <a:spLocks noGrp="1"/>
          </p:cNvSpPr>
          <p:nvPr>
            <p:ph type="title"/>
          </p:nvPr>
        </p:nvSpPr>
        <p:spPr>
          <a:xfrm>
            <a:off x="736306" y="198329"/>
            <a:ext cx="2562065" cy="1096331"/>
          </a:xfrm>
          <a:solidFill>
            <a:schemeClr val="accent1">
              <a:lumMod val="40000"/>
              <a:lumOff val="60000"/>
              <a:alpha val="70000"/>
            </a:schemeClr>
          </a:solidFill>
        </p:spPr>
        <p:txBody>
          <a:bodyPr>
            <a:normAutofit/>
          </a:bodyPr>
          <a:lstStyle/>
          <a:p>
            <a:r>
              <a:rPr lang="en-CA" sz="4000" b="1" dirty="0"/>
              <a:t>Background</a:t>
            </a:r>
          </a:p>
        </p:txBody>
      </p:sp>
      <p:sp>
        <p:nvSpPr>
          <p:cNvPr id="3" name="Slide Number Placeholder 2">
            <a:extLst>
              <a:ext uri="{FF2B5EF4-FFF2-40B4-BE49-F238E27FC236}">
                <a16:creationId xmlns:a16="http://schemas.microsoft.com/office/drawing/2014/main" id="{C82564E1-F28D-48B8-8F02-A10231FB0F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B14784-2F6D-4317-ACAA-A06AB9D771E4}"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Content Placeholder 7" descr="Fashion Hairstyles: tree clip art images"/>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7181" y="2688328"/>
            <a:ext cx="1336291" cy="1114467"/>
          </a:xfrm>
        </p:spPr>
      </p:pic>
      <p:sp>
        <p:nvSpPr>
          <p:cNvPr id="6" name="Rectangle 5"/>
          <p:cNvSpPr/>
          <p:nvPr/>
        </p:nvSpPr>
        <p:spPr>
          <a:xfrm>
            <a:off x="1798" y="3810462"/>
            <a:ext cx="4120438" cy="13274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Content Placeholder 7" descr="Fashion Hairstyles: tree clip art imag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70856" y="2676140"/>
            <a:ext cx="1336291" cy="1114467"/>
          </a:xfrm>
          <a:prstGeom prst="rect">
            <a:avLst/>
          </a:prstGeom>
        </p:spPr>
      </p:pic>
      <p:pic>
        <p:nvPicPr>
          <p:cNvPr id="11" name="Picture 10" descr="Flower clip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7859" y="3143911"/>
            <a:ext cx="428610" cy="646696"/>
          </a:xfrm>
          <a:prstGeom prst="rect">
            <a:avLst/>
          </a:prstGeom>
        </p:spPr>
      </p:pic>
      <p:grpSp>
        <p:nvGrpSpPr>
          <p:cNvPr id="30" name="Group 29"/>
          <p:cNvGrpSpPr/>
          <p:nvPr/>
        </p:nvGrpSpPr>
        <p:grpSpPr>
          <a:xfrm>
            <a:off x="5242854" y="3320259"/>
            <a:ext cx="2625096" cy="1689769"/>
            <a:chOff x="336885" y="4376462"/>
            <a:chExt cx="3599278" cy="2463886"/>
          </a:xfrm>
        </p:grpSpPr>
        <p:sp>
          <p:nvSpPr>
            <p:cNvPr id="19" name="Oval 18"/>
            <p:cNvSpPr/>
            <p:nvPr/>
          </p:nvSpPr>
          <p:spPr>
            <a:xfrm>
              <a:off x="635328" y="4376462"/>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descr="Clipart - Dump Truck"/>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6885" y="5183293"/>
              <a:ext cx="3599278" cy="1657055"/>
            </a:xfrm>
            <a:prstGeom prst="rect">
              <a:avLst/>
            </a:prstGeom>
          </p:spPr>
        </p:pic>
      </p:grpSp>
      <p:cxnSp>
        <p:nvCxnSpPr>
          <p:cNvPr id="26" name="Straight Arrow Connector 25"/>
          <p:cNvCxnSpPr/>
          <p:nvPr/>
        </p:nvCxnSpPr>
        <p:spPr>
          <a:xfrm>
            <a:off x="8023180" y="4005607"/>
            <a:ext cx="974742" cy="225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122236" y="4062809"/>
            <a:ext cx="1178317" cy="120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07A9469-1387-482A-BDE6-52D5E2ABD172}"/>
              </a:ext>
            </a:extLst>
          </p:cNvPr>
          <p:cNvGrpSpPr/>
          <p:nvPr/>
        </p:nvGrpSpPr>
        <p:grpSpPr>
          <a:xfrm>
            <a:off x="9268712" y="2822812"/>
            <a:ext cx="2418289" cy="2101566"/>
            <a:chOff x="9773711" y="4187716"/>
            <a:chExt cx="2418289" cy="2101566"/>
          </a:xfrm>
        </p:grpSpPr>
        <p:grpSp>
          <p:nvGrpSpPr>
            <p:cNvPr id="52" name="Group 51"/>
            <p:cNvGrpSpPr/>
            <p:nvPr/>
          </p:nvGrpSpPr>
          <p:grpSpPr>
            <a:xfrm>
              <a:off x="9773711" y="4187716"/>
              <a:ext cx="2418289" cy="2101566"/>
              <a:chOff x="3985592" y="4281462"/>
              <a:chExt cx="3298371" cy="2440012"/>
            </a:xfrm>
          </p:grpSpPr>
          <p:pic>
            <p:nvPicPr>
              <p:cNvPr id="53" name="Picture 52" descr="Flower clip ar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57015" y="4281462"/>
                <a:ext cx="428610" cy="646696"/>
              </a:xfrm>
              <a:prstGeom prst="rect">
                <a:avLst/>
              </a:prstGeom>
            </p:spPr>
          </p:pic>
          <p:pic>
            <p:nvPicPr>
              <p:cNvPr id="54" name="Picture 53" descr="Flower clip ar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17009" y="4425146"/>
                <a:ext cx="428610" cy="646696"/>
              </a:xfrm>
              <a:prstGeom prst="rect">
                <a:avLst/>
              </a:prstGeom>
            </p:spPr>
          </p:pic>
          <p:grpSp>
            <p:nvGrpSpPr>
              <p:cNvPr id="55" name="Group 54"/>
              <p:cNvGrpSpPr/>
              <p:nvPr/>
            </p:nvGrpSpPr>
            <p:grpSpPr>
              <a:xfrm>
                <a:off x="3985592" y="4841251"/>
                <a:ext cx="3298371" cy="1880223"/>
                <a:chOff x="5979569" y="4443098"/>
                <a:chExt cx="3581399" cy="1913252"/>
              </a:xfrm>
            </p:grpSpPr>
            <p:sp>
              <p:nvSpPr>
                <p:cNvPr id="56" name="Oval 55"/>
                <p:cNvSpPr/>
                <p:nvPr/>
              </p:nvSpPr>
              <p:spPr>
                <a:xfrm>
                  <a:off x="6388258" y="4443098"/>
                  <a:ext cx="2764019" cy="1879959"/>
                </a:xfrm>
                <a:prstGeom prst="ellipse">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79569" y="5244187"/>
                  <a:ext cx="3581399" cy="1112163"/>
                </a:xfrm>
                <a:prstGeom prst="rect">
                  <a:avLst/>
                </a:prstGeom>
              </p:spPr>
            </p:pic>
          </p:grpSp>
        </p:grpSp>
        <p:sp>
          <p:nvSpPr>
            <p:cNvPr id="59" name="Rectangle 58"/>
            <p:cNvSpPr/>
            <p:nvPr/>
          </p:nvSpPr>
          <p:spPr>
            <a:xfrm>
              <a:off x="9773712" y="5347920"/>
              <a:ext cx="2418288" cy="941362"/>
            </a:xfrm>
            <a:prstGeom prst="rect">
              <a:avLst/>
            </a:prstGeom>
            <a:solidFill>
              <a:srgbClr val="996600"/>
            </a:solidFill>
            <a:ln>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TextBox 3">
            <a:extLst>
              <a:ext uri="{FF2B5EF4-FFF2-40B4-BE49-F238E27FC236}">
                <a16:creationId xmlns:a16="http://schemas.microsoft.com/office/drawing/2014/main" id="{BFE117C5-4E4D-4BD6-BECB-23297D1074C4}"/>
              </a:ext>
            </a:extLst>
          </p:cNvPr>
          <p:cNvSpPr txBox="1"/>
          <p:nvPr/>
        </p:nvSpPr>
        <p:spPr>
          <a:xfrm>
            <a:off x="4740232" y="1945682"/>
            <a:ext cx="4528480" cy="523220"/>
          </a:xfrm>
          <a:prstGeom prst="rect">
            <a:avLst/>
          </a:prstGeom>
          <a:noFill/>
        </p:spPr>
        <p:txBody>
          <a:bodyPr wrap="square" rtlCol="0">
            <a:spAutoFit/>
          </a:bodyPr>
          <a:lstStyle/>
          <a:p>
            <a:r>
              <a:rPr lang="en-CA" sz="2800" b="1" dirty="0"/>
              <a:t>Direct Placement</a:t>
            </a:r>
          </a:p>
        </p:txBody>
      </p:sp>
    </p:spTree>
    <p:extLst>
      <p:ext uri="{BB962C8B-B14F-4D97-AF65-F5344CB8AC3E}">
        <p14:creationId xmlns:p14="http://schemas.microsoft.com/office/powerpoint/2010/main" val="3234864728"/>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5905</TotalTime>
  <Words>1473</Words>
  <Application>Microsoft Office PowerPoint</Application>
  <PresentationFormat>Widescreen</PresentationFormat>
  <Paragraphs>243</Paragraphs>
  <Slides>32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Roboto</vt:lpstr>
      <vt:lpstr>Office Theme</vt:lpstr>
      <vt:lpstr>Reclamation Soil Stockpiles: What happens to the plant community?</vt:lpstr>
      <vt:lpstr>Background</vt:lpstr>
      <vt:lpstr>Background</vt:lpstr>
      <vt:lpstr>Background</vt:lpstr>
      <vt:lpstr>Background</vt:lpstr>
      <vt:lpstr>Background</vt:lpstr>
      <vt:lpstr>Background</vt:lpstr>
      <vt:lpstr>Background</vt:lpstr>
      <vt:lpstr>Background</vt:lpstr>
      <vt:lpstr>Stockpile Project</vt:lpstr>
      <vt:lpstr>PLANTS</vt:lpstr>
      <vt:lpstr>Changes due to stockpiling</vt:lpstr>
      <vt:lpstr>Changes to the seedbank</vt:lpstr>
      <vt:lpstr>What about undisturbed forests?</vt:lpstr>
      <vt:lpstr>Research Questions</vt:lpstr>
      <vt:lpstr>Methods</vt:lpstr>
      <vt:lpstr>Methods</vt:lpstr>
      <vt:lpstr>Methods</vt:lpstr>
      <vt:lpstr>Methods</vt:lpstr>
      <vt:lpstr>Methods</vt:lpstr>
      <vt:lpstr>Results</vt:lpstr>
      <vt:lpstr>Results</vt:lpstr>
      <vt:lpstr>Results</vt:lpstr>
      <vt:lpstr>Results</vt:lpstr>
      <vt:lpstr>Results</vt:lpstr>
      <vt:lpstr>Results</vt:lpstr>
      <vt:lpstr>Conclusions</vt:lpstr>
      <vt:lpstr>Thank you</vt:lpstr>
      <vt:lpstr>Seedling abundance over time</vt:lpstr>
      <vt:lpstr>Seedling abundance over time</vt:lpstr>
      <vt:lpstr>Seedling abundance over time</vt:lpstr>
      <vt:lpstr>Direct Gradient Analysis</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Reclamation Soil Stockpiles: What happens to the plant community?</dc:title>
  <dc:creator>Jenn Buss</dc:creator>
  <cp:lastModifiedBy>Kevin Wolter</cp:lastModifiedBy>
  <cp:revision>42</cp:revision>
  <dcterms:created xsi:type="dcterms:W3CDTF">2019-04-17T15:34:50Z</dcterms:created>
  <dcterms:modified xsi:type="dcterms:W3CDTF">2019-06-17T18:07:54Z</dcterms:modified>
</cp:coreProperties>
</file>