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38"/>
  </p:notesMasterIdLst>
  <p:handoutMasterIdLst>
    <p:handoutMasterId r:id="rId39"/>
  </p:handoutMasterIdLst>
  <p:sldIdLst>
    <p:sldId id="285" r:id="rId2"/>
    <p:sldId id="298" r:id="rId3"/>
    <p:sldId id="290" r:id="rId4"/>
    <p:sldId id="264" r:id="rId5"/>
    <p:sldId id="296" r:id="rId6"/>
    <p:sldId id="265" r:id="rId7"/>
    <p:sldId id="291" r:id="rId8"/>
    <p:sldId id="269" r:id="rId9"/>
    <p:sldId id="292" r:id="rId10"/>
    <p:sldId id="293" r:id="rId11"/>
    <p:sldId id="294" r:id="rId12"/>
    <p:sldId id="276" r:id="rId13"/>
    <p:sldId id="343" r:id="rId14"/>
    <p:sldId id="337" r:id="rId15"/>
    <p:sldId id="338" r:id="rId16"/>
    <p:sldId id="319" r:id="rId17"/>
    <p:sldId id="320" r:id="rId18"/>
    <p:sldId id="322" r:id="rId19"/>
    <p:sldId id="336" r:id="rId20"/>
    <p:sldId id="329" r:id="rId21"/>
    <p:sldId id="321" r:id="rId22"/>
    <p:sldId id="302" r:id="rId23"/>
    <p:sldId id="335" r:id="rId24"/>
    <p:sldId id="331" r:id="rId25"/>
    <p:sldId id="310" r:id="rId26"/>
    <p:sldId id="318" r:id="rId27"/>
    <p:sldId id="324" r:id="rId28"/>
    <p:sldId id="325" r:id="rId29"/>
    <p:sldId id="327" r:id="rId30"/>
    <p:sldId id="339" r:id="rId31"/>
    <p:sldId id="323" r:id="rId32"/>
    <p:sldId id="334" r:id="rId33"/>
    <p:sldId id="340" r:id="rId34"/>
    <p:sldId id="341" r:id="rId35"/>
    <p:sldId id="301" r:id="rId36"/>
    <p:sldId id="297" r:id="rId3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cho, Jennie" initials="BJ" lastIdx="1" clrIdx="0">
    <p:extLst>
      <p:ext uri="{19B8F6BF-5375-455C-9EA6-DF929625EA0E}">
        <p15:presenceInfo xmlns:p15="http://schemas.microsoft.com/office/powerpoint/2012/main" userId="S-1-5-21-3747266635-2301875284-2313441273-1027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1"/>
    <a:srgbClr val="66FF66"/>
    <a:srgbClr val="CC66FF"/>
    <a:srgbClr val="BEBEBE"/>
    <a:srgbClr val="D9D9D9"/>
    <a:srgbClr val="D4F1E2"/>
    <a:srgbClr val="404040"/>
    <a:srgbClr val="34473D"/>
    <a:srgbClr val="E2DFCC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0608" autoAdjust="0"/>
  </p:normalViewPr>
  <p:slideViewPr>
    <p:cSldViewPr snapToGrid="0">
      <p:cViewPr varScale="1">
        <p:scale>
          <a:sx n="100" d="100"/>
          <a:sy n="100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CF0C5-2311-46FE-A07E-18586872E1C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599C53-5748-44AA-B44D-438DADFC63FE}">
      <dgm:prSet custT="1"/>
      <dgm:spPr/>
      <dgm:t>
        <a:bodyPr/>
        <a:lstStyle/>
        <a:p>
          <a:r>
            <a:rPr lang="en-US" sz="2800" b="1"/>
            <a:t>Storms:</a:t>
          </a:r>
          <a:endParaRPr lang="en-US" sz="2800"/>
        </a:p>
      </dgm:t>
    </dgm:pt>
    <dgm:pt modelId="{5F3F5A95-F197-4CFA-81A9-A6E455D40125}" type="parTrans" cxnId="{34FEA7B6-3681-4C18-8F31-8A469623516C}">
      <dgm:prSet/>
      <dgm:spPr/>
      <dgm:t>
        <a:bodyPr/>
        <a:lstStyle/>
        <a:p>
          <a:endParaRPr lang="en-US" sz="2800"/>
        </a:p>
      </dgm:t>
    </dgm:pt>
    <dgm:pt modelId="{2E9A2558-5E64-4B23-B116-0DAD74AD1497}" type="sibTrans" cxnId="{34FEA7B6-3681-4C18-8F31-8A469623516C}">
      <dgm:prSet/>
      <dgm:spPr/>
      <dgm:t>
        <a:bodyPr/>
        <a:lstStyle/>
        <a:p>
          <a:endParaRPr lang="en-US" sz="2800"/>
        </a:p>
      </dgm:t>
    </dgm:pt>
    <dgm:pt modelId="{414332EF-F713-4F41-B0EC-646B88E9FB73}">
      <dgm:prSet custT="1"/>
      <dgm:spPr/>
      <dgm:t>
        <a:bodyPr/>
        <a:lstStyle/>
        <a:p>
          <a:r>
            <a:rPr lang="en-US" sz="2400" dirty="0"/>
            <a:t>Increase sediment transport</a:t>
          </a:r>
        </a:p>
      </dgm:t>
    </dgm:pt>
    <dgm:pt modelId="{96C8DB84-F902-454A-8AD6-824DB8F46E58}" type="parTrans" cxnId="{D62A1F17-2008-4A83-86B4-167F681F7B58}">
      <dgm:prSet/>
      <dgm:spPr/>
      <dgm:t>
        <a:bodyPr/>
        <a:lstStyle/>
        <a:p>
          <a:endParaRPr lang="en-US" sz="2800"/>
        </a:p>
      </dgm:t>
    </dgm:pt>
    <dgm:pt modelId="{B1770803-8519-4E99-B607-CE83CC73CA28}" type="sibTrans" cxnId="{D62A1F17-2008-4A83-86B4-167F681F7B58}">
      <dgm:prSet/>
      <dgm:spPr/>
      <dgm:t>
        <a:bodyPr/>
        <a:lstStyle/>
        <a:p>
          <a:endParaRPr lang="en-US" sz="2800"/>
        </a:p>
      </dgm:t>
    </dgm:pt>
    <dgm:pt modelId="{CC8CB9F0-8F0E-4C99-9E5E-D95A17D41FB9}">
      <dgm:prSet custT="1"/>
      <dgm:spPr/>
      <dgm:t>
        <a:bodyPr/>
        <a:lstStyle/>
        <a:p>
          <a:r>
            <a:rPr lang="en-US" sz="2400" dirty="0"/>
            <a:t>Lower nutrient concentrations and biofilm abundance</a:t>
          </a:r>
        </a:p>
      </dgm:t>
    </dgm:pt>
    <dgm:pt modelId="{D898FC97-A184-4D0A-B633-ADF80059A173}" type="parTrans" cxnId="{CE61D363-72C2-40E6-8362-AB59CAFC6A94}">
      <dgm:prSet/>
      <dgm:spPr/>
      <dgm:t>
        <a:bodyPr/>
        <a:lstStyle/>
        <a:p>
          <a:endParaRPr lang="en-US" sz="2800"/>
        </a:p>
      </dgm:t>
    </dgm:pt>
    <dgm:pt modelId="{DCFD1A2E-B281-4078-90F2-54C65BB8D3F1}" type="sibTrans" cxnId="{CE61D363-72C2-40E6-8362-AB59CAFC6A94}">
      <dgm:prSet/>
      <dgm:spPr/>
      <dgm:t>
        <a:bodyPr/>
        <a:lstStyle/>
        <a:p>
          <a:endParaRPr lang="en-US" sz="2800"/>
        </a:p>
      </dgm:t>
    </dgm:pt>
    <dgm:pt modelId="{36EBBD66-2D9C-4BC6-B632-9CCCCB78E368}">
      <dgm:prSet custT="1"/>
      <dgm:spPr/>
      <dgm:t>
        <a:bodyPr/>
        <a:lstStyle/>
        <a:p>
          <a:r>
            <a:rPr lang="en-US" sz="2800" b="1"/>
            <a:t>Water quality improvement:</a:t>
          </a:r>
          <a:r>
            <a:rPr lang="en-US" sz="2800"/>
            <a:t> </a:t>
          </a:r>
        </a:p>
      </dgm:t>
    </dgm:pt>
    <dgm:pt modelId="{37B9084E-17B8-43BC-A600-6BA2C58E4843}" type="parTrans" cxnId="{B7A7DEE6-C159-49FD-A543-E11F5C842802}">
      <dgm:prSet/>
      <dgm:spPr/>
      <dgm:t>
        <a:bodyPr/>
        <a:lstStyle/>
        <a:p>
          <a:endParaRPr lang="en-US" sz="2800"/>
        </a:p>
      </dgm:t>
    </dgm:pt>
    <dgm:pt modelId="{C8A90B6D-0EBD-42CC-BA81-34C53AA1AF63}" type="sibTrans" cxnId="{B7A7DEE6-C159-49FD-A543-E11F5C842802}">
      <dgm:prSet/>
      <dgm:spPr/>
      <dgm:t>
        <a:bodyPr/>
        <a:lstStyle/>
        <a:p>
          <a:endParaRPr lang="en-US" sz="2800"/>
        </a:p>
      </dgm:t>
    </dgm:pt>
    <dgm:pt modelId="{D3C4F5E4-302F-49F5-B4F3-0E90A4DB8740}">
      <dgm:prSet custT="1"/>
      <dgm:spPr/>
      <dgm:t>
        <a:bodyPr/>
        <a:lstStyle/>
        <a:p>
          <a:r>
            <a:rPr lang="en-US" sz="2400" dirty="0"/>
            <a:t>Decrease sediment transport</a:t>
          </a:r>
        </a:p>
      </dgm:t>
    </dgm:pt>
    <dgm:pt modelId="{90B03E20-CCF8-43C3-AE05-CC10D5BE961B}" type="parTrans" cxnId="{FAF1A4B5-0EC7-4127-B6EC-40885DEE24B0}">
      <dgm:prSet/>
      <dgm:spPr/>
      <dgm:t>
        <a:bodyPr/>
        <a:lstStyle/>
        <a:p>
          <a:endParaRPr lang="en-US" sz="2800"/>
        </a:p>
      </dgm:t>
    </dgm:pt>
    <dgm:pt modelId="{CF7652E8-632C-4D11-82AF-802F4C14FDC5}" type="sibTrans" cxnId="{FAF1A4B5-0EC7-4127-B6EC-40885DEE24B0}">
      <dgm:prSet/>
      <dgm:spPr/>
      <dgm:t>
        <a:bodyPr/>
        <a:lstStyle/>
        <a:p>
          <a:endParaRPr lang="en-US" sz="2800"/>
        </a:p>
      </dgm:t>
    </dgm:pt>
    <dgm:pt modelId="{448DFB6C-CCFA-48B4-B124-18D7DDB40672}">
      <dgm:prSet custT="1"/>
      <dgm:spPr/>
      <dgm:t>
        <a:bodyPr/>
        <a:lstStyle/>
        <a:p>
          <a:r>
            <a:rPr lang="en-US" sz="2400" dirty="0"/>
            <a:t>Increase biofilm abundance </a:t>
          </a:r>
        </a:p>
      </dgm:t>
    </dgm:pt>
    <dgm:pt modelId="{8FCA7EA4-20A5-4242-85E1-C2D2441EA885}" type="parTrans" cxnId="{4DDF9C5D-E045-4B1C-B178-D5315750D60B}">
      <dgm:prSet/>
      <dgm:spPr/>
      <dgm:t>
        <a:bodyPr/>
        <a:lstStyle/>
        <a:p>
          <a:endParaRPr lang="en-US" sz="2800"/>
        </a:p>
      </dgm:t>
    </dgm:pt>
    <dgm:pt modelId="{B4AD7523-587E-4D5A-9165-142FFCA9A7BB}" type="sibTrans" cxnId="{4DDF9C5D-E045-4B1C-B178-D5315750D60B}">
      <dgm:prSet/>
      <dgm:spPr/>
      <dgm:t>
        <a:bodyPr/>
        <a:lstStyle/>
        <a:p>
          <a:endParaRPr lang="en-US" sz="2800"/>
        </a:p>
      </dgm:t>
    </dgm:pt>
    <dgm:pt modelId="{40333DD1-F0F3-490B-9F94-7853F214AB59}">
      <dgm:prSet phldrT="[Text]" custT="1"/>
      <dgm:spPr/>
      <dgm:t>
        <a:bodyPr/>
        <a:lstStyle/>
        <a:p>
          <a:r>
            <a:rPr lang="en-US" sz="2400" dirty="0"/>
            <a:t>No change in nutrient concentrations</a:t>
          </a:r>
        </a:p>
      </dgm:t>
    </dgm:pt>
    <dgm:pt modelId="{E69543A6-6026-47AB-942C-DC8C2BD8443C}" type="parTrans" cxnId="{F46547BA-97D9-46C0-AA40-3D5FC1070511}">
      <dgm:prSet/>
      <dgm:spPr/>
      <dgm:t>
        <a:bodyPr/>
        <a:lstStyle/>
        <a:p>
          <a:endParaRPr lang="en-US"/>
        </a:p>
      </dgm:t>
    </dgm:pt>
    <dgm:pt modelId="{97FF48A7-4126-4731-BEC3-254A91FB515B}" type="sibTrans" cxnId="{F46547BA-97D9-46C0-AA40-3D5FC1070511}">
      <dgm:prSet/>
      <dgm:spPr/>
      <dgm:t>
        <a:bodyPr/>
        <a:lstStyle/>
        <a:p>
          <a:endParaRPr lang="en-US"/>
        </a:p>
      </dgm:t>
    </dgm:pt>
    <dgm:pt modelId="{8428C442-9291-4DCA-923E-94F63556EBCE}">
      <dgm:prSet phldrT="[Text]" custT="1"/>
      <dgm:spPr/>
      <dgm:t>
        <a:bodyPr/>
        <a:lstStyle/>
        <a:p>
          <a:r>
            <a:rPr lang="en-US" sz="2400" dirty="0"/>
            <a:t>Phosphorus unavailable in impaired zone</a:t>
          </a:r>
        </a:p>
      </dgm:t>
    </dgm:pt>
    <dgm:pt modelId="{37E89763-C8E2-4C4D-807E-5F1CD225124D}" type="parTrans" cxnId="{C7B90F26-B1DD-4393-A9CD-8A245910F7DC}">
      <dgm:prSet/>
      <dgm:spPr/>
      <dgm:t>
        <a:bodyPr/>
        <a:lstStyle/>
        <a:p>
          <a:endParaRPr lang="en-US"/>
        </a:p>
      </dgm:t>
    </dgm:pt>
    <dgm:pt modelId="{0E154C7F-4B04-43BB-A2F0-D07DBCB766C8}" type="sibTrans" cxnId="{C7B90F26-B1DD-4393-A9CD-8A245910F7DC}">
      <dgm:prSet/>
      <dgm:spPr/>
      <dgm:t>
        <a:bodyPr/>
        <a:lstStyle/>
        <a:p>
          <a:endParaRPr lang="en-US"/>
        </a:p>
      </dgm:t>
    </dgm:pt>
    <dgm:pt modelId="{1B5A0404-EA3D-49EB-8058-5B2DB1D431C2}" type="pres">
      <dgm:prSet presAssocID="{32FCF0C5-2311-46FE-A07E-18586872E1CC}" presName="linear" presStyleCnt="0">
        <dgm:presLayoutVars>
          <dgm:dir/>
          <dgm:animLvl val="lvl"/>
          <dgm:resizeHandles val="exact"/>
        </dgm:presLayoutVars>
      </dgm:prSet>
      <dgm:spPr/>
    </dgm:pt>
    <dgm:pt modelId="{12053DC5-84D1-4F9C-BCCA-0BD9F64BA573}" type="pres">
      <dgm:prSet presAssocID="{38599C53-5748-44AA-B44D-438DADFC63FE}" presName="parentLin" presStyleCnt="0"/>
      <dgm:spPr/>
    </dgm:pt>
    <dgm:pt modelId="{022344AF-BDBF-41FB-8A5A-357D3C6095BF}" type="pres">
      <dgm:prSet presAssocID="{38599C53-5748-44AA-B44D-438DADFC63FE}" presName="parentLeftMargin" presStyleLbl="node1" presStyleIdx="0" presStyleCnt="2"/>
      <dgm:spPr/>
    </dgm:pt>
    <dgm:pt modelId="{2D455274-6A46-418D-9C7A-28BE4305291A}" type="pres">
      <dgm:prSet presAssocID="{38599C53-5748-44AA-B44D-438DADFC63FE}" presName="parentText" presStyleLbl="node1" presStyleIdx="0" presStyleCnt="2" custScaleY="58684">
        <dgm:presLayoutVars>
          <dgm:chMax val="0"/>
          <dgm:bulletEnabled val="1"/>
        </dgm:presLayoutVars>
      </dgm:prSet>
      <dgm:spPr/>
    </dgm:pt>
    <dgm:pt modelId="{2401F06D-3F08-44A0-B925-BB56A15B86A2}" type="pres">
      <dgm:prSet presAssocID="{38599C53-5748-44AA-B44D-438DADFC63FE}" presName="negativeSpace" presStyleCnt="0"/>
      <dgm:spPr/>
    </dgm:pt>
    <dgm:pt modelId="{8AB95E38-D0C5-4780-B515-90B757D88C62}" type="pres">
      <dgm:prSet presAssocID="{38599C53-5748-44AA-B44D-438DADFC63FE}" presName="childText" presStyleLbl="conFgAcc1" presStyleIdx="0" presStyleCnt="2">
        <dgm:presLayoutVars>
          <dgm:bulletEnabled val="1"/>
        </dgm:presLayoutVars>
      </dgm:prSet>
      <dgm:spPr/>
    </dgm:pt>
    <dgm:pt modelId="{EC655FAF-DDC1-4B7A-9904-8EE9895E510F}" type="pres">
      <dgm:prSet presAssocID="{2E9A2558-5E64-4B23-B116-0DAD74AD1497}" presName="spaceBetweenRectangles" presStyleCnt="0"/>
      <dgm:spPr/>
    </dgm:pt>
    <dgm:pt modelId="{E5D924CF-1B65-4FDB-8095-863D0E36A787}" type="pres">
      <dgm:prSet presAssocID="{36EBBD66-2D9C-4BC6-B632-9CCCCB78E368}" presName="parentLin" presStyleCnt="0"/>
      <dgm:spPr/>
    </dgm:pt>
    <dgm:pt modelId="{8D8C653A-6F32-4802-B1DD-C42669ED0C8E}" type="pres">
      <dgm:prSet presAssocID="{36EBBD66-2D9C-4BC6-B632-9CCCCB78E368}" presName="parentLeftMargin" presStyleLbl="node1" presStyleIdx="0" presStyleCnt="2"/>
      <dgm:spPr/>
    </dgm:pt>
    <dgm:pt modelId="{48EF34C8-2FCA-4098-9519-3A7387564CAE}" type="pres">
      <dgm:prSet presAssocID="{36EBBD66-2D9C-4BC6-B632-9CCCCB78E368}" presName="parentText" presStyleLbl="node1" presStyleIdx="1" presStyleCnt="2" custScaleY="58615">
        <dgm:presLayoutVars>
          <dgm:chMax val="0"/>
          <dgm:bulletEnabled val="1"/>
        </dgm:presLayoutVars>
      </dgm:prSet>
      <dgm:spPr/>
    </dgm:pt>
    <dgm:pt modelId="{61B9EF8B-729F-4000-80B5-8E5D19022E84}" type="pres">
      <dgm:prSet presAssocID="{36EBBD66-2D9C-4BC6-B632-9CCCCB78E368}" presName="negativeSpace" presStyleCnt="0"/>
      <dgm:spPr/>
    </dgm:pt>
    <dgm:pt modelId="{3D74C6C4-17F4-4993-AE84-68DF6CFA9AA8}" type="pres">
      <dgm:prSet presAssocID="{36EBBD66-2D9C-4BC6-B632-9CCCCB78E36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8054408-9ADB-4E2C-A3E1-3920CB632CAC}" type="presOf" srcId="{40333DD1-F0F3-490B-9F94-7853F214AB59}" destId="{3D74C6C4-17F4-4993-AE84-68DF6CFA9AA8}" srcOrd="0" destOrd="2" presId="urn:microsoft.com/office/officeart/2005/8/layout/list1"/>
    <dgm:cxn modelId="{8B3AE20A-09B7-4708-A009-E0041762314C}" type="presOf" srcId="{38599C53-5748-44AA-B44D-438DADFC63FE}" destId="{2D455274-6A46-418D-9C7A-28BE4305291A}" srcOrd="1" destOrd="0" presId="urn:microsoft.com/office/officeart/2005/8/layout/list1"/>
    <dgm:cxn modelId="{D62A1F17-2008-4A83-86B4-167F681F7B58}" srcId="{38599C53-5748-44AA-B44D-438DADFC63FE}" destId="{414332EF-F713-4F41-B0EC-646B88E9FB73}" srcOrd="0" destOrd="0" parTransId="{96C8DB84-F902-454A-8AD6-824DB8F46E58}" sibTransId="{B1770803-8519-4E99-B607-CE83CC73CA28}"/>
    <dgm:cxn modelId="{BED05924-D320-4A9B-A7E7-0902B9D20909}" type="presOf" srcId="{414332EF-F713-4F41-B0EC-646B88E9FB73}" destId="{8AB95E38-D0C5-4780-B515-90B757D88C62}" srcOrd="0" destOrd="0" presId="urn:microsoft.com/office/officeart/2005/8/layout/list1"/>
    <dgm:cxn modelId="{C7B90F26-B1DD-4393-A9CD-8A245910F7DC}" srcId="{40333DD1-F0F3-490B-9F94-7853F214AB59}" destId="{8428C442-9291-4DCA-923E-94F63556EBCE}" srcOrd="0" destOrd="0" parTransId="{37E89763-C8E2-4C4D-807E-5F1CD225124D}" sibTransId="{0E154C7F-4B04-43BB-A2F0-D07DBCB766C8}"/>
    <dgm:cxn modelId="{ECD4D32D-94F8-4BED-8E8D-B7DE45365DE8}" type="presOf" srcId="{8428C442-9291-4DCA-923E-94F63556EBCE}" destId="{3D74C6C4-17F4-4993-AE84-68DF6CFA9AA8}" srcOrd="0" destOrd="3" presId="urn:microsoft.com/office/officeart/2005/8/layout/list1"/>
    <dgm:cxn modelId="{4DDF9C5D-E045-4B1C-B178-D5315750D60B}" srcId="{36EBBD66-2D9C-4BC6-B632-9CCCCB78E368}" destId="{448DFB6C-CCFA-48B4-B124-18D7DDB40672}" srcOrd="1" destOrd="0" parTransId="{8FCA7EA4-20A5-4242-85E1-C2D2441EA885}" sibTransId="{B4AD7523-587E-4D5A-9165-142FFCA9A7BB}"/>
    <dgm:cxn modelId="{CE61D363-72C2-40E6-8362-AB59CAFC6A94}" srcId="{38599C53-5748-44AA-B44D-438DADFC63FE}" destId="{CC8CB9F0-8F0E-4C99-9E5E-D95A17D41FB9}" srcOrd="1" destOrd="0" parTransId="{D898FC97-A184-4D0A-B633-ADF80059A173}" sibTransId="{DCFD1A2E-B281-4078-90F2-54C65BB8D3F1}"/>
    <dgm:cxn modelId="{678C9B64-EFAC-412A-8E3B-B64FFB0FD24A}" type="presOf" srcId="{32FCF0C5-2311-46FE-A07E-18586872E1CC}" destId="{1B5A0404-EA3D-49EB-8058-5B2DB1D431C2}" srcOrd="0" destOrd="0" presId="urn:microsoft.com/office/officeart/2005/8/layout/list1"/>
    <dgm:cxn modelId="{BEFEA46F-CCD1-4E37-9CBF-455BD45865C0}" type="presOf" srcId="{38599C53-5748-44AA-B44D-438DADFC63FE}" destId="{022344AF-BDBF-41FB-8A5A-357D3C6095BF}" srcOrd="0" destOrd="0" presId="urn:microsoft.com/office/officeart/2005/8/layout/list1"/>
    <dgm:cxn modelId="{41FCD772-8090-4DEF-B6B6-07E959C78D22}" type="presOf" srcId="{D3C4F5E4-302F-49F5-B4F3-0E90A4DB8740}" destId="{3D74C6C4-17F4-4993-AE84-68DF6CFA9AA8}" srcOrd="0" destOrd="0" presId="urn:microsoft.com/office/officeart/2005/8/layout/list1"/>
    <dgm:cxn modelId="{EE066290-0BC9-4541-BFEA-78180159BA02}" type="presOf" srcId="{36EBBD66-2D9C-4BC6-B632-9CCCCB78E368}" destId="{8D8C653A-6F32-4802-B1DD-C42669ED0C8E}" srcOrd="0" destOrd="0" presId="urn:microsoft.com/office/officeart/2005/8/layout/list1"/>
    <dgm:cxn modelId="{FAF1A4B5-0EC7-4127-B6EC-40885DEE24B0}" srcId="{36EBBD66-2D9C-4BC6-B632-9CCCCB78E368}" destId="{D3C4F5E4-302F-49F5-B4F3-0E90A4DB8740}" srcOrd="0" destOrd="0" parTransId="{90B03E20-CCF8-43C3-AE05-CC10D5BE961B}" sibTransId="{CF7652E8-632C-4D11-82AF-802F4C14FDC5}"/>
    <dgm:cxn modelId="{34FEA7B6-3681-4C18-8F31-8A469623516C}" srcId="{32FCF0C5-2311-46FE-A07E-18586872E1CC}" destId="{38599C53-5748-44AA-B44D-438DADFC63FE}" srcOrd="0" destOrd="0" parTransId="{5F3F5A95-F197-4CFA-81A9-A6E455D40125}" sibTransId="{2E9A2558-5E64-4B23-B116-0DAD74AD1497}"/>
    <dgm:cxn modelId="{F46547BA-97D9-46C0-AA40-3D5FC1070511}" srcId="{36EBBD66-2D9C-4BC6-B632-9CCCCB78E368}" destId="{40333DD1-F0F3-490B-9F94-7853F214AB59}" srcOrd="2" destOrd="0" parTransId="{E69543A6-6026-47AB-942C-DC8C2BD8443C}" sibTransId="{97FF48A7-4126-4731-BEC3-254A91FB515B}"/>
    <dgm:cxn modelId="{BAD479CD-8ABE-4A9E-BC1A-08C18D5DF44E}" type="presOf" srcId="{CC8CB9F0-8F0E-4C99-9E5E-D95A17D41FB9}" destId="{8AB95E38-D0C5-4780-B515-90B757D88C62}" srcOrd="0" destOrd="1" presId="urn:microsoft.com/office/officeart/2005/8/layout/list1"/>
    <dgm:cxn modelId="{4CF8EDDE-C708-4429-9F2D-65A8AAF5E066}" type="presOf" srcId="{448DFB6C-CCFA-48B4-B124-18D7DDB40672}" destId="{3D74C6C4-17F4-4993-AE84-68DF6CFA9AA8}" srcOrd="0" destOrd="1" presId="urn:microsoft.com/office/officeart/2005/8/layout/list1"/>
    <dgm:cxn modelId="{B7A7DEE6-C159-49FD-A543-E11F5C842802}" srcId="{32FCF0C5-2311-46FE-A07E-18586872E1CC}" destId="{36EBBD66-2D9C-4BC6-B632-9CCCCB78E368}" srcOrd="1" destOrd="0" parTransId="{37B9084E-17B8-43BC-A600-6BA2C58E4843}" sibTransId="{C8A90B6D-0EBD-42CC-BA81-34C53AA1AF63}"/>
    <dgm:cxn modelId="{F5C057ED-76A3-48E9-8017-9DC707CEA721}" type="presOf" srcId="{36EBBD66-2D9C-4BC6-B632-9CCCCB78E368}" destId="{48EF34C8-2FCA-4098-9519-3A7387564CAE}" srcOrd="1" destOrd="0" presId="urn:microsoft.com/office/officeart/2005/8/layout/list1"/>
    <dgm:cxn modelId="{83013B23-9BCF-4AA8-AE21-28F44B928BE7}" type="presParOf" srcId="{1B5A0404-EA3D-49EB-8058-5B2DB1D431C2}" destId="{12053DC5-84D1-4F9C-BCCA-0BD9F64BA573}" srcOrd="0" destOrd="0" presId="urn:microsoft.com/office/officeart/2005/8/layout/list1"/>
    <dgm:cxn modelId="{40654B3F-6C43-4C12-A532-AFAE56213628}" type="presParOf" srcId="{12053DC5-84D1-4F9C-BCCA-0BD9F64BA573}" destId="{022344AF-BDBF-41FB-8A5A-357D3C6095BF}" srcOrd="0" destOrd="0" presId="urn:microsoft.com/office/officeart/2005/8/layout/list1"/>
    <dgm:cxn modelId="{BD06BC6B-6045-48F8-87A0-323C0B3EA127}" type="presParOf" srcId="{12053DC5-84D1-4F9C-BCCA-0BD9F64BA573}" destId="{2D455274-6A46-418D-9C7A-28BE4305291A}" srcOrd="1" destOrd="0" presId="urn:microsoft.com/office/officeart/2005/8/layout/list1"/>
    <dgm:cxn modelId="{746B5687-0183-4F82-B7E1-9C1D0ED05FBC}" type="presParOf" srcId="{1B5A0404-EA3D-49EB-8058-5B2DB1D431C2}" destId="{2401F06D-3F08-44A0-B925-BB56A15B86A2}" srcOrd="1" destOrd="0" presId="urn:microsoft.com/office/officeart/2005/8/layout/list1"/>
    <dgm:cxn modelId="{94FBAEA9-318C-4FA1-B2A6-77A3F6AA3ECF}" type="presParOf" srcId="{1B5A0404-EA3D-49EB-8058-5B2DB1D431C2}" destId="{8AB95E38-D0C5-4780-B515-90B757D88C62}" srcOrd="2" destOrd="0" presId="urn:microsoft.com/office/officeart/2005/8/layout/list1"/>
    <dgm:cxn modelId="{101506FC-ED56-4FE0-8190-D592494B85C9}" type="presParOf" srcId="{1B5A0404-EA3D-49EB-8058-5B2DB1D431C2}" destId="{EC655FAF-DDC1-4B7A-9904-8EE9895E510F}" srcOrd="3" destOrd="0" presId="urn:microsoft.com/office/officeart/2005/8/layout/list1"/>
    <dgm:cxn modelId="{7E301B79-BD7A-4F22-83A3-9E6CF0960439}" type="presParOf" srcId="{1B5A0404-EA3D-49EB-8058-5B2DB1D431C2}" destId="{E5D924CF-1B65-4FDB-8095-863D0E36A787}" srcOrd="4" destOrd="0" presId="urn:microsoft.com/office/officeart/2005/8/layout/list1"/>
    <dgm:cxn modelId="{6013F8F4-9B89-4AC8-9524-454C5BCDF593}" type="presParOf" srcId="{E5D924CF-1B65-4FDB-8095-863D0E36A787}" destId="{8D8C653A-6F32-4802-B1DD-C42669ED0C8E}" srcOrd="0" destOrd="0" presId="urn:microsoft.com/office/officeart/2005/8/layout/list1"/>
    <dgm:cxn modelId="{81E5C796-5FB6-4DFB-BD4B-7D1C29095FD3}" type="presParOf" srcId="{E5D924CF-1B65-4FDB-8095-863D0E36A787}" destId="{48EF34C8-2FCA-4098-9519-3A7387564CAE}" srcOrd="1" destOrd="0" presId="urn:microsoft.com/office/officeart/2005/8/layout/list1"/>
    <dgm:cxn modelId="{50E2AE57-1AC6-4811-B295-AF23D98114C4}" type="presParOf" srcId="{1B5A0404-EA3D-49EB-8058-5B2DB1D431C2}" destId="{61B9EF8B-729F-4000-80B5-8E5D19022E84}" srcOrd="5" destOrd="0" presId="urn:microsoft.com/office/officeart/2005/8/layout/list1"/>
    <dgm:cxn modelId="{F02639AA-2185-4F78-9270-21E47A8CDF38}" type="presParOf" srcId="{1B5A0404-EA3D-49EB-8058-5B2DB1D431C2}" destId="{3D74C6C4-17F4-4993-AE84-68DF6CFA9A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CEE43C-A1EC-4A30-B020-7E0E0ADCC063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A93387-4B21-47EB-9AA0-C5265FA5ABB2}">
      <dgm:prSet custT="1"/>
      <dgm:spPr/>
      <dgm:t>
        <a:bodyPr/>
        <a:lstStyle/>
        <a:p>
          <a:r>
            <a:rPr lang="en-US" sz="2800" baseline="0" dirty="0"/>
            <a:t>Couple results with other long-term data sources:</a:t>
          </a:r>
          <a:endParaRPr lang="en-US" sz="2800" dirty="0"/>
        </a:p>
      </dgm:t>
    </dgm:pt>
    <dgm:pt modelId="{6A45F90B-5851-4FD7-BD04-601CAB541F77}" type="parTrans" cxnId="{47DE8290-4723-49DE-8CCF-376869F00F94}">
      <dgm:prSet/>
      <dgm:spPr/>
      <dgm:t>
        <a:bodyPr/>
        <a:lstStyle/>
        <a:p>
          <a:endParaRPr lang="en-US" sz="2400"/>
        </a:p>
      </dgm:t>
    </dgm:pt>
    <dgm:pt modelId="{CAB68039-3768-4B69-904E-5E20EEDA1844}" type="sibTrans" cxnId="{47DE8290-4723-49DE-8CCF-376869F00F94}">
      <dgm:prSet/>
      <dgm:spPr/>
      <dgm:t>
        <a:bodyPr/>
        <a:lstStyle/>
        <a:p>
          <a:endParaRPr lang="en-US" sz="2400"/>
        </a:p>
      </dgm:t>
    </dgm:pt>
    <dgm:pt modelId="{A928A4E4-7F90-4EE2-90E6-FD042CB0139B}">
      <dgm:prSet custT="1"/>
      <dgm:spPr/>
      <dgm:t>
        <a:bodyPr/>
        <a:lstStyle/>
        <a:p>
          <a:r>
            <a:rPr lang="en-US" sz="2400" dirty="0"/>
            <a:t>USGS discharge data for </a:t>
          </a:r>
          <a:r>
            <a:rPr lang="en-US" sz="2400" dirty="0" err="1"/>
            <a:t>Bolins</a:t>
          </a:r>
          <a:r>
            <a:rPr lang="en-US" sz="2400" dirty="0"/>
            <a:t> Mill gauge station, Raccoon Creek watershed</a:t>
          </a:r>
        </a:p>
      </dgm:t>
    </dgm:pt>
    <dgm:pt modelId="{59BFB1A8-4457-462D-B87A-2D7BED881B4F}" type="parTrans" cxnId="{EB973E7A-0EB7-44FB-BEC1-BEE1FF31EAAA}">
      <dgm:prSet/>
      <dgm:spPr/>
      <dgm:t>
        <a:bodyPr/>
        <a:lstStyle/>
        <a:p>
          <a:endParaRPr lang="en-US" sz="2400"/>
        </a:p>
      </dgm:t>
    </dgm:pt>
    <dgm:pt modelId="{B73A8254-873C-4556-A62E-1799BC3A942C}" type="sibTrans" cxnId="{EB973E7A-0EB7-44FB-BEC1-BEE1FF31EAAA}">
      <dgm:prSet/>
      <dgm:spPr/>
      <dgm:t>
        <a:bodyPr/>
        <a:lstStyle/>
        <a:p>
          <a:endParaRPr lang="en-US" sz="2400"/>
        </a:p>
      </dgm:t>
    </dgm:pt>
    <dgm:pt modelId="{C6181DB2-CB5B-4EA4-979F-6DD4B639F6A0}">
      <dgm:prSet custT="1"/>
      <dgm:spPr/>
      <dgm:t>
        <a:bodyPr/>
        <a:lstStyle/>
        <a:p>
          <a:r>
            <a:rPr lang="en-US" sz="2400" dirty="0"/>
            <a:t>Weather data from Ohio University’s Scalia Lab</a:t>
          </a:r>
        </a:p>
      </dgm:t>
    </dgm:pt>
    <dgm:pt modelId="{1E524DC1-0190-4291-A7E1-47A5ED46A6AF}" type="parTrans" cxnId="{8AB01979-7C60-456A-B97A-5409CB43FE6F}">
      <dgm:prSet/>
      <dgm:spPr/>
      <dgm:t>
        <a:bodyPr/>
        <a:lstStyle/>
        <a:p>
          <a:endParaRPr lang="en-US" sz="2400"/>
        </a:p>
      </dgm:t>
    </dgm:pt>
    <dgm:pt modelId="{DB4BDF60-F85B-4011-A415-BFD540D67435}" type="sibTrans" cxnId="{8AB01979-7C60-456A-B97A-5409CB43FE6F}">
      <dgm:prSet/>
      <dgm:spPr/>
      <dgm:t>
        <a:bodyPr/>
        <a:lstStyle/>
        <a:p>
          <a:endParaRPr lang="en-US" sz="2400"/>
        </a:p>
      </dgm:t>
    </dgm:pt>
    <dgm:pt modelId="{A9A7FBC2-A999-41F9-BA37-8EADAEA26988}">
      <dgm:prSet custT="1"/>
      <dgm:spPr/>
      <dgm:t>
        <a:bodyPr/>
        <a:lstStyle/>
        <a:p>
          <a:r>
            <a:rPr lang="en-US" sz="2400" dirty="0"/>
            <a:t>Water chemistry data from the Appalachian Watershed Research Group</a:t>
          </a:r>
        </a:p>
      </dgm:t>
    </dgm:pt>
    <dgm:pt modelId="{EC348673-6E8D-4381-801F-205DBA450C58}" type="parTrans" cxnId="{FE2BF016-7E04-4034-9AFB-150E8A902034}">
      <dgm:prSet/>
      <dgm:spPr/>
      <dgm:t>
        <a:bodyPr/>
        <a:lstStyle/>
        <a:p>
          <a:endParaRPr lang="en-US" sz="2400"/>
        </a:p>
      </dgm:t>
    </dgm:pt>
    <dgm:pt modelId="{4F1E55FA-CCD7-475E-BE52-CA8676266451}" type="sibTrans" cxnId="{FE2BF016-7E04-4034-9AFB-150E8A902034}">
      <dgm:prSet/>
      <dgm:spPr/>
      <dgm:t>
        <a:bodyPr/>
        <a:lstStyle/>
        <a:p>
          <a:endParaRPr lang="en-US" sz="2400"/>
        </a:p>
      </dgm:t>
    </dgm:pt>
    <dgm:pt modelId="{E2A5613C-BAC5-4FA8-89DF-0F05CA134DB4}">
      <dgm:prSet custT="1"/>
      <dgm:spPr/>
      <dgm:t>
        <a:bodyPr/>
        <a:lstStyle/>
        <a:p>
          <a:r>
            <a:rPr lang="en-US" sz="2800" baseline="0" dirty="0"/>
            <a:t>Analysis using R:</a:t>
          </a:r>
          <a:endParaRPr lang="en-US" sz="2800" dirty="0"/>
        </a:p>
      </dgm:t>
    </dgm:pt>
    <dgm:pt modelId="{E99DE616-8675-43EA-B02C-A602510995E7}" type="parTrans" cxnId="{0DFBB316-7C84-4532-B365-E1C46451A216}">
      <dgm:prSet/>
      <dgm:spPr/>
      <dgm:t>
        <a:bodyPr/>
        <a:lstStyle/>
        <a:p>
          <a:endParaRPr lang="en-US" sz="2400"/>
        </a:p>
      </dgm:t>
    </dgm:pt>
    <dgm:pt modelId="{91EE1B33-448D-4F2D-A844-02A02AB36815}" type="sibTrans" cxnId="{0DFBB316-7C84-4532-B365-E1C46451A216}">
      <dgm:prSet/>
      <dgm:spPr/>
      <dgm:t>
        <a:bodyPr/>
        <a:lstStyle/>
        <a:p>
          <a:endParaRPr lang="en-US" sz="2400"/>
        </a:p>
      </dgm:t>
    </dgm:pt>
    <dgm:pt modelId="{94B2D926-4E95-449F-BD3F-A1E492A13BED}">
      <dgm:prSet custT="1"/>
      <dgm:spPr/>
      <dgm:t>
        <a:bodyPr/>
        <a:lstStyle/>
        <a:p>
          <a:r>
            <a:rPr lang="en-US" sz="2400" b="0" dirty="0"/>
            <a:t>Hydrographs </a:t>
          </a:r>
        </a:p>
      </dgm:t>
    </dgm:pt>
    <dgm:pt modelId="{441D92D2-D93E-43DD-A3E5-7FEBCD9436F5}" type="parTrans" cxnId="{586E3185-E649-4CF6-AEFD-48FA4C8C586D}">
      <dgm:prSet/>
      <dgm:spPr/>
      <dgm:t>
        <a:bodyPr/>
        <a:lstStyle/>
        <a:p>
          <a:endParaRPr lang="en-US" sz="2400"/>
        </a:p>
      </dgm:t>
    </dgm:pt>
    <dgm:pt modelId="{E8EF894F-E33F-4EE0-867F-C50A10C8DC84}" type="sibTrans" cxnId="{586E3185-E649-4CF6-AEFD-48FA4C8C586D}">
      <dgm:prSet/>
      <dgm:spPr/>
      <dgm:t>
        <a:bodyPr/>
        <a:lstStyle/>
        <a:p>
          <a:endParaRPr lang="en-US" sz="2400"/>
        </a:p>
      </dgm:t>
    </dgm:pt>
    <dgm:pt modelId="{7F5AED20-1CE9-4A37-9B68-EFDC4E5117D4}">
      <dgm:prSet custT="1"/>
      <dgm:spPr/>
      <dgm:t>
        <a:bodyPr/>
        <a:lstStyle/>
        <a:p>
          <a:r>
            <a:rPr lang="en-US" sz="2400" b="0" dirty="0"/>
            <a:t>Time-series</a:t>
          </a:r>
        </a:p>
      </dgm:t>
    </dgm:pt>
    <dgm:pt modelId="{DB56F22F-9C0E-400C-A237-B7DC4DD1B9B9}" type="parTrans" cxnId="{FAC033CC-F91C-49DD-8F26-3C233C46FC4A}">
      <dgm:prSet/>
      <dgm:spPr/>
      <dgm:t>
        <a:bodyPr/>
        <a:lstStyle/>
        <a:p>
          <a:endParaRPr lang="en-US" sz="2400"/>
        </a:p>
      </dgm:t>
    </dgm:pt>
    <dgm:pt modelId="{7B1C8109-04C4-4A46-A07A-63B78F913BA0}" type="sibTrans" cxnId="{FAC033CC-F91C-49DD-8F26-3C233C46FC4A}">
      <dgm:prSet/>
      <dgm:spPr/>
      <dgm:t>
        <a:bodyPr/>
        <a:lstStyle/>
        <a:p>
          <a:endParaRPr lang="en-US" sz="2400"/>
        </a:p>
      </dgm:t>
    </dgm:pt>
    <dgm:pt modelId="{4593F478-8AF8-4ACB-9D5F-85CB384B9E32}">
      <dgm:prSet custT="1"/>
      <dgm:spPr/>
      <dgm:t>
        <a:bodyPr/>
        <a:lstStyle/>
        <a:p>
          <a:r>
            <a:rPr lang="en-US" sz="2400" dirty="0"/>
            <a:t>Relative chlorophyll </a:t>
          </a:r>
          <a:r>
            <a:rPr lang="en-US" sz="2400" i="1" dirty="0"/>
            <a:t>a</a:t>
          </a:r>
          <a:r>
            <a:rPr lang="en-US" sz="2400" dirty="0"/>
            <a:t> between sites</a:t>
          </a:r>
        </a:p>
      </dgm:t>
    </dgm:pt>
    <dgm:pt modelId="{2BE5DED2-BB50-4F3C-BE8C-B09597CB671E}" type="parTrans" cxnId="{804ECAFD-E49D-4AE3-B677-037CF78ECCCD}">
      <dgm:prSet/>
      <dgm:spPr/>
      <dgm:t>
        <a:bodyPr/>
        <a:lstStyle/>
        <a:p>
          <a:endParaRPr lang="en-US" sz="2400"/>
        </a:p>
      </dgm:t>
    </dgm:pt>
    <dgm:pt modelId="{9ED7AE27-0081-4533-AEC5-3C46A0833277}" type="sibTrans" cxnId="{804ECAFD-E49D-4AE3-B677-037CF78ECCCD}">
      <dgm:prSet/>
      <dgm:spPr/>
      <dgm:t>
        <a:bodyPr/>
        <a:lstStyle/>
        <a:p>
          <a:endParaRPr lang="en-US" sz="2400"/>
        </a:p>
      </dgm:t>
    </dgm:pt>
    <dgm:pt modelId="{8766F30D-09E9-40A9-B390-9992CE9FC4B6}">
      <dgm:prSet phldrT="[Text]" custT="1"/>
      <dgm:spPr/>
      <dgm:t>
        <a:bodyPr/>
        <a:lstStyle/>
        <a:p>
          <a:r>
            <a:rPr lang="en-US" sz="2400" dirty="0"/>
            <a:t>Antecedent precipitation index (API)</a:t>
          </a:r>
        </a:p>
      </dgm:t>
    </dgm:pt>
    <dgm:pt modelId="{EFEBF954-45F6-45A5-AB01-C3CB1ADE5D62}" type="parTrans" cxnId="{15074281-F2F1-422A-A5A2-E30EA5D14D60}">
      <dgm:prSet/>
      <dgm:spPr/>
      <dgm:t>
        <a:bodyPr/>
        <a:lstStyle/>
        <a:p>
          <a:endParaRPr lang="en-US"/>
        </a:p>
      </dgm:t>
    </dgm:pt>
    <dgm:pt modelId="{A2496346-F4C9-48BF-9B33-2DEA372AC4E8}" type="sibTrans" cxnId="{15074281-F2F1-422A-A5A2-E30EA5D14D60}">
      <dgm:prSet/>
      <dgm:spPr/>
      <dgm:t>
        <a:bodyPr/>
        <a:lstStyle/>
        <a:p>
          <a:endParaRPr lang="en-US"/>
        </a:p>
      </dgm:t>
    </dgm:pt>
    <dgm:pt modelId="{5DA2EEDC-9776-407F-BA96-6918591550B2}" type="pres">
      <dgm:prSet presAssocID="{D4CEE43C-A1EC-4A30-B020-7E0E0ADCC063}" presName="linear" presStyleCnt="0">
        <dgm:presLayoutVars>
          <dgm:animLvl val="lvl"/>
          <dgm:resizeHandles val="exact"/>
        </dgm:presLayoutVars>
      </dgm:prSet>
      <dgm:spPr/>
    </dgm:pt>
    <dgm:pt modelId="{463F209B-B783-4602-AE38-A93B359ADA48}" type="pres">
      <dgm:prSet presAssocID="{03A93387-4B21-47EB-9AA0-C5265FA5ABB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99C6A2-331D-45D8-9598-C7F6245ECC44}" type="pres">
      <dgm:prSet presAssocID="{03A93387-4B21-47EB-9AA0-C5265FA5ABB2}" presName="childText" presStyleLbl="revTx" presStyleIdx="0" presStyleCnt="2">
        <dgm:presLayoutVars>
          <dgm:bulletEnabled val="1"/>
        </dgm:presLayoutVars>
      </dgm:prSet>
      <dgm:spPr/>
    </dgm:pt>
    <dgm:pt modelId="{E8CD743F-2EF8-41D5-8BB6-6784813D401A}" type="pres">
      <dgm:prSet presAssocID="{E2A5613C-BAC5-4FA8-89DF-0F05CA134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BA2BCA-B280-4DE5-8FB1-304A333E34B0}" type="pres">
      <dgm:prSet presAssocID="{E2A5613C-BAC5-4FA8-89DF-0F05CA134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458502-7DB2-46B7-98E2-F0E16263FC0A}" type="presOf" srcId="{A9A7FBC2-A999-41F9-BA37-8EADAEA26988}" destId="{DB99C6A2-331D-45D8-9598-C7F6245ECC44}" srcOrd="0" destOrd="2" presId="urn:microsoft.com/office/officeart/2005/8/layout/vList2"/>
    <dgm:cxn modelId="{D053B30C-3066-4269-96FA-DD666E842606}" type="presOf" srcId="{C6181DB2-CB5B-4EA4-979F-6DD4B639F6A0}" destId="{DB99C6A2-331D-45D8-9598-C7F6245ECC44}" srcOrd="0" destOrd="1" presId="urn:microsoft.com/office/officeart/2005/8/layout/vList2"/>
    <dgm:cxn modelId="{0DFBB316-7C84-4532-B365-E1C46451A216}" srcId="{D4CEE43C-A1EC-4A30-B020-7E0E0ADCC063}" destId="{E2A5613C-BAC5-4FA8-89DF-0F05CA134DB4}" srcOrd="1" destOrd="0" parTransId="{E99DE616-8675-43EA-B02C-A602510995E7}" sibTransId="{91EE1B33-448D-4F2D-A844-02A02AB36815}"/>
    <dgm:cxn modelId="{FE2BF016-7E04-4034-9AFB-150E8A902034}" srcId="{03A93387-4B21-47EB-9AA0-C5265FA5ABB2}" destId="{A9A7FBC2-A999-41F9-BA37-8EADAEA26988}" srcOrd="2" destOrd="0" parTransId="{EC348673-6E8D-4381-801F-205DBA450C58}" sibTransId="{4F1E55FA-CCD7-475E-BE52-CA8676266451}"/>
    <dgm:cxn modelId="{F1548E19-2CCE-49E0-83E1-F70C97048691}" type="presOf" srcId="{E2A5613C-BAC5-4FA8-89DF-0F05CA134DB4}" destId="{E8CD743F-2EF8-41D5-8BB6-6784813D401A}" srcOrd="0" destOrd="0" presId="urn:microsoft.com/office/officeart/2005/8/layout/vList2"/>
    <dgm:cxn modelId="{8AB01979-7C60-456A-B97A-5409CB43FE6F}" srcId="{03A93387-4B21-47EB-9AA0-C5265FA5ABB2}" destId="{C6181DB2-CB5B-4EA4-979F-6DD4B639F6A0}" srcOrd="1" destOrd="0" parTransId="{1E524DC1-0190-4291-A7E1-47A5ED46A6AF}" sibTransId="{DB4BDF60-F85B-4011-A415-BFD540D67435}"/>
    <dgm:cxn modelId="{EB973E7A-0EB7-44FB-BEC1-BEE1FF31EAAA}" srcId="{03A93387-4B21-47EB-9AA0-C5265FA5ABB2}" destId="{A928A4E4-7F90-4EE2-90E6-FD042CB0139B}" srcOrd="0" destOrd="0" parTransId="{59BFB1A8-4457-462D-B87A-2D7BED881B4F}" sibTransId="{B73A8254-873C-4556-A62E-1799BC3A942C}"/>
    <dgm:cxn modelId="{4321AC7C-19B2-4B2C-AC93-8E0523C132AF}" type="presOf" srcId="{A928A4E4-7F90-4EE2-90E6-FD042CB0139B}" destId="{DB99C6A2-331D-45D8-9598-C7F6245ECC44}" srcOrd="0" destOrd="0" presId="urn:microsoft.com/office/officeart/2005/8/layout/vList2"/>
    <dgm:cxn modelId="{15074281-F2F1-422A-A5A2-E30EA5D14D60}" srcId="{E2A5613C-BAC5-4FA8-89DF-0F05CA134DB4}" destId="{8766F30D-09E9-40A9-B390-9992CE9FC4B6}" srcOrd="3" destOrd="0" parTransId="{EFEBF954-45F6-45A5-AB01-C3CB1ADE5D62}" sibTransId="{A2496346-F4C9-48BF-9B33-2DEA372AC4E8}"/>
    <dgm:cxn modelId="{586E3185-E649-4CF6-AEFD-48FA4C8C586D}" srcId="{E2A5613C-BAC5-4FA8-89DF-0F05CA134DB4}" destId="{94B2D926-4E95-449F-BD3F-A1E492A13BED}" srcOrd="0" destOrd="0" parTransId="{441D92D2-D93E-43DD-A3E5-7FEBCD9436F5}" sibTransId="{E8EF894F-E33F-4EE0-867F-C50A10C8DC84}"/>
    <dgm:cxn modelId="{47DE8290-4723-49DE-8CCF-376869F00F94}" srcId="{D4CEE43C-A1EC-4A30-B020-7E0E0ADCC063}" destId="{03A93387-4B21-47EB-9AA0-C5265FA5ABB2}" srcOrd="0" destOrd="0" parTransId="{6A45F90B-5851-4FD7-BD04-601CAB541F77}" sibTransId="{CAB68039-3768-4B69-904E-5E20EEDA1844}"/>
    <dgm:cxn modelId="{B59D1792-D37B-42BC-8603-C1108E5C9E0F}" type="presOf" srcId="{7F5AED20-1CE9-4A37-9B68-EFDC4E5117D4}" destId="{CFBA2BCA-B280-4DE5-8FB1-304A333E34B0}" srcOrd="0" destOrd="1" presId="urn:microsoft.com/office/officeart/2005/8/layout/vList2"/>
    <dgm:cxn modelId="{29996A9C-6F9D-47D5-9BF4-EFC63F8F26F3}" type="presOf" srcId="{94B2D926-4E95-449F-BD3F-A1E492A13BED}" destId="{CFBA2BCA-B280-4DE5-8FB1-304A333E34B0}" srcOrd="0" destOrd="0" presId="urn:microsoft.com/office/officeart/2005/8/layout/vList2"/>
    <dgm:cxn modelId="{0D7055B0-5F56-4115-8AD5-CC020FA9AB87}" type="presOf" srcId="{4593F478-8AF8-4ACB-9D5F-85CB384B9E32}" destId="{CFBA2BCA-B280-4DE5-8FB1-304A333E34B0}" srcOrd="0" destOrd="2" presId="urn:microsoft.com/office/officeart/2005/8/layout/vList2"/>
    <dgm:cxn modelId="{DBE216B2-C940-4DE7-8BFB-9304AEB83215}" type="presOf" srcId="{8766F30D-09E9-40A9-B390-9992CE9FC4B6}" destId="{CFBA2BCA-B280-4DE5-8FB1-304A333E34B0}" srcOrd="0" destOrd="3" presId="urn:microsoft.com/office/officeart/2005/8/layout/vList2"/>
    <dgm:cxn modelId="{FAC033CC-F91C-49DD-8F26-3C233C46FC4A}" srcId="{E2A5613C-BAC5-4FA8-89DF-0F05CA134DB4}" destId="{7F5AED20-1CE9-4A37-9B68-EFDC4E5117D4}" srcOrd="1" destOrd="0" parTransId="{DB56F22F-9C0E-400C-A237-B7DC4DD1B9B9}" sibTransId="{7B1C8109-04C4-4A46-A07A-63B78F913BA0}"/>
    <dgm:cxn modelId="{37E832DD-B4FF-4184-8FCA-3F4559FD5661}" type="presOf" srcId="{03A93387-4B21-47EB-9AA0-C5265FA5ABB2}" destId="{463F209B-B783-4602-AE38-A93B359ADA48}" srcOrd="0" destOrd="0" presId="urn:microsoft.com/office/officeart/2005/8/layout/vList2"/>
    <dgm:cxn modelId="{9B6DAEDF-440B-4CE4-B2AA-1B2A0D6F4DC6}" type="presOf" srcId="{D4CEE43C-A1EC-4A30-B020-7E0E0ADCC063}" destId="{5DA2EEDC-9776-407F-BA96-6918591550B2}" srcOrd="0" destOrd="0" presId="urn:microsoft.com/office/officeart/2005/8/layout/vList2"/>
    <dgm:cxn modelId="{804ECAFD-E49D-4AE3-B677-037CF78ECCCD}" srcId="{E2A5613C-BAC5-4FA8-89DF-0F05CA134DB4}" destId="{4593F478-8AF8-4ACB-9D5F-85CB384B9E32}" srcOrd="2" destOrd="0" parTransId="{2BE5DED2-BB50-4F3C-BE8C-B09597CB671E}" sibTransId="{9ED7AE27-0081-4533-AEC5-3C46A0833277}"/>
    <dgm:cxn modelId="{7D7AB8C0-F1B6-4179-95CC-FE8E04D07074}" type="presParOf" srcId="{5DA2EEDC-9776-407F-BA96-6918591550B2}" destId="{463F209B-B783-4602-AE38-A93B359ADA48}" srcOrd="0" destOrd="0" presId="urn:microsoft.com/office/officeart/2005/8/layout/vList2"/>
    <dgm:cxn modelId="{50414281-5F75-42E3-BA9B-80C4D87E6B8C}" type="presParOf" srcId="{5DA2EEDC-9776-407F-BA96-6918591550B2}" destId="{DB99C6A2-331D-45D8-9598-C7F6245ECC44}" srcOrd="1" destOrd="0" presId="urn:microsoft.com/office/officeart/2005/8/layout/vList2"/>
    <dgm:cxn modelId="{300D78C2-E79B-4AED-A534-9438109AB4E5}" type="presParOf" srcId="{5DA2EEDC-9776-407F-BA96-6918591550B2}" destId="{E8CD743F-2EF8-41D5-8BB6-6784813D401A}" srcOrd="2" destOrd="0" presId="urn:microsoft.com/office/officeart/2005/8/layout/vList2"/>
    <dgm:cxn modelId="{DD918FF5-D689-4B65-8CC4-9CC735AA539E}" type="presParOf" srcId="{5DA2EEDC-9776-407F-BA96-6918591550B2}" destId="{CFBA2BCA-B280-4DE5-8FB1-304A333E34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95E38-D0C5-4780-B515-90B757D88C62}">
      <dsp:nvSpPr>
        <dsp:cNvPr id="0" name=""/>
        <dsp:cNvSpPr/>
      </dsp:nvSpPr>
      <dsp:spPr>
        <a:xfrm>
          <a:off x="0" y="139759"/>
          <a:ext cx="10574822" cy="200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724" tIns="1103884" rIns="82072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Increase sediment transport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Lower nutrient concentrations and biofilm abundance</a:t>
          </a:r>
        </a:p>
      </dsp:txBody>
      <dsp:txXfrm>
        <a:off x="0" y="139759"/>
        <a:ext cx="10574822" cy="2003400"/>
      </dsp:txXfrm>
    </dsp:sp>
    <dsp:sp modelId="{2D455274-6A46-418D-9C7A-28BE4305291A}">
      <dsp:nvSpPr>
        <dsp:cNvPr id="0" name=""/>
        <dsp:cNvSpPr/>
      </dsp:nvSpPr>
      <dsp:spPr>
        <a:xfrm>
          <a:off x="528741" y="3892"/>
          <a:ext cx="7402375" cy="9181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92" tIns="0" rIns="27979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Storms:</a:t>
          </a:r>
          <a:endParaRPr lang="en-US" sz="2800" kern="1200"/>
        </a:p>
      </dsp:txBody>
      <dsp:txXfrm>
        <a:off x="573561" y="48712"/>
        <a:ext cx="7312735" cy="828506"/>
      </dsp:txXfrm>
    </dsp:sp>
    <dsp:sp modelId="{3D74C6C4-17F4-4993-AE84-68DF6CFA9AA8}">
      <dsp:nvSpPr>
        <dsp:cNvPr id="0" name=""/>
        <dsp:cNvSpPr/>
      </dsp:nvSpPr>
      <dsp:spPr>
        <a:xfrm>
          <a:off x="0" y="2564146"/>
          <a:ext cx="10574822" cy="2838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724" tIns="1103884" rIns="82072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Decrease sediment transport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Increase biofilm abundance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No change in nutrient concentrations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Phosphorus unavailable in impaired zone</a:t>
          </a:r>
        </a:p>
      </dsp:txBody>
      <dsp:txXfrm>
        <a:off x="0" y="2564146"/>
        <a:ext cx="10574822" cy="2838150"/>
      </dsp:txXfrm>
    </dsp:sp>
    <dsp:sp modelId="{48EF34C8-2FCA-4098-9519-3A7387564CAE}">
      <dsp:nvSpPr>
        <dsp:cNvPr id="0" name=""/>
        <dsp:cNvSpPr/>
      </dsp:nvSpPr>
      <dsp:spPr>
        <a:xfrm>
          <a:off x="528741" y="2429359"/>
          <a:ext cx="7402375" cy="917066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92" tIns="0" rIns="27979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Water quality improvement:</a:t>
          </a:r>
          <a:r>
            <a:rPr lang="en-US" sz="2800" kern="1200"/>
            <a:t> </a:t>
          </a:r>
        </a:p>
      </dsp:txBody>
      <dsp:txXfrm>
        <a:off x="573508" y="2474126"/>
        <a:ext cx="7312841" cy="827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F209B-B783-4602-AE38-A93B359ADA48}">
      <dsp:nvSpPr>
        <dsp:cNvPr id="0" name=""/>
        <dsp:cNvSpPr/>
      </dsp:nvSpPr>
      <dsp:spPr>
        <a:xfrm>
          <a:off x="0" y="3508"/>
          <a:ext cx="10071108" cy="898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Couple results with other long-term data sources:</a:t>
          </a:r>
          <a:endParaRPr lang="en-US" sz="2800" kern="1200" dirty="0"/>
        </a:p>
      </dsp:txBody>
      <dsp:txXfrm>
        <a:off x="43864" y="47372"/>
        <a:ext cx="9983380" cy="810832"/>
      </dsp:txXfrm>
    </dsp:sp>
    <dsp:sp modelId="{DB99C6A2-331D-45D8-9598-C7F6245ECC44}">
      <dsp:nvSpPr>
        <dsp:cNvPr id="0" name=""/>
        <dsp:cNvSpPr/>
      </dsp:nvSpPr>
      <dsp:spPr>
        <a:xfrm>
          <a:off x="0" y="902068"/>
          <a:ext cx="10071108" cy="188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75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USGS discharge data for </a:t>
          </a:r>
          <a:r>
            <a:rPr lang="en-US" sz="2400" kern="1200" dirty="0" err="1"/>
            <a:t>Bolins</a:t>
          </a:r>
          <a:r>
            <a:rPr lang="en-US" sz="2400" kern="1200" dirty="0"/>
            <a:t> Mill gauge station, Raccoon Creek watershed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Weather data from Ohio University’s Scalia Lab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Water chemistry data from the Appalachian Watershed Research Group</a:t>
          </a:r>
        </a:p>
      </dsp:txBody>
      <dsp:txXfrm>
        <a:off x="0" y="902068"/>
        <a:ext cx="10071108" cy="1887840"/>
      </dsp:txXfrm>
    </dsp:sp>
    <dsp:sp modelId="{E8CD743F-2EF8-41D5-8BB6-6784813D401A}">
      <dsp:nvSpPr>
        <dsp:cNvPr id="0" name=""/>
        <dsp:cNvSpPr/>
      </dsp:nvSpPr>
      <dsp:spPr>
        <a:xfrm>
          <a:off x="0" y="2789908"/>
          <a:ext cx="10071108" cy="898560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Analysis using R:</a:t>
          </a:r>
          <a:endParaRPr lang="en-US" sz="2800" kern="1200" dirty="0"/>
        </a:p>
      </dsp:txBody>
      <dsp:txXfrm>
        <a:off x="43864" y="2833772"/>
        <a:ext cx="9983380" cy="810832"/>
      </dsp:txXfrm>
    </dsp:sp>
    <dsp:sp modelId="{CFBA2BCA-B280-4DE5-8FB1-304A333E34B0}">
      <dsp:nvSpPr>
        <dsp:cNvPr id="0" name=""/>
        <dsp:cNvSpPr/>
      </dsp:nvSpPr>
      <dsp:spPr>
        <a:xfrm>
          <a:off x="0" y="3688468"/>
          <a:ext cx="10071108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75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Hydrographs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Time-series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Relative chlorophyll </a:t>
          </a:r>
          <a:r>
            <a:rPr lang="en-US" sz="2400" i="1" kern="1200" dirty="0"/>
            <a:t>a</a:t>
          </a:r>
          <a:r>
            <a:rPr lang="en-US" sz="2400" kern="1200" dirty="0"/>
            <a:t> between sites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Antecedent precipitation index (API)</a:t>
          </a:r>
        </a:p>
      </dsp:txBody>
      <dsp:txXfrm>
        <a:off x="0" y="3688468"/>
        <a:ext cx="10071108" cy="163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A99340-A61C-4EE6-BF0B-EC6049EB0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AEC8F-52B3-4E9F-92A6-7E89B95473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61AF3B-428C-4255-B281-853F8E17093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20881-3BA8-4756-8F91-5B7B0A2C66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B72C6-6741-4C49-95DF-9B81C93CAB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FA50BB6-6CDE-4D55-8AF3-CD650192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4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921F00A-D976-4121-A700-1D813D840D2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6538" y="895350"/>
            <a:ext cx="4010025" cy="2255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3544619"/>
            <a:ext cx="5618480" cy="4600843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0B3CCDE-8DC8-408E-923D-18132797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0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5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</a:t>
            </a:r>
            <a:r>
              <a:rPr lang="en-US" dirty="0" err="1"/>
              <a:t>geom</a:t>
            </a:r>
            <a:r>
              <a:rPr lang="en-US" dirty="0"/>
              <a:t> point or </a:t>
            </a:r>
            <a:r>
              <a:rPr lang="en-US" dirty="0" err="1"/>
              <a:t>geom</a:t>
            </a:r>
            <a:r>
              <a:rPr lang="en-US" dirty="0"/>
              <a:t> line – keep each sampling event separate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7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coming from ODNR and OEPA (Watershed Support Grant) &amp; GSS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Formed when pyrite (FeS</a:t>
            </a:r>
            <a:r>
              <a:rPr lang="en-US" sz="2400" baseline="-25000" dirty="0"/>
              <a:t>2</a:t>
            </a:r>
            <a:r>
              <a:rPr lang="en-US" sz="2400" dirty="0"/>
              <a:t>) interacts with water and oxygen</a:t>
            </a:r>
          </a:p>
          <a:p>
            <a:pPr lvl="1"/>
            <a:r>
              <a:rPr lang="en-US" sz="2400" dirty="0"/>
              <a:t>Forms iron hydroxide (Fe(OH)</a:t>
            </a:r>
            <a:r>
              <a:rPr lang="en-US" sz="2400" baseline="-25000" dirty="0"/>
              <a:t>3</a:t>
            </a:r>
            <a:r>
              <a:rPr lang="en-US" sz="2400" dirty="0"/>
              <a:t>), sulfate, and hydrogen ions</a:t>
            </a:r>
          </a:p>
          <a:p>
            <a:pPr lvl="1"/>
            <a:r>
              <a:rPr lang="en-US" sz="2400" dirty="0"/>
              <a:t>Acidity leaches other metals from surrounding rocks (i.e. Al)</a:t>
            </a:r>
          </a:p>
          <a:p>
            <a:r>
              <a:rPr lang="en-US" sz="2400" dirty="0"/>
              <a:t>Harmful to aquatic life</a:t>
            </a:r>
          </a:p>
          <a:p>
            <a:pPr lvl="1"/>
            <a:r>
              <a:rPr lang="en-US" sz="2200" dirty="0"/>
              <a:t>Direct and indirect effects</a:t>
            </a:r>
          </a:p>
          <a:p>
            <a:r>
              <a:rPr lang="en-US" sz="2400" dirty="0"/>
              <a:t>Treatment goal: reduce stream acidity and maintain pH &gt; 6 .5</a:t>
            </a:r>
          </a:p>
          <a:p>
            <a:pPr lvl="1"/>
            <a:r>
              <a:rPr lang="en-US" sz="2400" dirty="0"/>
              <a:t>Active systems (i.e. </a:t>
            </a:r>
            <a:r>
              <a:rPr lang="en-US" sz="2400" dirty="0" err="1"/>
              <a:t>dosers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Passive systems (i.e. wetlands)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6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7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8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8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1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895350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3CCDE-8DC8-408E-923D-18132797C3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6C61167-8DA6-4F57-A3C1-8518FC874EEE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9609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533D-925A-4F08-AA0B-AF046777C01E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7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4064-C90B-44AA-82A6-484C68E6241B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25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431D-F873-4B4B-992A-ED6D462ACA5C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68AF-DEDC-4651-AB09-145670B268B4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16975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2155-5883-45F8-9067-9DF293B4757A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9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CD1-ADE5-4C7D-B542-3D885110EDDB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64AB-21AC-4294-99EA-DE632A880527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06ED-5578-48BA-A78B-A6AA34371936}" type="datetime1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9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948D-0D6D-4CE5-98C4-5B89BF786A2C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109F-8053-428B-BB25-2B80CBA22F90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C7B4CA9-7C49-421D-8BA3-FFC14E951BB7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461E726-4C95-419E-8F82-F550F61E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60">
            <a:extLst>
              <a:ext uri="{FF2B5EF4-FFF2-40B4-BE49-F238E27FC236}">
                <a16:creationId xmlns:a16="http://schemas.microsoft.com/office/drawing/2014/main" id="{CC616EB3-9310-4169-BA8E-67FFFB760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1CC59116-99DD-4771-997E-964E0BA643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A2D7DD-E61E-4122-A5E7-57DF07094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550" y="3998563"/>
            <a:ext cx="10833289" cy="1949350"/>
          </a:xfrm>
          <a:solidFill>
            <a:schemeClr val="accent3">
              <a:lumMod val="50000"/>
              <a:alpha val="74902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/>
              <a:t>Effects of Precipitation Patterns on Sediment, Nutrient, and Biofilm Dynamics in an AMD Stream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E2F85-7539-45FF-9563-B7355D478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5947913"/>
            <a:ext cx="10833289" cy="910087"/>
          </a:xfrm>
          <a:solidFill>
            <a:schemeClr val="accent3">
              <a:lumMod val="50000"/>
              <a:alpha val="74902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Jennie Brancho and Dr. Natalie Kruse Daniels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22" name="Rectangle 62">
            <a:extLst>
              <a:ext uri="{FF2B5EF4-FFF2-40B4-BE49-F238E27FC236}">
                <a16:creationId xmlns:a16="http://schemas.microsoft.com/office/drawing/2014/main" id="{BCA813C4-DA78-42A6-8328-4AEF76536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Rectangle 64">
            <a:extLst>
              <a:ext uri="{FF2B5EF4-FFF2-40B4-BE49-F238E27FC236}">
                <a16:creationId xmlns:a16="http://schemas.microsoft.com/office/drawing/2014/main" id="{63DC6E13-22B1-47A3-8F88-A0AC36909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180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37BB-0CC9-46C2-AB92-5CA3DF0D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546" y="177461"/>
            <a:ext cx="3759421" cy="1513861"/>
          </a:xfrm>
        </p:spPr>
        <p:txBody>
          <a:bodyPr>
            <a:normAutofit/>
          </a:bodyPr>
          <a:lstStyle/>
          <a:p>
            <a:r>
              <a:rPr lang="en-US" b="1" dirty="0"/>
              <a:t>Methods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DDCC72-73EA-4A65-9103-4477DD5A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26" y="177461"/>
            <a:ext cx="6763781" cy="65196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plastic container filled with food&#10;&#10;Description generated with very high confidence">
            <a:extLst>
              <a:ext uri="{FF2B5EF4-FFF2-40B4-BE49-F238E27FC236}">
                <a16:creationId xmlns:a16="http://schemas.microsoft.com/office/drawing/2014/main" id="{1186215E-D6D2-4B27-B4E0-5700AB1E9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39" y="338330"/>
            <a:ext cx="3138888" cy="2996470"/>
          </a:xfrm>
          <a:prstGeom prst="rect">
            <a:avLst/>
          </a:prstGeom>
        </p:spPr>
      </p:pic>
      <p:pic>
        <p:nvPicPr>
          <p:cNvPr id="15" name="Picture 14" descr="A close up of food&#10;&#10;Description generated with high confidence">
            <a:extLst>
              <a:ext uri="{FF2B5EF4-FFF2-40B4-BE49-F238E27FC236}">
                <a16:creationId xmlns:a16="http://schemas.microsoft.com/office/drawing/2014/main" id="{BD716E1C-6F07-488D-B58E-31F72D6411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95" y="3495666"/>
            <a:ext cx="3138889" cy="3040601"/>
          </a:xfrm>
          <a:prstGeom prst="rect">
            <a:avLst/>
          </a:prstGeom>
        </p:spPr>
      </p:pic>
      <p:pic>
        <p:nvPicPr>
          <p:cNvPr id="30" name="Picture 29" descr="A picture containing outdoor, tree, water, nature&#10;&#10;Description generated with very high confidence">
            <a:extLst>
              <a:ext uri="{FF2B5EF4-FFF2-40B4-BE49-F238E27FC236}">
                <a16:creationId xmlns:a16="http://schemas.microsoft.com/office/drawing/2014/main" id="{62720914-FD41-4718-B767-08ACBE6F13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752" y="338329"/>
            <a:ext cx="3127530" cy="2996470"/>
          </a:xfrm>
          <a:prstGeom prst="rect">
            <a:avLst/>
          </a:prstGeom>
        </p:spPr>
      </p:pic>
      <p:pic>
        <p:nvPicPr>
          <p:cNvPr id="28" name="Picture 27" descr="A close up of food&#10;&#10;Description generated with high confidence">
            <a:extLst>
              <a:ext uri="{FF2B5EF4-FFF2-40B4-BE49-F238E27FC236}">
                <a16:creationId xmlns:a16="http://schemas.microsoft.com/office/drawing/2014/main" id="{F60B77F5-5949-4B89-B387-B9565EA108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669216" y="3452202"/>
            <a:ext cx="3040601" cy="31275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B9157-F67E-4E88-B175-5DA728473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545" y="1828800"/>
            <a:ext cx="3777316" cy="4351337"/>
          </a:xfrm>
        </p:spPr>
        <p:txBody>
          <a:bodyPr>
            <a:normAutofit/>
          </a:bodyPr>
          <a:lstStyle/>
          <a:p>
            <a:r>
              <a:rPr lang="en-US" sz="2800" dirty="0"/>
              <a:t>Field parameters</a:t>
            </a:r>
          </a:p>
          <a:p>
            <a:r>
              <a:rPr lang="en-US" sz="2800" dirty="0"/>
              <a:t>Sediment deposition – traps </a:t>
            </a:r>
          </a:p>
          <a:p>
            <a:pPr lvl="1"/>
            <a:r>
              <a:rPr lang="en-US" sz="2800" dirty="0"/>
              <a:t>Dry weight</a:t>
            </a:r>
          </a:p>
          <a:p>
            <a:pPr lvl="1"/>
            <a:r>
              <a:rPr lang="en-US" sz="2800" dirty="0"/>
              <a:t>Grain size analysis</a:t>
            </a:r>
          </a:p>
          <a:p>
            <a:r>
              <a:rPr lang="en-US" sz="2800" dirty="0"/>
              <a:t>Sediment transport – total suspended solids (TSS)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651502-E61F-4975-AE1E-9838B03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840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37BB-0CC9-46C2-AB92-5CA3DF0D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076" y="365760"/>
            <a:ext cx="4639436" cy="1325562"/>
          </a:xfrm>
        </p:spPr>
        <p:txBody>
          <a:bodyPr>
            <a:normAutofit/>
          </a:bodyPr>
          <a:lstStyle/>
          <a:p>
            <a:r>
              <a:rPr lang="en-US" b="1" dirty="0"/>
              <a:t>Methods</a:t>
            </a:r>
          </a:p>
        </p:txBody>
      </p:sp>
      <p:pic>
        <p:nvPicPr>
          <p:cNvPr id="7" name="Picture 6" descr="A bottle of water&#10;&#10;Description generated with high confidence">
            <a:extLst>
              <a:ext uri="{FF2B5EF4-FFF2-40B4-BE49-F238E27FC236}">
                <a16:creationId xmlns:a16="http://schemas.microsoft.com/office/drawing/2014/main" id="{A562AF5F-2B82-44BD-B435-D2287449E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61152" y="160866"/>
            <a:ext cx="5784972" cy="3772147"/>
          </a:xfrm>
          <a:custGeom>
            <a:avLst/>
            <a:gdLst>
              <a:gd name="connsiteX0" fmla="*/ 0 w 3762123"/>
              <a:gd name="connsiteY0" fmla="*/ 0 h 3772147"/>
              <a:gd name="connsiteX1" fmla="*/ 3762123 w 3762123"/>
              <a:gd name="connsiteY1" fmla="*/ 0 h 3772147"/>
              <a:gd name="connsiteX2" fmla="*/ 3762123 w 3762123"/>
              <a:gd name="connsiteY2" fmla="*/ 2803198 h 3772147"/>
              <a:gd name="connsiteX3" fmla="*/ 1898122 w 3762123"/>
              <a:gd name="connsiteY3" fmla="*/ 2803198 h 3772147"/>
              <a:gd name="connsiteX4" fmla="*/ 1898122 w 3762123"/>
              <a:gd name="connsiteY4" fmla="*/ 3772147 h 3772147"/>
              <a:gd name="connsiteX5" fmla="*/ 0 w 3762123"/>
              <a:gd name="connsiteY5" fmla="*/ 3772147 h 377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123" h="3772147">
                <a:moveTo>
                  <a:pt x="0" y="0"/>
                </a:moveTo>
                <a:lnTo>
                  <a:pt x="3762123" y="0"/>
                </a:lnTo>
                <a:lnTo>
                  <a:pt x="3762123" y="2803198"/>
                </a:lnTo>
                <a:lnTo>
                  <a:pt x="1898122" y="2803198"/>
                </a:lnTo>
                <a:lnTo>
                  <a:pt x="1898122" y="3772147"/>
                </a:lnTo>
                <a:lnTo>
                  <a:pt x="0" y="377214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B9157-F67E-4E88-B175-5DA728473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076" y="1855504"/>
            <a:ext cx="4677389" cy="4476750"/>
          </a:xfrm>
        </p:spPr>
        <p:txBody>
          <a:bodyPr>
            <a:normAutofit/>
          </a:bodyPr>
          <a:lstStyle/>
          <a:p>
            <a:r>
              <a:rPr lang="en-US" sz="2800" dirty="0"/>
              <a:t>Biofilm abundance – benthic chlorophyll </a:t>
            </a:r>
            <a:r>
              <a:rPr lang="en-US" sz="2800" i="1" dirty="0"/>
              <a:t>a</a:t>
            </a:r>
          </a:p>
          <a:p>
            <a:r>
              <a:rPr lang="en-US" sz="2800" dirty="0"/>
              <a:t>Nutrient concentrations – nitrate, sulfate, total reactive phosphorus </a:t>
            </a:r>
          </a:p>
          <a:p>
            <a:pPr lvl="1"/>
            <a:r>
              <a:rPr lang="en-US" sz="2400" dirty="0"/>
              <a:t>HACH colorimeter, spectrophotometer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96353C-A5F8-474B-9711-B70F2A245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picture containing indoor, sewing machine, wall, appliance&#10;&#10;Description generated with very high confidence">
            <a:extLst>
              <a:ext uri="{FF2B5EF4-FFF2-40B4-BE49-F238E27FC236}">
                <a16:creationId xmlns:a16="http://schemas.microsoft.com/office/drawing/2014/main" id="{E25555B6-090D-4353-94A6-C0969FFA33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53" y="4093879"/>
            <a:ext cx="2922516" cy="2617988"/>
          </a:xfrm>
          <a:prstGeom prst="rect">
            <a:avLst/>
          </a:prstGeom>
        </p:spPr>
      </p:pic>
      <p:pic>
        <p:nvPicPr>
          <p:cNvPr id="5" name="Picture 4" descr="A picture containing ground, outdoor, person, grass&#10;&#10;Description generated with very high confidence">
            <a:extLst>
              <a:ext uri="{FF2B5EF4-FFF2-40B4-BE49-F238E27FC236}">
                <a16:creationId xmlns:a16="http://schemas.microsoft.com/office/drawing/2014/main" id="{71760157-31B6-4655-9400-6F9250F5A2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249038" y="3124931"/>
            <a:ext cx="2697086" cy="35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65AE-ECD8-4478-B20E-70D26A1A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85" y="0"/>
            <a:ext cx="9692640" cy="976393"/>
          </a:xfrm>
        </p:spPr>
        <p:txBody>
          <a:bodyPr>
            <a:normAutofit/>
          </a:bodyPr>
          <a:lstStyle/>
          <a:p>
            <a:r>
              <a:rPr lang="en-US" b="1" dirty="0"/>
              <a:t>Data Analysis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0526C3AE-12DD-4F69-8E3C-493AC81F3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487132"/>
              </p:ext>
            </p:extLst>
          </p:nvPr>
        </p:nvGraphicFramePr>
        <p:xfrm>
          <a:off x="759417" y="1084881"/>
          <a:ext cx="10071108" cy="533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16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594" y="3048000"/>
            <a:ext cx="6063228" cy="86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1B92B6-C88C-40E0-83F5-237D128B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1968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8637BB-0CC9-46C2-AB92-5CA3DF0D8D0A}"/>
              </a:ext>
            </a:extLst>
          </p:cNvPr>
          <p:cNvSpPr txBox="1">
            <a:spLocks/>
          </p:cNvSpPr>
          <p:nvPr/>
        </p:nvSpPr>
        <p:spPr>
          <a:xfrm>
            <a:off x="783534" y="2044013"/>
            <a:ext cx="4113692" cy="19202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Antecedent Precipitation Index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227594" y="3419304"/>
            <a:ext cx="6063228" cy="7389"/>
          </a:xfrm>
          <a:prstGeom prst="line">
            <a:avLst/>
          </a:prstGeom>
          <a:ln>
            <a:solidFill>
              <a:srgbClr val="344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561" y="0"/>
            <a:ext cx="6067262" cy="34073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561" y="3438697"/>
            <a:ext cx="6067262" cy="3419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534" y="4100954"/>
            <a:ext cx="411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chemeClr val="bg1"/>
                </a:solidFill>
              </a:rPr>
              <a:t>API</a:t>
            </a:r>
            <a:r>
              <a:rPr lang="en-US" i="1" baseline="-25000" dirty="0" err="1">
                <a:solidFill>
                  <a:schemeClr val="bg1"/>
                </a:solidFill>
              </a:rPr>
              <a:t>d</a:t>
            </a:r>
            <a:r>
              <a:rPr lang="en-US" i="1" dirty="0">
                <a:solidFill>
                  <a:schemeClr val="bg1"/>
                </a:solidFill>
              </a:rPr>
              <a:t> = k(API</a:t>
            </a:r>
            <a:r>
              <a:rPr lang="en-US" i="1" baseline="-25000" dirty="0">
                <a:solidFill>
                  <a:schemeClr val="bg1"/>
                </a:solidFill>
              </a:rPr>
              <a:t>d-1</a:t>
            </a:r>
            <a:r>
              <a:rPr lang="en-US" i="1" dirty="0">
                <a:solidFill>
                  <a:schemeClr val="bg1"/>
                </a:solidFill>
              </a:rPr>
              <a:t>) + </a:t>
            </a:r>
            <a:r>
              <a:rPr lang="en-US" i="1" dirty="0" err="1">
                <a:solidFill>
                  <a:schemeClr val="bg1"/>
                </a:solidFill>
              </a:rPr>
              <a:t>P</a:t>
            </a:r>
            <a:r>
              <a:rPr lang="en-US" i="1" baseline="-25000" dirty="0" err="1">
                <a:solidFill>
                  <a:schemeClr val="bg1"/>
                </a:solidFill>
              </a:rPr>
              <a:t>d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3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48" y="0"/>
            <a:ext cx="954984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6382327"/>
            <a:ext cx="1062182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6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703" y="0"/>
            <a:ext cx="935951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6382327"/>
            <a:ext cx="1062182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2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594" y="3048000"/>
            <a:ext cx="6063228" cy="86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1B92B6-C88C-40E0-83F5-237D128B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1968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75760" y="1420091"/>
            <a:ext cx="4133273" cy="4017819"/>
            <a:chOff x="775760" y="1136073"/>
            <a:chExt cx="4133273" cy="4017819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F8637BB-0CC9-46C2-AB92-5CA3DF0D8D0A}"/>
                </a:ext>
              </a:extLst>
            </p:cNvPr>
            <p:cNvSpPr txBox="1">
              <a:spLocks/>
            </p:cNvSpPr>
            <p:nvPr/>
          </p:nvSpPr>
          <p:spPr>
            <a:xfrm>
              <a:off x="775762" y="1136073"/>
              <a:ext cx="4113692" cy="805450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</a:rPr>
                <a:t>pH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06B9157-F67E-4E88-B175-5DA72847368F}"/>
                </a:ext>
              </a:extLst>
            </p:cNvPr>
            <p:cNvSpPr txBox="1">
              <a:spLocks/>
            </p:cNvSpPr>
            <p:nvPr/>
          </p:nvSpPr>
          <p:spPr>
            <a:xfrm>
              <a:off x="775760" y="2079002"/>
              <a:ext cx="4133273" cy="307489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Similar pattern at all sites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Highest variation at HF039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No pattern with API or weather</a:t>
              </a:r>
            </a:p>
          </p:txBody>
        </p:sp>
      </p:grpSp>
      <p:pic>
        <p:nvPicPr>
          <p:cNvPr id="14" name="Picture 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0"/>
            <a:ext cx="6065246" cy="340730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3438697"/>
            <a:ext cx="6065246" cy="34193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227594" y="3419304"/>
            <a:ext cx="6063228" cy="7389"/>
          </a:xfrm>
          <a:prstGeom prst="line">
            <a:avLst/>
          </a:prstGeom>
          <a:ln>
            <a:solidFill>
              <a:srgbClr val="344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60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594" y="3048000"/>
            <a:ext cx="6063228" cy="86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1B92B6-C88C-40E0-83F5-237D128B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1968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0"/>
            <a:ext cx="6065246" cy="341930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75760" y="1720273"/>
            <a:ext cx="4133273" cy="3417455"/>
            <a:chOff x="775760" y="1145309"/>
            <a:chExt cx="4133273" cy="3417455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F8637BB-0CC9-46C2-AB92-5CA3DF0D8D0A}"/>
                </a:ext>
              </a:extLst>
            </p:cNvPr>
            <p:cNvSpPr txBox="1">
              <a:spLocks/>
            </p:cNvSpPr>
            <p:nvPr/>
          </p:nvSpPr>
          <p:spPr>
            <a:xfrm>
              <a:off x="775762" y="1145309"/>
              <a:ext cx="4113692" cy="796214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</a:rPr>
                <a:t>Conductivity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06B9157-F67E-4E88-B175-5DA72847368F}"/>
                </a:ext>
              </a:extLst>
            </p:cNvPr>
            <p:cNvSpPr txBox="1">
              <a:spLocks/>
            </p:cNvSpPr>
            <p:nvPr/>
          </p:nvSpPr>
          <p:spPr>
            <a:xfrm>
              <a:off x="775760" y="2079001"/>
              <a:ext cx="4133273" cy="24837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Similar pattern at all sites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Decreases with API and water quality improvement</a:t>
              </a:r>
            </a:p>
          </p:txBody>
        </p:sp>
      </p:grpSp>
      <p:pic>
        <p:nvPicPr>
          <p:cNvPr id="13" name="Picture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3426693"/>
            <a:ext cx="6065246" cy="34350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227594" y="3419304"/>
            <a:ext cx="6063228" cy="7389"/>
          </a:xfrm>
          <a:prstGeom prst="line">
            <a:avLst/>
          </a:prstGeom>
          <a:ln>
            <a:solidFill>
              <a:srgbClr val="344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6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594" y="3048000"/>
            <a:ext cx="6063228" cy="86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1B92B6-C88C-40E0-83F5-237D128B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1968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75760" y="1697182"/>
            <a:ext cx="4133273" cy="3463637"/>
            <a:chOff x="775760" y="1154545"/>
            <a:chExt cx="4133273" cy="3463637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F8637BB-0CC9-46C2-AB92-5CA3DF0D8D0A}"/>
                </a:ext>
              </a:extLst>
            </p:cNvPr>
            <p:cNvSpPr txBox="1">
              <a:spLocks/>
            </p:cNvSpPr>
            <p:nvPr/>
          </p:nvSpPr>
          <p:spPr>
            <a:xfrm>
              <a:off x="775762" y="1154545"/>
              <a:ext cx="4113692" cy="786978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</a:rPr>
                <a:t>Sulfate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06B9157-F67E-4E88-B175-5DA72847368F}"/>
                </a:ext>
              </a:extLst>
            </p:cNvPr>
            <p:cNvSpPr txBox="1">
              <a:spLocks/>
            </p:cNvSpPr>
            <p:nvPr/>
          </p:nvSpPr>
          <p:spPr>
            <a:xfrm>
              <a:off x="775760" y="2079001"/>
              <a:ext cx="4133273" cy="253918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Similar pattern at all sites 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Decreases with API and water quality improvement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-1"/>
            <a:ext cx="6065750" cy="341930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3463637"/>
            <a:ext cx="6065498" cy="33998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227594" y="3419304"/>
            <a:ext cx="6063228" cy="7389"/>
          </a:xfrm>
          <a:prstGeom prst="line">
            <a:avLst/>
          </a:prstGeom>
          <a:ln>
            <a:solidFill>
              <a:srgbClr val="344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98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48" y="0"/>
            <a:ext cx="954984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6382327"/>
            <a:ext cx="1062182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4729" y="5735782"/>
            <a:ext cx="2068945" cy="4064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4621-4D76-459F-8B54-B6865B93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59" y="1250728"/>
            <a:ext cx="5338560" cy="765616"/>
          </a:xfrm>
        </p:spPr>
        <p:txBody>
          <a:bodyPr>
            <a:normAutofit/>
          </a:bodyPr>
          <a:lstStyle/>
          <a:p>
            <a:r>
              <a:rPr lang="en-US" b="1" dirty="0"/>
              <a:t>AMD Overview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831F9F42-58FF-4FF3-B709-68E6E7CEF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93125" y="496865"/>
            <a:ext cx="3355942" cy="2362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CC653-F7E4-4989-8936-F17336B86A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2271282" y="178434"/>
            <a:ext cx="3355942" cy="2999074"/>
          </a:xfrm>
          <a:prstGeom prst="rect">
            <a:avLst/>
          </a:prstGeom>
        </p:spPr>
      </p:pic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2F675CAD-0642-4CA1-8B2D-CE466B04FD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3733" y="3447381"/>
            <a:ext cx="5452532" cy="34106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FA16-B42A-4A21-87FF-564C5FE45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59" y="2171328"/>
            <a:ext cx="5327525" cy="3241182"/>
          </a:xfrm>
        </p:spPr>
        <p:txBody>
          <a:bodyPr>
            <a:normAutofit/>
          </a:bodyPr>
          <a:lstStyle/>
          <a:p>
            <a:r>
              <a:rPr lang="en-US" sz="2400" dirty="0"/>
              <a:t>Formed when pyrite (FeS</a:t>
            </a:r>
            <a:r>
              <a:rPr lang="en-US" sz="2400" baseline="-25000" dirty="0"/>
              <a:t>2</a:t>
            </a:r>
            <a:r>
              <a:rPr lang="en-US" sz="2400" dirty="0"/>
              <a:t>) interacts with water and oxygen</a:t>
            </a:r>
          </a:p>
          <a:p>
            <a:r>
              <a:rPr lang="en-US" sz="2400" dirty="0"/>
              <a:t>Harmful to aquatic life</a:t>
            </a:r>
          </a:p>
          <a:p>
            <a:r>
              <a:rPr lang="en-US" sz="2400" dirty="0"/>
              <a:t>Treatment goal: reduce stream acidity and maintain pH &gt; 6 .5</a:t>
            </a:r>
          </a:p>
          <a:p>
            <a:pPr lvl="1"/>
            <a:r>
              <a:rPr lang="en-US" sz="2400" dirty="0"/>
              <a:t>Active systems (i.e. </a:t>
            </a:r>
            <a:r>
              <a:rPr lang="en-US" sz="2400" dirty="0" err="1"/>
              <a:t>dosers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Passive systems (i.e. wetlands)</a:t>
            </a:r>
          </a:p>
        </p:txBody>
      </p:sp>
    </p:spTree>
    <p:extLst>
      <p:ext uri="{BB962C8B-B14F-4D97-AF65-F5344CB8AC3E}">
        <p14:creationId xmlns:p14="http://schemas.microsoft.com/office/powerpoint/2010/main" val="151297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703" y="0"/>
            <a:ext cx="935951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6382327"/>
            <a:ext cx="1062182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0439" y="5754253"/>
            <a:ext cx="1634837" cy="63730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46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594" y="3048000"/>
            <a:ext cx="6063228" cy="86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1B92B6-C88C-40E0-83F5-237D128B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1968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-3694"/>
            <a:ext cx="6065245" cy="341930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75760" y="1651000"/>
            <a:ext cx="4133273" cy="3556000"/>
            <a:chOff x="775760" y="1209964"/>
            <a:chExt cx="4133273" cy="3556000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F8637BB-0CC9-46C2-AB92-5CA3DF0D8D0A}"/>
                </a:ext>
              </a:extLst>
            </p:cNvPr>
            <p:cNvSpPr txBox="1">
              <a:spLocks/>
            </p:cNvSpPr>
            <p:nvPr/>
          </p:nvSpPr>
          <p:spPr>
            <a:xfrm>
              <a:off x="775762" y="1209964"/>
              <a:ext cx="4113692" cy="731559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</a:rPr>
                <a:t>Nitrate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06B9157-F67E-4E88-B175-5DA72847368F}"/>
                </a:ext>
              </a:extLst>
            </p:cNvPr>
            <p:cNvSpPr txBox="1">
              <a:spLocks/>
            </p:cNvSpPr>
            <p:nvPr/>
          </p:nvSpPr>
          <p:spPr>
            <a:xfrm>
              <a:off x="775760" y="2079001"/>
              <a:ext cx="4133273" cy="26869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Similar pattern at all sites until fall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No pattern with API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Overall slightly higher in storms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3426693"/>
            <a:ext cx="6066254" cy="34313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227594" y="3419304"/>
            <a:ext cx="6063228" cy="7389"/>
          </a:xfrm>
          <a:prstGeom prst="line">
            <a:avLst/>
          </a:prstGeom>
          <a:ln>
            <a:solidFill>
              <a:srgbClr val="344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52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594" y="3048000"/>
            <a:ext cx="6063228" cy="86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1B92B6-C88C-40E0-83F5-237D128B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1968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864762-048C-443F-A1D6-85C5C49DF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7595" y="-1"/>
            <a:ext cx="6063227" cy="342669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433696A-F07F-4D36-9681-ACF4398F13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7595" y="3419305"/>
            <a:ext cx="6063227" cy="343869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227594" y="3419304"/>
            <a:ext cx="6063228" cy="7389"/>
          </a:xfrm>
          <a:prstGeom prst="line">
            <a:avLst/>
          </a:prstGeom>
          <a:ln>
            <a:solidFill>
              <a:srgbClr val="344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75760" y="1152236"/>
            <a:ext cx="4133273" cy="4553528"/>
            <a:chOff x="775760" y="609600"/>
            <a:chExt cx="4133273" cy="4553528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F8637BB-0CC9-46C2-AB92-5CA3DF0D8D0A}"/>
                </a:ext>
              </a:extLst>
            </p:cNvPr>
            <p:cNvSpPr txBox="1">
              <a:spLocks/>
            </p:cNvSpPr>
            <p:nvPr/>
          </p:nvSpPr>
          <p:spPr>
            <a:xfrm>
              <a:off x="775762" y="609600"/>
              <a:ext cx="4113692" cy="1331923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</a:rPr>
                <a:t>Sediment Deposition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06B9157-F67E-4E88-B175-5DA72847368F}"/>
                </a:ext>
              </a:extLst>
            </p:cNvPr>
            <p:cNvSpPr txBox="1">
              <a:spLocks/>
            </p:cNvSpPr>
            <p:nvPr/>
          </p:nvSpPr>
          <p:spPr>
            <a:xfrm>
              <a:off x="775760" y="2079002"/>
              <a:ext cx="4133273" cy="308412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Same pattern at all sites except HF045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No pattern with between sites or API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Slightly higher in storms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920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48" y="0"/>
            <a:ext cx="954984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6382327"/>
            <a:ext cx="1062182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43631" y="4451926"/>
            <a:ext cx="1524000" cy="62807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55675" y="3114963"/>
            <a:ext cx="1768764" cy="66271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703" y="0"/>
            <a:ext cx="935951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6382327"/>
            <a:ext cx="1062182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43420" y="3114962"/>
            <a:ext cx="1524000" cy="62807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1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D5A277-51CA-480E-A269-92BE8CB01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0" y="1666875"/>
            <a:ext cx="3848100" cy="3524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rgbClr val="FFFFFF"/>
                </a:solidFill>
              </a:rPr>
              <a:t>Grain Size Distribution of Deposited Sediment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83" y="1113949"/>
            <a:ext cx="7561007" cy="46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0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594" y="3048000"/>
            <a:ext cx="6063228" cy="86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1B92B6-C88C-40E0-83F5-237D128B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1968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75760" y="1587740"/>
            <a:ext cx="4133273" cy="3682520"/>
            <a:chOff x="775760" y="427662"/>
            <a:chExt cx="4133273" cy="3682520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F8637BB-0CC9-46C2-AB92-5CA3DF0D8D0A}"/>
                </a:ext>
              </a:extLst>
            </p:cNvPr>
            <p:cNvSpPr txBox="1">
              <a:spLocks/>
            </p:cNvSpPr>
            <p:nvPr/>
          </p:nvSpPr>
          <p:spPr>
            <a:xfrm>
              <a:off x="775762" y="427662"/>
              <a:ext cx="4113692" cy="1513861"/>
            </a:xfrm>
            <a:prstGeom prst="rect">
              <a:avLst/>
            </a:prstGeom>
          </p:spPr>
          <p:txBody>
            <a:bodyPr anchor="b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</a:rPr>
                <a:t>Total Suspended Solids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06B9157-F67E-4E88-B175-5DA72847368F}"/>
                </a:ext>
              </a:extLst>
            </p:cNvPr>
            <p:cNvSpPr txBox="1">
              <a:spLocks/>
            </p:cNvSpPr>
            <p:nvPr/>
          </p:nvSpPr>
          <p:spPr>
            <a:xfrm>
              <a:off x="775760" y="2079001"/>
              <a:ext cx="4133273" cy="203118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Different timing of peaks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Relationship with API dependent on weather</a:t>
              </a:r>
            </a:p>
          </p:txBody>
        </p:sp>
      </p:grpSp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593" y="-12003"/>
            <a:ext cx="6063230" cy="343869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3438696"/>
            <a:ext cx="6065246" cy="34193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227594" y="3419304"/>
            <a:ext cx="6063228" cy="7389"/>
          </a:xfrm>
          <a:prstGeom prst="line">
            <a:avLst/>
          </a:prstGeom>
          <a:ln>
            <a:solidFill>
              <a:srgbClr val="344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564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594" y="3048000"/>
            <a:ext cx="6063228" cy="86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1B92B6-C88C-40E0-83F5-237D128B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1968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0"/>
            <a:ext cx="6065246" cy="341930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3426693"/>
            <a:ext cx="6065246" cy="34313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75760" y="1292176"/>
            <a:ext cx="4133273" cy="4273648"/>
            <a:chOff x="775760" y="427662"/>
            <a:chExt cx="4133273" cy="4273648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F8637BB-0CC9-46C2-AB92-5CA3DF0D8D0A}"/>
                </a:ext>
              </a:extLst>
            </p:cNvPr>
            <p:cNvSpPr txBox="1">
              <a:spLocks/>
            </p:cNvSpPr>
            <p:nvPr/>
          </p:nvSpPr>
          <p:spPr>
            <a:xfrm>
              <a:off x="775762" y="427662"/>
              <a:ext cx="4113692" cy="1513861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</a:rPr>
                <a:t>Biofilm Abundance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06B9157-F67E-4E88-B175-5DA72847368F}"/>
                </a:ext>
              </a:extLst>
            </p:cNvPr>
            <p:cNvSpPr txBox="1">
              <a:spLocks/>
            </p:cNvSpPr>
            <p:nvPr/>
          </p:nvSpPr>
          <p:spPr>
            <a:xfrm>
              <a:off x="775760" y="2079002"/>
              <a:ext cx="4133273" cy="262230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Different timing of peaks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Seasonal changes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Decreased with increasing API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5227594" y="3419304"/>
            <a:ext cx="6063228" cy="7389"/>
          </a:xfrm>
          <a:prstGeom prst="line">
            <a:avLst/>
          </a:prstGeom>
          <a:ln>
            <a:solidFill>
              <a:srgbClr val="344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94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48" y="0"/>
            <a:ext cx="954984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6382327"/>
            <a:ext cx="1062182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32582" y="3133435"/>
            <a:ext cx="1838037" cy="65347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1613" y="3916219"/>
            <a:ext cx="2064328" cy="39716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8949" y="6353751"/>
            <a:ext cx="1978942" cy="47567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1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703" y="0"/>
            <a:ext cx="935951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6382327"/>
            <a:ext cx="1062182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8255" y="6308436"/>
            <a:ext cx="1764147" cy="54956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3" y="3842327"/>
            <a:ext cx="1274618" cy="36945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07AD-5A75-4B2E-8825-0FA3ABEC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760"/>
            <a:ext cx="5929745" cy="1325562"/>
          </a:xfrm>
        </p:spPr>
        <p:txBody>
          <a:bodyPr>
            <a:normAutofit/>
          </a:bodyPr>
          <a:lstStyle/>
          <a:p>
            <a:r>
              <a:rPr lang="en-US" b="1" dirty="0"/>
              <a:t>Storm Projections and AMD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D38CF-6240-4E76-9659-788441B7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5342021" cy="5029200"/>
          </a:xfrm>
        </p:spPr>
        <p:txBody>
          <a:bodyPr>
            <a:normAutofit/>
          </a:bodyPr>
          <a:lstStyle/>
          <a:p>
            <a:r>
              <a:rPr lang="en-US" sz="2800" dirty="0"/>
              <a:t>Three behaviors, depending on site and storm duration</a:t>
            </a:r>
          </a:p>
          <a:p>
            <a:pPr lvl="1"/>
            <a:r>
              <a:rPr lang="en-US" sz="2400" dirty="0"/>
              <a:t>Sparing </a:t>
            </a:r>
          </a:p>
          <a:p>
            <a:pPr lvl="1"/>
            <a:r>
              <a:rPr lang="en-US" sz="2400" dirty="0"/>
              <a:t>Flushing</a:t>
            </a:r>
          </a:p>
          <a:p>
            <a:pPr lvl="1"/>
            <a:r>
              <a:rPr lang="en-US" sz="2400" dirty="0"/>
              <a:t>Normal</a:t>
            </a:r>
          </a:p>
          <a:p>
            <a:pPr lvl="2"/>
            <a:endParaRPr lang="en-US" sz="2000" dirty="0"/>
          </a:p>
          <a:p>
            <a:r>
              <a:rPr lang="en-US" sz="2800" dirty="0"/>
              <a:t>Other impacts:  sediment scouring, nutrient inputs, sediment and nutrient export</a:t>
            </a:r>
          </a:p>
          <a:p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FE692-6CD0-4483-AAFC-1F5082CD07DF}"/>
              </a:ext>
            </a:extLst>
          </p:cNvPr>
          <p:cNvSpPr/>
          <p:nvPr/>
        </p:nvSpPr>
        <p:spPr>
          <a:xfrm>
            <a:off x="5384801" y="6616758"/>
            <a:ext cx="5908842" cy="24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Images retrieved from:  NOAA National Centers for Environmental Information</a:t>
            </a:r>
          </a:p>
        </p:txBody>
      </p:sp>
      <p:pic>
        <p:nvPicPr>
          <p:cNvPr id="1026" name="Picture 2" descr="Projected Change in Spring Precipit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981" y="1265382"/>
            <a:ext cx="5441662" cy="463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22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594" y="3048000"/>
            <a:ext cx="6063228" cy="86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1B92B6-C88C-40E0-83F5-237D128B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1968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7" y="0"/>
            <a:ext cx="6065246" cy="3419304"/>
          </a:xfrm>
          <a:prstGeom prst="rect">
            <a:avLst/>
          </a:prstGeom>
        </p:spPr>
      </p:pic>
      <p:pic>
        <p:nvPicPr>
          <p:cNvPr id="13" name="Graphic 1">
            <a:extLst>
              <a:ext uri="{FF2B5EF4-FFF2-40B4-BE49-F238E27FC236}">
                <a16:creationId xmlns:a16="http://schemas.microsoft.com/office/drawing/2014/main" id="{F8864762-048C-443F-A1D6-85C5C49DFB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561" y="3419303"/>
            <a:ext cx="6067261" cy="34386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227594" y="3419304"/>
            <a:ext cx="6063228" cy="7389"/>
          </a:xfrm>
          <a:prstGeom prst="line">
            <a:avLst/>
          </a:prstGeom>
          <a:ln>
            <a:solidFill>
              <a:srgbClr val="3447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08949" y="3916218"/>
            <a:ext cx="395926" cy="2625984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16608" y="3910500"/>
            <a:ext cx="395926" cy="2625984"/>
          </a:xfrm>
          <a:prstGeom prst="rect">
            <a:avLst/>
          </a:prstGeom>
          <a:solidFill>
            <a:srgbClr val="CC66FF">
              <a:alpha val="2470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75760" y="947727"/>
            <a:ext cx="4133273" cy="4962547"/>
            <a:chOff x="775760" y="259903"/>
            <a:chExt cx="4133273" cy="4962547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F8637BB-0CC9-46C2-AB92-5CA3DF0D8D0A}"/>
                </a:ext>
              </a:extLst>
            </p:cNvPr>
            <p:cNvSpPr txBox="1">
              <a:spLocks/>
            </p:cNvSpPr>
            <p:nvPr/>
          </p:nvSpPr>
          <p:spPr>
            <a:xfrm>
              <a:off x="775760" y="259903"/>
              <a:ext cx="4113692" cy="1513861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</a:rPr>
                <a:t>Seasonal Effects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F06B9157-F67E-4E88-B175-5DA72847368F}"/>
                </a:ext>
              </a:extLst>
            </p:cNvPr>
            <p:cNvSpPr txBox="1">
              <a:spLocks/>
            </p:cNvSpPr>
            <p:nvPr/>
          </p:nvSpPr>
          <p:spPr>
            <a:xfrm>
              <a:off x="775760" y="2079002"/>
              <a:ext cx="4133273" cy="314344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Yellow = large particles ( &gt; 2 mm)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Purple = Resuspension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Green = Small particles ( &lt; 2 mm)</a:t>
              </a: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endParaRPr lang="en-US" sz="2800" dirty="0">
                <a:solidFill>
                  <a:schemeClr val="bg1"/>
                </a:solidFill>
              </a:endParaRPr>
            </a:p>
            <a:p>
              <a:pPr>
                <a:buClr>
                  <a:schemeClr val="accent3">
                    <a:lumMod val="20000"/>
                    <a:lumOff val="80000"/>
                  </a:schemeClr>
                </a:buClr>
              </a:pP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82977" y="3910500"/>
            <a:ext cx="395926" cy="2625984"/>
          </a:xfrm>
          <a:prstGeom prst="rect">
            <a:avLst/>
          </a:prstGeom>
          <a:solidFill>
            <a:srgbClr val="66FF66">
              <a:alpha val="2470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499245" y="3910500"/>
            <a:ext cx="395926" cy="1741874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506904" y="3904782"/>
            <a:ext cx="395926" cy="1741874"/>
          </a:xfrm>
          <a:prstGeom prst="rect">
            <a:avLst/>
          </a:prstGeom>
          <a:solidFill>
            <a:srgbClr val="CC66FF">
              <a:alpha val="2470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573273" y="3904782"/>
            <a:ext cx="395926" cy="1741874"/>
          </a:xfrm>
          <a:prstGeom prst="rect">
            <a:avLst/>
          </a:prstGeom>
          <a:solidFill>
            <a:srgbClr val="66FF66">
              <a:alpha val="2470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58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8637BB-0CC9-46C2-AB92-5CA3DF0D8D0A}"/>
              </a:ext>
            </a:extLst>
          </p:cNvPr>
          <p:cNvSpPr txBox="1">
            <a:spLocks/>
          </p:cNvSpPr>
          <p:nvPr/>
        </p:nvSpPr>
        <p:spPr>
          <a:xfrm>
            <a:off x="944183" y="5181600"/>
            <a:ext cx="10156435" cy="1076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5400" b="1" dirty="0">
                <a:solidFill>
                  <a:srgbClr val="FFFFFF"/>
                </a:solidFill>
              </a:rPr>
              <a:t>Phosphorous limitation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77" y="0"/>
            <a:ext cx="8942647" cy="510797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40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1B92B6-C88C-40E0-83F5-237D128B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1968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8637BB-0CC9-46C2-AB92-5CA3DF0D8D0A}"/>
              </a:ext>
            </a:extLst>
          </p:cNvPr>
          <p:cNvSpPr txBox="1">
            <a:spLocks/>
          </p:cNvSpPr>
          <p:nvPr/>
        </p:nvSpPr>
        <p:spPr>
          <a:xfrm>
            <a:off x="775762" y="2495198"/>
            <a:ext cx="3445256" cy="1867604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Comparison to Previous Studies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77159"/>
              </p:ext>
            </p:extLst>
          </p:nvPr>
        </p:nvGraphicFramePr>
        <p:xfrm>
          <a:off x="4703684" y="0"/>
          <a:ext cx="6589155" cy="3168074"/>
        </p:xfrm>
        <a:graphic>
          <a:graphicData uri="http://schemas.openxmlformats.org/drawingml/2006/table">
            <a:tbl>
              <a:tblPr/>
              <a:tblGrid>
                <a:gridCol w="1064484">
                  <a:extLst>
                    <a:ext uri="{9D8B030D-6E8A-4147-A177-3AD203B41FA5}">
                      <a16:colId xmlns:a16="http://schemas.microsoft.com/office/drawing/2014/main" val="1881562029"/>
                    </a:ext>
                  </a:extLst>
                </a:gridCol>
                <a:gridCol w="638690">
                  <a:extLst>
                    <a:ext uri="{9D8B030D-6E8A-4147-A177-3AD203B41FA5}">
                      <a16:colId xmlns:a16="http://schemas.microsoft.com/office/drawing/2014/main" val="3077519668"/>
                    </a:ext>
                  </a:extLst>
                </a:gridCol>
                <a:gridCol w="681270">
                  <a:extLst>
                    <a:ext uri="{9D8B030D-6E8A-4147-A177-3AD203B41FA5}">
                      <a16:colId xmlns:a16="http://schemas.microsoft.com/office/drawing/2014/main" val="922520861"/>
                    </a:ext>
                  </a:extLst>
                </a:gridCol>
                <a:gridCol w="1021905">
                  <a:extLst>
                    <a:ext uri="{9D8B030D-6E8A-4147-A177-3AD203B41FA5}">
                      <a16:colId xmlns:a16="http://schemas.microsoft.com/office/drawing/2014/main" val="2448704464"/>
                    </a:ext>
                  </a:extLst>
                </a:gridCol>
                <a:gridCol w="1522212">
                  <a:extLst>
                    <a:ext uri="{9D8B030D-6E8A-4147-A177-3AD203B41FA5}">
                      <a16:colId xmlns:a16="http://schemas.microsoft.com/office/drawing/2014/main" val="1684790806"/>
                    </a:ext>
                  </a:extLst>
                </a:gridCol>
                <a:gridCol w="809007">
                  <a:extLst>
                    <a:ext uri="{9D8B030D-6E8A-4147-A177-3AD203B41FA5}">
                      <a16:colId xmlns:a16="http://schemas.microsoft.com/office/drawing/2014/main" val="4256504835"/>
                    </a:ext>
                  </a:extLst>
                </a:gridCol>
                <a:gridCol w="851587">
                  <a:extLst>
                    <a:ext uri="{9D8B030D-6E8A-4147-A177-3AD203B41FA5}">
                      <a16:colId xmlns:a16="http://schemas.microsoft.com/office/drawing/2014/main" val="3338257447"/>
                    </a:ext>
                  </a:extLst>
                </a:gridCol>
              </a:tblGrid>
              <a:tr h="24298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Summary Statistics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 Phosphorous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Concentrations in Normal Weather Conditions: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36279"/>
                  </a:ext>
                </a:extLst>
              </a:tr>
              <a:tr h="159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43006"/>
                  </a:ext>
                </a:extLst>
              </a:tr>
              <a:tr h="24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Source: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Site ID: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Median: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Mean: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Standard Deviation: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Minimum: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Maximum: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6254"/>
                  </a:ext>
                </a:extLst>
              </a:tr>
              <a:tr h="24298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Brancho 2019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HF137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63158"/>
                  </a:ext>
                </a:extLst>
              </a:tr>
              <a:tr h="242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HF095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47596"/>
                  </a:ext>
                </a:extLst>
              </a:tr>
              <a:tr h="242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HF090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343804"/>
                  </a:ext>
                </a:extLst>
              </a:tr>
              <a:tr h="242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HF045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00827"/>
                  </a:ext>
                </a:extLst>
              </a:tr>
              <a:tr h="2892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HF137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0.004619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63688"/>
                  </a:ext>
                </a:extLst>
              </a:tr>
              <a:tr h="242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HF090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0.002379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0.01086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961764"/>
                  </a:ext>
                </a:extLst>
              </a:tr>
              <a:tr h="242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HF045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0.001143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0.01657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43832"/>
                  </a:ext>
                </a:extLst>
              </a:tr>
              <a:tr h="24298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Maj 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HF095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0.00933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0.005742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84144"/>
                  </a:ext>
                </a:extLst>
              </a:tr>
              <a:tr h="242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HF045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0.00733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0.004459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46250"/>
                  </a:ext>
                </a:extLst>
              </a:tr>
              <a:tr h="289269">
                <a:tc gridSpan="7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Phosphate concentrations not measured by Voinovich School of Leadership and Public Affairs 2015a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7600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684" y="3168073"/>
            <a:ext cx="6589155" cy="368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48" y="0"/>
            <a:ext cx="954984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6382327"/>
            <a:ext cx="1062182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07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703" y="0"/>
            <a:ext cx="935951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6382327"/>
            <a:ext cx="1062182" cy="47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7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AABF-8CE1-4917-A854-7B044680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828" y="1017502"/>
            <a:ext cx="4572002" cy="796290"/>
          </a:xfrm>
        </p:spPr>
        <p:txBody>
          <a:bodyPr>
            <a:normAutofit/>
          </a:bodyPr>
          <a:lstStyle/>
          <a:p>
            <a:r>
              <a:rPr lang="en-US" b="1" dirty="0"/>
              <a:t>Conclusions</a:t>
            </a:r>
          </a:p>
        </p:txBody>
      </p:sp>
      <p:pic>
        <p:nvPicPr>
          <p:cNvPr id="5" name="Picture 4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id="{7BB85863-A2AF-4CCF-8D97-4BE0432AAC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8AA1-D964-4402-A893-DE7DDA65F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828" y="1947142"/>
            <a:ext cx="4572002" cy="3890241"/>
          </a:xfrm>
        </p:spPr>
        <p:txBody>
          <a:bodyPr>
            <a:normAutofit/>
          </a:bodyPr>
          <a:lstStyle/>
          <a:p>
            <a:r>
              <a:rPr lang="en-US" sz="2800" dirty="0"/>
              <a:t>Precipitation patterns as a strong driver of stream characteristics</a:t>
            </a:r>
          </a:p>
          <a:p>
            <a:r>
              <a:rPr lang="en-US" sz="2800" dirty="0"/>
              <a:t>Other potential stressors in watershed</a:t>
            </a:r>
          </a:p>
          <a:p>
            <a:r>
              <a:rPr lang="en-US" sz="2800" dirty="0"/>
              <a:t>Future research:  long-term effects of observed changes</a:t>
            </a:r>
            <a:endParaRPr lang="en-US" sz="2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5916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5A8C-27D5-4024-876B-3300AE9A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52" y="240631"/>
            <a:ext cx="5511969" cy="743953"/>
          </a:xfrm>
        </p:spPr>
        <p:txBody>
          <a:bodyPr>
            <a:normAutofit/>
          </a:bodyPr>
          <a:lstStyle/>
          <a:p>
            <a:r>
              <a:rPr lang="en-US" b="1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8B9B6-F84F-483F-84DE-12FE473E9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53" y="1057274"/>
            <a:ext cx="5511968" cy="5690367"/>
          </a:xfrm>
        </p:spPr>
        <p:txBody>
          <a:bodyPr>
            <a:normAutofit/>
          </a:bodyPr>
          <a:lstStyle/>
          <a:p>
            <a:r>
              <a:rPr lang="en-US" sz="1200" dirty="0"/>
              <a:t>Amy Mackey, Raccoon Creek Watershed Coordinator</a:t>
            </a:r>
          </a:p>
          <a:p>
            <a:r>
              <a:rPr lang="en-US" sz="1200" dirty="0"/>
              <a:t>Dr. Anirudh </a:t>
            </a:r>
            <a:r>
              <a:rPr lang="en-US" sz="1200" dirty="0" err="1"/>
              <a:t>Ruhil</a:t>
            </a:r>
            <a:r>
              <a:rPr lang="en-US" sz="1200" dirty="0"/>
              <a:t>, Professor at Ohio University’s Voinovich School of Leadership and Public Affairs</a:t>
            </a:r>
          </a:p>
          <a:p>
            <a:r>
              <a:rPr lang="en-US" sz="1200" dirty="0"/>
              <a:t>Emily Keil-</a:t>
            </a:r>
            <a:r>
              <a:rPr lang="en-US" sz="1200" dirty="0" err="1"/>
              <a:t>Loudner</a:t>
            </a:r>
            <a:r>
              <a:rPr lang="en-US" sz="1200" dirty="0"/>
              <a:t>, RCP AmeriCorps (2017-2018)</a:t>
            </a:r>
          </a:p>
          <a:p>
            <a:r>
              <a:rPr lang="en-US" sz="1200" dirty="0"/>
              <a:t>Abby </a:t>
            </a:r>
            <a:r>
              <a:rPr lang="en-US" sz="1200" dirty="0" err="1"/>
              <a:t>Costilow</a:t>
            </a:r>
            <a:r>
              <a:rPr lang="en-US" sz="1200" dirty="0"/>
              <a:t>, RCP AmeriCorps (2017-2018)</a:t>
            </a:r>
          </a:p>
          <a:p>
            <a:r>
              <a:rPr lang="en-US" sz="1200" dirty="0"/>
              <a:t>Brooke Sanderson, Middle Tuscarawas River Watershed AmeriCorps</a:t>
            </a:r>
          </a:p>
          <a:p>
            <a:r>
              <a:rPr lang="en-US" sz="1200" dirty="0"/>
              <a:t>Rebecca Steinberg, MSES candidate</a:t>
            </a:r>
          </a:p>
          <a:p>
            <a:r>
              <a:rPr lang="en-US" sz="1200" dirty="0"/>
              <a:t>Ian </a:t>
            </a:r>
            <a:r>
              <a:rPr lang="en-US" sz="1200" dirty="0" err="1"/>
              <a:t>Wentzlaff</a:t>
            </a:r>
            <a:endParaRPr lang="en-US" sz="1200" dirty="0"/>
          </a:p>
          <a:p>
            <a:r>
              <a:rPr lang="en-US" sz="1200" dirty="0"/>
              <a:t>Ashley Cobbs, Undergraduate Chemistry student</a:t>
            </a:r>
          </a:p>
          <a:p>
            <a:r>
              <a:rPr lang="en-US" sz="1200" dirty="0"/>
              <a:t>Andrew Fox, MSES candidate</a:t>
            </a:r>
          </a:p>
          <a:p>
            <a:r>
              <a:rPr lang="en-US" sz="1200" dirty="0"/>
              <a:t>Annika </a:t>
            </a:r>
            <a:r>
              <a:rPr lang="en-US" sz="1200" dirty="0" err="1"/>
              <a:t>Gurrola</a:t>
            </a:r>
            <a:r>
              <a:rPr lang="en-US" sz="1200" dirty="0"/>
              <a:t>, RCP AmeriCorps (2018-2019)</a:t>
            </a:r>
          </a:p>
          <a:p>
            <a:r>
              <a:rPr lang="en-US" sz="1200" dirty="0"/>
              <a:t>Nikki Salas, RCP AmeriCorps (2018-2019)</a:t>
            </a:r>
          </a:p>
          <a:p>
            <a:r>
              <a:rPr lang="en-US" sz="1200" dirty="0"/>
              <a:t>Nora Sullivan, Voinovich School of Leadership and Public Affairs</a:t>
            </a:r>
          </a:p>
          <a:p>
            <a:r>
              <a:rPr lang="en-US" sz="1200" dirty="0" err="1"/>
              <a:t>Andreana</a:t>
            </a:r>
            <a:r>
              <a:rPr lang="en-US" sz="1200" dirty="0"/>
              <a:t> Madera, MSES candidate</a:t>
            </a:r>
          </a:p>
          <a:p>
            <a:r>
              <a:rPr lang="en-US" sz="1200" b="1" dirty="0"/>
              <a:t>Support provided by GSS and ODNR and OEPA through the Watershed Support Grant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D33F45-BE95-40A2-80F0-F4F764E8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1951087" cy="3355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person, outdoor, man&#10;&#10;Description generated with very high confidence">
            <a:extLst>
              <a:ext uri="{FF2B5EF4-FFF2-40B4-BE49-F238E27FC236}">
                <a16:creationId xmlns:a16="http://schemas.microsoft.com/office/drawing/2014/main" id="{9F4805BC-913D-4EAF-989D-26E5307AF1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0"/>
            <a:ext cx="1951087" cy="33559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367832-F790-42F9-A87D-0E0EE5D598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4182" y="-1744"/>
            <a:ext cx="3021902" cy="3357686"/>
          </a:xfrm>
          <a:prstGeom prst="rect">
            <a:avLst/>
          </a:prstGeom>
        </p:spPr>
      </p:pic>
      <p:pic>
        <p:nvPicPr>
          <p:cNvPr id="20" name="Picture 19" descr="A group of people in a boat on a river&#10;&#10;Description generated with very high confidence">
            <a:extLst>
              <a:ext uri="{FF2B5EF4-FFF2-40B4-BE49-F238E27FC236}">
                <a16:creationId xmlns:a16="http://schemas.microsoft.com/office/drawing/2014/main" id="{EDDFB5C4-7FD6-4B4C-B242-5AABDDC60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3457074"/>
            <a:ext cx="5100085" cy="34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5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E59230-6241-4F71-8F80-408E4EBA2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933" y="0"/>
            <a:ext cx="381733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516083" y="228600"/>
            <a:ext cx="3359031" cy="5014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3600" b="1" spc="-50">
                <a:solidFill>
                  <a:srgbClr val="FFFFFF"/>
                </a:solidFill>
                <a:effectLst/>
                <a:cs typeface="+mj-cs"/>
              </a:rPr>
              <a:t>Hewett Fork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3600" spc="-50">
                <a:solidFill>
                  <a:srgbClr val="FFFFFF"/>
                </a:solidFill>
                <a:effectLst/>
                <a:cs typeface="+mj-cs"/>
              </a:rPr>
              <a:t>Subwatershed in Raccoon Creek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A01B88-BE75-48CC-A6A5-AD51DC9E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11"/>
            <a:ext cx="1286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CAF85-2DD7-4CAD-B723-56C69C0C02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5104022" y="10"/>
            <a:ext cx="6188817" cy="68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D4197-FDD6-4D08-AF4C-EFFC09D1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603" y="2743200"/>
            <a:ext cx="3935262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b="1" dirty="0"/>
              <a:t>Land Use in Hewett Fork</a:t>
            </a: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44E45C0D-14DD-43F5-B911-5448B4D47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-28074"/>
            <a:ext cx="6248400" cy="69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3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/>
          <p:cNvSpPr txBox="1">
            <a:spLocks/>
          </p:cNvSpPr>
          <p:nvPr/>
        </p:nvSpPr>
        <p:spPr>
          <a:xfrm>
            <a:off x="6420464" y="365760"/>
            <a:ext cx="4534047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b="1" spc="-50" dirty="0">
                <a:solidFill>
                  <a:schemeClr val="tx1"/>
                </a:solidFill>
                <a:effectLst/>
                <a:cs typeface="+mj-cs"/>
              </a:rPr>
              <a:t>Water Quality in Hewett Fork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B8B56-F508-4E79-B643-B36DDC1AB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420463" y="2229853"/>
            <a:ext cx="4572002" cy="3950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-182880" defTabSz="9144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effectLst/>
              </a:rPr>
              <a:t>Three sources of AMD before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doser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 indent="-182880" defTabSz="9144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effectLst/>
              </a:rPr>
              <a:t>Zones of water quality</a:t>
            </a:r>
          </a:p>
          <a:p>
            <a:pPr lvl="1" indent="-182880" defTabSz="9144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effectLst/>
              </a:rPr>
              <a:t>Impaired</a:t>
            </a:r>
          </a:p>
          <a:p>
            <a:pPr lvl="1" indent="-182880" defTabSz="9144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effectLst/>
              </a:rPr>
              <a:t>Transition</a:t>
            </a:r>
          </a:p>
          <a:p>
            <a:pPr lvl="1" indent="-182880" defTabSz="91440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effectLst/>
              </a:rPr>
              <a:t>Improved</a:t>
            </a: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784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32D16-BEEC-4638-9927-648F57E9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0"/>
            <a:ext cx="9858383" cy="1058779"/>
          </a:xfrm>
        </p:spPr>
        <p:txBody>
          <a:bodyPr>
            <a:normAutofit/>
          </a:bodyPr>
          <a:lstStyle/>
          <a:p>
            <a:r>
              <a:rPr lang="en-US" b="1" dirty="0"/>
              <a:t>Hypotheses</a:t>
            </a:r>
            <a:endParaRPr lang="en-US" dirty="0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E4A522D-7425-472A-A73F-C0D6771F1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983820"/>
              </p:ext>
            </p:extLst>
          </p:nvPr>
        </p:nvGraphicFramePr>
        <p:xfrm>
          <a:off x="1071747" y="1219200"/>
          <a:ext cx="10574822" cy="540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08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61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3"/>
          <p:cNvSpPr txBox="1">
            <a:spLocks/>
          </p:cNvSpPr>
          <p:nvPr/>
        </p:nvSpPr>
        <p:spPr>
          <a:xfrm>
            <a:off x="6296025" y="2713121"/>
            <a:ext cx="4804843" cy="1431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lnSpc>
                <a:spcPct val="85000"/>
              </a:lnSpc>
              <a:spcAft>
                <a:spcPts val="600"/>
              </a:spcAft>
            </a:pPr>
            <a:r>
              <a:rPr lang="en-US" sz="4400" b="1" spc="-50" dirty="0">
                <a:solidFill>
                  <a:schemeClr val="tx1"/>
                </a:solidFill>
                <a:effectLst/>
                <a:cs typeface="+mj-cs"/>
              </a:rPr>
              <a:t>Hewett Fork</a:t>
            </a:r>
          </a:p>
          <a:p>
            <a:pPr algn="l" defTabSz="914400">
              <a:lnSpc>
                <a:spcPct val="85000"/>
              </a:lnSpc>
              <a:spcAft>
                <a:spcPts val="600"/>
              </a:spcAft>
            </a:pPr>
            <a:r>
              <a:rPr lang="en-US" sz="4400" spc="-50" dirty="0">
                <a:solidFill>
                  <a:schemeClr val="tx1"/>
                </a:solidFill>
                <a:effectLst/>
                <a:cs typeface="+mj-cs"/>
              </a:rPr>
              <a:t>Sampling sites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E7FE5EB-1A5B-4AD5-981F-C9CA31B6B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0"/>
            <a:ext cx="5055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859A-27A4-47AE-8366-A639195C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608" y="819808"/>
            <a:ext cx="3796966" cy="773714"/>
          </a:xfrm>
        </p:spPr>
        <p:txBody>
          <a:bodyPr>
            <a:normAutofit/>
          </a:bodyPr>
          <a:lstStyle/>
          <a:p>
            <a:r>
              <a:rPr lang="en-US" b="1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7816-F026-45CA-8B17-39927D35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607" y="1593522"/>
            <a:ext cx="4072233" cy="4381610"/>
          </a:xfrm>
        </p:spPr>
        <p:txBody>
          <a:bodyPr>
            <a:normAutofit/>
          </a:bodyPr>
          <a:lstStyle/>
          <a:p>
            <a:r>
              <a:rPr lang="en-US" sz="2800" dirty="0"/>
              <a:t>Sampling schedule:</a:t>
            </a:r>
          </a:p>
          <a:p>
            <a:pPr lvl="1"/>
            <a:r>
              <a:rPr lang="en-US" sz="2800" dirty="0"/>
              <a:t>Storms - 1 cm or </a:t>
            </a:r>
            <a:r>
              <a:rPr lang="en-US" sz="2800"/>
              <a:t>more rainfall </a:t>
            </a:r>
            <a:r>
              <a:rPr lang="en-US" sz="2800" dirty="0"/>
              <a:t>over a consecutive 3-day period</a:t>
            </a:r>
          </a:p>
          <a:p>
            <a:pPr lvl="2"/>
            <a:r>
              <a:rPr lang="en-US" sz="2800" dirty="0"/>
              <a:t>Sample 3 days after end</a:t>
            </a:r>
          </a:p>
          <a:p>
            <a:pPr lvl="1"/>
            <a:r>
              <a:rPr lang="en-US" sz="2800" dirty="0"/>
              <a:t>Normal conditions</a:t>
            </a:r>
          </a:p>
          <a:p>
            <a:pPr lvl="2"/>
            <a:r>
              <a:rPr lang="en-US" sz="2800" dirty="0"/>
              <a:t>Sampled weekly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CD6BA4F2-960F-4FED-BEF1-C3436E715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98A50-4AE9-4F67-B61F-CAE8E564A9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" y="1388427"/>
            <a:ext cx="7295665" cy="40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8614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800</Words>
  <Application>Microsoft Office PowerPoint</Application>
  <PresentationFormat>Widescreen</PresentationFormat>
  <Paragraphs>212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Century Schoolbook</vt:lpstr>
      <vt:lpstr>Times New Roman</vt:lpstr>
      <vt:lpstr>Trebuchet MS</vt:lpstr>
      <vt:lpstr>Wingdings</vt:lpstr>
      <vt:lpstr>Wingdings 2</vt:lpstr>
      <vt:lpstr>View</vt:lpstr>
      <vt:lpstr>Effects of Precipitation Patterns on Sediment, Nutrient, and Biofilm Dynamics in an AMD Stream</vt:lpstr>
      <vt:lpstr>AMD Overview</vt:lpstr>
      <vt:lpstr>Storm Projections and AMD</vt:lpstr>
      <vt:lpstr>PowerPoint Presentation</vt:lpstr>
      <vt:lpstr>Land Use in Hewett Fork</vt:lpstr>
      <vt:lpstr>PowerPoint Presentation</vt:lpstr>
      <vt:lpstr>Hypotheses</vt:lpstr>
      <vt:lpstr>PowerPoint Presentation</vt:lpstr>
      <vt:lpstr>Methods</vt:lpstr>
      <vt:lpstr>Methods</vt:lpstr>
      <vt:lpstr>Methods</vt:lpstr>
      <vt:lpstr>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Grain Size Distribution of Deposited Sediment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Precipitation Patterns on Sediment, Nutrient, and Biofilm Dynamics in an Acid Mine Drainage Stream</dc:title>
  <dc:creator>Brancho, Jennie</dc:creator>
  <cp:lastModifiedBy>Kevin Wolter</cp:lastModifiedBy>
  <cp:revision>66</cp:revision>
  <cp:lastPrinted>2019-02-01T18:15:04Z</cp:lastPrinted>
  <dcterms:created xsi:type="dcterms:W3CDTF">2018-08-12T21:14:39Z</dcterms:created>
  <dcterms:modified xsi:type="dcterms:W3CDTF">2019-06-17T18:07:29Z</dcterms:modified>
</cp:coreProperties>
</file>