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3" r:id="rId5"/>
    <p:sldId id="264" r:id="rId6"/>
    <p:sldId id="265" r:id="rId7"/>
    <p:sldId id="266" r:id="rId8"/>
    <p:sldId id="273" r:id="rId9"/>
    <p:sldId id="259" r:id="rId10"/>
    <p:sldId id="274" r:id="rId11"/>
    <p:sldId id="260" r:id="rId12"/>
    <p:sldId id="267" r:id="rId13"/>
    <p:sldId id="268" r:id="rId14"/>
    <p:sldId id="269" r:id="rId15"/>
    <p:sldId id="270" r:id="rId16"/>
    <p:sldId id="272" r:id="rId17"/>
    <p:sldId id="271" r:id="rId18"/>
    <p:sldId id="261" r:id="rId19"/>
    <p:sldId id="275" r:id="rId20"/>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96529" autoAdjust="0"/>
  </p:normalViewPr>
  <p:slideViewPr>
    <p:cSldViewPr snapToGrid="0">
      <p:cViewPr varScale="1">
        <p:scale>
          <a:sx n="107" d="100"/>
          <a:sy n="107" d="100"/>
        </p:scale>
        <p:origin x="61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40D6C7-69E2-4ADF-96AE-7F2293F6E51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464A134-9BA1-4B4C-ADAB-3987BA648813}"/>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8F40C55-E7D5-403D-8DFC-5A33FDB4DDC0}" type="datetimeFigureOut">
              <a:rPr lang="en-US"/>
              <a:pPr>
                <a:defRPr/>
              </a:pPr>
              <a:t>6/17/2019</a:t>
            </a:fld>
            <a:endParaRPr lang="en-US"/>
          </a:p>
        </p:txBody>
      </p:sp>
      <p:sp>
        <p:nvSpPr>
          <p:cNvPr id="4" name="Slide Image Placeholder 3">
            <a:extLst>
              <a:ext uri="{FF2B5EF4-FFF2-40B4-BE49-F238E27FC236}">
                <a16:creationId xmlns:a16="http://schemas.microsoft.com/office/drawing/2014/main" id="{9D0DCF60-485C-458F-8B13-EC0B16A4FA6F}"/>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0330260-9A31-49DB-A8E5-2FDB63703DD4}"/>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F239904-AF73-4534-8FBF-7C68FF537428}"/>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DC1AABD-7108-4A5A-948E-AA59237DFE48}"/>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D87E155-F0D1-434B-8E1E-8E90253246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AA1C559-04A4-433D-90B3-1E9390A8A2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FB6CDA6-68A4-4EF5-BE0C-A07BAD192D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Mine operators and regulators all want to see the operation and reclamation of a mine proceed smoothly, with no issues. It generally doesn’t happen quite that way, of course.</a:t>
            </a:r>
          </a:p>
          <a:p>
            <a:pPr>
              <a:spcBef>
                <a:spcPct val="0"/>
              </a:spcBef>
            </a:pPr>
            <a:endParaRPr lang="en-US" altLang="en-US"/>
          </a:p>
          <a:p>
            <a:pPr>
              <a:spcBef>
                <a:spcPct val="0"/>
              </a:spcBef>
            </a:pPr>
            <a:r>
              <a:rPr lang="en-US" altLang="en-US"/>
              <a:t>One of the problems that frequently crops up is water quality. Nobody wants to find out at final bond release that there is a water problem that will require a perpetual treatment plan. The best way to avoid this is the development of a good, robust monitoring plan that guides water monitoring from baseline through final reclamation, and discovers potential problems early. </a:t>
            </a:r>
          </a:p>
        </p:txBody>
      </p:sp>
      <p:sp>
        <p:nvSpPr>
          <p:cNvPr id="21508" name="Slide Number Placeholder 3">
            <a:extLst>
              <a:ext uri="{FF2B5EF4-FFF2-40B4-BE49-F238E27FC236}">
                <a16:creationId xmlns:a16="http://schemas.microsoft.com/office/drawing/2014/main" id="{AAF62056-6351-45B3-A82A-B28CA05E14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8B838F54-7BBF-48F0-B8C0-2B37FCD8489F}"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2AE3327-45DC-4FDE-A8D1-CF04CCB7B9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63F9067-5236-4336-B52E-57ACE4CC4C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Groundwater is a little more complicated. </a:t>
            </a:r>
          </a:p>
          <a:p>
            <a:pPr>
              <a:spcBef>
                <a:spcPct val="0"/>
              </a:spcBef>
            </a:pPr>
            <a:endParaRPr lang="en-US" altLang="en-US"/>
          </a:p>
          <a:p>
            <a:pPr>
              <a:spcBef>
                <a:spcPct val="0"/>
              </a:spcBef>
            </a:pPr>
            <a:r>
              <a:rPr lang="en-US" altLang="en-US"/>
              <a:t>If you have access to premine piezometric contours, you can determine groundwater divides, to make sure you have observation wells in all the major groundwater basins. </a:t>
            </a:r>
          </a:p>
          <a:p>
            <a:pPr>
              <a:spcBef>
                <a:spcPct val="0"/>
              </a:spcBef>
            </a:pPr>
            <a:endParaRPr lang="en-US" altLang="en-US"/>
          </a:p>
          <a:p>
            <a:pPr>
              <a:spcBef>
                <a:spcPct val="0"/>
              </a:spcBef>
            </a:pPr>
            <a:r>
              <a:rPr lang="en-US" altLang="en-US"/>
              <a:t>If you can find previous modeling reports in the area, it can help with this. </a:t>
            </a:r>
          </a:p>
          <a:p>
            <a:pPr>
              <a:spcBef>
                <a:spcPct val="0"/>
              </a:spcBef>
            </a:pPr>
            <a:endParaRPr lang="en-US" altLang="en-US"/>
          </a:p>
          <a:p>
            <a:pPr>
              <a:spcBef>
                <a:spcPct val="0"/>
              </a:spcBef>
            </a:pPr>
            <a:r>
              <a:rPr lang="en-US" altLang="en-US"/>
              <a:t>Keep in mind, there may be more than one aquifer in the area, and they may not all have the same analysis areas. You will need to go through this process for each aquifer to be disturbed, and at least one below that.</a:t>
            </a:r>
          </a:p>
        </p:txBody>
      </p:sp>
      <p:sp>
        <p:nvSpPr>
          <p:cNvPr id="39940" name="Slide Number Placeholder 3">
            <a:extLst>
              <a:ext uri="{FF2B5EF4-FFF2-40B4-BE49-F238E27FC236}">
                <a16:creationId xmlns:a16="http://schemas.microsoft.com/office/drawing/2014/main" id="{7C33DF4F-3E28-45EF-8489-5AF216F745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224EFA51-BC05-428D-AD75-CD9621C7670E}" type="slidenum">
              <a:rPr lang="en-US" altLang="en-US">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8947E72-C36A-4BF6-9F54-441F1F021E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4E82323-4F2D-4CD2-98FD-C37680ECBB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Regulators can provide insights and advice on development of your plan. Most agencies have guidelines to help develop a useful monitoring plan, and will be happy to assist if asked. </a:t>
            </a:r>
          </a:p>
          <a:p>
            <a:pPr>
              <a:spcBef>
                <a:spcPct val="0"/>
              </a:spcBef>
            </a:pPr>
            <a:endParaRPr lang="en-US" altLang="en-US"/>
          </a:p>
          <a:p>
            <a:pPr>
              <a:spcBef>
                <a:spcPct val="0"/>
              </a:spcBef>
            </a:pPr>
            <a:r>
              <a:rPr lang="en-US" altLang="en-US"/>
              <a:t>The regulators are the ones approving the mine; why guess what they need?</a:t>
            </a:r>
          </a:p>
          <a:p>
            <a:pPr>
              <a:spcBef>
                <a:spcPct val="0"/>
              </a:spcBef>
            </a:pPr>
            <a:endParaRPr lang="en-US" altLang="en-US"/>
          </a:p>
          <a:p>
            <a:pPr>
              <a:spcBef>
                <a:spcPct val="0"/>
              </a:spcBef>
            </a:pPr>
            <a:r>
              <a:rPr lang="en-US" altLang="en-US"/>
              <a:t>Keep in mind, though- they will help point you in the right direction, but they don’t have the time or the budget to do the work for you.</a:t>
            </a:r>
          </a:p>
        </p:txBody>
      </p:sp>
      <p:sp>
        <p:nvSpPr>
          <p:cNvPr id="41988" name="Slide Number Placeholder 3">
            <a:extLst>
              <a:ext uri="{FF2B5EF4-FFF2-40B4-BE49-F238E27FC236}">
                <a16:creationId xmlns:a16="http://schemas.microsoft.com/office/drawing/2014/main" id="{29775D0C-B6BC-41E3-8E3C-FBFC422BBF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885A8A3A-5960-4501-9F9E-3996028A086C}" type="slidenum">
              <a:rPr lang="en-US" altLang="en-US">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C4014CF-8D0C-437F-AB9F-83F4E5F081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E145025-9143-4A88-A21D-B38D925FB7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Find a laboratory early in the process. Each lab has slightly different procedures and processes, and a good lab will be extremely helpful in designing your plan. </a:t>
            </a:r>
          </a:p>
          <a:p>
            <a:pPr>
              <a:spcBef>
                <a:spcPct val="0"/>
              </a:spcBef>
            </a:pPr>
            <a:endParaRPr lang="en-US" altLang="en-US"/>
          </a:p>
          <a:p>
            <a:pPr>
              <a:spcBef>
                <a:spcPct val="0"/>
              </a:spcBef>
            </a:pPr>
            <a:r>
              <a:rPr lang="en-US" altLang="en-US"/>
              <a:t>For example, all accredited laboratories use the same EPA-approved methods for analysis. If you just send the lab a list of analytes, they will send you back a list of results for each sample. If you work with the lab, though, you will find that the standard methods for the analytes you listed also provide results for a dozen or so others. If you ask for these, you will get them. Sometimes if you don’t ask, you don’t get the data. </a:t>
            </a:r>
          </a:p>
          <a:p>
            <a:pPr>
              <a:spcBef>
                <a:spcPct val="0"/>
              </a:spcBef>
            </a:pPr>
            <a:endParaRPr lang="en-US" altLang="en-US"/>
          </a:p>
          <a:p>
            <a:pPr>
              <a:spcBef>
                <a:spcPct val="0"/>
              </a:spcBef>
            </a:pPr>
            <a:r>
              <a:rPr lang="en-US" altLang="en-US"/>
              <a:t>They will also have quality control and custody procedures you can hijack for inclusion in your plan. </a:t>
            </a:r>
          </a:p>
        </p:txBody>
      </p:sp>
      <p:sp>
        <p:nvSpPr>
          <p:cNvPr id="44036" name="Slide Number Placeholder 3">
            <a:extLst>
              <a:ext uri="{FF2B5EF4-FFF2-40B4-BE49-F238E27FC236}">
                <a16:creationId xmlns:a16="http://schemas.microsoft.com/office/drawing/2014/main" id="{0E558D67-DDEA-4AF2-B2DB-DC4B550807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658B91B-8F6A-4AE4-A97A-729CF968D0F9}" type="slidenum">
              <a:rPr lang="en-US" altLang="en-US">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A5D6174-2775-41D4-912D-963486CEDD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7E60FDE6-D167-467C-90A5-F242493BFA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USGS, the EPA, universities, and even the USDA have released guidelines on the appropriate methods to collect useful samples. Specify the methods to be used, and cite the source. </a:t>
            </a:r>
          </a:p>
          <a:p>
            <a:pPr>
              <a:spcBef>
                <a:spcPct val="0"/>
              </a:spcBef>
            </a:pPr>
            <a:endParaRPr lang="en-US" altLang="en-US"/>
          </a:p>
          <a:p>
            <a:pPr>
              <a:spcBef>
                <a:spcPct val="0"/>
              </a:spcBef>
            </a:pPr>
            <a:r>
              <a:rPr lang="en-US" altLang="en-US"/>
              <a:t>Keep in mind this plan will be in effect for a long time, possibly decades, and the only way to make sure the data you collect today is relevant twenty years down the road is to stick to accepted and published methods.</a:t>
            </a:r>
          </a:p>
        </p:txBody>
      </p:sp>
      <p:sp>
        <p:nvSpPr>
          <p:cNvPr id="46084" name="Slide Number Placeholder 3">
            <a:extLst>
              <a:ext uri="{FF2B5EF4-FFF2-40B4-BE49-F238E27FC236}">
                <a16:creationId xmlns:a16="http://schemas.microsoft.com/office/drawing/2014/main" id="{8C36319F-4C08-40DE-A3D1-775B939564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D890BC2-6C66-4D33-BB63-6211F03D9125}" type="slidenum">
              <a:rPr lang="en-US" altLang="en-US">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256F6BC-9210-4E23-8863-DFE7184B67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88D7432-435D-4A57-BD8F-371B1B1587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quality of your data is likely to be challenged in court. There are accepted practices to assure that your data is collected, handled, and analyzed properly. </a:t>
            </a:r>
          </a:p>
          <a:p>
            <a:pPr>
              <a:spcBef>
                <a:spcPct val="0"/>
              </a:spcBef>
            </a:pPr>
            <a:endParaRPr lang="en-US" altLang="en-US"/>
          </a:p>
          <a:p>
            <a:pPr>
              <a:spcBef>
                <a:spcPct val="0"/>
              </a:spcBef>
            </a:pPr>
            <a:r>
              <a:rPr lang="en-US" altLang="en-US"/>
              <a:t>Even if it is never challenged, the presence of blanks, duplicates, and balance calculations is a transparent means of establishing that your data is of high quality and should be taken seriously. Data without QA/QC really isn’t data.</a:t>
            </a:r>
          </a:p>
        </p:txBody>
      </p:sp>
      <p:sp>
        <p:nvSpPr>
          <p:cNvPr id="48132" name="Slide Number Placeholder 3">
            <a:extLst>
              <a:ext uri="{FF2B5EF4-FFF2-40B4-BE49-F238E27FC236}">
                <a16:creationId xmlns:a16="http://schemas.microsoft.com/office/drawing/2014/main" id="{4A3EE6CA-3930-411D-B84F-F1B4D5EAAD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2C01D760-9657-48FA-B6A2-9208E7D52B28}" type="slidenum">
              <a:rPr lang="en-US" altLang="en-US">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C388C60-11B1-4BF3-8E75-DF0E2E48A0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CB4CA423-0A1C-44A0-A68C-A43AD35CF7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Field audits are important. They can range from a simple ride-along by regulatory personnel to completely independent re-sampling runs. </a:t>
            </a:r>
          </a:p>
          <a:p>
            <a:pPr>
              <a:spcBef>
                <a:spcPct val="0"/>
              </a:spcBef>
            </a:pPr>
            <a:endParaRPr lang="en-US" altLang="en-US"/>
          </a:p>
          <a:p>
            <a:pPr>
              <a:spcBef>
                <a:spcPct val="0"/>
              </a:spcBef>
            </a:pPr>
            <a:r>
              <a:rPr lang="en-US" altLang="en-US"/>
              <a:t>It is not just a hassle; it doesn’t mean the regulators don’t trust you; it increases the confidence the regulatory agency has in your sampling program, and by extension your commitment to doing things right. </a:t>
            </a:r>
          </a:p>
          <a:p>
            <a:pPr>
              <a:spcBef>
                <a:spcPct val="0"/>
              </a:spcBef>
            </a:pPr>
            <a:endParaRPr lang="en-US" altLang="en-US"/>
          </a:p>
          <a:p>
            <a:pPr>
              <a:spcBef>
                <a:spcPct val="0"/>
              </a:spcBef>
            </a:pPr>
            <a:r>
              <a:rPr lang="en-US" altLang="en-US"/>
              <a:t>The people collecting the data get a better feel for what is important, and what happens to the information they collect.</a:t>
            </a:r>
          </a:p>
        </p:txBody>
      </p:sp>
      <p:sp>
        <p:nvSpPr>
          <p:cNvPr id="50180" name="Slide Number Placeholder 3">
            <a:extLst>
              <a:ext uri="{FF2B5EF4-FFF2-40B4-BE49-F238E27FC236}">
                <a16:creationId xmlns:a16="http://schemas.microsoft.com/office/drawing/2014/main" id="{65713A2C-264D-4035-8A0A-796E8232BA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34CDD98F-2104-478F-BECC-229E7DA58D88}" type="slidenum">
              <a:rPr lang="en-US" altLang="en-US">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8D7677D-5D51-4BBA-9095-1B220EEAA5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279527E-E4B4-42FE-95F9-F69A52D13F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No plan stays unchanged forever. In the case of a mine, wells will be mined through as part of the mine plan. Additional wells will be added in spoil areas. Extra wells may be needed to track an unexpected trend. </a:t>
            </a:r>
          </a:p>
          <a:p>
            <a:pPr>
              <a:spcBef>
                <a:spcPct val="0"/>
              </a:spcBef>
            </a:pPr>
            <a:endParaRPr lang="en-US" altLang="en-US"/>
          </a:p>
          <a:p>
            <a:pPr>
              <a:spcBef>
                <a:spcPct val="0"/>
              </a:spcBef>
            </a:pPr>
            <a:r>
              <a:rPr lang="en-US" altLang="en-US"/>
              <a:t>Surface water stations will be mined through. They can be damaged by equipment or livestock. Or bears, in this case. New stations will be needed in reclaimed areas. </a:t>
            </a:r>
          </a:p>
          <a:p>
            <a:pPr>
              <a:spcBef>
                <a:spcPct val="0"/>
              </a:spcBef>
            </a:pPr>
            <a:endParaRPr lang="en-US" altLang="en-US"/>
          </a:p>
          <a:p>
            <a:pPr>
              <a:spcBef>
                <a:spcPct val="0"/>
              </a:spcBef>
            </a:pPr>
            <a:r>
              <a:rPr lang="en-US" altLang="en-US"/>
              <a:t>Water quality standards change. Your plan needs to have a way to change with the times as needed. </a:t>
            </a:r>
          </a:p>
          <a:p>
            <a:pPr>
              <a:spcBef>
                <a:spcPct val="0"/>
              </a:spcBef>
            </a:pPr>
            <a:endParaRPr lang="en-US" altLang="en-US"/>
          </a:p>
          <a:p>
            <a:pPr>
              <a:spcBef>
                <a:spcPct val="0"/>
              </a:spcBef>
            </a:pPr>
            <a:r>
              <a:rPr lang="en-US" altLang="en-US"/>
              <a:t>A clearly defined procedure allows relatively painless and traceable change without loss of data integrity.</a:t>
            </a:r>
          </a:p>
        </p:txBody>
      </p:sp>
      <p:sp>
        <p:nvSpPr>
          <p:cNvPr id="52228" name="Slide Number Placeholder 3">
            <a:extLst>
              <a:ext uri="{FF2B5EF4-FFF2-40B4-BE49-F238E27FC236}">
                <a16:creationId xmlns:a16="http://schemas.microsoft.com/office/drawing/2014/main" id="{8CB3CDC3-4B47-43C3-AA2A-D1C98BF814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9B06D09B-BCD0-41C2-A327-37A9A005E915}" type="slidenum">
              <a:rPr lang="en-US" altLang="en-US">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123B520-D948-4B30-BB33-890611023D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FDE57E7-E475-4ADB-8D5F-1AD076E6A1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Sometimes a plan goes along with no changes for a number of years, then suddenly there is an issue and everyone is scrambling to address it. </a:t>
            </a:r>
          </a:p>
          <a:p>
            <a:pPr>
              <a:spcBef>
                <a:spcPct val="0"/>
              </a:spcBef>
            </a:pPr>
            <a:endParaRPr lang="en-US" altLang="en-US"/>
          </a:p>
          <a:p>
            <a:pPr>
              <a:spcBef>
                <a:spcPct val="0"/>
              </a:spcBef>
            </a:pPr>
            <a:r>
              <a:rPr lang="en-US" altLang="en-US"/>
              <a:t>If the plan is reviewed periodically, these issues can be anticipated a bit. </a:t>
            </a:r>
          </a:p>
          <a:p>
            <a:pPr>
              <a:spcBef>
                <a:spcPct val="0"/>
              </a:spcBef>
            </a:pPr>
            <a:endParaRPr lang="en-US" altLang="en-US"/>
          </a:p>
          <a:p>
            <a:pPr>
              <a:spcBef>
                <a:spcPct val="0"/>
              </a:spcBef>
            </a:pPr>
            <a:r>
              <a:rPr lang="en-US" altLang="en-US"/>
              <a:t>Even if no change is needed, documented reviews are evidence that the plan is active and being managed.</a:t>
            </a:r>
          </a:p>
        </p:txBody>
      </p:sp>
      <p:sp>
        <p:nvSpPr>
          <p:cNvPr id="54276" name="Slide Number Placeholder 3">
            <a:extLst>
              <a:ext uri="{FF2B5EF4-FFF2-40B4-BE49-F238E27FC236}">
                <a16:creationId xmlns:a16="http://schemas.microsoft.com/office/drawing/2014/main" id="{EC53FD6B-AE63-4672-BBE1-4D5017EB78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8F328C87-ED2B-4C87-93C6-4E60B6CA2544}" type="slidenum">
              <a:rPr lang="en-US" altLang="en-US">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85044C5-F300-46E7-A840-EB9EB2A62E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0929A41C-8797-4091-9090-3C2844437A09}"/>
              </a:ext>
            </a:extLst>
          </p:cNvPr>
          <p:cNvSpPr>
            <a:spLocks noGrp="1" noChangeArrowheads="1"/>
          </p:cNvSpPr>
          <p:nvPr>
            <p:ph type="body" idx="1"/>
          </p:nvPr>
        </p:nvSpPr>
        <p:spPr bwMode="auto">
          <a:xfrm>
            <a:off x="701675" y="4473575"/>
            <a:ext cx="5607050" cy="424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Finally, once your plan is developed and implemented, don’t forget to manage it. </a:t>
            </a:r>
          </a:p>
          <a:p>
            <a:pPr>
              <a:spcBef>
                <a:spcPct val="0"/>
              </a:spcBef>
            </a:pPr>
            <a:r>
              <a:rPr lang="en-US" altLang="en-US"/>
              <a:t>As I mentioned earlier, review the plan regularly. </a:t>
            </a:r>
          </a:p>
          <a:p>
            <a:pPr>
              <a:spcBef>
                <a:spcPct val="0"/>
              </a:spcBef>
            </a:pPr>
            <a:endParaRPr lang="en-US" altLang="en-US"/>
          </a:p>
          <a:p>
            <a:pPr>
              <a:spcBef>
                <a:spcPct val="0"/>
              </a:spcBef>
            </a:pPr>
            <a:r>
              <a:rPr lang="en-US" altLang="en-US"/>
              <a:t>Plan field audits to make sure everyone has the same expectations for the field program. </a:t>
            </a:r>
          </a:p>
          <a:p>
            <a:pPr>
              <a:spcBef>
                <a:spcPct val="0"/>
              </a:spcBef>
            </a:pPr>
            <a:endParaRPr lang="en-US" altLang="en-US"/>
          </a:p>
          <a:p>
            <a:pPr>
              <a:spcBef>
                <a:spcPct val="0"/>
              </a:spcBef>
            </a:pPr>
            <a:r>
              <a:rPr lang="en-US" altLang="en-US"/>
              <a:t>Make changes as they are needed. </a:t>
            </a:r>
          </a:p>
          <a:p>
            <a:pPr>
              <a:spcBef>
                <a:spcPct val="0"/>
              </a:spcBef>
            </a:pPr>
            <a:endParaRPr lang="en-US" altLang="en-US"/>
          </a:p>
          <a:p>
            <a:pPr>
              <a:spcBef>
                <a:spcPct val="0"/>
              </a:spcBef>
            </a:pPr>
            <a:r>
              <a:rPr lang="en-US" altLang="en-US"/>
              <a:t>Every time a renewal, revision, or amendment comes in, take the opportunity to review or update your monitoring plan to keep it current. </a:t>
            </a:r>
          </a:p>
          <a:p>
            <a:pPr>
              <a:spcBef>
                <a:spcPct val="0"/>
              </a:spcBef>
            </a:pPr>
            <a:endParaRPr lang="en-US" altLang="en-US"/>
          </a:p>
          <a:p>
            <a:pPr>
              <a:spcBef>
                <a:spcPct val="0"/>
              </a:spcBef>
            </a:pPr>
            <a:r>
              <a:rPr lang="en-US" altLang="en-US"/>
              <a:t>Manage your data. The operators should have a complete set of data onsite, and regulatory agencies will likely maintain a separate set. If your data is in multiple locations, in multiple formats, it is far less vulnerable to loss or corruption. </a:t>
            </a:r>
          </a:p>
          <a:p>
            <a:pPr>
              <a:spcBef>
                <a:spcPct val="0"/>
              </a:spcBef>
            </a:pPr>
            <a:endParaRPr lang="en-US" altLang="en-US"/>
          </a:p>
          <a:p>
            <a:pPr>
              <a:spcBef>
                <a:spcPct val="0"/>
              </a:spcBef>
            </a:pPr>
            <a:r>
              <a:rPr lang="en-US" altLang="en-US"/>
              <a:t>And make sure you are communicating. Don’t wait until your annual report to bring up an issue you knew about four months ago. Get on the telephone. Any points you are not completely sure about, or unusual situations, make the call. </a:t>
            </a:r>
          </a:p>
          <a:p>
            <a:pPr>
              <a:spcBef>
                <a:spcPct val="0"/>
              </a:spcBef>
            </a:pPr>
            <a:endParaRPr lang="en-US" altLang="en-US"/>
          </a:p>
          <a:p>
            <a:pPr>
              <a:spcBef>
                <a:spcPct val="0"/>
              </a:spcBef>
            </a:pPr>
            <a:r>
              <a:rPr lang="en-US" altLang="en-US"/>
              <a:t>The monitoring plan is your early warning system for upcoming problems, your defense against litigation, and one of the metrics that will someday confirm that you have done a great job right through reclamation.</a:t>
            </a:r>
          </a:p>
        </p:txBody>
      </p:sp>
      <p:sp>
        <p:nvSpPr>
          <p:cNvPr id="56324" name="Slide Number Placeholder 3">
            <a:extLst>
              <a:ext uri="{FF2B5EF4-FFF2-40B4-BE49-F238E27FC236}">
                <a16:creationId xmlns:a16="http://schemas.microsoft.com/office/drawing/2014/main" id="{235BF74C-0341-4AD1-98EF-EC244A8F2F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1267515-E154-4A72-8CE9-F81C5B26ECD9}" type="slidenum">
              <a:rPr lang="en-US" altLang="en-US">
                <a:latin typeface="Calibri" panose="020F0502020204030204" pitchFamily="34" charset="0"/>
              </a:rPr>
              <a:pPr fontAlgn="base">
                <a:spcBef>
                  <a:spcPct val="0"/>
                </a:spcBef>
                <a:spcAft>
                  <a:spcPct val="0"/>
                </a:spcAft>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19D1938-7F3F-445E-85CB-C5BFADD521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2BA3DD5B-BFD3-4762-B525-51D27DACB5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a:extLst>
              <a:ext uri="{FF2B5EF4-FFF2-40B4-BE49-F238E27FC236}">
                <a16:creationId xmlns:a16="http://schemas.microsoft.com/office/drawing/2014/main" id="{9408F4BC-2E4A-49C1-9CA6-D443A7F8C1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961C4A8-D5C0-4CB2-BAB9-C8FA5059052D}" type="slidenum">
              <a:rPr lang="en-US" altLang="en-US">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BEB3805-A622-4721-8376-C0AFE7A581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B8A9887-7BFE-49E5-80D9-4E3081E852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 monitoring plan simply lays out clearly what data is needed, where we need to collect it, and how we need to collect it. </a:t>
            </a:r>
          </a:p>
          <a:p>
            <a:pPr>
              <a:spcBef>
                <a:spcPct val="0"/>
              </a:spcBef>
            </a:pPr>
            <a:endParaRPr lang="en-US" altLang="en-US"/>
          </a:p>
          <a:p>
            <a:pPr>
              <a:spcBef>
                <a:spcPct val="0"/>
              </a:spcBef>
            </a:pPr>
            <a:r>
              <a:rPr lang="en-US" altLang="en-US"/>
              <a:t>By using the monitoring plan and the data collected under it, we can work with the progress of the mine and reclamation to leave a legacy that makes the world a better place.</a:t>
            </a:r>
          </a:p>
        </p:txBody>
      </p:sp>
      <p:sp>
        <p:nvSpPr>
          <p:cNvPr id="23556" name="Slide Number Placeholder 3">
            <a:extLst>
              <a:ext uri="{FF2B5EF4-FFF2-40B4-BE49-F238E27FC236}">
                <a16:creationId xmlns:a16="http://schemas.microsoft.com/office/drawing/2014/main" id="{2BA48E04-B68C-4B45-AFAE-550EAB1DB3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12F9ECE9-6DC6-4875-8E47-AA79D824CFD4}"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DEEC8C4-DE17-499F-8C6D-9CA46E770D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391D176-E551-427F-8CDF-C9B9A813CF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first thing to establish is what the law requires. This involves not only Federal agencies, but state and sometimes county or local agencies. </a:t>
            </a:r>
          </a:p>
          <a:p>
            <a:pPr>
              <a:spcBef>
                <a:spcPct val="0"/>
              </a:spcBef>
            </a:pPr>
            <a:endParaRPr lang="en-US" altLang="en-US"/>
          </a:p>
          <a:p>
            <a:pPr>
              <a:spcBef>
                <a:spcPct val="0"/>
              </a:spcBef>
            </a:pPr>
            <a:r>
              <a:rPr lang="en-US" altLang="en-US"/>
              <a:t>Find out what you are legally required to monitor, and add it to the list. It can be intimidating to wade through the often conflicting regulations, but you can usually find an existing plan for a similar operation to use as a template.</a:t>
            </a:r>
          </a:p>
        </p:txBody>
      </p:sp>
      <p:sp>
        <p:nvSpPr>
          <p:cNvPr id="25604" name="Slide Number Placeholder 3">
            <a:extLst>
              <a:ext uri="{FF2B5EF4-FFF2-40B4-BE49-F238E27FC236}">
                <a16:creationId xmlns:a16="http://schemas.microsoft.com/office/drawing/2014/main" id="{44F2AC0C-0045-4902-9341-20EA2BACCD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FA420A5F-E11A-4BAE-8172-FC883A8A85C0}"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169F9CB-FC4F-475C-875F-75FCA8B1E7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8B65E99-EC1A-447A-97A0-754824B206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Any time you propose a surface mine, there will be litigation. Every permitting action will bring legal challenges. This can be difficult, as it requires a bit of future forecasting. </a:t>
            </a:r>
          </a:p>
          <a:p>
            <a:pPr>
              <a:spcBef>
                <a:spcPct val="0"/>
              </a:spcBef>
            </a:pPr>
            <a:endParaRPr lang="en-US" altLang="en-US"/>
          </a:p>
          <a:p>
            <a:pPr>
              <a:spcBef>
                <a:spcPct val="0"/>
              </a:spcBef>
            </a:pPr>
            <a:r>
              <a:rPr lang="en-US" altLang="en-US"/>
              <a:t>In Montana, we are unlikely to be sued over boron or lithium levels. They are present in most natural waters in the state, but not a potential problem. </a:t>
            </a:r>
          </a:p>
          <a:p>
            <a:pPr>
              <a:spcBef>
                <a:spcPct val="0"/>
              </a:spcBef>
            </a:pPr>
            <a:endParaRPr lang="en-US" altLang="en-US"/>
          </a:p>
          <a:p>
            <a:pPr>
              <a:spcBef>
                <a:spcPct val="0"/>
              </a:spcBef>
            </a:pPr>
            <a:r>
              <a:rPr lang="en-US" altLang="en-US"/>
              <a:t>Arsenic, nitrate and selenium are fairly dependable as sources of legal challenge. Iron, aluminum, and sulfate can be problematic. In areas prone to acid mine drainage, and areas with more perennial surface water, the risk factors will be completely different. </a:t>
            </a:r>
          </a:p>
          <a:p>
            <a:pPr>
              <a:spcBef>
                <a:spcPct val="0"/>
              </a:spcBef>
            </a:pPr>
            <a:endParaRPr lang="en-US" altLang="en-US"/>
          </a:p>
          <a:p>
            <a:pPr>
              <a:spcBef>
                <a:spcPct val="0"/>
              </a:spcBef>
            </a:pPr>
            <a:r>
              <a:rPr lang="en-US" altLang="en-US"/>
              <a:t>The point is, if you expect to be sued over something at some point in the future, start monitoring it now. The time to start monitoring is not when a toxin shows up in the taps at the elementary school. </a:t>
            </a:r>
          </a:p>
          <a:p>
            <a:pPr>
              <a:spcBef>
                <a:spcPct val="0"/>
              </a:spcBef>
            </a:pPr>
            <a:endParaRPr lang="en-US" altLang="en-US"/>
          </a:p>
          <a:p>
            <a:pPr>
              <a:spcBef>
                <a:spcPct val="0"/>
              </a:spcBef>
            </a:pPr>
            <a:r>
              <a:rPr lang="en-US" altLang="en-US"/>
              <a:t>A comprehensive plan will permit proactive responses to potential problems and legal defense for unrelated environmental issues. </a:t>
            </a:r>
          </a:p>
          <a:p>
            <a:pPr>
              <a:spcBef>
                <a:spcPct val="0"/>
              </a:spcBef>
            </a:pPr>
            <a:endParaRPr lang="en-US" altLang="en-US"/>
          </a:p>
          <a:p>
            <a:pPr>
              <a:spcBef>
                <a:spcPct val="0"/>
              </a:spcBef>
            </a:pPr>
            <a:r>
              <a:rPr lang="en-US" altLang="en-US"/>
              <a:t>You will never wish you had less background data.</a:t>
            </a:r>
          </a:p>
        </p:txBody>
      </p:sp>
      <p:sp>
        <p:nvSpPr>
          <p:cNvPr id="27652" name="Slide Number Placeholder 3">
            <a:extLst>
              <a:ext uri="{FF2B5EF4-FFF2-40B4-BE49-F238E27FC236}">
                <a16:creationId xmlns:a16="http://schemas.microsoft.com/office/drawing/2014/main" id="{779F8135-A68C-45A9-A83A-F36A7B096B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568B1D42-E226-4C8C-8661-997B335A0916}"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DD59B9A-AF2F-47F3-982E-6366AB9DAC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5BC11C6-80E5-4D8B-808F-20D4AF3CE3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Chemical assessments of coal reserves are routinely done as part of the prospecting process. Knowing what is likely to be in the coal and other materials to be disturbed will give you a look at what could potentially pose difficulties in the future. Work with the operators to determine what processes will be used to grade and handle the coal, what water issues they expect, and how spoil will be handled. </a:t>
            </a:r>
          </a:p>
          <a:p>
            <a:pPr>
              <a:spcBef>
                <a:spcPct val="0"/>
              </a:spcBef>
            </a:pPr>
            <a:endParaRPr lang="en-US" altLang="en-US"/>
          </a:p>
          <a:p>
            <a:pPr>
              <a:spcBef>
                <a:spcPct val="0"/>
              </a:spcBef>
            </a:pPr>
            <a:r>
              <a:rPr lang="en-US" altLang="en-US"/>
              <a:t>There is always a potential for oil, grease, and hydraulic fluid spills wherever there is equipment working. Including the appropriate analyses from the beginning provides a background level for use in potential future spills. </a:t>
            </a:r>
          </a:p>
          <a:p>
            <a:pPr>
              <a:spcBef>
                <a:spcPct val="0"/>
              </a:spcBef>
            </a:pPr>
            <a:endParaRPr lang="en-US" altLang="en-US"/>
          </a:p>
          <a:p>
            <a:pPr>
              <a:spcBef>
                <a:spcPct val="0"/>
              </a:spcBef>
            </a:pPr>
            <a:r>
              <a:rPr lang="en-US" altLang="en-US"/>
              <a:t>Blasting as done with modern materials and methods does not generally contribute significant contaminants, but fingers will always be pointed at it. Have solid background nitrate data, and you’re covered.</a:t>
            </a:r>
          </a:p>
        </p:txBody>
      </p:sp>
      <p:sp>
        <p:nvSpPr>
          <p:cNvPr id="29700" name="Slide Number Placeholder 3">
            <a:extLst>
              <a:ext uri="{FF2B5EF4-FFF2-40B4-BE49-F238E27FC236}">
                <a16:creationId xmlns:a16="http://schemas.microsoft.com/office/drawing/2014/main" id="{63964222-BE62-4D45-B1CF-4CA90BA477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EB012570-2C9B-4690-B2EB-7753495CCD31}"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A8297EA-8A26-4A42-8B2A-7D779A5BDD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D09C052-5B42-4DCF-B26E-0811BAC2C8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Every year, hundreds of reports are released by the USGS, EPA, and other government agencies. There are dozens of journals that publish relevant papers. Universities publish theses and dissertations. </a:t>
            </a:r>
          </a:p>
          <a:p>
            <a:pPr>
              <a:spcBef>
                <a:spcPct val="0"/>
              </a:spcBef>
            </a:pPr>
            <a:endParaRPr lang="en-US" altLang="en-US"/>
          </a:p>
          <a:p>
            <a:pPr>
              <a:spcBef>
                <a:spcPct val="0"/>
              </a:spcBef>
            </a:pPr>
            <a:r>
              <a:rPr lang="en-US" altLang="en-US"/>
              <a:t>A lot of papers relating to a particular water quality issue in your area may mean there is a problem, or at least the perception of a problem, which amounts to the same thing. </a:t>
            </a:r>
          </a:p>
          <a:p>
            <a:pPr>
              <a:spcBef>
                <a:spcPct val="0"/>
              </a:spcBef>
            </a:pPr>
            <a:endParaRPr lang="en-US" altLang="en-US"/>
          </a:p>
          <a:p>
            <a:pPr>
              <a:spcBef>
                <a:spcPct val="0"/>
              </a:spcBef>
            </a:pPr>
            <a:r>
              <a:rPr lang="en-US" altLang="en-US"/>
              <a:t>Talk to Federal and state regulators to find out if they are aware of any potentially relevant research.</a:t>
            </a:r>
          </a:p>
        </p:txBody>
      </p:sp>
      <p:sp>
        <p:nvSpPr>
          <p:cNvPr id="31748" name="Slide Number Placeholder 3">
            <a:extLst>
              <a:ext uri="{FF2B5EF4-FFF2-40B4-BE49-F238E27FC236}">
                <a16:creationId xmlns:a16="http://schemas.microsoft.com/office/drawing/2014/main" id="{D09FB896-A191-430B-85E0-D0DC689F47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F9DF7F1F-B86C-4D7F-99AB-D03A0F1E6E30}"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FF537C1-AFB3-4016-A7FC-CD7AC0889F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8E0E0E5-0076-4686-BAC5-5F6980135F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Now you need to put on your fortune teller hat. </a:t>
            </a:r>
          </a:p>
          <a:p>
            <a:pPr>
              <a:spcBef>
                <a:spcPct val="0"/>
              </a:spcBef>
            </a:pPr>
            <a:endParaRPr lang="en-US" altLang="en-US"/>
          </a:p>
          <a:p>
            <a:pPr>
              <a:spcBef>
                <a:spcPct val="0"/>
              </a:spcBef>
            </a:pPr>
            <a:r>
              <a:rPr lang="en-US" altLang="en-US"/>
              <a:t>Is there a long range plan for mine expansion? </a:t>
            </a:r>
          </a:p>
          <a:p>
            <a:pPr>
              <a:spcBef>
                <a:spcPct val="0"/>
              </a:spcBef>
            </a:pPr>
            <a:endParaRPr lang="en-US" altLang="en-US"/>
          </a:p>
          <a:p>
            <a:pPr>
              <a:spcBef>
                <a:spcPct val="0"/>
              </a:spcBef>
            </a:pPr>
            <a:r>
              <a:rPr lang="en-US" altLang="en-US"/>
              <a:t>Is there a possibility of adding a railroad loop or conveyor system? </a:t>
            </a:r>
          </a:p>
          <a:p>
            <a:pPr>
              <a:spcBef>
                <a:spcPct val="0"/>
              </a:spcBef>
            </a:pPr>
            <a:endParaRPr lang="en-US" altLang="en-US"/>
          </a:p>
          <a:p>
            <a:pPr>
              <a:spcBef>
                <a:spcPct val="0"/>
              </a:spcBef>
            </a:pPr>
            <a:r>
              <a:rPr lang="en-US" altLang="en-US"/>
              <a:t>Is there anything on the horizon in the local area that might impact the local population? </a:t>
            </a:r>
          </a:p>
          <a:p>
            <a:pPr>
              <a:spcBef>
                <a:spcPct val="0"/>
              </a:spcBef>
            </a:pPr>
            <a:endParaRPr lang="en-US" altLang="en-US"/>
          </a:p>
          <a:p>
            <a:pPr>
              <a:spcBef>
                <a:spcPct val="0"/>
              </a:spcBef>
            </a:pPr>
            <a:r>
              <a:rPr lang="en-US" altLang="en-US"/>
              <a:t>The last thing you want to be doing is scrambling to try to cover an unexpected change. </a:t>
            </a:r>
          </a:p>
          <a:p>
            <a:pPr>
              <a:spcBef>
                <a:spcPct val="0"/>
              </a:spcBef>
            </a:pPr>
            <a:endParaRPr lang="en-US" altLang="en-US"/>
          </a:p>
          <a:p>
            <a:pPr>
              <a:spcBef>
                <a:spcPct val="0"/>
              </a:spcBef>
            </a:pPr>
            <a:r>
              <a:rPr lang="en-US" altLang="en-US"/>
              <a:t>If the main highway through the area is slated for expansion in the next few years, what will that mean to the mine? </a:t>
            </a:r>
          </a:p>
          <a:p>
            <a:pPr>
              <a:spcBef>
                <a:spcPct val="0"/>
              </a:spcBef>
            </a:pPr>
            <a:endParaRPr lang="en-US" altLang="en-US"/>
          </a:p>
          <a:p>
            <a:pPr>
              <a:spcBef>
                <a:spcPct val="0"/>
              </a:spcBef>
            </a:pPr>
            <a:r>
              <a:rPr lang="en-US" altLang="en-US"/>
              <a:t>If a river running near the mine property is on the list to be evaluated for a TMDL in the next few years, find out what the pollutants of concern are and make sure you have them covered.</a:t>
            </a:r>
          </a:p>
        </p:txBody>
      </p:sp>
      <p:sp>
        <p:nvSpPr>
          <p:cNvPr id="33796" name="Slide Number Placeholder 3">
            <a:extLst>
              <a:ext uri="{FF2B5EF4-FFF2-40B4-BE49-F238E27FC236}">
                <a16:creationId xmlns:a16="http://schemas.microsoft.com/office/drawing/2014/main" id="{DA8C860D-7C4C-470D-8B53-951B19A9BD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1DF73CF-DBE7-4E30-9A28-265FAB82757B}"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4AB8D61-71C5-428F-83F4-E915E1C0D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A186451-D003-4A90-8187-F86A6AAB5F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Now you need to decide where you need to collect samples. </a:t>
            </a:r>
          </a:p>
          <a:p>
            <a:pPr>
              <a:spcBef>
                <a:spcPct val="0"/>
              </a:spcBef>
            </a:pPr>
            <a:endParaRPr lang="en-US" altLang="en-US"/>
          </a:p>
          <a:p>
            <a:pPr>
              <a:spcBef>
                <a:spcPct val="0"/>
              </a:spcBef>
            </a:pPr>
            <a:r>
              <a:rPr lang="en-US" altLang="en-US"/>
              <a:t>Let’s start with surface water. Any watershed that will be disturbed needs to be sampled. Include baseline areas upstream from development. </a:t>
            </a:r>
          </a:p>
          <a:p>
            <a:pPr>
              <a:spcBef>
                <a:spcPct val="0"/>
              </a:spcBef>
            </a:pPr>
            <a:endParaRPr lang="en-US" altLang="en-US"/>
          </a:p>
          <a:p>
            <a:pPr>
              <a:spcBef>
                <a:spcPct val="0"/>
              </a:spcBef>
            </a:pPr>
            <a:r>
              <a:rPr lang="en-US" altLang="en-US"/>
              <a:t>If your permit only extends to the road here, you still need to be sampling upstream. Of course, this is in an ideal situation, and the reality may have access issues.</a:t>
            </a:r>
          </a:p>
        </p:txBody>
      </p:sp>
      <p:sp>
        <p:nvSpPr>
          <p:cNvPr id="35844" name="Slide Number Placeholder 3">
            <a:extLst>
              <a:ext uri="{FF2B5EF4-FFF2-40B4-BE49-F238E27FC236}">
                <a16:creationId xmlns:a16="http://schemas.microsoft.com/office/drawing/2014/main" id="{4A014D16-4E8D-4180-9228-5A2321A9DF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A00B60F-58DA-4457-ADAA-B202F88242BA}"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91CF372-5373-4E45-9681-EA600410D6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54D3BF0-56E4-439C-9339-2E5DA5430C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If you have perennial streams, you can schedule routine sampling at whatever interval works for your plan. </a:t>
            </a:r>
          </a:p>
          <a:p>
            <a:pPr>
              <a:spcBef>
                <a:spcPct val="0"/>
              </a:spcBef>
            </a:pPr>
            <a:endParaRPr lang="en-US" altLang="en-US"/>
          </a:p>
          <a:p>
            <a:pPr>
              <a:spcBef>
                <a:spcPct val="0"/>
              </a:spcBef>
            </a:pPr>
            <a:r>
              <a:rPr lang="en-US" altLang="en-US"/>
              <a:t>However, include opportunistic sampling during extremely high flows and extremely low flows. Routine sampling generally does not capture these exceptional events. </a:t>
            </a:r>
          </a:p>
          <a:p>
            <a:pPr>
              <a:spcBef>
                <a:spcPct val="0"/>
              </a:spcBef>
            </a:pPr>
            <a:endParaRPr lang="en-US" altLang="en-US"/>
          </a:p>
          <a:p>
            <a:pPr>
              <a:spcBef>
                <a:spcPct val="0"/>
              </a:spcBef>
            </a:pPr>
            <a:r>
              <a:rPr lang="en-US" altLang="en-US"/>
              <a:t>Especially for surface water, it is critical to actually put boots on the ground in your sampling area, preferably before you finalize the plan. Data on flow rates and drainage area is important, but there is no replacement for first-hand knowledge of the site conditions.</a:t>
            </a:r>
          </a:p>
        </p:txBody>
      </p:sp>
      <p:sp>
        <p:nvSpPr>
          <p:cNvPr id="37892" name="Slide Number Placeholder 3">
            <a:extLst>
              <a:ext uri="{FF2B5EF4-FFF2-40B4-BE49-F238E27FC236}">
                <a16:creationId xmlns:a16="http://schemas.microsoft.com/office/drawing/2014/main" id="{545575E7-3956-439B-A92D-CFEFFBA7DF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36F8F2E-66FD-4449-B625-C93EC1469B4B}"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a:extLst>
              <a:ext uri="{FF2B5EF4-FFF2-40B4-BE49-F238E27FC236}">
                <a16:creationId xmlns:a16="http://schemas.microsoft.com/office/drawing/2014/main" id="{FC1279BD-120B-42C5-8505-A0AE3EA76A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BB6F2B1B-D1A7-4472-BC7F-CBADF3150A92}"/>
              </a:ext>
            </a:extLst>
          </p:cNvPr>
          <p:cNvSpPr>
            <a:spLocks noGrp="1"/>
          </p:cNvSpPr>
          <p:nvPr>
            <p:ph type="dt" sz="half" idx="10"/>
          </p:nvPr>
        </p:nvSpPr>
        <p:spPr/>
        <p:txBody>
          <a:bodyPr/>
          <a:lstStyle>
            <a:lvl1pPr>
              <a:defRPr/>
            </a:lvl1pPr>
          </a:lstStyle>
          <a:p>
            <a:pPr>
              <a:defRPr/>
            </a:pPr>
            <a:fld id="{89145D7B-9775-4DA1-B8AA-1B438E4B4605}" type="datetimeFigureOut">
              <a:rPr lang="en-US"/>
              <a:pPr>
                <a:defRPr/>
              </a:pPr>
              <a:t>6/17/2019</a:t>
            </a:fld>
            <a:endParaRPr lang="en-US"/>
          </a:p>
        </p:txBody>
      </p:sp>
      <p:sp>
        <p:nvSpPr>
          <p:cNvPr id="6" name="Footer Placeholder 4">
            <a:extLst>
              <a:ext uri="{FF2B5EF4-FFF2-40B4-BE49-F238E27FC236}">
                <a16:creationId xmlns:a16="http://schemas.microsoft.com/office/drawing/2014/main" id="{91687828-C605-4EE0-B894-BE0DF5C52A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ECBCB0-5C3F-404B-891A-DBC29BB77D3F}"/>
              </a:ext>
            </a:extLst>
          </p:cNvPr>
          <p:cNvSpPr>
            <a:spLocks noGrp="1"/>
          </p:cNvSpPr>
          <p:nvPr>
            <p:ph type="sldNum" sz="quarter" idx="12"/>
          </p:nvPr>
        </p:nvSpPr>
        <p:spPr/>
        <p:txBody>
          <a:bodyPr/>
          <a:lstStyle>
            <a:lvl1pPr>
              <a:defRPr/>
            </a:lvl1pPr>
          </a:lstStyle>
          <a:p>
            <a:pPr>
              <a:defRPr/>
            </a:pPr>
            <a:fld id="{2B46154D-7C82-4F00-B6B3-9DF2684AB7EC}" type="slidenum">
              <a:rPr lang="en-US"/>
              <a:pPr>
                <a:defRPr/>
              </a:pPr>
              <a:t>‹#›</a:t>
            </a:fld>
            <a:endParaRPr lang="en-US"/>
          </a:p>
        </p:txBody>
      </p:sp>
    </p:spTree>
    <p:extLst>
      <p:ext uri="{BB962C8B-B14F-4D97-AF65-F5344CB8AC3E}">
        <p14:creationId xmlns:p14="http://schemas.microsoft.com/office/powerpoint/2010/main" val="299795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a:extLst>
              <a:ext uri="{FF2B5EF4-FFF2-40B4-BE49-F238E27FC236}">
                <a16:creationId xmlns:a16="http://schemas.microsoft.com/office/drawing/2014/main" id="{09CA4391-4EE1-4EFE-A829-0E8465FD10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925FB0B0-58AE-43F5-A8AC-F4A015C2583A}"/>
              </a:ext>
            </a:extLst>
          </p:cNvPr>
          <p:cNvSpPr>
            <a:spLocks noGrp="1"/>
          </p:cNvSpPr>
          <p:nvPr>
            <p:ph type="dt" sz="half" idx="10"/>
          </p:nvPr>
        </p:nvSpPr>
        <p:spPr/>
        <p:txBody>
          <a:bodyPr/>
          <a:lstStyle>
            <a:lvl1pPr>
              <a:defRPr/>
            </a:lvl1pPr>
          </a:lstStyle>
          <a:p>
            <a:pPr>
              <a:defRPr/>
            </a:pPr>
            <a:fld id="{A4B8AEF6-E38A-4803-9914-540F798F8B0E}" type="datetimeFigureOut">
              <a:rPr lang="en-US"/>
              <a:pPr>
                <a:defRPr/>
              </a:pPr>
              <a:t>6/17/2019</a:t>
            </a:fld>
            <a:endParaRPr lang="en-US"/>
          </a:p>
        </p:txBody>
      </p:sp>
      <p:sp>
        <p:nvSpPr>
          <p:cNvPr id="7" name="Footer Placeholder 5">
            <a:extLst>
              <a:ext uri="{FF2B5EF4-FFF2-40B4-BE49-F238E27FC236}">
                <a16:creationId xmlns:a16="http://schemas.microsoft.com/office/drawing/2014/main" id="{8E7B7254-8243-4AA7-9D79-B2F723BE334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B31392E-79EB-460F-AF5A-739B8C4DA6B7}"/>
              </a:ext>
            </a:extLst>
          </p:cNvPr>
          <p:cNvSpPr>
            <a:spLocks noGrp="1"/>
          </p:cNvSpPr>
          <p:nvPr>
            <p:ph type="sldNum" sz="quarter" idx="12"/>
          </p:nvPr>
        </p:nvSpPr>
        <p:spPr/>
        <p:txBody>
          <a:bodyPr/>
          <a:lstStyle>
            <a:lvl1pPr>
              <a:defRPr/>
            </a:lvl1pPr>
          </a:lstStyle>
          <a:p>
            <a:pPr>
              <a:defRPr/>
            </a:pPr>
            <a:fld id="{2426EF6B-3B4D-4F9D-8385-D8AD81E96ACE}" type="slidenum">
              <a:rPr lang="en-US"/>
              <a:pPr>
                <a:defRPr/>
              </a:pPr>
              <a:t>‹#›</a:t>
            </a:fld>
            <a:endParaRPr lang="en-US"/>
          </a:p>
        </p:txBody>
      </p:sp>
    </p:spTree>
    <p:extLst>
      <p:ext uri="{BB962C8B-B14F-4D97-AF65-F5344CB8AC3E}">
        <p14:creationId xmlns:p14="http://schemas.microsoft.com/office/powerpoint/2010/main" val="42956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a:extLst>
              <a:ext uri="{FF2B5EF4-FFF2-40B4-BE49-F238E27FC236}">
                <a16:creationId xmlns:a16="http://schemas.microsoft.com/office/drawing/2014/main" id="{20ADBA98-883E-4CAE-A417-B660987E439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07FEAEBC-1FF2-406A-88BF-5384ACE6FD94}"/>
              </a:ext>
            </a:extLst>
          </p:cNvPr>
          <p:cNvSpPr>
            <a:spLocks noGrp="1"/>
          </p:cNvSpPr>
          <p:nvPr>
            <p:ph type="dt" sz="half" idx="10"/>
          </p:nvPr>
        </p:nvSpPr>
        <p:spPr/>
        <p:txBody>
          <a:bodyPr/>
          <a:lstStyle>
            <a:lvl1pPr>
              <a:defRPr/>
            </a:lvl1pPr>
          </a:lstStyle>
          <a:p>
            <a:pPr>
              <a:defRPr/>
            </a:pPr>
            <a:fld id="{F5B1DDF4-4C9E-4009-95A3-0DCB79BDDD8B}" type="datetimeFigureOut">
              <a:rPr lang="en-US"/>
              <a:pPr>
                <a:defRPr/>
              </a:pPr>
              <a:t>6/17/2019</a:t>
            </a:fld>
            <a:endParaRPr lang="en-US"/>
          </a:p>
        </p:txBody>
      </p:sp>
      <p:sp>
        <p:nvSpPr>
          <p:cNvPr id="7" name="Footer Placeholder 5">
            <a:extLst>
              <a:ext uri="{FF2B5EF4-FFF2-40B4-BE49-F238E27FC236}">
                <a16:creationId xmlns:a16="http://schemas.microsoft.com/office/drawing/2014/main" id="{A1826062-705A-4901-8240-EB07E10AE1C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14618F4-B05D-495E-B665-045BC6E97360}"/>
              </a:ext>
            </a:extLst>
          </p:cNvPr>
          <p:cNvSpPr>
            <a:spLocks noGrp="1"/>
          </p:cNvSpPr>
          <p:nvPr>
            <p:ph type="sldNum" sz="quarter" idx="12"/>
          </p:nvPr>
        </p:nvSpPr>
        <p:spPr/>
        <p:txBody>
          <a:bodyPr/>
          <a:lstStyle>
            <a:lvl1pPr>
              <a:defRPr/>
            </a:lvl1pPr>
          </a:lstStyle>
          <a:p>
            <a:pPr>
              <a:defRPr/>
            </a:pPr>
            <a:fld id="{122A53BF-5FAC-4E5E-9D77-3086C6669FCD}" type="slidenum">
              <a:rPr lang="en-US"/>
              <a:pPr>
                <a:defRPr/>
              </a:pPr>
              <a:t>‹#›</a:t>
            </a:fld>
            <a:endParaRPr lang="en-US"/>
          </a:p>
        </p:txBody>
      </p:sp>
    </p:spTree>
    <p:extLst>
      <p:ext uri="{BB962C8B-B14F-4D97-AF65-F5344CB8AC3E}">
        <p14:creationId xmlns:p14="http://schemas.microsoft.com/office/powerpoint/2010/main" val="79515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a:extLst>
              <a:ext uri="{FF2B5EF4-FFF2-40B4-BE49-F238E27FC236}">
                <a16:creationId xmlns:a16="http://schemas.microsoft.com/office/drawing/2014/main" id="{D447E8C1-3DE1-4227-A3B9-1A473897B4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451F0E3-F038-4914-A463-B4B6FA412A04}"/>
              </a:ext>
            </a:extLst>
          </p:cNvPr>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6">
            <a:extLst>
              <a:ext uri="{FF2B5EF4-FFF2-40B4-BE49-F238E27FC236}">
                <a16:creationId xmlns:a16="http://schemas.microsoft.com/office/drawing/2014/main" id="{77CD1EF8-3D31-4DFB-8EB8-912198C72674}"/>
              </a:ext>
            </a:extLst>
          </p:cNvPr>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8D414A11-3B33-4065-8ABD-700DE3DC8B55}"/>
              </a:ext>
            </a:extLst>
          </p:cNvPr>
          <p:cNvSpPr>
            <a:spLocks noGrp="1"/>
          </p:cNvSpPr>
          <p:nvPr>
            <p:ph type="dt" sz="half" idx="14"/>
          </p:nvPr>
        </p:nvSpPr>
        <p:spPr/>
        <p:txBody>
          <a:bodyPr/>
          <a:lstStyle>
            <a:lvl1pPr>
              <a:defRPr/>
            </a:lvl1pPr>
          </a:lstStyle>
          <a:p>
            <a:pPr>
              <a:defRPr/>
            </a:pPr>
            <a:fld id="{A226E826-5CFA-438B-963E-1E151296F0B7}" type="datetimeFigureOut">
              <a:rPr lang="en-US"/>
              <a:pPr>
                <a:defRPr/>
              </a:pPr>
              <a:t>6/17/2019</a:t>
            </a:fld>
            <a:endParaRPr lang="en-US"/>
          </a:p>
        </p:txBody>
      </p:sp>
      <p:sp>
        <p:nvSpPr>
          <p:cNvPr id="9" name="Footer Placeholder 5">
            <a:extLst>
              <a:ext uri="{FF2B5EF4-FFF2-40B4-BE49-F238E27FC236}">
                <a16:creationId xmlns:a16="http://schemas.microsoft.com/office/drawing/2014/main" id="{055F4883-C5EC-405A-8F33-8E5A7F116BF3}"/>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A85F028B-6D5A-453B-A364-30526FB6D68A}"/>
              </a:ext>
            </a:extLst>
          </p:cNvPr>
          <p:cNvSpPr>
            <a:spLocks noGrp="1"/>
          </p:cNvSpPr>
          <p:nvPr>
            <p:ph type="sldNum" sz="quarter" idx="16"/>
          </p:nvPr>
        </p:nvSpPr>
        <p:spPr/>
        <p:txBody>
          <a:bodyPr/>
          <a:lstStyle>
            <a:lvl1pPr>
              <a:defRPr/>
            </a:lvl1pPr>
          </a:lstStyle>
          <a:p>
            <a:pPr>
              <a:defRPr/>
            </a:pPr>
            <a:fld id="{4DF81AF1-4C13-4D04-BCB8-B6863AADEDB5}" type="slidenum">
              <a:rPr lang="en-US"/>
              <a:pPr>
                <a:defRPr/>
              </a:pPr>
              <a:t>‹#›</a:t>
            </a:fld>
            <a:endParaRPr lang="en-US"/>
          </a:p>
        </p:txBody>
      </p:sp>
    </p:spTree>
    <p:extLst>
      <p:ext uri="{BB962C8B-B14F-4D97-AF65-F5344CB8AC3E}">
        <p14:creationId xmlns:p14="http://schemas.microsoft.com/office/powerpoint/2010/main" val="4284241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a:extLst>
              <a:ext uri="{FF2B5EF4-FFF2-40B4-BE49-F238E27FC236}">
                <a16:creationId xmlns:a16="http://schemas.microsoft.com/office/drawing/2014/main" id="{C47B89A9-826B-46F3-A025-992FBDF50E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9D294B7F-01B2-47BD-AAC1-C2AC8379B7AA}"/>
              </a:ext>
            </a:extLst>
          </p:cNvPr>
          <p:cNvSpPr>
            <a:spLocks noGrp="1"/>
          </p:cNvSpPr>
          <p:nvPr>
            <p:ph type="dt" sz="half" idx="10"/>
          </p:nvPr>
        </p:nvSpPr>
        <p:spPr/>
        <p:txBody>
          <a:bodyPr/>
          <a:lstStyle>
            <a:lvl1pPr>
              <a:defRPr/>
            </a:lvl1pPr>
          </a:lstStyle>
          <a:p>
            <a:pPr>
              <a:defRPr/>
            </a:pPr>
            <a:fld id="{95401574-8161-4EED-BC14-F89992DDB1BE}" type="datetimeFigureOut">
              <a:rPr lang="en-US"/>
              <a:pPr>
                <a:defRPr/>
              </a:pPr>
              <a:t>6/17/2019</a:t>
            </a:fld>
            <a:endParaRPr lang="en-US"/>
          </a:p>
        </p:txBody>
      </p:sp>
      <p:sp>
        <p:nvSpPr>
          <p:cNvPr id="7" name="Footer Placeholder 5">
            <a:extLst>
              <a:ext uri="{FF2B5EF4-FFF2-40B4-BE49-F238E27FC236}">
                <a16:creationId xmlns:a16="http://schemas.microsoft.com/office/drawing/2014/main" id="{DC70E877-7A41-4316-95D2-9B1886A7431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BEC5578-CC58-43C4-A11A-ED398414FF85}"/>
              </a:ext>
            </a:extLst>
          </p:cNvPr>
          <p:cNvSpPr>
            <a:spLocks noGrp="1"/>
          </p:cNvSpPr>
          <p:nvPr>
            <p:ph type="sldNum" sz="quarter" idx="12"/>
          </p:nvPr>
        </p:nvSpPr>
        <p:spPr/>
        <p:txBody>
          <a:bodyPr/>
          <a:lstStyle>
            <a:lvl1pPr>
              <a:defRPr/>
            </a:lvl1pPr>
          </a:lstStyle>
          <a:p>
            <a:pPr>
              <a:defRPr/>
            </a:pPr>
            <a:fld id="{A67589CD-AE73-4D47-B0F3-E5448A5C70A4}" type="slidenum">
              <a:rPr lang="en-US"/>
              <a:pPr>
                <a:defRPr/>
              </a:pPr>
              <a:t>‹#›</a:t>
            </a:fld>
            <a:endParaRPr lang="en-US"/>
          </a:p>
        </p:txBody>
      </p:sp>
    </p:spTree>
    <p:extLst>
      <p:ext uri="{BB962C8B-B14F-4D97-AF65-F5344CB8AC3E}">
        <p14:creationId xmlns:p14="http://schemas.microsoft.com/office/powerpoint/2010/main" val="19967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a:extLst>
              <a:ext uri="{FF2B5EF4-FFF2-40B4-BE49-F238E27FC236}">
                <a16:creationId xmlns:a16="http://schemas.microsoft.com/office/drawing/2014/main" id="{351B6AB6-9936-4D68-80A9-C347482BDB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2">
            <a:extLst>
              <a:ext uri="{FF2B5EF4-FFF2-40B4-BE49-F238E27FC236}">
                <a16:creationId xmlns:a16="http://schemas.microsoft.com/office/drawing/2014/main" id="{222A2082-384D-4CC1-99A2-6292A8AA944C}"/>
              </a:ext>
            </a:extLst>
          </p:cNvPr>
          <p:cNvSpPr>
            <a:spLocks noGrp="1"/>
          </p:cNvSpPr>
          <p:nvPr>
            <p:ph type="dt" sz="half" idx="18"/>
          </p:nvPr>
        </p:nvSpPr>
        <p:spPr/>
        <p:txBody>
          <a:bodyPr/>
          <a:lstStyle>
            <a:lvl1pPr>
              <a:defRPr/>
            </a:lvl1pPr>
          </a:lstStyle>
          <a:p>
            <a:pPr>
              <a:defRPr/>
            </a:pPr>
            <a:fld id="{129405BF-AE30-4000-851E-F8727D786410}" type="datetimeFigureOut">
              <a:rPr lang="en-US"/>
              <a:pPr>
                <a:defRPr/>
              </a:pPr>
              <a:t>6/17/2019</a:t>
            </a:fld>
            <a:endParaRPr lang="en-US"/>
          </a:p>
        </p:txBody>
      </p:sp>
      <p:sp>
        <p:nvSpPr>
          <p:cNvPr id="16" name="Footer Placeholder 3">
            <a:extLst>
              <a:ext uri="{FF2B5EF4-FFF2-40B4-BE49-F238E27FC236}">
                <a16:creationId xmlns:a16="http://schemas.microsoft.com/office/drawing/2014/main" id="{C2EDC8A2-688B-426F-8027-FDA0E263581A}"/>
              </a:ext>
            </a:extLst>
          </p:cNvPr>
          <p:cNvSpPr>
            <a:spLocks noGrp="1"/>
          </p:cNvSpPr>
          <p:nvPr>
            <p:ph type="ftr" sz="quarter" idx="19"/>
          </p:nvPr>
        </p:nvSpPr>
        <p:spPr/>
        <p:txBody>
          <a:bodyPr/>
          <a:lstStyle>
            <a:lvl1pPr>
              <a:defRPr/>
            </a:lvl1pPr>
          </a:lstStyle>
          <a:p>
            <a:pPr>
              <a:defRPr/>
            </a:pPr>
            <a:endParaRPr lang="en-US"/>
          </a:p>
        </p:txBody>
      </p:sp>
      <p:sp>
        <p:nvSpPr>
          <p:cNvPr id="17" name="Slide Number Placeholder 4">
            <a:extLst>
              <a:ext uri="{FF2B5EF4-FFF2-40B4-BE49-F238E27FC236}">
                <a16:creationId xmlns:a16="http://schemas.microsoft.com/office/drawing/2014/main" id="{6A6FBB73-850B-4F22-BD08-EBE4466574DA}"/>
              </a:ext>
            </a:extLst>
          </p:cNvPr>
          <p:cNvSpPr>
            <a:spLocks noGrp="1"/>
          </p:cNvSpPr>
          <p:nvPr>
            <p:ph type="sldNum" sz="quarter" idx="20"/>
          </p:nvPr>
        </p:nvSpPr>
        <p:spPr/>
        <p:txBody>
          <a:bodyPr/>
          <a:lstStyle>
            <a:lvl1pPr>
              <a:defRPr/>
            </a:lvl1pPr>
          </a:lstStyle>
          <a:p>
            <a:pPr>
              <a:defRPr/>
            </a:pPr>
            <a:fld id="{2CE4BDED-CF12-452A-8AB5-793966B7FB16}" type="slidenum">
              <a:rPr lang="en-US"/>
              <a:pPr>
                <a:defRPr/>
              </a:pPr>
              <a:t>‹#›</a:t>
            </a:fld>
            <a:endParaRPr lang="en-US"/>
          </a:p>
        </p:txBody>
      </p:sp>
    </p:spTree>
    <p:extLst>
      <p:ext uri="{BB962C8B-B14F-4D97-AF65-F5344CB8AC3E}">
        <p14:creationId xmlns:p14="http://schemas.microsoft.com/office/powerpoint/2010/main" val="18611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a:extLst>
              <a:ext uri="{FF2B5EF4-FFF2-40B4-BE49-F238E27FC236}">
                <a16:creationId xmlns:a16="http://schemas.microsoft.com/office/drawing/2014/main" id="{3969D0CB-CAFD-4F65-841E-5FF5424D57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2">
            <a:extLst>
              <a:ext uri="{FF2B5EF4-FFF2-40B4-BE49-F238E27FC236}">
                <a16:creationId xmlns:a16="http://schemas.microsoft.com/office/drawing/2014/main" id="{2DB748E3-5FF1-4033-A6A4-627925879B60}"/>
              </a:ext>
            </a:extLst>
          </p:cNvPr>
          <p:cNvSpPr>
            <a:spLocks noGrp="1"/>
          </p:cNvSpPr>
          <p:nvPr>
            <p:ph type="dt" sz="half" idx="23"/>
          </p:nvPr>
        </p:nvSpPr>
        <p:spPr/>
        <p:txBody>
          <a:bodyPr/>
          <a:lstStyle>
            <a:lvl1pPr>
              <a:defRPr/>
            </a:lvl1pPr>
          </a:lstStyle>
          <a:p>
            <a:pPr>
              <a:defRPr/>
            </a:pPr>
            <a:fld id="{73AFF4D3-FB4F-41DE-B0D9-EF05273BC86F}" type="datetimeFigureOut">
              <a:rPr lang="en-US"/>
              <a:pPr>
                <a:defRPr/>
              </a:pPr>
              <a:t>6/17/2019</a:t>
            </a:fld>
            <a:endParaRPr lang="en-US"/>
          </a:p>
        </p:txBody>
      </p:sp>
      <p:sp>
        <p:nvSpPr>
          <p:cNvPr id="14" name="Footer Placeholder 3">
            <a:extLst>
              <a:ext uri="{FF2B5EF4-FFF2-40B4-BE49-F238E27FC236}">
                <a16:creationId xmlns:a16="http://schemas.microsoft.com/office/drawing/2014/main" id="{ED9CBA74-B8CC-4EF8-8320-7E23AC96EBF0}"/>
              </a:ext>
            </a:extLst>
          </p:cNvPr>
          <p:cNvSpPr>
            <a:spLocks noGrp="1"/>
          </p:cNvSpPr>
          <p:nvPr>
            <p:ph type="ftr" sz="quarter" idx="24"/>
          </p:nvPr>
        </p:nvSpPr>
        <p:spPr/>
        <p:txBody>
          <a:bodyPr/>
          <a:lstStyle>
            <a:lvl1pPr>
              <a:defRPr/>
            </a:lvl1pPr>
          </a:lstStyle>
          <a:p>
            <a:pPr>
              <a:defRPr/>
            </a:pPr>
            <a:endParaRPr lang="en-US"/>
          </a:p>
        </p:txBody>
      </p:sp>
      <p:sp>
        <p:nvSpPr>
          <p:cNvPr id="15" name="Slide Number Placeholder 4">
            <a:extLst>
              <a:ext uri="{FF2B5EF4-FFF2-40B4-BE49-F238E27FC236}">
                <a16:creationId xmlns:a16="http://schemas.microsoft.com/office/drawing/2014/main" id="{43DD1904-B157-4ED4-8341-58C81FFB518E}"/>
              </a:ext>
            </a:extLst>
          </p:cNvPr>
          <p:cNvSpPr>
            <a:spLocks noGrp="1"/>
          </p:cNvSpPr>
          <p:nvPr>
            <p:ph type="sldNum" sz="quarter" idx="25"/>
          </p:nvPr>
        </p:nvSpPr>
        <p:spPr/>
        <p:txBody>
          <a:bodyPr/>
          <a:lstStyle>
            <a:lvl1pPr>
              <a:defRPr/>
            </a:lvl1pPr>
          </a:lstStyle>
          <a:p>
            <a:pPr>
              <a:defRPr/>
            </a:pPr>
            <a:fld id="{21D800C7-CFCF-4F29-BAFC-6D217969E414}" type="slidenum">
              <a:rPr lang="en-US"/>
              <a:pPr>
                <a:defRPr/>
              </a:pPr>
              <a:t>‹#›</a:t>
            </a:fld>
            <a:endParaRPr lang="en-US"/>
          </a:p>
        </p:txBody>
      </p:sp>
    </p:spTree>
    <p:extLst>
      <p:ext uri="{BB962C8B-B14F-4D97-AF65-F5344CB8AC3E}">
        <p14:creationId xmlns:p14="http://schemas.microsoft.com/office/powerpoint/2010/main" val="2393810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a:extLst>
              <a:ext uri="{FF2B5EF4-FFF2-40B4-BE49-F238E27FC236}">
                <a16:creationId xmlns:a16="http://schemas.microsoft.com/office/drawing/2014/main" id="{8AB50201-2E49-4B41-9AC3-EABBE98742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30E23BC-14C8-46E5-ADC2-77D92B5E2CCC}"/>
              </a:ext>
            </a:extLst>
          </p:cNvPr>
          <p:cNvSpPr>
            <a:spLocks noGrp="1"/>
          </p:cNvSpPr>
          <p:nvPr>
            <p:ph type="dt" sz="half" idx="14"/>
          </p:nvPr>
        </p:nvSpPr>
        <p:spPr/>
        <p:txBody>
          <a:bodyPr/>
          <a:lstStyle>
            <a:lvl1pPr>
              <a:defRPr/>
            </a:lvl1pPr>
          </a:lstStyle>
          <a:p>
            <a:pPr>
              <a:defRPr/>
            </a:pPr>
            <a:fld id="{C175B57E-24B1-4ECC-8749-97910AF1D048}" type="datetimeFigureOut">
              <a:rPr lang="en-US"/>
              <a:pPr>
                <a:defRPr/>
              </a:pPr>
              <a:t>6/17/2019</a:t>
            </a:fld>
            <a:endParaRPr lang="en-US"/>
          </a:p>
        </p:txBody>
      </p:sp>
      <p:sp>
        <p:nvSpPr>
          <p:cNvPr id="6" name="Footer Placeholder 4">
            <a:extLst>
              <a:ext uri="{FF2B5EF4-FFF2-40B4-BE49-F238E27FC236}">
                <a16:creationId xmlns:a16="http://schemas.microsoft.com/office/drawing/2014/main" id="{6BBE421A-22C2-4BF3-8C18-8260F776D610}"/>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9CDFCC-D093-4E00-8FE3-6FC0298EE525}"/>
              </a:ext>
            </a:extLst>
          </p:cNvPr>
          <p:cNvSpPr>
            <a:spLocks noGrp="1"/>
          </p:cNvSpPr>
          <p:nvPr>
            <p:ph type="sldNum" sz="quarter" idx="16"/>
          </p:nvPr>
        </p:nvSpPr>
        <p:spPr/>
        <p:txBody>
          <a:bodyPr/>
          <a:lstStyle>
            <a:lvl1pPr>
              <a:defRPr/>
            </a:lvl1pPr>
          </a:lstStyle>
          <a:p>
            <a:pPr>
              <a:defRPr/>
            </a:pPr>
            <a:fld id="{E9AFAC98-27A4-4A7F-AB4B-54FEC4155CF3}" type="slidenum">
              <a:rPr lang="en-US"/>
              <a:pPr>
                <a:defRPr/>
              </a:pPr>
              <a:t>‹#›</a:t>
            </a:fld>
            <a:endParaRPr lang="en-US"/>
          </a:p>
        </p:txBody>
      </p:sp>
    </p:spTree>
    <p:extLst>
      <p:ext uri="{BB962C8B-B14F-4D97-AF65-F5344CB8AC3E}">
        <p14:creationId xmlns:p14="http://schemas.microsoft.com/office/powerpoint/2010/main" val="13237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a:extLst>
              <a:ext uri="{FF2B5EF4-FFF2-40B4-BE49-F238E27FC236}">
                <a16:creationId xmlns:a16="http://schemas.microsoft.com/office/drawing/2014/main" id="{DB1BCF51-6FEE-4D43-A460-DF3615FE68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A15B195-7D7F-45F1-8916-057B8834D912}"/>
              </a:ext>
            </a:extLst>
          </p:cNvPr>
          <p:cNvSpPr>
            <a:spLocks noGrp="1"/>
          </p:cNvSpPr>
          <p:nvPr>
            <p:ph type="dt" sz="half" idx="14"/>
          </p:nvPr>
        </p:nvSpPr>
        <p:spPr/>
        <p:txBody>
          <a:bodyPr/>
          <a:lstStyle>
            <a:lvl1pPr>
              <a:defRPr/>
            </a:lvl1pPr>
          </a:lstStyle>
          <a:p>
            <a:pPr>
              <a:defRPr/>
            </a:pPr>
            <a:fld id="{E1109E61-E19B-4F07-9716-32B734356772}" type="datetimeFigureOut">
              <a:rPr lang="en-US"/>
              <a:pPr>
                <a:defRPr/>
              </a:pPr>
              <a:t>6/17/2019</a:t>
            </a:fld>
            <a:endParaRPr lang="en-US"/>
          </a:p>
        </p:txBody>
      </p:sp>
      <p:sp>
        <p:nvSpPr>
          <p:cNvPr id="6" name="Footer Placeholder 4">
            <a:extLst>
              <a:ext uri="{FF2B5EF4-FFF2-40B4-BE49-F238E27FC236}">
                <a16:creationId xmlns:a16="http://schemas.microsoft.com/office/drawing/2014/main" id="{BB08A42C-1BAC-41D5-9E0F-FCBB9931E73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DA813F-679A-436E-BE59-5F7A0328DDB0}"/>
              </a:ext>
            </a:extLst>
          </p:cNvPr>
          <p:cNvSpPr>
            <a:spLocks noGrp="1"/>
          </p:cNvSpPr>
          <p:nvPr>
            <p:ph type="sldNum" sz="quarter" idx="16"/>
          </p:nvPr>
        </p:nvSpPr>
        <p:spPr/>
        <p:txBody>
          <a:bodyPr/>
          <a:lstStyle>
            <a:lvl1pPr>
              <a:defRPr/>
            </a:lvl1pPr>
          </a:lstStyle>
          <a:p>
            <a:pPr>
              <a:defRPr/>
            </a:pPr>
            <a:fld id="{4072295C-6943-49F6-977E-AFC2D0F393A9}" type="slidenum">
              <a:rPr lang="en-US"/>
              <a:pPr>
                <a:defRPr/>
              </a:pPr>
              <a:t>‹#›</a:t>
            </a:fld>
            <a:endParaRPr lang="en-US"/>
          </a:p>
        </p:txBody>
      </p:sp>
    </p:spTree>
    <p:extLst>
      <p:ext uri="{BB962C8B-B14F-4D97-AF65-F5344CB8AC3E}">
        <p14:creationId xmlns:p14="http://schemas.microsoft.com/office/powerpoint/2010/main" val="80943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a:extLst>
              <a:ext uri="{FF2B5EF4-FFF2-40B4-BE49-F238E27FC236}">
                <a16:creationId xmlns:a16="http://schemas.microsoft.com/office/drawing/2014/main" id="{8E3C59F4-579C-4177-90BC-9466F2D708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7D259B8-B593-4545-B8CD-EF2ADCEFC848}"/>
              </a:ext>
            </a:extLst>
          </p:cNvPr>
          <p:cNvSpPr>
            <a:spLocks noGrp="1"/>
          </p:cNvSpPr>
          <p:nvPr>
            <p:ph type="dt" sz="half" idx="14"/>
          </p:nvPr>
        </p:nvSpPr>
        <p:spPr/>
        <p:txBody>
          <a:bodyPr/>
          <a:lstStyle>
            <a:lvl1pPr>
              <a:defRPr/>
            </a:lvl1pPr>
          </a:lstStyle>
          <a:p>
            <a:pPr>
              <a:defRPr/>
            </a:pPr>
            <a:fld id="{38B559C6-CD0D-4C39-800A-E647B94F9B1A}" type="datetimeFigureOut">
              <a:rPr lang="en-US"/>
              <a:pPr>
                <a:defRPr/>
              </a:pPr>
              <a:t>6/17/2019</a:t>
            </a:fld>
            <a:endParaRPr lang="en-US"/>
          </a:p>
        </p:txBody>
      </p:sp>
      <p:sp>
        <p:nvSpPr>
          <p:cNvPr id="6" name="Footer Placeholder 4">
            <a:extLst>
              <a:ext uri="{FF2B5EF4-FFF2-40B4-BE49-F238E27FC236}">
                <a16:creationId xmlns:a16="http://schemas.microsoft.com/office/drawing/2014/main" id="{0EE13E49-00B5-411B-A7B0-5E7FA30279F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BB95DC-86FF-4360-BAA0-449B98B23092}"/>
              </a:ext>
            </a:extLst>
          </p:cNvPr>
          <p:cNvSpPr>
            <a:spLocks noGrp="1"/>
          </p:cNvSpPr>
          <p:nvPr>
            <p:ph type="sldNum" sz="quarter" idx="16"/>
          </p:nvPr>
        </p:nvSpPr>
        <p:spPr/>
        <p:txBody>
          <a:bodyPr/>
          <a:lstStyle>
            <a:lvl1pPr>
              <a:defRPr/>
            </a:lvl1pPr>
          </a:lstStyle>
          <a:p>
            <a:pPr>
              <a:defRPr/>
            </a:pPr>
            <a:fld id="{781D71F8-FC5A-49A0-B5E5-EF242109088F}" type="slidenum">
              <a:rPr lang="en-US"/>
              <a:pPr>
                <a:defRPr/>
              </a:pPr>
              <a:t>‹#›</a:t>
            </a:fld>
            <a:endParaRPr lang="en-US"/>
          </a:p>
        </p:txBody>
      </p:sp>
    </p:spTree>
    <p:extLst>
      <p:ext uri="{BB962C8B-B14F-4D97-AF65-F5344CB8AC3E}">
        <p14:creationId xmlns:p14="http://schemas.microsoft.com/office/powerpoint/2010/main" val="134080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a:extLst>
              <a:ext uri="{FF2B5EF4-FFF2-40B4-BE49-F238E27FC236}">
                <a16:creationId xmlns:a16="http://schemas.microsoft.com/office/drawing/2014/main" id="{33A77042-BEC2-4621-AE29-CB8AB99632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B7526351-45E6-4341-B92B-4CA38DB55182}"/>
              </a:ext>
            </a:extLst>
          </p:cNvPr>
          <p:cNvSpPr>
            <a:spLocks noGrp="1"/>
          </p:cNvSpPr>
          <p:nvPr>
            <p:ph type="dt" sz="half" idx="10"/>
          </p:nvPr>
        </p:nvSpPr>
        <p:spPr/>
        <p:txBody>
          <a:bodyPr/>
          <a:lstStyle>
            <a:lvl1pPr>
              <a:defRPr/>
            </a:lvl1pPr>
          </a:lstStyle>
          <a:p>
            <a:pPr>
              <a:defRPr/>
            </a:pPr>
            <a:fld id="{24014D24-8655-4B57-8E69-E57CBDFF3219}" type="datetimeFigureOut">
              <a:rPr lang="en-US"/>
              <a:pPr>
                <a:defRPr/>
              </a:pPr>
              <a:t>6/17/2019</a:t>
            </a:fld>
            <a:endParaRPr lang="en-US"/>
          </a:p>
        </p:txBody>
      </p:sp>
      <p:sp>
        <p:nvSpPr>
          <p:cNvPr id="6" name="Footer Placeholder 4">
            <a:extLst>
              <a:ext uri="{FF2B5EF4-FFF2-40B4-BE49-F238E27FC236}">
                <a16:creationId xmlns:a16="http://schemas.microsoft.com/office/drawing/2014/main" id="{26DF651F-051A-409D-B121-FFA2444AF8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2E9A81-408F-431E-A3C3-CB33A73256AF}"/>
              </a:ext>
            </a:extLst>
          </p:cNvPr>
          <p:cNvSpPr>
            <a:spLocks noGrp="1"/>
          </p:cNvSpPr>
          <p:nvPr>
            <p:ph type="sldNum" sz="quarter" idx="12"/>
          </p:nvPr>
        </p:nvSpPr>
        <p:spPr/>
        <p:txBody>
          <a:bodyPr/>
          <a:lstStyle>
            <a:lvl1pPr>
              <a:defRPr/>
            </a:lvl1pPr>
          </a:lstStyle>
          <a:p>
            <a:pPr>
              <a:defRPr/>
            </a:pPr>
            <a:fld id="{2685635F-6463-42F3-AB17-D440163280E6}" type="slidenum">
              <a:rPr lang="en-US"/>
              <a:pPr>
                <a:defRPr/>
              </a:pPr>
              <a:t>‹#›</a:t>
            </a:fld>
            <a:endParaRPr lang="en-US"/>
          </a:p>
        </p:txBody>
      </p:sp>
    </p:spTree>
    <p:extLst>
      <p:ext uri="{BB962C8B-B14F-4D97-AF65-F5344CB8AC3E}">
        <p14:creationId xmlns:p14="http://schemas.microsoft.com/office/powerpoint/2010/main" val="239812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a:extLst>
              <a:ext uri="{FF2B5EF4-FFF2-40B4-BE49-F238E27FC236}">
                <a16:creationId xmlns:a16="http://schemas.microsoft.com/office/drawing/2014/main" id="{C08B3AA7-5EA2-4A50-8DE9-0452FE571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2EBBB643-4AF0-4E57-B63D-9D68FDD4C16C}"/>
              </a:ext>
            </a:extLst>
          </p:cNvPr>
          <p:cNvSpPr>
            <a:spLocks noGrp="1"/>
          </p:cNvSpPr>
          <p:nvPr>
            <p:ph type="dt" sz="half" idx="15"/>
          </p:nvPr>
        </p:nvSpPr>
        <p:spPr/>
        <p:txBody>
          <a:bodyPr/>
          <a:lstStyle>
            <a:lvl1pPr>
              <a:defRPr/>
            </a:lvl1pPr>
          </a:lstStyle>
          <a:p>
            <a:pPr>
              <a:defRPr/>
            </a:pPr>
            <a:fld id="{C3041FE0-3230-47A0-AB1C-64C22230E417}" type="datetimeFigureOut">
              <a:rPr lang="en-US"/>
              <a:pPr>
                <a:defRPr/>
              </a:pPr>
              <a:t>6/17/2019</a:t>
            </a:fld>
            <a:endParaRPr lang="en-US"/>
          </a:p>
        </p:txBody>
      </p:sp>
      <p:sp>
        <p:nvSpPr>
          <p:cNvPr id="7" name="Footer Placeholder 5">
            <a:extLst>
              <a:ext uri="{FF2B5EF4-FFF2-40B4-BE49-F238E27FC236}">
                <a16:creationId xmlns:a16="http://schemas.microsoft.com/office/drawing/2014/main" id="{80781461-C85A-4257-AA6F-11CFEB8ABC22}"/>
              </a:ext>
            </a:extLst>
          </p:cNvPr>
          <p:cNvSpPr>
            <a:spLocks noGrp="1"/>
          </p:cNvSpPr>
          <p:nvPr>
            <p:ph type="ftr" sz="quarter" idx="16"/>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6559918-057B-41DD-B620-D978D14C2C73}"/>
              </a:ext>
            </a:extLst>
          </p:cNvPr>
          <p:cNvSpPr>
            <a:spLocks noGrp="1"/>
          </p:cNvSpPr>
          <p:nvPr>
            <p:ph type="sldNum" sz="quarter" idx="17"/>
          </p:nvPr>
        </p:nvSpPr>
        <p:spPr/>
        <p:txBody>
          <a:bodyPr/>
          <a:lstStyle>
            <a:lvl1pPr>
              <a:defRPr/>
            </a:lvl1pPr>
          </a:lstStyle>
          <a:p>
            <a:pPr>
              <a:defRPr/>
            </a:pPr>
            <a:fld id="{DF60B2BD-6BEF-465C-BFFD-36617C4BA3C3}" type="slidenum">
              <a:rPr lang="en-US"/>
              <a:pPr>
                <a:defRPr/>
              </a:pPr>
              <a:t>‹#›</a:t>
            </a:fld>
            <a:endParaRPr lang="en-US"/>
          </a:p>
        </p:txBody>
      </p:sp>
    </p:spTree>
    <p:extLst>
      <p:ext uri="{BB962C8B-B14F-4D97-AF65-F5344CB8AC3E}">
        <p14:creationId xmlns:p14="http://schemas.microsoft.com/office/powerpoint/2010/main" val="103150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a:extLst>
              <a:ext uri="{FF2B5EF4-FFF2-40B4-BE49-F238E27FC236}">
                <a16:creationId xmlns:a16="http://schemas.microsoft.com/office/drawing/2014/main" id="{52ECF92E-84E9-409E-A778-6A3B6ACF2E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F5896534-6DA1-47CC-A923-D90851DF0406}"/>
              </a:ext>
            </a:extLst>
          </p:cNvPr>
          <p:cNvSpPr>
            <a:spLocks noGrp="1"/>
          </p:cNvSpPr>
          <p:nvPr>
            <p:ph type="dt" sz="half" idx="15"/>
          </p:nvPr>
        </p:nvSpPr>
        <p:spPr/>
        <p:txBody>
          <a:bodyPr/>
          <a:lstStyle>
            <a:lvl1pPr>
              <a:defRPr/>
            </a:lvl1pPr>
          </a:lstStyle>
          <a:p>
            <a:pPr>
              <a:defRPr/>
            </a:pPr>
            <a:fld id="{80D2BC4E-6403-4623-B0C3-F4358F9B89B9}" type="datetimeFigureOut">
              <a:rPr lang="en-US"/>
              <a:pPr>
                <a:defRPr/>
              </a:pPr>
              <a:t>6/17/2019</a:t>
            </a:fld>
            <a:endParaRPr lang="en-US"/>
          </a:p>
        </p:txBody>
      </p:sp>
      <p:sp>
        <p:nvSpPr>
          <p:cNvPr id="9" name="Footer Placeholder 7">
            <a:extLst>
              <a:ext uri="{FF2B5EF4-FFF2-40B4-BE49-F238E27FC236}">
                <a16:creationId xmlns:a16="http://schemas.microsoft.com/office/drawing/2014/main" id="{8AC1CE9F-462A-45C9-87B7-13F7140CDFD8}"/>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28E4A416-56FE-46D3-983E-3D8AC25B1F1B}"/>
              </a:ext>
            </a:extLst>
          </p:cNvPr>
          <p:cNvSpPr>
            <a:spLocks noGrp="1"/>
          </p:cNvSpPr>
          <p:nvPr>
            <p:ph type="sldNum" sz="quarter" idx="17"/>
          </p:nvPr>
        </p:nvSpPr>
        <p:spPr/>
        <p:txBody>
          <a:bodyPr/>
          <a:lstStyle>
            <a:lvl1pPr>
              <a:defRPr/>
            </a:lvl1pPr>
          </a:lstStyle>
          <a:p>
            <a:pPr>
              <a:defRPr/>
            </a:pPr>
            <a:fld id="{659FA88F-81E7-447E-8EB3-3F6684207473}" type="slidenum">
              <a:rPr lang="en-US"/>
              <a:pPr>
                <a:defRPr/>
              </a:pPr>
              <a:t>‹#›</a:t>
            </a:fld>
            <a:endParaRPr lang="en-US"/>
          </a:p>
        </p:txBody>
      </p:sp>
    </p:spTree>
    <p:extLst>
      <p:ext uri="{BB962C8B-B14F-4D97-AF65-F5344CB8AC3E}">
        <p14:creationId xmlns:p14="http://schemas.microsoft.com/office/powerpoint/2010/main" val="260575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EDC22D80-4473-47AC-905A-E86CB4767C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152D68D1-DAAE-493E-A1CB-47EBC9859EC2}"/>
              </a:ext>
            </a:extLst>
          </p:cNvPr>
          <p:cNvSpPr>
            <a:spLocks noGrp="1"/>
          </p:cNvSpPr>
          <p:nvPr>
            <p:ph type="dt" sz="half" idx="10"/>
          </p:nvPr>
        </p:nvSpPr>
        <p:spPr/>
        <p:txBody>
          <a:bodyPr/>
          <a:lstStyle>
            <a:lvl1pPr>
              <a:defRPr/>
            </a:lvl1pPr>
          </a:lstStyle>
          <a:p>
            <a:pPr>
              <a:defRPr/>
            </a:pPr>
            <a:fld id="{F689918C-1040-4C06-A530-42B558A5E545}" type="datetimeFigureOut">
              <a:rPr lang="en-US"/>
              <a:pPr>
                <a:defRPr/>
              </a:pPr>
              <a:t>6/17/2019</a:t>
            </a:fld>
            <a:endParaRPr lang="en-US"/>
          </a:p>
        </p:txBody>
      </p:sp>
      <p:sp>
        <p:nvSpPr>
          <p:cNvPr id="5" name="Footer Placeholder 3">
            <a:extLst>
              <a:ext uri="{FF2B5EF4-FFF2-40B4-BE49-F238E27FC236}">
                <a16:creationId xmlns:a16="http://schemas.microsoft.com/office/drawing/2014/main" id="{C7F94735-13B4-4B41-BF13-9CCA76015C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C00E81B-A8A1-4BA6-AB9B-DFB542349003}"/>
              </a:ext>
            </a:extLst>
          </p:cNvPr>
          <p:cNvSpPr>
            <a:spLocks noGrp="1"/>
          </p:cNvSpPr>
          <p:nvPr>
            <p:ph type="sldNum" sz="quarter" idx="12"/>
          </p:nvPr>
        </p:nvSpPr>
        <p:spPr/>
        <p:txBody>
          <a:bodyPr/>
          <a:lstStyle>
            <a:lvl1pPr>
              <a:defRPr/>
            </a:lvl1pPr>
          </a:lstStyle>
          <a:p>
            <a:pPr>
              <a:defRPr/>
            </a:pPr>
            <a:fld id="{A1C022A1-B1D7-44DD-B780-5BC681694F70}" type="slidenum">
              <a:rPr lang="en-US"/>
              <a:pPr>
                <a:defRPr/>
              </a:pPr>
              <a:t>‹#›</a:t>
            </a:fld>
            <a:endParaRPr lang="en-US"/>
          </a:p>
        </p:txBody>
      </p:sp>
    </p:spTree>
    <p:extLst>
      <p:ext uri="{BB962C8B-B14F-4D97-AF65-F5344CB8AC3E}">
        <p14:creationId xmlns:p14="http://schemas.microsoft.com/office/powerpoint/2010/main" val="395502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F0C80EB4-3220-4C7B-ADDA-E48000A8B5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40E39F11-2E8F-4FFA-9B44-2D1BAAEFE9AA}"/>
              </a:ext>
            </a:extLst>
          </p:cNvPr>
          <p:cNvSpPr>
            <a:spLocks noGrp="1"/>
          </p:cNvSpPr>
          <p:nvPr>
            <p:ph type="dt" sz="half" idx="10"/>
          </p:nvPr>
        </p:nvSpPr>
        <p:spPr/>
        <p:txBody>
          <a:bodyPr/>
          <a:lstStyle>
            <a:lvl1pPr>
              <a:defRPr/>
            </a:lvl1pPr>
          </a:lstStyle>
          <a:p>
            <a:pPr>
              <a:defRPr/>
            </a:pPr>
            <a:fld id="{CFA60AF3-EDBD-4535-8CFD-A2825ED58749}" type="datetimeFigureOut">
              <a:rPr lang="en-US"/>
              <a:pPr>
                <a:defRPr/>
              </a:pPr>
              <a:t>6/17/2019</a:t>
            </a:fld>
            <a:endParaRPr lang="en-US"/>
          </a:p>
        </p:txBody>
      </p:sp>
      <p:sp>
        <p:nvSpPr>
          <p:cNvPr id="4" name="Footer Placeholder 2">
            <a:extLst>
              <a:ext uri="{FF2B5EF4-FFF2-40B4-BE49-F238E27FC236}">
                <a16:creationId xmlns:a16="http://schemas.microsoft.com/office/drawing/2014/main" id="{D239F648-CE9A-49E1-A752-BE95FA431A5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EC82590-9559-49F2-9D99-B9D36DA170CA}"/>
              </a:ext>
            </a:extLst>
          </p:cNvPr>
          <p:cNvSpPr>
            <a:spLocks noGrp="1"/>
          </p:cNvSpPr>
          <p:nvPr>
            <p:ph type="sldNum" sz="quarter" idx="12"/>
          </p:nvPr>
        </p:nvSpPr>
        <p:spPr/>
        <p:txBody>
          <a:bodyPr/>
          <a:lstStyle>
            <a:lvl1pPr>
              <a:defRPr/>
            </a:lvl1pPr>
          </a:lstStyle>
          <a:p>
            <a:pPr>
              <a:defRPr/>
            </a:pPr>
            <a:fld id="{71D314F8-9D32-406B-B8B1-A3250EEBD379}" type="slidenum">
              <a:rPr lang="en-US"/>
              <a:pPr>
                <a:defRPr/>
              </a:pPr>
              <a:t>‹#›</a:t>
            </a:fld>
            <a:endParaRPr lang="en-US"/>
          </a:p>
        </p:txBody>
      </p:sp>
    </p:spTree>
    <p:extLst>
      <p:ext uri="{BB962C8B-B14F-4D97-AF65-F5344CB8AC3E}">
        <p14:creationId xmlns:p14="http://schemas.microsoft.com/office/powerpoint/2010/main" val="152580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a:extLst>
              <a:ext uri="{FF2B5EF4-FFF2-40B4-BE49-F238E27FC236}">
                <a16:creationId xmlns:a16="http://schemas.microsoft.com/office/drawing/2014/main" id="{703B7400-EBE9-4307-BE6A-CCDB30CF6F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ACD34419-EA94-408D-8DAA-12B9D2A83219}"/>
              </a:ext>
            </a:extLst>
          </p:cNvPr>
          <p:cNvSpPr>
            <a:spLocks noGrp="1"/>
          </p:cNvSpPr>
          <p:nvPr>
            <p:ph type="dt" sz="half" idx="14"/>
          </p:nvPr>
        </p:nvSpPr>
        <p:spPr/>
        <p:txBody>
          <a:bodyPr/>
          <a:lstStyle>
            <a:lvl1pPr>
              <a:defRPr/>
            </a:lvl1pPr>
          </a:lstStyle>
          <a:p>
            <a:pPr>
              <a:defRPr/>
            </a:pPr>
            <a:fld id="{49B5E03E-0FC4-444D-B360-23FBEE936056}" type="datetimeFigureOut">
              <a:rPr lang="en-US"/>
              <a:pPr>
                <a:defRPr/>
              </a:pPr>
              <a:t>6/17/2019</a:t>
            </a:fld>
            <a:endParaRPr lang="en-US"/>
          </a:p>
        </p:txBody>
      </p:sp>
      <p:sp>
        <p:nvSpPr>
          <p:cNvPr id="7" name="Footer Placeholder 5">
            <a:extLst>
              <a:ext uri="{FF2B5EF4-FFF2-40B4-BE49-F238E27FC236}">
                <a16:creationId xmlns:a16="http://schemas.microsoft.com/office/drawing/2014/main" id="{8296FD53-2E12-4BC9-A003-6CDAB58A7811}"/>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D366D7F-70A7-4240-89F4-65CE63D952B2}"/>
              </a:ext>
            </a:extLst>
          </p:cNvPr>
          <p:cNvSpPr>
            <a:spLocks noGrp="1"/>
          </p:cNvSpPr>
          <p:nvPr>
            <p:ph type="sldNum" sz="quarter" idx="16"/>
          </p:nvPr>
        </p:nvSpPr>
        <p:spPr/>
        <p:txBody>
          <a:bodyPr/>
          <a:lstStyle>
            <a:lvl1pPr>
              <a:defRPr/>
            </a:lvl1pPr>
          </a:lstStyle>
          <a:p>
            <a:pPr>
              <a:defRPr/>
            </a:pPr>
            <a:fld id="{14D8ED67-C911-4047-AA41-A2503CC2CF07}" type="slidenum">
              <a:rPr lang="en-US"/>
              <a:pPr>
                <a:defRPr/>
              </a:pPr>
              <a:t>‹#›</a:t>
            </a:fld>
            <a:endParaRPr lang="en-US"/>
          </a:p>
        </p:txBody>
      </p:sp>
    </p:spTree>
    <p:extLst>
      <p:ext uri="{BB962C8B-B14F-4D97-AF65-F5344CB8AC3E}">
        <p14:creationId xmlns:p14="http://schemas.microsoft.com/office/powerpoint/2010/main" val="322398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a:extLst>
              <a:ext uri="{FF2B5EF4-FFF2-40B4-BE49-F238E27FC236}">
                <a16:creationId xmlns:a16="http://schemas.microsoft.com/office/drawing/2014/main" id="{282B83B4-C042-4105-ABBB-30AAE7F433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9956BFBA-DCCE-4DBB-A7D0-D0F98B1D5E4B}"/>
              </a:ext>
            </a:extLst>
          </p:cNvPr>
          <p:cNvSpPr>
            <a:spLocks noGrp="1"/>
          </p:cNvSpPr>
          <p:nvPr>
            <p:ph type="dt" sz="half" idx="10"/>
          </p:nvPr>
        </p:nvSpPr>
        <p:spPr/>
        <p:txBody>
          <a:bodyPr/>
          <a:lstStyle>
            <a:lvl1pPr>
              <a:defRPr/>
            </a:lvl1pPr>
          </a:lstStyle>
          <a:p>
            <a:pPr>
              <a:defRPr/>
            </a:pPr>
            <a:fld id="{2AF9C8D0-595D-4CD0-A969-3C8A7C4D03B1}" type="datetimeFigureOut">
              <a:rPr lang="en-US"/>
              <a:pPr>
                <a:defRPr/>
              </a:pPr>
              <a:t>6/17/2019</a:t>
            </a:fld>
            <a:endParaRPr lang="en-US"/>
          </a:p>
        </p:txBody>
      </p:sp>
      <p:sp>
        <p:nvSpPr>
          <p:cNvPr id="7" name="Footer Placeholder 5">
            <a:extLst>
              <a:ext uri="{FF2B5EF4-FFF2-40B4-BE49-F238E27FC236}">
                <a16:creationId xmlns:a16="http://schemas.microsoft.com/office/drawing/2014/main" id="{029DA708-61E7-4AEF-9F5D-128CBA3A12D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0F344CC-2102-4007-8F1C-BB16F9266307}"/>
              </a:ext>
            </a:extLst>
          </p:cNvPr>
          <p:cNvSpPr>
            <a:spLocks noGrp="1"/>
          </p:cNvSpPr>
          <p:nvPr>
            <p:ph type="sldNum" sz="quarter" idx="12"/>
          </p:nvPr>
        </p:nvSpPr>
        <p:spPr/>
        <p:txBody>
          <a:bodyPr/>
          <a:lstStyle>
            <a:lvl1pPr>
              <a:defRPr/>
            </a:lvl1pPr>
          </a:lstStyle>
          <a:p>
            <a:pPr>
              <a:defRPr/>
            </a:pPr>
            <a:fld id="{5D394D67-73C9-436A-92E4-66F4A8ED2721}" type="slidenum">
              <a:rPr lang="en-US"/>
              <a:pPr>
                <a:defRPr/>
              </a:pPr>
              <a:t>‹#›</a:t>
            </a:fld>
            <a:endParaRPr lang="en-US"/>
          </a:p>
        </p:txBody>
      </p:sp>
    </p:spTree>
    <p:extLst>
      <p:ext uri="{BB962C8B-B14F-4D97-AF65-F5344CB8AC3E}">
        <p14:creationId xmlns:p14="http://schemas.microsoft.com/office/powerpoint/2010/main" val="308874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5FAFE"/>
            </a:gs>
            <a:gs pos="74001">
              <a:srgbClr val="A1D6F7"/>
            </a:gs>
            <a:gs pos="83000">
              <a:srgbClr val="A1D6F7"/>
            </a:gs>
            <a:gs pos="100000">
              <a:srgbClr val="C1E3FA"/>
            </a:gs>
          </a:gsLst>
          <a:lin ang="5400000" scaled="1"/>
        </a:gradFill>
        <a:effectLst/>
      </p:bgPr>
    </p:bg>
    <p:spTree>
      <p:nvGrpSpPr>
        <p:cNvPr id="1" name=""/>
        <p:cNvGrpSpPr/>
        <p:nvPr/>
      </p:nvGrpSpPr>
      <p:grpSpPr>
        <a:xfrm>
          <a:off x="0" y="0"/>
          <a:ext cx="0" cy="0"/>
          <a:chOff x="0" y="0"/>
          <a:chExt cx="0" cy="0"/>
        </a:xfrm>
      </p:grpSpPr>
      <p:pic>
        <p:nvPicPr>
          <p:cNvPr id="1026" name="Picture 2" descr="\\DROBO-FS\QuickDrops\JB\PPTX NG\Droplets\LightingOverlay.png">
            <a:extLst>
              <a:ext uri="{FF2B5EF4-FFF2-40B4-BE49-F238E27FC236}">
                <a16:creationId xmlns:a16="http://schemas.microsoft.com/office/drawing/2014/main" id="{D3464BEC-22B8-4FD9-8681-E9619660F788}"/>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AC5EC48A-E52E-4C5F-A1E6-1C8CC3491E4A}"/>
              </a:ext>
            </a:extLst>
          </p:cNvPr>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19F979-641C-425D-BFEA-051A1CADA90A}"/>
              </a:ext>
            </a:extLst>
          </p:cNvPr>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C6697D-3990-46F4-8637-D5A165F14891}"/>
              </a:ext>
            </a:extLst>
          </p:cNvPr>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solidFill>
                <a:latin typeface="+mn-lt"/>
              </a:defRPr>
            </a:lvl1pPr>
          </a:lstStyle>
          <a:p>
            <a:pPr>
              <a:defRPr/>
            </a:pPr>
            <a:fld id="{D06CE319-9CDA-4DD1-8D34-B67FBCED5335}" type="datetimeFigureOut">
              <a:rPr lang="en-US"/>
              <a:pPr>
                <a:defRPr/>
              </a:pPr>
              <a:t>6/17/2019</a:t>
            </a:fld>
            <a:endParaRPr lang="en-US"/>
          </a:p>
        </p:txBody>
      </p:sp>
      <p:sp>
        <p:nvSpPr>
          <p:cNvPr id="5" name="Footer Placeholder 4">
            <a:extLst>
              <a:ext uri="{FF2B5EF4-FFF2-40B4-BE49-F238E27FC236}">
                <a16:creationId xmlns:a16="http://schemas.microsoft.com/office/drawing/2014/main" id="{368F43D5-4FBD-4A2A-AE95-7C117B4EEDDF}"/>
              </a:ext>
            </a:extLst>
          </p:cNvPr>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3EB5C9C-68A5-4279-ACEB-4588B74112EA}"/>
              </a:ext>
            </a:extLst>
          </p:cNvPr>
          <p:cNvSpPr>
            <a:spLocks noGrp="1"/>
          </p:cNvSpPr>
          <p:nvPr>
            <p:ph type="sldNum" sz="quarter" idx="4"/>
          </p:nvPr>
        </p:nvSpPr>
        <p:spPr>
          <a:xfrm>
            <a:off x="10514013" y="5883275"/>
            <a:ext cx="763587" cy="365125"/>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solidFill>
                <a:latin typeface="+mn-lt"/>
              </a:defRPr>
            </a:lvl1pPr>
          </a:lstStyle>
          <a:p>
            <a:pPr>
              <a:defRPr/>
            </a:pPr>
            <a:fld id="{FE394A2B-B647-4571-ACF7-1124DDADD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anose="020B0602020104020603" pitchFamily="34" charset="0"/>
        </a:defRPr>
      </a:lvl2pPr>
      <a:lvl3pPr algn="ctr" rtl="0" fontAlgn="base">
        <a:lnSpc>
          <a:spcPct val="90000"/>
        </a:lnSpc>
        <a:spcBef>
          <a:spcPct val="0"/>
        </a:spcBef>
        <a:spcAft>
          <a:spcPct val="0"/>
        </a:spcAft>
        <a:defRPr sz="3600">
          <a:solidFill>
            <a:schemeClr val="tx1"/>
          </a:solidFill>
          <a:latin typeface="Tw Cen MT" panose="020B0602020104020603" pitchFamily="34" charset="0"/>
        </a:defRPr>
      </a:lvl3pPr>
      <a:lvl4pPr algn="ctr" rtl="0" fontAlgn="base">
        <a:lnSpc>
          <a:spcPct val="90000"/>
        </a:lnSpc>
        <a:spcBef>
          <a:spcPct val="0"/>
        </a:spcBef>
        <a:spcAft>
          <a:spcPct val="0"/>
        </a:spcAft>
        <a:defRPr sz="3600">
          <a:solidFill>
            <a:schemeClr val="tx1"/>
          </a:solidFill>
          <a:latin typeface="Tw Cen MT" panose="020B0602020104020603" pitchFamily="34" charset="0"/>
        </a:defRPr>
      </a:lvl4pPr>
      <a:lvl5pPr algn="ctr" rtl="0" fontAlgn="base">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fontAlgn="base">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hyperlink" Target="https://www.wrcc.osmre.gov/programs.shtm" TargetMode="External"/><Relationship Id="rId12"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doi.gov/index.cfm" TargetMode="External"/><Relationship Id="rId11" Type="http://schemas.openxmlformats.org/officeDocument/2006/relationships/image" Target="../media/image11.png"/><Relationship Id="rId5" Type="http://schemas.openxmlformats.org/officeDocument/2006/relationships/hyperlink" Target="https://www.osmre.gov/" TargetMode="Externa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hyperlink" Target="https://www.blm.gov/" TargetMode="External"/><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png"/><Relationship Id="rId3" Type="http://schemas.openxmlformats.org/officeDocument/2006/relationships/image" Target="../media/image20.emf"/><Relationship Id="rId7" Type="http://schemas.openxmlformats.org/officeDocument/2006/relationships/image" Target="../media/image24.emf"/><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pn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129A67F-D766-455B-90A9-732B45C5B7C4}"/>
              </a:ext>
            </a:extLst>
          </p:cNvPr>
          <p:cNvSpPr>
            <a:spLocks noGrp="1" noChangeArrowheads="1"/>
          </p:cNvSpPr>
          <p:nvPr>
            <p:ph type="ctrTitle"/>
          </p:nvPr>
        </p:nvSpPr>
        <p:spPr bwMode="auto">
          <a:xfrm>
            <a:off x="1751013" y="1300163"/>
            <a:ext cx="8689975" cy="2509837"/>
          </a:xfrm>
        </p:spPr>
        <p:txBody>
          <a:bodyPr wrap="square" numCol="1" anchorCtr="0" compatLnSpc="1">
            <a:prstTxWarp prst="textNoShape">
              <a:avLst/>
            </a:prstTxWarp>
          </a:bodyPr>
          <a:lstStyle/>
          <a:p>
            <a:r>
              <a:rPr lang="en-US" altLang="en-US" sz="4000" cap="none">
                <a:latin typeface="Times New Roman" panose="02020603050405020304" pitchFamily="18" charset="0"/>
                <a:cs typeface="Times New Roman" panose="02020603050405020304" pitchFamily="18" charset="0"/>
              </a:rPr>
              <a:t>Developing a Long-Term Hydrologic Monitoring Plan for Surface Coal Mines</a:t>
            </a:r>
            <a:br>
              <a:rPr lang="en-US" altLang="en-US" sz="4000" cap="none">
                <a:latin typeface="Times New Roman" panose="02020603050405020304" pitchFamily="18" charset="0"/>
                <a:cs typeface="Times New Roman" panose="02020603050405020304" pitchFamily="18" charset="0"/>
              </a:rPr>
            </a:br>
            <a:endParaRPr lang="en-US" altLang="en-US" sz="4000" cap="none">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34B013B-7551-461F-9AD9-04FC4E4F33D3}"/>
              </a:ext>
            </a:extLst>
          </p:cNvPr>
          <p:cNvSpPr>
            <a:spLocks noGrp="1"/>
          </p:cNvSpPr>
          <p:nvPr>
            <p:ph type="subTitle" idx="1"/>
          </p:nvPr>
        </p:nvSpPr>
        <p:spPr>
          <a:xfrm>
            <a:off x="1751013" y="3886200"/>
            <a:ext cx="8689975" cy="1371600"/>
          </a:xfrm>
        </p:spPr>
        <p:txBody>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Kevin Krogstad</a:t>
            </a:r>
            <a:endParaRPr lang="en-US" cap="none" baseline="30000" dirty="0">
              <a:latin typeface="Times New Roman" panose="02020603050405020304" pitchFamily="18" charset="0"/>
              <a:cs typeface="Times New Roman" panose="02020603050405020304" pitchFamily="18" charset="0"/>
            </a:endParaRPr>
          </a:p>
          <a:p>
            <a:pPr fontAlgn="auto">
              <a:spcAft>
                <a:spcPts val="0"/>
              </a:spcAft>
              <a:defRPr/>
            </a:pPr>
            <a:r>
              <a:rPr lang="en-US" cap="none" baseline="30000" dirty="0">
                <a:latin typeface="Times New Roman" panose="02020603050405020304" pitchFamily="18" charset="0"/>
                <a:cs typeface="Times New Roman" panose="02020603050405020304" pitchFamily="18" charset="0"/>
              </a:rPr>
              <a:t>Montana Department of Environmental Quality</a:t>
            </a:r>
            <a:br>
              <a:rPr lang="en-US" cap="none" baseline="30000" dirty="0">
                <a:latin typeface="Times New Roman" panose="02020603050405020304" pitchFamily="18" charset="0"/>
                <a:cs typeface="Times New Roman" panose="02020603050405020304" pitchFamily="18" charset="0"/>
              </a:rPr>
            </a:br>
            <a:r>
              <a:rPr lang="en-US" cap="none" baseline="30000" dirty="0">
                <a:latin typeface="Times New Roman" panose="02020603050405020304" pitchFamily="18" charset="0"/>
                <a:cs typeface="Times New Roman" panose="02020603050405020304" pitchFamily="18" charset="0"/>
              </a:rPr>
              <a:t>Helena, Montana</a:t>
            </a:r>
            <a:endParaRPr lang="en-US" cap="none" dirty="0">
              <a:latin typeface="Times New Roman" panose="02020603050405020304" pitchFamily="18" charset="0"/>
              <a:cs typeface="Times New Roman" panose="02020603050405020304" pitchFamily="18" charset="0"/>
            </a:endParaRPr>
          </a:p>
        </p:txBody>
      </p:sp>
      <p:pic>
        <p:nvPicPr>
          <p:cNvPr id="20484" name="Picture 4">
            <a:extLst>
              <a:ext uri="{FF2B5EF4-FFF2-40B4-BE49-F238E27FC236}">
                <a16:creationId xmlns:a16="http://schemas.microsoft.com/office/drawing/2014/main" id="{03DEC6DF-CF87-4709-8829-4E39015D97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943600"/>
            <a:ext cx="1404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B2F8808-1C15-46C3-B1E4-A160F5A78C35}"/>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Define The Analysis Area</a:t>
            </a:r>
          </a:p>
        </p:txBody>
      </p:sp>
      <p:pic>
        <p:nvPicPr>
          <p:cNvPr id="4" name="Picture 3">
            <a:extLst>
              <a:ext uri="{FF2B5EF4-FFF2-40B4-BE49-F238E27FC236}">
                <a16:creationId xmlns:a16="http://schemas.microsoft.com/office/drawing/2014/main" id="{90AB867A-9EC4-4031-9C94-A860C121C2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0400" y="2003425"/>
            <a:ext cx="59531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DCE604F-1F3B-4404-B3F2-DE5F44560766}"/>
              </a:ext>
            </a:extLst>
          </p:cNvPr>
          <p:cNvSpPr>
            <a:spLocks noGrp="1"/>
          </p:cNvSpPr>
          <p:nvPr>
            <p:ph sz="quarter" idx="13"/>
          </p:nvPr>
        </p:nvSpPr>
        <p:spPr>
          <a:xfrm>
            <a:off x="914400" y="2366963"/>
            <a:ext cx="10363200" cy="3424237"/>
          </a:xfrm>
        </p:spPr>
        <p:txBody>
          <a:bodyPr>
            <a:normAutofit fontScale="92500" lnSpcReduction="10000"/>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Surface Water</a:t>
            </a:r>
          </a:p>
          <a:p>
            <a:pPr lvl="1" fontAlgn="auto">
              <a:spcAft>
                <a:spcPts val="0"/>
              </a:spcAft>
              <a:defRPr/>
            </a:pPr>
            <a:r>
              <a:rPr lang="en-US" cap="none" dirty="0">
                <a:latin typeface="Times New Roman" panose="02020603050405020304" pitchFamily="18" charset="0"/>
                <a:cs typeface="Times New Roman" panose="02020603050405020304" pitchFamily="18" charset="0"/>
              </a:rPr>
              <a:t>Include All Watersheds That May Be Impacted</a:t>
            </a:r>
          </a:p>
          <a:p>
            <a:pPr lvl="1" fontAlgn="auto">
              <a:spcAft>
                <a:spcPts val="0"/>
              </a:spcAft>
              <a:defRPr/>
            </a:pPr>
            <a:r>
              <a:rPr lang="en-US" cap="none" dirty="0">
                <a:latin typeface="Times New Roman" panose="02020603050405020304" pitchFamily="18" charset="0"/>
                <a:cs typeface="Times New Roman" panose="02020603050405020304" pitchFamily="18" charset="0"/>
              </a:rPr>
              <a:t>Include Baseline Areas Upstream Of Development</a:t>
            </a:r>
          </a:p>
          <a:p>
            <a:pPr lvl="1" fontAlgn="auto">
              <a:spcAft>
                <a:spcPts val="0"/>
              </a:spcAft>
              <a:defRPr/>
            </a:pPr>
            <a:r>
              <a:rPr lang="en-US" cap="none" dirty="0">
                <a:latin typeface="Times New Roman" panose="02020603050405020304" pitchFamily="18" charset="0"/>
                <a:cs typeface="Times New Roman" panose="02020603050405020304" pitchFamily="18" charset="0"/>
              </a:rPr>
              <a:t>Account For Normal Flows As Well As Exceptional Conditions</a:t>
            </a:r>
          </a:p>
          <a:p>
            <a:pPr lvl="1" fontAlgn="auto">
              <a:spcAft>
                <a:spcPts val="0"/>
              </a:spcAft>
              <a:defRPr/>
            </a:pPr>
            <a:r>
              <a:rPr lang="en-US" cap="none" dirty="0">
                <a:latin typeface="Times New Roman" panose="02020603050405020304" pitchFamily="18" charset="0"/>
                <a:cs typeface="Times New Roman" panose="02020603050405020304" pitchFamily="18" charset="0"/>
              </a:rPr>
              <a:t>Field Visits Are Very Helpful</a:t>
            </a:r>
          </a:p>
          <a:p>
            <a:pPr fontAlgn="auto">
              <a:spcAft>
                <a:spcPts val="0"/>
              </a:spcAft>
              <a:defRPr/>
            </a:pPr>
            <a:r>
              <a:rPr lang="en-US" cap="none" dirty="0">
                <a:latin typeface="Times New Roman" panose="02020603050405020304" pitchFamily="18" charset="0"/>
                <a:cs typeface="Times New Roman" panose="02020603050405020304" pitchFamily="18" charset="0"/>
              </a:rPr>
              <a:t>Groundwater</a:t>
            </a:r>
          </a:p>
          <a:p>
            <a:pPr lvl="1" fontAlgn="auto">
              <a:spcAft>
                <a:spcPts val="0"/>
              </a:spcAft>
              <a:defRPr/>
            </a:pPr>
            <a:r>
              <a:rPr lang="en-US" cap="none" dirty="0">
                <a:latin typeface="Times New Roman" panose="02020603050405020304" pitchFamily="18" charset="0"/>
                <a:cs typeface="Times New Roman" panose="02020603050405020304" pitchFamily="18" charset="0"/>
              </a:rPr>
              <a:t>Determine Groundwater Divides, If Possible</a:t>
            </a:r>
          </a:p>
          <a:p>
            <a:pPr lvl="1" fontAlgn="auto">
              <a:spcAft>
                <a:spcPts val="0"/>
              </a:spcAft>
              <a:defRPr/>
            </a:pPr>
            <a:r>
              <a:rPr lang="en-US" cap="none" dirty="0">
                <a:latin typeface="Times New Roman" panose="02020603050405020304" pitchFamily="18" charset="0"/>
                <a:cs typeface="Times New Roman" panose="02020603050405020304" pitchFamily="18" charset="0"/>
              </a:rPr>
              <a:t>Literature Search For Past Modeling</a:t>
            </a:r>
          </a:p>
          <a:p>
            <a:pPr lvl="1" fontAlgn="auto">
              <a:spcAft>
                <a:spcPts val="0"/>
              </a:spcAft>
              <a:defRPr/>
            </a:pPr>
            <a:r>
              <a:rPr lang="en-US" cap="none" dirty="0">
                <a:latin typeface="Times New Roman" panose="02020603050405020304" pitchFamily="18" charset="0"/>
                <a:cs typeface="Times New Roman" panose="02020603050405020304" pitchFamily="18" charset="0"/>
              </a:rPr>
              <a:t>Represent Any And All Significant Aquifers- May Not All Have The Same Analysis Area</a:t>
            </a:r>
          </a:p>
          <a:p>
            <a:pPr lvl="1" fontAlgn="auto">
              <a:spcAft>
                <a:spcPts val="0"/>
              </a:spcAft>
              <a:defRPr/>
            </a:pPr>
            <a:endParaRPr lang="en-US" dirty="0"/>
          </a:p>
        </p:txBody>
      </p:sp>
      <p:grpSp>
        <p:nvGrpSpPr>
          <p:cNvPr id="10" name="Group 9">
            <a:extLst>
              <a:ext uri="{FF2B5EF4-FFF2-40B4-BE49-F238E27FC236}">
                <a16:creationId xmlns:a16="http://schemas.microsoft.com/office/drawing/2014/main" id="{EB074657-6EE0-4444-98FD-25B0EBBE0DA3}"/>
              </a:ext>
            </a:extLst>
          </p:cNvPr>
          <p:cNvGrpSpPr>
            <a:grpSpLocks/>
          </p:cNvGrpSpPr>
          <p:nvPr/>
        </p:nvGrpSpPr>
        <p:grpSpPr bwMode="auto">
          <a:xfrm>
            <a:off x="6032500" y="2217738"/>
            <a:ext cx="5345113" cy="2795587"/>
            <a:chOff x="6031774" y="2217420"/>
            <a:chExt cx="5345975" cy="2795948"/>
          </a:xfrm>
        </p:grpSpPr>
        <p:sp>
          <p:nvSpPr>
            <p:cNvPr id="5" name="Freeform: Shape 4">
              <a:extLst>
                <a:ext uri="{FF2B5EF4-FFF2-40B4-BE49-F238E27FC236}">
                  <a16:creationId xmlns:a16="http://schemas.microsoft.com/office/drawing/2014/main" id="{2D79CEBE-31F2-432E-98BC-B71E0C9AD240}"/>
                </a:ext>
              </a:extLst>
            </p:cNvPr>
            <p:cNvSpPr/>
            <p:nvPr/>
          </p:nvSpPr>
          <p:spPr>
            <a:xfrm>
              <a:off x="9748711" y="3798774"/>
              <a:ext cx="1629038" cy="1214594"/>
            </a:xfrm>
            <a:custGeom>
              <a:avLst/>
              <a:gdLst>
                <a:gd name="connsiteX0" fmla="*/ 1629592 w 1629592"/>
                <a:gd name="connsiteY0" fmla="*/ 0 h 1215342"/>
                <a:gd name="connsiteX1" fmla="*/ 1600200 w 1629592"/>
                <a:gd name="connsiteY1" fmla="*/ 3265 h 1215342"/>
                <a:gd name="connsiteX2" fmla="*/ 1541417 w 1629592"/>
                <a:gd name="connsiteY2" fmla="*/ 13063 h 1215342"/>
                <a:gd name="connsiteX3" fmla="*/ 1512026 w 1629592"/>
                <a:gd name="connsiteY3" fmla="*/ 22860 h 1215342"/>
                <a:gd name="connsiteX4" fmla="*/ 1502229 w 1629592"/>
                <a:gd name="connsiteY4" fmla="*/ 29391 h 1215342"/>
                <a:gd name="connsiteX5" fmla="*/ 1489166 w 1629592"/>
                <a:gd name="connsiteY5" fmla="*/ 32657 h 1215342"/>
                <a:gd name="connsiteX6" fmla="*/ 1381397 w 1629592"/>
                <a:gd name="connsiteY6" fmla="*/ 39188 h 1215342"/>
                <a:gd name="connsiteX7" fmla="*/ 1355272 w 1629592"/>
                <a:gd name="connsiteY7" fmla="*/ 42454 h 1215342"/>
                <a:gd name="connsiteX8" fmla="*/ 1342209 w 1629592"/>
                <a:gd name="connsiteY8" fmla="*/ 48985 h 1215342"/>
                <a:gd name="connsiteX9" fmla="*/ 1303020 w 1629592"/>
                <a:gd name="connsiteY9" fmla="*/ 52251 h 1215342"/>
                <a:gd name="connsiteX10" fmla="*/ 1273629 w 1629592"/>
                <a:gd name="connsiteY10" fmla="*/ 55517 h 1215342"/>
                <a:gd name="connsiteX11" fmla="*/ 1244237 w 1629592"/>
                <a:gd name="connsiteY11" fmla="*/ 58783 h 1215342"/>
                <a:gd name="connsiteX12" fmla="*/ 1165860 w 1629592"/>
                <a:gd name="connsiteY12" fmla="*/ 62048 h 1215342"/>
                <a:gd name="connsiteX13" fmla="*/ 1156063 w 1629592"/>
                <a:gd name="connsiteY13" fmla="*/ 58783 h 1215342"/>
                <a:gd name="connsiteX14" fmla="*/ 1126672 w 1629592"/>
                <a:gd name="connsiteY14" fmla="*/ 68580 h 1215342"/>
                <a:gd name="connsiteX15" fmla="*/ 1080952 w 1629592"/>
                <a:gd name="connsiteY15" fmla="*/ 78377 h 1215342"/>
                <a:gd name="connsiteX16" fmla="*/ 1071154 w 1629592"/>
                <a:gd name="connsiteY16" fmla="*/ 81643 h 1215342"/>
                <a:gd name="connsiteX17" fmla="*/ 1051560 w 1629592"/>
                <a:gd name="connsiteY17" fmla="*/ 97971 h 1215342"/>
                <a:gd name="connsiteX18" fmla="*/ 1041763 w 1629592"/>
                <a:gd name="connsiteY18" fmla="*/ 101237 h 1215342"/>
                <a:gd name="connsiteX19" fmla="*/ 1031966 w 1629592"/>
                <a:gd name="connsiteY19" fmla="*/ 107768 h 1215342"/>
                <a:gd name="connsiteX20" fmla="*/ 1022169 w 1629592"/>
                <a:gd name="connsiteY20" fmla="*/ 111034 h 1215342"/>
                <a:gd name="connsiteX21" fmla="*/ 999309 w 1629592"/>
                <a:gd name="connsiteY21" fmla="*/ 117565 h 1215342"/>
                <a:gd name="connsiteX22" fmla="*/ 940526 w 1629592"/>
                <a:gd name="connsiteY22" fmla="*/ 120831 h 1215342"/>
                <a:gd name="connsiteX23" fmla="*/ 871946 w 1629592"/>
                <a:gd name="connsiteY23" fmla="*/ 127363 h 1215342"/>
                <a:gd name="connsiteX24" fmla="*/ 855617 w 1629592"/>
                <a:gd name="connsiteY24" fmla="*/ 130628 h 1215342"/>
                <a:gd name="connsiteX25" fmla="*/ 826226 w 1629592"/>
                <a:gd name="connsiteY25" fmla="*/ 140425 h 1215342"/>
                <a:gd name="connsiteX26" fmla="*/ 796834 w 1629592"/>
                <a:gd name="connsiteY26" fmla="*/ 150223 h 1215342"/>
                <a:gd name="connsiteX27" fmla="*/ 787037 w 1629592"/>
                <a:gd name="connsiteY27" fmla="*/ 156754 h 1215342"/>
                <a:gd name="connsiteX28" fmla="*/ 773974 w 1629592"/>
                <a:gd name="connsiteY28" fmla="*/ 160020 h 1215342"/>
                <a:gd name="connsiteX29" fmla="*/ 738052 w 1629592"/>
                <a:gd name="connsiteY29" fmla="*/ 166551 h 1215342"/>
                <a:gd name="connsiteX30" fmla="*/ 728254 w 1629592"/>
                <a:gd name="connsiteY30" fmla="*/ 169817 h 1215342"/>
                <a:gd name="connsiteX31" fmla="*/ 715192 w 1629592"/>
                <a:gd name="connsiteY31" fmla="*/ 176348 h 1215342"/>
                <a:gd name="connsiteX32" fmla="*/ 689066 w 1629592"/>
                <a:gd name="connsiteY32" fmla="*/ 179614 h 1215342"/>
                <a:gd name="connsiteX33" fmla="*/ 649877 w 1629592"/>
                <a:gd name="connsiteY33" fmla="*/ 189411 h 1215342"/>
                <a:gd name="connsiteX34" fmla="*/ 630283 w 1629592"/>
                <a:gd name="connsiteY34" fmla="*/ 195943 h 1215342"/>
                <a:gd name="connsiteX35" fmla="*/ 617220 w 1629592"/>
                <a:gd name="connsiteY35" fmla="*/ 199208 h 1215342"/>
                <a:gd name="connsiteX36" fmla="*/ 568234 w 1629592"/>
                <a:gd name="connsiteY36" fmla="*/ 209005 h 1215342"/>
                <a:gd name="connsiteX37" fmla="*/ 512717 w 1629592"/>
                <a:gd name="connsiteY37" fmla="*/ 225334 h 1215342"/>
                <a:gd name="connsiteX38" fmla="*/ 512717 w 1629592"/>
                <a:gd name="connsiteY38" fmla="*/ 225334 h 1215342"/>
                <a:gd name="connsiteX39" fmla="*/ 493123 w 1629592"/>
                <a:gd name="connsiteY39" fmla="*/ 235131 h 1215342"/>
                <a:gd name="connsiteX40" fmla="*/ 480060 w 1629592"/>
                <a:gd name="connsiteY40" fmla="*/ 238397 h 1215342"/>
                <a:gd name="connsiteX41" fmla="*/ 460466 w 1629592"/>
                <a:gd name="connsiteY41" fmla="*/ 244928 h 1215342"/>
                <a:gd name="connsiteX42" fmla="*/ 444137 w 1629592"/>
                <a:gd name="connsiteY42" fmla="*/ 248194 h 1215342"/>
                <a:gd name="connsiteX43" fmla="*/ 414746 w 1629592"/>
                <a:gd name="connsiteY43" fmla="*/ 254725 h 1215342"/>
                <a:gd name="connsiteX44" fmla="*/ 395152 w 1629592"/>
                <a:gd name="connsiteY44" fmla="*/ 264523 h 1215342"/>
                <a:gd name="connsiteX45" fmla="*/ 385354 w 1629592"/>
                <a:gd name="connsiteY45" fmla="*/ 267788 h 1215342"/>
                <a:gd name="connsiteX46" fmla="*/ 375557 w 1629592"/>
                <a:gd name="connsiteY46" fmla="*/ 274320 h 1215342"/>
                <a:gd name="connsiteX47" fmla="*/ 365760 w 1629592"/>
                <a:gd name="connsiteY47" fmla="*/ 284117 h 1215342"/>
                <a:gd name="connsiteX48" fmla="*/ 355963 w 1629592"/>
                <a:gd name="connsiteY48" fmla="*/ 287383 h 1215342"/>
                <a:gd name="connsiteX49" fmla="*/ 346166 w 1629592"/>
                <a:gd name="connsiteY49" fmla="*/ 293914 h 1215342"/>
                <a:gd name="connsiteX50" fmla="*/ 277586 w 1629592"/>
                <a:gd name="connsiteY50" fmla="*/ 306977 h 1215342"/>
                <a:gd name="connsiteX51" fmla="*/ 235132 w 1629592"/>
                <a:gd name="connsiteY51" fmla="*/ 316774 h 1215342"/>
                <a:gd name="connsiteX52" fmla="*/ 215537 w 1629592"/>
                <a:gd name="connsiteY52" fmla="*/ 313508 h 1215342"/>
                <a:gd name="connsiteX53" fmla="*/ 62049 w 1629592"/>
                <a:gd name="connsiteY53" fmla="*/ 316774 h 1215342"/>
                <a:gd name="connsiteX54" fmla="*/ 39189 w 1629592"/>
                <a:gd name="connsiteY54" fmla="*/ 333103 h 1215342"/>
                <a:gd name="connsiteX55" fmla="*/ 29392 w 1629592"/>
                <a:gd name="connsiteY55" fmla="*/ 336368 h 1215342"/>
                <a:gd name="connsiteX56" fmla="*/ 22860 w 1629592"/>
                <a:gd name="connsiteY56" fmla="*/ 342900 h 1215342"/>
                <a:gd name="connsiteX57" fmla="*/ 13063 w 1629592"/>
                <a:gd name="connsiteY57" fmla="*/ 346165 h 1215342"/>
                <a:gd name="connsiteX58" fmla="*/ 9797 w 1629592"/>
                <a:gd name="connsiteY58" fmla="*/ 355963 h 1215342"/>
                <a:gd name="connsiteX59" fmla="*/ 0 w 1629592"/>
                <a:gd name="connsiteY59" fmla="*/ 375557 h 1215342"/>
                <a:gd name="connsiteX60" fmla="*/ 6532 w 1629592"/>
                <a:gd name="connsiteY60" fmla="*/ 401683 h 1215342"/>
                <a:gd name="connsiteX61" fmla="*/ 13063 w 1629592"/>
                <a:gd name="connsiteY61" fmla="*/ 411480 h 1215342"/>
                <a:gd name="connsiteX62" fmla="*/ 16329 w 1629592"/>
                <a:gd name="connsiteY62" fmla="*/ 421277 h 1215342"/>
                <a:gd name="connsiteX63" fmla="*/ 26126 w 1629592"/>
                <a:gd name="connsiteY63" fmla="*/ 431074 h 1215342"/>
                <a:gd name="connsiteX64" fmla="*/ 42454 w 1629592"/>
                <a:gd name="connsiteY64" fmla="*/ 444137 h 1215342"/>
                <a:gd name="connsiteX65" fmla="*/ 52252 w 1629592"/>
                <a:gd name="connsiteY65" fmla="*/ 460465 h 1215342"/>
                <a:gd name="connsiteX66" fmla="*/ 55517 w 1629592"/>
                <a:gd name="connsiteY66" fmla="*/ 470263 h 1215342"/>
                <a:gd name="connsiteX67" fmla="*/ 75112 w 1629592"/>
                <a:gd name="connsiteY67" fmla="*/ 483325 h 1215342"/>
                <a:gd name="connsiteX68" fmla="*/ 91440 w 1629592"/>
                <a:gd name="connsiteY68" fmla="*/ 493123 h 1215342"/>
                <a:gd name="connsiteX69" fmla="*/ 101237 w 1629592"/>
                <a:gd name="connsiteY69" fmla="*/ 499654 h 1215342"/>
                <a:gd name="connsiteX70" fmla="*/ 111034 w 1629592"/>
                <a:gd name="connsiteY70" fmla="*/ 502920 h 1215342"/>
                <a:gd name="connsiteX71" fmla="*/ 120832 w 1629592"/>
                <a:gd name="connsiteY71" fmla="*/ 509451 h 1215342"/>
                <a:gd name="connsiteX72" fmla="*/ 130629 w 1629592"/>
                <a:gd name="connsiteY72" fmla="*/ 512717 h 1215342"/>
                <a:gd name="connsiteX73" fmla="*/ 182880 w 1629592"/>
                <a:gd name="connsiteY73" fmla="*/ 522514 h 1215342"/>
                <a:gd name="connsiteX74" fmla="*/ 228600 w 1629592"/>
                <a:gd name="connsiteY74" fmla="*/ 532311 h 1215342"/>
                <a:gd name="connsiteX75" fmla="*/ 257992 w 1629592"/>
                <a:gd name="connsiteY75" fmla="*/ 542108 h 1215342"/>
                <a:gd name="connsiteX76" fmla="*/ 277586 w 1629592"/>
                <a:gd name="connsiteY76" fmla="*/ 558437 h 1215342"/>
                <a:gd name="connsiteX77" fmla="*/ 290649 w 1629592"/>
                <a:gd name="connsiteY77" fmla="*/ 561703 h 1215342"/>
                <a:gd name="connsiteX78" fmla="*/ 310243 w 1629592"/>
                <a:gd name="connsiteY78" fmla="*/ 571500 h 1215342"/>
                <a:gd name="connsiteX79" fmla="*/ 329837 w 1629592"/>
                <a:gd name="connsiteY79" fmla="*/ 581297 h 1215342"/>
                <a:gd name="connsiteX80" fmla="*/ 346166 w 1629592"/>
                <a:gd name="connsiteY80" fmla="*/ 591094 h 1215342"/>
                <a:gd name="connsiteX81" fmla="*/ 365760 w 1629592"/>
                <a:gd name="connsiteY81" fmla="*/ 600891 h 1215342"/>
                <a:gd name="connsiteX82" fmla="*/ 369026 w 1629592"/>
                <a:gd name="connsiteY82" fmla="*/ 610688 h 1215342"/>
                <a:gd name="connsiteX83" fmla="*/ 388620 w 1629592"/>
                <a:gd name="connsiteY83" fmla="*/ 620485 h 1215342"/>
                <a:gd name="connsiteX84" fmla="*/ 404949 w 1629592"/>
                <a:gd name="connsiteY84" fmla="*/ 630283 h 1215342"/>
                <a:gd name="connsiteX85" fmla="*/ 414746 w 1629592"/>
                <a:gd name="connsiteY85" fmla="*/ 640080 h 1215342"/>
                <a:gd name="connsiteX86" fmla="*/ 434340 w 1629592"/>
                <a:gd name="connsiteY86" fmla="*/ 649877 h 1215342"/>
                <a:gd name="connsiteX87" fmla="*/ 453934 w 1629592"/>
                <a:gd name="connsiteY87" fmla="*/ 669471 h 1215342"/>
                <a:gd name="connsiteX88" fmla="*/ 463732 w 1629592"/>
                <a:gd name="connsiteY88" fmla="*/ 679268 h 1215342"/>
                <a:gd name="connsiteX89" fmla="*/ 483326 w 1629592"/>
                <a:gd name="connsiteY89" fmla="*/ 689065 h 1215342"/>
                <a:gd name="connsiteX90" fmla="*/ 512717 w 1629592"/>
                <a:gd name="connsiteY90" fmla="*/ 715191 h 1215342"/>
                <a:gd name="connsiteX91" fmla="*/ 522514 w 1629592"/>
                <a:gd name="connsiteY91" fmla="*/ 724988 h 1215342"/>
                <a:gd name="connsiteX92" fmla="*/ 535577 w 1629592"/>
                <a:gd name="connsiteY92" fmla="*/ 738051 h 1215342"/>
                <a:gd name="connsiteX93" fmla="*/ 551906 w 1629592"/>
                <a:gd name="connsiteY93" fmla="*/ 754380 h 1215342"/>
                <a:gd name="connsiteX94" fmla="*/ 561703 w 1629592"/>
                <a:gd name="connsiteY94" fmla="*/ 764177 h 1215342"/>
                <a:gd name="connsiteX95" fmla="*/ 571500 w 1629592"/>
                <a:gd name="connsiteY95" fmla="*/ 767443 h 1215342"/>
                <a:gd name="connsiteX96" fmla="*/ 600892 w 1629592"/>
                <a:gd name="connsiteY96" fmla="*/ 793568 h 1215342"/>
                <a:gd name="connsiteX97" fmla="*/ 610689 w 1629592"/>
                <a:gd name="connsiteY97" fmla="*/ 796834 h 1215342"/>
                <a:gd name="connsiteX98" fmla="*/ 620486 w 1629592"/>
                <a:gd name="connsiteY98" fmla="*/ 803365 h 1215342"/>
                <a:gd name="connsiteX99" fmla="*/ 630283 w 1629592"/>
                <a:gd name="connsiteY99" fmla="*/ 806631 h 1215342"/>
                <a:gd name="connsiteX100" fmla="*/ 662940 w 1629592"/>
                <a:gd name="connsiteY100" fmla="*/ 813163 h 1215342"/>
                <a:gd name="connsiteX101" fmla="*/ 672737 w 1629592"/>
                <a:gd name="connsiteY101" fmla="*/ 816428 h 1215342"/>
                <a:gd name="connsiteX102" fmla="*/ 721723 w 1629592"/>
                <a:gd name="connsiteY102" fmla="*/ 822960 h 1215342"/>
                <a:gd name="connsiteX103" fmla="*/ 738052 w 1629592"/>
                <a:gd name="connsiteY103" fmla="*/ 826225 h 1215342"/>
                <a:gd name="connsiteX104" fmla="*/ 777240 w 1629592"/>
                <a:gd name="connsiteY104" fmla="*/ 836023 h 1215342"/>
                <a:gd name="connsiteX105" fmla="*/ 806632 w 1629592"/>
                <a:gd name="connsiteY105" fmla="*/ 845820 h 1215342"/>
                <a:gd name="connsiteX106" fmla="*/ 819694 w 1629592"/>
                <a:gd name="connsiteY106" fmla="*/ 852351 h 1215342"/>
                <a:gd name="connsiteX107" fmla="*/ 865414 w 1629592"/>
                <a:gd name="connsiteY107" fmla="*/ 855617 h 1215342"/>
                <a:gd name="connsiteX108" fmla="*/ 888274 w 1629592"/>
                <a:gd name="connsiteY108" fmla="*/ 865414 h 1215342"/>
                <a:gd name="connsiteX109" fmla="*/ 898072 w 1629592"/>
                <a:gd name="connsiteY109" fmla="*/ 871945 h 1215342"/>
                <a:gd name="connsiteX110" fmla="*/ 947057 w 1629592"/>
                <a:gd name="connsiteY110" fmla="*/ 885008 h 1215342"/>
                <a:gd name="connsiteX111" fmla="*/ 973183 w 1629592"/>
                <a:gd name="connsiteY111" fmla="*/ 901337 h 1215342"/>
                <a:gd name="connsiteX112" fmla="*/ 986246 w 1629592"/>
                <a:gd name="connsiteY112" fmla="*/ 904603 h 1215342"/>
                <a:gd name="connsiteX113" fmla="*/ 996043 w 1629592"/>
                <a:gd name="connsiteY113" fmla="*/ 911134 h 1215342"/>
                <a:gd name="connsiteX114" fmla="*/ 1005840 w 1629592"/>
                <a:gd name="connsiteY114" fmla="*/ 914400 h 1215342"/>
                <a:gd name="connsiteX115" fmla="*/ 1025434 w 1629592"/>
                <a:gd name="connsiteY115" fmla="*/ 924197 h 1215342"/>
                <a:gd name="connsiteX116" fmla="*/ 1045029 w 1629592"/>
                <a:gd name="connsiteY116" fmla="*/ 933994 h 1215342"/>
                <a:gd name="connsiteX117" fmla="*/ 1090749 w 1629592"/>
                <a:gd name="connsiteY117" fmla="*/ 943791 h 1215342"/>
                <a:gd name="connsiteX118" fmla="*/ 1129937 w 1629592"/>
                <a:gd name="connsiteY118" fmla="*/ 953588 h 1215342"/>
                <a:gd name="connsiteX119" fmla="*/ 1139734 w 1629592"/>
                <a:gd name="connsiteY119" fmla="*/ 960120 h 1215342"/>
                <a:gd name="connsiteX120" fmla="*/ 1149532 w 1629592"/>
                <a:gd name="connsiteY120" fmla="*/ 963385 h 1215342"/>
                <a:gd name="connsiteX121" fmla="*/ 1162594 w 1629592"/>
                <a:gd name="connsiteY121" fmla="*/ 979714 h 1215342"/>
                <a:gd name="connsiteX122" fmla="*/ 1178923 w 1629592"/>
                <a:gd name="connsiteY122" fmla="*/ 982980 h 1215342"/>
                <a:gd name="connsiteX123" fmla="*/ 1198517 w 1629592"/>
                <a:gd name="connsiteY123" fmla="*/ 1002574 h 1215342"/>
                <a:gd name="connsiteX124" fmla="*/ 1211580 w 1629592"/>
                <a:gd name="connsiteY124" fmla="*/ 1009105 h 1215342"/>
                <a:gd name="connsiteX125" fmla="*/ 1237706 w 1629592"/>
                <a:gd name="connsiteY125" fmla="*/ 1022168 h 1215342"/>
                <a:gd name="connsiteX126" fmla="*/ 1247503 w 1629592"/>
                <a:gd name="connsiteY126" fmla="*/ 1028700 h 1215342"/>
                <a:gd name="connsiteX127" fmla="*/ 1257300 w 1629592"/>
                <a:gd name="connsiteY127" fmla="*/ 1031965 h 1215342"/>
                <a:gd name="connsiteX128" fmla="*/ 1267097 w 1629592"/>
                <a:gd name="connsiteY128" fmla="*/ 1038497 h 1215342"/>
                <a:gd name="connsiteX129" fmla="*/ 1276894 w 1629592"/>
                <a:gd name="connsiteY129" fmla="*/ 1041763 h 1215342"/>
                <a:gd name="connsiteX130" fmla="*/ 1289957 w 1629592"/>
                <a:gd name="connsiteY130" fmla="*/ 1058091 h 1215342"/>
                <a:gd name="connsiteX131" fmla="*/ 1299754 w 1629592"/>
                <a:gd name="connsiteY131" fmla="*/ 1061357 h 1215342"/>
                <a:gd name="connsiteX132" fmla="*/ 1325880 w 1629592"/>
                <a:gd name="connsiteY132" fmla="*/ 1077685 h 1215342"/>
                <a:gd name="connsiteX133" fmla="*/ 1335677 w 1629592"/>
                <a:gd name="connsiteY133" fmla="*/ 1080951 h 1215342"/>
                <a:gd name="connsiteX134" fmla="*/ 1355272 w 1629592"/>
                <a:gd name="connsiteY134" fmla="*/ 1097280 h 1215342"/>
                <a:gd name="connsiteX135" fmla="*/ 1358537 w 1629592"/>
                <a:gd name="connsiteY135" fmla="*/ 1107077 h 1215342"/>
                <a:gd name="connsiteX136" fmla="*/ 1368334 w 1629592"/>
                <a:gd name="connsiteY136" fmla="*/ 1110343 h 1215342"/>
                <a:gd name="connsiteX137" fmla="*/ 1374866 w 1629592"/>
                <a:gd name="connsiteY137" fmla="*/ 1116874 h 1215342"/>
                <a:gd name="connsiteX138" fmla="*/ 1387929 w 1629592"/>
                <a:gd name="connsiteY138" fmla="*/ 1136468 h 1215342"/>
                <a:gd name="connsiteX139" fmla="*/ 1397726 w 1629592"/>
                <a:gd name="connsiteY139" fmla="*/ 1159328 h 1215342"/>
                <a:gd name="connsiteX140" fmla="*/ 1404257 w 1629592"/>
                <a:gd name="connsiteY140" fmla="*/ 1165860 h 1215342"/>
                <a:gd name="connsiteX141" fmla="*/ 1407523 w 1629592"/>
                <a:gd name="connsiteY141" fmla="*/ 1175657 h 1215342"/>
                <a:gd name="connsiteX142" fmla="*/ 1417320 w 1629592"/>
                <a:gd name="connsiteY142" fmla="*/ 1185454 h 1215342"/>
                <a:gd name="connsiteX143" fmla="*/ 1423852 w 1629592"/>
                <a:gd name="connsiteY143" fmla="*/ 1195251 h 1215342"/>
                <a:gd name="connsiteX144" fmla="*/ 1436914 w 1629592"/>
                <a:gd name="connsiteY144" fmla="*/ 1214845 h 1215342"/>
                <a:gd name="connsiteX145" fmla="*/ 1443446 w 1629592"/>
                <a:gd name="connsiteY145" fmla="*/ 1214845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629592" h="1215342">
                  <a:moveTo>
                    <a:pt x="1629592" y="0"/>
                  </a:moveTo>
                  <a:cubicBezTo>
                    <a:pt x="1619795" y="1088"/>
                    <a:pt x="1609967" y="1933"/>
                    <a:pt x="1600200" y="3265"/>
                  </a:cubicBezTo>
                  <a:cubicBezTo>
                    <a:pt x="1565440" y="8005"/>
                    <a:pt x="1566676" y="8011"/>
                    <a:pt x="1541417" y="13063"/>
                  </a:cubicBezTo>
                  <a:cubicBezTo>
                    <a:pt x="1497472" y="35034"/>
                    <a:pt x="1562677" y="3866"/>
                    <a:pt x="1512026" y="22860"/>
                  </a:cubicBezTo>
                  <a:cubicBezTo>
                    <a:pt x="1508351" y="24238"/>
                    <a:pt x="1505836" y="27845"/>
                    <a:pt x="1502229" y="29391"/>
                  </a:cubicBezTo>
                  <a:cubicBezTo>
                    <a:pt x="1498104" y="31159"/>
                    <a:pt x="1493640" y="32294"/>
                    <a:pt x="1489166" y="32657"/>
                  </a:cubicBezTo>
                  <a:cubicBezTo>
                    <a:pt x="1453295" y="35565"/>
                    <a:pt x="1417320" y="37011"/>
                    <a:pt x="1381397" y="39188"/>
                  </a:cubicBezTo>
                  <a:cubicBezTo>
                    <a:pt x="1372689" y="40277"/>
                    <a:pt x="1363786" y="40325"/>
                    <a:pt x="1355272" y="42454"/>
                  </a:cubicBezTo>
                  <a:cubicBezTo>
                    <a:pt x="1350549" y="43635"/>
                    <a:pt x="1346994" y="48088"/>
                    <a:pt x="1342209" y="48985"/>
                  </a:cubicBezTo>
                  <a:cubicBezTo>
                    <a:pt x="1329325" y="51401"/>
                    <a:pt x="1316083" y="51162"/>
                    <a:pt x="1303020" y="52251"/>
                  </a:cubicBezTo>
                  <a:cubicBezTo>
                    <a:pt x="1247504" y="70758"/>
                    <a:pt x="1306286" y="55517"/>
                    <a:pt x="1273629" y="55517"/>
                  </a:cubicBezTo>
                  <a:cubicBezTo>
                    <a:pt x="1263771" y="55517"/>
                    <a:pt x="1254077" y="58187"/>
                    <a:pt x="1244237" y="58783"/>
                  </a:cubicBezTo>
                  <a:cubicBezTo>
                    <a:pt x="1218137" y="60365"/>
                    <a:pt x="1191986" y="60960"/>
                    <a:pt x="1165860" y="62048"/>
                  </a:cubicBezTo>
                  <a:cubicBezTo>
                    <a:pt x="1162594" y="60960"/>
                    <a:pt x="1159458" y="58217"/>
                    <a:pt x="1156063" y="58783"/>
                  </a:cubicBezTo>
                  <a:cubicBezTo>
                    <a:pt x="1145877" y="60481"/>
                    <a:pt x="1136798" y="66555"/>
                    <a:pt x="1126672" y="68580"/>
                  </a:cubicBezTo>
                  <a:cubicBezTo>
                    <a:pt x="1111182" y="71677"/>
                    <a:pt x="1096452" y="74502"/>
                    <a:pt x="1080952" y="78377"/>
                  </a:cubicBezTo>
                  <a:cubicBezTo>
                    <a:pt x="1077612" y="79212"/>
                    <a:pt x="1074420" y="80554"/>
                    <a:pt x="1071154" y="81643"/>
                  </a:cubicBezTo>
                  <a:cubicBezTo>
                    <a:pt x="1063931" y="88866"/>
                    <a:pt x="1060654" y="93424"/>
                    <a:pt x="1051560" y="97971"/>
                  </a:cubicBezTo>
                  <a:cubicBezTo>
                    <a:pt x="1048481" y="99510"/>
                    <a:pt x="1044842" y="99698"/>
                    <a:pt x="1041763" y="101237"/>
                  </a:cubicBezTo>
                  <a:cubicBezTo>
                    <a:pt x="1038253" y="102992"/>
                    <a:pt x="1035476" y="106013"/>
                    <a:pt x="1031966" y="107768"/>
                  </a:cubicBezTo>
                  <a:cubicBezTo>
                    <a:pt x="1028887" y="109307"/>
                    <a:pt x="1025466" y="110045"/>
                    <a:pt x="1022169" y="111034"/>
                  </a:cubicBezTo>
                  <a:cubicBezTo>
                    <a:pt x="1014578" y="113311"/>
                    <a:pt x="1007177" y="116621"/>
                    <a:pt x="999309" y="117565"/>
                  </a:cubicBezTo>
                  <a:cubicBezTo>
                    <a:pt x="979824" y="119903"/>
                    <a:pt x="960093" y="119326"/>
                    <a:pt x="940526" y="120831"/>
                  </a:cubicBezTo>
                  <a:cubicBezTo>
                    <a:pt x="917630" y="122592"/>
                    <a:pt x="894806" y="125186"/>
                    <a:pt x="871946" y="127363"/>
                  </a:cubicBezTo>
                  <a:cubicBezTo>
                    <a:pt x="866503" y="128451"/>
                    <a:pt x="860883" y="128873"/>
                    <a:pt x="855617" y="130628"/>
                  </a:cubicBezTo>
                  <a:cubicBezTo>
                    <a:pt x="815053" y="144149"/>
                    <a:pt x="873022" y="131068"/>
                    <a:pt x="826226" y="140425"/>
                  </a:cubicBezTo>
                  <a:cubicBezTo>
                    <a:pt x="803967" y="155266"/>
                    <a:pt x="832030" y="138492"/>
                    <a:pt x="796834" y="150223"/>
                  </a:cubicBezTo>
                  <a:cubicBezTo>
                    <a:pt x="793111" y="151464"/>
                    <a:pt x="790644" y="155208"/>
                    <a:pt x="787037" y="156754"/>
                  </a:cubicBezTo>
                  <a:cubicBezTo>
                    <a:pt x="782912" y="158522"/>
                    <a:pt x="778375" y="159140"/>
                    <a:pt x="773974" y="160020"/>
                  </a:cubicBezTo>
                  <a:cubicBezTo>
                    <a:pt x="762040" y="162407"/>
                    <a:pt x="749952" y="164001"/>
                    <a:pt x="738052" y="166551"/>
                  </a:cubicBezTo>
                  <a:cubicBezTo>
                    <a:pt x="734686" y="167272"/>
                    <a:pt x="731418" y="168461"/>
                    <a:pt x="728254" y="169817"/>
                  </a:cubicBezTo>
                  <a:cubicBezTo>
                    <a:pt x="723780" y="171735"/>
                    <a:pt x="719915" y="175167"/>
                    <a:pt x="715192" y="176348"/>
                  </a:cubicBezTo>
                  <a:cubicBezTo>
                    <a:pt x="706678" y="178477"/>
                    <a:pt x="697775" y="178525"/>
                    <a:pt x="689066" y="179614"/>
                  </a:cubicBezTo>
                  <a:cubicBezTo>
                    <a:pt x="662785" y="192753"/>
                    <a:pt x="690510" y="180703"/>
                    <a:pt x="649877" y="189411"/>
                  </a:cubicBezTo>
                  <a:cubicBezTo>
                    <a:pt x="643145" y="190854"/>
                    <a:pt x="636877" y="193965"/>
                    <a:pt x="630283" y="195943"/>
                  </a:cubicBezTo>
                  <a:cubicBezTo>
                    <a:pt x="625984" y="197233"/>
                    <a:pt x="621593" y="198199"/>
                    <a:pt x="617220" y="199208"/>
                  </a:cubicBezTo>
                  <a:cubicBezTo>
                    <a:pt x="586129" y="206383"/>
                    <a:pt x="594585" y="204614"/>
                    <a:pt x="568234" y="209005"/>
                  </a:cubicBezTo>
                  <a:cubicBezTo>
                    <a:pt x="539404" y="220538"/>
                    <a:pt x="557593" y="214115"/>
                    <a:pt x="512717" y="225334"/>
                  </a:cubicBezTo>
                  <a:lnTo>
                    <a:pt x="512717" y="225334"/>
                  </a:lnTo>
                  <a:cubicBezTo>
                    <a:pt x="471426" y="239099"/>
                    <a:pt x="537447" y="216135"/>
                    <a:pt x="493123" y="235131"/>
                  </a:cubicBezTo>
                  <a:cubicBezTo>
                    <a:pt x="488998" y="236899"/>
                    <a:pt x="484359" y="237107"/>
                    <a:pt x="480060" y="238397"/>
                  </a:cubicBezTo>
                  <a:cubicBezTo>
                    <a:pt x="473466" y="240375"/>
                    <a:pt x="467108" y="243117"/>
                    <a:pt x="460466" y="244928"/>
                  </a:cubicBezTo>
                  <a:cubicBezTo>
                    <a:pt x="455111" y="246388"/>
                    <a:pt x="449565" y="247031"/>
                    <a:pt x="444137" y="248194"/>
                  </a:cubicBezTo>
                  <a:cubicBezTo>
                    <a:pt x="434324" y="250297"/>
                    <a:pt x="424482" y="252291"/>
                    <a:pt x="414746" y="254725"/>
                  </a:cubicBezTo>
                  <a:cubicBezTo>
                    <a:pt x="398327" y="258830"/>
                    <a:pt x="411118" y="256540"/>
                    <a:pt x="395152" y="264523"/>
                  </a:cubicBezTo>
                  <a:cubicBezTo>
                    <a:pt x="392073" y="266062"/>
                    <a:pt x="388620" y="266700"/>
                    <a:pt x="385354" y="267788"/>
                  </a:cubicBezTo>
                  <a:cubicBezTo>
                    <a:pt x="382088" y="269965"/>
                    <a:pt x="378572" y="271807"/>
                    <a:pt x="375557" y="274320"/>
                  </a:cubicBezTo>
                  <a:cubicBezTo>
                    <a:pt x="372009" y="277277"/>
                    <a:pt x="369603" y="281555"/>
                    <a:pt x="365760" y="284117"/>
                  </a:cubicBezTo>
                  <a:cubicBezTo>
                    <a:pt x="362896" y="286027"/>
                    <a:pt x="359042" y="285844"/>
                    <a:pt x="355963" y="287383"/>
                  </a:cubicBezTo>
                  <a:cubicBezTo>
                    <a:pt x="352453" y="289138"/>
                    <a:pt x="349789" y="292405"/>
                    <a:pt x="346166" y="293914"/>
                  </a:cubicBezTo>
                  <a:cubicBezTo>
                    <a:pt x="314795" y="306984"/>
                    <a:pt x="313793" y="303959"/>
                    <a:pt x="277586" y="306977"/>
                  </a:cubicBezTo>
                  <a:cubicBezTo>
                    <a:pt x="262066" y="312150"/>
                    <a:pt x="252088" y="316774"/>
                    <a:pt x="235132" y="316774"/>
                  </a:cubicBezTo>
                  <a:cubicBezTo>
                    <a:pt x="228510" y="316774"/>
                    <a:pt x="222069" y="314597"/>
                    <a:pt x="215537" y="313508"/>
                  </a:cubicBezTo>
                  <a:cubicBezTo>
                    <a:pt x="164374" y="314597"/>
                    <a:pt x="113135" y="313769"/>
                    <a:pt x="62049" y="316774"/>
                  </a:cubicBezTo>
                  <a:cubicBezTo>
                    <a:pt x="49679" y="317502"/>
                    <a:pt x="47852" y="327328"/>
                    <a:pt x="39189" y="333103"/>
                  </a:cubicBezTo>
                  <a:cubicBezTo>
                    <a:pt x="36325" y="335012"/>
                    <a:pt x="32658" y="335280"/>
                    <a:pt x="29392" y="336368"/>
                  </a:cubicBezTo>
                  <a:cubicBezTo>
                    <a:pt x="27215" y="338545"/>
                    <a:pt x="25500" y="341316"/>
                    <a:pt x="22860" y="342900"/>
                  </a:cubicBezTo>
                  <a:cubicBezTo>
                    <a:pt x="19908" y="344671"/>
                    <a:pt x="15497" y="343731"/>
                    <a:pt x="13063" y="346165"/>
                  </a:cubicBezTo>
                  <a:cubicBezTo>
                    <a:pt x="10629" y="348599"/>
                    <a:pt x="11337" y="352884"/>
                    <a:pt x="9797" y="355963"/>
                  </a:cubicBezTo>
                  <a:cubicBezTo>
                    <a:pt x="-2866" y="381289"/>
                    <a:pt x="8210" y="350928"/>
                    <a:pt x="0" y="375557"/>
                  </a:cubicBezTo>
                  <a:cubicBezTo>
                    <a:pt x="1242" y="381768"/>
                    <a:pt x="3185" y="394988"/>
                    <a:pt x="6532" y="401683"/>
                  </a:cubicBezTo>
                  <a:cubicBezTo>
                    <a:pt x="8287" y="405193"/>
                    <a:pt x="11308" y="407970"/>
                    <a:pt x="13063" y="411480"/>
                  </a:cubicBezTo>
                  <a:cubicBezTo>
                    <a:pt x="14602" y="414559"/>
                    <a:pt x="14419" y="418413"/>
                    <a:pt x="16329" y="421277"/>
                  </a:cubicBezTo>
                  <a:cubicBezTo>
                    <a:pt x="18891" y="425120"/>
                    <a:pt x="23169" y="427526"/>
                    <a:pt x="26126" y="431074"/>
                  </a:cubicBezTo>
                  <a:cubicBezTo>
                    <a:pt x="37489" y="444709"/>
                    <a:pt x="26371" y="438775"/>
                    <a:pt x="42454" y="444137"/>
                  </a:cubicBezTo>
                  <a:cubicBezTo>
                    <a:pt x="51709" y="471899"/>
                    <a:pt x="38800" y="438044"/>
                    <a:pt x="52252" y="460465"/>
                  </a:cubicBezTo>
                  <a:cubicBezTo>
                    <a:pt x="54023" y="463417"/>
                    <a:pt x="53608" y="467399"/>
                    <a:pt x="55517" y="470263"/>
                  </a:cubicBezTo>
                  <a:cubicBezTo>
                    <a:pt x="62506" y="480747"/>
                    <a:pt x="64840" y="479902"/>
                    <a:pt x="75112" y="483325"/>
                  </a:cubicBezTo>
                  <a:cubicBezTo>
                    <a:pt x="87867" y="496082"/>
                    <a:pt x="74485" y="484645"/>
                    <a:pt x="91440" y="493123"/>
                  </a:cubicBezTo>
                  <a:cubicBezTo>
                    <a:pt x="94950" y="494878"/>
                    <a:pt x="97727" y="497899"/>
                    <a:pt x="101237" y="499654"/>
                  </a:cubicBezTo>
                  <a:cubicBezTo>
                    <a:pt x="104316" y="501193"/>
                    <a:pt x="107955" y="501381"/>
                    <a:pt x="111034" y="502920"/>
                  </a:cubicBezTo>
                  <a:cubicBezTo>
                    <a:pt x="114545" y="504675"/>
                    <a:pt x="117321" y="507696"/>
                    <a:pt x="120832" y="509451"/>
                  </a:cubicBezTo>
                  <a:cubicBezTo>
                    <a:pt x="123911" y="510990"/>
                    <a:pt x="127289" y="511882"/>
                    <a:pt x="130629" y="512717"/>
                  </a:cubicBezTo>
                  <a:cubicBezTo>
                    <a:pt x="184505" y="526186"/>
                    <a:pt x="137069" y="513788"/>
                    <a:pt x="182880" y="522514"/>
                  </a:cubicBezTo>
                  <a:cubicBezTo>
                    <a:pt x="198191" y="525430"/>
                    <a:pt x="228600" y="532311"/>
                    <a:pt x="228600" y="532311"/>
                  </a:cubicBezTo>
                  <a:cubicBezTo>
                    <a:pt x="272536" y="554281"/>
                    <a:pt x="207350" y="523118"/>
                    <a:pt x="257992" y="542108"/>
                  </a:cubicBezTo>
                  <a:cubicBezTo>
                    <a:pt x="274685" y="548368"/>
                    <a:pt x="261421" y="549200"/>
                    <a:pt x="277586" y="558437"/>
                  </a:cubicBezTo>
                  <a:cubicBezTo>
                    <a:pt x="281483" y="560664"/>
                    <a:pt x="286295" y="560614"/>
                    <a:pt x="290649" y="561703"/>
                  </a:cubicBezTo>
                  <a:cubicBezTo>
                    <a:pt x="318725" y="580420"/>
                    <a:pt x="283202" y="557980"/>
                    <a:pt x="310243" y="571500"/>
                  </a:cubicBezTo>
                  <a:cubicBezTo>
                    <a:pt x="335566" y="584161"/>
                    <a:pt x="305212" y="573088"/>
                    <a:pt x="329837" y="581297"/>
                  </a:cubicBezTo>
                  <a:cubicBezTo>
                    <a:pt x="342595" y="594054"/>
                    <a:pt x="329208" y="582615"/>
                    <a:pt x="346166" y="591094"/>
                  </a:cubicBezTo>
                  <a:cubicBezTo>
                    <a:pt x="371489" y="603755"/>
                    <a:pt x="341135" y="592682"/>
                    <a:pt x="365760" y="600891"/>
                  </a:cubicBezTo>
                  <a:cubicBezTo>
                    <a:pt x="366849" y="604157"/>
                    <a:pt x="366876" y="608000"/>
                    <a:pt x="369026" y="610688"/>
                  </a:cubicBezTo>
                  <a:cubicBezTo>
                    <a:pt x="373631" y="616445"/>
                    <a:pt x="382164" y="618334"/>
                    <a:pt x="388620" y="620485"/>
                  </a:cubicBezTo>
                  <a:cubicBezTo>
                    <a:pt x="408963" y="640828"/>
                    <a:pt x="379513" y="613325"/>
                    <a:pt x="404949" y="630283"/>
                  </a:cubicBezTo>
                  <a:cubicBezTo>
                    <a:pt x="408792" y="632845"/>
                    <a:pt x="411198" y="637123"/>
                    <a:pt x="414746" y="640080"/>
                  </a:cubicBezTo>
                  <a:cubicBezTo>
                    <a:pt x="423186" y="647113"/>
                    <a:pt x="424522" y="646604"/>
                    <a:pt x="434340" y="649877"/>
                  </a:cubicBezTo>
                  <a:cubicBezTo>
                    <a:pt x="455629" y="685358"/>
                    <a:pt x="432843" y="655411"/>
                    <a:pt x="453934" y="669471"/>
                  </a:cubicBezTo>
                  <a:cubicBezTo>
                    <a:pt x="457777" y="672033"/>
                    <a:pt x="460184" y="676311"/>
                    <a:pt x="463732" y="679268"/>
                  </a:cubicBezTo>
                  <a:cubicBezTo>
                    <a:pt x="472175" y="686304"/>
                    <a:pt x="473505" y="685792"/>
                    <a:pt x="483326" y="689065"/>
                  </a:cubicBezTo>
                  <a:cubicBezTo>
                    <a:pt x="500808" y="700721"/>
                    <a:pt x="490348" y="692822"/>
                    <a:pt x="512717" y="715191"/>
                  </a:cubicBezTo>
                  <a:lnTo>
                    <a:pt x="522514" y="724988"/>
                  </a:lnTo>
                  <a:cubicBezTo>
                    <a:pt x="529288" y="745308"/>
                    <a:pt x="520095" y="726439"/>
                    <a:pt x="535577" y="738051"/>
                  </a:cubicBezTo>
                  <a:cubicBezTo>
                    <a:pt x="541735" y="742670"/>
                    <a:pt x="546463" y="748937"/>
                    <a:pt x="551906" y="754380"/>
                  </a:cubicBezTo>
                  <a:cubicBezTo>
                    <a:pt x="555172" y="757646"/>
                    <a:pt x="557322" y="762716"/>
                    <a:pt x="561703" y="764177"/>
                  </a:cubicBezTo>
                  <a:lnTo>
                    <a:pt x="571500" y="767443"/>
                  </a:lnTo>
                  <a:cubicBezTo>
                    <a:pt x="580162" y="776105"/>
                    <a:pt x="589233" y="787739"/>
                    <a:pt x="600892" y="793568"/>
                  </a:cubicBezTo>
                  <a:cubicBezTo>
                    <a:pt x="603971" y="795107"/>
                    <a:pt x="607610" y="795295"/>
                    <a:pt x="610689" y="796834"/>
                  </a:cubicBezTo>
                  <a:cubicBezTo>
                    <a:pt x="614199" y="798589"/>
                    <a:pt x="616976" y="801610"/>
                    <a:pt x="620486" y="803365"/>
                  </a:cubicBezTo>
                  <a:cubicBezTo>
                    <a:pt x="623565" y="804904"/>
                    <a:pt x="626929" y="805857"/>
                    <a:pt x="630283" y="806631"/>
                  </a:cubicBezTo>
                  <a:cubicBezTo>
                    <a:pt x="641100" y="809127"/>
                    <a:pt x="652123" y="810667"/>
                    <a:pt x="662940" y="813163"/>
                  </a:cubicBezTo>
                  <a:cubicBezTo>
                    <a:pt x="666294" y="813937"/>
                    <a:pt x="669342" y="815862"/>
                    <a:pt x="672737" y="816428"/>
                  </a:cubicBezTo>
                  <a:cubicBezTo>
                    <a:pt x="688986" y="819136"/>
                    <a:pt x="705432" y="820516"/>
                    <a:pt x="721723" y="822960"/>
                  </a:cubicBezTo>
                  <a:cubicBezTo>
                    <a:pt x="727212" y="823783"/>
                    <a:pt x="732609" y="825137"/>
                    <a:pt x="738052" y="826225"/>
                  </a:cubicBezTo>
                  <a:cubicBezTo>
                    <a:pt x="759364" y="840434"/>
                    <a:pt x="735627" y="826776"/>
                    <a:pt x="777240" y="836023"/>
                  </a:cubicBezTo>
                  <a:cubicBezTo>
                    <a:pt x="787321" y="838263"/>
                    <a:pt x="797395" y="841202"/>
                    <a:pt x="806632" y="845820"/>
                  </a:cubicBezTo>
                  <a:cubicBezTo>
                    <a:pt x="810986" y="847997"/>
                    <a:pt x="814892" y="851551"/>
                    <a:pt x="819694" y="852351"/>
                  </a:cubicBezTo>
                  <a:cubicBezTo>
                    <a:pt x="834765" y="854863"/>
                    <a:pt x="850174" y="854528"/>
                    <a:pt x="865414" y="855617"/>
                  </a:cubicBezTo>
                  <a:cubicBezTo>
                    <a:pt x="890013" y="872014"/>
                    <a:pt x="858750" y="852761"/>
                    <a:pt x="888274" y="865414"/>
                  </a:cubicBezTo>
                  <a:cubicBezTo>
                    <a:pt x="891882" y="866960"/>
                    <a:pt x="894449" y="870435"/>
                    <a:pt x="898072" y="871945"/>
                  </a:cubicBezTo>
                  <a:cubicBezTo>
                    <a:pt x="921860" y="881857"/>
                    <a:pt x="924897" y="881315"/>
                    <a:pt x="947057" y="885008"/>
                  </a:cubicBezTo>
                  <a:cubicBezTo>
                    <a:pt x="953614" y="889380"/>
                    <a:pt x="967268" y="898708"/>
                    <a:pt x="973183" y="901337"/>
                  </a:cubicBezTo>
                  <a:cubicBezTo>
                    <a:pt x="977285" y="903160"/>
                    <a:pt x="981892" y="903514"/>
                    <a:pt x="986246" y="904603"/>
                  </a:cubicBezTo>
                  <a:cubicBezTo>
                    <a:pt x="989512" y="906780"/>
                    <a:pt x="992533" y="909379"/>
                    <a:pt x="996043" y="911134"/>
                  </a:cubicBezTo>
                  <a:cubicBezTo>
                    <a:pt x="999122" y="912673"/>
                    <a:pt x="1002888" y="912629"/>
                    <a:pt x="1005840" y="914400"/>
                  </a:cubicBezTo>
                  <a:cubicBezTo>
                    <a:pt x="1026636" y="926877"/>
                    <a:pt x="993219" y="916142"/>
                    <a:pt x="1025434" y="924197"/>
                  </a:cubicBezTo>
                  <a:cubicBezTo>
                    <a:pt x="1034746" y="933508"/>
                    <a:pt x="1029553" y="930555"/>
                    <a:pt x="1045029" y="933994"/>
                  </a:cubicBezTo>
                  <a:lnTo>
                    <a:pt x="1090749" y="943791"/>
                  </a:lnTo>
                  <a:cubicBezTo>
                    <a:pt x="1113166" y="958737"/>
                    <a:pt x="1085548" y="942491"/>
                    <a:pt x="1129937" y="953588"/>
                  </a:cubicBezTo>
                  <a:cubicBezTo>
                    <a:pt x="1133745" y="954540"/>
                    <a:pt x="1136223" y="958365"/>
                    <a:pt x="1139734" y="960120"/>
                  </a:cubicBezTo>
                  <a:cubicBezTo>
                    <a:pt x="1142813" y="961659"/>
                    <a:pt x="1146266" y="962297"/>
                    <a:pt x="1149532" y="963385"/>
                  </a:cubicBezTo>
                  <a:cubicBezTo>
                    <a:pt x="1153886" y="968828"/>
                    <a:pt x="1156795" y="975847"/>
                    <a:pt x="1162594" y="979714"/>
                  </a:cubicBezTo>
                  <a:cubicBezTo>
                    <a:pt x="1167212" y="982793"/>
                    <a:pt x="1174240" y="980000"/>
                    <a:pt x="1178923" y="982980"/>
                  </a:cubicBezTo>
                  <a:cubicBezTo>
                    <a:pt x="1186716" y="987939"/>
                    <a:pt x="1190255" y="998443"/>
                    <a:pt x="1198517" y="1002574"/>
                  </a:cubicBezTo>
                  <a:lnTo>
                    <a:pt x="1211580" y="1009105"/>
                  </a:lnTo>
                  <a:cubicBezTo>
                    <a:pt x="1230161" y="1027688"/>
                    <a:pt x="1211008" y="1012156"/>
                    <a:pt x="1237706" y="1022168"/>
                  </a:cubicBezTo>
                  <a:cubicBezTo>
                    <a:pt x="1241381" y="1023546"/>
                    <a:pt x="1243992" y="1026945"/>
                    <a:pt x="1247503" y="1028700"/>
                  </a:cubicBezTo>
                  <a:cubicBezTo>
                    <a:pt x="1250582" y="1030239"/>
                    <a:pt x="1254034" y="1030877"/>
                    <a:pt x="1257300" y="1031965"/>
                  </a:cubicBezTo>
                  <a:cubicBezTo>
                    <a:pt x="1260566" y="1034142"/>
                    <a:pt x="1263586" y="1036742"/>
                    <a:pt x="1267097" y="1038497"/>
                  </a:cubicBezTo>
                  <a:cubicBezTo>
                    <a:pt x="1270176" y="1040037"/>
                    <a:pt x="1274280" y="1039523"/>
                    <a:pt x="1276894" y="1041763"/>
                  </a:cubicBezTo>
                  <a:cubicBezTo>
                    <a:pt x="1282186" y="1046299"/>
                    <a:pt x="1284665" y="1053555"/>
                    <a:pt x="1289957" y="1058091"/>
                  </a:cubicBezTo>
                  <a:cubicBezTo>
                    <a:pt x="1292571" y="1060331"/>
                    <a:pt x="1296732" y="1059709"/>
                    <a:pt x="1299754" y="1061357"/>
                  </a:cubicBezTo>
                  <a:cubicBezTo>
                    <a:pt x="1308770" y="1066275"/>
                    <a:pt x="1316138" y="1074437"/>
                    <a:pt x="1325880" y="1077685"/>
                  </a:cubicBezTo>
                  <a:cubicBezTo>
                    <a:pt x="1329146" y="1078774"/>
                    <a:pt x="1332598" y="1079411"/>
                    <a:pt x="1335677" y="1080951"/>
                  </a:cubicBezTo>
                  <a:cubicBezTo>
                    <a:pt x="1344768" y="1085497"/>
                    <a:pt x="1348051" y="1090059"/>
                    <a:pt x="1355272" y="1097280"/>
                  </a:cubicBezTo>
                  <a:cubicBezTo>
                    <a:pt x="1356360" y="1100546"/>
                    <a:pt x="1356103" y="1104643"/>
                    <a:pt x="1358537" y="1107077"/>
                  </a:cubicBezTo>
                  <a:cubicBezTo>
                    <a:pt x="1360971" y="1109511"/>
                    <a:pt x="1365382" y="1108572"/>
                    <a:pt x="1368334" y="1110343"/>
                  </a:cubicBezTo>
                  <a:cubicBezTo>
                    <a:pt x="1370974" y="1111927"/>
                    <a:pt x="1372689" y="1114697"/>
                    <a:pt x="1374866" y="1116874"/>
                  </a:cubicBezTo>
                  <a:cubicBezTo>
                    <a:pt x="1381873" y="1137891"/>
                    <a:pt x="1372639" y="1115061"/>
                    <a:pt x="1387929" y="1136468"/>
                  </a:cubicBezTo>
                  <a:cubicBezTo>
                    <a:pt x="1411808" y="1169900"/>
                    <a:pt x="1381742" y="1132687"/>
                    <a:pt x="1397726" y="1159328"/>
                  </a:cubicBezTo>
                  <a:cubicBezTo>
                    <a:pt x="1399310" y="1161968"/>
                    <a:pt x="1402080" y="1163683"/>
                    <a:pt x="1404257" y="1165860"/>
                  </a:cubicBezTo>
                  <a:cubicBezTo>
                    <a:pt x="1405346" y="1169126"/>
                    <a:pt x="1405613" y="1172793"/>
                    <a:pt x="1407523" y="1175657"/>
                  </a:cubicBezTo>
                  <a:cubicBezTo>
                    <a:pt x="1410085" y="1179500"/>
                    <a:pt x="1414363" y="1181906"/>
                    <a:pt x="1417320" y="1185454"/>
                  </a:cubicBezTo>
                  <a:cubicBezTo>
                    <a:pt x="1419833" y="1188469"/>
                    <a:pt x="1421675" y="1191985"/>
                    <a:pt x="1423852" y="1195251"/>
                  </a:cubicBezTo>
                  <a:cubicBezTo>
                    <a:pt x="1427058" y="1204871"/>
                    <a:pt x="1426721" y="1208729"/>
                    <a:pt x="1436914" y="1214845"/>
                  </a:cubicBezTo>
                  <a:cubicBezTo>
                    <a:pt x="1438781" y="1215965"/>
                    <a:pt x="1441269" y="1214845"/>
                    <a:pt x="1443446" y="121484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Shape 5">
              <a:extLst>
                <a:ext uri="{FF2B5EF4-FFF2-40B4-BE49-F238E27FC236}">
                  <a16:creationId xmlns:a16="http://schemas.microsoft.com/office/drawing/2014/main" id="{35E06446-3436-4267-A4C8-CC7618E729D0}"/>
                </a:ext>
              </a:extLst>
            </p:cNvPr>
            <p:cNvSpPr/>
            <p:nvPr/>
          </p:nvSpPr>
          <p:spPr>
            <a:xfrm>
              <a:off x="6031774" y="2217420"/>
              <a:ext cx="1316250" cy="2435539"/>
            </a:xfrm>
            <a:custGeom>
              <a:avLst/>
              <a:gdLst>
                <a:gd name="connsiteX0" fmla="*/ 0 w 1316273"/>
                <a:gd name="connsiteY0" fmla="*/ 0 h 2436253"/>
                <a:gd name="connsiteX1" fmla="*/ 9797 w 1316273"/>
                <a:gd name="connsiteY1" fmla="*/ 16329 h 2436253"/>
                <a:gd name="connsiteX2" fmla="*/ 19595 w 1316273"/>
                <a:gd name="connsiteY2" fmla="*/ 42454 h 2436253"/>
                <a:gd name="connsiteX3" fmla="*/ 29392 w 1316273"/>
                <a:gd name="connsiteY3" fmla="*/ 45720 h 2436253"/>
                <a:gd name="connsiteX4" fmla="*/ 39189 w 1316273"/>
                <a:gd name="connsiteY4" fmla="*/ 52251 h 2436253"/>
                <a:gd name="connsiteX5" fmla="*/ 42455 w 1316273"/>
                <a:gd name="connsiteY5" fmla="*/ 62049 h 2436253"/>
                <a:gd name="connsiteX6" fmla="*/ 52252 w 1316273"/>
                <a:gd name="connsiteY6" fmla="*/ 65314 h 2436253"/>
                <a:gd name="connsiteX7" fmla="*/ 68580 w 1316273"/>
                <a:gd name="connsiteY7" fmla="*/ 75111 h 2436253"/>
                <a:gd name="connsiteX8" fmla="*/ 71846 w 1316273"/>
                <a:gd name="connsiteY8" fmla="*/ 84909 h 2436253"/>
                <a:gd name="connsiteX9" fmla="*/ 81643 w 1316273"/>
                <a:gd name="connsiteY9" fmla="*/ 91440 h 2436253"/>
                <a:gd name="connsiteX10" fmla="*/ 88175 w 1316273"/>
                <a:gd name="connsiteY10" fmla="*/ 101237 h 2436253"/>
                <a:gd name="connsiteX11" fmla="*/ 97972 w 1316273"/>
                <a:gd name="connsiteY11" fmla="*/ 120831 h 2436253"/>
                <a:gd name="connsiteX12" fmla="*/ 107769 w 1316273"/>
                <a:gd name="connsiteY12" fmla="*/ 124097 h 2436253"/>
                <a:gd name="connsiteX13" fmla="*/ 117566 w 1316273"/>
                <a:gd name="connsiteY13" fmla="*/ 143691 h 2436253"/>
                <a:gd name="connsiteX14" fmla="*/ 120832 w 1316273"/>
                <a:gd name="connsiteY14" fmla="*/ 153489 h 2436253"/>
                <a:gd name="connsiteX15" fmla="*/ 127363 w 1316273"/>
                <a:gd name="connsiteY15" fmla="*/ 163286 h 2436253"/>
                <a:gd name="connsiteX16" fmla="*/ 130629 w 1316273"/>
                <a:gd name="connsiteY16" fmla="*/ 173083 h 2436253"/>
                <a:gd name="connsiteX17" fmla="*/ 137160 w 1316273"/>
                <a:gd name="connsiteY17" fmla="*/ 182880 h 2436253"/>
                <a:gd name="connsiteX18" fmla="*/ 140426 w 1316273"/>
                <a:gd name="connsiteY18" fmla="*/ 192677 h 2436253"/>
                <a:gd name="connsiteX19" fmla="*/ 146957 w 1316273"/>
                <a:gd name="connsiteY19" fmla="*/ 202474 h 2436253"/>
                <a:gd name="connsiteX20" fmla="*/ 156755 w 1316273"/>
                <a:gd name="connsiteY20" fmla="*/ 222069 h 2436253"/>
                <a:gd name="connsiteX21" fmla="*/ 166552 w 1316273"/>
                <a:gd name="connsiteY21" fmla="*/ 238397 h 2436253"/>
                <a:gd name="connsiteX22" fmla="*/ 169817 w 1316273"/>
                <a:gd name="connsiteY22" fmla="*/ 248194 h 2436253"/>
                <a:gd name="connsiteX23" fmla="*/ 176349 w 1316273"/>
                <a:gd name="connsiteY23" fmla="*/ 261257 h 2436253"/>
                <a:gd name="connsiteX24" fmla="*/ 179615 w 1316273"/>
                <a:gd name="connsiteY24" fmla="*/ 271054 h 2436253"/>
                <a:gd name="connsiteX25" fmla="*/ 186146 w 1316273"/>
                <a:gd name="connsiteY25" fmla="*/ 280851 h 2436253"/>
                <a:gd name="connsiteX26" fmla="*/ 189412 w 1316273"/>
                <a:gd name="connsiteY26" fmla="*/ 290649 h 2436253"/>
                <a:gd name="connsiteX27" fmla="*/ 199209 w 1316273"/>
                <a:gd name="connsiteY27" fmla="*/ 300446 h 2436253"/>
                <a:gd name="connsiteX28" fmla="*/ 205740 w 1316273"/>
                <a:gd name="connsiteY28" fmla="*/ 316774 h 2436253"/>
                <a:gd name="connsiteX29" fmla="*/ 209006 w 1316273"/>
                <a:gd name="connsiteY29" fmla="*/ 326571 h 2436253"/>
                <a:gd name="connsiteX30" fmla="*/ 215537 w 1316273"/>
                <a:gd name="connsiteY30" fmla="*/ 336369 h 2436253"/>
                <a:gd name="connsiteX31" fmla="*/ 225335 w 1316273"/>
                <a:gd name="connsiteY31" fmla="*/ 355963 h 2436253"/>
                <a:gd name="connsiteX32" fmla="*/ 238397 w 1316273"/>
                <a:gd name="connsiteY32" fmla="*/ 375557 h 2436253"/>
                <a:gd name="connsiteX33" fmla="*/ 254726 w 1316273"/>
                <a:gd name="connsiteY33" fmla="*/ 398417 h 2436253"/>
                <a:gd name="connsiteX34" fmla="*/ 257992 w 1316273"/>
                <a:gd name="connsiteY34" fmla="*/ 408214 h 2436253"/>
                <a:gd name="connsiteX35" fmla="*/ 264523 w 1316273"/>
                <a:gd name="connsiteY35" fmla="*/ 424543 h 2436253"/>
                <a:gd name="connsiteX36" fmla="*/ 267789 w 1316273"/>
                <a:gd name="connsiteY36" fmla="*/ 447403 h 2436253"/>
                <a:gd name="connsiteX37" fmla="*/ 274320 w 1316273"/>
                <a:gd name="connsiteY37" fmla="*/ 483326 h 2436253"/>
                <a:gd name="connsiteX38" fmla="*/ 274320 w 1316273"/>
                <a:gd name="connsiteY38" fmla="*/ 545374 h 2436253"/>
                <a:gd name="connsiteX39" fmla="*/ 271055 w 1316273"/>
                <a:gd name="connsiteY39" fmla="*/ 564969 h 2436253"/>
                <a:gd name="connsiteX40" fmla="*/ 261257 w 1316273"/>
                <a:gd name="connsiteY40" fmla="*/ 620486 h 2436253"/>
                <a:gd name="connsiteX41" fmla="*/ 254726 w 1316273"/>
                <a:gd name="connsiteY41" fmla="*/ 633549 h 2436253"/>
                <a:gd name="connsiteX42" fmla="*/ 244929 w 1316273"/>
                <a:gd name="connsiteY42" fmla="*/ 662940 h 2436253"/>
                <a:gd name="connsiteX43" fmla="*/ 235132 w 1316273"/>
                <a:gd name="connsiteY43" fmla="*/ 692331 h 2436253"/>
                <a:gd name="connsiteX44" fmla="*/ 231866 w 1316273"/>
                <a:gd name="connsiteY44" fmla="*/ 702129 h 2436253"/>
                <a:gd name="connsiteX45" fmla="*/ 225335 w 1316273"/>
                <a:gd name="connsiteY45" fmla="*/ 718457 h 2436253"/>
                <a:gd name="connsiteX46" fmla="*/ 222069 w 1316273"/>
                <a:gd name="connsiteY46" fmla="*/ 728254 h 2436253"/>
                <a:gd name="connsiteX47" fmla="*/ 215537 w 1316273"/>
                <a:gd name="connsiteY47" fmla="*/ 741317 h 2436253"/>
                <a:gd name="connsiteX48" fmla="*/ 212272 w 1316273"/>
                <a:gd name="connsiteY48" fmla="*/ 751114 h 2436253"/>
                <a:gd name="connsiteX49" fmla="*/ 195943 w 1316273"/>
                <a:gd name="connsiteY49" fmla="*/ 796834 h 2436253"/>
                <a:gd name="connsiteX50" fmla="*/ 192677 w 1316273"/>
                <a:gd name="connsiteY50" fmla="*/ 806631 h 2436253"/>
                <a:gd name="connsiteX51" fmla="*/ 186146 w 1316273"/>
                <a:gd name="connsiteY51" fmla="*/ 816429 h 2436253"/>
                <a:gd name="connsiteX52" fmla="*/ 182880 w 1316273"/>
                <a:gd name="connsiteY52" fmla="*/ 826226 h 2436253"/>
                <a:gd name="connsiteX53" fmla="*/ 176349 w 1316273"/>
                <a:gd name="connsiteY53" fmla="*/ 836023 h 2436253"/>
                <a:gd name="connsiteX54" fmla="*/ 166552 w 1316273"/>
                <a:gd name="connsiteY54" fmla="*/ 855617 h 2436253"/>
                <a:gd name="connsiteX55" fmla="*/ 156755 w 1316273"/>
                <a:gd name="connsiteY55" fmla="*/ 858883 h 2436253"/>
                <a:gd name="connsiteX56" fmla="*/ 146957 w 1316273"/>
                <a:gd name="connsiteY56" fmla="*/ 888274 h 2436253"/>
                <a:gd name="connsiteX57" fmla="*/ 143692 w 1316273"/>
                <a:gd name="connsiteY57" fmla="*/ 904603 h 2436253"/>
                <a:gd name="connsiteX58" fmla="*/ 137160 w 1316273"/>
                <a:gd name="connsiteY58" fmla="*/ 917666 h 2436253"/>
                <a:gd name="connsiteX59" fmla="*/ 127363 w 1316273"/>
                <a:gd name="connsiteY59" fmla="*/ 937260 h 2436253"/>
                <a:gd name="connsiteX60" fmla="*/ 117566 w 1316273"/>
                <a:gd name="connsiteY60" fmla="*/ 986246 h 2436253"/>
                <a:gd name="connsiteX61" fmla="*/ 114300 w 1316273"/>
                <a:gd name="connsiteY61" fmla="*/ 1002574 h 2436253"/>
                <a:gd name="connsiteX62" fmla="*/ 107769 w 1316273"/>
                <a:gd name="connsiteY62" fmla="*/ 1015637 h 2436253"/>
                <a:gd name="connsiteX63" fmla="*/ 104503 w 1316273"/>
                <a:gd name="connsiteY63" fmla="*/ 1045029 h 2436253"/>
                <a:gd name="connsiteX64" fmla="*/ 97972 w 1316273"/>
                <a:gd name="connsiteY64" fmla="*/ 1071154 h 2436253"/>
                <a:gd name="connsiteX65" fmla="*/ 101237 w 1316273"/>
                <a:gd name="connsiteY65" fmla="*/ 1120140 h 2436253"/>
                <a:gd name="connsiteX66" fmla="*/ 117566 w 1316273"/>
                <a:gd name="connsiteY66" fmla="*/ 1162594 h 2436253"/>
                <a:gd name="connsiteX67" fmla="*/ 127363 w 1316273"/>
                <a:gd name="connsiteY67" fmla="*/ 1169126 h 2436253"/>
                <a:gd name="connsiteX68" fmla="*/ 130629 w 1316273"/>
                <a:gd name="connsiteY68" fmla="*/ 1178923 h 2436253"/>
                <a:gd name="connsiteX69" fmla="*/ 140426 w 1316273"/>
                <a:gd name="connsiteY69" fmla="*/ 1182189 h 2436253"/>
                <a:gd name="connsiteX70" fmla="*/ 150223 w 1316273"/>
                <a:gd name="connsiteY70" fmla="*/ 1191986 h 2436253"/>
                <a:gd name="connsiteX71" fmla="*/ 160020 w 1316273"/>
                <a:gd name="connsiteY71" fmla="*/ 1188720 h 2436253"/>
                <a:gd name="connsiteX72" fmla="*/ 179615 w 1316273"/>
                <a:gd name="connsiteY72" fmla="*/ 1198517 h 2436253"/>
                <a:gd name="connsiteX73" fmla="*/ 189412 w 1316273"/>
                <a:gd name="connsiteY73" fmla="*/ 1201783 h 2436253"/>
                <a:gd name="connsiteX74" fmla="*/ 199209 w 1316273"/>
                <a:gd name="connsiteY74" fmla="*/ 1208314 h 2436253"/>
                <a:gd name="connsiteX75" fmla="*/ 209006 w 1316273"/>
                <a:gd name="connsiteY75" fmla="*/ 1211580 h 2436253"/>
                <a:gd name="connsiteX76" fmla="*/ 225335 w 1316273"/>
                <a:gd name="connsiteY76" fmla="*/ 1221377 h 2436253"/>
                <a:gd name="connsiteX77" fmla="*/ 238397 w 1316273"/>
                <a:gd name="connsiteY77" fmla="*/ 1227909 h 2436253"/>
                <a:gd name="connsiteX78" fmla="*/ 264523 w 1316273"/>
                <a:gd name="connsiteY78" fmla="*/ 1240971 h 2436253"/>
                <a:gd name="connsiteX79" fmla="*/ 274320 w 1316273"/>
                <a:gd name="connsiteY79" fmla="*/ 1247503 h 2436253"/>
                <a:gd name="connsiteX80" fmla="*/ 293915 w 1316273"/>
                <a:gd name="connsiteY80" fmla="*/ 1267097 h 2436253"/>
                <a:gd name="connsiteX81" fmla="*/ 313509 w 1316273"/>
                <a:gd name="connsiteY81" fmla="*/ 1276894 h 2436253"/>
                <a:gd name="connsiteX82" fmla="*/ 323306 w 1316273"/>
                <a:gd name="connsiteY82" fmla="*/ 1280160 h 2436253"/>
                <a:gd name="connsiteX83" fmla="*/ 333103 w 1316273"/>
                <a:gd name="connsiteY83" fmla="*/ 1289957 h 2436253"/>
                <a:gd name="connsiteX84" fmla="*/ 342900 w 1316273"/>
                <a:gd name="connsiteY84" fmla="*/ 1296489 h 2436253"/>
                <a:gd name="connsiteX85" fmla="*/ 355963 w 1316273"/>
                <a:gd name="connsiteY85" fmla="*/ 1309551 h 2436253"/>
                <a:gd name="connsiteX86" fmla="*/ 372292 w 1316273"/>
                <a:gd name="connsiteY86" fmla="*/ 1325880 h 2436253"/>
                <a:gd name="connsiteX87" fmla="*/ 382089 w 1316273"/>
                <a:gd name="connsiteY87" fmla="*/ 1335677 h 2436253"/>
                <a:gd name="connsiteX88" fmla="*/ 391886 w 1316273"/>
                <a:gd name="connsiteY88" fmla="*/ 1338943 h 2436253"/>
                <a:gd name="connsiteX89" fmla="*/ 431075 w 1316273"/>
                <a:gd name="connsiteY89" fmla="*/ 1374866 h 2436253"/>
                <a:gd name="connsiteX90" fmla="*/ 460466 w 1316273"/>
                <a:gd name="connsiteY90" fmla="*/ 1404257 h 2436253"/>
                <a:gd name="connsiteX91" fmla="*/ 470263 w 1316273"/>
                <a:gd name="connsiteY91" fmla="*/ 1414054 h 2436253"/>
                <a:gd name="connsiteX92" fmla="*/ 499655 w 1316273"/>
                <a:gd name="connsiteY92" fmla="*/ 1453243 h 2436253"/>
                <a:gd name="connsiteX93" fmla="*/ 509452 w 1316273"/>
                <a:gd name="connsiteY93" fmla="*/ 1472837 h 2436253"/>
                <a:gd name="connsiteX94" fmla="*/ 519249 w 1316273"/>
                <a:gd name="connsiteY94" fmla="*/ 1492431 h 2436253"/>
                <a:gd name="connsiteX95" fmla="*/ 522515 w 1316273"/>
                <a:gd name="connsiteY95" fmla="*/ 1505494 h 2436253"/>
                <a:gd name="connsiteX96" fmla="*/ 529046 w 1316273"/>
                <a:gd name="connsiteY96" fmla="*/ 1512026 h 2436253"/>
                <a:gd name="connsiteX97" fmla="*/ 538843 w 1316273"/>
                <a:gd name="connsiteY97" fmla="*/ 1525089 h 2436253"/>
                <a:gd name="connsiteX98" fmla="*/ 542109 w 1316273"/>
                <a:gd name="connsiteY98" fmla="*/ 1534886 h 2436253"/>
                <a:gd name="connsiteX99" fmla="*/ 561703 w 1316273"/>
                <a:gd name="connsiteY99" fmla="*/ 1564277 h 2436253"/>
                <a:gd name="connsiteX100" fmla="*/ 568235 w 1316273"/>
                <a:gd name="connsiteY100" fmla="*/ 1574074 h 2436253"/>
                <a:gd name="connsiteX101" fmla="*/ 571500 w 1316273"/>
                <a:gd name="connsiteY101" fmla="*/ 1590403 h 2436253"/>
                <a:gd name="connsiteX102" fmla="*/ 578032 w 1316273"/>
                <a:gd name="connsiteY102" fmla="*/ 1600200 h 2436253"/>
                <a:gd name="connsiteX103" fmla="*/ 581297 w 1316273"/>
                <a:gd name="connsiteY103" fmla="*/ 1619794 h 2436253"/>
                <a:gd name="connsiteX104" fmla="*/ 587829 w 1316273"/>
                <a:gd name="connsiteY104" fmla="*/ 1632857 h 2436253"/>
                <a:gd name="connsiteX105" fmla="*/ 591095 w 1316273"/>
                <a:gd name="connsiteY105" fmla="*/ 1642654 h 2436253"/>
                <a:gd name="connsiteX106" fmla="*/ 597626 w 1316273"/>
                <a:gd name="connsiteY106" fmla="*/ 1658983 h 2436253"/>
                <a:gd name="connsiteX107" fmla="*/ 600892 w 1316273"/>
                <a:gd name="connsiteY107" fmla="*/ 1668780 h 2436253"/>
                <a:gd name="connsiteX108" fmla="*/ 607423 w 1316273"/>
                <a:gd name="connsiteY108" fmla="*/ 1678577 h 2436253"/>
                <a:gd name="connsiteX109" fmla="*/ 610689 w 1316273"/>
                <a:gd name="connsiteY109" fmla="*/ 1688374 h 2436253"/>
                <a:gd name="connsiteX110" fmla="*/ 617220 w 1316273"/>
                <a:gd name="connsiteY110" fmla="*/ 1698171 h 2436253"/>
                <a:gd name="connsiteX111" fmla="*/ 627017 w 1316273"/>
                <a:gd name="connsiteY111" fmla="*/ 1721031 h 2436253"/>
                <a:gd name="connsiteX112" fmla="*/ 636815 w 1316273"/>
                <a:gd name="connsiteY112" fmla="*/ 1730829 h 2436253"/>
                <a:gd name="connsiteX113" fmla="*/ 646612 w 1316273"/>
                <a:gd name="connsiteY113" fmla="*/ 1747157 h 2436253"/>
                <a:gd name="connsiteX114" fmla="*/ 649877 w 1316273"/>
                <a:gd name="connsiteY114" fmla="*/ 1756954 h 2436253"/>
                <a:gd name="connsiteX115" fmla="*/ 659675 w 1316273"/>
                <a:gd name="connsiteY115" fmla="*/ 1770017 h 2436253"/>
                <a:gd name="connsiteX116" fmla="*/ 676003 w 1316273"/>
                <a:gd name="connsiteY116" fmla="*/ 1789611 h 2436253"/>
                <a:gd name="connsiteX117" fmla="*/ 679269 w 1316273"/>
                <a:gd name="connsiteY117" fmla="*/ 1799409 h 2436253"/>
                <a:gd name="connsiteX118" fmla="*/ 695597 w 1316273"/>
                <a:gd name="connsiteY118" fmla="*/ 1819003 h 2436253"/>
                <a:gd name="connsiteX119" fmla="*/ 705395 w 1316273"/>
                <a:gd name="connsiteY119" fmla="*/ 1835331 h 2436253"/>
                <a:gd name="connsiteX120" fmla="*/ 708660 w 1316273"/>
                <a:gd name="connsiteY120" fmla="*/ 1845129 h 2436253"/>
                <a:gd name="connsiteX121" fmla="*/ 718457 w 1316273"/>
                <a:gd name="connsiteY121" fmla="*/ 1854926 h 2436253"/>
                <a:gd name="connsiteX122" fmla="*/ 724989 w 1316273"/>
                <a:gd name="connsiteY122" fmla="*/ 1864723 h 2436253"/>
                <a:gd name="connsiteX123" fmla="*/ 728255 w 1316273"/>
                <a:gd name="connsiteY123" fmla="*/ 1874520 h 2436253"/>
                <a:gd name="connsiteX124" fmla="*/ 738052 w 1316273"/>
                <a:gd name="connsiteY124" fmla="*/ 1877786 h 2436253"/>
                <a:gd name="connsiteX125" fmla="*/ 764177 w 1316273"/>
                <a:gd name="connsiteY125" fmla="*/ 1907177 h 2436253"/>
                <a:gd name="connsiteX126" fmla="*/ 773975 w 1316273"/>
                <a:gd name="connsiteY126" fmla="*/ 1916974 h 2436253"/>
                <a:gd name="connsiteX127" fmla="*/ 783772 w 1316273"/>
                <a:gd name="connsiteY127" fmla="*/ 1926771 h 2436253"/>
                <a:gd name="connsiteX128" fmla="*/ 787037 w 1316273"/>
                <a:gd name="connsiteY128" fmla="*/ 1936569 h 2436253"/>
                <a:gd name="connsiteX129" fmla="*/ 803366 w 1316273"/>
                <a:gd name="connsiteY129" fmla="*/ 1946366 h 2436253"/>
                <a:gd name="connsiteX130" fmla="*/ 806632 w 1316273"/>
                <a:gd name="connsiteY130" fmla="*/ 1956163 h 2436253"/>
                <a:gd name="connsiteX131" fmla="*/ 816429 w 1316273"/>
                <a:gd name="connsiteY131" fmla="*/ 1962694 h 2436253"/>
                <a:gd name="connsiteX132" fmla="*/ 826226 w 1316273"/>
                <a:gd name="connsiteY132" fmla="*/ 1972491 h 2436253"/>
                <a:gd name="connsiteX133" fmla="*/ 842555 w 1316273"/>
                <a:gd name="connsiteY133" fmla="*/ 1985554 h 2436253"/>
                <a:gd name="connsiteX134" fmla="*/ 855617 w 1316273"/>
                <a:gd name="connsiteY134" fmla="*/ 1995351 h 2436253"/>
                <a:gd name="connsiteX135" fmla="*/ 875212 w 1316273"/>
                <a:gd name="connsiteY135" fmla="*/ 2014946 h 2436253"/>
                <a:gd name="connsiteX136" fmla="*/ 894806 w 1316273"/>
                <a:gd name="connsiteY136" fmla="*/ 2031274 h 2436253"/>
                <a:gd name="connsiteX137" fmla="*/ 920932 w 1316273"/>
                <a:gd name="connsiteY137" fmla="*/ 2050869 h 2436253"/>
                <a:gd name="connsiteX138" fmla="*/ 940526 w 1316273"/>
                <a:gd name="connsiteY138" fmla="*/ 2063931 h 2436253"/>
                <a:gd name="connsiteX139" fmla="*/ 943792 w 1316273"/>
                <a:gd name="connsiteY139" fmla="*/ 2073729 h 2436253"/>
                <a:gd name="connsiteX140" fmla="*/ 960120 w 1316273"/>
                <a:gd name="connsiteY140" fmla="*/ 2083526 h 2436253"/>
                <a:gd name="connsiteX141" fmla="*/ 969917 w 1316273"/>
                <a:gd name="connsiteY141" fmla="*/ 2090057 h 2436253"/>
                <a:gd name="connsiteX142" fmla="*/ 989512 w 1316273"/>
                <a:gd name="connsiteY142" fmla="*/ 2103120 h 2436253"/>
                <a:gd name="connsiteX143" fmla="*/ 999309 w 1316273"/>
                <a:gd name="connsiteY143" fmla="*/ 2112917 h 2436253"/>
                <a:gd name="connsiteX144" fmla="*/ 1009106 w 1316273"/>
                <a:gd name="connsiteY144" fmla="*/ 2119449 h 2436253"/>
                <a:gd name="connsiteX145" fmla="*/ 1028700 w 1316273"/>
                <a:gd name="connsiteY145" fmla="*/ 2139043 h 2436253"/>
                <a:gd name="connsiteX146" fmla="*/ 1041763 w 1316273"/>
                <a:gd name="connsiteY146" fmla="*/ 2158637 h 2436253"/>
                <a:gd name="connsiteX147" fmla="*/ 1058092 w 1316273"/>
                <a:gd name="connsiteY147" fmla="*/ 2161903 h 2436253"/>
                <a:gd name="connsiteX148" fmla="*/ 1077686 w 1316273"/>
                <a:gd name="connsiteY148" fmla="*/ 2188029 h 2436253"/>
                <a:gd name="connsiteX149" fmla="*/ 1087483 w 1316273"/>
                <a:gd name="connsiteY149" fmla="*/ 2197826 h 2436253"/>
                <a:gd name="connsiteX150" fmla="*/ 1100546 w 1316273"/>
                <a:gd name="connsiteY150" fmla="*/ 2217420 h 2436253"/>
                <a:gd name="connsiteX151" fmla="*/ 1116875 w 1316273"/>
                <a:gd name="connsiteY151" fmla="*/ 2237014 h 2436253"/>
                <a:gd name="connsiteX152" fmla="*/ 1126672 w 1316273"/>
                <a:gd name="connsiteY152" fmla="*/ 2256609 h 2436253"/>
                <a:gd name="connsiteX153" fmla="*/ 1146266 w 1316273"/>
                <a:gd name="connsiteY153" fmla="*/ 2276203 h 2436253"/>
                <a:gd name="connsiteX154" fmla="*/ 1149532 w 1316273"/>
                <a:gd name="connsiteY154" fmla="*/ 2286000 h 2436253"/>
                <a:gd name="connsiteX155" fmla="*/ 1165860 w 1316273"/>
                <a:gd name="connsiteY155" fmla="*/ 2299063 h 2436253"/>
                <a:gd name="connsiteX156" fmla="*/ 1175657 w 1316273"/>
                <a:gd name="connsiteY156" fmla="*/ 2325189 h 2436253"/>
                <a:gd name="connsiteX157" fmla="*/ 1188720 w 1316273"/>
                <a:gd name="connsiteY157" fmla="*/ 2338251 h 2436253"/>
                <a:gd name="connsiteX158" fmla="*/ 1195252 w 1316273"/>
                <a:gd name="connsiteY158" fmla="*/ 2348049 h 2436253"/>
                <a:gd name="connsiteX159" fmla="*/ 1205049 w 1316273"/>
                <a:gd name="connsiteY159" fmla="*/ 2354580 h 2436253"/>
                <a:gd name="connsiteX160" fmla="*/ 1234440 w 1316273"/>
                <a:gd name="connsiteY160" fmla="*/ 2377440 h 2436253"/>
                <a:gd name="connsiteX161" fmla="*/ 1247503 w 1316273"/>
                <a:gd name="connsiteY161" fmla="*/ 2387237 h 2436253"/>
                <a:gd name="connsiteX162" fmla="*/ 1254035 w 1316273"/>
                <a:gd name="connsiteY162" fmla="*/ 2393769 h 2436253"/>
                <a:gd name="connsiteX163" fmla="*/ 1267097 w 1316273"/>
                <a:gd name="connsiteY163" fmla="*/ 2397034 h 2436253"/>
                <a:gd name="connsiteX164" fmla="*/ 1276895 w 1316273"/>
                <a:gd name="connsiteY164" fmla="*/ 2403566 h 2436253"/>
                <a:gd name="connsiteX165" fmla="*/ 1293223 w 1316273"/>
                <a:gd name="connsiteY165" fmla="*/ 2406831 h 2436253"/>
                <a:gd name="connsiteX166" fmla="*/ 1312817 w 1316273"/>
                <a:gd name="connsiteY166" fmla="*/ 2426426 h 2436253"/>
                <a:gd name="connsiteX167" fmla="*/ 1316083 w 1316273"/>
                <a:gd name="connsiteY167" fmla="*/ 2423160 h 24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316273" h="2436253">
                  <a:moveTo>
                    <a:pt x="0" y="0"/>
                  </a:moveTo>
                  <a:cubicBezTo>
                    <a:pt x="3266" y="5443"/>
                    <a:pt x="7440" y="10436"/>
                    <a:pt x="9797" y="16329"/>
                  </a:cubicBezTo>
                  <a:cubicBezTo>
                    <a:pt x="14171" y="27264"/>
                    <a:pt x="9745" y="34574"/>
                    <a:pt x="19595" y="42454"/>
                  </a:cubicBezTo>
                  <a:cubicBezTo>
                    <a:pt x="22283" y="44604"/>
                    <a:pt x="26313" y="44181"/>
                    <a:pt x="29392" y="45720"/>
                  </a:cubicBezTo>
                  <a:cubicBezTo>
                    <a:pt x="32902" y="47475"/>
                    <a:pt x="35923" y="50074"/>
                    <a:pt x="39189" y="52251"/>
                  </a:cubicBezTo>
                  <a:cubicBezTo>
                    <a:pt x="40278" y="55517"/>
                    <a:pt x="40021" y="59615"/>
                    <a:pt x="42455" y="62049"/>
                  </a:cubicBezTo>
                  <a:cubicBezTo>
                    <a:pt x="44889" y="64483"/>
                    <a:pt x="49300" y="63543"/>
                    <a:pt x="52252" y="65314"/>
                  </a:cubicBezTo>
                  <a:cubicBezTo>
                    <a:pt x="74665" y="78762"/>
                    <a:pt x="40827" y="65862"/>
                    <a:pt x="68580" y="75111"/>
                  </a:cubicBezTo>
                  <a:cubicBezTo>
                    <a:pt x="69669" y="78377"/>
                    <a:pt x="69695" y="82221"/>
                    <a:pt x="71846" y="84909"/>
                  </a:cubicBezTo>
                  <a:cubicBezTo>
                    <a:pt x="74298" y="87974"/>
                    <a:pt x="78868" y="88665"/>
                    <a:pt x="81643" y="91440"/>
                  </a:cubicBezTo>
                  <a:cubicBezTo>
                    <a:pt x="84418" y="94215"/>
                    <a:pt x="85998" y="97971"/>
                    <a:pt x="88175" y="101237"/>
                  </a:cubicBezTo>
                  <a:cubicBezTo>
                    <a:pt x="90326" y="107693"/>
                    <a:pt x="92215" y="116226"/>
                    <a:pt x="97972" y="120831"/>
                  </a:cubicBezTo>
                  <a:cubicBezTo>
                    <a:pt x="100660" y="122981"/>
                    <a:pt x="104503" y="123008"/>
                    <a:pt x="107769" y="124097"/>
                  </a:cubicBezTo>
                  <a:cubicBezTo>
                    <a:pt x="115979" y="148726"/>
                    <a:pt x="104903" y="118365"/>
                    <a:pt x="117566" y="143691"/>
                  </a:cubicBezTo>
                  <a:cubicBezTo>
                    <a:pt x="119106" y="146770"/>
                    <a:pt x="119292" y="150410"/>
                    <a:pt x="120832" y="153489"/>
                  </a:cubicBezTo>
                  <a:cubicBezTo>
                    <a:pt x="122587" y="156999"/>
                    <a:pt x="125608" y="159776"/>
                    <a:pt x="127363" y="163286"/>
                  </a:cubicBezTo>
                  <a:cubicBezTo>
                    <a:pt x="128902" y="166365"/>
                    <a:pt x="129090" y="170004"/>
                    <a:pt x="130629" y="173083"/>
                  </a:cubicBezTo>
                  <a:cubicBezTo>
                    <a:pt x="132384" y="176593"/>
                    <a:pt x="135405" y="179370"/>
                    <a:pt x="137160" y="182880"/>
                  </a:cubicBezTo>
                  <a:cubicBezTo>
                    <a:pt x="138699" y="185959"/>
                    <a:pt x="138887" y="189598"/>
                    <a:pt x="140426" y="192677"/>
                  </a:cubicBezTo>
                  <a:cubicBezTo>
                    <a:pt x="142181" y="196187"/>
                    <a:pt x="145202" y="198964"/>
                    <a:pt x="146957" y="202474"/>
                  </a:cubicBezTo>
                  <a:cubicBezTo>
                    <a:pt x="160476" y="229513"/>
                    <a:pt x="138037" y="193992"/>
                    <a:pt x="156755" y="222069"/>
                  </a:cubicBezTo>
                  <a:cubicBezTo>
                    <a:pt x="166004" y="249822"/>
                    <a:pt x="153104" y="215984"/>
                    <a:pt x="166552" y="238397"/>
                  </a:cubicBezTo>
                  <a:cubicBezTo>
                    <a:pt x="168323" y="241349"/>
                    <a:pt x="168461" y="245030"/>
                    <a:pt x="169817" y="248194"/>
                  </a:cubicBezTo>
                  <a:cubicBezTo>
                    <a:pt x="171735" y="252669"/>
                    <a:pt x="174431" y="256782"/>
                    <a:pt x="176349" y="261257"/>
                  </a:cubicBezTo>
                  <a:cubicBezTo>
                    <a:pt x="177705" y="264421"/>
                    <a:pt x="178076" y="267975"/>
                    <a:pt x="179615" y="271054"/>
                  </a:cubicBezTo>
                  <a:cubicBezTo>
                    <a:pt x="181370" y="274564"/>
                    <a:pt x="184391" y="277341"/>
                    <a:pt x="186146" y="280851"/>
                  </a:cubicBezTo>
                  <a:cubicBezTo>
                    <a:pt x="187686" y="283930"/>
                    <a:pt x="187502" y="287785"/>
                    <a:pt x="189412" y="290649"/>
                  </a:cubicBezTo>
                  <a:cubicBezTo>
                    <a:pt x="191974" y="294492"/>
                    <a:pt x="195943" y="297180"/>
                    <a:pt x="199209" y="300446"/>
                  </a:cubicBezTo>
                  <a:cubicBezTo>
                    <a:pt x="201386" y="305889"/>
                    <a:pt x="203682" y="311285"/>
                    <a:pt x="205740" y="316774"/>
                  </a:cubicBezTo>
                  <a:cubicBezTo>
                    <a:pt x="206949" y="319997"/>
                    <a:pt x="207467" y="323492"/>
                    <a:pt x="209006" y="326571"/>
                  </a:cubicBezTo>
                  <a:cubicBezTo>
                    <a:pt x="210761" y="330082"/>
                    <a:pt x="213782" y="332858"/>
                    <a:pt x="215537" y="336369"/>
                  </a:cubicBezTo>
                  <a:cubicBezTo>
                    <a:pt x="229051" y="363398"/>
                    <a:pt x="206624" y="327900"/>
                    <a:pt x="225335" y="355963"/>
                  </a:cubicBezTo>
                  <a:cubicBezTo>
                    <a:pt x="232338" y="376977"/>
                    <a:pt x="223110" y="354155"/>
                    <a:pt x="238397" y="375557"/>
                  </a:cubicBezTo>
                  <a:cubicBezTo>
                    <a:pt x="259889" y="405646"/>
                    <a:pt x="229254" y="372945"/>
                    <a:pt x="254726" y="398417"/>
                  </a:cubicBezTo>
                  <a:cubicBezTo>
                    <a:pt x="255815" y="401683"/>
                    <a:pt x="256783" y="404991"/>
                    <a:pt x="257992" y="408214"/>
                  </a:cubicBezTo>
                  <a:cubicBezTo>
                    <a:pt x="260050" y="413703"/>
                    <a:pt x="263101" y="418856"/>
                    <a:pt x="264523" y="424543"/>
                  </a:cubicBezTo>
                  <a:cubicBezTo>
                    <a:pt x="266390" y="432011"/>
                    <a:pt x="266524" y="439810"/>
                    <a:pt x="267789" y="447403"/>
                  </a:cubicBezTo>
                  <a:cubicBezTo>
                    <a:pt x="269790" y="459408"/>
                    <a:pt x="272143" y="471352"/>
                    <a:pt x="274320" y="483326"/>
                  </a:cubicBezTo>
                  <a:cubicBezTo>
                    <a:pt x="265110" y="575443"/>
                    <a:pt x="274320" y="460372"/>
                    <a:pt x="274320" y="545374"/>
                  </a:cubicBezTo>
                  <a:cubicBezTo>
                    <a:pt x="274320" y="551996"/>
                    <a:pt x="272037" y="558421"/>
                    <a:pt x="271055" y="564969"/>
                  </a:cubicBezTo>
                  <a:cubicBezTo>
                    <a:pt x="269091" y="578060"/>
                    <a:pt x="268261" y="604142"/>
                    <a:pt x="261257" y="620486"/>
                  </a:cubicBezTo>
                  <a:cubicBezTo>
                    <a:pt x="259339" y="624961"/>
                    <a:pt x="256903" y="629195"/>
                    <a:pt x="254726" y="633549"/>
                  </a:cubicBezTo>
                  <a:cubicBezTo>
                    <a:pt x="246510" y="682838"/>
                    <a:pt x="257684" y="632327"/>
                    <a:pt x="244929" y="662940"/>
                  </a:cubicBezTo>
                  <a:cubicBezTo>
                    <a:pt x="240957" y="672473"/>
                    <a:pt x="238398" y="682534"/>
                    <a:pt x="235132" y="692331"/>
                  </a:cubicBezTo>
                  <a:cubicBezTo>
                    <a:pt x="234043" y="695597"/>
                    <a:pt x="233145" y="698933"/>
                    <a:pt x="231866" y="702129"/>
                  </a:cubicBezTo>
                  <a:cubicBezTo>
                    <a:pt x="229689" y="707572"/>
                    <a:pt x="227393" y="712968"/>
                    <a:pt x="225335" y="718457"/>
                  </a:cubicBezTo>
                  <a:cubicBezTo>
                    <a:pt x="224126" y="721680"/>
                    <a:pt x="223425" y="725090"/>
                    <a:pt x="222069" y="728254"/>
                  </a:cubicBezTo>
                  <a:cubicBezTo>
                    <a:pt x="220151" y="732729"/>
                    <a:pt x="217455" y="736842"/>
                    <a:pt x="215537" y="741317"/>
                  </a:cubicBezTo>
                  <a:cubicBezTo>
                    <a:pt x="214181" y="744481"/>
                    <a:pt x="213481" y="747891"/>
                    <a:pt x="212272" y="751114"/>
                  </a:cubicBezTo>
                  <a:cubicBezTo>
                    <a:pt x="196710" y="792614"/>
                    <a:pt x="216744" y="734432"/>
                    <a:pt x="195943" y="796834"/>
                  </a:cubicBezTo>
                  <a:cubicBezTo>
                    <a:pt x="194854" y="800100"/>
                    <a:pt x="194586" y="803767"/>
                    <a:pt x="192677" y="806631"/>
                  </a:cubicBezTo>
                  <a:cubicBezTo>
                    <a:pt x="190500" y="809897"/>
                    <a:pt x="187901" y="812918"/>
                    <a:pt x="186146" y="816429"/>
                  </a:cubicBezTo>
                  <a:cubicBezTo>
                    <a:pt x="184607" y="819508"/>
                    <a:pt x="184419" y="823147"/>
                    <a:pt x="182880" y="826226"/>
                  </a:cubicBezTo>
                  <a:cubicBezTo>
                    <a:pt x="181125" y="829736"/>
                    <a:pt x="178104" y="832513"/>
                    <a:pt x="176349" y="836023"/>
                  </a:cubicBezTo>
                  <a:cubicBezTo>
                    <a:pt x="172406" y="843910"/>
                    <a:pt x="174350" y="849379"/>
                    <a:pt x="166552" y="855617"/>
                  </a:cubicBezTo>
                  <a:cubicBezTo>
                    <a:pt x="163864" y="857767"/>
                    <a:pt x="160021" y="857794"/>
                    <a:pt x="156755" y="858883"/>
                  </a:cubicBezTo>
                  <a:cubicBezTo>
                    <a:pt x="147392" y="905691"/>
                    <a:pt x="160481" y="847700"/>
                    <a:pt x="146957" y="888274"/>
                  </a:cubicBezTo>
                  <a:cubicBezTo>
                    <a:pt x="145202" y="893540"/>
                    <a:pt x="145447" y="899337"/>
                    <a:pt x="143692" y="904603"/>
                  </a:cubicBezTo>
                  <a:cubicBezTo>
                    <a:pt x="142153" y="909222"/>
                    <a:pt x="139078" y="913191"/>
                    <a:pt x="137160" y="917666"/>
                  </a:cubicBezTo>
                  <a:cubicBezTo>
                    <a:pt x="129047" y="936597"/>
                    <a:pt x="139917" y="918430"/>
                    <a:pt x="127363" y="937260"/>
                  </a:cubicBezTo>
                  <a:cubicBezTo>
                    <a:pt x="121791" y="970690"/>
                    <a:pt x="126528" y="944424"/>
                    <a:pt x="117566" y="986246"/>
                  </a:cubicBezTo>
                  <a:cubicBezTo>
                    <a:pt x="116403" y="991673"/>
                    <a:pt x="116055" y="997308"/>
                    <a:pt x="114300" y="1002574"/>
                  </a:cubicBezTo>
                  <a:cubicBezTo>
                    <a:pt x="112761" y="1007192"/>
                    <a:pt x="109946" y="1011283"/>
                    <a:pt x="107769" y="1015637"/>
                  </a:cubicBezTo>
                  <a:cubicBezTo>
                    <a:pt x="106680" y="1025434"/>
                    <a:pt x="106216" y="1035321"/>
                    <a:pt x="104503" y="1045029"/>
                  </a:cubicBezTo>
                  <a:cubicBezTo>
                    <a:pt x="102943" y="1053869"/>
                    <a:pt x="98362" y="1062186"/>
                    <a:pt x="97972" y="1071154"/>
                  </a:cubicBezTo>
                  <a:cubicBezTo>
                    <a:pt x="97261" y="1087503"/>
                    <a:pt x="98547" y="1103998"/>
                    <a:pt x="101237" y="1120140"/>
                  </a:cubicBezTo>
                  <a:cubicBezTo>
                    <a:pt x="101546" y="1121991"/>
                    <a:pt x="111616" y="1155454"/>
                    <a:pt x="117566" y="1162594"/>
                  </a:cubicBezTo>
                  <a:cubicBezTo>
                    <a:pt x="120079" y="1165609"/>
                    <a:pt x="124097" y="1166949"/>
                    <a:pt x="127363" y="1169126"/>
                  </a:cubicBezTo>
                  <a:cubicBezTo>
                    <a:pt x="128452" y="1172392"/>
                    <a:pt x="128195" y="1176489"/>
                    <a:pt x="130629" y="1178923"/>
                  </a:cubicBezTo>
                  <a:cubicBezTo>
                    <a:pt x="133063" y="1181357"/>
                    <a:pt x="137562" y="1180279"/>
                    <a:pt x="140426" y="1182189"/>
                  </a:cubicBezTo>
                  <a:cubicBezTo>
                    <a:pt x="144269" y="1184751"/>
                    <a:pt x="146957" y="1188720"/>
                    <a:pt x="150223" y="1191986"/>
                  </a:cubicBezTo>
                  <a:cubicBezTo>
                    <a:pt x="153489" y="1190897"/>
                    <a:pt x="156578" y="1188720"/>
                    <a:pt x="160020" y="1188720"/>
                  </a:cubicBezTo>
                  <a:cubicBezTo>
                    <a:pt x="168226" y="1188720"/>
                    <a:pt x="173013" y="1195216"/>
                    <a:pt x="179615" y="1198517"/>
                  </a:cubicBezTo>
                  <a:cubicBezTo>
                    <a:pt x="182694" y="1200056"/>
                    <a:pt x="186333" y="1200244"/>
                    <a:pt x="189412" y="1201783"/>
                  </a:cubicBezTo>
                  <a:cubicBezTo>
                    <a:pt x="192922" y="1203538"/>
                    <a:pt x="195699" y="1206559"/>
                    <a:pt x="199209" y="1208314"/>
                  </a:cubicBezTo>
                  <a:cubicBezTo>
                    <a:pt x="202288" y="1209853"/>
                    <a:pt x="205927" y="1210041"/>
                    <a:pt x="209006" y="1211580"/>
                  </a:cubicBezTo>
                  <a:cubicBezTo>
                    <a:pt x="214683" y="1214419"/>
                    <a:pt x="219786" y="1218294"/>
                    <a:pt x="225335" y="1221377"/>
                  </a:cubicBezTo>
                  <a:cubicBezTo>
                    <a:pt x="229590" y="1223741"/>
                    <a:pt x="234436" y="1225079"/>
                    <a:pt x="238397" y="1227909"/>
                  </a:cubicBezTo>
                  <a:cubicBezTo>
                    <a:pt x="259740" y="1243154"/>
                    <a:pt x="234509" y="1234969"/>
                    <a:pt x="264523" y="1240971"/>
                  </a:cubicBezTo>
                  <a:cubicBezTo>
                    <a:pt x="267789" y="1243148"/>
                    <a:pt x="271386" y="1244895"/>
                    <a:pt x="274320" y="1247503"/>
                  </a:cubicBezTo>
                  <a:cubicBezTo>
                    <a:pt x="281224" y="1253640"/>
                    <a:pt x="285152" y="1264176"/>
                    <a:pt x="293915" y="1267097"/>
                  </a:cubicBezTo>
                  <a:cubicBezTo>
                    <a:pt x="318540" y="1275306"/>
                    <a:pt x="288186" y="1264233"/>
                    <a:pt x="313509" y="1276894"/>
                  </a:cubicBezTo>
                  <a:cubicBezTo>
                    <a:pt x="316588" y="1278433"/>
                    <a:pt x="320040" y="1279071"/>
                    <a:pt x="323306" y="1280160"/>
                  </a:cubicBezTo>
                  <a:cubicBezTo>
                    <a:pt x="326572" y="1283426"/>
                    <a:pt x="329555" y="1287000"/>
                    <a:pt x="333103" y="1289957"/>
                  </a:cubicBezTo>
                  <a:cubicBezTo>
                    <a:pt x="336118" y="1292470"/>
                    <a:pt x="340448" y="1293424"/>
                    <a:pt x="342900" y="1296489"/>
                  </a:cubicBezTo>
                  <a:cubicBezTo>
                    <a:pt x="355566" y="1312321"/>
                    <a:pt x="334589" y="1302428"/>
                    <a:pt x="355963" y="1309551"/>
                  </a:cubicBezTo>
                  <a:lnTo>
                    <a:pt x="372292" y="1325880"/>
                  </a:lnTo>
                  <a:cubicBezTo>
                    <a:pt x="375558" y="1329146"/>
                    <a:pt x="377708" y="1334216"/>
                    <a:pt x="382089" y="1335677"/>
                  </a:cubicBezTo>
                  <a:lnTo>
                    <a:pt x="391886" y="1338943"/>
                  </a:lnTo>
                  <a:cubicBezTo>
                    <a:pt x="422523" y="1369580"/>
                    <a:pt x="365388" y="1312829"/>
                    <a:pt x="431075" y="1374866"/>
                  </a:cubicBezTo>
                  <a:cubicBezTo>
                    <a:pt x="441148" y="1384379"/>
                    <a:pt x="450669" y="1394460"/>
                    <a:pt x="460466" y="1404257"/>
                  </a:cubicBezTo>
                  <a:cubicBezTo>
                    <a:pt x="463732" y="1407523"/>
                    <a:pt x="467701" y="1410211"/>
                    <a:pt x="470263" y="1414054"/>
                  </a:cubicBezTo>
                  <a:cubicBezTo>
                    <a:pt x="492419" y="1447289"/>
                    <a:pt x="481531" y="1435120"/>
                    <a:pt x="499655" y="1453243"/>
                  </a:cubicBezTo>
                  <a:cubicBezTo>
                    <a:pt x="507861" y="1477868"/>
                    <a:pt x="496791" y="1447515"/>
                    <a:pt x="509452" y="1472837"/>
                  </a:cubicBezTo>
                  <a:cubicBezTo>
                    <a:pt x="522973" y="1499878"/>
                    <a:pt x="500529" y="1464353"/>
                    <a:pt x="519249" y="1492431"/>
                  </a:cubicBezTo>
                  <a:cubicBezTo>
                    <a:pt x="520338" y="1496785"/>
                    <a:pt x="520508" y="1501479"/>
                    <a:pt x="522515" y="1505494"/>
                  </a:cubicBezTo>
                  <a:cubicBezTo>
                    <a:pt x="523892" y="1508248"/>
                    <a:pt x="527075" y="1509661"/>
                    <a:pt x="529046" y="1512026"/>
                  </a:cubicBezTo>
                  <a:cubicBezTo>
                    <a:pt x="532530" y="1516207"/>
                    <a:pt x="535577" y="1520735"/>
                    <a:pt x="538843" y="1525089"/>
                  </a:cubicBezTo>
                  <a:cubicBezTo>
                    <a:pt x="539932" y="1528355"/>
                    <a:pt x="540569" y="1531807"/>
                    <a:pt x="542109" y="1534886"/>
                  </a:cubicBezTo>
                  <a:cubicBezTo>
                    <a:pt x="549469" y="1549606"/>
                    <a:pt x="552589" y="1551517"/>
                    <a:pt x="561703" y="1564277"/>
                  </a:cubicBezTo>
                  <a:cubicBezTo>
                    <a:pt x="563984" y="1567471"/>
                    <a:pt x="566058" y="1570808"/>
                    <a:pt x="568235" y="1574074"/>
                  </a:cubicBezTo>
                  <a:cubicBezTo>
                    <a:pt x="569323" y="1579517"/>
                    <a:pt x="569551" y="1585206"/>
                    <a:pt x="571500" y="1590403"/>
                  </a:cubicBezTo>
                  <a:cubicBezTo>
                    <a:pt x="572878" y="1594078"/>
                    <a:pt x="576791" y="1596476"/>
                    <a:pt x="578032" y="1600200"/>
                  </a:cubicBezTo>
                  <a:cubicBezTo>
                    <a:pt x="580126" y="1606482"/>
                    <a:pt x="579394" y="1613452"/>
                    <a:pt x="581297" y="1619794"/>
                  </a:cubicBezTo>
                  <a:cubicBezTo>
                    <a:pt x="582696" y="1624457"/>
                    <a:pt x="585911" y="1628382"/>
                    <a:pt x="587829" y="1632857"/>
                  </a:cubicBezTo>
                  <a:cubicBezTo>
                    <a:pt x="589185" y="1636021"/>
                    <a:pt x="589886" y="1639431"/>
                    <a:pt x="591095" y="1642654"/>
                  </a:cubicBezTo>
                  <a:cubicBezTo>
                    <a:pt x="593153" y="1648143"/>
                    <a:pt x="595568" y="1653494"/>
                    <a:pt x="597626" y="1658983"/>
                  </a:cubicBezTo>
                  <a:cubicBezTo>
                    <a:pt x="598835" y="1662206"/>
                    <a:pt x="599353" y="1665701"/>
                    <a:pt x="600892" y="1668780"/>
                  </a:cubicBezTo>
                  <a:cubicBezTo>
                    <a:pt x="602647" y="1672290"/>
                    <a:pt x="605668" y="1675067"/>
                    <a:pt x="607423" y="1678577"/>
                  </a:cubicBezTo>
                  <a:cubicBezTo>
                    <a:pt x="608962" y="1681656"/>
                    <a:pt x="609150" y="1685295"/>
                    <a:pt x="610689" y="1688374"/>
                  </a:cubicBezTo>
                  <a:cubicBezTo>
                    <a:pt x="612444" y="1691884"/>
                    <a:pt x="615465" y="1694661"/>
                    <a:pt x="617220" y="1698171"/>
                  </a:cubicBezTo>
                  <a:cubicBezTo>
                    <a:pt x="624325" y="1712382"/>
                    <a:pt x="615695" y="1705180"/>
                    <a:pt x="627017" y="1721031"/>
                  </a:cubicBezTo>
                  <a:cubicBezTo>
                    <a:pt x="629702" y="1724789"/>
                    <a:pt x="633549" y="1727563"/>
                    <a:pt x="636815" y="1730829"/>
                  </a:cubicBezTo>
                  <a:cubicBezTo>
                    <a:pt x="646064" y="1758582"/>
                    <a:pt x="633164" y="1724744"/>
                    <a:pt x="646612" y="1747157"/>
                  </a:cubicBezTo>
                  <a:cubicBezTo>
                    <a:pt x="648383" y="1750109"/>
                    <a:pt x="648169" y="1753965"/>
                    <a:pt x="649877" y="1756954"/>
                  </a:cubicBezTo>
                  <a:cubicBezTo>
                    <a:pt x="652578" y="1761680"/>
                    <a:pt x="656511" y="1765588"/>
                    <a:pt x="659675" y="1770017"/>
                  </a:cubicBezTo>
                  <a:cubicBezTo>
                    <a:pt x="671044" y="1785933"/>
                    <a:pt x="660753" y="1774361"/>
                    <a:pt x="676003" y="1789611"/>
                  </a:cubicBezTo>
                  <a:cubicBezTo>
                    <a:pt x="677092" y="1792877"/>
                    <a:pt x="677729" y="1796330"/>
                    <a:pt x="679269" y="1799409"/>
                  </a:cubicBezTo>
                  <a:cubicBezTo>
                    <a:pt x="683816" y="1808503"/>
                    <a:pt x="688374" y="1811780"/>
                    <a:pt x="695597" y="1819003"/>
                  </a:cubicBezTo>
                  <a:cubicBezTo>
                    <a:pt x="704852" y="1846765"/>
                    <a:pt x="691943" y="1812910"/>
                    <a:pt x="705395" y="1835331"/>
                  </a:cubicBezTo>
                  <a:cubicBezTo>
                    <a:pt x="707166" y="1838283"/>
                    <a:pt x="706751" y="1842265"/>
                    <a:pt x="708660" y="1845129"/>
                  </a:cubicBezTo>
                  <a:cubicBezTo>
                    <a:pt x="711222" y="1848972"/>
                    <a:pt x="715500" y="1851378"/>
                    <a:pt x="718457" y="1854926"/>
                  </a:cubicBezTo>
                  <a:cubicBezTo>
                    <a:pt x="720970" y="1857941"/>
                    <a:pt x="723234" y="1861212"/>
                    <a:pt x="724989" y="1864723"/>
                  </a:cubicBezTo>
                  <a:cubicBezTo>
                    <a:pt x="726529" y="1867802"/>
                    <a:pt x="725821" y="1872086"/>
                    <a:pt x="728255" y="1874520"/>
                  </a:cubicBezTo>
                  <a:cubicBezTo>
                    <a:pt x="730689" y="1876954"/>
                    <a:pt x="734786" y="1876697"/>
                    <a:pt x="738052" y="1877786"/>
                  </a:cubicBezTo>
                  <a:cubicBezTo>
                    <a:pt x="749706" y="1895268"/>
                    <a:pt x="741809" y="1884810"/>
                    <a:pt x="764177" y="1907177"/>
                  </a:cubicBezTo>
                  <a:lnTo>
                    <a:pt x="773975" y="1916974"/>
                  </a:lnTo>
                  <a:lnTo>
                    <a:pt x="783772" y="1926771"/>
                  </a:lnTo>
                  <a:cubicBezTo>
                    <a:pt x="784860" y="1930037"/>
                    <a:pt x="785266" y="1933617"/>
                    <a:pt x="787037" y="1936569"/>
                  </a:cubicBezTo>
                  <a:cubicBezTo>
                    <a:pt x="791519" y="1944039"/>
                    <a:pt x="795662" y="1943798"/>
                    <a:pt x="803366" y="1946366"/>
                  </a:cubicBezTo>
                  <a:cubicBezTo>
                    <a:pt x="804455" y="1949632"/>
                    <a:pt x="804482" y="1953475"/>
                    <a:pt x="806632" y="1956163"/>
                  </a:cubicBezTo>
                  <a:cubicBezTo>
                    <a:pt x="809084" y="1959228"/>
                    <a:pt x="813414" y="1960181"/>
                    <a:pt x="816429" y="1962694"/>
                  </a:cubicBezTo>
                  <a:cubicBezTo>
                    <a:pt x="819977" y="1965651"/>
                    <a:pt x="823270" y="1968943"/>
                    <a:pt x="826226" y="1972491"/>
                  </a:cubicBezTo>
                  <a:cubicBezTo>
                    <a:pt x="837589" y="1986127"/>
                    <a:pt x="826470" y="1980194"/>
                    <a:pt x="842555" y="1985554"/>
                  </a:cubicBezTo>
                  <a:cubicBezTo>
                    <a:pt x="846909" y="1988820"/>
                    <a:pt x="851572" y="1991710"/>
                    <a:pt x="855617" y="1995351"/>
                  </a:cubicBezTo>
                  <a:cubicBezTo>
                    <a:pt x="862483" y="2001530"/>
                    <a:pt x="867526" y="2009822"/>
                    <a:pt x="875212" y="2014946"/>
                  </a:cubicBezTo>
                  <a:cubicBezTo>
                    <a:pt x="895262" y="2028312"/>
                    <a:pt x="874691" y="2013673"/>
                    <a:pt x="894806" y="2031274"/>
                  </a:cubicBezTo>
                  <a:cubicBezTo>
                    <a:pt x="907215" y="2042132"/>
                    <a:pt x="909268" y="2043093"/>
                    <a:pt x="920932" y="2050869"/>
                  </a:cubicBezTo>
                  <a:cubicBezTo>
                    <a:pt x="928395" y="2073264"/>
                    <a:pt x="916881" y="2048168"/>
                    <a:pt x="940526" y="2063931"/>
                  </a:cubicBezTo>
                  <a:cubicBezTo>
                    <a:pt x="943390" y="2065841"/>
                    <a:pt x="941358" y="2071295"/>
                    <a:pt x="943792" y="2073729"/>
                  </a:cubicBezTo>
                  <a:cubicBezTo>
                    <a:pt x="948280" y="2078217"/>
                    <a:pt x="954738" y="2080162"/>
                    <a:pt x="960120" y="2083526"/>
                  </a:cubicBezTo>
                  <a:cubicBezTo>
                    <a:pt x="963448" y="2085606"/>
                    <a:pt x="966651" y="2087880"/>
                    <a:pt x="969917" y="2090057"/>
                  </a:cubicBezTo>
                  <a:cubicBezTo>
                    <a:pt x="976405" y="2109519"/>
                    <a:pt x="967443" y="2092085"/>
                    <a:pt x="989512" y="2103120"/>
                  </a:cubicBezTo>
                  <a:cubicBezTo>
                    <a:pt x="993643" y="2105185"/>
                    <a:pt x="995761" y="2109960"/>
                    <a:pt x="999309" y="2112917"/>
                  </a:cubicBezTo>
                  <a:cubicBezTo>
                    <a:pt x="1002324" y="2115430"/>
                    <a:pt x="1006172" y="2116841"/>
                    <a:pt x="1009106" y="2119449"/>
                  </a:cubicBezTo>
                  <a:cubicBezTo>
                    <a:pt x="1016010" y="2125586"/>
                    <a:pt x="1028700" y="2139043"/>
                    <a:pt x="1028700" y="2139043"/>
                  </a:cubicBezTo>
                  <a:cubicBezTo>
                    <a:pt x="1031603" y="2147751"/>
                    <a:pt x="1031978" y="2153745"/>
                    <a:pt x="1041763" y="2158637"/>
                  </a:cubicBezTo>
                  <a:cubicBezTo>
                    <a:pt x="1046728" y="2161119"/>
                    <a:pt x="1052649" y="2160814"/>
                    <a:pt x="1058092" y="2161903"/>
                  </a:cubicBezTo>
                  <a:cubicBezTo>
                    <a:pt x="1063791" y="2179003"/>
                    <a:pt x="1058923" y="2169266"/>
                    <a:pt x="1077686" y="2188029"/>
                  </a:cubicBezTo>
                  <a:lnTo>
                    <a:pt x="1087483" y="2197826"/>
                  </a:lnTo>
                  <a:cubicBezTo>
                    <a:pt x="1093223" y="2215044"/>
                    <a:pt x="1086955" y="2201111"/>
                    <a:pt x="1100546" y="2217420"/>
                  </a:cubicBezTo>
                  <a:cubicBezTo>
                    <a:pt x="1123272" y="2244692"/>
                    <a:pt x="1088259" y="2208401"/>
                    <a:pt x="1116875" y="2237014"/>
                  </a:cubicBezTo>
                  <a:cubicBezTo>
                    <a:pt x="1119901" y="2246094"/>
                    <a:pt x="1119918" y="2249011"/>
                    <a:pt x="1126672" y="2256609"/>
                  </a:cubicBezTo>
                  <a:cubicBezTo>
                    <a:pt x="1132809" y="2263513"/>
                    <a:pt x="1146266" y="2276203"/>
                    <a:pt x="1146266" y="2276203"/>
                  </a:cubicBezTo>
                  <a:cubicBezTo>
                    <a:pt x="1147355" y="2279469"/>
                    <a:pt x="1147098" y="2283566"/>
                    <a:pt x="1149532" y="2286000"/>
                  </a:cubicBezTo>
                  <a:cubicBezTo>
                    <a:pt x="1168365" y="2304833"/>
                    <a:pt x="1151363" y="2270069"/>
                    <a:pt x="1165860" y="2299063"/>
                  </a:cubicBezTo>
                  <a:cubicBezTo>
                    <a:pt x="1172043" y="2311429"/>
                    <a:pt x="1166037" y="2310759"/>
                    <a:pt x="1175657" y="2325189"/>
                  </a:cubicBezTo>
                  <a:cubicBezTo>
                    <a:pt x="1179073" y="2330313"/>
                    <a:pt x="1184713" y="2333576"/>
                    <a:pt x="1188720" y="2338251"/>
                  </a:cubicBezTo>
                  <a:cubicBezTo>
                    <a:pt x="1191275" y="2341231"/>
                    <a:pt x="1192476" y="2345273"/>
                    <a:pt x="1195252" y="2348049"/>
                  </a:cubicBezTo>
                  <a:cubicBezTo>
                    <a:pt x="1198027" y="2350824"/>
                    <a:pt x="1202116" y="2351973"/>
                    <a:pt x="1205049" y="2354580"/>
                  </a:cubicBezTo>
                  <a:cubicBezTo>
                    <a:pt x="1231484" y="2378077"/>
                    <a:pt x="1214238" y="2370705"/>
                    <a:pt x="1234440" y="2377440"/>
                  </a:cubicBezTo>
                  <a:cubicBezTo>
                    <a:pt x="1238794" y="2380706"/>
                    <a:pt x="1243322" y="2383753"/>
                    <a:pt x="1247503" y="2387237"/>
                  </a:cubicBezTo>
                  <a:cubicBezTo>
                    <a:pt x="1249869" y="2389208"/>
                    <a:pt x="1251281" y="2392392"/>
                    <a:pt x="1254035" y="2393769"/>
                  </a:cubicBezTo>
                  <a:cubicBezTo>
                    <a:pt x="1258049" y="2395776"/>
                    <a:pt x="1262743" y="2395946"/>
                    <a:pt x="1267097" y="2397034"/>
                  </a:cubicBezTo>
                  <a:cubicBezTo>
                    <a:pt x="1270363" y="2399211"/>
                    <a:pt x="1273220" y="2402188"/>
                    <a:pt x="1276895" y="2403566"/>
                  </a:cubicBezTo>
                  <a:cubicBezTo>
                    <a:pt x="1282092" y="2405515"/>
                    <a:pt x="1288540" y="2403851"/>
                    <a:pt x="1293223" y="2406831"/>
                  </a:cubicBezTo>
                  <a:cubicBezTo>
                    <a:pt x="1301016" y="2411790"/>
                    <a:pt x="1312817" y="2426426"/>
                    <a:pt x="1312817" y="2426426"/>
                  </a:cubicBezTo>
                  <a:cubicBezTo>
                    <a:pt x="1317460" y="2440354"/>
                    <a:pt x="1316083" y="2439665"/>
                    <a:pt x="1316083" y="24231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Shape 6">
              <a:extLst>
                <a:ext uri="{FF2B5EF4-FFF2-40B4-BE49-F238E27FC236}">
                  <a16:creationId xmlns:a16="http://schemas.microsoft.com/office/drawing/2014/main" id="{1C37FB07-7C64-4AA1-9DA2-E6E71DD47F63}"/>
                </a:ext>
              </a:extLst>
            </p:cNvPr>
            <p:cNvSpPr/>
            <p:nvPr/>
          </p:nvSpPr>
          <p:spPr>
            <a:xfrm>
              <a:off x="7354375" y="4157596"/>
              <a:ext cx="2383221" cy="852597"/>
            </a:xfrm>
            <a:custGeom>
              <a:avLst/>
              <a:gdLst>
                <a:gd name="connsiteX0" fmla="*/ 0 w 2383971"/>
                <a:gd name="connsiteY0" fmla="*/ 493123 h 852352"/>
                <a:gd name="connsiteX1" fmla="*/ 9797 w 2383971"/>
                <a:gd name="connsiteY1" fmla="*/ 522515 h 852352"/>
                <a:gd name="connsiteX2" fmla="*/ 19594 w 2383971"/>
                <a:gd name="connsiteY2" fmla="*/ 525780 h 852352"/>
                <a:gd name="connsiteX3" fmla="*/ 78377 w 2383971"/>
                <a:gd name="connsiteY3" fmla="*/ 522515 h 852352"/>
                <a:gd name="connsiteX4" fmla="*/ 97971 w 2383971"/>
                <a:gd name="connsiteY4" fmla="*/ 512717 h 852352"/>
                <a:gd name="connsiteX5" fmla="*/ 107768 w 2383971"/>
                <a:gd name="connsiteY5" fmla="*/ 509452 h 852352"/>
                <a:gd name="connsiteX6" fmla="*/ 117565 w 2383971"/>
                <a:gd name="connsiteY6" fmla="*/ 502920 h 852352"/>
                <a:gd name="connsiteX7" fmla="*/ 127362 w 2383971"/>
                <a:gd name="connsiteY7" fmla="*/ 499655 h 852352"/>
                <a:gd name="connsiteX8" fmla="*/ 137160 w 2383971"/>
                <a:gd name="connsiteY8" fmla="*/ 489857 h 852352"/>
                <a:gd name="connsiteX9" fmla="*/ 156754 w 2383971"/>
                <a:gd name="connsiteY9" fmla="*/ 480060 h 852352"/>
                <a:gd name="connsiteX10" fmla="*/ 176348 w 2383971"/>
                <a:gd name="connsiteY10" fmla="*/ 463732 h 852352"/>
                <a:gd name="connsiteX11" fmla="*/ 186145 w 2383971"/>
                <a:gd name="connsiteY11" fmla="*/ 460466 h 852352"/>
                <a:gd name="connsiteX12" fmla="*/ 195942 w 2383971"/>
                <a:gd name="connsiteY12" fmla="*/ 450669 h 852352"/>
                <a:gd name="connsiteX13" fmla="*/ 215537 w 2383971"/>
                <a:gd name="connsiteY13" fmla="*/ 434340 h 852352"/>
                <a:gd name="connsiteX14" fmla="*/ 218802 w 2383971"/>
                <a:gd name="connsiteY14" fmla="*/ 424543 h 852352"/>
                <a:gd name="connsiteX15" fmla="*/ 238397 w 2383971"/>
                <a:gd name="connsiteY15" fmla="*/ 411480 h 852352"/>
                <a:gd name="connsiteX16" fmla="*/ 244928 w 2383971"/>
                <a:gd name="connsiteY16" fmla="*/ 401683 h 852352"/>
                <a:gd name="connsiteX17" fmla="*/ 264522 w 2383971"/>
                <a:gd name="connsiteY17" fmla="*/ 391886 h 852352"/>
                <a:gd name="connsiteX18" fmla="*/ 274320 w 2383971"/>
                <a:gd name="connsiteY18" fmla="*/ 385355 h 852352"/>
                <a:gd name="connsiteX19" fmla="*/ 277585 w 2383971"/>
                <a:gd name="connsiteY19" fmla="*/ 375557 h 852352"/>
                <a:gd name="connsiteX20" fmla="*/ 297180 w 2383971"/>
                <a:gd name="connsiteY20" fmla="*/ 362495 h 852352"/>
                <a:gd name="connsiteX21" fmla="*/ 313508 w 2383971"/>
                <a:gd name="connsiteY21" fmla="*/ 346166 h 852352"/>
                <a:gd name="connsiteX22" fmla="*/ 323305 w 2383971"/>
                <a:gd name="connsiteY22" fmla="*/ 336369 h 852352"/>
                <a:gd name="connsiteX23" fmla="*/ 336368 w 2383971"/>
                <a:gd name="connsiteY23" fmla="*/ 323306 h 852352"/>
                <a:gd name="connsiteX24" fmla="*/ 342900 w 2383971"/>
                <a:gd name="connsiteY24" fmla="*/ 313509 h 852352"/>
                <a:gd name="connsiteX25" fmla="*/ 352697 w 2383971"/>
                <a:gd name="connsiteY25" fmla="*/ 306977 h 852352"/>
                <a:gd name="connsiteX26" fmla="*/ 355962 w 2383971"/>
                <a:gd name="connsiteY26" fmla="*/ 297180 h 852352"/>
                <a:gd name="connsiteX27" fmla="*/ 365760 w 2383971"/>
                <a:gd name="connsiteY27" fmla="*/ 293915 h 852352"/>
                <a:gd name="connsiteX28" fmla="*/ 372291 w 2383971"/>
                <a:gd name="connsiteY28" fmla="*/ 287383 h 852352"/>
                <a:gd name="connsiteX29" fmla="*/ 382088 w 2383971"/>
                <a:gd name="connsiteY29" fmla="*/ 284117 h 852352"/>
                <a:gd name="connsiteX30" fmla="*/ 391885 w 2383971"/>
                <a:gd name="connsiteY30" fmla="*/ 277586 h 852352"/>
                <a:gd name="connsiteX31" fmla="*/ 395151 w 2383971"/>
                <a:gd name="connsiteY31" fmla="*/ 267789 h 852352"/>
                <a:gd name="connsiteX32" fmla="*/ 404948 w 2383971"/>
                <a:gd name="connsiteY32" fmla="*/ 264523 h 852352"/>
                <a:gd name="connsiteX33" fmla="*/ 421277 w 2383971"/>
                <a:gd name="connsiteY33" fmla="*/ 254726 h 852352"/>
                <a:gd name="connsiteX34" fmla="*/ 424542 w 2383971"/>
                <a:gd name="connsiteY34" fmla="*/ 244929 h 852352"/>
                <a:gd name="connsiteX35" fmla="*/ 444137 w 2383971"/>
                <a:gd name="connsiteY35" fmla="*/ 235132 h 852352"/>
                <a:gd name="connsiteX36" fmla="*/ 450668 w 2383971"/>
                <a:gd name="connsiteY36" fmla="*/ 228600 h 852352"/>
                <a:gd name="connsiteX37" fmla="*/ 453934 w 2383971"/>
                <a:gd name="connsiteY37" fmla="*/ 218803 h 852352"/>
                <a:gd name="connsiteX38" fmla="*/ 463731 w 2383971"/>
                <a:gd name="connsiteY38" fmla="*/ 215537 h 852352"/>
                <a:gd name="connsiteX39" fmla="*/ 470262 w 2383971"/>
                <a:gd name="connsiteY39" fmla="*/ 205740 h 852352"/>
                <a:gd name="connsiteX40" fmla="*/ 480060 w 2383971"/>
                <a:gd name="connsiteY40" fmla="*/ 195943 h 852352"/>
                <a:gd name="connsiteX41" fmla="*/ 483325 w 2383971"/>
                <a:gd name="connsiteY41" fmla="*/ 186146 h 852352"/>
                <a:gd name="connsiteX42" fmla="*/ 499654 w 2383971"/>
                <a:gd name="connsiteY42" fmla="*/ 176349 h 852352"/>
                <a:gd name="connsiteX43" fmla="*/ 502920 w 2383971"/>
                <a:gd name="connsiteY43" fmla="*/ 166552 h 852352"/>
                <a:gd name="connsiteX44" fmla="*/ 509451 w 2383971"/>
                <a:gd name="connsiteY44" fmla="*/ 160020 h 852352"/>
                <a:gd name="connsiteX45" fmla="*/ 529045 w 2383971"/>
                <a:gd name="connsiteY45" fmla="*/ 146957 h 852352"/>
                <a:gd name="connsiteX46" fmla="*/ 568234 w 2383971"/>
                <a:gd name="connsiteY46" fmla="*/ 137160 h 852352"/>
                <a:gd name="connsiteX47" fmla="*/ 587828 w 2383971"/>
                <a:gd name="connsiteY47" fmla="*/ 127363 h 852352"/>
                <a:gd name="connsiteX48" fmla="*/ 600891 w 2383971"/>
                <a:gd name="connsiteY48" fmla="*/ 120832 h 852352"/>
                <a:gd name="connsiteX49" fmla="*/ 627017 w 2383971"/>
                <a:gd name="connsiteY49" fmla="*/ 117566 h 852352"/>
                <a:gd name="connsiteX50" fmla="*/ 649877 w 2383971"/>
                <a:gd name="connsiteY50" fmla="*/ 107769 h 852352"/>
                <a:gd name="connsiteX51" fmla="*/ 666205 w 2383971"/>
                <a:gd name="connsiteY51" fmla="*/ 101237 h 852352"/>
                <a:gd name="connsiteX52" fmla="*/ 679268 w 2383971"/>
                <a:gd name="connsiteY52" fmla="*/ 97972 h 852352"/>
                <a:gd name="connsiteX53" fmla="*/ 695597 w 2383971"/>
                <a:gd name="connsiteY53" fmla="*/ 88175 h 852352"/>
                <a:gd name="connsiteX54" fmla="*/ 705394 w 2383971"/>
                <a:gd name="connsiteY54" fmla="*/ 81643 h 852352"/>
                <a:gd name="connsiteX55" fmla="*/ 724988 w 2383971"/>
                <a:gd name="connsiteY55" fmla="*/ 71846 h 852352"/>
                <a:gd name="connsiteX56" fmla="*/ 728254 w 2383971"/>
                <a:gd name="connsiteY56" fmla="*/ 62049 h 852352"/>
                <a:gd name="connsiteX57" fmla="*/ 738051 w 2383971"/>
                <a:gd name="connsiteY57" fmla="*/ 58783 h 852352"/>
                <a:gd name="connsiteX58" fmla="*/ 757645 w 2383971"/>
                <a:gd name="connsiteY58" fmla="*/ 48986 h 852352"/>
                <a:gd name="connsiteX59" fmla="*/ 777240 w 2383971"/>
                <a:gd name="connsiteY59" fmla="*/ 39189 h 852352"/>
                <a:gd name="connsiteX60" fmla="*/ 783771 w 2383971"/>
                <a:gd name="connsiteY60" fmla="*/ 32657 h 852352"/>
                <a:gd name="connsiteX61" fmla="*/ 796834 w 2383971"/>
                <a:gd name="connsiteY61" fmla="*/ 29392 h 852352"/>
                <a:gd name="connsiteX62" fmla="*/ 813162 w 2383971"/>
                <a:gd name="connsiteY62" fmla="*/ 22860 h 852352"/>
                <a:gd name="connsiteX63" fmla="*/ 845820 w 2383971"/>
                <a:gd name="connsiteY63" fmla="*/ 13063 h 852352"/>
                <a:gd name="connsiteX64" fmla="*/ 894805 w 2383971"/>
                <a:gd name="connsiteY64" fmla="*/ 9797 h 852352"/>
                <a:gd name="connsiteX65" fmla="*/ 950322 w 2383971"/>
                <a:gd name="connsiteY65" fmla="*/ 0 h 852352"/>
                <a:gd name="connsiteX66" fmla="*/ 960120 w 2383971"/>
                <a:gd name="connsiteY66" fmla="*/ 3266 h 852352"/>
                <a:gd name="connsiteX67" fmla="*/ 979714 w 2383971"/>
                <a:gd name="connsiteY67" fmla="*/ 0 h 852352"/>
                <a:gd name="connsiteX68" fmla="*/ 999308 w 2383971"/>
                <a:gd name="connsiteY68" fmla="*/ 0 h 852352"/>
                <a:gd name="connsiteX69" fmla="*/ 1090748 w 2383971"/>
                <a:gd name="connsiteY69" fmla="*/ 3266 h 852352"/>
                <a:gd name="connsiteX70" fmla="*/ 1120140 w 2383971"/>
                <a:gd name="connsiteY70" fmla="*/ 6532 h 852352"/>
                <a:gd name="connsiteX71" fmla="*/ 1129937 w 2383971"/>
                <a:gd name="connsiteY71" fmla="*/ 13063 h 852352"/>
                <a:gd name="connsiteX72" fmla="*/ 1149531 w 2383971"/>
                <a:gd name="connsiteY72" fmla="*/ 16329 h 852352"/>
                <a:gd name="connsiteX73" fmla="*/ 1165860 w 2383971"/>
                <a:gd name="connsiteY73" fmla="*/ 22860 h 852352"/>
                <a:gd name="connsiteX74" fmla="*/ 1175657 w 2383971"/>
                <a:gd name="connsiteY74" fmla="*/ 26126 h 852352"/>
                <a:gd name="connsiteX75" fmla="*/ 1188720 w 2383971"/>
                <a:gd name="connsiteY75" fmla="*/ 32657 h 852352"/>
                <a:gd name="connsiteX76" fmla="*/ 1205048 w 2383971"/>
                <a:gd name="connsiteY76" fmla="*/ 35923 h 852352"/>
                <a:gd name="connsiteX77" fmla="*/ 1214845 w 2383971"/>
                <a:gd name="connsiteY77" fmla="*/ 42455 h 852352"/>
                <a:gd name="connsiteX78" fmla="*/ 1227908 w 2383971"/>
                <a:gd name="connsiteY78" fmla="*/ 45720 h 852352"/>
                <a:gd name="connsiteX79" fmla="*/ 1244237 w 2383971"/>
                <a:gd name="connsiteY79" fmla="*/ 52252 h 852352"/>
                <a:gd name="connsiteX80" fmla="*/ 1267097 w 2383971"/>
                <a:gd name="connsiteY80" fmla="*/ 62049 h 852352"/>
                <a:gd name="connsiteX81" fmla="*/ 1276894 w 2383971"/>
                <a:gd name="connsiteY81" fmla="*/ 71846 h 852352"/>
                <a:gd name="connsiteX82" fmla="*/ 1286691 w 2383971"/>
                <a:gd name="connsiteY82" fmla="*/ 75112 h 852352"/>
                <a:gd name="connsiteX83" fmla="*/ 1296488 w 2383971"/>
                <a:gd name="connsiteY83" fmla="*/ 81643 h 852352"/>
                <a:gd name="connsiteX84" fmla="*/ 1306285 w 2383971"/>
                <a:gd name="connsiteY84" fmla="*/ 84909 h 852352"/>
                <a:gd name="connsiteX85" fmla="*/ 1316082 w 2383971"/>
                <a:gd name="connsiteY85" fmla="*/ 91440 h 852352"/>
                <a:gd name="connsiteX86" fmla="*/ 1325880 w 2383971"/>
                <a:gd name="connsiteY86" fmla="*/ 101237 h 852352"/>
                <a:gd name="connsiteX87" fmla="*/ 1342208 w 2383971"/>
                <a:gd name="connsiteY87" fmla="*/ 104503 h 852352"/>
                <a:gd name="connsiteX88" fmla="*/ 1365068 w 2383971"/>
                <a:gd name="connsiteY88" fmla="*/ 114300 h 852352"/>
                <a:gd name="connsiteX89" fmla="*/ 1381397 w 2383971"/>
                <a:gd name="connsiteY89" fmla="*/ 120832 h 852352"/>
                <a:gd name="connsiteX90" fmla="*/ 1394460 w 2383971"/>
                <a:gd name="connsiteY90" fmla="*/ 124097 h 852352"/>
                <a:gd name="connsiteX91" fmla="*/ 1430382 w 2383971"/>
                <a:gd name="connsiteY91" fmla="*/ 140426 h 852352"/>
                <a:gd name="connsiteX92" fmla="*/ 1449977 w 2383971"/>
                <a:gd name="connsiteY92" fmla="*/ 143692 h 852352"/>
                <a:gd name="connsiteX93" fmla="*/ 1482634 w 2383971"/>
                <a:gd name="connsiteY93" fmla="*/ 153489 h 852352"/>
                <a:gd name="connsiteX94" fmla="*/ 1492431 w 2383971"/>
                <a:gd name="connsiteY94" fmla="*/ 160020 h 852352"/>
                <a:gd name="connsiteX95" fmla="*/ 1512025 w 2383971"/>
                <a:gd name="connsiteY95" fmla="*/ 169817 h 852352"/>
                <a:gd name="connsiteX96" fmla="*/ 1521822 w 2383971"/>
                <a:gd name="connsiteY96" fmla="*/ 179615 h 852352"/>
                <a:gd name="connsiteX97" fmla="*/ 1557745 w 2383971"/>
                <a:gd name="connsiteY97" fmla="*/ 192677 h 852352"/>
                <a:gd name="connsiteX98" fmla="*/ 1570808 w 2383971"/>
                <a:gd name="connsiteY98" fmla="*/ 199209 h 852352"/>
                <a:gd name="connsiteX99" fmla="*/ 1580605 w 2383971"/>
                <a:gd name="connsiteY99" fmla="*/ 202475 h 852352"/>
                <a:gd name="connsiteX100" fmla="*/ 1590402 w 2383971"/>
                <a:gd name="connsiteY100" fmla="*/ 209006 h 852352"/>
                <a:gd name="connsiteX101" fmla="*/ 1600200 w 2383971"/>
                <a:gd name="connsiteY101" fmla="*/ 212272 h 852352"/>
                <a:gd name="connsiteX102" fmla="*/ 1609997 w 2383971"/>
                <a:gd name="connsiteY102" fmla="*/ 218803 h 852352"/>
                <a:gd name="connsiteX103" fmla="*/ 1619794 w 2383971"/>
                <a:gd name="connsiteY103" fmla="*/ 222069 h 852352"/>
                <a:gd name="connsiteX104" fmla="*/ 1636122 w 2383971"/>
                <a:gd name="connsiteY104" fmla="*/ 231866 h 852352"/>
                <a:gd name="connsiteX105" fmla="*/ 1645920 w 2383971"/>
                <a:gd name="connsiteY105" fmla="*/ 238397 h 852352"/>
                <a:gd name="connsiteX106" fmla="*/ 1655717 w 2383971"/>
                <a:gd name="connsiteY106" fmla="*/ 241663 h 852352"/>
                <a:gd name="connsiteX107" fmla="*/ 1675311 w 2383971"/>
                <a:gd name="connsiteY107" fmla="*/ 251460 h 852352"/>
                <a:gd name="connsiteX108" fmla="*/ 1685108 w 2383971"/>
                <a:gd name="connsiteY108" fmla="*/ 257992 h 852352"/>
                <a:gd name="connsiteX109" fmla="*/ 1694905 w 2383971"/>
                <a:gd name="connsiteY109" fmla="*/ 261257 h 852352"/>
                <a:gd name="connsiteX110" fmla="*/ 1707968 w 2383971"/>
                <a:gd name="connsiteY110" fmla="*/ 271055 h 852352"/>
                <a:gd name="connsiteX111" fmla="*/ 1714500 w 2383971"/>
                <a:gd name="connsiteY111" fmla="*/ 277586 h 852352"/>
                <a:gd name="connsiteX112" fmla="*/ 1724297 w 2383971"/>
                <a:gd name="connsiteY112" fmla="*/ 280852 h 852352"/>
                <a:gd name="connsiteX113" fmla="*/ 1753688 w 2383971"/>
                <a:gd name="connsiteY113" fmla="*/ 297180 h 852352"/>
                <a:gd name="connsiteX114" fmla="*/ 1776548 w 2383971"/>
                <a:gd name="connsiteY114" fmla="*/ 310243 h 852352"/>
                <a:gd name="connsiteX115" fmla="*/ 1796142 w 2383971"/>
                <a:gd name="connsiteY115" fmla="*/ 320040 h 852352"/>
                <a:gd name="connsiteX116" fmla="*/ 1802674 w 2383971"/>
                <a:gd name="connsiteY116" fmla="*/ 326572 h 852352"/>
                <a:gd name="connsiteX117" fmla="*/ 1812471 w 2383971"/>
                <a:gd name="connsiteY117" fmla="*/ 329837 h 852352"/>
                <a:gd name="connsiteX118" fmla="*/ 1822268 w 2383971"/>
                <a:gd name="connsiteY118" fmla="*/ 336369 h 852352"/>
                <a:gd name="connsiteX119" fmla="*/ 1832065 w 2383971"/>
                <a:gd name="connsiteY119" fmla="*/ 339635 h 852352"/>
                <a:gd name="connsiteX120" fmla="*/ 1845128 w 2383971"/>
                <a:gd name="connsiteY120" fmla="*/ 355963 h 852352"/>
                <a:gd name="connsiteX121" fmla="*/ 1871254 w 2383971"/>
                <a:gd name="connsiteY121" fmla="*/ 375557 h 852352"/>
                <a:gd name="connsiteX122" fmla="*/ 1881051 w 2383971"/>
                <a:gd name="connsiteY122" fmla="*/ 378823 h 852352"/>
                <a:gd name="connsiteX123" fmla="*/ 1900645 w 2383971"/>
                <a:gd name="connsiteY123" fmla="*/ 395152 h 852352"/>
                <a:gd name="connsiteX124" fmla="*/ 1910442 w 2383971"/>
                <a:gd name="connsiteY124" fmla="*/ 404949 h 852352"/>
                <a:gd name="connsiteX125" fmla="*/ 1923505 w 2383971"/>
                <a:gd name="connsiteY125" fmla="*/ 414746 h 852352"/>
                <a:gd name="connsiteX126" fmla="*/ 1943100 w 2383971"/>
                <a:gd name="connsiteY126" fmla="*/ 427809 h 852352"/>
                <a:gd name="connsiteX127" fmla="*/ 1962694 w 2383971"/>
                <a:gd name="connsiteY127" fmla="*/ 444137 h 852352"/>
                <a:gd name="connsiteX128" fmla="*/ 1982288 w 2383971"/>
                <a:gd name="connsiteY128" fmla="*/ 457200 h 852352"/>
                <a:gd name="connsiteX129" fmla="*/ 1998617 w 2383971"/>
                <a:gd name="connsiteY129" fmla="*/ 466997 h 852352"/>
                <a:gd name="connsiteX130" fmla="*/ 2008414 w 2383971"/>
                <a:gd name="connsiteY130" fmla="*/ 476795 h 852352"/>
                <a:gd name="connsiteX131" fmla="*/ 2018211 w 2383971"/>
                <a:gd name="connsiteY131" fmla="*/ 483326 h 852352"/>
                <a:gd name="connsiteX132" fmla="*/ 2057400 w 2383971"/>
                <a:gd name="connsiteY132" fmla="*/ 515983 h 852352"/>
                <a:gd name="connsiteX133" fmla="*/ 2076994 w 2383971"/>
                <a:gd name="connsiteY133" fmla="*/ 532312 h 852352"/>
                <a:gd name="connsiteX134" fmla="*/ 2086791 w 2383971"/>
                <a:gd name="connsiteY134" fmla="*/ 535577 h 852352"/>
                <a:gd name="connsiteX135" fmla="*/ 2096588 w 2383971"/>
                <a:gd name="connsiteY135" fmla="*/ 545375 h 852352"/>
                <a:gd name="connsiteX136" fmla="*/ 2119448 w 2383971"/>
                <a:gd name="connsiteY136" fmla="*/ 571500 h 852352"/>
                <a:gd name="connsiteX137" fmla="*/ 2135777 w 2383971"/>
                <a:gd name="connsiteY137" fmla="*/ 581297 h 852352"/>
                <a:gd name="connsiteX138" fmla="*/ 2168434 w 2383971"/>
                <a:gd name="connsiteY138" fmla="*/ 604157 h 852352"/>
                <a:gd name="connsiteX139" fmla="*/ 2188028 w 2383971"/>
                <a:gd name="connsiteY139" fmla="*/ 623752 h 852352"/>
                <a:gd name="connsiteX140" fmla="*/ 2194560 w 2383971"/>
                <a:gd name="connsiteY140" fmla="*/ 633549 h 852352"/>
                <a:gd name="connsiteX141" fmla="*/ 2204357 w 2383971"/>
                <a:gd name="connsiteY141" fmla="*/ 640080 h 852352"/>
                <a:gd name="connsiteX142" fmla="*/ 2233748 w 2383971"/>
                <a:gd name="connsiteY142" fmla="*/ 662940 h 852352"/>
                <a:gd name="connsiteX143" fmla="*/ 2243545 w 2383971"/>
                <a:gd name="connsiteY143" fmla="*/ 679269 h 852352"/>
                <a:gd name="connsiteX144" fmla="*/ 2263140 w 2383971"/>
                <a:gd name="connsiteY144" fmla="*/ 698863 h 852352"/>
                <a:gd name="connsiteX145" fmla="*/ 2272937 w 2383971"/>
                <a:gd name="connsiteY145" fmla="*/ 718457 h 852352"/>
                <a:gd name="connsiteX146" fmla="*/ 2282734 w 2383971"/>
                <a:gd name="connsiteY146" fmla="*/ 721723 h 852352"/>
                <a:gd name="connsiteX147" fmla="*/ 2292531 w 2383971"/>
                <a:gd name="connsiteY147" fmla="*/ 731520 h 852352"/>
                <a:gd name="connsiteX148" fmla="*/ 2302328 w 2383971"/>
                <a:gd name="connsiteY148" fmla="*/ 747849 h 852352"/>
                <a:gd name="connsiteX149" fmla="*/ 2312125 w 2383971"/>
                <a:gd name="connsiteY149" fmla="*/ 767443 h 852352"/>
                <a:gd name="connsiteX150" fmla="*/ 2321922 w 2383971"/>
                <a:gd name="connsiteY150" fmla="*/ 770709 h 852352"/>
                <a:gd name="connsiteX151" fmla="*/ 2351314 w 2383971"/>
                <a:gd name="connsiteY151" fmla="*/ 806632 h 852352"/>
                <a:gd name="connsiteX152" fmla="*/ 2361111 w 2383971"/>
                <a:gd name="connsiteY152" fmla="*/ 816429 h 852352"/>
                <a:gd name="connsiteX153" fmla="*/ 2370908 w 2383971"/>
                <a:gd name="connsiteY153" fmla="*/ 829492 h 852352"/>
                <a:gd name="connsiteX154" fmla="*/ 2374174 w 2383971"/>
                <a:gd name="connsiteY154" fmla="*/ 839289 h 852352"/>
                <a:gd name="connsiteX155" fmla="*/ 2383971 w 2383971"/>
                <a:gd name="connsiteY155" fmla="*/ 852352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2383971" h="852352">
                  <a:moveTo>
                    <a:pt x="0" y="493123"/>
                  </a:moveTo>
                  <a:cubicBezTo>
                    <a:pt x="1830" y="505935"/>
                    <a:pt x="-1430" y="515779"/>
                    <a:pt x="9797" y="522515"/>
                  </a:cubicBezTo>
                  <a:cubicBezTo>
                    <a:pt x="12749" y="524286"/>
                    <a:pt x="16328" y="524692"/>
                    <a:pt x="19594" y="525780"/>
                  </a:cubicBezTo>
                  <a:cubicBezTo>
                    <a:pt x="39188" y="524692"/>
                    <a:pt x="58841" y="524375"/>
                    <a:pt x="78377" y="522515"/>
                  </a:cubicBezTo>
                  <a:cubicBezTo>
                    <a:pt x="88517" y="521549"/>
                    <a:pt x="89164" y="517120"/>
                    <a:pt x="97971" y="512717"/>
                  </a:cubicBezTo>
                  <a:cubicBezTo>
                    <a:pt x="101050" y="511178"/>
                    <a:pt x="104502" y="510540"/>
                    <a:pt x="107768" y="509452"/>
                  </a:cubicBezTo>
                  <a:cubicBezTo>
                    <a:pt x="111034" y="507275"/>
                    <a:pt x="114054" y="504675"/>
                    <a:pt x="117565" y="502920"/>
                  </a:cubicBezTo>
                  <a:cubicBezTo>
                    <a:pt x="120644" y="501381"/>
                    <a:pt x="124498" y="501564"/>
                    <a:pt x="127362" y="499655"/>
                  </a:cubicBezTo>
                  <a:cubicBezTo>
                    <a:pt x="131205" y="497093"/>
                    <a:pt x="133612" y="492814"/>
                    <a:pt x="137160" y="489857"/>
                  </a:cubicBezTo>
                  <a:cubicBezTo>
                    <a:pt x="145600" y="482824"/>
                    <a:pt x="146936" y="483333"/>
                    <a:pt x="156754" y="480060"/>
                  </a:cubicBezTo>
                  <a:cubicBezTo>
                    <a:pt x="163977" y="472837"/>
                    <a:pt x="167254" y="468279"/>
                    <a:pt x="176348" y="463732"/>
                  </a:cubicBezTo>
                  <a:cubicBezTo>
                    <a:pt x="179427" y="462193"/>
                    <a:pt x="182879" y="461555"/>
                    <a:pt x="186145" y="460466"/>
                  </a:cubicBezTo>
                  <a:cubicBezTo>
                    <a:pt x="189411" y="457200"/>
                    <a:pt x="192394" y="453626"/>
                    <a:pt x="195942" y="450669"/>
                  </a:cubicBezTo>
                  <a:cubicBezTo>
                    <a:pt x="223222" y="427936"/>
                    <a:pt x="186917" y="462960"/>
                    <a:pt x="215537" y="434340"/>
                  </a:cubicBezTo>
                  <a:cubicBezTo>
                    <a:pt x="216625" y="431074"/>
                    <a:pt x="216893" y="427407"/>
                    <a:pt x="218802" y="424543"/>
                  </a:cubicBezTo>
                  <a:cubicBezTo>
                    <a:pt x="225791" y="414060"/>
                    <a:pt x="228126" y="414904"/>
                    <a:pt x="238397" y="411480"/>
                  </a:cubicBezTo>
                  <a:cubicBezTo>
                    <a:pt x="240574" y="408214"/>
                    <a:pt x="242153" y="404458"/>
                    <a:pt x="244928" y="401683"/>
                  </a:cubicBezTo>
                  <a:cubicBezTo>
                    <a:pt x="254284" y="392327"/>
                    <a:pt x="253900" y="397197"/>
                    <a:pt x="264522" y="391886"/>
                  </a:cubicBezTo>
                  <a:cubicBezTo>
                    <a:pt x="268033" y="390131"/>
                    <a:pt x="271054" y="387532"/>
                    <a:pt x="274320" y="385355"/>
                  </a:cubicBezTo>
                  <a:cubicBezTo>
                    <a:pt x="275408" y="382089"/>
                    <a:pt x="275676" y="378421"/>
                    <a:pt x="277585" y="375557"/>
                  </a:cubicBezTo>
                  <a:cubicBezTo>
                    <a:pt x="284574" y="365073"/>
                    <a:pt x="286908" y="365918"/>
                    <a:pt x="297180" y="362495"/>
                  </a:cubicBezTo>
                  <a:lnTo>
                    <a:pt x="313508" y="346166"/>
                  </a:lnTo>
                  <a:lnTo>
                    <a:pt x="323305" y="336369"/>
                  </a:lnTo>
                  <a:cubicBezTo>
                    <a:pt x="330431" y="314994"/>
                    <a:pt x="320534" y="335973"/>
                    <a:pt x="336368" y="323306"/>
                  </a:cubicBezTo>
                  <a:cubicBezTo>
                    <a:pt x="339433" y="320854"/>
                    <a:pt x="340125" y="316284"/>
                    <a:pt x="342900" y="313509"/>
                  </a:cubicBezTo>
                  <a:cubicBezTo>
                    <a:pt x="345675" y="310734"/>
                    <a:pt x="349431" y="309154"/>
                    <a:pt x="352697" y="306977"/>
                  </a:cubicBezTo>
                  <a:cubicBezTo>
                    <a:pt x="353785" y="303711"/>
                    <a:pt x="353528" y="299614"/>
                    <a:pt x="355962" y="297180"/>
                  </a:cubicBezTo>
                  <a:cubicBezTo>
                    <a:pt x="358396" y="294746"/>
                    <a:pt x="362808" y="295686"/>
                    <a:pt x="365760" y="293915"/>
                  </a:cubicBezTo>
                  <a:cubicBezTo>
                    <a:pt x="368400" y="292331"/>
                    <a:pt x="369651" y="288967"/>
                    <a:pt x="372291" y="287383"/>
                  </a:cubicBezTo>
                  <a:cubicBezTo>
                    <a:pt x="375243" y="285612"/>
                    <a:pt x="379009" y="285656"/>
                    <a:pt x="382088" y="284117"/>
                  </a:cubicBezTo>
                  <a:cubicBezTo>
                    <a:pt x="385598" y="282362"/>
                    <a:pt x="388619" y="279763"/>
                    <a:pt x="391885" y="277586"/>
                  </a:cubicBezTo>
                  <a:cubicBezTo>
                    <a:pt x="392974" y="274320"/>
                    <a:pt x="392717" y="270223"/>
                    <a:pt x="395151" y="267789"/>
                  </a:cubicBezTo>
                  <a:cubicBezTo>
                    <a:pt x="397585" y="265355"/>
                    <a:pt x="401996" y="266294"/>
                    <a:pt x="404948" y="264523"/>
                  </a:cubicBezTo>
                  <a:cubicBezTo>
                    <a:pt x="427362" y="251075"/>
                    <a:pt x="393524" y="263978"/>
                    <a:pt x="421277" y="254726"/>
                  </a:cubicBezTo>
                  <a:cubicBezTo>
                    <a:pt x="422365" y="251460"/>
                    <a:pt x="422392" y="247617"/>
                    <a:pt x="424542" y="244929"/>
                  </a:cubicBezTo>
                  <a:cubicBezTo>
                    <a:pt x="429147" y="239173"/>
                    <a:pt x="437682" y="237283"/>
                    <a:pt x="444137" y="235132"/>
                  </a:cubicBezTo>
                  <a:cubicBezTo>
                    <a:pt x="446314" y="232955"/>
                    <a:pt x="449084" y="231240"/>
                    <a:pt x="450668" y="228600"/>
                  </a:cubicBezTo>
                  <a:cubicBezTo>
                    <a:pt x="452439" y="225648"/>
                    <a:pt x="451500" y="221237"/>
                    <a:pt x="453934" y="218803"/>
                  </a:cubicBezTo>
                  <a:cubicBezTo>
                    <a:pt x="456368" y="216369"/>
                    <a:pt x="460465" y="216626"/>
                    <a:pt x="463731" y="215537"/>
                  </a:cubicBezTo>
                  <a:cubicBezTo>
                    <a:pt x="465908" y="212271"/>
                    <a:pt x="467749" y="208755"/>
                    <a:pt x="470262" y="205740"/>
                  </a:cubicBezTo>
                  <a:cubicBezTo>
                    <a:pt x="473219" y="202192"/>
                    <a:pt x="477498" y="199786"/>
                    <a:pt x="480060" y="195943"/>
                  </a:cubicBezTo>
                  <a:cubicBezTo>
                    <a:pt x="481969" y="193079"/>
                    <a:pt x="481554" y="189098"/>
                    <a:pt x="483325" y="186146"/>
                  </a:cubicBezTo>
                  <a:cubicBezTo>
                    <a:pt x="487807" y="178676"/>
                    <a:pt x="491949" y="178917"/>
                    <a:pt x="499654" y="176349"/>
                  </a:cubicBezTo>
                  <a:cubicBezTo>
                    <a:pt x="500743" y="173083"/>
                    <a:pt x="501149" y="169504"/>
                    <a:pt x="502920" y="166552"/>
                  </a:cubicBezTo>
                  <a:cubicBezTo>
                    <a:pt x="504504" y="163912"/>
                    <a:pt x="506988" y="161867"/>
                    <a:pt x="509451" y="160020"/>
                  </a:cubicBezTo>
                  <a:cubicBezTo>
                    <a:pt x="515731" y="155310"/>
                    <a:pt x="521918" y="150246"/>
                    <a:pt x="529045" y="146957"/>
                  </a:cubicBezTo>
                  <a:cubicBezTo>
                    <a:pt x="538283" y="142693"/>
                    <a:pt x="557413" y="139324"/>
                    <a:pt x="568234" y="137160"/>
                  </a:cubicBezTo>
                  <a:cubicBezTo>
                    <a:pt x="587059" y="124610"/>
                    <a:pt x="568901" y="135474"/>
                    <a:pt x="587828" y="127363"/>
                  </a:cubicBezTo>
                  <a:cubicBezTo>
                    <a:pt x="592303" y="125445"/>
                    <a:pt x="596168" y="122013"/>
                    <a:pt x="600891" y="120832"/>
                  </a:cubicBezTo>
                  <a:cubicBezTo>
                    <a:pt x="609405" y="118703"/>
                    <a:pt x="618308" y="118655"/>
                    <a:pt x="627017" y="117566"/>
                  </a:cubicBezTo>
                  <a:cubicBezTo>
                    <a:pt x="649960" y="106095"/>
                    <a:pt x="630652" y="114979"/>
                    <a:pt x="649877" y="107769"/>
                  </a:cubicBezTo>
                  <a:cubicBezTo>
                    <a:pt x="655366" y="105710"/>
                    <a:pt x="660644" y="103091"/>
                    <a:pt x="666205" y="101237"/>
                  </a:cubicBezTo>
                  <a:cubicBezTo>
                    <a:pt x="670463" y="99818"/>
                    <a:pt x="674914" y="99060"/>
                    <a:pt x="679268" y="97972"/>
                  </a:cubicBezTo>
                  <a:cubicBezTo>
                    <a:pt x="692028" y="85212"/>
                    <a:pt x="678638" y="96655"/>
                    <a:pt x="695597" y="88175"/>
                  </a:cubicBezTo>
                  <a:cubicBezTo>
                    <a:pt x="699108" y="86420"/>
                    <a:pt x="701883" y="83398"/>
                    <a:pt x="705394" y="81643"/>
                  </a:cubicBezTo>
                  <a:cubicBezTo>
                    <a:pt x="732443" y="68117"/>
                    <a:pt x="696902" y="90569"/>
                    <a:pt x="724988" y="71846"/>
                  </a:cubicBezTo>
                  <a:cubicBezTo>
                    <a:pt x="726077" y="68580"/>
                    <a:pt x="725820" y="64483"/>
                    <a:pt x="728254" y="62049"/>
                  </a:cubicBezTo>
                  <a:cubicBezTo>
                    <a:pt x="730688" y="59615"/>
                    <a:pt x="734972" y="60322"/>
                    <a:pt x="738051" y="58783"/>
                  </a:cubicBezTo>
                  <a:cubicBezTo>
                    <a:pt x="763374" y="46122"/>
                    <a:pt x="733020" y="57195"/>
                    <a:pt x="757645" y="48986"/>
                  </a:cubicBezTo>
                  <a:cubicBezTo>
                    <a:pt x="772859" y="33774"/>
                    <a:pt x="753161" y="51230"/>
                    <a:pt x="777240" y="39189"/>
                  </a:cubicBezTo>
                  <a:cubicBezTo>
                    <a:pt x="779994" y="37812"/>
                    <a:pt x="781017" y="34034"/>
                    <a:pt x="783771" y="32657"/>
                  </a:cubicBezTo>
                  <a:cubicBezTo>
                    <a:pt x="787785" y="30650"/>
                    <a:pt x="792576" y="30811"/>
                    <a:pt x="796834" y="29392"/>
                  </a:cubicBezTo>
                  <a:cubicBezTo>
                    <a:pt x="802395" y="27538"/>
                    <a:pt x="807673" y="24918"/>
                    <a:pt x="813162" y="22860"/>
                  </a:cubicBezTo>
                  <a:cubicBezTo>
                    <a:pt x="820332" y="20171"/>
                    <a:pt x="843008" y="13447"/>
                    <a:pt x="845820" y="13063"/>
                  </a:cubicBezTo>
                  <a:cubicBezTo>
                    <a:pt x="862034" y="10852"/>
                    <a:pt x="878477" y="10886"/>
                    <a:pt x="894805" y="9797"/>
                  </a:cubicBezTo>
                  <a:cubicBezTo>
                    <a:pt x="919124" y="1691"/>
                    <a:pt x="919213" y="0"/>
                    <a:pt x="950322" y="0"/>
                  </a:cubicBezTo>
                  <a:cubicBezTo>
                    <a:pt x="953765" y="0"/>
                    <a:pt x="956854" y="2177"/>
                    <a:pt x="960120" y="3266"/>
                  </a:cubicBezTo>
                  <a:cubicBezTo>
                    <a:pt x="966651" y="2177"/>
                    <a:pt x="973093" y="0"/>
                    <a:pt x="979714" y="0"/>
                  </a:cubicBezTo>
                  <a:cubicBezTo>
                    <a:pt x="1005839" y="0"/>
                    <a:pt x="973183" y="8709"/>
                    <a:pt x="999308" y="0"/>
                  </a:cubicBezTo>
                  <a:lnTo>
                    <a:pt x="1090748" y="3266"/>
                  </a:lnTo>
                  <a:cubicBezTo>
                    <a:pt x="1100591" y="3798"/>
                    <a:pt x="1110577" y="4141"/>
                    <a:pt x="1120140" y="6532"/>
                  </a:cubicBezTo>
                  <a:cubicBezTo>
                    <a:pt x="1123948" y="7484"/>
                    <a:pt x="1126214" y="11822"/>
                    <a:pt x="1129937" y="13063"/>
                  </a:cubicBezTo>
                  <a:cubicBezTo>
                    <a:pt x="1136219" y="15157"/>
                    <a:pt x="1143000" y="15240"/>
                    <a:pt x="1149531" y="16329"/>
                  </a:cubicBezTo>
                  <a:cubicBezTo>
                    <a:pt x="1154974" y="18506"/>
                    <a:pt x="1160371" y="20802"/>
                    <a:pt x="1165860" y="22860"/>
                  </a:cubicBezTo>
                  <a:cubicBezTo>
                    <a:pt x="1169083" y="24069"/>
                    <a:pt x="1172493" y="24770"/>
                    <a:pt x="1175657" y="26126"/>
                  </a:cubicBezTo>
                  <a:cubicBezTo>
                    <a:pt x="1180132" y="28044"/>
                    <a:pt x="1184102" y="31118"/>
                    <a:pt x="1188720" y="32657"/>
                  </a:cubicBezTo>
                  <a:cubicBezTo>
                    <a:pt x="1193986" y="34412"/>
                    <a:pt x="1199605" y="34834"/>
                    <a:pt x="1205048" y="35923"/>
                  </a:cubicBezTo>
                  <a:cubicBezTo>
                    <a:pt x="1208314" y="38100"/>
                    <a:pt x="1211237" y="40909"/>
                    <a:pt x="1214845" y="42455"/>
                  </a:cubicBezTo>
                  <a:cubicBezTo>
                    <a:pt x="1218970" y="44223"/>
                    <a:pt x="1223650" y="44301"/>
                    <a:pt x="1227908" y="45720"/>
                  </a:cubicBezTo>
                  <a:cubicBezTo>
                    <a:pt x="1233470" y="47574"/>
                    <a:pt x="1238748" y="50194"/>
                    <a:pt x="1244237" y="52252"/>
                  </a:cubicBezTo>
                  <a:cubicBezTo>
                    <a:pt x="1253218" y="55620"/>
                    <a:pt x="1258641" y="56009"/>
                    <a:pt x="1267097" y="62049"/>
                  </a:cubicBezTo>
                  <a:cubicBezTo>
                    <a:pt x="1270855" y="64733"/>
                    <a:pt x="1273051" y="69284"/>
                    <a:pt x="1276894" y="71846"/>
                  </a:cubicBezTo>
                  <a:cubicBezTo>
                    <a:pt x="1279758" y="73756"/>
                    <a:pt x="1283612" y="73573"/>
                    <a:pt x="1286691" y="75112"/>
                  </a:cubicBezTo>
                  <a:cubicBezTo>
                    <a:pt x="1290201" y="76867"/>
                    <a:pt x="1292978" y="79888"/>
                    <a:pt x="1296488" y="81643"/>
                  </a:cubicBezTo>
                  <a:cubicBezTo>
                    <a:pt x="1299567" y="83182"/>
                    <a:pt x="1303206" y="83370"/>
                    <a:pt x="1306285" y="84909"/>
                  </a:cubicBezTo>
                  <a:cubicBezTo>
                    <a:pt x="1309795" y="86664"/>
                    <a:pt x="1313067" y="88928"/>
                    <a:pt x="1316082" y="91440"/>
                  </a:cubicBezTo>
                  <a:cubicBezTo>
                    <a:pt x="1319630" y="94397"/>
                    <a:pt x="1321749" y="99172"/>
                    <a:pt x="1325880" y="101237"/>
                  </a:cubicBezTo>
                  <a:cubicBezTo>
                    <a:pt x="1330844" y="103719"/>
                    <a:pt x="1336765" y="103414"/>
                    <a:pt x="1342208" y="104503"/>
                  </a:cubicBezTo>
                  <a:cubicBezTo>
                    <a:pt x="1365153" y="115976"/>
                    <a:pt x="1345842" y="107091"/>
                    <a:pt x="1365068" y="114300"/>
                  </a:cubicBezTo>
                  <a:cubicBezTo>
                    <a:pt x="1370557" y="116358"/>
                    <a:pt x="1375835" y="118978"/>
                    <a:pt x="1381397" y="120832"/>
                  </a:cubicBezTo>
                  <a:cubicBezTo>
                    <a:pt x="1385655" y="122251"/>
                    <a:pt x="1390106" y="123009"/>
                    <a:pt x="1394460" y="124097"/>
                  </a:cubicBezTo>
                  <a:cubicBezTo>
                    <a:pt x="1403181" y="128458"/>
                    <a:pt x="1420210" y="137652"/>
                    <a:pt x="1430382" y="140426"/>
                  </a:cubicBezTo>
                  <a:cubicBezTo>
                    <a:pt x="1436770" y="142168"/>
                    <a:pt x="1443445" y="142603"/>
                    <a:pt x="1449977" y="143692"/>
                  </a:cubicBezTo>
                  <a:cubicBezTo>
                    <a:pt x="1486901" y="162153"/>
                    <a:pt x="1433839" y="137224"/>
                    <a:pt x="1482634" y="153489"/>
                  </a:cubicBezTo>
                  <a:cubicBezTo>
                    <a:pt x="1486357" y="154730"/>
                    <a:pt x="1488921" y="158265"/>
                    <a:pt x="1492431" y="160020"/>
                  </a:cubicBezTo>
                  <a:cubicBezTo>
                    <a:pt x="1507155" y="167382"/>
                    <a:pt x="1497991" y="158122"/>
                    <a:pt x="1512025" y="169817"/>
                  </a:cubicBezTo>
                  <a:cubicBezTo>
                    <a:pt x="1515573" y="172774"/>
                    <a:pt x="1517767" y="177403"/>
                    <a:pt x="1521822" y="179615"/>
                  </a:cubicBezTo>
                  <a:cubicBezTo>
                    <a:pt x="1549386" y="194650"/>
                    <a:pt x="1539785" y="184980"/>
                    <a:pt x="1557745" y="192677"/>
                  </a:cubicBezTo>
                  <a:cubicBezTo>
                    <a:pt x="1562220" y="194595"/>
                    <a:pt x="1566333" y="197291"/>
                    <a:pt x="1570808" y="199209"/>
                  </a:cubicBezTo>
                  <a:cubicBezTo>
                    <a:pt x="1573972" y="200565"/>
                    <a:pt x="1577526" y="200936"/>
                    <a:pt x="1580605" y="202475"/>
                  </a:cubicBezTo>
                  <a:cubicBezTo>
                    <a:pt x="1584115" y="204230"/>
                    <a:pt x="1586892" y="207251"/>
                    <a:pt x="1590402" y="209006"/>
                  </a:cubicBezTo>
                  <a:cubicBezTo>
                    <a:pt x="1593481" y="210546"/>
                    <a:pt x="1597121" y="210732"/>
                    <a:pt x="1600200" y="212272"/>
                  </a:cubicBezTo>
                  <a:cubicBezTo>
                    <a:pt x="1603710" y="214027"/>
                    <a:pt x="1606487" y="217048"/>
                    <a:pt x="1609997" y="218803"/>
                  </a:cubicBezTo>
                  <a:cubicBezTo>
                    <a:pt x="1613076" y="220342"/>
                    <a:pt x="1616715" y="220529"/>
                    <a:pt x="1619794" y="222069"/>
                  </a:cubicBezTo>
                  <a:cubicBezTo>
                    <a:pt x="1625471" y="224908"/>
                    <a:pt x="1630739" y="228502"/>
                    <a:pt x="1636122" y="231866"/>
                  </a:cubicBezTo>
                  <a:cubicBezTo>
                    <a:pt x="1639450" y="233946"/>
                    <a:pt x="1642409" y="236642"/>
                    <a:pt x="1645920" y="238397"/>
                  </a:cubicBezTo>
                  <a:cubicBezTo>
                    <a:pt x="1648999" y="239936"/>
                    <a:pt x="1652638" y="240123"/>
                    <a:pt x="1655717" y="241663"/>
                  </a:cubicBezTo>
                  <a:cubicBezTo>
                    <a:pt x="1681031" y="254321"/>
                    <a:pt x="1650693" y="243256"/>
                    <a:pt x="1675311" y="251460"/>
                  </a:cubicBezTo>
                  <a:cubicBezTo>
                    <a:pt x="1678577" y="253637"/>
                    <a:pt x="1681597" y="256237"/>
                    <a:pt x="1685108" y="257992"/>
                  </a:cubicBezTo>
                  <a:cubicBezTo>
                    <a:pt x="1688187" y="259531"/>
                    <a:pt x="1691916" y="259549"/>
                    <a:pt x="1694905" y="261257"/>
                  </a:cubicBezTo>
                  <a:cubicBezTo>
                    <a:pt x="1699631" y="263958"/>
                    <a:pt x="1703787" y="267570"/>
                    <a:pt x="1707968" y="271055"/>
                  </a:cubicBezTo>
                  <a:cubicBezTo>
                    <a:pt x="1710333" y="273026"/>
                    <a:pt x="1711860" y="276002"/>
                    <a:pt x="1714500" y="277586"/>
                  </a:cubicBezTo>
                  <a:cubicBezTo>
                    <a:pt x="1717452" y="279357"/>
                    <a:pt x="1721031" y="279763"/>
                    <a:pt x="1724297" y="280852"/>
                  </a:cubicBezTo>
                  <a:cubicBezTo>
                    <a:pt x="1757933" y="306078"/>
                    <a:pt x="1715200" y="275798"/>
                    <a:pt x="1753688" y="297180"/>
                  </a:cubicBezTo>
                  <a:cubicBezTo>
                    <a:pt x="1783347" y="313657"/>
                    <a:pt x="1752833" y="302337"/>
                    <a:pt x="1776548" y="310243"/>
                  </a:cubicBezTo>
                  <a:cubicBezTo>
                    <a:pt x="1791760" y="325455"/>
                    <a:pt x="1772067" y="308002"/>
                    <a:pt x="1796142" y="320040"/>
                  </a:cubicBezTo>
                  <a:cubicBezTo>
                    <a:pt x="1798896" y="321417"/>
                    <a:pt x="1800034" y="324988"/>
                    <a:pt x="1802674" y="326572"/>
                  </a:cubicBezTo>
                  <a:cubicBezTo>
                    <a:pt x="1805626" y="328343"/>
                    <a:pt x="1809205" y="328749"/>
                    <a:pt x="1812471" y="329837"/>
                  </a:cubicBezTo>
                  <a:cubicBezTo>
                    <a:pt x="1815737" y="332014"/>
                    <a:pt x="1818757" y="334614"/>
                    <a:pt x="1822268" y="336369"/>
                  </a:cubicBezTo>
                  <a:cubicBezTo>
                    <a:pt x="1825347" y="337909"/>
                    <a:pt x="1829451" y="337395"/>
                    <a:pt x="1832065" y="339635"/>
                  </a:cubicBezTo>
                  <a:cubicBezTo>
                    <a:pt x="1837357" y="344171"/>
                    <a:pt x="1840538" y="350717"/>
                    <a:pt x="1845128" y="355963"/>
                  </a:cubicBezTo>
                  <a:cubicBezTo>
                    <a:pt x="1853943" y="366038"/>
                    <a:pt x="1858483" y="369171"/>
                    <a:pt x="1871254" y="375557"/>
                  </a:cubicBezTo>
                  <a:cubicBezTo>
                    <a:pt x="1874333" y="377096"/>
                    <a:pt x="1877785" y="377734"/>
                    <a:pt x="1881051" y="378823"/>
                  </a:cubicBezTo>
                  <a:cubicBezTo>
                    <a:pt x="1909673" y="407445"/>
                    <a:pt x="1873366" y="372418"/>
                    <a:pt x="1900645" y="395152"/>
                  </a:cubicBezTo>
                  <a:cubicBezTo>
                    <a:pt x="1904193" y="398109"/>
                    <a:pt x="1906935" y="401943"/>
                    <a:pt x="1910442" y="404949"/>
                  </a:cubicBezTo>
                  <a:cubicBezTo>
                    <a:pt x="1914575" y="408491"/>
                    <a:pt x="1919372" y="411204"/>
                    <a:pt x="1923505" y="414746"/>
                  </a:cubicBezTo>
                  <a:cubicBezTo>
                    <a:pt x="1939073" y="428089"/>
                    <a:pt x="1926434" y="422254"/>
                    <a:pt x="1943100" y="427809"/>
                  </a:cubicBezTo>
                  <a:cubicBezTo>
                    <a:pt x="1955976" y="447124"/>
                    <a:pt x="1941600" y="429069"/>
                    <a:pt x="1962694" y="444137"/>
                  </a:cubicBezTo>
                  <a:cubicBezTo>
                    <a:pt x="1984099" y="459426"/>
                    <a:pt x="1961272" y="450196"/>
                    <a:pt x="1982288" y="457200"/>
                  </a:cubicBezTo>
                  <a:cubicBezTo>
                    <a:pt x="2002634" y="477546"/>
                    <a:pt x="1973177" y="450036"/>
                    <a:pt x="1998617" y="466997"/>
                  </a:cubicBezTo>
                  <a:cubicBezTo>
                    <a:pt x="2002460" y="469559"/>
                    <a:pt x="2004866" y="473838"/>
                    <a:pt x="2008414" y="476795"/>
                  </a:cubicBezTo>
                  <a:cubicBezTo>
                    <a:pt x="2011429" y="479308"/>
                    <a:pt x="2015318" y="480674"/>
                    <a:pt x="2018211" y="483326"/>
                  </a:cubicBezTo>
                  <a:cubicBezTo>
                    <a:pt x="2054583" y="516667"/>
                    <a:pt x="2033328" y="507959"/>
                    <a:pt x="2057400" y="515983"/>
                  </a:cubicBezTo>
                  <a:cubicBezTo>
                    <a:pt x="2064620" y="523203"/>
                    <a:pt x="2067903" y="527766"/>
                    <a:pt x="2076994" y="532312"/>
                  </a:cubicBezTo>
                  <a:cubicBezTo>
                    <a:pt x="2080073" y="533851"/>
                    <a:pt x="2083525" y="534489"/>
                    <a:pt x="2086791" y="535577"/>
                  </a:cubicBezTo>
                  <a:cubicBezTo>
                    <a:pt x="2090057" y="538843"/>
                    <a:pt x="2093547" y="541899"/>
                    <a:pt x="2096588" y="545375"/>
                  </a:cubicBezTo>
                  <a:cubicBezTo>
                    <a:pt x="2102740" y="552406"/>
                    <a:pt x="2111213" y="565324"/>
                    <a:pt x="2119448" y="571500"/>
                  </a:cubicBezTo>
                  <a:cubicBezTo>
                    <a:pt x="2124526" y="575308"/>
                    <a:pt x="2130422" y="577889"/>
                    <a:pt x="2135777" y="581297"/>
                  </a:cubicBezTo>
                  <a:cubicBezTo>
                    <a:pt x="2141250" y="584780"/>
                    <a:pt x="2162022" y="598386"/>
                    <a:pt x="2168434" y="604157"/>
                  </a:cubicBezTo>
                  <a:cubicBezTo>
                    <a:pt x="2175300" y="610336"/>
                    <a:pt x="2182904" y="616067"/>
                    <a:pt x="2188028" y="623752"/>
                  </a:cubicBezTo>
                  <a:cubicBezTo>
                    <a:pt x="2190205" y="627018"/>
                    <a:pt x="2191785" y="630774"/>
                    <a:pt x="2194560" y="633549"/>
                  </a:cubicBezTo>
                  <a:cubicBezTo>
                    <a:pt x="2197335" y="636324"/>
                    <a:pt x="2201424" y="637472"/>
                    <a:pt x="2204357" y="640080"/>
                  </a:cubicBezTo>
                  <a:cubicBezTo>
                    <a:pt x="2230791" y="663577"/>
                    <a:pt x="2213546" y="656207"/>
                    <a:pt x="2233748" y="662940"/>
                  </a:cubicBezTo>
                  <a:cubicBezTo>
                    <a:pt x="2239101" y="678998"/>
                    <a:pt x="2233584" y="667315"/>
                    <a:pt x="2243545" y="679269"/>
                  </a:cubicBezTo>
                  <a:cubicBezTo>
                    <a:pt x="2258733" y="697496"/>
                    <a:pt x="2246624" y="687854"/>
                    <a:pt x="2263140" y="698863"/>
                  </a:cubicBezTo>
                  <a:cubicBezTo>
                    <a:pt x="2265291" y="705319"/>
                    <a:pt x="2267180" y="713852"/>
                    <a:pt x="2272937" y="718457"/>
                  </a:cubicBezTo>
                  <a:cubicBezTo>
                    <a:pt x="2275625" y="720607"/>
                    <a:pt x="2279468" y="720634"/>
                    <a:pt x="2282734" y="721723"/>
                  </a:cubicBezTo>
                  <a:cubicBezTo>
                    <a:pt x="2286000" y="724989"/>
                    <a:pt x="2289969" y="727677"/>
                    <a:pt x="2292531" y="731520"/>
                  </a:cubicBezTo>
                  <a:cubicBezTo>
                    <a:pt x="2309493" y="756962"/>
                    <a:pt x="2281984" y="727502"/>
                    <a:pt x="2302328" y="747849"/>
                  </a:cubicBezTo>
                  <a:cubicBezTo>
                    <a:pt x="2304479" y="754302"/>
                    <a:pt x="2306371" y="762839"/>
                    <a:pt x="2312125" y="767443"/>
                  </a:cubicBezTo>
                  <a:cubicBezTo>
                    <a:pt x="2314813" y="769593"/>
                    <a:pt x="2318656" y="769620"/>
                    <a:pt x="2321922" y="770709"/>
                  </a:cubicBezTo>
                  <a:cubicBezTo>
                    <a:pt x="2367174" y="815959"/>
                    <a:pt x="2322218" y="767836"/>
                    <a:pt x="2351314" y="806632"/>
                  </a:cubicBezTo>
                  <a:cubicBezTo>
                    <a:pt x="2354085" y="810327"/>
                    <a:pt x="2358105" y="812922"/>
                    <a:pt x="2361111" y="816429"/>
                  </a:cubicBezTo>
                  <a:cubicBezTo>
                    <a:pt x="2364653" y="820562"/>
                    <a:pt x="2367642" y="825138"/>
                    <a:pt x="2370908" y="829492"/>
                  </a:cubicBezTo>
                  <a:cubicBezTo>
                    <a:pt x="2371997" y="832758"/>
                    <a:pt x="2372635" y="836210"/>
                    <a:pt x="2374174" y="839289"/>
                  </a:cubicBezTo>
                  <a:cubicBezTo>
                    <a:pt x="2377867" y="846675"/>
                    <a:pt x="2379378" y="847759"/>
                    <a:pt x="2383971" y="85235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reeform: Shape 7">
              <a:extLst>
                <a:ext uri="{FF2B5EF4-FFF2-40B4-BE49-F238E27FC236}">
                  <a16:creationId xmlns:a16="http://schemas.microsoft.com/office/drawing/2014/main" id="{2583CA5C-60BE-4F65-BABA-5631EE0BEDA6}"/>
                </a:ext>
              </a:extLst>
            </p:cNvPr>
            <p:cNvSpPr/>
            <p:nvPr/>
          </p:nvSpPr>
          <p:spPr>
            <a:xfrm>
              <a:off x="8877033" y="4156007"/>
              <a:ext cx="881205" cy="219103"/>
            </a:xfrm>
            <a:custGeom>
              <a:avLst/>
              <a:gdLst>
                <a:gd name="connsiteX0" fmla="*/ 880061 w 880061"/>
                <a:gd name="connsiteY0" fmla="*/ 0 h 219932"/>
                <a:gd name="connsiteX1" fmla="*/ 810613 w 880061"/>
                <a:gd name="connsiteY1" fmla="*/ 11575 h 219932"/>
                <a:gd name="connsiteX2" fmla="*/ 636993 w 880061"/>
                <a:gd name="connsiteY2" fmla="*/ 57874 h 219932"/>
                <a:gd name="connsiteX3" fmla="*/ 521246 w 880061"/>
                <a:gd name="connsiteY3" fmla="*/ 34724 h 219932"/>
                <a:gd name="connsiteX4" fmla="*/ 393925 w 880061"/>
                <a:gd name="connsiteY4" fmla="*/ 0 h 219932"/>
                <a:gd name="connsiteX5" fmla="*/ 289752 w 880061"/>
                <a:gd name="connsiteY5" fmla="*/ 0 h 219932"/>
                <a:gd name="connsiteX6" fmla="*/ 255028 w 880061"/>
                <a:gd name="connsiteY6" fmla="*/ 11575 h 219932"/>
                <a:gd name="connsiteX7" fmla="*/ 208730 w 880061"/>
                <a:gd name="connsiteY7" fmla="*/ 23150 h 219932"/>
                <a:gd name="connsiteX8" fmla="*/ 185580 w 880061"/>
                <a:gd name="connsiteY8" fmla="*/ 46299 h 219932"/>
                <a:gd name="connsiteX9" fmla="*/ 150856 w 880061"/>
                <a:gd name="connsiteY9" fmla="*/ 115747 h 219932"/>
                <a:gd name="connsiteX10" fmla="*/ 116132 w 880061"/>
                <a:gd name="connsiteY10" fmla="*/ 127322 h 219932"/>
                <a:gd name="connsiteX11" fmla="*/ 81408 w 880061"/>
                <a:gd name="connsiteY11" fmla="*/ 150471 h 219932"/>
                <a:gd name="connsiteX12" fmla="*/ 11960 w 880061"/>
                <a:gd name="connsiteY12" fmla="*/ 185195 h 219932"/>
                <a:gd name="connsiteX13" fmla="*/ 385 w 880061"/>
                <a:gd name="connsiteY13" fmla="*/ 185195 h 21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0061" h="219932">
                  <a:moveTo>
                    <a:pt x="880061" y="0"/>
                  </a:moveTo>
                  <a:cubicBezTo>
                    <a:pt x="856912" y="3858"/>
                    <a:pt x="833289" y="5528"/>
                    <a:pt x="810613" y="11575"/>
                  </a:cubicBezTo>
                  <a:cubicBezTo>
                    <a:pt x="599886" y="67769"/>
                    <a:pt x="796591" y="31274"/>
                    <a:pt x="636993" y="57874"/>
                  </a:cubicBezTo>
                  <a:cubicBezTo>
                    <a:pt x="558546" y="31724"/>
                    <a:pt x="654242" y="61323"/>
                    <a:pt x="521246" y="34724"/>
                  </a:cubicBezTo>
                  <a:cubicBezTo>
                    <a:pt x="455970" y="21669"/>
                    <a:pt x="443815" y="16631"/>
                    <a:pt x="393925" y="0"/>
                  </a:cubicBezTo>
                  <a:cubicBezTo>
                    <a:pt x="315754" y="26057"/>
                    <a:pt x="411978" y="0"/>
                    <a:pt x="289752" y="0"/>
                  </a:cubicBezTo>
                  <a:cubicBezTo>
                    <a:pt x="277551" y="0"/>
                    <a:pt x="266759" y="8223"/>
                    <a:pt x="255028" y="11575"/>
                  </a:cubicBezTo>
                  <a:cubicBezTo>
                    <a:pt x="239732" y="15945"/>
                    <a:pt x="224163" y="19292"/>
                    <a:pt x="208730" y="23150"/>
                  </a:cubicBezTo>
                  <a:cubicBezTo>
                    <a:pt x="201013" y="30866"/>
                    <a:pt x="191195" y="36941"/>
                    <a:pt x="185580" y="46299"/>
                  </a:cubicBezTo>
                  <a:cubicBezTo>
                    <a:pt x="166222" y="78562"/>
                    <a:pt x="184633" y="88725"/>
                    <a:pt x="150856" y="115747"/>
                  </a:cubicBezTo>
                  <a:cubicBezTo>
                    <a:pt x="141329" y="123369"/>
                    <a:pt x="127045" y="121866"/>
                    <a:pt x="116132" y="127322"/>
                  </a:cubicBezTo>
                  <a:cubicBezTo>
                    <a:pt x="103690" y="133543"/>
                    <a:pt x="93850" y="144250"/>
                    <a:pt x="81408" y="150471"/>
                  </a:cubicBezTo>
                  <a:cubicBezTo>
                    <a:pt x="-14434" y="198392"/>
                    <a:pt x="111474" y="118853"/>
                    <a:pt x="11960" y="185195"/>
                  </a:cubicBezTo>
                  <a:cubicBezTo>
                    <a:pt x="-3275" y="230900"/>
                    <a:pt x="385" y="232120"/>
                    <a:pt x="385" y="18519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reeform: Shape 8">
              <a:extLst>
                <a:ext uri="{FF2B5EF4-FFF2-40B4-BE49-F238E27FC236}">
                  <a16:creationId xmlns:a16="http://schemas.microsoft.com/office/drawing/2014/main" id="{AF83250D-6B96-4AB9-A55C-E39469377591}"/>
                </a:ext>
              </a:extLst>
            </p:cNvPr>
            <p:cNvSpPr/>
            <p:nvPr/>
          </p:nvSpPr>
          <p:spPr>
            <a:xfrm>
              <a:off x="6057178" y="4373523"/>
              <a:ext cx="1303548" cy="298489"/>
            </a:xfrm>
            <a:custGeom>
              <a:avLst/>
              <a:gdLst>
                <a:gd name="connsiteX0" fmla="*/ 1303699 w 1303699"/>
                <a:gd name="connsiteY0" fmla="*/ 298764 h 298764"/>
                <a:gd name="connsiteX1" fmla="*/ 1095470 w 1303699"/>
                <a:gd name="connsiteY1" fmla="*/ 280657 h 298764"/>
                <a:gd name="connsiteX2" fmla="*/ 950614 w 1303699"/>
                <a:gd name="connsiteY2" fmla="*/ 280657 h 298764"/>
                <a:gd name="connsiteX3" fmla="*/ 923454 w 1303699"/>
                <a:gd name="connsiteY3" fmla="*/ 271604 h 298764"/>
                <a:gd name="connsiteX4" fmla="*/ 823866 w 1303699"/>
                <a:gd name="connsiteY4" fmla="*/ 244443 h 298764"/>
                <a:gd name="connsiteX5" fmla="*/ 760491 w 1303699"/>
                <a:gd name="connsiteY5" fmla="*/ 217283 h 298764"/>
                <a:gd name="connsiteX6" fmla="*/ 706171 w 1303699"/>
                <a:gd name="connsiteY6" fmla="*/ 172016 h 298764"/>
                <a:gd name="connsiteX7" fmla="*/ 679010 w 1303699"/>
                <a:gd name="connsiteY7" fmla="*/ 162962 h 298764"/>
                <a:gd name="connsiteX8" fmla="*/ 624689 w 1303699"/>
                <a:gd name="connsiteY8" fmla="*/ 117695 h 298764"/>
                <a:gd name="connsiteX9" fmla="*/ 597529 w 1303699"/>
                <a:gd name="connsiteY9" fmla="*/ 108641 h 298764"/>
                <a:gd name="connsiteX10" fmla="*/ 461727 w 1303699"/>
                <a:gd name="connsiteY10" fmla="*/ 81481 h 298764"/>
                <a:gd name="connsiteX11" fmla="*/ 389299 w 1303699"/>
                <a:gd name="connsiteY11" fmla="*/ 54321 h 298764"/>
                <a:gd name="connsiteX12" fmla="*/ 353085 w 1303699"/>
                <a:gd name="connsiteY12" fmla="*/ 36214 h 298764"/>
                <a:gd name="connsiteX13" fmla="*/ 298765 w 1303699"/>
                <a:gd name="connsiteY13" fmla="*/ 9053 h 298764"/>
                <a:gd name="connsiteX14" fmla="*/ 253497 w 1303699"/>
                <a:gd name="connsiteY14" fmla="*/ 18107 h 298764"/>
                <a:gd name="connsiteX15" fmla="*/ 217283 w 1303699"/>
                <a:gd name="connsiteY15" fmla="*/ 9053 h 298764"/>
                <a:gd name="connsiteX16" fmla="*/ 172016 w 1303699"/>
                <a:gd name="connsiteY16" fmla="*/ 0 h 298764"/>
                <a:gd name="connsiteX17" fmla="*/ 144856 w 1303699"/>
                <a:gd name="connsiteY17" fmla="*/ 45267 h 298764"/>
                <a:gd name="connsiteX18" fmla="*/ 135802 w 1303699"/>
                <a:gd name="connsiteY18" fmla="*/ 99588 h 298764"/>
                <a:gd name="connsiteX19" fmla="*/ 90535 w 1303699"/>
                <a:gd name="connsiteY19" fmla="*/ 208229 h 298764"/>
                <a:gd name="connsiteX20" fmla="*/ 63375 w 1303699"/>
                <a:gd name="connsiteY20" fmla="*/ 226336 h 298764"/>
                <a:gd name="connsiteX21" fmla="*/ 27161 w 1303699"/>
                <a:gd name="connsiteY21" fmla="*/ 262550 h 298764"/>
                <a:gd name="connsiteX22" fmla="*/ 0 w 1303699"/>
                <a:gd name="connsiteY22" fmla="*/ 289711 h 29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3699" h="298764">
                  <a:moveTo>
                    <a:pt x="1303699" y="298764"/>
                  </a:moveTo>
                  <a:cubicBezTo>
                    <a:pt x="1162720" y="263520"/>
                    <a:pt x="1232233" y="268225"/>
                    <a:pt x="1095470" y="280657"/>
                  </a:cubicBezTo>
                  <a:cubicBezTo>
                    <a:pt x="1023860" y="256789"/>
                    <a:pt x="1107181" y="280657"/>
                    <a:pt x="950614" y="280657"/>
                  </a:cubicBezTo>
                  <a:cubicBezTo>
                    <a:pt x="941071" y="280657"/>
                    <a:pt x="932661" y="274115"/>
                    <a:pt x="923454" y="271604"/>
                  </a:cubicBezTo>
                  <a:cubicBezTo>
                    <a:pt x="910744" y="268138"/>
                    <a:pt x="848184" y="254865"/>
                    <a:pt x="823866" y="244443"/>
                  </a:cubicBezTo>
                  <a:cubicBezTo>
                    <a:pt x="745572" y="210887"/>
                    <a:pt x="824175" y="238510"/>
                    <a:pt x="760491" y="217283"/>
                  </a:cubicBezTo>
                  <a:cubicBezTo>
                    <a:pt x="740469" y="197261"/>
                    <a:pt x="731379" y="184620"/>
                    <a:pt x="706171" y="172016"/>
                  </a:cubicBezTo>
                  <a:cubicBezTo>
                    <a:pt x="697635" y="167748"/>
                    <a:pt x="687546" y="167230"/>
                    <a:pt x="679010" y="162962"/>
                  </a:cubicBezTo>
                  <a:cubicBezTo>
                    <a:pt x="619775" y="133344"/>
                    <a:pt x="684752" y="157737"/>
                    <a:pt x="624689" y="117695"/>
                  </a:cubicBezTo>
                  <a:cubicBezTo>
                    <a:pt x="616749" y="112401"/>
                    <a:pt x="606736" y="111152"/>
                    <a:pt x="597529" y="108641"/>
                  </a:cubicBezTo>
                  <a:cubicBezTo>
                    <a:pt x="520700" y="87687"/>
                    <a:pt x="535759" y="92057"/>
                    <a:pt x="461727" y="81481"/>
                  </a:cubicBezTo>
                  <a:cubicBezTo>
                    <a:pt x="405943" y="44291"/>
                    <a:pt x="467611" y="80424"/>
                    <a:pt x="389299" y="54321"/>
                  </a:cubicBezTo>
                  <a:cubicBezTo>
                    <a:pt x="376495" y="50053"/>
                    <a:pt x="365490" y="41531"/>
                    <a:pt x="353085" y="36214"/>
                  </a:cubicBezTo>
                  <a:cubicBezTo>
                    <a:pt x="300612" y="13725"/>
                    <a:pt x="350957" y="43849"/>
                    <a:pt x="298765" y="9053"/>
                  </a:cubicBezTo>
                  <a:cubicBezTo>
                    <a:pt x="283676" y="12071"/>
                    <a:pt x="268885" y="18107"/>
                    <a:pt x="253497" y="18107"/>
                  </a:cubicBezTo>
                  <a:cubicBezTo>
                    <a:pt x="241054" y="18107"/>
                    <a:pt x="229430" y="11752"/>
                    <a:pt x="217283" y="9053"/>
                  </a:cubicBezTo>
                  <a:cubicBezTo>
                    <a:pt x="202262" y="5715"/>
                    <a:pt x="187105" y="3018"/>
                    <a:pt x="172016" y="0"/>
                  </a:cubicBezTo>
                  <a:cubicBezTo>
                    <a:pt x="162963" y="15089"/>
                    <a:pt x="150870" y="28730"/>
                    <a:pt x="144856" y="45267"/>
                  </a:cubicBezTo>
                  <a:cubicBezTo>
                    <a:pt x="138583" y="62519"/>
                    <a:pt x="140532" y="81851"/>
                    <a:pt x="135802" y="99588"/>
                  </a:cubicBezTo>
                  <a:cubicBezTo>
                    <a:pt x="129805" y="122075"/>
                    <a:pt x="115172" y="183592"/>
                    <a:pt x="90535" y="208229"/>
                  </a:cubicBezTo>
                  <a:cubicBezTo>
                    <a:pt x="82841" y="215923"/>
                    <a:pt x="72428" y="220300"/>
                    <a:pt x="63375" y="226336"/>
                  </a:cubicBezTo>
                  <a:cubicBezTo>
                    <a:pt x="43620" y="285598"/>
                    <a:pt x="71057" y="227433"/>
                    <a:pt x="27161" y="262550"/>
                  </a:cubicBezTo>
                  <a:cubicBezTo>
                    <a:pt x="-9929" y="292222"/>
                    <a:pt x="24736" y="289711"/>
                    <a:pt x="0" y="28971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38918" name="Picture 10">
            <a:extLst>
              <a:ext uri="{FF2B5EF4-FFF2-40B4-BE49-F238E27FC236}">
                <a16:creationId xmlns:a16="http://schemas.microsoft.com/office/drawing/2014/main" id="{ABF35FA6-ED47-4AA1-8456-4B3643E9C1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0425"/>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par>
                                <p:cTn id="8" presetID="9" presetClass="emph" presetSubtype="0" nodeType="withEffect">
                                  <p:stCondLst>
                                    <p:cond delay="0"/>
                                  </p:stCondLst>
                                  <p:childTnLst>
                                    <p:set>
                                      <p:cBhvr>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par>
                                <p:cTn id="11" presetID="9" presetClass="emph" presetSubtype="0" nodeType="withEffect">
                                  <p:stCondLst>
                                    <p:cond delay="0"/>
                                  </p:stCondLst>
                                  <p:childTnLst>
                                    <p:set>
                                      <p:cBhvr>
                                        <p:cTn id="12" dur="indefinite"/>
                                        <p:tgtEl>
                                          <p:spTgt spid="3">
                                            <p:txEl>
                                              <p:pRg st="3" end="3"/>
                                            </p:txEl>
                                          </p:spTgt>
                                        </p:tgtEl>
                                        <p:attrNameLst>
                                          <p:attrName>style.opacity</p:attrName>
                                        </p:attrNameLst>
                                      </p:cBhvr>
                                      <p:to>
                                        <p:strVal val="0.5"/>
                                      </p:to>
                                    </p:set>
                                    <p:animEffect filter="image" prLst="opacity: 0.5">
                                      <p:cBhvr rctx="IE">
                                        <p:cTn id="13" dur="indefinite"/>
                                        <p:tgtEl>
                                          <p:spTgt spid="3">
                                            <p:txEl>
                                              <p:pRg st="3" end="3"/>
                                            </p:txEl>
                                          </p:spTgt>
                                        </p:tgtEl>
                                      </p:cBhvr>
                                    </p:animEffect>
                                  </p:childTnLst>
                                </p:cTn>
                              </p:par>
                              <p:par>
                                <p:cTn id="14" presetID="9" presetClass="emph" presetSubtype="0" nodeType="withEffect">
                                  <p:stCondLst>
                                    <p:cond delay="0"/>
                                  </p:stCondLst>
                                  <p:childTnLst>
                                    <p:set>
                                      <p:cBhvr>
                                        <p:cTn id="15" dur="indefinite"/>
                                        <p:tgtEl>
                                          <p:spTgt spid="3">
                                            <p:txEl>
                                              <p:pRg st="4" end="4"/>
                                            </p:txEl>
                                          </p:spTgt>
                                        </p:tgtEl>
                                        <p:attrNameLst>
                                          <p:attrName>style.opacity</p:attrName>
                                        </p:attrNameLst>
                                      </p:cBhvr>
                                      <p:to>
                                        <p:strVal val="0.5"/>
                                      </p:to>
                                    </p:set>
                                    <p:animEffect filter="image" prLst="opacity: 0.5">
                                      <p:cBhvr rctx="IE">
                                        <p:cTn id="16" dur="indefinite"/>
                                        <p:tgtEl>
                                          <p:spTgt spid="3">
                                            <p:txEl>
                                              <p:pRg st="4" end="4"/>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3792799-3CFB-4F32-A9DB-4A5E373630AA}"/>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Develop A Plan</a:t>
            </a:r>
          </a:p>
        </p:txBody>
      </p:sp>
      <p:sp>
        <p:nvSpPr>
          <p:cNvPr id="3" name="Content Placeholder 2">
            <a:extLst>
              <a:ext uri="{FF2B5EF4-FFF2-40B4-BE49-F238E27FC236}">
                <a16:creationId xmlns:a16="http://schemas.microsoft.com/office/drawing/2014/main" id="{CE178488-ECD5-4601-8149-63072204A0EA}"/>
              </a:ext>
            </a:extLst>
          </p:cNvPr>
          <p:cNvSpPr>
            <a:spLocks noGrp="1"/>
          </p:cNvSpPr>
          <p:nvPr>
            <p:ph sz="quarter" idx="13"/>
          </p:nvPr>
        </p:nvSpPr>
        <p:spPr>
          <a:xfrm>
            <a:off x="914400" y="2366963"/>
            <a:ext cx="10363200" cy="3424237"/>
          </a:xfrm>
        </p:spPr>
        <p:txBody>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Work With Federal, State, Tribal, And Local Agencies Where Appropriate</a:t>
            </a:r>
          </a:p>
          <a:p>
            <a:pPr fontAlgn="auto">
              <a:spcAft>
                <a:spcPts val="0"/>
              </a:spcAft>
              <a:defRPr/>
            </a:pPr>
            <a:endParaRPr lang="en-US" dirty="0"/>
          </a:p>
        </p:txBody>
      </p:sp>
      <p:pic>
        <p:nvPicPr>
          <p:cNvPr id="5" name="Picture 4">
            <a:extLst>
              <a:ext uri="{FF2B5EF4-FFF2-40B4-BE49-F238E27FC236}">
                <a16:creationId xmlns:a16="http://schemas.microsoft.com/office/drawing/2014/main" id="{FDAE6536-AA84-462C-9DF4-53903E0C63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9875" y="2938463"/>
            <a:ext cx="58610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a:extLst>
              <a:ext uri="{FF2B5EF4-FFF2-40B4-BE49-F238E27FC236}">
                <a16:creationId xmlns:a16="http://schemas.microsoft.com/office/drawing/2014/main" id="{76C42123-C2DF-4974-81CE-B22CC4959A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71F39A8-450F-438A-B827-DBC96C821886}"/>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Develop A Plan</a:t>
            </a:r>
          </a:p>
        </p:txBody>
      </p:sp>
      <p:sp>
        <p:nvSpPr>
          <p:cNvPr id="3" name="Content Placeholder 2">
            <a:extLst>
              <a:ext uri="{FF2B5EF4-FFF2-40B4-BE49-F238E27FC236}">
                <a16:creationId xmlns:a16="http://schemas.microsoft.com/office/drawing/2014/main" id="{CE178488-ECD5-4601-8149-63072204A0EA}"/>
              </a:ext>
            </a:extLst>
          </p:cNvPr>
          <p:cNvSpPr>
            <a:spLocks noGrp="1"/>
          </p:cNvSpPr>
          <p:nvPr>
            <p:ph sz="quarter" idx="13"/>
          </p:nvPr>
        </p:nvSpPr>
        <p:spPr>
          <a:xfrm>
            <a:off x="914400" y="2366963"/>
            <a:ext cx="10363200" cy="3424237"/>
          </a:xfrm>
        </p:spPr>
        <p:txBody>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Work With Federal, State, And Local Agencies Where Appropriate</a:t>
            </a:r>
          </a:p>
          <a:p>
            <a:pPr fontAlgn="auto">
              <a:spcAft>
                <a:spcPts val="0"/>
              </a:spcAft>
              <a:defRPr/>
            </a:pPr>
            <a:r>
              <a:rPr lang="en-US" cap="none" dirty="0">
                <a:latin typeface="Times New Roman" panose="02020603050405020304" pitchFamily="18" charset="0"/>
                <a:cs typeface="Times New Roman" panose="02020603050405020304" pitchFamily="18" charset="0"/>
              </a:rPr>
              <a:t>Work With An Accredited Laboratory With Local Experience</a:t>
            </a:r>
          </a:p>
          <a:p>
            <a:pPr fontAlgn="auto">
              <a:spcAft>
                <a:spcPts val="0"/>
              </a:spcAft>
              <a:defRPr/>
            </a:pPr>
            <a:endParaRPr lang="en-US" dirty="0"/>
          </a:p>
        </p:txBody>
      </p:sp>
      <p:pic>
        <p:nvPicPr>
          <p:cNvPr id="4" name="Picture 3">
            <a:extLst>
              <a:ext uri="{FF2B5EF4-FFF2-40B4-BE49-F238E27FC236}">
                <a16:creationId xmlns:a16="http://schemas.microsoft.com/office/drawing/2014/main" id="{2D3C1FB4-3384-4B28-AF8E-D50F5F8E9B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0075" y="3579813"/>
            <a:ext cx="42656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a:extLst>
              <a:ext uri="{FF2B5EF4-FFF2-40B4-BE49-F238E27FC236}">
                <a16:creationId xmlns:a16="http://schemas.microsoft.com/office/drawing/2014/main" id="{ECAB7B77-8A10-4F04-A622-BB9ACC76D3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a:extLst>
              <a:ext uri="{FF2B5EF4-FFF2-40B4-BE49-F238E27FC236}">
                <a16:creationId xmlns:a16="http://schemas.microsoft.com/office/drawing/2014/main" id="{27E2461A-598F-4BD5-B7B8-786E121878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a:extLst>
              <a:ext uri="{FF2B5EF4-FFF2-40B4-BE49-F238E27FC236}">
                <a16:creationId xmlns:a16="http://schemas.microsoft.com/office/drawing/2014/main" id="{46A5C0C0-7B3E-42C2-9159-CB6447AD4717}"/>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Develop A Plan</a:t>
            </a:r>
          </a:p>
        </p:txBody>
      </p:sp>
      <p:sp>
        <p:nvSpPr>
          <p:cNvPr id="3" name="Content Placeholder 2">
            <a:extLst>
              <a:ext uri="{FF2B5EF4-FFF2-40B4-BE49-F238E27FC236}">
                <a16:creationId xmlns:a16="http://schemas.microsoft.com/office/drawing/2014/main" id="{CE178488-ECD5-4601-8149-63072204A0EA}"/>
              </a:ext>
            </a:extLst>
          </p:cNvPr>
          <p:cNvSpPr>
            <a:spLocks noGrp="1"/>
          </p:cNvSpPr>
          <p:nvPr>
            <p:ph sz="quarter" idx="13"/>
          </p:nvPr>
        </p:nvSpPr>
        <p:spPr>
          <a:xfrm>
            <a:off x="914400" y="2366963"/>
            <a:ext cx="10363200" cy="3424237"/>
          </a:xfrm>
        </p:spPr>
        <p:txBody>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Work With Federal, State, And Local Agencies Where Appropriate</a:t>
            </a:r>
          </a:p>
          <a:p>
            <a:pPr fontAlgn="auto">
              <a:spcAft>
                <a:spcPts val="0"/>
              </a:spcAft>
              <a:defRPr/>
            </a:pPr>
            <a:r>
              <a:rPr lang="en-US" cap="none" dirty="0">
                <a:latin typeface="Times New Roman" panose="02020603050405020304" pitchFamily="18" charset="0"/>
                <a:cs typeface="Times New Roman" panose="02020603050405020304" pitchFamily="18" charset="0"/>
              </a:rPr>
              <a:t>Work With An Accredited Laboratory With Local Experience</a:t>
            </a:r>
          </a:p>
          <a:p>
            <a:pPr fontAlgn="auto">
              <a:spcAft>
                <a:spcPts val="0"/>
              </a:spcAft>
              <a:defRPr/>
            </a:pPr>
            <a:r>
              <a:rPr lang="en-US" cap="none" dirty="0">
                <a:latin typeface="Times New Roman" panose="02020603050405020304" pitchFamily="18" charset="0"/>
                <a:cs typeface="Times New Roman" panose="02020603050405020304" pitchFamily="18" charset="0"/>
              </a:rPr>
              <a:t>Specify Accepted Methods- USGS, EPA, Major Authors</a:t>
            </a:r>
          </a:p>
          <a:p>
            <a:pPr fontAlgn="auto">
              <a:spcAft>
                <a:spcPts val="0"/>
              </a:spcAft>
              <a:defRPr/>
            </a:pPr>
            <a:endParaRPr lang="en-US" dirty="0"/>
          </a:p>
        </p:txBody>
      </p:sp>
      <p:pic>
        <p:nvPicPr>
          <p:cNvPr id="4" name="Picture 3">
            <a:extLst>
              <a:ext uri="{FF2B5EF4-FFF2-40B4-BE49-F238E27FC236}">
                <a16:creationId xmlns:a16="http://schemas.microsoft.com/office/drawing/2014/main" id="{9FBB8AAA-2001-4E38-AE75-65DCB6F44F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1263" y="3805238"/>
            <a:ext cx="3475037"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9A1E913-88E4-446D-9385-F0096B04A33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6338" y="2884488"/>
            <a:ext cx="34512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402DBE1-5901-42C7-A148-B066A42A33F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488" y="3805238"/>
            <a:ext cx="36607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263411C6-1877-43F9-B528-5C9F89FEA225}"/>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Develop A Plan</a:t>
            </a:r>
          </a:p>
        </p:txBody>
      </p:sp>
      <p:sp>
        <p:nvSpPr>
          <p:cNvPr id="3" name="Content Placeholder 2">
            <a:extLst>
              <a:ext uri="{FF2B5EF4-FFF2-40B4-BE49-F238E27FC236}">
                <a16:creationId xmlns:a16="http://schemas.microsoft.com/office/drawing/2014/main" id="{CE178488-ECD5-4601-8149-63072204A0EA}"/>
              </a:ext>
            </a:extLst>
          </p:cNvPr>
          <p:cNvSpPr>
            <a:spLocks noGrp="1"/>
          </p:cNvSpPr>
          <p:nvPr>
            <p:ph sz="quarter" idx="13"/>
          </p:nvPr>
        </p:nvSpPr>
        <p:spPr>
          <a:xfrm>
            <a:off x="914400" y="2366963"/>
            <a:ext cx="10363200" cy="3424237"/>
          </a:xfrm>
        </p:spPr>
        <p:txBody>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Work With Federal, State, And Local Agencies Where Appropriate</a:t>
            </a:r>
          </a:p>
          <a:p>
            <a:pPr fontAlgn="auto">
              <a:spcAft>
                <a:spcPts val="0"/>
              </a:spcAft>
              <a:defRPr/>
            </a:pPr>
            <a:r>
              <a:rPr lang="en-US" cap="none" dirty="0">
                <a:latin typeface="Times New Roman" panose="02020603050405020304" pitchFamily="18" charset="0"/>
                <a:cs typeface="Times New Roman" panose="02020603050405020304" pitchFamily="18" charset="0"/>
              </a:rPr>
              <a:t>Work With An Accredited Laboratory With Local Experience</a:t>
            </a:r>
          </a:p>
          <a:p>
            <a:pPr fontAlgn="auto">
              <a:spcAft>
                <a:spcPts val="0"/>
              </a:spcAft>
              <a:defRPr/>
            </a:pPr>
            <a:r>
              <a:rPr lang="en-US" cap="none" dirty="0">
                <a:latin typeface="Times New Roman" panose="02020603050405020304" pitchFamily="18" charset="0"/>
                <a:cs typeface="Times New Roman" panose="02020603050405020304" pitchFamily="18" charset="0"/>
              </a:rPr>
              <a:t>Specify Accepted Methods- USGS, EPA, Major Authors</a:t>
            </a:r>
          </a:p>
          <a:p>
            <a:pPr fontAlgn="auto">
              <a:spcAft>
                <a:spcPts val="0"/>
              </a:spcAft>
              <a:defRPr/>
            </a:pPr>
            <a:r>
              <a:rPr lang="en-US" cap="none" dirty="0">
                <a:latin typeface="Times New Roman" panose="02020603050405020304" pitchFamily="18" charset="0"/>
                <a:cs typeface="Times New Roman" panose="02020603050405020304" pitchFamily="18" charset="0"/>
              </a:rPr>
              <a:t>Include QA/QC Based On Published Recommendations</a:t>
            </a:r>
          </a:p>
          <a:p>
            <a:pPr fontAlgn="auto">
              <a:spcAft>
                <a:spcPts val="0"/>
              </a:spcAft>
              <a:defRPr/>
            </a:pPr>
            <a:endParaRPr lang="en-US" dirty="0"/>
          </a:p>
        </p:txBody>
      </p:sp>
      <p:pic>
        <p:nvPicPr>
          <p:cNvPr id="47108" name="Picture 3">
            <a:extLst>
              <a:ext uri="{FF2B5EF4-FFF2-40B4-BE49-F238E27FC236}">
                <a16:creationId xmlns:a16="http://schemas.microsoft.com/office/drawing/2014/main" id="{11E1AC54-7A27-4E2B-8CB5-E16EDFF4D0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2102A3C-1210-4412-95F9-8DFA386246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7200" y="2770188"/>
            <a:ext cx="3200400"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02F0712-67CB-4AA6-AA5B-A2588DCAC464}"/>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Develop A Plan</a:t>
            </a:r>
          </a:p>
        </p:txBody>
      </p:sp>
      <p:sp>
        <p:nvSpPr>
          <p:cNvPr id="3" name="Content Placeholder 2">
            <a:extLst>
              <a:ext uri="{FF2B5EF4-FFF2-40B4-BE49-F238E27FC236}">
                <a16:creationId xmlns:a16="http://schemas.microsoft.com/office/drawing/2014/main" id="{CE178488-ECD5-4601-8149-63072204A0EA}"/>
              </a:ext>
            </a:extLst>
          </p:cNvPr>
          <p:cNvSpPr>
            <a:spLocks noGrp="1"/>
          </p:cNvSpPr>
          <p:nvPr>
            <p:ph sz="quarter" idx="13"/>
          </p:nvPr>
        </p:nvSpPr>
        <p:spPr>
          <a:xfrm>
            <a:off x="914400" y="2366963"/>
            <a:ext cx="10363200" cy="3424237"/>
          </a:xfrm>
        </p:spPr>
        <p:txBody>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Work With Federal, State, And Local Agencies Where Appropriate</a:t>
            </a:r>
          </a:p>
          <a:p>
            <a:pPr fontAlgn="auto">
              <a:spcAft>
                <a:spcPts val="0"/>
              </a:spcAft>
              <a:defRPr/>
            </a:pPr>
            <a:r>
              <a:rPr lang="en-US" cap="none" dirty="0">
                <a:latin typeface="Times New Roman" panose="02020603050405020304" pitchFamily="18" charset="0"/>
                <a:cs typeface="Times New Roman" panose="02020603050405020304" pitchFamily="18" charset="0"/>
              </a:rPr>
              <a:t>Work With An Accredited Laboratory With Local Experience</a:t>
            </a:r>
          </a:p>
          <a:p>
            <a:pPr fontAlgn="auto">
              <a:spcAft>
                <a:spcPts val="0"/>
              </a:spcAft>
              <a:defRPr/>
            </a:pPr>
            <a:r>
              <a:rPr lang="en-US" cap="none" dirty="0">
                <a:latin typeface="Times New Roman" panose="02020603050405020304" pitchFamily="18" charset="0"/>
                <a:cs typeface="Times New Roman" panose="02020603050405020304" pitchFamily="18" charset="0"/>
              </a:rPr>
              <a:t>Specify Accepted Methods- USGS, EPA, Major Authors</a:t>
            </a:r>
          </a:p>
          <a:p>
            <a:pPr fontAlgn="auto">
              <a:spcAft>
                <a:spcPts val="0"/>
              </a:spcAft>
              <a:defRPr/>
            </a:pPr>
            <a:r>
              <a:rPr lang="en-US" cap="none" dirty="0">
                <a:latin typeface="Times New Roman" panose="02020603050405020304" pitchFamily="18" charset="0"/>
                <a:cs typeface="Times New Roman" panose="02020603050405020304" pitchFamily="18" charset="0"/>
              </a:rPr>
              <a:t>Include QA/QC Based On Published Recommendations</a:t>
            </a:r>
          </a:p>
          <a:p>
            <a:pPr fontAlgn="auto">
              <a:spcAft>
                <a:spcPts val="0"/>
              </a:spcAft>
              <a:defRPr/>
            </a:pPr>
            <a:r>
              <a:rPr lang="en-US" cap="none" dirty="0">
                <a:latin typeface="Times New Roman" panose="02020603050405020304" pitchFamily="18" charset="0"/>
                <a:cs typeface="Times New Roman" panose="02020603050405020304" pitchFamily="18" charset="0"/>
              </a:rPr>
              <a:t>Include Provisions For Field Audits</a:t>
            </a:r>
          </a:p>
          <a:p>
            <a:pPr fontAlgn="auto">
              <a:spcAft>
                <a:spcPts val="0"/>
              </a:spcAft>
              <a:defRPr/>
            </a:pPr>
            <a:endParaRPr lang="en-US" dirty="0"/>
          </a:p>
        </p:txBody>
      </p:sp>
      <p:pic>
        <p:nvPicPr>
          <p:cNvPr id="5" name="Picture 4">
            <a:extLst>
              <a:ext uri="{FF2B5EF4-FFF2-40B4-BE49-F238E27FC236}">
                <a16:creationId xmlns:a16="http://schemas.microsoft.com/office/drawing/2014/main" id="{6F62DC7D-A935-4639-828F-B4F4C02527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388" y="3325813"/>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a:extLst>
              <a:ext uri="{FF2B5EF4-FFF2-40B4-BE49-F238E27FC236}">
                <a16:creationId xmlns:a16="http://schemas.microsoft.com/office/drawing/2014/main" id="{E6096217-CEB8-4000-AF98-686E1EB187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p:cTn id="15" dur="indefinite"/>
                                        <p:tgtEl>
                                          <p:spTgt spid="3">
                                            <p:txEl>
                                              <p:pRg st="3" end="3"/>
                                            </p:txEl>
                                          </p:spTgt>
                                        </p:tgtEl>
                                        <p:attrNameLst>
                                          <p:attrName>style.opacity</p:attrName>
                                        </p:attrNameLst>
                                      </p:cBhvr>
                                      <p:to>
                                        <p:strVal val="0.5"/>
                                      </p:to>
                                    </p:set>
                                    <p:animEffect filter="image" prLst="opacity: 0.5">
                                      <p:cBhvr rctx="IE">
                                        <p:cTn id="16" dur="indefinite"/>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1C2F707-BB37-465E-AD91-B95BF02A1129}"/>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Develop A Plan</a:t>
            </a:r>
          </a:p>
        </p:txBody>
      </p:sp>
      <p:sp>
        <p:nvSpPr>
          <p:cNvPr id="3" name="Content Placeholder 2">
            <a:extLst>
              <a:ext uri="{FF2B5EF4-FFF2-40B4-BE49-F238E27FC236}">
                <a16:creationId xmlns:a16="http://schemas.microsoft.com/office/drawing/2014/main" id="{CE178488-ECD5-4601-8149-63072204A0EA}"/>
              </a:ext>
            </a:extLst>
          </p:cNvPr>
          <p:cNvSpPr>
            <a:spLocks noGrp="1"/>
          </p:cNvSpPr>
          <p:nvPr>
            <p:ph sz="quarter" idx="13"/>
          </p:nvPr>
        </p:nvSpPr>
        <p:spPr>
          <a:xfrm>
            <a:off x="914400" y="2366963"/>
            <a:ext cx="10363200" cy="3424237"/>
          </a:xfrm>
        </p:spPr>
        <p:txBody>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Work With Federal, State, And Local Agencies Where Appropriate</a:t>
            </a:r>
          </a:p>
          <a:p>
            <a:pPr fontAlgn="auto">
              <a:spcAft>
                <a:spcPts val="0"/>
              </a:spcAft>
              <a:defRPr/>
            </a:pPr>
            <a:r>
              <a:rPr lang="en-US" cap="none" dirty="0">
                <a:latin typeface="Times New Roman" panose="02020603050405020304" pitchFamily="18" charset="0"/>
                <a:cs typeface="Times New Roman" panose="02020603050405020304" pitchFamily="18" charset="0"/>
              </a:rPr>
              <a:t>Work With An Accredited Laboratory With Local Experience</a:t>
            </a:r>
          </a:p>
          <a:p>
            <a:pPr fontAlgn="auto">
              <a:spcAft>
                <a:spcPts val="0"/>
              </a:spcAft>
              <a:defRPr/>
            </a:pPr>
            <a:r>
              <a:rPr lang="en-US" cap="none" dirty="0">
                <a:latin typeface="Times New Roman" panose="02020603050405020304" pitchFamily="18" charset="0"/>
                <a:cs typeface="Times New Roman" panose="02020603050405020304" pitchFamily="18" charset="0"/>
              </a:rPr>
              <a:t>Specify Accepted Methods- USGS, EPA, Major Authors</a:t>
            </a:r>
          </a:p>
          <a:p>
            <a:pPr fontAlgn="auto">
              <a:spcAft>
                <a:spcPts val="0"/>
              </a:spcAft>
              <a:defRPr/>
            </a:pPr>
            <a:r>
              <a:rPr lang="en-US" cap="none" dirty="0">
                <a:latin typeface="Times New Roman" panose="02020603050405020304" pitchFamily="18" charset="0"/>
                <a:cs typeface="Times New Roman" panose="02020603050405020304" pitchFamily="18" charset="0"/>
              </a:rPr>
              <a:t>Include QA/QC Based On Published Recommendations</a:t>
            </a:r>
          </a:p>
          <a:p>
            <a:pPr fontAlgn="auto">
              <a:spcAft>
                <a:spcPts val="0"/>
              </a:spcAft>
              <a:defRPr/>
            </a:pPr>
            <a:r>
              <a:rPr lang="en-US" cap="none" dirty="0">
                <a:latin typeface="Times New Roman" panose="02020603050405020304" pitchFamily="18" charset="0"/>
                <a:cs typeface="Times New Roman" panose="02020603050405020304" pitchFamily="18" charset="0"/>
              </a:rPr>
              <a:t>Include Provisions For Field Audits</a:t>
            </a:r>
          </a:p>
          <a:p>
            <a:pPr fontAlgn="auto">
              <a:spcAft>
                <a:spcPts val="0"/>
              </a:spcAft>
              <a:defRPr/>
            </a:pPr>
            <a:r>
              <a:rPr lang="en-US" cap="none" dirty="0">
                <a:latin typeface="Times New Roman" panose="02020603050405020304" pitchFamily="18" charset="0"/>
                <a:cs typeface="Times New Roman" panose="02020603050405020304" pitchFamily="18" charset="0"/>
              </a:rPr>
              <a:t>Include Procedures For Change</a:t>
            </a:r>
          </a:p>
          <a:p>
            <a:pPr fontAlgn="auto">
              <a:spcAft>
                <a:spcPts val="0"/>
              </a:spcAft>
              <a:defRPr/>
            </a:pPr>
            <a:endParaRPr lang="en-US" dirty="0"/>
          </a:p>
        </p:txBody>
      </p:sp>
      <p:pic>
        <p:nvPicPr>
          <p:cNvPr id="4" name="Picture 3">
            <a:extLst>
              <a:ext uri="{FF2B5EF4-FFF2-40B4-BE49-F238E27FC236}">
                <a16:creationId xmlns:a16="http://schemas.microsoft.com/office/drawing/2014/main" id="{D0523F61-BC00-45AE-AD4E-608DA862B4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3563" y="12192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a:extLst>
              <a:ext uri="{FF2B5EF4-FFF2-40B4-BE49-F238E27FC236}">
                <a16:creationId xmlns:a16="http://schemas.microsoft.com/office/drawing/2014/main" id="{601978A3-0218-4197-88CB-74483EAB96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p:cTn id="15" dur="indefinite"/>
                                        <p:tgtEl>
                                          <p:spTgt spid="3">
                                            <p:txEl>
                                              <p:pRg st="3" end="3"/>
                                            </p:txEl>
                                          </p:spTgt>
                                        </p:tgtEl>
                                        <p:attrNameLst>
                                          <p:attrName>style.opacity</p:attrName>
                                        </p:attrNameLst>
                                      </p:cBhvr>
                                      <p:to>
                                        <p:strVal val="0.5"/>
                                      </p:to>
                                    </p:set>
                                    <p:animEffect filter="image" prLst="opacity: 0.5">
                                      <p:cBhvr rctx="IE">
                                        <p:cTn id="16" dur="indefinite"/>
                                        <p:tgtEl>
                                          <p:spTgt spid="3">
                                            <p:txEl>
                                              <p:pRg st="3" end="3"/>
                                            </p:txEl>
                                          </p:spTgt>
                                        </p:tgtEl>
                                      </p:cBhvr>
                                    </p:animEffect>
                                  </p:childTnLst>
                                </p:cTn>
                              </p:par>
                              <p:par>
                                <p:cTn id="17" presetID="9" presetClass="emph" presetSubtype="0" nodeType="withEffect">
                                  <p:stCondLst>
                                    <p:cond delay="0"/>
                                  </p:stCondLst>
                                  <p:childTnLst>
                                    <p:set>
                                      <p:cBhvr>
                                        <p:cTn id="18" dur="indefinite"/>
                                        <p:tgtEl>
                                          <p:spTgt spid="3">
                                            <p:txEl>
                                              <p:pRg st="4" end="4"/>
                                            </p:txEl>
                                          </p:spTgt>
                                        </p:tgtEl>
                                        <p:attrNameLst>
                                          <p:attrName>style.opacity</p:attrName>
                                        </p:attrNameLst>
                                      </p:cBhvr>
                                      <p:to>
                                        <p:strVal val="0.5"/>
                                      </p:to>
                                    </p:set>
                                    <p:animEffect filter="image" prLst="opacity: 0.5">
                                      <p:cBhvr rctx="IE">
                                        <p:cTn id="19" dur="indefinite"/>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D88D05B-977F-49DB-A18F-59EF33B20FBB}"/>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Develop A Plan</a:t>
            </a:r>
          </a:p>
        </p:txBody>
      </p:sp>
      <p:sp>
        <p:nvSpPr>
          <p:cNvPr id="3" name="Content Placeholder 2">
            <a:extLst>
              <a:ext uri="{FF2B5EF4-FFF2-40B4-BE49-F238E27FC236}">
                <a16:creationId xmlns:a16="http://schemas.microsoft.com/office/drawing/2014/main" id="{CE178488-ECD5-4601-8149-63072204A0EA}"/>
              </a:ext>
            </a:extLst>
          </p:cNvPr>
          <p:cNvSpPr>
            <a:spLocks noGrp="1"/>
          </p:cNvSpPr>
          <p:nvPr>
            <p:ph sz="quarter" idx="13"/>
          </p:nvPr>
        </p:nvSpPr>
        <p:spPr>
          <a:xfrm>
            <a:off x="914400" y="2366963"/>
            <a:ext cx="10363200" cy="3424237"/>
          </a:xfrm>
        </p:spPr>
        <p:txBody>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Work With Federal, State, And Local Agencies Where Appropriate</a:t>
            </a:r>
          </a:p>
          <a:p>
            <a:pPr fontAlgn="auto">
              <a:spcAft>
                <a:spcPts val="0"/>
              </a:spcAft>
              <a:defRPr/>
            </a:pPr>
            <a:r>
              <a:rPr lang="en-US" cap="none" dirty="0">
                <a:latin typeface="Times New Roman" panose="02020603050405020304" pitchFamily="18" charset="0"/>
                <a:cs typeface="Times New Roman" panose="02020603050405020304" pitchFamily="18" charset="0"/>
              </a:rPr>
              <a:t>Work With An Accredited Laboratory With Local Experience</a:t>
            </a:r>
          </a:p>
          <a:p>
            <a:pPr fontAlgn="auto">
              <a:spcAft>
                <a:spcPts val="0"/>
              </a:spcAft>
              <a:defRPr/>
            </a:pPr>
            <a:r>
              <a:rPr lang="en-US" cap="none" dirty="0">
                <a:latin typeface="Times New Roman" panose="02020603050405020304" pitchFamily="18" charset="0"/>
                <a:cs typeface="Times New Roman" panose="02020603050405020304" pitchFamily="18" charset="0"/>
              </a:rPr>
              <a:t>Specify Accepted Methods- USGS, EPA, Major Authors</a:t>
            </a:r>
          </a:p>
          <a:p>
            <a:pPr fontAlgn="auto">
              <a:spcAft>
                <a:spcPts val="0"/>
              </a:spcAft>
              <a:defRPr/>
            </a:pPr>
            <a:r>
              <a:rPr lang="en-US" cap="none" dirty="0">
                <a:latin typeface="Times New Roman" panose="02020603050405020304" pitchFamily="18" charset="0"/>
                <a:cs typeface="Times New Roman" panose="02020603050405020304" pitchFamily="18" charset="0"/>
              </a:rPr>
              <a:t>Include QA/QC Based On Published Recommendations</a:t>
            </a:r>
          </a:p>
          <a:p>
            <a:pPr fontAlgn="auto">
              <a:spcAft>
                <a:spcPts val="0"/>
              </a:spcAft>
              <a:defRPr/>
            </a:pPr>
            <a:r>
              <a:rPr lang="en-US" cap="none" dirty="0">
                <a:latin typeface="Times New Roman" panose="02020603050405020304" pitchFamily="18" charset="0"/>
                <a:cs typeface="Times New Roman" panose="02020603050405020304" pitchFamily="18" charset="0"/>
              </a:rPr>
              <a:t>Include Provisions For Field Audits</a:t>
            </a:r>
          </a:p>
          <a:p>
            <a:pPr fontAlgn="auto">
              <a:spcAft>
                <a:spcPts val="0"/>
              </a:spcAft>
              <a:defRPr/>
            </a:pPr>
            <a:r>
              <a:rPr lang="en-US" cap="none" dirty="0">
                <a:latin typeface="Times New Roman" panose="02020603050405020304" pitchFamily="18" charset="0"/>
                <a:cs typeface="Times New Roman" panose="02020603050405020304" pitchFamily="18" charset="0"/>
              </a:rPr>
              <a:t>Include Procedures For Change</a:t>
            </a:r>
          </a:p>
          <a:p>
            <a:pPr fontAlgn="auto">
              <a:spcAft>
                <a:spcPts val="0"/>
              </a:spcAft>
              <a:defRPr/>
            </a:pPr>
            <a:r>
              <a:rPr lang="en-US" cap="none" dirty="0">
                <a:latin typeface="Times New Roman" panose="02020603050405020304" pitchFamily="18" charset="0"/>
                <a:cs typeface="Times New Roman" panose="02020603050405020304" pitchFamily="18" charset="0"/>
              </a:rPr>
              <a:t>If Necessary, Specify Periodic Reviews</a:t>
            </a:r>
          </a:p>
          <a:p>
            <a:pPr fontAlgn="auto">
              <a:spcAft>
                <a:spcPts val="0"/>
              </a:spcAft>
              <a:defRPr/>
            </a:pPr>
            <a:endParaRPr lang="en-US" dirty="0"/>
          </a:p>
        </p:txBody>
      </p:sp>
      <p:pic>
        <p:nvPicPr>
          <p:cNvPr id="53252" name="Picture 3">
            <a:extLst>
              <a:ext uri="{FF2B5EF4-FFF2-40B4-BE49-F238E27FC236}">
                <a16:creationId xmlns:a16="http://schemas.microsoft.com/office/drawing/2014/main" id="{08C91193-413B-4B64-AA29-0A2C8EF0449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63F5EA4-755C-422F-9092-5018981B911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37425" y="328295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p:cTn id="15" dur="indefinite"/>
                                        <p:tgtEl>
                                          <p:spTgt spid="3">
                                            <p:txEl>
                                              <p:pRg st="3" end="3"/>
                                            </p:txEl>
                                          </p:spTgt>
                                        </p:tgtEl>
                                        <p:attrNameLst>
                                          <p:attrName>style.opacity</p:attrName>
                                        </p:attrNameLst>
                                      </p:cBhvr>
                                      <p:to>
                                        <p:strVal val="0.5"/>
                                      </p:to>
                                    </p:set>
                                    <p:animEffect filter="image" prLst="opacity: 0.5">
                                      <p:cBhvr rctx="IE">
                                        <p:cTn id="16" dur="indefinite"/>
                                        <p:tgtEl>
                                          <p:spTgt spid="3">
                                            <p:txEl>
                                              <p:pRg st="3" end="3"/>
                                            </p:txEl>
                                          </p:spTgt>
                                        </p:tgtEl>
                                      </p:cBhvr>
                                    </p:animEffect>
                                  </p:childTnLst>
                                </p:cTn>
                              </p:par>
                              <p:par>
                                <p:cTn id="17" presetID="9" presetClass="emph" presetSubtype="0" nodeType="withEffect">
                                  <p:stCondLst>
                                    <p:cond delay="0"/>
                                  </p:stCondLst>
                                  <p:childTnLst>
                                    <p:set>
                                      <p:cBhvr>
                                        <p:cTn id="18" dur="indefinite"/>
                                        <p:tgtEl>
                                          <p:spTgt spid="3">
                                            <p:txEl>
                                              <p:pRg st="4" end="4"/>
                                            </p:txEl>
                                          </p:spTgt>
                                        </p:tgtEl>
                                        <p:attrNameLst>
                                          <p:attrName>style.opacity</p:attrName>
                                        </p:attrNameLst>
                                      </p:cBhvr>
                                      <p:to>
                                        <p:strVal val="0.5"/>
                                      </p:to>
                                    </p:set>
                                    <p:animEffect filter="image" prLst="opacity: 0.5">
                                      <p:cBhvr rctx="IE">
                                        <p:cTn id="19" dur="indefinite"/>
                                        <p:tgtEl>
                                          <p:spTgt spid="3">
                                            <p:txEl>
                                              <p:pRg st="4" end="4"/>
                                            </p:txEl>
                                          </p:spTgt>
                                        </p:tgtEl>
                                      </p:cBhvr>
                                    </p:animEffect>
                                  </p:childTnLst>
                                </p:cTn>
                              </p:par>
                              <p:par>
                                <p:cTn id="20" presetID="9" presetClass="emph" presetSubtype="0" nodeType="withEffect">
                                  <p:stCondLst>
                                    <p:cond delay="0"/>
                                  </p:stCondLst>
                                  <p:childTnLst>
                                    <p:set>
                                      <p:cBhvr>
                                        <p:cTn id="21" dur="indefinite"/>
                                        <p:tgtEl>
                                          <p:spTgt spid="3">
                                            <p:txEl>
                                              <p:pRg st="5" end="5"/>
                                            </p:txEl>
                                          </p:spTgt>
                                        </p:tgtEl>
                                        <p:attrNameLst>
                                          <p:attrName>style.opacity</p:attrName>
                                        </p:attrNameLst>
                                      </p:cBhvr>
                                      <p:to>
                                        <p:strVal val="0.5"/>
                                      </p:to>
                                    </p:set>
                                    <p:animEffect filter="image" prLst="opacity: 0.5">
                                      <p:cBhvr rctx="IE">
                                        <p:cTn id="22" dur="indefinite"/>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CB113EC-F166-42F3-9418-43A1E67C87E4}"/>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Manage Your Plan</a:t>
            </a:r>
          </a:p>
        </p:txBody>
      </p:sp>
      <p:sp>
        <p:nvSpPr>
          <p:cNvPr id="3" name="Content Placeholder 2">
            <a:extLst>
              <a:ext uri="{FF2B5EF4-FFF2-40B4-BE49-F238E27FC236}">
                <a16:creationId xmlns:a16="http://schemas.microsoft.com/office/drawing/2014/main" id="{FF8D14B1-20EB-4138-95E5-BEE467A0839D}"/>
              </a:ext>
            </a:extLst>
          </p:cNvPr>
          <p:cNvSpPr>
            <a:spLocks noGrp="1" noChangeArrowheads="1"/>
          </p:cNvSpPr>
          <p:nvPr>
            <p:ph sz="quarter" idx="13"/>
          </p:nvPr>
        </p:nvSpPr>
        <p:spPr bwMode="auto">
          <a:xfrm>
            <a:off x="914400" y="2366963"/>
            <a:ext cx="10363200" cy="3424237"/>
          </a:xfrm>
        </p:spPr>
        <p:txBody>
          <a:bodyPr wrap="square" numCol="1" anchor="t"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Schedule Regular Reviews</a:t>
            </a:r>
          </a:p>
          <a:p>
            <a:r>
              <a:rPr lang="en-US" altLang="en-US" cap="none">
                <a:latin typeface="Times New Roman" panose="02020603050405020304" pitchFamily="18" charset="0"/>
                <a:cs typeface="Times New Roman" panose="02020603050405020304" pitchFamily="18" charset="0"/>
              </a:rPr>
              <a:t>Field Audits</a:t>
            </a:r>
          </a:p>
          <a:p>
            <a:r>
              <a:rPr lang="en-US" altLang="en-US" cap="none">
                <a:latin typeface="Times New Roman" panose="02020603050405020304" pitchFamily="18" charset="0"/>
                <a:cs typeface="Times New Roman" panose="02020603050405020304" pitchFamily="18" charset="0"/>
              </a:rPr>
              <a:t>Make Changes As Needed</a:t>
            </a:r>
          </a:p>
          <a:p>
            <a:r>
              <a:rPr lang="en-US" altLang="en-US" cap="none">
                <a:latin typeface="Times New Roman" panose="02020603050405020304" pitchFamily="18" charset="0"/>
                <a:cs typeface="Times New Roman" panose="02020603050405020304" pitchFamily="18" charset="0"/>
              </a:rPr>
              <a:t>Review Or Update With Every Permitting Action</a:t>
            </a:r>
          </a:p>
          <a:p>
            <a:r>
              <a:rPr lang="en-US" altLang="en-US" cap="none">
                <a:latin typeface="Times New Roman" panose="02020603050405020304" pitchFamily="18" charset="0"/>
                <a:cs typeface="Times New Roman" panose="02020603050405020304" pitchFamily="18" charset="0"/>
              </a:rPr>
              <a:t>Manage Data</a:t>
            </a:r>
          </a:p>
          <a:p>
            <a:r>
              <a:rPr lang="en-US" altLang="en-US" cap="none">
                <a:latin typeface="Times New Roman" panose="02020603050405020304" pitchFamily="18" charset="0"/>
                <a:cs typeface="Times New Roman" panose="02020603050405020304" pitchFamily="18" charset="0"/>
              </a:rPr>
              <a:t>Communication!</a:t>
            </a:r>
          </a:p>
        </p:txBody>
      </p:sp>
      <p:pic>
        <p:nvPicPr>
          <p:cNvPr id="5" name="Picture 4">
            <a:extLst>
              <a:ext uri="{FF2B5EF4-FFF2-40B4-BE49-F238E27FC236}">
                <a16:creationId xmlns:a16="http://schemas.microsoft.com/office/drawing/2014/main" id="{60EA5F04-3D09-4B69-B229-EDA080C2C8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45238" y="2182813"/>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3">
            <a:extLst>
              <a:ext uri="{FF2B5EF4-FFF2-40B4-BE49-F238E27FC236}">
                <a16:creationId xmlns:a16="http://schemas.microsoft.com/office/drawing/2014/main" id="{86B494D7-88BB-41B6-B2BA-1A8DD14B3E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9" presetClass="emph" presetSubtype="0" nodeType="withEffect">
                                  <p:stCondLst>
                                    <p:cond delay="0"/>
                                  </p:stCondLst>
                                  <p:childTnLst>
                                    <p:set>
                                      <p:cBhvr>
                                        <p:cTn id="33" dur="indefinite"/>
                                        <p:tgtEl>
                                          <p:spTgt spid="3">
                                            <p:txEl>
                                              <p:pRg st="3" end="3"/>
                                            </p:txEl>
                                          </p:spTgt>
                                        </p:tgtEl>
                                        <p:attrNameLst>
                                          <p:attrName>style.opacity</p:attrName>
                                        </p:attrNameLst>
                                      </p:cBhvr>
                                      <p:to>
                                        <p:strVal val="0.5"/>
                                      </p:to>
                                    </p:set>
                                    <p:animEffect filter="image" prLst="opacity: 0.5">
                                      <p:cBhvr rctx="IE">
                                        <p:cTn id="34" dur="indefinite"/>
                                        <p:tgtEl>
                                          <p:spTgt spid="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9" presetClass="emph" presetSubtype="0" nodeType="withEffect">
                                  <p:stCondLst>
                                    <p:cond delay="0"/>
                                  </p:stCondLst>
                                  <p:childTnLst>
                                    <p:set>
                                      <p:cBhvr>
                                        <p:cTn id="40" dur="indefinite"/>
                                        <p:tgtEl>
                                          <p:spTgt spid="3">
                                            <p:txEl>
                                              <p:pRg st="4" end="4"/>
                                            </p:txEl>
                                          </p:spTgt>
                                        </p:tgtEl>
                                        <p:attrNameLst>
                                          <p:attrName>style.opacity</p:attrName>
                                        </p:attrNameLst>
                                      </p:cBhvr>
                                      <p:to>
                                        <p:strVal val="0.5"/>
                                      </p:to>
                                    </p:set>
                                    <p:animEffect filter="image" prLst="opacity: 0.5">
                                      <p:cBhvr rctx="IE">
                                        <p:cTn id="41" dur="indefinite"/>
                                        <p:tgtEl>
                                          <p:spTgt spid="3">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FCE13F34-E4B4-41C8-BEB3-BB2266DE5A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1">
            <a:extLst>
              <a:ext uri="{FF2B5EF4-FFF2-40B4-BE49-F238E27FC236}">
                <a16:creationId xmlns:a16="http://schemas.microsoft.com/office/drawing/2014/main" id="{21F9FAC8-5A77-4DA3-A399-31C8F933752A}"/>
              </a:ext>
            </a:extLst>
          </p:cNvPr>
          <p:cNvSpPr>
            <a:spLocks noGrp="1" noChangeArrowheads="1"/>
          </p:cNvSpPr>
          <p:nvPr>
            <p:ph type="title"/>
          </p:nvPr>
        </p:nvSpPr>
        <p:spPr bwMode="auto">
          <a:xfrm>
            <a:off x="914400" y="619125"/>
            <a:ext cx="10363200" cy="912813"/>
          </a:xfrm>
        </p:spPr>
        <p:txBody>
          <a:bodyPr wrap="square" numCol="1" anchorCtr="0" compatLnSpc="1">
            <a:prstTxWarp prst="textNoShape">
              <a:avLst/>
            </a:prstTxWarp>
          </a:bodyPr>
          <a:lstStyle/>
          <a:p>
            <a:r>
              <a:rPr lang="en-US" altLang="en-US" cap="none"/>
              <a:t>Thanks for Your Attention!</a:t>
            </a:r>
          </a:p>
        </p:txBody>
      </p:sp>
      <p:sp>
        <p:nvSpPr>
          <p:cNvPr id="3" name="Content Placeholder 2">
            <a:extLst>
              <a:ext uri="{FF2B5EF4-FFF2-40B4-BE49-F238E27FC236}">
                <a16:creationId xmlns:a16="http://schemas.microsoft.com/office/drawing/2014/main" id="{68143408-8138-4DE2-A5D9-0EC7C26D37EA}"/>
              </a:ext>
            </a:extLst>
          </p:cNvPr>
          <p:cNvSpPr>
            <a:spLocks noGrp="1"/>
          </p:cNvSpPr>
          <p:nvPr>
            <p:ph sz="quarter" idx="13"/>
          </p:nvPr>
        </p:nvSpPr>
        <p:spPr>
          <a:xfrm>
            <a:off x="913774" y="4251366"/>
            <a:ext cx="10363826" cy="1539833"/>
          </a:xfrm>
        </p:spPr>
        <p:txBody>
          <a:bodyPr/>
          <a:lstStyle/>
          <a:p>
            <a:pPr marL="0" indent="0" fontAlgn="auto">
              <a:spcAft>
                <a:spcPts val="0"/>
              </a:spcAft>
              <a:buFont typeface="Arial" panose="020B0604020202020204" pitchFamily="34" charset="0"/>
              <a:buNone/>
              <a:defRPr/>
            </a:pPr>
            <a:r>
              <a:rPr lang="en-US" cap="none" dirty="0">
                <a:highlight>
                  <a:srgbClr val="C0C0C0"/>
                </a:highlight>
                <a:latin typeface="Times New Roman" panose="02020603050405020304" pitchFamily="18" charset="0"/>
                <a:cs typeface="Times New Roman" panose="02020603050405020304" pitchFamily="18" charset="0"/>
              </a:rPr>
              <a:t>Kevin Krogstad</a:t>
            </a:r>
          </a:p>
          <a:p>
            <a:pPr marL="0" indent="0" fontAlgn="auto">
              <a:lnSpc>
                <a:spcPct val="150000"/>
              </a:lnSpc>
              <a:spcAft>
                <a:spcPts val="0"/>
              </a:spcAft>
              <a:buFont typeface="Arial" panose="020B0604020202020204" pitchFamily="34" charset="0"/>
              <a:buNone/>
              <a:defRPr/>
            </a:pPr>
            <a:r>
              <a:rPr lang="en-US" cap="none" dirty="0">
                <a:highlight>
                  <a:srgbClr val="C0C0C0"/>
                </a:highlight>
                <a:latin typeface="Times New Roman" panose="02020603050405020304" pitchFamily="18" charset="0"/>
                <a:cs typeface="Times New Roman" panose="02020603050405020304" pitchFamily="18" charset="0"/>
              </a:rPr>
              <a:t>Montana Department of Environmental Quality</a:t>
            </a:r>
            <a:br>
              <a:rPr lang="en-US" cap="none" baseline="30000" dirty="0">
                <a:highlight>
                  <a:srgbClr val="C0C0C0"/>
                </a:highlight>
                <a:latin typeface="Times New Roman" panose="02020603050405020304" pitchFamily="18" charset="0"/>
                <a:cs typeface="Times New Roman" panose="02020603050405020304" pitchFamily="18" charset="0"/>
              </a:rPr>
            </a:br>
            <a:r>
              <a:rPr lang="en-US" cap="none" dirty="0">
                <a:highlight>
                  <a:srgbClr val="C0C0C0"/>
                </a:highlight>
                <a:latin typeface="Times New Roman" panose="02020603050405020304" pitchFamily="18" charset="0"/>
                <a:cs typeface="Times New Roman" panose="02020603050405020304" pitchFamily="18" charset="0"/>
              </a:rPr>
              <a:t>Helena, Montana</a:t>
            </a:r>
          </a:p>
          <a:p>
            <a:pPr fontAlgn="auto">
              <a:spcAft>
                <a:spcPts val="0"/>
              </a:spcAft>
              <a:defRPr/>
            </a:pPr>
            <a:endParaRPr lang="en-US" dirty="0"/>
          </a:p>
        </p:txBody>
      </p:sp>
      <p:pic>
        <p:nvPicPr>
          <p:cNvPr id="57349" name="Picture 5">
            <a:extLst>
              <a:ext uri="{FF2B5EF4-FFF2-40B4-BE49-F238E27FC236}">
                <a16:creationId xmlns:a16="http://schemas.microsoft.com/office/drawing/2014/main" id="{CD6A4FBC-468F-469C-B7D1-42389FE6729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DAA92F9-FBCD-4E94-86E4-0985B77CB1D1}"/>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Designing a Monitoring Plan</a:t>
            </a:r>
          </a:p>
        </p:txBody>
      </p:sp>
      <p:sp>
        <p:nvSpPr>
          <p:cNvPr id="3" name="Content Placeholder 2">
            <a:extLst>
              <a:ext uri="{FF2B5EF4-FFF2-40B4-BE49-F238E27FC236}">
                <a16:creationId xmlns:a16="http://schemas.microsoft.com/office/drawing/2014/main" id="{6C0D97B4-36E8-4C44-8871-9321509BE1A2}"/>
              </a:ext>
            </a:extLst>
          </p:cNvPr>
          <p:cNvSpPr>
            <a:spLocks noGrp="1"/>
          </p:cNvSpPr>
          <p:nvPr>
            <p:ph sz="quarter" idx="13"/>
          </p:nvPr>
        </p:nvSpPr>
        <p:spPr>
          <a:xfrm>
            <a:off x="914400" y="2366963"/>
            <a:ext cx="10363200" cy="3424237"/>
          </a:xfrm>
        </p:spPr>
        <p:txBody>
          <a:bodyPr>
            <a:normAutofit fontScale="85000" lnSpcReduction="10000"/>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Determine Data Needed</a:t>
            </a:r>
          </a:p>
          <a:p>
            <a:pPr lvl="1" fontAlgn="auto">
              <a:spcAft>
                <a:spcPts val="0"/>
              </a:spcAft>
              <a:defRPr/>
            </a:pPr>
            <a:r>
              <a:rPr lang="en-US" cap="none" dirty="0">
                <a:latin typeface="Times New Roman" panose="02020603050405020304" pitchFamily="18" charset="0"/>
                <a:cs typeface="Times New Roman" panose="02020603050405020304" pitchFamily="18" charset="0"/>
              </a:rPr>
              <a:t>Statutes</a:t>
            </a:r>
          </a:p>
          <a:p>
            <a:pPr lvl="1" fontAlgn="auto">
              <a:spcAft>
                <a:spcPts val="0"/>
              </a:spcAft>
              <a:defRPr/>
            </a:pPr>
            <a:r>
              <a:rPr lang="en-US" cap="none" dirty="0">
                <a:latin typeface="Times New Roman" panose="02020603050405020304" pitchFamily="18" charset="0"/>
                <a:cs typeface="Times New Roman" panose="02020603050405020304" pitchFamily="18" charset="0"/>
              </a:rPr>
              <a:t>Historical Sampling</a:t>
            </a:r>
          </a:p>
          <a:p>
            <a:pPr lvl="1" fontAlgn="auto">
              <a:spcAft>
                <a:spcPts val="0"/>
              </a:spcAft>
              <a:defRPr/>
            </a:pPr>
            <a:r>
              <a:rPr lang="en-US" cap="none" dirty="0">
                <a:latin typeface="Times New Roman" panose="02020603050405020304" pitchFamily="18" charset="0"/>
                <a:cs typeface="Times New Roman" panose="02020603050405020304" pitchFamily="18" charset="0"/>
              </a:rPr>
              <a:t>Future Possibilities</a:t>
            </a:r>
          </a:p>
          <a:p>
            <a:pPr fontAlgn="auto">
              <a:spcAft>
                <a:spcPts val="0"/>
              </a:spcAft>
              <a:defRPr/>
            </a:pPr>
            <a:r>
              <a:rPr lang="en-US" cap="none" dirty="0">
                <a:latin typeface="Times New Roman" panose="02020603050405020304" pitchFamily="18" charset="0"/>
                <a:cs typeface="Times New Roman" panose="02020603050405020304" pitchFamily="18" charset="0"/>
              </a:rPr>
              <a:t>Define Analysis Area</a:t>
            </a:r>
          </a:p>
          <a:p>
            <a:pPr lvl="1" fontAlgn="auto">
              <a:spcAft>
                <a:spcPts val="0"/>
              </a:spcAft>
              <a:defRPr/>
            </a:pPr>
            <a:r>
              <a:rPr lang="en-US" cap="none" dirty="0">
                <a:latin typeface="Times New Roman" panose="02020603050405020304" pitchFamily="18" charset="0"/>
                <a:cs typeface="Times New Roman" panose="02020603050405020304" pitchFamily="18" charset="0"/>
              </a:rPr>
              <a:t>Surface Water</a:t>
            </a:r>
          </a:p>
          <a:p>
            <a:pPr lvl="1" fontAlgn="auto">
              <a:spcAft>
                <a:spcPts val="0"/>
              </a:spcAft>
              <a:defRPr/>
            </a:pPr>
            <a:r>
              <a:rPr lang="en-US" cap="none" dirty="0">
                <a:latin typeface="Times New Roman" panose="02020603050405020304" pitchFamily="18" charset="0"/>
                <a:cs typeface="Times New Roman" panose="02020603050405020304" pitchFamily="18" charset="0"/>
              </a:rPr>
              <a:t>Groundwater</a:t>
            </a:r>
          </a:p>
          <a:p>
            <a:pPr fontAlgn="auto">
              <a:spcAft>
                <a:spcPts val="0"/>
              </a:spcAft>
              <a:defRPr/>
            </a:pPr>
            <a:r>
              <a:rPr lang="en-US" cap="none" dirty="0">
                <a:latin typeface="Times New Roman" panose="02020603050405020304" pitchFamily="18" charset="0"/>
                <a:cs typeface="Times New Roman" panose="02020603050405020304" pitchFamily="18" charset="0"/>
              </a:rPr>
              <a:t>Develop A Sampling Plan</a:t>
            </a:r>
          </a:p>
          <a:p>
            <a:pPr lvl="1" fontAlgn="auto">
              <a:spcAft>
                <a:spcPts val="0"/>
              </a:spcAft>
              <a:defRPr/>
            </a:pPr>
            <a:r>
              <a:rPr lang="en-US" cap="none" dirty="0">
                <a:latin typeface="Times New Roman" panose="02020603050405020304" pitchFamily="18" charset="0"/>
                <a:cs typeface="Times New Roman" panose="02020603050405020304" pitchFamily="18" charset="0"/>
              </a:rPr>
              <a:t>Methods</a:t>
            </a:r>
          </a:p>
          <a:p>
            <a:pPr lvl="1" fontAlgn="auto">
              <a:spcAft>
                <a:spcPts val="0"/>
              </a:spcAft>
              <a:defRPr/>
            </a:pPr>
            <a:r>
              <a:rPr lang="en-US" cap="none" dirty="0">
                <a:latin typeface="Times New Roman" panose="02020603050405020304" pitchFamily="18" charset="0"/>
                <a:cs typeface="Times New Roman" panose="02020603050405020304" pitchFamily="18" charset="0"/>
              </a:rPr>
              <a:t>Equipment</a:t>
            </a:r>
          </a:p>
        </p:txBody>
      </p:sp>
      <p:pic>
        <p:nvPicPr>
          <p:cNvPr id="22532" name="Picture 4">
            <a:extLst>
              <a:ext uri="{FF2B5EF4-FFF2-40B4-BE49-F238E27FC236}">
                <a16:creationId xmlns:a16="http://schemas.microsoft.com/office/drawing/2014/main" id="{A8C3D01B-A76F-4D12-A2A6-C8AC2E5AA1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4700" y="21336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a:extLst>
              <a:ext uri="{FF2B5EF4-FFF2-40B4-BE49-F238E27FC236}">
                <a16:creationId xmlns:a16="http://schemas.microsoft.com/office/drawing/2014/main" id="{D2797A84-CD4A-4284-8D3D-3961BEF46FE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mph" presetSubtype="0" nodeType="clickEffect">
                                  <p:stCondLst>
                                    <p:cond delay="0"/>
                                  </p:stCondLst>
                                  <p:childTnLst>
                                    <p:set>
                                      <p:cBhvr>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par>
                                <p:cTn id="22" presetID="9" presetClass="emph" presetSubtype="0" nodeType="withEffect">
                                  <p:stCondLst>
                                    <p:cond delay="0"/>
                                  </p:stCondLst>
                                  <p:childTnLst>
                                    <p:set>
                                      <p:cBhvr>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par>
                                <p:cTn id="25" presetID="9" presetClass="emph" presetSubtype="0" nodeType="withEffect">
                                  <p:stCondLst>
                                    <p:cond delay="0"/>
                                  </p:stCondLst>
                                  <p:childTnLst>
                                    <p:set>
                                      <p:cBhvr>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par>
                                <p:cTn id="28" presetID="9" presetClass="emph" presetSubtype="0" nodeType="withEffect">
                                  <p:stCondLst>
                                    <p:cond delay="0"/>
                                  </p:stCondLst>
                                  <p:childTnLst>
                                    <p:set>
                                      <p:cBhvr>
                                        <p:cTn id="29" dur="indefinite"/>
                                        <p:tgtEl>
                                          <p:spTgt spid="3">
                                            <p:txEl>
                                              <p:pRg st="3" end="3"/>
                                            </p:txEl>
                                          </p:spTgt>
                                        </p:tgtEl>
                                        <p:attrNameLst>
                                          <p:attrName>style.opacity</p:attrName>
                                        </p:attrNameLst>
                                      </p:cBhvr>
                                      <p:to>
                                        <p:strVal val="0.5"/>
                                      </p:to>
                                    </p:set>
                                    <p:animEffect filter="image" prLst="opacity: 0.5">
                                      <p:cBhvr rctx="IE">
                                        <p:cTn id="30" dur="indefinite"/>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mph" presetSubtype="0" nodeType="clickEffect">
                                  <p:stCondLst>
                                    <p:cond delay="0"/>
                                  </p:stCondLst>
                                  <p:childTnLst>
                                    <p:set>
                                      <p:cBhvr>
                                        <p:cTn id="43" dur="indefinite"/>
                                        <p:tgtEl>
                                          <p:spTgt spid="3">
                                            <p:txEl>
                                              <p:pRg st="4" end="4"/>
                                            </p:txEl>
                                          </p:spTgt>
                                        </p:tgtEl>
                                        <p:attrNameLst>
                                          <p:attrName>style.opacity</p:attrName>
                                        </p:attrNameLst>
                                      </p:cBhvr>
                                      <p:to>
                                        <p:strVal val="0.5"/>
                                      </p:to>
                                    </p:set>
                                    <p:animEffect filter="image" prLst="opacity: 0.5">
                                      <p:cBhvr rctx="IE">
                                        <p:cTn id="44" dur="indefinite"/>
                                        <p:tgtEl>
                                          <p:spTgt spid="3">
                                            <p:txEl>
                                              <p:pRg st="4" end="4"/>
                                            </p:txEl>
                                          </p:spTgt>
                                        </p:tgtEl>
                                      </p:cBhvr>
                                    </p:animEffect>
                                  </p:childTnLst>
                                </p:cTn>
                              </p:par>
                              <p:par>
                                <p:cTn id="45" presetID="9" presetClass="emph" presetSubtype="0" nodeType="withEffect">
                                  <p:stCondLst>
                                    <p:cond delay="0"/>
                                  </p:stCondLst>
                                  <p:childTnLst>
                                    <p:set>
                                      <p:cBhvr>
                                        <p:cTn id="46" dur="indefinite"/>
                                        <p:tgtEl>
                                          <p:spTgt spid="3">
                                            <p:txEl>
                                              <p:pRg st="5" end="5"/>
                                            </p:txEl>
                                          </p:spTgt>
                                        </p:tgtEl>
                                        <p:attrNameLst>
                                          <p:attrName>style.opacity</p:attrName>
                                        </p:attrNameLst>
                                      </p:cBhvr>
                                      <p:to>
                                        <p:strVal val="0.5"/>
                                      </p:to>
                                    </p:set>
                                    <p:animEffect filter="image" prLst="opacity: 0.5">
                                      <p:cBhvr rctx="IE">
                                        <p:cTn id="47" dur="indefinite"/>
                                        <p:tgtEl>
                                          <p:spTgt spid="3">
                                            <p:txEl>
                                              <p:pRg st="5" end="5"/>
                                            </p:txEl>
                                          </p:spTgt>
                                        </p:tgtEl>
                                      </p:cBhvr>
                                    </p:animEffect>
                                  </p:childTnLst>
                                </p:cTn>
                              </p:par>
                              <p:par>
                                <p:cTn id="48" presetID="9" presetClass="emph" presetSubtype="0" nodeType="withEffect">
                                  <p:stCondLst>
                                    <p:cond delay="0"/>
                                  </p:stCondLst>
                                  <p:childTnLst>
                                    <p:set>
                                      <p:cBhvr>
                                        <p:cTn id="49" dur="indefinite"/>
                                        <p:tgtEl>
                                          <p:spTgt spid="3">
                                            <p:txEl>
                                              <p:pRg st="6" end="6"/>
                                            </p:txEl>
                                          </p:spTgt>
                                        </p:tgtEl>
                                        <p:attrNameLst>
                                          <p:attrName>style.opacity</p:attrName>
                                        </p:attrNameLst>
                                      </p:cBhvr>
                                      <p:to>
                                        <p:strVal val="0.5"/>
                                      </p:to>
                                    </p:set>
                                    <p:animEffect filter="image" prLst="opacity: 0.5">
                                      <p:cBhvr rctx="IE">
                                        <p:cTn id="50" dur="indefinite"/>
                                        <p:tgtEl>
                                          <p:spTgt spid="3">
                                            <p:txEl>
                                              <p:pRg st="6" end="6"/>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20EE36-4901-432A-ACB8-54C36FD620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6638" y="2092325"/>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D7EF76D9-0FB9-4008-A630-BCBDE23D6E78}"/>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Data Needs</a:t>
            </a:r>
          </a:p>
        </p:txBody>
      </p:sp>
      <p:sp>
        <p:nvSpPr>
          <p:cNvPr id="3" name="Content Placeholder 2">
            <a:extLst>
              <a:ext uri="{FF2B5EF4-FFF2-40B4-BE49-F238E27FC236}">
                <a16:creationId xmlns:a16="http://schemas.microsoft.com/office/drawing/2014/main" id="{1A63F24E-FEB5-4F18-B05F-27E7F3C4D202}"/>
              </a:ext>
            </a:extLst>
          </p:cNvPr>
          <p:cNvSpPr>
            <a:spLocks noGrp="1" noChangeArrowheads="1"/>
          </p:cNvSpPr>
          <p:nvPr>
            <p:ph sz="quarter" idx="13"/>
          </p:nvPr>
        </p:nvSpPr>
        <p:spPr bwMode="auto">
          <a:xfrm>
            <a:off x="914400" y="2366963"/>
            <a:ext cx="10363200" cy="3424237"/>
          </a:xfrm>
        </p:spPr>
        <p:txBody>
          <a:bodyPr wrap="square" numCol="1" anchor="t"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What Is Required By Law?</a:t>
            </a:r>
          </a:p>
        </p:txBody>
      </p:sp>
      <p:pic>
        <p:nvPicPr>
          <p:cNvPr id="4" name="Picture 3">
            <a:extLst>
              <a:ext uri="{FF2B5EF4-FFF2-40B4-BE49-F238E27FC236}">
                <a16:creationId xmlns:a16="http://schemas.microsoft.com/office/drawing/2014/main" id="{A94D9237-BC01-409A-A690-E7E2F52C88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00000">
            <a:off x="5921375" y="2449513"/>
            <a:ext cx="2733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41CEA2C5-1F37-4EB1-BA58-D4F020515012}"/>
              </a:ext>
            </a:extLst>
          </p:cNvPr>
          <p:cNvGrpSpPr>
            <a:grpSpLocks/>
          </p:cNvGrpSpPr>
          <p:nvPr/>
        </p:nvGrpSpPr>
        <p:grpSpPr bwMode="auto">
          <a:xfrm rot="1200000">
            <a:off x="6334125" y="2316163"/>
            <a:ext cx="4292600" cy="2082800"/>
            <a:chOff x="7170821" y="3202534"/>
            <a:chExt cx="4292917" cy="2082949"/>
          </a:xfrm>
        </p:grpSpPr>
        <p:sp>
          <p:nvSpPr>
            <p:cNvPr id="9" name="Rectangle 1">
              <a:extLst>
                <a:ext uri="{FF2B5EF4-FFF2-40B4-BE49-F238E27FC236}">
                  <a16:creationId xmlns:a16="http://schemas.microsoft.com/office/drawing/2014/main" id="{0C1D75C1-401D-4DA2-95EB-E33E811B4CBB}"/>
                </a:ext>
              </a:extLst>
            </p:cNvPr>
            <p:cNvSpPr>
              <a:spLocks noChangeArrowheads="1"/>
            </p:cNvSpPr>
            <p:nvPr/>
          </p:nvSpPr>
          <p:spPr bwMode="auto">
            <a:xfrm>
              <a:off x="7170427" y="3284504"/>
              <a:ext cx="4292917" cy="2000393"/>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400">
                <a:defRPr/>
              </a:pPr>
              <a:r>
                <a:rPr lang="en-US" altLang="en-US" dirty="0">
                  <a:latin typeface="Arial" panose="020B0604020202020204" pitchFamily="34" charset="0"/>
                  <a:hlinkClick r:id="rId5"/>
                </a:rPr>
                <a:t>  </a:t>
              </a:r>
              <a:r>
                <a:rPr lang="en-US" altLang="en-US" sz="5200" dirty="0">
                  <a:latin typeface="Arial" panose="020B0604020202020204" pitchFamily="34" charset="0"/>
                </a:rPr>
                <a:t> </a:t>
              </a:r>
              <a:r>
                <a:rPr lang="en-US" altLang="en-US" dirty="0">
                  <a:latin typeface="Arial" panose="020B0604020202020204" pitchFamily="34" charset="0"/>
                </a:rPr>
                <a:t>             </a:t>
              </a:r>
            </a:p>
            <a:p>
              <a:pPr defTabSz="914400">
                <a:defRPr/>
              </a:pPr>
              <a:r>
                <a:rPr lang="en-US" altLang="en-US" dirty="0">
                  <a:latin typeface="Arial" panose="020B0604020202020204" pitchFamily="34" charset="0"/>
                </a:rPr>
                <a:t>OFFICE of SURFACE MINING</a:t>
              </a:r>
              <a:br>
                <a:rPr lang="en-US" altLang="en-US" dirty="0">
                  <a:latin typeface="Arial" panose="020B0604020202020204" pitchFamily="34" charset="0"/>
                </a:rPr>
              </a:br>
              <a:r>
                <a:rPr lang="en-US" altLang="en-US" dirty="0">
                  <a:latin typeface="Arial" panose="020B0604020202020204" pitchFamily="34" charset="0"/>
                </a:rPr>
                <a:t>RECLAMATION and ENFORCEMENT</a:t>
              </a:r>
            </a:p>
            <a:p>
              <a:pPr defTabSz="914400">
                <a:defRPr/>
              </a:pPr>
              <a:r>
                <a:rPr lang="en-US" altLang="en-US" dirty="0">
                  <a:latin typeface="Arial" panose="020B0604020202020204" pitchFamily="34" charset="0"/>
                  <a:hlinkClick r:id="rId6"/>
                </a:rPr>
                <a:t>U.S. Department of the Interior</a:t>
              </a:r>
              <a:endParaRPr lang="en-US" altLang="en-US" dirty="0">
                <a:latin typeface="Arial" panose="020B0604020202020204" pitchFamily="34" charset="0"/>
                <a:hlinkClick r:id="rId7"/>
              </a:endParaRPr>
            </a:p>
            <a:p>
              <a:pPr defTabSz="914400">
                <a:defRPr/>
              </a:pPr>
              <a:endParaRPr lang="en-US" altLang="en-US" dirty="0">
                <a:latin typeface="Arial" panose="020B0604020202020204" pitchFamily="34" charset="0"/>
              </a:endParaRPr>
            </a:p>
          </p:txBody>
        </p:sp>
        <p:pic>
          <p:nvPicPr>
            <p:cNvPr id="24591" name="Picture 2" descr="OSMRE logo. Click here to go back to the OSMRE home page.">
              <a:hlinkClick r:id="rId5"/>
              <a:extLst>
                <a:ext uri="{FF2B5EF4-FFF2-40B4-BE49-F238E27FC236}">
                  <a16:creationId xmlns:a16="http://schemas.microsoft.com/office/drawing/2014/main" id="{62D1708A-5AA9-4262-AD24-ED65BF3BA5F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26396" y="3202534"/>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0" name="Picture 6" descr="Home">
            <a:hlinkClick r:id="rId9" tooltip="Home"/>
            <a:extLst>
              <a:ext uri="{FF2B5EF4-FFF2-40B4-BE49-F238E27FC236}">
                <a16:creationId xmlns:a16="http://schemas.microsoft.com/office/drawing/2014/main" id="{442EBF0A-868A-4EAB-BCEC-EFDDBA3B5220}"/>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769225" y="2713038"/>
            <a:ext cx="866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6B6604A-BA61-4886-A2DD-338191D852C1}"/>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rot="1200000">
            <a:off x="8705850" y="2198688"/>
            <a:ext cx="476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0D9B99E-EECF-460C-868E-A2F8EBD96901}"/>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rot="-1200000">
            <a:off x="8943975" y="3079750"/>
            <a:ext cx="62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B54CDADF-A00A-4C2E-B910-BAA1C0FAE4E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486650" y="4471988"/>
            <a:ext cx="2914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37A936FA-BB32-4C06-8C93-5A893A5D56F4}"/>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934325" y="1077913"/>
            <a:ext cx="2809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7D2CA09B-1637-4C9B-8CCE-4EABC9C21FDA}"/>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306050" y="3016250"/>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6">
            <a:extLst>
              <a:ext uri="{FF2B5EF4-FFF2-40B4-BE49-F238E27FC236}">
                <a16:creationId xmlns:a16="http://schemas.microsoft.com/office/drawing/2014/main" id="{71212499-5302-4BDD-AE74-BEB23B0745EA}"/>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1030"/>
                                        </p:tgtEl>
                                        <p:attrNameLst>
                                          <p:attrName>style.visibility</p:attrName>
                                        </p:attrNameLst>
                                      </p:cBhvr>
                                      <p:to>
                                        <p:strVal val="visible"/>
                                      </p:to>
                                    </p:set>
                                  </p:childTnLst>
                                </p:cTn>
                              </p:par>
                              <p:par>
                                <p:cTn id="18" presetID="1" presetClass="entr" presetSubtype="0" fill="hold" nodeType="withEffect">
                                  <p:stCondLst>
                                    <p:cond delay="200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250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300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350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400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E7172CA-CB13-470F-A980-5EFEBD1BE3DA}"/>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Data Needs</a:t>
            </a:r>
          </a:p>
        </p:txBody>
      </p:sp>
      <p:sp>
        <p:nvSpPr>
          <p:cNvPr id="3" name="Content Placeholder 2">
            <a:extLst>
              <a:ext uri="{FF2B5EF4-FFF2-40B4-BE49-F238E27FC236}">
                <a16:creationId xmlns:a16="http://schemas.microsoft.com/office/drawing/2014/main" id="{1BA7C6F0-26E1-4519-AC80-7869C1EDFB1A}"/>
              </a:ext>
            </a:extLst>
          </p:cNvPr>
          <p:cNvSpPr>
            <a:spLocks noGrp="1" noChangeArrowheads="1"/>
          </p:cNvSpPr>
          <p:nvPr>
            <p:ph sz="quarter" idx="13"/>
          </p:nvPr>
        </p:nvSpPr>
        <p:spPr bwMode="auto">
          <a:xfrm>
            <a:off x="914400" y="2366963"/>
            <a:ext cx="10363200" cy="3424237"/>
          </a:xfrm>
        </p:spPr>
        <p:txBody>
          <a:bodyPr wrap="square" numCol="1" anchor="t"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What Is Required By Law?</a:t>
            </a:r>
          </a:p>
          <a:p>
            <a:r>
              <a:rPr lang="en-US" altLang="en-US" cap="none">
                <a:latin typeface="Times New Roman" panose="02020603050405020304" pitchFamily="18" charset="0"/>
                <a:cs typeface="Times New Roman" panose="02020603050405020304" pitchFamily="18" charset="0"/>
              </a:rPr>
              <a:t>What Is Likely To Be Challenged?</a:t>
            </a:r>
          </a:p>
        </p:txBody>
      </p:sp>
      <p:pic>
        <p:nvPicPr>
          <p:cNvPr id="21" name="Picture 20">
            <a:extLst>
              <a:ext uri="{FF2B5EF4-FFF2-40B4-BE49-F238E27FC236}">
                <a16:creationId xmlns:a16="http://schemas.microsoft.com/office/drawing/2014/main" id="{FCC9D493-FAFC-46D9-A828-7977CDCA5A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6850" y="2455863"/>
            <a:ext cx="5851525"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a:extLst>
              <a:ext uri="{FF2B5EF4-FFF2-40B4-BE49-F238E27FC236}">
                <a16:creationId xmlns:a16="http://schemas.microsoft.com/office/drawing/2014/main" id="{77A6000C-EB0E-4E02-998D-5D3E6E460F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100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95E4A1A-7F59-401E-9144-7C11794DF995}"/>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Data Needs</a:t>
            </a:r>
          </a:p>
        </p:txBody>
      </p:sp>
      <p:sp>
        <p:nvSpPr>
          <p:cNvPr id="3" name="Content Placeholder 2">
            <a:extLst>
              <a:ext uri="{FF2B5EF4-FFF2-40B4-BE49-F238E27FC236}">
                <a16:creationId xmlns:a16="http://schemas.microsoft.com/office/drawing/2014/main" id="{763BEFD7-ED91-42F1-9A06-2A0EF9EA8119}"/>
              </a:ext>
            </a:extLst>
          </p:cNvPr>
          <p:cNvSpPr>
            <a:spLocks noGrp="1" noChangeArrowheads="1"/>
          </p:cNvSpPr>
          <p:nvPr>
            <p:ph sz="quarter" idx="13"/>
          </p:nvPr>
        </p:nvSpPr>
        <p:spPr bwMode="auto">
          <a:xfrm>
            <a:off x="914400" y="2366963"/>
            <a:ext cx="10363200" cy="3424237"/>
          </a:xfrm>
        </p:spPr>
        <p:txBody>
          <a:bodyPr wrap="square" numCol="1" anchor="t"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What Is Required By Law?</a:t>
            </a:r>
          </a:p>
          <a:p>
            <a:r>
              <a:rPr lang="en-US" altLang="en-US" cap="none">
                <a:latin typeface="Times New Roman" panose="02020603050405020304" pitchFamily="18" charset="0"/>
                <a:cs typeface="Times New Roman" panose="02020603050405020304" pitchFamily="18" charset="0"/>
              </a:rPr>
              <a:t>What Is Likely To Be Challenged?</a:t>
            </a:r>
          </a:p>
          <a:p>
            <a:r>
              <a:rPr lang="en-US" altLang="en-US" cap="none">
                <a:latin typeface="Times New Roman" panose="02020603050405020304" pitchFamily="18" charset="0"/>
                <a:cs typeface="Times New Roman" panose="02020603050405020304" pitchFamily="18" charset="0"/>
              </a:rPr>
              <a:t>What Are The Potential Hazards?</a:t>
            </a:r>
          </a:p>
        </p:txBody>
      </p:sp>
      <p:pic>
        <p:nvPicPr>
          <p:cNvPr id="23" name="Picture 22">
            <a:extLst>
              <a:ext uri="{FF2B5EF4-FFF2-40B4-BE49-F238E27FC236}">
                <a16:creationId xmlns:a16="http://schemas.microsoft.com/office/drawing/2014/main" id="{5E94ADA9-B9F5-44E7-A071-DAC211B9F5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9513" y="2127250"/>
            <a:ext cx="35496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2F21D60-3BAD-42C7-9919-BE002B8003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0" y="395605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0B8FFB3-5A1F-4F12-BC66-F87949C335E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11350" y="395605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a:extLst>
              <a:ext uri="{FF2B5EF4-FFF2-40B4-BE49-F238E27FC236}">
                <a16:creationId xmlns:a16="http://schemas.microsoft.com/office/drawing/2014/main" id="{5C32035C-822A-4381-9DB7-54260927284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63" y="5943600"/>
            <a:ext cx="14081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3862C09-0CDD-441A-8418-3A5FC39787CC}"/>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Data Needs</a:t>
            </a:r>
          </a:p>
        </p:txBody>
      </p:sp>
      <p:sp>
        <p:nvSpPr>
          <p:cNvPr id="3" name="Content Placeholder 2">
            <a:extLst>
              <a:ext uri="{FF2B5EF4-FFF2-40B4-BE49-F238E27FC236}">
                <a16:creationId xmlns:a16="http://schemas.microsoft.com/office/drawing/2014/main" id="{D5F26284-2D06-40B0-8F67-BC4B47CBF38E}"/>
              </a:ext>
            </a:extLst>
          </p:cNvPr>
          <p:cNvSpPr>
            <a:spLocks noGrp="1" noChangeArrowheads="1"/>
          </p:cNvSpPr>
          <p:nvPr>
            <p:ph sz="quarter" idx="13"/>
          </p:nvPr>
        </p:nvSpPr>
        <p:spPr bwMode="auto">
          <a:xfrm>
            <a:off x="914400" y="2366963"/>
            <a:ext cx="10363200" cy="3424237"/>
          </a:xfrm>
        </p:spPr>
        <p:txBody>
          <a:bodyPr wrap="square" numCol="1" anchor="t"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What Is Required By Law?</a:t>
            </a:r>
          </a:p>
          <a:p>
            <a:r>
              <a:rPr lang="en-US" altLang="en-US" cap="none">
                <a:latin typeface="Times New Roman" panose="02020603050405020304" pitchFamily="18" charset="0"/>
                <a:cs typeface="Times New Roman" panose="02020603050405020304" pitchFamily="18" charset="0"/>
              </a:rPr>
              <a:t>What Is Likely To Be Challenged?</a:t>
            </a:r>
          </a:p>
          <a:p>
            <a:r>
              <a:rPr lang="en-US" altLang="en-US" cap="none">
                <a:latin typeface="Times New Roman" panose="02020603050405020304" pitchFamily="18" charset="0"/>
                <a:cs typeface="Times New Roman" panose="02020603050405020304" pitchFamily="18" charset="0"/>
              </a:rPr>
              <a:t>What Are The Potential Hazards?</a:t>
            </a:r>
          </a:p>
          <a:p>
            <a:r>
              <a:rPr lang="en-US" altLang="en-US" cap="none">
                <a:latin typeface="Times New Roman" panose="02020603050405020304" pitchFamily="18" charset="0"/>
                <a:cs typeface="Times New Roman" panose="02020603050405020304" pitchFamily="18" charset="0"/>
              </a:rPr>
              <a:t>What Has Already Been Done?</a:t>
            </a:r>
          </a:p>
        </p:txBody>
      </p:sp>
      <p:pic>
        <p:nvPicPr>
          <p:cNvPr id="5" name="Picture 4">
            <a:extLst>
              <a:ext uri="{FF2B5EF4-FFF2-40B4-BE49-F238E27FC236}">
                <a16:creationId xmlns:a16="http://schemas.microsoft.com/office/drawing/2014/main" id="{28439FE0-BC8A-4E6A-98AB-F7C5F66AAC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00000">
            <a:off x="5807075" y="1681163"/>
            <a:ext cx="28082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9F84781-3ECD-4479-9E72-7B37E950CA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00000">
            <a:off x="6115050" y="1619250"/>
            <a:ext cx="3397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D80E6A7-E483-4F74-AAC5-E79455C018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900000">
            <a:off x="6516688" y="1803400"/>
            <a:ext cx="27019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98904F0-3FE8-4D01-9905-9601857BFC9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600000">
            <a:off x="6886575" y="1870075"/>
            <a:ext cx="28527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4FCBDBF9-BA4B-4C6F-8B22-3FF0DF8E261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300000">
            <a:off x="7208838" y="1992313"/>
            <a:ext cx="28511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9F6340A9-565F-4A3B-86C9-F3276F9088B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81888" y="2171700"/>
            <a:ext cx="28559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75555F37-CAAF-4352-B413-5DCA4B61D54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300000">
            <a:off x="7750175" y="2281238"/>
            <a:ext cx="26654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F3759D7C-4474-41A1-8DDB-F824298E997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600000">
            <a:off x="8032750" y="2414588"/>
            <a:ext cx="27543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D5CC6C81-AF29-4FE0-A92C-4D10A732C73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900000">
            <a:off x="8235950" y="2584450"/>
            <a:ext cx="28368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7F464A73-BBE5-489A-A375-48B87008583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1200000">
            <a:off x="8388350" y="2717800"/>
            <a:ext cx="26939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B233470C-423E-40AF-9C33-A5EE10F152F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1500000">
            <a:off x="8686800" y="2838450"/>
            <a:ext cx="26987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3">
            <a:extLst>
              <a:ext uri="{FF2B5EF4-FFF2-40B4-BE49-F238E27FC236}">
                <a16:creationId xmlns:a16="http://schemas.microsoft.com/office/drawing/2014/main" id="{844DB1F3-C324-47E7-921A-0B9AE6AC5CB4}"/>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150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200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250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300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350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400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450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500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2804D33-DABD-42C2-98FB-AF776A6ABC9E}"/>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Data Needs</a:t>
            </a:r>
          </a:p>
        </p:txBody>
      </p:sp>
      <p:sp>
        <p:nvSpPr>
          <p:cNvPr id="3" name="Content Placeholder 2">
            <a:extLst>
              <a:ext uri="{FF2B5EF4-FFF2-40B4-BE49-F238E27FC236}">
                <a16:creationId xmlns:a16="http://schemas.microsoft.com/office/drawing/2014/main" id="{E847032C-8ED1-4895-A672-1D8AC6B8FA79}"/>
              </a:ext>
            </a:extLst>
          </p:cNvPr>
          <p:cNvSpPr>
            <a:spLocks noGrp="1" noChangeArrowheads="1"/>
          </p:cNvSpPr>
          <p:nvPr>
            <p:ph sz="quarter" idx="13"/>
          </p:nvPr>
        </p:nvSpPr>
        <p:spPr bwMode="auto">
          <a:xfrm>
            <a:off x="914400" y="2366963"/>
            <a:ext cx="10363200" cy="3424237"/>
          </a:xfrm>
        </p:spPr>
        <p:txBody>
          <a:bodyPr wrap="square" numCol="1" anchor="t"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What Is Required By Law?</a:t>
            </a:r>
          </a:p>
          <a:p>
            <a:r>
              <a:rPr lang="en-US" altLang="en-US" cap="none">
                <a:latin typeface="Times New Roman" panose="02020603050405020304" pitchFamily="18" charset="0"/>
                <a:cs typeface="Times New Roman" panose="02020603050405020304" pitchFamily="18" charset="0"/>
              </a:rPr>
              <a:t>What Is Likely To Be Challenged?</a:t>
            </a:r>
          </a:p>
          <a:p>
            <a:r>
              <a:rPr lang="en-US" altLang="en-US" cap="none">
                <a:latin typeface="Times New Roman" panose="02020603050405020304" pitchFamily="18" charset="0"/>
                <a:cs typeface="Times New Roman" panose="02020603050405020304" pitchFamily="18" charset="0"/>
              </a:rPr>
              <a:t>What Are The Potential Hazards?</a:t>
            </a:r>
          </a:p>
          <a:p>
            <a:r>
              <a:rPr lang="en-US" altLang="en-US" cap="none">
                <a:latin typeface="Times New Roman" panose="02020603050405020304" pitchFamily="18" charset="0"/>
                <a:cs typeface="Times New Roman" panose="02020603050405020304" pitchFamily="18" charset="0"/>
              </a:rPr>
              <a:t>What Has Already Been Done?</a:t>
            </a:r>
          </a:p>
          <a:p>
            <a:r>
              <a:rPr lang="en-US" altLang="en-US" cap="none">
                <a:latin typeface="Times New Roman" panose="02020603050405020304" pitchFamily="18" charset="0"/>
                <a:cs typeface="Times New Roman" panose="02020603050405020304" pitchFamily="18" charset="0"/>
              </a:rPr>
              <a:t>How Could The Operation Change In The Future?</a:t>
            </a:r>
          </a:p>
        </p:txBody>
      </p:sp>
      <p:pic>
        <p:nvPicPr>
          <p:cNvPr id="5" name="Picture 4">
            <a:extLst>
              <a:ext uri="{FF2B5EF4-FFF2-40B4-BE49-F238E27FC236}">
                <a16:creationId xmlns:a16="http://schemas.microsoft.com/office/drawing/2014/main" id="{1D61964F-BC8B-4C4F-96B7-4F932B42A1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4650" y="1839913"/>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a:extLst>
              <a:ext uri="{FF2B5EF4-FFF2-40B4-BE49-F238E27FC236}">
                <a16:creationId xmlns:a16="http://schemas.microsoft.com/office/drawing/2014/main" id="{D62C9B7A-92C5-464B-A0D8-05DCAE5C51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p:cTn id="15" dur="indefinite"/>
                                        <p:tgtEl>
                                          <p:spTgt spid="3">
                                            <p:txEl>
                                              <p:pRg st="3" end="3"/>
                                            </p:txEl>
                                          </p:spTgt>
                                        </p:tgtEl>
                                        <p:attrNameLst>
                                          <p:attrName>style.opacity</p:attrName>
                                        </p:attrNameLst>
                                      </p:cBhvr>
                                      <p:to>
                                        <p:strVal val="0.5"/>
                                      </p:to>
                                    </p:set>
                                    <p:animEffect filter="image" prLst="opacity: 0.5">
                                      <p:cBhvr rctx="IE">
                                        <p:cTn id="16" dur="indefinite"/>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24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C5AC7B6-2CC3-4E02-9E16-0C3005983A15}"/>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Define The Analysis Area</a:t>
            </a:r>
          </a:p>
        </p:txBody>
      </p:sp>
      <p:sp>
        <p:nvSpPr>
          <p:cNvPr id="3" name="Content Placeholder 2">
            <a:extLst>
              <a:ext uri="{FF2B5EF4-FFF2-40B4-BE49-F238E27FC236}">
                <a16:creationId xmlns:a16="http://schemas.microsoft.com/office/drawing/2014/main" id="{3DCE604F-1F3B-4404-B3F2-DE5F44560766}"/>
              </a:ext>
            </a:extLst>
          </p:cNvPr>
          <p:cNvSpPr>
            <a:spLocks noGrp="1"/>
          </p:cNvSpPr>
          <p:nvPr>
            <p:ph sz="quarter" idx="13"/>
          </p:nvPr>
        </p:nvSpPr>
        <p:spPr>
          <a:xfrm>
            <a:off x="914400" y="2366963"/>
            <a:ext cx="10363200" cy="3424237"/>
          </a:xfrm>
        </p:spPr>
        <p:txBody>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Surface Water</a:t>
            </a:r>
          </a:p>
          <a:p>
            <a:pPr lvl="1" fontAlgn="auto">
              <a:spcAft>
                <a:spcPts val="0"/>
              </a:spcAft>
              <a:defRPr/>
            </a:pPr>
            <a:r>
              <a:rPr lang="en-US" cap="none" dirty="0">
                <a:latin typeface="Times New Roman" panose="02020603050405020304" pitchFamily="18" charset="0"/>
                <a:cs typeface="Times New Roman" panose="02020603050405020304" pitchFamily="18" charset="0"/>
              </a:rPr>
              <a:t>Include All Watersheds That May Be Impacted</a:t>
            </a:r>
          </a:p>
          <a:p>
            <a:pPr lvl="1" fontAlgn="auto">
              <a:spcAft>
                <a:spcPts val="0"/>
              </a:spcAft>
              <a:defRPr/>
            </a:pPr>
            <a:r>
              <a:rPr lang="en-US" cap="none" dirty="0">
                <a:latin typeface="Times New Roman" panose="02020603050405020304" pitchFamily="18" charset="0"/>
                <a:cs typeface="Times New Roman" panose="02020603050405020304" pitchFamily="18" charset="0"/>
              </a:rPr>
              <a:t>Include Baseline Areas Upstream Of Development</a:t>
            </a:r>
          </a:p>
          <a:p>
            <a:pPr lvl="1" fontAlgn="auto">
              <a:spcAft>
                <a:spcPts val="0"/>
              </a:spcAft>
              <a:defRPr/>
            </a:pPr>
            <a:endParaRPr lang="en-US" dirty="0"/>
          </a:p>
        </p:txBody>
      </p:sp>
      <p:pic>
        <p:nvPicPr>
          <p:cNvPr id="5" name="Picture 4">
            <a:extLst>
              <a:ext uri="{FF2B5EF4-FFF2-40B4-BE49-F238E27FC236}">
                <a16:creationId xmlns:a16="http://schemas.microsoft.com/office/drawing/2014/main" id="{6B7E06A0-387E-4A41-872C-1993561C7A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9725" y="21336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a:extLst>
              <a:ext uri="{FF2B5EF4-FFF2-40B4-BE49-F238E27FC236}">
                <a16:creationId xmlns:a16="http://schemas.microsoft.com/office/drawing/2014/main" id="{48639668-4194-4E6E-AAED-042E99D73F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w: Down 9">
            <a:extLst>
              <a:ext uri="{FF2B5EF4-FFF2-40B4-BE49-F238E27FC236}">
                <a16:creationId xmlns:a16="http://schemas.microsoft.com/office/drawing/2014/main" id="{6B07BA63-371F-491A-81BC-3657313C69CA}"/>
              </a:ext>
            </a:extLst>
          </p:cNvPr>
          <p:cNvSpPr/>
          <p:nvPr/>
        </p:nvSpPr>
        <p:spPr>
          <a:xfrm>
            <a:off x="9128125" y="3355975"/>
            <a:ext cx="157163" cy="373063"/>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451EA0D-4459-4244-A526-7A2D985447CE}"/>
              </a:ext>
            </a:extLst>
          </p:cNvPr>
          <p:cNvSpPr>
            <a:spLocks noGrp="1" noChangeArrowheads="1"/>
          </p:cNvSpPr>
          <p:nvPr>
            <p:ph type="title"/>
          </p:nvPr>
        </p:nvSpPr>
        <p:spPr bwMode="auto"/>
        <p:txBody>
          <a:bodyPr wrap="square" numCol="1" anchorCtr="0" compatLnSpc="1">
            <a:prstTxWarp prst="textNoShape">
              <a:avLst/>
            </a:prstTxWarp>
          </a:bodyPr>
          <a:lstStyle/>
          <a:p>
            <a:r>
              <a:rPr lang="en-US" altLang="en-US" cap="none">
                <a:latin typeface="Times New Roman" panose="02020603050405020304" pitchFamily="18" charset="0"/>
                <a:cs typeface="Times New Roman" panose="02020603050405020304" pitchFamily="18" charset="0"/>
              </a:rPr>
              <a:t>Define The Analysis Area</a:t>
            </a:r>
          </a:p>
        </p:txBody>
      </p:sp>
      <p:sp>
        <p:nvSpPr>
          <p:cNvPr id="3" name="Content Placeholder 2">
            <a:extLst>
              <a:ext uri="{FF2B5EF4-FFF2-40B4-BE49-F238E27FC236}">
                <a16:creationId xmlns:a16="http://schemas.microsoft.com/office/drawing/2014/main" id="{3DCE604F-1F3B-4404-B3F2-DE5F44560766}"/>
              </a:ext>
            </a:extLst>
          </p:cNvPr>
          <p:cNvSpPr>
            <a:spLocks noGrp="1"/>
          </p:cNvSpPr>
          <p:nvPr>
            <p:ph sz="quarter" idx="13"/>
          </p:nvPr>
        </p:nvSpPr>
        <p:spPr>
          <a:xfrm>
            <a:off x="914400" y="2366963"/>
            <a:ext cx="10363200" cy="3424237"/>
          </a:xfrm>
        </p:spPr>
        <p:txBody>
          <a:bodyPr/>
          <a:lstStyle/>
          <a:p>
            <a:pPr fontAlgn="auto">
              <a:spcAft>
                <a:spcPts val="0"/>
              </a:spcAft>
              <a:defRPr/>
            </a:pPr>
            <a:r>
              <a:rPr lang="en-US" cap="none" dirty="0">
                <a:latin typeface="Times New Roman" panose="02020603050405020304" pitchFamily="18" charset="0"/>
                <a:cs typeface="Times New Roman" panose="02020603050405020304" pitchFamily="18" charset="0"/>
              </a:rPr>
              <a:t>Surface Water</a:t>
            </a:r>
          </a:p>
          <a:p>
            <a:pPr lvl="1" fontAlgn="auto">
              <a:spcAft>
                <a:spcPts val="0"/>
              </a:spcAft>
              <a:defRPr/>
            </a:pPr>
            <a:r>
              <a:rPr lang="en-US" cap="none" dirty="0">
                <a:latin typeface="Times New Roman" panose="02020603050405020304" pitchFamily="18" charset="0"/>
                <a:cs typeface="Times New Roman" panose="02020603050405020304" pitchFamily="18" charset="0"/>
              </a:rPr>
              <a:t>Include All Watersheds That May Be Impacted</a:t>
            </a:r>
          </a:p>
          <a:p>
            <a:pPr lvl="1" fontAlgn="auto">
              <a:spcAft>
                <a:spcPts val="0"/>
              </a:spcAft>
              <a:defRPr/>
            </a:pPr>
            <a:r>
              <a:rPr lang="en-US" cap="none" dirty="0">
                <a:latin typeface="Times New Roman" panose="02020603050405020304" pitchFamily="18" charset="0"/>
                <a:cs typeface="Times New Roman" panose="02020603050405020304" pitchFamily="18" charset="0"/>
              </a:rPr>
              <a:t>Include Baseline Areas Upstream Of Development</a:t>
            </a:r>
          </a:p>
          <a:p>
            <a:pPr lvl="1" fontAlgn="auto">
              <a:spcAft>
                <a:spcPts val="0"/>
              </a:spcAft>
              <a:defRPr/>
            </a:pPr>
            <a:r>
              <a:rPr lang="en-US" cap="none" dirty="0">
                <a:latin typeface="Times New Roman" panose="02020603050405020304" pitchFamily="18" charset="0"/>
                <a:cs typeface="Times New Roman" panose="02020603050405020304" pitchFamily="18" charset="0"/>
              </a:rPr>
              <a:t>Account For Normal Flows As Well As Exceptional Conditions</a:t>
            </a:r>
          </a:p>
          <a:p>
            <a:pPr lvl="1" fontAlgn="auto">
              <a:spcAft>
                <a:spcPts val="0"/>
              </a:spcAft>
              <a:defRPr/>
            </a:pPr>
            <a:r>
              <a:rPr lang="en-US" cap="none" dirty="0">
                <a:latin typeface="Times New Roman" panose="02020603050405020304" pitchFamily="18" charset="0"/>
                <a:cs typeface="Times New Roman" panose="02020603050405020304" pitchFamily="18" charset="0"/>
              </a:rPr>
              <a:t>Field Visits Are Very Helpful</a:t>
            </a:r>
          </a:p>
          <a:p>
            <a:pPr lvl="1" fontAlgn="auto">
              <a:spcAft>
                <a:spcPts val="0"/>
              </a:spcAft>
              <a:defRPr/>
            </a:pPr>
            <a:endParaRPr lang="en-US" dirty="0"/>
          </a:p>
        </p:txBody>
      </p:sp>
      <p:pic>
        <p:nvPicPr>
          <p:cNvPr id="5" name="Picture 4">
            <a:extLst>
              <a:ext uri="{FF2B5EF4-FFF2-40B4-BE49-F238E27FC236}">
                <a16:creationId xmlns:a16="http://schemas.microsoft.com/office/drawing/2014/main" id="{D30B5862-4550-4A38-8F0A-963FA4241D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3888" y="3960813"/>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C9A541C-D8A1-47E7-9A98-AFE77A0CBE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7625" y="1711325"/>
            <a:ext cx="42687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6745130-459A-49DD-ACD0-2679622E543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67625" y="356235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5">
            <a:extLst>
              <a:ext uri="{FF2B5EF4-FFF2-40B4-BE49-F238E27FC236}">
                <a16:creationId xmlns:a16="http://schemas.microsoft.com/office/drawing/2014/main" id="{351B3A3E-B6B3-4A48-A01E-6B6FBAED1A4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5943600"/>
            <a:ext cx="1408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par>
                                <p:cTn id="8" presetID="9" presetClass="emph" presetSubtype="0" nodeType="withEffect">
                                  <p:stCondLst>
                                    <p:cond delay="0"/>
                                  </p:stCondLst>
                                  <p:childTnLst>
                                    <p:set>
                                      <p:cBhvr>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21541</TotalTime>
  <Words>2473</Words>
  <Application>Microsoft Office PowerPoint</Application>
  <PresentationFormat>Widescreen</PresentationFormat>
  <Paragraphs>228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Tw Cen MT</vt:lpstr>
      <vt:lpstr>Arial</vt:lpstr>
      <vt:lpstr>Calibri</vt:lpstr>
      <vt:lpstr>Times New Roman</vt:lpstr>
      <vt:lpstr>Droplet</vt:lpstr>
      <vt:lpstr>Developing a Long-Term Hydrologic Monitoring Plan for Surface Coal Mines </vt:lpstr>
      <vt:lpstr>Designing a Monitoring Plan</vt:lpstr>
      <vt:lpstr>Data Needs</vt:lpstr>
      <vt:lpstr>Data Needs</vt:lpstr>
      <vt:lpstr>Data Needs</vt:lpstr>
      <vt:lpstr>Data Needs</vt:lpstr>
      <vt:lpstr>Data Needs</vt:lpstr>
      <vt:lpstr>Define The Analysis Area</vt:lpstr>
      <vt:lpstr>Define The Analysis Area</vt:lpstr>
      <vt:lpstr>Define The Analysis Area</vt:lpstr>
      <vt:lpstr>Develop A Plan</vt:lpstr>
      <vt:lpstr>Develop A Plan</vt:lpstr>
      <vt:lpstr>Develop A Plan</vt:lpstr>
      <vt:lpstr>Develop A Plan</vt:lpstr>
      <vt:lpstr>Develop A Plan</vt:lpstr>
      <vt:lpstr>Develop A Plan</vt:lpstr>
      <vt:lpstr>Develop A Plan</vt:lpstr>
      <vt:lpstr>Manage Your Plan</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Krogstad, Kevin</dc:creator>
  <cp:lastModifiedBy>Kevin Wolter</cp:lastModifiedBy>
  <cp:revision>100</cp:revision>
  <cp:lastPrinted>2019-05-24T22:17:10Z</cp:lastPrinted>
  <dcterms:created xsi:type="dcterms:W3CDTF">2019-01-07T15:22:55Z</dcterms:created>
  <dcterms:modified xsi:type="dcterms:W3CDTF">2019-06-17T18:06:29Z</dcterms:modified>
</cp:coreProperties>
</file>