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82" r:id="rId1"/>
  </p:sldMasterIdLst>
  <p:notesMasterIdLst>
    <p:notesMasterId r:id="rId22"/>
  </p:notesMasterIdLst>
  <p:handoutMasterIdLst>
    <p:handoutMasterId r:id="rId23"/>
  </p:handoutMasterIdLst>
  <p:sldIdLst>
    <p:sldId id="288" r:id="rId2"/>
    <p:sldId id="305" r:id="rId3"/>
    <p:sldId id="256" r:id="rId4"/>
    <p:sldId id="265" r:id="rId5"/>
    <p:sldId id="299" r:id="rId6"/>
    <p:sldId id="302" r:id="rId7"/>
    <p:sldId id="306" r:id="rId8"/>
    <p:sldId id="284" r:id="rId9"/>
    <p:sldId id="311" r:id="rId10"/>
    <p:sldId id="307" r:id="rId11"/>
    <p:sldId id="308" r:id="rId12"/>
    <p:sldId id="309" r:id="rId13"/>
    <p:sldId id="303" r:id="rId14"/>
    <p:sldId id="310" r:id="rId15"/>
    <p:sldId id="312" r:id="rId16"/>
    <p:sldId id="313" r:id="rId17"/>
    <p:sldId id="289" r:id="rId18"/>
    <p:sldId id="300" r:id="rId19"/>
    <p:sldId id="283" r:id="rId20"/>
    <p:sldId id="314" r:id="rId21"/>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81" autoAdjust="0"/>
    <p:restoredTop sz="86417" autoAdjust="0"/>
  </p:normalViewPr>
  <p:slideViewPr>
    <p:cSldViewPr snapToGrid="0" showGuides="1">
      <p:cViewPr varScale="1">
        <p:scale>
          <a:sx n="95" d="100"/>
          <a:sy n="95" d="100"/>
        </p:scale>
        <p:origin x="1584" y="90"/>
      </p:cViewPr>
      <p:guideLst>
        <p:guide orient="horz" pos="2160"/>
        <p:guide pos="2904"/>
      </p:guideLst>
    </p:cSldViewPr>
  </p:slideViewPr>
  <p:outlineViewPr>
    <p:cViewPr>
      <p:scale>
        <a:sx n="33" d="100"/>
        <a:sy n="33" d="100"/>
      </p:scale>
      <p:origin x="0" y="-3840"/>
    </p:cViewPr>
  </p:outlineViewPr>
  <p:notesTextViewPr>
    <p:cViewPr>
      <p:scale>
        <a:sx n="3" d="2"/>
        <a:sy n="3" d="2"/>
      </p:scale>
      <p:origin x="0" y="0"/>
    </p:cViewPr>
  </p:notesTextViewPr>
  <p:notesViewPr>
    <p:cSldViewPr snapToGrid="0" showGuides="1">
      <p:cViewPr varScale="1">
        <p:scale>
          <a:sx n="81" d="100"/>
          <a:sy n="81" d="100"/>
        </p:scale>
        <p:origin x="3174"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B6B1697-89F4-4DFE-8F7C-EB4199151B64}"/>
              </a:ext>
            </a:extLst>
          </p:cNvPr>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BDA9F37-651F-4ECF-A653-7D96CB86BFE9}"/>
              </a:ext>
            </a:extLst>
          </p:cNvPr>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EE983A51-0EBE-47A6-8AAB-1B2CF12444B4}" type="datetimeFigureOut">
              <a:rPr lang="en-US" smtClean="0"/>
              <a:t>6/17/2019</a:t>
            </a:fld>
            <a:endParaRPr lang="en-US"/>
          </a:p>
        </p:txBody>
      </p:sp>
      <p:sp>
        <p:nvSpPr>
          <p:cNvPr id="4" name="Footer Placeholder 3">
            <a:extLst>
              <a:ext uri="{FF2B5EF4-FFF2-40B4-BE49-F238E27FC236}">
                <a16:creationId xmlns:a16="http://schemas.microsoft.com/office/drawing/2014/main" id="{3A2DDDE0-A95E-41FB-8F38-783FC5D5B738}"/>
              </a:ext>
            </a:extLst>
          </p:cNvPr>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951A57E-F062-41A4-B500-C6FEAD62153F}"/>
              </a:ext>
            </a:extLst>
          </p:cNvPr>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67E48206-A8D7-4952-AA5C-661E0EDC530B}" type="slidenum">
              <a:rPr lang="en-US" smtClean="0"/>
              <a:t>‹#›</a:t>
            </a:fld>
            <a:endParaRPr lang="en-US"/>
          </a:p>
        </p:txBody>
      </p:sp>
    </p:spTree>
    <p:extLst>
      <p:ext uri="{BB962C8B-B14F-4D97-AF65-F5344CB8AC3E}">
        <p14:creationId xmlns:p14="http://schemas.microsoft.com/office/powerpoint/2010/main" val="948678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ED23777C-5569-4D29-B2EE-A1EAE9C2F61E}" type="datetimeFigureOut">
              <a:rPr lang="en-US" smtClean="0"/>
              <a:t>6/17/2019</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56CA5752-E396-42BF-9C9E-B7F67298D07A}" type="slidenum">
              <a:rPr lang="en-US" smtClean="0"/>
              <a:t>‹#›</a:t>
            </a:fld>
            <a:endParaRPr lang="en-US"/>
          </a:p>
        </p:txBody>
      </p:sp>
    </p:spTree>
    <p:extLst>
      <p:ext uri="{BB962C8B-B14F-4D97-AF65-F5344CB8AC3E}">
        <p14:creationId xmlns:p14="http://schemas.microsoft.com/office/powerpoint/2010/main" val="701914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CA5752-E396-42BF-9C9E-B7F67298D07A}" type="slidenum">
              <a:rPr lang="en-US" smtClean="0"/>
              <a:t>1</a:t>
            </a:fld>
            <a:endParaRPr lang="en-US"/>
          </a:p>
        </p:txBody>
      </p:sp>
    </p:spTree>
    <p:extLst>
      <p:ext uri="{BB962C8B-B14F-4D97-AF65-F5344CB8AC3E}">
        <p14:creationId xmlns:p14="http://schemas.microsoft.com/office/powerpoint/2010/main" val="595849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collection of the number of times the S&amp;P closed up or down in5% binds since 1960.  It is not exactly a perfect bell curve, but to make the math easier to model and explain, for this example I assume it is normally distributed.  As you can see, it reality is </a:t>
            </a:r>
            <a:r>
              <a:rPr lang="en-US" dirty="0" err="1"/>
              <a:t>is</a:t>
            </a:r>
            <a:r>
              <a:rPr lang="en-US" dirty="0"/>
              <a:t> slightly skewed to the negative side, which makes my conclusions slightly optimistic.  </a:t>
            </a:r>
          </a:p>
        </p:txBody>
      </p:sp>
      <p:sp>
        <p:nvSpPr>
          <p:cNvPr id="4" name="Slide Number Placeholder 3"/>
          <p:cNvSpPr>
            <a:spLocks noGrp="1"/>
          </p:cNvSpPr>
          <p:nvPr>
            <p:ph type="sldNum" sz="quarter" idx="5"/>
          </p:nvPr>
        </p:nvSpPr>
        <p:spPr/>
        <p:txBody>
          <a:bodyPr/>
          <a:lstStyle/>
          <a:p>
            <a:fld id="{56CA5752-E396-42BF-9C9E-B7F67298D07A}" type="slidenum">
              <a:rPr lang="en-US" smtClean="0"/>
              <a:t>10</a:t>
            </a:fld>
            <a:endParaRPr lang="en-US"/>
          </a:p>
        </p:txBody>
      </p:sp>
    </p:spTree>
    <p:extLst>
      <p:ext uri="{BB962C8B-B14F-4D97-AF65-F5344CB8AC3E}">
        <p14:creationId xmlns:p14="http://schemas.microsoft.com/office/powerpoint/2010/main" val="1654842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quick refresher of mean and standard deviation for the normal distribution.  68% of the samples are within 1 standard deviation.</a:t>
            </a:r>
          </a:p>
        </p:txBody>
      </p:sp>
      <p:sp>
        <p:nvSpPr>
          <p:cNvPr id="4" name="Slide Number Placeholder 3"/>
          <p:cNvSpPr>
            <a:spLocks noGrp="1"/>
          </p:cNvSpPr>
          <p:nvPr>
            <p:ph type="sldNum" sz="quarter" idx="5"/>
          </p:nvPr>
        </p:nvSpPr>
        <p:spPr/>
        <p:txBody>
          <a:bodyPr/>
          <a:lstStyle/>
          <a:p>
            <a:fld id="{56CA5752-E396-42BF-9C9E-B7F67298D07A}" type="slidenum">
              <a:rPr lang="en-US" smtClean="0"/>
              <a:t>11</a:t>
            </a:fld>
            <a:endParaRPr lang="en-US"/>
          </a:p>
        </p:txBody>
      </p:sp>
    </p:spTree>
    <p:extLst>
      <p:ext uri="{BB962C8B-B14F-4D97-AF65-F5344CB8AC3E}">
        <p14:creationId xmlns:p14="http://schemas.microsoft.com/office/powerpoint/2010/main" val="2836002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how the S&amp;P looks when normally distributed for one specific time interval. The mean varies depending on which time interval one selects. The risk involves the red area or in fact, the area left of the mean.  Any year when the yield is less than anticipated can reduce the principal.  If the O&amp;M were never paid, then the principal and compound yield will return to the long-term projection, but when the O&amp;M is deducted there is a chance that the principal shrinks too much to recover.</a:t>
            </a:r>
          </a:p>
        </p:txBody>
      </p:sp>
      <p:sp>
        <p:nvSpPr>
          <p:cNvPr id="4" name="Slide Number Placeholder 3"/>
          <p:cNvSpPr>
            <a:spLocks noGrp="1"/>
          </p:cNvSpPr>
          <p:nvPr>
            <p:ph type="sldNum" sz="quarter" idx="5"/>
          </p:nvPr>
        </p:nvSpPr>
        <p:spPr/>
        <p:txBody>
          <a:bodyPr/>
          <a:lstStyle/>
          <a:p>
            <a:fld id="{56CA5752-E396-42BF-9C9E-B7F67298D07A}" type="slidenum">
              <a:rPr lang="en-US" smtClean="0"/>
              <a:t>12</a:t>
            </a:fld>
            <a:endParaRPr lang="en-US"/>
          </a:p>
        </p:txBody>
      </p:sp>
    </p:spTree>
    <p:extLst>
      <p:ext uri="{BB962C8B-B14F-4D97-AF65-F5344CB8AC3E}">
        <p14:creationId xmlns:p14="http://schemas.microsoft.com/office/powerpoint/2010/main" val="2218802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trust principal is placed in a safer portfolio, say 6.3% yield with STD= 13% then the shape of the distribution changes a little, but it will still have negative years.  </a:t>
            </a:r>
          </a:p>
        </p:txBody>
      </p:sp>
      <p:sp>
        <p:nvSpPr>
          <p:cNvPr id="4" name="Slide Number Placeholder 3"/>
          <p:cNvSpPr>
            <a:spLocks noGrp="1"/>
          </p:cNvSpPr>
          <p:nvPr>
            <p:ph type="sldNum" sz="quarter" idx="5"/>
          </p:nvPr>
        </p:nvSpPr>
        <p:spPr/>
        <p:txBody>
          <a:bodyPr/>
          <a:lstStyle/>
          <a:p>
            <a:fld id="{56CA5752-E396-42BF-9C9E-B7F67298D07A}" type="slidenum">
              <a:rPr lang="en-US" smtClean="0"/>
              <a:t>13</a:t>
            </a:fld>
            <a:endParaRPr lang="en-US"/>
          </a:p>
        </p:txBody>
      </p:sp>
    </p:spTree>
    <p:extLst>
      <p:ext uri="{BB962C8B-B14F-4D97-AF65-F5344CB8AC3E}">
        <p14:creationId xmlns:p14="http://schemas.microsoft.com/office/powerpoint/2010/main" val="1578288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graph from BlackRock shows the relationship between yield and volatility (STD).  The R</a:t>
            </a:r>
            <a:r>
              <a:rPr lang="en-US" baseline="30000" dirty="0"/>
              <a:t>2</a:t>
            </a:r>
            <a:r>
              <a:rPr lang="en-US" dirty="0"/>
              <a:t> value is .75 so it is a little fuzzy, but in general the volatility is about double the mean except for cash.  Note that the small yield for “safe” low volatility is about the same or les than inflation so in fact safe is not really safe, it’s just a guarantee that the trust will lose.  Which means that one must assume risk to beat inflation.</a:t>
            </a:r>
          </a:p>
        </p:txBody>
      </p:sp>
      <p:sp>
        <p:nvSpPr>
          <p:cNvPr id="4" name="Slide Number Placeholder 3"/>
          <p:cNvSpPr>
            <a:spLocks noGrp="1"/>
          </p:cNvSpPr>
          <p:nvPr>
            <p:ph type="sldNum" sz="quarter" idx="5"/>
          </p:nvPr>
        </p:nvSpPr>
        <p:spPr/>
        <p:txBody>
          <a:bodyPr/>
          <a:lstStyle/>
          <a:p>
            <a:fld id="{56CA5752-E396-42BF-9C9E-B7F67298D07A}" type="slidenum">
              <a:rPr lang="en-US" smtClean="0"/>
              <a:t>14</a:t>
            </a:fld>
            <a:endParaRPr lang="en-US"/>
          </a:p>
        </p:txBody>
      </p:sp>
    </p:spTree>
    <p:extLst>
      <p:ext uri="{BB962C8B-B14F-4D97-AF65-F5344CB8AC3E}">
        <p14:creationId xmlns:p14="http://schemas.microsoft.com/office/powerpoint/2010/main" val="1792784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equations to calculate the proforma performance of the trust over a 100 year period is shown above.</a:t>
            </a:r>
          </a:p>
          <a:p>
            <a:r>
              <a:rPr lang="en-US" dirty="0"/>
              <a:t>The normal distribution of the yield and inflation are calculated each year to simulate whatever time period is needed.</a:t>
            </a:r>
          </a:p>
        </p:txBody>
      </p:sp>
      <p:sp>
        <p:nvSpPr>
          <p:cNvPr id="4" name="Slide Number Placeholder 3"/>
          <p:cNvSpPr>
            <a:spLocks noGrp="1"/>
          </p:cNvSpPr>
          <p:nvPr>
            <p:ph type="sldNum" sz="quarter" idx="5"/>
          </p:nvPr>
        </p:nvSpPr>
        <p:spPr/>
        <p:txBody>
          <a:bodyPr/>
          <a:lstStyle/>
          <a:p>
            <a:fld id="{56CA5752-E396-42BF-9C9E-B7F67298D07A}" type="slidenum">
              <a:rPr lang="en-US" smtClean="0"/>
              <a:t>15</a:t>
            </a:fld>
            <a:endParaRPr lang="en-US"/>
          </a:p>
        </p:txBody>
      </p:sp>
    </p:spTree>
    <p:extLst>
      <p:ext uri="{BB962C8B-B14F-4D97-AF65-F5344CB8AC3E}">
        <p14:creationId xmlns:p14="http://schemas.microsoft.com/office/powerpoint/2010/main" val="526833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CA5752-E396-42BF-9C9E-B7F67298D07A}" type="slidenum">
              <a:rPr lang="en-US" smtClean="0"/>
              <a:t>16</a:t>
            </a:fld>
            <a:endParaRPr lang="en-US"/>
          </a:p>
        </p:txBody>
      </p:sp>
    </p:spTree>
    <p:extLst>
      <p:ext uri="{BB962C8B-B14F-4D97-AF65-F5344CB8AC3E}">
        <p14:creationId xmlns:p14="http://schemas.microsoft.com/office/powerpoint/2010/main" val="11284063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6CA5752-E396-42BF-9C9E-B7F67298D07A}" type="slidenum">
              <a:rPr lang="en-US" smtClean="0"/>
              <a:t>17</a:t>
            </a:fld>
            <a:endParaRPr lang="en-US"/>
          </a:p>
        </p:txBody>
      </p:sp>
    </p:spTree>
    <p:extLst>
      <p:ext uri="{BB962C8B-B14F-4D97-AF65-F5344CB8AC3E}">
        <p14:creationId xmlns:p14="http://schemas.microsoft.com/office/powerpoint/2010/main" val="2167090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CA5752-E396-42BF-9C9E-B7F67298D07A}" type="slidenum">
              <a:rPr lang="en-US" smtClean="0"/>
              <a:t>18</a:t>
            </a:fld>
            <a:endParaRPr lang="en-US"/>
          </a:p>
        </p:txBody>
      </p:sp>
    </p:spTree>
    <p:extLst>
      <p:ext uri="{BB962C8B-B14F-4D97-AF65-F5344CB8AC3E}">
        <p14:creationId xmlns:p14="http://schemas.microsoft.com/office/powerpoint/2010/main" val="19293547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6CA5752-E396-42BF-9C9E-B7F67298D07A}" type="slidenum">
              <a:rPr lang="en-US" smtClean="0"/>
              <a:t>19</a:t>
            </a:fld>
            <a:endParaRPr lang="en-US"/>
          </a:p>
        </p:txBody>
      </p:sp>
    </p:spTree>
    <p:extLst>
      <p:ext uri="{BB962C8B-B14F-4D97-AF65-F5344CB8AC3E}">
        <p14:creationId xmlns:p14="http://schemas.microsoft.com/office/powerpoint/2010/main" val="659353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discussion on the SME web site involved what can the Mining Industry do to improve it’s reputation.</a:t>
            </a:r>
          </a:p>
          <a:p>
            <a:r>
              <a:rPr lang="en-US" dirty="0"/>
              <a:t>Spectrum Engineering operates 6 WTP plants that are all being partly or completely paid for by the tax payers.  Most taxpayers think that the industry should be responsible for the long term or perpetual site maintenance and water treatment, not the taxpayers.  I am going to discuss how the industry and regulators can make more </a:t>
            </a:r>
            <a:r>
              <a:rPr lang="en-US" dirty="0" err="1"/>
              <a:t>aacurate</a:t>
            </a:r>
            <a:r>
              <a:rPr lang="en-US" dirty="0"/>
              <a:t> estimates of the amount of money needed at day 1 to pay for the long-term O&amp;M and place a probability on the </a:t>
            </a:r>
            <a:r>
              <a:rPr lang="en-US" dirty="0" err="1"/>
              <a:t>likelyhodd</a:t>
            </a:r>
            <a:r>
              <a:rPr lang="en-US" dirty="0"/>
              <a:t> of surviving the required term without running out of money.</a:t>
            </a:r>
          </a:p>
        </p:txBody>
      </p:sp>
      <p:sp>
        <p:nvSpPr>
          <p:cNvPr id="4" name="Slide Number Placeholder 3"/>
          <p:cNvSpPr>
            <a:spLocks noGrp="1"/>
          </p:cNvSpPr>
          <p:nvPr>
            <p:ph type="sldNum" sz="quarter" idx="5"/>
          </p:nvPr>
        </p:nvSpPr>
        <p:spPr/>
        <p:txBody>
          <a:bodyPr/>
          <a:lstStyle/>
          <a:p>
            <a:fld id="{56CA5752-E396-42BF-9C9E-B7F67298D07A}" type="slidenum">
              <a:rPr lang="en-US" smtClean="0"/>
              <a:t>2</a:t>
            </a:fld>
            <a:endParaRPr lang="en-US"/>
          </a:p>
        </p:txBody>
      </p:sp>
    </p:spTree>
    <p:extLst>
      <p:ext uri="{BB962C8B-B14F-4D97-AF65-F5344CB8AC3E}">
        <p14:creationId xmlns:p14="http://schemas.microsoft.com/office/powerpoint/2010/main" val="4219403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CA5752-E396-42BF-9C9E-B7F67298D07A}" type="slidenum">
              <a:rPr lang="en-US" smtClean="0"/>
              <a:t>20</a:t>
            </a:fld>
            <a:endParaRPr lang="en-US"/>
          </a:p>
        </p:txBody>
      </p:sp>
    </p:spTree>
    <p:extLst>
      <p:ext uri="{BB962C8B-B14F-4D97-AF65-F5344CB8AC3E}">
        <p14:creationId xmlns:p14="http://schemas.microsoft.com/office/powerpoint/2010/main" val="1081820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limiting this discussion to calculating the NPV of a fund that will pay for decades long or indefinite length O&amp;M, not short term reclamation.  Reclamation that can be completed in a few years after closure or bankruptcy can be handled by bonding and doesn’t suffer long term market risk.</a:t>
            </a:r>
          </a:p>
        </p:txBody>
      </p:sp>
      <p:sp>
        <p:nvSpPr>
          <p:cNvPr id="4" name="Slide Number Placeholder 3"/>
          <p:cNvSpPr>
            <a:spLocks noGrp="1"/>
          </p:cNvSpPr>
          <p:nvPr>
            <p:ph type="sldNum" sz="quarter" idx="5"/>
          </p:nvPr>
        </p:nvSpPr>
        <p:spPr/>
        <p:txBody>
          <a:bodyPr/>
          <a:lstStyle/>
          <a:p>
            <a:fld id="{56CA5752-E396-42BF-9C9E-B7F67298D07A}" type="slidenum">
              <a:rPr lang="en-US" smtClean="0"/>
              <a:t>3</a:t>
            </a:fld>
            <a:endParaRPr lang="en-US"/>
          </a:p>
        </p:txBody>
      </p:sp>
    </p:spTree>
    <p:extLst>
      <p:ext uri="{BB962C8B-B14F-4D97-AF65-F5344CB8AC3E}">
        <p14:creationId xmlns:p14="http://schemas.microsoft.com/office/powerpoint/2010/main" val="427967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presentation I will explain the math</a:t>
            </a:r>
          </a:p>
        </p:txBody>
      </p:sp>
      <p:sp>
        <p:nvSpPr>
          <p:cNvPr id="4" name="Slide Number Placeholder 3"/>
          <p:cNvSpPr>
            <a:spLocks noGrp="1"/>
          </p:cNvSpPr>
          <p:nvPr>
            <p:ph type="sldNum" sz="quarter" idx="5"/>
          </p:nvPr>
        </p:nvSpPr>
        <p:spPr/>
        <p:txBody>
          <a:bodyPr/>
          <a:lstStyle/>
          <a:p>
            <a:fld id="{56CA5752-E396-42BF-9C9E-B7F67298D07A}" type="slidenum">
              <a:rPr lang="en-US" smtClean="0"/>
              <a:t>4</a:t>
            </a:fld>
            <a:endParaRPr lang="en-US"/>
          </a:p>
        </p:txBody>
      </p:sp>
    </p:spTree>
    <p:extLst>
      <p:ext uri="{BB962C8B-B14F-4D97-AF65-F5344CB8AC3E}">
        <p14:creationId xmlns:p14="http://schemas.microsoft.com/office/powerpoint/2010/main" val="2004639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shows the relationship between the effective discount rate discount factor and the probability of the fund surviving different lives.  The lower the EDR or spread between the assumed fund investment yield and inflation the chance of not running out of money increases, but so does the up front cost of the fund, which affects the project economics.</a:t>
            </a:r>
          </a:p>
        </p:txBody>
      </p:sp>
      <p:sp>
        <p:nvSpPr>
          <p:cNvPr id="4" name="Slide Number Placeholder 3"/>
          <p:cNvSpPr>
            <a:spLocks noGrp="1"/>
          </p:cNvSpPr>
          <p:nvPr>
            <p:ph type="sldNum" sz="quarter" idx="5"/>
          </p:nvPr>
        </p:nvSpPr>
        <p:spPr/>
        <p:txBody>
          <a:bodyPr/>
          <a:lstStyle/>
          <a:p>
            <a:fld id="{56CA5752-E396-42BF-9C9E-B7F67298D07A}" type="slidenum">
              <a:rPr lang="en-US" smtClean="0"/>
              <a:t>5</a:t>
            </a:fld>
            <a:endParaRPr lang="en-US"/>
          </a:p>
        </p:txBody>
      </p:sp>
    </p:spTree>
    <p:extLst>
      <p:ext uri="{BB962C8B-B14F-4D97-AF65-F5344CB8AC3E}">
        <p14:creationId xmlns:p14="http://schemas.microsoft.com/office/powerpoint/2010/main" val="2457372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that this logic assumes a constant growth rate and constant inflation rate.</a:t>
            </a:r>
          </a:p>
          <a:p>
            <a:r>
              <a:rPr lang="en-US" dirty="0"/>
              <a:t>The growth rate of the investment and the O&amp;O is not going to be constant.  An additional factor needs to be included to account for the market and inflation volatility. Let’s consider the S&amp;P 500 behavior since it is a representative basket of the stock market.  Note that there needs to be a difference between yield and inflation rate.  Presently yields on safe investments like CDs and T-Bills is about the same as inflation.</a:t>
            </a:r>
          </a:p>
        </p:txBody>
      </p:sp>
      <p:sp>
        <p:nvSpPr>
          <p:cNvPr id="4" name="Slide Number Placeholder 3"/>
          <p:cNvSpPr>
            <a:spLocks noGrp="1"/>
          </p:cNvSpPr>
          <p:nvPr>
            <p:ph type="sldNum" sz="quarter" idx="5"/>
          </p:nvPr>
        </p:nvSpPr>
        <p:spPr/>
        <p:txBody>
          <a:bodyPr/>
          <a:lstStyle/>
          <a:p>
            <a:fld id="{56CA5752-E396-42BF-9C9E-B7F67298D07A}" type="slidenum">
              <a:rPr lang="en-US" smtClean="0"/>
              <a:t>6</a:t>
            </a:fld>
            <a:endParaRPr lang="en-US"/>
          </a:p>
        </p:txBody>
      </p:sp>
    </p:spTree>
    <p:extLst>
      <p:ext uri="{BB962C8B-B14F-4D97-AF65-F5344CB8AC3E}">
        <p14:creationId xmlns:p14="http://schemas.microsoft.com/office/powerpoint/2010/main" val="3510451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not recommending putting all the funds in the S&amp;P, but for illustration of market returns and risks here’s how it’s behaved since 1960 the year I started high school.</a:t>
            </a:r>
          </a:p>
        </p:txBody>
      </p:sp>
      <p:sp>
        <p:nvSpPr>
          <p:cNvPr id="4" name="Slide Number Placeholder 3"/>
          <p:cNvSpPr>
            <a:spLocks noGrp="1"/>
          </p:cNvSpPr>
          <p:nvPr>
            <p:ph type="sldNum" sz="quarter" idx="5"/>
          </p:nvPr>
        </p:nvSpPr>
        <p:spPr/>
        <p:txBody>
          <a:bodyPr/>
          <a:lstStyle/>
          <a:p>
            <a:fld id="{56CA5752-E396-42BF-9C9E-B7F67298D07A}" type="slidenum">
              <a:rPr lang="en-US" smtClean="0"/>
              <a:t>7</a:t>
            </a:fld>
            <a:endParaRPr lang="en-US"/>
          </a:p>
        </p:txBody>
      </p:sp>
    </p:spTree>
    <p:extLst>
      <p:ext uri="{BB962C8B-B14F-4D97-AF65-F5344CB8AC3E}">
        <p14:creationId xmlns:p14="http://schemas.microsoft.com/office/powerpoint/2010/main" val="79324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up and down movement is called volatility.  Mathematically it is the same as the standard deviation if one assumes it is normally distributed.  More on this later.</a:t>
            </a:r>
          </a:p>
        </p:txBody>
      </p:sp>
      <p:sp>
        <p:nvSpPr>
          <p:cNvPr id="4" name="Slide Number Placeholder 3"/>
          <p:cNvSpPr>
            <a:spLocks noGrp="1"/>
          </p:cNvSpPr>
          <p:nvPr>
            <p:ph type="sldNum" sz="quarter" idx="5"/>
          </p:nvPr>
        </p:nvSpPr>
        <p:spPr/>
        <p:txBody>
          <a:bodyPr/>
          <a:lstStyle/>
          <a:p>
            <a:fld id="{56CA5752-E396-42BF-9C9E-B7F67298D07A}" type="slidenum">
              <a:rPr lang="en-US" smtClean="0"/>
              <a:t>8</a:t>
            </a:fld>
            <a:endParaRPr lang="en-US"/>
          </a:p>
        </p:txBody>
      </p:sp>
    </p:spTree>
    <p:extLst>
      <p:ext uri="{BB962C8B-B14F-4D97-AF65-F5344CB8AC3E}">
        <p14:creationId xmlns:p14="http://schemas.microsoft.com/office/powerpoint/2010/main" val="1732606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CPI has been on a wild ride since 1960, but in recent years has settled down.  This is probably because the Federal Reserve is attempting to stabilize it in the 2% range.  If it is higher than anticipated, then a few high inflation years can consume the trust faster than expected.  This happened to us at Zortman/Landusky when fuel prices spiked in the middle of the earthwork phase.</a:t>
            </a:r>
          </a:p>
        </p:txBody>
      </p:sp>
      <p:sp>
        <p:nvSpPr>
          <p:cNvPr id="4" name="Slide Number Placeholder 3"/>
          <p:cNvSpPr>
            <a:spLocks noGrp="1"/>
          </p:cNvSpPr>
          <p:nvPr>
            <p:ph type="sldNum" sz="quarter" idx="5"/>
          </p:nvPr>
        </p:nvSpPr>
        <p:spPr/>
        <p:txBody>
          <a:bodyPr/>
          <a:lstStyle/>
          <a:p>
            <a:fld id="{56CA5752-E396-42BF-9C9E-B7F67298D07A}" type="slidenum">
              <a:rPr lang="en-US" smtClean="0"/>
              <a:t>9</a:t>
            </a:fld>
            <a:endParaRPr lang="en-US"/>
          </a:p>
        </p:txBody>
      </p:sp>
    </p:spTree>
    <p:extLst>
      <p:ext uri="{BB962C8B-B14F-4D97-AF65-F5344CB8AC3E}">
        <p14:creationId xmlns:p14="http://schemas.microsoft.com/office/powerpoint/2010/main" val="2773329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42CE6B-875D-41A8-8273-AD6469BAB744}" type="datetime1">
              <a:rPr lang="en-US" smtClean="0"/>
              <a:t>6/17/2019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4986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8364BF-9609-4629-A86F-8CD1617D9EB9}" type="datetime1">
              <a:rPr lang="en-US" smtClean="0"/>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3046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6D042-BCAA-4BC3-ADB7-58EFF8F75594}" type="datetime1">
              <a:rPr lang="en-US" smtClean="0"/>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078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F42597-C473-48D9-B6FB-99557BDDEBFB}" type="datetime1">
              <a:rPr lang="en-US" smtClean="0"/>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0215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88556"/>
          </a:xfrm>
        </p:spPr>
        <p:txBody>
          <a:bodyPr>
            <a:normAutofit/>
          </a:bodyPr>
          <a:lstStyle>
            <a:lvl1pPr algn="ctr">
              <a:defRPr sz="3600" baseline="0">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201A35-E6A6-461C-81E0-C15ED68F6837}" type="datetime1">
              <a:rPr lang="en-US" smtClean="0"/>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1053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aseline="0">
                <a:latin typeface="Calibri" panose="020F0502020204030204" pitchFamily="34" charset="0"/>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6FFBCB3F-A212-46C6-B6C0-C0F4E304534A}" type="datetime1">
              <a:rPr lang="en-US" smtClean="0"/>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6177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08197"/>
          </a:xfrm>
        </p:spPr>
        <p:txBody>
          <a:bodyPr>
            <a:normAutofit/>
          </a:bodyPr>
          <a:lstStyle>
            <a:lvl1pPr algn="ctr">
              <a:defRPr sz="3600"/>
            </a:lvl1p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08592B-6083-43F7-BD30-B2BBDE102B86}" type="datetime1">
              <a:rPr lang="en-US" smtClean="0"/>
              <a:t>6/17/2019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976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8650" y="426119"/>
            <a:ext cx="7886700" cy="762919"/>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245B4-1898-4A4C-A458-AE18CD6FDFDB}" type="datetime1">
              <a:rPr lang="en-US" smtClean="0"/>
              <a:t>6/17/2019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2853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7E22D-0BE6-4F1A-8122-C3D76C48DDDB}" type="datetime1">
              <a:rPr lang="en-US" smtClean="0"/>
              <a:t>6/17/2019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49422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D240A6-78EB-4BD4-921D-74529F539C54}" type="datetime1">
              <a:rPr lang="en-US" smtClean="0"/>
              <a:t>6/17/2019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indent="0">
              <a:buFont typeface="+mj-lt"/>
              <a:buNone/>
            </a:pPr>
            <a:fld id="{6D22F896-40B5-4ADD-8801-0D06FADFA095}" type="slidenum">
              <a:rPr lang="en-US" smtClean="0"/>
              <a:pPr marL="0" indent="0">
                <a:buFont typeface="+mj-lt"/>
                <a:buNone/>
              </a:pPr>
              <a:t>‹#›</a:t>
            </a:fld>
            <a:endParaRPr lang="en-US" dirty="0"/>
          </a:p>
        </p:txBody>
      </p:sp>
    </p:spTree>
    <p:extLst>
      <p:ext uri="{BB962C8B-B14F-4D97-AF65-F5344CB8AC3E}">
        <p14:creationId xmlns:p14="http://schemas.microsoft.com/office/powerpoint/2010/main" val="247130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860457-5B40-4090-A746-1C2AE67AD49B}" type="datetime1">
              <a:rPr lang="en-US" smtClean="0"/>
              <a:t>6/17/2019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indent="0">
              <a:buFont typeface="+mj-lt"/>
              <a:buNone/>
            </a:pPr>
            <a:fld id="{6D22F896-40B5-4ADD-8801-0D06FADFA095}" type="slidenum">
              <a:rPr lang="en-US" smtClean="0"/>
              <a:pPr marL="0" indent="0">
                <a:buFont typeface="+mj-lt"/>
                <a:buNone/>
              </a:pPr>
              <a:t>‹#›</a:t>
            </a:fld>
            <a:endParaRPr lang="en-US" dirty="0"/>
          </a:p>
        </p:txBody>
      </p:sp>
    </p:spTree>
    <p:extLst>
      <p:ext uri="{BB962C8B-B14F-4D97-AF65-F5344CB8AC3E}">
        <p14:creationId xmlns:p14="http://schemas.microsoft.com/office/powerpoint/2010/main" val="3770021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82273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C5F0-2885-44B8-8282-F4BE7BDC6EA6}" type="datetime1">
              <a:rPr lang="en-US" smtClean="0"/>
              <a:t>6/17/2019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17320125"/>
      </p:ext>
    </p:extLst>
  </p:cSld>
  <p:clrMap bg1="lt1" tx1="dk1" bg2="lt2" tx2="dk2" accent1="accent1" accent2="accent2" accent3="accent3" accent4="accent4" accent5="accent5" accent6="accent6" hlink="hlink" folHlink="folHlink"/>
  <p:sldLayoutIdLst>
    <p:sldLayoutId id="2147483688" r:id="rId1"/>
    <p:sldLayoutId id="2147483683" r:id="rId2"/>
    <p:sldLayoutId id="2147483684" r:id="rId3"/>
    <p:sldLayoutId id="2147483685" r:id="rId4"/>
    <p:sldLayoutId id="2147483686" r:id="rId5"/>
    <p:sldLayoutId id="2147483687" r:id="rId6"/>
    <p:sldLayoutId id="2147483689" r:id="rId7"/>
    <p:sldLayoutId id="2147483690" r:id="rId8"/>
    <p:sldLayoutId id="2147483691" r:id="rId9"/>
    <p:sldLayoutId id="2147483692" r:id="rId10"/>
    <p:sldLayoutId id="2147483693" r:id="rId11"/>
  </p:sldLayoutIdLst>
  <p:hf hdr="0" ftr="0" dt="0"/>
  <p:txStyles>
    <p:title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5.emf"/><Relationship Id="rId4" Type="http://schemas.openxmlformats.org/officeDocument/2006/relationships/package" Target="../embeddings/Microsoft_Excel_Worksheet.xlsx"/></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donsutton@spectrum-eng.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ASMR%20Monte%20Carlo%20Trust%20Model%20for%20Powerpoint.xlsx" TargetMode="External"/><Relationship Id="rId4" Type="http://schemas.openxmlformats.org/officeDocument/2006/relationships/hyperlink" Target="mailto:dherrera@spectrum-eng.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ADE59DB-7400-49C8-A411-DD6BBE233C67}"/>
              </a:ext>
            </a:extLst>
          </p:cNvPr>
          <p:cNvSpPr>
            <a:spLocks noGrp="1"/>
          </p:cNvSpPr>
          <p:nvPr>
            <p:ph type="ctrTitle"/>
          </p:nvPr>
        </p:nvSpPr>
        <p:spPr>
          <a:xfrm>
            <a:off x="742950" y="1045028"/>
            <a:ext cx="7772400" cy="1985963"/>
          </a:xfrm>
        </p:spPr>
        <p:txBody>
          <a:bodyPr>
            <a:normAutofit fontScale="90000"/>
          </a:bodyPr>
          <a:lstStyle/>
          <a:p>
            <a:r>
              <a:rPr lang="en-US" dirty="0"/>
              <a:t>LONG TERM FINANCIAL ASSURANCE</a:t>
            </a:r>
            <a:br>
              <a:rPr lang="en-US" dirty="0"/>
            </a:br>
            <a:r>
              <a:rPr lang="en-US" dirty="0"/>
              <a:t>TRUST FUNDING MATH</a:t>
            </a:r>
          </a:p>
        </p:txBody>
      </p:sp>
      <p:sp>
        <p:nvSpPr>
          <p:cNvPr id="6" name="Subtitle 5">
            <a:extLst>
              <a:ext uri="{FF2B5EF4-FFF2-40B4-BE49-F238E27FC236}">
                <a16:creationId xmlns:a16="http://schemas.microsoft.com/office/drawing/2014/main" id="{9119E86E-ED1A-4D8F-8A64-37ECF54ACD6D}"/>
              </a:ext>
            </a:extLst>
          </p:cNvPr>
          <p:cNvSpPr>
            <a:spLocks noGrp="1"/>
          </p:cNvSpPr>
          <p:nvPr>
            <p:ph type="subTitle" idx="1"/>
          </p:nvPr>
        </p:nvSpPr>
        <p:spPr>
          <a:xfrm>
            <a:off x="989927" y="3582568"/>
            <a:ext cx="6858000" cy="975894"/>
          </a:xfrm>
        </p:spPr>
        <p:txBody>
          <a:bodyPr>
            <a:normAutofit/>
          </a:bodyPr>
          <a:lstStyle/>
          <a:p>
            <a:r>
              <a:rPr lang="en-US" dirty="0"/>
              <a:t>Donald Sutton P.E (406-670-7270)</a:t>
            </a:r>
          </a:p>
          <a:p>
            <a:r>
              <a:rPr lang="en-US" dirty="0"/>
              <a:t>Drew Herrera P.E. (307- 680-0026)</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D4438FEB-BA26-4F9F-8AAD-F388441D1D5D}"/>
              </a:ext>
            </a:extLst>
          </p:cNvPr>
          <p:cNvSpPr>
            <a:spLocks noGrp="1"/>
          </p:cNvSpPr>
          <p:nvPr>
            <p:ph type="sldNum" sz="quarter" idx="12"/>
          </p:nvPr>
        </p:nvSpPr>
        <p:spPr/>
        <p:txBody>
          <a:bodyPr/>
          <a:lstStyle/>
          <a:p>
            <a:fld id="{6D22F896-40B5-4ADD-8801-0D06FADFA095}" type="slidenum">
              <a:rPr lang="en-US" smtClean="0"/>
              <a:t>1</a:t>
            </a:fld>
            <a:endParaRPr lang="en-US" dirty="0"/>
          </a:p>
        </p:txBody>
      </p:sp>
      <p:pic>
        <p:nvPicPr>
          <p:cNvPr id="8" name="Picture 7" descr="A picture containing clipart&#10;&#10;Description automatically generated">
            <a:extLst>
              <a:ext uri="{FF2B5EF4-FFF2-40B4-BE49-F238E27FC236}">
                <a16:creationId xmlns:a16="http://schemas.microsoft.com/office/drawing/2014/main" id="{53063FDA-AA67-44CD-B44D-98E51005119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01087" y="6356350"/>
            <a:ext cx="1164760" cy="365125"/>
          </a:xfrm>
          <a:prstGeom prst="rect">
            <a:avLst/>
          </a:prstGeom>
        </p:spPr>
      </p:pic>
      <p:pic>
        <p:nvPicPr>
          <p:cNvPr id="10" name="Picture 9" descr="A close up of a logo&#10;&#10;Description automatically generated">
            <a:extLst>
              <a:ext uri="{FF2B5EF4-FFF2-40B4-BE49-F238E27FC236}">
                <a16:creationId xmlns:a16="http://schemas.microsoft.com/office/drawing/2014/main" id="{11ECF05F-E35E-421F-9BD2-D0FDB66F510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8154" y="6085934"/>
            <a:ext cx="2154032" cy="635542"/>
          </a:xfrm>
          <a:prstGeom prst="rect">
            <a:avLst/>
          </a:prstGeom>
        </p:spPr>
      </p:pic>
      <p:pic>
        <p:nvPicPr>
          <p:cNvPr id="3" name="Picture 2" descr="A close up of a logo&#10;&#10;Description automatically generated">
            <a:extLst>
              <a:ext uri="{FF2B5EF4-FFF2-40B4-BE49-F238E27FC236}">
                <a16:creationId xmlns:a16="http://schemas.microsoft.com/office/drawing/2014/main" id="{A8AB89D1-2A84-4B9A-8E3E-C22EEC1A653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84083" y="4672658"/>
            <a:ext cx="1869688" cy="1865014"/>
          </a:xfrm>
          <a:prstGeom prst="rect">
            <a:avLst/>
          </a:prstGeom>
        </p:spPr>
      </p:pic>
    </p:spTree>
    <p:extLst>
      <p:ext uri="{BB962C8B-B14F-4D97-AF65-F5344CB8AC3E}">
        <p14:creationId xmlns:p14="http://schemas.microsoft.com/office/powerpoint/2010/main" val="1869855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5234346-27B5-4C06-BB32-F513907C1C5F}"/>
              </a:ext>
            </a:extLst>
          </p:cNvPr>
          <p:cNvSpPr>
            <a:spLocks noGrp="1"/>
          </p:cNvSpPr>
          <p:nvPr>
            <p:ph type="title"/>
          </p:nvPr>
        </p:nvSpPr>
        <p:spPr/>
        <p:txBody>
          <a:bodyPr>
            <a:normAutofit/>
          </a:bodyPr>
          <a:lstStyle/>
          <a:p>
            <a:r>
              <a:rPr lang="en-US" dirty="0"/>
              <a:t>S&amp;P Annual Change Since 1960</a:t>
            </a:r>
          </a:p>
        </p:txBody>
      </p:sp>
      <p:sp>
        <p:nvSpPr>
          <p:cNvPr id="4" name="Slide Number Placeholder 3">
            <a:extLst>
              <a:ext uri="{FF2B5EF4-FFF2-40B4-BE49-F238E27FC236}">
                <a16:creationId xmlns:a16="http://schemas.microsoft.com/office/drawing/2014/main" id="{7D27C5F7-38D4-491C-A3DD-7E15C3A44736}"/>
              </a:ext>
            </a:extLst>
          </p:cNvPr>
          <p:cNvSpPr>
            <a:spLocks noGrp="1"/>
          </p:cNvSpPr>
          <p:nvPr>
            <p:ph type="sldNum" sz="quarter" idx="12"/>
          </p:nvPr>
        </p:nvSpPr>
        <p:spPr/>
        <p:txBody>
          <a:bodyPr/>
          <a:lstStyle/>
          <a:p>
            <a:fld id="{6D22F896-40B5-4ADD-8801-0D06FADFA095}" type="slidenum">
              <a:rPr lang="en-US" smtClean="0"/>
              <a:t>10</a:t>
            </a:fld>
            <a:endParaRPr lang="en-US" dirty="0"/>
          </a:p>
        </p:txBody>
      </p:sp>
      <p:sp>
        <p:nvSpPr>
          <p:cNvPr id="2" name="TextBox 1">
            <a:extLst>
              <a:ext uri="{FF2B5EF4-FFF2-40B4-BE49-F238E27FC236}">
                <a16:creationId xmlns:a16="http://schemas.microsoft.com/office/drawing/2014/main" id="{9E33FBD9-AA4D-411F-BDDD-49366958D5D9}"/>
              </a:ext>
            </a:extLst>
          </p:cNvPr>
          <p:cNvSpPr txBox="1"/>
          <p:nvPr/>
        </p:nvSpPr>
        <p:spPr>
          <a:xfrm>
            <a:off x="2337895" y="1009930"/>
            <a:ext cx="4120055" cy="369332"/>
          </a:xfrm>
          <a:prstGeom prst="rect">
            <a:avLst/>
          </a:prstGeom>
          <a:noFill/>
        </p:spPr>
        <p:txBody>
          <a:bodyPr wrap="square" rtlCol="0">
            <a:spAutoFit/>
          </a:bodyPr>
          <a:lstStyle/>
          <a:p>
            <a:pPr algn="ctr"/>
            <a:r>
              <a:rPr lang="en-US" dirty="0"/>
              <a:t>S&amp;P Yield is Negative 27% of the time</a:t>
            </a:r>
          </a:p>
        </p:txBody>
      </p:sp>
      <p:pic>
        <p:nvPicPr>
          <p:cNvPr id="8" name="Picture 7">
            <a:extLst>
              <a:ext uri="{FF2B5EF4-FFF2-40B4-BE49-F238E27FC236}">
                <a16:creationId xmlns:a16="http://schemas.microsoft.com/office/drawing/2014/main" id="{A11A2F84-FF83-4D09-B40E-078D2143CF4C}"/>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424331" y="1574377"/>
            <a:ext cx="8371537" cy="4763360"/>
          </a:xfrm>
          <a:prstGeom prst="rect">
            <a:avLst/>
          </a:prstGeom>
          <a:noFill/>
          <a:ln>
            <a:noFill/>
          </a:ln>
        </p:spPr>
      </p:pic>
      <p:sp>
        <p:nvSpPr>
          <p:cNvPr id="3" name="TextBox 2">
            <a:extLst>
              <a:ext uri="{FF2B5EF4-FFF2-40B4-BE49-F238E27FC236}">
                <a16:creationId xmlns:a16="http://schemas.microsoft.com/office/drawing/2014/main" id="{28C05D00-090A-4BDD-A71F-BA42B2078B8E}"/>
              </a:ext>
            </a:extLst>
          </p:cNvPr>
          <p:cNvSpPr txBox="1"/>
          <p:nvPr/>
        </p:nvSpPr>
        <p:spPr>
          <a:xfrm>
            <a:off x="1555532" y="2501462"/>
            <a:ext cx="2196662"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t>Normal Distribution?</a:t>
            </a:r>
          </a:p>
        </p:txBody>
      </p:sp>
    </p:spTree>
    <p:extLst>
      <p:ext uri="{BB962C8B-B14F-4D97-AF65-F5344CB8AC3E}">
        <p14:creationId xmlns:p14="http://schemas.microsoft.com/office/powerpoint/2010/main" val="237813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5234346-27B5-4C06-BB32-F513907C1C5F}"/>
              </a:ext>
            </a:extLst>
          </p:cNvPr>
          <p:cNvSpPr>
            <a:spLocks noGrp="1"/>
          </p:cNvSpPr>
          <p:nvPr>
            <p:ph type="title"/>
          </p:nvPr>
        </p:nvSpPr>
        <p:spPr/>
        <p:txBody>
          <a:bodyPr>
            <a:normAutofit/>
          </a:bodyPr>
          <a:lstStyle/>
          <a:p>
            <a:r>
              <a:rPr lang="en-US" dirty="0"/>
              <a:t>Normal Probability Distribution</a:t>
            </a:r>
          </a:p>
        </p:txBody>
      </p:sp>
      <p:sp>
        <p:nvSpPr>
          <p:cNvPr id="4" name="Slide Number Placeholder 3">
            <a:extLst>
              <a:ext uri="{FF2B5EF4-FFF2-40B4-BE49-F238E27FC236}">
                <a16:creationId xmlns:a16="http://schemas.microsoft.com/office/drawing/2014/main" id="{7D27C5F7-38D4-491C-A3DD-7E15C3A44736}"/>
              </a:ext>
            </a:extLst>
          </p:cNvPr>
          <p:cNvSpPr>
            <a:spLocks noGrp="1"/>
          </p:cNvSpPr>
          <p:nvPr>
            <p:ph type="sldNum" sz="quarter" idx="12"/>
          </p:nvPr>
        </p:nvSpPr>
        <p:spPr/>
        <p:txBody>
          <a:bodyPr/>
          <a:lstStyle/>
          <a:p>
            <a:fld id="{6D22F896-40B5-4ADD-8801-0D06FADFA095}" type="slidenum">
              <a:rPr lang="en-US" smtClean="0"/>
              <a:t>11</a:t>
            </a:fld>
            <a:endParaRPr lang="en-US" dirty="0"/>
          </a:p>
        </p:txBody>
      </p:sp>
      <p:pic>
        <p:nvPicPr>
          <p:cNvPr id="7" name="Picture 6" descr="https://cdn-images-1.medium.com/max/1600/1*IdGgdrY_n_9_YfkaCh-dag.png">
            <a:extLst>
              <a:ext uri="{FF2B5EF4-FFF2-40B4-BE49-F238E27FC236}">
                <a16:creationId xmlns:a16="http://schemas.microsoft.com/office/drawing/2014/main" id="{EB281A87-C702-44A7-99B1-E64E2F56A13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2812" t="2936" r="9076" b="5357"/>
          <a:stretch/>
        </p:blipFill>
        <p:spPr bwMode="auto">
          <a:xfrm>
            <a:off x="182880" y="1207668"/>
            <a:ext cx="8540947" cy="4442664"/>
          </a:xfrm>
          <a:prstGeom prst="rect">
            <a:avLst/>
          </a:prstGeom>
          <a:noFill/>
          <a:ln>
            <a:noFill/>
          </a:ln>
          <a:extLst>
            <a:ext uri="{53640926-AAD7-44D8-BBD7-CCE9431645EC}">
              <a14:shadowObscured xmlns:a14="http://schemas.microsoft.com/office/drawing/2010/main"/>
            </a:ext>
          </a:extLst>
        </p:spPr>
      </p:pic>
      <p:pic>
        <p:nvPicPr>
          <p:cNvPr id="10" name="Picture 9">
            <a:extLst>
              <a:ext uri="{FF2B5EF4-FFF2-40B4-BE49-F238E27FC236}">
                <a16:creationId xmlns:a16="http://schemas.microsoft.com/office/drawing/2014/main" id="{B15C84EC-50F4-4C36-9E00-BCD8BBE3A90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50270" y="1893885"/>
            <a:ext cx="2565079" cy="1920470"/>
          </a:xfrm>
          <a:prstGeom prst="rect">
            <a:avLst/>
          </a:prstGeom>
        </p:spPr>
      </p:pic>
    </p:spTree>
    <p:extLst>
      <p:ext uri="{BB962C8B-B14F-4D97-AF65-F5344CB8AC3E}">
        <p14:creationId xmlns:p14="http://schemas.microsoft.com/office/powerpoint/2010/main" val="1963321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5234346-27B5-4C06-BB32-F513907C1C5F}"/>
              </a:ext>
            </a:extLst>
          </p:cNvPr>
          <p:cNvSpPr>
            <a:spLocks noGrp="1"/>
          </p:cNvSpPr>
          <p:nvPr>
            <p:ph type="title"/>
          </p:nvPr>
        </p:nvSpPr>
        <p:spPr/>
        <p:txBody>
          <a:bodyPr>
            <a:normAutofit/>
          </a:bodyPr>
          <a:lstStyle/>
          <a:p>
            <a:r>
              <a:rPr lang="en-US" dirty="0"/>
              <a:t>S&amp;P Normal Probability Distribution</a:t>
            </a:r>
          </a:p>
        </p:txBody>
      </p:sp>
      <p:sp>
        <p:nvSpPr>
          <p:cNvPr id="4" name="Slide Number Placeholder 3">
            <a:extLst>
              <a:ext uri="{FF2B5EF4-FFF2-40B4-BE49-F238E27FC236}">
                <a16:creationId xmlns:a16="http://schemas.microsoft.com/office/drawing/2014/main" id="{7D27C5F7-38D4-491C-A3DD-7E15C3A44736}"/>
              </a:ext>
            </a:extLst>
          </p:cNvPr>
          <p:cNvSpPr>
            <a:spLocks noGrp="1"/>
          </p:cNvSpPr>
          <p:nvPr>
            <p:ph type="sldNum" sz="quarter" idx="12"/>
          </p:nvPr>
        </p:nvSpPr>
        <p:spPr/>
        <p:txBody>
          <a:bodyPr/>
          <a:lstStyle/>
          <a:p>
            <a:fld id="{6D22F896-40B5-4ADD-8801-0D06FADFA095}" type="slidenum">
              <a:rPr lang="en-US" smtClean="0"/>
              <a:t>12</a:t>
            </a:fld>
            <a:endParaRPr lang="en-US" dirty="0"/>
          </a:p>
        </p:txBody>
      </p:sp>
      <p:pic>
        <p:nvPicPr>
          <p:cNvPr id="8" name="Picture 7">
            <a:extLst>
              <a:ext uri="{FF2B5EF4-FFF2-40B4-BE49-F238E27FC236}">
                <a16:creationId xmlns:a16="http://schemas.microsoft.com/office/drawing/2014/main" id="{5195BCA3-3CFE-4EA4-A817-542F0B54EE8F}"/>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28650" y="1203417"/>
            <a:ext cx="7780930" cy="5289457"/>
          </a:xfrm>
          <a:prstGeom prst="rect">
            <a:avLst/>
          </a:prstGeom>
          <a:noFill/>
          <a:ln>
            <a:noFill/>
          </a:ln>
        </p:spPr>
      </p:pic>
    </p:spTree>
    <p:extLst>
      <p:ext uri="{BB962C8B-B14F-4D97-AF65-F5344CB8AC3E}">
        <p14:creationId xmlns:p14="http://schemas.microsoft.com/office/powerpoint/2010/main" val="1000505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B4B086-2781-45A2-94E8-8D5F739E9405}"/>
              </a:ext>
            </a:extLst>
          </p:cNvPr>
          <p:cNvSpPr>
            <a:spLocks noGrp="1"/>
          </p:cNvSpPr>
          <p:nvPr>
            <p:ph type="title"/>
          </p:nvPr>
        </p:nvSpPr>
        <p:spPr/>
        <p:txBody>
          <a:bodyPr>
            <a:normAutofit fontScale="90000"/>
          </a:bodyPr>
          <a:lstStyle/>
          <a:p>
            <a:r>
              <a:rPr lang="en-US" dirty="0"/>
              <a:t>Expected Trust Fund Yield</a:t>
            </a:r>
            <a:br>
              <a:rPr lang="en-US" dirty="0"/>
            </a:br>
            <a:r>
              <a:rPr lang="en-US" sz="2700" dirty="0"/>
              <a:t>It Loses 31% of the time but gains 69% of the time</a:t>
            </a:r>
          </a:p>
        </p:txBody>
      </p:sp>
      <p:sp>
        <p:nvSpPr>
          <p:cNvPr id="4" name="Slide Number Placeholder 3">
            <a:extLst>
              <a:ext uri="{FF2B5EF4-FFF2-40B4-BE49-F238E27FC236}">
                <a16:creationId xmlns:a16="http://schemas.microsoft.com/office/drawing/2014/main" id="{581AC294-C3AA-49DC-BE43-1538454DE11E}"/>
              </a:ext>
            </a:extLst>
          </p:cNvPr>
          <p:cNvSpPr>
            <a:spLocks noGrp="1"/>
          </p:cNvSpPr>
          <p:nvPr>
            <p:ph type="sldNum" sz="quarter" idx="12"/>
          </p:nvPr>
        </p:nvSpPr>
        <p:spPr/>
        <p:txBody>
          <a:bodyPr/>
          <a:lstStyle/>
          <a:p>
            <a:fld id="{6D22F896-40B5-4ADD-8801-0D06FADFA095}" type="slidenum">
              <a:rPr lang="en-US" smtClean="0"/>
              <a:t>13</a:t>
            </a:fld>
            <a:endParaRPr lang="en-US" dirty="0"/>
          </a:p>
        </p:txBody>
      </p:sp>
      <p:pic>
        <p:nvPicPr>
          <p:cNvPr id="8" name="Picture 7">
            <a:extLst>
              <a:ext uri="{FF2B5EF4-FFF2-40B4-BE49-F238E27FC236}">
                <a16:creationId xmlns:a16="http://schemas.microsoft.com/office/drawing/2014/main" id="{276A8383-6B49-4A2E-96C1-E6095A5ECD61}"/>
              </a:ext>
            </a:extLst>
          </p:cNvPr>
          <p:cNvPicPr>
            <a:picLocks noChangeAspect="1"/>
          </p:cNvPicPr>
          <p:nvPr/>
        </p:nvPicPr>
        <p:blipFill>
          <a:blip r:embed="rId3"/>
          <a:stretch>
            <a:fillRect/>
          </a:stretch>
        </p:blipFill>
        <p:spPr>
          <a:xfrm>
            <a:off x="1160174" y="1542645"/>
            <a:ext cx="6899851" cy="4606845"/>
          </a:xfrm>
          <a:prstGeom prst="rect">
            <a:avLst/>
          </a:prstGeom>
        </p:spPr>
      </p:pic>
    </p:spTree>
    <p:extLst>
      <p:ext uri="{BB962C8B-B14F-4D97-AF65-F5344CB8AC3E}">
        <p14:creationId xmlns:p14="http://schemas.microsoft.com/office/powerpoint/2010/main" val="2501227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B4B086-2781-45A2-94E8-8D5F739E9405}"/>
              </a:ext>
            </a:extLst>
          </p:cNvPr>
          <p:cNvSpPr>
            <a:spLocks noGrp="1"/>
          </p:cNvSpPr>
          <p:nvPr>
            <p:ph type="title"/>
          </p:nvPr>
        </p:nvSpPr>
        <p:spPr/>
        <p:txBody>
          <a:bodyPr>
            <a:normAutofit fontScale="90000"/>
          </a:bodyPr>
          <a:lstStyle/>
          <a:p>
            <a:r>
              <a:rPr lang="en-US" dirty="0"/>
              <a:t>Yield and Volatility</a:t>
            </a:r>
            <a:br>
              <a:rPr lang="en-US" dirty="0"/>
            </a:br>
            <a:r>
              <a:rPr lang="en-US" sz="2700" dirty="0"/>
              <a:t>It Loses 31% of the time but gains 69% of the time</a:t>
            </a:r>
          </a:p>
        </p:txBody>
      </p:sp>
      <p:sp>
        <p:nvSpPr>
          <p:cNvPr id="4" name="Slide Number Placeholder 3">
            <a:extLst>
              <a:ext uri="{FF2B5EF4-FFF2-40B4-BE49-F238E27FC236}">
                <a16:creationId xmlns:a16="http://schemas.microsoft.com/office/drawing/2014/main" id="{581AC294-C3AA-49DC-BE43-1538454DE11E}"/>
              </a:ext>
            </a:extLst>
          </p:cNvPr>
          <p:cNvSpPr>
            <a:spLocks noGrp="1"/>
          </p:cNvSpPr>
          <p:nvPr>
            <p:ph type="sldNum" sz="quarter" idx="12"/>
          </p:nvPr>
        </p:nvSpPr>
        <p:spPr/>
        <p:txBody>
          <a:bodyPr/>
          <a:lstStyle/>
          <a:p>
            <a:fld id="{6D22F896-40B5-4ADD-8801-0D06FADFA095}" type="slidenum">
              <a:rPr lang="en-US" smtClean="0"/>
              <a:t>14</a:t>
            </a:fld>
            <a:endParaRPr lang="en-US" dirty="0"/>
          </a:p>
        </p:txBody>
      </p:sp>
      <p:pic>
        <p:nvPicPr>
          <p:cNvPr id="6" name="Picture 5">
            <a:extLst>
              <a:ext uri="{FF2B5EF4-FFF2-40B4-BE49-F238E27FC236}">
                <a16:creationId xmlns:a16="http://schemas.microsoft.com/office/drawing/2014/main" id="{1867B5EA-22A5-4F7A-8B1A-BA0C35EC5449}"/>
              </a:ext>
            </a:extLst>
          </p:cNvPr>
          <p:cNvPicPr/>
          <p:nvPr/>
        </p:nvPicPr>
        <p:blipFill>
          <a:blip r:embed="rId3" cstate="email">
            <a:extLst>
              <a:ext uri="{28A0092B-C50C-407E-A947-70E740481C1C}">
                <a14:useLocalDpi xmlns:a14="http://schemas.microsoft.com/office/drawing/2010/main"/>
              </a:ext>
            </a:extLst>
          </a:blip>
          <a:srcRect/>
          <a:stretch>
            <a:fillRect/>
          </a:stretch>
        </p:blipFill>
        <p:spPr bwMode="auto">
          <a:xfrm>
            <a:off x="628650" y="868361"/>
            <a:ext cx="7737583" cy="5753155"/>
          </a:xfrm>
          <a:prstGeom prst="rect">
            <a:avLst/>
          </a:prstGeom>
          <a:noFill/>
          <a:ln>
            <a:noFill/>
          </a:ln>
        </p:spPr>
      </p:pic>
    </p:spTree>
    <p:extLst>
      <p:ext uri="{BB962C8B-B14F-4D97-AF65-F5344CB8AC3E}">
        <p14:creationId xmlns:p14="http://schemas.microsoft.com/office/powerpoint/2010/main" val="3519833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B4B086-2781-45A2-94E8-8D5F739E9405}"/>
              </a:ext>
            </a:extLst>
          </p:cNvPr>
          <p:cNvSpPr>
            <a:spLocks noGrp="1"/>
          </p:cNvSpPr>
          <p:nvPr>
            <p:ph type="title"/>
          </p:nvPr>
        </p:nvSpPr>
        <p:spPr/>
        <p:txBody>
          <a:bodyPr>
            <a:normAutofit fontScale="90000"/>
          </a:bodyPr>
          <a:lstStyle/>
          <a:p>
            <a:r>
              <a:rPr lang="en-US" dirty="0"/>
              <a:t>Excel Spread Sheet Setup</a:t>
            </a:r>
            <a:br>
              <a:rPr lang="en-US" dirty="0"/>
            </a:br>
            <a:endParaRPr lang="en-US" sz="2700" dirty="0"/>
          </a:p>
        </p:txBody>
      </p:sp>
      <p:sp>
        <p:nvSpPr>
          <p:cNvPr id="4" name="Slide Number Placeholder 3">
            <a:extLst>
              <a:ext uri="{FF2B5EF4-FFF2-40B4-BE49-F238E27FC236}">
                <a16:creationId xmlns:a16="http://schemas.microsoft.com/office/drawing/2014/main" id="{581AC294-C3AA-49DC-BE43-1538454DE11E}"/>
              </a:ext>
            </a:extLst>
          </p:cNvPr>
          <p:cNvSpPr>
            <a:spLocks noGrp="1"/>
          </p:cNvSpPr>
          <p:nvPr>
            <p:ph type="sldNum" sz="quarter" idx="12"/>
          </p:nvPr>
        </p:nvSpPr>
        <p:spPr/>
        <p:txBody>
          <a:bodyPr/>
          <a:lstStyle/>
          <a:p>
            <a:fld id="{6D22F896-40B5-4ADD-8801-0D06FADFA095}" type="slidenum">
              <a:rPr lang="en-US" smtClean="0"/>
              <a:t>15</a:t>
            </a:fld>
            <a:endParaRPr lang="en-US" dirty="0"/>
          </a:p>
        </p:txBody>
      </p:sp>
      <p:graphicFrame>
        <p:nvGraphicFramePr>
          <p:cNvPr id="2" name="Table 1">
            <a:extLst>
              <a:ext uri="{FF2B5EF4-FFF2-40B4-BE49-F238E27FC236}">
                <a16:creationId xmlns:a16="http://schemas.microsoft.com/office/drawing/2014/main" id="{507F7A4D-F3D4-43DB-97A6-866C5BBC0488}"/>
              </a:ext>
            </a:extLst>
          </p:cNvPr>
          <p:cNvGraphicFramePr>
            <a:graphicFrameLocks noGrp="1"/>
          </p:cNvGraphicFramePr>
          <p:nvPr>
            <p:extLst>
              <p:ext uri="{D42A27DB-BD31-4B8C-83A1-F6EECF244321}">
                <p14:modId xmlns:p14="http://schemas.microsoft.com/office/powerpoint/2010/main" val="1314010636"/>
              </p:ext>
            </p:extLst>
          </p:nvPr>
        </p:nvGraphicFramePr>
        <p:xfrm>
          <a:off x="255704" y="1340784"/>
          <a:ext cx="8430017" cy="5152090"/>
        </p:xfrm>
        <a:graphic>
          <a:graphicData uri="http://schemas.openxmlformats.org/drawingml/2006/table">
            <a:tbl>
              <a:tblPr firstRow="1" firstCol="1" bandRow="1">
                <a:tableStyleId>{5C22544A-7EE6-4342-B048-85BDC9FD1C3A}</a:tableStyleId>
              </a:tblPr>
              <a:tblGrid>
                <a:gridCol w="726509">
                  <a:extLst>
                    <a:ext uri="{9D8B030D-6E8A-4147-A177-3AD203B41FA5}">
                      <a16:colId xmlns:a16="http://schemas.microsoft.com/office/drawing/2014/main" val="3224085695"/>
                    </a:ext>
                  </a:extLst>
                </a:gridCol>
                <a:gridCol w="1256491">
                  <a:extLst>
                    <a:ext uri="{9D8B030D-6E8A-4147-A177-3AD203B41FA5}">
                      <a16:colId xmlns:a16="http://schemas.microsoft.com/office/drawing/2014/main" val="957531468"/>
                    </a:ext>
                  </a:extLst>
                </a:gridCol>
                <a:gridCol w="1818289">
                  <a:extLst>
                    <a:ext uri="{9D8B030D-6E8A-4147-A177-3AD203B41FA5}">
                      <a16:colId xmlns:a16="http://schemas.microsoft.com/office/drawing/2014/main" val="929321485"/>
                    </a:ext>
                  </a:extLst>
                </a:gridCol>
                <a:gridCol w="1187669">
                  <a:extLst>
                    <a:ext uri="{9D8B030D-6E8A-4147-A177-3AD203B41FA5}">
                      <a16:colId xmlns:a16="http://schemas.microsoft.com/office/drawing/2014/main" val="3669998131"/>
                    </a:ext>
                  </a:extLst>
                </a:gridCol>
                <a:gridCol w="2239960">
                  <a:extLst>
                    <a:ext uri="{9D8B030D-6E8A-4147-A177-3AD203B41FA5}">
                      <a16:colId xmlns:a16="http://schemas.microsoft.com/office/drawing/2014/main" val="1460557652"/>
                    </a:ext>
                  </a:extLst>
                </a:gridCol>
                <a:gridCol w="1201099">
                  <a:extLst>
                    <a:ext uri="{9D8B030D-6E8A-4147-A177-3AD203B41FA5}">
                      <a16:colId xmlns:a16="http://schemas.microsoft.com/office/drawing/2014/main" val="418759134"/>
                    </a:ext>
                  </a:extLst>
                </a:gridCol>
              </a:tblGrid>
              <a:tr h="1156385">
                <a:tc>
                  <a:txBody>
                    <a:bodyPr/>
                    <a:lstStyle/>
                    <a:p>
                      <a:pPr marL="0" marR="0" algn="r">
                        <a:lnSpc>
                          <a:spcPct val="107000"/>
                        </a:lnSpc>
                        <a:spcBef>
                          <a:spcPts val="0"/>
                        </a:spcBef>
                        <a:spcAft>
                          <a:spcPts val="0"/>
                        </a:spcAft>
                      </a:pPr>
                      <a:r>
                        <a:rPr lang="en-US" sz="1600" dirty="0">
                          <a:effectLst/>
                        </a:rPr>
                        <a:t>End year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(A)</a:t>
                      </a:r>
                    </a:p>
                    <a:p>
                      <a:pPr marL="0" marR="0" algn="ctr">
                        <a:lnSpc>
                          <a:spcPct val="107000"/>
                        </a:lnSpc>
                        <a:spcBef>
                          <a:spcPts val="0"/>
                        </a:spcBef>
                        <a:spcAft>
                          <a:spcPts val="0"/>
                        </a:spcAft>
                      </a:pPr>
                      <a:r>
                        <a:rPr lang="en-US" sz="1600">
                          <a:effectLst/>
                        </a:rPr>
                        <a:t>Trust Fund Balance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(B)</a:t>
                      </a:r>
                    </a:p>
                    <a:p>
                      <a:pPr marL="0" marR="0" algn="ctr">
                        <a:lnSpc>
                          <a:spcPct val="107000"/>
                        </a:lnSpc>
                        <a:spcBef>
                          <a:spcPts val="0"/>
                        </a:spcBef>
                        <a:spcAft>
                          <a:spcPts val="0"/>
                        </a:spcAft>
                      </a:pPr>
                      <a:r>
                        <a:rPr lang="en-US" sz="1600">
                          <a:effectLst/>
                        </a:rPr>
                        <a:t>Fund Growth Rate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(C)</a:t>
                      </a:r>
                    </a:p>
                    <a:p>
                      <a:pPr marL="0" marR="0" algn="ctr">
                        <a:lnSpc>
                          <a:spcPct val="107000"/>
                        </a:lnSpc>
                        <a:spcBef>
                          <a:spcPts val="0"/>
                        </a:spcBef>
                        <a:spcAft>
                          <a:spcPts val="0"/>
                        </a:spcAft>
                      </a:pPr>
                      <a:r>
                        <a:rPr lang="en-US" sz="1600">
                          <a:effectLst/>
                        </a:rPr>
                        <a:t>$ Growth of Fund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(D)</a:t>
                      </a:r>
                    </a:p>
                    <a:p>
                      <a:pPr marL="0" marR="0" algn="ctr">
                        <a:lnSpc>
                          <a:spcPct val="107000"/>
                        </a:lnSpc>
                        <a:spcBef>
                          <a:spcPts val="0"/>
                        </a:spcBef>
                        <a:spcAft>
                          <a:spcPts val="0"/>
                        </a:spcAft>
                      </a:pPr>
                      <a:r>
                        <a:rPr lang="en-US" sz="1600" dirty="0">
                          <a:effectLst/>
                        </a:rPr>
                        <a:t>CPI Growth Rate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(E)</a:t>
                      </a:r>
                    </a:p>
                    <a:p>
                      <a:pPr marL="0" marR="0" algn="ctr">
                        <a:lnSpc>
                          <a:spcPct val="107000"/>
                        </a:lnSpc>
                        <a:spcBef>
                          <a:spcPts val="0"/>
                        </a:spcBef>
                        <a:spcAft>
                          <a:spcPts val="0"/>
                        </a:spcAft>
                      </a:pPr>
                      <a:r>
                        <a:rPr lang="en-US" sz="1600">
                          <a:effectLst/>
                        </a:rPr>
                        <a:t>O&amp;M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6504525"/>
                  </a:ext>
                </a:extLst>
              </a:tr>
              <a:tr h="408136">
                <a:tc>
                  <a:txBody>
                    <a:bodyPr/>
                    <a:lstStyle/>
                    <a:p>
                      <a:pPr marL="0" marR="0" algn="r">
                        <a:lnSpc>
                          <a:spcPct val="107000"/>
                        </a:lnSpc>
                        <a:spcBef>
                          <a:spcPts val="0"/>
                        </a:spcBef>
                        <a:spcAft>
                          <a:spcPts val="0"/>
                        </a:spcAft>
                      </a:pPr>
                      <a:r>
                        <a:rPr lang="en-US" sz="1600">
                          <a:effectLst/>
                        </a:rPr>
                        <a:t> Year 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dirty="0">
                          <a:effectLst/>
                        </a:rPr>
                        <a:t>$100.0M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16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n-US" sz="16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dirty="0">
                          <a:effectLst/>
                        </a:rPr>
                        <a:t>-$1.00M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7923057"/>
                  </a:ext>
                </a:extLst>
              </a:tr>
              <a:tr h="1535498">
                <a:tc>
                  <a:txBody>
                    <a:bodyPr/>
                    <a:lstStyle/>
                    <a:p>
                      <a:pPr marL="0" marR="0" algn="ctr">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 A</a:t>
                      </a:r>
                      <a:r>
                        <a:rPr lang="en-US" sz="1600" baseline="-25000">
                          <a:effectLst/>
                        </a:rPr>
                        <a:t>0</a:t>
                      </a:r>
                      <a:r>
                        <a:rPr lang="en-US" sz="1600">
                          <a:effectLst/>
                        </a:rPr>
                        <a:t>+C</a:t>
                      </a:r>
                      <a:r>
                        <a:rPr lang="en-US" sz="1600" baseline="-25000">
                          <a:effectLst/>
                        </a:rPr>
                        <a:t>1</a:t>
                      </a:r>
                      <a:r>
                        <a:rPr lang="en-US" sz="1600">
                          <a:effectLst/>
                        </a:rPr>
                        <a:t>+E</a:t>
                      </a:r>
                      <a:r>
                        <a:rPr lang="en-US" sz="1600" baseline="-250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NORM.INV(</a:t>
                      </a:r>
                    </a:p>
                    <a:p>
                      <a:pPr marL="0" marR="0" algn="ctr">
                        <a:lnSpc>
                          <a:spcPct val="107000"/>
                        </a:lnSpc>
                        <a:spcBef>
                          <a:spcPts val="0"/>
                        </a:spcBef>
                        <a:spcAft>
                          <a:spcPts val="0"/>
                        </a:spcAft>
                      </a:pPr>
                      <a:r>
                        <a:rPr lang="en-US" sz="1600" dirty="0">
                          <a:effectLst/>
                        </a:rPr>
                        <a:t>RAND(),</a:t>
                      </a:r>
                    </a:p>
                    <a:p>
                      <a:pPr marL="0" marR="0" algn="ctr">
                        <a:lnSpc>
                          <a:spcPct val="107000"/>
                        </a:lnSpc>
                        <a:spcBef>
                          <a:spcPts val="0"/>
                        </a:spcBef>
                        <a:spcAft>
                          <a:spcPts val="0"/>
                        </a:spcAft>
                      </a:pPr>
                      <a:r>
                        <a:rPr lang="en-US" sz="1600" dirty="0" err="1">
                          <a:effectLst/>
                        </a:rPr>
                        <a:t>Portfolio_Yield</a:t>
                      </a:r>
                      <a:r>
                        <a:rPr lang="en-US" sz="1600" dirty="0">
                          <a:effectLst/>
                        </a:rPr>
                        <a:t>, </a:t>
                      </a:r>
                      <a:r>
                        <a:rPr lang="en-US" sz="1600" dirty="0" err="1">
                          <a:effectLst/>
                        </a:rPr>
                        <a:t>Portfolio_Volatility</a:t>
                      </a: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 A</a:t>
                      </a:r>
                      <a:r>
                        <a:rPr lang="en-US" sz="1600" baseline="-25000">
                          <a:effectLst/>
                        </a:rPr>
                        <a:t>0</a:t>
                      </a:r>
                      <a:r>
                        <a:rPr lang="en-US" sz="1600">
                          <a:effectLst/>
                        </a:rPr>
                        <a:t>xB</a:t>
                      </a:r>
                      <a:r>
                        <a:rPr lang="en-US" sz="1600" baseline="-250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=NORM.INV(</a:t>
                      </a:r>
                    </a:p>
                    <a:p>
                      <a:pPr marL="0" marR="0" algn="ctr">
                        <a:lnSpc>
                          <a:spcPct val="107000"/>
                        </a:lnSpc>
                        <a:spcBef>
                          <a:spcPts val="0"/>
                        </a:spcBef>
                        <a:spcAft>
                          <a:spcPts val="0"/>
                        </a:spcAft>
                      </a:pPr>
                      <a:r>
                        <a:rPr lang="en-US" sz="1600" dirty="0">
                          <a:effectLst/>
                        </a:rPr>
                        <a:t>RAND(),</a:t>
                      </a:r>
                    </a:p>
                    <a:p>
                      <a:pPr marL="0" marR="0" algn="ctr">
                        <a:lnSpc>
                          <a:spcPct val="107000"/>
                        </a:lnSpc>
                        <a:spcBef>
                          <a:spcPts val="0"/>
                        </a:spcBef>
                        <a:spcAft>
                          <a:spcPts val="0"/>
                        </a:spcAft>
                      </a:pPr>
                      <a:r>
                        <a:rPr lang="en-US" sz="1600" dirty="0" err="1">
                          <a:effectLst/>
                        </a:rPr>
                        <a:t>Inflation_Rate</a:t>
                      </a:r>
                      <a:r>
                        <a:rPr lang="en-US" sz="1600" dirty="0">
                          <a:effectLst/>
                        </a:rPr>
                        <a:t>,</a:t>
                      </a:r>
                    </a:p>
                    <a:p>
                      <a:pPr marL="0" marR="0" algn="ctr">
                        <a:lnSpc>
                          <a:spcPct val="107000"/>
                        </a:lnSpc>
                        <a:spcBef>
                          <a:spcPts val="0"/>
                        </a:spcBef>
                        <a:spcAft>
                          <a:spcPts val="0"/>
                        </a:spcAft>
                      </a:pPr>
                      <a:r>
                        <a:rPr lang="en-US" sz="1600" dirty="0" err="1">
                          <a:effectLst/>
                        </a:rPr>
                        <a:t>Inflation_Volatility</a:t>
                      </a: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 E</a:t>
                      </a:r>
                      <a:r>
                        <a:rPr lang="en-US" sz="1600" baseline="-25000">
                          <a:effectLst/>
                        </a:rPr>
                        <a:t>0</a:t>
                      </a:r>
                      <a:r>
                        <a:rPr lang="en-US" sz="1600">
                          <a:effectLst/>
                        </a:rPr>
                        <a:t> x D</a:t>
                      </a:r>
                      <a:r>
                        <a:rPr lang="en-US" sz="1600" baseline="-250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90989382"/>
                  </a:ext>
                </a:extLst>
              </a:tr>
              <a:tr h="385462">
                <a:tc>
                  <a:txBody>
                    <a:bodyPr/>
                    <a:lstStyle/>
                    <a:p>
                      <a:pPr marL="0" marR="0" algn="r">
                        <a:lnSpc>
                          <a:spcPct val="107000"/>
                        </a:lnSpc>
                        <a:spcBef>
                          <a:spcPts val="0"/>
                        </a:spcBef>
                        <a:spcAft>
                          <a:spcPts val="0"/>
                        </a:spcAft>
                      </a:pPr>
                      <a:r>
                        <a:rPr lang="en-US" sz="1600">
                          <a:effectLst/>
                        </a:rPr>
                        <a:t> Year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$122.9M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24%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$23.9M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-$1.0M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55100972"/>
                  </a:ext>
                </a:extLst>
              </a:tr>
              <a:tr h="385462">
                <a:tc>
                  <a:txBody>
                    <a:bodyPr/>
                    <a:lstStyle/>
                    <a:p>
                      <a:pPr marL="0" marR="0" algn="r">
                        <a:lnSpc>
                          <a:spcPct val="107000"/>
                        </a:lnSpc>
                        <a:spcBef>
                          <a:spcPts val="0"/>
                        </a:spcBef>
                        <a:spcAft>
                          <a:spcPts val="0"/>
                        </a:spcAft>
                      </a:pPr>
                      <a:r>
                        <a:rPr lang="en-US" sz="1600">
                          <a:effectLst/>
                        </a:rPr>
                        <a:t> Year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dirty="0">
                          <a:effectLst/>
                        </a:rPr>
                        <a:t>$141.2M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$19.3M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-$1.0M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3918620"/>
                  </a:ext>
                </a:extLst>
              </a:tr>
              <a:tr h="385462">
                <a:tc>
                  <a:txBody>
                    <a:bodyPr/>
                    <a:lstStyle/>
                    <a:p>
                      <a:pPr marL="0" marR="0" algn="r">
                        <a:lnSpc>
                          <a:spcPct val="107000"/>
                        </a:lnSpc>
                        <a:spcBef>
                          <a:spcPts val="0"/>
                        </a:spcBef>
                        <a:spcAft>
                          <a:spcPts val="0"/>
                        </a:spcAft>
                      </a:pPr>
                      <a:r>
                        <a:rPr lang="en-US" sz="1600">
                          <a:effectLst/>
                        </a:rPr>
                        <a:t> Year 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$137.6M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-$2.5M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-$1.1M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548304"/>
                  </a:ext>
                </a:extLst>
              </a:tr>
              <a:tr h="385462">
                <a:tc>
                  <a:txBody>
                    <a:bodyPr/>
                    <a:lstStyle/>
                    <a:p>
                      <a:pPr marL="0" marR="0" algn="r">
                        <a:lnSpc>
                          <a:spcPct val="107000"/>
                        </a:lnSpc>
                        <a:spcBef>
                          <a:spcPts val="0"/>
                        </a:spcBef>
                        <a:spcAft>
                          <a:spcPts val="0"/>
                        </a:spcAft>
                      </a:pPr>
                      <a:r>
                        <a:rPr lang="en-US" sz="1600">
                          <a:effectLst/>
                        </a:rPr>
                        <a:t> Year 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$166.2M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$29.7M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a:effectLst/>
                        </a:rPr>
                        <a:t>-$1.1M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492480"/>
                  </a:ext>
                </a:extLst>
              </a:tr>
              <a:tr h="385462">
                <a:tc>
                  <a:txBody>
                    <a:bodyPr/>
                    <a:lstStyle/>
                    <a:p>
                      <a:pPr marL="0" marR="0" algn="r">
                        <a:lnSpc>
                          <a:spcPct val="107000"/>
                        </a:lnSpc>
                        <a:spcBef>
                          <a:spcPts val="0"/>
                        </a:spcBef>
                        <a:spcAft>
                          <a:spcPts val="0"/>
                        </a:spcAft>
                      </a:pPr>
                      <a:r>
                        <a:rPr lang="en-US" sz="1600">
                          <a:effectLst/>
                        </a:rPr>
                        <a:t>..... Year 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600" dirty="0">
                          <a:effectLst/>
                        </a:rPr>
                        <a:t>= A</a:t>
                      </a:r>
                      <a:r>
                        <a:rPr lang="en-US" sz="1600" baseline="-25000" dirty="0">
                          <a:effectLst/>
                        </a:rPr>
                        <a:t>n-1</a:t>
                      </a:r>
                      <a:r>
                        <a:rPr lang="en-US" sz="1600" dirty="0">
                          <a:effectLst/>
                        </a:rPr>
                        <a:t>+C</a:t>
                      </a:r>
                      <a:r>
                        <a:rPr lang="en-US" sz="1600" baseline="-25000" dirty="0">
                          <a:effectLst/>
                        </a:rPr>
                        <a:t>n</a:t>
                      </a:r>
                      <a:r>
                        <a:rPr lang="en-US" sz="1600" dirty="0">
                          <a:effectLst/>
                        </a:rPr>
                        <a:t>+E</a:t>
                      </a:r>
                      <a:r>
                        <a:rPr lang="en-US" sz="1600" baseline="-25000" dirty="0">
                          <a:effectLst/>
                        </a:rPr>
                        <a:t>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dirty="0">
                          <a:effectLst/>
                        </a:rPr>
                        <a:t>= A</a:t>
                      </a:r>
                      <a:r>
                        <a:rPr lang="en-US" sz="1600" baseline="-25000" dirty="0">
                          <a:effectLst/>
                        </a:rPr>
                        <a:t>n-1</a:t>
                      </a:r>
                      <a:r>
                        <a:rPr lang="en-US" sz="1600" dirty="0">
                          <a:effectLst/>
                        </a:rPr>
                        <a:t>xB</a:t>
                      </a:r>
                      <a:r>
                        <a:rPr lang="en-US" sz="1600" baseline="-25000" dirty="0">
                          <a:effectLst/>
                        </a:rPr>
                        <a:t>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600" dirty="0">
                          <a:effectLst/>
                        </a:rPr>
                        <a:t>= E</a:t>
                      </a:r>
                      <a:r>
                        <a:rPr lang="en-US" sz="1600" baseline="-25000" dirty="0">
                          <a:effectLst/>
                        </a:rPr>
                        <a:t>n-1</a:t>
                      </a:r>
                      <a:r>
                        <a:rPr lang="en-US" sz="1600" dirty="0">
                          <a:effectLst/>
                        </a:rPr>
                        <a:t> x </a:t>
                      </a:r>
                      <a:r>
                        <a:rPr lang="en-US" sz="1600" dirty="0" err="1">
                          <a:effectLst/>
                        </a:rPr>
                        <a:t>D</a:t>
                      </a:r>
                      <a:r>
                        <a:rPr lang="en-US" sz="1600" baseline="-25000" dirty="0" err="1">
                          <a:effectLst/>
                        </a:rPr>
                        <a:t>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1111361"/>
                  </a:ext>
                </a:extLst>
              </a:tr>
            </a:tbl>
          </a:graphicData>
        </a:graphic>
      </p:graphicFrame>
    </p:spTree>
    <p:extLst>
      <p:ext uri="{BB962C8B-B14F-4D97-AF65-F5344CB8AC3E}">
        <p14:creationId xmlns:p14="http://schemas.microsoft.com/office/powerpoint/2010/main" val="3588935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887B1A1-997B-40F2-B4EF-99894EF2E617}"/>
              </a:ext>
            </a:extLst>
          </p:cNvPr>
          <p:cNvSpPr>
            <a:spLocks noGrp="1"/>
          </p:cNvSpPr>
          <p:nvPr>
            <p:ph type="sldNum" sz="quarter" idx="12"/>
          </p:nvPr>
        </p:nvSpPr>
        <p:spPr/>
        <p:txBody>
          <a:bodyPr/>
          <a:lstStyle/>
          <a:p>
            <a:fld id="{6D22F896-40B5-4ADD-8801-0D06FADFA095}" type="slidenum">
              <a:rPr lang="en-US" smtClean="0"/>
              <a:t>16</a:t>
            </a:fld>
            <a:endParaRPr lang="en-US" dirty="0"/>
          </a:p>
        </p:txBody>
      </p:sp>
      <p:graphicFrame>
        <p:nvGraphicFramePr>
          <p:cNvPr id="5" name="Object 4">
            <a:extLst>
              <a:ext uri="{FF2B5EF4-FFF2-40B4-BE49-F238E27FC236}">
                <a16:creationId xmlns:a16="http://schemas.microsoft.com/office/drawing/2014/main" id="{C59E011A-2A16-4FF9-B1E8-573E0317D75E}"/>
              </a:ext>
            </a:extLst>
          </p:cNvPr>
          <p:cNvGraphicFramePr>
            <a:graphicFrameLocks noChangeAspect="1"/>
          </p:cNvGraphicFramePr>
          <p:nvPr>
            <p:extLst>
              <p:ext uri="{D42A27DB-BD31-4B8C-83A1-F6EECF244321}">
                <p14:modId xmlns:p14="http://schemas.microsoft.com/office/powerpoint/2010/main" val="2377235328"/>
              </p:ext>
            </p:extLst>
          </p:nvPr>
        </p:nvGraphicFramePr>
        <p:xfrm>
          <a:off x="258763" y="301625"/>
          <a:ext cx="8964612" cy="6029325"/>
        </p:xfrm>
        <a:graphic>
          <a:graphicData uri="http://schemas.openxmlformats.org/presentationml/2006/ole">
            <mc:AlternateContent xmlns:mc="http://schemas.openxmlformats.org/markup-compatibility/2006">
              <mc:Choice xmlns:v="urn:schemas-microsoft-com:vml" Requires="v">
                <p:oleObj spid="_x0000_s2064" name="Worksheet" r:id="rId4" imgW="6629280" imgH="4457540" progId="Excel.Sheet.12">
                  <p:embed/>
                </p:oleObj>
              </mc:Choice>
              <mc:Fallback>
                <p:oleObj name="Worksheet" r:id="rId4" imgW="6629280" imgH="4457540" progId="Excel.Sheet.12">
                  <p:embed/>
                  <p:pic>
                    <p:nvPicPr>
                      <p:cNvPr id="0" name=""/>
                      <p:cNvPicPr/>
                      <p:nvPr/>
                    </p:nvPicPr>
                    <p:blipFill>
                      <a:blip r:embed="rId5"/>
                      <a:stretch>
                        <a:fillRect/>
                      </a:stretch>
                    </p:blipFill>
                    <p:spPr>
                      <a:xfrm>
                        <a:off x="258763" y="301625"/>
                        <a:ext cx="8964612" cy="6029325"/>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F896625D-9EE8-49E6-AF03-1AA47BAE54F4}"/>
              </a:ext>
            </a:extLst>
          </p:cNvPr>
          <p:cNvSpPr txBox="1"/>
          <p:nvPr/>
        </p:nvSpPr>
        <p:spPr>
          <a:xfrm>
            <a:off x="4156841" y="2974427"/>
            <a:ext cx="914400" cy="914400"/>
          </a:xfrm>
          <a:prstGeom prst="rect">
            <a:avLst/>
          </a:prstGeom>
          <a:noFill/>
        </p:spPr>
        <p:txBody>
          <a:bodyPr wrap="square" rtlCol="0">
            <a:spAutoFit/>
          </a:bodyPr>
          <a:lstStyle/>
          <a:p>
            <a:endParaRPr lang="en-US" dirty="0"/>
          </a:p>
        </p:txBody>
      </p:sp>
      <p:sp>
        <p:nvSpPr>
          <p:cNvPr id="2" name="TextBox 1">
            <a:extLst>
              <a:ext uri="{FF2B5EF4-FFF2-40B4-BE49-F238E27FC236}">
                <a16:creationId xmlns:a16="http://schemas.microsoft.com/office/drawing/2014/main" id="{C709888D-3ECD-4B69-921C-63E7C1CB6E0B}"/>
              </a:ext>
            </a:extLst>
          </p:cNvPr>
          <p:cNvSpPr txBox="1"/>
          <p:nvPr/>
        </p:nvSpPr>
        <p:spPr>
          <a:xfrm>
            <a:off x="3048000" y="6453352"/>
            <a:ext cx="2638097" cy="369332"/>
          </a:xfrm>
          <a:prstGeom prst="rect">
            <a:avLst/>
          </a:prstGeom>
          <a:noFill/>
        </p:spPr>
        <p:txBody>
          <a:bodyPr wrap="square" rtlCol="0">
            <a:spAutoFit/>
          </a:bodyPr>
          <a:lstStyle/>
          <a:p>
            <a:r>
              <a:rPr lang="en-US" dirty="0">
                <a:solidFill>
                  <a:srgbClr val="00B0F0"/>
                </a:solidFill>
              </a:rPr>
              <a:t>Open Excel Spread Sheet</a:t>
            </a:r>
          </a:p>
        </p:txBody>
      </p:sp>
    </p:spTree>
    <p:extLst>
      <p:ext uri="{BB962C8B-B14F-4D97-AF65-F5344CB8AC3E}">
        <p14:creationId xmlns:p14="http://schemas.microsoft.com/office/powerpoint/2010/main" val="2970720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A956B47-17C1-4EB8-83F3-B355CBAD2A91}"/>
              </a:ext>
            </a:extLst>
          </p:cNvPr>
          <p:cNvSpPr>
            <a:spLocks noGrp="1"/>
          </p:cNvSpPr>
          <p:nvPr>
            <p:ph type="title"/>
          </p:nvPr>
        </p:nvSpPr>
        <p:spPr/>
        <p:txBody>
          <a:bodyPr>
            <a:normAutofit fontScale="90000"/>
          </a:bodyPr>
          <a:lstStyle/>
          <a:p>
            <a:r>
              <a:rPr lang="en-US" dirty="0"/>
              <a:t>Random Snapshot of Monte Carlo Simulation</a:t>
            </a:r>
            <a:br>
              <a:rPr lang="en-US" dirty="0"/>
            </a:br>
            <a:r>
              <a:rPr lang="en-US" dirty="0"/>
              <a:t>Trust Becomes Insolvent in Year 47</a:t>
            </a:r>
          </a:p>
        </p:txBody>
      </p:sp>
      <p:sp>
        <p:nvSpPr>
          <p:cNvPr id="4" name="Slide Number Placeholder 3">
            <a:extLst>
              <a:ext uri="{FF2B5EF4-FFF2-40B4-BE49-F238E27FC236}">
                <a16:creationId xmlns:a16="http://schemas.microsoft.com/office/drawing/2014/main" id="{86AEEF99-5CA1-4661-A0A9-DF7794CEB5A5}"/>
              </a:ext>
            </a:extLst>
          </p:cNvPr>
          <p:cNvSpPr>
            <a:spLocks noGrp="1"/>
          </p:cNvSpPr>
          <p:nvPr>
            <p:ph type="sldNum" sz="quarter" idx="12"/>
          </p:nvPr>
        </p:nvSpPr>
        <p:spPr/>
        <p:txBody>
          <a:bodyPr/>
          <a:lstStyle/>
          <a:p>
            <a:fld id="{6D22F896-40B5-4ADD-8801-0D06FADFA095}" type="slidenum">
              <a:rPr lang="en-US" smtClean="0"/>
              <a:t>17</a:t>
            </a:fld>
            <a:endParaRPr lang="en-US" dirty="0"/>
          </a:p>
        </p:txBody>
      </p:sp>
      <p:sp>
        <p:nvSpPr>
          <p:cNvPr id="7" name="TextBox 6">
            <a:extLst>
              <a:ext uri="{FF2B5EF4-FFF2-40B4-BE49-F238E27FC236}">
                <a16:creationId xmlns:a16="http://schemas.microsoft.com/office/drawing/2014/main" id="{1865D675-FBF7-420C-B88A-CA00FBE85353}"/>
              </a:ext>
            </a:extLst>
          </p:cNvPr>
          <p:cNvSpPr txBox="1"/>
          <p:nvPr/>
        </p:nvSpPr>
        <p:spPr>
          <a:xfrm>
            <a:off x="1584597" y="5934744"/>
            <a:ext cx="6608173" cy="646331"/>
          </a:xfrm>
          <a:prstGeom prst="rect">
            <a:avLst/>
          </a:prstGeom>
          <a:noFill/>
        </p:spPr>
        <p:txBody>
          <a:bodyPr wrap="square" rtlCol="0">
            <a:spAutoFit/>
          </a:bodyPr>
          <a:lstStyle/>
          <a:p>
            <a:r>
              <a:rPr lang="en-US" dirty="0"/>
              <a:t>From a Monte Carlo Simulation with Effective Discount Rate = 4.3%</a:t>
            </a:r>
          </a:p>
          <a:p>
            <a:r>
              <a:rPr lang="en-US" dirty="0"/>
              <a:t>Effective Discount Rate (EDR) = Expected Yield  - Expected Inflation</a:t>
            </a:r>
          </a:p>
        </p:txBody>
      </p:sp>
      <p:pic>
        <p:nvPicPr>
          <p:cNvPr id="2" name="Picture 1">
            <a:extLst>
              <a:ext uri="{FF2B5EF4-FFF2-40B4-BE49-F238E27FC236}">
                <a16:creationId xmlns:a16="http://schemas.microsoft.com/office/drawing/2014/main" id="{90F8A5A4-8196-4580-A5DD-8C2C1A298A8C}"/>
              </a:ext>
            </a:extLst>
          </p:cNvPr>
          <p:cNvPicPr>
            <a:picLocks noChangeAspect="1"/>
          </p:cNvPicPr>
          <p:nvPr/>
        </p:nvPicPr>
        <p:blipFill>
          <a:blip r:embed="rId3"/>
          <a:stretch>
            <a:fillRect/>
          </a:stretch>
        </p:blipFill>
        <p:spPr>
          <a:xfrm>
            <a:off x="1421731" y="1251225"/>
            <a:ext cx="6608172" cy="4568218"/>
          </a:xfrm>
          <a:prstGeom prst="rect">
            <a:avLst/>
          </a:prstGeom>
        </p:spPr>
      </p:pic>
    </p:spTree>
    <p:extLst>
      <p:ext uri="{BB962C8B-B14F-4D97-AF65-F5344CB8AC3E}">
        <p14:creationId xmlns:p14="http://schemas.microsoft.com/office/powerpoint/2010/main" val="2547871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316-2A74-4FD0-BD15-A1414214A5EA}"/>
              </a:ext>
            </a:extLst>
          </p:cNvPr>
          <p:cNvSpPr>
            <a:spLocks noGrp="1"/>
          </p:cNvSpPr>
          <p:nvPr>
            <p:ph type="title"/>
          </p:nvPr>
        </p:nvSpPr>
        <p:spPr>
          <a:xfrm>
            <a:off x="758190" y="576141"/>
            <a:ext cx="7886700" cy="612579"/>
          </a:xfrm>
        </p:spPr>
        <p:txBody>
          <a:bodyPr>
            <a:normAutofit fontScale="90000"/>
          </a:bodyPr>
          <a:lstStyle/>
          <a:p>
            <a:r>
              <a:rPr lang="en-US" dirty="0"/>
              <a:t>Probability of Trust Remaining Solvent</a:t>
            </a:r>
            <a:br>
              <a:rPr lang="en-US" dirty="0"/>
            </a:br>
            <a:endParaRPr lang="en-US" dirty="0"/>
          </a:p>
        </p:txBody>
      </p:sp>
      <p:pic>
        <p:nvPicPr>
          <p:cNvPr id="3" name="Picture 2">
            <a:extLst>
              <a:ext uri="{FF2B5EF4-FFF2-40B4-BE49-F238E27FC236}">
                <a16:creationId xmlns:a16="http://schemas.microsoft.com/office/drawing/2014/main" id="{9E4C459A-4C6A-4A72-BBDC-1DC078C66F59}"/>
              </a:ext>
            </a:extLst>
          </p:cNvPr>
          <p:cNvPicPr>
            <a:picLocks noChangeAspect="1"/>
          </p:cNvPicPr>
          <p:nvPr/>
        </p:nvPicPr>
        <p:blipFill>
          <a:blip r:embed="rId3"/>
          <a:stretch>
            <a:fillRect/>
          </a:stretch>
        </p:blipFill>
        <p:spPr>
          <a:xfrm>
            <a:off x="914400" y="1030303"/>
            <a:ext cx="6962916" cy="5420601"/>
          </a:xfrm>
          <a:prstGeom prst="rect">
            <a:avLst/>
          </a:prstGeom>
        </p:spPr>
      </p:pic>
    </p:spTree>
    <p:extLst>
      <p:ext uri="{BB962C8B-B14F-4D97-AF65-F5344CB8AC3E}">
        <p14:creationId xmlns:p14="http://schemas.microsoft.com/office/powerpoint/2010/main" val="903700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45735-E9BA-407C-9174-E2F75D49D727}"/>
              </a:ext>
            </a:extLst>
          </p:cNvPr>
          <p:cNvSpPr>
            <a:spLocks noGrp="1"/>
          </p:cNvSpPr>
          <p:nvPr>
            <p:ph type="title"/>
          </p:nvPr>
        </p:nvSpPr>
        <p:spPr>
          <a:xfrm>
            <a:off x="813018" y="403175"/>
            <a:ext cx="7886700" cy="822739"/>
          </a:xfrm>
        </p:spPr>
        <p:txBody>
          <a:bodyPr>
            <a:noAutofit/>
          </a:bodyPr>
          <a:lstStyle/>
          <a:p>
            <a:r>
              <a:rPr lang="en-US" sz="2800" dirty="0"/>
              <a:t>OTHER CONSIDERATIONS</a:t>
            </a:r>
            <a:br>
              <a:rPr lang="en-US" sz="2800" dirty="0"/>
            </a:br>
            <a:endParaRPr lang="en-US" sz="2800" dirty="0"/>
          </a:p>
        </p:txBody>
      </p:sp>
      <p:sp>
        <p:nvSpPr>
          <p:cNvPr id="3" name="Rectangle 1">
            <a:extLst>
              <a:ext uri="{FF2B5EF4-FFF2-40B4-BE49-F238E27FC236}">
                <a16:creationId xmlns:a16="http://schemas.microsoft.com/office/drawing/2014/main" id="{D6B81E4F-B495-4DF4-8F46-FAB5E5393AC3}"/>
              </a:ext>
            </a:extLst>
          </p:cNvPr>
          <p:cNvSpPr>
            <a:spLocks noChangeArrowheads="1"/>
          </p:cNvSpPr>
          <p:nvPr/>
        </p:nvSpPr>
        <p:spPr bwMode="auto">
          <a:xfrm>
            <a:off x="713984" y="1099513"/>
            <a:ext cx="7189939"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Annual operating costs</a:t>
            </a:r>
            <a:endParaRPr kumimoji="0" lang="en-US" altLang="en-US" b="0" i="0" u="none" strike="noStrike" cap="none" normalizeH="0" baseline="0" dirty="0">
              <a:ln>
                <a:noFill/>
              </a:ln>
              <a:solidFill>
                <a:schemeClr val="tx1"/>
              </a:solidFill>
              <a:effectLst/>
            </a:endParaRPr>
          </a:p>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Periodic capital replacements costs</a:t>
            </a:r>
            <a:endParaRPr kumimoji="0" lang="en-US" altLang="en-US" b="0" i="0" u="none" strike="noStrike" cap="none" normalizeH="0" baseline="0" dirty="0">
              <a:ln>
                <a:noFill/>
              </a:ln>
              <a:solidFill>
                <a:schemeClr val="tx1"/>
              </a:solidFill>
              <a:effectLst/>
            </a:endParaRPr>
          </a:p>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Cost estimate contingency </a:t>
            </a:r>
            <a:endParaRPr kumimoji="0" lang="en-US" altLang="en-US" b="0" i="0" u="none" strike="noStrike" cap="none" normalizeH="0" baseline="0" dirty="0">
              <a:ln>
                <a:noFill/>
              </a:ln>
              <a:solidFill>
                <a:schemeClr val="tx1"/>
              </a:solidFill>
              <a:effectLst/>
            </a:endParaRPr>
          </a:p>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Contingencies for unanticipated extreme natural events, engineering errors and omissions, changes to environmental regulations, etc. (Include insurance costs if appropriate)</a:t>
            </a:r>
            <a:endParaRPr kumimoji="0" lang="en-US" altLang="en-US" b="0" i="0" u="none" strike="noStrike" cap="none" normalizeH="0" baseline="0" dirty="0">
              <a:ln>
                <a:noFill/>
              </a:ln>
              <a:solidFill>
                <a:schemeClr val="tx1"/>
              </a:solidFill>
              <a:effectLst/>
            </a:endParaRPr>
          </a:p>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Cost to administer the O&amp;M work including government oversight.</a:t>
            </a:r>
            <a:endParaRPr kumimoji="0" lang="en-US" altLang="en-US" b="0" i="0" u="none" strike="noStrike" cap="none" normalizeH="0" baseline="0" dirty="0">
              <a:ln>
                <a:noFill/>
              </a:ln>
              <a:solidFill>
                <a:schemeClr val="tx1"/>
              </a:solidFill>
              <a:effectLst/>
            </a:endParaRPr>
          </a:p>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Trust administration fee</a:t>
            </a:r>
          </a:p>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expected annual return on investment of the Trust Principal</a:t>
            </a:r>
            <a:endParaRPr kumimoji="0" lang="en-US" altLang="en-US" b="0" i="0" u="none" strike="noStrike" cap="none" normalizeH="0" baseline="0" dirty="0">
              <a:ln>
                <a:noFill/>
              </a:ln>
              <a:solidFill>
                <a:schemeClr val="tx1"/>
              </a:solidFill>
              <a:effectLst/>
            </a:endParaRPr>
          </a:p>
          <a:p>
            <a:pPr marL="342900" indent="-342900" defTabSz="914400">
              <a:buFont typeface="+mj-lt"/>
              <a:buAutoNum type="arabicPeriod"/>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Investment portfolio mix, annual yield, volatility</a:t>
            </a:r>
            <a:endParaRPr kumimoji="0" lang="en-US" altLang="en-US" b="0" i="0" u="none" strike="noStrike" cap="none" normalizeH="0" baseline="0" dirty="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anticipated inflation rate and standard deviation.  </a:t>
            </a:r>
            <a:endParaRPr kumimoji="0" lang="en-US" altLang="en-US" b="0" i="0" u="none" strike="noStrike" cap="none" normalizeH="0" baseline="0" dirty="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Recommend ±6-7% yield with standard deviation about double the yield per Figure 10 Yield versus Volatility for different Types of Investments (Blackrock).</a:t>
            </a:r>
            <a:endParaRPr kumimoji="0" lang="en-US" altLang="en-US" b="0" i="0" u="none" strike="noStrike" cap="none" normalizeH="0" baseline="0" dirty="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factor of safety or risk the stakeholders (government and stakeholders) are willing to assume regarding the probability of premature insolvency.  Increasing the probability of surviving increases the NPV of the trust, which has a direct impact on the project economics.</a:t>
            </a:r>
            <a:endParaRPr kumimoji="0" lang="en-US" altLang="en-US"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60787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C4AE2-44D3-45D3-98D6-EB4C09CCE7FA}"/>
              </a:ext>
            </a:extLst>
          </p:cNvPr>
          <p:cNvSpPr>
            <a:spLocks noGrp="1"/>
          </p:cNvSpPr>
          <p:nvPr>
            <p:ph type="ctrTitle"/>
          </p:nvPr>
        </p:nvSpPr>
        <p:spPr/>
        <p:txBody>
          <a:bodyPr/>
          <a:lstStyle/>
          <a:p>
            <a:endParaRPr lang="en-US"/>
          </a:p>
        </p:txBody>
      </p:sp>
      <p:sp>
        <p:nvSpPr>
          <p:cNvPr id="4" name="Slide Number Placeholder 3">
            <a:extLst>
              <a:ext uri="{FF2B5EF4-FFF2-40B4-BE49-F238E27FC236}">
                <a16:creationId xmlns:a16="http://schemas.microsoft.com/office/drawing/2014/main" id="{77FCF75D-BD3E-4618-8AD0-3F464A4CC8AC}"/>
              </a:ext>
            </a:extLst>
          </p:cNvPr>
          <p:cNvSpPr>
            <a:spLocks noGrp="1"/>
          </p:cNvSpPr>
          <p:nvPr>
            <p:ph type="sldNum" sz="quarter" idx="12"/>
          </p:nvPr>
        </p:nvSpPr>
        <p:spPr/>
        <p:txBody>
          <a:bodyPr/>
          <a:lstStyle/>
          <a:p>
            <a:fld id="{6D22F896-40B5-4ADD-8801-0D06FADFA095}" type="slidenum">
              <a:rPr lang="en-US" smtClean="0"/>
              <a:t>2</a:t>
            </a:fld>
            <a:endParaRPr lang="en-US" dirty="0"/>
          </a:p>
        </p:txBody>
      </p:sp>
      <p:pic>
        <p:nvPicPr>
          <p:cNvPr id="5" name="Picture 4">
            <a:extLst>
              <a:ext uri="{FF2B5EF4-FFF2-40B4-BE49-F238E27FC236}">
                <a16:creationId xmlns:a16="http://schemas.microsoft.com/office/drawing/2014/main" id="{4DDD79FF-D66B-462B-9060-5DBBCD0D641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3153" y="773927"/>
            <a:ext cx="8297694" cy="3312492"/>
          </a:xfrm>
          <a:prstGeom prst="rect">
            <a:avLst/>
          </a:prstGeom>
        </p:spPr>
      </p:pic>
      <p:sp>
        <p:nvSpPr>
          <p:cNvPr id="6" name="TextBox 5">
            <a:extLst>
              <a:ext uri="{FF2B5EF4-FFF2-40B4-BE49-F238E27FC236}">
                <a16:creationId xmlns:a16="http://schemas.microsoft.com/office/drawing/2014/main" id="{A2B51D46-C42C-41E7-80DA-AA98DDA335D8}"/>
              </a:ext>
            </a:extLst>
          </p:cNvPr>
          <p:cNvSpPr txBox="1"/>
          <p:nvPr/>
        </p:nvSpPr>
        <p:spPr>
          <a:xfrm>
            <a:off x="599467" y="4357991"/>
            <a:ext cx="7858733" cy="2308324"/>
          </a:xfrm>
          <a:prstGeom prst="rect">
            <a:avLst/>
          </a:prstGeom>
          <a:noFill/>
        </p:spPr>
        <p:txBody>
          <a:bodyPr wrap="square" rtlCol="0">
            <a:spAutoFit/>
          </a:bodyPr>
          <a:lstStyle/>
          <a:p>
            <a:pPr marL="1084263" indent="-1084263"/>
            <a:r>
              <a:rPr lang="en-US" dirty="0"/>
              <a:t>Question:	What does the mining Industry need to do to improve it’s reputation for leaving abandoned mines, superfund sites, polluted water for the taxpayer to pay to remediate?</a:t>
            </a:r>
          </a:p>
          <a:p>
            <a:pPr marL="1084263" indent="-1084263"/>
            <a:endParaRPr lang="en-US" dirty="0"/>
          </a:p>
          <a:p>
            <a:pPr marL="1084263" indent="-1084263"/>
            <a:r>
              <a:rPr lang="en-US" dirty="0"/>
              <a:t>Answer: 	Make sure it never happens again. </a:t>
            </a:r>
          </a:p>
          <a:p>
            <a:pPr marL="1084263" indent="-1084263"/>
            <a:endParaRPr lang="en-US" dirty="0"/>
          </a:p>
          <a:p>
            <a:pPr marL="1084263" indent="-1084263"/>
            <a:r>
              <a:rPr lang="en-US" dirty="0"/>
              <a:t>I’ll discuss one way to make sure long term reclamation costs are properly funded.</a:t>
            </a:r>
          </a:p>
          <a:p>
            <a:endParaRPr lang="en-US" dirty="0"/>
          </a:p>
        </p:txBody>
      </p:sp>
    </p:spTree>
    <p:extLst>
      <p:ext uri="{BB962C8B-B14F-4D97-AF65-F5344CB8AC3E}">
        <p14:creationId xmlns:p14="http://schemas.microsoft.com/office/powerpoint/2010/main" val="2576153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529D6-2990-4327-84BE-1CA92B14EFC0}"/>
              </a:ext>
            </a:extLst>
          </p:cNvPr>
          <p:cNvSpPr>
            <a:spLocks noGrp="1"/>
          </p:cNvSpPr>
          <p:nvPr>
            <p:ph type="ctrTitle"/>
          </p:nvPr>
        </p:nvSpPr>
        <p:spPr>
          <a:xfrm>
            <a:off x="685800" y="1122363"/>
            <a:ext cx="7772400" cy="1381124"/>
          </a:xfrm>
        </p:spPr>
        <p:txBody>
          <a:bodyPr/>
          <a:lstStyle/>
          <a:p>
            <a:r>
              <a:rPr lang="en-US" dirty="0"/>
              <a:t>The End</a:t>
            </a:r>
          </a:p>
        </p:txBody>
      </p:sp>
      <p:sp>
        <p:nvSpPr>
          <p:cNvPr id="4" name="Slide Number Placeholder 3">
            <a:extLst>
              <a:ext uri="{FF2B5EF4-FFF2-40B4-BE49-F238E27FC236}">
                <a16:creationId xmlns:a16="http://schemas.microsoft.com/office/drawing/2014/main" id="{916D9147-1165-496F-9670-4DB654B52D21}"/>
              </a:ext>
            </a:extLst>
          </p:cNvPr>
          <p:cNvSpPr>
            <a:spLocks noGrp="1"/>
          </p:cNvSpPr>
          <p:nvPr>
            <p:ph type="sldNum" sz="quarter" idx="12"/>
          </p:nvPr>
        </p:nvSpPr>
        <p:spPr/>
        <p:txBody>
          <a:bodyPr/>
          <a:lstStyle/>
          <a:p>
            <a:fld id="{6D22F896-40B5-4ADD-8801-0D06FADFA095}" type="slidenum">
              <a:rPr lang="en-US" smtClean="0"/>
              <a:t>20</a:t>
            </a:fld>
            <a:endParaRPr lang="en-US" dirty="0"/>
          </a:p>
        </p:txBody>
      </p:sp>
      <p:sp>
        <p:nvSpPr>
          <p:cNvPr id="5" name="Subtitle 5">
            <a:extLst>
              <a:ext uri="{FF2B5EF4-FFF2-40B4-BE49-F238E27FC236}">
                <a16:creationId xmlns:a16="http://schemas.microsoft.com/office/drawing/2014/main" id="{6409AB24-1F5E-42B5-A5A1-C9624769F768}"/>
              </a:ext>
            </a:extLst>
          </p:cNvPr>
          <p:cNvSpPr>
            <a:spLocks noGrp="1"/>
          </p:cNvSpPr>
          <p:nvPr>
            <p:ph type="subTitle" idx="1"/>
          </p:nvPr>
        </p:nvSpPr>
        <p:spPr>
          <a:xfrm>
            <a:off x="1143000" y="3602038"/>
            <a:ext cx="6858000" cy="1655762"/>
          </a:xfrm>
        </p:spPr>
        <p:txBody>
          <a:bodyPr>
            <a:normAutofit fontScale="92500" lnSpcReduction="20000"/>
          </a:bodyPr>
          <a:lstStyle/>
          <a:p>
            <a:r>
              <a:rPr lang="en-US" sz="2000" dirty="0"/>
              <a:t>Donald Sutton P.E (406-670-7270)</a:t>
            </a:r>
          </a:p>
          <a:p>
            <a:r>
              <a:rPr lang="en-US" sz="2000" dirty="0">
                <a:hlinkClick r:id="rId3"/>
              </a:rPr>
              <a:t>donsutton@spectrum-eng.com</a:t>
            </a:r>
            <a:endParaRPr lang="en-US" sz="2000" dirty="0"/>
          </a:p>
          <a:p>
            <a:endParaRPr lang="en-US" sz="2000" dirty="0"/>
          </a:p>
          <a:p>
            <a:r>
              <a:rPr lang="en-US" sz="2000" dirty="0"/>
              <a:t>Drew Herrera P.E. (307- 680-0026)</a:t>
            </a:r>
          </a:p>
          <a:p>
            <a:r>
              <a:rPr lang="en-US" sz="2000" dirty="0">
                <a:hlinkClick r:id="rId4"/>
              </a:rPr>
              <a:t>dherrera@spectrum-eng.com</a:t>
            </a:r>
            <a:endParaRPr lang="en-US" sz="2000" dirty="0"/>
          </a:p>
          <a:p>
            <a:endParaRPr lang="en-US" sz="2000" dirty="0"/>
          </a:p>
          <a:p>
            <a:endParaRPr lang="en-US" sz="2000" dirty="0"/>
          </a:p>
          <a:p>
            <a:endParaRPr lang="en-US" sz="2000" dirty="0"/>
          </a:p>
          <a:p>
            <a:endParaRPr lang="en-US" sz="2000" dirty="0"/>
          </a:p>
          <a:p>
            <a:endParaRPr lang="en-US" sz="2000" dirty="0"/>
          </a:p>
        </p:txBody>
      </p:sp>
      <p:sp>
        <p:nvSpPr>
          <p:cNvPr id="6" name="TextBox 5">
            <a:extLst>
              <a:ext uri="{FF2B5EF4-FFF2-40B4-BE49-F238E27FC236}">
                <a16:creationId xmlns:a16="http://schemas.microsoft.com/office/drawing/2014/main" id="{A5FFDDCA-CF93-4742-8166-D763F0F8814A}"/>
              </a:ext>
            </a:extLst>
          </p:cNvPr>
          <p:cNvSpPr txBox="1"/>
          <p:nvPr/>
        </p:nvSpPr>
        <p:spPr>
          <a:xfrm>
            <a:off x="3499945" y="5969876"/>
            <a:ext cx="2057400" cy="369332"/>
          </a:xfrm>
          <a:prstGeom prst="rect">
            <a:avLst/>
          </a:prstGeom>
          <a:noFill/>
        </p:spPr>
        <p:txBody>
          <a:bodyPr wrap="square" rtlCol="0">
            <a:spAutoFit/>
          </a:bodyPr>
          <a:lstStyle/>
          <a:p>
            <a:pPr algn="ctr"/>
            <a:r>
              <a:rPr lang="en-US" dirty="0">
                <a:hlinkClick r:id="rId5" action="ppaction://hlinkfile"/>
              </a:rPr>
              <a:t>Open Excel</a:t>
            </a:r>
            <a:endParaRPr lang="en-US" dirty="0"/>
          </a:p>
        </p:txBody>
      </p:sp>
    </p:spTree>
    <p:extLst>
      <p:ext uri="{BB962C8B-B14F-4D97-AF65-F5344CB8AC3E}">
        <p14:creationId xmlns:p14="http://schemas.microsoft.com/office/powerpoint/2010/main" val="416804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46131-D24E-47D4-BAD1-531DC10E18BD}"/>
              </a:ext>
            </a:extLst>
          </p:cNvPr>
          <p:cNvSpPr>
            <a:spLocks noGrp="1"/>
          </p:cNvSpPr>
          <p:nvPr>
            <p:ph type="ctrTitle"/>
          </p:nvPr>
        </p:nvSpPr>
        <p:spPr>
          <a:xfrm>
            <a:off x="625929" y="1934440"/>
            <a:ext cx="7968342" cy="4235115"/>
          </a:xfrm>
        </p:spPr>
        <p:txBody>
          <a:bodyPr>
            <a:normAutofit fontScale="90000"/>
          </a:bodyPr>
          <a:lstStyle/>
          <a:p>
            <a:r>
              <a:rPr lang="en-US" dirty="0"/>
              <a:t>LONG TERM TRUST</a:t>
            </a:r>
            <a:br>
              <a:rPr lang="en-US" dirty="0"/>
            </a:br>
            <a:r>
              <a:rPr lang="en-US" dirty="0"/>
              <a:t>FUNDING LOGIC</a:t>
            </a:r>
            <a:br>
              <a:rPr lang="en-US" dirty="0"/>
            </a:br>
            <a:br>
              <a:rPr lang="en-US" sz="3600" dirty="0"/>
            </a:br>
            <a:r>
              <a:rPr lang="en-US" sz="4900" dirty="0"/>
              <a:t>Financial Assurance</a:t>
            </a:r>
            <a:br>
              <a:rPr lang="en-US" sz="4900" dirty="0"/>
            </a:br>
            <a:r>
              <a:rPr lang="en-US" sz="4900" dirty="0"/>
              <a:t>For Long Term Items Like Water Treatment and Site Maintenance</a:t>
            </a:r>
            <a:br>
              <a:rPr lang="en-US" sz="3600" dirty="0"/>
            </a:br>
            <a:br>
              <a:rPr lang="en-US" sz="3600" dirty="0"/>
            </a:br>
            <a:r>
              <a:rPr lang="en-US" sz="3600" dirty="0"/>
              <a:t>Not short term reclamation</a:t>
            </a:r>
          </a:p>
        </p:txBody>
      </p:sp>
    </p:spTree>
    <p:extLst>
      <p:ext uri="{BB962C8B-B14F-4D97-AF65-F5344CB8AC3E}">
        <p14:creationId xmlns:p14="http://schemas.microsoft.com/office/powerpoint/2010/main" val="530462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E2AFE-77D6-459C-9916-00946A14EF2E}"/>
              </a:ext>
            </a:extLst>
          </p:cNvPr>
          <p:cNvSpPr>
            <a:spLocks noGrp="1"/>
          </p:cNvSpPr>
          <p:nvPr>
            <p:ph type="title"/>
          </p:nvPr>
        </p:nvSpPr>
        <p:spPr/>
        <p:txBody>
          <a:bodyPr/>
          <a:lstStyle/>
          <a:p>
            <a:pPr algn="ctr"/>
            <a:r>
              <a:rPr lang="en-US" dirty="0"/>
              <a:t>TERMINOLOGY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AA544CC-1053-4CE0-B8B4-9F7FEC8BB088}"/>
                  </a:ext>
                </a:extLst>
              </p:cNvPr>
              <p:cNvSpPr>
                <a:spLocks noGrp="1"/>
              </p:cNvSpPr>
              <p:nvPr>
                <p:ph idx="1"/>
              </p:nvPr>
            </p:nvSpPr>
            <p:spPr>
              <a:xfrm>
                <a:off x="773722" y="1825625"/>
                <a:ext cx="7546313" cy="4028637"/>
              </a:xfrm>
            </p:spPr>
            <p:txBody>
              <a:bodyPr>
                <a:normAutofit fontScale="92500" lnSpcReduction="20000"/>
              </a:bodyPr>
              <a:lstStyle/>
              <a:p>
                <a:pPr marL="742950" indent="-742950">
                  <a:buFont typeface="+mj-lt"/>
                  <a:buAutoNum type="arabicPeriod"/>
                </a:pPr>
                <a:r>
                  <a:rPr lang="en-US" sz="2400" dirty="0"/>
                  <a:t>Reclamation: </a:t>
                </a:r>
                <a:r>
                  <a:rPr lang="en-US" sz="2400" dirty="0">
                    <a:solidFill>
                      <a:srgbClr val="0070C0"/>
                    </a:solidFill>
                  </a:rPr>
                  <a:t>Work that is finite and can be completed within ±5 years after mine closure.  This work can be Financially Assured with instruments like bonds or Letters of Credit, or a Trust</a:t>
                </a:r>
              </a:p>
              <a:p>
                <a:pPr marL="742950" indent="-742950">
                  <a:buFont typeface="+mj-lt"/>
                  <a:buAutoNum type="arabicPeriod"/>
                </a:pPr>
                <a:r>
                  <a:rPr lang="en-US" sz="2400" dirty="0"/>
                  <a:t>Long Term Post Mining Water Treatment: </a:t>
                </a:r>
                <a:r>
                  <a:rPr lang="en-US" sz="2400" dirty="0">
                    <a:solidFill>
                      <a:srgbClr val="0070C0"/>
                    </a:solidFill>
                  </a:rPr>
                  <a:t>Fixed or indefinite term. Length of term drives the size of the Trust and the risk of insolvency.</a:t>
                </a:r>
              </a:p>
              <a:p>
                <a:pPr marL="742950" indent="-742950">
                  <a:buFont typeface="+mj-lt"/>
                  <a:buAutoNum type="arabicPeriod"/>
                </a:pPr>
                <a:r>
                  <a:rPr lang="en-US" sz="2400" dirty="0"/>
                  <a:t>Long Term Site Maintenance: </a:t>
                </a:r>
                <a:r>
                  <a:rPr lang="en-US" sz="2400" dirty="0">
                    <a:solidFill>
                      <a:srgbClr val="0070C0"/>
                    </a:solidFill>
                  </a:rPr>
                  <a:t>Work required to repair or maintain items such as erosion on liners for an indeterminate time.</a:t>
                </a:r>
              </a:p>
              <a:p>
                <a:pPr marL="742950" indent="-742950">
                  <a:buFont typeface="+mj-lt"/>
                  <a:buAutoNum type="arabicPeriod"/>
                </a:pPr>
                <a:r>
                  <a:rPr lang="en-US" sz="2400" dirty="0">
                    <a:ea typeface="Times New Roman" panose="02020603050405020304" pitchFamily="18" charset="0"/>
                    <a:cs typeface="Times New Roman" panose="02020603050405020304" pitchFamily="18" charset="0"/>
                  </a:rPr>
                  <a:t>Net Present Value of long term annuity </a:t>
                </a:r>
                <a14:m>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NPV</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r</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g</m:t>
                        </m:r>
                        <m:r>
                          <a:rPr lang="en-US" sz="2400">
                            <a:latin typeface="Cambria Math" panose="02040503050406030204" pitchFamily="18" charset="0"/>
                            <a:ea typeface="Times New Roman" panose="02020603050405020304" pitchFamily="18" charset="0"/>
                            <a:cs typeface="Times New Roman" panose="02020603050405020304" pitchFamily="18" charset="0"/>
                          </a:rPr>
                          <m:t>)</m:t>
                        </m:r>
                      </m:den>
                    </m:f>
                  </m:oMath>
                </a14:m>
                <a:r>
                  <a:rPr lang="en-US" sz="2400" dirty="0">
                    <a:latin typeface="Calibri" panose="020F0502020204030204" pitchFamily="34" charset="0"/>
                    <a:ea typeface="Calibri" panose="020F0502020204030204" pitchFamily="34" charset="0"/>
                    <a:cs typeface="Times New Roman" panose="02020603050405020304" pitchFamily="18" charset="0"/>
                  </a:rPr>
                  <a:t> = </a:t>
                </a:r>
                <a14:m>
                  <m:oMath xmlns:m="http://schemas.openxmlformats.org/officeDocument/2006/math">
                    <m:f>
                      <m:fPr>
                        <m:ctrlPr>
                          <a:rPr lang="en-US" sz="2400" i="1">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EDR</m:t>
                        </m:r>
                      </m:den>
                    </m:f>
                  </m:oMath>
                </a14:m>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solidFill>
                    <a:srgbClr val="0070C0"/>
                  </a:solidFill>
                </a:endParaRPr>
              </a:p>
              <a:p>
                <a:pPr marL="0" indent="0">
                  <a:buNone/>
                </a:pPr>
                <a:r>
                  <a:rPr lang="en-US" sz="2000" dirty="0"/>
                  <a:t>Where P is the annual cost, r= annual growth of principal, g = inflation rate</a:t>
                </a:r>
              </a:p>
              <a:p>
                <a:pPr marL="0" indent="0">
                  <a:buNone/>
                </a:pPr>
                <a:r>
                  <a:rPr lang="en-US" sz="2000" dirty="0"/>
                  <a:t>EDR is Effective Discount Rate</a:t>
                </a:r>
              </a:p>
              <a:p>
                <a:pPr marL="625475" indent="-625475"/>
                <a:endParaRPr lang="en-US" sz="2000" dirty="0"/>
              </a:p>
            </p:txBody>
          </p:sp>
        </mc:Choice>
        <mc:Fallback xmlns="">
          <p:sp>
            <p:nvSpPr>
              <p:cNvPr id="3" name="Content Placeholder 2">
                <a:extLst>
                  <a:ext uri="{FF2B5EF4-FFF2-40B4-BE49-F238E27FC236}">
                    <a16:creationId xmlns:a16="http://schemas.microsoft.com/office/drawing/2014/main" id="{DAA544CC-1053-4CE0-B8B4-9F7FEC8BB088}"/>
                  </a:ext>
                </a:extLst>
              </p:cNvPr>
              <p:cNvSpPr>
                <a:spLocks noGrp="1" noRot="1" noChangeAspect="1" noMove="1" noResize="1" noEditPoints="1" noAdjustHandles="1" noChangeArrowheads="1" noChangeShapeType="1" noTextEdit="1"/>
              </p:cNvSpPr>
              <p:nvPr>
                <p:ph idx="1"/>
              </p:nvPr>
            </p:nvSpPr>
            <p:spPr>
              <a:xfrm>
                <a:off x="773722" y="1825625"/>
                <a:ext cx="7546313" cy="4028637"/>
              </a:xfrm>
              <a:blipFill>
                <a:blip r:embed="rId3"/>
                <a:stretch>
                  <a:fillRect l="-1131" t="-3328" r="-88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3D9F952-748D-42F7-BBBE-882A79AFCD11}"/>
              </a:ext>
            </a:extLst>
          </p:cNvPr>
          <p:cNvSpPr>
            <a:spLocks noGrp="1"/>
          </p:cNvSpPr>
          <p:nvPr>
            <p:ph type="sldNum" sz="quarter" idx="12"/>
          </p:nvPr>
        </p:nvSpPr>
        <p:spPr/>
        <p:txBody>
          <a:bodyPr/>
          <a:lstStyle/>
          <a:p>
            <a:fld id="{6D22F896-40B5-4ADD-8801-0D06FADFA095}" type="slidenum">
              <a:rPr lang="en-US" smtClean="0"/>
              <a:pPr/>
              <a:t>4</a:t>
            </a:fld>
            <a:endParaRPr lang="en-US" dirty="0"/>
          </a:p>
        </p:txBody>
      </p:sp>
    </p:spTree>
    <p:extLst>
      <p:ext uri="{BB962C8B-B14F-4D97-AF65-F5344CB8AC3E}">
        <p14:creationId xmlns:p14="http://schemas.microsoft.com/office/powerpoint/2010/main" val="3346679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371A32-3453-42C2-993F-266E6CE3A85D}"/>
              </a:ext>
            </a:extLst>
          </p:cNvPr>
          <p:cNvSpPr>
            <a:spLocks noGrp="1"/>
          </p:cNvSpPr>
          <p:nvPr>
            <p:ph type="title"/>
          </p:nvPr>
        </p:nvSpPr>
        <p:spPr/>
        <p:txBody>
          <a:bodyPr/>
          <a:lstStyle/>
          <a:p>
            <a:r>
              <a:rPr lang="en-US" dirty="0"/>
              <a:t>SHORT ANSWER</a:t>
            </a:r>
          </a:p>
        </p:txBody>
      </p:sp>
      <p:sp>
        <p:nvSpPr>
          <p:cNvPr id="6" name="Content Placeholder 5">
            <a:extLst>
              <a:ext uri="{FF2B5EF4-FFF2-40B4-BE49-F238E27FC236}">
                <a16:creationId xmlns:a16="http://schemas.microsoft.com/office/drawing/2014/main" id="{F5867A75-F9BB-47B3-B755-F0C06D2DEEB8}"/>
              </a:ext>
            </a:extLst>
          </p:cNvPr>
          <p:cNvSpPr>
            <a:spLocks noGrp="1"/>
          </p:cNvSpPr>
          <p:nvPr>
            <p:ph idx="1"/>
          </p:nvPr>
        </p:nvSpPr>
        <p:spPr>
          <a:xfrm>
            <a:off x="666750" y="1393546"/>
            <a:ext cx="7886700" cy="697901"/>
          </a:xfrm>
        </p:spPr>
        <p:txBody>
          <a:bodyPr>
            <a:normAutofit/>
          </a:bodyPr>
          <a:lstStyle/>
          <a:p>
            <a:r>
              <a:rPr lang="en-US" sz="2000" dirty="0"/>
              <a:t>Using Monte Carlo Simulation to model the Expected Annual Return on the Trust Principal and Expected Inflation</a:t>
            </a:r>
          </a:p>
          <a:p>
            <a:endParaRPr lang="en-US" sz="2000" dirty="0"/>
          </a:p>
        </p:txBody>
      </p:sp>
      <p:sp>
        <p:nvSpPr>
          <p:cNvPr id="4" name="Slide Number Placeholder 3">
            <a:extLst>
              <a:ext uri="{FF2B5EF4-FFF2-40B4-BE49-F238E27FC236}">
                <a16:creationId xmlns:a16="http://schemas.microsoft.com/office/drawing/2014/main" id="{8D547710-6761-42DA-88AF-A9FAEC0BB291}"/>
              </a:ext>
            </a:extLst>
          </p:cNvPr>
          <p:cNvSpPr>
            <a:spLocks noGrp="1"/>
          </p:cNvSpPr>
          <p:nvPr>
            <p:ph type="sldNum" sz="quarter" idx="12"/>
          </p:nvPr>
        </p:nvSpPr>
        <p:spPr/>
        <p:txBody>
          <a:bodyPr/>
          <a:lstStyle/>
          <a:p>
            <a:fld id="{6D22F896-40B5-4ADD-8801-0D06FADFA095}" type="slidenum">
              <a:rPr lang="en-US" smtClean="0"/>
              <a:t>5</a:t>
            </a:fld>
            <a:endParaRPr lang="en-US" dirty="0"/>
          </a:p>
        </p:txBody>
      </p:sp>
      <p:pic>
        <p:nvPicPr>
          <p:cNvPr id="7" name="Picture 6">
            <a:extLst>
              <a:ext uri="{FF2B5EF4-FFF2-40B4-BE49-F238E27FC236}">
                <a16:creationId xmlns:a16="http://schemas.microsoft.com/office/drawing/2014/main" id="{6946FD91-8582-43AE-9C37-0B7D949DDB64}"/>
              </a:ext>
            </a:extLst>
          </p:cNvPr>
          <p:cNvPicPr/>
          <p:nvPr/>
        </p:nvPicPr>
        <p:blipFill>
          <a:blip r:embed="rId3">
            <a:extLst>
              <a:ext uri="{28A0092B-C50C-407E-A947-70E740481C1C}">
                <a14:useLocalDpi xmlns:a14="http://schemas.microsoft.com/office/drawing/2010/main"/>
              </a:ext>
            </a:extLst>
          </a:blip>
          <a:srcRect/>
          <a:stretch>
            <a:fillRect/>
          </a:stretch>
        </p:blipFill>
        <p:spPr bwMode="auto">
          <a:xfrm>
            <a:off x="781800" y="2091447"/>
            <a:ext cx="7771650" cy="4630029"/>
          </a:xfrm>
          <a:prstGeom prst="rect">
            <a:avLst/>
          </a:prstGeom>
          <a:noFill/>
          <a:ln>
            <a:noFill/>
          </a:ln>
        </p:spPr>
      </p:pic>
    </p:spTree>
    <p:extLst>
      <p:ext uri="{BB962C8B-B14F-4D97-AF65-F5344CB8AC3E}">
        <p14:creationId xmlns:p14="http://schemas.microsoft.com/office/powerpoint/2010/main" val="606562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9A612-06B6-442A-9474-21030363F363}"/>
              </a:ext>
            </a:extLst>
          </p:cNvPr>
          <p:cNvSpPr>
            <a:spLocks noGrp="1"/>
          </p:cNvSpPr>
          <p:nvPr>
            <p:ph type="title"/>
          </p:nvPr>
        </p:nvSpPr>
        <p:spPr/>
        <p:txBody>
          <a:bodyPr/>
          <a:lstStyle/>
          <a:p>
            <a:r>
              <a:rPr lang="en-US" dirty="0"/>
              <a:t>NPV of ANNUITY</a:t>
            </a:r>
          </a:p>
        </p:txBody>
      </p:sp>
      <p:sp>
        <p:nvSpPr>
          <p:cNvPr id="4" name="Slide Number Placeholder 3">
            <a:extLst>
              <a:ext uri="{FF2B5EF4-FFF2-40B4-BE49-F238E27FC236}">
                <a16:creationId xmlns:a16="http://schemas.microsoft.com/office/drawing/2014/main" id="{00BB19B2-AF5D-411A-A42A-14A4129253C8}"/>
              </a:ext>
            </a:extLst>
          </p:cNvPr>
          <p:cNvSpPr>
            <a:spLocks noGrp="1"/>
          </p:cNvSpPr>
          <p:nvPr>
            <p:ph type="sldNum" sz="quarter" idx="12"/>
          </p:nvPr>
        </p:nvSpPr>
        <p:spPr/>
        <p:txBody>
          <a:bodyPr/>
          <a:lstStyle/>
          <a:p>
            <a:fld id="{6D22F896-40B5-4ADD-8801-0D06FADFA095}" type="slidenum">
              <a:rPr lang="en-US" smtClean="0"/>
              <a:pPr/>
              <a:t>6</a:t>
            </a:fld>
            <a:endParaRPr lang="en-US" dirty="0"/>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5B93BAFF-CB45-4BED-97B7-07962D3472A2}"/>
                  </a:ext>
                </a:extLst>
              </p:cNvPr>
              <p:cNvSpPr/>
              <p:nvPr/>
            </p:nvSpPr>
            <p:spPr>
              <a:xfrm>
                <a:off x="441435" y="1288235"/>
                <a:ext cx="8275666" cy="2368918"/>
              </a:xfrm>
              <a:prstGeom prst="rect">
                <a:avLst/>
              </a:prstGeom>
            </p:spPr>
            <p:txBody>
              <a:bodyPr wrap="square">
                <a:spAutoFit/>
              </a:bodyPr>
              <a:lstStyle/>
              <a:p>
                <a:pPr>
                  <a:lnSpc>
                    <a:spcPct val="107000"/>
                  </a:lnSpc>
                  <a:spcAft>
                    <a:spcPts val="600"/>
                  </a:spcAft>
                </a:pPr>
                <a14:m>
                  <m:oMath xmlns:m="http://schemas.openxmlformats.org/officeDocument/2006/math">
                    <m:d>
                      <m:dPr>
                        <m:ctrlPr>
                          <a:rPr lang="en-US" sz="3200" b="0" i="1" smtClean="0">
                            <a:latin typeface="Cambria Math" panose="02040503050406030204" pitchFamily="18" charset="0"/>
                            <a:ea typeface="Times New Roman" panose="02020603050405020304" pitchFamily="18" charset="0"/>
                            <a:cs typeface="Calibri" panose="020F0502020204030204" pitchFamily="34" charset="0"/>
                          </a:rPr>
                        </m:ctrlPr>
                      </m:dPr>
                      <m:e>
                        <m:r>
                          <a:rPr lang="en-US" sz="3200" b="0" i="0" smtClean="0">
                            <a:latin typeface="Cambria Math" panose="02040503050406030204" pitchFamily="18" charset="0"/>
                            <a:ea typeface="Times New Roman" panose="02020603050405020304" pitchFamily="18" charset="0"/>
                            <a:cs typeface="Calibri" panose="020F0502020204030204" pitchFamily="34" charset="0"/>
                          </a:rPr>
                          <m:t>1</m:t>
                        </m:r>
                      </m:e>
                    </m:d>
                    <m:r>
                      <a:rPr lang="en-US" sz="3200" b="0" i="0" smtClean="0">
                        <a:latin typeface="Cambria Math" panose="02040503050406030204" pitchFamily="18" charset="0"/>
                        <a:ea typeface="Times New Roman" panose="02020603050405020304" pitchFamily="18" charset="0"/>
                        <a:cs typeface="Calibri" panose="020F0502020204030204" pitchFamily="34" charset="0"/>
                      </a:rPr>
                      <m:t> </m:t>
                    </m:r>
                    <m:r>
                      <m:rPr>
                        <m:sty m:val="p"/>
                      </m:rPr>
                      <a:rPr lang="en-US" sz="3200" b="0" i="0" smtClean="0">
                        <a:latin typeface="Cambria Math" panose="02040503050406030204" pitchFamily="18" charset="0"/>
                        <a:ea typeface="Times New Roman" panose="02020603050405020304" pitchFamily="18" charset="0"/>
                        <a:cs typeface="Calibri" panose="020F0502020204030204" pitchFamily="34" charset="0"/>
                      </a:rPr>
                      <m:t>NPV</m:t>
                    </m:r>
                    <m:r>
                      <a:rPr lang="en-US" sz="3200" smtClean="0">
                        <a:latin typeface="Cambria Math" panose="02040503050406030204" pitchFamily="18" charset="0"/>
                        <a:ea typeface="Times New Roman" panose="02020603050405020304" pitchFamily="18" charset="0"/>
                        <a:cs typeface="Calibri" panose="020F0502020204030204" pitchFamily="34" charset="0"/>
                      </a:rPr>
                      <m:t> =</m:t>
                    </m:r>
                    <m:f>
                      <m:fPr>
                        <m:ctrlPr>
                          <a:rPr lang="en-US" sz="3200" i="1">
                            <a:latin typeface="Cambria Math" panose="02040503050406030204" pitchFamily="18" charset="0"/>
                            <a:ea typeface="Times New Roman" panose="02020603050405020304" pitchFamily="18" charset="0"/>
                            <a:cs typeface="Calibri" panose="020F0502020204030204" pitchFamily="34" charset="0"/>
                          </a:rPr>
                        </m:ctrlPr>
                      </m:fPr>
                      <m:num>
                        <m:r>
                          <a:rPr lang="en-US" sz="3200" i="1">
                            <a:latin typeface="Cambria Math" panose="02040503050406030204" pitchFamily="18" charset="0"/>
                            <a:ea typeface="Times New Roman" panose="02020603050405020304" pitchFamily="18" charset="0"/>
                            <a:cs typeface="Calibri" panose="020F0502020204030204" pitchFamily="34" charset="0"/>
                          </a:rPr>
                          <m:t>𝑃</m:t>
                        </m:r>
                      </m:num>
                      <m:den>
                        <m:sSup>
                          <m:sSupPr>
                            <m:ctrlPr>
                              <a:rPr lang="en-US" sz="3200" i="1">
                                <a:latin typeface="Cambria Math" panose="02040503050406030204" pitchFamily="18" charset="0"/>
                                <a:ea typeface="Times New Roman" panose="02020603050405020304" pitchFamily="18" charset="0"/>
                                <a:cs typeface="Calibri" panose="020F0502020204030204" pitchFamily="34" charset="0"/>
                              </a:rPr>
                            </m:ctrlPr>
                          </m:sSupPr>
                          <m:e>
                            <m:r>
                              <a:rPr lang="en-US" sz="3200">
                                <a:latin typeface="Cambria Math" panose="02040503050406030204" pitchFamily="18" charset="0"/>
                                <a:ea typeface="Times New Roman" panose="02020603050405020304" pitchFamily="18" charset="0"/>
                                <a:cs typeface="Calibri" panose="020F0502020204030204" pitchFamily="34" charset="0"/>
                              </a:rPr>
                              <m:t>(1+</m:t>
                            </m:r>
                            <m:r>
                              <a:rPr lang="en-US" sz="3200" i="1">
                                <a:latin typeface="Cambria Math" panose="02040503050406030204" pitchFamily="18" charset="0"/>
                                <a:ea typeface="Times New Roman" panose="02020603050405020304" pitchFamily="18" charset="0"/>
                                <a:cs typeface="Calibri" panose="020F0502020204030204" pitchFamily="34" charset="0"/>
                              </a:rPr>
                              <m:t>𝑟</m:t>
                            </m:r>
                            <m:r>
                              <a:rPr lang="en-US" sz="3200">
                                <a:latin typeface="Cambria Math" panose="02040503050406030204" pitchFamily="18" charset="0"/>
                                <a:ea typeface="Times New Roman" panose="02020603050405020304" pitchFamily="18" charset="0"/>
                                <a:cs typeface="Calibri" panose="020F0502020204030204" pitchFamily="34" charset="0"/>
                              </a:rPr>
                              <m:t>)</m:t>
                            </m:r>
                          </m:e>
                          <m:sup>
                            <m:r>
                              <a:rPr lang="en-US" sz="3200">
                                <a:latin typeface="Cambria Math" panose="02040503050406030204" pitchFamily="18" charset="0"/>
                                <a:ea typeface="Times New Roman" panose="02020603050405020304" pitchFamily="18" charset="0"/>
                                <a:cs typeface="Calibri" panose="020F0502020204030204" pitchFamily="34" charset="0"/>
                              </a:rPr>
                              <m:t>1</m:t>
                            </m:r>
                          </m:sup>
                        </m:sSup>
                      </m:den>
                    </m:f>
                    <m:r>
                      <a:rPr lang="en-US" sz="3200">
                        <a:latin typeface="Cambria Math" panose="02040503050406030204" pitchFamily="18" charset="0"/>
                        <a:ea typeface="Times New Roman" panose="02020603050405020304" pitchFamily="18" charset="0"/>
                        <a:cs typeface="Calibri" panose="020F0502020204030204" pitchFamily="34" charset="0"/>
                      </a:rPr>
                      <m:t>+ </m:t>
                    </m:r>
                    <m:f>
                      <m:fPr>
                        <m:ctrlPr>
                          <a:rPr lang="en-US" sz="3200" i="1">
                            <a:latin typeface="Cambria Math" panose="02040503050406030204" pitchFamily="18" charset="0"/>
                            <a:ea typeface="Times New Roman" panose="02020603050405020304" pitchFamily="18" charset="0"/>
                            <a:cs typeface="Calibri" panose="020F0502020204030204" pitchFamily="34" charset="0"/>
                          </a:rPr>
                        </m:ctrlPr>
                      </m:fPr>
                      <m:num>
                        <m:r>
                          <a:rPr lang="en-US" sz="3200" i="1">
                            <a:latin typeface="Cambria Math" panose="02040503050406030204" pitchFamily="18" charset="0"/>
                            <a:ea typeface="Times New Roman" panose="02020603050405020304" pitchFamily="18" charset="0"/>
                            <a:cs typeface="Calibri" panose="020F0502020204030204" pitchFamily="34" charset="0"/>
                          </a:rPr>
                          <m:t>𝑃</m:t>
                        </m:r>
                        <m:r>
                          <a:rPr lang="en-US" sz="3200">
                            <a:latin typeface="Cambria Math" panose="02040503050406030204" pitchFamily="18" charset="0"/>
                            <a:ea typeface="Times New Roman" panose="02020603050405020304" pitchFamily="18" charset="0"/>
                            <a:cs typeface="Calibri" panose="020F0502020204030204" pitchFamily="34" charset="0"/>
                          </a:rPr>
                          <m:t>(</m:t>
                        </m:r>
                        <m:sSup>
                          <m:sSupPr>
                            <m:ctrlPr>
                              <a:rPr lang="en-US" sz="3200" i="1">
                                <a:latin typeface="Cambria Math" panose="02040503050406030204" pitchFamily="18" charset="0"/>
                                <a:ea typeface="Times New Roman" panose="02020603050405020304" pitchFamily="18" charset="0"/>
                                <a:cs typeface="Calibri" panose="020F0502020204030204" pitchFamily="34" charset="0"/>
                              </a:rPr>
                            </m:ctrlPr>
                          </m:sSupPr>
                          <m:e>
                            <m:r>
                              <a:rPr lang="en-US" sz="3200">
                                <a:latin typeface="Cambria Math" panose="02040503050406030204" pitchFamily="18" charset="0"/>
                                <a:ea typeface="Times New Roman" panose="02020603050405020304" pitchFamily="18" charset="0"/>
                                <a:cs typeface="Calibri" panose="020F0502020204030204" pitchFamily="34" charset="0"/>
                              </a:rPr>
                              <m:t>1+</m:t>
                            </m:r>
                            <m:r>
                              <a:rPr lang="en-US" sz="3200" i="1">
                                <a:latin typeface="Cambria Math" panose="02040503050406030204" pitchFamily="18" charset="0"/>
                                <a:ea typeface="Times New Roman" panose="02020603050405020304" pitchFamily="18" charset="0"/>
                                <a:cs typeface="Calibri" panose="020F0502020204030204" pitchFamily="34" charset="0"/>
                              </a:rPr>
                              <m:t>𝑔</m:t>
                            </m:r>
                            <m:r>
                              <a:rPr lang="en-US" sz="3200">
                                <a:latin typeface="Cambria Math" panose="02040503050406030204" pitchFamily="18" charset="0"/>
                                <a:ea typeface="Times New Roman" panose="02020603050405020304" pitchFamily="18" charset="0"/>
                                <a:cs typeface="Calibri" panose="020F0502020204030204" pitchFamily="34" charset="0"/>
                              </a:rPr>
                              <m:t>)</m:t>
                            </m:r>
                          </m:e>
                          <m:sup>
                            <m:r>
                              <a:rPr lang="en-US" sz="3200">
                                <a:latin typeface="Cambria Math" panose="02040503050406030204" pitchFamily="18" charset="0"/>
                                <a:ea typeface="Times New Roman" panose="02020603050405020304" pitchFamily="18" charset="0"/>
                                <a:cs typeface="Calibri" panose="020F0502020204030204" pitchFamily="34" charset="0"/>
                              </a:rPr>
                              <m:t>1</m:t>
                            </m:r>
                          </m:sup>
                        </m:sSup>
                      </m:num>
                      <m:den>
                        <m:sSup>
                          <m:sSupPr>
                            <m:ctrlPr>
                              <a:rPr lang="en-US" sz="3200" i="1">
                                <a:latin typeface="Cambria Math" panose="02040503050406030204" pitchFamily="18" charset="0"/>
                                <a:ea typeface="Times New Roman" panose="02020603050405020304" pitchFamily="18" charset="0"/>
                                <a:cs typeface="Calibri" panose="020F0502020204030204" pitchFamily="34" charset="0"/>
                              </a:rPr>
                            </m:ctrlPr>
                          </m:sSupPr>
                          <m:e>
                            <m:r>
                              <a:rPr lang="en-US" sz="3200">
                                <a:latin typeface="Cambria Math" panose="02040503050406030204" pitchFamily="18" charset="0"/>
                                <a:ea typeface="Times New Roman" panose="02020603050405020304" pitchFamily="18" charset="0"/>
                                <a:cs typeface="Calibri" panose="020F0502020204030204" pitchFamily="34" charset="0"/>
                              </a:rPr>
                              <m:t>(1+</m:t>
                            </m:r>
                            <m:r>
                              <a:rPr lang="en-US" sz="3200" i="1">
                                <a:latin typeface="Cambria Math" panose="02040503050406030204" pitchFamily="18" charset="0"/>
                                <a:ea typeface="Times New Roman" panose="02020603050405020304" pitchFamily="18" charset="0"/>
                                <a:cs typeface="Calibri" panose="020F0502020204030204" pitchFamily="34" charset="0"/>
                              </a:rPr>
                              <m:t>𝑟</m:t>
                            </m:r>
                            <m:r>
                              <a:rPr lang="en-US" sz="3200">
                                <a:latin typeface="Cambria Math" panose="02040503050406030204" pitchFamily="18" charset="0"/>
                                <a:ea typeface="Times New Roman" panose="02020603050405020304" pitchFamily="18" charset="0"/>
                                <a:cs typeface="Calibri" panose="020F0502020204030204" pitchFamily="34" charset="0"/>
                              </a:rPr>
                              <m:t>)</m:t>
                            </m:r>
                          </m:e>
                          <m:sup>
                            <m:r>
                              <a:rPr lang="en-US" sz="3200">
                                <a:latin typeface="Cambria Math" panose="02040503050406030204" pitchFamily="18" charset="0"/>
                                <a:ea typeface="Times New Roman" panose="02020603050405020304" pitchFamily="18" charset="0"/>
                                <a:cs typeface="Calibri" panose="020F0502020204030204" pitchFamily="34" charset="0"/>
                              </a:rPr>
                              <m:t>2</m:t>
                            </m:r>
                          </m:sup>
                        </m:sSup>
                      </m:den>
                    </m:f>
                    <m:r>
                      <a:rPr lang="en-US" sz="3200">
                        <a:latin typeface="Cambria Math" panose="02040503050406030204" pitchFamily="18" charset="0"/>
                        <a:ea typeface="Times New Roman" panose="02020603050405020304" pitchFamily="18" charset="0"/>
                        <a:cs typeface="Calibri" panose="020F0502020204030204" pitchFamily="34" charset="0"/>
                      </a:rPr>
                      <m:t>+… + </m:t>
                    </m:r>
                    <m:f>
                      <m:fPr>
                        <m:ctrlPr>
                          <a:rPr lang="en-US" sz="3200" i="1">
                            <a:latin typeface="Cambria Math" panose="02040503050406030204" pitchFamily="18" charset="0"/>
                            <a:ea typeface="Times New Roman" panose="02020603050405020304" pitchFamily="18" charset="0"/>
                            <a:cs typeface="Calibri" panose="020F0502020204030204" pitchFamily="34" charset="0"/>
                          </a:rPr>
                        </m:ctrlPr>
                      </m:fPr>
                      <m:num>
                        <m:r>
                          <a:rPr lang="en-US" sz="3200" i="1">
                            <a:latin typeface="Cambria Math" panose="02040503050406030204" pitchFamily="18" charset="0"/>
                            <a:ea typeface="Times New Roman" panose="02020603050405020304" pitchFamily="18" charset="0"/>
                            <a:cs typeface="Calibri" panose="020F0502020204030204" pitchFamily="34" charset="0"/>
                          </a:rPr>
                          <m:t>𝑃</m:t>
                        </m:r>
                        <m:r>
                          <a:rPr lang="en-US" sz="3200">
                            <a:latin typeface="Cambria Math" panose="02040503050406030204" pitchFamily="18" charset="0"/>
                            <a:ea typeface="Times New Roman" panose="02020603050405020304" pitchFamily="18" charset="0"/>
                            <a:cs typeface="Calibri" panose="020F0502020204030204" pitchFamily="34" charset="0"/>
                          </a:rPr>
                          <m:t>(</m:t>
                        </m:r>
                        <m:sSup>
                          <m:sSupPr>
                            <m:ctrlPr>
                              <a:rPr lang="en-US" sz="3200" i="1">
                                <a:latin typeface="Cambria Math" panose="02040503050406030204" pitchFamily="18" charset="0"/>
                                <a:ea typeface="Times New Roman" panose="02020603050405020304" pitchFamily="18" charset="0"/>
                                <a:cs typeface="Calibri" panose="020F0502020204030204" pitchFamily="34" charset="0"/>
                              </a:rPr>
                            </m:ctrlPr>
                          </m:sSupPr>
                          <m:e>
                            <m:r>
                              <a:rPr lang="en-US" sz="3200">
                                <a:latin typeface="Cambria Math" panose="02040503050406030204" pitchFamily="18" charset="0"/>
                                <a:ea typeface="Times New Roman" panose="02020603050405020304" pitchFamily="18" charset="0"/>
                                <a:cs typeface="Calibri" panose="020F0502020204030204" pitchFamily="34" charset="0"/>
                              </a:rPr>
                              <m:t>1+</m:t>
                            </m:r>
                            <m:r>
                              <a:rPr lang="en-US" sz="3200" i="1">
                                <a:latin typeface="Cambria Math" panose="02040503050406030204" pitchFamily="18" charset="0"/>
                                <a:ea typeface="Times New Roman" panose="02020603050405020304" pitchFamily="18" charset="0"/>
                                <a:cs typeface="Calibri" panose="020F0502020204030204" pitchFamily="34" charset="0"/>
                              </a:rPr>
                              <m:t>𝑔</m:t>
                            </m:r>
                            <m:r>
                              <a:rPr lang="en-US" sz="3200">
                                <a:latin typeface="Cambria Math" panose="02040503050406030204" pitchFamily="18" charset="0"/>
                                <a:ea typeface="Times New Roman" panose="02020603050405020304" pitchFamily="18" charset="0"/>
                                <a:cs typeface="Calibri" panose="020F0502020204030204" pitchFamily="34" charset="0"/>
                              </a:rPr>
                              <m:t>)</m:t>
                            </m:r>
                          </m:e>
                          <m:sup>
                            <m:r>
                              <a:rPr lang="en-US" sz="3200" i="1">
                                <a:latin typeface="Cambria Math" panose="02040503050406030204" pitchFamily="18" charset="0"/>
                                <a:ea typeface="Times New Roman" panose="02020603050405020304" pitchFamily="18" charset="0"/>
                                <a:cs typeface="Calibri" panose="020F0502020204030204" pitchFamily="34" charset="0"/>
                              </a:rPr>
                              <m:t>𝑛</m:t>
                            </m:r>
                            <m:r>
                              <a:rPr lang="en-US" sz="3200" i="1">
                                <a:latin typeface="Cambria Math" panose="02040503050406030204" pitchFamily="18" charset="0"/>
                                <a:ea typeface="Times New Roman" panose="02020603050405020304" pitchFamily="18" charset="0"/>
                                <a:cs typeface="Calibri" panose="020F0502020204030204" pitchFamily="34" charset="0"/>
                              </a:rPr>
                              <m:t>−</m:t>
                            </m:r>
                            <m:r>
                              <a:rPr lang="en-US" sz="3200">
                                <a:latin typeface="Cambria Math" panose="02040503050406030204" pitchFamily="18" charset="0"/>
                                <a:ea typeface="Times New Roman" panose="02020603050405020304" pitchFamily="18" charset="0"/>
                                <a:cs typeface="Calibri" panose="020F0502020204030204" pitchFamily="34" charset="0"/>
                              </a:rPr>
                              <m:t>1</m:t>
                            </m:r>
                          </m:sup>
                        </m:sSup>
                      </m:num>
                      <m:den>
                        <m:sSup>
                          <m:sSupPr>
                            <m:ctrlPr>
                              <a:rPr lang="en-US" sz="3200" i="1">
                                <a:latin typeface="Cambria Math" panose="02040503050406030204" pitchFamily="18" charset="0"/>
                                <a:ea typeface="Times New Roman" panose="02020603050405020304" pitchFamily="18" charset="0"/>
                                <a:cs typeface="Calibri" panose="020F0502020204030204" pitchFamily="34" charset="0"/>
                              </a:rPr>
                            </m:ctrlPr>
                          </m:sSupPr>
                          <m:e>
                            <m:r>
                              <a:rPr lang="en-US" sz="3200">
                                <a:latin typeface="Cambria Math" panose="02040503050406030204" pitchFamily="18" charset="0"/>
                                <a:ea typeface="Times New Roman" panose="02020603050405020304" pitchFamily="18" charset="0"/>
                                <a:cs typeface="Calibri" panose="020F0502020204030204" pitchFamily="34" charset="0"/>
                              </a:rPr>
                              <m:t>(1+</m:t>
                            </m:r>
                            <m:r>
                              <a:rPr lang="en-US" sz="3200" i="1">
                                <a:latin typeface="Cambria Math" panose="02040503050406030204" pitchFamily="18" charset="0"/>
                                <a:ea typeface="Times New Roman" panose="02020603050405020304" pitchFamily="18" charset="0"/>
                                <a:cs typeface="Calibri" panose="020F0502020204030204" pitchFamily="34" charset="0"/>
                              </a:rPr>
                              <m:t>𝑟</m:t>
                            </m:r>
                            <m:r>
                              <a:rPr lang="en-US" sz="3200">
                                <a:latin typeface="Cambria Math" panose="02040503050406030204" pitchFamily="18" charset="0"/>
                                <a:ea typeface="Times New Roman" panose="02020603050405020304" pitchFamily="18" charset="0"/>
                                <a:cs typeface="Calibri" panose="020F0502020204030204" pitchFamily="34" charset="0"/>
                              </a:rPr>
                              <m:t>)</m:t>
                            </m:r>
                          </m:e>
                          <m:sup>
                            <m:r>
                              <a:rPr lang="en-US" sz="3200" i="1">
                                <a:latin typeface="Cambria Math" panose="02040503050406030204" pitchFamily="18" charset="0"/>
                                <a:ea typeface="Times New Roman" panose="02020603050405020304" pitchFamily="18" charset="0"/>
                                <a:cs typeface="Calibri" panose="020F0502020204030204" pitchFamily="34" charset="0"/>
                              </a:rPr>
                              <m:t>𝑛</m:t>
                            </m:r>
                          </m:sup>
                        </m:sSup>
                      </m:den>
                    </m:f>
                  </m:oMath>
                </a14:m>
                <a:r>
                  <a:rPr lang="en-US" sz="3200" dirty="0">
                    <a:latin typeface="Calibri" panose="020F0502020204030204" pitchFamily="34" charset="0"/>
                    <a:ea typeface="Times New Roman" panose="02020603050405020304" pitchFamily="18" charset="0"/>
                    <a:cs typeface="Calibri" panose="020F050202020403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Simplifying this series gives:</a:t>
                </a:r>
              </a:p>
              <a:p>
                <a:pPr>
                  <a:lnSpc>
                    <a:spcPct val="107000"/>
                  </a:lnSpc>
                  <a:spcAft>
                    <a:spcPts val="600"/>
                  </a:spcAft>
                </a:pPr>
                <a:r>
                  <a:rPr lang="en-US" sz="3200" dirty="0">
                    <a:latin typeface="Cambria Math" panose="02040503050406030204" pitchFamily="18" charset="0"/>
                    <a:ea typeface="Times New Roman" panose="02020603050405020304" pitchFamily="18" charset="0"/>
                    <a:cs typeface="Calibri" panose="020F0502020204030204" pitchFamily="34" charset="0"/>
                  </a:rPr>
                  <a:t>(2) NPV = </a:t>
                </a:r>
                <a14:m>
                  <m:oMath xmlns:m="http://schemas.openxmlformats.org/officeDocument/2006/math">
                    <m:f>
                      <m:fPr>
                        <m:ctrlPr>
                          <a:rPr lang="en-US" sz="3200" i="1">
                            <a:latin typeface="Cambria Math" panose="02040503050406030204" pitchFamily="18" charset="0"/>
                            <a:ea typeface="Times New Roman" panose="02020603050405020304" pitchFamily="18" charset="0"/>
                            <a:cs typeface="Calibri" panose="020F0502020204030204" pitchFamily="34" charset="0"/>
                          </a:rPr>
                        </m:ctrlPr>
                      </m:fPr>
                      <m:num>
                        <m:r>
                          <m:rPr>
                            <m:sty m:val="p"/>
                          </m:rPr>
                          <a:rPr lang="en-US" sz="3200">
                            <a:latin typeface="Cambria Math" panose="02040503050406030204" pitchFamily="18" charset="0"/>
                            <a:ea typeface="Times New Roman" panose="02020603050405020304" pitchFamily="18" charset="0"/>
                            <a:cs typeface="Calibri" panose="020F0502020204030204" pitchFamily="34" charset="0"/>
                          </a:rPr>
                          <m:t>P</m:t>
                        </m:r>
                      </m:num>
                      <m:den>
                        <m:r>
                          <a:rPr lang="en-US" sz="3200" b="0" i="0" smtClean="0">
                            <a:latin typeface="Cambria Math" panose="02040503050406030204" pitchFamily="18" charset="0"/>
                            <a:ea typeface="Times New Roman" panose="02020603050405020304" pitchFamily="18" charset="0"/>
                            <a:cs typeface="Calibri" panose="020F0502020204030204" pitchFamily="34" charset="0"/>
                          </a:rPr>
                          <m:t>(</m:t>
                        </m:r>
                        <m:r>
                          <m:rPr>
                            <m:sty m:val="p"/>
                          </m:rPr>
                          <a:rPr lang="en-US" sz="3200">
                            <a:latin typeface="Cambria Math" panose="02040503050406030204" pitchFamily="18" charset="0"/>
                            <a:ea typeface="Times New Roman" panose="02020603050405020304" pitchFamily="18" charset="0"/>
                            <a:cs typeface="Calibri" panose="020F0502020204030204" pitchFamily="34" charset="0"/>
                          </a:rPr>
                          <m:t>r</m:t>
                        </m:r>
                        <m:r>
                          <a:rPr lang="en-US" sz="3200" i="1">
                            <a:latin typeface="Cambria Math" panose="02040503050406030204" pitchFamily="18" charset="0"/>
                            <a:ea typeface="Times New Roman" panose="02020603050405020304" pitchFamily="18" charset="0"/>
                            <a:cs typeface="Calibri" panose="020F0502020204030204" pitchFamily="34" charset="0"/>
                          </a:rPr>
                          <m:t>−</m:t>
                        </m:r>
                        <m:r>
                          <m:rPr>
                            <m:sty m:val="p"/>
                          </m:rPr>
                          <a:rPr lang="en-US" sz="3200">
                            <a:latin typeface="Cambria Math" panose="02040503050406030204" pitchFamily="18" charset="0"/>
                            <a:ea typeface="Times New Roman" panose="02020603050405020304" pitchFamily="18" charset="0"/>
                            <a:cs typeface="Calibri" panose="020F0502020204030204" pitchFamily="34" charset="0"/>
                          </a:rPr>
                          <m:t>g</m:t>
                        </m:r>
                        <m:r>
                          <a:rPr lang="en-US" sz="3200" b="0" i="1" smtClean="0">
                            <a:latin typeface="Cambria Math" panose="02040503050406030204" pitchFamily="18" charset="0"/>
                            <a:ea typeface="Times New Roman" panose="02020603050405020304" pitchFamily="18" charset="0"/>
                            <a:cs typeface="Calibri" panose="020F0502020204030204" pitchFamily="34" charset="0"/>
                          </a:rPr>
                          <m:t>)</m:t>
                        </m:r>
                      </m:den>
                    </m:f>
                    <m:d>
                      <m:dPr>
                        <m:begChr m:val="["/>
                        <m:endChr m:val="]"/>
                        <m:ctrlPr>
                          <a:rPr lang="en-US" sz="3200" i="1">
                            <a:latin typeface="Cambria Math" panose="02040503050406030204" pitchFamily="18" charset="0"/>
                            <a:ea typeface="Times New Roman" panose="02020603050405020304" pitchFamily="18" charset="0"/>
                            <a:cs typeface="Calibri" panose="020F0502020204030204" pitchFamily="34" charset="0"/>
                          </a:rPr>
                        </m:ctrlPr>
                      </m:dPr>
                      <m:e>
                        <m:r>
                          <a:rPr lang="en-US" sz="3200">
                            <a:latin typeface="Cambria Math" panose="02040503050406030204" pitchFamily="18" charset="0"/>
                            <a:ea typeface="Times New Roman" panose="02020603050405020304" pitchFamily="18" charset="0"/>
                            <a:cs typeface="Calibri" panose="020F0502020204030204" pitchFamily="34" charset="0"/>
                          </a:rPr>
                          <m:t>1</m:t>
                        </m:r>
                        <m:r>
                          <a:rPr lang="en-US" sz="3200" i="1">
                            <a:latin typeface="Cambria Math" panose="02040503050406030204" pitchFamily="18" charset="0"/>
                            <a:ea typeface="Times New Roman" panose="02020603050405020304" pitchFamily="18" charset="0"/>
                            <a:cs typeface="Calibri" panose="020F0502020204030204" pitchFamily="34" charset="0"/>
                          </a:rPr>
                          <m:t>−</m:t>
                        </m:r>
                        <m:sSup>
                          <m:sSupPr>
                            <m:ctrlPr>
                              <a:rPr lang="en-US" sz="3200" i="1" smtClean="0">
                                <a:solidFill>
                                  <a:srgbClr val="FF0000"/>
                                </a:solidFill>
                                <a:latin typeface="Cambria Math" panose="02040503050406030204" pitchFamily="18" charset="0"/>
                                <a:ea typeface="Times New Roman" panose="02020603050405020304" pitchFamily="18" charset="0"/>
                                <a:cs typeface="Calibri" panose="020F0502020204030204" pitchFamily="34" charset="0"/>
                              </a:rPr>
                            </m:ctrlPr>
                          </m:sSupPr>
                          <m:e>
                            <m:d>
                              <m:dPr>
                                <m:ctrlPr>
                                  <a:rPr lang="en-US" sz="3200" i="1">
                                    <a:solidFill>
                                      <a:srgbClr val="FF0000"/>
                                    </a:solidFill>
                                    <a:latin typeface="Cambria Math" panose="02040503050406030204" pitchFamily="18" charset="0"/>
                                    <a:ea typeface="Times New Roman" panose="02020603050405020304" pitchFamily="18" charset="0"/>
                                    <a:cs typeface="Calibri" panose="020F0502020204030204" pitchFamily="34" charset="0"/>
                                  </a:rPr>
                                </m:ctrlPr>
                              </m:dPr>
                              <m:e>
                                <m:f>
                                  <m:fPr>
                                    <m:ctrlPr>
                                      <a:rPr lang="en-US" sz="3200" i="1">
                                        <a:solidFill>
                                          <a:srgbClr val="FF0000"/>
                                        </a:solidFill>
                                        <a:latin typeface="Cambria Math" panose="02040503050406030204" pitchFamily="18" charset="0"/>
                                        <a:ea typeface="Times New Roman" panose="02020603050405020304" pitchFamily="18" charset="0"/>
                                        <a:cs typeface="Calibri" panose="020F0502020204030204" pitchFamily="34" charset="0"/>
                                      </a:rPr>
                                    </m:ctrlPr>
                                  </m:fPr>
                                  <m:num>
                                    <m:r>
                                      <a:rPr lang="en-US" sz="3200">
                                        <a:solidFill>
                                          <a:srgbClr val="FF0000"/>
                                        </a:solidFill>
                                        <a:latin typeface="Cambria Math" panose="02040503050406030204" pitchFamily="18" charset="0"/>
                                        <a:ea typeface="Times New Roman" panose="02020603050405020304" pitchFamily="18" charset="0"/>
                                        <a:cs typeface="Calibri" panose="020F0502020204030204" pitchFamily="34" charset="0"/>
                                      </a:rPr>
                                      <m:t>1+</m:t>
                                    </m:r>
                                    <m:r>
                                      <m:rPr>
                                        <m:sty m:val="p"/>
                                      </m:rPr>
                                      <a:rPr lang="en-US" sz="3200">
                                        <a:solidFill>
                                          <a:srgbClr val="FF0000"/>
                                        </a:solidFill>
                                        <a:latin typeface="Cambria Math" panose="02040503050406030204" pitchFamily="18" charset="0"/>
                                        <a:ea typeface="Times New Roman" panose="02020603050405020304" pitchFamily="18" charset="0"/>
                                        <a:cs typeface="Calibri" panose="020F0502020204030204" pitchFamily="34" charset="0"/>
                                      </a:rPr>
                                      <m:t>g</m:t>
                                    </m:r>
                                  </m:num>
                                  <m:den>
                                    <m:r>
                                      <a:rPr lang="en-US" sz="3200">
                                        <a:solidFill>
                                          <a:srgbClr val="FF0000"/>
                                        </a:solidFill>
                                        <a:latin typeface="Cambria Math" panose="02040503050406030204" pitchFamily="18" charset="0"/>
                                        <a:ea typeface="Times New Roman" panose="02020603050405020304" pitchFamily="18" charset="0"/>
                                        <a:cs typeface="Calibri" panose="020F0502020204030204" pitchFamily="34" charset="0"/>
                                      </a:rPr>
                                      <m:t>1+</m:t>
                                    </m:r>
                                    <m:r>
                                      <m:rPr>
                                        <m:sty m:val="p"/>
                                      </m:rPr>
                                      <a:rPr lang="en-US" sz="3200">
                                        <a:solidFill>
                                          <a:srgbClr val="FF0000"/>
                                        </a:solidFill>
                                        <a:latin typeface="Cambria Math" panose="02040503050406030204" pitchFamily="18" charset="0"/>
                                        <a:ea typeface="Times New Roman" panose="02020603050405020304" pitchFamily="18" charset="0"/>
                                        <a:cs typeface="Calibri" panose="020F0502020204030204" pitchFamily="34" charset="0"/>
                                      </a:rPr>
                                      <m:t>r</m:t>
                                    </m:r>
                                  </m:den>
                                </m:f>
                              </m:e>
                            </m:d>
                          </m:e>
                          <m:sup>
                            <m:r>
                              <m:rPr>
                                <m:sty m:val="p"/>
                              </m:rPr>
                              <a:rPr lang="en-US" sz="3200">
                                <a:solidFill>
                                  <a:srgbClr val="FF0000"/>
                                </a:solidFill>
                                <a:latin typeface="Cambria Math" panose="02040503050406030204" pitchFamily="18" charset="0"/>
                                <a:ea typeface="Times New Roman" panose="02020603050405020304" pitchFamily="18" charset="0"/>
                                <a:cs typeface="Calibri" panose="020F0502020204030204" pitchFamily="34" charset="0"/>
                              </a:rPr>
                              <m:t>n</m:t>
                            </m:r>
                          </m:sup>
                        </m:sSup>
                      </m:e>
                    </m:d>
                  </m:oMath>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7" name="Rectangle 6">
                <a:extLst>
                  <a:ext uri="{FF2B5EF4-FFF2-40B4-BE49-F238E27FC236}">
                    <a16:creationId xmlns:a16="http://schemas.microsoft.com/office/drawing/2014/main" id="{5B93BAFF-CB45-4BED-97B7-07962D3472A2}"/>
                  </a:ext>
                </a:extLst>
              </p:cNvPr>
              <p:cNvSpPr>
                <a:spLocks noRot="1" noChangeAspect="1" noMove="1" noResize="1" noEditPoints="1" noAdjustHandles="1" noChangeArrowheads="1" noChangeShapeType="1" noTextEdit="1"/>
              </p:cNvSpPr>
              <p:nvPr/>
            </p:nvSpPr>
            <p:spPr>
              <a:xfrm>
                <a:off x="441435" y="1288235"/>
                <a:ext cx="8275666" cy="2368918"/>
              </a:xfrm>
              <a:prstGeom prst="rect">
                <a:avLst/>
              </a:prstGeom>
              <a:blipFill>
                <a:blip r:embed="rId3"/>
                <a:stretch>
                  <a:fillRect l="-1841" r="-295"/>
                </a:stretch>
              </a:blipFill>
            </p:spPr>
            <p:txBody>
              <a:bodyPr/>
              <a:lstStyle/>
              <a:p>
                <a:r>
                  <a:rPr lang="en-US">
                    <a:noFill/>
                  </a:rPr>
                  <a:t> </a:t>
                </a:r>
              </a:p>
            </p:txBody>
          </p:sp>
        </mc:Fallback>
      </mc:AlternateContent>
      <p:sp>
        <p:nvSpPr>
          <p:cNvPr id="8" name="Text Box 2">
            <a:extLst>
              <a:ext uri="{FF2B5EF4-FFF2-40B4-BE49-F238E27FC236}">
                <a16:creationId xmlns:a16="http://schemas.microsoft.com/office/drawing/2014/main" id="{847E4E68-DE57-41EA-B0C7-53163DB0728B}"/>
              </a:ext>
            </a:extLst>
          </p:cNvPr>
          <p:cNvSpPr txBox="1">
            <a:spLocks noChangeArrowheads="1"/>
          </p:cNvSpPr>
          <p:nvPr/>
        </p:nvSpPr>
        <p:spPr bwMode="auto">
          <a:xfrm>
            <a:off x="5595733" y="4506512"/>
            <a:ext cx="3548267" cy="204427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noFill/>
            <a:miter lim="800000"/>
            <a:headEnd/>
            <a:tailEnd/>
          </a:ln>
        </p:spPr>
        <p:txBody>
          <a:bodyPr rot="0" vert="horz" wrap="square" lIns="91440" tIns="45720" rIns="91440" bIns="45720" anchor="t" anchorCtr="0">
            <a:spAutoFit/>
          </a:bodyPr>
          <a:lstStyle/>
          <a:p>
            <a:pPr marL="682625" indent="-682625">
              <a:lnSpc>
                <a:spcPct val="107000"/>
              </a:lnSpc>
            </a:pPr>
            <a:r>
              <a:rPr lang="en-US" sz="2000" b="1" dirty="0">
                <a:latin typeface="Cambria Math" panose="02040503050406030204" pitchFamily="18" charset="0"/>
                <a:ea typeface="Cambria Math" panose="02040503050406030204" pitchFamily="18" charset="0"/>
                <a:cs typeface="Times New Roman" panose="02020603050405020304" pitchFamily="18" charset="0"/>
              </a:rPr>
              <a:t>EDR = Effective Discount Ratio</a:t>
            </a:r>
          </a:p>
          <a:p>
            <a:pPr marL="682625" marR="0" indent="-682625">
              <a:lnSpc>
                <a:spcPct val="107000"/>
              </a:lnSpc>
              <a:spcBef>
                <a:spcPts val="0"/>
              </a:spcBef>
              <a:spcAft>
                <a:spcPts val="0"/>
              </a:spcAft>
            </a:pPr>
            <a:r>
              <a:rPr lang="en-US" sz="2000" b="1" dirty="0">
                <a:effectLst/>
                <a:latin typeface="Cambria Math" panose="02040503050406030204" pitchFamily="18" charset="0"/>
                <a:ea typeface="Cambria Math" panose="02040503050406030204" pitchFamily="18" charset="0"/>
                <a:cs typeface="Times New Roman" panose="02020603050405020304" pitchFamily="18" charset="0"/>
              </a:rPr>
              <a:t>PV = 	Present Value</a:t>
            </a:r>
          </a:p>
          <a:p>
            <a:pPr marL="682625" marR="0" indent="-682625">
              <a:lnSpc>
                <a:spcPct val="107000"/>
              </a:lnSpc>
              <a:spcBef>
                <a:spcPts val="0"/>
              </a:spcBef>
              <a:spcAft>
                <a:spcPts val="0"/>
              </a:spcAft>
            </a:pPr>
            <a:r>
              <a:rPr lang="en-US" sz="2000" b="1" i="1" dirty="0">
                <a:latin typeface="Cambria Math" panose="02040503050406030204" pitchFamily="18" charset="0"/>
                <a:ea typeface="Cambria Math" panose="02040503050406030204" pitchFamily="18" charset="0"/>
                <a:cs typeface="Times New Roman" panose="02020603050405020304" pitchFamily="18" charset="0"/>
              </a:rPr>
              <a:t>P </a:t>
            </a:r>
            <a:r>
              <a:rPr lang="en-US" sz="2000" b="1" dirty="0">
                <a:effectLst/>
                <a:latin typeface="Cambria Math" panose="02040503050406030204" pitchFamily="18" charset="0"/>
                <a:ea typeface="Cambria Math" panose="02040503050406030204" pitchFamily="18" charset="0"/>
                <a:cs typeface="Times New Roman" panose="02020603050405020304" pitchFamily="18" charset="0"/>
              </a:rPr>
              <a:t>=	Annual Payment</a:t>
            </a:r>
          </a:p>
          <a:p>
            <a:pPr marL="682625" marR="0" indent="-682625">
              <a:lnSpc>
                <a:spcPct val="107000"/>
              </a:lnSpc>
              <a:spcBef>
                <a:spcPts val="0"/>
              </a:spcBef>
              <a:spcAft>
                <a:spcPts val="0"/>
              </a:spcAft>
            </a:pPr>
            <a:r>
              <a:rPr lang="en-US" sz="2000" b="1" i="1" dirty="0">
                <a:effectLst/>
                <a:latin typeface="Cambria Math" panose="02040503050406030204" pitchFamily="18" charset="0"/>
                <a:ea typeface="Cambria Math" panose="02040503050406030204" pitchFamily="18" charset="0"/>
                <a:cs typeface="Times New Roman" panose="02020603050405020304" pitchFamily="18" charset="0"/>
              </a:rPr>
              <a:t>r</a:t>
            </a:r>
            <a:r>
              <a:rPr lang="en-US" sz="2000" b="1" dirty="0">
                <a:effectLst/>
                <a:latin typeface="Cambria Math" panose="02040503050406030204" pitchFamily="18" charset="0"/>
                <a:ea typeface="Cambria Math" panose="02040503050406030204" pitchFamily="18" charset="0"/>
                <a:cs typeface="Times New Roman" panose="02020603050405020304" pitchFamily="18" charset="0"/>
              </a:rPr>
              <a:t> =	Interest Rate</a:t>
            </a:r>
          </a:p>
          <a:p>
            <a:pPr marL="682625" marR="0" indent="-682625">
              <a:lnSpc>
                <a:spcPct val="107000"/>
              </a:lnSpc>
              <a:spcBef>
                <a:spcPts val="0"/>
              </a:spcBef>
              <a:spcAft>
                <a:spcPts val="0"/>
              </a:spcAft>
            </a:pPr>
            <a:r>
              <a:rPr lang="en-US" sz="2000" b="1" i="1" dirty="0">
                <a:effectLst/>
                <a:latin typeface="Cambria Math" panose="02040503050406030204" pitchFamily="18" charset="0"/>
                <a:ea typeface="Cambria Math" panose="02040503050406030204" pitchFamily="18" charset="0"/>
                <a:cs typeface="Times New Roman" panose="02020603050405020304" pitchFamily="18" charset="0"/>
              </a:rPr>
              <a:t>g</a:t>
            </a:r>
            <a:r>
              <a:rPr lang="en-US" sz="2000" b="1" dirty="0">
                <a:effectLst/>
                <a:latin typeface="Cambria Math" panose="02040503050406030204" pitchFamily="18" charset="0"/>
                <a:ea typeface="Cambria Math" panose="02040503050406030204" pitchFamily="18" charset="0"/>
                <a:cs typeface="Times New Roman" panose="02020603050405020304" pitchFamily="18" charset="0"/>
              </a:rPr>
              <a:t> =	inflation (growth) rate</a:t>
            </a:r>
          </a:p>
          <a:p>
            <a:pPr marL="682625" marR="0" indent="-682625">
              <a:lnSpc>
                <a:spcPct val="107000"/>
              </a:lnSpc>
              <a:spcBef>
                <a:spcPts val="0"/>
              </a:spcBef>
              <a:spcAft>
                <a:spcPts val="0"/>
              </a:spcAft>
            </a:pPr>
            <a:r>
              <a:rPr lang="en-US" sz="2000" b="1" i="1" dirty="0">
                <a:effectLst/>
                <a:latin typeface="Cambria Math" panose="02040503050406030204" pitchFamily="18" charset="0"/>
                <a:ea typeface="Cambria Math" panose="02040503050406030204" pitchFamily="18" charset="0"/>
                <a:cs typeface="Times New Roman" panose="02020603050405020304" pitchFamily="18" charset="0"/>
              </a:rPr>
              <a:t>n</a:t>
            </a:r>
            <a:r>
              <a:rPr lang="en-US" sz="2000" b="1" dirty="0">
                <a:effectLst/>
                <a:latin typeface="Cambria Math" panose="02040503050406030204" pitchFamily="18" charset="0"/>
                <a:ea typeface="Cambria Math" panose="02040503050406030204" pitchFamily="18" charset="0"/>
                <a:cs typeface="Times New Roman" panose="02020603050405020304" pitchFamily="18" charset="0"/>
              </a:rPr>
              <a:t> =	Life in Years</a:t>
            </a:r>
          </a:p>
        </p:txBody>
      </p:sp>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4D63AFB3-DA7B-42E9-85CC-5549CD3FC3FD}"/>
                  </a:ext>
                </a:extLst>
              </p:cNvPr>
              <p:cNvSpPr/>
              <p:nvPr/>
            </p:nvSpPr>
            <p:spPr>
              <a:xfrm>
                <a:off x="441435" y="3401499"/>
                <a:ext cx="8597462" cy="1845955"/>
              </a:xfrm>
              <a:prstGeom prst="rect">
                <a:avLst/>
              </a:prstGeom>
            </p:spPr>
            <p:txBody>
              <a:bodyPr wrap="square">
                <a:spAutoFit/>
              </a:bodyPr>
              <a:lstStyle/>
              <a:p>
                <a:pPr>
                  <a:lnSpc>
                    <a:spcPct val="107000"/>
                  </a:lnSpc>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When the number of years (n) becomes large, the term </a:t>
                </a:r>
                <a14:m>
                  <m:oMath xmlns:m="http://schemas.openxmlformats.org/officeDocument/2006/math">
                    <m:sSup>
                      <m:sSupPr>
                        <m:ctrlPr>
                          <a:rPr lang="en-US" sz="3200" i="1"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ctrlPr>
                      </m:sSupPr>
                      <m:e>
                        <m:d>
                          <m:dPr>
                            <m:ctrlPr>
                              <a:rPr lang="en-US" sz="3200" i="1">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ctrlPr>
                          </m:dPr>
                          <m:e>
                            <m:f>
                              <m:fPr>
                                <m:ctrlPr>
                                  <a:rPr lang="en-US" sz="3200" i="1">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320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1+</m:t>
                                </m:r>
                                <m:r>
                                  <m:rPr>
                                    <m:sty m:val="p"/>
                                  </m:rPr>
                                  <a:rPr lang="en-US" sz="320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g</m:t>
                                </m:r>
                              </m:num>
                              <m:den>
                                <m:r>
                                  <a:rPr lang="en-US" sz="320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1+</m:t>
                                </m:r>
                                <m:r>
                                  <m:rPr>
                                    <m:sty m:val="p"/>
                                  </m:rPr>
                                  <a:rPr lang="en-US" sz="320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r</m:t>
                                </m:r>
                              </m:den>
                            </m:f>
                          </m:e>
                        </m:d>
                      </m:e>
                      <m:sup>
                        <m:r>
                          <m:rPr>
                            <m:sty m:val="p"/>
                          </m:rPr>
                          <a:rPr lang="en-US" sz="320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n</m:t>
                        </m:r>
                      </m:sup>
                    </m:sSup>
                    <m:r>
                      <a:rPr lang="en-US" sz="3200" i="1">
                        <a:effectLst/>
                        <a:latin typeface="Cambria Math" panose="02040503050406030204" pitchFamily="18" charset="0"/>
                        <a:ea typeface="Times New Roman" panose="02020603050405020304" pitchFamily="18" charset="0"/>
                        <a:cs typeface="Calibri" panose="020F0502020204030204" pitchFamily="34" charset="0"/>
                      </a:rPr>
                      <m:t>→0 </m:t>
                    </m:r>
                  </m:oMath>
                </a14:m>
                <a:endParaRPr lang="en-US" sz="3200" i="1" dirty="0">
                  <a:effectLst/>
                  <a:latin typeface="Cambria Math" panose="02040503050406030204" pitchFamily="18" charset="0"/>
                  <a:ea typeface="Times New Roman" panose="02020603050405020304" pitchFamily="18" charset="0"/>
                  <a:cs typeface="Calibri" panose="020F0502020204030204" pitchFamily="34" charset="0"/>
                </a:endParaRPr>
              </a:p>
              <a:p>
                <a:pPr>
                  <a:lnSpc>
                    <a:spcPct val="107000"/>
                  </a:lnSpc>
                  <a:spcAft>
                    <a:spcPts val="600"/>
                  </a:spcAft>
                </a:pPr>
                <a14:m>
                  <m:oMath xmlns:m="http://schemas.openxmlformats.org/officeDocument/2006/math">
                    <m:d>
                      <m:dPr>
                        <m:ctrlPr>
                          <a:rPr lang="en-US" sz="3200" b="0" i="1" smtClean="0">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3200" b="0" i="0" smtClean="0">
                            <a:effectLst/>
                            <a:latin typeface="Cambria Math" panose="02040503050406030204" pitchFamily="18" charset="0"/>
                            <a:ea typeface="Times New Roman" panose="02020603050405020304" pitchFamily="18" charset="0"/>
                            <a:cs typeface="Times New Roman" panose="02020603050405020304" pitchFamily="18" charset="0"/>
                          </a:rPr>
                          <m:t>3</m:t>
                        </m:r>
                      </m:e>
                    </m:d>
                    <m:r>
                      <a:rPr lang="en-US" sz="3200" b="0" i="0" smtClean="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3200" b="0" i="0" smtClean="0">
                        <a:effectLst/>
                        <a:latin typeface="Cambria Math" panose="02040503050406030204" pitchFamily="18" charset="0"/>
                        <a:ea typeface="Times New Roman" panose="02020603050405020304" pitchFamily="18" charset="0"/>
                        <a:cs typeface="Times New Roman" panose="02020603050405020304" pitchFamily="18" charset="0"/>
                      </a:rPr>
                      <m:t>NPV</m:t>
                    </m:r>
                    <m:r>
                      <a:rPr lang="en-US" sz="32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3200" i="1">
                            <a:effectLst/>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en-US" sz="3200" b="0" i="0" smtClean="0">
                            <a:effectLst/>
                            <a:latin typeface="Cambria Math" panose="02040503050406030204" pitchFamily="18" charset="0"/>
                            <a:ea typeface="Times New Roman" panose="02020603050405020304" pitchFamily="18" charset="0"/>
                            <a:cs typeface="Times New Roman" panose="02020603050405020304" pitchFamily="18" charset="0"/>
                          </a:rPr>
                          <m:t>P</m:t>
                        </m:r>
                      </m:num>
                      <m:den>
                        <m:r>
                          <a:rPr lang="en-US" sz="3200">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3200">
                            <a:effectLst/>
                            <a:latin typeface="Cambria Math" panose="02040503050406030204" pitchFamily="18" charset="0"/>
                            <a:ea typeface="Times New Roman" panose="02020603050405020304" pitchFamily="18" charset="0"/>
                            <a:cs typeface="Times New Roman" panose="02020603050405020304" pitchFamily="18" charset="0"/>
                          </a:rPr>
                          <m:t>r</m:t>
                        </m:r>
                        <m:r>
                          <a:rPr lang="en-US" sz="3200" i="1">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3200">
                            <a:effectLst/>
                            <a:latin typeface="Cambria Math" panose="02040503050406030204" pitchFamily="18" charset="0"/>
                            <a:ea typeface="Times New Roman" panose="02020603050405020304" pitchFamily="18" charset="0"/>
                            <a:cs typeface="Times New Roman" panose="02020603050405020304" pitchFamily="18" charset="0"/>
                          </a:rPr>
                          <m:t>g</m:t>
                        </m:r>
                        <m:r>
                          <a:rPr lang="en-US" sz="3200">
                            <a:effectLst/>
                            <a:latin typeface="Cambria Math" panose="02040503050406030204" pitchFamily="18" charset="0"/>
                            <a:ea typeface="Times New Roman" panose="02020603050405020304" pitchFamily="18" charset="0"/>
                            <a:cs typeface="Times New Roman" panose="02020603050405020304" pitchFamily="18" charset="0"/>
                          </a:rPr>
                          <m:t>)</m:t>
                        </m:r>
                      </m:den>
                    </m:f>
                  </m:oMath>
                </a14:m>
                <a:r>
                  <a:rPr lang="en-US" sz="3200" dirty="0">
                    <a:latin typeface="Calibri" panose="020F0502020204030204" pitchFamily="34" charset="0"/>
                    <a:ea typeface="Calibri" panose="020F0502020204030204" pitchFamily="34" charset="0"/>
                    <a:cs typeface="Times New Roman" panose="02020603050405020304" pitchFamily="18" charset="0"/>
                  </a:rPr>
                  <a:t> = </a:t>
                </a:r>
                <a14:m>
                  <m:oMath xmlns:m="http://schemas.openxmlformats.org/officeDocument/2006/math">
                    <m:f>
                      <m:fPr>
                        <m:ctrlPr>
                          <a:rPr lang="en-US" sz="3200" i="1">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en-US" sz="3200">
                            <a:latin typeface="Cambria Math" panose="02040503050406030204" pitchFamily="18" charset="0"/>
                            <a:ea typeface="Times New Roman" panose="02020603050405020304" pitchFamily="18" charset="0"/>
                            <a:cs typeface="Times New Roman" panose="02020603050405020304" pitchFamily="18" charset="0"/>
                          </a:rPr>
                          <m:t>P</m:t>
                        </m:r>
                      </m:num>
                      <m:den>
                        <m:r>
                          <m:rPr>
                            <m:sty m:val="p"/>
                          </m:rPr>
                          <a:rPr lang="en-US" sz="3200" b="0" i="0" smtClean="0">
                            <a:latin typeface="Cambria Math" panose="02040503050406030204" pitchFamily="18" charset="0"/>
                            <a:ea typeface="Times New Roman" panose="02020603050405020304" pitchFamily="18" charset="0"/>
                            <a:cs typeface="Times New Roman" panose="02020603050405020304" pitchFamily="18" charset="0"/>
                          </a:rPr>
                          <m:t>EDR</m:t>
                        </m:r>
                      </m:den>
                    </m:f>
                  </m:oMath>
                </a14:m>
                <a:r>
                  <a:rPr lang="en-US" sz="3200" dirty="0">
                    <a:latin typeface="Calibri" panose="020F0502020204030204" pitchFamily="34" charset="0"/>
                    <a:ea typeface="Calibri" panose="020F0502020204030204" pitchFamily="34" charset="0"/>
                    <a:cs typeface="Times New Roman" panose="02020603050405020304" pitchFamily="18" charset="0"/>
                  </a:rPr>
                  <a:t>	</a:t>
                </a:r>
              </a:p>
            </p:txBody>
          </p:sp>
        </mc:Choice>
        <mc:Fallback xmlns="">
          <p:sp>
            <p:nvSpPr>
              <p:cNvPr id="9" name="Rectangle 8">
                <a:extLst>
                  <a:ext uri="{FF2B5EF4-FFF2-40B4-BE49-F238E27FC236}">
                    <a16:creationId xmlns:a16="http://schemas.microsoft.com/office/drawing/2014/main" id="{4D63AFB3-DA7B-42E9-85CC-5549CD3FC3FD}"/>
                  </a:ext>
                </a:extLst>
              </p:cNvPr>
              <p:cNvSpPr>
                <a:spLocks noRot="1" noChangeAspect="1" noMove="1" noResize="1" noEditPoints="1" noAdjustHandles="1" noChangeArrowheads="1" noChangeShapeType="1" noTextEdit="1"/>
              </p:cNvSpPr>
              <p:nvPr/>
            </p:nvSpPr>
            <p:spPr>
              <a:xfrm>
                <a:off x="441435" y="3401499"/>
                <a:ext cx="8597462" cy="1845955"/>
              </a:xfrm>
              <a:prstGeom prst="rect">
                <a:avLst/>
              </a:prstGeom>
              <a:blipFill>
                <a:blip r:embed="rId4"/>
                <a:stretch>
                  <a:fillRect l="-567" b="-1320"/>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BA5D515F-EE3F-4506-96FB-EC554088E310}"/>
              </a:ext>
            </a:extLst>
          </p:cNvPr>
          <p:cNvSpPr txBox="1"/>
          <p:nvPr/>
        </p:nvSpPr>
        <p:spPr>
          <a:xfrm>
            <a:off x="315311" y="5585751"/>
            <a:ext cx="4845270" cy="646331"/>
          </a:xfrm>
          <a:prstGeom prst="rect">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p:spPr>
        <p:txBody>
          <a:bodyPr wrap="square" rtlCol="0">
            <a:spAutoFit/>
          </a:bodyPr>
          <a:lstStyle/>
          <a:p>
            <a:r>
              <a:rPr lang="en-US" dirty="0"/>
              <a:t>Assumes Interest and Inflation Rates are Constant</a:t>
            </a:r>
          </a:p>
          <a:p>
            <a:r>
              <a:rPr lang="en-US" dirty="0"/>
              <a:t>How does this change the answer if they aren’t?</a:t>
            </a:r>
          </a:p>
        </p:txBody>
      </p:sp>
    </p:spTree>
    <p:extLst>
      <p:ext uri="{BB962C8B-B14F-4D97-AF65-F5344CB8AC3E}">
        <p14:creationId xmlns:p14="http://schemas.microsoft.com/office/powerpoint/2010/main" val="29391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5234346-27B5-4C06-BB32-F513907C1C5F}"/>
              </a:ext>
            </a:extLst>
          </p:cNvPr>
          <p:cNvSpPr>
            <a:spLocks noGrp="1"/>
          </p:cNvSpPr>
          <p:nvPr>
            <p:ph type="title"/>
          </p:nvPr>
        </p:nvSpPr>
        <p:spPr/>
        <p:txBody>
          <a:bodyPr/>
          <a:lstStyle/>
          <a:p>
            <a:r>
              <a:rPr lang="en-US" dirty="0"/>
              <a:t>S&amp;P Since 1960</a:t>
            </a:r>
          </a:p>
        </p:txBody>
      </p:sp>
      <p:sp>
        <p:nvSpPr>
          <p:cNvPr id="4" name="Slide Number Placeholder 3">
            <a:extLst>
              <a:ext uri="{FF2B5EF4-FFF2-40B4-BE49-F238E27FC236}">
                <a16:creationId xmlns:a16="http://schemas.microsoft.com/office/drawing/2014/main" id="{7D27C5F7-38D4-491C-A3DD-7E15C3A44736}"/>
              </a:ext>
            </a:extLst>
          </p:cNvPr>
          <p:cNvSpPr>
            <a:spLocks noGrp="1"/>
          </p:cNvSpPr>
          <p:nvPr>
            <p:ph type="sldNum" sz="quarter" idx="12"/>
          </p:nvPr>
        </p:nvSpPr>
        <p:spPr/>
        <p:txBody>
          <a:bodyPr/>
          <a:lstStyle/>
          <a:p>
            <a:fld id="{6D22F896-40B5-4ADD-8801-0D06FADFA095}" type="slidenum">
              <a:rPr lang="en-US" smtClean="0"/>
              <a:t>7</a:t>
            </a:fld>
            <a:endParaRPr lang="en-US" dirty="0"/>
          </a:p>
        </p:txBody>
      </p:sp>
      <p:sp>
        <p:nvSpPr>
          <p:cNvPr id="2" name="TextBox 1">
            <a:extLst>
              <a:ext uri="{FF2B5EF4-FFF2-40B4-BE49-F238E27FC236}">
                <a16:creationId xmlns:a16="http://schemas.microsoft.com/office/drawing/2014/main" id="{9E33FBD9-AA4D-411F-BDDD-49366958D5D9}"/>
              </a:ext>
            </a:extLst>
          </p:cNvPr>
          <p:cNvSpPr txBox="1"/>
          <p:nvPr/>
        </p:nvSpPr>
        <p:spPr>
          <a:xfrm>
            <a:off x="1723697" y="1009930"/>
            <a:ext cx="6022427" cy="646331"/>
          </a:xfrm>
          <a:prstGeom prst="rect">
            <a:avLst/>
          </a:prstGeom>
          <a:noFill/>
        </p:spPr>
        <p:txBody>
          <a:bodyPr wrap="square" rtlCol="0">
            <a:spAutoFit/>
          </a:bodyPr>
          <a:lstStyle/>
          <a:p>
            <a:pPr algn="ctr"/>
            <a:r>
              <a:rPr lang="en-US" dirty="0"/>
              <a:t>7%-10% compound growth rate depending on time interval</a:t>
            </a:r>
          </a:p>
          <a:p>
            <a:pPr algn="ctr"/>
            <a:r>
              <a:rPr lang="en-US" dirty="0"/>
              <a:t>Some time intervals the growth rate was negative</a:t>
            </a:r>
          </a:p>
        </p:txBody>
      </p:sp>
      <p:pic>
        <p:nvPicPr>
          <p:cNvPr id="8" name="Picture 7">
            <a:extLst>
              <a:ext uri="{FF2B5EF4-FFF2-40B4-BE49-F238E27FC236}">
                <a16:creationId xmlns:a16="http://schemas.microsoft.com/office/drawing/2014/main" id="{C75F5A5D-C422-46EE-B716-C730662C9DBA}"/>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56168" y="1711199"/>
            <a:ext cx="8631663" cy="4453755"/>
          </a:xfrm>
          <a:prstGeom prst="rect">
            <a:avLst/>
          </a:prstGeom>
          <a:noFill/>
          <a:ln>
            <a:noFill/>
          </a:ln>
        </p:spPr>
      </p:pic>
    </p:spTree>
    <p:extLst>
      <p:ext uri="{BB962C8B-B14F-4D97-AF65-F5344CB8AC3E}">
        <p14:creationId xmlns:p14="http://schemas.microsoft.com/office/powerpoint/2010/main" val="3632301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5234346-27B5-4C06-BB32-F513907C1C5F}"/>
              </a:ext>
            </a:extLst>
          </p:cNvPr>
          <p:cNvSpPr>
            <a:spLocks noGrp="1"/>
          </p:cNvSpPr>
          <p:nvPr>
            <p:ph type="title"/>
          </p:nvPr>
        </p:nvSpPr>
        <p:spPr/>
        <p:txBody>
          <a:bodyPr/>
          <a:lstStyle/>
          <a:p>
            <a:r>
              <a:rPr lang="en-US" dirty="0"/>
              <a:t>Volatility of Stock Market Since 1960</a:t>
            </a:r>
          </a:p>
        </p:txBody>
      </p:sp>
      <p:sp>
        <p:nvSpPr>
          <p:cNvPr id="4" name="Slide Number Placeholder 3">
            <a:extLst>
              <a:ext uri="{FF2B5EF4-FFF2-40B4-BE49-F238E27FC236}">
                <a16:creationId xmlns:a16="http://schemas.microsoft.com/office/drawing/2014/main" id="{7D27C5F7-38D4-491C-A3DD-7E15C3A44736}"/>
              </a:ext>
            </a:extLst>
          </p:cNvPr>
          <p:cNvSpPr>
            <a:spLocks noGrp="1"/>
          </p:cNvSpPr>
          <p:nvPr>
            <p:ph type="sldNum" sz="quarter" idx="12"/>
          </p:nvPr>
        </p:nvSpPr>
        <p:spPr/>
        <p:txBody>
          <a:bodyPr/>
          <a:lstStyle/>
          <a:p>
            <a:fld id="{6D22F896-40B5-4ADD-8801-0D06FADFA095}" type="slidenum">
              <a:rPr lang="en-US" smtClean="0"/>
              <a:t>8</a:t>
            </a:fld>
            <a:endParaRPr lang="en-US" dirty="0"/>
          </a:p>
        </p:txBody>
      </p:sp>
      <p:pic>
        <p:nvPicPr>
          <p:cNvPr id="7" name="Picture 6">
            <a:extLst>
              <a:ext uri="{FF2B5EF4-FFF2-40B4-BE49-F238E27FC236}">
                <a16:creationId xmlns:a16="http://schemas.microsoft.com/office/drawing/2014/main" id="{811945F7-0CAC-41D3-ABA7-A4DED0FB502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00961" y="1692165"/>
            <a:ext cx="8818277" cy="4351283"/>
          </a:xfrm>
          <a:prstGeom prst="rect">
            <a:avLst/>
          </a:prstGeom>
          <a:noFill/>
          <a:ln>
            <a:noFill/>
          </a:ln>
        </p:spPr>
      </p:pic>
      <p:sp>
        <p:nvSpPr>
          <p:cNvPr id="2" name="TextBox 1">
            <a:extLst>
              <a:ext uri="{FF2B5EF4-FFF2-40B4-BE49-F238E27FC236}">
                <a16:creationId xmlns:a16="http://schemas.microsoft.com/office/drawing/2014/main" id="{9E33FBD9-AA4D-411F-BDDD-49366958D5D9}"/>
              </a:ext>
            </a:extLst>
          </p:cNvPr>
          <p:cNvSpPr txBox="1"/>
          <p:nvPr/>
        </p:nvSpPr>
        <p:spPr>
          <a:xfrm>
            <a:off x="2337895" y="1009930"/>
            <a:ext cx="4120055" cy="369332"/>
          </a:xfrm>
          <a:prstGeom prst="rect">
            <a:avLst/>
          </a:prstGeom>
          <a:noFill/>
        </p:spPr>
        <p:txBody>
          <a:bodyPr wrap="square" rtlCol="0">
            <a:spAutoFit/>
          </a:bodyPr>
          <a:lstStyle/>
          <a:p>
            <a:pPr algn="ctr"/>
            <a:r>
              <a:rPr lang="en-US" dirty="0"/>
              <a:t>S&amp;P Yield is Negative 27% of the time</a:t>
            </a:r>
          </a:p>
        </p:txBody>
      </p:sp>
    </p:spTree>
    <p:extLst>
      <p:ext uri="{BB962C8B-B14F-4D97-AF65-F5344CB8AC3E}">
        <p14:creationId xmlns:p14="http://schemas.microsoft.com/office/powerpoint/2010/main" val="500195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5234346-27B5-4C06-BB32-F513907C1C5F}"/>
              </a:ext>
            </a:extLst>
          </p:cNvPr>
          <p:cNvSpPr>
            <a:spLocks noGrp="1"/>
          </p:cNvSpPr>
          <p:nvPr>
            <p:ph type="title"/>
          </p:nvPr>
        </p:nvSpPr>
        <p:spPr/>
        <p:txBody>
          <a:bodyPr/>
          <a:lstStyle/>
          <a:p>
            <a:r>
              <a:rPr lang="en-US" dirty="0"/>
              <a:t>Inflation Volatility Since 1960</a:t>
            </a:r>
          </a:p>
        </p:txBody>
      </p:sp>
      <p:sp>
        <p:nvSpPr>
          <p:cNvPr id="4" name="Slide Number Placeholder 3">
            <a:extLst>
              <a:ext uri="{FF2B5EF4-FFF2-40B4-BE49-F238E27FC236}">
                <a16:creationId xmlns:a16="http://schemas.microsoft.com/office/drawing/2014/main" id="{7D27C5F7-38D4-491C-A3DD-7E15C3A44736}"/>
              </a:ext>
            </a:extLst>
          </p:cNvPr>
          <p:cNvSpPr>
            <a:spLocks noGrp="1"/>
          </p:cNvSpPr>
          <p:nvPr>
            <p:ph type="sldNum" sz="quarter" idx="12"/>
          </p:nvPr>
        </p:nvSpPr>
        <p:spPr/>
        <p:txBody>
          <a:bodyPr/>
          <a:lstStyle/>
          <a:p>
            <a:fld id="{6D22F896-40B5-4ADD-8801-0D06FADFA095}" type="slidenum">
              <a:rPr lang="en-US" smtClean="0"/>
              <a:t>9</a:t>
            </a:fld>
            <a:endParaRPr lang="en-US" dirty="0"/>
          </a:p>
        </p:txBody>
      </p:sp>
      <p:pic>
        <p:nvPicPr>
          <p:cNvPr id="8" name="Picture 7">
            <a:extLst>
              <a:ext uri="{FF2B5EF4-FFF2-40B4-BE49-F238E27FC236}">
                <a16:creationId xmlns:a16="http://schemas.microsoft.com/office/drawing/2014/main" id="{3F2EEF17-0C27-413E-9957-A672B5223C8A}"/>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36331" y="1294141"/>
            <a:ext cx="8168101" cy="5092048"/>
          </a:xfrm>
          <a:prstGeom prst="rect">
            <a:avLst/>
          </a:prstGeom>
          <a:noFill/>
          <a:ln>
            <a:noFill/>
          </a:ln>
        </p:spPr>
      </p:pic>
    </p:spTree>
    <p:extLst>
      <p:ext uri="{BB962C8B-B14F-4D97-AF65-F5344CB8AC3E}">
        <p14:creationId xmlns:p14="http://schemas.microsoft.com/office/powerpoint/2010/main" val="12681305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4"/>
        </a:lnRef>
        <a:fillRef idx="2">
          <a:schemeClr val="accent4"/>
        </a:fillRef>
        <a:effectRef idx="1">
          <a:schemeClr val="accent4"/>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TM02900771[[fn=Slice]]</Template>
  <TotalTime>44990</TotalTime>
  <Words>1563</Words>
  <Application>Microsoft Office PowerPoint</Application>
  <PresentationFormat>On-screen Show (4:3)</PresentationFormat>
  <Paragraphs>184</Paragraphs>
  <Slides>20</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Calibri Light</vt:lpstr>
      <vt:lpstr>Cambria Math</vt:lpstr>
      <vt:lpstr>Times New Roman</vt:lpstr>
      <vt:lpstr>Office Theme</vt:lpstr>
      <vt:lpstr>Worksheet</vt:lpstr>
      <vt:lpstr>LONG TERM FINANCIAL ASSURANCE TRUST FUNDING MATH</vt:lpstr>
      <vt:lpstr>PowerPoint Presentation</vt:lpstr>
      <vt:lpstr>LONG TERM TRUST FUNDING LOGIC  Financial Assurance For Long Term Items Like Water Treatment and Site Maintenance  Not short term reclamation</vt:lpstr>
      <vt:lpstr>TERMINOLOGY</vt:lpstr>
      <vt:lpstr>SHORT ANSWER</vt:lpstr>
      <vt:lpstr>NPV of ANNUITY</vt:lpstr>
      <vt:lpstr>S&amp;P Since 1960</vt:lpstr>
      <vt:lpstr>Volatility of Stock Market Since 1960</vt:lpstr>
      <vt:lpstr>Inflation Volatility Since 1960</vt:lpstr>
      <vt:lpstr>S&amp;P Annual Change Since 1960</vt:lpstr>
      <vt:lpstr>Normal Probability Distribution</vt:lpstr>
      <vt:lpstr>S&amp;P Normal Probability Distribution</vt:lpstr>
      <vt:lpstr>Expected Trust Fund Yield It Loses 31% of the time but gains 69% of the time</vt:lpstr>
      <vt:lpstr>Yield and Volatility It Loses 31% of the time but gains 69% of the time</vt:lpstr>
      <vt:lpstr>Excel Spread Sheet Setup </vt:lpstr>
      <vt:lpstr>PowerPoint Presentation</vt:lpstr>
      <vt:lpstr>Random Snapshot of Monte Carlo Simulation Trust Becomes Insolvent in Year 47</vt:lpstr>
      <vt:lpstr>Probability of Trust Remaining Solvent </vt:lpstr>
      <vt:lpstr>OTHER CONSIDERATIONS </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TRUST FUNDING LOGIC</dc:title>
  <dc:creator>Donald Sutton</dc:creator>
  <cp:lastModifiedBy>Kevin Wolter</cp:lastModifiedBy>
  <cp:revision>154</cp:revision>
  <cp:lastPrinted>2019-06-03T20:40:49Z</cp:lastPrinted>
  <dcterms:created xsi:type="dcterms:W3CDTF">2019-02-25T01:07:20Z</dcterms:created>
  <dcterms:modified xsi:type="dcterms:W3CDTF">2019-06-17T18:06:04Z</dcterms:modified>
</cp:coreProperties>
</file>