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drawings/drawing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577" r:id="rId2"/>
    <p:sldId id="535" r:id="rId3"/>
    <p:sldId id="593" r:id="rId4"/>
    <p:sldId id="567" r:id="rId5"/>
    <p:sldId id="528" r:id="rId6"/>
    <p:sldId id="579" r:id="rId7"/>
    <p:sldId id="542" r:id="rId8"/>
    <p:sldId id="543" r:id="rId9"/>
    <p:sldId id="580" r:id="rId10"/>
    <p:sldId id="585" r:id="rId11"/>
    <p:sldId id="499" r:id="rId12"/>
    <p:sldId id="574" r:id="rId13"/>
    <p:sldId id="533" r:id="rId14"/>
    <p:sldId id="490" r:id="rId15"/>
    <p:sldId id="559" r:id="rId16"/>
    <p:sldId id="560" r:id="rId17"/>
    <p:sldId id="573" r:id="rId18"/>
    <p:sldId id="553" r:id="rId19"/>
    <p:sldId id="563" r:id="rId20"/>
    <p:sldId id="564" r:id="rId21"/>
    <p:sldId id="583" r:id="rId22"/>
    <p:sldId id="586" r:id="rId23"/>
    <p:sldId id="587" r:id="rId24"/>
    <p:sldId id="504" r:id="rId25"/>
    <p:sldId id="590" r:id="rId26"/>
    <p:sldId id="485" r:id="rId27"/>
    <p:sldId id="550" r:id="rId28"/>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2813" indent="1588"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0013" indent="1588"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7213" indent="1588"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66FF"/>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316" autoAdjust="0"/>
  </p:normalViewPr>
  <p:slideViewPr>
    <p:cSldViewPr>
      <p:cViewPr varScale="1">
        <p:scale>
          <a:sx n="104" d="100"/>
          <a:sy n="104" d="100"/>
        </p:scale>
        <p:origin x="171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5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nbpower.com\dfs\Users42\NBC37\FIREROAD\lime%20pump%20mw%20trends\2018%20trends\Graphs%202018%20.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nbc37\Desktop\May%20work\Presentation\Acidity%20graphs%20for%20second%20row%20of%20wells.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F:\2016-2017%20project\residual%20acidity%20graphs%20MW%2016S%2017D%2017S%2026SD%2027S.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nbc37\Desktop\May%20work\Presentation\Acidity%20graphs%20for%20second%20row%20of%20wells.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file:///\\nbpower.com\dfs\Users42\NBC37\FIREROAD\lime%20pump%20mw%20trends\2018%20trends\Graphs%202018%20.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nbpower.com\dfs\Users42\NBC37\FIREROAD\lime%20pump%20mw%20trends\2018%20trends\Graphs%202018%20.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nbpower.com\dfs\Users42\NBC37\FIREROAD\Keith%20Phinney's%20Files\2018%20data\2018%20residual%20acidity%20graphs%20MW%2016S%2017D%2017S%2026SD%2027S%2020%202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bpower.com\dfs\users42\NBC37\FIREROAD\Keith%20Phinney's%20Files\2018%20data\Acidity%20graphs%20for%20fourth%20row%20of%20well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2016-2017%20project\residual%20acidity%20graphs%20MW%2016S%2017D%2017S%2026SD%2027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nbc37\Desktop\May%20work\Presentation\Acidity%20graphs%20for%20fourth%20row%20of%20well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nbpower.com\dfs\Users42\NBC37\FIREROAD\Keith%20Phinney's%20Files\2018%20data\residual%20acidity%20graphs%20sample%2042%20adn%20OSB.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nbpower.com\dfs\Users42\NBC37\FIREROAD\Keith%20Phinney's%20Files\2018%20data\residual%20acidity%20graphs%20sample%2042%20adn%20OSB.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en-US"/>
              <a:t>Trend in Lime Demand (tonnes)</a:t>
            </a:r>
          </a:p>
        </c:rich>
      </c:tx>
      <c:overlay val="0"/>
    </c:title>
    <c:autoTitleDeleted val="0"/>
    <c:plotArea>
      <c:layout/>
      <c:lineChart>
        <c:grouping val="standard"/>
        <c:varyColors val="0"/>
        <c:ser>
          <c:idx val="0"/>
          <c:order val="0"/>
          <c:tx>
            <c:strRef>
              <c:f>complete!$B$5</c:f>
              <c:strCache>
                <c:ptCount val="1"/>
                <c:pt idx="0">
                  <c:v>Lime (tonnes)</c:v>
                </c:pt>
              </c:strCache>
            </c:strRef>
          </c:tx>
          <c:spPr>
            <a:ln>
              <a:noFill/>
            </a:ln>
          </c:spPr>
          <c:marker>
            <c:symbol val="diamond"/>
            <c:size val="12"/>
            <c:spPr>
              <a:ln>
                <a:noFill/>
              </a:ln>
            </c:spPr>
          </c:marker>
          <c:trendline>
            <c:spPr>
              <a:ln>
                <a:solidFill>
                  <a:schemeClr val="tx1">
                    <a:lumMod val="50000"/>
                  </a:schemeClr>
                </a:solidFill>
              </a:ln>
            </c:spPr>
            <c:trendlineType val="exp"/>
            <c:dispRSqr val="0"/>
            <c:dispEq val="0"/>
          </c:trendline>
          <c:cat>
            <c:numRef>
              <c:f>complete!$A$6:$A$45</c:f>
              <c:numCache>
                <c:formatCode>General</c:formatCode>
                <c:ptCount val="40"/>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c:v>
                </c:pt>
                <c:pt idx="33">
                  <c:v>2025</c:v>
                </c:pt>
                <c:pt idx="34">
                  <c:v>2026</c:v>
                </c:pt>
                <c:pt idx="35">
                  <c:v>2027</c:v>
                </c:pt>
                <c:pt idx="36">
                  <c:v>2027</c:v>
                </c:pt>
                <c:pt idx="37">
                  <c:v>2028</c:v>
                </c:pt>
                <c:pt idx="38">
                  <c:v>2029</c:v>
                </c:pt>
                <c:pt idx="39">
                  <c:v>2030</c:v>
                </c:pt>
              </c:numCache>
            </c:numRef>
          </c:cat>
          <c:val>
            <c:numRef>
              <c:f>complete!$B$6:$B$45</c:f>
              <c:numCache>
                <c:formatCode>General</c:formatCode>
                <c:ptCount val="40"/>
                <c:pt idx="0">
                  <c:v>2417</c:v>
                </c:pt>
                <c:pt idx="1">
                  <c:v>2113</c:v>
                </c:pt>
                <c:pt idx="2">
                  <c:v>1785</c:v>
                </c:pt>
                <c:pt idx="3">
                  <c:v>1492</c:v>
                </c:pt>
                <c:pt idx="4">
                  <c:v>1662</c:v>
                </c:pt>
                <c:pt idx="5">
                  <c:v>1009</c:v>
                </c:pt>
                <c:pt idx="6">
                  <c:v>1197</c:v>
                </c:pt>
                <c:pt idx="7">
                  <c:v>700</c:v>
                </c:pt>
                <c:pt idx="8">
                  <c:v>623</c:v>
                </c:pt>
                <c:pt idx="9">
                  <c:v>534</c:v>
                </c:pt>
                <c:pt idx="10">
                  <c:v>736</c:v>
                </c:pt>
                <c:pt idx="11">
                  <c:v>685</c:v>
                </c:pt>
                <c:pt idx="12">
                  <c:v>591</c:v>
                </c:pt>
                <c:pt idx="13">
                  <c:v>620</c:v>
                </c:pt>
                <c:pt idx="14">
                  <c:v>671</c:v>
                </c:pt>
                <c:pt idx="15">
                  <c:v>406</c:v>
                </c:pt>
                <c:pt idx="16">
                  <c:v>628</c:v>
                </c:pt>
                <c:pt idx="17">
                  <c:v>557</c:v>
                </c:pt>
                <c:pt idx="18">
                  <c:v>370</c:v>
                </c:pt>
                <c:pt idx="19">
                  <c:v>435</c:v>
                </c:pt>
                <c:pt idx="20">
                  <c:v>275</c:v>
                </c:pt>
                <c:pt idx="21">
                  <c:v>347</c:v>
                </c:pt>
                <c:pt idx="22">
                  <c:v>418</c:v>
                </c:pt>
                <c:pt idx="23">
                  <c:v>240</c:v>
                </c:pt>
                <c:pt idx="24">
                  <c:v>185</c:v>
                </c:pt>
                <c:pt idx="25" formatCode="0">
                  <c:v>179.6</c:v>
                </c:pt>
                <c:pt idx="26" formatCode="0">
                  <c:v>281</c:v>
                </c:pt>
              </c:numCache>
            </c:numRef>
          </c:val>
          <c:smooth val="0"/>
          <c:extLst>
            <c:ext xmlns:c16="http://schemas.microsoft.com/office/drawing/2014/chart" uri="{C3380CC4-5D6E-409C-BE32-E72D297353CC}">
              <c16:uniqueId val="{00000001-5701-40BA-9542-AB3D735D79B1}"/>
            </c:ext>
          </c:extLst>
        </c:ser>
        <c:dLbls>
          <c:showLegendKey val="0"/>
          <c:showVal val="0"/>
          <c:showCatName val="0"/>
          <c:showSerName val="0"/>
          <c:showPercent val="0"/>
          <c:showBubbleSize val="0"/>
        </c:dLbls>
        <c:marker val="1"/>
        <c:smooth val="0"/>
        <c:axId val="27021312"/>
        <c:axId val="27022848"/>
      </c:lineChart>
      <c:catAx>
        <c:axId val="27021312"/>
        <c:scaling>
          <c:orientation val="minMax"/>
        </c:scaling>
        <c:delete val="0"/>
        <c:axPos val="b"/>
        <c:title>
          <c:tx>
            <c:rich>
              <a:bodyPr/>
              <a:lstStyle/>
              <a:p>
                <a:pPr>
                  <a:defRPr sz="1800"/>
                </a:pPr>
                <a:r>
                  <a:rPr lang="en-US" sz="1800"/>
                  <a:t>Year</a:t>
                </a:r>
              </a:p>
            </c:rich>
          </c:tx>
          <c:overlay val="0"/>
        </c:title>
        <c:numFmt formatCode="General" sourceLinked="1"/>
        <c:majorTickMark val="in"/>
        <c:minorTickMark val="none"/>
        <c:tickLblPos val="nextTo"/>
        <c:spPr>
          <a:ln>
            <a:solidFill>
              <a:srgbClr val="000000"/>
            </a:solidFill>
          </a:ln>
        </c:spPr>
        <c:crossAx val="27022848"/>
        <c:crosses val="autoZero"/>
        <c:auto val="1"/>
        <c:lblAlgn val="ctr"/>
        <c:lblOffset val="100"/>
        <c:tickLblSkip val="5"/>
        <c:noMultiLvlLbl val="0"/>
      </c:catAx>
      <c:valAx>
        <c:axId val="27022848"/>
        <c:scaling>
          <c:orientation val="minMax"/>
          <c:max val="2500"/>
        </c:scaling>
        <c:delete val="0"/>
        <c:axPos val="l"/>
        <c:majorGridlines>
          <c:spPr>
            <a:ln>
              <a:solidFill>
                <a:srgbClr val="000000"/>
              </a:solidFill>
            </a:ln>
          </c:spPr>
        </c:majorGridlines>
        <c:title>
          <c:tx>
            <c:rich>
              <a:bodyPr rot="-5400000" vert="horz"/>
              <a:lstStyle/>
              <a:p>
                <a:pPr>
                  <a:defRPr sz="1800"/>
                </a:pPr>
                <a:r>
                  <a:rPr lang="en-US" sz="1800"/>
                  <a:t>Tonnes of Lime Consumed</a:t>
                </a:r>
              </a:p>
            </c:rich>
          </c:tx>
          <c:overlay val="0"/>
        </c:title>
        <c:numFmt formatCode="General" sourceLinked="1"/>
        <c:majorTickMark val="out"/>
        <c:minorTickMark val="cross"/>
        <c:tickLblPos val="nextTo"/>
        <c:crossAx val="27021312"/>
        <c:crossesAt val="1"/>
        <c:crossBetween val="between"/>
        <c:minorUnit val="500"/>
      </c:valAx>
      <c:spPr>
        <a:solidFill>
          <a:srgbClr val="DADADA"/>
        </a:solidFill>
        <a:ln w="9525" cap="flat" cmpd="sng" algn="ctr">
          <a:solidFill>
            <a:srgbClr val="000000"/>
          </a:solidFill>
          <a:prstDash val="solid"/>
        </a:ln>
        <a:effectLst>
          <a:outerShdw blurRad="40000" dist="20000" dir="5400000" rotWithShape="0">
            <a:srgbClr val="000000">
              <a:alpha val="38000"/>
            </a:srgbClr>
          </a:outerShdw>
        </a:effectLst>
      </c:spPr>
    </c:plotArea>
    <c:legend>
      <c:legendPos val="r"/>
      <c:layout>
        <c:manualLayout>
          <c:xMode val="edge"/>
          <c:yMode val="edge"/>
          <c:x val="0.66012656032777539"/>
          <c:y val="0.33934886902599526"/>
          <c:w val="0.26969800107573338"/>
          <c:h val="0.15127820857522473"/>
        </c:manualLayout>
      </c:layout>
      <c:overlay val="1"/>
    </c:legend>
    <c:plotVisOnly val="1"/>
    <c:dispBlanksAs val="gap"/>
    <c:showDLblsOverMax val="0"/>
  </c:chart>
  <c:spPr>
    <a:solidFill>
      <a:srgbClr val="FFFFFF"/>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sz="1600">
          <a:solidFill>
            <a:schemeClr val="dk1"/>
          </a:solidFill>
          <a:latin typeface="+mn-lt"/>
          <a:ea typeface="+mn-ea"/>
          <a:cs typeface="+mn-cs"/>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en-US"/>
              <a:t>Surface Sample 42</a:t>
            </a:r>
          </a:p>
        </c:rich>
      </c:tx>
      <c:overlay val="1"/>
    </c:title>
    <c:autoTitleDeleted val="0"/>
    <c:plotArea>
      <c:layout>
        <c:manualLayout>
          <c:layoutTarget val="inner"/>
          <c:xMode val="edge"/>
          <c:yMode val="edge"/>
          <c:x val="0.10063317200028894"/>
          <c:y val="3.2258064516129031E-2"/>
          <c:w val="0.76646030484721517"/>
          <c:h val="0.69258149182965023"/>
        </c:manualLayout>
      </c:layout>
      <c:barChart>
        <c:barDir val="col"/>
        <c:grouping val="clustered"/>
        <c:varyColors val="0"/>
        <c:ser>
          <c:idx val="3"/>
          <c:order val="0"/>
          <c:tx>
            <c:strRef>
              <c:f>Sheet1!$E$160</c:f>
              <c:strCache>
                <c:ptCount val="1"/>
                <c:pt idx="0">
                  <c:v>pH</c:v>
                </c:pt>
              </c:strCache>
            </c:strRef>
          </c:tx>
          <c:spPr>
            <a:solidFill>
              <a:schemeClr val="accent1"/>
            </a:solidFill>
            <a:ln w="3175" cmpd="sng">
              <a:solidFill>
                <a:srgbClr val="000000"/>
              </a:solidFill>
            </a:ln>
          </c:spPr>
          <c:invertIfNegative val="0"/>
          <c:cat>
            <c:numRef>
              <c:f>Sheet1!$A$161:$A$178</c:f>
              <c:numCache>
                <c:formatCode>mmm\-yy</c:formatCode>
                <c:ptCount val="18"/>
                <c:pt idx="0">
                  <c:v>43391</c:v>
                </c:pt>
                <c:pt idx="1">
                  <c:v>43282</c:v>
                </c:pt>
                <c:pt idx="2">
                  <c:v>43191</c:v>
                </c:pt>
                <c:pt idx="3">
                  <c:v>43101</c:v>
                </c:pt>
                <c:pt idx="4">
                  <c:v>43009</c:v>
                </c:pt>
                <c:pt idx="5">
                  <c:v>42917</c:v>
                </c:pt>
                <c:pt idx="6">
                  <c:v>42826</c:v>
                </c:pt>
                <c:pt idx="7">
                  <c:v>42736</c:v>
                </c:pt>
                <c:pt idx="8">
                  <c:v>42644</c:v>
                </c:pt>
                <c:pt idx="9">
                  <c:v>42552</c:v>
                </c:pt>
                <c:pt idx="10">
                  <c:v>42461</c:v>
                </c:pt>
                <c:pt idx="11">
                  <c:v>42278</c:v>
                </c:pt>
                <c:pt idx="12">
                  <c:v>42186</c:v>
                </c:pt>
                <c:pt idx="13">
                  <c:v>42095</c:v>
                </c:pt>
                <c:pt idx="14">
                  <c:v>42010</c:v>
                </c:pt>
                <c:pt idx="15">
                  <c:v>41913</c:v>
                </c:pt>
                <c:pt idx="16">
                  <c:v>41852</c:v>
                </c:pt>
                <c:pt idx="17">
                  <c:v>41821</c:v>
                </c:pt>
              </c:numCache>
            </c:numRef>
          </c:cat>
          <c:val>
            <c:numRef>
              <c:f>Sheet1!$E$161:$E$178</c:f>
              <c:numCache>
                <c:formatCode>General</c:formatCode>
                <c:ptCount val="18"/>
                <c:pt idx="0">
                  <c:v>3.8</c:v>
                </c:pt>
                <c:pt idx="1">
                  <c:v>3.9</c:v>
                </c:pt>
                <c:pt idx="2">
                  <c:v>3.9</c:v>
                </c:pt>
                <c:pt idx="3">
                  <c:v>4</c:v>
                </c:pt>
                <c:pt idx="4">
                  <c:v>3.9</c:v>
                </c:pt>
                <c:pt idx="5">
                  <c:v>3.9</c:v>
                </c:pt>
                <c:pt idx="6">
                  <c:v>4</c:v>
                </c:pt>
                <c:pt idx="7">
                  <c:v>3.56</c:v>
                </c:pt>
                <c:pt idx="8">
                  <c:v>3.9</c:v>
                </c:pt>
                <c:pt idx="9">
                  <c:v>4</c:v>
                </c:pt>
                <c:pt idx="10">
                  <c:v>4</c:v>
                </c:pt>
                <c:pt idx="11">
                  <c:v>4</c:v>
                </c:pt>
                <c:pt idx="12">
                  <c:v>3.9</c:v>
                </c:pt>
                <c:pt idx="13">
                  <c:v>4</c:v>
                </c:pt>
                <c:pt idx="14">
                  <c:v>4</c:v>
                </c:pt>
                <c:pt idx="15">
                  <c:v>4</c:v>
                </c:pt>
                <c:pt idx="17">
                  <c:v>3.9</c:v>
                </c:pt>
              </c:numCache>
            </c:numRef>
          </c:val>
          <c:extLst>
            <c:ext xmlns:c16="http://schemas.microsoft.com/office/drawing/2014/chart" uri="{C3380CC4-5D6E-409C-BE32-E72D297353CC}">
              <c16:uniqueId val="{00000000-8439-4E9F-A6D1-04B3828DB774}"/>
            </c:ext>
          </c:extLst>
        </c:ser>
        <c:dLbls>
          <c:showLegendKey val="0"/>
          <c:showVal val="0"/>
          <c:showCatName val="0"/>
          <c:showSerName val="0"/>
          <c:showPercent val="0"/>
          <c:showBubbleSize val="0"/>
        </c:dLbls>
        <c:gapWidth val="0"/>
        <c:axId val="28090752"/>
        <c:axId val="28076288"/>
      </c:barChart>
      <c:lineChart>
        <c:grouping val="standard"/>
        <c:varyColors val="0"/>
        <c:ser>
          <c:idx val="5"/>
          <c:order val="1"/>
          <c:tx>
            <c:strRef>
              <c:f>Sheet1!$G$160</c:f>
              <c:strCache>
                <c:ptCount val="1"/>
                <c:pt idx="0">
                  <c:v>Al</c:v>
                </c:pt>
              </c:strCache>
            </c:strRef>
          </c:tx>
          <c:spPr>
            <a:ln w="38100">
              <a:solidFill>
                <a:srgbClr val="AAB2FD"/>
              </a:solidFill>
            </a:ln>
          </c:spPr>
          <c:marker>
            <c:spPr>
              <a:solidFill>
                <a:schemeClr val="accent3"/>
              </a:solidFill>
              <a:ln w="38100">
                <a:solidFill>
                  <a:srgbClr val="AAB2FD"/>
                </a:solidFill>
              </a:ln>
            </c:spPr>
          </c:marker>
          <c:cat>
            <c:numRef>
              <c:f>Sheet1!$A$161:$A$178</c:f>
              <c:numCache>
                <c:formatCode>mmm\-yy</c:formatCode>
                <c:ptCount val="18"/>
                <c:pt idx="0">
                  <c:v>43391</c:v>
                </c:pt>
                <c:pt idx="1">
                  <c:v>43282</c:v>
                </c:pt>
                <c:pt idx="2">
                  <c:v>43191</c:v>
                </c:pt>
                <c:pt idx="3">
                  <c:v>43101</c:v>
                </c:pt>
                <c:pt idx="4">
                  <c:v>43009</c:v>
                </c:pt>
                <c:pt idx="5">
                  <c:v>42917</c:v>
                </c:pt>
                <c:pt idx="6">
                  <c:v>42826</c:v>
                </c:pt>
                <c:pt idx="7">
                  <c:v>42736</c:v>
                </c:pt>
                <c:pt idx="8">
                  <c:v>42644</c:v>
                </c:pt>
                <c:pt idx="9">
                  <c:v>42552</c:v>
                </c:pt>
                <c:pt idx="10">
                  <c:v>42461</c:v>
                </c:pt>
                <c:pt idx="11">
                  <c:v>42278</c:v>
                </c:pt>
                <c:pt idx="12">
                  <c:v>42186</c:v>
                </c:pt>
                <c:pt idx="13">
                  <c:v>42095</c:v>
                </c:pt>
                <c:pt idx="14">
                  <c:v>42010</c:v>
                </c:pt>
                <c:pt idx="15">
                  <c:v>41913</c:v>
                </c:pt>
                <c:pt idx="16">
                  <c:v>41852</c:v>
                </c:pt>
                <c:pt idx="17">
                  <c:v>41821</c:v>
                </c:pt>
              </c:numCache>
            </c:numRef>
          </c:cat>
          <c:val>
            <c:numRef>
              <c:f>Sheet1!$G$161:$G$178</c:f>
              <c:numCache>
                <c:formatCode>General</c:formatCode>
                <c:ptCount val="18"/>
                <c:pt idx="0">
                  <c:v>27.2</c:v>
                </c:pt>
                <c:pt idx="1">
                  <c:v>26</c:v>
                </c:pt>
                <c:pt idx="2">
                  <c:v>24.6</c:v>
                </c:pt>
                <c:pt idx="3">
                  <c:v>24.2</c:v>
                </c:pt>
                <c:pt idx="4">
                  <c:v>24.2</c:v>
                </c:pt>
                <c:pt idx="5">
                  <c:v>27.6</c:v>
                </c:pt>
                <c:pt idx="6">
                  <c:v>24.9</c:v>
                </c:pt>
                <c:pt idx="7">
                  <c:v>23.2</c:v>
                </c:pt>
                <c:pt idx="8">
                  <c:v>25.4</c:v>
                </c:pt>
                <c:pt idx="9">
                  <c:v>24.8</c:v>
                </c:pt>
                <c:pt idx="10">
                  <c:v>25.5</c:v>
                </c:pt>
                <c:pt idx="11">
                  <c:v>22.3</c:v>
                </c:pt>
                <c:pt idx="12">
                  <c:v>28.4</c:v>
                </c:pt>
                <c:pt idx="13">
                  <c:v>13.7</c:v>
                </c:pt>
                <c:pt idx="14">
                  <c:v>30.9</c:v>
                </c:pt>
                <c:pt idx="15">
                  <c:v>29.6</c:v>
                </c:pt>
                <c:pt idx="17">
                  <c:v>34</c:v>
                </c:pt>
              </c:numCache>
            </c:numRef>
          </c:val>
          <c:smooth val="0"/>
          <c:extLst>
            <c:ext xmlns:c16="http://schemas.microsoft.com/office/drawing/2014/chart" uri="{C3380CC4-5D6E-409C-BE32-E72D297353CC}">
              <c16:uniqueId val="{00000001-8439-4E9F-A6D1-04B3828DB774}"/>
            </c:ext>
          </c:extLst>
        </c:ser>
        <c:ser>
          <c:idx val="0"/>
          <c:order val="2"/>
          <c:tx>
            <c:strRef>
              <c:f>Sheet1!$F$160</c:f>
              <c:strCache>
                <c:ptCount val="1"/>
                <c:pt idx="0">
                  <c:v>Fe</c:v>
                </c:pt>
              </c:strCache>
            </c:strRef>
          </c:tx>
          <c:spPr>
            <a:ln w="38100">
              <a:solidFill>
                <a:srgbClr val="D49FFF"/>
              </a:solidFill>
            </a:ln>
          </c:spPr>
          <c:marker>
            <c:spPr>
              <a:solidFill>
                <a:schemeClr val="accent2"/>
              </a:solidFill>
              <a:ln w="38100">
                <a:solidFill>
                  <a:srgbClr val="D49FFF"/>
                </a:solidFill>
              </a:ln>
            </c:spPr>
          </c:marker>
          <c:val>
            <c:numRef>
              <c:f>Sheet1!$F$161:$F$178</c:f>
              <c:numCache>
                <c:formatCode>General</c:formatCode>
                <c:ptCount val="18"/>
                <c:pt idx="0">
                  <c:v>1.33</c:v>
                </c:pt>
                <c:pt idx="1">
                  <c:v>1.08</c:v>
                </c:pt>
                <c:pt idx="2">
                  <c:v>1.18</c:v>
                </c:pt>
                <c:pt idx="3">
                  <c:v>1.34</c:v>
                </c:pt>
                <c:pt idx="4">
                  <c:v>1.9</c:v>
                </c:pt>
                <c:pt idx="5">
                  <c:v>1.47</c:v>
                </c:pt>
                <c:pt idx="6">
                  <c:v>1.37</c:v>
                </c:pt>
                <c:pt idx="7">
                  <c:v>0.56000000000000005</c:v>
                </c:pt>
                <c:pt idx="8">
                  <c:v>1.99</c:v>
                </c:pt>
                <c:pt idx="9">
                  <c:v>1.5</c:v>
                </c:pt>
                <c:pt idx="10">
                  <c:v>0.85</c:v>
                </c:pt>
                <c:pt idx="11">
                  <c:v>1.52</c:v>
                </c:pt>
                <c:pt idx="12">
                  <c:v>0.52</c:v>
                </c:pt>
                <c:pt idx="13">
                  <c:v>0.84</c:v>
                </c:pt>
                <c:pt idx="14">
                  <c:v>0.7</c:v>
                </c:pt>
                <c:pt idx="15">
                  <c:v>0.85</c:v>
                </c:pt>
                <c:pt idx="17">
                  <c:v>0.59</c:v>
                </c:pt>
              </c:numCache>
            </c:numRef>
          </c:val>
          <c:smooth val="0"/>
          <c:extLst>
            <c:ext xmlns:c16="http://schemas.microsoft.com/office/drawing/2014/chart" uri="{C3380CC4-5D6E-409C-BE32-E72D297353CC}">
              <c16:uniqueId val="{00000002-8439-4E9F-A6D1-04B3828DB774}"/>
            </c:ext>
          </c:extLst>
        </c:ser>
        <c:dLbls>
          <c:showLegendKey val="0"/>
          <c:showVal val="0"/>
          <c:showCatName val="0"/>
          <c:showSerName val="0"/>
          <c:showPercent val="0"/>
          <c:showBubbleSize val="0"/>
        </c:dLbls>
        <c:marker val="1"/>
        <c:smooth val="0"/>
        <c:axId val="28063616"/>
        <c:axId val="28074368"/>
      </c:lineChart>
      <c:dateAx>
        <c:axId val="28063616"/>
        <c:scaling>
          <c:orientation val="minMax"/>
        </c:scaling>
        <c:delete val="0"/>
        <c:axPos val="b"/>
        <c:title>
          <c:tx>
            <c:rich>
              <a:bodyPr/>
              <a:lstStyle/>
              <a:p>
                <a:pPr>
                  <a:defRPr/>
                </a:pPr>
                <a:r>
                  <a:rPr lang="en-US" sz="1800" dirty="0"/>
                  <a:t>Year</a:t>
                </a:r>
              </a:p>
            </c:rich>
          </c:tx>
          <c:overlay val="0"/>
        </c:title>
        <c:numFmt formatCode="mmm\-yy" sourceLinked="1"/>
        <c:majorTickMark val="in"/>
        <c:minorTickMark val="none"/>
        <c:tickLblPos val="nextTo"/>
        <c:spPr>
          <a:ln>
            <a:solidFill>
              <a:srgbClr val="000000"/>
            </a:solidFill>
          </a:ln>
        </c:spPr>
        <c:txPr>
          <a:bodyPr/>
          <a:lstStyle/>
          <a:p>
            <a:pPr>
              <a:defRPr sz="1800"/>
            </a:pPr>
            <a:endParaRPr lang="en-US"/>
          </a:p>
        </c:txPr>
        <c:crossAx val="28074368"/>
        <c:crosses val="autoZero"/>
        <c:auto val="1"/>
        <c:lblOffset val="100"/>
        <c:baseTimeUnit val="months"/>
      </c:dateAx>
      <c:valAx>
        <c:axId val="28074368"/>
        <c:scaling>
          <c:orientation val="minMax"/>
        </c:scaling>
        <c:delete val="0"/>
        <c:axPos val="l"/>
        <c:majorGridlines>
          <c:spPr>
            <a:ln>
              <a:solidFill>
                <a:schemeClr val="bg2"/>
              </a:solidFill>
            </a:ln>
          </c:spPr>
        </c:majorGridlines>
        <c:title>
          <c:tx>
            <c:rich>
              <a:bodyPr rot="-5400000" vert="horz"/>
              <a:lstStyle/>
              <a:p>
                <a:pPr>
                  <a:defRPr sz="1800"/>
                </a:pPr>
                <a:r>
                  <a:rPr lang="en-US" sz="1800" dirty="0"/>
                  <a:t>Metal (mg/l)</a:t>
                </a:r>
              </a:p>
            </c:rich>
          </c:tx>
          <c:overlay val="0"/>
        </c:title>
        <c:numFmt formatCode="General" sourceLinked="1"/>
        <c:majorTickMark val="out"/>
        <c:minorTickMark val="none"/>
        <c:tickLblPos val="nextTo"/>
        <c:txPr>
          <a:bodyPr/>
          <a:lstStyle/>
          <a:p>
            <a:pPr>
              <a:defRPr sz="1800"/>
            </a:pPr>
            <a:endParaRPr lang="en-US"/>
          </a:p>
        </c:txPr>
        <c:crossAx val="28063616"/>
        <c:crosses val="autoZero"/>
        <c:crossBetween val="between"/>
      </c:valAx>
      <c:valAx>
        <c:axId val="28076288"/>
        <c:scaling>
          <c:orientation val="minMax"/>
          <c:max val="7"/>
          <c:min val="3"/>
        </c:scaling>
        <c:delete val="0"/>
        <c:axPos val="r"/>
        <c:title>
          <c:tx>
            <c:rich>
              <a:bodyPr rot="-5400000" vert="horz"/>
              <a:lstStyle/>
              <a:p>
                <a:pPr>
                  <a:defRPr/>
                </a:pPr>
                <a:r>
                  <a:rPr lang="en-US" sz="1800" dirty="0"/>
                  <a:t>pH</a:t>
                </a:r>
              </a:p>
            </c:rich>
          </c:tx>
          <c:layout>
            <c:manualLayout>
              <c:xMode val="edge"/>
              <c:yMode val="edge"/>
              <c:x val="0.93485203111079007"/>
              <c:y val="0.33821268309203284"/>
            </c:manualLayout>
          </c:layout>
          <c:overlay val="0"/>
        </c:title>
        <c:numFmt formatCode="General" sourceLinked="1"/>
        <c:majorTickMark val="out"/>
        <c:minorTickMark val="none"/>
        <c:tickLblPos val="nextTo"/>
        <c:txPr>
          <a:bodyPr/>
          <a:lstStyle/>
          <a:p>
            <a:pPr>
              <a:defRPr sz="1800"/>
            </a:pPr>
            <a:endParaRPr lang="en-US"/>
          </a:p>
        </c:txPr>
        <c:crossAx val="28090752"/>
        <c:crosses val="max"/>
        <c:crossBetween val="between"/>
      </c:valAx>
      <c:dateAx>
        <c:axId val="28090752"/>
        <c:scaling>
          <c:orientation val="minMax"/>
        </c:scaling>
        <c:delete val="1"/>
        <c:axPos val="b"/>
        <c:numFmt formatCode="mmm\-yy" sourceLinked="1"/>
        <c:majorTickMark val="out"/>
        <c:minorTickMark val="none"/>
        <c:tickLblPos val="nextTo"/>
        <c:crossAx val="28076288"/>
        <c:crosses val="autoZero"/>
        <c:auto val="1"/>
        <c:lblOffset val="100"/>
        <c:baseTimeUnit val="months"/>
      </c:dateAx>
      <c:spPr>
        <a:solidFill>
          <a:schemeClr val="accent4"/>
        </a:solidFill>
        <a:ln w="3175">
          <a:solidFill>
            <a:srgbClr val="000000"/>
          </a:solidFill>
        </a:ln>
      </c:spPr>
    </c:plotArea>
    <c:legend>
      <c:legendPos val="r"/>
      <c:layout>
        <c:manualLayout>
          <c:xMode val="edge"/>
          <c:yMode val="edge"/>
          <c:x val="0.89110091743119269"/>
          <c:y val="0.70847769028871388"/>
          <c:w val="9.8195718654434244E-2"/>
          <c:h val="0.22820569807806276"/>
        </c:manualLayout>
      </c:layout>
      <c:overlay val="0"/>
      <c:txPr>
        <a:bodyPr/>
        <a:lstStyle/>
        <a:p>
          <a:pPr>
            <a:defRPr sz="1600"/>
          </a:pPr>
          <a:endParaRPr lang="en-US"/>
        </a:p>
      </c:txPr>
    </c:legend>
    <c:plotVisOnly val="1"/>
    <c:dispBlanksAs val="gap"/>
    <c:showDLblsOverMax val="0"/>
  </c:chart>
  <c:spPr>
    <a:solidFill>
      <a:schemeClr val="tx1"/>
    </a:solidFill>
  </c:spPr>
  <c:txPr>
    <a:bodyPr/>
    <a:lstStyle/>
    <a:p>
      <a:pPr>
        <a:defRPr>
          <a:solidFill>
            <a:schemeClr val="bg2"/>
          </a:solidFil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en-US"/>
              <a:t>MW17D</a:t>
            </a:r>
          </a:p>
        </c:rich>
      </c:tx>
      <c:overlay val="1"/>
    </c:title>
    <c:autoTitleDeleted val="0"/>
    <c:plotArea>
      <c:layout>
        <c:manualLayout>
          <c:layoutTarget val="inner"/>
          <c:xMode val="edge"/>
          <c:yMode val="edge"/>
          <c:x val="0.13241185927263829"/>
          <c:y val="5.5799996103733811E-2"/>
          <c:w val="0.72988173287054892"/>
          <c:h val="0.64832496341235035"/>
        </c:manualLayout>
      </c:layout>
      <c:barChart>
        <c:barDir val="col"/>
        <c:grouping val="clustered"/>
        <c:varyColors val="0"/>
        <c:ser>
          <c:idx val="2"/>
          <c:order val="2"/>
          <c:tx>
            <c:strRef>
              <c:f>Sheet1!$D$96</c:f>
              <c:strCache>
                <c:ptCount val="1"/>
                <c:pt idx="0">
                  <c:v>MW 17D % acid removed</c:v>
                </c:pt>
              </c:strCache>
            </c:strRef>
          </c:tx>
          <c:spPr>
            <a:ln>
              <a:solidFill>
                <a:schemeClr val="bg1">
                  <a:lumMod val="75000"/>
                </a:schemeClr>
              </a:solidFill>
            </a:ln>
          </c:spPr>
          <c:invertIfNegative val="0"/>
          <c:cat>
            <c:strRef>
              <c:f>Sheet1!$A$97:$A$111</c:f>
              <c:strCache>
                <c:ptCount val="15"/>
                <c:pt idx="0">
                  <c:v>1988</c:v>
                </c:pt>
                <c:pt idx="1">
                  <c:v>1990</c:v>
                </c:pt>
                <c:pt idx="2">
                  <c:v>1993</c:v>
                </c:pt>
                <c:pt idx="3">
                  <c:v>1994</c:v>
                </c:pt>
                <c:pt idx="4">
                  <c:v>1996</c:v>
                </c:pt>
                <c:pt idx="5">
                  <c:v>1998</c:v>
                </c:pt>
                <c:pt idx="6">
                  <c:v>2000</c:v>
                </c:pt>
                <c:pt idx="7">
                  <c:v>2004</c:v>
                </c:pt>
                <c:pt idx="8">
                  <c:v>2006</c:v>
                </c:pt>
                <c:pt idx="9">
                  <c:v>2007</c:v>
                </c:pt>
                <c:pt idx="10">
                  <c:v>2010</c:v>
                </c:pt>
                <c:pt idx="11">
                  <c:v>2012</c:v>
                </c:pt>
                <c:pt idx="12">
                  <c:v>2014</c:v>
                </c:pt>
                <c:pt idx="13">
                  <c:v>2016</c:v>
                </c:pt>
                <c:pt idx="14">
                  <c:v>2018</c:v>
                </c:pt>
              </c:strCache>
            </c:strRef>
          </c:cat>
          <c:val>
            <c:numRef>
              <c:f>Sheet1!$D$97:$D$111</c:f>
              <c:numCache>
                <c:formatCode>General</c:formatCode>
                <c:ptCount val="15"/>
                <c:pt idx="0">
                  <c:v>27</c:v>
                </c:pt>
                <c:pt idx="1">
                  <c:v>24</c:v>
                </c:pt>
                <c:pt idx="2">
                  <c:v>36</c:v>
                </c:pt>
                <c:pt idx="3">
                  <c:v>15</c:v>
                </c:pt>
                <c:pt idx="4">
                  <c:v>31</c:v>
                </c:pt>
                <c:pt idx="5">
                  <c:v>7</c:v>
                </c:pt>
                <c:pt idx="6">
                  <c:v>35</c:v>
                </c:pt>
                <c:pt idx="7">
                  <c:v>30</c:v>
                </c:pt>
                <c:pt idx="8">
                  <c:v>21</c:v>
                </c:pt>
                <c:pt idx="10">
                  <c:v>41</c:v>
                </c:pt>
                <c:pt idx="11">
                  <c:v>38</c:v>
                </c:pt>
                <c:pt idx="12">
                  <c:v>51</c:v>
                </c:pt>
                <c:pt idx="13">
                  <c:v>59</c:v>
                </c:pt>
                <c:pt idx="14">
                  <c:v>59</c:v>
                </c:pt>
              </c:numCache>
            </c:numRef>
          </c:val>
          <c:extLst>
            <c:ext xmlns:c16="http://schemas.microsoft.com/office/drawing/2014/chart" uri="{C3380CC4-5D6E-409C-BE32-E72D297353CC}">
              <c16:uniqueId val="{00000000-3945-4B78-A4EE-21045B1BAADD}"/>
            </c:ext>
          </c:extLst>
        </c:ser>
        <c:dLbls>
          <c:showLegendKey val="0"/>
          <c:showVal val="0"/>
          <c:showCatName val="0"/>
          <c:showSerName val="0"/>
          <c:showPercent val="0"/>
          <c:showBubbleSize val="0"/>
        </c:dLbls>
        <c:gapWidth val="150"/>
        <c:axId val="27859584"/>
        <c:axId val="27857664"/>
      </c:barChart>
      <c:lineChart>
        <c:grouping val="standard"/>
        <c:varyColors val="0"/>
        <c:ser>
          <c:idx val="0"/>
          <c:order val="0"/>
          <c:tx>
            <c:strRef>
              <c:f>Sheet1!$B$96</c:f>
              <c:strCache>
                <c:ptCount val="1"/>
                <c:pt idx="0">
                  <c:v>Initial Generated Acidity (mg/l)</c:v>
                </c:pt>
              </c:strCache>
            </c:strRef>
          </c:tx>
          <c:spPr>
            <a:ln w="38100"/>
          </c:spPr>
          <c:marker>
            <c:symbol val="diamond"/>
            <c:size val="5"/>
            <c:spPr>
              <a:ln w="38100"/>
            </c:spPr>
          </c:marker>
          <c:cat>
            <c:strRef>
              <c:f>Sheet1!$A$97:$A$111</c:f>
              <c:strCache>
                <c:ptCount val="15"/>
                <c:pt idx="0">
                  <c:v>1988</c:v>
                </c:pt>
                <c:pt idx="1">
                  <c:v>1990</c:v>
                </c:pt>
                <c:pt idx="2">
                  <c:v>1993</c:v>
                </c:pt>
                <c:pt idx="3">
                  <c:v>1994</c:v>
                </c:pt>
                <c:pt idx="4">
                  <c:v>1996</c:v>
                </c:pt>
                <c:pt idx="5">
                  <c:v>1998</c:v>
                </c:pt>
                <c:pt idx="6">
                  <c:v>2000</c:v>
                </c:pt>
                <c:pt idx="7">
                  <c:v>2004</c:v>
                </c:pt>
                <c:pt idx="8">
                  <c:v>2006</c:v>
                </c:pt>
                <c:pt idx="9">
                  <c:v>2007</c:v>
                </c:pt>
                <c:pt idx="10">
                  <c:v>2010</c:v>
                </c:pt>
                <c:pt idx="11">
                  <c:v>2012</c:v>
                </c:pt>
                <c:pt idx="12">
                  <c:v>2014</c:v>
                </c:pt>
                <c:pt idx="13">
                  <c:v>2016</c:v>
                </c:pt>
                <c:pt idx="14">
                  <c:v>2018</c:v>
                </c:pt>
              </c:strCache>
            </c:strRef>
          </c:cat>
          <c:val>
            <c:numRef>
              <c:f>Sheet1!$B$97:$B$111</c:f>
              <c:numCache>
                <c:formatCode>General</c:formatCode>
                <c:ptCount val="15"/>
                <c:pt idx="0">
                  <c:v>6448</c:v>
                </c:pt>
                <c:pt idx="1">
                  <c:v>8440</c:v>
                </c:pt>
                <c:pt idx="2">
                  <c:v>2146</c:v>
                </c:pt>
                <c:pt idx="3">
                  <c:v>4792</c:v>
                </c:pt>
                <c:pt idx="4">
                  <c:v>1906</c:v>
                </c:pt>
                <c:pt idx="5">
                  <c:v>1146</c:v>
                </c:pt>
                <c:pt idx="6">
                  <c:v>1896</c:v>
                </c:pt>
                <c:pt idx="7">
                  <c:v>3125</c:v>
                </c:pt>
                <c:pt idx="8">
                  <c:v>3229</c:v>
                </c:pt>
                <c:pt idx="10">
                  <c:v>1688</c:v>
                </c:pt>
                <c:pt idx="11">
                  <c:v>1698</c:v>
                </c:pt>
                <c:pt idx="12">
                  <c:v>1145</c:v>
                </c:pt>
                <c:pt idx="13">
                  <c:v>906</c:v>
                </c:pt>
                <c:pt idx="14">
                  <c:v>1094</c:v>
                </c:pt>
              </c:numCache>
            </c:numRef>
          </c:val>
          <c:smooth val="0"/>
          <c:extLst>
            <c:ext xmlns:c16="http://schemas.microsoft.com/office/drawing/2014/chart" uri="{C3380CC4-5D6E-409C-BE32-E72D297353CC}">
              <c16:uniqueId val="{00000001-3945-4B78-A4EE-21045B1BAADD}"/>
            </c:ext>
          </c:extLst>
        </c:ser>
        <c:ser>
          <c:idx val="1"/>
          <c:order val="1"/>
          <c:tx>
            <c:strRef>
              <c:f>Sheet1!$C$96</c:f>
              <c:strCache>
                <c:ptCount val="1"/>
                <c:pt idx="0">
                  <c:v>residual acidty (mg/l)</c:v>
                </c:pt>
              </c:strCache>
            </c:strRef>
          </c:tx>
          <c:spPr>
            <a:ln w="57150"/>
          </c:spPr>
          <c:marker>
            <c:symbol val="square"/>
            <c:size val="5"/>
            <c:spPr>
              <a:ln w="57150"/>
            </c:spPr>
          </c:marker>
          <c:cat>
            <c:strRef>
              <c:f>Sheet1!$A$97:$A$111</c:f>
              <c:strCache>
                <c:ptCount val="15"/>
                <c:pt idx="0">
                  <c:v>1988</c:v>
                </c:pt>
                <c:pt idx="1">
                  <c:v>1990</c:v>
                </c:pt>
                <c:pt idx="2">
                  <c:v>1993</c:v>
                </c:pt>
                <c:pt idx="3">
                  <c:v>1994</c:v>
                </c:pt>
                <c:pt idx="4">
                  <c:v>1996</c:v>
                </c:pt>
                <c:pt idx="5">
                  <c:v>1998</c:v>
                </c:pt>
                <c:pt idx="6">
                  <c:v>2000</c:v>
                </c:pt>
                <c:pt idx="7">
                  <c:v>2004</c:v>
                </c:pt>
                <c:pt idx="8">
                  <c:v>2006</c:v>
                </c:pt>
                <c:pt idx="9">
                  <c:v>2007</c:v>
                </c:pt>
                <c:pt idx="10">
                  <c:v>2010</c:v>
                </c:pt>
                <c:pt idx="11">
                  <c:v>2012</c:v>
                </c:pt>
                <c:pt idx="12">
                  <c:v>2014</c:v>
                </c:pt>
                <c:pt idx="13">
                  <c:v>2016</c:v>
                </c:pt>
                <c:pt idx="14">
                  <c:v>2018</c:v>
                </c:pt>
              </c:strCache>
            </c:strRef>
          </c:cat>
          <c:val>
            <c:numRef>
              <c:f>Sheet1!$C$97:$C$111</c:f>
              <c:numCache>
                <c:formatCode>General</c:formatCode>
                <c:ptCount val="15"/>
                <c:pt idx="0">
                  <c:v>4722</c:v>
                </c:pt>
                <c:pt idx="1">
                  <c:v>6384</c:v>
                </c:pt>
                <c:pt idx="2">
                  <c:v>1378</c:v>
                </c:pt>
                <c:pt idx="3">
                  <c:v>4004</c:v>
                </c:pt>
                <c:pt idx="4">
                  <c:v>1307</c:v>
                </c:pt>
                <c:pt idx="5">
                  <c:v>1065</c:v>
                </c:pt>
                <c:pt idx="6">
                  <c:v>1235</c:v>
                </c:pt>
                <c:pt idx="7">
                  <c:v>2190</c:v>
                </c:pt>
                <c:pt idx="8">
                  <c:v>2563</c:v>
                </c:pt>
                <c:pt idx="10">
                  <c:v>992</c:v>
                </c:pt>
                <c:pt idx="11">
                  <c:v>1059</c:v>
                </c:pt>
                <c:pt idx="12">
                  <c:v>566</c:v>
                </c:pt>
                <c:pt idx="13">
                  <c:v>371</c:v>
                </c:pt>
                <c:pt idx="14">
                  <c:v>454</c:v>
                </c:pt>
              </c:numCache>
            </c:numRef>
          </c:val>
          <c:smooth val="0"/>
          <c:extLst>
            <c:ext xmlns:c16="http://schemas.microsoft.com/office/drawing/2014/chart" uri="{C3380CC4-5D6E-409C-BE32-E72D297353CC}">
              <c16:uniqueId val="{00000002-3945-4B78-A4EE-21045B1BAADD}"/>
            </c:ext>
          </c:extLst>
        </c:ser>
        <c:dLbls>
          <c:showLegendKey val="0"/>
          <c:showVal val="0"/>
          <c:showCatName val="0"/>
          <c:showSerName val="0"/>
          <c:showPercent val="0"/>
          <c:showBubbleSize val="0"/>
        </c:dLbls>
        <c:marker val="1"/>
        <c:smooth val="0"/>
        <c:axId val="27775360"/>
        <c:axId val="27777664"/>
      </c:lineChart>
      <c:catAx>
        <c:axId val="27775360"/>
        <c:scaling>
          <c:orientation val="minMax"/>
        </c:scaling>
        <c:delete val="0"/>
        <c:axPos val="b"/>
        <c:title>
          <c:tx>
            <c:rich>
              <a:bodyPr/>
              <a:lstStyle/>
              <a:p>
                <a:pPr>
                  <a:defRPr sz="1800"/>
                </a:pPr>
                <a:r>
                  <a:rPr lang="en-US" sz="1800" dirty="0"/>
                  <a:t>Year</a:t>
                </a:r>
              </a:p>
            </c:rich>
          </c:tx>
          <c:overlay val="0"/>
        </c:title>
        <c:numFmt formatCode="General" sourceLinked="0"/>
        <c:majorTickMark val="in"/>
        <c:minorTickMark val="none"/>
        <c:tickLblPos val="nextTo"/>
        <c:spPr>
          <a:ln>
            <a:solidFill>
              <a:srgbClr val="000000"/>
            </a:solidFill>
          </a:ln>
        </c:spPr>
        <c:txPr>
          <a:bodyPr/>
          <a:lstStyle/>
          <a:p>
            <a:pPr>
              <a:defRPr sz="1800"/>
            </a:pPr>
            <a:endParaRPr lang="en-US"/>
          </a:p>
        </c:txPr>
        <c:crossAx val="27777664"/>
        <c:crosses val="autoZero"/>
        <c:auto val="1"/>
        <c:lblAlgn val="ctr"/>
        <c:lblOffset val="100"/>
        <c:tickLblSkip val="4"/>
        <c:noMultiLvlLbl val="0"/>
      </c:catAx>
      <c:valAx>
        <c:axId val="27777664"/>
        <c:scaling>
          <c:orientation val="minMax"/>
          <c:max val="9000"/>
        </c:scaling>
        <c:delete val="0"/>
        <c:axPos val="l"/>
        <c:majorGridlines>
          <c:spPr>
            <a:ln>
              <a:solidFill>
                <a:srgbClr val="000000">
                  <a:lumMod val="50000"/>
                  <a:lumOff val="50000"/>
                </a:srgbClr>
              </a:solidFill>
            </a:ln>
          </c:spPr>
        </c:majorGridlines>
        <c:title>
          <c:tx>
            <c:rich>
              <a:bodyPr rot="-5400000" vert="horz"/>
              <a:lstStyle/>
              <a:p>
                <a:pPr>
                  <a:defRPr sz="1800" b="1"/>
                </a:pPr>
                <a:r>
                  <a:rPr lang="en-US" sz="1800" b="1" dirty="0"/>
                  <a:t>Acidity</a:t>
                </a:r>
                <a:r>
                  <a:rPr lang="en-US" sz="1800" b="1" baseline="0" dirty="0"/>
                  <a:t> (mg/l)</a:t>
                </a:r>
                <a:endParaRPr lang="en-US" sz="1800" b="1" dirty="0"/>
              </a:p>
            </c:rich>
          </c:tx>
          <c:layout>
            <c:manualLayout>
              <c:xMode val="edge"/>
              <c:yMode val="edge"/>
              <c:x val="4.8937566291982031E-3"/>
              <c:y val="0.30123449020170023"/>
            </c:manualLayout>
          </c:layout>
          <c:overlay val="0"/>
        </c:title>
        <c:numFmt formatCode="General" sourceLinked="1"/>
        <c:majorTickMark val="out"/>
        <c:minorTickMark val="none"/>
        <c:tickLblPos val="nextTo"/>
        <c:txPr>
          <a:bodyPr/>
          <a:lstStyle/>
          <a:p>
            <a:pPr>
              <a:defRPr sz="1800"/>
            </a:pPr>
            <a:endParaRPr lang="en-US"/>
          </a:p>
        </c:txPr>
        <c:crossAx val="27775360"/>
        <c:crosses val="autoZero"/>
        <c:crossBetween val="between"/>
        <c:majorUnit val="1000"/>
      </c:valAx>
      <c:valAx>
        <c:axId val="27857664"/>
        <c:scaling>
          <c:orientation val="minMax"/>
          <c:max val="100"/>
        </c:scaling>
        <c:delete val="0"/>
        <c:axPos val="r"/>
        <c:title>
          <c:tx>
            <c:rich>
              <a:bodyPr rot="-5400000" vert="horz"/>
              <a:lstStyle/>
              <a:p>
                <a:pPr>
                  <a:defRPr/>
                </a:pPr>
                <a:r>
                  <a:rPr lang="en-US" sz="1800" dirty="0"/>
                  <a:t>Percent removed</a:t>
                </a:r>
              </a:p>
            </c:rich>
          </c:tx>
          <c:layout>
            <c:manualLayout>
              <c:xMode val="edge"/>
              <c:yMode val="edge"/>
              <c:x val="0.92447722740599736"/>
              <c:y val="0.34379322420303537"/>
            </c:manualLayout>
          </c:layout>
          <c:overlay val="0"/>
        </c:title>
        <c:numFmt formatCode="General" sourceLinked="1"/>
        <c:majorTickMark val="out"/>
        <c:minorTickMark val="none"/>
        <c:tickLblPos val="nextTo"/>
        <c:txPr>
          <a:bodyPr/>
          <a:lstStyle/>
          <a:p>
            <a:pPr>
              <a:defRPr sz="1800"/>
            </a:pPr>
            <a:endParaRPr lang="en-US"/>
          </a:p>
        </c:txPr>
        <c:crossAx val="27859584"/>
        <c:crosses val="max"/>
        <c:crossBetween val="between"/>
        <c:majorUnit val="10"/>
      </c:valAx>
      <c:catAx>
        <c:axId val="27859584"/>
        <c:scaling>
          <c:orientation val="minMax"/>
        </c:scaling>
        <c:delete val="1"/>
        <c:axPos val="b"/>
        <c:numFmt formatCode="General" sourceLinked="1"/>
        <c:majorTickMark val="out"/>
        <c:minorTickMark val="none"/>
        <c:tickLblPos val="nextTo"/>
        <c:crossAx val="27857664"/>
        <c:crosses val="autoZero"/>
        <c:auto val="1"/>
        <c:lblAlgn val="ctr"/>
        <c:lblOffset val="100"/>
        <c:noMultiLvlLbl val="0"/>
      </c:catAx>
      <c:spPr>
        <a:solidFill>
          <a:schemeClr val="accent4"/>
        </a:solidFill>
        <a:ln w="25400" cap="flat" cmpd="sng" algn="ctr">
          <a:solidFill>
            <a:schemeClr val="bg2">
              <a:lumMod val="50000"/>
              <a:lumOff val="50000"/>
            </a:schemeClr>
          </a:solidFill>
          <a:prstDash val="solid"/>
        </a:ln>
        <a:effectLst/>
      </c:spPr>
    </c:plotArea>
    <c:legend>
      <c:legendPos val="r"/>
      <c:layout>
        <c:manualLayout>
          <c:xMode val="edge"/>
          <c:yMode val="edge"/>
          <c:x val="7.8015456920200402E-3"/>
          <c:y val="0.88384663077905457"/>
          <c:w val="0.95748565214434866"/>
          <c:h val="0.11532840957996236"/>
        </c:manualLayout>
      </c:layout>
      <c:overlay val="0"/>
      <c:txPr>
        <a:bodyPr/>
        <a:lstStyle/>
        <a:p>
          <a:pPr>
            <a:defRPr sz="1600"/>
          </a:pPr>
          <a:endParaRPr lang="en-US"/>
        </a:p>
      </c:txPr>
    </c:legend>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solidFill>
                  <a:schemeClr val="bg2"/>
                </a:solidFill>
              </a:defRPr>
            </a:pPr>
            <a:r>
              <a:rPr lang="en-US" dirty="0">
                <a:solidFill>
                  <a:schemeClr val="bg2"/>
                </a:solidFill>
              </a:rPr>
              <a:t>Mine Water Well 17D</a:t>
            </a:r>
          </a:p>
        </c:rich>
      </c:tx>
      <c:layout>
        <c:manualLayout>
          <c:xMode val="edge"/>
          <c:yMode val="edge"/>
          <c:x val="0.43592794928794815"/>
          <c:y val="4.4043778359684843E-2"/>
        </c:manualLayout>
      </c:layout>
      <c:overlay val="1"/>
    </c:title>
    <c:autoTitleDeleted val="0"/>
    <c:plotArea>
      <c:layout/>
      <c:barChart>
        <c:barDir val="col"/>
        <c:grouping val="clustered"/>
        <c:varyColors val="0"/>
        <c:ser>
          <c:idx val="4"/>
          <c:order val="0"/>
          <c:tx>
            <c:strRef>
              <c:f>Sheet1!$E$113</c:f>
              <c:strCache>
                <c:ptCount val="1"/>
                <c:pt idx="0">
                  <c:v>pH</c:v>
                </c:pt>
              </c:strCache>
            </c:strRef>
          </c:tx>
          <c:spPr>
            <a:ln>
              <a:solidFill>
                <a:srgbClr val="000000"/>
              </a:solidFill>
            </a:ln>
          </c:spPr>
          <c:invertIfNegative val="0"/>
          <c:cat>
            <c:strRef>
              <c:f>Sheet1!$A$114:$A$130</c:f>
              <c:strCache>
                <c:ptCount val="17"/>
                <c:pt idx="0">
                  <c:v>1988</c:v>
                </c:pt>
                <c:pt idx="1">
                  <c:v>1990</c:v>
                </c:pt>
                <c:pt idx="2">
                  <c:v>1993</c:v>
                </c:pt>
                <c:pt idx="3">
                  <c:v>1994</c:v>
                </c:pt>
                <c:pt idx="4">
                  <c:v>1996</c:v>
                </c:pt>
                <c:pt idx="5">
                  <c:v>1998</c:v>
                </c:pt>
                <c:pt idx="6">
                  <c:v>2000</c:v>
                </c:pt>
                <c:pt idx="7">
                  <c:v>2004</c:v>
                </c:pt>
                <c:pt idx="8">
                  <c:v>2006</c:v>
                </c:pt>
                <c:pt idx="9">
                  <c:v>2007</c:v>
                </c:pt>
                <c:pt idx="10">
                  <c:v>2008</c:v>
                </c:pt>
                <c:pt idx="11">
                  <c:v>2009</c:v>
                </c:pt>
                <c:pt idx="12">
                  <c:v>2010</c:v>
                </c:pt>
                <c:pt idx="13">
                  <c:v>2012</c:v>
                </c:pt>
                <c:pt idx="14">
                  <c:v>2014</c:v>
                </c:pt>
                <c:pt idx="15">
                  <c:v>2016</c:v>
                </c:pt>
                <c:pt idx="16">
                  <c:v>2018</c:v>
                </c:pt>
              </c:strCache>
            </c:strRef>
          </c:cat>
          <c:val>
            <c:numRef>
              <c:f>Sheet1!$E$114:$E$130</c:f>
              <c:numCache>
                <c:formatCode>General</c:formatCode>
                <c:ptCount val="17"/>
                <c:pt idx="0">
                  <c:v>3.1</c:v>
                </c:pt>
                <c:pt idx="1">
                  <c:v>3.3</c:v>
                </c:pt>
                <c:pt idx="2">
                  <c:v>3.35</c:v>
                </c:pt>
                <c:pt idx="3">
                  <c:v>3.5</c:v>
                </c:pt>
                <c:pt idx="4">
                  <c:v>3.4</c:v>
                </c:pt>
                <c:pt idx="5">
                  <c:v>4.1500000000000004</c:v>
                </c:pt>
                <c:pt idx="6">
                  <c:v>4.0999999999999996</c:v>
                </c:pt>
                <c:pt idx="7">
                  <c:v>4.0999999999999996</c:v>
                </c:pt>
                <c:pt idx="8">
                  <c:v>2.9</c:v>
                </c:pt>
                <c:pt idx="9">
                  <c:v>2.6</c:v>
                </c:pt>
                <c:pt idx="10">
                  <c:v>3.9</c:v>
                </c:pt>
                <c:pt idx="11">
                  <c:v>4</c:v>
                </c:pt>
                <c:pt idx="12">
                  <c:v>4</c:v>
                </c:pt>
                <c:pt idx="13">
                  <c:v>4.3</c:v>
                </c:pt>
                <c:pt idx="14">
                  <c:v>4</c:v>
                </c:pt>
                <c:pt idx="15">
                  <c:v>4.3</c:v>
                </c:pt>
                <c:pt idx="16">
                  <c:v>4.4000000000000004</c:v>
                </c:pt>
              </c:numCache>
            </c:numRef>
          </c:val>
          <c:extLst>
            <c:ext xmlns:c16="http://schemas.microsoft.com/office/drawing/2014/chart" uri="{C3380CC4-5D6E-409C-BE32-E72D297353CC}">
              <c16:uniqueId val="{00000000-89DF-4884-945D-1EA967600E3F}"/>
            </c:ext>
          </c:extLst>
        </c:ser>
        <c:dLbls>
          <c:showLegendKey val="0"/>
          <c:showVal val="0"/>
          <c:showCatName val="0"/>
          <c:showSerName val="0"/>
          <c:showPercent val="0"/>
          <c:showBubbleSize val="0"/>
        </c:dLbls>
        <c:gapWidth val="150"/>
        <c:axId val="27913600"/>
        <c:axId val="27911680"/>
      </c:barChart>
      <c:lineChart>
        <c:grouping val="standard"/>
        <c:varyColors val="0"/>
        <c:ser>
          <c:idx val="5"/>
          <c:order val="1"/>
          <c:tx>
            <c:strRef>
              <c:f>Sheet1!$F$113</c:f>
              <c:strCache>
                <c:ptCount val="1"/>
                <c:pt idx="0">
                  <c:v>Fe</c:v>
                </c:pt>
              </c:strCache>
            </c:strRef>
          </c:tx>
          <c:spPr>
            <a:ln w="38100"/>
          </c:spPr>
          <c:marker>
            <c:spPr>
              <a:ln w="38100"/>
            </c:spPr>
          </c:marker>
          <c:cat>
            <c:strRef>
              <c:f>Sheet1!$A$114:$A$130</c:f>
              <c:strCache>
                <c:ptCount val="17"/>
                <c:pt idx="0">
                  <c:v>1988</c:v>
                </c:pt>
                <c:pt idx="1">
                  <c:v>1990</c:v>
                </c:pt>
                <c:pt idx="2">
                  <c:v>1993</c:v>
                </c:pt>
                <c:pt idx="3">
                  <c:v>1994</c:v>
                </c:pt>
                <c:pt idx="4">
                  <c:v>1996</c:v>
                </c:pt>
                <c:pt idx="5">
                  <c:v>1998</c:v>
                </c:pt>
                <c:pt idx="6">
                  <c:v>2000</c:v>
                </c:pt>
                <c:pt idx="7">
                  <c:v>2004</c:v>
                </c:pt>
                <c:pt idx="8">
                  <c:v>2006</c:v>
                </c:pt>
                <c:pt idx="9">
                  <c:v>2007</c:v>
                </c:pt>
                <c:pt idx="10">
                  <c:v>2008</c:v>
                </c:pt>
                <c:pt idx="11">
                  <c:v>2009</c:v>
                </c:pt>
                <c:pt idx="12">
                  <c:v>2010</c:v>
                </c:pt>
                <c:pt idx="13">
                  <c:v>2012</c:v>
                </c:pt>
                <c:pt idx="14">
                  <c:v>2014</c:v>
                </c:pt>
                <c:pt idx="15">
                  <c:v>2016</c:v>
                </c:pt>
                <c:pt idx="16">
                  <c:v>2018</c:v>
                </c:pt>
              </c:strCache>
            </c:strRef>
          </c:cat>
          <c:val>
            <c:numRef>
              <c:f>Sheet1!$F$114:$F$130</c:f>
              <c:numCache>
                <c:formatCode>General</c:formatCode>
                <c:ptCount val="17"/>
                <c:pt idx="0">
                  <c:v>682</c:v>
                </c:pt>
                <c:pt idx="1">
                  <c:v>1260</c:v>
                </c:pt>
                <c:pt idx="2">
                  <c:v>317</c:v>
                </c:pt>
                <c:pt idx="3">
                  <c:v>895</c:v>
                </c:pt>
                <c:pt idx="4">
                  <c:v>306</c:v>
                </c:pt>
                <c:pt idx="5">
                  <c:v>281</c:v>
                </c:pt>
                <c:pt idx="6">
                  <c:v>335</c:v>
                </c:pt>
                <c:pt idx="7">
                  <c:v>600</c:v>
                </c:pt>
                <c:pt idx="8">
                  <c:v>708</c:v>
                </c:pt>
                <c:pt idx="9">
                  <c:v>71.400000000000006</c:v>
                </c:pt>
                <c:pt idx="10">
                  <c:v>475</c:v>
                </c:pt>
                <c:pt idx="11">
                  <c:v>445</c:v>
                </c:pt>
                <c:pt idx="12">
                  <c:v>268</c:v>
                </c:pt>
                <c:pt idx="13">
                  <c:v>318</c:v>
                </c:pt>
                <c:pt idx="14">
                  <c:v>143</c:v>
                </c:pt>
                <c:pt idx="15">
                  <c:v>93.2</c:v>
                </c:pt>
                <c:pt idx="16">
                  <c:v>124</c:v>
                </c:pt>
              </c:numCache>
            </c:numRef>
          </c:val>
          <c:smooth val="0"/>
          <c:extLst>
            <c:ext xmlns:c16="http://schemas.microsoft.com/office/drawing/2014/chart" uri="{C3380CC4-5D6E-409C-BE32-E72D297353CC}">
              <c16:uniqueId val="{00000001-89DF-4884-945D-1EA967600E3F}"/>
            </c:ext>
          </c:extLst>
        </c:ser>
        <c:ser>
          <c:idx val="6"/>
          <c:order val="2"/>
          <c:tx>
            <c:strRef>
              <c:f>Sheet1!$G$113</c:f>
              <c:strCache>
                <c:ptCount val="1"/>
                <c:pt idx="0">
                  <c:v>Al</c:v>
                </c:pt>
              </c:strCache>
            </c:strRef>
          </c:tx>
          <c:spPr>
            <a:ln w="38100"/>
          </c:spPr>
          <c:marker>
            <c:spPr>
              <a:ln w="38100"/>
            </c:spPr>
          </c:marker>
          <c:cat>
            <c:strRef>
              <c:f>Sheet1!$A$114:$A$130</c:f>
              <c:strCache>
                <c:ptCount val="17"/>
                <c:pt idx="0">
                  <c:v>1988</c:v>
                </c:pt>
                <c:pt idx="1">
                  <c:v>1990</c:v>
                </c:pt>
                <c:pt idx="2">
                  <c:v>1993</c:v>
                </c:pt>
                <c:pt idx="3">
                  <c:v>1994</c:v>
                </c:pt>
                <c:pt idx="4">
                  <c:v>1996</c:v>
                </c:pt>
                <c:pt idx="5">
                  <c:v>1998</c:v>
                </c:pt>
                <c:pt idx="6">
                  <c:v>2000</c:v>
                </c:pt>
                <c:pt idx="7">
                  <c:v>2004</c:v>
                </c:pt>
                <c:pt idx="8">
                  <c:v>2006</c:v>
                </c:pt>
                <c:pt idx="9">
                  <c:v>2007</c:v>
                </c:pt>
                <c:pt idx="10">
                  <c:v>2008</c:v>
                </c:pt>
                <c:pt idx="11">
                  <c:v>2009</c:v>
                </c:pt>
                <c:pt idx="12">
                  <c:v>2010</c:v>
                </c:pt>
                <c:pt idx="13">
                  <c:v>2012</c:v>
                </c:pt>
                <c:pt idx="14">
                  <c:v>2014</c:v>
                </c:pt>
                <c:pt idx="15">
                  <c:v>2016</c:v>
                </c:pt>
                <c:pt idx="16">
                  <c:v>2018</c:v>
                </c:pt>
              </c:strCache>
            </c:strRef>
          </c:cat>
          <c:val>
            <c:numRef>
              <c:f>Sheet1!$G$114:$G$130</c:f>
              <c:numCache>
                <c:formatCode>General</c:formatCode>
                <c:ptCount val="17"/>
                <c:pt idx="0">
                  <c:v>448</c:v>
                </c:pt>
                <c:pt idx="1">
                  <c:v>470</c:v>
                </c:pt>
                <c:pt idx="2">
                  <c:v>75.5</c:v>
                </c:pt>
                <c:pt idx="3">
                  <c:v>256</c:v>
                </c:pt>
                <c:pt idx="4">
                  <c:v>64.5</c:v>
                </c:pt>
                <c:pt idx="5">
                  <c:v>38</c:v>
                </c:pt>
                <c:pt idx="6">
                  <c:v>43</c:v>
                </c:pt>
                <c:pt idx="7">
                  <c:v>81.7</c:v>
                </c:pt>
                <c:pt idx="8">
                  <c:v>84.4</c:v>
                </c:pt>
                <c:pt idx="9">
                  <c:v>42.6</c:v>
                </c:pt>
                <c:pt idx="10">
                  <c:v>57.2</c:v>
                </c:pt>
                <c:pt idx="11">
                  <c:v>39</c:v>
                </c:pt>
                <c:pt idx="12">
                  <c:v>37.1</c:v>
                </c:pt>
                <c:pt idx="13">
                  <c:v>24.8</c:v>
                </c:pt>
                <c:pt idx="14">
                  <c:v>25.5</c:v>
                </c:pt>
                <c:pt idx="15">
                  <c:v>16.600000000000001</c:v>
                </c:pt>
                <c:pt idx="16">
                  <c:v>16.100000000000001</c:v>
                </c:pt>
              </c:numCache>
            </c:numRef>
          </c:val>
          <c:smooth val="0"/>
          <c:extLst>
            <c:ext xmlns:c16="http://schemas.microsoft.com/office/drawing/2014/chart" uri="{C3380CC4-5D6E-409C-BE32-E72D297353CC}">
              <c16:uniqueId val="{00000002-89DF-4884-945D-1EA967600E3F}"/>
            </c:ext>
          </c:extLst>
        </c:ser>
        <c:dLbls>
          <c:showLegendKey val="0"/>
          <c:showVal val="0"/>
          <c:showCatName val="0"/>
          <c:showSerName val="0"/>
          <c:showPercent val="0"/>
          <c:showBubbleSize val="0"/>
        </c:dLbls>
        <c:marker val="1"/>
        <c:smooth val="0"/>
        <c:axId val="27907200"/>
        <c:axId val="27909504"/>
      </c:lineChart>
      <c:catAx>
        <c:axId val="27907200"/>
        <c:scaling>
          <c:orientation val="minMax"/>
        </c:scaling>
        <c:delete val="0"/>
        <c:axPos val="b"/>
        <c:title>
          <c:tx>
            <c:rich>
              <a:bodyPr/>
              <a:lstStyle/>
              <a:p>
                <a:pPr>
                  <a:defRPr sz="1800">
                    <a:solidFill>
                      <a:schemeClr val="bg2"/>
                    </a:solidFill>
                  </a:defRPr>
                </a:pPr>
                <a:r>
                  <a:rPr lang="en-US" sz="1800" dirty="0">
                    <a:solidFill>
                      <a:schemeClr val="bg2"/>
                    </a:solidFill>
                  </a:rPr>
                  <a:t>Year</a:t>
                </a:r>
              </a:p>
            </c:rich>
          </c:tx>
          <c:overlay val="0"/>
        </c:title>
        <c:numFmt formatCode="General" sourceLinked="0"/>
        <c:majorTickMark val="in"/>
        <c:minorTickMark val="none"/>
        <c:tickLblPos val="nextTo"/>
        <c:spPr>
          <a:ln>
            <a:solidFill>
              <a:srgbClr val="000000"/>
            </a:solidFill>
          </a:ln>
        </c:spPr>
        <c:txPr>
          <a:bodyPr/>
          <a:lstStyle/>
          <a:p>
            <a:pPr>
              <a:defRPr sz="1800">
                <a:solidFill>
                  <a:schemeClr val="bg2"/>
                </a:solidFill>
              </a:defRPr>
            </a:pPr>
            <a:endParaRPr lang="en-US"/>
          </a:p>
        </c:txPr>
        <c:crossAx val="27909504"/>
        <c:crosses val="autoZero"/>
        <c:auto val="1"/>
        <c:lblAlgn val="ctr"/>
        <c:lblOffset val="100"/>
        <c:noMultiLvlLbl val="0"/>
      </c:catAx>
      <c:valAx>
        <c:axId val="27909504"/>
        <c:scaling>
          <c:orientation val="minMax"/>
        </c:scaling>
        <c:delete val="0"/>
        <c:axPos val="l"/>
        <c:majorGridlines>
          <c:spPr>
            <a:ln>
              <a:solidFill>
                <a:schemeClr val="bg2"/>
              </a:solidFill>
            </a:ln>
          </c:spPr>
        </c:majorGridlines>
        <c:title>
          <c:tx>
            <c:rich>
              <a:bodyPr rot="-5400000" vert="horz"/>
              <a:lstStyle/>
              <a:p>
                <a:pPr>
                  <a:defRPr sz="1800">
                    <a:solidFill>
                      <a:schemeClr val="bg2"/>
                    </a:solidFill>
                  </a:defRPr>
                </a:pPr>
                <a:r>
                  <a:rPr lang="en-US" sz="1800" dirty="0">
                    <a:solidFill>
                      <a:schemeClr val="bg2"/>
                    </a:solidFill>
                  </a:rPr>
                  <a:t>Metal concentration (mg/l)</a:t>
                </a:r>
              </a:p>
            </c:rich>
          </c:tx>
          <c:overlay val="0"/>
        </c:title>
        <c:numFmt formatCode="General" sourceLinked="1"/>
        <c:majorTickMark val="out"/>
        <c:minorTickMark val="none"/>
        <c:tickLblPos val="nextTo"/>
        <c:txPr>
          <a:bodyPr/>
          <a:lstStyle/>
          <a:p>
            <a:pPr>
              <a:defRPr sz="1800">
                <a:solidFill>
                  <a:schemeClr val="bg2"/>
                </a:solidFill>
              </a:defRPr>
            </a:pPr>
            <a:endParaRPr lang="en-US"/>
          </a:p>
        </c:txPr>
        <c:crossAx val="27907200"/>
        <c:crosses val="autoZero"/>
        <c:crossBetween val="between"/>
      </c:valAx>
      <c:valAx>
        <c:axId val="27911680"/>
        <c:scaling>
          <c:orientation val="minMax"/>
          <c:max val="8"/>
          <c:min val="2"/>
        </c:scaling>
        <c:delete val="0"/>
        <c:axPos val="r"/>
        <c:title>
          <c:tx>
            <c:rich>
              <a:bodyPr rot="-5400000" vert="horz"/>
              <a:lstStyle/>
              <a:p>
                <a:pPr>
                  <a:defRPr sz="1800"/>
                </a:pPr>
                <a:r>
                  <a:rPr lang="en-US" sz="1800" dirty="0">
                    <a:solidFill>
                      <a:schemeClr val="bg2"/>
                    </a:solidFill>
                  </a:rPr>
                  <a:t>pH</a:t>
                </a:r>
              </a:p>
            </c:rich>
          </c:tx>
          <c:layout>
            <c:manualLayout>
              <c:xMode val="edge"/>
              <c:yMode val="edge"/>
              <c:x val="0.86943150401964686"/>
              <c:y val="0.4494790923897013"/>
            </c:manualLayout>
          </c:layout>
          <c:overlay val="0"/>
        </c:title>
        <c:numFmt formatCode="General" sourceLinked="1"/>
        <c:majorTickMark val="out"/>
        <c:minorTickMark val="none"/>
        <c:tickLblPos val="nextTo"/>
        <c:txPr>
          <a:bodyPr/>
          <a:lstStyle/>
          <a:p>
            <a:pPr>
              <a:defRPr sz="1800">
                <a:solidFill>
                  <a:schemeClr val="bg2"/>
                </a:solidFill>
              </a:defRPr>
            </a:pPr>
            <a:endParaRPr lang="en-US"/>
          </a:p>
        </c:txPr>
        <c:crossAx val="27913600"/>
        <c:crosses val="max"/>
        <c:crossBetween val="between"/>
      </c:valAx>
      <c:catAx>
        <c:axId val="27913600"/>
        <c:scaling>
          <c:orientation val="minMax"/>
        </c:scaling>
        <c:delete val="1"/>
        <c:axPos val="b"/>
        <c:numFmt formatCode="General" sourceLinked="1"/>
        <c:majorTickMark val="out"/>
        <c:minorTickMark val="none"/>
        <c:tickLblPos val="nextTo"/>
        <c:crossAx val="27911680"/>
        <c:crosses val="autoZero"/>
        <c:auto val="1"/>
        <c:lblAlgn val="ctr"/>
        <c:lblOffset val="100"/>
        <c:noMultiLvlLbl val="0"/>
      </c:catAx>
      <c:spPr>
        <a:solidFill>
          <a:schemeClr val="accent4"/>
        </a:solidFill>
      </c:spPr>
    </c:plotArea>
    <c:legend>
      <c:legendPos val="r"/>
      <c:layout>
        <c:manualLayout>
          <c:xMode val="edge"/>
          <c:yMode val="edge"/>
          <c:x val="0.87826125566897251"/>
          <c:y val="0.15592746024384302"/>
          <c:w val="8.5765223726079726E-2"/>
          <c:h val="0.20316108611728081"/>
        </c:manualLayout>
      </c:layout>
      <c:overlay val="0"/>
      <c:txPr>
        <a:bodyPr/>
        <a:lstStyle/>
        <a:p>
          <a:pPr>
            <a:defRPr sz="1600">
              <a:solidFill>
                <a:schemeClr val="bg2"/>
              </a:solidFill>
            </a:defRPr>
          </a:pPr>
          <a:endParaRPr lang="en-US"/>
        </a:p>
      </c:txPr>
    </c:legend>
    <c:plotVisOnly val="1"/>
    <c:dispBlanksAs val="gap"/>
    <c:showDLblsOverMax val="0"/>
  </c:chart>
  <c:spPr>
    <a:solidFill>
      <a:schemeClr val="tx1"/>
    </a:solid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sz="2000"/>
            </a:pPr>
            <a:r>
              <a:rPr lang="en-US" sz="2000" b="1" i="0" baseline="0" dirty="0">
                <a:effectLst/>
              </a:rPr>
              <a:t>Lime Consumption and Precipitation </a:t>
            </a:r>
            <a:endParaRPr lang="en-US" sz="2000" dirty="0">
              <a:effectLst/>
            </a:endParaRPr>
          </a:p>
        </c:rich>
      </c:tx>
      <c:overlay val="0"/>
    </c:title>
    <c:autoTitleDeleted val="0"/>
    <c:plotArea>
      <c:layout>
        <c:manualLayout>
          <c:layoutTarget val="inner"/>
          <c:xMode val="edge"/>
          <c:yMode val="edge"/>
          <c:x val="0.17917953677199133"/>
          <c:y val="0.1544949187833696"/>
          <c:w val="0.74035316934940654"/>
          <c:h val="0.67766764496944931"/>
        </c:manualLayout>
      </c:layout>
      <c:lineChart>
        <c:grouping val="standard"/>
        <c:varyColors val="0"/>
        <c:ser>
          <c:idx val="0"/>
          <c:order val="0"/>
          <c:tx>
            <c:strRef>
              <c:f>complete!$T$73</c:f>
              <c:strCache>
                <c:ptCount val="1"/>
                <c:pt idx="0">
                  <c:v>Lime (tonnes)</c:v>
                </c:pt>
              </c:strCache>
            </c:strRef>
          </c:tx>
          <c:spPr>
            <a:ln w="57150">
              <a:noFill/>
            </a:ln>
          </c:spPr>
          <c:dPt>
            <c:idx val="14"/>
            <c:marker>
              <c:spPr>
                <a:solidFill>
                  <a:srgbClr val="FFC000"/>
                </a:solidFill>
              </c:spPr>
            </c:marker>
            <c:bubble3D val="0"/>
            <c:extLst>
              <c:ext xmlns:c16="http://schemas.microsoft.com/office/drawing/2014/chart" uri="{C3380CC4-5D6E-409C-BE32-E72D297353CC}">
                <c16:uniqueId val="{00000000-9693-4B0E-8D45-32B35A27E536}"/>
              </c:ext>
            </c:extLst>
          </c:dPt>
          <c:dPt>
            <c:idx val="18"/>
            <c:marker>
              <c:spPr>
                <a:solidFill>
                  <a:srgbClr val="FFC000"/>
                </a:solidFill>
              </c:spPr>
            </c:marker>
            <c:bubble3D val="0"/>
            <c:extLst>
              <c:ext xmlns:c16="http://schemas.microsoft.com/office/drawing/2014/chart" uri="{C3380CC4-5D6E-409C-BE32-E72D297353CC}">
                <c16:uniqueId val="{00000001-9693-4B0E-8D45-32B35A27E536}"/>
              </c:ext>
            </c:extLst>
          </c:dPt>
          <c:dPt>
            <c:idx val="20"/>
            <c:marker>
              <c:spPr>
                <a:solidFill>
                  <a:srgbClr val="FFC000"/>
                </a:solidFill>
              </c:spPr>
            </c:marker>
            <c:bubble3D val="0"/>
            <c:extLst>
              <c:ext xmlns:c16="http://schemas.microsoft.com/office/drawing/2014/chart" uri="{C3380CC4-5D6E-409C-BE32-E72D297353CC}">
                <c16:uniqueId val="{00000002-9693-4B0E-8D45-32B35A27E536}"/>
              </c:ext>
            </c:extLst>
          </c:dPt>
          <c:dPt>
            <c:idx val="22"/>
            <c:marker>
              <c:spPr>
                <a:solidFill>
                  <a:srgbClr val="FFC000"/>
                </a:solidFill>
              </c:spPr>
            </c:marker>
            <c:bubble3D val="0"/>
            <c:extLst>
              <c:ext xmlns:c16="http://schemas.microsoft.com/office/drawing/2014/chart" uri="{C3380CC4-5D6E-409C-BE32-E72D297353CC}">
                <c16:uniqueId val="{00000003-9693-4B0E-8D45-32B35A27E536}"/>
              </c:ext>
            </c:extLst>
          </c:dPt>
          <c:dPt>
            <c:idx val="24"/>
            <c:marker>
              <c:spPr>
                <a:solidFill>
                  <a:srgbClr val="FFC000"/>
                </a:solidFill>
              </c:spPr>
            </c:marker>
            <c:bubble3D val="0"/>
            <c:extLst>
              <c:ext xmlns:c16="http://schemas.microsoft.com/office/drawing/2014/chart" uri="{C3380CC4-5D6E-409C-BE32-E72D297353CC}">
                <c16:uniqueId val="{00000004-9693-4B0E-8D45-32B35A27E536}"/>
              </c:ext>
            </c:extLst>
          </c:dPt>
          <c:cat>
            <c:numRef>
              <c:f>complete!$U$72:$AU$72</c:f>
              <c:numCache>
                <c:formatCode>General</c:formatCode>
                <c:ptCount val="27"/>
                <c:pt idx="0">
                  <c:v>1992</c:v>
                </c:pt>
                <c:pt idx="2">
                  <c:v>1994</c:v>
                </c:pt>
                <c:pt idx="4">
                  <c:v>1996</c:v>
                </c:pt>
                <c:pt idx="6">
                  <c:v>1998</c:v>
                </c:pt>
                <c:pt idx="8">
                  <c:v>2000</c:v>
                </c:pt>
                <c:pt idx="10">
                  <c:v>2002</c:v>
                </c:pt>
                <c:pt idx="12">
                  <c:v>2004</c:v>
                </c:pt>
                <c:pt idx="14">
                  <c:v>2006</c:v>
                </c:pt>
                <c:pt idx="16">
                  <c:v>2008</c:v>
                </c:pt>
                <c:pt idx="18">
                  <c:v>2010</c:v>
                </c:pt>
                <c:pt idx="20">
                  <c:v>2012</c:v>
                </c:pt>
                <c:pt idx="22">
                  <c:v>2014</c:v>
                </c:pt>
                <c:pt idx="24">
                  <c:v>2016</c:v>
                </c:pt>
                <c:pt idx="26">
                  <c:v>2018</c:v>
                </c:pt>
              </c:numCache>
            </c:numRef>
          </c:cat>
          <c:val>
            <c:numRef>
              <c:f>complete!$U$73:$AU$73</c:f>
              <c:numCache>
                <c:formatCode>General</c:formatCode>
                <c:ptCount val="27"/>
                <c:pt idx="0">
                  <c:v>2417</c:v>
                </c:pt>
                <c:pt idx="1">
                  <c:v>2113</c:v>
                </c:pt>
                <c:pt idx="2">
                  <c:v>1785</c:v>
                </c:pt>
                <c:pt idx="3">
                  <c:v>1492</c:v>
                </c:pt>
                <c:pt idx="4">
                  <c:v>1662</c:v>
                </c:pt>
                <c:pt idx="5">
                  <c:v>1009</c:v>
                </c:pt>
                <c:pt idx="6">
                  <c:v>1197</c:v>
                </c:pt>
                <c:pt idx="7">
                  <c:v>700</c:v>
                </c:pt>
                <c:pt idx="8">
                  <c:v>623</c:v>
                </c:pt>
                <c:pt idx="9">
                  <c:v>534</c:v>
                </c:pt>
                <c:pt idx="10">
                  <c:v>736</c:v>
                </c:pt>
                <c:pt idx="11">
                  <c:v>685</c:v>
                </c:pt>
                <c:pt idx="12">
                  <c:v>591</c:v>
                </c:pt>
                <c:pt idx="13">
                  <c:v>620</c:v>
                </c:pt>
                <c:pt idx="14">
                  <c:v>671</c:v>
                </c:pt>
                <c:pt idx="15">
                  <c:v>406</c:v>
                </c:pt>
                <c:pt idx="16">
                  <c:v>628</c:v>
                </c:pt>
                <c:pt idx="17">
                  <c:v>557</c:v>
                </c:pt>
                <c:pt idx="18">
                  <c:v>370</c:v>
                </c:pt>
                <c:pt idx="19">
                  <c:v>435</c:v>
                </c:pt>
                <c:pt idx="20">
                  <c:v>275</c:v>
                </c:pt>
                <c:pt idx="21">
                  <c:v>347</c:v>
                </c:pt>
                <c:pt idx="22">
                  <c:v>418</c:v>
                </c:pt>
                <c:pt idx="23">
                  <c:v>240</c:v>
                </c:pt>
                <c:pt idx="24">
                  <c:v>185</c:v>
                </c:pt>
                <c:pt idx="25">
                  <c:v>180</c:v>
                </c:pt>
                <c:pt idx="26">
                  <c:v>281</c:v>
                </c:pt>
              </c:numCache>
            </c:numRef>
          </c:val>
          <c:smooth val="0"/>
          <c:extLst>
            <c:ext xmlns:c16="http://schemas.microsoft.com/office/drawing/2014/chart" uri="{C3380CC4-5D6E-409C-BE32-E72D297353CC}">
              <c16:uniqueId val="{00000005-9693-4B0E-8D45-32B35A27E536}"/>
            </c:ext>
          </c:extLst>
        </c:ser>
        <c:ser>
          <c:idx val="1"/>
          <c:order val="1"/>
          <c:tx>
            <c:strRef>
              <c:f>complete!$T$74</c:f>
              <c:strCache>
                <c:ptCount val="1"/>
                <c:pt idx="0">
                  <c:v>Precipitation (mm)</c:v>
                </c:pt>
              </c:strCache>
            </c:strRef>
          </c:tx>
          <c:spPr>
            <a:ln w="57150"/>
          </c:spPr>
          <c:marker>
            <c:symbol val="none"/>
          </c:marker>
          <c:cat>
            <c:numRef>
              <c:f>complete!$U$72:$AU$72</c:f>
              <c:numCache>
                <c:formatCode>General</c:formatCode>
                <c:ptCount val="27"/>
                <c:pt idx="0">
                  <c:v>1992</c:v>
                </c:pt>
                <c:pt idx="2">
                  <c:v>1994</c:v>
                </c:pt>
                <c:pt idx="4">
                  <c:v>1996</c:v>
                </c:pt>
                <c:pt idx="6">
                  <c:v>1998</c:v>
                </c:pt>
                <c:pt idx="8">
                  <c:v>2000</c:v>
                </c:pt>
                <c:pt idx="10">
                  <c:v>2002</c:v>
                </c:pt>
                <c:pt idx="12">
                  <c:v>2004</c:v>
                </c:pt>
                <c:pt idx="14">
                  <c:v>2006</c:v>
                </c:pt>
                <c:pt idx="16">
                  <c:v>2008</c:v>
                </c:pt>
                <c:pt idx="18">
                  <c:v>2010</c:v>
                </c:pt>
                <c:pt idx="20">
                  <c:v>2012</c:v>
                </c:pt>
                <c:pt idx="22">
                  <c:v>2014</c:v>
                </c:pt>
                <c:pt idx="24">
                  <c:v>2016</c:v>
                </c:pt>
                <c:pt idx="26">
                  <c:v>2018</c:v>
                </c:pt>
              </c:numCache>
            </c:numRef>
          </c:cat>
          <c:val>
            <c:numRef>
              <c:f>complete!$U$74:$AU$74</c:f>
              <c:numCache>
                <c:formatCode>General</c:formatCode>
                <c:ptCount val="27"/>
                <c:pt idx="0">
                  <c:v>1039</c:v>
                </c:pt>
                <c:pt idx="1">
                  <c:v>1201</c:v>
                </c:pt>
                <c:pt idx="2">
                  <c:v>1140</c:v>
                </c:pt>
                <c:pt idx="3">
                  <c:v>1246</c:v>
                </c:pt>
                <c:pt idx="4">
                  <c:v>1306</c:v>
                </c:pt>
                <c:pt idx="5">
                  <c:v>996</c:v>
                </c:pt>
                <c:pt idx="6">
                  <c:v>1238</c:v>
                </c:pt>
                <c:pt idx="7">
                  <c:v>1150</c:v>
                </c:pt>
                <c:pt idx="8">
                  <c:v>1166</c:v>
                </c:pt>
                <c:pt idx="9">
                  <c:v>802</c:v>
                </c:pt>
                <c:pt idx="10">
                  <c:v>1276</c:v>
                </c:pt>
                <c:pt idx="11">
                  <c:v>1172</c:v>
                </c:pt>
                <c:pt idx="12">
                  <c:v>991</c:v>
                </c:pt>
                <c:pt idx="13">
                  <c:v>1410</c:v>
                </c:pt>
                <c:pt idx="14">
                  <c:v>1199</c:v>
                </c:pt>
                <c:pt idx="15">
                  <c:v>939</c:v>
                </c:pt>
                <c:pt idx="16">
                  <c:v>990</c:v>
                </c:pt>
                <c:pt idx="17">
                  <c:v>1195</c:v>
                </c:pt>
                <c:pt idx="18">
                  <c:v>1050</c:v>
                </c:pt>
                <c:pt idx="19">
                  <c:v>1076</c:v>
                </c:pt>
                <c:pt idx="20">
                  <c:v>1066</c:v>
                </c:pt>
                <c:pt idx="21">
                  <c:v>1001</c:v>
                </c:pt>
                <c:pt idx="22">
                  <c:v>1245</c:v>
                </c:pt>
                <c:pt idx="23">
                  <c:v>921</c:v>
                </c:pt>
                <c:pt idx="24">
                  <c:v>876</c:v>
                </c:pt>
                <c:pt idx="25">
                  <c:v>876</c:v>
                </c:pt>
                <c:pt idx="26">
                  <c:v>1150</c:v>
                </c:pt>
              </c:numCache>
            </c:numRef>
          </c:val>
          <c:smooth val="0"/>
          <c:extLst>
            <c:ext xmlns:c16="http://schemas.microsoft.com/office/drawing/2014/chart" uri="{C3380CC4-5D6E-409C-BE32-E72D297353CC}">
              <c16:uniqueId val="{00000006-9693-4B0E-8D45-32B35A27E536}"/>
            </c:ext>
          </c:extLst>
        </c:ser>
        <c:dLbls>
          <c:showLegendKey val="0"/>
          <c:showVal val="0"/>
          <c:showCatName val="0"/>
          <c:showSerName val="0"/>
          <c:showPercent val="0"/>
          <c:showBubbleSize val="0"/>
        </c:dLbls>
        <c:marker val="1"/>
        <c:smooth val="0"/>
        <c:axId val="26932352"/>
        <c:axId val="26934272"/>
      </c:lineChart>
      <c:catAx>
        <c:axId val="26932352"/>
        <c:scaling>
          <c:orientation val="minMax"/>
        </c:scaling>
        <c:delete val="0"/>
        <c:axPos val="b"/>
        <c:title>
          <c:tx>
            <c:rich>
              <a:bodyPr/>
              <a:lstStyle/>
              <a:p>
                <a:pPr>
                  <a:defRPr sz="1600"/>
                </a:pPr>
                <a:r>
                  <a:rPr lang="en-US" sz="1600" dirty="0"/>
                  <a:t>Year</a:t>
                </a:r>
              </a:p>
            </c:rich>
          </c:tx>
          <c:overlay val="0"/>
        </c:title>
        <c:numFmt formatCode="General" sourceLinked="1"/>
        <c:majorTickMark val="in"/>
        <c:minorTickMark val="none"/>
        <c:tickLblPos val="nextTo"/>
        <c:spPr>
          <a:ln>
            <a:solidFill>
              <a:srgbClr val="000000"/>
            </a:solidFill>
          </a:ln>
        </c:spPr>
        <c:txPr>
          <a:bodyPr/>
          <a:lstStyle/>
          <a:p>
            <a:pPr>
              <a:defRPr sz="1600"/>
            </a:pPr>
            <a:endParaRPr lang="en-US"/>
          </a:p>
        </c:txPr>
        <c:crossAx val="26934272"/>
        <c:crosses val="autoZero"/>
        <c:auto val="1"/>
        <c:lblAlgn val="ctr"/>
        <c:lblOffset val="100"/>
        <c:noMultiLvlLbl val="0"/>
      </c:catAx>
      <c:valAx>
        <c:axId val="26934272"/>
        <c:scaling>
          <c:orientation val="minMax"/>
        </c:scaling>
        <c:delete val="0"/>
        <c:axPos val="l"/>
        <c:majorGridlines>
          <c:spPr>
            <a:ln>
              <a:solidFill>
                <a:schemeClr val="tx1">
                  <a:lumMod val="50000"/>
                </a:schemeClr>
              </a:solidFill>
            </a:ln>
          </c:spPr>
        </c:majorGridlines>
        <c:title>
          <c:tx>
            <c:rich>
              <a:bodyPr rot="-5400000" vert="horz"/>
              <a:lstStyle/>
              <a:p>
                <a:pPr>
                  <a:defRPr/>
                </a:pPr>
                <a:r>
                  <a:rPr lang="en-US" sz="1800" dirty="0" err="1"/>
                  <a:t>Tonnes</a:t>
                </a:r>
                <a:r>
                  <a:rPr lang="en-US" sz="1800" dirty="0"/>
                  <a:t> as CaCO</a:t>
                </a:r>
                <a:r>
                  <a:rPr lang="en-US" sz="1800" baseline="-25000" dirty="0"/>
                  <a:t>3</a:t>
                </a:r>
                <a:r>
                  <a:rPr lang="en-US" sz="1800" dirty="0"/>
                  <a:t>/ </a:t>
                </a:r>
              </a:p>
              <a:p>
                <a:pPr>
                  <a:defRPr/>
                </a:pPr>
                <a:r>
                  <a:rPr lang="en-US" sz="1800" dirty="0"/>
                  <a:t>Precipitation  (mm)</a:t>
                </a:r>
                <a:endParaRPr lang="en-US" dirty="0"/>
              </a:p>
            </c:rich>
          </c:tx>
          <c:layout>
            <c:manualLayout>
              <c:xMode val="edge"/>
              <c:yMode val="edge"/>
              <c:x val="2.6298600786789764E-2"/>
              <c:y val="0.15449500476737021"/>
            </c:manualLayout>
          </c:layout>
          <c:overlay val="0"/>
        </c:title>
        <c:numFmt formatCode="General" sourceLinked="1"/>
        <c:majorTickMark val="out"/>
        <c:minorTickMark val="none"/>
        <c:tickLblPos val="nextTo"/>
        <c:txPr>
          <a:bodyPr/>
          <a:lstStyle/>
          <a:p>
            <a:pPr>
              <a:defRPr sz="1600"/>
            </a:pPr>
            <a:endParaRPr lang="en-US"/>
          </a:p>
        </c:txPr>
        <c:crossAx val="26932352"/>
        <c:crosses val="autoZero"/>
        <c:crossBetween val="between"/>
      </c:valAx>
      <c:spPr>
        <a:solidFill>
          <a:schemeClr val="tx1">
            <a:lumMod val="85000"/>
          </a:schemeClr>
        </a:solidFill>
        <a:ln>
          <a:solidFill>
            <a:schemeClr val="tx1">
              <a:lumMod val="50000"/>
            </a:schemeClr>
          </a:solidFill>
        </a:ln>
      </c:spPr>
    </c:plotArea>
    <c:legend>
      <c:legendPos val="r"/>
      <c:layout>
        <c:manualLayout>
          <c:xMode val="edge"/>
          <c:yMode val="edge"/>
          <c:x val="0.61231251802583375"/>
          <c:y val="0.16834730558086647"/>
          <c:w val="0.2946934865900383"/>
          <c:h val="0.20007196350711259"/>
        </c:manualLayout>
      </c:layout>
      <c:overlay val="1"/>
      <c:txPr>
        <a:bodyPr/>
        <a:lstStyle/>
        <a:p>
          <a:pPr>
            <a:defRPr sz="1600"/>
          </a:pPr>
          <a:endParaRPr lang="en-US"/>
        </a:p>
      </c:txPr>
    </c:legend>
    <c:plotVisOnly val="1"/>
    <c:dispBlanksAs val="gap"/>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tx1">
          <a:lumMod val="50000"/>
        </a:schemeClr>
      </a:solidFill>
      <a:prstDash val="solid"/>
    </a:ln>
    <a:effectLst>
      <a:outerShdw blurRad="40000" dist="20000" dir="5400000" rotWithShape="0">
        <a:srgbClr val="000000">
          <a:alpha val="38000"/>
        </a:srgbClr>
      </a:outerShdw>
    </a:effectLst>
  </c:spPr>
  <c:txPr>
    <a:bodyPr/>
    <a:lstStyle/>
    <a:p>
      <a:pPr>
        <a:defRPr sz="1400" b="1">
          <a:solidFill>
            <a:schemeClr val="dk1"/>
          </a:solidFill>
          <a:latin typeface="+mn-lt"/>
          <a:ea typeface="+mn-ea"/>
          <a:cs typeface="+mn-cs"/>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en-US" sz="1800" b="1" i="0" baseline="0" dirty="0">
                <a:effectLst/>
              </a:rPr>
              <a:t>Lime Consumption and Mine Water Acidity Impacts from Dredging</a:t>
            </a:r>
            <a:endParaRPr lang="en-US" dirty="0">
              <a:effectLst/>
            </a:endParaRPr>
          </a:p>
        </c:rich>
      </c:tx>
      <c:overlay val="0"/>
    </c:title>
    <c:autoTitleDeleted val="0"/>
    <c:plotArea>
      <c:layout>
        <c:manualLayout>
          <c:layoutTarget val="inner"/>
          <c:xMode val="edge"/>
          <c:yMode val="edge"/>
          <c:x val="0.17317236894060808"/>
          <c:y val="0.15449500476737024"/>
          <c:w val="0.74035316934940654"/>
          <c:h val="0.67766764496944931"/>
        </c:manualLayout>
      </c:layout>
      <c:lineChart>
        <c:grouping val="standard"/>
        <c:varyColors val="0"/>
        <c:ser>
          <c:idx val="0"/>
          <c:order val="0"/>
          <c:tx>
            <c:strRef>
              <c:f>complete!$T$73</c:f>
              <c:strCache>
                <c:ptCount val="1"/>
                <c:pt idx="0">
                  <c:v>Lime (tonnes)</c:v>
                </c:pt>
              </c:strCache>
            </c:strRef>
          </c:tx>
          <c:spPr>
            <a:ln w="57150">
              <a:noFill/>
            </a:ln>
          </c:spPr>
          <c:dPt>
            <c:idx val="14"/>
            <c:marker>
              <c:spPr>
                <a:solidFill>
                  <a:srgbClr val="FFC000"/>
                </a:solidFill>
              </c:spPr>
            </c:marker>
            <c:bubble3D val="0"/>
            <c:extLst>
              <c:ext xmlns:c16="http://schemas.microsoft.com/office/drawing/2014/chart" uri="{C3380CC4-5D6E-409C-BE32-E72D297353CC}">
                <c16:uniqueId val="{00000000-BAD9-4BDF-843E-2F84C0718660}"/>
              </c:ext>
            </c:extLst>
          </c:dPt>
          <c:dPt>
            <c:idx val="18"/>
            <c:marker>
              <c:spPr>
                <a:solidFill>
                  <a:srgbClr val="FFC000"/>
                </a:solidFill>
              </c:spPr>
            </c:marker>
            <c:bubble3D val="0"/>
            <c:extLst>
              <c:ext xmlns:c16="http://schemas.microsoft.com/office/drawing/2014/chart" uri="{C3380CC4-5D6E-409C-BE32-E72D297353CC}">
                <c16:uniqueId val="{00000001-BAD9-4BDF-843E-2F84C0718660}"/>
              </c:ext>
            </c:extLst>
          </c:dPt>
          <c:dPt>
            <c:idx val="20"/>
            <c:marker>
              <c:spPr>
                <a:solidFill>
                  <a:srgbClr val="FFC000"/>
                </a:solidFill>
              </c:spPr>
            </c:marker>
            <c:bubble3D val="0"/>
            <c:extLst>
              <c:ext xmlns:c16="http://schemas.microsoft.com/office/drawing/2014/chart" uri="{C3380CC4-5D6E-409C-BE32-E72D297353CC}">
                <c16:uniqueId val="{00000002-BAD9-4BDF-843E-2F84C0718660}"/>
              </c:ext>
            </c:extLst>
          </c:dPt>
          <c:dPt>
            <c:idx val="22"/>
            <c:marker>
              <c:spPr>
                <a:solidFill>
                  <a:srgbClr val="FFC000"/>
                </a:solidFill>
              </c:spPr>
            </c:marker>
            <c:bubble3D val="0"/>
            <c:extLst>
              <c:ext xmlns:c16="http://schemas.microsoft.com/office/drawing/2014/chart" uri="{C3380CC4-5D6E-409C-BE32-E72D297353CC}">
                <c16:uniqueId val="{00000003-BAD9-4BDF-843E-2F84C0718660}"/>
              </c:ext>
            </c:extLst>
          </c:dPt>
          <c:dPt>
            <c:idx val="24"/>
            <c:marker>
              <c:spPr>
                <a:solidFill>
                  <a:srgbClr val="FFC000"/>
                </a:solidFill>
              </c:spPr>
            </c:marker>
            <c:bubble3D val="0"/>
            <c:extLst>
              <c:ext xmlns:c16="http://schemas.microsoft.com/office/drawing/2014/chart" uri="{C3380CC4-5D6E-409C-BE32-E72D297353CC}">
                <c16:uniqueId val="{00000004-BAD9-4BDF-843E-2F84C0718660}"/>
              </c:ext>
            </c:extLst>
          </c:dPt>
          <c:cat>
            <c:numRef>
              <c:f>complete!$U$72:$AU$72</c:f>
              <c:numCache>
                <c:formatCode>General</c:formatCode>
                <c:ptCount val="27"/>
                <c:pt idx="0">
                  <c:v>1992</c:v>
                </c:pt>
                <c:pt idx="2">
                  <c:v>1994</c:v>
                </c:pt>
                <c:pt idx="4">
                  <c:v>1996</c:v>
                </c:pt>
                <c:pt idx="6">
                  <c:v>1998</c:v>
                </c:pt>
                <c:pt idx="8">
                  <c:v>2000</c:v>
                </c:pt>
                <c:pt idx="10">
                  <c:v>2002</c:v>
                </c:pt>
                <c:pt idx="12">
                  <c:v>2004</c:v>
                </c:pt>
                <c:pt idx="14">
                  <c:v>2006</c:v>
                </c:pt>
                <c:pt idx="16">
                  <c:v>2008</c:v>
                </c:pt>
                <c:pt idx="18">
                  <c:v>2010</c:v>
                </c:pt>
                <c:pt idx="20">
                  <c:v>2012</c:v>
                </c:pt>
                <c:pt idx="22">
                  <c:v>2014</c:v>
                </c:pt>
                <c:pt idx="24">
                  <c:v>2016</c:v>
                </c:pt>
                <c:pt idx="26">
                  <c:v>2018</c:v>
                </c:pt>
              </c:numCache>
            </c:numRef>
          </c:cat>
          <c:val>
            <c:numRef>
              <c:f>complete!$U$73:$AU$73</c:f>
              <c:numCache>
                <c:formatCode>General</c:formatCode>
                <c:ptCount val="27"/>
                <c:pt idx="0">
                  <c:v>2417</c:v>
                </c:pt>
                <c:pt idx="1">
                  <c:v>2113</c:v>
                </c:pt>
                <c:pt idx="2">
                  <c:v>1785</c:v>
                </c:pt>
                <c:pt idx="3">
                  <c:v>1492</c:v>
                </c:pt>
                <c:pt idx="4">
                  <c:v>1662</c:v>
                </c:pt>
                <c:pt idx="5">
                  <c:v>1009</c:v>
                </c:pt>
                <c:pt idx="6">
                  <c:v>1197</c:v>
                </c:pt>
                <c:pt idx="7">
                  <c:v>700</c:v>
                </c:pt>
                <c:pt idx="8">
                  <c:v>623</c:v>
                </c:pt>
                <c:pt idx="9">
                  <c:v>534</c:v>
                </c:pt>
                <c:pt idx="10">
                  <c:v>736</c:v>
                </c:pt>
                <c:pt idx="11">
                  <c:v>685</c:v>
                </c:pt>
                <c:pt idx="12">
                  <c:v>591</c:v>
                </c:pt>
                <c:pt idx="13">
                  <c:v>620</c:v>
                </c:pt>
                <c:pt idx="14">
                  <c:v>671</c:v>
                </c:pt>
                <c:pt idx="15">
                  <c:v>406</c:v>
                </c:pt>
                <c:pt idx="16">
                  <c:v>628</c:v>
                </c:pt>
                <c:pt idx="17">
                  <c:v>557</c:v>
                </c:pt>
                <c:pt idx="18">
                  <c:v>370</c:v>
                </c:pt>
                <c:pt idx="19">
                  <c:v>435</c:v>
                </c:pt>
                <c:pt idx="20">
                  <c:v>275</c:v>
                </c:pt>
                <c:pt idx="21">
                  <c:v>347</c:v>
                </c:pt>
                <c:pt idx="22">
                  <c:v>418</c:v>
                </c:pt>
                <c:pt idx="23">
                  <c:v>240</c:v>
                </c:pt>
                <c:pt idx="24">
                  <c:v>185</c:v>
                </c:pt>
                <c:pt idx="25">
                  <c:v>180</c:v>
                </c:pt>
                <c:pt idx="26">
                  <c:v>281</c:v>
                </c:pt>
              </c:numCache>
            </c:numRef>
          </c:val>
          <c:smooth val="0"/>
          <c:extLst>
            <c:ext xmlns:c16="http://schemas.microsoft.com/office/drawing/2014/chart" uri="{C3380CC4-5D6E-409C-BE32-E72D297353CC}">
              <c16:uniqueId val="{00000005-BAD9-4BDF-843E-2F84C0718660}"/>
            </c:ext>
          </c:extLst>
        </c:ser>
        <c:ser>
          <c:idx val="2"/>
          <c:order val="1"/>
          <c:tx>
            <c:strRef>
              <c:f>complete!$T$75</c:f>
              <c:strCache>
                <c:ptCount val="1"/>
                <c:pt idx="0">
                  <c:v>Acidity (mg/l)</c:v>
                </c:pt>
              </c:strCache>
            </c:strRef>
          </c:tx>
          <c:spPr>
            <a:ln w="57150"/>
          </c:spPr>
          <c:marker>
            <c:symbol val="none"/>
          </c:marker>
          <c:cat>
            <c:numRef>
              <c:f>complete!$U$72:$AU$72</c:f>
              <c:numCache>
                <c:formatCode>General</c:formatCode>
                <c:ptCount val="27"/>
                <c:pt idx="0">
                  <c:v>1992</c:v>
                </c:pt>
                <c:pt idx="2">
                  <c:v>1994</c:v>
                </c:pt>
                <c:pt idx="4">
                  <c:v>1996</c:v>
                </c:pt>
                <c:pt idx="6">
                  <c:v>1998</c:v>
                </c:pt>
                <c:pt idx="8">
                  <c:v>2000</c:v>
                </c:pt>
                <c:pt idx="10">
                  <c:v>2002</c:v>
                </c:pt>
                <c:pt idx="12">
                  <c:v>2004</c:v>
                </c:pt>
                <c:pt idx="14">
                  <c:v>2006</c:v>
                </c:pt>
                <c:pt idx="16">
                  <c:v>2008</c:v>
                </c:pt>
                <c:pt idx="18">
                  <c:v>2010</c:v>
                </c:pt>
                <c:pt idx="20">
                  <c:v>2012</c:v>
                </c:pt>
                <c:pt idx="22">
                  <c:v>2014</c:v>
                </c:pt>
                <c:pt idx="24">
                  <c:v>2016</c:v>
                </c:pt>
                <c:pt idx="26">
                  <c:v>2018</c:v>
                </c:pt>
              </c:numCache>
            </c:numRef>
          </c:cat>
          <c:val>
            <c:numRef>
              <c:f>complete!$U$75:$AU$75</c:f>
              <c:numCache>
                <c:formatCode>General</c:formatCode>
                <c:ptCount val="27"/>
                <c:pt idx="0">
                  <c:v>869</c:v>
                </c:pt>
                <c:pt idx="1">
                  <c:v>1099</c:v>
                </c:pt>
                <c:pt idx="2">
                  <c:v>778</c:v>
                </c:pt>
                <c:pt idx="3">
                  <c:v>732</c:v>
                </c:pt>
                <c:pt idx="4">
                  <c:v>716</c:v>
                </c:pt>
                <c:pt idx="5">
                  <c:v>891</c:v>
                </c:pt>
                <c:pt idx="6">
                  <c:v>806</c:v>
                </c:pt>
                <c:pt idx="7">
                  <c:v>536</c:v>
                </c:pt>
                <c:pt idx="8">
                  <c:v>500</c:v>
                </c:pt>
                <c:pt idx="9">
                  <c:v>576</c:v>
                </c:pt>
                <c:pt idx="10">
                  <c:v>602</c:v>
                </c:pt>
                <c:pt idx="11">
                  <c:v>543</c:v>
                </c:pt>
                <c:pt idx="12">
                  <c:v>549</c:v>
                </c:pt>
                <c:pt idx="13">
                  <c:v>449</c:v>
                </c:pt>
                <c:pt idx="14">
                  <c:v>511</c:v>
                </c:pt>
                <c:pt idx="15">
                  <c:v>443</c:v>
                </c:pt>
                <c:pt idx="16">
                  <c:v>487</c:v>
                </c:pt>
                <c:pt idx="17">
                  <c:v>446</c:v>
                </c:pt>
                <c:pt idx="18">
                  <c:v>398</c:v>
                </c:pt>
                <c:pt idx="19">
                  <c:v>288</c:v>
                </c:pt>
                <c:pt idx="20">
                  <c:v>182</c:v>
                </c:pt>
                <c:pt idx="21">
                  <c:v>183</c:v>
                </c:pt>
                <c:pt idx="25">
                  <c:v>128</c:v>
                </c:pt>
              </c:numCache>
            </c:numRef>
          </c:val>
          <c:smooth val="0"/>
          <c:extLst>
            <c:ext xmlns:c16="http://schemas.microsoft.com/office/drawing/2014/chart" uri="{C3380CC4-5D6E-409C-BE32-E72D297353CC}">
              <c16:uniqueId val="{00000006-BAD9-4BDF-843E-2F84C0718660}"/>
            </c:ext>
          </c:extLst>
        </c:ser>
        <c:ser>
          <c:idx val="3"/>
          <c:order val="2"/>
          <c:tx>
            <c:strRef>
              <c:f>complete!$T$76</c:f>
              <c:strCache>
                <c:ptCount val="1"/>
                <c:pt idx="0">
                  <c:v>Acidty #42 (mg/l)</c:v>
                </c:pt>
              </c:strCache>
            </c:strRef>
          </c:tx>
          <c:spPr>
            <a:ln w="57150">
              <a:solidFill>
                <a:schemeClr val="bg1"/>
              </a:solidFill>
            </a:ln>
          </c:spPr>
          <c:marker>
            <c:symbol val="none"/>
          </c:marker>
          <c:cat>
            <c:numRef>
              <c:f>complete!$U$72:$AU$72</c:f>
              <c:numCache>
                <c:formatCode>General</c:formatCode>
                <c:ptCount val="27"/>
                <c:pt idx="0">
                  <c:v>1992</c:v>
                </c:pt>
                <c:pt idx="2">
                  <c:v>1994</c:v>
                </c:pt>
                <c:pt idx="4">
                  <c:v>1996</c:v>
                </c:pt>
                <c:pt idx="6">
                  <c:v>1998</c:v>
                </c:pt>
                <c:pt idx="8">
                  <c:v>2000</c:v>
                </c:pt>
                <c:pt idx="10">
                  <c:v>2002</c:v>
                </c:pt>
                <c:pt idx="12">
                  <c:v>2004</c:v>
                </c:pt>
                <c:pt idx="14">
                  <c:v>2006</c:v>
                </c:pt>
                <c:pt idx="16">
                  <c:v>2008</c:v>
                </c:pt>
                <c:pt idx="18">
                  <c:v>2010</c:v>
                </c:pt>
                <c:pt idx="20">
                  <c:v>2012</c:v>
                </c:pt>
                <c:pt idx="22">
                  <c:v>2014</c:v>
                </c:pt>
                <c:pt idx="24">
                  <c:v>2016</c:v>
                </c:pt>
                <c:pt idx="26">
                  <c:v>2018</c:v>
                </c:pt>
              </c:numCache>
            </c:numRef>
          </c:cat>
          <c:val>
            <c:numRef>
              <c:f>complete!$U$76:$AU$76</c:f>
              <c:numCache>
                <c:formatCode>General</c:formatCode>
                <c:ptCount val="27"/>
                <c:pt idx="22">
                  <c:v>199</c:v>
                </c:pt>
                <c:pt idx="23">
                  <c:v>186.5</c:v>
                </c:pt>
                <c:pt idx="24">
                  <c:v>177.5</c:v>
                </c:pt>
                <c:pt idx="25">
                  <c:v>175.4</c:v>
                </c:pt>
                <c:pt idx="26">
                  <c:v>179.8</c:v>
                </c:pt>
              </c:numCache>
            </c:numRef>
          </c:val>
          <c:smooth val="0"/>
          <c:extLst>
            <c:ext xmlns:c16="http://schemas.microsoft.com/office/drawing/2014/chart" uri="{C3380CC4-5D6E-409C-BE32-E72D297353CC}">
              <c16:uniqueId val="{00000007-BAD9-4BDF-843E-2F84C0718660}"/>
            </c:ext>
          </c:extLst>
        </c:ser>
        <c:dLbls>
          <c:showLegendKey val="0"/>
          <c:showVal val="0"/>
          <c:showCatName val="0"/>
          <c:showSerName val="0"/>
          <c:showPercent val="0"/>
          <c:showBubbleSize val="0"/>
        </c:dLbls>
        <c:marker val="1"/>
        <c:smooth val="0"/>
        <c:axId val="27410816"/>
        <c:axId val="27412736"/>
      </c:lineChart>
      <c:catAx>
        <c:axId val="27410816"/>
        <c:scaling>
          <c:orientation val="minMax"/>
        </c:scaling>
        <c:delete val="0"/>
        <c:axPos val="b"/>
        <c:title>
          <c:tx>
            <c:rich>
              <a:bodyPr/>
              <a:lstStyle/>
              <a:p>
                <a:pPr>
                  <a:defRPr sz="1600"/>
                </a:pPr>
                <a:r>
                  <a:rPr lang="en-US" sz="1600" dirty="0"/>
                  <a:t>Year</a:t>
                </a:r>
              </a:p>
            </c:rich>
          </c:tx>
          <c:overlay val="0"/>
        </c:title>
        <c:numFmt formatCode="General" sourceLinked="1"/>
        <c:majorTickMark val="in"/>
        <c:minorTickMark val="none"/>
        <c:tickLblPos val="nextTo"/>
        <c:spPr>
          <a:ln>
            <a:solidFill>
              <a:srgbClr val="000000"/>
            </a:solidFill>
          </a:ln>
        </c:spPr>
        <c:txPr>
          <a:bodyPr/>
          <a:lstStyle/>
          <a:p>
            <a:pPr>
              <a:defRPr sz="1600"/>
            </a:pPr>
            <a:endParaRPr lang="en-US"/>
          </a:p>
        </c:txPr>
        <c:crossAx val="27412736"/>
        <c:crosses val="autoZero"/>
        <c:auto val="1"/>
        <c:lblAlgn val="ctr"/>
        <c:lblOffset val="100"/>
        <c:tickLblSkip val="3"/>
        <c:noMultiLvlLbl val="0"/>
      </c:catAx>
      <c:valAx>
        <c:axId val="27412736"/>
        <c:scaling>
          <c:orientation val="minMax"/>
        </c:scaling>
        <c:delete val="0"/>
        <c:axPos val="l"/>
        <c:majorGridlines>
          <c:spPr>
            <a:ln>
              <a:solidFill>
                <a:schemeClr val="tx1">
                  <a:lumMod val="50000"/>
                </a:schemeClr>
              </a:solidFill>
            </a:ln>
          </c:spPr>
        </c:majorGridlines>
        <c:title>
          <c:tx>
            <c:rich>
              <a:bodyPr rot="-5400000" vert="horz"/>
              <a:lstStyle/>
              <a:p>
                <a:pPr>
                  <a:defRPr sz="1800"/>
                </a:pPr>
                <a:r>
                  <a:rPr lang="en-US" sz="1800" dirty="0"/>
                  <a:t>(</a:t>
                </a:r>
                <a:r>
                  <a:rPr lang="en-US" sz="1800" b="1" i="0" baseline="0" dirty="0" err="1">
                    <a:effectLst/>
                  </a:rPr>
                  <a:t>Tonnes</a:t>
                </a:r>
                <a:r>
                  <a:rPr lang="en-US" sz="1800" b="1" i="0" baseline="0" dirty="0">
                    <a:effectLst/>
                  </a:rPr>
                  <a:t> as CaCO</a:t>
                </a:r>
                <a:r>
                  <a:rPr lang="en-US" sz="1800" b="1" i="0" baseline="-25000" dirty="0">
                    <a:effectLst/>
                  </a:rPr>
                  <a:t>3</a:t>
                </a:r>
                <a:r>
                  <a:rPr lang="en-US" sz="1800" b="1" i="0" baseline="0" dirty="0">
                    <a:effectLst/>
                  </a:rPr>
                  <a:t>/ </a:t>
                </a:r>
                <a:endParaRPr lang="en-US" dirty="0">
                  <a:effectLst/>
                </a:endParaRPr>
              </a:p>
              <a:p>
                <a:pPr>
                  <a:defRPr sz="1800"/>
                </a:pPr>
                <a:r>
                  <a:rPr lang="en-US" sz="1800" b="1" i="0" baseline="0" dirty="0">
                    <a:effectLst/>
                  </a:rPr>
                  <a:t>Acidity (mg/l)</a:t>
                </a:r>
                <a:endParaRPr lang="en-US" dirty="0">
                  <a:effectLst/>
                </a:endParaRPr>
              </a:p>
            </c:rich>
          </c:tx>
          <c:layout>
            <c:manualLayout>
              <c:xMode val="edge"/>
              <c:yMode val="edge"/>
              <c:x val="2.0082594570783548E-2"/>
              <c:y val="0.24624064738597379"/>
            </c:manualLayout>
          </c:layout>
          <c:overlay val="0"/>
        </c:title>
        <c:numFmt formatCode="General" sourceLinked="1"/>
        <c:majorTickMark val="out"/>
        <c:minorTickMark val="none"/>
        <c:tickLblPos val="nextTo"/>
        <c:spPr>
          <a:ln>
            <a:solidFill>
              <a:srgbClr val="000000"/>
            </a:solidFill>
          </a:ln>
        </c:spPr>
        <c:txPr>
          <a:bodyPr/>
          <a:lstStyle/>
          <a:p>
            <a:pPr>
              <a:defRPr sz="1600"/>
            </a:pPr>
            <a:endParaRPr lang="en-US"/>
          </a:p>
        </c:txPr>
        <c:crossAx val="27410816"/>
        <c:crosses val="autoZero"/>
        <c:crossBetween val="between"/>
      </c:valAx>
      <c:spPr>
        <a:solidFill>
          <a:schemeClr val="tx1">
            <a:lumMod val="85000"/>
          </a:schemeClr>
        </a:solidFill>
        <a:ln>
          <a:solidFill>
            <a:schemeClr val="tx1">
              <a:lumMod val="50000"/>
            </a:schemeClr>
          </a:solidFill>
        </a:ln>
      </c:spPr>
    </c:plotArea>
    <c:legend>
      <c:legendPos val="r"/>
      <c:layout>
        <c:manualLayout>
          <c:xMode val="edge"/>
          <c:yMode val="edge"/>
          <c:x val="0.63634099616858242"/>
          <c:y val="0.15340400990664024"/>
          <c:w val="0.2946934865900383"/>
          <c:h val="0.31364157140770288"/>
        </c:manualLayout>
      </c:layout>
      <c:overlay val="1"/>
      <c:txPr>
        <a:bodyPr/>
        <a:lstStyle/>
        <a:p>
          <a:pPr>
            <a:defRPr sz="1600"/>
          </a:pPr>
          <a:endParaRPr lang="en-US"/>
        </a:p>
      </c:txPr>
    </c:legend>
    <c:plotVisOnly val="1"/>
    <c:dispBlanksAs val="gap"/>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tx1">
          <a:lumMod val="50000"/>
        </a:schemeClr>
      </a:solidFill>
      <a:prstDash val="solid"/>
    </a:ln>
    <a:effectLst>
      <a:outerShdw blurRad="40000" dist="20000" dir="5400000" rotWithShape="0">
        <a:srgbClr val="000000">
          <a:alpha val="38000"/>
        </a:srgbClr>
      </a:outerShdw>
    </a:effectLst>
  </c:spPr>
  <c:txPr>
    <a:bodyPr/>
    <a:lstStyle/>
    <a:p>
      <a:pPr>
        <a:defRPr sz="1400" b="1">
          <a:solidFill>
            <a:schemeClr val="dk1"/>
          </a:solidFill>
          <a:latin typeface="+mn-lt"/>
          <a:ea typeface="+mn-ea"/>
          <a:cs typeface="+mn-cs"/>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solidFill>
                  <a:schemeClr val="bg2"/>
                </a:solidFill>
              </a:defRPr>
            </a:pPr>
            <a:r>
              <a:rPr lang="en-US" dirty="0">
                <a:solidFill>
                  <a:schemeClr val="bg2"/>
                </a:solidFill>
              </a:rPr>
              <a:t>Ground Water Well 25S</a:t>
            </a:r>
          </a:p>
        </c:rich>
      </c:tx>
      <c:overlay val="1"/>
    </c:title>
    <c:autoTitleDeleted val="0"/>
    <c:plotArea>
      <c:layout>
        <c:manualLayout>
          <c:layoutTarget val="inner"/>
          <c:xMode val="edge"/>
          <c:yMode val="edge"/>
          <c:x val="0.13644685039370077"/>
          <c:y val="0.11216438104580546"/>
          <c:w val="0.72168778707349091"/>
          <c:h val="0.60225557023671483"/>
        </c:manualLayout>
      </c:layout>
      <c:barChart>
        <c:barDir val="col"/>
        <c:grouping val="clustered"/>
        <c:varyColors val="0"/>
        <c:ser>
          <c:idx val="2"/>
          <c:order val="2"/>
          <c:tx>
            <c:strRef>
              <c:f>Sheet1!$D$176</c:f>
              <c:strCache>
                <c:ptCount val="1"/>
                <c:pt idx="0">
                  <c:v> % acid removed</c:v>
                </c:pt>
              </c:strCache>
            </c:strRef>
          </c:tx>
          <c:spPr>
            <a:ln>
              <a:solidFill>
                <a:srgbClr val="000000"/>
              </a:solidFill>
            </a:ln>
          </c:spPr>
          <c:invertIfNegative val="0"/>
          <c:val>
            <c:numRef>
              <c:f>Sheet1!$D$177:$D$182</c:f>
              <c:numCache>
                <c:formatCode>General</c:formatCode>
                <c:ptCount val="6"/>
                <c:pt idx="0">
                  <c:v>90</c:v>
                </c:pt>
                <c:pt idx="1">
                  <c:v>95</c:v>
                </c:pt>
                <c:pt idx="2">
                  <c:v>97</c:v>
                </c:pt>
                <c:pt idx="3">
                  <c:v>75</c:v>
                </c:pt>
                <c:pt idx="4">
                  <c:v>91</c:v>
                </c:pt>
                <c:pt idx="5">
                  <c:v>96</c:v>
                </c:pt>
              </c:numCache>
            </c:numRef>
          </c:val>
          <c:extLst>
            <c:ext xmlns:c16="http://schemas.microsoft.com/office/drawing/2014/chart" uri="{C3380CC4-5D6E-409C-BE32-E72D297353CC}">
              <c16:uniqueId val="{00000000-C5E5-47ED-8753-954FEA6EA722}"/>
            </c:ext>
          </c:extLst>
        </c:ser>
        <c:dLbls>
          <c:showLegendKey val="0"/>
          <c:showVal val="0"/>
          <c:showCatName val="0"/>
          <c:showSerName val="0"/>
          <c:showPercent val="0"/>
          <c:showBubbleSize val="0"/>
        </c:dLbls>
        <c:gapWidth val="150"/>
        <c:axId val="27513600"/>
        <c:axId val="27511424"/>
      </c:barChart>
      <c:lineChart>
        <c:grouping val="standard"/>
        <c:varyColors val="0"/>
        <c:ser>
          <c:idx val="0"/>
          <c:order val="0"/>
          <c:tx>
            <c:strRef>
              <c:f>Sheet1!$B$176</c:f>
              <c:strCache>
                <c:ptCount val="1"/>
                <c:pt idx="0">
                  <c:v>Initial Generated Acidity (mg/l)</c:v>
                </c:pt>
              </c:strCache>
            </c:strRef>
          </c:tx>
          <c:spPr>
            <a:ln w="57150"/>
          </c:spPr>
          <c:marker>
            <c:symbol val="diamond"/>
            <c:size val="7"/>
            <c:spPr>
              <a:ln w="57150"/>
            </c:spPr>
          </c:marker>
          <c:cat>
            <c:numRef>
              <c:f>Sheet1!$A$177:$A$182</c:f>
              <c:numCache>
                <c:formatCode>General</c:formatCode>
                <c:ptCount val="6"/>
                <c:pt idx="0">
                  <c:v>2010</c:v>
                </c:pt>
                <c:pt idx="1">
                  <c:v>2012</c:v>
                </c:pt>
                <c:pt idx="2">
                  <c:v>2013</c:v>
                </c:pt>
                <c:pt idx="3">
                  <c:v>2014</c:v>
                </c:pt>
                <c:pt idx="4">
                  <c:v>2016</c:v>
                </c:pt>
                <c:pt idx="5">
                  <c:v>2018</c:v>
                </c:pt>
              </c:numCache>
            </c:numRef>
          </c:cat>
          <c:val>
            <c:numRef>
              <c:f>Sheet1!$B$177:$B$182</c:f>
              <c:numCache>
                <c:formatCode>General</c:formatCode>
                <c:ptCount val="6"/>
                <c:pt idx="0">
                  <c:v>3</c:v>
                </c:pt>
                <c:pt idx="1">
                  <c:v>3</c:v>
                </c:pt>
                <c:pt idx="2">
                  <c:v>3</c:v>
                </c:pt>
                <c:pt idx="3">
                  <c:v>2</c:v>
                </c:pt>
                <c:pt idx="4">
                  <c:v>3</c:v>
                </c:pt>
                <c:pt idx="5">
                  <c:v>3</c:v>
                </c:pt>
              </c:numCache>
            </c:numRef>
          </c:val>
          <c:smooth val="0"/>
          <c:extLst>
            <c:ext xmlns:c16="http://schemas.microsoft.com/office/drawing/2014/chart" uri="{C3380CC4-5D6E-409C-BE32-E72D297353CC}">
              <c16:uniqueId val="{00000001-C5E5-47ED-8753-954FEA6EA722}"/>
            </c:ext>
          </c:extLst>
        </c:ser>
        <c:ser>
          <c:idx val="1"/>
          <c:order val="1"/>
          <c:tx>
            <c:strRef>
              <c:f>Sheet1!$C$176</c:f>
              <c:strCache>
                <c:ptCount val="1"/>
                <c:pt idx="0">
                  <c:v>residual acidty (mg/l)</c:v>
                </c:pt>
              </c:strCache>
            </c:strRef>
          </c:tx>
          <c:spPr>
            <a:ln w="57150"/>
          </c:spPr>
          <c:marker>
            <c:symbol val="square"/>
            <c:size val="7"/>
            <c:spPr>
              <a:ln w="57150"/>
            </c:spPr>
          </c:marker>
          <c:cat>
            <c:numRef>
              <c:f>Sheet1!$A$177:$A$182</c:f>
              <c:numCache>
                <c:formatCode>General</c:formatCode>
                <c:ptCount val="6"/>
                <c:pt idx="0">
                  <c:v>2010</c:v>
                </c:pt>
                <c:pt idx="1">
                  <c:v>2012</c:v>
                </c:pt>
                <c:pt idx="2">
                  <c:v>2013</c:v>
                </c:pt>
                <c:pt idx="3">
                  <c:v>2014</c:v>
                </c:pt>
                <c:pt idx="4">
                  <c:v>2016</c:v>
                </c:pt>
                <c:pt idx="5">
                  <c:v>2018</c:v>
                </c:pt>
              </c:numCache>
            </c:numRef>
          </c:cat>
          <c:val>
            <c:numRef>
              <c:f>Sheet1!$C$177:$C$182</c:f>
              <c:numCache>
                <c:formatCode>General</c:formatCode>
                <c:ptCount val="6"/>
                <c:pt idx="0">
                  <c:v>0</c:v>
                </c:pt>
                <c:pt idx="1">
                  <c:v>0</c:v>
                </c:pt>
                <c:pt idx="2">
                  <c:v>0</c:v>
                </c:pt>
                <c:pt idx="3">
                  <c:v>1</c:v>
                </c:pt>
                <c:pt idx="4">
                  <c:v>0</c:v>
                </c:pt>
                <c:pt idx="5">
                  <c:v>0</c:v>
                </c:pt>
              </c:numCache>
            </c:numRef>
          </c:val>
          <c:smooth val="0"/>
          <c:extLst>
            <c:ext xmlns:c16="http://schemas.microsoft.com/office/drawing/2014/chart" uri="{C3380CC4-5D6E-409C-BE32-E72D297353CC}">
              <c16:uniqueId val="{00000002-C5E5-47ED-8753-954FEA6EA722}"/>
            </c:ext>
          </c:extLst>
        </c:ser>
        <c:dLbls>
          <c:showLegendKey val="0"/>
          <c:showVal val="0"/>
          <c:showCatName val="0"/>
          <c:showSerName val="0"/>
          <c:showPercent val="0"/>
          <c:showBubbleSize val="0"/>
        </c:dLbls>
        <c:marker val="1"/>
        <c:smooth val="0"/>
        <c:axId val="27502848"/>
        <c:axId val="27509504"/>
      </c:lineChart>
      <c:catAx>
        <c:axId val="27502848"/>
        <c:scaling>
          <c:orientation val="minMax"/>
        </c:scaling>
        <c:delete val="0"/>
        <c:axPos val="b"/>
        <c:title>
          <c:tx>
            <c:rich>
              <a:bodyPr/>
              <a:lstStyle/>
              <a:p>
                <a:pPr>
                  <a:defRPr sz="1800">
                    <a:solidFill>
                      <a:schemeClr val="bg2"/>
                    </a:solidFill>
                  </a:defRPr>
                </a:pPr>
                <a:r>
                  <a:rPr lang="en-US" sz="1800" dirty="0">
                    <a:solidFill>
                      <a:schemeClr val="bg2"/>
                    </a:solidFill>
                  </a:rPr>
                  <a:t>Year</a:t>
                </a:r>
              </a:p>
            </c:rich>
          </c:tx>
          <c:layout>
            <c:manualLayout>
              <c:xMode val="edge"/>
              <c:yMode val="edge"/>
              <c:x val="0.47359217065951864"/>
              <c:y val="0.81441905243603185"/>
            </c:manualLayout>
          </c:layout>
          <c:overlay val="0"/>
        </c:title>
        <c:numFmt formatCode="General" sourceLinked="1"/>
        <c:majorTickMark val="out"/>
        <c:minorTickMark val="none"/>
        <c:tickLblPos val="nextTo"/>
        <c:txPr>
          <a:bodyPr/>
          <a:lstStyle/>
          <a:p>
            <a:pPr>
              <a:defRPr sz="1800">
                <a:solidFill>
                  <a:schemeClr val="bg2"/>
                </a:solidFill>
              </a:defRPr>
            </a:pPr>
            <a:endParaRPr lang="en-US"/>
          </a:p>
        </c:txPr>
        <c:crossAx val="27509504"/>
        <c:crosses val="autoZero"/>
        <c:auto val="1"/>
        <c:lblAlgn val="ctr"/>
        <c:lblOffset val="100"/>
        <c:noMultiLvlLbl val="0"/>
      </c:catAx>
      <c:valAx>
        <c:axId val="27509504"/>
        <c:scaling>
          <c:orientation val="minMax"/>
          <c:max val="20"/>
        </c:scaling>
        <c:delete val="0"/>
        <c:axPos val="l"/>
        <c:majorGridlines>
          <c:spPr>
            <a:ln>
              <a:solidFill>
                <a:schemeClr val="bg2"/>
              </a:solidFill>
            </a:ln>
          </c:spPr>
        </c:majorGridlines>
        <c:title>
          <c:tx>
            <c:rich>
              <a:bodyPr rot="-5400000" vert="horz"/>
              <a:lstStyle/>
              <a:p>
                <a:pPr>
                  <a:defRPr sz="1800">
                    <a:solidFill>
                      <a:schemeClr val="bg2"/>
                    </a:solidFill>
                  </a:defRPr>
                </a:pPr>
                <a:r>
                  <a:rPr lang="en-US" sz="1800" dirty="0">
                    <a:solidFill>
                      <a:schemeClr val="bg2"/>
                    </a:solidFill>
                  </a:rPr>
                  <a:t>Acidity mg/l</a:t>
                </a:r>
              </a:p>
            </c:rich>
          </c:tx>
          <c:layout>
            <c:manualLayout>
              <c:xMode val="edge"/>
              <c:yMode val="edge"/>
              <c:x val="4.262746412017647E-2"/>
              <c:y val="0.31535154493491502"/>
            </c:manualLayout>
          </c:layout>
          <c:overlay val="0"/>
        </c:title>
        <c:numFmt formatCode="General" sourceLinked="1"/>
        <c:majorTickMark val="out"/>
        <c:minorTickMark val="none"/>
        <c:tickLblPos val="nextTo"/>
        <c:txPr>
          <a:bodyPr/>
          <a:lstStyle/>
          <a:p>
            <a:pPr>
              <a:defRPr sz="1800">
                <a:solidFill>
                  <a:schemeClr val="bg2"/>
                </a:solidFill>
              </a:defRPr>
            </a:pPr>
            <a:endParaRPr lang="en-US"/>
          </a:p>
        </c:txPr>
        <c:crossAx val="27502848"/>
        <c:crosses val="autoZero"/>
        <c:crossBetween val="between"/>
      </c:valAx>
      <c:valAx>
        <c:axId val="27511424"/>
        <c:scaling>
          <c:orientation val="minMax"/>
          <c:max val="100"/>
        </c:scaling>
        <c:delete val="0"/>
        <c:axPos val="r"/>
        <c:title>
          <c:tx>
            <c:rich>
              <a:bodyPr rot="-5400000" vert="horz"/>
              <a:lstStyle/>
              <a:p>
                <a:pPr>
                  <a:defRPr sz="1800">
                    <a:solidFill>
                      <a:schemeClr val="bg2"/>
                    </a:solidFill>
                  </a:defRPr>
                </a:pPr>
                <a:r>
                  <a:rPr lang="en-US" sz="1800">
                    <a:solidFill>
                      <a:schemeClr val="bg2"/>
                    </a:solidFill>
                  </a:rPr>
                  <a:t>% Acid Removed</a:t>
                </a:r>
              </a:p>
            </c:rich>
          </c:tx>
          <c:overlay val="0"/>
        </c:title>
        <c:numFmt formatCode="General" sourceLinked="1"/>
        <c:majorTickMark val="out"/>
        <c:minorTickMark val="none"/>
        <c:tickLblPos val="nextTo"/>
        <c:txPr>
          <a:bodyPr/>
          <a:lstStyle/>
          <a:p>
            <a:pPr>
              <a:defRPr sz="1800">
                <a:solidFill>
                  <a:schemeClr val="bg2"/>
                </a:solidFill>
              </a:defRPr>
            </a:pPr>
            <a:endParaRPr lang="en-US"/>
          </a:p>
        </c:txPr>
        <c:crossAx val="27513600"/>
        <c:crosses val="max"/>
        <c:crossBetween val="between"/>
      </c:valAx>
      <c:catAx>
        <c:axId val="27513600"/>
        <c:scaling>
          <c:orientation val="minMax"/>
        </c:scaling>
        <c:delete val="1"/>
        <c:axPos val="b"/>
        <c:majorTickMark val="out"/>
        <c:minorTickMark val="none"/>
        <c:tickLblPos val="nextTo"/>
        <c:crossAx val="27511424"/>
        <c:crosses val="autoZero"/>
        <c:auto val="1"/>
        <c:lblAlgn val="ctr"/>
        <c:lblOffset val="100"/>
        <c:noMultiLvlLbl val="0"/>
      </c:catAx>
      <c:spPr>
        <a:solidFill>
          <a:schemeClr val="accent4"/>
        </a:solidFill>
        <a:ln>
          <a:solidFill>
            <a:schemeClr val="bg2"/>
          </a:solidFill>
        </a:ln>
      </c:spPr>
    </c:plotArea>
    <c:legend>
      <c:legendPos val="r"/>
      <c:layout>
        <c:manualLayout>
          <c:xMode val="edge"/>
          <c:yMode val="edge"/>
          <c:x val="0"/>
          <c:y val="0.90736536676459234"/>
          <c:w val="0.98886455017590891"/>
          <c:h val="9.2634633235407632E-2"/>
        </c:manualLayout>
      </c:layout>
      <c:overlay val="0"/>
      <c:txPr>
        <a:bodyPr/>
        <a:lstStyle/>
        <a:p>
          <a:pPr>
            <a:defRPr sz="1600">
              <a:solidFill>
                <a:schemeClr val="bg2"/>
              </a:solidFill>
            </a:defRPr>
          </a:pPr>
          <a:endParaRPr lang="en-US"/>
        </a:p>
      </c:txPr>
    </c:legend>
    <c:plotVisOnly val="1"/>
    <c:dispBlanksAs val="gap"/>
    <c:showDLblsOverMax val="0"/>
  </c:chart>
  <c:spPr>
    <a:solidFill>
      <a:schemeClr val="tx1"/>
    </a:solidFill>
    <a:ln>
      <a:solidFill>
        <a:schemeClr val="tx1"/>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en-US" baseline="0" dirty="0"/>
              <a:t>Ground Water Well 25</a:t>
            </a:r>
            <a:endParaRPr lang="en-US" dirty="0"/>
          </a:p>
        </c:rich>
      </c:tx>
      <c:layout>
        <c:manualLayout>
          <c:xMode val="edge"/>
          <c:yMode val="edge"/>
          <c:x val="0.36990426555119466"/>
          <c:y val="5.2457993514549502E-2"/>
        </c:manualLayout>
      </c:layout>
      <c:overlay val="1"/>
    </c:title>
    <c:autoTitleDeleted val="0"/>
    <c:plotArea>
      <c:layout>
        <c:manualLayout>
          <c:layoutTarget val="inner"/>
          <c:xMode val="edge"/>
          <c:yMode val="edge"/>
          <c:x val="0.1357856120664821"/>
          <c:y val="5.8519377421281854E-2"/>
          <c:w val="0.63016727420640894"/>
          <c:h val="0.74763984614573598"/>
        </c:manualLayout>
      </c:layout>
      <c:barChart>
        <c:barDir val="col"/>
        <c:grouping val="clustered"/>
        <c:varyColors val="0"/>
        <c:ser>
          <c:idx val="4"/>
          <c:order val="0"/>
          <c:tx>
            <c:strRef>
              <c:f>Sheet1!$E$75</c:f>
              <c:strCache>
                <c:ptCount val="1"/>
                <c:pt idx="0">
                  <c:v>pH</c:v>
                </c:pt>
              </c:strCache>
            </c:strRef>
          </c:tx>
          <c:spPr>
            <a:ln>
              <a:solidFill>
                <a:srgbClr val="000000"/>
              </a:solidFill>
            </a:ln>
          </c:spPr>
          <c:invertIfNegative val="0"/>
          <c:cat>
            <c:numRef>
              <c:f>Sheet1!$A$76:$A$81</c:f>
              <c:numCache>
                <c:formatCode>General</c:formatCode>
                <c:ptCount val="6"/>
                <c:pt idx="0">
                  <c:v>2010</c:v>
                </c:pt>
                <c:pt idx="1">
                  <c:v>2012</c:v>
                </c:pt>
                <c:pt idx="2">
                  <c:v>2013</c:v>
                </c:pt>
                <c:pt idx="3">
                  <c:v>2014</c:v>
                </c:pt>
                <c:pt idx="4">
                  <c:v>2016</c:v>
                </c:pt>
                <c:pt idx="5">
                  <c:v>2018</c:v>
                </c:pt>
              </c:numCache>
            </c:numRef>
          </c:cat>
          <c:val>
            <c:numRef>
              <c:f>Sheet1!$E$76:$E$81</c:f>
              <c:numCache>
                <c:formatCode>General</c:formatCode>
                <c:ptCount val="6"/>
                <c:pt idx="0">
                  <c:v>6</c:v>
                </c:pt>
                <c:pt idx="1">
                  <c:v>6</c:v>
                </c:pt>
                <c:pt idx="2">
                  <c:v>6.4</c:v>
                </c:pt>
                <c:pt idx="3">
                  <c:v>7</c:v>
                </c:pt>
                <c:pt idx="4">
                  <c:v>6.2</c:v>
                </c:pt>
                <c:pt idx="5">
                  <c:v>6.4</c:v>
                </c:pt>
              </c:numCache>
            </c:numRef>
          </c:val>
          <c:extLst>
            <c:ext xmlns:c16="http://schemas.microsoft.com/office/drawing/2014/chart" uri="{C3380CC4-5D6E-409C-BE32-E72D297353CC}">
              <c16:uniqueId val="{00000000-6C2D-4E2E-84A3-EDE4EE15A9A6}"/>
            </c:ext>
          </c:extLst>
        </c:ser>
        <c:dLbls>
          <c:showLegendKey val="0"/>
          <c:showVal val="0"/>
          <c:showCatName val="0"/>
          <c:showSerName val="0"/>
          <c:showPercent val="0"/>
          <c:showBubbleSize val="0"/>
        </c:dLbls>
        <c:gapWidth val="150"/>
        <c:axId val="27567232"/>
        <c:axId val="27556864"/>
      </c:barChart>
      <c:lineChart>
        <c:grouping val="standard"/>
        <c:varyColors val="0"/>
        <c:ser>
          <c:idx val="5"/>
          <c:order val="1"/>
          <c:tx>
            <c:strRef>
              <c:f>Sheet1!$F$75</c:f>
              <c:strCache>
                <c:ptCount val="1"/>
                <c:pt idx="0">
                  <c:v>Fe</c:v>
                </c:pt>
              </c:strCache>
            </c:strRef>
          </c:tx>
          <c:spPr>
            <a:ln w="38100"/>
          </c:spPr>
          <c:marker>
            <c:spPr>
              <a:ln w="38100"/>
            </c:spPr>
          </c:marker>
          <c:dPt>
            <c:idx val="1"/>
            <c:marker>
              <c:symbol val="circle"/>
              <c:size val="7"/>
            </c:marker>
            <c:bubble3D val="0"/>
            <c:extLst>
              <c:ext xmlns:c16="http://schemas.microsoft.com/office/drawing/2014/chart" uri="{C3380CC4-5D6E-409C-BE32-E72D297353CC}">
                <c16:uniqueId val="{00000001-6C2D-4E2E-84A3-EDE4EE15A9A6}"/>
              </c:ext>
            </c:extLst>
          </c:dPt>
          <c:cat>
            <c:numRef>
              <c:f>Sheet1!$A$76:$A$81</c:f>
              <c:numCache>
                <c:formatCode>General</c:formatCode>
                <c:ptCount val="6"/>
                <c:pt idx="0">
                  <c:v>2010</c:v>
                </c:pt>
                <c:pt idx="1">
                  <c:v>2012</c:v>
                </c:pt>
                <c:pt idx="2">
                  <c:v>2013</c:v>
                </c:pt>
                <c:pt idx="3">
                  <c:v>2014</c:v>
                </c:pt>
                <c:pt idx="4">
                  <c:v>2016</c:v>
                </c:pt>
                <c:pt idx="5">
                  <c:v>2018</c:v>
                </c:pt>
              </c:numCache>
            </c:numRef>
          </c:cat>
          <c:val>
            <c:numRef>
              <c:f>Sheet1!$F$76:$F$81</c:f>
              <c:numCache>
                <c:formatCode>General</c:formatCode>
                <c:ptCount val="6"/>
                <c:pt idx="0">
                  <c:v>0.02</c:v>
                </c:pt>
                <c:pt idx="1">
                  <c:v>0</c:v>
                </c:pt>
                <c:pt idx="2">
                  <c:v>0</c:v>
                </c:pt>
                <c:pt idx="3">
                  <c:v>0.08</c:v>
                </c:pt>
                <c:pt idx="4">
                  <c:v>0.03</c:v>
                </c:pt>
                <c:pt idx="5">
                  <c:v>0.02</c:v>
                </c:pt>
              </c:numCache>
            </c:numRef>
          </c:val>
          <c:smooth val="0"/>
          <c:extLst>
            <c:ext xmlns:c16="http://schemas.microsoft.com/office/drawing/2014/chart" uri="{C3380CC4-5D6E-409C-BE32-E72D297353CC}">
              <c16:uniqueId val="{00000002-6C2D-4E2E-84A3-EDE4EE15A9A6}"/>
            </c:ext>
          </c:extLst>
        </c:ser>
        <c:ser>
          <c:idx val="7"/>
          <c:order val="2"/>
          <c:tx>
            <c:strRef>
              <c:f>Sheet1!$H$75</c:f>
              <c:strCache>
                <c:ptCount val="1"/>
                <c:pt idx="0">
                  <c:v>SO4</c:v>
                </c:pt>
              </c:strCache>
            </c:strRef>
          </c:tx>
          <c:spPr>
            <a:ln w="38100">
              <a:solidFill>
                <a:srgbClr val="FF66FF"/>
              </a:solidFill>
            </a:ln>
          </c:spPr>
          <c:marker>
            <c:spPr>
              <a:ln w="38100">
                <a:solidFill>
                  <a:srgbClr val="FF66FF"/>
                </a:solidFill>
              </a:ln>
            </c:spPr>
          </c:marker>
          <c:cat>
            <c:numRef>
              <c:f>Sheet1!$A$76:$A$81</c:f>
              <c:numCache>
                <c:formatCode>General</c:formatCode>
                <c:ptCount val="6"/>
                <c:pt idx="0">
                  <c:v>2010</c:v>
                </c:pt>
                <c:pt idx="1">
                  <c:v>2012</c:v>
                </c:pt>
                <c:pt idx="2">
                  <c:v>2013</c:v>
                </c:pt>
                <c:pt idx="3">
                  <c:v>2014</c:v>
                </c:pt>
                <c:pt idx="4">
                  <c:v>2016</c:v>
                </c:pt>
                <c:pt idx="5">
                  <c:v>2018</c:v>
                </c:pt>
              </c:numCache>
            </c:numRef>
          </c:cat>
          <c:val>
            <c:numRef>
              <c:f>Sheet1!$H$76:$H$81</c:f>
              <c:numCache>
                <c:formatCode>General</c:formatCode>
                <c:ptCount val="6"/>
                <c:pt idx="0">
                  <c:v>3</c:v>
                </c:pt>
                <c:pt idx="1">
                  <c:v>3</c:v>
                </c:pt>
                <c:pt idx="2">
                  <c:v>3</c:v>
                </c:pt>
                <c:pt idx="3">
                  <c:v>2</c:v>
                </c:pt>
                <c:pt idx="4">
                  <c:v>3</c:v>
                </c:pt>
                <c:pt idx="5">
                  <c:v>3</c:v>
                </c:pt>
              </c:numCache>
            </c:numRef>
          </c:val>
          <c:smooth val="0"/>
          <c:extLst>
            <c:ext xmlns:c16="http://schemas.microsoft.com/office/drawing/2014/chart" uri="{C3380CC4-5D6E-409C-BE32-E72D297353CC}">
              <c16:uniqueId val="{00000003-6C2D-4E2E-84A3-EDE4EE15A9A6}"/>
            </c:ext>
          </c:extLst>
        </c:ser>
        <c:dLbls>
          <c:showLegendKey val="0"/>
          <c:showVal val="0"/>
          <c:showCatName val="0"/>
          <c:showSerName val="0"/>
          <c:showPercent val="0"/>
          <c:showBubbleSize val="0"/>
        </c:dLbls>
        <c:marker val="1"/>
        <c:smooth val="0"/>
        <c:axId val="27544192"/>
        <c:axId val="27554944"/>
      </c:lineChart>
      <c:catAx>
        <c:axId val="27544192"/>
        <c:scaling>
          <c:orientation val="minMax"/>
        </c:scaling>
        <c:delete val="0"/>
        <c:axPos val="b"/>
        <c:title>
          <c:tx>
            <c:rich>
              <a:bodyPr/>
              <a:lstStyle/>
              <a:p>
                <a:pPr>
                  <a:defRPr sz="1800"/>
                </a:pPr>
                <a:r>
                  <a:rPr lang="en-US" sz="1800" dirty="0"/>
                  <a:t>Year</a:t>
                </a:r>
              </a:p>
            </c:rich>
          </c:tx>
          <c:overlay val="0"/>
        </c:title>
        <c:numFmt formatCode="General" sourceLinked="1"/>
        <c:majorTickMark val="in"/>
        <c:minorTickMark val="none"/>
        <c:tickLblPos val="nextTo"/>
        <c:spPr>
          <a:ln>
            <a:solidFill>
              <a:srgbClr val="000000"/>
            </a:solidFill>
          </a:ln>
        </c:spPr>
        <c:txPr>
          <a:bodyPr/>
          <a:lstStyle/>
          <a:p>
            <a:pPr>
              <a:defRPr sz="1800"/>
            </a:pPr>
            <a:endParaRPr lang="en-US"/>
          </a:p>
        </c:txPr>
        <c:crossAx val="27554944"/>
        <c:crosses val="autoZero"/>
        <c:auto val="1"/>
        <c:lblAlgn val="ctr"/>
        <c:lblOffset val="100"/>
        <c:noMultiLvlLbl val="0"/>
      </c:catAx>
      <c:valAx>
        <c:axId val="27554944"/>
        <c:scaling>
          <c:orientation val="minMax"/>
        </c:scaling>
        <c:delete val="0"/>
        <c:axPos val="l"/>
        <c:majorGridlines>
          <c:spPr>
            <a:ln>
              <a:solidFill>
                <a:schemeClr val="bg2"/>
              </a:solidFill>
            </a:ln>
          </c:spPr>
        </c:majorGridlines>
        <c:title>
          <c:tx>
            <c:rich>
              <a:bodyPr rot="-5400000" vert="horz"/>
              <a:lstStyle/>
              <a:p>
                <a:pPr>
                  <a:defRPr sz="1800"/>
                </a:pPr>
                <a:r>
                  <a:rPr lang="en-US" sz="1800" dirty="0"/>
                  <a:t>Metal</a:t>
                </a:r>
                <a:r>
                  <a:rPr lang="en-US" sz="1800" baseline="0" dirty="0"/>
                  <a:t> </a:t>
                </a:r>
                <a:r>
                  <a:rPr lang="en-US" sz="1800" dirty="0"/>
                  <a:t> (mg/l)</a:t>
                </a:r>
              </a:p>
            </c:rich>
          </c:tx>
          <c:overlay val="0"/>
        </c:title>
        <c:numFmt formatCode="General" sourceLinked="1"/>
        <c:majorTickMark val="out"/>
        <c:minorTickMark val="none"/>
        <c:tickLblPos val="nextTo"/>
        <c:txPr>
          <a:bodyPr/>
          <a:lstStyle/>
          <a:p>
            <a:pPr>
              <a:defRPr sz="1800"/>
            </a:pPr>
            <a:endParaRPr lang="en-US"/>
          </a:p>
        </c:txPr>
        <c:crossAx val="27544192"/>
        <c:crosses val="autoZero"/>
        <c:crossBetween val="between"/>
      </c:valAx>
      <c:valAx>
        <c:axId val="27556864"/>
        <c:scaling>
          <c:orientation val="minMax"/>
          <c:max val="8"/>
          <c:min val="3"/>
        </c:scaling>
        <c:delete val="0"/>
        <c:axPos val="r"/>
        <c:title>
          <c:tx>
            <c:rich>
              <a:bodyPr rot="-5400000" vert="horz"/>
              <a:lstStyle/>
              <a:p>
                <a:pPr>
                  <a:defRPr sz="1800"/>
                </a:pPr>
                <a:r>
                  <a:rPr lang="en-US" sz="1800" dirty="0"/>
                  <a:t>pH</a:t>
                </a:r>
              </a:p>
            </c:rich>
          </c:tx>
          <c:overlay val="0"/>
        </c:title>
        <c:numFmt formatCode="General" sourceLinked="1"/>
        <c:majorTickMark val="out"/>
        <c:minorTickMark val="none"/>
        <c:tickLblPos val="nextTo"/>
        <c:txPr>
          <a:bodyPr/>
          <a:lstStyle/>
          <a:p>
            <a:pPr>
              <a:defRPr sz="1800"/>
            </a:pPr>
            <a:endParaRPr lang="en-US"/>
          </a:p>
        </c:txPr>
        <c:crossAx val="27567232"/>
        <c:crosses val="max"/>
        <c:crossBetween val="between"/>
      </c:valAx>
      <c:catAx>
        <c:axId val="27567232"/>
        <c:scaling>
          <c:orientation val="minMax"/>
        </c:scaling>
        <c:delete val="1"/>
        <c:axPos val="b"/>
        <c:numFmt formatCode="General" sourceLinked="1"/>
        <c:majorTickMark val="out"/>
        <c:minorTickMark val="none"/>
        <c:tickLblPos val="nextTo"/>
        <c:crossAx val="27556864"/>
        <c:crosses val="autoZero"/>
        <c:auto val="1"/>
        <c:lblAlgn val="ctr"/>
        <c:lblOffset val="100"/>
        <c:noMultiLvlLbl val="0"/>
      </c:catAx>
      <c:spPr>
        <a:solidFill>
          <a:schemeClr val="accent4"/>
        </a:solidFill>
      </c:spPr>
    </c:plotArea>
    <c:legend>
      <c:legendPos val="r"/>
      <c:layout>
        <c:manualLayout>
          <c:xMode val="edge"/>
          <c:yMode val="edge"/>
          <c:x val="0.87562221171439736"/>
          <c:y val="0.55456520487505179"/>
          <c:w val="0.10174941578777849"/>
          <c:h val="0.21790371021966592"/>
        </c:manualLayout>
      </c:layout>
      <c:overlay val="0"/>
      <c:txPr>
        <a:bodyPr/>
        <a:lstStyle/>
        <a:p>
          <a:pPr>
            <a:defRPr sz="1600"/>
          </a:pPr>
          <a:endParaRPr lang="en-US"/>
        </a:p>
      </c:txPr>
    </c:legend>
    <c:plotVisOnly val="1"/>
    <c:dispBlanksAs val="gap"/>
    <c:showDLblsOverMax val="0"/>
  </c:chart>
  <c:spPr>
    <a:solidFill>
      <a:schemeClr val="tx1"/>
    </a:solidFill>
  </c:spPr>
  <c:txPr>
    <a:bodyPr/>
    <a:lstStyle/>
    <a:p>
      <a:pPr>
        <a:defRPr>
          <a:solidFill>
            <a:schemeClr val="bg2"/>
          </a:solidFil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en-US" dirty="0"/>
              <a:t>Mine Water Well 26D </a:t>
            </a:r>
          </a:p>
        </c:rich>
      </c:tx>
      <c:layout>
        <c:manualLayout>
          <c:xMode val="edge"/>
          <c:yMode val="edge"/>
          <c:x val="0.5360103661284763"/>
          <c:y val="5.7320932643501007E-2"/>
        </c:manualLayout>
      </c:layout>
      <c:overlay val="1"/>
    </c:title>
    <c:autoTitleDeleted val="0"/>
    <c:plotArea>
      <c:layout>
        <c:manualLayout>
          <c:layoutTarget val="inner"/>
          <c:xMode val="edge"/>
          <c:yMode val="edge"/>
          <c:x val="0.17147710702828814"/>
          <c:y val="5.1997703412073493E-2"/>
          <c:w val="0.65880232773933556"/>
          <c:h val="0.76661980331712332"/>
        </c:manualLayout>
      </c:layout>
      <c:barChart>
        <c:barDir val="col"/>
        <c:grouping val="clustered"/>
        <c:varyColors val="0"/>
        <c:ser>
          <c:idx val="2"/>
          <c:order val="2"/>
          <c:tx>
            <c:strRef>
              <c:f>Sheet1!$D$30</c:f>
              <c:strCache>
                <c:ptCount val="1"/>
                <c:pt idx="0">
                  <c:v>% acid removed</c:v>
                </c:pt>
              </c:strCache>
            </c:strRef>
          </c:tx>
          <c:spPr>
            <a:ln>
              <a:solidFill>
                <a:srgbClr val="000000"/>
              </a:solidFill>
            </a:ln>
          </c:spPr>
          <c:invertIfNegative val="0"/>
          <c:cat>
            <c:strRef>
              <c:f>Sheet1!$A$31:$A$45</c:f>
              <c:strCache>
                <c:ptCount val="15"/>
                <c:pt idx="0">
                  <c:v>1988</c:v>
                </c:pt>
                <c:pt idx="1">
                  <c:v>1990</c:v>
                </c:pt>
                <c:pt idx="2">
                  <c:v>1992</c:v>
                </c:pt>
                <c:pt idx="3">
                  <c:v>1994</c:v>
                </c:pt>
                <c:pt idx="4">
                  <c:v>1996</c:v>
                </c:pt>
                <c:pt idx="5">
                  <c:v>1998</c:v>
                </c:pt>
                <c:pt idx="6">
                  <c:v>2000</c:v>
                </c:pt>
                <c:pt idx="7">
                  <c:v>2004</c:v>
                </c:pt>
                <c:pt idx="8">
                  <c:v>2006</c:v>
                </c:pt>
                <c:pt idx="9">
                  <c:v>2007</c:v>
                </c:pt>
                <c:pt idx="10">
                  <c:v>2010</c:v>
                </c:pt>
                <c:pt idx="11">
                  <c:v>2012</c:v>
                </c:pt>
                <c:pt idx="12">
                  <c:v>2014</c:v>
                </c:pt>
                <c:pt idx="13">
                  <c:v>2016</c:v>
                </c:pt>
                <c:pt idx="14">
                  <c:v>2018</c:v>
                </c:pt>
              </c:strCache>
            </c:strRef>
          </c:cat>
          <c:val>
            <c:numRef>
              <c:f>Sheet1!$D$31:$D$45</c:f>
              <c:numCache>
                <c:formatCode>General</c:formatCode>
                <c:ptCount val="15"/>
                <c:pt idx="0">
                  <c:v>42</c:v>
                </c:pt>
                <c:pt idx="1">
                  <c:v>38</c:v>
                </c:pt>
                <c:pt idx="2">
                  <c:v>36</c:v>
                </c:pt>
                <c:pt idx="3">
                  <c:v>39</c:v>
                </c:pt>
                <c:pt idx="4">
                  <c:v>45</c:v>
                </c:pt>
                <c:pt idx="6">
                  <c:v>41</c:v>
                </c:pt>
                <c:pt idx="7">
                  <c:v>56</c:v>
                </c:pt>
                <c:pt idx="9">
                  <c:v>57.87</c:v>
                </c:pt>
                <c:pt idx="10">
                  <c:v>59</c:v>
                </c:pt>
                <c:pt idx="11">
                  <c:v>66</c:v>
                </c:pt>
                <c:pt idx="12">
                  <c:v>61</c:v>
                </c:pt>
                <c:pt idx="13">
                  <c:v>64</c:v>
                </c:pt>
                <c:pt idx="14">
                  <c:v>69</c:v>
                </c:pt>
              </c:numCache>
            </c:numRef>
          </c:val>
          <c:extLst>
            <c:ext xmlns:c16="http://schemas.microsoft.com/office/drawing/2014/chart" uri="{C3380CC4-5D6E-409C-BE32-E72D297353CC}">
              <c16:uniqueId val="{00000000-F539-4F69-AD6A-5F95979C2D17}"/>
            </c:ext>
          </c:extLst>
        </c:ser>
        <c:dLbls>
          <c:showLegendKey val="0"/>
          <c:showVal val="0"/>
          <c:showCatName val="0"/>
          <c:showSerName val="0"/>
          <c:showPercent val="0"/>
          <c:showBubbleSize val="0"/>
        </c:dLbls>
        <c:gapWidth val="150"/>
        <c:axId val="27206016"/>
        <c:axId val="27203840"/>
      </c:barChart>
      <c:lineChart>
        <c:grouping val="standard"/>
        <c:varyColors val="0"/>
        <c:ser>
          <c:idx val="0"/>
          <c:order val="0"/>
          <c:tx>
            <c:strRef>
              <c:f>Sheet1!$B$30</c:f>
              <c:strCache>
                <c:ptCount val="1"/>
                <c:pt idx="0">
                  <c:v>Initial Generated Acidity (mg/l)</c:v>
                </c:pt>
              </c:strCache>
            </c:strRef>
          </c:tx>
          <c:spPr>
            <a:ln w="38100"/>
          </c:spPr>
          <c:marker>
            <c:symbol val="diamond"/>
            <c:size val="4"/>
            <c:spPr>
              <a:ln w="38100"/>
            </c:spPr>
          </c:marker>
          <c:cat>
            <c:strRef>
              <c:f>Sheet1!$A$31:$A$45</c:f>
              <c:strCache>
                <c:ptCount val="15"/>
                <c:pt idx="0">
                  <c:v>1988</c:v>
                </c:pt>
                <c:pt idx="1">
                  <c:v>1990</c:v>
                </c:pt>
                <c:pt idx="2">
                  <c:v>1992</c:v>
                </c:pt>
                <c:pt idx="3">
                  <c:v>1994</c:v>
                </c:pt>
                <c:pt idx="4">
                  <c:v>1996</c:v>
                </c:pt>
                <c:pt idx="5">
                  <c:v>1998</c:v>
                </c:pt>
                <c:pt idx="6">
                  <c:v>2000</c:v>
                </c:pt>
                <c:pt idx="7">
                  <c:v>2004</c:v>
                </c:pt>
                <c:pt idx="8">
                  <c:v>2006</c:v>
                </c:pt>
                <c:pt idx="9">
                  <c:v>2007</c:v>
                </c:pt>
                <c:pt idx="10">
                  <c:v>2010</c:v>
                </c:pt>
                <c:pt idx="11">
                  <c:v>2012</c:v>
                </c:pt>
                <c:pt idx="12">
                  <c:v>2014</c:v>
                </c:pt>
                <c:pt idx="13">
                  <c:v>2016</c:v>
                </c:pt>
                <c:pt idx="14">
                  <c:v>2018</c:v>
                </c:pt>
              </c:strCache>
            </c:strRef>
          </c:cat>
          <c:val>
            <c:numRef>
              <c:f>Sheet1!$B$31:$B$45</c:f>
              <c:numCache>
                <c:formatCode>General</c:formatCode>
                <c:ptCount val="15"/>
                <c:pt idx="0">
                  <c:v>1447</c:v>
                </c:pt>
                <c:pt idx="1">
                  <c:v>4656</c:v>
                </c:pt>
                <c:pt idx="2">
                  <c:v>2677</c:v>
                </c:pt>
                <c:pt idx="3">
                  <c:v>2781</c:v>
                </c:pt>
                <c:pt idx="4">
                  <c:v>2406</c:v>
                </c:pt>
                <c:pt idx="5">
                  <c:v>1294</c:v>
                </c:pt>
                <c:pt idx="6">
                  <c:v>1719</c:v>
                </c:pt>
                <c:pt idx="7">
                  <c:v>1563</c:v>
                </c:pt>
                <c:pt idx="8">
                  <c:v>542</c:v>
                </c:pt>
                <c:pt idx="9">
                  <c:v>1250</c:v>
                </c:pt>
                <c:pt idx="10">
                  <c:v>1156</c:v>
                </c:pt>
                <c:pt idx="11">
                  <c:v>1073</c:v>
                </c:pt>
                <c:pt idx="12">
                  <c:v>990</c:v>
                </c:pt>
                <c:pt idx="13">
                  <c:v>635</c:v>
                </c:pt>
                <c:pt idx="14">
                  <c:v>906</c:v>
                </c:pt>
              </c:numCache>
            </c:numRef>
          </c:val>
          <c:smooth val="0"/>
          <c:extLst>
            <c:ext xmlns:c16="http://schemas.microsoft.com/office/drawing/2014/chart" uri="{C3380CC4-5D6E-409C-BE32-E72D297353CC}">
              <c16:uniqueId val="{00000001-F539-4F69-AD6A-5F95979C2D17}"/>
            </c:ext>
          </c:extLst>
        </c:ser>
        <c:ser>
          <c:idx val="1"/>
          <c:order val="1"/>
          <c:tx>
            <c:strRef>
              <c:f>Sheet1!$C$30</c:f>
              <c:strCache>
                <c:ptCount val="1"/>
                <c:pt idx="0">
                  <c:v>residual acidty (mg/l)</c:v>
                </c:pt>
              </c:strCache>
            </c:strRef>
          </c:tx>
          <c:spPr>
            <a:ln w="57150"/>
          </c:spPr>
          <c:marker>
            <c:symbol val="square"/>
            <c:size val="3"/>
            <c:spPr>
              <a:ln w="57150"/>
            </c:spPr>
          </c:marker>
          <c:cat>
            <c:strRef>
              <c:f>Sheet1!$A$31:$A$45</c:f>
              <c:strCache>
                <c:ptCount val="15"/>
                <c:pt idx="0">
                  <c:v>1988</c:v>
                </c:pt>
                <c:pt idx="1">
                  <c:v>1990</c:v>
                </c:pt>
                <c:pt idx="2">
                  <c:v>1992</c:v>
                </c:pt>
                <c:pt idx="3">
                  <c:v>1994</c:v>
                </c:pt>
                <c:pt idx="4">
                  <c:v>1996</c:v>
                </c:pt>
                <c:pt idx="5">
                  <c:v>1998</c:v>
                </c:pt>
                <c:pt idx="6">
                  <c:v>2000</c:v>
                </c:pt>
                <c:pt idx="7">
                  <c:v>2004</c:v>
                </c:pt>
                <c:pt idx="8">
                  <c:v>2006</c:v>
                </c:pt>
                <c:pt idx="9">
                  <c:v>2007</c:v>
                </c:pt>
                <c:pt idx="10">
                  <c:v>2010</c:v>
                </c:pt>
                <c:pt idx="11">
                  <c:v>2012</c:v>
                </c:pt>
                <c:pt idx="12">
                  <c:v>2014</c:v>
                </c:pt>
                <c:pt idx="13">
                  <c:v>2016</c:v>
                </c:pt>
                <c:pt idx="14">
                  <c:v>2018</c:v>
                </c:pt>
              </c:strCache>
            </c:strRef>
          </c:cat>
          <c:val>
            <c:numRef>
              <c:f>Sheet1!$C$31:$C$45</c:f>
              <c:numCache>
                <c:formatCode>General</c:formatCode>
                <c:ptCount val="15"/>
                <c:pt idx="0">
                  <c:v>834</c:v>
                </c:pt>
                <c:pt idx="1">
                  <c:v>2869</c:v>
                </c:pt>
                <c:pt idx="2">
                  <c:v>1704</c:v>
                </c:pt>
                <c:pt idx="3">
                  <c:v>1695</c:v>
                </c:pt>
                <c:pt idx="4">
                  <c:v>1326</c:v>
                </c:pt>
                <c:pt idx="5">
                  <c:v>1345</c:v>
                </c:pt>
                <c:pt idx="6">
                  <c:v>1013</c:v>
                </c:pt>
                <c:pt idx="7">
                  <c:v>692</c:v>
                </c:pt>
                <c:pt idx="8">
                  <c:v>584</c:v>
                </c:pt>
                <c:pt idx="9">
                  <c:v>527</c:v>
                </c:pt>
                <c:pt idx="10">
                  <c:v>468</c:v>
                </c:pt>
                <c:pt idx="11">
                  <c:v>365</c:v>
                </c:pt>
                <c:pt idx="12">
                  <c:v>385</c:v>
                </c:pt>
                <c:pt idx="13">
                  <c:v>227</c:v>
                </c:pt>
                <c:pt idx="14">
                  <c:v>285</c:v>
                </c:pt>
              </c:numCache>
            </c:numRef>
          </c:val>
          <c:smooth val="0"/>
          <c:extLst>
            <c:ext xmlns:c16="http://schemas.microsoft.com/office/drawing/2014/chart" uri="{C3380CC4-5D6E-409C-BE32-E72D297353CC}">
              <c16:uniqueId val="{00000002-F539-4F69-AD6A-5F95979C2D17}"/>
            </c:ext>
          </c:extLst>
        </c:ser>
        <c:dLbls>
          <c:showLegendKey val="0"/>
          <c:showVal val="0"/>
          <c:showCatName val="0"/>
          <c:showSerName val="0"/>
          <c:showPercent val="0"/>
          <c:showBubbleSize val="0"/>
        </c:dLbls>
        <c:marker val="1"/>
        <c:smooth val="0"/>
        <c:axId val="27650688"/>
        <c:axId val="27202304"/>
      </c:lineChart>
      <c:catAx>
        <c:axId val="27650688"/>
        <c:scaling>
          <c:orientation val="minMax"/>
        </c:scaling>
        <c:delete val="0"/>
        <c:axPos val="b"/>
        <c:title>
          <c:tx>
            <c:rich>
              <a:bodyPr/>
              <a:lstStyle/>
              <a:p>
                <a:pPr>
                  <a:defRPr sz="1800" b="1"/>
                </a:pPr>
                <a:r>
                  <a:rPr lang="en-US" sz="1800" b="1" dirty="0"/>
                  <a:t>Year</a:t>
                </a:r>
              </a:p>
            </c:rich>
          </c:tx>
          <c:layout>
            <c:manualLayout>
              <c:xMode val="edge"/>
              <c:yMode val="edge"/>
              <c:x val="0.47462184534625479"/>
              <c:y val="0.90125"/>
            </c:manualLayout>
          </c:layout>
          <c:overlay val="0"/>
        </c:title>
        <c:numFmt formatCode="General" sourceLinked="0"/>
        <c:majorTickMark val="in"/>
        <c:minorTickMark val="none"/>
        <c:tickLblPos val="nextTo"/>
        <c:spPr>
          <a:ln>
            <a:solidFill>
              <a:srgbClr val="000000"/>
            </a:solidFill>
          </a:ln>
        </c:spPr>
        <c:txPr>
          <a:bodyPr/>
          <a:lstStyle/>
          <a:p>
            <a:pPr>
              <a:defRPr sz="1800"/>
            </a:pPr>
            <a:endParaRPr lang="en-US"/>
          </a:p>
        </c:txPr>
        <c:crossAx val="27202304"/>
        <c:crosses val="autoZero"/>
        <c:auto val="1"/>
        <c:lblAlgn val="ctr"/>
        <c:lblOffset val="100"/>
        <c:tickLblSkip val="2"/>
        <c:noMultiLvlLbl val="0"/>
      </c:catAx>
      <c:valAx>
        <c:axId val="27202304"/>
        <c:scaling>
          <c:orientation val="minMax"/>
        </c:scaling>
        <c:delete val="0"/>
        <c:axPos val="l"/>
        <c:majorGridlines>
          <c:spPr>
            <a:ln>
              <a:solidFill>
                <a:schemeClr val="bg2">
                  <a:lumMod val="50000"/>
                  <a:lumOff val="50000"/>
                </a:schemeClr>
              </a:solidFill>
            </a:ln>
          </c:spPr>
        </c:majorGridlines>
        <c:title>
          <c:tx>
            <c:rich>
              <a:bodyPr rot="-5400000" vert="horz"/>
              <a:lstStyle/>
              <a:p>
                <a:pPr>
                  <a:defRPr sz="1800" b="1"/>
                </a:pPr>
                <a:r>
                  <a:rPr lang="en-US" sz="1800" b="1" dirty="0"/>
                  <a:t>Acidity (mg/l)</a:t>
                </a:r>
              </a:p>
            </c:rich>
          </c:tx>
          <c:layout>
            <c:manualLayout>
              <c:xMode val="edge"/>
              <c:yMode val="edge"/>
              <c:x val="3.5931493411808374E-2"/>
              <c:y val="0.26652864960784062"/>
            </c:manualLayout>
          </c:layout>
          <c:overlay val="0"/>
        </c:title>
        <c:numFmt formatCode="General" sourceLinked="1"/>
        <c:majorTickMark val="out"/>
        <c:minorTickMark val="none"/>
        <c:tickLblPos val="nextTo"/>
        <c:txPr>
          <a:bodyPr/>
          <a:lstStyle/>
          <a:p>
            <a:pPr>
              <a:defRPr sz="1800"/>
            </a:pPr>
            <a:endParaRPr lang="en-US"/>
          </a:p>
        </c:txPr>
        <c:crossAx val="27650688"/>
        <c:crosses val="autoZero"/>
        <c:crossBetween val="between"/>
      </c:valAx>
      <c:valAx>
        <c:axId val="27203840"/>
        <c:scaling>
          <c:orientation val="minMax"/>
          <c:max val="100"/>
        </c:scaling>
        <c:delete val="0"/>
        <c:axPos val="r"/>
        <c:title>
          <c:tx>
            <c:rich>
              <a:bodyPr rot="-5400000" vert="horz"/>
              <a:lstStyle/>
              <a:p>
                <a:pPr>
                  <a:defRPr sz="1800" b="1"/>
                </a:pPr>
                <a:r>
                  <a:rPr lang="en-US" sz="1800" b="1" dirty="0"/>
                  <a:t>Percent Acid Removed</a:t>
                </a:r>
              </a:p>
            </c:rich>
          </c:tx>
          <c:layout>
            <c:manualLayout>
              <c:xMode val="edge"/>
              <c:yMode val="edge"/>
              <c:x val="0.92089201877934268"/>
              <c:y val="0.1241237633757319"/>
            </c:manualLayout>
          </c:layout>
          <c:overlay val="0"/>
        </c:title>
        <c:numFmt formatCode="General" sourceLinked="1"/>
        <c:majorTickMark val="out"/>
        <c:minorTickMark val="none"/>
        <c:tickLblPos val="nextTo"/>
        <c:txPr>
          <a:bodyPr/>
          <a:lstStyle/>
          <a:p>
            <a:pPr>
              <a:defRPr sz="1800"/>
            </a:pPr>
            <a:endParaRPr lang="en-US"/>
          </a:p>
        </c:txPr>
        <c:crossAx val="27206016"/>
        <c:crosses val="max"/>
        <c:crossBetween val="between"/>
      </c:valAx>
      <c:catAx>
        <c:axId val="27206016"/>
        <c:scaling>
          <c:orientation val="minMax"/>
        </c:scaling>
        <c:delete val="1"/>
        <c:axPos val="b"/>
        <c:numFmt formatCode="General" sourceLinked="1"/>
        <c:majorTickMark val="out"/>
        <c:minorTickMark val="none"/>
        <c:tickLblPos val="nextTo"/>
        <c:crossAx val="27203840"/>
        <c:crosses val="autoZero"/>
        <c:auto val="1"/>
        <c:lblAlgn val="ctr"/>
        <c:lblOffset val="100"/>
        <c:noMultiLvlLbl val="0"/>
      </c:catAx>
      <c:spPr>
        <a:solidFill>
          <a:schemeClr val="accent4"/>
        </a:solidFill>
        <a:ln w="38100" cap="flat" cmpd="sng" algn="ctr">
          <a:solidFill>
            <a:schemeClr val="bg2">
              <a:lumMod val="50000"/>
              <a:lumOff val="50000"/>
            </a:schemeClr>
          </a:solidFill>
          <a:prstDash val="solid"/>
        </a:ln>
        <a:effectLst>
          <a:outerShdw blurRad="40000" dist="20000" dir="5400000" rotWithShape="0">
            <a:srgbClr val="000000">
              <a:alpha val="38000"/>
            </a:srgbClr>
          </a:outerShdw>
        </a:effectLst>
      </c:spPr>
    </c:plotArea>
    <c:legend>
      <c:legendPos val="l"/>
      <c:layout>
        <c:manualLayout>
          <c:xMode val="edge"/>
          <c:yMode val="edge"/>
          <c:x val="0.26220432673188576"/>
          <c:y val="0.10773765529401125"/>
          <c:w val="0.52848077813802685"/>
          <c:h val="0.26085032640150746"/>
        </c:manualLayout>
      </c:layout>
      <c:overlay val="1"/>
      <c:txPr>
        <a:bodyPr/>
        <a:lstStyle/>
        <a:p>
          <a:pPr>
            <a:defRPr sz="1400"/>
          </a:pPr>
          <a:endParaRPr lang="en-US"/>
        </a:p>
      </c:txPr>
    </c:legend>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solidFill>
                  <a:schemeClr val="bg2"/>
                </a:solidFill>
              </a:defRPr>
            </a:pPr>
            <a:r>
              <a:rPr lang="en-US" dirty="0">
                <a:solidFill>
                  <a:schemeClr val="bg2"/>
                </a:solidFill>
              </a:rPr>
              <a:t>Mine Water Well 26D</a:t>
            </a:r>
          </a:p>
        </c:rich>
      </c:tx>
      <c:layout>
        <c:manualLayout>
          <c:xMode val="edge"/>
          <c:yMode val="edge"/>
          <c:x val="0.4307012551648865"/>
          <c:y val="3.8430744595676539E-2"/>
        </c:manualLayout>
      </c:layout>
      <c:overlay val="1"/>
    </c:title>
    <c:autoTitleDeleted val="0"/>
    <c:plotArea>
      <c:layout>
        <c:manualLayout>
          <c:layoutTarget val="inner"/>
          <c:xMode val="edge"/>
          <c:yMode val="edge"/>
          <c:x val="0.12116696420914767"/>
          <c:y val="4.214129483814523E-2"/>
          <c:w val="0.74195517892827534"/>
          <c:h val="0.7690300071474433"/>
        </c:manualLayout>
      </c:layout>
      <c:barChart>
        <c:barDir val="col"/>
        <c:grouping val="clustered"/>
        <c:varyColors val="0"/>
        <c:ser>
          <c:idx val="0"/>
          <c:order val="0"/>
          <c:tx>
            <c:strRef>
              <c:f>Sheet1!$E$30</c:f>
              <c:strCache>
                <c:ptCount val="1"/>
                <c:pt idx="0">
                  <c:v>pH</c:v>
                </c:pt>
              </c:strCache>
            </c:strRef>
          </c:tx>
          <c:spPr>
            <a:ln>
              <a:solidFill>
                <a:srgbClr val="000000"/>
              </a:solidFill>
            </a:ln>
          </c:spPr>
          <c:invertIfNegative val="0"/>
          <c:cat>
            <c:strRef>
              <c:f>Sheet1!$A$31:$A$47</c:f>
              <c:strCache>
                <c:ptCount val="17"/>
                <c:pt idx="0">
                  <c:v>1988</c:v>
                </c:pt>
                <c:pt idx="1">
                  <c:v>1990</c:v>
                </c:pt>
                <c:pt idx="2">
                  <c:v>1992</c:v>
                </c:pt>
                <c:pt idx="3">
                  <c:v>1994</c:v>
                </c:pt>
                <c:pt idx="4">
                  <c:v>1996</c:v>
                </c:pt>
                <c:pt idx="5">
                  <c:v>1998</c:v>
                </c:pt>
                <c:pt idx="6">
                  <c:v>2000</c:v>
                </c:pt>
                <c:pt idx="7">
                  <c:v>2004</c:v>
                </c:pt>
                <c:pt idx="8">
                  <c:v>2006</c:v>
                </c:pt>
                <c:pt idx="9">
                  <c:v>2007</c:v>
                </c:pt>
                <c:pt idx="10">
                  <c:v>2008</c:v>
                </c:pt>
                <c:pt idx="11">
                  <c:v>2009</c:v>
                </c:pt>
                <c:pt idx="12">
                  <c:v>2010</c:v>
                </c:pt>
                <c:pt idx="13">
                  <c:v>2012</c:v>
                </c:pt>
                <c:pt idx="14">
                  <c:v>2014</c:v>
                </c:pt>
                <c:pt idx="15">
                  <c:v>2016</c:v>
                </c:pt>
                <c:pt idx="16">
                  <c:v>2018</c:v>
                </c:pt>
              </c:strCache>
            </c:strRef>
          </c:cat>
          <c:val>
            <c:numRef>
              <c:f>Sheet1!$E$31:$E$47</c:f>
              <c:numCache>
                <c:formatCode>General</c:formatCode>
                <c:ptCount val="17"/>
                <c:pt idx="0">
                  <c:v>2.75</c:v>
                </c:pt>
                <c:pt idx="1">
                  <c:v>2.8</c:v>
                </c:pt>
                <c:pt idx="2">
                  <c:v>2.85</c:v>
                </c:pt>
                <c:pt idx="3">
                  <c:v>3.15</c:v>
                </c:pt>
                <c:pt idx="4">
                  <c:v>3.65</c:v>
                </c:pt>
                <c:pt idx="5">
                  <c:v>3.3</c:v>
                </c:pt>
                <c:pt idx="6">
                  <c:v>3.25</c:v>
                </c:pt>
                <c:pt idx="7">
                  <c:v>3.4</c:v>
                </c:pt>
                <c:pt idx="8">
                  <c:v>3.4</c:v>
                </c:pt>
                <c:pt idx="9">
                  <c:v>3.5</c:v>
                </c:pt>
                <c:pt idx="10">
                  <c:v>3.7</c:v>
                </c:pt>
                <c:pt idx="11">
                  <c:v>3.6</c:v>
                </c:pt>
                <c:pt idx="12">
                  <c:v>3.5</c:v>
                </c:pt>
                <c:pt idx="13">
                  <c:v>3.6</c:v>
                </c:pt>
                <c:pt idx="14">
                  <c:v>3.6</c:v>
                </c:pt>
                <c:pt idx="15">
                  <c:v>3.5</c:v>
                </c:pt>
                <c:pt idx="16">
                  <c:v>3.5</c:v>
                </c:pt>
              </c:numCache>
            </c:numRef>
          </c:val>
          <c:extLst>
            <c:ext xmlns:c16="http://schemas.microsoft.com/office/drawing/2014/chart" uri="{C3380CC4-5D6E-409C-BE32-E72D297353CC}">
              <c16:uniqueId val="{00000000-6F45-4F50-AD6C-9B5971024041}"/>
            </c:ext>
          </c:extLst>
        </c:ser>
        <c:dLbls>
          <c:showLegendKey val="0"/>
          <c:showVal val="0"/>
          <c:showCatName val="0"/>
          <c:showSerName val="0"/>
          <c:showPercent val="0"/>
          <c:showBubbleSize val="0"/>
        </c:dLbls>
        <c:gapWidth val="150"/>
        <c:axId val="27268224"/>
        <c:axId val="27253760"/>
      </c:barChart>
      <c:lineChart>
        <c:grouping val="standard"/>
        <c:varyColors val="0"/>
        <c:ser>
          <c:idx val="1"/>
          <c:order val="1"/>
          <c:tx>
            <c:strRef>
              <c:f>Sheet1!$F$30</c:f>
              <c:strCache>
                <c:ptCount val="1"/>
                <c:pt idx="0">
                  <c:v>Fe </c:v>
                </c:pt>
              </c:strCache>
            </c:strRef>
          </c:tx>
          <c:spPr>
            <a:ln w="38100"/>
          </c:spPr>
          <c:marker>
            <c:spPr>
              <a:ln w="38100"/>
            </c:spPr>
          </c:marker>
          <c:cat>
            <c:strRef>
              <c:f>Sheet1!$A$31:$A$47</c:f>
              <c:strCache>
                <c:ptCount val="17"/>
                <c:pt idx="0">
                  <c:v>1988</c:v>
                </c:pt>
                <c:pt idx="1">
                  <c:v>1990</c:v>
                </c:pt>
                <c:pt idx="2">
                  <c:v>1992</c:v>
                </c:pt>
                <c:pt idx="3">
                  <c:v>1994</c:v>
                </c:pt>
                <c:pt idx="4">
                  <c:v>1996</c:v>
                </c:pt>
                <c:pt idx="5">
                  <c:v>1998</c:v>
                </c:pt>
                <c:pt idx="6">
                  <c:v>2000</c:v>
                </c:pt>
                <c:pt idx="7">
                  <c:v>2004</c:v>
                </c:pt>
                <c:pt idx="8">
                  <c:v>2006</c:v>
                </c:pt>
                <c:pt idx="9">
                  <c:v>2007</c:v>
                </c:pt>
                <c:pt idx="10">
                  <c:v>2008</c:v>
                </c:pt>
                <c:pt idx="11">
                  <c:v>2009</c:v>
                </c:pt>
                <c:pt idx="12">
                  <c:v>2010</c:v>
                </c:pt>
                <c:pt idx="13">
                  <c:v>2012</c:v>
                </c:pt>
                <c:pt idx="14">
                  <c:v>2014</c:v>
                </c:pt>
                <c:pt idx="15">
                  <c:v>2016</c:v>
                </c:pt>
                <c:pt idx="16">
                  <c:v>2018</c:v>
                </c:pt>
              </c:strCache>
            </c:strRef>
          </c:cat>
          <c:val>
            <c:numRef>
              <c:f>Sheet1!$F$31:$F$47</c:f>
              <c:numCache>
                <c:formatCode>General</c:formatCode>
                <c:ptCount val="17"/>
                <c:pt idx="0">
                  <c:v>64.7</c:v>
                </c:pt>
                <c:pt idx="1">
                  <c:v>105</c:v>
                </c:pt>
                <c:pt idx="2">
                  <c:v>22.6</c:v>
                </c:pt>
                <c:pt idx="3">
                  <c:v>23.2</c:v>
                </c:pt>
                <c:pt idx="4">
                  <c:v>5</c:v>
                </c:pt>
                <c:pt idx="5">
                  <c:v>23.5</c:v>
                </c:pt>
                <c:pt idx="6">
                  <c:v>7.5</c:v>
                </c:pt>
                <c:pt idx="7">
                  <c:v>27.4</c:v>
                </c:pt>
                <c:pt idx="8">
                  <c:v>1.5</c:v>
                </c:pt>
                <c:pt idx="9">
                  <c:v>0.6</c:v>
                </c:pt>
                <c:pt idx="10">
                  <c:v>0.9</c:v>
                </c:pt>
                <c:pt idx="11">
                  <c:v>5.6</c:v>
                </c:pt>
                <c:pt idx="12">
                  <c:v>9</c:v>
                </c:pt>
                <c:pt idx="13">
                  <c:v>28.6</c:v>
                </c:pt>
                <c:pt idx="14">
                  <c:v>25.3</c:v>
                </c:pt>
                <c:pt idx="15">
                  <c:v>4.2</c:v>
                </c:pt>
                <c:pt idx="16">
                  <c:v>7.5</c:v>
                </c:pt>
              </c:numCache>
            </c:numRef>
          </c:val>
          <c:smooth val="0"/>
          <c:extLst>
            <c:ext xmlns:c16="http://schemas.microsoft.com/office/drawing/2014/chart" uri="{C3380CC4-5D6E-409C-BE32-E72D297353CC}">
              <c16:uniqueId val="{00000001-6F45-4F50-AD6C-9B5971024041}"/>
            </c:ext>
          </c:extLst>
        </c:ser>
        <c:ser>
          <c:idx val="2"/>
          <c:order val="2"/>
          <c:tx>
            <c:strRef>
              <c:f>Sheet1!$G$30</c:f>
              <c:strCache>
                <c:ptCount val="1"/>
                <c:pt idx="0">
                  <c:v>Al</c:v>
                </c:pt>
              </c:strCache>
            </c:strRef>
          </c:tx>
          <c:spPr>
            <a:ln w="38100"/>
          </c:spPr>
          <c:marker>
            <c:spPr>
              <a:ln w="38100"/>
            </c:spPr>
          </c:marker>
          <c:cat>
            <c:strRef>
              <c:f>Sheet1!$A$31:$A$47</c:f>
              <c:strCache>
                <c:ptCount val="17"/>
                <c:pt idx="0">
                  <c:v>1988</c:v>
                </c:pt>
                <c:pt idx="1">
                  <c:v>1990</c:v>
                </c:pt>
                <c:pt idx="2">
                  <c:v>1992</c:v>
                </c:pt>
                <c:pt idx="3">
                  <c:v>1994</c:v>
                </c:pt>
                <c:pt idx="4">
                  <c:v>1996</c:v>
                </c:pt>
                <c:pt idx="5">
                  <c:v>1998</c:v>
                </c:pt>
                <c:pt idx="6">
                  <c:v>2000</c:v>
                </c:pt>
                <c:pt idx="7">
                  <c:v>2004</c:v>
                </c:pt>
                <c:pt idx="8">
                  <c:v>2006</c:v>
                </c:pt>
                <c:pt idx="9">
                  <c:v>2007</c:v>
                </c:pt>
                <c:pt idx="10">
                  <c:v>2008</c:v>
                </c:pt>
                <c:pt idx="11">
                  <c:v>2009</c:v>
                </c:pt>
                <c:pt idx="12">
                  <c:v>2010</c:v>
                </c:pt>
                <c:pt idx="13">
                  <c:v>2012</c:v>
                </c:pt>
                <c:pt idx="14">
                  <c:v>2014</c:v>
                </c:pt>
                <c:pt idx="15">
                  <c:v>2016</c:v>
                </c:pt>
                <c:pt idx="16">
                  <c:v>2018</c:v>
                </c:pt>
              </c:strCache>
            </c:strRef>
          </c:cat>
          <c:val>
            <c:numRef>
              <c:f>Sheet1!$G$31:$G$47</c:f>
              <c:numCache>
                <c:formatCode>General</c:formatCode>
                <c:ptCount val="17"/>
                <c:pt idx="0">
                  <c:v>98</c:v>
                </c:pt>
                <c:pt idx="1">
                  <c:v>409</c:v>
                </c:pt>
                <c:pt idx="2">
                  <c:v>258</c:v>
                </c:pt>
                <c:pt idx="3">
                  <c:v>267</c:v>
                </c:pt>
                <c:pt idx="4">
                  <c:v>216</c:v>
                </c:pt>
                <c:pt idx="5">
                  <c:v>210</c:v>
                </c:pt>
                <c:pt idx="6">
                  <c:v>165</c:v>
                </c:pt>
                <c:pt idx="7">
                  <c:v>111</c:v>
                </c:pt>
                <c:pt idx="8">
                  <c:v>93.2</c:v>
                </c:pt>
                <c:pt idx="9">
                  <c:v>84.3</c:v>
                </c:pt>
                <c:pt idx="10">
                  <c:v>95.6</c:v>
                </c:pt>
                <c:pt idx="11">
                  <c:v>72.5</c:v>
                </c:pt>
                <c:pt idx="12">
                  <c:v>71</c:v>
                </c:pt>
                <c:pt idx="13">
                  <c:v>43.8</c:v>
                </c:pt>
                <c:pt idx="14">
                  <c:v>50.6</c:v>
                </c:pt>
                <c:pt idx="15">
                  <c:v>32.6</c:v>
                </c:pt>
                <c:pt idx="16">
                  <c:v>40.799999999999997</c:v>
                </c:pt>
              </c:numCache>
            </c:numRef>
          </c:val>
          <c:smooth val="0"/>
          <c:extLst>
            <c:ext xmlns:c16="http://schemas.microsoft.com/office/drawing/2014/chart" uri="{C3380CC4-5D6E-409C-BE32-E72D297353CC}">
              <c16:uniqueId val="{00000002-6F45-4F50-AD6C-9B5971024041}"/>
            </c:ext>
          </c:extLst>
        </c:ser>
        <c:dLbls>
          <c:showLegendKey val="0"/>
          <c:showVal val="0"/>
          <c:showCatName val="0"/>
          <c:showSerName val="0"/>
          <c:showPercent val="0"/>
          <c:showBubbleSize val="0"/>
        </c:dLbls>
        <c:marker val="1"/>
        <c:smooth val="0"/>
        <c:axId val="27245184"/>
        <c:axId val="27251840"/>
      </c:lineChart>
      <c:catAx>
        <c:axId val="27245184"/>
        <c:scaling>
          <c:orientation val="minMax"/>
        </c:scaling>
        <c:delete val="0"/>
        <c:axPos val="b"/>
        <c:title>
          <c:tx>
            <c:rich>
              <a:bodyPr/>
              <a:lstStyle/>
              <a:p>
                <a:pPr>
                  <a:defRPr sz="1800"/>
                </a:pPr>
                <a:r>
                  <a:rPr lang="en-US" sz="1800" dirty="0">
                    <a:solidFill>
                      <a:schemeClr val="bg2"/>
                    </a:solidFill>
                  </a:rPr>
                  <a:t>Year</a:t>
                </a:r>
              </a:p>
            </c:rich>
          </c:tx>
          <c:layout>
            <c:manualLayout>
              <c:xMode val="edge"/>
              <c:yMode val="edge"/>
              <c:x val="0.46575493933511597"/>
              <c:y val="0.90695409887700351"/>
            </c:manualLayout>
          </c:layout>
          <c:overlay val="0"/>
        </c:title>
        <c:numFmt formatCode="General" sourceLinked="1"/>
        <c:majorTickMark val="out"/>
        <c:minorTickMark val="none"/>
        <c:tickLblPos val="nextTo"/>
        <c:txPr>
          <a:bodyPr/>
          <a:lstStyle/>
          <a:p>
            <a:pPr>
              <a:defRPr sz="1800" b="0">
                <a:solidFill>
                  <a:schemeClr val="bg2"/>
                </a:solidFill>
              </a:defRPr>
            </a:pPr>
            <a:endParaRPr lang="en-US"/>
          </a:p>
        </c:txPr>
        <c:crossAx val="27251840"/>
        <c:crosses val="autoZero"/>
        <c:auto val="1"/>
        <c:lblAlgn val="ctr"/>
        <c:lblOffset val="100"/>
        <c:tickLblSkip val="2"/>
        <c:noMultiLvlLbl val="0"/>
      </c:catAx>
      <c:valAx>
        <c:axId val="27251840"/>
        <c:scaling>
          <c:orientation val="minMax"/>
        </c:scaling>
        <c:delete val="0"/>
        <c:axPos val="l"/>
        <c:majorGridlines>
          <c:spPr>
            <a:ln>
              <a:solidFill>
                <a:schemeClr val="bg2"/>
              </a:solidFill>
            </a:ln>
          </c:spPr>
        </c:majorGridlines>
        <c:title>
          <c:tx>
            <c:rich>
              <a:bodyPr rot="-5400000" vert="horz"/>
              <a:lstStyle/>
              <a:p>
                <a:pPr>
                  <a:defRPr sz="1800"/>
                </a:pPr>
                <a:r>
                  <a:rPr lang="en-US" sz="1800" dirty="0">
                    <a:solidFill>
                      <a:schemeClr val="bg2"/>
                    </a:solidFill>
                  </a:rPr>
                  <a:t>Metal (mg/l)</a:t>
                </a:r>
              </a:p>
            </c:rich>
          </c:tx>
          <c:overlay val="0"/>
        </c:title>
        <c:numFmt formatCode="General" sourceLinked="1"/>
        <c:majorTickMark val="out"/>
        <c:minorTickMark val="none"/>
        <c:tickLblPos val="nextTo"/>
        <c:txPr>
          <a:bodyPr/>
          <a:lstStyle/>
          <a:p>
            <a:pPr>
              <a:defRPr sz="1800">
                <a:solidFill>
                  <a:schemeClr val="bg2"/>
                </a:solidFill>
              </a:defRPr>
            </a:pPr>
            <a:endParaRPr lang="en-US"/>
          </a:p>
        </c:txPr>
        <c:crossAx val="27245184"/>
        <c:crosses val="autoZero"/>
        <c:crossBetween val="between"/>
      </c:valAx>
      <c:valAx>
        <c:axId val="27253760"/>
        <c:scaling>
          <c:orientation val="minMax"/>
          <c:max val="7"/>
          <c:min val="2.5"/>
        </c:scaling>
        <c:delete val="0"/>
        <c:axPos val="r"/>
        <c:title>
          <c:tx>
            <c:rich>
              <a:bodyPr rot="-5400000" vert="horz"/>
              <a:lstStyle/>
              <a:p>
                <a:pPr>
                  <a:defRPr sz="1800">
                    <a:solidFill>
                      <a:schemeClr val="bg2"/>
                    </a:solidFill>
                  </a:defRPr>
                </a:pPr>
                <a:r>
                  <a:rPr lang="en-US" sz="1800" dirty="0">
                    <a:solidFill>
                      <a:schemeClr val="bg2"/>
                    </a:solidFill>
                  </a:rPr>
                  <a:t>pH</a:t>
                </a:r>
              </a:p>
            </c:rich>
          </c:tx>
          <c:layout>
            <c:manualLayout>
              <c:xMode val="edge"/>
              <c:yMode val="edge"/>
              <c:x val="0.93748398597782334"/>
              <c:y val="0.37764182829176107"/>
            </c:manualLayout>
          </c:layout>
          <c:overlay val="0"/>
        </c:title>
        <c:numFmt formatCode="General" sourceLinked="1"/>
        <c:majorTickMark val="out"/>
        <c:minorTickMark val="none"/>
        <c:tickLblPos val="nextTo"/>
        <c:txPr>
          <a:bodyPr/>
          <a:lstStyle/>
          <a:p>
            <a:pPr>
              <a:defRPr sz="1800">
                <a:solidFill>
                  <a:schemeClr val="bg2"/>
                </a:solidFill>
              </a:defRPr>
            </a:pPr>
            <a:endParaRPr lang="en-US"/>
          </a:p>
        </c:txPr>
        <c:crossAx val="27268224"/>
        <c:crosses val="max"/>
        <c:crossBetween val="between"/>
      </c:valAx>
      <c:catAx>
        <c:axId val="27268224"/>
        <c:scaling>
          <c:orientation val="minMax"/>
        </c:scaling>
        <c:delete val="1"/>
        <c:axPos val="b"/>
        <c:numFmt formatCode="General" sourceLinked="1"/>
        <c:majorTickMark val="out"/>
        <c:minorTickMark val="none"/>
        <c:tickLblPos val="nextTo"/>
        <c:crossAx val="27253760"/>
        <c:crosses val="autoZero"/>
        <c:auto val="1"/>
        <c:lblAlgn val="ctr"/>
        <c:lblOffset val="100"/>
        <c:noMultiLvlLbl val="0"/>
      </c:catAx>
      <c:spPr>
        <a:solidFill>
          <a:schemeClr val="accent4"/>
        </a:solidFill>
      </c:spPr>
    </c:plotArea>
    <c:legend>
      <c:legendPos val="r"/>
      <c:layout>
        <c:manualLayout>
          <c:xMode val="edge"/>
          <c:yMode val="edge"/>
          <c:x val="0.58953005344838194"/>
          <c:y val="0.12954826997824376"/>
          <c:w val="0.10383164511821635"/>
          <c:h val="0.26225745214773777"/>
        </c:manualLayout>
      </c:layout>
      <c:overlay val="0"/>
      <c:txPr>
        <a:bodyPr/>
        <a:lstStyle/>
        <a:p>
          <a:pPr>
            <a:defRPr sz="1400" b="1">
              <a:solidFill>
                <a:schemeClr val="bg2"/>
              </a:solidFill>
            </a:defRPr>
          </a:pPr>
          <a:endParaRPr lang="en-US"/>
        </a:p>
      </c:txPr>
    </c:legend>
    <c:plotVisOnly val="1"/>
    <c:dispBlanksAs val="gap"/>
    <c:showDLblsOverMax val="0"/>
  </c:chart>
  <c:spPr>
    <a:solidFill>
      <a:schemeClr val="tx1"/>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en-US"/>
              <a:t>Old Stream Bed at Spring</a:t>
            </a:r>
          </a:p>
        </c:rich>
      </c:tx>
      <c:layout>
        <c:manualLayout>
          <c:xMode val="edge"/>
          <c:yMode val="edge"/>
          <c:x val="0.25102777777777779"/>
          <c:y val="2.7777777777777776E-2"/>
        </c:manualLayout>
      </c:layout>
      <c:overlay val="1"/>
    </c:title>
    <c:autoTitleDeleted val="0"/>
    <c:plotArea>
      <c:layout/>
      <c:barChart>
        <c:barDir val="col"/>
        <c:grouping val="clustered"/>
        <c:varyColors val="0"/>
        <c:ser>
          <c:idx val="3"/>
          <c:order val="2"/>
          <c:tx>
            <c:strRef>
              <c:f>Sheet1!$D$36</c:f>
              <c:strCache>
                <c:ptCount val="1"/>
                <c:pt idx="0">
                  <c:v>% acid removed</c:v>
                </c:pt>
              </c:strCache>
            </c:strRef>
          </c:tx>
          <c:spPr>
            <a:solidFill>
              <a:schemeClr val="accent3"/>
            </a:solidFill>
            <a:ln>
              <a:solidFill>
                <a:srgbClr val="000000"/>
              </a:solidFill>
            </a:ln>
          </c:spPr>
          <c:invertIfNegative val="0"/>
          <c:cat>
            <c:numRef>
              <c:f>Sheet1!$A$37:$A$39</c:f>
              <c:numCache>
                <c:formatCode>General</c:formatCode>
                <c:ptCount val="3"/>
                <c:pt idx="0">
                  <c:v>2013</c:v>
                </c:pt>
                <c:pt idx="1">
                  <c:v>2014</c:v>
                </c:pt>
                <c:pt idx="2">
                  <c:v>2018</c:v>
                </c:pt>
              </c:numCache>
            </c:numRef>
          </c:cat>
          <c:val>
            <c:numRef>
              <c:f>Sheet1!$D$37:$D$39</c:f>
              <c:numCache>
                <c:formatCode>General</c:formatCode>
                <c:ptCount val="3"/>
                <c:pt idx="0">
                  <c:v>33.9</c:v>
                </c:pt>
                <c:pt idx="1">
                  <c:v>42.4</c:v>
                </c:pt>
                <c:pt idx="2">
                  <c:v>37</c:v>
                </c:pt>
              </c:numCache>
            </c:numRef>
          </c:val>
          <c:extLst>
            <c:ext xmlns:c16="http://schemas.microsoft.com/office/drawing/2014/chart" uri="{C3380CC4-5D6E-409C-BE32-E72D297353CC}">
              <c16:uniqueId val="{00000000-2946-4197-A035-1C25DD972C6B}"/>
            </c:ext>
          </c:extLst>
        </c:ser>
        <c:dLbls>
          <c:showLegendKey val="0"/>
          <c:showVal val="0"/>
          <c:showCatName val="0"/>
          <c:showSerName val="0"/>
          <c:showPercent val="0"/>
          <c:showBubbleSize val="0"/>
        </c:dLbls>
        <c:gapWidth val="150"/>
        <c:axId val="27358720"/>
        <c:axId val="27348352"/>
      </c:barChart>
      <c:lineChart>
        <c:grouping val="standard"/>
        <c:varyColors val="0"/>
        <c:ser>
          <c:idx val="1"/>
          <c:order val="0"/>
          <c:tx>
            <c:strRef>
              <c:f>Sheet1!$B$36</c:f>
              <c:strCache>
                <c:ptCount val="1"/>
                <c:pt idx="0">
                  <c:v>Initial acidity (mg/l)</c:v>
                </c:pt>
              </c:strCache>
            </c:strRef>
          </c:tx>
          <c:spPr>
            <a:ln w="38100">
              <a:solidFill>
                <a:srgbClr val="00B7A5"/>
              </a:solidFill>
            </a:ln>
          </c:spPr>
          <c:marker>
            <c:spPr>
              <a:solidFill>
                <a:schemeClr val="accent1"/>
              </a:solidFill>
              <a:ln w="38100">
                <a:solidFill>
                  <a:srgbClr val="00B7A5"/>
                </a:solidFill>
              </a:ln>
            </c:spPr>
          </c:marker>
          <c:cat>
            <c:numRef>
              <c:f>Sheet1!$A$37:$A$39</c:f>
              <c:numCache>
                <c:formatCode>General</c:formatCode>
                <c:ptCount val="3"/>
                <c:pt idx="0">
                  <c:v>2013</c:v>
                </c:pt>
                <c:pt idx="1">
                  <c:v>2014</c:v>
                </c:pt>
                <c:pt idx="2">
                  <c:v>2018</c:v>
                </c:pt>
              </c:numCache>
            </c:numRef>
          </c:cat>
          <c:val>
            <c:numRef>
              <c:f>Sheet1!$B$37:$B$39</c:f>
              <c:numCache>
                <c:formatCode>General</c:formatCode>
                <c:ptCount val="3"/>
                <c:pt idx="0">
                  <c:v>1125</c:v>
                </c:pt>
                <c:pt idx="1">
                  <c:v>989.6</c:v>
                </c:pt>
                <c:pt idx="2">
                  <c:v>958</c:v>
                </c:pt>
              </c:numCache>
            </c:numRef>
          </c:val>
          <c:smooth val="0"/>
          <c:extLst>
            <c:ext xmlns:c16="http://schemas.microsoft.com/office/drawing/2014/chart" uri="{C3380CC4-5D6E-409C-BE32-E72D297353CC}">
              <c16:uniqueId val="{00000001-2946-4197-A035-1C25DD972C6B}"/>
            </c:ext>
          </c:extLst>
        </c:ser>
        <c:ser>
          <c:idx val="2"/>
          <c:order val="1"/>
          <c:tx>
            <c:strRef>
              <c:f>Sheet1!$C$36</c:f>
              <c:strCache>
                <c:ptCount val="1"/>
                <c:pt idx="0">
                  <c:v>residual acidty (mg/l)</c:v>
                </c:pt>
              </c:strCache>
            </c:strRef>
          </c:tx>
          <c:spPr>
            <a:ln w="38100">
              <a:solidFill>
                <a:srgbClr val="D49FFF"/>
              </a:solidFill>
            </a:ln>
          </c:spPr>
          <c:marker>
            <c:symbol val="triangle"/>
            <c:size val="7"/>
            <c:spPr>
              <a:solidFill>
                <a:schemeClr val="accent2"/>
              </a:solidFill>
              <a:ln w="38100"/>
            </c:spPr>
          </c:marker>
          <c:dPt>
            <c:idx val="1"/>
            <c:marker>
              <c:spPr>
                <a:solidFill>
                  <a:schemeClr val="accent2"/>
                </a:solidFill>
                <a:ln w="38100">
                  <a:solidFill>
                    <a:srgbClr val="D49FFF"/>
                  </a:solidFill>
                </a:ln>
              </c:spPr>
            </c:marker>
            <c:bubble3D val="0"/>
            <c:extLst>
              <c:ext xmlns:c16="http://schemas.microsoft.com/office/drawing/2014/chart" uri="{C3380CC4-5D6E-409C-BE32-E72D297353CC}">
                <c16:uniqueId val="{00000002-2946-4197-A035-1C25DD972C6B}"/>
              </c:ext>
            </c:extLst>
          </c:dPt>
          <c:dPt>
            <c:idx val="2"/>
            <c:marker>
              <c:spPr>
                <a:solidFill>
                  <a:schemeClr val="accent2"/>
                </a:solidFill>
                <a:ln w="38100">
                  <a:solidFill>
                    <a:srgbClr val="D49FFF"/>
                  </a:solidFill>
                </a:ln>
              </c:spPr>
            </c:marker>
            <c:bubble3D val="0"/>
            <c:extLst>
              <c:ext xmlns:c16="http://schemas.microsoft.com/office/drawing/2014/chart" uri="{C3380CC4-5D6E-409C-BE32-E72D297353CC}">
                <c16:uniqueId val="{00000003-2946-4197-A035-1C25DD972C6B}"/>
              </c:ext>
            </c:extLst>
          </c:dPt>
          <c:cat>
            <c:numRef>
              <c:f>Sheet1!$A$37:$A$39</c:f>
              <c:numCache>
                <c:formatCode>General</c:formatCode>
                <c:ptCount val="3"/>
                <c:pt idx="0">
                  <c:v>2013</c:v>
                </c:pt>
                <c:pt idx="1">
                  <c:v>2014</c:v>
                </c:pt>
                <c:pt idx="2">
                  <c:v>2018</c:v>
                </c:pt>
              </c:numCache>
            </c:numRef>
          </c:cat>
          <c:val>
            <c:numRef>
              <c:f>Sheet1!$C$37:$C$39</c:f>
              <c:numCache>
                <c:formatCode>General</c:formatCode>
                <c:ptCount val="3"/>
                <c:pt idx="0">
                  <c:v>743</c:v>
                </c:pt>
                <c:pt idx="1">
                  <c:v>570</c:v>
                </c:pt>
                <c:pt idx="2">
                  <c:v>607</c:v>
                </c:pt>
              </c:numCache>
            </c:numRef>
          </c:val>
          <c:smooth val="0"/>
          <c:extLst>
            <c:ext xmlns:c16="http://schemas.microsoft.com/office/drawing/2014/chart" uri="{C3380CC4-5D6E-409C-BE32-E72D297353CC}">
              <c16:uniqueId val="{00000004-2946-4197-A035-1C25DD972C6B}"/>
            </c:ext>
          </c:extLst>
        </c:ser>
        <c:dLbls>
          <c:showLegendKey val="0"/>
          <c:showVal val="0"/>
          <c:showCatName val="0"/>
          <c:showSerName val="0"/>
          <c:showPercent val="0"/>
          <c:showBubbleSize val="0"/>
        </c:dLbls>
        <c:marker val="1"/>
        <c:smooth val="0"/>
        <c:axId val="27344256"/>
        <c:axId val="27346432"/>
      </c:lineChart>
      <c:catAx>
        <c:axId val="27344256"/>
        <c:scaling>
          <c:orientation val="minMax"/>
        </c:scaling>
        <c:delete val="0"/>
        <c:axPos val="b"/>
        <c:title>
          <c:tx>
            <c:rich>
              <a:bodyPr/>
              <a:lstStyle/>
              <a:p>
                <a:pPr>
                  <a:defRPr/>
                </a:pPr>
                <a:r>
                  <a:rPr lang="en-US" sz="1800" dirty="0"/>
                  <a:t>Year</a:t>
                </a:r>
              </a:p>
            </c:rich>
          </c:tx>
          <c:overlay val="0"/>
        </c:title>
        <c:numFmt formatCode="General" sourceLinked="1"/>
        <c:majorTickMark val="in"/>
        <c:minorTickMark val="none"/>
        <c:tickLblPos val="nextTo"/>
        <c:spPr>
          <a:ln>
            <a:solidFill>
              <a:srgbClr val="000000"/>
            </a:solidFill>
          </a:ln>
        </c:spPr>
        <c:txPr>
          <a:bodyPr/>
          <a:lstStyle/>
          <a:p>
            <a:pPr>
              <a:defRPr sz="1800"/>
            </a:pPr>
            <a:endParaRPr lang="en-US"/>
          </a:p>
        </c:txPr>
        <c:crossAx val="27346432"/>
        <c:crosses val="autoZero"/>
        <c:auto val="1"/>
        <c:lblAlgn val="ctr"/>
        <c:lblOffset val="100"/>
        <c:noMultiLvlLbl val="0"/>
      </c:catAx>
      <c:valAx>
        <c:axId val="27346432"/>
        <c:scaling>
          <c:orientation val="minMax"/>
        </c:scaling>
        <c:delete val="0"/>
        <c:axPos val="l"/>
        <c:majorGridlines>
          <c:spPr>
            <a:ln>
              <a:solidFill>
                <a:schemeClr val="bg2"/>
              </a:solidFill>
            </a:ln>
          </c:spPr>
        </c:majorGridlines>
        <c:title>
          <c:tx>
            <c:rich>
              <a:bodyPr rot="-5400000" vert="horz"/>
              <a:lstStyle/>
              <a:p>
                <a:pPr>
                  <a:defRPr sz="1800"/>
                </a:pPr>
                <a:r>
                  <a:rPr lang="en-US" sz="1800" dirty="0"/>
                  <a:t>Acidity (mg/l)</a:t>
                </a:r>
              </a:p>
            </c:rich>
          </c:tx>
          <c:overlay val="0"/>
        </c:title>
        <c:numFmt formatCode="General" sourceLinked="1"/>
        <c:majorTickMark val="out"/>
        <c:minorTickMark val="none"/>
        <c:tickLblPos val="nextTo"/>
        <c:txPr>
          <a:bodyPr/>
          <a:lstStyle/>
          <a:p>
            <a:pPr>
              <a:defRPr sz="1800"/>
            </a:pPr>
            <a:endParaRPr lang="en-US"/>
          </a:p>
        </c:txPr>
        <c:crossAx val="27344256"/>
        <c:crosses val="autoZero"/>
        <c:crossBetween val="between"/>
      </c:valAx>
      <c:valAx>
        <c:axId val="27348352"/>
        <c:scaling>
          <c:orientation val="minMax"/>
          <c:max val="100"/>
          <c:min val="0"/>
        </c:scaling>
        <c:delete val="0"/>
        <c:axPos val="r"/>
        <c:title>
          <c:tx>
            <c:rich>
              <a:bodyPr rot="-5400000" vert="horz"/>
              <a:lstStyle/>
              <a:p>
                <a:pPr>
                  <a:defRPr/>
                </a:pPr>
                <a:r>
                  <a:rPr lang="en-US" sz="1800" dirty="0"/>
                  <a:t>% Acidity removed</a:t>
                </a:r>
              </a:p>
            </c:rich>
          </c:tx>
          <c:overlay val="0"/>
        </c:title>
        <c:numFmt formatCode="General" sourceLinked="1"/>
        <c:majorTickMark val="out"/>
        <c:minorTickMark val="none"/>
        <c:tickLblPos val="nextTo"/>
        <c:txPr>
          <a:bodyPr/>
          <a:lstStyle/>
          <a:p>
            <a:pPr>
              <a:defRPr sz="1800"/>
            </a:pPr>
            <a:endParaRPr lang="en-US"/>
          </a:p>
        </c:txPr>
        <c:crossAx val="27358720"/>
        <c:crosses val="max"/>
        <c:crossBetween val="between"/>
      </c:valAx>
      <c:catAx>
        <c:axId val="27358720"/>
        <c:scaling>
          <c:orientation val="minMax"/>
        </c:scaling>
        <c:delete val="1"/>
        <c:axPos val="b"/>
        <c:numFmt formatCode="General" sourceLinked="1"/>
        <c:majorTickMark val="out"/>
        <c:minorTickMark val="none"/>
        <c:tickLblPos val="nextTo"/>
        <c:crossAx val="27348352"/>
        <c:crosses val="autoZero"/>
        <c:auto val="1"/>
        <c:lblAlgn val="ctr"/>
        <c:lblOffset val="100"/>
        <c:noMultiLvlLbl val="0"/>
      </c:catAx>
      <c:spPr>
        <a:solidFill>
          <a:schemeClr val="accent4"/>
        </a:solidFill>
      </c:spPr>
    </c:plotArea>
    <c:legend>
      <c:legendPos val="r"/>
      <c:layout>
        <c:manualLayout>
          <c:xMode val="edge"/>
          <c:yMode val="edge"/>
          <c:x val="0.80788690476190472"/>
          <c:y val="0.77001969406040938"/>
          <c:w val="0.17276785714285714"/>
          <c:h val="0.13270392550750396"/>
        </c:manualLayout>
      </c:layout>
      <c:overlay val="0"/>
      <c:spPr>
        <a:noFill/>
      </c:spPr>
    </c:legend>
    <c:plotVisOnly val="1"/>
    <c:dispBlanksAs val="gap"/>
    <c:showDLblsOverMax val="0"/>
  </c:chart>
  <c:spPr>
    <a:solidFill>
      <a:schemeClr val="tx1"/>
    </a:solidFill>
  </c:spPr>
  <c:txPr>
    <a:bodyPr/>
    <a:lstStyle/>
    <a:p>
      <a:pPr>
        <a:defRPr>
          <a:solidFill>
            <a:schemeClr val="bg2"/>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solidFill>
                  <a:schemeClr val="bg2"/>
                </a:solidFill>
              </a:defRPr>
            </a:pPr>
            <a:r>
              <a:rPr lang="en-US" dirty="0">
                <a:solidFill>
                  <a:schemeClr val="bg2"/>
                </a:solidFill>
              </a:rPr>
              <a:t>Surface Water sample 42</a:t>
            </a:r>
          </a:p>
        </c:rich>
      </c:tx>
      <c:layout>
        <c:manualLayout>
          <c:xMode val="edge"/>
          <c:yMode val="edge"/>
          <c:x val="0.23565153620503321"/>
          <c:y val="4.9074146981627299E-2"/>
        </c:manualLayout>
      </c:layout>
      <c:overlay val="1"/>
    </c:title>
    <c:autoTitleDeleted val="0"/>
    <c:plotArea>
      <c:layout>
        <c:manualLayout>
          <c:layoutTarget val="inner"/>
          <c:xMode val="edge"/>
          <c:yMode val="edge"/>
          <c:x val="0.12829100406566826"/>
          <c:y val="4.0235162136990937E-2"/>
          <c:w val="0.67523120271730741"/>
          <c:h val="0.57683486439195097"/>
        </c:manualLayout>
      </c:layout>
      <c:barChart>
        <c:barDir val="col"/>
        <c:grouping val="clustered"/>
        <c:varyColors val="0"/>
        <c:ser>
          <c:idx val="2"/>
          <c:order val="2"/>
          <c:tx>
            <c:strRef>
              <c:f>Sheet1!$D$5</c:f>
              <c:strCache>
                <c:ptCount val="1"/>
                <c:pt idx="0">
                  <c:v>% acid removed</c:v>
                </c:pt>
              </c:strCache>
            </c:strRef>
          </c:tx>
          <c:spPr>
            <a:solidFill>
              <a:schemeClr val="accent3"/>
            </a:solidFill>
            <a:ln>
              <a:solidFill>
                <a:schemeClr val="bg2"/>
              </a:solidFill>
            </a:ln>
          </c:spPr>
          <c:invertIfNegative val="0"/>
          <c:cat>
            <c:numRef>
              <c:f>Sheet1!$A$6:$A$22</c:f>
              <c:numCache>
                <c:formatCode>mmm\-yy</c:formatCode>
                <c:ptCount val="17"/>
                <c:pt idx="0">
                  <c:v>43391</c:v>
                </c:pt>
                <c:pt idx="1">
                  <c:v>43282</c:v>
                </c:pt>
                <c:pt idx="2">
                  <c:v>43191</c:v>
                </c:pt>
                <c:pt idx="3">
                  <c:v>43101</c:v>
                </c:pt>
                <c:pt idx="4">
                  <c:v>43009</c:v>
                </c:pt>
                <c:pt idx="5">
                  <c:v>42917</c:v>
                </c:pt>
                <c:pt idx="6">
                  <c:v>42826</c:v>
                </c:pt>
                <c:pt idx="7">
                  <c:v>42736</c:v>
                </c:pt>
                <c:pt idx="8">
                  <c:v>42644</c:v>
                </c:pt>
                <c:pt idx="9">
                  <c:v>42552</c:v>
                </c:pt>
                <c:pt idx="10">
                  <c:v>42461</c:v>
                </c:pt>
                <c:pt idx="11">
                  <c:v>42278</c:v>
                </c:pt>
                <c:pt idx="12">
                  <c:v>42186</c:v>
                </c:pt>
                <c:pt idx="13">
                  <c:v>42095</c:v>
                </c:pt>
                <c:pt idx="14">
                  <c:v>41913</c:v>
                </c:pt>
                <c:pt idx="15">
                  <c:v>41852</c:v>
                </c:pt>
                <c:pt idx="16">
                  <c:v>41821</c:v>
                </c:pt>
              </c:numCache>
            </c:numRef>
          </c:cat>
          <c:val>
            <c:numRef>
              <c:f>Sheet1!$D$6:$D$22</c:f>
              <c:numCache>
                <c:formatCode>General</c:formatCode>
                <c:ptCount val="17"/>
                <c:pt idx="0">
                  <c:v>76.900000000000006</c:v>
                </c:pt>
                <c:pt idx="1">
                  <c:v>78</c:v>
                </c:pt>
                <c:pt idx="2">
                  <c:v>77</c:v>
                </c:pt>
                <c:pt idx="3">
                  <c:v>77</c:v>
                </c:pt>
                <c:pt idx="4">
                  <c:v>78</c:v>
                </c:pt>
                <c:pt idx="5">
                  <c:v>76</c:v>
                </c:pt>
                <c:pt idx="6">
                  <c:v>79</c:v>
                </c:pt>
                <c:pt idx="7">
                  <c:v>77.08</c:v>
                </c:pt>
                <c:pt idx="8">
                  <c:v>75.650000000000006</c:v>
                </c:pt>
                <c:pt idx="9">
                  <c:v>75.77</c:v>
                </c:pt>
                <c:pt idx="10">
                  <c:v>75.849999999999994</c:v>
                </c:pt>
                <c:pt idx="11">
                  <c:v>77.069999999999993</c:v>
                </c:pt>
                <c:pt idx="12">
                  <c:v>70.72</c:v>
                </c:pt>
                <c:pt idx="13">
                  <c:v>79.010000000000005</c:v>
                </c:pt>
                <c:pt idx="14">
                  <c:v>75.599999999999994</c:v>
                </c:pt>
                <c:pt idx="15">
                  <c:v>73.8</c:v>
                </c:pt>
                <c:pt idx="16">
                  <c:v>74.13</c:v>
                </c:pt>
              </c:numCache>
            </c:numRef>
          </c:val>
          <c:extLst>
            <c:ext xmlns:c16="http://schemas.microsoft.com/office/drawing/2014/chart" uri="{C3380CC4-5D6E-409C-BE32-E72D297353CC}">
              <c16:uniqueId val="{00000000-846C-49AE-A78F-524A8407A312}"/>
            </c:ext>
          </c:extLst>
        </c:ser>
        <c:dLbls>
          <c:showLegendKey val="0"/>
          <c:showVal val="0"/>
          <c:showCatName val="0"/>
          <c:showSerName val="0"/>
          <c:showPercent val="0"/>
          <c:showBubbleSize val="0"/>
        </c:dLbls>
        <c:gapWidth val="0"/>
        <c:axId val="28024192"/>
        <c:axId val="28022272"/>
      </c:barChart>
      <c:lineChart>
        <c:grouping val="standard"/>
        <c:varyColors val="0"/>
        <c:ser>
          <c:idx val="0"/>
          <c:order val="0"/>
          <c:tx>
            <c:strRef>
              <c:f>Sheet1!$B$5</c:f>
              <c:strCache>
                <c:ptCount val="1"/>
                <c:pt idx="0">
                  <c:v>Initial acidity (mg/l)</c:v>
                </c:pt>
              </c:strCache>
            </c:strRef>
          </c:tx>
          <c:spPr>
            <a:ln w="38100"/>
          </c:spPr>
          <c:marker>
            <c:spPr>
              <a:ln w="38100"/>
            </c:spPr>
          </c:marker>
          <c:cat>
            <c:numRef>
              <c:f>Sheet1!$A$6:$A$22</c:f>
              <c:numCache>
                <c:formatCode>mmm\-yy</c:formatCode>
                <c:ptCount val="17"/>
                <c:pt idx="0">
                  <c:v>43391</c:v>
                </c:pt>
                <c:pt idx="1">
                  <c:v>43282</c:v>
                </c:pt>
                <c:pt idx="2">
                  <c:v>43191</c:v>
                </c:pt>
                <c:pt idx="3">
                  <c:v>43101</c:v>
                </c:pt>
                <c:pt idx="4">
                  <c:v>43009</c:v>
                </c:pt>
                <c:pt idx="5">
                  <c:v>42917</c:v>
                </c:pt>
                <c:pt idx="6">
                  <c:v>42826</c:v>
                </c:pt>
                <c:pt idx="7">
                  <c:v>42736</c:v>
                </c:pt>
                <c:pt idx="8">
                  <c:v>42644</c:v>
                </c:pt>
                <c:pt idx="9">
                  <c:v>42552</c:v>
                </c:pt>
                <c:pt idx="10">
                  <c:v>42461</c:v>
                </c:pt>
                <c:pt idx="11">
                  <c:v>42278</c:v>
                </c:pt>
                <c:pt idx="12">
                  <c:v>42186</c:v>
                </c:pt>
                <c:pt idx="13">
                  <c:v>42095</c:v>
                </c:pt>
                <c:pt idx="14">
                  <c:v>41913</c:v>
                </c:pt>
                <c:pt idx="15">
                  <c:v>41852</c:v>
                </c:pt>
                <c:pt idx="16">
                  <c:v>41821</c:v>
                </c:pt>
              </c:numCache>
            </c:numRef>
          </c:cat>
          <c:val>
            <c:numRef>
              <c:f>Sheet1!$B$6:$B$22</c:f>
              <c:numCache>
                <c:formatCode>General</c:formatCode>
                <c:ptCount val="17"/>
                <c:pt idx="0">
                  <c:v>729</c:v>
                </c:pt>
                <c:pt idx="1">
                  <c:v>781</c:v>
                </c:pt>
                <c:pt idx="2">
                  <c:v>708</c:v>
                </c:pt>
                <c:pt idx="3">
                  <c:v>708</c:v>
                </c:pt>
                <c:pt idx="4">
                  <c:v>750</c:v>
                </c:pt>
                <c:pt idx="5">
                  <c:v>770</c:v>
                </c:pt>
                <c:pt idx="6">
                  <c:v>792</c:v>
                </c:pt>
                <c:pt idx="7">
                  <c:v>708.33</c:v>
                </c:pt>
                <c:pt idx="8">
                  <c:v>708.33</c:v>
                </c:pt>
                <c:pt idx="9">
                  <c:v>677.08</c:v>
                </c:pt>
                <c:pt idx="10">
                  <c:v>687.5</c:v>
                </c:pt>
                <c:pt idx="11">
                  <c:v>656.25</c:v>
                </c:pt>
                <c:pt idx="12">
                  <c:v>635.41999999999996</c:v>
                </c:pt>
                <c:pt idx="13">
                  <c:v>458.33</c:v>
                </c:pt>
                <c:pt idx="14">
                  <c:v>791.67</c:v>
                </c:pt>
                <c:pt idx="15">
                  <c:v>802.08</c:v>
                </c:pt>
                <c:pt idx="16">
                  <c:v>843.75</c:v>
                </c:pt>
              </c:numCache>
            </c:numRef>
          </c:val>
          <c:smooth val="0"/>
          <c:extLst>
            <c:ext xmlns:c16="http://schemas.microsoft.com/office/drawing/2014/chart" uri="{C3380CC4-5D6E-409C-BE32-E72D297353CC}">
              <c16:uniqueId val="{00000001-846C-49AE-A78F-524A8407A312}"/>
            </c:ext>
          </c:extLst>
        </c:ser>
        <c:ser>
          <c:idx val="1"/>
          <c:order val="1"/>
          <c:tx>
            <c:strRef>
              <c:f>Sheet1!$C$5</c:f>
              <c:strCache>
                <c:ptCount val="1"/>
                <c:pt idx="0">
                  <c:v>residual acidty (mg/l)</c:v>
                </c:pt>
              </c:strCache>
            </c:strRef>
          </c:tx>
          <c:spPr>
            <a:ln w="38100"/>
          </c:spPr>
          <c:marker>
            <c:spPr>
              <a:ln w="38100"/>
            </c:spPr>
          </c:marker>
          <c:cat>
            <c:numRef>
              <c:f>Sheet1!$A$6:$A$22</c:f>
              <c:numCache>
                <c:formatCode>mmm\-yy</c:formatCode>
                <c:ptCount val="17"/>
                <c:pt idx="0">
                  <c:v>43391</c:v>
                </c:pt>
                <c:pt idx="1">
                  <c:v>43282</c:v>
                </c:pt>
                <c:pt idx="2">
                  <c:v>43191</c:v>
                </c:pt>
                <c:pt idx="3">
                  <c:v>43101</c:v>
                </c:pt>
                <c:pt idx="4">
                  <c:v>43009</c:v>
                </c:pt>
                <c:pt idx="5">
                  <c:v>42917</c:v>
                </c:pt>
                <c:pt idx="6">
                  <c:v>42826</c:v>
                </c:pt>
                <c:pt idx="7">
                  <c:v>42736</c:v>
                </c:pt>
                <c:pt idx="8">
                  <c:v>42644</c:v>
                </c:pt>
                <c:pt idx="9">
                  <c:v>42552</c:v>
                </c:pt>
                <c:pt idx="10">
                  <c:v>42461</c:v>
                </c:pt>
                <c:pt idx="11">
                  <c:v>42278</c:v>
                </c:pt>
                <c:pt idx="12">
                  <c:v>42186</c:v>
                </c:pt>
                <c:pt idx="13">
                  <c:v>42095</c:v>
                </c:pt>
                <c:pt idx="14">
                  <c:v>41913</c:v>
                </c:pt>
                <c:pt idx="15">
                  <c:v>41852</c:v>
                </c:pt>
                <c:pt idx="16">
                  <c:v>41821</c:v>
                </c:pt>
              </c:numCache>
            </c:numRef>
          </c:cat>
          <c:val>
            <c:numRef>
              <c:f>Sheet1!$C$6:$C$22</c:f>
              <c:numCache>
                <c:formatCode>General</c:formatCode>
                <c:ptCount val="17"/>
                <c:pt idx="0">
                  <c:v>183</c:v>
                </c:pt>
                <c:pt idx="1">
                  <c:v>172</c:v>
                </c:pt>
                <c:pt idx="2">
                  <c:v>165</c:v>
                </c:pt>
                <c:pt idx="3">
                  <c:v>164</c:v>
                </c:pt>
                <c:pt idx="4">
                  <c:v>166</c:v>
                </c:pt>
                <c:pt idx="5">
                  <c:v>183</c:v>
                </c:pt>
                <c:pt idx="6">
                  <c:v>167</c:v>
                </c:pt>
                <c:pt idx="7">
                  <c:v>157</c:v>
                </c:pt>
                <c:pt idx="8">
                  <c:v>172</c:v>
                </c:pt>
                <c:pt idx="9">
                  <c:v>164</c:v>
                </c:pt>
                <c:pt idx="10">
                  <c:v>166</c:v>
                </c:pt>
                <c:pt idx="11">
                  <c:v>150</c:v>
                </c:pt>
                <c:pt idx="12">
                  <c:v>186</c:v>
                </c:pt>
                <c:pt idx="13">
                  <c:v>96</c:v>
                </c:pt>
                <c:pt idx="14">
                  <c:v>193</c:v>
                </c:pt>
                <c:pt idx="15">
                  <c:v>210</c:v>
                </c:pt>
                <c:pt idx="16">
                  <c:v>218</c:v>
                </c:pt>
              </c:numCache>
            </c:numRef>
          </c:val>
          <c:smooth val="0"/>
          <c:extLst>
            <c:ext xmlns:c16="http://schemas.microsoft.com/office/drawing/2014/chart" uri="{C3380CC4-5D6E-409C-BE32-E72D297353CC}">
              <c16:uniqueId val="{00000002-846C-49AE-A78F-524A8407A312}"/>
            </c:ext>
          </c:extLst>
        </c:ser>
        <c:dLbls>
          <c:showLegendKey val="0"/>
          <c:showVal val="0"/>
          <c:showCatName val="0"/>
          <c:showSerName val="0"/>
          <c:showPercent val="0"/>
          <c:showBubbleSize val="0"/>
        </c:dLbls>
        <c:marker val="1"/>
        <c:smooth val="0"/>
        <c:axId val="28005504"/>
        <c:axId val="28007808"/>
      </c:lineChart>
      <c:dateAx>
        <c:axId val="28005504"/>
        <c:scaling>
          <c:orientation val="minMax"/>
        </c:scaling>
        <c:delete val="0"/>
        <c:axPos val="b"/>
        <c:title>
          <c:tx>
            <c:rich>
              <a:bodyPr/>
              <a:lstStyle/>
              <a:p>
                <a:pPr>
                  <a:defRPr/>
                </a:pPr>
                <a:r>
                  <a:rPr lang="en-US" sz="1800" dirty="0">
                    <a:solidFill>
                      <a:schemeClr val="bg2"/>
                    </a:solidFill>
                  </a:rPr>
                  <a:t>Year</a:t>
                </a:r>
              </a:p>
            </c:rich>
          </c:tx>
          <c:overlay val="0"/>
        </c:title>
        <c:numFmt formatCode="mmm\-yy" sourceLinked="1"/>
        <c:majorTickMark val="out"/>
        <c:minorTickMark val="none"/>
        <c:tickLblPos val="nextTo"/>
        <c:txPr>
          <a:bodyPr/>
          <a:lstStyle/>
          <a:p>
            <a:pPr>
              <a:defRPr sz="1800">
                <a:solidFill>
                  <a:schemeClr val="bg2"/>
                </a:solidFill>
              </a:defRPr>
            </a:pPr>
            <a:endParaRPr lang="en-US"/>
          </a:p>
        </c:txPr>
        <c:crossAx val="28007808"/>
        <c:crosses val="autoZero"/>
        <c:auto val="1"/>
        <c:lblOffset val="100"/>
        <c:baseTimeUnit val="months"/>
      </c:dateAx>
      <c:valAx>
        <c:axId val="28007808"/>
        <c:scaling>
          <c:orientation val="minMax"/>
        </c:scaling>
        <c:delete val="0"/>
        <c:axPos val="l"/>
        <c:majorGridlines>
          <c:spPr>
            <a:ln>
              <a:solidFill>
                <a:schemeClr val="bg2">
                  <a:lumMod val="50000"/>
                  <a:lumOff val="50000"/>
                </a:schemeClr>
              </a:solidFill>
            </a:ln>
          </c:spPr>
        </c:majorGridlines>
        <c:title>
          <c:tx>
            <c:rich>
              <a:bodyPr rot="-5400000" vert="horz"/>
              <a:lstStyle/>
              <a:p>
                <a:pPr>
                  <a:defRPr/>
                </a:pPr>
                <a:r>
                  <a:rPr lang="en-US" sz="1800" dirty="0">
                    <a:solidFill>
                      <a:schemeClr val="bg2"/>
                    </a:solidFill>
                  </a:rPr>
                  <a:t>Acidity (mg/l)</a:t>
                </a:r>
              </a:p>
            </c:rich>
          </c:tx>
          <c:overlay val="0"/>
        </c:title>
        <c:numFmt formatCode="General" sourceLinked="1"/>
        <c:majorTickMark val="out"/>
        <c:minorTickMark val="none"/>
        <c:tickLblPos val="nextTo"/>
        <c:txPr>
          <a:bodyPr/>
          <a:lstStyle/>
          <a:p>
            <a:pPr>
              <a:defRPr sz="1800">
                <a:solidFill>
                  <a:schemeClr val="bg2"/>
                </a:solidFill>
              </a:defRPr>
            </a:pPr>
            <a:endParaRPr lang="en-US"/>
          </a:p>
        </c:txPr>
        <c:crossAx val="28005504"/>
        <c:crosses val="autoZero"/>
        <c:crossBetween val="between"/>
      </c:valAx>
      <c:valAx>
        <c:axId val="28022272"/>
        <c:scaling>
          <c:orientation val="minMax"/>
          <c:max val="100"/>
          <c:min val="0"/>
        </c:scaling>
        <c:delete val="0"/>
        <c:axPos val="r"/>
        <c:title>
          <c:tx>
            <c:rich>
              <a:bodyPr rot="-5400000" vert="horz"/>
              <a:lstStyle/>
              <a:p>
                <a:pPr>
                  <a:defRPr/>
                </a:pPr>
                <a:r>
                  <a:rPr lang="en-US" sz="1800" dirty="0">
                    <a:solidFill>
                      <a:schemeClr val="bg2"/>
                    </a:solidFill>
                  </a:rPr>
                  <a:t>% Acidity Removed</a:t>
                </a:r>
              </a:p>
            </c:rich>
          </c:tx>
          <c:layout>
            <c:manualLayout>
              <c:xMode val="edge"/>
              <c:yMode val="edge"/>
              <c:x val="0.89798968143687907"/>
              <c:y val="9.511548556430445E-2"/>
            </c:manualLayout>
          </c:layout>
          <c:overlay val="0"/>
        </c:title>
        <c:numFmt formatCode="General" sourceLinked="1"/>
        <c:majorTickMark val="out"/>
        <c:minorTickMark val="none"/>
        <c:tickLblPos val="nextTo"/>
        <c:txPr>
          <a:bodyPr/>
          <a:lstStyle/>
          <a:p>
            <a:pPr>
              <a:defRPr sz="1800">
                <a:solidFill>
                  <a:schemeClr val="bg2"/>
                </a:solidFill>
              </a:defRPr>
            </a:pPr>
            <a:endParaRPr lang="en-US"/>
          </a:p>
        </c:txPr>
        <c:crossAx val="28024192"/>
        <c:crosses val="max"/>
        <c:crossBetween val="between"/>
      </c:valAx>
      <c:dateAx>
        <c:axId val="28024192"/>
        <c:scaling>
          <c:orientation val="minMax"/>
        </c:scaling>
        <c:delete val="1"/>
        <c:axPos val="b"/>
        <c:numFmt formatCode="mmm\-yy" sourceLinked="1"/>
        <c:majorTickMark val="out"/>
        <c:minorTickMark val="none"/>
        <c:tickLblPos val="nextTo"/>
        <c:crossAx val="28022272"/>
        <c:crosses val="autoZero"/>
        <c:auto val="1"/>
        <c:lblOffset val="100"/>
        <c:baseTimeUnit val="months"/>
      </c:dateAx>
      <c:spPr>
        <a:solidFill>
          <a:schemeClr val="accent4"/>
        </a:solidFill>
      </c:spPr>
    </c:plotArea>
    <c:legend>
      <c:legendPos val="r"/>
      <c:layout>
        <c:manualLayout>
          <c:xMode val="edge"/>
          <c:yMode val="edge"/>
          <c:x val="8.6105964695589454E-3"/>
          <c:y val="0.80829565659131308"/>
          <c:w val="0.97014757346508163"/>
          <c:h val="0.18986029972059945"/>
        </c:manualLayout>
      </c:layout>
      <c:overlay val="0"/>
      <c:txPr>
        <a:bodyPr/>
        <a:lstStyle/>
        <a:p>
          <a:pPr>
            <a:defRPr sz="1600">
              <a:solidFill>
                <a:schemeClr val="bg2"/>
              </a:solidFill>
            </a:defRPr>
          </a:pPr>
          <a:endParaRPr lang="en-US"/>
        </a:p>
      </c:txPr>
    </c:legend>
    <c:plotVisOnly val="1"/>
    <c:dispBlanksAs val="gap"/>
    <c:showDLblsOverMax val="0"/>
  </c:chart>
  <c:spPr>
    <a:solidFill>
      <a:schemeClr val="tx1"/>
    </a:solidFill>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0.8342</cdr:x>
      <cdr:y>0.8046</cdr:y>
    </cdr:from>
    <cdr:to>
      <cdr:x>0.99086</cdr:x>
      <cdr:y>0.93418</cdr:y>
    </cdr:to>
    <cdr:sp macro="" textlink="">
      <cdr:nvSpPr>
        <cdr:cNvPr id="2" name="TextBox 1"/>
        <cdr:cNvSpPr txBox="1"/>
      </cdr:nvSpPr>
      <cdr:spPr>
        <a:xfrm xmlns:a="http://schemas.openxmlformats.org/drawingml/2006/main">
          <a:off x="6086475" y="3312042"/>
          <a:ext cx="1143000" cy="5334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Al </a:t>
          </a:r>
          <a:r>
            <a:rPr lang="en-US" sz="1600" dirty="0" err="1"/>
            <a:t>negl</a:t>
          </a:r>
          <a:r>
            <a:rPr lang="en-US" sz="16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0.20183</cdr:x>
      <cdr:y>0.14516</cdr:y>
    </cdr:from>
    <cdr:to>
      <cdr:x>0.65138</cdr:x>
      <cdr:y>0.22581</cdr:y>
    </cdr:to>
    <cdr:sp macro="" textlink="">
      <cdr:nvSpPr>
        <cdr:cNvPr id="2" name="TextBox 1"/>
        <cdr:cNvSpPr txBox="1"/>
      </cdr:nvSpPr>
      <cdr:spPr>
        <a:xfrm xmlns:a="http://schemas.openxmlformats.org/drawingml/2006/main">
          <a:off x="1676400" y="685800"/>
          <a:ext cx="3733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SO4- &gt;800 mg/l, mimics Al trend line</a:t>
          </a:r>
        </a:p>
      </cdr:txBody>
    </cdr:sp>
  </cdr:relSizeAnchor>
</c:userShapes>
</file>

<file path=ppt/drawings/drawing3.xml><?xml version="1.0" encoding="utf-8"?>
<c:userShapes xmlns:c="http://schemas.openxmlformats.org/drawingml/2006/chart">
  <cdr:relSizeAnchor xmlns:cdr="http://schemas.openxmlformats.org/drawingml/2006/chartDrawing">
    <cdr:from>
      <cdr:x>0.2933</cdr:x>
      <cdr:y>0.1547</cdr:y>
    </cdr:from>
    <cdr:to>
      <cdr:x>0.5124</cdr:x>
      <cdr:y>0.25674</cdr:y>
    </cdr:to>
    <cdr:sp macro="" textlink="">
      <cdr:nvSpPr>
        <cdr:cNvPr id="2" name="TextBox 1"/>
        <cdr:cNvSpPr txBox="1"/>
      </cdr:nvSpPr>
      <cdr:spPr>
        <a:xfrm xmlns:a="http://schemas.openxmlformats.org/drawingml/2006/main">
          <a:off x="2325152" y="669115"/>
          <a:ext cx="1736933" cy="4413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SO4- 1000ppm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551613" y="8896350"/>
            <a:ext cx="3937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07" tIns="45295" rIns="92207" bIns="45295" anchor="ctr">
            <a:spAutoFit/>
          </a:bodyP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r" eaLnBrk="0" hangingPunct="0">
              <a:defRPr/>
            </a:pPr>
            <a:fld id="{8F9195CF-6014-4F9A-A273-D7F11383B8D5}" type="slidenum">
              <a:rPr lang="en-US" altLang="en-US" sz="1400">
                <a:cs typeface="+mn-cs"/>
              </a:rPr>
              <a:pPr algn="r" eaLnBrk="0" hangingPunct="0">
                <a:defRPr/>
              </a:pPr>
              <a:t>‹#›</a:t>
            </a:fld>
            <a:endParaRPr lang="en-US" altLang="en-US" sz="1400">
              <a:cs typeface="+mn-cs"/>
            </a:endParaRPr>
          </a:p>
        </p:txBody>
      </p:sp>
    </p:spTree>
    <p:extLst>
      <p:ext uri="{BB962C8B-B14F-4D97-AF65-F5344CB8AC3E}">
        <p14:creationId xmlns:p14="http://schemas.microsoft.com/office/powerpoint/2010/main" val="905565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7" tIns="45295" rIns="92207" bIns="4529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699" name="Rectangle 3"/>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8" name="Rectangle 4"/>
          <p:cNvSpPr>
            <a:spLocks noChangeArrowheads="1"/>
          </p:cNvSpPr>
          <p:nvPr/>
        </p:nvSpPr>
        <p:spPr bwMode="auto">
          <a:xfrm>
            <a:off x="6550025" y="8896350"/>
            <a:ext cx="3952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07" tIns="45295" rIns="92207" bIns="45295" anchor="ctr">
            <a:spAutoFit/>
          </a:bodyP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r" eaLnBrk="0" hangingPunct="0">
              <a:defRPr/>
            </a:pPr>
            <a:fld id="{001919D8-4B2C-43A0-8E61-74A6696121F5}" type="slidenum">
              <a:rPr lang="en-US" altLang="en-US" sz="1400" smtClean="0">
                <a:cs typeface="+mn-cs"/>
              </a:rPr>
              <a:pPr algn="r" eaLnBrk="0" hangingPunct="0">
                <a:defRPr/>
              </a:pPr>
              <a:t>‹#›</a:t>
            </a:fld>
            <a:endParaRPr lang="en-US" altLang="en-US" sz="1400">
              <a:cs typeface="+mn-cs"/>
            </a:endParaRPr>
          </a:p>
        </p:txBody>
      </p:sp>
    </p:spTree>
    <p:extLst>
      <p:ext uri="{BB962C8B-B14F-4D97-AF65-F5344CB8AC3E}">
        <p14:creationId xmlns:p14="http://schemas.microsoft.com/office/powerpoint/2010/main" val="3371062047"/>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Arial"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Arial"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Arial"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Arial"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4"/>
          <p:cNvSpPr>
            <a:spLocks noGrp="1" noChangeArrowheads="1"/>
          </p:cNvSpPr>
          <p:nvPr>
            <p:ph type="body" idx="1"/>
          </p:nvPr>
        </p:nvSpPr>
        <p:spPr>
          <a:noFill/>
        </p:spPr>
        <p:txBody>
          <a:bodyPr/>
          <a:lstStyle/>
          <a:p>
            <a:r>
              <a:rPr lang="en-US" altLang="en-US" sz="1400">
                <a:latin typeface="Arial" pitchFamily="34" charset="0"/>
              </a:rPr>
              <a:t>This presentation is a case history about the reclamation of a strip coal mine who’s life expectancy was cut short when it was determined that acid generation had started during mining operations.  After three and a half decades of acid generation and acid mine drainage neutralization, a much reduced annual lime consumption, geophysical surveys and ground water monitoring have illustrated that acid generation is much reduced at the site.  The concept of spot treatments of the higher acidity areas has been considered for several years now with discussions about source materials and application location and methodologies being pursued. </a:t>
            </a:r>
          </a:p>
          <a:p>
            <a:endParaRPr lang="en-US" altLang="en-US" sz="1400">
              <a:latin typeface="Arial" pitchFamily="34" charset="0"/>
            </a:endParaRPr>
          </a:p>
          <a:p>
            <a:endParaRPr lang="en-US" altLang="en-US">
              <a:latin typeface="Arial" pitchFamily="34" charset="0"/>
            </a:endParaRPr>
          </a:p>
          <a:p>
            <a:endParaRPr lang="en-US" alt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p:txBody>
          <a:bodyPr/>
          <a:lstStyle/>
          <a:p>
            <a:pPr>
              <a:defRPr/>
            </a:pPr>
            <a:r>
              <a:rPr lang="en-US" altLang="en-US" dirty="0">
                <a:latin typeface="Arial" pitchFamily="34" charset="0"/>
              </a:rPr>
              <a:t>Conductivity measurements require the ions to be in a moist / saturated environment.  Areas too high above the water table and unsaturated (dry) will not exhibit measurable conductivity.</a:t>
            </a:r>
          </a:p>
          <a:p>
            <a:pPr>
              <a:defRPr/>
            </a:pPr>
            <a:endParaRPr lang="en-US" dirty="0">
              <a:solidFill>
                <a:schemeClr val="tx2">
                  <a:lumMod val="40000"/>
                  <a:lumOff val="60000"/>
                </a:schemeClr>
              </a:solidFill>
              <a:effectLst>
                <a:outerShdw blurRad="38100" dist="38100" dir="2700000" algn="tl">
                  <a:srgbClr val="000000">
                    <a:alpha val="43137"/>
                  </a:srgbClr>
                </a:outerShdw>
              </a:effectLst>
            </a:endParaRPr>
          </a:p>
          <a:p>
            <a:pPr>
              <a:defRPr/>
            </a:pPr>
            <a:r>
              <a:rPr lang="en-US" dirty="0">
                <a:solidFill>
                  <a:schemeClr val="tx2">
                    <a:lumMod val="40000"/>
                    <a:lumOff val="60000"/>
                  </a:schemeClr>
                </a:solidFill>
                <a:effectLst>
                  <a:outerShdw blurRad="38100" dist="38100" dir="2700000" algn="tl">
                    <a:srgbClr val="000000">
                      <a:alpha val="43137"/>
                    </a:srgbClr>
                  </a:outerShdw>
                </a:effectLst>
              </a:rPr>
              <a:t>Phinney  by 2016,  Based on the consumption of lime since 1987, only 15% of the </a:t>
            </a:r>
            <a:r>
              <a:rPr lang="en-US" dirty="0" err="1">
                <a:solidFill>
                  <a:schemeClr val="tx2">
                    <a:lumMod val="40000"/>
                    <a:lumOff val="60000"/>
                  </a:schemeClr>
                </a:solidFill>
                <a:effectLst>
                  <a:outerShdw blurRad="38100" dist="38100" dir="2700000" algn="tl">
                    <a:srgbClr val="000000">
                      <a:alpha val="43137"/>
                    </a:srgbClr>
                  </a:outerShdw>
                </a:effectLst>
              </a:rPr>
              <a:t>sulphide</a:t>
            </a:r>
            <a:r>
              <a:rPr lang="en-US" dirty="0">
                <a:solidFill>
                  <a:schemeClr val="tx2">
                    <a:lumMod val="40000"/>
                    <a:lumOff val="60000"/>
                  </a:schemeClr>
                </a:solidFill>
                <a:effectLst>
                  <a:outerShdw blurRad="38100" dist="38100" dir="2700000" algn="tl">
                    <a:srgbClr val="000000">
                      <a:alpha val="43137"/>
                    </a:srgbClr>
                  </a:outerShdw>
                </a:effectLst>
              </a:rPr>
              <a:t> material above the water table had been oxidized.  Reflects on limited accessibility of the </a:t>
            </a:r>
            <a:r>
              <a:rPr lang="en-US" dirty="0" err="1">
                <a:solidFill>
                  <a:schemeClr val="tx2">
                    <a:lumMod val="40000"/>
                    <a:lumOff val="60000"/>
                  </a:schemeClr>
                </a:solidFill>
                <a:effectLst>
                  <a:outerShdw blurRad="38100" dist="38100" dir="2700000" algn="tl">
                    <a:srgbClr val="000000">
                      <a:alpha val="43137"/>
                    </a:srgbClr>
                  </a:outerShdw>
                </a:effectLst>
              </a:rPr>
              <a:t>sulphide</a:t>
            </a:r>
            <a:r>
              <a:rPr lang="en-US" dirty="0">
                <a:solidFill>
                  <a:schemeClr val="tx2">
                    <a:lumMod val="40000"/>
                    <a:lumOff val="60000"/>
                  </a:schemeClr>
                </a:solidFill>
                <a:effectLst>
                  <a:outerShdw blurRad="38100" dist="38100" dir="2700000" algn="tl">
                    <a:srgbClr val="000000">
                      <a:alpha val="43137"/>
                    </a:srgbClr>
                  </a:outerShdw>
                </a:effectLst>
              </a:rPr>
              <a:t> minerals to atmospheric oxygen</a:t>
            </a:r>
          </a:p>
          <a:p>
            <a:pPr>
              <a:defRPr/>
            </a:pPr>
            <a:endParaRPr lang="en-US" altLang="en-US"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CA" dirty="0">
                <a:solidFill>
                  <a:schemeClr val="tx2">
                    <a:lumMod val="60000"/>
                    <a:lumOff val="40000"/>
                  </a:schemeClr>
                </a:solidFill>
              </a:rPr>
              <a:t>Electrical conductivity of the waste rock backfill appears to be decreasing over time</a:t>
            </a:r>
          </a:p>
          <a:p>
            <a:pPr marL="342900" indent="-342900">
              <a:buFont typeface="Wingdings" panose="05000000000000000000" pitchFamily="2" charset="2"/>
              <a:buChar char="§"/>
              <a:defRPr/>
            </a:pPr>
            <a:r>
              <a:rPr lang="en-CA" dirty="0">
                <a:solidFill>
                  <a:schemeClr val="tx2">
                    <a:lumMod val="60000"/>
                    <a:lumOff val="40000"/>
                  </a:schemeClr>
                </a:solidFill>
              </a:rPr>
              <a:t>	although we cannot rule out possible effects of annual variability including heavy snow and late snow melt.</a:t>
            </a:r>
            <a:endParaRPr lang="en-US" dirty="0">
              <a:solidFill>
                <a:schemeClr val="tx2">
                  <a:lumMod val="60000"/>
                  <a:lumOff val="40000"/>
                </a:schemeClr>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altLang="en-US">
                <a:latin typeface="Arial" pitchFamily="34" charset="0"/>
              </a:rPr>
              <a:t>Note wells 16/ 17, highwall, pool of low resistivity, high conductivity water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a:latin typeface="Arial" pitchFamily="34" charset="0"/>
              </a:rPr>
              <a:t>Calculations on initial acidity and residual acidity were conducted on wells of interest for the period between 1988 and 2016.  </a:t>
            </a:r>
          </a:p>
          <a:p>
            <a:endParaRPr lang="en-US" altLang="en-US">
              <a:latin typeface="Arial" pitchFamily="34" charset="0"/>
            </a:endParaRPr>
          </a:p>
          <a:p>
            <a:r>
              <a:rPr lang="en-US" altLang="en-US">
                <a:latin typeface="Arial" pitchFamily="34" charset="0"/>
              </a:rPr>
              <a:t>Initial acidity was considered to be the acid generated by the reaction of pyrite with oxygen and water and it was quantified by the sulfate measurement.  It was considered that all of the sulfate was the result of acid generation (FeSO4). </a:t>
            </a:r>
          </a:p>
          <a:p>
            <a:r>
              <a:rPr lang="en-US" altLang="en-US">
                <a:latin typeface="Arial" pitchFamily="34" charset="0"/>
              </a:rPr>
              <a:t>Residual acidity is the acidity of the mine water that has to be neutralized.  It was measured as the sum of pH, total Fe, Mn, Al, Cu and Zn, all converted to milli equivalents.  </a:t>
            </a:r>
          </a:p>
          <a:p>
            <a:endParaRPr lang="en-US" altLang="en-US">
              <a:latin typeface="Arial" pitchFamily="34" charset="0"/>
            </a:endParaRPr>
          </a:p>
          <a:p>
            <a:r>
              <a:rPr lang="en-US" altLang="en-US">
                <a:latin typeface="Arial" pitchFamily="34" charset="0"/>
              </a:rPr>
              <a:t>The difference between the initial and the residual acidity would be the amount of acidity that was neutralized within the waste mine (the backfilled mine site) through the mixing of neutral pH groundwater and the reaction with any available alkalinity (Ca and Mg) from the weathering waste rock.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a:latin typeface="Arial" pitchFamily="34" charset="0"/>
              </a:rPr>
              <a:t>Conductivity measurements require the ions to be in a moist / saturated environment.  Areas too high above the water table and unsaturated (dry) will not exhibit measurable conductivity.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a:latin typeface="Arial" pitchFamily="34" charset="0"/>
              </a:rPr>
              <a:t>These wells are in the mine fill; shallow(S) is in the approximate middle of the fill column; deep (D) is at the bottom drilled partially into bedrock.  Trends show decreasing initial and residual acidity over time. </a:t>
            </a:r>
          </a:p>
          <a:p>
            <a:endParaRPr lang="en-CA" altLang="en-US">
              <a:latin typeface="Arial" pitchFamily="34" charset="0"/>
            </a:endParaRPr>
          </a:p>
          <a:p>
            <a:r>
              <a:rPr lang="en-US" altLang="en-US">
                <a:latin typeface="Arial" pitchFamily="34" charset="0"/>
              </a:rPr>
              <a:t>These are just notes not to be discussed in 2019 presentation.</a:t>
            </a:r>
          </a:p>
          <a:p>
            <a:r>
              <a:rPr lang="en-US" altLang="en-US">
                <a:latin typeface="Arial" pitchFamily="34" charset="0"/>
              </a:rPr>
              <a:t> When we graph the amount of acid removed, we are really looking at the difference in the two lines on these graphs; the wider apart the initial and residual acidity lines, the higher percentage of in situ neutralization that has occurred. Look at the more recent years for well 26  when the % acid removed has increased significantly. When the lines get very close at the lower acidities, even the close lines can mean significant in-situ neutralization occurring, as is evident in well 26S.  The residual acidity line indicates very low acidity concentrations in the mine water.</a:t>
            </a:r>
          </a:p>
          <a:p>
            <a:endParaRPr lang="en-US" altLang="en-US">
              <a:latin typeface="Arial" pitchFamily="34" charset="0"/>
            </a:endParaRPr>
          </a:p>
          <a:p>
            <a:r>
              <a:rPr lang="en-US" altLang="en-US">
                <a:latin typeface="Arial" pitchFamily="34" charset="0"/>
              </a:rPr>
              <a:t>For wells</a:t>
            </a:r>
            <a:r>
              <a:rPr lang="en-US" altLang="en-US" b="1">
                <a:latin typeface="Arial" pitchFamily="34" charset="0"/>
              </a:rPr>
              <a:t> 26S </a:t>
            </a:r>
            <a:r>
              <a:rPr lang="en-US" altLang="en-US">
                <a:latin typeface="Arial" pitchFamily="34" charset="0"/>
              </a:rPr>
              <a:t>the residual acidity has decreased from </a:t>
            </a:r>
            <a:r>
              <a:rPr lang="en-US" altLang="en-US" b="1">
                <a:latin typeface="Arial" pitchFamily="34" charset="0"/>
              </a:rPr>
              <a:t>4000 to 60; </a:t>
            </a:r>
          </a:p>
          <a:p>
            <a:r>
              <a:rPr lang="en-US" altLang="en-US">
                <a:latin typeface="Arial" pitchFamily="34" charset="0"/>
              </a:rPr>
              <a:t>for </a:t>
            </a:r>
            <a:r>
              <a:rPr lang="en-US" altLang="en-US" b="1">
                <a:latin typeface="Arial" pitchFamily="34" charset="0"/>
              </a:rPr>
              <a:t>26D, </a:t>
            </a:r>
            <a:r>
              <a:rPr lang="en-US" altLang="en-US">
                <a:latin typeface="Arial" pitchFamily="34" charset="0"/>
              </a:rPr>
              <a:t>it has decreased from </a:t>
            </a:r>
            <a:r>
              <a:rPr lang="en-US" altLang="en-US" b="1">
                <a:latin typeface="Arial" pitchFamily="34" charset="0"/>
              </a:rPr>
              <a:t>3000mg/L to 227 </a:t>
            </a:r>
            <a:r>
              <a:rPr lang="en-US" altLang="en-US">
                <a:latin typeface="Arial" pitchFamily="34" charset="0"/>
              </a:rPr>
              <a:t>so there is still a significant amount of acidity to treat. The same is for well 27D  </a:t>
            </a:r>
            <a:r>
              <a:rPr lang="en-US" altLang="en-US" b="1">
                <a:latin typeface="Arial" pitchFamily="34" charset="0"/>
              </a:rPr>
              <a:t>well 27 	2000 to 124 </a:t>
            </a:r>
          </a:p>
          <a:p>
            <a:r>
              <a:rPr lang="en-US" altLang="en-US" b="1">
                <a:latin typeface="Arial" pitchFamily="34" charset="0"/>
              </a:rPr>
              <a:t>In MW 26, </a:t>
            </a:r>
            <a:r>
              <a:rPr lang="en-US" altLang="en-US">
                <a:latin typeface="Arial" pitchFamily="34" charset="0"/>
              </a:rPr>
              <a:t>Decreases in </a:t>
            </a:r>
            <a:r>
              <a:rPr lang="en-US" altLang="en-US" b="1">
                <a:latin typeface="Arial" pitchFamily="34" charset="0"/>
              </a:rPr>
              <a:t>aluminum and manganese </a:t>
            </a:r>
            <a:r>
              <a:rPr lang="en-US" altLang="en-US">
                <a:latin typeface="Arial" pitchFamily="34" charset="0"/>
              </a:rPr>
              <a:t>concentrations were the greatest declines in metal concentrations (not iron!). </a:t>
            </a:r>
            <a:r>
              <a:rPr lang="en-US" altLang="en-US" i="1">
                <a:latin typeface="Arial" pitchFamily="34" charset="0"/>
              </a:rPr>
              <a:t>But would this signify that the alkalinity is coming from the weathering of a different mineral source?  </a:t>
            </a:r>
          </a:p>
          <a:p>
            <a:endParaRPr lang="en-US" altLang="en-US" i="1">
              <a:latin typeface="Arial" pitchFamily="34" charset="0"/>
            </a:endParaRPr>
          </a:p>
          <a:p>
            <a:r>
              <a:rPr lang="en-US" altLang="en-US">
                <a:latin typeface="Arial" pitchFamily="34" charset="0"/>
              </a:rPr>
              <a:t>Very low Ca and Mg concentrations in MW27, which manifests in low %acidity removed.</a:t>
            </a:r>
          </a:p>
          <a:p>
            <a:endParaRPr lang="en-US" altLang="en-US">
              <a:latin typeface="Arial" pitchFamily="34" charset="0"/>
            </a:endParaRPr>
          </a:p>
          <a:p>
            <a:r>
              <a:rPr lang="en-US" altLang="en-US">
                <a:latin typeface="Arial" pitchFamily="34" charset="0"/>
              </a:rPr>
              <a:t>When the lines get very close at the lower acidities, even the close lines can mean significant in-situ neutralization occurring, as is evident in well 26W.</a:t>
            </a:r>
          </a:p>
          <a:p>
            <a:endParaRPr lang="en-US" altLang="en-US">
              <a:latin typeface="Arial" pitchFamily="34" charset="0"/>
            </a:endParaRPr>
          </a:p>
          <a:p>
            <a:r>
              <a:rPr lang="en-US" altLang="en-US">
                <a:latin typeface="Arial" pitchFamily="34" charset="0"/>
              </a:rPr>
              <a:t>These are examples of wells which had been exhibiting limited in-situ neutralization but the rate has increased in the past decade.</a:t>
            </a:r>
          </a:p>
          <a:p>
            <a:r>
              <a:rPr lang="en-US" altLang="en-US">
                <a:latin typeface="Arial" pitchFamily="34" charset="0"/>
              </a:rPr>
              <a:t>The general trend for  well 26 has been an increase in the percentage of acid removed (in-situ reaction) especially over the past six years.    Even with the great declines in acidity noted and the increases in percent of acid removed,  the percent acid removed is still close to or just moving above 60% for MW 26D but is approaching 80% in well 26S. </a:t>
            </a:r>
          </a:p>
          <a:p>
            <a:endParaRPr lang="en-US" altLang="en-US">
              <a:latin typeface="Arial" pitchFamily="34" charset="0"/>
            </a:endParaRPr>
          </a:p>
          <a:p>
            <a:r>
              <a:rPr lang="en-US" altLang="en-US">
                <a:latin typeface="Arial" pitchFamily="34" charset="0"/>
              </a:rPr>
              <a:t>Between 2006 and 2016, most sludge had been down gradient from wells 26 and 27 so these impacts are all from in-situ neutralization.  </a:t>
            </a:r>
          </a:p>
          <a:p>
            <a:endParaRPr lang="en-US" altLang="en-US">
              <a:latin typeface="Arial" pitchFamily="34" charset="0"/>
            </a:endParaRPr>
          </a:p>
          <a:p>
            <a:r>
              <a:rPr lang="en-US" altLang="en-US">
                <a:latin typeface="Arial" pitchFamily="34" charset="0"/>
              </a:rPr>
              <a:t>What else could be affecting these trends? Can we assume these trends will continue? 		</a:t>
            </a:r>
          </a:p>
          <a:p>
            <a:r>
              <a:rPr lang="en-US" altLang="en-US">
                <a:latin typeface="Arial" pitchFamily="34" charset="0"/>
              </a:rPr>
              <a:t>The wells will be sampled again in the Spring of 2018 so we shall see.</a:t>
            </a:r>
          </a:p>
          <a:p>
            <a:endParaRPr lang="en-US" altLang="en-US">
              <a:latin typeface="Arial" pitchFamily="34" charset="0"/>
            </a:endParaRPr>
          </a:p>
          <a:p>
            <a:endParaRPr lang="en-US" altLang="en-US">
              <a:latin typeface="Arial" pitchFamily="34" charset="0"/>
            </a:endParaRPr>
          </a:p>
          <a:p>
            <a:endParaRPr lang="en-US" altLang="en-US">
              <a:latin typeface="Arial" pitchFamily="34" charset="0"/>
            </a:endParaRPr>
          </a:p>
          <a:p>
            <a:endParaRPr lang="en-US" alt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a:latin typeface="Arial" pitchFamily="34" charset="0"/>
              </a:rPr>
              <a:t>Background notes not to be discussed in 2019 presentations</a:t>
            </a:r>
          </a:p>
          <a:p>
            <a:r>
              <a:rPr lang="en-US" altLang="en-US">
                <a:latin typeface="Arial" pitchFamily="34" charset="0"/>
              </a:rPr>
              <a:t>These wells are in the mine fill; shallow(S) is in the approximate middle of the fill column; deep (D) is at the bottom drilled partially into bedrock.  Trends show decreasing initial and residual acidity over time. </a:t>
            </a:r>
          </a:p>
          <a:p>
            <a:endParaRPr lang="en-CA" altLang="en-US">
              <a:latin typeface="Arial" pitchFamily="34" charset="0"/>
            </a:endParaRPr>
          </a:p>
          <a:p>
            <a:r>
              <a:rPr lang="en-US" altLang="en-US">
                <a:latin typeface="Arial" pitchFamily="34" charset="0"/>
              </a:rPr>
              <a:t> When we graph the amount of acid removed, we are really looking at the difference in the two lines on these graphs; the wider apart the initial and residual acidity lines, the higher percentage of in situ neutralization that has occurred. Look at the more recent years for well 26  when the % acid removed has increased significantly. When the lines get very close at the lower acidities, even the close lines can mean significant in-situ neutralization occurring, as is evident in well 26S.  The residual acidity line indicates very low acidity concentrations in the mine water.</a:t>
            </a:r>
          </a:p>
          <a:p>
            <a:endParaRPr lang="en-US" altLang="en-US">
              <a:latin typeface="Arial" pitchFamily="34" charset="0"/>
            </a:endParaRPr>
          </a:p>
          <a:p>
            <a:r>
              <a:rPr lang="en-US" altLang="en-US">
                <a:latin typeface="Arial" pitchFamily="34" charset="0"/>
              </a:rPr>
              <a:t>Well 17s  pH  4     Fe 33-600    Al 20-60       SO4   700-2200</a:t>
            </a:r>
          </a:p>
          <a:p>
            <a:r>
              <a:rPr lang="en-US" altLang="en-US">
                <a:latin typeface="Arial" pitchFamily="34" charset="0"/>
              </a:rPr>
              <a:t>      17D  pH  4.4   Fe  124       Al 16-35       SO4  900-1100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marL="171450" indent="-171450">
              <a:buFont typeface="Arial" panose="020B0604020202020204" pitchFamily="34" charset="0"/>
              <a:buChar char="•"/>
              <a:defRPr/>
            </a:pPr>
            <a:r>
              <a:rPr lang="en-US" dirty="0">
                <a:solidFill>
                  <a:schemeClr val="tx2">
                    <a:lumMod val="40000"/>
                    <a:lumOff val="60000"/>
                  </a:schemeClr>
                </a:solidFill>
              </a:rPr>
              <a:t>In-situ neutralization is occurring in waste rock all of the time and the site will most likely eventually burn itself out.</a:t>
            </a:r>
          </a:p>
          <a:p>
            <a:pPr marL="342900" indent="-342900">
              <a:buFont typeface="Wingdings" panose="05000000000000000000" pitchFamily="2" charset="2"/>
              <a:buChar char="§"/>
              <a:defRPr/>
            </a:pPr>
            <a:r>
              <a:rPr lang="en-US" dirty="0">
                <a:solidFill>
                  <a:schemeClr val="tx2">
                    <a:lumMod val="40000"/>
                    <a:lumOff val="60000"/>
                  </a:schemeClr>
                </a:solidFill>
              </a:rPr>
              <a:t>Dredging of sludge has realized these additional benefits :</a:t>
            </a:r>
          </a:p>
          <a:p>
            <a:pPr>
              <a:defRPr/>
            </a:pPr>
            <a:r>
              <a:rPr lang="en-US" dirty="0">
                <a:solidFill>
                  <a:schemeClr val="tx2">
                    <a:lumMod val="20000"/>
                    <a:lumOff val="80000"/>
                  </a:schemeClr>
                </a:solidFill>
              </a:rPr>
              <a:t>6. Because sludge is being relocated using treated water, a large volume of pH 7.5 water is being injected into the site as the carrier of the sludge. The ratio of treated water to sludge has been measured to range between 9:1 and 5:1.</a:t>
            </a:r>
          </a:p>
          <a:p>
            <a:pPr>
              <a:defRPr/>
            </a:pPr>
            <a:r>
              <a:rPr lang="en-US" dirty="0">
                <a:solidFill>
                  <a:schemeClr val="tx2">
                    <a:lumMod val="20000"/>
                    <a:lumOff val="80000"/>
                  </a:schemeClr>
                </a:solidFill>
              </a:rPr>
              <a:t>7. Due to the interaction with the higher pH water, a small amount of sludge is being generated in-situ.</a:t>
            </a:r>
          </a:p>
          <a:p>
            <a:pPr>
              <a:defRPr/>
            </a:pPr>
            <a:r>
              <a:rPr lang="en-US" altLang="en-US" dirty="0"/>
              <a:t>8.These are benefits that would not be realized to this extent if the sludge is manually relocated to the mine site.</a:t>
            </a:r>
            <a:endParaRPr lang="en-US" dirty="0">
              <a:solidFill>
                <a:schemeClr val="tx2">
                  <a:lumMod val="20000"/>
                  <a:lumOff val="80000"/>
                </a:schemeClr>
              </a:solidFill>
            </a:endParaRPr>
          </a:p>
          <a:p>
            <a:pPr lvl="1">
              <a:defRPr/>
            </a:pPr>
            <a:endParaRPr lang="en-US" dirty="0">
              <a:solidFill>
                <a:schemeClr val="tx2">
                  <a:lumMod val="40000"/>
                  <a:lumOff val="60000"/>
                </a:schemeClr>
              </a:solidFill>
            </a:endParaRPr>
          </a:p>
          <a:p>
            <a:pPr lvl="1">
              <a:defRPr/>
            </a:pPr>
            <a:endParaRPr lang="en-US" altLang="en-US"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endParaRPr lang="en-US" altLang="en-US">
              <a:latin typeface="Arial" pitchFamily="34" charset="0"/>
            </a:endParaRPr>
          </a:p>
          <a:p>
            <a:pPr lvl="1"/>
            <a:endParaRPr lang="en-US" alt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en-US" altLang="en-US">
              <a:latin typeface="Arial" pitchFamily="34" charset="0"/>
            </a:endParaRPr>
          </a:p>
          <a:p>
            <a:pPr lvl="1"/>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r>
              <a:rPr lang="en-US" altLang="en-US" sz="1400">
                <a:latin typeface="Arial" pitchFamily="34" charset="0"/>
              </a:rPr>
              <a:t>The mine in this case study was a surface coal mining company located in New Brunswick, in  eastern Canada.</a:t>
            </a:r>
          </a:p>
          <a:p>
            <a:endParaRPr lang="en-US" altLang="en-US" sz="1400">
              <a:latin typeface="Arial" pitchFamily="34" charset="0"/>
            </a:endParaRPr>
          </a:p>
          <a:p>
            <a:r>
              <a:rPr lang="en-US" altLang="en-US" sz="1400">
                <a:latin typeface="Arial" pitchFamily="34" charset="0"/>
              </a:rPr>
              <a:t>Point out US, Maine, Atlantic Ocean, Nova Scotia</a:t>
            </a:r>
          </a:p>
          <a:p>
            <a:r>
              <a:rPr lang="en-CA" altLang="en-US" sz="1400">
                <a:latin typeface="Arial" pitchFamily="34" charset="0"/>
              </a:rPr>
              <a:t>    </a:t>
            </a:r>
            <a:endParaRPr lang="en-US" altLang="en-US" sz="1400">
              <a:latin typeface="Arial" pitchFamily="34" charset="0"/>
            </a:endParaRPr>
          </a:p>
          <a:p>
            <a:r>
              <a:rPr lang="en-US" altLang="en-US" sz="1400">
                <a:latin typeface="Arial" pitchFamily="34" charset="0"/>
              </a:rPr>
              <a:t>Weather – snow on the ground from before Christmas until late April- Sometimes from early November until early May.</a:t>
            </a:r>
          </a:p>
          <a:p>
            <a:r>
              <a:rPr lang="en-US" altLang="en-US" sz="1400">
                <a:latin typeface="Arial" pitchFamily="34" charset="0"/>
              </a:rPr>
              <a:t>Growing season – early to mid June until early Sept.</a:t>
            </a:r>
          </a:p>
          <a:p>
            <a:r>
              <a:rPr lang="en-US" altLang="en-US" sz="1400">
                <a:latin typeface="Arial" pitchFamily="34" charset="0"/>
              </a:rPr>
              <a:t>Precipitation 1100cm or 43 inches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r>
              <a:rPr lang="en-US" altLang="en-US">
                <a:latin typeface="Arial" pitchFamily="34" charset="0"/>
              </a:rPr>
              <a:t>Lime costs are 1/10</a:t>
            </a:r>
            <a:r>
              <a:rPr lang="en-US" altLang="en-US" baseline="30000">
                <a:latin typeface="Arial" pitchFamily="34" charset="0"/>
              </a:rPr>
              <a:t>th</a:t>
            </a:r>
            <a:r>
              <a:rPr lang="en-US" altLang="en-US">
                <a:latin typeface="Arial" pitchFamily="34" charset="0"/>
              </a:rPr>
              <a:t> of operating budget; Manpower, contractors and other fixed costs the majority of the budget.</a:t>
            </a:r>
          </a:p>
          <a:p>
            <a:endParaRPr lang="en-US" altLang="en-US">
              <a:latin typeface="Arial" pitchFamily="34" charset="0"/>
            </a:endParaRPr>
          </a:p>
          <a:p>
            <a:endParaRPr lang="en-US" alt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4"/>
          <p:cNvSpPr>
            <a:spLocks noGrp="1" noChangeArrowheads="1"/>
          </p:cNvSpPr>
          <p:nvPr>
            <p:ph type="body" idx="1"/>
          </p:nvPr>
        </p:nvSpPr>
        <p:spPr>
          <a:noFill/>
        </p:spPr>
        <p:txBody>
          <a:bodyPr/>
          <a:lstStyle/>
          <a:p>
            <a:endParaRPr lang="en-US" altLang="en-US" sz="1400">
              <a:latin typeface="Arial" pitchFamily="34" charset="0"/>
            </a:endParaRPr>
          </a:p>
          <a:p>
            <a:endParaRPr lang="en-US" altLang="en-US">
              <a:latin typeface="Arial" pitchFamily="34" charset="0"/>
            </a:endParaRPr>
          </a:p>
          <a:p>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p:txBody>
          <a:bodyPr/>
          <a:lstStyle/>
          <a:p>
            <a:pPr>
              <a:defRPr/>
            </a:pPr>
            <a:r>
              <a:rPr lang="en-US" altLang="en-US" dirty="0">
                <a:latin typeface="Arial" pitchFamily="34" charset="0"/>
              </a:rPr>
              <a:t>High wall filled in, with the exception of a holding pond.  </a:t>
            </a:r>
          </a:p>
          <a:p>
            <a:pPr>
              <a:defRPr/>
            </a:pPr>
            <a:endParaRPr lang="en-US" altLang="en-US" dirty="0">
              <a:latin typeface="Arial" pitchFamily="34" charset="0"/>
            </a:endParaRPr>
          </a:p>
          <a:p>
            <a:pPr>
              <a:defRPr/>
            </a:pPr>
            <a:endParaRPr lang="en-US" altLang="en-US" dirty="0">
              <a:latin typeface="Arial" pitchFamily="34" charset="0"/>
            </a:endParaRPr>
          </a:p>
          <a:p>
            <a:pPr>
              <a:buSzPct val="100000"/>
              <a:buFont typeface="Wingdings" pitchFamily="2" charset="2"/>
              <a:buChar char="§"/>
              <a:defRPr/>
            </a:pPr>
            <a:r>
              <a:rPr lang="en-CA" sz="2400" dirty="0">
                <a:solidFill>
                  <a:schemeClr val="tx2">
                    <a:lumMod val="40000"/>
                    <a:lumOff val="60000"/>
                  </a:schemeClr>
                </a:solidFill>
              </a:rPr>
              <a:t>A cost benefit analysis was done on all other closure options of the day</a:t>
            </a:r>
            <a:endParaRPr lang="en-US" dirty="0">
              <a:solidFill>
                <a:schemeClr val="tx2">
                  <a:lumMod val="40000"/>
                  <a:lumOff val="60000"/>
                </a:schemeClr>
              </a:solidFill>
            </a:endParaRPr>
          </a:p>
          <a:p>
            <a:pPr>
              <a:buSzPct val="100000"/>
              <a:buFont typeface="Wingdings" pitchFamily="2" charset="2"/>
              <a:buChar char="§"/>
              <a:defRPr/>
            </a:pPr>
            <a:r>
              <a:rPr lang="en-US" sz="2400" dirty="0">
                <a:solidFill>
                  <a:schemeClr val="tx2">
                    <a:lumMod val="40000"/>
                    <a:lumOff val="60000"/>
                  </a:schemeClr>
                </a:solidFill>
              </a:rPr>
              <a:t>Treatment most reliable results to meet discharge parameters.</a:t>
            </a:r>
          </a:p>
          <a:p>
            <a:pPr marL="342900">
              <a:buSzPct val="100000"/>
              <a:buFont typeface="Wingdings" pitchFamily="2" charset="2"/>
              <a:buChar char="§"/>
              <a:defRPr/>
            </a:pPr>
            <a:r>
              <a:rPr lang="en-CA" sz="2400" dirty="0">
                <a:solidFill>
                  <a:schemeClr val="tx2">
                    <a:lumMod val="40000"/>
                    <a:lumOff val="60000"/>
                  </a:schemeClr>
                </a:solidFill>
              </a:rPr>
              <a:t>Hydrated lime treatment</a:t>
            </a:r>
          </a:p>
          <a:p>
            <a:pPr lvl="1">
              <a:buClr>
                <a:schemeClr val="tx2"/>
              </a:buClr>
              <a:buSzPct val="100000"/>
              <a:buFont typeface="Wingdings" pitchFamily="2" charset="2"/>
              <a:buChar char="§"/>
              <a:defRPr/>
            </a:pPr>
            <a:r>
              <a:rPr lang="en-CA" sz="2000" dirty="0">
                <a:solidFill>
                  <a:schemeClr val="tx2">
                    <a:lumMod val="40000"/>
                    <a:lumOff val="60000"/>
                  </a:schemeClr>
                </a:solidFill>
              </a:rPr>
              <a:t>Issue--4  one -acre sludge ponds/</a:t>
            </a:r>
            <a:r>
              <a:rPr lang="en-CA" sz="2000" dirty="0" err="1">
                <a:solidFill>
                  <a:schemeClr val="tx2">
                    <a:lumMod val="40000"/>
                    <a:lumOff val="60000"/>
                  </a:schemeClr>
                </a:solidFill>
              </a:rPr>
              <a:t>yr</a:t>
            </a:r>
            <a:endParaRPr lang="en-CA" sz="2000" dirty="0">
              <a:solidFill>
                <a:schemeClr val="tx2">
                  <a:lumMod val="40000"/>
                  <a:lumOff val="60000"/>
                </a:schemeClr>
              </a:solidFill>
            </a:endParaRPr>
          </a:p>
          <a:p>
            <a:pPr>
              <a:defRPr/>
            </a:pPr>
            <a:r>
              <a:rPr lang="en-US" altLang="en-US" sz="2400" dirty="0">
                <a:latin typeface="Arial" pitchFamily="34" charset="0"/>
              </a:rPr>
              <a:t>Twenty four ponds had been constructed by 1992. After six years of treatment and no alternatives in site, land use became a major concern. </a:t>
            </a:r>
          </a:p>
          <a:p>
            <a:pPr>
              <a:defRPr/>
            </a:pPr>
            <a:endParaRPr lang="en-US" altLang="en-US" sz="2400" dirty="0">
              <a:latin typeface="Arial" pitchFamily="34" charset="0"/>
            </a:endParaRPr>
          </a:p>
          <a:p>
            <a:pPr>
              <a:defRPr/>
            </a:pPr>
            <a:r>
              <a:rPr lang="en-US" altLang="en-US" sz="2400" dirty="0">
                <a:latin typeface="Arial" pitchFamily="34" charset="0"/>
              </a:rPr>
              <a:t>The sludge has nowhere to go in the bathtub layout of the mine so the Regulator approved of the relocation trials back in 1992.  The method approved would be to dredge the material back into the mine site waste rock.</a:t>
            </a:r>
          </a:p>
          <a:p>
            <a:pPr>
              <a:defRPr/>
            </a:pPr>
            <a:r>
              <a:rPr lang="en-US" altLang="en-US" sz="2400" dirty="0">
                <a:latin typeface="Arial" pitchFamily="34" charset="0"/>
              </a:rPr>
              <a:t>Since 1992, (1992-2016), a conservative recollection is that at least 25 ponds have been dredged of their treatment pond solids; approximately 250,000m3 of solids have been placed back onto the waste rock or reinjected into the waste rock voids.</a:t>
            </a:r>
          </a:p>
          <a:p>
            <a:pPr>
              <a:defRPr/>
            </a:pPr>
            <a:endParaRPr lang="en-US" altLang="en-US" dirty="0">
              <a:latin typeface="Arial" pitchFamily="34" charset="0"/>
            </a:endParaRPr>
          </a:p>
          <a:p>
            <a:pPr>
              <a:defRPr/>
            </a:pPr>
            <a:r>
              <a:rPr lang="en-US" dirty="0">
                <a:solidFill>
                  <a:schemeClr val="tx2">
                    <a:lumMod val="40000"/>
                    <a:lumOff val="60000"/>
                  </a:schemeClr>
                </a:solidFill>
              </a:rPr>
              <a:t>Long term solution-sludge disposal into waste rock</a:t>
            </a:r>
          </a:p>
          <a:p>
            <a:pPr>
              <a:defRPr/>
            </a:pPr>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marL="342900" indent="-342900">
              <a:buFont typeface="Wingdings" panose="05000000000000000000" pitchFamily="2" charset="2"/>
              <a:buChar char="§"/>
              <a:defRPr/>
            </a:pPr>
            <a:r>
              <a:rPr lang="en-US" sz="2800" dirty="0">
                <a:solidFill>
                  <a:schemeClr val="tx2">
                    <a:lumMod val="40000"/>
                    <a:lumOff val="60000"/>
                  </a:schemeClr>
                </a:solidFill>
                <a:effectLst>
                  <a:outerShdw blurRad="38100" dist="38100" dir="2700000" algn="tl">
                    <a:srgbClr val="000000">
                      <a:alpha val="43137"/>
                    </a:srgbClr>
                  </a:outerShdw>
                </a:effectLst>
              </a:rPr>
              <a:t>Dredging of sludge has additional 			benefits:</a:t>
            </a:r>
          </a:p>
          <a:p>
            <a:pPr marL="1712913" lvl="3" indent="-342900">
              <a:buFont typeface="Arial" panose="020B0604020202020204" pitchFamily="34" charset="0"/>
              <a:buChar char="•"/>
              <a:defRPr/>
            </a:pPr>
            <a:r>
              <a:rPr lang="en-US" dirty="0">
                <a:solidFill>
                  <a:schemeClr val="tx2">
                    <a:lumMod val="40000"/>
                    <a:lumOff val="60000"/>
                  </a:schemeClr>
                </a:solidFill>
              </a:rPr>
              <a:t>pH 7.5 water used to carry the sludge. </a:t>
            </a:r>
          </a:p>
          <a:p>
            <a:pPr marL="1712913" lvl="3" indent="-342900">
              <a:buFont typeface="Arial" panose="020B0604020202020204" pitchFamily="34" charset="0"/>
              <a:buChar char="•"/>
              <a:defRPr/>
            </a:pPr>
            <a:r>
              <a:rPr lang="en-US" dirty="0">
                <a:solidFill>
                  <a:schemeClr val="tx2">
                    <a:lumMod val="40000"/>
                    <a:lumOff val="60000"/>
                  </a:schemeClr>
                </a:solidFill>
              </a:rPr>
              <a:t>Ratio treated </a:t>
            </a:r>
            <a:r>
              <a:rPr lang="en-US" dirty="0" err="1">
                <a:solidFill>
                  <a:schemeClr val="tx2">
                    <a:lumMod val="40000"/>
                    <a:lumOff val="60000"/>
                  </a:schemeClr>
                </a:solidFill>
              </a:rPr>
              <a:t>water:sludge</a:t>
            </a:r>
            <a:r>
              <a:rPr lang="en-US" dirty="0">
                <a:solidFill>
                  <a:schemeClr val="tx2">
                    <a:lumMod val="40000"/>
                    <a:lumOff val="60000"/>
                  </a:schemeClr>
                </a:solidFill>
              </a:rPr>
              <a:t> 9:1 - 5:1.</a:t>
            </a:r>
          </a:p>
          <a:p>
            <a:pPr marL="1712913" lvl="3" indent="-342900">
              <a:buFont typeface="Arial" panose="020B0604020202020204" pitchFamily="34" charset="0"/>
              <a:buChar char="•"/>
              <a:defRPr/>
            </a:pPr>
            <a:endParaRPr lang="en-US" dirty="0">
              <a:solidFill>
                <a:schemeClr val="tx2">
                  <a:lumMod val="40000"/>
                  <a:lumOff val="60000"/>
                </a:schemeClr>
              </a:solidFill>
            </a:endParaRPr>
          </a:p>
          <a:p>
            <a:pPr marL="1712913" lvl="3" indent="-342900">
              <a:buFont typeface="Arial" panose="020B0604020202020204" pitchFamily="34" charset="0"/>
              <a:buChar char="•"/>
              <a:defRPr/>
            </a:pPr>
            <a:r>
              <a:rPr lang="en-US" dirty="0">
                <a:solidFill>
                  <a:schemeClr val="tx2">
                    <a:lumMod val="40000"/>
                    <a:lumOff val="60000"/>
                  </a:schemeClr>
                </a:solidFill>
              </a:rPr>
              <a:t>Small amount of sludge is being generated in-situ.</a:t>
            </a:r>
          </a:p>
          <a:p>
            <a:pPr marL="1712913" lvl="3" indent="-342900">
              <a:buFont typeface="Arial" panose="020B0604020202020204" pitchFamily="34" charset="0"/>
              <a:buChar char="•"/>
              <a:defRPr/>
            </a:pPr>
            <a:r>
              <a:rPr lang="en-US" altLang="en-US" dirty="0">
                <a:solidFill>
                  <a:schemeClr val="tx2">
                    <a:lumMod val="40000"/>
                    <a:lumOff val="60000"/>
                  </a:schemeClr>
                </a:solidFill>
              </a:rPr>
              <a:t>These are benefits that would not be realized to this extent if the sludge is manually relocated to the mine site.</a:t>
            </a:r>
          </a:p>
          <a:p>
            <a:pPr>
              <a:defRPr/>
            </a:pPr>
            <a:endParaRPr lang="en-US" altLang="en-US" dirty="0">
              <a:latin typeface="Arial" pitchFamily="34" charset="0"/>
            </a:endParaRPr>
          </a:p>
          <a:p>
            <a:pPr lvl="1">
              <a:defRPr/>
            </a:pPr>
            <a:endParaRPr lang="en-US" alt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a:buFont typeface="Arial" pitchFamily="34" charset="0"/>
              <a:buChar char="•"/>
              <a:defRPr/>
            </a:pPr>
            <a:r>
              <a:rPr lang="en-US" dirty="0">
                <a:solidFill>
                  <a:schemeClr val="tx2">
                    <a:lumMod val="40000"/>
                    <a:lumOff val="60000"/>
                  </a:schemeClr>
                </a:solidFill>
                <a:effectLst>
                  <a:outerShdw blurRad="38100" dist="38100" dir="2700000" algn="tl">
                    <a:srgbClr val="000000">
                      <a:alpha val="43137"/>
                    </a:srgbClr>
                  </a:outerShdw>
                </a:effectLst>
              </a:rPr>
              <a:t>Phinney  by 2016,  Based on the consumption of lime since 1987, only 15% of the </a:t>
            </a:r>
            <a:r>
              <a:rPr lang="en-US" dirty="0" err="1">
                <a:solidFill>
                  <a:schemeClr val="tx2">
                    <a:lumMod val="40000"/>
                    <a:lumOff val="60000"/>
                  </a:schemeClr>
                </a:solidFill>
                <a:effectLst>
                  <a:outerShdw blurRad="38100" dist="38100" dir="2700000" algn="tl">
                    <a:srgbClr val="000000">
                      <a:alpha val="43137"/>
                    </a:srgbClr>
                  </a:outerShdw>
                </a:effectLst>
              </a:rPr>
              <a:t>sulphide</a:t>
            </a:r>
            <a:r>
              <a:rPr lang="en-US" dirty="0">
                <a:solidFill>
                  <a:schemeClr val="tx2">
                    <a:lumMod val="40000"/>
                    <a:lumOff val="60000"/>
                  </a:schemeClr>
                </a:solidFill>
                <a:effectLst>
                  <a:outerShdw blurRad="38100" dist="38100" dir="2700000" algn="tl">
                    <a:srgbClr val="000000">
                      <a:alpha val="43137"/>
                    </a:srgbClr>
                  </a:outerShdw>
                </a:effectLst>
              </a:rPr>
              <a:t> material above the water table had been oxidized.  Reflects on limited accessibility of the </a:t>
            </a:r>
            <a:r>
              <a:rPr lang="en-US" dirty="0" err="1">
                <a:solidFill>
                  <a:schemeClr val="tx2">
                    <a:lumMod val="40000"/>
                    <a:lumOff val="60000"/>
                  </a:schemeClr>
                </a:solidFill>
                <a:effectLst>
                  <a:outerShdw blurRad="38100" dist="38100" dir="2700000" algn="tl">
                    <a:srgbClr val="000000">
                      <a:alpha val="43137"/>
                    </a:srgbClr>
                  </a:outerShdw>
                </a:effectLst>
              </a:rPr>
              <a:t>sulphide</a:t>
            </a:r>
            <a:r>
              <a:rPr lang="en-US" dirty="0">
                <a:solidFill>
                  <a:schemeClr val="tx2">
                    <a:lumMod val="40000"/>
                    <a:lumOff val="60000"/>
                  </a:schemeClr>
                </a:solidFill>
                <a:effectLst>
                  <a:outerShdw blurRad="38100" dist="38100" dir="2700000" algn="tl">
                    <a:srgbClr val="000000">
                      <a:alpha val="43137"/>
                    </a:srgbClr>
                  </a:outerShdw>
                </a:effectLst>
              </a:rPr>
              <a:t> minerals to atmospheric oxygen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itchFamily="34" charset="0"/>
              <a:buChar char="•"/>
              <a:defRPr/>
            </a:pPr>
            <a:r>
              <a:rPr lang="en-US" altLang="en-US" dirty="0">
                <a:solidFill>
                  <a:schemeClr val="tx2">
                    <a:lumMod val="40000"/>
                    <a:lumOff val="60000"/>
                  </a:schemeClr>
                </a:solidFill>
                <a:effectLst>
                  <a:outerShdw blurRad="38100" dist="38100" dir="2700000" algn="tl">
                    <a:srgbClr val="000000">
                      <a:alpha val="43137"/>
                    </a:srgbClr>
                  </a:outerShdw>
                </a:effectLst>
              </a:rPr>
              <a:t>Measurement of all water pulled into mine water holding pond</a:t>
            </a:r>
          </a:p>
          <a:p>
            <a:pPr>
              <a:buFont typeface="Arial" pitchFamily="34" charset="0"/>
              <a:buChar char="•"/>
              <a:defRPr/>
            </a:pPr>
            <a:r>
              <a:rPr lang="en-US" altLang="en-US" dirty="0">
                <a:solidFill>
                  <a:schemeClr val="tx2">
                    <a:lumMod val="40000"/>
                    <a:lumOff val="60000"/>
                  </a:schemeClr>
                </a:solidFill>
                <a:effectLst>
                  <a:outerShdw blurRad="38100" dist="38100" dir="2700000" algn="tl">
                    <a:srgbClr val="000000">
                      <a:alpha val="43137"/>
                    </a:srgbClr>
                  </a:outerShdw>
                </a:effectLst>
              </a:rPr>
              <a:t>Corresponding decrease in hydrated lime</a:t>
            </a:r>
          </a:p>
          <a:p>
            <a:pPr>
              <a:buFont typeface="Arial" pitchFamily="34" charset="0"/>
              <a:buChar char="•"/>
              <a:defRPr/>
            </a:pPr>
            <a:r>
              <a:rPr lang="en-US" altLang="en-US" dirty="0">
                <a:solidFill>
                  <a:schemeClr val="tx2">
                    <a:lumMod val="40000"/>
                    <a:lumOff val="60000"/>
                  </a:schemeClr>
                </a:solidFill>
                <a:effectLst>
                  <a:outerShdw blurRad="38100" dist="38100" dir="2700000" algn="tl">
                    <a:srgbClr val="000000">
                      <a:alpha val="43137"/>
                    </a:srgbClr>
                  </a:outerShdw>
                </a:effectLst>
              </a:rPr>
              <a:t>Annual average values</a:t>
            </a:r>
          </a:p>
          <a:p>
            <a:pPr>
              <a:buFont typeface="Arial" pitchFamily="34" charset="0"/>
              <a:buChar char="•"/>
              <a:defRPr/>
            </a:pPr>
            <a:r>
              <a:rPr lang="en-US" dirty="0">
                <a:solidFill>
                  <a:schemeClr val="tx2">
                    <a:lumMod val="40000"/>
                    <a:lumOff val="60000"/>
                  </a:schemeClr>
                </a:solidFill>
                <a:effectLst>
                  <a:outerShdw blurRad="38100" dist="38100" dir="2700000" algn="tl">
                    <a:srgbClr val="000000">
                      <a:alpha val="43137"/>
                    </a:srgbClr>
                  </a:outerShdw>
                </a:effectLst>
              </a:rPr>
              <a:t>What is causing this decrease?</a:t>
            </a:r>
          </a:p>
          <a:p>
            <a:pPr>
              <a:buFont typeface="Arial" pitchFamily="34" charset="0"/>
              <a:buChar char="•"/>
              <a:defRPr/>
            </a:pPr>
            <a:r>
              <a:rPr lang="en-US" dirty="0">
                <a:solidFill>
                  <a:schemeClr val="tx2">
                    <a:lumMod val="40000"/>
                    <a:lumOff val="60000"/>
                  </a:schemeClr>
                </a:solidFill>
                <a:effectLst>
                  <a:outerShdw blurRad="38100" dist="38100" dir="2700000" algn="tl">
                    <a:srgbClr val="000000">
                      <a:alpha val="43137"/>
                    </a:srgbClr>
                  </a:outerShdw>
                </a:effectLst>
              </a:rPr>
              <a:t>Phinney  by 2016,  Based on the consumption of lime since 1987, only 15% of the </a:t>
            </a:r>
            <a:r>
              <a:rPr lang="en-US" dirty="0" err="1">
                <a:solidFill>
                  <a:schemeClr val="tx2">
                    <a:lumMod val="40000"/>
                    <a:lumOff val="60000"/>
                  </a:schemeClr>
                </a:solidFill>
                <a:effectLst>
                  <a:outerShdw blurRad="38100" dist="38100" dir="2700000" algn="tl">
                    <a:srgbClr val="000000">
                      <a:alpha val="43137"/>
                    </a:srgbClr>
                  </a:outerShdw>
                </a:effectLst>
              </a:rPr>
              <a:t>sulphide</a:t>
            </a:r>
            <a:r>
              <a:rPr lang="en-US" dirty="0">
                <a:solidFill>
                  <a:schemeClr val="tx2">
                    <a:lumMod val="40000"/>
                    <a:lumOff val="60000"/>
                  </a:schemeClr>
                </a:solidFill>
                <a:effectLst>
                  <a:outerShdw blurRad="38100" dist="38100" dir="2700000" algn="tl">
                    <a:srgbClr val="000000">
                      <a:alpha val="43137"/>
                    </a:srgbClr>
                  </a:outerShdw>
                </a:effectLst>
              </a:rPr>
              <a:t> material above the water table had been oxidized.  Reflects on limited accessibility of the </a:t>
            </a:r>
            <a:r>
              <a:rPr lang="en-US" dirty="0" err="1">
                <a:solidFill>
                  <a:schemeClr val="tx2">
                    <a:lumMod val="40000"/>
                    <a:lumOff val="60000"/>
                  </a:schemeClr>
                </a:solidFill>
                <a:effectLst>
                  <a:outerShdw blurRad="38100" dist="38100" dir="2700000" algn="tl">
                    <a:srgbClr val="000000">
                      <a:alpha val="43137"/>
                    </a:srgbClr>
                  </a:outerShdw>
                </a:effectLst>
              </a:rPr>
              <a:t>sulphide</a:t>
            </a:r>
            <a:r>
              <a:rPr lang="en-US" dirty="0">
                <a:solidFill>
                  <a:schemeClr val="tx2">
                    <a:lumMod val="40000"/>
                    <a:lumOff val="60000"/>
                  </a:schemeClr>
                </a:solidFill>
                <a:effectLst>
                  <a:outerShdw blurRad="38100" dist="38100" dir="2700000" algn="tl">
                    <a:srgbClr val="000000">
                      <a:alpha val="43137"/>
                    </a:srgbClr>
                  </a:outerShdw>
                </a:effectLst>
              </a:rPr>
              <a:t> minerals to atmospheric oxygen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itchFamily="34" charset="0"/>
              <a:buChar char="•"/>
              <a:defRPr/>
            </a:pPr>
            <a:r>
              <a:rPr lang="en-US" altLang="en-US" sz="1600" dirty="0">
                <a:solidFill>
                  <a:schemeClr val="tx2">
                    <a:lumMod val="40000"/>
                    <a:lumOff val="60000"/>
                  </a:schemeClr>
                </a:solidFill>
                <a:effectLst>
                  <a:outerShdw blurRad="38100" dist="38100" dir="2700000" algn="tl">
                    <a:srgbClr val="000000">
                      <a:alpha val="43137"/>
                    </a:srgbClr>
                  </a:outerShdw>
                </a:effectLst>
              </a:rPr>
              <a:t>Measurement of all water pulled into mine water holding pond</a:t>
            </a:r>
          </a:p>
          <a:p>
            <a:pPr>
              <a:buFont typeface="Arial" pitchFamily="34" charset="0"/>
              <a:buChar char="•"/>
              <a:defRPr/>
            </a:pPr>
            <a:r>
              <a:rPr lang="en-US" altLang="en-US" sz="1600" dirty="0">
                <a:solidFill>
                  <a:schemeClr val="tx2">
                    <a:lumMod val="40000"/>
                    <a:lumOff val="60000"/>
                  </a:schemeClr>
                </a:solidFill>
                <a:effectLst>
                  <a:outerShdw blurRad="38100" dist="38100" dir="2700000" algn="tl">
                    <a:srgbClr val="000000">
                      <a:alpha val="43137"/>
                    </a:srgbClr>
                  </a:outerShdw>
                </a:effectLst>
              </a:rPr>
              <a:t>Corresponding decrease in hydrated lime</a:t>
            </a:r>
          </a:p>
          <a:p>
            <a:pPr>
              <a:buFont typeface="Arial" pitchFamily="34" charset="0"/>
              <a:buChar char="•"/>
              <a:defRPr/>
            </a:pPr>
            <a:r>
              <a:rPr lang="en-US" altLang="en-US" sz="1600" dirty="0">
                <a:solidFill>
                  <a:schemeClr val="tx2">
                    <a:lumMod val="40000"/>
                    <a:lumOff val="60000"/>
                  </a:schemeClr>
                </a:solidFill>
                <a:effectLst>
                  <a:outerShdw blurRad="38100" dist="38100" dir="2700000" algn="tl">
                    <a:srgbClr val="000000">
                      <a:alpha val="43137"/>
                    </a:srgbClr>
                  </a:outerShdw>
                </a:effectLst>
              </a:rPr>
              <a:t>Annual average values</a:t>
            </a:r>
          </a:p>
          <a:p>
            <a:pPr>
              <a:buFont typeface="Arial" pitchFamily="34" charset="0"/>
              <a:buChar char="•"/>
              <a:defRPr/>
            </a:pPr>
            <a:r>
              <a:rPr lang="en-US" sz="1600" dirty="0">
                <a:solidFill>
                  <a:schemeClr val="tx2">
                    <a:lumMod val="40000"/>
                    <a:lumOff val="60000"/>
                  </a:schemeClr>
                </a:solidFill>
                <a:effectLst>
                  <a:outerShdw blurRad="38100" dist="38100" dir="2700000" algn="tl">
                    <a:srgbClr val="000000">
                      <a:alpha val="43137"/>
                    </a:srgbClr>
                  </a:outerShdw>
                </a:effectLst>
              </a:rPr>
              <a:t>What is causing this decrease?</a:t>
            </a:r>
          </a:p>
          <a:p>
            <a:pPr>
              <a:buFont typeface="Arial" pitchFamily="34" charset="0"/>
              <a:buChar char="•"/>
              <a:defRPr/>
            </a:pPr>
            <a:endParaRPr lang="en-US" sz="1600" dirty="0">
              <a:solidFill>
                <a:schemeClr val="tx2">
                  <a:lumMod val="40000"/>
                  <a:lumOff val="60000"/>
                </a:schemeClr>
              </a:solidFill>
              <a:effectLst>
                <a:outerShdw blurRad="38100" dist="38100" dir="2700000" algn="tl">
                  <a:srgbClr val="000000">
                    <a:alpha val="43137"/>
                  </a:srgbClr>
                </a:outerShdw>
              </a:effectLst>
            </a:endParaRPr>
          </a:p>
          <a:p>
            <a:pPr>
              <a:buFont typeface="Arial" pitchFamily="34" charset="0"/>
              <a:buChar char="•"/>
              <a:defRPr/>
            </a:pPr>
            <a:r>
              <a:rPr lang="en-US" sz="1600" dirty="0">
                <a:solidFill>
                  <a:schemeClr val="tx2">
                    <a:lumMod val="40000"/>
                    <a:lumOff val="60000"/>
                  </a:schemeClr>
                </a:solidFill>
                <a:effectLst>
                  <a:outerShdw blurRad="38100" dist="38100" dir="2700000" algn="tl">
                    <a:srgbClr val="000000">
                      <a:alpha val="43137"/>
                    </a:srgbClr>
                  </a:outerShdw>
                </a:effectLst>
              </a:rPr>
              <a:t>Phinney  by 2016,  Based on the consumption of lime since 1987, only 15% of the </a:t>
            </a:r>
            <a:r>
              <a:rPr lang="en-US" sz="1600" dirty="0" err="1">
                <a:solidFill>
                  <a:schemeClr val="tx2">
                    <a:lumMod val="40000"/>
                    <a:lumOff val="60000"/>
                  </a:schemeClr>
                </a:solidFill>
                <a:effectLst>
                  <a:outerShdw blurRad="38100" dist="38100" dir="2700000" algn="tl">
                    <a:srgbClr val="000000">
                      <a:alpha val="43137"/>
                    </a:srgbClr>
                  </a:outerShdw>
                </a:effectLst>
              </a:rPr>
              <a:t>sulphide</a:t>
            </a:r>
            <a:r>
              <a:rPr lang="en-US" sz="1600" dirty="0">
                <a:solidFill>
                  <a:schemeClr val="tx2">
                    <a:lumMod val="40000"/>
                    <a:lumOff val="60000"/>
                  </a:schemeClr>
                </a:solidFill>
                <a:effectLst>
                  <a:outerShdw blurRad="38100" dist="38100" dir="2700000" algn="tl">
                    <a:srgbClr val="000000">
                      <a:alpha val="43137"/>
                    </a:srgbClr>
                  </a:outerShdw>
                </a:effectLst>
              </a:rPr>
              <a:t> material above the water table had been oxidized.  Reflects on limited accessibility of the </a:t>
            </a:r>
            <a:r>
              <a:rPr lang="en-US" sz="1600" dirty="0" err="1">
                <a:solidFill>
                  <a:schemeClr val="tx2">
                    <a:lumMod val="40000"/>
                    <a:lumOff val="60000"/>
                  </a:schemeClr>
                </a:solidFill>
                <a:effectLst>
                  <a:outerShdw blurRad="38100" dist="38100" dir="2700000" algn="tl">
                    <a:srgbClr val="000000">
                      <a:alpha val="43137"/>
                    </a:srgbClr>
                  </a:outerShdw>
                </a:effectLst>
              </a:rPr>
              <a:t>sulphide</a:t>
            </a:r>
            <a:r>
              <a:rPr lang="en-US" sz="1600" dirty="0">
                <a:solidFill>
                  <a:schemeClr val="tx2">
                    <a:lumMod val="40000"/>
                    <a:lumOff val="60000"/>
                  </a:schemeClr>
                </a:solidFill>
                <a:effectLst>
                  <a:outerShdw blurRad="38100" dist="38100" dir="2700000" algn="tl">
                    <a:srgbClr val="000000">
                      <a:alpha val="43137"/>
                    </a:srgbClr>
                  </a:outerShdw>
                </a:effectLst>
              </a:rPr>
              <a:t> minerals to atmospheric oxygen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itchFamily="34" charset="0"/>
              <a:buChar char="•"/>
              <a:defRPr/>
            </a:pPr>
            <a:r>
              <a:rPr lang="en-US" altLang="en-US" sz="1600" dirty="0">
                <a:solidFill>
                  <a:schemeClr val="tx2">
                    <a:lumMod val="40000"/>
                    <a:lumOff val="60000"/>
                  </a:schemeClr>
                </a:solidFill>
                <a:effectLst>
                  <a:outerShdw blurRad="38100" dist="38100" dir="2700000" algn="tl">
                    <a:srgbClr val="000000">
                      <a:alpha val="43137"/>
                    </a:srgbClr>
                  </a:outerShdw>
                </a:effectLst>
              </a:rPr>
              <a:t>Measurement of all water pulled into mine water holding pond</a:t>
            </a:r>
          </a:p>
          <a:p>
            <a:pPr>
              <a:buFont typeface="Arial" pitchFamily="34" charset="0"/>
              <a:buChar char="•"/>
              <a:defRPr/>
            </a:pPr>
            <a:r>
              <a:rPr lang="en-US" altLang="en-US" sz="1600" dirty="0">
                <a:solidFill>
                  <a:schemeClr val="tx2">
                    <a:lumMod val="40000"/>
                    <a:lumOff val="60000"/>
                  </a:schemeClr>
                </a:solidFill>
                <a:effectLst>
                  <a:outerShdw blurRad="38100" dist="38100" dir="2700000" algn="tl">
                    <a:srgbClr val="000000">
                      <a:alpha val="43137"/>
                    </a:srgbClr>
                  </a:outerShdw>
                </a:effectLst>
              </a:rPr>
              <a:t>Corresponding decrease in hydrated lime</a:t>
            </a:r>
          </a:p>
          <a:p>
            <a:pPr>
              <a:buFont typeface="Arial" pitchFamily="34" charset="0"/>
              <a:buChar char="•"/>
              <a:defRPr/>
            </a:pPr>
            <a:r>
              <a:rPr lang="en-US" altLang="en-US" sz="1600" dirty="0">
                <a:solidFill>
                  <a:schemeClr val="tx2">
                    <a:lumMod val="40000"/>
                    <a:lumOff val="60000"/>
                  </a:schemeClr>
                </a:solidFill>
                <a:effectLst>
                  <a:outerShdw blurRad="38100" dist="38100" dir="2700000" algn="tl">
                    <a:srgbClr val="000000">
                      <a:alpha val="43137"/>
                    </a:srgbClr>
                  </a:outerShdw>
                </a:effectLst>
              </a:rPr>
              <a:t>Annual average values</a:t>
            </a:r>
          </a:p>
          <a:p>
            <a:pPr>
              <a:buFont typeface="Arial" pitchFamily="34" charset="0"/>
              <a:buChar char="•"/>
              <a:defRPr/>
            </a:pPr>
            <a:r>
              <a:rPr lang="en-US" sz="1600" dirty="0">
                <a:solidFill>
                  <a:schemeClr val="tx2">
                    <a:lumMod val="40000"/>
                    <a:lumOff val="60000"/>
                  </a:schemeClr>
                </a:solidFill>
                <a:effectLst>
                  <a:outerShdw blurRad="38100" dist="38100" dir="2700000" algn="tl">
                    <a:srgbClr val="000000">
                      <a:alpha val="43137"/>
                    </a:srgbClr>
                  </a:outerShdw>
                </a:effectLst>
              </a:rPr>
              <a:t>What is causing this decrease?</a:t>
            </a:r>
          </a:p>
          <a:p>
            <a:pPr>
              <a:buFont typeface="Arial" pitchFamily="34" charset="0"/>
              <a:buChar char="•"/>
              <a:defRPr/>
            </a:pPr>
            <a:endParaRPr lang="en-US" sz="1600" dirty="0">
              <a:solidFill>
                <a:schemeClr val="tx2">
                  <a:lumMod val="40000"/>
                  <a:lumOff val="60000"/>
                </a:schemeClr>
              </a:solidFill>
              <a:effectLst>
                <a:outerShdw blurRad="38100" dist="38100" dir="2700000" algn="tl">
                  <a:srgbClr val="000000">
                    <a:alpha val="43137"/>
                  </a:srgbClr>
                </a:outerShdw>
              </a:effectLs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a:latin typeface="Arial" pitchFamily="34" charset="0"/>
              </a:rPr>
              <a:t>ERI and apparent conductivity reconnaissance during field camp.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13319805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14779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329832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157288" y="1981200"/>
            <a:ext cx="381952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lipArt Placeholder 3"/>
          <p:cNvSpPr>
            <a:spLocks noGrp="1"/>
          </p:cNvSpPr>
          <p:nvPr>
            <p:ph type="clipArt" sz="half" idx="2"/>
          </p:nvPr>
        </p:nvSpPr>
        <p:spPr>
          <a:xfrm>
            <a:off x="5129213" y="1981200"/>
            <a:ext cx="3819525" cy="4114800"/>
          </a:xfrm>
        </p:spPr>
        <p:txBody>
          <a:bodyPr/>
          <a:lstStyle/>
          <a:p>
            <a:pPr lvl="0"/>
            <a:endParaRPr lang="en-CA" noProof="0"/>
          </a:p>
        </p:txBody>
      </p:sp>
    </p:spTree>
    <p:extLst>
      <p:ext uri="{BB962C8B-B14F-4D97-AF65-F5344CB8AC3E}">
        <p14:creationId xmlns:p14="http://schemas.microsoft.com/office/powerpoint/2010/main" val="35104070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a:t>Click to edit Master title style</a:t>
            </a:r>
            <a:endParaRPr lang="en-CA"/>
          </a:p>
        </p:txBody>
      </p:sp>
      <p:sp>
        <p:nvSpPr>
          <p:cNvPr id="3" name="Chart Placeholder 2"/>
          <p:cNvSpPr>
            <a:spLocks noGrp="1"/>
          </p:cNvSpPr>
          <p:nvPr>
            <p:ph type="chart" idx="1"/>
          </p:nvPr>
        </p:nvSpPr>
        <p:spPr>
          <a:xfrm>
            <a:off x="1157288" y="1981200"/>
            <a:ext cx="7791450" cy="4114800"/>
          </a:xfrm>
        </p:spPr>
        <p:txBody>
          <a:bodyPr/>
          <a:lstStyle/>
          <a:p>
            <a:pPr lvl="0"/>
            <a:endParaRPr lang="en-CA" noProof="0"/>
          </a:p>
        </p:txBody>
      </p:sp>
    </p:spTree>
    <p:extLst>
      <p:ext uri="{BB962C8B-B14F-4D97-AF65-F5344CB8AC3E}">
        <p14:creationId xmlns:p14="http://schemas.microsoft.com/office/powerpoint/2010/main" val="102176631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a:t>Click to edit Master title style</a:t>
            </a:r>
            <a:endParaRPr lang="en-CA"/>
          </a:p>
        </p:txBody>
      </p:sp>
      <p:sp>
        <p:nvSpPr>
          <p:cNvPr id="3" name="ClipArt Placeholder 2"/>
          <p:cNvSpPr>
            <a:spLocks noGrp="1"/>
          </p:cNvSpPr>
          <p:nvPr>
            <p:ph type="clipArt" sz="half" idx="1"/>
          </p:nvPr>
        </p:nvSpPr>
        <p:spPr>
          <a:xfrm>
            <a:off x="1157288" y="1981200"/>
            <a:ext cx="3819525" cy="4114800"/>
          </a:xfrm>
        </p:spPr>
        <p:txBody>
          <a:bodyPr/>
          <a:lstStyle/>
          <a:p>
            <a:pPr lvl="0"/>
            <a:endParaRPr lang="en-CA" noProof="0"/>
          </a:p>
        </p:txBody>
      </p:sp>
      <p:sp>
        <p:nvSpPr>
          <p:cNvPr id="4" name="Text Placeholder 3"/>
          <p:cNvSpPr>
            <a:spLocks noGrp="1"/>
          </p:cNvSpPr>
          <p:nvPr>
            <p:ph type="body" sz="half" idx="2"/>
          </p:nvPr>
        </p:nvSpPr>
        <p:spPr>
          <a:xfrm>
            <a:off x="5129213" y="1981200"/>
            <a:ext cx="381952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714679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768475"/>
            <a:ext cx="7766050" cy="1730375"/>
          </a:xfrm>
        </p:spPr>
        <p:txBody>
          <a:bodyPr/>
          <a:lstStyle/>
          <a:p>
            <a:r>
              <a:rPr lang="en-US"/>
              <a:t>Click to edit Master title style</a:t>
            </a:r>
            <a:endParaRPr lang="en-CA"/>
          </a:p>
        </p:txBody>
      </p:sp>
    </p:spTree>
    <p:extLst>
      <p:ext uri="{BB962C8B-B14F-4D97-AF65-F5344CB8AC3E}">
        <p14:creationId xmlns:p14="http://schemas.microsoft.com/office/powerpoint/2010/main" val="74714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10271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192374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29213"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99699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94395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8326835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0385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138452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87323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72064"/>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157288" y="1981200"/>
            <a:ext cx="77914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3"/>
          <p:cNvSpPr>
            <a:spLocks noGrp="1" noChangeArrowheads="1"/>
          </p:cNvSpPr>
          <p:nvPr>
            <p:ph type="title"/>
          </p:nvPr>
        </p:nvSpPr>
        <p:spPr bwMode="auto">
          <a:xfrm>
            <a:off x="1181100" y="609600"/>
            <a:ext cx="771525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grpSp>
        <p:nvGrpSpPr>
          <p:cNvPr id="1028" name="Group 35"/>
          <p:cNvGrpSpPr>
            <a:grpSpLocks/>
          </p:cNvGrpSpPr>
          <p:nvPr/>
        </p:nvGrpSpPr>
        <p:grpSpPr bwMode="auto">
          <a:xfrm>
            <a:off x="0" y="0"/>
            <a:ext cx="1085850" cy="6845300"/>
            <a:chOff x="0" y="0"/>
            <a:chExt cx="684" cy="4312"/>
          </a:xfrm>
        </p:grpSpPr>
        <p:sp>
          <p:nvSpPr>
            <p:cNvPr id="1029" name="Rectangle 4"/>
            <p:cNvSpPr>
              <a:spLocks noChangeArrowheads="1"/>
            </p:cNvSpPr>
            <p:nvPr/>
          </p:nvSpPr>
          <p:spPr bwMode="auto">
            <a:xfrm>
              <a:off x="0" y="0"/>
              <a:ext cx="684" cy="4312"/>
            </a:xfrm>
            <a:prstGeom prst="rect">
              <a:avLst/>
            </a:prstGeom>
            <a:gradFill rotWithShape="0">
              <a:gsLst>
                <a:gs pos="0">
                  <a:srgbClr val="114FFB"/>
                </a:gs>
                <a:gs pos="50000">
                  <a:srgbClr val="031032"/>
                </a:gs>
                <a:gs pos="100000">
                  <a:srgbClr val="114FFB"/>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grpSp>
          <p:nvGrpSpPr>
            <p:cNvPr id="1030" name="Group 34"/>
            <p:cNvGrpSpPr>
              <a:grpSpLocks/>
            </p:cNvGrpSpPr>
            <p:nvPr/>
          </p:nvGrpSpPr>
          <p:grpSpPr bwMode="auto">
            <a:xfrm>
              <a:off x="48" y="102"/>
              <a:ext cx="96" cy="4122"/>
              <a:chOff x="48" y="102"/>
              <a:chExt cx="96" cy="4122"/>
            </a:xfrm>
          </p:grpSpPr>
          <p:sp>
            <p:nvSpPr>
              <p:cNvPr id="1031" name="Rectangle 5"/>
              <p:cNvSpPr>
                <a:spLocks noChangeArrowheads="1"/>
              </p:cNvSpPr>
              <p:nvPr/>
            </p:nvSpPr>
            <p:spPr bwMode="auto">
              <a:xfrm>
                <a:off x="48" y="110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32" name="Rectangle 6"/>
              <p:cNvSpPr>
                <a:spLocks noChangeArrowheads="1"/>
              </p:cNvSpPr>
              <p:nvPr/>
            </p:nvSpPr>
            <p:spPr bwMode="auto">
              <a:xfrm>
                <a:off x="48" y="124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33" name="Rectangle 7"/>
              <p:cNvSpPr>
                <a:spLocks noChangeArrowheads="1"/>
              </p:cNvSpPr>
              <p:nvPr/>
            </p:nvSpPr>
            <p:spPr bwMode="auto">
              <a:xfrm>
                <a:off x="48" y="139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34" name="Rectangle 8"/>
              <p:cNvSpPr>
                <a:spLocks noChangeArrowheads="1"/>
              </p:cNvSpPr>
              <p:nvPr/>
            </p:nvSpPr>
            <p:spPr bwMode="auto">
              <a:xfrm>
                <a:off x="48" y="153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35" name="Rectangle 9"/>
              <p:cNvSpPr>
                <a:spLocks noChangeArrowheads="1"/>
              </p:cNvSpPr>
              <p:nvPr/>
            </p:nvSpPr>
            <p:spPr bwMode="auto">
              <a:xfrm>
                <a:off x="48" y="1680"/>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36" name="Rectangle 10"/>
              <p:cNvSpPr>
                <a:spLocks noChangeArrowheads="1"/>
              </p:cNvSpPr>
              <p:nvPr/>
            </p:nvSpPr>
            <p:spPr bwMode="auto">
              <a:xfrm>
                <a:off x="48" y="182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37" name="Rectangle 11"/>
              <p:cNvSpPr>
                <a:spLocks noChangeArrowheads="1"/>
              </p:cNvSpPr>
              <p:nvPr/>
            </p:nvSpPr>
            <p:spPr bwMode="auto">
              <a:xfrm>
                <a:off x="48" y="196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38" name="Rectangle 12"/>
              <p:cNvSpPr>
                <a:spLocks noChangeArrowheads="1"/>
              </p:cNvSpPr>
              <p:nvPr/>
            </p:nvSpPr>
            <p:spPr bwMode="auto">
              <a:xfrm>
                <a:off x="48" y="211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39" name="Rectangle 13"/>
              <p:cNvSpPr>
                <a:spLocks noChangeArrowheads="1"/>
              </p:cNvSpPr>
              <p:nvPr/>
            </p:nvSpPr>
            <p:spPr bwMode="auto">
              <a:xfrm>
                <a:off x="48" y="225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40" name="Rectangle 14"/>
              <p:cNvSpPr>
                <a:spLocks noChangeArrowheads="1"/>
              </p:cNvSpPr>
              <p:nvPr/>
            </p:nvSpPr>
            <p:spPr bwMode="auto">
              <a:xfrm>
                <a:off x="48" y="2400"/>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41" name="Rectangle 15"/>
              <p:cNvSpPr>
                <a:spLocks noChangeArrowheads="1"/>
              </p:cNvSpPr>
              <p:nvPr/>
            </p:nvSpPr>
            <p:spPr bwMode="auto">
              <a:xfrm>
                <a:off x="48" y="254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42" name="Rectangle 16"/>
              <p:cNvSpPr>
                <a:spLocks noChangeArrowheads="1"/>
              </p:cNvSpPr>
              <p:nvPr/>
            </p:nvSpPr>
            <p:spPr bwMode="auto">
              <a:xfrm>
                <a:off x="48" y="268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43" name="Rectangle 17"/>
              <p:cNvSpPr>
                <a:spLocks noChangeArrowheads="1"/>
              </p:cNvSpPr>
              <p:nvPr/>
            </p:nvSpPr>
            <p:spPr bwMode="auto">
              <a:xfrm>
                <a:off x="48" y="283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44" name="Rectangle 18"/>
              <p:cNvSpPr>
                <a:spLocks noChangeArrowheads="1"/>
              </p:cNvSpPr>
              <p:nvPr/>
            </p:nvSpPr>
            <p:spPr bwMode="auto">
              <a:xfrm>
                <a:off x="48" y="297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45" name="Rectangle 19"/>
              <p:cNvSpPr>
                <a:spLocks noChangeArrowheads="1"/>
              </p:cNvSpPr>
              <p:nvPr/>
            </p:nvSpPr>
            <p:spPr bwMode="auto">
              <a:xfrm>
                <a:off x="48" y="3120"/>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46" name="Rectangle 20"/>
              <p:cNvSpPr>
                <a:spLocks noChangeArrowheads="1"/>
              </p:cNvSpPr>
              <p:nvPr/>
            </p:nvSpPr>
            <p:spPr bwMode="auto">
              <a:xfrm>
                <a:off x="48" y="326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47" name="Rectangle 21"/>
              <p:cNvSpPr>
                <a:spLocks noChangeArrowheads="1"/>
              </p:cNvSpPr>
              <p:nvPr/>
            </p:nvSpPr>
            <p:spPr bwMode="auto">
              <a:xfrm>
                <a:off x="48" y="340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48" name="Rectangle 22"/>
              <p:cNvSpPr>
                <a:spLocks noChangeArrowheads="1"/>
              </p:cNvSpPr>
              <p:nvPr/>
            </p:nvSpPr>
            <p:spPr bwMode="auto">
              <a:xfrm>
                <a:off x="48" y="355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49" name="Rectangle 23"/>
              <p:cNvSpPr>
                <a:spLocks noChangeArrowheads="1"/>
              </p:cNvSpPr>
              <p:nvPr/>
            </p:nvSpPr>
            <p:spPr bwMode="auto">
              <a:xfrm>
                <a:off x="48" y="369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50" name="Rectangle 24"/>
              <p:cNvSpPr>
                <a:spLocks noChangeArrowheads="1"/>
              </p:cNvSpPr>
              <p:nvPr/>
            </p:nvSpPr>
            <p:spPr bwMode="auto">
              <a:xfrm>
                <a:off x="48" y="3840"/>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51" name="Rectangle 25"/>
              <p:cNvSpPr>
                <a:spLocks noChangeArrowheads="1"/>
              </p:cNvSpPr>
              <p:nvPr/>
            </p:nvSpPr>
            <p:spPr bwMode="auto">
              <a:xfrm>
                <a:off x="48" y="398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52" name="Rectangle 26"/>
              <p:cNvSpPr>
                <a:spLocks noChangeArrowheads="1"/>
              </p:cNvSpPr>
              <p:nvPr/>
            </p:nvSpPr>
            <p:spPr bwMode="auto">
              <a:xfrm>
                <a:off x="48" y="412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53" name="Rectangle 27"/>
              <p:cNvSpPr>
                <a:spLocks noChangeArrowheads="1"/>
              </p:cNvSpPr>
              <p:nvPr/>
            </p:nvSpPr>
            <p:spPr bwMode="auto">
              <a:xfrm>
                <a:off x="48" y="10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54" name="Rectangle 28"/>
              <p:cNvSpPr>
                <a:spLocks noChangeArrowheads="1"/>
              </p:cNvSpPr>
              <p:nvPr/>
            </p:nvSpPr>
            <p:spPr bwMode="auto">
              <a:xfrm>
                <a:off x="48" y="24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55" name="Rectangle 29"/>
              <p:cNvSpPr>
                <a:spLocks noChangeArrowheads="1"/>
              </p:cNvSpPr>
              <p:nvPr/>
            </p:nvSpPr>
            <p:spPr bwMode="auto">
              <a:xfrm>
                <a:off x="48" y="390"/>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56" name="Rectangle 30"/>
              <p:cNvSpPr>
                <a:spLocks noChangeArrowheads="1"/>
              </p:cNvSpPr>
              <p:nvPr/>
            </p:nvSpPr>
            <p:spPr bwMode="auto">
              <a:xfrm>
                <a:off x="48" y="53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57" name="Rectangle 31"/>
              <p:cNvSpPr>
                <a:spLocks noChangeArrowheads="1"/>
              </p:cNvSpPr>
              <p:nvPr/>
            </p:nvSpPr>
            <p:spPr bwMode="auto">
              <a:xfrm>
                <a:off x="48" y="67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58" name="Rectangle 32"/>
              <p:cNvSpPr>
                <a:spLocks noChangeArrowheads="1"/>
              </p:cNvSpPr>
              <p:nvPr/>
            </p:nvSpPr>
            <p:spPr bwMode="auto">
              <a:xfrm>
                <a:off x="48" y="82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sp>
            <p:nvSpPr>
              <p:cNvPr id="1059" name="Rectangle 33"/>
              <p:cNvSpPr>
                <a:spLocks noChangeArrowheads="1"/>
              </p:cNvSpPr>
              <p:nvPr/>
            </p:nvSpPr>
            <p:spPr bwMode="auto">
              <a:xfrm>
                <a:off x="48" y="96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a:defRPr sz="2400">
                    <a:solidFill>
                      <a:schemeClr val="tx1"/>
                    </a:solidFill>
                    <a:latin typeface="Times New Roman" pitchFamily="18" charset="0"/>
                  </a:defRPr>
                </a:lvl1pPr>
                <a:lvl2pPr marL="742950" indent="-285750" defTabSz="912813">
                  <a:defRPr sz="2400">
                    <a:solidFill>
                      <a:schemeClr val="tx1"/>
                    </a:solidFill>
                    <a:latin typeface="Times New Roman" pitchFamily="18" charset="0"/>
                  </a:defRPr>
                </a:lvl2pPr>
                <a:lvl3pPr marL="1143000" indent="-228600" defTabSz="912813">
                  <a:defRPr sz="2400">
                    <a:solidFill>
                      <a:schemeClr val="tx1"/>
                    </a:solidFill>
                    <a:latin typeface="Times New Roman" pitchFamily="18" charset="0"/>
                  </a:defRPr>
                </a:lvl3pPr>
                <a:lvl4pPr marL="1600200" indent="-228600" defTabSz="912813">
                  <a:defRPr sz="2400">
                    <a:solidFill>
                      <a:schemeClr val="tx1"/>
                    </a:solidFill>
                    <a:latin typeface="Times New Roman" pitchFamily="18" charset="0"/>
                  </a:defRPr>
                </a:lvl4pPr>
                <a:lvl5pPr marL="2057400" indent="-228600" defTabSz="912813">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0" hangingPunct="0">
                  <a:defRPr/>
                </a:pPr>
                <a:endParaRPr lang="en-CA" altLang="en-US">
                  <a:cs typeface="+mn-cs"/>
                </a:endParaRPr>
              </a:p>
            </p:txBody>
          </p:sp>
        </p:gr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1313" indent="-342900" algn="l" rtl="0" eaLnBrk="0" fontAlgn="base" hangingPunct="0">
        <a:spcBef>
          <a:spcPct val="20000"/>
        </a:spcBef>
        <a:spcAft>
          <a:spcPct val="0"/>
        </a:spcAft>
        <a:buClr>
          <a:schemeClr val="tx2"/>
        </a:buClr>
        <a:buSzPct val="75000"/>
        <a:buFont typeface="Monotype Sorts"/>
        <a:buChar char="n"/>
        <a:defRPr sz="3200">
          <a:solidFill>
            <a:schemeClr val="tx1"/>
          </a:solidFill>
          <a:effectLst>
            <a:outerShdw blurRad="38100" dist="38100" dir="2700000" algn="tl">
              <a:srgbClr val="000000"/>
            </a:outerShdw>
          </a:effectLst>
          <a:latin typeface="+mn-lt"/>
          <a:ea typeface="+mn-ea"/>
          <a:cs typeface="+mn-cs"/>
        </a:defRPr>
      </a:lvl1pPr>
      <a:lvl2pPr marL="741363" indent="-285750" algn="l" rtl="0" eaLnBrk="0" fontAlgn="base" hangingPunct="0">
        <a:spcBef>
          <a:spcPct val="20000"/>
        </a:spcBef>
        <a:spcAft>
          <a:spcPct val="0"/>
        </a:spcAft>
        <a:buClr>
          <a:schemeClr val="folHlink"/>
        </a:buClr>
        <a:buSzPct val="75000"/>
        <a:buFont typeface="Monotype Sorts"/>
        <a:buChar char="u"/>
        <a:defRPr sz="2800">
          <a:solidFill>
            <a:schemeClr val="tx1"/>
          </a:solidFill>
          <a:effectLst>
            <a:outerShdw blurRad="38100" dist="38100" dir="2700000" algn="tl">
              <a:srgbClr val="000000"/>
            </a:outerShdw>
          </a:effectLst>
          <a:latin typeface="+mn-lt"/>
        </a:defRPr>
      </a:lvl2pPr>
      <a:lvl3pPr marL="1141413" indent="-228600" algn="l" rtl="0" eaLnBrk="0" fontAlgn="base" hangingPunct="0">
        <a:spcBef>
          <a:spcPct val="20000"/>
        </a:spcBef>
        <a:spcAft>
          <a:spcPct val="0"/>
        </a:spcAft>
        <a:buClr>
          <a:schemeClr val="tx2"/>
        </a:buClr>
        <a:buSzPct val="65000"/>
        <a:buFont typeface="Monotype Sorts"/>
        <a:buChar char="F"/>
        <a:defRPr sz="2400">
          <a:solidFill>
            <a:schemeClr val="tx1"/>
          </a:solidFill>
          <a:effectLst>
            <a:outerShdw blurRad="38100" dist="38100" dir="2700000" algn="tl">
              <a:srgbClr val="000000"/>
            </a:outerShdw>
          </a:effectLst>
          <a:latin typeface="+mn-lt"/>
        </a:defRPr>
      </a:lvl3pPr>
      <a:lvl4pPr marL="1598613"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5813"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03200"/>
            <a:ext cx="8305800"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2"/>
          <p:cNvSpPr>
            <a:spLocks noGrp="1" noChangeArrowheads="1"/>
          </p:cNvSpPr>
          <p:nvPr>
            <p:ph type="ctrTitle"/>
          </p:nvPr>
        </p:nvSpPr>
        <p:spPr>
          <a:xfrm>
            <a:off x="554038" y="1524000"/>
            <a:ext cx="8153400" cy="1143000"/>
          </a:xfrm>
        </p:spPr>
        <p:txBody>
          <a:bodyPr/>
          <a:lstStyle/>
          <a:p>
            <a:r>
              <a:rPr lang="en-CA" altLang="en-US"/>
              <a:t>Acid Mine Drainage Takes Its Time to Burn Out – a case for Interceding with Spot Treatments?</a:t>
            </a:r>
            <a:br>
              <a:rPr lang="en-US" altLang="en-US"/>
            </a:br>
            <a:endParaRPr lang="en-US" altLang="en-US"/>
          </a:p>
        </p:txBody>
      </p:sp>
      <p:sp>
        <p:nvSpPr>
          <p:cNvPr id="4099" name="Rectangle 3"/>
          <p:cNvSpPr>
            <a:spLocks noGrp="1" noChangeArrowheads="1"/>
          </p:cNvSpPr>
          <p:nvPr>
            <p:ph type="subTitle" idx="1"/>
          </p:nvPr>
        </p:nvSpPr>
        <p:spPr>
          <a:xfrm>
            <a:off x="1219200" y="3398838"/>
            <a:ext cx="6477000" cy="990600"/>
          </a:xfrm>
        </p:spPr>
        <p:txBody>
          <a:bodyPr/>
          <a:lstStyle/>
          <a:p>
            <a:pPr marL="342900" indent="-342900">
              <a:defRPr/>
            </a:pPr>
            <a:r>
              <a:rPr lang="en-US" sz="2800" dirty="0"/>
              <a:t>M. Coleman</a:t>
            </a:r>
            <a:r>
              <a:rPr lang="en-US" sz="2800" baseline="30000" dirty="0"/>
              <a:t>1</a:t>
            </a:r>
            <a:r>
              <a:rPr lang="en-US" sz="2800" dirty="0"/>
              <a:t>, K.E. </a:t>
            </a:r>
            <a:r>
              <a:rPr lang="en-CA" sz="2800" dirty="0"/>
              <a:t>Butler</a:t>
            </a:r>
            <a:r>
              <a:rPr lang="en-CA" sz="2800" baseline="30000" dirty="0"/>
              <a:t>2,</a:t>
            </a:r>
            <a:r>
              <a:rPr lang="en-CA" sz="2800" dirty="0"/>
              <a:t> D. Loomer</a:t>
            </a:r>
            <a:r>
              <a:rPr lang="en-CA" sz="2800" baseline="30000" dirty="0"/>
              <a:t>3</a:t>
            </a:r>
            <a:endParaRPr lang="en-CA" sz="4400" baseline="30000" dirty="0"/>
          </a:p>
          <a:p>
            <a:pPr marL="342900" indent="-342900" algn="l">
              <a:buFont typeface="Monotype Sorts" pitchFamily="2" charset="2"/>
              <a:buNone/>
              <a:defRPr/>
            </a:pPr>
            <a:r>
              <a:rPr lang="en-CA" sz="4400" dirty="0"/>
              <a:t>+</a:t>
            </a:r>
            <a:endParaRPr lang="en-US" sz="4400" dirty="0"/>
          </a:p>
        </p:txBody>
      </p:sp>
      <p:sp>
        <p:nvSpPr>
          <p:cNvPr id="4104" name="Text Box 8"/>
          <p:cNvSpPr txBox="1">
            <a:spLocks noChangeArrowheads="1"/>
          </p:cNvSpPr>
          <p:nvPr/>
        </p:nvSpPr>
        <p:spPr bwMode="auto">
          <a:xfrm>
            <a:off x="762000" y="4708525"/>
            <a:ext cx="6248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1800" baseline="30000" dirty="0">
                <a:effectLst>
                  <a:outerShdw blurRad="38100" dist="38100" dir="2700000" algn="tl">
                    <a:srgbClr val="000000"/>
                  </a:outerShdw>
                </a:effectLst>
                <a:cs typeface="+mn-cs"/>
              </a:rPr>
              <a:t>1 </a:t>
            </a:r>
            <a:r>
              <a:rPr lang="en-US" sz="1800" dirty="0">
                <a:effectLst>
                  <a:outerShdw blurRad="38100" dist="38100" dir="2700000" algn="tl">
                    <a:srgbClr val="000000"/>
                  </a:outerShdw>
                </a:effectLst>
                <a:cs typeface="+mn-cs"/>
              </a:rPr>
              <a:t>NB Power</a:t>
            </a:r>
          </a:p>
          <a:p>
            <a:pPr eaLnBrk="0" hangingPunct="0">
              <a:defRPr/>
            </a:pPr>
            <a:r>
              <a:rPr lang="en-US" sz="1800" baseline="30000" dirty="0">
                <a:effectLst>
                  <a:outerShdw blurRad="38100" dist="38100" dir="2700000" algn="tl">
                    <a:srgbClr val="000000"/>
                  </a:outerShdw>
                </a:effectLst>
                <a:cs typeface="+mn-cs"/>
              </a:rPr>
              <a:t>2</a:t>
            </a:r>
            <a:r>
              <a:rPr lang="en-US" sz="1800" dirty="0">
                <a:effectLst>
                  <a:outerShdw blurRad="38100" dist="38100" dir="2700000" algn="tl">
                    <a:srgbClr val="000000"/>
                  </a:outerShdw>
                </a:effectLst>
                <a:cs typeface="+mn-cs"/>
              </a:rPr>
              <a:t>University of New Brunswick Dept. of Earth Sciences</a:t>
            </a:r>
          </a:p>
          <a:p>
            <a:pPr eaLnBrk="0" hangingPunct="0">
              <a:defRPr/>
            </a:pPr>
            <a:r>
              <a:rPr lang="en-US" sz="1800" baseline="30000" dirty="0">
                <a:effectLst>
                  <a:outerShdw blurRad="38100" dist="38100" dir="2700000" algn="tl">
                    <a:srgbClr val="000000"/>
                  </a:outerShdw>
                </a:effectLst>
                <a:cs typeface="+mn-cs"/>
              </a:rPr>
              <a:t>3 </a:t>
            </a:r>
            <a:r>
              <a:rPr lang="en-US" sz="1800" dirty="0">
                <a:effectLst>
                  <a:outerShdw blurRad="38100" dist="38100" dir="2700000" algn="tl">
                    <a:srgbClr val="000000"/>
                  </a:outerShdw>
                </a:effectLst>
                <a:cs typeface="+mn-cs"/>
              </a:rPr>
              <a:t>U</a:t>
            </a:r>
            <a:r>
              <a:rPr lang="en-US" sz="1800" dirty="0">
                <a:effectLst>
                  <a:outerShdw blurRad="38100" dist="38100" dir="2700000" algn="tl">
                    <a:srgbClr val="000000"/>
                  </a:outerShdw>
                </a:effectLst>
              </a:rPr>
              <a:t>niversity of New Brunswick Dept. of  Civil Engineering</a:t>
            </a:r>
            <a:endParaRPr lang="en-US" sz="1800" baseline="30000" dirty="0">
              <a:effectLst>
                <a:outerShdw blurRad="38100" dist="38100" dir="2700000" algn="tl">
                  <a:srgbClr val="000000"/>
                </a:outerShdw>
              </a:effectLst>
              <a:cs typeface="+mn-cs"/>
            </a:endParaRPr>
          </a:p>
        </p:txBody>
      </p:sp>
      <p:pic>
        <p:nvPicPr>
          <p:cNvPr id="2054" name="Picture 11" descr="U:\NBC37\CLRA\2013 fall conference\Sponsors\NBP_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67638" y="5562600"/>
            <a:ext cx="10033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unb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18488" y="6013450"/>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3"/>
          <p:cNvSpPr txBox="1">
            <a:spLocks noChangeArrowheads="1"/>
          </p:cNvSpPr>
          <p:nvPr/>
        </p:nvSpPr>
        <p:spPr bwMode="auto">
          <a:xfrm>
            <a:off x="457200" y="611663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dirty="0"/>
              <a:t>36</a:t>
            </a:r>
            <a:r>
              <a:rPr lang="en-US" altLang="en-US" sz="1400" baseline="30000" dirty="0"/>
              <a:t>th</a:t>
            </a:r>
            <a:r>
              <a:rPr lang="en-US" altLang="en-US" sz="1400" dirty="0"/>
              <a:t> Annual Meeting of ASMR  		Big Sky Resort, Montana		June 3-7, 2019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228600"/>
            <a:ext cx="8763000" cy="1143000"/>
          </a:xfrm>
        </p:spPr>
        <p:txBody>
          <a:bodyPr/>
          <a:lstStyle/>
          <a:p>
            <a:r>
              <a:rPr lang="en-US" altLang="en-US" sz="4000" dirty="0"/>
              <a:t>UNB Earth Science Field Camps- Geophysical surveys</a:t>
            </a:r>
          </a:p>
        </p:txBody>
      </p:sp>
      <p:pic>
        <p:nvPicPr>
          <p:cNvPr id="11267"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3684588" y="4267200"/>
            <a:ext cx="5164137" cy="2576513"/>
          </a:xfrm>
          <a:noFill/>
          <a:extLst>
            <a:ext uri="{91240B29-F687-4F45-9708-019B960494DF}">
              <a14:hiddenLine xmlns:a14="http://schemas.microsoft.com/office/drawing/2010/main" w="9525">
                <a:solidFill>
                  <a:schemeClr val="tx1"/>
                </a:solidFill>
                <a:miter lim="800000"/>
                <a:headEnd/>
                <a:tailEnd/>
              </a14:hiddenLine>
            </a:ext>
          </a:extLst>
        </p:spPr>
      </p:pic>
      <p:sp>
        <p:nvSpPr>
          <p:cNvPr id="11268" name="TextBox 3"/>
          <p:cNvSpPr txBox="1">
            <a:spLocks noChangeArrowheads="1"/>
          </p:cNvSpPr>
          <p:nvPr/>
        </p:nvSpPr>
        <p:spPr bwMode="auto">
          <a:xfrm>
            <a:off x="457200" y="611663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t>36</a:t>
            </a:r>
            <a:r>
              <a:rPr lang="en-US" altLang="en-US" sz="1400" baseline="30000"/>
              <a:t>th</a:t>
            </a:r>
            <a:r>
              <a:rPr lang="en-US" altLang="en-US" sz="1400"/>
              <a:t> Annual Meeting of ASMR  		Big Sky Resort, Montana		June 3-7, 2019</a:t>
            </a:r>
          </a:p>
        </p:txBody>
      </p:sp>
      <p:pic>
        <p:nvPicPr>
          <p:cNvPr id="11269" name="Picture 2" descr="U:\FIREROAD\UNB field camp and investigations\2014\FireRd_TrudgeToWell10_1May20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150495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5438" y="381000"/>
            <a:ext cx="8324850" cy="762000"/>
          </a:xfrm>
        </p:spPr>
        <p:txBody>
          <a:bodyPr/>
          <a:lstStyle/>
          <a:p>
            <a:pPr algn="ctr">
              <a:defRPr/>
            </a:pPr>
            <a:br>
              <a:rPr lang="en-US" sz="3600" dirty="0">
                <a:solidFill>
                  <a:schemeClr val="accent1">
                    <a:lumMod val="40000"/>
                    <a:lumOff val="60000"/>
                  </a:schemeClr>
                </a:solidFill>
              </a:rPr>
            </a:br>
            <a:r>
              <a:rPr lang="en-US" sz="3600" dirty="0">
                <a:solidFill>
                  <a:schemeClr val="accent1">
                    <a:lumMod val="40000"/>
                    <a:lumOff val="60000"/>
                  </a:schemeClr>
                </a:solidFill>
              </a:rPr>
              <a:t>EM31 Apparent Conductivity to identify high conductivity areas</a:t>
            </a:r>
            <a:br>
              <a:rPr lang="en-US" sz="3600" dirty="0">
                <a:solidFill>
                  <a:schemeClr val="accent1">
                    <a:lumMod val="40000"/>
                    <a:lumOff val="60000"/>
                  </a:schemeClr>
                </a:solidFill>
              </a:rPr>
            </a:br>
            <a:endParaRPr lang="en-US" sz="3200" dirty="0">
              <a:solidFill>
                <a:schemeClr val="accent1">
                  <a:lumMod val="40000"/>
                  <a:lumOff val="60000"/>
                </a:schemeClr>
              </a:solidFill>
            </a:endParaRPr>
          </a:p>
        </p:txBody>
      </p:sp>
      <p:sp>
        <p:nvSpPr>
          <p:cNvPr id="2" name="Content Placeholder 1"/>
          <p:cNvSpPr>
            <a:spLocks noGrp="1"/>
          </p:cNvSpPr>
          <p:nvPr>
            <p:ph sz="half" idx="1"/>
          </p:nvPr>
        </p:nvSpPr>
        <p:spPr>
          <a:xfrm>
            <a:off x="1014413" y="1438275"/>
            <a:ext cx="7758112" cy="1752600"/>
          </a:xfrm>
        </p:spPr>
        <p:txBody>
          <a:bodyPr/>
          <a:lstStyle/>
          <a:p>
            <a:pPr>
              <a:buFont typeface="Wingdings" panose="05000000000000000000" pitchFamily="2" charset="2"/>
              <a:buChar char="§"/>
              <a:defRPr/>
            </a:pPr>
            <a:r>
              <a:rPr lang="en-US" dirty="0">
                <a:solidFill>
                  <a:schemeClr val="tx2">
                    <a:lumMod val="40000"/>
                    <a:lumOff val="60000"/>
                  </a:schemeClr>
                </a:solidFill>
                <a:effectLst>
                  <a:outerShdw blurRad="38100" dist="38100" dir="2700000" algn="tl">
                    <a:srgbClr val="000000">
                      <a:alpha val="43137"/>
                    </a:srgbClr>
                  </a:outerShdw>
                </a:effectLst>
              </a:rPr>
              <a:t>Apparent conductivity measures ions in a moist/ saturated environment. </a:t>
            </a:r>
          </a:p>
          <a:p>
            <a:pPr>
              <a:buFont typeface="Wingdings" panose="05000000000000000000" pitchFamily="2" charset="2"/>
              <a:buChar char="§"/>
              <a:defRPr/>
            </a:pPr>
            <a:r>
              <a:rPr lang="en-US" dirty="0">
                <a:solidFill>
                  <a:schemeClr val="tx2">
                    <a:lumMod val="40000"/>
                    <a:lumOff val="60000"/>
                  </a:schemeClr>
                </a:solidFill>
                <a:effectLst>
                  <a:outerShdw blurRad="38100" dist="38100" dir="2700000" algn="tl">
                    <a:srgbClr val="000000">
                      <a:alpha val="43137"/>
                    </a:srgbClr>
                  </a:outerShdw>
                </a:effectLst>
              </a:rPr>
              <a:t>Measures conductivity across surface </a:t>
            </a:r>
          </a:p>
          <a:p>
            <a:pPr lvl="1">
              <a:buFont typeface="Wingdings" panose="05000000000000000000" pitchFamily="2" charset="2"/>
              <a:buChar char="§"/>
              <a:defRPr/>
            </a:pPr>
            <a:r>
              <a:rPr lang="en-US" dirty="0">
                <a:solidFill>
                  <a:schemeClr val="tx2">
                    <a:lumMod val="40000"/>
                    <a:lumOff val="60000"/>
                  </a:schemeClr>
                </a:solidFill>
                <a:effectLst>
                  <a:outerShdw blurRad="38100" dist="38100" dir="2700000" algn="tl">
                    <a:srgbClr val="000000">
                      <a:alpha val="43137"/>
                    </a:srgbClr>
                  </a:outerShdw>
                </a:effectLst>
              </a:rPr>
              <a:t>(40m </a:t>
            </a:r>
            <a:r>
              <a:rPr lang="en-US" dirty="0" err="1">
                <a:solidFill>
                  <a:schemeClr val="tx2">
                    <a:lumMod val="40000"/>
                    <a:lumOff val="60000"/>
                  </a:schemeClr>
                </a:solidFill>
                <a:effectLst>
                  <a:outerShdw blurRad="38100" dist="38100" dir="2700000" algn="tl">
                    <a:srgbClr val="000000">
                      <a:alpha val="43137"/>
                    </a:srgbClr>
                  </a:outerShdw>
                </a:effectLst>
              </a:rPr>
              <a:t>spacings</a:t>
            </a:r>
            <a:r>
              <a:rPr lang="en-US" dirty="0">
                <a:solidFill>
                  <a:schemeClr val="tx2">
                    <a:lumMod val="40000"/>
                    <a:lumOff val="60000"/>
                  </a:schemeClr>
                </a:solidFill>
                <a:effectLst>
                  <a:outerShdw blurRad="38100" dist="38100" dir="2700000" algn="tl">
                    <a:srgbClr val="000000">
                      <a:alpha val="43137"/>
                    </a:srgbClr>
                  </a:outerShdw>
                </a:effectLst>
              </a:rPr>
              <a:t>)</a:t>
            </a:r>
          </a:p>
          <a:p>
            <a:pPr>
              <a:buFont typeface="Wingdings" panose="05000000000000000000" pitchFamily="2" charset="2"/>
              <a:buChar char="§"/>
              <a:defRPr/>
            </a:pPr>
            <a:endParaRPr lang="en-US" dirty="0">
              <a:solidFill>
                <a:schemeClr val="tx2">
                  <a:lumMod val="40000"/>
                  <a:lumOff val="60000"/>
                </a:schemeClr>
              </a:solidFill>
              <a:effectLst>
                <a:outerShdw blurRad="38100" dist="38100" dir="2700000" algn="tl">
                  <a:srgbClr val="000000">
                    <a:alpha val="43137"/>
                  </a:srgbClr>
                </a:outerShdw>
              </a:effectLst>
            </a:endParaRPr>
          </a:p>
        </p:txBody>
      </p:sp>
      <p:sp>
        <p:nvSpPr>
          <p:cNvPr id="6" name="TextBox 5"/>
          <p:cNvSpPr txBox="1"/>
          <p:nvPr/>
        </p:nvSpPr>
        <p:spPr>
          <a:xfrm>
            <a:off x="990600" y="3276600"/>
            <a:ext cx="7467600" cy="1815882"/>
          </a:xfrm>
          <a:prstGeom prst="rect">
            <a:avLst/>
          </a:prstGeom>
          <a:noFill/>
        </p:spPr>
        <p:txBody>
          <a:bodyPr>
            <a:spAutoFit/>
          </a:bodyPr>
          <a:lstStyle/>
          <a:p>
            <a:pPr marL="457200" lvl="3" indent="-457200">
              <a:buClr>
                <a:schemeClr val="tx2"/>
              </a:buClr>
              <a:buSzPct val="75000"/>
              <a:buFont typeface="Wingdings" panose="05000000000000000000" pitchFamily="2" charset="2"/>
              <a:buChar char="§"/>
              <a:defRPr/>
            </a:pPr>
            <a:r>
              <a:rPr lang="en-US" sz="2800" dirty="0">
                <a:solidFill>
                  <a:schemeClr val="tx2">
                    <a:lumMod val="40000"/>
                    <a:lumOff val="60000"/>
                  </a:schemeClr>
                </a:solidFill>
                <a:effectLst>
                  <a:outerShdw blurRad="38100" dist="38100" dir="2700000" algn="tl">
                    <a:srgbClr val="000000">
                      <a:alpha val="43137"/>
                    </a:srgbClr>
                  </a:outerShdw>
                </a:effectLst>
              </a:rPr>
              <a:t>Apparent conductivity is not homogenous across site</a:t>
            </a:r>
          </a:p>
          <a:p>
            <a:pPr marL="457200" lvl="3" indent="-457200">
              <a:buClr>
                <a:schemeClr val="tx2"/>
              </a:buClr>
              <a:buSzPct val="75000"/>
              <a:buFont typeface="Wingdings" panose="05000000000000000000" pitchFamily="2" charset="2"/>
              <a:buChar char="§"/>
              <a:defRPr/>
            </a:pPr>
            <a:r>
              <a:rPr lang="en-US" sz="2800" dirty="0">
                <a:solidFill>
                  <a:schemeClr val="tx2">
                    <a:lumMod val="40000"/>
                    <a:lumOff val="60000"/>
                  </a:schemeClr>
                </a:solidFill>
                <a:effectLst>
                  <a:outerShdw blurRad="38100" dist="38100" dir="2700000" algn="tl">
                    <a:srgbClr val="000000">
                      <a:alpha val="43137"/>
                    </a:srgbClr>
                  </a:outerShdw>
                </a:effectLst>
              </a:rPr>
              <a:t>But does this represent where the conductivity is being generated or just where it is pooling?</a:t>
            </a:r>
            <a:endParaRPr lang="en-US" dirty="0"/>
          </a:p>
        </p:txBody>
      </p:sp>
      <p:sp>
        <p:nvSpPr>
          <p:cNvPr id="12293" name="TextBox 3"/>
          <p:cNvSpPr txBox="1">
            <a:spLocks noChangeArrowheads="1"/>
          </p:cNvSpPr>
          <p:nvPr/>
        </p:nvSpPr>
        <p:spPr bwMode="auto">
          <a:xfrm>
            <a:off x="457200" y="6413406"/>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t>36</a:t>
            </a:r>
            <a:r>
              <a:rPr lang="en-US" altLang="en-US" sz="1400" baseline="30000"/>
              <a:t>th</a:t>
            </a:r>
            <a:r>
              <a:rPr lang="en-US" altLang="en-US" sz="1400"/>
              <a:t> Annual Meeting of ASMR  		Big Sky Resort, Montana		June 3-7, 2019</a:t>
            </a: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218"/>
          <a:stretch>
            <a:fillRect/>
          </a:stretch>
        </p:blipFill>
        <p:spPr bwMode="auto">
          <a:xfrm>
            <a:off x="473075" y="1828800"/>
            <a:ext cx="8289925" cy="439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85763" y="501650"/>
            <a:ext cx="8504970" cy="534988"/>
          </a:xfrm>
          <a:prstGeom prst="rect">
            <a:avLst/>
          </a:prstGeom>
          <a:noFill/>
          <a:ln w="9525">
            <a:noFill/>
            <a:miter lim="800000"/>
            <a:headEnd/>
            <a:tailEnd/>
          </a:ln>
        </p:spPr>
        <p:txBody>
          <a:bodyPr anchor="ctr"/>
          <a:lstStyle/>
          <a:p>
            <a:pPr algn="ctr">
              <a:defRPr/>
            </a:pPr>
            <a:r>
              <a:rPr lang="en-US" sz="3600" dirty="0">
                <a:solidFill>
                  <a:schemeClr val="tx2"/>
                </a:solidFill>
                <a:latin typeface="+mj-lt"/>
              </a:rPr>
              <a:t>Where is the AMD changing?</a:t>
            </a:r>
          </a:p>
          <a:p>
            <a:pPr algn="ctr">
              <a:defRPr/>
            </a:pPr>
            <a:r>
              <a:rPr lang="en-US" sz="3600" dirty="0">
                <a:solidFill>
                  <a:schemeClr val="tx2"/>
                </a:solidFill>
                <a:latin typeface="+mj-lt"/>
              </a:rPr>
              <a:t>Apparent Conductivity: Variation over Time</a:t>
            </a:r>
          </a:p>
        </p:txBody>
      </p:sp>
      <p:sp>
        <p:nvSpPr>
          <p:cNvPr id="6" name="TextBox 5"/>
          <p:cNvSpPr txBox="1"/>
          <p:nvPr/>
        </p:nvSpPr>
        <p:spPr>
          <a:xfrm>
            <a:off x="538163" y="4703289"/>
            <a:ext cx="8077200" cy="2308324"/>
          </a:xfrm>
          <a:prstGeom prst="rect">
            <a:avLst/>
          </a:prstGeom>
          <a:noFill/>
        </p:spPr>
        <p:txBody>
          <a:bodyPr>
            <a:spAutoFit/>
          </a:bodyPr>
          <a:lstStyle/>
          <a:p>
            <a:pPr marL="342900" indent="-342900">
              <a:buFont typeface="Arial" panose="020B0604020202020204" pitchFamily="34" charset="0"/>
              <a:buChar char="•"/>
              <a:defRPr/>
            </a:pPr>
            <a:r>
              <a:rPr lang="en-CA" dirty="0">
                <a:solidFill>
                  <a:schemeClr val="tx2">
                    <a:lumMod val="60000"/>
                    <a:lumOff val="40000"/>
                  </a:schemeClr>
                </a:solidFill>
              </a:rPr>
              <a:t>Electrical conductivity of the waste rock backfill appears to be decreasing over time</a:t>
            </a:r>
          </a:p>
          <a:p>
            <a:pPr marL="342900" indent="-342900">
              <a:buFont typeface="Arial" panose="020B0604020202020204" pitchFamily="34" charset="0"/>
              <a:buChar char="•"/>
              <a:defRPr/>
            </a:pPr>
            <a:r>
              <a:rPr lang="en-CA" dirty="0">
                <a:solidFill>
                  <a:schemeClr val="tx2">
                    <a:lumMod val="60000"/>
                    <a:lumOff val="40000"/>
                  </a:schemeClr>
                </a:solidFill>
              </a:rPr>
              <a:t>Higher conductive area due to more porous or saturated backfill pooling in that area?</a:t>
            </a:r>
          </a:p>
          <a:p>
            <a:pPr marL="342900" indent="-342900">
              <a:buFont typeface="Arial" panose="020B0604020202020204" pitchFamily="34" charset="0"/>
              <a:buChar char="•"/>
              <a:defRPr/>
            </a:pPr>
            <a:endParaRPr lang="en-CA" dirty="0">
              <a:solidFill>
                <a:schemeClr val="tx2">
                  <a:lumMod val="60000"/>
                  <a:lumOff val="40000"/>
                </a:schemeClr>
              </a:solidFill>
            </a:endParaRPr>
          </a:p>
          <a:p>
            <a:pPr>
              <a:defRPr/>
            </a:pPr>
            <a:endParaRPr lang="en-US" dirty="0">
              <a:solidFill>
                <a:schemeClr val="tx2">
                  <a:lumMod val="60000"/>
                  <a:lumOff val="40000"/>
                </a:schemeClr>
              </a:solidFill>
            </a:endParaRPr>
          </a:p>
        </p:txBody>
      </p:sp>
      <p:sp>
        <p:nvSpPr>
          <p:cNvPr id="13316" name="TextBox 4"/>
          <p:cNvSpPr txBox="1">
            <a:spLocks noChangeArrowheads="1"/>
          </p:cNvSpPr>
          <p:nvPr/>
        </p:nvSpPr>
        <p:spPr bwMode="auto">
          <a:xfrm>
            <a:off x="3208338" y="2286000"/>
            <a:ext cx="1143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altLang="en-US" sz="800"/>
              <a:t>*Conductivities increased by 2.9 mS/m to give comparable off-mine values</a:t>
            </a:r>
          </a:p>
        </p:txBody>
      </p:sp>
      <p:sp>
        <p:nvSpPr>
          <p:cNvPr id="2" name="Rectangle 1"/>
          <p:cNvSpPr/>
          <p:nvPr/>
        </p:nvSpPr>
        <p:spPr>
          <a:xfrm>
            <a:off x="289611" y="6305550"/>
            <a:ext cx="8601122" cy="307777"/>
          </a:xfrm>
          <a:prstGeom prst="rect">
            <a:avLst/>
          </a:prstGeom>
        </p:spPr>
        <p:txBody>
          <a:bodyPr wrap="square">
            <a:spAutoFit/>
          </a:bodyPr>
          <a:lstStyle/>
          <a:p>
            <a:r>
              <a:rPr lang="en-US" altLang="en-US" sz="1400" dirty="0">
                <a:solidFill>
                  <a:srgbClr val="FFFFFF"/>
                </a:solidFill>
              </a:rPr>
              <a:t>36</a:t>
            </a:r>
            <a:r>
              <a:rPr lang="en-US" altLang="en-US" sz="1400" baseline="30000" dirty="0">
                <a:solidFill>
                  <a:srgbClr val="FFFFFF"/>
                </a:solidFill>
              </a:rPr>
              <a:t>th</a:t>
            </a:r>
            <a:r>
              <a:rPr lang="en-US" altLang="en-US" sz="1400" dirty="0">
                <a:solidFill>
                  <a:srgbClr val="FFFFFF"/>
                </a:solidFill>
              </a:rPr>
              <a:t> Annual Meeting of ASMR  		Big Sky Resort, Montana		June 3-7, 2019</a:t>
            </a:r>
          </a:p>
        </p:txBody>
      </p:sp>
      <p:grpSp>
        <p:nvGrpSpPr>
          <p:cNvPr id="13317" name="Group 8"/>
          <p:cNvGrpSpPr>
            <a:grpSpLocks/>
          </p:cNvGrpSpPr>
          <p:nvPr/>
        </p:nvGrpSpPr>
        <p:grpSpPr bwMode="auto">
          <a:xfrm>
            <a:off x="144463" y="1106014"/>
            <a:ext cx="9013825" cy="3597275"/>
            <a:chOff x="106315" y="1463594"/>
            <a:chExt cx="9012876" cy="3597746"/>
          </a:xfrm>
        </p:grpSpPr>
        <p:pic>
          <p:nvPicPr>
            <p:cNvPr id="1331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9720" y="2191895"/>
              <a:ext cx="2057401" cy="28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8261" y="2191895"/>
              <a:ext cx="2311900" cy="280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106315" y="1463594"/>
              <a:ext cx="2641322" cy="611267"/>
            </a:xfrm>
            <a:prstGeom prst="rect">
              <a:avLst/>
            </a:prstGeom>
            <a:noFill/>
            <a:ln w="9525">
              <a:noFill/>
              <a:miter lim="800000"/>
              <a:headEnd/>
              <a:tailEnd/>
            </a:ln>
          </p:spPr>
          <p:txBody>
            <a:bodyPr anchor="ctr"/>
            <a:lstStyle/>
            <a:p>
              <a:pPr algn="ctr">
                <a:defRPr/>
              </a:pPr>
              <a:r>
                <a:rPr lang="en-US" sz="2000" b="1" dirty="0">
                  <a:solidFill>
                    <a:schemeClr val="tx2">
                      <a:lumMod val="40000"/>
                      <a:lumOff val="60000"/>
                    </a:schemeClr>
                  </a:solidFill>
                  <a:latin typeface="+mj-lt"/>
                </a:rPr>
                <a:t>2004</a:t>
              </a:r>
            </a:p>
          </p:txBody>
        </p:sp>
        <p:sp>
          <p:nvSpPr>
            <p:cNvPr id="10" name="Rectangle 5"/>
            <p:cNvSpPr>
              <a:spLocks noChangeArrowheads="1"/>
            </p:cNvSpPr>
            <p:nvPr/>
          </p:nvSpPr>
          <p:spPr bwMode="auto">
            <a:xfrm>
              <a:off x="1974605" y="1493760"/>
              <a:ext cx="2642910" cy="611268"/>
            </a:xfrm>
            <a:prstGeom prst="rect">
              <a:avLst/>
            </a:prstGeom>
            <a:noFill/>
            <a:ln w="9525">
              <a:noFill/>
              <a:miter lim="800000"/>
              <a:headEnd/>
              <a:tailEnd/>
            </a:ln>
          </p:spPr>
          <p:txBody>
            <a:bodyPr anchor="ctr"/>
            <a:lstStyle/>
            <a:p>
              <a:pPr algn="ctr">
                <a:defRPr/>
              </a:pPr>
              <a:r>
                <a:rPr lang="en-US" sz="2000" b="1" dirty="0">
                  <a:solidFill>
                    <a:schemeClr val="tx2">
                      <a:lumMod val="40000"/>
                      <a:lumOff val="60000"/>
                    </a:schemeClr>
                  </a:solidFill>
                  <a:latin typeface="+mj-lt"/>
                </a:rPr>
                <a:t>2008</a:t>
              </a:r>
            </a:p>
          </p:txBody>
        </p:sp>
        <p:sp>
          <p:nvSpPr>
            <p:cNvPr id="11" name="Rectangle 5"/>
            <p:cNvSpPr>
              <a:spLocks noChangeArrowheads="1"/>
            </p:cNvSpPr>
            <p:nvPr/>
          </p:nvSpPr>
          <p:spPr bwMode="auto">
            <a:xfrm>
              <a:off x="6477869" y="1539804"/>
              <a:ext cx="2641322" cy="611267"/>
            </a:xfrm>
            <a:prstGeom prst="rect">
              <a:avLst/>
            </a:prstGeom>
            <a:noFill/>
            <a:ln w="9525">
              <a:noFill/>
              <a:miter lim="800000"/>
              <a:headEnd/>
              <a:tailEnd/>
            </a:ln>
          </p:spPr>
          <p:txBody>
            <a:bodyPr anchor="ctr"/>
            <a:lstStyle/>
            <a:p>
              <a:pPr algn="ctr">
                <a:defRPr/>
              </a:pPr>
              <a:r>
                <a:rPr lang="en-US" sz="2000" b="1" dirty="0">
                  <a:solidFill>
                    <a:schemeClr val="tx2">
                      <a:lumMod val="40000"/>
                      <a:lumOff val="60000"/>
                    </a:schemeClr>
                  </a:solidFill>
                  <a:latin typeface="+mj-lt"/>
                </a:rPr>
                <a:t>2018</a:t>
              </a:r>
            </a:p>
          </p:txBody>
        </p:sp>
        <p:pic>
          <p:nvPicPr>
            <p:cNvPr id="13323"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85416" y="2271396"/>
              <a:ext cx="2207779" cy="272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9920" y="2095549"/>
              <a:ext cx="2304964" cy="2965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5"/>
            <p:cNvSpPr>
              <a:spLocks noChangeArrowheads="1"/>
            </p:cNvSpPr>
            <p:nvPr/>
          </p:nvSpPr>
          <p:spPr bwMode="auto">
            <a:xfrm>
              <a:off x="4266714" y="1501699"/>
              <a:ext cx="2642910" cy="611267"/>
            </a:xfrm>
            <a:prstGeom prst="rect">
              <a:avLst/>
            </a:prstGeom>
            <a:noFill/>
            <a:ln w="9525">
              <a:noFill/>
              <a:miter lim="800000"/>
              <a:headEnd/>
              <a:tailEnd/>
            </a:ln>
          </p:spPr>
          <p:txBody>
            <a:bodyPr anchor="ctr"/>
            <a:lstStyle/>
            <a:p>
              <a:pPr algn="ctr">
                <a:defRPr/>
              </a:pPr>
              <a:r>
                <a:rPr lang="en-US" sz="2000" b="1" dirty="0">
                  <a:solidFill>
                    <a:schemeClr val="tx2">
                      <a:lumMod val="40000"/>
                      <a:lumOff val="60000"/>
                    </a:schemeClr>
                  </a:solidFill>
                  <a:latin typeface="+mj-lt"/>
                </a:rPr>
                <a:t>2014</a:t>
              </a:r>
            </a:p>
          </p:txBody>
        </p:sp>
      </p:grpSp>
      <p:sp>
        <p:nvSpPr>
          <p:cNvPr id="3" name="Oval 2"/>
          <p:cNvSpPr/>
          <p:nvPr/>
        </p:nvSpPr>
        <p:spPr bwMode="auto">
          <a:xfrm rot="2847358">
            <a:off x="6838361" y="3781071"/>
            <a:ext cx="717283" cy="398718"/>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6800" y="457200"/>
            <a:ext cx="7715250" cy="685800"/>
          </a:xfrm>
        </p:spPr>
        <p:txBody>
          <a:bodyPr/>
          <a:lstStyle/>
          <a:p>
            <a:pPr algn="ctr">
              <a:defRPr/>
            </a:pPr>
            <a:r>
              <a:rPr lang="en-US" altLang="en-US" sz="4000" dirty="0">
                <a:solidFill>
                  <a:schemeClr val="accent1">
                    <a:lumMod val="40000"/>
                    <a:lumOff val="60000"/>
                  </a:schemeClr>
                </a:solidFill>
              </a:rPr>
              <a:t>Acidity distribution verified with Electrical Resistivity? </a:t>
            </a:r>
          </a:p>
        </p:txBody>
      </p:sp>
      <p:sp>
        <p:nvSpPr>
          <p:cNvPr id="4" name="TextBox 3"/>
          <p:cNvSpPr txBox="1"/>
          <p:nvPr/>
        </p:nvSpPr>
        <p:spPr>
          <a:xfrm>
            <a:off x="838200" y="1470025"/>
            <a:ext cx="7848600" cy="2308225"/>
          </a:xfrm>
          <a:prstGeom prst="rect">
            <a:avLst/>
          </a:prstGeom>
          <a:noFill/>
        </p:spPr>
        <p:txBody>
          <a:bodyPr>
            <a:spAutoFit/>
          </a:bodyPr>
          <a:lstStyle/>
          <a:p>
            <a:pPr marL="342900" indent="-342900">
              <a:buFont typeface="Wingdings" panose="05000000000000000000" pitchFamily="2" charset="2"/>
              <a:buChar char="§"/>
              <a:defRPr/>
            </a:pPr>
            <a:r>
              <a:rPr lang="en-US" dirty="0">
                <a:solidFill>
                  <a:schemeClr val="tx2">
                    <a:lumMod val="40000"/>
                    <a:lumOff val="60000"/>
                  </a:schemeClr>
                </a:solidFill>
                <a:effectLst>
                  <a:outerShdw blurRad="38100" dist="38100" dir="2700000" algn="tl">
                    <a:srgbClr val="000000">
                      <a:alpha val="43137"/>
                    </a:srgbClr>
                  </a:outerShdw>
                </a:effectLst>
              </a:rPr>
              <a:t>ERI Measures resistivity 2- dimensional vertically</a:t>
            </a:r>
          </a:p>
          <a:p>
            <a:pPr marL="342900" indent="-342900">
              <a:buFont typeface="Wingdings" panose="05000000000000000000" pitchFamily="2" charset="2"/>
              <a:buChar char="§"/>
              <a:defRPr/>
            </a:pPr>
            <a:r>
              <a:rPr lang="en-US" dirty="0">
                <a:solidFill>
                  <a:schemeClr val="tx2">
                    <a:lumMod val="40000"/>
                    <a:lumOff val="60000"/>
                  </a:schemeClr>
                </a:solidFill>
                <a:effectLst>
                  <a:outerShdw blurRad="38100" dist="38100" dir="2700000" algn="tl">
                    <a:srgbClr val="000000">
                      <a:alpha val="43137"/>
                    </a:srgbClr>
                  </a:outerShdw>
                </a:effectLst>
              </a:rPr>
              <a:t>Wells 16 and 17</a:t>
            </a:r>
          </a:p>
          <a:p>
            <a:pPr marL="342900" indent="-342900">
              <a:buFont typeface="Wingdings" panose="05000000000000000000" pitchFamily="2" charset="2"/>
              <a:buChar char="§"/>
              <a:defRPr/>
            </a:pPr>
            <a:r>
              <a:rPr lang="en-US" b="1" dirty="0">
                <a:solidFill>
                  <a:schemeClr val="tx2">
                    <a:lumMod val="40000"/>
                    <a:lumOff val="60000"/>
                  </a:schemeClr>
                </a:solidFill>
                <a:effectLst>
                  <a:outerShdw blurRad="38100" dist="38100" dir="2700000" algn="tl">
                    <a:srgbClr val="000000">
                      <a:alpha val="43137"/>
                    </a:srgbClr>
                  </a:outerShdw>
                </a:effectLst>
              </a:rPr>
              <a:t>Are these areas pools of highly conductive mine water or acid generating hot spots? </a:t>
            </a:r>
          </a:p>
          <a:p>
            <a:pPr marL="798513" lvl="1" indent="-342900">
              <a:buFont typeface="Wingdings" panose="05000000000000000000" pitchFamily="2" charset="2"/>
              <a:buChar char="§"/>
              <a:defRPr/>
            </a:pPr>
            <a:r>
              <a:rPr lang="en-US" dirty="0">
                <a:solidFill>
                  <a:schemeClr val="tx2">
                    <a:lumMod val="40000"/>
                    <a:lumOff val="60000"/>
                  </a:schemeClr>
                </a:solidFill>
                <a:effectLst>
                  <a:outerShdw blurRad="38100" dist="38100" dir="2700000" algn="tl">
                    <a:srgbClr val="000000">
                      <a:alpha val="43137"/>
                    </a:srgbClr>
                  </a:outerShdw>
                </a:effectLst>
              </a:rPr>
              <a:t>verifying resistivity also not homogenous vertically</a:t>
            </a:r>
          </a:p>
          <a:p>
            <a:pPr>
              <a:defRPr/>
            </a:pPr>
            <a:endParaRPr lang="en-US" dirty="0"/>
          </a:p>
        </p:txBody>
      </p:sp>
      <p:sp>
        <p:nvSpPr>
          <p:cNvPr id="14340" name="Rectangle 1"/>
          <p:cNvSpPr>
            <a:spLocks noChangeArrowheads="1"/>
          </p:cNvSpPr>
          <p:nvPr/>
        </p:nvSpPr>
        <p:spPr bwMode="auto">
          <a:xfrm>
            <a:off x="304800" y="6175375"/>
            <a:ext cx="838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Monotype Sorts"/>
              <a:buChar char="n"/>
              <a:defRPr sz="3200">
                <a:solidFill>
                  <a:schemeClr val="tx1"/>
                </a:solidFill>
                <a:latin typeface="Times New Roman" pitchFamily="18" charset="0"/>
              </a:defRPr>
            </a:lvl1pPr>
            <a:lvl2pPr marL="457200" indent="-285750" eaLnBrk="0" hangingPunct="0">
              <a:spcBef>
                <a:spcPct val="20000"/>
              </a:spcBef>
              <a:buClr>
                <a:schemeClr val="folHlink"/>
              </a:buClr>
              <a:buSzPct val="75000"/>
              <a:buFont typeface="Monotype Sorts"/>
              <a:buChar char="u"/>
              <a:defRPr sz="2800">
                <a:solidFill>
                  <a:schemeClr val="tx1"/>
                </a:solidFill>
                <a:latin typeface="Times New Roman" pitchFamily="18" charset="0"/>
              </a:defRPr>
            </a:lvl2pPr>
            <a:lvl3pPr marL="1141413" indent="-228600" eaLnBrk="0" hangingPunct="0">
              <a:spcBef>
                <a:spcPct val="20000"/>
              </a:spcBef>
              <a:buClr>
                <a:schemeClr val="tx2"/>
              </a:buClr>
              <a:buSzPct val="65000"/>
              <a:buFont typeface="Monotype Sorts"/>
              <a:buChar char="F"/>
              <a:defRPr sz="2400">
                <a:solidFill>
                  <a:schemeClr val="tx1"/>
                </a:solidFill>
                <a:latin typeface="Times New Roman" pitchFamily="18" charset="0"/>
              </a:defRPr>
            </a:lvl3pPr>
            <a:lvl4pPr marL="1598613" indent="-228600" eaLnBrk="0" hangingPunct="0">
              <a:spcBef>
                <a:spcPct val="20000"/>
              </a:spcBef>
              <a:buClr>
                <a:schemeClr val="tx1"/>
              </a:buClr>
              <a:buSzPct val="100000"/>
              <a:buChar char="•"/>
              <a:defRPr sz="2000">
                <a:solidFill>
                  <a:schemeClr val="tx1"/>
                </a:solidFill>
                <a:latin typeface="Times New Roman" pitchFamily="18" charset="0"/>
              </a:defRPr>
            </a:lvl4pPr>
            <a:lvl5pPr marL="2055813" indent="-228600" eaLnBrk="0" hangingPunct="0">
              <a:spcBef>
                <a:spcPct val="20000"/>
              </a:spcBef>
              <a:buClr>
                <a:schemeClr val="tx1"/>
              </a:buClr>
              <a:buSzPct val="100000"/>
              <a:buChar char="–"/>
              <a:defRPr sz="2000">
                <a:solidFill>
                  <a:schemeClr val="tx1"/>
                </a:solidFill>
                <a:latin typeface="Times New Roman" pitchFamily="18" charset="0"/>
              </a:defRPr>
            </a:lvl5pPr>
            <a:lvl6pPr marL="25130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02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74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46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buFont typeface="Monotype Sorts"/>
              <a:buNone/>
            </a:pPr>
            <a:r>
              <a:rPr lang="en-US" altLang="en-US" sz="1400"/>
              <a:t>36</a:t>
            </a:r>
            <a:r>
              <a:rPr lang="en-US" altLang="en-US" sz="1400" baseline="30000"/>
              <a:t>th</a:t>
            </a:r>
            <a:r>
              <a:rPr lang="en-US" altLang="en-US" sz="1400"/>
              <a:t> Annual Meeting of ASMR  		Big Sky Resort, Montana		June 3-7, 2019</a:t>
            </a:r>
          </a:p>
        </p:txBody>
      </p:sp>
      <p:grpSp>
        <p:nvGrpSpPr>
          <p:cNvPr id="14341" name="Group 25"/>
          <p:cNvGrpSpPr>
            <a:grpSpLocks/>
          </p:cNvGrpSpPr>
          <p:nvPr/>
        </p:nvGrpSpPr>
        <p:grpSpPr bwMode="auto">
          <a:xfrm>
            <a:off x="838200" y="3408363"/>
            <a:ext cx="7010400" cy="2459037"/>
            <a:chOff x="574245" y="1021080"/>
            <a:chExt cx="5313244" cy="1493520"/>
          </a:xfrm>
        </p:grpSpPr>
        <p:pic>
          <p:nvPicPr>
            <p:cNvPr id="14342" name="Picture 2" descr="C:\Users\kbutler\Qsync\ESCI3713\FireRoad2018\ERI\L2040N\Wenner+DipoleDipole(StummerWithRecips)\ERI_2040N(Apr2018)_with2014rptClrSca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245" y="1021080"/>
              <a:ext cx="5313244" cy="149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3" name="Group 27"/>
            <p:cNvGrpSpPr>
              <a:grpSpLocks/>
            </p:cNvGrpSpPr>
            <p:nvPr/>
          </p:nvGrpSpPr>
          <p:grpSpPr bwMode="auto">
            <a:xfrm>
              <a:off x="1080177" y="1102952"/>
              <a:ext cx="4677870" cy="703061"/>
              <a:chOff x="842653" y="1440955"/>
              <a:chExt cx="8021039" cy="1205523"/>
            </a:xfrm>
          </p:grpSpPr>
          <p:cxnSp>
            <p:nvCxnSpPr>
              <p:cNvPr id="29" name="Straight Connector 28"/>
              <p:cNvCxnSpPr/>
              <p:nvPr/>
            </p:nvCxnSpPr>
            <p:spPr>
              <a:xfrm flipV="1">
                <a:off x="4332338" y="2472735"/>
                <a:ext cx="4200403" cy="11903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512714" y="1864333"/>
                <a:ext cx="76334" cy="76546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2512714" y="1864333"/>
                <a:ext cx="76334" cy="292628"/>
              </a:xfrm>
              <a:prstGeom prst="rect">
                <a:avLst/>
              </a:prstGeom>
              <a:pattFill prst="smConfetti">
                <a:fgClr>
                  <a:schemeClr val="tx1">
                    <a:lumMod val="65000"/>
                    <a:lumOff val="3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4813033" y="1844494"/>
                <a:ext cx="76333" cy="80183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813033" y="1823002"/>
                <a:ext cx="76333" cy="768767"/>
              </a:xfrm>
              <a:prstGeom prst="rect">
                <a:avLst/>
              </a:prstGeom>
              <a:pattFill prst="smConfetti">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Connector 33"/>
              <p:cNvCxnSpPr/>
              <p:nvPr/>
            </p:nvCxnSpPr>
            <p:spPr>
              <a:xfrm>
                <a:off x="4037320" y="2156962"/>
                <a:ext cx="305334" cy="42984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41630" y="2113977"/>
                <a:ext cx="3199816" cy="380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4163167" y="1976755"/>
                <a:ext cx="4699665" cy="87624"/>
              </a:xfrm>
              <a:custGeom>
                <a:avLst/>
                <a:gdLst>
                  <a:gd name="connsiteX0" fmla="*/ 0 w 4514850"/>
                  <a:gd name="connsiteY0" fmla="*/ 76342 h 76342"/>
                  <a:gd name="connsiteX1" fmla="*/ 1905000 w 4514850"/>
                  <a:gd name="connsiteY1" fmla="*/ 142 h 76342"/>
                  <a:gd name="connsiteX2" fmla="*/ 2276475 w 4514850"/>
                  <a:gd name="connsiteY2" fmla="*/ 57292 h 76342"/>
                  <a:gd name="connsiteX3" fmla="*/ 3009900 w 4514850"/>
                  <a:gd name="connsiteY3" fmla="*/ 57292 h 76342"/>
                  <a:gd name="connsiteX4" fmla="*/ 4514850 w 4514850"/>
                  <a:gd name="connsiteY4" fmla="*/ 142 h 76342"/>
                  <a:gd name="connsiteX0" fmla="*/ 0 w 4514850"/>
                  <a:gd name="connsiteY0" fmla="*/ 76342 h 76342"/>
                  <a:gd name="connsiteX1" fmla="*/ 1905000 w 4514850"/>
                  <a:gd name="connsiteY1" fmla="*/ 142 h 76342"/>
                  <a:gd name="connsiteX2" fmla="*/ 2243817 w 4514850"/>
                  <a:gd name="connsiteY2" fmla="*/ 57292 h 76342"/>
                  <a:gd name="connsiteX3" fmla="*/ 3009900 w 4514850"/>
                  <a:gd name="connsiteY3" fmla="*/ 57292 h 76342"/>
                  <a:gd name="connsiteX4" fmla="*/ 4514850 w 4514850"/>
                  <a:gd name="connsiteY4" fmla="*/ 142 h 76342"/>
                  <a:gd name="connsiteX0" fmla="*/ 0 w 4514850"/>
                  <a:gd name="connsiteY0" fmla="*/ 76553 h 78552"/>
                  <a:gd name="connsiteX1" fmla="*/ 1905000 w 4514850"/>
                  <a:gd name="connsiteY1" fmla="*/ 353 h 78552"/>
                  <a:gd name="connsiteX2" fmla="*/ 2243817 w 4514850"/>
                  <a:gd name="connsiteY2" fmla="*/ 57503 h 78552"/>
                  <a:gd name="connsiteX3" fmla="*/ 3009900 w 4514850"/>
                  <a:gd name="connsiteY3" fmla="*/ 57503 h 78552"/>
                  <a:gd name="connsiteX4" fmla="*/ 4514850 w 4514850"/>
                  <a:gd name="connsiteY4" fmla="*/ 353 h 78552"/>
                  <a:gd name="connsiteX0" fmla="*/ 0 w 4514850"/>
                  <a:gd name="connsiteY0" fmla="*/ 76200 h 76200"/>
                  <a:gd name="connsiteX1" fmla="*/ 1758043 w 4514850"/>
                  <a:gd name="connsiteY1" fmla="*/ 10886 h 76200"/>
                  <a:gd name="connsiteX2" fmla="*/ 2243817 w 4514850"/>
                  <a:gd name="connsiteY2" fmla="*/ 57150 h 76200"/>
                  <a:gd name="connsiteX3" fmla="*/ 3009900 w 4514850"/>
                  <a:gd name="connsiteY3" fmla="*/ 57150 h 76200"/>
                  <a:gd name="connsiteX4" fmla="*/ 4514850 w 4514850"/>
                  <a:gd name="connsiteY4" fmla="*/ 0 h 76200"/>
                  <a:gd name="connsiteX0" fmla="*/ 0 w 4514850"/>
                  <a:gd name="connsiteY0" fmla="*/ 76200 h 76200"/>
                  <a:gd name="connsiteX1" fmla="*/ 1758043 w 4514850"/>
                  <a:gd name="connsiteY1" fmla="*/ 38100 h 76200"/>
                  <a:gd name="connsiteX2" fmla="*/ 2243817 w 4514850"/>
                  <a:gd name="connsiteY2" fmla="*/ 57150 h 76200"/>
                  <a:gd name="connsiteX3" fmla="*/ 3009900 w 4514850"/>
                  <a:gd name="connsiteY3" fmla="*/ 57150 h 76200"/>
                  <a:gd name="connsiteX4" fmla="*/ 4514850 w 4514850"/>
                  <a:gd name="connsiteY4" fmla="*/ 0 h 76200"/>
                  <a:gd name="connsiteX0" fmla="*/ 0 w 4514850"/>
                  <a:gd name="connsiteY0" fmla="*/ 76342 h 76342"/>
                  <a:gd name="connsiteX1" fmla="*/ 1768929 w 4514850"/>
                  <a:gd name="connsiteY1" fmla="*/ 142 h 76342"/>
                  <a:gd name="connsiteX2" fmla="*/ 2243817 w 4514850"/>
                  <a:gd name="connsiteY2" fmla="*/ 57292 h 76342"/>
                  <a:gd name="connsiteX3" fmla="*/ 3009900 w 4514850"/>
                  <a:gd name="connsiteY3" fmla="*/ 57292 h 76342"/>
                  <a:gd name="connsiteX4" fmla="*/ 4514850 w 4514850"/>
                  <a:gd name="connsiteY4" fmla="*/ 142 h 76342"/>
                  <a:gd name="connsiteX0" fmla="*/ 0 w 4514850"/>
                  <a:gd name="connsiteY0" fmla="*/ 76342 h 76342"/>
                  <a:gd name="connsiteX1" fmla="*/ 1768929 w 4514850"/>
                  <a:gd name="connsiteY1" fmla="*/ 142 h 76342"/>
                  <a:gd name="connsiteX2" fmla="*/ 2330902 w 4514850"/>
                  <a:gd name="connsiteY2" fmla="*/ 57292 h 76342"/>
                  <a:gd name="connsiteX3" fmla="*/ 3009900 w 4514850"/>
                  <a:gd name="connsiteY3" fmla="*/ 57292 h 76342"/>
                  <a:gd name="connsiteX4" fmla="*/ 4514850 w 4514850"/>
                  <a:gd name="connsiteY4" fmla="*/ 142 h 76342"/>
                  <a:gd name="connsiteX0" fmla="*/ 0 w 4640036"/>
                  <a:gd name="connsiteY0" fmla="*/ 76342 h 76342"/>
                  <a:gd name="connsiteX1" fmla="*/ 1768929 w 4640036"/>
                  <a:gd name="connsiteY1" fmla="*/ 142 h 76342"/>
                  <a:gd name="connsiteX2" fmla="*/ 2330902 w 4640036"/>
                  <a:gd name="connsiteY2" fmla="*/ 57292 h 76342"/>
                  <a:gd name="connsiteX3" fmla="*/ 3009900 w 4640036"/>
                  <a:gd name="connsiteY3" fmla="*/ 57292 h 76342"/>
                  <a:gd name="connsiteX4" fmla="*/ 4640036 w 4640036"/>
                  <a:gd name="connsiteY4" fmla="*/ 142 h 76342"/>
                  <a:gd name="connsiteX0" fmla="*/ 0 w 4672693"/>
                  <a:gd name="connsiteY0" fmla="*/ 76342 h 76342"/>
                  <a:gd name="connsiteX1" fmla="*/ 1768929 w 4672693"/>
                  <a:gd name="connsiteY1" fmla="*/ 142 h 76342"/>
                  <a:gd name="connsiteX2" fmla="*/ 2330902 w 4672693"/>
                  <a:gd name="connsiteY2" fmla="*/ 57292 h 76342"/>
                  <a:gd name="connsiteX3" fmla="*/ 3009900 w 4672693"/>
                  <a:gd name="connsiteY3" fmla="*/ 57292 h 76342"/>
                  <a:gd name="connsiteX4" fmla="*/ 4672693 w 4672693"/>
                  <a:gd name="connsiteY4" fmla="*/ 5585 h 76342"/>
                  <a:gd name="connsiteX0" fmla="*/ 0 w 4678136"/>
                  <a:gd name="connsiteY0" fmla="*/ 98557 h 98557"/>
                  <a:gd name="connsiteX1" fmla="*/ 1774372 w 4678136"/>
                  <a:gd name="connsiteY1" fmla="*/ 586 h 98557"/>
                  <a:gd name="connsiteX2" fmla="*/ 2336345 w 4678136"/>
                  <a:gd name="connsiteY2" fmla="*/ 57736 h 98557"/>
                  <a:gd name="connsiteX3" fmla="*/ 3015343 w 4678136"/>
                  <a:gd name="connsiteY3" fmla="*/ 57736 h 98557"/>
                  <a:gd name="connsiteX4" fmla="*/ 4678136 w 4678136"/>
                  <a:gd name="connsiteY4" fmla="*/ 6029 h 98557"/>
                  <a:gd name="connsiteX0" fmla="*/ 0 w 4699907"/>
                  <a:gd name="connsiteY0" fmla="*/ 87418 h 87418"/>
                  <a:gd name="connsiteX1" fmla="*/ 1796143 w 4699907"/>
                  <a:gd name="connsiteY1" fmla="*/ 333 h 87418"/>
                  <a:gd name="connsiteX2" fmla="*/ 2358116 w 4699907"/>
                  <a:gd name="connsiteY2" fmla="*/ 57483 h 87418"/>
                  <a:gd name="connsiteX3" fmla="*/ 3037114 w 4699907"/>
                  <a:gd name="connsiteY3" fmla="*/ 57483 h 87418"/>
                  <a:gd name="connsiteX4" fmla="*/ 4699907 w 4699907"/>
                  <a:gd name="connsiteY4" fmla="*/ 5776 h 8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907" h="87418">
                    <a:moveTo>
                      <a:pt x="0" y="87418"/>
                    </a:moveTo>
                    <a:cubicBezTo>
                      <a:pt x="591457" y="54761"/>
                      <a:pt x="1403124" y="5322"/>
                      <a:pt x="1796143" y="333"/>
                    </a:cubicBezTo>
                    <a:cubicBezTo>
                      <a:pt x="2189162" y="-4656"/>
                      <a:pt x="2151288" y="47958"/>
                      <a:pt x="2358116" y="57483"/>
                    </a:cubicBezTo>
                    <a:cubicBezTo>
                      <a:pt x="2564944" y="67008"/>
                      <a:pt x="2646816" y="66101"/>
                      <a:pt x="3037114" y="57483"/>
                    </a:cubicBezTo>
                    <a:lnTo>
                      <a:pt x="4699907" y="5776"/>
                    </a:lnTo>
                  </a:path>
                </a:pathLst>
              </a:custGeom>
              <a:noFill/>
              <a:ln>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itle 1"/>
              <p:cNvSpPr txBox="1">
                <a:spLocks/>
              </p:cNvSpPr>
              <p:nvPr/>
            </p:nvSpPr>
            <p:spPr>
              <a:xfrm>
                <a:off x="4456122" y="1441098"/>
                <a:ext cx="810786" cy="385211"/>
              </a:xfrm>
              <a:prstGeom prst="rect">
                <a:avLst/>
              </a:prstGeom>
            </p:spPr>
            <p:txBody>
              <a:bodyPr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CA" sz="1600" dirty="0"/>
                  <a:t>MW17</a:t>
                </a:r>
                <a:endParaRPr lang="en-US" sz="1600" dirty="0"/>
              </a:p>
            </p:txBody>
          </p:sp>
          <p:sp>
            <p:nvSpPr>
              <p:cNvPr id="38" name="Title 1"/>
              <p:cNvSpPr txBox="1">
                <a:spLocks/>
              </p:cNvSpPr>
              <p:nvPr/>
            </p:nvSpPr>
            <p:spPr>
              <a:xfrm>
                <a:off x="2209444" y="1492349"/>
                <a:ext cx="761271" cy="383557"/>
              </a:xfrm>
              <a:prstGeom prst="rect">
                <a:avLst/>
              </a:prstGeom>
            </p:spPr>
            <p:txBody>
              <a:bodyPr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CA" sz="1600" dirty="0"/>
                  <a:t>MW16</a:t>
                </a:r>
                <a:endParaRPr lang="en-US" sz="1600" dirty="0"/>
              </a:p>
            </p:txBody>
          </p:sp>
        </p:gr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152400"/>
            <a:ext cx="8743950" cy="1143000"/>
          </a:xfrm>
        </p:spPr>
        <p:txBody>
          <a:bodyPr/>
          <a:lstStyle/>
          <a:p>
            <a:pPr algn="ctr"/>
            <a:r>
              <a:rPr lang="en-US" altLang="en-US" sz="3600"/>
              <a:t>How is the Groundwater Acidity Changing?- Evaluation of groundwater wells</a:t>
            </a:r>
          </a:p>
        </p:txBody>
      </p:sp>
      <p:sp>
        <p:nvSpPr>
          <p:cNvPr id="3" name="Content Placeholder 2"/>
          <p:cNvSpPr>
            <a:spLocks noGrp="1"/>
          </p:cNvSpPr>
          <p:nvPr>
            <p:ph idx="1"/>
          </p:nvPr>
        </p:nvSpPr>
        <p:spPr>
          <a:xfrm>
            <a:off x="423863" y="1219200"/>
            <a:ext cx="8415337" cy="4114800"/>
          </a:xfrm>
        </p:spPr>
        <p:txBody>
          <a:bodyPr/>
          <a:lstStyle/>
          <a:p>
            <a:pPr marL="457200" indent="-457200">
              <a:buSzPct val="100000"/>
              <a:buFont typeface="Wingdings" pitchFamily="2" charset="2"/>
              <a:buChar char="§"/>
              <a:defRPr/>
            </a:pPr>
            <a:r>
              <a:rPr lang="en-US" dirty="0"/>
              <a:t>Generated acidity (</a:t>
            </a:r>
            <a:r>
              <a:rPr lang="en-US" dirty="0">
                <a:solidFill>
                  <a:schemeClr val="tx2">
                    <a:lumMod val="75000"/>
                  </a:schemeClr>
                </a:solidFill>
              </a:rPr>
              <a:t>initial acidity</a:t>
            </a:r>
            <a:r>
              <a:rPr lang="en-US" dirty="0"/>
              <a:t>)</a:t>
            </a:r>
          </a:p>
          <a:p>
            <a:pPr lvl="1">
              <a:buClr>
                <a:schemeClr val="tx2"/>
              </a:buClr>
              <a:buSzPct val="100000"/>
              <a:buFont typeface="Wingdings" pitchFamily="2" charset="2"/>
              <a:buChar char="§"/>
              <a:defRPr/>
            </a:pPr>
            <a:r>
              <a:rPr lang="en-US" dirty="0"/>
              <a:t>Acidity as a result of oxidation of sulfide minerals </a:t>
            </a:r>
          </a:p>
          <a:p>
            <a:pPr lvl="1">
              <a:buClr>
                <a:schemeClr val="tx2"/>
              </a:buClr>
              <a:buSzPct val="100000"/>
              <a:buFont typeface="Wingdings" pitchFamily="2" charset="2"/>
              <a:buChar char="§"/>
              <a:defRPr/>
            </a:pPr>
            <a:r>
              <a:rPr lang="en-US" dirty="0"/>
              <a:t>Equivalent to SO</a:t>
            </a:r>
            <a:r>
              <a:rPr lang="en-US" baseline="-25000" dirty="0"/>
              <a:t>4</a:t>
            </a:r>
            <a:r>
              <a:rPr lang="en-US" baseline="30000" dirty="0"/>
              <a:t>-2 </a:t>
            </a:r>
            <a:r>
              <a:rPr lang="en-US" dirty="0"/>
              <a:t>concentration </a:t>
            </a:r>
          </a:p>
          <a:p>
            <a:pPr marL="457200" indent="-457200">
              <a:buSzPct val="100000"/>
              <a:buFont typeface="Wingdings" pitchFamily="2" charset="2"/>
              <a:buChar char="§"/>
              <a:defRPr/>
            </a:pPr>
            <a:r>
              <a:rPr lang="en-US" dirty="0">
                <a:solidFill>
                  <a:schemeClr val="tx2">
                    <a:lumMod val="75000"/>
                  </a:schemeClr>
                </a:solidFill>
              </a:rPr>
              <a:t>Residual acidity</a:t>
            </a:r>
          </a:p>
          <a:p>
            <a:pPr lvl="1">
              <a:buClr>
                <a:schemeClr val="tx2"/>
              </a:buClr>
              <a:buSzPct val="100000"/>
              <a:buFont typeface="Wingdings" pitchFamily="2" charset="2"/>
              <a:buChar char="§"/>
              <a:defRPr/>
            </a:pPr>
            <a:r>
              <a:rPr lang="en-US" dirty="0"/>
              <a:t> Acidity due to mineral acidity (H</a:t>
            </a:r>
            <a:r>
              <a:rPr lang="en-US" baseline="30000" dirty="0"/>
              <a:t>+</a:t>
            </a:r>
            <a:r>
              <a:rPr lang="en-US" dirty="0"/>
              <a:t>) </a:t>
            </a:r>
          </a:p>
          <a:p>
            <a:pPr marL="455613" lvl="1" indent="0">
              <a:buClr>
                <a:schemeClr val="tx2"/>
              </a:buClr>
              <a:buSzPct val="100000"/>
              <a:buFont typeface="Monotype Sorts"/>
              <a:buNone/>
              <a:defRPr/>
            </a:pPr>
            <a:r>
              <a:rPr lang="en-US" dirty="0"/>
              <a:t>    and conc. of metallic ions (Al, Fe, </a:t>
            </a:r>
            <a:r>
              <a:rPr lang="en-US" dirty="0" err="1"/>
              <a:t>Mn</a:t>
            </a:r>
            <a:r>
              <a:rPr lang="en-US" dirty="0"/>
              <a:t>, Cu and Zn)</a:t>
            </a:r>
          </a:p>
          <a:p>
            <a:pPr lvl="1">
              <a:buClr>
                <a:schemeClr val="tx2"/>
              </a:buClr>
              <a:buSzPct val="100000"/>
              <a:buFont typeface="Wingdings" pitchFamily="2" charset="2"/>
              <a:buChar char="§"/>
              <a:defRPr/>
            </a:pPr>
            <a:r>
              <a:rPr lang="en-US" dirty="0"/>
              <a:t>Equivalent to CaCO</a:t>
            </a:r>
            <a:r>
              <a:rPr lang="en-US" baseline="-25000" dirty="0"/>
              <a:t>3</a:t>
            </a:r>
            <a:r>
              <a:rPr lang="en-US" dirty="0"/>
              <a:t> demand for neutralization </a:t>
            </a:r>
          </a:p>
          <a:p>
            <a:pPr marL="457200" indent="-457200">
              <a:buSzPct val="100000"/>
              <a:buFont typeface="Wingdings" pitchFamily="2" charset="2"/>
              <a:buChar char="§"/>
              <a:defRPr/>
            </a:pPr>
            <a:r>
              <a:rPr lang="en-US" dirty="0">
                <a:solidFill>
                  <a:schemeClr val="tx2">
                    <a:lumMod val="75000"/>
                  </a:schemeClr>
                </a:solidFill>
              </a:rPr>
              <a:t>% Acidity removed</a:t>
            </a:r>
            <a:r>
              <a:rPr lang="en-US" dirty="0"/>
              <a:t> in-situ in the waste rock</a:t>
            </a:r>
          </a:p>
          <a:p>
            <a:pPr lvl="1">
              <a:buClr>
                <a:schemeClr val="tx2"/>
              </a:buClr>
              <a:buSzPct val="100000"/>
              <a:buFont typeface="Wingdings" pitchFamily="2" charset="2"/>
              <a:buChar char="§"/>
              <a:defRPr/>
            </a:pPr>
            <a:r>
              <a:rPr lang="en-US" dirty="0"/>
              <a:t>Difference between (initial and residual)/initial)</a:t>
            </a:r>
          </a:p>
          <a:p>
            <a:pPr lvl="1">
              <a:defRPr/>
            </a:pPr>
            <a:endParaRPr lang="en-US" dirty="0"/>
          </a:p>
        </p:txBody>
      </p:sp>
      <p:sp>
        <p:nvSpPr>
          <p:cNvPr id="15364" name="Rectangle 1"/>
          <p:cNvSpPr>
            <a:spLocks noChangeArrowheads="1"/>
          </p:cNvSpPr>
          <p:nvPr/>
        </p:nvSpPr>
        <p:spPr bwMode="auto">
          <a:xfrm>
            <a:off x="200025" y="6550025"/>
            <a:ext cx="868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Monotype Sorts"/>
              <a:buChar char="n"/>
              <a:defRPr sz="3200">
                <a:solidFill>
                  <a:schemeClr val="tx1"/>
                </a:solidFill>
                <a:latin typeface="Times New Roman" pitchFamily="18" charset="0"/>
              </a:defRPr>
            </a:lvl1pPr>
            <a:lvl2pPr marL="457200" indent="-285750" eaLnBrk="0" hangingPunct="0">
              <a:spcBef>
                <a:spcPct val="20000"/>
              </a:spcBef>
              <a:buClr>
                <a:schemeClr val="folHlink"/>
              </a:buClr>
              <a:buSzPct val="75000"/>
              <a:buFont typeface="Monotype Sorts"/>
              <a:buChar char="u"/>
              <a:defRPr sz="2800">
                <a:solidFill>
                  <a:schemeClr val="tx1"/>
                </a:solidFill>
                <a:latin typeface="Times New Roman" pitchFamily="18" charset="0"/>
              </a:defRPr>
            </a:lvl2pPr>
            <a:lvl3pPr marL="1141413" indent="-228600" eaLnBrk="0" hangingPunct="0">
              <a:spcBef>
                <a:spcPct val="20000"/>
              </a:spcBef>
              <a:buClr>
                <a:schemeClr val="tx2"/>
              </a:buClr>
              <a:buSzPct val="65000"/>
              <a:buFont typeface="Monotype Sorts"/>
              <a:buChar char="F"/>
              <a:defRPr sz="2400">
                <a:solidFill>
                  <a:schemeClr val="tx1"/>
                </a:solidFill>
                <a:latin typeface="Times New Roman" pitchFamily="18" charset="0"/>
              </a:defRPr>
            </a:lvl3pPr>
            <a:lvl4pPr marL="1598613" indent="-228600" eaLnBrk="0" hangingPunct="0">
              <a:spcBef>
                <a:spcPct val="20000"/>
              </a:spcBef>
              <a:buClr>
                <a:schemeClr val="tx1"/>
              </a:buClr>
              <a:buSzPct val="100000"/>
              <a:buChar char="•"/>
              <a:defRPr sz="2000">
                <a:solidFill>
                  <a:schemeClr val="tx1"/>
                </a:solidFill>
                <a:latin typeface="Times New Roman" pitchFamily="18" charset="0"/>
              </a:defRPr>
            </a:lvl4pPr>
            <a:lvl5pPr marL="2055813" indent="-228600" eaLnBrk="0" hangingPunct="0">
              <a:spcBef>
                <a:spcPct val="20000"/>
              </a:spcBef>
              <a:buClr>
                <a:schemeClr val="tx1"/>
              </a:buClr>
              <a:buSzPct val="100000"/>
              <a:buChar char="–"/>
              <a:defRPr sz="2000">
                <a:solidFill>
                  <a:schemeClr val="tx1"/>
                </a:solidFill>
                <a:latin typeface="Times New Roman" pitchFamily="18" charset="0"/>
              </a:defRPr>
            </a:lvl5pPr>
            <a:lvl6pPr marL="25130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02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74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46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buFont typeface="Monotype Sorts"/>
              <a:buNone/>
            </a:pPr>
            <a:r>
              <a:rPr lang="en-US" altLang="en-US" sz="1400"/>
              <a:t>36</a:t>
            </a:r>
            <a:r>
              <a:rPr lang="en-US" altLang="en-US" sz="1400" baseline="30000"/>
              <a:t>th</a:t>
            </a:r>
            <a:r>
              <a:rPr lang="en-US" altLang="en-US" sz="1400"/>
              <a:t> Annual Meeting of ASMR  		Big Sky Resort, Montana		June 3-7, 2019</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79400" y="152400"/>
            <a:ext cx="8324850" cy="762000"/>
          </a:xfrm>
        </p:spPr>
        <p:txBody>
          <a:bodyPr/>
          <a:lstStyle/>
          <a:p>
            <a:pPr algn="ctr">
              <a:defRPr/>
            </a:pPr>
            <a:r>
              <a:rPr lang="en-US" altLang="en-US" sz="3600" dirty="0"/>
              <a:t>How is AMD changing?</a:t>
            </a:r>
            <a:br>
              <a:rPr lang="en-US" altLang="en-US" sz="3600" dirty="0"/>
            </a:br>
            <a:r>
              <a:rPr lang="en-US" altLang="en-US" sz="3600" dirty="0"/>
              <a:t>Monitoring Groundwater Wells</a:t>
            </a:r>
            <a:endParaRPr lang="en-US" sz="3200" dirty="0">
              <a:solidFill>
                <a:schemeClr val="accent1">
                  <a:lumMod val="40000"/>
                  <a:lumOff val="60000"/>
                </a:schemeClr>
              </a:solidFill>
            </a:endParaRPr>
          </a:p>
        </p:txBody>
      </p:sp>
      <p:sp>
        <p:nvSpPr>
          <p:cNvPr id="4" name="TextBox 3"/>
          <p:cNvSpPr txBox="1"/>
          <p:nvPr/>
        </p:nvSpPr>
        <p:spPr>
          <a:xfrm>
            <a:off x="762000" y="1014413"/>
            <a:ext cx="7696200" cy="460375"/>
          </a:xfrm>
          <a:prstGeom prst="rect">
            <a:avLst/>
          </a:prstGeom>
          <a:noFill/>
        </p:spPr>
        <p:txBody>
          <a:bodyPr>
            <a:spAutoFit/>
          </a:bodyPr>
          <a:lstStyle/>
          <a:p>
            <a:pPr marL="285750" indent="-285750">
              <a:buFont typeface="Arial" panose="020B0604020202020204" pitchFamily="34" charset="0"/>
              <a:buChar char="•"/>
              <a:defRPr/>
            </a:pPr>
            <a:r>
              <a:rPr lang="en-US" altLang="en-US" dirty="0">
                <a:solidFill>
                  <a:schemeClr val="tx2">
                    <a:lumMod val="40000"/>
                    <a:lumOff val="60000"/>
                  </a:schemeClr>
                </a:solidFill>
                <a:effectLst>
                  <a:outerShdw blurRad="38100" dist="38100" dir="2700000" algn="tl">
                    <a:srgbClr val="000000">
                      <a:alpha val="43137"/>
                    </a:srgbClr>
                  </a:outerShdw>
                </a:effectLst>
              </a:rPr>
              <a:t>Measuring chemistry/ acidity at the well (spot) location</a:t>
            </a:r>
          </a:p>
        </p:txBody>
      </p:sp>
      <p:sp>
        <p:nvSpPr>
          <p:cNvPr id="16388" name="TextBox 3"/>
          <p:cNvSpPr txBox="1">
            <a:spLocks noChangeArrowheads="1"/>
          </p:cNvSpPr>
          <p:nvPr/>
        </p:nvSpPr>
        <p:spPr bwMode="auto">
          <a:xfrm>
            <a:off x="457200" y="6329363"/>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dirty="0"/>
              <a:t>36</a:t>
            </a:r>
            <a:r>
              <a:rPr lang="en-US" altLang="en-US" sz="1400" baseline="30000" dirty="0"/>
              <a:t>th</a:t>
            </a:r>
            <a:r>
              <a:rPr lang="en-US" altLang="en-US" sz="1400" dirty="0"/>
              <a:t> Annual Meeting of ASMR  		Big Sky Resort, Montana		June 3-7, 2019</a:t>
            </a:r>
          </a:p>
        </p:txBody>
      </p:sp>
      <p:grpSp>
        <p:nvGrpSpPr>
          <p:cNvPr id="16389" name="Group 13317"/>
          <p:cNvGrpSpPr>
            <a:grpSpLocks/>
          </p:cNvGrpSpPr>
          <p:nvPr/>
        </p:nvGrpSpPr>
        <p:grpSpPr bwMode="auto">
          <a:xfrm>
            <a:off x="76200" y="1447800"/>
            <a:ext cx="9067800" cy="5167313"/>
            <a:chOff x="76200" y="1469472"/>
            <a:chExt cx="9067800" cy="5167312"/>
          </a:xfrm>
        </p:grpSpPr>
        <p:sp>
          <p:nvSpPr>
            <p:cNvPr id="12" name="TextBox 11"/>
            <p:cNvSpPr txBox="1"/>
            <p:nvPr/>
          </p:nvSpPr>
          <p:spPr>
            <a:xfrm>
              <a:off x="76200" y="4728609"/>
              <a:ext cx="1752600" cy="830262"/>
            </a:xfrm>
            <a:prstGeom prst="rect">
              <a:avLst/>
            </a:prstGeom>
            <a:noFill/>
          </p:spPr>
          <p:txBody>
            <a:bodyPr>
              <a:spAutoFit/>
            </a:bodyPr>
            <a:lstStyle/>
            <a:p>
              <a:pPr>
                <a:defRPr/>
              </a:pPr>
              <a:r>
                <a:rPr lang="en-US" dirty="0">
                  <a:solidFill>
                    <a:schemeClr val="tx2">
                      <a:lumMod val="40000"/>
                      <a:lumOff val="60000"/>
                    </a:schemeClr>
                  </a:solidFill>
                </a:rPr>
                <a:t>Middle </a:t>
              </a:r>
              <a:r>
                <a:rPr lang="en-US">
                  <a:solidFill>
                    <a:schemeClr val="tx2">
                      <a:lumMod val="40000"/>
                      <a:lumOff val="60000"/>
                    </a:schemeClr>
                  </a:solidFill>
                </a:rPr>
                <a:t>row well 17</a:t>
              </a:r>
              <a:endParaRPr lang="en-US" dirty="0">
                <a:solidFill>
                  <a:schemeClr val="tx2">
                    <a:lumMod val="40000"/>
                    <a:lumOff val="60000"/>
                  </a:schemeClr>
                </a:solidFill>
              </a:endParaRPr>
            </a:p>
          </p:txBody>
        </p:sp>
        <p:grpSp>
          <p:nvGrpSpPr>
            <p:cNvPr id="16391" name="Group 28"/>
            <p:cNvGrpSpPr>
              <a:grpSpLocks/>
            </p:cNvGrpSpPr>
            <p:nvPr/>
          </p:nvGrpSpPr>
          <p:grpSpPr bwMode="auto">
            <a:xfrm>
              <a:off x="2133600" y="1469472"/>
              <a:ext cx="7010400" cy="5167312"/>
              <a:chOff x="516710" y="1488135"/>
              <a:chExt cx="7103290" cy="5167312"/>
            </a:xfrm>
          </p:grpSpPr>
          <p:pic>
            <p:nvPicPr>
              <p:cNvPr id="16393"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710" y="1488135"/>
                <a:ext cx="4186237"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4" name="Straight Arrow Connector 8"/>
              <p:cNvCxnSpPr>
                <a:cxnSpLocks noChangeShapeType="1"/>
              </p:cNvCxnSpPr>
              <p:nvPr/>
            </p:nvCxnSpPr>
            <p:spPr bwMode="auto">
              <a:xfrm flipH="1">
                <a:off x="3485891" y="2743200"/>
                <a:ext cx="1390909" cy="233916"/>
              </a:xfrm>
              <a:prstGeom prst="straightConnector1">
                <a:avLst/>
              </a:prstGeom>
              <a:noFill/>
              <a:ln w="76200" algn="ctr">
                <a:solidFill>
                  <a:srgbClr val="FFC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5" name="Straight Arrow Connector 9"/>
              <p:cNvCxnSpPr>
                <a:cxnSpLocks noChangeShapeType="1"/>
              </p:cNvCxnSpPr>
              <p:nvPr/>
            </p:nvCxnSpPr>
            <p:spPr bwMode="auto">
              <a:xfrm flipH="1">
                <a:off x="3725145" y="2743200"/>
                <a:ext cx="1151655" cy="414670"/>
              </a:xfrm>
              <a:prstGeom prst="straightConnector1">
                <a:avLst/>
              </a:prstGeom>
              <a:noFill/>
              <a:ln w="76200" algn="ctr">
                <a:solidFill>
                  <a:srgbClr val="FFC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6" name="Straight Arrow Connector 15"/>
              <p:cNvCxnSpPr>
                <a:cxnSpLocks noChangeShapeType="1"/>
                <a:stCxn id="14" idx="1"/>
              </p:cNvCxnSpPr>
              <p:nvPr/>
            </p:nvCxnSpPr>
            <p:spPr bwMode="auto">
              <a:xfrm flipH="1">
                <a:off x="2060903" y="4677367"/>
                <a:ext cx="2892096" cy="399400"/>
              </a:xfrm>
              <a:prstGeom prst="straightConnector1">
                <a:avLst/>
              </a:prstGeom>
              <a:noFill/>
              <a:ln w="76200" algn="ctr">
                <a:solidFill>
                  <a:srgbClr val="FFC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4953049" y="2439048"/>
                <a:ext cx="2435322" cy="461962"/>
              </a:xfrm>
              <a:prstGeom prst="rect">
                <a:avLst/>
              </a:prstGeom>
              <a:noFill/>
            </p:spPr>
            <p:txBody>
              <a:bodyPr>
                <a:spAutoFit/>
              </a:bodyPr>
              <a:lstStyle/>
              <a:p>
                <a:pPr>
                  <a:defRPr/>
                </a:pPr>
                <a:r>
                  <a:rPr lang="en-US" dirty="0">
                    <a:solidFill>
                      <a:schemeClr val="tx2">
                        <a:lumMod val="40000"/>
                        <a:lumOff val="60000"/>
                      </a:schemeClr>
                    </a:solidFill>
                  </a:rPr>
                  <a:t>Back row wells</a:t>
                </a:r>
              </a:p>
            </p:txBody>
          </p:sp>
          <p:sp>
            <p:nvSpPr>
              <p:cNvPr id="14" name="TextBox 13"/>
              <p:cNvSpPr txBox="1"/>
              <p:nvPr/>
            </p:nvSpPr>
            <p:spPr>
              <a:xfrm>
                <a:off x="4953049" y="4261497"/>
                <a:ext cx="2666951" cy="831850"/>
              </a:xfrm>
              <a:prstGeom prst="rect">
                <a:avLst/>
              </a:prstGeom>
              <a:noFill/>
            </p:spPr>
            <p:txBody>
              <a:bodyPr>
                <a:spAutoFit/>
              </a:bodyPr>
              <a:lstStyle/>
              <a:p>
                <a:pPr>
                  <a:defRPr/>
                </a:pPr>
                <a:r>
                  <a:rPr lang="en-US" dirty="0">
                    <a:solidFill>
                      <a:schemeClr val="tx2">
                        <a:lumMod val="40000"/>
                        <a:lumOff val="60000"/>
                      </a:schemeClr>
                    </a:solidFill>
                  </a:rPr>
                  <a:t>Surface water channel</a:t>
                </a:r>
              </a:p>
            </p:txBody>
          </p:sp>
        </p:grpSp>
        <p:cxnSp>
          <p:nvCxnSpPr>
            <p:cNvPr id="16392" name="Straight Arrow Connector 7"/>
            <p:cNvCxnSpPr>
              <a:cxnSpLocks noChangeShapeType="1"/>
            </p:cNvCxnSpPr>
            <p:nvPr/>
          </p:nvCxnSpPr>
          <p:spPr bwMode="auto">
            <a:xfrm flipV="1">
              <a:off x="1181101" y="5181600"/>
              <a:ext cx="2019299" cy="152400"/>
            </a:xfrm>
            <a:prstGeom prst="straightConnector1">
              <a:avLst/>
            </a:prstGeom>
            <a:noFill/>
            <a:ln w="76200" algn="ctr">
              <a:solidFill>
                <a:srgbClr val="FFC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 name="Straight Connector 8"/>
          <p:cNvCxnSpPr/>
          <p:nvPr/>
        </p:nvCxnSpPr>
        <p:spPr bwMode="auto">
          <a:xfrm>
            <a:off x="3124200" y="4922838"/>
            <a:ext cx="342900" cy="381554"/>
          </a:xfrm>
          <a:prstGeom prst="line">
            <a:avLst/>
          </a:pr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5763" y="228600"/>
            <a:ext cx="8591550" cy="1143000"/>
          </a:xfrm>
        </p:spPr>
        <p:txBody>
          <a:bodyPr/>
          <a:lstStyle/>
          <a:p>
            <a:r>
              <a:rPr lang="en-US" altLang="en-US" sz="4000" dirty="0"/>
              <a:t>Initial and Residual Acidity in ground water well 25 - Back Row, off site</a:t>
            </a:r>
          </a:p>
        </p:txBody>
      </p:sp>
      <p:sp>
        <p:nvSpPr>
          <p:cNvPr id="17411" name="Rectangle 6"/>
          <p:cNvSpPr>
            <a:spLocks noChangeArrowheads="1"/>
          </p:cNvSpPr>
          <p:nvPr/>
        </p:nvSpPr>
        <p:spPr bwMode="auto">
          <a:xfrm>
            <a:off x="381000" y="6400800"/>
            <a:ext cx="807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a:buNone/>
            </a:pPr>
            <a:r>
              <a:rPr lang="en-US" altLang="en-US" sz="1400"/>
              <a:t>36</a:t>
            </a:r>
            <a:r>
              <a:rPr lang="en-US" altLang="en-US" sz="1400" baseline="30000"/>
              <a:t>th</a:t>
            </a:r>
            <a:r>
              <a:rPr lang="en-US" altLang="en-US" sz="1400"/>
              <a:t> Annual Meeting of ASMR  		Big Sky Resort, Montana		June 3-7, 2019</a:t>
            </a:r>
          </a:p>
        </p:txBody>
      </p:sp>
      <p:graphicFrame>
        <p:nvGraphicFramePr>
          <p:cNvPr id="9" name="Chart 8"/>
          <p:cNvGraphicFramePr>
            <a:graphicFrameLocks/>
          </p:cNvGraphicFramePr>
          <p:nvPr>
            <p:extLst>
              <p:ext uri="{D42A27DB-BD31-4B8C-83A1-F6EECF244321}">
                <p14:modId xmlns:p14="http://schemas.microsoft.com/office/powerpoint/2010/main" val="2439445074"/>
              </p:ext>
            </p:extLst>
          </p:nvPr>
        </p:nvGraphicFramePr>
        <p:xfrm>
          <a:off x="609600" y="2438400"/>
          <a:ext cx="7162800" cy="411638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81000" y="1447800"/>
            <a:ext cx="7620000" cy="523875"/>
          </a:xfrm>
          <a:prstGeom prst="rect">
            <a:avLst/>
          </a:prstGeom>
          <a:noFill/>
        </p:spPr>
        <p:txBody>
          <a:bodyPr>
            <a:spAutoFit/>
          </a:bodyPr>
          <a:lstStyle/>
          <a:p>
            <a:pPr marL="342900" indent="-342900">
              <a:buFont typeface="Arial" panose="020B0604020202020204" pitchFamily="34" charset="0"/>
              <a:buChar char="•"/>
              <a:defRPr/>
            </a:pPr>
            <a:r>
              <a:rPr lang="en-US" sz="2800" dirty="0">
                <a:solidFill>
                  <a:schemeClr val="tx2"/>
                </a:solidFill>
                <a:effectLst>
                  <a:outerShdw blurRad="38100" dist="38100" dir="2700000" algn="tl">
                    <a:srgbClr val="000000">
                      <a:alpha val="43137"/>
                    </a:srgbClr>
                  </a:outerShdw>
                </a:effectLst>
              </a:rPr>
              <a:t>No impact from acid mine drainage</a:t>
            </a:r>
          </a:p>
        </p:txBody>
      </p:sp>
      <p:grpSp>
        <p:nvGrpSpPr>
          <p:cNvPr id="4" name="Group 3"/>
          <p:cNvGrpSpPr>
            <a:grpSpLocks/>
          </p:cNvGrpSpPr>
          <p:nvPr/>
        </p:nvGrpSpPr>
        <p:grpSpPr bwMode="auto">
          <a:xfrm>
            <a:off x="256783" y="1962149"/>
            <a:ext cx="7668017" cy="4592638"/>
            <a:chOff x="2497322" y="304104"/>
            <a:chExt cx="7667500" cy="4593434"/>
          </a:xfrm>
        </p:grpSpPr>
        <p:graphicFrame>
          <p:nvGraphicFramePr>
            <p:cNvPr id="11" name="Chart 10"/>
            <p:cNvGraphicFramePr>
              <a:graphicFrameLocks/>
            </p:cNvGraphicFramePr>
            <p:nvPr>
              <p:extLst>
                <p:ext uri="{D42A27DB-BD31-4B8C-83A1-F6EECF244321}">
                  <p14:modId xmlns:p14="http://schemas.microsoft.com/office/powerpoint/2010/main" val="3015100203"/>
                </p:ext>
              </p:extLst>
            </p:nvPr>
          </p:nvGraphicFramePr>
          <p:xfrm>
            <a:off x="2868672" y="781151"/>
            <a:ext cx="7296150" cy="41163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497322" y="304104"/>
              <a:ext cx="7634845" cy="523311"/>
            </a:xfrm>
            <a:prstGeom prst="rect">
              <a:avLst/>
            </a:prstGeom>
            <a:noFill/>
            <a:ln>
              <a:noFill/>
            </a:ln>
          </p:spPr>
          <p:txBody>
            <a:bodyPr wrap="none">
              <a:spAutoFit/>
            </a:bodyPr>
            <a:lstStyle/>
            <a:p>
              <a:pPr marL="342900" indent="-342900">
                <a:buFont typeface="Arial" panose="020B0604020202020204" pitchFamily="34" charset="0"/>
                <a:buChar char="•"/>
                <a:defRPr/>
              </a:pPr>
              <a:r>
                <a:rPr lang="en-US" sz="2800" dirty="0">
                  <a:solidFill>
                    <a:schemeClr val="tx2"/>
                  </a:solidFill>
                  <a:effectLst>
                    <a:outerShdw blurRad="38100" dist="38100" dir="2700000" algn="tl">
                      <a:srgbClr val="000000">
                        <a:alpha val="43137"/>
                      </a:srgbClr>
                    </a:outerShdw>
                  </a:effectLst>
                </a:rPr>
                <a:t>Could this be the target water quality for closure?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457200" y="6413074"/>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Monotype Sorts"/>
              <a:buChar char="n"/>
              <a:defRPr sz="3200">
                <a:solidFill>
                  <a:schemeClr val="tx1"/>
                </a:solidFill>
                <a:latin typeface="Times New Roman" pitchFamily="18" charset="0"/>
              </a:defRPr>
            </a:lvl1pPr>
            <a:lvl2pPr marL="457200" indent="-285750" eaLnBrk="0" hangingPunct="0">
              <a:spcBef>
                <a:spcPct val="20000"/>
              </a:spcBef>
              <a:buClr>
                <a:schemeClr val="folHlink"/>
              </a:buClr>
              <a:buSzPct val="75000"/>
              <a:buFont typeface="Monotype Sorts"/>
              <a:buChar char="u"/>
              <a:defRPr sz="2800">
                <a:solidFill>
                  <a:schemeClr val="tx1"/>
                </a:solidFill>
                <a:latin typeface="Times New Roman" pitchFamily="18" charset="0"/>
              </a:defRPr>
            </a:lvl2pPr>
            <a:lvl3pPr marL="1141413" indent="-228600" eaLnBrk="0" hangingPunct="0">
              <a:spcBef>
                <a:spcPct val="20000"/>
              </a:spcBef>
              <a:buClr>
                <a:schemeClr val="tx2"/>
              </a:buClr>
              <a:buSzPct val="65000"/>
              <a:buFont typeface="Monotype Sorts"/>
              <a:buChar char="F"/>
              <a:defRPr sz="2400">
                <a:solidFill>
                  <a:schemeClr val="tx1"/>
                </a:solidFill>
                <a:latin typeface="Times New Roman" pitchFamily="18" charset="0"/>
              </a:defRPr>
            </a:lvl3pPr>
            <a:lvl4pPr marL="1598613" indent="-228600" eaLnBrk="0" hangingPunct="0">
              <a:spcBef>
                <a:spcPct val="20000"/>
              </a:spcBef>
              <a:buClr>
                <a:schemeClr val="tx1"/>
              </a:buClr>
              <a:buSzPct val="100000"/>
              <a:buChar char="•"/>
              <a:defRPr sz="2000">
                <a:solidFill>
                  <a:schemeClr val="tx1"/>
                </a:solidFill>
                <a:latin typeface="Times New Roman" pitchFamily="18" charset="0"/>
              </a:defRPr>
            </a:lvl4pPr>
            <a:lvl5pPr marL="2055813" indent="-228600" eaLnBrk="0" hangingPunct="0">
              <a:spcBef>
                <a:spcPct val="20000"/>
              </a:spcBef>
              <a:buClr>
                <a:schemeClr val="tx1"/>
              </a:buClr>
              <a:buSzPct val="100000"/>
              <a:buChar char="–"/>
              <a:defRPr sz="2000">
                <a:solidFill>
                  <a:schemeClr val="tx1"/>
                </a:solidFill>
                <a:latin typeface="Times New Roman" pitchFamily="18" charset="0"/>
              </a:defRPr>
            </a:lvl5pPr>
            <a:lvl6pPr marL="25130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02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74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46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a:buFont typeface="Monotype Sorts"/>
              <a:buNone/>
            </a:pPr>
            <a:r>
              <a:rPr lang="en-US" altLang="en-US" sz="1400" dirty="0"/>
              <a:t>36</a:t>
            </a:r>
            <a:r>
              <a:rPr lang="en-US" altLang="en-US" sz="1400" baseline="30000" dirty="0"/>
              <a:t>th</a:t>
            </a:r>
            <a:r>
              <a:rPr lang="en-US" altLang="en-US" sz="1400" dirty="0"/>
              <a:t> Annual Meeting of ASMR  		Big Sky Resort, Montana		June 3-7, 2019</a:t>
            </a:r>
          </a:p>
        </p:txBody>
      </p:sp>
      <p:sp>
        <p:nvSpPr>
          <p:cNvPr id="18435" name="Title 1"/>
          <p:cNvSpPr>
            <a:spLocks noGrp="1"/>
          </p:cNvSpPr>
          <p:nvPr>
            <p:ph type="title"/>
          </p:nvPr>
        </p:nvSpPr>
        <p:spPr>
          <a:xfrm>
            <a:off x="152400" y="457200"/>
            <a:ext cx="8743950" cy="685800"/>
          </a:xfrm>
        </p:spPr>
        <p:txBody>
          <a:bodyPr/>
          <a:lstStyle/>
          <a:p>
            <a:pPr algn="ctr"/>
            <a:r>
              <a:rPr lang="en-US" altLang="en-US" sz="3600"/>
              <a:t>Initial and Residual Acidity </a:t>
            </a:r>
            <a:br>
              <a:rPr lang="en-US" altLang="en-US" sz="3600"/>
            </a:br>
            <a:r>
              <a:rPr lang="en-US" altLang="en-US" sz="3200"/>
              <a:t>in Mine Water Well 26 – Back Row in waste rock</a:t>
            </a:r>
            <a:endParaRPr lang="en-US" altLang="en-US" sz="3200" baseline="30000"/>
          </a:p>
        </p:txBody>
      </p:sp>
      <p:sp>
        <p:nvSpPr>
          <p:cNvPr id="18436" name="TextBox 9"/>
          <p:cNvSpPr txBox="1">
            <a:spLocks noChangeArrowheads="1"/>
          </p:cNvSpPr>
          <p:nvPr/>
        </p:nvSpPr>
        <p:spPr bwMode="auto">
          <a:xfrm>
            <a:off x="685800" y="1412875"/>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2"/>
              </a:buClr>
              <a:buSzPct val="75000"/>
              <a:buFont typeface="Monotype Sorts"/>
              <a:buChar char="n"/>
              <a:defRPr sz="3200">
                <a:solidFill>
                  <a:schemeClr val="tx1"/>
                </a:solidFill>
                <a:latin typeface="Times New Roman" pitchFamily="18" charset="0"/>
              </a:defRPr>
            </a:lvl1pPr>
            <a:lvl2pPr marL="741363" indent="-285750" eaLnBrk="0" hangingPunct="0">
              <a:spcBef>
                <a:spcPct val="20000"/>
              </a:spcBef>
              <a:buClr>
                <a:schemeClr val="folHlink"/>
              </a:buClr>
              <a:buSzPct val="75000"/>
              <a:buFont typeface="Monotype Sorts"/>
              <a:buChar char="u"/>
              <a:defRPr sz="2800">
                <a:solidFill>
                  <a:schemeClr val="tx1"/>
                </a:solidFill>
                <a:latin typeface="Times New Roman" pitchFamily="18" charset="0"/>
              </a:defRPr>
            </a:lvl2pPr>
            <a:lvl3pPr marL="1141413" indent="-228600" eaLnBrk="0" hangingPunct="0">
              <a:spcBef>
                <a:spcPct val="20000"/>
              </a:spcBef>
              <a:buClr>
                <a:schemeClr val="tx2"/>
              </a:buClr>
              <a:buSzPct val="65000"/>
              <a:buFont typeface="Monotype Sorts"/>
              <a:buChar char="F"/>
              <a:defRPr sz="2400">
                <a:solidFill>
                  <a:schemeClr val="tx1"/>
                </a:solidFill>
                <a:latin typeface="Times New Roman" pitchFamily="18" charset="0"/>
              </a:defRPr>
            </a:lvl3pPr>
            <a:lvl4pPr marL="1598613" indent="-228600" eaLnBrk="0" hangingPunct="0">
              <a:spcBef>
                <a:spcPct val="20000"/>
              </a:spcBef>
              <a:buClr>
                <a:schemeClr val="tx1"/>
              </a:buClr>
              <a:buSzPct val="100000"/>
              <a:buChar char="•"/>
              <a:defRPr sz="2000">
                <a:solidFill>
                  <a:schemeClr val="tx1"/>
                </a:solidFill>
                <a:latin typeface="Times New Roman" pitchFamily="18" charset="0"/>
              </a:defRPr>
            </a:lvl4pPr>
            <a:lvl5pPr marL="2055813" indent="-228600" eaLnBrk="0" hangingPunct="0">
              <a:spcBef>
                <a:spcPct val="20000"/>
              </a:spcBef>
              <a:buClr>
                <a:schemeClr val="tx1"/>
              </a:buClr>
              <a:buSzPct val="100000"/>
              <a:buChar char="–"/>
              <a:defRPr sz="2000">
                <a:solidFill>
                  <a:schemeClr val="tx1"/>
                </a:solidFill>
                <a:latin typeface="Times New Roman" pitchFamily="18" charset="0"/>
              </a:defRPr>
            </a:lvl5pPr>
            <a:lvl6pPr marL="25130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02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74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46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eaLnBrk="1" hangingPunct="1">
              <a:spcBef>
                <a:spcPct val="0"/>
              </a:spcBef>
              <a:buClrTx/>
              <a:buSzTx/>
              <a:buFont typeface="Arial" pitchFamily="34" charset="0"/>
              <a:buChar char="•"/>
            </a:pPr>
            <a:r>
              <a:rPr lang="en-US" altLang="en-US" sz="2400" dirty="0"/>
              <a:t>Wells up-gradient of most sludge depositional areas</a:t>
            </a:r>
          </a:p>
        </p:txBody>
      </p:sp>
      <p:graphicFrame>
        <p:nvGraphicFramePr>
          <p:cNvPr id="6" name="Chart 5"/>
          <p:cNvGraphicFramePr>
            <a:graphicFrameLocks/>
          </p:cNvGraphicFramePr>
          <p:nvPr>
            <p:extLst>
              <p:ext uri="{D42A27DB-BD31-4B8C-83A1-F6EECF244321}">
                <p14:modId xmlns:p14="http://schemas.microsoft.com/office/powerpoint/2010/main" val="1288514088"/>
              </p:ext>
            </p:extLst>
          </p:nvPr>
        </p:nvGraphicFramePr>
        <p:xfrm>
          <a:off x="762000" y="2515403"/>
          <a:ext cx="7543800" cy="4190197"/>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a:grpSpLocks/>
          </p:cNvGrpSpPr>
          <p:nvPr/>
        </p:nvGrpSpPr>
        <p:grpSpPr bwMode="auto">
          <a:xfrm>
            <a:off x="685800" y="1979187"/>
            <a:ext cx="8128000" cy="4722812"/>
            <a:chOff x="-3174810" y="1874966"/>
            <a:chExt cx="8127810" cy="4537697"/>
          </a:xfrm>
        </p:grpSpPr>
        <p:graphicFrame>
          <p:nvGraphicFramePr>
            <p:cNvPr id="10" name="Chart 9"/>
            <p:cNvGraphicFramePr>
              <a:graphicFrameLocks/>
            </p:cNvGraphicFramePr>
            <p:nvPr>
              <p:extLst>
                <p:ext uri="{D42A27DB-BD31-4B8C-83A1-F6EECF244321}">
                  <p14:modId xmlns:p14="http://schemas.microsoft.com/office/powerpoint/2010/main" val="3685895855"/>
                </p:ext>
              </p:extLst>
            </p:nvPr>
          </p:nvGraphicFramePr>
          <p:xfrm>
            <a:off x="-3174810" y="2447088"/>
            <a:ext cx="7696200" cy="3965575"/>
          </p:xfrm>
          <a:graphic>
            <a:graphicData uri="http://schemas.openxmlformats.org/drawingml/2006/chart">
              <c:chart xmlns:c="http://schemas.openxmlformats.org/drawingml/2006/chart" xmlns:r="http://schemas.openxmlformats.org/officeDocument/2006/relationships" r:id="rId4"/>
            </a:graphicData>
          </a:graphic>
        </p:graphicFrame>
        <p:sp>
          <p:nvSpPr>
            <p:cNvPr id="18440" name="TextBox 4"/>
            <p:cNvSpPr txBox="1">
              <a:spLocks noChangeArrowheads="1"/>
            </p:cNvSpPr>
            <p:nvPr/>
          </p:nvSpPr>
          <p:spPr bwMode="auto">
            <a:xfrm>
              <a:off x="685800" y="1874966"/>
              <a:ext cx="42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2"/>
                </a:buClr>
                <a:buSzPct val="75000"/>
                <a:buFont typeface="Monotype Sorts"/>
                <a:buChar char="n"/>
                <a:defRPr sz="3200">
                  <a:solidFill>
                    <a:schemeClr val="tx1"/>
                  </a:solidFill>
                  <a:latin typeface="Times New Roman" pitchFamily="18" charset="0"/>
                </a:defRPr>
              </a:lvl1pPr>
              <a:lvl2pPr marL="741363" indent="-285750" eaLnBrk="0" hangingPunct="0">
                <a:spcBef>
                  <a:spcPct val="20000"/>
                </a:spcBef>
                <a:buClr>
                  <a:schemeClr val="folHlink"/>
                </a:buClr>
                <a:buSzPct val="75000"/>
                <a:buFont typeface="Monotype Sorts"/>
                <a:buChar char="u"/>
                <a:defRPr sz="2800">
                  <a:solidFill>
                    <a:schemeClr val="tx1"/>
                  </a:solidFill>
                  <a:latin typeface="Times New Roman" pitchFamily="18" charset="0"/>
                </a:defRPr>
              </a:lvl2pPr>
              <a:lvl3pPr marL="1141413" indent="-228600" eaLnBrk="0" hangingPunct="0">
                <a:spcBef>
                  <a:spcPct val="20000"/>
                </a:spcBef>
                <a:buClr>
                  <a:schemeClr val="tx2"/>
                </a:buClr>
                <a:buSzPct val="65000"/>
                <a:buFont typeface="Monotype Sorts"/>
                <a:buChar char="F"/>
                <a:defRPr sz="2400">
                  <a:solidFill>
                    <a:schemeClr val="tx1"/>
                  </a:solidFill>
                  <a:latin typeface="Times New Roman" pitchFamily="18" charset="0"/>
                </a:defRPr>
              </a:lvl3pPr>
              <a:lvl4pPr marL="1598613" indent="-228600" eaLnBrk="0" hangingPunct="0">
                <a:spcBef>
                  <a:spcPct val="20000"/>
                </a:spcBef>
                <a:buClr>
                  <a:schemeClr val="tx1"/>
                </a:buClr>
                <a:buSzPct val="100000"/>
                <a:buChar char="•"/>
                <a:defRPr sz="2000">
                  <a:solidFill>
                    <a:schemeClr val="tx1"/>
                  </a:solidFill>
                  <a:latin typeface="Times New Roman" pitchFamily="18" charset="0"/>
                </a:defRPr>
              </a:lvl4pPr>
              <a:lvl5pPr marL="2055813" indent="-228600" eaLnBrk="0" hangingPunct="0">
                <a:spcBef>
                  <a:spcPct val="20000"/>
                </a:spcBef>
                <a:buClr>
                  <a:schemeClr val="tx1"/>
                </a:buClr>
                <a:buSzPct val="100000"/>
                <a:buChar char="–"/>
                <a:defRPr sz="2000">
                  <a:solidFill>
                    <a:schemeClr val="tx1"/>
                  </a:solidFill>
                  <a:latin typeface="Times New Roman" pitchFamily="18" charset="0"/>
                </a:defRPr>
              </a:lvl5pPr>
              <a:lvl6pPr marL="25130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02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74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46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eaLnBrk="1" hangingPunct="1">
                <a:spcBef>
                  <a:spcPct val="0"/>
                </a:spcBef>
                <a:buClrTx/>
                <a:buSzTx/>
                <a:buFont typeface="Arial" pitchFamily="34" charset="0"/>
                <a:buChar char="•"/>
              </a:pPr>
              <a:r>
                <a:rPr lang="en-US" altLang="en-US" sz="2400"/>
                <a:t>SO</a:t>
              </a:r>
              <a:r>
                <a:rPr lang="en-US" altLang="en-US" sz="2400" baseline="-25000"/>
                <a:t>4</a:t>
              </a:r>
              <a:r>
                <a:rPr lang="en-US" altLang="en-US" sz="2400" baseline="30000"/>
                <a:t>-</a:t>
              </a:r>
              <a:r>
                <a:rPr lang="en-US" altLang="en-US" sz="2400"/>
                <a:t>   970 ppm (2018)</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609600"/>
            <a:ext cx="8610600" cy="1143000"/>
          </a:xfrm>
        </p:spPr>
        <p:txBody>
          <a:bodyPr/>
          <a:lstStyle/>
          <a:p>
            <a:r>
              <a:rPr lang="en-US" altLang="en-US" sz="4000"/>
              <a:t>Initial and Residual Acidity in surface water channel- middle row, in waste rock</a:t>
            </a:r>
          </a:p>
        </p:txBody>
      </p:sp>
      <p:pic>
        <p:nvPicPr>
          <p:cNvPr id="19459"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1730375"/>
            <a:ext cx="3657600"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4"/>
          <p:cNvGraphicFramePr>
            <a:graphicFrameLocks/>
          </p:cNvGraphicFramePr>
          <p:nvPr>
            <p:extLst>
              <p:ext uri="{D42A27DB-BD31-4B8C-83A1-F6EECF244321}">
                <p14:modId xmlns:p14="http://schemas.microsoft.com/office/powerpoint/2010/main" val="2640770690"/>
              </p:ext>
            </p:extLst>
          </p:nvPr>
        </p:nvGraphicFramePr>
        <p:xfrm>
          <a:off x="304800" y="1731909"/>
          <a:ext cx="8534400" cy="48705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a:spLocks noChangeArrowheads="1"/>
          </p:cNvSpPr>
          <p:nvPr/>
        </p:nvSpPr>
        <p:spPr bwMode="auto">
          <a:xfrm>
            <a:off x="342900" y="1750348"/>
            <a:ext cx="8610600" cy="483209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a:noFill/>
          </a:ln>
        </p:spPr>
        <p:txBody>
          <a:bodyPr>
            <a:spAutoFit/>
          </a:bodyPr>
          <a:lstStyle/>
          <a:p>
            <a:pPr>
              <a:defRPr/>
            </a:pPr>
            <a:endParaRPr lang="en-US" altLang="en-US" dirty="0">
              <a:solidFill>
                <a:schemeClr val="bg2"/>
              </a:solidFill>
            </a:endParaRPr>
          </a:p>
          <a:p>
            <a:pPr>
              <a:defRPr/>
            </a:pPr>
            <a:endParaRPr lang="en-US" altLang="en-US" dirty="0">
              <a:solidFill>
                <a:schemeClr val="bg2"/>
              </a:solidFill>
            </a:endParaRPr>
          </a:p>
          <a:p>
            <a:pPr>
              <a:defRPr/>
            </a:pPr>
            <a:r>
              <a:rPr lang="en-US" altLang="en-US" sz="2800" dirty="0">
                <a:solidFill>
                  <a:schemeClr val="tx2">
                    <a:lumMod val="60000"/>
                    <a:lumOff val="40000"/>
                  </a:schemeClr>
                </a:solidFill>
              </a:rPr>
              <a:t>Chemistry of Surface water in channel at first spring</a:t>
            </a:r>
          </a:p>
          <a:p>
            <a:pPr>
              <a:defRPr/>
            </a:pPr>
            <a:r>
              <a:rPr lang="en-US" altLang="en-US" sz="2800" dirty="0">
                <a:solidFill>
                  <a:schemeClr val="tx2">
                    <a:lumMod val="60000"/>
                    <a:lumOff val="40000"/>
                  </a:schemeClr>
                </a:solidFill>
              </a:rPr>
              <a:t>	pH      3</a:t>
            </a:r>
          </a:p>
          <a:p>
            <a:pPr>
              <a:defRPr/>
            </a:pPr>
            <a:r>
              <a:rPr lang="en-US" altLang="en-US" sz="2800" dirty="0">
                <a:solidFill>
                  <a:schemeClr val="tx2">
                    <a:lumMod val="60000"/>
                    <a:lumOff val="40000"/>
                  </a:schemeClr>
                </a:solidFill>
              </a:rPr>
              <a:t>	Fe       177 mg/l</a:t>
            </a:r>
          </a:p>
          <a:p>
            <a:pPr>
              <a:defRPr/>
            </a:pPr>
            <a:r>
              <a:rPr lang="en-US" altLang="en-US" sz="2800" dirty="0">
                <a:solidFill>
                  <a:schemeClr val="tx2">
                    <a:lumMod val="60000"/>
                    <a:lumOff val="40000"/>
                  </a:schemeClr>
                </a:solidFill>
              </a:rPr>
              <a:t>	Al       6 mg/l</a:t>
            </a:r>
          </a:p>
          <a:p>
            <a:pPr>
              <a:defRPr/>
            </a:pPr>
            <a:r>
              <a:rPr lang="en-US" altLang="en-US" sz="2800" dirty="0">
                <a:solidFill>
                  <a:schemeClr val="tx2">
                    <a:lumMod val="60000"/>
                    <a:lumOff val="40000"/>
                  </a:schemeClr>
                </a:solidFill>
              </a:rPr>
              <a:t>	SO4-  950 mg/l</a:t>
            </a:r>
          </a:p>
          <a:p>
            <a:pPr>
              <a:defRPr/>
            </a:pPr>
            <a:endParaRPr lang="en-US" altLang="en-US" dirty="0">
              <a:solidFill>
                <a:schemeClr val="bg2"/>
              </a:solidFill>
            </a:endParaRPr>
          </a:p>
          <a:p>
            <a:pPr>
              <a:defRPr/>
            </a:pPr>
            <a:endParaRPr lang="en-US" altLang="en-US" dirty="0">
              <a:solidFill>
                <a:schemeClr val="bg2"/>
              </a:solidFill>
            </a:endParaRPr>
          </a:p>
          <a:p>
            <a:pPr>
              <a:defRPr/>
            </a:pPr>
            <a:endParaRPr lang="en-US" altLang="en-US" dirty="0">
              <a:solidFill>
                <a:schemeClr val="bg2"/>
              </a:solidFill>
            </a:endParaRPr>
          </a:p>
          <a:p>
            <a:pPr>
              <a:defRPr/>
            </a:pPr>
            <a:endParaRPr lang="en-US" altLang="en-US" dirty="0">
              <a:solidFill>
                <a:schemeClr val="bg2"/>
              </a:solidFill>
            </a:endParaRPr>
          </a:p>
          <a:p>
            <a:pPr>
              <a:defRPr/>
            </a:pPr>
            <a:endParaRPr lang="en-US" altLang="en-US" dirty="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55000" cy="1143000"/>
          </a:xfrm>
        </p:spPr>
        <p:txBody>
          <a:bodyPr/>
          <a:lstStyle/>
          <a:p>
            <a:pPr>
              <a:defRPr sz="1800" b="1" i="0" u="none" strike="noStrike" kern="1200" baseline="0">
                <a:solidFill>
                  <a:srgbClr val="FFFFFF"/>
                </a:solidFill>
                <a:latin typeface="+mn-lt"/>
                <a:ea typeface="+mn-ea"/>
                <a:cs typeface="+mn-cs"/>
              </a:defRPr>
            </a:pPr>
            <a:r>
              <a:rPr lang="en-US" altLang="en-US" sz="3600" b="1" kern="1200" dirty="0">
                <a:solidFill>
                  <a:schemeClr val="tx2">
                    <a:lumMod val="60000"/>
                    <a:lumOff val="40000"/>
                  </a:schemeClr>
                </a:solidFill>
                <a:latin typeface="+mn-lt"/>
                <a:ea typeface="+mn-ea"/>
                <a:cs typeface="+mn-cs"/>
              </a:rPr>
              <a:t>Initial and Residual Acidity in surface water channel- middle row, in waste rock</a:t>
            </a:r>
            <a:endParaRPr lang="en-US" sz="3600" b="1" kern="1200" dirty="0">
              <a:solidFill>
                <a:schemeClr val="tx2">
                  <a:lumMod val="60000"/>
                  <a:lumOff val="40000"/>
                </a:schemeClr>
              </a:solidFill>
              <a:latin typeface="+mn-lt"/>
              <a:ea typeface="+mn-ea"/>
              <a:cs typeface="+mn-cs"/>
            </a:endParaRPr>
          </a:p>
        </p:txBody>
      </p:sp>
      <p:graphicFrame>
        <p:nvGraphicFramePr>
          <p:cNvPr id="4" name="Chart 3"/>
          <p:cNvGraphicFramePr>
            <a:graphicFrameLocks/>
          </p:cNvGraphicFramePr>
          <p:nvPr>
            <p:extLst>
              <p:ext uri="{D42A27DB-BD31-4B8C-83A1-F6EECF244321}">
                <p14:modId xmlns:p14="http://schemas.microsoft.com/office/powerpoint/2010/main" val="2470274899"/>
              </p:ext>
            </p:extLst>
          </p:nvPr>
        </p:nvGraphicFramePr>
        <p:xfrm>
          <a:off x="304800" y="16002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0484" name="Rectangle 2"/>
          <p:cNvSpPr>
            <a:spLocks noChangeArrowheads="1"/>
          </p:cNvSpPr>
          <p:nvPr/>
        </p:nvSpPr>
        <p:spPr bwMode="auto">
          <a:xfrm>
            <a:off x="533400" y="6324600"/>
            <a:ext cx="792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a:buNone/>
            </a:pPr>
            <a:r>
              <a:rPr lang="en-US" altLang="en-US" sz="1400"/>
              <a:t>36</a:t>
            </a:r>
            <a:r>
              <a:rPr lang="en-US" altLang="en-US" sz="1400" baseline="30000"/>
              <a:t>th</a:t>
            </a:r>
            <a:r>
              <a:rPr lang="en-US" altLang="en-US" sz="1400"/>
              <a:t> Annual Meeting of ASMR  		Big Sky Resort, Montana		June 3-7, 2019</a:t>
            </a:r>
          </a:p>
        </p:txBody>
      </p:sp>
      <p:graphicFrame>
        <p:nvGraphicFramePr>
          <p:cNvPr id="6" name="Chart 5"/>
          <p:cNvGraphicFramePr>
            <a:graphicFrameLocks/>
          </p:cNvGraphicFramePr>
          <p:nvPr>
            <p:extLst>
              <p:ext uri="{D42A27DB-BD31-4B8C-83A1-F6EECF244321}">
                <p14:modId xmlns:p14="http://schemas.microsoft.com/office/powerpoint/2010/main" val="768179088"/>
              </p:ext>
            </p:extLst>
          </p:nvPr>
        </p:nvGraphicFramePr>
        <p:xfrm>
          <a:off x="342900" y="1638300"/>
          <a:ext cx="83058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47750" y="228600"/>
            <a:ext cx="7715250" cy="1143000"/>
          </a:xfrm>
        </p:spPr>
        <p:txBody>
          <a:bodyPr/>
          <a:lstStyle/>
          <a:p>
            <a:pPr algn="ctr" defTabSz="912813"/>
            <a:r>
              <a:rPr lang="en-US" altLang="en-US"/>
              <a:t>Mine Location</a:t>
            </a:r>
          </a:p>
        </p:txBody>
      </p:sp>
      <p:pic>
        <p:nvPicPr>
          <p:cNvPr id="3075" name="Picture 5" descr="Map of New Brunswick"/>
          <p:cNvPicPr>
            <a:picLocks noChangeAspect="1" noChangeArrowheads="1"/>
          </p:cNvPicPr>
          <p:nvPr/>
        </p:nvPicPr>
        <p:blipFill>
          <a:blip r:embed="rId3" cstate="email">
            <a:extLst>
              <a:ext uri="{28A0092B-C50C-407E-A947-70E740481C1C}">
                <a14:useLocalDpi xmlns:a14="http://schemas.microsoft.com/office/drawing/2010/main"/>
              </a:ext>
            </a:extLst>
          </a:blip>
          <a:srcRect t="15634" b="17409"/>
          <a:stretch>
            <a:fillRect/>
          </a:stretch>
        </p:blipFill>
        <p:spPr bwMode="auto">
          <a:xfrm>
            <a:off x="1447800" y="1322388"/>
            <a:ext cx="6757988"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457200" y="6273800"/>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t>36</a:t>
            </a:r>
            <a:r>
              <a:rPr lang="en-US" altLang="en-US" sz="1400" baseline="30000"/>
              <a:t>th</a:t>
            </a:r>
            <a:r>
              <a:rPr lang="en-US" altLang="en-US" sz="1400"/>
              <a:t> Annual Meeting of ASMR  		Big Sky Resort, Montana		June 3-7, 2019</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1000" y="6370638"/>
            <a:ext cx="838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t>36</a:t>
            </a:r>
            <a:r>
              <a:rPr lang="en-US" altLang="en-US" sz="1400" baseline="30000"/>
              <a:t>th</a:t>
            </a:r>
            <a:r>
              <a:rPr lang="en-US" altLang="en-US" sz="1400"/>
              <a:t> Annual Meeting of ASMR  		Big Sky Resort, Montana		June 3-7, 2019</a:t>
            </a:r>
          </a:p>
        </p:txBody>
      </p:sp>
      <p:sp>
        <p:nvSpPr>
          <p:cNvPr id="21507" name="TextBox 11"/>
          <p:cNvSpPr txBox="1">
            <a:spLocks noChangeArrowheads="1"/>
          </p:cNvSpPr>
          <p:nvPr/>
        </p:nvSpPr>
        <p:spPr bwMode="auto">
          <a:xfrm>
            <a:off x="3062288" y="2141538"/>
            <a:ext cx="1646237" cy="401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altLang="en-US" sz="1400" b="1"/>
              <a:t>L2040N</a:t>
            </a:r>
            <a:endParaRPr lang="en-US" altLang="en-US" sz="1400" b="1"/>
          </a:p>
        </p:txBody>
      </p:sp>
      <p:grpSp>
        <p:nvGrpSpPr>
          <p:cNvPr id="21508" name="Group 33"/>
          <p:cNvGrpSpPr>
            <a:grpSpLocks/>
          </p:cNvGrpSpPr>
          <p:nvPr/>
        </p:nvGrpSpPr>
        <p:grpSpPr bwMode="auto">
          <a:xfrm>
            <a:off x="747713" y="2562225"/>
            <a:ext cx="7921625" cy="3152775"/>
            <a:chOff x="574245" y="1021080"/>
            <a:chExt cx="5313244" cy="1493520"/>
          </a:xfrm>
        </p:grpSpPr>
        <p:pic>
          <p:nvPicPr>
            <p:cNvPr id="21514" name="Picture 2" descr="C:\Users\kbutler\Qsync\ESCI3713\FireRoad2018\ERI\L2040N\Wenner+DipoleDipole(StummerWithRecips)\ERI_2040N(Apr2018)_with2014rptClrScale.PNG"/>
            <p:cNvPicPr>
              <a:picLocks noChangeAspect="1" noChangeArrowheads="1"/>
            </p:cNvPicPr>
            <p:nvPr/>
          </p:nvPicPr>
          <p:blipFill>
            <a:blip r:embed="rId3" cstate="email">
              <a:extLst>
                <a:ext uri="{28A0092B-C50C-407E-A947-70E740481C1C}">
                  <a14:useLocalDpi xmlns:a14="http://schemas.microsoft.com/office/drawing/2010/main"/>
                </a:ext>
              </a:extLst>
            </a:blip>
            <a:srcRect t="3568" b="15990"/>
            <a:stretch>
              <a:fillRect/>
            </a:stretch>
          </p:blipFill>
          <p:spPr bwMode="auto">
            <a:xfrm>
              <a:off x="574245" y="1021080"/>
              <a:ext cx="5313244" cy="149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5" name="Group 35"/>
            <p:cNvGrpSpPr>
              <a:grpSpLocks/>
            </p:cNvGrpSpPr>
            <p:nvPr/>
          </p:nvGrpSpPr>
          <p:grpSpPr bwMode="auto">
            <a:xfrm>
              <a:off x="1080177" y="1102952"/>
              <a:ext cx="4677870" cy="703061"/>
              <a:chOff x="842653" y="1440955"/>
              <a:chExt cx="8021039" cy="1205523"/>
            </a:xfrm>
          </p:grpSpPr>
          <p:cxnSp>
            <p:nvCxnSpPr>
              <p:cNvPr id="37" name="Straight Connector 36"/>
              <p:cNvCxnSpPr/>
              <p:nvPr/>
            </p:nvCxnSpPr>
            <p:spPr>
              <a:xfrm flipV="1">
                <a:off x="4333212" y="2473997"/>
                <a:ext cx="4201055" cy="11734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514763" y="1864074"/>
                <a:ext cx="74856" cy="765951"/>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2514763" y="1864074"/>
                <a:ext cx="74856" cy="294001"/>
              </a:xfrm>
              <a:prstGeom prst="rect">
                <a:avLst/>
              </a:prstGeom>
              <a:pattFill prst="smConfetti">
                <a:fgClr>
                  <a:schemeClr val="tx1">
                    <a:lumMod val="65000"/>
                    <a:lumOff val="3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4815210" y="1843442"/>
                <a:ext cx="74856" cy="80334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4815210" y="1822811"/>
                <a:ext cx="74856" cy="768530"/>
              </a:xfrm>
              <a:prstGeom prst="rect">
                <a:avLst/>
              </a:prstGeom>
              <a:pattFill prst="smConfetti">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2" name="Straight Connector 41"/>
              <p:cNvCxnSpPr/>
              <p:nvPr/>
            </p:nvCxnSpPr>
            <p:spPr>
              <a:xfrm>
                <a:off x="4037440" y="2158075"/>
                <a:ext cx="304901" cy="4293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42375" y="2114233"/>
                <a:ext cx="3200543" cy="3739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4163417" y="1977548"/>
                <a:ext cx="4699485" cy="87685"/>
              </a:xfrm>
              <a:custGeom>
                <a:avLst/>
                <a:gdLst>
                  <a:gd name="connsiteX0" fmla="*/ 0 w 4514850"/>
                  <a:gd name="connsiteY0" fmla="*/ 76342 h 76342"/>
                  <a:gd name="connsiteX1" fmla="*/ 1905000 w 4514850"/>
                  <a:gd name="connsiteY1" fmla="*/ 142 h 76342"/>
                  <a:gd name="connsiteX2" fmla="*/ 2276475 w 4514850"/>
                  <a:gd name="connsiteY2" fmla="*/ 57292 h 76342"/>
                  <a:gd name="connsiteX3" fmla="*/ 3009900 w 4514850"/>
                  <a:gd name="connsiteY3" fmla="*/ 57292 h 76342"/>
                  <a:gd name="connsiteX4" fmla="*/ 4514850 w 4514850"/>
                  <a:gd name="connsiteY4" fmla="*/ 142 h 76342"/>
                  <a:gd name="connsiteX0" fmla="*/ 0 w 4514850"/>
                  <a:gd name="connsiteY0" fmla="*/ 76342 h 76342"/>
                  <a:gd name="connsiteX1" fmla="*/ 1905000 w 4514850"/>
                  <a:gd name="connsiteY1" fmla="*/ 142 h 76342"/>
                  <a:gd name="connsiteX2" fmla="*/ 2243817 w 4514850"/>
                  <a:gd name="connsiteY2" fmla="*/ 57292 h 76342"/>
                  <a:gd name="connsiteX3" fmla="*/ 3009900 w 4514850"/>
                  <a:gd name="connsiteY3" fmla="*/ 57292 h 76342"/>
                  <a:gd name="connsiteX4" fmla="*/ 4514850 w 4514850"/>
                  <a:gd name="connsiteY4" fmla="*/ 142 h 76342"/>
                  <a:gd name="connsiteX0" fmla="*/ 0 w 4514850"/>
                  <a:gd name="connsiteY0" fmla="*/ 76553 h 78552"/>
                  <a:gd name="connsiteX1" fmla="*/ 1905000 w 4514850"/>
                  <a:gd name="connsiteY1" fmla="*/ 353 h 78552"/>
                  <a:gd name="connsiteX2" fmla="*/ 2243817 w 4514850"/>
                  <a:gd name="connsiteY2" fmla="*/ 57503 h 78552"/>
                  <a:gd name="connsiteX3" fmla="*/ 3009900 w 4514850"/>
                  <a:gd name="connsiteY3" fmla="*/ 57503 h 78552"/>
                  <a:gd name="connsiteX4" fmla="*/ 4514850 w 4514850"/>
                  <a:gd name="connsiteY4" fmla="*/ 353 h 78552"/>
                  <a:gd name="connsiteX0" fmla="*/ 0 w 4514850"/>
                  <a:gd name="connsiteY0" fmla="*/ 76200 h 76200"/>
                  <a:gd name="connsiteX1" fmla="*/ 1758043 w 4514850"/>
                  <a:gd name="connsiteY1" fmla="*/ 10886 h 76200"/>
                  <a:gd name="connsiteX2" fmla="*/ 2243817 w 4514850"/>
                  <a:gd name="connsiteY2" fmla="*/ 57150 h 76200"/>
                  <a:gd name="connsiteX3" fmla="*/ 3009900 w 4514850"/>
                  <a:gd name="connsiteY3" fmla="*/ 57150 h 76200"/>
                  <a:gd name="connsiteX4" fmla="*/ 4514850 w 4514850"/>
                  <a:gd name="connsiteY4" fmla="*/ 0 h 76200"/>
                  <a:gd name="connsiteX0" fmla="*/ 0 w 4514850"/>
                  <a:gd name="connsiteY0" fmla="*/ 76200 h 76200"/>
                  <a:gd name="connsiteX1" fmla="*/ 1758043 w 4514850"/>
                  <a:gd name="connsiteY1" fmla="*/ 38100 h 76200"/>
                  <a:gd name="connsiteX2" fmla="*/ 2243817 w 4514850"/>
                  <a:gd name="connsiteY2" fmla="*/ 57150 h 76200"/>
                  <a:gd name="connsiteX3" fmla="*/ 3009900 w 4514850"/>
                  <a:gd name="connsiteY3" fmla="*/ 57150 h 76200"/>
                  <a:gd name="connsiteX4" fmla="*/ 4514850 w 4514850"/>
                  <a:gd name="connsiteY4" fmla="*/ 0 h 76200"/>
                  <a:gd name="connsiteX0" fmla="*/ 0 w 4514850"/>
                  <a:gd name="connsiteY0" fmla="*/ 76342 h 76342"/>
                  <a:gd name="connsiteX1" fmla="*/ 1768929 w 4514850"/>
                  <a:gd name="connsiteY1" fmla="*/ 142 h 76342"/>
                  <a:gd name="connsiteX2" fmla="*/ 2243817 w 4514850"/>
                  <a:gd name="connsiteY2" fmla="*/ 57292 h 76342"/>
                  <a:gd name="connsiteX3" fmla="*/ 3009900 w 4514850"/>
                  <a:gd name="connsiteY3" fmla="*/ 57292 h 76342"/>
                  <a:gd name="connsiteX4" fmla="*/ 4514850 w 4514850"/>
                  <a:gd name="connsiteY4" fmla="*/ 142 h 76342"/>
                  <a:gd name="connsiteX0" fmla="*/ 0 w 4514850"/>
                  <a:gd name="connsiteY0" fmla="*/ 76342 h 76342"/>
                  <a:gd name="connsiteX1" fmla="*/ 1768929 w 4514850"/>
                  <a:gd name="connsiteY1" fmla="*/ 142 h 76342"/>
                  <a:gd name="connsiteX2" fmla="*/ 2330902 w 4514850"/>
                  <a:gd name="connsiteY2" fmla="*/ 57292 h 76342"/>
                  <a:gd name="connsiteX3" fmla="*/ 3009900 w 4514850"/>
                  <a:gd name="connsiteY3" fmla="*/ 57292 h 76342"/>
                  <a:gd name="connsiteX4" fmla="*/ 4514850 w 4514850"/>
                  <a:gd name="connsiteY4" fmla="*/ 142 h 76342"/>
                  <a:gd name="connsiteX0" fmla="*/ 0 w 4640036"/>
                  <a:gd name="connsiteY0" fmla="*/ 76342 h 76342"/>
                  <a:gd name="connsiteX1" fmla="*/ 1768929 w 4640036"/>
                  <a:gd name="connsiteY1" fmla="*/ 142 h 76342"/>
                  <a:gd name="connsiteX2" fmla="*/ 2330902 w 4640036"/>
                  <a:gd name="connsiteY2" fmla="*/ 57292 h 76342"/>
                  <a:gd name="connsiteX3" fmla="*/ 3009900 w 4640036"/>
                  <a:gd name="connsiteY3" fmla="*/ 57292 h 76342"/>
                  <a:gd name="connsiteX4" fmla="*/ 4640036 w 4640036"/>
                  <a:gd name="connsiteY4" fmla="*/ 142 h 76342"/>
                  <a:gd name="connsiteX0" fmla="*/ 0 w 4672693"/>
                  <a:gd name="connsiteY0" fmla="*/ 76342 h 76342"/>
                  <a:gd name="connsiteX1" fmla="*/ 1768929 w 4672693"/>
                  <a:gd name="connsiteY1" fmla="*/ 142 h 76342"/>
                  <a:gd name="connsiteX2" fmla="*/ 2330902 w 4672693"/>
                  <a:gd name="connsiteY2" fmla="*/ 57292 h 76342"/>
                  <a:gd name="connsiteX3" fmla="*/ 3009900 w 4672693"/>
                  <a:gd name="connsiteY3" fmla="*/ 57292 h 76342"/>
                  <a:gd name="connsiteX4" fmla="*/ 4672693 w 4672693"/>
                  <a:gd name="connsiteY4" fmla="*/ 5585 h 76342"/>
                  <a:gd name="connsiteX0" fmla="*/ 0 w 4678136"/>
                  <a:gd name="connsiteY0" fmla="*/ 98557 h 98557"/>
                  <a:gd name="connsiteX1" fmla="*/ 1774372 w 4678136"/>
                  <a:gd name="connsiteY1" fmla="*/ 586 h 98557"/>
                  <a:gd name="connsiteX2" fmla="*/ 2336345 w 4678136"/>
                  <a:gd name="connsiteY2" fmla="*/ 57736 h 98557"/>
                  <a:gd name="connsiteX3" fmla="*/ 3015343 w 4678136"/>
                  <a:gd name="connsiteY3" fmla="*/ 57736 h 98557"/>
                  <a:gd name="connsiteX4" fmla="*/ 4678136 w 4678136"/>
                  <a:gd name="connsiteY4" fmla="*/ 6029 h 98557"/>
                  <a:gd name="connsiteX0" fmla="*/ 0 w 4699907"/>
                  <a:gd name="connsiteY0" fmla="*/ 87418 h 87418"/>
                  <a:gd name="connsiteX1" fmla="*/ 1796143 w 4699907"/>
                  <a:gd name="connsiteY1" fmla="*/ 333 h 87418"/>
                  <a:gd name="connsiteX2" fmla="*/ 2358116 w 4699907"/>
                  <a:gd name="connsiteY2" fmla="*/ 57483 h 87418"/>
                  <a:gd name="connsiteX3" fmla="*/ 3037114 w 4699907"/>
                  <a:gd name="connsiteY3" fmla="*/ 57483 h 87418"/>
                  <a:gd name="connsiteX4" fmla="*/ 4699907 w 4699907"/>
                  <a:gd name="connsiteY4" fmla="*/ 5776 h 8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907" h="87418">
                    <a:moveTo>
                      <a:pt x="0" y="87418"/>
                    </a:moveTo>
                    <a:cubicBezTo>
                      <a:pt x="591457" y="54761"/>
                      <a:pt x="1403124" y="5322"/>
                      <a:pt x="1796143" y="333"/>
                    </a:cubicBezTo>
                    <a:cubicBezTo>
                      <a:pt x="2189162" y="-4656"/>
                      <a:pt x="2151288" y="47958"/>
                      <a:pt x="2358116" y="57483"/>
                    </a:cubicBezTo>
                    <a:cubicBezTo>
                      <a:pt x="2564944" y="67008"/>
                      <a:pt x="2646816" y="66101"/>
                      <a:pt x="3037114" y="57483"/>
                    </a:cubicBezTo>
                    <a:lnTo>
                      <a:pt x="4699907" y="5776"/>
                    </a:lnTo>
                  </a:path>
                </a:pathLst>
              </a:custGeom>
              <a:noFill/>
              <a:ln>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Title 1"/>
              <p:cNvSpPr txBox="1">
                <a:spLocks/>
              </p:cNvSpPr>
              <p:nvPr/>
            </p:nvSpPr>
            <p:spPr>
              <a:xfrm>
                <a:off x="4457363" y="1441125"/>
                <a:ext cx="810634" cy="385554"/>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CA" sz="1600" dirty="0"/>
                  <a:t>MW17</a:t>
                </a:r>
                <a:endParaRPr lang="en-US" sz="1600" dirty="0"/>
              </a:p>
            </p:txBody>
          </p:sp>
          <p:sp>
            <p:nvSpPr>
              <p:cNvPr id="46" name="Title 1"/>
              <p:cNvSpPr txBox="1">
                <a:spLocks/>
              </p:cNvSpPr>
              <p:nvPr/>
            </p:nvSpPr>
            <p:spPr>
              <a:xfrm>
                <a:off x="2209863" y="1491414"/>
                <a:ext cx="761338" cy="385555"/>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CA" sz="1600" dirty="0"/>
                  <a:t>MW16</a:t>
                </a:r>
                <a:endParaRPr lang="en-US" sz="1600" dirty="0"/>
              </a:p>
            </p:txBody>
          </p:sp>
        </p:grpSp>
      </p:grpSp>
      <p:sp>
        <p:nvSpPr>
          <p:cNvPr id="18435" name="Title 1"/>
          <p:cNvSpPr>
            <a:spLocks noGrp="1"/>
          </p:cNvSpPr>
          <p:nvPr>
            <p:ph type="title"/>
          </p:nvPr>
        </p:nvSpPr>
        <p:spPr>
          <a:xfrm>
            <a:off x="152400" y="457200"/>
            <a:ext cx="8743950" cy="685800"/>
          </a:xfrm>
        </p:spPr>
        <p:txBody>
          <a:bodyPr>
            <a:normAutofit fontScale="90000"/>
          </a:bodyPr>
          <a:lstStyle/>
          <a:p>
            <a:pPr algn="ctr">
              <a:defRPr/>
            </a:pPr>
            <a:r>
              <a:rPr lang="en-US" altLang="en-US" sz="3600" dirty="0"/>
              <a:t>Initial and Residual Acidity </a:t>
            </a:r>
            <a:br>
              <a:rPr lang="en-US" altLang="en-US" sz="3600" dirty="0"/>
            </a:br>
            <a:r>
              <a:rPr lang="en-US" altLang="en-US" sz="3200" dirty="0"/>
              <a:t>in Mine Water Well, in waste rock     Well 17 D  </a:t>
            </a:r>
            <a:endParaRPr lang="en-US" altLang="en-US" sz="3200" baseline="30000" dirty="0"/>
          </a:p>
        </p:txBody>
      </p:sp>
      <p:sp>
        <p:nvSpPr>
          <p:cNvPr id="21510" name="TextBox 1"/>
          <p:cNvSpPr txBox="1">
            <a:spLocks noChangeArrowheads="1"/>
          </p:cNvSpPr>
          <p:nvPr/>
        </p:nvSpPr>
        <p:spPr bwMode="auto">
          <a:xfrm>
            <a:off x="823913" y="1447800"/>
            <a:ext cx="756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2"/>
              </a:buClr>
              <a:buSzPct val="75000"/>
              <a:buFont typeface="Monotype Sorts"/>
              <a:buChar char="n"/>
              <a:defRPr sz="3200">
                <a:solidFill>
                  <a:schemeClr val="tx1"/>
                </a:solidFill>
                <a:latin typeface="Times New Roman" pitchFamily="18" charset="0"/>
              </a:defRPr>
            </a:lvl1pPr>
            <a:lvl2pPr marL="741363" indent="-285750" eaLnBrk="0" hangingPunct="0">
              <a:spcBef>
                <a:spcPct val="20000"/>
              </a:spcBef>
              <a:buClr>
                <a:schemeClr val="folHlink"/>
              </a:buClr>
              <a:buSzPct val="75000"/>
              <a:buFont typeface="Monotype Sorts"/>
              <a:buChar char="u"/>
              <a:defRPr sz="2800">
                <a:solidFill>
                  <a:schemeClr val="tx1"/>
                </a:solidFill>
                <a:latin typeface="Times New Roman" pitchFamily="18" charset="0"/>
              </a:defRPr>
            </a:lvl2pPr>
            <a:lvl3pPr marL="1141413" indent="-228600" eaLnBrk="0" hangingPunct="0">
              <a:spcBef>
                <a:spcPct val="20000"/>
              </a:spcBef>
              <a:buClr>
                <a:schemeClr val="tx2"/>
              </a:buClr>
              <a:buSzPct val="65000"/>
              <a:buFont typeface="Monotype Sorts"/>
              <a:buChar char="F"/>
              <a:defRPr sz="2400">
                <a:solidFill>
                  <a:schemeClr val="tx1"/>
                </a:solidFill>
                <a:latin typeface="Times New Roman" pitchFamily="18" charset="0"/>
              </a:defRPr>
            </a:lvl3pPr>
            <a:lvl4pPr marL="1598613" indent="-228600" eaLnBrk="0" hangingPunct="0">
              <a:spcBef>
                <a:spcPct val="20000"/>
              </a:spcBef>
              <a:buClr>
                <a:schemeClr val="tx1"/>
              </a:buClr>
              <a:buSzPct val="100000"/>
              <a:buChar char="•"/>
              <a:defRPr sz="2000">
                <a:solidFill>
                  <a:schemeClr val="tx1"/>
                </a:solidFill>
                <a:latin typeface="Times New Roman" pitchFamily="18" charset="0"/>
              </a:defRPr>
            </a:lvl4pPr>
            <a:lvl5pPr marL="2055813" indent="-228600" eaLnBrk="0" hangingPunct="0">
              <a:spcBef>
                <a:spcPct val="20000"/>
              </a:spcBef>
              <a:buClr>
                <a:schemeClr val="tx1"/>
              </a:buClr>
              <a:buSzPct val="100000"/>
              <a:buChar char="–"/>
              <a:defRPr sz="2000">
                <a:solidFill>
                  <a:schemeClr val="tx1"/>
                </a:solidFill>
                <a:latin typeface="Times New Roman" pitchFamily="18" charset="0"/>
              </a:defRPr>
            </a:lvl5pPr>
            <a:lvl6pPr marL="25130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02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74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46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eaLnBrk="1" hangingPunct="1">
              <a:spcBef>
                <a:spcPct val="0"/>
              </a:spcBef>
              <a:buClrTx/>
              <a:buSzTx/>
              <a:buFont typeface="Arial" pitchFamily="34" charset="0"/>
              <a:buChar char="•"/>
            </a:pPr>
            <a:r>
              <a:rPr lang="en-US" altLang="en-US" sz="2400"/>
              <a:t>Wells are down gradient of sludge depositional areas</a:t>
            </a:r>
          </a:p>
        </p:txBody>
      </p:sp>
      <p:graphicFrame>
        <p:nvGraphicFramePr>
          <p:cNvPr id="10" name="Chart 9"/>
          <p:cNvGraphicFramePr>
            <a:graphicFrameLocks/>
          </p:cNvGraphicFramePr>
          <p:nvPr>
            <p:extLst>
              <p:ext uri="{D42A27DB-BD31-4B8C-83A1-F6EECF244321}">
                <p14:modId xmlns:p14="http://schemas.microsoft.com/office/powerpoint/2010/main" val="4292881075"/>
              </p:ext>
            </p:extLst>
          </p:nvPr>
        </p:nvGraphicFramePr>
        <p:xfrm>
          <a:off x="609600" y="2141572"/>
          <a:ext cx="8059044" cy="4640227"/>
        </p:xfrm>
        <a:graphic>
          <a:graphicData uri="http://schemas.openxmlformats.org/drawingml/2006/chart">
            <c:chart xmlns:c="http://schemas.openxmlformats.org/drawingml/2006/chart" xmlns:r="http://schemas.openxmlformats.org/officeDocument/2006/relationships" r:id="rId4"/>
          </a:graphicData>
        </a:graphic>
      </p:graphicFrame>
      <p:sp>
        <p:nvSpPr>
          <p:cNvPr id="21512" name="TextBox 1"/>
          <p:cNvSpPr txBox="1">
            <a:spLocks noChangeArrowheads="1"/>
          </p:cNvSpPr>
          <p:nvPr/>
        </p:nvSpPr>
        <p:spPr bwMode="auto">
          <a:xfrm>
            <a:off x="5105400" y="1752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graphicFrame>
        <p:nvGraphicFramePr>
          <p:cNvPr id="28" name="Chart 27"/>
          <p:cNvGraphicFramePr>
            <a:graphicFrameLocks/>
          </p:cNvGraphicFramePr>
          <p:nvPr>
            <p:extLst>
              <p:ext uri="{D42A27DB-BD31-4B8C-83A1-F6EECF244321}">
                <p14:modId xmlns:p14="http://schemas.microsoft.com/office/powerpoint/2010/main" val="2717827485"/>
              </p:ext>
            </p:extLst>
          </p:nvPr>
        </p:nvGraphicFramePr>
        <p:xfrm>
          <a:off x="608208" y="2122488"/>
          <a:ext cx="7927583" cy="469068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228600"/>
            <a:ext cx="7715250" cy="1143000"/>
          </a:xfrm>
        </p:spPr>
        <p:txBody>
          <a:bodyPr/>
          <a:lstStyle/>
          <a:p>
            <a:pPr algn="ctr" defTabSz="912813"/>
            <a:r>
              <a:rPr lang="en-US" altLang="en-US"/>
              <a:t>Discussion- What is being done to reduce AMD</a:t>
            </a:r>
          </a:p>
        </p:txBody>
      </p:sp>
      <p:sp>
        <p:nvSpPr>
          <p:cNvPr id="2" name="Rectangle 3"/>
          <p:cNvSpPr>
            <a:spLocks noGrp="1" noChangeArrowheads="1"/>
          </p:cNvSpPr>
          <p:nvPr>
            <p:ph type="body" idx="1"/>
          </p:nvPr>
        </p:nvSpPr>
        <p:spPr>
          <a:xfrm>
            <a:off x="274638" y="1371600"/>
            <a:ext cx="8582025" cy="838200"/>
          </a:xfrm>
        </p:spPr>
        <p:txBody>
          <a:bodyPr/>
          <a:lstStyle/>
          <a:p>
            <a:pPr marL="457200" indent="-457200">
              <a:buFont typeface="Wingdings" pitchFamily="2" charset="2"/>
              <a:buChar char="§"/>
              <a:defRPr/>
            </a:pPr>
            <a:r>
              <a:rPr lang="en-US" dirty="0">
                <a:solidFill>
                  <a:schemeClr val="tx2">
                    <a:lumMod val="40000"/>
                    <a:lumOff val="60000"/>
                  </a:schemeClr>
                </a:solidFill>
              </a:rPr>
              <a:t>Ongoing-	</a:t>
            </a:r>
            <a:r>
              <a:rPr lang="en-US" sz="2800" dirty="0">
                <a:solidFill>
                  <a:schemeClr val="tx2">
                    <a:lumMod val="40000"/>
                    <a:lumOff val="60000"/>
                  </a:schemeClr>
                </a:solidFill>
              </a:rPr>
              <a:t>In-situ neutralization is naturally 				occurring in waste rock</a:t>
            </a:r>
          </a:p>
        </p:txBody>
      </p:sp>
      <p:sp>
        <p:nvSpPr>
          <p:cNvPr id="22532" name="TextBox 2"/>
          <p:cNvSpPr txBox="1">
            <a:spLocks noChangeArrowheads="1"/>
          </p:cNvSpPr>
          <p:nvPr/>
        </p:nvSpPr>
        <p:spPr bwMode="auto">
          <a:xfrm>
            <a:off x="533400" y="63246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t>36</a:t>
            </a:r>
            <a:r>
              <a:rPr lang="en-US" altLang="en-US" sz="1400" baseline="30000"/>
              <a:t>th</a:t>
            </a:r>
            <a:r>
              <a:rPr lang="en-US" altLang="en-US" sz="1400"/>
              <a:t> Annual Meeting of ASMR  		Big Sky Resort, Montana		June 3-7, 2019</a:t>
            </a:r>
          </a:p>
        </p:txBody>
      </p:sp>
      <p:sp>
        <p:nvSpPr>
          <p:cNvPr id="4" name="TextBox 3"/>
          <p:cNvSpPr txBox="1"/>
          <p:nvPr/>
        </p:nvSpPr>
        <p:spPr>
          <a:xfrm>
            <a:off x="274638" y="2273300"/>
            <a:ext cx="8077200" cy="2492990"/>
          </a:xfrm>
          <a:prstGeom prst="rect">
            <a:avLst/>
          </a:prstGeom>
          <a:noFill/>
        </p:spPr>
        <p:txBody>
          <a:bodyPr>
            <a:spAutoFit/>
          </a:bodyPr>
          <a:lstStyle/>
          <a:p>
            <a:pPr marL="342900" indent="-342900">
              <a:buFont typeface="Wingdings" panose="05000000000000000000" pitchFamily="2" charset="2"/>
              <a:buChar char="§"/>
              <a:defRPr/>
            </a:pPr>
            <a:r>
              <a:rPr lang="en-US" sz="3200" dirty="0">
                <a:solidFill>
                  <a:schemeClr val="tx2">
                    <a:lumMod val="40000"/>
                    <a:lumOff val="60000"/>
                  </a:schemeClr>
                </a:solidFill>
                <a:effectLst>
                  <a:outerShdw blurRad="38100" dist="38100" dir="2700000" algn="tl">
                    <a:srgbClr val="000000">
                      <a:alpha val="43137"/>
                    </a:srgbClr>
                  </a:outerShdw>
                </a:effectLst>
              </a:rPr>
              <a:t>Occasional- 	</a:t>
            </a:r>
            <a:r>
              <a:rPr lang="en-US" sz="2800" dirty="0">
                <a:solidFill>
                  <a:schemeClr val="tx2">
                    <a:lumMod val="40000"/>
                    <a:lumOff val="60000"/>
                  </a:schemeClr>
                </a:solidFill>
                <a:effectLst>
                  <a:outerShdw blurRad="38100" dist="38100" dir="2700000" algn="tl">
                    <a:srgbClr val="000000">
                      <a:alpha val="43137"/>
                    </a:srgbClr>
                  </a:outerShdw>
                </a:effectLst>
              </a:rPr>
              <a:t>Dredging of sludge has additional 			benefits:</a:t>
            </a:r>
          </a:p>
          <a:p>
            <a:pPr marL="3086100" lvl="6" indent="-342900">
              <a:buFont typeface="Arial" panose="020B0604020202020204" pitchFamily="34" charset="0"/>
              <a:buChar char="•"/>
              <a:defRPr/>
            </a:pPr>
            <a:r>
              <a:rPr lang="en-US" dirty="0">
                <a:solidFill>
                  <a:schemeClr val="tx2">
                    <a:lumMod val="40000"/>
                    <a:lumOff val="60000"/>
                  </a:schemeClr>
                </a:solidFill>
              </a:rPr>
              <a:t>pH 7.5 water used to carry the sludge. </a:t>
            </a:r>
          </a:p>
          <a:p>
            <a:pPr marL="3086100" lvl="6" indent="-342900">
              <a:buFont typeface="Arial" panose="020B0604020202020204" pitchFamily="34" charset="0"/>
              <a:buChar char="•"/>
              <a:defRPr/>
            </a:pPr>
            <a:r>
              <a:rPr lang="en-US" dirty="0">
                <a:solidFill>
                  <a:schemeClr val="tx2">
                    <a:lumMod val="40000"/>
                    <a:lumOff val="60000"/>
                  </a:schemeClr>
                </a:solidFill>
              </a:rPr>
              <a:t>Sludge reducing rate of acid generation in vadose zone?</a:t>
            </a:r>
          </a:p>
          <a:p>
            <a:pPr marL="1712913" lvl="3" indent="-342900">
              <a:buFont typeface="Arial" panose="020B0604020202020204" pitchFamily="34" charset="0"/>
              <a:buChar char="•"/>
              <a:defRPr/>
            </a:pPr>
            <a:endParaRPr lang="en-US" dirty="0">
              <a:solidFill>
                <a:schemeClr val="tx2">
                  <a:lumMod val="40000"/>
                  <a:lumOff val="60000"/>
                </a:schemeClr>
              </a:solidFill>
            </a:endParaRPr>
          </a:p>
        </p:txBody>
      </p:sp>
      <p:sp>
        <p:nvSpPr>
          <p:cNvPr id="3" name="TextBox 2"/>
          <p:cNvSpPr txBox="1"/>
          <p:nvPr/>
        </p:nvSpPr>
        <p:spPr>
          <a:xfrm>
            <a:off x="685800" y="4267200"/>
            <a:ext cx="7848600" cy="2185214"/>
          </a:xfrm>
          <a:prstGeom prst="rect">
            <a:avLst/>
          </a:prstGeom>
          <a:noFill/>
        </p:spPr>
        <p:txBody>
          <a:bodyPr>
            <a:spAutoFit/>
          </a:bodyPr>
          <a:lstStyle/>
          <a:p>
            <a:pPr>
              <a:defRPr/>
            </a:pPr>
            <a:r>
              <a:rPr lang="en-US" sz="3200" dirty="0">
                <a:solidFill>
                  <a:schemeClr val="tx2">
                    <a:lumMod val="40000"/>
                    <a:lumOff val="60000"/>
                  </a:schemeClr>
                </a:solidFill>
                <a:effectLst>
                  <a:outerShdw blurRad="38100" dist="38100" dir="2700000" algn="tl">
                    <a:srgbClr val="000000">
                      <a:alpha val="43137"/>
                    </a:srgbClr>
                  </a:outerShdw>
                </a:effectLst>
              </a:rPr>
              <a:t>What could be done- </a:t>
            </a:r>
            <a:r>
              <a:rPr lang="en-US" dirty="0">
                <a:solidFill>
                  <a:schemeClr val="tx2">
                    <a:lumMod val="40000"/>
                    <a:lumOff val="60000"/>
                  </a:schemeClr>
                </a:solidFill>
              </a:rPr>
              <a:t>	</a:t>
            </a:r>
            <a:r>
              <a:rPr lang="en-US" sz="2800" dirty="0">
                <a:solidFill>
                  <a:schemeClr val="tx2">
                    <a:lumMod val="40000"/>
                    <a:lumOff val="60000"/>
                  </a:schemeClr>
                </a:solidFill>
              </a:rPr>
              <a:t>Recirculating treated water 				back onto waste rock </a:t>
            </a:r>
          </a:p>
          <a:p>
            <a:pPr marL="2628900" lvl="5" indent="-342900">
              <a:buFont typeface="Arial" panose="020B0604020202020204" pitchFamily="34" charset="0"/>
              <a:buChar char="•"/>
              <a:defRPr/>
            </a:pPr>
            <a:r>
              <a:rPr lang="en-CA" dirty="0">
                <a:solidFill>
                  <a:schemeClr val="tx2">
                    <a:lumMod val="40000"/>
                    <a:lumOff val="60000"/>
                  </a:schemeClr>
                </a:solidFill>
              </a:rPr>
              <a:t>Low flow periods- summer</a:t>
            </a:r>
          </a:p>
          <a:p>
            <a:pPr marL="2628900" lvl="5" indent="-342900">
              <a:buFont typeface="Arial" panose="020B0604020202020204" pitchFamily="34" charset="0"/>
              <a:buChar char="•"/>
              <a:defRPr/>
            </a:pPr>
            <a:r>
              <a:rPr lang="en-CA" dirty="0">
                <a:solidFill>
                  <a:schemeClr val="tx2">
                    <a:lumMod val="40000"/>
                    <a:lumOff val="60000"/>
                  </a:schemeClr>
                </a:solidFill>
              </a:rPr>
              <a:t>winter but more complicated</a:t>
            </a:r>
          </a:p>
          <a:p>
            <a:pPr>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28600"/>
            <a:ext cx="8477250" cy="1143000"/>
          </a:xfrm>
        </p:spPr>
        <p:txBody>
          <a:bodyPr/>
          <a:lstStyle/>
          <a:p>
            <a:pPr algn="ctr" defTabSz="912813"/>
            <a:r>
              <a:rPr lang="en-US" altLang="en-US"/>
              <a:t>Discussion- Results require Action</a:t>
            </a:r>
          </a:p>
        </p:txBody>
      </p:sp>
      <p:sp>
        <p:nvSpPr>
          <p:cNvPr id="2" name="Rectangle 3"/>
          <p:cNvSpPr>
            <a:spLocks noGrp="1" noChangeArrowheads="1"/>
          </p:cNvSpPr>
          <p:nvPr>
            <p:ph type="body" idx="1"/>
          </p:nvPr>
        </p:nvSpPr>
        <p:spPr>
          <a:xfrm>
            <a:off x="257175" y="1143000"/>
            <a:ext cx="8582025" cy="1600200"/>
          </a:xfrm>
        </p:spPr>
        <p:txBody>
          <a:bodyPr/>
          <a:lstStyle/>
          <a:p>
            <a:pPr marL="457200" indent="-457200">
              <a:buFont typeface="Wingdings" pitchFamily="2" charset="2"/>
              <a:buChar char="§"/>
              <a:defRPr/>
            </a:pPr>
            <a:r>
              <a:rPr lang="en-US" dirty="0">
                <a:solidFill>
                  <a:schemeClr val="tx2">
                    <a:lumMod val="40000"/>
                    <a:lumOff val="60000"/>
                  </a:schemeClr>
                </a:solidFill>
              </a:rPr>
              <a:t>Dredging or recirculating not happening often enough to make a huge impact on the high conductivity areas</a:t>
            </a:r>
          </a:p>
          <a:p>
            <a:pPr marL="457200" indent="-457200">
              <a:buFont typeface="Wingdings" pitchFamily="2" charset="2"/>
              <a:buChar char="§"/>
              <a:defRPr/>
            </a:pPr>
            <a:r>
              <a:rPr lang="en-US" dirty="0">
                <a:solidFill>
                  <a:schemeClr val="tx2">
                    <a:lumMod val="40000"/>
                    <a:lumOff val="60000"/>
                  </a:schemeClr>
                </a:solidFill>
              </a:rPr>
              <a:t>But would treating just those high conductive areas drive the site to closure more quickly.</a:t>
            </a:r>
          </a:p>
          <a:p>
            <a:pPr marL="457200" indent="-457200">
              <a:buFont typeface="Wingdings" pitchFamily="2" charset="2"/>
              <a:buChar char="§"/>
              <a:defRPr/>
            </a:pPr>
            <a:r>
              <a:rPr lang="en-US" dirty="0">
                <a:solidFill>
                  <a:schemeClr val="tx2">
                    <a:lumMod val="40000"/>
                    <a:lumOff val="60000"/>
                  </a:schemeClr>
                </a:solidFill>
              </a:rPr>
              <a:t>Projects are not met with much enthusiasm </a:t>
            </a:r>
          </a:p>
          <a:p>
            <a:pPr marL="857250" lvl="1" indent="-457200">
              <a:buFont typeface="Wingdings" pitchFamily="2" charset="2"/>
              <a:buChar char="§"/>
              <a:defRPr/>
            </a:pPr>
            <a:r>
              <a:rPr lang="en-US" dirty="0">
                <a:solidFill>
                  <a:schemeClr val="tx2">
                    <a:lumMod val="40000"/>
                    <a:lumOff val="60000"/>
                  </a:schemeClr>
                </a:solidFill>
              </a:rPr>
              <a:t>due to cost (dredging)</a:t>
            </a:r>
          </a:p>
          <a:p>
            <a:pPr marL="857250" lvl="1" indent="-457200">
              <a:buFont typeface="Wingdings" pitchFamily="2" charset="2"/>
              <a:buChar char="§"/>
              <a:defRPr/>
            </a:pPr>
            <a:r>
              <a:rPr lang="en-CA" dirty="0">
                <a:solidFill>
                  <a:schemeClr val="tx2">
                    <a:lumMod val="40000"/>
                    <a:lumOff val="60000"/>
                  </a:schemeClr>
                </a:solidFill>
              </a:rPr>
              <a:t>Recirculating can only be done seasonally </a:t>
            </a:r>
          </a:p>
          <a:p>
            <a:pPr marL="857250" lvl="1" indent="-457200">
              <a:buFont typeface="Wingdings" pitchFamily="2" charset="2"/>
              <a:buChar char="§"/>
              <a:defRPr/>
            </a:pPr>
            <a:r>
              <a:rPr lang="en-US" dirty="0">
                <a:solidFill>
                  <a:schemeClr val="tx2">
                    <a:lumMod val="40000"/>
                    <a:lumOff val="60000"/>
                  </a:schemeClr>
                </a:solidFill>
              </a:rPr>
              <a:t>Pipeline ($) and flow monitoring required</a:t>
            </a:r>
          </a:p>
        </p:txBody>
      </p:sp>
      <p:sp>
        <p:nvSpPr>
          <p:cNvPr id="23556" name="TextBox 2"/>
          <p:cNvSpPr txBox="1">
            <a:spLocks noChangeArrowheads="1"/>
          </p:cNvSpPr>
          <p:nvPr/>
        </p:nvSpPr>
        <p:spPr bwMode="auto">
          <a:xfrm>
            <a:off x="533400" y="63246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t>36</a:t>
            </a:r>
            <a:r>
              <a:rPr lang="en-US" altLang="en-US" sz="1400" baseline="30000"/>
              <a:t>th</a:t>
            </a:r>
            <a:r>
              <a:rPr lang="en-US" altLang="en-US" sz="1400"/>
              <a:t> Annual Meeting of ASMR  		Big Sky Resort, Montana		June 3-7, 2019</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28600"/>
            <a:ext cx="8477250" cy="1143000"/>
          </a:xfrm>
        </p:spPr>
        <p:txBody>
          <a:bodyPr/>
          <a:lstStyle/>
          <a:p>
            <a:pPr algn="ctr" defTabSz="912813"/>
            <a:r>
              <a:rPr lang="en-US" altLang="en-US"/>
              <a:t>Discussion- Results require Action</a:t>
            </a:r>
          </a:p>
        </p:txBody>
      </p:sp>
      <p:sp>
        <p:nvSpPr>
          <p:cNvPr id="2" name="Rectangle 3"/>
          <p:cNvSpPr>
            <a:spLocks noGrp="1" noChangeArrowheads="1"/>
          </p:cNvSpPr>
          <p:nvPr>
            <p:ph type="body" idx="1"/>
          </p:nvPr>
        </p:nvSpPr>
        <p:spPr>
          <a:xfrm>
            <a:off x="257175" y="1143000"/>
            <a:ext cx="8582025" cy="1600200"/>
          </a:xfrm>
        </p:spPr>
        <p:txBody>
          <a:bodyPr/>
          <a:lstStyle/>
          <a:p>
            <a:pPr marL="457200" indent="-457200">
              <a:buFont typeface="Wingdings" pitchFamily="2" charset="2"/>
              <a:buChar char="§"/>
              <a:defRPr/>
            </a:pPr>
            <a:r>
              <a:rPr lang="en-US" dirty="0">
                <a:solidFill>
                  <a:schemeClr val="tx2">
                    <a:lumMod val="40000"/>
                    <a:lumOff val="60000"/>
                  </a:schemeClr>
                </a:solidFill>
              </a:rPr>
              <a:t>UNB Senior Engineering Design Project (2018) determined that seafood compost at a cost $10-$120k (materials only) could address the volume of water in the high conductivity area surrounding well 17.</a:t>
            </a:r>
          </a:p>
          <a:p>
            <a:pPr marL="857250" lvl="1" indent="-457200">
              <a:buFont typeface="Wingdings" pitchFamily="2" charset="2"/>
              <a:buChar char="§"/>
              <a:defRPr/>
            </a:pPr>
            <a:r>
              <a:rPr lang="en-US" dirty="0">
                <a:solidFill>
                  <a:schemeClr val="tx2">
                    <a:lumMod val="40000"/>
                    <a:lumOff val="60000"/>
                  </a:schemeClr>
                </a:solidFill>
              </a:rPr>
              <a:t>Would require additional lab testing to confirm</a:t>
            </a:r>
          </a:p>
          <a:p>
            <a:pPr marL="857250" lvl="1" indent="-457200">
              <a:buFont typeface="Wingdings" pitchFamily="2" charset="2"/>
              <a:buChar char="§"/>
              <a:defRPr/>
            </a:pPr>
            <a:r>
              <a:rPr lang="en-US" dirty="0">
                <a:solidFill>
                  <a:schemeClr val="tx2">
                    <a:lumMod val="40000"/>
                    <a:lumOff val="60000"/>
                  </a:schemeClr>
                </a:solidFill>
              </a:rPr>
              <a:t>Results would take time</a:t>
            </a:r>
          </a:p>
          <a:p>
            <a:pPr marL="857250" lvl="1" indent="-457200">
              <a:buFont typeface="Wingdings" pitchFamily="2" charset="2"/>
              <a:buChar char="§"/>
              <a:defRPr/>
            </a:pPr>
            <a:r>
              <a:rPr lang="en-US" dirty="0">
                <a:solidFill>
                  <a:schemeClr val="tx2">
                    <a:lumMod val="40000"/>
                    <a:lumOff val="60000"/>
                  </a:schemeClr>
                </a:solidFill>
              </a:rPr>
              <a:t>Concerns about attracting more wildlife, smell</a:t>
            </a:r>
          </a:p>
          <a:p>
            <a:pPr marL="857250" lvl="1" indent="-457200">
              <a:buFont typeface="Wingdings" pitchFamily="2" charset="2"/>
              <a:buChar char="§"/>
              <a:defRPr/>
            </a:pPr>
            <a:r>
              <a:rPr lang="en-US" dirty="0">
                <a:solidFill>
                  <a:schemeClr val="tx2">
                    <a:lumMod val="40000"/>
                    <a:lumOff val="60000"/>
                  </a:schemeClr>
                </a:solidFill>
              </a:rPr>
              <a:t>Not met with much enthusiasm (see above)</a:t>
            </a:r>
          </a:p>
          <a:p>
            <a:pPr marL="857250" lvl="1" indent="-457200">
              <a:buFont typeface="Wingdings" pitchFamily="2" charset="2"/>
              <a:buChar char="§"/>
              <a:defRPr/>
            </a:pPr>
            <a:endParaRPr lang="en-US" dirty="0">
              <a:solidFill>
                <a:schemeClr val="tx2">
                  <a:lumMod val="40000"/>
                  <a:lumOff val="60000"/>
                </a:schemeClr>
              </a:solidFill>
            </a:endParaRPr>
          </a:p>
        </p:txBody>
      </p:sp>
      <p:sp>
        <p:nvSpPr>
          <p:cNvPr id="24580" name="TextBox 2"/>
          <p:cNvSpPr txBox="1">
            <a:spLocks noChangeArrowheads="1"/>
          </p:cNvSpPr>
          <p:nvPr/>
        </p:nvSpPr>
        <p:spPr bwMode="auto">
          <a:xfrm>
            <a:off x="533400" y="63246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t>36</a:t>
            </a:r>
            <a:r>
              <a:rPr lang="en-US" altLang="en-US" sz="1400" baseline="30000"/>
              <a:t>th</a:t>
            </a:r>
            <a:r>
              <a:rPr lang="en-US" altLang="en-US" sz="1400"/>
              <a:t> Annual Meeting of ASMR  		Big Sky Resort, Montana		June 3-7, 2019</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8324850" cy="990600"/>
          </a:xfrm>
        </p:spPr>
        <p:txBody>
          <a:bodyPr/>
          <a:lstStyle/>
          <a:p>
            <a:pPr algn="ctr" defTabSz="912813"/>
            <a:r>
              <a:rPr lang="en-CA" altLang="en-US"/>
              <a:t>Conclusions </a:t>
            </a:r>
            <a:endParaRPr lang="en-US" altLang="en-US"/>
          </a:p>
        </p:txBody>
      </p:sp>
      <p:sp>
        <p:nvSpPr>
          <p:cNvPr id="91139" name="Rectangle 3"/>
          <p:cNvSpPr>
            <a:spLocks noGrp="1" noChangeArrowheads="1"/>
          </p:cNvSpPr>
          <p:nvPr>
            <p:ph type="body" idx="1"/>
          </p:nvPr>
        </p:nvSpPr>
        <p:spPr>
          <a:xfrm>
            <a:off x="381000" y="1066800"/>
            <a:ext cx="8567738" cy="4572000"/>
          </a:xfrm>
        </p:spPr>
        <p:txBody>
          <a:bodyPr/>
          <a:lstStyle/>
          <a:p>
            <a:pPr marL="571500" indent="-571500">
              <a:buSzPct val="100000"/>
              <a:buFont typeface="Wingdings" panose="05000000000000000000" pitchFamily="2" charset="2"/>
              <a:buChar char="§"/>
              <a:defRPr/>
            </a:pPr>
            <a:r>
              <a:rPr lang="en-CA" sz="3600" dirty="0">
                <a:solidFill>
                  <a:schemeClr val="tx2">
                    <a:lumMod val="40000"/>
                    <a:lumOff val="60000"/>
                  </a:schemeClr>
                </a:solidFill>
              </a:rPr>
              <a:t>Acid mine drainage takes time to naturally burn out.</a:t>
            </a:r>
          </a:p>
          <a:p>
            <a:pPr marL="571500" indent="-571500">
              <a:buSzPct val="100000"/>
              <a:buFont typeface="Wingdings" panose="05000000000000000000" pitchFamily="2" charset="2"/>
              <a:buChar char="§"/>
              <a:defRPr/>
            </a:pPr>
            <a:r>
              <a:rPr lang="en-CA" sz="3600" dirty="0">
                <a:solidFill>
                  <a:schemeClr val="tx2">
                    <a:lumMod val="40000"/>
                    <a:lumOff val="60000"/>
                  </a:schemeClr>
                </a:solidFill>
              </a:rPr>
              <a:t>Dredging/recirculating treated water, seafood compost, other alkaline editions</a:t>
            </a:r>
          </a:p>
          <a:p>
            <a:pPr marL="971550" lvl="1" indent="-571500">
              <a:buSzPct val="100000"/>
              <a:buFont typeface="Wingdings" panose="05000000000000000000" pitchFamily="2" charset="2"/>
              <a:buChar char="§"/>
              <a:defRPr/>
            </a:pPr>
            <a:r>
              <a:rPr lang="en-CA" dirty="0">
                <a:solidFill>
                  <a:schemeClr val="tx2">
                    <a:lumMod val="40000"/>
                    <a:lumOff val="60000"/>
                  </a:schemeClr>
                </a:solidFill>
              </a:rPr>
              <a:t>Drawbacks to each- timing. </a:t>
            </a:r>
          </a:p>
          <a:p>
            <a:pPr marL="571500" indent="-571500">
              <a:buSzPct val="100000"/>
              <a:buFont typeface="Wingdings" panose="05000000000000000000" pitchFamily="2" charset="2"/>
              <a:buChar char="§"/>
              <a:defRPr/>
            </a:pPr>
            <a:r>
              <a:rPr lang="en-CA" dirty="0">
                <a:solidFill>
                  <a:schemeClr val="tx2">
                    <a:lumMod val="40000"/>
                    <a:lumOff val="60000"/>
                  </a:schemeClr>
                </a:solidFill>
              </a:rPr>
              <a:t>These won’t solve the problem by 2021.</a:t>
            </a:r>
          </a:p>
          <a:p>
            <a:pPr marL="571500" indent="-571500">
              <a:buSzPct val="100000"/>
              <a:buFont typeface="Wingdings" panose="05000000000000000000" pitchFamily="2" charset="2"/>
              <a:buChar char="§"/>
              <a:defRPr/>
            </a:pPr>
            <a:r>
              <a:rPr lang="en-US" sz="3600" b="1" dirty="0">
                <a:solidFill>
                  <a:schemeClr val="tx2">
                    <a:lumMod val="40000"/>
                    <a:lumOff val="60000"/>
                  </a:schemeClr>
                </a:solidFill>
                <a:effectLst>
                  <a:outerShdw blurRad="38100" dist="38100" dir="2700000" algn="tl">
                    <a:srgbClr val="000000">
                      <a:alpha val="43137"/>
                    </a:srgbClr>
                  </a:outerShdw>
                </a:effectLst>
              </a:rPr>
              <a:t>But if we do not do anything differently, operating costs are going to continue on as they are!</a:t>
            </a:r>
          </a:p>
          <a:p>
            <a:pPr marL="0" indent="0">
              <a:buSzPct val="100000"/>
              <a:buFont typeface="Monotype Sorts"/>
              <a:buNone/>
              <a:defRPr/>
            </a:pPr>
            <a:endParaRPr lang="en-CA" dirty="0">
              <a:solidFill>
                <a:schemeClr val="tx2">
                  <a:lumMod val="40000"/>
                  <a:lumOff val="60000"/>
                </a:schemeClr>
              </a:solidFill>
            </a:endParaRPr>
          </a:p>
          <a:p>
            <a:pPr marL="914400" lvl="1" indent="-457200">
              <a:buFont typeface="Wingdings" panose="05000000000000000000" pitchFamily="2" charset="2"/>
              <a:buChar char="§"/>
              <a:defRPr/>
            </a:pPr>
            <a:endParaRPr lang="en-CA" dirty="0">
              <a:solidFill>
                <a:schemeClr val="tx2">
                  <a:lumMod val="40000"/>
                  <a:lumOff val="60000"/>
                </a:schemeClr>
              </a:solidFill>
            </a:endParaRPr>
          </a:p>
          <a:p>
            <a:pPr marL="914400" lvl="1" indent="-457200">
              <a:buFont typeface="Wingdings" panose="05000000000000000000" pitchFamily="2" charset="2"/>
              <a:buChar char="§"/>
              <a:defRPr/>
            </a:pPr>
            <a:endParaRPr lang="en-US" dirty="0">
              <a:solidFill>
                <a:schemeClr val="tx2">
                  <a:lumMod val="40000"/>
                  <a:lumOff val="60000"/>
                </a:schemeClr>
              </a:solidFill>
            </a:endParaRPr>
          </a:p>
        </p:txBody>
      </p:sp>
      <p:sp>
        <p:nvSpPr>
          <p:cNvPr id="25604" name="Rectangle 1"/>
          <p:cNvSpPr>
            <a:spLocks noChangeArrowheads="1"/>
          </p:cNvSpPr>
          <p:nvPr/>
        </p:nvSpPr>
        <p:spPr bwMode="auto">
          <a:xfrm>
            <a:off x="533400" y="6302375"/>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2"/>
              </a:buClr>
              <a:buSzPct val="75000"/>
              <a:buFont typeface="Monotype Sorts"/>
              <a:buChar char="n"/>
              <a:defRPr sz="3200">
                <a:solidFill>
                  <a:schemeClr val="tx1"/>
                </a:solidFill>
                <a:latin typeface="Times New Roman" pitchFamily="18" charset="0"/>
              </a:defRPr>
            </a:lvl1pPr>
            <a:lvl2pPr marL="457200" eaLnBrk="0" hangingPunct="0">
              <a:spcBef>
                <a:spcPct val="20000"/>
              </a:spcBef>
              <a:buClr>
                <a:schemeClr val="folHlink"/>
              </a:buClr>
              <a:buSzPct val="75000"/>
              <a:buFont typeface="Monotype Sorts"/>
              <a:buChar char="u"/>
              <a:defRPr sz="2800">
                <a:solidFill>
                  <a:schemeClr val="tx1"/>
                </a:solidFill>
                <a:latin typeface="Times New Roman" pitchFamily="18" charset="0"/>
              </a:defRPr>
            </a:lvl2pPr>
            <a:lvl3pPr marL="1141413" indent="-228600" eaLnBrk="0" hangingPunct="0">
              <a:spcBef>
                <a:spcPct val="20000"/>
              </a:spcBef>
              <a:buClr>
                <a:schemeClr val="tx2"/>
              </a:buClr>
              <a:buSzPct val="65000"/>
              <a:buFont typeface="Monotype Sorts"/>
              <a:buChar char="F"/>
              <a:defRPr sz="2400">
                <a:solidFill>
                  <a:schemeClr val="tx1"/>
                </a:solidFill>
                <a:latin typeface="Times New Roman" pitchFamily="18" charset="0"/>
              </a:defRPr>
            </a:lvl3pPr>
            <a:lvl4pPr marL="1598613" indent="-228600" eaLnBrk="0" hangingPunct="0">
              <a:spcBef>
                <a:spcPct val="20000"/>
              </a:spcBef>
              <a:buClr>
                <a:schemeClr val="tx1"/>
              </a:buClr>
              <a:buSzPct val="100000"/>
              <a:buChar char="•"/>
              <a:defRPr sz="2000">
                <a:solidFill>
                  <a:schemeClr val="tx1"/>
                </a:solidFill>
                <a:latin typeface="Times New Roman" pitchFamily="18" charset="0"/>
              </a:defRPr>
            </a:lvl4pPr>
            <a:lvl5pPr marL="2055813" indent="-228600" eaLnBrk="0" hangingPunct="0">
              <a:spcBef>
                <a:spcPct val="20000"/>
              </a:spcBef>
              <a:buClr>
                <a:schemeClr val="tx1"/>
              </a:buClr>
              <a:buSzPct val="100000"/>
              <a:buChar char="–"/>
              <a:defRPr sz="2000">
                <a:solidFill>
                  <a:schemeClr val="tx1"/>
                </a:solidFill>
                <a:latin typeface="Times New Roman" pitchFamily="18" charset="0"/>
              </a:defRPr>
            </a:lvl5pPr>
            <a:lvl6pPr marL="25130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02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74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46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r>
              <a:rPr lang="en-US" altLang="en-US" sz="1400" dirty="0">
                <a:solidFill>
                  <a:srgbClr val="FFFFFF"/>
                </a:solidFill>
              </a:rPr>
              <a:t>36</a:t>
            </a:r>
            <a:r>
              <a:rPr lang="en-US" altLang="en-US" sz="1400" baseline="30000" dirty="0">
                <a:solidFill>
                  <a:srgbClr val="FFFFFF"/>
                </a:solidFill>
              </a:rPr>
              <a:t>th</a:t>
            </a:r>
            <a:r>
              <a:rPr lang="en-US" altLang="en-US" sz="1400" dirty="0">
                <a:solidFill>
                  <a:srgbClr val="FFFFFF"/>
                </a:solidFill>
              </a:rPr>
              <a:t> Annual Meeting of ASMR  		Big Sky Resort, Montana		June 3-7, 2019</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152400"/>
            <a:ext cx="8324850" cy="990600"/>
          </a:xfrm>
        </p:spPr>
        <p:txBody>
          <a:bodyPr/>
          <a:lstStyle/>
          <a:p>
            <a:pPr algn="ctr" defTabSz="912813"/>
            <a:r>
              <a:rPr lang="en-CA" altLang="en-US"/>
              <a:t>Conclusions </a:t>
            </a:r>
            <a:endParaRPr lang="en-US" altLang="en-US"/>
          </a:p>
        </p:txBody>
      </p:sp>
      <p:sp>
        <p:nvSpPr>
          <p:cNvPr id="91139" name="Rectangle 3"/>
          <p:cNvSpPr>
            <a:spLocks noGrp="1" noChangeArrowheads="1"/>
          </p:cNvSpPr>
          <p:nvPr>
            <p:ph type="body" idx="1"/>
          </p:nvPr>
        </p:nvSpPr>
        <p:spPr>
          <a:xfrm>
            <a:off x="381000" y="1066800"/>
            <a:ext cx="8567738" cy="4572000"/>
          </a:xfrm>
        </p:spPr>
        <p:txBody>
          <a:bodyPr/>
          <a:lstStyle/>
          <a:p>
            <a:pPr marL="571500" indent="-571500">
              <a:buSzPct val="100000"/>
              <a:buFont typeface="Wingdings" panose="05000000000000000000" pitchFamily="2" charset="2"/>
              <a:buChar char="§"/>
              <a:defRPr/>
            </a:pPr>
            <a:r>
              <a:rPr lang="en-CA" sz="3600" dirty="0">
                <a:solidFill>
                  <a:schemeClr val="tx2">
                    <a:lumMod val="40000"/>
                    <a:lumOff val="60000"/>
                  </a:schemeClr>
                </a:solidFill>
              </a:rPr>
              <a:t>As per previous recommendations, excess alkalinity added directly to the site may be the way to force it to closure.</a:t>
            </a:r>
          </a:p>
          <a:p>
            <a:pPr marL="971550" lvl="1" indent="-571500">
              <a:buSzPct val="100000"/>
              <a:buFont typeface="Wingdings" panose="05000000000000000000" pitchFamily="2" charset="2"/>
              <a:buChar char="§"/>
              <a:defRPr/>
            </a:pPr>
            <a:r>
              <a:rPr lang="en-CA" dirty="0">
                <a:solidFill>
                  <a:schemeClr val="tx2">
                    <a:lumMod val="40000"/>
                    <a:lumOff val="60000"/>
                  </a:schemeClr>
                </a:solidFill>
              </a:rPr>
              <a:t>Constraints/ considerations- </a:t>
            </a:r>
          </a:p>
          <a:p>
            <a:pPr marL="1371600" lvl="2" indent="-571500">
              <a:buSzPct val="100000"/>
              <a:buFont typeface="Wingdings" panose="05000000000000000000" pitchFamily="2" charset="2"/>
              <a:buChar char="§"/>
              <a:defRPr/>
            </a:pPr>
            <a:r>
              <a:rPr lang="en-CA" dirty="0">
                <a:solidFill>
                  <a:schemeClr val="tx2">
                    <a:lumMod val="40000"/>
                    <a:lumOff val="60000"/>
                  </a:schemeClr>
                </a:solidFill>
              </a:rPr>
              <a:t>Need site buy in ($, manpower)</a:t>
            </a:r>
          </a:p>
          <a:p>
            <a:pPr marL="1371600" lvl="2" indent="-571500">
              <a:buSzPct val="100000"/>
              <a:buFont typeface="Wingdings" panose="05000000000000000000" pitchFamily="2" charset="2"/>
              <a:buChar char="§"/>
              <a:defRPr/>
            </a:pPr>
            <a:r>
              <a:rPr lang="en-CA" dirty="0">
                <a:solidFill>
                  <a:schemeClr val="tx2">
                    <a:lumMod val="40000"/>
                    <a:lumOff val="60000"/>
                  </a:schemeClr>
                </a:solidFill>
              </a:rPr>
              <a:t>site access </a:t>
            </a:r>
          </a:p>
          <a:p>
            <a:pPr marL="1371600" lvl="2" indent="-571500">
              <a:buSzPct val="100000"/>
              <a:buFont typeface="Wingdings" panose="05000000000000000000" pitchFamily="2" charset="2"/>
              <a:buChar char="§"/>
              <a:defRPr/>
            </a:pPr>
            <a:r>
              <a:rPr lang="en-CA" dirty="0">
                <a:solidFill>
                  <a:schemeClr val="tx2">
                    <a:lumMod val="40000"/>
                    <a:lumOff val="60000"/>
                  </a:schemeClr>
                </a:solidFill>
              </a:rPr>
              <a:t>minimize damage to established vegetation, </a:t>
            </a:r>
          </a:p>
          <a:p>
            <a:pPr marL="1371600" lvl="2" indent="-571500">
              <a:buSzPct val="100000"/>
              <a:buFont typeface="Wingdings" panose="05000000000000000000" pitchFamily="2" charset="2"/>
              <a:buChar char="§"/>
              <a:defRPr/>
            </a:pPr>
            <a:r>
              <a:rPr lang="en-CA" dirty="0">
                <a:solidFill>
                  <a:schemeClr val="tx2">
                    <a:lumMod val="40000"/>
                    <a:lumOff val="60000"/>
                  </a:schemeClr>
                </a:solidFill>
              </a:rPr>
              <a:t>impact on groundwater flow path, </a:t>
            </a:r>
          </a:p>
          <a:p>
            <a:pPr marL="1371600" lvl="2" indent="-571500">
              <a:buSzPct val="100000"/>
              <a:buFont typeface="Wingdings" panose="05000000000000000000" pitchFamily="2" charset="2"/>
              <a:buChar char="§"/>
              <a:defRPr/>
            </a:pPr>
            <a:r>
              <a:rPr lang="en-CA" dirty="0">
                <a:solidFill>
                  <a:schemeClr val="tx2">
                    <a:lumMod val="40000"/>
                    <a:lumOff val="60000"/>
                  </a:schemeClr>
                </a:solidFill>
              </a:rPr>
              <a:t>implementation (injection wells?), where to apply?</a:t>
            </a:r>
          </a:p>
          <a:p>
            <a:pPr marL="1371600" lvl="2" indent="-571500">
              <a:buSzPct val="100000"/>
              <a:buFont typeface="Wingdings" panose="05000000000000000000" pitchFamily="2" charset="2"/>
              <a:buChar char="§"/>
              <a:defRPr/>
            </a:pPr>
            <a:r>
              <a:rPr lang="en-CA" dirty="0">
                <a:solidFill>
                  <a:schemeClr val="tx2">
                    <a:lumMod val="40000"/>
                    <a:lumOff val="60000"/>
                  </a:schemeClr>
                </a:solidFill>
              </a:rPr>
              <a:t>monitoring groundwater leaving the site</a:t>
            </a:r>
          </a:p>
          <a:p>
            <a:pPr marL="0" indent="0">
              <a:buSzPct val="100000"/>
              <a:buFont typeface="Monotype Sorts"/>
              <a:buNone/>
              <a:defRPr/>
            </a:pPr>
            <a:endParaRPr lang="en-CA" dirty="0">
              <a:solidFill>
                <a:schemeClr val="tx2">
                  <a:lumMod val="40000"/>
                  <a:lumOff val="60000"/>
                </a:schemeClr>
              </a:solidFill>
            </a:endParaRPr>
          </a:p>
          <a:p>
            <a:pPr marL="914400" lvl="1" indent="-457200">
              <a:buFont typeface="Wingdings" panose="05000000000000000000" pitchFamily="2" charset="2"/>
              <a:buChar char="§"/>
              <a:defRPr/>
            </a:pPr>
            <a:endParaRPr lang="en-CA" dirty="0">
              <a:solidFill>
                <a:schemeClr val="tx2">
                  <a:lumMod val="40000"/>
                  <a:lumOff val="60000"/>
                </a:schemeClr>
              </a:solidFill>
            </a:endParaRPr>
          </a:p>
          <a:p>
            <a:pPr marL="914400" lvl="1" indent="-457200">
              <a:buFont typeface="Wingdings" panose="05000000000000000000" pitchFamily="2" charset="2"/>
              <a:buChar char="§"/>
              <a:defRPr/>
            </a:pPr>
            <a:endParaRPr lang="en-US" dirty="0">
              <a:solidFill>
                <a:schemeClr val="tx2">
                  <a:lumMod val="40000"/>
                  <a:lumOff val="60000"/>
                </a:schemeClr>
              </a:solidFill>
            </a:endParaRPr>
          </a:p>
        </p:txBody>
      </p:sp>
      <p:sp>
        <p:nvSpPr>
          <p:cNvPr id="26628" name="Rectangle 1"/>
          <p:cNvSpPr>
            <a:spLocks noChangeArrowheads="1"/>
          </p:cNvSpPr>
          <p:nvPr/>
        </p:nvSpPr>
        <p:spPr bwMode="auto">
          <a:xfrm>
            <a:off x="457200" y="6327577"/>
            <a:ext cx="8229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tx2"/>
              </a:buClr>
              <a:buSzPct val="75000"/>
              <a:buFont typeface="Monotype Sorts"/>
              <a:buChar char="n"/>
              <a:defRPr sz="3200">
                <a:solidFill>
                  <a:schemeClr val="tx1"/>
                </a:solidFill>
                <a:latin typeface="Times New Roman" pitchFamily="18" charset="0"/>
              </a:defRPr>
            </a:lvl1pPr>
            <a:lvl2pPr marL="457200" eaLnBrk="0" hangingPunct="0">
              <a:spcBef>
                <a:spcPct val="20000"/>
              </a:spcBef>
              <a:buClr>
                <a:schemeClr val="folHlink"/>
              </a:buClr>
              <a:buSzPct val="75000"/>
              <a:buFont typeface="Monotype Sorts"/>
              <a:buChar char="u"/>
              <a:defRPr sz="2800">
                <a:solidFill>
                  <a:schemeClr val="tx1"/>
                </a:solidFill>
                <a:latin typeface="Times New Roman" pitchFamily="18" charset="0"/>
              </a:defRPr>
            </a:lvl2pPr>
            <a:lvl3pPr marL="1141413" indent="-228600" eaLnBrk="0" hangingPunct="0">
              <a:spcBef>
                <a:spcPct val="20000"/>
              </a:spcBef>
              <a:buClr>
                <a:schemeClr val="tx2"/>
              </a:buClr>
              <a:buSzPct val="65000"/>
              <a:buFont typeface="Monotype Sorts"/>
              <a:buChar char="F"/>
              <a:defRPr sz="2400">
                <a:solidFill>
                  <a:schemeClr val="tx1"/>
                </a:solidFill>
                <a:latin typeface="Times New Roman" pitchFamily="18" charset="0"/>
              </a:defRPr>
            </a:lvl3pPr>
            <a:lvl4pPr marL="1598613" indent="-228600" eaLnBrk="0" hangingPunct="0">
              <a:spcBef>
                <a:spcPct val="20000"/>
              </a:spcBef>
              <a:buClr>
                <a:schemeClr val="tx1"/>
              </a:buClr>
              <a:buSzPct val="100000"/>
              <a:buChar char="•"/>
              <a:defRPr sz="2000">
                <a:solidFill>
                  <a:schemeClr val="tx1"/>
                </a:solidFill>
                <a:latin typeface="Times New Roman" pitchFamily="18" charset="0"/>
              </a:defRPr>
            </a:lvl4pPr>
            <a:lvl5pPr marL="2055813" indent="-228600" eaLnBrk="0" hangingPunct="0">
              <a:spcBef>
                <a:spcPct val="20000"/>
              </a:spcBef>
              <a:buClr>
                <a:schemeClr val="tx1"/>
              </a:buClr>
              <a:buSzPct val="100000"/>
              <a:buChar char="–"/>
              <a:defRPr sz="2000">
                <a:solidFill>
                  <a:schemeClr val="tx1"/>
                </a:solidFill>
                <a:latin typeface="Times New Roman" pitchFamily="18" charset="0"/>
              </a:defRPr>
            </a:lvl5pPr>
            <a:lvl6pPr marL="25130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02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74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46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lvl="1" indent="0" eaLnBrk="1" hangingPunct="1">
              <a:spcBef>
                <a:spcPct val="0"/>
              </a:spcBef>
              <a:buClrTx/>
              <a:buSzTx/>
              <a:buNone/>
            </a:pPr>
            <a:r>
              <a:rPr lang="en-US" altLang="en-US" sz="1400" dirty="0">
                <a:solidFill>
                  <a:srgbClr val="FFFFFF"/>
                </a:solidFill>
              </a:rPr>
              <a:t>36</a:t>
            </a:r>
            <a:r>
              <a:rPr lang="en-US" altLang="en-US" sz="1400" baseline="30000" dirty="0">
                <a:solidFill>
                  <a:srgbClr val="FFFFFF"/>
                </a:solidFill>
              </a:rPr>
              <a:t>th</a:t>
            </a:r>
            <a:r>
              <a:rPr lang="en-US" altLang="en-US" sz="1400" dirty="0">
                <a:solidFill>
                  <a:srgbClr val="FFFFFF"/>
                </a:solidFill>
              </a:rPr>
              <a:t> Annual Meeting of ASMR  	Big Sky Resort, Montana		June 3-7, 2019</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152400"/>
            <a:ext cx="8324850" cy="990600"/>
          </a:xfrm>
        </p:spPr>
        <p:txBody>
          <a:bodyPr/>
          <a:lstStyle/>
          <a:p>
            <a:pPr algn="ctr" defTabSz="912813"/>
            <a:r>
              <a:rPr lang="en-CA" altLang="en-US"/>
              <a:t>Going Forward</a:t>
            </a:r>
            <a:endParaRPr lang="en-US" altLang="en-US"/>
          </a:p>
        </p:txBody>
      </p:sp>
      <p:sp>
        <p:nvSpPr>
          <p:cNvPr id="91139" name="Rectangle 3"/>
          <p:cNvSpPr>
            <a:spLocks noGrp="1" noChangeArrowheads="1"/>
          </p:cNvSpPr>
          <p:nvPr>
            <p:ph type="body" idx="1"/>
          </p:nvPr>
        </p:nvSpPr>
        <p:spPr>
          <a:xfrm>
            <a:off x="457200" y="1143000"/>
            <a:ext cx="8382000" cy="5181600"/>
          </a:xfrm>
        </p:spPr>
        <p:txBody>
          <a:bodyPr/>
          <a:lstStyle/>
          <a:p>
            <a:pPr marL="571500" indent="-571500">
              <a:buSzPct val="100000"/>
              <a:buFont typeface="Wingdings" panose="05000000000000000000" pitchFamily="2" charset="2"/>
              <a:buChar char="§"/>
              <a:defRPr/>
            </a:pPr>
            <a:r>
              <a:rPr lang="en-CA" sz="3600" dirty="0">
                <a:solidFill>
                  <a:schemeClr val="tx2">
                    <a:lumMod val="40000"/>
                    <a:lumOff val="60000"/>
                  </a:schemeClr>
                </a:solidFill>
              </a:rPr>
              <a:t>How do we fast forward this process to have it closed by 2021?</a:t>
            </a:r>
          </a:p>
          <a:p>
            <a:pPr marL="571500" indent="-571500">
              <a:buSzPct val="100000"/>
              <a:buFont typeface="Wingdings" panose="05000000000000000000" pitchFamily="2" charset="2"/>
              <a:buChar char="§"/>
              <a:defRPr/>
            </a:pPr>
            <a:r>
              <a:rPr lang="en-CA" sz="3600" dirty="0">
                <a:solidFill>
                  <a:schemeClr val="tx2">
                    <a:lumMod val="40000"/>
                    <a:lumOff val="60000"/>
                  </a:schemeClr>
                </a:solidFill>
              </a:rPr>
              <a:t>Recommendation-Action, any action.</a:t>
            </a:r>
          </a:p>
          <a:p>
            <a:pPr marL="571500" indent="-571500">
              <a:buSzPct val="100000"/>
              <a:buFont typeface="Wingdings" panose="05000000000000000000" pitchFamily="2" charset="2"/>
              <a:buChar char="§"/>
              <a:defRPr/>
            </a:pPr>
            <a:r>
              <a:rPr lang="en-US" sz="3600" dirty="0">
                <a:solidFill>
                  <a:schemeClr val="tx2">
                    <a:lumMod val="40000"/>
                    <a:lumOff val="60000"/>
                  </a:schemeClr>
                </a:solidFill>
                <a:effectLst>
                  <a:outerShdw blurRad="38100" dist="38100" dir="2700000" algn="tl">
                    <a:srgbClr val="000000">
                      <a:alpha val="43137"/>
                    </a:srgbClr>
                  </a:outerShdw>
                </a:effectLst>
              </a:rPr>
              <a:t>If we do not do anything differently, operating costs are going to continue on as they are because…..</a:t>
            </a:r>
            <a:r>
              <a:rPr lang="en-CA" sz="3600" dirty="0">
                <a:solidFill>
                  <a:schemeClr val="tx2">
                    <a:lumMod val="40000"/>
                    <a:lumOff val="60000"/>
                  </a:schemeClr>
                </a:solidFill>
              </a:rPr>
              <a:t> </a:t>
            </a:r>
            <a:r>
              <a:rPr lang="en-CA" sz="3600" b="1" dirty="0">
                <a:solidFill>
                  <a:schemeClr val="tx2">
                    <a:lumMod val="40000"/>
                    <a:lumOff val="60000"/>
                  </a:schemeClr>
                </a:solidFill>
              </a:rPr>
              <a:t>Acid mine drainage takes time to burn out.</a:t>
            </a:r>
          </a:p>
          <a:p>
            <a:pPr marL="571500" indent="-571500">
              <a:buSzPct val="100000"/>
              <a:buFont typeface="Wingdings" panose="05000000000000000000" pitchFamily="2" charset="2"/>
              <a:buChar char="§"/>
              <a:defRPr/>
            </a:pPr>
            <a:endParaRPr lang="en-US" sz="3600" dirty="0">
              <a:solidFill>
                <a:schemeClr val="tx2">
                  <a:lumMod val="40000"/>
                  <a:lumOff val="60000"/>
                </a:schemeClr>
              </a:solidFill>
              <a:effectLst>
                <a:outerShdw blurRad="38100" dist="38100" dir="2700000" algn="tl">
                  <a:srgbClr val="000000">
                    <a:alpha val="43137"/>
                  </a:srgbClr>
                </a:outerShdw>
              </a:effectLst>
            </a:endParaRPr>
          </a:p>
          <a:p>
            <a:pPr marL="571500" indent="-571500">
              <a:buSzPct val="100000"/>
              <a:buFont typeface="Wingdings" panose="05000000000000000000" pitchFamily="2" charset="2"/>
              <a:buChar char="§"/>
              <a:defRPr/>
            </a:pPr>
            <a:endParaRPr lang="en-CA" sz="3600" dirty="0">
              <a:solidFill>
                <a:schemeClr val="tx2">
                  <a:lumMod val="40000"/>
                  <a:lumOff val="60000"/>
                </a:schemeClr>
              </a:solidFill>
            </a:endParaRPr>
          </a:p>
          <a:p>
            <a:pPr marL="800100" lvl="1" indent="-342900">
              <a:buClr>
                <a:schemeClr val="tx2"/>
              </a:buClr>
              <a:buSzPct val="100000"/>
              <a:buFont typeface="Wingdings" pitchFamily="2" charset="2"/>
              <a:buChar char="§"/>
              <a:defRPr/>
            </a:pPr>
            <a:endParaRPr lang="en-CA" b="1" dirty="0">
              <a:solidFill>
                <a:schemeClr val="tx2">
                  <a:lumMod val="75000"/>
                </a:schemeClr>
              </a:solidFill>
            </a:endParaRPr>
          </a:p>
          <a:p>
            <a:pPr marL="457200" lvl="1" indent="0">
              <a:buFont typeface="Monotype Sorts"/>
              <a:buNone/>
              <a:defRPr/>
            </a:pPr>
            <a:endParaRPr lang="en-CA" sz="2400" dirty="0">
              <a:solidFill>
                <a:schemeClr val="tx2">
                  <a:lumMod val="40000"/>
                  <a:lumOff val="60000"/>
                </a:schemeClr>
              </a:solidFill>
            </a:endParaRPr>
          </a:p>
          <a:p>
            <a:pPr marL="400050" lvl="1" indent="0">
              <a:buFont typeface="Monotype Sorts"/>
              <a:buNone/>
              <a:defRPr/>
            </a:pPr>
            <a:endParaRPr lang="en-CA" dirty="0">
              <a:solidFill>
                <a:schemeClr val="tx2">
                  <a:lumMod val="40000"/>
                  <a:lumOff val="60000"/>
                </a:schemeClr>
              </a:solidFill>
            </a:endParaRPr>
          </a:p>
          <a:p>
            <a:pPr marL="400050" lvl="1" indent="0">
              <a:buFont typeface="Monotype Sorts"/>
              <a:buNone/>
              <a:defRPr/>
            </a:pPr>
            <a:endParaRPr lang="en-CA" dirty="0">
              <a:solidFill>
                <a:schemeClr val="tx2">
                  <a:lumMod val="40000"/>
                  <a:lumOff val="60000"/>
                </a:schemeClr>
              </a:solidFill>
            </a:endParaRPr>
          </a:p>
          <a:p>
            <a:pPr marL="742950" lvl="1">
              <a:buFont typeface="Monotype Sorts" pitchFamily="2" charset="2"/>
              <a:buChar char="n"/>
              <a:defRPr/>
            </a:pPr>
            <a:endParaRPr lang="en-CA" dirty="0">
              <a:solidFill>
                <a:schemeClr val="tx2">
                  <a:lumMod val="40000"/>
                  <a:lumOff val="60000"/>
                </a:schemeClr>
              </a:solidFill>
            </a:endParaRPr>
          </a:p>
          <a:p>
            <a:pPr marL="457200" lvl="1" indent="0">
              <a:buFont typeface="Monotype Sorts"/>
              <a:buNone/>
              <a:defRPr/>
            </a:pPr>
            <a:endParaRPr lang="en-US" dirty="0">
              <a:solidFill>
                <a:schemeClr val="tx2">
                  <a:lumMod val="40000"/>
                  <a:lumOff val="60000"/>
                </a:schemeClr>
              </a:solidFill>
            </a:endParaRPr>
          </a:p>
        </p:txBody>
      </p:sp>
      <p:sp>
        <p:nvSpPr>
          <p:cNvPr id="27652" name="Rectangle 1"/>
          <p:cNvSpPr>
            <a:spLocks noChangeArrowheads="1"/>
          </p:cNvSpPr>
          <p:nvPr/>
        </p:nvSpPr>
        <p:spPr bwMode="auto">
          <a:xfrm>
            <a:off x="457200" y="6384091"/>
            <a:ext cx="8229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2"/>
              </a:buClr>
              <a:buSzPct val="75000"/>
              <a:buFont typeface="Monotype Sorts"/>
              <a:buChar char="n"/>
              <a:defRPr sz="3200">
                <a:solidFill>
                  <a:schemeClr val="tx1"/>
                </a:solidFill>
                <a:latin typeface="Times New Roman" pitchFamily="18" charset="0"/>
              </a:defRPr>
            </a:lvl1pPr>
            <a:lvl2pPr marL="457200" eaLnBrk="0" hangingPunct="0">
              <a:spcBef>
                <a:spcPct val="20000"/>
              </a:spcBef>
              <a:buClr>
                <a:schemeClr val="folHlink"/>
              </a:buClr>
              <a:buSzPct val="75000"/>
              <a:buFont typeface="Monotype Sorts"/>
              <a:buChar char="u"/>
              <a:defRPr sz="2800">
                <a:solidFill>
                  <a:schemeClr val="tx1"/>
                </a:solidFill>
                <a:latin typeface="Times New Roman" pitchFamily="18" charset="0"/>
              </a:defRPr>
            </a:lvl2pPr>
            <a:lvl3pPr marL="1141413" indent="-228600" eaLnBrk="0" hangingPunct="0">
              <a:spcBef>
                <a:spcPct val="20000"/>
              </a:spcBef>
              <a:buClr>
                <a:schemeClr val="tx2"/>
              </a:buClr>
              <a:buSzPct val="65000"/>
              <a:buFont typeface="Monotype Sorts"/>
              <a:buChar char="F"/>
              <a:defRPr sz="2400">
                <a:solidFill>
                  <a:schemeClr val="tx1"/>
                </a:solidFill>
                <a:latin typeface="Times New Roman" pitchFamily="18" charset="0"/>
              </a:defRPr>
            </a:lvl3pPr>
            <a:lvl4pPr marL="1598613" indent="-228600" eaLnBrk="0" hangingPunct="0">
              <a:spcBef>
                <a:spcPct val="20000"/>
              </a:spcBef>
              <a:buClr>
                <a:schemeClr val="tx1"/>
              </a:buClr>
              <a:buSzPct val="100000"/>
              <a:buChar char="•"/>
              <a:defRPr sz="2000">
                <a:solidFill>
                  <a:schemeClr val="tx1"/>
                </a:solidFill>
                <a:latin typeface="Times New Roman" pitchFamily="18" charset="0"/>
              </a:defRPr>
            </a:lvl4pPr>
            <a:lvl5pPr marL="2055813" indent="-228600" eaLnBrk="0" hangingPunct="0">
              <a:spcBef>
                <a:spcPct val="20000"/>
              </a:spcBef>
              <a:buClr>
                <a:schemeClr val="tx1"/>
              </a:buClr>
              <a:buSzPct val="100000"/>
              <a:buChar char="–"/>
              <a:defRPr sz="2000">
                <a:solidFill>
                  <a:schemeClr val="tx1"/>
                </a:solidFill>
                <a:latin typeface="Times New Roman" pitchFamily="18" charset="0"/>
              </a:defRPr>
            </a:lvl5pPr>
            <a:lvl6pPr marL="25130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02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74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4613"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lvl="1" indent="0" eaLnBrk="1" hangingPunct="1">
              <a:spcBef>
                <a:spcPct val="0"/>
              </a:spcBef>
              <a:buClrTx/>
              <a:buSzTx/>
              <a:buNone/>
            </a:pPr>
            <a:r>
              <a:rPr lang="en-US" altLang="en-US" sz="1400" dirty="0">
                <a:solidFill>
                  <a:srgbClr val="FFFFFF"/>
                </a:solidFill>
              </a:rPr>
              <a:t>36</a:t>
            </a:r>
            <a:r>
              <a:rPr lang="en-US" altLang="en-US" sz="1400" baseline="30000" dirty="0">
                <a:solidFill>
                  <a:srgbClr val="FFFFFF"/>
                </a:solidFill>
              </a:rPr>
              <a:t>th</a:t>
            </a:r>
            <a:r>
              <a:rPr lang="en-US" altLang="en-US" sz="1400" dirty="0">
                <a:solidFill>
                  <a:srgbClr val="FFFFFF"/>
                </a:solidFill>
              </a:rPr>
              <a:t> Annual Meeting of ASMR  	Big Sky Resort, Montana		June 3-7, 2019</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03200"/>
            <a:ext cx="8305800"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2"/>
          <p:cNvSpPr>
            <a:spLocks noGrp="1" noChangeArrowheads="1"/>
          </p:cNvSpPr>
          <p:nvPr>
            <p:ph type="ctrTitle"/>
          </p:nvPr>
        </p:nvSpPr>
        <p:spPr>
          <a:xfrm>
            <a:off x="554038" y="1524000"/>
            <a:ext cx="8153400" cy="1143000"/>
          </a:xfrm>
        </p:spPr>
        <p:txBody>
          <a:bodyPr/>
          <a:lstStyle/>
          <a:p>
            <a:r>
              <a:rPr lang="en-CA" altLang="en-US"/>
              <a:t>Acid Mine Drainage Takes Its Time to Burn Out – a case for Interceding with Spot Treatments?</a:t>
            </a:r>
            <a:br>
              <a:rPr lang="en-US" altLang="en-US"/>
            </a:br>
            <a:endParaRPr lang="en-US" altLang="en-US"/>
          </a:p>
        </p:txBody>
      </p:sp>
      <p:sp>
        <p:nvSpPr>
          <p:cNvPr id="4099" name="Rectangle 3"/>
          <p:cNvSpPr>
            <a:spLocks noGrp="1" noChangeArrowheads="1"/>
          </p:cNvSpPr>
          <p:nvPr>
            <p:ph type="subTitle" idx="1"/>
          </p:nvPr>
        </p:nvSpPr>
        <p:spPr>
          <a:xfrm>
            <a:off x="1219200" y="3398838"/>
            <a:ext cx="6477000" cy="990600"/>
          </a:xfrm>
        </p:spPr>
        <p:txBody>
          <a:bodyPr/>
          <a:lstStyle/>
          <a:p>
            <a:pPr marL="342900" indent="-342900">
              <a:defRPr/>
            </a:pPr>
            <a:r>
              <a:rPr lang="en-US" sz="2800" dirty="0"/>
              <a:t>M. Coleman</a:t>
            </a:r>
            <a:r>
              <a:rPr lang="en-US" sz="2800" baseline="30000" dirty="0"/>
              <a:t>1</a:t>
            </a:r>
            <a:r>
              <a:rPr lang="en-US" sz="2800" dirty="0"/>
              <a:t>, K.E. </a:t>
            </a:r>
            <a:r>
              <a:rPr lang="en-CA" sz="2800" dirty="0"/>
              <a:t>Butler</a:t>
            </a:r>
            <a:r>
              <a:rPr lang="en-CA" sz="2800" baseline="30000" dirty="0"/>
              <a:t>2,</a:t>
            </a:r>
            <a:r>
              <a:rPr lang="en-CA" sz="2800" dirty="0"/>
              <a:t> D. Loomer</a:t>
            </a:r>
            <a:r>
              <a:rPr lang="en-CA" sz="2800" baseline="30000" dirty="0"/>
              <a:t>3</a:t>
            </a:r>
            <a:endParaRPr lang="en-CA" sz="4400" baseline="30000" dirty="0"/>
          </a:p>
          <a:p>
            <a:pPr marL="342900" indent="-342900" algn="l">
              <a:buFont typeface="Monotype Sorts" pitchFamily="2" charset="2"/>
              <a:buNone/>
              <a:defRPr/>
            </a:pPr>
            <a:r>
              <a:rPr lang="en-CA" sz="4400" dirty="0"/>
              <a:t>+</a:t>
            </a:r>
            <a:endParaRPr lang="en-US" sz="4400" dirty="0"/>
          </a:p>
        </p:txBody>
      </p:sp>
      <p:sp>
        <p:nvSpPr>
          <p:cNvPr id="4104" name="Text Box 8"/>
          <p:cNvSpPr txBox="1">
            <a:spLocks noChangeArrowheads="1"/>
          </p:cNvSpPr>
          <p:nvPr/>
        </p:nvSpPr>
        <p:spPr bwMode="auto">
          <a:xfrm>
            <a:off x="762000" y="4708525"/>
            <a:ext cx="6248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1800" baseline="30000" dirty="0">
                <a:effectLst>
                  <a:outerShdw blurRad="38100" dist="38100" dir="2700000" algn="tl">
                    <a:srgbClr val="000000"/>
                  </a:outerShdw>
                </a:effectLst>
                <a:cs typeface="+mn-cs"/>
              </a:rPr>
              <a:t>1 </a:t>
            </a:r>
            <a:r>
              <a:rPr lang="en-US" sz="1800" dirty="0">
                <a:effectLst>
                  <a:outerShdw blurRad="38100" dist="38100" dir="2700000" algn="tl">
                    <a:srgbClr val="000000"/>
                  </a:outerShdw>
                </a:effectLst>
                <a:cs typeface="+mn-cs"/>
              </a:rPr>
              <a:t>NB Power</a:t>
            </a:r>
          </a:p>
          <a:p>
            <a:pPr eaLnBrk="0" hangingPunct="0">
              <a:defRPr/>
            </a:pPr>
            <a:r>
              <a:rPr lang="en-US" sz="1800" baseline="30000" dirty="0">
                <a:effectLst>
                  <a:outerShdw blurRad="38100" dist="38100" dir="2700000" algn="tl">
                    <a:srgbClr val="000000"/>
                  </a:outerShdw>
                </a:effectLst>
                <a:cs typeface="+mn-cs"/>
              </a:rPr>
              <a:t>2</a:t>
            </a:r>
            <a:r>
              <a:rPr lang="en-US" sz="1800" dirty="0">
                <a:effectLst>
                  <a:outerShdw blurRad="38100" dist="38100" dir="2700000" algn="tl">
                    <a:srgbClr val="000000"/>
                  </a:outerShdw>
                </a:effectLst>
                <a:cs typeface="+mn-cs"/>
              </a:rPr>
              <a:t>University of New Brunswick Dept. of Earth Sciences</a:t>
            </a:r>
          </a:p>
          <a:p>
            <a:pPr eaLnBrk="0" hangingPunct="0">
              <a:defRPr/>
            </a:pPr>
            <a:r>
              <a:rPr lang="en-US" sz="1800" baseline="30000" dirty="0">
                <a:effectLst>
                  <a:outerShdw blurRad="38100" dist="38100" dir="2700000" algn="tl">
                    <a:srgbClr val="000000"/>
                  </a:outerShdw>
                </a:effectLst>
                <a:cs typeface="+mn-cs"/>
              </a:rPr>
              <a:t>3 </a:t>
            </a:r>
            <a:r>
              <a:rPr lang="en-US" sz="1800" dirty="0">
                <a:effectLst>
                  <a:outerShdw blurRad="38100" dist="38100" dir="2700000" algn="tl">
                    <a:srgbClr val="000000"/>
                  </a:outerShdw>
                </a:effectLst>
                <a:cs typeface="+mn-cs"/>
              </a:rPr>
              <a:t>U</a:t>
            </a:r>
            <a:r>
              <a:rPr lang="en-US" sz="1800" dirty="0">
                <a:effectLst>
                  <a:outerShdw blurRad="38100" dist="38100" dir="2700000" algn="tl">
                    <a:srgbClr val="000000"/>
                  </a:outerShdw>
                </a:effectLst>
              </a:rPr>
              <a:t>niversity of New Brunswick Dept. of  Civil Engineering</a:t>
            </a:r>
            <a:endParaRPr lang="en-US" sz="1800" baseline="30000" dirty="0">
              <a:effectLst>
                <a:outerShdw blurRad="38100" dist="38100" dir="2700000" algn="tl">
                  <a:srgbClr val="000000"/>
                </a:outerShdw>
              </a:effectLst>
              <a:cs typeface="+mn-cs"/>
            </a:endParaRPr>
          </a:p>
        </p:txBody>
      </p:sp>
      <p:pic>
        <p:nvPicPr>
          <p:cNvPr id="28678" name="Picture 11" descr="U:\NBC37\CLRA\2013 fall conference\Sponsors\NBP_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67638" y="5562600"/>
            <a:ext cx="10033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unb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18488" y="6013450"/>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3"/>
          <p:cNvSpPr txBox="1">
            <a:spLocks noChangeArrowheads="1"/>
          </p:cNvSpPr>
          <p:nvPr/>
        </p:nvSpPr>
        <p:spPr bwMode="auto">
          <a:xfrm>
            <a:off x="457200" y="6363672"/>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dirty="0"/>
              <a:t>36</a:t>
            </a:r>
            <a:r>
              <a:rPr lang="en-US" altLang="en-US" sz="1400" baseline="30000" dirty="0"/>
              <a:t>th</a:t>
            </a:r>
            <a:r>
              <a:rPr lang="en-US" altLang="en-US" sz="1400" dirty="0"/>
              <a:t> Annual Meeting of ASMR  		Big Sky Resort, Montana		June 3-7, 2019</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Outline</a:t>
            </a:r>
          </a:p>
        </p:txBody>
      </p:sp>
      <p:sp>
        <p:nvSpPr>
          <p:cNvPr id="3" name="Content Placeholder 2"/>
          <p:cNvSpPr>
            <a:spLocks noGrp="1"/>
          </p:cNvSpPr>
          <p:nvPr>
            <p:ph idx="1"/>
          </p:nvPr>
        </p:nvSpPr>
        <p:spPr>
          <a:xfrm>
            <a:off x="990600" y="1524000"/>
            <a:ext cx="7791450" cy="4114800"/>
          </a:xfrm>
        </p:spPr>
        <p:txBody>
          <a:bodyPr/>
          <a:lstStyle/>
          <a:p>
            <a:pPr marL="457200" indent="-457200">
              <a:buFont typeface="Wingdings" panose="05000000000000000000" pitchFamily="2" charset="2"/>
              <a:buChar char="§"/>
              <a:defRPr/>
            </a:pPr>
            <a:r>
              <a:rPr lang="en-US" dirty="0"/>
              <a:t>Site conditions</a:t>
            </a:r>
          </a:p>
          <a:p>
            <a:pPr lvl="1">
              <a:buFont typeface="Wingdings" panose="05000000000000000000" pitchFamily="2" charset="2"/>
              <a:buChar char="§"/>
              <a:defRPr/>
            </a:pPr>
            <a:r>
              <a:rPr lang="en-US" dirty="0"/>
              <a:t>Natural effects - precipitation</a:t>
            </a:r>
          </a:p>
          <a:p>
            <a:pPr lvl="1">
              <a:buFont typeface="Wingdings" panose="05000000000000000000" pitchFamily="2" charset="2"/>
              <a:buChar char="§"/>
              <a:defRPr/>
            </a:pPr>
            <a:r>
              <a:rPr lang="en-US" dirty="0"/>
              <a:t>Our impacts</a:t>
            </a:r>
          </a:p>
          <a:p>
            <a:pPr marL="457200" indent="-457200">
              <a:buFont typeface="Wingdings" panose="05000000000000000000" pitchFamily="2" charset="2"/>
              <a:buChar char="§"/>
              <a:defRPr/>
            </a:pPr>
            <a:r>
              <a:rPr lang="en-US" dirty="0"/>
              <a:t>Geophysics – apparent conductivity and electrical resistivity</a:t>
            </a:r>
          </a:p>
          <a:p>
            <a:pPr>
              <a:buFont typeface="Wingdings" panose="05000000000000000000" pitchFamily="2" charset="2"/>
              <a:buChar char="§"/>
              <a:defRPr/>
            </a:pPr>
            <a:r>
              <a:rPr lang="en-US" dirty="0"/>
              <a:t>Groundwater chemistry</a:t>
            </a:r>
          </a:p>
          <a:p>
            <a:pPr marL="457200" indent="-457200">
              <a:buFont typeface="Wingdings" panose="05000000000000000000" pitchFamily="2" charset="2"/>
              <a:buChar char="§"/>
              <a:defRPr/>
            </a:pPr>
            <a:r>
              <a:rPr lang="en-US" dirty="0"/>
              <a:t>Discussion</a:t>
            </a:r>
          </a:p>
          <a:p>
            <a:pPr>
              <a:buFont typeface="Wingdings" panose="05000000000000000000" pitchFamily="2" charset="2"/>
              <a:buChar char="§"/>
              <a:defRPr/>
            </a:pPr>
            <a:r>
              <a:rPr lang="en-US" dirty="0"/>
              <a:t>Conclusions and comments</a:t>
            </a:r>
          </a:p>
        </p:txBody>
      </p:sp>
      <p:sp>
        <p:nvSpPr>
          <p:cNvPr id="4100" name="Rectangle 3"/>
          <p:cNvSpPr>
            <a:spLocks noChangeArrowheads="1"/>
          </p:cNvSpPr>
          <p:nvPr/>
        </p:nvSpPr>
        <p:spPr bwMode="auto">
          <a:xfrm>
            <a:off x="728663" y="6348413"/>
            <a:ext cx="769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dirty="0">
                <a:solidFill>
                  <a:srgbClr val="FFFFFF"/>
                </a:solidFill>
              </a:rPr>
              <a:t>36</a:t>
            </a:r>
            <a:r>
              <a:rPr lang="en-US" altLang="en-US" sz="1400" baseline="30000" dirty="0">
                <a:solidFill>
                  <a:srgbClr val="FFFFFF"/>
                </a:solidFill>
              </a:rPr>
              <a:t>th</a:t>
            </a:r>
            <a:r>
              <a:rPr lang="en-US" altLang="en-US" sz="1400" dirty="0">
                <a:solidFill>
                  <a:srgbClr val="FFFFFF"/>
                </a:solidFill>
              </a:rPr>
              <a:t> Annual Meeting of ASMR  		Big Sky Resort, Montana		June 3-7, 2019</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9525"/>
            <a:ext cx="7715250" cy="1143000"/>
          </a:xfrm>
        </p:spPr>
        <p:txBody>
          <a:bodyPr/>
          <a:lstStyle/>
          <a:p>
            <a:r>
              <a:rPr lang="en-CA" altLang="en-US"/>
              <a:t>Background</a:t>
            </a:r>
            <a:endParaRPr lang="en-US" altLang="en-US"/>
          </a:p>
        </p:txBody>
      </p:sp>
      <p:pic>
        <p:nvPicPr>
          <p:cNvPr id="5123" name="Picture 2"/>
          <p:cNvPicPr>
            <a:picLocks noGrp="1" noChangeAspect="1" noChangeArrowheads="1"/>
          </p:cNvPicPr>
          <p:nvPr>
            <p:ph type="chart" idx="1"/>
          </p:nvPr>
        </p:nvPicPr>
        <p:blipFill>
          <a:blip r:embed="rId3" cstate="email">
            <a:extLst>
              <a:ext uri="{28A0092B-C50C-407E-A947-70E740481C1C}">
                <a14:useLocalDpi xmlns:a14="http://schemas.microsoft.com/office/drawing/2010/main"/>
              </a:ext>
            </a:extLst>
          </a:blip>
          <a:srcRect/>
          <a:stretch>
            <a:fillRect/>
          </a:stretch>
        </p:blipFill>
        <p:spPr>
          <a:xfrm>
            <a:off x="277813" y="2470150"/>
            <a:ext cx="8359775" cy="2224088"/>
          </a:xfrm>
          <a:noFill/>
          <a:extLs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000" y="838200"/>
            <a:ext cx="6629400" cy="1631950"/>
          </a:xfrm>
          <a:prstGeom prst="rect">
            <a:avLst/>
          </a:prstGeom>
          <a:noFill/>
        </p:spPr>
        <p:txBody>
          <a:bodyPr>
            <a:spAutoFit/>
          </a:bodyPr>
          <a:lstStyle/>
          <a:p>
            <a:pPr>
              <a:buSzPct val="100000"/>
              <a:buFont typeface="Wingdings" pitchFamily="2" charset="2"/>
              <a:buChar char="§"/>
              <a:defRPr/>
            </a:pPr>
            <a:r>
              <a:rPr lang="en-US" dirty="0">
                <a:solidFill>
                  <a:schemeClr val="tx2">
                    <a:lumMod val="40000"/>
                    <a:lumOff val="60000"/>
                  </a:schemeClr>
                </a:solidFill>
              </a:rPr>
              <a:t>Surface coal mine 1982-1985; </a:t>
            </a:r>
          </a:p>
          <a:p>
            <a:pPr lvl="1">
              <a:buClr>
                <a:schemeClr val="tx2"/>
              </a:buClr>
              <a:buSzPct val="100000"/>
              <a:buFont typeface="Wingdings" pitchFamily="2" charset="2"/>
              <a:buChar char="§"/>
              <a:defRPr/>
            </a:pPr>
            <a:r>
              <a:rPr lang="en-US" sz="2000" dirty="0">
                <a:solidFill>
                  <a:schemeClr val="tx2">
                    <a:lumMod val="40000"/>
                    <a:lumOff val="60000"/>
                  </a:schemeClr>
                </a:solidFill>
              </a:rPr>
              <a:t>250 acre site (100 ha).</a:t>
            </a:r>
          </a:p>
          <a:p>
            <a:pPr lvl="1">
              <a:buClr>
                <a:schemeClr val="tx2"/>
              </a:buClr>
              <a:buSzPct val="100000"/>
              <a:buFont typeface="Wingdings" pitchFamily="2" charset="2"/>
              <a:buChar char="§"/>
              <a:defRPr/>
            </a:pPr>
            <a:endParaRPr lang="en-US" sz="1200" dirty="0">
              <a:solidFill>
                <a:schemeClr val="tx2">
                  <a:lumMod val="40000"/>
                  <a:lumOff val="60000"/>
                </a:schemeClr>
              </a:solidFill>
            </a:endParaRPr>
          </a:p>
          <a:p>
            <a:pPr>
              <a:buSzPct val="100000"/>
              <a:buFont typeface="Wingdings" pitchFamily="2" charset="2"/>
              <a:buChar char="§"/>
              <a:defRPr/>
            </a:pPr>
            <a:r>
              <a:rPr lang="en-US" dirty="0">
                <a:solidFill>
                  <a:schemeClr val="tx2">
                    <a:lumMod val="40000"/>
                    <a:lumOff val="60000"/>
                  </a:schemeClr>
                </a:solidFill>
              </a:rPr>
              <a:t>Acid mine drainage identified 1984-1985</a:t>
            </a:r>
          </a:p>
          <a:p>
            <a:pPr lvl="1">
              <a:buClr>
                <a:schemeClr val="tx2"/>
              </a:buClr>
              <a:buSzPct val="100000"/>
              <a:buFont typeface="Wingdings" pitchFamily="2" charset="2"/>
              <a:buChar char="§"/>
              <a:defRPr/>
            </a:pPr>
            <a:r>
              <a:rPr lang="en-US" sz="2000" dirty="0">
                <a:solidFill>
                  <a:schemeClr val="tx2">
                    <a:lumMod val="40000"/>
                    <a:lumOff val="60000"/>
                  </a:schemeClr>
                </a:solidFill>
              </a:rPr>
              <a:t>Waste rock contoured </a:t>
            </a:r>
          </a:p>
        </p:txBody>
      </p:sp>
      <p:pic>
        <p:nvPicPr>
          <p:cNvPr id="512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7663" y="4724400"/>
            <a:ext cx="8220075" cy="164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7000" y="381000"/>
            <a:ext cx="2295525" cy="185261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a:cxnSpLocks noChangeShapeType="1"/>
          </p:cNvCxnSpPr>
          <p:nvPr/>
        </p:nvCxnSpPr>
        <p:spPr bwMode="auto">
          <a:xfrm flipH="1">
            <a:off x="4267200" y="2233613"/>
            <a:ext cx="685800" cy="1241425"/>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t="-9037" r="-1267"/>
          <a:stretch>
            <a:fillRect/>
          </a:stretch>
        </p:blipFill>
        <p:spPr bwMode="auto">
          <a:xfrm>
            <a:off x="838200" y="2470150"/>
            <a:ext cx="6051550" cy="4168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1006" y="2359025"/>
            <a:ext cx="8053388" cy="43243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419100" y="2167874"/>
            <a:ext cx="8743950" cy="4592637"/>
            <a:chOff x="238125" y="2256768"/>
            <a:chExt cx="8743950" cy="4592637"/>
          </a:xfrm>
        </p:grpSpPr>
        <p:grpSp>
          <p:nvGrpSpPr>
            <p:cNvPr id="10" name="Group 9"/>
            <p:cNvGrpSpPr>
              <a:grpSpLocks/>
            </p:cNvGrpSpPr>
            <p:nvPr/>
          </p:nvGrpSpPr>
          <p:grpSpPr bwMode="auto">
            <a:xfrm>
              <a:off x="238125" y="2256768"/>
              <a:ext cx="8743950" cy="4592637"/>
              <a:chOff x="238554" y="2265515"/>
              <a:chExt cx="8743092" cy="4592485"/>
            </a:xfrm>
          </p:grpSpPr>
          <p:pic>
            <p:nvPicPr>
              <p:cNvPr id="5131" name="Picture 3" descr="fireroadaerial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8554" y="2265515"/>
                <a:ext cx="8743092" cy="459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2" name="Freeform 8"/>
              <p:cNvSpPr>
                <a:spLocks/>
              </p:cNvSpPr>
              <p:nvPr/>
            </p:nvSpPr>
            <p:spPr bwMode="auto">
              <a:xfrm>
                <a:off x="2555669" y="5449354"/>
                <a:ext cx="425753" cy="334348"/>
              </a:xfrm>
              <a:custGeom>
                <a:avLst/>
                <a:gdLst>
                  <a:gd name="T0" fmla="*/ 1010890 w 274320"/>
                  <a:gd name="T1" fmla="*/ 0 h 289560"/>
                  <a:gd name="T2" fmla="*/ 1010890 w 274320"/>
                  <a:gd name="T3" fmla="*/ 0 h 289560"/>
                  <a:gd name="T4" fmla="*/ 216640 w 274320"/>
                  <a:gd name="T5" fmla="*/ 234952 h 289560"/>
                  <a:gd name="T6" fmla="*/ 0 w 274320"/>
                  <a:gd name="T7" fmla="*/ 271099 h 289560"/>
                  <a:gd name="T8" fmla="*/ 0 w 274320"/>
                  <a:gd name="T9" fmla="*/ 271099 h 289560"/>
                  <a:gd name="T10" fmla="*/ 288820 w 274320"/>
                  <a:gd name="T11" fmla="*/ 524137 h 289560"/>
                  <a:gd name="T12" fmla="*/ 1227502 w 274320"/>
                  <a:gd name="T13" fmla="*/ 686794 h 289560"/>
                  <a:gd name="T14" fmla="*/ 2021756 w 274320"/>
                  <a:gd name="T15" fmla="*/ 397616 h 289560"/>
                  <a:gd name="T16" fmla="*/ 2599387 w 274320"/>
                  <a:gd name="T17" fmla="*/ 234952 h 289560"/>
                  <a:gd name="T18" fmla="*/ 1732917 w 274320"/>
                  <a:gd name="T19" fmla="*/ 72295 h 289560"/>
                  <a:gd name="T20" fmla="*/ 1010890 w 274320"/>
                  <a:gd name="T21" fmla="*/ 0 h 2895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320" h="289560">
                    <a:moveTo>
                      <a:pt x="106680" y="0"/>
                    </a:moveTo>
                    <a:lnTo>
                      <a:pt x="106680" y="0"/>
                    </a:lnTo>
                    <a:cubicBezTo>
                      <a:pt x="40388" y="66292"/>
                      <a:pt x="67288" y="32418"/>
                      <a:pt x="22860" y="99060"/>
                    </a:cubicBezTo>
                    <a:cubicBezTo>
                      <a:pt x="17780" y="106680"/>
                      <a:pt x="0" y="114300"/>
                      <a:pt x="0" y="114300"/>
                    </a:cubicBezTo>
                    <a:lnTo>
                      <a:pt x="30480" y="220980"/>
                    </a:lnTo>
                    <a:lnTo>
                      <a:pt x="129540" y="289560"/>
                    </a:lnTo>
                    <a:lnTo>
                      <a:pt x="213360" y="167640"/>
                    </a:lnTo>
                    <a:lnTo>
                      <a:pt x="274320" y="99060"/>
                    </a:lnTo>
                    <a:lnTo>
                      <a:pt x="182880" y="30480"/>
                    </a:lnTo>
                    <a:lnTo>
                      <a:pt x="106680" y="0"/>
                    </a:lnTo>
                    <a:close/>
                  </a:path>
                </a:pathLst>
              </a:custGeom>
              <a:pattFill prst="wdUpDiag">
                <a:fgClr>
                  <a:schemeClr val="accent1"/>
                </a:fgClr>
                <a:bgClr>
                  <a:schemeClr val="bg1"/>
                </a:bgClr>
              </a:pattFill>
              <a:ln w="12700" cap="flat" cmpd="sng" algn="ctr">
                <a:solidFill>
                  <a:srgbClr val="00B8A6"/>
                </a:solidFill>
                <a:prstDash val="solid"/>
                <a:round/>
                <a:headEnd type="none" w="med" len="med"/>
                <a:tailEnd type="none" w="med" len="med"/>
              </a:ln>
            </p:spPr>
            <p:txBody>
              <a:bodyPr/>
              <a:lstStyle/>
              <a:p>
                <a:endParaRPr lang="en-US"/>
              </a:p>
            </p:txBody>
          </p:sp>
          <p:sp>
            <p:nvSpPr>
              <p:cNvPr id="5133" name="Freeform 7"/>
              <p:cNvSpPr>
                <a:spLocks/>
              </p:cNvSpPr>
              <p:nvPr/>
            </p:nvSpPr>
            <p:spPr bwMode="auto">
              <a:xfrm>
                <a:off x="3061926" y="4868176"/>
                <a:ext cx="602947" cy="546283"/>
              </a:xfrm>
              <a:custGeom>
                <a:avLst/>
                <a:gdLst>
                  <a:gd name="T0" fmla="*/ 2091495 w 389029"/>
                  <a:gd name="T1" fmla="*/ 2161 h 474027"/>
                  <a:gd name="T2" fmla="*/ 2968346 w 389029"/>
                  <a:gd name="T3" fmla="*/ 117199 h 474027"/>
                  <a:gd name="T4" fmla="*/ 3440464 w 389029"/>
                  <a:gd name="T5" fmla="*/ 314348 h 474027"/>
                  <a:gd name="T6" fmla="*/ 2765994 w 389029"/>
                  <a:gd name="T7" fmla="*/ 495063 h 474027"/>
                  <a:gd name="T8" fmla="*/ 1956775 w 389029"/>
                  <a:gd name="T9" fmla="*/ 774365 h 474027"/>
                  <a:gd name="T10" fmla="*/ 1349757 w 389029"/>
                  <a:gd name="T11" fmla="*/ 955074 h 474027"/>
                  <a:gd name="T12" fmla="*/ 1349757 w 389029"/>
                  <a:gd name="T13" fmla="*/ 955074 h 474027"/>
                  <a:gd name="T14" fmla="*/ 203342 w 389029"/>
                  <a:gd name="T15" fmla="*/ 1020788 h 474027"/>
                  <a:gd name="T16" fmla="*/ 865 w 389029"/>
                  <a:gd name="T17" fmla="*/ 889361 h 474027"/>
                  <a:gd name="T18" fmla="*/ 135588 w 389029"/>
                  <a:gd name="T19" fmla="*/ 741498 h 474027"/>
                  <a:gd name="T20" fmla="*/ 270695 w 389029"/>
                  <a:gd name="T21" fmla="*/ 741498 h 474027"/>
                  <a:gd name="T22" fmla="*/ 675243 w 389029"/>
                  <a:gd name="T23" fmla="*/ 593635 h 474027"/>
                  <a:gd name="T24" fmla="*/ 675243 w 389029"/>
                  <a:gd name="T25" fmla="*/ 593635 h 474027"/>
                  <a:gd name="T26" fmla="*/ 1282263 w 389029"/>
                  <a:gd name="T27" fmla="*/ 396488 h 474027"/>
                  <a:gd name="T28" fmla="*/ 1484571 w 389029"/>
                  <a:gd name="T29" fmla="*/ 215773 h 474027"/>
                  <a:gd name="T30" fmla="*/ 2091495 w 389029"/>
                  <a:gd name="T31" fmla="*/ 2161 h 4740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9029" h="474027">
                    <a:moveTo>
                      <a:pt x="236317" y="1019"/>
                    </a:moveTo>
                    <a:cubicBezTo>
                      <a:pt x="264257" y="-6601"/>
                      <a:pt x="309977" y="30229"/>
                      <a:pt x="335377" y="54359"/>
                    </a:cubicBezTo>
                    <a:cubicBezTo>
                      <a:pt x="360777" y="78489"/>
                      <a:pt x="392527" y="116589"/>
                      <a:pt x="388717" y="145799"/>
                    </a:cubicBezTo>
                    <a:cubicBezTo>
                      <a:pt x="384907" y="175009"/>
                      <a:pt x="340457" y="194059"/>
                      <a:pt x="312517" y="229619"/>
                    </a:cubicBezTo>
                    <a:cubicBezTo>
                      <a:pt x="284577" y="265179"/>
                      <a:pt x="247747" y="323599"/>
                      <a:pt x="221077" y="359159"/>
                    </a:cubicBezTo>
                    <a:cubicBezTo>
                      <a:pt x="194407" y="394719"/>
                      <a:pt x="152497" y="442979"/>
                      <a:pt x="152497" y="442979"/>
                    </a:cubicBezTo>
                    <a:cubicBezTo>
                      <a:pt x="130907" y="448059"/>
                      <a:pt x="48357" y="478539"/>
                      <a:pt x="22957" y="473459"/>
                    </a:cubicBezTo>
                    <a:cubicBezTo>
                      <a:pt x="-2443" y="468379"/>
                      <a:pt x="1367" y="434089"/>
                      <a:pt x="97" y="412499"/>
                    </a:cubicBezTo>
                    <a:cubicBezTo>
                      <a:pt x="-1173" y="390909"/>
                      <a:pt x="10257" y="355349"/>
                      <a:pt x="15337" y="343919"/>
                    </a:cubicBezTo>
                    <a:cubicBezTo>
                      <a:pt x="20417" y="332489"/>
                      <a:pt x="20417" y="355349"/>
                      <a:pt x="30577" y="343919"/>
                    </a:cubicBezTo>
                    <a:cubicBezTo>
                      <a:pt x="40737" y="332489"/>
                      <a:pt x="76297" y="275339"/>
                      <a:pt x="76297" y="275339"/>
                    </a:cubicBezTo>
                    <a:cubicBezTo>
                      <a:pt x="87727" y="260099"/>
                      <a:pt x="129637" y="213109"/>
                      <a:pt x="144877" y="183899"/>
                    </a:cubicBezTo>
                    <a:cubicBezTo>
                      <a:pt x="160117" y="154689"/>
                      <a:pt x="152497" y="130559"/>
                      <a:pt x="167737" y="100079"/>
                    </a:cubicBezTo>
                    <a:cubicBezTo>
                      <a:pt x="182977" y="69599"/>
                      <a:pt x="208377" y="8639"/>
                      <a:pt x="236317" y="1019"/>
                    </a:cubicBezTo>
                    <a:close/>
                  </a:path>
                </a:pathLst>
              </a:custGeom>
              <a:pattFill prst="wdUpDiag">
                <a:fgClr>
                  <a:schemeClr val="accent1"/>
                </a:fgClr>
                <a:bgClr>
                  <a:schemeClr val="bg1"/>
                </a:bgClr>
              </a:pattFill>
              <a:ln w="12700" cap="flat" cmpd="sng" algn="ctr">
                <a:solidFill>
                  <a:srgbClr val="00B8A6"/>
                </a:solidFill>
                <a:prstDash val="solid"/>
                <a:round/>
                <a:headEnd type="none" w="med" len="med"/>
                <a:tailEnd type="none" w="med" len="med"/>
              </a:ln>
            </p:spPr>
            <p:txBody>
              <a:bodyPr/>
              <a:lstStyle/>
              <a:p>
                <a:endParaRPr lang="en-US"/>
              </a:p>
            </p:txBody>
          </p:sp>
          <p:sp>
            <p:nvSpPr>
              <p:cNvPr id="5134" name="Freeform 5"/>
              <p:cNvSpPr>
                <a:spLocks/>
              </p:cNvSpPr>
              <p:nvPr/>
            </p:nvSpPr>
            <p:spPr bwMode="auto">
              <a:xfrm>
                <a:off x="3755652" y="3803574"/>
                <a:ext cx="1287106" cy="920825"/>
              </a:xfrm>
              <a:custGeom>
                <a:avLst/>
                <a:gdLst>
                  <a:gd name="T0" fmla="*/ 6662386 w 830172"/>
                  <a:gd name="T1" fmla="*/ 16042 h 800766"/>
                  <a:gd name="T2" fmla="*/ 7417029 w 830172"/>
                  <a:gd name="T3" fmla="*/ 488735 h 800766"/>
                  <a:gd name="T4" fmla="*/ 7348527 w 830172"/>
                  <a:gd name="T5" fmla="*/ 326252 h 800766"/>
                  <a:gd name="T6" fmla="*/ 6799676 w 830172"/>
                  <a:gd name="T7" fmla="*/ 621675 h 800766"/>
                  <a:gd name="T8" fmla="*/ 6113829 w 830172"/>
                  <a:gd name="T9" fmla="*/ 931867 h 800766"/>
                  <a:gd name="T10" fmla="*/ 3918830 w 830172"/>
                  <a:gd name="T11" fmla="*/ 1271608 h 800766"/>
                  <a:gd name="T12" fmla="*/ 3918830 w 830172"/>
                  <a:gd name="T13" fmla="*/ 1271608 h 800766"/>
                  <a:gd name="T14" fmla="*/ 3095732 w 830172"/>
                  <a:gd name="T15" fmla="*/ 1360229 h 800766"/>
                  <a:gd name="T16" fmla="*/ 1518122 w 830172"/>
                  <a:gd name="T17" fmla="*/ 1552256 h 800766"/>
                  <a:gd name="T18" fmla="*/ 8915 w 830172"/>
                  <a:gd name="T19" fmla="*/ 1360229 h 800766"/>
                  <a:gd name="T20" fmla="*/ 969330 w 830172"/>
                  <a:gd name="T21" fmla="*/ 1123897 h 800766"/>
                  <a:gd name="T22" fmla="*/ 2546869 w 830172"/>
                  <a:gd name="T23" fmla="*/ 917096 h 800766"/>
                  <a:gd name="T24" fmla="*/ 3095732 w 830172"/>
                  <a:gd name="T25" fmla="*/ 680761 h 800766"/>
                  <a:gd name="T26" fmla="*/ 3644362 w 830172"/>
                  <a:gd name="T27" fmla="*/ 444424 h 800766"/>
                  <a:gd name="T28" fmla="*/ 5153480 w 830172"/>
                  <a:gd name="T29" fmla="*/ 208086 h 800766"/>
                  <a:gd name="T30" fmla="*/ 5427715 w 830172"/>
                  <a:gd name="T31" fmla="*/ 119459 h 800766"/>
                  <a:gd name="T32" fmla="*/ 6662386 w 830172"/>
                  <a:gd name="T33" fmla="*/ 16042 h 8007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0172" h="800766">
                    <a:moveTo>
                      <a:pt x="740135" y="8286"/>
                    </a:moveTo>
                    <a:cubicBezTo>
                      <a:pt x="776965" y="40036"/>
                      <a:pt x="811255" y="225456"/>
                      <a:pt x="823955" y="252126"/>
                    </a:cubicBezTo>
                    <a:cubicBezTo>
                      <a:pt x="836655" y="278796"/>
                      <a:pt x="827765" y="156876"/>
                      <a:pt x="816335" y="168306"/>
                    </a:cubicBezTo>
                    <a:cubicBezTo>
                      <a:pt x="804905" y="179736"/>
                      <a:pt x="778235" y="268636"/>
                      <a:pt x="755375" y="320706"/>
                    </a:cubicBezTo>
                    <a:cubicBezTo>
                      <a:pt x="732515" y="372776"/>
                      <a:pt x="732515" y="424846"/>
                      <a:pt x="679175" y="480726"/>
                    </a:cubicBezTo>
                    <a:cubicBezTo>
                      <a:pt x="625835" y="536606"/>
                      <a:pt x="475975" y="626776"/>
                      <a:pt x="435335" y="655986"/>
                    </a:cubicBezTo>
                    <a:cubicBezTo>
                      <a:pt x="420095" y="663606"/>
                      <a:pt x="388345" y="677576"/>
                      <a:pt x="343895" y="701706"/>
                    </a:cubicBezTo>
                    <a:cubicBezTo>
                      <a:pt x="299445" y="725836"/>
                      <a:pt x="225785" y="800766"/>
                      <a:pt x="168635" y="800766"/>
                    </a:cubicBezTo>
                    <a:cubicBezTo>
                      <a:pt x="111485" y="800766"/>
                      <a:pt x="11155" y="738536"/>
                      <a:pt x="995" y="701706"/>
                    </a:cubicBezTo>
                    <a:cubicBezTo>
                      <a:pt x="-9165" y="664876"/>
                      <a:pt x="60685" y="617886"/>
                      <a:pt x="107675" y="579786"/>
                    </a:cubicBezTo>
                    <a:cubicBezTo>
                      <a:pt x="154665" y="541686"/>
                      <a:pt x="243565" y="511206"/>
                      <a:pt x="282935" y="473106"/>
                    </a:cubicBezTo>
                    <a:cubicBezTo>
                      <a:pt x="322305" y="435006"/>
                      <a:pt x="323575" y="391826"/>
                      <a:pt x="343895" y="351186"/>
                    </a:cubicBezTo>
                    <a:cubicBezTo>
                      <a:pt x="364215" y="310546"/>
                      <a:pt x="366755" y="269906"/>
                      <a:pt x="404855" y="229266"/>
                    </a:cubicBezTo>
                    <a:cubicBezTo>
                      <a:pt x="442955" y="188626"/>
                      <a:pt x="557255" y="135286"/>
                      <a:pt x="572495" y="107346"/>
                    </a:cubicBezTo>
                    <a:cubicBezTo>
                      <a:pt x="587735" y="79406"/>
                      <a:pt x="575035" y="78136"/>
                      <a:pt x="602975" y="61626"/>
                    </a:cubicBezTo>
                    <a:cubicBezTo>
                      <a:pt x="630915" y="45116"/>
                      <a:pt x="703305" y="-23464"/>
                      <a:pt x="740135" y="8286"/>
                    </a:cubicBezTo>
                    <a:close/>
                  </a:path>
                </a:pathLst>
              </a:custGeom>
              <a:pattFill prst="wdUpDiag">
                <a:fgClr>
                  <a:srgbClr val="00B8A6"/>
                </a:fgClr>
                <a:bgClr>
                  <a:schemeClr val="bg1"/>
                </a:bgClr>
              </a:pattFill>
              <a:ln w="12700" cap="flat" cmpd="sng" algn="ctr">
                <a:solidFill>
                  <a:schemeClr val="accent1"/>
                </a:solidFill>
                <a:prstDash val="solid"/>
                <a:round/>
                <a:headEnd type="none" w="med" len="med"/>
                <a:tailEnd type="none" w="med" len="med"/>
              </a:ln>
            </p:spPr>
            <p:txBody>
              <a:bodyPr/>
              <a:lstStyle/>
              <a:p>
                <a:endParaRPr lang="en-US"/>
              </a:p>
            </p:txBody>
          </p:sp>
          <p:sp>
            <p:nvSpPr>
              <p:cNvPr id="5135" name="Freeform 9"/>
              <p:cNvSpPr>
                <a:spLocks/>
              </p:cNvSpPr>
              <p:nvPr/>
            </p:nvSpPr>
            <p:spPr bwMode="auto">
              <a:xfrm>
                <a:off x="2112593" y="5773545"/>
                <a:ext cx="403605" cy="235687"/>
              </a:xfrm>
              <a:custGeom>
                <a:avLst/>
                <a:gdLst>
                  <a:gd name="T0" fmla="*/ 1040394 w 259080"/>
                  <a:gd name="T1" fmla="*/ 0 h 205740"/>
                  <a:gd name="T2" fmla="*/ 0 w 259080"/>
                  <a:gd name="T3" fmla="*/ 171592 h 205740"/>
                  <a:gd name="T4" fmla="*/ 866978 w 259080"/>
                  <a:gd name="T5" fmla="*/ 318684 h 205740"/>
                  <a:gd name="T6" fmla="*/ 1300481 w 259080"/>
                  <a:gd name="T7" fmla="*/ 330932 h 205740"/>
                  <a:gd name="T8" fmla="*/ 2167473 w 259080"/>
                  <a:gd name="T9" fmla="*/ 330932 h 205740"/>
                  <a:gd name="T10" fmla="*/ 2774356 w 259080"/>
                  <a:gd name="T11" fmla="*/ 232876 h 205740"/>
                  <a:gd name="T12" fmla="*/ 2947712 w 259080"/>
                  <a:gd name="T13" fmla="*/ 134826 h 205740"/>
                  <a:gd name="T14" fmla="*/ 2427554 w 259080"/>
                  <a:gd name="T15" fmla="*/ 110310 h 205740"/>
                  <a:gd name="T16" fmla="*/ 1040394 w 259080"/>
                  <a:gd name="T17" fmla="*/ 0 h 2057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080" h="205740">
                    <a:moveTo>
                      <a:pt x="91440" y="0"/>
                    </a:moveTo>
                    <a:lnTo>
                      <a:pt x="0" y="106680"/>
                    </a:lnTo>
                    <a:lnTo>
                      <a:pt x="76200" y="198120"/>
                    </a:lnTo>
                    <a:lnTo>
                      <a:pt x="114300" y="205740"/>
                    </a:lnTo>
                    <a:lnTo>
                      <a:pt x="190500" y="205740"/>
                    </a:lnTo>
                    <a:lnTo>
                      <a:pt x="243840" y="144780"/>
                    </a:lnTo>
                    <a:lnTo>
                      <a:pt x="259080" y="83820"/>
                    </a:lnTo>
                    <a:lnTo>
                      <a:pt x="213360" y="68580"/>
                    </a:lnTo>
                    <a:lnTo>
                      <a:pt x="91440" y="0"/>
                    </a:lnTo>
                    <a:close/>
                  </a:path>
                </a:pathLst>
              </a:custGeom>
              <a:pattFill prst="wdUpDiag">
                <a:fgClr>
                  <a:schemeClr val="accent1"/>
                </a:fgClr>
                <a:bgClr>
                  <a:schemeClr val="bg1"/>
                </a:bgClr>
              </a:pattFill>
              <a:ln w="12700" cap="flat" cmpd="sng" algn="ctr">
                <a:solidFill>
                  <a:srgbClr val="00B8A6"/>
                </a:solidFill>
                <a:prstDash val="solid"/>
                <a:round/>
                <a:headEnd type="none" w="med" len="med"/>
                <a:tailEnd type="none" w="med" len="med"/>
              </a:ln>
            </p:spPr>
            <p:txBody>
              <a:bodyPr/>
              <a:lstStyle/>
              <a:p>
                <a:endParaRPr lang="en-US"/>
              </a:p>
            </p:txBody>
          </p:sp>
          <p:sp>
            <p:nvSpPr>
              <p:cNvPr id="5136" name="Freeform 9"/>
              <p:cNvSpPr>
                <a:spLocks/>
              </p:cNvSpPr>
              <p:nvPr/>
            </p:nvSpPr>
            <p:spPr bwMode="auto">
              <a:xfrm>
                <a:off x="4953000" y="3475074"/>
                <a:ext cx="403605" cy="235687"/>
              </a:xfrm>
              <a:custGeom>
                <a:avLst/>
                <a:gdLst>
                  <a:gd name="T0" fmla="*/ 1040394 w 259080"/>
                  <a:gd name="T1" fmla="*/ 0 h 205740"/>
                  <a:gd name="T2" fmla="*/ 0 w 259080"/>
                  <a:gd name="T3" fmla="*/ 171592 h 205740"/>
                  <a:gd name="T4" fmla="*/ 866978 w 259080"/>
                  <a:gd name="T5" fmla="*/ 318684 h 205740"/>
                  <a:gd name="T6" fmla="*/ 1300481 w 259080"/>
                  <a:gd name="T7" fmla="*/ 330932 h 205740"/>
                  <a:gd name="T8" fmla="*/ 2167473 w 259080"/>
                  <a:gd name="T9" fmla="*/ 330932 h 205740"/>
                  <a:gd name="T10" fmla="*/ 2774356 w 259080"/>
                  <a:gd name="T11" fmla="*/ 232876 h 205740"/>
                  <a:gd name="T12" fmla="*/ 2947712 w 259080"/>
                  <a:gd name="T13" fmla="*/ 134826 h 205740"/>
                  <a:gd name="T14" fmla="*/ 2427554 w 259080"/>
                  <a:gd name="T15" fmla="*/ 110310 h 205740"/>
                  <a:gd name="T16" fmla="*/ 1040394 w 259080"/>
                  <a:gd name="T17" fmla="*/ 0 h 2057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080" h="205740">
                    <a:moveTo>
                      <a:pt x="91440" y="0"/>
                    </a:moveTo>
                    <a:lnTo>
                      <a:pt x="0" y="106680"/>
                    </a:lnTo>
                    <a:lnTo>
                      <a:pt x="76200" y="198120"/>
                    </a:lnTo>
                    <a:lnTo>
                      <a:pt x="114300" y="205740"/>
                    </a:lnTo>
                    <a:lnTo>
                      <a:pt x="190500" y="205740"/>
                    </a:lnTo>
                    <a:lnTo>
                      <a:pt x="243840" y="144780"/>
                    </a:lnTo>
                    <a:lnTo>
                      <a:pt x="259080" y="83820"/>
                    </a:lnTo>
                    <a:lnTo>
                      <a:pt x="213360" y="68580"/>
                    </a:lnTo>
                    <a:lnTo>
                      <a:pt x="91440" y="0"/>
                    </a:lnTo>
                    <a:close/>
                  </a:path>
                </a:pathLst>
              </a:custGeom>
              <a:pattFill prst="wdUpDiag">
                <a:fgClr>
                  <a:schemeClr val="accent1"/>
                </a:fgClr>
                <a:bgClr>
                  <a:schemeClr val="bg1"/>
                </a:bgClr>
              </a:pattFill>
              <a:ln w="12700" cap="flat" cmpd="sng" algn="ctr">
                <a:solidFill>
                  <a:srgbClr val="00B8A6"/>
                </a:solidFill>
                <a:prstDash val="solid"/>
                <a:round/>
                <a:headEnd type="none" w="med" len="med"/>
                <a:tailEnd type="none" w="med" len="med"/>
              </a:ln>
            </p:spPr>
            <p:txBody>
              <a:bodyPr/>
              <a:lstStyle/>
              <a:p>
                <a:endParaRPr lang="en-US"/>
              </a:p>
            </p:txBody>
          </p:sp>
        </p:grpSp>
        <p:sp>
          <p:nvSpPr>
            <p:cNvPr id="2" name="TextBox 1"/>
            <p:cNvSpPr txBox="1"/>
            <p:nvPr/>
          </p:nvSpPr>
          <p:spPr>
            <a:xfrm>
              <a:off x="5042800" y="4430712"/>
              <a:ext cx="3339199" cy="461665"/>
            </a:xfrm>
            <a:prstGeom prst="rect">
              <a:avLst/>
            </a:prstGeom>
            <a:noFill/>
          </p:spPr>
          <p:txBody>
            <a:bodyPr wrap="square" rtlCol="0">
              <a:spAutoFit/>
            </a:bodyPr>
            <a:lstStyle/>
            <a:p>
              <a:r>
                <a:rPr lang="en-US" dirty="0"/>
                <a:t>Sludge disposal areas</a:t>
              </a:r>
            </a:p>
          </p:txBody>
        </p:sp>
        <p:cxnSp>
          <p:nvCxnSpPr>
            <p:cNvPr id="5" name="Straight Arrow Connector 4"/>
            <p:cNvCxnSpPr/>
            <p:nvPr/>
          </p:nvCxnSpPr>
          <p:spPr bwMode="auto">
            <a:xfrm flipH="1" flipV="1">
              <a:off x="4800600" y="4114800"/>
              <a:ext cx="556079" cy="315912"/>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H="1">
              <a:off x="3603579" y="4735512"/>
              <a:ext cx="1197022" cy="365504"/>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H="1" flipV="1">
              <a:off x="5383440" y="3798888"/>
              <a:ext cx="278038" cy="631824"/>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flipH="1">
              <a:off x="3061774" y="4918264"/>
              <a:ext cx="1891226" cy="856807"/>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228600"/>
            <a:ext cx="7715250" cy="1143000"/>
          </a:xfrm>
        </p:spPr>
        <p:txBody>
          <a:bodyPr/>
          <a:lstStyle/>
          <a:p>
            <a:pPr algn="ctr" defTabSz="912813"/>
            <a:r>
              <a:rPr lang="en-US" altLang="en-US"/>
              <a:t>Initial Dredging Rationale</a:t>
            </a:r>
          </a:p>
        </p:txBody>
      </p:sp>
      <p:sp>
        <p:nvSpPr>
          <p:cNvPr id="2" name="Rectangle 3"/>
          <p:cNvSpPr>
            <a:spLocks noGrp="1" noChangeArrowheads="1"/>
          </p:cNvSpPr>
          <p:nvPr>
            <p:ph type="body" idx="1"/>
          </p:nvPr>
        </p:nvSpPr>
        <p:spPr>
          <a:xfrm>
            <a:off x="257175" y="1143000"/>
            <a:ext cx="8582025" cy="1905000"/>
          </a:xfrm>
        </p:spPr>
        <p:txBody>
          <a:bodyPr/>
          <a:lstStyle/>
          <a:p>
            <a:pPr marL="457200" indent="-457200">
              <a:buFont typeface="Wingdings" pitchFamily="2" charset="2"/>
              <a:buChar char="§"/>
              <a:defRPr/>
            </a:pPr>
            <a:r>
              <a:rPr lang="en-US" dirty="0">
                <a:solidFill>
                  <a:schemeClr val="tx2">
                    <a:lumMod val="40000"/>
                    <a:lumOff val="60000"/>
                  </a:schemeClr>
                </a:solidFill>
              </a:rPr>
              <a:t>Disposing of lime neutralization sludge into acid generating rock could provide several benefits including:</a:t>
            </a:r>
          </a:p>
          <a:p>
            <a:pPr marL="1257300" lvl="2" indent="-342900">
              <a:buFont typeface="Wingdings" pitchFamily="2" charset="2"/>
              <a:buChar char="§"/>
              <a:defRPr/>
            </a:pPr>
            <a:endParaRPr lang="en-US" dirty="0">
              <a:solidFill>
                <a:schemeClr val="tx2">
                  <a:lumMod val="40000"/>
                  <a:lumOff val="60000"/>
                </a:schemeClr>
              </a:solidFill>
            </a:endParaRPr>
          </a:p>
        </p:txBody>
      </p:sp>
      <p:sp>
        <p:nvSpPr>
          <p:cNvPr id="6148" name="TextBox 2"/>
          <p:cNvSpPr txBox="1">
            <a:spLocks noChangeArrowheads="1"/>
          </p:cNvSpPr>
          <p:nvPr/>
        </p:nvSpPr>
        <p:spPr bwMode="auto">
          <a:xfrm>
            <a:off x="533400" y="63246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t>36</a:t>
            </a:r>
            <a:r>
              <a:rPr lang="en-US" altLang="en-US" sz="1400" baseline="30000"/>
              <a:t>th</a:t>
            </a:r>
            <a:r>
              <a:rPr lang="en-US" altLang="en-US" sz="1400"/>
              <a:t> Annual Meeting of ASMR  		Big Sky Resort, Montana		June 3-7, 2019</a:t>
            </a:r>
          </a:p>
        </p:txBody>
      </p:sp>
      <p:sp>
        <p:nvSpPr>
          <p:cNvPr id="3" name="TextBox 2"/>
          <p:cNvSpPr txBox="1"/>
          <p:nvPr/>
        </p:nvSpPr>
        <p:spPr>
          <a:xfrm>
            <a:off x="114300" y="2606675"/>
            <a:ext cx="8393113" cy="830263"/>
          </a:xfrm>
          <a:prstGeom prst="rect">
            <a:avLst/>
          </a:prstGeom>
          <a:noFill/>
        </p:spPr>
        <p:txBody>
          <a:bodyPr>
            <a:spAutoFit/>
          </a:bodyPr>
          <a:lstStyle/>
          <a:p>
            <a:pPr marL="914400" lvl="2" indent="0">
              <a:defRPr/>
            </a:pPr>
            <a:r>
              <a:rPr lang="en-US" dirty="0">
                <a:solidFill>
                  <a:schemeClr val="tx2">
                    <a:lumMod val="40000"/>
                    <a:lumOff val="60000"/>
                  </a:schemeClr>
                </a:solidFill>
              </a:rPr>
              <a:t>1. utilization of the excess alkalinity in both the sludge and the water used to transport the sludge</a:t>
            </a:r>
          </a:p>
        </p:txBody>
      </p:sp>
      <p:sp>
        <p:nvSpPr>
          <p:cNvPr id="4" name="Rectangle 3"/>
          <p:cNvSpPr/>
          <p:nvPr/>
        </p:nvSpPr>
        <p:spPr>
          <a:xfrm>
            <a:off x="114300" y="3370263"/>
            <a:ext cx="5829300" cy="461962"/>
          </a:xfrm>
          <a:prstGeom prst="rect">
            <a:avLst/>
          </a:prstGeom>
        </p:spPr>
        <p:txBody>
          <a:bodyPr>
            <a:spAutoFit/>
          </a:bodyPr>
          <a:lstStyle/>
          <a:p>
            <a:pPr marL="914400" lvl="2" indent="0">
              <a:defRPr/>
            </a:pPr>
            <a:r>
              <a:rPr lang="en-US" dirty="0">
                <a:solidFill>
                  <a:schemeClr val="tx2">
                    <a:lumMod val="40000"/>
                    <a:lumOff val="60000"/>
                  </a:schemeClr>
                </a:solidFill>
              </a:rPr>
              <a:t>2. final disposal area for sludge</a:t>
            </a:r>
          </a:p>
        </p:txBody>
      </p:sp>
      <p:sp>
        <p:nvSpPr>
          <p:cNvPr id="8" name="Rectangle 7"/>
          <p:cNvSpPr/>
          <p:nvPr/>
        </p:nvSpPr>
        <p:spPr>
          <a:xfrm>
            <a:off x="127000" y="3775075"/>
            <a:ext cx="6286500" cy="461963"/>
          </a:xfrm>
          <a:prstGeom prst="rect">
            <a:avLst/>
          </a:prstGeom>
        </p:spPr>
        <p:txBody>
          <a:bodyPr>
            <a:spAutoFit/>
          </a:bodyPr>
          <a:lstStyle/>
          <a:p>
            <a:pPr marL="914400" lvl="2" indent="0">
              <a:defRPr/>
            </a:pPr>
            <a:r>
              <a:rPr lang="en-US" dirty="0">
                <a:solidFill>
                  <a:schemeClr val="tx2">
                    <a:lumMod val="40000"/>
                    <a:lumOff val="60000"/>
                  </a:schemeClr>
                </a:solidFill>
              </a:rPr>
              <a:t>3. minimize additional land disturbance</a:t>
            </a:r>
          </a:p>
        </p:txBody>
      </p:sp>
      <p:sp>
        <p:nvSpPr>
          <p:cNvPr id="10" name="Rectangle 9"/>
          <p:cNvSpPr/>
          <p:nvPr/>
        </p:nvSpPr>
        <p:spPr>
          <a:xfrm>
            <a:off x="114300" y="4191000"/>
            <a:ext cx="6732588" cy="461963"/>
          </a:xfrm>
          <a:prstGeom prst="rect">
            <a:avLst/>
          </a:prstGeom>
        </p:spPr>
        <p:txBody>
          <a:bodyPr>
            <a:spAutoFit/>
          </a:bodyPr>
          <a:lstStyle/>
          <a:p>
            <a:pPr marL="914400" lvl="2" indent="0">
              <a:defRPr/>
            </a:pPr>
            <a:r>
              <a:rPr lang="en-US" dirty="0">
                <a:solidFill>
                  <a:schemeClr val="tx2">
                    <a:lumMod val="40000"/>
                    <a:lumOff val="60000"/>
                  </a:schemeClr>
                </a:solidFill>
              </a:rPr>
              <a:t>4. decrease personal liability</a:t>
            </a:r>
          </a:p>
        </p:txBody>
      </p:sp>
      <p:sp>
        <p:nvSpPr>
          <p:cNvPr id="11" name="Rectangle 10"/>
          <p:cNvSpPr/>
          <p:nvPr/>
        </p:nvSpPr>
        <p:spPr>
          <a:xfrm>
            <a:off x="127000" y="4648200"/>
            <a:ext cx="7962900" cy="461963"/>
          </a:xfrm>
          <a:prstGeom prst="rect">
            <a:avLst/>
          </a:prstGeom>
        </p:spPr>
        <p:txBody>
          <a:bodyPr>
            <a:spAutoFit/>
          </a:bodyPr>
          <a:lstStyle/>
          <a:p>
            <a:pPr marL="914400" lvl="2" indent="0">
              <a:defRPr/>
            </a:pPr>
            <a:r>
              <a:rPr lang="en-US" dirty="0">
                <a:solidFill>
                  <a:schemeClr val="tx2">
                    <a:lumMod val="40000"/>
                    <a:lumOff val="60000"/>
                  </a:schemeClr>
                </a:solidFill>
              </a:rPr>
              <a:t>5. reduce accessibility of oxygen into the waste rock.</a:t>
            </a:r>
          </a:p>
        </p:txBody>
      </p:sp>
      <p:pic>
        <p:nvPicPr>
          <p:cNvPr id="14" name="Picture 14" descr="U:\FIREROAD\dredging\dredging 2004\sludge discharge onto site2 9'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096963"/>
            <a:ext cx="7339013"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3" descr="U:\FIREROAD\UNB field camp and investigations\2014\L2360 looking towards L2400_Mott 10'27'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1096963"/>
            <a:ext cx="739298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152400"/>
            <a:ext cx="8324850" cy="990600"/>
          </a:xfrm>
        </p:spPr>
        <p:txBody>
          <a:bodyPr/>
          <a:lstStyle/>
          <a:p>
            <a:pPr algn="ctr" defTabSz="912813"/>
            <a:r>
              <a:rPr lang="en-US" altLang="en-US"/>
              <a:t>Objectives</a:t>
            </a:r>
          </a:p>
        </p:txBody>
      </p:sp>
      <p:sp>
        <p:nvSpPr>
          <p:cNvPr id="91139" name="Rectangle 3"/>
          <p:cNvSpPr>
            <a:spLocks noGrp="1" noChangeArrowheads="1"/>
          </p:cNvSpPr>
          <p:nvPr>
            <p:ph type="body" idx="1"/>
          </p:nvPr>
        </p:nvSpPr>
        <p:spPr>
          <a:xfrm>
            <a:off x="990600" y="1066800"/>
            <a:ext cx="7881938" cy="3429000"/>
          </a:xfrm>
        </p:spPr>
        <p:txBody>
          <a:bodyPr>
            <a:noAutofit/>
          </a:bodyPr>
          <a:lstStyle/>
          <a:p>
            <a:pPr marL="0" indent="0">
              <a:buSzPct val="100000"/>
              <a:buNone/>
              <a:defRPr/>
            </a:pPr>
            <a:r>
              <a:rPr lang="en-CA" dirty="0">
                <a:solidFill>
                  <a:schemeClr val="tx2">
                    <a:lumMod val="40000"/>
                    <a:lumOff val="60000"/>
                  </a:schemeClr>
                </a:solidFill>
              </a:rPr>
              <a:t>Years of monitoring mine water chemistry</a:t>
            </a:r>
          </a:p>
          <a:p>
            <a:pPr marL="457200" indent="-457200">
              <a:buSzPct val="100000"/>
              <a:buFont typeface="Wingdings" pitchFamily="2" charset="2"/>
              <a:buChar char="§"/>
              <a:defRPr/>
            </a:pPr>
            <a:r>
              <a:rPr lang="en-CA" dirty="0">
                <a:solidFill>
                  <a:schemeClr val="tx2">
                    <a:lumMod val="40000"/>
                    <a:lumOff val="60000"/>
                  </a:schemeClr>
                </a:solidFill>
              </a:rPr>
              <a:t>it is not homogenous </a:t>
            </a:r>
          </a:p>
          <a:p>
            <a:pPr marL="457200" indent="-457200">
              <a:buSzPct val="100000"/>
              <a:buFont typeface="Wingdings" pitchFamily="2" charset="2"/>
              <a:buChar char="§"/>
              <a:defRPr/>
            </a:pPr>
            <a:r>
              <a:rPr lang="en-CA" dirty="0">
                <a:solidFill>
                  <a:schemeClr val="tx2">
                    <a:lumMod val="40000"/>
                    <a:lumOff val="60000"/>
                  </a:schemeClr>
                </a:solidFill>
              </a:rPr>
              <a:t>becoming less acidic.</a:t>
            </a:r>
          </a:p>
          <a:p>
            <a:pPr marL="457200" indent="-457200">
              <a:buSzPct val="100000"/>
              <a:buFont typeface="Wingdings" pitchFamily="2" charset="2"/>
              <a:buChar char="§"/>
              <a:defRPr/>
            </a:pPr>
            <a:r>
              <a:rPr lang="en-CA" dirty="0">
                <a:solidFill>
                  <a:schemeClr val="tx2">
                    <a:lumMod val="40000"/>
                    <a:lumOff val="60000"/>
                  </a:schemeClr>
                </a:solidFill>
              </a:rPr>
              <a:t>Where is it changing?</a:t>
            </a:r>
          </a:p>
          <a:p>
            <a:pPr marL="457200" indent="-457200">
              <a:buSzPct val="100000"/>
              <a:buFont typeface="Wingdings" pitchFamily="2" charset="2"/>
              <a:buChar char="§"/>
              <a:defRPr/>
            </a:pPr>
            <a:r>
              <a:rPr lang="en-CA" dirty="0">
                <a:solidFill>
                  <a:schemeClr val="tx2">
                    <a:lumMod val="40000"/>
                    <a:lumOff val="60000"/>
                  </a:schemeClr>
                </a:solidFill>
              </a:rPr>
              <a:t>How is it changing?</a:t>
            </a:r>
          </a:p>
          <a:p>
            <a:pPr marL="457200" indent="-457200">
              <a:buSzPct val="100000"/>
              <a:buFont typeface="Wingdings" pitchFamily="2" charset="2"/>
              <a:buChar char="§"/>
              <a:defRPr/>
            </a:pPr>
            <a:r>
              <a:rPr lang="en-CA" dirty="0">
                <a:solidFill>
                  <a:schemeClr val="tx2">
                    <a:lumMod val="40000"/>
                    <a:lumOff val="60000"/>
                  </a:schemeClr>
                </a:solidFill>
              </a:rPr>
              <a:t>How to push the in-situ neutralization?</a:t>
            </a:r>
          </a:p>
          <a:p>
            <a:pPr marL="457200" indent="-457200">
              <a:buSzPct val="100000"/>
              <a:buFont typeface="Wingdings" pitchFamily="2" charset="2"/>
              <a:buChar char="§"/>
              <a:defRPr/>
            </a:pPr>
            <a:r>
              <a:rPr lang="en-CA" dirty="0">
                <a:solidFill>
                  <a:schemeClr val="tx2">
                    <a:lumMod val="40000"/>
                    <a:lumOff val="60000"/>
                  </a:schemeClr>
                </a:solidFill>
              </a:rPr>
              <a:t>Mine owner now wants to fast track closure</a:t>
            </a:r>
          </a:p>
          <a:p>
            <a:pPr marL="857250" lvl="1" indent="-457200">
              <a:buSzPct val="100000"/>
              <a:buFont typeface="Wingdings" pitchFamily="2" charset="2"/>
              <a:buChar char="§"/>
              <a:defRPr/>
            </a:pPr>
            <a:r>
              <a:rPr lang="en-CA" dirty="0">
                <a:solidFill>
                  <a:schemeClr val="tx2">
                    <a:lumMod val="40000"/>
                    <a:lumOff val="60000"/>
                  </a:schemeClr>
                </a:solidFill>
              </a:rPr>
              <a:t>Target date 2021</a:t>
            </a:r>
          </a:p>
          <a:p>
            <a:pPr marL="914400" lvl="2" indent="0">
              <a:buFont typeface="Monotype Sorts"/>
              <a:buNone/>
              <a:defRPr/>
            </a:pPr>
            <a:endParaRPr lang="en-US" altLang="en-US" sz="1400" dirty="0"/>
          </a:p>
          <a:p>
            <a:pPr marL="914400" lvl="2" indent="0">
              <a:buFont typeface="Monotype Sorts"/>
              <a:buNone/>
              <a:defRPr/>
            </a:pPr>
            <a:endParaRPr lang="en-US" altLang="en-US" sz="1400" dirty="0"/>
          </a:p>
          <a:p>
            <a:pPr marL="914400" lvl="2" indent="0">
              <a:buFont typeface="Monotype Sorts"/>
              <a:buNone/>
              <a:defRPr/>
            </a:pPr>
            <a:endParaRPr lang="en-US" altLang="en-US" sz="1400" dirty="0"/>
          </a:p>
          <a:p>
            <a:pPr marL="914400" lvl="2" indent="0">
              <a:buFont typeface="Monotype Sorts"/>
              <a:buNone/>
              <a:defRPr/>
            </a:pPr>
            <a:endParaRPr lang="en-US" altLang="en-US" sz="1400" dirty="0"/>
          </a:p>
          <a:p>
            <a:pPr marL="914400" lvl="2" indent="0">
              <a:buFont typeface="Monotype Sorts"/>
              <a:buNone/>
              <a:defRPr/>
            </a:pPr>
            <a:endParaRPr lang="en-US" altLang="en-US" sz="1400" dirty="0"/>
          </a:p>
          <a:p>
            <a:pPr marL="0" indent="0">
              <a:buFont typeface="Monotype Sorts"/>
              <a:buNone/>
              <a:defRPr/>
            </a:pPr>
            <a:endParaRPr lang="en-US" altLang="en-US" sz="1400" dirty="0"/>
          </a:p>
          <a:p>
            <a:pPr marL="0" indent="0">
              <a:buFont typeface="Monotype Sorts"/>
              <a:buNone/>
              <a:defRPr/>
            </a:pPr>
            <a:endParaRPr lang="en-US" altLang="en-US" sz="1400" dirty="0"/>
          </a:p>
          <a:p>
            <a:pPr marL="0" indent="0">
              <a:buFont typeface="Monotype Sorts"/>
              <a:buNone/>
              <a:defRPr/>
            </a:pPr>
            <a:endParaRPr lang="en-US" altLang="en-US" sz="1400" dirty="0"/>
          </a:p>
          <a:p>
            <a:pPr marL="0" indent="0">
              <a:buFont typeface="Monotype Sorts"/>
              <a:buNone/>
              <a:defRPr/>
            </a:pPr>
            <a:endParaRPr lang="en-US" altLang="en-US" sz="1400" dirty="0"/>
          </a:p>
          <a:p>
            <a:pPr marL="0" indent="0">
              <a:buFont typeface="Monotype Sorts"/>
              <a:buNone/>
              <a:defRPr/>
            </a:pPr>
            <a:endParaRPr lang="en-US" altLang="en-US" sz="1400" dirty="0"/>
          </a:p>
          <a:p>
            <a:pPr marL="0" indent="0">
              <a:buFont typeface="Monotype Sorts"/>
              <a:buNone/>
              <a:defRPr/>
            </a:pPr>
            <a:endParaRPr lang="en-US" altLang="en-US" sz="1400" dirty="0"/>
          </a:p>
          <a:p>
            <a:pPr marL="0" indent="0">
              <a:buFont typeface="Monotype Sorts"/>
              <a:buNone/>
              <a:defRPr/>
            </a:pPr>
            <a:endParaRPr lang="en-US" altLang="en-US" sz="1400" dirty="0"/>
          </a:p>
          <a:p>
            <a:pPr marL="0" indent="0">
              <a:buFont typeface="Monotype Sorts"/>
              <a:buNone/>
              <a:defRPr/>
            </a:pPr>
            <a:endParaRPr lang="en-US" altLang="en-US" sz="1400" dirty="0"/>
          </a:p>
          <a:p>
            <a:pPr marL="0" indent="0">
              <a:buFont typeface="Monotype Sorts"/>
              <a:buNone/>
              <a:defRPr/>
            </a:pPr>
            <a:endParaRPr lang="en-US" altLang="en-US" sz="1400" dirty="0"/>
          </a:p>
          <a:p>
            <a:pPr marL="0" indent="0">
              <a:buFont typeface="Monotype Sorts"/>
              <a:buNone/>
              <a:defRPr/>
            </a:pPr>
            <a:endParaRPr lang="en-US" altLang="en-US" sz="1400" dirty="0"/>
          </a:p>
          <a:p>
            <a:pPr marL="0" indent="0">
              <a:buFont typeface="Monotype Sorts"/>
              <a:buNone/>
              <a:defRPr/>
            </a:pPr>
            <a:r>
              <a:rPr lang="en-US" altLang="en-US" sz="1400" dirty="0"/>
              <a:t>36</a:t>
            </a:r>
            <a:r>
              <a:rPr lang="en-US" altLang="en-US" sz="1400" baseline="30000" dirty="0"/>
              <a:t>th</a:t>
            </a:r>
            <a:r>
              <a:rPr lang="en-US" altLang="en-US" sz="1400" dirty="0"/>
              <a:t> Annual Meeting of ASMR  		Big Sky Resort, Montana		June 3-7, 2019</a:t>
            </a:r>
          </a:p>
          <a:p>
            <a:pPr marL="457200" lvl="1" indent="0">
              <a:buFont typeface="Monotype Sorts"/>
              <a:buNone/>
              <a:defRPr/>
            </a:pPr>
            <a:endParaRPr lang="en-US" dirty="0">
              <a:solidFill>
                <a:schemeClr val="tx2">
                  <a:lumMod val="40000"/>
                  <a:lumOff val="60000"/>
                </a:schemeClr>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511175" y="611663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t>36</a:t>
            </a:r>
            <a:r>
              <a:rPr lang="en-US" altLang="en-US" sz="1400" baseline="30000"/>
              <a:t>th</a:t>
            </a:r>
            <a:r>
              <a:rPr lang="en-US" altLang="en-US" sz="1400"/>
              <a:t> Annual Meeting of ASMR  		Big Sky Resort, Montana		June 3-7, 2019</a:t>
            </a:r>
          </a:p>
        </p:txBody>
      </p:sp>
      <p:sp>
        <p:nvSpPr>
          <p:cNvPr id="8195" name="Title 5"/>
          <p:cNvSpPr>
            <a:spLocks noGrp="1"/>
          </p:cNvSpPr>
          <p:nvPr>
            <p:ph type="title"/>
          </p:nvPr>
        </p:nvSpPr>
        <p:spPr>
          <a:xfrm>
            <a:off x="304800" y="255588"/>
            <a:ext cx="8477250" cy="914400"/>
          </a:xfrm>
        </p:spPr>
        <p:txBody>
          <a:bodyPr/>
          <a:lstStyle/>
          <a:p>
            <a:r>
              <a:rPr lang="en-US" altLang="en-US"/>
              <a:t>Trend in Decreasing Lime Demand</a:t>
            </a:r>
          </a:p>
        </p:txBody>
      </p:sp>
      <p:sp>
        <p:nvSpPr>
          <p:cNvPr id="8196" name="TextBox 1"/>
          <p:cNvSpPr txBox="1">
            <a:spLocks noChangeArrowheads="1"/>
          </p:cNvSpPr>
          <p:nvPr/>
        </p:nvSpPr>
        <p:spPr bwMode="auto">
          <a:xfrm>
            <a:off x="3886200" y="3860800"/>
            <a:ext cx="1257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a:solidFill>
                  <a:srgbClr val="000000"/>
                </a:solidFill>
              </a:rPr>
              <a:t>15 years</a:t>
            </a:r>
          </a:p>
        </p:txBody>
      </p:sp>
      <p:sp>
        <p:nvSpPr>
          <p:cNvPr id="8197" name="Down Arrow 3"/>
          <p:cNvSpPr>
            <a:spLocks noChangeArrowheads="1"/>
          </p:cNvSpPr>
          <p:nvPr/>
        </p:nvSpPr>
        <p:spPr bwMode="auto">
          <a:xfrm>
            <a:off x="3592513" y="3859213"/>
            <a:ext cx="195262" cy="669925"/>
          </a:xfrm>
          <a:prstGeom prst="downArrow">
            <a:avLst>
              <a:gd name="adj1" fmla="val 50000"/>
              <a:gd name="adj2" fmla="val 50161"/>
            </a:avLst>
          </a:prstGeom>
          <a:solidFill>
            <a:srgbClr val="FFFF00"/>
          </a:solidFill>
          <a:ln w="12700" algn="ctr">
            <a:solidFill>
              <a:srgbClr val="FFFF00"/>
            </a:solidFill>
            <a:round/>
            <a:headEnd/>
            <a:tailEnd/>
          </a:ln>
        </p:spPr>
        <p:txBody>
          <a:bodyPr/>
          <a:lstStyle/>
          <a:p>
            <a:pPr eaLnBrk="0" hangingPunct="0"/>
            <a:endParaRPr lang="en-US" altLang="en-US"/>
          </a:p>
        </p:txBody>
      </p:sp>
      <p:graphicFrame>
        <p:nvGraphicFramePr>
          <p:cNvPr id="7" name="Chart 6"/>
          <p:cNvGraphicFramePr>
            <a:graphicFrameLocks/>
          </p:cNvGraphicFramePr>
          <p:nvPr/>
        </p:nvGraphicFramePr>
        <p:xfrm>
          <a:off x="607218" y="3181052"/>
          <a:ext cx="7815263"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33400" y="1219200"/>
            <a:ext cx="8153400" cy="1938992"/>
          </a:xfrm>
          <a:prstGeom prst="rect">
            <a:avLst/>
          </a:prstGeom>
          <a:noFill/>
        </p:spPr>
        <p:txBody>
          <a:bodyPr>
            <a:spAutoFit/>
          </a:bodyPr>
          <a:lstStyle/>
          <a:p>
            <a:pPr marL="342900" indent="-342900">
              <a:buFont typeface="Arial" panose="020B0604020202020204" pitchFamily="34" charset="0"/>
              <a:buChar char="•"/>
              <a:defRPr/>
            </a:pPr>
            <a:r>
              <a:rPr lang="en-US" dirty="0">
                <a:solidFill>
                  <a:schemeClr val="tx2">
                    <a:lumMod val="40000"/>
                    <a:lumOff val="60000"/>
                  </a:schemeClr>
                </a:solidFill>
              </a:rPr>
              <a:t>2012 prediction - decrease in lime demand trending to near zero 2023.</a:t>
            </a:r>
          </a:p>
          <a:p>
            <a:pPr marL="342900" indent="-342900">
              <a:buFont typeface="Arial" panose="020B0604020202020204" pitchFamily="34" charset="0"/>
              <a:buChar char="•"/>
              <a:defRPr/>
            </a:pPr>
            <a:r>
              <a:rPr lang="en-US" dirty="0">
                <a:solidFill>
                  <a:schemeClr val="tx2">
                    <a:lumMod val="40000"/>
                    <a:lumOff val="60000"/>
                  </a:schemeClr>
                </a:solidFill>
              </a:rPr>
              <a:t>Spot treatment or other option to meet the required mine water discharge parameters.</a:t>
            </a:r>
          </a:p>
          <a:p>
            <a:pPr marL="342900" indent="-342900">
              <a:buFont typeface="Arial" panose="020B0604020202020204" pitchFamily="34" charset="0"/>
              <a:buChar char="•"/>
              <a:defRPr/>
            </a:pPr>
            <a:r>
              <a:rPr lang="en-CA" dirty="0">
                <a:solidFill>
                  <a:schemeClr val="tx2">
                    <a:lumMod val="40000"/>
                    <a:lumOff val="60000"/>
                  </a:schemeClr>
                </a:solidFill>
              </a:rPr>
              <a:t>Little efforts towards closure since 2012</a:t>
            </a:r>
            <a:endParaRPr lang="en-US" dirty="0">
              <a:solidFill>
                <a:schemeClr val="tx2">
                  <a:lumMod val="40000"/>
                  <a:lumOff val="60000"/>
                </a:schemeClr>
              </a:solidFill>
            </a:endParaRPr>
          </a:p>
        </p:txBody>
      </p:sp>
      <p:sp>
        <p:nvSpPr>
          <p:cNvPr id="8200" name="Down Arrow 12"/>
          <p:cNvSpPr>
            <a:spLocks noChangeArrowheads="1"/>
          </p:cNvSpPr>
          <p:nvPr/>
        </p:nvSpPr>
        <p:spPr bwMode="auto">
          <a:xfrm>
            <a:off x="2895600" y="4024313"/>
            <a:ext cx="195263" cy="669925"/>
          </a:xfrm>
          <a:prstGeom prst="downArrow">
            <a:avLst>
              <a:gd name="adj1" fmla="val 50000"/>
              <a:gd name="adj2" fmla="val 50161"/>
            </a:avLst>
          </a:prstGeom>
          <a:solidFill>
            <a:srgbClr val="FFFF00"/>
          </a:solidFill>
          <a:ln w="12700" algn="ctr">
            <a:solidFill>
              <a:srgbClr val="FFFF00"/>
            </a:solidFill>
            <a:round/>
            <a:headEnd/>
            <a:tailEnd/>
          </a:ln>
        </p:spPr>
        <p:txBody>
          <a:bodyPr/>
          <a:lstStyle/>
          <a:p>
            <a:pPr eaLnBrk="0" hangingPunct="0"/>
            <a:endParaRPr lang="en-US" altLang="en-US"/>
          </a:p>
        </p:txBody>
      </p:sp>
      <p:sp>
        <p:nvSpPr>
          <p:cNvPr id="8201" name="TextBox 2"/>
          <p:cNvSpPr txBox="1">
            <a:spLocks noChangeArrowheads="1"/>
          </p:cNvSpPr>
          <p:nvPr/>
        </p:nvSpPr>
        <p:spPr bwMode="auto">
          <a:xfrm>
            <a:off x="2700338" y="3686175"/>
            <a:ext cx="1185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a:solidFill>
                  <a:srgbClr val="000000"/>
                </a:solidFill>
              </a:rPr>
              <a:t>15 years</a:t>
            </a:r>
          </a:p>
        </p:txBody>
      </p:sp>
      <p:cxnSp>
        <p:nvCxnSpPr>
          <p:cNvPr id="4" name="Straight Connector 3"/>
          <p:cNvCxnSpPr>
            <a:cxnSpLocks noChangeShapeType="1"/>
          </p:cNvCxnSpPr>
          <p:nvPr/>
        </p:nvCxnSpPr>
        <p:spPr bwMode="auto">
          <a:xfrm>
            <a:off x="4876800" y="5486400"/>
            <a:ext cx="1905000" cy="304800"/>
          </a:xfrm>
          <a:prstGeom prst="line">
            <a:avLst/>
          </a:prstGeom>
          <a:noFill/>
          <a:ln w="381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457200" y="611663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t>36</a:t>
            </a:r>
            <a:r>
              <a:rPr lang="en-US" altLang="en-US" sz="1400" baseline="30000"/>
              <a:t>th</a:t>
            </a:r>
            <a:r>
              <a:rPr lang="en-US" altLang="en-US" sz="1400"/>
              <a:t> Annual Meeting of ASMR  		Big Sky Resort, Montana		June 3-7, 2019</a:t>
            </a:r>
          </a:p>
        </p:txBody>
      </p:sp>
      <p:sp>
        <p:nvSpPr>
          <p:cNvPr id="9219" name="Title 5"/>
          <p:cNvSpPr>
            <a:spLocks noGrp="1"/>
          </p:cNvSpPr>
          <p:nvPr>
            <p:ph type="title"/>
          </p:nvPr>
        </p:nvSpPr>
        <p:spPr>
          <a:xfrm>
            <a:off x="304800" y="255588"/>
            <a:ext cx="8477250" cy="914400"/>
          </a:xfrm>
        </p:spPr>
        <p:txBody>
          <a:bodyPr/>
          <a:lstStyle/>
          <a:p>
            <a:r>
              <a:rPr lang="en-US" altLang="en-US" sz="4000"/>
              <a:t>What Natural Factors are Affecting Lime Consumption?</a:t>
            </a:r>
          </a:p>
        </p:txBody>
      </p:sp>
      <p:sp>
        <p:nvSpPr>
          <p:cNvPr id="9" name="TextBox 8"/>
          <p:cNvSpPr txBox="1"/>
          <p:nvPr/>
        </p:nvSpPr>
        <p:spPr>
          <a:xfrm>
            <a:off x="400050" y="1447800"/>
            <a:ext cx="8229600" cy="830263"/>
          </a:xfrm>
          <a:prstGeom prst="rect">
            <a:avLst/>
          </a:prstGeom>
          <a:noFill/>
        </p:spPr>
        <p:txBody>
          <a:bodyPr>
            <a:spAutoFit/>
          </a:bodyPr>
          <a:lstStyle/>
          <a:p>
            <a:pPr marL="342900" indent="-342900">
              <a:buFont typeface="Arial" panose="020B0604020202020204" pitchFamily="34" charset="0"/>
              <a:buChar char="•"/>
              <a:defRPr/>
            </a:pPr>
            <a:r>
              <a:rPr lang="en-US" altLang="en-US" dirty="0">
                <a:solidFill>
                  <a:schemeClr val="tx2">
                    <a:lumMod val="40000"/>
                    <a:lumOff val="60000"/>
                  </a:schemeClr>
                </a:solidFill>
                <a:effectLst>
                  <a:outerShdw blurRad="38100" dist="38100" dir="2700000" algn="tl">
                    <a:srgbClr val="000000">
                      <a:alpha val="43137"/>
                    </a:srgbClr>
                  </a:outerShdw>
                </a:effectLst>
              </a:rPr>
              <a:t>Precipitation data compared to lime consumption- </a:t>
            </a:r>
          </a:p>
          <a:p>
            <a:pPr marL="798513" lvl="1" indent="-342900">
              <a:buFont typeface="Arial" panose="020B0604020202020204" pitchFamily="34" charset="0"/>
              <a:buChar char="•"/>
              <a:defRPr/>
            </a:pPr>
            <a:r>
              <a:rPr lang="en-US" altLang="en-US" dirty="0">
                <a:solidFill>
                  <a:schemeClr val="tx2">
                    <a:lumMod val="40000"/>
                    <a:lumOff val="60000"/>
                  </a:schemeClr>
                </a:solidFill>
                <a:effectLst>
                  <a:outerShdw blurRad="38100" dist="38100" dir="2700000" algn="tl">
                    <a:srgbClr val="000000">
                      <a:alpha val="43137"/>
                    </a:srgbClr>
                  </a:outerShdw>
                </a:effectLst>
              </a:rPr>
              <a:t>decreases due to  lower precipitation years</a:t>
            </a:r>
          </a:p>
        </p:txBody>
      </p:sp>
      <p:sp>
        <p:nvSpPr>
          <p:cNvPr id="9221" name="TextBox 1"/>
          <p:cNvSpPr txBox="1">
            <a:spLocks noChangeArrowheads="1"/>
          </p:cNvSpPr>
          <p:nvPr/>
        </p:nvSpPr>
        <p:spPr bwMode="auto">
          <a:xfrm>
            <a:off x="3886200" y="3860800"/>
            <a:ext cx="1257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a:solidFill>
                  <a:srgbClr val="000000"/>
                </a:solidFill>
              </a:rPr>
              <a:t>15 years</a:t>
            </a:r>
          </a:p>
        </p:txBody>
      </p:sp>
      <p:sp>
        <p:nvSpPr>
          <p:cNvPr id="9222" name="Down Arrow 3"/>
          <p:cNvSpPr>
            <a:spLocks noChangeArrowheads="1"/>
          </p:cNvSpPr>
          <p:nvPr/>
        </p:nvSpPr>
        <p:spPr bwMode="auto">
          <a:xfrm>
            <a:off x="3592513" y="3859213"/>
            <a:ext cx="195262" cy="669925"/>
          </a:xfrm>
          <a:prstGeom prst="downArrow">
            <a:avLst>
              <a:gd name="adj1" fmla="val 50000"/>
              <a:gd name="adj2" fmla="val 50161"/>
            </a:avLst>
          </a:prstGeom>
          <a:solidFill>
            <a:srgbClr val="FFFF00"/>
          </a:solidFill>
          <a:ln w="12700" algn="ctr">
            <a:solidFill>
              <a:srgbClr val="FFFF00"/>
            </a:solidFill>
            <a:round/>
            <a:headEnd/>
            <a:tailEnd/>
          </a:ln>
        </p:spPr>
        <p:txBody>
          <a:bodyPr/>
          <a:lstStyle/>
          <a:p>
            <a:pPr eaLnBrk="0" hangingPunct="0"/>
            <a:endParaRPr lang="en-US" altLang="en-US"/>
          </a:p>
        </p:txBody>
      </p:sp>
      <p:grpSp>
        <p:nvGrpSpPr>
          <p:cNvPr id="9223" name="Group 1"/>
          <p:cNvGrpSpPr>
            <a:grpSpLocks/>
          </p:cNvGrpSpPr>
          <p:nvPr/>
        </p:nvGrpSpPr>
        <p:grpSpPr bwMode="auto">
          <a:xfrm>
            <a:off x="306388" y="2303463"/>
            <a:ext cx="8456612" cy="4249737"/>
            <a:chOff x="306386" y="2303824"/>
            <a:chExt cx="8456613" cy="4249376"/>
          </a:xfrm>
        </p:grpSpPr>
        <p:graphicFrame>
          <p:nvGraphicFramePr>
            <p:cNvPr id="12" name="Chart 11"/>
            <p:cNvGraphicFramePr>
              <a:graphicFrameLocks/>
            </p:cNvGraphicFramePr>
            <p:nvPr/>
          </p:nvGraphicFramePr>
          <p:xfrm>
            <a:off x="306386" y="2303824"/>
            <a:ext cx="8456613" cy="4249376"/>
          </p:xfrm>
          <a:graphic>
            <a:graphicData uri="http://schemas.openxmlformats.org/drawingml/2006/chart">
              <c:chart xmlns:c="http://schemas.openxmlformats.org/drawingml/2006/chart" xmlns:r="http://schemas.openxmlformats.org/officeDocument/2006/relationships" r:id="rId3"/>
            </a:graphicData>
          </a:graphic>
        </p:graphicFrame>
        <p:sp>
          <p:nvSpPr>
            <p:cNvPr id="9225" name="Down Arrow 12"/>
            <p:cNvSpPr>
              <a:spLocks noChangeArrowheads="1"/>
            </p:cNvSpPr>
            <p:nvPr/>
          </p:nvSpPr>
          <p:spPr bwMode="auto">
            <a:xfrm>
              <a:off x="3886200" y="3673310"/>
              <a:ext cx="98425" cy="669925"/>
            </a:xfrm>
            <a:prstGeom prst="downArrow">
              <a:avLst>
                <a:gd name="adj1" fmla="val 50000"/>
                <a:gd name="adj2" fmla="val 49756"/>
              </a:avLst>
            </a:prstGeom>
            <a:solidFill>
              <a:srgbClr val="FFFF00"/>
            </a:solidFill>
            <a:ln w="12700" algn="ctr">
              <a:solidFill>
                <a:srgbClr val="FFFF00"/>
              </a:solidFill>
              <a:round/>
              <a:headEnd/>
              <a:tailEnd/>
            </a:ln>
          </p:spPr>
          <p:txBody>
            <a:bodyPr/>
            <a:lstStyle/>
            <a:p>
              <a:pPr eaLnBrk="0" hangingPunct="0"/>
              <a:endParaRPr lang="en-US" altLang="en-US"/>
            </a:p>
          </p:txBody>
        </p:sp>
        <p:sp>
          <p:nvSpPr>
            <p:cNvPr id="9226" name="Down Arrow 12"/>
            <p:cNvSpPr>
              <a:spLocks noChangeArrowheads="1"/>
            </p:cNvSpPr>
            <p:nvPr/>
          </p:nvSpPr>
          <p:spPr bwMode="auto">
            <a:xfrm>
              <a:off x="5334000" y="3694113"/>
              <a:ext cx="98425" cy="669925"/>
            </a:xfrm>
            <a:prstGeom prst="downArrow">
              <a:avLst>
                <a:gd name="adj1" fmla="val 50000"/>
                <a:gd name="adj2" fmla="val 49756"/>
              </a:avLst>
            </a:prstGeom>
            <a:solidFill>
              <a:srgbClr val="FFFF00"/>
            </a:solidFill>
            <a:ln w="12700" algn="ctr">
              <a:solidFill>
                <a:srgbClr val="FFFF00"/>
              </a:solidFill>
              <a:round/>
              <a:headEnd/>
              <a:tailEnd/>
            </a:ln>
          </p:spPr>
          <p:txBody>
            <a:bodyPr/>
            <a:lstStyle/>
            <a:p>
              <a:pPr eaLnBrk="0" hangingPunct="0"/>
              <a:endParaRPr lang="en-US" altLang="en-US"/>
            </a:p>
          </p:txBody>
        </p:sp>
        <p:sp>
          <p:nvSpPr>
            <p:cNvPr id="9227" name="Down Arrow 12"/>
            <p:cNvSpPr>
              <a:spLocks noChangeArrowheads="1"/>
            </p:cNvSpPr>
            <p:nvPr/>
          </p:nvSpPr>
          <p:spPr bwMode="auto">
            <a:xfrm>
              <a:off x="4560887" y="3694112"/>
              <a:ext cx="98425" cy="669925"/>
            </a:xfrm>
            <a:prstGeom prst="downArrow">
              <a:avLst>
                <a:gd name="adj1" fmla="val 50000"/>
                <a:gd name="adj2" fmla="val 49756"/>
              </a:avLst>
            </a:prstGeom>
            <a:solidFill>
              <a:srgbClr val="FFFF00"/>
            </a:solidFill>
            <a:ln w="12700" algn="ctr">
              <a:solidFill>
                <a:srgbClr val="FFFF00"/>
              </a:solidFill>
              <a:round/>
              <a:headEnd/>
              <a:tailEnd/>
            </a:ln>
          </p:spPr>
          <p:txBody>
            <a:bodyPr/>
            <a:lstStyle/>
            <a:p>
              <a:pPr eaLnBrk="0" hangingPunct="0"/>
              <a:endParaRPr lang="en-US" altLang="en-US"/>
            </a:p>
          </p:txBody>
        </p:sp>
        <p:sp>
          <p:nvSpPr>
            <p:cNvPr id="9228" name="Down Arrow 12"/>
            <p:cNvSpPr>
              <a:spLocks noChangeArrowheads="1"/>
            </p:cNvSpPr>
            <p:nvPr/>
          </p:nvSpPr>
          <p:spPr bwMode="auto">
            <a:xfrm>
              <a:off x="7488238" y="3790950"/>
              <a:ext cx="96838" cy="669925"/>
            </a:xfrm>
            <a:prstGeom prst="downArrow">
              <a:avLst>
                <a:gd name="adj1" fmla="val 50000"/>
                <a:gd name="adj2" fmla="val 50572"/>
              </a:avLst>
            </a:prstGeom>
            <a:solidFill>
              <a:srgbClr val="FFFF00"/>
            </a:solidFill>
            <a:ln w="12700" algn="ctr">
              <a:solidFill>
                <a:srgbClr val="FFFF00"/>
              </a:solidFill>
              <a:round/>
              <a:headEnd/>
              <a:tailEnd/>
            </a:ln>
          </p:spPr>
          <p:txBody>
            <a:bodyPr/>
            <a:lstStyle/>
            <a:p>
              <a:pPr eaLnBrk="0" hangingPunct="0"/>
              <a:endParaRPr lang="en-US" altLang="en-US"/>
            </a:p>
          </p:txBody>
        </p:sp>
        <p:sp>
          <p:nvSpPr>
            <p:cNvPr id="9229" name="Down Arrow 12"/>
            <p:cNvSpPr>
              <a:spLocks noChangeArrowheads="1"/>
            </p:cNvSpPr>
            <p:nvPr/>
          </p:nvSpPr>
          <p:spPr bwMode="auto">
            <a:xfrm>
              <a:off x="7162800" y="3867150"/>
              <a:ext cx="98425" cy="593725"/>
            </a:xfrm>
            <a:prstGeom prst="downArrow">
              <a:avLst>
                <a:gd name="adj1" fmla="val 50000"/>
                <a:gd name="adj2" fmla="val 49682"/>
              </a:avLst>
            </a:prstGeom>
            <a:solidFill>
              <a:srgbClr val="FFFF00"/>
            </a:solidFill>
            <a:ln w="12700" algn="ctr">
              <a:solidFill>
                <a:srgbClr val="FFFF00"/>
              </a:solidFill>
              <a:round/>
              <a:headEnd/>
              <a:tailEnd/>
            </a:ln>
          </p:spPr>
          <p:txBody>
            <a:bodyPr/>
            <a:lstStyle/>
            <a:p>
              <a:pPr eaLnBrk="0" hangingPunct="0"/>
              <a:endParaRPr lang="en-US" altLang="en-US"/>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457200" y="611663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t>36</a:t>
            </a:r>
            <a:r>
              <a:rPr lang="en-US" altLang="en-US" sz="1400" baseline="30000"/>
              <a:t>th</a:t>
            </a:r>
            <a:r>
              <a:rPr lang="en-US" altLang="en-US" sz="1400"/>
              <a:t> Annual Meeting of ASMR  		Big Sky Resort, Montana		June 3-7, 2019</a:t>
            </a:r>
          </a:p>
        </p:txBody>
      </p:sp>
      <p:sp>
        <p:nvSpPr>
          <p:cNvPr id="10243" name="Title 5"/>
          <p:cNvSpPr>
            <a:spLocks noGrp="1"/>
          </p:cNvSpPr>
          <p:nvPr>
            <p:ph type="title"/>
          </p:nvPr>
        </p:nvSpPr>
        <p:spPr>
          <a:xfrm>
            <a:off x="304800" y="255588"/>
            <a:ext cx="8477250" cy="914400"/>
          </a:xfrm>
        </p:spPr>
        <p:txBody>
          <a:bodyPr/>
          <a:lstStyle/>
          <a:p>
            <a:r>
              <a:rPr lang="en-US" altLang="en-US" sz="4000"/>
              <a:t>What Induced Factors are Affecting Lime Consumption?</a:t>
            </a:r>
          </a:p>
        </p:txBody>
      </p:sp>
      <p:sp>
        <p:nvSpPr>
          <p:cNvPr id="9" name="TextBox 8"/>
          <p:cNvSpPr txBox="1"/>
          <p:nvPr/>
        </p:nvSpPr>
        <p:spPr>
          <a:xfrm>
            <a:off x="228600" y="1447800"/>
            <a:ext cx="8686800" cy="830997"/>
          </a:xfrm>
          <a:prstGeom prst="rect">
            <a:avLst/>
          </a:prstGeom>
          <a:noFill/>
        </p:spPr>
        <p:txBody>
          <a:bodyPr wrap="square">
            <a:spAutoFit/>
          </a:bodyPr>
          <a:lstStyle/>
          <a:p>
            <a:pPr marL="457200" indent="-457200">
              <a:buFont typeface="Arial" panose="020B0604020202020204" pitchFamily="34" charset="0"/>
              <a:buChar char="•"/>
              <a:defRPr/>
            </a:pPr>
            <a:r>
              <a:rPr lang="en-US" altLang="en-US" dirty="0">
                <a:solidFill>
                  <a:schemeClr val="tx2">
                    <a:lumMod val="40000"/>
                    <a:lumOff val="60000"/>
                  </a:schemeClr>
                </a:solidFill>
                <a:effectLst>
                  <a:outerShdw blurRad="38100" dist="38100" dir="2700000" algn="tl">
                    <a:srgbClr val="000000">
                      <a:alpha val="43137"/>
                    </a:srgbClr>
                  </a:outerShdw>
                </a:effectLst>
              </a:rPr>
              <a:t>Decreases in hydrated lime and mine water acidity after dredging</a:t>
            </a:r>
          </a:p>
          <a:p>
            <a:pPr marL="457200" indent="-457200">
              <a:buFont typeface="Arial" panose="020B0604020202020204" pitchFamily="34" charset="0"/>
              <a:buChar char="•"/>
              <a:defRPr/>
            </a:pPr>
            <a:r>
              <a:rPr lang="en-US" altLang="en-US" dirty="0">
                <a:solidFill>
                  <a:schemeClr val="tx2">
                    <a:lumMod val="40000"/>
                    <a:lumOff val="60000"/>
                  </a:schemeClr>
                </a:solidFill>
                <a:effectLst>
                  <a:outerShdw blurRad="38100" dist="38100" dir="2700000" algn="tl">
                    <a:srgbClr val="000000">
                      <a:alpha val="43137"/>
                    </a:srgbClr>
                  </a:outerShdw>
                </a:effectLst>
              </a:rPr>
              <a:t>We aren’t doing this enough to increase the rate of decrease</a:t>
            </a:r>
          </a:p>
        </p:txBody>
      </p:sp>
      <p:sp>
        <p:nvSpPr>
          <p:cNvPr id="10245" name="TextBox 1"/>
          <p:cNvSpPr txBox="1">
            <a:spLocks noChangeArrowheads="1"/>
          </p:cNvSpPr>
          <p:nvPr/>
        </p:nvSpPr>
        <p:spPr bwMode="auto">
          <a:xfrm>
            <a:off x="3886200" y="3860800"/>
            <a:ext cx="1257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a:solidFill>
                  <a:srgbClr val="000000"/>
                </a:solidFill>
              </a:rPr>
              <a:t>15 years</a:t>
            </a:r>
          </a:p>
        </p:txBody>
      </p:sp>
      <p:sp>
        <p:nvSpPr>
          <p:cNvPr id="10246" name="Down Arrow 3"/>
          <p:cNvSpPr>
            <a:spLocks noChangeArrowheads="1"/>
          </p:cNvSpPr>
          <p:nvPr/>
        </p:nvSpPr>
        <p:spPr bwMode="auto">
          <a:xfrm>
            <a:off x="3592513" y="3859213"/>
            <a:ext cx="195262" cy="669925"/>
          </a:xfrm>
          <a:prstGeom prst="downArrow">
            <a:avLst>
              <a:gd name="adj1" fmla="val 50000"/>
              <a:gd name="adj2" fmla="val 50161"/>
            </a:avLst>
          </a:prstGeom>
          <a:solidFill>
            <a:srgbClr val="FFFF00"/>
          </a:solidFill>
          <a:ln w="12700" algn="ctr">
            <a:solidFill>
              <a:srgbClr val="FFFF00"/>
            </a:solidFill>
            <a:round/>
            <a:headEnd/>
            <a:tailEnd/>
          </a:ln>
        </p:spPr>
        <p:txBody>
          <a:bodyPr/>
          <a:lstStyle/>
          <a:p>
            <a:pPr eaLnBrk="0" hangingPunct="0"/>
            <a:endParaRPr lang="en-US" altLang="en-US"/>
          </a:p>
        </p:txBody>
      </p:sp>
      <p:graphicFrame>
        <p:nvGraphicFramePr>
          <p:cNvPr id="12" name="Chart 11"/>
          <p:cNvGraphicFramePr>
            <a:graphicFrameLocks/>
          </p:cNvGraphicFramePr>
          <p:nvPr>
            <p:extLst>
              <p:ext uri="{D42A27DB-BD31-4B8C-83A1-F6EECF244321}">
                <p14:modId xmlns:p14="http://schemas.microsoft.com/office/powerpoint/2010/main" val="3361109683"/>
              </p:ext>
            </p:extLst>
          </p:nvPr>
        </p:nvGraphicFramePr>
        <p:xfrm>
          <a:off x="400050" y="2647950"/>
          <a:ext cx="8172450" cy="3973889"/>
        </p:xfrm>
        <a:graphic>
          <a:graphicData uri="http://schemas.openxmlformats.org/drawingml/2006/chart">
            <c:chart xmlns:c="http://schemas.openxmlformats.org/drawingml/2006/chart" xmlns:r="http://schemas.openxmlformats.org/officeDocument/2006/relationships" r:id="rId3"/>
          </a:graphicData>
        </a:graphic>
      </p:graphicFrame>
      <p:sp>
        <p:nvSpPr>
          <p:cNvPr id="10248" name="Down Arrow 12"/>
          <p:cNvSpPr>
            <a:spLocks noChangeArrowheads="1"/>
          </p:cNvSpPr>
          <p:nvPr/>
        </p:nvSpPr>
        <p:spPr bwMode="auto">
          <a:xfrm>
            <a:off x="5046663" y="4516438"/>
            <a:ext cx="96837" cy="669925"/>
          </a:xfrm>
          <a:prstGeom prst="downArrow">
            <a:avLst>
              <a:gd name="adj1" fmla="val 50000"/>
              <a:gd name="adj2" fmla="val 50572"/>
            </a:avLst>
          </a:prstGeom>
          <a:solidFill>
            <a:srgbClr val="FFC000"/>
          </a:solidFill>
          <a:ln w="12700" algn="ctr">
            <a:solidFill>
              <a:srgbClr val="FFC000"/>
            </a:solidFill>
            <a:round/>
            <a:headEnd/>
            <a:tailEnd/>
          </a:ln>
        </p:spPr>
        <p:txBody>
          <a:bodyPr/>
          <a:lstStyle/>
          <a:p>
            <a:pPr eaLnBrk="0" hangingPunct="0"/>
            <a:endParaRPr lang="en-US" altLang="en-US"/>
          </a:p>
        </p:txBody>
      </p:sp>
      <p:sp>
        <p:nvSpPr>
          <p:cNvPr id="10249" name="Down Arrow 12"/>
          <p:cNvSpPr>
            <a:spLocks noChangeArrowheads="1"/>
          </p:cNvSpPr>
          <p:nvPr/>
        </p:nvSpPr>
        <p:spPr bwMode="auto">
          <a:xfrm>
            <a:off x="5943600" y="4529138"/>
            <a:ext cx="96838" cy="669925"/>
          </a:xfrm>
          <a:prstGeom prst="downArrow">
            <a:avLst>
              <a:gd name="adj1" fmla="val 50000"/>
              <a:gd name="adj2" fmla="val 50572"/>
            </a:avLst>
          </a:prstGeom>
          <a:solidFill>
            <a:srgbClr val="FFC000"/>
          </a:solidFill>
          <a:ln w="12700" algn="ctr">
            <a:solidFill>
              <a:srgbClr val="FFC000"/>
            </a:solidFill>
            <a:round/>
            <a:headEnd/>
            <a:tailEnd/>
          </a:ln>
        </p:spPr>
        <p:txBody>
          <a:bodyPr/>
          <a:lstStyle/>
          <a:p>
            <a:pPr eaLnBrk="0" hangingPunct="0"/>
            <a:endParaRPr lang="en-US" altLang="en-US"/>
          </a:p>
        </p:txBody>
      </p:sp>
      <p:sp>
        <p:nvSpPr>
          <p:cNvPr id="10250" name="Down Arrow 12"/>
          <p:cNvSpPr>
            <a:spLocks noChangeArrowheads="1"/>
          </p:cNvSpPr>
          <p:nvPr/>
        </p:nvSpPr>
        <p:spPr bwMode="auto">
          <a:xfrm>
            <a:off x="6416675" y="4529138"/>
            <a:ext cx="96838" cy="669925"/>
          </a:xfrm>
          <a:prstGeom prst="downArrow">
            <a:avLst>
              <a:gd name="adj1" fmla="val 50000"/>
              <a:gd name="adj2" fmla="val 50572"/>
            </a:avLst>
          </a:prstGeom>
          <a:solidFill>
            <a:srgbClr val="FFC000"/>
          </a:solidFill>
          <a:ln w="12700" algn="ctr">
            <a:solidFill>
              <a:srgbClr val="FFC000"/>
            </a:solidFill>
            <a:round/>
            <a:headEnd/>
            <a:tailEnd/>
          </a:ln>
        </p:spPr>
        <p:txBody>
          <a:bodyPr/>
          <a:lstStyle/>
          <a:p>
            <a:pPr eaLnBrk="0" hangingPunct="0"/>
            <a:endParaRPr lang="en-US" altLang="en-US"/>
          </a:p>
        </p:txBody>
      </p:sp>
      <p:sp>
        <p:nvSpPr>
          <p:cNvPr id="10251" name="Down Arrow 12"/>
          <p:cNvSpPr>
            <a:spLocks noChangeArrowheads="1"/>
          </p:cNvSpPr>
          <p:nvPr/>
        </p:nvSpPr>
        <p:spPr bwMode="auto">
          <a:xfrm>
            <a:off x="6858000" y="4529138"/>
            <a:ext cx="96838" cy="669925"/>
          </a:xfrm>
          <a:prstGeom prst="downArrow">
            <a:avLst>
              <a:gd name="adj1" fmla="val 50000"/>
              <a:gd name="adj2" fmla="val 50572"/>
            </a:avLst>
          </a:prstGeom>
          <a:solidFill>
            <a:srgbClr val="FFC000"/>
          </a:solidFill>
          <a:ln w="12700" algn="ctr">
            <a:solidFill>
              <a:srgbClr val="FFC000"/>
            </a:solidFill>
            <a:round/>
            <a:headEnd/>
            <a:tailEnd/>
          </a:ln>
        </p:spPr>
        <p:txBody>
          <a:bodyPr/>
          <a:lstStyle/>
          <a:p>
            <a:pPr eaLnBrk="0" hangingPunct="0"/>
            <a:endParaRPr lang="en-US" altLang="en-US"/>
          </a:p>
        </p:txBody>
      </p:sp>
      <p:sp>
        <p:nvSpPr>
          <p:cNvPr id="10252" name="Down Arrow 12"/>
          <p:cNvSpPr>
            <a:spLocks noChangeArrowheads="1"/>
          </p:cNvSpPr>
          <p:nvPr/>
        </p:nvSpPr>
        <p:spPr bwMode="auto">
          <a:xfrm>
            <a:off x="7321550" y="4576763"/>
            <a:ext cx="96838" cy="669925"/>
          </a:xfrm>
          <a:prstGeom prst="downArrow">
            <a:avLst>
              <a:gd name="adj1" fmla="val 50000"/>
              <a:gd name="adj2" fmla="val 50572"/>
            </a:avLst>
          </a:prstGeom>
          <a:solidFill>
            <a:srgbClr val="FFC000"/>
          </a:solidFill>
          <a:ln w="12700" algn="ctr">
            <a:solidFill>
              <a:srgbClr val="FFC000"/>
            </a:solidFill>
            <a:round/>
            <a:headEnd/>
            <a:tailEnd/>
          </a:ln>
        </p:spPr>
        <p:txBody>
          <a:bodyPr/>
          <a:lstStyle/>
          <a:p>
            <a:pPr eaLnBrk="0" hangingPunct="0"/>
            <a:endParaRPr lang="en-US" altLang="en-US"/>
          </a:p>
        </p:txBody>
      </p:sp>
    </p:spTree>
  </p:cSld>
  <p:clrMapOvr>
    <a:masterClrMapping/>
  </p:clrMapOvr>
  <p:transition/>
</p:sld>
</file>

<file path=ppt/theme/theme1.xml><?xml version="1.0" encoding="utf-8"?>
<a:theme xmlns:a="http://schemas.openxmlformats.org/drawingml/2006/main" name="azures">
  <a:themeElements>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zur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zur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zur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zur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zur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zur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c:\msoffice\powerpnt\template\sldshow\azures.ppt</Template>
  <TotalTime>2048062328</TotalTime>
  <Pages>12</Pages>
  <Words>2699</Words>
  <Application>Microsoft Office PowerPoint</Application>
  <PresentationFormat>On-screen Show (4:3)</PresentationFormat>
  <Paragraphs>351</Paragraphs>
  <Slides>27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Monotype Sorts</vt:lpstr>
      <vt:lpstr>Times New Roman</vt:lpstr>
      <vt:lpstr>Wingdings</vt:lpstr>
      <vt:lpstr>azures</vt:lpstr>
      <vt:lpstr>Acid Mine Drainage Takes Its Time to Burn Out – a case for Interceding with Spot Treatments? </vt:lpstr>
      <vt:lpstr>Mine Location</vt:lpstr>
      <vt:lpstr>Outline</vt:lpstr>
      <vt:lpstr>Background</vt:lpstr>
      <vt:lpstr>Initial Dredging Rationale</vt:lpstr>
      <vt:lpstr>Objectives</vt:lpstr>
      <vt:lpstr>Trend in Decreasing Lime Demand</vt:lpstr>
      <vt:lpstr>What Natural Factors are Affecting Lime Consumption?</vt:lpstr>
      <vt:lpstr>What Induced Factors are Affecting Lime Consumption?</vt:lpstr>
      <vt:lpstr>UNB Earth Science Field Camps- Geophysical surveys</vt:lpstr>
      <vt:lpstr> EM31 Apparent Conductivity to identify high conductivity areas </vt:lpstr>
      <vt:lpstr>PowerPoint Presentation</vt:lpstr>
      <vt:lpstr>Acidity distribution verified with Electrical Resistivity? </vt:lpstr>
      <vt:lpstr>How is the Groundwater Acidity Changing?- Evaluation of groundwater wells</vt:lpstr>
      <vt:lpstr>How is AMD changing? Monitoring Groundwater Wells</vt:lpstr>
      <vt:lpstr>Initial and Residual Acidity in ground water well 25 - Back Row, off site</vt:lpstr>
      <vt:lpstr>Initial and Residual Acidity  in Mine Water Well 26 – Back Row in waste rock</vt:lpstr>
      <vt:lpstr>Initial and Residual Acidity in surface water channel- middle row, in waste rock</vt:lpstr>
      <vt:lpstr>Initial and Residual Acidity in surface water channel- middle row, in waste rock</vt:lpstr>
      <vt:lpstr>Initial and Residual Acidity  in Mine Water Well, in waste rock     Well 17 D  </vt:lpstr>
      <vt:lpstr>Discussion- What is being done to reduce AMD</vt:lpstr>
      <vt:lpstr>Discussion- Results require Action</vt:lpstr>
      <vt:lpstr>Discussion- Results require Action</vt:lpstr>
      <vt:lpstr>Conclusions </vt:lpstr>
      <vt:lpstr>Conclusions </vt:lpstr>
      <vt:lpstr>Going Forward</vt:lpstr>
      <vt:lpstr>Acid Mine Drainage Takes Its Time to Burn Out – a case for Interceding with Spot Treatments?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on the Placement of Lime Neutralization Sludge on Acid Generating Waste Rock</dc:title>
  <dc:creator>NB Power</dc:creator>
  <cp:lastModifiedBy>Kevin Wolter</cp:lastModifiedBy>
  <cp:revision>816</cp:revision>
  <cp:lastPrinted>2018-10-02T17:24:50Z</cp:lastPrinted>
  <dcterms:created xsi:type="dcterms:W3CDTF">1997-05-21T16:41:04Z</dcterms:created>
  <dcterms:modified xsi:type="dcterms:W3CDTF">2019-06-17T18:05:49Z</dcterms:modified>
</cp:coreProperties>
</file>