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80" r:id="rId4"/>
    <p:sldId id="257" r:id="rId5"/>
    <p:sldId id="281" r:id="rId6"/>
    <p:sldId id="284" r:id="rId7"/>
    <p:sldId id="283" r:id="rId8"/>
    <p:sldId id="285" r:id="rId9"/>
    <p:sldId id="282" r:id="rId10"/>
    <p:sldId id="286" r:id="rId11"/>
    <p:sldId id="287" r:id="rId12"/>
    <p:sldId id="292" r:id="rId13"/>
    <p:sldId id="289" r:id="rId14"/>
    <p:sldId id="295" r:id="rId15"/>
    <p:sldId id="279" r:id="rId16"/>
    <p:sldId id="291" r:id="rId17"/>
    <p:sldId id="258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ver, Emily" initials="SE [7]" lastIdx="1" clrIdx="6">
    <p:extLst/>
  </p:cmAuthor>
  <p:cmAuthor id="1" name="Sarver, Emily" initials="SE" lastIdx="1" clrIdx="0">
    <p:extLst/>
  </p:cmAuthor>
  <p:cmAuthor id="8" name="Sarver, Emily" initials="SE [8]" lastIdx="1" clrIdx="7">
    <p:extLst/>
  </p:cmAuthor>
  <p:cmAuthor id="2" name="Sarver, Emily" initials="SE [2]" lastIdx="1" clrIdx="1">
    <p:extLst/>
  </p:cmAuthor>
  <p:cmAuthor id="3" name="Sarver, Emily" initials="SE [3]" lastIdx="1" clrIdx="2">
    <p:extLst/>
  </p:cmAuthor>
  <p:cmAuthor id="4" name="Sarver, Emily" initials="SE [4]" lastIdx="1" clrIdx="3">
    <p:extLst/>
  </p:cmAuthor>
  <p:cmAuthor id="5" name="Sarver, Emily" initials="SE [5]" lastIdx="1" clrIdx="4">
    <p:extLst/>
  </p:cmAuthor>
  <p:cmAuthor id="6" name="Sarver, Emily" initials="S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3FF"/>
    <a:srgbClr val="A50021"/>
    <a:srgbClr val="E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578" autoAdjust="0"/>
  </p:normalViewPr>
  <p:slideViewPr>
    <p:cSldViewPr snapToGrid="0">
      <p:cViewPr varScale="1">
        <p:scale>
          <a:sx n="103" d="100"/>
          <a:sy n="103" d="100"/>
        </p:scale>
        <p:origin x="1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1T12:35:00.001" idx="1">
    <p:pos x="4032" y="1567"/>
    <p:text>I would suggest the following text for this slide:  *Rich natural resources - highly biodiverse, abundant mineral resources... *Economic history - resource extraction, but limited reinvestment in sustainable communities... *Geography - rural communities, little interest by non-extractive industries... (and all of this has resulted in) *Current socio-economic situation - low income, lack of public resources/infrastructure, public health issues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ED26E-B00D-4F28-A890-C4519D70545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59BF0-25D0-420F-A900-FC916C930001}">
      <dgm:prSet phldrT="[Text]"/>
      <dgm:spPr/>
      <dgm:t>
        <a:bodyPr/>
        <a:lstStyle/>
        <a:p>
          <a:r>
            <a:rPr lang="en-US" b="1" dirty="0"/>
            <a:t>2003-2018</a:t>
          </a:r>
        </a:p>
      </dgm:t>
    </dgm:pt>
    <dgm:pt modelId="{E75F378E-E8E2-4E56-951E-D6358B834F4D}" type="parTrans" cxnId="{B50445A4-B63D-40A1-B4D8-A023D61B2806}">
      <dgm:prSet/>
      <dgm:spPr/>
      <dgm:t>
        <a:bodyPr/>
        <a:lstStyle/>
        <a:p>
          <a:endParaRPr lang="en-US"/>
        </a:p>
      </dgm:t>
    </dgm:pt>
    <dgm:pt modelId="{7A70CD9E-EB30-476B-98FA-9860A07DD6E8}" type="sibTrans" cxnId="{B50445A4-B63D-40A1-B4D8-A023D61B2806}">
      <dgm:prSet/>
      <dgm:spPr/>
      <dgm:t>
        <a:bodyPr/>
        <a:lstStyle/>
        <a:p>
          <a:endParaRPr lang="en-US"/>
        </a:p>
      </dgm:t>
    </dgm:pt>
    <dgm:pt modelId="{C97595E5-409A-4441-B74D-92317D7B7C09}">
      <dgm:prSet phldrT="[Text]"/>
      <dgm:spPr/>
      <dgm:t>
        <a:bodyPr/>
        <a:lstStyle/>
        <a:p>
          <a:r>
            <a:rPr lang="en-US" b="1" dirty="0"/>
            <a:t>Nationwide -&gt; County</a:t>
          </a:r>
        </a:p>
      </dgm:t>
    </dgm:pt>
    <dgm:pt modelId="{EAEEA0B6-AB9C-4E5A-B2F6-782F4729AEA4}" type="parTrans" cxnId="{8F4E95AA-3A6C-4253-9B09-1BC3A4CE9A92}">
      <dgm:prSet/>
      <dgm:spPr/>
      <dgm:t>
        <a:bodyPr/>
        <a:lstStyle/>
        <a:p>
          <a:endParaRPr lang="en-US"/>
        </a:p>
      </dgm:t>
    </dgm:pt>
    <dgm:pt modelId="{40587FA6-75CF-422B-A617-2DC54B2F8564}" type="sibTrans" cxnId="{8F4E95AA-3A6C-4253-9B09-1BC3A4CE9A92}">
      <dgm:prSet/>
      <dgm:spPr/>
      <dgm:t>
        <a:bodyPr/>
        <a:lstStyle/>
        <a:p>
          <a:endParaRPr lang="en-US"/>
        </a:p>
      </dgm:t>
    </dgm:pt>
    <dgm:pt modelId="{9F51A7B6-D252-42B7-A7AA-3EAC8456AFF4}">
      <dgm:prSet phldrT="[Text]"/>
      <dgm:spPr/>
      <dgm:t>
        <a:bodyPr/>
        <a:lstStyle/>
        <a:p>
          <a:r>
            <a:rPr lang="en-US" b="1" dirty="0"/>
            <a:t>Eliminated duplicates</a:t>
          </a:r>
        </a:p>
      </dgm:t>
    </dgm:pt>
    <dgm:pt modelId="{C8D2F41B-B22C-4656-A00A-9A6B920D3592}" type="parTrans" cxnId="{438AA30C-D36A-4561-866E-A1A3E2AD82AB}">
      <dgm:prSet/>
      <dgm:spPr/>
      <dgm:t>
        <a:bodyPr/>
        <a:lstStyle/>
        <a:p>
          <a:endParaRPr lang="en-US"/>
        </a:p>
      </dgm:t>
    </dgm:pt>
    <dgm:pt modelId="{40B91FF8-41DE-48D7-BB87-A90341E44334}" type="sibTrans" cxnId="{438AA30C-D36A-4561-866E-A1A3E2AD82AB}">
      <dgm:prSet/>
      <dgm:spPr/>
      <dgm:t>
        <a:bodyPr/>
        <a:lstStyle/>
        <a:p>
          <a:endParaRPr lang="en-US"/>
        </a:p>
      </dgm:t>
    </dgm:pt>
    <dgm:pt modelId="{B12B2405-F841-46D6-A071-49FF9F3D986D}">
      <dgm:prSet/>
      <dgm:spPr/>
      <dgm:t>
        <a:bodyPr/>
        <a:lstStyle/>
        <a:p>
          <a:r>
            <a:rPr lang="en-US" b="1" dirty="0"/>
            <a:t>Eliminated inconsistencies</a:t>
          </a:r>
        </a:p>
      </dgm:t>
    </dgm:pt>
    <dgm:pt modelId="{83C452E2-CDC3-4167-94BA-943ED615341C}" type="parTrans" cxnId="{361DA9FE-2F72-4EEA-B46D-9C63AF023D6C}">
      <dgm:prSet/>
      <dgm:spPr/>
      <dgm:t>
        <a:bodyPr/>
        <a:lstStyle/>
        <a:p>
          <a:endParaRPr lang="en-US"/>
        </a:p>
      </dgm:t>
    </dgm:pt>
    <dgm:pt modelId="{9A36DE77-DACB-406F-B51A-5968848D7321}" type="sibTrans" cxnId="{361DA9FE-2F72-4EEA-B46D-9C63AF023D6C}">
      <dgm:prSet/>
      <dgm:spPr/>
      <dgm:t>
        <a:bodyPr/>
        <a:lstStyle/>
        <a:p>
          <a:endParaRPr lang="en-US"/>
        </a:p>
      </dgm:t>
    </dgm:pt>
    <dgm:pt modelId="{68498C88-E1FF-454B-9F4B-F43CBC083B0B}" type="pres">
      <dgm:prSet presAssocID="{E1AED26E-B00D-4F28-A890-C4519D705454}" presName="arrowDiagram" presStyleCnt="0">
        <dgm:presLayoutVars>
          <dgm:chMax val="5"/>
          <dgm:dir/>
          <dgm:resizeHandles val="exact"/>
        </dgm:presLayoutVars>
      </dgm:prSet>
      <dgm:spPr/>
    </dgm:pt>
    <dgm:pt modelId="{CFB34C9A-BA48-4863-9BCE-78D5F25D8045}" type="pres">
      <dgm:prSet presAssocID="{E1AED26E-B00D-4F28-A890-C4519D705454}" presName="arrow" presStyleLbl="bgShp" presStyleIdx="0" presStyleCnt="1"/>
      <dgm:spPr>
        <a:solidFill>
          <a:srgbClr val="EECECE"/>
        </a:solidFill>
        <a:ln>
          <a:solidFill>
            <a:srgbClr val="C00000"/>
          </a:solidFill>
        </a:ln>
      </dgm:spPr>
    </dgm:pt>
    <dgm:pt modelId="{1BF86FF9-B3D5-4981-B30E-F328684E913C}" type="pres">
      <dgm:prSet presAssocID="{E1AED26E-B00D-4F28-A890-C4519D705454}" presName="arrowDiagram4" presStyleCnt="0"/>
      <dgm:spPr/>
    </dgm:pt>
    <dgm:pt modelId="{1951A1D5-2DDA-45AA-B9CB-696BBDC0D9B8}" type="pres">
      <dgm:prSet presAssocID="{D8759BF0-25D0-420F-A900-FC916C930001}" presName="bullet4a" presStyleLbl="node1" presStyleIdx="0" presStyleCnt="4"/>
      <dgm:spPr>
        <a:solidFill>
          <a:srgbClr val="A50021"/>
        </a:solidFill>
      </dgm:spPr>
    </dgm:pt>
    <dgm:pt modelId="{3CB0223E-713E-4BB8-9401-481CDD1CBB4E}" type="pres">
      <dgm:prSet presAssocID="{D8759BF0-25D0-420F-A900-FC916C930001}" presName="textBox4a" presStyleLbl="revTx" presStyleIdx="0" presStyleCnt="4">
        <dgm:presLayoutVars>
          <dgm:bulletEnabled val="1"/>
        </dgm:presLayoutVars>
      </dgm:prSet>
      <dgm:spPr/>
    </dgm:pt>
    <dgm:pt modelId="{26E1B7F3-7069-4F83-B963-37054ACB5F5F}" type="pres">
      <dgm:prSet presAssocID="{C97595E5-409A-4441-B74D-92317D7B7C09}" presName="bullet4b" presStyleLbl="node1" presStyleIdx="1" presStyleCnt="4"/>
      <dgm:spPr>
        <a:solidFill>
          <a:srgbClr val="A50021"/>
        </a:solidFill>
      </dgm:spPr>
    </dgm:pt>
    <dgm:pt modelId="{C18B3235-C1E7-4388-B7F3-AD44109CA6A1}" type="pres">
      <dgm:prSet presAssocID="{C97595E5-409A-4441-B74D-92317D7B7C09}" presName="textBox4b" presStyleLbl="revTx" presStyleIdx="1" presStyleCnt="4">
        <dgm:presLayoutVars>
          <dgm:bulletEnabled val="1"/>
        </dgm:presLayoutVars>
      </dgm:prSet>
      <dgm:spPr/>
    </dgm:pt>
    <dgm:pt modelId="{A2B2BCD8-21DD-4427-A3C7-C984C81F8433}" type="pres">
      <dgm:prSet presAssocID="{9F51A7B6-D252-42B7-A7AA-3EAC8456AFF4}" presName="bullet4c" presStyleLbl="node1" presStyleIdx="2" presStyleCnt="4"/>
      <dgm:spPr>
        <a:solidFill>
          <a:srgbClr val="A50021"/>
        </a:solidFill>
      </dgm:spPr>
    </dgm:pt>
    <dgm:pt modelId="{44AF8822-AC98-4E18-80A4-DAC6343ECF12}" type="pres">
      <dgm:prSet presAssocID="{9F51A7B6-D252-42B7-A7AA-3EAC8456AFF4}" presName="textBox4c" presStyleLbl="revTx" presStyleIdx="2" presStyleCnt="4">
        <dgm:presLayoutVars>
          <dgm:bulletEnabled val="1"/>
        </dgm:presLayoutVars>
      </dgm:prSet>
      <dgm:spPr/>
    </dgm:pt>
    <dgm:pt modelId="{1554AA93-55AC-4527-A619-F9F8D14B440D}" type="pres">
      <dgm:prSet presAssocID="{B12B2405-F841-46D6-A071-49FF9F3D986D}" presName="bullet4d" presStyleLbl="node1" presStyleIdx="3" presStyleCnt="4"/>
      <dgm:spPr>
        <a:solidFill>
          <a:srgbClr val="A50021"/>
        </a:solidFill>
      </dgm:spPr>
    </dgm:pt>
    <dgm:pt modelId="{F2940DA3-C71C-4EB6-B3D7-9AC734E2A560}" type="pres">
      <dgm:prSet presAssocID="{B12B2405-F841-46D6-A071-49FF9F3D986D}" presName="textBox4d" presStyleLbl="revTx" presStyleIdx="3" presStyleCnt="4" custScaleX="133926" custLinFactNeighborX="18054" custLinFactNeighborY="984">
        <dgm:presLayoutVars>
          <dgm:bulletEnabled val="1"/>
        </dgm:presLayoutVars>
      </dgm:prSet>
      <dgm:spPr/>
    </dgm:pt>
  </dgm:ptLst>
  <dgm:cxnLst>
    <dgm:cxn modelId="{87CE0301-A753-4B25-B8AB-1E2076921512}" type="presOf" srcId="{D8759BF0-25D0-420F-A900-FC916C930001}" destId="{3CB0223E-713E-4BB8-9401-481CDD1CBB4E}" srcOrd="0" destOrd="0" presId="urn:microsoft.com/office/officeart/2005/8/layout/arrow2"/>
    <dgm:cxn modelId="{438AA30C-D36A-4561-866E-A1A3E2AD82AB}" srcId="{E1AED26E-B00D-4F28-A890-C4519D705454}" destId="{9F51A7B6-D252-42B7-A7AA-3EAC8456AFF4}" srcOrd="2" destOrd="0" parTransId="{C8D2F41B-B22C-4656-A00A-9A6B920D3592}" sibTransId="{40B91FF8-41DE-48D7-BB87-A90341E44334}"/>
    <dgm:cxn modelId="{934D3A50-A34C-4922-88DE-39E4D526AD0F}" type="presOf" srcId="{E1AED26E-B00D-4F28-A890-C4519D705454}" destId="{68498C88-E1FF-454B-9F4B-F43CBC083B0B}" srcOrd="0" destOrd="0" presId="urn:microsoft.com/office/officeart/2005/8/layout/arrow2"/>
    <dgm:cxn modelId="{0DD59EA2-DA50-4704-A18E-D0A5DC961D83}" type="presOf" srcId="{9F51A7B6-D252-42B7-A7AA-3EAC8456AFF4}" destId="{44AF8822-AC98-4E18-80A4-DAC6343ECF12}" srcOrd="0" destOrd="0" presId="urn:microsoft.com/office/officeart/2005/8/layout/arrow2"/>
    <dgm:cxn modelId="{B50445A4-B63D-40A1-B4D8-A023D61B2806}" srcId="{E1AED26E-B00D-4F28-A890-C4519D705454}" destId="{D8759BF0-25D0-420F-A900-FC916C930001}" srcOrd="0" destOrd="0" parTransId="{E75F378E-E8E2-4E56-951E-D6358B834F4D}" sibTransId="{7A70CD9E-EB30-476B-98FA-9860A07DD6E8}"/>
    <dgm:cxn modelId="{8F4E95AA-3A6C-4253-9B09-1BC3A4CE9A92}" srcId="{E1AED26E-B00D-4F28-A890-C4519D705454}" destId="{C97595E5-409A-4441-B74D-92317D7B7C09}" srcOrd="1" destOrd="0" parTransId="{EAEEA0B6-AB9C-4E5A-B2F6-782F4729AEA4}" sibTransId="{40587FA6-75CF-422B-A617-2DC54B2F8564}"/>
    <dgm:cxn modelId="{D817D9D3-ACDE-4EBB-BE8E-191A177738D6}" type="presOf" srcId="{B12B2405-F841-46D6-A071-49FF9F3D986D}" destId="{F2940DA3-C71C-4EB6-B3D7-9AC734E2A560}" srcOrd="0" destOrd="0" presId="urn:microsoft.com/office/officeart/2005/8/layout/arrow2"/>
    <dgm:cxn modelId="{30ACB6FA-582D-4853-8200-1B778D11D4DC}" type="presOf" srcId="{C97595E5-409A-4441-B74D-92317D7B7C09}" destId="{C18B3235-C1E7-4388-B7F3-AD44109CA6A1}" srcOrd="0" destOrd="0" presId="urn:microsoft.com/office/officeart/2005/8/layout/arrow2"/>
    <dgm:cxn modelId="{361DA9FE-2F72-4EEA-B46D-9C63AF023D6C}" srcId="{E1AED26E-B00D-4F28-A890-C4519D705454}" destId="{B12B2405-F841-46D6-A071-49FF9F3D986D}" srcOrd="3" destOrd="0" parTransId="{83C452E2-CDC3-4167-94BA-943ED615341C}" sibTransId="{9A36DE77-DACB-406F-B51A-5968848D7321}"/>
    <dgm:cxn modelId="{66E97B6B-59D0-4D1C-A9F3-CE80F824A1F3}" type="presParOf" srcId="{68498C88-E1FF-454B-9F4B-F43CBC083B0B}" destId="{CFB34C9A-BA48-4863-9BCE-78D5F25D8045}" srcOrd="0" destOrd="0" presId="urn:microsoft.com/office/officeart/2005/8/layout/arrow2"/>
    <dgm:cxn modelId="{A5A9CEDE-3D5D-4366-BD52-3D7E2CA906C9}" type="presParOf" srcId="{68498C88-E1FF-454B-9F4B-F43CBC083B0B}" destId="{1BF86FF9-B3D5-4981-B30E-F328684E913C}" srcOrd="1" destOrd="0" presId="urn:microsoft.com/office/officeart/2005/8/layout/arrow2"/>
    <dgm:cxn modelId="{139EF460-4B20-438F-861A-1B2E67E64D9B}" type="presParOf" srcId="{1BF86FF9-B3D5-4981-B30E-F328684E913C}" destId="{1951A1D5-2DDA-45AA-B9CB-696BBDC0D9B8}" srcOrd="0" destOrd="0" presId="urn:microsoft.com/office/officeart/2005/8/layout/arrow2"/>
    <dgm:cxn modelId="{D2F017F4-B5E1-4579-98AE-0DFF917AC21C}" type="presParOf" srcId="{1BF86FF9-B3D5-4981-B30E-F328684E913C}" destId="{3CB0223E-713E-4BB8-9401-481CDD1CBB4E}" srcOrd="1" destOrd="0" presId="urn:microsoft.com/office/officeart/2005/8/layout/arrow2"/>
    <dgm:cxn modelId="{B4772AB2-69FF-4C13-83C0-87C9D535A67C}" type="presParOf" srcId="{1BF86FF9-B3D5-4981-B30E-F328684E913C}" destId="{26E1B7F3-7069-4F83-B963-37054ACB5F5F}" srcOrd="2" destOrd="0" presId="urn:microsoft.com/office/officeart/2005/8/layout/arrow2"/>
    <dgm:cxn modelId="{A04D57E0-D24E-42D7-AD1C-E29B011B3B11}" type="presParOf" srcId="{1BF86FF9-B3D5-4981-B30E-F328684E913C}" destId="{C18B3235-C1E7-4388-B7F3-AD44109CA6A1}" srcOrd="3" destOrd="0" presId="urn:microsoft.com/office/officeart/2005/8/layout/arrow2"/>
    <dgm:cxn modelId="{B813B983-F640-41CF-8CD7-989E929A86A9}" type="presParOf" srcId="{1BF86FF9-B3D5-4981-B30E-F328684E913C}" destId="{A2B2BCD8-21DD-4427-A3C7-C984C81F8433}" srcOrd="4" destOrd="0" presId="urn:microsoft.com/office/officeart/2005/8/layout/arrow2"/>
    <dgm:cxn modelId="{05386419-6586-427B-9789-92BB8FA2A8C4}" type="presParOf" srcId="{1BF86FF9-B3D5-4981-B30E-F328684E913C}" destId="{44AF8822-AC98-4E18-80A4-DAC6343ECF12}" srcOrd="5" destOrd="0" presId="urn:microsoft.com/office/officeart/2005/8/layout/arrow2"/>
    <dgm:cxn modelId="{D31E1801-3604-466C-9D09-854747943F8F}" type="presParOf" srcId="{1BF86FF9-B3D5-4981-B30E-F328684E913C}" destId="{1554AA93-55AC-4527-A619-F9F8D14B440D}" srcOrd="6" destOrd="0" presId="urn:microsoft.com/office/officeart/2005/8/layout/arrow2"/>
    <dgm:cxn modelId="{93666D22-0F55-47A5-84C4-4346F48D2BA5}" type="presParOf" srcId="{1BF86FF9-B3D5-4981-B30E-F328684E913C}" destId="{F2940DA3-C71C-4EB6-B3D7-9AC734E2A56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21DD3-A3CD-4E62-9F7F-D0679DF907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2853B15-8CAB-4F42-A351-A5B414DAA415}">
      <dgm:prSet phldrT="[Text]" custT="1"/>
      <dgm:spPr/>
      <dgm:t>
        <a:bodyPr/>
        <a:lstStyle/>
        <a:p>
          <a:r>
            <a:rPr lang="en-US" sz="1900" b="1" dirty="0"/>
            <a:t>Combined</a:t>
          </a:r>
          <a:r>
            <a:rPr lang="en-US" sz="1900" b="1" baseline="0" dirty="0"/>
            <a:t> data sets</a:t>
          </a:r>
          <a:endParaRPr lang="en-US" sz="1900" b="1" dirty="0"/>
        </a:p>
      </dgm:t>
    </dgm:pt>
    <dgm:pt modelId="{02F0B55C-92DA-4E6F-83D0-32CDEC12831F}" type="parTrans" cxnId="{3F14327C-3CAD-4575-81F9-DEDB0D5D1BE9}">
      <dgm:prSet/>
      <dgm:spPr/>
      <dgm:t>
        <a:bodyPr/>
        <a:lstStyle/>
        <a:p>
          <a:endParaRPr lang="en-US"/>
        </a:p>
      </dgm:t>
    </dgm:pt>
    <dgm:pt modelId="{B1DF53CC-82EB-466C-BAA5-C742DEB3960B}" type="sibTrans" cxnId="{3F14327C-3CAD-4575-81F9-DEDB0D5D1BE9}">
      <dgm:prSet/>
      <dgm:spPr/>
      <dgm:t>
        <a:bodyPr/>
        <a:lstStyle/>
        <a:p>
          <a:endParaRPr lang="en-US"/>
        </a:p>
      </dgm:t>
    </dgm:pt>
    <dgm:pt modelId="{484DE317-80E8-4CE8-A984-601AFF23F5C6}">
      <dgm:prSet phldrT="[Text]" custT="1"/>
      <dgm:spPr/>
      <dgm:t>
        <a:bodyPr/>
        <a:lstStyle/>
        <a:p>
          <a:r>
            <a:rPr lang="en-US" sz="1900" b="1" dirty="0"/>
            <a:t>County-Year-Y</a:t>
          </a:r>
        </a:p>
      </dgm:t>
    </dgm:pt>
    <dgm:pt modelId="{A2DA9E85-5A86-43B1-B2CF-44DA6864886D}" type="parTrans" cxnId="{8199FDE3-6766-4756-ABA9-F2F0F806AE87}">
      <dgm:prSet/>
      <dgm:spPr/>
      <dgm:t>
        <a:bodyPr/>
        <a:lstStyle/>
        <a:p>
          <a:endParaRPr lang="en-US"/>
        </a:p>
      </dgm:t>
    </dgm:pt>
    <dgm:pt modelId="{2C3090A7-F5BA-41F3-82C6-1868E8F47D71}" type="sibTrans" cxnId="{8199FDE3-6766-4756-ABA9-F2F0F806AE87}">
      <dgm:prSet/>
      <dgm:spPr/>
      <dgm:t>
        <a:bodyPr/>
        <a:lstStyle/>
        <a:p>
          <a:endParaRPr lang="en-US"/>
        </a:p>
      </dgm:t>
    </dgm:pt>
    <dgm:pt modelId="{84162D9D-31A2-4A1B-A1A2-E3A51B837AB9}">
      <dgm:prSet phldrT="[Text]" custT="1"/>
      <dgm:spPr/>
      <dgm:t>
        <a:bodyPr/>
        <a:lstStyle/>
        <a:p>
          <a:r>
            <a:rPr lang="en-US" sz="1900" b="1" dirty="0"/>
            <a:t>Summed Ys</a:t>
          </a:r>
        </a:p>
      </dgm:t>
    </dgm:pt>
    <dgm:pt modelId="{A1A4BB60-E697-48DD-B0B8-90E16C5110EC}" type="parTrans" cxnId="{13C96319-9BEF-487F-A4FC-EC0B9DE46A8A}">
      <dgm:prSet/>
      <dgm:spPr/>
      <dgm:t>
        <a:bodyPr/>
        <a:lstStyle/>
        <a:p>
          <a:endParaRPr lang="en-US"/>
        </a:p>
      </dgm:t>
    </dgm:pt>
    <dgm:pt modelId="{5A536B9A-D2FB-4685-987E-B00F9BF3ECCA}" type="sibTrans" cxnId="{13C96319-9BEF-487F-A4FC-EC0B9DE46A8A}">
      <dgm:prSet/>
      <dgm:spPr/>
      <dgm:t>
        <a:bodyPr/>
        <a:lstStyle/>
        <a:p>
          <a:endParaRPr lang="en-US"/>
        </a:p>
      </dgm:t>
    </dgm:pt>
    <dgm:pt modelId="{6224F4DF-AAC0-4E5E-8E19-A3174575F57F}" type="pres">
      <dgm:prSet presAssocID="{66021DD3-A3CD-4E62-9F7F-D0679DF907CD}" presName="arrowDiagram" presStyleCnt="0">
        <dgm:presLayoutVars>
          <dgm:chMax val="5"/>
          <dgm:dir/>
          <dgm:resizeHandles val="exact"/>
        </dgm:presLayoutVars>
      </dgm:prSet>
      <dgm:spPr/>
    </dgm:pt>
    <dgm:pt modelId="{D38BECE6-4BCD-494F-B180-18E029185442}" type="pres">
      <dgm:prSet presAssocID="{66021DD3-A3CD-4E62-9F7F-D0679DF907CD}" presName="arrow" presStyleLbl="bgShp" presStyleIdx="0" presStyleCnt="1" custAng="10800000" custLinFactNeighborX="-1118" custLinFactNeighborY="12256"/>
      <dgm:spPr>
        <a:solidFill>
          <a:srgbClr val="BDE3FF"/>
        </a:solidFill>
        <a:ln>
          <a:solidFill>
            <a:srgbClr val="0070C0"/>
          </a:solidFill>
        </a:ln>
      </dgm:spPr>
    </dgm:pt>
    <dgm:pt modelId="{CDCF47C7-A620-4AC9-A053-52499B133107}" type="pres">
      <dgm:prSet presAssocID="{66021DD3-A3CD-4E62-9F7F-D0679DF907CD}" presName="arrowDiagram3" presStyleCnt="0"/>
      <dgm:spPr/>
    </dgm:pt>
    <dgm:pt modelId="{6D9F3038-4314-4523-B1B1-BE00F0DA6F4E}" type="pres">
      <dgm:prSet presAssocID="{F2853B15-8CAB-4F42-A351-A5B414DAA415}" presName="bullet3a" presStyleLbl="node1" presStyleIdx="0" presStyleCnt="3" custLinFactX="1300000" custLinFactY="-485575" custLinFactNeighborX="1370103" custLinFactNeighborY="-500000"/>
      <dgm:spPr>
        <a:solidFill>
          <a:srgbClr val="0070C0"/>
        </a:solidFill>
      </dgm:spPr>
    </dgm:pt>
    <dgm:pt modelId="{525C991A-5A6C-4F7E-9A52-891352545551}" type="pres">
      <dgm:prSet presAssocID="{F2853B15-8CAB-4F42-A351-A5B414DAA415}" presName="textBox3a" presStyleLbl="revTx" presStyleIdx="0" presStyleCnt="3" custLinFactX="51484" custLinFactNeighborX="100000" custLinFactNeighborY="-12316">
        <dgm:presLayoutVars>
          <dgm:bulletEnabled val="1"/>
        </dgm:presLayoutVars>
      </dgm:prSet>
      <dgm:spPr/>
    </dgm:pt>
    <dgm:pt modelId="{8E0450BD-0C24-45DF-AF05-3E4E6E76CCD1}" type="pres">
      <dgm:prSet presAssocID="{484DE317-80E8-4CE8-A984-601AFF23F5C6}" presName="bullet3b" presStyleLbl="node1" presStyleIdx="1" presStyleCnt="3" custLinFactX="300000" custLinFactNeighborX="346186" custLinFactNeighborY="20961"/>
      <dgm:spPr>
        <a:solidFill>
          <a:srgbClr val="0070C0"/>
        </a:solidFill>
      </dgm:spPr>
    </dgm:pt>
    <dgm:pt modelId="{70E2D9AC-A251-421C-9A8B-27B14BF3E09D}" type="pres">
      <dgm:prSet presAssocID="{484DE317-80E8-4CE8-A984-601AFF23F5C6}" presName="textBox3b" presStyleLbl="revTx" presStyleIdx="1" presStyleCnt="3" custScaleX="124961" custScaleY="24251" custLinFactX="33077" custLinFactNeighborX="100000" custLinFactNeighborY="-28446">
        <dgm:presLayoutVars>
          <dgm:bulletEnabled val="1"/>
        </dgm:presLayoutVars>
      </dgm:prSet>
      <dgm:spPr/>
    </dgm:pt>
    <dgm:pt modelId="{3898AFC8-5C07-48E0-AEBA-90C5F547288C}" type="pres">
      <dgm:prSet presAssocID="{84162D9D-31A2-4A1B-A1A2-E3A51B837AB9}" presName="bullet3c" presStyleLbl="node1" presStyleIdx="2" presStyleCnt="3" custLinFactX="-100000" custLinFactY="106678" custLinFactNeighborX="-167764" custLinFactNeighborY="200000"/>
      <dgm:spPr>
        <a:solidFill>
          <a:srgbClr val="0070C0"/>
        </a:solidFill>
      </dgm:spPr>
    </dgm:pt>
    <dgm:pt modelId="{F4DF9E3D-9D2D-48DB-9653-8A74181D2145}" type="pres">
      <dgm:prSet presAssocID="{84162D9D-31A2-4A1B-A1A2-E3A51B837AB9}" presName="textBox3c" presStyleLbl="revTx" presStyleIdx="2" presStyleCnt="3" custScaleX="100237" custScaleY="30001" custLinFactNeighborX="53951" custLinFactNeighborY="-32717">
        <dgm:presLayoutVars>
          <dgm:bulletEnabled val="1"/>
        </dgm:presLayoutVars>
      </dgm:prSet>
      <dgm:spPr/>
    </dgm:pt>
  </dgm:ptLst>
  <dgm:cxnLst>
    <dgm:cxn modelId="{13C96319-9BEF-487F-A4FC-EC0B9DE46A8A}" srcId="{66021DD3-A3CD-4E62-9F7F-D0679DF907CD}" destId="{84162D9D-31A2-4A1B-A1A2-E3A51B837AB9}" srcOrd="2" destOrd="0" parTransId="{A1A4BB60-E697-48DD-B0B8-90E16C5110EC}" sibTransId="{5A536B9A-D2FB-4685-987E-B00F9BF3ECCA}"/>
    <dgm:cxn modelId="{7B46D767-A21C-4307-A69F-3D4DD5CA41C2}" type="presOf" srcId="{84162D9D-31A2-4A1B-A1A2-E3A51B837AB9}" destId="{F4DF9E3D-9D2D-48DB-9653-8A74181D2145}" srcOrd="0" destOrd="0" presId="urn:microsoft.com/office/officeart/2005/8/layout/arrow2"/>
    <dgm:cxn modelId="{6F16116C-9043-4FB4-A5C8-5B55B8E80702}" type="presOf" srcId="{66021DD3-A3CD-4E62-9F7F-D0679DF907CD}" destId="{6224F4DF-AAC0-4E5E-8E19-A3174575F57F}" srcOrd="0" destOrd="0" presId="urn:microsoft.com/office/officeart/2005/8/layout/arrow2"/>
    <dgm:cxn modelId="{3F14327C-3CAD-4575-81F9-DEDB0D5D1BE9}" srcId="{66021DD3-A3CD-4E62-9F7F-D0679DF907CD}" destId="{F2853B15-8CAB-4F42-A351-A5B414DAA415}" srcOrd="0" destOrd="0" parTransId="{02F0B55C-92DA-4E6F-83D0-32CDEC12831F}" sibTransId="{B1DF53CC-82EB-466C-BAA5-C742DEB3960B}"/>
    <dgm:cxn modelId="{2A5FEE93-8766-4CD3-8AD8-B65826B0BB34}" type="presOf" srcId="{484DE317-80E8-4CE8-A984-601AFF23F5C6}" destId="{70E2D9AC-A251-421C-9A8B-27B14BF3E09D}" srcOrd="0" destOrd="0" presId="urn:microsoft.com/office/officeart/2005/8/layout/arrow2"/>
    <dgm:cxn modelId="{C5D72FD0-D620-47C1-A906-6EDF5723F80F}" type="presOf" srcId="{F2853B15-8CAB-4F42-A351-A5B414DAA415}" destId="{525C991A-5A6C-4F7E-9A52-891352545551}" srcOrd="0" destOrd="0" presId="urn:microsoft.com/office/officeart/2005/8/layout/arrow2"/>
    <dgm:cxn modelId="{8199FDE3-6766-4756-ABA9-F2F0F806AE87}" srcId="{66021DD3-A3CD-4E62-9F7F-D0679DF907CD}" destId="{484DE317-80E8-4CE8-A984-601AFF23F5C6}" srcOrd="1" destOrd="0" parTransId="{A2DA9E85-5A86-43B1-B2CF-44DA6864886D}" sibTransId="{2C3090A7-F5BA-41F3-82C6-1868E8F47D71}"/>
    <dgm:cxn modelId="{21BC5051-5C2B-4058-BB91-253F33932F61}" type="presParOf" srcId="{6224F4DF-AAC0-4E5E-8E19-A3174575F57F}" destId="{D38BECE6-4BCD-494F-B180-18E029185442}" srcOrd="0" destOrd="0" presId="urn:microsoft.com/office/officeart/2005/8/layout/arrow2"/>
    <dgm:cxn modelId="{3BF92DC7-940E-44BE-9834-1C110AB6F907}" type="presParOf" srcId="{6224F4DF-AAC0-4E5E-8E19-A3174575F57F}" destId="{CDCF47C7-A620-4AC9-A053-52499B133107}" srcOrd="1" destOrd="0" presId="urn:microsoft.com/office/officeart/2005/8/layout/arrow2"/>
    <dgm:cxn modelId="{8707130C-7EB2-45A6-88F2-8F9A4774C290}" type="presParOf" srcId="{CDCF47C7-A620-4AC9-A053-52499B133107}" destId="{6D9F3038-4314-4523-B1B1-BE00F0DA6F4E}" srcOrd="0" destOrd="0" presId="urn:microsoft.com/office/officeart/2005/8/layout/arrow2"/>
    <dgm:cxn modelId="{5C4D4ABF-90D4-4061-AB19-24D0A87356EE}" type="presParOf" srcId="{CDCF47C7-A620-4AC9-A053-52499B133107}" destId="{525C991A-5A6C-4F7E-9A52-891352545551}" srcOrd="1" destOrd="0" presId="urn:microsoft.com/office/officeart/2005/8/layout/arrow2"/>
    <dgm:cxn modelId="{88DBED79-0D57-4B59-ABAE-B265E7ED0F0D}" type="presParOf" srcId="{CDCF47C7-A620-4AC9-A053-52499B133107}" destId="{8E0450BD-0C24-45DF-AF05-3E4E6E76CCD1}" srcOrd="2" destOrd="0" presId="urn:microsoft.com/office/officeart/2005/8/layout/arrow2"/>
    <dgm:cxn modelId="{91CC4F10-3601-47B5-9DA5-8F3C52D93610}" type="presParOf" srcId="{CDCF47C7-A620-4AC9-A053-52499B133107}" destId="{70E2D9AC-A251-421C-9A8B-27B14BF3E09D}" srcOrd="3" destOrd="0" presId="urn:microsoft.com/office/officeart/2005/8/layout/arrow2"/>
    <dgm:cxn modelId="{E807F522-A835-4EA9-A9A5-8FCAD6BB19FF}" type="presParOf" srcId="{CDCF47C7-A620-4AC9-A053-52499B133107}" destId="{3898AFC8-5C07-48E0-AEBA-90C5F547288C}" srcOrd="4" destOrd="0" presId="urn:microsoft.com/office/officeart/2005/8/layout/arrow2"/>
    <dgm:cxn modelId="{646B37C1-E2E2-4113-8C5F-9B7A5A668168}" type="presParOf" srcId="{CDCF47C7-A620-4AC9-A053-52499B133107}" destId="{F4DF9E3D-9D2D-48DB-9653-8A74181D214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34C9A-BA48-4863-9BCE-78D5F25D8045}">
      <dsp:nvSpPr>
        <dsp:cNvPr id="0" name=""/>
        <dsp:cNvSpPr/>
      </dsp:nvSpPr>
      <dsp:spPr>
        <a:xfrm>
          <a:off x="731537" y="0"/>
          <a:ext cx="6115459" cy="3822162"/>
        </a:xfrm>
        <a:prstGeom prst="swooshArrow">
          <a:avLst>
            <a:gd name="adj1" fmla="val 25000"/>
            <a:gd name="adj2" fmla="val 25000"/>
          </a:avLst>
        </a:prstGeom>
        <a:solidFill>
          <a:srgbClr val="EECECE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1A1D5-2DDA-45AA-B9CB-696BBDC0D9B8}">
      <dsp:nvSpPr>
        <dsp:cNvPr id="0" name=""/>
        <dsp:cNvSpPr/>
      </dsp:nvSpPr>
      <dsp:spPr>
        <a:xfrm>
          <a:off x="1333910" y="2842159"/>
          <a:ext cx="140655" cy="140655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0223E-713E-4BB8-9401-481CDD1CBB4E}">
      <dsp:nvSpPr>
        <dsp:cNvPr id="0" name=""/>
        <dsp:cNvSpPr/>
      </dsp:nvSpPr>
      <dsp:spPr>
        <a:xfrm>
          <a:off x="1404238" y="2912487"/>
          <a:ext cx="1045743" cy="90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3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2003-2018</a:t>
          </a:r>
        </a:p>
      </dsp:txBody>
      <dsp:txXfrm>
        <a:off x="1404238" y="2912487"/>
        <a:ext cx="1045743" cy="909674"/>
      </dsp:txXfrm>
    </dsp:sp>
    <dsp:sp modelId="{26E1B7F3-7069-4F83-B963-37054ACB5F5F}">
      <dsp:nvSpPr>
        <dsp:cNvPr id="0" name=""/>
        <dsp:cNvSpPr/>
      </dsp:nvSpPr>
      <dsp:spPr>
        <a:xfrm>
          <a:off x="2327672" y="1953124"/>
          <a:ext cx="244618" cy="244618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3235-C1E7-4388-B7F3-AD44109CA6A1}">
      <dsp:nvSpPr>
        <dsp:cNvPr id="0" name=""/>
        <dsp:cNvSpPr/>
      </dsp:nvSpPr>
      <dsp:spPr>
        <a:xfrm>
          <a:off x="2449981" y="2075433"/>
          <a:ext cx="1284246" cy="17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18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Nationwide -&gt; County</a:t>
          </a:r>
        </a:p>
      </dsp:txBody>
      <dsp:txXfrm>
        <a:off x="2449981" y="2075433"/>
        <a:ext cx="1284246" cy="1746728"/>
      </dsp:txXfrm>
    </dsp:sp>
    <dsp:sp modelId="{A2B2BCD8-21DD-4427-A3C7-C984C81F8433}">
      <dsp:nvSpPr>
        <dsp:cNvPr id="0" name=""/>
        <dsp:cNvSpPr/>
      </dsp:nvSpPr>
      <dsp:spPr>
        <a:xfrm>
          <a:off x="3596630" y="1298006"/>
          <a:ext cx="324119" cy="324119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F8822-AC98-4E18-80A4-DAC6343ECF12}">
      <dsp:nvSpPr>
        <dsp:cNvPr id="0" name=""/>
        <dsp:cNvSpPr/>
      </dsp:nvSpPr>
      <dsp:spPr>
        <a:xfrm>
          <a:off x="3758690" y="1460065"/>
          <a:ext cx="1284246" cy="2362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Eliminated duplicates</a:t>
          </a:r>
        </a:p>
      </dsp:txBody>
      <dsp:txXfrm>
        <a:off x="3758690" y="1460065"/>
        <a:ext cx="1284246" cy="2362096"/>
      </dsp:txXfrm>
    </dsp:sp>
    <dsp:sp modelId="{1554AA93-55AC-4527-A619-F9F8D14B440D}">
      <dsp:nvSpPr>
        <dsp:cNvPr id="0" name=""/>
        <dsp:cNvSpPr/>
      </dsp:nvSpPr>
      <dsp:spPr>
        <a:xfrm>
          <a:off x="4978724" y="864573"/>
          <a:ext cx="434197" cy="434197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40DA3-C71C-4EB6-B3D7-9AC734E2A560}">
      <dsp:nvSpPr>
        <dsp:cNvPr id="0" name=""/>
        <dsp:cNvSpPr/>
      </dsp:nvSpPr>
      <dsp:spPr>
        <a:xfrm>
          <a:off x="5209834" y="1081671"/>
          <a:ext cx="1719939" cy="2740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07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Eliminated inconsistencies</a:t>
          </a:r>
        </a:p>
      </dsp:txBody>
      <dsp:txXfrm>
        <a:off x="5209834" y="1081671"/>
        <a:ext cx="1719939" cy="2740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BECE6-4BCD-494F-B180-18E029185442}">
      <dsp:nvSpPr>
        <dsp:cNvPr id="0" name=""/>
        <dsp:cNvSpPr/>
      </dsp:nvSpPr>
      <dsp:spPr>
        <a:xfrm rot="10800000">
          <a:off x="172221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rgbClr val="BDE3FF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F3038-4314-4523-B1B1-BE00F0DA6F4E}">
      <dsp:nvSpPr>
        <dsp:cNvPr id="0" name=""/>
        <dsp:cNvSpPr/>
      </dsp:nvSpPr>
      <dsp:spPr>
        <a:xfrm>
          <a:off x="5584863" y="1138736"/>
          <a:ext cx="169062" cy="16906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991A-5A6C-4F7E-9A52-891352545551}">
      <dsp:nvSpPr>
        <dsp:cNvPr id="0" name=""/>
        <dsp:cNvSpPr/>
      </dsp:nvSpPr>
      <dsp:spPr>
        <a:xfrm>
          <a:off x="3450326" y="2744853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Combined</a:t>
          </a:r>
          <a:r>
            <a:rPr lang="en-US" sz="1900" b="1" kern="1200" baseline="0" dirty="0"/>
            <a:t> data sets</a:t>
          </a:r>
          <a:endParaRPr lang="en-US" sz="1900" b="1" kern="1200" dirty="0"/>
        </a:p>
      </dsp:txBody>
      <dsp:txXfrm>
        <a:off x="3450326" y="2744853"/>
        <a:ext cx="1515059" cy="1174496"/>
      </dsp:txXfrm>
    </dsp:sp>
    <dsp:sp modelId="{8E0450BD-0C24-45DF-AF05-3E4E6E76CCD1}">
      <dsp:nvSpPr>
        <dsp:cNvPr id="0" name=""/>
        <dsp:cNvSpPr/>
      </dsp:nvSpPr>
      <dsp:spPr>
        <a:xfrm>
          <a:off x="4537851" y="1764437"/>
          <a:ext cx="305612" cy="30561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D9AC-A251-421C-9A8B-27B14BF3E09D}">
      <dsp:nvSpPr>
        <dsp:cNvPr id="0" name=""/>
        <dsp:cNvSpPr/>
      </dsp:nvSpPr>
      <dsp:spPr>
        <a:xfrm>
          <a:off x="4597830" y="2061630"/>
          <a:ext cx="1950111" cy="5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County-Year-Y</a:t>
          </a:r>
        </a:p>
      </dsp:txBody>
      <dsp:txXfrm>
        <a:off x="4597830" y="2061630"/>
        <a:ext cx="1950111" cy="536144"/>
      </dsp:txXfrm>
    </dsp:sp>
    <dsp:sp modelId="{3898AFC8-5C07-48E0-AEBA-90C5F547288C}">
      <dsp:nvSpPr>
        <dsp:cNvPr id="0" name=""/>
        <dsp:cNvSpPr/>
      </dsp:nvSpPr>
      <dsp:spPr>
        <a:xfrm>
          <a:off x="3225965" y="2324384"/>
          <a:ext cx="422656" cy="42265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F9E3D-9D2D-48DB-9653-8A74181D2145}">
      <dsp:nvSpPr>
        <dsp:cNvPr id="0" name=""/>
        <dsp:cNvSpPr/>
      </dsp:nvSpPr>
      <dsp:spPr>
        <a:xfrm>
          <a:off x="5409111" y="1303988"/>
          <a:ext cx="1564274" cy="84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Summed Ys</a:t>
          </a:r>
        </a:p>
      </dsp:txBody>
      <dsp:txXfrm>
        <a:off x="5409111" y="1303988"/>
        <a:ext cx="1564274" cy="847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FFDAB-8446-47EC-870D-CB45AF89CFE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62DB-C8B3-4153-B276-BD6AEB50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9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EBB5A-C8B4-4EEC-8726-6692AB5AC85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F1BA-D75A-4373-AC31-5B7A5D95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coauthors and Ethan Casey Austin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“one of widespread poverty to one of economic contrast” some communities have successfully diversified their economies, while others still require basic infrastructure such as roads and water and sewer systems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county in central Appalachia reported poverty rates of 20 percent + for the period of 2007-2011 (compared to a national average of 14.3 percent) and that this region as a whole had a poverty rate of 23.5 percent reveals that many people are still struggling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2018, West Virginia American Water stated that their average rate of water main replacement was 100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4C43-B9AA-445C-90C8-6BD1A359F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don’t know what the indirect effects of coal mining are on potable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F1BA-D75A-4373-AC31-5B7A5D95A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4FE9691-4214-47EB-AD43-0176E0F331BF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24F9-ADCC-44ED-9A5F-900430F57741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A3F2-6DA2-4CBB-BA7D-F0B2BAF26CC0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2834-DA36-4646-85F0-6255A6EB29DE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7623-835D-45E3-A664-F67E00AED31C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B8D-4CD0-499A-AD28-5DCBD9FA1BE4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E79-F3F0-4127-B9E5-8D30AA5AA2A1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1A0E-9AF1-4531-B8D2-1087852B05C3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1E5-C2CE-4358-8EBA-927A97C30A3A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0F49-0A55-4141-854B-5ACA5B7B1ADF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7515305-B8B9-45B8-ABA6-89552FE4F292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3EC984C-4494-4393-BF85-C9402AC7DC25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EB9D0CD-892B-4BFD-92E1-DC3931B5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top.com/prince-georges-county/2019/04/boil-water-advisory-issued-for-southern-prince-georges-co/" TargetMode="External"/><Relationship Id="rId5" Type="http://schemas.openxmlformats.org/officeDocument/2006/relationships/hyperlink" Target="https://www.wyomingpublicmedia.org/post/inside-energy-western-coal-country-wyomings-industry-runs-deep#stream/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Hpatton@v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az.com/content/news/Water-spraying-from-ground-causing-issues-in-Cross-Lanes-42731011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the-avenue/2017/01/25/automation-guarantees-a-bleak-outlook-for-trumps-promises-to-coal-miner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75734"/>
            <a:ext cx="9138976" cy="128226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Hannah Patton</a:t>
            </a:r>
            <a:r>
              <a:rPr lang="en-US" sz="2400" baseline="30000" dirty="0"/>
              <a:t>1</a:t>
            </a:r>
            <a:r>
              <a:rPr lang="en-US" sz="2400" dirty="0"/>
              <a:t>, Dr. Leigh-Anne Krometis</a:t>
            </a:r>
            <a:r>
              <a:rPr lang="en-US" sz="2400" baseline="30000" dirty="0"/>
              <a:t>1</a:t>
            </a:r>
            <a:r>
              <a:rPr lang="en-US" sz="2400" dirty="0"/>
              <a:t>, Dr. Emily Sarver</a:t>
            </a:r>
            <a:r>
              <a:rPr lang="en-US" sz="2400" baseline="30000" dirty="0"/>
              <a:t>2</a:t>
            </a:r>
            <a:endParaRPr lang="en-US" sz="2400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/>
              <a:t>Virginia Polytechnic and State University Biological Systems Engineering Department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/>
              <a:t>Virginia Polytechnic and State University Mining and Minerals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4407" y="233513"/>
            <a:ext cx="8735159" cy="123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Analysis of coal production, severance tax revenues, and water infrastructure relationships in West Virginia</a:t>
            </a:r>
          </a:p>
        </p:txBody>
      </p:sp>
      <p:pic>
        <p:nvPicPr>
          <p:cNvPr id="4098" name="Picture 2" descr="Image result for water main break west virgini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5503" y="1921022"/>
            <a:ext cx="4703523" cy="36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pen pit modern coal mining west virgini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" y="1921022"/>
            <a:ext cx="4572001" cy="36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2024" y="5400776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" dirty="0">
                <a:hlinkClick r:id="rId5"/>
              </a:rPr>
              <a:t>https://www.wyomingpublicmedia.org/post/inside-energy-western-coal-country-wyomings-industry-runs-deep#stream/0</a:t>
            </a:r>
            <a:endParaRPr lang="en-US" sz="300" dirty="0"/>
          </a:p>
        </p:txBody>
      </p:sp>
      <p:sp>
        <p:nvSpPr>
          <p:cNvPr id="8" name="Rectangle 7"/>
          <p:cNvSpPr/>
          <p:nvPr/>
        </p:nvSpPr>
        <p:spPr>
          <a:xfrm>
            <a:off x="7352778" y="5400775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" dirty="0">
                <a:hlinkClick r:id="rId6"/>
              </a:rPr>
              <a:t>https://wtop.com/prince-georges-county/2019/04/boil-water-advisory-issued-for-southern-prince-georges-co/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31262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59" y="-378702"/>
            <a:ext cx="8079581" cy="1658198"/>
          </a:xfrm>
        </p:spPr>
        <p:txBody>
          <a:bodyPr/>
          <a:lstStyle/>
          <a:p>
            <a:r>
              <a:rPr lang="en-US" b="1" dirty="0"/>
              <a:t>Methods: Data Manipulation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52014"/>
              </p:ext>
            </p:extLst>
          </p:nvPr>
        </p:nvGraphicFramePr>
        <p:xfrm>
          <a:off x="-51526" y="671594"/>
          <a:ext cx="7578535" cy="382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microsoft acces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631" y="1338019"/>
            <a:ext cx="1031345" cy="10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07324134"/>
              </p:ext>
            </p:extLst>
          </p:nvPr>
        </p:nvGraphicFramePr>
        <p:xfrm>
          <a:off x="1795302" y="2295902"/>
          <a:ext cx="6992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Oval 10"/>
          <p:cNvSpPr/>
          <p:nvPr/>
        </p:nvSpPr>
        <p:spPr>
          <a:xfrm>
            <a:off x="3575425" y="4900634"/>
            <a:ext cx="536792" cy="51137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3737741" y="2859253"/>
            <a:ext cx="1552497" cy="3806659"/>
            <a:chOff x="3412888" y="2744853"/>
            <a:chExt cx="1552497" cy="3806659"/>
          </a:xfrm>
        </p:grpSpPr>
        <p:sp>
          <p:nvSpPr>
            <p:cNvPr id="13" name="Rectangle 12"/>
            <p:cNvSpPr/>
            <p:nvPr/>
          </p:nvSpPr>
          <p:spPr>
            <a:xfrm>
              <a:off x="3450326" y="2744853"/>
              <a:ext cx="1515059" cy="1174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412888" y="5377016"/>
              <a:ext cx="1520075" cy="1174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583" tIns="0" rIns="0" bIns="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Spearman’s Rho for correlation</a:t>
              </a:r>
            </a:p>
          </p:txBody>
        </p:sp>
      </p:grpSp>
      <p:pic>
        <p:nvPicPr>
          <p:cNvPr id="2052" name="Picture 4" descr="Image result for R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741" y="4989574"/>
            <a:ext cx="1084289" cy="8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9087" y="5315697"/>
            <a:ext cx="1927392" cy="121257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-330722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Coal Production ↑ SDWA Violations ↓</a:t>
            </a:r>
            <a:r>
              <a:rPr lang="en-US" sz="40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814" y="1320800"/>
            <a:ext cx="7238873" cy="54749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52778"/>
              </p:ext>
            </p:extLst>
          </p:nvPr>
        </p:nvGraphicFramePr>
        <p:xfrm>
          <a:off x="209287" y="976267"/>
          <a:ext cx="3498851" cy="19275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6284">
                  <a:extLst>
                    <a:ext uri="{9D8B030D-6E8A-4147-A177-3AD203B41FA5}">
                      <a16:colId xmlns:a16="http://schemas.microsoft.com/office/drawing/2014/main" val="2039875264"/>
                    </a:ext>
                  </a:extLst>
                </a:gridCol>
                <a:gridCol w="982826">
                  <a:extLst>
                    <a:ext uri="{9D8B030D-6E8A-4147-A177-3AD203B41FA5}">
                      <a16:colId xmlns:a16="http://schemas.microsoft.com/office/drawing/2014/main" val="1486166129"/>
                    </a:ext>
                  </a:extLst>
                </a:gridCol>
                <a:gridCol w="1349741">
                  <a:extLst>
                    <a:ext uri="{9D8B030D-6E8A-4147-A177-3AD203B41FA5}">
                      <a16:colId xmlns:a16="http://schemas.microsoft.com/office/drawing/2014/main" val="4270279434"/>
                    </a:ext>
                  </a:extLst>
                </a:gridCol>
              </a:tblGrid>
              <a:tr h="555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Countyc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Spearman’s Rho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P-value</a:t>
                      </a:r>
                    </a:p>
                    <a:p>
                      <a:pPr algn="ctr"/>
                      <a:r>
                        <a:rPr lang="en-US" sz="1200" dirty="0"/>
                        <a:t>(95% Confidence)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61802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r>
                        <a:rPr lang="en-US" sz="1200" b="1" dirty="0"/>
                        <a:t>Boone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54421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r>
                        <a:rPr lang="en-US" sz="1200" b="1" dirty="0"/>
                        <a:t>Kanawha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6207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r>
                        <a:rPr lang="en-US" sz="1200" b="1" dirty="0"/>
                        <a:t>Mingo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78322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r>
                        <a:rPr lang="en-US" sz="1200" b="1" dirty="0"/>
                        <a:t>McDowell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6124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r>
                        <a:rPr lang="en-US" sz="1200" b="1" dirty="0"/>
                        <a:t>Mercer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3.41E-05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8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9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14796" y="1130877"/>
            <a:ext cx="4232175" cy="3508763"/>
            <a:chOff x="4721324" y="1123290"/>
            <a:chExt cx="4232175" cy="3508763"/>
          </a:xfrm>
        </p:grpSpPr>
        <p:grpSp>
          <p:nvGrpSpPr>
            <p:cNvPr id="7" name="Group 6"/>
            <p:cNvGrpSpPr/>
            <p:nvPr/>
          </p:nvGrpSpPr>
          <p:grpSpPr>
            <a:xfrm>
              <a:off x="4721324" y="1123290"/>
              <a:ext cx="4232175" cy="3428516"/>
              <a:chOff x="4721324" y="1123290"/>
              <a:chExt cx="4232175" cy="342851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1324" y="1123290"/>
                <a:ext cx="4232175" cy="342851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967447" y="3666151"/>
                <a:ext cx="1446303" cy="654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902200" y="4224875"/>
              <a:ext cx="1022350" cy="407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9D0CD-892B-4BFD-92E1-DC3931B5B9E1}" type="slidenum">
              <a:rPr kumimoji="0" lang="en-US" sz="90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-120398"/>
            <a:ext cx="8079581" cy="1504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Does correlation change based on violation type?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26197" y="2738646"/>
            <a:ext cx="1907381" cy="117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Monitoring &amp;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41" y="1130877"/>
            <a:ext cx="4386565" cy="32747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10506" y="2738646"/>
            <a:ext cx="1907381" cy="117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Health-Based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45524" y="3814186"/>
            <a:ext cx="1717470" cy="60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958" y="4157945"/>
            <a:ext cx="2287030" cy="82521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864714" y="4341007"/>
            <a:ext cx="3153308" cy="2400623"/>
            <a:chOff x="2864714" y="4341007"/>
            <a:chExt cx="3153308" cy="24006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4714" y="4341007"/>
              <a:ext cx="3153308" cy="238491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473641" y="6078648"/>
              <a:ext cx="1458469" cy="662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202876" y="5109509"/>
            <a:ext cx="1907381" cy="117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 Violations</a:t>
            </a:r>
          </a:p>
        </p:txBody>
      </p:sp>
    </p:spTree>
    <p:extLst>
      <p:ext uri="{BB962C8B-B14F-4D97-AF65-F5344CB8AC3E}">
        <p14:creationId xmlns:p14="http://schemas.microsoft.com/office/powerpoint/2010/main" val="425403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30" y="440954"/>
            <a:ext cx="6854969" cy="1110746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Coal Severance Tax and water infrastructure investment </a:t>
            </a:r>
            <a:r>
              <a:rPr lang="en-US" sz="4400" b="1" i="1" u="sng" dirty="0"/>
              <a:t>coupled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39190"/>
              </p:ext>
            </p:extLst>
          </p:nvPr>
        </p:nvGraphicFramePr>
        <p:xfrm>
          <a:off x="241121" y="2157478"/>
          <a:ext cx="8769528" cy="34584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27789">
                  <a:extLst>
                    <a:ext uri="{9D8B030D-6E8A-4147-A177-3AD203B41FA5}">
                      <a16:colId xmlns:a16="http://schemas.microsoft.com/office/drawing/2014/main" val="3054086805"/>
                    </a:ext>
                  </a:extLst>
                </a:gridCol>
                <a:gridCol w="1927621">
                  <a:extLst>
                    <a:ext uri="{9D8B030D-6E8A-4147-A177-3AD203B41FA5}">
                      <a16:colId xmlns:a16="http://schemas.microsoft.com/office/drawing/2014/main" val="2760682542"/>
                    </a:ext>
                  </a:extLst>
                </a:gridCol>
                <a:gridCol w="2447418">
                  <a:extLst>
                    <a:ext uri="{9D8B030D-6E8A-4147-A177-3AD203B41FA5}">
                      <a16:colId xmlns:a16="http://schemas.microsoft.com/office/drawing/2014/main" val="2450709277"/>
                    </a:ext>
                  </a:extLst>
                </a:gridCol>
                <a:gridCol w="1633350">
                  <a:extLst>
                    <a:ext uri="{9D8B030D-6E8A-4147-A177-3AD203B41FA5}">
                      <a16:colId xmlns:a16="http://schemas.microsoft.com/office/drawing/2014/main" val="1804089195"/>
                    </a:ext>
                  </a:extLst>
                </a:gridCol>
                <a:gridCol w="1633350">
                  <a:extLst>
                    <a:ext uri="{9D8B030D-6E8A-4147-A177-3AD203B41FA5}">
                      <a16:colId xmlns:a16="http://schemas.microsoft.com/office/drawing/2014/main" val="776238375"/>
                    </a:ext>
                  </a:extLst>
                </a:gridCol>
              </a:tblGrid>
              <a:tr h="531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Fiscal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Coal Severance Tax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Total Revised Coal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Water Investment</a:t>
                      </a:r>
                      <a:r>
                        <a:rPr lang="en-US" sz="1600" b="1" u="none" strike="noStrike" baseline="0" dirty="0">
                          <a:effectLst/>
                          <a:latin typeface="+mn-lt"/>
                        </a:rPr>
                        <a:t> from Coal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Investment from General Fund</a:t>
                      </a: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419828175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2012-2013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$3,200,000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$10,135,931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$500,000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$700,000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20198785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2013-2014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$2,800,000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$6,487,973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$400,000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$500,000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83655617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2014-2015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$2,000,000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$5,092,141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$170,000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$700,000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74202804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2015-2016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$2,000,000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$3,515,868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$983,300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14452787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2016-2017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$1,719,254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09317091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2017-2018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$750,000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$1,653,432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67279026"/>
                  </a:ext>
                </a:extLst>
              </a:tr>
              <a:tr h="41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2018-2019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$800,000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$1,890,515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2288924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871" y="285246"/>
            <a:ext cx="1561882" cy="1422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3368040" y="3078480"/>
            <a:ext cx="7620" cy="1973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99760" y="3078480"/>
            <a:ext cx="7620" cy="1973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58840" y="2713350"/>
            <a:ext cx="1318260" cy="2902592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07604" y="2713350"/>
            <a:ext cx="1318260" cy="2902592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1" y="76598"/>
            <a:ext cx="7034529" cy="1658198"/>
          </a:xfrm>
        </p:spPr>
        <p:txBody>
          <a:bodyPr>
            <a:normAutofit/>
          </a:bodyPr>
          <a:lstStyle/>
          <a:p>
            <a:r>
              <a:rPr lang="en-US" sz="4000" b="1" dirty="0"/>
              <a:t>Coal Severance Tax and water infrastructure investment </a:t>
            </a:r>
            <a:r>
              <a:rPr lang="en-US" sz="4000" b="1" i="1" u="sng" dirty="0"/>
              <a:t>uncoupled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89676"/>
              </p:ext>
            </p:extLst>
          </p:nvPr>
        </p:nvGraphicFramePr>
        <p:xfrm>
          <a:off x="120651" y="2089151"/>
          <a:ext cx="8947150" cy="356837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50631">
                  <a:extLst>
                    <a:ext uri="{9D8B030D-6E8A-4147-A177-3AD203B41FA5}">
                      <a16:colId xmlns:a16="http://schemas.microsoft.com/office/drawing/2014/main" val="4286356707"/>
                    </a:ext>
                  </a:extLst>
                </a:gridCol>
                <a:gridCol w="1864815">
                  <a:extLst>
                    <a:ext uri="{9D8B030D-6E8A-4147-A177-3AD203B41FA5}">
                      <a16:colId xmlns:a16="http://schemas.microsoft.com/office/drawing/2014/main" val="4260718463"/>
                    </a:ext>
                  </a:extLst>
                </a:gridCol>
                <a:gridCol w="2598838">
                  <a:extLst>
                    <a:ext uri="{9D8B030D-6E8A-4147-A177-3AD203B41FA5}">
                      <a16:colId xmlns:a16="http://schemas.microsoft.com/office/drawing/2014/main" val="614899256"/>
                    </a:ext>
                  </a:extLst>
                </a:gridCol>
                <a:gridCol w="1666433">
                  <a:extLst>
                    <a:ext uri="{9D8B030D-6E8A-4147-A177-3AD203B41FA5}">
                      <a16:colId xmlns:a16="http://schemas.microsoft.com/office/drawing/2014/main" val="967320038"/>
                    </a:ext>
                  </a:extLst>
                </a:gridCol>
                <a:gridCol w="1666433">
                  <a:extLst>
                    <a:ext uri="{9D8B030D-6E8A-4147-A177-3AD203B41FA5}">
                      <a16:colId xmlns:a16="http://schemas.microsoft.com/office/drawing/2014/main" val="4270516794"/>
                    </a:ext>
                  </a:extLst>
                </a:gridCol>
              </a:tblGrid>
              <a:tr h="57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Fiscal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Coal Severance Tax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Revised Coal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Water Investment from Coal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Investment from General Fund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1595072329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2012-2013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$1,600,000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$3,087,326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$397,832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78384623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2013-2014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$1,476,568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$2,963,894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$113,500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53332617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2014-2015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$1,592,762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$2,465,159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$113,500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1960760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2015-2016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$1,218,319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$1,651,631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$113500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45531193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2016-2017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$915,372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$1,116,559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$110,500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96295063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2017-2018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$934,656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$1,136,969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$110,500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86342596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2018-2019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$930,700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$1,170,477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$110,500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48629517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368040" y="3078480"/>
            <a:ext cx="7620" cy="1973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58840" y="2713349"/>
            <a:ext cx="1318260" cy="2944175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4280" y="2713348"/>
            <a:ext cx="1318260" cy="2944175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180" y="156760"/>
            <a:ext cx="1774883" cy="1661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65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61122"/>
            <a:ext cx="8079581" cy="1658198"/>
          </a:xfrm>
        </p:spPr>
        <p:txBody>
          <a:bodyPr/>
          <a:lstStyle/>
          <a:p>
            <a:r>
              <a:rPr lang="en-US" b="1" dirty="0"/>
              <a:t>How can we reclaim communities?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206" y="1526668"/>
            <a:ext cx="8065294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Coal Severance Tax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Sustainable mineral resource extraction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Corporate social 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Citizen science/community engagement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do other community issues fit in?</a:t>
            </a:r>
          </a:p>
        </p:txBody>
      </p:sp>
    </p:spTree>
    <p:extLst>
      <p:ext uri="{BB962C8B-B14F-4D97-AF65-F5344CB8AC3E}">
        <p14:creationId xmlns:p14="http://schemas.microsoft.com/office/powerpoint/2010/main" val="201667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68" y="104775"/>
            <a:ext cx="3802856" cy="989916"/>
          </a:xfrm>
        </p:spPr>
        <p:txBody>
          <a:bodyPr/>
          <a:lstStyle/>
          <a:p>
            <a:r>
              <a:rPr lang="en-US" b="1" dirty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6" y="1036686"/>
            <a:ext cx="5487174" cy="3086535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400128"/>
              </p:ext>
            </p:extLst>
          </p:nvPr>
        </p:nvGraphicFramePr>
        <p:xfrm>
          <a:off x="141212" y="4328699"/>
          <a:ext cx="4978476" cy="2413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3389">
                  <a:extLst>
                    <a:ext uri="{9D8B030D-6E8A-4147-A177-3AD203B41FA5}">
                      <a16:colId xmlns:a16="http://schemas.microsoft.com/office/drawing/2014/main" val="2915011934"/>
                    </a:ext>
                  </a:extLst>
                </a:gridCol>
                <a:gridCol w="1855701">
                  <a:extLst>
                    <a:ext uri="{9D8B030D-6E8A-4147-A177-3AD203B41FA5}">
                      <a16:colId xmlns:a16="http://schemas.microsoft.com/office/drawing/2014/main" val="3773846533"/>
                    </a:ext>
                  </a:extLst>
                </a:gridCol>
                <a:gridCol w="1319386">
                  <a:extLst>
                    <a:ext uri="{9D8B030D-6E8A-4147-A177-3AD203B41FA5}">
                      <a16:colId xmlns:a16="http://schemas.microsoft.com/office/drawing/2014/main" val="63725593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Home F Conc.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Contaminant – SDWA Standard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Local Spring Sample Conc.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725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Coliform bacteria – 0 MPN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93269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E. coli</a:t>
                      </a:r>
                      <a:r>
                        <a:rPr lang="en-US" sz="1200" b="1" dirty="0">
                          <a:effectLst/>
                        </a:rPr>
                        <a:t> bacteria – 0 MPN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18153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pH – 6.5 – 8.5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8.41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68462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5,673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Iron - 300 ppb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31984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Manganese - 50 ppb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00291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Lead - 15 ppb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06145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Arsenic - 10 ppb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59962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604,435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Sodium – 20,000 ppb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10,186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26935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Strontium – 1.5 ppm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1304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Barium – 2 ppm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6811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15" y="185845"/>
            <a:ext cx="3594078" cy="2695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4" y="2354185"/>
            <a:ext cx="3130562" cy="41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2" y="3491344"/>
            <a:ext cx="8170733" cy="188741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This work has been supported by the Virginia Tech Institute for Critical Technology and Applied Science (ICTAS) Center for Science and Engineering of the </a:t>
            </a:r>
            <a:r>
              <a:rPr lang="en-US" sz="2800" dirty="0" err="1"/>
              <a:t>Exposome</a:t>
            </a:r>
            <a:r>
              <a:rPr lang="en-US" sz="2800" dirty="0"/>
              <a:t> (SEE) since 2017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545" y="222250"/>
            <a:ext cx="4455854" cy="3269094"/>
          </a:xfrm>
        </p:spPr>
        <p:txBody>
          <a:bodyPr>
            <a:normAutofit/>
          </a:bodyPr>
          <a:lstStyle/>
          <a:p>
            <a:r>
              <a:rPr lang="en-US" sz="2100" b="1" u="sng" dirty="0"/>
              <a:t>Advisors</a:t>
            </a:r>
            <a:r>
              <a:rPr lang="en-US" sz="2100" b="1" dirty="0"/>
              <a:t>: </a:t>
            </a:r>
          </a:p>
          <a:p>
            <a:r>
              <a:rPr lang="en-US" sz="2100" b="1" dirty="0"/>
              <a:t>Dr. Leigh-Anne </a:t>
            </a:r>
            <a:r>
              <a:rPr lang="en-US" sz="2100" b="1" dirty="0" err="1"/>
              <a:t>Krometis</a:t>
            </a:r>
            <a:r>
              <a:rPr lang="en-US" sz="2100" b="1" dirty="0"/>
              <a:t> &amp; Dr. Emily Sarver</a:t>
            </a:r>
          </a:p>
          <a:p>
            <a:r>
              <a:rPr lang="en-US" sz="2100" b="1" u="sng" dirty="0"/>
              <a:t>Committee Member:</a:t>
            </a:r>
          </a:p>
          <a:p>
            <a:r>
              <a:rPr lang="en-US" sz="2100" b="1" dirty="0"/>
              <a:t>Dr. Cully </a:t>
            </a:r>
            <a:r>
              <a:rPr lang="en-US" sz="2100" b="1" dirty="0" err="1"/>
              <a:t>Hession</a:t>
            </a:r>
            <a:endParaRPr lang="en-US" sz="2100" b="1" dirty="0"/>
          </a:p>
          <a:p>
            <a:r>
              <a:rPr lang="en-US" sz="2100" b="1" u="sng" dirty="0"/>
              <a:t>Research Group Members</a:t>
            </a:r>
            <a:r>
              <a:rPr lang="en-US" sz="2100" b="1" dirty="0"/>
              <a:t>:</a:t>
            </a:r>
          </a:p>
          <a:p>
            <a:r>
              <a:rPr lang="en-US" sz="2100" b="1" dirty="0"/>
              <a:t>Lauren Wind, Cristina </a:t>
            </a:r>
            <a:r>
              <a:rPr lang="en-US" sz="2100" b="1" dirty="0" err="1"/>
              <a:t>Marcillo</a:t>
            </a:r>
            <a:r>
              <a:rPr lang="en-US" sz="2100" b="1" dirty="0"/>
              <a:t>, Ethan Smith, Grant McMillan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virginia tech ict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6" y="5299676"/>
            <a:ext cx="2952493" cy="1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rginia tech biological systems engineer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627" y="5815686"/>
            <a:ext cx="2865247" cy="7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967" y="5881575"/>
            <a:ext cx="2870884" cy="569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9993" y="1471488"/>
            <a:ext cx="4718538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019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91167"/>
            <a:ext cx="546211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22622" y="4886043"/>
            <a:ext cx="5596080" cy="18874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Hannah Patton</a:t>
            </a:r>
            <a:br>
              <a:rPr lang="en-US" sz="2400" dirty="0"/>
            </a:br>
            <a:r>
              <a:rPr lang="en-US" sz="2400" dirty="0"/>
              <a:t>Virginia Polytechnic and State University</a:t>
            </a:r>
            <a:br>
              <a:rPr lang="en-US" sz="2400" dirty="0"/>
            </a:br>
            <a:r>
              <a:rPr lang="en-US" sz="2400" dirty="0"/>
              <a:t>Biological Systems Engineering Department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Hpatton@vt.edu</a:t>
            </a:r>
            <a:br>
              <a:rPr lang="en-US" sz="2400" dirty="0"/>
            </a:br>
            <a:r>
              <a:rPr lang="en-US" sz="2400" dirty="0"/>
              <a:t>240-812-2976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6650" y="1523321"/>
            <a:ext cx="5739242" cy="3228323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63153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52" y="87083"/>
            <a:ext cx="8079581" cy="12436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Socioeconomic Landscape of Appalachia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03315" y="1440493"/>
            <a:ext cx="575735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Rich natural resources</a:t>
            </a:r>
          </a:p>
          <a:p>
            <a:r>
              <a:rPr lang="en-US" sz="1900" dirty="0"/>
              <a:t>         - Highly biodiverse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         - Abundant mineral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Economic History</a:t>
            </a:r>
          </a:p>
          <a:p>
            <a:r>
              <a:rPr lang="en-US" sz="2000" dirty="0"/>
              <a:t>         </a:t>
            </a:r>
            <a:r>
              <a:rPr lang="en-US" sz="1900" dirty="0"/>
              <a:t>- Resource extraction</a:t>
            </a:r>
          </a:p>
          <a:p>
            <a:pPr lvl="1"/>
            <a:r>
              <a:rPr lang="en-US" sz="19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Geography</a:t>
            </a:r>
          </a:p>
          <a:p>
            <a:r>
              <a:rPr lang="en-US" sz="1900" dirty="0"/>
              <a:t>          - Low density, rural communities</a:t>
            </a:r>
          </a:p>
          <a:p>
            <a:r>
              <a:rPr lang="en-US" sz="1900" dirty="0"/>
              <a:t>          - Challenging topography</a:t>
            </a:r>
          </a:p>
          <a:p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Current Socioeconomic Situation</a:t>
            </a:r>
          </a:p>
          <a:p>
            <a:r>
              <a:rPr lang="en-US" sz="2000" dirty="0"/>
              <a:t>          </a:t>
            </a:r>
            <a:r>
              <a:rPr lang="en-US" sz="1900" dirty="0"/>
              <a:t>- </a:t>
            </a:r>
            <a:r>
              <a:rPr lang="en-US" dirty="0"/>
              <a:t>Areas of low income</a:t>
            </a:r>
          </a:p>
          <a:p>
            <a:r>
              <a:rPr lang="en-US" sz="2000" dirty="0"/>
              <a:t>          </a:t>
            </a:r>
            <a:r>
              <a:rPr lang="en-US" dirty="0"/>
              <a:t>- Lack of public resources/infrastructure </a:t>
            </a:r>
          </a:p>
          <a:p>
            <a:r>
              <a:rPr lang="en-US" sz="2000" dirty="0"/>
              <a:t>          </a:t>
            </a:r>
            <a:r>
              <a:rPr lang="en-US" dirty="0"/>
              <a:t>- Public health issues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743" y="1440493"/>
            <a:ext cx="4526572" cy="4509599"/>
            <a:chOff x="195741" y="1632685"/>
            <a:chExt cx="4358147" cy="44176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14"/>
            <a:stretch/>
          </p:blipFill>
          <p:spPr>
            <a:xfrm>
              <a:off x="195741" y="1632685"/>
              <a:ext cx="4358147" cy="441763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3021906" y="3997993"/>
              <a:ext cx="454067" cy="291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2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716" y="-241123"/>
            <a:ext cx="9076966" cy="1658198"/>
          </a:xfrm>
        </p:spPr>
        <p:txBody>
          <a:bodyPr/>
          <a:lstStyle/>
          <a:p>
            <a:pPr algn="ctr"/>
            <a:r>
              <a:rPr lang="en-US" b="1" dirty="0"/>
              <a:t>Resource Extraction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98" y="1372700"/>
            <a:ext cx="3340487" cy="10692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Boom and bust cycle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Coal Severance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Image result for coal mining in West 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7" y="2647543"/>
            <a:ext cx="4956748" cy="30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serted coal towns in West Virgi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223" y="4111811"/>
            <a:ext cx="4118749" cy="2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3c1703fe8d.site.internapcdn.net/newman/gfx/news/hires/2017/coalproduc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230" y="1021741"/>
            <a:ext cx="4218567" cy="35511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0803" y="666961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http://www.coalcampusa.com/sowv/gulf/tams/tams.htm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81260"/>
            <a:ext cx="495674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http://america.aljazeera.com/articles/2016/2/14/fortunes-of-black-miners-in-wva-are-a-casualty-of-coal.html</a:t>
            </a:r>
          </a:p>
        </p:txBody>
      </p:sp>
    </p:spTree>
    <p:extLst>
      <p:ext uri="{BB962C8B-B14F-4D97-AF65-F5344CB8AC3E}">
        <p14:creationId xmlns:p14="http://schemas.microsoft.com/office/powerpoint/2010/main" val="9781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394602"/>
            <a:ext cx="8442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100" dirty="0" err="1"/>
              <a:t>Krometis</a:t>
            </a:r>
            <a:r>
              <a:rPr lang="en-US" sz="1100" dirty="0"/>
              <a:t>, L.-A., </a:t>
            </a:r>
            <a:r>
              <a:rPr lang="en-US" sz="1100" dirty="0" err="1"/>
              <a:t>Gohlke</a:t>
            </a:r>
            <a:r>
              <a:rPr lang="en-US" sz="1100" dirty="0"/>
              <a:t>, J., </a:t>
            </a:r>
            <a:r>
              <a:rPr lang="en-US" sz="1100" dirty="0" err="1"/>
              <a:t>Kolivras</a:t>
            </a:r>
            <a:r>
              <a:rPr lang="en-US" sz="1100" dirty="0"/>
              <a:t>, K., </a:t>
            </a:r>
            <a:r>
              <a:rPr lang="en-US" sz="1100" dirty="0" err="1"/>
              <a:t>Satterwhite</a:t>
            </a:r>
            <a:r>
              <a:rPr lang="en-US" sz="1100" dirty="0"/>
              <a:t>, E., </a:t>
            </a:r>
            <a:r>
              <a:rPr lang="en-US" sz="1100" dirty="0" err="1"/>
              <a:t>Marmagas</a:t>
            </a:r>
            <a:r>
              <a:rPr lang="en-US" sz="1100" dirty="0"/>
              <a:t>, S. W., Marr, L. C. (2017). Environmental health disparities in the Central Appalachian region of the United States. </a:t>
            </a:r>
            <a:r>
              <a:rPr lang="en-US" sz="1100" i="1" dirty="0"/>
              <a:t>Reviews on Environmental Health</a:t>
            </a:r>
            <a:r>
              <a:rPr lang="en-US" sz="1100" dirty="0"/>
              <a:t>, </a:t>
            </a:r>
            <a:r>
              <a:rPr lang="en-US" sz="1100" i="1" dirty="0"/>
              <a:t>32</a:t>
            </a:r>
            <a:r>
              <a:rPr lang="en-US" sz="1100" dirty="0"/>
              <a:t>(3), 253–266. https://doi.org/10.1515/reveh-2017-0012</a:t>
            </a:r>
            <a:endParaRPr lang="en-US" sz="1100" dirty="0"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6973" y="1308157"/>
            <a:ext cx="8065294" cy="4768933"/>
            <a:chOff x="507206" y="1096027"/>
            <a:chExt cx="8065294" cy="4768933"/>
          </a:xfrm>
        </p:grpSpPr>
        <p:pic>
          <p:nvPicPr>
            <p:cNvPr id="10" name="Picture 9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7206" y="1096027"/>
              <a:ext cx="8065294" cy="47689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77238" y="1492352"/>
              <a:ext cx="1283918" cy="501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3127" y="130525"/>
            <a:ext cx="6832987" cy="12436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Central Appalachia Infrastructure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3127" y="4834994"/>
            <a:ext cx="392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Trebuchet MS" panose="020B0603020202020204" pitchFamily="34" charset="0"/>
              </a:rPr>
              <a:t>Percentage of occupied homes in Central Appalachian states without indoor plumbing (drinking water tap)</a:t>
            </a:r>
            <a:endParaRPr lang="en-US" sz="2000" i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2" y="51402"/>
            <a:ext cx="8079581" cy="963017"/>
          </a:xfrm>
        </p:spPr>
        <p:txBody>
          <a:bodyPr>
            <a:normAutofit/>
          </a:bodyPr>
          <a:lstStyle/>
          <a:p>
            <a:r>
              <a:rPr lang="en-US" sz="6000" b="1" dirty="0"/>
              <a:t>Infrastructure Challenges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3954" y="1208610"/>
            <a:ext cx="36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Public Boil Water Notices from WVDHHR website as of 6/4/2019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1555" y="1007344"/>
            <a:ext cx="420779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 2018, West Virginia American Water stated that their average rate of water main replacement was 100 years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7353" y="5086025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hlinkClick r:id="rId3"/>
              </a:rPr>
              <a:t>https://www.wsaz.com/content/news/Water-spraying-from-ground-causing-issues-in-Cross-Lanes-427310113.html</a:t>
            </a:r>
            <a:endParaRPr lang="en-US" sz="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04" y="2276661"/>
            <a:ext cx="2875091" cy="2210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426261" y="4213532"/>
            <a:ext cx="1397783" cy="95877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04" y="4579043"/>
            <a:ext cx="2870007" cy="2031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92297" y="5396402"/>
            <a:ext cx="35210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Between 2003 and 2018 Wyoming County, WV has received SDWA 11,180 violations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581596" y="6392412"/>
            <a:ext cx="1357089" cy="62630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979" y="2049132"/>
            <a:ext cx="5495794" cy="30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7063" y="6299697"/>
            <a:ext cx="4133910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dirty="0"/>
              <a:t>http://wvpublic.org/post/coal-s-legacy-appalachia-mining-companies-close-water-systems-fail#stream/0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39E0B-9900-41DD-904A-F1AB66182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45" y="392880"/>
            <a:ext cx="7384015" cy="59232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42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-254925"/>
            <a:ext cx="8079581" cy="1658198"/>
          </a:xfrm>
        </p:spPr>
        <p:txBody>
          <a:bodyPr/>
          <a:lstStyle/>
          <a:p>
            <a:r>
              <a:rPr lang="en-US" b="1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219760"/>
            <a:ext cx="8651081" cy="3766185"/>
          </a:xfrm>
        </p:spPr>
        <p:txBody>
          <a:bodyPr>
            <a:normAutofit/>
          </a:bodyPr>
          <a:lstStyle/>
          <a:p>
            <a:pPr marL="0" lvl="2" indent="0">
              <a:spcBef>
                <a:spcPts val="3000"/>
              </a:spcBef>
              <a:buNone/>
            </a:pPr>
            <a:r>
              <a:rPr lang="en-US" sz="3200" dirty="0"/>
              <a:t>As coal production in West Virginia counties increases, SDWA violations will decrease as there is more money available (via Coal Severance tax) for reinvestment in water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Image result for west virginia coal mine mode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904" y="3167392"/>
            <a:ext cx="5337453" cy="36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9624" y="6754039"/>
            <a:ext cx="2382349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>
                <a:hlinkClick r:id="rId3"/>
              </a:rPr>
              <a:t>https://www.brookings.edu/blog/the-avenue/2017/01/25/automation-guarantees-a-bleak-outlook-for-trumps-promises-to-coal-miners/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70758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17369"/>
            <a:ext cx="8079581" cy="1658198"/>
          </a:xfrm>
        </p:spPr>
        <p:txBody>
          <a:bodyPr/>
          <a:lstStyle/>
          <a:p>
            <a:r>
              <a:rPr lang="en-US" b="1" dirty="0"/>
              <a:t>Study Area: West Virginia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971" y="2112530"/>
            <a:ext cx="4565029" cy="3473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3" y="2112530"/>
            <a:ext cx="4520888" cy="34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3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78" y="156755"/>
            <a:ext cx="7454845" cy="60450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Methods: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0CD-892B-4BFD-92E1-DC3931B5B9E1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Image result for m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15" y="868243"/>
            <a:ext cx="3200465" cy="2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4173" y="3486287"/>
            <a:ext cx="324424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https://www.mccrarencompliance.com/calendar-2/#!event/2018/11/16/msha-annual-refresher-surface-part-48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117" y="3588578"/>
            <a:ext cx="386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West Virginia coal production by county</a:t>
            </a:r>
          </a:p>
        </p:txBody>
      </p:sp>
      <p:pic>
        <p:nvPicPr>
          <p:cNvPr id="2052" name="Picture 4" descr="Image result for epa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314" y="1388688"/>
            <a:ext cx="2023879" cy="20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8704" y="1996099"/>
            <a:ext cx="2890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Safe Drinking Water Information System</a:t>
            </a:r>
          </a:p>
          <a:p>
            <a:pPr algn="ctr"/>
            <a:r>
              <a:rPr lang="en-US" sz="2000" dirty="0"/>
              <a:t>(SDWIS)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48704" y="2453262"/>
            <a:ext cx="3820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1300" y="3535298"/>
            <a:ext cx="404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West Virginia Safe Drinking Water Act violations by county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5415" y="5322345"/>
            <a:ext cx="393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Coal Severance Tax</a:t>
            </a:r>
          </a:p>
          <a:p>
            <a:pPr algn="ctr"/>
            <a:r>
              <a:rPr lang="en-US" sz="2400" dirty="0"/>
              <a:t>by county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91" y="5156024"/>
            <a:ext cx="1144204" cy="1144204"/>
          </a:xfrm>
          <a:prstGeom prst="rect">
            <a:avLst/>
          </a:prstGeom>
        </p:spPr>
      </p:pic>
      <p:pic>
        <p:nvPicPr>
          <p:cNvPr id="1026" name="Picture 2" descr="Image result for wvsa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227" y="4797471"/>
            <a:ext cx="1841326" cy="1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3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19567</TotalTime>
  <Words>1002</Words>
  <Application>Microsoft Office PowerPoint</Application>
  <PresentationFormat>On-screen Show (4:3)</PresentationFormat>
  <Paragraphs>245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Trebuchet MS</vt:lpstr>
      <vt:lpstr>Wingdings</vt:lpstr>
      <vt:lpstr>Metropolitan</vt:lpstr>
      <vt:lpstr>PowerPoint Presentation</vt:lpstr>
      <vt:lpstr>Socioeconomic Landscape of Appalachia</vt:lpstr>
      <vt:lpstr>Resource Extraction Economies</vt:lpstr>
      <vt:lpstr>Central Appalachia Infrastructure Challenges</vt:lpstr>
      <vt:lpstr>Infrastructure Challenges</vt:lpstr>
      <vt:lpstr>PowerPoint Presentation</vt:lpstr>
      <vt:lpstr>Hypothesis</vt:lpstr>
      <vt:lpstr>Study Area: West Virginia</vt:lpstr>
      <vt:lpstr>Methods: Data Collection</vt:lpstr>
      <vt:lpstr>Methods: Data Manipulation</vt:lpstr>
      <vt:lpstr>Coal Production ↑ SDWA Violations ↓ </vt:lpstr>
      <vt:lpstr>Does correlation change based on violation type?</vt:lpstr>
      <vt:lpstr>Coal Severance Tax and water infrastructure investment coupled</vt:lpstr>
      <vt:lpstr>Coal Severance Tax and water infrastructure investment uncoupled</vt:lpstr>
      <vt:lpstr>How can we reclaim communities?</vt:lpstr>
      <vt:lpstr>Future Work</vt:lpstr>
      <vt:lpstr>This work has been supported by the Virginia Tech Institute for Critical Technology and Applied Science (ICTAS) Center for Science and Engineering of the Exposome (SEE) since 2017</vt:lpstr>
      <vt:lpstr>Hannah Patton Virginia Polytechnic and State University Biological Systems Engineering Department Hpatton@vt.edu 240-812-2976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Water Quality in West Virginia’s Central Appalachian Counties</dc:title>
  <dc:creator>Patton, Hannah</dc:creator>
  <cp:lastModifiedBy>Kevin Wolter</cp:lastModifiedBy>
  <cp:revision>175</cp:revision>
  <dcterms:created xsi:type="dcterms:W3CDTF">2018-05-30T15:15:34Z</dcterms:created>
  <dcterms:modified xsi:type="dcterms:W3CDTF">2019-06-17T18:04:58Z</dcterms:modified>
</cp:coreProperties>
</file>