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60" r:id="rId4"/>
    <p:sldId id="301" r:id="rId5"/>
    <p:sldId id="297" r:id="rId6"/>
    <p:sldId id="298" r:id="rId7"/>
    <p:sldId id="299" r:id="rId8"/>
    <p:sldId id="300" r:id="rId9"/>
    <p:sldId id="302" r:id="rId10"/>
    <p:sldId id="313" r:id="rId11"/>
    <p:sldId id="261" r:id="rId12"/>
    <p:sldId id="262" r:id="rId13"/>
    <p:sldId id="264" r:id="rId14"/>
    <p:sldId id="263" r:id="rId15"/>
    <p:sldId id="281" r:id="rId16"/>
    <p:sldId id="308" r:id="rId17"/>
    <p:sldId id="271" r:id="rId18"/>
    <p:sldId id="266" r:id="rId19"/>
    <p:sldId id="283" r:id="rId20"/>
    <p:sldId id="267" r:id="rId21"/>
    <p:sldId id="324" r:id="rId22"/>
    <p:sldId id="304" r:id="rId23"/>
    <p:sldId id="303" r:id="rId24"/>
    <p:sldId id="291" r:id="rId25"/>
    <p:sldId id="269" r:id="rId26"/>
    <p:sldId id="309" r:id="rId27"/>
    <p:sldId id="270" r:id="rId28"/>
    <p:sldId id="272" r:id="rId29"/>
    <p:sldId id="278" r:id="rId30"/>
    <p:sldId id="273" r:id="rId31"/>
    <p:sldId id="274" r:id="rId32"/>
    <p:sldId id="275" r:id="rId33"/>
    <p:sldId id="288" r:id="rId34"/>
    <p:sldId id="279" r:id="rId35"/>
    <p:sldId id="276" r:id="rId36"/>
    <p:sldId id="326" r:id="rId37"/>
    <p:sldId id="310" r:id="rId38"/>
    <p:sldId id="317" r:id="rId39"/>
    <p:sldId id="292" r:id="rId40"/>
    <p:sldId id="293" r:id="rId41"/>
    <p:sldId id="311" r:id="rId42"/>
    <p:sldId id="314" r:id="rId43"/>
    <p:sldId id="315" r:id="rId44"/>
    <p:sldId id="306" r:id="rId45"/>
    <p:sldId id="312" r:id="rId46"/>
    <p:sldId id="316" r:id="rId47"/>
    <p:sldId id="282" r:id="rId48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da Schladweiler" initials="BKS" lastIdx="25" clrIdx="0">
    <p:extLst>
      <p:ext uri="{19B8F6BF-5375-455C-9EA6-DF929625EA0E}">
        <p15:presenceInfo xmlns:p15="http://schemas.microsoft.com/office/powerpoint/2012/main" userId="Brenda Schladweiler" providerId="None"/>
      </p:ext>
    </p:extLst>
  </p:cmAuthor>
  <p:cmAuthor id="2" name="Brian Stockowitz" initials="BS" lastIdx="6" clrIdx="1">
    <p:extLst>
      <p:ext uri="{19B8F6BF-5375-455C-9EA6-DF929625EA0E}">
        <p15:presenceInfo xmlns:p15="http://schemas.microsoft.com/office/powerpoint/2012/main" userId="S-1-5-21-428297513-2978577706-655253520-1212" providerId="AD"/>
      </p:ext>
    </p:extLst>
  </p:cmAuthor>
  <p:cmAuthor id="3" name="DaLyn Hugo" initials="DH" lastIdx="10" clrIdx="2">
    <p:extLst>
      <p:ext uri="{19B8F6BF-5375-455C-9EA6-DF929625EA0E}">
        <p15:presenceInfo xmlns:p15="http://schemas.microsoft.com/office/powerpoint/2012/main" userId="S-1-5-21-1588899733-4139770642-586233600-243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Vesper\Outliers%20Creative\Clients\CC%20Commissioners\Marketing\Annual%20Report\2018\FINAL%20copies%20-%20shortended%20for%20print\VAL01_08R0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0D-9942-AADA-C425DCB443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0D-9942-AADA-C425DCB443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0D-9942-AADA-C425DCB443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0D-9942-AADA-C425DCB443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20D-9942-AADA-C425DCB443A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20D-9942-AADA-C425DCB443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20D-9942-AADA-C425DCB443A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20D-9942-AADA-C425DCB443A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20D-9942-AADA-C425DCB443A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20D-9942-AADA-C425DCB443A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20D-9942-AADA-C425DCB443A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320D-9942-AADA-C425DCB443A8}"/>
              </c:ext>
            </c:extLst>
          </c:dPt>
          <c:dLbls>
            <c:dLbl>
              <c:idx val="0"/>
              <c:layout>
                <c:manualLayout>
                  <c:x val="-0.19109464321987174"/>
                  <c:y val="-6.92555095830027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0D-9942-AADA-C425DCB443A8}"/>
                </c:ext>
              </c:extLst>
            </c:dLbl>
            <c:dLbl>
              <c:idx val="1"/>
              <c:layout>
                <c:manualLayout>
                  <c:x val="0.15042522188643892"/>
                  <c:y val="-9.51091968933285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0D-9942-AADA-C425DCB443A8}"/>
                </c:ext>
              </c:extLst>
            </c:dLbl>
            <c:dLbl>
              <c:idx val="2"/>
              <c:layout>
                <c:manualLayout>
                  <c:x val="8.8407599480986768E-2"/>
                  <c:y val="1.94249448504325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0D-9942-AADA-C425DCB443A8}"/>
                </c:ext>
              </c:extLst>
            </c:dLbl>
            <c:dLbl>
              <c:idx val="11"/>
              <c:layout>
                <c:manualLayout>
                  <c:x val="8.2593055503737148E-2"/>
                  <c:y val="0.172918200681940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20D-9942-AADA-C425DCB44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A!$B$2:$B$13</c:f>
              <c:strCache>
                <c:ptCount val="12"/>
                <c:pt idx="0">
                  <c:v>COAL</c:v>
                </c:pt>
                <c:pt idx="1">
                  <c:v>OIL</c:v>
                </c:pt>
                <c:pt idx="2">
                  <c:v>GAS</c:v>
                </c:pt>
                <c:pt idx="3">
                  <c:v>URANIUM</c:v>
                </c:pt>
                <c:pt idx="4">
                  <c:v>MISC MINERALS</c:v>
                </c:pt>
                <c:pt idx="5">
                  <c:v>PUBLIC UTILITIES</c:v>
                </c:pt>
                <c:pt idx="6">
                  <c:v>TELEPHONE</c:v>
                </c:pt>
                <c:pt idx="7">
                  <c:v>PIPELINES</c:v>
                </c:pt>
                <c:pt idx="8">
                  <c:v>REA'S</c:v>
                </c:pt>
                <c:pt idx="9">
                  <c:v>RAILROADS</c:v>
                </c:pt>
                <c:pt idx="10">
                  <c:v>CABLE SAT CO.</c:v>
                </c:pt>
                <c:pt idx="11">
                  <c:v>LOCAL</c:v>
                </c:pt>
              </c:strCache>
            </c:strRef>
          </c:cat>
          <c:val>
            <c:numRef>
              <c:f>A!$T$2:$T$13</c:f>
              <c:numCache>
                <c:formatCode>[$$-409]#,##0</c:formatCode>
                <c:ptCount val="12"/>
                <c:pt idx="0">
                  <c:v>2592159599</c:v>
                </c:pt>
                <c:pt idx="1">
                  <c:v>755998308</c:v>
                </c:pt>
                <c:pt idx="2">
                  <c:v>171724767</c:v>
                </c:pt>
                <c:pt idx="3">
                  <c:v>1873288</c:v>
                </c:pt>
                <c:pt idx="4">
                  <c:v>5703624</c:v>
                </c:pt>
                <c:pt idx="5">
                  <c:v>71389766</c:v>
                </c:pt>
                <c:pt idx="6">
                  <c:v>1729309</c:v>
                </c:pt>
                <c:pt idx="7">
                  <c:v>25703682</c:v>
                </c:pt>
                <c:pt idx="8">
                  <c:v>82345737</c:v>
                </c:pt>
                <c:pt idx="9">
                  <c:v>56909709</c:v>
                </c:pt>
                <c:pt idx="10">
                  <c:v>682526</c:v>
                </c:pt>
                <c:pt idx="11">
                  <c:v>662056617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20D-9942-AADA-C425DCB443A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293247434979719E-2"/>
          <c:y val="7.4186863908973777E-2"/>
          <c:w val="0.89544905370609762"/>
          <c:h val="0.84071771647795068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7F7F7F"/>
            </a:solidFill>
          </c:spPr>
          <c:cat>
            <c:numRef>
              <c:f>Sheet1!$A$4:$A$12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</c:numCache>
            </c:numRef>
          </c:cat>
          <c:val>
            <c:numRef>
              <c:f>Sheet1!$B$4:$B$12</c:f>
              <c:numCache>
                <c:formatCode>General</c:formatCode>
                <c:ptCount val="9"/>
                <c:pt idx="0">
                  <c:v>2400</c:v>
                </c:pt>
                <c:pt idx="1">
                  <c:v>2400</c:v>
                </c:pt>
                <c:pt idx="2">
                  <c:v>2300</c:v>
                </c:pt>
                <c:pt idx="3">
                  <c:v>2400</c:v>
                </c:pt>
                <c:pt idx="4">
                  <c:v>2500</c:v>
                </c:pt>
                <c:pt idx="5">
                  <c:v>2400</c:v>
                </c:pt>
                <c:pt idx="6">
                  <c:v>2300</c:v>
                </c:pt>
                <c:pt idx="7">
                  <c:v>2200</c:v>
                </c:pt>
                <c:pt idx="8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C-4FC3-92F8-5A82D73914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005067"/>
            </a:solidFill>
          </c:spPr>
          <c:cat>
            <c:numRef>
              <c:f>Sheet1!$A$4:$A$12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</c:numCache>
            </c:numRef>
          </c:cat>
          <c:val>
            <c:numRef>
              <c:f>Sheet1!$C$4:$C$12</c:f>
              <c:numCache>
                <c:formatCode>General</c:formatCode>
                <c:ptCount val="9"/>
                <c:pt idx="0">
                  <c:v>3100</c:v>
                </c:pt>
                <c:pt idx="1">
                  <c:v>3300</c:v>
                </c:pt>
                <c:pt idx="2">
                  <c:v>3500</c:v>
                </c:pt>
                <c:pt idx="3">
                  <c:v>3800</c:v>
                </c:pt>
                <c:pt idx="4">
                  <c:v>3900</c:v>
                </c:pt>
                <c:pt idx="5">
                  <c:v>4000</c:v>
                </c:pt>
                <c:pt idx="6">
                  <c:v>3900</c:v>
                </c:pt>
                <c:pt idx="7">
                  <c:v>3800</c:v>
                </c:pt>
                <c:pt idx="8">
                  <c:v>3700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BC-4FC3-92F8-5A82D73914D0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</c:spPr>
          <c:cat>
            <c:numRef>
              <c:f>Sheet1!$A$4:$A$12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</c:numCache>
            </c:numRef>
          </c:cat>
          <c:val>
            <c:numRef>
              <c:f>Sheet1!$D$4:$D$12</c:f>
              <c:numCache>
                <c:formatCode>General</c:formatCode>
                <c:ptCount val="9"/>
                <c:pt idx="0">
                  <c:v>1500</c:v>
                </c:pt>
                <c:pt idx="1">
                  <c:v>1800</c:v>
                </c:pt>
                <c:pt idx="2">
                  <c:v>2100</c:v>
                </c:pt>
                <c:pt idx="3">
                  <c:v>2500</c:v>
                </c:pt>
                <c:pt idx="4">
                  <c:v>2600</c:v>
                </c:pt>
                <c:pt idx="5">
                  <c:v>2700</c:v>
                </c:pt>
                <c:pt idx="6">
                  <c:v>3000</c:v>
                </c:pt>
                <c:pt idx="7">
                  <c:v>3200</c:v>
                </c:pt>
                <c:pt idx="8">
                  <c:v>3400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BC-4FC3-92F8-5A82D73914D0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7030A0"/>
            </a:solidFill>
          </c:spPr>
          <c:cat>
            <c:numRef>
              <c:f>Sheet1!$A$4:$A$12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</c:numCache>
            </c:numRef>
          </c:cat>
          <c:val>
            <c:numRef>
              <c:f>Sheet1!$E$4:$E$12</c:f>
              <c:numCache>
                <c:formatCode>General</c:formatCode>
                <c:ptCount val="9"/>
                <c:pt idx="0">
                  <c:v>1000</c:v>
                </c:pt>
                <c:pt idx="1">
                  <c:v>600</c:v>
                </c:pt>
                <c:pt idx="2">
                  <c:v>800</c:v>
                </c:pt>
                <c:pt idx="3">
                  <c:v>1000</c:v>
                </c:pt>
                <c:pt idx="4">
                  <c:v>1100</c:v>
                </c:pt>
                <c:pt idx="5">
                  <c:v>1200</c:v>
                </c:pt>
                <c:pt idx="6">
                  <c:v>1000</c:v>
                </c:pt>
                <c:pt idx="7">
                  <c:v>1100</c:v>
                </c:pt>
                <c:pt idx="8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BC-4FC3-92F8-5A82D73914D0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0070C0"/>
            </a:solidFill>
          </c:spPr>
          <c:cat>
            <c:numRef>
              <c:f>Sheet1!$A$4:$A$12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</c:numCache>
            </c:numRef>
          </c:cat>
          <c:val>
            <c:numRef>
              <c:f>Sheet1!$F$4:$F$12</c:f>
              <c:numCache>
                <c:formatCode>General</c:formatCode>
                <c:ptCount val="9"/>
                <c:pt idx="0">
                  <c:v>200</c:v>
                </c:pt>
                <c:pt idx="1">
                  <c:v>200</c:v>
                </c:pt>
                <c:pt idx="2">
                  <c:v>500</c:v>
                </c:pt>
                <c:pt idx="3">
                  <c:v>500</c:v>
                </c:pt>
                <c:pt idx="4">
                  <c:v>500</c:v>
                </c:pt>
                <c:pt idx="5">
                  <c:v>500</c:v>
                </c:pt>
                <c:pt idx="6">
                  <c:v>800</c:v>
                </c:pt>
                <c:pt idx="7">
                  <c:v>1000</c:v>
                </c:pt>
                <c:pt idx="8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BC-4FC3-92F8-5A82D73914D0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Sheet1!$A$4:$A$12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</c:numCache>
            </c:numRef>
          </c:cat>
          <c:val>
            <c:numRef>
              <c:f>Sheet1!$G$4:$G$12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200</c:v>
                </c:pt>
                <c:pt idx="3">
                  <c:v>500</c:v>
                </c:pt>
                <c:pt idx="4">
                  <c:v>800</c:v>
                </c:pt>
                <c:pt idx="5">
                  <c:v>900</c:v>
                </c:pt>
                <c:pt idx="6">
                  <c:v>1000</c:v>
                </c:pt>
                <c:pt idx="7">
                  <c:v>800</c:v>
                </c:pt>
                <c:pt idx="8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BC-4FC3-92F8-5A82D73914D0}"/>
            </c:ext>
          </c:extLst>
        </c:ser>
        <c:ser>
          <c:idx val="7"/>
          <c:order val="6"/>
          <c:tx>
            <c:strRef>
              <c:f>Sheet1!$H$1</c:f>
              <c:strCache>
                <c:ptCount val="1"/>
                <c:pt idx="0">
                  <c:v>Renewables</c:v>
                </c:pt>
              </c:strCache>
            </c:strRef>
          </c:tx>
          <c:spPr>
            <a:solidFill>
              <a:srgbClr val="6EAD07"/>
            </a:solidFill>
          </c:spPr>
          <c:cat>
            <c:numRef>
              <c:f>Sheet1!$A$4:$A$12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</c:numCache>
            </c:numRef>
          </c:cat>
          <c:val>
            <c:numRef>
              <c:f>Sheet1!$H$4:$H$12</c:f>
              <c:numCache>
                <c:formatCode>General</c:formatCode>
                <c:ptCount val="9"/>
                <c:pt idx="1">
                  <c:v>100</c:v>
                </c:pt>
                <c:pt idx="2">
                  <c:v>100</c:v>
                </c:pt>
                <c:pt idx="3">
                  <c:v>200</c:v>
                </c:pt>
                <c:pt idx="4">
                  <c:v>200</c:v>
                </c:pt>
                <c:pt idx="5">
                  <c:v>500</c:v>
                </c:pt>
                <c:pt idx="6">
                  <c:v>1000</c:v>
                </c:pt>
                <c:pt idx="7">
                  <c:v>1500</c:v>
                </c:pt>
                <c:pt idx="8">
                  <c:v>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BC-4FC3-92F8-5A82D7391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9085880"/>
        <c:axId val="369086272"/>
      </c:areaChart>
      <c:catAx>
        <c:axId val="369085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369086272"/>
        <c:crosses val="autoZero"/>
        <c:auto val="1"/>
        <c:lblAlgn val="ctr"/>
        <c:lblOffset val="100"/>
        <c:tickLblSkip val="1"/>
        <c:noMultiLvlLbl val="0"/>
      </c:catAx>
      <c:valAx>
        <c:axId val="369086272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baseline="0" dirty="0"/>
                  <a:t>Energy Demand</a:t>
                </a:r>
              </a:p>
              <a:p>
                <a:pPr>
                  <a:defRPr/>
                </a:pPr>
                <a:r>
                  <a:rPr lang="en-US" baseline="0" dirty="0"/>
                  <a:t> Millions of Tons of Oil Equivalent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0120078760959086E-3"/>
              <c:y val="0.513946500195980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9085880"/>
        <c:crosses val="autoZero"/>
        <c:crossBetween val="midCat"/>
      </c:valAx>
      <c:spPr>
        <a:ln>
          <a:noFill/>
        </a:ln>
      </c:spPr>
    </c:plotArea>
    <c:plotVisOnly val="1"/>
    <c:dispBlanksAs val="zero"/>
    <c:showDLblsOverMax val="0"/>
  </c:chart>
  <c:spPr>
    <a:ln w="12700">
      <a:solidFill>
        <a:sysClr val="windowText" lastClr="000000"/>
      </a:solidFill>
    </a:ln>
  </c:sp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0.80162</cdr:x>
      <cdr:y>0.48115</cdr:y>
    </cdr:from>
    <cdr:to>
      <cdr:x>0.96266</cdr:x>
      <cdr:y>0.56927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19202" y="2590800"/>
          <a:ext cx="1349837" cy="4744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bg1"/>
              </a:solidFill>
            </a:rPr>
            <a:t>Natural Gas</a:t>
          </a:r>
        </a:p>
      </cdr:txBody>
    </cdr:sp>
  </cdr:relSizeAnchor>
  <cdr:relSizeAnchor xmlns:cdr="http://schemas.openxmlformats.org/drawingml/2006/chartDrawing">
    <cdr:from>
      <cdr:x>0.83896</cdr:x>
      <cdr:y>0.82078</cdr:y>
    </cdr:from>
    <cdr:to>
      <cdr:x>1</cdr:x>
      <cdr:y>0.90891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7032163" y="4419600"/>
          <a:ext cx="1349837" cy="4745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bg1"/>
              </a:solidFill>
            </a:rPr>
            <a:t>Coal</a:t>
          </a:r>
        </a:p>
      </cdr:txBody>
    </cdr:sp>
  </cdr:relSizeAnchor>
  <cdr:relSizeAnchor xmlns:cdr="http://schemas.openxmlformats.org/drawingml/2006/chartDrawing">
    <cdr:from>
      <cdr:x>0.83636</cdr:x>
      <cdr:y>0.66511</cdr:y>
    </cdr:from>
    <cdr:to>
      <cdr:x>0.9974</cdr:x>
      <cdr:y>0.75324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7010400" y="3581400"/>
          <a:ext cx="1349837" cy="4745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bg1"/>
              </a:solidFill>
            </a:rPr>
            <a:t>Oil</a:t>
          </a:r>
        </a:p>
      </cdr:txBody>
    </cdr:sp>
  </cdr:relSizeAnchor>
  <cdr:relSizeAnchor xmlns:cdr="http://schemas.openxmlformats.org/drawingml/2006/chartDrawing">
    <cdr:from>
      <cdr:x>0.86148</cdr:x>
      <cdr:y>0.36794</cdr:y>
    </cdr:from>
    <cdr:to>
      <cdr:x>0.95989</cdr:x>
      <cdr:y>0.44138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20892" y="1981200"/>
          <a:ext cx="824872" cy="3954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chemeClr val="bg1"/>
              </a:solidFill>
            </a:rPr>
            <a:t>Biomass</a:t>
          </a:r>
        </a:p>
      </cdr:txBody>
    </cdr:sp>
  </cdr:relSizeAnchor>
  <cdr:relSizeAnchor xmlns:cdr="http://schemas.openxmlformats.org/drawingml/2006/chartDrawing">
    <cdr:from>
      <cdr:x>0.86148</cdr:x>
      <cdr:y>0.31133</cdr:y>
    </cdr:from>
    <cdr:to>
      <cdr:x>0.95989</cdr:x>
      <cdr:y>0.38477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220892" y="1676400"/>
          <a:ext cx="824872" cy="3954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chemeClr val="bg1"/>
              </a:solidFill>
            </a:rPr>
            <a:t>Nuclear</a:t>
          </a:r>
        </a:p>
      </cdr:txBody>
    </cdr:sp>
  </cdr:relSizeAnchor>
  <cdr:relSizeAnchor xmlns:cdr="http://schemas.openxmlformats.org/drawingml/2006/chartDrawing">
    <cdr:from>
      <cdr:x>0.86815</cdr:x>
      <cdr:y>0.25472</cdr:y>
    </cdr:from>
    <cdr:to>
      <cdr:x>0.96656</cdr:x>
      <cdr:y>0.31714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76819" y="1371600"/>
          <a:ext cx="824872" cy="3361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solidFill>
                <a:schemeClr val="bg1"/>
              </a:solidFill>
            </a:rPr>
            <a:t>Hydro</a:t>
          </a:r>
        </a:p>
      </cdr:txBody>
    </cdr:sp>
  </cdr:relSizeAnchor>
  <cdr:relSizeAnchor xmlns:cdr="http://schemas.openxmlformats.org/drawingml/2006/chartDrawing">
    <cdr:from>
      <cdr:x>0.77273</cdr:x>
      <cdr:y>0.19812</cdr:y>
    </cdr:from>
    <cdr:to>
      <cdr:x>0.97523</cdr:x>
      <cdr:y>0.25481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477000" y="1066800"/>
          <a:ext cx="1697355" cy="3052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chemeClr val="bg1"/>
              </a:solidFill>
            </a:rPr>
            <a:t>Other Renewables</a:t>
          </a:r>
        </a:p>
      </cdr:txBody>
    </cdr:sp>
  </cdr:relSizeAnchor>
  <cdr:relSizeAnchor xmlns:cdr="http://schemas.openxmlformats.org/drawingml/2006/chartDrawing">
    <cdr:from>
      <cdr:x>0.71818</cdr:x>
      <cdr:y>0.24057</cdr:y>
    </cdr:from>
    <cdr:to>
      <cdr:x>0.71905</cdr:x>
      <cdr:y>0.91713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38FCE26A-40C8-4A14-A385-FBBAF730BAA8}"/>
            </a:ext>
          </a:extLst>
        </cdr:cNvPr>
        <cdr:cNvCxnSpPr/>
      </cdr:nvCxnSpPr>
      <cdr:spPr>
        <a:xfrm xmlns:a="http://schemas.openxmlformats.org/drawingml/2006/main" flipH="1">
          <a:off x="6019800" y="1295400"/>
          <a:ext cx="7292" cy="364303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0.67273</cdr:x>
      <cdr:y>0.0283</cdr:y>
    </cdr:from>
    <cdr:to>
      <cdr:x>0.76553</cdr:x>
      <cdr:y>0.22744</cdr:y>
    </cdr:to>
    <cdr:sp macro="" textlink="">
      <cdr:nvSpPr>
        <cdr:cNvPr id="10" name="Down Arrow 4">
          <a:extLst xmlns:a="http://schemas.openxmlformats.org/drawingml/2006/main">
            <a:ext uri="{FF2B5EF4-FFF2-40B4-BE49-F238E27FC236}">
              <a16:creationId xmlns:a16="http://schemas.microsoft.com/office/drawing/2014/main" id="{4EB3639D-30A4-41C4-982F-C80C69B383C5}"/>
            </a:ext>
          </a:extLst>
        </cdr:cNvPr>
        <cdr:cNvSpPr/>
      </cdr:nvSpPr>
      <cdr:spPr>
        <a:xfrm xmlns:a="http://schemas.openxmlformats.org/drawingml/2006/main">
          <a:off x="5638800" y="152400"/>
          <a:ext cx="777849" cy="1072257"/>
        </a:xfrm>
        <a:prstGeom xmlns:a="http://schemas.openxmlformats.org/drawingml/2006/main" prst="downArrow">
          <a:avLst>
            <a:gd name="adj1" fmla="val 71705"/>
            <a:gd name="adj2" fmla="val 46190"/>
          </a:avLst>
        </a:prstGeom>
        <a:solidFill xmlns:a="http://schemas.openxmlformats.org/drawingml/2006/main">
          <a:schemeClr val="bg1"/>
        </a:solidFill>
        <a:ln xmlns:a="http://schemas.openxmlformats.org/drawingml/2006/main" w="76200">
          <a:solidFill>
            <a:srgbClr val="C00000"/>
          </a:solidFill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rgbClr val="C00000"/>
              </a:solidFill>
            </a:rPr>
            <a:t>We Are Here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F8FECA7-BC50-42B0-9DDD-C1F83CC98FA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ABEB56D-21E8-48C5-A84F-DFD9971F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3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EB56D-21E8-48C5-A84F-DFD9971F31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243A-B756-48BC-BEC4-EC9CE787CB0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C2C8-3A3C-48E3-84F3-DF5ECA7D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243A-B756-48BC-BEC4-EC9CE787CB0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C2C8-3A3C-48E3-84F3-DF5ECA7D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6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243A-B756-48BC-BEC4-EC9CE787CB0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C2C8-3A3C-48E3-84F3-DF5ECA7D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2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243A-B756-48BC-BEC4-EC9CE787CB0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C2C8-3A3C-48E3-84F3-DF5ECA7D9BB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5670950"/>
            <a:ext cx="1849751" cy="68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7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243A-B756-48BC-BEC4-EC9CE787CB0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C2C8-3A3C-48E3-84F3-DF5ECA7D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3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243A-B756-48BC-BEC4-EC9CE787CB0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C2C8-3A3C-48E3-84F3-DF5ECA7D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3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243A-B756-48BC-BEC4-EC9CE787CB0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C2C8-3A3C-48E3-84F3-DF5ECA7D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9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243A-B756-48BC-BEC4-EC9CE787CB0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C2C8-3A3C-48E3-84F3-DF5ECA7D9BB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852275"/>
            <a:ext cx="1370453" cy="50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1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243A-B756-48BC-BEC4-EC9CE787CB0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C2C8-3A3C-48E3-84F3-DF5ECA7D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4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243A-B756-48BC-BEC4-EC9CE787CB0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C2C8-3A3C-48E3-84F3-DF5ECA7D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6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243A-B756-48BC-BEC4-EC9CE787CB0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C2C8-3A3C-48E3-84F3-DF5ECA7D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2243A-B756-48BC-BEC4-EC9CE787CB0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5C2C8-3A3C-48E3-84F3-DF5ECA7D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0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carbon-xprize.cosia.ca/xprize-abou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ionalcoalcouncil.org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900" b="1" dirty="0"/>
              <a:t>NEW GENERATION COAL-FIRED POWER PLANTS:  INNOVATION AT THE DRY FORK STATION, GILLETTE, WYOMING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3429001"/>
            <a:ext cx="10515600" cy="10986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Brenda K. Schladweiler, BKS Environmental Associates, Inc., Gillette, WY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01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dirty="0">
                <a:latin typeface="+mn-lt"/>
              </a:rPr>
              <a:t>Old Generation Coal-Fired Power Plant Concerns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895792"/>
          </a:xfrm>
        </p:spPr>
        <p:txBody>
          <a:bodyPr/>
          <a:lstStyle/>
          <a:p>
            <a:r>
              <a:rPr lang="en-US" dirty="0"/>
              <a:t>Emissions</a:t>
            </a:r>
          </a:p>
          <a:p>
            <a:r>
              <a:rPr lang="en-US" dirty="0"/>
              <a:t>Water Conservation and Reuse</a:t>
            </a:r>
          </a:p>
          <a:p>
            <a:r>
              <a:rPr lang="en-US" dirty="0"/>
              <a:t>Ash Generation and Storage</a:t>
            </a:r>
          </a:p>
        </p:txBody>
      </p:sp>
    </p:spTree>
    <p:extLst>
      <p:ext uri="{BB962C8B-B14F-4D97-AF65-F5344CB8AC3E}">
        <p14:creationId xmlns:p14="http://schemas.microsoft.com/office/powerpoint/2010/main" val="4246979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Emissions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378853"/>
          </a:xfrm>
        </p:spPr>
        <p:txBody>
          <a:bodyPr/>
          <a:lstStyle/>
          <a:p>
            <a:pPr marL="0" indent="0" fontAlgn="base">
              <a:buNone/>
            </a:pPr>
            <a:r>
              <a:rPr lang="en-US" dirty="0"/>
              <a:t>According to the EIA:</a:t>
            </a:r>
          </a:p>
          <a:p>
            <a:pPr fontAlgn="base"/>
            <a:r>
              <a:rPr lang="en-US" dirty="0"/>
              <a:t>About 43% of all coal-fired plants did not have flue gas desulfurization (FGD) systems installed as of 2010. </a:t>
            </a:r>
          </a:p>
          <a:p>
            <a:pPr fontAlgn="base"/>
            <a:r>
              <a:rPr lang="en-US" dirty="0"/>
              <a:t>Coal plants without FGD systems will likely be required to install either a FGD or dry sorbent injection (DSI) system to continue operating in compliance with the Mercury and Air Toxic Standards(MATS).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64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428" y="321571"/>
            <a:ext cx="9029700" cy="6091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80801" y="6471750"/>
            <a:ext cx="4611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Source: </a:t>
            </a:r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U.S. Energy Information Administration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38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844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Water Conservation and Reuse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011" y="1767312"/>
            <a:ext cx="10515600" cy="661564"/>
          </a:xfrm>
        </p:spPr>
        <p:txBody>
          <a:bodyPr/>
          <a:lstStyle/>
          <a:p>
            <a:r>
              <a:rPr lang="en-US" dirty="0"/>
              <a:t>Low Water Efficiency and Reuse.</a:t>
            </a:r>
          </a:p>
        </p:txBody>
      </p:sp>
      <p:pic>
        <p:nvPicPr>
          <p:cNvPr id="1027" name="Picture 1" descr="image001">
            <a:extLst>
              <a:ext uri="{FF2B5EF4-FFF2-40B4-BE49-F238E27FC236}">
                <a16:creationId xmlns:a16="http://schemas.microsoft.com/office/drawing/2014/main" id="{61BC58BB-1D4C-4A50-A631-DC1BFDD93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0" y="2533938"/>
            <a:ext cx="6616012" cy="40192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79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Ash Generation and Storage</a:t>
            </a:r>
            <a:br>
              <a:rPr lang="en-US" dirty="0"/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99"/>
            <a:ext cx="10515600" cy="3993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According to the Environmental Protection Agency (EPA), coal ash is any of the following:</a:t>
            </a:r>
          </a:p>
          <a:p>
            <a:pPr lvl="1"/>
            <a:r>
              <a:rPr lang="en-US" sz="2000" dirty="0"/>
              <a:t>Fly Ash</a:t>
            </a:r>
          </a:p>
          <a:p>
            <a:pPr lvl="1"/>
            <a:r>
              <a:rPr lang="en-US" sz="2000" dirty="0"/>
              <a:t>Bottom Ash</a:t>
            </a:r>
          </a:p>
          <a:p>
            <a:pPr lvl="1"/>
            <a:r>
              <a:rPr lang="en-US" sz="2000" dirty="0"/>
              <a:t>Boiler Slag</a:t>
            </a:r>
          </a:p>
          <a:p>
            <a:pPr lvl="1"/>
            <a:r>
              <a:rPr lang="en-US" sz="2000" dirty="0"/>
              <a:t>Flue Gas Desulfurization Material</a:t>
            </a:r>
          </a:p>
          <a:p>
            <a:pPr marL="0" indent="0">
              <a:buNone/>
            </a:pPr>
            <a:r>
              <a:rPr lang="en-US" sz="2800" dirty="0"/>
              <a:t>Previously, some power plants may have disposed of </a:t>
            </a:r>
            <a:r>
              <a:rPr lang="en-US" dirty="0"/>
              <a:t>ash</a:t>
            </a:r>
            <a:r>
              <a:rPr lang="en-US" sz="2800" dirty="0"/>
              <a:t> in surface impoundments or in landfills. Discharge water associated with  impoundments could be discharged into a nearby waterway through a water discharge permit after treatment.  However, recent regulations do not allow this.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09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Challenges - Coal Ash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674222"/>
          </a:xfrm>
        </p:spPr>
        <p:txBody>
          <a:bodyPr>
            <a:normAutofit/>
          </a:bodyPr>
          <a:lstStyle/>
          <a:p>
            <a:r>
              <a:rPr lang="en-US" dirty="0"/>
              <a:t>Surface water and groundwater issues in the eastern United States</a:t>
            </a:r>
          </a:p>
          <a:p>
            <a:r>
              <a:rPr lang="en-US" dirty="0"/>
              <a:t>Potential Groundwater contamination – four listed in Wyoming</a:t>
            </a:r>
          </a:p>
          <a:p>
            <a:pPr lvl="1"/>
            <a:r>
              <a:rPr lang="en-US" dirty="0"/>
              <a:t>PacifiCorp’s Jim Bridger power plant outside of Rock Springs</a:t>
            </a:r>
          </a:p>
          <a:p>
            <a:pPr lvl="1"/>
            <a:r>
              <a:rPr lang="en-US" dirty="0"/>
              <a:t>Naughton power plant outside of Kemmerer</a:t>
            </a:r>
          </a:p>
          <a:p>
            <a:pPr lvl="1"/>
            <a:r>
              <a:rPr lang="en-US" dirty="0"/>
              <a:t>Dave Johnston power plant near Glenrock</a:t>
            </a:r>
          </a:p>
          <a:p>
            <a:pPr lvl="1"/>
            <a:r>
              <a:rPr lang="en-US" dirty="0"/>
              <a:t>Basin Electric Power Coop’s Laramie River Station coal plant outside of Wheatland</a:t>
            </a:r>
          </a:p>
        </p:txBody>
      </p:sp>
    </p:spTree>
    <p:extLst>
      <p:ext uri="{BB962C8B-B14F-4D97-AF65-F5344CB8AC3E}">
        <p14:creationId xmlns:p14="http://schemas.microsoft.com/office/powerpoint/2010/main" val="3455446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1451E-5B8C-492C-9893-91798DFA7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New Generation Coal-Fired Power Plants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77629-945A-4358-87CF-EC020E761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1545"/>
            <a:ext cx="10515600" cy="2085975"/>
          </a:xfrm>
        </p:spPr>
        <p:txBody>
          <a:bodyPr/>
          <a:lstStyle/>
          <a:p>
            <a:r>
              <a:rPr lang="en-US" dirty="0"/>
              <a:t>Emissions</a:t>
            </a:r>
          </a:p>
          <a:p>
            <a:r>
              <a:rPr lang="en-US" dirty="0"/>
              <a:t>Water Conservation and Reuse</a:t>
            </a:r>
          </a:p>
          <a:p>
            <a:r>
              <a:rPr lang="en-US" dirty="0"/>
              <a:t>Ash Generation and Storage</a:t>
            </a:r>
          </a:p>
        </p:txBody>
      </p:sp>
    </p:spTree>
    <p:extLst>
      <p:ext uri="{BB962C8B-B14F-4D97-AF65-F5344CB8AC3E}">
        <p14:creationId xmlns:p14="http://schemas.microsoft.com/office/powerpoint/2010/main" val="979865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397" y="2275139"/>
            <a:ext cx="4027453" cy="2458785"/>
          </a:xfrm>
          <a:prstGeom prst="rect">
            <a:avLst/>
          </a:prstGeom>
        </p:spPr>
      </p:pic>
      <p:pic>
        <p:nvPicPr>
          <p:cNvPr id="1027" name="Picture 2" descr="image001">
            <a:extLst>
              <a:ext uri="{FF2B5EF4-FFF2-40B4-BE49-F238E27FC236}">
                <a16:creationId xmlns:a16="http://schemas.microsoft.com/office/drawing/2014/main" id="{49BB9E3E-20C7-4D66-B96C-59C68E3E4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475" y="2379914"/>
            <a:ext cx="3090425" cy="28194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70126B-D75A-4E3D-AB9B-076C6BB2B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34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New Generation Coal-Fired Power Plants</a:t>
            </a:r>
          </a:p>
        </p:txBody>
      </p:sp>
    </p:spTree>
    <p:extLst>
      <p:ext uri="{BB962C8B-B14F-4D97-AF65-F5344CB8AC3E}">
        <p14:creationId xmlns:p14="http://schemas.microsoft.com/office/powerpoint/2010/main" val="572356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Emissions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852737"/>
          </a:xfrm>
        </p:spPr>
        <p:txBody>
          <a:bodyPr/>
          <a:lstStyle/>
          <a:p>
            <a:r>
              <a:rPr lang="en-US" dirty="0"/>
              <a:t>The latest generation of pollution control technologies are utilized resulting in very low emissions.</a:t>
            </a:r>
          </a:p>
          <a:p>
            <a:pPr lvl="1"/>
            <a:r>
              <a:rPr lang="en-US" dirty="0"/>
              <a:t>Nitrogen oxides (NOx)</a:t>
            </a:r>
          </a:p>
          <a:p>
            <a:pPr lvl="1"/>
            <a:r>
              <a:rPr lang="en-US" dirty="0"/>
              <a:t>Sulfur dioxide (SO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Particulates (PM)</a:t>
            </a:r>
          </a:p>
          <a:p>
            <a:pPr lvl="1"/>
            <a:r>
              <a:rPr lang="en-US" dirty="0"/>
              <a:t>Mercury (Hg)</a:t>
            </a:r>
          </a:p>
        </p:txBody>
      </p:sp>
    </p:spTree>
    <p:extLst>
      <p:ext uri="{BB962C8B-B14F-4D97-AF65-F5344CB8AC3E}">
        <p14:creationId xmlns:p14="http://schemas.microsoft.com/office/powerpoint/2010/main" val="1839492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Water Conservation and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4063"/>
            <a:ext cx="10515600" cy="2395537"/>
          </a:xfrm>
        </p:spPr>
        <p:txBody>
          <a:bodyPr/>
          <a:lstStyle/>
          <a:p>
            <a:r>
              <a:rPr lang="en-US" dirty="0"/>
              <a:t>The plant used an air-cooled condenser, technology chosen to conserve water resources.</a:t>
            </a:r>
          </a:p>
          <a:p>
            <a:r>
              <a:rPr lang="en-US" dirty="0"/>
              <a:t>The water-to-steam-to-water cycle is a closed-loop process, and make-up water is added as needed to maintain water quality and quantity. </a:t>
            </a:r>
          </a:p>
        </p:txBody>
      </p:sp>
    </p:spTree>
    <p:extLst>
      <p:ext uri="{BB962C8B-B14F-4D97-AF65-F5344CB8AC3E}">
        <p14:creationId xmlns:p14="http://schemas.microsoft.com/office/powerpoint/2010/main" val="353817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Current Coal Electrical Generation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1328"/>
            <a:ext cx="10515600" cy="35581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According to the U.S. Energy Information Administration (EIA):</a:t>
            </a:r>
          </a:p>
          <a:p>
            <a:r>
              <a:rPr lang="en-US" dirty="0"/>
              <a:t>In 2017 coal-fired power generation provided 30% of the electrical demand for the United States (U.S.).  That is down from 44.5% in 2010.</a:t>
            </a:r>
          </a:p>
          <a:p>
            <a:r>
              <a:rPr lang="en-US" dirty="0"/>
              <a:t>14 gigawatts (GW) of coal-fired generating capacity were expected to retire in 2018.</a:t>
            </a:r>
          </a:p>
          <a:p>
            <a:r>
              <a:rPr lang="en-US" dirty="0"/>
              <a:t>Another 4 GW of capacity are planning to retire by the end of 2019. </a:t>
            </a:r>
          </a:p>
        </p:txBody>
      </p:sp>
    </p:spTree>
    <p:extLst>
      <p:ext uri="{BB962C8B-B14F-4D97-AF65-F5344CB8AC3E}">
        <p14:creationId xmlns:p14="http://schemas.microsoft.com/office/powerpoint/2010/main" val="1180759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108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Ash Generation and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6208"/>
            <a:ext cx="10515600" cy="3876992"/>
          </a:xfrm>
        </p:spPr>
        <p:txBody>
          <a:bodyPr>
            <a:normAutofit/>
          </a:bodyPr>
          <a:lstStyle/>
          <a:p>
            <a:r>
              <a:rPr lang="en-US" sz="2800" dirty="0"/>
              <a:t>Ash is placed above ground.</a:t>
            </a:r>
          </a:p>
          <a:p>
            <a:r>
              <a:rPr lang="en-US" dirty="0"/>
              <a:t>Ash is compacted as it is laid down to create a hard-packed surface to reduce dust and maintain stability.</a:t>
            </a:r>
          </a:p>
          <a:p>
            <a:r>
              <a:rPr lang="en-US" dirty="0"/>
              <a:t>Sprinklers are in place to minimize dust.</a:t>
            </a:r>
          </a:p>
          <a:p>
            <a:r>
              <a:rPr lang="en-US" dirty="0"/>
              <a:t>Contemporaneous reclamation will occur after each cell is complete.</a:t>
            </a:r>
          </a:p>
          <a:p>
            <a:r>
              <a:rPr lang="en-US" dirty="0"/>
              <a:t>Ponds are lined with geomembrane material.</a:t>
            </a:r>
          </a:p>
          <a:p>
            <a:r>
              <a:rPr lang="en-US" dirty="0"/>
              <a:t>Groundwater monitoring wells are sampled quarterly.</a:t>
            </a:r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5869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22828C-C7A7-4519-A796-DB7152498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Ash Generation and Storage</a:t>
            </a:r>
          </a:p>
        </p:txBody>
      </p:sp>
      <p:pic>
        <p:nvPicPr>
          <p:cNvPr id="2050" name="Picture 2" descr="image001">
            <a:extLst>
              <a:ext uri="{FF2B5EF4-FFF2-40B4-BE49-F238E27FC236}">
                <a16:creationId xmlns:a16="http://schemas.microsoft.com/office/drawing/2014/main" id="{D05C1864-65F7-4788-AA3E-D22AB1695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5819" y="1970087"/>
            <a:ext cx="5981700" cy="2917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492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17820" y="4091305"/>
            <a:ext cx="6389370" cy="1200785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Future Outlook for </a:t>
            </a:r>
          </a:p>
          <a:p>
            <a:pPr algn="ctr"/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Coal Power Generation</a:t>
            </a:r>
          </a:p>
        </p:txBody>
      </p:sp>
    </p:spTree>
    <p:extLst>
      <p:ext uri="{BB962C8B-B14F-4D97-AF65-F5344CB8AC3E}">
        <p14:creationId xmlns:p14="http://schemas.microsoft.com/office/powerpoint/2010/main" val="2629868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FB1CD99-60D8-41C7-8C94-B988BD008A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162350"/>
              </p:ext>
            </p:extLst>
          </p:nvPr>
        </p:nvGraphicFramePr>
        <p:xfrm>
          <a:off x="1524000" y="421794"/>
          <a:ext cx="9174480" cy="587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65973" y="6484121"/>
            <a:ext cx="562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Credit: Esther Wagner, Petroleum Association of Wyoming</a:t>
            </a:r>
          </a:p>
        </p:txBody>
      </p:sp>
    </p:spTree>
    <p:extLst>
      <p:ext uri="{BB962C8B-B14F-4D97-AF65-F5344CB8AC3E}">
        <p14:creationId xmlns:p14="http://schemas.microsoft.com/office/powerpoint/2010/main" val="2039268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Potential Coal-fired Plant Shutdowns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490"/>
            <a:ext cx="10515600" cy="3488710"/>
          </a:xfrm>
        </p:spPr>
        <p:txBody>
          <a:bodyPr/>
          <a:lstStyle/>
          <a:p>
            <a:r>
              <a:rPr lang="en-US" dirty="0"/>
              <a:t>Rocky Mountain Power evaluating closing four WY power plants.</a:t>
            </a:r>
          </a:p>
          <a:p>
            <a:r>
              <a:rPr lang="en-US" dirty="0"/>
              <a:t>Two units at Jim Bridger in Sweetwater County and two units at Naughton in Lincoln County.</a:t>
            </a:r>
          </a:p>
          <a:p>
            <a:r>
              <a:rPr lang="en-US" dirty="0"/>
              <a:t>Customers would save approx. $248m, if the retirement of the plants was accelerated according to the company.</a:t>
            </a:r>
          </a:p>
          <a:p>
            <a:pPr lvl="1"/>
            <a:r>
              <a:rPr lang="en-US" dirty="0"/>
              <a:t>Publicly traded company</a:t>
            </a:r>
          </a:p>
          <a:p>
            <a:r>
              <a:rPr lang="en-US" dirty="0"/>
              <a:t>RMP will produce a plan for the closures August 1</a:t>
            </a:r>
            <a:r>
              <a:rPr lang="en-US" baseline="30000" dirty="0"/>
              <a:t>st</a:t>
            </a:r>
            <a:r>
              <a:rPr lang="en-US" dirty="0"/>
              <a:t> 2019.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6250" y="6420862"/>
            <a:ext cx="3675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Gillette News Record 4-25-19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22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1354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  <a:cs typeface="Arial" panose="020B0604020202020204" pitchFamily="34" charset="0"/>
              </a:rPr>
              <a:t>EIA Forecasts Coal at 17% of Electricity Generation by 2050, Down from 30% Today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30865" y="1461017"/>
            <a:ext cx="9282670" cy="50276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23093" y="6488668"/>
            <a:ext cx="4668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Source: </a:t>
            </a:r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U.S. Energy Information Administration.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98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435600" y="4345623"/>
            <a:ext cx="6405880" cy="1300797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Innovation to Address Concerns</a:t>
            </a:r>
          </a:p>
        </p:txBody>
      </p:sp>
    </p:spTree>
    <p:extLst>
      <p:ext uri="{BB962C8B-B14F-4D97-AF65-F5344CB8AC3E}">
        <p14:creationId xmlns:p14="http://schemas.microsoft.com/office/powerpoint/2010/main" val="916914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2838"/>
            <a:ext cx="10515600" cy="4351338"/>
          </a:xfrm>
        </p:spPr>
        <p:txBody>
          <a:bodyPr/>
          <a:lstStyle/>
          <a:p>
            <a:r>
              <a:rPr lang="en-US" dirty="0"/>
              <a:t>In 2014, the Wyoming State Legislature allocated $15 million for the design, construction, and operation of the Integrated Test Center (ITC) at Dry Fork Station in Gillette, WY.</a:t>
            </a:r>
          </a:p>
          <a:p>
            <a:r>
              <a:rPr lang="en-US" dirty="0"/>
              <a:t>The goal is to study the capture, sequestration and management of carbon emissions.</a:t>
            </a:r>
          </a:p>
          <a:p>
            <a:r>
              <a:rPr lang="en-US" dirty="0"/>
              <a:t>The ITC is one of a handful of such facilities around the world and only the second one in the United States.</a:t>
            </a:r>
          </a:p>
          <a:p>
            <a:r>
              <a:rPr lang="en-US" dirty="0"/>
              <a:t>The ITC Project was started by Governor Mead and spearheaded by the WY Infrastructure Authority.</a:t>
            </a:r>
          </a:p>
        </p:txBody>
      </p:sp>
    </p:spTree>
    <p:extLst>
      <p:ext uri="{BB962C8B-B14F-4D97-AF65-F5344CB8AC3E}">
        <p14:creationId xmlns:p14="http://schemas.microsoft.com/office/powerpoint/2010/main" val="1812834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850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Carbon </a:t>
            </a:r>
            <a:r>
              <a:rPr lang="en-US" dirty="0" err="1">
                <a:latin typeface="+mn-lt"/>
              </a:rPr>
              <a:t>XPrize</a:t>
            </a:r>
            <a:r>
              <a:rPr lang="en-US" dirty="0">
                <a:latin typeface="+mn-lt"/>
              </a:rPr>
              <a:t>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110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NRG COSIA Carbon XPrize sponsored a $20 million prize to a commercially viable technology developed from the effort at the ITC.</a:t>
            </a:r>
          </a:p>
          <a:p>
            <a:pPr lvl="1"/>
            <a:r>
              <a:rPr lang="en-US" i="1" dirty="0"/>
              <a:t>The competition is structured as a two-track prize, with the new technologies tested at either a coal power plant or a natural gas power plant. A total of US$20M will be awarded to winning teams, with US$10M awarded for each track.</a:t>
            </a:r>
            <a:r>
              <a:rPr lang="en-US" dirty="0">
                <a:hlinkClick r:id="rId2"/>
              </a:rPr>
              <a:t> https://carbon-xprize.cosia.ca/xprize-about</a:t>
            </a:r>
            <a:endParaRPr lang="en-US" i="1" dirty="0"/>
          </a:p>
          <a:p>
            <a:r>
              <a:rPr lang="en-US" dirty="0"/>
              <a:t>Researchers from around the world will test Carbon Capture, Utilization and Sequestration (CCUS) technologies using 20 megawatts (MW) of actual coal-based flue gas. </a:t>
            </a:r>
          </a:p>
          <a:p>
            <a:r>
              <a:rPr lang="en-US" dirty="0"/>
              <a:t>Along with testing capture technologies, additional research will look at taking flue gas and turning it into a marketable commodities such as concrete, biofuels, and fertilizers.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57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1229" y="2039103"/>
            <a:ext cx="5391753" cy="3358755"/>
            <a:chOff x="6441434" y="821361"/>
            <a:chExt cx="4259430" cy="23454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1434" y="821361"/>
              <a:ext cx="3906930" cy="234547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497418" y="2811147"/>
              <a:ext cx="2203446" cy="350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Small Test Bays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22628" y="2045121"/>
            <a:ext cx="6820052" cy="3352737"/>
            <a:chOff x="1659766" y="821361"/>
            <a:chExt cx="5936889" cy="23454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9766" y="821361"/>
              <a:ext cx="4457028" cy="234547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976195" y="2851937"/>
              <a:ext cx="3620460" cy="314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Large Test Bays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01229" y="525102"/>
            <a:ext cx="10571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ITC will utilize two different sized test bays for the competitors in the Carbon XPrize competition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9034" y="6488668"/>
            <a:ext cx="568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University of Wyoming School of Energy Resources</a:t>
            </a:r>
          </a:p>
        </p:txBody>
      </p:sp>
    </p:spTree>
    <p:extLst>
      <p:ext uri="{BB962C8B-B14F-4D97-AF65-F5344CB8AC3E}">
        <p14:creationId xmlns:p14="http://schemas.microsoft.com/office/powerpoint/2010/main" val="182523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481" y="349648"/>
            <a:ext cx="8136342" cy="5989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7580801" y="6488668"/>
            <a:ext cx="4611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effectLst/>
              </a:rPr>
              <a:t>Source: </a:t>
            </a:r>
            <a:r>
              <a:rPr lang="en-US" b="0" i="0" dirty="0">
                <a:effectLst/>
              </a:rPr>
              <a:t>U.S. Energy Information Administration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34991-B8E5-471B-822F-FB1F9A88FE44}"/>
              </a:ext>
            </a:extLst>
          </p:cNvPr>
          <p:cNvSpPr txBox="1"/>
          <p:nvPr/>
        </p:nvSpPr>
        <p:spPr>
          <a:xfrm>
            <a:off x="428537" y="2473307"/>
            <a:ext cx="3241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Wyoming has 23 operating coal-fired power stations at 9 locations totaling 6,168 megawatts (MW).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F8ED3-8EBF-499B-A591-39AE3C1F3F9C}"/>
              </a:ext>
            </a:extLst>
          </p:cNvPr>
          <p:cNvSpPr txBox="1"/>
          <p:nvPr/>
        </p:nvSpPr>
        <p:spPr>
          <a:xfrm>
            <a:off x="428538" y="349649"/>
            <a:ext cx="34119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Extent of Coal-Fired Power Plants</a:t>
            </a:r>
          </a:p>
        </p:txBody>
      </p:sp>
    </p:spTree>
    <p:extLst>
      <p:ext uri="{BB962C8B-B14F-4D97-AF65-F5344CB8AC3E}">
        <p14:creationId xmlns:p14="http://schemas.microsoft.com/office/powerpoint/2010/main" val="418467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876"/>
            <a:ext cx="10515600" cy="882650"/>
          </a:xfrm>
        </p:spPr>
        <p:txBody>
          <a:bodyPr/>
          <a:lstStyle/>
          <a:p>
            <a:pPr algn="ctr"/>
            <a:r>
              <a:rPr lang="en-US" dirty="0" err="1">
                <a:latin typeface="+mn-lt"/>
              </a:rPr>
              <a:t>CarbonSAFE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511"/>
            <a:ext cx="10515600" cy="320097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cs typeface="Times New Roman" panose="02020603050405020304" pitchFamily="18" charset="0"/>
              </a:rPr>
              <a:t>CarbonSAFE</a:t>
            </a:r>
            <a:r>
              <a:rPr lang="en-US" dirty="0">
                <a:cs typeface="Times New Roman" panose="02020603050405020304" pitchFamily="18" charset="0"/>
              </a:rPr>
              <a:t> (Storage, Assurance, and Facility Enterprise) project.</a:t>
            </a:r>
          </a:p>
          <a:p>
            <a:r>
              <a:rPr lang="en-US" dirty="0">
                <a:cs typeface="Times New Roman" panose="02020603050405020304" pitchFamily="18" charset="0"/>
              </a:rPr>
              <a:t>Initiated by the University of Wyoming’s School of Energy Resources.</a:t>
            </a:r>
          </a:p>
          <a:p>
            <a:r>
              <a:rPr lang="en-US" dirty="0">
                <a:cs typeface="Times New Roman" panose="02020603050405020304" pitchFamily="18" charset="0"/>
              </a:rPr>
              <a:t>Hosted at Dry Fork Station in Gillette, Wyoming.</a:t>
            </a:r>
          </a:p>
          <a:p>
            <a:r>
              <a:rPr lang="en-US" dirty="0">
                <a:cs typeface="Times New Roman" panose="02020603050405020304" pitchFamily="18" charset="0"/>
              </a:rPr>
              <a:t>This is a 4-phase project: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rgbClr val="333333"/>
                </a:solidFill>
                <a:cs typeface="Times New Roman" panose="02020603050405020304" pitchFamily="18" charset="0"/>
              </a:rPr>
              <a:t>Phase 1: </a:t>
            </a:r>
            <a:r>
              <a:rPr lang="en-US" dirty="0">
                <a:solidFill>
                  <a:srgbClr val="333333"/>
                </a:solidFill>
                <a:cs typeface="Times New Roman" panose="02020603050405020304" pitchFamily="18" charset="0"/>
              </a:rPr>
              <a:t>Integrated CCS Pre-Feasibility, </a:t>
            </a:r>
          </a:p>
          <a:p>
            <a:pPr marL="457200" lvl="1" indent="0">
              <a:buNone/>
            </a:pPr>
            <a:r>
              <a:rPr lang="en-US" b="1" i="1" u="sng" dirty="0">
                <a:solidFill>
                  <a:srgbClr val="333333"/>
                </a:solidFill>
                <a:cs typeface="Times New Roman" panose="02020603050405020304" pitchFamily="18" charset="0"/>
              </a:rPr>
              <a:t>Phase 2: </a:t>
            </a:r>
            <a:r>
              <a:rPr lang="en-US" b="1" u="sng" dirty="0">
                <a:solidFill>
                  <a:srgbClr val="333333"/>
                </a:solidFill>
                <a:cs typeface="Times New Roman" panose="02020603050405020304" pitchFamily="18" charset="0"/>
              </a:rPr>
              <a:t>Storage Complex Feasibility, 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rgbClr val="333333"/>
                </a:solidFill>
                <a:cs typeface="Times New Roman" panose="02020603050405020304" pitchFamily="18" charset="0"/>
              </a:rPr>
              <a:t>Phase 3: </a:t>
            </a:r>
            <a:r>
              <a:rPr lang="en-US" dirty="0">
                <a:solidFill>
                  <a:srgbClr val="333333"/>
                </a:solidFill>
                <a:cs typeface="Times New Roman" panose="02020603050405020304" pitchFamily="18" charset="0"/>
              </a:rPr>
              <a:t>Site Characterization, 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rgbClr val="333333"/>
                </a:solidFill>
                <a:cs typeface="Times New Roman" panose="02020603050405020304" pitchFamily="18" charset="0"/>
              </a:rPr>
              <a:t>Phase 4: </a:t>
            </a:r>
            <a:r>
              <a:rPr lang="en-US" dirty="0">
                <a:solidFill>
                  <a:srgbClr val="333333"/>
                </a:solidFill>
                <a:cs typeface="Times New Roman" panose="02020603050405020304" pitchFamily="18" charset="0"/>
              </a:rPr>
              <a:t>Permitting and Construction. 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57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CarbonSAFE Phase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59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University of Wyoming’s Research Questions:</a:t>
            </a:r>
          </a:p>
          <a:p>
            <a:r>
              <a:rPr lang="en-US" dirty="0"/>
              <a:t>Is there sufficient volume in the subsurface to store commercial quantities (2 million tons per year ) of CO</a:t>
            </a:r>
            <a:r>
              <a:rPr lang="en-US" baseline="-25000" dirty="0"/>
              <a:t>2</a:t>
            </a:r>
            <a:r>
              <a:rPr lang="en-US" dirty="0"/>
              <a:t>? </a:t>
            </a:r>
          </a:p>
          <a:p>
            <a:r>
              <a:rPr lang="en-US" dirty="0"/>
              <a:t>Can the CO</a:t>
            </a:r>
            <a:r>
              <a:rPr lang="en-US" baseline="-25000" dirty="0"/>
              <a:t>2</a:t>
            </a:r>
            <a:r>
              <a:rPr lang="en-US" dirty="0"/>
              <a:t> be injected safely? Stored permanently?</a:t>
            </a:r>
          </a:p>
          <a:p>
            <a:r>
              <a:rPr lang="en-US" dirty="0"/>
              <a:t>What are the risks?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09034" y="6488668"/>
            <a:ext cx="5682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University of Wyoming School of Energy Resources</a:t>
            </a:r>
          </a:p>
        </p:txBody>
      </p:sp>
    </p:spTree>
    <p:extLst>
      <p:ext uri="{BB962C8B-B14F-4D97-AF65-F5344CB8AC3E}">
        <p14:creationId xmlns:p14="http://schemas.microsoft.com/office/powerpoint/2010/main" val="3232662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CarbonSAFE Phase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1161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How they will attempt to answer these questions:</a:t>
            </a:r>
          </a:p>
          <a:p>
            <a:pPr>
              <a:lnSpc>
                <a:spcPct val="150000"/>
              </a:lnSpc>
            </a:pPr>
            <a:r>
              <a:rPr lang="en-US" dirty="0"/>
              <a:t>Drill a 10,200 foot deep research well.                                                                   Gillette-based company, Cyclone Drilling                                                                       began Mid April 2019</a:t>
            </a:r>
          </a:p>
          <a:p>
            <a:pPr>
              <a:lnSpc>
                <a:spcPct val="150000"/>
              </a:lnSpc>
            </a:pPr>
            <a:r>
              <a:rPr lang="en-US" dirty="0"/>
              <a:t> Collect subsurface well data. </a:t>
            </a:r>
          </a:p>
          <a:p>
            <a:pPr>
              <a:lnSpc>
                <a:spcPct val="150000"/>
              </a:lnSpc>
            </a:pPr>
            <a:r>
              <a:rPr lang="en-US" dirty="0"/>
              <a:t> Acquire 12.5 mi</a:t>
            </a:r>
            <a:r>
              <a:rPr lang="en-US" baseline="30000" dirty="0"/>
              <a:t>2</a:t>
            </a:r>
            <a:r>
              <a:rPr lang="en-US" dirty="0"/>
              <a:t> 3D seismic survey.</a:t>
            </a:r>
          </a:p>
          <a:p>
            <a:pPr>
              <a:lnSpc>
                <a:spcPct val="150000"/>
              </a:lnSpc>
            </a:pPr>
            <a:r>
              <a:rPr lang="en-US" dirty="0"/>
              <a:t>Create a complex computer model from the well data to test various scenarios.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2255" y="1888448"/>
            <a:ext cx="4411545" cy="2486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09034" y="6474727"/>
            <a:ext cx="5682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University of Wyoming School of Energy Resources</a:t>
            </a:r>
          </a:p>
        </p:txBody>
      </p:sp>
    </p:spTree>
    <p:extLst>
      <p:ext uri="{BB962C8B-B14F-4D97-AF65-F5344CB8AC3E}">
        <p14:creationId xmlns:p14="http://schemas.microsoft.com/office/powerpoint/2010/main" val="1203525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3538F-D308-472B-8B6D-8F0E27347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Research Well</a:t>
            </a:r>
          </a:p>
        </p:txBody>
      </p:sp>
      <p:pic>
        <p:nvPicPr>
          <p:cNvPr id="3074" name="Picture 2" descr="image001">
            <a:extLst>
              <a:ext uri="{FF2B5EF4-FFF2-40B4-BE49-F238E27FC236}">
                <a16:creationId xmlns:a16="http://schemas.microsoft.com/office/drawing/2014/main" id="{9ED50AEE-192A-453A-867B-980DFE0F2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1452563"/>
            <a:ext cx="4636438" cy="4643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7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+mn-lt"/>
              </a:rPr>
              <a:t>CarbonSAFE</a:t>
            </a:r>
            <a:r>
              <a:rPr lang="en-US" dirty="0">
                <a:latin typeface="+mn-lt"/>
              </a:rPr>
              <a:t> Location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8219"/>
            <a:ext cx="10515600" cy="33465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b="1" dirty="0"/>
              <a:t> Source: </a:t>
            </a:r>
            <a:r>
              <a:rPr lang="en-US" dirty="0"/>
              <a:t>Engaged Industry Partners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Saline Storage: </a:t>
            </a:r>
            <a:r>
              <a:rPr lang="en-US" dirty="0"/>
              <a:t>Text book geologic reservoirs, that have a low risk of  leaking, for storage.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Induced seismicity: </a:t>
            </a:r>
            <a:r>
              <a:rPr lang="en-US" dirty="0"/>
              <a:t>Low risk of induced seismicity (Earthquakes).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Favorable Economics:</a:t>
            </a:r>
            <a:r>
              <a:rPr lang="en-US" dirty="0"/>
              <a:t> Proximal enhanced oil recovery and CO</a:t>
            </a:r>
            <a:r>
              <a:rPr lang="en-US" baseline="-25000" dirty="0"/>
              <a:t>2</a:t>
            </a:r>
            <a:r>
              <a:rPr lang="en-US" dirty="0"/>
              <a:t> transport opportunity.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61933" y="6455569"/>
            <a:ext cx="563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University of Wyoming School of Energy Resources</a:t>
            </a:r>
          </a:p>
        </p:txBody>
      </p:sp>
    </p:spTree>
    <p:extLst>
      <p:ext uri="{BB962C8B-B14F-4D97-AF65-F5344CB8AC3E}">
        <p14:creationId xmlns:p14="http://schemas.microsoft.com/office/powerpoint/2010/main" val="3822753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470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latin typeface="+mn-lt"/>
              </a:rPr>
              <a:t>CarbonSAFE</a:t>
            </a:r>
            <a:r>
              <a:rPr lang="en-US" dirty="0">
                <a:latin typeface="+mn-lt"/>
              </a:rPr>
              <a:t> - Why Wyoming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3357"/>
            <a:ext cx="10515600" cy="422159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Capable Coordination Team: </a:t>
            </a:r>
            <a:r>
              <a:rPr lang="en-US" dirty="0"/>
              <a:t>Experienced and diverse coordination team (Academia, Industry and Regulatory).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b="1" dirty="0"/>
              <a:t> Transport: </a:t>
            </a:r>
            <a:r>
              <a:rPr lang="en-US" dirty="0"/>
              <a:t>Existing statewide CO</a:t>
            </a:r>
            <a:r>
              <a:rPr lang="en-US" baseline="-25000" dirty="0"/>
              <a:t>2</a:t>
            </a:r>
            <a:r>
              <a:rPr lang="en-US" dirty="0"/>
              <a:t> pipeline and pipeline ROW’s.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Pore Space Ownership: </a:t>
            </a:r>
            <a:r>
              <a:rPr lang="en-US" dirty="0"/>
              <a:t>Pore space ownership is defined.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Regulatory: </a:t>
            </a:r>
            <a:r>
              <a:rPr lang="en-US" dirty="0"/>
              <a:t>CCUS friendly regulatory environment, pending application for WY Class VI primacy.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Public Awareness: </a:t>
            </a:r>
            <a:r>
              <a:rPr lang="en-US" dirty="0"/>
              <a:t>Energy educated community.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Trained Workforce: </a:t>
            </a:r>
            <a:r>
              <a:rPr lang="en-US" dirty="0"/>
              <a:t>CCUS industry jobs analogous to energy industry jobs.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09034" y="6488668"/>
            <a:ext cx="5682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University of Wyoming School of Energy Resources</a:t>
            </a:r>
          </a:p>
        </p:txBody>
      </p:sp>
    </p:spTree>
    <p:extLst>
      <p:ext uri="{BB962C8B-B14F-4D97-AF65-F5344CB8AC3E}">
        <p14:creationId xmlns:p14="http://schemas.microsoft.com/office/powerpoint/2010/main" val="3542028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7C025-F78B-4378-BBFA-E1E8D027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195"/>
          </a:xfrm>
        </p:spPr>
        <p:txBody>
          <a:bodyPr/>
          <a:lstStyle/>
          <a:p>
            <a:pPr algn="ctr"/>
            <a:r>
              <a:rPr lang="en-US" b="1" dirty="0"/>
              <a:t>Additional Related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D9C43-7479-423E-ADD7-81C913FBE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543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Clean Coal Technologies, Inc.</a:t>
            </a:r>
          </a:p>
          <a:p>
            <a:pPr lvl="1"/>
            <a:r>
              <a:rPr lang="en-US" dirty="0"/>
              <a:t>$1m from University of Wyoming School of Energy Resources.</a:t>
            </a:r>
          </a:p>
          <a:p>
            <a:pPr lvl="1"/>
            <a:r>
              <a:rPr lang="en-US" dirty="0"/>
              <a:t>CCTI has developed a process that will remove water but prevents spontaneous combustion – thus reducing weight, increasing BTU value and making it safer to transport.</a:t>
            </a:r>
          </a:p>
          <a:p>
            <a:pPr lvl="1"/>
            <a:r>
              <a:rPr lang="en-US" dirty="0"/>
              <a:t>Set up test facility at the former Fort Union Mine.</a:t>
            </a:r>
          </a:p>
          <a:p>
            <a:r>
              <a:rPr lang="en-US" dirty="0" err="1"/>
              <a:t>Carbontech</a:t>
            </a:r>
            <a:r>
              <a:rPr lang="en-US" dirty="0"/>
              <a:t> Labs</a:t>
            </a:r>
          </a:p>
          <a:p>
            <a:pPr lvl="1"/>
            <a:r>
              <a:rPr lang="en-US" dirty="0"/>
              <a:t>Uses ITC as an incubator.</a:t>
            </a:r>
          </a:p>
          <a:p>
            <a:pPr lvl="1"/>
            <a:r>
              <a:rPr lang="en-US" dirty="0"/>
              <a:t>Launchpad for new carbon related products or uses.</a:t>
            </a:r>
          </a:p>
          <a:p>
            <a:pPr lvl="1"/>
            <a:r>
              <a:rPr lang="en-US" dirty="0"/>
              <a:t>Business accelerator group, help up and coming groups find capital and business leadership.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86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32960" y="4379913"/>
            <a:ext cx="6899910" cy="2152967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Continued Energy Development is Important to Wyoming</a:t>
            </a:r>
          </a:p>
        </p:txBody>
      </p:sp>
    </p:spTree>
    <p:extLst>
      <p:ext uri="{BB962C8B-B14F-4D97-AF65-F5344CB8AC3E}">
        <p14:creationId xmlns:p14="http://schemas.microsoft.com/office/powerpoint/2010/main" val="505219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9748A-2706-44E8-AD25-17B5F104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Energy Development and a Clean Environment are not mutually exclusive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18F1336-69B3-4947-A7B7-E435977C7B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635" y="2125532"/>
            <a:ext cx="3079376" cy="30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55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Wyoming’s State of the Environment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Since 2008, NO</a:t>
            </a:r>
            <a:r>
              <a:rPr lang="en-US" baseline="-25000" dirty="0"/>
              <a:t>x</a:t>
            </a:r>
            <a:r>
              <a:rPr lang="en-US" dirty="0"/>
              <a:t> emissions from 115 (Title V) large facilities have been reduced by </a:t>
            </a:r>
            <a:r>
              <a:rPr lang="en-US" dirty="0">
                <a:solidFill>
                  <a:srgbClr val="FF0000"/>
                </a:solidFill>
              </a:rPr>
              <a:t>47,537</a:t>
            </a:r>
            <a:r>
              <a:rPr lang="en-US" dirty="0"/>
              <a:t> tons. Equivalent to emissions from 5.4 mil. cars or 3.9 mil. light trucks</a:t>
            </a:r>
          </a:p>
          <a:p>
            <a:r>
              <a:rPr lang="en-US" dirty="0"/>
              <a:t>Since 1977 under the AML program: </a:t>
            </a:r>
          </a:p>
          <a:p>
            <a:pPr lvl="1"/>
            <a:r>
              <a:rPr lang="en-US" sz="2800" dirty="0"/>
              <a:t>25,155 acres reclaimed as habitat and range land. </a:t>
            </a:r>
          </a:p>
          <a:p>
            <a:pPr lvl="1"/>
            <a:r>
              <a:rPr lang="en-US" sz="2800" dirty="0"/>
              <a:t>2,473 mine openings closed.</a:t>
            </a:r>
          </a:p>
          <a:p>
            <a:pPr lvl="1"/>
            <a:r>
              <a:rPr lang="en-US" sz="2800" dirty="0"/>
              <a:t>127 miles of impaired streams restored.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2206" y="6488668"/>
            <a:ext cx="22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Wyoming DEQ</a:t>
            </a:r>
          </a:p>
        </p:txBody>
      </p:sp>
    </p:spTree>
    <p:extLst>
      <p:ext uri="{BB962C8B-B14F-4D97-AF65-F5344CB8AC3E}">
        <p14:creationId xmlns:p14="http://schemas.microsoft.com/office/powerpoint/2010/main" val="573691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84800" y="4717415"/>
            <a:ext cx="6416040" cy="1325563"/>
          </a:xfrm>
          <a:prstGeom prst="rect">
            <a:avLst/>
          </a:prstGeom>
          <a:noFill/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Coal in Campbell County and Wyoming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8892540" y="6537960"/>
            <a:ext cx="3234690" cy="3200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34698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Wyoming’s State of the Environment 2018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Active Coal mines: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184,488</a:t>
            </a:r>
            <a:r>
              <a:rPr lang="en-US" sz="2800" dirty="0"/>
              <a:t> total acres disturbed</a:t>
            </a:r>
          </a:p>
          <a:p>
            <a:pPr lvl="1"/>
            <a:r>
              <a:rPr lang="en-US" sz="2800" dirty="0"/>
              <a:t>37,835 acres of long-term support facilities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106,964</a:t>
            </a:r>
            <a:r>
              <a:rPr lang="en-US" sz="2800" dirty="0"/>
              <a:t> acres in reclamation phases</a:t>
            </a:r>
          </a:p>
          <a:p>
            <a:pPr lvl="1"/>
            <a:r>
              <a:rPr lang="en-US" sz="2800" dirty="0"/>
              <a:t>39,689 acres actively being mined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2206" y="6488668"/>
            <a:ext cx="22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Wyoming DEQ</a:t>
            </a:r>
          </a:p>
        </p:txBody>
      </p:sp>
    </p:spTree>
    <p:extLst>
      <p:ext uri="{BB962C8B-B14F-4D97-AF65-F5344CB8AC3E}">
        <p14:creationId xmlns:p14="http://schemas.microsoft.com/office/powerpoint/2010/main" val="926979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480" y="4101584"/>
            <a:ext cx="112538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chemeClr val="accent6">
                    <a:lumMod val="50000"/>
                  </a:schemeClr>
                </a:solidFill>
              </a:rPr>
              <a:t>Possible Strategies </a:t>
            </a:r>
          </a:p>
          <a:p>
            <a:pPr algn="ctr"/>
            <a:r>
              <a:rPr lang="en-US" sz="5000" b="1" dirty="0">
                <a:solidFill>
                  <a:schemeClr val="accent6">
                    <a:lumMod val="50000"/>
                  </a:schemeClr>
                </a:solidFill>
              </a:rPr>
              <a:t>to Maintain Wyoming’s Role</a:t>
            </a:r>
          </a:p>
        </p:txBody>
      </p:sp>
    </p:spTree>
    <p:extLst>
      <p:ext uri="{BB962C8B-B14F-4D97-AF65-F5344CB8AC3E}">
        <p14:creationId xmlns:p14="http://schemas.microsoft.com/office/powerpoint/2010/main" val="32007513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7B00C-C6D2-467D-AD85-FD0CC0362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 Forward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64827-536F-4E7D-9D55-ECD848CAF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05175"/>
          </a:xfrm>
        </p:spPr>
        <p:txBody>
          <a:bodyPr>
            <a:normAutofit/>
          </a:bodyPr>
          <a:lstStyle/>
          <a:p>
            <a:r>
              <a:rPr lang="en-US" dirty="0"/>
              <a:t>“It doesn’t matter whether or not you believe in man-induced global warming, the world does.”</a:t>
            </a:r>
          </a:p>
          <a:p>
            <a:r>
              <a:rPr lang="en-US" dirty="0"/>
              <a:t>“Crude coal” can be used for other products the same way “crude oil” is used to derive other products such as plastics.</a:t>
            </a:r>
          </a:p>
          <a:p>
            <a:r>
              <a:rPr lang="en-US" dirty="0"/>
              <a:t>Wyoming, as the first in so many issues, needs to be part of the solution.  “If you are not at the table, you are on the menu.”</a:t>
            </a:r>
          </a:p>
        </p:txBody>
      </p:sp>
    </p:spTree>
    <p:extLst>
      <p:ext uri="{BB962C8B-B14F-4D97-AF65-F5344CB8AC3E}">
        <p14:creationId xmlns:p14="http://schemas.microsoft.com/office/powerpoint/2010/main" val="28610412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825A-C01A-4B46-BC08-E95CA5F58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061"/>
            <a:ext cx="10515600" cy="119734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Current Entities in Wyoming Working on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89855-F1B3-4F1B-97B1-F2200C5E2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332"/>
            <a:ext cx="10515600" cy="408447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University of Wyoming School of Energy Resources</a:t>
            </a:r>
          </a:p>
          <a:p>
            <a:r>
              <a:rPr lang="en-US" sz="2400" dirty="0"/>
              <a:t>Wyoming Infrastructure Authority</a:t>
            </a:r>
          </a:p>
          <a:p>
            <a:r>
              <a:rPr lang="en-US" sz="2400" dirty="0"/>
              <a:t>Western Research Institute</a:t>
            </a:r>
          </a:p>
          <a:p>
            <a:r>
              <a:rPr lang="en-US" sz="2400" dirty="0"/>
              <a:t>Wyoming Business Council</a:t>
            </a:r>
          </a:p>
          <a:p>
            <a:r>
              <a:rPr lang="en-US" sz="2400" dirty="0"/>
              <a:t>ENDOW</a:t>
            </a:r>
          </a:p>
          <a:p>
            <a:r>
              <a:rPr lang="en-US" sz="2400" dirty="0"/>
              <a:t>Campbell County Commissioners</a:t>
            </a:r>
          </a:p>
          <a:p>
            <a:r>
              <a:rPr lang="en-US" sz="2400" dirty="0"/>
              <a:t>City of Gillette</a:t>
            </a:r>
          </a:p>
          <a:p>
            <a:r>
              <a:rPr lang="en-US" sz="2400" dirty="0"/>
              <a:t>Energy Capital Economic Development</a:t>
            </a:r>
          </a:p>
          <a:p>
            <a:r>
              <a:rPr lang="en-US" sz="2400" dirty="0"/>
              <a:t>Wyoming Mining Association</a:t>
            </a:r>
          </a:p>
          <a:p>
            <a:r>
              <a:rPr lang="en-US" sz="2400" dirty="0"/>
              <a:t>Many others</a:t>
            </a:r>
          </a:p>
        </p:txBody>
      </p:sp>
    </p:spTree>
    <p:extLst>
      <p:ext uri="{BB962C8B-B14F-4D97-AF65-F5344CB8AC3E}">
        <p14:creationId xmlns:p14="http://schemas.microsoft.com/office/powerpoint/2010/main" val="15756826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Local or Regional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328352"/>
          </a:xfrm>
        </p:spPr>
        <p:txBody>
          <a:bodyPr/>
          <a:lstStyle/>
          <a:p>
            <a:r>
              <a:rPr lang="en-US" dirty="0"/>
              <a:t>Building off </a:t>
            </a:r>
            <a:r>
              <a:rPr lang="en-US" dirty="0" err="1"/>
              <a:t>CarbonSAFE</a:t>
            </a:r>
            <a:r>
              <a:rPr lang="en-US" dirty="0"/>
              <a:t> and other initiatives, develop – and thereafter export – business, finance &amp; regulatory models for Carbon Capture and Storage (CCS) / Carbon Capture, Utilization, and Storage (CCUS) and other low-carbon projects and technologies.</a:t>
            </a:r>
          </a:p>
          <a:p>
            <a:r>
              <a:rPr lang="en-US" dirty="0"/>
              <a:t>Continue to evaluate the use of CCS/CCUS in northeastern WY and elsewhere in the state.</a:t>
            </a:r>
          </a:p>
          <a:p>
            <a:r>
              <a:rPr lang="en-US" dirty="0"/>
              <a:t>Continue to bring world innovators and researchers to this area.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9034" y="6488668"/>
            <a:ext cx="5682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University of Wyoming School of Energy Resources</a:t>
            </a:r>
          </a:p>
        </p:txBody>
      </p:sp>
    </p:spTree>
    <p:extLst>
      <p:ext uri="{BB962C8B-B14F-4D97-AF65-F5344CB8AC3E}">
        <p14:creationId xmlns:p14="http://schemas.microsoft.com/office/powerpoint/2010/main" val="2462182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National and International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4299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Engage in the low-carbon energy &amp; related energy bills to ensure Wyoming’s interests are protected.</a:t>
            </a:r>
          </a:p>
          <a:p>
            <a:r>
              <a:rPr lang="en-US" dirty="0"/>
              <a:t>The Paris Agreement’s “Rulebook” is set to be completed at Conference of the Parties (COP25) in Chile in December 2019.</a:t>
            </a:r>
          </a:p>
          <a:p>
            <a:r>
              <a:rPr lang="en-US" dirty="0"/>
              <a:t>A key remaining unknown is the fate of the Article 6 Market Mechanisms; Article 6 has the potential to help CCS / CCUS.</a:t>
            </a:r>
          </a:p>
          <a:p>
            <a:pPr lvl="1"/>
            <a:r>
              <a:rPr lang="en-US" dirty="0"/>
              <a:t>Article 6 of the Paris Agreement form the legal framework to allow use of market-based climate change mitigation mechanisms.</a:t>
            </a:r>
          </a:p>
          <a:p>
            <a:r>
              <a:rPr lang="en-US" b="1" dirty="0"/>
              <a:t>Wyoming needs to be at the table.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6509034" y="6488668"/>
            <a:ext cx="5682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University of Wyoming School of Energy Resources</a:t>
            </a:r>
          </a:p>
        </p:txBody>
      </p:sp>
    </p:spTree>
    <p:extLst>
      <p:ext uri="{BB962C8B-B14F-4D97-AF65-F5344CB8AC3E}">
        <p14:creationId xmlns:p14="http://schemas.microsoft.com/office/powerpoint/2010/main" val="32728642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3F187-67FF-4788-97E2-13136969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Coal in a New Carbon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0D63E-F47D-440A-828B-3BB46F70F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72535"/>
          </a:xfrm>
        </p:spPr>
        <p:txBody>
          <a:bodyPr/>
          <a:lstStyle/>
          <a:p>
            <a:r>
              <a:rPr lang="en-US" dirty="0"/>
              <a:t>Key questions</a:t>
            </a:r>
          </a:p>
          <a:p>
            <a:pPr lvl="1"/>
            <a:r>
              <a:rPr lang="en-US" dirty="0"/>
              <a:t>What significant market-scale opportunities exist for new markets for coal?</a:t>
            </a:r>
          </a:p>
          <a:p>
            <a:pPr lvl="1"/>
            <a:r>
              <a:rPr lang="en-US" dirty="0"/>
              <a:t>What are the economic, energy security, trade and other issues the U.S. faces now that can be addressed with new markets for coal?</a:t>
            </a:r>
          </a:p>
          <a:p>
            <a:r>
              <a:rPr lang="en-US" dirty="0"/>
              <a:t>Recommendations</a:t>
            </a:r>
          </a:p>
          <a:p>
            <a:pPr lvl="1"/>
            <a:r>
              <a:rPr lang="en-US" dirty="0"/>
              <a:t>Establish a focused R&amp;D program on coal-to-products</a:t>
            </a:r>
          </a:p>
          <a:p>
            <a:pPr lvl="1"/>
            <a:r>
              <a:rPr lang="en-US" dirty="0"/>
              <a:t>Accelerate research-to-commercial deployment in coal-to-products markets</a:t>
            </a:r>
          </a:p>
          <a:p>
            <a:pPr lvl="1"/>
            <a:r>
              <a:rPr lang="en-US" dirty="0"/>
              <a:t>Incentivize private sector investment in coal-to-products production and manufacturing sectors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A2C84-725F-45D9-A96A-CE847B43C854}"/>
              </a:ext>
            </a:extLst>
          </p:cNvPr>
          <p:cNvSpPr txBox="1"/>
          <p:nvPr/>
        </p:nvSpPr>
        <p:spPr>
          <a:xfrm>
            <a:off x="3931920" y="6492875"/>
            <a:ext cx="741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National Coal Council, </a:t>
            </a:r>
            <a:r>
              <a:rPr lang="en-US" dirty="0">
                <a:hlinkClick r:id="rId2"/>
              </a:rPr>
              <a:t>https://www.nationalcoalcouncil.org</a:t>
            </a:r>
            <a:r>
              <a:rPr lang="en-US" dirty="0"/>
              <a:t> (August 31, 2018)</a:t>
            </a:r>
          </a:p>
        </p:txBody>
      </p:sp>
    </p:spTree>
    <p:extLst>
      <p:ext uri="{BB962C8B-B14F-4D97-AF65-F5344CB8AC3E}">
        <p14:creationId xmlns:p14="http://schemas.microsoft.com/office/powerpoint/2010/main" val="207191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675" y="4182341"/>
            <a:ext cx="3917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accent6">
                    <a:lumMod val="50000"/>
                  </a:schemeClr>
                </a:solidFill>
              </a:rPr>
              <a:t>Questions ?</a:t>
            </a:r>
            <a:endParaRPr lang="en-US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440F2EC8-ACFA-42C7-9116-098AFF3BBA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645" y="2333780"/>
            <a:ext cx="2545355" cy="28642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876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1AB6-8A28-7C45-A0DB-134D3A275F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36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Campbell County - Energy Capital of the 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3EC12-A46E-3E4C-AC3D-E9D6B96D0F6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3360" y="1690688"/>
            <a:ext cx="11435760" cy="45881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Producer of approximately </a:t>
            </a:r>
            <a:r>
              <a:rPr lang="en-US" b="1" dirty="0"/>
              <a:t>10% </a:t>
            </a:r>
            <a:r>
              <a:rPr lang="en-US" dirty="0"/>
              <a:t>of Total U.S. Energy (BTUs)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Powder River Basin coal accounts for </a:t>
            </a:r>
          </a:p>
          <a:p>
            <a:pPr marL="0" indent="0">
              <a:buNone/>
            </a:pPr>
            <a:r>
              <a:rPr lang="en-US" dirty="0"/>
              <a:t>   40% of the total coal-fired power </a:t>
            </a:r>
          </a:p>
          <a:p>
            <a:pPr marL="0" indent="0">
              <a:buNone/>
            </a:pPr>
            <a:r>
              <a:rPr lang="en-US" dirty="0"/>
              <a:t>   generation provided to the U.S.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#2 Oil producing county in </a:t>
            </a:r>
            <a:br>
              <a:rPr lang="en-US" dirty="0"/>
            </a:br>
            <a:r>
              <a:rPr lang="en-US" dirty="0"/>
              <a:t>Wyoming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Uranium and wind 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2E8A9F-24FC-4940-A8C3-CDE7F2D0E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619" y="2220504"/>
            <a:ext cx="5221484" cy="38215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076386" y="6488668"/>
            <a:ext cx="4115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Credit: Mark A. Christensen, MC Aegis LLC</a:t>
            </a:r>
          </a:p>
        </p:txBody>
      </p:sp>
    </p:spTree>
    <p:extLst>
      <p:ext uri="{BB962C8B-B14F-4D97-AF65-F5344CB8AC3E}">
        <p14:creationId xmlns:p14="http://schemas.microsoft.com/office/powerpoint/2010/main" val="118576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B1D08-434A-A24E-B812-3FB51988DE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4340" y="597076"/>
            <a:ext cx="10515600" cy="4249737"/>
          </a:xfrm>
        </p:spPr>
        <p:txBody>
          <a:bodyPr anchor="t" anchorCtr="0"/>
          <a:lstStyle/>
          <a:p>
            <a:r>
              <a:rPr lang="en-US" dirty="0">
                <a:latin typeface="+mn-lt"/>
              </a:rPr>
              <a:t>Campbell County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Assessed Valuation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2018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E7EB31A-C033-EA45-AC7E-3595F0789E3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50476" y="520399"/>
          <a:ext cx="7451124" cy="6564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76386" y="6488668"/>
            <a:ext cx="4115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Credit: Mark A. Christensen, MC Aegis LLC</a:t>
            </a:r>
          </a:p>
        </p:txBody>
      </p:sp>
    </p:spTree>
    <p:extLst>
      <p:ext uri="{BB962C8B-B14F-4D97-AF65-F5344CB8AC3E}">
        <p14:creationId xmlns:p14="http://schemas.microsoft.com/office/powerpoint/2010/main" val="359868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F2811E-7623-47D4-B680-D6ED7DCE0EA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97060" y="-1304192"/>
            <a:ext cx="6296145" cy="9289574"/>
          </a:xfrm>
        </p:spPr>
      </p:pic>
      <p:sp>
        <p:nvSpPr>
          <p:cNvPr id="3" name="TextBox 2"/>
          <p:cNvSpPr txBox="1"/>
          <p:nvPr/>
        </p:nvSpPr>
        <p:spPr>
          <a:xfrm>
            <a:off x="8076386" y="6488668"/>
            <a:ext cx="4115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Credit: Mark A. Christensen, MC Aegis LLC</a:t>
            </a:r>
          </a:p>
        </p:txBody>
      </p:sp>
    </p:spTree>
    <p:extLst>
      <p:ext uri="{BB962C8B-B14F-4D97-AF65-F5344CB8AC3E}">
        <p14:creationId xmlns:p14="http://schemas.microsoft.com/office/powerpoint/2010/main" val="336064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87F476-AA02-4BBB-AA2E-51FA00D733AE}"/>
              </a:ext>
            </a:extLst>
          </p:cNvPr>
          <p:cNvSpPr/>
          <p:nvPr/>
        </p:nvSpPr>
        <p:spPr>
          <a:xfrm>
            <a:off x="1280162" y="209961"/>
            <a:ext cx="9668993" cy="61668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09E9729-DAB5-46D2-A0EC-A7E247EF32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67966" y="-1412922"/>
            <a:ext cx="6093385" cy="9486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6386" y="6488668"/>
            <a:ext cx="4115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Credit: Mark A. Christensen, MC Aegis LLC</a:t>
            </a:r>
          </a:p>
        </p:txBody>
      </p:sp>
    </p:spTree>
    <p:extLst>
      <p:ext uri="{BB962C8B-B14F-4D97-AF65-F5344CB8AC3E}">
        <p14:creationId xmlns:p14="http://schemas.microsoft.com/office/powerpoint/2010/main" val="1334045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Old Generation Coal-Fired Power Plant-According to the EIA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87818"/>
            <a:ext cx="10515600" cy="4351338"/>
          </a:xfrm>
        </p:spPr>
        <p:txBody>
          <a:bodyPr/>
          <a:lstStyle/>
          <a:p>
            <a:r>
              <a:rPr lang="en-US" dirty="0"/>
              <a:t>Most coal-fired power plants in the U.S. were built before 1990.</a:t>
            </a:r>
          </a:p>
          <a:p>
            <a:r>
              <a:rPr lang="en-US" dirty="0"/>
              <a:t>Most of the generators projected to retire are older, inefficient units primarily concentrated in the Mid-Atlantic, Ohio River Valley, and Southeastern U.S.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13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1875</Words>
  <Application>Microsoft Office PowerPoint</Application>
  <PresentationFormat>Widescreen</PresentationFormat>
  <Paragraphs>216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Wingdings</vt:lpstr>
      <vt:lpstr>Office Theme</vt:lpstr>
      <vt:lpstr> NEW GENERATION COAL-FIRED POWER PLANTS:  INNOVATION AT THE DRY FORK STATION, GILLETTE, WYOMING</vt:lpstr>
      <vt:lpstr>Current Coal Electrical Generation </vt:lpstr>
      <vt:lpstr>PowerPoint Presentation</vt:lpstr>
      <vt:lpstr>PowerPoint Presentation</vt:lpstr>
      <vt:lpstr>Campbell County - Energy Capital of the Nation</vt:lpstr>
      <vt:lpstr>Campbell County Assessed Valuation 2018</vt:lpstr>
      <vt:lpstr>PowerPoint Presentation</vt:lpstr>
      <vt:lpstr>PowerPoint Presentation</vt:lpstr>
      <vt:lpstr>Old Generation Coal-Fired Power Plant-According to the EIA </vt:lpstr>
      <vt:lpstr>Old Generation Coal-Fired Power Plant Concerns </vt:lpstr>
      <vt:lpstr>Emissions</vt:lpstr>
      <vt:lpstr>PowerPoint Presentation</vt:lpstr>
      <vt:lpstr>Water Conservation and Reuse </vt:lpstr>
      <vt:lpstr>Ash Generation and Storage </vt:lpstr>
      <vt:lpstr>Challenges - Coal Ash Regulations</vt:lpstr>
      <vt:lpstr>New Generation Coal-Fired Power Plants </vt:lpstr>
      <vt:lpstr>New Generation Coal-Fired Power Plants</vt:lpstr>
      <vt:lpstr>Emissions</vt:lpstr>
      <vt:lpstr>Water Conservation and Reuse</vt:lpstr>
      <vt:lpstr>Ash Generation and Storage</vt:lpstr>
      <vt:lpstr>Ash Generation and Storage</vt:lpstr>
      <vt:lpstr>PowerPoint Presentation</vt:lpstr>
      <vt:lpstr>PowerPoint Presentation</vt:lpstr>
      <vt:lpstr>Potential Coal-fired Plant Shutdowns</vt:lpstr>
      <vt:lpstr>EIA Forecasts Coal at 17% of Electricity Generation by 2050, Down from 30% Today</vt:lpstr>
      <vt:lpstr>Innovation to Address Concerns</vt:lpstr>
      <vt:lpstr>Background</vt:lpstr>
      <vt:lpstr>Carbon XPrize Competition</vt:lpstr>
      <vt:lpstr>PowerPoint Presentation</vt:lpstr>
      <vt:lpstr>CarbonSAFE</vt:lpstr>
      <vt:lpstr>CarbonSAFE Phase 2</vt:lpstr>
      <vt:lpstr>CarbonSAFE Phase 2 (cont.)</vt:lpstr>
      <vt:lpstr>Research Well</vt:lpstr>
      <vt:lpstr>CarbonSAFE Location Advantages</vt:lpstr>
      <vt:lpstr>CarbonSAFE - Why Wyoming</vt:lpstr>
      <vt:lpstr>Additional Related Opportunities</vt:lpstr>
      <vt:lpstr>Continued Energy Development is Important to Wyoming</vt:lpstr>
      <vt:lpstr>Energy Development and a Clean Environment are not mutually exclusive</vt:lpstr>
      <vt:lpstr>Wyoming’s State of the Environment 2018</vt:lpstr>
      <vt:lpstr>Wyoming’s State of the Environment 2018 (cont.)</vt:lpstr>
      <vt:lpstr>PowerPoint Presentation</vt:lpstr>
      <vt:lpstr>Be Forward Thinking</vt:lpstr>
      <vt:lpstr>Current Entities in Wyoming Working on Solutions</vt:lpstr>
      <vt:lpstr>Local or Regional Policies</vt:lpstr>
      <vt:lpstr>National and International Policies</vt:lpstr>
      <vt:lpstr>Coal in a New Carbon Age</vt:lpstr>
      <vt:lpstr>PowerPoint Presentation</vt:lpstr>
    </vt:vector>
  </TitlesOfParts>
  <Company>BKS Environmental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GENERATION COAL-FIRED POWER PLANTS:  INNOVATION AT THE DRY FORK STATION, GILLETTE, WYOMING1</dc:title>
  <dc:creator>Brian Stockowitz</dc:creator>
  <cp:lastModifiedBy>Kevin Wolter</cp:lastModifiedBy>
  <cp:revision>151</cp:revision>
  <cp:lastPrinted>2019-05-28T17:36:42Z</cp:lastPrinted>
  <dcterms:created xsi:type="dcterms:W3CDTF">2019-03-11T15:30:49Z</dcterms:created>
  <dcterms:modified xsi:type="dcterms:W3CDTF">2019-06-17T18:04:46Z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Count">
    <vt:lpwstr>31</vt:lpwstr>
  </property>
</Properties>
</file>