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7" r:id="rId2"/>
  </p:sldMasterIdLst>
  <p:notesMasterIdLst>
    <p:notesMasterId r:id="rId21"/>
  </p:notesMasterIdLst>
  <p:handoutMasterIdLst>
    <p:handoutMasterId r:id="rId22"/>
  </p:handoutMasterIdLst>
  <p:sldIdLst>
    <p:sldId id="257" r:id="rId3"/>
    <p:sldId id="258" r:id="rId4"/>
    <p:sldId id="333" r:id="rId5"/>
    <p:sldId id="334" r:id="rId6"/>
    <p:sldId id="332" r:id="rId7"/>
    <p:sldId id="266" r:id="rId8"/>
    <p:sldId id="259" r:id="rId9"/>
    <p:sldId id="260" r:id="rId10"/>
    <p:sldId id="262" r:id="rId11"/>
    <p:sldId id="271" r:id="rId12"/>
    <p:sldId id="277" r:id="rId13"/>
    <p:sldId id="329" r:id="rId14"/>
    <p:sldId id="323" r:id="rId15"/>
    <p:sldId id="335" r:id="rId16"/>
    <p:sldId id="327" r:id="rId17"/>
    <p:sldId id="305" r:id="rId18"/>
    <p:sldId id="289" r:id="rId19"/>
    <p:sldId id="292" r:id="rId2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  <p15:guide id="5" orient="horz" pos="4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27A409"/>
    <a:srgbClr val="FF6600"/>
    <a:srgbClr val="36685A"/>
    <a:srgbClr val="66CCFF"/>
    <a:srgbClr val="00FFFF"/>
    <a:srgbClr val="FFFF99"/>
    <a:srgbClr val="CC9900"/>
    <a:srgbClr val="00ADEA"/>
    <a:srgbClr val="9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6" autoAdjust="0"/>
    <p:restoredTop sz="96837" autoAdjust="0"/>
  </p:normalViewPr>
  <p:slideViewPr>
    <p:cSldViewPr snapToGrid="0">
      <p:cViewPr varScale="1">
        <p:scale>
          <a:sx n="111" d="100"/>
          <a:sy n="111" d="100"/>
        </p:scale>
        <p:origin x="666" y="78"/>
      </p:cViewPr>
      <p:guideLst>
        <p:guide orient="horz" pos="2160"/>
        <p:guide pos="3840"/>
        <p:guide pos="7296"/>
        <p:guide orient="horz" pos="4128"/>
        <p:guide orient="horz" pos="4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ew_Stats_010419\012919\Stats_WO_BBS_Rep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ew_Stats_010419\012919\Stats_WO_BBS_Rep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ew_Stats_010419\012919\Stats_WO_BBS_Rep4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 Cut</c:v>
          </c:tx>
          <c:spPr>
            <a:solidFill>
              <a:schemeClr val="bg2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('Double Cut'!$C$5,'Double Cut'!$C$7,'Double Cut'!$C$9,'Double Cut'!$C$11,'Double Cut'!$C$13)</c:f>
              <c:strCache>
                <c:ptCount val="5"/>
                <c:pt idx="0">
                  <c:v>Big Bluestem</c:v>
                </c:pt>
                <c:pt idx="1">
                  <c:v>Little Bluestem</c:v>
                </c:pt>
                <c:pt idx="2">
                  <c:v>Indiangrass</c:v>
                </c:pt>
                <c:pt idx="3">
                  <c:v>Upland Switchgrass</c:v>
                </c:pt>
                <c:pt idx="4">
                  <c:v>Bermudagrass</c:v>
                </c:pt>
              </c:strCache>
            </c:strRef>
          </c:cat>
          <c:val>
            <c:numRef>
              <c:f>('Double Cut'!$D$5,'Double Cut'!$D$7,'Double Cut'!$D$9,'Double Cut'!$D$11,'Double Cut'!$D$13)</c:f>
              <c:numCache>
                <c:formatCode>General</c:formatCode>
                <c:ptCount val="5"/>
                <c:pt idx="0">
                  <c:v>4276.7</c:v>
                </c:pt>
                <c:pt idx="1">
                  <c:v>5048.3999999999996</c:v>
                </c:pt>
                <c:pt idx="2">
                  <c:v>3727.8</c:v>
                </c:pt>
                <c:pt idx="3">
                  <c:v>4866.6000000000004</c:v>
                </c:pt>
                <c:pt idx="4">
                  <c:v>2482.1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7F-40DE-9B58-31544E45266D}"/>
            </c:ext>
          </c:extLst>
        </c:ser>
        <c:ser>
          <c:idx val="1"/>
          <c:order val="1"/>
          <c:tx>
            <c:v>1 Cut + 2 Cut</c:v>
          </c:tx>
          <c:spPr>
            <a:solidFill>
              <a:schemeClr val="bg2">
                <a:lumMod val="9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('Double Cut'!$D$6,'Double Cut'!$D$8,'Double Cut'!$D$10,'Double Cut'!$D$12,'Double Cut'!$D$14)</c:f>
              <c:numCache>
                <c:formatCode>General</c:formatCode>
                <c:ptCount val="5"/>
                <c:pt idx="0">
                  <c:v>3529.8</c:v>
                </c:pt>
                <c:pt idx="1">
                  <c:v>6533.3</c:v>
                </c:pt>
                <c:pt idx="2">
                  <c:v>4694.3999999999996</c:v>
                </c:pt>
                <c:pt idx="3">
                  <c:v>1817.3</c:v>
                </c:pt>
                <c:pt idx="4">
                  <c:v>2495.9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7F-40DE-9B58-31544E452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-27"/>
        <c:axId val="1864689135"/>
        <c:axId val="1864697455"/>
      </c:barChart>
      <c:catAx>
        <c:axId val="18646891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dirty="0">
                    <a:latin typeface="Garamond" panose="02020404030301010803" pitchFamily="18" charset="0"/>
                  </a:rPr>
                  <a:t>Species * Harvest</a:t>
                </a:r>
                <a:r>
                  <a:rPr lang="en-US" sz="1400" baseline="0" dirty="0">
                    <a:latin typeface="Garamond" panose="02020404030301010803" pitchFamily="18" charset="0"/>
                  </a:rPr>
                  <a:t> Treatment</a:t>
                </a:r>
                <a:endParaRPr lang="en-US" sz="1400" dirty="0">
                  <a:latin typeface="Garamond" panose="02020404030301010803" pitchFamily="18" charset="0"/>
                </a:endParaRPr>
              </a:p>
            </c:rich>
          </c:tx>
          <c:layout>
            <c:manualLayout>
              <c:xMode val="edge"/>
              <c:yMode val="edge"/>
              <c:x val="0.43649122807017543"/>
              <c:y val="0.860772037641636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Garamond" panose="02020404030301010803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64697455"/>
        <c:crosses val="autoZero"/>
        <c:auto val="1"/>
        <c:lblAlgn val="ctr"/>
        <c:lblOffset val="100"/>
        <c:noMultiLvlLbl val="0"/>
      </c:catAx>
      <c:valAx>
        <c:axId val="1864697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0" i="0" baseline="0">
                    <a:effectLst/>
                    <a:latin typeface="Garamond" panose="02020404030301010803" pitchFamily="18" charset="0"/>
                  </a:rPr>
                  <a:t>Yield (kg ha</a:t>
                </a:r>
                <a:r>
                  <a:rPr lang="en-US" sz="1400" b="0" i="0" baseline="30000">
                    <a:effectLst/>
                    <a:latin typeface="Garamond" panose="02020404030301010803" pitchFamily="18" charset="0"/>
                  </a:rPr>
                  <a:t>-1</a:t>
                </a:r>
                <a:r>
                  <a:rPr lang="en-US" sz="1400" b="0" i="0" baseline="0">
                    <a:effectLst/>
                    <a:latin typeface="Garamond" panose="02020404030301010803" pitchFamily="18" charset="0"/>
                  </a:rPr>
                  <a:t>)</a:t>
                </a:r>
                <a:endParaRPr lang="en-US" sz="1400">
                  <a:effectLst/>
                  <a:latin typeface="Garamond" panose="02020404030301010803" pitchFamily="18" charset="0"/>
                </a:endParaRPr>
              </a:p>
            </c:rich>
          </c:tx>
          <c:layout>
            <c:manualLayout>
              <c:xMode val="edge"/>
              <c:yMode val="edge"/>
              <c:x val="2.1052631578947368E-2"/>
              <c:y val="0.280470407483139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Garamond" panose="02020404030301010803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64689135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40309379748584057"/>
          <c:y val="0.92115811695696537"/>
          <c:w val="0.32480637288759956"/>
          <c:h val="5.5616451195161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 Cut</c:v>
          </c:tx>
          <c:spPr>
            <a:solidFill>
              <a:schemeClr val="bg2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('Double Cut'!$C$30,'Double Cut'!$C$32,'Double Cut'!$C$34,'Double Cut'!$C$36,'Double Cut'!$C$38)</c:f>
              <c:strCache>
                <c:ptCount val="5"/>
                <c:pt idx="0">
                  <c:v>Big Bluestem</c:v>
                </c:pt>
                <c:pt idx="1">
                  <c:v>Little Bluestem</c:v>
                </c:pt>
                <c:pt idx="2">
                  <c:v>Indiangrass</c:v>
                </c:pt>
                <c:pt idx="3">
                  <c:v>Upland Switchgrass</c:v>
                </c:pt>
                <c:pt idx="4">
                  <c:v>Bermudagrass</c:v>
                </c:pt>
              </c:strCache>
            </c:strRef>
          </c:cat>
          <c:val>
            <c:numRef>
              <c:f>('Double Cut'!$D$30,'Double Cut'!$D$32,'Double Cut'!$D$34,'Double Cut'!$D$36,'Double Cut'!$D$38)</c:f>
              <c:numCache>
                <c:formatCode>General</c:formatCode>
                <c:ptCount val="5"/>
                <c:pt idx="0">
                  <c:v>2395.6999999999998</c:v>
                </c:pt>
                <c:pt idx="1">
                  <c:v>2401.8000000000002</c:v>
                </c:pt>
                <c:pt idx="2">
                  <c:v>1752.1</c:v>
                </c:pt>
                <c:pt idx="3">
                  <c:v>3258.6</c:v>
                </c:pt>
                <c:pt idx="4">
                  <c:v>1478.6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0-475C-9802-8795DCBC6096}"/>
            </c:ext>
          </c:extLst>
        </c:ser>
        <c:ser>
          <c:idx val="1"/>
          <c:order val="1"/>
          <c:tx>
            <c:v>1 Cut + 2 Cut</c:v>
          </c:tx>
          <c:spPr>
            <a:solidFill>
              <a:schemeClr val="bg2">
                <a:lumMod val="9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('Double Cut'!$D$31,'Double Cut'!$D$33,'Double Cut'!$D$35,'Double Cut'!$D$37,'Double Cut'!$D$39)</c:f>
              <c:numCache>
                <c:formatCode>General</c:formatCode>
                <c:ptCount val="5"/>
                <c:pt idx="0">
                  <c:v>1702</c:v>
                </c:pt>
                <c:pt idx="1">
                  <c:v>1435.1</c:v>
                </c:pt>
                <c:pt idx="2">
                  <c:v>1405.9</c:v>
                </c:pt>
                <c:pt idx="3">
                  <c:v>1009.3</c:v>
                </c:pt>
                <c:pt idx="4">
                  <c:v>1082.9000000000001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90-475C-9802-8795DCBC6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27"/>
        <c:axId val="1949112399"/>
        <c:axId val="1949103247"/>
      </c:barChart>
      <c:catAx>
        <c:axId val="19491123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dirty="0">
                    <a:latin typeface="Garamond" panose="02020404030301010803" pitchFamily="18" charset="0"/>
                  </a:rPr>
                  <a:t>Species</a:t>
                </a:r>
                <a:r>
                  <a:rPr lang="en-US" sz="1400" baseline="0" dirty="0">
                    <a:latin typeface="Garamond" panose="02020404030301010803" pitchFamily="18" charset="0"/>
                  </a:rPr>
                  <a:t> * Harvest Treatment </a:t>
                </a:r>
                <a:endParaRPr lang="en-US" sz="1400" dirty="0">
                  <a:latin typeface="Garamond" panose="02020404030301010803" pitchFamily="18" charset="0"/>
                </a:endParaRPr>
              </a:p>
            </c:rich>
          </c:tx>
          <c:layout>
            <c:manualLayout>
              <c:xMode val="edge"/>
              <c:yMode val="edge"/>
              <c:x val="0.42152194517351987"/>
              <c:y val="0.860468179766734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Garamond" panose="02020404030301010803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49103247"/>
        <c:crosses val="autoZero"/>
        <c:auto val="1"/>
        <c:lblAlgn val="ctr"/>
        <c:lblOffset val="100"/>
        <c:noMultiLvlLbl val="0"/>
      </c:catAx>
      <c:valAx>
        <c:axId val="1949103247"/>
        <c:scaling>
          <c:orientation val="minMax"/>
          <c:max val="7000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0" i="0" baseline="0">
                    <a:effectLst/>
                    <a:latin typeface="Garamond" panose="02020404030301010803" pitchFamily="18" charset="0"/>
                  </a:rPr>
                  <a:t>Yield (kg ha</a:t>
                </a:r>
                <a:r>
                  <a:rPr lang="en-US" sz="1400" b="0" i="0" baseline="30000">
                    <a:effectLst/>
                    <a:latin typeface="Garamond" panose="02020404030301010803" pitchFamily="18" charset="0"/>
                  </a:rPr>
                  <a:t>-1</a:t>
                </a:r>
                <a:r>
                  <a:rPr lang="en-US" sz="1400" b="0" i="0" baseline="0">
                    <a:effectLst/>
                    <a:latin typeface="Garamond" panose="02020404030301010803" pitchFamily="18" charset="0"/>
                  </a:rPr>
                  <a:t>)</a:t>
                </a:r>
                <a:endParaRPr lang="en-US" sz="1400">
                  <a:effectLst/>
                  <a:latin typeface="Garamond" panose="02020404030301010803" pitchFamily="18" charset="0"/>
                </a:endParaRPr>
              </a:p>
            </c:rich>
          </c:tx>
          <c:layout>
            <c:manualLayout>
              <c:xMode val="edge"/>
              <c:yMode val="edge"/>
              <c:x val="1.8518518518518517E-2"/>
              <c:y val="0.277404530136380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Garamond" panose="02020404030301010803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49112399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38326990376202974"/>
          <c:y val="0.91516704505623137"/>
          <c:w val="0.32142297317002039"/>
          <c:h val="5.5737813832334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With Fertilizer Application</c:v>
          </c:tx>
          <c:spPr>
            <a:solidFill>
              <a:schemeClr val="bg2">
                <a:lumMod val="9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('Single Cut'!$B$40,'Single Cut'!$B$42,'Single Cut'!$B$44,'Single Cut'!$B$46,'Single Cut'!$B$48)</c:f>
              <c:strCache>
                <c:ptCount val="5"/>
                <c:pt idx="0">
                  <c:v>Big Bluestem</c:v>
                </c:pt>
                <c:pt idx="1">
                  <c:v>Little Bluestem</c:v>
                </c:pt>
                <c:pt idx="2">
                  <c:v>Indiangrass</c:v>
                </c:pt>
                <c:pt idx="3">
                  <c:v>Upland Switchgrass</c:v>
                </c:pt>
                <c:pt idx="4">
                  <c:v>Bermudagrass</c:v>
                </c:pt>
              </c:strCache>
            </c:strRef>
          </c:cat>
          <c:val>
            <c:numRef>
              <c:f>('Single Cut'!$D$40,'Single Cut'!$D$42,'Single Cut'!$D$44,'Single Cut'!$D$46,'Single Cut'!$D$48)</c:f>
              <c:numCache>
                <c:formatCode>General</c:formatCode>
                <c:ptCount val="5"/>
                <c:pt idx="0">
                  <c:v>2981.5</c:v>
                </c:pt>
                <c:pt idx="1">
                  <c:v>4575.8</c:v>
                </c:pt>
                <c:pt idx="2">
                  <c:v>2735.6</c:v>
                </c:pt>
                <c:pt idx="3">
                  <c:v>2754.3</c:v>
                </c:pt>
                <c:pt idx="4">
                  <c:v>1340.6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4-45F9-AC6B-E5422803CF66}"/>
            </c:ext>
          </c:extLst>
        </c:ser>
        <c:ser>
          <c:idx val="1"/>
          <c:order val="1"/>
          <c:tx>
            <c:v>Without Fertilizer Application</c:v>
          </c:tx>
          <c:spPr>
            <a:solidFill>
              <a:schemeClr val="bg2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('Single Cut'!$D$41,'Single Cut'!$D$43,'Single Cut'!$D$45,'Single Cut'!$D$47,'Single Cut'!$D$49)</c:f>
              <c:numCache>
                <c:formatCode>General</c:formatCode>
                <c:ptCount val="5"/>
                <c:pt idx="0">
                  <c:v>2088.5</c:v>
                </c:pt>
                <c:pt idx="1">
                  <c:v>3911.5</c:v>
                </c:pt>
                <c:pt idx="2">
                  <c:v>2755.9</c:v>
                </c:pt>
                <c:pt idx="3">
                  <c:v>4143.3999999999996</c:v>
                </c:pt>
                <c:pt idx="4">
                  <c:v>2045.3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E4-45F9-AC6B-E5422803C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1855637455"/>
        <c:axId val="1855637871"/>
      </c:barChart>
      <c:catAx>
        <c:axId val="18556374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dirty="0">
                    <a:latin typeface="Garamond" panose="02020404030301010803" pitchFamily="18" charset="0"/>
                  </a:rPr>
                  <a:t>Species * Fertilizer Treatment</a:t>
                </a:r>
              </a:p>
            </c:rich>
          </c:tx>
          <c:layout>
            <c:manualLayout>
              <c:xMode val="edge"/>
              <c:yMode val="edge"/>
              <c:x val="0.43363775841653496"/>
              <c:y val="0.880412512989866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Garamond" panose="02020404030301010803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55637871"/>
        <c:crosses val="autoZero"/>
        <c:auto val="1"/>
        <c:lblAlgn val="ctr"/>
        <c:lblOffset val="100"/>
        <c:noMultiLvlLbl val="0"/>
      </c:catAx>
      <c:valAx>
        <c:axId val="1855637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0" i="0" baseline="0">
                    <a:effectLst/>
                    <a:latin typeface="Garamond" panose="02020404030301010803" pitchFamily="18" charset="0"/>
                  </a:rPr>
                  <a:t>Yield (kg ha</a:t>
                </a:r>
                <a:r>
                  <a:rPr lang="en-US" sz="1400" b="0" i="0" baseline="30000">
                    <a:effectLst/>
                    <a:latin typeface="Garamond" panose="02020404030301010803" pitchFamily="18" charset="0"/>
                  </a:rPr>
                  <a:t>-1</a:t>
                </a:r>
                <a:r>
                  <a:rPr lang="en-US" sz="1400" b="0" i="0" baseline="0">
                    <a:effectLst/>
                    <a:latin typeface="Garamond" panose="02020404030301010803" pitchFamily="18" charset="0"/>
                  </a:rPr>
                  <a:t>)</a:t>
                </a:r>
                <a:endParaRPr lang="en-US" sz="1400">
                  <a:effectLst/>
                  <a:latin typeface="Garamond" panose="02020404030301010803" pitchFamily="18" charset="0"/>
                </a:endParaRPr>
              </a:p>
            </c:rich>
          </c:tx>
          <c:layout>
            <c:manualLayout>
              <c:xMode val="edge"/>
              <c:yMode val="edge"/>
              <c:x val="1.5633768423768561E-2"/>
              <c:y val="0.29454897949962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Garamond" panose="02020404030301010803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55637455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13816856226305047"/>
          <c:y val="0.93362246275943739"/>
          <c:w val="0.83477398658501023"/>
          <c:h val="5.0546402675918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0.09708</cdr:x>
      <cdr:y>0.24418</cdr:y>
    </cdr:from>
    <cdr:to>
      <cdr:x>0.21479</cdr:x>
      <cdr:y>0.32376</cdr:y>
    </cdr:to>
    <cdr:sp macro="" textlink="">
      <cdr:nvSpPr>
        <cdr:cNvPr id="2" name="Text Box 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5312" y="1143843"/>
          <a:ext cx="988547" cy="3727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lnSpc>
              <a:spcPct val="105000"/>
            </a:lnSpc>
            <a:spcBef>
              <a:spcPts val="0"/>
            </a:spcBef>
            <a:spcAft>
              <a:spcPts val="800"/>
            </a:spcAft>
          </a:pPr>
          <a:r>
            <a:rPr lang="en-US" sz="1800" baseline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BC</a:t>
          </a:r>
          <a:r>
            <a:rPr lang="en-US" sz="1800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*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0.17583</cdr:x>
      <cdr:y>0.34546</cdr:y>
    </cdr:from>
    <cdr:to>
      <cdr:x>0.28566</cdr:x>
      <cdr:y>0.45779</cdr:y>
    </cdr:to>
    <cdr:sp macro="" textlink="">
      <cdr:nvSpPr>
        <cdr:cNvPr id="3" name="Text Box 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76630" y="1618264"/>
          <a:ext cx="922370" cy="5261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0" rIns="91440" bIns="0" anchor="t" anchorCtr="0">
          <a:no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5000"/>
            </a:lnSpc>
            <a:spcBef>
              <a:spcPts val="0"/>
            </a:spcBef>
            <a:spcAft>
              <a:spcPts val="800"/>
            </a:spcAft>
          </a:pPr>
          <a:r>
            <a: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CD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0.27229</cdr:x>
      <cdr:y>0.16515</cdr:y>
    </cdr:from>
    <cdr:to>
      <cdr:x>0.38212</cdr:x>
      <cdr:y>0.27748</cdr:y>
    </cdr:to>
    <cdr:sp macro="" textlink="">
      <cdr:nvSpPr>
        <cdr:cNvPr id="4" name="Text Box 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86743" y="773602"/>
          <a:ext cx="922370" cy="526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5000"/>
            </a:lnSpc>
            <a:spcBef>
              <a:spcPts val="0"/>
            </a:spcBef>
            <a:spcAft>
              <a:spcPts val="800"/>
            </a:spcAft>
          </a:pPr>
          <a:r>
            <a: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AB</a:t>
          </a:r>
          <a:endParaRPr lang="en-US" sz="120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0.35262</cdr:x>
      <cdr:y>0.0172</cdr:y>
    </cdr:from>
    <cdr:to>
      <cdr:x>0.46245</cdr:x>
      <cdr:y>0.12953</cdr:y>
    </cdr:to>
    <cdr:sp macro="" textlink="">
      <cdr:nvSpPr>
        <cdr:cNvPr id="5" name="Text Box 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61351" y="80572"/>
          <a:ext cx="922370" cy="526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5000"/>
            </a:lnSpc>
            <a:spcBef>
              <a:spcPts val="0"/>
            </a:spcBef>
            <a:spcAft>
              <a:spcPts val="800"/>
            </a:spcAft>
          </a:pPr>
          <a:r>
            <a: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0.44509</cdr:x>
      <cdr:y>0.28903</cdr:y>
    </cdr:from>
    <cdr:to>
      <cdr:x>0.55491</cdr:x>
      <cdr:y>0.40136</cdr:y>
    </cdr:to>
    <cdr:sp macro="" textlink="">
      <cdr:nvSpPr>
        <cdr:cNvPr id="6" name="Text Box 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37896" y="1353901"/>
          <a:ext cx="922370" cy="5261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5000"/>
            </a:lnSpc>
            <a:spcBef>
              <a:spcPts val="0"/>
            </a:spcBef>
            <a:spcAft>
              <a:spcPts val="800"/>
            </a:spcAft>
          </a:pPr>
          <a:r>
            <a: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CD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0.72814</cdr:x>
      <cdr:y>0.5</cdr:y>
    </cdr:from>
    <cdr:to>
      <cdr:x>0.78853</cdr:x>
      <cdr:y>0.61233</cdr:y>
    </cdr:to>
    <cdr:sp macro="" textlink="">
      <cdr:nvSpPr>
        <cdr:cNvPr id="7" name="Text Box 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14999" y="2342182"/>
          <a:ext cx="507165" cy="5261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5000"/>
            </a:lnSpc>
            <a:spcBef>
              <a:spcPts val="0"/>
            </a:spcBef>
            <a:spcAft>
              <a:spcPts val="800"/>
            </a:spcAft>
          </a:pPr>
          <a:r>
            <a: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0.10079</cdr:x>
      <cdr:y>0.45474</cdr:y>
    </cdr:from>
    <cdr:to>
      <cdr:x>0.21975</cdr:x>
      <cdr:y>0.53534</cdr:y>
    </cdr:to>
    <cdr:sp macro="" textlink="">
      <cdr:nvSpPr>
        <cdr:cNvPr id="2" name="Text Box 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6568" y="2130816"/>
          <a:ext cx="963810" cy="3776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lnSpc>
              <a:spcPct val="105000"/>
            </a:lnSpc>
            <a:spcBef>
              <a:spcPts val="0"/>
            </a:spcBef>
            <a:spcAft>
              <a:spcPts val="800"/>
            </a:spcAft>
          </a:pPr>
          <a:r>
            <a:rPr lang="en-US" sz="1800" baseline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BC</a:t>
          </a:r>
          <a:r>
            <a:rPr lang="en-US" sz="1800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*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0.18035</cdr:x>
      <cdr:y>0.52609</cdr:y>
    </cdr:from>
    <cdr:to>
      <cdr:x>0.29931</cdr:x>
      <cdr:y>0.62995</cdr:y>
    </cdr:to>
    <cdr:sp macro="" textlink="">
      <cdr:nvSpPr>
        <cdr:cNvPr id="3" name="Text Box 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61228" y="2465134"/>
          <a:ext cx="963809" cy="486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5000"/>
            </a:lnSpc>
            <a:spcBef>
              <a:spcPts val="0"/>
            </a:spcBef>
            <a:spcAft>
              <a:spcPts val="800"/>
            </a:spcAft>
          </a:pPr>
          <a:r>
            <a: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CD</a:t>
          </a:r>
          <a:endParaRPr lang="en-US" sz="120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0.62123</cdr:x>
      <cdr:y>0.36559</cdr:y>
    </cdr:from>
    <cdr:to>
      <cdr:x>0.74019</cdr:x>
      <cdr:y>0.46945</cdr:y>
    </cdr:to>
    <cdr:sp macro="" textlink="">
      <cdr:nvSpPr>
        <cdr:cNvPr id="5" name="Text Box 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33172" y="1713044"/>
          <a:ext cx="963809" cy="486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5000"/>
            </a:lnSpc>
            <a:spcBef>
              <a:spcPts val="0"/>
            </a:spcBef>
            <a:spcAft>
              <a:spcPts val="800"/>
            </a:spcAft>
          </a:pPr>
          <a:r>
            <a: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0.69892</cdr:x>
      <cdr:y>0.60485</cdr:y>
    </cdr:from>
    <cdr:to>
      <cdr:x>0.81789</cdr:x>
      <cdr:y>0.70871</cdr:y>
    </cdr:to>
    <cdr:sp macro="" textlink="">
      <cdr:nvSpPr>
        <cdr:cNvPr id="6" name="Text Box 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62633" y="2834172"/>
          <a:ext cx="963891" cy="486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5000"/>
            </a:lnSpc>
            <a:spcBef>
              <a:spcPts val="0"/>
            </a:spcBef>
            <a:spcAft>
              <a:spcPts val="800"/>
            </a:spcAft>
          </a:pPr>
          <a:r>
            <a: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0.79419</cdr:x>
      <cdr:y>0.55326</cdr:y>
    </cdr:from>
    <cdr:to>
      <cdr:x>0.91316</cdr:x>
      <cdr:y>0.65712</cdr:y>
    </cdr:to>
    <cdr:sp macro="" textlink="">
      <cdr:nvSpPr>
        <cdr:cNvPr id="7" name="Text Box 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34469" y="2592460"/>
          <a:ext cx="963891" cy="486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5000"/>
            </a:lnSpc>
            <a:spcBef>
              <a:spcPts val="0"/>
            </a:spcBef>
            <a:spcAft>
              <a:spcPts val="800"/>
            </a:spcAft>
          </a:pPr>
          <a:r>
            <a: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CD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0.27683</cdr:x>
      <cdr:y>0.45714</cdr:y>
    </cdr:from>
    <cdr:to>
      <cdr:x>0.38691</cdr:x>
      <cdr:y>0.57255</cdr:y>
    </cdr:to>
    <cdr:sp macro="" textlink="">
      <cdr:nvSpPr>
        <cdr:cNvPr id="8" name="Text Box 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2905" y="2142052"/>
          <a:ext cx="891865" cy="5407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5000"/>
            </a:lnSpc>
            <a:spcBef>
              <a:spcPts val="0"/>
            </a:spcBef>
            <a:spcAft>
              <a:spcPts val="800"/>
            </a:spcAft>
          </a:pPr>
          <a:r>
            <a: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AB</a:t>
          </a:r>
          <a:endParaRPr lang="en-US" sz="120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0.35174</cdr:x>
      <cdr:y>0.55507</cdr:y>
    </cdr:from>
    <cdr:to>
      <cdr:x>0.46182</cdr:x>
      <cdr:y>0.67047</cdr:y>
    </cdr:to>
    <cdr:sp macro="" textlink="">
      <cdr:nvSpPr>
        <cdr:cNvPr id="9" name="Text Box 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49823" y="2600927"/>
          <a:ext cx="891865" cy="540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5000"/>
            </a:lnSpc>
            <a:spcBef>
              <a:spcPts val="0"/>
            </a:spcBef>
            <a:spcAft>
              <a:spcPts val="800"/>
            </a:spcAft>
          </a:pPr>
          <a:r>
            <a: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CD</a:t>
          </a:r>
          <a:endParaRPr lang="en-US" sz="120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0.09924</cdr:x>
      <cdr:y>0.26754</cdr:y>
    </cdr:from>
    <cdr:to>
      <cdr:x>0.22029</cdr:x>
      <cdr:y>0.34276</cdr:y>
    </cdr:to>
    <cdr:sp macro="" textlink="">
      <cdr:nvSpPr>
        <cdr:cNvPr id="2" name="Text Box 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6177" y="1322066"/>
          <a:ext cx="971152" cy="3717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lnSpc>
              <a:spcPct val="105000"/>
            </a:lnSpc>
            <a:spcBef>
              <a:spcPts val="0"/>
            </a:spcBef>
            <a:spcAft>
              <a:spcPts val="800"/>
            </a:spcAft>
          </a:pPr>
          <a:r>
            <a:rPr lang="en-US" sz="1800" baseline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CD</a:t>
          </a:r>
          <a:r>
            <a:rPr lang="en-US" sz="1800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*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0.18269</cdr:x>
      <cdr:y>0.40928</cdr:y>
    </cdr:from>
    <cdr:to>
      <cdr:x>0.29869</cdr:x>
      <cdr:y>0.50839</cdr:y>
    </cdr:to>
    <cdr:sp macro="" textlink="">
      <cdr:nvSpPr>
        <cdr:cNvPr id="3" name="Text Box 6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65666" y="2022468"/>
          <a:ext cx="930637" cy="4897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6000"/>
            </a:lnSpc>
            <a:spcBef>
              <a:spcPts val="0"/>
            </a:spcBef>
            <a:spcAft>
              <a:spcPts val="800"/>
            </a:spcAft>
          </a:pPr>
          <a:r>
            <a: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CD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0.28391</cdr:x>
      <cdr:y>0.03458</cdr:y>
    </cdr:from>
    <cdr:to>
      <cdr:x>0.37473</cdr:x>
      <cdr:y>0.13369</cdr:y>
    </cdr:to>
    <cdr:sp macro="" textlink="">
      <cdr:nvSpPr>
        <cdr:cNvPr id="4" name="Text Box 46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77719" y="170903"/>
          <a:ext cx="728624" cy="4897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6000"/>
            </a:lnSpc>
            <a:spcBef>
              <a:spcPts val="0"/>
            </a:spcBef>
            <a:spcAft>
              <a:spcPts val="800"/>
            </a:spcAft>
          </a:pPr>
          <a:r>
            <a: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A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0.36831</cdr:x>
      <cdr:y>0.12717</cdr:y>
    </cdr:from>
    <cdr:to>
      <cdr:x>0.4588</cdr:x>
      <cdr:y>0.22629</cdr:y>
    </cdr:to>
    <cdr:sp macro="" textlink="">
      <cdr:nvSpPr>
        <cdr:cNvPr id="5" name="Text Box 6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54876" y="628443"/>
          <a:ext cx="725976" cy="4898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6000"/>
            </a:lnSpc>
            <a:spcBef>
              <a:spcPts val="0"/>
            </a:spcBef>
            <a:spcAft>
              <a:spcPts val="800"/>
            </a:spcAft>
          </a:pPr>
          <a:r>
            <a: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BC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0.71016</cdr:x>
      <cdr:y>0.09391</cdr:y>
    </cdr:from>
    <cdr:to>
      <cdr:x>0.82048</cdr:x>
      <cdr:y>0.19303</cdr:y>
    </cdr:to>
    <cdr:sp macro="" textlink="">
      <cdr:nvSpPr>
        <cdr:cNvPr id="6" name="Text Box 6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46822" y="457277"/>
          <a:ext cx="628650" cy="482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6000"/>
            </a:lnSpc>
            <a:spcBef>
              <a:spcPts val="0"/>
            </a:spcBef>
            <a:spcAft>
              <a:spcPts val="800"/>
            </a:spcAft>
          </a:pPr>
          <a:r>
            <a: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AB</a:t>
          </a:r>
          <a:endParaRPr lang="en-US" sz="120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0.79396</cdr:x>
      <cdr:y>0.49005</cdr:y>
    </cdr:from>
    <cdr:to>
      <cdr:x>0.90996</cdr:x>
      <cdr:y>0.58917</cdr:y>
    </cdr:to>
    <cdr:sp macro="" textlink="">
      <cdr:nvSpPr>
        <cdr:cNvPr id="7" name="Text Box 45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24356" y="2386164"/>
          <a:ext cx="661035" cy="482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6000"/>
            </a:lnSpc>
            <a:spcBef>
              <a:spcPts val="0"/>
            </a:spcBef>
            <a:spcAft>
              <a:spcPts val="800"/>
            </a:spcAft>
          </a:pPr>
          <a:r>
            <a: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D</a:t>
          </a:r>
          <a:endParaRPr lang="en-US" sz="120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0.87374</cdr:x>
      <cdr:y>0.40051</cdr:y>
    </cdr:from>
    <cdr:to>
      <cdr:x>0.98974</cdr:x>
      <cdr:y>0.49962</cdr:y>
    </cdr:to>
    <cdr:sp macro="" textlink="">
      <cdr:nvSpPr>
        <cdr:cNvPr id="8" name="Text Box 45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79007" y="1950151"/>
          <a:ext cx="661035" cy="482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6000"/>
            </a:lnSpc>
            <a:spcBef>
              <a:spcPts val="0"/>
            </a:spcBef>
            <a:spcAft>
              <a:spcPts val="800"/>
            </a:spcAft>
          </a:pPr>
          <a:r>
            <a: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D</a:t>
          </a:r>
          <a:endParaRPr lang="en-US" sz="120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36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36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56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85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1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87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43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0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40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8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76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6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708F12-96AD-4ED4-8132-A78F5E42C1F5}" type="datetime1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231763A-68EC-4ECD-9620-D9FE9CDDD622}" type="datetime1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9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AE819F-B7FD-4B29-8F66-9E318144BC2A}" type="datetime1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BBB-D1D1-4386-A5E9-07F3477B78F3}" type="datetime1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6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AD8-0EA7-4615-B69B-B2F199EF3A93}" type="datetime1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5A17D9B-D4D3-4E23-88DF-2E354FA43196}" type="datetime1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55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01082"/>
            <a:ext cx="11029616" cy="1127718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Assessment of Native Warm-Season Grasses for </a:t>
            </a:r>
            <a:b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Post-Mining Reclamation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09398"/>
            <a:ext cx="12192000" cy="14486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17" y="5409398"/>
            <a:ext cx="12192000" cy="1490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Garamond" panose="02020404030301010803" pitchFamily="18" charset="0"/>
              </a:rPr>
              <a:t>Jesse I. Morrison, M.K. Parker, N.R. McGrew &amp; B.S. Baldwin 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Garamond" panose="02020404030301010803" pitchFamily="18" charset="0"/>
              </a:rPr>
              <a:t>American Society of Mining and Reclamation</a:t>
            </a: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Garamond" panose="02020404030301010803" pitchFamily="18" charset="0"/>
              </a:rPr>
              <a:t>June 5, 2019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en-US" sz="25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670" y="5409398"/>
            <a:ext cx="2362467" cy="1445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" y="5409398"/>
            <a:ext cx="1540464" cy="14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Experimental Design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94217" y="2098765"/>
            <a:ext cx="6923313" cy="4670579"/>
            <a:chOff x="4894217" y="2098765"/>
            <a:chExt cx="6923313" cy="46705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63886" y="2098765"/>
              <a:ext cx="6783977" cy="40320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894217" y="6307679"/>
              <a:ext cx="6923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Garamond" panose="02020404030301010803" pitchFamily="18" charset="0"/>
                </a:rPr>
                <a:t>-</a:t>
              </a:r>
              <a:r>
                <a:rPr lang="en-US" sz="2400" b="1" dirty="0">
                  <a:solidFill>
                    <a:srgbClr val="FF6600"/>
                  </a:solidFill>
                  <a:latin typeface="Garamond" panose="02020404030301010803" pitchFamily="18" charset="0"/>
                </a:rPr>
                <a:t>BBS</a:t>
              </a:r>
              <a:r>
                <a:rPr lang="en-US" sz="2400" b="1" dirty="0">
                  <a:latin typeface="Garamond" panose="02020404030301010803" pitchFamily="18" charset="0"/>
                </a:rPr>
                <a:t>     -</a:t>
              </a:r>
              <a:r>
                <a:rPr lang="en-US" sz="2400" b="1" dirty="0">
                  <a:solidFill>
                    <a:srgbClr val="FFC000"/>
                  </a:solidFill>
                  <a:latin typeface="Garamond" panose="02020404030301010803" pitchFamily="18" charset="0"/>
                </a:rPr>
                <a:t>LBS</a:t>
              </a:r>
              <a:r>
                <a:rPr lang="en-US" sz="2400" b="1" dirty="0">
                  <a:latin typeface="Garamond" panose="02020404030301010803" pitchFamily="18" charset="0"/>
                </a:rPr>
                <a:t>     -</a:t>
              </a:r>
              <a:r>
                <a:rPr lang="en-US" sz="2400" b="1" dirty="0">
                  <a:solidFill>
                    <a:srgbClr val="00B0F0"/>
                  </a:solidFill>
                  <a:latin typeface="Garamond" panose="02020404030301010803" pitchFamily="18" charset="0"/>
                </a:rPr>
                <a:t>IG</a:t>
              </a:r>
              <a:r>
                <a:rPr lang="en-US" sz="2400" b="1" dirty="0">
                  <a:latin typeface="Garamond" panose="02020404030301010803" pitchFamily="18" charset="0"/>
                </a:rPr>
                <a:t>     -</a:t>
              </a:r>
              <a:r>
                <a:rPr lang="en-US" sz="2400" b="1" dirty="0">
                  <a:solidFill>
                    <a:srgbClr val="00B050"/>
                  </a:solidFill>
                  <a:latin typeface="Garamond" panose="02020404030301010803" pitchFamily="18" charset="0"/>
                </a:rPr>
                <a:t>USWG</a:t>
              </a:r>
              <a:r>
                <a:rPr lang="en-US" sz="2400" b="1" dirty="0">
                  <a:latin typeface="Garamond" panose="02020404030301010803" pitchFamily="18" charset="0"/>
                </a:rPr>
                <a:t>     -</a:t>
              </a:r>
              <a:r>
                <a:rPr lang="en-US" sz="2400" b="1" dirty="0">
                  <a:solidFill>
                    <a:srgbClr val="FF0000"/>
                  </a:solidFill>
                  <a:latin typeface="Garamond" panose="02020404030301010803" pitchFamily="18" charset="0"/>
                </a:rPr>
                <a:t>BG</a:t>
              </a:r>
            </a:p>
          </p:txBody>
        </p:sp>
      </p:grp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50607" y="2333625"/>
            <a:ext cx="4128178" cy="4263819"/>
          </a:xfrm>
        </p:spPr>
        <p:txBody>
          <a:bodyPr anchor="t" anchorCtr="0">
            <a:no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A total of 20 test plots were identified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Garamond" panose="02020404030301010803" pitchFamily="18" charset="0"/>
              </a:rPr>
              <a:t>Plots measured 12’ x 12’,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Randomized Complete Block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Garamond" panose="02020404030301010803" pitchFamily="18" charset="0"/>
              </a:rPr>
              <a:t>Block = Species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Split Plot 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Main plot factor = Harvest #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Sub plot factor =  Supplemental N fertilizer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990548" y="968745"/>
            <a:ext cx="4730648" cy="6990691"/>
          </a:xfrm>
          <a:prstGeom prst="rect">
            <a:avLst/>
          </a:prstGeom>
          <a:ln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>
            <a:spLocks noChangeAspect="1"/>
          </p:cNvSpPr>
          <p:nvPr/>
        </p:nvSpPr>
        <p:spPr>
          <a:xfrm>
            <a:off x="6350534" y="3114414"/>
            <a:ext cx="216849" cy="1097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740462" y="3550682"/>
            <a:ext cx="216849" cy="1097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7133988" y="3507606"/>
            <a:ext cx="216849" cy="1097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7229975" y="3169278"/>
            <a:ext cx="216849" cy="1097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7811066" y="3517124"/>
            <a:ext cx="216849" cy="1097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085061" y="3672198"/>
            <a:ext cx="216849" cy="1097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8412533" y="3767707"/>
            <a:ext cx="216849" cy="1097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8355872" y="3167281"/>
            <a:ext cx="216849" cy="1097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9573757" y="3452742"/>
            <a:ext cx="216849" cy="109728"/>
          </a:xfrm>
          <a:prstGeom prst="rect">
            <a:avLst/>
          </a:prstGeom>
          <a:noFill/>
          <a:ln>
            <a:solidFill>
              <a:srgbClr val="27A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9465333" y="4038631"/>
            <a:ext cx="216849" cy="109728"/>
          </a:xfrm>
          <a:prstGeom prst="rect">
            <a:avLst/>
          </a:prstGeom>
          <a:noFill/>
          <a:ln>
            <a:solidFill>
              <a:srgbClr val="27A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10012180" y="3748832"/>
            <a:ext cx="216849" cy="109728"/>
          </a:xfrm>
          <a:prstGeom prst="rect">
            <a:avLst/>
          </a:prstGeom>
          <a:noFill/>
          <a:ln>
            <a:solidFill>
              <a:srgbClr val="27A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10089592" y="3571988"/>
            <a:ext cx="216849" cy="109728"/>
          </a:xfrm>
          <a:prstGeom prst="rect">
            <a:avLst/>
          </a:prstGeom>
          <a:noFill/>
          <a:ln>
            <a:solidFill>
              <a:srgbClr val="27A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8359712" y="4059936"/>
            <a:ext cx="216849" cy="1097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8679921" y="4148359"/>
            <a:ext cx="216849" cy="1097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8849225" y="4526536"/>
            <a:ext cx="216849" cy="1097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8939504" y="4258087"/>
            <a:ext cx="216849" cy="1097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7385170" y="4280440"/>
            <a:ext cx="216849" cy="1097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7653279" y="4876478"/>
            <a:ext cx="216849" cy="1097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7276745" y="5061370"/>
            <a:ext cx="216849" cy="1097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7436430" y="4059936"/>
            <a:ext cx="216849" cy="1097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1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Methods Following Establishment Year</a:t>
            </a:r>
            <a:endParaRPr lang="en-US" sz="3200" cap="none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24051"/>
            <a:ext cx="11152004" cy="4616450"/>
          </a:xfrm>
        </p:spPr>
        <p:txBody>
          <a:bodyPr anchor="t" anchorCtr="0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March: Controlled burn was performed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April: 2,4-D was applied at a rate of 2.0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lb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a.i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. a</a:t>
            </a:r>
            <a:r>
              <a:rPr lang="en-US" sz="2400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-1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May: Apply Permit</a:t>
            </a:r>
            <a:r>
              <a:rPr lang="en-US" sz="2400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halosulfuron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, 0.6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lb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a.i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. a</a:t>
            </a:r>
            <a:r>
              <a:rPr lang="en-US" sz="2400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-1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) and Plateau</a:t>
            </a:r>
            <a:r>
              <a:rPr lang="en-US" sz="2400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imazapic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, 0.06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lb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a.i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. a</a:t>
            </a:r>
            <a:r>
              <a:rPr lang="en-US" sz="2400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-1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)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Mid-May - HARVEST ALL PLOTS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45 day rest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Late June - HARVEST 3-CUT PLOTS ONLY</a:t>
            </a:r>
          </a:p>
          <a:p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July: Apply 65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lb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of N, P, &amp; K (13-13-13 granular)</a:t>
            </a:r>
          </a:p>
          <a:p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August: Apply 20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lb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N (33-0-0 granular) treatments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November: HARVEST ALL PLOTS</a:t>
            </a:r>
          </a:p>
          <a:p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2324100"/>
            <a:ext cx="11239499" cy="4533900"/>
          </a:xfrm>
        </p:spPr>
        <p:txBody>
          <a:bodyPr anchor="t" anchorCtr="0">
            <a:no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Prior to the first harvest, each test plot was divided into a 2-harvest or a 3-harvest plot. 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2-harvest: mid-May, end of season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3-harvest: mid-May, late-June (45 days), end of season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A 54” swath was harvested from the middle of each plot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Zero-turn mower equipped with a bagging </a:t>
            </a:r>
            <a:r>
              <a:rPr lang="en-US" sz="2200">
                <a:solidFill>
                  <a:schemeClr val="tx1"/>
                </a:solidFill>
                <a:latin typeface="Garamond" panose="02020404030301010803" pitchFamily="18" charset="0"/>
              </a:rPr>
              <a:t>system 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Garamond" panose="02020404030301010803" pitchFamily="18" charset="0"/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” stubble height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Whole plot weights were collected for yield estimation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Subsamples (~0.25lb) were collected for dry matter determination and nutritive analysis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Harvest Methods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Results:  Summer, 2017 Harvests  </a:t>
            </a:r>
            <a:b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Biomass Yield x Harvest Regime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80992" y="2102276"/>
            <a:ext cx="3211008" cy="384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NWSG significantly increased biomass yields over BG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Mixed results in 2-Cut vs 3-Cut system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Short stature LBS performed exceptionally well</a:t>
            </a: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00677841"/>
              </p:ext>
            </p:extLst>
          </p:nvPr>
        </p:nvGraphicFramePr>
        <p:xfrm>
          <a:off x="470535" y="1953443"/>
          <a:ext cx="8398162" cy="468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9"/>
          <p:cNvSpPr txBox="1">
            <a:spLocks noChangeArrowheads="1"/>
          </p:cNvSpPr>
          <p:nvPr/>
        </p:nvSpPr>
        <p:spPr bwMode="auto">
          <a:xfrm>
            <a:off x="7336942" y="4031862"/>
            <a:ext cx="617855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8029558" y="4022775"/>
            <a:ext cx="617855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5862672" y="2807849"/>
            <a:ext cx="617855" cy="36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59"/>
          <p:cNvSpPr txBox="1">
            <a:spLocks noChangeArrowheads="1"/>
          </p:cNvSpPr>
          <p:nvPr/>
        </p:nvSpPr>
        <p:spPr bwMode="auto">
          <a:xfrm>
            <a:off x="5066800" y="2807849"/>
            <a:ext cx="617855" cy="36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4387" y="6232181"/>
            <a:ext cx="10689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3 Cut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3908" y="6232180"/>
            <a:ext cx="6314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2 Cut</a:t>
            </a:r>
          </a:p>
        </p:txBody>
      </p:sp>
    </p:spTree>
    <p:extLst>
      <p:ext uri="{BB962C8B-B14F-4D97-AF65-F5344CB8AC3E}">
        <p14:creationId xmlns:p14="http://schemas.microsoft.com/office/powerpoint/2010/main" val="4210954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Results:  Fall, 2017 Harvest</a:t>
            </a:r>
            <a:b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Biomass Yield x Harvest Regime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80992" y="2102276"/>
            <a:ext cx="3211008" cy="384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Decrease in end-of-season yields in 3-cut system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Short stature LBS performs well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Upland switchgrass responds negatively to increased harvesting</a:t>
            </a: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02704939"/>
              </p:ext>
            </p:extLst>
          </p:nvPr>
        </p:nvGraphicFramePr>
        <p:xfrm>
          <a:off x="457834" y="2007151"/>
          <a:ext cx="8101965" cy="468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03948" y="6273364"/>
            <a:ext cx="10689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3 Cut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1415" y="6273363"/>
            <a:ext cx="6314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2 Cut</a:t>
            </a:r>
          </a:p>
        </p:txBody>
      </p:sp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7538105" y="4790553"/>
            <a:ext cx="963891" cy="36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59"/>
          <p:cNvSpPr txBox="1">
            <a:spLocks noChangeArrowheads="1"/>
          </p:cNvSpPr>
          <p:nvPr/>
        </p:nvSpPr>
        <p:spPr bwMode="auto">
          <a:xfrm>
            <a:off x="4702830" y="4652519"/>
            <a:ext cx="963891" cy="48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59"/>
          <p:cNvSpPr txBox="1">
            <a:spLocks noChangeArrowheads="1"/>
          </p:cNvSpPr>
          <p:nvPr/>
        </p:nvSpPr>
        <p:spPr bwMode="auto">
          <a:xfrm>
            <a:off x="4082138" y="4486185"/>
            <a:ext cx="963891" cy="48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Results:  2017 2-Cut Treatment</a:t>
            </a:r>
            <a:br>
              <a:rPr lang="en-US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Biomass Yield x Fertilizer Treatment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4882698"/>
              </p:ext>
            </p:extLst>
          </p:nvPr>
        </p:nvGraphicFramePr>
        <p:xfrm>
          <a:off x="486270" y="1916430"/>
          <a:ext cx="8022730" cy="494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67373" y="1998433"/>
            <a:ext cx="3010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Non-uniform response to fertilizer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5573112" y="3478257"/>
            <a:ext cx="661025" cy="48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4859270" y="3470364"/>
            <a:ext cx="661025" cy="48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4167122" y="3478257"/>
            <a:ext cx="661025" cy="48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65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Conclusions and Discussion: 2017-2018 Biomass Yield 	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35567"/>
            <a:ext cx="11029615" cy="4350933"/>
          </a:xfrm>
        </p:spPr>
        <p:txBody>
          <a:bodyPr anchor="t" anchorCtr="0">
            <a:noAutofit/>
          </a:bodyPr>
          <a:lstStyle/>
          <a:p>
            <a:pPr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Native species out-yielded bermudagrass for all included trea</a:t>
            </a:r>
            <a:r>
              <a:rPr lang="en-US" sz="2500" dirty="0">
                <a:solidFill>
                  <a:schemeClr val="tx1"/>
                </a:solidFill>
                <a:latin typeface="Garamond" panose="02020404030301010803" pitchFamily="18" charset="0"/>
              </a:rPr>
              <a:t>tments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Given added ecological benefit over bermudagrass, inclusion of natives in future reclamation will likely be permanent </a:t>
            </a:r>
          </a:p>
          <a:p>
            <a:pPr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Supplemental N had little effect on yield 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u="sng" dirty="0">
                <a:solidFill>
                  <a:schemeClr val="tx1"/>
                </a:solidFill>
                <a:latin typeface="Garamond" panose="02020404030301010803" pitchFamily="18" charset="0"/>
              </a:rPr>
              <a:t>Timing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 of application and fertilizer </a:t>
            </a:r>
            <a:r>
              <a:rPr lang="en-US" sz="2200" u="sng" dirty="0">
                <a:solidFill>
                  <a:schemeClr val="tx1"/>
                </a:solidFill>
                <a:latin typeface="Garamond" panose="02020404030301010803" pitchFamily="18" charset="0"/>
              </a:rPr>
              <a:t>rate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 should be evaluated to maximize fertilizer use efficiency, forage/habitat quality, and profitability </a:t>
            </a:r>
          </a:p>
          <a:p>
            <a:pPr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Little bluestem produced unexpected sustained yield throughout season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Perhaps an effect of cutting height (~5”)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Two-year old NWSG stands do not meet required 5 ton acre</a:t>
            </a:r>
            <a:r>
              <a:rPr lang="en-US" sz="2400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-1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year</a:t>
            </a:r>
            <a:r>
              <a:rPr lang="en-US" sz="2400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-1</a:t>
            </a: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Yield expected to increase until stand reaches ~4 years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Monoculture vs. mixed species 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75" y="1843307"/>
            <a:ext cx="11165133" cy="5014693"/>
          </a:xfrm>
        </p:spPr>
        <p:txBody>
          <a:bodyPr anchor="t" anchorCtr="0">
            <a:noAutofit/>
          </a:bodyPr>
          <a:lstStyle/>
          <a:p>
            <a:pPr marL="461963" indent="-461963">
              <a:buNone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DeLong, C. and M. Brittingham. 2014. Warm-season grasses and wildlife. Pennsylvania State University Extension Publ. UH158, State College, PA</a:t>
            </a:r>
          </a:p>
          <a:p>
            <a:pPr marL="461963" indent="-461963">
              <a:buNone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Harper, C.A., G.E. Bates, M.P. </a:t>
            </a:r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Hansbrough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, M.J. </a:t>
            </a:r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Gudlin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, J.P. </a:t>
            </a:r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Gruchy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, and P.D. Keyser. 2007. Native warm-season grasses identification, establishment, and management for wildlife and forage production in the Mid-South. Univ. of Tennessee Extension Publ. 1752, Knoxville, TN.</a:t>
            </a:r>
          </a:p>
          <a:p>
            <a:pPr marL="461963" indent="-461963">
              <a:buNone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Keyser, P., G. Bates, J. Waller, C. Harper, and E. Dixon. 2011. Producing hay from native warm-season grasses in the 		Mid-South. Univ. of Tennessee Extension Publ. SP731-D, Knoxville, TN.</a:t>
            </a:r>
          </a:p>
          <a:p>
            <a:pPr marL="461963" indent="-461963">
              <a:buNone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Kuenstler, W.F., D.S. Henry, and S.A. Sanders. 1983. Using prairie grasses for forage production on mine spoil. 7</a:t>
            </a:r>
            <a:r>
              <a:rPr lang="en-US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		North American Prairie Conference, p. 215-218.</a:t>
            </a:r>
          </a:p>
          <a:p>
            <a:pPr marL="461963" indent="-461963">
              <a:buNone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Mississippi Commission on Environmental Quality (MCEQ). 2007. Regulations governing surface coal mining in 		Mississippi. http://sos.ms.gov/ACProposed/00014610b.pdf (accessed 20 Sept. 2016).</a:t>
            </a:r>
          </a:p>
          <a:p>
            <a:pPr marL="461963" indent="-461963">
              <a:buNone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Seymour, R., J. Seymour, and C. Blackford. 2008. Six basic elements for a successful native grass and forb 				establishment. </a:t>
            </a:r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Roundstone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Native Seed, LLC, Upton, KY.     	           									https://www.tn.gov/assets/entities/twra/attachments/nativegrass6elements.pdf (accessed 9 June 2015). </a:t>
            </a:r>
          </a:p>
          <a:p>
            <a:pPr marL="461963" indent="-461963">
              <a:buNone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All photo credits: Jesse Morrison and Red Hills Mine</a:t>
            </a:r>
          </a:p>
          <a:p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6301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4041802"/>
            <a:ext cx="12192000" cy="2889192"/>
          </a:xfrm>
          <a:prstGeom prst="rect">
            <a:avLst/>
          </a:prstGeom>
          <a:solidFill>
            <a:schemeClr val="accent2">
              <a:lumMod val="5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1024" y="1052052"/>
            <a:ext cx="11029950" cy="2659867"/>
          </a:xfrm>
        </p:spPr>
        <p:txBody>
          <a:bodyPr anchor="t" anchorCtr="0">
            <a:no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Questions?</a:t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Contact: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JESSE.MORRISON@msstate.edu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9469" y="4731445"/>
            <a:ext cx="5013063" cy="19905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North American Coal Corporation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Mississippi State University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Red Hills Mine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47590" y="3744020"/>
            <a:ext cx="6896820" cy="987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Acknowledgements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320" y="4609559"/>
            <a:ext cx="28448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36" y="4571998"/>
            <a:ext cx="307503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8646" y="2287078"/>
            <a:ext cx="6124716" cy="4300956"/>
          </a:xfrm>
        </p:spPr>
        <p:txBody>
          <a:bodyPr anchor="t" anchorCtr="0">
            <a:no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The Red Hills Mine (RHM) is a currently operating, large-scale, surface lignite mine.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Located in Ackerman, MS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Adjacent to 440-MW power plant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Commercial lignite delivery began in 2002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Annual production of ~3.6M tons year</a:t>
            </a:r>
            <a:r>
              <a:rPr lang="en-US" sz="2400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-1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Current permit includes ~6,000 acres</a:t>
            </a:r>
          </a:p>
          <a:p>
            <a:pPr marL="324000" lvl="1" indent="0"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362" y="2489552"/>
            <a:ext cx="5288076" cy="336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53362" y="5941703"/>
            <a:ext cx="528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Active lignite coal extraction at Red Hills Mine</a:t>
            </a:r>
          </a:p>
        </p:txBody>
      </p:sp>
    </p:spTree>
    <p:extLst>
      <p:ext uri="{BB962C8B-B14F-4D97-AF65-F5344CB8AC3E}">
        <p14:creationId xmlns:p14="http://schemas.microsoft.com/office/powerpoint/2010/main" val="17044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Land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Reclamation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9701" y="2287078"/>
            <a:ext cx="5471828" cy="4300956"/>
          </a:xfrm>
        </p:spPr>
        <p:txBody>
          <a:bodyPr anchor="t" anchorCtr="0">
            <a:noAutofit/>
          </a:bodyPr>
          <a:lstStyle/>
          <a:p>
            <a:pPr marL="0" indent="0" algn="ctr">
              <a:buSzPct val="100000"/>
              <a:buNone/>
            </a:pPr>
            <a:r>
              <a:rPr lang="en-US" sz="2800" u="sng" dirty="0">
                <a:solidFill>
                  <a:schemeClr val="tx1"/>
                </a:solidFill>
                <a:latin typeface="Garamond" panose="02020404030301010803" pitchFamily="18" charset="0"/>
              </a:rPr>
              <a:t>Reclamation to Date </a:t>
            </a:r>
          </a:p>
          <a:p>
            <a:pPr marL="196700" indent="-3048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Currently reclaiming ~100 acres yr</a:t>
            </a:r>
            <a:r>
              <a:rPr lang="en-US" sz="2600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-1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marL="196700" indent="-3048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1,400 acres reclaimed to date</a:t>
            </a:r>
            <a:endParaRPr lang="en-US" sz="2600" i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196700" indent="-3048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Largely (~85%) forestry post-mine use</a:t>
            </a:r>
          </a:p>
          <a:p>
            <a:pPr marL="520700" lvl="1" indent="-3048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Loblolly pine</a:t>
            </a:r>
          </a:p>
          <a:p>
            <a:pPr marL="520700" lvl="1" indent="-3048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Mixed hardwoods</a:t>
            </a:r>
          </a:p>
          <a:p>
            <a:pPr marL="196700" indent="-3048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Approx. 10% cropland post-mine use</a:t>
            </a:r>
          </a:p>
          <a:p>
            <a:pPr marL="520700" lvl="1" indent="-3048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Open grasslands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3564" y="6387979"/>
            <a:ext cx="597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Eight year-old loblolly pines at Red Hills Mine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564" y="2040809"/>
            <a:ext cx="5973498" cy="43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Land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Reclamation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9700" y="2287078"/>
            <a:ext cx="5491079" cy="4300956"/>
          </a:xfrm>
        </p:spPr>
        <p:txBody>
          <a:bodyPr anchor="t" anchorCtr="0">
            <a:noAutofit/>
          </a:bodyPr>
          <a:lstStyle/>
          <a:p>
            <a:pPr marL="0" indent="0" algn="ctr">
              <a:buSzPct val="100000"/>
              <a:buNone/>
            </a:pPr>
            <a:r>
              <a:rPr lang="en-US" sz="2800" u="sng" dirty="0">
                <a:solidFill>
                  <a:schemeClr val="tx1"/>
                </a:solidFill>
                <a:latin typeface="Garamond" panose="02020404030301010803" pitchFamily="18" charset="0"/>
              </a:rPr>
              <a:t>Reclamation to Date </a:t>
            </a:r>
          </a:p>
          <a:p>
            <a:pPr marL="196700" indent="-3048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Currently reclaiming ~100 acres yr</a:t>
            </a:r>
            <a:r>
              <a:rPr lang="en-US" sz="2600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-1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marL="196700" indent="-3048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1,400 acres reclaimed to date</a:t>
            </a:r>
            <a:endParaRPr lang="en-US" sz="2600" i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196700" indent="-3048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Largely (~85%) forestry post-mine use</a:t>
            </a:r>
          </a:p>
          <a:p>
            <a:pPr marL="520700" lvl="1" indent="-3048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Loblolly pine</a:t>
            </a:r>
          </a:p>
          <a:p>
            <a:pPr marL="520700" lvl="1" indent="-3048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Mixed hardwoods</a:t>
            </a:r>
          </a:p>
          <a:p>
            <a:pPr marL="196700" indent="-3048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Approx. 10% cropland post-mine use</a:t>
            </a:r>
          </a:p>
          <a:p>
            <a:pPr marL="520700" lvl="1" indent="-3048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Open grasslands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0779" y="6187924"/>
            <a:ext cx="680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Reclaimed native grassland at Red Hills Mine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779" y="2515909"/>
            <a:ext cx="6527286" cy="367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Land Reclamation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7674" y="2061724"/>
            <a:ext cx="11596654" cy="533332"/>
          </a:xfrm>
        </p:spPr>
        <p:txBody>
          <a:bodyPr anchor="t" anchorCtr="0">
            <a:noAutofit/>
          </a:bodyPr>
          <a:lstStyle/>
          <a:p>
            <a:pPr marL="0" indent="0" algn="ctr">
              <a:buSzPct val="100000"/>
              <a:buNone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Early reclamation utilizes rapidly establishing annual and perennial grasses.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768628" y="2754806"/>
            <a:ext cx="3913633" cy="3334531"/>
            <a:chOff x="7768628" y="2754806"/>
            <a:chExt cx="3913633" cy="3334531"/>
          </a:xfrm>
        </p:grpSpPr>
        <p:sp>
          <p:nvSpPr>
            <p:cNvPr id="5" name="TextBox 4"/>
            <p:cNvSpPr txBox="1"/>
            <p:nvPr/>
          </p:nvSpPr>
          <p:spPr>
            <a:xfrm>
              <a:off x="7768629" y="2754806"/>
              <a:ext cx="3913632" cy="415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Garamond" panose="02020404030301010803" pitchFamily="18" charset="0"/>
                </a:rPr>
                <a:t>Bermudagrass (</a:t>
              </a:r>
              <a:r>
                <a:rPr lang="en-US" sz="2000" i="1" dirty="0" err="1">
                  <a:latin typeface="Garamond" panose="02020404030301010803" pitchFamily="18" charset="0"/>
                </a:rPr>
                <a:t>Cynodon</a:t>
              </a:r>
              <a:r>
                <a:rPr lang="en-US" sz="2000" i="1" dirty="0">
                  <a:latin typeface="Garamond" panose="02020404030301010803" pitchFamily="18" charset="0"/>
                </a:rPr>
                <a:t> </a:t>
              </a:r>
              <a:r>
                <a:rPr lang="en-US" sz="2000" i="1" dirty="0" err="1">
                  <a:latin typeface="Garamond" panose="02020404030301010803" pitchFamily="18" charset="0"/>
                </a:rPr>
                <a:t>dactylon</a:t>
              </a:r>
              <a:r>
                <a:rPr lang="en-US" sz="2000" dirty="0">
                  <a:latin typeface="Garamond" panose="02020404030301010803" pitchFamily="18" charset="0"/>
                </a:rPr>
                <a:t>)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8628" y="3154113"/>
              <a:ext cx="3913632" cy="293522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85830" y="2738735"/>
            <a:ext cx="3912377" cy="3349661"/>
            <a:chOff x="185830" y="2738735"/>
            <a:chExt cx="3912377" cy="33496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830" y="3154113"/>
              <a:ext cx="3912377" cy="293428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5830" y="2738735"/>
              <a:ext cx="391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ct val="100000"/>
              </a:pPr>
              <a:r>
                <a:rPr lang="en-US" sz="2000" dirty="0">
                  <a:latin typeface="Garamond" panose="02020404030301010803" pitchFamily="18" charset="0"/>
                </a:rPr>
                <a:t>Browntop millet (</a:t>
              </a:r>
              <a:r>
                <a:rPr lang="en-US" sz="2000" i="1" dirty="0" err="1">
                  <a:latin typeface="Garamond" panose="02020404030301010803" pitchFamily="18" charset="0"/>
                </a:rPr>
                <a:t>Urochloa</a:t>
              </a:r>
              <a:r>
                <a:rPr lang="en-US" sz="2000" i="1" dirty="0">
                  <a:latin typeface="Garamond" panose="02020404030301010803" pitchFamily="18" charset="0"/>
                </a:rPr>
                <a:t> </a:t>
              </a:r>
              <a:r>
                <a:rPr lang="en-US" sz="2000" i="1" dirty="0" err="1">
                  <a:latin typeface="Garamond" panose="02020404030301010803" pitchFamily="18" charset="0"/>
                </a:rPr>
                <a:t>ramosa</a:t>
              </a:r>
              <a:r>
                <a:rPr lang="en-US" sz="2000" dirty="0">
                  <a:latin typeface="Garamond" panose="02020404030301010803" pitchFamily="18" charset="0"/>
                </a:rPr>
                <a:t>)</a:t>
              </a:r>
              <a:r>
                <a:rPr lang="en-US" sz="2000" i="1" dirty="0">
                  <a:latin typeface="Garamond" panose="02020404030301010803" pitchFamily="18" charset="0"/>
                </a:rPr>
                <a:t> </a:t>
              </a:r>
              <a:endParaRPr lang="en-US" sz="200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86812" y="2738735"/>
            <a:ext cx="3693210" cy="3334393"/>
            <a:chOff x="4163177" y="2738735"/>
            <a:chExt cx="3693210" cy="33343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0926" y="3138845"/>
              <a:ext cx="2437713" cy="293428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163177" y="2738735"/>
              <a:ext cx="3693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Garamond" panose="02020404030301010803" pitchFamily="18" charset="0"/>
                </a:rPr>
                <a:t>Annual ryegrass (</a:t>
              </a:r>
              <a:r>
                <a:rPr lang="en-US" sz="2000" i="1" dirty="0" err="1">
                  <a:latin typeface="Garamond" panose="02020404030301010803" pitchFamily="18" charset="0"/>
                </a:rPr>
                <a:t>Lolium</a:t>
              </a:r>
              <a:r>
                <a:rPr lang="en-US" sz="2000" i="1" dirty="0">
                  <a:latin typeface="Garamond" panose="02020404030301010803" pitchFamily="18" charset="0"/>
                </a:rPr>
                <a:t> </a:t>
              </a:r>
              <a:r>
                <a:rPr lang="en-US" sz="2000" i="1" dirty="0" err="1">
                  <a:latin typeface="Garamond" panose="02020404030301010803" pitchFamily="18" charset="0"/>
                </a:rPr>
                <a:t>multiflorum</a:t>
              </a:r>
              <a:r>
                <a:rPr lang="en-US" sz="2000" dirty="0">
                  <a:latin typeface="Garamond" panose="02020404030301010803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Issue…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27468"/>
            <a:ext cx="10972800" cy="4447657"/>
          </a:xfrm>
        </p:spPr>
        <p:txBody>
          <a:bodyPr anchor="t" anchorCtr="0">
            <a:no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Environmental Department at RHM was interested in incorporating native warm-season grasses (NWSGs) in future reclamation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Minimum productivity requirement in revegetation standards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Mean yield 5 DM tons acre</a:t>
            </a:r>
            <a:r>
              <a:rPr lang="en-US" sz="2400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-1 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yr</a:t>
            </a:r>
            <a:r>
              <a:rPr lang="en-US" sz="2400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-1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over 5-yr period 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Tendency for slow establishment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No native species listed in approved revegetation standards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Required MDEQ approval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Majority of grasslands harvested for hay or managed for wildlife habitat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Sought increased habitat quality in native species </a:t>
            </a:r>
          </a:p>
        </p:txBody>
      </p:sp>
    </p:spTree>
    <p:extLst>
      <p:ext uri="{BB962C8B-B14F-4D97-AF65-F5344CB8AC3E}">
        <p14:creationId xmlns:p14="http://schemas.microsoft.com/office/powerpoint/2010/main" val="19727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Objectives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2097507"/>
            <a:ext cx="10972800" cy="4193277"/>
          </a:xfrm>
        </p:spPr>
        <p:txBody>
          <a:bodyPr anchor="t" anchorCtr="0">
            <a:no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Evaluate ability of NWSGs to meet minimum productivity standards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Following 1-yr establishment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Compare nutritive value of NWSGs to BG under similar management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Current fertility and harvest scenario at RHM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If successful, evaluate possibility of minimizing fertilizer use at RHM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Managing environmental impact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Decreasing disturbance of wildlife nesting sites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5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Native Warm-Season Grass Cultivars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1193" y="1828800"/>
            <a:ext cx="7307213" cy="5029200"/>
          </a:xfrm>
        </p:spPr>
        <p:txBody>
          <a:bodyPr anchor="t" anchorCtr="0">
            <a:no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Big bluestem (</a:t>
            </a:r>
            <a:r>
              <a:rPr lang="en-US" sz="22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Andropogon</a:t>
            </a:r>
            <a:r>
              <a:rPr lang="en-US" sz="2200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gerardii</a:t>
            </a:r>
            <a:r>
              <a:rPr lang="en-US" sz="2200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aramond" panose="02020404030301010803" pitchFamily="18" charset="0"/>
              </a:rPr>
              <a:t>Vitman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; BBS)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sz="2050" dirty="0">
                <a:solidFill>
                  <a:schemeClr val="tx1"/>
                </a:solidFill>
                <a:latin typeface="Garamond" panose="02020404030301010803" pitchFamily="18" charset="0"/>
              </a:rPr>
              <a:t>Kaw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Little bluestem [</a:t>
            </a:r>
            <a:r>
              <a:rPr lang="en-US" sz="22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Schizachyrium</a:t>
            </a:r>
            <a:r>
              <a:rPr lang="en-US" sz="2200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scoparium</a:t>
            </a:r>
            <a:r>
              <a:rPr lang="en-US" sz="2200" i="1" dirty="0">
                <a:solidFill>
                  <a:schemeClr val="tx1"/>
                </a:solidFill>
                <a:latin typeface="Garamond" panose="02020404030301010803" pitchFamily="18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Garamond" panose="02020404030301010803" pitchFamily="18" charset="0"/>
              </a:rPr>
              <a:t>Michx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.) Nash.; LBS]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sz="2050" dirty="0">
                <a:solidFill>
                  <a:schemeClr val="tx1"/>
                </a:solidFill>
                <a:latin typeface="Garamond" panose="02020404030301010803" pitchFamily="18" charset="0"/>
              </a:rPr>
              <a:t>Cimarron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Garamond" panose="02020404030301010803" pitchFamily="18" charset="0"/>
              </a:rPr>
              <a:t>Indiangrass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 [</a:t>
            </a:r>
            <a:r>
              <a:rPr lang="en-US" sz="22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Sorghastrum</a:t>
            </a:r>
            <a:r>
              <a:rPr lang="en-US" sz="2200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nutans</a:t>
            </a:r>
            <a:r>
              <a:rPr lang="en-US" sz="2200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(L.) Nash.; IG]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sz="2050" dirty="0">
                <a:solidFill>
                  <a:schemeClr val="tx1"/>
                </a:solidFill>
                <a:latin typeface="Garamond" panose="02020404030301010803" pitchFamily="18" charset="0"/>
              </a:rPr>
              <a:t>Cheyenne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Upland switchgrass (</a:t>
            </a:r>
            <a:r>
              <a:rPr lang="en-US" sz="2200" i="1" dirty="0">
                <a:solidFill>
                  <a:schemeClr val="tx1"/>
                </a:solidFill>
                <a:latin typeface="Garamond" panose="02020404030301010803" pitchFamily="18" charset="0"/>
              </a:rPr>
              <a:t>Panicum </a:t>
            </a:r>
            <a:r>
              <a:rPr lang="en-US" sz="22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virgatum</a:t>
            </a:r>
            <a:r>
              <a:rPr lang="en-US" sz="2200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L.; USWG)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sz="2050" dirty="0">
                <a:solidFill>
                  <a:schemeClr val="tx1"/>
                </a:solidFill>
                <a:latin typeface="Garamond" panose="02020404030301010803" pitchFamily="18" charset="0"/>
              </a:rPr>
              <a:t>Cave-in-Rock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Common bermudagrass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All native seed sourced from </a:t>
            </a:r>
            <a:r>
              <a:rPr lang="en-US" sz="2200" dirty="0" err="1">
                <a:solidFill>
                  <a:schemeClr val="tx1"/>
                </a:solidFill>
                <a:latin typeface="Garamond" panose="02020404030301010803" pitchFamily="18" charset="0"/>
              </a:rPr>
              <a:t>Roundstone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 Native Seed, LLC </a:t>
            </a: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8186" y="3699466"/>
            <a:ext cx="2675787" cy="303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4773" y="1952423"/>
            <a:ext cx="2438400" cy="269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24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806938"/>
            <a:ext cx="10972800" cy="1066800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Establishment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599" y="1873738"/>
            <a:ext cx="6934199" cy="2571262"/>
          </a:xfrm>
        </p:spPr>
        <p:txBody>
          <a:bodyPr anchor="t" anchorCtr="0">
            <a:no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Glyphosate applied 21d pre-plant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0.84 </a:t>
            </a:r>
            <a:r>
              <a:rPr lang="en-US" sz="2200" dirty="0" err="1">
                <a:solidFill>
                  <a:schemeClr val="tx1"/>
                </a:solidFill>
                <a:latin typeface="Garamond" panose="02020404030301010803" pitchFamily="18" charset="0"/>
              </a:rPr>
              <a:t>lb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aramond" panose="02020404030301010803" pitchFamily="18" charset="0"/>
              </a:rPr>
              <a:t>a.i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. acre</a:t>
            </a:r>
            <a:r>
              <a:rPr lang="en-US" sz="2200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-1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All species were established from seed 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June, 2015 and 2016</a:t>
            </a: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Drilled at ¼” using a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Truax</a:t>
            </a:r>
            <a:r>
              <a:rPr lang="en-US" sz="2400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®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FlexII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no-till drill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173" y="2273300"/>
            <a:ext cx="4998871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2785" y="5041900"/>
            <a:ext cx="5651500" cy="111760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457200" lvl="2">
              <a:buSzPct val="100000"/>
            </a:pPr>
            <a:r>
              <a:rPr lang="en-US" sz="2400" dirty="0">
                <a:latin typeface="Garamond" panose="02020404030301010803" pitchFamily="18" charset="0"/>
              </a:rPr>
              <a:t>BBS - 10 </a:t>
            </a:r>
            <a:r>
              <a:rPr lang="en-US" sz="2400" dirty="0" err="1">
                <a:latin typeface="Garamond" panose="02020404030301010803" pitchFamily="18" charset="0"/>
              </a:rPr>
              <a:t>lb</a:t>
            </a:r>
            <a:r>
              <a:rPr lang="en-US" sz="2400" dirty="0">
                <a:latin typeface="Garamond" panose="02020404030301010803" pitchFamily="18" charset="0"/>
              </a:rPr>
              <a:t> a</a:t>
            </a:r>
            <a:r>
              <a:rPr lang="en-US" sz="2400" baseline="30000" dirty="0">
                <a:latin typeface="Garamond" panose="02020404030301010803" pitchFamily="18" charset="0"/>
              </a:rPr>
              <a:t>-1</a:t>
            </a:r>
          </a:p>
          <a:p>
            <a:pPr marL="457200" lvl="2">
              <a:buSzPct val="100000"/>
            </a:pPr>
            <a:r>
              <a:rPr lang="en-US" sz="2400" dirty="0">
                <a:latin typeface="Garamond" panose="02020404030301010803" pitchFamily="18" charset="0"/>
              </a:rPr>
              <a:t>LBS - 10 </a:t>
            </a:r>
            <a:r>
              <a:rPr lang="en-US" sz="2400" dirty="0" err="1">
                <a:latin typeface="Garamond" panose="02020404030301010803" pitchFamily="18" charset="0"/>
              </a:rPr>
              <a:t>lb</a:t>
            </a:r>
            <a:r>
              <a:rPr lang="en-US" sz="2400" dirty="0">
                <a:latin typeface="Garamond" panose="02020404030301010803" pitchFamily="18" charset="0"/>
              </a:rPr>
              <a:t> a</a:t>
            </a:r>
            <a:r>
              <a:rPr lang="en-US" sz="2400" baseline="30000" dirty="0">
                <a:latin typeface="Garamond" panose="02020404030301010803" pitchFamily="18" charset="0"/>
              </a:rPr>
              <a:t>-1</a:t>
            </a:r>
          </a:p>
          <a:p>
            <a:pPr marL="457200" lvl="2">
              <a:buSzPct val="100000"/>
            </a:pPr>
            <a:r>
              <a:rPr lang="en-US" sz="2400" dirty="0">
                <a:latin typeface="Garamond" panose="02020404030301010803" pitchFamily="18" charset="0"/>
              </a:rPr>
              <a:t>IG - 11 </a:t>
            </a:r>
            <a:r>
              <a:rPr lang="en-US" sz="2400" dirty="0" err="1">
                <a:latin typeface="Garamond" panose="02020404030301010803" pitchFamily="18" charset="0"/>
              </a:rPr>
              <a:t>lb</a:t>
            </a:r>
            <a:r>
              <a:rPr lang="en-US" sz="2400" dirty="0">
                <a:latin typeface="Garamond" panose="02020404030301010803" pitchFamily="18" charset="0"/>
              </a:rPr>
              <a:t> a</a:t>
            </a:r>
            <a:r>
              <a:rPr lang="en-US" sz="2400" baseline="30000" dirty="0">
                <a:latin typeface="Garamond" panose="02020404030301010803" pitchFamily="18" charset="0"/>
              </a:rPr>
              <a:t>-1</a:t>
            </a:r>
          </a:p>
          <a:p>
            <a:pPr marL="457200" lvl="2">
              <a:buSzPct val="100000"/>
            </a:pPr>
            <a:r>
              <a:rPr lang="en-US" sz="2400" dirty="0">
                <a:latin typeface="Garamond" panose="02020404030301010803" pitchFamily="18" charset="0"/>
              </a:rPr>
              <a:t>USWG - 12 </a:t>
            </a:r>
            <a:r>
              <a:rPr lang="en-US" sz="2400" dirty="0" err="1">
                <a:latin typeface="Garamond" panose="02020404030301010803" pitchFamily="18" charset="0"/>
              </a:rPr>
              <a:t>lb</a:t>
            </a:r>
            <a:r>
              <a:rPr lang="en-US" sz="2400" dirty="0">
                <a:latin typeface="Garamond" panose="02020404030301010803" pitchFamily="18" charset="0"/>
              </a:rPr>
              <a:t> a</a:t>
            </a:r>
            <a:r>
              <a:rPr lang="en-US" sz="2400" baseline="30000" dirty="0">
                <a:latin typeface="Garamond" panose="02020404030301010803" pitchFamily="18" charset="0"/>
              </a:rPr>
              <a:t>-1</a:t>
            </a:r>
          </a:p>
          <a:p>
            <a:pPr marL="457200" lvl="2">
              <a:buSzPct val="100000"/>
            </a:pPr>
            <a:r>
              <a:rPr lang="en-US" sz="2400" dirty="0">
                <a:latin typeface="Garamond" panose="02020404030301010803" pitchFamily="18" charset="0"/>
              </a:rPr>
              <a:t>BG - 19 </a:t>
            </a:r>
            <a:r>
              <a:rPr lang="en-US" sz="2400" dirty="0" err="1">
                <a:latin typeface="Garamond" panose="02020404030301010803" pitchFamily="18" charset="0"/>
              </a:rPr>
              <a:t>lb</a:t>
            </a:r>
            <a:r>
              <a:rPr lang="en-US" sz="2400" dirty="0">
                <a:latin typeface="Garamond" panose="02020404030301010803" pitchFamily="18" charset="0"/>
              </a:rPr>
              <a:t> a</a:t>
            </a:r>
            <a:r>
              <a:rPr lang="en-US" sz="2400" baseline="30000" dirty="0">
                <a:latin typeface="Garamond" panose="02020404030301010803" pitchFamily="18" charset="0"/>
              </a:rPr>
              <a:t>-1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2785" y="4533900"/>
            <a:ext cx="565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Garamond" panose="02020404030301010803" pitchFamily="18" charset="0"/>
              </a:rPr>
              <a:t>Target pure live seed (PLS) rates: 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85173" y="6385291"/>
            <a:ext cx="555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Establishing research plots at Red Hills Mine</a:t>
            </a:r>
          </a:p>
        </p:txBody>
      </p:sp>
    </p:spTree>
    <p:extLst>
      <p:ext uri="{BB962C8B-B14F-4D97-AF65-F5344CB8AC3E}">
        <p14:creationId xmlns:p14="http://schemas.microsoft.com/office/powerpoint/2010/main" val="200700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366658"/>
    </a:accent1>
    <a:accent2>
      <a:srgbClr val="8CB64A"/>
    </a:accent2>
    <a:accent3>
      <a:srgbClr val="88D5A9"/>
    </a:accent3>
    <a:accent4>
      <a:srgbClr val="969FA7"/>
    </a:accent4>
    <a:accent5>
      <a:srgbClr val="E8A844"/>
    </a:accent5>
    <a:accent6>
      <a:srgbClr val="A1561F"/>
    </a:accent6>
    <a:hlink>
      <a:srgbClr val="828282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Dividend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366658"/>
    </a:accent1>
    <a:accent2>
      <a:srgbClr val="8CB64A"/>
    </a:accent2>
    <a:accent3>
      <a:srgbClr val="88D5A9"/>
    </a:accent3>
    <a:accent4>
      <a:srgbClr val="969FA7"/>
    </a:accent4>
    <a:accent5>
      <a:srgbClr val="E8A844"/>
    </a:accent5>
    <a:accent6>
      <a:srgbClr val="A1561F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D44557-C150-4AA7-97B1-62E8021520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1089</Words>
  <Application>Microsoft Office PowerPoint</Application>
  <PresentationFormat>Widescreen</PresentationFormat>
  <Paragraphs>198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Garamond</vt:lpstr>
      <vt:lpstr>Gill Sans MT</vt:lpstr>
      <vt:lpstr>Times New Roman</vt:lpstr>
      <vt:lpstr>Wingdings 2</vt:lpstr>
      <vt:lpstr>Dividend</vt:lpstr>
      <vt:lpstr>Assessment of Native Warm-Season Grasses for  Post-Mining Reclamation</vt:lpstr>
      <vt:lpstr>Background</vt:lpstr>
      <vt:lpstr>Land Reclamation </vt:lpstr>
      <vt:lpstr>Land Reclamation </vt:lpstr>
      <vt:lpstr>Land Reclamation</vt:lpstr>
      <vt:lpstr>The Issue…</vt:lpstr>
      <vt:lpstr>Objectives</vt:lpstr>
      <vt:lpstr>Native Warm-Season Grass Cultivars</vt:lpstr>
      <vt:lpstr>Establishment Methods</vt:lpstr>
      <vt:lpstr>PowerPoint Presentation</vt:lpstr>
      <vt:lpstr>Methods Following Establishment Year</vt:lpstr>
      <vt:lpstr>Harvest Methods</vt:lpstr>
      <vt:lpstr>Results:  Summer, 2017 Harvests   Biomass Yield x Harvest Regime</vt:lpstr>
      <vt:lpstr>Results:  Fall, 2017 Harvest Biomass Yield x Harvest Regime</vt:lpstr>
      <vt:lpstr>Results:  2017 2-Cut Treatment Biomass Yield x Fertilizer Treatment</vt:lpstr>
      <vt:lpstr>Conclusions and Discussion: 2017-2018 Biomass Yield  </vt:lpstr>
      <vt:lpstr>references</vt:lpstr>
      <vt:lpstr>Questions?  Contact: JESSE.MORRISON@msstate.edu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2016-06-27T12:12:14Z</dcterms:created>
  <dcterms:modified xsi:type="dcterms:W3CDTF">2019-06-17T18:04:27Z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TC034606049991</vt:lpwstr>
  </property>
</Properties>
</file>