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318" r:id="rId4"/>
    <p:sldId id="272" r:id="rId5"/>
    <p:sldId id="311" r:id="rId6"/>
    <p:sldId id="317" r:id="rId7"/>
    <p:sldId id="268" r:id="rId8"/>
    <p:sldId id="269" r:id="rId9"/>
    <p:sldId id="324" r:id="rId10"/>
    <p:sldId id="319" r:id="rId11"/>
    <p:sldId id="299" r:id="rId12"/>
    <p:sldId id="300" r:id="rId13"/>
    <p:sldId id="280" r:id="rId14"/>
    <p:sldId id="287" r:id="rId15"/>
    <p:sldId id="288" r:id="rId16"/>
    <p:sldId id="283" r:id="rId17"/>
    <p:sldId id="286" r:id="rId18"/>
    <p:sldId id="294" r:id="rId19"/>
    <p:sldId id="295" r:id="rId20"/>
    <p:sldId id="325" r:id="rId21"/>
    <p:sldId id="320" r:id="rId22"/>
    <p:sldId id="323" r:id="rId23"/>
    <p:sldId id="322" r:id="rId24"/>
    <p:sldId id="316"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00"/>
    <a:srgbClr val="FFFFFF"/>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p:cViewPr varScale="1">
        <p:scale>
          <a:sx n="105" d="100"/>
          <a:sy n="105" d="100"/>
        </p:scale>
        <p:origin x="1752" y="96"/>
      </p:cViewPr>
      <p:guideLst>
        <p:guide orient="horz" pos="2160"/>
        <p:guide pos="2880"/>
      </p:guideLst>
    </p:cSldViewPr>
  </p:slideViewPr>
  <p:outlineViewPr>
    <p:cViewPr>
      <p:scale>
        <a:sx n="33" d="100"/>
        <a:sy n="33" d="100"/>
      </p:scale>
      <p:origin x="0" y="-1818"/>
    </p:cViewPr>
  </p:outlineViewPr>
  <p:notesTextViewPr>
    <p:cViewPr>
      <p:scale>
        <a:sx n="1" d="1"/>
        <a:sy n="1" d="1"/>
      </p:scale>
      <p:origin x="0" y="0"/>
    </p:cViewPr>
  </p:notesTextViewPr>
  <p:sorterViewPr>
    <p:cViewPr>
      <p:scale>
        <a:sx n="100" d="100"/>
        <a:sy n="100" d="100"/>
      </p:scale>
      <p:origin x="0" y="-5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CDC67-B30D-4894-A13F-2B3DACBC0E67}" type="datetimeFigureOut">
              <a:rPr lang="en-US" smtClean="0"/>
              <a:pPr/>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13C15-76EF-43E1-92C1-996C46763564}" type="slidenum">
              <a:rPr lang="en-US" smtClean="0"/>
              <a:pPr/>
              <a:t>‹#›</a:t>
            </a:fld>
            <a:endParaRPr lang="en-US"/>
          </a:p>
        </p:txBody>
      </p:sp>
    </p:spTree>
    <p:extLst>
      <p:ext uri="{BB962C8B-B14F-4D97-AF65-F5344CB8AC3E}">
        <p14:creationId xmlns:p14="http://schemas.microsoft.com/office/powerpoint/2010/main" val="171486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F3EA1-EFDE-42D2-A11E-55563DC53CC9}" type="slidenum">
              <a:rPr lang="en-US"/>
              <a:pPr/>
              <a:t>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These are all warm-season meaning they begin to grow vegetatively at the end of spring, when the temperatures are on the rise.</a:t>
            </a:r>
          </a:p>
          <a:p>
            <a:r>
              <a:rPr lang="en-US"/>
              <a:t>Because they are perennial we can compare our selected populations within any given year-when determining progress this allows us to reduce un-accountable variation due to the environment</a:t>
            </a:r>
          </a:p>
          <a:p>
            <a:r>
              <a:rPr lang="en-US"/>
              <a:t>They are difficult to establish in a field from seed for several reasons:  </a:t>
            </a:r>
          </a:p>
          <a:p>
            <a:r>
              <a:rPr lang="en-US"/>
              <a:t>1)the growth rate is slow during the seedling stage, giving weeds the opportunity to shade-out and out-compete these grasses.  </a:t>
            </a:r>
          </a:p>
          <a:p>
            <a:r>
              <a:rPr lang="en-US"/>
              <a:t>2)Also, these grasses have extensive seed dormancy which prevents uniform germination and this also allows weeds to get an upper-hand</a:t>
            </a:r>
          </a:p>
          <a:p>
            <a:r>
              <a:rPr lang="en-US"/>
              <a:t>Dormancy can be defined as viable seed that does not germinate under ideal conditions. Most crops have been domesticated and the dormancy is all but removed.  However, this is not the case with these grasses.  To break the dormancy the seed are typically stratified prior to planting. This involves subjecting moist seed to cold temperatures (around 4 degrees C)  for 2 weeks. The alternative is storing the seed for about a year to reduce dormancy. Both options are an inconvenience to producers. </a:t>
            </a:r>
          </a:p>
        </p:txBody>
      </p:sp>
    </p:spTree>
    <p:extLst>
      <p:ext uri="{BB962C8B-B14F-4D97-AF65-F5344CB8AC3E}">
        <p14:creationId xmlns:p14="http://schemas.microsoft.com/office/powerpoint/2010/main" val="207068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F3EA1-EFDE-42D2-A11E-55563DC53CC9}" type="slidenum">
              <a:rPr lang="en-US"/>
              <a:pPr/>
              <a:t>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These are all warm-season meaning they begin to grow vegetatively at the end of spring, when the temperatures are on the rise.</a:t>
            </a:r>
          </a:p>
          <a:p>
            <a:r>
              <a:rPr lang="en-US"/>
              <a:t>Because they are perennial we can compare our selected populations within any given year-when determining progress this allows us to reduce un-accountable variation due to the environment</a:t>
            </a:r>
          </a:p>
          <a:p>
            <a:r>
              <a:rPr lang="en-US"/>
              <a:t>They are difficult to establish in a field from seed for several reasons:  </a:t>
            </a:r>
          </a:p>
          <a:p>
            <a:r>
              <a:rPr lang="en-US"/>
              <a:t>1)the growth rate is slow during the seedling stage, giving weeds the opportunity to shade-out and out-compete these grasses.  </a:t>
            </a:r>
          </a:p>
          <a:p>
            <a:r>
              <a:rPr lang="en-US"/>
              <a:t>2)Also, these grasses have extensive seed dormancy which prevents uniform germination and this also allows weeds to get an upper-hand</a:t>
            </a:r>
          </a:p>
          <a:p>
            <a:r>
              <a:rPr lang="en-US"/>
              <a:t>Dormancy can be defined as viable seed that does not germinate under ideal conditions. Most crops have been domesticated and the dormancy is all but removed.  However, this is not the case with these grasses.  To break the dormancy the seed are typically stratified prior to planting. This involves subjecting moist seed to cold temperatures (around 4 degrees C)  for 2 weeks. The alternative is storing the seed for about a year to reduce dormancy. Both options are an inconvenience to producers. </a:t>
            </a:r>
          </a:p>
        </p:txBody>
      </p:sp>
    </p:spTree>
    <p:extLst>
      <p:ext uri="{BB962C8B-B14F-4D97-AF65-F5344CB8AC3E}">
        <p14:creationId xmlns:p14="http://schemas.microsoft.com/office/powerpoint/2010/main" val="32939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 2, Seed</a:t>
            </a:r>
            <a:r>
              <a:rPr lang="en-US" baseline="0" dirty="0"/>
              <a:t> dormancy is an issue. Note that these two cultivars are 70 and 93% seed dormant seed. </a:t>
            </a:r>
            <a:r>
              <a:rPr lang="en-US" dirty="0"/>
              <a:t>Stratification, a cold</a:t>
            </a:r>
            <a:r>
              <a:rPr lang="en-US" baseline="0" dirty="0"/>
              <a:t> wet treatment, is used to overcome dormancy, but it is messy, and sometimes is ineffective.  Occasionally the seed dormancy resumes after it is dried for planting.  These are the </a:t>
            </a:r>
            <a:r>
              <a:rPr lang="en-US" baseline="0" dirty="0" err="1"/>
              <a:t>seedlots</a:t>
            </a:r>
            <a:r>
              <a:rPr lang="en-US" baseline="0" dirty="0"/>
              <a:t> purchased for planting in the field study (they were wet stratified for the field study.)</a:t>
            </a:r>
            <a:endParaRPr lang="en-US" dirty="0"/>
          </a:p>
        </p:txBody>
      </p:sp>
      <p:sp>
        <p:nvSpPr>
          <p:cNvPr id="4" name="Slide Number Placeholder 3"/>
          <p:cNvSpPr>
            <a:spLocks noGrp="1"/>
          </p:cNvSpPr>
          <p:nvPr>
            <p:ph type="sldNum" sz="quarter" idx="10"/>
          </p:nvPr>
        </p:nvSpPr>
        <p:spPr/>
        <p:txBody>
          <a:bodyPr/>
          <a:lstStyle/>
          <a:p>
            <a:fld id="{611721E9-B001-42CC-82E0-EEE027D7DC26}" type="slidenum">
              <a:rPr lang="en-US" smtClean="0"/>
              <a:pPr/>
              <a:t>13</a:t>
            </a:fld>
            <a:endParaRPr lang="en-US"/>
          </a:p>
        </p:txBody>
      </p:sp>
    </p:spTree>
    <p:extLst>
      <p:ext uri="{BB962C8B-B14F-4D97-AF65-F5344CB8AC3E}">
        <p14:creationId xmlns:p14="http://schemas.microsoft.com/office/powerpoint/2010/main" val="345151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C13C15-76EF-43E1-92C1-996C46763564}" type="slidenum">
              <a:rPr lang="en-US" smtClean="0"/>
              <a:pPr/>
              <a:t>15</a:t>
            </a:fld>
            <a:endParaRPr lang="en-US"/>
          </a:p>
        </p:txBody>
      </p:sp>
    </p:spTree>
    <p:extLst>
      <p:ext uri="{BB962C8B-B14F-4D97-AF65-F5344CB8AC3E}">
        <p14:creationId xmlns:p14="http://schemas.microsoft.com/office/powerpoint/2010/main" val="400015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3D5F14-514B-4615-B895-23CFE5AD2461}"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42943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D5F14-514B-4615-B895-23CFE5AD2461}"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178707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D5F14-514B-4615-B895-23CFE5AD2461}"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213019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D5F14-514B-4615-B895-23CFE5AD2461}"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40646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D5F14-514B-4615-B895-23CFE5AD2461}"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413577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D5F14-514B-4615-B895-23CFE5AD2461}"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55245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D5F14-514B-4615-B895-23CFE5AD2461}" type="datetimeFigureOut">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140225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D5F14-514B-4615-B895-23CFE5AD2461}" type="datetimeFigureOut">
              <a:rPr lang="en-US" smtClean="0"/>
              <a:pPr/>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30705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D5F14-514B-4615-B895-23CFE5AD2461}" type="datetimeFigureOut">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67590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D5F14-514B-4615-B895-23CFE5AD2461}"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407352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D5F14-514B-4615-B895-23CFE5AD2461}"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1B29F-C368-4012-8DB8-8C47633F70D7}" type="slidenum">
              <a:rPr lang="en-US" smtClean="0"/>
              <a:pPr/>
              <a:t>‹#›</a:t>
            </a:fld>
            <a:endParaRPr lang="en-US"/>
          </a:p>
        </p:txBody>
      </p:sp>
    </p:spTree>
    <p:extLst>
      <p:ext uri="{BB962C8B-B14F-4D97-AF65-F5344CB8AC3E}">
        <p14:creationId xmlns:p14="http://schemas.microsoft.com/office/powerpoint/2010/main" val="227395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D5F14-514B-4615-B895-23CFE5AD2461}" type="datetimeFigureOut">
              <a:rPr lang="en-US" smtClean="0"/>
              <a:pPr/>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1B29F-C368-4012-8DB8-8C47633F70D7}" type="slidenum">
              <a:rPr lang="en-US" smtClean="0"/>
              <a:pPr/>
              <a:t>‹#›</a:t>
            </a:fld>
            <a:endParaRPr lang="en-US"/>
          </a:p>
        </p:txBody>
      </p:sp>
    </p:spTree>
    <p:extLst>
      <p:ext uri="{BB962C8B-B14F-4D97-AF65-F5344CB8AC3E}">
        <p14:creationId xmlns:p14="http://schemas.microsoft.com/office/powerpoint/2010/main" val="381857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044575"/>
            <a:ext cx="7010400" cy="1470025"/>
          </a:xfrm>
        </p:spPr>
        <p:txBody>
          <a:bodyPr>
            <a:normAutofit fontScale="90000"/>
          </a:bodyPr>
          <a:lstStyle/>
          <a:p>
            <a:r>
              <a:rPr lang="en-US" b="1" dirty="0">
                <a:solidFill>
                  <a:srgbClr val="800000"/>
                </a:solidFill>
              </a:rPr>
              <a:t>Native Warm-Season Grasses That Germinate on Command</a:t>
            </a:r>
          </a:p>
        </p:txBody>
      </p:sp>
      <p:sp>
        <p:nvSpPr>
          <p:cNvPr id="3" name="Subtitle 2"/>
          <p:cNvSpPr>
            <a:spLocks noGrp="1"/>
          </p:cNvSpPr>
          <p:nvPr>
            <p:ph type="subTitle" idx="1"/>
          </p:nvPr>
        </p:nvSpPr>
        <p:spPr>
          <a:xfrm>
            <a:off x="1905000" y="2971800"/>
            <a:ext cx="6705600" cy="3048000"/>
          </a:xfrm>
        </p:spPr>
        <p:txBody>
          <a:bodyPr>
            <a:normAutofit fontScale="55000" lnSpcReduction="20000"/>
          </a:bodyPr>
          <a:lstStyle/>
          <a:p>
            <a:r>
              <a:rPr lang="en-US" sz="4400" b="1" dirty="0">
                <a:solidFill>
                  <a:schemeClr val="tx1"/>
                </a:solidFill>
              </a:rPr>
              <a:t>Brian S. Baldwin</a:t>
            </a:r>
            <a:r>
              <a:rPr lang="en-US" sz="4400" b="1" baseline="30000" dirty="0">
                <a:solidFill>
                  <a:schemeClr val="tx1"/>
                </a:solidFill>
              </a:rPr>
              <a:t>1</a:t>
            </a:r>
            <a:r>
              <a:rPr lang="en-US" sz="4400" b="1" dirty="0">
                <a:solidFill>
                  <a:schemeClr val="tx1"/>
                </a:solidFill>
              </a:rPr>
              <a:t>, Jesse I. Morrison</a:t>
            </a:r>
            <a:r>
              <a:rPr lang="en-US" sz="4400" b="1" baseline="30000" dirty="0">
                <a:solidFill>
                  <a:schemeClr val="tx1"/>
                </a:solidFill>
              </a:rPr>
              <a:t>1</a:t>
            </a:r>
            <a:r>
              <a:rPr lang="en-US" sz="4400" b="1" dirty="0">
                <a:solidFill>
                  <a:schemeClr val="tx1"/>
                </a:solidFill>
              </a:rPr>
              <a:t>,</a:t>
            </a:r>
            <a:r>
              <a:rPr lang="en-US" sz="4400" b="1" baseline="30000" dirty="0">
                <a:solidFill>
                  <a:schemeClr val="tx1"/>
                </a:solidFill>
              </a:rPr>
              <a:t> </a:t>
            </a:r>
            <a:r>
              <a:rPr lang="en-US" sz="4400" b="1" dirty="0">
                <a:solidFill>
                  <a:schemeClr val="tx1"/>
                </a:solidFill>
              </a:rPr>
              <a:t> and J. Brett Rushing</a:t>
            </a:r>
            <a:r>
              <a:rPr lang="en-US" sz="4400" b="1" baseline="30000" dirty="0">
                <a:solidFill>
                  <a:schemeClr val="tx1"/>
                </a:solidFill>
              </a:rPr>
              <a:t>2</a:t>
            </a:r>
            <a:endParaRPr lang="en-US" sz="4400" baseline="30000" dirty="0">
              <a:solidFill>
                <a:schemeClr val="tx1"/>
              </a:solidFill>
            </a:endParaRPr>
          </a:p>
          <a:p>
            <a:r>
              <a:rPr lang="en-US" baseline="30000" dirty="0">
                <a:solidFill>
                  <a:schemeClr val="tx1"/>
                </a:solidFill>
              </a:rPr>
              <a:t>1</a:t>
            </a:r>
            <a:r>
              <a:rPr lang="en-US" dirty="0">
                <a:solidFill>
                  <a:schemeClr val="tx1"/>
                </a:solidFill>
              </a:rPr>
              <a:t>Dept. of Plant &amp; Soil Sciences, Mississippi State, MS</a:t>
            </a:r>
          </a:p>
          <a:p>
            <a:r>
              <a:rPr lang="en-US" baseline="30000" dirty="0">
                <a:solidFill>
                  <a:schemeClr val="tx1"/>
                </a:solidFill>
              </a:rPr>
              <a:t>2</a:t>
            </a:r>
            <a:r>
              <a:rPr lang="en-US" dirty="0">
                <a:solidFill>
                  <a:schemeClr val="tx1"/>
                </a:solidFill>
              </a:rPr>
              <a:t>Dept. of Plant &amp; Soil Sciences, Coastal Plains Res. &amp; Ext. Center, Newton, MS </a:t>
            </a:r>
          </a:p>
          <a:p>
            <a:endParaRPr lang="en-US" dirty="0">
              <a:solidFill>
                <a:schemeClr val="tx1"/>
              </a:solidFill>
            </a:endParaRPr>
          </a:p>
          <a:p>
            <a:endParaRPr lang="en-US" dirty="0">
              <a:solidFill>
                <a:schemeClr val="tx1"/>
              </a:solidFill>
            </a:endParaRPr>
          </a:p>
          <a:p>
            <a:r>
              <a:rPr lang="en-US" dirty="0">
                <a:solidFill>
                  <a:schemeClr val="tx1"/>
                </a:solidFill>
              </a:rPr>
              <a:t>  5 June 2019</a:t>
            </a:r>
          </a:p>
          <a:p>
            <a:r>
              <a:rPr lang="en-US" dirty="0">
                <a:solidFill>
                  <a:schemeClr val="tx1"/>
                </a:solidFill>
              </a:rPr>
              <a:t>American Society of Mining and Restoration</a:t>
            </a:r>
          </a:p>
          <a:p>
            <a:r>
              <a:rPr lang="en-US" dirty="0">
                <a:solidFill>
                  <a:schemeClr val="tx1"/>
                </a:solidFill>
              </a:rPr>
              <a:t>Big Sky, Montana</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78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934200" cy="1143000"/>
          </a:xfrm>
        </p:spPr>
        <p:txBody>
          <a:bodyPr>
            <a:normAutofit/>
          </a:bodyPr>
          <a:lstStyle/>
          <a:p>
            <a:r>
              <a:rPr lang="en-US" b="1" dirty="0">
                <a:solidFill>
                  <a:srgbClr val="800000"/>
                </a:solidFill>
              </a:rPr>
              <a:t>Let’s do the Math $</a:t>
            </a:r>
            <a:endParaRPr lang="en-US" dirty="0"/>
          </a:p>
        </p:txBody>
      </p:sp>
      <p:sp>
        <p:nvSpPr>
          <p:cNvPr id="3" name="Content Placeholder 2"/>
          <p:cNvSpPr>
            <a:spLocks noGrp="1"/>
          </p:cNvSpPr>
          <p:nvPr>
            <p:ph idx="1"/>
          </p:nvPr>
        </p:nvSpPr>
        <p:spPr>
          <a:xfrm>
            <a:off x="1676400" y="1219200"/>
            <a:ext cx="7467600" cy="5181600"/>
          </a:xfrm>
        </p:spPr>
        <p:txBody>
          <a:bodyPr>
            <a:normAutofit fontScale="85000" lnSpcReduction="20000"/>
          </a:bodyPr>
          <a:lstStyle/>
          <a:p>
            <a:r>
              <a:rPr lang="en-US" dirty="0"/>
              <a:t>If the seed lot is 77% dormant, then only 23% of the seed will germinate immediately after planting.</a:t>
            </a:r>
          </a:p>
          <a:p>
            <a:endParaRPr lang="en-US" dirty="0"/>
          </a:p>
          <a:p>
            <a:r>
              <a:rPr lang="en-US" dirty="0"/>
              <a:t>Planting rate of 8 lbs/A PLS for most native grasses = 1.84 lbs/A living seedlings.</a:t>
            </a:r>
          </a:p>
          <a:p>
            <a:endParaRPr lang="en-US" dirty="0"/>
          </a:p>
          <a:p>
            <a:r>
              <a:rPr lang="en-US" dirty="0"/>
              <a:t>Planting rate goes up 4.35 to get equivalent of 8 lbs = 34.8 lbs/A for minimum recommended coverage</a:t>
            </a:r>
          </a:p>
          <a:p>
            <a:endParaRPr lang="en-US" dirty="0"/>
          </a:p>
          <a:p>
            <a:r>
              <a:rPr lang="en-US" dirty="0"/>
              <a:t>At a price of $10.95 per ¼ lb = $1,523.47/A</a:t>
            </a:r>
          </a:p>
          <a:p>
            <a:r>
              <a:rPr lang="en-US" dirty="0"/>
              <a:t>At a price of $18.95 per ¼ lb = $2,637.84/A</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38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934200" cy="1143000"/>
          </a:xfrm>
        </p:spPr>
        <p:txBody>
          <a:bodyPr>
            <a:normAutofit fontScale="90000"/>
          </a:bodyPr>
          <a:lstStyle/>
          <a:p>
            <a:r>
              <a:rPr lang="en-US" b="1" dirty="0">
                <a:solidFill>
                  <a:srgbClr val="800000"/>
                </a:solidFill>
              </a:rPr>
              <a:t>Methods to overcome</a:t>
            </a:r>
            <a:br>
              <a:rPr lang="en-US" b="1" dirty="0">
                <a:solidFill>
                  <a:srgbClr val="800000"/>
                </a:solidFill>
              </a:rPr>
            </a:br>
            <a:r>
              <a:rPr lang="en-US" b="1" dirty="0">
                <a:solidFill>
                  <a:srgbClr val="800000"/>
                </a:solidFill>
              </a:rPr>
              <a:t>seed dormancy</a:t>
            </a:r>
            <a:endParaRPr lang="en-US" dirty="0"/>
          </a:p>
        </p:txBody>
      </p:sp>
      <p:sp>
        <p:nvSpPr>
          <p:cNvPr id="3" name="Content Placeholder 2"/>
          <p:cNvSpPr>
            <a:spLocks noGrp="1"/>
          </p:cNvSpPr>
          <p:nvPr>
            <p:ph idx="1"/>
          </p:nvPr>
        </p:nvSpPr>
        <p:spPr>
          <a:xfrm>
            <a:off x="1676400" y="1600200"/>
            <a:ext cx="7467600" cy="4800600"/>
          </a:xfrm>
        </p:spPr>
        <p:txBody>
          <a:bodyPr>
            <a:normAutofit fontScale="77500" lnSpcReduction="20000"/>
          </a:bodyPr>
          <a:lstStyle/>
          <a:p>
            <a:r>
              <a:rPr lang="en-US" dirty="0"/>
              <a:t>Stratification – 8-10 wks</a:t>
            </a:r>
          </a:p>
          <a:p>
            <a:r>
              <a:rPr lang="en-US" dirty="0"/>
              <a:t>Scarification – acids or mechanical abrasion</a:t>
            </a:r>
          </a:p>
          <a:p>
            <a:r>
              <a:rPr lang="en-US" dirty="0"/>
              <a:t>Chemical treatments – K</a:t>
            </a:r>
            <a:r>
              <a:rPr lang="en-US" baseline="-25000" dirty="0"/>
              <a:t>2</a:t>
            </a:r>
            <a:r>
              <a:rPr lang="en-US" dirty="0"/>
              <a:t>NO</a:t>
            </a:r>
            <a:r>
              <a:rPr lang="en-US" baseline="-25000" dirty="0"/>
              <a:t>3</a:t>
            </a:r>
            <a:r>
              <a:rPr lang="en-US" dirty="0"/>
              <a:t>, H</a:t>
            </a:r>
            <a:r>
              <a:rPr lang="en-US" baseline="-25000" dirty="0"/>
              <a:t>2</a:t>
            </a:r>
            <a:r>
              <a:rPr lang="en-US" dirty="0"/>
              <a:t>O</a:t>
            </a:r>
            <a:r>
              <a:rPr lang="en-US" baseline="-25000" dirty="0"/>
              <a:t>2</a:t>
            </a:r>
            <a:r>
              <a:rPr lang="en-US" dirty="0"/>
              <a:t>, Na</a:t>
            </a:r>
            <a:r>
              <a:rPr lang="en-US" baseline="-25000" dirty="0"/>
              <a:t>2</a:t>
            </a:r>
            <a:r>
              <a:rPr lang="en-US" dirty="0"/>
              <a:t>HClO</a:t>
            </a:r>
            <a:r>
              <a:rPr lang="en-US" baseline="-25000" dirty="0"/>
              <a:t>3</a:t>
            </a:r>
          </a:p>
          <a:p>
            <a:r>
              <a:rPr lang="en-US" dirty="0"/>
              <a:t>Hormones/PGRs - GA</a:t>
            </a:r>
            <a:r>
              <a:rPr lang="en-US" baseline="-25000" dirty="0"/>
              <a:t>3</a:t>
            </a:r>
            <a:endParaRPr lang="en-US" dirty="0"/>
          </a:p>
          <a:p>
            <a:r>
              <a:rPr lang="en-US" dirty="0"/>
              <a:t>Priming – limited success</a:t>
            </a:r>
          </a:p>
          <a:p>
            <a:endParaRPr lang="en-US" dirty="0"/>
          </a:p>
          <a:p>
            <a:r>
              <a:rPr lang="en-US" dirty="0"/>
              <a:t>Generally:</a:t>
            </a:r>
          </a:p>
          <a:p>
            <a:pPr lvl="1"/>
            <a:r>
              <a:rPr lang="en-US" dirty="0"/>
              <a:t>Ineffective commercially</a:t>
            </a:r>
          </a:p>
          <a:p>
            <a:pPr lvl="1"/>
            <a:r>
              <a:rPr lang="en-US" dirty="0"/>
              <a:t>Use caustic chemicals</a:t>
            </a:r>
          </a:p>
          <a:p>
            <a:pPr lvl="1"/>
            <a:r>
              <a:rPr lang="en-US" dirty="0"/>
              <a:t>Reversible upon drying</a:t>
            </a:r>
          </a:p>
          <a:p>
            <a:pPr lvl="1"/>
            <a:endParaRPr lang="en-US" dirty="0"/>
          </a:p>
          <a:p>
            <a:r>
              <a:rPr lang="en-US" dirty="0"/>
              <a:t>Add cost and only circumvent the problem</a:t>
            </a:r>
          </a:p>
          <a:p>
            <a:r>
              <a:rPr lang="en-US" dirty="0"/>
              <a:t>In the South . . . . . . </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934200" cy="1143000"/>
          </a:xfrm>
        </p:spPr>
        <p:txBody>
          <a:bodyPr>
            <a:normAutofit/>
          </a:bodyPr>
          <a:lstStyle/>
          <a:p>
            <a:r>
              <a:rPr lang="en-US" b="1" dirty="0">
                <a:solidFill>
                  <a:srgbClr val="800000"/>
                </a:solidFill>
              </a:rPr>
              <a:t>Our objective</a:t>
            </a:r>
            <a:endParaRPr lang="en-US" dirty="0"/>
          </a:p>
        </p:txBody>
      </p:sp>
      <p:sp>
        <p:nvSpPr>
          <p:cNvPr id="3" name="Content Placeholder 2"/>
          <p:cNvSpPr>
            <a:spLocks noGrp="1"/>
          </p:cNvSpPr>
          <p:nvPr>
            <p:ph idx="1"/>
          </p:nvPr>
        </p:nvSpPr>
        <p:spPr>
          <a:xfrm>
            <a:off x="1676400" y="1600200"/>
            <a:ext cx="6781800" cy="4800600"/>
          </a:xfrm>
        </p:spPr>
        <p:txBody>
          <a:bodyPr>
            <a:normAutofit/>
          </a:bodyPr>
          <a:lstStyle/>
          <a:p>
            <a:r>
              <a:rPr lang="en-US" dirty="0"/>
              <a:t>Select to reduce seed dormancy</a:t>
            </a:r>
          </a:p>
          <a:p>
            <a:endParaRPr lang="en-US" dirty="0"/>
          </a:p>
          <a:p>
            <a:pPr lvl="1"/>
            <a:r>
              <a:rPr lang="en-US" dirty="0"/>
              <a:t>Develop native </a:t>
            </a:r>
            <a:r>
              <a:rPr lang="en-US" dirty="0" err="1"/>
              <a:t>germplasm</a:t>
            </a:r>
            <a:r>
              <a:rPr lang="en-US" dirty="0"/>
              <a:t> </a:t>
            </a:r>
            <a:r>
              <a:rPr lang="en-US" u="sng" dirty="0"/>
              <a:t>adapted</a:t>
            </a:r>
            <a:r>
              <a:rPr lang="en-US" dirty="0"/>
              <a:t> to the southeastern U.S. that “germinates on demand” without stratification</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274638"/>
            <a:ext cx="6858000" cy="1143000"/>
          </a:xfrm>
        </p:spPr>
        <p:txBody>
          <a:bodyPr>
            <a:normAutofit/>
          </a:bodyPr>
          <a:lstStyle/>
          <a:p>
            <a:r>
              <a:rPr lang="en-US" b="1" dirty="0">
                <a:solidFill>
                  <a:srgbClr val="800000"/>
                </a:solidFill>
              </a:rPr>
              <a:t>Species</a:t>
            </a:r>
          </a:p>
        </p:txBody>
      </p:sp>
      <p:sp>
        <p:nvSpPr>
          <p:cNvPr id="12" name="Content Placeholder 11"/>
          <p:cNvSpPr>
            <a:spLocks noGrp="1"/>
          </p:cNvSpPr>
          <p:nvPr>
            <p:ph idx="1"/>
          </p:nvPr>
        </p:nvSpPr>
        <p:spPr>
          <a:xfrm>
            <a:off x="1828800" y="1371600"/>
            <a:ext cx="7315200" cy="5029200"/>
          </a:xfrm>
        </p:spPr>
        <p:txBody>
          <a:bodyPr>
            <a:normAutofit/>
          </a:bodyPr>
          <a:lstStyle/>
          <a:p>
            <a:r>
              <a:rPr lang="en-US" dirty="0"/>
              <a:t>Switchgrass, UL &amp; LL </a:t>
            </a:r>
            <a:r>
              <a:rPr lang="en-US" sz="2200" dirty="0"/>
              <a:t>[</a:t>
            </a:r>
            <a:r>
              <a:rPr lang="en-US" sz="2200" i="1" dirty="0"/>
              <a:t>Panicum </a:t>
            </a:r>
            <a:r>
              <a:rPr lang="en-US" sz="2200" i="1" dirty="0" err="1"/>
              <a:t>virgatum</a:t>
            </a:r>
            <a:r>
              <a:rPr lang="en-US" sz="2200" dirty="0"/>
              <a:t> L.]</a:t>
            </a:r>
          </a:p>
          <a:p>
            <a:r>
              <a:rPr lang="en-US" dirty="0"/>
              <a:t>Big bluestem </a:t>
            </a:r>
            <a:r>
              <a:rPr lang="en-US" sz="2200" dirty="0"/>
              <a:t>[</a:t>
            </a:r>
            <a:r>
              <a:rPr lang="en-US" sz="2200" i="1" dirty="0" err="1"/>
              <a:t>Andropogon</a:t>
            </a:r>
            <a:r>
              <a:rPr lang="en-US" sz="2200" i="1" dirty="0"/>
              <a:t> </a:t>
            </a:r>
            <a:r>
              <a:rPr lang="en-US" sz="2200" i="1" dirty="0" err="1"/>
              <a:t>gerardii</a:t>
            </a:r>
            <a:r>
              <a:rPr lang="en-US" sz="2200" dirty="0"/>
              <a:t> </a:t>
            </a:r>
            <a:r>
              <a:rPr lang="en-US" sz="2200" dirty="0" err="1"/>
              <a:t>Vitman</a:t>
            </a:r>
            <a:r>
              <a:rPr lang="en-US" sz="2200" dirty="0"/>
              <a:t>]</a:t>
            </a:r>
          </a:p>
          <a:p>
            <a:r>
              <a:rPr lang="en-US" dirty="0"/>
              <a:t>Indiangrass </a:t>
            </a:r>
            <a:r>
              <a:rPr lang="en-US" sz="2200" dirty="0"/>
              <a:t>[</a:t>
            </a:r>
            <a:r>
              <a:rPr lang="en-US" sz="2200" i="1" dirty="0" err="1"/>
              <a:t>Sorghastrum</a:t>
            </a:r>
            <a:r>
              <a:rPr lang="en-US" sz="2200" i="1" dirty="0"/>
              <a:t> </a:t>
            </a:r>
            <a:r>
              <a:rPr lang="en-US" sz="2200" i="1" dirty="0" err="1"/>
              <a:t>nutans</a:t>
            </a:r>
            <a:r>
              <a:rPr lang="en-US" sz="2200" i="1" dirty="0"/>
              <a:t> </a:t>
            </a:r>
            <a:r>
              <a:rPr lang="en-US" sz="2200" dirty="0"/>
              <a:t>(L.) Nash]</a:t>
            </a:r>
          </a:p>
          <a:p>
            <a:r>
              <a:rPr lang="en-US" dirty="0"/>
              <a:t>Little bluestem </a:t>
            </a:r>
            <a:r>
              <a:rPr lang="en-US" sz="2200" dirty="0"/>
              <a:t>[</a:t>
            </a:r>
            <a:r>
              <a:rPr lang="en-US" sz="2200" i="1" dirty="0" err="1"/>
              <a:t>Schizachyrium</a:t>
            </a:r>
            <a:r>
              <a:rPr lang="en-US" sz="2200" i="1" dirty="0"/>
              <a:t> </a:t>
            </a:r>
            <a:r>
              <a:rPr lang="en-US" sz="2200" i="1" dirty="0" err="1"/>
              <a:t>scoparium</a:t>
            </a:r>
            <a:r>
              <a:rPr lang="en-US" sz="2200" dirty="0"/>
              <a:t> (</a:t>
            </a:r>
            <a:r>
              <a:rPr lang="en-US" sz="2200" dirty="0" err="1"/>
              <a:t>Michx</a:t>
            </a:r>
            <a:r>
              <a:rPr lang="en-US" sz="2200" dirty="0"/>
              <a:t>.) Nash]</a:t>
            </a:r>
          </a:p>
          <a:p>
            <a:r>
              <a:rPr lang="en-US" dirty="0"/>
              <a:t>Beaked panicum </a:t>
            </a:r>
            <a:r>
              <a:rPr lang="en-US" sz="2200" dirty="0"/>
              <a:t>[</a:t>
            </a:r>
            <a:r>
              <a:rPr lang="en-US" sz="2200" i="1" dirty="0"/>
              <a:t>Panicum anceps</a:t>
            </a:r>
            <a:r>
              <a:rPr lang="en-US" sz="2200" dirty="0"/>
              <a:t> L.]</a:t>
            </a:r>
          </a:p>
          <a:p>
            <a:r>
              <a:rPr lang="en-US" dirty="0"/>
              <a:t>Purpletop </a:t>
            </a:r>
            <a:r>
              <a:rPr lang="en-US" sz="2200" dirty="0"/>
              <a:t>[</a:t>
            </a:r>
            <a:r>
              <a:rPr lang="en-US" sz="2200" i="1" dirty="0"/>
              <a:t>Tridens </a:t>
            </a:r>
            <a:r>
              <a:rPr lang="en-US" sz="2200" i="1" dirty="0" err="1"/>
              <a:t>flavus</a:t>
            </a:r>
            <a:r>
              <a:rPr lang="en-US" sz="2200" dirty="0"/>
              <a:t> (L.) </a:t>
            </a:r>
            <a:r>
              <a:rPr lang="en-US" sz="2200" dirty="0" err="1"/>
              <a:t>Hitchc</a:t>
            </a:r>
            <a:r>
              <a:rPr lang="en-US" sz="2200" dirty="0"/>
              <a:t>.]</a:t>
            </a:r>
          </a:p>
          <a:p>
            <a:r>
              <a:rPr lang="en-US" dirty="0"/>
              <a:t>Eastern gamagrass </a:t>
            </a:r>
            <a:r>
              <a:rPr lang="en-US" sz="2200" dirty="0"/>
              <a:t>[</a:t>
            </a:r>
            <a:r>
              <a:rPr lang="en-US" sz="2200" i="1" dirty="0"/>
              <a:t>Tripsacum dactyloides </a:t>
            </a:r>
            <a:r>
              <a:rPr lang="en-US" sz="2200" dirty="0"/>
              <a:t>(</a:t>
            </a:r>
            <a:r>
              <a:rPr lang="en-US" sz="2200" i="1" dirty="0"/>
              <a:t>L.</a:t>
            </a:r>
            <a:r>
              <a:rPr lang="en-US" sz="2200" dirty="0"/>
              <a:t>)</a:t>
            </a:r>
            <a:r>
              <a:rPr lang="en-US" sz="2200" i="1" dirty="0"/>
              <a:t> </a:t>
            </a:r>
            <a:r>
              <a:rPr lang="en-US" sz="2200" dirty="0"/>
              <a:t>L.] </a:t>
            </a:r>
          </a:p>
          <a:p>
            <a:pPr marL="0" indent="0">
              <a:buNone/>
            </a:pP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21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N162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743200"/>
            <a:ext cx="2743200" cy="2057400"/>
          </a:xfrm>
          <a:prstGeom prst="rect">
            <a:avLst/>
          </a:prstGeom>
          <a:ln>
            <a:solidFill>
              <a:schemeClr val="tx1"/>
            </a:solidFill>
          </a:ln>
        </p:spPr>
      </p:pic>
      <p:pic>
        <p:nvPicPr>
          <p:cNvPr id="7" name="Picture 6" descr="DSCN162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9712" y="4648200"/>
            <a:ext cx="2743200" cy="2057400"/>
          </a:xfrm>
          <a:prstGeom prst="rect">
            <a:avLst/>
          </a:prstGeom>
          <a:ln>
            <a:solidFill>
              <a:schemeClr val="tx1"/>
            </a:solidFill>
          </a:ln>
        </p:spPr>
      </p:pic>
      <p:pic>
        <p:nvPicPr>
          <p:cNvPr id="8" name="Picture 7" descr="DSCN195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743200"/>
            <a:ext cx="2743200" cy="2057400"/>
          </a:xfrm>
          <a:prstGeom prst="rect">
            <a:avLst/>
          </a:prstGeom>
          <a:ln>
            <a:solidFill>
              <a:schemeClr val="tx1"/>
            </a:solidFill>
          </a:ln>
        </p:spPr>
      </p:pic>
      <p:pic>
        <p:nvPicPr>
          <p:cNvPr id="9" name="Picture 8" descr="DSCN285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9200" y="533400"/>
            <a:ext cx="2731008" cy="2048256"/>
          </a:xfrm>
          <a:prstGeom prst="rect">
            <a:avLst/>
          </a:prstGeom>
          <a:ln>
            <a:solidFill>
              <a:schemeClr val="tx1"/>
            </a:solidFill>
          </a:ln>
        </p:spPr>
      </p:pic>
      <p:sp>
        <p:nvSpPr>
          <p:cNvPr id="11" name="Right Arrow 10"/>
          <p:cNvSpPr/>
          <p:nvPr/>
        </p:nvSpPr>
        <p:spPr>
          <a:xfrm>
            <a:off x="4114800" y="1371600"/>
            <a:ext cx="8382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 Arrow 14"/>
          <p:cNvSpPr/>
          <p:nvPr/>
        </p:nvSpPr>
        <p:spPr>
          <a:xfrm rot="5400000">
            <a:off x="7924800" y="1676400"/>
            <a:ext cx="914400" cy="609600"/>
          </a:xfrm>
          <a:prstGeom prst="ben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10800000">
            <a:off x="6324600" y="5029200"/>
            <a:ext cx="685800" cy="914400"/>
          </a:xfrm>
          <a:prstGeom prst="bentArrow">
            <a:avLst>
              <a:gd name="adj1" fmla="val 22087"/>
              <a:gd name="adj2" fmla="val 25000"/>
              <a:gd name="adj3" fmla="val 25000"/>
              <a:gd name="adj4" fmla="val 437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6200000">
            <a:off x="2041495" y="5045105"/>
            <a:ext cx="652876" cy="925866"/>
          </a:xfrm>
          <a:prstGeom prst="bentArrow">
            <a:avLst>
              <a:gd name="adj1" fmla="val 22087"/>
              <a:gd name="adj2" fmla="val 25000"/>
              <a:gd name="adj3" fmla="val 25000"/>
              <a:gd name="adj4" fmla="val 437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a:off x="381000" y="1524000"/>
            <a:ext cx="652876" cy="925866"/>
          </a:xfrm>
          <a:prstGeom prst="bentArrow">
            <a:avLst>
              <a:gd name="adj1" fmla="val 22087"/>
              <a:gd name="adj2" fmla="val 25000"/>
              <a:gd name="adj3" fmla="val 25000"/>
              <a:gd name="adj4" fmla="val 437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5" descr="a"/>
          <p:cNvPicPr>
            <a:picLocks noChangeAspect="1" noChangeArrowheads="1"/>
          </p:cNvPicPr>
          <p:nvPr/>
        </p:nvPicPr>
        <p:blipFill>
          <a:blip r:embed="rId6" cstate="email">
            <a:lum contrast="12000"/>
            <a:extLst>
              <a:ext uri="{28A0092B-C50C-407E-A947-70E740481C1C}">
                <a14:useLocalDpi xmlns:a14="http://schemas.microsoft.com/office/drawing/2010/main"/>
              </a:ext>
            </a:extLst>
          </a:blip>
          <a:srcRect/>
          <a:stretch>
            <a:fillRect/>
          </a:stretch>
        </p:blipFill>
        <p:spPr>
          <a:xfrm>
            <a:off x="5112804" y="533400"/>
            <a:ext cx="2743200" cy="2057400"/>
          </a:xfrm>
          <a:prstGeom prst="rect">
            <a:avLst/>
          </a:prstGeom>
          <a:noFill/>
          <a:ln>
            <a:solidFill>
              <a:schemeClr val="tx1"/>
            </a:solidFill>
          </a:ln>
        </p:spPr>
      </p:pic>
      <p:sp>
        <p:nvSpPr>
          <p:cNvPr id="14" name="TextBox 13"/>
          <p:cNvSpPr txBox="1"/>
          <p:nvPr/>
        </p:nvSpPr>
        <p:spPr>
          <a:xfrm>
            <a:off x="3429000" y="2743200"/>
            <a:ext cx="2342308" cy="1754326"/>
          </a:xfrm>
          <a:prstGeom prst="rect">
            <a:avLst/>
          </a:prstGeom>
          <a:noFill/>
        </p:spPr>
        <p:txBody>
          <a:bodyPr wrap="none" rtlCol="0">
            <a:spAutoFit/>
          </a:bodyPr>
          <a:lstStyle/>
          <a:p>
            <a:pPr algn="ctr"/>
            <a:r>
              <a:rPr lang="en-US" sz="3600" b="1" dirty="0">
                <a:solidFill>
                  <a:srgbClr val="800000"/>
                </a:solidFill>
              </a:rPr>
              <a:t>Phenotypic</a:t>
            </a:r>
          </a:p>
          <a:p>
            <a:pPr algn="ctr"/>
            <a:r>
              <a:rPr lang="en-US" sz="3600" b="1" dirty="0">
                <a:solidFill>
                  <a:srgbClr val="800000"/>
                </a:solidFill>
              </a:rPr>
              <a:t>Recurrent </a:t>
            </a:r>
          </a:p>
          <a:p>
            <a:pPr algn="ctr"/>
            <a:r>
              <a:rPr lang="en-US" sz="3600" b="1" dirty="0">
                <a:solidFill>
                  <a:srgbClr val="800000"/>
                </a:solidFill>
              </a:rPr>
              <a:t>Selection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NorthFarm_RamseyBottom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6" y="0"/>
            <a:ext cx="9144000" cy="6858000"/>
          </a:xfrm>
          <a:prstGeom prst="rect">
            <a:avLst/>
          </a:prstGeom>
          <a:noFill/>
          <a:ln w="9525">
            <a:noFill/>
            <a:miter lim="800000"/>
            <a:headEnd/>
            <a:tailEnd/>
          </a:ln>
        </p:spPr>
      </p:pic>
      <p:sp>
        <p:nvSpPr>
          <p:cNvPr id="3075" name="Line 10"/>
          <p:cNvSpPr>
            <a:spLocks noChangeShapeType="1"/>
          </p:cNvSpPr>
          <p:nvPr/>
        </p:nvSpPr>
        <p:spPr bwMode="auto">
          <a:xfrm flipH="1">
            <a:off x="304800" y="2971800"/>
            <a:ext cx="228600" cy="152400"/>
          </a:xfrm>
          <a:prstGeom prst="line">
            <a:avLst/>
          </a:prstGeom>
          <a:noFill/>
          <a:ln w="38100">
            <a:solidFill>
              <a:schemeClr val="bg1"/>
            </a:solidFill>
            <a:round/>
            <a:headEnd/>
            <a:tailEnd type="triangle" w="med" len="med"/>
          </a:ln>
        </p:spPr>
        <p:txBody>
          <a:bodyPr/>
          <a:lstStyle/>
          <a:p>
            <a:endParaRPr lang="en-US"/>
          </a:p>
        </p:txBody>
      </p:sp>
      <p:sp>
        <p:nvSpPr>
          <p:cNvPr id="3076" name="Line 11"/>
          <p:cNvSpPr>
            <a:spLocks noChangeShapeType="1"/>
          </p:cNvSpPr>
          <p:nvPr/>
        </p:nvSpPr>
        <p:spPr bwMode="auto">
          <a:xfrm flipH="1">
            <a:off x="2354144" y="216932"/>
            <a:ext cx="228600" cy="152400"/>
          </a:xfrm>
          <a:prstGeom prst="line">
            <a:avLst/>
          </a:prstGeom>
          <a:noFill/>
          <a:ln w="28575">
            <a:solidFill>
              <a:schemeClr val="bg1"/>
            </a:solidFill>
            <a:round/>
            <a:headEnd/>
            <a:tailEnd type="triangle" w="med" len="med"/>
          </a:ln>
        </p:spPr>
        <p:txBody>
          <a:bodyPr/>
          <a:lstStyle/>
          <a:p>
            <a:endParaRPr lang="en-US"/>
          </a:p>
        </p:txBody>
      </p:sp>
      <p:sp>
        <p:nvSpPr>
          <p:cNvPr id="3077" name="Line 12"/>
          <p:cNvSpPr>
            <a:spLocks noChangeShapeType="1"/>
          </p:cNvSpPr>
          <p:nvPr/>
        </p:nvSpPr>
        <p:spPr bwMode="auto">
          <a:xfrm flipH="1">
            <a:off x="2819400" y="2286000"/>
            <a:ext cx="228600" cy="152400"/>
          </a:xfrm>
          <a:prstGeom prst="line">
            <a:avLst/>
          </a:prstGeom>
          <a:noFill/>
          <a:ln w="28575">
            <a:solidFill>
              <a:schemeClr val="bg1"/>
            </a:solidFill>
            <a:round/>
            <a:headEnd/>
            <a:tailEnd type="triangle" w="med" len="med"/>
          </a:ln>
        </p:spPr>
        <p:txBody>
          <a:bodyPr/>
          <a:lstStyle/>
          <a:p>
            <a:endParaRPr lang="en-US">
              <a:ln>
                <a:solidFill>
                  <a:srgbClr val="FFFFFF"/>
                </a:solidFill>
              </a:ln>
            </a:endParaRPr>
          </a:p>
        </p:txBody>
      </p:sp>
      <p:sp>
        <p:nvSpPr>
          <p:cNvPr id="3078" name="Line 13"/>
          <p:cNvSpPr>
            <a:spLocks noChangeShapeType="1"/>
          </p:cNvSpPr>
          <p:nvPr/>
        </p:nvSpPr>
        <p:spPr bwMode="auto">
          <a:xfrm flipH="1">
            <a:off x="5943600" y="2286000"/>
            <a:ext cx="82550" cy="304800"/>
          </a:xfrm>
          <a:prstGeom prst="line">
            <a:avLst/>
          </a:prstGeom>
          <a:noFill/>
          <a:ln w="28575">
            <a:solidFill>
              <a:schemeClr val="bg1"/>
            </a:solidFill>
            <a:round/>
            <a:headEnd/>
            <a:tailEnd type="triangle" w="med" len="med"/>
          </a:ln>
        </p:spPr>
        <p:txBody>
          <a:bodyPr/>
          <a:lstStyle/>
          <a:p>
            <a:endParaRPr lang="en-US"/>
          </a:p>
        </p:txBody>
      </p:sp>
      <p:sp>
        <p:nvSpPr>
          <p:cNvPr id="3079" name="Line 14"/>
          <p:cNvSpPr>
            <a:spLocks noChangeShapeType="1"/>
          </p:cNvSpPr>
          <p:nvPr/>
        </p:nvSpPr>
        <p:spPr bwMode="auto">
          <a:xfrm>
            <a:off x="8990718" y="4953000"/>
            <a:ext cx="153282" cy="304800"/>
          </a:xfrm>
          <a:prstGeom prst="line">
            <a:avLst/>
          </a:prstGeom>
          <a:noFill/>
          <a:ln w="38100">
            <a:solidFill>
              <a:schemeClr val="bg1"/>
            </a:solidFill>
            <a:round/>
            <a:headEnd/>
            <a:tailEnd type="triangle" w="med" len="med"/>
          </a:ln>
        </p:spPr>
        <p:txBody>
          <a:bodyPr/>
          <a:lstStyle/>
          <a:p>
            <a:endParaRPr lang="en-US">
              <a:ln>
                <a:solidFill>
                  <a:schemeClr val="accent1">
                    <a:lumMod val="75000"/>
                  </a:schemeClr>
                </a:solidFill>
              </a:ln>
            </a:endParaRPr>
          </a:p>
        </p:txBody>
      </p:sp>
      <p:sp>
        <p:nvSpPr>
          <p:cNvPr id="3080" name="Line 15"/>
          <p:cNvSpPr>
            <a:spLocks noChangeShapeType="1"/>
          </p:cNvSpPr>
          <p:nvPr/>
        </p:nvSpPr>
        <p:spPr bwMode="auto">
          <a:xfrm flipH="1">
            <a:off x="3657600" y="4191000"/>
            <a:ext cx="228600" cy="152400"/>
          </a:xfrm>
          <a:prstGeom prst="line">
            <a:avLst/>
          </a:prstGeom>
          <a:noFill/>
          <a:ln w="38100">
            <a:solidFill>
              <a:schemeClr val="bg1"/>
            </a:solidFill>
            <a:round/>
            <a:headEnd/>
            <a:tailEnd type="triangle" w="med" len="med"/>
          </a:ln>
        </p:spPr>
        <p:txBody>
          <a:bodyPr/>
          <a:lstStyle/>
          <a:p>
            <a:endParaRPr lang="en-US"/>
          </a:p>
        </p:txBody>
      </p:sp>
      <p:sp>
        <p:nvSpPr>
          <p:cNvPr id="3081" name="Text Box 16"/>
          <p:cNvSpPr txBox="1">
            <a:spLocks noChangeArrowheads="1"/>
          </p:cNvSpPr>
          <p:nvPr/>
        </p:nvSpPr>
        <p:spPr bwMode="auto">
          <a:xfrm>
            <a:off x="6026150" y="2057400"/>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0</a:t>
            </a:r>
          </a:p>
        </p:txBody>
      </p:sp>
      <p:sp>
        <p:nvSpPr>
          <p:cNvPr id="3082" name="Text Box 17"/>
          <p:cNvSpPr txBox="1">
            <a:spLocks noChangeArrowheads="1"/>
          </p:cNvSpPr>
          <p:nvPr/>
        </p:nvSpPr>
        <p:spPr bwMode="auto">
          <a:xfrm>
            <a:off x="3657600" y="3821668"/>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1</a:t>
            </a:r>
          </a:p>
        </p:txBody>
      </p:sp>
      <p:sp>
        <p:nvSpPr>
          <p:cNvPr id="3083" name="Text Box 18"/>
          <p:cNvSpPr txBox="1">
            <a:spLocks noChangeArrowheads="1"/>
          </p:cNvSpPr>
          <p:nvPr/>
        </p:nvSpPr>
        <p:spPr bwMode="auto">
          <a:xfrm>
            <a:off x="463550" y="2605088"/>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3</a:t>
            </a:r>
          </a:p>
        </p:txBody>
      </p:sp>
      <p:sp>
        <p:nvSpPr>
          <p:cNvPr id="3084" name="Text Box 20"/>
          <p:cNvSpPr txBox="1">
            <a:spLocks noChangeArrowheads="1"/>
          </p:cNvSpPr>
          <p:nvPr/>
        </p:nvSpPr>
        <p:spPr bwMode="auto">
          <a:xfrm>
            <a:off x="7550150" y="5576888"/>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2</a:t>
            </a:r>
          </a:p>
        </p:txBody>
      </p:sp>
      <p:sp>
        <p:nvSpPr>
          <p:cNvPr id="3085" name="Text Box 21"/>
          <p:cNvSpPr txBox="1">
            <a:spLocks noChangeArrowheads="1"/>
          </p:cNvSpPr>
          <p:nvPr/>
        </p:nvSpPr>
        <p:spPr bwMode="auto">
          <a:xfrm>
            <a:off x="2578831" y="11668"/>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4</a:t>
            </a:r>
          </a:p>
        </p:txBody>
      </p:sp>
      <p:sp>
        <p:nvSpPr>
          <p:cNvPr id="3086" name="Text Box 22"/>
          <p:cNvSpPr txBox="1">
            <a:spLocks noChangeArrowheads="1"/>
          </p:cNvSpPr>
          <p:nvPr/>
        </p:nvSpPr>
        <p:spPr bwMode="auto">
          <a:xfrm>
            <a:off x="2895600" y="1905000"/>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5</a:t>
            </a:r>
          </a:p>
        </p:txBody>
      </p:sp>
      <p:sp>
        <p:nvSpPr>
          <p:cNvPr id="3093" name="TextBox 21"/>
          <p:cNvSpPr txBox="1">
            <a:spLocks noChangeArrowheads="1"/>
          </p:cNvSpPr>
          <p:nvPr/>
        </p:nvSpPr>
        <p:spPr bwMode="auto">
          <a:xfrm>
            <a:off x="5562600" y="4038600"/>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a:t>
            </a:r>
            <a:r>
              <a:rPr lang="en-US" b="1" dirty="0">
                <a:solidFill>
                  <a:schemeClr val="bg1"/>
                </a:solidFill>
              </a:rPr>
              <a:t> </a:t>
            </a:r>
            <a:r>
              <a:rPr lang="en-US" b="1" dirty="0">
                <a:solidFill>
                  <a:srgbClr val="002060"/>
                </a:solidFill>
              </a:rPr>
              <a:t>6</a:t>
            </a:r>
          </a:p>
        </p:txBody>
      </p:sp>
      <p:sp>
        <p:nvSpPr>
          <p:cNvPr id="3096" name="TextBox 24"/>
          <p:cNvSpPr txBox="1">
            <a:spLocks noChangeArrowheads="1"/>
          </p:cNvSpPr>
          <p:nvPr/>
        </p:nvSpPr>
        <p:spPr bwMode="auto">
          <a:xfrm>
            <a:off x="8367747" y="4669104"/>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7</a:t>
            </a:r>
          </a:p>
        </p:txBody>
      </p:sp>
      <p:sp>
        <p:nvSpPr>
          <p:cNvPr id="3097" name="Line 13"/>
          <p:cNvSpPr>
            <a:spLocks noChangeShapeType="1"/>
          </p:cNvSpPr>
          <p:nvPr/>
        </p:nvSpPr>
        <p:spPr bwMode="auto">
          <a:xfrm flipH="1">
            <a:off x="5715000" y="4355068"/>
            <a:ext cx="69850" cy="369332"/>
          </a:xfrm>
          <a:prstGeom prst="line">
            <a:avLst/>
          </a:prstGeom>
          <a:noFill/>
          <a:ln w="38100">
            <a:solidFill>
              <a:schemeClr val="bg1"/>
            </a:solidFill>
            <a:round/>
            <a:headEnd/>
            <a:tailEnd type="triangle" w="med" len="med"/>
          </a:ln>
        </p:spPr>
        <p:txBody>
          <a:bodyPr/>
          <a:lstStyle/>
          <a:p>
            <a:endParaRPr lang="en-US"/>
          </a:p>
        </p:txBody>
      </p:sp>
      <p:sp>
        <p:nvSpPr>
          <p:cNvPr id="31" name="Line 14"/>
          <p:cNvSpPr>
            <a:spLocks noChangeShapeType="1"/>
          </p:cNvSpPr>
          <p:nvPr/>
        </p:nvSpPr>
        <p:spPr bwMode="auto">
          <a:xfrm flipH="1">
            <a:off x="7696200" y="5943600"/>
            <a:ext cx="76200" cy="381000"/>
          </a:xfrm>
          <a:prstGeom prst="line">
            <a:avLst/>
          </a:prstGeom>
          <a:noFill/>
          <a:ln w="38100">
            <a:solidFill>
              <a:schemeClr val="bg1"/>
            </a:solidFill>
            <a:round/>
            <a:headEnd/>
            <a:tailEnd type="triangle" w="med" len="med"/>
          </a:ln>
        </p:spPr>
        <p:txBody>
          <a:bodyPr/>
          <a:lstStyle/>
          <a:p>
            <a:endParaRPr lang="en-US">
              <a:ln>
                <a:solidFill>
                  <a:schemeClr val="tx2"/>
                </a:solidFill>
              </a:ln>
            </a:endParaRPr>
          </a:p>
        </p:txBody>
      </p:sp>
      <p:sp>
        <p:nvSpPr>
          <p:cNvPr id="27" name="TextBox 26"/>
          <p:cNvSpPr txBox="1"/>
          <p:nvPr/>
        </p:nvSpPr>
        <p:spPr>
          <a:xfrm>
            <a:off x="4862971" y="152400"/>
            <a:ext cx="4281029" cy="1384995"/>
          </a:xfrm>
          <a:prstGeom prst="rect">
            <a:avLst/>
          </a:prstGeom>
          <a:noFill/>
        </p:spPr>
        <p:txBody>
          <a:bodyPr wrap="square" rtlCol="0">
            <a:spAutoFit/>
          </a:bodyPr>
          <a:lstStyle/>
          <a:p>
            <a:pPr algn="ctr"/>
            <a:r>
              <a:rPr lang="en-US" sz="2800" b="1" dirty="0">
                <a:solidFill>
                  <a:schemeClr val="bg1"/>
                </a:solidFill>
              </a:rPr>
              <a:t>R.R. Foil Plant Science Research Center</a:t>
            </a:r>
          </a:p>
          <a:p>
            <a:pPr algn="ctr"/>
            <a:r>
              <a:rPr lang="en-US" sz="2800" b="1" dirty="0">
                <a:solidFill>
                  <a:schemeClr val="bg1"/>
                </a:solidFill>
              </a:rPr>
              <a:t>Mississippi State University</a:t>
            </a:r>
          </a:p>
        </p:txBody>
      </p:sp>
      <p:sp>
        <p:nvSpPr>
          <p:cNvPr id="28" name="TextBox 24"/>
          <p:cNvSpPr txBox="1">
            <a:spLocks noChangeArrowheads="1"/>
          </p:cNvSpPr>
          <p:nvPr/>
        </p:nvSpPr>
        <p:spPr bwMode="auto">
          <a:xfrm>
            <a:off x="6951929" y="4200436"/>
            <a:ext cx="850169" cy="369332"/>
          </a:xfrm>
          <a:prstGeom prst="rect">
            <a:avLst/>
          </a:prstGeom>
          <a:solidFill>
            <a:schemeClr val="bg1"/>
          </a:solidFill>
          <a:ln w="9525">
            <a:noFill/>
            <a:miter lim="800000"/>
            <a:headEnd/>
            <a:tailEnd/>
          </a:ln>
        </p:spPr>
        <p:txBody>
          <a:bodyPr wrap="none">
            <a:spAutoFit/>
          </a:bodyPr>
          <a:lstStyle/>
          <a:p>
            <a:r>
              <a:rPr lang="en-US" b="1" dirty="0">
                <a:solidFill>
                  <a:srgbClr val="002060"/>
                </a:solidFill>
              </a:rPr>
              <a:t>Cycle 8</a:t>
            </a:r>
          </a:p>
        </p:txBody>
      </p:sp>
      <p:sp>
        <p:nvSpPr>
          <p:cNvPr id="29" name="Line 14"/>
          <p:cNvSpPr>
            <a:spLocks noChangeShapeType="1"/>
          </p:cNvSpPr>
          <p:nvPr/>
        </p:nvSpPr>
        <p:spPr bwMode="auto">
          <a:xfrm flipH="1">
            <a:off x="7258050" y="4560332"/>
            <a:ext cx="57150" cy="285988"/>
          </a:xfrm>
          <a:prstGeom prst="line">
            <a:avLst/>
          </a:prstGeom>
          <a:noFill/>
          <a:ln w="38100">
            <a:solidFill>
              <a:schemeClr val="bg1"/>
            </a:solidFill>
            <a:round/>
            <a:headEnd/>
            <a:tailEnd type="triangle" w="med" len="me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1143000"/>
          </a:xfrm>
        </p:spPr>
        <p:txBody>
          <a:bodyPr/>
          <a:lstStyle/>
          <a:p>
            <a:r>
              <a:rPr lang="en-US" b="1" dirty="0">
                <a:solidFill>
                  <a:srgbClr val="800000"/>
                </a:solidFill>
              </a:rPr>
              <a:t>Materials and methods</a:t>
            </a:r>
          </a:p>
        </p:txBody>
      </p:sp>
      <p:sp>
        <p:nvSpPr>
          <p:cNvPr id="3" name="Content Placeholder 2"/>
          <p:cNvSpPr>
            <a:spLocks noGrp="1"/>
          </p:cNvSpPr>
          <p:nvPr>
            <p:ph idx="1"/>
          </p:nvPr>
        </p:nvSpPr>
        <p:spPr>
          <a:xfrm>
            <a:off x="1752600" y="808037"/>
            <a:ext cx="7391400" cy="4525963"/>
          </a:xfrm>
        </p:spPr>
        <p:txBody>
          <a:bodyPr>
            <a:normAutofit/>
          </a:bodyPr>
          <a:lstStyle/>
          <a:p>
            <a:r>
              <a:rPr lang="en-US" dirty="0"/>
              <a:t>Population evaluation (AOSA)</a:t>
            </a:r>
          </a:p>
          <a:p>
            <a:pPr lvl="1"/>
            <a:r>
              <a:rPr lang="en-US" dirty="0"/>
              <a:t>Collected seed from established species blocks</a:t>
            </a:r>
          </a:p>
          <a:p>
            <a:pPr lvl="1"/>
            <a:r>
              <a:rPr lang="en-US" dirty="0"/>
              <a:t>4 months storage (60% RH @ 70</a:t>
            </a:r>
            <a:r>
              <a:rPr lang="en-US" baseline="30000" dirty="0"/>
              <a:t>o </a:t>
            </a:r>
            <a:r>
              <a:rPr lang="en-US" dirty="0"/>
              <a:t>F)</a:t>
            </a:r>
          </a:p>
          <a:p>
            <a:pPr lvl="1"/>
            <a:r>
              <a:rPr lang="en-US" dirty="0"/>
              <a:t>6 reps of 100 seed/species/cycle placed in Petri dishes</a:t>
            </a:r>
          </a:p>
          <a:p>
            <a:pPr lvl="1"/>
            <a:r>
              <a:rPr lang="en-US" dirty="0" err="1"/>
              <a:t>Captan</a:t>
            </a:r>
            <a:r>
              <a:rPr lang="en-US" dirty="0"/>
              <a:t>®/water solution; germination paper </a:t>
            </a:r>
          </a:p>
        </p:txBody>
      </p:sp>
      <p:pic>
        <p:nvPicPr>
          <p:cNvPr id="5" name="Picture 5" descr="MVC-004F"/>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a:xfrm>
            <a:off x="2209800" y="4800600"/>
            <a:ext cx="2914650" cy="1881187"/>
          </a:xfrm>
          <a:prstGeom prst="rect">
            <a:avLst/>
          </a:prstGeom>
          <a:noFill/>
          <a:ln/>
        </p:spPr>
      </p:pic>
      <p:pic>
        <p:nvPicPr>
          <p:cNvPr id="7" name="Picture 6" descr="MVC-007F"/>
          <p:cNvPicPr>
            <a:picLocks noChangeAspect="1" noChangeArrowheads="1"/>
          </p:cNvPicPr>
          <p:nvPr/>
        </p:nvPicPr>
        <p:blipFill>
          <a:blip r:embed="rId3" cstate="email">
            <a:lum bright="6000" contrast="6000"/>
            <a:extLst>
              <a:ext uri="{28A0092B-C50C-407E-A947-70E740481C1C}">
                <a14:useLocalDpi xmlns:a14="http://schemas.microsoft.com/office/drawing/2010/main"/>
              </a:ext>
            </a:extLst>
          </a:blip>
          <a:srcRect/>
          <a:stretch>
            <a:fillRect/>
          </a:stretch>
        </p:blipFill>
        <p:spPr>
          <a:xfrm>
            <a:off x="5638800" y="4822825"/>
            <a:ext cx="2916238" cy="2035175"/>
          </a:xfrm>
          <a:prstGeom prst="rect">
            <a:avLst/>
          </a:prstGeom>
          <a:noFill/>
          <a:ln/>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5" y="0"/>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627" y="-76200"/>
            <a:ext cx="6934200" cy="1143000"/>
          </a:xfrm>
        </p:spPr>
        <p:txBody>
          <a:bodyPr/>
          <a:lstStyle/>
          <a:p>
            <a:r>
              <a:rPr lang="en-US" b="1" dirty="0">
                <a:solidFill>
                  <a:srgbClr val="800000"/>
                </a:solidFill>
              </a:rPr>
              <a:t>Materials and methods</a:t>
            </a:r>
          </a:p>
        </p:txBody>
      </p:sp>
      <p:sp>
        <p:nvSpPr>
          <p:cNvPr id="3" name="Content Placeholder 2"/>
          <p:cNvSpPr>
            <a:spLocks noGrp="1"/>
          </p:cNvSpPr>
          <p:nvPr>
            <p:ph idx="1"/>
          </p:nvPr>
        </p:nvSpPr>
        <p:spPr>
          <a:xfrm>
            <a:off x="1676400" y="1066800"/>
            <a:ext cx="7010400" cy="4525963"/>
          </a:xfrm>
        </p:spPr>
        <p:txBody>
          <a:bodyPr>
            <a:normAutofit/>
          </a:bodyPr>
          <a:lstStyle/>
          <a:p>
            <a:r>
              <a:rPr lang="en-US" dirty="0"/>
              <a:t>Mass screening of populations</a:t>
            </a:r>
          </a:p>
          <a:p>
            <a:pPr lvl="1"/>
            <a:r>
              <a:rPr lang="en-US" dirty="0"/>
              <a:t>Seedlings transplanted to six-packs.</a:t>
            </a:r>
          </a:p>
          <a:p>
            <a:pPr lvl="1"/>
            <a:r>
              <a:rPr lang="en-US" dirty="0"/>
              <a:t>Surviving seedlings transferred to the greenhouse (transitional period)</a:t>
            </a:r>
          </a:p>
          <a:p>
            <a:pPr lvl="1"/>
            <a:r>
              <a:rPr lang="en-US" dirty="0"/>
              <a:t>New cycles were established  &gt;¼ mile from other cycles.</a:t>
            </a:r>
          </a:p>
        </p:txBody>
      </p:sp>
      <p:pic>
        <p:nvPicPr>
          <p:cNvPr id="5" name="Picture 3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97357" y="4419600"/>
            <a:ext cx="2322443" cy="1905000"/>
          </a:xfrm>
          <a:prstGeom prst="rect">
            <a:avLst/>
          </a:prstGeom>
          <a:noFill/>
          <a:ln w="9525">
            <a:noFill/>
            <a:miter lim="800000"/>
            <a:headEnd/>
            <a:tailEnd/>
          </a:ln>
          <a:effectLst/>
        </p:spPr>
      </p:pic>
      <p:pic>
        <p:nvPicPr>
          <p:cNvPr id="7"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4556760"/>
            <a:ext cx="3276600" cy="2286000"/>
          </a:xfrm>
          <a:prstGeom prst="rect">
            <a:avLst/>
          </a:prstGeom>
          <a:noFill/>
          <a:ln w="9525" algn="ctr">
            <a:noFill/>
            <a:miter lim="800000"/>
            <a:headEnd/>
            <a:tailEnd/>
          </a:ln>
          <a:effec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7330" y="4035185"/>
            <a:ext cx="2236470" cy="16798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rgbClr val="800000"/>
                </a:solidFill>
              </a:rPr>
              <a:t>Big bluestem: 14-day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464664"/>
              </p:ext>
            </p:extLst>
          </p:nvPr>
        </p:nvGraphicFramePr>
        <p:xfrm>
          <a:off x="99132" y="985424"/>
          <a:ext cx="9037002" cy="44196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95642">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80264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1290320">
                  <a:extLst>
                    <a:ext uri="{9D8B030D-6E8A-4147-A177-3AD203B41FA5}">
                      <a16:colId xmlns:a16="http://schemas.microsoft.com/office/drawing/2014/main" val="20011"/>
                    </a:ext>
                  </a:extLst>
                </a:gridCol>
              </a:tblGrid>
              <a:tr h="381000">
                <a:tc rowSpan="3">
                  <a:txBody>
                    <a:bodyPr/>
                    <a:lstStyle/>
                    <a:p>
                      <a:pPr algn="ctr"/>
                      <a:r>
                        <a:rPr lang="en-US" sz="1600" b="1" dirty="0"/>
                        <a:t>Cycle</a:t>
                      </a:r>
                    </a:p>
                  </a:txBody>
                  <a:tcPr anchor="ctr"/>
                </a:tc>
                <a:tc gridSpan="10">
                  <a:txBody>
                    <a:bodyPr/>
                    <a:lstStyle/>
                    <a:p>
                      <a:pPr algn="ctr"/>
                      <a:r>
                        <a:rPr lang="en-US" sz="1600" b="1" dirty="0"/>
                        <a:t>Evaluation/Screening Year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rowSpan="3">
                  <a:txBody>
                    <a:bodyPr/>
                    <a:lstStyle/>
                    <a:p>
                      <a:pPr algn="ctr"/>
                      <a:r>
                        <a:rPr lang="en-US" sz="1600" b="1" dirty="0"/>
                        <a:t>Mean (%)</a:t>
                      </a:r>
                    </a:p>
                    <a:p>
                      <a:pPr algn="ctr"/>
                      <a:r>
                        <a:rPr lang="en-US" sz="1600" b="1" dirty="0"/>
                        <a:t>LSD=3.35</a:t>
                      </a:r>
                    </a:p>
                  </a:txBody>
                  <a:tcPr anchor="ctr"/>
                </a:tc>
                <a:extLst>
                  <a:ext uri="{0D108BD9-81ED-4DB2-BD59-A6C34878D82A}">
                    <a16:rowId xmlns:a16="http://schemas.microsoft.com/office/drawing/2014/main" val="10000"/>
                  </a:ext>
                </a:extLst>
              </a:tr>
              <a:tr h="533400">
                <a:tc vMerge="1">
                  <a:txBody>
                    <a:bodyPr/>
                    <a:lstStyle/>
                    <a:p>
                      <a:endParaRPr lang="en-US" dirty="0"/>
                    </a:p>
                  </a:txBody>
                  <a:tcPr/>
                </a:tc>
                <a:tc>
                  <a:txBody>
                    <a:bodyPr/>
                    <a:lstStyle/>
                    <a:p>
                      <a:pPr algn="ctr"/>
                      <a:r>
                        <a:rPr lang="en-US" sz="1600" b="1" dirty="0"/>
                        <a:t>2002</a:t>
                      </a:r>
                    </a:p>
                  </a:txBody>
                  <a:tcPr anchor="ctr"/>
                </a:tc>
                <a:tc>
                  <a:txBody>
                    <a:bodyPr/>
                    <a:lstStyle/>
                    <a:p>
                      <a:pPr algn="ctr"/>
                      <a:r>
                        <a:rPr lang="en-US" sz="1600" b="1" dirty="0"/>
                        <a:t>2003</a:t>
                      </a:r>
                    </a:p>
                  </a:txBody>
                  <a:tcPr anchor="ctr"/>
                </a:tc>
                <a:tc>
                  <a:txBody>
                    <a:bodyPr/>
                    <a:lstStyle/>
                    <a:p>
                      <a:pPr algn="ctr"/>
                      <a:r>
                        <a:rPr lang="en-US" sz="1600" b="1" dirty="0"/>
                        <a:t>2004</a:t>
                      </a:r>
                    </a:p>
                  </a:txBody>
                  <a:tcPr anchor="ctr"/>
                </a:tc>
                <a:tc>
                  <a:txBody>
                    <a:bodyPr/>
                    <a:lstStyle/>
                    <a:p>
                      <a:pPr algn="ctr"/>
                      <a:r>
                        <a:rPr lang="en-US" sz="1600" b="1" dirty="0"/>
                        <a:t>2005</a:t>
                      </a:r>
                    </a:p>
                  </a:txBody>
                  <a:tcPr anchor="ctr"/>
                </a:tc>
                <a:tc>
                  <a:txBody>
                    <a:bodyPr/>
                    <a:lstStyle/>
                    <a:p>
                      <a:pPr algn="ctr"/>
                      <a:r>
                        <a:rPr lang="en-US" sz="1600" b="1" dirty="0"/>
                        <a:t>2006</a:t>
                      </a:r>
                    </a:p>
                  </a:txBody>
                  <a:tcPr anchor="ctr"/>
                </a:tc>
                <a:tc>
                  <a:txBody>
                    <a:bodyPr/>
                    <a:lstStyle/>
                    <a:p>
                      <a:pPr algn="ctr"/>
                      <a:r>
                        <a:rPr lang="en-US" sz="1600" b="1" dirty="0"/>
                        <a:t>2007</a:t>
                      </a:r>
                    </a:p>
                  </a:txBody>
                  <a:tcPr anchor="ctr"/>
                </a:tc>
                <a:tc>
                  <a:txBody>
                    <a:bodyPr/>
                    <a:lstStyle/>
                    <a:p>
                      <a:pPr algn="ctr"/>
                      <a:r>
                        <a:rPr lang="en-US" sz="1600" b="1" dirty="0"/>
                        <a:t>2008</a:t>
                      </a:r>
                    </a:p>
                  </a:txBody>
                  <a:tcPr anchor="ctr"/>
                </a:tc>
                <a:tc>
                  <a:txBody>
                    <a:bodyPr/>
                    <a:lstStyle/>
                    <a:p>
                      <a:pPr algn="ctr"/>
                      <a:r>
                        <a:rPr lang="en-US" sz="1600" b="1" dirty="0"/>
                        <a:t>2009</a:t>
                      </a:r>
                    </a:p>
                  </a:txBody>
                  <a:tcPr anchor="ctr"/>
                </a:tc>
                <a:tc>
                  <a:txBody>
                    <a:bodyPr/>
                    <a:lstStyle/>
                    <a:p>
                      <a:pPr algn="ctr"/>
                      <a:r>
                        <a:rPr lang="en-US" sz="1600" b="1" dirty="0"/>
                        <a:t>2010</a:t>
                      </a:r>
                    </a:p>
                  </a:txBody>
                  <a:tcPr anchor="ctr"/>
                </a:tc>
                <a:tc>
                  <a:txBody>
                    <a:bodyPr/>
                    <a:lstStyle/>
                    <a:p>
                      <a:pPr algn="ctr"/>
                      <a:r>
                        <a:rPr lang="en-US" sz="1600" b="1" dirty="0"/>
                        <a:t>2018</a:t>
                      </a:r>
                    </a:p>
                  </a:txBody>
                  <a:tcPr anchor="ctr">
                    <a:solidFill>
                      <a:schemeClr val="bg2">
                        <a:lumMod val="90000"/>
                      </a:schemeClr>
                    </a:solidFill>
                  </a:tcPr>
                </a:tc>
                <a:tc vMerge="1">
                  <a:txBody>
                    <a:bodyPr/>
                    <a:lstStyle/>
                    <a:p>
                      <a:pPr algn="ctr"/>
                      <a:endParaRPr lang="en-US" sz="1600" b="1" dirty="0"/>
                    </a:p>
                  </a:txBody>
                  <a:tcPr anchor="ctr"/>
                </a:tc>
                <a:extLst>
                  <a:ext uri="{0D108BD9-81ED-4DB2-BD59-A6C34878D82A}">
                    <a16:rowId xmlns:a16="http://schemas.microsoft.com/office/drawing/2014/main" val="10001"/>
                  </a:ext>
                </a:extLst>
              </a:tr>
              <a:tr h="457200">
                <a:tc vMerge="1">
                  <a:txBody>
                    <a:bodyPr/>
                    <a:lstStyle/>
                    <a:p>
                      <a:pPr algn="ctr"/>
                      <a:endParaRPr lang="en-US" sz="1600" b="1" dirty="0"/>
                    </a:p>
                  </a:txBody>
                  <a:tcPr anchor="ctr"/>
                </a:tc>
                <a:tc gridSpan="10">
                  <a:txBody>
                    <a:bodyPr/>
                    <a:lstStyle/>
                    <a:p>
                      <a:pPr algn="ctr"/>
                      <a:r>
                        <a:rPr lang="en-US" sz="1600" b="1" dirty="0"/>
                        <a:t>Mean Germination Percentage by Year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vMerge="1">
                  <a:txBody>
                    <a:bodyPr/>
                    <a:lstStyle/>
                    <a:p>
                      <a:endParaRPr lang="en-US" dirty="0"/>
                    </a:p>
                  </a:txBody>
                  <a:tcPr anchor="ctr"/>
                </a:tc>
                <a:extLst>
                  <a:ext uri="{0D108BD9-81ED-4DB2-BD59-A6C34878D82A}">
                    <a16:rowId xmlns:a16="http://schemas.microsoft.com/office/drawing/2014/main" val="10002"/>
                  </a:ext>
                </a:extLst>
              </a:tr>
              <a:tr h="411480">
                <a:tc>
                  <a:txBody>
                    <a:bodyPr/>
                    <a:lstStyle/>
                    <a:p>
                      <a:pPr algn="ctr"/>
                      <a:r>
                        <a:rPr lang="en-US" sz="1600" b="1" dirty="0"/>
                        <a:t>0</a:t>
                      </a:r>
                    </a:p>
                  </a:txBody>
                  <a:tcPr anchor="ctr"/>
                </a:tc>
                <a:tc>
                  <a:txBody>
                    <a:bodyPr/>
                    <a:lstStyle/>
                    <a:p>
                      <a:pPr algn="ctr"/>
                      <a:r>
                        <a:rPr lang="en-US" sz="1600" b="1" dirty="0"/>
                        <a:t>2.30</a:t>
                      </a:r>
                    </a:p>
                  </a:txBody>
                  <a:tcPr anchor="ctr"/>
                </a:tc>
                <a:tc>
                  <a:txBody>
                    <a:bodyPr/>
                    <a:lstStyle/>
                    <a:p>
                      <a:pPr algn="ctr"/>
                      <a:r>
                        <a:rPr lang="en-US" sz="1600" b="1" dirty="0"/>
                        <a:t>0.30</a:t>
                      </a:r>
                    </a:p>
                  </a:txBody>
                  <a:tcPr anchor="ctr"/>
                </a:tc>
                <a:tc>
                  <a:txBody>
                    <a:bodyPr/>
                    <a:lstStyle/>
                    <a:p>
                      <a:pPr algn="ctr"/>
                      <a:r>
                        <a:rPr lang="en-US" sz="1600" b="1" dirty="0"/>
                        <a:t>0.00</a:t>
                      </a:r>
                    </a:p>
                  </a:txBody>
                  <a:tcPr anchor="ctr"/>
                </a:tc>
                <a:tc>
                  <a:txBody>
                    <a:bodyPr/>
                    <a:lstStyle/>
                    <a:p>
                      <a:pPr algn="ctr"/>
                      <a:r>
                        <a:rPr lang="en-US" sz="1600" b="1" dirty="0"/>
                        <a:t>0.30</a:t>
                      </a:r>
                    </a:p>
                  </a:txBody>
                  <a:tcPr anchor="ctr"/>
                </a:tc>
                <a:tc>
                  <a:txBody>
                    <a:bodyPr/>
                    <a:lstStyle/>
                    <a:p>
                      <a:pPr algn="ctr"/>
                      <a:r>
                        <a:rPr lang="en-US" sz="1600" b="1" dirty="0"/>
                        <a:t>0.00</a:t>
                      </a:r>
                    </a:p>
                  </a:txBody>
                  <a:tcPr anchor="ctr"/>
                </a:tc>
                <a:tc>
                  <a:txBody>
                    <a:bodyPr/>
                    <a:lstStyle/>
                    <a:p>
                      <a:pPr algn="ctr"/>
                      <a:r>
                        <a:rPr lang="en-US" sz="1600" b="1" dirty="0"/>
                        <a:t>1.67</a:t>
                      </a:r>
                    </a:p>
                  </a:txBody>
                  <a:tcPr anchor="ctr"/>
                </a:tc>
                <a:tc>
                  <a:txBody>
                    <a:bodyPr/>
                    <a:lstStyle/>
                    <a:p>
                      <a:pPr algn="ctr"/>
                      <a:r>
                        <a:rPr lang="en-US" sz="1600" b="1" dirty="0"/>
                        <a:t>0.33</a:t>
                      </a:r>
                    </a:p>
                  </a:txBody>
                  <a:tcPr anchor="ctr"/>
                </a:tc>
                <a:tc>
                  <a:txBody>
                    <a:bodyPr/>
                    <a:lstStyle/>
                    <a:p>
                      <a:pPr algn="ctr"/>
                      <a:r>
                        <a:rPr lang="en-US" sz="1600" b="1" dirty="0"/>
                        <a:t>0.83</a:t>
                      </a:r>
                    </a:p>
                  </a:txBody>
                  <a:tcPr anchor="ctr"/>
                </a:tc>
                <a:tc>
                  <a:txBody>
                    <a:bodyPr/>
                    <a:lstStyle/>
                    <a:p>
                      <a:pPr algn="ctr"/>
                      <a:r>
                        <a:rPr lang="en-US" sz="1600" b="1" dirty="0"/>
                        <a:t>0.50</a:t>
                      </a:r>
                    </a:p>
                  </a:txBody>
                  <a:tcPr anchor="ctr"/>
                </a:tc>
                <a:tc>
                  <a:txBody>
                    <a:bodyPr/>
                    <a:lstStyle/>
                    <a:p>
                      <a:pPr algn="ctr"/>
                      <a:r>
                        <a:rPr lang="en-US" sz="1600" b="1" dirty="0"/>
                        <a:t>2.0</a:t>
                      </a:r>
                    </a:p>
                  </a:txBody>
                  <a:tcPr anchor="ctr">
                    <a:solidFill>
                      <a:schemeClr val="bg2">
                        <a:lumMod val="90000"/>
                      </a:schemeClr>
                    </a:solidFill>
                  </a:tcPr>
                </a:tc>
                <a:tc>
                  <a:txBody>
                    <a:bodyPr/>
                    <a:lstStyle/>
                    <a:p>
                      <a:pPr algn="ctr"/>
                      <a:r>
                        <a:rPr lang="en-US" sz="1600" b="1" dirty="0"/>
                        <a:t>0.69 </a:t>
                      </a:r>
                      <a:r>
                        <a:rPr lang="en-US" sz="1600" b="1" baseline="0" dirty="0"/>
                        <a:t> </a:t>
                      </a:r>
                      <a:endParaRPr lang="en-US" sz="1600" b="1" dirty="0"/>
                    </a:p>
                  </a:txBody>
                  <a:tcPr anchor="ctr"/>
                </a:tc>
                <a:extLst>
                  <a:ext uri="{0D108BD9-81ED-4DB2-BD59-A6C34878D82A}">
                    <a16:rowId xmlns:a16="http://schemas.microsoft.com/office/drawing/2014/main" val="10003"/>
                  </a:ext>
                </a:extLst>
              </a:tr>
              <a:tr h="350520">
                <a:tc>
                  <a:txBody>
                    <a:bodyPr/>
                    <a:lstStyle/>
                    <a:p>
                      <a:pPr algn="ctr"/>
                      <a:r>
                        <a:rPr lang="en-US" sz="1600" b="1" dirty="0"/>
                        <a:t>1</a:t>
                      </a:r>
                    </a:p>
                  </a:txBody>
                  <a:tcPr anchor="ctr"/>
                </a:tc>
                <a:tc>
                  <a:txBody>
                    <a:bodyPr/>
                    <a:lstStyle/>
                    <a:p>
                      <a:pPr algn="ctr"/>
                      <a:r>
                        <a:rPr lang="en-US" sz="1600" b="1" dirty="0"/>
                        <a:t>1.50</a:t>
                      </a:r>
                    </a:p>
                  </a:txBody>
                  <a:tcPr anchor="ctr"/>
                </a:tc>
                <a:tc>
                  <a:txBody>
                    <a:bodyPr/>
                    <a:lstStyle/>
                    <a:p>
                      <a:pPr algn="ctr"/>
                      <a:r>
                        <a:rPr lang="en-US" sz="1600" b="1" dirty="0"/>
                        <a:t>0.20</a:t>
                      </a:r>
                    </a:p>
                  </a:txBody>
                  <a:tcPr anchor="ctr"/>
                </a:tc>
                <a:tc>
                  <a:txBody>
                    <a:bodyPr/>
                    <a:lstStyle/>
                    <a:p>
                      <a:pPr algn="ctr"/>
                      <a:r>
                        <a:rPr lang="en-US" sz="1600" b="1" dirty="0"/>
                        <a:t>1.50</a:t>
                      </a:r>
                    </a:p>
                  </a:txBody>
                  <a:tcPr anchor="ctr"/>
                </a:tc>
                <a:tc>
                  <a:txBody>
                    <a:bodyPr/>
                    <a:lstStyle/>
                    <a:p>
                      <a:pPr algn="ctr"/>
                      <a:r>
                        <a:rPr lang="en-US" sz="1600" b="1" dirty="0"/>
                        <a:t>1.00</a:t>
                      </a:r>
                    </a:p>
                  </a:txBody>
                  <a:tcPr anchor="ctr"/>
                </a:tc>
                <a:tc>
                  <a:txBody>
                    <a:bodyPr/>
                    <a:lstStyle/>
                    <a:p>
                      <a:pPr algn="ctr"/>
                      <a:r>
                        <a:rPr lang="en-US" sz="1600" b="1" dirty="0"/>
                        <a:t>1.60</a:t>
                      </a:r>
                    </a:p>
                  </a:txBody>
                  <a:tcPr anchor="ctr"/>
                </a:tc>
                <a:tc>
                  <a:txBody>
                    <a:bodyPr/>
                    <a:lstStyle/>
                    <a:p>
                      <a:pPr algn="ctr"/>
                      <a:r>
                        <a:rPr lang="en-US" sz="1600" b="1" dirty="0"/>
                        <a:t>2.53</a:t>
                      </a:r>
                    </a:p>
                  </a:txBody>
                  <a:tcPr anchor="ctr"/>
                </a:tc>
                <a:tc>
                  <a:txBody>
                    <a:bodyPr/>
                    <a:lstStyle/>
                    <a:p>
                      <a:pPr algn="ctr"/>
                      <a:r>
                        <a:rPr lang="en-US" sz="1600" b="1" dirty="0"/>
                        <a:t>1.83</a:t>
                      </a:r>
                    </a:p>
                  </a:txBody>
                  <a:tcPr anchor="ctr"/>
                </a:tc>
                <a:tc>
                  <a:txBody>
                    <a:bodyPr/>
                    <a:lstStyle/>
                    <a:p>
                      <a:pPr algn="ctr"/>
                      <a:r>
                        <a:rPr lang="en-US" sz="1600" b="1" dirty="0"/>
                        <a:t>1.33</a:t>
                      </a:r>
                    </a:p>
                  </a:txBody>
                  <a:tcPr anchor="ctr"/>
                </a:tc>
                <a:tc>
                  <a:txBody>
                    <a:bodyPr/>
                    <a:lstStyle/>
                    <a:p>
                      <a:pPr algn="ctr"/>
                      <a:r>
                        <a:rPr lang="en-US" sz="1600" b="1" dirty="0"/>
                        <a:t>0.00</a:t>
                      </a:r>
                    </a:p>
                  </a:txBody>
                  <a:tcPr anchor="ctr"/>
                </a:tc>
                <a:tc>
                  <a:txBody>
                    <a:bodyPr/>
                    <a:lstStyle/>
                    <a:p>
                      <a:pPr algn="ctr"/>
                      <a:r>
                        <a:rPr lang="en-US" sz="1600" b="1" dirty="0"/>
                        <a:t>3.2</a:t>
                      </a:r>
                    </a:p>
                  </a:txBody>
                  <a:tcPr anchor="ctr">
                    <a:solidFill>
                      <a:schemeClr val="bg2">
                        <a:lumMod val="90000"/>
                      </a:schemeClr>
                    </a:solidFill>
                  </a:tcPr>
                </a:tc>
                <a:tc>
                  <a:txBody>
                    <a:bodyPr/>
                    <a:lstStyle/>
                    <a:p>
                      <a:pPr algn="ctr"/>
                      <a:r>
                        <a:rPr lang="en-US" sz="1600" b="1" dirty="0"/>
                        <a:t>1.27 </a:t>
                      </a:r>
                    </a:p>
                  </a:txBody>
                  <a:tcPr anchor="ctr"/>
                </a:tc>
                <a:extLst>
                  <a:ext uri="{0D108BD9-81ED-4DB2-BD59-A6C34878D82A}">
                    <a16:rowId xmlns:a16="http://schemas.microsoft.com/office/drawing/2014/main" val="10004"/>
                  </a:ext>
                </a:extLst>
              </a:tr>
              <a:tr h="381000">
                <a:tc>
                  <a:txBody>
                    <a:bodyPr/>
                    <a:lstStyle/>
                    <a:p>
                      <a:pPr algn="ctr"/>
                      <a:r>
                        <a:rPr lang="en-US" sz="1600" b="1" dirty="0"/>
                        <a:t>2</a:t>
                      </a:r>
                    </a:p>
                  </a:txBody>
                  <a:tcPr anchor="ctr"/>
                </a:tc>
                <a:tc>
                  <a:txBody>
                    <a:bodyPr/>
                    <a:lstStyle/>
                    <a:p>
                      <a:pPr algn="ctr"/>
                      <a:endParaRPr lang="en-US" sz="1600" b="1" dirty="0"/>
                    </a:p>
                  </a:txBody>
                  <a:tcPr anchor="ctr"/>
                </a:tc>
                <a:tc>
                  <a:txBody>
                    <a:bodyPr/>
                    <a:lstStyle/>
                    <a:p>
                      <a:endParaRPr lang="en-US"/>
                    </a:p>
                  </a:txBody>
                  <a:tcPr anchor="ctr"/>
                </a:tc>
                <a:tc>
                  <a:txBody>
                    <a:bodyPr/>
                    <a:lstStyle/>
                    <a:p>
                      <a:pPr algn="ctr"/>
                      <a:r>
                        <a:rPr lang="en-US" sz="1600" b="1" dirty="0"/>
                        <a:t>0.50</a:t>
                      </a:r>
                    </a:p>
                  </a:txBody>
                  <a:tcPr anchor="ctr"/>
                </a:tc>
                <a:tc>
                  <a:txBody>
                    <a:bodyPr/>
                    <a:lstStyle/>
                    <a:p>
                      <a:pPr algn="ctr"/>
                      <a:r>
                        <a:rPr lang="en-US" sz="1600" b="1" dirty="0"/>
                        <a:t>3.30</a:t>
                      </a:r>
                    </a:p>
                  </a:txBody>
                  <a:tcPr anchor="ctr"/>
                </a:tc>
                <a:tc>
                  <a:txBody>
                    <a:bodyPr/>
                    <a:lstStyle/>
                    <a:p>
                      <a:pPr algn="ctr"/>
                      <a:r>
                        <a:rPr lang="en-US" sz="1600" b="1" dirty="0"/>
                        <a:t>3.50</a:t>
                      </a:r>
                    </a:p>
                  </a:txBody>
                  <a:tcPr anchor="ctr"/>
                </a:tc>
                <a:tc>
                  <a:txBody>
                    <a:bodyPr/>
                    <a:lstStyle/>
                    <a:p>
                      <a:pPr algn="ctr"/>
                      <a:r>
                        <a:rPr lang="en-US" sz="1600" b="1" dirty="0"/>
                        <a:t>2.00</a:t>
                      </a:r>
                    </a:p>
                  </a:txBody>
                  <a:tcPr anchor="ctr"/>
                </a:tc>
                <a:tc>
                  <a:txBody>
                    <a:bodyPr/>
                    <a:lstStyle/>
                    <a:p>
                      <a:pPr algn="ctr"/>
                      <a:r>
                        <a:rPr lang="en-US" sz="1600" b="1" dirty="0"/>
                        <a:t>5.33</a:t>
                      </a:r>
                    </a:p>
                  </a:txBody>
                  <a:tcPr anchor="ctr"/>
                </a:tc>
                <a:tc>
                  <a:txBody>
                    <a:bodyPr/>
                    <a:lstStyle/>
                    <a:p>
                      <a:pPr algn="ctr"/>
                      <a:r>
                        <a:rPr lang="en-US" sz="1600" b="1" dirty="0"/>
                        <a:t>6.50</a:t>
                      </a:r>
                    </a:p>
                  </a:txBody>
                  <a:tcPr anchor="ctr"/>
                </a:tc>
                <a:tc>
                  <a:txBody>
                    <a:bodyPr/>
                    <a:lstStyle/>
                    <a:p>
                      <a:pPr algn="ctr"/>
                      <a:r>
                        <a:rPr lang="en-US" sz="1600" b="1" dirty="0"/>
                        <a:t>1.00</a:t>
                      </a:r>
                    </a:p>
                  </a:txBody>
                  <a:tcPr anchor="ctr"/>
                </a:tc>
                <a:tc>
                  <a:txBody>
                    <a:bodyPr/>
                    <a:lstStyle/>
                    <a:p>
                      <a:pPr algn="ctr"/>
                      <a:r>
                        <a:rPr lang="en-US" sz="1600" b="1" dirty="0"/>
                        <a:t>9.0</a:t>
                      </a:r>
                    </a:p>
                  </a:txBody>
                  <a:tcPr anchor="ctr">
                    <a:solidFill>
                      <a:schemeClr val="bg2">
                        <a:lumMod val="90000"/>
                      </a:schemeClr>
                    </a:solidFill>
                  </a:tcPr>
                </a:tc>
                <a:tc>
                  <a:txBody>
                    <a:bodyPr/>
                    <a:lstStyle/>
                    <a:p>
                      <a:pPr algn="ctr"/>
                      <a:r>
                        <a:rPr lang="en-US" sz="1600" b="1" dirty="0"/>
                        <a:t>3.02 </a:t>
                      </a:r>
                    </a:p>
                  </a:txBody>
                  <a:tcPr anchor="ctr"/>
                </a:tc>
                <a:extLst>
                  <a:ext uri="{0D108BD9-81ED-4DB2-BD59-A6C34878D82A}">
                    <a16:rowId xmlns:a16="http://schemas.microsoft.com/office/drawing/2014/main" val="10005"/>
                  </a:ext>
                </a:extLst>
              </a:tr>
              <a:tr h="381000">
                <a:tc>
                  <a:txBody>
                    <a:bodyPr/>
                    <a:lstStyle/>
                    <a:p>
                      <a:pPr algn="ctr"/>
                      <a:r>
                        <a:rPr lang="en-US" sz="1600" b="1" dirty="0"/>
                        <a:t>3</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pPr algn="ctr"/>
                      <a:r>
                        <a:rPr lang="en-US" sz="1600" b="1" dirty="0"/>
                        <a:t>3.20</a:t>
                      </a:r>
                    </a:p>
                  </a:txBody>
                  <a:tcPr anchor="ctr"/>
                </a:tc>
                <a:tc>
                  <a:txBody>
                    <a:bodyPr/>
                    <a:lstStyle/>
                    <a:p>
                      <a:pPr algn="ctr"/>
                      <a:r>
                        <a:rPr lang="en-US" sz="1600" b="1" dirty="0"/>
                        <a:t>4.10</a:t>
                      </a:r>
                    </a:p>
                  </a:txBody>
                  <a:tcPr anchor="ctr"/>
                </a:tc>
                <a:tc>
                  <a:txBody>
                    <a:bodyPr/>
                    <a:lstStyle/>
                    <a:p>
                      <a:pPr algn="ctr"/>
                      <a:r>
                        <a:rPr lang="en-US" sz="1600" b="1" dirty="0"/>
                        <a:t>16.00</a:t>
                      </a:r>
                    </a:p>
                  </a:txBody>
                  <a:tcPr anchor="ctr"/>
                </a:tc>
                <a:tc>
                  <a:txBody>
                    <a:bodyPr/>
                    <a:lstStyle/>
                    <a:p>
                      <a:pPr algn="ctr"/>
                      <a:r>
                        <a:rPr lang="en-US" sz="1600" b="1" dirty="0"/>
                        <a:t>9.83</a:t>
                      </a:r>
                    </a:p>
                  </a:txBody>
                  <a:tcPr anchor="ctr"/>
                </a:tc>
                <a:tc>
                  <a:txBody>
                    <a:bodyPr/>
                    <a:lstStyle/>
                    <a:p>
                      <a:pPr algn="ctr"/>
                      <a:r>
                        <a:rPr lang="en-US" sz="1600" b="1" dirty="0"/>
                        <a:t>13.83</a:t>
                      </a:r>
                    </a:p>
                  </a:txBody>
                  <a:tcPr anchor="ctr"/>
                </a:tc>
                <a:tc>
                  <a:txBody>
                    <a:bodyPr/>
                    <a:lstStyle/>
                    <a:p>
                      <a:pPr algn="ctr"/>
                      <a:r>
                        <a:rPr lang="en-US" sz="1600" b="1" dirty="0"/>
                        <a:t>6.00</a:t>
                      </a:r>
                    </a:p>
                  </a:txBody>
                  <a:tcPr anchor="ctr"/>
                </a:tc>
                <a:tc>
                  <a:txBody>
                    <a:bodyPr/>
                    <a:lstStyle/>
                    <a:p>
                      <a:pPr algn="ctr"/>
                      <a:r>
                        <a:rPr lang="en-US" sz="1600" b="1" dirty="0"/>
                        <a:t>19.6</a:t>
                      </a:r>
                    </a:p>
                  </a:txBody>
                  <a:tcPr anchor="ctr">
                    <a:solidFill>
                      <a:schemeClr val="bg2">
                        <a:lumMod val="90000"/>
                      </a:schemeClr>
                    </a:solidFill>
                  </a:tcPr>
                </a:tc>
                <a:tc>
                  <a:txBody>
                    <a:bodyPr/>
                    <a:lstStyle/>
                    <a:p>
                      <a:pPr algn="ctr"/>
                      <a:r>
                        <a:rPr lang="en-US" sz="1600" b="1" dirty="0"/>
                        <a:t>8.45 </a:t>
                      </a:r>
                    </a:p>
                  </a:txBody>
                  <a:tcPr anchor="ctr"/>
                </a:tc>
                <a:extLst>
                  <a:ext uri="{0D108BD9-81ED-4DB2-BD59-A6C34878D82A}">
                    <a16:rowId xmlns:a16="http://schemas.microsoft.com/office/drawing/2014/main" val="10006"/>
                  </a:ext>
                </a:extLst>
              </a:tr>
              <a:tr h="381000">
                <a:tc>
                  <a:txBody>
                    <a:bodyPr/>
                    <a:lstStyle/>
                    <a:p>
                      <a:pPr algn="ctr"/>
                      <a:r>
                        <a:rPr lang="en-US" sz="1600" b="1" dirty="0"/>
                        <a:t>4</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pPr algn="ctr"/>
                      <a:r>
                        <a:rPr lang="en-US" sz="1600" b="1" dirty="0"/>
                        <a:t>2.30</a:t>
                      </a:r>
                    </a:p>
                  </a:txBody>
                  <a:tcPr anchor="ctr"/>
                </a:tc>
                <a:tc>
                  <a:txBody>
                    <a:bodyPr/>
                    <a:lstStyle/>
                    <a:p>
                      <a:pPr algn="ctr"/>
                      <a:r>
                        <a:rPr lang="en-US" sz="1600" b="1" dirty="0"/>
                        <a:t>16.33</a:t>
                      </a:r>
                    </a:p>
                  </a:txBody>
                  <a:tcPr anchor="ctr"/>
                </a:tc>
                <a:tc>
                  <a:txBody>
                    <a:bodyPr/>
                    <a:lstStyle/>
                    <a:p>
                      <a:pPr algn="ctr"/>
                      <a:r>
                        <a:rPr lang="en-US" sz="1600" b="1" dirty="0"/>
                        <a:t>20.17</a:t>
                      </a:r>
                    </a:p>
                  </a:txBody>
                  <a:tcPr anchor="ctr"/>
                </a:tc>
                <a:tc>
                  <a:txBody>
                    <a:bodyPr/>
                    <a:lstStyle/>
                    <a:p>
                      <a:pPr algn="ctr"/>
                      <a:r>
                        <a:rPr lang="en-US" sz="1600" b="1" dirty="0"/>
                        <a:t>10.00</a:t>
                      </a:r>
                    </a:p>
                  </a:txBody>
                  <a:tcPr anchor="ctr"/>
                </a:tc>
                <a:tc>
                  <a:txBody>
                    <a:bodyPr/>
                    <a:lstStyle/>
                    <a:p>
                      <a:pPr algn="ctr"/>
                      <a:r>
                        <a:rPr lang="en-US" sz="1600" b="1" dirty="0"/>
                        <a:t>1.50</a:t>
                      </a:r>
                    </a:p>
                  </a:txBody>
                  <a:tcPr anchor="ctr"/>
                </a:tc>
                <a:tc>
                  <a:txBody>
                    <a:bodyPr/>
                    <a:lstStyle/>
                    <a:p>
                      <a:pPr algn="ctr"/>
                      <a:r>
                        <a:rPr lang="en-US" sz="1600" b="1" dirty="0"/>
                        <a:t>41.0</a:t>
                      </a:r>
                    </a:p>
                  </a:txBody>
                  <a:tcPr anchor="ctr">
                    <a:solidFill>
                      <a:schemeClr val="bg2">
                        <a:lumMod val="90000"/>
                      </a:schemeClr>
                    </a:solidFill>
                  </a:tcPr>
                </a:tc>
                <a:tc>
                  <a:txBody>
                    <a:bodyPr/>
                    <a:lstStyle/>
                    <a:p>
                      <a:pPr algn="ctr"/>
                      <a:r>
                        <a:rPr lang="en-US" sz="1600" b="1" dirty="0"/>
                        <a:t>9.91 </a:t>
                      </a:r>
                    </a:p>
                  </a:txBody>
                  <a:tcPr anchor="ctr"/>
                </a:tc>
                <a:extLst>
                  <a:ext uri="{0D108BD9-81ED-4DB2-BD59-A6C34878D82A}">
                    <a16:rowId xmlns:a16="http://schemas.microsoft.com/office/drawing/2014/main" val="10007"/>
                  </a:ext>
                </a:extLst>
              </a:tr>
              <a:tr h="381000">
                <a:tc>
                  <a:txBody>
                    <a:bodyPr/>
                    <a:lstStyle/>
                    <a:p>
                      <a:pPr algn="ctr"/>
                      <a:r>
                        <a:rPr lang="en-US" sz="1600" b="1" dirty="0"/>
                        <a:t>5</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pPr algn="ctr"/>
                      <a:r>
                        <a:rPr lang="en-US" sz="1600" b="1" dirty="0"/>
                        <a:t>0.33</a:t>
                      </a:r>
                    </a:p>
                  </a:txBody>
                  <a:tcPr anchor="ctr"/>
                </a:tc>
                <a:tc>
                  <a:txBody>
                    <a:bodyPr/>
                    <a:lstStyle/>
                    <a:p>
                      <a:pPr algn="ctr"/>
                      <a:r>
                        <a:rPr lang="en-US" sz="1600" b="1" dirty="0"/>
                        <a:t>27.67</a:t>
                      </a:r>
                    </a:p>
                  </a:txBody>
                  <a:tcPr anchor="ctr"/>
                </a:tc>
                <a:tc>
                  <a:txBody>
                    <a:bodyPr/>
                    <a:lstStyle/>
                    <a:p>
                      <a:pPr algn="ctr"/>
                      <a:r>
                        <a:rPr lang="en-US" sz="1600" b="1" dirty="0"/>
                        <a:t>14.67</a:t>
                      </a:r>
                    </a:p>
                  </a:txBody>
                  <a:tcPr anchor="ctr"/>
                </a:tc>
                <a:tc>
                  <a:txBody>
                    <a:bodyPr/>
                    <a:lstStyle/>
                    <a:p>
                      <a:pPr algn="ctr"/>
                      <a:r>
                        <a:rPr lang="en-US" sz="1600" b="1" dirty="0"/>
                        <a:t>14.7</a:t>
                      </a:r>
                    </a:p>
                  </a:txBody>
                  <a:tcPr anchor="ctr">
                    <a:solidFill>
                      <a:schemeClr val="bg2">
                        <a:lumMod val="90000"/>
                      </a:schemeClr>
                    </a:solidFill>
                  </a:tcPr>
                </a:tc>
                <a:tc>
                  <a:txBody>
                    <a:bodyPr/>
                    <a:lstStyle/>
                    <a:p>
                      <a:pPr algn="ctr"/>
                      <a:r>
                        <a:rPr lang="en-US" sz="1600" b="1" dirty="0"/>
                        <a:t>14.17 </a:t>
                      </a:r>
                    </a:p>
                  </a:txBody>
                  <a:tcPr anchor="ctr"/>
                </a:tc>
                <a:extLst>
                  <a:ext uri="{0D108BD9-81ED-4DB2-BD59-A6C34878D82A}">
                    <a16:rowId xmlns:a16="http://schemas.microsoft.com/office/drawing/2014/main" val="10008"/>
                  </a:ext>
                </a:extLst>
              </a:tr>
              <a:tr h="381000">
                <a:tc>
                  <a:txBody>
                    <a:bodyPr/>
                    <a:lstStyle/>
                    <a:p>
                      <a:pPr algn="ctr"/>
                      <a:r>
                        <a:rPr lang="en-US" sz="1600" b="1" dirty="0"/>
                        <a:t>6</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pPr algn="ctr"/>
                      <a:endParaRPr lang="en-US" sz="1600" b="1" dirty="0"/>
                    </a:p>
                  </a:txBody>
                  <a:tcPr anchor="ctr"/>
                </a:tc>
                <a:tc>
                  <a:txBody>
                    <a:bodyPr/>
                    <a:lstStyle/>
                    <a:p>
                      <a:pPr algn="ctr"/>
                      <a:r>
                        <a:rPr lang="en-US" sz="1600" b="1" dirty="0"/>
                        <a:t>16.50</a:t>
                      </a:r>
                    </a:p>
                  </a:txBody>
                  <a:tcPr anchor="ctr"/>
                </a:tc>
                <a:tc>
                  <a:txBody>
                    <a:bodyPr/>
                    <a:lstStyle/>
                    <a:p>
                      <a:pPr algn="ctr"/>
                      <a:r>
                        <a:rPr lang="en-US" sz="1600" b="1" dirty="0"/>
                        <a:t>35.8</a:t>
                      </a:r>
                    </a:p>
                  </a:txBody>
                  <a:tcPr anchor="ctr">
                    <a:solidFill>
                      <a:schemeClr val="bg2">
                        <a:lumMod val="90000"/>
                      </a:schemeClr>
                    </a:solidFill>
                  </a:tcPr>
                </a:tc>
                <a:tc>
                  <a:txBody>
                    <a:bodyPr/>
                    <a:lstStyle/>
                    <a:p>
                      <a:pPr algn="ctr"/>
                      <a:r>
                        <a:rPr lang="en-US" sz="1600" b="1" dirty="0"/>
                        <a:t>13.59 </a:t>
                      </a:r>
                    </a:p>
                  </a:txBody>
                  <a:tcPr anchor="ctr"/>
                </a:tc>
                <a:extLst>
                  <a:ext uri="{0D108BD9-81ED-4DB2-BD59-A6C34878D82A}">
                    <a16:rowId xmlns:a16="http://schemas.microsoft.com/office/drawing/2014/main" val="10009"/>
                  </a:ext>
                </a:extLst>
              </a:tr>
              <a:tr h="381000">
                <a:tc>
                  <a:txBody>
                    <a:bodyPr/>
                    <a:lstStyle/>
                    <a:p>
                      <a:pPr algn="ctr"/>
                      <a:r>
                        <a:rPr lang="en-US" sz="1600" b="1" dirty="0"/>
                        <a:t>7</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pPr algn="ctr"/>
                      <a:endParaRPr lang="en-US" sz="1600" b="1" dirty="0"/>
                    </a:p>
                  </a:txBody>
                  <a:tcPr anchor="ctr"/>
                </a:tc>
                <a:tc>
                  <a:txBody>
                    <a:bodyPr/>
                    <a:lstStyle/>
                    <a:p>
                      <a:endParaRPr lang="en-US"/>
                    </a:p>
                  </a:txBody>
                  <a:tcPr anchor="ctr"/>
                </a:tc>
                <a:tc>
                  <a:txBody>
                    <a:bodyPr/>
                    <a:lstStyle/>
                    <a:p>
                      <a:pPr algn="ctr"/>
                      <a:r>
                        <a:rPr lang="en-US" sz="1600" b="1" dirty="0"/>
                        <a:t>48.6</a:t>
                      </a:r>
                    </a:p>
                  </a:txBody>
                  <a:tcPr anchor="ctr">
                    <a:solidFill>
                      <a:schemeClr val="bg2">
                        <a:lumMod val="90000"/>
                      </a:schemeClr>
                    </a:solidFill>
                  </a:tcPr>
                </a:tc>
                <a:tc>
                  <a:txBody>
                    <a:bodyPr/>
                    <a:lstStyle/>
                    <a:p>
                      <a:pPr algn="ctr"/>
                      <a:r>
                        <a:rPr lang="en-US" sz="1600" b="1" dirty="0"/>
                        <a:t>39.67 </a:t>
                      </a:r>
                    </a:p>
                  </a:txBody>
                  <a:tcPr anchor="ctr"/>
                </a:tc>
                <a:extLst>
                  <a:ext uri="{0D108BD9-81ED-4DB2-BD59-A6C34878D82A}">
                    <a16:rowId xmlns:a16="http://schemas.microsoft.com/office/drawing/2014/main" val="10010"/>
                  </a:ext>
                </a:extLst>
              </a:tr>
            </a:tbl>
          </a:graphicData>
        </a:graphic>
      </p:graphicFrame>
      <p:sp>
        <p:nvSpPr>
          <p:cNvPr id="5" name="TextBox 4"/>
          <p:cNvSpPr txBox="1"/>
          <p:nvPr/>
        </p:nvSpPr>
        <p:spPr>
          <a:xfrm>
            <a:off x="-4456" y="5415410"/>
            <a:ext cx="6474016" cy="369332"/>
          </a:xfrm>
          <a:prstGeom prst="rect">
            <a:avLst/>
          </a:prstGeom>
          <a:noFill/>
        </p:spPr>
        <p:txBody>
          <a:bodyPr wrap="none" rtlCol="0">
            <a:spAutoFit/>
          </a:bodyPr>
          <a:lstStyle/>
          <a:p>
            <a:r>
              <a:rPr lang="en-US" b="1" dirty="0"/>
              <a:t>†</a:t>
            </a:r>
            <a:r>
              <a:rPr lang="en-US" dirty="0"/>
              <a:t>Letter denotes significant differences within the column (P ≤ 0.05)</a:t>
            </a:r>
          </a:p>
        </p:txBody>
      </p:sp>
      <p:sp>
        <p:nvSpPr>
          <p:cNvPr id="3" name="TextBox 2"/>
          <p:cNvSpPr txBox="1"/>
          <p:nvPr/>
        </p:nvSpPr>
        <p:spPr>
          <a:xfrm>
            <a:off x="1295400" y="6172200"/>
            <a:ext cx="2709011" cy="369332"/>
          </a:xfrm>
          <a:prstGeom prst="rect">
            <a:avLst/>
          </a:prstGeom>
          <a:noFill/>
        </p:spPr>
        <p:txBody>
          <a:bodyPr wrap="none" rtlCol="0">
            <a:spAutoFit/>
          </a:bodyPr>
          <a:lstStyle/>
          <a:p>
            <a:r>
              <a:rPr lang="en-US" dirty="0"/>
              <a:t>Kaw = 0.0; Roundtree = 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416"/>
            <a:ext cx="8229600" cy="1143000"/>
          </a:xfrm>
        </p:spPr>
        <p:txBody>
          <a:bodyPr/>
          <a:lstStyle/>
          <a:p>
            <a:r>
              <a:rPr lang="en-US" b="1" dirty="0" err="1">
                <a:solidFill>
                  <a:srgbClr val="800000"/>
                </a:solidFill>
              </a:rPr>
              <a:t>Indiangrass</a:t>
            </a:r>
            <a:r>
              <a:rPr lang="en-US" b="1" dirty="0">
                <a:solidFill>
                  <a:srgbClr val="800000"/>
                </a:solidFill>
              </a:rPr>
              <a:t>: 14-day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9562476"/>
              </p:ext>
            </p:extLst>
          </p:nvPr>
        </p:nvGraphicFramePr>
        <p:xfrm>
          <a:off x="72498" y="970616"/>
          <a:ext cx="8991600" cy="46306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1066800">
                  <a:extLst>
                    <a:ext uri="{9D8B030D-6E8A-4147-A177-3AD203B41FA5}">
                      <a16:colId xmlns:a16="http://schemas.microsoft.com/office/drawing/2014/main" val="20011"/>
                    </a:ext>
                  </a:extLst>
                </a:gridCol>
              </a:tblGrid>
              <a:tr h="378605">
                <a:tc rowSpan="3">
                  <a:txBody>
                    <a:bodyPr/>
                    <a:lstStyle/>
                    <a:p>
                      <a:pPr algn="ctr"/>
                      <a:r>
                        <a:rPr lang="en-US" sz="1600" b="1" dirty="0"/>
                        <a:t>Cycle</a:t>
                      </a:r>
                    </a:p>
                  </a:txBody>
                  <a:tcPr anchor="ctr"/>
                </a:tc>
                <a:tc gridSpan="10">
                  <a:txBody>
                    <a:bodyPr/>
                    <a:lstStyle/>
                    <a:p>
                      <a:pPr algn="ctr"/>
                      <a:r>
                        <a:rPr lang="en-US" sz="1600" b="1" dirty="0"/>
                        <a:t>Evaluation/Screening Year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a:r>
                        <a:rPr lang="en-US" sz="1600" b="1" dirty="0"/>
                        <a:t>Mean (%)</a:t>
                      </a:r>
                    </a:p>
                    <a:p>
                      <a:pPr algn="ctr"/>
                      <a:r>
                        <a:rPr lang="en-US" sz="1600" b="1" dirty="0"/>
                        <a:t>LSD=3.40</a:t>
                      </a:r>
                    </a:p>
                  </a:txBody>
                  <a:tcPr anchor="ctr"/>
                </a:tc>
                <a:extLst>
                  <a:ext uri="{0D108BD9-81ED-4DB2-BD59-A6C34878D82A}">
                    <a16:rowId xmlns:a16="http://schemas.microsoft.com/office/drawing/2014/main" val="10000"/>
                  </a:ext>
                </a:extLst>
              </a:tr>
              <a:tr h="591246">
                <a:tc vMerge="1">
                  <a:txBody>
                    <a:bodyPr/>
                    <a:lstStyle/>
                    <a:p>
                      <a:endParaRPr lang="en-US" dirty="0"/>
                    </a:p>
                  </a:txBody>
                  <a:tcPr/>
                </a:tc>
                <a:tc>
                  <a:txBody>
                    <a:bodyPr/>
                    <a:lstStyle/>
                    <a:p>
                      <a:pPr algn="ctr"/>
                      <a:r>
                        <a:rPr lang="en-US" sz="1600" b="1" dirty="0"/>
                        <a:t>2002</a:t>
                      </a:r>
                    </a:p>
                  </a:txBody>
                  <a:tcPr anchor="ctr"/>
                </a:tc>
                <a:tc>
                  <a:txBody>
                    <a:bodyPr/>
                    <a:lstStyle/>
                    <a:p>
                      <a:pPr algn="ctr"/>
                      <a:r>
                        <a:rPr lang="en-US" sz="1600" b="1" dirty="0"/>
                        <a:t>2003</a:t>
                      </a:r>
                    </a:p>
                  </a:txBody>
                  <a:tcPr anchor="ctr"/>
                </a:tc>
                <a:tc>
                  <a:txBody>
                    <a:bodyPr/>
                    <a:lstStyle/>
                    <a:p>
                      <a:pPr algn="ctr"/>
                      <a:r>
                        <a:rPr lang="en-US" sz="1600" b="1" dirty="0"/>
                        <a:t>2004</a:t>
                      </a:r>
                    </a:p>
                  </a:txBody>
                  <a:tcPr anchor="ctr"/>
                </a:tc>
                <a:tc>
                  <a:txBody>
                    <a:bodyPr/>
                    <a:lstStyle/>
                    <a:p>
                      <a:pPr algn="ctr"/>
                      <a:r>
                        <a:rPr lang="en-US" sz="1600" b="1" dirty="0"/>
                        <a:t>2005</a:t>
                      </a:r>
                    </a:p>
                  </a:txBody>
                  <a:tcPr anchor="ctr"/>
                </a:tc>
                <a:tc>
                  <a:txBody>
                    <a:bodyPr/>
                    <a:lstStyle/>
                    <a:p>
                      <a:pPr algn="ctr"/>
                      <a:r>
                        <a:rPr lang="en-US" sz="1600" b="1" dirty="0"/>
                        <a:t>2006</a:t>
                      </a:r>
                    </a:p>
                  </a:txBody>
                  <a:tcPr anchor="ctr"/>
                </a:tc>
                <a:tc>
                  <a:txBody>
                    <a:bodyPr/>
                    <a:lstStyle/>
                    <a:p>
                      <a:pPr algn="ctr"/>
                      <a:r>
                        <a:rPr lang="en-US" sz="1600" b="1" dirty="0"/>
                        <a:t>2007</a:t>
                      </a:r>
                    </a:p>
                  </a:txBody>
                  <a:tcPr anchor="ctr"/>
                </a:tc>
                <a:tc>
                  <a:txBody>
                    <a:bodyPr/>
                    <a:lstStyle/>
                    <a:p>
                      <a:pPr algn="ctr"/>
                      <a:r>
                        <a:rPr lang="en-US" sz="1600" b="1" dirty="0"/>
                        <a:t>2008</a:t>
                      </a:r>
                    </a:p>
                  </a:txBody>
                  <a:tcPr anchor="ctr"/>
                </a:tc>
                <a:tc>
                  <a:txBody>
                    <a:bodyPr/>
                    <a:lstStyle/>
                    <a:p>
                      <a:pPr algn="ctr"/>
                      <a:r>
                        <a:rPr lang="en-US" sz="1600" b="1" dirty="0"/>
                        <a:t>2009</a:t>
                      </a:r>
                    </a:p>
                  </a:txBody>
                  <a:tcPr anchor="ctr"/>
                </a:tc>
                <a:tc>
                  <a:txBody>
                    <a:bodyPr/>
                    <a:lstStyle/>
                    <a:p>
                      <a:pPr algn="ctr"/>
                      <a:r>
                        <a:rPr lang="en-US" sz="1600" b="1" dirty="0"/>
                        <a:t>2010</a:t>
                      </a:r>
                    </a:p>
                  </a:txBody>
                  <a:tcPr anchor="ctr"/>
                </a:tc>
                <a:tc>
                  <a:txBody>
                    <a:bodyPr/>
                    <a:lstStyle/>
                    <a:p>
                      <a:pPr algn="ctr"/>
                      <a:r>
                        <a:rPr lang="en-US" sz="1600" b="1" dirty="0"/>
                        <a:t>2018</a:t>
                      </a:r>
                    </a:p>
                  </a:txBody>
                  <a:tcPr anchor="ctr">
                    <a:solidFill>
                      <a:schemeClr val="bg2">
                        <a:lumMod val="90000"/>
                      </a:schemeClr>
                    </a:solidFill>
                  </a:tcPr>
                </a:tc>
                <a:tc vMerge="1">
                  <a:txBody>
                    <a:bodyPr/>
                    <a:lstStyle/>
                    <a:p>
                      <a:pPr algn="ctr"/>
                      <a:endParaRPr lang="en-US" sz="1600" b="1" dirty="0"/>
                    </a:p>
                  </a:txBody>
                  <a:tcPr anchor="ctr"/>
                </a:tc>
                <a:extLst>
                  <a:ext uri="{0D108BD9-81ED-4DB2-BD59-A6C34878D82A}">
                    <a16:rowId xmlns:a16="http://schemas.microsoft.com/office/drawing/2014/main" val="10001"/>
                  </a:ext>
                </a:extLst>
              </a:tr>
              <a:tr h="378605">
                <a:tc vMerge="1">
                  <a:txBody>
                    <a:bodyPr/>
                    <a:lstStyle/>
                    <a:p>
                      <a:pPr algn="ctr"/>
                      <a:endParaRPr lang="en-US" sz="1600" b="1" dirty="0"/>
                    </a:p>
                  </a:txBody>
                  <a:tcPr anchor="ctr"/>
                </a:tc>
                <a:tc gridSpan="10">
                  <a:txBody>
                    <a:bodyPr/>
                    <a:lstStyle/>
                    <a:p>
                      <a:pPr algn="ctr"/>
                      <a:r>
                        <a:rPr lang="en-US" sz="1600" b="1" dirty="0"/>
                        <a:t>Mean Germination Percentage by Year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pPr algn="ctr"/>
                      <a:endParaRPr lang="en-US" dirty="0"/>
                    </a:p>
                  </a:txBody>
                  <a:tcPr anchor="ctr"/>
                </a:tc>
                <a:extLst>
                  <a:ext uri="{0D108BD9-81ED-4DB2-BD59-A6C34878D82A}">
                    <a16:rowId xmlns:a16="http://schemas.microsoft.com/office/drawing/2014/main" val="10002"/>
                  </a:ext>
                </a:extLst>
              </a:tr>
              <a:tr h="462764">
                <a:tc>
                  <a:txBody>
                    <a:bodyPr/>
                    <a:lstStyle/>
                    <a:p>
                      <a:pPr algn="ctr"/>
                      <a:r>
                        <a:rPr lang="en-US" sz="1600" b="1" dirty="0"/>
                        <a:t>0</a:t>
                      </a:r>
                    </a:p>
                  </a:txBody>
                  <a:tcPr anchor="ctr"/>
                </a:tc>
                <a:tc>
                  <a:txBody>
                    <a:bodyPr/>
                    <a:lstStyle/>
                    <a:p>
                      <a:pPr algn="ctr"/>
                      <a:r>
                        <a:rPr lang="en-US" sz="1600" b="1" dirty="0"/>
                        <a:t>0.20</a:t>
                      </a:r>
                    </a:p>
                  </a:txBody>
                  <a:tcPr anchor="ctr"/>
                </a:tc>
                <a:tc>
                  <a:txBody>
                    <a:bodyPr/>
                    <a:lstStyle/>
                    <a:p>
                      <a:pPr algn="ctr"/>
                      <a:r>
                        <a:rPr lang="en-US" sz="1600" b="1" dirty="0"/>
                        <a:t>1.70</a:t>
                      </a:r>
                    </a:p>
                  </a:txBody>
                  <a:tcPr anchor="ctr"/>
                </a:tc>
                <a:tc>
                  <a:txBody>
                    <a:bodyPr/>
                    <a:lstStyle/>
                    <a:p>
                      <a:pPr algn="ctr"/>
                      <a:r>
                        <a:rPr lang="en-US" sz="1600" b="1" dirty="0"/>
                        <a:t>0.30</a:t>
                      </a:r>
                    </a:p>
                  </a:txBody>
                  <a:tcPr anchor="ctr"/>
                </a:tc>
                <a:tc>
                  <a:txBody>
                    <a:bodyPr/>
                    <a:lstStyle/>
                    <a:p>
                      <a:pPr algn="ctr"/>
                      <a:r>
                        <a:rPr lang="en-US" sz="1600" b="1" dirty="0"/>
                        <a:t>0.33</a:t>
                      </a:r>
                    </a:p>
                  </a:txBody>
                  <a:tcPr anchor="ctr"/>
                </a:tc>
                <a:tc>
                  <a:txBody>
                    <a:bodyPr/>
                    <a:lstStyle/>
                    <a:p>
                      <a:pPr algn="ctr"/>
                      <a:r>
                        <a:rPr lang="en-US" sz="1600" b="1" dirty="0"/>
                        <a:t>0.83</a:t>
                      </a:r>
                    </a:p>
                  </a:txBody>
                  <a:tcPr anchor="ctr"/>
                </a:tc>
                <a:tc>
                  <a:txBody>
                    <a:bodyPr/>
                    <a:lstStyle/>
                    <a:p>
                      <a:pPr algn="ctr"/>
                      <a:r>
                        <a:rPr lang="en-US" sz="1600" b="1" dirty="0"/>
                        <a:t>0.33</a:t>
                      </a:r>
                    </a:p>
                  </a:txBody>
                  <a:tcPr anchor="ctr"/>
                </a:tc>
                <a:tc>
                  <a:txBody>
                    <a:bodyPr/>
                    <a:lstStyle/>
                    <a:p>
                      <a:pPr algn="ctr"/>
                      <a:r>
                        <a:rPr lang="en-US" sz="1600" b="1" dirty="0"/>
                        <a:t>2.33</a:t>
                      </a:r>
                    </a:p>
                  </a:txBody>
                  <a:tcPr anchor="ctr"/>
                </a:tc>
                <a:tc>
                  <a:txBody>
                    <a:bodyPr/>
                    <a:lstStyle/>
                    <a:p>
                      <a:pPr algn="ctr"/>
                      <a:r>
                        <a:rPr lang="en-US" sz="1600" b="1" dirty="0"/>
                        <a:t>0.00</a:t>
                      </a:r>
                    </a:p>
                  </a:txBody>
                  <a:tcPr anchor="ctr"/>
                </a:tc>
                <a:tc>
                  <a:txBody>
                    <a:bodyPr/>
                    <a:lstStyle/>
                    <a:p>
                      <a:pPr algn="ctr"/>
                      <a:r>
                        <a:rPr lang="en-US" sz="1600" b="1" dirty="0"/>
                        <a:t>0.00</a:t>
                      </a:r>
                    </a:p>
                  </a:txBody>
                  <a:tcPr anchor="ctr"/>
                </a:tc>
                <a:tc>
                  <a:txBody>
                    <a:bodyPr/>
                    <a:lstStyle/>
                    <a:p>
                      <a:pPr algn="ctr"/>
                      <a:r>
                        <a:rPr lang="en-US" sz="1600" b="1" dirty="0"/>
                        <a:t>11.6</a:t>
                      </a:r>
                    </a:p>
                  </a:txBody>
                  <a:tcPr anchor="ctr">
                    <a:solidFill>
                      <a:schemeClr val="bg2">
                        <a:lumMod val="90000"/>
                      </a:schemeClr>
                    </a:solidFill>
                  </a:tcPr>
                </a:tc>
                <a:tc>
                  <a:txBody>
                    <a:bodyPr/>
                    <a:lstStyle/>
                    <a:p>
                      <a:pPr algn="ctr"/>
                      <a:r>
                        <a:rPr lang="en-US" sz="1600" b="1" dirty="0"/>
                        <a:t>0.64 </a:t>
                      </a:r>
                    </a:p>
                  </a:txBody>
                  <a:tcPr anchor="ctr"/>
                </a:tc>
                <a:extLst>
                  <a:ext uri="{0D108BD9-81ED-4DB2-BD59-A6C34878D82A}">
                    <a16:rowId xmlns:a16="http://schemas.microsoft.com/office/drawing/2014/main" val="10003"/>
                  </a:ext>
                </a:extLst>
              </a:tr>
              <a:tr h="457200">
                <a:tc>
                  <a:txBody>
                    <a:bodyPr/>
                    <a:lstStyle/>
                    <a:p>
                      <a:pPr algn="ctr"/>
                      <a:r>
                        <a:rPr lang="en-US" sz="1600" b="1" dirty="0"/>
                        <a:t>1</a:t>
                      </a:r>
                    </a:p>
                  </a:txBody>
                  <a:tcPr anchor="ctr"/>
                </a:tc>
                <a:tc>
                  <a:txBody>
                    <a:bodyPr/>
                    <a:lstStyle/>
                    <a:p>
                      <a:pPr algn="ctr"/>
                      <a:r>
                        <a:rPr lang="en-US" sz="1600" b="1" dirty="0"/>
                        <a:t>0.30</a:t>
                      </a:r>
                    </a:p>
                  </a:txBody>
                  <a:tcPr anchor="ctr"/>
                </a:tc>
                <a:tc>
                  <a:txBody>
                    <a:bodyPr/>
                    <a:lstStyle/>
                    <a:p>
                      <a:pPr algn="ctr"/>
                      <a:r>
                        <a:rPr lang="en-US" sz="1600" b="1" dirty="0"/>
                        <a:t>2.70</a:t>
                      </a:r>
                    </a:p>
                  </a:txBody>
                  <a:tcPr anchor="ctr"/>
                </a:tc>
                <a:tc>
                  <a:txBody>
                    <a:bodyPr/>
                    <a:lstStyle/>
                    <a:p>
                      <a:pPr algn="ctr"/>
                      <a:r>
                        <a:rPr lang="en-US" sz="1600" b="1" dirty="0"/>
                        <a:t>2.20</a:t>
                      </a:r>
                    </a:p>
                  </a:txBody>
                  <a:tcPr anchor="ctr"/>
                </a:tc>
                <a:tc>
                  <a:txBody>
                    <a:bodyPr/>
                    <a:lstStyle/>
                    <a:p>
                      <a:pPr algn="ctr"/>
                      <a:r>
                        <a:rPr lang="en-US" sz="1600" b="1" dirty="0"/>
                        <a:t>2.17</a:t>
                      </a:r>
                    </a:p>
                  </a:txBody>
                  <a:tcPr anchor="ctr"/>
                </a:tc>
                <a:tc>
                  <a:txBody>
                    <a:bodyPr/>
                    <a:lstStyle/>
                    <a:p>
                      <a:pPr algn="ctr"/>
                      <a:r>
                        <a:rPr lang="en-US" sz="1600" b="1" dirty="0"/>
                        <a:t>2.67</a:t>
                      </a:r>
                    </a:p>
                  </a:txBody>
                  <a:tcPr anchor="ctr"/>
                </a:tc>
                <a:tc>
                  <a:txBody>
                    <a:bodyPr/>
                    <a:lstStyle/>
                    <a:p>
                      <a:pPr algn="ctr"/>
                      <a:r>
                        <a:rPr lang="en-US" sz="1600" b="1" dirty="0"/>
                        <a:t>11.83</a:t>
                      </a:r>
                    </a:p>
                  </a:txBody>
                  <a:tcPr anchor="ctr"/>
                </a:tc>
                <a:tc>
                  <a:txBody>
                    <a:bodyPr/>
                    <a:lstStyle/>
                    <a:p>
                      <a:pPr algn="ctr"/>
                      <a:r>
                        <a:rPr lang="en-US" sz="1600" b="1" dirty="0"/>
                        <a:t>4.00</a:t>
                      </a:r>
                    </a:p>
                  </a:txBody>
                  <a:tcPr anchor="ctr"/>
                </a:tc>
                <a:tc>
                  <a:txBody>
                    <a:bodyPr/>
                    <a:lstStyle/>
                    <a:p>
                      <a:pPr algn="ctr"/>
                      <a:r>
                        <a:rPr lang="en-US" sz="1600" b="1" dirty="0"/>
                        <a:t>0.34</a:t>
                      </a:r>
                    </a:p>
                  </a:txBody>
                  <a:tcPr anchor="ctr"/>
                </a:tc>
                <a:tc>
                  <a:txBody>
                    <a:bodyPr/>
                    <a:lstStyle/>
                    <a:p>
                      <a:pPr algn="ctr"/>
                      <a:r>
                        <a:rPr lang="en-US" sz="1600" b="1" dirty="0"/>
                        <a:t>0.34</a:t>
                      </a:r>
                    </a:p>
                  </a:txBody>
                  <a:tcPr anchor="ctr"/>
                </a:tc>
                <a:tc>
                  <a:txBody>
                    <a:bodyPr/>
                    <a:lstStyle/>
                    <a:p>
                      <a:pPr algn="ctr"/>
                      <a:r>
                        <a:rPr lang="en-US" sz="1600" b="1" dirty="0"/>
                        <a:t>11.7</a:t>
                      </a:r>
                    </a:p>
                  </a:txBody>
                  <a:tcPr anchor="ctr">
                    <a:solidFill>
                      <a:schemeClr val="bg2">
                        <a:lumMod val="90000"/>
                      </a:schemeClr>
                    </a:solidFill>
                  </a:tcPr>
                </a:tc>
                <a:tc>
                  <a:txBody>
                    <a:bodyPr/>
                    <a:lstStyle/>
                    <a:p>
                      <a:pPr algn="ctr"/>
                      <a:r>
                        <a:rPr lang="en-US" sz="1600" b="1" dirty="0"/>
                        <a:t>2.82 </a:t>
                      </a:r>
                    </a:p>
                  </a:txBody>
                  <a:tcPr anchor="ctr"/>
                </a:tc>
                <a:extLst>
                  <a:ext uri="{0D108BD9-81ED-4DB2-BD59-A6C34878D82A}">
                    <a16:rowId xmlns:a16="http://schemas.microsoft.com/office/drawing/2014/main" val="10004"/>
                  </a:ext>
                </a:extLst>
              </a:tr>
              <a:tr h="457200">
                <a:tc>
                  <a:txBody>
                    <a:bodyPr/>
                    <a:lstStyle/>
                    <a:p>
                      <a:pPr algn="ctr"/>
                      <a:r>
                        <a:rPr lang="en-US" sz="1600" b="1" dirty="0"/>
                        <a:t>2</a:t>
                      </a:r>
                    </a:p>
                  </a:txBody>
                  <a:tcPr anchor="ctr"/>
                </a:tc>
                <a:tc>
                  <a:txBody>
                    <a:bodyPr/>
                    <a:lstStyle/>
                    <a:p>
                      <a:pPr algn="ctr"/>
                      <a:endParaRPr lang="en-US" sz="1600" b="1" dirty="0"/>
                    </a:p>
                  </a:txBody>
                  <a:tcPr anchor="ctr"/>
                </a:tc>
                <a:tc>
                  <a:txBody>
                    <a:bodyPr/>
                    <a:lstStyle/>
                    <a:p>
                      <a:pPr algn="ctr"/>
                      <a:r>
                        <a:rPr lang="en-US" sz="1600" b="1" dirty="0"/>
                        <a:t>1.00</a:t>
                      </a:r>
                    </a:p>
                  </a:txBody>
                  <a:tcPr anchor="ctr"/>
                </a:tc>
                <a:tc>
                  <a:txBody>
                    <a:bodyPr/>
                    <a:lstStyle/>
                    <a:p>
                      <a:pPr algn="ctr"/>
                      <a:r>
                        <a:rPr lang="en-US" sz="1600" b="1" dirty="0"/>
                        <a:t>7.50</a:t>
                      </a:r>
                    </a:p>
                  </a:txBody>
                  <a:tcPr anchor="ctr"/>
                </a:tc>
                <a:tc>
                  <a:txBody>
                    <a:bodyPr/>
                    <a:lstStyle/>
                    <a:p>
                      <a:pPr algn="ctr"/>
                      <a:r>
                        <a:rPr lang="en-US" sz="1600" b="1" dirty="0"/>
                        <a:t>7.50</a:t>
                      </a:r>
                    </a:p>
                  </a:txBody>
                  <a:tcPr anchor="ctr"/>
                </a:tc>
                <a:tc>
                  <a:txBody>
                    <a:bodyPr/>
                    <a:lstStyle/>
                    <a:p>
                      <a:pPr algn="ctr"/>
                      <a:r>
                        <a:rPr lang="en-US" sz="1600" b="1" dirty="0"/>
                        <a:t>11.67</a:t>
                      </a:r>
                    </a:p>
                  </a:txBody>
                  <a:tcPr anchor="ctr"/>
                </a:tc>
                <a:tc>
                  <a:txBody>
                    <a:bodyPr/>
                    <a:lstStyle/>
                    <a:p>
                      <a:pPr algn="ctr"/>
                      <a:r>
                        <a:rPr lang="en-US" sz="1600" b="1" dirty="0"/>
                        <a:t>7.17</a:t>
                      </a:r>
                    </a:p>
                  </a:txBody>
                  <a:tcPr anchor="ctr"/>
                </a:tc>
                <a:tc>
                  <a:txBody>
                    <a:bodyPr/>
                    <a:lstStyle/>
                    <a:p>
                      <a:pPr algn="ctr"/>
                      <a:r>
                        <a:rPr lang="en-US" sz="1600" b="1" dirty="0"/>
                        <a:t>31.67</a:t>
                      </a:r>
                    </a:p>
                  </a:txBody>
                  <a:tcPr anchor="ctr"/>
                </a:tc>
                <a:tc>
                  <a:txBody>
                    <a:bodyPr/>
                    <a:lstStyle/>
                    <a:p>
                      <a:pPr algn="ctr"/>
                      <a:r>
                        <a:rPr lang="en-US" sz="1600" b="1" dirty="0"/>
                        <a:t>6.00</a:t>
                      </a:r>
                    </a:p>
                  </a:txBody>
                  <a:tcPr anchor="ctr"/>
                </a:tc>
                <a:tc>
                  <a:txBody>
                    <a:bodyPr/>
                    <a:lstStyle/>
                    <a:p>
                      <a:pPr algn="ctr"/>
                      <a:r>
                        <a:rPr lang="en-US" sz="1600" b="1" dirty="0"/>
                        <a:t>5.66</a:t>
                      </a:r>
                    </a:p>
                  </a:txBody>
                  <a:tcPr anchor="ctr"/>
                </a:tc>
                <a:tc>
                  <a:txBody>
                    <a:bodyPr/>
                    <a:lstStyle/>
                    <a:p>
                      <a:pPr algn="ctr"/>
                      <a:r>
                        <a:rPr lang="en-US" sz="1600" b="1" dirty="0"/>
                        <a:t>47.3</a:t>
                      </a:r>
                    </a:p>
                  </a:txBody>
                  <a:tcPr anchor="ctr">
                    <a:solidFill>
                      <a:schemeClr val="bg2">
                        <a:lumMod val="90000"/>
                      </a:schemeClr>
                    </a:solidFill>
                  </a:tcPr>
                </a:tc>
                <a:tc>
                  <a:txBody>
                    <a:bodyPr/>
                    <a:lstStyle/>
                    <a:p>
                      <a:pPr algn="ctr"/>
                      <a:r>
                        <a:rPr lang="en-US" sz="1600" b="1" dirty="0"/>
                        <a:t>9.54 </a:t>
                      </a:r>
                    </a:p>
                  </a:txBody>
                  <a:tcPr anchor="ctr"/>
                </a:tc>
                <a:extLst>
                  <a:ext uri="{0D108BD9-81ED-4DB2-BD59-A6C34878D82A}">
                    <a16:rowId xmlns:a16="http://schemas.microsoft.com/office/drawing/2014/main" val="10005"/>
                  </a:ext>
                </a:extLst>
              </a:tr>
              <a:tr h="381000">
                <a:tc>
                  <a:txBody>
                    <a:bodyPr/>
                    <a:lstStyle/>
                    <a:p>
                      <a:pPr algn="ctr"/>
                      <a:r>
                        <a:rPr lang="en-US" sz="1600" b="1" dirty="0"/>
                        <a:t>3</a:t>
                      </a:r>
                    </a:p>
                  </a:txBody>
                  <a:tcPr anchor="ctr"/>
                </a:tc>
                <a:tc>
                  <a:txBody>
                    <a:bodyPr/>
                    <a:lstStyle/>
                    <a:p>
                      <a:pPr algn="ctr"/>
                      <a:endParaRPr lang="en-US" sz="1600" b="1" dirty="0"/>
                    </a:p>
                  </a:txBody>
                  <a:tcPr anchor="ctr"/>
                </a:tc>
                <a:tc>
                  <a:txBody>
                    <a:bodyPr/>
                    <a:lstStyle/>
                    <a:p>
                      <a:endParaRPr lang="en-US"/>
                    </a:p>
                  </a:txBody>
                  <a:tcPr anchor="ctr"/>
                </a:tc>
                <a:tc>
                  <a:txBody>
                    <a:bodyPr/>
                    <a:lstStyle/>
                    <a:p>
                      <a:pPr algn="ctr"/>
                      <a:r>
                        <a:rPr lang="en-US" sz="1600" b="1" dirty="0"/>
                        <a:t>17.00</a:t>
                      </a:r>
                    </a:p>
                  </a:txBody>
                  <a:tcPr anchor="ctr"/>
                </a:tc>
                <a:tc>
                  <a:txBody>
                    <a:bodyPr/>
                    <a:lstStyle/>
                    <a:p>
                      <a:pPr algn="ctr"/>
                      <a:r>
                        <a:rPr lang="en-US" sz="1600" b="1" dirty="0"/>
                        <a:t>17.00</a:t>
                      </a:r>
                    </a:p>
                  </a:txBody>
                  <a:tcPr anchor="ctr"/>
                </a:tc>
                <a:tc>
                  <a:txBody>
                    <a:bodyPr/>
                    <a:lstStyle/>
                    <a:p>
                      <a:pPr algn="ctr"/>
                      <a:r>
                        <a:rPr lang="en-US" sz="1600" b="1" dirty="0"/>
                        <a:t>18.50</a:t>
                      </a:r>
                    </a:p>
                  </a:txBody>
                  <a:tcPr anchor="ctr"/>
                </a:tc>
                <a:tc>
                  <a:txBody>
                    <a:bodyPr/>
                    <a:lstStyle/>
                    <a:p>
                      <a:pPr algn="ctr"/>
                      <a:r>
                        <a:rPr lang="en-US" sz="1600" b="1" dirty="0"/>
                        <a:t>1.00</a:t>
                      </a:r>
                    </a:p>
                  </a:txBody>
                  <a:tcPr anchor="ctr"/>
                </a:tc>
                <a:tc>
                  <a:txBody>
                    <a:bodyPr/>
                    <a:lstStyle/>
                    <a:p>
                      <a:pPr algn="ctr"/>
                      <a:r>
                        <a:rPr lang="en-US" sz="1600" b="1" dirty="0"/>
                        <a:t>25.83</a:t>
                      </a:r>
                    </a:p>
                  </a:txBody>
                  <a:tcPr anchor="ctr"/>
                </a:tc>
                <a:tc>
                  <a:txBody>
                    <a:bodyPr/>
                    <a:lstStyle/>
                    <a:p>
                      <a:pPr algn="ctr"/>
                      <a:r>
                        <a:rPr lang="en-US" sz="1600" b="1" dirty="0"/>
                        <a:t>6.00</a:t>
                      </a:r>
                    </a:p>
                  </a:txBody>
                  <a:tcPr anchor="ctr"/>
                </a:tc>
                <a:tc>
                  <a:txBody>
                    <a:bodyPr/>
                    <a:lstStyle/>
                    <a:p>
                      <a:pPr algn="ctr"/>
                      <a:r>
                        <a:rPr lang="en-US" sz="1600" b="1" dirty="0"/>
                        <a:t>4.66</a:t>
                      </a:r>
                    </a:p>
                  </a:txBody>
                  <a:tcPr anchor="ctr"/>
                </a:tc>
                <a:tc>
                  <a:txBody>
                    <a:bodyPr/>
                    <a:lstStyle/>
                    <a:p>
                      <a:pPr algn="ctr"/>
                      <a:r>
                        <a:rPr lang="en-US" sz="1600" b="1" dirty="0"/>
                        <a:t>60.1</a:t>
                      </a:r>
                    </a:p>
                  </a:txBody>
                  <a:tcPr anchor="ctr">
                    <a:solidFill>
                      <a:schemeClr val="bg2">
                        <a:lumMod val="90000"/>
                      </a:schemeClr>
                    </a:solidFill>
                  </a:tcPr>
                </a:tc>
                <a:tc>
                  <a:txBody>
                    <a:bodyPr/>
                    <a:lstStyle/>
                    <a:p>
                      <a:pPr algn="ctr"/>
                      <a:r>
                        <a:rPr lang="en-US" sz="1600" b="1" dirty="0"/>
                        <a:t>12.54 </a:t>
                      </a:r>
                    </a:p>
                  </a:txBody>
                  <a:tcPr anchor="ctr"/>
                </a:tc>
                <a:extLst>
                  <a:ext uri="{0D108BD9-81ED-4DB2-BD59-A6C34878D82A}">
                    <a16:rowId xmlns:a16="http://schemas.microsoft.com/office/drawing/2014/main" val="10006"/>
                  </a:ext>
                </a:extLst>
              </a:tr>
              <a:tr h="381000">
                <a:tc>
                  <a:txBody>
                    <a:bodyPr/>
                    <a:lstStyle/>
                    <a:p>
                      <a:pPr algn="ctr"/>
                      <a:r>
                        <a:rPr lang="en-US" sz="1600" b="1" dirty="0"/>
                        <a:t>4</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pPr algn="ctr"/>
                      <a:r>
                        <a:rPr lang="en-US" sz="1600" b="1" dirty="0"/>
                        <a:t>1.67</a:t>
                      </a:r>
                    </a:p>
                  </a:txBody>
                  <a:tcPr anchor="ctr"/>
                </a:tc>
                <a:tc>
                  <a:txBody>
                    <a:bodyPr/>
                    <a:lstStyle/>
                    <a:p>
                      <a:pPr algn="ctr"/>
                      <a:r>
                        <a:rPr lang="en-US" sz="1600" b="1" dirty="0"/>
                        <a:t>0.53</a:t>
                      </a:r>
                    </a:p>
                  </a:txBody>
                  <a:tcPr anchor="ctr"/>
                </a:tc>
                <a:tc>
                  <a:txBody>
                    <a:bodyPr/>
                    <a:lstStyle/>
                    <a:p>
                      <a:pPr algn="ctr"/>
                      <a:r>
                        <a:rPr lang="en-US" sz="1600" b="1" dirty="0"/>
                        <a:t>18.67</a:t>
                      </a:r>
                    </a:p>
                  </a:txBody>
                  <a:tcPr anchor="ctr"/>
                </a:tc>
                <a:tc>
                  <a:txBody>
                    <a:bodyPr/>
                    <a:lstStyle/>
                    <a:p>
                      <a:pPr algn="ctr"/>
                      <a:r>
                        <a:rPr lang="en-US" sz="1600" b="1" dirty="0"/>
                        <a:t>19.50</a:t>
                      </a:r>
                    </a:p>
                  </a:txBody>
                  <a:tcPr anchor="ctr"/>
                </a:tc>
                <a:tc>
                  <a:txBody>
                    <a:bodyPr/>
                    <a:lstStyle/>
                    <a:p>
                      <a:pPr algn="ctr"/>
                      <a:r>
                        <a:rPr lang="en-US" sz="1600" b="1" dirty="0"/>
                        <a:t>11.00</a:t>
                      </a:r>
                    </a:p>
                  </a:txBody>
                  <a:tcPr anchor="ctr"/>
                </a:tc>
                <a:tc>
                  <a:txBody>
                    <a:bodyPr/>
                    <a:lstStyle/>
                    <a:p>
                      <a:pPr algn="ctr"/>
                      <a:r>
                        <a:rPr lang="en-US" sz="1600" b="1" dirty="0"/>
                        <a:t>19.34</a:t>
                      </a:r>
                    </a:p>
                  </a:txBody>
                  <a:tcPr anchor="ctr"/>
                </a:tc>
                <a:tc>
                  <a:txBody>
                    <a:bodyPr/>
                    <a:lstStyle/>
                    <a:p>
                      <a:pPr algn="ctr"/>
                      <a:r>
                        <a:rPr lang="en-US" sz="1600" b="1" dirty="0"/>
                        <a:t>48.3</a:t>
                      </a:r>
                    </a:p>
                  </a:txBody>
                  <a:tcPr anchor="ctr">
                    <a:solidFill>
                      <a:schemeClr val="bg2">
                        <a:lumMod val="90000"/>
                      </a:schemeClr>
                    </a:solidFill>
                  </a:tcPr>
                </a:tc>
                <a:tc>
                  <a:txBody>
                    <a:bodyPr/>
                    <a:lstStyle/>
                    <a:p>
                      <a:pPr algn="ctr"/>
                      <a:r>
                        <a:rPr lang="en-US" sz="1600" b="1" dirty="0"/>
                        <a:t>17.39 </a:t>
                      </a:r>
                    </a:p>
                  </a:txBody>
                  <a:tcPr anchor="ctr"/>
                </a:tc>
                <a:extLst>
                  <a:ext uri="{0D108BD9-81ED-4DB2-BD59-A6C34878D82A}">
                    <a16:rowId xmlns:a16="http://schemas.microsoft.com/office/drawing/2014/main" val="10007"/>
                  </a:ext>
                </a:extLst>
              </a:tr>
              <a:tr h="381000">
                <a:tc>
                  <a:txBody>
                    <a:bodyPr/>
                    <a:lstStyle/>
                    <a:p>
                      <a:pPr algn="ctr"/>
                      <a:r>
                        <a:rPr lang="en-US" sz="1600" b="1" dirty="0"/>
                        <a:t>5</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pPr algn="ctr"/>
                      <a:r>
                        <a:rPr lang="en-US" sz="1600" b="1" dirty="0"/>
                        <a:t>10.83</a:t>
                      </a:r>
                    </a:p>
                  </a:txBody>
                  <a:tcPr anchor="ctr"/>
                </a:tc>
                <a:tc>
                  <a:txBody>
                    <a:bodyPr/>
                    <a:lstStyle/>
                    <a:p>
                      <a:pPr algn="ctr"/>
                      <a:r>
                        <a:rPr lang="en-US" sz="1600" b="1" dirty="0"/>
                        <a:t>14.34</a:t>
                      </a:r>
                    </a:p>
                  </a:txBody>
                  <a:tcPr anchor="ctr"/>
                </a:tc>
                <a:tc>
                  <a:txBody>
                    <a:bodyPr/>
                    <a:lstStyle/>
                    <a:p>
                      <a:pPr algn="ctr"/>
                      <a:r>
                        <a:rPr lang="en-US" sz="1600" b="1" dirty="0"/>
                        <a:t>11.00</a:t>
                      </a:r>
                    </a:p>
                  </a:txBody>
                  <a:tcPr anchor="ctr"/>
                </a:tc>
                <a:tc>
                  <a:txBody>
                    <a:bodyPr/>
                    <a:lstStyle/>
                    <a:p>
                      <a:pPr algn="ctr"/>
                      <a:r>
                        <a:rPr lang="en-US" sz="1600" b="1" dirty="0"/>
                        <a:t>65.8</a:t>
                      </a:r>
                    </a:p>
                  </a:txBody>
                  <a:tcPr anchor="ctr">
                    <a:solidFill>
                      <a:schemeClr val="bg2">
                        <a:lumMod val="90000"/>
                      </a:schemeClr>
                    </a:solidFill>
                  </a:tcPr>
                </a:tc>
                <a:tc>
                  <a:txBody>
                    <a:bodyPr/>
                    <a:lstStyle/>
                    <a:p>
                      <a:pPr algn="ctr"/>
                      <a:r>
                        <a:rPr lang="en-US" sz="1600" b="1" dirty="0"/>
                        <a:t>25.5 </a:t>
                      </a:r>
                    </a:p>
                  </a:txBody>
                  <a:tcPr anchor="ctr"/>
                </a:tc>
                <a:extLst>
                  <a:ext uri="{0D108BD9-81ED-4DB2-BD59-A6C34878D82A}">
                    <a16:rowId xmlns:a16="http://schemas.microsoft.com/office/drawing/2014/main" val="10008"/>
                  </a:ext>
                </a:extLst>
              </a:tr>
              <a:tr h="381000">
                <a:tc>
                  <a:txBody>
                    <a:bodyPr/>
                    <a:lstStyle/>
                    <a:p>
                      <a:pPr algn="ctr"/>
                      <a:r>
                        <a:rPr lang="en-US" sz="1600" b="1" dirty="0"/>
                        <a:t>6</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pPr algn="ctr"/>
                      <a:r>
                        <a:rPr lang="en-US" sz="1600" b="1" dirty="0"/>
                        <a:t>9.34</a:t>
                      </a:r>
                    </a:p>
                  </a:txBody>
                  <a:tcPr anchor="ctr"/>
                </a:tc>
                <a:tc>
                  <a:txBody>
                    <a:bodyPr/>
                    <a:lstStyle/>
                    <a:p>
                      <a:pPr algn="ctr"/>
                      <a:r>
                        <a:rPr lang="en-US" sz="1600" b="1" dirty="0"/>
                        <a:t>84.6</a:t>
                      </a:r>
                    </a:p>
                  </a:txBody>
                  <a:tcPr anchor="ctr">
                    <a:solidFill>
                      <a:schemeClr val="bg2">
                        <a:lumMod val="90000"/>
                      </a:schemeClr>
                    </a:solidFill>
                  </a:tcPr>
                </a:tc>
                <a:tc>
                  <a:txBody>
                    <a:bodyPr/>
                    <a:lstStyle/>
                    <a:p>
                      <a:pPr algn="ctr"/>
                      <a:r>
                        <a:rPr lang="en-US" sz="1600" b="1" dirty="0"/>
                        <a:t>46.5 </a:t>
                      </a:r>
                    </a:p>
                  </a:txBody>
                  <a:tcPr anchor="ctr"/>
                </a:tc>
                <a:extLst>
                  <a:ext uri="{0D108BD9-81ED-4DB2-BD59-A6C34878D82A}">
                    <a16:rowId xmlns:a16="http://schemas.microsoft.com/office/drawing/2014/main" val="10009"/>
                  </a:ext>
                </a:extLst>
              </a:tr>
              <a:tr h="381000">
                <a:tc>
                  <a:txBody>
                    <a:bodyPr/>
                    <a:lstStyle/>
                    <a:p>
                      <a:pPr algn="ctr"/>
                      <a:r>
                        <a:rPr lang="en-US" sz="1600" b="1" dirty="0"/>
                        <a:t>7</a:t>
                      </a:r>
                    </a:p>
                  </a:txBody>
                  <a:tcPr anchor="ctr"/>
                </a:tc>
                <a:tc>
                  <a:txBody>
                    <a:bodyPr/>
                    <a:lstStyle/>
                    <a:p>
                      <a:pPr algn="ctr"/>
                      <a:endParaRPr lang="en-US" sz="1600" b="1"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pPr algn="ctr"/>
                      <a:r>
                        <a:rPr lang="en-US" sz="1600" b="1" dirty="0"/>
                        <a:t>74.0</a:t>
                      </a:r>
                    </a:p>
                  </a:txBody>
                  <a:tcPr anchor="ctr">
                    <a:solidFill>
                      <a:schemeClr val="bg2">
                        <a:lumMod val="90000"/>
                      </a:schemeClr>
                    </a:solidFill>
                  </a:tcPr>
                </a:tc>
                <a:tc>
                  <a:txBody>
                    <a:bodyPr/>
                    <a:lstStyle/>
                    <a:p>
                      <a:pPr algn="ctr"/>
                      <a:r>
                        <a:rPr lang="en-US" sz="1600" b="1" dirty="0"/>
                        <a:t>55.67 </a:t>
                      </a:r>
                    </a:p>
                  </a:txBody>
                  <a:tcPr anchor="ctr"/>
                </a:tc>
                <a:extLst>
                  <a:ext uri="{0D108BD9-81ED-4DB2-BD59-A6C34878D82A}">
                    <a16:rowId xmlns:a16="http://schemas.microsoft.com/office/drawing/2014/main" val="10010"/>
                  </a:ext>
                </a:extLst>
              </a:tr>
            </a:tbl>
          </a:graphicData>
        </a:graphic>
      </p:graphicFrame>
      <p:sp>
        <p:nvSpPr>
          <p:cNvPr id="5" name="TextBox 4"/>
          <p:cNvSpPr txBox="1"/>
          <p:nvPr/>
        </p:nvSpPr>
        <p:spPr>
          <a:xfrm>
            <a:off x="-4456" y="5610726"/>
            <a:ext cx="6474016" cy="369332"/>
          </a:xfrm>
          <a:prstGeom prst="rect">
            <a:avLst/>
          </a:prstGeom>
          <a:noFill/>
        </p:spPr>
        <p:txBody>
          <a:bodyPr wrap="none" rtlCol="0">
            <a:spAutoFit/>
          </a:bodyPr>
          <a:lstStyle/>
          <a:p>
            <a:r>
              <a:rPr lang="en-US" b="1" dirty="0"/>
              <a:t>†</a:t>
            </a:r>
            <a:r>
              <a:rPr lang="en-US" dirty="0"/>
              <a:t>Letter denotes significant differences within the column (P ≤ 0.05)</a:t>
            </a:r>
          </a:p>
        </p:txBody>
      </p:sp>
      <p:sp>
        <p:nvSpPr>
          <p:cNvPr id="7" name="TextBox 6"/>
          <p:cNvSpPr txBox="1"/>
          <p:nvPr/>
        </p:nvSpPr>
        <p:spPr>
          <a:xfrm>
            <a:off x="1295400" y="6172200"/>
            <a:ext cx="2597186" cy="369332"/>
          </a:xfrm>
          <a:prstGeom prst="rect">
            <a:avLst/>
          </a:prstGeom>
          <a:noFill/>
        </p:spPr>
        <p:txBody>
          <a:bodyPr wrap="none" rtlCol="0">
            <a:spAutoFit/>
          </a:bodyPr>
          <a:lstStyle/>
          <a:p>
            <a:r>
              <a:rPr lang="en-US" dirty="0"/>
              <a:t>Americus = 0.0; Holt = 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274638"/>
            <a:ext cx="6781800" cy="1143000"/>
          </a:xfrm>
        </p:spPr>
        <p:txBody>
          <a:bodyPr/>
          <a:lstStyle/>
          <a:p>
            <a:r>
              <a:rPr lang="en-US" b="1" dirty="0">
                <a:solidFill>
                  <a:srgbClr val="800000"/>
                </a:solidFill>
              </a:rPr>
              <a:t>Characteristics</a:t>
            </a:r>
          </a:p>
        </p:txBody>
      </p:sp>
      <p:sp>
        <p:nvSpPr>
          <p:cNvPr id="8195" name="Rectangle 3"/>
          <p:cNvSpPr>
            <a:spLocks noGrp="1" noChangeArrowheads="1"/>
          </p:cNvSpPr>
          <p:nvPr>
            <p:ph type="body" idx="1"/>
          </p:nvPr>
        </p:nvSpPr>
        <p:spPr>
          <a:xfrm>
            <a:off x="2286000" y="1600200"/>
            <a:ext cx="6400800" cy="4525963"/>
          </a:xfrm>
        </p:spPr>
        <p:txBody>
          <a:bodyPr>
            <a:normAutofit lnSpcReduction="10000"/>
          </a:bodyPr>
          <a:lstStyle/>
          <a:p>
            <a:r>
              <a:rPr lang="en-US" dirty="0"/>
              <a:t>Co-adapted with North American ecosystems and wildlife</a:t>
            </a:r>
          </a:p>
          <a:p>
            <a:pPr lvl="1"/>
            <a:r>
              <a:rPr lang="en-US" dirty="0"/>
              <a:t>Especially ground-nesting birds</a:t>
            </a:r>
          </a:p>
          <a:p>
            <a:r>
              <a:rPr lang="en-US" dirty="0"/>
              <a:t>Very deep rooted</a:t>
            </a:r>
          </a:p>
          <a:p>
            <a:pPr lvl="1"/>
            <a:r>
              <a:rPr lang="en-US" dirty="0"/>
              <a:t>Drought tolerant </a:t>
            </a:r>
          </a:p>
          <a:p>
            <a:pPr lvl="1"/>
            <a:r>
              <a:rPr lang="en-US" dirty="0"/>
              <a:t>Marginal soils</a:t>
            </a:r>
          </a:p>
          <a:p>
            <a:r>
              <a:rPr lang="en-US" dirty="0"/>
              <a:t>Tall, bunch-type grasses</a:t>
            </a:r>
          </a:p>
          <a:p>
            <a:r>
              <a:rPr lang="en-US" dirty="0"/>
              <a:t>Long-lived perennial grasses </a:t>
            </a:r>
          </a:p>
          <a:p>
            <a:pPr lvl="1"/>
            <a:r>
              <a:rPr lang="en-US" dirty="0"/>
              <a:t>&gt;25 </a:t>
            </a:r>
            <a:r>
              <a:rPr lang="en-US" dirty="0" err="1"/>
              <a:t>yrs</a:t>
            </a:r>
            <a:endParaRPr lang="en-US" dirty="0"/>
          </a:p>
          <a:p>
            <a:endParaRPr lang="en-US" dirty="0"/>
          </a:p>
          <a:p>
            <a:endParaRPr lang="en-US" dirty="0"/>
          </a:p>
          <a:p>
            <a:pPr lvl="2"/>
            <a:endParaRPr lang="en-US" dirty="0"/>
          </a:p>
          <a:p>
            <a:endParaRPr lang="en-US"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22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rmAutofit/>
          </a:bodyPr>
          <a:lstStyle/>
          <a:p>
            <a:r>
              <a:rPr lang="en-US" b="1" dirty="0">
                <a:solidFill>
                  <a:srgbClr val="800000"/>
                </a:solidFill>
              </a:rPr>
              <a:t>Velocity of Germination</a:t>
            </a:r>
            <a:endParaRPr lang="en-US" sz="6600" b="1" dirty="0">
              <a:solidFill>
                <a:srgbClr val="8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676400" y="1600200"/>
            <a:ext cx="7010400" cy="4525963"/>
          </a:xfrm>
        </p:spPr>
        <p:txBody>
          <a:bodyPr>
            <a:normAutofit lnSpcReduction="10000"/>
          </a:bodyPr>
          <a:lstStyle/>
          <a:p>
            <a:r>
              <a:rPr lang="en-US" dirty="0"/>
              <a:t>Sometimes called mean germination rate (MGR)</a:t>
            </a:r>
          </a:p>
          <a:p>
            <a:endParaRPr lang="en-US" dirty="0"/>
          </a:p>
          <a:p>
            <a:r>
              <a:rPr lang="en-US" dirty="0"/>
              <a:t>MGT = </a:t>
            </a:r>
            <a:r>
              <a:rPr lang="el-GR" dirty="0"/>
              <a:t>Σ</a:t>
            </a:r>
            <a:r>
              <a:rPr lang="en-US" dirty="0" err="1"/>
              <a:t>Fx</a:t>
            </a:r>
            <a:r>
              <a:rPr lang="en-US" dirty="0"/>
              <a:t>/</a:t>
            </a:r>
            <a:r>
              <a:rPr lang="el-GR" dirty="0"/>
              <a:t> Σ</a:t>
            </a:r>
            <a:r>
              <a:rPr lang="en-US" dirty="0"/>
              <a:t>F; where F is the number of seed germinated on day x.  </a:t>
            </a:r>
          </a:p>
          <a:p>
            <a:endParaRPr lang="en-US" dirty="0"/>
          </a:p>
          <a:p>
            <a:r>
              <a:rPr lang="en-US" dirty="0"/>
              <a:t>MGR =CV/100 =1/T; where T is mean germination time and CV; coefficient of velocity</a:t>
            </a:r>
          </a:p>
        </p:txBody>
      </p:sp>
    </p:spTree>
    <p:extLst>
      <p:ext uri="{BB962C8B-B14F-4D97-AF65-F5344CB8AC3E}">
        <p14:creationId xmlns:p14="http://schemas.microsoft.com/office/powerpoint/2010/main" val="15581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rmAutofit/>
          </a:bodyPr>
          <a:lstStyle/>
          <a:p>
            <a:r>
              <a:rPr lang="en-US" b="1" dirty="0">
                <a:solidFill>
                  <a:srgbClr val="800000"/>
                </a:solidFill>
              </a:rPr>
              <a:t>Velocity of Germination</a:t>
            </a:r>
            <a:br>
              <a:rPr lang="en-US" b="1" dirty="0">
                <a:solidFill>
                  <a:srgbClr val="800000"/>
                </a:solidFill>
              </a:rPr>
            </a:br>
            <a:r>
              <a:rPr lang="en-US" sz="2400" b="1" dirty="0">
                <a:solidFill>
                  <a:srgbClr val="800000"/>
                </a:solidFill>
              </a:rPr>
              <a:t>LL switchgrass</a:t>
            </a:r>
            <a:endParaRPr lang="en-US" sz="6600" b="1" dirty="0">
              <a:solidFill>
                <a:srgbClr val="800000"/>
              </a:solidFill>
            </a:endParaRPr>
          </a:p>
        </p:txBody>
      </p:sp>
      <p:pic>
        <p:nvPicPr>
          <p:cNvPr id="4" name="Content Placeholder 3"/>
          <p:cNvPicPr>
            <a:picLocks noGrp="1" noChangeAspect="1"/>
          </p:cNvPicPr>
          <p:nvPr>
            <p:ph idx="1"/>
          </p:nvPr>
        </p:nvPicPr>
        <p:blipFill>
          <a:blip r:embed="rId2"/>
          <a:stretch>
            <a:fillRect/>
          </a:stretch>
        </p:blipFill>
        <p:spPr>
          <a:xfrm>
            <a:off x="1600200" y="1676400"/>
            <a:ext cx="7314721" cy="4250710"/>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99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rmAutofit/>
          </a:bodyPr>
          <a:lstStyle/>
          <a:p>
            <a:r>
              <a:rPr lang="en-US" b="1" dirty="0">
                <a:solidFill>
                  <a:srgbClr val="800000"/>
                </a:solidFill>
              </a:rPr>
              <a:t>Velocity of Germination</a:t>
            </a:r>
            <a:br>
              <a:rPr lang="en-US" b="1" dirty="0">
                <a:solidFill>
                  <a:srgbClr val="800000"/>
                </a:solidFill>
              </a:rPr>
            </a:br>
            <a:r>
              <a:rPr lang="en-US" sz="2400" b="1" dirty="0" err="1">
                <a:solidFill>
                  <a:srgbClr val="800000"/>
                </a:solidFill>
              </a:rPr>
              <a:t>Indiangrass</a:t>
            </a:r>
            <a:endParaRPr lang="en-US" b="1" dirty="0">
              <a:solidFill>
                <a:srgbClr val="8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a:blip r:embed="rId3"/>
          <a:stretch>
            <a:fillRect/>
          </a:stretch>
        </p:blipFill>
        <p:spPr>
          <a:xfrm>
            <a:off x="1516473" y="1752600"/>
            <a:ext cx="7474226" cy="4343400"/>
          </a:xfrm>
          <a:prstGeom prst="rect">
            <a:avLst/>
          </a:prstGeom>
        </p:spPr>
      </p:pic>
    </p:spTree>
    <p:extLst>
      <p:ext uri="{BB962C8B-B14F-4D97-AF65-F5344CB8AC3E}">
        <p14:creationId xmlns:p14="http://schemas.microsoft.com/office/powerpoint/2010/main" val="192221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rmAutofit/>
          </a:bodyPr>
          <a:lstStyle/>
          <a:p>
            <a:r>
              <a:rPr lang="en-US" b="1" dirty="0">
                <a:solidFill>
                  <a:srgbClr val="800000"/>
                </a:solidFill>
              </a:rPr>
              <a:t>Velocity of Germination</a:t>
            </a:r>
            <a:br>
              <a:rPr lang="en-US" b="1" dirty="0">
                <a:solidFill>
                  <a:srgbClr val="800000"/>
                </a:solidFill>
              </a:rPr>
            </a:br>
            <a:r>
              <a:rPr lang="en-US" sz="2400" b="1" dirty="0">
                <a:solidFill>
                  <a:srgbClr val="800000"/>
                </a:solidFill>
              </a:rPr>
              <a:t>Little bluestem</a:t>
            </a:r>
            <a:endParaRPr lang="en-US" b="1" dirty="0">
              <a:solidFill>
                <a:srgbClr val="8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24000" y="1676400"/>
            <a:ext cx="7270194" cy="4343400"/>
          </a:xfrm>
          <a:prstGeom prst="rect">
            <a:avLst/>
          </a:prstGeom>
        </p:spPr>
      </p:pic>
    </p:spTree>
    <p:extLst>
      <p:ext uri="{BB962C8B-B14F-4D97-AF65-F5344CB8AC3E}">
        <p14:creationId xmlns:p14="http://schemas.microsoft.com/office/powerpoint/2010/main" val="323990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627" y="-76200"/>
            <a:ext cx="6934200" cy="1143000"/>
          </a:xfrm>
        </p:spPr>
        <p:txBody>
          <a:bodyPr>
            <a:normAutofit/>
          </a:bodyPr>
          <a:lstStyle/>
          <a:p>
            <a:r>
              <a:rPr lang="en-US" b="1" dirty="0">
                <a:solidFill>
                  <a:srgbClr val="800000"/>
                </a:solidFill>
              </a:rPr>
              <a:t>Results</a:t>
            </a:r>
          </a:p>
        </p:txBody>
      </p:sp>
      <p:sp>
        <p:nvSpPr>
          <p:cNvPr id="3" name="Content Placeholder 2"/>
          <p:cNvSpPr>
            <a:spLocks noGrp="1"/>
          </p:cNvSpPr>
          <p:nvPr>
            <p:ph idx="1"/>
          </p:nvPr>
        </p:nvSpPr>
        <p:spPr>
          <a:xfrm>
            <a:off x="1676400" y="838200"/>
            <a:ext cx="7315200" cy="5791200"/>
          </a:xfrm>
        </p:spPr>
        <p:txBody>
          <a:bodyPr>
            <a:normAutofit lnSpcReduction="10000"/>
          </a:bodyPr>
          <a:lstStyle/>
          <a:p>
            <a:r>
              <a:rPr lang="en-US" dirty="0"/>
              <a:t>Species at various levels of improvement for pre-stratification germination </a:t>
            </a:r>
          </a:p>
          <a:p>
            <a:r>
              <a:rPr lang="en-US" dirty="0"/>
              <a:t>Inadvertently increased velocity of germination</a:t>
            </a:r>
          </a:p>
          <a:p>
            <a:pPr lvl="2"/>
            <a:r>
              <a:rPr lang="en-US" dirty="0"/>
              <a:t>0.2% precocious germination in 28 days</a:t>
            </a:r>
          </a:p>
          <a:p>
            <a:pPr lvl="2"/>
            <a:r>
              <a:rPr lang="en-US" dirty="0"/>
              <a:t>94 % precocious germination in 5 days</a:t>
            </a:r>
          </a:p>
          <a:p>
            <a:r>
              <a:rPr lang="en-US" dirty="0"/>
              <a:t>Five ready for commercial release</a:t>
            </a:r>
          </a:p>
          <a:p>
            <a:pPr lvl="1"/>
            <a:r>
              <a:rPr lang="en-US" dirty="0"/>
              <a:t>‘Espresso’ (</a:t>
            </a:r>
            <a:r>
              <a:rPr lang="en-US" dirty="0" err="1"/>
              <a:t>syn</a:t>
            </a:r>
            <a:r>
              <a:rPr lang="en-US" dirty="0"/>
              <a:t> Expresso) LL switchgrass</a:t>
            </a:r>
          </a:p>
          <a:p>
            <a:pPr lvl="1"/>
            <a:r>
              <a:rPr lang="en-US" dirty="0"/>
              <a:t>‘</a:t>
            </a:r>
            <a:r>
              <a:rPr lang="en-US" dirty="0" err="1"/>
              <a:t>Robusto</a:t>
            </a:r>
            <a:r>
              <a:rPr lang="en-US" dirty="0"/>
              <a:t>’ UP switchgrass</a:t>
            </a:r>
          </a:p>
          <a:p>
            <a:pPr lvl="1"/>
            <a:r>
              <a:rPr lang="en-US" dirty="0"/>
              <a:t>‘</a:t>
            </a:r>
            <a:r>
              <a:rPr lang="en-US" dirty="0" err="1"/>
              <a:t>Supremo</a:t>
            </a:r>
            <a:r>
              <a:rPr lang="en-US" dirty="0"/>
              <a:t>’ big bluestem</a:t>
            </a:r>
          </a:p>
          <a:p>
            <a:pPr lvl="1"/>
            <a:r>
              <a:rPr lang="en-US" dirty="0"/>
              <a:t>‘</a:t>
            </a:r>
            <a:r>
              <a:rPr lang="en-US" dirty="0" err="1"/>
              <a:t>Excelso</a:t>
            </a:r>
            <a:r>
              <a:rPr lang="en-US" dirty="0"/>
              <a:t>’ </a:t>
            </a:r>
            <a:r>
              <a:rPr lang="en-US" dirty="0" err="1"/>
              <a:t>Indiangrass</a:t>
            </a:r>
            <a:endParaRPr lang="en-US" dirty="0"/>
          </a:p>
          <a:p>
            <a:pPr lvl="1"/>
            <a:r>
              <a:rPr lang="en-US" dirty="0"/>
              <a:t>‘Cappuccino’ little bluestem</a:t>
            </a:r>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5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402635" y="533400"/>
            <a:ext cx="7741366" cy="5357813"/>
          </a:xfrm>
          <a:prstGeom prst="rect">
            <a:avLst/>
          </a:prstGeom>
        </p:spPr>
      </p:pic>
      <p:sp>
        <p:nvSpPr>
          <p:cNvPr id="5" name="TextBox 4"/>
          <p:cNvSpPr txBox="1"/>
          <p:nvPr/>
        </p:nvSpPr>
        <p:spPr>
          <a:xfrm flipH="1">
            <a:off x="1774834" y="4800600"/>
            <a:ext cx="3535681" cy="923330"/>
          </a:xfrm>
          <a:prstGeom prst="rect">
            <a:avLst/>
          </a:prstGeom>
          <a:noFill/>
        </p:spPr>
        <p:txBody>
          <a:bodyPr wrap="square" rtlCol="0">
            <a:spAutoFit/>
          </a:bodyPr>
          <a:lstStyle/>
          <a:p>
            <a:r>
              <a:rPr lang="en-US" sz="5400" b="1" dirty="0">
                <a:solidFill>
                  <a:schemeClr val="bg1"/>
                </a:solidFill>
              </a:rPr>
              <a:t>Questions?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mafes07_logo_hr.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39298" y="5993982"/>
            <a:ext cx="1304702" cy="734801"/>
          </a:xfrm>
          <a:prstGeom prst="rect">
            <a:avLst/>
          </a:prstGeom>
          <a:noFill/>
          <a:ln w="9525">
            <a:noFill/>
            <a:miter lim="800000"/>
            <a:headEnd/>
            <a:tailEnd/>
          </a:ln>
        </p:spPr>
      </p:pic>
    </p:spTree>
    <p:extLst>
      <p:ext uri="{BB962C8B-B14F-4D97-AF65-F5344CB8AC3E}">
        <p14:creationId xmlns:p14="http://schemas.microsoft.com/office/powerpoint/2010/main" val="117649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274638"/>
            <a:ext cx="6781800" cy="1143000"/>
          </a:xfrm>
        </p:spPr>
        <p:txBody>
          <a:bodyPr/>
          <a:lstStyle/>
          <a:p>
            <a:r>
              <a:rPr lang="en-US" b="1" dirty="0">
                <a:solidFill>
                  <a:srgbClr val="800000"/>
                </a:solidFill>
              </a:rPr>
              <a:t>Uses</a:t>
            </a:r>
          </a:p>
        </p:txBody>
      </p:sp>
      <p:sp>
        <p:nvSpPr>
          <p:cNvPr id="8195" name="Rectangle 3"/>
          <p:cNvSpPr>
            <a:spLocks noGrp="1" noChangeArrowheads="1"/>
          </p:cNvSpPr>
          <p:nvPr>
            <p:ph type="body" idx="1"/>
          </p:nvPr>
        </p:nvSpPr>
        <p:spPr>
          <a:xfrm>
            <a:off x="2286000" y="1600200"/>
            <a:ext cx="6400800" cy="4525963"/>
          </a:xfrm>
        </p:spPr>
        <p:txBody>
          <a:bodyPr>
            <a:normAutofit/>
          </a:bodyPr>
          <a:lstStyle/>
          <a:p>
            <a:r>
              <a:rPr lang="en-US" dirty="0"/>
              <a:t>Restoration and reclamation</a:t>
            </a:r>
          </a:p>
          <a:p>
            <a:pPr lvl="1"/>
            <a:r>
              <a:rPr lang="en-US" dirty="0"/>
              <a:t>Mining and other disturbed industrial sites</a:t>
            </a:r>
          </a:p>
          <a:p>
            <a:r>
              <a:rPr lang="en-US" dirty="0"/>
              <a:t>Conservation and wildlife </a:t>
            </a:r>
          </a:p>
          <a:p>
            <a:r>
              <a:rPr lang="en-US" dirty="0"/>
              <a:t>Roadside vegetation </a:t>
            </a:r>
          </a:p>
          <a:p>
            <a:r>
              <a:rPr lang="en-US" dirty="0"/>
              <a:t>Livestock pasture and hay </a:t>
            </a:r>
          </a:p>
          <a:p>
            <a:pPr lvl="1"/>
            <a:r>
              <a:rPr lang="en-US" dirty="0"/>
              <a:t>Gains of greater than1-2 lbs/day</a:t>
            </a:r>
          </a:p>
          <a:p>
            <a:endParaRPr lang="en-US" dirty="0"/>
          </a:p>
          <a:p>
            <a:endParaRPr lang="en-US" dirty="0"/>
          </a:p>
          <a:p>
            <a:endParaRPr lang="en-US" dirty="0"/>
          </a:p>
          <a:p>
            <a:endParaRPr lang="en-US" dirty="0"/>
          </a:p>
          <a:p>
            <a:pPr lvl="2"/>
            <a:endParaRPr lang="en-US" dirty="0"/>
          </a:p>
          <a:p>
            <a:endParaRPr lang="en-US"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33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b="1" dirty="0">
                <a:solidFill>
                  <a:srgbClr val="800000"/>
                </a:solidFill>
              </a:rPr>
              <a:t>Deleterious characteristics </a:t>
            </a:r>
          </a:p>
        </p:txBody>
      </p:sp>
      <p:sp>
        <p:nvSpPr>
          <p:cNvPr id="3" name="Content Placeholder 2"/>
          <p:cNvSpPr>
            <a:spLocks noGrp="1"/>
          </p:cNvSpPr>
          <p:nvPr>
            <p:ph idx="1"/>
          </p:nvPr>
        </p:nvSpPr>
        <p:spPr>
          <a:xfrm>
            <a:off x="1905000" y="1600200"/>
            <a:ext cx="6781800" cy="4525963"/>
          </a:xfrm>
        </p:spPr>
        <p:txBody>
          <a:bodyPr/>
          <a:lstStyle/>
          <a:p>
            <a:r>
              <a:rPr lang="en-US" dirty="0"/>
              <a:t>Difficult to establish in the field</a:t>
            </a:r>
          </a:p>
          <a:p>
            <a:pPr lvl="1"/>
            <a:r>
              <a:rPr lang="en-US" dirty="0">
                <a:solidFill>
                  <a:srgbClr val="FF0000"/>
                </a:solidFill>
              </a:rPr>
              <a:t>Extensive seed dormancy</a:t>
            </a:r>
          </a:p>
          <a:p>
            <a:pPr lvl="2"/>
            <a:r>
              <a:rPr lang="en-US" dirty="0"/>
              <a:t>Failure of seed to germinate even though conditions are optimal</a:t>
            </a:r>
          </a:p>
          <a:p>
            <a:pPr lvl="1"/>
            <a:r>
              <a:rPr lang="en-US" dirty="0"/>
              <a:t>Slow initial growth</a:t>
            </a:r>
          </a:p>
          <a:p>
            <a:pPr lvl="2"/>
            <a:r>
              <a:rPr lang="en-US" dirty="0"/>
              <a:t>Attributed to crown development</a:t>
            </a:r>
          </a:p>
          <a:p>
            <a:pPr lvl="1"/>
            <a:r>
              <a:rPr lang="en-US" dirty="0">
                <a:solidFill>
                  <a:srgbClr val="FF0000"/>
                </a:solidFill>
              </a:rPr>
              <a:t>Weed competition</a:t>
            </a:r>
          </a:p>
          <a:p>
            <a:pPr lvl="1"/>
            <a:endParaRPr lang="en-US" dirty="0">
              <a:solidFill>
                <a:srgbClr val="FF0000"/>
              </a:solidFill>
            </a:endParaRPr>
          </a:p>
          <a:p>
            <a:pPr marL="342900" lvl="1" indent="-342900">
              <a:buFont typeface="Arial" pitchFamily="34" charset="0"/>
              <a:buChar char="•"/>
            </a:pPr>
            <a:r>
              <a:rPr lang="en-US" dirty="0" err="1"/>
              <a:t>Doak</a:t>
            </a:r>
            <a:r>
              <a:rPr lang="en-US" dirty="0"/>
              <a:t> et al. ENGS 2002</a:t>
            </a:r>
          </a:p>
          <a:p>
            <a:endParaRPr lang="en-US" dirty="0">
              <a:solidFill>
                <a:srgbClr val="FF0000"/>
              </a:solidFill>
            </a:endParaRPr>
          </a:p>
          <a:p>
            <a:pPr marL="0" indent="0">
              <a:buNone/>
            </a:pPr>
            <a:endParaRPr lang="en-US"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55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normAutofit/>
          </a:bodyPr>
          <a:lstStyle/>
          <a:p>
            <a:r>
              <a:rPr lang="en-US" b="1" dirty="0">
                <a:solidFill>
                  <a:srgbClr val="800000"/>
                </a:solidFill>
              </a:rPr>
              <a:t>Domestication of grasses</a:t>
            </a:r>
          </a:p>
        </p:txBody>
      </p:sp>
      <p:sp>
        <p:nvSpPr>
          <p:cNvPr id="3" name="Content Placeholder 2"/>
          <p:cNvSpPr>
            <a:spLocks noGrp="1"/>
          </p:cNvSpPr>
          <p:nvPr>
            <p:ph idx="1"/>
          </p:nvPr>
        </p:nvSpPr>
        <p:spPr>
          <a:xfrm>
            <a:off x="1981200" y="1676400"/>
            <a:ext cx="6781800" cy="4648200"/>
          </a:xfrm>
        </p:spPr>
        <p:txBody>
          <a:bodyPr>
            <a:normAutofit/>
          </a:bodyPr>
          <a:lstStyle/>
          <a:p>
            <a:r>
              <a:rPr lang="en-US" dirty="0"/>
              <a:t>Old World grass species</a:t>
            </a:r>
          </a:p>
          <a:p>
            <a:pPr lvl="1"/>
            <a:r>
              <a:rPr lang="en-US" dirty="0"/>
              <a:t>Selection pressure on Old World grasses/forages for about 6,000 </a:t>
            </a:r>
            <a:r>
              <a:rPr lang="en-US" dirty="0" err="1"/>
              <a:t>yrs</a:t>
            </a:r>
            <a:endParaRPr lang="en-US" dirty="0"/>
          </a:p>
          <a:p>
            <a:pPr marL="914400" lvl="2" indent="0">
              <a:buNone/>
            </a:pPr>
            <a:endParaRPr lang="en-US" dirty="0"/>
          </a:p>
          <a:p>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87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normAutofit/>
          </a:bodyPr>
          <a:lstStyle/>
          <a:p>
            <a:r>
              <a:rPr lang="en-US" b="1" dirty="0">
                <a:solidFill>
                  <a:srgbClr val="800000"/>
                </a:solidFill>
              </a:rPr>
              <a:t>Domestication of grasses</a:t>
            </a:r>
          </a:p>
        </p:txBody>
      </p:sp>
      <p:sp>
        <p:nvSpPr>
          <p:cNvPr id="3" name="Content Placeholder 2"/>
          <p:cNvSpPr>
            <a:spLocks noGrp="1"/>
          </p:cNvSpPr>
          <p:nvPr>
            <p:ph idx="1"/>
          </p:nvPr>
        </p:nvSpPr>
        <p:spPr>
          <a:xfrm>
            <a:off x="1981200" y="1676400"/>
            <a:ext cx="6781800" cy="4648200"/>
          </a:xfrm>
        </p:spPr>
        <p:txBody>
          <a:bodyPr>
            <a:normAutofit/>
          </a:bodyPr>
          <a:lstStyle/>
          <a:p>
            <a:r>
              <a:rPr lang="en-US" dirty="0"/>
              <a:t>Old World grass species</a:t>
            </a:r>
          </a:p>
          <a:p>
            <a:pPr lvl="1"/>
            <a:r>
              <a:rPr lang="en-US" dirty="0"/>
              <a:t>Selection pressure on Old World grasses/forages for about 6,000 </a:t>
            </a:r>
            <a:r>
              <a:rPr lang="en-US" dirty="0" err="1"/>
              <a:t>yrs</a:t>
            </a:r>
            <a:endParaRPr lang="en-US" dirty="0"/>
          </a:p>
          <a:p>
            <a:pPr marL="914400" lvl="2" indent="0">
              <a:buNone/>
            </a:pPr>
            <a:endParaRPr lang="en-US" dirty="0"/>
          </a:p>
          <a:p>
            <a:pPr marL="514350" indent="-457200"/>
            <a:r>
              <a:rPr lang="en-US" dirty="0"/>
              <a:t>New World  grass species</a:t>
            </a:r>
          </a:p>
          <a:p>
            <a:pPr marL="914400" lvl="1" indent="-457200"/>
            <a:r>
              <a:rPr lang="en-US" dirty="0"/>
              <a:t>About 80 </a:t>
            </a:r>
            <a:r>
              <a:rPr lang="en-US" dirty="0" err="1"/>
              <a:t>yrs</a:t>
            </a:r>
            <a:r>
              <a:rPr lang="en-US" dirty="0"/>
              <a:t>, or so</a:t>
            </a:r>
          </a:p>
          <a:p>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5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274638"/>
            <a:ext cx="6934200" cy="1143000"/>
          </a:xfrm>
        </p:spPr>
        <p:txBody>
          <a:bodyPr>
            <a:normAutofit fontScale="90000"/>
          </a:bodyPr>
          <a:lstStyle/>
          <a:p>
            <a:r>
              <a:rPr lang="en-US" b="1" dirty="0">
                <a:solidFill>
                  <a:srgbClr val="800000"/>
                </a:solidFill>
              </a:rPr>
              <a:t>Native seed and percentage germination </a:t>
            </a:r>
          </a:p>
        </p:txBody>
      </p:sp>
      <p:sp>
        <p:nvSpPr>
          <p:cNvPr id="8" name="TextBox 7"/>
          <p:cNvSpPr txBox="1"/>
          <p:nvPr/>
        </p:nvSpPr>
        <p:spPr>
          <a:xfrm>
            <a:off x="1752600" y="1447800"/>
            <a:ext cx="7162800" cy="2862322"/>
          </a:xfrm>
          <a:prstGeom prst="rect">
            <a:avLst/>
          </a:prstGeom>
          <a:solidFill>
            <a:schemeClr val="bg1"/>
          </a:solidFill>
          <a:ln>
            <a:solidFill>
              <a:schemeClr val="tx1"/>
            </a:solidFill>
          </a:ln>
        </p:spPr>
        <p:txBody>
          <a:bodyPr wrap="square" rtlCol="0">
            <a:spAutoFit/>
          </a:bodyPr>
          <a:lstStyle/>
          <a:p>
            <a:r>
              <a:rPr lang="en-US" dirty="0" err="1"/>
              <a:t>Switchgrass</a:t>
            </a:r>
            <a:r>
              <a:rPr lang="en-US" dirty="0"/>
              <a:t>   Trailblazer</a:t>
            </a:r>
          </a:p>
          <a:p>
            <a:r>
              <a:rPr lang="en-US" dirty="0"/>
              <a:t>Lot No.: SWZ 4050			</a:t>
            </a:r>
          </a:p>
          <a:p>
            <a:r>
              <a:rPr lang="en-US" dirty="0"/>
              <a:t>Pure Seed : 	99.98%		Germ:		  4.00%</a:t>
            </a:r>
          </a:p>
          <a:p>
            <a:r>
              <a:rPr lang="en-US" dirty="0"/>
              <a:t>Other Crop :	0.00%		</a:t>
            </a:r>
            <a:r>
              <a:rPr lang="en-US" b="1" dirty="0">
                <a:solidFill>
                  <a:srgbClr val="C00000"/>
                </a:solidFill>
              </a:rPr>
              <a:t>Firm/</a:t>
            </a:r>
            <a:r>
              <a:rPr lang="en-US" b="1" dirty="0" err="1">
                <a:solidFill>
                  <a:srgbClr val="C00000"/>
                </a:solidFill>
              </a:rPr>
              <a:t>Dor</a:t>
            </a:r>
            <a:r>
              <a:rPr lang="en-US" b="1" dirty="0">
                <a:solidFill>
                  <a:srgbClr val="C00000"/>
                </a:solidFill>
              </a:rPr>
              <a:t>	:	93.00%	</a:t>
            </a:r>
          </a:p>
          <a:p>
            <a:r>
              <a:rPr lang="en-US" dirty="0"/>
              <a:t>Weed Seed :	0.02%		Total 	:	97.00%</a:t>
            </a:r>
          </a:p>
          <a:p>
            <a:r>
              <a:rPr lang="en-US" dirty="0"/>
              <a:t>Inert %:		0.02%		</a:t>
            </a:r>
          </a:p>
          <a:p>
            <a:r>
              <a:rPr lang="en-US" dirty="0"/>
              <a:t>NO NOX WEEDS	</a:t>
            </a:r>
          </a:p>
          <a:p>
            <a:r>
              <a:rPr lang="en-US" dirty="0"/>
              <a:t>Origin:	KS.</a:t>
            </a:r>
          </a:p>
          <a:p>
            <a:r>
              <a:rPr lang="en-US" dirty="0"/>
              <a:t>Test Date:	11/09</a:t>
            </a:r>
          </a:p>
          <a:p>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0273" y="4668837"/>
            <a:ext cx="4114800" cy="2036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38800" y="5943600"/>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67600" y="6248400"/>
            <a:ext cx="1066767" cy="369332"/>
          </a:xfrm>
          <a:prstGeom prst="rect">
            <a:avLst/>
          </a:prstGeom>
          <a:noFill/>
        </p:spPr>
        <p:txBody>
          <a:bodyPr wrap="none" rtlCol="0">
            <a:spAutoFit/>
          </a:bodyPr>
          <a:lstStyle/>
          <a:p>
            <a:r>
              <a:rPr lang="en-US" dirty="0"/>
              <a:t>300 lbs/A</a:t>
            </a:r>
          </a:p>
        </p:txBody>
      </p:sp>
      <p:sp>
        <p:nvSpPr>
          <p:cNvPr id="3" name="Right Arrow 2"/>
          <p:cNvSpPr/>
          <p:nvPr/>
        </p:nvSpPr>
        <p:spPr>
          <a:xfrm rot="17563186">
            <a:off x="5904004" y="3829381"/>
            <a:ext cx="23471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rot="12947437" flipH="1" flipV="1">
            <a:off x="8038307" y="1332392"/>
            <a:ext cx="375100" cy="7698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20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5400" y="274638"/>
            <a:ext cx="3581400" cy="1143000"/>
          </a:xfrm>
        </p:spPr>
        <p:txBody>
          <a:bodyPr/>
          <a:lstStyle/>
          <a:p>
            <a:r>
              <a:rPr lang="en-US" b="1" dirty="0">
                <a:solidFill>
                  <a:srgbClr val="800000"/>
                </a:solidFill>
              </a:rPr>
              <a:t>Examples</a:t>
            </a:r>
          </a:p>
        </p:txBody>
      </p:sp>
      <p:pic>
        <p:nvPicPr>
          <p:cNvPr id="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889" t="13709" r="17373" b="26592"/>
          <a:stretch/>
        </p:blipFill>
        <p:spPr bwMode="auto">
          <a:xfrm>
            <a:off x="4876800" y="2843002"/>
            <a:ext cx="3884498" cy="187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Donut 22"/>
          <p:cNvSpPr/>
          <p:nvPr/>
        </p:nvSpPr>
        <p:spPr>
          <a:xfrm>
            <a:off x="5448400" y="3802407"/>
            <a:ext cx="755615" cy="650521"/>
          </a:xfrm>
          <a:prstGeom prst="donut">
            <a:avLst>
              <a:gd name="adj" fmla="val 67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003792" y="2819400"/>
            <a:ext cx="3630514"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6329" b="7301"/>
          <a:stretch/>
        </p:blipFill>
        <p:spPr bwMode="auto">
          <a:xfrm rot="21435075">
            <a:off x="1715667" y="4815236"/>
            <a:ext cx="3352800" cy="171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0225" y="6019800"/>
            <a:ext cx="6889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3855"/>
          <a:stretch/>
        </p:blipFill>
        <p:spPr bwMode="auto">
          <a:xfrm>
            <a:off x="1690892" y="4720781"/>
            <a:ext cx="3402349" cy="198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799879" y="6345187"/>
            <a:ext cx="1029641" cy="276999"/>
          </a:xfrm>
          <a:prstGeom prst="rect">
            <a:avLst/>
          </a:prstGeom>
          <a:noFill/>
        </p:spPr>
        <p:txBody>
          <a:bodyPr wrap="none" rtlCol="0">
            <a:spAutoFit/>
          </a:bodyPr>
          <a:lstStyle/>
          <a:p>
            <a:r>
              <a:rPr lang="en-US" sz="1200" dirty="0">
                <a:solidFill>
                  <a:srgbClr val="C00000"/>
                </a:solidFill>
              </a:rPr>
              <a:t>77% dormant</a:t>
            </a:r>
          </a:p>
        </p:txBody>
      </p:sp>
      <p:sp>
        <p:nvSpPr>
          <p:cNvPr id="25" name="TextBox 24"/>
          <p:cNvSpPr txBox="1"/>
          <p:nvPr/>
        </p:nvSpPr>
        <p:spPr>
          <a:xfrm>
            <a:off x="5856687" y="4467384"/>
            <a:ext cx="1134459" cy="276999"/>
          </a:xfrm>
          <a:prstGeom prst="rect">
            <a:avLst/>
          </a:prstGeom>
          <a:noFill/>
        </p:spPr>
        <p:txBody>
          <a:bodyPr wrap="square" rtlCol="0">
            <a:spAutoFit/>
          </a:bodyPr>
          <a:lstStyle/>
          <a:p>
            <a:r>
              <a:rPr lang="en-US" sz="1200" dirty="0">
                <a:solidFill>
                  <a:srgbClr val="C00000"/>
                </a:solidFill>
              </a:rPr>
              <a:t>66% dormant</a:t>
            </a:r>
          </a:p>
        </p:txBody>
      </p:sp>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52600" y="948344"/>
            <a:ext cx="3937648" cy="1828800"/>
          </a:xfrm>
          <a:prstGeom prst="rect">
            <a:avLst/>
          </a:prstGeom>
        </p:spPr>
      </p:pic>
      <p:sp>
        <p:nvSpPr>
          <p:cNvPr id="13" name="Donut 12"/>
          <p:cNvSpPr/>
          <p:nvPr/>
        </p:nvSpPr>
        <p:spPr>
          <a:xfrm>
            <a:off x="5105400" y="1984073"/>
            <a:ext cx="685800" cy="564573"/>
          </a:xfrm>
          <a:prstGeom prst="donut">
            <a:avLst>
              <a:gd name="adj" fmla="val 67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721424" y="2500145"/>
            <a:ext cx="1029641" cy="276999"/>
          </a:xfrm>
          <a:prstGeom prst="rect">
            <a:avLst/>
          </a:prstGeom>
          <a:noFill/>
        </p:spPr>
        <p:txBody>
          <a:bodyPr wrap="none" rtlCol="0">
            <a:spAutoFit/>
          </a:bodyPr>
          <a:lstStyle/>
          <a:p>
            <a:r>
              <a:rPr lang="en-US" sz="1200" dirty="0">
                <a:solidFill>
                  <a:srgbClr val="C00000"/>
                </a:solidFill>
              </a:rPr>
              <a:t>77% dormant</a:t>
            </a:r>
          </a:p>
        </p:txBody>
      </p:sp>
      <p:pic>
        <p:nvPicPr>
          <p:cNvPr id="2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8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US" b="1" dirty="0">
                <a:solidFill>
                  <a:srgbClr val="800000"/>
                </a:solidFill>
              </a:rPr>
              <a:t>Seed dormancy</a:t>
            </a:r>
            <a:endParaRPr lang="en-US" dirty="0"/>
          </a:p>
        </p:txBody>
      </p:sp>
      <p:sp>
        <p:nvSpPr>
          <p:cNvPr id="3" name="Content Placeholder 2"/>
          <p:cNvSpPr>
            <a:spLocks noGrp="1"/>
          </p:cNvSpPr>
          <p:nvPr>
            <p:ph idx="1"/>
          </p:nvPr>
        </p:nvSpPr>
        <p:spPr>
          <a:xfrm>
            <a:off x="1676400" y="1447800"/>
            <a:ext cx="7315200" cy="1752600"/>
          </a:xfrm>
        </p:spPr>
        <p:txBody>
          <a:bodyPr>
            <a:normAutofit/>
          </a:bodyPr>
          <a:lstStyle/>
          <a:p>
            <a:pPr>
              <a:buNone/>
            </a:pPr>
            <a:r>
              <a:rPr lang="en-US" sz="2400" dirty="0"/>
              <a:t>     “Incorporation of native species into a breeding program for other traits [and the subsequent seed increases] reduces seed dormancy by eliminating seed that don’t germinate.”</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756633" y="3276600"/>
            <a:ext cx="7158767" cy="2572682"/>
          </a:xfrm>
          <a:prstGeom prst="rect">
            <a:avLst/>
          </a:prstGeom>
          <a:noFill/>
          <a:ln w="9525">
            <a:noFill/>
            <a:miter lim="800000"/>
            <a:headEnd/>
            <a:tailEnd/>
          </a:ln>
        </p:spPr>
      </p:pic>
      <p:sp>
        <p:nvSpPr>
          <p:cNvPr id="6" name="Rectangle 5"/>
          <p:cNvSpPr/>
          <p:nvPr/>
        </p:nvSpPr>
        <p:spPr>
          <a:xfrm>
            <a:off x="7739742" y="4757058"/>
            <a:ext cx="533400" cy="228600"/>
          </a:xfrm>
          <a:prstGeom prst="rect">
            <a:avLst/>
          </a:prstGeom>
          <a:solidFill>
            <a:srgbClr val="FFFF0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3175" y="5105400"/>
            <a:ext cx="9112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05000" y="3276600"/>
            <a:ext cx="70104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62400" y="6019800"/>
            <a:ext cx="2483437" cy="369332"/>
          </a:xfrm>
          <a:prstGeom prst="rect">
            <a:avLst/>
          </a:prstGeom>
          <a:noFill/>
        </p:spPr>
        <p:txBody>
          <a:bodyPr wrap="none" rtlCol="0">
            <a:spAutoFit/>
          </a:bodyPr>
          <a:lstStyle/>
          <a:p>
            <a:r>
              <a:rPr lang="en-US" dirty="0"/>
              <a:t>‘Alamo’ released in 1978</a:t>
            </a:r>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5" y="1588"/>
            <a:ext cx="158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rot="12947437" flipH="1" flipV="1">
            <a:off x="8426793" y="4146125"/>
            <a:ext cx="375100" cy="7698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58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6541</TotalTime>
  <Words>1463</Words>
  <Application>Microsoft Office PowerPoint</Application>
  <PresentationFormat>On-screen Show (4:3)</PresentationFormat>
  <Paragraphs>332</Paragraphs>
  <Slides>25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Native Warm-Season Grasses That Germinate on Command</vt:lpstr>
      <vt:lpstr>Characteristics</vt:lpstr>
      <vt:lpstr>Uses</vt:lpstr>
      <vt:lpstr>Deleterious characteristics </vt:lpstr>
      <vt:lpstr>Domestication of grasses</vt:lpstr>
      <vt:lpstr>Domestication of grasses</vt:lpstr>
      <vt:lpstr>Native seed and percentage germination </vt:lpstr>
      <vt:lpstr>Examples</vt:lpstr>
      <vt:lpstr>Seed dormancy</vt:lpstr>
      <vt:lpstr>Let’s do the Math $</vt:lpstr>
      <vt:lpstr>Methods to overcome seed dormancy</vt:lpstr>
      <vt:lpstr>Our objective</vt:lpstr>
      <vt:lpstr>Species</vt:lpstr>
      <vt:lpstr>PowerPoint Presentation</vt:lpstr>
      <vt:lpstr>PowerPoint Presentation</vt:lpstr>
      <vt:lpstr>Materials and methods</vt:lpstr>
      <vt:lpstr>Materials and methods</vt:lpstr>
      <vt:lpstr>Big bluestem: 14-day </vt:lpstr>
      <vt:lpstr>Indiangrass: 14-day</vt:lpstr>
      <vt:lpstr>Velocity of Germination</vt:lpstr>
      <vt:lpstr>Velocity of Germination LL switchgrass</vt:lpstr>
      <vt:lpstr>Velocity of Germination Indiangrass</vt:lpstr>
      <vt:lpstr>Velocity of Germination Little bluestem</vt:lpstr>
      <vt:lpstr>Results</vt:lpstr>
      <vt:lpstr>PowerPoint Presentation</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Baldwin</dc:creator>
  <cp:lastModifiedBy>Kevin Wolter</cp:lastModifiedBy>
  <cp:revision>125</cp:revision>
  <dcterms:created xsi:type="dcterms:W3CDTF">2013-04-15T16:42:00Z</dcterms:created>
  <dcterms:modified xsi:type="dcterms:W3CDTF">2019-06-17T18:04:10Z</dcterms:modified>
</cp:coreProperties>
</file>