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omments/comment2.xml" ContentType="application/vnd.openxmlformats-officedocument.presentationml.comment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3.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4.xml" ContentType="application/vnd.openxmlformats-officedocument.presentationml.comment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39"/>
  </p:notesMasterIdLst>
  <p:sldIdLst>
    <p:sldId id="256" r:id="rId3"/>
    <p:sldId id="257" r:id="rId4"/>
    <p:sldId id="313" r:id="rId5"/>
    <p:sldId id="258" r:id="rId6"/>
    <p:sldId id="259" r:id="rId7"/>
    <p:sldId id="260" r:id="rId8"/>
    <p:sldId id="261" r:id="rId9"/>
    <p:sldId id="264" r:id="rId10"/>
    <p:sldId id="293" r:id="rId11"/>
    <p:sldId id="265" r:id="rId12"/>
    <p:sldId id="266" r:id="rId13"/>
    <p:sldId id="294" r:id="rId14"/>
    <p:sldId id="267" r:id="rId15"/>
    <p:sldId id="268" r:id="rId16"/>
    <p:sldId id="310" r:id="rId17"/>
    <p:sldId id="309" r:id="rId18"/>
    <p:sldId id="311" r:id="rId19"/>
    <p:sldId id="272" r:id="rId20"/>
    <p:sldId id="273" r:id="rId21"/>
    <p:sldId id="312" r:id="rId22"/>
    <p:sldId id="308" r:id="rId23"/>
    <p:sldId id="276" r:id="rId24"/>
    <p:sldId id="277" r:id="rId25"/>
    <p:sldId id="305" r:id="rId26"/>
    <p:sldId id="306" r:id="rId27"/>
    <p:sldId id="278" r:id="rId28"/>
    <p:sldId id="307" r:id="rId29"/>
    <p:sldId id="279" r:id="rId30"/>
    <p:sldId id="280" r:id="rId31"/>
    <p:sldId id="281" r:id="rId32"/>
    <p:sldId id="299" r:id="rId33"/>
    <p:sldId id="297" r:id="rId34"/>
    <p:sldId id="301" r:id="rId35"/>
    <p:sldId id="298" r:id="rId36"/>
    <p:sldId id="303" r:id="rId37"/>
    <p:sldId id="304" r:id="rId38"/>
  </p:sldIdLst>
  <p:sldSz cx="9144000" cy="5143500" type="screen16x9"/>
  <p:notesSz cx="6858000" cy="9144000"/>
  <p:embeddedFontLst>
    <p:embeddedFont>
      <p:font typeface="Amatic SC" panose="020B0604020202020204" charset="-79"/>
      <p:regular r:id="rId40"/>
      <p:bold r:id="rId41"/>
    </p:embeddedFont>
    <p:embeddedFont>
      <p:font typeface="Ropa Sans" panose="020B0604020202020204" charset="0"/>
      <p:regular r:id="rId42"/>
      <p:italic r:id="rId43"/>
    </p:embeddedFont>
    <p:embeddedFont>
      <p:font typeface="Source Code Pro" panose="020B0604020202020204" charset="0"/>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holas McKnight" initials="" lastIdx="2" clrIdx="0"/>
  <p:cmAuthor id="1" name="Travis Tasker" initials="W" lastIdx="9" clrIdx="1">
    <p:extLst>
      <p:ext uri="{19B8F6BF-5375-455C-9EA6-DF929625EA0E}">
        <p15:presenceInfo xmlns:p15="http://schemas.microsoft.com/office/powerpoint/2012/main" userId="Travis Task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F1B5E6C-A258-4161-BE5A-D33DEDC3EE50}">
  <a:tblStyle styleId="{7F1B5E6C-A258-4161-BE5A-D33DEDC3EE5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46" d="100"/>
          <a:sy n="146" d="100"/>
        </p:scale>
        <p:origin x="486"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355144038197736E-2"/>
          <c:y val="4.8238182107972698E-2"/>
          <c:w val="0.85140198155925229"/>
          <c:h val="0.88558789270474991"/>
        </c:manualLayout>
      </c:layout>
      <c:scatterChart>
        <c:scatterStyle val="lineMarker"/>
        <c:varyColors val="0"/>
        <c:ser>
          <c:idx val="0"/>
          <c:order val="0"/>
          <c:tx>
            <c:strRef>
              <c:f>Iron_Total_Lab!$D$1</c:f>
              <c:strCache>
                <c:ptCount val="1"/>
                <c:pt idx="0">
                  <c:v>SHRAW/STB</c:v>
                </c:pt>
              </c:strCache>
            </c:strRef>
          </c:tx>
          <c:spPr>
            <a:ln w="25400" cap="rnd">
              <a:noFill/>
              <a:round/>
            </a:ln>
            <a:effectLst/>
          </c:spPr>
          <c:marker>
            <c:symbol val="circle"/>
            <c:size val="10"/>
            <c:spPr>
              <a:solidFill>
                <a:schemeClr val="accent2"/>
              </a:solidFill>
              <a:ln w="9525">
                <a:solidFill>
                  <a:schemeClr val="accent2"/>
                </a:solidFill>
              </a:ln>
              <a:effectLst/>
            </c:spPr>
          </c:marker>
          <c:trendline>
            <c:spPr>
              <a:ln w="19050" cap="rnd">
                <a:solidFill>
                  <a:schemeClr val="accent2"/>
                </a:solidFill>
                <a:prstDash val="solid"/>
              </a:ln>
              <a:effectLst/>
            </c:spPr>
            <c:trendlineType val="linear"/>
            <c:dispRSqr val="1"/>
            <c:dispEq val="1"/>
            <c:trendlineLbl>
              <c:layout>
                <c:manualLayout>
                  <c:x val="-0.32357043403111196"/>
                  <c:y val="-0.42481024993144512"/>
                </c:manualLayout>
              </c:layout>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rendlineLbl>
          </c:trendline>
          <c:xVal>
            <c:numRef>
              <c:f>Iron_Total_Lab!$B$2:$B$163</c:f>
              <c:numCache>
                <c:formatCode>m/d/yyyy</c:formatCode>
                <c:ptCount val="162"/>
                <c:pt idx="0">
                  <c:v>36999</c:v>
                </c:pt>
                <c:pt idx="1">
                  <c:v>36999</c:v>
                </c:pt>
                <c:pt idx="2">
                  <c:v>36999</c:v>
                </c:pt>
                <c:pt idx="3">
                  <c:v>36999</c:v>
                </c:pt>
                <c:pt idx="4">
                  <c:v>37025</c:v>
                </c:pt>
                <c:pt idx="5">
                  <c:v>37025</c:v>
                </c:pt>
                <c:pt idx="6">
                  <c:v>37025</c:v>
                </c:pt>
                <c:pt idx="7">
                  <c:v>37025</c:v>
                </c:pt>
                <c:pt idx="8">
                  <c:v>37059</c:v>
                </c:pt>
                <c:pt idx="9">
                  <c:v>37059</c:v>
                </c:pt>
                <c:pt idx="10">
                  <c:v>37059</c:v>
                </c:pt>
                <c:pt idx="11">
                  <c:v>37059</c:v>
                </c:pt>
                <c:pt idx="12">
                  <c:v>37081</c:v>
                </c:pt>
                <c:pt idx="13">
                  <c:v>37081</c:v>
                </c:pt>
                <c:pt idx="14">
                  <c:v>37081</c:v>
                </c:pt>
                <c:pt idx="15">
                  <c:v>37081</c:v>
                </c:pt>
                <c:pt idx="16">
                  <c:v>37116</c:v>
                </c:pt>
                <c:pt idx="17">
                  <c:v>37116</c:v>
                </c:pt>
                <c:pt idx="18">
                  <c:v>37145</c:v>
                </c:pt>
                <c:pt idx="19">
                  <c:v>37145</c:v>
                </c:pt>
                <c:pt idx="20">
                  <c:v>37145</c:v>
                </c:pt>
                <c:pt idx="21">
                  <c:v>37145</c:v>
                </c:pt>
                <c:pt idx="22">
                  <c:v>37172</c:v>
                </c:pt>
                <c:pt idx="23">
                  <c:v>37172</c:v>
                </c:pt>
                <c:pt idx="24">
                  <c:v>37172</c:v>
                </c:pt>
                <c:pt idx="25">
                  <c:v>37172</c:v>
                </c:pt>
                <c:pt idx="26">
                  <c:v>37207</c:v>
                </c:pt>
                <c:pt idx="27">
                  <c:v>37207</c:v>
                </c:pt>
                <c:pt idx="28">
                  <c:v>37207</c:v>
                </c:pt>
                <c:pt idx="29">
                  <c:v>37207</c:v>
                </c:pt>
                <c:pt idx="30">
                  <c:v>37229</c:v>
                </c:pt>
                <c:pt idx="31">
                  <c:v>37229</c:v>
                </c:pt>
                <c:pt idx="32">
                  <c:v>37229</c:v>
                </c:pt>
                <c:pt idx="33">
                  <c:v>37229</c:v>
                </c:pt>
                <c:pt idx="34">
                  <c:v>37298</c:v>
                </c:pt>
                <c:pt idx="35">
                  <c:v>37298</c:v>
                </c:pt>
                <c:pt idx="36">
                  <c:v>37298</c:v>
                </c:pt>
                <c:pt idx="37">
                  <c:v>37298</c:v>
                </c:pt>
                <c:pt idx="38">
                  <c:v>37298</c:v>
                </c:pt>
                <c:pt idx="39">
                  <c:v>37410</c:v>
                </c:pt>
                <c:pt idx="40">
                  <c:v>37445</c:v>
                </c:pt>
                <c:pt idx="41">
                  <c:v>37473</c:v>
                </c:pt>
                <c:pt idx="42">
                  <c:v>37536</c:v>
                </c:pt>
                <c:pt idx="43">
                  <c:v>38446</c:v>
                </c:pt>
                <c:pt idx="44">
                  <c:v>38446</c:v>
                </c:pt>
                <c:pt idx="45">
                  <c:v>38446</c:v>
                </c:pt>
                <c:pt idx="46">
                  <c:v>38446</c:v>
                </c:pt>
                <c:pt idx="47">
                  <c:v>38558</c:v>
                </c:pt>
                <c:pt idx="48">
                  <c:v>38558</c:v>
                </c:pt>
                <c:pt idx="49">
                  <c:v>38558</c:v>
                </c:pt>
                <c:pt idx="50">
                  <c:v>38558</c:v>
                </c:pt>
                <c:pt idx="51">
                  <c:v>38733</c:v>
                </c:pt>
                <c:pt idx="52">
                  <c:v>38782</c:v>
                </c:pt>
                <c:pt idx="53">
                  <c:v>38782</c:v>
                </c:pt>
                <c:pt idx="54">
                  <c:v>38873</c:v>
                </c:pt>
                <c:pt idx="55">
                  <c:v>38873</c:v>
                </c:pt>
                <c:pt idx="56">
                  <c:v>38873</c:v>
                </c:pt>
                <c:pt idx="57">
                  <c:v>38873</c:v>
                </c:pt>
                <c:pt idx="58">
                  <c:v>38929</c:v>
                </c:pt>
                <c:pt idx="59">
                  <c:v>38929</c:v>
                </c:pt>
                <c:pt idx="60">
                  <c:v>38929</c:v>
                </c:pt>
                <c:pt idx="61">
                  <c:v>38929</c:v>
                </c:pt>
                <c:pt idx="62">
                  <c:v>39006</c:v>
                </c:pt>
                <c:pt idx="63">
                  <c:v>39006</c:v>
                </c:pt>
                <c:pt idx="64">
                  <c:v>39006</c:v>
                </c:pt>
                <c:pt idx="65">
                  <c:v>39006</c:v>
                </c:pt>
                <c:pt idx="66">
                  <c:v>39083</c:v>
                </c:pt>
                <c:pt idx="67">
                  <c:v>39083</c:v>
                </c:pt>
                <c:pt idx="68">
                  <c:v>39083</c:v>
                </c:pt>
                <c:pt idx="69">
                  <c:v>39083</c:v>
                </c:pt>
                <c:pt idx="70">
                  <c:v>39279</c:v>
                </c:pt>
                <c:pt idx="71">
                  <c:v>39279</c:v>
                </c:pt>
                <c:pt idx="72">
                  <c:v>39279</c:v>
                </c:pt>
                <c:pt idx="73">
                  <c:v>39279</c:v>
                </c:pt>
                <c:pt idx="74">
                  <c:v>39496</c:v>
                </c:pt>
                <c:pt idx="75">
                  <c:v>39496</c:v>
                </c:pt>
                <c:pt idx="76">
                  <c:v>39496</c:v>
                </c:pt>
                <c:pt idx="77">
                  <c:v>39496</c:v>
                </c:pt>
                <c:pt idx="78">
                  <c:v>40008</c:v>
                </c:pt>
                <c:pt idx="79">
                  <c:v>40008</c:v>
                </c:pt>
                <c:pt idx="80">
                  <c:v>40008</c:v>
                </c:pt>
                <c:pt idx="81">
                  <c:v>40008</c:v>
                </c:pt>
                <c:pt idx="82">
                  <c:v>40205</c:v>
                </c:pt>
                <c:pt idx="83">
                  <c:v>40205</c:v>
                </c:pt>
                <c:pt idx="84">
                  <c:v>40205</c:v>
                </c:pt>
                <c:pt idx="85">
                  <c:v>40205</c:v>
                </c:pt>
                <c:pt idx="86">
                  <c:v>40287</c:v>
                </c:pt>
                <c:pt idx="87">
                  <c:v>40287</c:v>
                </c:pt>
                <c:pt idx="88">
                  <c:v>40287</c:v>
                </c:pt>
                <c:pt idx="89">
                  <c:v>40287</c:v>
                </c:pt>
                <c:pt idx="90">
                  <c:v>40351</c:v>
                </c:pt>
                <c:pt idx="91">
                  <c:v>40351</c:v>
                </c:pt>
                <c:pt idx="92">
                  <c:v>40351</c:v>
                </c:pt>
                <c:pt idx="93">
                  <c:v>40351</c:v>
                </c:pt>
                <c:pt idx="94">
                  <c:v>40478</c:v>
                </c:pt>
                <c:pt idx="95">
                  <c:v>40478</c:v>
                </c:pt>
                <c:pt idx="96">
                  <c:v>40478</c:v>
                </c:pt>
                <c:pt idx="97">
                  <c:v>40590</c:v>
                </c:pt>
                <c:pt idx="98">
                  <c:v>40590</c:v>
                </c:pt>
                <c:pt idx="99">
                  <c:v>40590</c:v>
                </c:pt>
                <c:pt idx="100">
                  <c:v>40590</c:v>
                </c:pt>
                <c:pt idx="101">
                  <c:v>40701</c:v>
                </c:pt>
                <c:pt idx="102">
                  <c:v>40701</c:v>
                </c:pt>
                <c:pt idx="103">
                  <c:v>40701</c:v>
                </c:pt>
                <c:pt idx="104">
                  <c:v>40701</c:v>
                </c:pt>
                <c:pt idx="105">
                  <c:v>40757</c:v>
                </c:pt>
                <c:pt idx="106">
                  <c:v>40757</c:v>
                </c:pt>
                <c:pt idx="107">
                  <c:v>40757</c:v>
                </c:pt>
                <c:pt idx="108">
                  <c:v>40757</c:v>
                </c:pt>
                <c:pt idx="109">
                  <c:v>40854</c:v>
                </c:pt>
                <c:pt idx="110">
                  <c:v>40854</c:v>
                </c:pt>
                <c:pt idx="111">
                  <c:v>40854</c:v>
                </c:pt>
                <c:pt idx="112">
                  <c:v>40854</c:v>
                </c:pt>
                <c:pt idx="113">
                  <c:v>40987</c:v>
                </c:pt>
                <c:pt idx="114">
                  <c:v>40987</c:v>
                </c:pt>
                <c:pt idx="115">
                  <c:v>40987</c:v>
                </c:pt>
                <c:pt idx="116">
                  <c:v>40987</c:v>
                </c:pt>
                <c:pt idx="117">
                  <c:v>41043</c:v>
                </c:pt>
                <c:pt idx="118">
                  <c:v>41043</c:v>
                </c:pt>
                <c:pt idx="119">
                  <c:v>41043</c:v>
                </c:pt>
                <c:pt idx="120">
                  <c:v>41043</c:v>
                </c:pt>
                <c:pt idx="121">
                  <c:v>41072</c:v>
                </c:pt>
                <c:pt idx="122">
                  <c:v>41142</c:v>
                </c:pt>
                <c:pt idx="123">
                  <c:v>41142</c:v>
                </c:pt>
                <c:pt idx="124">
                  <c:v>41142</c:v>
                </c:pt>
                <c:pt idx="125">
                  <c:v>41142</c:v>
                </c:pt>
                <c:pt idx="126">
                  <c:v>41366</c:v>
                </c:pt>
                <c:pt idx="127">
                  <c:v>41366</c:v>
                </c:pt>
                <c:pt idx="128">
                  <c:v>41366</c:v>
                </c:pt>
                <c:pt idx="129">
                  <c:v>41366</c:v>
                </c:pt>
                <c:pt idx="130">
                  <c:v>41862</c:v>
                </c:pt>
                <c:pt idx="131">
                  <c:v>41862</c:v>
                </c:pt>
                <c:pt idx="132">
                  <c:v>41862</c:v>
                </c:pt>
                <c:pt idx="133">
                  <c:v>41862</c:v>
                </c:pt>
                <c:pt idx="134">
                  <c:v>42291</c:v>
                </c:pt>
                <c:pt idx="135">
                  <c:v>42291</c:v>
                </c:pt>
                <c:pt idx="136">
                  <c:v>42291</c:v>
                </c:pt>
                <c:pt idx="137">
                  <c:v>42291</c:v>
                </c:pt>
                <c:pt idx="138">
                  <c:v>42379</c:v>
                </c:pt>
                <c:pt idx="139">
                  <c:v>42379</c:v>
                </c:pt>
                <c:pt idx="140">
                  <c:v>42379</c:v>
                </c:pt>
                <c:pt idx="141">
                  <c:v>42379</c:v>
                </c:pt>
                <c:pt idx="142">
                  <c:v>42534</c:v>
                </c:pt>
                <c:pt idx="143">
                  <c:v>42534</c:v>
                </c:pt>
                <c:pt idx="144">
                  <c:v>42534</c:v>
                </c:pt>
                <c:pt idx="145">
                  <c:v>42534</c:v>
                </c:pt>
                <c:pt idx="146">
                  <c:v>42752</c:v>
                </c:pt>
                <c:pt idx="147">
                  <c:v>42752</c:v>
                </c:pt>
                <c:pt idx="148">
                  <c:v>42752</c:v>
                </c:pt>
                <c:pt idx="149">
                  <c:v>42752</c:v>
                </c:pt>
                <c:pt idx="150">
                  <c:v>42905</c:v>
                </c:pt>
                <c:pt idx="151">
                  <c:v>42905</c:v>
                </c:pt>
                <c:pt idx="152">
                  <c:v>42905</c:v>
                </c:pt>
                <c:pt idx="153">
                  <c:v>42905</c:v>
                </c:pt>
                <c:pt idx="154">
                  <c:v>42956</c:v>
                </c:pt>
                <c:pt idx="155">
                  <c:v>42956</c:v>
                </c:pt>
                <c:pt idx="156">
                  <c:v>42956</c:v>
                </c:pt>
                <c:pt idx="157">
                  <c:v>42956</c:v>
                </c:pt>
                <c:pt idx="158">
                  <c:v>43026</c:v>
                </c:pt>
                <c:pt idx="159">
                  <c:v>43026</c:v>
                </c:pt>
                <c:pt idx="160">
                  <c:v>43026</c:v>
                </c:pt>
                <c:pt idx="161">
                  <c:v>43026</c:v>
                </c:pt>
              </c:numCache>
            </c:numRef>
          </c:xVal>
          <c:yVal>
            <c:numRef>
              <c:f>Iron_Total_Lab!$D$2:$D$163</c:f>
              <c:numCache>
                <c:formatCode>General</c:formatCode>
                <c:ptCount val="162"/>
                <c:pt idx="0">
                  <c:v>0.72</c:v>
                </c:pt>
                <c:pt idx="1">
                  <c:v>#N/A</c:v>
                </c:pt>
                <c:pt idx="2">
                  <c:v>#N/A</c:v>
                </c:pt>
                <c:pt idx="3">
                  <c:v>#N/A</c:v>
                </c:pt>
                <c:pt idx="4">
                  <c:v>0.83499999999999996</c:v>
                </c:pt>
                <c:pt idx="5">
                  <c:v>#N/A</c:v>
                </c:pt>
                <c:pt idx="6">
                  <c:v>#N/A</c:v>
                </c:pt>
                <c:pt idx="7">
                  <c:v>#N/A</c:v>
                </c:pt>
                <c:pt idx="8">
                  <c:v>1.01</c:v>
                </c:pt>
                <c:pt idx="9">
                  <c:v>#N/A</c:v>
                </c:pt>
                <c:pt idx="10">
                  <c:v>#N/A</c:v>
                </c:pt>
                <c:pt idx="11">
                  <c:v>#N/A</c:v>
                </c:pt>
                <c:pt idx="12">
                  <c:v>1.06</c:v>
                </c:pt>
                <c:pt idx="13">
                  <c:v>#N/A</c:v>
                </c:pt>
                <c:pt idx="14">
                  <c:v>#N/A</c:v>
                </c:pt>
                <c:pt idx="15">
                  <c:v>#N/A</c:v>
                </c:pt>
                <c:pt idx="16">
                  <c:v>1.1200000000000001</c:v>
                </c:pt>
                <c:pt idx="17">
                  <c:v>#N/A</c:v>
                </c:pt>
                <c:pt idx="18">
                  <c:v>1.2</c:v>
                </c:pt>
                <c:pt idx="19">
                  <c:v>#N/A</c:v>
                </c:pt>
                <c:pt idx="20">
                  <c:v>#N/A</c:v>
                </c:pt>
                <c:pt idx="21">
                  <c:v>#N/A</c:v>
                </c:pt>
                <c:pt idx="22">
                  <c:v>1.34</c:v>
                </c:pt>
                <c:pt idx="23">
                  <c:v>#N/A</c:v>
                </c:pt>
                <c:pt idx="24">
                  <c:v>#N/A</c:v>
                </c:pt>
                <c:pt idx="25">
                  <c:v>#N/A</c:v>
                </c:pt>
                <c:pt idx="26">
                  <c:v>1.21</c:v>
                </c:pt>
                <c:pt idx="27">
                  <c:v>#N/A</c:v>
                </c:pt>
                <c:pt idx="28">
                  <c:v>#N/A</c:v>
                </c:pt>
                <c:pt idx="29">
                  <c:v>#N/A</c:v>
                </c:pt>
                <c:pt idx="30">
                  <c:v>1.27</c:v>
                </c:pt>
                <c:pt idx="31">
                  <c:v>#N/A</c:v>
                </c:pt>
                <c:pt idx="32">
                  <c:v>#N/A</c:v>
                </c:pt>
                <c:pt idx="33">
                  <c:v>#N/A</c:v>
                </c:pt>
                <c:pt idx="34">
                  <c:v>1.19</c:v>
                </c:pt>
                <c:pt idx="35">
                  <c:v>#N/A</c:v>
                </c:pt>
                <c:pt idx="36">
                  <c:v>#N/A</c:v>
                </c:pt>
                <c:pt idx="37">
                  <c:v>#N/A</c:v>
                </c:pt>
                <c:pt idx="38">
                  <c:v>#N/A</c:v>
                </c:pt>
                <c:pt idx="39">
                  <c:v>#N/A</c:v>
                </c:pt>
                <c:pt idx="40">
                  <c:v>#N/A</c:v>
                </c:pt>
                <c:pt idx="41">
                  <c:v>#N/A</c:v>
                </c:pt>
                <c:pt idx="42">
                  <c:v>#N/A</c:v>
                </c:pt>
                <c:pt idx="43">
                  <c:v>0.46600000000000003</c:v>
                </c:pt>
                <c:pt idx="44">
                  <c:v>#N/A</c:v>
                </c:pt>
                <c:pt idx="45">
                  <c:v>#N/A</c:v>
                </c:pt>
                <c:pt idx="46">
                  <c:v>#N/A</c:v>
                </c:pt>
                <c:pt idx="47">
                  <c:v>0.91300000000000003</c:v>
                </c:pt>
                <c:pt idx="48">
                  <c:v>#N/A</c:v>
                </c:pt>
                <c:pt idx="49">
                  <c:v>#N/A</c:v>
                </c:pt>
                <c:pt idx="50">
                  <c:v>#N/A</c:v>
                </c:pt>
                <c:pt idx="51">
                  <c:v>#N/A</c:v>
                </c:pt>
                <c:pt idx="52">
                  <c:v>0.7</c:v>
                </c:pt>
                <c:pt idx="53">
                  <c:v>#N/A</c:v>
                </c:pt>
                <c:pt idx="54">
                  <c:v>0.90400000000000003</c:v>
                </c:pt>
                <c:pt idx="55">
                  <c:v>#N/A</c:v>
                </c:pt>
                <c:pt idx="56">
                  <c:v>#N/A</c:v>
                </c:pt>
                <c:pt idx="57">
                  <c:v>#N/A</c:v>
                </c:pt>
                <c:pt idx="58">
                  <c:v>0.81399999999999995</c:v>
                </c:pt>
                <c:pt idx="59">
                  <c:v>#N/A</c:v>
                </c:pt>
                <c:pt idx="60">
                  <c:v>#N/A</c:v>
                </c:pt>
                <c:pt idx="61">
                  <c:v>#N/A</c:v>
                </c:pt>
                <c:pt idx="62">
                  <c:v>1.081</c:v>
                </c:pt>
                <c:pt idx="63">
                  <c:v>#N/A</c:v>
                </c:pt>
                <c:pt idx="64">
                  <c:v>#N/A</c:v>
                </c:pt>
                <c:pt idx="65">
                  <c:v>#N/A</c:v>
                </c:pt>
                <c:pt idx="66">
                  <c:v>0.90400000000000003</c:v>
                </c:pt>
                <c:pt idx="67">
                  <c:v>#N/A</c:v>
                </c:pt>
                <c:pt idx="68">
                  <c:v>#N/A</c:v>
                </c:pt>
                <c:pt idx="69">
                  <c:v>#N/A</c:v>
                </c:pt>
                <c:pt idx="70">
                  <c:v>0.73699999999999999</c:v>
                </c:pt>
                <c:pt idx="71">
                  <c:v>#N/A</c:v>
                </c:pt>
                <c:pt idx="72">
                  <c:v>#N/A</c:v>
                </c:pt>
                <c:pt idx="73">
                  <c:v>#N/A</c:v>
                </c:pt>
                <c:pt idx="74">
                  <c:v>0.57799999999999996</c:v>
                </c:pt>
                <c:pt idx="75">
                  <c:v>#N/A</c:v>
                </c:pt>
                <c:pt idx="76">
                  <c:v>#N/A</c:v>
                </c:pt>
                <c:pt idx="77">
                  <c:v>#N/A</c:v>
                </c:pt>
                <c:pt idx="78">
                  <c:v>0.79800000000000004</c:v>
                </c:pt>
                <c:pt idx="79">
                  <c:v>#N/A</c:v>
                </c:pt>
                <c:pt idx="80">
                  <c:v>#N/A</c:v>
                </c:pt>
                <c:pt idx="81">
                  <c:v>#N/A</c:v>
                </c:pt>
                <c:pt idx="82">
                  <c:v>0.59899999999999998</c:v>
                </c:pt>
                <c:pt idx="83">
                  <c:v>#N/A</c:v>
                </c:pt>
                <c:pt idx="84">
                  <c:v>#N/A</c:v>
                </c:pt>
                <c:pt idx="85">
                  <c:v>#N/A</c:v>
                </c:pt>
                <c:pt idx="86">
                  <c:v>0.56399999999999995</c:v>
                </c:pt>
                <c:pt idx="87">
                  <c:v>#N/A</c:v>
                </c:pt>
                <c:pt idx="88">
                  <c:v>#N/A</c:v>
                </c:pt>
                <c:pt idx="89">
                  <c:v>#N/A</c:v>
                </c:pt>
                <c:pt idx="90">
                  <c:v>0.74</c:v>
                </c:pt>
                <c:pt idx="91">
                  <c:v>#N/A</c:v>
                </c:pt>
                <c:pt idx="92">
                  <c:v>#N/A</c:v>
                </c:pt>
                <c:pt idx="93">
                  <c:v>#N/A</c:v>
                </c:pt>
                <c:pt idx="94">
                  <c:v>1.0409999999999999</c:v>
                </c:pt>
                <c:pt idx="95">
                  <c:v>#N/A</c:v>
                </c:pt>
                <c:pt idx="96">
                  <c:v>#N/A</c:v>
                </c:pt>
                <c:pt idx="97">
                  <c:v>0.89700000000000002</c:v>
                </c:pt>
                <c:pt idx="98">
                  <c:v>#N/A</c:v>
                </c:pt>
                <c:pt idx="99">
                  <c:v>#N/A</c:v>
                </c:pt>
                <c:pt idx="100">
                  <c:v>#N/A</c:v>
                </c:pt>
                <c:pt idx="101">
                  <c:v>0.46</c:v>
                </c:pt>
                <c:pt idx="102">
                  <c:v>#N/A</c:v>
                </c:pt>
                <c:pt idx="103">
                  <c:v>#N/A</c:v>
                </c:pt>
                <c:pt idx="104">
                  <c:v>#N/A</c:v>
                </c:pt>
                <c:pt idx="105">
                  <c:v>0.752</c:v>
                </c:pt>
                <c:pt idx="106">
                  <c:v>#N/A</c:v>
                </c:pt>
                <c:pt idx="107">
                  <c:v>#N/A</c:v>
                </c:pt>
                <c:pt idx="108">
                  <c:v>#N/A</c:v>
                </c:pt>
                <c:pt idx="109">
                  <c:v>0.40600000000000003</c:v>
                </c:pt>
                <c:pt idx="110">
                  <c:v>#N/A</c:v>
                </c:pt>
                <c:pt idx="111">
                  <c:v>#N/A</c:v>
                </c:pt>
                <c:pt idx="112">
                  <c:v>#N/A</c:v>
                </c:pt>
                <c:pt idx="113">
                  <c:v>0.44400000000000001</c:v>
                </c:pt>
                <c:pt idx="114">
                  <c:v>#N/A</c:v>
                </c:pt>
                <c:pt idx="115">
                  <c:v>#N/A</c:v>
                </c:pt>
                <c:pt idx="116">
                  <c:v>#N/A</c:v>
                </c:pt>
                <c:pt idx="117">
                  <c:v>0.54600000000000004</c:v>
                </c:pt>
                <c:pt idx="118">
                  <c:v>#N/A</c:v>
                </c:pt>
                <c:pt idx="119">
                  <c:v>#N/A</c:v>
                </c:pt>
                <c:pt idx="120">
                  <c:v>#N/A</c:v>
                </c:pt>
                <c:pt idx="121">
                  <c:v>#N/A</c:v>
                </c:pt>
                <c:pt idx="122">
                  <c:v>0.81799999999999995</c:v>
                </c:pt>
                <c:pt idx="123">
                  <c:v>#N/A</c:v>
                </c:pt>
                <c:pt idx="124">
                  <c:v>#N/A</c:v>
                </c:pt>
                <c:pt idx="125">
                  <c:v>#N/A</c:v>
                </c:pt>
                <c:pt idx="126">
                  <c:v>0.57499999999999996</c:v>
                </c:pt>
                <c:pt idx="127">
                  <c:v>#N/A</c:v>
                </c:pt>
                <c:pt idx="128">
                  <c:v>#N/A</c:v>
                </c:pt>
                <c:pt idx="129">
                  <c:v>#N/A</c:v>
                </c:pt>
                <c:pt idx="130">
                  <c:v>0.91100000000000003</c:v>
                </c:pt>
                <c:pt idx="131">
                  <c:v>#N/A</c:v>
                </c:pt>
                <c:pt idx="132">
                  <c:v>#N/A</c:v>
                </c:pt>
                <c:pt idx="133">
                  <c:v>#N/A</c:v>
                </c:pt>
                <c:pt idx="134">
                  <c:v>1.1539999999999999</c:v>
                </c:pt>
                <c:pt idx="135">
                  <c:v>#N/A</c:v>
                </c:pt>
                <c:pt idx="136">
                  <c:v>#N/A</c:v>
                </c:pt>
                <c:pt idx="137">
                  <c:v>#N/A</c:v>
                </c:pt>
                <c:pt idx="138">
                  <c:v>1.07</c:v>
                </c:pt>
                <c:pt idx="139">
                  <c:v>#N/A</c:v>
                </c:pt>
                <c:pt idx="140">
                  <c:v>#N/A</c:v>
                </c:pt>
                <c:pt idx="141">
                  <c:v>#N/A</c:v>
                </c:pt>
                <c:pt idx="142">
                  <c:v>0.749</c:v>
                </c:pt>
                <c:pt idx="143">
                  <c:v>#N/A</c:v>
                </c:pt>
                <c:pt idx="144">
                  <c:v>#N/A</c:v>
                </c:pt>
                <c:pt idx="145">
                  <c:v>#N/A</c:v>
                </c:pt>
                <c:pt idx="146">
                  <c:v>0.48699999999999999</c:v>
                </c:pt>
                <c:pt idx="147">
                  <c:v>#N/A</c:v>
                </c:pt>
                <c:pt idx="148">
                  <c:v>#N/A</c:v>
                </c:pt>
                <c:pt idx="149">
                  <c:v>#N/A</c:v>
                </c:pt>
                <c:pt idx="150">
                  <c:v>0.35</c:v>
                </c:pt>
                <c:pt idx="151">
                  <c:v>#N/A</c:v>
                </c:pt>
                <c:pt idx="152">
                  <c:v>#N/A</c:v>
                </c:pt>
                <c:pt idx="153">
                  <c:v>#N/A</c:v>
                </c:pt>
                <c:pt idx="154">
                  <c:v>0.53800000000000003</c:v>
                </c:pt>
                <c:pt idx="155">
                  <c:v>#N/A</c:v>
                </c:pt>
                <c:pt idx="156">
                  <c:v>#N/A</c:v>
                </c:pt>
                <c:pt idx="157">
                  <c:v>#N/A</c:v>
                </c:pt>
                <c:pt idx="158">
                  <c:v>1.038</c:v>
                </c:pt>
                <c:pt idx="159">
                  <c:v>#N/A</c:v>
                </c:pt>
                <c:pt idx="160">
                  <c:v>#N/A</c:v>
                </c:pt>
                <c:pt idx="161">
                  <c:v>#N/A</c:v>
                </c:pt>
              </c:numCache>
            </c:numRef>
          </c:yVal>
          <c:smooth val="0"/>
          <c:extLst>
            <c:ext xmlns:c16="http://schemas.microsoft.com/office/drawing/2014/chart" uri="{C3380CC4-5D6E-409C-BE32-E72D297353CC}">
              <c16:uniqueId val="{00000000-72AC-490E-BD25-A8306E5014B1}"/>
            </c:ext>
          </c:extLst>
        </c:ser>
        <c:ser>
          <c:idx val="2"/>
          <c:order val="1"/>
          <c:tx>
            <c:strRef>
              <c:f>Iron_Total_Lab!$F$1</c:f>
              <c:strCache>
                <c:ptCount val="1"/>
                <c:pt idx="0">
                  <c:v>SHSEDOUT</c:v>
                </c:pt>
              </c:strCache>
            </c:strRef>
          </c:tx>
          <c:spPr>
            <a:ln w="25400" cap="rnd">
              <a:noFill/>
              <a:round/>
            </a:ln>
            <a:effectLst/>
          </c:spPr>
          <c:marker>
            <c:symbol val="circle"/>
            <c:size val="10"/>
            <c:spPr>
              <a:noFill/>
              <a:ln w="12700">
                <a:solidFill>
                  <a:schemeClr val="accent2"/>
                </a:solidFill>
              </a:ln>
              <a:effectLst/>
            </c:spPr>
          </c:marker>
          <c:trendline>
            <c:spPr>
              <a:ln w="19050" cap="rnd">
                <a:solidFill>
                  <a:schemeClr val="accent3"/>
                </a:solidFill>
                <a:prstDash val="sysDot"/>
              </a:ln>
              <a:effectLst/>
            </c:spPr>
            <c:trendlineType val="linear"/>
            <c:dispRSqr val="0"/>
            <c:dispEq val="0"/>
          </c:trendline>
          <c:trendline>
            <c:spPr>
              <a:ln w="19050" cap="rnd">
                <a:solidFill>
                  <a:schemeClr val="accent2"/>
                </a:solidFill>
                <a:prstDash val="sysDash"/>
              </a:ln>
              <a:effectLst/>
            </c:spPr>
            <c:trendlineType val="linear"/>
            <c:dispRSqr val="1"/>
            <c:dispEq val="1"/>
            <c:trendlineLbl>
              <c:layout>
                <c:manualLayout>
                  <c:x val="-8.6497399577412246E-2"/>
                  <c:y val="-0.4570694254226278"/>
                </c:manualLayout>
              </c:layout>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rendlineLbl>
          </c:trendline>
          <c:xVal>
            <c:numRef>
              <c:f>Iron_Total_Lab!$B$2:$B$163</c:f>
              <c:numCache>
                <c:formatCode>m/d/yyyy</c:formatCode>
                <c:ptCount val="162"/>
                <c:pt idx="0">
                  <c:v>36999</c:v>
                </c:pt>
                <c:pt idx="1">
                  <c:v>36999</c:v>
                </c:pt>
                <c:pt idx="2">
                  <c:v>36999</c:v>
                </c:pt>
                <c:pt idx="3">
                  <c:v>36999</c:v>
                </c:pt>
                <c:pt idx="4">
                  <c:v>37025</c:v>
                </c:pt>
                <c:pt idx="5">
                  <c:v>37025</c:v>
                </c:pt>
                <c:pt idx="6">
                  <c:v>37025</c:v>
                </c:pt>
                <c:pt idx="7">
                  <c:v>37025</c:v>
                </c:pt>
                <c:pt idx="8">
                  <c:v>37059</c:v>
                </c:pt>
                <c:pt idx="9">
                  <c:v>37059</c:v>
                </c:pt>
                <c:pt idx="10">
                  <c:v>37059</c:v>
                </c:pt>
                <c:pt idx="11">
                  <c:v>37059</c:v>
                </c:pt>
                <c:pt idx="12">
                  <c:v>37081</c:v>
                </c:pt>
                <c:pt idx="13">
                  <c:v>37081</c:v>
                </c:pt>
                <c:pt idx="14">
                  <c:v>37081</c:v>
                </c:pt>
                <c:pt idx="15">
                  <c:v>37081</c:v>
                </c:pt>
                <c:pt idx="16">
                  <c:v>37116</c:v>
                </c:pt>
                <c:pt idx="17">
                  <c:v>37116</c:v>
                </c:pt>
                <c:pt idx="18">
                  <c:v>37145</c:v>
                </c:pt>
                <c:pt idx="19">
                  <c:v>37145</c:v>
                </c:pt>
                <c:pt idx="20">
                  <c:v>37145</c:v>
                </c:pt>
                <c:pt idx="21">
                  <c:v>37145</c:v>
                </c:pt>
                <c:pt idx="22">
                  <c:v>37172</c:v>
                </c:pt>
                <c:pt idx="23">
                  <c:v>37172</c:v>
                </c:pt>
                <c:pt idx="24">
                  <c:v>37172</c:v>
                </c:pt>
                <c:pt idx="25">
                  <c:v>37172</c:v>
                </c:pt>
                <c:pt idx="26">
                  <c:v>37207</c:v>
                </c:pt>
                <c:pt idx="27">
                  <c:v>37207</c:v>
                </c:pt>
                <c:pt idx="28">
                  <c:v>37207</c:v>
                </c:pt>
                <c:pt idx="29">
                  <c:v>37207</c:v>
                </c:pt>
                <c:pt idx="30">
                  <c:v>37229</c:v>
                </c:pt>
                <c:pt idx="31">
                  <c:v>37229</c:v>
                </c:pt>
                <c:pt idx="32">
                  <c:v>37229</c:v>
                </c:pt>
                <c:pt idx="33">
                  <c:v>37229</c:v>
                </c:pt>
                <c:pt idx="34">
                  <c:v>37298</c:v>
                </c:pt>
                <c:pt idx="35">
                  <c:v>37298</c:v>
                </c:pt>
                <c:pt idx="36">
                  <c:v>37298</c:v>
                </c:pt>
                <c:pt idx="37">
                  <c:v>37298</c:v>
                </c:pt>
                <c:pt idx="38">
                  <c:v>37298</c:v>
                </c:pt>
                <c:pt idx="39">
                  <c:v>37410</c:v>
                </c:pt>
                <c:pt idx="40">
                  <c:v>37445</c:v>
                </c:pt>
                <c:pt idx="41">
                  <c:v>37473</c:v>
                </c:pt>
                <c:pt idx="42">
                  <c:v>37536</c:v>
                </c:pt>
                <c:pt idx="43">
                  <c:v>38446</c:v>
                </c:pt>
                <c:pt idx="44">
                  <c:v>38446</c:v>
                </c:pt>
                <c:pt idx="45">
                  <c:v>38446</c:v>
                </c:pt>
                <c:pt idx="46">
                  <c:v>38446</c:v>
                </c:pt>
                <c:pt idx="47">
                  <c:v>38558</c:v>
                </c:pt>
                <c:pt idx="48">
                  <c:v>38558</c:v>
                </c:pt>
                <c:pt idx="49">
                  <c:v>38558</c:v>
                </c:pt>
                <c:pt idx="50">
                  <c:v>38558</c:v>
                </c:pt>
                <c:pt idx="51">
                  <c:v>38733</c:v>
                </c:pt>
                <c:pt idx="52">
                  <c:v>38782</c:v>
                </c:pt>
                <c:pt idx="53">
                  <c:v>38782</c:v>
                </c:pt>
                <c:pt idx="54">
                  <c:v>38873</c:v>
                </c:pt>
                <c:pt idx="55">
                  <c:v>38873</c:v>
                </c:pt>
                <c:pt idx="56">
                  <c:v>38873</c:v>
                </c:pt>
                <c:pt idx="57">
                  <c:v>38873</c:v>
                </c:pt>
                <c:pt idx="58">
                  <c:v>38929</c:v>
                </c:pt>
                <c:pt idx="59">
                  <c:v>38929</c:v>
                </c:pt>
                <c:pt idx="60">
                  <c:v>38929</c:v>
                </c:pt>
                <c:pt idx="61">
                  <c:v>38929</c:v>
                </c:pt>
                <c:pt idx="62">
                  <c:v>39006</c:v>
                </c:pt>
                <c:pt idx="63">
                  <c:v>39006</c:v>
                </c:pt>
                <c:pt idx="64">
                  <c:v>39006</c:v>
                </c:pt>
                <c:pt idx="65">
                  <c:v>39006</c:v>
                </c:pt>
                <c:pt idx="66">
                  <c:v>39083</c:v>
                </c:pt>
                <c:pt idx="67">
                  <c:v>39083</c:v>
                </c:pt>
                <c:pt idx="68">
                  <c:v>39083</c:v>
                </c:pt>
                <c:pt idx="69">
                  <c:v>39083</c:v>
                </c:pt>
                <c:pt idx="70">
                  <c:v>39279</c:v>
                </c:pt>
                <c:pt idx="71">
                  <c:v>39279</c:v>
                </c:pt>
                <c:pt idx="72">
                  <c:v>39279</c:v>
                </c:pt>
                <c:pt idx="73">
                  <c:v>39279</c:v>
                </c:pt>
                <c:pt idx="74">
                  <c:v>39496</c:v>
                </c:pt>
                <c:pt idx="75">
                  <c:v>39496</c:v>
                </c:pt>
                <c:pt idx="76">
                  <c:v>39496</c:v>
                </c:pt>
                <c:pt idx="77">
                  <c:v>39496</c:v>
                </c:pt>
                <c:pt idx="78">
                  <c:v>40008</c:v>
                </c:pt>
                <c:pt idx="79">
                  <c:v>40008</c:v>
                </c:pt>
                <c:pt idx="80">
                  <c:v>40008</c:v>
                </c:pt>
                <c:pt idx="81">
                  <c:v>40008</c:v>
                </c:pt>
                <c:pt idx="82">
                  <c:v>40205</c:v>
                </c:pt>
                <c:pt idx="83">
                  <c:v>40205</c:v>
                </c:pt>
                <c:pt idx="84">
                  <c:v>40205</c:v>
                </c:pt>
                <c:pt idx="85">
                  <c:v>40205</c:v>
                </c:pt>
                <c:pt idx="86">
                  <c:v>40287</c:v>
                </c:pt>
                <c:pt idx="87">
                  <c:v>40287</c:v>
                </c:pt>
                <c:pt idx="88">
                  <c:v>40287</c:v>
                </c:pt>
                <c:pt idx="89">
                  <c:v>40287</c:v>
                </c:pt>
                <c:pt idx="90">
                  <c:v>40351</c:v>
                </c:pt>
                <c:pt idx="91">
                  <c:v>40351</c:v>
                </c:pt>
                <c:pt idx="92">
                  <c:v>40351</c:v>
                </c:pt>
                <c:pt idx="93">
                  <c:v>40351</c:v>
                </c:pt>
                <c:pt idx="94">
                  <c:v>40478</c:v>
                </c:pt>
                <c:pt idx="95">
                  <c:v>40478</c:v>
                </c:pt>
                <c:pt idx="96">
                  <c:v>40478</c:v>
                </c:pt>
                <c:pt idx="97">
                  <c:v>40590</c:v>
                </c:pt>
                <c:pt idx="98">
                  <c:v>40590</c:v>
                </c:pt>
                <c:pt idx="99">
                  <c:v>40590</c:v>
                </c:pt>
                <c:pt idx="100">
                  <c:v>40590</c:v>
                </c:pt>
                <c:pt idx="101">
                  <c:v>40701</c:v>
                </c:pt>
                <c:pt idx="102">
                  <c:v>40701</c:v>
                </c:pt>
                <c:pt idx="103">
                  <c:v>40701</c:v>
                </c:pt>
                <c:pt idx="104">
                  <c:v>40701</c:v>
                </c:pt>
                <c:pt idx="105">
                  <c:v>40757</c:v>
                </c:pt>
                <c:pt idx="106">
                  <c:v>40757</c:v>
                </c:pt>
                <c:pt idx="107">
                  <c:v>40757</c:v>
                </c:pt>
                <c:pt idx="108">
                  <c:v>40757</c:v>
                </c:pt>
                <c:pt idx="109">
                  <c:v>40854</c:v>
                </c:pt>
                <c:pt idx="110">
                  <c:v>40854</c:v>
                </c:pt>
                <c:pt idx="111">
                  <c:v>40854</c:v>
                </c:pt>
                <c:pt idx="112">
                  <c:v>40854</c:v>
                </c:pt>
                <c:pt idx="113">
                  <c:v>40987</c:v>
                </c:pt>
                <c:pt idx="114">
                  <c:v>40987</c:v>
                </c:pt>
                <c:pt idx="115">
                  <c:v>40987</c:v>
                </c:pt>
                <c:pt idx="116">
                  <c:v>40987</c:v>
                </c:pt>
                <c:pt idx="117">
                  <c:v>41043</c:v>
                </c:pt>
                <c:pt idx="118">
                  <c:v>41043</c:v>
                </c:pt>
                <c:pt idx="119">
                  <c:v>41043</c:v>
                </c:pt>
                <c:pt idx="120">
                  <c:v>41043</c:v>
                </c:pt>
                <c:pt idx="121">
                  <c:v>41072</c:v>
                </c:pt>
                <c:pt idx="122">
                  <c:v>41142</c:v>
                </c:pt>
                <c:pt idx="123">
                  <c:v>41142</c:v>
                </c:pt>
                <c:pt idx="124">
                  <c:v>41142</c:v>
                </c:pt>
                <c:pt idx="125">
                  <c:v>41142</c:v>
                </c:pt>
                <c:pt idx="126">
                  <c:v>41366</c:v>
                </c:pt>
                <c:pt idx="127">
                  <c:v>41366</c:v>
                </c:pt>
                <c:pt idx="128">
                  <c:v>41366</c:v>
                </c:pt>
                <c:pt idx="129">
                  <c:v>41366</c:v>
                </c:pt>
                <c:pt idx="130">
                  <c:v>41862</c:v>
                </c:pt>
                <c:pt idx="131">
                  <c:v>41862</c:v>
                </c:pt>
                <c:pt idx="132">
                  <c:v>41862</c:v>
                </c:pt>
                <c:pt idx="133">
                  <c:v>41862</c:v>
                </c:pt>
                <c:pt idx="134">
                  <c:v>42291</c:v>
                </c:pt>
                <c:pt idx="135">
                  <c:v>42291</c:v>
                </c:pt>
                <c:pt idx="136">
                  <c:v>42291</c:v>
                </c:pt>
                <c:pt idx="137">
                  <c:v>42291</c:v>
                </c:pt>
                <c:pt idx="138">
                  <c:v>42379</c:v>
                </c:pt>
                <c:pt idx="139">
                  <c:v>42379</c:v>
                </c:pt>
                <c:pt idx="140">
                  <c:v>42379</c:v>
                </c:pt>
                <c:pt idx="141">
                  <c:v>42379</c:v>
                </c:pt>
                <c:pt idx="142">
                  <c:v>42534</c:v>
                </c:pt>
                <c:pt idx="143">
                  <c:v>42534</c:v>
                </c:pt>
                <c:pt idx="144">
                  <c:v>42534</c:v>
                </c:pt>
                <c:pt idx="145">
                  <c:v>42534</c:v>
                </c:pt>
                <c:pt idx="146">
                  <c:v>42752</c:v>
                </c:pt>
                <c:pt idx="147">
                  <c:v>42752</c:v>
                </c:pt>
                <c:pt idx="148">
                  <c:v>42752</c:v>
                </c:pt>
                <c:pt idx="149">
                  <c:v>42752</c:v>
                </c:pt>
                <c:pt idx="150">
                  <c:v>42905</c:v>
                </c:pt>
                <c:pt idx="151">
                  <c:v>42905</c:v>
                </c:pt>
                <c:pt idx="152">
                  <c:v>42905</c:v>
                </c:pt>
                <c:pt idx="153">
                  <c:v>42905</c:v>
                </c:pt>
                <c:pt idx="154">
                  <c:v>42956</c:v>
                </c:pt>
                <c:pt idx="155">
                  <c:v>42956</c:v>
                </c:pt>
                <c:pt idx="156">
                  <c:v>42956</c:v>
                </c:pt>
                <c:pt idx="157">
                  <c:v>42956</c:v>
                </c:pt>
                <c:pt idx="158">
                  <c:v>43026</c:v>
                </c:pt>
                <c:pt idx="159">
                  <c:v>43026</c:v>
                </c:pt>
                <c:pt idx="160">
                  <c:v>43026</c:v>
                </c:pt>
                <c:pt idx="161">
                  <c:v>43026</c:v>
                </c:pt>
              </c:numCache>
            </c:numRef>
          </c:xVal>
          <c:yVal>
            <c:numRef>
              <c:f>Iron_Total_Lab!$F$2:$F$163</c:f>
              <c:numCache>
                <c:formatCode>General</c:formatCode>
                <c:ptCount val="162"/>
                <c:pt idx="0">
                  <c:v>#N/A</c:v>
                </c:pt>
                <c:pt idx="1">
                  <c:v>#N/A</c:v>
                </c:pt>
                <c:pt idx="2">
                  <c:v>0.26</c:v>
                </c:pt>
                <c:pt idx="3">
                  <c:v>#N/A</c:v>
                </c:pt>
                <c:pt idx="4">
                  <c:v>#N/A</c:v>
                </c:pt>
                <c:pt idx="5">
                  <c:v>#N/A</c:v>
                </c:pt>
                <c:pt idx="6">
                  <c:v>0.17</c:v>
                </c:pt>
                <c:pt idx="7">
                  <c:v>#N/A</c:v>
                </c:pt>
                <c:pt idx="8">
                  <c:v>#N/A</c:v>
                </c:pt>
                <c:pt idx="9">
                  <c:v>#N/A</c:v>
                </c:pt>
                <c:pt idx="10">
                  <c:v>0.23400000000000001</c:v>
                </c:pt>
                <c:pt idx="11">
                  <c:v>#N/A</c:v>
                </c:pt>
                <c:pt idx="12">
                  <c:v>#N/A</c:v>
                </c:pt>
                <c:pt idx="13">
                  <c:v>#N/A</c:v>
                </c:pt>
                <c:pt idx="14">
                  <c:v>8.8999999999999996E-2</c:v>
                </c:pt>
                <c:pt idx="15">
                  <c:v>#N/A</c:v>
                </c:pt>
                <c:pt idx="16">
                  <c:v>#N/A</c:v>
                </c:pt>
                <c:pt idx="17">
                  <c:v>#N/A</c:v>
                </c:pt>
                <c:pt idx="18">
                  <c:v>#N/A</c:v>
                </c:pt>
                <c:pt idx="19">
                  <c:v>#N/A</c:v>
                </c:pt>
                <c:pt idx="20">
                  <c:v>0.154</c:v>
                </c:pt>
                <c:pt idx="21">
                  <c:v>#N/A</c:v>
                </c:pt>
                <c:pt idx="22">
                  <c:v>#N/A</c:v>
                </c:pt>
                <c:pt idx="23">
                  <c:v>#N/A</c:v>
                </c:pt>
                <c:pt idx="24">
                  <c:v>3.6999999999999998E-2</c:v>
                </c:pt>
                <c:pt idx="25">
                  <c:v>#N/A</c:v>
                </c:pt>
                <c:pt idx="26">
                  <c:v>#N/A</c:v>
                </c:pt>
                <c:pt idx="27">
                  <c:v>#N/A</c:v>
                </c:pt>
                <c:pt idx="28">
                  <c:v>7.6999999999999999E-2</c:v>
                </c:pt>
                <c:pt idx="29">
                  <c:v>#N/A</c:v>
                </c:pt>
                <c:pt idx="30">
                  <c:v>#N/A</c:v>
                </c:pt>
                <c:pt idx="31">
                  <c:v>#N/A</c:v>
                </c:pt>
                <c:pt idx="32">
                  <c:v>7.0000000000000007E-2</c:v>
                </c:pt>
                <c:pt idx="33">
                  <c:v>#N/A</c:v>
                </c:pt>
                <c:pt idx="34">
                  <c:v>#N/A</c:v>
                </c:pt>
                <c:pt idx="35">
                  <c:v>#N/A</c:v>
                </c:pt>
                <c:pt idx="36">
                  <c:v>#N/A</c:v>
                </c:pt>
                <c:pt idx="37">
                  <c:v>0.27</c:v>
                </c:pt>
                <c:pt idx="38">
                  <c:v>#N/A</c:v>
                </c:pt>
                <c:pt idx="39">
                  <c:v>#N/A</c:v>
                </c:pt>
                <c:pt idx="40">
                  <c:v>#N/A</c:v>
                </c:pt>
                <c:pt idx="41">
                  <c:v>#N/A</c:v>
                </c:pt>
                <c:pt idx="42">
                  <c:v>#N/A</c:v>
                </c:pt>
                <c:pt idx="43">
                  <c:v>#N/A</c:v>
                </c:pt>
                <c:pt idx="44">
                  <c:v>#N/A</c:v>
                </c:pt>
                <c:pt idx="45">
                  <c:v>0.23100000000000001</c:v>
                </c:pt>
                <c:pt idx="46">
                  <c:v>#N/A</c:v>
                </c:pt>
                <c:pt idx="47">
                  <c:v>#N/A</c:v>
                </c:pt>
                <c:pt idx="48">
                  <c:v>#N/A</c:v>
                </c:pt>
                <c:pt idx="49">
                  <c:v>1.17</c:v>
                </c:pt>
                <c:pt idx="50">
                  <c:v>#N/A</c:v>
                </c:pt>
                <c:pt idx="51">
                  <c:v>#N/A</c:v>
                </c:pt>
                <c:pt idx="52">
                  <c:v>#N/A</c:v>
                </c:pt>
                <c:pt idx="53">
                  <c:v>#N/A</c:v>
                </c:pt>
                <c:pt idx="54">
                  <c:v>#N/A</c:v>
                </c:pt>
                <c:pt idx="55">
                  <c:v>#N/A</c:v>
                </c:pt>
                <c:pt idx="56">
                  <c:v>0.378</c:v>
                </c:pt>
                <c:pt idx="57">
                  <c:v>#N/A</c:v>
                </c:pt>
                <c:pt idx="58">
                  <c:v>#N/A</c:v>
                </c:pt>
                <c:pt idx="59">
                  <c:v>#N/A</c:v>
                </c:pt>
                <c:pt idx="60">
                  <c:v>7.4999999999999997E-2</c:v>
                </c:pt>
                <c:pt idx="61">
                  <c:v>#N/A</c:v>
                </c:pt>
                <c:pt idx="62">
                  <c:v>#N/A</c:v>
                </c:pt>
                <c:pt idx="63">
                  <c:v>#N/A</c:v>
                </c:pt>
                <c:pt idx="64">
                  <c:v>0.16200000000000001</c:v>
                </c:pt>
                <c:pt idx="65">
                  <c:v>#N/A</c:v>
                </c:pt>
                <c:pt idx="66">
                  <c:v>#N/A</c:v>
                </c:pt>
                <c:pt idx="67">
                  <c:v>#N/A</c:v>
                </c:pt>
                <c:pt idx="68">
                  <c:v>0.35799999999999998</c:v>
                </c:pt>
                <c:pt idx="69">
                  <c:v>#N/A</c:v>
                </c:pt>
                <c:pt idx="70">
                  <c:v>#N/A</c:v>
                </c:pt>
                <c:pt idx="71">
                  <c:v>#N/A</c:v>
                </c:pt>
                <c:pt idx="72">
                  <c:v>0.2</c:v>
                </c:pt>
                <c:pt idx="73">
                  <c:v>#N/A</c:v>
                </c:pt>
                <c:pt idx="74">
                  <c:v>#N/A</c:v>
                </c:pt>
                <c:pt idx="75">
                  <c:v>#N/A</c:v>
                </c:pt>
                <c:pt idx="76">
                  <c:v>0.36599999999999999</c:v>
                </c:pt>
                <c:pt idx="77">
                  <c:v>#N/A</c:v>
                </c:pt>
                <c:pt idx="78">
                  <c:v>#N/A</c:v>
                </c:pt>
                <c:pt idx="79">
                  <c:v>#N/A</c:v>
                </c:pt>
                <c:pt idx="80">
                  <c:v>7.3999999999999996E-2</c:v>
                </c:pt>
                <c:pt idx="81">
                  <c:v>#N/A</c:v>
                </c:pt>
                <c:pt idx="82">
                  <c:v>#N/A</c:v>
                </c:pt>
                <c:pt idx="83">
                  <c:v>#N/A</c:v>
                </c:pt>
                <c:pt idx="84">
                  <c:v>0.47499999999999998</c:v>
                </c:pt>
                <c:pt idx="85">
                  <c:v>#N/A</c:v>
                </c:pt>
                <c:pt idx="86">
                  <c:v>#N/A</c:v>
                </c:pt>
                <c:pt idx="87">
                  <c:v>#N/A</c:v>
                </c:pt>
                <c:pt idx="88">
                  <c:v>0.2</c:v>
                </c:pt>
                <c:pt idx="89">
                  <c:v>#N/A</c:v>
                </c:pt>
                <c:pt idx="90">
                  <c:v>#N/A</c:v>
                </c:pt>
                <c:pt idx="91">
                  <c:v>#N/A</c:v>
                </c:pt>
                <c:pt idx="92">
                  <c:v>0.22500000000000001</c:v>
                </c:pt>
                <c:pt idx="93">
                  <c:v>#N/A</c:v>
                </c:pt>
                <c:pt idx="94">
                  <c:v>#N/A</c:v>
                </c:pt>
                <c:pt idx="95">
                  <c:v>#N/A</c:v>
                </c:pt>
                <c:pt idx="96">
                  <c:v>#N/A</c:v>
                </c:pt>
                <c:pt idx="97">
                  <c:v>#N/A</c:v>
                </c:pt>
                <c:pt idx="98">
                  <c:v>#N/A</c:v>
                </c:pt>
                <c:pt idx="99">
                  <c:v>0.34300000000000003</c:v>
                </c:pt>
                <c:pt idx="100">
                  <c:v>#N/A</c:v>
                </c:pt>
                <c:pt idx="101">
                  <c:v>#N/A</c:v>
                </c:pt>
                <c:pt idx="102">
                  <c:v>#N/A</c:v>
                </c:pt>
                <c:pt idx="103">
                  <c:v>0.3</c:v>
                </c:pt>
                <c:pt idx="104">
                  <c:v>#N/A</c:v>
                </c:pt>
                <c:pt idx="105">
                  <c:v>#N/A</c:v>
                </c:pt>
                <c:pt idx="106">
                  <c:v>#N/A</c:v>
                </c:pt>
                <c:pt idx="107">
                  <c:v>0.3</c:v>
                </c:pt>
                <c:pt idx="108">
                  <c:v>#N/A</c:v>
                </c:pt>
                <c:pt idx="109">
                  <c:v>#N/A</c:v>
                </c:pt>
                <c:pt idx="110">
                  <c:v>#N/A</c:v>
                </c:pt>
                <c:pt idx="111">
                  <c:v>0.436</c:v>
                </c:pt>
                <c:pt idx="112">
                  <c:v>#N/A</c:v>
                </c:pt>
                <c:pt idx="113">
                  <c:v>#N/A</c:v>
                </c:pt>
                <c:pt idx="114">
                  <c:v>#N/A</c:v>
                </c:pt>
                <c:pt idx="115">
                  <c:v>0.81699999999999995</c:v>
                </c:pt>
                <c:pt idx="116">
                  <c:v>#N/A</c:v>
                </c:pt>
                <c:pt idx="117">
                  <c:v>#N/A</c:v>
                </c:pt>
                <c:pt idx="118">
                  <c:v>#N/A</c:v>
                </c:pt>
                <c:pt idx="119">
                  <c:v>0.3</c:v>
                </c:pt>
                <c:pt idx="120">
                  <c:v>#N/A</c:v>
                </c:pt>
                <c:pt idx="121">
                  <c:v>#N/A</c:v>
                </c:pt>
                <c:pt idx="122">
                  <c:v>#N/A</c:v>
                </c:pt>
                <c:pt idx="123">
                  <c:v>#N/A</c:v>
                </c:pt>
                <c:pt idx="124">
                  <c:v>0.57999999999999996</c:v>
                </c:pt>
                <c:pt idx="125">
                  <c:v>#N/A</c:v>
                </c:pt>
                <c:pt idx="126">
                  <c:v>#N/A</c:v>
                </c:pt>
                <c:pt idx="127">
                  <c:v>#N/A</c:v>
                </c:pt>
                <c:pt idx="128">
                  <c:v>0.3</c:v>
                </c:pt>
                <c:pt idx="129">
                  <c:v>#N/A</c:v>
                </c:pt>
                <c:pt idx="130">
                  <c:v>#N/A</c:v>
                </c:pt>
                <c:pt idx="131">
                  <c:v>#N/A</c:v>
                </c:pt>
                <c:pt idx="132">
                  <c:v>0.3</c:v>
                </c:pt>
                <c:pt idx="133">
                  <c:v>#N/A</c:v>
                </c:pt>
                <c:pt idx="134">
                  <c:v>#N/A</c:v>
                </c:pt>
                <c:pt idx="135">
                  <c:v>#N/A</c:v>
                </c:pt>
                <c:pt idx="136">
                  <c:v>0.61199999999999999</c:v>
                </c:pt>
                <c:pt idx="137">
                  <c:v>#N/A</c:v>
                </c:pt>
                <c:pt idx="138">
                  <c:v>#N/A</c:v>
                </c:pt>
                <c:pt idx="139">
                  <c:v>#N/A</c:v>
                </c:pt>
                <c:pt idx="140">
                  <c:v>0.57599999999999996</c:v>
                </c:pt>
                <c:pt idx="141">
                  <c:v>#N/A</c:v>
                </c:pt>
                <c:pt idx="142">
                  <c:v>#N/A</c:v>
                </c:pt>
                <c:pt idx="143">
                  <c:v>#N/A</c:v>
                </c:pt>
                <c:pt idx="144">
                  <c:v>0.59099999999999997</c:v>
                </c:pt>
                <c:pt idx="145">
                  <c:v>#N/A</c:v>
                </c:pt>
                <c:pt idx="146">
                  <c:v>#N/A</c:v>
                </c:pt>
                <c:pt idx="147">
                  <c:v>#N/A</c:v>
                </c:pt>
                <c:pt idx="148">
                  <c:v>0.51100000000000001</c:v>
                </c:pt>
                <c:pt idx="149">
                  <c:v>#N/A</c:v>
                </c:pt>
                <c:pt idx="150">
                  <c:v>#N/A</c:v>
                </c:pt>
                <c:pt idx="151">
                  <c:v>#N/A</c:v>
                </c:pt>
                <c:pt idx="152">
                  <c:v>0.54500000000000004</c:v>
                </c:pt>
                <c:pt idx="153">
                  <c:v>#N/A</c:v>
                </c:pt>
                <c:pt idx="154">
                  <c:v>#N/A</c:v>
                </c:pt>
                <c:pt idx="155">
                  <c:v>#N/A</c:v>
                </c:pt>
                <c:pt idx="156">
                  <c:v>0.88900000000000001</c:v>
                </c:pt>
                <c:pt idx="157">
                  <c:v>#N/A</c:v>
                </c:pt>
                <c:pt idx="158">
                  <c:v>#N/A</c:v>
                </c:pt>
                <c:pt idx="159">
                  <c:v>#N/A</c:v>
                </c:pt>
                <c:pt idx="160">
                  <c:v>0.35499999999999998</c:v>
                </c:pt>
                <c:pt idx="161">
                  <c:v>#N/A</c:v>
                </c:pt>
              </c:numCache>
            </c:numRef>
          </c:yVal>
          <c:smooth val="0"/>
          <c:extLst>
            <c:ext xmlns:c16="http://schemas.microsoft.com/office/drawing/2014/chart" uri="{C3380CC4-5D6E-409C-BE32-E72D297353CC}">
              <c16:uniqueId val="{00000001-72AC-490E-BD25-A8306E5014B1}"/>
            </c:ext>
          </c:extLst>
        </c:ser>
        <c:dLbls>
          <c:showLegendKey val="0"/>
          <c:showVal val="0"/>
          <c:showCatName val="0"/>
          <c:showSerName val="0"/>
          <c:showPercent val="0"/>
          <c:showBubbleSize val="0"/>
        </c:dLbls>
        <c:axId val="726876479"/>
        <c:axId val="726868159"/>
      </c:scatterChart>
      <c:valAx>
        <c:axId val="726876479"/>
        <c:scaling>
          <c:orientation val="minMax"/>
        </c:scaling>
        <c:delete val="0"/>
        <c:axPos val="b"/>
        <c:numFmt formatCode="m/d/yyyy" sourceLinked="1"/>
        <c:majorTickMark val="cross"/>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726868159"/>
        <c:crosses val="autoZero"/>
        <c:crossBetween val="midCat"/>
      </c:valAx>
      <c:valAx>
        <c:axId val="726868159"/>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baseline="0">
                    <a:solidFill>
                      <a:schemeClr val="tx1"/>
                    </a:solidFill>
                  </a:rPr>
                  <a:t> [Fe] (mg/L)</a:t>
                </a:r>
                <a:endParaRPr lang="en-US" sz="1400" b="1">
                  <a:solidFill>
                    <a:schemeClr val="tx1"/>
                  </a:solidFill>
                </a:endParaRP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cross"/>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26876479"/>
        <c:crosses val="autoZero"/>
        <c:crossBetween val="midCat"/>
      </c:valAx>
      <c:spPr>
        <a:noFill/>
        <a:ln w="12700">
          <a:solidFill>
            <a:schemeClr val="tx1"/>
          </a:solidFill>
        </a:ln>
        <a:effectLst/>
      </c:spPr>
    </c:plotArea>
    <c:legend>
      <c:legendPos val="r"/>
      <c:legendEntry>
        <c:idx val="2"/>
        <c:delete val="1"/>
      </c:legendEntry>
      <c:legendEntry>
        <c:idx val="3"/>
        <c:delete val="1"/>
      </c:legendEntry>
      <c:legendEntry>
        <c:idx val="4"/>
        <c:delete val="1"/>
      </c:legendEntry>
      <c:layout>
        <c:manualLayout>
          <c:xMode val="edge"/>
          <c:yMode val="edge"/>
          <c:x val="0.23401857542197468"/>
          <c:y val="3.2998149018686099E-2"/>
          <c:w val="0.58136082837206327"/>
          <c:h val="0.1037798213656129"/>
        </c:manualLayout>
      </c:layout>
      <c:overlay val="1"/>
      <c:spPr>
        <a:noFill/>
        <a:ln>
          <a:noFill/>
        </a:ln>
        <a:effectLst/>
      </c:spPr>
      <c:txPr>
        <a:bodyPr rot="0" spcFirstLastPara="1" vertOverflow="ellipsis" vert="horz" wrap="square" anchor="t" anchorCtr="0"/>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Aluminum_Total_Lab!$D$1</c:f>
              <c:strCache>
                <c:ptCount val="1"/>
                <c:pt idx="0">
                  <c:v>SHRAW/STB</c:v>
                </c:pt>
              </c:strCache>
            </c:strRef>
          </c:tx>
          <c:spPr>
            <a:ln w="25400" cap="rnd">
              <a:noFill/>
              <a:round/>
            </a:ln>
            <a:effectLst/>
          </c:spPr>
          <c:marker>
            <c:symbol val="circle"/>
            <c:size val="10"/>
            <c:spPr>
              <a:solidFill>
                <a:sysClr val="window" lastClr="FFFFFF">
                  <a:lumMod val="65000"/>
                </a:sysClr>
              </a:solidFill>
              <a:ln w="9525">
                <a:solidFill>
                  <a:sysClr val="window" lastClr="FFFFFF">
                    <a:lumMod val="65000"/>
                  </a:sysClr>
                </a:solidFill>
              </a:ln>
              <a:effectLst/>
            </c:spPr>
          </c:marker>
          <c:trendline>
            <c:spPr>
              <a:ln w="19050" cap="rnd">
                <a:solidFill>
                  <a:sysClr val="window" lastClr="FFFFFF">
                    <a:lumMod val="65000"/>
                  </a:sysClr>
                </a:solidFill>
                <a:prstDash val="solid"/>
              </a:ln>
              <a:effectLst/>
            </c:spPr>
            <c:trendlineType val="linear"/>
            <c:dispRSqr val="1"/>
            <c:dispEq val="1"/>
            <c:trendlineLbl>
              <c:layout>
                <c:manualLayout>
                  <c:x val="-0.33000248213355354"/>
                  <c:y val="-0.28082425577631809"/>
                </c:manualLayout>
              </c:layout>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rendlineLbl>
          </c:trendline>
          <c:xVal>
            <c:numRef>
              <c:f>Aluminum_Total_Lab!$B$2:$B$163</c:f>
              <c:numCache>
                <c:formatCode>m/d/yyyy</c:formatCode>
                <c:ptCount val="162"/>
                <c:pt idx="0">
                  <c:v>36999</c:v>
                </c:pt>
                <c:pt idx="1">
                  <c:v>36999</c:v>
                </c:pt>
                <c:pt idx="2">
                  <c:v>36999</c:v>
                </c:pt>
                <c:pt idx="3">
                  <c:v>36999</c:v>
                </c:pt>
                <c:pt idx="4">
                  <c:v>37025</c:v>
                </c:pt>
                <c:pt idx="5">
                  <c:v>37025</c:v>
                </c:pt>
                <c:pt idx="6">
                  <c:v>37025</c:v>
                </c:pt>
                <c:pt idx="7">
                  <c:v>37025</c:v>
                </c:pt>
                <c:pt idx="8">
                  <c:v>37059</c:v>
                </c:pt>
                <c:pt idx="9">
                  <c:v>37059</c:v>
                </c:pt>
                <c:pt idx="10">
                  <c:v>37059</c:v>
                </c:pt>
                <c:pt idx="11">
                  <c:v>37059</c:v>
                </c:pt>
                <c:pt idx="12">
                  <c:v>37081</c:v>
                </c:pt>
                <c:pt idx="13">
                  <c:v>37081</c:v>
                </c:pt>
                <c:pt idx="14">
                  <c:v>37081</c:v>
                </c:pt>
                <c:pt idx="15">
                  <c:v>37081</c:v>
                </c:pt>
                <c:pt idx="16">
                  <c:v>37116</c:v>
                </c:pt>
                <c:pt idx="17">
                  <c:v>37116</c:v>
                </c:pt>
                <c:pt idx="18">
                  <c:v>37145</c:v>
                </c:pt>
                <c:pt idx="19">
                  <c:v>37145</c:v>
                </c:pt>
                <c:pt idx="20">
                  <c:v>37145</c:v>
                </c:pt>
                <c:pt idx="21">
                  <c:v>37145</c:v>
                </c:pt>
                <c:pt idx="22">
                  <c:v>37172</c:v>
                </c:pt>
                <c:pt idx="23">
                  <c:v>37172</c:v>
                </c:pt>
                <c:pt idx="24">
                  <c:v>37172</c:v>
                </c:pt>
                <c:pt idx="25">
                  <c:v>37172</c:v>
                </c:pt>
                <c:pt idx="26">
                  <c:v>37207</c:v>
                </c:pt>
                <c:pt idx="27">
                  <c:v>37207</c:v>
                </c:pt>
                <c:pt idx="28">
                  <c:v>37207</c:v>
                </c:pt>
                <c:pt idx="29">
                  <c:v>37207</c:v>
                </c:pt>
                <c:pt idx="30">
                  <c:v>37229</c:v>
                </c:pt>
                <c:pt idx="31">
                  <c:v>37229</c:v>
                </c:pt>
                <c:pt idx="32">
                  <c:v>37229</c:v>
                </c:pt>
                <c:pt idx="33">
                  <c:v>37229</c:v>
                </c:pt>
                <c:pt idx="34">
                  <c:v>37298</c:v>
                </c:pt>
                <c:pt idx="35">
                  <c:v>37298</c:v>
                </c:pt>
                <c:pt idx="36">
                  <c:v>37298</c:v>
                </c:pt>
                <c:pt idx="37">
                  <c:v>37298</c:v>
                </c:pt>
                <c:pt idx="38">
                  <c:v>37298</c:v>
                </c:pt>
                <c:pt idx="39">
                  <c:v>37410</c:v>
                </c:pt>
                <c:pt idx="40">
                  <c:v>37445</c:v>
                </c:pt>
                <c:pt idx="41">
                  <c:v>37473</c:v>
                </c:pt>
                <c:pt idx="42">
                  <c:v>37536</c:v>
                </c:pt>
                <c:pt idx="43">
                  <c:v>38446</c:v>
                </c:pt>
                <c:pt idx="44">
                  <c:v>38446</c:v>
                </c:pt>
                <c:pt idx="45">
                  <c:v>38446</c:v>
                </c:pt>
                <c:pt idx="46">
                  <c:v>38446</c:v>
                </c:pt>
                <c:pt idx="47">
                  <c:v>38558</c:v>
                </c:pt>
                <c:pt idx="48">
                  <c:v>38558</c:v>
                </c:pt>
                <c:pt idx="49">
                  <c:v>38558</c:v>
                </c:pt>
                <c:pt idx="50">
                  <c:v>38558</c:v>
                </c:pt>
                <c:pt idx="51">
                  <c:v>38733</c:v>
                </c:pt>
                <c:pt idx="52">
                  <c:v>38782</c:v>
                </c:pt>
                <c:pt idx="53">
                  <c:v>38782</c:v>
                </c:pt>
                <c:pt idx="54">
                  <c:v>38873</c:v>
                </c:pt>
                <c:pt idx="55">
                  <c:v>38873</c:v>
                </c:pt>
                <c:pt idx="56">
                  <c:v>38873</c:v>
                </c:pt>
                <c:pt idx="57">
                  <c:v>38873</c:v>
                </c:pt>
                <c:pt idx="58">
                  <c:v>38929</c:v>
                </c:pt>
                <c:pt idx="59">
                  <c:v>38929</c:v>
                </c:pt>
                <c:pt idx="60">
                  <c:v>38929</c:v>
                </c:pt>
                <c:pt idx="61">
                  <c:v>38929</c:v>
                </c:pt>
                <c:pt idx="62">
                  <c:v>39006</c:v>
                </c:pt>
                <c:pt idx="63">
                  <c:v>39006</c:v>
                </c:pt>
                <c:pt idx="64">
                  <c:v>39006</c:v>
                </c:pt>
                <c:pt idx="65">
                  <c:v>39006</c:v>
                </c:pt>
                <c:pt idx="66">
                  <c:v>39083</c:v>
                </c:pt>
                <c:pt idx="67">
                  <c:v>39083</c:v>
                </c:pt>
                <c:pt idx="68">
                  <c:v>39083</c:v>
                </c:pt>
                <c:pt idx="69">
                  <c:v>39083</c:v>
                </c:pt>
                <c:pt idx="70">
                  <c:v>39279</c:v>
                </c:pt>
                <c:pt idx="71">
                  <c:v>39279</c:v>
                </c:pt>
                <c:pt idx="72">
                  <c:v>39279</c:v>
                </c:pt>
                <c:pt idx="73">
                  <c:v>39279</c:v>
                </c:pt>
                <c:pt idx="74">
                  <c:v>39496</c:v>
                </c:pt>
                <c:pt idx="75">
                  <c:v>39496</c:v>
                </c:pt>
                <c:pt idx="76">
                  <c:v>39496</c:v>
                </c:pt>
                <c:pt idx="77">
                  <c:v>39496</c:v>
                </c:pt>
                <c:pt idx="78">
                  <c:v>40008</c:v>
                </c:pt>
                <c:pt idx="79">
                  <c:v>40008</c:v>
                </c:pt>
                <c:pt idx="80">
                  <c:v>40008</c:v>
                </c:pt>
                <c:pt idx="81">
                  <c:v>40008</c:v>
                </c:pt>
                <c:pt idx="82">
                  <c:v>40205</c:v>
                </c:pt>
                <c:pt idx="83">
                  <c:v>40205</c:v>
                </c:pt>
                <c:pt idx="84">
                  <c:v>40205</c:v>
                </c:pt>
                <c:pt idx="85">
                  <c:v>40205</c:v>
                </c:pt>
                <c:pt idx="86">
                  <c:v>40287</c:v>
                </c:pt>
                <c:pt idx="87">
                  <c:v>40287</c:v>
                </c:pt>
                <c:pt idx="88">
                  <c:v>40287</c:v>
                </c:pt>
                <c:pt idx="89">
                  <c:v>40287</c:v>
                </c:pt>
                <c:pt idx="90">
                  <c:v>40351</c:v>
                </c:pt>
                <c:pt idx="91">
                  <c:v>40351</c:v>
                </c:pt>
                <c:pt idx="92">
                  <c:v>40351</c:v>
                </c:pt>
                <c:pt idx="93">
                  <c:v>40351</c:v>
                </c:pt>
                <c:pt idx="94">
                  <c:v>40478</c:v>
                </c:pt>
                <c:pt idx="95">
                  <c:v>40478</c:v>
                </c:pt>
                <c:pt idx="96">
                  <c:v>40478</c:v>
                </c:pt>
                <c:pt idx="97">
                  <c:v>40590</c:v>
                </c:pt>
                <c:pt idx="98">
                  <c:v>40590</c:v>
                </c:pt>
                <c:pt idx="99">
                  <c:v>40590</c:v>
                </c:pt>
                <c:pt idx="100">
                  <c:v>40590</c:v>
                </c:pt>
                <c:pt idx="101">
                  <c:v>40701</c:v>
                </c:pt>
                <c:pt idx="102">
                  <c:v>40701</c:v>
                </c:pt>
                <c:pt idx="103">
                  <c:v>40701</c:v>
                </c:pt>
                <c:pt idx="104">
                  <c:v>40701</c:v>
                </c:pt>
                <c:pt idx="105">
                  <c:v>40757</c:v>
                </c:pt>
                <c:pt idx="106">
                  <c:v>40757</c:v>
                </c:pt>
                <c:pt idx="107">
                  <c:v>40757</c:v>
                </c:pt>
                <c:pt idx="108">
                  <c:v>40757</c:v>
                </c:pt>
                <c:pt idx="109">
                  <c:v>40854</c:v>
                </c:pt>
                <c:pt idx="110">
                  <c:v>40854</c:v>
                </c:pt>
                <c:pt idx="111">
                  <c:v>40854</c:v>
                </c:pt>
                <c:pt idx="112">
                  <c:v>40854</c:v>
                </c:pt>
                <c:pt idx="113">
                  <c:v>40987</c:v>
                </c:pt>
                <c:pt idx="114">
                  <c:v>40987</c:v>
                </c:pt>
                <c:pt idx="115">
                  <c:v>40987</c:v>
                </c:pt>
                <c:pt idx="116">
                  <c:v>40987</c:v>
                </c:pt>
                <c:pt idx="117">
                  <c:v>41043</c:v>
                </c:pt>
                <c:pt idx="118">
                  <c:v>41043</c:v>
                </c:pt>
                <c:pt idx="119">
                  <c:v>41043</c:v>
                </c:pt>
                <c:pt idx="120">
                  <c:v>41043</c:v>
                </c:pt>
                <c:pt idx="121">
                  <c:v>41072</c:v>
                </c:pt>
                <c:pt idx="122">
                  <c:v>41142</c:v>
                </c:pt>
                <c:pt idx="123">
                  <c:v>41142</c:v>
                </c:pt>
                <c:pt idx="124">
                  <c:v>41142</c:v>
                </c:pt>
                <c:pt idx="125">
                  <c:v>41142</c:v>
                </c:pt>
                <c:pt idx="126">
                  <c:v>41366</c:v>
                </c:pt>
                <c:pt idx="127">
                  <c:v>41366</c:v>
                </c:pt>
                <c:pt idx="128">
                  <c:v>41366</c:v>
                </c:pt>
                <c:pt idx="129">
                  <c:v>41366</c:v>
                </c:pt>
                <c:pt idx="130">
                  <c:v>41862</c:v>
                </c:pt>
                <c:pt idx="131">
                  <c:v>41862</c:v>
                </c:pt>
                <c:pt idx="132">
                  <c:v>41862</c:v>
                </c:pt>
                <c:pt idx="133">
                  <c:v>41862</c:v>
                </c:pt>
                <c:pt idx="134">
                  <c:v>42291</c:v>
                </c:pt>
                <c:pt idx="135">
                  <c:v>42291</c:v>
                </c:pt>
                <c:pt idx="136">
                  <c:v>42291</c:v>
                </c:pt>
                <c:pt idx="137">
                  <c:v>42291</c:v>
                </c:pt>
                <c:pt idx="138">
                  <c:v>42379</c:v>
                </c:pt>
                <c:pt idx="139">
                  <c:v>42379</c:v>
                </c:pt>
                <c:pt idx="140">
                  <c:v>42379</c:v>
                </c:pt>
                <c:pt idx="141">
                  <c:v>42379</c:v>
                </c:pt>
                <c:pt idx="142">
                  <c:v>42534</c:v>
                </c:pt>
                <c:pt idx="143">
                  <c:v>42534</c:v>
                </c:pt>
                <c:pt idx="144">
                  <c:v>42534</c:v>
                </c:pt>
                <c:pt idx="145">
                  <c:v>42534</c:v>
                </c:pt>
                <c:pt idx="146">
                  <c:v>42752</c:v>
                </c:pt>
                <c:pt idx="147">
                  <c:v>42752</c:v>
                </c:pt>
                <c:pt idx="148">
                  <c:v>42752</c:v>
                </c:pt>
                <c:pt idx="149">
                  <c:v>42752</c:v>
                </c:pt>
                <c:pt idx="150">
                  <c:v>42905</c:v>
                </c:pt>
                <c:pt idx="151">
                  <c:v>42905</c:v>
                </c:pt>
                <c:pt idx="152">
                  <c:v>42905</c:v>
                </c:pt>
                <c:pt idx="153">
                  <c:v>42905</c:v>
                </c:pt>
                <c:pt idx="154">
                  <c:v>42956</c:v>
                </c:pt>
                <c:pt idx="155">
                  <c:v>42956</c:v>
                </c:pt>
                <c:pt idx="156">
                  <c:v>42956</c:v>
                </c:pt>
                <c:pt idx="157">
                  <c:v>42956</c:v>
                </c:pt>
                <c:pt idx="158">
                  <c:v>43026</c:v>
                </c:pt>
                <c:pt idx="159">
                  <c:v>43026</c:v>
                </c:pt>
                <c:pt idx="160">
                  <c:v>43026</c:v>
                </c:pt>
                <c:pt idx="161">
                  <c:v>43026</c:v>
                </c:pt>
              </c:numCache>
            </c:numRef>
          </c:xVal>
          <c:yVal>
            <c:numRef>
              <c:f>Aluminum_Total_Lab!$D$2:$D$163</c:f>
              <c:numCache>
                <c:formatCode>General</c:formatCode>
                <c:ptCount val="162"/>
                <c:pt idx="0">
                  <c:v>5.61</c:v>
                </c:pt>
                <c:pt idx="1">
                  <c:v>#N/A</c:v>
                </c:pt>
                <c:pt idx="2">
                  <c:v>#N/A</c:v>
                </c:pt>
                <c:pt idx="3">
                  <c:v>#N/A</c:v>
                </c:pt>
                <c:pt idx="4">
                  <c:v>6.69</c:v>
                </c:pt>
                <c:pt idx="5">
                  <c:v>#N/A</c:v>
                </c:pt>
                <c:pt idx="6">
                  <c:v>#N/A</c:v>
                </c:pt>
                <c:pt idx="7">
                  <c:v>#N/A</c:v>
                </c:pt>
                <c:pt idx="8">
                  <c:v>7.55</c:v>
                </c:pt>
                <c:pt idx="9">
                  <c:v>#N/A</c:v>
                </c:pt>
                <c:pt idx="10">
                  <c:v>#N/A</c:v>
                </c:pt>
                <c:pt idx="11">
                  <c:v>#N/A</c:v>
                </c:pt>
                <c:pt idx="12">
                  <c:v>7.41</c:v>
                </c:pt>
                <c:pt idx="13">
                  <c:v>#N/A</c:v>
                </c:pt>
                <c:pt idx="14">
                  <c:v>#N/A</c:v>
                </c:pt>
                <c:pt idx="15">
                  <c:v>#N/A</c:v>
                </c:pt>
                <c:pt idx="16">
                  <c:v>7.98</c:v>
                </c:pt>
                <c:pt idx="17">
                  <c:v>#N/A</c:v>
                </c:pt>
                <c:pt idx="18">
                  <c:v>9.2899999999999991</c:v>
                </c:pt>
                <c:pt idx="19">
                  <c:v>#N/A</c:v>
                </c:pt>
                <c:pt idx="20">
                  <c:v>#N/A</c:v>
                </c:pt>
                <c:pt idx="21">
                  <c:v>#N/A</c:v>
                </c:pt>
                <c:pt idx="22">
                  <c:v>9.9</c:v>
                </c:pt>
                <c:pt idx="23">
                  <c:v>#N/A</c:v>
                </c:pt>
                <c:pt idx="24">
                  <c:v>#N/A</c:v>
                </c:pt>
                <c:pt idx="25">
                  <c:v>#N/A</c:v>
                </c:pt>
                <c:pt idx="26">
                  <c:v>11.1</c:v>
                </c:pt>
                <c:pt idx="27">
                  <c:v>#N/A</c:v>
                </c:pt>
                <c:pt idx="28">
                  <c:v>#N/A</c:v>
                </c:pt>
                <c:pt idx="29">
                  <c:v>#N/A</c:v>
                </c:pt>
                <c:pt idx="30">
                  <c:v>0.8</c:v>
                </c:pt>
                <c:pt idx="31">
                  <c:v>#N/A</c:v>
                </c:pt>
                <c:pt idx="32">
                  <c:v>#N/A</c:v>
                </c:pt>
                <c:pt idx="33">
                  <c:v>#N/A</c:v>
                </c:pt>
                <c:pt idx="34">
                  <c:v>7.87</c:v>
                </c:pt>
                <c:pt idx="35">
                  <c:v>#N/A</c:v>
                </c:pt>
                <c:pt idx="36">
                  <c:v>#N/A</c:v>
                </c:pt>
                <c:pt idx="37">
                  <c:v>#N/A</c:v>
                </c:pt>
                <c:pt idx="38">
                  <c:v>#N/A</c:v>
                </c:pt>
                <c:pt idx="39">
                  <c:v>#N/A</c:v>
                </c:pt>
                <c:pt idx="40">
                  <c:v>#N/A</c:v>
                </c:pt>
                <c:pt idx="41">
                  <c:v>#N/A</c:v>
                </c:pt>
                <c:pt idx="42">
                  <c:v>#N/A</c:v>
                </c:pt>
                <c:pt idx="43">
                  <c:v>4.21</c:v>
                </c:pt>
                <c:pt idx="44">
                  <c:v>#N/A</c:v>
                </c:pt>
                <c:pt idx="45">
                  <c:v>#N/A</c:v>
                </c:pt>
                <c:pt idx="46">
                  <c:v>#N/A</c:v>
                </c:pt>
                <c:pt idx="47">
                  <c:v>7.73</c:v>
                </c:pt>
                <c:pt idx="48">
                  <c:v>#N/A</c:v>
                </c:pt>
                <c:pt idx="49">
                  <c:v>#N/A</c:v>
                </c:pt>
                <c:pt idx="50">
                  <c:v>#N/A</c:v>
                </c:pt>
                <c:pt idx="51">
                  <c:v>#N/A</c:v>
                </c:pt>
                <c:pt idx="52">
                  <c:v>6.3689999999999998</c:v>
                </c:pt>
                <c:pt idx="53">
                  <c:v>#N/A</c:v>
                </c:pt>
                <c:pt idx="54">
                  <c:v>6.899</c:v>
                </c:pt>
                <c:pt idx="55">
                  <c:v>#N/A</c:v>
                </c:pt>
                <c:pt idx="56">
                  <c:v>#N/A</c:v>
                </c:pt>
                <c:pt idx="57">
                  <c:v>#N/A</c:v>
                </c:pt>
                <c:pt idx="58">
                  <c:v>6.27</c:v>
                </c:pt>
                <c:pt idx="59">
                  <c:v>#N/A</c:v>
                </c:pt>
                <c:pt idx="60">
                  <c:v>#N/A</c:v>
                </c:pt>
                <c:pt idx="61">
                  <c:v>#N/A</c:v>
                </c:pt>
                <c:pt idx="62">
                  <c:v>7.8739999999999997</c:v>
                </c:pt>
                <c:pt idx="63">
                  <c:v>#N/A</c:v>
                </c:pt>
                <c:pt idx="64">
                  <c:v>#N/A</c:v>
                </c:pt>
                <c:pt idx="65">
                  <c:v>#N/A</c:v>
                </c:pt>
                <c:pt idx="66">
                  <c:v>6.78</c:v>
                </c:pt>
                <c:pt idx="67">
                  <c:v>#N/A</c:v>
                </c:pt>
                <c:pt idx="68">
                  <c:v>#N/A</c:v>
                </c:pt>
                <c:pt idx="69">
                  <c:v>#N/A</c:v>
                </c:pt>
                <c:pt idx="70">
                  <c:v>6.72</c:v>
                </c:pt>
                <c:pt idx="71">
                  <c:v>#N/A</c:v>
                </c:pt>
                <c:pt idx="72">
                  <c:v>#N/A</c:v>
                </c:pt>
                <c:pt idx="73">
                  <c:v>#N/A</c:v>
                </c:pt>
                <c:pt idx="74">
                  <c:v>5.48</c:v>
                </c:pt>
                <c:pt idx="75">
                  <c:v>#N/A</c:v>
                </c:pt>
                <c:pt idx="76">
                  <c:v>#N/A</c:v>
                </c:pt>
                <c:pt idx="77">
                  <c:v>#N/A</c:v>
                </c:pt>
                <c:pt idx="78">
                  <c:v>6.38</c:v>
                </c:pt>
                <c:pt idx="79">
                  <c:v>#N/A</c:v>
                </c:pt>
                <c:pt idx="80">
                  <c:v>#N/A</c:v>
                </c:pt>
                <c:pt idx="81">
                  <c:v>#N/A</c:v>
                </c:pt>
                <c:pt idx="82">
                  <c:v>4.9320000000000004</c:v>
                </c:pt>
                <c:pt idx="83">
                  <c:v>#N/A</c:v>
                </c:pt>
                <c:pt idx="84">
                  <c:v>#N/A</c:v>
                </c:pt>
                <c:pt idx="85">
                  <c:v>#N/A</c:v>
                </c:pt>
                <c:pt idx="86">
                  <c:v>5.8479999999999999</c:v>
                </c:pt>
                <c:pt idx="87">
                  <c:v>#N/A</c:v>
                </c:pt>
                <c:pt idx="88">
                  <c:v>#N/A</c:v>
                </c:pt>
                <c:pt idx="89">
                  <c:v>#N/A</c:v>
                </c:pt>
                <c:pt idx="90">
                  <c:v>6.3330000000000002</c:v>
                </c:pt>
                <c:pt idx="91">
                  <c:v>#N/A</c:v>
                </c:pt>
                <c:pt idx="92">
                  <c:v>#N/A</c:v>
                </c:pt>
                <c:pt idx="93">
                  <c:v>#N/A</c:v>
                </c:pt>
                <c:pt idx="94">
                  <c:v>9.61</c:v>
                </c:pt>
                <c:pt idx="95">
                  <c:v>#N/A</c:v>
                </c:pt>
                <c:pt idx="96">
                  <c:v>#N/A</c:v>
                </c:pt>
                <c:pt idx="97">
                  <c:v>7.5620000000000003</c:v>
                </c:pt>
                <c:pt idx="98">
                  <c:v>#N/A</c:v>
                </c:pt>
                <c:pt idx="99">
                  <c:v>#N/A</c:v>
                </c:pt>
                <c:pt idx="100">
                  <c:v>#N/A</c:v>
                </c:pt>
                <c:pt idx="101">
                  <c:v>5.4349999999999996</c:v>
                </c:pt>
                <c:pt idx="102">
                  <c:v>#N/A</c:v>
                </c:pt>
                <c:pt idx="103">
                  <c:v>#N/A</c:v>
                </c:pt>
                <c:pt idx="104">
                  <c:v>#N/A</c:v>
                </c:pt>
                <c:pt idx="105">
                  <c:v>7.57</c:v>
                </c:pt>
                <c:pt idx="106">
                  <c:v>#N/A</c:v>
                </c:pt>
                <c:pt idx="107">
                  <c:v>#N/A</c:v>
                </c:pt>
                <c:pt idx="108">
                  <c:v>#N/A</c:v>
                </c:pt>
                <c:pt idx="109">
                  <c:v>4.9960000000000004</c:v>
                </c:pt>
                <c:pt idx="110">
                  <c:v>#N/A</c:v>
                </c:pt>
                <c:pt idx="111">
                  <c:v>#N/A</c:v>
                </c:pt>
                <c:pt idx="112">
                  <c:v>#N/A</c:v>
                </c:pt>
                <c:pt idx="113">
                  <c:v>4.8659999999999997</c:v>
                </c:pt>
                <c:pt idx="114">
                  <c:v>#N/A</c:v>
                </c:pt>
                <c:pt idx="115">
                  <c:v>#N/A</c:v>
                </c:pt>
                <c:pt idx="116">
                  <c:v>#N/A</c:v>
                </c:pt>
                <c:pt idx="117">
                  <c:v>5.9480000000000004</c:v>
                </c:pt>
                <c:pt idx="118">
                  <c:v>#N/A</c:v>
                </c:pt>
                <c:pt idx="119">
                  <c:v>#N/A</c:v>
                </c:pt>
                <c:pt idx="120">
                  <c:v>#N/A</c:v>
                </c:pt>
                <c:pt idx="121">
                  <c:v>#N/A</c:v>
                </c:pt>
                <c:pt idx="122">
                  <c:v>7.9059999999999997</c:v>
                </c:pt>
                <c:pt idx="123">
                  <c:v>#N/A</c:v>
                </c:pt>
                <c:pt idx="124">
                  <c:v>#N/A</c:v>
                </c:pt>
                <c:pt idx="125">
                  <c:v>#N/A</c:v>
                </c:pt>
                <c:pt idx="126">
                  <c:v>6.0419999999999998</c:v>
                </c:pt>
                <c:pt idx="127">
                  <c:v>#N/A</c:v>
                </c:pt>
                <c:pt idx="128">
                  <c:v>#N/A</c:v>
                </c:pt>
                <c:pt idx="129">
                  <c:v>#N/A</c:v>
                </c:pt>
                <c:pt idx="130">
                  <c:v>9.8420000000000005</c:v>
                </c:pt>
                <c:pt idx="131">
                  <c:v>#N/A</c:v>
                </c:pt>
                <c:pt idx="132">
                  <c:v>#N/A</c:v>
                </c:pt>
                <c:pt idx="133">
                  <c:v>#N/A</c:v>
                </c:pt>
                <c:pt idx="134">
                  <c:v>12.31</c:v>
                </c:pt>
                <c:pt idx="135">
                  <c:v>#N/A</c:v>
                </c:pt>
                <c:pt idx="136">
                  <c:v>#N/A</c:v>
                </c:pt>
                <c:pt idx="137">
                  <c:v>#N/A</c:v>
                </c:pt>
                <c:pt idx="138">
                  <c:v>10.82</c:v>
                </c:pt>
                <c:pt idx="139">
                  <c:v>#N/A</c:v>
                </c:pt>
                <c:pt idx="140">
                  <c:v>#N/A</c:v>
                </c:pt>
                <c:pt idx="141">
                  <c:v>#N/A</c:v>
                </c:pt>
                <c:pt idx="142">
                  <c:v>9.141</c:v>
                </c:pt>
                <c:pt idx="143">
                  <c:v>#N/A</c:v>
                </c:pt>
                <c:pt idx="144">
                  <c:v>#N/A</c:v>
                </c:pt>
                <c:pt idx="145">
                  <c:v>#N/A</c:v>
                </c:pt>
                <c:pt idx="146">
                  <c:v>6.13</c:v>
                </c:pt>
                <c:pt idx="147">
                  <c:v>#N/A</c:v>
                </c:pt>
                <c:pt idx="148">
                  <c:v>#N/A</c:v>
                </c:pt>
                <c:pt idx="149">
                  <c:v>#N/A</c:v>
                </c:pt>
                <c:pt idx="150">
                  <c:v>5.8650000000000002</c:v>
                </c:pt>
                <c:pt idx="151">
                  <c:v>#N/A</c:v>
                </c:pt>
                <c:pt idx="152">
                  <c:v>#N/A</c:v>
                </c:pt>
                <c:pt idx="153">
                  <c:v>#N/A</c:v>
                </c:pt>
                <c:pt idx="154">
                  <c:v>7.1989999999999998</c:v>
                </c:pt>
                <c:pt idx="155">
                  <c:v>#N/A</c:v>
                </c:pt>
                <c:pt idx="156">
                  <c:v>#N/A</c:v>
                </c:pt>
                <c:pt idx="157">
                  <c:v>#N/A</c:v>
                </c:pt>
                <c:pt idx="158">
                  <c:v>9.5039999999999996</c:v>
                </c:pt>
                <c:pt idx="159">
                  <c:v>#N/A</c:v>
                </c:pt>
                <c:pt idx="160">
                  <c:v>#N/A</c:v>
                </c:pt>
                <c:pt idx="161">
                  <c:v>#N/A</c:v>
                </c:pt>
              </c:numCache>
            </c:numRef>
          </c:yVal>
          <c:smooth val="0"/>
          <c:extLst>
            <c:ext xmlns:c16="http://schemas.microsoft.com/office/drawing/2014/chart" uri="{C3380CC4-5D6E-409C-BE32-E72D297353CC}">
              <c16:uniqueId val="{00000000-8AE8-4551-8255-2934A189DFEF}"/>
            </c:ext>
          </c:extLst>
        </c:ser>
        <c:ser>
          <c:idx val="2"/>
          <c:order val="1"/>
          <c:tx>
            <c:strRef>
              <c:f>Aluminum_Total_Lab!$F$1</c:f>
              <c:strCache>
                <c:ptCount val="1"/>
                <c:pt idx="0">
                  <c:v>SHSEDOUT</c:v>
                </c:pt>
              </c:strCache>
            </c:strRef>
          </c:tx>
          <c:spPr>
            <a:ln w="25400" cap="rnd">
              <a:noFill/>
              <a:round/>
            </a:ln>
            <a:effectLst/>
          </c:spPr>
          <c:marker>
            <c:symbol val="circle"/>
            <c:size val="10"/>
            <c:spPr>
              <a:noFill/>
              <a:ln w="12700">
                <a:solidFill>
                  <a:schemeClr val="accent3"/>
                </a:solidFill>
              </a:ln>
              <a:effectLst/>
            </c:spPr>
          </c:marker>
          <c:trendline>
            <c:spPr>
              <a:ln w="25400" cap="rnd">
                <a:solidFill>
                  <a:schemeClr val="accent3"/>
                </a:solidFill>
                <a:prstDash val="dash"/>
              </a:ln>
              <a:effectLst/>
            </c:spPr>
            <c:trendlineType val="linear"/>
            <c:dispRSqr val="1"/>
            <c:dispEq val="1"/>
            <c:trendlineLbl>
              <c:layout>
                <c:manualLayout>
                  <c:x val="-0.11199374305739872"/>
                  <c:y val="-0.63455002062566013"/>
                </c:manualLayout>
              </c:layout>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rendlineLbl>
          </c:trendline>
          <c:xVal>
            <c:numRef>
              <c:f>Aluminum_Total_Lab!$B$2:$B$163</c:f>
              <c:numCache>
                <c:formatCode>m/d/yyyy</c:formatCode>
                <c:ptCount val="162"/>
                <c:pt idx="0">
                  <c:v>36999</c:v>
                </c:pt>
                <c:pt idx="1">
                  <c:v>36999</c:v>
                </c:pt>
                <c:pt idx="2">
                  <c:v>36999</c:v>
                </c:pt>
                <c:pt idx="3">
                  <c:v>36999</c:v>
                </c:pt>
                <c:pt idx="4">
                  <c:v>37025</c:v>
                </c:pt>
                <c:pt idx="5">
                  <c:v>37025</c:v>
                </c:pt>
                <c:pt idx="6">
                  <c:v>37025</c:v>
                </c:pt>
                <c:pt idx="7">
                  <c:v>37025</c:v>
                </c:pt>
                <c:pt idx="8">
                  <c:v>37059</c:v>
                </c:pt>
                <c:pt idx="9">
                  <c:v>37059</c:v>
                </c:pt>
                <c:pt idx="10">
                  <c:v>37059</c:v>
                </c:pt>
                <c:pt idx="11">
                  <c:v>37059</c:v>
                </c:pt>
                <c:pt idx="12">
                  <c:v>37081</c:v>
                </c:pt>
                <c:pt idx="13">
                  <c:v>37081</c:v>
                </c:pt>
                <c:pt idx="14">
                  <c:v>37081</c:v>
                </c:pt>
                <c:pt idx="15">
                  <c:v>37081</c:v>
                </c:pt>
                <c:pt idx="16">
                  <c:v>37116</c:v>
                </c:pt>
                <c:pt idx="17">
                  <c:v>37116</c:v>
                </c:pt>
                <c:pt idx="18">
                  <c:v>37145</c:v>
                </c:pt>
                <c:pt idx="19">
                  <c:v>37145</c:v>
                </c:pt>
                <c:pt idx="20">
                  <c:v>37145</c:v>
                </c:pt>
                <c:pt idx="21">
                  <c:v>37145</c:v>
                </c:pt>
                <c:pt idx="22">
                  <c:v>37172</c:v>
                </c:pt>
                <c:pt idx="23">
                  <c:v>37172</c:v>
                </c:pt>
                <c:pt idx="24">
                  <c:v>37172</c:v>
                </c:pt>
                <c:pt idx="25">
                  <c:v>37172</c:v>
                </c:pt>
                <c:pt idx="26">
                  <c:v>37207</c:v>
                </c:pt>
                <c:pt idx="27">
                  <c:v>37207</c:v>
                </c:pt>
                <c:pt idx="28">
                  <c:v>37207</c:v>
                </c:pt>
                <c:pt idx="29">
                  <c:v>37207</c:v>
                </c:pt>
                <c:pt idx="30">
                  <c:v>37229</c:v>
                </c:pt>
                <c:pt idx="31">
                  <c:v>37229</c:v>
                </c:pt>
                <c:pt idx="32">
                  <c:v>37229</c:v>
                </c:pt>
                <c:pt idx="33">
                  <c:v>37229</c:v>
                </c:pt>
                <c:pt idx="34">
                  <c:v>37298</c:v>
                </c:pt>
                <c:pt idx="35">
                  <c:v>37298</c:v>
                </c:pt>
                <c:pt idx="36">
                  <c:v>37298</c:v>
                </c:pt>
                <c:pt idx="37">
                  <c:v>37298</c:v>
                </c:pt>
                <c:pt idx="38">
                  <c:v>37298</c:v>
                </c:pt>
                <c:pt idx="39">
                  <c:v>37410</c:v>
                </c:pt>
                <c:pt idx="40">
                  <c:v>37445</c:v>
                </c:pt>
                <c:pt idx="41">
                  <c:v>37473</c:v>
                </c:pt>
                <c:pt idx="42">
                  <c:v>37536</c:v>
                </c:pt>
                <c:pt idx="43">
                  <c:v>38446</c:v>
                </c:pt>
                <c:pt idx="44">
                  <c:v>38446</c:v>
                </c:pt>
                <c:pt idx="45">
                  <c:v>38446</c:v>
                </c:pt>
                <c:pt idx="46">
                  <c:v>38446</c:v>
                </c:pt>
                <c:pt idx="47">
                  <c:v>38558</c:v>
                </c:pt>
                <c:pt idx="48">
                  <c:v>38558</c:v>
                </c:pt>
                <c:pt idx="49">
                  <c:v>38558</c:v>
                </c:pt>
                <c:pt idx="50">
                  <c:v>38558</c:v>
                </c:pt>
                <c:pt idx="51">
                  <c:v>38733</c:v>
                </c:pt>
                <c:pt idx="52">
                  <c:v>38782</c:v>
                </c:pt>
                <c:pt idx="53">
                  <c:v>38782</c:v>
                </c:pt>
                <c:pt idx="54">
                  <c:v>38873</c:v>
                </c:pt>
                <c:pt idx="55">
                  <c:v>38873</c:v>
                </c:pt>
                <c:pt idx="56">
                  <c:v>38873</c:v>
                </c:pt>
                <c:pt idx="57">
                  <c:v>38873</c:v>
                </c:pt>
                <c:pt idx="58">
                  <c:v>38929</c:v>
                </c:pt>
                <c:pt idx="59">
                  <c:v>38929</c:v>
                </c:pt>
                <c:pt idx="60">
                  <c:v>38929</c:v>
                </c:pt>
                <c:pt idx="61">
                  <c:v>38929</c:v>
                </c:pt>
                <c:pt idx="62">
                  <c:v>39006</c:v>
                </c:pt>
                <c:pt idx="63">
                  <c:v>39006</c:v>
                </c:pt>
                <c:pt idx="64">
                  <c:v>39006</c:v>
                </c:pt>
                <c:pt idx="65">
                  <c:v>39006</c:v>
                </c:pt>
                <c:pt idx="66">
                  <c:v>39083</c:v>
                </c:pt>
                <c:pt idx="67">
                  <c:v>39083</c:v>
                </c:pt>
                <c:pt idx="68">
                  <c:v>39083</c:v>
                </c:pt>
                <c:pt idx="69">
                  <c:v>39083</c:v>
                </c:pt>
                <c:pt idx="70">
                  <c:v>39279</c:v>
                </c:pt>
                <c:pt idx="71">
                  <c:v>39279</c:v>
                </c:pt>
                <c:pt idx="72">
                  <c:v>39279</c:v>
                </c:pt>
                <c:pt idx="73">
                  <c:v>39279</c:v>
                </c:pt>
                <c:pt idx="74">
                  <c:v>39496</c:v>
                </c:pt>
                <c:pt idx="75">
                  <c:v>39496</c:v>
                </c:pt>
                <c:pt idx="76">
                  <c:v>39496</c:v>
                </c:pt>
                <c:pt idx="77">
                  <c:v>39496</c:v>
                </c:pt>
                <c:pt idx="78">
                  <c:v>40008</c:v>
                </c:pt>
                <c:pt idx="79">
                  <c:v>40008</c:v>
                </c:pt>
                <c:pt idx="80">
                  <c:v>40008</c:v>
                </c:pt>
                <c:pt idx="81">
                  <c:v>40008</c:v>
                </c:pt>
                <c:pt idx="82">
                  <c:v>40205</c:v>
                </c:pt>
                <c:pt idx="83">
                  <c:v>40205</c:v>
                </c:pt>
                <c:pt idx="84">
                  <c:v>40205</c:v>
                </c:pt>
                <c:pt idx="85">
                  <c:v>40205</c:v>
                </c:pt>
                <c:pt idx="86">
                  <c:v>40287</c:v>
                </c:pt>
                <c:pt idx="87">
                  <c:v>40287</c:v>
                </c:pt>
                <c:pt idx="88">
                  <c:v>40287</c:v>
                </c:pt>
                <c:pt idx="89">
                  <c:v>40287</c:v>
                </c:pt>
                <c:pt idx="90">
                  <c:v>40351</c:v>
                </c:pt>
                <c:pt idx="91">
                  <c:v>40351</c:v>
                </c:pt>
                <c:pt idx="92">
                  <c:v>40351</c:v>
                </c:pt>
                <c:pt idx="93">
                  <c:v>40351</c:v>
                </c:pt>
                <c:pt idx="94">
                  <c:v>40478</c:v>
                </c:pt>
                <c:pt idx="95">
                  <c:v>40478</c:v>
                </c:pt>
                <c:pt idx="96">
                  <c:v>40478</c:v>
                </c:pt>
                <c:pt idx="97">
                  <c:v>40590</c:v>
                </c:pt>
                <c:pt idx="98">
                  <c:v>40590</c:v>
                </c:pt>
                <c:pt idx="99">
                  <c:v>40590</c:v>
                </c:pt>
                <c:pt idx="100">
                  <c:v>40590</c:v>
                </c:pt>
                <c:pt idx="101">
                  <c:v>40701</c:v>
                </c:pt>
                <c:pt idx="102">
                  <c:v>40701</c:v>
                </c:pt>
                <c:pt idx="103">
                  <c:v>40701</c:v>
                </c:pt>
                <c:pt idx="104">
                  <c:v>40701</c:v>
                </c:pt>
                <c:pt idx="105">
                  <c:v>40757</c:v>
                </c:pt>
                <c:pt idx="106">
                  <c:v>40757</c:v>
                </c:pt>
                <c:pt idx="107">
                  <c:v>40757</c:v>
                </c:pt>
                <c:pt idx="108">
                  <c:v>40757</c:v>
                </c:pt>
                <c:pt idx="109">
                  <c:v>40854</c:v>
                </c:pt>
                <c:pt idx="110">
                  <c:v>40854</c:v>
                </c:pt>
                <c:pt idx="111">
                  <c:v>40854</c:v>
                </c:pt>
                <c:pt idx="112">
                  <c:v>40854</c:v>
                </c:pt>
                <c:pt idx="113">
                  <c:v>40987</c:v>
                </c:pt>
                <c:pt idx="114">
                  <c:v>40987</c:v>
                </c:pt>
                <c:pt idx="115">
                  <c:v>40987</c:v>
                </c:pt>
                <c:pt idx="116">
                  <c:v>40987</c:v>
                </c:pt>
                <c:pt idx="117">
                  <c:v>41043</c:v>
                </c:pt>
                <c:pt idx="118">
                  <c:v>41043</c:v>
                </c:pt>
                <c:pt idx="119">
                  <c:v>41043</c:v>
                </c:pt>
                <c:pt idx="120">
                  <c:v>41043</c:v>
                </c:pt>
                <c:pt idx="121">
                  <c:v>41072</c:v>
                </c:pt>
                <c:pt idx="122">
                  <c:v>41142</c:v>
                </c:pt>
                <c:pt idx="123">
                  <c:v>41142</c:v>
                </c:pt>
                <c:pt idx="124">
                  <c:v>41142</c:v>
                </c:pt>
                <c:pt idx="125">
                  <c:v>41142</c:v>
                </c:pt>
                <c:pt idx="126">
                  <c:v>41366</c:v>
                </c:pt>
                <c:pt idx="127">
                  <c:v>41366</c:v>
                </c:pt>
                <c:pt idx="128">
                  <c:v>41366</c:v>
                </c:pt>
                <c:pt idx="129">
                  <c:v>41366</c:v>
                </c:pt>
                <c:pt idx="130">
                  <c:v>41862</c:v>
                </c:pt>
                <c:pt idx="131">
                  <c:v>41862</c:v>
                </c:pt>
                <c:pt idx="132">
                  <c:v>41862</c:v>
                </c:pt>
                <c:pt idx="133">
                  <c:v>41862</c:v>
                </c:pt>
                <c:pt idx="134">
                  <c:v>42291</c:v>
                </c:pt>
                <c:pt idx="135">
                  <c:v>42291</c:v>
                </c:pt>
                <c:pt idx="136">
                  <c:v>42291</c:v>
                </c:pt>
                <c:pt idx="137">
                  <c:v>42291</c:v>
                </c:pt>
                <c:pt idx="138">
                  <c:v>42379</c:v>
                </c:pt>
                <c:pt idx="139">
                  <c:v>42379</c:v>
                </c:pt>
                <c:pt idx="140">
                  <c:v>42379</c:v>
                </c:pt>
                <c:pt idx="141">
                  <c:v>42379</c:v>
                </c:pt>
                <c:pt idx="142">
                  <c:v>42534</c:v>
                </c:pt>
                <c:pt idx="143">
                  <c:v>42534</c:v>
                </c:pt>
                <c:pt idx="144">
                  <c:v>42534</c:v>
                </c:pt>
                <c:pt idx="145">
                  <c:v>42534</c:v>
                </c:pt>
                <c:pt idx="146">
                  <c:v>42752</c:v>
                </c:pt>
                <c:pt idx="147">
                  <c:v>42752</c:v>
                </c:pt>
                <c:pt idx="148">
                  <c:v>42752</c:v>
                </c:pt>
                <c:pt idx="149">
                  <c:v>42752</c:v>
                </c:pt>
                <c:pt idx="150">
                  <c:v>42905</c:v>
                </c:pt>
                <c:pt idx="151">
                  <c:v>42905</c:v>
                </c:pt>
                <c:pt idx="152">
                  <c:v>42905</c:v>
                </c:pt>
                <c:pt idx="153">
                  <c:v>42905</c:v>
                </c:pt>
                <c:pt idx="154">
                  <c:v>42956</c:v>
                </c:pt>
                <c:pt idx="155">
                  <c:v>42956</c:v>
                </c:pt>
                <c:pt idx="156">
                  <c:v>42956</c:v>
                </c:pt>
                <c:pt idx="157">
                  <c:v>42956</c:v>
                </c:pt>
                <c:pt idx="158">
                  <c:v>43026</c:v>
                </c:pt>
                <c:pt idx="159">
                  <c:v>43026</c:v>
                </c:pt>
                <c:pt idx="160">
                  <c:v>43026</c:v>
                </c:pt>
                <c:pt idx="161">
                  <c:v>43026</c:v>
                </c:pt>
              </c:numCache>
            </c:numRef>
          </c:xVal>
          <c:yVal>
            <c:numRef>
              <c:f>Aluminum_Total_Lab!$F$2:$F$163</c:f>
              <c:numCache>
                <c:formatCode>General</c:formatCode>
                <c:ptCount val="162"/>
                <c:pt idx="0">
                  <c:v>#N/A</c:v>
                </c:pt>
                <c:pt idx="1">
                  <c:v>#N/A</c:v>
                </c:pt>
                <c:pt idx="2">
                  <c:v>0.2</c:v>
                </c:pt>
                <c:pt idx="3">
                  <c:v>#N/A</c:v>
                </c:pt>
                <c:pt idx="4">
                  <c:v>#N/A</c:v>
                </c:pt>
                <c:pt idx="5">
                  <c:v>#N/A</c:v>
                </c:pt>
                <c:pt idx="6">
                  <c:v>0.2</c:v>
                </c:pt>
                <c:pt idx="7">
                  <c:v>#N/A</c:v>
                </c:pt>
                <c:pt idx="8">
                  <c:v>#N/A</c:v>
                </c:pt>
                <c:pt idx="9">
                  <c:v>#N/A</c:v>
                </c:pt>
                <c:pt idx="10">
                  <c:v>0.59299999999999997</c:v>
                </c:pt>
                <c:pt idx="11">
                  <c:v>#N/A</c:v>
                </c:pt>
                <c:pt idx="12">
                  <c:v>#N/A</c:v>
                </c:pt>
                <c:pt idx="13">
                  <c:v>#N/A</c:v>
                </c:pt>
                <c:pt idx="14">
                  <c:v>0.2</c:v>
                </c:pt>
                <c:pt idx="15">
                  <c:v>#N/A</c:v>
                </c:pt>
                <c:pt idx="16">
                  <c:v>#N/A</c:v>
                </c:pt>
                <c:pt idx="17">
                  <c:v>#N/A</c:v>
                </c:pt>
                <c:pt idx="18">
                  <c:v>#N/A</c:v>
                </c:pt>
                <c:pt idx="19">
                  <c:v>#N/A</c:v>
                </c:pt>
                <c:pt idx="20">
                  <c:v>0.2</c:v>
                </c:pt>
                <c:pt idx="21">
                  <c:v>#N/A</c:v>
                </c:pt>
                <c:pt idx="22">
                  <c:v>#N/A</c:v>
                </c:pt>
                <c:pt idx="23">
                  <c:v>#N/A</c:v>
                </c:pt>
                <c:pt idx="24">
                  <c:v>0.2</c:v>
                </c:pt>
                <c:pt idx="25">
                  <c:v>#N/A</c:v>
                </c:pt>
                <c:pt idx="26">
                  <c:v>#N/A</c:v>
                </c:pt>
                <c:pt idx="27">
                  <c:v>#N/A</c:v>
                </c:pt>
                <c:pt idx="28">
                  <c:v>0.2</c:v>
                </c:pt>
                <c:pt idx="29">
                  <c:v>#N/A</c:v>
                </c:pt>
                <c:pt idx="30">
                  <c:v>#N/A</c:v>
                </c:pt>
                <c:pt idx="31">
                  <c:v>#N/A</c:v>
                </c:pt>
                <c:pt idx="32">
                  <c:v>0.2</c:v>
                </c:pt>
                <c:pt idx="33">
                  <c:v>#N/A</c:v>
                </c:pt>
                <c:pt idx="34">
                  <c:v>#N/A</c:v>
                </c:pt>
                <c:pt idx="35">
                  <c:v>#N/A</c:v>
                </c:pt>
                <c:pt idx="36">
                  <c:v>#N/A</c:v>
                </c:pt>
                <c:pt idx="37">
                  <c:v>0.23499999999999999</c:v>
                </c:pt>
                <c:pt idx="38">
                  <c:v>#N/A</c:v>
                </c:pt>
                <c:pt idx="39">
                  <c:v>#N/A</c:v>
                </c:pt>
                <c:pt idx="40">
                  <c:v>#N/A</c:v>
                </c:pt>
                <c:pt idx="41">
                  <c:v>#N/A</c:v>
                </c:pt>
                <c:pt idx="42">
                  <c:v>#N/A</c:v>
                </c:pt>
                <c:pt idx="43">
                  <c:v>#N/A</c:v>
                </c:pt>
                <c:pt idx="44">
                  <c:v>#N/A</c:v>
                </c:pt>
                <c:pt idx="45">
                  <c:v>1.07</c:v>
                </c:pt>
                <c:pt idx="46">
                  <c:v>#N/A</c:v>
                </c:pt>
                <c:pt idx="47">
                  <c:v>#N/A</c:v>
                </c:pt>
                <c:pt idx="48">
                  <c:v>#N/A</c:v>
                </c:pt>
                <c:pt idx="49">
                  <c:v>0.63600000000000001</c:v>
                </c:pt>
                <c:pt idx="50">
                  <c:v>#N/A</c:v>
                </c:pt>
                <c:pt idx="51">
                  <c:v>#N/A</c:v>
                </c:pt>
                <c:pt idx="52">
                  <c:v>#N/A</c:v>
                </c:pt>
                <c:pt idx="53">
                  <c:v>#N/A</c:v>
                </c:pt>
                <c:pt idx="54">
                  <c:v>#N/A</c:v>
                </c:pt>
                <c:pt idx="55">
                  <c:v>#N/A</c:v>
                </c:pt>
                <c:pt idx="56">
                  <c:v>0.34799999999999998</c:v>
                </c:pt>
                <c:pt idx="57">
                  <c:v>#N/A</c:v>
                </c:pt>
                <c:pt idx="58">
                  <c:v>#N/A</c:v>
                </c:pt>
                <c:pt idx="59">
                  <c:v>#N/A</c:v>
                </c:pt>
                <c:pt idx="60">
                  <c:v>0.2</c:v>
                </c:pt>
                <c:pt idx="61">
                  <c:v>#N/A</c:v>
                </c:pt>
                <c:pt idx="62">
                  <c:v>#N/A</c:v>
                </c:pt>
                <c:pt idx="63">
                  <c:v>#N/A</c:v>
                </c:pt>
                <c:pt idx="64">
                  <c:v>0.66</c:v>
                </c:pt>
                <c:pt idx="65">
                  <c:v>#N/A</c:v>
                </c:pt>
                <c:pt idx="66">
                  <c:v>#N/A</c:v>
                </c:pt>
                <c:pt idx="67">
                  <c:v>#N/A</c:v>
                </c:pt>
                <c:pt idx="68">
                  <c:v>0.96599999999999997</c:v>
                </c:pt>
                <c:pt idx="69">
                  <c:v>#N/A</c:v>
                </c:pt>
                <c:pt idx="70">
                  <c:v>#N/A</c:v>
                </c:pt>
                <c:pt idx="71">
                  <c:v>#N/A</c:v>
                </c:pt>
                <c:pt idx="72">
                  <c:v>0.2</c:v>
                </c:pt>
                <c:pt idx="73">
                  <c:v>#N/A</c:v>
                </c:pt>
                <c:pt idx="74">
                  <c:v>#N/A</c:v>
                </c:pt>
                <c:pt idx="75">
                  <c:v>#N/A</c:v>
                </c:pt>
                <c:pt idx="76">
                  <c:v>1.2749999999999999</c:v>
                </c:pt>
                <c:pt idx="77">
                  <c:v>#N/A</c:v>
                </c:pt>
                <c:pt idx="78">
                  <c:v>#N/A</c:v>
                </c:pt>
                <c:pt idx="79">
                  <c:v>#N/A</c:v>
                </c:pt>
                <c:pt idx="80">
                  <c:v>0.23400000000000001</c:v>
                </c:pt>
                <c:pt idx="81">
                  <c:v>#N/A</c:v>
                </c:pt>
                <c:pt idx="82">
                  <c:v>#N/A</c:v>
                </c:pt>
                <c:pt idx="83">
                  <c:v>#N/A</c:v>
                </c:pt>
                <c:pt idx="84">
                  <c:v>1.819</c:v>
                </c:pt>
                <c:pt idx="85">
                  <c:v>#N/A</c:v>
                </c:pt>
                <c:pt idx="86">
                  <c:v>#N/A</c:v>
                </c:pt>
                <c:pt idx="87">
                  <c:v>#N/A</c:v>
                </c:pt>
                <c:pt idx="88">
                  <c:v>0.64400000000000002</c:v>
                </c:pt>
                <c:pt idx="89">
                  <c:v>#N/A</c:v>
                </c:pt>
                <c:pt idx="90">
                  <c:v>#N/A</c:v>
                </c:pt>
                <c:pt idx="91">
                  <c:v>#N/A</c:v>
                </c:pt>
                <c:pt idx="92">
                  <c:v>0.624</c:v>
                </c:pt>
                <c:pt idx="93">
                  <c:v>#N/A</c:v>
                </c:pt>
                <c:pt idx="94">
                  <c:v>#N/A</c:v>
                </c:pt>
                <c:pt idx="95">
                  <c:v>#N/A</c:v>
                </c:pt>
                <c:pt idx="96">
                  <c:v>#N/A</c:v>
                </c:pt>
                <c:pt idx="97">
                  <c:v>#N/A</c:v>
                </c:pt>
                <c:pt idx="98">
                  <c:v>#N/A</c:v>
                </c:pt>
                <c:pt idx="99">
                  <c:v>1.694</c:v>
                </c:pt>
                <c:pt idx="100">
                  <c:v>#N/A</c:v>
                </c:pt>
                <c:pt idx="101">
                  <c:v>#N/A</c:v>
                </c:pt>
                <c:pt idx="102">
                  <c:v>#N/A</c:v>
                </c:pt>
                <c:pt idx="103">
                  <c:v>0.626</c:v>
                </c:pt>
                <c:pt idx="104">
                  <c:v>#N/A</c:v>
                </c:pt>
                <c:pt idx="105">
                  <c:v>#N/A</c:v>
                </c:pt>
                <c:pt idx="106">
                  <c:v>#N/A</c:v>
                </c:pt>
                <c:pt idx="107">
                  <c:v>0.5</c:v>
                </c:pt>
                <c:pt idx="108">
                  <c:v>#N/A</c:v>
                </c:pt>
                <c:pt idx="109">
                  <c:v>#N/A</c:v>
                </c:pt>
                <c:pt idx="110">
                  <c:v>#N/A</c:v>
                </c:pt>
                <c:pt idx="111">
                  <c:v>4.5750000000000002</c:v>
                </c:pt>
                <c:pt idx="112">
                  <c:v>#N/A</c:v>
                </c:pt>
                <c:pt idx="113">
                  <c:v>#N/A</c:v>
                </c:pt>
                <c:pt idx="114">
                  <c:v>#N/A</c:v>
                </c:pt>
                <c:pt idx="115">
                  <c:v>7.7850000000000001</c:v>
                </c:pt>
                <c:pt idx="116">
                  <c:v>#N/A</c:v>
                </c:pt>
                <c:pt idx="117">
                  <c:v>#N/A</c:v>
                </c:pt>
                <c:pt idx="118">
                  <c:v>#N/A</c:v>
                </c:pt>
                <c:pt idx="119">
                  <c:v>1.194</c:v>
                </c:pt>
                <c:pt idx="120">
                  <c:v>#N/A</c:v>
                </c:pt>
                <c:pt idx="121">
                  <c:v>#N/A</c:v>
                </c:pt>
                <c:pt idx="122">
                  <c:v>#N/A</c:v>
                </c:pt>
                <c:pt idx="123">
                  <c:v>#N/A</c:v>
                </c:pt>
                <c:pt idx="124">
                  <c:v>0.60099999999999998</c:v>
                </c:pt>
                <c:pt idx="125">
                  <c:v>#N/A</c:v>
                </c:pt>
                <c:pt idx="126">
                  <c:v>#N/A</c:v>
                </c:pt>
                <c:pt idx="127">
                  <c:v>#N/A</c:v>
                </c:pt>
                <c:pt idx="128">
                  <c:v>1.655</c:v>
                </c:pt>
                <c:pt idx="129">
                  <c:v>#N/A</c:v>
                </c:pt>
                <c:pt idx="130">
                  <c:v>#N/A</c:v>
                </c:pt>
                <c:pt idx="131">
                  <c:v>#N/A</c:v>
                </c:pt>
                <c:pt idx="132">
                  <c:v>0.71599999999999997</c:v>
                </c:pt>
                <c:pt idx="133">
                  <c:v>#N/A</c:v>
                </c:pt>
                <c:pt idx="134">
                  <c:v>#N/A</c:v>
                </c:pt>
                <c:pt idx="135">
                  <c:v>#N/A</c:v>
                </c:pt>
                <c:pt idx="136">
                  <c:v>1.9039999999999999</c:v>
                </c:pt>
                <c:pt idx="137">
                  <c:v>#N/A</c:v>
                </c:pt>
                <c:pt idx="138">
                  <c:v>#N/A</c:v>
                </c:pt>
                <c:pt idx="139">
                  <c:v>#N/A</c:v>
                </c:pt>
                <c:pt idx="140">
                  <c:v>2.5369999999999999</c:v>
                </c:pt>
                <c:pt idx="141">
                  <c:v>#N/A</c:v>
                </c:pt>
                <c:pt idx="142">
                  <c:v>#N/A</c:v>
                </c:pt>
                <c:pt idx="143">
                  <c:v>#N/A</c:v>
                </c:pt>
                <c:pt idx="144">
                  <c:v>0.94399999999999995</c:v>
                </c:pt>
                <c:pt idx="145">
                  <c:v>#N/A</c:v>
                </c:pt>
                <c:pt idx="146">
                  <c:v>#N/A</c:v>
                </c:pt>
                <c:pt idx="147">
                  <c:v>#N/A</c:v>
                </c:pt>
                <c:pt idx="148">
                  <c:v>2.7879999999999998</c:v>
                </c:pt>
                <c:pt idx="149">
                  <c:v>#N/A</c:v>
                </c:pt>
                <c:pt idx="150">
                  <c:v>#N/A</c:v>
                </c:pt>
                <c:pt idx="151">
                  <c:v>#N/A</c:v>
                </c:pt>
                <c:pt idx="152">
                  <c:v>0.52400000000000002</c:v>
                </c:pt>
                <c:pt idx="153">
                  <c:v>#N/A</c:v>
                </c:pt>
                <c:pt idx="154">
                  <c:v>#N/A</c:v>
                </c:pt>
                <c:pt idx="155">
                  <c:v>#N/A</c:v>
                </c:pt>
                <c:pt idx="156">
                  <c:v>1.538</c:v>
                </c:pt>
                <c:pt idx="157">
                  <c:v>#N/A</c:v>
                </c:pt>
                <c:pt idx="158">
                  <c:v>#N/A</c:v>
                </c:pt>
                <c:pt idx="159">
                  <c:v>#N/A</c:v>
                </c:pt>
                <c:pt idx="160">
                  <c:v>0.5</c:v>
                </c:pt>
                <c:pt idx="161">
                  <c:v>#N/A</c:v>
                </c:pt>
              </c:numCache>
            </c:numRef>
          </c:yVal>
          <c:smooth val="0"/>
          <c:extLst>
            <c:ext xmlns:c16="http://schemas.microsoft.com/office/drawing/2014/chart" uri="{C3380CC4-5D6E-409C-BE32-E72D297353CC}">
              <c16:uniqueId val="{00000001-8AE8-4551-8255-2934A189DFEF}"/>
            </c:ext>
          </c:extLst>
        </c:ser>
        <c:dLbls>
          <c:showLegendKey val="0"/>
          <c:showVal val="0"/>
          <c:showCatName val="0"/>
          <c:showSerName val="0"/>
          <c:showPercent val="0"/>
          <c:showBubbleSize val="0"/>
        </c:dLbls>
        <c:axId val="1105224591"/>
        <c:axId val="1105204207"/>
      </c:scatterChart>
      <c:valAx>
        <c:axId val="1105224591"/>
        <c:scaling>
          <c:orientation val="minMax"/>
        </c:scaling>
        <c:delete val="0"/>
        <c:axPos val="b"/>
        <c:numFmt formatCode="m/d/yyyy" sourceLinked="1"/>
        <c:majorTickMark val="cross"/>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105204207"/>
        <c:crosses val="autoZero"/>
        <c:crossBetween val="midCat"/>
      </c:valAx>
      <c:valAx>
        <c:axId val="1105204207"/>
        <c:scaling>
          <c:orientation val="minMax"/>
        </c:scaling>
        <c:delete val="0"/>
        <c:axPos val="l"/>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sz="1800" b="1">
                    <a:solidFill>
                      <a:schemeClr val="tx1"/>
                    </a:solidFill>
                  </a:rPr>
                  <a:t>[Al] (mg/L)</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cross"/>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05224591"/>
        <c:crosses val="autoZero"/>
        <c:crossBetween val="midCat"/>
      </c:valAx>
      <c:spPr>
        <a:noFill/>
        <a:ln w="12700">
          <a:solidFill>
            <a:sysClr val="windowText" lastClr="000000"/>
          </a:solidFill>
        </a:ln>
        <a:effectLst/>
      </c:spPr>
    </c:plotArea>
    <c:legend>
      <c:legendPos val="t"/>
      <c:layout>
        <c:manualLayout>
          <c:xMode val="edge"/>
          <c:yMode val="edge"/>
          <c:x val="0.25708931748699948"/>
          <c:y val="4.0299366724237187E-2"/>
          <c:w val="0.52584392540820035"/>
          <c:h val="6.5972873857089109E-2"/>
        </c:manualLayout>
      </c:layout>
      <c:overlay val="1"/>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80711472509002"/>
          <c:y val="0.13053781913624432"/>
          <c:w val="0.85745649465744633"/>
          <c:h val="0.64446051061799092"/>
        </c:manualLayout>
      </c:layout>
      <c:barChart>
        <c:barDir val="col"/>
        <c:grouping val="clustered"/>
        <c:varyColors val="0"/>
        <c:ser>
          <c:idx val="0"/>
          <c:order val="0"/>
          <c:tx>
            <c:strRef>
              <c:f>Total_Flow_Data!$I$2</c:f>
              <c:strCache>
                <c:ptCount val="1"/>
                <c:pt idx="0">
                  <c:v>Relative Overflow</c:v>
                </c:pt>
              </c:strCache>
            </c:strRef>
          </c:tx>
          <c:spPr>
            <a:solidFill>
              <a:schemeClr val="accent1"/>
            </a:solidFill>
            <a:ln w="25400">
              <a:noFill/>
            </a:ln>
            <a:effectLst/>
          </c:spPr>
          <c:invertIfNegative val="0"/>
          <c:cat>
            <c:numRef>
              <c:f>Total_Flow_Data!$A$3:$A$10</c:f>
              <c:numCache>
                <c:formatCode>m/d/yyyy</c:formatCode>
                <c:ptCount val="8"/>
                <c:pt idx="0">
                  <c:v>43416</c:v>
                </c:pt>
                <c:pt idx="1">
                  <c:v>43418</c:v>
                </c:pt>
                <c:pt idx="2">
                  <c:v>43423</c:v>
                </c:pt>
                <c:pt idx="3">
                  <c:v>43437</c:v>
                </c:pt>
                <c:pt idx="4">
                  <c:v>43446</c:v>
                </c:pt>
                <c:pt idx="5">
                  <c:v>43481</c:v>
                </c:pt>
                <c:pt idx="6">
                  <c:v>43491</c:v>
                </c:pt>
                <c:pt idx="7">
                  <c:v>43502</c:v>
                </c:pt>
              </c:numCache>
            </c:numRef>
          </c:cat>
          <c:val>
            <c:numRef>
              <c:f>Total_Flow_Data!$I$3:$I$10</c:f>
              <c:numCache>
                <c:formatCode>0%</c:formatCode>
                <c:ptCount val="8"/>
                <c:pt idx="0">
                  <c:v>0.36412166289040276</c:v>
                </c:pt>
                <c:pt idx="1">
                  <c:v>0.37859000689541006</c:v>
                </c:pt>
                <c:pt idx="2">
                  <c:v>0.48264213006178591</c:v>
                </c:pt>
                <c:pt idx="3">
                  <c:v>0.63975949921651798</c:v>
                </c:pt>
                <c:pt idx="4">
                  <c:v>0.32985250294242846</c:v>
                </c:pt>
                <c:pt idx="5">
                  <c:v>0.64208622465888565</c:v>
                </c:pt>
                <c:pt idx="6">
                  <c:v>0.45950878131812961</c:v>
                </c:pt>
                <c:pt idx="7">
                  <c:v>0.64639389542675685</c:v>
                </c:pt>
              </c:numCache>
            </c:numRef>
          </c:val>
          <c:extLst>
            <c:ext xmlns:c16="http://schemas.microsoft.com/office/drawing/2014/chart" uri="{C3380CC4-5D6E-409C-BE32-E72D297353CC}">
              <c16:uniqueId val="{00000000-527D-451B-AFEF-478C132F9253}"/>
            </c:ext>
          </c:extLst>
        </c:ser>
        <c:dLbls>
          <c:showLegendKey val="0"/>
          <c:showVal val="0"/>
          <c:showCatName val="0"/>
          <c:showSerName val="0"/>
          <c:showPercent val="0"/>
          <c:showBubbleSize val="0"/>
        </c:dLbls>
        <c:gapWidth val="150"/>
        <c:overlap val="100"/>
        <c:axId val="1317285631"/>
        <c:axId val="1317286047"/>
      </c:barChart>
      <c:dateAx>
        <c:axId val="1317285631"/>
        <c:scaling>
          <c:orientation val="minMax"/>
          <c:max val="43506"/>
          <c:min val="43412"/>
        </c:scaling>
        <c:delete val="0"/>
        <c:axPos val="b"/>
        <c:numFmt formatCode="m/d/yyyy" sourceLinked="1"/>
        <c:majorTickMark val="cross"/>
        <c:minorTickMark val="none"/>
        <c:tickLblPos val="nextTo"/>
        <c:spPr>
          <a:noFill/>
          <a:ln w="15875" cap="flat" cmpd="sng" algn="ctr">
            <a:solidFill>
              <a:srgbClr val="000000"/>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317286047"/>
        <c:crosses val="autoZero"/>
        <c:auto val="1"/>
        <c:lblOffset val="100"/>
        <c:baseTimeUnit val="days"/>
      </c:dateAx>
      <c:valAx>
        <c:axId val="1317286047"/>
        <c:scaling>
          <c:orientation val="minMax"/>
        </c:scaling>
        <c:delete val="0"/>
        <c:axPos val="l"/>
        <c:numFmt formatCode="0%" sourceLinked="1"/>
        <c:majorTickMark val="cross"/>
        <c:minorTickMark val="none"/>
        <c:tickLblPos val="nextTo"/>
        <c:spPr>
          <a:noFill/>
          <a:ln w="15875" cap="flat" cmpd="sng" algn="ctr">
            <a:solidFill>
              <a:srgbClr val="000000"/>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317285631"/>
        <c:crosses val="autoZero"/>
        <c:crossBetween val="between"/>
      </c:valAx>
      <c:spPr>
        <a:noFill/>
        <a:ln w="19050">
          <a:solidFill>
            <a:srgbClr val="000000"/>
          </a:solid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'Mixing Calculation'!$H$3</c:f>
              <c:strCache>
                <c:ptCount val="1"/>
                <c:pt idx="0">
                  <c:v>Al</c:v>
                </c:pt>
              </c:strCache>
            </c:strRef>
          </c:tx>
          <c:spPr>
            <a:solidFill>
              <a:schemeClr val="bg1">
                <a:lumMod val="65000"/>
              </a:schemeClr>
            </a:solidFill>
            <a:ln>
              <a:solidFill>
                <a:schemeClr val="bg1">
                  <a:lumMod val="65000"/>
                </a:schemeClr>
              </a:solidFill>
            </a:ln>
            <a:effectLst/>
          </c:spPr>
          <c:invertIfNegative val="0"/>
          <c:dLbls>
            <c:dLbl>
              <c:idx val="0"/>
              <c:layout>
                <c:manualLayout>
                  <c:x val="1.8229167040460282E-3"/>
                  <c:y val="7.9281702941269613E-2"/>
                </c:manualLayout>
              </c:layout>
              <c:tx>
                <c:rich>
                  <a:bodyPr/>
                  <a:lstStyle/>
                  <a:p>
                    <a:r>
                      <a:rPr lang="en-US" dirty="0"/>
                      <a:t>5518</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EA5-469E-8AA3-A1FE80E84DBE}"/>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'Mixing Calculation'!$H$4</c:f>
              <c:numCache>
                <c:formatCode>General</c:formatCode>
                <c:ptCount val="1"/>
                <c:pt idx="0">
                  <c:v>5517.7930798776479</c:v>
                </c:pt>
              </c:numCache>
            </c:numRef>
          </c:val>
          <c:extLst>
            <c:ext xmlns:c16="http://schemas.microsoft.com/office/drawing/2014/chart" uri="{C3380CC4-5D6E-409C-BE32-E72D297353CC}">
              <c16:uniqueId val="{00000000-7EA5-469E-8AA3-A1FE80E84DBE}"/>
            </c:ext>
          </c:extLst>
        </c:ser>
        <c:ser>
          <c:idx val="1"/>
          <c:order val="1"/>
          <c:tx>
            <c:strRef>
              <c:f>'Mixing Calculation'!$I$3</c:f>
              <c:strCache>
                <c:ptCount val="1"/>
                <c:pt idx="0">
                  <c:v>Fe </c:v>
                </c:pt>
              </c:strCache>
            </c:strRef>
          </c:tx>
          <c:spPr>
            <a:solidFill>
              <a:schemeClr val="accent4">
                <a:lumMod val="75000"/>
              </a:schemeClr>
            </a:solidFill>
            <a:ln>
              <a:solidFill>
                <a:schemeClr val="accent1">
                  <a:lumMod val="75000"/>
                </a:schemeClr>
              </a:solidFill>
            </a:ln>
            <a:effectLst/>
          </c:spPr>
          <c:invertIfNegative val="0"/>
          <c:dLbls>
            <c:dLbl>
              <c:idx val="0"/>
              <c:layout>
                <c:manualLayout>
                  <c:x val="0"/>
                  <c:y val="5.7869856161509607E-3"/>
                </c:manualLayout>
              </c:layout>
              <c:tx>
                <c:rich>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r>
                      <a:rPr lang="en-US" sz="1800"/>
                      <a:t>635</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EA5-469E-8AA3-A1FE80E84DB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'Mixing Calculation'!$I$4</c:f>
              <c:numCache>
                <c:formatCode>General</c:formatCode>
                <c:ptCount val="1"/>
                <c:pt idx="0">
                  <c:v>634.74506108387402</c:v>
                </c:pt>
              </c:numCache>
            </c:numRef>
          </c:val>
          <c:extLst>
            <c:ext xmlns:c16="http://schemas.microsoft.com/office/drawing/2014/chart" uri="{C3380CC4-5D6E-409C-BE32-E72D297353CC}">
              <c16:uniqueId val="{00000001-7EA5-469E-8AA3-A1FE80E84DBE}"/>
            </c:ext>
          </c:extLst>
        </c:ser>
        <c:dLbls>
          <c:showLegendKey val="0"/>
          <c:showVal val="0"/>
          <c:showCatName val="0"/>
          <c:showSerName val="0"/>
          <c:showPercent val="0"/>
          <c:showBubbleSize val="0"/>
        </c:dLbls>
        <c:gapWidth val="219"/>
        <c:overlap val="-27"/>
        <c:axId val="1743481840"/>
        <c:axId val="1743483920"/>
      </c:barChart>
      <c:catAx>
        <c:axId val="1743481840"/>
        <c:scaling>
          <c:orientation val="minMax"/>
        </c:scaling>
        <c:delete val="1"/>
        <c:axPos val="b"/>
        <c:majorTickMark val="none"/>
        <c:minorTickMark val="none"/>
        <c:tickLblPos val="nextTo"/>
        <c:crossAx val="1743483920"/>
        <c:crosses val="autoZero"/>
        <c:auto val="1"/>
        <c:lblAlgn val="ctr"/>
        <c:lblOffset val="100"/>
        <c:noMultiLvlLbl val="0"/>
      </c:catAx>
      <c:valAx>
        <c:axId val="1743483920"/>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Loading</a:t>
                </a:r>
                <a:r>
                  <a:rPr lang="en-US" sz="1600" baseline="0"/>
                  <a:t> (lbs/yr)</a:t>
                </a:r>
                <a:endParaRPr lang="en-US" sz="1600"/>
              </a:p>
            </c:rich>
          </c:tx>
          <c:layout>
            <c:manualLayout>
              <c:xMode val="edge"/>
              <c:yMode val="edge"/>
              <c:x val="1.2760416928322197E-2"/>
              <c:y val="0.3317578606744481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12700">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43481840"/>
        <c:crosses val="autoZero"/>
        <c:crossBetween val="between"/>
      </c:valAx>
      <c:spPr>
        <a:noFill/>
        <a:ln w="12700">
          <a:solidFill>
            <a:schemeClr val="tx1"/>
          </a:solidFill>
        </a:ln>
        <a:effectLst/>
      </c:spPr>
    </c:plotArea>
    <c:legend>
      <c:legendPos val="tr"/>
      <c:layout>
        <c:manualLayout>
          <c:xMode val="edge"/>
          <c:yMode val="edge"/>
          <c:x val="0.86136704112055118"/>
          <c:y val="6.3656841777661732E-2"/>
          <c:w val="0.10027060983166441"/>
          <c:h val="0.16273869322118428"/>
        </c:manualLayout>
      </c:layout>
      <c:overlay val="1"/>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573957635034948"/>
          <c:y val="4.2729153352837695E-2"/>
          <c:w val="0.80233719940445292"/>
          <c:h val="0.79239365117519811"/>
        </c:manualLayout>
      </c:layout>
      <c:scatterChart>
        <c:scatterStyle val="lineMarker"/>
        <c:varyColors val="0"/>
        <c:ser>
          <c:idx val="0"/>
          <c:order val="0"/>
          <c:tx>
            <c:strRef>
              <c:f>Raw_Data!$C$2</c:f>
              <c:strCache>
                <c:ptCount val="1"/>
                <c:pt idx="0">
                  <c:v>Bucket 1</c:v>
                </c:pt>
              </c:strCache>
            </c:strRef>
          </c:tx>
          <c:spPr>
            <a:ln w="19050" cap="rnd">
              <a:noFill/>
              <a:round/>
            </a:ln>
            <a:effectLst/>
          </c:spPr>
          <c:marker>
            <c:symbol val="square"/>
            <c:size val="7"/>
            <c:spPr>
              <a:solidFill>
                <a:schemeClr val="accent1"/>
              </a:solidFill>
              <a:ln w="9525">
                <a:solidFill>
                  <a:schemeClr val="accent1"/>
                </a:solidFill>
              </a:ln>
              <a:effectLst/>
            </c:spPr>
          </c:marker>
          <c:xVal>
            <c:numRef>
              <c:f>Raw_Data!$B$5:$B$17</c:f>
              <c:numCache>
                <c:formatCode>General</c:formatCode>
                <c:ptCount val="13"/>
                <c:pt idx="0">
                  <c:v>15</c:v>
                </c:pt>
                <c:pt idx="1">
                  <c:v>30</c:v>
                </c:pt>
                <c:pt idx="2">
                  <c:v>45</c:v>
                </c:pt>
                <c:pt idx="3">
                  <c:v>60</c:v>
                </c:pt>
                <c:pt idx="4">
                  <c:v>75</c:v>
                </c:pt>
                <c:pt idx="5">
                  <c:v>90</c:v>
                </c:pt>
                <c:pt idx="6">
                  <c:v>105</c:v>
                </c:pt>
                <c:pt idx="7">
                  <c:v>120</c:v>
                </c:pt>
                <c:pt idx="8">
                  <c:v>135</c:v>
                </c:pt>
                <c:pt idx="9">
                  <c:v>195</c:v>
                </c:pt>
                <c:pt idx="10">
                  <c:v>255</c:v>
                </c:pt>
                <c:pt idx="11">
                  <c:v>315</c:v>
                </c:pt>
                <c:pt idx="12">
                  <c:v>375</c:v>
                </c:pt>
              </c:numCache>
            </c:numRef>
          </c:xVal>
          <c:yVal>
            <c:numRef>
              <c:f>Raw_Data!$G$5:$G$17</c:f>
              <c:numCache>
                <c:formatCode>General</c:formatCode>
                <c:ptCount val="13"/>
                <c:pt idx="0">
                  <c:v>5.7</c:v>
                </c:pt>
                <c:pt idx="1">
                  <c:v>5.99</c:v>
                </c:pt>
                <c:pt idx="2">
                  <c:v>5.75</c:v>
                </c:pt>
                <c:pt idx="3">
                  <c:v>5.81</c:v>
                </c:pt>
                <c:pt idx="4">
                  <c:v>5.89</c:v>
                </c:pt>
                <c:pt idx="5">
                  <c:v>6.06</c:v>
                </c:pt>
                <c:pt idx="6">
                  <c:v>6.09</c:v>
                </c:pt>
                <c:pt idx="7">
                  <c:v>6.23</c:v>
                </c:pt>
                <c:pt idx="8">
                  <c:v>6.3</c:v>
                </c:pt>
                <c:pt idx="9">
                  <c:v>6.39</c:v>
                </c:pt>
                <c:pt idx="10">
                  <c:v>6.49</c:v>
                </c:pt>
                <c:pt idx="11">
                  <c:v>6.73</c:v>
                </c:pt>
                <c:pt idx="12">
                  <c:v>6.74</c:v>
                </c:pt>
              </c:numCache>
            </c:numRef>
          </c:yVal>
          <c:smooth val="0"/>
          <c:extLst>
            <c:ext xmlns:c16="http://schemas.microsoft.com/office/drawing/2014/chart" uri="{C3380CC4-5D6E-409C-BE32-E72D297353CC}">
              <c16:uniqueId val="{00000000-CA70-4098-B9E4-10AAB0E2D7BE}"/>
            </c:ext>
          </c:extLst>
        </c:ser>
        <c:ser>
          <c:idx val="1"/>
          <c:order val="1"/>
          <c:tx>
            <c:strRef>
              <c:f>Raw_Data!$K$2</c:f>
              <c:strCache>
                <c:ptCount val="1"/>
                <c:pt idx="0">
                  <c:v>Bucket 2</c:v>
                </c:pt>
              </c:strCache>
            </c:strRef>
          </c:tx>
          <c:spPr>
            <a:ln w="19050" cap="rnd">
              <a:noFill/>
              <a:round/>
            </a:ln>
            <a:effectLst/>
          </c:spPr>
          <c:marker>
            <c:symbol val="triangle"/>
            <c:size val="5"/>
            <c:spPr>
              <a:solidFill>
                <a:schemeClr val="accent6"/>
              </a:solidFill>
              <a:ln w="19050">
                <a:solidFill>
                  <a:schemeClr val="accent6"/>
                </a:solidFill>
              </a:ln>
              <a:effectLst/>
            </c:spPr>
          </c:marker>
          <c:xVal>
            <c:numRef>
              <c:f>Raw_Data!$B$6:$B$17</c:f>
              <c:numCache>
                <c:formatCode>General</c:formatCode>
                <c:ptCount val="12"/>
                <c:pt idx="0">
                  <c:v>30</c:v>
                </c:pt>
                <c:pt idx="1">
                  <c:v>45</c:v>
                </c:pt>
                <c:pt idx="2">
                  <c:v>60</c:v>
                </c:pt>
                <c:pt idx="3">
                  <c:v>75</c:v>
                </c:pt>
                <c:pt idx="4">
                  <c:v>90</c:v>
                </c:pt>
                <c:pt idx="5">
                  <c:v>105</c:v>
                </c:pt>
                <c:pt idx="6">
                  <c:v>120</c:v>
                </c:pt>
                <c:pt idx="7">
                  <c:v>135</c:v>
                </c:pt>
                <c:pt idx="8">
                  <c:v>195</c:v>
                </c:pt>
                <c:pt idx="9">
                  <c:v>255</c:v>
                </c:pt>
                <c:pt idx="10">
                  <c:v>315</c:v>
                </c:pt>
                <c:pt idx="11">
                  <c:v>375</c:v>
                </c:pt>
              </c:numCache>
            </c:numRef>
          </c:xVal>
          <c:yVal>
            <c:numRef>
              <c:f>Raw_Data!$O$6:$O$17</c:f>
              <c:numCache>
                <c:formatCode>General</c:formatCode>
                <c:ptCount val="12"/>
                <c:pt idx="0">
                  <c:v>5.84</c:v>
                </c:pt>
                <c:pt idx="1">
                  <c:v>6.04</c:v>
                </c:pt>
                <c:pt idx="2">
                  <c:v>6.16</c:v>
                </c:pt>
                <c:pt idx="3">
                  <c:v>6.22</c:v>
                </c:pt>
                <c:pt idx="4">
                  <c:v>6.32</c:v>
                </c:pt>
                <c:pt idx="5">
                  <c:v>6.37</c:v>
                </c:pt>
                <c:pt idx="6">
                  <c:v>6.45</c:v>
                </c:pt>
                <c:pt idx="7">
                  <c:v>6.5</c:v>
                </c:pt>
                <c:pt idx="8">
                  <c:v>6.6</c:v>
                </c:pt>
                <c:pt idx="9">
                  <c:v>6.62</c:v>
                </c:pt>
                <c:pt idx="10">
                  <c:v>6.69</c:v>
                </c:pt>
                <c:pt idx="11">
                  <c:v>6.73</c:v>
                </c:pt>
              </c:numCache>
            </c:numRef>
          </c:yVal>
          <c:smooth val="0"/>
          <c:extLst>
            <c:ext xmlns:c16="http://schemas.microsoft.com/office/drawing/2014/chart" uri="{C3380CC4-5D6E-409C-BE32-E72D297353CC}">
              <c16:uniqueId val="{00000001-CA70-4098-B9E4-10AAB0E2D7BE}"/>
            </c:ext>
          </c:extLst>
        </c:ser>
        <c:ser>
          <c:idx val="2"/>
          <c:order val="2"/>
          <c:tx>
            <c:strRef>
              <c:f>Raw_Data!$S$2</c:f>
              <c:strCache>
                <c:ptCount val="1"/>
                <c:pt idx="0">
                  <c:v>Bucket 3</c:v>
                </c:pt>
              </c:strCache>
            </c:strRef>
          </c:tx>
          <c:spPr>
            <a:ln w="19050" cap="rnd">
              <a:noFill/>
              <a:round/>
            </a:ln>
            <a:effectLst/>
          </c:spPr>
          <c:marker>
            <c:symbol val="diamond"/>
            <c:size val="6"/>
            <c:spPr>
              <a:solidFill>
                <a:schemeClr val="accent3"/>
              </a:solidFill>
              <a:ln w="9525">
                <a:solidFill>
                  <a:schemeClr val="accent3"/>
                </a:solidFill>
              </a:ln>
              <a:effectLst/>
            </c:spPr>
          </c:marker>
          <c:xVal>
            <c:numRef>
              <c:f>Raw_Data!$B$6:$B$17</c:f>
              <c:numCache>
                <c:formatCode>General</c:formatCode>
                <c:ptCount val="12"/>
                <c:pt idx="0">
                  <c:v>30</c:v>
                </c:pt>
                <c:pt idx="1">
                  <c:v>45</c:v>
                </c:pt>
                <c:pt idx="2">
                  <c:v>60</c:v>
                </c:pt>
                <c:pt idx="3">
                  <c:v>75</c:v>
                </c:pt>
                <c:pt idx="4">
                  <c:v>90</c:v>
                </c:pt>
                <c:pt idx="5">
                  <c:v>105</c:v>
                </c:pt>
                <c:pt idx="6">
                  <c:v>120</c:v>
                </c:pt>
                <c:pt idx="7">
                  <c:v>135</c:v>
                </c:pt>
                <c:pt idx="8">
                  <c:v>195</c:v>
                </c:pt>
                <c:pt idx="9">
                  <c:v>255</c:v>
                </c:pt>
                <c:pt idx="10">
                  <c:v>315</c:v>
                </c:pt>
                <c:pt idx="11">
                  <c:v>375</c:v>
                </c:pt>
              </c:numCache>
            </c:numRef>
          </c:xVal>
          <c:yVal>
            <c:numRef>
              <c:f>Raw_Data!$W$6:$W$17</c:f>
              <c:numCache>
                <c:formatCode>General</c:formatCode>
                <c:ptCount val="12"/>
                <c:pt idx="0">
                  <c:v>5.83</c:v>
                </c:pt>
                <c:pt idx="1">
                  <c:v>5.95</c:v>
                </c:pt>
                <c:pt idx="2">
                  <c:v>6.11</c:v>
                </c:pt>
                <c:pt idx="3">
                  <c:v>6.15</c:v>
                </c:pt>
                <c:pt idx="4">
                  <c:v>6</c:v>
                </c:pt>
                <c:pt idx="5">
                  <c:v>6.32</c:v>
                </c:pt>
                <c:pt idx="6">
                  <c:v>6.42</c:v>
                </c:pt>
                <c:pt idx="7">
                  <c:v>6.45</c:v>
                </c:pt>
                <c:pt idx="8">
                  <c:v>6.58</c:v>
                </c:pt>
                <c:pt idx="9">
                  <c:v>6.62</c:v>
                </c:pt>
                <c:pt idx="10">
                  <c:v>6.57</c:v>
                </c:pt>
                <c:pt idx="11">
                  <c:v>6.68</c:v>
                </c:pt>
              </c:numCache>
            </c:numRef>
          </c:yVal>
          <c:smooth val="0"/>
          <c:extLst>
            <c:ext xmlns:c16="http://schemas.microsoft.com/office/drawing/2014/chart" uri="{C3380CC4-5D6E-409C-BE32-E72D297353CC}">
              <c16:uniqueId val="{00000002-CA70-4098-B9E4-10AAB0E2D7BE}"/>
            </c:ext>
          </c:extLst>
        </c:ser>
        <c:dLbls>
          <c:showLegendKey val="0"/>
          <c:showVal val="0"/>
          <c:showCatName val="0"/>
          <c:showSerName val="0"/>
          <c:showPercent val="0"/>
          <c:showBubbleSize val="0"/>
        </c:dLbls>
        <c:axId val="1835017839"/>
        <c:axId val="1835027823"/>
      </c:scatterChart>
      <c:valAx>
        <c:axId val="1835017839"/>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Time (min)</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cross"/>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835027823"/>
        <c:crosses val="autoZero"/>
        <c:crossBetween val="midCat"/>
      </c:valAx>
      <c:valAx>
        <c:axId val="1835027823"/>
        <c:scaling>
          <c:orientation val="minMax"/>
          <c:min val="5"/>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pH</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cross"/>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835017839"/>
        <c:crosses val="autoZero"/>
        <c:crossBetween val="midCat"/>
      </c:valAx>
      <c:spPr>
        <a:noFill/>
        <a:ln w="12700">
          <a:solidFill>
            <a:sysClr val="windowText" lastClr="000000"/>
          </a:solidFill>
        </a:ln>
        <a:effectLst/>
      </c:spPr>
    </c:plotArea>
    <c:legend>
      <c:legendPos val="r"/>
      <c:layout>
        <c:manualLayout>
          <c:xMode val="edge"/>
          <c:yMode val="edge"/>
          <c:x val="0.72032718512925609"/>
          <c:y val="0.57655571667999339"/>
          <c:w val="0.19938410095998274"/>
          <c:h val="0.23956003993476718"/>
        </c:manualLayout>
      </c:layout>
      <c:overlay val="1"/>
      <c:spPr>
        <a:noFill/>
        <a:ln w="12700">
          <a:solidFill>
            <a:schemeClr val="tx1"/>
          </a:solid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643062445931762"/>
          <c:y val="9.7174750746518129E-2"/>
          <c:w val="0.80943570246270324"/>
          <c:h val="0.74963159725516237"/>
        </c:manualLayout>
      </c:layout>
      <c:scatterChart>
        <c:scatterStyle val="lineMarker"/>
        <c:varyColors val="0"/>
        <c:ser>
          <c:idx val="0"/>
          <c:order val="0"/>
          <c:tx>
            <c:strRef>
              <c:f>Raw_Data!$C$2</c:f>
              <c:strCache>
                <c:ptCount val="1"/>
                <c:pt idx="0">
                  <c:v>Bucket 1</c:v>
                </c:pt>
              </c:strCache>
            </c:strRef>
          </c:tx>
          <c:spPr>
            <a:ln w="25400" cap="rnd">
              <a:noFill/>
              <a:round/>
            </a:ln>
            <a:effectLst/>
          </c:spPr>
          <c:marker>
            <c:symbol val="x"/>
            <c:size val="6"/>
            <c:spPr>
              <a:solidFill>
                <a:srgbClr val="0097A7"/>
              </a:solidFill>
              <a:ln w="19050">
                <a:noFill/>
              </a:ln>
              <a:effectLst/>
            </c:spPr>
          </c:marker>
          <c:xVal>
            <c:numRef>
              <c:f>Raw_Data!$B$5:$B$18</c:f>
              <c:numCache>
                <c:formatCode>General</c:formatCode>
                <c:ptCount val="14"/>
                <c:pt idx="0">
                  <c:v>15</c:v>
                </c:pt>
                <c:pt idx="1">
                  <c:v>30</c:v>
                </c:pt>
                <c:pt idx="2">
                  <c:v>45</c:v>
                </c:pt>
                <c:pt idx="3">
                  <c:v>60</c:v>
                </c:pt>
                <c:pt idx="4">
                  <c:v>75</c:v>
                </c:pt>
                <c:pt idx="5">
                  <c:v>90</c:v>
                </c:pt>
                <c:pt idx="6">
                  <c:v>105</c:v>
                </c:pt>
                <c:pt idx="7">
                  <c:v>120</c:v>
                </c:pt>
                <c:pt idx="8">
                  <c:v>135</c:v>
                </c:pt>
                <c:pt idx="9">
                  <c:v>195</c:v>
                </c:pt>
                <c:pt idx="10">
                  <c:v>255</c:v>
                </c:pt>
                <c:pt idx="11">
                  <c:v>315</c:v>
                </c:pt>
                <c:pt idx="12">
                  <c:v>375</c:v>
                </c:pt>
                <c:pt idx="13">
                  <c:v>435</c:v>
                </c:pt>
              </c:numCache>
            </c:numRef>
          </c:xVal>
          <c:yVal>
            <c:numRef>
              <c:f>Raw_Data!$J$5:$J$18</c:f>
              <c:numCache>
                <c:formatCode>General</c:formatCode>
                <c:ptCount val="14"/>
                <c:pt idx="0">
                  <c:v>32.5</c:v>
                </c:pt>
                <c:pt idx="1">
                  <c:v>38</c:v>
                </c:pt>
                <c:pt idx="2">
                  <c:v>51.5</c:v>
                </c:pt>
                <c:pt idx="3">
                  <c:v>50</c:v>
                </c:pt>
                <c:pt idx="4">
                  <c:v>54.5</c:v>
                </c:pt>
                <c:pt idx="5">
                  <c:v>51.5</c:v>
                </c:pt>
                <c:pt idx="6">
                  <c:v>111</c:v>
                </c:pt>
                <c:pt idx="7">
                  <c:v>130.5</c:v>
                </c:pt>
                <c:pt idx="8">
                  <c:v>134.5</c:v>
                </c:pt>
                <c:pt idx="9">
                  <c:v>142</c:v>
                </c:pt>
                <c:pt idx="10">
                  <c:v>152</c:v>
                </c:pt>
                <c:pt idx="11">
                  <c:v>188</c:v>
                </c:pt>
                <c:pt idx="12">
                  <c:v>192</c:v>
                </c:pt>
                <c:pt idx="13">
                  <c:v>170.5</c:v>
                </c:pt>
              </c:numCache>
            </c:numRef>
          </c:yVal>
          <c:smooth val="0"/>
          <c:extLst>
            <c:ext xmlns:c16="http://schemas.microsoft.com/office/drawing/2014/chart" uri="{C3380CC4-5D6E-409C-BE32-E72D297353CC}">
              <c16:uniqueId val="{00000000-2537-4736-9AEB-82A3DF96ED0F}"/>
            </c:ext>
          </c:extLst>
        </c:ser>
        <c:ser>
          <c:idx val="1"/>
          <c:order val="1"/>
          <c:tx>
            <c:strRef>
              <c:f>Raw_Data!$K$2</c:f>
              <c:strCache>
                <c:ptCount val="1"/>
                <c:pt idx="0">
                  <c:v>Bucket 2</c:v>
                </c:pt>
              </c:strCache>
            </c:strRef>
          </c:tx>
          <c:spPr>
            <a:ln w="25400" cap="rnd">
              <a:noFill/>
              <a:round/>
            </a:ln>
            <a:effectLst/>
          </c:spPr>
          <c:marker>
            <c:symbol val="triangle"/>
            <c:size val="6"/>
            <c:spPr>
              <a:solidFill>
                <a:schemeClr val="accent6"/>
              </a:solidFill>
              <a:ln w="19050">
                <a:solidFill>
                  <a:schemeClr val="accent6"/>
                </a:solidFill>
              </a:ln>
              <a:effectLst/>
            </c:spPr>
          </c:marker>
          <c:xVal>
            <c:numRef>
              <c:f>Raw_Data!$B$6:$B$18</c:f>
              <c:numCache>
                <c:formatCode>General</c:formatCode>
                <c:ptCount val="13"/>
                <c:pt idx="0">
                  <c:v>30</c:v>
                </c:pt>
                <c:pt idx="1">
                  <c:v>45</c:v>
                </c:pt>
                <c:pt idx="2">
                  <c:v>60</c:v>
                </c:pt>
                <c:pt idx="3">
                  <c:v>75</c:v>
                </c:pt>
                <c:pt idx="4">
                  <c:v>90</c:v>
                </c:pt>
                <c:pt idx="5">
                  <c:v>105</c:v>
                </c:pt>
                <c:pt idx="6">
                  <c:v>120</c:v>
                </c:pt>
                <c:pt idx="7">
                  <c:v>135</c:v>
                </c:pt>
                <c:pt idx="8">
                  <c:v>195</c:v>
                </c:pt>
                <c:pt idx="9">
                  <c:v>255</c:v>
                </c:pt>
                <c:pt idx="10">
                  <c:v>315</c:v>
                </c:pt>
                <c:pt idx="11">
                  <c:v>375</c:v>
                </c:pt>
                <c:pt idx="12">
                  <c:v>435</c:v>
                </c:pt>
              </c:numCache>
            </c:numRef>
          </c:xVal>
          <c:yVal>
            <c:numRef>
              <c:f>Raw_Data!$R$6:$R$18</c:f>
              <c:numCache>
                <c:formatCode>General</c:formatCode>
                <c:ptCount val="13"/>
                <c:pt idx="0">
                  <c:v>52</c:v>
                </c:pt>
                <c:pt idx="1">
                  <c:v>49.5</c:v>
                </c:pt>
                <c:pt idx="2">
                  <c:v>54.5</c:v>
                </c:pt>
                <c:pt idx="3">
                  <c:v>58</c:v>
                </c:pt>
                <c:pt idx="4">
                  <c:v>62.5</c:v>
                </c:pt>
                <c:pt idx="5">
                  <c:v>153</c:v>
                </c:pt>
                <c:pt idx="6">
                  <c:v>162</c:v>
                </c:pt>
                <c:pt idx="7">
                  <c:v>170.5</c:v>
                </c:pt>
                <c:pt idx="8">
                  <c:v>176</c:v>
                </c:pt>
                <c:pt idx="9">
                  <c:v>183</c:v>
                </c:pt>
                <c:pt idx="10">
                  <c:v>186.5</c:v>
                </c:pt>
                <c:pt idx="11">
                  <c:v>190</c:v>
                </c:pt>
                <c:pt idx="12">
                  <c:v>179</c:v>
                </c:pt>
              </c:numCache>
            </c:numRef>
          </c:yVal>
          <c:smooth val="0"/>
          <c:extLst>
            <c:ext xmlns:c16="http://schemas.microsoft.com/office/drawing/2014/chart" uri="{C3380CC4-5D6E-409C-BE32-E72D297353CC}">
              <c16:uniqueId val="{00000001-2537-4736-9AEB-82A3DF96ED0F}"/>
            </c:ext>
          </c:extLst>
        </c:ser>
        <c:ser>
          <c:idx val="2"/>
          <c:order val="2"/>
          <c:tx>
            <c:strRef>
              <c:f>Raw_Data!$S$2</c:f>
              <c:strCache>
                <c:ptCount val="1"/>
                <c:pt idx="0">
                  <c:v>Bucket 3</c:v>
                </c:pt>
              </c:strCache>
            </c:strRef>
          </c:tx>
          <c:spPr>
            <a:ln w="25400" cap="rnd">
              <a:noFill/>
              <a:round/>
            </a:ln>
            <a:effectLst/>
          </c:spPr>
          <c:marker>
            <c:symbol val="diamond"/>
            <c:size val="6"/>
            <c:spPr>
              <a:solidFill>
                <a:schemeClr val="accent3"/>
              </a:solidFill>
              <a:ln w="19050">
                <a:solidFill>
                  <a:schemeClr val="accent3"/>
                </a:solidFill>
              </a:ln>
              <a:effectLst/>
            </c:spPr>
          </c:marker>
          <c:xVal>
            <c:numRef>
              <c:f>Raw_Data!$B$6:$B$18</c:f>
              <c:numCache>
                <c:formatCode>General</c:formatCode>
                <c:ptCount val="13"/>
                <c:pt idx="0">
                  <c:v>30</c:v>
                </c:pt>
                <c:pt idx="1">
                  <c:v>45</c:v>
                </c:pt>
                <c:pt idx="2">
                  <c:v>60</c:v>
                </c:pt>
                <c:pt idx="3">
                  <c:v>75</c:v>
                </c:pt>
                <c:pt idx="4">
                  <c:v>90</c:v>
                </c:pt>
                <c:pt idx="5">
                  <c:v>105</c:v>
                </c:pt>
                <c:pt idx="6">
                  <c:v>120</c:v>
                </c:pt>
                <c:pt idx="7">
                  <c:v>135</c:v>
                </c:pt>
                <c:pt idx="8">
                  <c:v>195</c:v>
                </c:pt>
                <c:pt idx="9">
                  <c:v>255</c:v>
                </c:pt>
                <c:pt idx="10">
                  <c:v>315</c:v>
                </c:pt>
                <c:pt idx="11">
                  <c:v>375</c:v>
                </c:pt>
                <c:pt idx="12">
                  <c:v>435</c:v>
                </c:pt>
              </c:numCache>
            </c:numRef>
          </c:xVal>
          <c:yVal>
            <c:numRef>
              <c:f>Raw_Data!$Z$6:$Z$18</c:f>
              <c:numCache>
                <c:formatCode>General</c:formatCode>
                <c:ptCount val="13"/>
                <c:pt idx="0">
                  <c:v>46</c:v>
                </c:pt>
                <c:pt idx="1">
                  <c:v>49.5</c:v>
                </c:pt>
                <c:pt idx="2">
                  <c:v>53.5</c:v>
                </c:pt>
                <c:pt idx="3">
                  <c:v>57.5</c:v>
                </c:pt>
                <c:pt idx="4">
                  <c:v>60.5</c:v>
                </c:pt>
                <c:pt idx="5">
                  <c:v>149.5</c:v>
                </c:pt>
                <c:pt idx="6">
                  <c:v>146.5</c:v>
                </c:pt>
                <c:pt idx="7">
                  <c:v>155</c:v>
                </c:pt>
                <c:pt idx="8">
                  <c:v>162.5</c:v>
                </c:pt>
                <c:pt idx="9">
                  <c:v>174.5</c:v>
                </c:pt>
                <c:pt idx="10">
                  <c:v>174</c:v>
                </c:pt>
                <c:pt idx="11">
                  <c:v>173.5</c:v>
                </c:pt>
                <c:pt idx="12">
                  <c:v>198</c:v>
                </c:pt>
              </c:numCache>
            </c:numRef>
          </c:yVal>
          <c:smooth val="0"/>
          <c:extLst>
            <c:ext xmlns:c16="http://schemas.microsoft.com/office/drawing/2014/chart" uri="{C3380CC4-5D6E-409C-BE32-E72D297353CC}">
              <c16:uniqueId val="{00000002-2537-4736-9AEB-82A3DF96ED0F}"/>
            </c:ext>
          </c:extLst>
        </c:ser>
        <c:dLbls>
          <c:showLegendKey val="0"/>
          <c:showVal val="0"/>
          <c:showCatName val="0"/>
          <c:showSerName val="0"/>
          <c:showPercent val="0"/>
          <c:showBubbleSize val="0"/>
        </c:dLbls>
        <c:axId val="1835010351"/>
        <c:axId val="1835011599"/>
      </c:scatterChart>
      <c:valAx>
        <c:axId val="1835010351"/>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Time (min)</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cross"/>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835011599"/>
        <c:crosses val="autoZero"/>
        <c:crossBetween val="midCat"/>
      </c:valAx>
      <c:valAx>
        <c:axId val="1835011599"/>
        <c:scaling>
          <c:orientation val="minMax"/>
          <c:min val="0"/>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Alkalinity (mg/L CaCO3)</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cross"/>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835010351"/>
        <c:crosses val="autoZero"/>
        <c:crossBetween val="midCat"/>
      </c:valAx>
      <c:spPr>
        <a:noFill/>
        <a:ln w="12700">
          <a:solidFill>
            <a:schemeClr val="tx1"/>
          </a:solidFill>
        </a:ln>
        <a:effectLst/>
      </c:spPr>
    </c:plotArea>
    <c:legend>
      <c:legendPos val="r"/>
      <c:layout>
        <c:manualLayout>
          <c:xMode val="edge"/>
          <c:yMode val="edge"/>
          <c:x val="0.74909924406588146"/>
          <c:y val="0.57655571667999339"/>
          <c:w val="0.19413418009397326"/>
          <c:h val="0.23702052303703"/>
        </c:manualLayout>
      </c:layout>
      <c:overlay val="1"/>
      <c:spPr>
        <a:noFill/>
        <a:ln w="12700">
          <a:solidFill>
            <a:schemeClr val="tx1"/>
          </a:solid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0" dt="2019-04-29T19:34:09.694" idx="1">
    <p:pos x="6000" y="0"/>
    <p:text>add outline after presentation is done</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9-04-29T19:36:15.379" idx="2">
    <p:pos x="6000" y="0"/>
    <p:text>title and maybe trend lines or something..?</p:text>
  </p:cm>
  <p:cm authorId="1" dt="2019-05-27T14:27:56.516" idx="4">
    <p:pos x="6000" y="96"/>
    <p:text>Nice figure guys!</p:text>
    <p:extLst>
      <p:ext uri="{C676402C-5697-4E1C-873F-D02D1690AC5C}">
        <p15:threadingInfo xmlns:p15="http://schemas.microsoft.com/office/powerpoint/2012/main" timeZoneBias="240">
          <p15:parentCm authorId="0" idx="2"/>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9-05-27T14:33:29.212" idx="8">
    <p:pos x="10" y="10"/>
    <p:text>Same comment on text color as previous slide</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9-05-27T14:33:46.119" idx="9">
    <p:pos x="5564" y="726"/>
    <p:text>again, text color</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58e1aef63b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58e1aef63b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JG</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58cfb24a8f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58cfb24a8f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NM:          </a:t>
            </a:r>
            <a:r>
              <a:rPr lang="en" sz="1050">
                <a:solidFill>
                  <a:srgbClr val="333333"/>
                </a:solidFill>
                <a:highlight>
                  <a:srgbClr val="FCFCFC"/>
                </a:highlight>
              </a:rPr>
              <a:t>Skousen, J., Zipper, C.E., Rose, A. et al. Mine Water Environ (2017) 36: 133. https://doi.org/10.1007/s10230-016-0417-1</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513cb15527_1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513cb15527_1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NM: JLN Engineering’s idea is to reduce the amount of limestone present and increase the organic layer, to aim to uniformly increase the pH of the system and decrease the potential for dead zones. Also changing the ratio of the organic layer to limestone will help to keep the focus on using the sulfate reducing bacteria to create metal sulfides that can precipitate and fall out of solution when exposed to the atmosphere. Unfortunately because of the pH problems with Al precipitating out at the perfect range that the Sulfate reducing bacteria are most efficient, a flushing system will need to be used, similarly to the system being used right now, to remove the aluminum that will inevitably build up. Looking forward this is a great technology that can be used, but more information is going to need to be uncovered and some wrinkles ironed out.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513cb15527_1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513cb15527_1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LM</a:t>
            </a:r>
            <a:endParaRPr/>
          </a:p>
        </p:txBody>
      </p:sp>
    </p:spTree>
    <p:extLst>
      <p:ext uri="{BB962C8B-B14F-4D97-AF65-F5344CB8AC3E}">
        <p14:creationId xmlns:p14="http://schemas.microsoft.com/office/powerpoint/2010/main" val="2274034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58cfb24a8f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58cfb24a8f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58cfb24a8f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58cfb24a8f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58d1707ecc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58d1707ecc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50518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58cfb24a8f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58cfb24a8f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NM</a:t>
            </a:r>
            <a:endParaRPr/>
          </a:p>
        </p:txBody>
      </p:sp>
    </p:spTree>
    <p:extLst>
      <p:ext uri="{BB962C8B-B14F-4D97-AF65-F5344CB8AC3E}">
        <p14:creationId xmlns:p14="http://schemas.microsoft.com/office/powerpoint/2010/main" val="3415064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513cb15527_1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513cb15527_1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NM</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513cb15527_1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513cb15527_1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NM</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513cb15527_1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513cb15527_1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NM</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58cfb24a8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58cfb24a8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LM</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514568b7e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514568b7e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NM</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514729531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514729531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513cb15527_1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513cb15527_1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NM</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56f339fb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56f339fb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LM</a:t>
            </a:r>
            <a:endParaRPr/>
          </a:p>
        </p:txBody>
      </p:sp>
    </p:spTree>
    <p:extLst>
      <p:ext uri="{BB962C8B-B14F-4D97-AF65-F5344CB8AC3E}">
        <p14:creationId xmlns:p14="http://schemas.microsoft.com/office/powerpoint/2010/main" val="1497831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513c8baf3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513c8baf3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LM</a:t>
            </a:r>
            <a:endParaRPr/>
          </a:p>
        </p:txBody>
      </p:sp>
    </p:spTree>
    <p:extLst>
      <p:ext uri="{BB962C8B-B14F-4D97-AF65-F5344CB8AC3E}">
        <p14:creationId xmlns:p14="http://schemas.microsoft.com/office/powerpoint/2010/main" val="2997481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56f339fbc5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56f339fbc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LM</a:t>
            </a:r>
            <a:endParaRPr/>
          </a:p>
        </p:txBody>
      </p:sp>
    </p:spTree>
    <p:extLst>
      <p:ext uri="{BB962C8B-B14F-4D97-AF65-F5344CB8AC3E}">
        <p14:creationId xmlns:p14="http://schemas.microsoft.com/office/powerpoint/2010/main" val="2948105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58cfb24a8f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58cfb24a8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LM</a:t>
            </a:r>
            <a:endParaRPr/>
          </a:p>
          <a:p>
            <a:pPr marL="0" lvl="0" indent="0" algn="l" rtl="0">
              <a:spcBef>
                <a:spcPts val="0"/>
              </a:spcBef>
              <a:spcAft>
                <a:spcPts val="0"/>
              </a:spcAft>
              <a:buNone/>
            </a:pPr>
            <a:r>
              <a:rPr lang="en"/>
              <a:t>Round the numbers </a:t>
            </a:r>
            <a:endParaRPr/>
          </a:p>
        </p:txBody>
      </p:sp>
    </p:spTree>
    <p:extLst>
      <p:ext uri="{BB962C8B-B14F-4D97-AF65-F5344CB8AC3E}">
        <p14:creationId xmlns:p14="http://schemas.microsoft.com/office/powerpoint/2010/main" val="28453816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58cfb24a8f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58cfb24a8f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34527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58cfb24a8f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58cfb24a8f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7324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58cfb24a8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58cfb24a8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LM</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58cfb24a8f_2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58cfb24a8f_2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LM</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58cfb24a8f_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58cfb24a8f_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nm</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58cfb24a8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58cfb24a8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LM</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58e1aef63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58e1aef63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Title &amp; Trendline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513cb15527_1_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513cb15527_1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58d6f7b8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58d6f7b8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54"/>
        <p:cNvGrpSpPr/>
        <p:nvPr/>
      </p:nvGrpSpPr>
      <p:grpSpPr>
        <a:xfrm>
          <a:off x="0" y="0"/>
          <a:ext cx="0" cy="0"/>
          <a:chOff x="0" y="0"/>
          <a:chExt cx="0" cy="0"/>
        </a:xfrm>
      </p:grpSpPr>
      <p:sp>
        <p:nvSpPr>
          <p:cNvPr id="55" name="Google Shape;55;p14"/>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4"/>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57" name="Google Shape;57;p14"/>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lstStyle>
            <a:lvl1pPr lvl="0" algn="ctr" rtl="0">
              <a:lnSpc>
                <a:spcPct val="100000"/>
              </a:lnSpc>
              <a:spcBef>
                <a:spcPts val="0"/>
              </a:spcBef>
              <a:spcAft>
                <a:spcPts val="0"/>
              </a:spcAft>
              <a:buClr>
                <a:schemeClr val="accent1"/>
              </a:buClr>
              <a:buSzPts val="2100"/>
              <a:buNone/>
              <a:defRPr sz="2100" b="1">
                <a:solidFill>
                  <a:schemeClr val="accent1"/>
                </a:solidFill>
              </a:defRPr>
            </a:lvl1pPr>
            <a:lvl2pPr lvl="1" algn="ctr" rtl="0">
              <a:lnSpc>
                <a:spcPct val="100000"/>
              </a:lnSpc>
              <a:spcBef>
                <a:spcPts val="0"/>
              </a:spcBef>
              <a:spcAft>
                <a:spcPts val="0"/>
              </a:spcAft>
              <a:buClr>
                <a:schemeClr val="accent1"/>
              </a:buClr>
              <a:buSzPts val="2100"/>
              <a:buNone/>
              <a:defRPr sz="2100" b="1">
                <a:solidFill>
                  <a:schemeClr val="accent1"/>
                </a:solidFill>
              </a:defRPr>
            </a:lvl2pPr>
            <a:lvl3pPr lvl="2" algn="ctr" rtl="0">
              <a:lnSpc>
                <a:spcPct val="100000"/>
              </a:lnSpc>
              <a:spcBef>
                <a:spcPts val="0"/>
              </a:spcBef>
              <a:spcAft>
                <a:spcPts val="0"/>
              </a:spcAft>
              <a:buClr>
                <a:schemeClr val="accent1"/>
              </a:buClr>
              <a:buSzPts val="2100"/>
              <a:buNone/>
              <a:defRPr sz="2100" b="1">
                <a:solidFill>
                  <a:schemeClr val="accent1"/>
                </a:solidFill>
              </a:defRPr>
            </a:lvl3pPr>
            <a:lvl4pPr lvl="3" algn="ctr" rtl="0">
              <a:lnSpc>
                <a:spcPct val="100000"/>
              </a:lnSpc>
              <a:spcBef>
                <a:spcPts val="0"/>
              </a:spcBef>
              <a:spcAft>
                <a:spcPts val="0"/>
              </a:spcAft>
              <a:buClr>
                <a:schemeClr val="accent1"/>
              </a:buClr>
              <a:buSzPts val="2100"/>
              <a:buNone/>
              <a:defRPr sz="2100" b="1">
                <a:solidFill>
                  <a:schemeClr val="accent1"/>
                </a:solidFill>
              </a:defRPr>
            </a:lvl4pPr>
            <a:lvl5pPr lvl="4" algn="ctr" rtl="0">
              <a:lnSpc>
                <a:spcPct val="100000"/>
              </a:lnSpc>
              <a:spcBef>
                <a:spcPts val="0"/>
              </a:spcBef>
              <a:spcAft>
                <a:spcPts val="0"/>
              </a:spcAft>
              <a:buClr>
                <a:schemeClr val="accent1"/>
              </a:buClr>
              <a:buSzPts val="2100"/>
              <a:buNone/>
              <a:defRPr sz="2100" b="1">
                <a:solidFill>
                  <a:schemeClr val="accent1"/>
                </a:solidFill>
              </a:defRPr>
            </a:lvl5pPr>
            <a:lvl6pPr lvl="5" algn="ctr" rtl="0">
              <a:lnSpc>
                <a:spcPct val="100000"/>
              </a:lnSpc>
              <a:spcBef>
                <a:spcPts val="0"/>
              </a:spcBef>
              <a:spcAft>
                <a:spcPts val="0"/>
              </a:spcAft>
              <a:buClr>
                <a:schemeClr val="accent1"/>
              </a:buClr>
              <a:buSzPts val="2100"/>
              <a:buNone/>
              <a:defRPr sz="2100" b="1">
                <a:solidFill>
                  <a:schemeClr val="accent1"/>
                </a:solidFill>
              </a:defRPr>
            </a:lvl6pPr>
            <a:lvl7pPr lvl="6" algn="ctr" rtl="0">
              <a:lnSpc>
                <a:spcPct val="100000"/>
              </a:lnSpc>
              <a:spcBef>
                <a:spcPts val="0"/>
              </a:spcBef>
              <a:spcAft>
                <a:spcPts val="0"/>
              </a:spcAft>
              <a:buClr>
                <a:schemeClr val="accent1"/>
              </a:buClr>
              <a:buSzPts val="2100"/>
              <a:buNone/>
              <a:defRPr sz="2100" b="1">
                <a:solidFill>
                  <a:schemeClr val="accent1"/>
                </a:solidFill>
              </a:defRPr>
            </a:lvl7pPr>
            <a:lvl8pPr lvl="7" algn="ctr" rtl="0">
              <a:lnSpc>
                <a:spcPct val="100000"/>
              </a:lnSpc>
              <a:spcBef>
                <a:spcPts val="0"/>
              </a:spcBef>
              <a:spcAft>
                <a:spcPts val="0"/>
              </a:spcAft>
              <a:buClr>
                <a:schemeClr val="accent1"/>
              </a:buClr>
              <a:buSzPts val="2100"/>
              <a:buNone/>
              <a:defRPr sz="2100" b="1">
                <a:solidFill>
                  <a:schemeClr val="accent1"/>
                </a:solidFill>
              </a:defRPr>
            </a:lvl8pPr>
            <a:lvl9pPr lvl="8" algn="ctr" rtl="0">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58" name="Google Shape;58;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61" name="Google Shape;6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64" name="Google Shape;64;p16"/>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5" name="Google Shape;65;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6"/>
        <p:cNvGrpSpPr/>
        <p:nvPr/>
      </p:nvGrpSpPr>
      <p:grpSpPr>
        <a:xfrm>
          <a:off x="0" y="0"/>
          <a:ext cx="0" cy="0"/>
          <a:chOff x="0" y="0"/>
          <a:chExt cx="0" cy="0"/>
        </a:xfrm>
      </p:grpSpPr>
      <p:sp>
        <p:nvSpPr>
          <p:cNvPr id="67" name="Google Shape;67;p1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68" name="Google Shape;68;p17"/>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9" name="Google Shape;69;p17"/>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0" name="Google Shape;7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
        <p:cNvGrpSpPr/>
        <p:nvPr/>
      </p:nvGrpSpPr>
      <p:grpSpPr>
        <a:xfrm>
          <a:off x="0" y="0"/>
          <a:ext cx="0" cy="0"/>
          <a:chOff x="0" y="0"/>
          <a:chExt cx="0" cy="0"/>
        </a:xfrm>
      </p:grpSpPr>
      <p:sp>
        <p:nvSpPr>
          <p:cNvPr id="72" name="Google Shape;72;p18"/>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73" name="Google Shape;73;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3000"/>
              <a:buNone/>
              <a:defRPr sz="3000">
                <a:highlight>
                  <a:schemeClr val="dk1"/>
                </a:highlight>
              </a:defRPr>
            </a:lvl1pPr>
            <a:lvl2pPr lvl="1" rtl="0">
              <a:spcBef>
                <a:spcPts val="0"/>
              </a:spcBef>
              <a:spcAft>
                <a:spcPts val="0"/>
              </a:spcAft>
              <a:buSzPts val="3000"/>
              <a:buNone/>
              <a:defRPr sz="3000">
                <a:highlight>
                  <a:schemeClr val="dk1"/>
                </a:highlight>
              </a:defRPr>
            </a:lvl2pPr>
            <a:lvl3pPr lvl="2" rtl="0">
              <a:spcBef>
                <a:spcPts val="0"/>
              </a:spcBef>
              <a:spcAft>
                <a:spcPts val="0"/>
              </a:spcAft>
              <a:buSzPts val="3000"/>
              <a:buNone/>
              <a:defRPr sz="3000">
                <a:highlight>
                  <a:schemeClr val="dk1"/>
                </a:highlight>
              </a:defRPr>
            </a:lvl3pPr>
            <a:lvl4pPr lvl="3" rtl="0">
              <a:spcBef>
                <a:spcPts val="0"/>
              </a:spcBef>
              <a:spcAft>
                <a:spcPts val="0"/>
              </a:spcAft>
              <a:buSzPts val="3000"/>
              <a:buNone/>
              <a:defRPr sz="3000">
                <a:highlight>
                  <a:schemeClr val="dk1"/>
                </a:highlight>
              </a:defRPr>
            </a:lvl4pPr>
            <a:lvl5pPr lvl="4" rtl="0">
              <a:spcBef>
                <a:spcPts val="0"/>
              </a:spcBef>
              <a:spcAft>
                <a:spcPts val="0"/>
              </a:spcAft>
              <a:buSzPts val="3000"/>
              <a:buNone/>
              <a:defRPr sz="3000">
                <a:highlight>
                  <a:schemeClr val="dk1"/>
                </a:highlight>
              </a:defRPr>
            </a:lvl5pPr>
            <a:lvl6pPr lvl="5" rtl="0">
              <a:spcBef>
                <a:spcPts val="0"/>
              </a:spcBef>
              <a:spcAft>
                <a:spcPts val="0"/>
              </a:spcAft>
              <a:buSzPts val="3000"/>
              <a:buNone/>
              <a:defRPr sz="3000">
                <a:highlight>
                  <a:schemeClr val="dk1"/>
                </a:highlight>
              </a:defRPr>
            </a:lvl6pPr>
            <a:lvl7pPr lvl="6" rtl="0">
              <a:spcBef>
                <a:spcPts val="0"/>
              </a:spcBef>
              <a:spcAft>
                <a:spcPts val="0"/>
              </a:spcAft>
              <a:buSzPts val="3000"/>
              <a:buNone/>
              <a:defRPr sz="3000">
                <a:highlight>
                  <a:schemeClr val="dk1"/>
                </a:highlight>
              </a:defRPr>
            </a:lvl7pPr>
            <a:lvl8pPr lvl="7" rtl="0">
              <a:spcBef>
                <a:spcPts val="0"/>
              </a:spcBef>
              <a:spcAft>
                <a:spcPts val="0"/>
              </a:spcAft>
              <a:buSzPts val="3000"/>
              <a:buNone/>
              <a:defRPr sz="3000">
                <a:highlight>
                  <a:schemeClr val="dk1"/>
                </a:highlight>
              </a:defRPr>
            </a:lvl8pPr>
            <a:lvl9pPr lvl="8" rtl="0">
              <a:spcBef>
                <a:spcPts val="0"/>
              </a:spcBef>
              <a:spcAft>
                <a:spcPts val="0"/>
              </a:spcAft>
              <a:buSzPts val="3000"/>
              <a:buNone/>
              <a:defRPr sz="3000">
                <a:highlight>
                  <a:schemeClr val="dk1"/>
                </a:highlight>
              </a:defRPr>
            </a:lvl9pPr>
          </a:lstStyle>
          <a:p>
            <a:endParaRPr/>
          </a:p>
        </p:txBody>
      </p:sp>
      <p:sp>
        <p:nvSpPr>
          <p:cNvPr id="76" name="Google Shape;76;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7" name="Google Shape;77;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78"/>
        <p:cNvGrpSpPr/>
        <p:nvPr/>
      </p:nvGrpSpPr>
      <p:grpSpPr>
        <a:xfrm>
          <a:off x="0" y="0"/>
          <a:ext cx="0" cy="0"/>
          <a:chOff x="0" y="0"/>
          <a:chExt cx="0" cy="0"/>
        </a:xfrm>
      </p:grpSpPr>
      <p:sp>
        <p:nvSpPr>
          <p:cNvPr id="79" name="Google Shape;79;p20"/>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endParaRPr/>
          </a:p>
        </p:txBody>
      </p:sp>
      <p:sp>
        <p:nvSpPr>
          <p:cNvPr id="80" name="Google Shape;80;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1"/>
        <p:cNvGrpSpPr/>
        <p:nvPr/>
      </p:nvGrpSpPr>
      <p:grpSpPr>
        <a:xfrm>
          <a:off x="0" y="0"/>
          <a:ext cx="0" cy="0"/>
          <a:chOff x="0" y="0"/>
          <a:chExt cx="0" cy="0"/>
        </a:xfrm>
      </p:grpSpPr>
      <p:sp>
        <p:nvSpPr>
          <p:cNvPr id="82" name="Google Shape;82;p21"/>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 name="Google Shape;83;p21"/>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84" name="Google Shape;84;p21"/>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lstStyle>
            <a:lvl1pPr lvl="0" algn="ctr" rtl="0">
              <a:spcBef>
                <a:spcPts val="0"/>
              </a:spcBef>
              <a:spcAft>
                <a:spcPts val="0"/>
              </a:spcAft>
              <a:buSzPts val="5400"/>
              <a:buNone/>
              <a:defRPr sz="5400"/>
            </a:lvl1pPr>
            <a:lvl2pPr lvl="1" algn="ctr" rtl="0">
              <a:spcBef>
                <a:spcPts val="0"/>
              </a:spcBef>
              <a:spcAft>
                <a:spcPts val="0"/>
              </a:spcAft>
              <a:buSzPts val="5400"/>
              <a:buNone/>
              <a:defRPr sz="5400"/>
            </a:lvl2pPr>
            <a:lvl3pPr lvl="2" algn="ctr" rtl="0">
              <a:spcBef>
                <a:spcPts val="0"/>
              </a:spcBef>
              <a:spcAft>
                <a:spcPts val="0"/>
              </a:spcAft>
              <a:buSzPts val="5400"/>
              <a:buNone/>
              <a:defRPr sz="5400"/>
            </a:lvl3pPr>
            <a:lvl4pPr lvl="3" algn="ctr" rtl="0">
              <a:spcBef>
                <a:spcPts val="0"/>
              </a:spcBef>
              <a:spcAft>
                <a:spcPts val="0"/>
              </a:spcAft>
              <a:buSzPts val="5400"/>
              <a:buNone/>
              <a:defRPr sz="5400"/>
            </a:lvl4pPr>
            <a:lvl5pPr lvl="4" algn="ctr" rtl="0">
              <a:spcBef>
                <a:spcPts val="0"/>
              </a:spcBef>
              <a:spcAft>
                <a:spcPts val="0"/>
              </a:spcAft>
              <a:buSzPts val="5400"/>
              <a:buNone/>
              <a:defRPr sz="5400"/>
            </a:lvl5pPr>
            <a:lvl6pPr lvl="5" algn="ctr" rtl="0">
              <a:spcBef>
                <a:spcPts val="0"/>
              </a:spcBef>
              <a:spcAft>
                <a:spcPts val="0"/>
              </a:spcAft>
              <a:buSzPts val="5400"/>
              <a:buNone/>
              <a:defRPr sz="5400"/>
            </a:lvl6pPr>
            <a:lvl7pPr lvl="6" algn="ctr" rtl="0">
              <a:spcBef>
                <a:spcPts val="0"/>
              </a:spcBef>
              <a:spcAft>
                <a:spcPts val="0"/>
              </a:spcAft>
              <a:buSzPts val="5400"/>
              <a:buNone/>
              <a:defRPr sz="5400"/>
            </a:lvl7pPr>
            <a:lvl8pPr lvl="7" algn="ctr" rtl="0">
              <a:spcBef>
                <a:spcPts val="0"/>
              </a:spcBef>
              <a:spcAft>
                <a:spcPts val="0"/>
              </a:spcAft>
              <a:buSzPts val="5400"/>
              <a:buNone/>
              <a:defRPr sz="5400"/>
            </a:lvl8pPr>
            <a:lvl9pPr lvl="8" algn="ctr" rtl="0">
              <a:spcBef>
                <a:spcPts val="0"/>
              </a:spcBef>
              <a:spcAft>
                <a:spcPts val="0"/>
              </a:spcAft>
              <a:buSzPts val="5400"/>
              <a:buNone/>
              <a:defRPr sz="5400"/>
            </a:lvl9pPr>
          </a:lstStyle>
          <a:p>
            <a:endParaRPr/>
          </a:p>
        </p:txBody>
      </p:sp>
      <p:sp>
        <p:nvSpPr>
          <p:cNvPr id="85" name="Google Shape;85;p21"/>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86" name="Google Shape;86;p2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chemeClr val="accent1"/>
              </a:buClr>
              <a:buSzPts val="1800"/>
              <a:buChar char="●"/>
              <a:defRPr>
                <a:solidFill>
                  <a:schemeClr val="accent1"/>
                </a:solidFill>
                <a:highlight>
                  <a:schemeClr val="lt1"/>
                </a:highlight>
              </a:defRPr>
            </a:lvl1pPr>
            <a:lvl2pPr marL="914400" lvl="1" indent="-317500" rtl="0">
              <a:spcBef>
                <a:spcPts val="1600"/>
              </a:spcBef>
              <a:spcAft>
                <a:spcPts val="0"/>
              </a:spcAft>
              <a:buClr>
                <a:schemeClr val="accent1"/>
              </a:buClr>
              <a:buSzPts val="1400"/>
              <a:buChar char="○"/>
              <a:defRPr>
                <a:solidFill>
                  <a:schemeClr val="accent1"/>
                </a:solidFill>
                <a:highlight>
                  <a:schemeClr val="lt1"/>
                </a:highlight>
              </a:defRPr>
            </a:lvl2pPr>
            <a:lvl3pPr marL="1371600" lvl="2" indent="-317500" rtl="0">
              <a:spcBef>
                <a:spcPts val="1600"/>
              </a:spcBef>
              <a:spcAft>
                <a:spcPts val="0"/>
              </a:spcAft>
              <a:buClr>
                <a:schemeClr val="accent1"/>
              </a:buClr>
              <a:buSzPts val="1400"/>
              <a:buChar char="■"/>
              <a:defRPr>
                <a:solidFill>
                  <a:schemeClr val="accent1"/>
                </a:solidFill>
                <a:highlight>
                  <a:schemeClr val="lt1"/>
                </a:highlight>
              </a:defRPr>
            </a:lvl3pPr>
            <a:lvl4pPr marL="1828800" lvl="3" indent="-317500" rtl="0">
              <a:spcBef>
                <a:spcPts val="1600"/>
              </a:spcBef>
              <a:spcAft>
                <a:spcPts val="0"/>
              </a:spcAft>
              <a:buClr>
                <a:schemeClr val="accent1"/>
              </a:buClr>
              <a:buSzPts val="1400"/>
              <a:buChar char="●"/>
              <a:defRPr>
                <a:solidFill>
                  <a:schemeClr val="accent1"/>
                </a:solidFill>
                <a:highlight>
                  <a:schemeClr val="lt1"/>
                </a:highlight>
              </a:defRPr>
            </a:lvl4pPr>
            <a:lvl5pPr marL="2286000" lvl="4" indent="-317500" rtl="0">
              <a:spcBef>
                <a:spcPts val="1600"/>
              </a:spcBef>
              <a:spcAft>
                <a:spcPts val="0"/>
              </a:spcAft>
              <a:buClr>
                <a:schemeClr val="accent1"/>
              </a:buClr>
              <a:buSzPts val="1400"/>
              <a:buChar char="○"/>
              <a:defRPr>
                <a:solidFill>
                  <a:schemeClr val="accent1"/>
                </a:solidFill>
                <a:highlight>
                  <a:schemeClr val="lt1"/>
                </a:highlight>
              </a:defRPr>
            </a:lvl5pPr>
            <a:lvl6pPr marL="2743200" lvl="5" indent="-317500" rtl="0">
              <a:spcBef>
                <a:spcPts val="1600"/>
              </a:spcBef>
              <a:spcAft>
                <a:spcPts val="0"/>
              </a:spcAft>
              <a:buClr>
                <a:schemeClr val="accent1"/>
              </a:buClr>
              <a:buSzPts val="1400"/>
              <a:buChar char="■"/>
              <a:defRPr>
                <a:solidFill>
                  <a:schemeClr val="accent1"/>
                </a:solidFill>
                <a:highlight>
                  <a:schemeClr val="lt1"/>
                </a:highlight>
              </a:defRPr>
            </a:lvl6pPr>
            <a:lvl7pPr marL="3200400" lvl="6" indent="-317500" rtl="0">
              <a:spcBef>
                <a:spcPts val="1600"/>
              </a:spcBef>
              <a:spcAft>
                <a:spcPts val="0"/>
              </a:spcAft>
              <a:buClr>
                <a:schemeClr val="accent1"/>
              </a:buClr>
              <a:buSzPts val="1400"/>
              <a:buChar char="●"/>
              <a:defRPr>
                <a:solidFill>
                  <a:schemeClr val="accent1"/>
                </a:solidFill>
                <a:highlight>
                  <a:schemeClr val="lt1"/>
                </a:highlight>
              </a:defRPr>
            </a:lvl7pPr>
            <a:lvl8pPr marL="3657600" lvl="7" indent="-317500" rtl="0">
              <a:spcBef>
                <a:spcPts val="1600"/>
              </a:spcBef>
              <a:spcAft>
                <a:spcPts val="0"/>
              </a:spcAft>
              <a:buClr>
                <a:schemeClr val="accent1"/>
              </a:buClr>
              <a:buSzPts val="1400"/>
              <a:buChar char="○"/>
              <a:defRPr>
                <a:solidFill>
                  <a:schemeClr val="accent1"/>
                </a:solidFill>
                <a:highlight>
                  <a:schemeClr val="lt1"/>
                </a:highlight>
              </a:defRPr>
            </a:lvl8pPr>
            <a:lvl9pPr marL="4114800" lvl="8" indent="-317500" rtl="0">
              <a:spcBef>
                <a:spcPts val="1600"/>
              </a:spcBef>
              <a:spcAft>
                <a:spcPts val="1600"/>
              </a:spcAft>
              <a:buClr>
                <a:schemeClr val="accent1"/>
              </a:buClr>
              <a:buSzPts val="1400"/>
              <a:buChar char="■"/>
              <a:defRPr>
                <a:solidFill>
                  <a:schemeClr val="accent1"/>
                </a:solidFill>
                <a:highlight>
                  <a:schemeClr val="lt1"/>
                </a:highlight>
              </a:defRPr>
            </a:lvl9pPr>
          </a:lstStyle>
          <a:p>
            <a:endParaRPr/>
          </a:p>
        </p:txBody>
      </p:sp>
      <p:sp>
        <p:nvSpPr>
          <p:cNvPr id="87" name="Google Shape;87;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8"/>
        <p:cNvGrpSpPr/>
        <p:nvPr/>
      </p:nvGrpSpPr>
      <p:grpSpPr>
        <a:xfrm>
          <a:off x="0" y="0"/>
          <a:ext cx="0" cy="0"/>
          <a:chOff x="0" y="0"/>
          <a:chExt cx="0" cy="0"/>
        </a:xfrm>
      </p:grpSpPr>
      <p:sp>
        <p:nvSpPr>
          <p:cNvPr id="89" name="Google Shape;89;p22"/>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90" name="Google Shape;90;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1"/>
        <p:cNvGrpSpPr/>
        <p:nvPr/>
      </p:nvGrpSpPr>
      <p:grpSpPr>
        <a:xfrm>
          <a:off x="0" y="0"/>
          <a:ext cx="0" cy="0"/>
          <a:chOff x="0" y="0"/>
          <a:chExt cx="0" cy="0"/>
        </a:xfrm>
      </p:grpSpPr>
      <p:sp>
        <p:nvSpPr>
          <p:cNvPr id="92" name="Google Shape;92;p23"/>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lstStyle>
            <a:lvl1pPr lvl="0" algn="ctr" rtl="0">
              <a:spcBef>
                <a:spcPts val="0"/>
              </a:spcBef>
              <a:spcAft>
                <a:spcPts val="0"/>
              </a:spcAft>
              <a:buClr>
                <a:schemeClr val="lt1"/>
              </a:buClr>
              <a:buSzPts val="12000"/>
              <a:buNone/>
              <a:defRPr sz="12000">
                <a:solidFill>
                  <a:schemeClr val="lt1"/>
                </a:solidFill>
                <a:highlight>
                  <a:schemeClr val="accent1"/>
                </a:highlight>
              </a:defRPr>
            </a:lvl1pPr>
            <a:lvl2pPr lvl="1" algn="ctr" rtl="0">
              <a:spcBef>
                <a:spcPts val="0"/>
              </a:spcBef>
              <a:spcAft>
                <a:spcPts val="0"/>
              </a:spcAft>
              <a:buClr>
                <a:schemeClr val="lt1"/>
              </a:buClr>
              <a:buSzPts val="12000"/>
              <a:buNone/>
              <a:defRPr sz="12000">
                <a:solidFill>
                  <a:schemeClr val="lt1"/>
                </a:solidFill>
                <a:highlight>
                  <a:schemeClr val="accent1"/>
                </a:highlight>
              </a:defRPr>
            </a:lvl2pPr>
            <a:lvl3pPr lvl="2" algn="ctr" rtl="0">
              <a:spcBef>
                <a:spcPts val="0"/>
              </a:spcBef>
              <a:spcAft>
                <a:spcPts val="0"/>
              </a:spcAft>
              <a:buClr>
                <a:schemeClr val="lt1"/>
              </a:buClr>
              <a:buSzPts val="12000"/>
              <a:buNone/>
              <a:defRPr sz="12000">
                <a:solidFill>
                  <a:schemeClr val="lt1"/>
                </a:solidFill>
                <a:highlight>
                  <a:schemeClr val="accent1"/>
                </a:highlight>
              </a:defRPr>
            </a:lvl3pPr>
            <a:lvl4pPr lvl="3" algn="ctr" rtl="0">
              <a:spcBef>
                <a:spcPts val="0"/>
              </a:spcBef>
              <a:spcAft>
                <a:spcPts val="0"/>
              </a:spcAft>
              <a:buClr>
                <a:schemeClr val="lt1"/>
              </a:buClr>
              <a:buSzPts val="12000"/>
              <a:buNone/>
              <a:defRPr sz="12000">
                <a:solidFill>
                  <a:schemeClr val="lt1"/>
                </a:solidFill>
                <a:highlight>
                  <a:schemeClr val="accent1"/>
                </a:highlight>
              </a:defRPr>
            </a:lvl4pPr>
            <a:lvl5pPr lvl="4" algn="ctr" rtl="0">
              <a:spcBef>
                <a:spcPts val="0"/>
              </a:spcBef>
              <a:spcAft>
                <a:spcPts val="0"/>
              </a:spcAft>
              <a:buClr>
                <a:schemeClr val="lt1"/>
              </a:buClr>
              <a:buSzPts val="12000"/>
              <a:buNone/>
              <a:defRPr sz="12000">
                <a:solidFill>
                  <a:schemeClr val="lt1"/>
                </a:solidFill>
                <a:highlight>
                  <a:schemeClr val="accent1"/>
                </a:highlight>
              </a:defRPr>
            </a:lvl5pPr>
            <a:lvl6pPr lvl="5" algn="ctr" rtl="0">
              <a:spcBef>
                <a:spcPts val="0"/>
              </a:spcBef>
              <a:spcAft>
                <a:spcPts val="0"/>
              </a:spcAft>
              <a:buClr>
                <a:schemeClr val="lt1"/>
              </a:buClr>
              <a:buSzPts val="12000"/>
              <a:buNone/>
              <a:defRPr sz="12000">
                <a:solidFill>
                  <a:schemeClr val="lt1"/>
                </a:solidFill>
                <a:highlight>
                  <a:schemeClr val="accent1"/>
                </a:highlight>
              </a:defRPr>
            </a:lvl6pPr>
            <a:lvl7pPr lvl="6" algn="ctr" rtl="0">
              <a:spcBef>
                <a:spcPts val="0"/>
              </a:spcBef>
              <a:spcAft>
                <a:spcPts val="0"/>
              </a:spcAft>
              <a:buClr>
                <a:schemeClr val="lt1"/>
              </a:buClr>
              <a:buSzPts val="12000"/>
              <a:buNone/>
              <a:defRPr sz="12000">
                <a:solidFill>
                  <a:schemeClr val="lt1"/>
                </a:solidFill>
                <a:highlight>
                  <a:schemeClr val="accent1"/>
                </a:highlight>
              </a:defRPr>
            </a:lvl7pPr>
            <a:lvl8pPr lvl="7" algn="ctr" rtl="0">
              <a:spcBef>
                <a:spcPts val="0"/>
              </a:spcBef>
              <a:spcAft>
                <a:spcPts val="0"/>
              </a:spcAft>
              <a:buClr>
                <a:schemeClr val="lt1"/>
              </a:buClr>
              <a:buSzPts val="12000"/>
              <a:buNone/>
              <a:defRPr sz="12000">
                <a:solidFill>
                  <a:schemeClr val="lt1"/>
                </a:solidFill>
                <a:highlight>
                  <a:schemeClr val="accent1"/>
                </a:highlight>
              </a:defRPr>
            </a:lvl8pPr>
            <a:lvl9pPr lvl="8" algn="ctr" rtl="0">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93" name="Google Shape;93;p23"/>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rtl="0">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rtl="0">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rtl="0">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rtl="0">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rtl="0">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rtl="0">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rtl="0">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rtl="0">
              <a:spcBef>
                <a:spcPts val="1600"/>
              </a:spcBef>
              <a:spcAft>
                <a:spcPts val="1600"/>
              </a:spcAft>
              <a:buClr>
                <a:schemeClr val="accent1"/>
              </a:buClr>
              <a:buSzPts val="1400"/>
              <a:buChar char="■"/>
              <a:defRPr>
                <a:solidFill>
                  <a:schemeClr val="accent1"/>
                </a:solidFill>
                <a:highlight>
                  <a:schemeClr val="dk1"/>
                </a:highlight>
              </a:defRPr>
            </a:lvl9pPr>
          </a:lstStyle>
          <a:p>
            <a:endParaRPr/>
          </a:p>
        </p:txBody>
      </p:sp>
      <p:sp>
        <p:nvSpPr>
          <p:cNvPr id="94" name="Google Shape;94;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52" name="Google Shape;52;p13"/>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rtl="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accent1"/>
                </a:solidFill>
                <a:latin typeface="Source Code Pro"/>
                <a:ea typeface="Source Code Pro"/>
                <a:cs typeface="Source Code Pro"/>
                <a:sym typeface="Source Code Pro"/>
              </a:defRPr>
            </a:lvl1pPr>
            <a:lvl2pPr lvl="1" algn="r" rtl="0">
              <a:buNone/>
              <a:defRPr sz="1000">
                <a:solidFill>
                  <a:schemeClr val="accent1"/>
                </a:solidFill>
                <a:latin typeface="Source Code Pro"/>
                <a:ea typeface="Source Code Pro"/>
                <a:cs typeface="Source Code Pro"/>
                <a:sym typeface="Source Code Pro"/>
              </a:defRPr>
            </a:lvl2pPr>
            <a:lvl3pPr lvl="2" algn="r" rtl="0">
              <a:buNone/>
              <a:defRPr sz="1000">
                <a:solidFill>
                  <a:schemeClr val="accent1"/>
                </a:solidFill>
                <a:latin typeface="Source Code Pro"/>
                <a:ea typeface="Source Code Pro"/>
                <a:cs typeface="Source Code Pro"/>
                <a:sym typeface="Source Code Pro"/>
              </a:defRPr>
            </a:lvl3pPr>
            <a:lvl4pPr lvl="3" algn="r" rtl="0">
              <a:buNone/>
              <a:defRPr sz="1000">
                <a:solidFill>
                  <a:schemeClr val="accent1"/>
                </a:solidFill>
                <a:latin typeface="Source Code Pro"/>
                <a:ea typeface="Source Code Pro"/>
                <a:cs typeface="Source Code Pro"/>
                <a:sym typeface="Source Code Pro"/>
              </a:defRPr>
            </a:lvl4pPr>
            <a:lvl5pPr lvl="4" algn="r" rtl="0">
              <a:buNone/>
              <a:defRPr sz="1000">
                <a:solidFill>
                  <a:schemeClr val="accent1"/>
                </a:solidFill>
                <a:latin typeface="Source Code Pro"/>
                <a:ea typeface="Source Code Pro"/>
                <a:cs typeface="Source Code Pro"/>
                <a:sym typeface="Source Code Pro"/>
              </a:defRPr>
            </a:lvl5pPr>
            <a:lvl6pPr lvl="5" algn="r" rtl="0">
              <a:buNone/>
              <a:defRPr sz="1000">
                <a:solidFill>
                  <a:schemeClr val="accent1"/>
                </a:solidFill>
                <a:latin typeface="Source Code Pro"/>
                <a:ea typeface="Source Code Pro"/>
                <a:cs typeface="Source Code Pro"/>
                <a:sym typeface="Source Code Pro"/>
              </a:defRPr>
            </a:lvl6pPr>
            <a:lvl7pPr lvl="6" algn="r" rtl="0">
              <a:buNone/>
              <a:defRPr sz="1000">
                <a:solidFill>
                  <a:schemeClr val="accent1"/>
                </a:solidFill>
                <a:latin typeface="Source Code Pro"/>
                <a:ea typeface="Source Code Pro"/>
                <a:cs typeface="Source Code Pro"/>
                <a:sym typeface="Source Code Pro"/>
              </a:defRPr>
            </a:lvl7pPr>
            <a:lvl8pPr lvl="7" algn="r" rtl="0">
              <a:buNone/>
              <a:defRPr sz="1000">
                <a:solidFill>
                  <a:schemeClr val="accent1"/>
                </a:solidFill>
                <a:latin typeface="Source Code Pro"/>
                <a:ea typeface="Source Code Pro"/>
                <a:cs typeface="Source Code Pro"/>
                <a:sym typeface="Source Code Pro"/>
              </a:defRPr>
            </a:lvl8pPr>
            <a:lvl9pPr lvl="8" algn="r" rtl="0">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8.gif"/></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1.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comments" Target="../comments/commen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jpe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comments" Target="../comments/comment3.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comments" Target="../comments/comment4.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comments" Target="../comments/commen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8761D"/>
        </a:solidFill>
        <a:effectLst/>
      </p:bgPr>
    </p:bg>
    <p:spTree>
      <p:nvGrpSpPr>
        <p:cNvPr id="1" name="Shape 100"/>
        <p:cNvGrpSpPr/>
        <p:nvPr/>
      </p:nvGrpSpPr>
      <p:grpSpPr>
        <a:xfrm>
          <a:off x="0" y="0"/>
          <a:ext cx="0" cy="0"/>
          <a:chOff x="0" y="0"/>
          <a:chExt cx="0" cy="0"/>
        </a:xfrm>
      </p:grpSpPr>
      <p:sp>
        <p:nvSpPr>
          <p:cNvPr id="101" name="Google Shape;101;p25"/>
          <p:cNvSpPr txBox="1">
            <a:spLocks noGrp="1"/>
          </p:cNvSpPr>
          <p:nvPr>
            <p:ph type="ctrTitle"/>
          </p:nvPr>
        </p:nvSpPr>
        <p:spPr>
          <a:xfrm>
            <a:off x="311700" y="613200"/>
            <a:ext cx="8520600" cy="269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latin typeface="Arial"/>
                <a:ea typeface="Arial"/>
                <a:cs typeface="Arial"/>
                <a:sym typeface="Arial"/>
              </a:rPr>
              <a:t>Spaghetti Hole</a:t>
            </a:r>
            <a:r>
              <a:rPr lang="en">
                <a:latin typeface="Arial"/>
                <a:ea typeface="Arial"/>
                <a:cs typeface="Arial"/>
                <a:sym typeface="Arial"/>
              </a:rPr>
              <a:t>:</a:t>
            </a:r>
            <a:endParaRPr>
              <a:latin typeface="Arial"/>
              <a:ea typeface="Arial"/>
              <a:cs typeface="Arial"/>
              <a:sym typeface="Arial"/>
            </a:endParaRPr>
          </a:p>
          <a:p>
            <a:pPr marL="0" lvl="0" indent="0" algn="ctr" rtl="0">
              <a:spcBef>
                <a:spcPts val="0"/>
              </a:spcBef>
              <a:spcAft>
                <a:spcPts val="0"/>
              </a:spcAft>
              <a:buClr>
                <a:srgbClr val="000000"/>
              </a:buClr>
              <a:buSzPts val="2000"/>
              <a:buFont typeface="Arial"/>
              <a:buNone/>
            </a:pPr>
            <a:r>
              <a:rPr lang="en" sz="2400">
                <a:solidFill>
                  <a:srgbClr val="000000"/>
                </a:solidFill>
                <a:latin typeface="Arial"/>
                <a:ea typeface="Arial"/>
                <a:cs typeface="Arial"/>
                <a:sym typeface="Arial"/>
              </a:rPr>
              <a:t>Retrofit Options for an Aging Passive Treatment System</a:t>
            </a:r>
            <a:endParaRPr sz="2400">
              <a:latin typeface="Arial"/>
              <a:ea typeface="Arial"/>
              <a:cs typeface="Arial"/>
              <a:sym typeface="Arial"/>
            </a:endParaRPr>
          </a:p>
        </p:txBody>
      </p:sp>
      <p:sp>
        <p:nvSpPr>
          <p:cNvPr id="102" name="Google Shape;102;p25"/>
          <p:cNvSpPr txBox="1">
            <a:spLocks noGrp="1"/>
          </p:cNvSpPr>
          <p:nvPr>
            <p:ph type="subTitle" idx="1"/>
          </p:nvPr>
        </p:nvSpPr>
        <p:spPr>
          <a:xfrm>
            <a:off x="603150" y="3475363"/>
            <a:ext cx="7937700" cy="79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rial"/>
                <a:ea typeface="Arial"/>
                <a:cs typeface="Arial"/>
                <a:sym typeface="Arial"/>
              </a:rPr>
              <a:t>Jack Gaughan, Nick McKnight, Logan Madison,</a:t>
            </a:r>
          </a:p>
          <a:p>
            <a:pPr marL="0" lvl="0" indent="0" algn="ctr" rtl="0">
              <a:spcBef>
                <a:spcPts val="0"/>
              </a:spcBef>
              <a:spcAft>
                <a:spcPts val="0"/>
              </a:spcAft>
              <a:buNone/>
            </a:pPr>
            <a:r>
              <a:rPr lang="en" dirty="0">
                <a:latin typeface="Arial"/>
                <a:ea typeface="Arial"/>
                <a:cs typeface="Arial"/>
                <a:sym typeface="Arial"/>
              </a:rPr>
              <a:t> Travis Tasker PhD, Jim Eckenrode, Bill Strosnider PhD</a:t>
            </a:r>
            <a:endParaRPr dirty="0">
              <a:latin typeface="Arial"/>
              <a:ea typeface="Arial"/>
              <a:cs typeface="Arial"/>
              <a:sym typeface="Arial"/>
            </a:endParaRPr>
          </a:p>
        </p:txBody>
      </p:sp>
      <p:pic>
        <p:nvPicPr>
          <p:cNvPr id="103" name="Google Shape;103;p2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837245" y="45137"/>
            <a:ext cx="1270425" cy="1270425"/>
          </a:xfrm>
          <a:prstGeom prst="rect">
            <a:avLst/>
          </a:prstGeom>
          <a:noFill/>
          <a:ln>
            <a:noFill/>
          </a:ln>
        </p:spPr>
      </p:pic>
      <p:sp>
        <p:nvSpPr>
          <p:cNvPr id="105" name="Google Shape;105;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a:t>
            </a:fld>
            <a:endParaRPr/>
          </a:p>
        </p:txBody>
      </p:sp>
      <p:sp>
        <p:nvSpPr>
          <p:cNvPr id="2" name="TextBox 1"/>
          <p:cNvSpPr txBox="1"/>
          <p:nvPr/>
        </p:nvSpPr>
        <p:spPr>
          <a:xfrm>
            <a:off x="3008026" y="4306752"/>
            <a:ext cx="3127947" cy="738664"/>
          </a:xfrm>
          <a:prstGeom prst="rect">
            <a:avLst/>
          </a:prstGeom>
          <a:noFill/>
        </p:spPr>
        <p:txBody>
          <a:bodyPr wrap="square" rtlCol="0">
            <a:spAutoFit/>
          </a:bodyPr>
          <a:lstStyle/>
          <a:p>
            <a:pPr algn="ctr"/>
            <a:r>
              <a:rPr lang="en-US" dirty="0"/>
              <a:t>ASMR Annual Meeting</a:t>
            </a:r>
          </a:p>
          <a:p>
            <a:pPr algn="ctr"/>
            <a:r>
              <a:rPr lang="en-US" dirty="0"/>
              <a:t>Big Sky, MT</a:t>
            </a:r>
          </a:p>
          <a:p>
            <a:pPr algn="ctr"/>
            <a:r>
              <a:rPr lang="en-US" dirty="0"/>
              <a:t>June 5</a:t>
            </a:r>
            <a:r>
              <a:rPr lang="en-US" baseline="30000" dirty="0"/>
              <a:t>th</a:t>
            </a:r>
            <a:r>
              <a:rPr lang="en-US" dirty="0"/>
              <a:t>, 2019</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09934" y="19939"/>
            <a:ext cx="1324130" cy="1320820"/>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397285" cy="139728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3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729521"/>
            <a:ext cx="6430780" cy="4411017"/>
          </a:xfrm>
          <a:prstGeom prst="rect">
            <a:avLst/>
          </a:prstGeom>
          <a:noFill/>
          <a:ln>
            <a:noFill/>
          </a:ln>
        </p:spPr>
      </p:pic>
      <p:sp>
        <p:nvSpPr>
          <p:cNvPr id="200" name="Google Shape;200;p34"/>
          <p:cNvSpPr txBox="1">
            <a:spLocks noGrp="1"/>
          </p:cNvSpPr>
          <p:nvPr>
            <p:ph type="title"/>
          </p:nvPr>
        </p:nvSpPr>
        <p:spPr>
          <a:xfrm>
            <a:off x="0" y="106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Overflow System</a:t>
            </a:r>
            <a:endParaRPr sz="2400" dirty="0"/>
          </a:p>
        </p:txBody>
      </p:sp>
      <p:sp>
        <p:nvSpPr>
          <p:cNvPr id="201" name="Google Shape;201;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pic>
        <p:nvPicPr>
          <p:cNvPr id="202" name="Google Shape;202;p3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869542" y="1918300"/>
            <a:ext cx="3376976" cy="3225200"/>
          </a:xfrm>
          <a:prstGeom prst="rect">
            <a:avLst/>
          </a:prstGeom>
          <a:noFill/>
          <a:ln>
            <a:noFill/>
          </a:ln>
        </p:spPr>
      </p:pic>
      <p:cxnSp>
        <p:nvCxnSpPr>
          <p:cNvPr id="203" name="Google Shape;203;p34"/>
          <p:cNvCxnSpPr/>
          <p:nvPr/>
        </p:nvCxnSpPr>
        <p:spPr>
          <a:xfrm flipH="1">
            <a:off x="3647608" y="2571750"/>
            <a:ext cx="1504012" cy="556198"/>
          </a:xfrm>
          <a:prstGeom prst="straightConnector1">
            <a:avLst/>
          </a:prstGeom>
          <a:noFill/>
          <a:ln w="76200" cap="flat" cmpd="sng">
            <a:solidFill>
              <a:srgbClr val="000000"/>
            </a:solidFill>
            <a:prstDash val="solid"/>
            <a:round/>
            <a:headEnd type="none" w="med" len="med"/>
            <a:tailEnd type="triangle" w="med" len="med"/>
          </a:ln>
        </p:spPr>
      </p:cxn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86561" y="10650"/>
            <a:ext cx="1268078" cy="126807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5"/>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Relative Percentage of Water Bypassing System</a:t>
            </a:r>
            <a:endParaRPr sz="2400" dirty="0"/>
          </a:p>
        </p:txBody>
      </p:sp>
      <p:sp>
        <p:nvSpPr>
          <p:cNvPr id="209" name="Google Shape;209;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graphicFrame>
        <p:nvGraphicFramePr>
          <p:cNvPr id="6" name="Chart 5"/>
          <p:cNvGraphicFramePr>
            <a:graphicFrameLocks/>
          </p:cNvGraphicFramePr>
          <p:nvPr>
            <p:extLst>
              <p:ext uri="{D42A27DB-BD31-4B8C-83A1-F6EECF244321}">
                <p14:modId xmlns:p14="http://schemas.microsoft.com/office/powerpoint/2010/main" val="3722661393"/>
              </p:ext>
            </p:extLst>
          </p:nvPr>
        </p:nvGraphicFramePr>
        <p:xfrm>
          <a:off x="64174" y="572700"/>
          <a:ext cx="7378156" cy="4580567"/>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75922" y="0"/>
            <a:ext cx="1268078" cy="126807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29771"/>
          </a:xfrm>
        </p:spPr>
        <p:txBody>
          <a:bodyPr/>
          <a:lstStyle/>
          <a:p>
            <a:r>
              <a:rPr lang="en-US" sz="2400" dirty="0"/>
              <a:t>Mass Loading of Constituents in Overflow</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graphicFrame>
        <p:nvGraphicFramePr>
          <p:cNvPr id="6" name="Chart 5"/>
          <p:cNvGraphicFramePr>
            <a:graphicFrameLocks/>
          </p:cNvGraphicFramePr>
          <p:nvPr>
            <p:extLst>
              <p:ext uri="{D42A27DB-BD31-4B8C-83A1-F6EECF244321}">
                <p14:modId xmlns:p14="http://schemas.microsoft.com/office/powerpoint/2010/main" val="3392977294"/>
              </p:ext>
            </p:extLst>
          </p:nvPr>
        </p:nvGraphicFramePr>
        <p:xfrm>
          <a:off x="92558" y="754341"/>
          <a:ext cx="6966857" cy="4389159"/>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75922" y="0"/>
            <a:ext cx="1268078" cy="1268078"/>
          </a:xfrm>
          <a:prstGeom prst="rect">
            <a:avLst/>
          </a:prstGeom>
        </p:spPr>
      </p:pic>
    </p:spTree>
    <p:extLst>
      <p:ext uri="{BB962C8B-B14F-4D97-AF65-F5344CB8AC3E}">
        <p14:creationId xmlns:p14="http://schemas.microsoft.com/office/powerpoint/2010/main" val="2730555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7" name="Google Shape;217;p3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565210" y="1280114"/>
            <a:ext cx="2027104" cy="2919471"/>
          </a:xfrm>
          <a:prstGeom prst="rect">
            <a:avLst/>
          </a:prstGeom>
          <a:noFill/>
          <a:ln>
            <a:noFill/>
          </a:ln>
        </p:spPr>
      </p:pic>
      <p:pic>
        <p:nvPicPr>
          <p:cNvPr id="218" name="Google Shape;218;p3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873583" y="0"/>
            <a:ext cx="1270425" cy="1270425"/>
          </a:xfrm>
          <a:prstGeom prst="rect">
            <a:avLst/>
          </a:prstGeom>
          <a:noFill/>
          <a:ln>
            <a:noFill/>
          </a:ln>
        </p:spPr>
      </p:pic>
      <p:sp>
        <p:nvSpPr>
          <p:cNvPr id="219" name="Google Shape;219;p36"/>
          <p:cNvSpPr txBox="1">
            <a:spLocks noGrp="1"/>
          </p:cNvSpPr>
          <p:nvPr>
            <p:ph type="title"/>
          </p:nvPr>
        </p:nvSpPr>
        <p:spPr>
          <a:xfrm>
            <a:off x="-1" y="0"/>
            <a:ext cx="7873583"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0" dirty="0">
                <a:latin typeface="Arial"/>
                <a:ea typeface="Arial"/>
                <a:cs typeface="Arial"/>
                <a:sym typeface="Arial"/>
              </a:rPr>
              <a:t>Selecting Possible Solutions for the Spaghetti Hole System Based on Influent Water Quality</a:t>
            </a:r>
            <a:endParaRPr sz="2400" b="0" dirty="0">
              <a:latin typeface="Arial"/>
              <a:ea typeface="Arial"/>
              <a:cs typeface="Arial"/>
              <a:sym typeface="Arial"/>
            </a:endParaRPr>
          </a:p>
        </p:txBody>
      </p:sp>
      <p:sp>
        <p:nvSpPr>
          <p:cNvPr id="220" name="Google Shape;220;p36"/>
          <p:cNvSpPr txBox="1">
            <a:spLocks noGrp="1"/>
          </p:cNvSpPr>
          <p:nvPr>
            <p:ph type="sldNum" idx="12"/>
          </p:nvPr>
        </p:nvSpPr>
        <p:spPr>
          <a:xfrm>
            <a:off x="8595308" y="47520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221" name="Google Shape;221;p3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80075" y="954950"/>
            <a:ext cx="5307501" cy="4006175"/>
          </a:xfrm>
          <a:prstGeom prst="rect">
            <a:avLst/>
          </a:prstGeom>
          <a:noFill/>
          <a:ln>
            <a:noFill/>
          </a:ln>
        </p:spPr>
      </p:pic>
      <p:sp>
        <p:nvSpPr>
          <p:cNvPr id="222" name="Google Shape;222;p36"/>
          <p:cNvSpPr txBox="1"/>
          <p:nvPr/>
        </p:nvSpPr>
        <p:spPr>
          <a:xfrm>
            <a:off x="698850" y="4845600"/>
            <a:ext cx="7341600" cy="29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1100" dirty="0"/>
              <a:t> </a:t>
            </a:r>
            <a:r>
              <a:rPr lang="en" sz="1050" dirty="0">
                <a:solidFill>
                  <a:srgbClr val="333333"/>
                </a:solidFill>
                <a:highlight>
                  <a:srgbClr val="FCFCFC"/>
                </a:highlight>
              </a:rPr>
              <a:t>Skousen, J., et al. Mine Water Environ (2017) 36: 133. https://doi.org/10.1007/s10230-016-0417-1</a:t>
            </a:r>
            <a:endParaRPr sz="1100" dirty="0"/>
          </a:p>
          <a:p>
            <a:pPr marL="0" lvl="0" indent="0" algn="l" rtl="0">
              <a:spcBef>
                <a:spcPts val="0"/>
              </a:spcBef>
              <a:spcAft>
                <a:spcPts val="0"/>
              </a:spcAft>
              <a:buNone/>
            </a:pPr>
            <a:endParaRPr dirty="0"/>
          </a:p>
        </p:txBody>
      </p:sp>
      <p:sp>
        <p:nvSpPr>
          <p:cNvPr id="223" name="Google Shape;223;p36"/>
          <p:cNvSpPr/>
          <p:nvPr/>
        </p:nvSpPr>
        <p:spPr>
          <a:xfrm rot="1261576">
            <a:off x="1986466" y="1167988"/>
            <a:ext cx="658870" cy="138625"/>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i="1"/>
          </a:p>
        </p:txBody>
      </p:sp>
      <p:sp>
        <p:nvSpPr>
          <p:cNvPr id="224" name="Google Shape;224;p36"/>
          <p:cNvSpPr/>
          <p:nvPr/>
        </p:nvSpPr>
        <p:spPr>
          <a:xfrm rot="5417775">
            <a:off x="3720598" y="1918225"/>
            <a:ext cx="290104" cy="1386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i="1"/>
          </a:p>
        </p:txBody>
      </p:sp>
      <p:sp>
        <p:nvSpPr>
          <p:cNvPr id="225" name="Google Shape;225;p36"/>
          <p:cNvSpPr/>
          <p:nvPr/>
        </p:nvSpPr>
        <p:spPr>
          <a:xfrm>
            <a:off x="1049300" y="2608850"/>
            <a:ext cx="3063600" cy="297900"/>
          </a:xfrm>
          <a:prstGeom prst="mathMinus">
            <a:avLst>
              <a:gd name="adj1" fmla="val 2352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6"/>
          <p:cNvSpPr/>
          <p:nvPr/>
        </p:nvSpPr>
        <p:spPr>
          <a:xfrm rot="5413209">
            <a:off x="2637074" y="2888749"/>
            <a:ext cx="312302" cy="1386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i="1"/>
          </a:p>
        </p:txBody>
      </p:sp>
      <p:sp>
        <p:nvSpPr>
          <p:cNvPr id="227" name="Google Shape;227;p36"/>
          <p:cNvSpPr/>
          <p:nvPr/>
        </p:nvSpPr>
        <p:spPr>
          <a:xfrm rot="5413209">
            <a:off x="1347949" y="2888737"/>
            <a:ext cx="312302" cy="1386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i="1"/>
          </a:p>
        </p:txBody>
      </p:sp>
      <p:pic>
        <p:nvPicPr>
          <p:cNvPr id="228" name="Google Shape;228;p3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592752" y="1185652"/>
            <a:ext cx="1972019" cy="3382179"/>
          </a:xfrm>
          <a:prstGeom prst="rect">
            <a:avLst/>
          </a:prstGeom>
          <a:noFill/>
          <a:ln>
            <a:noFill/>
          </a:ln>
        </p:spPr>
      </p:pic>
      <p:pic>
        <p:nvPicPr>
          <p:cNvPr id="229" name="Google Shape;229;p36"/>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508093" y="1170627"/>
            <a:ext cx="2104223" cy="345929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700"/>
                                          </p:stCondLst>
                                        </p:cTn>
                                        <p:tgtEl>
                                          <p:spTgt spid="22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000"/>
                                          </p:stCondLst>
                                        </p:cTn>
                                        <p:tgtEl>
                                          <p:spTgt spid="2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3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873575" y="0"/>
            <a:ext cx="1270425" cy="1270425"/>
          </a:xfrm>
          <a:prstGeom prst="rect">
            <a:avLst/>
          </a:prstGeom>
          <a:noFill/>
          <a:ln>
            <a:noFill/>
          </a:ln>
        </p:spPr>
      </p:pic>
      <p:sp>
        <p:nvSpPr>
          <p:cNvPr id="235" name="Google Shape;235;p37"/>
          <p:cNvSpPr txBox="1">
            <a:spLocks noGrp="1"/>
          </p:cNvSpPr>
          <p:nvPr>
            <p:ph type="title"/>
          </p:nvPr>
        </p:nvSpPr>
        <p:spPr>
          <a:xfrm>
            <a:off x="0" y="0"/>
            <a:ext cx="6692100" cy="892500"/>
          </a:xfrm>
          <a:prstGeom prst="rect">
            <a:avLst/>
          </a:prstGeom>
        </p:spPr>
        <p:txBody>
          <a:bodyPr spcFirstLastPara="1" wrap="square" lIns="91425" tIns="91425" rIns="91425" bIns="91425" anchor="t" anchorCtr="0">
            <a:noAutofit/>
          </a:bodyPr>
          <a:lstStyle/>
          <a:p>
            <a:pPr lvl="0"/>
            <a:r>
              <a:rPr lang="en" sz="2400" dirty="0">
                <a:latin typeface="Arial"/>
                <a:ea typeface="Arial"/>
                <a:cs typeface="Arial"/>
                <a:sym typeface="Arial"/>
              </a:rPr>
              <a:t>Option 1: </a:t>
            </a:r>
            <a:r>
              <a:rPr lang="en-US" sz="2400" dirty="0">
                <a:solidFill>
                  <a:srgbClr val="212121"/>
                </a:solidFill>
                <a:latin typeface="Arial"/>
              </a:rPr>
              <a:t>Mixed VFP</a:t>
            </a:r>
            <a:br>
              <a:rPr lang="en" sz="2400" dirty="0">
                <a:latin typeface="Arial"/>
                <a:ea typeface="Arial"/>
                <a:cs typeface="Arial"/>
                <a:sym typeface="Arial"/>
              </a:rPr>
            </a:br>
            <a:r>
              <a:rPr lang="en" sz="2400" b="0" dirty="0">
                <a:latin typeface="Arial"/>
                <a:ea typeface="Arial"/>
                <a:cs typeface="Arial"/>
                <a:sym typeface="Arial"/>
              </a:rPr>
              <a:t>Upgrading the Spaghetti Hole Vertical Flow</a:t>
            </a:r>
            <a:endParaRPr sz="3600" b="0" dirty="0">
              <a:latin typeface="Ropa Sans"/>
              <a:ea typeface="Ropa Sans"/>
              <a:cs typeface="Ropa Sans"/>
              <a:sym typeface="Ropa Sans"/>
            </a:endParaRPr>
          </a:p>
        </p:txBody>
      </p:sp>
      <p:sp>
        <p:nvSpPr>
          <p:cNvPr id="236" name="Google Shape;236;p37"/>
          <p:cNvSpPr txBox="1">
            <a:spLocks noGrp="1"/>
          </p:cNvSpPr>
          <p:nvPr>
            <p:ph type="body" idx="1"/>
          </p:nvPr>
        </p:nvSpPr>
        <p:spPr>
          <a:xfrm>
            <a:off x="189779" y="892500"/>
            <a:ext cx="7502400" cy="31938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rgbClr val="000000"/>
              </a:buClr>
              <a:buSzPts val="1800"/>
              <a:buFont typeface="Arial"/>
              <a:buChar char="●"/>
            </a:pPr>
            <a:r>
              <a:rPr lang="en" dirty="0">
                <a:solidFill>
                  <a:srgbClr val="000000"/>
                </a:solidFill>
                <a:latin typeface="Arial"/>
                <a:ea typeface="Arial"/>
                <a:cs typeface="Arial"/>
                <a:sym typeface="Arial"/>
              </a:rPr>
              <a:t>Mixing the organic layer and the limestone</a:t>
            </a:r>
            <a:endParaRPr dirty="0">
              <a:solidFill>
                <a:srgbClr val="000000"/>
              </a:solidFill>
              <a:latin typeface="Arial"/>
              <a:ea typeface="Arial"/>
              <a:cs typeface="Arial"/>
              <a:sym typeface="Arial"/>
            </a:endParaRPr>
          </a:p>
          <a:p>
            <a:pPr marL="914400" lvl="1" indent="-317500" algn="l" rtl="0">
              <a:lnSpc>
                <a:spcPct val="150000"/>
              </a:lnSpc>
              <a:spcBef>
                <a:spcPts val="0"/>
              </a:spcBef>
              <a:spcAft>
                <a:spcPts val="0"/>
              </a:spcAft>
              <a:buClr>
                <a:srgbClr val="000000"/>
              </a:buClr>
              <a:buSzPts val="1400"/>
              <a:buFont typeface="Arial"/>
              <a:buChar char="○"/>
            </a:pPr>
            <a:r>
              <a:rPr lang="en" dirty="0">
                <a:solidFill>
                  <a:srgbClr val="000000"/>
                </a:solidFill>
                <a:latin typeface="Arial"/>
                <a:ea typeface="Arial"/>
                <a:cs typeface="Arial"/>
                <a:sym typeface="Arial"/>
              </a:rPr>
              <a:t>Keep permeability of organic layer</a:t>
            </a:r>
            <a:endParaRPr dirty="0">
              <a:solidFill>
                <a:srgbClr val="000000"/>
              </a:solidFill>
              <a:latin typeface="Arial"/>
              <a:ea typeface="Arial"/>
              <a:cs typeface="Arial"/>
              <a:sym typeface="Arial"/>
            </a:endParaRPr>
          </a:p>
          <a:p>
            <a:pPr marL="914400" lvl="1" indent="-317500" algn="l" rtl="0">
              <a:lnSpc>
                <a:spcPct val="150000"/>
              </a:lnSpc>
              <a:spcBef>
                <a:spcPts val="0"/>
              </a:spcBef>
              <a:spcAft>
                <a:spcPts val="0"/>
              </a:spcAft>
              <a:buClr>
                <a:srgbClr val="000000"/>
              </a:buClr>
              <a:buSzPts val="1400"/>
              <a:buFont typeface="Arial"/>
              <a:buChar char="○"/>
            </a:pPr>
            <a:r>
              <a:rPr lang="en" dirty="0">
                <a:solidFill>
                  <a:srgbClr val="000000"/>
                </a:solidFill>
                <a:latin typeface="Arial"/>
                <a:ea typeface="Arial"/>
                <a:cs typeface="Arial"/>
                <a:sym typeface="Arial"/>
              </a:rPr>
              <a:t>Keep pH in range to maintain efficiency of sulfate bacteria</a:t>
            </a:r>
            <a:endParaRPr dirty="0">
              <a:solidFill>
                <a:srgbClr val="000000"/>
              </a:solidFill>
              <a:latin typeface="Arial"/>
              <a:ea typeface="Arial"/>
              <a:cs typeface="Arial"/>
              <a:sym typeface="Arial"/>
            </a:endParaRPr>
          </a:p>
          <a:p>
            <a:pPr marL="457200" marR="0" lvl="0" indent="0" algn="l" rtl="0">
              <a:lnSpc>
                <a:spcPct val="100000"/>
              </a:lnSpc>
              <a:spcBef>
                <a:spcPts val="1600"/>
              </a:spcBef>
              <a:spcAft>
                <a:spcPts val="0"/>
              </a:spcAft>
              <a:buNone/>
            </a:pPr>
            <a:endParaRPr dirty="0">
              <a:solidFill>
                <a:srgbClr val="000000"/>
              </a:solidFill>
              <a:latin typeface="Arial"/>
              <a:ea typeface="Arial"/>
              <a:cs typeface="Arial"/>
              <a:sym typeface="Arial"/>
            </a:endParaRPr>
          </a:p>
          <a:p>
            <a:pPr marL="0" marR="0" lvl="0" indent="0" algn="l" rtl="0">
              <a:lnSpc>
                <a:spcPct val="100000"/>
              </a:lnSpc>
              <a:spcBef>
                <a:spcPts val="1600"/>
              </a:spcBef>
              <a:spcAft>
                <a:spcPts val="0"/>
              </a:spcAft>
              <a:buNone/>
            </a:pPr>
            <a:endParaRPr baseline="30000" dirty="0">
              <a:solidFill>
                <a:srgbClr val="000000"/>
              </a:solidFill>
              <a:latin typeface="Arial"/>
              <a:ea typeface="Arial"/>
              <a:cs typeface="Arial"/>
              <a:sym typeface="Arial"/>
            </a:endParaRPr>
          </a:p>
          <a:p>
            <a:pPr marL="0" lvl="0" indent="0" algn="l" rtl="0">
              <a:spcBef>
                <a:spcPts val="1600"/>
              </a:spcBef>
              <a:spcAft>
                <a:spcPts val="1600"/>
              </a:spcAft>
              <a:buNone/>
            </a:pPr>
            <a:endParaRPr dirty="0">
              <a:solidFill>
                <a:srgbClr val="000000"/>
              </a:solidFill>
              <a:latin typeface="Arial"/>
              <a:ea typeface="Arial"/>
              <a:cs typeface="Arial"/>
              <a:sym typeface="Arial"/>
            </a:endParaRPr>
          </a:p>
        </p:txBody>
      </p:sp>
      <p:sp>
        <p:nvSpPr>
          <p:cNvPr id="238" name="Google Shape;238;p37"/>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pic>
        <p:nvPicPr>
          <p:cNvPr id="239" name="Google Shape;239;p3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89779" y="2098623"/>
            <a:ext cx="7365263" cy="290809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1000"/>
          </a:xfrm>
        </p:spPr>
        <p:txBody>
          <a:bodyPr/>
          <a:lstStyle/>
          <a:p>
            <a:r>
              <a:rPr lang="en-US" sz="2400" dirty="0">
                <a:latin typeface="+mj-lt"/>
              </a:rPr>
              <a:t>Option 1:</a:t>
            </a:r>
            <a:r>
              <a:rPr lang="en-US" sz="2400" dirty="0">
                <a:solidFill>
                  <a:srgbClr val="212121"/>
                </a:solidFill>
                <a:latin typeface="Arial"/>
              </a:rPr>
              <a:t> Mixed VFP</a:t>
            </a:r>
            <a:br>
              <a:rPr lang="en-US" sz="2400" b="0" dirty="0">
                <a:latin typeface="+mj-lt"/>
              </a:rPr>
            </a:br>
            <a:endParaRPr lang="en-US" sz="2400" b="0" dirty="0">
              <a:latin typeface="+mj-lt"/>
            </a:endParaRPr>
          </a:p>
        </p:txBody>
      </p:sp>
      <p:sp>
        <p:nvSpPr>
          <p:cNvPr id="3" name="Text Placeholder 2"/>
          <p:cNvSpPr>
            <a:spLocks noGrp="1"/>
          </p:cNvSpPr>
          <p:nvPr>
            <p:ph type="body" idx="1"/>
          </p:nvPr>
        </p:nvSpPr>
        <p:spPr>
          <a:xfrm>
            <a:off x="0" y="753986"/>
            <a:ext cx="4572000" cy="4389514"/>
          </a:xfrm>
        </p:spPr>
        <p:txBody>
          <a:bodyPr/>
          <a:lstStyle/>
          <a:p>
            <a:pPr marL="139700" indent="0">
              <a:buNone/>
            </a:pPr>
            <a:r>
              <a:rPr lang="en-US" dirty="0">
                <a:solidFill>
                  <a:schemeClr val="accent1"/>
                </a:solidFill>
                <a:latin typeface="+mn-lt"/>
              </a:rPr>
              <a:t>Benefits</a:t>
            </a:r>
          </a:p>
          <a:p>
            <a:pPr>
              <a:buClrTx/>
            </a:pPr>
            <a:r>
              <a:rPr lang="en-US" dirty="0">
                <a:solidFill>
                  <a:schemeClr val="accent1"/>
                </a:solidFill>
                <a:latin typeface="+mn-lt"/>
              </a:rPr>
              <a:t>Relatively cheap solution</a:t>
            </a:r>
          </a:p>
          <a:p>
            <a:pPr>
              <a:buClrTx/>
            </a:pPr>
            <a:r>
              <a:rPr lang="en-US" dirty="0">
                <a:solidFill>
                  <a:schemeClr val="accent1"/>
                </a:solidFill>
                <a:latin typeface="+mn-lt"/>
              </a:rPr>
              <a:t>Less system downtime</a:t>
            </a:r>
          </a:p>
          <a:p>
            <a:pPr>
              <a:buClrTx/>
            </a:pPr>
            <a:r>
              <a:rPr lang="en-US" dirty="0">
                <a:solidFill>
                  <a:schemeClr val="accent1"/>
                </a:solidFill>
                <a:latin typeface="+mn-lt"/>
              </a:rPr>
              <a:t>Adequate water treatment</a:t>
            </a:r>
          </a:p>
        </p:txBody>
      </p:sp>
      <p:sp>
        <p:nvSpPr>
          <p:cNvPr id="4" name="Text Placeholder 3"/>
          <p:cNvSpPr>
            <a:spLocks noGrp="1"/>
          </p:cNvSpPr>
          <p:nvPr>
            <p:ph type="body" idx="2"/>
          </p:nvPr>
        </p:nvSpPr>
        <p:spPr>
          <a:xfrm>
            <a:off x="4572000" y="753986"/>
            <a:ext cx="4572000" cy="4389514"/>
          </a:xfrm>
        </p:spPr>
        <p:txBody>
          <a:bodyPr/>
          <a:lstStyle/>
          <a:p>
            <a:pPr marL="114300" lvl="0" indent="0">
              <a:lnSpc>
                <a:spcPct val="100000"/>
              </a:lnSpc>
              <a:buClr>
                <a:srgbClr val="000000"/>
              </a:buClr>
              <a:buSzPts val="1800"/>
              <a:buNone/>
            </a:pPr>
            <a:r>
              <a:rPr lang="en-US" dirty="0">
                <a:solidFill>
                  <a:srgbClr val="000000"/>
                </a:solidFill>
                <a:latin typeface="Arial"/>
                <a:ea typeface="Arial"/>
                <a:cs typeface="Arial"/>
                <a:sym typeface="Arial"/>
              </a:rPr>
              <a:t>Drawbacks</a:t>
            </a:r>
          </a:p>
          <a:p>
            <a:pPr indent="-342900">
              <a:lnSpc>
                <a:spcPct val="100000"/>
              </a:lnSpc>
              <a:buClr>
                <a:srgbClr val="000000"/>
              </a:buClr>
              <a:buSzPts val="1800"/>
              <a:buFont typeface="Arial"/>
              <a:buChar char="●"/>
            </a:pPr>
            <a:r>
              <a:rPr lang="en-US" dirty="0">
                <a:solidFill>
                  <a:srgbClr val="000000"/>
                </a:solidFill>
                <a:latin typeface="Arial"/>
                <a:ea typeface="Arial"/>
                <a:cs typeface="Arial"/>
                <a:sym typeface="Arial"/>
              </a:rPr>
              <a:t>Clogging of organic layer / underdrainage</a:t>
            </a:r>
          </a:p>
          <a:p>
            <a:pPr indent="-342900">
              <a:lnSpc>
                <a:spcPct val="100000"/>
              </a:lnSpc>
              <a:buClr>
                <a:srgbClr val="000000"/>
              </a:buClr>
              <a:buSzPts val="1800"/>
              <a:buFont typeface="Arial"/>
              <a:buChar char="●"/>
            </a:pPr>
            <a:r>
              <a:rPr lang="en-US" dirty="0">
                <a:solidFill>
                  <a:srgbClr val="000000"/>
                </a:solidFill>
                <a:latin typeface="Arial"/>
                <a:ea typeface="Arial"/>
                <a:cs typeface="Arial"/>
                <a:sym typeface="Arial"/>
              </a:rPr>
              <a:t>Generation of nutrients downstream</a:t>
            </a:r>
          </a:p>
          <a:p>
            <a:pPr indent="-342900">
              <a:lnSpc>
                <a:spcPct val="100000"/>
              </a:lnSpc>
              <a:buClr>
                <a:srgbClr val="000000"/>
              </a:buClr>
              <a:buSzPts val="1800"/>
              <a:buFont typeface="Arial"/>
              <a:buChar char="●"/>
            </a:pPr>
            <a:r>
              <a:rPr lang="en-US" dirty="0">
                <a:solidFill>
                  <a:srgbClr val="000000"/>
                </a:solidFill>
                <a:latin typeface="Arial"/>
                <a:ea typeface="Arial"/>
                <a:cs typeface="Arial"/>
                <a:sym typeface="Arial"/>
              </a:rPr>
              <a:t>Added cost of new organic layer</a:t>
            </a:r>
          </a:p>
          <a:p>
            <a:pPr marL="114300" indent="0">
              <a:lnSpc>
                <a:spcPct val="100000"/>
              </a:lnSpc>
              <a:buClr>
                <a:srgbClr val="000000"/>
              </a:buClr>
              <a:buSzPts val="1800"/>
              <a:buNone/>
            </a:pPr>
            <a:endParaRPr lang="en-US" dirty="0">
              <a:solidFill>
                <a:srgbClr val="000000"/>
              </a:solidFill>
              <a:latin typeface="Arial"/>
              <a:ea typeface="Arial"/>
              <a:cs typeface="Arial"/>
              <a:sym typeface="Arial"/>
            </a:endParaRPr>
          </a:p>
          <a:p>
            <a:endParaRPr lang="en-US" dirty="0">
              <a:latin typeface="+mn-lt"/>
            </a:endParaRP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4785" y="2122228"/>
            <a:ext cx="7364606" cy="2908044"/>
          </a:xfrm>
          <a:prstGeom prst="rect">
            <a:avLst/>
          </a:prstGeom>
        </p:spPr>
      </p:pic>
    </p:spTree>
    <p:extLst>
      <p:ext uri="{BB962C8B-B14F-4D97-AF65-F5344CB8AC3E}">
        <p14:creationId xmlns:p14="http://schemas.microsoft.com/office/powerpoint/2010/main" val="4062532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3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873575" y="0"/>
            <a:ext cx="1270425" cy="1270425"/>
          </a:xfrm>
          <a:prstGeom prst="rect">
            <a:avLst/>
          </a:prstGeom>
          <a:noFill/>
          <a:ln>
            <a:noFill/>
          </a:ln>
        </p:spPr>
      </p:pic>
      <p:sp>
        <p:nvSpPr>
          <p:cNvPr id="255" name="Google Shape;255;p39"/>
          <p:cNvSpPr txBox="1">
            <a:spLocks noGrp="1"/>
          </p:cNvSpPr>
          <p:nvPr>
            <p:ph type="title"/>
          </p:nvPr>
        </p:nvSpPr>
        <p:spPr>
          <a:xfrm>
            <a:off x="0" y="0"/>
            <a:ext cx="6692100" cy="89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latin typeface="Arial"/>
                <a:ea typeface="Arial"/>
                <a:cs typeface="Arial"/>
                <a:sym typeface="Arial"/>
              </a:rPr>
              <a:t>Option 2: AFLB</a:t>
            </a:r>
            <a:br>
              <a:rPr lang="en" sz="2400" dirty="0">
                <a:latin typeface="Arial"/>
                <a:ea typeface="Arial"/>
                <a:cs typeface="Arial"/>
                <a:sym typeface="Arial"/>
              </a:rPr>
            </a:br>
            <a:r>
              <a:rPr lang="en" sz="2400" b="0" dirty="0">
                <a:latin typeface="Arial"/>
                <a:ea typeface="Arial"/>
                <a:cs typeface="Arial"/>
                <a:sym typeface="Arial"/>
              </a:rPr>
              <a:t>Retrofit Automatic Flushing Limestone Basin</a:t>
            </a:r>
            <a:endParaRPr sz="2400" b="0" dirty="0">
              <a:latin typeface="Ropa Sans"/>
              <a:ea typeface="Ropa Sans"/>
              <a:cs typeface="Ropa Sans"/>
              <a:sym typeface="Ropa Sans"/>
            </a:endParaRPr>
          </a:p>
          <a:p>
            <a:pPr marL="0" lvl="0" indent="0" algn="l" rtl="0">
              <a:spcBef>
                <a:spcPts val="0"/>
              </a:spcBef>
              <a:spcAft>
                <a:spcPts val="0"/>
              </a:spcAft>
              <a:buNone/>
            </a:pPr>
            <a:endParaRPr sz="3600" dirty="0">
              <a:latin typeface="Ropa Sans"/>
              <a:ea typeface="Ropa Sans"/>
              <a:cs typeface="Ropa Sans"/>
              <a:sym typeface="Ropa Sans"/>
            </a:endParaRPr>
          </a:p>
        </p:txBody>
      </p:sp>
      <p:sp>
        <p:nvSpPr>
          <p:cNvPr id="256" name="Google Shape;256;p39"/>
          <p:cNvSpPr txBox="1">
            <a:spLocks noGrp="1"/>
          </p:cNvSpPr>
          <p:nvPr>
            <p:ph type="body" idx="1"/>
          </p:nvPr>
        </p:nvSpPr>
        <p:spPr>
          <a:xfrm>
            <a:off x="0" y="1493075"/>
            <a:ext cx="4699695" cy="3193800"/>
          </a:xfrm>
          <a:prstGeom prst="rect">
            <a:avLst/>
          </a:prstGeom>
        </p:spPr>
        <p:txBody>
          <a:bodyPr spcFirstLastPara="1" wrap="square" lIns="91425" tIns="91425" rIns="91425" bIns="91425" anchor="t" anchorCtr="0">
            <a:noAutofit/>
          </a:bodyPr>
          <a:lstStyle/>
          <a:p>
            <a:pPr fontAlgn="base">
              <a:lnSpc>
                <a:spcPct val="100000"/>
              </a:lnSpc>
              <a:buFont typeface="Arial" panose="020B0604020202020204" pitchFamily="34" charset="0"/>
              <a:buChar char="•"/>
            </a:pPr>
            <a:r>
              <a:rPr lang="en-US" dirty="0">
                <a:solidFill>
                  <a:srgbClr val="000000"/>
                </a:solidFill>
                <a:latin typeface="Arial" panose="020B0604020202020204" pitchFamily="34" charset="0"/>
              </a:rPr>
              <a:t>Choosing a Location</a:t>
            </a:r>
          </a:p>
          <a:p>
            <a:pPr lvl="1" fontAlgn="base">
              <a:lnSpc>
                <a:spcPct val="100000"/>
              </a:lnSpc>
              <a:buFont typeface="Arial" panose="020B0604020202020204" pitchFamily="34" charset="0"/>
              <a:buChar char="•"/>
            </a:pPr>
            <a:r>
              <a:rPr lang="en-US" dirty="0">
                <a:solidFill>
                  <a:srgbClr val="000000"/>
                </a:solidFill>
                <a:latin typeface="Arial" panose="020B0604020202020204" pitchFamily="34" charset="0"/>
              </a:rPr>
              <a:t>Important to place:</a:t>
            </a:r>
          </a:p>
          <a:p>
            <a:pPr marL="1143000" lvl="2" indent="-228600" fontAlgn="base">
              <a:spcBef>
                <a:spcPts val="0"/>
              </a:spcBef>
              <a:buFont typeface="Arial" panose="020B0604020202020204" pitchFamily="34" charset="0"/>
              <a:buChar char="•"/>
            </a:pPr>
            <a:r>
              <a:rPr lang="en-US" dirty="0">
                <a:solidFill>
                  <a:srgbClr val="000000"/>
                </a:solidFill>
                <a:latin typeface="Arial" panose="020B0604020202020204" pitchFamily="34" charset="0"/>
              </a:rPr>
              <a:t>After the stabilization basin </a:t>
            </a:r>
          </a:p>
          <a:p>
            <a:pPr marL="1143000" lvl="2" indent="-228600" fontAlgn="base">
              <a:spcBef>
                <a:spcPts val="0"/>
              </a:spcBef>
              <a:buFont typeface="Arial" panose="020B0604020202020204" pitchFamily="34" charset="0"/>
              <a:buChar char="•"/>
            </a:pPr>
            <a:r>
              <a:rPr lang="en-US" dirty="0">
                <a:solidFill>
                  <a:srgbClr val="000000"/>
                </a:solidFill>
                <a:latin typeface="Arial" panose="020B0604020202020204" pitchFamily="34" charset="0"/>
              </a:rPr>
              <a:t>Before the sedimentation basin</a:t>
            </a:r>
          </a:p>
          <a:p>
            <a:pPr marL="914400" lvl="2" indent="0" fontAlgn="base">
              <a:spcBef>
                <a:spcPts val="0"/>
              </a:spcBef>
              <a:buNone/>
            </a:pPr>
            <a:endParaRPr lang="en-US" dirty="0">
              <a:solidFill>
                <a:srgbClr val="000000"/>
              </a:solidFill>
              <a:latin typeface="Arial" panose="020B0604020202020204" pitchFamily="34" charset="0"/>
            </a:endParaRPr>
          </a:p>
          <a:p>
            <a:pPr fontAlgn="base">
              <a:lnSpc>
                <a:spcPct val="100000"/>
              </a:lnSpc>
              <a:buFont typeface="Arial" panose="020B0604020202020204" pitchFamily="34" charset="0"/>
              <a:buChar char="•"/>
            </a:pPr>
            <a:r>
              <a:rPr lang="en-US" dirty="0">
                <a:solidFill>
                  <a:srgbClr val="000000"/>
                </a:solidFill>
                <a:latin typeface="Arial" panose="020B0604020202020204" pitchFamily="34" charset="0"/>
              </a:rPr>
              <a:t>Automatic Flushing Limestone Basin</a:t>
            </a:r>
          </a:p>
          <a:p>
            <a:pPr lvl="1" fontAlgn="base">
              <a:lnSpc>
                <a:spcPct val="100000"/>
              </a:lnSpc>
              <a:buFont typeface="Arial" panose="020B0604020202020204" pitchFamily="34" charset="0"/>
              <a:buChar char="•"/>
            </a:pPr>
            <a:r>
              <a:rPr lang="en-US" dirty="0">
                <a:solidFill>
                  <a:srgbClr val="000000"/>
                </a:solidFill>
                <a:latin typeface="Arial" panose="020B0604020202020204" pitchFamily="34" charset="0"/>
              </a:rPr>
              <a:t>Periodic flushing to treat aluminum and iron</a:t>
            </a:r>
          </a:p>
          <a:p>
            <a:pPr marL="114300" indent="0">
              <a:buNone/>
            </a:pPr>
            <a:br>
              <a:rPr lang="en-US" dirty="0"/>
            </a:br>
            <a:endParaRPr baseline="30000" dirty="0">
              <a:solidFill>
                <a:srgbClr val="000000"/>
              </a:solidFill>
              <a:latin typeface="Arial"/>
              <a:ea typeface="Arial"/>
              <a:cs typeface="Arial"/>
              <a:sym typeface="Arial"/>
            </a:endParaRPr>
          </a:p>
        </p:txBody>
      </p:sp>
      <p:sp>
        <p:nvSpPr>
          <p:cNvPr id="258" name="Google Shape;258;p39"/>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2" name="AutoShape 2" descr="https://lh5.googleusercontent.com/aCo05EGvpnrxOyw0buyNotuv-T-h5R1-OF_c26qAWgXUfHaVnquGZxTVAcMXvWl_bUMk5mcuR8QscZkGQzxOCLYh1_5fct2Fxd6aYiCFJE5NQi9NTJwj22lC1aKAb5YFWqBdeawcNUlc15g_Eg"/>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99695" y="1493075"/>
            <a:ext cx="4358073" cy="3038525"/>
          </a:xfrm>
          <a:prstGeom prst="rect">
            <a:avLst/>
          </a:prstGeom>
        </p:spPr>
      </p:pic>
      <p:sp>
        <p:nvSpPr>
          <p:cNvPr id="6" name="Rectangle 5"/>
          <p:cNvSpPr/>
          <p:nvPr/>
        </p:nvSpPr>
        <p:spPr>
          <a:xfrm rot="20380677">
            <a:off x="7085351" y="2433403"/>
            <a:ext cx="479685" cy="6745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2653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1000"/>
          </a:xfrm>
        </p:spPr>
        <p:txBody>
          <a:bodyPr/>
          <a:lstStyle/>
          <a:p>
            <a:r>
              <a:rPr lang="en-US" sz="2400" dirty="0">
                <a:latin typeface="+mj-lt"/>
              </a:rPr>
              <a:t>Option 2: AFLB</a:t>
            </a:r>
            <a:br>
              <a:rPr lang="en-US" sz="2400" b="0" dirty="0">
                <a:latin typeface="+mj-lt"/>
              </a:rPr>
            </a:br>
            <a:endParaRPr lang="en-US" sz="2400" b="0" dirty="0">
              <a:latin typeface="+mj-lt"/>
            </a:endParaRPr>
          </a:p>
        </p:txBody>
      </p:sp>
      <p:sp>
        <p:nvSpPr>
          <p:cNvPr id="3" name="Text Placeholder 2"/>
          <p:cNvSpPr>
            <a:spLocks noGrp="1"/>
          </p:cNvSpPr>
          <p:nvPr>
            <p:ph type="body" idx="1"/>
          </p:nvPr>
        </p:nvSpPr>
        <p:spPr>
          <a:xfrm>
            <a:off x="0" y="667303"/>
            <a:ext cx="4572000" cy="4389514"/>
          </a:xfrm>
        </p:spPr>
        <p:txBody>
          <a:bodyPr/>
          <a:lstStyle/>
          <a:p>
            <a:pPr marL="139700" indent="0">
              <a:buClrTx/>
              <a:buNone/>
            </a:pPr>
            <a:r>
              <a:rPr lang="en-US" dirty="0">
                <a:solidFill>
                  <a:schemeClr val="accent1"/>
                </a:solidFill>
                <a:latin typeface="+mn-lt"/>
              </a:rPr>
              <a:t>Benefits</a:t>
            </a:r>
          </a:p>
          <a:p>
            <a:pPr indent="-342900">
              <a:lnSpc>
                <a:spcPct val="100000"/>
              </a:lnSpc>
              <a:buClrTx/>
              <a:buSzPts val="1800"/>
              <a:buFont typeface="Arial"/>
              <a:buChar char="●"/>
            </a:pPr>
            <a:r>
              <a:rPr lang="en-US" dirty="0">
                <a:solidFill>
                  <a:schemeClr val="accent1"/>
                </a:solidFill>
                <a:latin typeface="Arial"/>
                <a:ea typeface="Arial"/>
                <a:cs typeface="Arial"/>
                <a:sym typeface="Arial"/>
              </a:rPr>
              <a:t>Successfully raises the alkalinity and pH</a:t>
            </a:r>
          </a:p>
          <a:p>
            <a:pPr indent="-342900">
              <a:lnSpc>
                <a:spcPct val="100000"/>
              </a:lnSpc>
              <a:buClrTx/>
              <a:buSzPts val="1800"/>
              <a:buFont typeface="Arial"/>
              <a:buChar char="●"/>
            </a:pPr>
            <a:r>
              <a:rPr lang="en-US" dirty="0">
                <a:solidFill>
                  <a:schemeClr val="accent1"/>
                </a:solidFill>
                <a:latin typeface="Arial"/>
                <a:ea typeface="Arial"/>
                <a:cs typeface="Arial"/>
                <a:sym typeface="Arial"/>
              </a:rPr>
              <a:t>Effectively removes aluminum </a:t>
            </a:r>
          </a:p>
          <a:p>
            <a:pPr indent="-342900">
              <a:lnSpc>
                <a:spcPct val="100000"/>
              </a:lnSpc>
              <a:buClrTx/>
              <a:buSzPts val="1800"/>
              <a:buFont typeface="Arial"/>
              <a:buChar char="●"/>
            </a:pPr>
            <a:r>
              <a:rPr lang="en-US" dirty="0">
                <a:solidFill>
                  <a:schemeClr val="accent1"/>
                </a:solidFill>
                <a:latin typeface="Arial"/>
                <a:ea typeface="Arial"/>
                <a:cs typeface="Arial"/>
                <a:sym typeface="Arial"/>
              </a:rPr>
              <a:t>Limestone is present at site</a:t>
            </a:r>
          </a:p>
          <a:p>
            <a:pPr indent="-342900">
              <a:lnSpc>
                <a:spcPct val="100000"/>
              </a:lnSpc>
              <a:buClrTx/>
              <a:buSzPts val="1800"/>
              <a:buFont typeface="Arial"/>
              <a:buChar char="●"/>
            </a:pPr>
            <a:r>
              <a:rPr lang="en-US" dirty="0">
                <a:solidFill>
                  <a:schemeClr val="accent1"/>
                </a:solidFill>
                <a:latin typeface="Arial"/>
                <a:ea typeface="Arial"/>
                <a:cs typeface="Arial"/>
                <a:sym typeface="Arial"/>
              </a:rPr>
              <a:t>Smaller footprint</a:t>
            </a:r>
          </a:p>
          <a:p>
            <a:pPr lvl="1"/>
            <a:endParaRPr lang="en-US" dirty="0">
              <a:solidFill>
                <a:schemeClr val="accent1"/>
              </a:solidFill>
              <a:latin typeface="+mn-lt"/>
            </a:endParaRPr>
          </a:p>
          <a:p>
            <a:endParaRPr lang="en-US" dirty="0">
              <a:latin typeface="+mn-lt"/>
            </a:endParaRPr>
          </a:p>
        </p:txBody>
      </p:sp>
      <p:sp>
        <p:nvSpPr>
          <p:cNvPr id="4" name="Text Placeholder 3"/>
          <p:cNvSpPr>
            <a:spLocks noGrp="1"/>
          </p:cNvSpPr>
          <p:nvPr>
            <p:ph type="body" idx="2"/>
          </p:nvPr>
        </p:nvSpPr>
        <p:spPr>
          <a:xfrm>
            <a:off x="4572000" y="667303"/>
            <a:ext cx="4572000" cy="4389514"/>
          </a:xfrm>
        </p:spPr>
        <p:txBody>
          <a:bodyPr/>
          <a:lstStyle/>
          <a:p>
            <a:pPr marL="114300" indent="0">
              <a:lnSpc>
                <a:spcPct val="100000"/>
              </a:lnSpc>
              <a:buClr>
                <a:srgbClr val="000000"/>
              </a:buClr>
              <a:buSzPts val="1800"/>
              <a:buNone/>
            </a:pPr>
            <a:r>
              <a:rPr lang="en-US" dirty="0">
                <a:solidFill>
                  <a:schemeClr val="accent1"/>
                </a:solidFill>
                <a:latin typeface="Arial"/>
                <a:ea typeface="Arial"/>
                <a:cs typeface="Arial"/>
                <a:sym typeface="Arial"/>
              </a:rPr>
              <a:t>Drawbacks</a:t>
            </a:r>
          </a:p>
          <a:p>
            <a:pPr>
              <a:lnSpc>
                <a:spcPct val="100000"/>
              </a:lnSpc>
              <a:buClrTx/>
            </a:pPr>
            <a:r>
              <a:rPr lang="en-US" dirty="0">
                <a:solidFill>
                  <a:schemeClr val="accent1"/>
                </a:solidFill>
                <a:latin typeface="+mn-lt"/>
              </a:rPr>
              <a:t>System downtime during construction</a:t>
            </a:r>
          </a:p>
          <a:p>
            <a:pPr>
              <a:lnSpc>
                <a:spcPct val="100000"/>
              </a:lnSpc>
              <a:buClrTx/>
            </a:pPr>
            <a:r>
              <a:rPr lang="en-US" dirty="0">
                <a:solidFill>
                  <a:schemeClr val="accent1"/>
                </a:solidFill>
                <a:latin typeface="+mn-lt"/>
              </a:rPr>
              <a:t>Relatively more expensive</a:t>
            </a:r>
          </a:p>
          <a:p>
            <a:pPr>
              <a:lnSpc>
                <a:spcPct val="100000"/>
              </a:lnSpc>
              <a:buClrTx/>
            </a:pPr>
            <a:r>
              <a:rPr lang="en-US" dirty="0">
                <a:solidFill>
                  <a:schemeClr val="accent1"/>
                </a:solidFill>
                <a:latin typeface="+mn-lt"/>
              </a:rPr>
              <a:t>Limited space</a:t>
            </a:r>
          </a:p>
          <a:p>
            <a:pPr>
              <a:lnSpc>
                <a:spcPct val="100000"/>
              </a:lnSpc>
              <a:buClrTx/>
            </a:pPr>
            <a:r>
              <a:rPr lang="en-US" dirty="0">
                <a:solidFill>
                  <a:schemeClr val="accent1"/>
                </a:solidFill>
                <a:latin typeface="+mn-lt"/>
              </a:rPr>
              <a:t>More earthwork</a:t>
            </a: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0" y="2107429"/>
            <a:ext cx="4359018" cy="3036071"/>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38568" y="2948743"/>
            <a:ext cx="713294" cy="835224"/>
          </a:xfrm>
          <a:prstGeom prst="rect">
            <a:avLst/>
          </a:prstGeom>
        </p:spPr>
      </p:pic>
      <p:sp>
        <p:nvSpPr>
          <p:cNvPr id="8" name="5-Point Star 7"/>
          <p:cNvSpPr/>
          <p:nvPr/>
        </p:nvSpPr>
        <p:spPr>
          <a:xfrm rot="4393830">
            <a:off x="7651531" y="168049"/>
            <a:ext cx="557048" cy="522476"/>
          </a:xfrm>
          <a:prstGeom prst="star5">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Tree>
    <p:extLst>
      <p:ext uri="{BB962C8B-B14F-4D97-AF65-F5344CB8AC3E}">
        <p14:creationId xmlns:p14="http://schemas.microsoft.com/office/powerpoint/2010/main" val="335968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4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374100" y="2842999"/>
            <a:ext cx="3719824" cy="2175751"/>
          </a:xfrm>
          <a:prstGeom prst="rect">
            <a:avLst/>
          </a:prstGeom>
          <a:noFill/>
          <a:ln>
            <a:noFill/>
          </a:ln>
        </p:spPr>
      </p:pic>
      <p:sp>
        <p:nvSpPr>
          <p:cNvPr id="275" name="Google Shape;275;p41"/>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Sizing AFLB: Bench Scale Bucket Testing</a:t>
            </a:r>
            <a:endParaRPr sz="2400" dirty="0"/>
          </a:p>
        </p:txBody>
      </p:sp>
      <p:pic>
        <p:nvPicPr>
          <p:cNvPr id="277" name="Google Shape;277;p4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315319" y="2842999"/>
            <a:ext cx="1757560" cy="2175750"/>
          </a:xfrm>
          <a:prstGeom prst="rect">
            <a:avLst/>
          </a:prstGeom>
          <a:noFill/>
          <a:ln>
            <a:noFill/>
          </a:ln>
        </p:spPr>
      </p:pic>
      <p:pic>
        <p:nvPicPr>
          <p:cNvPr id="278" name="Google Shape;278;p4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7873575" y="0"/>
            <a:ext cx="1270425" cy="1270425"/>
          </a:xfrm>
          <a:prstGeom prst="rect">
            <a:avLst/>
          </a:prstGeom>
          <a:noFill/>
          <a:ln>
            <a:noFill/>
          </a:ln>
        </p:spPr>
      </p:pic>
      <p:sp>
        <p:nvSpPr>
          <p:cNvPr id="279" name="Google Shape;279;p41"/>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pic>
        <p:nvPicPr>
          <p:cNvPr id="280" name="Google Shape;280;p41"/>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95419" y="789249"/>
            <a:ext cx="2597373" cy="1837199"/>
          </a:xfrm>
          <a:prstGeom prst="rect">
            <a:avLst/>
          </a:prstGeom>
          <a:noFill/>
          <a:ln>
            <a:noFill/>
          </a:ln>
        </p:spPr>
      </p:pic>
      <p:pic>
        <p:nvPicPr>
          <p:cNvPr id="281" name="Google Shape;281;p41"/>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4196006" y="789249"/>
            <a:ext cx="2933799" cy="18371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2"/>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Determining a Retention Time</a:t>
            </a:r>
            <a:endParaRPr sz="2400" dirty="0"/>
          </a:p>
        </p:txBody>
      </p:sp>
      <p:sp>
        <p:nvSpPr>
          <p:cNvPr id="287" name="Google Shape;287;p42"/>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graphicFrame>
        <p:nvGraphicFramePr>
          <p:cNvPr id="7" name="Chart 6"/>
          <p:cNvGraphicFramePr>
            <a:graphicFrameLocks/>
          </p:cNvGraphicFramePr>
          <p:nvPr>
            <p:extLst>
              <p:ext uri="{D42A27DB-BD31-4B8C-83A1-F6EECF244321}">
                <p14:modId xmlns:p14="http://schemas.microsoft.com/office/powerpoint/2010/main" val="4156134873"/>
              </p:ext>
            </p:extLst>
          </p:nvPr>
        </p:nvGraphicFramePr>
        <p:xfrm>
          <a:off x="4571999" y="1189220"/>
          <a:ext cx="4657015" cy="36672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ext uri="{D42A27DB-BD31-4B8C-83A1-F6EECF244321}">
                <p14:modId xmlns:p14="http://schemas.microsoft.com/office/powerpoint/2010/main" val="1264442657"/>
              </p:ext>
            </p:extLst>
          </p:nvPr>
        </p:nvGraphicFramePr>
        <p:xfrm>
          <a:off x="0" y="922470"/>
          <a:ext cx="4789087" cy="3933986"/>
        </p:xfrm>
        <a:graphic>
          <a:graphicData uri="http://schemas.openxmlformats.org/drawingml/2006/chart">
            <c:chart xmlns:c="http://schemas.openxmlformats.org/drawingml/2006/chart" xmlns:r="http://schemas.openxmlformats.org/officeDocument/2006/relationships" r:id="rId4"/>
          </a:graphicData>
        </a:graphic>
      </p:graphicFrame>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86561" y="0"/>
            <a:ext cx="1268078" cy="1268078"/>
          </a:xfrm>
          <a:prstGeom prst="rect">
            <a:avLst/>
          </a:prstGeom>
        </p:spPr>
      </p:pic>
      <p:cxnSp>
        <p:nvCxnSpPr>
          <p:cNvPr id="4" name="Straight Connector 3"/>
          <p:cNvCxnSpPr/>
          <p:nvPr/>
        </p:nvCxnSpPr>
        <p:spPr>
          <a:xfrm flipV="1">
            <a:off x="3026979" y="1310120"/>
            <a:ext cx="0" cy="295708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8050923" y="1324913"/>
            <a:ext cx="10511" cy="197961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6"/>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Outline</a:t>
            </a:r>
            <a:endParaRPr sz="2400" dirty="0"/>
          </a:p>
        </p:txBody>
      </p:sp>
      <p:pic>
        <p:nvPicPr>
          <p:cNvPr id="111" name="Google Shape;111;p2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873575" y="0"/>
            <a:ext cx="1270425" cy="1270425"/>
          </a:xfrm>
          <a:prstGeom prst="rect">
            <a:avLst/>
          </a:prstGeom>
          <a:noFill/>
          <a:ln>
            <a:noFill/>
          </a:ln>
        </p:spPr>
      </p:pic>
      <p:sp>
        <p:nvSpPr>
          <p:cNvPr id="113" name="Google Shape;113;p26"/>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114" name="Google Shape;114;p2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260300" y="324439"/>
            <a:ext cx="3572441" cy="4494621"/>
          </a:xfrm>
          <a:prstGeom prst="rect">
            <a:avLst/>
          </a:prstGeom>
          <a:noFill/>
          <a:ln>
            <a:noFill/>
          </a:ln>
        </p:spPr>
      </p:pic>
      <p:sp>
        <p:nvSpPr>
          <p:cNvPr id="2" name="TextBox 1"/>
          <p:cNvSpPr txBox="1"/>
          <p:nvPr/>
        </p:nvSpPr>
        <p:spPr>
          <a:xfrm>
            <a:off x="0" y="517424"/>
            <a:ext cx="4102216" cy="489364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1600" dirty="0"/>
              <a:t>Site History</a:t>
            </a:r>
          </a:p>
          <a:p>
            <a:pPr marL="285750" indent="-285750">
              <a:lnSpc>
                <a:spcPct val="200000"/>
              </a:lnSpc>
              <a:buFont typeface="Arial" panose="020B0604020202020204" pitchFamily="34" charset="0"/>
              <a:buChar char="•"/>
            </a:pPr>
            <a:r>
              <a:rPr lang="en-US" sz="1600" dirty="0"/>
              <a:t>Project Introduction</a:t>
            </a:r>
          </a:p>
          <a:p>
            <a:pPr marL="285750" indent="-285750">
              <a:lnSpc>
                <a:spcPct val="200000"/>
              </a:lnSpc>
              <a:buFont typeface="Arial" panose="020B0604020202020204" pitchFamily="34" charset="0"/>
              <a:buChar char="•"/>
            </a:pPr>
            <a:r>
              <a:rPr lang="en-US" sz="1600" dirty="0"/>
              <a:t>Sampling and Data Collection</a:t>
            </a:r>
          </a:p>
          <a:p>
            <a:pPr marL="285750" indent="-285750">
              <a:lnSpc>
                <a:spcPct val="200000"/>
              </a:lnSpc>
              <a:buFont typeface="Arial" panose="020B0604020202020204" pitchFamily="34" charset="0"/>
              <a:buChar char="•"/>
            </a:pPr>
            <a:r>
              <a:rPr lang="en-US" sz="1600" dirty="0"/>
              <a:t>Field &amp; Lab Work</a:t>
            </a:r>
          </a:p>
          <a:p>
            <a:pPr marL="285750" indent="-285750">
              <a:lnSpc>
                <a:spcPct val="200000"/>
              </a:lnSpc>
              <a:buFont typeface="Arial" panose="020B0604020202020204" pitchFamily="34" charset="0"/>
              <a:buChar char="•"/>
            </a:pPr>
            <a:r>
              <a:rPr lang="en-US" sz="1600" dirty="0"/>
              <a:t>Site Evaluation</a:t>
            </a:r>
          </a:p>
          <a:p>
            <a:pPr marL="285750" indent="-285750">
              <a:lnSpc>
                <a:spcPct val="200000"/>
              </a:lnSpc>
              <a:buFont typeface="Arial" panose="020B0604020202020204" pitchFamily="34" charset="0"/>
              <a:buChar char="•"/>
            </a:pPr>
            <a:r>
              <a:rPr lang="en-US" sz="1600" dirty="0"/>
              <a:t>Choosing  &amp; Finalizing Design Solution</a:t>
            </a:r>
          </a:p>
          <a:p>
            <a:pPr marL="285750" indent="-285750">
              <a:lnSpc>
                <a:spcPct val="200000"/>
              </a:lnSpc>
              <a:buFont typeface="Arial" panose="020B0604020202020204" pitchFamily="34" charset="0"/>
              <a:buChar char="•"/>
            </a:pPr>
            <a:r>
              <a:rPr lang="en-US" sz="1600" dirty="0"/>
              <a:t>Cost Analysis</a:t>
            </a:r>
          </a:p>
          <a:p>
            <a:pPr marL="285750" indent="-285750">
              <a:lnSpc>
                <a:spcPct val="200000"/>
              </a:lnSpc>
              <a:buFont typeface="Arial" panose="020B0604020202020204" pitchFamily="34" charset="0"/>
              <a:buChar char="•"/>
            </a:pPr>
            <a:r>
              <a:rPr lang="en-US" sz="1600" dirty="0"/>
              <a:t>Grant Proposal</a:t>
            </a:r>
          </a:p>
          <a:p>
            <a:pPr>
              <a:lnSpc>
                <a:spcPct val="200000"/>
              </a:lnSpc>
            </a:pPr>
            <a:endParaRPr lang="en-US" dirty="0"/>
          </a:p>
          <a:p>
            <a:pPr>
              <a:lnSpc>
                <a:spcPct val="200000"/>
              </a:lnSpc>
            </a:pP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4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873583" y="0"/>
            <a:ext cx="1270425" cy="1270425"/>
          </a:xfrm>
          <a:prstGeom prst="rect">
            <a:avLst/>
          </a:prstGeom>
          <a:noFill/>
          <a:ln>
            <a:noFill/>
          </a:ln>
        </p:spPr>
      </p:pic>
      <p:sp>
        <p:nvSpPr>
          <p:cNvPr id="295" name="Google Shape;295;p43"/>
          <p:cNvSpPr txBox="1">
            <a:spLocks noGrp="1"/>
          </p:cNvSpPr>
          <p:nvPr>
            <p:ph type="title"/>
          </p:nvPr>
        </p:nvSpPr>
        <p:spPr>
          <a:xfrm>
            <a:off x="0" y="0"/>
            <a:ext cx="7110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0" dirty="0">
                <a:latin typeface="Arial"/>
                <a:ea typeface="Arial"/>
                <a:cs typeface="Arial"/>
                <a:sym typeface="Arial"/>
              </a:rPr>
              <a:t>Discussing Solubility &amp; Speciation of [Al] with respect to pH</a:t>
            </a:r>
            <a:endParaRPr sz="2400" b="0" dirty="0">
              <a:latin typeface="Ropa Sans"/>
              <a:ea typeface="Ropa Sans"/>
              <a:cs typeface="Ropa Sans"/>
              <a:sym typeface="Ropa Sans"/>
            </a:endParaRPr>
          </a:p>
          <a:p>
            <a:pPr marL="0" lvl="0" indent="0" algn="l" rtl="0">
              <a:spcBef>
                <a:spcPts val="0"/>
              </a:spcBef>
              <a:spcAft>
                <a:spcPts val="0"/>
              </a:spcAft>
              <a:buNone/>
            </a:pPr>
            <a:endParaRPr sz="3600" dirty="0">
              <a:latin typeface="Ropa Sans"/>
              <a:ea typeface="Ropa Sans"/>
              <a:cs typeface="Ropa Sans"/>
              <a:sym typeface="Ropa Sans"/>
            </a:endParaRPr>
          </a:p>
        </p:txBody>
      </p:sp>
      <p:sp>
        <p:nvSpPr>
          <p:cNvPr id="297" name="Google Shape;297;p43"/>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dirty="0"/>
          </a:p>
        </p:txBody>
      </p:sp>
      <p:pic>
        <p:nvPicPr>
          <p:cNvPr id="298" name="Google Shape;298;p4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03701" y="801000"/>
            <a:ext cx="6200150" cy="4250220"/>
          </a:xfrm>
          <a:prstGeom prst="rect">
            <a:avLst/>
          </a:prstGeom>
          <a:noFill/>
          <a:ln>
            <a:noFill/>
          </a:ln>
        </p:spPr>
      </p:pic>
      <p:cxnSp>
        <p:nvCxnSpPr>
          <p:cNvPr id="7" name="Straight Connector 6"/>
          <p:cNvCxnSpPr/>
          <p:nvPr/>
        </p:nvCxnSpPr>
        <p:spPr>
          <a:xfrm flipV="1">
            <a:off x="3866838" y="948145"/>
            <a:ext cx="1" cy="358181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8542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4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689500" y="783043"/>
            <a:ext cx="5764999" cy="3966849"/>
          </a:xfrm>
          <a:prstGeom prst="rect">
            <a:avLst/>
          </a:prstGeom>
          <a:noFill/>
          <a:ln>
            <a:noFill/>
          </a:ln>
        </p:spPr>
      </p:pic>
      <p:sp>
        <p:nvSpPr>
          <p:cNvPr id="304" name="Google Shape;304;p44"/>
          <p:cNvSpPr txBox="1"/>
          <p:nvPr/>
        </p:nvSpPr>
        <p:spPr>
          <a:xfrm rot="1542">
            <a:off x="3715774" y="1213696"/>
            <a:ext cx="2006400" cy="44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dirty="0">
                <a:solidFill>
                  <a:srgbClr val="FFFFFF"/>
                </a:solidFill>
              </a:rPr>
              <a:t>Stabilization Basin</a:t>
            </a:r>
            <a:endParaRPr sz="1000" dirty="0">
              <a:solidFill>
                <a:srgbClr val="FFFFFF"/>
              </a:solidFill>
            </a:endParaRPr>
          </a:p>
        </p:txBody>
      </p:sp>
      <p:cxnSp>
        <p:nvCxnSpPr>
          <p:cNvPr id="305" name="Google Shape;305;p44"/>
          <p:cNvCxnSpPr/>
          <p:nvPr/>
        </p:nvCxnSpPr>
        <p:spPr>
          <a:xfrm>
            <a:off x="4741138" y="1634809"/>
            <a:ext cx="667500" cy="293100"/>
          </a:xfrm>
          <a:prstGeom prst="straightConnector1">
            <a:avLst/>
          </a:prstGeom>
          <a:noFill/>
          <a:ln w="9525" cap="flat" cmpd="sng">
            <a:solidFill>
              <a:srgbClr val="FFFFFF"/>
            </a:solidFill>
            <a:prstDash val="solid"/>
            <a:round/>
            <a:headEnd type="none" w="med" len="med"/>
            <a:tailEnd type="triangle" w="med" len="med"/>
          </a:ln>
        </p:spPr>
      </p:cxnSp>
      <p:sp>
        <p:nvSpPr>
          <p:cNvPr id="306" name="Google Shape;306;p44"/>
          <p:cNvSpPr txBox="1"/>
          <p:nvPr/>
        </p:nvSpPr>
        <p:spPr>
          <a:xfrm rot="1503">
            <a:off x="5440646" y="3296149"/>
            <a:ext cx="1371900" cy="44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rPr>
              <a:t>Vertical Flow Pond</a:t>
            </a:r>
            <a:endParaRPr sz="1000">
              <a:solidFill>
                <a:srgbClr val="FFFFFF"/>
              </a:solidFill>
            </a:endParaRPr>
          </a:p>
        </p:txBody>
      </p:sp>
      <p:cxnSp>
        <p:nvCxnSpPr>
          <p:cNvPr id="307" name="Google Shape;307;p44"/>
          <p:cNvCxnSpPr>
            <a:stCxn id="306" idx="0"/>
          </p:cNvCxnSpPr>
          <p:nvPr/>
        </p:nvCxnSpPr>
        <p:spPr>
          <a:xfrm rot="10800000">
            <a:off x="4706996" y="2772349"/>
            <a:ext cx="1419600" cy="523800"/>
          </a:xfrm>
          <a:prstGeom prst="straightConnector1">
            <a:avLst/>
          </a:prstGeom>
          <a:noFill/>
          <a:ln w="9525" cap="flat" cmpd="sng">
            <a:solidFill>
              <a:srgbClr val="FFFFFF"/>
            </a:solidFill>
            <a:prstDash val="solid"/>
            <a:round/>
            <a:headEnd type="none" w="med" len="med"/>
            <a:tailEnd type="triangle" w="med" len="med"/>
          </a:ln>
        </p:spPr>
      </p:cxnSp>
      <p:sp>
        <p:nvSpPr>
          <p:cNvPr id="308" name="Google Shape;308;p44"/>
          <p:cNvSpPr txBox="1"/>
          <p:nvPr/>
        </p:nvSpPr>
        <p:spPr>
          <a:xfrm rot="1545">
            <a:off x="2475534" y="3006022"/>
            <a:ext cx="667500" cy="44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dirty="0">
                <a:solidFill>
                  <a:srgbClr val="FFFFFF"/>
                </a:solidFill>
              </a:rPr>
              <a:t>Wetland</a:t>
            </a:r>
            <a:endParaRPr sz="1000" dirty="0">
              <a:solidFill>
                <a:srgbClr val="FFFFFF"/>
              </a:solidFill>
            </a:endParaRPr>
          </a:p>
        </p:txBody>
      </p:sp>
      <p:cxnSp>
        <p:nvCxnSpPr>
          <p:cNvPr id="309" name="Google Shape;309;p44"/>
          <p:cNvCxnSpPr>
            <a:stCxn id="308" idx="2"/>
          </p:cNvCxnSpPr>
          <p:nvPr/>
        </p:nvCxnSpPr>
        <p:spPr>
          <a:xfrm>
            <a:off x="2809284" y="3450622"/>
            <a:ext cx="774300" cy="342900"/>
          </a:xfrm>
          <a:prstGeom prst="straightConnector1">
            <a:avLst/>
          </a:prstGeom>
          <a:noFill/>
          <a:ln w="9525" cap="flat" cmpd="sng">
            <a:solidFill>
              <a:srgbClr val="FFFFFF"/>
            </a:solidFill>
            <a:prstDash val="solid"/>
            <a:round/>
            <a:headEnd type="none" w="med" len="med"/>
            <a:tailEnd type="triangle" w="med" len="med"/>
          </a:ln>
        </p:spPr>
      </p:cxnSp>
      <p:pic>
        <p:nvPicPr>
          <p:cNvPr id="310" name="Google Shape;310;p4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689500" y="778222"/>
            <a:ext cx="5764999" cy="3971670"/>
          </a:xfrm>
          <a:prstGeom prst="rect">
            <a:avLst/>
          </a:prstGeom>
          <a:noFill/>
          <a:ln>
            <a:noFill/>
          </a:ln>
        </p:spPr>
      </p:pic>
      <p:sp>
        <p:nvSpPr>
          <p:cNvPr id="311" name="Google Shape;311;p44"/>
          <p:cNvSpPr txBox="1"/>
          <p:nvPr/>
        </p:nvSpPr>
        <p:spPr>
          <a:xfrm rot="1542">
            <a:off x="3697211" y="1145027"/>
            <a:ext cx="2006400" cy="44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dirty="0">
                <a:solidFill>
                  <a:srgbClr val="FFFFFF"/>
                </a:solidFill>
              </a:rPr>
              <a:t>Stabilization Basin</a:t>
            </a:r>
            <a:endParaRPr sz="1000" dirty="0">
              <a:solidFill>
                <a:srgbClr val="FFFFFF"/>
              </a:solidFill>
            </a:endParaRPr>
          </a:p>
        </p:txBody>
      </p:sp>
      <p:cxnSp>
        <p:nvCxnSpPr>
          <p:cNvPr id="312" name="Google Shape;312;p44"/>
          <p:cNvCxnSpPr/>
          <p:nvPr/>
        </p:nvCxnSpPr>
        <p:spPr>
          <a:xfrm>
            <a:off x="4718975" y="1523318"/>
            <a:ext cx="667500" cy="293100"/>
          </a:xfrm>
          <a:prstGeom prst="straightConnector1">
            <a:avLst/>
          </a:prstGeom>
          <a:noFill/>
          <a:ln w="9525" cap="flat" cmpd="sng">
            <a:solidFill>
              <a:srgbClr val="FFFFFF"/>
            </a:solidFill>
            <a:prstDash val="solid"/>
            <a:round/>
            <a:headEnd type="none" w="med" len="med"/>
            <a:tailEnd type="triangle" w="med" len="med"/>
          </a:ln>
        </p:spPr>
      </p:cxnSp>
      <p:sp>
        <p:nvSpPr>
          <p:cNvPr id="313" name="Google Shape;313;p44"/>
          <p:cNvSpPr txBox="1"/>
          <p:nvPr/>
        </p:nvSpPr>
        <p:spPr>
          <a:xfrm rot="1400">
            <a:off x="3822244" y="3796910"/>
            <a:ext cx="2210700" cy="44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dirty="0">
                <a:solidFill>
                  <a:srgbClr val="FFFFFF"/>
                </a:solidFill>
              </a:rPr>
              <a:t>Sedimentation Basin</a:t>
            </a:r>
            <a:endParaRPr sz="1000" dirty="0">
              <a:solidFill>
                <a:srgbClr val="FFFFFF"/>
              </a:solidFill>
            </a:endParaRPr>
          </a:p>
        </p:txBody>
      </p:sp>
      <p:cxnSp>
        <p:nvCxnSpPr>
          <p:cNvPr id="314" name="Google Shape;314;p44"/>
          <p:cNvCxnSpPr/>
          <p:nvPr/>
        </p:nvCxnSpPr>
        <p:spPr>
          <a:xfrm rot="10800000">
            <a:off x="4496488" y="2630501"/>
            <a:ext cx="489300" cy="1171500"/>
          </a:xfrm>
          <a:prstGeom prst="straightConnector1">
            <a:avLst/>
          </a:prstGeom>
          <a:noFill/>
          <a:ln w="9525" cap="flat" cmpd="sng">
            <a:solidFill>
              <a:srgbClr val="FFFFFF"/>
            </a:solidFill>
            <a:prstDash val="solid"/>
            <a:round/>
            <a:headEnd type="none" w="med" len="med"/>
            <a:tailEnd type="triangle" w="med" len="med"/>
          </a:ln>
        </p:spPr>
      </p:cxnSp>
      <p:sp>
        <p:nvSpPr>
          <p:cNvPr id="315" name="Google Shape;315;p44"/>
          <p:cNvSpPr txBox="1"/>
          <p:nvPr/>
        </p:nvSpPr>
        <p:spPr>
          <a:xfrm rot="1542">
            <a:off x="5274669" y="2892059"/>
            <a:ext cx="2006400" cy="75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dirty="0">
                <a:solidFill>
                  <a:srgbClr val="FFFFFF"/>
                </a:solidFill>
              </a:rPr>
              <a:t>Automatic Flushing Limestone Basin</a:t>
            </a:r>
            <a:endParaRPr sz="1000" dirty="0">
              <a:solidFill>
                <a:srgbClr val="FFFFFF"/>
              </a:solidFill>
            </a:endParaRPr>
          </a:p>
        </p:txBody>
      </p:sp>
      <p:cxnSp>
        <p:nvCxnSpPr>
          <p:cNvPr id="316" name="Google Shape;316;p44"/>
          <p:cNvCxnSpPr/>
          <p:nvPr/>
        </p:nvCxnSpPr>
        <p:spPr>
          <a:xfrm rot="10800000">
            <a:off x="4905969" y="2144297"/>
            <a:ext cx="1371900" cy="666000"/>
          </a:xfrm>
          <a:prstGeom prst="straightConnector1">
            <a:avLst/>
          </a:prstGeom>
          <a:noFill/>
          <a:ln w="9525" cap="flat" cmpd="sng">
            <a:solidFill>
              <a:srgbClr val="FFFFFF"/>
            </a:solidFill>
            <a:prstDash val="solid"/>
            <a:round/>
            <a:headEnd type="none" w="med" len="med"/>
            <a:tailEnd type="triangle" w="med" len="med"/>
          </a:ln>
        </p:spPr>
      </p:cxnSp>
      <p:sp>
        <p:nvSpPr>
          <p:cNvPr id="317" name="Google Shape;317;p44"/>
          <p:cNvSpPr txBox="1"/>
          <p:nvPr/>
        </p:nvSpPr>
        <p:spPr>
          <a:xfrm rot="1018">
            <a:off x="1935893" y="2472452"/>
            <a:ext cx="1012800" cy="44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dirty="0">
                <a:solidFill>
                  <a:srgbClr val="FFFFFF"/>
                </a:solidFill>
              </a:rPr>
              <a:t>Wetland</a:t>
            </a:r>
            <a:endParaRPr sz="1000" dirty="0">
              <a:solidFill>
                <a:srgbClr val="FFFFFF"/>
              </a:solidFill>
            </a:endParaRPr>
          </a:p>
        </p:txBody>
      </p:sp>
      <p:cxnSp>
        <p:nvCxnSpPr>
          <p:cNvPr id="318" name="Google Shape;318;p44"/>
          <p:cNvCxnSpPr/>
          <p:nvPr/>
        </p:nvCxnSpPr>
        <p:spPr>
          <a:xfrm>
            <a:off x="2531138" y="2682645"/>
            <a:ext cx="1003500" cy="665400"/>
          </a:xfrm>
          <a:prstGeom prst="straightConnector1">
            <a:avLst/>
          </a:prstGeom>
          <a:noFill/>
          <a:ln w="9525" cap="flat" cmpd="sng">
            <a:solidFill>
              <a:srgbClr val="FFFFFF"/>
            </a:solidFill>
            <a:prstDash val="solid"/>
            <a:round/>
            <a:headEnd type="none" w="med" len="med"/>
            <a:tailEnd type="triangle" w="med" len="med"/>
          </a:ln>
        </p:spPr>
      </p:cxnSp>
      <p:sp>
        <p:nvSpPr>
          <p:cNvPr id="319" name="Google Shape;319;p44"/>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AutoCad: Existing Site</a:t>
            </a:r>
            <a:endParaRPr sz="2400" dirty="0"/>
          </a:p>
        </p:txBody>
      </p:sp>
      <p:pic>
        <p:nvPicPr>
          <p:cNvPr id="321" name="Google Shape;321;p4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7873575" y="0"/>
            <a:ext cx="1270425" cy="1270425"/>
          </a:xfrm>
          <a:prstGeom prst="rect">
            <a:avLst/>
          </a:prstGeom>
          <a:noFill/>
          <a:ln>
            <a:noFill/>
          </a:ln>
        </p:spPr>
      </p:pic>
      <p:sp>
        <p:nvSpPr>
          <p:cNvPr id="322" name="Google Shape;322;p44"/>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sp>
        <p:nvSpPr>
          <p:cNvPr id="21" name="Google Shape;319;p44"/>
          <p:cNvSpPr txBox="1">
            <a:spLocks/>
          </p:cNvSpPr>
          <p:nvPr/>
        </p:nvSpPr>
        <p:spPr>
          <a:xfrm>
            <a:off x="0" y="-604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400" dirty="0" err="1"/>
              <a:t>AutoCad</a:t>
            </a:r>
            <a:r>
              <a:rPr lang="en-US" sz="2400" dirty="0"/>
              <a:t>: Proposed Site</a:t>
            </a:r>
          </a:p>
        </p:txBody>
      </p:sp>
    </p:spTree>
    <p:extLst>
      <p:ext uri="{BB962C8B-B14F-4D97-AF65-F5344CB8AC3E}">
        <p14:creationId xmlns:p14="http://schemas.microsoft.com/office/powerpoint/2010/main" val="418162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3"/>
                                        </p:tgtEl>
                                        <p:attrNameLst>
                                          <p:attrName>style.visibility</p:attrName>
                                        </p:attrNameLst>
                                      </p:cBhvr>
                                      <p:to>
                                        <p:strVal val="visible"/>
                                      </p:to>
                                    </p:set>
                                    <p:animEffect transition="in" filter="fade">
                                      <p:cBhvr>
                                        <p:cTn id="7" dur="1000"/>
                                        <p:tgtEl>
                                          <p:spTgt spid="30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19"/>
                                        </p:tgtEl>
                                        <p:attrNameLst>
                                          <p:attrName>style.visibility</p:attrName>
                                        </p:attrNameLst>
                                      </p:cBhvr>
                                      <p:to>
                                        <p:strVal val="visible"/>
                                      </p:to>
                                    </p:set>
                                  </p:childTnLst>
                                </p:cTn>
                              </p:par>
                              <p:par>
                                <p:cTn id="10" presetID="10" presetClass="entr" presetSubtype="0" fill="hold" nodeType="withEffect">
                                  <p:stCondLst>
                                    <p:cond delay="0"/>
                                  </p:stCondLst>
                                  <p:childTnLst>
                                    <p:set>
                                      <p:cBhvr>
                                        <p:cTn id="11" dur="1" fill="hold">
                                          <p:stCondLst>
                                            <p:cond delay="0"/>
                                          </p:stCondLst>
                                        </p:cTn>
                                        <p:tgtEl>
                                          <p:spTgt spid="304"/>
                                        </p:tgtEl>
                                        <p:attrNameLst>
                                          <p:attrName>style.visibility</p:attrName>
                                        </p:attrNameLst>
                                      </p:cBhvr>
                                      <p:to>
                                        <p:strVal val="visible"/>
                                      </p:to>
                                    </p:set>
                                    <p:animEffect transition="in" filter="fade">
                                      <p:cBhvr>
                                        <p:cTn id="12" dur="1000"/>
                                        <p:tgtEl>
                                          <p:spTgt spid="304"/>
                                        </p:tgtEl>
                                      </p:cBhvr>
                                    </p:animEffect>
                                  </p:childTnLst>
                                </p:cTn>
                              </p:par>
                              <p:par>
                                <p:cTn id="13" presetID="10" presetClass="entr" presetSubtype="0" fill="hold" nodeType="withEffect">
                                  <p:stCondLst>
                                    <p:cond delay="0"/>
                                  </p:stCondLst>
                                  <p:childTnLst>
                                    <p:set>
                                      <p:cBhvr>
                                        <p:cTn id="14" dur="1" fill="hold">
                                          <p:stCondLst>
                                            <p:cond delay="0"/>
                                          </p:stCondLst>
                                        </p:cTn>
                                        <p:tgtEl>
                                          <p:spTgt spid="305"/>
                                        </p:tgtEl>
                                        <p:attrNameLst>
                                          <p:attrName>style.visibility</p:attrName>
                                        </p:attrNameLst>
                                      </p:cBhvr>
                                      <p:to>
                                        <p:strVal val="visible"/>
                                      </p:to>
                                    </p:set>
                                    <p:animEffect transition="in" filter="fade">
                                      <p:cBhvr>
                                        <p:cTn id="15" dur="1000"/>
                                        <p:tgtEl>
                                          <p:spTgt spid="305"/>
                                        </p:tgtEl>
                                      </p:cBhvr>
                                    </p:animEffect>
                                  </p:childTnLst>
                                </p:cTn>
                              </p:par>
                              <p:par>
                                <p:cTn id="16" presetID="10" presetClass="entr" presetSubtype="0" fill="hold" nodeType="withEffect">
                                  <p:stCondLst>
                                    <p:cond delay="0"/>
                                  </p:stCondLst>
                                  <p:childTnLst>
                                    <p:set>
                                      <p:cBhvr>
                                        <p:cTn id="17" dur="1" fill="hold">
                                          <p:stCondLst>
                                            <p:cond delay="0"/>
                                          </p:stCondLst>
                                        </p:cTn>
                                        <p:tgtEl>
                                          <p:spTgt spid="306"/>
                                        </p:tgtEl>
                                        <p:attrNameLst>
                                          <p:attrName>style.visibility</p:attrName>
                                        </p:attrNameLst>
                                      </p:cBhvr>
                                      <p:to>
                                        <p:strVal val="visible"/>
                                      </p:to>
                                    </p:set>
                                    <p:animEffect transition="in" filter="fade">
                                      <p:cBhvr>
                                        <p:cTn id="18" dur="1000"/>
                                        <p:tgtEl>
                                          <p:spTgt spid="306"/>
                                        </p:tgtEl>
                                      </p:cBhvr>
                                    </p:animEffect>
                                  </p:childTnLst>
                                </p:cTn>
                              </p:par>
                              <p:par>
                                <p:cTn id="19" presetID="10" presetClass="entr" presetSubtype="0" fill="hold" nodeType="withEffect">
                                  <p:stCondLst>
                                    <p:cond delay="0"/>
                                  </p:stCondLst>
                                  <p:childTnLst>
                                    <p:set>
                                      <p:cBhvr>
                                        <p:cTn id="20" dur="1" fill="hold">
                                          <p:stCondLst>
                                            <p:cond delay="0"/>
                                          </p:stCondLst>
                                        </p:cTn>
                                        <p:tgtEl>
                                          <p:spTgt spid="307"/>
                                        </p:tgtEl>
                                        <p:attrNameLst>
                                          <p:attrName>style.visibility</p:attrName>
                                        </p:attrNameLst>
                                      </p:cBhvr>
                                      <p:to>
                                        <p:strVal val="visible"/>
                                      </p:to>
                                    </p:set>
                                    <p:animEffect transition="in" filter="fade">
                                      <p:cBhvr>
                                        <p:cTn id="21" dur="1000"/>
                                        <p:tgtEl>
                                          <p:spTgt spid="307"/>
                                        </p:tgtEl>
                                      </p:cBhvr>
                                    </p:animEffect>
                                  </p:childTnLst>
                                </p:cTn>
                              </p:par>
                              <p:par>
                                <p:cTn id="22" presetID="10" presetClass="entr" presetSubtype="0" fill="hold" nodeType="withEffect">
                                  <p:stCondLst>
                                    <p:cond delay="0"/>
                                  </p:stCondLst>
                                  <p:childTnLst>
                                    <p:set>
                                      <p:cBhvr>
                                        <p:cTn id="23" dur="1" fill="hold">
                                          <p:stCondLst>
                                            <p:cond delay="0"/>
                                          </p:stCondLst>
                                        </p:cTn>
                                        <p:tgtEl>
                                          <p:spTgt spid="309"/>
                                        </p:tgtEl>
                                        <p:attrNameLst>
                                          <p:attrName>style.visibility</p:attrName>
                                        </p:attrNameLst>
                                      </p:cBhvr>
                                      <p:to>
                                        <p:strVal val="visible"/>
                                      </p:to>
                                    </p:set>
                                    <p:animEffect transition="in" filter="fade">
                                      <p:cBhvr>
                                        <p:cTn id="24" dur="1000"/>
                                        <p:tgtEl>
                                          <p:spTgt spid="309"/>
                                        </p:tgtEl>
                                      </p:cBhvr>
                                    </p:animEffect>
                                  </p:childTnLst>
                                </p:cTn>
                              </p:par>
                              <p:par>
                                <p:cTn id="25" presetID="10" presetClass="entr" presetSubtype="0" fill="hold" nodeType="withEffect">
                                  <p:stCondLst>
                                    <p:cond delay="0"/>
                                  </p:stCondLst>
                                  <p:childTnLst>
                                    <p:set>
                                      <p:cBhvr>
                                        <p:cTn id="26" dur="1" fill="hold">
                                          <p:stCondLst>
                                            <p:cond delay="0"/>
                                          </p:stCondLst>
                                        </p:cTn>
                                        <p:tgtEl>
                                          <p:spTgt spid="308"/>
                                        </p:tgtEl>
                                        <p:attrNameLst>
                                          <p:attrName>style.visibility</p:attrName>
                                        </p:attrNameLst>
                                      </p:cBhvr>
                                      <p:to>
                                        <p:strVal val="visible"/>
                                      </p:to>
                                    </p:set>
                                    <p:animEffect transition="in" filter="fade">
                                      <p:cBhvr>
                                        <p:cTn id="27" dur="1000"/>
                                        <p:tgtEl>
                                          <p:spTgt spid="30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0"/>
                                        </p:tgtEl>
                                        <p:attrNameLst>
                                          <p:attrName>style.visibility</p:attrName>
                                        </p:attrNameLst>
                                      </p:cBhvr>
                                      <p:to>
                                        <p:strVal val="visible"/>
                                      </p:to>
                                    </p:set>
                                    <p:animEffect transition="in" filter="fade">
                                      <p:cBhvr>
                                        <p:cTn id="32" dur="1000"/>
                                        <p:tgtEl>
                                          <p:spTgt spid="310"/>
                                        </p:tgtEl>
                                      </p:cBhvr>
                                    </p:animEffect>
                                  </p:childTnLst>
                                </p:cTn>
                              </p:par>
                              <p:par>
                                <p:cTn id="33" presetID="1" presetClass="exit" presetSubtype="0" fill="hold" grpId="1" nodeType="withEffect">
                                  <p:stCondLst>
                                    <p:cond delay="0"/>
                                  </p:stCondLst>
                                  <p:childTnLst>
                                    <p:set>
                                      <p:cBhvr>
                                        <p:cTn id="34" dur="1" fill="hold">
                                          <p:stCondLst>
                                            <p:cond delay="0"/>
                                          </p:stCondLst>
                                        </p:cTn>
                                        <p:tgtEl>
                                          <p:spTgt spid="319"/>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311"/>
                                        </p:tgtEl>
                                        <p:attrNameLst>
                                          <p:attrName>style.visibility</p:attrName>
                                        </p:attrNameLst>
                                      </p:cBhvr>
                                      <p:to>
                                        <p:strVal val="visible"/>
                                      </p:to>
                                    </p:set>
                                    <p:animEffect transition="in" filter="fade">
                                      <p:cBhvr>
                                        <p:cTn id="37" dur="1000"/>
                                        <p:tgtEl>
                                          <p:spTgt spid="311"/>
                                        </p:tgtEl>
                                      </p:cBhvr>
                                    </p:animEffect>
                                  </p:childTnLst>
                                </p:cTn>
                              </p:par>
                              <p:par>
                                <p:cTn id="38" presetID="10" presetClass="entr" presetSubtype="0" fill="hold" nodeType="withEffect">
                                  <p:stCondLst>
                                    <p:cond delay="0"/>
                                  </p:stCondLst>
                                  <p:childTnLst>
                                    <p:set>
                                      <p:cBhvr>
                                        <p:cTn id="39" dur="1" fill="hold">
                                          <p:stCondLst>
                                            <p:cond delay="0"/>
                                          </p:stCondLst>
                                        </p:cTn>
                                        <p:tgtEl>
                                          <p:spTgt spid="312"/>
                                        </p:tgtEl>
                                        <p:attrNameLst>
                                          <p:attrName>style.visibility</p:attrName>
                                        </p:attrNameLst>
                                      </p:cBhvr>
                                      <p:to>
                                        <p:strVal val="visible"/>
                                      </p:to>
                                    </p:set>
                                    <p:animEffect transition="in" filter="fade">
                                      <p:cBhvr>
                                        <p:cTn id="40" dur="1000"/>
                                        <p:tgtEl>
                                          <p:spTgt spid="312"/>
                                        </p:tgtEl>
                                      </p:cBhvr>
                                    </p:animEffect>
                                  </p:childTnLst>
                                </p:cTn>
                              </p:par>
                              <p:par>
                                <p:cTn id="41" presetID="10" presetClass="entr" presetSubtype="0" fill="hold" nodeType="withEffect">
                                  <p:stCondLst>
                                    <p:cond delay="0"/>
                                  </p:stCondLst>
                                  <p:childTnLst>
                                    <p:set>
                                      <p:cBhvr>
                                        <p:cTn id="42" dur="1" fill="hold">
                                          <p:stCondLst>
                                            <p:cond delay="0"/>
                                          </p:stCondLst>
                                        </p:cTn>
                                        <p:tgtEl>
                                          <p:spTgt spid="313"/>
                                        </p:tgtEl>
                                        <p:attrNameLst>
                                          <p:attrName>style.visibility</p:attrName>
                                        </p:attrNameLst>
                                      </p:cBhvr>
                                      <p:to>
                                        <p:strVal val="visible"/>
                                      </p:to>
                                    </p:set>
                                    <p:animEffect transition="in" filter="fade">
                                      <p:cBhvr>
                                        <p:cTn id="43" dur="1000"/>
                                        <p:tgtEl>
                                          <p:spTgt spid="313"/>
                                        </p:tgtEl>
                                      </p:cBhvr>
                                    </p:animEffect>
                                  </p:childTnLst>
                                </p:cTn>
                              </p:par>
                              <p:par>
                                <p:cTn id="44" presetID="10" presetClass="entr" presetSubtype="0" fill="hold" nodeType="withEffect">
                                  <p:stCondLst>
                                    <p:cond delay="0"/>
                                  </p:stCondLst>
                                  <p:childTnLst>
                                    <p:set>
                                      <p:cBhvr>
                                        <p:cTn id="45" dur="1" fill="hold">
                                          <p:stCondLst>
                                            <p:cond delay="0"/>
                                          </p:stCondLst>
                                        </p:cTn>
                                        <p:tgtEl>
                                          <p:spTgt spid="314"/>
                                        </p:tgtEl>
                                        <p:attrNameLst>
                                          <p:attrName>style.visibility</p:attrName>
                                        </p:attrNameLst>
                                      </p:cBhvr>
                                      <p:to>
                                        <p:strVal val="visible"/>
                                      </p:to>
                                    </p:set>
                                    <p:animEffect transition="in" filter="fade">
                                      <p:cBhvr>
                                        <p:cTn id="46" dur="1000"/>
                                        <p:tgtEl>
                                          <p:spTgt spid="314"/>
                                        </p:tgtEl>
                                      </p:cBhvr>
                                    </p:animEffect>
                                  </p:childTnLst>
                                </p:cTn>
                              </p:par>
                              <p:par>
                                <p:cTn id="47" presetID="10" presetClass="entr" presetSubtype="0" fill="hold" nodeType="withEffect">
                                  <p:stCondLst>
                                    <p:cond delay="0"/>
                                  </p:stCondLst>
                                  <p:childTnLst>
                                    <p:set>
                                      <p:cBhvr>
                                        <p:cTn id="48" dur="1" fill="hold">
                                          <p:stCondLst>
                                            <p:cond delay="0"/>
                                          </p:stCondLst>
                                        </p:cTn>
                                        <p:tgtEl>
                                          <p:spTgt spid="315"/>
                                        </p:tgtEl>
                                        <p:attrNameLst>
                                          <p:attrName>style.visibility</p:attrName>
                                        </p:attrNameLst>
                                      </p:cBhvr>
                                      <p:to>
                                        <p:strVal val="visible"/>
                                      </p:to>
                                    </p:set>
                                    <p:animEffect transition="in" filter="fade">
                                      <p:cBhvr>
                                        <p:cTn id="49" dur="1000"/>
                                        <p:tgtEl>
                                          <p:spTgt spid="315"/>
                                        </p:tgtEl>
                                      </p:cBhvr>
                                    </p:animEffect>
                                  </p:childTnLst>
                                </p:cTn>
                              </p:par>
                              <p:par>
                                <p:cTn id="50" presetID="10" presetClass="entr" presetSubtype="0" fill="hold" nodeType="withEffect">
                                  <p:stCondLst>
                                    <p:cond delay="0"/>
                                  </p:stCondLst>
                                  <p:childTnLst>
                                    <p:set>
                                      <p:cBhvr>
                                        <p:cTn id="51" dur="1" fill="hold">
                                          <p:stCondLst>
                                            <p:cond delay="0"/>
                                          </p:stCondLst>
                                        </p:cTn>
                                        <p:tgtEl>
                                          <p:spTgt spid="316"/>
                                        </p:tgtEl>
                                        <p:attrNameLst>
                                          <p:attrName>style.visibility</p:attrName>
                                        </p:attrNameLst>
                                      </p:cBhvr>
                                      <p:to>
                                        <p:strVal val="visible"/>
                                      </p:to>
                                    </p:set>
                                    <p:animEffect transition="in" filter="fade">
                                      <p:cBhvr>
                                        <p:cTn id="52" dur="1000"/>
                                        <p:tgtEl>
                                          <p:spTgt spid="316"/>
                                        </p:tgtEl>
                                      </p:cBhvr>
                                    </p:animEffect>
                                  </p:childTnLst>
                                </p:cTn>
                              </p:par>
                              <p:par>
                                <p:cTn id="53" presetID="10" presetClass="entr" presetSubtype="0" fill="hold" nodeType="withEffect">
                                  <p:stCondLst>
                                    <p:cond delay="0"/>
                                  </p:stCondLst>
                                  <p:childTnLst>
                                    <p:set>
                                      <p:cBhvr>
                                        <p:cTn id="54" dur="1" fill="hold">
                                          <p:stCondLst>
                                            <p:cond delay="0"/>
                                          </p:stCondLst>
                                        </p:cTn>
                                        <p:tgtEl>
                                          <p:spTgt spid="318"/>
                                        </p:tgtEl>
                                        <p:attrNameLst>
                                          <p:attrName>style.visibility</p:attrName>
                                        </p:attrNameLst>
                                      </p:cBhvr>
                                      <p:to>
                                        <p:strVal val="visible"/>
                                      </p:to>
                                    </p:set>
                                    <p:animEffect transition="in" filter="fade">
                                      <p:cBhvr>
                                        <p:cTn id="55" dur="1000"/>
                                        <p:tgtEl>
                                          <p:spTgt spid="318"/>
                                        </p:tgtEl>
                                      </p:cBhvr>
                                    </p:animEffect>
                                  </p:childTnLst>
                                </p:cTn>
                              </p:par>
                              <p:par>
                                <p:cTn id="56" presetID="10" presetClass="entr" presetSubtype="0" fill="hold" nodeType="withEffect">
                                  <p:stCondLst>
                                    <p:cond delay="0"/>
                                  </p:stCondLst>
                                  <p:childTnLst>
                                    <p:set>
                                      <p:cBhvr>
                                        <p:cTn id="57" dur="1" fill="hold">
                                          <p:stCondLst>
                                            <p:cond delay="0"/>
                                          </p:stCondLst>
                                        </p:cTn>
                                        <p:tgtEl>
                                          <p:spTgt spid="317"/>
                                        </p:tgtEl>
                                        <p:attrNameLst>
                                          <p:attrName>style.visibility</p:attrName>
                                        </p:attrNameLst>
                                      </p:cBhvr>
                                      <p:to>
                                        <p:strVal val="visible"/>
                                      </p:to>
                                    </p:set>
                                    <p:animEffect transition="in" filter="fade">
                                      <p:cBhvr>
                                        <p:cTn id="58" dur="1000"/>
                                        <p:tgtEl>
                                          <p:spTgt spid="317"/>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p:bldP spid="319" grpId="1"/>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34" name="Google Shape;334;p45"/>
          <p:cNvSpPr txBox="1"/>
          <p:nvPr/>
        </p:nvSpPr>
        <p:spPr>
          <a:xfrm>
            <a:off x="0" y="482400"/>
            <a:ext cx="7076400" cy="1826994"/>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Char char="●"/>
            </a:pPr>
            <a:r>
              <a:rPr lang="en" dirty="0"/>
              <a:t>Stabilization Basin</a:t>
            </a:r>
            <a:endParaRPr dirty="0"/>
          </a:p>
          <a:p>
            <a:pPr marL="914400" lvl="1" indent="-317500" algn="l" rtl="0">
              <a:lnSpc>
                <a:spcPct val="150000"/>
              </a:lnSpc>
              <a:spcBef>
                <a:spcPts val="0"/>
              </a:spcBef>
              <a:spcAft>
                <a:spcPts val="0"/>
              </a:spcAft>
              <a:buSzPts val="1400"/>
              <a:buChar char="○"/>
            </a:pPr>
            <a:r>
              <a:rPr lang="en" dirty="0"/>
              <a:t>Moving the organic layer from the VFP to the stabilization basin</a:t>
            </a:r>
            <a:endParaRPr dirty="0"/>
          </a:p>
          <a:p>
            <a:pPr marL="1371600" lvl="2" indent="-317500" algn="l" rtl="0">
              <a:lnSpc>
                <a:spcPct val="150000"/>
              </a:lnSpc>
              <a:spcBef>
                <a:spcPts val="0"/>
              </a:spcBef>
              <a:spcAft>
                <a:spcPts val="0"/>
              </a:spcAft>
              <a:buSzPts val="1400"/>
              <a:buChar char="■"/>
            </a:pPr>
            <a:r>
              <a:rPr lang="en" dirty="0"/>
              <a:t>Shrink the volume of the basin from 70,000 cubic ft to 30,000 cubic ft</a:t>
            </a:r>
            <a:endParaRPr dirty="0"/>
          </a:p>
          <a:p>
            <a:pPr marL="914400" lvl="1" indent="-317500" algn="l" rtl="0">
              <a:lnSpc>
                <a:spcPct val="150000"/>
              </a:lnSpc>
              <a:spcBef>
                <a:spcPts val="0"/>
              </a:spcBef>
              <a:spcAft>
                <a:spcPts val="0"/>
              </a:spcAft>
              <a:buSzPts val="1400"/>
              <a:buChar char="○"/>
            </a:pPr>
            <a:r>
              <a:rPr lang="en" dirty="0"/>
              <a:t>Moving the organic layer to a new site</a:t>
            </a:r>
            <a:endParaRPr dirty="0"/>
          </a:p>
        </p:txBody>
      </p:sp>
      <p:sp>
        <p:nvSpPr>
          <p:cNvPr id="327" name="Google Shape;327;p45"/>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AutoCad: Proposed Stabilization Basin</a:t>
            </a:r>
            <a:endParaRPr sz="2400" dirty="0"/>
          </a:p>
        </p:txBody>
      </p:sp>
      <p:pic>
        <p:nvPicPr>
          <p:cNvPr id="329" name="Google Shape;329;p4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873575" y="0"/>
            <a:ext cx="1270425" cy="1270425"/>
          </a:xfrm>
          <a:prstGeom prst="rect">
            <a:avLst/>
          </a:prstGeom>
          <a:noFill/>
          <a:ln>
            <a:noFill/>
          </a:ln>
        </p:spPr>
      </p:pic>
      <p:sp>
        <p:nvSpPr>
          <p:cNvPr id="330" name="Google Shape;330;p45"/>
          <p:cNvSpPr txBox="1"/>
          <p:nvPr/>
        </p:nvSpPr>
        <p:spPr>
          <a:xfrm>
            <a:off x="1728563" y="1950800"/>
            <a:ext cx="752100" cy="30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Before</a:t>
            </a:r>
            <a:endParaRPr b="1" dirty="0"/>
          </a:p>
          <a:p>
            <a:pPr marL="0" lvl="0" indent="0" algn="l" rtl="0">
              <a:spcBef>
                <a:spcPts val="0"/>
              </a:spcBef>
              <a:spcAft>
                <a:spcPts val="0"/>
              </a:spcAft>
              <a:buNone/>
            </a:pPr>
            <a:endParaRPr b="1" dirty="0"/>
          </a:p>
          <a:p>
            <a:pPr marL="0" lvl="0" indent="0" algn="l" rtl="0">
              <a:spcBef>
                <a:spcPts val="0"/>
              </a:spcBef>
              <a:spcAft>
                <a:spcPts val="0"/>
              </a:spcAft>
              <a:buNone/>
            </a:pPr>
            <a:endParaRPr b="1" dirty="0"/>
          </a:p>
        </p:txBody>
      </p:sp>
      <p:sp>
        <p:nvSpPr>
          <p:cNvPr id="331" name="Google Shape;331;p45"/>
          <p:cNvSpPr txBox="1"/>
          <p:nvPr/>
        </p:nvSpPr>
        <p:spPr>
          <a:xfrm>
            <a:off x="6238459" y="1950800"/>
            <a:ext cx="646500" cy="30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t>After</a:t>
            </a:r>
            <a:endParaRPr b="1" dirty="0"/>
          </a:p>
          <a:p>
            <a:pPr marL="0" lvl="0" indent="0" algn="l" rtl="0">
              <a:spcBef>
                <a:spcPts val="0"/>
              </a:spcBef>
              <a:spcAft>
                <a:spcPts val="0"/>
              </a:spcAft>
              <a:buNone/>
            </a:pPr>
            <a:endParaRPr b="1" dirty="0"/>
          </a:p>
          <a:p>
            <a:pPr marL="0" lvl="0" indent="0" algn="l" rtl="0">
              <a:spcBef>
                <a:spcPts val="0"/>
              </a:spcBef>
              <a:spcAft>
                <a:spcPts val="0"/>
              </a:spcAft>
              <a:buNone/>
            </a:pPr>
            <a:endParaRPr b="1" dirty="0"/>
          </a:p>
        </p:txBody>
      </p:sp>
      <p:sp>
        <p:nvSpPr>
          <p:cNvPr id="332" name="Google Shape;332;p45"/>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pic>
        <p:nvPicPr>
          <p:cNvPr id="333" name="Google Shape;333;p4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49902" y="2309394"/>
            <a:ext cx="4209225" cy="2834106"/>
          </a:xfrm>
          <a:prstGeom prst="rect">
            <a:avLst/>
          </a:prstGeom>
          <a:noFill/>
          <a:ln>
            <a:noFill/>
          </a:ln>
        </p:spPr>
      </p:pic>
      <p:pic>
        <p:nvPicPr>
          <p:cNvPr id="335" name="Google Shape;335;p4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839251" y="2309392"/>
            <a:ext cx="3625702" cy="28341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6"/>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AutoCad: Automatic Flushing Limestone Basin</a:t>
            </a:r>
            <a:endParaRPr sz="2500"/>
          </a:p>
        </p:txBody>
      </p:sp>
      <p:pic>
        <p:nvPicPr>
          <p:cNvPr id="342" name="Google Shape;342;p4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873575" y="0"/>
            <a:ext cx="1270425" cy="1270425"/>
          </a:xfrm>
          <a:prstGeom prst="rect">
            <a:avLst/>
          </a:prstGeom>
          <a:noFill/>
          <a:ln>
            <a:noFill/>
          </a:ln>
        </p:spPr>
      </p:pic>
      <p:sp>
        <p:nvSpPr>
          <p:cNvPr id="343" name="Google Shape;343;p46"/>
          <p:cNvSpPr txBox="1"/>
          <p:nvPr/>
        </p:nvSpPr>
        <p:spPr>
          <a:xfrm>
            <a:off x="6080413" y="1793367"/>
            <a:ext cx="646500" cy="34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t>After</a:t>
            </a:r>
            <a:endParaRPr b="1" dirty="0"/>
          </a:p>
          <a:p>
            <a:pPr marL="0" lvl="0" indent="0" algn="l" rtl="0">
              <a:spcBef>
                <a:spcPts val="0"/>
              </a:spcBef>
              <a:spcAft>
                <a:spcPts val="0"/>
              </a:spcAft>
              <a:buNone/>
            </a:pPr>
            <a:endParaRPr b="1" dirty="0"/>
          </a:p>
          <a:p>
            <a:pPr marL="0" lvl="0" indent="0" algn="l" rtl="0">
              <a:spcBef>
                <a:spcPts val="0"/>
              </a:spcBef>
              <a:spcAft>
                <a:spcPts val="0"/>
              </a:spcAft>
              <a:buNone/>
            </a:pPr>
            <a:endParaRPr b="1" dirty="0"/>
          </a:p>
        </p:txBody>
      </p:sp>
      <p:sp>
        <p:nvSpPr>
          <p:cNvPr id="344" name="Google Shape;344;p46"/>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
        <p:nvSpPr>
          <p:cNvPr id="345" name="Google Shape;345;p46"/>
          <p:cNvSpPr txBox="1"/>
          <p:nvPr/>
        </p:nvSpPr>
        <p:spPr>
          <a:xfrm>
            <a:off x="80550" y="403200"/>
            <a:ext cx="6884700" cy="1440000"/>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Char char="●"/>
            </a:pPr>
            <a:r>
              <a:rPr lang="en" dirty="0"/>
              <a:t>Automatic flushing limestone basin: </a:t>
            </a:r>
            <a:endParaRPr dirty="0"/>
          </a:p>
          <a:p>
            <a:pPr marL="914400" lvl="1" indent="-317500" algn="l" rtl="0">
              <a:lnSpc>
                <a:spcPct val="150000"/>
              </a:lnSpc>
              <a:spcBef>
                <a:spcPts val="0"/>
              </a:spcBef>
              <a:spcAft>
                <a:spcPts val="0"/>
              </a:spcAft>
              <a:buSzPts val="1400"/>
              <a:buChar char="○"/>
            </a:pPr>
            <a:r>
              <a:rPr lang="en" dirty="0"/>
              <a:t>Limestone increases alkalinity and pH of the water</a:t>
            </a:r>
            <a:endParaRPr dirty="0"/>
          </a:p>
          <a:p>
            <a:pPr marL="914400" lvl="1" indent="-317500" algn="l" rtl="0">
              <a:lnSpc>
                <a:spcPct val="150000"/>
              </a:lnSpc>
              <a:spcBef>
                <a:spcPts val="0"/>
              </a:spcBef>
              <a:spcAft>
                <a:spcPts val="0"/>
              </a:spcAft>
              <a:buSzPts val="1400"/>
              <a:buChar char="○"/>
            </a:pPr>
            <a:r>
              <a:rPr lang="en" dirty="0"/>
              <a:t>Increased pH reduces metal solubility resulting in metal hydroxide precipitate</a:t>
            </a:r>
            <a:endParaRPr dirty="0"/>
          </a:p>
        </p:txBody>
      </p:sp>
      <p:pic>
        <p:nvPicPr>
          <p:cNvPr id="346" name="Google Shape;346;p4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74886" y="2138075"/>
            <a:ext cx="4130826" cy="3005425"/>
          </a:xfrm>
          <a:prstGeom prst="rect">
            <a:avLst/>
          </a:prstGeom>
          <a:noFill/>
          <a:ln>
            <a:noFill/>
          </a:ln>
        </p:spPr>
      </p:pic>
      <p:sp>
        <p:nvSpPr>
          <p:cNvPr id="347" name="Google Shape;347;p46"/>
          <p:cNvSpPr txBox="1"/>
          <p:nvPr/>
        </p:nvSpPr>
        <p:spPr>
          <a:xfrm>
            <a:off x="1864249" y="1793367"/>
            <a:ext cx="752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t>Before</a:t>
            </a:r>
            <a:endParaRPr b="1" dirty="0"/>
          </a:p>
          <a:p>
            <a:pPr marL="0" lvl="0" indent="0" algn="l" rtl="0">
              <a:spcBef>
                <a:spcPts val="0"/>
              </a:spcBef>
              <a:spcAft>
                <a:spcPts val="0"/>
              </a:spcAft>
              <a:buNone/>
            </a:pPr>
            <a:endParaRPr b="1" dirty="0"/>
          </a:p>
          <a:p>
            <a:pPr marL="0" lvl="0" indent="0" algn="l" rtl="0">
              <a:spcBef>
                <a:spcPts val="0"/>
              </a:spcBef>
              <a:spcAft>
                <a:spcPts val="0"/>
              </a:spcAft>
              <a:buNone/>
            </a:pPr>
            <a:endParaRPr b="1" dirty="0"/>
          </a:p>
        </p:txBody>
      </p:sp>
      <p:pic>
        <p:nvPicPr>
          <p:cNvPr id="348" name="Google Shape;348;p4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600408" y="2138067"/>
            <a:ext cx="3606510" cy="30054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49" y="30324"/>
            <a:ext cx="5624547" cy="572700"/>
          </a:xfrm>
        </p:spPr>
        <p:txBody>
          <a:bodyPr/>
          <a:lstStyle/>
          <a:p>
            <a:r>
              <a:rPr lang="en-US" sz="2400" dirty="0"/>
              <a:t>Inflow Structure to Limestone Bed</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41072" y="-56631"/>
            <a:ext cx="3902928" cy="5196470"/>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67846"/>
            <a:ext cx="5241072" cy="4371993"/>
          </a:xfrm>
          <a:prstGeom prst="rect">
            <a:avLst/>
          </a:prstGeom>
        </p:spPr>
      </p:pic>
      <p:cxnSp>
        <p:nvCxnSpPr>
          <p:cNvPr id="8" name="Straight Arrow Connector 7"/>
          <p:cNvCxnSpPr/>
          <p:nvPr/>
        </p:nvCxnSpPr>
        <p:spPr>
          <a:xfrm flipH="1" flipV="1">
            <a:off x="3631287" y="1624870"/>
            <a:ext cx="2618209" cy="1131487"/>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82719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32"/>
            <a:ext cx="8520600" cy="572700"/>
          </a:xfrm>
        </p:spPr>
        <p:txBody>
          <a:bodyPr/>
          <a:lstStyle/>
          <a:p>
            <a:r>
              <a:rPr lang="en-US" sz="2400" dirty="0"/>
              <a:t>Automatic Flushing Device</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8054" y="1110129"/>
            <a:ext cx="4835137" cy="4033371"/>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57083" y="1589224"/>
            <a:ext cx="5529551" cy="3554276"/>
          </a:xfrm>
          <a:prstGeom prst="rect">
            <a:avLst/>
          </a:prstGeom>
        </p:spPr>
      </p:pic>
      <p:cxnSp>
        <p:nvCxnSpPr>
          <p:cNvPr id="9" name="Straight Arrow Connector 8"/>
          <p:cNvCxnSpPr/>
          <p:nvPr/>
        </p:nvCxnSpPr>
        <p:spPr>
          <a:xfrm flipH="1">
            <a:off x="2644524" y="3302365"/>
            <a:ext cx="3414198" cy="848616"/>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75922" y="11532"/>
            <a:ext cx="1268078" cy="1268078"/>
          </a:xfrm>
          <a:prstGeom prst="rect">
            <a:avLst/>
          </a:prstGeom>
        </p:spPr>
      </p:pic>
    </p:spTree>
    <p:extLst>
      <p:ext uri="{BB962C8B-B14F-4D97-AF65-F5344CB8AC3E}">
        <p14:creationId xmlns:p14="http://schemas.microsoft.com/office/powerpoint/2010/main" val="4289955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7"/>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AutoCad: Sedimentation Basin</a:t>
            </a:r>
            <a:endParaRPr sz="2500"/>
          </a:p>
        </p:txBody>
      </p:sp>
      <p:pic>
        <p:nvPicPr>
          <p:cNvPr id="355" name="Google Shape;355;p4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873575" y="0"/>
            <a:ext cx="1270425" cy="1270425"/>
          </a:xfrm>
          <a:prstGeom prst="rect">
            <a:avLst/>
          </a:prstGeom>
          <a:noFill/>
          <a:ln>
            <a:noFill/>
          </a:ln>
        </p:spPr>
      </p:pic>
      <p:sp>
        <p:nvSpPr>
          <p:cNvPr id="356" name="Google Shape;356;p47"/>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sp>
        <p:nvSpPr>
          <p:cNvPr id="357" name="Google Shape;357;p47"/>
          <p:cNvSpPr txBox="1"/>
          <p:nvPr/>
        </p:nvSpPr>
        <p:spPr>
          <a:xfrm rot="1611">
            <a:off x="5408875" y="2516973"/>
            <a:ext cx="1280700" cy="30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rPr>
              <a:t>Stabilization Basin</a:t>
            </a:r>
            <a:endParaRPr sz="1000">
              <a:solidFill>
                <a:srgbClr val="FFFFFF"/>
              </a:solidFill>
            </a:endParaRPr>
          </a:p>
        </p:txBody>
      </p:sp>
      <p:cxnSp>
        <p:nvCxnSpPr>
          <p:cNvPr id="358" name="Google Shape;358;p47"/>
          <p:cNvCxnSpPr/>
          <p:nvPr/>
        </p:nvCxnSpPr>
        <p:spPr>
          <a:xfrm>
            <a:off x="6049225" y="2825973"/>
            <a:ext cx="426000" cy="203400"/>
          </a:xfrm>
          <a:prstGeom prst="straightConnector1">
            <a:avLst/>
          </a:prstGeom>
          <a:noFill/>
          <a:ln w="9525" cap="flat" cmpd="sng">
            <a:solidFill>
              <a:srgbClr val="FFFFFF"/>
            </a:solidFill>
            <a:prstDash val="solid"/>
            <a:round/>
            <a:headEnd type="none" w="med" len="med"/>
            <a:tailEnd type="triangle" w="med" len="med"/>
          </a:ln>
        </p:spPr>
      </p:cxnSp>
      <p:sp>
        <p:nvSpPr>
          <p:cNvPr id="359" name="Google Shape;359;p47"/>
          <p:cNvSpPr txBox="1"/>
          <p:nvPr/>
        </p:nvSpPr>
        <p:spPr>
          <a:xfrm rot="1462">
            <a:off x="5408875" y="4455425"/>
            <a:ext cx="1411200" cy="30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rPr>
              <a:t>Sedimentation Basin</a:t>
            </a:r>
            <a:endParaRPr sz="1000">
              <a:solidFill>
                <a:srgbClr val="FFFFFF"/>
              </a:solidFill>
            </a:endParaRPr>
          </a:p>
        </p:txBody>
      </p:sp>
      <p:cxnSp>
        <p:nvCxnSpPr>
          <p:cNvPr id="360" name="Google Shape;360;p47"/>
          <p:cNvCxnSpPr>
            <a:stCxn id="359" idx="0"/>
          </p:cNvCxnSpPr>
          <p:nvPr/>
        </p:nvCxnSpPr>
        <p:spPr>
          <a:xfrm rot="10800000">
            <a:off x="5802175" y="3642125"/>
            <a:ext cx="312300" cy="813300"/>
          </a:xfrm>
          <a:prstGeom prst="straightConnector1">
            <a:avLst/>
          </a:prstGeom>
          <a:noFill/>
          <a:ln w="9525" cap="flat" cmpd="sng">
            <a:solidFill>
              <a:srgbClr val="FFFFFF"/>
            </a:solidFill>
            <a:prstDash val="solid"/>
            <a:round/>
            <a:headEnd type="none" w="med" len="med"/>
            <a:tailEnd type="triangle" w="med" len="med"/>
          </a:ln>
        </p:spPr>
      </p:cxnSp>
      <p:sp>
        <p:nvSpPr>
          <p:cNvPr id="361" name="Google Shape;361;p47"/>
          <p:cNvSpPr txBox="1"/>
          <p:nvPr/>
        </p:nvSpPr>
        <p:spPr>
          <a:xfrm rot="1611">
            <a:off x="6318800" y="3763026"/>
            <a:ext cx="1280700" cy="52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rPr>
              <a:t>Automatic Flushing Limestone Basin</a:t>
            </a:r>
            <a:endParaRPr sz="1000">
              <a:solidFill>
                <a:srgbClr val="FFFFFF"/>
              </a:solidFill>
            </a:endParaRPr>
          </a:p>
        </p:txBody>
      </p:sp>
      <p:cxnSp>
        <p:nvCxnSpPr>
          <p:cNvPr id="362" name="Google Shape;362;p47"/>
          <p:cNvCxnSpPr>
            <a:stCxn id="361" idx="0"/>
          </p:cNvCxnSpPr>
          <p:nvPr/>
        </p:nvCxnSpPr>
        <p:spPr>
          <a:xfrm rot="10800000">
            <a:off x="6083450" y="3300726"/>
            <a:ext cx="875700" cy="462300"/>
          </a:xfrm>
          <a:prstGeom prst="straightConnector1">
            <a:avLst/>
          </a:prstGeom>
          <a:noFill/>
          <a:ln w="9525" cap="flat" cmpd="sng">
            <a:solidFill>
              <a:srgbClr val="FFFFFF"/>
            </a:solidFill>
            <a:prstDash val="solid"/>
            <a:round/>
            <a:headEnd type="none" w="med" len="med"/>
            <a:tailEnd type="triangle" w="med" len="med"/>
          </a:ln>
        </p:spPr>
      </p:cxnSp>
      <p:sp>
        <p:nvSpPr>
          <p:cNvPr id="363" name="Google Shape;363;p47"/>
          <p:cNvSpPr txBox="1"/>
          <p:nvPr/>
        </p:nvSpPr>
        <p:spPr>
          <a:xfrm rot="1595">
            <a:off x="4245700" y="3454175"/>
            <a:ext cx="646500" cy="30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rPr>
              <a:t>Wetland</a:t>
            </a:r>
            <a:endParaRPr sz="1000">
              <a:solidFill>
                <a:srgbClr val="FFFFFF"/>
              </a:solidFill>
            </a:endParaRPr>
          </a:p>
        </p:txBody>
      </p:sp>
      <p:cxnSp>
        <p:nvCxnSpPr>
          <p:cNvPr id="364" name="Google Shape;364;p47"/>
          <p:cNvCxnSpPr>
            <a:stCxn id="363" idx="2"/>
          </p:cNvCxnSpPr>
          <p:nvPr/>
        </p:nvCxnSpPr>
        <p:spPr>
          <a:xfrm>
            <a:off x="4568950" y="3762875"/>
            <a:ext cx="640500" cy="462000"/>
          </a:xfrm>
          <a:prstGeom prst="straightConnector1">
            <a:avLst/>
          </a:prstGeom>
          <a:noFill/>
          <a:ln w="9525" cap="flat" cmpd="sng">
            <a:solidFill>
              <a:srgbClr val="FFFFFF"/>
            </a:solidFill>
            <a:prstDash val="solid"/>
            <a:round/>
            <a:headEnd type="none" w="med" len="med"/>
            <a:tailEnd type="triangle" w="med" len="med"/>
          </a:ln>
        </p:spPr>
      </p:cxnSp>
      <p:sp>
        <p:nvSpPr>
          <p:cNvPr id="365" name="Google Shape;365;p47"/>
          <p:cNvSpPr txBox="1"/>
          <p:nvPr/>
        </p:nvSpPr>
        <p:spPr>
          <a:xfrm>
            <a:off x="74450" y="456497"/>
            <a:ext cx="6884700" cy="1270500"/>
          </a:xfrm>
          <a:prstGeom prst="rect">
            <a:avLst/>
          </a:prstGeom>
          <a:noFill/>
          <a:ln>
            <a:noFill/>
          </a:ln>
        </p:spPr>
        <p:txBody>
          <a:bodyPr spcFirstLastPara="1" wrap="square" lIns="91425" tIns="91425" rIns="91425" bIns="91425" anchor="t" anchorCtr="0">
            <a:noAutofit/>
          </a:bodyPr>
          <a:lstStyle/>
          <a:p>
            <a:pPr marL="457200" lvl="0" indent="-317500" algn="l" rtl="0">
              <a:lnSpc>
                <a:spcPct val="200000"/>
              </a:lnSpc>
              <a:spcBef>
                <a:spcPts val="0"/>
              </a:spcBef>
              <a:spcAft>
                <a:spcPts val="0"/>
              </a:spcAft>
              <a:buClr>
                <a:schemeClr val="dk1"/>
              </a:buClr>
              <a:buSzPts val="1400"/>
              <a:buChar char="●"/>
            </a:pPr>
            <a:r>
              <a:rPr lang="en" dirty="0">
                <a:solidFill>
                  <a:schemeClr val="dk1"/>
                </a:solidFill>
              </a:rPr>
              <a:t>Sedimentation Basin: </a:t>
            </a:r>
            <a:endParaRPr dirty="0">
              <a:solidFill>
                <a:schemeClr val="dk1"/>
              </a:solidFill>
            </a:endParaRPr>
          </a:p>
          <a:p>
            <a:pPr marL="914400" lvl="1" indent="-317500" algn="l" rtl="0">
              <a:spcBef>
                <a:spcPts val="0"/>
              </a:spcBef>
              <a:spcAft>
                <a:spcPts val="0"/>
              </a:spcAft>
              <a:buClr>
                <a:schemeClr val="dk1"/>
              </a:buClr>
              <a:buSzPts val="1400"/>
              <a:buChar char="○"/>
            </a:pPr>
            <a:r>
              <a:rPr lang="en" dirty="0">
                <a:solidFill>
                  <a:schemeClr val="dk1"/>
                </a:solidFill>
              </a:rPr>
              <a:t>Slow flow allows solid metal hydroxide to settle</a:t>
            </a:r>
          </a:p>
          <a:p>
            <a:pPr marL="914400" lvl="1" indent="-317500" algn="l" rtl="0">
              <a:spcBef>
                <a:spcPts val="0"/>
              </a:spcBef>
              <a:spcAft>
                <a:spcPts val="0"/>
              </a:spcAft>
              <a:buClr>
                <a:schemeClr val="dk1"/>
              </a:buClr>
              <a:buSzPts val="1400"/>
              <a:buChar char="○"/>
            </a:pPr>
            <a:r>
              <a:rPr lang="en" dirty="0">
                <a:solidFill>
                  <a:schemeClr val="dk1"/>
                </a:solidFill>
              </a:rPr>
              <a:t>Meander to increase time for settling to occur</a:t>
            </a:r>
            <a:endParaRPr dirty="0">
              <a:solidFill>
                <a:schemeClr val="dk1"/>
              </a:solidFill>
            </a:endParaRPr>
          </a:p>
          <a:p>
            <a:pPr marL="0" lvl="0" indent="0" algn="l" rtl="0">
              <a:spcBef>
                <a:spcPts val="0"/>
              </a:spcBef>
              <a:spcAft>
                <a:spcPts val="0"/>
              </a:spcAft>
              <a:buNone/>
            </a:pPr>
            <a:endParaRPr dirty="0"/>
          </a:p>
        </p:txBody>
      </p:sp>
      <p:pic>
        <p:nvPicPr>
          <p:cNvPr id="366" name="Google Shape;366;p4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12546" y="2402662"/>
            <a:ext cx="3773729" cy="2745625"/>
          </a:xfrm>
          <a:prstGeom prst="rect">
            <a:avLst/>
          </a:prstGeom>
          <a:noFill/>
          <a:ln>
            <a:noFill/>
          </a:ln>
        </p:spPr>
      </p:pic>
      <p:sp>
        <p:nvSpPr>
          <p:cNvPr id="367" name="Google Shape;367;p47"/>
          <p:cNvSpPr txBox="1"/>
          <p:nvPr/>
        </p:nvSpPr>
        <p:spPr>
          <a:xfrm>
            <a:off x="6635900" y="2057962"/>
            <a:ext cx="646500" cy="34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t>After</a:t>
            </a:r>
            <a:endParaRPr b="1" dirty="0"/>
          </a:p>
          <a:p>
            <a:pPr marL="0" lvl="0" indent="0" algn="l" rtl="0">
              <a:spcBef>
                <a:spcPts val="0"/>
              </a:spcBef>
              <a:spcAft>
                <a:spcPts val="0"/>
              </a:spcAft>
              <a:buNone/>
            </a:pPr>
            <a:endParaRPr b="1" dirty="0"/>
          </a:p>
          <a:p>
            <a:pPr marL="0" lvl="0" indent="0" algn="l" rtl="0">
              <a:spcBef>
                <a:spcPts val="0"/>
              </a:spcBef>
              <a:spcAft>
                <a:spcPts val="0"/>
              </a:spcAft>
              <a:buNone/>
            </a:pPr>
            <a:endParaRPr b="1" dirty="0"/>
          </a:p>
        </p:txBody>
      </p:sp>
      <p:sp>
        <p:nvSpPr>
          <p:cNvPr id="368" name="Google Shape;368;p47"/>
          <p:cNvSpPr txBox="1"/>
          <p:nvPr/>
        </p:nvSpPr>
        <p:spPr>
          <a:xfrm>
            <a:off x="1923360" y="2038288"/>
            <a:ext cx="752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t>Before</a:t>
            </a:r>
            <a:endParaRPr b="1" dirty="0"/>
          </a:p>
          <a:p>
            <a:pPr marL="0" lvl="0" indent="0" algn="l" rtl="0">
              <a:spcBef>
                <a:spcPts val="0"/>
              </a:spcBef>
              <a:spcAft>
                <a:spcPts val="0"/>
              </a:spcAft>
              <a:buNone/>
            </a:pPr>
            <a:endParaRPr b="1" dirty="0"/>
          </a:p>
          <a:p>
            <a:pPr marL="0" lvl="0" indent="0" algn="l" rtl="0">
              <a:spcBef>
                <a:spcPts val="0"/>
              </a:spcBef>
              <a:spcAft>
                <a:spcPts val="0"/>
              </a:spcAft>
              <a:buNone/>
            </a:pPr>
            <a:endParaRPr b="1" dirty="0"/>
          </a:p>
        </p:txBody>
      </p:sp>
      <p:pic>
        <p:nvPicPr>
          <p:cNvPr id="369" name="Google Shape;369;p4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659051" y="2407450"/>
            <a:ext cx="4210607" cy="27360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03"/>
            <a:ext cx="9144000" cy="601155"/>
          </a:xfrm>
        </p:spPr>
        <p:txBody>
          <a:bodyPr/>
          <a:lstStyle/>
          <a:p>
            <a:r>
              <a:rPr lang="en-US" sz="2400" dirty="0"/>
              <a:t>Outlet Structures in Tandem</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0062" y="1020914"/>
            <a:ext cx="5302999" cy="3445798"/>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3613" y="2907681"/>
            <a:ext cx="2422196" cy="2124828"/>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07645" y="1203198"/>
            <a:ext cx="2130774" cy="1632082"/>
          </a:xfrm>
          <a:prstGeom prst="rect">
            <a:avLst/>
          </a:prstGeom>
        </p:spPr>
      </p:pic>
      <p:cxnSp>
        <p:nvCxnSpPr>
          <p:cNvPr id="10" name="Straight Arrow Connector 9"/>
          <p:cNvCxnSpPr/>
          <p:nvPr/>
        </p:nvCxnSpPr>
        <p:spPr>
          <a:xfrm flipH="1">
            <a:off x="1736702" y="1782751"/>
            <a:ext cx="5118009" cy="2151143"/>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flipH="1" flipV="1">
            <a:off x="1736702" y="4006295"/>
            <a:ext cx="4354913" cy="36012"/>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38419" y="38614"/>
            <a:ext cx="1268078" cy="1268078"/>
          </a:xfrm>
          <a:prstGeom prst="rect">
            <a:avLst/>
          </a:prstGeom>
        </p:spPr>
      </p:pic>
    </p:spTree>
    <p:extLst>
      <p:ext uri="{BB962C8B-B14F-4D97-AF65-F5344CB8AC3E}">
        <p14:creationId xmlns:p14="http://schemas.microsoft.com/office/powerpoint/2010/main" val="981784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24868"/>
            <a:ext cx="7977600" cy="3968143"/>
          </a:xfrm>
          <a:prstGeom prst="rect">
            <a:avLst/>
          </a:prstGeom>
        </p:spPr>
      </p:pic>
      <p:sp>
        <p:nvSpPr>
          <p:cNvPr id="374" name="Google Shape;374;p48"/>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dirty="0"/>
              <a:t>AutoCad: </a:t>
            </a:r>
            <a:r>
              <a:rPr lang="en" sz="2400" dirty="0"/>
              <a:t>OverFlow</a:t>
            </a:r>
            <a:r>
              <a:rPr lang="en" sz="2500" dirty="0"/>
              <a:t> Structure Cross Section</a:t>
            </a:r>
            <a:endParaRPr sz="2500" dirty="0"/>
          </a:p>
        </p:txBody>
      </p:sp>
      <p:pic>
        <p:nvPicPr>
          <p:cNvPr id="375" name="Google Shape;375;p4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873575" y="0"/>
            <a:ext cx="1270425" cy="1270425"/>
          </a:xfrm>
          <a:prstGeom prst="rect">
            <a:avLst/>
          </a:prstGeom>
          <a:noFill/>
          <a:ln>
            <a:noFill/>
          </a:ln>
        </p:spPr>
      </p:pic>
      <p:sp>
        <p:nvSpPr>
          <p:cNvPr id="376" name="Google Shape;376;p48"/>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sp>
        <p:nvSpPr>
          <p:cNvPr id="377" name="Google Shape;377;p48"/>
          <p:cNvSpPr txBox="1"/>
          <p:nvPr/>
        </p:nvSpPr>
        <p:spPr>
          <a:xfrm rot="1462">
            <a:off x="5408875" y="4455425"/>
            <a:ext cx="1411200" cy="30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rPr>
              <a:t>Sedimentation Basin</a:t>
            </a:r>
            <a:endParaRPr sz="1000">
              <a:solidFill>
                <a:srgbClr val="FFFFFF"/>
              </a:solidFill>
            </a:endParaRPr>
          </a:p>
        </p:txBody>
      </p:sp>
      <p:cxnSp>
        <p:nvCxnSpPr>
          <p:cNvPr id="378" name="Google Shape;378;p48"/>
          <p:cNvCxnSpPr>
            <a:stCxn id="377" idx="0"/>
          </p:cNvCxnSpPr>
          <p:nvPr/>
        </p:nvCxnSpPr>
        <p:spPr>
          <a:xfrm rot="10800000">
            <a:off x="5802175" y="3642125"/>
            <a:ext cx="312300" cy="813300"/>
          </a:xfrm>
          <a:prstGeom prst="straightConnector1">
            <a:avLst/>
          </a:prstGeom>
          <a:noFill/>
          <a:ln w="9525" cap="flat" cmpd="sng">
            <a:solidFill>
              <a:srgbClr val="FFFFFF"/>
            </a:solidFill>
            <a:prstDash val="solid"/>
            <a:round/>
            <a:headEnd type="none" w="med" len="med"/>
            <a:tailEnd type="triangle" w="med" len="med"/>
          </a:ln>
        </p:spPr>
      </p:cxnSp>
      <p:sp>
        <p:nvSpPr>
          <p:cNvPr id="379" name="Google Shape;379;p48"/>
          <p:cNvSpPr txBox="1"/>
          <p:nvPr/>
        </p:nvSpPr>
        <p:spPr>
          <a:xfrm rot="1611">
            <a:off x="6318800" y="3763026"/>
            <a:ext cx="1280700" cy="52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rPr>
              <a:t>Automatic Flushing Limestone Basin</a:t>
            </a:r>
            <a:endParaRPr sz="1000">
              <a:solidFill>
                <a:srgbClr val="FFFFFF"/>
              </a:solidFill>
            </a:endParaRPr>
          </a:p>
        </p:txBody>
      </p:sp>
      <p:cxnSp>
        <p:nvCxnSpPr>
          <p:cNvPr id="380" name="Google Shape;380;p48"/>
          <p:cNvCxnSpPr>
            <a:stCxn id="379" idx="0"/>
          </p:cNvCxnSpPr>
          <p:nvPr/>
        </p:nvCxnSpPr>
        <p:spPr>
          <a:xfrm rot="10800000">
            <a:off x="6083450" y="3300726"/>
            <a:ext cx="875700" cy="462300"/>
          </a:xfrm>
          <a:prstGeom prst="straightConnector1">
            <a:avLst/>
          </a:prstGeom>
          <a:noFill/>
          <a:ln w="9525" cap="flat" cmpd="sng">
            <a:solidFill>
              <a:srgbClr val="FFFFFF"/>
            </a:solidFill>
            <a:prstDash val="solid"/>
            <a:round/>
            <a:headEnd type="none" w="med" len="med"/>
            <a:tailEnd type="triangle" w="med" len="med"/>
          </a:ln>
        </p:spPr>
      </p:cxnSp>
      <p:sp>
        <p:nvSpPr>
          <p:cNvPr id="381" name="Google Shape;381;p48"/>
          <p:cNvSpPr txBox="1"/>
          <p:nvPr/>
        </p:nvSpPr>
        <p:spPr>
          <a:xfrm rot="1595">
            <a:off x="4245700" y="3454175"/>
            <a:ext cx="646500" cy="30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rPr>
              <a:t>Wetland</a:t>
            </a:r>
            <a:endParaRPr sz="1000">
              <a:solidFill>
                <a:srgbClr val="FFFFFF"/>
              </a:solidFill>
            </a:endParaRPr>
          </a:p>
        </p:txBody>
      </p:sp>
      <p:cxnSp>
        <p:nvCxnSpPr>
          <p:cNvPr id="382" name="Google Shape;382;p48"/>
          <p:cNvCxnSpPr>
            <a:stCxn id="381" idx="2"/>
          </p:cNvCxnSpPr>
          <p:nvPr/>
        </p:nvCxnSpPr>
        <p:spPr>
          <a:xfrm>
            <a:off x="4568950" y="3762875"/>
            <a:ext cx="640500" cy="462000"/>
          </a:xfrm>
          <a:prstGeom prst="straightConnector1">
            <a:avLst/>
          </a:prstGeom>
          <a:noFill/>
          <a:ln w="9525" cap="flat" cmpd="sng">
            <a:solidFill>
              <a:srgbClr val="FFFFFF"/>
            </a:solidFill>
            <a:prstDash val="solid"/>
            <a:round/>
            <a:headEnd type="none" w="med" len="med"/>
            <a:tailEnd type="triangl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49"/>
          <p:cNvSpPr txBox="1">
            <a:spLocks noGrp="1"/>
          </p:cNvSpPr>
          <p:nvPr>
            <p:ph type="title"/>
          </p:nvPr>
        </p:nvSpPr>
        <p:spPr>
          <a:xfrm>
            <a:off x="0" y="0"/>
            <a:ext cx="9144000" cy="51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Level Pool Routing: Sedimentation Basin</a:t>
            </a:r>
            <a:endParaRPr sz="2400" dirty="0"/>
          </a:p>
        </p:txBody>
      </p:sp>
      <p:sp>
        <p:nvSpPr>
          <p:cNvPr id="391" name="Google Shape;391;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pic>
        <p:nvPicPr>
          <p:cNvPr id="392" name="Google Shape;392;p4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654570"/>
            <a:ext cx="8694295" cy="4488930"/>
          </a:xfrm>
          <a:prstGeom prst="rect">
            <a:avLst/>
          </a:prstGeom>
          <a:noFill/>
          <a:ln>
            <a:noFill/>
          </a:ln>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44852" y="0"/>
            <a:ext cx="1299148" cy="129914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20600" cy="572700"/>
          </a:xfrm>
        </p:spPr>
        <p:txBody>
          <a:bodyPr/>
          <a:lstStyle/>
          <a:p>
            <a:r>
              <a:rPr lang="en-US" sz="2400" dirty="0"/>
              <a:t>Senior Capstone Project</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58227" y="716133"/>
            <a:ext cx="1469263" cy="1475360"/>
          </a:xfrm>
          <a:prstGeom prst="rect">
            <a:avLst/>
          </a:prstGeom>
        </p:spPr>
      </p:pic>
      <p:pic>
        <p:nvPicPr>
          <p:cNvPr id="6" name="Google Shape;486;p5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658312" y="686016"/>
            <a:ext cx="2452011" cy="1535594"/>
          </a:xfrm>
          <a:prstGeom prst="rect">
            <a:avLst/>
          </a:prstGeom>
          <a:noFill/>
          <a:ln>
            <a:noFill/>
          </a:ln>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0370" y="2395159"/>
            <a:ext cx="3724979" cy="2597121"/>
          </a:xfrm>
          <a:prstGeom prst="rect">
            <a:avLst/>
          </a:prstGeom>
        </p:spPr>
      </p:pic>
      <p:pic>
        <p:nvPicPr>
          <p:cNvPr id="10" name="Google Shape;310;p4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021829" y="2395160"/>
            <a:ext cx="3724979" cy="2597120"/>
          </a:xfrm>
          <a:prstGeom prst="rect">
            <a:avLst/>
          </a:prstGeom>
          <a:noFill/>
          <a:ln>
            <a:noFill/>
          </a:ln>
        </p:spPr>
      </p:pic>
    </p:spTree>
    <p:extLst>
      <p:ext uri="{BB962C8B-B14F-4D97-AF65-F5344CB8AC3E}">
        <p14:creationId xmlns:p14="http://schemas.microsoft.com/office/powerpoint/2010/main" val="821236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50"/>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AutoCad: Wetland</a:t>
            </a:r>
            <a:endParaRPr sz="2400" dirty="0"/>
          </a:p>
        </p:txBody>
      </p:sp>
      <p:pic>
        <p:nvPicPr>
          <p:cNvPr id="399" name="Google Shape;399;p5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873575" y="-1088"/>
            <a:ext cx="1270425" cy="1270425"/>
          </a:xfrm>
          <a:prstGeom prst="rect">
            <a:avLst/>
          </a:prstGeom>
          <a:noFill/>
          <a:ln>
            <a:noFill/>
          </a:ln>
        </p:spPr>
      </p:pic>
      <p:sp>
        <p:nvSpPr>
          <p:cNvPr id="400" name="Google Shape;400;p50"/>
          <p:cNvSpPr txBox="1"/>
          <p:nvPr/>
        </p:nvSpPr>
        <p:spPr>
          <a:xfrm>
            <a:off x="1956328" y="2071337"/>
            <a:ext cx="765600" cy="29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Before</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401" name="Google Shape;401;p50"/>
          <p:cNvSpPr txBox="1"/>
          <p:nvPr/>
        </p:nvSpPr>
        <p:spPr>
          <a:xfrm>
            <a:off x="6652050" y="2123708"/>
            <a:ext cx="646500" cy="29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After</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402" name="Google Shape;402;p50"/>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sp>
        <p:nvSpPr>
          <p:cNvPr id="403" name="Google Shape;403;p50"/>
          <p:cNvSpPr txBox="1"/>
          <p:nvPr/>
        </p:nvSpPr>
        <p:spPr>
          <a:xfrm>
            <a:off x="90600" y="634125"/>
            <a:ext cx="6884700" cy="1270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dirty="0">
                <a:solidFill>
                  <a:schemeClr val="dk1"/>
                </a:solidFill>
              </a:rPr>
              <a:t>Wetland:</a:t>
            </a:r>
            <a:endParaRPr dirty="0">
              <a:solidFill>
                <a:schemeClr val="dk1"/>
              </a:solidFill>
            </a:endParaRPr>
          </a:p>
          <a:p>
            <a:pPr marL="914400" lvl="1" indent="-317500" algn="l" rtl="0">
              <a:spcBef>
                <a:spcPts val="0"/>
              </a:spcBef>
              <a:spcAft>
                <a:spcPts val="0"/>
              </a:spcAft>
              <a:buClr>
                <a:schemeClr val="dk1"/>
              </a:buClr>
              <a:buSzPts val="1400"/>
              <a:buChar char="○"/>
            </a:pPr>
            <a:r>
              <a:rPr lang="en" dirty="0">
                <a:solidFill>
                  <a:schemeClr val="dk1"/>
                </a:solidFill>
              </a:rPr>
              <a:t>Forebay to catch the flushed metal solids </a:t>
            </a:r>
            <a:endParaRPr dirty="0">
              <a:solidFill>
                <a:schemeClr val="dk1"/>
              </a:solidFill>
            </a:endParaRPr>
          </a:p>
          <a:p>
            <a:pPr marL="914400" lvl="1" indent="-317500" algn="l" rtl="0">
              <a:spcBef>
                <a:spcPts val="0"/>
              </a:spcBef>
              <a:spcAft>
                <a:spcPts val="0"/>
              </a:spcAft>
              <a:buClr>
                <a:schemeClr val="dk1"/>
              </a:buClr>
              <a:buSzPts val="1400"/>
              <a:buChar char="○"/>
            </a:pPr>
            <a:r>
              <a:rPr lang="en" dirty="0">
                <a:solidFill>
                  <a:schemeClr val="dk1"/>
                </a:solidFill>
              </a:rPr>
              <a:t>4 ft deep to stop cat tail growth </a:t>
            </a:r>
            <a:endParaRPr dirty="0">
              <a:solidFill>
                <a:schemeClr val="dk1"/>
              </a:solidFill>
            </a:endParaRPr>
          </a:p>
          <a:p>
            <a:pPr marL="914400" lvl="1" indent="-317500" algn="l" rtl="0">
              <a:spcBef>
                <a:spcPts val="0"/>
              </a:spcBef>
              <a:spcAft>
                <a:spcPts val="0"/>
              </a:spcAft>
              <a:buClr>
                <a:schemeClr val="dk1"/>
              </a:buClr>
              <a:buSzPts val="1400"/>
              <a:buChar char="○"/>
            </a:pPr>
            <a:r>
              <a:rPr lang="en" dirty="0">
                <a:solidFill>
                  <a:schemeClr val="dk1"/>
                </a:solidFill>
              </a:rPr>
              <a:t>Approximately 25% of width of site based on in-wetland-plant-growth</a:t>
            </a:r>
          </a:p>
          <a:p>
            <a:pPr marL="914400" lvl="1" indent="-317500" algn="l" rtl="0">
              <a:spcBef>
                <a:spcPts val="0"/>
              </a:spcBef>
              <a:spcAft>
                <a:spcPts val="0"/>
              </a:spcAft>
              <a:buClr>
                <a:schemeClr val="dk1"/>
              </a:buClr>
              <a:buSzPts val="1400"/>
              <a:buChar char="○"/>
            </a:pPr>
            <a:r>
              <a:rPr lang="en" dirty="0">
                <a:solidFill>
                  <a:schemeClr val="dk1"/>
                </a:solidFill>
              </a:rPr>
              <a:t>Magnanese removal option with limestone implimentation </a:t>
            </a:r>
            <a:endParaRPr dirty="0">
              <a:solidFill>
                <a:schemeClr val="dk1"/>
              </a:solidFill>
            </a:endParaRPr>
          </a:p>
          <a:p>
            <a:pPr marL="0" lvl="0" indent="0" algn="l" rtl="0">
              <a:spcBef>
                <a:spcPts val="0"/>
              </a:spcBef>
              <a:spcAft>
                <a:spcPts val="0"/>
              </a:spcAft>
              <a:buNone/>
            </a:pPr>
            <a:endParaRPr dirty="0"/>
          </a:p>
        </p:txBody>
      </p:sp>
      <p:pic>
        <p:nvPicPr>
          <p:cNvPr id="404" name="Google Shape;404;p5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64977" y="2418308"/>
            <a:ext cx="3748301" cy="2677361"/>
          </a:xfrm>
          <a:prstGeom prst="rect">
            <a:avLst/>
          </a:prstGeom>
          <a:noFill/>
          <a:ln>
            <a:noFill/>
          </a:ln>
        </p:spPr>
      </p:pic>
      <p:pic>
        <p:nvPicPr>
          <p:cNvPr id="405" name="Google Shape;405;p5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689306" y="2443376"/>
            <a:ext cx="4180352" cy="26773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5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869768" y="0"/>
            <a:ext cx="1270425" cy="1270425"/>
          </a:xfrm>
          <a:prstGeom prst="rect">
            <a:avLst/>
          </a:prstGeom>
          <a:noFill/>
          <a:ln>
            <a:noFill/>
          </a:ln>
        </p:spPr>
      </p:pic>
      <p:sp>
        <p:nvSpPr>
          <p:cNvPr id="449" name="Google Shape;449;p55"/>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Cost Analysis</a:t>
            </a:r>
            <a:endParaRPr sz="2400" dirty="0"/>
          </a:p>
        </p:txBody>
      </p:sp>
      <p:sp>
        <p:nvSpPr>
          <p:cNvPr id="450" name="Google Shape;450;p55"/>
          <p:cNvSpPr txBox="1">
            <a:spLocks noGrp="1"/>
          </p:cNvSpPr>
          <p:nvPr>
            <p:ph type="body" idx="1"/>
          </p:nvPr>
        </p:nvSpPr>
        <p:spPr>
          <a:xfrm>
            <a:off x="311700" y="1132275"/>
            <a:ext cx="8520600" cy="34164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b="1" u="sng" dirty="0">
                <a:solidFill>
                  <a:schemeClr val="tx1"/>
                </a:solidFill>
              </a:rPr>
              <a:t>Construction</a:t>
            </a:r>
            <a:endParaRPr b="1" u="sng" dirty="0">
              <a:solidFill>
                <a:schemeClr val="tx1"/>
              </a:solidFill>
            </a:endParaRPr>
          </a:p>
          <a:p>
            <a:pPr marL="914400" marR="0" lvl="1" indent="-342900" algn="l" rtl="0">
              <a:lnSpc>
                <a:spcPct val="115000"/>
              </a:lnSpc>
              <a:spcBef>
                <a:spcPts val="1600"/>
              </a:spcBef>
              <a:spcAft>
                <a:spcPts val="0"/>
              </a:spcAft>
              <a:buSzPts val="1800"/>
              <a:buChar char="○"/>
            </a:pPr>
            <a:r>
              <a:rPr lang="en" sz="1800" dirty="0">
                <a:solidFill>
                  <a:schemeClr val="tx1"/>
                </a:solidFill>
              </a:rPr>
              <a:t>Site inspection</a:t>
            </a:r>
            <a:endParaRPr sz="1800" dirty="0">
              <a:solidFill>
                <a:schemeClr val="tx1"/>
              </a:solidFill>
            </a:endParaRPr>
          </a:p>
          <a:p>
            <a:pPr marL="914400" marR="0" lvl="1" indent="-342900" algn="l" rtl="0">
              <a:lnSpc>
                <a:spcPct val="115000"/>
              </a:lnSpc>
              <a:spcBef>
                <a:spcPts val="0"/>
              </a:spcBef>
              <a:spcAft>
                <a:spcPts val="0"/>
              </a:spcAft>
              <a:buSzPts val="1800"/>
              <a:buChar char="○"/>
            </a:pPr>
            <a:r>
              <a:rPr lang="en" sz="1800" dirty="0">
                <a:solidFill>
                  <a:schemeClr val="tx1"/>
                </a:solidFill>
              </a:rPr>
              <a:t>Earth work</a:t>
            </a:r>
            <a:endParaRPr sz="1800" dirty="0">
              <a:solidFill>
                <a:schemeClr val="tx1"/>
              </a:solidFill>
            </a:endParaRPr>
          </a:p>
          <a:p>
            <a:pPr marL="914400" marR="0" lvl="1" indent="-342900" algn="l" rtl="0">
              <a:lnSpc>
                <a:spcPct val="115000"/>
              </a:lnSpc>
              <a:spcBef>
                <a:spcPts val="0"/>
              </a:spcBef>
              <a:spcAft>
                <a:spcPts val="0"/>
              </a:spcAft>
              <a:buSzPts val="1800"/>
              <a:buChar char="○"/>
            </a:pPr>
            <a:r>
              <a:rPr lang="en" sz="1800" dirty="0">
                <a:solidFill>
                  <a:schemeClr val="tx1"/>
                </a:solidFill>
              </a:rPr>
              <a:t>Limestone</a:t>
            </a:r>
            <a:endParaRPr sz="1800" dirty="0">
              <a:solidFill>
                <a:schemeClr val="tx1"/>
              </a:solidFill>
            </a:endParaRPr>
          </a:p>
          <a:p>
            <a:pPr marL="914400" marR="0" lvl="1" indent="-342900" algn="l" rtl="0">
              <a:lnSpc>
                <a:spcPct val="115000"/>
              </a:lnSpc>
              <a:spcBef>
                <a:spcPts val="0"/>
              </a:spcBef>
              <a:spcAft>
                <a:spcPts val="0"/>
              </a:spcAft>
              <a:buSzPts val="1800"/>
              <a:buChar char="○"/>
            </a:pPr>
            <a:r>
              <a:rPr lang="en" sz="1800" dirty="0">
                <a:solidFill>
                  <a:schemeClr val="tx1"/>
                </a:solidFill>
              </a:rPr>
              <a:t>PVC piping - underdrainage </a:t>
            </a:r>
            <a:endParaRPr sz="1800" dirty="0">
              <a:solidFill>
                <a:schemeClr val="tx1"/>
              </a:solidFill>
            </a:endParaRPr>
          </a:p>
          <a:p>
            <a:pPr marL="914400" marR="0" lvl="1" indent="-342900" algn="l" rtl="0">
              <a:lnSpc>
                <a:spcPct val="115000"/>
              </a:lnSpc>
              <a:spcBef>
                <a:spcPts val="0"/>
              </a:spcBef>
              <a:spcAft>
                <a:spcPts val="0"/>
              </a:spcAft>
              <a:buSzPts val="1800"/>
              <a:buChar char="○"/>
            </a:pPr>
            <a:r>
              <a:rPr lang="en" sz="1800" dirty="0">
                <a:solidFill>
                  <a:schemeClr val="tx1"/>
                </a:solidFill>
              </a:rPr>
              <a:t>Outlet structures - agri drain, floating outlet structure and weir</a:t>
            </a:r>
            <a:endParaRPr sz="1800" dirty="0">
              <a:solidFill>
                <a:schemeClr val="tx1"/>
              </a:solidFill>
            </a:endParaRPr>
          </a:p>
          <a:p>
            <a:pPr marL="914400" marR="0" lvl="1" indent="-342900" algn="l" rtl="0">
              <a:lnSpc>
                <a:spcPct val="115000"/>
              </a:lnSpc>
              <a:spcBef>
                <a:spcPts val="0"/>
              </a:spcBef>
              <a:spcAft>
                <a:spcPts val="0"/>
              </a:spcAft>
              <a:buSzPts val="1800"/>
              <a:buChar char="○"/>
            </a:pPr>
            <a:r>
              <a:rPr lang="en" sz="1800" dirty="0">
                <a:solidFill>
                  <a:schemeClr val="tx1"/>
                </a:solidFill>
              </a:rPr>
              <a:t>E &amp; S control and seeding/mulching</a:t>
            </a:r>
            <a:endParaRPr sz="1800" dirty="0">
              <a:solidFill>
                <a:schemeClr val="tx1"/>
              </a:solidFill>
            </a:endParaRPr>
          </a:p>
          <a:p>
            <a:pPr marL="914400" marR="0" lvl="1" indent="-342900" algn="l" rtl="0">
              <a:lnSpc>
                <a:spcPct val="115000"/>
              </a:lnSpc>
              <a:spcBef>
                <a:spcPts val="0"/>
              </a:spcBef>
              <a:spcAft>
                <a:spcPts val="0"/>
              </a:spcAft>
              <a:buSzPts val="1800"/>
              <a:buChar char="○"/>
            </a:pPr>
            <a:r>
              <a:rPr lang="en" sz="1800" dirty="0">
                <a:solidFill>
                  <a:schemeClr val="tx1"/>
                </a:solidFill>
              </a:rPr>
              <a:t>PVC underdrainage removal</a:t>
            </a:r>
            <a:endParaRPr sz="1800" dirty="0">
              <a:solidFill>
                <a:schemeClr val="tx1"/>
              </a:solidFill>
            </a:endParaRPr>
          </a:p>
          <a:p>
            <a:pPr marL="914400" marR="0" lvl="1" indent="-342900" algn="l" rtl="0">
              <a:lnSpc>
                <a:spcPct val="115000"/>
              </a:lnSpc>
              <a:spcBef>
                <a:spcPts val="0"/>
              </a:spcBef>
              <a:spcAft>
                <a:spcPts val="0"/>
              </a:spcAft>
              <a:buSzPts val="1800"/>
              <a:buChar char="○"/>
            </a:pPr>
            <a:r>
              <a:rPr lang="en" sz="1800" dirty="0">
                <a:solidFill>
                  <a:schemeClr val="tx1"/>
                </a:solidFill>
              </a:rPr>
              <a:t>Access road</a:t>
            </a:r>
            <a:endParaRPr sz="1800" dirty="0">
              <a:solidFill>
                <a:schemeClr val="tx1"/>
              </a:solidFill>
            </a:endParaRPr>
          </a:p>
          <a:p>
            <a:pPr marL="914400" lvl="0" indent="0" algn="l" rtl="0">
              <a:spcBef>
                <a:spcPts val="1600"/>
              </a:spcBef>
              <a:spcAft>
                <a:spcPts val="1600"/>
              </a:spcAft>
              <a:buNone/>
            </a:pPr>
            <a:endParaRPr dirty="0"/>
          </a:p>
        </p:txBody>
      </p:sp>
      <p:sp>
        <p:nvSpPr>
          <p:cNvPr id="451" name="Google Shape;451;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spTree>
    <p:extLst>
      <p:ext uri="{BB962C8B-B14F-4D97-AF65-F5344CB8AC3E}">
        <p14:creationId xmlns:p14="http://schemas.microsoft.com/office/powerpoint/2010/main" val="38125920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53"/>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Reuse of On-site Materials</a:t>
            </a:r>
            <a:endParaRPr sz="2400" dirty="0"/>
          </a:p>
        </p:txBody>
      </p:sp>
      <p:sp>
        <p:nvSpPr>
          <p:cNvPr id="432" name="Google Shape;432;p53"/>
          <p:cNvSpPr txBox="1">
            <a:spLocks noGrp="1"/>
          </p:cNvSpPr>
          <p:nvPr>
            <p:ph type="body" idx="1"/>
          </p:nvPr>
        </p:nvSpPr>
        <p:spPr>
          <a:xfrm>
            <a:off x="304556" y="926761"/>
            <a:ext cx="8520600" cy="3416400"/>
          </a:xfrm>
          <a:prstGeom prst="rect">
            <a:avLst/>
          </a:prstGeom>
        </p:spPr>
        <p:txBody>
          <a:bodyPr spcFirstLastPara="1" wrap="square" lIns="91425" tIns="91425" rIns="91425" bIns="91425" anchor="t" anchorCtr="0">
            <a:noAutofit/>
          </a:bodyPr>
          <a:lstStyle/>
          <a:p>
            <a:pPr marL="457200" lvl="0" indent="-342900" algn="l" rtl="0">
              <a:lnSpc>
                <a:spcPct val="200000"/>
              </a:lnSpc>
              <a:spcBef>
                <a:spcPts val="0"/>
              </a:spcBef>
              <a:spcAft>
                <a:spcPts val="0"/>
              </a:spcAft>
              <a:buSzPts val="1800"/>
              <a:buChar char="●"/>
            </a:pPr>
            <a:r>
              <a:rPr lang="en" dirty="0">
                <a:solidFill>
                  <a:schemeClr val="tx1"/>
                </a:solidFill>
              </a:rPr>
              <a:t>Limestone rock currently in the VFP</a:t>
            </a:r>
            <a:endParaRPr dirty="0">
              <a:solidFill>
                <a:schemeClr val="tx1"/>
              </a:solidFill>
            </a:endParaRPr>
          </a:p>
          <a:p>
            <a:pPr marL="914400" lvl="1" indent="-317500" algn="l" rtl="0">
              <a:lnSpc>
                <a:spcPct val="200000"/>
              </a:lnSpc>
              <a:spcBef>
                <a:spcPts val="0"/>
              </a:spcBef>
              <a:spcAft>
                <a:spcPts val="0"/>
              </a:spcAft>
              <a:buSzPts val="1400"/>
              <a:buChar char="○"/>
            </a:pPr>
            <a:r>
              <a:rPr lang="en" dirty="0">
                <a:solidFill>
                  <a:schemeClr val="tx1"/>
                </a:solidFill>
              </a:rPr>
              <a:t>Total Quantity Present: </a:t>
            </a:r>
            <a:r>
              <a:rPr lang="en" b="1" dirty="0">
                <a:solidFill>
                  <a:schemeClr val="tx1"/>
                </a:solidFill>
              </a:rPr>
              <a:t>3,538 yd</a:t>
            </a:r>
            <a:r>
              <a:rPr lang="en" b="1" baseline="30000" dirty="0">
                <a:solidFill>
                  <a:schemeClr val="tx1"/>
                </a:solidFill>
              </a:rPr>
              <a:t>3</a:t>
            </a:r>
            <a:endParaRPr b="1" dirty="0">
              <a:solidFill>
                <a:schemeClr val="tx1"/>
              </a:solidFill>
            </a:endParaRPr>
          </a:p>
          <a:p>
            <a:pPr marL="457200" lvl="0" indent="-342900" algn="l" rtl="0">
              <a:lnSpc>
                <a:spcPct val="200000"/>
              </a:lnSpc>
              <a:spcBef>
                <a:spcPts val="0"/>
              </a:spcBef>
              <a:spcAft>
                <a:spcPts val="0"/>
              </a:spcAft>
              <a:buSzPts val="1800"/>
              <a:buChar char="●"/>
            </a:pPr>
            <a:r>
              <a:rPr lang="en" dirty="0">
                <a:solidFill>
                  <a:schemeClr val="tx1"/>
                </a:solidFill>
              </a:rPr>
              <a:t>Limestone to be placed in the automatic flushing limestone basin</a:t>
            </a:r>
            <a:endParaRPr dirty="0">
              <a:solidFill>
                <a:schemeClr val="tx1"/>
              </a:solidFill>
            </a:endParaRPr>
          </a:p>
          <a:p>
            <a:pPr marL="914400" lvl="1" indent="-317500" algn="l" rtl="0">
              <a:lnSpc>
                <a:spcPct val="200000"/>
              </a:lnSpc>
              <a:spcBef>
                <a:spcPts val="0"/>
              </a:spcBef>
              <a:spcAft>
                <a:spcPts val="0"/>
              </a:spcAft>
              <a:buSzPts val="1400"/>
              <a:buChar char="○"/>
            </a:pPr>
            <a:r>
              <a:rPr lang="en" b="1" dirty="0">
                <a:solidFill>
                  <a:schemeClr val="tx1"/>
                </a:solidFill>
              </a:rPr>
              <a:t>1,308 yd</a:t>
            </a:r>
            <a:r>
              <a:rPr lang="en" b="1" baseline="30000" dirty="0">
                <a:solidFill>
                  <a:schemeClr val="tx1"/>
                </a:solidFill>
              </a:rPr>
              <a:t>3</a:t>
            </a:r>
            <a:endParaRPr b="1" baseline="30000" dirty="0">
              <a:solidFill>
                <a:schemeClr val="tx1"/>
              </a:solidFill>
            </a:endParaRPr>
          </a:p>
          <a:p>
            <a:pPr marL="457200" lvl="0" indent="-342900" algn="l" rtl="0">
              <a:lnSpc>
                <a:spcPct val="200000"/>
              </a:lnSpc>
              <a:spcBef>
                <a:spcPts val="0"/>
              </a:spcBef>
              <a:spcAft>
                <a:spcPts val="0"/>
              </a:spcAft>
              <a:buSzPts val="1800"/>
              <a:buChar char="●"/>
            </a:pPr>
            <a:r>
              <a:rPr lang="en" dirty="0">
                <a:solidFill>
                  <a:schemeClr val="tx1"/>
                </a:solidFill>
              </a:rPr>
              <a:t>Left over limestone </a:t>
            </a:r>
            <a:endParaRPr dirty="0">
              <a:solidFill>
                <a:schemeClr val="tx1"/>
              </a:solidFill>
            </a:endParaRPr>
          </a:p>
          <a:p>
            <a:pPr marL="914400" lvl="1" indent="-317500" algn="l" rtl="0">
              <a:lnSpc>
                <a:spcPct val="200000"/>
              </a:lnSpc>
              <a:spcBef>
                <a:spcPts val="0"/>
              </a:spcBef>
              <a:spcAft>
                <a:spcPts val="0"/>
              </a:spcAft>
              <a:buSzPts val="1400"/>
              <a:buChar char="○"/>
            </a:pPr>
            <a:r>
              <a:rPr lang="en" dirty="0">
                <a:solidFill>
                  <a:schemeClr val="tx1"/>
                </a:solidFill>
              </a:rPr>
              <a:t>3,538 yd</a:t>
            </a:r>
            <a:r>
              <a:rPr lang="en" baseline="30000" dirty="0">
                <a:solidFill>
                  <a:schemeClr val="tx1"/>
                </a:solidFill>
              </a:rPr>
              <a:t>3</a:t>
            </a:r>
            <a:r>
              <a:rPr lang="en" dirty="0">
                <a:solidFill>
                  <a:schemeClr val="tx1"/>
                </a:solidFill>
              </a:rPr>
              <a:t> - 1,308 yd</a:t>
            </a:r>
            <a:r>
              <a:rPr lang="en" baseline="30000" dirty="0">
                <a:solidFill>
                  <a:schemeClr val="tx1"/>
                </a:solidFill>
              </a:rPr>
              <a:t>3 </a:t>
            </a:r>
            <a:r>
              <a:rPr lang="en" dirty="0">
                <a:solidFill>
                  <a:schemeClr val="tx1"/>
                </a:solidFill>
              </a:rPr>
              <a:t>= </a:t>
            </a:r>
            <a:r>
              <a:rPr lang="en" b="1" dirty="0">
                <a:solidFill>
                  <a:schemeClr val="tx1"/>
                </a:solidFill>
              </a:rPr>
              <a:t>2,230 yd</a:t>
            </a:r>
            <a:r>
              <a:rPr lang="en" b="1" baseline="30000" dirty="0">
                <a:solidFill>
                  <a:schemeClr val="tx1"/>
                </a:solidFill>
              </a:rPr>
              <a:t>3</a:t>
            </a:r>
            <a:endParaRPr b="1" dirty="0">
              <a:solidFill>
                <a:schemeClr val="tx1"/>
              </a:solidFill>
            </a:endParaRPr>
          </a:p>
          <a:p>
            <a:pPr marL="914400" lvl="1" indent="-317500" algn="l" rtl="0">
              <a:lnSpc>
                <a:spcPct val="200000"/>
              </a:lnSpc>
              <a:spcBef>
                <a:spcPts val="0"/>
              </a:spcBef>
              <a:spcAft>
                <a:spcPts val="0"/>
              </a:spcAft>
              <a:buSzPts val="1400"/>
              <a:buChar char="○"/>
            </a:pPr>
            <a:r>
              <a:rPr lang="en" b="1" dirty="0">
                <a:solidFill>
                  <a:schemeClr val="tx1"/>
                </a:solidFill>
              </a:rPr>
              <a:t>Can be used on the access road, diversion channels, etc. </a:t>
            </a:r>
            <a:endParaRPr b="1" dirty="0">
              <a:solidFill>
                <a:schemeClr val="tx1"/>
              </a:solidFill>
            </a:endParaRPr>
          </a:p>
          <a:p>
            <a:pPr marL="914400" lvl="0" indent="0" algn="l" rtl="0">
              <a:spcBef>
                <a:spcPts val="1600"/>
              </a:spcBef>
              <a:spcAft>
                <a:spcPts val="1600"/>
              </a:spcAft>
              <a:buNone/>
            </a:pPr>
            <a:endParaRPr dirty="0"/>
          </a:p>
        </p:txBody>
      </p:sp>
      <p:sp>
        <p:nvSpPr>
          <p:cNvPr id="433" name="Google Shape;433;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75922" y="0"/>
            <a:ext cx="1268078" cy="1268078"/>
          </a:xfrm>
          <a:prstGeom prst="rect">
            <a:avLst/>
          </a:prstGeom>
        </p:spPr>
      </p:pic>
    </p:spTree>
    <p:extLst>
      <p:ext uri="{BB962C8B-B14F-4D97-AF65-F5344CB8AC3E}">
        <p14:creationId xmlns:p14="http://schemas.microsoft.com/office/powerpoint/2010/main" val="3657770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57"/>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Access Road Breakdown</a:t>
            </a:r>
            <a:endParaRPr sz="2400" dirty="0"/>
          </a:p>
        </p:txBody>
      </p:sp>
      <p:sp>
        <p:nvSpPr>
          <p:cNvPr id="467" name="Google Shape;467;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dirty="0"/>
          </a:p>
        </p:txBody>
      </p:sp>
      <p:pic>
        <p:nvPicPr>
          <p:cNvPr id="468" name="Google Shape;468;p5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23387" y="947400"/>
            <a:ext cx="8897226" cy="3824400"/>
          </a:xfrm>
          <a:prstGeom prst="rect">
            <a:avLst/>
          </a:prstGeom>
          <a:noFill/>
          <a:ln>
            <a:noFill/>
          </a:ln>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75922" y="0"/>
            <a:ext cx="1268078" cy="1268078"/>
          </a:xfrm>
          <a:prstGeom prst="rect">
            <a:avLst/>
          </a:prstGeom>
        </p:spPr>
      </p:pic>
    </p:spTree>
    <p:extLst>
      <p:ext uri="{BB962C8B-B14F-4D97-AF65-F5344CB8AC3E}">
        <p14:creationId xmlns:p14="http://schemas.microsoft.com/office/powerpoint/2010/main" val="2147715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4"/>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Cost Analysis </a:t>
            </a:r>
            <a:endParaRPr sz="2400" dirty="0"/>
          </a:p>
        </p:txBody>
      </p:sp>
      <p:sp>
        <p:nvSpPr>
          <p:cNvPr id="440" name="Google Shape;440;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pic>
        <p:nvPicPr>
          <p:cNvPr id="442" name="Google Shape;442;p5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837245" y="0"/>
            <a:ext cx="1270425" cy="1270425"/>
          </a:xfrm>
          <a:prstGeom prst="rect">
            <a:avLst/>
          </a:prstGeom>
          <a:noFill/>
          <a:ln>
            <a:noFill/>
          </a:ln>
        </p:spPr>
      </p:pic>
      <p:graphicFrame>
        <p:nvGraphicFramePr>
          <p:cNvPr id="441" name="Google Shape;441;p54"/>
          <p:cNvGraphicFramePr/>
          <p:nvPr>
            <p:extLst>
              <p:ext uri="{D42A27DB-BD31-4B8C-83A1-F6EECF244321}">
                <p14:modId xmlns:p14="http://schemas.microsoft.com/office/powerpoint/2010/main" val="1059424610"/>
              </p:ext>
            </p:extLst>
          </p:nvPr>
        </p:nvGraphicFramePr>
        <p:xfrm>
          <a:off x="595875" y="1382112"/>
          <a:ext cx="7756350" cy="3083700"/>
        </p:xfrm>
        <a:graphic>
          <a:graphicData uri="http://schemas.openxmlformats.org/drawingml/2006/table">
            <a:tbl>
              <a:tblPr>
                <a:noFill/>
              </a:tblPr>
              <a:tblGrid>
                <a:gridCol w="3878175">
                  <a:extLst>
                    <a:ext uri="{9D8B030D-6E8A-4147-A177-3AD203B41FA5}">
                      <a16:colId xmlns:a16="http://schemas.microsoft.com/office/drawing/2014/main" val="20000"/>
                    </a:ext>
                  </a:extLst>
                </a:gridCol>
                <a:gridCol w="3878175">
                  <a:extLst>
                    <a:ext uri="{9D8B030D-6E8A-4147-A177-3AD203B41FA5}">
                      <a16:colId xmlns:a16="http://schemas.microsoft.com/office/drawing/2014/main" val="20001"/>
                    </a:ext>
                  </a:extLst>
                </a:gridCol>
              </a:tblGrid>
              <a:tr h="513950">
                <a:tc>
                  <a:txBody>
                    <a:bodyPr/>
                    <a:lstStyle/>
                    <a:p>
                      <a:pPr marL="0" lvl="0" indent="0" algn="ctr" rtl="0">
                        <a:spcBef>
                          <a:spcPts val="0"/>
                        </a:spcBef>
                        <a:spcAft>
                          <a:spcPts val="0"/>
                        </a:spcAft>
                        <a:buNone/>
                      </a:pPr>
                      <a:r>
                        <a:rPr lang="en" sz="1800" b="1"/>
                        <a:t>Project Component </a:t>
                      </a:r>
                      <a:endParaRPr sz="1800" b="1"/>
                    </a:p>
                  </a:txBody>
                  <a:tcPr marL="91425" marR="91425" marT="91425" marB="91425"/>
                </a:tc>
                <a:tc>
                  <a:txBody>
                    <a:bodyPr/>
                    <a:lstStyle/>
                    <a:p>
                      <a:pPr marL="0" lvl="0" indent="0" algn="ctr" rtl="0">
                        <a:spcBef>
                          <a:spcPts val="0"/>
                        </a:spcBef>
                        <a:spcAft>
                          <a:spcPts val="0"/>
                        </a:spcAft>
                        <a:buNone/>
                      </a:pPr>
                      <a:r>
                        <a:rPr lang="en" sz="1800" b="1" dirty="0"/>
                        <a:t>Cost</a:t>
                      </a:r>
                      <a:endParaRPr sz="1800" b="1" dirty="0"/>
                    </a:p>
                  </a:txBody>
                  <a:tcPr marL="91425" marR="91425" marT="91425" marB="91425"/>
                </a:tc>
                <a:extLst>
                  <a:ext uri="{0D108BD9-81ED-4DB2-BD59-A6C34878D82A}">
                    <a16:rowId xmlns:a16="http://schemas.microsoft.com/office/drawing/2014/main" val="10000"/>
                  </a:ext>
                </a:extLst>
              </a:tr>
              <a:tr h="513950">
                <a:tc>
                  <a:txBody>
                    <a:bodyPr/>
                    <a:lstStyle/>
                    <a:p>
                      <a:pPr marL="0" lvl="0" indent="0" algn="l" rtl="0">
                        <a:spcBef>
                          <a:spcPts val="0"/>
                        </a:spcBef>
                        <a:spcAft>
                          <a:spcPts val="0"/>
                        </a:spcAft>
                        <a:buNone/>
                      </a:pPr>
                      <a:r>
                        <a:rPr lang="en" sz="1800" dirty="0"/>
                        <a:t>Mobilization &amp; Demobilization</a:t>
                      </a:r>
                      <a:endParaRPr sz="1800" dirty="0"/>
                    </a:p>
                  </a:txBody>
                  <a:tcPr marL="91425" marR="91425" marT="91425" marB="91425"/>
                </a:tc>
                <a:tc>
                  <a:txBody>
                    <a:bodyPr/>
                    <a:lstStyle/>
                    <a:p>
                      <a:pPr marL="0" lvl="0" indent="0" algn="ctr" rtl="0">
                        <a:spcBef>
                          <a:spcPts val="0"/>
                        </a:spcBef>
                        <a:spcAft>
                          <a:spcPts val="0"/>
                        </a:spcAft>
                        <a:buNone/>
                      </a:pPr>
                      <a:r>
                        <a:rPr lang="en" sz="1800"/>
                        <a:t>$2,000</a:t>
                      </a:r>
                      <a:endParaRPr sz="1800"/>
                    </a:p>
                  </a:txBody>
                  <a:tcPr marL="91425" marR="91425" marT="91425" marB="91425"/>
                </a:tc>
                <a:extLst>
                  <a:ext uri="{0D108BD9-81ED-4DB2-BD59-A6C34878D82A}">
                    <a16:rowId xmlns:a16="http://schemas.microsoft.com/office/drawing/2014/main" val="10001"/>
                  </a:ext>
                </a:extLst>
              </a:tr>
              <a:tr h="513950">
                <a:tc>
                  <a:txBody>
                    <a:bodyPr/>
                    <a:lstStyle/>
                    <a:p>
                      <a:pPr marL="0" lvl="0" indent="0" algn="l" rtl="0">
                        <a:spcBef>
                          <a:spcPts val="0"/>
                        </a:spcBef>
                        <a:spcAft>
                          <a:spcPts val="0"/>
                        </a:spcAft>
                        <a:buNone/>
                      </a:pPr>
                      <a:r>
                        <a:rPr lang="en" sz="1800"/>
                        <a:t>Construction</a:t>
                      </a:r>
                      <a:endParaRPr sz="1800"/>
                    </a:p>
                  </a:txBody>
                  <a:tcPr marL="91425" marR="91425" marT="91425" marB="91425"/>
                </a:tc>
                <a:tc>
                  <a:txBody>
                    <a:bodyPr/>
                    <a:lstStyle/>
                    <a:p>
                      <a:pPr marL="0" lvl="0" indent="0" algn="ctr" rtl="0">
                        <a:spcBef>
                          <a:spcPts val="0"/>
                        </a:spcBef>
                        <a:spcAft>
                          <a:spcPts val="0"/>
                        </a:spcAft>
                        <a:buNone/>
                      </a:pPr>
                      <a:r>
                        <a:rPr lang="en" sz="1800" dirty="0"/>
                        <a:t>$136,500</a:t>
                      </a:r>
                      <a:endParaRPr sz="1800" dirty="0"/>
                    </a:p>
                  </a:txBody>
                  <a:tcPr marL="91425" marR="91425" marT="91425" marB="91425"/>
                </a:tc>
                <a:extLst>
                  <a:ext uri="{0D108BD9-81ED-4DB2-BD59-A6C34878D82A}">
                    <a16:rowId xmlns:a16="http://schemas.microsoft.com/office/drawing/2014/main" val="10002"/>
                  </a:ext>
                </a:extLst>
              </a:tr>
              <a:tr h="513950">
                <a:tc>
                  <a:txBody>
                    <a:bodyPr/>
                    <a:lstStyle/>
                    <a:p>
                      <a:pPr marL="0" lvl="0" indent="0" algn="l" rtl="0">
                        <a:spcBef>
                          <a:spcPts val="0"/>
                        </a:spcBef>
                        <a:spcAft>
                          <a:spcPts val="0"/>
                        </a:spcAft>
                        <a:buNone/>
                      </a:pPr>
                      <a:r>
                        <a:rPr lang="en" sz="1800"/>
                        <a:t>Engineering (10%)</a:t>
                      </a:r>
                      <a:endParaRPr sz="1800"/>
                    </a:p>
                  </a:txBody>
                  <a:tcPr marL="91425" marR="91425" marT="91425" marB="91425"/>
                </a:tc>
                <a:tc>
                  <a:txBody>
                    <a:bodyPr/>
                    <a:lstStyle/>
                    <a:p>
                      <a:pPr marL="0" lvl="0" indent="0" algn="ctr" rtl="0">
                        <a:spcBef>
                          <a:spcPts val="0"/>
                        </a:spcBef>
                        <a:spcAft>
                          <a:spcPts val="0"/>
                        </a:spcAft>
                        <a:buNone/>
                      </a:pPr>
                      <a:r>
                        <a:rPr lang="en" sz="1800"/>
                        <a:t>$13,800</a:t>
                      </a:r>
                      <a:endParaRPr sz="1800"/>
                    </a:p>
                  </a:txBody>
                  <a:tcPr marL="91425" marR="91425" marT="91425" marB="91425"/>
                </a:tc>
                <a:extLst>
                  <a:ext uri="{0D108BD9-81ED-4DB2-BD59-A6C34878D82A}">
                    <a16:rowId xmlns:a16="http://schemas.microsoft.com/office/drawing/2014/main" val="10003"/>
                  </a:ext>
                </a:extLst>
              </a:tr>
              <a:tr h="513950">
                <a:tc>
                  <a:txBody>
                    <a:bodyPr/>
                    <a:lstStyle/>
                    <a:p>
                      <a:pPr marL="0" lvl="0" indent="0" algn="l" rtl="0">
                        <a:spcBef>
                          <a:spcPts val="0"/>
                        </a:spcBef>
                        <a:spcAft>
                          <a:spcPts val="0"/>
                        </a:spcAft>
                        <a:buNone/>
                      </a:pPr>
                      <a:r>
                        <a:rPr lang="en" sz="1800"/>
                        <a:t>Maintenance</a:t>
                      </a:r>
                      <a:endParaRPr sz="1800"/>
                    </a:p>
                  </a:txBody>
                  <a:tcPr marL="91425" marR="91425" marT="91425" marB="91425"/>
                </a:tc>
                <a:tc>
                  <a:txBody>
                    <a:bodyPr/>
                    <a:lstStyle/>
                    <a:p>
                      <a:pPr marL="0" lvl="0" indent="0" algn="ctr" rtl="0">
                        <a:spcBef>
                          <a:spcPts val="0"/>
                        </a:spcBef>
                        <a:spcAft>
                          <a:spcPts val="0"/>
                        </a:spcAft>
                        <a:buNone/>
                      </a:pPr>
                      <a:r>
                        <a:rPr lang="en" sz="1800"/>
                        <a:t>$1500 - $15,000</a:t>
                      </a:r>
                      <a:endParaRPr sz="1800"/>
                    </a:p>
                  </a:txBody>
                  <a:tcPr marL="91425" marR="91425" marT="91425" marB="91425"/>
                </a:tc>
                <a:extLst>
                  <a:ext uri="{0D108BD9-81ED-4DB2-BD59-A6C34878D82A}">
                    <a16:rowId xmlns:a16="http://schemas.microsoft.com/office/drawing/2014/main" val="10004"/>
                  </a:ext>
                </a:extLst>
              </a:tr>
              <a:tr h="513950">
                <a:tc>
                  <a:txBody>
                    <a:bodyPr/>
                    <a:lstStyle/>
                    <a:p>
                      <a:pPr marL="0" lvl="0" indent="0" algn="ctr" rtl="0">
                        <a:spcBef>
                          <a:spcPts val="0"/>
                        </a:spcBef>
                        <a:spcAft>
                          <a:spcPts val="0"/>
                        </a:spcAft>
                        <a:buNone/>
                      </a:pPr>
                      <a:r>
                        <a:rPr lang="en" sz="1800" b="1"/>
                        <a:t>TOTAL</a:t>
                      </a:r>
                      <a:endParaRPr sz="1800" b="1"/>
                    </a:p>
                  </a:txBody>
                  <a:tcPr marL="91425" marR="91425" marT="91425" marB="91425"/>
                </a:tc>
                <a:tc>
                  <a:txBody>
                    <a:bodyPr/>
                    <a:lstStyle/>
                    <a:p>
                      <a:pPr marL="0" lvl="0" indent="0" algn="ctr" rtl="0">
                        <a:spcBef>
                          <a:spcPts val="0"/>
                        </a:spcBef>
                        <a:spcAft>
                          <a:spcPts val="0"/>
                        </a:spcAft>
                        <a:buNone/>
                      </a:pPr>
                      <a:r>
                        <a:rPr lang="en" sz="1800" b="1" dirty="0"/>
                        <a:t>$153,000</a:t>
                      </a:r>
                      <a:endParaRPr sz="1800" b="1" dirty="0"/>
                    </a:p>
                  </a:txBody>
                  <a:tcPr marL="91425" marR="91425" marT="91425" marB="91425"/>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40268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59"/>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Final Deliverable: Growing Greener Grant</a:t>
            </a:r>
            <a:endParaRPr sz="2400" dirty="0"/>
          </a:p>
        </p:txBody>
      </p:sp>
      <p:sp>
        <p:nvSpPr>
          <p:cNvPr id="483" name="Google Shape;483;p5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dirty="0">
                <a:solidFill>
                  <a:schemeClr val="tx1"/>
                </a:solidFill>
              </a:rPr>
              <a:t>Growing greener grant</a:t>
            </a:r>
            <a:endParaRPr dirty="0">
              <a:solidFill>
                <a:schemeClr val="tx1"/>
              </a:solidFill>
            </a:endParaRPr>
          </a:p>
          <a:p>
            <a:pPr marL="914400" lvl="1" indent="-317500" algn="l" rtl="0">
              <a:lnSpc>
                <a:spcPct val="150000"/>
              </a:lnSpc>
              <a:spcBef>
                <a:spcPts val="0"/>
              </a:spcBef>
              <a:spcAft>
                <a:spcPts val="0"/>
              </a:spcAft>
              <a:buSzPts val="1400"/>
              <a:buChar char="○"/>
            </a:pPr>
            <a:r>
              <a:rPr lang="en" dirty="0">
                <a:solidFill>
                  <a:schemeClr val="tx1"/>
                </a:solidFill>
              </a:rPr>
              <a:t>Detailed project description</a:t>
            </a:r>
            <a:endParaRPr dirty="0">
              <a:solidFill>
                <a:schemeClr val="tx1"/>
              </a:solidFill>
            </a:endParaRPr>
          </a:p>
          <a:p>
            <a:pPr marL="914400" lvl="1" indent="-317500" algn="l" rtl="0">
              <a:lnSpc>
                <a:spcPct val="150000"/>
              </a:lnSpc>
              <a:spcBef>
                <a:spcPts val="0"/>
              </a:spcBef>
              <a:spcAft>
                <a:spcPts val="0"/>
              </a:spcAft>
              <a:buSzPts val="1400"/>
              <a:buChar char="○"/>
            </a:pPr>
            <a:r>
              <a:rPr lang="en" dirty="0">
                <a:solidFill>
                  <a:schemeClr val="tx1"/>
                </a:solidFill>
              </a:rPr>
              <a:t>Justification of funding</a:t>
            </a:r>
            <a:endParaRPr dirty="0">
              <a:solidFill>
                <a:schemeClr val="tx1"/>
              </a:solidFill>
            </a:endParaRPr>
          </a:p>
          <a:p>
            <a:pPr marL="914400" lvl="1" indent="-317500" algn="l" rtl="0">
              <a:lnSpc>
                <a:spcPct val="150000"/>
              </a:lnSpc>
              <a:spcBef>
                <a:spcPts val="0"/>
              </a:spcBef>
              <a:spcAft>
                <a:spcPts val="0"/>
              </a:spcAft>
              <a:buSzPts val="1400"/>
              <a:buChar char="○"/>
            </a:pPr>
            <a:r>
              <a:rPr lang="en" dirty="0">
                <a:solidFill>
                  <a:schemeClr val="tx1"/>
                </a:solidFill>
              </a:rPr>
              <a:t>Scope of work</a:t>
            </a:r>
            <a:endParaRPr dirty="0">
              <a:solidFill>
                <a:schemeClr val="tx1"/>
              </a:solidFill>
            </a:endParaRPr>
          </a:p>
          <a:p>
            <a:pPr marL="914400" lvl="1" indent="-317500" algn="l" rtl="0">
              <a:lnSpc>
                <a:spcPct val="150000"/>
              </a:lnSpc>
              <a:spcBef>
                <a:spcPts val="0"/>
              </a:spcBef>
              <a:spcAft>
                <a:spcPts val="0"/>
              </a:spcAft>
              <a:buSzPts val="1400"/>
              <a:buChar char="○"/>
            </a:pPr>
            <a:r>
              <a:rPr lang="en" dirty="0">
                <a:solidFill>
                  <a:schemeClr val="tx1"/>
                </a:solidFill>
              </a:rPr>
              <a:t>Cost</a:t>
            </a:r>
            <a:endParaRPr dirty="0">
              <a:solidFill>
                <a:schemeClr val="tx1"/>
              </a:solidFill>
            </a:endParaRPr>
          </a:p>
          <a:p>
            <a:pPr marL="914400" lvl="1" indent="-317500" algn="l" rtl="0">
              <a:lnSpc>
                <a:spcPct val="150000"/>
              </a:lnSpc>
              <a:spcBef>
                <a:spcPts val="0"/>
              </a:spcBef>
              <a:spcAft>
                <a:spcPts val="0"/>
              </a:spcAft>
              <a:buSzPts val="1400"/>
              <a:buChar char="○"/>
            </a:pPr>
            <a:r>
              <a:rPr lang="en" dirty="0">
                <a:solidFill>
                  <a:schemeClr val="tx1"/>
                </a:solidFill>
              </a:rPr>
              <a:t>Signed letters of commitment</a:t>
            </a:r>
            <a:endParaRPr sz="1400" dirty="0">
              <a:solidFill>
                <a:schemeClr val="tx1"/>
              </a:solidFill>
            </a:endParaRPr>
          </a:p>
        </p:txBody>
      </p:sp>
      <p:pic>
        <p:nvPicPr>
          <p:cNvPr id="485" name="Google Shape;485;p5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873575" y="0"/>
            <a:ext cx="1270425" cy="1270425"/>
          </a:xfrm>
          <a:prstGeom prst="rect">
            <a:avLst/>
          </a:prstGeom>
          <a:noFill/>
          <a:ln>
            <a:noFill/>
          </a:ln>
        </p:spPr>
      </p:pic>
      <p:pic>
        <p:nvPicPr>
          <p:cNvPr id="486" name="Google Shape;486;p59"/>
          <p:cNvPicPr preferRelativeResize="0"/>
          <p:nvPr/>
        </p:nvPicPr>
        <p:blipFill>
          <a:blip r:embed="rId4">
            <a:alphaModFix/>
          </a:blip>
          <a:stretch>
            <a:fillRect/>
          </a:stretch>
        </p:blipFill>
        <p:spPr>
          <a:xfrm>
            <a:off x="5358384" y="1725175"/>
            <a:ext cx="3236924" cy="2159481"/>
          </a:xfrm>
          <a:prstGeom prst="rect">
            <a:avLst/>
          </a:prstGeom>
          <a:noFill/>
          <a:ln>
            <a:noFill/>
          </a:ln>
        </p:spPr>
      </p:pic>
      <p:sp>
        <p:nvSpPr>
          <p:cNvPr id="487" name="Google Shape;487;p59"/>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spTree>
    <p:extLst>
      <p:ext uri="{BB962C8B-B14F-4D97-AF65-F5344CB8AC3E}">
        <p14:creationId xmlns:p14="http://schemas.microsoft.com/office/powerpoint/2010/main" val="15131893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60"/>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Thanks to...</a:t>
            </a:r>
            <a:endParaRPr sz="2400" dirty="0"/>
          </a:p>
        </p:txBody>
      </p:sp>
      <p:pic>
        <p:nvPicPr>
          <p:cNvPr id="493" name="Google Shape;493;p6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446200" y="1456750"/>
            <a:ext cx="1095375" cy="1095375"/>
          </a:xfrm>
          <a:prstGeom prst="rect">
            <a:avLst/>
          </a:prstGeom>
          <a:noFill/>
          <a:ln>
            <a:noFill/>
          </a:ln>
        </p:spPr>
      </p:pic>
      <p:pic>
        <p:nvPicPr>
          <p:cNvPr id="494" name="Google Shape;494;p60"/>
          <p:cNvPicPr preferRelativeResize="0"/>
          <p:nvPr/>
        </p:nvPicPr>
        <p:blipFill>
          <a:blip r:embed="rId4">
            <a:alphaModFix/>
          </a:blip>
          <a:stretch>
            <a:fillRect/>
          </a:stretch>
        </p:blipFill>
        <p:spPr>
          <a:xfrm>
            <a:off x="2490775" y="1523413"/>
            <a:ext cx="4162425" cy="962025"/>
          </a:xfrm>
          <a:prstGeom prst="rect">
            <a:avLst/>
          </a:prstGeom>
          <a:noFill/>
          <a:ln>
            <a:noFill/>
          </a:ln>
        </p:spPr>
      </p:pic>
      <p:pic>
        <p:nvPicPr>
          <p:cNvPr id="495" name="Google Shape;495;p6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764777" y="153902"/>
            <a:ext cx="1473225" cy="1473250"/>
          </a:xfrm>
          <a:prstGeom prst="rect">
            <a:avLst/>
          </a:prstGeom>
          <a:noFill/>
          <a:ln>
            <a:noFill/>
          </a:ln>
        </p:spPr>
      </p:pic>
      <p:sp>
        <p:nvSpPr>
          <p:cNvPr id="496" name="Google Shape;496;p60"/>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a:p>
        </p:txBody>
      </p:sp>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76816" y="2571750"/>
            <a:ext cx="2446390" cy="2440274"/>
          </a:xfrm>
          <a:prstGeom prst="rect">
            <a:avLst/>
          </a:prstGeom>
        </p:spPr>
      </p:pic>
      <p:pic>
        <p:nvPicPr>
          <p:cNvPr id="3" name="Picture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61204" y="1306372"/>
            <a:ext cx="1396105" cy="1396105"/>
          </a:xfrm>
          <a:prstGeom prst="rect">
            <a:avLst/>
          </a:prstGeom>
        </p:spPr>
      </p:pic>
    </p:spTree>
    <p:extLst>
      <p:ext uri="{BB962C8B-B14F-4D97-AF65-F5344CB8AC3E}">
        <p14:creationId xmlns:p14="http://schemas.microsoft.com/office/powerpoint/2010/main" val="1940802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7"/>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Spaghetti Hole, an aging AMD treatment system</a:t>
            </a:r>
            <a:endParaRPr sz="2400" dirty="0"/>
          </a:p>
        </p:txBody>
      </p:sp>
      <p:sp>
        <p:nvSpPr>
          <p:cNvPr id="120" name="Google Shape;120;p27"/>
          <p:cNvSpPr txBox="1">
            <a:spLocks noGrp="1"/>
          </p:cNvSpPr>
          <p:nvPr>
            <p:ph type="body" idx="1"/>
          </p:nvPr>
        </p:nvSpPr>
        <p:spPr>
          <a:xfrm>
            <a:off x="0" y="716411"/>
            <a:ext cx="4572001" cy="4714628"/>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 dirty="0">
                <a:solidFill>
                  <a:schemeClr val="tx1"/>
                </a:solidFill>
              </a:rPr>
              <a:t>Passive treatment system</a:t>
            </a:r>
            <a:endParaRPr lang="en-US" dirty="0">
              <a:solidFill>
                <a:schemeClr val="tx1"/>
              </a:solidFill>
            </a:endParaRPr>
          </a:p>
          <a:p>
            <a:pPr marL="457200" lvl="0" indent="-342900" algn="l" rtl="0">
              <a:lnSpc>
                <a:spcPct val="100000"/>
              </a:lnSpc>
              <a:spcBef>
                <a:spcPts val="0"/>
              </a:spcBef>
              <a:spcAft>
                <a:spcPts val="0"/>
              </a:spcAft>
              <a:buSzPts val="1800"/>
              <a:buChar char="●"/>
            </a:pPr>
            <a:endParaRPr lang="en-US" dirty="0">
              <a:solidFill>
                <a:schemeClr val="tx1"/>
              </a:solidFill>
            </a:endParaRPr>
          </a:p>
          <a:p>
            <a:pPr marL="457200" lvl="0" indent="-342900" algn="l" rtl="0">
              <a:lnSpc>
                <a:spcPct val="100000"/>
              </a:lnSpc>
              <a:spcBef>
                <a:spcPts val="0"/>
              </a:spcBef>
              <a:spcAft>
                <a:spcPts val="0"/>
              </a:spcAft>
              <a:buSzPts val="1800"/>
              <a:buChar char="●"/>
            </a:pPr>
            <a:r>
              <a:rPr lang="en" dirty="0">
                <a:solidFill>
                  <a:schemeClr val="tx1"/>
                </a:solidFill>
              </a:rPr>
              <a:t>Located in the Glenwhite Watershed</a:t>
            </a:r>
          </a:p>
          <a:p>
            <a:pPr marL="114300" lvl="0" indent="0" algn="l" rtl="0">
              <a:lnSpc>
                <a:spcPct val="100000"/>
              </a:lnSpc>
              <a:spcBef>
                <a:spcPts val="0"/>
              </a:spcBef>
              <a:spcAft>
                <a:spcPts val="0"/>
              </a:spcAft>
              <a:buSzPts val="1800"/>
              <a:buNone/>
            </a:pPr>
            <a:endParaRPr dirty="0">
              <a:solidFill>
                <a:schemeClr val="tx1"/>
              </a:solidFill>
            </a:endParaRPr>
          </a:p>
          <a:p>
            <a:pPr marL="457200" lvl="0" indent="-342900" algn="l" rtl="0">
              <a:lnSpc>
                <a:spcPct val="100000"/>
              </a:lnSpc>
              <a:spcBef>
                <a:spcPts val="0"/>
              </a:spcBef>
              <a:spcAft>
                <a:spcPts val="0"/>
              </a:spcAft>
              <a:buSzPts val="1800"/>
              <a:buChar char="●"/>
            </a:pPr>
            <a:r>
              <a:rPr lang="en" dirty="0">
                <a:solidFill>
                  <a:schemeClr val="tx1"/>
                </a:solidFill>
              </a:rPr>
              <a:t>1 of 6 passive treatment systems </a:t>
            </a:r>
          </a:p>
          <a:p>
            <a:pPr marL="114300" lvl="0" indent="0" algn="l" rtl="0">
              <a:lnSpc>
                <a:spcPct val="100000"/>
              </a:lnSpc>
              <a:spcBef>
                <a:spcPts val="0"/>
              </a:spcBef>
              <a:spcAft>
                <a:spcPts val="0"/>
              </a:spcAft>
              <a:buSzPts val="1800"/>
              <a:buNone/>
            </a:pPr>
            <a:endParaRPr dirty="0">
              <a:solidFill>
                <a:schemeClr val="tx1"/>
              </a:solidFill>
            </a:endParaRPr>
          </a:p>
          <a:p>
            <a:pPr marL="457200" lvl="0" indent="-342900" algn="l" rtl="0">
              <a:lnSpc>
                <a:spcPct val="100000"/>
              </a:lnSpc>
              <a:spcBef>
                <a:spcPts val="0"/>
              </a:spcBef>
              <a:spcAft>
                <a:spcPts val="0"/>
              </a:spcAft>
              <a:buSzPts val="1800"/>
              <a:buChar char="●"/>
            </a:pPr>
            <a:r>
              <a:rPr lang="en" dirty="0">
                <a:solidFill>
                  <a:schemeClr val="tx1"/>
                </a:solidFill>
              </a:rPr>
              <a:t>Constructed in 2002 by DEP</a:t>
            </a:r>
          </a:p>
          <a:p>
            <a:pPr marL="114300" lvl="0" indent="0" algn="l" rtl="0">
              <a:lnSpc>
                <a:spcPct val="100000"/>
              </a:lnSpc>
              <a:spcBef>
                <a:spcPts val="0"/>
              </a:spcBef>
              <a:spcAft>
                <a:spcPts val="0"/>
              </a:spcAft>
              <a:buSzPts val="1800"/>
              <a:buNone/>
            </a:pPr>
            <a:endParaRPr dirty="0">
              <a:solidFill>
                <a:schemeClr val="tx1"/>
              </a:solidFill>
            </a:endParaRPr>
          </a:p>
          <a:p>
            <a:pPr marL="457200" lvl="0" indent="-342900" algn="l" rtl="0">
              <a:lnSpc>
                <a:spcPct val="100000"/>
              </a:lnSpc>
              <a:spcBef>
                <a:spcPts val="0"/>
              </a:spcBef>
              <a:spcAft>
                <a:spcPts val="0"/>
              </a:spcAft>
              <a:buSzPts val="1800"/>
              <a:buChar char="●"/>
            </a:pPr>
            <a:r>
              <a:rPr lang="en" dirty="0">
                <a:solidFill>
                  <a:schemeClr val="tx1"/>
                </a:solidFill>
              </a:rPr>
              <a:t>Approximately 20 year lifespan</a:t>
            </a:r>
          </a:p>
          <a:p>
            <a:pPr marL="114300" lvl="0" indent="0" algn="l" rtl="0">
              <a:lnSpc>
                <a:spcPct val="100000"/>
              </a:lnSpc>
              <a:spcBef>
                <a:spcPts val="0"/>
              </a:spcBef>
              <a:spcAft>
                <a:spcPts val="0"/>
              </a:spcAft>
              <a:buSzPts val="1800"/>
              <a:buNone/>
            </a:pPr>
            <a:endParaRPr dirty="0">
              <a:solidFill>
                <a:schemeClr val="tx1"/>
              </a:solidFill>
            </a:endParaRPr>
          </a:p>
          <a:p>
            <a:pPr marL="457200" lvl="0" indent="-342900" algn="l" rtl="0">
              <a:lnSpc>
                <a:spcPct val="100000"/>
              </a:lnSpc>
              <a:spcBef>
                <a:spcPts val="0"/>
              </a:spcBef>
              <a:spcAft>
                <a:spcPts val="0"/>
              </a:spcAft>
              <a:buSzPts val="1800"/>
              <a:buChar char="●"/>
            </a:pPr>
            <a:r>
              <a:rPr lang="en" dirty="0">
                <a:solidFill>
                  <a:schemeClr val="tx1"/>
                </a:solidFill>
              </a:rPr>
              <a:t>Maintained by the Altoona Water Authority (AWA)</a:t>
            </a:r>
            <a:endParaRPr dirty="0">
              <a:solidFill>
                <a:schemeClr val="tx1"/>
              </a:solidFill>
            </a:endParaRPr>
          </a:p>
        </p:txBody>
      </p:sp>
      <p:pic>
        <p:nvPicPr>
          <p:cNvPr id="121" name="Google Shape;121;p2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873575" y="0"/>
            <a:ext cx="1270425" cy="1270425"/>
          </a:xfrm>
          <a:prstGeom prst="rect">
            <a:avLst/>
          </a:prstGeom>
          <a:noFill/>
          <a:ln>
            <a:noFill/>
          </a:ln>
        </p:spPr>
      </p:pic>
      <p:sp>
        <p:nvSpPr>
          <p:cNvPr id="124" name="Google Shape;124;p27"/>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122" name="Google Shape;122;p2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rot="5400000">
            <a:off x="5272536" y="724158"/>
            <a:ext cx="3170928" cy="4572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8"/>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Introduction to the Project </a:t>
            </a:r>
            <a:endParaRPr sz="2400" dirty="0"/>
          </a:p>
        </p:txBody>
      </p:sp>
      <p:sp>
        <p:nvSpPr>
          <p:cNvPr id="130" name="Google Shape;130;p28"/>
          <p:cNvSpPr txBox="1">
            <a:spLocks noGrp="1"/>
          </p:cNvSpPr>
          <p:nvPr>
            <p:ph type="body" idx="1"/>
          </p:nvPr>
        </p:nvSpPr>
        <p:spPr>
          <a:xfrm>
            <a:off x="0" y="490424"/>
            <a:ext cx="8520600" cy="4653067"/>
          </a:xfrm>
          <a:prstGeom prst="rect">
            <a:avLst/>
          </a:prstGeom>
        </p:spPr>
        <p:txBody>
          <a:bodyPr spcFirstLastPara="1" wrap="square" lIns="91425" tIns="91425" rIns="91425" bIns="91425" anchor="t" anchorCtr="0">
            <a:noAutofit/>
          </a:bodyPr>
          <a:lstStyle/>
          <a:p>
            <a:pPr marL="457200" lvl="0" indent="-342900" algn="l" rtl="0">
              <a:lnSpc>
                <a:spcPct val="200000"/>
              </a:lnSpc>
              <a:spcBef>
                <a:spcPts val="0"/>
              </a:spcBef>
              <a:spcAft>
                <a:spcPts val="0"/>
              </a:spcAft>
              <a:buSzPts val="1800"/>
              <a:buChar char="●"/>
            </a:pPr>
            <a:r>
              <a:rPr lang="en" dirty="0">
                <a:solidFill>
                  <a:schemeClr val="tx1"/>
                </a:solidFill>
              </a:rPr>
              <a:t>Evaluate existing system:</a:t>
            </a:r>
            <a:endParaRPr dirty="0">
              <a:solidFill>
                <a:schemeClr val="tx1"/>
              </a:solidFill>
            </a:endParaRPr>
          </a:p>
          <a:p>
            <a:pPr marL="914400" lvl="1" indent="-317500" algn="l" rtl="0">
              <a:lnSpc>
                <a:spcPct val="200000"/>
              </a:lnSpc>
              <a:spcBef>
                <a:spcPts val="0"/>
              </a:spcBef>
              <a:spcAft>
                <a:spcPts val="0"/>
              </a:spcAft>
              <a:buSzPts val="1400"/>
              <a:buChar char="○"/>
            </a:pPr>
            <a:r>
              <a:rPr lang="en" dirty="0">
                <a:solidFill>
                  <a:schemeClr val="tx1"/>
                </a:solidFill>
              </a:rPr>
              <a:t>Determine the efficiency of the existing system</a:t>
            </a:r>
            <a:endParaRPr dirty="0">
              <a:solidFill>
                <a:schemeClr val="tx1"/>
              </a:solidFill>
            </a:endParaRPr>
          </a:p>
          <a:p>
            <a:pPr marL="914400" lvl="1" indent="-317500" algn="l" rtl="0">
              <a:lnSpc>
                <a:spcPct val="200000"/>
              </a:lnSpc>
              <a:spcBef>
                <a:spcPts val="0"/>
              </a:spcBef>
              <a:spcAft>
                <a:spcPts val="0"/>
              </a:spcAft>
              <a:buSzPts val="1400"/>
              <a:buChar char="○"/>
            </a:pPr>
            <a:r>
              <a:rPr lang="en" dirty="0">
                <a:solidFill>
                  <a:schemeClr val="tx1"/>
                </a:solidFill>
              </a:rPr>
              <a:t>Assess mass loading of metals from the treatment system utilizing field data</a:t>
            </a:r>
            <a:endParaRPr dirty="0">
              <a:solidFill>
                <a:schemeClr val="tx1"/>
              </a:solidFill>
            </a:endParaRPr>
          </a:p>
          <a:p>
            <a:pPr marL="457200" lvl="0" indent="-342900" algn="l" rtl="0">
              <a:lnSpc>
                <a:spcPct val="200000"/>
              </a:lnSpc>
              <a:spcBef>
                <a:spcPts val="0"/>
              </a:spcBef>
              <a:spcAft>
                <a:spcPts val="0"/>
              </a:spcAft>
              <a:buSzPts val="1800"/>
              <a:buChar char="●"/>
            </a:pPr>
            <a:r>
              <a:rPr lang="en" dirty="0">
                <a:solidFill>
                  <a:schemeClr val="tx1"/>
                </a:solidFill>
              </a:rPr>
              <a:t>Design solution:</a:t>
            </a:r>
            <a:endParaRPr dirty="0">
              <a:solidFill>
                <a:schemeClr val="tx1"/>
              </a:solidFill>
            </a:endParaRPr>
          </a:p>
          <a:p>
            <a:pPr marL="914400" lvl="1" indent="-317500" algn="l" rtl="0">
              <a:lnSpc>
                <a:spcPct val="200000"/>
              </a:lnSpc>
              <a:spcBef>
                <a:spcPts val="0"/>
              </a:spcBef>
              <a:spcAft>
                <a:spcPts val="0"/>
              </a:spcAft>
              <a:buSzPts val="1400"/>
              <a:buChar char="○"/>
            </a:pPr>
            <a:r>
              <a:rPr lang="en" dirty="0">
                <a:solidFill>
                  <a:schemeClr val="tx1"/>
                </a:solidFill>
              </a:rPr>
              <a:t>Identify problems with the existing passive treatment system </a:t>
            </a:r>
            <a:endParaRPr dirty="0">
              <a:solidFill>
                <a:schemeClr val="tx1"/>
              </a:solidFill>
            </a:endParaRPr>
          </a:p>
          <a:p>
            <a:pPr marL="914400" lvl="1" indent="-317500" algn="l" rtl="0">
              <a:lnSpc>
                <a:spcPct val="200000"/>
              </a:lnSpc>
              <a:spcBef>
                <a:spcPts val="0"/>
              </a:spcBef>
              <a:spcAft>
                <a:spcPts val="0"/>
              </a:spcAft>
              <a:buSzPts val="1400"/>
              <a:buChar char="○"/>
            </a:pPr>
            <a:r>
              <a:rPr lang="en" dirty="0">
                <a:solidFill>
                  <a:schemeClr val="tx1"/>
                </a:solidFill>
              </a:rPr>
              <a:t>Propose a new design to improve treatment performance</a:t>
            </a:r>
            <a:endParaRPr dirty="0">
              <a:solidFill>
                <a:schemeClr val="tx1"/>
              </a:solidFill>
            </a:endParaRPr>
          </a:p>
          <a:p>
            <a:pPr marL="457200" lvl="0" indent="-342900" algn="l" rtl="0">
              <a:lnSpc>
                <a:spcPct val="200000"/>
              </a:lnSpc>
              <a:spcBef>
                <a:spcPts val="0"/>
              </a:spcBef>
              <a:spcAft>
                <a:spcPts val="0"/>
              </a:spcAft>
              <a:buSzPts val="1800"/>
              <a:buChar char="●"/>
            </a:pPr>
            <a:r>
              <a:rPr lang="en" dirty="0">
                <a:solidFill>
                  <a:schemeClr val="tx1"/>
                </a:solidFill>
              </a:rPr>
              <a:t>Funding Opportunities</a:t>
            </a:r>
            <a:endParaRPr dirty="0">
              <a:solidFill>
                <a:schemeClr val="tx1"/>
              </a:solidFill>
            </a:endParaRPr>
          </a:p>
          <a:p>
            <a:pPr marL="914400" lvl="1" indent="-317500" algn="l" rtl="0">
              <a:lnSpc>
                <a:spcPct val="200000"/>
              </a:lnSpc>
              <a:spcBef>
                <a:spcPts val="0"/>
              </a:spcBef>
              <a:spcAft>
                <a:spcPts val="0"/>
              </a:spcAft>
              <a:buSzPts val="1400"/>
              <a:buChar char="○"/>
            </a:pPr>
            <a:r>
              <a:rPr lang="en" dirty="0">
                <a:solidFill>
                  <a:schemeClr val="tx1"/>
                </a:solidFill>
              </a:rPr>
              <a:t>Growing Greener Grant</a:t>
            </a:r>
            <a:endParaRPr dirty="0">
              <a:solidFill>
                <a:schemeClr val="tx1"/>
              </a:solidFill>
            </a:endParaRPr>
          </a:p>
        </p:txBody>
      </p:sp>
      <p:pic>
        <p:nvPicPr>
          <p:cNvPr id="131" name="Google Shape;131;p2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873583" y="0"/>
            <a:ext cx="1270425" cy="1270425"/>
          </a:xfrm>
          <a:prstGeom prst="rect">
            <a:avLst/>
          </a:prstGeom>
          <a:noFill/>
          <a:ln>
            <a:noFill/>
          </a:ln>
        </p:spPr>
      </p:pic>
      <p:sp>
        <p:nvSpPr>
          <p:cNvPr id="133" name="Google Shape;133;p28"/>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9"/>
          <p:cNvSpPr txBox="1">
            <a:spLocks noGrp="1"/>
          </p:cNvSpPr>
          <p:nvPr>
            <p:ph type="title"/>
          </p:nvPr>
        </p:nvSpPr>
        <p:spPr>
          <a:xfrm>
            <a:off x="-43675"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Existing Site</a:t>
            </a:r>
            <a:endParaRPr sz="2400" dirty="0"/>
          </a:p>
        </p:txBody>
      </p:sp>
      <p:pic>
        <p:nvPicPr>
          <p:cNvPr id="140" name="Google Shape;140;p2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873583" y="0"/>
            <a:ext cx="1270425" cy="1270425"/>
          </a:xfrm>
          <a:prstGeom prst="rect">
            <a:avLst/>
          </a:prstGeom>
          <a:noFill/>
          <a:ln>
            <a:noFill/>
          </a:ln>
        </p:spPr>
      </p:pic>
      <p:sp>
        <p:nvSpPr>
          <p:cNvPr id="141" name="Google Shape;141;p29"/>
          <p:cNvSpPr txBox="1"/>
          <p:nvPr/>
        </p:nvSpPr>
        <p:spPr>
          <a:xfrm>
            <a:off x="1633093" y="2111476"/>
            <a:ext cx="1101812" cy="48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t>Plan View</a:t>
            </a:r>
            <a:endParaRPr b="1" dirty="0"/>
          </a:p>
        </p:txBody>
      </p:sp>
      <p:sp>
        <p:nvSpPr>
          <p:cNvPr id="142" name="Google Shape;142;p29"/>
          <p:cNvSpPr txBox="1"/>
          <p:nvPr/>
        </p:nvSpPr>
        <p:spPr>
          <a:xfrm>
            <a:off x="6094987" y="2111476"/>
            <a:ext cx="1461225" cy="48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t>Isometric View</a:t>
            </a:r>
            <a:endParaRPr b="1" dirty="0"/>
          </a:p>
        </p:txBody>
      </p:sp>
      <p:sp>
        <p:nvSpPr>
          <p:cNvPr id="143" name="Google Shape;143;p29"/>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144" name="Google Shape;144;p2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63361" y="2544750"/>
            <a:ext cx="3722226" cy="2594650"/>
          </a:xfrm>
          <a:prstGeom prst="rect">
            <a:avLst/>
          </a:prstGeom>
          <a:noFill/>
          <a:ln>
            <a:noFill/>
          </a:ln>
        </p:spPr>
      </p:pic>
      <p:sp>
        <p:nvSpPr>
          <p:cNvPr id="145" name="Google Shape;145;p29"/>
          <p:cNvSpPr txBox="1"/>
          <p:nvPr/>
        </p:nvSpPr>
        <p:spPr>
          <a:xfrm rot="1611">
            <a:off x="1537363" y="2691811"/>
            <a:ext cx="1280700" cy="30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dirty="0">
                <a:solidFill>
                  <a:srgbClr val="FFFFFF"/>
                </a:solidFill>
              </a:rPr>
              <a:t>Stabilization Basin</a:t>
            </a:r>
            <a:endParaRPr sz="1000" dirty="0">
              <a:solidFill>
                <a:srgbClr val="FFFFFF"/>
              </a:solidFill>
            </a:endParaRPr>
          </a:p>
        </p:txBody>
      </p:sp>
      <p:cxnSp>
        <p:nvCxnSpPr>
          <p:cNvPr id="146" name="Google Shape;146;p29"/>
          <p:cNvCxnSpPr/>
          <p:nvPr/>
        </p:nvCxnSpPr>
        <p:spPr>
          <a:xfrm>
            <a:off x="2538321" y="2953956"/>
            <a:ext cx="476400" cy="309300"/>
          </a:xfrm>
          <a:prstGeom prst="straightConnector1">
            <a:avLst/>
          </a:prstGeom>
          <a:noFill/>
          <a:ln w="9525" cap="flat" cmpd="sng">
            <a:solidFill>
              <a:srgbClr val="FFFFFF"/>
            </a:solidFill>
            <a:prstDash val="solid"/>
            <a:round/>
            <a:headEnd type="none" w="med" len="med"/>
            <a:tailEnd type="triangle" w="med" len="med"/>
          </a:ln>
        </p:spPr>
      </p:cxnSp>
      <p:sp>
        <p:nvSpPr>
          <p:cNvPr id="147" name="Google Shape;147;p29"/>
          <p:cNvSpPr txBox="1"/>
          <p:nvPr/>
        </p:nvSpPr>
        <p:spPr>
          <a:xfrm rot="1611">
            <a:off x="2332755" y="4252152"/>
            <a:ext cx="1280700" cy="30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dirty="0">
                <a:solidFill>
                  <a:srgbClr val="FFFFFF"/>
                </a:solidFill>
              </a:rPr>
              <a:t>Vertical Flow Pond</a:t>
            </a:r>
            <a:endParaRPr sz="1000" dirty="0">
              <a:solidFill>
                <a:srgbClr val="FFFFFF"/>
              </a:solidFill>
            </a:endParaRPr>
          </a:p>
        </p:txBody>
      </p:sp>
      <p:cxnSp>
        <p:nvCxnSpPr>
          <p:cNvPr id="148" name="Google Shape;148;p29"/>
          <p:cNvCxnSpPr/>
          <p:nvPr/>
        </p:nvCxnSpPr>
        <p:spPr>
          <a:xfrm rot="10800000">
            <a:off x="2411376" y="3814509"/>
            <a:ext cx="499800" cy="484200"/>
          </a:xfrm>
          <a:prstGeom prst="straightConnector1">
            <a:avLst/>
          </a:prstGeom>
          <a:noFill/>
          <a:ln w="9525" cap="flat" cmpd="sng">
            <a:solidFill>
              <a:srgbClr val="FFFFFF"/>
            </a:solidFill>
            <a:prstDash val="solid"/>
            <a:round/>
            <a:headEnd type="none" w="med" len="med"/>
            <a:tailEnd type="triangle" w="med" len="med"/>
          </a:ln>
        </p:spPr>
      </p:cxnSp>
      <p:sp>
        <p:nvSpPr>
          <p:cNvPr id="149" name="Google Shape;149;p29"/>
          <p:cNvSpPr txBox="1"/>
          <p:nvPr/>
        </p:nvSpPr>
        <p:spPr>
          <a:xfrm rot="1611">
            <a:off x="498341" y="3769529"/>
            <a:ext cx="1280700" cy="30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dirty="0">
                <a:solidFill>
                  <a:srgbClr val="FFFFFF"/>
                </a:solidFill>
              </a:rPr>
              <a:t>Wetland Pond</a:t>
            </a:r>
            <a:endParaRPr sz="1000" dirty="0">
              <a:solidFill>
                <a:srgbClr val="FFFFFF"/>
              </a:solidFill>
            </a:endParaRPr>
          </a:p>
        </p:txBody>
      </p:sp>
      <p:cxnSp>
        <p:nvCxnSpPr>
          <p:cNvPr id="150" name="Google Shape;150;p29"/>
          <p:cNvCxnSpPr/>
          <p:nvPr/>
        </p:nvCxnSpPr>
        <p:spPr>
          <a:xfrm>
            <a:off x="1163707" y="4029702"/>
            <a:ext cx="580500" cy="376800"/>
          </a:xfrm>
          <a:prstGeom prst="straightConnector1">
            <a:avLst/>
          </a:prstGeom>
          <a:noFill/>
          <a:ln w="9525" cap="flat" cmpd="sng">
            <a:solidFill>
              <a:srgbClr val="FFFFFF"/>
            </a:solidFill>
            <a:prstDash val="solid"/>
            <a:round/>
            <a:headEnd type="none" w="med" len="med"/>
            <a:tailEnd type="triangle" w="med" len="med"/>
          </a:ln>
        </p:spPr>
      </p:cxnSp>
      <p:pic>
        <p:nvPicPr>
          <p:cNvPr id="151" name="Google Shape;151;p2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rot="5400000">
            <a:off x="5528275" y="1888375"/>
            <a:ext cx="2594650" cy="3915600"/>
          </a:xfrm>
          <a:prstGeom prst="rect">
            <a:avLst/>
          </a:prstGeom>
          <a:noFill/>
          <a:ln>
            <a:noFill/>
          </a:ln>
        </p:spPr>
      </p:pic>
      <p:sp>
        <p:nvSpPr>
          <p:cNvPr id="152" name="Google Shape;152;p29"/>
          <p:cNvSpPr txBox="1"/>
          <p:nvPr/>
        </p:nvSpPr>
        <p:spPr>
          <a:xfrm>
            <a:off x="0" y="381442"/>
            <a:ext cx="6981900" cy="1658408"/>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Char char="●"/>
            </a:pPr>
            <a:r>
              <a:rPr lang="en" dirty="0"/>
              <a:t>Stabilization Basin: Large unused area where water flows and no reactions occur</a:t>
            </a:r>
            <a:endParaRPr dirty="0"/>
          </a:p>
          <a:p>
            <a:pPr marL="457200" lvl="0" indent="-317500" algn="l" rtl="0">
              <a:lnSpc>
                <a:spcPct val="150000"/>
              </a:lnSpc>
              <a:spcBef>
                <a:spcPts val="0"/>
              </a:spcBef>
              <a:spcAft>
                <a:spcPts val="0"/>
              </a:spcAft>
              <a:buSzPts val="1400"/>
              <a:buChar char="●"/>
            </a:pPr>
            <a:r>
              <a:rPr lang="en" dirty="0"/>
              <a:t>Vertical Flow Pond: Anoxic basin filled with limestone and organic layer</a:t>
            </a:r>
            <a:endParaRPr dirty="0"/>
          </a:p>
          <a:p>
            <a:pPr marL="914400" lvl="1" indent="-317500" algn="l" rtl="0">
              <a:lnSpc>
                <a:spcPct val="150000"/>
              </a:lnSpc>
              <a:spcBef>
                <a:spcPts val="0"/>
              </a:spcBef>
              <a:spcAft>
                <a:spcPts val="0"/>
              </a:spcAft>
              <a:buSzPts val="1400"/>
              <a:buChar char="○"/>
            </a:pPr>
            <a:r>
              <a:rPr lang="en" dirty="0"/>
              <a:t>Sulfate reducing microorganisms use the sulfate in water and organic layer to convert metals to metal sulfides </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0"/>
          <p:cNvSpPr txBox="1">
            <a:spLocks noGrp="1"/>
          </p:cNvSpPr>
          <p:nvPr>
            <p:ph type="title"/>
          </p:nvPr>
        </p:nvSpPr>
        <p:spPr>
          <a:xfrm>
            <a:off x="0" y="-12"/>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Sampling &amp; Data Collection</a:t>
            </a:r>
            <a:endParaRPr sz="2400" dirty="0"/>
          </a:p>
        </p:txBody>
      </p:sp>
      <p:pic>
        <p:nvPicPr>
          <p:cNvPr id="159" name="Google Shape;159;p3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873575" y="-12"/>
            <a:ext cx="1270425" cy="1270425"/>
          </a:xfrm>
          <a:prstGeom prst="rect">
            <a:avLst/>
          </a:prstGeom>
          <a:noFill/>
          <a:ln>
            <a:noFill/>
          </a:ln>
        </p:spPr>
      </p:pic>
      <p:sp>
        <p:nvSpPr>
          <p:cNvPr id="160" name="Google Shape;160;p30"/>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161" name="Google Shape;161;p3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041825" y="2382399"/>
            <a:ext cx="2123476" cy="2663186"/>
          </a:xfrm>
          <a:prstGeom prst="rect">
            <a:avLst/>
          </a:prstGeom>
          <a:noFill/>
          <a:ln>
            <a:noFill/>
          </a:ln>
        </p:spPr>
      </p:pic>
      <p:pic>
        <p:nvPicPr>
          <p:cNvPr id="162" name="Google Shape;162;p3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rot="10800000">
            <a:off x="7217499" y="1794002"/>
            <a:ext cx="1851550" cy="2432300"/>
          </a:xfrm>
          <a:prstGeom prst="rect">
            <a:avLst/>
          </a:prstGeom>
          <a:noFill/>
          <a:ln>
            <a:noFill/>
          </a:ln>
        </p:spPr>
      </p:pic>
      <p:pic>
        <p:nvPicPr>
          <p:cNvPr id="163" name="Google Shape;163;p3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rot="-5400000">
            <a:off x="5322169" y="504142"/>
            <a:ext cx="1562790" cy="2123474"/>
          </a:xfrm>
          <a:prstGeom prst="rect">
            <a:avLst/>
          </a:prstGeom>
          <a:noFill/>
          <a:ln>
            <a:noFill/>
          </a:ln>
        </p:spPr>
      </p:pic>
      <p:pic>
        <p:nvPicPr>
          <p:cNvPr id="164" name="Google Shape;164;p30"/>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0" y="918853"/>
            <a:ext cx="4989627" cy="383103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graphicFrame>
        <p:nvGraphicFramePr>
          <p:cNvPr id="8" name="Chart 7"/>
          <p:cNvGraphicFramePr>
            <a:graphicFrameLocks/>
          </p:cNvGraphicFramePr>
          <p:nvPr>
            <p:extLst>
              <p:ext uri="{D42A27DB-BD31-4B8C-83A1-F6EECF244321}">
                <p14:modId xmlns:p14="http://schemas.microsoft.com/office/powerpoint/2010/main" val="1696135268"/>
              </p:ext>
            </p:extLst>
          </p:nvPr>
        </p:nvGraphicFramePr>
        <p:xfrm>
          <a:off x="0" y="495534"/>
          <a:ext cx="8190015" cy="456128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0" y="0"/>
            <a:ext cx="9144000" cy="400110"/>
          </a:xfrm>
          <a:prstGeom prst="rect">
            <a:avLst/>
          </a:prstGeom>
          <a:noFill/>
        </p:spPr>
        <p:txBody>
          <a:bodyPr wrap="square" rtlCol="0">
            <a:spAutoFit/>
          </a:bodyPr>
          <a:lstStyle/>
          <a:p>
            <a:r>
              <a:rPr lang="en-US" sz="2000" b="1" dirty="0"/>
              <a:t>[Fe] </a:t>
            </a:r>
            <a:r>
              <a:rPr lang="en-US" sz="2000" dirty="0"/>
              <a:t>Assessment Comparing Influent &amp; Effluent Water Quality </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75922" y="0"/>
            <a:ext cx="1268078" cy="1268078"/>
          </a:xfrm>
          <a:prstGeom prst="rect">
            <a:avLst/>
          </a:prstGeom>
        </p:spPr>
      </p:pic>
      <p:cxnSp>
        <p:nvCxnSpPr>
          <p:cNvPr id="5" name="Straight Connector 4"/>
          <p:cNvCxnSpPr/>
          <p:nvPr/>
        </p:nvCxnSpPr>
        <p:spPr>
          <a:xfrm flipV="1">
            <a:off x="741872" y="3944349"/>
            <a:ext cx="6975894"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717766" y="3585771"/>
            <a:ext cx="1482742" cy="523220"/>
          </a:xfrm>
          <a:prstGeom prst="rect">
            <a:avLst/>
          </a:prstGeom>
          <a:noFill/>
        </p:spPr>
        <p:txBody>
          <a:bodyPr wrap="square" rtlCol="0">
            <a:spAutoFit/>
          </a:bodyPr>
          <a:lstStyle/>
          <a:p>
            <a:r>
              <a:rPr lang="en-US" dirty="0"/>
              <a:t>Secondary MCL (0.3 mg/L)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
        <p:nvSpPr>
          <p:cNvPr id="6" name="TextBox 5"/>
          <p:cNvSpPr txBox="1"/>
          <p:nvPr/>
        </p:nvSpPr>
        <p:spPr>
          <a:xfrm>
            <a:off x="0" y="0"/>
            <a:ext cx="9144000" cy="400110"/>
          </a:xfrm>
          <a:prstGeom prst="rect">
            <a:avLst/>
          </a:prstGeom>
          <a:noFill/>
        </p:spPr>
        <p:txBody>
          <a:bodyPr wrap="square" rtlCol="0">
            <a:spAutoFit/>
          </a:bodyPr>
          <a:lstStyle/>
          <a:p>
            <a:pPr lvl="0"/>
            <a:r>
              <a:rPr lang="en-US" sz="2000" b="1" dirty="0"/>
              <a:t>[Al] </a:t>
            </a:r>
            <a:r>
              <a:rPr lang="en-US" sz="2000" dirty="0"/>
              <a:t>Assessment Comparing Influent &amp; Effluent Water Quality </a:t>
            </a:r>
          </a:p>
        </p:txBody>
      </p:sp>
      <p:graphicFrame>
        <p:nvGraphicFramePr>
          <p:cNvPr id="7" name="Chart 6"/>
          <p:cNvGraphicFramePr>
            <a:graphicFrameLocks/>
          </p:cNvGraphicFramePr>
          <p:nvPr>
            <p:extLst>
              <p:ext uri="{D42A27DB-BD31-4B8C-83A1-F6EECF244321}">
                <p14:modId xmlns:p14="http://schemas.microsoft.com/office/powerpoint/2010/main" val="2528912673"/>
              </p:ext>
            </p:extLst>
          </p:nvPr>
        </p:nvGraphicFramePr>
        <p:xfrm>
          <a:off x="0" y="644837"/>
          <a:ext cx="8138160" cy="4411980"/>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75922" y="0"/>
            <a:ext cx="1268078" cy="1268078"/>
          </a:xfrm>
          <a:prstGeom prst="rect">
            <a:avLst/>
          </a:prstGeom>
        </p:spPr>
      </p:pic>
      <p:cxnSp>
        <p:nvCxnSpPr>
          <p:cNvPr id="8" name="Straight Connector 7"/>
          <p:cNvCxnSpPr/>
          <p:nvPr/>
        </p:nvCxnSpPr>
        <p:spPr>
          <a:xfrm flipV="1">
            <a:off x="747622" y="4663217"/>
            <a:ext cx="6952891"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65581" y="4139997"/>
            <a:ext cx="1482742" cy="523220"/>
          </a:xfrm>
          <a:prstGeom prst="rect">
            <a:avLst/>
          </a:prstGeom>
          <a:noFill/>
        </p:spPr>
        <p:txBody>
          <a:bodyPr wrap="square" rtlCol="0">
            <a:spAutoFit/>
          </a:bodyPr>
          <a:lstStyle/>
          <a:p>
            <a:r>
              <a:rPr lang="en-US" dirty="0"/>
              <a:t>Secondary MCL (0.2 mg/L)</a:t>
            </a:r>
          </a:p>
        </p:txBody>
      </p:sp>
    </p:spTree>
    <p:extLst>
      <p:ext uri="{BB962C8B-B14F-4D97-AF65-F5344CB8AC3E}">
        <p14:creationId xmlns:p14="http://schemas.microsoft.com/office/powerpoint/2010/main" val="3821172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4671</TotalTime>
  <Words>1092</Words>
  <Application>Microsoft Office PowerPoint</Application>
  <PresentationFormat>On-screen Show (16:9)</PresentationFormat>
  <Paragraphs>248</Paragraphs>
  <Slides>36</Slides>
  <Notes>28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36</vt:i4>
      </vt:variant>
    </vt:vector>
  </HeadingPairs>
  <TitlesOfParts>
    <vt:vector size="42" baseType="lpstr">
      <vt:lpstr>Arial</vt:lpstr>
      <vt:lpstr>Amatic SC</vt:lpstr>
      <vt:lpstr>Source Code Pro</vt:lpstr>
      <vt:lpstr>Ropa Sans</vt:lpstr>
      <vt:lpstr>Simple Light</vt:lpstr>
      <vt:lpstr>Beach Day</vt:lpstr>
      <vt:lpstr>Spaghetti Hole: Retrofit Options for an Aging Passive Treatment System</vt:lpstr>
      <vt:lpstr>Outline</vt:lpstr>
      <vt:lpstr>Senior Capstone Project</vt:lpstr>
      <vt:lpstr>Spaghetti Hole, an aging AMD treatment system</vt:lpstr>
      <vt:lpstr>Introduction to the Project </vt:lpstr>
      <vt:lpstr>Existing Site</vt:lpstr>
      <vt:lpstr>Sampling &amp; Data Collection</vt:lpstr>
      <vt:lpstr>PowerPoint Presentation</vt:lpstr>
      <vt:lpstr>PowerPoint Presentation</vt:lpstr>
      <vt:lpstr>Overflow System</vt:lpstr>
      <vt:lpstr>Relative Percentage of Water Bypassing System</vt:lpstr>
      <vt:lpstr>Mass Loading of Constituents in Overflow</vt:lpstr>
      <vt:lpstr>Selecting Possible Solutions for the Spaghetti Hole System Based on Influent Water Quality</vt:lpstr>
      <vt:lpstr>Option 1: Mixed VFP Upgrading the Spaghetti Hole Vertical Flow</vt:lpstr>
      <vt:lpstr>Option 1: Mixed VFP </vt:lpstr>
      <vt:lpstr>Option 2: AFLB Retrofit Automatic Flushing Limestone Basin </vt:lpstr>
      <vt:lpstr>Option 2: AFLB </vt:lpstr>
      <vt:lpstr>Sizing AFLB: Bench Scale Bucket Testing</vt:lpstr>
      <vt:lpstr>Determining a Retention Time</vt:lpstr>
      <vt:lpstr>Discussing Solubility &amp; Speciation of [Al] with respect to pH </vt:lpstr>
      <vt:lpstr>AutoCad: Existing Site</vt:lpstr>
      <vt:lpstr>AutoCad: Proposed Stabilization Basin</vt:lpstr>
      <vt:lpstr>AutoCad: Automatic Flushing Limestone Basin</vt:lpstr>
      <vt:lpstr>Inflow Structure to Limestone Bed</vt:lpstr>
      <vt:lpstr>Automatic Flushing Device</vt:lpstr>
      <vt:lpstr>AutoCad: Sedimentation Basin</vt:lpstr>
      <vt:lpstr>Outlet Structures in Tandem</vt:lpstr>
      <vt:lpstr>AutoCad: OverFlow Structure Cross Section</vt:lpstr>
      <vt:lpstr>Level Pool Routing: Sedimentation Basin</vt:lpstr>
      <vt:lpstr>AutoCad: Wetland</vt:lpstr>
      <vt:lpstr>Cost Analysis</vt:lpstr>
      <vt:lpstr>Reuse of On-site Materials</vt:lpstr>
      <vt:lpstr>Access Road Breakdown</vt:lpstr>
      <vt:lpstr>Cost Analysis </vt:lpstr>
      <vt:lpstr>Final Deliverable: Growing Greener Grant</vt:lpstr>
      <vt:lpstr>Thanks 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Spaghetti Hole: Retrofit Options for an Aging Passive Treatment System</dc:title>
  <dc:creator>SFU</dc:creator>
  <cp:lastModifiedBy>Kevin Wolter</cp:lastModifiedBy>
  <cp:revision>53</cp:revision>
  <dcterms:modified xsi:type="dcterms:W3CDTF">2019-06-17T18:01:05Z</dcterms:modified>
</cp:coreProperties>
</file>