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9" r:id="rId3"/>
    <p:sldId id="257" r:id="rId4"/>
    <p:sldId id="292" r:id="rId5"/>
    <p:sldId id="293" r:id="rId6"/>
    <p:sldId id="258" r:id="rId7"/>
    <p:sldId id="279" r:id="rId8"/>
    <p:sldId id="278" r:id="rId9"/>
    <p:sldId id="262" r:id="rId10"/>
    <p:sldId id="261" r:id="rId11"/>
    <p:sldId id="263" r:id="rId12"/>
    <p:sldId id="280" r:id="rId13"/>
    <p:sldId id="264" r:id="rId14"/>
    <p:sldId id="266" r:id="rId15"/>
    <p:sldId id="267" r:id="rId16"/>
    <p:sldId id="268" r:id="rId17"/>
    <p:sldId id="269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70" r:id="rId26"/>
    <p:sldId id="271" r:id="rId27"/>
    <p:sldId id="294" r:id="rId28"/>
    <p:sldId id="272" r:id="rId29"/>
    <p:sldId id="273" r:id="rId30"/>
    <p:sldId id="274" r:id="rId31"/>
    <p:sldId id="275" r:id="rId32"/>
    <p:sldId id="289" r:id="rId33"/>
    <p:sldId id="290" r:id="rId34"/>
    <p:sldId id="277" r:id="rId35"/>
    <p:sldId id="276" r:id="rId36"/>
    <p:sldId id="291" r:id="rId37"/>
    <p:sldId id="295" r:id="rId38"/>
    <p:sldId id="296" r:id="rId39"/>
    <p:sldId id="298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C7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675" autoAdjust="0"/>
  </p:normalViewPr>
  <p:slideViewPr>
    <p:cSldViewPr snapToGrid="0">
      <p:cViewPr varScale="1">
        <p:scale>
          <a:sx n="77" d="100"/>
          <a:sy n="77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6CEED-7D18-4E1C-B32E-63D24391D9FA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4869-46EB-46B1-A9CE-9157CF94E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4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2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through the results:</a:t>
            </a:r>
          </a:p>
          <a:p>
            <a:r>
              <a:rPr lang="en-US" dirty="0" smtClean="0"/>
              <a:t>-Ca goes up driven by alpha and vel.</a:t>
            </a:r>
          </a:p>
          <a:p>
            <a:r>
              <a:rPr lang="en-US" dirty="0" smtClean="0"/>
              <a:t>-pH goes up, leveling out at </a:t>
            </a:r>
            <a:r>
              <a:rPr lang="en-US" dirty="0" err="1" smtClean="0"/>
              <a:t>equil</a:t>
            </a:r>
            <a:endParaRPr lang="en-US" dirty="0" smtClean="0"/>
          </a:p>
          <a:p>
            <a:r>
              <a:rPr lang="en-US" dirty="0" smtClean="0"/>
              <a:t>-Al is removed, first at slow rate, then at fast rate</a:t>
            </a:r>
          </a:p>
          <a:p>
            <a:r>
              <a:rPr lang="en-US" dirty="0" smtClean="0"/>
              <a:t>-can be understood in terms of pH and 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4869-46EB-46B1-A9CE-9157CF94EC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4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4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3E1-4BBA-4B73-A227-0AF09416328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A4CB-1293-49A7-9ACE-6F1CB317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639"/>
            <a:ext cx="7772400" cy="211324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Modeling the Effects of Mass Transfer in Limestone-Based Passive Treatment Systems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625" y="4204660"/>
            <a:ext cx="8580328" cy="256765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Joel Bandstra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CJ Spellman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and </a:t>
            </a:r>
            <a:endParaRPr lang="en-US" sz="2800" dirty="0" smtClean="0"/>
          </a:p>
          <a:p>
            <a:r>
              <a:rPr lang="en-US" sz="2800" dirty="0" smtClean="0"/>
              <a:t>Dr. William H. J. </a:t>
            </a:r>
            <a:r>
              <a:rPr lang="en-US" sz="2800" dirty="0" err="1" smtClean="0"/>
              <a:t>Strosnider</a:t>
            </a:r>
            <a:r>
              <a:rPr lang="en-US" sz="2800" dirty="0" smtClean="0"/>
              <a:t>, Ecological Engineer</a:t>
            </a:r>
            <a:r>
              <a:rPr lang="en-US" sz="2800" baseline="30000" dirty="0" smtClean="0"/>
              <a:t>3</a:t>
            </a:r>
            <a:endParaRPr lang="en-US" sz="2800" baseline="30000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Environmental Engineering, Saint Francis University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Civil &amp; </a:t>
            </a:r>
            <a:r>
              <a:rPr lang="en-US" dirty="0" err="1" smtClean="0"/>
              <a:t>Env</a:t>
            </a:r>
            <a:r>
              <a:rPr lang="en-US" dirty="0" smtClean="0"/>
              <a:t>. Engineering, University of Rhode Island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Baruch Marine Field Lab, Univ. South Carolina</a:t>
            </a:r>
          </a:p>
        </p:txBody>
      </p:sp>
      <p:pic>
        <p:nvPicPr>
          <p:cNvPr id="4" name="Picture 2" descr="O:\MECS\Environmental Engineering\ENGR and ENVE Logos and Signs\Professional Logos from Image Signs\Environmental Engineering\Color\Env_Eng_Horizontal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"/>
            <a:ext cx="4496715" cy="12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0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6190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Swank </a:t>
            </a:r>
            <a:r>
              <a:rPr lang="en-US" sz="3600" dirty="0" smtClean="0"/>
              <a:t>Open Limestone Channel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63157" y="875316"/>
            <a:ext cx="26754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Length	 	275 m</a:t>
            </a:r>
          </a:p>
          <a:p>
            <a:r>
              <a:rPr lang="en-US" sz="2400" dirty="0" smtClean="0"/>
              <a:t>Width 		1.5 m</a:t>
            </a:r>
          </a:p>
          <a:p>
            <a:r>
              <a:rPr lang="en-US" sz="2400" dirty="0" smtClean="0"/>
              <a:t>Slope		6-9%</a:t>
            </a:r>
          </a:p>
          <a:p>
            <a:endParaRPr lang="en-US" sz="2400" dirty="0" smtClean="0"/>
          </a:p>
          <a:p>
            <a:r>
              <a:rPr lang="en-US" sz="2400" dirty="0" smtClean="0"/>
              <a:t>Avg. Flow 	35 L/s</a:t>
            </a:r>
          </a:p>
          <a:p>
            <a:endParaRPr lang="en-US" sz="2400" dirty="0" smtClean="0"/>
          </a:p>
          <a:p>
            <a:r>
              <a:rPr lang="en-US" sz="2400" dirty="0" smtClean="0"/>
              <a:t>Avg. Influent</a:t>
            </a:r>
          </a:p>
          <a:p>
            <a:r>
              <a:rPr lang="en-US" sz="2400" dirty="0" smtClean="0"/>
              <a:t>pH	 		3.5</a:t>
            </a:r>
          </a:p>
          <a:p>
            <a:r>
              <a:rPr lang="en-US" sz="2400" dirty="0" smtClean="0"/>
              <a:t>Al 			7.4 mg/L</a:t>
            </a:r>
          </a:p>
          <a:p>
            <a:r>
              <a:rPr lang="en-US" sz="2400" dirty="0" smtClean="0"/>
              <a:t>Fe 			0.5 mg/L</a:t>
            </a:r>
          </a:p>
          <a:p>
            <a:r>
              <a:rPr lang="en-US" sz="2400" dirty="0" err="1" smtClean="0"/>
              <a:t>Mn</a:t>
            </a:r>
            <a:r>
              <a:rPr lang="en-US" sz="2400" dirty="0" smtClean="0"/>
              <a:t> 		0.7 mg/L</a:t>
            </a:r>
            <a:endParaRPr lang="en-US" sz="2400" dirty="0"/>
          </a:p>
        </p:txBody>
      </p:sp>
      <p:pic>
        <p:nvPicPr>
          <p:cNvPr id="4" name="image11.jpg" descr="Swank_Full.jpg"/>
          <p:cNvPicPr>
            <a:picLocks noChangeAspect="1"/>
          </p:cNvPicPr>
          <p:nvPr/>
        </p:nvPicPr>
        <p:blipFill rotWithShape="1">
          <a:blip r:embed="rId2"/>
          <a:srcRect r="22640"/>
          <a:stretch/>
        </p:blipFill>
        <p:spPr>
          <a:xfrm>
            <a:off x="175075" y="955319"/>
            <a:ext cx="4175632" cy="3625646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4763" y="5335674"/>
            <a:ext cx="8867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Sampled </a:t>
            </a:r>
            <a:r>
              <a:rPr lang="en-US" sz="2400" dirty="0" smtClean="0"/>
              <a:t>over 4 year period for </a:t>
            </a:r>
            <a:r>
              <a:rPr lang="en-US" sz="2400" dirty="0" smtClean="0"/>
              <a:t>metals, </a:t>
            </a:r>
            <a:r>
              <a:rPr lang="en-US" sz="2400" dirty="0" smtClean="0"/>
              <a:t>pH, T, flow (at top and bottom)</a:t>
            </a:r>
            <a:endParaRPr lang="en-US" sz="2400" dirty="0" smtClean="0"/>
          </a:p>
          <a:p>
            <a:r>
              <a:rPr lang="en-US" sz="2400" dirty="0" smtClean="0"/>
              <a:t>Five sampling points along length of channel</a:t>
            </a:r>
          </a:p>
          <a:p>
            <a:r>
              <a:rPr lang="en-US" sz="2400" dirty="0" smtClean="0"/>
              <a:t>Performed tracer tests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75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907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 series suggest residence time is important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53" y="889112"/>
            <a:ext cx="5537293" cy="59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789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Residence time follows a power law w/ Q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63157" y="875316"/>
            <a:ext cx="27740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Length	 	275 m</a:t>
            </a:r>
          </a:p>
          <a:p>
            <a:r>
              <a:rPr lang="en-US" sz="2400" dirty="0" smtClean="0"/>
              <a:t>Width 		1.5 m</a:t>
            </a:r>
          </a:p>
          <a:p>
            <a:endParaRPr lang="en-US" sz="2400" dirty="0" smtClean="0"/>
          </a:p>
          <a:p>
            <a:r>
              <a:rPr lang="en-US" sz="2400" dirty="0" smtClean="0"/>
              <a:t>Avg. Flow 	35 L/s</a:t>
            </a:r>
          </a:p>
          <a:p>
            <a:endParaRPr lang="en-US" sz="2400" dirty="0" smtClean="0"/>
          </a:p>
          <a:p>
            <a:r>
              <a:rPr lang="en-US" sz="2400" dirty="0" smtClean="0"/>
              <a:t>Avg. Influent</a:t>
            </a:r>
          </a:p>
          <a:p>
            <a:r>
              <a:rPr lang="en-US" sz="2400" dirty="0" smtClean="0"/>
              <a:t>pH	 		3.5</a:t>
            </a:r>
          </a:p>
          <a:p>
            <a:r>
              <a:rPr lang="en-US" sz="2400" dirty="0" smtClean="0"/>
              <a:t>Al 			7.4 mg/L</a:t>
            </a:r>
          </a:p>
          <a:p>
            <a:r>
              <a:rPr lang="en-US" sz="2400" dirty="0" smtClean="0"/>
              <a:t>Fe 			0.5 mg/L</a:t>
            </a:r>
          </a:p>
          <a:p>
            <a:r>
              <a:rPr lang="en-US" sz="2400" dirty="0" err="1" smtClean="0"/>
              <a:t>Mn</a:t>
            </a:r>
            <a:r>
              <a:rPr lang="en-US" sz="2400" dirty="0" smtClean="0"/>
              <a:t> 		0.7 mg/L</a:t>
            </a:r>
            <a:endParaRPr lang="en-US" sz="2400" dirty="0"/>
          </a:p>
        </p:txBody>
      </p:sp>
      <p:pic>
        <p:nvPicPr>
          <p:cNvPr id="4" name="image11.jpg" descr="Swank_Full.jpg"/>
          <p:cNvPicPr>
            <a:picLocks noChangeAspect="1"/>
          </p:cNvPicPr>
          <p:nvPr/>
        </p:nvPicPr>
        <p:blipFill rotWithShape="1">
          <a:blip r:embed="rId2"/>
          <a:srcRect r="22640"/>
          <a:stretch/>
        </p:blipFill>
        <p:spPr>
          <a:xfrm>
            <a:off x="175075" y="955319"/>
            <a:ext cx="4175632" cy="3625646"/>
          </a:xfrm>
          <a:prstGeom prst="rect">
            <a:avLst/>
          </a:prstGeom>
          <a:ln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24" y="840484"/>
            <a:ext cx="4787476" cy="4323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070" y="1146236"/>
            <a:ext cx="2241555" cy="3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83" y="851534"/>
            <a:ext cx="5537293" cy="5981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399" y="197224"/>
            <a:ext cx="533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 is removed at a “low” pH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0308" y="1291214"/>
            <a:ext cx="250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Solubility of Al:</a:t>
            </a:r>
          </a:p>
          <a:p>
            <a:r>
              <a:rPr lang="en-US" sz="2800" dirty="0" smtClean="0"/>
              <a:t>870 mg/L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17464" y="1202499"/>
            <a:ext cx="1641385" cy="324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0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9056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pH zone may exist near surface or in pores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4885151"/>
            <a:ext cx="6044797" cy="1878904"/>
          </a:xfrm>
          <a:prstGeom prst="rect">
            <a:avLst/>
          </a:prstGeom>
        </p:spPr>
      </p:pic>
      <p:pic>
        <p:nvPicPr>
          <p:cNvPr id="5122" name="Picture 2" descr="https://pubs.acs.org/na101/home/literatum/publisher/achs/journals/content/esthag/2014/esthag.2014.48.issue-13/es5013438/production/images/large/es-2014-013438_000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7" r="50188"/>
          <a:stretch/>
        </p:blipFill>
        <p:spPr bwMode="auto">
          <a:xfrm>
            <a:off x="2379945" y="944281"/>
            <a:ext cx="6633426" cy="45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6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183341"/>
            <a:ext cx="86432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on mass </a:t>
            </a:r>
            <a:r>
              <a:rPr lang="en-US" sz="2800" dirty="0" smtClean="0"/>
              <a:t>transfer </a:t>
            </a:r>
            <a:r>
              <a:rPr lang="en-US" sz="2800" dirty="0" smtClean="0"/>
              <a:t>in calcite dissolution kinetics</a:t>
            </a:r>
          </a:p>
          <a:p>
            <a:endParaRPr lang="en-US" sz="2800" dirty="0"/>
          </a:p>
          <a:p>
            <a:r>
              <a:rPr lang="en-US" sz="2800" dirty="0"/>
              <a:t>Data from an open limestone channel (OLC)</a:t>
            </a:r>
          </a:p>
          <a:p>
            <a:endParaRPr lang="en-US" sz="2800" dirty="0"/>
          </a:p>
          <a:p>
            <a:r>
              <a:rPr lang="en-US" sz="2800" b="1" dirty="0" smtClean="0"/>
              <a:t>Modeling an OLC assuming MT limited kinetics</a:t>
            </a:r>
          </a:p>
          <a:p>
            <a:endParaRPr lang="en-US" sz="2800" dirty="0"/>
          </a:p>
          <a:p>
            <a:r>
              <a:rPr lang="en-US" sz="2800" dirty="0" smtClean="0"/>
              <a:t>Speculation about channel geometry in OLC performance</a:t>
            </a:r>
          </a:p>
          <a:p>
            <a:endParaRPr lang="en-US" sz="2800" dirty="0" smtClean="0"/>
          </a:p>
          <a:p>
            <a:r>
              <a:rPr lang="en-US" sz="2800" dirty="0"/>
              <a:t>Points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42396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578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mass </a:t>
            </a:r>
            <a:r>
              <a:rPr lang="en-US" sz="3600" dirty="0" smtClean="0"/>
              <a:t>transfer </a:t>
            </a:r>
            <a:r>
              <a:rPr lang="en-US" sz="3600" dirty="0" smtClean="0"/>
              <a:t>limited model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2149" y="4746357"/>
            <a:ext cx="3857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Implemented in PHREEQC</a:t>
            </a:r>
          </a:p>
          <a:p>
            <a:endParaRPr lang="en-US" sz="2400" dirty="0" smtClean="0"/>
          </a:p>
          <a:p>
            <a:r>
              <a:rPr lang="en-US" sz="2400" dirty="0" smtClean="0"/>
              <a:t>Inputs: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Flow &amp; influent chemistry</a:t>
            </a:r>
          </a:p>
          <a:p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235" y="1636205"/>
            <a:ext cx="1034980" cy="1026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4215" y="1636204"/>
            <a:ext cx="1034980" cy="1026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9195" y="1636204"/>
            <a:ext cx="1034980" cy="1026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15093" y="1711121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9155" y="1636204"/>
            <a:ext cx="1034980" cy="1026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19235" y="1487157"/>
            <a:ext cx="103498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67260" y="116845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19235" y="4031065"/>
            <a:ext cx="51749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03508" y="403106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 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19235" y="2662813"/>
            <a:ext cx="1034980" cy="10266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52399" y="1868995"/>
            <a:ext cx="1746739" cy="500254"/>
          </a:xfrm>
          <a:prstGeom prst="rightArrow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Q, Al, Ca, pH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54215" y="2662813"/>
            <a:ext cx="1034980" cy="10266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89195" y="2662813"/>
            <a:ext cx="1034980" cy="10266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64178" y="2662812"/>
            <a:ext cx="1034980" cy="10266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19235" y="3326005"/>
            <a:ext cx="1034980" cy="363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CaCO</a:t>
            </a:r>
            <a:r>
              <a:rPr lang="en-US" baseline="-25000" dirty="0" smtClean="0">
                <a:solidFill>
                  <a:sysClr val="windowText" lastClr="000000"/>
                </a:solidFill>
              </a:rPr>
              <a:t>3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59239" y="3326004"/>
            <a:ext cx="1034980" cy="363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CaCO</a:t>
            </a:r>
            <a:r>
              <a:rPr lang="en-US" baseline="-25000">
                <a:solidFill>
                  <a:sysClr val="windowText" lastClr="000000"/>
                </a:solidFill>
              </a:rPr>
              <a:t>3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4218" y="3326005"/>
            <a:ext cx="1034980" cy="363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CaCO</a:t>
            </a:r>
            <a:r>
              <a:rPr lang="en-US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64178" y="3326004"/>
            <a:ext cx="1034980" cy="363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CaCO</a:t>
            </a:r>
            <a:r>
              <a:rPr lang="en-US" baseline="-25000">
                <a:solidFill>
                  <a:sysClr val="windowText" lastClr="000000"/>
                </a:solidFill>
              </a:rPr>
              <a:t>3</a:t>
            </a:r>
            <a:endParaRPr lang="en-US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381459" y="2419007"/>
            <a:ext cx="0" cy="464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66872" y="2419007"/>
            <a:ext cx="0" cy="51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392993" y="2419007"/>
            <a:ext cx="0" cy="464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78406" y="2419007"/>
            <a:ext cx="0" cy="51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21272" y="2405256"/>
            <a:ext cx="0" cy="464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506685" y="2405256"/>
            <a:ext cx="0" cy="51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97930" y="2393886"/>
            <a:ext cx="0" cy="464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83343" y="2393886"/>
            <a:ext cx="0" cy="51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26116" y="248810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376" y="2478146"/>
            <a:ext cx="2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36930" y="2478146"/>
            <a:ext cx="2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9330" y="2630546"/>
            <a:ext cx="2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6556" y="2921824"/>
            <a:ext cx="94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3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2269025" y="30489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022777" y="2923500"/>
            <a:ext cx="94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3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3215246" y="30506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4039330" y="2915127"/>
            <a:ext cx="94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3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4231799" y="304227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6121009" y="2916801"/>
            <a:ext cx="94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3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6313478" y="30439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4326580" y="13551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4275057" y="1233873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3277604" y="13704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226081" y="1249196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6464256" y="13652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412733" y="1243922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56381" y="5456305"/>
                <a:ext cx="2440476" cy="988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Fitting parameter: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𝑆𝐴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</m:t>
                        </m:r>
                      </m:den>
                    </m:f>
                  </m:oMath>
                </a14:m>
                <a:endParaRPr lang="en-US" sz="24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81" y="5456305"/>
                <a:ext cx="2440476" cy="988412"/>
              </a:xfrm>
              <a:prstGeom prst="rect">
                <a:avLst/>
              </a:prstGeom>
              <a:blipFill>
                <a:blip r:embed="rId2"/>
                <a:stretch>
                  <a:fillRect l="-3750" t="-4938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209576" y="2489986"/>
            <a:ext cx="2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9877" y="1918675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Mobile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7439877" y="279201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Immobile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77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5915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General behavior of the model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" y="3644818"/>
            <a:ext cx="4445347" cy="316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689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 increases </a:t>
            </a:r>
            <a:r>
              <a:rPr lang="en-US" sz="3600" dirty="0" smtClean="0"/>
              <a:t>with time </a:t>
            </a:r>
            <a:r>
              <a:rPr lang="en-US" sz="3600" dirty="0" smtClean="0"/>
              <a:t>constant </a:t>
            </a:r>
            <a:r>
              <a:rPr lang="en-US" sz="3600" dirty="0" smtClean="0">
                <a:latin typeface="Symbol" panose="05050102010706020507" pitchFamily="18" charset="2"/>
              </a:rPr>
              <a:t>a</a:t>
            </a:r>
            <a:r>
              <a:rPr lang="en-US" sz="3600" dirty="0" smtClean="0"/>
              <a:t>/v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3644818"/>
            <a:ext cx="4445347" cy="316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4" y="762856"/>
            <a:ext cx="7923489" cy="5637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5840" y="1272075"/>
                <a:ext cx="3649076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𝑑𝐶𝑎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40" y="1272075"/>
                <a:ext cx="3649076" cy="793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8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03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 increases, but with a pause around 5.2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" y="3644818"/>
            <a:ext cx="4445347" cy="316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838" y="793450"/>
            <a:ext cx="7898096" cy="5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183341"/>
            <a:ext cx="87634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on mass </a:t>
            </a:r>
            <a:r>
              <a:rPr lang="en-US" sz="2800" dirty="0" smtClean="0"/>
              <a:t>transfer </a:t>
            </a:r>
            <a:r>
              <a:rPr lang="en-US" sz="2800" dirty="0" smtClean="0"/>
              <a:t>in calcite dissolution kinetics</a:t>
            </a:r>
          </a:p>
          <a:p>
            <a:endParaRPr lang="en-US" sz="2800" dirty="0"/>
          </a:p>
          <a:p>
            <a:r>
              <a:rPr lang="en-US" sz="2800" dirty="0" smtClean="0"/>
              <a:t>Data from an </a:t>
            </a:r>
            <a:r>
              <a:rPr lang="en-US" sz="2800" dirty="0" smtClean="0"/>
              <a:t>open limestone channel (OLC)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Modeling an OLC assuming MT limited kinetics</a:t>
            </a:r>
          </a:p>
          <a:p>
            <a:endParaRPr lang="en-US" sz="2800" dirty="0"/>
          </a:p>
          <a:p>
            <a:r>
              <a:rPr lang="en-US" sz="2800" dirty="0" smtClean="0"/>
              <a:t>Speculation about channel geometry in OLC performance</a:t>
            </a:r>
          </a:p>
          <a:p>
            <a:endParaRPr lang="en-US" sz="2800" dirty="0" smtClean="0"/>
          </a:p>
          <a:p>
            <a:r>
              <a:rPr lang="en-US" sz="2800" dirty="0" smtClean="0"/>
              <a:t>Points of application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70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682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 disappears, slow at first then fast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4" y="1148223"/>
            <a:ext cx="7954028" cy="56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58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Slow Al disappearance is at low pH and MT limited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4" y="1148223"/>
            <a:ext cx="7954028" cy="5659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617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Sat. Index tells same story as pH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" y="1148223"/>
            <a:ext cx="7954028" cy="5659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58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Both slow and fast Al removal are MT limited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4" y="1148223"/>
            <a:ext cx="7954028" cy="56596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35946" y="1642974"/>
                <a:ext cx="4109971" cy="98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𝑑𝐴𝑙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𝐴𝑙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946" y="1642974"/>
                <a:ext cx="4109971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" y="762856"/>
            <a:ext cx="4445347" cy="3163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" y="3644818"/>
            <a:ext cx="4445347" cy="3163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586" y="793451"/>
            <a:ext cx="4445347" cy="3163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86" y="3644818"/>
            <a:ext cx="4445347" cy="3163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399" y="197224"/>
            <a:ext cx="876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example simulation is much longer than Swank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96092" y="1002562"/>
            <a:ext cx="0" cy="2171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2188" y="3906856"/>
            <a:ext cx="0" cy="2171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38306" y="1031912"/>
            <a:ext cx="0" cy="2171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74236" y="3898900"/>
            <a:ext cx="0" cy="2171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0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471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Model parameterization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32" y="843555"/>
            <a:ext cx="6101368" cy="5486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61" y="1606945"/>
                <a:ext cx="2543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" y="1606945"/>
                <a:ext cx="2543965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061" y="1028221"/>
            <a:ext cx="2666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Law for </a:t>
            </a:r>
            <a:r>
              <a:rPr lang="en-US" sz="2800" dirty="0" smtClean="0">
                <a:latin typeface="Symbol" panose="05050102010706020507" pitchFamily="18" charset="2"/>
              </a:rPr>
              <a:t>a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061" y="2517051"/>
            <a:ext cx="2223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Fitting: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806" y="3040271"/>
                <a:ext cx="2884443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1.0±0.4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" y="3040271"/>
                <a:ext cx="2884443" cy="403637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805" y="3494471"/>
                <a:ext cx="2064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.20±0.06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" y="3494471"/>
                <a:ext cx="2064540" cy="4001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767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Model Validation: Works for </a:t>
            </a:r>
            <a:r>
              <a:rPr lang="en-US" sz="3600" dirty="0" smtClean="0">
                <a:latin typeface="Symbol" panose="05050102010706020507" pitchFamily="18" charset="2"/>
              </a:rPr>
              <a:t>D</a:t>
            </a:r>
            <a:r>
              <a:rPr lang="en-US" sz="3600" dirty="0" smtClean="0"/>
              <a:t> Al and Ca</a:t>
            </a:r>
            <a:endParaRPr lang="en-US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" y="1363734"/>
            <a:ext cx="4572000" cy="42859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13" y="1363734"/>
            <a:ext cx="4572000" cy="42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85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Model Validation: Not as good for pH, but 									elevating initial P</a:t>
            </a:r>
            <a:r>
              <a:rPr lang="en-US" sz="3600" baseline="-25000" dirty="0" smtClean="0"/>
              <a:t>CO2</a:t>
            </a:r>
            <a:r>
              <a:rPr lang="en-US" sz="3600" dirty="0" smtClean="0"/>
              <a:t> helps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197"/>
            <a:ext cx="4572000" cy="4285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687" y="1852249"/>
            <a:ext cx="4572000" cy="428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539" y="6311941"/>
            <a:ext cx="217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CO2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-3.5</a:t>
            </a:r>
            <a:r>
              <a:rPr lang="en-US" sz="2400" dirty="0" smtClean="0"/>
              <a:t> </a:t>
            </a:r>
            <a:r>
              <a:rPr lang="en-US" sz="2400" dirty="0" err="1" smtClean="0"/>
              <a:t>atm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10042" y="6311942"/>
            <a:ext cx="185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CO2</a:t>
            </a:r>
            <a:r>
              <a:rPr lang="en-US" sz="2400" dirty="0" smtClean="0"/>
              <a:t> = 10 </a:t>
            </a:r>
            <a:r>
              <a:rPr lang="en-US" sz="2400" dirty="0" err="1" smtClean="0"/>
              <a:t>atm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30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99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is limestone treatment of AMD MT limited?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5967" y="1482329"/>
            <a:ext cx="7449860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Probably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literature on calcite dissolution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low pH Al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able to fit Ca and Al w/ single parameter</a:t>
            </a:r>
          </a:p>
          <a:p>
            <a:endParaRPr lang="en-US" dirty="0"/>
          </a:p>
          <a:p>
            <a:r>
              <a:rPr lang="en-US" sz="3600" dirty="0" smtClean="0"/>
              <a:t>But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existence </a:t>
            </a:r>
            <a:r>
              <a:rPr lang="en-US" sz="2800" dirty="0"/>
              <a:t>of several potential rate limiting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gas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other metals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precipitates, scale formation, clogging</a:t>
            </a:r>
          </a:p>
        </p:txBody>
      </p:sp>
    </p:spTree>
    <p:extLst>
      <p:ext uri="{BB962C8B-B14F-4D97-AF65-F5344CB8AC3E}">
        <p14:creationId xmlns:p14="http://schemas.microsoft.com/office/powerpoint/2010/main" val="81667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183341"/>
            <a:ext cx="88671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on mass </a:t>
            </a:r>
            <a:r>
              <a:rPr lang="en-US" sz="2800" dirty="0" smtClean="0"/>
              <a:t>transfer </a:t>
            </a:r>
            <a:r>
              <a:rPr lang="en-US" sz="2800" dirty="0" smtClean="0"/>
              <a:t>in calcite dissolution kinetics</a:t>
            </a:r>
          </a:p>
          <a:p>
            <a:endParaRPr lang="en-US" sz="2800" dirty="0"/>
          </a:p>
          <a:p>
            <a:r>
              <a:rPr lang="en-US" sz="2800" dirty="0"/>
              <a:t>Data from an open limestone channel (OLC)</a:t>
            </a:r>
          </a:p>
          <a:p>
            <a:endParaRPr lang="en-US" sz="2800" dirty="0"/>
          </a:p>
          <a:p>
            <a:r>
              <a:rPr lang="en-US" sz="2800" dirty="0" smtClean="0"/>
              <a:t>Modeling an OLC assuming MT limited kinetics</a:t>
            </a:r>
          </a:p>
          <a:p>
            <a:endParaRPr lang="en-US" sz="2800" dirty="0"/>
          </a:p>
          <a:p>
            <a:r>
              <a:rPr lang="en-US" sz="2800" b="1" dirty="0" smtClean="0"/>
              <a:t>Speculation about channel geometry in OLC performance</a:t>
            </a:r>
          </a:p>
          <a:p>
            <a:endParaRPr lang="en-US" sz="2800" dirty="0" smtClean="0"/>
          </a:p>
          <a:p>
            <a:r>
              <a:rPr lang="en-US" sz="2800" dirty="0"/>
              <a:t>Points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242857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97224"/>
            <a:ext cx="854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Limestone dissolution requires mass </a:t>
            </a:r>
            <a:r>
              <a:rPr lang="en-US" sz="3600" dirty="0" smtClean="0"/>
              <a:t>transfer</a:t>
            </a:r>
            <a:endParaRPr lang="en-US" sz="3600" dirty="0"/>
          </a:p>
        </p:txBody>
      </p:sp>
      <p:pic>
        <p:nvPicPr>
          <p:cNvPr id="1026" name="Picture 2" descr="http://butane.chem.uiuc.edu/pshapley/GenChem1/L26/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1" y="1298668"/>
            <a:ext cx="47434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340" y="4505375"/>
            <a:ext cx="4607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butane.chem.uiuc.edu/</a:t>
            </a:r>
            <a:r>
              <a:rPr lang="en-US" sz="1600" dirty="0" err="1" smtClean="0"/>
              <a:t>pshapley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65821" y="4524204"/>
            <a:ext cx="3612136" cy="8407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C7DD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39061" y="2592475"/>
            <a:ext cx="0" cy="1024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 flipH="1">
            <a:off x="4992441" y="2552282"/>
            <a:ext cx="1046620" cy="197192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40781" y="3496827"/>
            <a:ext cx="498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22362" y="3197057"/>
            <a:ext cx="498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24038" y="2907333"/>
            <a:ext cx="498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35761" y="2597510"/>
            <a:ext cx="498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32408" y="3799953"/>
            <a:ext cx="4882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22362" y="4072933"/>
            <a:ext cx="42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34084" y="4325813"/>
            <a:ext cx="293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5614" y="4478213"/>
            <a:ext cx="1315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6169691" y="3486777"/>
            <a:ext cx="336740" cy="29508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94222" y="365123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cxnSp>
        <p:nvCxnSpPr>
          <p:cNvPr id="34" name="Curved Connector 33"/>
          <p:cNvCxnSpPr/>
          <p:nvPr/>
        </p:nvCxnSpPr>
        <p:spPr>
          <a:xfrm>
            <a:off x="6709670" y="3835898"/>
            <a:ext cx="726117" cy="68830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25584" y="4450004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705032" y="4362913"/>
            <a:ext cx="371789" cy="12419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06147" y="41636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8053127" y="3527889"/>
            <a:ext cx="907921" cy="54412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92053" y="302618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31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6155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Assume a rectangular channel…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2225" y="1527349"/>
            <a:ext cx="0" cy="1547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2225" y="3074796"/>
            <a:ext cx="24534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5692" y="1529024"/>
            <a:ext cx="0" cy="1547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2321" y="1768510"/>
            <a:ext cx="2421653" cy="129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2225" y="3346101"/>
            <a:ext cx="245346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7010" y="331595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84255" y="1768510"/>
            <a:ext cx="0" cy="12962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4113" y="217044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110154" y="2843684"/>
            <a:ext cx="383508" cy="23111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3497031">
            <a:off x="1944552" y="2719425"/>
            <a:ext cx="291012" cy="283828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1326">
            <a:off x="1611860" y="2843684"/>
            <a:ext cx="280982" cy="21603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3145182">
            <a:off x="2498981" y="2865671"/>
            <a:ext cx="216737" cy="1215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36431" y="2914022"/>
            <a:ext cx="254277" cy="1457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964871">
            <a:off x="1252749" y="2794056"/>
            <a:ext cx="45719" cy="28774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602280" flipH="1">
            <a:off x="1056949" y="2799811"/>
            <a:ext cx="92447" cy="29845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2398626">
            <a:off x="478287" y="2884917"/>
            <a:ext cx="326079" cy="147615"/>
          </a:xfrm>
          <a:prstGeom prst="triangle">
            <a:avLst>
              <a:gd name="adj" fmla="val 8054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23288" y="1372376"/>
                <a:ext cx="5347682" cy="4133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Fixed Flow Rate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𝑙𝑝𝑚</m:t>
                      </m:r>
                    </m:oMath>
                  </m:oMathPara>
                </a14:m>
                <a:endParaRPr lang="en-US" sz="2800" b="0" dirty="0" smtClean="0"/>
              </a:p>
              <a:p>
                <a:endParaRPr lang="en-US" sz="1400" dirty="0" smtClean="0"/>
              </a:p>
              <a:p>
                <a:r>
                  <a:rPr lang="en-US" sz="2800" dirty="0" smtClean="0"/>
                  <a:t>Constant </a:t>
                </a:r>
                <a:r>
                  <a:rPr lang="en-US" sz="2800" dirty="0"/>
                  <a:t>Surface Area</a:t>
                </a:r>
              </a:p>
              <a:p>
                <a:endParaRPr lang="en-US" sz="1400" dirty="0" smtClean="0"/>
              </a:p>
              <a:p>
                <a:r>
                  <a:rPr lang="en-US" sz="2800" dirty="0" smtClean="0"/>
                  <a:t>Manning’s Equation Governs Depth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800" dirty="0" smtClean="0"/>
              </a:p>
              <a:p>
                <a:endParaRPr lang="en-US" sz="1400" dirty="0"/>
              </a:p>
              <a:p>
                <a:r>
                  <a:rPr lang="en-US" sz="2800" dirty="0" smtClean="0"/>
                  <a:t>MT Governed by Correlation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=0.023∙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0.33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288" y="1372376"/>
                <a:ext cx="5347682" cy="4133376"/>
              </a:xfrm>
              <a:prstGeom prst="rect">
                <a:avLst/>
              </a:prstGeom>
              <a:blipFill>
                <a:blip r:embed="rId2"/>
                <a:stretch>
                  <a:fillRect l="-2395" t="-1327"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58567" y="5757706"/>
                <a:ext cx="1337802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𝑀𝑇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67" y="5757706"/>
                <a:ext cx="1337802" cy="90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40734" y="5773316"/>
                <a:ext cx="931152" cy="96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734" y="5773316"/>
                <a:ext cx="931152" cy="966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4527468" y="5416061"/>
            <a:ext cx="0" cy="351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13694" y="5416061"/>
            <a:ext cx="0" cy="351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22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" y="197224"/>
            <a:ext cx="880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Wider channel is shallower, but vel. hits a max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0" y="1037935"/>
            <a:ext cx="8346698" cy="54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5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616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 BHS, </a:t>
            </a:r>
            <a:r>
              <a:rPr lang="en-US" sz="3600" dirty="0" err="1" smtClean="0"/>
              <a:t>t</a:t>
            </a:r>
            <a:r>
              <a:rPr lang="en-US" sz="3600" baseline="-25000" dirty="0" err="1" smtClean="0"/>
              <a:t>res</a:t>
            </a:r>
            <a:r>
              <a:rPr lang="en-US" sz="3600" dirty="0" smtClean="0"/>
              <a:t> is min and </a:t>
            </a:r>
            <a:r>
              <a:rPr lang="en-US" sz="3600" dirty="0" err="1" smtClean="0"/>
              <a:t>k</a:t>
            </a:r>
            <a:r>
              <a:rPr lang="en-US" sz="3600" baseline="-25000" dirty="0" err="1" smtClean="0"/>
              <a:t>mt</a:t>
            </a:r>
            <a:r>
              <a:rPr lang="en-US" sz="3600" dirty="0" smtClean="0"/>
              <a:t> is max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6" y="979536"/>
            <a:ext cx="8744157" cy="54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7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9697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Combined effect of </a:t>
            </a:r>
            <a:r>
              <a:rPr lang="en-US" sz="3500" dirty="0" err="1" smtClean="0"/>
              <a:t>t</a:t>
            </a:r>
            <a:r>
              <a:rPr lang="en-US" sz="3500" baseline="-25000" dirty="0" err="1" smtClean="0"/>
              <a:t>res</a:t>
            </a:r>
            <a:r>
              <a:rPr lang="en-US" sz="3500" dirty="0" smtClean="0"/>
              <a:t> and </a:t>
            </a:r>
            <a:r>
              <a:rPr lang="en-US" sz="3500" dirty="0" err="1" smtClean="0"/>
              <a:t>k</a:t>
            </a:r>
            <a:r>
              <a:rPr lang="en-US" sz="3500" baseline="-25000" dirty="0" err="1" smtClean="0"/>
              <a:t>mt</a:t>
            </a:r>
            <a:r>
              <a:rPr lang="en-US" sz="3500" dirty="0"/>
              <a:t>?</a:t>
            </a:r>
            <a:r>
              <a:rPr lang="en-US" sz="3500" dirty="0" smtClean="0"/>
              <a:t> BHS is Optimum</a:t>
            </a:r>
            <a:endParaRPr lang="en-US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" y="1089764"/>
            <a:ext cx="8798646" cy="5685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1848" y="4170065"/>
                <a:ext cx="5173146" cy="859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𝑀𝑇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𝑆𝐴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8" y="4170065"/>
                <a:ext cx="5173146" cy="859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103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183341"/>
            <a:ext cx="88671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on mass transport in calcite dissolution kinetics</a:t>
            </a:r>
          </a:p>
          <a:p>
            <a:endParaRPr lang="en-US" sz="2800" dirty="0"/>
          </a:p>
          <a:p>
            <a:r>
              <a:rPr lang="en-US" sz="2800" dirty="0"/>
              <a:t>Data from an open limestone channel (OLC)</a:t>
            </a:r>
          </a:p>
          <a:p>
            <a:endParaRPr lang="en-US" sz="2800" dirty="0"/>
          </a:p>
          <a:p>
            <a:r>
              <a:rPr lang="en-US" sz="2800" dirty="0" smtClean="0"/>
              <a:t>Modeling an OLC assuming MT limited kinetics</a:t>
            </a:r>
          </a:p>
          <a:p>
            <a:endParaRPr lang="en-US" sz="2800" dirty="0"/>
          </a:p>
          <a:p>
            <a:r>
              <a:rPr lang="en-US" sz="2800" dirty="0" smtClean="0"/>
              <a:t>Speculation about channel geometry in OLC performance</a:t>
            </a:r>
          </a:p>
          <a:p>
            <a:endParaRPr lang="en-US" sz="2800" dirty="0" smtClean="0"/>
          </a:p>
          <a:p>
            <a:r>
              <a:rPr lang="en-US" sz="2800" b="1" dirty="0"/>
              <a:t>Points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2731369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78" y="1322601"/>
            <a:ext cx="86356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Published lab rates will tend to over-predict field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“Bucket tests” will tend to under-predict field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Anoxic Limestone Drains will have an optimum velocity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Flushable Limestone Beds will be influenced by rate of filling and flushing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35" y="110532"/>
            <a:ext cx="8390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 limestone-based treatment is MT limited, then: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052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363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Acknowledgments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909187"/>
            <a:ext cx="87149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Art Rose – Field Data</a:t>
            </a:r>
          </a:p>
          <a:p>
            <a:r>
              <a:rPr lang="en-US" sz="2400" dirty="0" smtClean="0"/>
              <a:t>Ed </a:t>
            </a:r>
            <a:r>
              <a:rPr lang="en-US" sz="2400" dirty="0" err="1" smtClean="0"/>
              <a:t>Zovinka</a:t>
            </a:r>
            <a:r>
              <a:rPr lang="en-US" sz="2400" dirty="0"/>
              <a:t> – </a:t>
            </a:r>
            <a:r>
              <a:rPr lang="en-US" sz="2400" dirty="0" smtClean="0"/>
              <a:t>Column Data (not shown but also supporting MT limits)</a:t>
            </a:r>
          </a:p>
          <a:p>
            <a:r>
              <a:rPr lang="en-US" sz="2400" dirty="0" smtClean="0"/>
              <a:t>Sergio </a:t>
            </a:r>
            <a:r>
              <a:rPr lang="en-US" sz="2400" dirty="0" err="1" smtClean="0"/>
              <a:t>Carvajal</a:t>
            </a:r>
            <a:r>
              <a:rPr lang="en-US" sz="2400" dirty="0" smtClean="0"/>
              <a:t> </a:t>
            </a:r>
            <a:r>
              <a:rPr lang="en-US" sz="2400" dirty="0"/>
              <a:t> – </a:t>
            </a:r>
            <a:r>
              <a:rPr lang="en-US" sz="2400" dirty="0" smtClean="0"/>
              <a:t>Tracer Tests</a:t>
            </a:r>
            <a:endParaRPr lang="en-US" sz="2400" dirty="0"/>
          </a:p>
          <a:p>
            <a:r>
              <a:rPr lang="en-US" sz="2400" dirty="0" smtClean="0"/>
              <a:t>David </a:t>
            </a:r>
            <a:r>
              <a:rPr lang="en-US" sz="2400" dirty="0" err="1" smtClean="0"/>
              <a:t>Madl</a:t>
            </a:r>
            <a:r>
              <a:rPr lang="en-US" sz="2400" dirty="0"/>
              <a:t> – </a:t>
            </a:r>
            <a:r>
              <a:rPr lang="en-US" sz="2400" dirty="0" smtClean="0"/>
              <a:t>Early Model Development</a:t>
            </a:r>
          </a:p>
          <a:p>
            <a:endParaRPr lang="en-US" sz="2400" dirty="0"/>
          </a:p>
          <a:p>
            <a:r>
              <a:rPr lang="en-US" sz="2400" dirty="0" smtClean="0"/>
              <a:t>SFU’s Center for Watershed Research and Service</a:t>
            </a:r>
          </a:p>
          <a:p>
            <a:endParaRPr lang="en-US" sz="2400" dirty="0" smtClean="0"/>
          </a:p>
          <a:p>
            <a:r>
              <a:rPr lang="en-US" sz="2400" dirty="0" smtClean="0"/>
              <a:t>Clearfield Creek Watershed Association</a:t>
            </a:r>
          </a:p>
        </p:txBody>
      </p:sp>
      <p:pic>
        <p:nvPicPr>
          <p:cNvPr id="4" name="Picture 2" descr="O:\MECS\Environmental Engineering\ENGR and ENVE Logos and Signs\Professional Logos from Image Signs\Environmental Engineering\Color\Env_Eng_Horizontal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10" y="5663416"/>
            <a:ext cx="4177590" cy="11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36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682" y="2692959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3" name="Picture 2" descr="O:\MECS\Environmental Engineering\ENGR and ENVE Logos and Signs\Professional Logos from Image Signs\Environmental Engineering\Color\Env_Eng_Horizontal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10" y="5663416"/>
            <a:ext cx="4177590" cy="11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81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908" y="2743200"/>
            <a:ext cx="2442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Backup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7359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533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 is removed at a “low” pH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87" y="1372473"/>
            <a:ext cx="6073179" cy="3650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538582" y="3012990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[Al] (mg/L)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2870" y="506437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2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97224"/>
            <a:ext cx="854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Limestone dissolution requires mass </a:t>
            </a:r>
            <a:r>
              <a:rPr lang="en-US" sz="3600" dirty="0" smtClean="0"/>
              <a:t>transfer</a:t>
            </a:r>
            <a:endParaRPr lang="en-US" sz="3600" dirty="0"/>
          </a:p>
        </p:txBody>
      </p:sp>
      <p:pic>
        <p:nvPicPr>
          <p:cNvPr id="1026" name="Picture 2" descr="http://butane.chem.uiuc.edu/pshapley/GenChem1/L26/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1" y="1298668"/>
            <a:ext cx="47434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340" y="4505375"/>
            <a:ext cx="4607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butane.chem.uiuc.edu/</a:t>
            </a:r>
            <a:r>
              <a:rPr lang="en-US" sz="1600" dirty="0" err="1" smtClean="0"/>
              <a:t>pshapley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65821" y="4524204"/>
            <a:ext cx="3612136" cy="8407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C7DD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85770" y="4450004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665218" y="4362913"/>
            <a:ext cx="371789" cy="12419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66333" y="41636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6013313" y="3527889"/>
            <a:ext cx="907921" cy="54412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52239" y="302618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968721" y="3577213"/>
            <a:ext cx="273315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649429" y="3577213"/>
            <a:ext cx="931860" cy="946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649429" y="2250831"/>
            <a:ext cx="0" cy="1326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85538" y="4524204"/>
            <a:ext cx="1497205" cy="8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75490" y="1979525"/>
            <a:ext cx="0" cy="2544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47877" y="452420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[Ca]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110735" y="36495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54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105"/>
            <a:ext cx="4623282" cy="4254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55" y="1171104"/>
            <a:ext cx="4623282" cy="42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5821" y="4524204"/>
            <a:ext cx="3612136" cy="84079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C7DD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85770" y="4450004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665218" y="4362913"/>
            <a:ext cx="371789" cy="12419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66333" y="41636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6013313" y="3527889"/>
            <a:ext cx="907921" cy="54412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52239" y="302618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968721" y="3577213"/>
            <a:ext cx="273315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649429" y="3577213"/>
            <a:ext cx="931860" cy="946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649429" y="2250831"/>
            <a:ext cx="0" cy="1326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85538" y="4524204"/>
            <a:ext cx="1497205" cy="8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75490" y="1979525"/>
            <a:ext cx="0" cy="2544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47877" y="452420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[Ca]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110735" y="36495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399" y="197224"/>
            <a:ext cx="5959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Mass </a:t>
            </a:r>
            <a:r>
              <a:rPr lang="en-US" sz="3600" dirty="0" smtClean="0"/>
              <a:t>transfer </a:t>
            </a:r>
            <a:r>
              <a:rPr lang="en-US" sz="3600" dirty="0" smtClean="0"/>
              <a:t>can limit kinetics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198" y="2209672"/>
                <a:ext cx="4064560" cy="122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𝑟𝑥𝑛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𝑀𝑇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2209672"/>
                <a:ext cx="4064560" cy="1226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64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582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Calcite dissolution kinetics can be MT limited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17" y="1136555"/>
            <a:ext cx="6305018" cy="4960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617" y="6284259"/>
            <a:ext cx="538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Brantley et al. Kinetics of Water-Rock Interaction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9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09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Recent work suggests broader range of pH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17" y="1136555"/>
            <a:ext cx="6305018" cy="4960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617" y="6284259"/>
            <a:ext cx="538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Brantley et al. Kinetics of Water-Rock Interaction (2008)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50976"/>
            <a:ext cx="7031736" cy="5907024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8" y="2859579"/>
            <a:ext cx="5568806" cy="38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8" y="876772"/>
            <a:ext cx="5568806" cy="19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2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8582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Calcite dissolution kinetics can be MT limited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17" y="1136555"/>
            <a:ext cx="6305018" cy="4960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617" y="6284259"/>
            <a:ext cx="538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Brantley et al. Kinetics of Water-Rock Interaction (2008)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8" y="2859579"/>
            <a:ext cx="5568806" cy="38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8" y="876772"/>
            <a:ext cx="5568806" cy="1994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159" y="175739"/>
            <a:ext cx="6357905" cy="1976227"/>
          </a:xfrm>
          <a:prstGeom prst="rect">
            <a:avLst/>
          </a:prstGeom>
        </p:spPr>
      </p:pic>
      <p:pic>
        <p:nvPicPr>
          <p:cNvPr id="4098" name="Picture 2" descr="https://pubs.acs.org/na101/home/literatum/publisher/achs/journals/content/esthag/2014/esthag.2014.48.issue-13/es5013438/production/images/large/es-2014-013438_000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9" y="2101732"/>
            <a:ext cx="6289594" cy="46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9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72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183341"/>
            <a:ext cx="86432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on mass </a:t>
            </a:r>
            <a:r>
              <a:rPr lang="en-US" sz="2800" dirty="0" smtClean="0"/>
              <a:t>transfer </a:t>
            </a:r>
            <a:r>
              <a:rPr lang="en-US" sz="2800" dirty="0" smtClean="0"/>
              <a:t>in calcite dissolution kinetics</a:t>
            </a:r>
          </a:p>
          <a:p>
            <a:endParaRPr lang="en-US" sz="2800" dirty="0"/>
          </a:p>
          <a:p>
            <a:r>
              <a:rPr lang="en-US" sz="2800" b="1" dirty="0"/>
              <a:t>Data from an open limestone channel (OLC)</a:t>
            </a:r>
          </a:p>
          <a:p>
            <a:endParaRPr lang="en-US" sz="2800" dirty="0"/>
          </a:p>
          <a:p>
            <a:r>
              <a:rPr lang="en-US" sz="2800" dirty="0" smtClean="0"/>
              <a:t>Modeling an OLC assuming MT limited kinetics</a:t>
            </a:r>
          </a:p>
          <a:p>
            <a:endParaRPr lang="en-US" sz="2800" dirty="0"/>
          </a:p>
          <a:p>
            <a:r>
              <a:rPr lang="en-US" sz="2800" dirty="0" smtClean="0"/>
              <a:t>Speculation about channel geometry in OLC performance</a:t>
            </a:r>
          </a:p>
          <a:p>
            <a:endParaRPr lang="en-US" sz="2800" dirty="0" smtClean="0"/>
          </a:p>
          <a:p>
            <a:r>
              <a:rPr lang="en-US" sz="2800" dirty="0"/>
              <a:t>Points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16919545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Old_Siz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_Old_Size" id="{D43C77D1-1F9F-4A12-8127-456C0D255B80}" vid="{4278B86C-6B6D-468D-9B56-62D2704263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4892</TotalTime>
  <Words>1176</Words>
  <Application>Microsoft Office PowerPoint</Application>
  <PresentationFormat>On-screen Show (4:3)</PresentationFormat>
  <Paragraphs>271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Blank_Old_Size</vt:lpstr>
      <vt:lpstr>Modeling the Effects of Mass Transfer in Limestone-Based Passive Treatment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Francis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Effects of Mass Transfer in Limestone-Based Passive Treatment Systems</dc:title>
  <dc:creator>workstation</dc:creator>
  <cp:lastModifiedBy>workstation</cp:lastModifiedBy>
  <cp:revision>77</cp:revision>
  <dcterms:created xsi:type="dcterms:W3CDTF">2019-05-27T12:18:57Z</dcterms:created>
  <dcterms:modified xsi:type="dcterms:W3CDTF">2019-06-05T04:36:10Z</dcterms:modified>
</cp:coreProperties>
</file>