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38"/>
  </p:notesMasterIdLst>
  <p:sldIdLst>
    <p:sldId id="256" r:id="rId3"/>
    <p:sldId id="258" r:id="rId4"/>
    <p:sldId id="257" r:id="rId5"/>
    <p:sldId id="259" r:id="rId6"/>
    <p:sldId id="261" r:id="rId7"/>
    <p:sldId id="267" r:id="rId8"/>
    <p:sldId id="270" r:id="rId9"/>
    <p:sldId id="271" r:id="rId10"/>
    <p:sldId id="273" r:id="rId11"/>
    <p:sldId id="268" r:id="rId12"/>
    <p:sldId id="275" r:id="rId13"/>
    <p:sldId id="260" r:id="rId14"/>
    <p:sldId id="264" r:id="rId15"/>
    <p:sldId id="276" r:id="rId16"/>
    <p:sldId id="265" r:id="rId17"/>
    <p:sldId id="294" r:id="rId18"/>
    <p:sldId id="278" r:id="rId19"/>
    <p:sldId id="272" r:id="rId20"/>
    <p:sldId id="277" r:id="rId21"/>
    <p:sldId id="291" r:id="rId22"/>
    <p:sldId id="266" r:id="rId23"/>
    <p:sldId id="284" r:id="rId24"/>
    <p:sldId id="287" r:id="rId25"/>
    <p:sldId id="285" r:id="rId26"/>
    <p:sldId id="288" r:id="rId27"/>
    <p:sldId id="286" r:id="rId28"/>
    <p:sldId id="289" r:id="rId29"/>
    <p:sldId id="290" r:id="rId30"/>
    <p:sldId id="292" r:id="rId31"/>
    <p:sldId id="293" r:id="rId32"/>
    <p:sldId id="269" r:id="rId33"/>
    <p:sldId id="274" r:id="rId34"/>
    <p:sldId id="280" r:id="rId35"/>
    <p:sldId id="282" r:id="rId36"/>
    <p:sldId id="28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yne Erickson" initials="WE" lastIdx="4" clrIdx="0">
    <p:extLst>
      <p:ext uri="{19B8F6BF-5375-455C-9EA6-DF929625EA0E}">
        <p15:presenceInfo xmlns:p15="http://schemas.microsoft.com/office/powerpoint/2012/main" userId="S-1-5-21-3232910103-2796144407-2770637065-11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howGuides="1">
      <p:cViewPr varScale="1">
        <p:scale>
          <a:sx n="95" d="100"/>
          <a:sy n="95" d="100"/>
        </p:scale>
        <p:origin x="15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E095C-D103-42D3-B930-23C5B331CE3B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0CE8E-C1C0-43BA-BC06-280ABB8744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7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836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91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4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8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55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6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36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68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61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65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461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65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823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17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5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95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46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18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77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1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91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692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56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91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0CE8E-C1C0-43BA-BC06-280ABB8744B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6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49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36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7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5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Picture</a:t>
            </a:r>
            <a:r>
              <a:rPr lang="en-US" sz="1400" b="1" baseline="0" dirty="0"/>
              <a:t> with background removed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baseline="0" dirty="0"/>
              <a:t>(Intermediate)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 &amp; then click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&amp;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picture.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Position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the width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Corrections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 &amp; Contrast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b="1" baseline="0" dirty="0"/>
              <a:t>Brightness: -40% Contrast: +20%</a:t>
            </a:r>
            <a:r>
              <a:rPr lang="en-US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Clipboard</a:t>
            </a:r>
            <a:r>
              <a:rPr lang="en-US" baseline="0" dirty="0"/>
              <a:t> group, click the arrow to the right of </a:t>
            </a:r>
            <a:r>
              <a:rPr lang="en-US" b="1" baseline="0" dirty="0"/>
              <a:t>Copy</a:t>
            </a:r>
            <a:r>
              <a:rPr lang="en-US" baseline="0" dirty="0"/>
              <a:t>, &amp; then click </a:t>
            </a:r>
            <a:r>
              <a:rPr lang="en-US" b="1" baseline="0" dirty="0"/>
              <a:t>Duplicate</a:t>
            </a:r>
            <a:r>
              <a:rPr lang="en-US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Select the second picture.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aseline="0" dirty="0"/>
              <a:t>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Size</a:t>
            </a:r>
            <a:r>
              <a:rPr lang="en-US" baseline="0" dirty="0"/>
              <a:t> group, click the </a:t>
            </a:r>
            <a:r>
              <a:rPr lang="en-US" b="1" baseline="0" dirty="0"/>
              <a:t>Size &amp; Position</a:t>
            </a:r>
            <a:r>
              <a:rPr lang="en-US" b="0" baseline="0" dirty="0"/>
              <a:t> dialog box launcher</a:t>
            </a:r>
            <a:r>
              <a:rPr lang="en-US" baseline="0" dirty="0"/>
              <a:t>..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to 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main subject in the picture. (Example 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3.24”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width).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&amp; in the right pane,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&amp; rotate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remove additional background areas from the picture,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Remove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Select all of the additional areas to be removed.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additional areas of the picture that have been removed,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Areas to Keep.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 all of the additional areas to be kept.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when finished.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shape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slide, drag to draw a rectangle.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rectangle. Also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/>
              <a:t>enter </a:t>
            </a:r>
            <a:r>
              <a:rPr lang="en-US" b="1" baseline="0" dirty="0"/>
              <a:t>7.5”</a:t>
            </a:r>
            <a:r>
              <a:rPr lang="en-US" baseline="0" dirty="0"/>
              <a:t> into the </a:t>
            </a:r>
            <a:r>
              <a:rPr lang="en-US" b="1" baseline="0" dirty="0"/>
              <a:t>Height</a:t>
            </a:r>
            <a:r>
              <a:rPr lang="en-US" baseline="0" dirty="0"/>
              <a:t> box &amp; enter </a:t>
            </a:r>
            <a:r>
              <a:rPr lang="en-US" b="1" baseline="0" dirty="0"/>
              <a:t>4”</a:t>
            </a:r>
            <a:r>
              <a:rPr lang="en-US" baseline="0" dirty="0"/>
              <a:t> into the </a:t>
            </a:r>
            <a:r>
              <a:rPr lang="en-US" b="1" baseline="0" dirty="0"/>
              <a:t>Width</a:t>
            </a:r>
            <a:r>
              <a:rPr lang="en-US" baseline="0" dirty="0"/>
              <a:t> box.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/>
              <a:t>90°</a:t>
            </a:r>
            <a:r>
              <a:rPr lang="en-US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stop from the left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slider, &amp;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(first row, second option from the left).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picture.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to Front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reproduce the text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then on the slide drag to draw your text box.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Enter text in the text box, &amp; then select the text.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Font</a:t>
            </a:r>
            <a:r>
              <a:rPr lang="en-US" baseline="0" dirty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list, click </a:t>
            </a:r>
            <a:r>
              <a:rPr lang="en-US" b="1" baseline="0" dirty="0"/>
              <a:t>Calisto MT.</a:t>
            </a:r>
            <a:endParaRPr lang="en-US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In the </a:t>
            </a:r>
            <a:r>
              <a:rPr lang="en-US" b="1" baseline="0" dirty="0"/>
              <a:t>Font</a:t>
            </a:r>
            <a:r>
              <a:rPr lang="en-US" baseline="0" dirty="0"/>
              <a:t> </a:t>
            </a:r>
            <a:r>
              <a:rPr lang="en-US" b="1" baseline="0" dirty="0"/>
              <a:t>Size</a:t>
            </a:r>
            <a:r>
              <a:rPr lang="en-US" baseline="0" dirty="0"/>
              <a:t> list, click </a:t>
            </a:r>
            <a:r>
              <a:rPr lang="en-US" b="1" baseline="0" dirty="0"/>
              <a:t>36 pt.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baseline="0" dirty="0"/>
              <a:t>Click </a:t>
            </a:r>
            <a:r>
              <a:rPr lang="en-US" b="1" baseline="0" dirty="0"/>
              <a:t>Font</a:t>
            </a:r>
            <a:r>
              <a:rPr lang="en-US" b="0" baseline="0" dirty="0"/>
              <a:t> </a:t>
            </a:r>
            <a:r>
              <a:rPr lang="en-US" b="1" baseline="0" dirty="0"/>
              <a:t>Color</a:t>
            </a:r>
            <a:r>
              <a:rPr lang="en-US" b="0" baseline="0" dirty="0"/>
              <a:t>, &amp; then under </a:t>
            </a:r>
            <a:r>
              <a:rPr lang="en-US" b="1" baseline="0" dirty="0"/>
              <a:t>Theme Colors </a:t>
            </a:r>
            <a:r>
              <a:rPr lang="en-US" b="0" baseline="0" dirty="0"/>
              <a:t>click </a:t>
            </a:r>
            <a:r>
              <a:rPr lang="en-US" b="1" baseline="0" dirty="0"/>
              <a:t>White, Background 1 </a:t>
            </a:r>
            <a:r>
              <a:rPr lang="en-US" b="0" baseline="0" dirty="0"/>
              <a:t>(first row, first option from the left).</a:t>
            </a:r>
          </a:p>
          <a:p>
            <a:pPr marL="228600" indent="-228600">
              <a:buAutoNum type="arabicPeriod"/>
            </a:pPr>
            <a:r>
              <a:rPr lang="en-US" baseline="0" dirty="0"/>
              <a:t>Position text over the least transparent part of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BEBE5-4EB7-49F8-BB12-29B9C3E34FC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4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EF820-7552-40E3-B574-E347386C8B5D}" type="datetime1">
              <a:rPr lang="en-US" smtClean="0"/>
              <a:t>6/17/2019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0CC70-B0EA-415D-B661-4B7CAE49AE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904" y="6004486"/>
            <a:ext cx="254834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5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1C6-45EB-4ADC-BFB1-D895070F077F}" type="datetime1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81571-9CD2-4F0A-ACBE-9116C7025F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8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0"/>
            <a:ext cx="3657600" cy="6858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5" b="98100" l="779" r="97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920" y="3681688"/>
            <a:ext cx="2103357" cy="2300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95300" y="304800"/>
            <a:ext cx="8153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Use of GPS Treatment Data &amp; ArcGIS Tools: Evaluating Herbicide Treatment Effectiveness at a Reclaimed Coal Mine</a:t>
            </a:r>
          </a:p>
          <a:p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W. Erickson &amp; J. Feeback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8963E-C66F-4ADA-825F-70BA725A0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944" y="3409951"/>
            <a:ext cx="4891496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795" y="2438400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95300" y="90681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Treatment Documentation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190500" y="750518"/>
            <a:ext cx="8763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2016 – Present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Increased emphasis on infestation characterization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Data collection: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More detail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Increased accuracy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Standardized collection methods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1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1180" y="0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7042" y="657065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Treatment Documentation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81000" y="2051613"/>
            <a:ext cx="8763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2017-2018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Treatment data 2012 to 2018 Compiled into a geodatabase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GIS treatment database analyzed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Findings submitted in annual reports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3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96" y="5334394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154449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Treatment GIS Database Analyses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37457" y="1113172"/>
            <a:ext cx="81534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2017 Client/regulatory agencies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Request herbicide treatment effectiveness evaluation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Used yearly treatment density information to assess effectiveness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Yearly reports compare current &amp; previous year(s) treatment locations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1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5032669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0500" y="582573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GIS Quantitative Grid Pattern Analysis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02407-CB05-47D9-8233-7847440F47C2}"/>
              </a:ext>
            </a:extLst>
          </p:cNvPr>
          <p:cNvSpPr txBox="1"/>
          <p:nvPr/>
        </p:nvSpPr>
        <p:spPr>
          <a:xfrm>
            <a:off x="495300" y="1676400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Established 10,000 SF fishnets covering extent of the permits.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Empty fishnets discarded.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GPS point data was spatially joined to fishnets. </a:t>
            </a:r>
          </a:p>
        </p:txBody>
      </p:sp>
    </p:spTree>
    <p:extLst>
      <p:ext uri="{BB962C8B-B14F-4D97-AF65-F5344CB8AC3E}">
        <p14:creationId xmlns:p14="http://schemas.microsoft.com/office/powerpoint/2010/main" val="238941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147" y="4589647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4217" y="508603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GIS Quantitative Grid Pattern Analysis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02407-CB05-47D9-8233-7847440F47C2}"/>
              </a:ext>
            </a:extLst>
          </p:cNvPr>
          <p:cNvSpPr txBox="1"/>
          <p:nvPr/>
        </p:nvSpPr>
        <p:spPr>
          <a:xfrm>
            <a:off x="166730" y="1166842"/>
            <a:ext cx="8153400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Number of treatments by species per grid characterized.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ArcMap-Jenks Natural Breaks classification method used to create 3 grid density classes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Low: </a:t>
            </a:r>
            <a:r>
              <a:rPr lang="en-US" sz="3200" u="sng" dirty="0">
                <a:solidFill>
                  <a:schemeClr val="bg1">
                    <a:lumMod val="95000"/>
                  </a:schemeClr>
                </a:solidFill>
              </a:rPr>
              <a:t>&lt;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5 per 10,000 SF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Medium:  &gt;5</a:t>
            </a:r>
            <a:r>
              <a:rPr lang="en-US" sz="3200" u="sng" dirty="0">
                <a:solidFill>
                  <a:schemeClr val="bg1">
                    <a:lumMod val="95000"/>
                  </a:schemeClr>
                </a:solidFill>
              </a:rPr>
              <a:t>&lt;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10 per 10,000 SF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High: &gt;10 per 10,000 SF</a:t>
            </a:r>
          </a:p>
        </p:txBody>
      </p:sp>
    </p:spTree>
    <p:extLst>
      <p:ext uri="{BB962C8B-B14F-4D97-AF65-F5344CB8AC3E}">
        <p14:creationId xmlns:p14="http://schemas.microsoft.com/office/powerpoint/2010/main" val="300331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851484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600" y="240161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GIS Grid Pattern Analysis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F8AD8-4CFA-41BA-B656-45D3AF7215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90600"/>
            <a:ext cx="86868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74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94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058" y="1360540"/>
            <a:ext cx="8806542" cy="49081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Insert Mapping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Mine wide all years vs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058" y="58932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6198D4C-8B8B-4ED1-9275-DC422FE8A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701264"/>
              </p:ext>
            </p:extLst>
          </p:nvPr>
        </p:nvGraphicFramePr>
        <p:xfrm>
          <a:off x="115303" y="762000"/>
          <a:ext cx="8946052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Acrobat Document" r:id="rId6" imgW="9326880" imgH="6034898" progId="AcroExch.Document.DC">
                  <p:embed/>
                </p:oleObj>
              </mc:Choice>
              <mc:Fallback>
                <p:oleObj name="Acrobat Document" r:id="rId6" imgW="9326880" imgH="60348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303" y="762000"/>
                        <a:ext cx="8946052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CD6852-9AC8-4E20-A18A-56E87C34B026}"/>
              </a:ext>
            </a:extLst>
          </p:cNvPr>
          <p:cNvSpPr txBox="1"/>
          <p:nvPr/>
        </p:nvSpPr>
        <p:spPr>
          <a:xfrm>
            <a:off x="621760" y="90888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Treatment Effectiveness Looks Awesome!!!!!</a:t>
            </a:r>
          </a:p>
        </p:txBody>
      </p:sp>
    </p:spTree>
    <p:extLst>
      <p:ext uri="{BB962C8B-B14F-4D97-AF65-F5344CB8AC3E}">
        <p14:creationId xmlns:p14="http://schemas.microsoft.com/office/powerpoint/2010/main" val="2284925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-20910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232" y="3732490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5058" y="110986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269D6-B813-4D46-B9E7-141104F07902}"/>
              </a:ext>
            </a:extLst>
          </p:cNvPr>
          <p:cNvSpPr txBox="1"/>
          <p:nvPr/>
        </p:nvSpPr>
        <p:spPr>
          <a:xfrm>
            <a:off x="146332" y="1119654"/>
            <a:ext cx="88513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2018 Drought Conditions: Adjust for Impacts on Vegetation Germination &amp; Growth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Compare &amp; evaluate reduction between 2016, 2017 &amp; 2018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Data Available for Evaluation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No Vegetation Monitoring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Evaluate Precipitation Affects </a:t>
            </a:r>
          </a:p>
        </p:txBody>
      </p:sp>
    </p:spTree>
    <p:extLst>
      <p:ext uri="{BB962C8B-B14F-4D97-AF65-F5344CB8AC3E}">
        <p14:creationId xmlns:p14="http://schemas.microsoft.com/office/powerpoint/2010/main" val="1988023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232" y="5638800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600" y="240161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Precipitation Influence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A4412-CEC9-405A-AA18-6A0CB7A69A3A}"/>
              </a:ext>
            </a:extLst>
          </p:cNvPr>
          <p:cNvSpPr txBox="1"/>
          <p:nvPr/>
        </p:nvSpPr>
        <p:spPr>
          <a:xfrm>
            <a:off x="381000" y="1224648"/>
            <a:ext cx="8534400" cy="4263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Precipitation Impacts on Weed Growth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Rain Gages: Year Around Collection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2016-2017: Moisture Conditions Favored Increase in Cool Season Noxious Weed Populations 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Severe drought 2018: Or was it?</a:t>
            </a:r>
          </a:p>
        </p:txBody>
      </p:sp>
    </p:spTree>
    <p:extLst>
      <p:ext uri="{BB962C8B-B14F-4D97-AF65-F5344CB8AC3E}">
        <p14:creationId xmlns:p14="http://schemas.microsoft.com/office/powerpoint/2010/main" val="833274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851484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600" y="240161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Precipitation Trends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055EB-456C-4D10-8474-9638F78B1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143000"/>
            <a:ext cx="8601479" cy="54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" y="520800"/>
            <a:ext cx="8305800" cy="457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116" y="3609655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1185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Background: Southwestern Mine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04800" y="1081769"/>
            <a:ext cx="8153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Permitted Acres: 25,000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Disturbed &amp; Reclaimed Acres: 12,500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Mine Operated 60 years with contemporaneous reclamation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Mine is in Final Reclamation Phase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SMCRA Authority: Federal/Indian &amp; State Agencies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8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851484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600" y="24016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Precipitation Trends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7ABBF-3088-49D9-94D1-E48B65056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49" y="1009601"/>
            <a:ext cx="8701313" cy="560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8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064" y="3400647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5058" y="110986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269D6-B813-4D46-B9E7-141104F07902}"/>
              </a:ext>
            </a:extLst>
          </p:cNvPr>
          <p:cNvSpPr txBox="1"/>
          <p:nvPr/>
        </p:nvSpPr>
        <p:spPr>
          <a:xfrm>
            <a:off x="207775" y="650238"/>
            <a:ext cx="8851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Treatment Category: 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Low Density=Significant Decrease; Medium Density=Moderate Increase; High Density=Slight Increase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BE1334-A643-43F3-870B-680AE2971B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60" y="1512914"/>
            <a:ext cx="7735298" cy="52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1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-20910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963" y="5448853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44664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269D6-B813-4D46-B9E7-141104F07902}"/>
              </a:ext>
            </a:extLst>
          </p:cNvPr>
          <p:cNvSpPr txBox="1"/>
          <p:nvPr/>
        </p:nvSpPr>
        <p:spPr>
          <a:xfrm>
            <a:off x="96269" y="1295400"/>
            <a:ext cx="86928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Evaluate  Growing Cycle Total Precipitation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Musk thistle vast majority of graticules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Cool season species-germination, establishment &amp; growth summer-fall &amp; spring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Deep taproot uses subsurface moisture for second year growth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Use PPT data 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Summer previous to treatment year (Jun-Oct)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Plus Late Spring (April-May)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Growing Cycle Precipitation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751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-20910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Precipitation Summary Graphs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D67A6-B492-4B08-8A59-C5D9528145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8" y="474069"/>
            <a:ext cx="5404042" cy="3126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886B3-EE76-40CA-9535-C5240AA8C1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5" y="3760967"/>
            <a:ext cx="5416495" cy="3126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E6ED0-471E-43F2-A2D2-4A88D1DD3F71}"/>
              </a:ext>
            </a:extLst>
          </p:cNvPr>
          <p:cNvSpPr txBox="1"/>
          <p:nvPr/>
        </p:nvSpPr>
        <p:spPr>
          <a:xfrm>
            <a:off x="5639196" y="2652971"/>
            <a:ext cx="3359095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Growing Cycle Total Precipitation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2016-2018 ~ 40%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2017–2018 ~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81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058" y="1360540"/>
            <a:ext cx="8806542" cy="474389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Repetitive Graticule &amp; PPT Analyses-No statistical significance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Divided PPT Records into Geographic Regions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North Precipitation: Areas 2, 3, 5, 12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South Precipitation: Areas 1, 4, 9, 10 &amp; 11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Removed Treatment Areas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Small Data 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Variable Herbicide Treatment Intensity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732491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5058" y="58932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82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058" y="1360540"/>
            <a:ext cx="8806542" cy="474389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232" y="3732490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5058" y="110986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30F9A-6ABC-4BD3-A09A-5BC952304B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64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463" y="991413"/>
            <a:ext cx="8806542" cy="4682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Regression Analyses-Mine Wide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232" y="3732490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5058" y="110986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BBD46-6F24-4197-ADF6-395875D03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49" y="1570659"/>
            <a:ext cx="8766159" cy="51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83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793" y="6255718"/>
            <a:ext cx="8806542" cy="4682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North 2% Insignificant : South Significant 34%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5058" y="110986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03F11-FB1E-456B-8AA6-1F9198817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93" y="884902"/>
            <a:ext cx="8897334" cy="51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53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058" y="1360540"/>
            <a:ext cx="8806542" cy="49081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34% of variability of graticule numbers is predicted by precipitation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66% of variability of graticule numbers is predicted by other factors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Precipitation in Areas 1, 4, 9, 10 &amp; 11 is 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Limited Number of Data Points (5 Each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Regression Analyses is linear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Expect Plant Germination, Establishment &amp; Growth to be an “S-shaped” Polynomial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058" y="58932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Herbicide Treatment Effectiveness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10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058" y="1360540"/>
            <a:ext cx="8806542" cy="49081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5058" y="77244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Cumulative Records Mapping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FB784EF-B5AD-4A3A-B939-9B6E36CD8E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139345"/>
              </p:ext>
            </p:extLst>
          </p:nvPr>
        </p:nvGraphicFramePr>
        <p:xfrm>
          <a:off x="93658" y="832717"/>
          <a:ext cx="8892626" cy="575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6" imgW="9326880" imgH="6034898" progId="AcroExch.Document.DC">
                  <p:embed/>
                </p:oleObj>
              </mc:Choice>
              <mc:Fallback>
                <p:oleObj name="Acrobat Document" r:id="rId6" imgW="9326880" imgH="60348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658" y="832717"/>
                        <a:ext cx="8892626" cy="5756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748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-36286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343" y="5791200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95300" y="117693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Environment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228600" y="851062"/>
            <a:ext cx="8153400" cy="592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Elevation 6,300 to 8,000 Feet above MSL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Annual Precipitation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Average 13 inches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Monsoon Rains - July through November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Temperature: Typically varies 16°F to 87°F; rarely below 2°F or above 93°F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Growing Season: Early May thru mid October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Early Spring Bloom April 3rd</a:t>
            </a:r>
          </a:p>
        </p:txBody>
      </p:sp>
    </p:spTree>
    <p:extLst>
      <p:ext uri="{BB962C8B-B14F-4D97-AF65-F5344CB8AC3E}">
        <p14:creationId xmlns:p14="http://schemas.microsoft.com/office/powerpoint/2010/main" val="3317022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058" y="1360540"/>
            <a:ext cx="8806542" cy="49081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Insert Mapping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Mine wide all years vs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058" y="111853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Cumulative Records Mapping Closer-up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CF1C65F-A9B3-4FFA-8BF1-4A46D9D91C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167941"/>
              </p:ext>
            </p:extLst>
          </p:nvPr>
        </p:nvGraphicFramePr>
        <p:xfrm>
          <a:off x="98974" y="974047"/>
          <a:ext cx="8946052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6" imgW="9326880" imgH="6034898" progId="AcroExch.Document.DC">
                  <p:embed/>
                </p:oleObj>
              </mc:Choice>
              <mc:Fallback>
                <p:oleObj name="Acrobat Document" r:id="rId6" imgW="9326880" imgH="60348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974" y="974047"/>
                        <a:ext cx="8946052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576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Summary 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269D6-B813-4D46-B9E7-141104F07902}"/>
              </a:ext>
            </a:extLst>
          </p:cNvPr>
          <p:cNvSpPr txBox="1"/>
          <p:nvPr/>
        </p:nvSpPr>
        <p:spPr>
          <a:xfrm>
            <a:off x="206829" y="914400"/>
            <a:ext cx="87303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Efficient data collection technologies are available to document treatments.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Treatment variability will skew effectiveness evaluation results.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Using treatment data assumes weed density &amp; distribution are reasonably represented.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GPS mapping &amp; GIS tools can be used to evaluate treatment effectiveness.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Mapping effectively illustrates trends in weed infestations.</a:t>
            </a:r>
          </a:p>
        </p:txBody>
      </p:sp>
    </p:spTree>
    <p:extLst>
      <p:ext uri="{BB962C8B-B14F-4D97-AF65-F5344CB8AC3E}">
        <p14:creationId xmlns:p14="http://schemas.microsoft.com/office/powerpoint/2010/main" val="851489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0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Summary 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269D6-B813-4D46-B9E7-141104F07902}"/>
              </a:ext>
            </a:extLst>
          </p:cNvPr>
          <p:cNvSpPr txBox="1"/>
          <p:nvPr/>
        </p:nvSpPr>
        <p:spPr>
          <a:xfrm>
            <a:off x="304800" y="1295400"/>
            <a:ext cx="8610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Effectiveness evaluations should take yearly environmental conditions into consideration.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Precipitation grow cycle totals influence increases as amount decreases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Monitor vegetation in poor PPT years-document resiliency of reclamation community over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Infestation surveys could be performed periodically to document noxious weed infestations.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Avoid conclusions based on short time intervals-GET THE BIG PICTURE!!</a:t>
            </a:r>
          </a:p>
        </p:txBody>
      </p:sp>
    </p:spTree>
    <p:extLst>
      <p:ext uri="{BB962C8B-B14F-4D97-AF65-F5344CB8AC3E}">
        <p14:creationId xmlns:p14="http://schemas.microsoft.com/office/powerpoint/2010/main" val="3359400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EB2A8-073E-4BBF-8423-6B53B3EB43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917"/>
            <a:ext cx="9144000" cy="610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86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C0E14-A7B8-4205-9883-8087D5B747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81"/>
            <a:ext cx="9144000" cy="58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9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ECF10-7A82-48F2-B73A-92B4443FA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95250"/>
            <a:ext cx="8889999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9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-381000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4960364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321425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Environment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80474" y="1309882"/>
            <a:ext cx="8602051" cy="380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Wind Speed-Significant seasonal variation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Westerly Predominates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Calmest Day - August 15</a:t>
            </a:r>
            <a:r>
              <a:rPr lang="en-US" sz="32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avg 6.7 mph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Windiest Day - April 11</a:t>
            </a:r>
            <a:r>
              <a:rPr lang="en-US" sz="32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avg 12.1 mph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Wind Speed: 10/90 percentiles – 4 &amp; 22 mph</a:t>
            </a:r>
          </a:p>
        </p:txBody>
      </p:sp>
    </p:spTree>
    <p:extLst>
      <p:ext uri="{BB962C8B-B14F-4D97-AF65-F5344CB8AC3E}">
        <p14:creationId xmlns:p14="http://schemas.microsoft.com/office/powerpoint/2010/main" val="3132713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0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5753" y="5526505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600" y="172912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Noxious Weed Treatment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76725" y="1029269"/>
            <a:ext cx="83905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2010: Habitat Management began treatment operations.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2011: Extent of noxious weed infestations was recognized by mine management.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2012: Mine wide survey documented &amp; mapped infestations.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Survey &amp; mapping used to plan treatments.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3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0600"/>
            <a:ext cx="9144000" cy="792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816" y="4462983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48916" y="152400"/>
            <a:ext cx="87630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Biennial &amp; Perennial Noxious Weed Species: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50DB85-1E6D-453B-947F-5F385BFE07D4}"/>
              </a:ext>
            </a:extLst>
          </p:cNvPr>
          <p:cNvSpPr/>
          <p:nvPr/>
        </p:nvSpPr>
        <p:spPr>
          <a:xfrm>
            <a:off x="533400" y="1348270"/>
            <a:ext cx="8077200" cy="416146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Canada thistle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musk thistle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Scotch thistle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bull thistle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hoary cress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Russian knapweed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salt cedar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halogeton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prstClr val="white">
                    <a:lumMod val="95000"/>
                  </a:prstClr>
                </a:solidFill>
              </a:rPr>
              <a:t>Russian olive</a:t>
            </a:r>
          </a:p>
        </p:txBody>
      </p:sp>
    </p:spTree>
    <p:extLst>
      <p:ext uri="{BB962C8B-B14F-4D97-AF65-F5344CB8AC3E}">
        <p14:creationId xmlns:p14="http://schemas.microsoft.com/office/powerpoint/2010/main" val="14111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181" y="4089021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6989" y="385301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Treatment Methods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76989" y="1150731"/>
            <a:ext cx="780429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Backpack Sprayers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Truck Mounted Spray Rigs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4X4 UTV Mounted Low Profile Tank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Spring Loaded Hose Reels/Spray Guns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Broadcasters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Chainsaws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0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052" y="4852489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5338" y="13054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Treatment Documentation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04800" y="961537"/>
            <a:ext cx="8839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Paper field maps &amp; colored markers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GPS units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PDF Maps on tablets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Dataloggers &amp; ARCGIS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Treatments recorded by species, lat &amp; long, date,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Daily herbicide use reports-mixtures &amp; concentrations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1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2" b="98194" l="898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632" y="4910685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0249" y="156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Treatment Documentation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D0937-870C-4D75-914F-433FF2275D9A}"/>
              </a:ext>
            </a:extLst>
          </p:cNvPr>
          <p:cNvSpPr txBox="1"/>
          <p:nvPr/>
        </p:nvSpPr>
        <p:spPr>
          <a:xfrm>
            <a:off x="304800" y="1444897"/>
            <a:ext cx="8534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2013-2015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Weed treatment emphasized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Treatment data collected using maps &amp; sharpies, &amp; various GPS equipment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Rudimentary GIS database compiled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17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310CD3C-631E-4F1C-A569-B942CC576B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Picture with background removed</Template>
  <TotalTime>22449</TotalTime>
  <Words>32158</Words>
  <Application>Microsoft Office PowerPoint</Application>
  <PresentationFormat>On-screen Show (4:3)</PresentationFormat>
  <Paragraphs>1764</Paragraphs>
  <Slides>35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Erickson</dc:creator>
  <cp:keywords/>
  <dc:description>Picture effects, no animation.</dc:description>
  <cp:lastModifiedBy>Kevin Wolter</cp:lastModifiedBy>
  <cp:revision>123</cp:revision>
  <dcterms:created xsi:type="dcterms:W3CDTF">2018-03-22T18:15:01Z</dcterms:created>
  <dcterms:modified xsi:type="dcterms:W3CDTF">2019-06-17T17:58:45Z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TC018814409991</vt:lpwstr>
  </property>
</Properties>
</file>