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305" r:id="rId3"/>
    <p:sldId id="306" r:id="rId4"/>
    <p:sldId id="307" r:id="rId5"/>
    <p:sldId id="308" r:id="rId6"/>
    <p:sldId id="309" r:id="rId7"/>
    <p:sldId id="295" r:id="rId8"/>
    <p:sldId id="310" r:id="rId9"/>
    <p:sldId id="298" r:id="rId10"/>
    <p:sldId id="311" r:id="rId11"/>
    <p:sldId id="290" r:id="rId12"/>
    <p:sldId id="296" r:id="rId13"/>
    <p:sldId id="273" r:id="rId14"/>
    <p:sldId id="313" r:id="rId15"/>
    <p:sldId id="314" r:id="rId16"/>
    <p:sldId id="301" r:id="rId17"/>
    <p:sldId id="315" r:id="rId18"/>
    <p:sldId id="316" r:id="rId19"/>
    <p:sldId id="289" r:id="rId20"/>
    <p:sldId id="317" r:id="rId21"/>
    <p:sldId id="318" r:id="rId22"/>
    <p:sldId id="300" r:id="rId23"/>
    <p:sldId id="325" r:id="rId24"/>
    <p:sldId id="319" r:id="rId25"/>
    <p:sldId id="320" r:id="rId26"/>
    <p:sldId id="321" r:id="rId27"/>
    <p:sldId id="294" r:id="rId28"/>
    <p:sldId id="297" r:id="rId29"/>
    <p:sldId id="322" r:id="rId30"/>
    <p:sldId id="299"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83962"/>
  </p:normalViewPr>
  <p:slideViewPr>
    <p:cSldViewPr>
      <p:cViewPr varScale="1">
        <p:scale>
          <a:sx n="92" d="100"/>
          <a:sy n="92" d="100"/>
        </p:scale>
        <p:origin x="22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624C92-F182-430B-8171-A9CD1EAAB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ＭＳ Ｐゴシック" panose="020B0600070205080204" pitchFamily="34" charset="-128"/>
              </a:defRPr>
            </a:lvl1pPr>
          </a:lstStyle>
          <a:p>
            <a:pPr>
              <a:defRPr/>
            </a:pPr>
            <a:endParaRPr lang="en-US"/>
          </a:p>
        </p:txBody>
      </p:sp>
      <p:sp>
        <p:nvSpPr>
          <p:cNvPr id="3" name="Date Placeholder 2">
            <a:extLst>
              <a:ext uri="{FF2B5EF4-FFF2-40B4-BE49-F238E27FC236}">
                <a16:creationId xmlns:a16="http://schemas.microsoft.com/office/drawing/2014/main" id="{FEB1B6D0-4DD8-42E9-ADE9-1B4FF6A460D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ＭＳ Ｐゴシック" panose="020B0600070205080204" pitchFamily="34" charset="-128"/>
              </a:defRPr>
            </a:lvl1pPr>
          </a:lstStyle>
          <a:p>
            <a:pPr>
              <a:defRPr/>
            </a:pPr>
            <a:fld id="{BA4F9407-ADEB-A34C-B01E-E5B21908B784}" type="datetimeFigureOut">
              <a:rPr lang="en-US"/>
              <a:pPr>
                <a:defRPr/>
              </a:pPr>
              <a:t>6/17/2019</a:t>
            </a:fld>
            <a:endParaRPr lang="en-US"/>
          </a:p>
        </p:txBody>
      </p:sp>
      <p:sp>
        <p:nvSpPr>
          <p:cNvPr id="4" name="Slide Image Placeholder 3">
            <a:extLst>
              <a:ext uri="{FF2B5EF4-FFF2-40B4-BE49-F238E27FC236}">
                <a16:creationId xmlns:a16="http://schemas.microsoft.com/office/drawing/2014/main" id="{401A4CE3-80ED-4542-8794-42FAD5F8692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8B122D-A0C7-4F14-962C-078F8894158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255D3E-C8CB-468E-B62C-77C1A431BEE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84B63AF3-1A09-49E4-AEFB-1A2580317EC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ＭＳ Ｐゴシック" panose="020B0600070205080204" pitchFamily="34" charset="-128"/>
              </a:defRPr>
            </a:lvl1pPr>
          </a:lstStyle>
          <a:p>
            <a:pPr>
              <a:defRPr/>
            </a:pPr>
            <a:fld id="{0273954A-AF35-B64E-BE25-4C190EB418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5C27AC6-8E35-0B4A-A4E5-95D87BF7C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797031-7341-734E-BEE6-C272AE5449A9}"/>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t>Review on risks of underground coal mining</a:t>
            </a:r>
          </a:p>
          <a:p>
            <a:pPr marL="171450" indent="-171450">
              <a:buFont typeface="Arial" panose="020B0604020202020204" pitchFamily="34" charset="0"/>
              <a:buChar char="•"/>
              <a:defRPr/>
            </a:pPr>
            <a:r>
              <a:rPr lang="en-US" dirty="0"/>
              <a:t>Simplified diagram during stages of mining</a:t>
            </a:r>
          </a:p>
          <a:p>
            <a:pPr marL="171450" indent="-171450">
              <a:buFont typeface="Arial" panose="020B0604020202020204" pitchFamily="34" charset="0"/>
              <a:buChar char="•"/>
              <a:defRPr/>
            </a:pPr>
            <a:r>
              <a:rPr lang="en-US" dirty="0"/>
              <a:t>Once pumping has ceased, possible AMD</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Variables such as limestone buffers in above lithology can mitigate naturally</a:t>
            </a:r>
          </a:p>
          <a:p>
            <a:pPr marL="171450" indent="-171450">
              <a:buFont typeface="Arial" panose="020B0604020202020204" pitchFamily="34" charset="0"/>
              <a:buChar char="•"/>
              <a:defRPr/>
            </a:pPr>
            <a:r>
              <a:rPr lang="en-US" dirty="0"/>
              <a:t>Oxygen and water, fracturing changes permeability</a:t>
            </a:r>
          </a:p>
          <a:p>
            <a:pPr>
              <a:defRPr/>
            </a:pPr>
            <a:endParaRPr lang="en-US" dirty="0"/>
          </a:p>
        </p:txBody>
      </p:sp>
      <p:sp>
        <p:nvSpPr>
          <p:cNvPr id="35843" name="Slide Number Placeholder 3">
            <a:extLst>
              <a:ext uri="{FF2B5EF4-FFF2-40B4-BE49-F238E27FC236}">
                <a16:creationId xmlns:a16="http://schemas.microsoft.com/office/drawing/2014/main" id="{8D922CFF-DA1A-1E4C-AA64-07AADB90D9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D55D834-A1E1-434E-97C6-9F2999B59286}"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AFF5CA3E-B8C8-4A41-A013-6475361577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5645186E-151D-5B4A-8A2C-E9816E3FA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While PLSR produced a usable regression, ANN also explored</a:t>
            </a:r>
          </a:p>
          <a:p>
            <a:pPr marL="171450" indent="-171450">
              <a:buFontTx/>
              <a:buChar char="•"/>
            </a:pPr>
            <a:r>
              <a:rPr lang="en-US" altLang="en-US"/>
              <a:t>mathematical model that runs a computational simulation that imitates the behavior patterns of neurons in the human brain to perceive patterns in data </a:t>
            </a:r>
          </a:p>
          <a:p>
            <a:pPr marL="171450" indent="-171450">
              <a:buFontTx/>
              <a:buChar char="•"/>
            </a:pPr>
            <a:r>
              <a:rPr lang="en-US" altLang="en-US"/>
              <a:t>analyze complex non-linear relationships between input data and determine ‘weights’ for input variables to form a polynomial equation </a:t>
            </a:r>
          </a:p>
        </p:txBody>
      </p:sp>
      <p:sp>
        <p:nvSpPr>
          <p:cNvPr id="56323" name="Slide Number Placeholder 3">
            <a:extLst>
              <a:ext uri="{FF2B5EF4-FFF2-40B4-BE49-F238E27FC236}">
                <a16:creationId xmlns:a16="http://schemas.microsoft.com/office/drawing/2014/main" id="{E1607108-B1E3-B04A-AEBA-1C150295BF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0F1DB2-C1F2-DE45-A888-4812352121E6}" type="slidenum">
              <a:rPr lang="en-US" altLang="en-US" sz="1200" smtClean="0"/>
              <a:pPr/>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423E25A9-F977-8C4A-AD75-7489E4BDD5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33331D-2186-3C41-A418-A25807DC9801}"/>
              </a:ext>
            </a:extLst>
          </p:cNvPr>
          <p:cNvSpPr>
            <a:spLocks noGrp="1"/>
          </p:cNvSpPr>
          <p:nvPr>
            <p:ph type="body" idx="1"/>
          </p:nvPr>
        </p:nvSpPr>
        <p:spPr/>
        <p:txBody>
          <a:bodyPr/>
          <a:lstStyle/>
          <a:p>
            <a:pPr>
              <a:defRPr/>
            </a:pPr>
            <a:r>
              <a:rPr lang="en-US" dirty="0"/>
              <a:t>GMDH: group method of data handling  (used by Twumasi)</a:t>
            </a:r>
          </a:p>
          <a:p>
            <a:pPr>
              <a:defRPr/>
            </a:pPr>
            <a:endParaRPr lang="en-US" dirty="0"/>
          </a:p>
          <a:p>
            <a:pPr>
              <a:defRPr/>
            </a:pPr>
            <a:r>
              <a:rPr lang="en-US" dirty="0"/>
              <a:t>Selection criterion (6): determines which candidates for survival actually become survivors to go on to the next layer</a:t>
            </a:r>
          </a:p>
          <a:p>
            <a:pPr marL="174982" indent="-174982">
              <a:buFont typeface="Arial" panose="020B0604020202020204" pitchFamily="34" charset="0"/>
              <a:buChar char="•"/>
              <a:defRPr/>
            </a:pPr>
            <a:r>
              <a:rPr lang="en-US" dirty="0"/>
              <a:t>Prediction Squared Error (PSE): a combination of two terms in determining selection, the model average squared error and an overfitting penalty</a:t>
            </a:r>
          </a:p>
          <a:p>
            <a:pPr marL="174982" indent="-174982">
              <a:buFont typeface="Arial" panose="020B0604020202020204" pitchFamily="34" charset="0"/>
              <a:buChar char="•"/>
              <a:defRPr/>
            </a:pPr>
            <a:r>
              <a:rPr lang="en-US" dirty="0"/>
              <a:t>Full Complexity Prediction Squared Error (FCPSE): a modified version of PSE that takes into account the model complexity instead of number of coefficients</a:t>
            </a:r>
          </a:p>
          <a:p>
            <a:pPr marL="174982" indent="-174982">
              <a:buFont typeface="Arial" panose="020B0604020202020204" pitchFamily="34" charset="0"/>
              <a:buChar char="•"/>
              <a:defRPr/>
            </a:pPr>
            <a:r>
              <a:rPr lang="en-US" dirty="0"/>
              <a:t>Minimal Description Length (MDL): also similar to PSE but has a greater value for the overfitting penalty</a:t>
            </a:r>
          </a:p>
          <a:p>
            <a:pPr marL="174982" indent="-174982">
              <a:buFont typeface="Arial" panose="020B0604020202020204" pitchFamily="34" charset="0"/>
              <a:buChar char="•"/>
              <a:defRPr/>
            </a:pPr>
            <a:r>
              <a:rPr lang="en-US" dirty="0"/>
              <a:t>Generalized Cross Validation (GCV): another version of applying an overfitting penalty</a:t>
            </a:r>
          </a:p>
          <a:p>
            <a:pPr marL="174982" indent="-174982">
              <a:buFont typeface="Arial" panose="020B0604020202020204" pitchFamily="34" charset="0"/>
              <a:buChar char="•"/>
              <a:defRPr/>
            </a:pPr>
            <a:r>
              <a:rPr lang="en-US" b="1" u="sng" dirty="0"/>
              <a:t>Final Prediction Error (FPE): takes into account the minimum variance of the mean-squared error of model prediction</a:t>
            </a:r>
          </a:p>
          <a:p>
            <a:pPr marL="174982" indent="-174982">
              <a:buFont typeface="Arial" panose="020B0604020202020204" pitchFamily="34" charset="0"/>
              <a:buChar char="•"/>
              <a:defRPr/>
            </a:pPr>
            <a:r>
              <a:rPr lang="en-US" dirty="0"/>
              <a:t>Regulatory (calibration): different in that it looks at the average squared error of the model when applied to a test set manually selected out of the main data set. </a:t>
            </a:r>
          </a:p>
          <a:p>
            <a:pPr>
              <a:defRPr/>
            </a:pPr>
            <a:endParaRPr lang="en-US" dirty="0"/>
          </a:p>
          <a:p>
            <a:pPr>
              <a:defRPr/>
            </a:pPr>
            <a:r>
              <a:rPr lang="en-US" dirty="0"/>
              <a:t>Model optimization: (3) for improving the model by removing terms deemed unnecessary, to either improve function or accuracy, and can affect how the model determines significant variables </a:t>
            </a:r>
          </a:p>
          <a:p>
            <a:pPr marL="174982" indent="-174982">
              <a:buFont typeface="Arial" panose="020B0604020202020204" pitchFamily="34" charset="0"/>
              <a:buChar char="•"/>
              <a:defRPr/>
            </a:pPr>
            <a:r>
              <a:rPr lang="en-US" b="1" u="sng" dirty="0"/>
              <a:t>Smart: provides a balance between calculation speed and model quality</a:t>
            </a:r>
          </a:p>
          <a:p>
            <a:pPr marL="174982" indent="-174982">
              <a:buFont typeface="Arial" panose="020B0604020202020204" pitchFamily="34" charset="0"/>
              <a:buChar char="•"/>
              <a:defRPr/>
            </a:pPr>
            <a:r>
              <a:rPr lang="en-US" dirty="0"/>
              <a:t>Thorough: similar to Smart but looks closer at selecting significant variables</a:t>
            </a:r>
          </a:p>
          <a:p>
            <a:pPr marL="174982" indent="-174982">
              <a:buFont typeface="Arial" panose="020B0604020202020204" pitchFamily="34" charset="0"/>
              <a:buChar char="•"/>
              <a:defRPr/>
            </a:pPr>
            <a:r>
              <a:rPr lang="en-US" dirty="0"/>
              <a:t>Full: most complex approach in that it examines all variables combinations at each stage of model development, resulting in a highly complex but accurate model</a:t>
            </a:r>
          </a:p>
        </p:txBody>
      </p:sp>
      <p:sp>
        <p:nvSpPr>
          <p:cNvPr id="58371" name="Slide Number Placeholder 3">
            <a:extLst>
              <a:ext uri="{FF2B5EF4-FFF2-40B4-BE49-F238E27FC236}">
                <a16:creationId xmlns:a16="http://schemas.microsoft.com/office/drawing/2014/main" id="{2A0FD322-B227-4645-AD20-A969176F1D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74B3F78-B39F-AE47-A18F-9CC2B666AE2F}" type="slidenum">
              <a:rPr lang="en-US" altLang="en-US" sz="1200" smtClean="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C4F5FB38-3047-1E42-8CEE-AB9810B703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BD4977F7-AC87-CA41-A3E1-A884283484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19" name="Slide Number Placeholder 3">
            <a:extLst>
              <a:ext uri="{FF2B5EF4-FFF2-40B4-BE49-F238E27FC236}">
                <a16:creationId xmlns:a16="http://schemas.microsoft.com/office/drawing/2014/main" id="{13314493-5ECB-6D43-81CC-AF37DE4A1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678DE13-F856-934C-BEAB-264070007389}" type="slidenum">
              <a:rPr lang="en-US" altLang="en-US" sz="1200" smtClean="0"/>
              <a:pPr/>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AC0E438-1251-6742-8706-EBBD22737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F4DF9AD9-4010-A948-9B9D-F9F36BC7EE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Validation of ANN equation K</a:t>
            </a:r>
          </a:p>
          <a:p>
            <a:pPr marL="171450" indent="-171450">
              <a:buFontTx/>
              <a:buChar char="•"/>
            </a:pPr>
            <a:r>
              <a:rPr lang="en-US" altLang="en-US"/>
              <a:t>Post-mining water levels directly in mine very limited</a:t>
            </a:r>
          </a:p>
          <a:p>
            <a:pPr marL="171450" indent="-171450">
              <a:buFontTx/>
              <a:buChar char="•"/>
            </a:pPr>
            <a:r>
              <a:rPr lang="en-US" altLang="en-US"/>
              <a:t>Last measurement of each year after pumping ceased</a:t>
            </a:r>
          </a:p>
        </p:txBody>
      </p:sp>
      <p:sp>
        <p:nvSpPr>
          <p:cNvPr id="62467" name="Slide Number Placeholder 3">
            <a:extLst>
              <a:ext uri="{FF2B5EF4-FFF2-40B4-BE49-F238E27FC236}">
                <a16:creationId xmlns:a16="http://schemas.microsoft.com/office/drawing/2014/main" id="{CF95C66C-4A0D-F34E-A07D-14CFFF7A64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45ACB3C-D7F5-FB48-8D3C-87E782129F7C}" type="slidenum">
              <a:rPr lang="en-US" altLang="en-US" sz="1200" smtClean="0"/>
              <a:pPr/>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85DEEA52-E659-1C4E-8840-4B7BCB5A27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B0676EA-0EF3-174E-9BBE-F8F2297CF617}"/>
              </a:ext>
            </a:extLst>
          </p:cNvPr>
          <p:cNvSpPr>
            <a:spLocks noGrp="1"/>
          </p:cNvSpPr>
          <p:nvPr>
            <p:ph type="body" idx="1"/>
          </p:nvPr>
        </p:nvSpPr>
        <p:spPr/>
        <p:txBody>
          <a:bodyPr/>
          <a:lstStyle/>
          <a:p>
            <a:pPr>
              <a:defRPr/>
            </a:pPr>
            <a:r>
              <a:rPr lang="en-US" dirty="0"/>
              <a:t>IDW</a:t>
            </a:r>
          </a:p>
          <a:p>
            <a:pPr marL="171450" indent="-171450">
              <a:buFont typeface="Arial" panose="020B0604020202020204" pitchFamily="34" charset="0"/>
              <a:buChar char="•"/>
              <a:defRPr/>
            </a:pPr>
            <a:r>
              <a:rPr lang="en-US" dirty="0"/>
              <a:t>a linearly weighted combination of a set of sample points. The weight is a function of inverse distance. The surface being interpolated should be that of a </a:t>
            </a:r>
            <a:r>
              <a:rPr lang="en-US" dirty="0" err="1"/>
              <a:t>locationally</a:t>
            </a:r>
            <a:r>
              <a:rPr lang="en-US" dirty="0"/>
              <a:t> dependent variable. (Pro help)</a:t>
            </a:r>
          </a:p>
          <a:p>
            <a:pPr>
              <a:buFont typeface="Arial" panose="020B0604020202020204" pitchFamily="34" charset="0"/>
              <a:buNone/>
              <a:defRPr/>
            </a:pPr>
            <a:endParaRPr lang="en-US" dirty="0"/>
          </a:p>
          <a:p>
            <a:pPr>
              <a:buFont typeface="Arial" panose="020B0604020202020204" pitchFamily="34" charset="0"/>
              <a:buNone/>
              <a:defRPr/>
            </a:pPr>
            <a:r>
              <a:rPr lang="en-US" dirty="0"/>
              <a:t>Kriging </a:t>
            </a:r>
          </a:p>
          <a:p>
            <a:pPr marL="171450" indent="-171450">
              <a:buFont typeface="Arial" panose="020B0604020202020204" pitchFamily="34" charset="0"/>
              <a:buChar char="•"/>
              <a:defRPr/>
            </a:pPr>
            <a:r>
              <a:rPr lang="en-US" dirty="0"/>
              <a:t>involves an interactive investigation of the spatial behavior of the phenomenon represented by the z-values before you select the best estimation method for generating the output surface., </a:t>
            </a:r>
          </a:p>
          <a:p>
            <a:pPr marL="171450" indent="-171450">
              <a:buFont typeface="Arial" panose="020B0604020202020204" pitchFamily="34" charset="0"/>
              <a:buChar char="•"/>
              <a:defRPr/>
            </a:pPr>
            <a:r>
              <a:rPr lang="en-US" dirty="0"/>
              <a:t>creates </a:t>
            </a:r>
            <a:r>
              <a:rPr lang="en-US" dirty="0" err="1"/>
              <a:t>variogram</a:t>
            </a:r>
            <a:endParaRPr lang="en-US" dirty="0"/>
          </a:p>
          <a:p>
            <a:pPr marL="171450" indent="-171450">
              <a:buFont typeface="Arial" panose="020B0604020202020204" pitchFamily="34" charset="0"/>
              <a:buChar char="•"/>
              <a:defRPr/>
            </a:pPr>
            <a:endParaRPr lang="en-US" dirty="0"/>
          </a:p>
          <a:p>
            <a:pPr>
              <a:buFont typeface="Arial" panose="020B0604020202020204" pitchFamily="34" charset="0"/>
              <a:buNone/>
              <a:defRPr/>
            </a:pPr>
            <a:r>
              <a:rPr lang="en-US" dirty="0"/>
              <a:t>Formula</a:t>
            </a:r>
          </a:p>
          <a:p>
            <a:pPr marL="171450" indent="-171450">
              <a:buFont typeface="Arial" panose="020B0604020202020204" pitchFamily="34" charset="0"/>
              <a:buChar char="•"/>
              <a:defRPr/>
            </a:pPr>
            <a:r>
              <a:rPr lang="en-US" i="1" dirty="0"/>
              <a:t>Z(</a:t>
            </a:r>
            <a:r>
              <a:rPr lang="en-US" i="1" dirty="0" err="1"/>
              <a:t>s</a:t>
            </a:r>
            <a:r>
              <a:rPr lang="en-US" i="1" baseline="-25000" dirty="0" err="1"/>
              <a:t>i</a:t>
            </a:r>
            <a:r>
              <a:rPr lang="en-US" i="1" dirty="0"/>
              <a:t>)</a:t>
            </a:r>
            <a:r>
              <a:rPr lang="en-US" dirty="0"/>
              <a:t> = the measured value at the </a:t>
            </a:r>
            <a:r>
              <a:rPr lang="en-US" i="1" dirty="0" err="1"/>
              <a:t>i</a:t>
            </a:r>
            <a:r>
              <a:rPr lang="en-US" dirty="0" err="1"/>
              <a:t>th</a:t>
            </a:r>
            <a:r>
              <a:rPr lang="en-US" dirty="0"/>
              <a:t> location</a:t>
            </a:r>
          </a:p>
          <a:p>
            <a:pPr marL="171450" indent="-171450">
              <a:buFont typeface="Arial" panose="020B0604020202020204" pitchFamily="34" charset="0"/>
              <a:buChar char="•"/>
              <a:defRPr/>
            </a:pPr>
            <a:r>
              <a:rPr lang="en-US" i="1" dirty="0" err="1"/>
              <a:t>λ</a:t>
            </a:r>
            <a:r>
              <a:rPr lang="en-US" i="1" baseline="-25000" dirty="0" err="1"/>
              <a:t>i</a:t>
            </a:r>
            <a:r>
              <a:rPr lang="en-US" dirty="0"/>
              <a:t> = an unknown weight for the measured value at the </a:t>
            </a:r>
            <a:r>
              <a:rPr lang="en-US" i="1" dirty="0" err="1"/>
              <a:t>i</a:t>
            </a:r>
            <a:r>
              <a:rPr lang="en-US" dirty="0" err="1"/>
              <a:t>th</a:t>
            </a:r>
            <a:r>
              <a:rPr lang="en-US" dirty="0"/>
              <a:t> location</a:t>
            </a:r>
          </a:p>
          <a:p>
            <a:pPr marL="171450" indent="-171450">
              <a:buFont typeface="Arial" panose="020B0604020202020204" pitchFamily="34" charset="0"/>
              <a:buChar char="•"/>
              <a:defRPr/>
            </a:pPr>
            <a:r>
              <a:rPr lang="en-US" i="1" dirty="0"/>
              <a:t>s</a:t>
            </a:r>
            <a:r>
              <a:rPr lang="en-US" i="1" baseline="-25000" dirty="0"/>
              <a:t>0</a:t>
            </a:r>
            <a:r>
              <a:rPr lang="en-US" dirty="0"/>
              <a:t> = the prediction location</a:t>
            </a:r>
          </a:p>
          <a:p>
            <a:pPr marL="171450" indent="-171450">
              <a:buFont typeface="Arial" panose="020B0604020202020204" pitchFamily="34" charset="0"/>
              <a:buChar char="•"/>
              <a:defRPr/>
            </a:pPr>
            <a:r>
              <a:rPr lang="en-US" i="1" dirty="0"/>
              <a:t>N</a:t>
            </a:r>
            <a:r>
              <a:rPr lang="en-US" dirty="0"/>
              <a:t> = the number of measured values</a:t>
            </a:r>
          </a:p>
          <a:p>
            <a:pPr marL="171450" indent="-171450">
              <a:buFont typeface="Arial" panose="020B0604020202020204" pitchFamily="34" charset="0"/>
              <a:buChar char="•"/>
              <a:defRPr/>
            </a:pPr>
            <a:r>
              <a:rPr lang="en-US" dirty="0"/>
              <a:t>In IDW, the weight,</a:t>
            </a:r>
            <a:r>
              <a:rPr lang="en-US" i="1" dirty="0"/>
              <a:t> </a:t>
            </a:r>
            <a:r>
              <a:rPr lang="en-US" i="1" dirty="0" err="1"/>
              <a:t>λ</a:t>
            </a:r>
            <a:r>
              <a:rPr lang="en-US" i="1" baseline="-25000" dirty="0" err="1"/>
              <a:t>i</a:t>
            </a:r>
            <a:r>
              <a:rPr lang="en-US" i="1" dirty="0"/>
              <a:t>, </a:t>
            </a:r>
            <a:r>
              <a:rPr lang="en-US" dirty="0"/>
              <a:t>depends solely on the distance to the prediction location. However, with the kriging method, the weights are based not only on the distance between the measured points and the prediction location but also on the overall spatial arrangement of the measured points.</a:t>
            </a:r>
          </a:p>
          <a:p>
            <a:pPr>
              <a:buFont typeface="Arial" panose="020B0604020202020204" pitchFamily="34" charset="0"/>
              <a:buNone/>
              <a:defRPr/>
            </a:pPr>
            <a:endParaRPr lang="en-US" dirty="0"/>
          </a:p>
        </p:txBody>
      </p:sp>
      <p:sp>
        <p:nvSpPr>
          <p:cNvPr id="64515" name="Slide Number Placeholder 3">
            <a:extLst>
              <a:ext uri="{FF2B5EF4-FFF2-40B4-BE49-F238E27FC236}">
                <a16:creationId xmlns:a16="http://schemas.microsoft.com/office/drawing/2014/main" id="{BE6A3A85-B6E6-3647-AA6B-B4675E9078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F71EB4-E37B-C041-BC9C-D26898FEF645}" type="slidenum">
              <a:rPr lang="en-US" altLang="en-US" sz="1200" smtClean="0"/>
              <a:pPr/>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1E44296E-956C-D142-BE6B-CF9C518AC9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0F9809-9100-4D41-A652-610E55A2E67E}"/>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t>Relationship displayed in curve, before points are too far away to show relationship – flatten outs</a:t>
            </a:r>
          </a:p>
          <a:p>
            <a:pPr marL="628650" lvl="1" indent="-171450">
              <a:buFont typeface="Arial" panose="020B0604020202020204" pitchFamily="34" charset="0"/>
              <a:buChar char="•"/>
              <a:defRPr/>
            </a:pPr>
            <a:r>
              <a:rPr lang="en-US" dirty="0"/>
              <a:t>Range: indicated data that’s spatially autocorrelated</a:t>
            </a:r>
          </a:p>
          <a:p>
            <a:pPr marL="628650" lvl="1" indent="-171450">
              <a:buFont typeface="Arial" panose="020B0604020202020204" pitchFamily="34" charset="0"/>
              <a:buChar char="•"/>
              <a:defRPr/>
            </a:pPr>
            <a:r>
              <a:rPr lang="en-US" dirty="0"/>
              <a:t>Sill: point that indicated end of range</a:t>
            </a:r>
          </a:p>
          <a:p>
            <a:pPr marL="628650" lvl="1" indent="-171450">
              <a:buFont typeface="Arial" panose="020B0604020202020204" pitchFamily="34" charset="0"/>
              <a:buChar char="•"/>
              <a:defRPr/>
            </a:pPr>
            <a:r>
              <a:rPr lang="en-US" dirty="0"/>
              <a:t>Nugget: Y intercept</a:t>
            </a:r>
          </a:p>
          <a:p>
            <a:pPr marL="171450" indent="-171450" eaLnBrk="1" fontAlgn="auto" hangingPunct="1">
              <a:spcBef>
                <a:spcPts val="0"/>
              </a:spcBef>
              <a:spcAft>
                <a:spcPts val="0"/>
              </a:spcAft>
              <a:buFont typeface="Arial" panose="020B0604020202020204" pitchFamily="34" charset="0"/>
              <a:buChar char="•"/>
              <a:defRPr/>
            </a:pPr>
            <a:r>
              <a:rPr lang="en-US" dirty="0"/>
              <a:t>The steeper the curve near the origin, the more influence the closest neighbors will have on the prediction.</a:t>
            </a:r>
          </a:p>
          <a:p>
            <a:pPr marL="742950" lvl="1" indent="-285750">
              <a:lnSpc>
                <a:spcPct val="150000"/>
              </a:lnSpc>
              <a:buSzPct val="100000"/>
              <a:buFont typeface="Arial" panose="020B0604020202020204" pitchFamily="34" charset="0"/>
              <a:buChar char="•"/>
              <a:defRPr/>
            </a:pPr>
            <a:r>
              <a:rPr lang="en-US" sz="1800" dirty="0"/>
              <a:t>Top: example semivariogram from ArcGIS Pro Online</a:t>
            </a:r>
          </a:p>
          <a:p>
            <a:pPr marL="742950" lvl="1" indent="-285750">
              <a:lnSpc>
                <a:spcPct val="150000"/>
              </a:lnSpc>
              <a:buSzPct val="100000"/>
              <a:buFont typeface="Arial" panose="020B0604020202020204" pitchFamily="34" charset="0"/>
              <a:buChar char="•"/>
              <a:defRPr/>
            </a:pPr>
            <a:r>
              <a:rPr lang="en-US" sz="1800" dirty="0"/>
              <a:t>Bottom: D2187 semivariogram optimized, simple kriging, stable</a:t>
            </a:r>
          </a:p>
          <a:p>
            <a:pPr>
              <a:defRPr/>
            </a:pPr>
            <a:endParaRPr lang="en-US" dirty="0"/>
          </a:p>
          <a:p>
            <a:pPr>
              <a:defRPr/>
            </a:pPr>
            <a:endParaRPr lang="en-US" dirty="0"/>
          </a:p>
          <a:p>
            <a:pPr>
              <a:defRPr/>
            </a:pPr>
            <a:r>
              <a:rPr lang="en-US" dirty="0"/>
              <a:t>http://</a:t>
            </a:r>
            <a:r>
              <a:rPr lang="en-US" dirty="0" err="1"/>
              <a:t>pro.arcgis.com</a:t>
            </a:r>
            <a:r>
              <a:rPr lang="en-US" dirty="0"/>
              <a:t>/</a:t>
            </a:r>
            <a:r>
              <a:rPr lang="en-US" dirty="0" err="1"/>
              <a:t>en</a:t>
            </a:r>
            <a:r>
              <a:rPr lang="en-US" dirty="0"/>
              <a:t>/pro-app/help/analysis/geostatistical-analyst/fitting-a-model-to-the-empirical-</a:t>
            </a:r>
            <a:r>
              <a:rPr lang="en-US" dirty="0" err="1"/>
              <a:t>semivariogram.htm</a:t>
            </a:r>
            <a:endParaRPr lang="en-US" dirty="0"/>
          </a:p>
        </p:txBody>
      </p:sp>
      <p:sp>
        <p:nvSpPr>
          <p:cNvPr id="66563" name="Slide Number Placeholder 3">
            <a:extLst>
              <a:ext uri="{FF2B5EF4-FFF2-40B4-BE49-F238E27FC236}">
                <a16:creationId xmlns:a16="http://schemas.microsoft.com/office/drawing/2014/main" id="{870F9F00-96FA-1C41-8D30-8CF2C65C07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CB1695-6912-4049-982B-455E980432DB}" type="slidenum">
              <a:rPr lang="en-US" altLang="en-US" sz="1200" smtClean="0"/>
              <a:pPr/>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8F45C8E3-1415-5B49-B185-D6E447880B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E3AA3C8E-3EE6-5044-A24E-207DCB4BD2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Look at distance between points, far</a:t>
            </a:r>
          </a:p>
          <a:p>
            <a:r>
              <a:rPr lang="en-US" altLang="en-US"/>
              <a:t>Fine scale variables change too much between points</a:t>
            </a:r>
          </a:p>
        </p:txBody>
      </p:sp>
      <p:sp>
        <p:nvSpPr>
          <p:cNvPr id="68611" name="Slide Number Placeholder 3">
            <a:extLst>
              <a:ext uri="{FF2B5EF4-FFF2-40B4-BE49-F238E27FC236}">
                <a16:creationId xmlns:a16="http://schemas.microsoft.com/office/drawing/2014/main" id="{77A5ACA7-766B-8A40-B80B-7BB8FBC3C0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9F8559-169E-284E-A529-7EA01AEAD367}" type="slidenum">
              <a:rPr lang="en-US" altLang="en-US" sz="1200" smtClean="0"/>
              <a:pPr/>
              <a:t>19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3E737834-F83C-0640-A0B3-900B4F1186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421304AC-0F1A-6C42-88F4-16C7B0C8DD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Hosted online for public download</a:t>
            </a:r>
          </a:p>
          <a:p>
            <a:r>
              <a:rPr lang="en-US" altLang="en-US"/>
              <a:t>Documents from running the tool including excels</a:t>
            </a:r>
          </a:p>
        </p:txBody>
      </p:sp>
      <p:sp>
        <p:nvSpPr>
          <p:cNvPr id="77827" name="Slide Number Placeholder 3">
            <a:extLst>
              <a:ext uri="{FF2B5EF4-FFF2-40B4-BE49-F238E27FC236}">
                <a16:creationId xmlns:a16="http://schemas.microsoft.com/office/drawing/2014/main" id="{B70A286E-AEDB-414F-AD6D-C9A9044C67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626D86-8D59-4D4B-AD5D-548971305531}" type="slidenum">
              <a:rPr lang="en-US" altLang="en-US" sz="1200" smtClean="0"/>
              <a:pPr/>
              <a:t>27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BF062777-87A9-814A-A47B-F6E47C04E6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DAD86EA1-F6AA-2941-9C95-95868C694D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Regulation for underground coal mining only requires 3 boreholes, per x acres</a:t>
            </a:r>
          </a:p>
          <a:p>
            <a:r>
              <a:rPr lang="en-US" altLang="en-US" i="1"/>
              <a:t>“a minimum of one test hole per one hundred sixty acres” </a:t>
            </a:r>
            <a:r>
              <a:rPr lang="en-US" altLang="en-US"/>
              <a:t>and does not define a requirement for well monitoring density (</a:t>
            </a:r>
            <a:r>
              <a:rPr lang="en-US" altLang="en-US" i="1"/>
              <a:t>Lawriter - OAC</a:t>
            </a:r>
            <a:r>
              <a:rPr lang="en-US" altLang="en-US"/>
              <a:t>). </a:t>
            </a:r>
          </a:p>
        </p:txBody>
      </p:sp>
      <p:sp>
        <p:nvSpPr>
          <p:cNvPr id="79875" name="Slide Number Placeholder 3">
            <a:extLst>
              <a:ext uri="{FF2B5EF4-FFF2-40B4-BE49-F238E27FC236}">
                <a16:creationId xmlns:a16="http://schemas.microsoft.com/office/drawing/2014/main" id="{62580610-D523-7141-8433-FF3F5C3F71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B7BBC81-5FB9-2148-8931-5067DFB05661}" type="slidenum">
              <a:rPr lang="en-US" altLang="en-US" sz="1200" smtClean="0"/>
              <a:pPr/>
              <a:t>28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DBA26DA-7FF4-774A-8604-1010B0A4EF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7C40718F-B9F5-504E-AB90-3ACF8ADF62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To address this issue, in 1977</a:t>
            </a:r>
          </a:p>
          <a:p>
            <a:pPr marL="171450" indent="-171450">
              <a:buFontTx/>
              <a:buChar char="•"/>
            </a:pPr>
            <a:r>
              <a:rPr lang="en-US" altLang="en-US"/>
              <a:t>Companies take responsibility for environmental impact</a:t>
            </a:r>
          </a:p>
          <a:p>
            <a:pPr marL="171450" indent="-171450">
              <a:buFontTx/>
              <a:buChar char="•"/>
            </a:pPr>
            <a:r>
              <a:rPr lang="en-US" altLang="en-US"/>
              <a:t>Characterization to determine if a mine pool will form/discharge</a:t>
            </a:r>
          </a:p>
          <a:p>
            <a:pPr marL="171450" indent="-171450">
              <a:buFontTx/>
              <a:buChar char="•"/>
            </a:pPr>
            <a:r>
              <a:rPr lang="en-US" altLang="en-US"/>
              <a:t>Currently lack a reliable method for determining</a:t>
            </a:r>
          </a:p>
        </p:txBody>
      </p:sp>
      <p:sp>
        <p:nvSpPr>
          <p:cNvPr id="37891" name="Slide Number Placeholder 3">
            <a:extLst>
              <a:ext uri="{FF2B5EF4-FFF2-40B4-BE49-F238E27FC236}">
                <a16:creationId xmlns:a16="http://schemas.microsoft.com/office/drawing/2014/main" id="{57682AB1-DC47-E549-B9AB-4CD688FBA5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AC3AD95-FC69-4D49-A2F9-1E9A28692152}" type="slidenum">
              <a:rPr lang="en-US" altLang="en-US" sz="1200" smtClean="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214D12DB-6E05-FB4B-BE5E-085FDA4442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BF253320-F6E5-E24E-908A-65EDFD50C6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Where my project comes in, part of larger project</a:t>
            </a:r>
          </a:p>
          <a:p>
            <a:pPr marL="628650" lvl="1" indent="-171450" eaLnBrk="1" hangingPunct="1">
              <a:spcBef>
                <a:spcPct val="0"/>
              </a:spcBef>
              <a:buFontTx/>
              <a:buChar char="•"/>
            </a:pPr>
            <a:r>
              <a:rPr lang="en-US" altLang="en-US"/>
              <a:t>Fred and Lindsey</a:t>
            </a:r>
          </a:p>
          <a:p>
            <a:pPr marL="171450" indent="-171450">
              <a:buFontTx/>
              <a:buChar char="•"/>
            </a:pPr>
            <a:r>
              <a:rPr lang="en-US" altLang="en-US"/>
              <a:t>Lack of reliable prediction method</a:t>
            </a:r>
          </a:p>
          <a:p>
            <a:pPr marL="171450" indent="-171450">
              <a:buFontTx/>
              <a:buChar char="•"/>
            </a:pPr>
            <a:r>
              <a:rPr lang="en-US" altLang="en-US"/>
              <a:t>OU has been working on a project to develop an empirical prediction model</a:t>
            </a:r>
          </a:p>
        </p:txBody>
      </p:sp>
      <p:sp>
        <p:nvSpPr>
          <p:cNvPr id="39939" name="Slide Number Placeholder 3">
            <a:extLst>
              <a:ext uri="{FF2B5EF4-FFF2-40B4-BE49-F238E27FC236}">
                <a16:creationId xmlns:a16="http://schemas.microsoft.com/office/drawing/2014/main" id="{90861A9B-EAE7-6A4D-98D3-B4EDD16D36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8A5E5F-6FFA-3548-9639-57F22E8766B5}" type="slidenum">
              <a:rPr lang="en-US" altLang="en-US" sz="1200" smtClean="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B7F9B11-A495-A54C-B82D-47896E3BC1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37F08F3D-E343-7740-9F6F-37399E30F9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Data used for this project…</a:t>
            </a:r>
          </a:p>
          <a:p>
            <a:pPr marL="171450" indent="-171450">
              <a:buFontTx/>
              <a:buChar char="•"/>
            </a:pPr>
            <a:r>
              <a:rPr lang="en-US" altLang="en-US"/>
              <a:t>Previous analysis data points: multi mine without withdraw: 381</a:t>
            </a:r>
          </a:p>
        </p:txBody>
      </p:sp>
      <p:sp>
        <p:nvSpPr>
          <p:cNvPr id="44035" name="Slide Number Placeholder 3">
            <a:extLst>
              <a:ext uri="{FF2B5EF4-FFF2-40B4-BE49-F238E27FC236}">
                <a16:creationId xmlns:a16="http://schemas.microsoft.com/office/drawing/2014/main" id="{0A99E1C7-499A-B943-8F33-EB03DB9014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1D1D491-D01A-E648-9DC5-D6C5D62B1C89}" type="slidenum">
              <a:rPr lang="en-US" altLang="en-US" sz="1200" smtClean="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AE7F96B6-594A-1647-80DB-EB5A796489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8D9FB9E9-820C-E445-9C5F-B7172FB863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Determined by work of previous theses Schafer and Twumasi</a:t>
            </a:r>
          </a:p>
          <a:p>
            <a:pPr marL="171450" indent="-171450">
              <a:buFontTx/>
              <a:buChar char="•"/>
            </a:pPr>
            <a:r>
              <a:rPr lang="en-US" altLang="en-US"/>
              <a:t>Mostly values from or calc from permit required data</a:t>
            </a:r>
          </a:p>
          <a:p>
            <a:pPr marL="171450" indent="-171450">
              <a:buFontTx/>
              <a:buChar char="•"/>
            </a:pPr>
            <a:r>
              <a:rPr lang="en-US" altLang="en-US"/>
              <a:t>Coal extracted: proxy for water withdrawal</a:t>
            </a:r>
          </a:p>
          <a:p>
            <a:pPr marL="171450" indent="-171450">
              <a:buFontTx/>
              <a:buChar char="•"/>
            </a:pPr>
            <a:r>
              <a:rPr lang="en-US" altLang="en-US"/>
              <a:t>Buffer: void space</a:t>
            </a:r>
          </a:p>
        </p:txBody>
      </p:sp>
      <p:sp>
        <p:nvSpPr>
          <p:cNvPr id="46083" name="Slide Number Placeholder 3">
            <a:extLst>
              <a:ext uri="{FF2B5EF4-FFF2-40B4-BE49-F238E27FC236}">
                <a16:creationId xmlns:a16="http://schemas.microsoft.com/office/drawing/2014/main" id="{6E88FF0F-4122-BB4F-A558-B3E2621F19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885B2D-B119-9A48-9C03-20E11B3718FA}" type="slidenum">
              <a:rPr lang="en-US" altLang="en-US" sz="1200" smtClean="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6262CE1-855C-0949-9442-63FA144B47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D1F4FB27-33C9-394C-BA69-0F24A42C40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All previously run by Schafer and Twumasi</a:t>
            </a:r>
          </a:p>
          <a:p>
            <a:pPr marL="171450" indent="-171450">
              <a:buFontTx/>
              <a:buChar char="•"/>
            </a:pPr>
            <a:r>
              <a:rPr lang="en-US" altLang="en-US"/>
              <a:t>Focus on PLSR and PCR as previously best results</a:t>
            </a:r>
          </a:p>
          <a:p>
            <a:pPr marL="171450" indent="-171450">
              <a:buFontTx/>
              <a:buChar char="•"/>
            </a:pPr>
            <a:r>
              <a:rPr lang="en-US" altLang="en-US"/>
              <a:t>ANN</a:t>
            </a:r>
          </a:p>
        </p:txBody>
      </p:sp>
      <p:sp>
        <p:nvSpPr>
          <p:cNvPr id="48131" name="Slide Number Placeholder 3">
            <a:extLst>
              <a:ext uri="{FF2B5EF4-FFF2-40B4-BE49-F238E27FC236}">
                <a16:creationId xmlns:a16="http://schemas.microsoft.com/office/drawing/2014/main" id="{BFCB155B-B603-2B44-A9E6-7BAC0B30EA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56E545B-E57C-5242-96D1-34CDA7F5BCD6}" type="slidenum">
              <a:rPr lang="en-US" altLang="en-US" sz="1200" smtClean="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DDA2D991-43C4-854A-9B7E-1C8D64E25C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460B1C8E-D8BB-8D43-8595-1989FA4BE4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After re-running analysis PLSR still best, focused on</a:t>
            </a:r>
          </a:p>
          <a:p>
            <a:pPr marL="171450" indent="-171450">
              <a:buFontTx/>
              <a:buChar char="•"/>
            </a:pPr>
            <a:endParaRPr lang="en-US" altLang="en-US"/>
          </a:p>
        </p:txBody>
      </p:sp>
      <p:sp>
        <p:nvSpPr>
          <p:cNvPr id="50179" name="Slide Number Placeholder 3">
            <a:extLst>
              <a:ext uri="{FF2B5EF4-FFF2-40B4-BE49-F238E27FC236}">
                <a16:creationId xmlns:a16="http://schemas.microsoft.com/office/drawing/2014/main" id="{DFE55874-EEEF-FA49-BADD-889B447DC3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5E185B9-EBDB-2E48-8ED0-279EC17C0D06}" type="slidenum">
              <a:rPr lang="en-US" altLang="en-US" sz="1200" smtClean="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39017BC-C903-F24C-9574-2A147774F2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43E21ACE-7BA7-5C4C-A564-1199D44DB9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Location of variables determine explained variance</a:t>
            </a:r>
          </a:p>
          <a:p>
            <a:pPr marL="171450" indent="-171450">
              <a:buFontTx/>
              <a:buChar char="•"/>
            </a:pPr>
            <a:r>
              <a:rPr lang="en-US" altLang="en-US"/>
              <a:t>Inner 50%, outer 100%</a:t>
            </a:r>
          </a:p>
          <a:p>
            <a:pPr marL="171450" indent="-171450">
              <a:buFontTx/>
              <a:buChar char="•"/>
            </a:pPr>
            <a:r>
              <a:rPr lang="en-US" altLang="en-US"/>
              <a:t>Closer together more related, vice versa</a:t>
            </a:r>
          </a:p>
        </p:txBody>
      </p:sp>
      <p:sp>
        <p:nvSpPr>
          <p:cNvPr id="52227" name="Slide Number Placeholder 3">
            <a:extLst>
              <a:ext uri="{FF2B5EF4-FFF2-40B4-BE49-F238E27FC236}">
                <a16:creationId xmlns:a16="http://schemas.microsoft.com/office/drawing/2014/main" id="{8AADDD15-4172-614F-9F09-9908C28833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EF42A4-E9B9-5843-A176-E1B0BF7C1933}" type="slidenum">
              <a:rPr lang="en-US" altLang="en-US" sz="1200" smtClean="0"/>
              <a:pPr/>
              <a:t>11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E230E9D3-2FC5-814E-9870-CB0C7E0E1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799EA371-8C7C-494F-A428-4D263314E4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Validation set of random 10%</a:t>
            </a:r>
          </a:p>
          <a:p>
            <a:r>
              <a:rPr lang="en-US" altLang="en-US"/>
              <a:t>High R-squared, val set matches well</a:t>
            </a:r>
          </a:p>
        </p:txBody>
      </p:sp>
      <p:sp>
        <p:nvSpPr>
          <p:cNvPr id="54275" name="Slide Number Placeholder 3">
            <a:extLst>
              <a:ext uri="{FF2B5EF4-FFF2-40B4-BE49-F238E27FC236}">
                <a16:creationId xmlns:a16="http://schemas.microsoft.com/office/drawing/2014/main" id="{40B3BFAC-CDAA-ED45-A926-46DF69437F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590994-54F3-F845-B88D-E57ADE4B26F9}" type="slidenum">
              <a:rPr lang="en-US" altLang="en-US" sz="1200" smtClean="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A8323D-12BC-014F-AA3F-7B35988625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9A4118-F183-5E4A-B1B0-24DE3C16AE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34C0AA-0F13-BD42-B56D-A5E2FD5FB934}"/>
              </a:ext>
            </a:extLst>
          </p:cNvPr>
          <p:cNvSpPr>
            <a:spLocks noGrp="1" noChangeArrowheads="1"/>
          </p:cNvSpPr>
          <p:nvPr>
            <p:ph type="sldNum" sz="quarter" idx="12"/>
          </p:nvPr>
        </p:nvSpPr>
        <p:spPr>
          <a:ln/>
        </p:spPr>
        <p:txBody>
          <a:bodyPr/>
          <a:lstStyle>
            <a:lvl1pPr>
              <a:defRPr/>
            </a:lvl1pPr>
          </a:lstStyle>
          <a:p>
            <a:pPr>
              <a:defRPr/>
            </a:pPr>
            <a:fld id="{9927FD09-E287-C845-B635-CB0BEA883300}" type="slidenum">
              <a:rPr lang="en-US" altLang="en-US"/>
              <a:pPr>
                <a:defRPr/>
              </a:pPr>
              <a:t>‹#›</a:t>
            </a:fld>
            <a:endParaRPr lang="en-US" altLang="en-US"/>
          </a:p>
        </p:txBody>
      </p:sp>
    </p:spTree>
    <p:extLst>
      <p:ext uri="{BB962C8B-B14F-4D97-AF65-F5344CB8AC3E}">
        <p14:creationId xmlns:p14="http://schemas.microsoft.com/office/powerpoint/2010/main" val="310916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7009CB-0DE9-894B-9B52-AD4AA93E44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FB6EDD-485A-9D46-B994-47F63A9D1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EB3716-103B-D340-A3C2-002DEC318FC6}"/>
              </a:ext>
            </a:extLst>
          </p:cNvPr>
          <p:cNvSpPr>
            <a:spLocks noGrp="1" noChangeArrowheads="1"/>
          </p:cNvSpPr>
          <p:nvPr>
            <p:ph type="sldNum" sz="quarter" idx="12"/>
          </p:nvPr>
        </p:nvSpPr>
        <p:spPr>
          <a:ln/>
        </p:spPr>
        <p:txBody>
          <a:bodyPr/>
          <a:lstStyle>
            <a:lvl1pPr>
              <a:defRPr/>
            </a:lvl1pPr>
          </a:lstStyle>
          <a:p>
            <a:pPr>
              <a:defRPr/>
            </a:pPr>
            <a:fld id="{1E2E0921-5FE6-204E-9606-3345D18FB670}" type="slidenum">
              <a:rPr lang="en-US" altLang="en-US"/>
              <a:pPr>
                <a:defRPr/>
              </a:pPr>
              <a:t>‹#›</a:t>
            </a:fld>
            <a:endParaRPr lang="en-US" altLang="en-US"/>
          </a:p>
        </p:txBody>
      </p:sp>
    </p:spTree>
    <p:extLst>
      <p:ext uri="{BB962C8B-B14F-4D97-AF65-F5344CB8AC3E}">
        <p14:creationId xmlns:p14="http://schemas.microsoft.com/office/powerpoint/2010/main" val="218422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052CB9-0896-684E-A6AD-D95EAE3DCE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550D81-6A31-6940-9286-6AB80EFD93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7EBF43-4B16-8E44-97D6-2E329EFD3BC4}"/>
              </a:ext>
            </a:extLst>
          </p:cNvPr>
          <p:cNvSpPr>
            <a:spLocks noGrp="1" noChangeArrowheads="1"/>
          </p:cNvSpPr>
          <p:nvPr>
            <p:ph type="sldNum" sz="quarter" idx="12"/>
          </p:nvPr>
        </p:nvSpPr>
        <p:spPr>
          <a:ln/>
        </p:spPr>
        <p:txBody>
          <a:bodyPr/>
          <a:lstStyle>
            <a:lvl1pPr>
              <a:defRPr/>
            </a:lvl1pPr>
          </a:lstStyle>
          <a:p>
            <a:pPr>
              <a:defRPr/>
            </a:pPr>
            <a:fld id="{DB538F44-8684-6847-8A20-5B464DAC3D27}" type="slidenum">
              <a:rPr lang="en-US" altLang="en-US"/>
              <a:pPr>
                <a:defRPr/>
              </a:pPr>
              <a:t>‹#›</a:t>
            </a:fld>
            <a:endParaRPr lang="en-US" altLang="en-US"/>
          </a:p>
        </p:txBody>
      </p:sp>
    </p:spTree>
    <p:extLst>
      <p:ext uri="{BB962C8B-B14F-4D97-AF65-F5344CB8AC3E}">
        <p14:creationId xmlns:p14="http://schemas.microsoft.com/office/powerpoint/2010/main" val="64664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81300E-03BD-CD4B-949E-877FFBDEF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2F84D4-F457-394E-A125-49494A47C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DBBB3C-8AA9-C14F-9719-585E905EE74C}"/>
              </a:ext>
            </a:extLst>
          </p:cNvPr>
          <p:cNvSpPr>
            <a:spLocks noGrp="1" noChangeArrowheads="1"/>
          </p:cNvSpPr>
          <p:nvPr>
            <p:ph type="sldNum" sz="quarter" idx="12"/>
          </p:nvPr>
        </p:nvSpPr>
        <p:spPr>
          <a:ln/>
        </p:spPr>
        <p:txBody>
          <a:bodyPr/>
          <a:lstStyle>
            <a:lvl1pPr>
              <a:defRPr/>
            </a:lvl1pPr>
          </a:lstStyle>
          <a:p>
            <a:pPr>
              <a:defRPr/>
            </a:pPr>
            <a:fld id="{3981F908-FEBD-1A42-8B84-497EA1D976B5}" type="slidenum">
              <a:rPr lang="en-US" altLang="en-US"/>
              <a:pPr>
                <a:defRPr/>
              </a:pPr>
              <a:t>‹#›</a:t>
            </a:fld>
            <a:endParaRPr lang="en-US" altLang="en-US"/>
          </a:p>
        </p:txBody>
      </p:sp>
    </p:spTree>
    <p:extLst>
      <p:ext uri="{BB962C8B-B14F-4D97-AF65-F5344CB8AC3E}">
        <p14:creationId xmlns:p14="http://schemas.microsoft.com/office/powerpoint/2010/main" val="11382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FA1B75F-52D6-854D-94D5-14C0E26C52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739B60-EE27-FD4A-9F0A-87BCE936D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D5A869-328C-E74D-8317-936B6B91A469}"/>
              </a:ext>
            </a:extLst>
          </p:cNvPr>
          <p:cNvSpPr>
            <a:spLocks noGrp="1" noChangeArrowheads="1"/>
          </p:cNvSpPr>
          <p:nvPr>
            <p:ph type="sldNum" sz="quarter" idx="12"/>
          </p:nvPr>
        </p:nvSpPr>
        <p:spPr>
          <a:ln/>
        </p:spPr>
        <p:txBody>
          <a:bodyPr/>
          <a:lstStyle>
            <a:lvl1pPr>
              <a:defRPr/>
            </a:lvl1pPr>
          </a:lstStyle>
          <a:p>
            <a:pPr>
              <a:defRPr/>
            </a:pPr>
            <a:fld id="{46CCCF58-FFFA-E841-B7F2-4D121727665A}" type="slidenum">
              <a:rPr lang="en-US" altLang="en-US"/>
              <a:pPr>
                <a:defRPr/>
              </a:pPr>
              <a:t>‹#›</a:t>
            </a:fld>
            <a:endParaRPr lang="en-US" altLang="en-US"/>
          </a:p>
        </p:txBody>
      </p:sp>
    </p:spTree>
    <p:extLst>
      <p:ext uri="{BB962C8B-B14F-4D97-AF65-F5344CB8AC3E}">
        <p14:creationId xmlns:p14="http://schemas.microsoft.com/office/powerpoint/2010/main" val="103536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BB9F1C-48AB-7B44-B137-E4ADBCC66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3285B8-443D-5043-B66B-32021D5E0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9CE483-0F39-7D47-9942-4BCECA01B8F2}"/>
              </a:ext>
            </a:extLst>
          </p:cNvPr>
          <p:cNvSpPr>
            <a:spLocks noGrp="1" noChangeArrowheads="1"/>
          </p:cNvSpPr>
          <p:nvPr>
            <p:ph type="sldNum" sz="quarter" idx="12"/>
          </p:nvPr>
        </p:nvSpPr>
        <p:spPr>
          <a:ln/>
        </p:spPr>
        <p:txBody>
          <a:bodyPr/>
          <a:lstStyle>
            <a:lvl1pPr>
              <a:defRPr/>
            </a:lvl1pPr>
          </a:lstStyle>
          <a:p>
            <a:pPr>
              <a:defRPr/>
            </a:pPr>
            <a:fld id="{E9C1B6CE-7AF8-7645-8009-3FF6804930EC}" type="slidenum">
              <a:rPr lang="en-US" altLang="en-US"/>
              <a:pPr>
                <a:defRPr/>
              </a:pPr>
              <a:t>‹#›</a:t>
            </a:fld>
            <a:endParaRPr lang="en-US" altLang="en-US"/>
          </a:p>
        </p:txBody>
      </p:sp>
    </p:spTree>
    <p:extLst>
      <p:ext uri="{BB962C8B-B14F-4D97-AF65-F5344CB8AC3E}">
        <p14:creationId xmlns:p14="http://schemas.microsoft.com/office/powerpoint/2010/main" val="117614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27EA63-1A81-594E-AD37-D79A9BF950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C7016FD-A32A-BF4B-A62F-FC0C5FF5F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BAE5852-8FBF-834E-B0F2-E2691067A122}"/>
              </a:ext>
            </a:extLst>
          </p:cNvPr>
          <p:cNvSpPr>
            <a:spLocks noGrp="1" noChangeArrowheads="1"/>
          </p:cNvSpPr>
          <p:nvPr>
            <p:ph type="sldNum" sz="quarter" idx="12"/>
          </p:nvPr>
        </p:nvSpPr>
        <p:spPr>
          <a:ln/>
        </p:spPr>
        <p:txBody>
          <a:bodyPr/>
          <a:lstStyle>
            <a:lvl1pPr>
              <a:defRPr/>
            </a:lvl1pPr>
          </a:lstStyle>
          <a:p>
            <a:pPr>
              <a:defRPr/>
            </a:pPr>
            <a:fld id="{D9872299-6C44-EE47-AA42-20695C08E803}" type="slidenum">
              <a:rPr lang="en-US" altLang="en-US"/>
              <a:pPr>
                <a:defRPr/>
              </a:pPr>
              <a:t>‹#›</a:t>
            </a:fld>
            <a:endParaRPr lang="en-US" altLang="en-US"/>
          </a:p>
        </p:txBody>
      </p:sp>
    </p:spTree>
    <p:extLst>
      <p:ext uri="{BB962C8B-B14F-4D97-AF65-F5344CB8AC3E}">
        <p14:creationId xmlns:p14="http://schemas.microsoft.com/office/powerpoint/2010/main" val="148747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A65F68-9AA0-9349-BE32-058BFBECD3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406EDF-AEB5-C844-A754-81EB4F324B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982219-850D-854B-91EE-88A711D0B38A}"/>
              </a:ext>
            </a:extLst>
          </p:cNvPr>
          <p:cNvSpPr>
            <a:spLocks noGrp="1" noChangeArrowheads="1"/>
          </p:cNvSpPr>
          <p:nvPr>
            <p:ph type="sldNum" sz="quarter" idx="12"/>
          </p:nvPr>
        </p:nvSpPr>
        <p:spPr>
          <a:ln/>
        </p:spPr>
        <p:txBody>
          <a:bodyPr/>
          <a:lstStyle>
            <a:lvl1pPr>
              <a:defRPr/>
            </a:lvl1pPr>
          </a:lstStyle>
          <a:p>
            <a:pPr>
              <a:defRPr/>
            </a:pPr>
            <a:fld id="{72300073-160E-724B-B910-D74C70F8C222}" type="slidenum">
              <a:rPr lang="en-US" altLang="en-US"/>
              <a:pPr>
                <a:defRPr/>
              </a:pPr>
              <a:t>‹#›</a:t>
            </a:fld>
            <a:endParaRPr lang="en-US" altLang="en-US"/>
          </a:p>
        </p:txBody>
      </p:sp>
    </p:spTree>
    <p:extLst>
      <p:ext uri="{BB962C8B-B14F-4D97-AF65-F5344CB8AC3E}">
        <p14:creationId xmlns:p14="http://schemas.microsoft.com/office/powerpoint/2010/main" val="65872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37615F-14DB-3440-893B-D793A31590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08EDA3F-28EE-284A-A059-3F74FA7A8D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5E89E84-2CBE-2C44-B5B4-32C3CC5A26DC}"/>
              </a:ext>
            </a:extLst>
          </p:cNvPr>
          <p:cNvSpPr>
            <a:spLocks noGrp="1" noChangeArrowheads="1"/>
          </p:cNvSpPr>
          <p:nvPr>
            <p:ph type="sldNum" sz="quarter" idx="12"/>
          </p:nvPr>
        </p:nvSpPr>
        <p:spPr>
          <a:ln/>
        </p:spPr>
        <p:txBody>
          <a:bodyPr/>
          <a:lstStyle>
            <a:lvl1pPr>
              <a:defRPr/>
            </a:lvl1pPr>
          </a:lstStyle>
          <a:p>
            <a:pPr>
              <a:defRPr/>
            </a:pPr>
            <a:fld id="{14ADEDE5-8279-3E41-B3DA-819C0A5A05B7}" type="slidenum">
              <a:rPr lang="en-US" altLang="en-US"/>
              <a:pPr>
                <a:defRPr/>
              </a:pPr>
              <a:t>‹#›</a:t>
            </a:fld>
            <a:endParaRPr lang="en-US" altLang="en-US"/>
          </a:p>
        </p:txBody>
      </p:sp>
    </p:spTree>
    <p:extLst>
      <p:ext uri="{BB962C8B-B14F-4D97-AF65-F5344CB8AC3E}">
        <p14:creationId xmlns:p14="http://schemas.microsoft.com/office/powerpoint/2010/main" val="224293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D30627D-9654-A440-A36B-1BAB345031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A8982D-D08B-E34F-8EDB-7603A46B4A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C43CC5-5713-B744-BC2C-776B0D1DB40D}"/>
              </a:ext>
            </a:extLst>
          </p:cNvPr>
          <p:cNvSpPr>
            <a:spLocks noGrp="1" noChangeArrowheads="1"/>
          </p:cNvSpPr>
          <p:nvPr>
            <p:ph type="sldNum" sz="quarter" idx="12"/>
          </p:nvPr>
        </p:nvSpPr>
        <p:spPr>
          <a:ln/>
        </p:spPr>
        <p:txBody>
          <a:bodyPr/>
          <a:lstStyle>
            <a:lvl1pPr>
              <a:defRPr/>
            </a:lvl1pPr>
          </a:lstStyle>
          <a:p>
            <a:pPr>
              <a:defRPr/>
            </a:pPr>
            <a:fld id="{3F316D29-DC14-0F4A-A685-8217EF3AD7CE}" type="slidenum">
              <a:rPr lang="en-US" altLang="en-US"/>
              <a:pPr>
                <a:defRPr/>
              </a:pPr>
              <a:t>‹#›</a:t>
            </a:fld>
            <a:endParaRPr lang="en-US" altLang="en-US"/>
          </a:p>
        </p:txBody>
      </p:sp>
    </p:spTree>
    <p:extLst>
      <p:ext uri="{BB962C8B-B14F-4D97-AF65-F5344CB8AC3E}">
        <p14:creationId xmlns:p14="http://schemas.microsoft.com/office/powerpoint/2010/main" val="310868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EB1365-7A74-E54A-B5EE-357B30E93F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F1582D-6323-8C44-B843-8AF8E2297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75BF53-BFDB-F241-93B6-C43574D2D49D}"/>
              </a:ext>
            </a:extLst>
          </p:cNvPr>
          <p:cNvSpPr>
            <a:spLocks noGrp="1" noChangeArrowheads="1"/>
          </p:cNvSpPr>
          <p:nvPr>
            <p:ph type="sldNum" sz="quarter" idx="12"/>
          </p:nvPr>
        </p:nvSpPr>
        <p:spPr>
          <a:ln/>
        </p:spPr>
        <p:txBody>
          <a:bodyPr/>
          <a:lstStyle>
            <a:lvl1pPr>
              <a:defRPr/>
            </a:lvl1pPr>
          </a:lstStyle>
          <a:p>
            <a:pPr>
              <a:defRPr/>
            </a:pPr>
            <a:fld id="{10E100B6-C532-A14F-9FEE-AAF55611B63F}" type="slidenum">
              <a:rPr lang="en-US" altLang="en-US"/>
              <a:pPr>
                <a:defRPr/>
              </a:pPr>
              <a:t>‹#›</a:t>
            </a:fld>
            <a:endParaRPr lang="en-US" altLang="en-US"/>
          </a:p>
        </p:txBody>
      </p:sp>
    </p:spTree>
    <p:extLst>
      <p:ext uri="{BB962C8B-B14F-4D97-AF65-F5344CB8AC3E}">
        <p14:creationId xmlns:p14="http://schemas.microsoft.com/office/powerpoint/2010/main" val="2252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064AFE-4C76-7C4B-AC3D-C43C9B01EB1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68C5FA-304A-6E4F-A2D0-82B1EBD8DBA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39BD3EA-39EB-41F0-854F-25D9F4CD1F7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A44B6C1B-2EDE-4F35-9C1A-D2EAB666917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8DD55B44-ED1C-4E45-BCBF-76BF95A226C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anose="020B0600070205080204" pitchFamily="34" charset="-128"/>
              </a:defRPr>
            </a:lvl1pPr>
          </a:lstStyle>
          <a:p>
            <a:pPr>
              <a:defRPr/>
            </a:pPr>
            <a:fld id="{B454D1F2-B550-9749-86E0-41CF465A3B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amo.com/downloads/U9.6%20pdf%20manual/The%20Unscrambler%20Method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wardsystems.com/manuals/neuroshell2/index.html?idxhowuse.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pro.arcgis.com/en/pro-app/tool-reference/spatial-analyst/how-kriging-works.htm" TargetMode="External"/><Relationship Id="rId5" Type="http://schemas.openxmlformats.org/officeDocument/2006/relationships/hyperlink" Target="https://pro.arcgis.com/en/pro-app/tool-reference/spatial-analyst/how-idw-works.htm"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2D442EA-CAC2-7B49-A3DD-24E5BD2B2080}"/>
              </a:ext>
            </a:extLst>
          </p:cNvPr>
          <p:cNvSpPr>
            <a:spLocks noGrp="1" noChangeArrowheads="1"/>
          </p:cNvSpPr>
          <p:nvPr>
            <p:ph type="ctrTitle"/>
          </p:nvPr>
        </p:nvSpPr>
        <p:spPr>
          <a:xfrm>
            <a:off x="228600" y="1981200"/>
            <a:ext cx="8686800" cy="1143000"/>
          </a:xfrm>
        </p:spPr>
        <p:txBody>
          <a:bodyPr/>
          <a:lstStyle/>
          <a:p>
            <a:pPr eaLnBrk="1" hangingPunct="1"/>
            <a:r>
              <a:rPr lang="en-US" altLang="en-US" dirty="0">
                <a:solidFill>
                  <a:schemeClr val="bg1"/>
                </a:solidFill>
              </a:rPr>
              <a:t>Development of a GIS Tool for Estimating Post-Mining Water Levels in Underground Coal Mines of Ohio</a:t>
            </a:r>
          </a:p>
        </p:txBody>
      </p:sp>
      <p:sp>
        <p:nvSpPr>
          <p:cNvPr id="14339" name="Rectangle 3">
            <a:extLst>
              <a:ext uri="{FF2B5EF4-FFF2-40B4-BE49-F238E27FC236}">
                <a16:creationId xmlns:a16="http://schemas.microsoft.com/office/drawing/2014/main" id="{7887725F-9072-8048-8768-54AAC20D3E18}"/>
              </a:ext>
            </a:extLst>
          </p:cNvPr>
          <p:cNvSpPr>
            <a:spLocks noGrp="1" noChangeArrowheads="1"/>
          </p:cNvSpPr>
          <p:nvPr>
            <p:ph type="subTitle" idx="1"/>
          </p:nvPr>
        </p:nvSpPr>
        <p:spPr>
          <a:xfrm>
            <a:off x="76200" y="4343400"/>
            <a:ext cx="8991600" cy="990600"/>
          </a:xfrm>
        </p:spPr>
        <p:txBody>
          <a:bodyPr/>
          <a:lstStyle/>
          <a:p>
            <a:pPr eaLnBrk="1" hangingPunct="1"/>
            <a:r>
              <a:rPr lang="en-US" altLang="en-US" sz="2800">
                <a:solidFill>
                  <a:schemeClr val="bg1"/>
                </a:solidFill>
              </a:rPr>
              <a:t>Rebecca Steinberg*, Zachary Matthews, Natalie Kruse, Dina Lopez, Jen Bowman, Nora Sullivan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9B8FE5DD-F51C-0A42-B798-64BB1EDBE271}"/>
              </a:ext>
            </a:extLst>
          </p:cNvPr>
          <p:cNvSpPr>
            <a:spLocks noGrp="1" noChangeArrowheads="1"/>
          </p:cNvSpPr>
          <p:nvPr>
            <p:ph type="title"/>
          </p:nvPr>
        </p:nvSpPr>
        <p:spPr>
          <a:xfrm>
            <a:off x="593725" y="763588"/>
            <a:ext cx="7956550" cy="1293812"/>
          </a:xfrm>
        </p:spPr>
        <p:txBody>
          <a:bodyPr/>
          <a:lstStyle/>
          <a:p>
            <a:r>
              <a:rPr lang="en-US" altLang="en-US" sz="3200" b="1"/>
              <a:t>Methods: Multivariate Analysis</a:t>
            </a:r>
          </a:p>
        </p:txBody>
      </p:sp>
      <p:sp>
        <p:nvSpPr>
          <p:cNvPr id="49154" name="Content Placeholder 2">
            <a:extLst>
              <a:ext uri="{FF2B5EF4-FFF2-40B4-BE49-F238E27FC236}">
                <a16:creationId xmlns:a16="http://schemas.microsoft.com/office/drawing/2014/main" id="{FF013B44-8D33-A846-A0B5-49555F70E9DF}"/>
              </a:ext>
            </a:extLst>
          </p:cNvPr>
          <p:cNvSpPr>
            <a:spLocks noGrp="1" noChangeArrowheads="1"/>
          </p:cNvSpPr>
          <p:nvPr>
            <p:ph idx="1"/>
          </p:nvPr>
        </p:nvSpPr>
        <p:spPr>
          <a:xfrm>
            <a:off x="593725" y="1984375"/>
            <a:ext cx="7956550" cy="2055813"/>
          </a:xfrm>
        </p:spPr>
        <p:txBody>
          <a:bodyPr/>
          <a:lstStyle/>
          <a:p>
            <a:pPr>
              <a:lnSpc>
                <a:spcPct val="150000"/>
              </a:lnSpc>
            </a:pPr>
            <a:r>
              <a:rPr lang="en-US" altLang="en-US" sz="1800"/>
              <a:t>The Unscrambler X</a:t>
            </a:r>
          </a:p>
          <a:p>
            <a:pPr>
              <a:lnSpc>
                <a:spcPct val="150000"/>
              </a:lnSpc>
            </a:pPr>
            <a:r>
              <a:rPr lang="en-US" altLang="en-US" sz="1800"/>
              <a:t>PLSR defines multidimensional direction in X space that explains maximum multidimensional variance direction in Y space </a:t>
            </a:r>
          </a:p>
          <a:p>
            <a:pPr>
              <a:lnSpc>
                <a:spcPct val="150000"/>
              </a:lnSpc>
            </a:pPr>
            <a:r>
              <a:rPr lang="en-US" altLang="en-US" sz="1800"/>
              <a:t>Provides linear regression equation</a:t>
            </a:r>
          </a:p>
        </p:txBody>
      </p:sp>
      <p:pic>
        <p:nvPicPr>
          <p:cNvPr id="5" name="Content Placeholder 5">
            <a:extLst>
              <a:ext uri="{FF2B5EF4-FFF2-40B4-BE49-F238E27FC236}">
                <a16:creationId xmlns:a16="http://schemas.microsoft.com/office/drawing/2014/main" id="{1B683CCC-67D1-3E4C-97D9-8CC6EF591A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1497013" y="4081463"/>
            <a:ext cx="6149975" cy="2662237"/>
          </a:xfrm>
          <a:prstGeom prst="rect">
            <a:avLst/>
          </a:prstGeom>
          <a:effectLst>
            <a:outerShdw blurRad="63500" sx="102000" sy="102000" algn="ctr" rotWithShape="0">
              <a:prstClr val="black">
                <a:alpha val="40000"/>
              </a:prstClr>
            </a:outerShdw>
          </a:effectLst>
        </p:spPr>
      </p:pic>
      <p:sp>
        <p:nvSpPr>
          <p:cNvPr id="49156" name="TextBox 3">
            <a:extLst>
              <a:ext uri="{FF2B5EF4-FFF2-40B4-BE49-F238E27FC236}">
                <a16:creationId xmlns:a16="http://schemas.microsoft.com/office/drawing/2014/main" id="{CCEB75CE-276A-7842-9617-937B5555B13D}"/>
              </a:ext>
            </a:extLst>
          </p:cNvPr>
          <p:cNvSpPr txBox="1">
            <a:spLocks noChangeArrowheads="1"/>
          </p:cNvSpPr>
          <p:nvPr/>
        </p:nvSpPr>
        <p:spPr bwMode="auto">
          <a:xfrm>
            <a:off x="7620000" y="5500688"/>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800"/>
              <a:t>CAMO Software AS, 2006, The Unscrambler User Manual - The Unscrambler Methods (Version 9.6):, </a:t>
            </a:r>
            <a:r>
              <a:rPr lang="en-US" altLang="en-US" sz="800">
                <a:hlinkClick r:id="rId4"/>
              </a:rPr>
              <a:t>https://www.camo.com/downloads/U9.6%20pdf%20manual/The%20Unscrambler%20Methods.pdf</a:t>
            </a:r>
            <a:r>
              <a:rPr lang="en-US" altLang="en-US" sz="800"/>
              <a:t> (accessed March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37AC212-9935-744D-BA02-B6666618AC47}"/>
              </a:ext>
            </a:extLst>
          </p:cNvPr>
          <p:cNvSpPr>
            <a:spLocks noGrp="1" noChangeArrowheads="1"/>
          </p:cNvSpPr>
          <p:nvPr>
            <p:ph type="title"/>
          </p:nvPr>
        </p:nvSpPr>
        <p:spPr>
          <a:xfrm>
            <a:off x="593725" y="115888"/>
            <a:ext cx="7956550" cy="1292225"/>
          </a:xfrm>
        </p:spPr>
        <p:txBody>
          <a:bodyPr/>
          <a:lstStyle/>
          <a:p>
            <a:r>
              <a:rPr lang="en-US" altLang="en-US" sz="3200" b="1"/>
              <a:t>Results: Multivariate Analysis</a:t>
            </a:r>
          </a:p>
        </p:txBody>
      </p:sp>
      <p:sp>
        <p:nvSpPr>
          <p:cNvPr id="51202" name="Content Placeholder 2">
            <a:extLst>
              <a:ext uri="{FF2B5EF4-FFF2-40B4-BE49-F238E27FC236}">
                <a16:creationId xmlns:a16="http://schemas.microsoft.com/office/drawing/2014/main" id="{3CE23520-1737-0942-A365-CC59C43B0F6D}"/>
              </a:ext>
            </a:extLst>
          </p:cNvPr>
          <p:cNvSpPr>
            <a:spLocks noGrp="1" noChangeArrowheads="1"/>
          </p:cNvSpPr>
          <p:nvPr>
            <p:ph sz="half" idx="1"/>
          </p:nvPr>
        </p:nvSpPr>
        <p:spPr/>
        <p:txBody>
          <a:bodyPr/>
          <a:lstStyle/>
          <a:p>
            <a:pPr>
              <a:lnSpc>
                <a:spcPct val="150000"/>
              </a:lnSpc>
            </a:pPr>
            <a:r>
              <a:rPr lang="en-US" altLang="en-US" sz="1800"/>
              <a:t>PLS</a:t>
            </a:r>
          </a:p>
        </p:txBody>
      </p:sp>
      <p:pic>
        <p:nvPicPr>
          <p:cNvPr id="51203" name="Picture 4">
            <a:extLst>
              <a:ext uri="{FF2B5EF4-FFF2-40B4-BE49-F238E27FC236}">
                <a16:creationId xmlns:a16="http://schemas.microsoft.com/office/drawing/2014/main" id="{2A6A5A05-A5E4-A341-9FE3-8B95294156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50" y="1408113"/>
            <a:ext cx="9132888"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3BA501D-A297-7A44-AB80-6FBA1D27334C}"/>
              </a:ext>
            </a:extLst>
          </p:cNvPr>
          <p:cNvSpPr/>
          <p:nvPr/>
        </p:nvSpPr>
        <p:spPr>
          <a:xfrm>
            <a:off x="593725" y="1841500"/>
            <a:ext cx="54927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03B91F18-561E-0547-BF49-CF0E0E6E49AB}"/>
              </a:ext>
            </a:extLst>
          </p:cNvPr>
          <p:cNvSpPr>
            <a:spLocks noGrp="1" noChangeArrowheads="1"/>
          </p:cNvSpPr>
          <p:nvPr>
            <p:ph type="title"/>
          </p:nvPr>
        </p:nvSpPr>
        <p:spPr>
          <a:xfrm>
            <a:off x="593725" y="254000"/>
            <a:ext cx="7956550" cy="1293813"/>
          </a:xfrm>
        </p:spPr>
        <p:txBody>
          <a:bodyPr/>
          <a:lstStyle/>
          <a:p>
            <a:r>
              <a:rPr lang="en-US" altLang="en-US" sz="3200" b="1"/>
              <a:t>Results: Multivariate Analysis</a:t>
            </a:r>
          </a:p>
        </p:txBody>
      </p:sp>
      <p:pic>
        <p:nvPicPr>
          <p:cNvPr id="53250" name="Content Placeholder 10">
            <a:extLst>
              <a:ext uri="{FF2B5EF4-FFF2-40B4-BE49-F238E27FC236}">
                <a16:creationId xmlns:a16="http://schemas.microsoft.com/office/drawing/2014/main" id="{536C503E-CC0C-DC46-BB2C-9C2EA385356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447800"/>
            <a:ext cx="9144000" cy="5156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C2F5C0DF-24B2-3441-962A-356A1EE7E3A8}"/>
              </a:ext>
            </a:extLst>
          </p:cNvPr>
          <p:cNvSpPr>
            <a:spLocks noGrp="1" noChangeArrowheads="1"/>
          </p:cNvSpPr>
          <p:nvPr>
            <p:ph type="title"/>
          </p:nvPr>
        </p:nvSpPr>
        <p:spPr>
          <a:xfrm>
            <a:off x="593725" y="763588"/>
            <a:ext cx="7956550" cy="1293812"/>
          </a:xfrm>
        </p:spPr>
        <p:txBody>
          <a:bodyPr/>
          <a:lstStyle/>
          <a:p>
            <a:r>
              <a:rPr lang="en-US" altLang="en-US" sz="3200" b="1"/>
              <a:t>Methods: Multivariate Analysis</a:t>
            </a:r>
          </a:p>
        </p:txBody>
      </p:sp>
      <p:sp>
        <p:nvSpPr>
          <p:cNvPr id="55298" name="Content Placeholder 2">
            <a:extLst>
              <a:ext uri="{FF2B5EF4-FFF2-40B4-BE49-F238E27FC236}">
                <a16:creationId xmlns:a16="http://schemas.microsoft.com/office/drawing/2014/main" id="{37259862-DD6C-EA48-B6F8-5BA1C23D636D}"/>
              </a:ext>
            </a:extLst>
          </p:cNvPr>
          <p:cNvSpPr>
            <a:spLocks noGrp="1" noChangeArrowheads="1"/>
          </p:cNvSpPr>
          <p:nvPr>
            <p:ph sz="half" idx="1"/>
          </p:nvPr>
        </p:nvSpPr>
        <p:spPr>
          <a:xfrm>
            <a:off x="596900" y="2193925"/>
            <a:ext cx="3760788" cy="3900488"/>
          </a:xfrm>
        </p:spPr>
        <p:txBody>
          <a:bodyPr/>
          <a:lstStyle/>
          <a:p>
            <a:r>
              <a:rPr lang="en-US" altLang="en-US" sz="2000"/>
              <a:t>Neuroshell 2</a:t>
            </a:r>
          </a:p>
          <a:p>
            <a:pPr>
              <a:lnSpc>
                <a:spcPct val="150000"/>
              </a:lnSpc>
            </a:pPr>
            <a:r>
              <a:rPr lang="en-US" altLang="en-US" sz="2000"/>
              <a:t>Artificial Neural Network (ANN) </a:t>
            </a:r>
          </a:p>
          <a:p>
            <a:pPr lvl="1">
              <a:lnSpc>
                <a:spcPct val="150000"/>
              </a:lnSpc>
              <a:buFont typeface="System Font Regular"/>
              <a:buChar char="-"/>
            </a:pPr>
            <a:r>
              <a:rPr lang="en-US" altLang="en-US" sz="1800"/>
              <a:t>Computer learning from data set to produce polynomial equation</a:t>
            </a:r>
          </a:p>
          <a:p>
            <a:r>
              <a:rPr lang="en-US" altLang="en-US" sz="2000"/>
              <a:t>Same data set and validation ran in Neuroshell as Unscrambler X </a:t>
            </a:r>
          </a:p>
        </p:txBody>
      </p:sp>
      <p:pic>
        <p:nvPicPr>
          <p:cNvPr id="10" name="Content Placeholder 9">
            <a:extLst>
              <a:ext uri="{FF2B5EF4-FFF2-40B4-BE49-F238E27FC236}">
                <a16:creationId xmlns:a16="http://schemas.microsoft.com/office/drawing/2014/main" id="{2ED10DE9-F44E-C444-9EF6-1B29983E4B5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87900" y="2249488"/>
            <a:ext cx="3979863" cy="2978150"/>
          </a:xfrm>
          <a:effectLst>
            <a:outerShdw blurRad="63500" sx="102000" sy="102000" algn="ctr" rotWithShape="0">
              <a:prstClr val="black">
                <a:alpha val="40000"/>
              </a:prstClr>
            </a:outerShdw>
          </a:effectLst>
        </p:spPr>
      </p:pic>
      <p:sp>
        <p:nvSpPr>
          <p:cNvPr id="55300" name="TextBox 3">
            <a:extLst>
              <a:ext uri="{FF2B5EF4-FFF2-40B4-BE49-F238E27FC236}">
                <a16:creationId xmlns:a16="http://schemas.microsoft.com/office/drawing/2014/main" id="{5F17C705-E923-4A41-8CBF-7EE16925642C}"/>
              </a:ext>
            </a:extLst>
          </p:cNvPr>
          <p:cNvSpPr txBox="1">
            <a:spLocks noChangeArrowheads="1"/>
          </p:cNvSpPr>
          <p:nvPr/>
        </p:nvSpPr>
        <p:spPr bwMode="auto">
          <a:xfrm>
            <a:off x="4787900" y="5227638"/>
            <a:ext cx="4019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t>Ward Systems Group, Inc., 2019, NeuroShell 2 Help:, </a:t>
            </a:r>
            <a:r>
              <a:rPr lang="en-US" altLang="en-US" sz="900">
                <a:hlinkClick r:id="rId4"/>
              </a:rPr>
              <a:t>http://www.wardsystems.com/manuals/neuroshell2/index.html?idxhowuse.htm</a:t>
            </a:r>
            <a:r>
              <a:rPr lang="en-US" altLang="en-US" sz="900"/>
              <a:t> (accessed March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25A3B745-26F7-B747-8181-725A6729D86C}"/>
              </a:ext>
            </a:extLst>
          </p:cNvPr>
          <p:cNvSpPr>
            <a:spLocks noGrp="1" noChangeArrowheads="1"/>
          </p:cNvSpPr>
          <p:nvPr>
            <p:ph type="title"/>
          </p:nvPr>
        </p:nvSpPr>
        <p:spPr>
          <a:xfrm>
            <a:off x="593725" y="763588"/>
            <a:ext cx="7956550" cy="1293812"/>
          </a:xfrm>
        </p:spPr>
        <p:txBody>
          <a:bodyPr/>
          <a:lstStyle/>
          <a:p>
            <a:r>
              <a:rPr lang="en-US" altLang="en-US" sz="3200" b="1"/>
              <a:t>Results: Multivariate Analysis</a:t>
            </a:r>
          </a:p>
        </p:txBody>
      </p:sp>
      <p:sp>
        <p:nvSpPr>
          <p:cNvPr id="57346" name="Content Placeholder 2">
            <a:extLst>
              <a:ext uri="{FF2B5EF4-FFF2-40B4-BE49-F238E27FC236}">
                <a16:creationId xmlns:a16="http://schemas.microsoft.com/office/drawing/2014/main" id="{1C07D0DA-4387-2C4B-B874-3091B0B1E8AC}"/>
              </a:ext>
            </a:extLst>
          </p:cNvPr>
          <p:cNvSpPr>
            <a:spLocks noGrp="1" noChangeArrowheads="1"/>
          </p:cNvSpPr>
          <p:nvPr>
            <p:ph sz="half" idx="1"/>
          </p:nvPr>
        </p:nvSpPr>
        <p:spPr>
          <a:xfrm>
            <a:off x="160338" y="2122488"/>
            <a:ext cx="3140075" cy="4087812"/>
          </a:xfrm>
        </p:spPr>
        <p:txBody>
          <a:bodyPr/>
          <a:lstStyle/>
          <a:p>
            <a:pPr>
              <a:lnSpc>
                <a:spcPct val="110000"/>
              </a:lnSpc>
            </a:pPr>
            <a:r>
              <a:rPr lang="en-US" altLang="en-US" sz="1600"/>
              <a:t>GMDH Advanced training</a:t>
            </a:r>
          </a:p>
          <a:p>
            <a:pPr lvl="1">
              <a:lnSpc>
                <a:spcPct val="150000"/>
              </a:lnSpc>
              <a:buFont typeface="System Font Regular"/>
              <a:buChar char="-"/>
            </a:pPr>
            <a:r>
              <a:rPr lang="en-US" altLang="en-US" sz="1600"/>
              <a:t>Trains all data</a:t>
            </a:r>
          </a:p>
          <a:p>
            <a:pPr>
              <a:lnSpc>
                <a:spcPct val="150000"/>
              </a:lnSpc>
            </a:pPr>
            <a:r>
              <a:rPr lang="en-US" altLang="en-US" sz="1600"/>
              <a:t>Model Optimization: </a:t>
            </a:r>
            <a:r>
              <a:rPr lang="en-US" altLang="en-US" sz="1600" b="1"/>
              <a:t>Smart</a:t>
            </a:r>
          </a:p>
          <a:p>
            <a:pPr lvl="1">
              <a:lnSpc>
                <a:spcPct val="150000"/>
              </a:lnSpc>
            </a:pPr>
            <a:r>
              <a:rPr lang="en-US" altLang="en-US" sz="1600"/>
              <a:t>Balances speed and quality</a:t>
            </a:r>
          </a:p>
          <a:p>
            <a:pPr>
              <a:lnSpc>
                <a:spcPct val="150000"/>
              </a:lnSpc>
            </a:pPr>
            <a:r>
              <a:rPr lang="en-US" altLang="en-US" sz="1600"/>
              <a:t>Selection Criterion: </a:t>
            </a:r>
            <a:r>
              <a:rPr lang="en-US" altLang="en-US" sz="1600" b="1"/>
              <a:t>FPE</a:t>
            </a:r>
          </a:p>
          <a:p>
            <a:pPr lvl="1">
              <a:lnSpc>
                <a:spcPct val="150000"/>
              </a:lnSpc>
              <a:buFont typeface="System Font Regular"/>
              <a:buChar char="-"/>
            </a:pPr>
            <a:r>
              <a:rPr lang="en-US" altLang="en-US" sz="1600"/>
              <a:t>Final Prediction Error</a:t>
            </a:r>
          </a:p>
          <a:p>
            <a:pPr lvl="1">
              <a:lnSpc>
                <a:spcPct val="150000"/>
              </a:lnSpc>
              <a:buFont typeface="System Font Regular"/>
              <a:buChar char="-"/>
            </a:pPr>
            <a:r>
              <a:rPr lang="en-US" altLang="en-US" sz="1600"/>
              <a:t>Min. variance, unbiased estimator of MSE prediction</a:t>
            </a:r>
          </a:p>
        </p:txBody>
      </p:sp>
      <p:pic>
        <p:nvPicPr>
          <p:cNvPr id="8" name="Picture 7">
            <a:extLst>
              <a:ext uri="{FF2B5EF4-FFF2-40B4-BE49-F238E27FC236}">
                <a16:creationId xmlns:a16="http://schemas.microsoft.com/office/drawing/2014/main" id="{29B3C125-FE84-1444-9BE7-10080DBDF4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685" t="52408" r="48924" b="12621"/>
          <a:stretch/>
        </p:blipFill>
        <p:spPr>
          <a:xfrm>
            <a:off x="3300413" y="2130425"/>
            <a:ext cx="5807075" cy="4087813"/>
          </a:xfrm>
          <a:prstGeom prst="rect">
            <a:avLst/>
          </a:prstGeom>
          <a:solidFill>
            <a:schemeClr val="bg1"/>
          </a:solidFill>
          <a:effectLst>
            <a:outerShdw blurRad="63500" sx="102000" sy="102000" algn="ctr"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7E328FA-96A6-114C-98DE-4CAD1960F8F1}"/>
              </a:ext>
            </a:extLst>
          </p:cNvPr>
          <p:cNvSpPr>
            <a:spLocks noGrp="1" noChangeArrowheads="1"/>
          </p:cNvSpPr>
          <p:nvPr>
            <p:ph type="title"/>
          </p:nvPr>
        </p:nvSpPr>
        <p:spPr>
          <a:xfrm>
            <a:off x="593725" y="763588"/>
            <a:ext cx="7956550" cy="1293812"/>
          </a:xfrm>
        </p:spPr>
        <p:txBody>
          <a:bodyPr/>
          <a:lstStyle/>
          <a:p>
            <a:r>
              <a:rPr lang="en-US" altLang="en-US" sz="3200" b="1"/>
              <a:t>Results: Multivariate Analysis</a:t>
            </a:r>
          </a:p>
        </p:txBody>
      </p:sp>
      <p:sp>
        <p:nvSpPr>
          <p:cNvPr id="59394" name="Content Placeholder 2">
            <a:extLst>
              <a:ext uri="{FF2B5EF4-FFF2-40B4-BE49-F238E27FC236}">
                <a16:creationId xmlns:a16="http://schemas.microsoft.com/office/drawing/2014/main" id="{659034C7-834B-984C-BEF4-980F3B7BCB7C}"/>
              </a:ext>
            </a:extLst>
          </p:cNvPr>
          <p:cNvSpPr>
            <a:spLocks noGrp="1" noChangeArrowheads="1"/>
          </p:cNvSpPr>
          <p:nvPr>
            <p:ph sz="half" idx="1"/>
          </p:nvPr>
        </p:nvSpPr>
        <p:spPr>
          <a:xfrm>
            <a:off x="315913" y="1884363"/>
            <a:ext cx="4162425" cy="4379912"/>
          </a:xfrm>
        </p:spPr>
        <p:txBody>
          <a:bodyPr/>
          <a:lstStyle/>
          <a:p>
            <a:pPr marL="0" indent="0">
              <a:buFontTx/>
              <a:buNone/>
            </a:pPr>
            <a:r>
              <a:rPr lang="en-US" altLang="en-US" sz="1800"/>
              <a:t>Equation selected: ANN ‘K’</a:t>
            </a:r>
          </a:p>
          <a:p>
            <a:pPr marL="0" indent="0">
              <a:buFontTx/>
              <a:buNone/>
            </a:pPr>
            <a:r>
              <a:rPr lang="en-US" altLang="en-US" sz="1400"/>
              <a:t>Y=(0.1*X7)-(0.049*X11)+(0.092)-(0.021*X4)+(0.019*X9)+(0.41*X1)-(0.011*X3)+(0.065*X6)-(0.1*X10)+(0.043*X5)+(0.56*X2)-(0.37*X1</a:t>
            </a:r>
            <a:r>
              <a:rPr lang="en-US" altLang="en-US" sz="1400" baseline="30000"/>
              <a:t>2</a:t>
            </a:r>
            <a:r>
              <a:rPr lang="en-US" altLang="en-US" sz="1400"/>
              <a:t>)-(0.38*X2</a:t>
            </a:r>
            <a:r>
              <a:rPr lang="en-US" altLang="en-US" sz="1400" baseline="30000"/>
              <a:t>2</a:t>
            </a:r>
            <a:r>
              <a:rPr lang="en-US" altLang="en-US" sz="1400"/>
              <a:t>)+(0.025*X11</a:t>
            </a:r>
            <a:r>
              <a:rPr lang="en-US" altLang="en-US" sz="1400" baseline="30000"/>
              <a:t>2</a:t>
            </a:r>
            <a:r>
              <a:rPr lang="en-US" altLang="en-US" sz="1400"/>
              <a:t>)-(0.14*X2</a:t>
            </a:r>
            <a:r>
              <a:rPr lang="en-US" altLang="en-US" sz="1400" baseline="30000"/>
              <a:t>3</a:t>
            </a:r>
            <a:r>
              <a:rPr lang="en-US" altLang="en-US" sz="1400"/>
              <a:t>)-(0.065*X11</a:t>
            </a:r>
            <a:r>
              <a:rPr lang="en-US" altLang="en-US" sz="1400" baseline="30000"/>
              <a:t>3</a:t>
            </a:r>
            <a:r>
              <a:rPr lang="en-US" altLang="en-US" sz="1400"/>
              <a:t>)+(0.84*X1*X2)-(0.24*X1*X11)+(0.36*X2*X11)+ (0.032*X1*X2*X11)-(0.00019*X6</a:t>
            </a:r>
            <a:r>
              <a:rPr lang="en-US" altLang="en-US" sz="1400" baseline="30000"/>
              <a:t>2</a:t>
            </a:r>
            <a:r>
              <a:rPr lang="en-US" altLang="en-US" sz="1400"/>
              <a:t>) +(0.041*X5*X6)+(0.043*X7</a:t>
            </a:r>
            <a:r>
              <a:rPr lang="en-US" altLang="en-US" sz="1400" baseline="30000"/>
              <a:t>2</a:t>
            </a:r>
            <a:r>
              <a:rPr lang="en-US" altLang="en-US" sz="1400"/>
              <a:t>)+(0.04*X10</a:t>
            </a:r>
            <a:r>
              <a:rPr lang="en-US" altLang="en-US" sz="1400" baseline="30000"/>
              <a:t>2</a:t>
            </a:r>
            <a:r>
              <a:rPr lang="en-US" altLang="en-US" sz="1400"/>
              <a:t>)-(0.026*X7</a:t>
            </a:r>
            <a:r>
              <a:rPr lang="en-US" altLang="en-US" sz="1400" baseline="30000"/>
              <a:t>3</a:t>
            </a:r>
            <a:r>
              <a:rPr lang="en-US" altLang="en-US" sz="1400"/>
              <a:t>)+(0.05*X10</a:t>
            </a:r>
            <a:r>
              <a:rPr lang="en-US" altLang="en-US" sz="1400" baseline="30000"/>
              <a:t>3</a:t>
            </a:r>
            <a:r>
              <a:rPr lang="en-US" altLang="en-US" sz="1400"/>
              <a:t>)-(0.14*X7*X10)-(0.011*X9</a:t>
            </a:r>
            <a:r>
              <a:rPr lang="en-US" altLang="en-US" sz="1400" baseline="30000"/>
              <a:t>2</a:t>
            </a:r>
            <a:r>
              <a:rPr lang="en-US" altLang="en-US" sz="1400"/>
              <a:t>)-(0.016*X9</a:t>
            </a:r>
            <a:r>
              <a:rPr lang="en-US" altLang="en-US" sz="1400" baseline="30000"/>
              <a:t>3</a:t>
            </a:r>
            <a:r>
              <a:rPr lang="en-US" altLang="en-US" sz="1400"/>
              <a:t>)-(0.025*X2*X9)+(0.013*X5</a:t>
            </a:r>
            <a:r>
              <a:rPr lang="en-US" altLang="en-US" sz="1400" baseline="30000"/>
              <a:t>2</a:t>
            </a:r>
            <a:r>
              <a:rPr lang="en-US" altLang="en-US" sz="1400"/>
              <a:t>)-(0.025*X6</a:t>
            </a:r>
            <a:r>
              <a:rPr lang="en-US" altLang="en-US" sz="1400" baseline="30000"/>
              <a:t>3</a:t>
            </a:r>
            <a:r>
              <a:rPr lang="en-US" altLang="en-US" sz="1400"/>
              <a:t>)-(0.014*X1</a:t>
            </a:r>
            <a:r>
              <a:rPr lang="en-US" altLang="en-US" sz="1400" baseline="30000"/>
              <a:t>3</a:t>
            </a:r>
            <a:r>
              <a:rPr lang="en-US" altLang="en-US" sz="1400"/>
              <a:t>)+(0.02*X1*X7)+(0.031*X6*X10)+(0.027*X1*X3)+(0.014*X9*X11)+(0.029*X2*X4)+(0.013*X8</a:t>
            </a:r>
            <a:r>
              <a:rPr lang="en-US" altLang="en-US" sz="1400" baseline="30000"/>
              <a:t>3</a:t>
            </a:r>
            <a:r>
              <a:rPr lang="en-US" altLang="en-US" sz="1400"/>
              <a:t>)-(0.016*X8*X11) +(0.0067*X4</a:t>
            </a:r>
            <a:r>
              <a:rPr lang="en-US" altLang="en-US" sz="1400" baseline="30000"/>
              <a:t>2</a:t>
            </a:r>
            <a:r>
              <a:rPr lang="en-US" altLang="en-US" sz="1400"/>
              <a:t>)+(0.0045*X1*X6)</a:t>
            </a:r>
          </a:p>
        </p:txBody>
      </p:sp>
      <p:sp>
        <p:nvSpPr>
          <p:cNvPr id="4" name="Content Placeholder 3">
            <a:extLst>
              <a:ext uri="{FF2B5EF4-FFF2-40B4-BE49-F238E27FC236}">
                <a16:creationId xmlns:a16="http://schemas.microsoft.com/office/drawing/2014/main" id="{53B2F06F-64CF-6F43-B9D3-852CBB5C6172}"/>
              </a:ext>
            </a:extLst>
          </p:cNvPr>
          <p:cNvSpPr>
            <a:spLocks noGrp="1"/>
          </p:cNvSpPr>
          <p:nvPr>
            <p:ph sz="half" idx="2"/>
          </p:nvPr>
        </p:nvSpPr>
        <p:spPr>
          <a:xfrm>
            <a:off x="4478338" y="1884363"/>
            <a:ext cx="4322762" cy="4379912"/>
          </a:xfrm>
        </p:spPr>
        <p:txBody>
          <a:bodyPr>
            <a:noAutofit/>
          </a:bodyPr>
          <a:lstStyle/>
          <a:p>
            <a:pPr marL="0" indent="0">
              <a:buFontTx/>
              <a:buNone/>
              <a:defRPr/>
            </a:pPr>
            <a:r>
              <a:rPr lang="en-US" sz="1800" dirty="0"/>
              <a:t>Variable Transformations:</a:t>
            </a:r>
            <a:r>
              <a:rPr lang="en-US" sz="100" dirty="0"/>
              <a:t> </a:t>
            </a:r>
            <a:endParaRPr lang="en-US" sz="1000" dirty="0"/>
          </a:p>
          <a:p>
            <a:pPr>
              <a:lnSpc>
                <a:spcPct val="150000"/>
              </a:lnSpc>
              <a:spcBef>
                <a:spcPts val="0"/>
              </a:spcBef>
              <a:defRPr/>
            </a:pPr>
            <a:r>
              <a:rPr lang="en-US" sz="1200" dirty="0"/>
              <a:t>X1=2*(Surface Elevation (</a:t>
            </a:r>
            <a:r>
              <a:rPr lang="en-US" sz="1200" dirty="0" err="1"/>
              <a:t>msl</a:t>
            </a:r>
            <a:r>
              <a:rPr lang="en-US" sz="1200" dirty="0"/>
              <a:t>)-545)/835-1</a:t>
            </a:r>
          </a:p>
          <a:p>
            <a:pPr>
              <a:lnSpc>
                <a:spcPct val="150000"/>
              </a:lnSpc>
              <a:spcBef>
                <a:spcPts val="0"/>
              </a:spcBef>
              <a:defRPr/>
            </a:pPr>
            <a:r>
              <a:rPr lang="en-US" sz="1200" dirty="0"/>
              <a:t>X2=2*(Bottom Elevation (</a:t>
            </a:r>
            <a:r>
              <a:rPr lang="en-US" sz="1200" dirty="0" err="1"/>
              <a:t>msl</a:t>
            </a:r>
            <a:r>
              <a:rPr lang="en-US" sz="1200" dirty="0"/>
              <a:t>)-244.04)/1055.96-1</a:t>
            </a:r>
          </a:p>
          <a:p>
            <a:pPr>
              <a:lnSpc>
                <a:spcPct val="150000"/>
              </a:lnSpc>
              <a:spcBef>
                <a:spcPts val="0"/>
              </a:spcBef>
              <a:defRPr/>
            </a:pPr>
            <a:r>
              <a:rPr lang="en-US" sz="1200" dirty="0"/>
              <a:t>X3=2*(Overburden Thickness (ft)-65)/638.1-1</a:t>
            </a:r>
          </a:p>
          <a:p>
            <a:pPr>
              <a:lnSpc>
                <a:spcPct val="150000"/>
              </a:lnSpc>
              <a:spcBef>
                <a:spcPts val="0"/>
              </a:spcBef>
              <a:defRPr/>
            </a:pPr>
            <a:r>
              <a:rPr lang="en-US" sz="1200" dirty="0"/>
              <a:t>X4=2*(Mined Coal Thickness (ft)-0.07)/11.69-1</a:t>
            </a:r>
          </a:p>
          <a:p>
            <a:pPr>
              <a:lnSpc>
                <a:spcPct val="150000"/>
              </a:lnSpc>
              <a:spcBef>
                <a:spcPts val="0"/>
              </a:spcBef>
              <a:defRPr/>
            </a:pPr>
            <a:r>
              <a:rPr lang="en-US" sz="1200" dirty="0"/>
              <a:t>X5=2*(Shale/Clay Thickness (ft)-0.35)/552.55-1</a:t>
            </a:r>
          </a:p>
          <a:p>
            <a:pPr>
              <a:lnSpc>
                <a:spcPct val="150000"/>
              </a:lnSpc>
              <a:spcBef>
                <a:spcPts val="0"/>
              </a:spcBef>
              <a:defRPr/>
            </a:pPr>
            <a:r>
              <a:rPr lang="en-US" sz="1200" dirty="0"/>
              <a:t>X6=2*Sandstone Thickness (ft)/262.3-1</a:t>
            </a:r>
          </a:p>
          <a:p>
            <a:pPr>
              <a:lnSpc>
                <a:spcPct val="150000"/>
              </a:lnSpc>
              <a:spcBef>
                <a:spcPts val="0"/>
              </a:spcBef>
              <a:defRPr/>
            </a:pPr>
            <a:r>
              <a:rPr lang="en-US" sz="1200" dirty="0"/>
              <a:t>X7=2*Limestone Thickness (ft)/204.97-1</a:t>
            </a:r>
          </a:p>
          <a:p>
            <a:pPr>
              <a:lnSpc>
                <a:spcPct val="150000"/>
              </a:lnSpc>
              <a:spcBef>
                <a:spcPts val="0"/>
              </a:spcBef>
              <a:defRPr/>
            </a:pPr>
            <a:r>
              <a:rPr lang="en-US" sz="1200" dirty="0"/>
              <a:t>X8=2*Total Coal Thickness (ft)/33.23-1</a:t>
            </a:r>
          </a:p>
          <a:p>
            <a:pPr>
              <a:lnSpc>
                <a:spcPct val="150000"/>
              </a:lnSpc>
              <a:spcBef>
                <a:spcPts val="0"/>
              </a:spcBef>
              <a:defRPr/>
            </a:pPr>
            <a:r>
              <a:rPr lang="en-US" sz="1200" dirty="0"/>
              <a:t>X9=2*Accumulative Coal to Extracted (Mm^3)/138.61-1</a:t>
            </a:r>
          </a:p>
          <a:p>
            <a:pPr>
              <a:lnSpc>
                <a:spcPct val="150000"/>
              </a:lnSpc>
              <a:spcBef>
                <a:spcPts val="0"/>
              </a:spcBef>
              <a:defRPr/>
            </a:pPr>
            <a:r>
              <a:rPr lang="en-US" sz="1200" dirty="0"/>
              <a:t>X10=2*(Underground Mining in 4-Mile Buffer (acres)-2061)/108987.5-1</a:t>
            </a:r>
          </a:p>
          <a:p>
            <a:pPr>
              <a:lnSpc>
                <a:spcPct val="150000"/>
              </a:lnSpc>
              <a:spcBef>
                <a:spcPts val="0"/>
              </a:spcBef>
              <a:defRPr/>
            </a:pPr>
            <a:r>
              <a:rPr lang="en-US" sz="1200" dirty="0"/>
              <a:t>X11=2*(</a:t>
            </a:r>
            <a:r>
              <a:rPr lang="en-US" sz="1200" dirty="0" err="1"/>
              <a:t>Avg</a:t>
            </a:r>
            <a:r>
              <a:rPr lang="en-US" sz="1200" dirty="0"/>
              <a:t> Annual Precipitation (in)-37.5)/3.7-1</a:t>
            </a:r>
          </a:p>
          <a:p>
            <a:pPr>
              <a:lnSpc>
                <a:spcPct val="150000"/>
              </a:lnSpc>
              <a:spcBef>
                <a:spcPts val="0"/>
              </a:spcBef>
              <a:defRPr/>
            </a:pPr>
            <a:r>
              <a:rPr lang="en-US" sz="1200" dirty="0"/>
              <a:t>Y=2*(Potentiometric Head (</a:t>
            </a:r>
            <a:r>
              <a:rPr lang="en-US" sz="1200" dirty="0" err="1"/>
              <a:t>msl</a:t>
            </a:r>
            <a:r>
              <a:rPr lang="en-US" sz="1200" dirty="0"/>
              <a:t>)-400)/932-</a:t>
            </a:r>
            <a:r>
              <a:rPr lang="en-US" sz="1400" dirty="0"/>
              <a:t>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C9E08032-DAA1-C749-933B-0472AEA32877}"/>
              </a:ext>
            </a:extLst>
          </p:cNvPr>
          <p:cNvSpPr>
            <a:spLocks noGrp="1" noChangeArrowheads="1"/>
          </p:cNvSpPr>
          <p:nvPr>
            <p:ph type="title"/>
          </p:nvPr>
        </p:nvSpPr>
        <p:spPr>
          <a:xfrm>
            <a:off x="593725" y="763588"/>
            <a:ext cx="7956550" cy="1293812"/>
          </a:xfrm>
        </p:spPr>
        <p:txBody>
          <a:bodyPr/>
          <a:lstStyle/>
          <a:p>
            <a:r>
              <a:rPr lang="en-US" altLang="en-US" sz="3200" b="1"/>
              <a:t>Results: Multivariate Analysis</a:t>
            </a:r>
          </a:p>
        </p:txBody>
      </p:sp>
      <p:sp>
        <p:nvSpPr>
          <p:cNvPr id="61442" name="Content Placeholder 2">
            <a:extLst>
              <a:ext uri="{FF2B5EF4-FFF2-40B4-BE49-F238E27FC236}">
                <a16:creationId xmlns:a16="http://schemas.microsoft.com/office/drawing/2014/main" id="{08D8CCE9-8139-D14E-9F47-13AFD5EC51C9}"/>
              </a:ext>
            </a:extLst>
          </p:cNvPr>
          <p:cNvSpPr>
            <a:spLocks noGrp="1" noChangeArrowheads="1"/>
          </p:cNvSpPr>
          <p:nvPr>
            <p:ph sz="half" idx="1"/>
          </p:nvPr>
        </p:nvSpPr>
        <p:spPr>
          <a:xfrm>
            <a:off x="593725" y="1895475"/>
            <a:ext cx="7956550" cy="1171575"/>
          </a:xfrm>
        </p:spPr>
        <p:txBody>
          <a:bodyPr/>
          <a:lstStyle/>
          <a:p>
            <a:r>
              <a:rPr lang="en-US" altLang="en-US" sz="1800"/>
              <a:t>Lack of publicly available data</a:t>
            </a:r>
          </a:p>
          <a:p>
            <a:r>
              <a:rPr lang="en-US" altLang="en-US" sz="1800"/>
              <a:t>Algorithm ‘K’ validation through application to actual measured post-mining water level data</a:t>
            </a:r>
          </a:p>
          <a:p>
            <a:r>
              <a:rPr lang="en-US" altLang="en-US" sz="1800"/>
              <a:t>Meigs Mine Complex D-0354 well shafts</a:t>
            </a:r>
          </a:p>
        </p:txBody>
      </p:sp>
      <p:graphicFrame>
        <p:nvGraphicFramePr>
          <p:cNvPr id="9" name="Content Placeholder 8">
            <a:extLst>
              <a:ext uri="{FF2B5EF4-FFF2-40B4-BE49-F238E27FC236}">
                <a16:creationId xmlns:a16="http://schemas.microsoft.com/office/drawing/2014/main" id="{26072882-8D6C-F741-B9D3-69396572B2AA}"/>
              </a:ext>
            </a:extLst>
          </p:cNvPr>
          <p:cNvGraphicFramePr>
            <a:graphicFrameLocks noGrp="1"/>
          </p:cNvGraphicFramePr>
          <p:nvPr>
            <p:ph sz="half" idx="2"/>
          </p:nvPr>
        </p:nvGraphicFramePr>
        <p:xfrm>
          <a:off x="593725" y="3441700"/>
          <a:ext cx="7956550" cy="3086100"/>
        </p:xfrm>
        <a:graphic>
          <a:graphicData uri="http://schemas.openxmlformats.org/drawingml/2006/table">
            <a:tbl>
              <a:tblPr>
                <a:tableStyleId>{073A0DAA-6AF3-43AB-8588-CEC1D06C72B9}</a:tableStyleId>
              </a:tblPr>
              <a:tblGrid>
                <a:gridCol w="712526">
                  <a:extLst>
                    <a:ext uri="{9D8B030D-6E8A-4147-A177-3AD203B41FA5}">
                      <a16:colId xmlns:a16="http://schemas.microsoft.com/office/drawing/2014/main" val="1912402840"/>
                    </a:ext>
                  </a:extLst>
                </a:gridCol>
                <a:gridCol w="1666804">
                  <a:extLst>
                    <a:ext uri="{9D8B030D-6E8A-4147-A177-3AD203B41FA5}">
                      <a16:colId xmlns:a16="http://schemas.microsoft.com/office/drawing/2014/main" val="2350813432"/>
                    </a:ext>
                  </a:extLst>
                </a:gridCol>
                <a:gridCol w="903382">
                  <a:extLst>
                    <a:ext uri="{9D8B030D-6E8A-4147-A177-3AD203B41FA5}">
                      <a16:colId xmlns:a16="http://schemas.microsoft.com/office/drawing/2014/main" val="2496041399"/>
                    </a:ext>
                  </a:extLst>
                </a:gridCol>
                <a:gridCol w="1340229">
                  <a:extLst>
                    <a:ext uri="{9D8B030D-6E8A-4147-A177-3AD203B41FA5}">
                      <a16:colId xmlns:a16="http://schemas.microsoft.com/office/drawing/2014/main" val="3283169255"/>
                    </a:ext>
                  </a:extLst>
                </a:gridCol>
                <a:gridCol w="1361437">
                  <a:extLst>
                    <a:ext uri="{9D8B030D-6E8A-4147-A177-3AD203B41FA5}">
                      <a16:colId xmlns:a16="http://schemas.microsoft.com/office/drawing/2014/main" val="1955605158"/>
                    </a:ext>
                  </a:extLst>
                </a:gridCol>
                <a:gridCol w="865211">
                  <a:extLst>
                    <a:ext uri="{9D8B030D-6E8A-4147-A177-3AD203B41FA5}">
                      <a16:colId xmlns:a16="http://schemas.microsoft.com/office/drawing/2014/main" val="3115747160"/>
                    </a:ext>
                  </a:extLst>
                </a:gridCol>
                <a:gridCol w="1106962">
                  <a:extLst>
                    <a:ext uri="{9D8B030D-6E8A-4147-A177-3AD203B41FA5}">
                      <a16:colId xmlns:a16="http://schemas.microsoft.com/office/drawing/2014/main" val="310629842"/>
                    </a:ext>
                  </a:extLst>
                </a:gridCol>
              </a:tblGrid>
              <a:tr h="1008509">
                <a:tc>
                  <a:txBody>
                    <a:bodyPr/>
                    <a:lstStyle/>
                    <a:p>
                      <a:pPr algn="l" fontAlgn="b"/>
                      <a:r>
                        <a:rPr lang="en-US" sz="1400" b="1" u="none" strike="noStrike" dirty="0">
                          <a:effectLst/>
                        </a:rPr>
                        <a:t>Permit</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Well</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Date</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Measured Potentiometric Head (ft </a:t>
                      </a:r>
                      <a:r>
                        <a:rPr lang="en-US" sz="1400" b="1" u="none" strike="noStrike" dirty="0" err="1">
                          <a:effectLst/>
                        </a:rPr>
                        <a:t>msl</a:t>
                      </a:r>
                      <a:r>
                        <a:rPr lang="en-US" sz="1400" b="1" u="none" strike="noStrike" dirty="0">
                          <a:effectLst/>
                        </a:rPr>
                        <a:t>)</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Predicted Potentiometric Head (ft </a:t>
                      </a:r>
                      <a:r>
                        <a:rPr lang="en-US" sz="1400" b="1" u="none" strike="noStrike" dirty="0" err="1">
                          <a:effectLst/>
                        </a:rPr>
                        <a:t>msl</a:t>
                      </a:r>
                      <a:r>
                        <a:rPr lang="en-US" sz="1400" b="1" u="none" strike="noStrike" dirty="0">
                          <a:effectLst/>
                        </a:rPr>
                        <a:t>)</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Error (ft)</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Percent Error</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701788"/>
                  </a:ext>
                </a:extLst>
              </a:tr>
              <a:tr h="510650">
                <a:tc>
                  <a:txBody>
                    <a:bodyPr/>
                    <a:lstStyle/>
                    <a:p>
                      <a:pPr algn="l" fontAlgn="b"/>
                      <a:r>
                        <a:rPr lang="en-US" sz="1400" u="none" strike="noStrike" dirty="0">
                          <a:effectLst/>
                        </a:rPr>
                        <a:t>D-0354</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Roving Crew Shaft</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10/22/18</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456.84</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443.42</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13.42</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2.94%</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641980"/>
                  </a:ext>
                </a:extLst>
              </a:tr>
              <a:tr h="510650">
                <a:tc>
                  <a:txBody>
                    <a:bodyPr/>
                    <a:lstStyle/>
                    <a:p>
                      <a:pPr algn="l" fontAlgn="b"/>
                      <a:r>
                        <a:rPr lang="en-US" sz="1400" u="none" strike="noStrike" dirty="0">
                          <a:effectLst/>
                        </a:rPr>
                        <a:t>D-0354</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South Mains Shaft</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10/22/18</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455.94</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458.22</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-2.28</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0.50%</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474847"/>
                  </a:ext>
                </a:extLst>
              </a:tr>
              <a:tr h="510650">
                <a:tc>
                  <a:txBody>
                    <a:bodyPr/>
                    <a:lstStyle/>
                    <a:p>
                      <a:pPr algn="l" fontAlgn="b"/>
                      <a:r>
                        <a:rPr lang="en-US" sz="1400" u="none" strike="noStrike" dirty="0">
                          <a:effectLst/>
                        </a:rPr>
                        <a:t>D-0354</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South Mains Shaft</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9/11/17</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456.88</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458.22</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-1.34</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0.29%</a:t>
                      </a:r>
                      <a:endParaRPr lang="en-US" sz="1400" b="0"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316024"/>
                  </a:ext>
                </a:extLst>
              </a:tr>
              <a:tr h="272820">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5045699"/>
                  </a:ext>
                </a:extLst>
              </a:tr>
              <a:tr h="272820">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Average:</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3.27</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rPr>
                        <a:t>1.24%</a:t>
                      </a:r>
                      <a:endParaRPr lang="en-US" sz="1400" b="1" i="0" u="none" strike="noStrike" dirty="0">
                        <a:solidFill>
                          <a:srgbClr val="000000"/>
                        </a:solidFill>
                        <a:effectLst/>
                        <a:latin typeface="Calibri" panose="020F0502020204030204" pitchFamily="34" charset="0"/>
                      </a:endParaRPr>
                    </a:p>
                  </a:txBody>
                  <a:tcPr marL="6265" marR="6265" marT="62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0254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54250A3-79D0-1E49-A2D0-1E232F985099}"/>
              </a:ext>
            </a:extLst>
          </p:cNvPr>
          <p:cNvSpPr>
            <a:spLocks noGrp="1" noChangeArrowheads="1"/>
          </p:cNvSpPr>
          <p:nvPr>
            <p:ph type="title"/>
          </p:nvPr>
        </p:nvSpPr>
        <p:spPr>
          <a:xfrm>
            <a:off x="593725" y="76200"/>
            <a:ext cx="7956550" cy="1293813"/>
          </a:xfrm>
        </p:spPr>
        <p:txBody>
          <a:bodyPr/>
          <a:lstStyle/>
          <a:p>
            <a:r>
              <a:rPr lang="en-US" altLang="en-US" sz="3200" b="1"/>
              <a:t>Methods: Spatial Interpolation</a:t>
            </a:r>
          </a:p>
        </p:txBody>
      </p:sp>
      <p:sp>
        <p:nvSpPr>
          <p:cNvPr id="63490" name="Content Placeholder 3">
            <a:extLst>
              <a:ext uri="{FF2B5EF4-FFF2-40B4-BE49-F238E27FC236}">
                <a16:creationId xmlns:a16="http://schemas.microsoft.com/office/drawing/2014/main" id="{D6D03A5B-7013-2440-93FD-C86967EAEEE9}"/>
              </a:ext>
            </a:extLst>
          </p:cNvPr>
          <p:cNvSpPr>
            <a:spLocks noGrp="1" noChangeArrowheads="1"/>
          </p:cNvSpPr>
          <p:nvPr>
            <p:ph sz="half" idx="1"/>
          </p:nvPr>
        </p:nvSpPr>
        <p:spPr>
          <a:xfrm>
            <a:off x="214313" y="1506538"/>
            <a:ext cx="3910012" cy="4206875"/>
          </a:xfrm>
        </p:spPr>
        <p:txBody>
          <a:bodyPr/>
          <a:lstStyle/>
          <a:p>
            <a:r>
              <a:rPr lang="en-US" altLang="en-US" sz="2000"/>
              <a:t>Interpolation predicts values to form a raster surface from existing points</a:t>
            </a:r>
          </a:p>
          <a:p>
            <a:pPr>
              <a:lnSpc>
                <a:spcPct val="150000"/>
              </a:lnSpc>
            </a:pPr>
            <a:r>
              <a:rPr lang="en-US" altLang="en-US" sz="2000"/>
              <a:t>Kriging vs. Inverse distance weighting (IDW)</a:t>
            </a:r>
          </a:p>
          <a:p>
            <a:pPr lvl="1">
              <a:buFont typeface="System Font Regular"/>
              <a:buChar char="-"/>
            </a:pPr>
            <a:r>
              <a:rPr lang="en-US" altLang="en-US" sz="1800" u="sng"/>
              <a:t>IDW</a:t>
            </a:r>
            <a:r>
              <a:rPr lang="en-US" altLang="en-US" sz="1800"/>
              <a:t>: deterministic method based on surrounding measurements </a:t>
            </a:r>
          </a:p>
          <a:p>
            <a:pPr lvl="1">
              <a:buFont typeface="System Font Regular"/>
              <a:buChar char="-"/>
            </a:pPr>
            <a:r>
              <a:rPr lang="en-US" altLang="en-US" sz="1800" u="sng"/>
              <a:t>Kriging</a:t>
            </a:r>
            <a:r>
              <a:rPr lang="en-US" altLang="en-US" sz="1800"/>
              <a:t>: similar to IDW but includes autocorrelation and measure of error</a:t>
            </a:r>
          </a:p>
        </p:txBody>
      </p:sp>
      <p:pic>
        <p:nvPicPr>
          <p:cNvPr id="6" name="Picture 6">
            <a:extLst>
              <a:ext uri="{FF2B5EF4-FFF2-40B4-BE49-F238E27FC236}">
                <a16:creationId xmlns:a16="http://schemas.microsoft.com/office/drawing/2014/main" id="{09DC6A86-7E41-0148-ABCA-436557BDD32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338638" y="1138238"/>
            <a:ext cx="3016250" cy="2565400"/>
          </a:xfrm>
          <a:effectLst>
            <a:outerShdw blurRad="63500" sx="102000" sy="102000" algn="ctr" rotWithShape="0">
              <a:prstClr val="black">
                <a:alpha val="40000"/>
              </a:prstClr>
            </a:outerShdw>
          </a:effectLst>
        </p:spPr>
      </p:pic>
      <p:pic>
        <p:nvPicPr>
          <p:cNvPr id="8" name="Picture 8">
            <a:extLst>
              <a:ext uri="{FF2B5EF4-FFF2-40B4-BE49-F238E27FC236}">
                <a16:creationId xmlns:a16="http://schemas.microsoft.com/office/drawing/2014/main" id="{70A6D5CD-DCB5-CC47-AA5B-7C0D6ED7CA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2125" y="3114675"/>
            <a:ext cx="3017838" cy="2581275"/>
          </a:xfrm>
          <a:prstGeom prst="rect">
            <a:avLst/>
          </a:prstGeom>
          <a:effectLst>
            <a:outerShdw blurRad="63500" sx="102000" sy="102000" algn="ctr" rotWithShape="0">
              <a:prstClr val="black">
                <a:alpha val="40000"/>
              </a:prstClr>
            </a:outerShdw>
          </a:effectLst>
        </p:spPr>
      </p:pic>
      <p:sp>
        <p:nvSpPr>
          <p:cNvPr id="63493" name="TextBox 2">
            <a:extLst>
              <a:ext uri="{FF2B5EF4-FFF2-40B4-BE49-F238E27FC236}">
                <a16:creationId xmlns:a16="http://schemas.microsoft.com/office/drawing/2014/main" id="{04256535-FF8E-E941-BD68-D27719BF0DAF}"/>
              </a:ext>
            </a:extLst>
          </p:cNvPr>
          <p:cNvSpPr txBox="1">
            <a:spLocks noChangeArrowheads="1"/>
          </p:cNvSpPr>
          <p:nvPr/>
        </p:nvSpPr>
        <p:spPr bwMode="auto">
          <a:xfrm>
            <a:off x="7289800" y="1179513"/>
            <a:ext cx="630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IDW</a:t>
            </a:r>
          </a:p>
        </p:txBody>
      </p:sp>
      <p:sp>
        <p:nvSpPr>
          <p:cNvPr id="63494" name="TextBox 4">
            <a:extLst>
              <a:ext uri="{FF2B5EF4-FFF2-40B4-BE49-F238E27FC236}">
                <a16:creationId xmlns:a16="http://schemas.microsoft.com/office/drawing/2014/main" id="{90186E94-F699-074B-B08A-B1ECC592DBC1}"/>
              </a:ext>
            </a:extLst>
          </p:cNvPr>
          <p:cNvSpPr txBox="1">
            <a:spLocks noChangeArrowheads="1"/>
          </p:cNvSpPr>
          <p:nvPr/>
        </p:nvSpPr>
        <p:spPr bwMode="auto">
          <a:xfrm>
            <a:off x="7780338" y="2840038"/>
            <a:ext cx="935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Kriging</a:t>
            </a:r>
          </a:p>
        </p:txBody>
      </p:sp>
      <p:sp>
        <p:nvSpPr>
          <p:cNvPr id="63495" name="TextBox 6">
            <a:extLst>
              <a:ext uri="{FF2B5EF4-FFF2-40B4-BE49-F238E27FC236}">
                <a16:creationId xmlns:a16="http://schemas.microsoft.com/office/drawing/2014/main" id="{73004524-304E-C641-9FA4-C76348350BB1}"/>
              </a:ext>
            </a:extLst>
          </p:cNvPr>
          <p:cNvSpPr txBox="1">
            <a:spLocks noChangeArrowheads="1"/>
          </p:cNvSpPr>
          <p:nvPr/>
        </p:nvSpPr>
        <p:spPr bwMode="auto">
          <a:xfrm>
            <a:off x="554038" y="5849938"/>
            <a:ext cx="8863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800"/>
              <a:t>ESRI, 2019, How IDW works—Help | ArcGIS Desktop:, </a:t>
            </a:r>
            <a:r>
              <a:rPr lang="en-US" altLang="en-US" sz="800">
                <a:hlinkClick r:id="rId5"/>
              </a:rPr>
              <a:t>https://pro.arcgis.com/en/pro-app/tool-reference/spatial-analyst/how-idw-works.htm</a:t>
            </a:r>
            <a:r>
              <a:rPr lang="en-US" altLang="en-US" sz="800"/>
              <a:t> (accessed March 2019).</a:t>
            </a:r>
          </a:p>
          <a:p>
            <a:pPr>
              <a:buFont typeface="Arial" panose="020B0604020202020204" pitchFamily="34" charset="0"/>
              <a:buChar char="•"/>
            </a:pPr>
            <a:r>
              <a:rPr lang="en-US" altLang="en-US" sz="800"/>
              <a:t>ESRI, 2019, How Kriging works—Help | ArcGIS Desktop:, </a:t>
            </a:r>
            <a:r>
              <a:rPr lang="en-US" altLang="en-US" sz="800">
                <a:hlinkClick r:id="rId6"/>
              </a:rPr>
              <a:t>https://pro.arcgis.com/en/pro-app/tool-reference/spatial-analyst/how-kriging-works.htm</a:t>
            </a:r>
            <a:r>
              <a:rPr lang="en-US" altLang="en-US" sz="800"/>
              <a:t> (accessed March 2019).</a:t>
            </a:r>
          </a:p>
        </p:txBody>
      </p:sp>
      <p:pic>
        <p:nvPicPr>
          <p:cNvPr id="1026" name="Picture 2" descr="Weighted sum formula">
            <a:extLst>
              <a:ext uri="{FF2B5EF4-FFF2-40B4-BE49-F238E27FC236}">
                <a16:creationId xmlns:a16="http://schemas.microsoft.com/office/drawing/2014/main" id="{6C543222-C4DA-554A-8872-B79EED78DE3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95725" y="5043488"/>
            <a:ext cx="1552575" cy="5238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DEB4D3BD-7103-F343-B54D-11B9C4C7000A}"/>
              </a:ext>
            </a:extLst>
          </p:cNvPr>
          <p:cNvSpPr>
            <a:spLocks noGrp="1" noChangeArrowheads="1"/>
          </p:cNvSpPr>
          <p:nvPr>
            <p:ph type="title"/>
          </p:nvPr>
        </p:nvSpPr>
        <p:spPr>
          <a:xfrm>
            <a:off x="593725" y="161925"/>
            <a:ext cx="7956550" cy="1292225"/>
          </a:xfrm>
        </p:spPr>
        <p:txBody>
          <a:bodyPr/>
          <a:lstStyle/>
          <a:p>
            <a:r>
              <a:rPr lang="en-US" altLang="en-US" sz="3200" b="1"/>
              <a:t>Results: Spatial Interpolation</a:t>
            </a:r>
          </a:p>
        </p:txBody>
      </p:sp>
      <p:sp>
        <p:nvSpPr>
          <p:cNvPr id="65538" name="Content Placeholder 2">
            <a:extLst>
              <a:ext uri="{FF2B5EF4-FFF2-40B4-BE49-F238E27FC236}">
                <a16:creationId xmlns:a16="http://schemas.microsoft.com/office/drawing/2014/main" id="{A6E10F1A-8EEE-5D4D-B639-0648640D7DFF}"/>
              </a:ext>
            </a:extLst>
          </p:cNvPr>
          <p:cNvSpPr>
            <a:spLocks noGrp="1" noChangeArrowheads="1"/>
          </p:cNvSpPr>
          <p:nvPr>
            <p:ph sz="half" idx="1"/>
          </p:nvPr>
        </p:nvSpPr>
        <p:spPr>
          <a:xfrm>
            <a:off x="238125" y="1143000"/>
            <a:ext cx="3419475" cy="4800600"/>
          </a:xfrm>
        </p:spPr>
        <p:txBody>
          <a:bodyPr/>
          <a:lstStyle/>
          <a:p>
            <a:pPr>
              <a:lnSpc>
                <a:spcPct val="150000"/>
              </a:lnSpc>
            </a:pPr>
            <a:r>
              <a:rPr lang="en-US" altLang="en-US" sz="2000"/>
              <a:t>Determined Kriging would not produce usable error surface</a:t>
            </a:r>
          </a:p>
          <a:p>
            <a:pPr>
              <a:lnSpc>
                <a:spcPct val="150000"/>
              </a:lnSpc>
            </a:pPr>
            <a:r>
              <a:rPr lang="en-US" altLang="en-US" sz="2000"/>
              <a:t>Variogram does not show expected data distribution for spatial autocorrelation</a:t>
            </a:r>
          </a:p>
          <a:p>
            <a:pPr lvl="1">
              <a:lnSpc>
                <a:spcPct val="150000"/>
              </a:lnSpc>
            </a:pPr>
            <a:r>
              <a:rPr lang="en-US" altLang="en-US" sz="1800"/>
              <a:t>No obvious range</a:t>
            </a:r>
          </a:p>
          <a:p>
            <a:pPr>
              <a:lnSpc>
                <a:spcPct val="150000"/>
              </a:lnSpc>
            </a:pPr>
            <a:r>
              <a:rPr lang="en-US" altLang="en-US" sz="2000"/>
              <a:t>Interpolation not included in final tool functions</a:t>
            </a:r>
          </a:p>
        </p:txBody>
      </p:sp>
      <p:pic>
        <p:nvPicPr>
          <p:cNvPr id="4" name="Picture 3">
            <a:extLst>
              <a:ext uri="{FF2B5EF4-FFF2-40B4-BE49-F238E27FC236}">
                <a16:creationId xmlns:a16="http://schemas.microsoft.com/office/drawing/2014/main" id="{1333B7B2-9AB4-CE4B-BDF7-7FF048A68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7125" y="1250950"/>
            <a:ext cx="3724275" cy="2233613"/>
          </a:xfrm>
          <a:prstGeom prst="rect">
            <a:avLst/>
          </a:prstGeom>
          <a:ln>
            <a:solidFill>
              <a:schemeClr val="tx1"/>
            </a:solid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D93AF84A-F924-3E49-ABD3-F9C2B175A3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3788" y="3876675"/>
            <a:ext cx="5487987" cy="2819400"/>
          </a:xfrm>
          <a:prstGeom prst="rect">
            <a:avLst/>
          </a:prstGeom>
          <a:ln>
            <a:solidFill>
              <a:schemeClr val="tx1"/>
            </a:solidFill>
          </a:ln>
          <a:effectLst>
            <a:outerShdw blurRad="63500" sx="102000" sy="102000" algn="ctr" rotWithShape="0">
              <a:prstClr val="black">
                <a:alpha val="40000"/>
              </a:prstClr>
            </a:outerShdw>
          </a:effectLst>
        </p:spPr>
      </p:pic>
      <p:sp>
        <p:nvSpPr>
          <p:cNvPr id="65541" name="TextBox 4">
            <a:extLst>
              <a:ext uri="{FF2B5EF4-FFF2-40B4-BE49-F238E27FC236}">
                <a16:creationId xmlns:a16="http://schemas.microsoft.com/office/drawing/2014/main" id="{0B66A711-3895-9841-A1CD-029480FEF8FC}"/>
              </a:ext>
            </a:extLst>
          </p:cNvPr>
          <p:cNvSpPr txBox="1">
            <a:spLocks noChangeArrowheads="1"/>
          </p:cNvSpPr>
          <p:nvPr/>
        </p:nvSpPr>
        <p:spPr bwMode="auto">
          <a:xfrm rot="10800000" flipV="1">
            <a:off x="0" y="5457825"/>
            <a:ext cx="3521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http://pro.arcgis.com/en/pro-app/help/analysis/geostatistical-analyst/fitting-a-model-to-the-empirical-semivariogram.htm</a:t>
            </a:r>
          </a:p>
        </p:txBody>
      </p:sp>
      <p:pic>
        <p:nvPicPr>
          <p:cNvPr id="8" name="Picture 7">
            <a:extLst>
              <a:ext uri="{FF2B5EF4-FFF2-40B4-BE49-F238E27FC236}">
                <a16:creationId xmlns:a16="http://schemas.microsoft.com/office/drawing/2014/main" id="{0C9000D4-B737-504C-9D57-77F229AF0B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2743200"/>
            <a:ext cx="2325688" cy="1782763"/>
          </a:xfrm>
          <a:prstGeom prst="rect">
            <a:avLst/>
          </a:prstGeom>
          <a:ln>
            <a:solidFill>
              <a:schemeClr val="tx1"/>
            </a:solidFill>
          </a:ln>
          <a:effectLst>
            <a:outerShdw blurRad="63500" sx="102000" sy="102000" algn="ctr" rotWithShape="0">
              <a:prstClr val="black">
                <a:alpha val="40000"/>
              </a:prstClr>
            </a:outerShdw>
          </a:effectLst>
        </p:spPr>
      </p:pic>
      <p:sp>
        <p:nvSpPr>
          <p:cNvPr id="65543" name="TextBox 8">
            <a:extLst>
              <a:ext uri="{FF2B5EF4-FFF2-40B4-BE49-F238E27FC236}">
                <a16:creationId xmlns:a16="http://schemas.microsoft.com/office/drawing/2014/main" id="{DC9D2731-EB5C-794A-A2CA-AEF352933D8A}"/>
              </a:ext>
            </a:extLst>
          </p:cNvPr>
          <p:cNvSpPr txBox="1">
            <a:spLocks noChangeArrowheads="1"/>
          </p:cNvSpPr>
          <p:nvPr/>
        </p:nvSpPr>
        <p:spPr bwMode="auto">
          <a:xfrm>
            <a:off x="4005263" y="1739900"/>
            <a:ext cx="1427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FF0000"/>
                </a:solidFill>
              </a:rPr>
              <a:t>Example</a:t>
            </a:r>
          </a:p>
        </p:txBody>
      </p:sp>
      <p:sp>
        <p:nvSpPr>
          <p:cNvPr id="65544" name="TextBox 9">
            <a:extLst>
              <a:ext uri="{FF2B5EF4-FFF2-40B4-BE49-F238E27FC236}">
                <a16:creationId xmlns:a16="http://schemas.microsoft.com/office/drawing/2014/main" id="{22B22412-0522-674B-86DD-0B4D8517EBFC}"/>
              </a:ext>
            </a:extLst>
          </p:cNvPr>
          <p:cNvSpPr txBox="1">
            <a:spLocks noChangeArrowheads="1"/>
          </p:cNvSpPr>
          <p:nvPr/>
        </p:nvSpPr>
        <p:spPr bwMode="auto">
          <a:xfrm>
            <a:off x="3706813" y="4148138"/>
            <a:ext cx="261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FF0000"/>
                </a:solidFill>
              </a:rPr>
              <a:t>Test Mine D-2187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91966F42-BAB5-C041-A0F3-9F4885F39AC7}"/>
              </a:ext>
            </a:extLst>
          </p:cNvPr>
          <p:cNvSpPr>
            <a:spLocks noGrp="1" noChangeArrowheads="1"/>
          </p:cNvSpPr>
          <p:nvPr>
            <p:ph type="title"/>
          </p:nvPr>
        </p:nvSpPr>
        <p:spPr>
          <a:xfrm>
            <a:off x="593725" y="228600"/>
            <a:ext cx="7956550" cy="1293813"/>
          </a:xfrm>
        </p:spPr>
        <p:txBody>
          <a:bodyPr/>
          <a:lstStyle/>
          <a:p>
            <a:r>
              <a:rPr lang="en-US" altLang="en-US" sz="3200" b="1"/>
              <a:t>Results: Spatial Interpolation</a:t>
            </a:r>
          </a:p>
        </p:txBody>
      </p:sp>
      <p:pic>
        <p:nvPicPr>
          <p:cNvPr id="67586" name="Picture 3">
            <a:extLst>
              <a:ext uri="{FF2B5EF4-FFF2-40B4-BE49-F238E27FC236}">
                <a16:creationId xmlns:a16="http://schemas.microsoft.com/office/drawing/2014/main" id="{80FD3EB9-1F43-3F43-9BBA-30869A16EC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200" y="1273175"/>
            <a:ext cx="72136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a:extLst>
              <a:ext uri="{FF2B5EF4-FFF2-40B4-BE49-F238E27FC236}">
                <a16:creationId xmlns:a16="http://schemas.microsoft.com/office/drawing/2014/main" id="{2C33F074-2C9F-8F41-A095-CA3A71FCFE3C}"/>
              </a:ext>
            </a:extLst>
          </p:cNvPr>
          <p:cNvSpPr>
            <a:spLocks noGrp="1" noChangeArrowheads="1"/>
          </p:cNvSpPr>
          <p:nvPr>
            <p:ph type="title"/>
          </p:nvPr>
        </p:nvSpPr>
        <p:spPr>
          <a:xfrm>
            <a:off x="236538" y="152400"/>
            <a:ext cx="8670925" cy="1293813"/>
          </a:xfrm>
        </p:spPr>
        <p:txBody>
          <a:bodyPr/>
          <a:lstStyle/>
          <a:p>
            <a:r>
              <a:rPr lang="en-US" altLang="en-US" sz="3200" b="1"/>
              <a:t>Environmental impact: </a:t>
            </a:r>
            <a:br>
              <a:rPr lang="en-US" altLang="en-US" sz="3200" b="1"/>
            </a:br>
            <a:r>
              <a:rPr lang="en-US" altLang="en-US" sz="3200" b="1"/>
              <a:t>Acid Mine Drainage (AMD)</a:t>
            </a:r>
          </a:p>
        </p:txBody>
      </p:sp>
      <p:pic>
        <p:nvPicPr>
          <p:cNvPr id="34818" name="Content Placeholder 5">
            <a:extLst>
              <a:ext uri="{FF2B5EF4-FFF2-40B4-BE49-F238E27FC236}">
                <a16:creationId xmlns:a16="http://schemas.microsoft.com/office/drawing/2014/main" id="{C5613AE3-0742-2641-A7EC-6784BA45EF4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17563" y="1625600"/>
            <a:ext cx="7508875" cy="5232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68393090-9199-374E-B350-23F22438A445}"/>
              </a:ext>
            </a:extLst>
          </p:cNvPr>
          <p:cNvSpPr>
            <a:spLocks noGrp="1" noChangeArrowheads="1"/>
          </p:cNvSpPr>
          <p:nvPr>
            <p:ph type="title"/>
          </p:nvPr>
        </p:nvSpPr>
        <p:spPr>
          <a:xfrm>
            <a:off x="593725" y="152400"/>
            <a:ext cx="7956550" cy="1293813"/>
          </a:xfrm>
        </p:spPr>
        <p:txBody>
          <a:bodyPr/>
          <a:lstStyle/>
          <a:p>
            <a:r>
              <a:rPr lang="en-US" altLang="en-US" sz="3200" b="1"/>
              <a:t>Results: Spatial Interpolation</a:t>
            </a:r>
          </a:p>
        </p:txBody>
      </p:sp>
      <p:pic>
        <p:nvPicPr>
          <p:cNvPr id="69634" name="Picture 7">
            <a:extLst>
              <a:ext uri="{FF2B5EF4-FFF2-40B4-BE49-F238E27FC236}">
                <a16:creationId xmlns:a16="http://schemas.microsoft.com/office/drawing/2014/main" id="{A6057B55-DE02-D046-B64E-C50A066042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4563" y="1268413"/>
            <a:ext cx="7254875"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20D6B495-C481-124D-AA8D-4B24F7BB44B7}"/>
              </a:ext>
            </a:extLst>
          </p:cNvPr>
          <p:cNvSpPr>
            <a:spLocks noGrp="1" noChangeArrowheads="1"/>
          </p:cNvSpPr>
          <p:nvPr>
            <p:ph type="title"/>
          </p:nvPr>
        </p:nvSpPr>
        <p:spPr>
          <a:xfrm>
            <a:off x="593725" y="152400"/>
            <a:ext cx="7956550" cy="1293813"/>
          </a:xfrm>
        </p:spPr>
        <p:txBody>
          <a:bodyPr/>
          <a:lstStyle/>
          <a:p>
            <a:r>
              <a:rPr lang="en-US" altLang="en-US" sz="3200" b="1"/>
              <a:t>Methods: Tool Building</a:t>
            </a:r>
          </a:p>
        </p:txBody>
      </p:sp>
      <p:pic>
        <p:nvPicPr>
          <p:cNvPr id="70658" name="Picture 15">
            <a:extLst>
              <a:ext uri="{FF2B5EF4-FFF2-40B4-BE49-F238E27FC236}">
                <a16:creationId xmlns:a16="http://schemas.microsoft.com/office/drawing/2014/main" id="{65EB53A7-2390-D04B-9521-92D36F4D0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54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368EB0CB-F898-144C-AC85-FB88BACD3582}"/>
              </a:ext>
            </a:extLst>
          </p:cNvPr>
          <p:cNvSpPr>
            <a:spLocks noGrp="1" noChangeArrowheads="1"/>
          </p:cNvSpPr>
          <p:nvPr>
            <p:ph type="title"/>
          </p:nvPr>
        </p:nvSpPr>
        <p:spPr>
          <a:xfrm>
            <a:off x="0" y="304800"/>
            <a:ext cx="3886200" cy="1293813"/>
          </a:xfrm>
        </p:spPr>
        <p:txBody>
          <a:bodyPr/>
          <a:lstStyle/>
          <a:p>
            <a:r>
              <a:rPr lang="en-US" altLang="en-US" sz="3200" b="1"/>
              <a:t>Results: </a:t>
            </a:r>
            <a:br>
              <a:rPr lang="en-US" altLang="en-US" sz="3200" b="1"/>
            </a:br>
            <a:r>
              <a:rPr lang="en-US" altLang="en-US" sz="3200" b="1"/>
              <a:t>Tool Building</a:t>
            </a:r>
          </a:p>
        </p:txBody>
      </p:sp>
      <p:pic>
        <p:nvPicPr>
          <p:cNvPr id="71682" name="Picture 3">
            <a:extLst>
              <a:ext uri="{FF2B5EF4-FFF2-40B4-BE49-F238E27FC236}">
                <a16:creationId xmlns:a16="http://schemas.microsoft.com/office/drawing/2014/main" id="{682430F6-7167-F446-8FB6-EBB64F31F0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r="-1433"/>
          <a:stretch>
            <a:fillRect/>
          </a:stretch>
        </p:blipFill>
        <p:spPr bwMode="auto">
          <a:xfrm>
            <a:off x="4038600" y="31750"/>
            <a:ext cx="521335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4">
            <a:extLst>
              <a:ext uri="{FF2B5EF4-FFF2-40B4-BE49-F238E27FC236}">
                <a16:creationId xmlns:a16="http://schemas.microsoft.com/office/drawing/2014/main" id="{7FD5151E-A6FB-4147-B0B2-BBD3F4FDB2E7}"/>
              </a:ext>
            </a:extLst>
          </p:cNvPr>
          <p:cNvSpPr txBox="1">
            <a:spLocks noChangeArrowheads="1"/>
          </p:cNvSpPr>
          <p:nvPr/>
        </p:nvSpPr>
        <p:spPr bwMode="auto">
          <a:xfrm>
            <a:off x="20638" y="1524000"/>
            <a:ext cx="4017962"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50000"/>
              </a:lnSpc>
              <a:buFont typeface="Arial" panose="020B0604020202020204" pitchFamily="34" charset="0"/>
              <a:buChar char="•"/>
            </a:pPr>
            <a:r>
              <a:rPr lang="en-US" altLang="en-US" sz="2000"/>
              <a:t>Required inputs: </a:t>
            </a:r>
          </a:p>
          <a:p>
            <a:pPr lvl="1">
              <a:lnSpc>
                <a:spcPct val="150000"/>
              </a:lnSpc>
              <a:buFont typeface="Arial" panose="020B0604020202020204" pitchFamily="34" charset="0"/>
              <a:buChar char="•"/>
            </a:pPr>
            <a:r>
              <a:rPr lang="en-US" altLang="en-US" sz="1400"/>
              <a:t>well &amp; borehole data sheets</a:t>
            </a:r>
          </a:p>
          <a:p>
            <a:pPr lvl="1">
              <a:lnSpc>
                <a:spcPct val="150000"/>
              </a:lnSpc>
              <a:buFont typeface="Arial" panose="020B0604020202020204" pitchFamily="34" charset="0"/>
              <a:buChar char="•"/>
            </a:pPr>
            <a:r>
              <a:rPr lang="en-US" altLang="en-US" sz="1400"/>
              <a:t>shapefile of proposed mine</a:t>
            </a:r>
          </a:p>
          <a:p>
            <a:pPr lvl="1">
              <a:lnSpc>
                <a:spcPct val="150000"/>
              </a:lnSpc>
              <a:buFont typeface="Arial" panose="020B0604020202020204" pitchFamily="34" charset="0"/>
              <a:buChar char="•"/>
            </a:pPr>
            <a:r>
              <a:rPr lang="en-US" altLang="en-US" sz="1400"/>
              <a:t>folder location</a:t>
            </a:r>
          </a:p>
          <a:p>
            <a:pPr>
              <a:lnSpc>
                <a:spcPct val="150000"/>
              </a:lnSpc>
              <a:buFont typeface="Arial" panose="020B0604020202020204" pitchFamily="34" charset="0"/>
              <a:buChar char="•"/>
            </a:pPr>
            <a:r>
              <a:rPr lang="en-US" altLang="en-US" sz="2000"/>
              <a:t>Defaults in package: </a:t>
            </a:r>
          </a:p>
          <a:p>
            <a:pPr lvl="1">
              <a:lnSpc>
                <a:spcPct val="150000"/>
              </a:lnSpc>
              <a:buFont typeface="Arial" panose="020B0604020202020204" pitchFamily="34" charset="0"/>
              <a:buChar char="•"/>
            </a:pPr>
            <a:r>
              <a:rPr lang="en-US" altLang="en-US" sz="1400"/>
              <a:t>underground mine shapefiles</a:t>
            </a:r>
          </a:p>
          <a:p>
            <a:pPr lvl="1">
              <a:lnSpc>
                <a:spcPct val="150000"/>
              </a:lnSpc>
              <a:buFont typeface="Arial" panose="020B0604020202020204" pitchFamily="34" charset="0"/>
              <a:buChar char="•"/>
            </a:pPr>
            <a:r>
              <a:rPr lang="en-US" altLang="en-US" sz="1400"/>
              <a:t>DEM</a:t>
            </a:r>
          </a:p>
          <a:p>
            <a:pPr>
              <a:lnSpc>
                <a:spcPct val="150000"/>
              </a:lnSpc>
              <a:buFont typeface="Arial" panose="020B0604020202020204" pitchFamily="34" charset="0"/>
              <a:buChar char="•"/>
            </a:pPr>
            <a:r>
              <a:rPr lang="en-US" altLang="en-US" sz="2000"/>
              <a:t>Outputs of tool: </a:t>
            </a:r>
          </a:p>
          <a:p>
            <a:pPr lvl="1">
              <a:lnSpc>
                <a:spcPct val="150000"/>
              </a:lnSpc>
              <a:buFont typeface="Arial" panose="020B0604020202020204" pitchFamily="34" charset="0"/>
              <a:buChar char="•"/>
            </a:pPr>
            <a:r>
              <a:rPr lang="en-US" altLang="en-US" sz="1400"/>
              <a:t>well &amp; borehole data points</a:t>
            </a:r>
          </a:p>
          <a:p>
            <a:pPr lvl="1">
              <a:lnSpc>
                <a:spcPct val="150000"/>
              </a:lnSpc>
              <a:buFont typeface="Arial" panose="020B0604020202020204" pitchFamily="34" charset="0"/>
              <a:buChar char="•"/>
            </a:pPr>
            <a:r>
              <a:rPr lang="en-US" altLang="en-US" sz="1400"/>
              <a:t>predicted post-mining water elevation points</a:t>
            </a:r>
          </a:p>
          <a:p>
            <a:pPr lvl="1">
              <a:lnSpc>
                <a:spcPct val="150000"/>
              </a:lnSpc>
              <a:buFont typeface="Arial" panose="020B0604020202020204" pitchFamily="34" charset="0"/>
              <a:buChar char="•"/>
            </a:pPr>
            <a:r>
              <a:rPr lang="en-US" altLang="en-US" sz="1400"/>
              <a:t>prediction points compared with DEM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6AC3B791-5666-7646-BFD0-79642384A6C2}"/>
              </a:ext>
            </a:extLst>
          </p:cNvPr>
          <p:cNvSpPr>
            <a:spLocks noGrp="1" noChangeArrowheads="1"/>
          </p:cNvSpPr>
          <p:nvPr>
            <p:ph type="title"/>
          </p:nvPr>
        </p:nvSpPr>
        <p:spPr/>
        <p:txBody>
          <a:bodyPr/>
          <a:lstStyle/>
          <a:p>
            <a:r>
              <a:rPr lang="en-US" altLang="en-US" sz="3200" b="1"/>
              <a:t>Results: Tool Building</a:t>
            </a:r>
            <a:endParaRPr lang="en-US" altLang="en-US" sz="3200"/>
          </a:p>
        </p:txBody>
      </p:sp>
      <p:pic>
        <p:nvPicPr>
          <p:cNvPr id="72706" name="Content Placeholder 4">
            <a:extLst>
              <a:ext uri="{FF2B5EF4-FFF2-40B4-BE49-F238E27FC236}">
                <a16:creationId xmlns:a16="http://schemas.microsoft.com/office/drawing/2014/main" id="{1386B5AD-513F-814A-8681-DDD1636F88FC}"/>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752600"/>
            <a:ext cx="9147175" cy="424021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14121C48-CA08-8349-BE19-F938954F1F96}"/>
              </a:ext>
            </a:extLst>
          </p:cNvPr>
          <p:cNvSpPr>
            <a:spLocks noGrp="1" noChangeArrowheads="1"/>
          </p:cNvSpPr>
          <p:nvPr>
            <p:ph type="title"/>
          </p:nvPr>
        </p:nvSpPr>
        <p:spPr>
          <a:xfrm>
            <a:off x="133350" y="903288"/>
            <a:ext cx="3613150" cy="1292225"/>
          </a:xfrm>
        </p:spPr>
        <p:txBody>
          <a:bodyPr/>
          <a:lstStyle/>
          <a:p>
            <a:r>
              <a:rPr lang="en-US" altLang="en-US" sz="3200" b="1"/>
              <a:t>Results: Tool Building</a:t>
            </a:r>
          </a:p>
        </p:txBody>
      </p:sp>
      <p:sp>
        <p:nvSpPr>
          <p:cNvPr id="73730" name="Content Placeholder 2">
            <a:extLst>
              <a:ext uri="{FF2B5EF4-FFF2-40B4-BE49-F238E27FC236}">
                <a16:creationId xmlns:a16="http://schemas.microsoft.com/office/drawing/2014/main" id="{0F6CD9F5-0347-1347-B25E-2054DFCD612A}"/>
              </a:ext>
            </a:extLst>
          </p:cNvPr>
          <p:cNvSpPr>
            <a:spLocks noGrp="1" noChangeArrowheads="1"/>
          </p:cNvSpPr>
          <p:nvPr>
            <p:ph sz="half" idx="1"/>
          </p:nvPr>
        </p:nvSpPr>
        <p:spPr>
          <a:xfrm>
            <a:off x="133350" y="2546350"/>
            <a:ext cx="3613150" cy="3717925"/>
          </a:xfrm>
        </p:spPr>
        <p:txBody>
          <a:bodyPr/>
          <a:lstStyle/>
          <a:p>
            <a:pPr>
              <a:lnSpc>
                <a:spcPct val="150000"/>
              </a:lnSpc>
            </a:pPr>
            <a:r>
              <a:rPr lang="en-US" altLang="en-US" sz="1800"/>
              <a:t>Ran the ArcGIS model on test mine D-2177 data set</a:t>
            </a:r>
          </a:p>
          <a:p>
            <a:pPr>
              <a:lnSpc>
                <a:spcPct val="150000"/>
              </a:lnSpc>
            </a:pPr>
            <a:r>
              <a:rPr lang="en-US" altLang="en-US" sz="1800"/>
              <a:t>Selected test set based on data quantity and distribution</a:t>
            </a:r>
          </a:p>
          <a:p>
            <a:pPr>
              <a:lnSpc>
                <a:spcPct val="150000"/>
              </a:lnSpc>
            </a:pPr>
            <a:endParaRPr lang="en-US" altLang="en-US" sz="1800"/>
          </a:p>
        </p:txBody>
      </p:sp>
      <p:pic>
        <p:nvPicPr>
          <p:cNvPr id="73731" name="Picture 4">
            <a:extLst>
              <a:ext uri="{FF2B5EF4-FFF2-40B4-BE49-F238E27FC236}">
                <a16:creationId xmlns:a16="http://schemas.microsoft.com/office/drawing/2014/main" id="{E978030C-18A9-3541-86BE-D688E4C8B1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4925"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AE637970-4BE3-CB4F-A45D-FE067D3AE759}"/>
              </a:ext>
            </a:extLst>
          </p:cNvPr>
          <p:cNvSpPr>
            <a:spLocks noGrp="1" noChangeArrowheads="1"/>
          </p:cNvSpPr>
          <p:nvPr>
            <p:ph type="title"/>
          </p:nvPr>
        </p:nvSpPr>
        <p:spPr>
          <a:xfrm>
            <a:off x="593725" y="763588"/>
            <a:ext cx="7956550" cy="1293812"/>
          </a:xfrm>
        </p:spPr>
        <p:txBody>
          <a:bodyPr/>
          <a:lstStyle/>
          <a:p>
            <a:r>
              <a:rPr lang="en-US" altLang="en-US" sz="3200" b="1"/>
              <a:t>Discussion: Data Analysis</a:t>
            </a:r>
          </a:p>
        </p:txBody>
      </p:sp>
      <p:sp>
        <p:nvSpPr>
          <p:cNvPr id="74754" name="Content Placeholder 2">
            <a:extLst>
              <a:ext uri="{FF2B5EF4-FFF2-40B4-BE49-F238E27FC236}">
                <a16:creationId xmlns:a16="http://schemas.microsoft.com/office/drawing/2014/main" id="{4E6CB6E2-422D-5545-AAC3-1B2AE6639917}"/>
              </a:ext>
            </a:extLst>
          </p:cNvPr>
          <p:cNvSpPr>
            <a:spLocks noGrp="1" noChangeArrowheads="1"/>
          </p:cNvSpPr>
          <p:nvPr>
            <p:ph sz="half" idx="1"/>
          </p:nvPr>
        </p:nvSpPr>
        <p:spPr>
          <a:xfrm>
            <a:off x="593725" y="2193925"/>
            <a:ext cx="7956550" cy="4070350"/>
          </a:xfrm>
        </p:spPr>
        <p:txBody>
          <a:bodyPr/>
          <a:lstStyle/>
          <a:p>
            <a:pPr>
              <a:lnSpc>
                <a:spcPct val="150000"/>
              </a:lnSpc>
            </a:pPr>
            <a:r>
              <a:rPr lang="en-US" altLang="en-US" sz="2000"/>
              <a:t>Results produced consistent variable relationships to previous analyses (Schafer 2018, Twumasi 2018)</a:t>
            </a:r>
          </a:p>
          <a:p>
            <a:pPr>
              <a:lnSpc>
                <a:spcPct val="150000"/>
              </a:lnSpc>
            </a:pPr>
            <a:r>
              <a:rPr lang="en-US" altLang="en-US" sz="2000"/>
              <a:t>Able to produce a prediction algorithm that can predict post-mining water level in the mined coal seam with in a reasonable error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D53AE797-AFB2-8441-BAC1-7F83C1D55F66}"/>
              </a:ext>
            </a:extLst>
          </p:cNvPr>
          <p:cNvSpPr>
            <a:spLocks noGrp="1" noChangeArrowheads="1"/>
          </p:cNvSpPr>
          <p:nvPr>
            <p:ph type="title"/>
          </p:nvPr>
        </p:nvSpPr>
        <p:spPr>
          <a:xfrm>
            <a:off x="593725" y="763588"/>
            <a:ext cx="7956550" cy="1293812"/>
          </a:xfrm>
        </p:spPr>
        <p:txBody>
          <a:bodyPr/>
          <a:lstStyle/>
          <a:p>
            <a:r>
              <a:rPr lang="en-US" altLang="en-US" sz="3200" b="1"/>
              <a:t>Discussion: Spatial Interpolation</a:t>
            </a:r>
          </a:p>
        </p:txBody>
      </p:sp>
      <p:sp>
        <p:nvSpPr>
          <p:cNvPr id="75778" name="Content Placeholder 2">
            <a:extLst>
              <a:ext uri="{FF2B5EF4-FFF2-40B4-BE49-F238E27FC236}">
                <a16:creationId xmlns:a16="http://schemas.microsoft.com/office/drawing/2014/main" id="{DE3757EB-99F1-7A4E-A368-55D157EB07DC}"/>
              </a:ext>
            </a:extLst>
          </p:cNvPr>
          <p:cNvSpPr>
            <a:spLocks noGrp="1" noChangeArrowheads="1"/>
          </p:cNvSpPr>
          <p:nvPr>
            <p:ph sz="half" idx="1"/>
          </p:nvPr>
        </p:nvSpPr>
        <p:spPr>
          <a:xfrm>
            <a:off x="593725" y="2193925"/>
            <a:ext cx="7956550" cy="4070350"/>
          </a:xfrm>
        </p:spPr>
        <p:txBody>
          <a:bodyPr/>
          <a:lstStyle/>
          <a:p>
            <a:pPr>
              <a:lnSpc>
                <a:spcPct val="150000"/>
              </a:lnSpc>
            </a:pPr>
            <a:r>
              <a:rPr lang="en-US" altLang="en-US" sz="2000"/>
              <a:t>Able to produce a surface, but with a high level of uncertainty</a:t>
            </a:r>
          </a:p>
          <a:p>
            <a:pPr>
              <a:lnSpc>
                <a:spcPct val="150000"/>
              </a:lnSpc>
            </a:pPr>
            <a:r>
              <a:rPr lang="en-US" altLang="en-US" sz="2000"/>
              <a:t>Kriging not a possibility due to poor semivariogram structure </a:t>
            </a:r>
            <a:endParaRPr lang="en-US" altLang="en-US" sz="1800"/>
          </a:p>
          <a:p>
            <a:pPr lvl="1">
              <a:lnSpc>
                <a:spcPct val="150000"/>
              </a:lnSpc>
            </a:pPr>
            <a:r>
              <a:rPr lang="en-US" altLang="en-US" sz="1800"/>
              <a:t>Indicating poor spatial relationship in data distribution</a:t>
            </a:r>
          </a:p>
          <a:p>
            <a:pPr lvl="1">
              <a:lnSpc>
                <a:spcPct val="150000"/>
              </a:lnSpc>
            </a:pPr>
            <a:r>
              <a:rPr lang="en-US" altLang="en-US" sz="1800"/>
              <a:t>IDW thus poor as well</a:t>
            </a:r>
            <a:endParaRPr lang="en-US" altLang="en-US" sz="2000"/>
          </a:p>
          <a:p>
            <a:pPr>
              <a:lnSpc>
                <a:spcPct val="150000"/>
              </a:lnSpc>
            </a:pPr>
            <a:r>
              <a:rPr lang="en-US" altLang="en-US" sz="2000"/>
              <a:t>Continued work required </a:t>
            </a:r>
          </a:p>
          <a:p>
            <a:pPr lvl="1">
              <a:lnSpc>
                <a:spcPct val="150000"/>
              </a:lnSpc>
            </a:pPr>
            <a:r>
              <a:rPr lang="en-US" altLang="en-US" sz="1800"/>
              <a:t>Determine range of points per area needed to reduce error</a:t>
            </a:r>
          </a:p>
          <a:p>
            <a:pPr lvl="1">
              <a:lnSpc>
                <a:spcPct val="150000"/>
              </a:lnSpc>
            </a:pPr>
            <a:r>
              <a:rPr lang="en-US" altLang="en-US" sz="1800"/>
              <a:t>Will provide suggestions for regulator data collection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4823D6B-4157-314D-8AE2-28AC3EC3D3B4}"/>
              </a:ext>
            </a:extLst>
          </p:cNvPr>
          <p:cNvSpPr>
            <a:spLocks noGrp="1" noChangeArrowheads="1"/>
          </p:cNvSpPr>
          <p:nvPr>
            <p:ph type="title"/>
          </p:nvPr>
        </p:nvSpPr>
        <p:spPr>
          <a:xfrm>
            <a:off x="593725" y="763588"/>
            <a:ext cx="7956550" cy="1293812"/>
          </a:xfrm>
        </p:spPr>
        <p:txBody>
          <a:bodyPr/>
          <a:lstStyle/>
          <a:p>
            <a:r>
              <a:rPr lang="en-US" altLang="en-US" sz="3200" b="1"/>
              <a:t>Discussion: Tool Building</a:t>
            </a:r>
          </a:p>
        </p:txBody>
      </p:sp>
      <p:sp>
        <p:nvSpPr>
          <p:cNvPr id="76802" name="Content Placeholder 2">
            <a:extLst>
              <a:ext uri="{FF2B5EF4-FFF2-40B4-BE49-F238E27FC236}">
                <a16:creationId xmlns:a16="http://schemas.microsoft.com/office/drawing/2014/main" id="{C1E71B91-7DEB-7540-9658-B50CB8F41162}"/>
              </a:ext>
            </a:extLst>
          </p:cNvPr>
          <p:cNvSpPr>
            <a:spLocks noGrp="1" noChangeArrowheads="1"/>
          </p:cNvSpPr>
          <p:nvPr>
            <p:ph sz="half" idx="1"/>
          </p:nvPr>
        </p:nvSpPr>
        <p:spPr>
          <a:xfrm>
            <a:off x="593725" y="1862138"/>
            <a:ext cx="7956550" cy="1466850"/>
          </a:xfrm>
        </p:spPr>
        <p:txBody>
          <a:bodyPr/>
          <a:lstStyle/>
          <a:p>
            <a:pPr>
              <a:lnSpc>
                <a:spcPct val="110000"/>
              </a:lnSpc>
            </a:pPr>
            <a:r>
              <a:rPr lang="en-US" altLang="en-US" sz="2000"/>
              <a:t>Completed tool on </a:t>
            </a:r>
            <a:r>
              <a:rPr lang="en-US" altLang="en-US" sz="2000" u="sng">
                <a:solidFill>
                  <a:srgbClr val="0070C0"/>
                </a:solidFill>
              </a:rPr>
              <a:t>Watersheddata.com</a:t>
            </a:r>
            <a:r>
              <a:rPr lang="en-US" altLang="en-US" sz="2000"/>
              <a:t>, available for download and use by the public</a:t>
            </a:r>
          </a:p>
          <a:p>
            <a:pPr lvl="1">
              <a:lnSpc>
                <a:spcPct val="110000"/>
              </a:lnSpc>
            </a:pPr>
            <a:r>
              <a:rPr lang="en-US" altLang="en-US" sz="1800"/>
              <a:t>Includes User’s guide, project fact sheet, and formatted data Excel spreadsheets used in running the tool</a:t>
            </a:r>
            <a:endParaRPr lang="en-US" altLang="en-US" sz="1600"/>
          </a:p>
        </p:txBody>
      </p:sp>
      <p:pic>
        <p:nvPicPr>
          <p:cNvPr id="76803" name="Picture 4">
            <a:extLst>
              <a:ext uri="{FF2B5EF4-FFF2-40B4-BE49-F238E27FC236}">
                <a16:creationId xmlns:a16="http://schemas.microsoft.com/office/drawing/2014/main" id="{D5A7208E-4C27-A849-BEBB-95674D36E9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4788" y="3328988"/>
            <a:ext cx="6194425" cy="352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A152DE01-BB8D-6148-9FBB-23B42ACE111F}"/>
              </a:ext>
            </a:extLst>
          </p:cNvPr>
          <p:cNvSpPr>
            <a:spLocks noGrp="1" noChangeArrowheads="1"/>
          </p:cNvSpPr>
          <p:nvPr>
            <p:ph type="title"/>
          </p:nvPr>
        </p:nvSpPr>
        <p:spPr>
          <a:xfrm>
            <a:off x="593725" y="763588"/>
            <a:ext cx="7956550" cy="1293812"/>
          </a:xfrm>
        </p:spPr>
        <p:txBody>
          <a:bodyPr/>
          <a:lstStyle/>
          <a:p>
            <a:r>
              <a:rPr lang="en-US" altLang="en-US" sz="3200" b="1"/>
              <a:t>Conclusions</a:t>
            </a:r>
          </a:p>
        </p:txBody>
      </p:sp>
      <p:sp>
        <p:nvSpPr>
          <p:cNvPr id="3" name="Content Placeholder 2">
            <a:extLst>
              <a:ext uri="{FF2B5EF4-FFF2-40B4-BE49-F238E27FC236}">
                <a16:creationId xmlns:a16="http://schemas.microsoft.com/office/drawing/2014/main" id="{5862C70A-AD8A-BA4D-BC87-C9BCE432085F}"/>
              </a:ext>
            </a:extLst>
          </p:cNvPr>
          <p:cNvSpPr>
            <a:spLocks noGrp="1"/>
          </p:cNvSpPr>
          <p:nvPr>
            <p:ph sz="half" idx="1"/>
          </p:nvPr>
        </p:nvSpPr>
        <p:spPr>
          <a:xfrm>
            <a:off x="593725" y="2181225"/>
            <a:ext cx="7956550" cy="4070350"/>
          </a:xfrm>
        </p:spPr>
        <p:txBody>
          <a:bodyPr>
            <a:normAutofit/>
          </a:bodyPr>
          <a:lstStyle/>
          <a:p>
            <a:pPr>
              <a:lnSpc>
                <a:spcPct val="150000"/>
              </a:lnSpc>
              <a:buSzPct val="100000"/>
              <a:defRPr/>
            </a:pPr>
            <a:r>
              <a:rPr lang="en-US" sz="2000" dirty="0"/>
              <a:t>Multivariate analysis has allowed for expanded knowledge of hydrologic/geologic systems influencing mine pool formation</a:t>
            </a:r>
          </a:p>
          <a:p>
            <a:pPr marL="0" indent="0">
              <a:lnSpc>
                <a:spcPct val="150000"/>
              </a:lnSpc>
              <a:buSzPct val="100000"/>
              <a:buFontTx/>
              <a:buNone/>
              <a:defRPr/>
            </a:pPr>
            <a:endParaRPr lang="en-US" sz="2000" dirty="0"/>
          </a:p>
          <a:p>
            <a:pPr>
              <a:lnSpc>
                <a:spcPct val="150000"/>
              </a:lnSpc>
              <a:buSzPct val="100000"/>
              <a:defRPr/>
            </a:pPr>
            <a:r>
              <a:rPr lang="en-US" sz="2000" dirty="0"/>
              <a:t>Suggestions for regulation data collection consistency</a:t>
            </a:r>
          </a:p>
          <a:p>
            <a:pPr lvl="1">
              <a:lnSpc>
                <a:spcPct val="150000"/>
              </a:lnSpc>
              <a:buSzPct val="100000"/>
              <a:defRPr/>
            </a:pPr>
            <a:r>
              <a:rPr lang="en-US" sz="1800" dirty="0"/>
              <a:t>Consistency in recording, even distribution</a:t>
            </a:r>
          </a:p>
          <a:p>
            <a:pPr lvl="1">
              <a:lnSpc>
                <a:spcPct val="150000"/>
              </a:lnSpc>
              <a:buSzPct val="100000"/>
              <a:defRPr/>
            </a:pPr>
            <a:r>
              <a:rPr lang="en-US" sz="1800" dirty="0"/>
              <a:t>Continuous monitoring methods, piezometers (PA)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D29AC2A6-8937-FE41-AC0F-5B2958087AB8}"/>
              </a:ext>
            </a:extLst>
          </p:cNvPr>
          <p:cNvSpPr>
            <a:spLocks noGrp="1" noChangeArrowheads="1"/>
          </p:cNvSpPr>
          <p:nvPr>
            <p:ph type="title"/>
          </p:nvPr>
        </p:nvSpPr>
        <p:spPr>
          <a:xfrm>
            <a:off x="593725" y="763588"/>
            <a:ext cx="7956550" cy="1293812"/>
          </a:xfrm>
        </p:spPr>
        <p:txBody>
          <a:bodyPr/>
          <a:lstStyle/>
          <a:p>
            <a:r>
              <a:rPr lang="en-US" altLang="en-US" sz="3200" b="1"/>
              <a:t>Conclusions</a:t>
            </a:r>
          </a:p>
        </p:txBody>
      </p:sp>
      <p:sp>
        <p:nvSpPr>
          <p:cNvPr id="80898" name="Content Placeholder 2">
            <a:extLst>
              <a:ext uri="{FF2B5EF4-FFF2-40B4-BE49-F238E27FC236}">
                <a16:creationId xmlns:a16="http://schemas.microsoft.com/office/drawing/2014/main" id="{0D17C798-D760-234D-8952-1D4D7E69C1DC}"/>
              </a:ext>
            </a:extLst>
          </p:cNvPr>
          <p:cNvSpPr>
            <a:spLocks noGrp="1" noChangeArrowheads="1"/>
          </p:cNvSpPr>
          <p:nvPr>
            <p:ph sz="half" idx="1"/>
          </p:nvPr>
        </p:nvSpPr>
        <p:spPr>
          <a:xfrm>
            <a:off x="593725" y="2181225"/>
            <a:ext cx="7956550" cy="4070350"/>
          </a:xfrm>
        </p:spPr>
        <p:txBody>
          <a:bodyPr/>
          <a:lstStyle/>
          <a:p>
            <a:pPr>
              <a:lnSpc>
                <a:spcPct val="150000"/>
              </a:lnSpc>
            </a:pPr>
            <a:r>
              <a:rPr lang="en-US" altLang="en-US" sz="2000"/>
              <a:t>Continued work:</a:t>
            </a:r>
          </a:p>
          <a:p>
            <a:pPr lvl="1">
              <a:lnSpc>
                <a:spcPct val="150000"/>
              </a:lnSpc>
            </a:pPr>
            <a:r>
              <a:rPr lang="en-US" altLang="en-US" sz="1800"/>
              <a:t>With more quality data, multivariate analysis can be expanded and improved upon</a:t>
            </a:r>
          </a:p>
          <a:p>
            <a:pPr lvl="1">
              <a:lnSpc>
                <a:spcPct val="150000"/>
              </a:lnSpc>
            </a:pPr>
            <a:r>
              <a:rPr lang="en-US" altLang="en-US" sz="1800"/>
              <a:t>Study into possibility of using spatial interpolation with improved data, determine points per area needed</a:t>
            </a:r>
          </a:p>
          <a:p>
            <a:pPr lvl="1">
              <a:lnSpc>
                <a:spcPct val="150000"/>
              </a:lnSpc>
            </a:pPr>
            <a:r>
              <a:rPr lang="en-US" altLang="en-US" sz="1800"/>
              <a:t>Methods applicable outside the coal fields of Ohio</a:t>
            </a:r>
          </a:p>
          <a:p>
            <a:pPr lvl="1">
              <a:lnSpc>
                <a:spcPct val="150000"/>
              </a:lnSpc>
            </a:pPr>
            <a:r>
              <a:rPr lang="en-US" altLang="en-US" sz="1800"/>
              <a:t>Methods applicable to issues outside of underground mining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1A298542-F7A2-474C-AC30-369928DFD312}"/>
              </a:ext>
            </a:extLst>
          </p:cNvPr>
          <p:cNvSpPr>
            <a:spLocks noGrp="1" noChangeArrowheads="1"/>
          </p:cNvSpPr>
          <p:nvPr>
            <p:ph type="title"/>
          </p:nvPr>
        </p:nvSpPr>
        <p:spPr>
          <a:xfrm>
            <a:off x="593725" y="457200"/>
            <a:ext cx="7956550" cy="1293813"/>
          </a:xfrm>
        </p:spPr>
        <p:txBody>
          <a:bodyPr/>
          <a:lstStyle/>
          <a:p>
            <a:r>
              <a:rPr lang="en-US" altLang="en-US" sz="3200" b="1"/>
              <a:t>Surface Mining Control and Reclamation Act (SMCRA) of 1977</a:t>
            </a:r>
          </a:p>
        </p:txBody>
      </p:sp>
      <p:sp>
        <p:nvSpPr>
          <p:cNvPr id="36866" name="Content Placeholder 2">
            <a:extLst>
              <a:ext uri="{FF2B5EF4-FFF2-40B4-BE49-F238E27FC236}">
                <a16:creationId xmlns:a16="http://schemas.microsoft.com/office/drawing/2014/main" id="{15D9259D-18C2-9F45-AFF3-DBA66F47461E}"/>
              </a:ext>
            </a:extLst>
          </p:cNvPr>
          <p:cNvSpPr>
            <a:spLocks noGrp="1" noChangeArrowheads="1"/>
          </p:cNvSpPr>
          <p:nvPr>
            <p:ph idx="1"/>
          </p:nvPr>
        </p:nvSpPr>
        <p:spPr>
          <a:xfrm>
            <a:off x="593725" y="1887538"/>
            <a:ext cx="6565900" cy="4068762"/>
          </a:xfrm>
        </p:spPr>
        <p:txBody>
          <a:bodyPr/>
          <a:lstStyle/>
          <a:p>
            <a:pPr>
              <a:lnSpc>
                <a:spcPct val="150000"/>
              </a:lnSpc>
            </a:pPr>
            <a:r>
              <a:rPr lang="en-US" altLang="en-US" sz="2000"/>
              <a:t>Federal act that establishes Office of Surface Mining and Reclamation (OSMRE) </a:t>
            </a:r>
          </a:p>
          <a:p>
            <a:pPr>
              <a:lnSpc>
                <a:spcPct val="150000"/>
              </a:lnSpc>
            </a:pPr>
            <a:r>
              <a:rPr lang="en-US" altLang="en-US" sz="2000"/>
              <a:t>Requires mining companies to obtain a mining land permit</a:t>
            </a:r>
          </a:p>
          <a:p>
            <a:pPr>
              <a:lnSpc>
                <a:spcPct val="150000"/>
              </a:lnSpc>
            </a:pPr>
            <a:r>
              <a:rPr lang="en-US" altLang="en-US" sz="2000"/>
              <a:t>Places responsibility on coal companies to reclaim and protect land being mined</a:t>
            </a:r>
          </a:p>
          <a:p>
            <a:pPr lvl="1">
              <a:lnSpc>
                <a:spcPct val="150000"/>
              </a:lnSpc>
              <a:buFont typeface="System Font Regular"/>
              <a:buChar char="-"/>
            </a:pPr>
            <a:r>
              <a:rPr lang="en-US" altLang="en-US" sz="1800"/>
              <a:t>Require hydrologic and geologic characterization of area</a:t>
            </a:r>
          </a:p>
        </p:txBody>
      </p:sp>
      <p:pic>
        <p:nvPicPr>
          <p:cNvPr id="7" name="Picture 6">
            <a:extLst>
              <a:ext uri="{FF2B5EF4-FFF2-40B4-BE49-F238E27FC236}">
                <a16:creationId xmlns:a16="http://schemas.microsoft.com/office/drawing/2014/main" id="{CDF68F27-EEFD-264C-9993-5D6196A52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0100" y="3351213"/>
            <a:ext cx="1768475" cy="1766887"/>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516AE52A-F665-5541-80D8-690E4332EF10}"/>
              </a:ext>
            </a:extLst>
          </p:cNvPr>
          <p:cNvSpPr>
            <a:spLocks noGrp="1" noChangeArrowheads="1"/>
          </p:cNvSpPr>
          <p:nvPr>
            <p:ph type="title"/>
          </p:nvPr>
        </p:nvSpPr>
        <p:spPr/>
        <p:txBody>
          <a:bodyPr/>
          <a:lstStyle/>
          <a:p>
            <a:r>
              <a:rPr lang="en-US" altLang="en-US" sz="3200" b="1"/>
              <a:t>Questions?</a:t>
            </a:r>
          </a:p>
        </p:txBody>
      </p:sp>
      <p:sp>
        <p:nvSpPr>
          <p:cNvPr id="4" name="Content Placeholder 3">
            <a:extLst>
              <a:ext uri="{FF2B5EF4-FFF2-40B4-BE49-F238E27FC236}">
                <a16:creationId xmlns:a16="http://schemas.microsoft.com/office/drawing/2014/main" id="{906961F6-C510-4F45-8A21-5B3AC1D342E2}"/>
              </a:ext>
            </a:extLst>
          </p:cNvPr>
          <p:cNvSpPr>
            <a:spLocks noGrp="1"/>
          </p:cNvSpPr>
          <p:nvPr>
            <p:ph idx="1"/>
          </p:nvPr>
        </p:nvSpPr>
        <p:spPr>
          <a:xfrm>
            <a:off x="685800" y="1752600"/>
            <a:ext cx="7772400" cy="4114800"/>
          </a:xfrm>
        </p:spPr>
        <p:txBody>
          <a:bodyPr>
            <a:normAutofit/>
          </a:bodyPr>
          <a:lstStyle/>
          <a:p>
            <a:pPr marL="0" indent="0">
              <a:lnSpc>
                <a:spcPct val="160000"/>
              </a:lnSpc>
              <a:buFontTx/>
              <a:buNone/>
              <a:defRPr/>
            </a:pPr>
            <a:r>
              <a:rPr lang="en-US" sz="2000" dirty="0"/>
              <a:t>Thank you to our project sponsors:</a:t>
            </a:r>
          </a:p>
          <a:p>
            <a:pPr>
              <a:lnSpc>
                <a:spcPct val="160000"/>
              </a:lnSpc>
              <a:defRPr/>
            </a:pPr>
            <a:r>
              <a:rPr lang="en-US" sz="2000" dirty="0"/>
              <a:t>Office of Surface Mining and Reclamation (OSMRE)</a:t>
            </a:r>
          </a:p>
          <a:p>
            <a:pPr>
              <a:lnSpc>
                <a:spcPct val="160000"/>
              </a:lnSpc>
              <a:defRPr/>
            </a:pPr>
            <a:r>
              <a:rPr lang="en-US" sz="2000" dirty="0"/>
              <a:t>Ohio Department of Natural Resources (ODNR)</a:t>
            </a:r>
          </a:p>
          <a:p>
            <a:pPr>
              <a:lnSpc>
                <a:spcPct val="160000"/>
              </a:lnSpc>
              <a:defRPr/>
            </a:pPr>
            <a:r>
              <a:rPr lang="en-US" sz="2000" dirty="0"/>
              <a:t>American Society of Mining Reclamation (ASMR)</a:t>
            </a:r>
          </a:p>
        </p:txBody>
      </p:sp>
      <p:pic>
        <p:nvPicPr>
          <p:cNvPr id="7" name="Picture 6">
            <a:extLst>
              <a:ext uri="{FF2B5EF4-FFF2-40B4-BE49-F238E27FC236}">
                <a16:creationId xmlns:a16="http://schemas.microsoft.com/office/drawing/2014/main" id="{92428CE5-B972-A04C-AC7B-26D453722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4094163"/>
            <a:ext cx="1600200" cy="1600200"/>
          </a:xfrm>
          <a:prstGeom prst="rect">
            <a:avLst/>
          </a:prstGeom>
          <a:effectLst>
            <a:outerShdw blurRad="63500" sx="102000" sy="102000" algn="ctr" rotWithShape="0">
              <a:prstClr val="black">
                <a:alpha val="40000"/>
              </a:prstClr>
            </a:outerShdw>
          </a:effectLst>
        </p:spPr>
      </p:pic>
      <p:pic>
        <p:nvPicPr>
          <p:cNvPr id="81924" name="Picture 7">
            <a:extLst>
              <a:ext uri="{FF2B5EF4-FFF2-40B4-BE49-F238E27FC236}">
                <a16:creationId xmlns:a16="http://schemas.microsoft.com/office/drawing/2014/main" id="{805AA1B9-A9F3-1D4C-8FE4-3CAD6C598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4087813"/>
            <a:ext cx="16732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9">
            <a:extLst>
              <a:ext uri="{FF2B5EF4-FFF2-40B4-BE49-F238E27FC236}">
                <a16:creationId xmlns:a16="http://schemas.microsoft.com/office/drawing/2014/main" id="{816FE20B-AE51-A042-A633-98A6732FEE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150" y="3395663"/>
            <a:ext cx="18859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B50D-084C-D447-8DE3-0B88C38042A8}"/>
              </a:ext>
            </a:extLst>
          </p:cNvPr>
          <p:cNvSpPr>
            <a:spLocks noGrp="1"/>
          </p:cNvSpPr>
          <p:nvPr>
            <p:ph type="title"/>
          </p:nvPr>
        </p:nvSpPr>
        <p:spPr>
          <a:xfrm>
            <a:off x="296863" y="609600"/>
            <a:ext cx="8550275" cy="1352550"/>
          </a:xfrm>
        </p:spPr>
        <p:txBody>
          <a:bodyPr>
            <a:normAutofit fontScale="90000"/>
          </a:bodyPr>
          <a:lstStyle/>
          <a:p>
            <a:pPr>
              <a:defRPr/>
            </a:pPr>
            <a:r>
              <a:rPr lang="en-US" sz="3200" b="1" dirty="0"/>
              <a:t>‘Tools to predict the hydrological response and mine pool formation in underground mines’</a:t>
            </a:r>
          </a:p>
        </p:txBody>
      </p:sp>
      <p:sp>
        <p:nvSpPr>
          <p:cNvPr id="3" name="Content Placeholder 2">
            <a:extLst>
              <a:ext uri="{FF2B5EF4-FFF2-40B4-BE49-F238E27FC236}">
                <a16:creationId xmlns:a16="http://schemas.microsoft.com/office/drawing/2014/main" id="{5862C70A-AD8A-BA4D-BC87-C9BCE432085F}"/>
              </a:ext>
            </a:extLst>
          </p:cNvPr>
          <p:cNvSpPr>
            <a:spLocks noGrp="1"/>
          </p:cNvSpPr>
          <p:nvPr>
            <p:ph idx="1"/>
          </p:nvPr>
        </p:nvSpPr>
        <p:spPr>
          <a:xfrm>
            <a:off x="593725" y="2160588"/>
            <a:ext cx="7956550" cy="4068762"/>
          </a:xfrm>
        </p:spPr>
        <p:txBody>
          <a:bodyPr>
            <a:normAutofit fontScale="85000" lnSpcReduction="10000"/>
          </a:bodyPr>
          <a:lstStyle/>
          <a:p>
            <a:pPr>
              <a:lnSpc>
                <a:spcPct val="150000"/>
              </a:lnSpc>
              <a:buSzPct val="100000"/>
              <a:defRPr/>
            </a:pPr>
            <a:r>
              <a:rPr lang="en-US" sz="2400" b="1" dirty="0"/>
              <a:t>Goal</a:t>
            </a:r>
            <a:r>
              <a:rPr lang="en-US" sz="2400" dirty="0"/>
              <a:t>: To produce ArcGIS tool for prediction of post-mining water level</a:t>
            </a:r>
          </a:p>
          <a:p>
            <a:pPr>
              <a:lnSpc>
                <a:spcPct val="150000"/>
              </a:lnSpc>
              <a:buSzPct val="100000"/>
              <a:defRPr/>
            </a:pPr>
            <a:r>
              <a:rPr lang="en-US" sz="2400" dirty="0"/>
              <a:t>OSMRE funded project with Voinovich School &amp; Geology Department</a:t>
            </a:r>
          </a:p>
          <a:p>
            <a:pPr lvl="1">
              <a:lnSpc>
                <a:spcPct val="150000"/>
              </a:lnSpc>
              <a:buSzPct val="100000"/>
              <a:buFont typeface="System Font Regular"/>
              <a:buChar char="-"/>
              <a:defRPr/>
            </a:pPr>
            <a:r>
              <a:rPr lang="en-US" sz="2000" dirty="0"/>
              <a:t>Lindsey Schafer 2018, Fred Twumasi 2018</a:t>
            </a:r>
          </a:p>
          <a:p>
            <a:pPr>
              <a:lnSpc>
                <a:spcPct val="150000"/>
              </a:lnSpc>
              <a:buSzPct val="100000"/>
              <a:defRPr/>
            </a:pPr>
            <a:r>
              <a:rPr lang="en-US" sz="2400" dirty="0"/>
              <a:t>Coal companies lack a reliable method to predict a mine flooding post-closure</a:t>
            </a:r>
          </a:p>
          <a:p>
            <a:pPr>
              <a:lnSpc>
                <a:spcPct val="150000"/>
              </a:lnSpc>
              <a:buSzPct val="100000"/>
              <a:defRPr/>
            </a:pPr>
            <a:r>
              <a:rPr lang="en-US" sz="2400" dirty="0"/>
              <a:t>This research is a continuation of work related to Project OSM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A70FB4E0-7322-1A4F-8098-A241C85DA643}"/>
              </a:ext>
            </a:extLst>
          </p:cNvPr>
          <p:cNvSpPr>
            <a:spLocks noGrp="1" noChangeArrowheads="1"/>
          </p:cNvSpPr>
          <p:nvPr>
            <p:ph type="title"/>
          </p:nvPr>
        </p:nvSpPr>
        <p:spPr>
          <a:xfrm>
            <a:off x="593725" y="763588"/>
            <a:ext cx="7956550" cy="1293812"/>
          </a:xfrm>
        </p:spPr>
        <p:txBody>
          <a:bodyPr/>
          <a:lstStyle/>
          <a:p>
            <a:r>
              <a:rPr lang="en-US" altLang="en-US" sz="3200" b="1"/>
              <a:t>Project Question</a:t>
            </a:r>
          </a:p>
        </p:txBody>
      </p:sp>
      <p:sp>
        <p:nvSpPr>
          <p:cNvPr id="40962" name="Content Placeholder 2">
            <a:extLst>
              <a:ext uri="{FF2B5EF4-FFF2-40B4-BE49-F238E27FC236}">
                <a16:creationId xmlns:a16="http://schemas.microsoft.com/office/drawing/2014/main" id="{2F7C8EE1-48E2-2141-AC73-8DF16AEDF4EA}"/>
              </a:ext>
            </a:extLst>
          </p:cNvPr>
          <p:cNvSpPr>
            <a:spLocks noGrp="1" noChangeArrowheads="1"/>
          </p:cNvSpPr>
          <p:nvPr>
            <p:ph idx="1"/>
          </p:nvPr>
        </p:nvSpPr>
        <p:spPr/>
        <p:txBody>
          <a:bodyPr/>
          <a:lstStyle/>
          <a:p>
            <a:pPr marL="0" indent="0" algn="ctr">
              <a:lnSpc>
                <a:spcPct val="150000"/>
              </a:lnSpc>
              <a:buFontTx/>
              <a:buNone/>
            </a:pPr>
            <a:r>
              <a:rPr lang="en-US" altLang="en-US" sz="2800"/>
              <a:t>Can post-mining water level be predicted, within acceptable error, through multivariate analysis of hydrologic and geologic parameters and spatial interpolation?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C90E288-F747-234A-A8FE-772561623055}"/>
              </a:ext>
            </a:extLst>
          </p:cNvPr>
          <p:cNvSpPr>
            <a:spLocks noGrp="1" noChangeArrowheads="1"/>
          </p:cNvSpPr>
          <p:nvPr>
            <p:ph type="title"/>
          </p:nvPr>
        </p:nvSpPr>
        <p:spPr>
          <a:xfrm>
            <a:off x="593725" y="763588"/>
            <a:ext cx="7956550" cy="1293812"/>
          </a:xfrm>
        </p:spPr>
        <p:txBody>
          <a:bodyPr/>
          <a:lstStyle/>
          <a:p>
            <a:r>
              <a:rPr lang="en-US" altLang="en-US" sz="3200" b="1"/>
              <a:t>Project Goals &amp; Outputs</a:t>
            </a:r>
          </a:p>
        </p:txBody>
      </p:sp>
      <p:sp>
        <p:nvSpPr>
          <p:cNvPr id="41986" name="Content Placeholder 2">
            <a:extLst>
              <a:ext uri="{FF2B5EF4-FFF2-40B4-BE49-F238E27FC236}">
                <a16:creationId xmlns:a16="http://schemas.microsoft.com/office/drawing/2014/main" id="{201E7436-58AD-BD4A-A037-B39FCF0F4CE6}"/>
              </a:ext>
            </a:extLst>
          </p:cNvPr>
          <p:cNvSpPr>
            <a:spLocks noGrp="1" noChangeArrowheads="1"/>
          </p:cNvSpPr>
          <p:nvPr>
            <p:ph idx="1"/>
          </p:nvPr>
        </p:nvSpPr>
        <p:spPr/>
        <p:txBody>
          <a:bodyPr/>
          <a:lstStyle/>
          <a:p>
            <a:pPr>
              <a:lnSpc>
                <a:spcPct val="150000"/>
              </a:lnSpc>
            </a:pPr>
            <a:r>
              <a:rPr lang="en-US" altLang="en-US" sz="2800"/>
              <a:t>Goals</a:t>
            </a:r>
          </a:p>
          <a:p>
            <a:pPr lvl="1">
              <a:lnSpc>
                <a:spcPct val="150000"/>
              </a:lnSpc>
              <a:buFont typeface="System Font Regular"/>
              <a:buChar char="-"/>
            </a:pPr>
            <a:r>
              <a:rPr lang="en-US" altLang="en-US" sz="2400"/>
              <a:t>Expand on previous multivariate analysis</a:t>
            </a:r>
          </a:p>
          <a:p>
            <a:pPr lvl="1">
              <a:lnSpc>
                <a:spcPct val="150000"/>
              </a:lnSpc>
              <a:buFont typeface="System Font Regular"/>
              <a:buChar char="-"/>
            </a:pPr>
            <a:r>
              <a:rPr lang="en-US" altLang="en-US" sz="2400"/>
              <a:t>Produce new algorithm</a:t>
            </a:r>
          </a:p>
          <a:p>
            <a:pPr lvl="1">
              <a:lnSpc>
                <a:spcPct val="150000"/>
              </a:lnSpc>
              <a:buFont typeface="System Font Regular"/>
              <a:buChar char="-"/>
            </a:pPr>
            <a:r>
              <a:rPr lang="en-US" altLang="en-US" sz="2400"/>
              <a:t>Develop working GIS tool</a:t>
            </a:r>
          </a:p>
          <a:p>
            <a:pPr lvl="1">
              <a:lnSpc>
                <a:spcPct val="150000"/>
              </a:lnSpc>
              <a:buFont typeface="System Font Regular"/>
              <a:buChar char="-"/>
            </a:pPr>
            <a:r>
              <a:rPr lang="en-US" altLang="en-US" sz="2400"/>
              <a:t>Predict post-mining water level within an acceptable range of error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A3541EDD-610B-5446-B5C1-BB8639F2F63B}"/>
              </a:ext>
            </a:extLst>
          </p:cNvPr>
          <p:cNvSpPr>
            <a:spLocks noGrp="1" noChangeArrowheads="1"/>
          </p:cNvSpPr>
          <p:nvPr>
            <p:ph type="title"/>
          </p:nvPr>
        </p:nvSpPr>
        <p:spPr>
          <a:xfrm>
            <a:off x="1588" y="265113"/>
            <a:ext cx="3910012" cy="1293812"/>
          </a:xfrm>
        </p:spPr>
        <p:txBody>
          <a:bodyPr/>
          <a:lstStyle/>
          <a:p>
            <a:r>
              <a:rPr lang="en-US" altLang="en-US" sz="3200" b="1"/>
              <a:t>Methods: Data Analysis</a:t>
            </a:r>
          </a:p>
        </p:txBody>
      </p:sp>
      <p:sp>
        <p:nvSpPr>
          <p:cNvPr id="4" name="Content Placeholder 3">
            <a:extLst>
              <a:ext uri="{FF2B5EF4-FFF2-40B4-BE49-F238E27FC236}">
                <a16:creationId xmlns:a16="http://schemas.microsoft.com/office/drawing/2014/main" id="{A4679562-7164-8D4D-8121-60927B1817FD}"/>
              </a:ext>
            </a:extLst>
          </p:cNvPr>
          <p:cNvSpPr>
            <a:spLocks noGrp="1"/>
          </p:cNvSpPr>
          <p:nvPr>
            <p:ph sz="half" idx="1"/>
          </p:nvPr>
        </p:nvSpPr>
        <p:spPr>
          <a:xfrm>
            <a:off x="184150" y="1824038"/>
            <a:ext cx="3556000" cy="4068762"/>
          </a:xfrm>
        </p:spPr>
        <p:txBody>
          <a:bodyPr>
            <a:normAutofit fontScale="77500" lnSpcReduction="20000"/>
          </a:bodyPr>
          <a:lstStyle/>
          <a:p>
            <a:pPr>
              <a:lnSpc>
                <a:spcPct val="170000"/>
              </a:lnSpc>
              <a:defRPr/>
            </a:pPr>
            <a:r>
              <a:rPr lang="en-US" dirty="0"/>
              <a:t>Previous analysis data by well, avg., min, and max measurements</a:t>
            </a:r>
          </a:p>
          <a:p>
            <a:pPr>
              <a:lnSpc>
                <a:spcPct val="170000"/>
              </a:lnSpc>
              <a:defRPr/>
            </a:pPr>
            <a:r>
              <a:rPr lang="en-US" dirty="0"/>
              <a:t>Data separated by each event of measurement</a:t>
            </a:r>
          </a:p>
          <a:p>
            <a:pPr lvl="1">
              <a:lnSpc>
                <a:spcPct val="120000"/>
              </a:lnSpc>
              <a:buFont typeface="System Font Regular"/>
              <a:buChar char="-"/>
              <a:defRPr/>
            </a:pPr>
            <a:r>
              <a:rPr lang="en-US" sz="1900" dirty="0"/>
              <a:t>2872 data points</a:t>
            </a:r>
          </a:p>
          <a:p>
            <a:pPr lvl="1">
              <a:lnSpc>
                <a:spcPct val="120000"/>
              </a:lnSpc>
              <a:buFont typeface="System Font Regular"/>
              <a:buChar char="-"/>
              <a:defRPr/>
            </a:pPr>
            <a:r>
              <a:rPr lang="en-US" sz="1900" dirty="0"/>
              <a:t>53 outliers removed</a:t>
            </a:r>
          </a:p>
          <a:p>
            <a:pPr lvl="1">
              <a:lnSpc>
                <a:spcPct val="120000"/>
              </a:lnSpc>
              <a:buFont typeface="System Font Regular"/>
              <a:buChar char="-"/>
              <a:defRPr/>
            </a:pPr>
            <a:r>
              <a:rPr lang="en-US" sz="1900" dirty="0"/>
              <a:t>2581 points analyzed</a:t>
            </a:r>
          </a:p>
          <a:p>
            <a:pPr lvl="1">
              <a:lnSpc>
                <a:spcPct val="120000"/>
              </a:lnSpc>
              <a:buFont typeface="System Font Regular"/>
              <a:buChar char="-"/>
              <a:defRPr/>
            </a:pPr>
            <a:r>
              <a:rPr lang="en-US" sz="1900" dirty="0"/>
              <a:t>291 points validation (10%)</a:t>
            </a:r>
          </a:p>
        </p:txBody>
      </p:sp>
      <p:pic>
        <p:nvPicPr>
          <p:cNvPr id="6" name="Content Placeholder 20">
            <a:extLst>
              <a:ext uri="{FF2B5EF4-FFF2-40B4-BE49-F238E27FC236}">
                <a16:creationId xmlns:a16="http://schemas.microsoft.com/office/drawing/2014/main" id="{ED022047-DFDC-2D49-B53F-033B03ECABA2}"/>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27906" t="296" r="29892" b="1269"/>
          <a:stretch/>
        </p:blipFill>
        <p:spPr>
          <a:xfrm>
            <a:off x="3911600" y="0"/>
            <a:ext cx="5227638" cy="6858000"/>
          </a:xfrm>
          <a:effectLst>
            <a:outerShdw blurRad="63500" sx="102000" sy="102000" algn="ctr"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076319A-6E6E-634F-89F3-D2E153EBFFF9}"/>
              </a:ext>
            </a:extLst>
          </p:cNvPr>
          <p:cNvSpPr>
            <a:spLocks noGrp="1" noChangeArrowheads="1"/>
          </p:cNvSpPr>
          <p:nvPr>
            <p:ph type="title"/>
          </p:nvPr>
        </p:nvSpPr>
        <p:spPr>
          <a:xfrm>
            <a:off x="593725" y="763588"/>
            <a:ext cx="7956550" cy="1293812"/>
          </a:xfrm>
        </p:spPr>
        <p:txBody>
          <a:bodyPr/>
          <a:lstStyle/>
          <a:p>
            <a:r>
              <a:rPr lang="en-US" altLang="en-US" sz="3200" b="1"/>
              <a:t>Methods: Data Analysis</a:t>
            </a:r>
          </a:p>
        </p:txBody>
      </p:sp>
      <p:sp>
        <p:nvSpPr>
          <p:cNvPr id="45058" name="Content Placeholder 2">
            <a:extLst>
              <a:ext uri="{FF2B5EF4-FFF2-40B4-BE49-F238E27FC236}">
                <a16:creationId xmlns:a16="http://schemas.microsoft.com/office/drawing/2014/main" id="{CCC1D471-85C6-6742-88E8-B3E657CF029F}"/>
              </a:ext>
            </a:extLst>
          </p:cNvPr>
          <p:cNvSpPr>
            <a:spLocks noGrp="1" noChangeArrowheads="1"/>
          </p:cNvSpPr>
          <p:nvPr>
            <p:ph sz="half" idx="1"/>
          </p:nvPr>
        </p:nvSpPr>
        <p:spPr>
          <a:xfrm>
            <a:off x="334963" y="1828800"/>
            <a:ext cx="4270375" cy="4538663"/>
          </a:xfrm>
        </p:spPr>
        <p:txBody>
          <a:bodyPr/>
          <a:lstStyle/>
          <a:p>
            <a:pPr marL="0" indent="0">
              <a:lnSpc>
                <a:spcPct val="150000"/>
              </a:lnSpc>
              <a:buFontTx/>
              <a:buNone/>
            </a:pPr>
            <a:r>
              <a:rPr lang="en-US" altLang="en-US" sz="2000" u="sng"/>
              <a:t>Parameters examined:</a:t>
            </a:r>
          </a:p>
          <a:p>
            <a:pPr lvl="1">
              <a:lnSpc>
                <a:spcPct val="150000"/>
              </a:lnSpc>
            </a:pPr>
            <a:r>
              <a:rPr lang="en-US" altLang="en-US" sz="1800"/>
              <a:t>Surface elevation (msl)</a:t>
            </a:r>
          </a:p>
          <a:p>
            <a:pPr lvl="1">
              <a:lnSpc>
                <a:spcPct val="150000"/>
              </a:lnSpc>
            </a:pPr>
            <a:r>
              <a:rPr lang="en-US" altLang="en-US" sz="1800"/>
              <a:t>Bottom elevation coal (msl)</a:t>
            </a:r>
          </a:p>
          <a:p>
            <a:pPr lvl="1">
              <a:lnSpc>
                <a:spcPct val="150000"/>
              </a:lnSpc>
            </a:pPr>
            <a:r>
              <a:rPr lang="en-US" altLang="en-US" sz="1800"/>
              <a:t>Measured potentiometric head  (msl)</a:t>
            </a:r>
          </a:p>
          <a:p>
            <a:pPr lvl="1">
              <a:lnSpc>
                <a:spcPct val="150000"/>
              </a:lnSpc>
            </a:pPr>
            <a:r>
              <a:rPr lang="en-US" altLang="en-US" sz="1800"/>
              <a:t>Overburden thickness (ft)</a:t>
            </a:r>
          </a:p>
          <a:p>
            <a:pPr lvl="1">
              <a:lnSpc>
                <a:spcPct val="150000"/>
              </a:lnSpc>
            </a:pPr>
            <a:r>
              <a:rPr lang="en-US" altLang="en-US" sz="1800"/>
              <a:t>Mined coal seam thickness (ft) </a:t>
            </a:r>
          </a:p>
          <a:p>
            <a:pPr lvl="1">
              <a:lnSpc>
                <a:spcPct val="150000"/>
              </a:lnSpc>
            </a:pPr>
            <a:r>
              <a:rPr lang="en-US" altLang="en-US" sz="1800"/>
              <a:t>Clay/Shale thickness (ft)</a:t>
            </a:r>
            <a:endParaRPr lang="en-US" altLang="en-US" sz="1500"/>
          </a:p>
        </p:txBody>
      </p:sp>
      <p:sp>
        <p:nvSpPr>
          <p:cNvPr id="45059" name="Content Placeholder 4">
            <a:extLst>
              <a:ext uri="{FF2B5EF4-FFF2-40B4-BE49-F238E27FC236}">
                <a16:creationId xmlns:a16="http://schemas.microsoft.com/office/drawing/2014/main" id="{F57F0A8D-6C8D-254B-B37A-6AE021F3757E}"/>
              </a:ext>
            </a:extLst>
          </p:cNvPr>
          <p:cNvSpPr>
            <a:spLocks noGrp="1" noChangeArrowheads="1"/>
          </p:cNvSpPr>
          <p:nvPr>
            <p:ph sz="half" idx="2"/>
          </p:nvPr>
        </p:nvSpPr>
        <p:spPr>
          <a:xfrm>
            <a:off x="4343400" y="1828800"/>
            <a:ext cx="4800600" cy="4068763"/>
          </a:xfrm>
        </p:spPr>
        <p:txBody>
          <a:bodyPr/>
          <a:lstStyle/>
          <a:p>
            <a:pPr lvl="1">
              <a:lnSpc>
                <a:spcPct val="150000"/>
              </a:lnSpc>
            </a:pPr>
            <a:endParaRPr lang="en-US" altLang="en-US"/>
          </a:p>
          <a:p>
            <a:pPr lvl="1">
              <a:lnSpc>
                <a:spcPct val="150000"/>
              </a:lnSpc>
            </a:pPr>
            <a:r>
              <a:rPr lang="en-US" altLang="en-US" sz="1800"/>
              <a:t>Sandstone thickness (ft)</a:t>
            </a:r>
          </a:p>
          <a:p>
            <a:pPr lvl="1">
              <a:lnSpc>
                <a:spcPct val="150000"/>
              </a:lnSpc>
            </a:pPr>
            <a:r>
              <a:rPr lang="en-US" altLang="en-US" sz="1800"/>
              <a:t>Limestone thickness (ft)</a:t>
            </a:r>
          </a:p>
          <a:p>
            <a:pPr lvl="1">
              <a:lnSpc>
                <a:spcPct val="150000"/>
              </a:lnSpc>
            </a:pPr>
            <a:r>
              <a:rPr lang="en-US" altLang="en-US" sz="1800"/>
              <a:t>Total coal thickness (ft)</a:t>
            </a:r>
          </a:p>
          <a:p>
            <a:pPr lvl="1">
              <a:lnSpc>
                <a:spcPct val="150000"/>
              </a:lnSpc>
            </a:pPr>
            <a:r>
              <a:rPr lang="en-US" altLang="en-US" sz="1800"/>
              <a:t>Accumulative coal extracted (Mm</a:t>
            </a:r>
            <a:r>
              <a:rPr lang="en-US" altLang="en-US" sz="1800" baseline="30000"/>
              <a:t>3</a:t>
            </a:r>
            <a:r>
              <a:rPr lang="en-US" altLang="en-US" sz="1800"/>
              <a:t>)</a:t>
            </a:r>
          </a:p>
          <a:p>
            <a:pPr lvl="1">
              <a:lnSpc>
                <a:spcPct val="150000"/>
              </a:lnSpc>
            </a:pPr>
            <a:r>
              <a:rPr lang="en-US" altLang="en-US" sz="1800"/>
              <a:t>Underground mined area in 4 mile buffer (acres)</a:t>
            </a:r>
          </a:p>
          <a:p>
            <a:pPr lvl="1">
              <a:lnSpc>
                <a:spcPct val="150000"/>
              </a:lnSpc>
            </a:pPr>
            <a:r>
              <a:rPr lang="en-US" altLang="en-US" sz="1800"/>
              <a:t>Annual average precipitation (in)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a:extLst>
              <a:ext uri="{FF2B5EF4-FFF2-40B4-BE49-F238E27FC236}">
                <a16:creationId xmlns:a16="http://schemas.microsoft.com/office/drawing/2014/main" id="{7DAC419C-6371-AF4D-ADDF-89311571BE75}"/>
              </a:ext>
            </a:extLst>
          </p:cNvPr>
          <p:cNvSpPr>
            <a:spLocks noGrp="1" noChangeArrowheads="1"/>
          </p:cNvSpPr>
          <p:nvPr>
            <p:ph type="title"/>
          </p:nvPr>
        </p:nvSpPr>
        <p:spPr>
          <a:xfrm>
            <a:off x="593725" y="763588"/>
            <a:ext cx="7956550" cy="1293812"/>
          </a:xfrm>
        </p:spPr>
        <p:txBody>
          <a:bodyPr/>
          <a:lstStyle/>
          <a:p>
            <a:r>
              <a:rPr lang="en-US" altLang="en-US" sz="3200" b="1"/>
              <a:t>Methods: Data Analysis</a:t>
            </a:r>
            <a:endParaRPr lang="en-US" altLang="en-US" sz="3200"/>
          </a:p>
        </p:txBody>
      </p:sp>
      <p:sp>
        <p:nvSpPr>
          <p:cNvPr id="6" name="Content Placeholder 5">
            <a:extLst>
              <a:ext uri="{FF2B5EF4-FFF2-40B4-BE49-F238E27FC236}">
                <a16:creationId xmlns:a16="http://schemas.microsoft.com/office/drawing/2014/main" id="{0DBE9AAE-40F2-684F-9A87-F17D6A0265BB}"/>
              </a:ext>
            </a:extLst>
          </p:cNvPr>
          <p:cNvSpPr>
            <a:spLocks noGrp="1"/>
          </p:cNvSpPr>
          <p:nvPr>
            <p:ph idx="1"/>
          </p:nvPr>
        </p:nvSpPr>
        <p:spPr/>
        <p:txBody>
          <a:bodyPr>
            <a:noAutofit/>
          </a:bodyPr>
          <a:lstStyle/>
          <a:p>
            <a:pPr marL="0" indent="0">
              <a:buFontTx/>
              <a:buNone/>
            </a:pPr>
            <a:r>
              <a:rPr lang="en-US" altLang="en-US" sz="2000"/>
              <a:t>Unscrambler X:</a:t>
            </a:r>
          </a:p>
          <a:p>
            <a:pPr marL="0" indent="0">
              <a:buFontTx/>
              <a:buAutoNum type="arabicPeriod"/>
            </a:pPr>
            <a:r>
              <a:rPr lang="en-US" altLang="en-US" sz="1800"/>
              <a:t>Multiple Linear Regression (MLR)</a:t>
            </a:r>
          </a:p>
          <a:p>
            <a:pPr marL="1374775" lvl="1"/>
            <a:r>
              <a:rPr lang="en-US" altLang="en-US" sz="1600" i="1"/>
              <a:t>Not appropriate, variables not independent of each other</a:t>
            </a:r>
          </a:p>
          <a:p>
            <a:pPr marL="0" indent="0">
              <a:buFontTx/>
              <a:buAutoNum type="arabicPeriod"/>
            </a:pPr>
            <a:r>
              <a:rPr lang="en-US" altLang="en-US" sz="1800"/>
              <a:t>Principle Component Analysis (PCA)</a:t>
            </a:r>
          </a:p>
          <a:p>
            <a:pPr marL="1374775" lvl="1"/>
            <a:r>
              <a:rPr lang="en-US" altLang="en-US" sz="1600" i="1"/>
              <a:t>Helped identify variables and relationships</a:t>
            </a:r>
          </a:p>
          <a:p>
            <a:pPr marL="0" indent="0">
              <a:buFontTx/>
              <a:buAutoNum type="arabicPeriod"/>
            </a:pPr>
            <a:r>
              <a:rPr lang="en-US" altLang="en-US" sz="1800"/>
              <a:t>Principle Component Regression (PCR)</a:t>
            </a:r>
          </a:p>
          <a:p>
            <a:pPr marL="1374775" lvl="1"/>
            <a:r>
              <a:rPr lang="en-US" altLang="en-US" sz="1600" i="1"/>
              <a:t>Produced useable regression</a:t>
            </a:r>
            <a:endParaRPr lang="en-US" altLang="en-US" sz="1800" i="1"/>
          </a:p>
          <a:p>
            <a:pPr marL="0" indent="0">
              <a:buFontTx/>
              <a:buAutoNum type="arabicPeriod"/>
            </a:pPr>
            <a:r>
              <a:rPr lang="en-US" altLang="en-US" sz="1800"/>
              <a:t>Principle Least Square Regression (PLSR)*</a:t>
            </a:r>
          </a:p>
          <a:p>
            <a:pPr marL="1374775" lvl="1"/>
            <a:r>
              <a:rPr lang="en-US" altLang="en-US" sz="1600" i="1"/>
              <a:t>Produced useable regression, less error than PCR</a:t>
            </a:r>
            <a:endParaRPr lang="en-US" altLang="en-US" sz="800"/>
          </a:p>
          <a:p>
            <a:pPr marL="0" indent="0">
              <a:buFontTx/>
              <a:buNone/>
            </a:pPr>
            <a:r>
              <a:rPr lang="en-US" altLang="en-US" sz="2000"/>
              <a:t>Neuroshell 2:</a:t>
            </a:r>
          </a:p>
          <a:p>
            <a:pPr marL="0" indent="0">
              <a:buFontTx/>
              <a:buAutoNum type="arabicPeriod" startAt="5"/>
            </a:pPr>
            <a:r>
              <a:rPr lang="en-US" altLang="en-US" sz="1800"/>
              <a:t>Artificial Neural Network (ANN)**</a:t>
            </a:r>
          </a:p>
          <a:p>
            <a:pPr marL="1374775" lvl="1"/>
            <a:r>
              <a:rPr lang="en-US" altLang="en-US" sz="1600" i="1"/>
              <a:t>Produced complex regression with less error than PLSR</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5918</TotalTime>
  <Words>2306</Words>
  <Application>Microsoft Office PowerPoint</Application>
  <PresentationFormat>On-screen Show (4:3)</PresentationFormat>
  <Paragraphs>296</Paragraphs>
  <Slides>30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ＭＳ Ｐゴシック</vt:lpstr>
      <vt:lpstr>Arial</vt:lpstr>
      <vt:lpstr>Calibri</vt:lpstr>
      <vt:lpstr>System Font Regular</vt:lpstr>
      <vt:lpstr>Blank Presentation</vt:lpstr>
      <vt:lpstr>Development of a GIS Tool for Estimating Post-Mining Water Levels in Underground Coal Mines of Ohio</vt:lpstr>
      <vt:lpstr>Environmental impact:  Acid Mine Drainage (AMD)</vt:lpstr>
      <vt:lpstr>Surface Mining Control and Reclamation Act (SMCRA) of 1977</vt:lpstr>
      <vt:lpstr>‘Tools to predict the hydrological response and mine pool formation in underground mines’</vt:lpstr>
      <vt:lpstr>Project Question</vt:lpstr>
      <vt:lpstr>Project Goals &amp; Outputs</vt:lpstr>
      <vt:lpstr>Methods: Data Analysis</vt:lpstr>
      <vt:lpstr>Methods: Data Analysis</vt:lpstr>
      <vt:lpstr>Methods: Data Analysis</vt:lpstr>
      <vt:lpstr>Methods: Multivariate Analysis</vt:lpstr>
      <vt:lpstr>Results: Multivariate Analysis</vt:lpstr>
      <vt:lpstr>Results: Multivariate Analysis</vt:lpstr>
      <vt:lpstr>Methods: Multivariate Analysis</vt:lpstr>
      <vt:lpstr>Results: Multivariate Analysis</vt:lpstr>
      <vt:lpstr>Results: Multivariate Analysis</vt:lpstr>
      <vt:lpstr>Results: Multivariate Analysis</vt:lpstr>
      <vt:lpstr>Methods: Spatial Interpolation</vt:lpstr>
      <vt:lpstr>Results: Spatial Interpolation</vt:lpstr>
      <vt:lpstr>Results: Spatial Interpolation</vt:lpstr>
      <vt:lpstr>Results: Spatial Interpolation</vt:lpstr>
      <vt:lpstr>Methods: Tool Building</vt:lpstr>
      <vt:lpstr>Results:  Tool Building</vt:lpstr>
      <vt:lpstr>Results: Tool Building</vt:lpstr>
      <vt:lpstr>Results: Tool Building</vt:lpstr>
      <vt:lpstr>Discussion: Data Analysis</vt:lpstr>
      <vt:lpstr>Discussion: Spatial Interpolation</vt:lpstr>
      <vt:lpstr>Discussion: Tool Building</vt:lpstr>
      <vt:lpstr>Conclusions</vt:lpstr>
      <vt:lpstr>Conclusions</vt:lpstr>
      <vt:lpstr>Questions?</vt:lpstr>
    </vt:vector>
  </TitlesOfParts>
  <Company>designer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Kevin Wolter</cp:lastModifiedBy>
  <cp:revision>129</cp:revision>
  <dcterms:created xsi:type="dcterms:W3CDTF">2010-09-29T16:06:57Z</dcterms:created>
  <dcterms:modified xsi:type="dcterms:W3CDTF">2019-06-17T17:57:56Z</dcterms:modified>
</cp:coreProperties>
</file>