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6" r:id="rId3"/>
    <p:sldId id="283" r:id="rId4"/>
    <p:sldId id="275" r:id="rId5"/>
    <p:sldId id="276" r:id="rId6"/>
    <p:sldId id="299" r:id="rId7"/>
    <p:sldId id="300" r:id="rId8"/>
    <p:sldId id="292" r:id="rId9"/>
    <p:sldId id="295" r:id="rId10"/>
    <p:sldId id="296" r:id="rId11"/>
    <p:sldId id="293" r:id="rId12"/>
    <p:sldId id="305" r:id="rId13"/>
    <p:sldId id="297" r:id="rId14"/>
    <p:sldId id="294" r:id="rId15"/>
    <p:sldId id="290" r:id="rId16"/>
    <p:sldId id="279" r:id="rId17"/>
    <p:sldId id="289" r:id="rId18"/>
    <p:sldId id="286" r:id="rId19"/>
    <p:sldId id="291" r:id="rId20"/>
    <p:sldId id="287" r:id="rId21"/>
    <p:sldId id="288" r:id="rId22"/>
    <p:sldId id="308" r:id="rId23"/>
    <p:sldId id="306" r:id="rId24"/>
    <p:sldId id="307"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7971" autoAdjust="0"/>
  </p:normalViewPr>
  <p:slideViewPr>
    <p:cSldViewPr>
      <p:cViewPr varScale="1">
        <p:scale>
          <a:sx n="97" d="100"/>
          <a:sy n="97" d="100"/>
        </p:scale>
        <p:origin x="744" y="72"/>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6/17/2019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6/17/2019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151179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a:t>
            </a:r>
            <a:r>
              <a:rPr lang="en-US" b="1" dirty="0"/>
              <a:t>REQUEST FOR PROPOSAL (RFP)</a:t>
            </a:r>
            <a:r>
              <a:rPr lang="en-US" dirty="0"/>
              <a:t>; </a:t>
            </a:r>
            <a:r>
              <a:rPr lang="en-US" b="1" dirty="0"/>
              <a:t>Geolocation of Reclamation Research Sites Project</a:t>
            </a:r>
          </a:p>
          <a:p>
            <a:r>
              <a:rPr lang="en-US" dirty="0"/>
              <a:t>Include the project goals (both abstract and specific) as well as student development goals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90937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b="1" u="sng" dirty="0"/>
              <a:t>Undergraduate Research-Learning via the Geolocation of Mine Reclamation Research Sites: A Proposal for the ASMR Geolocation of Reclamation Research Sites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*Outside scope of work</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Plug Dr. Tasker</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72045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b="1" u="sng" dirty="0"/>
              <a:t>Undergraduate Research-Learning via the Geolocation of Mine Reclamation Research Sites: A Proposal for the ASMR Geolocation of Reclamation Research Sites Project</a:t>
            </a:r>
          </a:p>
          <a:p>
            <a:pPr marL="0" marR="0" indent="0" algn="l" defTabSz="914400" rtl="0" eaLnBrk="1" fontAlgn="auto" latinLnBrk="0" hangingPunct="1">
              <a:lnSpc>
                <a:spcPct val="100000"/>
              </a:lnSpc>
              <a:spcBef>
                <a:spcPts val="0"/>
              </a:spcBef>
              <a:spcAft>
                <a:spcPts val="0"/>
              </a:spcAft>
              <a:buClrTx/>
              <a:buSzTx/>
              <a:buFontTx/>
              <a:buNone/>
              <a:tabLst/>
              <a:defRPr/>
            </a:pPr>
            <a:r>
              <a:rPr lang="en-US" b="0" u="none" dirty="0"/>
              <a:t>*Outside scope of work</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47893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Necessary distinctions/Problems encountered</a:t>
            </a:r>
          </a:p>
          <a:p>
            <a:r>
              <a:rPr lang="en-US" dirty="0"/>
              <a:t>Include the various clarifications that were necessary when completing this process (for ex: identifying all of the sites in a single paper, form of latitude/longitude coordinates, etc.)</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2318118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Figure 1.</a:t>
            </a:r>
            <a:r>
              <a:rPr lang="en-US" dirty="0"/>
              <a:t> a. Google Earth imagery of a reclaimed surface coal mine site in Virginia in 2015 (top) b. Google Earth imagery of the same site in 1998 using historical imagery, where mining disturbance is more easily identifiable (bottom)</a:t>
            </a:r>
          </a:p>
          <a:p>
            <a:r>
              <a:rPr lang="en-US" dirty="0"/>
              <a:t>Title: Young Forest Composition and Growth on a reclaimed Appalachian Coal Surface Mine after Nine Years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585528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a:t>
            </a:r>
            <a:r>
              <a:rPr lang="en-US" baseline="0" dirty="0"/>
              <a:t> the methods he used</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53585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 one map version could highlight the spread of ASMR work over time, while another could accentuate the geographic distribution of technical topic areas.</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21</a:t>
            </a:fld>
            <a:endParaRPr lang="en-US"/>
          </a:p>
        </p:txBody>
      </p:sp>
    </p:spTree>
    <p:extLst>
      <p:ext uri="{BB962C8B-B14F-4D97-AF65-F5344CB8AC3E}">
        <p14:creationId xmlns:p14="http://schemas.microsoft.com/office/powerpoint/2010/main" val="196638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hyperlink" Target="http://www.earthpoint.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34.jpeg"/><Relationship Id="rId3" Type="http://schemas.microsoft.com/office/2007/relationships/hdphoto" Target="../media/hdphoto1.wdp"/><Relationship Id="rId7"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5212" y="4953000"/>
            <a:ext cx="10744200" cy="1143000"/>
          </a:xfrm>
        </p:spPr>
        <p:txBody>
          <a:bodyPr>
            <a:normAutofit/>
          </a:bodyPr>
          <a:lstStyle/>
          <a:p>
            <a:r>
              <a:rPr lang="en-US" dirty="0"/>
              <a:t>Ashley Rovder, Staci Wolfe, Kari Lagan, Lily Currie, William </a:t>
            </a:r>
            <a:r>
              <a:rPr lang="en-US" dirty="0" err="1"/>
              <a:t>Strosnider</a:t>
            </a:r>
            <a:r>
              <a:rPr lang="en-US" dirty="0"/>
              <a:t>, Peter </a:t>
            </a:r>
            <a:r>
              <a:rPr lang="en-US" dirty="0" err="1"/>
              <a:t>Smyntek</a:t>
            </a:r>
            <a:endParaRPr lang="en-US" dirty="0"/>
          </a:p>
          <a:p>
            <a:endParaRPr lang="en-US" dirty="0"/>
          </a:p>
          <a:p>
            <a:endParaRPr lang="en-US" dirty="0"/>
          </a:p>
        </p:txBody>
      </p:sp>
      <p:sp>
        <p:nvSpPr>
          <p:cNvPr id="4" name="TextBox 3"/>
          <p:cNvSpPr txBox="1"/>
          <p:nvPr/>
        </p:nvSpPr>
        <p:spPr>
          <a:xfrm>
            <a:off x="1065212" y="2209801"/>
            <a:ext cx="10058400" cy="3139321"/>
          </a:xfrm>
          <a:prstGeom prst="rect">
            <a:avLst/>
          </a:prstGeom>
          <a:noFill/>
        </p:spPr>
        <p:txBody>
          <a:bodyPr wrap="square" rtlCol="0">
            <a:spAutoFit/>
          </a:bodyPr>
          <a:lstStyle/>
          <a:p>
            <a:pPr>
              <a:lnSpc>
                <a:spcPct val="90000"/>
              </a:lnSpc>
            </a:pPr>
            <a:r>
              <a:rPr lang="en-US" sz="4400" dirty="0"/>
              <a:t>Geocoding American Society of Mining and Reclamation Proceedings to Preserve and Easily Access Reclamation Research </a:t>
            </a:r>
          </a:p>
          <a:p>
            <a:pPr>
              <a:lnSpc>
                <a:spcPct val="90000"/>
              </a:lnSpc>
            </a:pPr>
            <a:endParaRPr lang="en-US" sz="4400" dirty="0"/>
          </a:p>
        </p:txBody>
      </p:sp>
      <p:pic>
        <p:nvPicPr>
          <p:cNvPr id="5" name="Picture 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4596" y="4120347"/>
            <a:ext cx="11759634" cy="199295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10</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84" y="1444232"/>
            <a:ext cx="11996059" cy="2209800"/>
          </a:xfrm>
          <a:prstGeom prst="rect">
            <a:avLst/>
          </a:prstGeom>
        </p:spPr>
      </p:pic>
      <p:pic>
        <p:nvPicPr>
          <p:cNvPr id="6" name="Picture 5"/>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
        <p:nvSpPr>
          <p:cNvPr id="7" name="Rectangle 6"/>
          <p:cNvSpPr/>
          <p:nvPr/>
        </p:nvSpPr>
        <p:spPr>
          <a:xfrm>
            <a:off x="531812" y="1664650"/>
            <a:ext cx="5410200" cy="926150"/>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8" name="Straight Connector 7"/>
          <p:cNvCxnSpPr/>
          <p:nvPr/>
        </p:nvCxnSpPr>
        <p:spPr>
          <a:xfrm flipH="1">
            <a:off x="246536" y="2590800"/>
            <a:ext cx="285276" cy="1567559"/>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42012" y="2590800"/>
            <a:ext cx="6032218" cy="1567559"/>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14596" y="4158360"/>
            <a:ext cx="11759634" cy="1954938"/>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3300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11</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8012" y="95956"/>
            <a:ext cx="10683307" cy="6354929"/>
          </a:xfrm>
          <a:prstGeom prst="rect">
            <a:avLst/>
          </a:prstGeom>
        </p:spPr>
      </p:pic>
    </p:spTree>
    <p:extLst>
      <p:ext uri="{BB962C8B-B14F-4D97-AF65-F5344CB8AC3E}">
        <p14:creationId xmlns:p14="http://schemas.microsoft.com/office/powerpoint/2010/main" val="1677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455" y="4085260"/>
            <a:ext cx="11990988" cy="1998498"/>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12</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384" y="1444232"/>
            <a:ext cx="11996059" cy="2209800"/>
          </a:xfrm>
          <a:prstGeom prst="rect">
            <a:avLst/>
          </a:prstGeom>
        </p:spPr>
      </p:pic>
      <p:pic>
        <p:nvPicPr>
          <p:cNvPr id="6" name="Picture 5"/>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
        <p:nvSpPr>
          <p:cNvPr id="7" name="Rectangle 6"/>
          <p:cNvSpPr/>
          <p:nvPr/>
        </p:nvSpPr>
        <p:spPr>
          <a:xfrm>
            <a:off x="5934328" y="1664650"/>
            <a:ext cx="5417884" cy="926150"/>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8" name="Straight Connector 7"/>
          <p:cNvCxnSpPr/>
          <p:nvPr/>
        </p:nvCxnSpPr>
        <p:spPr>
          <a:xfrm>
            <a:off x="11339231" y="2581580"/>
            <a:ext cx="739561" cy="152546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06546" y="2590800"/>
            <a:ext cx="5835466" cy="149446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0036" y="4107040"/>
            <a:ext cx="11972246" cy="1954938"/>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082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13</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812" y="1552573"/>
            <a:ext cx="11733213" cy="2270945"/>
          </a:xfrm>
          <a:prstGeom prst="rect">
            <a:avLst/>
          </a:prstGeom>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
        <p:nvSpPr>
          <p:cNvPr id="7" name="Rectangle 6"/>
          <p:cNvSpPr/>
          <p:nvPr/>
        </p:nvSpPr>
        <p:spPr>
          <a:xfrm>
            <a:off x="8532812" y="1552574"/>
            <a:ext cx="3351213" cy="1325562"/>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6612" y="4101211"/>
            <a:ext cx="5890216" cy="2128738"/>
          </a:xfrm>
          <a:prstGeom prst="rect">
            <a:avLst/>
          </a:prstGeom>
        </p:spPr>
      </p:pic>
      <p:sp>
        <p:nvSpPr>
          <p:cNvPr id="9" name="Rectangle 8"/>
          <p:cNvSpPr/>
          <p:nvPr/>
        </p:nvSpPr>
        <p:spPr>
          <a:xfrm>
            <a:off x="4635192" y="4101211"/>
            <a:ext cx="5901636" cy="2128738"/>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10" name="Straight Connector 9"/>
          <p:cNvCxnSpPr/>
          <p:nvPr/>
        </p:nvCxnSpPr>
        <p:spPr>
          <a:xfrm flipH="1">
            <a:off x="4646612" y="2878135"/>
            <a:ext cx="3886200" cy="122161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513220" y="2878135"/>
            <a:ext cx="1359385" cy="122161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49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1065212" y="1047341"/>
            <a:ext cx="10058400" cy="5401085"/>
          </a:xfrm>
          <a:prstGeom prst="rect">
            <a:avLst/>
          </a:prstGeom>
          <a:ln>
            <a:noFill/>
          </a:ln>
          <a:extLst>
            <a:ext uri="{53640926-AAD7-44D8-BBD7-CCE9431645EC}">
              <a14:shadowObscured xmlns:a14="http://schemas.microsoft.com/office/drawing/2010/main"/>
            </a:ext>
          </a:extLst>
        </p:spPr>
      </p:pic>
      <p:sp>
        <p:nvSpPr>
          <p:cNvPr id="3" name="Content Placeholder 2"/>
          <p:cNvSpPr>
            <a:spLocks noGrp="1"/>
          </p:cNvSpPr>
          <p:nvPr>
            <p:ph idx="1"/>
          </p:nvPr>
        </p:nvSpPr>
        <p:spPr>
          <a:xfrm>
            <a:off x="7008812" y="123313"/>
            <a:ext cx="5105400" cy="638687"/>
          </a:xfrm>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14</a:t>
            </a:fld>
            <a:endParaRPr lang="en-US"/>
          </a:p>
        </p:txBody>
      </p:sp>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1065212" y="1047340"/>
            <a:ext cx="10058400" cy="5401086"/>
          </a:xfrm>
          <a:prstGeom prst="rect">
            <a:avLst/>
          </a:prstGeom>
          <a:ln>
            <a:noFill/>
          </a:ln>
          <a:extLst>
            <a:ext uri="{53640926-AAD7-44D8-BBD7-CCE9431645EC}">
              <a14:shadowObscured xmlns:a14="http://schemas.microsoft.com/office/drawing/2010/main"/>
            </a:ext>
          </a:extLst>
        </p:spPr>
      </p:pic>
      <p:sp>
        <p:nvSpPr>
          <p:cNvPr id="7" name="Content Placeholder 2"/>
          <p:cNvSpPr txBox="1">
            <a:spLocks/>
          </p:cNvSpPr>
          <p:nvPr/>
        </p:nvSpPr>
        <p:spPr>
          <a:xfrm>
            <a:off x="1069375" y="348528"/>
            <a:ext cx="5029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Historic Sites</a:t>
            </a:r>
          </a:p>
        </p:txBody>
      </p:sp>
    </p:spTree>
    <p:extLst>
      <p:ext uri="{BB962C8B-B14F-4D97-AF65-F5344CB8AC3E}">
        <p14:creationId xmlns:p14="http://schemas.microsoft.com/office/powerpoint/2010/main" val="1910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Saint Vincent College</a:t>
            </a:r>
          </a:p>
          <a:p>
            <a:r>
              <a:rPr lang="en-US" dirty="0"/>
              <a:t>Dr. Peter </a:t>
            </a:r>
            <a:r>
              <a:rPr lang="en-US" dirty="0" err="1"/>
              <a:t>Smyntek</a:t>
            </a:r>
            <a:endParaRPr lang="en-US" dirty="0"/>
          </a:p>
          <a:p>
            <a:r>
              <a:rPr lang="en-US" dirty="0"/>
              <a:t>Converted excel sheet into .</a:t>
            </a:r>
            <a:r>
              <a:rPr lang="en-US" dirty="0" err="1"/>
              <a:t>kmz</a:t>
            </a:r>
            <a:r>
              <a:rPr lang="en-US" dirty="0"/>
              <a:t> file </a:t>
            </a:r>
          </a:p>
          <a:p>
            <a:pPr lvl="1"/>
            <a:r>
              <a:rPr lang="en-US" dirty="0"/>
              <a:t>Obtained a free educational license from Earth Point (</a:t>
            </a:r>
            <a:r>
              <a:rPr lang="en-US" dirty="0">
                <a:hlinkClick r:id="rId3"/>
              </a:rPr>
              <a:t>http://www.earthpoint.us</a:t>
            </a:r>
            <a:r>
              <a:rPr lang="en-US" dirty="0"/>
              <a:t>)</a:t>
            </a:r>
          </a:p>
          <a:p>
            <a:pPr lvl="1"/>
            <a:r>
              <a:rPr lang="en-US" dirty="0"/>
              <a:t>Created information-laden </a:t>
            </a:r>
            <a:r>
              <a:rPr lang="en-US" dirty="0" err="1"/>
              <a:t>placemarks</a:t>
            </a:r>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15</a:t>
            </a:fld>
            <a:endParaRPr lang="en-US"/>
          </a:p>
        </p:txBody>
      </p:sp>
      <p:pic>
        <p:nvPicPr>
          <p:cNvPr id="5" name="Picture 8" descr="http://www.higheredjobs.com/images/AccountImages/1014_1.jp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9558" l="0" r="100000"/>
                    </a14:imgEffect>
                  </a14:imgLayer>
                </a14:imgProps>
              </a:ext>
              <a:ext uri="{28A0092B-C50C-407E-A947-70E740481C1C}">
                <a14:useLocalDpi xmlns:a14="http://schemas.microsoft.com/office/drawing/2010/main"/>
              </a:ext>
            </a:extLst>
          </a:blip>
          <a:srcRect/>
          <a:stretch>
            <a:fillRect/>
          </a:stretch>
        </p:blipFill>
        <p:spPr bwMode="auto">
          <a:xfrm>
            <a:off x="10534007" y="-15240"/>
            <a:ext cx="1631894"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217612" y="990600"/>
            <a:ext cx="5029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Methods (cont’d)</a:t>
            </a:r>
          </a:p>
        </p:txBody>
      </p:sp>
    </p:spTree>
    <p:extLst>
      <p:ext uri="{BB962C8B-B14F-4D97-AF65-F5344CB8AC3E}">
        <p14:creationId xmlns:p14="http://schemas.microsoft.com/office/powerpoint/2010/main" val="33351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16</a:t>
            </a:fld>
            <a:endParaRPr lang="en-US"/>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227012" y="761999"/>
            <a:ext cx="11545697" cy="54102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574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17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5311" y="743644"/>
            <a:ext cx="8534401" cy="5704783"/>
          </a:xfrm>
          <a:prstGeom prst="rect">
            <a:avLst/>
          </a:prstGeom>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280050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18</a:t>
            </a:fld>
            <a:endParaRPr lang="en-US"/>
          </a:p>
        </p:txBody>
      </p:sp>
      <p:pic>
        <p:nvPicPr>
          <p:cNvPr id="5" name="Picture 4"/>
          <p:cNvPicPr/>
          <p:nvPr/>
        </p:nvPicPr>
        <p:blipFill rotWithShape="1">
          <a:blip r:embed="rId2" cstate="email">
            <a:extLst>
              <a:ext uri="{28A0092B-C50C-407E-A947-70E740481C1C}">
                <a14:useLocalDpi xmlns:a14="http://schemas.microsoft.com/office/drawing/2010/main"/>
              </a:ext>
            </a:extLst>
          </a:blip>
          <a:srcRect/>
          <a:stretch/>
        </p:blipFill>
        <p:spPr bwMode="auto">
          <a:xfrm>
            <a:off x="1112837" y="533400"/>
            <a:ext cx="9553575"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22894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19</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8783" y="513246"/>
            <a:ext cx="9111261" cy="5639289"/>
          </a:xfrm>
          <a:prstGeom prst="rect">
            <a:avLst/>
          </a:prstGeom>
        </p:spPr>
      </p:pic>
      <p:pic>
        <p:nvPicPr>
          <p:cNvPr id="7" name="Picture 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260455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4" y="1828800"/>
            <a:ext cx="5257798" cy="4343400"/>
          </a:xfrm>
        </p:spPr>
        <p:txBody>
          <a:bodyPr/>
          <a:lstStyle/>
          <a:p>
            <a:r>
              <a:rPr lang="en-US" dirty="0"/>
              <a:t>Recent environmental engineering graduate from SFU (May 2019)</a:t>
            </a:r>
          </a:p>
          <a:p>
            <a:r>
              <a:rPr lang="en-US" dirty="0"/>
              <a:t>Applied to become an EIT</a:t>
            </a:r>
          </a:p>
          <a:p>
            <a:r>
              <a:rPr lang="en-US" dirty="0"/>
              <a:t>Traveled to Bolivia, South Carolina, and France during my studies</a:t>
            </a:r>
          </a:p>
          <a:p>
            <a:r>
              <a:rPr lang="en-US" dirty="0"/>
              <a:t>First introduced to ASMR in the Fall of 2015</a:t>
            </a:r>
          </a:p>
          <a:p>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a:t>
            </a:fld>
            <a:endParaRPr lang="en-US"/>
          </a:p>
        </p:txBody>
      </p:sp>
      <p:pic>
        <p:nvPicPr>
          <p:cNvPr id="5" name="Content Placeholder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797047" y="1122553"/>
            <a:ext cx="6462129" cy="464820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4893839" y="215589"/>
            <a:ext cx="1581573" cy="1416855"/>
          </a:xfrm>
          <a:prstGeom prst="rect">
            <a:avLst/>
          </a:prstGeom>
        </p:spPr>
      </p:pic>
      <p:sp>
        <p:nvSpPr>
          <p:cNvPr id="8" name="Content Placeholder 2"/>
          <p:cNvSpPr txBox="1">
            <a:spLocks/>
          </p:cNvSpPr>
          <p:nvPr/>
        </p:nvSpPr>
        <p:spPr>
          <a:xfrm>
            <a:off x="1217612" y="990600"/>
            <a:ext cx="5029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About Me</a:t>
            </a:r>
          </a:p>
        </p:txBody>
      </p:sp>
    </p:spTree>
    <p:extLst>
      <p:ext uri="{BB962C8B-B14F-4D97-AF65-F5344CB8AC3E}">
        <p14:creationId xmlns:p14="http://schemas.microsoft.com/office/powerpoint/2010/main" val="35214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20</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252" y="585680"/>
            <a:ext cx="9453523" cy="5724633"/>
          </a:xfrm>
          <a:prstGeom prst="rect">
            <a:avLst/>
          </a:prstGeom>
        </p:spPr>
      </p:pic>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302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When ready, will share with ASMR members</a:t>
            </a:r>
          </a:p>
          <a:p>
            <a:r>
              <a:rPr lang="en-US" dirty="0"/>
              <a:t>Past authors—verify accuracy of placements</a:t>
            </a:r>
          </a:p>
          <a:p>
            <a:pPr lvl="1"/>
            <a:r>
              <a:rPr lang="en-US" dirty="0"/>
              <a:t>Corrections directed to team dedicated to updating &amp; improving the database</a:t>
            </a:r>
          </a:p>
          <a:p>
            <a:r>
              <a:rPr lang="en-US" dirty="0"/>
              <a:t>Tool for future researchers</a:t>
            </a:r>
          </a:p>
          <a:p>
            <a:pPr lvl="1"/>
            <a:r>
              <a:rPr lang="en-US" dirty="0"/>
              <a:t>Past research at a particular site</a:t>
            </a:r>
          </a:p>
          <a:p>
            <a:pPr lvl="1"/>
            <a:r>
              <a:rPr lang="en-US" dirty="0"/>
              <a:t>Locations where research is lacking despite a need for reclamation</a:t>
            </a:r>
          </a:p>
          <a:p>
            <a:r>
              <a:rPr lang="en-US" dirty="0"/>
              <a:t>Connect with other ASMR members, past and present</a:t>
            </a:r>
          </a:p>
          <a:p>
            <a:endParaRPr lang="en-US" dirty="0"/>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21</a:t>
            </a:fld>
            <a:endParaRPr lang="en-US"/>
          </a:p>
        </p:txBody>
      </p:sp>
      <p:sp>
        <p:nvSpPr>
          <p:cNvPr id="5" name="Content Placeholder 2"/>
          <p:cNvSpPr txBox="1">
            <a:spLocks/>
          </p:cNvSpPr>
          <p:nvPr/>
        </p:nvSpPr>
        <p:spPr>
          <a:xfrm>
            <a:off x="1217612" y="990600"/>
            <a:ext cx="8077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How Can I Use This Resource?</a:t>
            </a: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84737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As the field of mining and reclamation grows and more research is published, the database will be updated </a:t>
            </a:r>
          </a:p>
          <a:p>
            <a:r>
              <a:rPr lang="en-US" dirty="0"/>
              <a:t>Encourage authors to include the latitude and longitude coordinates of the location of the study in their paper</a:t>
            </a:r>
          </a:p>
          <a:p>
            <a:r>
              <a:rPr lang="en-US" dirty="0"/>
              <a:t>The geocoding method of preserving research may strike other professional organizations with inspiration</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22</a:t>
            </a:fld>
            <a:endParaRPr lang="en-US"/>
          </a:p>
        </p:txBody>
      </p:sp>
      <p:sp>
        <p:nvSpPr>
          <p:cNvPr id="5" name="Content Placeholder 2"/>
          <p:cNvSpPr txBox="1">
            <a:spLocks/>
          </p:cNvSpPr>
          <p:nvPr/>
        </p:nvSpPr>
        <p:spPr>
          <a:xfrm>
            <a:off x="1217612" y="990600"/>
            <a:ext cx="71628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Moving Forward</a:t>
            </a:r>
          </a:p>
        </p:txBody>
      </p:sp>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pic>
        <p:nvPicPr>
          <p:cNvPr id="2050" name="Picture 2" descr="Image result for montana flowers with mountain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41663" y="4419600"/>
            <a:ext cx="5905502" cy="228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046412" y="6643778"/>
            <a:ext cx="2920987" cy="30480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1050" dirty="0">
                <a:solidFill>
                  <a:schemeClr val="bg2">
                    <a:lumMod val="50000"/>
                  </a:schemeClr>
                </a:solidFill>
              </a:rPr>
              <a:t>Desktopnexus.com</a:t>
            </a:r>
          </a:p>
        </p:txBody>
      </p:sp>
    </p:spTree>
    <p:extLst>
      <p:ext uri="{BB962C8B-B14F-4D97-AF65-F5344CB8AC3E}">
        <p14:creationId xmlns:p14="http://schemas.microsoft.com/office/powerpoint/2010/main" val="18271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Dr. </a:t>
            </a:r>
            <a:r>
              <a:rPr lang="en-US" dirty="0" err="1"/>
              <a:t>Strosnider</a:t>
            </a:r>
            <a:endParaRPr lang="en-US" dirty="0"/>
          </a:p>
          <a:p>
            <a:r>
              <a:rPr lang="en-US" dirty="0"/>
              <a:t>Teammates</a:t>
            </a:r>
          </a:p>
          <a:p>
            <a:r>
              <a:rPr lang="en-US" dirty="0"/>
              <a:t>ASMR</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23</a:t>
            </a:fld>
            <a:endParaRPr lang="en-US"/>
          </a:p>
        </p:txBody>
      </p:sp>
      <p:sp>
        <p:nvSpPr>
          <p:cNvPr id="5" name="Content Placeholder 2"/>
          <p:cNvSpPr txBox="1">
            <a:spLocks/>
          </p:cNvSpPr>
          <p:nvPr/>
        </p:nvSpPr>
        <p:spPr>
          <a:xfrm>
            <a:off x="1217612" y="990600"/>
            <a:ext cx="5410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Acknowledgements</a:t>
            </a:r>
          </a:p>
        </p:txBody>
      </p:sp>
      <p:pic>
        <p:nvPicPr>
          <p:cNvPr id="6" name="Picture 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pic>
        <p:nvPicPr>
          <p:cNvPr id="7" name="Picture 2" descr="http://www.pghminingreclamationconf.com/Images/ASMRlogo2x2RGBHR.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7812" y="3048000"/>
            <a:ext cx="1538803" cy="15388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may contain: 5 people, people smiling, people standing, tree, outdoor and natur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46612" y="1828800"/>
            <a:ext cx="4867689" cy="3219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Image may contain: 1 person, smiling, tree and outdoo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9294812" y="2438400"/>
            <a:ext cx="2514600" cy="32883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descr="Image may contain: 2 people, including Lily Currie, people smiling, people standing and outdoo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601303" y="4797622"/>
            <a:ext cx="1790700" cy="1858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5708" y="3733800"/>
            <a:ext cx="1830986" cy="2319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576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113" y="2209800"/>
            <a:ext cx="10896602" cy="4419601"/>
          </a:xfrm>
        </p:spPr>
        <p:txBody>
          <a:bodyPr>
            <a:normAutofit/>
          </a:bodyPr>
          <a:lstStyle/>
          <a:p>
            <a:pPr marL="45720" indent="0" algn="ctr">
              <a:buNone/>
            </a:pPr>
            <a:r>
              <a:rPr lang="en-US" sz="3600" dirty="0"/>
              <a:t>“…much of the earlier technical work associated with specific mine sites or localities both in the USA and internationally is at risk of being lost or ignored by researchers and remediation practitioners because the paper/journal article titles or keywords of these papers may lack a geographic reference.”</a:t>
            </a:r>
          </a:p>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3</a:t>
            </a:fld>
            <a:endParaRPr lang="en-US"/>
          </a:p>
        </p:txBody>
      </p:sp>
      <p:pic>
        <p:nvPicPr>
          <p:cNvPr id="6" name="Picture 2" descr="http://www.pghminingreclamationconf.com/Images/ASMRlogo2x2RGBH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90212" y="61397"/>
            <a:ext cx="1538803" cy="15388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217612" y="990600"/>
            <a:ext cx="38100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ASMR Request</a:t>
            </a:r>
          </a:p>
        </p:txBody>
      </p:sp>
    </p:spTree>
    <p:extLst>
      <p:ext uri="{BB962C8B-B14F-4D97-AF65-F5344CB8AC3E}">
        <p14:creationId xmlns:p14="http://schemas.microsoft.com/office/powerpoint/2010/main" val="410501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3812" y="2043114"/>
            <a:ext cx="6800342" cy="4495800"/>
          </a:xfrm>
        </p:spPr>
        <p:txBody>
          <a:bodyPr>
            <a:noAutofit/>
          </a:bodyPr>
          <a:lstStyle/>
          <a:p>
            <a:r>
              <a:rPr lang="en-US" dirty="0"/>
              <a:t>Products submitted to ASMR past those requested:</a:t>
            </a:r>
          </a:p>
          <a:p>
            <a:pPr lvl="1"/>
            <a:r>
              <a:rPr lang="en-US" dirty="0"/>
              <a:t>ASMR abstract for poster presentation (2016, 2017, &amp; 2019)</a:t>
            </a:r>
          </a:p>
          <a:p>
            <a:pPr lvl="1"/>
            <a:r>
              <a:rPr lang="en-US" dirty="0"/>
              <a:t>Oral presentation (2017 &amp; 2019)</a:t>
            </a:r>
          </a:p>
          <a:p>
            <a:pPr lvl="1"/>
            <a:r>
              <a:rPr lang="en-US" dirty="0"/>
              <a:t>Reclamation Matters article (submitted for the fall publication)</a:t>
            </a:r>
          </a:p>
        </p:txBody>
      </p:sp>
      <p:sp>
        <p:nvSpPr>
          <p:cNvPr id="4" name="Slide Number Placeholder 3"/>
          <p:cNvSpPr>
            <a:spLocks noGrp="1"/>
          </p:cNvSpPr>
          <p:nvPr>
            <p:ph type="sldNum" sz="quarter" idx="12"/>
          </p:nvPr>
        </p:nvSpPr>
        <p:spPr/>
        <p:txBody>
          <a:bodyPr/>
          <a:lstStyle/>
          <a:p>
            <a:fld id="{F36C87F6-986D-49E6-AF40-1B3A1EE8064D}" type="slidenum">
              <a:rPr lang="en-US" smtClean="0"/>
              <a:t>4</a:t>
            </a:fld>
            <a:endParaRPr lang="en-US"/>
          </a:p>
        </p:txBody>
      </p:sp>
      <p:pic>
        <p:nvPicPr>
          <p:cNvPr id="5" name="Picture 4" descr="https://scontent.xx.fbcdn.net/v/t1.0-1/p200x200/10450774_850169785006763_6824433210012562233_n.jpg?oh=352c4c735e00bf2afa4a86d8503bc7ac&amp;oe=5964801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500" b="100000" l="0" r="99500">
                        <a14:foregroundMark x1="23500" y1="29500" x2="23500" y2="29500"/>
                        <a14:foregroundMark x1="21000" y1="31500" x2="21000" y2="31500"/>
                        <a14:foregroundMark x1="19500" y1="34500" x2="19500" y2="34500"/>
                        <a14:foregroundMark x1="18000" y1="35000" x2="18000" y2="35000"/>
                        <a14:foregroundMark x1="17000" y1="36500" x2="17000" y2="36500"/>
                        <a14:foregroundMark x1="29000" y1="23000" x2="29000" y2="23000"/>
                        <a14:foregroundMark x1="13000" y1="82000" x2="13000" y2="82000"/>
                        <a14:foregroundMark x1="12000" y1="75000" x2="12000" y2="75000"/>
                        <a14:foregroundMark x1="9500" y1="71000" x2="9500" y2="71000"/>
                        <a14:foregroundMark x1="7000" y1="65500" x2="7000" y2="65500"/>
                        <a14:foregroundMark x1="6500" y1="61000" x2="6500" y2="61000"/>
                        <a14:foregroundMark x1="5500" y1="55500" x2="5500" y2="55500"/>
                        <a14:foregroundMark x1="6000" y1="48500" x2="6000" y2="48500"/>
                        <a14:foregroundMark x1="9000" y1="41000" x2="9000" y2="41000"/>
                        <a14:foregroundMark x1="9500" y1="37500" x2="9500" y2="37500"/>
                        <a14:foregroundMark x1="13000" y1="27000" x2="13000" y2="27000"/>
                        <a14:foregroundMark x1="21000" y1="22500" x2="21000" y2="22500"/>
                        <a14:foregroundMark x1="23000" y1="20000" x2="23000" y2="20000"/>
                        <a14:foregroundMark x1="28000" y1="16500" x2="28000" y2="16500"/>
                        <a14:foregroundMark x1="30500" y1="14500" x2="30500" y2="14500"/>
                        <a14:foregroundMark x1="36500" y1="14500" x2="36500" y2="14500"/>
                        <a14:foregroundMark x1="39500" y1="11000" x2="39500" y2="11000"/>
                        <a14:foregroundMark x1="45000" y1="11500" x2="45000" y2="11500"/>
                        <a14:foregroundMark x1="53000" y1="10500" x2="53000" y2="10500"/>
                        <a14:foregroundMark x1="59500" y1="12000" x2="59500" y2="12000"/>
                        <a14:foregroundMark x1="65500" y1="14500" x2="65500" y2="14500"/>
                        <a14:foregroundMark x1="71000" y1="17000" x2="71000" y2="17000"/>
                        <a14:foregroundMark x1="74000" y1="19000" x2="74000" y2="19000"/>
                        <a14:foregroundMark x1="79500" y1="24000" x2="79500" y2="24000"/>
                        <a14:foregroundMark x1="83500" y1="25000" x2="83500" y2="25000"/>
                        <a14:foregroundMark x1="87500" y1="29500" x2="87500" y2="29500"/>
                        <a14:foregroundMark x1="89000" y1="32500" x2="89000" y2="32500"/>
                        <a14:foregroundMark x1="92000" y1="42500" x2="92000" y2="42500"/>
                        <a14:foregroundMark x1="94500" y1="52000" x2="94500" y2="52000"/>
                        <a14:foregroundMark x1="93000" y1="58000" x2="93000" y2="58000"/>
                        <a14:foregroundMark x1="92000" y1="63000" x2="92000" y2="63000"/>
                        <a14:foregroundMark x1="91500" y1="67000" x2="91500" y2="67000"/>
                        <a14:foregroundMark x1="90000" y1="72500" x2="90000" y2="72500"/>
                        <a14:foregroundMark x1="92500" y1="73000" x2="92500" y2="73000"/>
                        <a14:foregroundMark x1="88500" y1="74000" x2="88500" y2="74000"/>
                        <a14:foregroundMark x1="86000" y1="79000" x2="86000" y2="79000"/>
                        <a14:backgroundMark x1="18000" y1="29000" x2="18000" y2="29000"/>
                        <a14:backgroundMark x1="23500" y1="24000" x2="23500" y2="24000"/>
                        <a14:backgroundMark x1="27500" y1="21500" x2="27500" y2="21500"/>
                        <a14:backgroundMark x1="32500" y1="20000" x2="32500" y2="20000"/>
                        <a14:backgroundMark x1="41500" y1="16500" x2="41500" y2="16500"/>
                        <a14:backgroundMark x1="50500" y1="16500" x2="50500" y2="16500"/>
                        <a14:backgroundMark x1="64500" y1="17000" x2="64500" y2="17000"/>
                        <a14:backgroundMark x1="71500" y1="22000" x2="71500" y2="22000"/>
                        <a14:backgroundMark x1="79000" y1="27000" x2="79000" y2="27000"/>
                        <a14:backgroundMark x1="77000" y1="25000" x2="77000" y2="25000"/>
                        <a14:backgroundMark x1="68500" y1="20000" x2="68500" y2="20000"/>
                      </a14:backgroundRemoval>
                    </a14:imgEffect>
                  </a14:imgLayer>
                </a14:imgProps>
              </a:ext>
              <a:ext uri="{28A0092B-C50C-407E-A947-70E740481C1C}">
                <a14:useLocalDpi xmlns:a14="http://schemas.microsoft.com/office/drawing/2010/main"/>
              </a:ext>
            </a:extLst>
          </a:blip>
          <a:srcRect/>
          <a:stretch>
            <a:fillRect/>
          </a:stretch>
        </p:blipFill>
        <p:spPr bwMode="auto">
          <a:xfrm>
            <a:off x="10547709" y="-29497"/>
            <a:ext cx="1629697" cy="1629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27813" y="315578"/>
            <a:ext cx="3733800" cy="1021621"/>
          </a:xfrm>
          <a:prstGeom prst="rect">
            <a:avLst/>
          </a:prstGeom>
        </p:spPr>
      </p:pic>
      <p:sp>
        <p:nvSpPr>
          <p:cNvPr id="7" name="Content Placeholder 2"/>
          <p:cNvSpPr txBox="1">
            <a:spLocks/>
          </p:cNvSpPr>
          <p:nvPr/>
        </p:nvSpPr>
        <p:spPr>
          <a:xfrm>
            <a:off x="1217612" y="990600"/>
            <a:ext cx="5029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SFU CWRS Proposal</a:t>
            </a:r>
          </a:p>
        </p:txBody>
      </p:sp>
      <p:sp>
        <p:nvSpPr>
          <p:cNvPr id="8" name="Content Placeholder 2"/>
          <p:cNvSpPr txBox="1">
            <a:spLocks/>
          </p:cNvSpPr>
          <p:nvPr/>
        </p:nvSpPr>
        <p:spPr>
          <a:xfrm>
            <a:off x="455612" y="2043114"/>
            <a:ext cx="4419600" cy="4495800"/>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r>
              <a:rPr lang="en-US" dirty="0"/>
              <a:t>Products ASMR Requested:</a:t>
            </a:r>
          </a:p>
          <a:p>
            <a:pPr lvl="1"/>
            <a:r>
              <a:rPr lang="en-US" dirty="0"/>
              <a:t>Master excel sheet </a:t>
            </a:r>
          </a:p>
          <a:p>
            <a:pPr lvl="1"/>
            <a:r>
              <a:rPr lang="en-US" dirty="0"/>
              <a:t>.</a:t>
            </a:r>
            <a:r>
              <a:rPr lang="en-US" dirty="0" err="1"/>
              <a:t>kmz</a:t>
            </a:r>
            <a:r>
              <a:rPr lang="en-US" dirty="0"/>
              <a:t> files for Google Earth</a:t>
            </a:r>
          </a:p>
        </p:txBody>
      </p:sp>
      <p:pic>
        <p:nvPicPr>
          <p:cNvPr id="4098" name="Picture 2" descr="Image may contain: 3 people, people smiling, car and outdoo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55612" y="3581400"/>
            <a:ext cx="4724400" cy="3128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4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4" y="1828799"/>
            <a:ext cx="9753600" cy="4800601"/>
          </a:xfrm>
        </p:spPr>
        <p:txBody>
          <a:bodyPr>
            <a:noAutofit/>
          </a:bodyPr>
          <a:lstStyle/>
          <a:p>
            <a:r>
              <a:rPr lang="en-US" sz="2800" dirty="0"/>
              <a:t>Research-Learning Model</a:t>
            </a:r>
            <a:endParaRPr lang="en-US" sz="2800" i="1" dirty="0"/>
          </a:p>
        </p:txBody>
      </p:sp>
      <p:sp>
        <p:nvSpPr>
          <p:cNvPr id="4" name="Slide Number Placeholder 3"/>
          <p:cNvSpPr>
            <a:spLocks noGrp="1"/>
          </p:cNvSpPr>
          <p:nvPr>
            <p:ph type="sldNum" sz="quarter" idx="12"/>
          </p:nvPr>
        </p:nvSpPr>
        <p:spPr/>
        <p:txBody>
          <a:bodyPr/>
          <a:lstStyle/>
          <a:p>
            <a:fld id="{F36C87F6-986D-49E6-AF40-1B3A1EE8064D}" type="slidenum">
              <a:rPr lang="en-US" smtClean="0"/>
              <a:t>5</a:t>
            </a:fld>
            <a:endParaRPr lang="en-US"/>
          </a:p>
        </p:txBody>
      </p:sp>
      <p:pic>
        <p:nvPicPr>
          <p:cNvPr id="5" name="Picture 4" descr="https://scontent.xx.fbcdn.net/v/t1.0-1/p200x200/10450774_850169785006763_6824433210012562233_n.jpg?oh=352c4c735e00bf2afa4a86d8503bc7ac&amp;oe=59648014"/>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500" b="100000" l="0" r="99500">
                        <a14:foregroundMark x1="23500" y1="29500" x2="23500" y2="29500"/>
                        <a14:foregroundMark x1="21000" y1="31500" x2="21000" y2="31500"/>
                        <a14:foregroundMark x1="19500" y1="34500" x2="19500" y2="34500"/>
                        <a14:foregroundMark x1="18000" y1="35000" x2="18000" y2="35000"/>
                        <a14:foregroundMark x1="17000" y1="36500" x2="17000" y2="36500"/>
                        <a14:foregroundMark x1="29000" y1="23000" x2="29000" y2="23000"/>
                        <a14:foregroundMark x1="13000" y1="82000" x2="13000" y2="82000"/>
                        <a14:foregroundMark x1="12000" y1="75000" x2="12000" y2="75000"/>
                        <a14:foregroundMark x1="9500" y1="71000" x2="9500" y2="71000"/>
                        <a14:foregroundMark x1="7000" y1="65500" x2="7000" y2="65500"/>
                        <a14:foregroundMark x1="6500" y1="61000" x2="6500" y2="61000"/>
                        <a14:foregroundMark x1="5500" y1="55500" x2="5500" y2="55500"/>
                        <a14:foregroundMark x1="6000" y1="48500" x2="6000" y2="48500"/>
                        <a14:foregroundMark x1="9000" y1="41000" x2="9000" y2="41000"/>
                        <a14:foregroundMark x1="9500" y1="37500" x2="9500" y2="37500"/>
                        <a14:foregroundMark x1="13000" y1="27000" x2="13000" y2="27000"/>
                        <a14:foregroundMark x1="21000" y1="22500" x2="21000" y2="22500"/>
                        <a14:foregroundMark x1="23000" y1="20000" x2="23000" y2="20000"/>
                        <a14:foregroundMark x1="28000" y1="16500" x2="28000" y2="16500"/>
                        <a14:foregroundMark x1="30500" y1="14500" x2="30500" y2="14500"/>
                        <a14:foregroundMark x1="36500" y1="14500" x2="36500" y2="14500"/>
                        <a14:foregroundMark x1="39500" y1="11000" x2="39500" y2="11000"/>
                        <a14:foregroundMark x1="45000" y1="11500" x2="45000" y2="11500"/>
                        <a14:foregroundMark x1="53000" y1="10500" x2="53000" y2="10500"/>
                        <a14:foregroundMark x1="59500" y1="12000" x2="59500" y2="12000"/>
                        <a14:foregroundMark x1="65500" y1="14500" x2="65500" y2="14500"/>
                        <a14:foregroundMark x1="71000" y1="17000" x2="71000" y2="17000"/>
                        <a14:foregroundMark x1="74000" y1="19000" x2="74000" y2="19000"/>
                        <a14:foregroundMark x1="79500" y1="24000" x2="79500" y2="24000"/>
                        <a14:foregroundMark x1="83500" y1="25000" x2="83500" y2="25000"/>
                        <a14:foregroundMark x1="87500" y1="29500" x2="87500" y2="29500"/>
                        <a14:foregroundMark x1="89000" y1="32500" x2="89000" y2="32500"/>
                        <a14:foregroundMark x1="92000" y1="42500" x2="92000" y2="42500"/>
                        <a14:foregroundMark x1="94500" y1="52000" x2="94500" y2="52000"/>
                        <a14:foregroundMark x1="93000" y1="58000" x2="93000" y2="58000"/>
                        <a14:foregroundMark x1="92000" y1="63000" x2="92000" y2="63000"/>
                        <a14:foregroundMark x1="91500" y1="67000" x2="91500" y2="67000"/>
                        <a14:foregroundMark x1="90000" y1="72500" x2="90000" y2="72500"/>
                        <a14:foregroundMark x1="92500" y1="73000" x2="92500" y2="73000"/>
                        <a14:foregroundMark x1="88500" y1="74000" x2="88500" y2="74000"/>
                        <a14:foregroundMark x1="86000" y1="79000" x2="86000" y2="79000"/>
                        <a14:backgroundMark x1="18000" y1="29000" x2="18000" y2="29000"/>
                        <a14:backgroundMark x1="23500" y1="24000" x2="23500" y2="24000"/>
                        <a14:backgroundMark x1="27500" y1="21500" x2="27500" y2="21500"/>
                        <a14:backgroundMark x1="32500" y1="20000" x2="32500" y2="20000"/>
                        <a14:backgroundMark x1="41500" y1="16500" x2="41500" y2="16500"/>
                        <a14:backgroundMark x1="50500" y1="16500" x2="50500" y2="16500"/>
                        <a14:backgroundMark x1="64500" y1="17000" x2="64500" y2="17000"/>
                        <a14:backgroundMark x1="71500" y1="22000" x2="71500" y2="22000"/>
                        <a14:backgroundMark x1="79000" y1="27000" x2="79000" y2="27000"/>
                        <a14:backgroundMark x1="77000" y1="25000" x2="77000" y2="25000"/>
                        <a14:backgroundMark x1="68500" y1="20000" x2="68500" y2="20000"/>
                      </a14:backgroundRemoval>
                    </a14:imgEffect>
                  </a14:imgLayer>
                </a14:imgProps>
              </a:ext>
              <a:ext uri="{28A0092B-C50C-407E-A947-70E740481C1C}">
                <a14:useLocalDpi xmlns:a14="http://schemas.microsoft.com/office/drawing/2010/main"/>
              </a:ext>
            </a:extLst>
          </a:blip>
          <a:srcRect/>
          <a:stretch>
            <a:fillRect/>
          </a:stretch>
        </p:blipFill>
        <p:spPr bwMode="auto">
          <a:xfrm>
            <a:off x="10547709" y="-29497"/>
            <a:ext cx="1629697" cy="1629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27813" y="315578"/>
            <a:ext cx="3733800" cy="1021621"/>
          </a:xfrm>
          <a:prstGeom prst="rect">
            <a:avLst/>
          </a:prstGeom>
        </p:spPr>
      </p:pic>
      <p:pic>
        <p:nvPicPr>
          <p:cNvPr id="7" name="Picture 4" descr="Image may contain: 2 people, people smiling, people standi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07304" y="2590800"/>
            <a:ext cx="6156109" cy="3629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Image may contain: 5 people, people smiling, people standing, tree, outdoor and natur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125414" y="2339662"/>
            <a:ext cx="5664197" cy="4429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1217612" y="990600"/>
            <a:ext cx="5029200" cy="69881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45720" indent="0">
              <a:buNone/>
            </a:pPr>
            <a:r>
              <a:rPr lang="en-US" sz="4000" dirty="0">
                <a:solidFill>
                  <a:schemeClr val="tx2"/>
                </a:solidFill>
              </a:rPr>
              <a:t>SFU CWRS</a:t>
            </a:r>
          </a:p>
        </p:txBody>
      </p:sp>
      <p:pic>
        <p:nvPicPr>
          <p:cNvPr id="1026" name="Picture 2" descr="Image may contain: 2 people, including Lily Currie, people smiling, people standing and outdoo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743152" y="2902036"/>
            <a:ext cx="2131518" cy="22118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218613" y="2590799"/>
            <a:ext cx="2286000" cy="2895601"/>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370012" y="2667000"/>
            <a:ext cx="1752600" cy="2446898"/>
          </a:xfrm>
          <a:prstGeom prst="rect">
            <a:avLst/>
          </a:prstGeom>
          <a:no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3" name="Rectangle 12"/>
          <p:cNvSpPr/>
          <p:nvPr/>
        </p:nvSpPr>
        <p:spPr>
          <a:xfrm>
            <a:off x="3275010" y="3276600"/>
            <a:ext cx="1788346" cy="2501074"/>
          </a:xfrm>
          <a:prstGeom prst="rect">
            <a:avLst/>
          </a:prstGeom>
          <a:noFill/>
          <a:ln w="762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Right Arrow 11"/>
          <p:cNvSpPr/>
          <p:nvPr/>
        </p:nvSpPr>
        <p:spPr>
          <a:xfrm>
            <a:off x="5398395" y="3733800"/>
            <a:ext cx="1143002" cy="457199"/>
          </a:xfrm>
          <a:prstGeom prst="rightArrow">
            <a:avLst/>
          </a:prstGeom>
          <a:solidFill>
            <a:schemeClr val="bg1"/>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07206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Methods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166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7</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676"/>
          <a:stretch/>
        </p:blipFill>
        <p:spPr>
          <a:xfrm>
            <a:off x="-1" y="76200"/>
            <a:ext cx="12034345" cy="6019800"/>
          </a:xfrm>
          <a:prstGeom prst="rect">
            <a:avLst/>
          </a:prstGeom>
        </p:spPr>
      </p:pic>
    </p:spTree>
    <p:extLst>
      <p:ext uri="{BB962C8B-B14F-4D97-AF65-F5344CB8AC3E}">
        <p14:creationId xmlns:p14="http://schemas.microsoft.com/office/powerpoint/2010/main" val="289411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7614" y="1773936"/>
            <a:ext cx="9753600" cy="4343400"/>
          </a:xfrm>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8</a:t>
            </a:fld>
            <a:endParaRPr lang="en-US"/>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676"/>
          <a:stretch/>
        </p:blipFill>
        <p:spPr>
          <a:xfrm>
            <a:off x="-1" y="1444232"/>
            <a:ext cx="12034345" cy="2286000"/>
          </a:xfrm>
          <a:prstGeom prst="rect">
            <a:avLst/>
          </a:prstGeom>
        </p:spPr>
      </p:pic>
      <p:sp>
        <p:nvSpPr>
          <p:cNvPr id="7" name="Rectangle 6"/>
          <p:cNvSpPr/>
          <p:nvPr/>
        </p:nvSpPr>
        <p:spPr>
          <a:xfrm>
            <a:off x="531812" y="1672832"/>
            <a:ext cx="6477000" cy="1219200"/>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179" y="4006459"/>
            <a:ext cx="11984165" cy="2162173"/>
          </a:xfrm>
          <a:prstGeom prst="rect">
            <a:avLst/>
          </a:prstGeom>
        </p:spPr>
      </p:pic>
      <p:sp>
        <p:nvSpPr>
          <p:cNvPr id="9" name="Rectangle 8"/>
          <p:cNvSpPr/>
          <p:nvPr/>
        </p:nvSpPr>
        <p:spPr>
          <a:xfrm>
            <a:off x="50178" y="4006459"/>
            <a:ext cx="11984165" cy="2162173"/>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11" name="Straight Connector 10"/>
          <p:cNvCxnSpPr/>
          <p:nvPr/>
        </p:nvCxnSpPr>
        <p:spPr>
          <a:xfrm flipH="1">
            <a:off x="50178" y="2892032"/>
            <a:ext cx="481634" cy="1114427"/>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08812" y="2899269"/>
            <a:ext cx="5025531" cy="1162054"/>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315520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51888" y="4031827"/>
            <a:ext cx="8991600" cy="2597573"/>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056812" y="2053832"/>
            <a:ext cx="914402" cy="3661168"/>
          </a:xfrm>
        </p:spPr>
        <p:txBody>
          <a:bodyPr/>
          <a:lstStyle/>
          <a:p>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9</a:t>
            </a:fld>
            <a:endParaRPr lang="en-US"/>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676"/>
          <a:stretch/>
        </p:blipFill>
        <p:spPr>
          <a:xfrm>
            <a:off x="-1" y="1444232"/>
            <a:ext cx="12034345" cy="2286000"/>
          </a:xfrm>
          <a:prstGeom prst="rect">
            <a:avLst/>
          </a:prstGeom>
        </p:spPr>
      </p:pic>
      <p:sp>
        <p:nvSpPr>
          <p:cNvPr id="7" name="Rectangle 6"/>
          <p:cNvSpPr/>
          <p:nvPr/>
        </p:nvSpPr>
        <p:spPr>
          <a:xfrm>
            <a:off x="7008810" y="1678928"/>
            <a:ext cx="4419601" cy="1219200"/>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Rectangle 8"/>
          <p:cNvSpPr/>
          <p:nvPr/>
        </p:nvSpPr>
        <p:spPr>
          <a:xfrm>
            <a:off x="1674812" y="4031828"/>
            <a:ext cx="8991600" cy="2597573"/>
          </a:xfrm>
          <a:prstGeom prst="rect">
            <a:avLst/>
          </a:prstGeom>
          <a:noFill/>
          <a:ln w="76200">
            <a:solidFill>
              <a:schemeClr val="accent2">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cxnSp>
        <p:nvCxnSpPr>
          <p:cNvPr id="11" name="Straight Connector 10"/>
          <p:cNvCxnSpPr/>
          <p:nvPr/>
        </p:nvCxnSpPr>
        <p:spPr>
          <a:xfrm flipH="1">
            <a:off x="1674812" y="2904715"/>
            <a:ext cx="5333998" cy="1114427"/>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0590214" y="2892032"/>
            <a:ext cx="838197" cy="1114427"/>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23111" y1="74752" x2="23111" y2="74752"/>
                        <a14:foregroundMark x1="32000" y1="83168" x2="32000" y2="83168"/>
                        <a14:foregroundMark x1="49333" y1="70792" x2="49333" y2="70792"/>
                        <a14:foregroundMark x1="64000" y1="42079" x2="64000" y2="42079"/>
                        <a14:foregroundMark x1="38667" y1="37624" x2="38667" y2="37624"/>
                        <a14:foregroundMark x1="22667" y1="39604" x2="29333" y2="41089"/>
                        <a14:foregroundMark x1="50222" y1="15842" x2="50222" y2="17327"/>
                        <a14:foregroundMark x1="63556" y1="37129" x2="63556" y2="37129"/>
                        <a14:foregroundMark x1="61333" y1="52970" x2="55111" y2="53465"/>
                        <a14:foregroundMark x1="49333" y1="42079" x2="49778" y2="38614"/>
                        <a14:foregroundMark x1="49778" y1="39109" x2="49778" y2="39109"/>
                        <a14:foregroundMark x1="49778" y1="39109" x2="48000" y2="35644"/>
                        <a14:foregroundMark x1="44889" y1="32673" x2="42667" y2="32673"/>
                        <a14:foregroundMark x1="42667" y1="34653" x2="42667" y2="32178"/>
                        <a14:foregroundMark x1="40000" y1="31683" x2="33778" y2="48020"/>
                        <a14:foregroundMark x1="35556" y1="56436" x2="35556" y2="56436"/>
                        <a14:foregroundMark x1="35556" y1="55941" x2="29333" y2="60891"/>
                        <a14:foregroundMark x1="22667" y1="56931" x2="20889" y2="54950"/>
                        <a14:foregroundMark x1="23111" y1="54455" x2="28889" y2="61386"/>
                        <a14:foregroundMark x1="30222" y1="62871" x2="30222" y2="62871"/>
                        <a14:foregroundMark x1="32889" y1="62376" x2="34667" y2="62871"/>
                        <a14:foregroundMark x1="39111" y1="65347" x2="41778" y2="65842"/>
                        <a14:foregroundMark x1="52889" y1="75248" x2="56000" y2="79208"/>
                        <a14:foregroundMark x1="59111" y1="82673" x2="59111" y2="82673"/>
                        <a14:foregroundMark x1="61333" y1="79703" x2="63111" y2="77228"/>
                        <a14:foregroundMark x1="64889" y1="71782" x2="66222" y2="69802"/>
                        <a14:foregroundMark x1="67556" y1="68812" x2="68889" y2="66337"/>
                        <a14:foregroundMark x1="72000" y1="61881" x2="72889" y2="59406"/>
                        <a14:foregroundMark x1="18667" y1="27723" x2="18667" y2="27723"/>
                        <a14:foregroundMark x1="19556" y1="27228" x2="19556" y2="27228"/>
                        <a14:foregroundMark x1="23556" y1="20792" x2="23556" y2="20792"/>
                        <a14:foregroundMark x1="30667" y1="17822" x2="30667" y2="17822"/>
                        <a14:foregroundMark x1="39556" y1="9406" x2="39556" y2="9406"/>
                        <a14:foregroundMark x1="44000" y1="10891" x2="44000" y2="10891"/>
                        <a14:foregroundMark x1="53778" y1="10396" x2="53778" y2="10396"/>
                        <a14:foregroundMark x1="63111" y1="9901" x2="63111" y2="9901"/>
                        <a14:foregroundMark x1="59556" y1="14356" x2="59556" y2="14356"/>
                        <a14:foregroundMark x1="59556" y1="11881" x2="59556" y2="11881"/>
                        <a14:foregroundMark x1="66222" y1="14356" x2="66222" y2="14356"/>
                        <a14:foregroundMark x1="13778" y1="36634" x2="13778" y2="36634"/>
                        <a14:foregroundMark x1="14222" y1="46040" x2="14222" y2="46040"/>
                        <a14:foregroundMark x1="13333" y1="51485" x2="13333" y2="51485"/>
                        <a14:foregroundMark x1="14222" y1="61881" x2="14222" y2="61881"/>
                        <a14:foregroundMark x1="18222" y1="68812" x2="18222" y2="68812"/>
                        <a14:foregroundMark x1="51556" y1="90594" x2="51556" y2="90594"/>
                        <a14:foregroundMark x1="59111" y1="91089" x2="59111" y2="91089"/>
                        <a14:foregroundMark x1="64889" y1="86139" x2="64889" y2="86139"/>
                        <a14:foregroundMark x1="71556" y1="82178" x2="71556" y2="82178"/>
                        <a14:foregroundMark x1="78222" y1="78713" x2="78222" y2="78713"/>
                        <a14:foregroundMark x1="81333" y1="72277" x2="81333" y2="72277"/>
                        <a14:foregroundMark x1="82667" y1="68317" x2="82667" y2="68317"/>
                        <a14:foregroundMark x1="87556" y1="58911" x2="87556" y2="58911"/>
                        <a14:foregroundMark x1="84889" y1="50495" x2="84889" y2="50495"/>
                        <a14:foregroundMark x1="86222" y1="39109" x2="86222" y2="39109"/>
                        <a14:foregroundMark x1="83556" y1="32178" x2="83556" y2="32178"/>
                      </a14:backgroundRemoval>
                    </a14:imgEffect>
                  </a14:imgLayer>
                </a14:imgProps>
              </a:ext>
              <a:ext uri="{28A0092B-C50C-407E-A947-70E740481C1C}">
                <a14:useLocalDpi xmlns:a14="http://schemas.microsoft.com/office/drawing/2010/main"/>
              </a:ext>
            </a:extLst>
          </a:blip>
          <a:srcRect/>
          <a:stretch/>
        </p:blipFill>
        <p:spPr>
          <a:xfrm>
            <a:off x="10666412" y="175822"/>
            <a:ext cx="1415870" cy="1268410"/>
          </a:xfrm>
          <a:prstGeom prst="rect">
            <a:avLst/>
          </a:prstGeom>
        </p:spPr>
      </p:pic>
    </p:spTree>
    <p:extLst>
      <p:ext uri="{BB962C8B-B14F-4D97-AF65-F5344CB8AC3E}">
        <p14:creationId xmlns:p14="http://schemas.microsoft.com/office/powerpoint/2010/main" val="226758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601</Words>
  <Application>Microsoft Office PowerPoint</Application>
  <PresentationFormat>Custom</PresentationFormat>
  <Paragraphs>86</Paragraphs>
  <Slides>23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Century Gothic</vt:lpstr>
      <vt:lpstr>Continental World 16x9</vt:lpstr>
      <vt:lpstr>PowerPoint Presentation</vt:lpstr>
      <vt:lpstr>PowerPoint Presentation</vt:lpstr>
      <vt:lpstr>PowerPoint Presentation</vt:lpstr>
      <vt:lpstr>PowerPoint Presentation</vt:lpstr>
      <vt:lpstr>PowerPoint Presentation</vt:lpstr>
      <vt:lpstr>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2017-04-04T13:21:33Z</dcterms:created>
  <dcterms:modified xsi:type="dcterms:W3CDTF">2019-06-17T17:57:38Z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