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73" r:id="rId2"/>
    <p:sldId id="415" r:id="rId3"/>
    <p:sldId id="416" r:id="rId4"/>
    <p:sldId id="556" r:id="rId5"/>
    <p:sldId id="555" r:id="rId6"/>
    <p:sldId id="420" r:id="rId7"/>
    <p:sldId id="557" r:id="rId8"/>
    <p:sldId id="547" r:id="rId9"/>
    <p:sldId id="466" r:id="rId10"/>
    <p:sldId id="389" r:id="rId11"/>
    <p:sldId id="392" r:id="rId12"/>
    <p:sldId id="388" r:id="rId13"/>
    <p:sldId id="412" r:id="rId14"/>
    <p:sldId id="411" r:id="rId15"/>
    <p:sldId id="413" r:id="rId16"/>
    <p:sldId id="423" r:id="rId17"/>
    <p:sldId id="425" r:id="rId18"/>
    <p:sldId id="496" r:id="rId19"/>
    <p:sldId id="499" r:id="rId20"/>
    <p:sldId id="500" r:id="rId21"/>
    <p:sldId id="503" r:id="rId22"/>
    <p:sldId id="505" r:id="rId23"/>
    <p:sldId id="506" r:id="rId24"/>
    <p:sldId id="507" r:id="rId25"/>
    <p:sldId id="511" r:id="rId26"/>
    <p:sldId id="558" r:id="rId27"/>
    <p:sldId id="522" r:id="rId28"/>
    <p:sldId id="527" r:id="rId29"/>
    <p:sldId id="528" r:id="rId30"/>
    <p:sldId id="529" r:id="rId31"/>
    <p:sldId id="530" r:id="rId32"/>
    <p:sldId id="531" r:id="rId33"/>
    <p:sldId id="541" r:id="rId34"/>
    <p:sldId id="546" r:id="rId35"/>
    <p:sldId id="469" r:id="rId36"/>
    <p:sldId id="472" r:id="rId37"/>
    <p:sldId id="480" r:id="rId38"/>
    <p:sldId id="488" r:id="rId39"/>
    <p:sldId id="489" r:id="rId40"/>
    <p:sldId id="490" r:id="rId41"/>
    <p:sldId id="493" r:id="rId42"/>
    <p:sldId id="550" r:id="rId43"/>
    <p:sldId id="545" r:id="rId44"/>
    <p:sldId id="551" r:id="rId45"/>
    <p:sldId id="553" r:id="rId46"/>
    <p:sldId id="554" r:id="rId47"/>
    <p:sldId id="543" r:id="rId48"/>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D9F1"/>
    <a:srgbClr val="99FFCC"/>
    <a:srgbClr val="000000"/>
    <a:srgbClr val="FFFF66"/>
    <a:srgbClr val="FFCCFF"/>
    <a:srgbClr val="0000FF"/>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6" autoAdjust="0"/>
    <p:restoredTop sz="83398" autoAdjust="0"/>
  </p:normalViewPr>
  <p:slideViewPr>
    <p:cSldViewPr>
      <p:cViewPr varScale="1">
        <p:scale>
          <a:sx n="92" d="100"/>
          <a:sy n="92" d="100"/>
        </p:scale>
        <p:origin x="23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1FA0C-4F8E-4B68-B97F-9614266001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defRPr>
            </a:lvl1pPr>
          </a:lstStyle>
          <a:p>
            <a:pPr>
              <a:defRPr/>
            </a:pPr>
            <a:endParaRPr lang="en-US"/>
          </a:p>
        </p:txBody>
      </p:sp>
      <p:sp>
        <p:nvSpPr>
          <p:cNvPr id="3" name="Date Placeholder 2">
            <a:extLst>
              <a:ext uri="{FF2B5EF4-FFF2-40B4-BE49-F238E27FC236}">
                <a16:creationId xmlns:a16="http://schemas.microsoft.com/office/drawing/2014/main" id="{63666C7D-BB86-4E77-A472-24838C811B1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defRPr>
            </a:lvl1pPr>
          </a:lstStyle>
          <a:p>
            <a:pPr>
              <a:defRPr/>
            </a:pPr>
            <a:fld id="{2CBDCD62-F141-46F2-9073-013D16373594}" type="datetimeFigureOut">
              <a:rPr lang="en-US"/>
              <a:pPr>
                <a:defRPr/>
              </a:pPr>
              <a:t>6/17/2019</a:t>
            </a:fld>
            <a:endParaRPr lang="en-US"/>
          </a:p>
        </p:txBody>
      </p:sp>
      <p:sp>
        <p:nvSpPr>
          <p:cNvPr id="4" name="Slide Image Placeholder 3">
            <a:extLst>
              <a:ext uri="{FF2B5EF4-FFF2-40B4-BE49-F238E27FC236}">
                <a16:creationId xmlns:a16="http://schemas.microsoft.com/office/drawing/2014/main" id="{8D18A054-FF8D-41BA-B17E-3E2C9721DB4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C849A474-150D-4436-A763-5CD63ED963D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26EB23E5-6A80-46D5-A845-8E0031FECBB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defRPr>
            </a:lvl1pPr>
          </a:lstStyle>
          <a:p>
            <a:pPr>
              <a:defRPr/>
            </a:pPr>
            <a:endParaRPr lang="en-US"/>
          </a:p>
        </p:txBody>
      </p:sp>
      <p:sp>
        <p:nvSpPr>
          <p:cNvPr id="7" name="Slide Number Placeholder 6">
            <a:extLst>
              <a:ext uri="{FF2B5EF4-FFF2-40B4-BE49-F238E27FC236}">
                <a16:creationId xmlns:a16="http://schemas.microsoft.com/office/drawing/2014/main" id="{0786B37A-53D4-44BC-A75A-1B38F2B4657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9BD32A8-7942-42CF-BDFA-43155BCBA1B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3ACE84A6-56FB-4AFF-9E42-B589135DE3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2F92399-D8C5-49D7-AC89-42324EF996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4100" name="Slide Number Placeholder 3">
            <a:extLst>
              <a:ext uri="{FF2B5EF4-FFF2-40B4-BE49-F238E27FC236}">
                <a16:creationId xmlns:a16="http://schemas.microsoft.com/office/drawing/2014/main" id="{8B06D864-0B66-4D87-A2EF-C19B7F73B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70BE1D5-7956-4DA0-A298-421D2748919E}" type="slidenum">
              <a:rPr lang="en-US" altLang="zh-CN" smtClean="0"/>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a:extLst>
              <a:ext uri="{FF2B5EF4-FFF2-40B4-BE49-F238E27FC236}">
                <a16:creationId xmlns:a16="http://schemas.microsoft.com/office/drawing/2014/main" id="{FA04F392-57DC-4C24-815E-1461A02AAC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a:extLst>
              <a:ext uri="{FF2B5EF4-FFF2-40B4-BE49-F238E27FC236}">
                <a16:creationId xmlns:a16="http://schemas.microsoft.com/office/drawing/2014/main" id="{A5DB8149-7FC5-465B-9517-03F553638D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latin typeface="Arial" panose="020B0604020202020204" pitchFamily="34" charset="0"/>
            </a:endParaRPr>
          </a:p>
        </p:txBody>
      </p:sp>
      <p:sp>
        <p:nvSpPr>
          <p:cNvPr id="47108" name="灯片编号占位符 3">
            <a:extLst>
              <a:ext uri="{FF2B5EF4-FFF2-40B4-BE49-F238E27FC236}">
                <a16:creationId xmlns:a16="http://schemas.microsoft.com/office/drawing/2014/main" id="{E85177D2-3F53-4B62-B6B0-7BDF4D3F2B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CBB1AF0-FA9D-4002-AFCD-C0FB999D69C3}" type="slidenum">
              <a:rPr lang="zh-CN" altLang="en-US" smtClean="0"/>
              <a:pPr/>
              <a:t>34</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35C60B1-CF39-4AB4-8C36-230B85CA5C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ACFA0ED-3CCC-4FDC-8C34-7DE6726FF9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49156" name="Slide Number Placeholder 3">
            <a:extLst>
              <a:ext uri="{FF2B5EF4-FFF2-40B4-BE49-F238E27FC236}">
                <a16:creationId xmlns:a16="http://schemas.microsoft.com/office/drawing/2014/main" id="{3CFCDFFA-20EE-42A5-9ECF-C8CF6E012A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C52D8C6-D8D3-4B90-B784-434642D7AD2C}" type="slidenum">
              <a:rPr lang="en-US" altLang="zh-CN" smtClean="0"/>
              <a:pPr/>
              <a:t>35</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C8F6FCA-A9C4-4041-A9E7-D3763A2B09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33EE3F7-1F5F-4706-BA32-71363934B0D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51204" name="Slide Number Placeholder 3">
            <a:extLst>
              <a:ext uri="{FF2B5EF4-FFF2-40B4-BE49-F238E27FC236}">
                <a16:creationId xmlns:a16="http://schemas.microsoft.com/office/drawing/2014/main" id="{B4E8E715-7B36-48D7-A36E-2CAE474823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776C930-B389-402C-8B51-DF26714B4E36}" type="slidenum">
              <a:rPr lang="en-US" altLang="zh-CN" smtClean="0"/>
              <a:pPr/>
              <a:t>36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E6D8B384-A343-40CE-BBA7-0C5E1464E8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id="{A62A1A27-D489-4159-8F92-CA32CCFCB2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57348" name="灯片编号占位符 3">
            <a:extLst>
              <a:ext uri="{FF2B5EF4-FFF2-40B4-BE49-F238E27FC236}">
                <a16:creationId xmlns:a16="http://schemas.microsoft.com/office/drawing/2014/main" id="{8946E48F-EB56-436C-A2F1-769BCBB72B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998F15D-7685-49EF-91AB-74B5E78CF8F5}" type="slidenum">
              <a:rPr lang="en-US" altLang="zh-CN" smtClean="0"/>
              <a:pPr/>
              <a:t>41</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21ED49BE-E464-44F5-A532-777AC435EB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a:extLst>
              <a:ext uri="{FF2B5EF4-FFF2-40B4-BE49-F238E27FC236}">
                <a16:creationId xmlns:a16="http://schemas.microsoft.com/office/drawing/2014/main" id="{A57944F6-B405-489D-AED3-FB73037EFA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2468" name="灯片编号占位符 3">
            <a:extLst>
              <a:ext uri="{FF2B5EF4-FFF2-40B4-BE49-F238E27FC236}">
                <a16:creationId xmlns:a16="http://schemas.microsoft.com/office/drawing/2014/main" id="{69A1CF61-592E-43A5-B920-820A07E914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D6398D-0665-4493-A42B-883E37EC521B}" type="slidenum">
              <a:rPr lang="en-US" altLang="zh-CN" smtClean="0"/>
              <a:pPr/>
              <a:t>45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B88DCD5-7F21-4901-B184-7337C56398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C86F7055-F2B8-436B-AE52-7041BED68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5540" name="Slide Number Placeholder 3">
            <a:extLst>
              <a:ext uri="{FF2B5EF4-FFF2-40B4-BE49-F238E27FC236}">
                <a16:creationId xmlns:a16="http://schemas.microsoft.com/office/drawing/2014/main" id="{F000BB5B-C4CD-4DA3-BBED-7A5C5A3D01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B493BDC-537D-41D0-927E-6CA1E9D9689E}" type="slidenum">
              <a:rPr lang="en-US" altLang="zh-CN" smtClean="0"/>
              <a:pPr/>
              <a:t>47</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99AB5709-86B8-4FF3-8E90-8CB7880744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CCCA0C2D-CBC4-43CA-8F89-242760EC5C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6148" name="Slide Number Placeholder 3">
            <a:extLst>
              <a:ext uri="{FF2B5EF4-FFF2-40B4-BE49-F238E27FC236}">
                <a16:creationId xmlns:a16="http://schemas.microsoft.com/office/drawing/2014/main" id="{BD5B5ABB-3C2F-4A39-83D9-C685E4009A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3438386-4DBA-4CED-8EA3-AFA54298457A}" type="slidenum">
              <a:rPr lang="en-US" altLang="zh-CN" smtClean="0"/>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E22D46C-EEBA-43D4-BC5F-5483C8C90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4EBEC8A3-7064-4ADC-880C-90B6EE50D8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8196" name="Slide Number Placeholder 3">
            <a:extLst>
              <a:ext uri="{FF2B5EF4-FFF2-40B4-BE49-F238E27FC236}">
                <a16:creationId xmlns:a16="http://schemas.microsoft.com/office/drawing/2014/main" id="{00FA22C8-CD94-4F14-98BC-91B59D4F48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5D12C8-E4CA-4AB6-B9D8-AE285B596150}" type="slidenum">
              <a:rPr lang="en-US" altLang="zh-CN" smtClean="0"/>
              <a:pPr/>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7E6AD09-F358-4472-A154-0A2C091AA5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31CDFE14-ED85-4D71-8E54-D0AD64D6F1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0244" name="Slide Number Placeholder 3">
            <a:extLst>
              <a:ext uri="{FF2B5EF4-FFF2-40B4-BE49-F238E27FC236}">
                <a16:creationId xmlns:a16="http://schemas.microsoft.com/office/drawing/2014/main" id="{1E0CB781-D19E-4FA7-867D-2814969353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8DD24BD-706E-4A43-B7D6-DE1EE1D3C6B9}" type="slidenum">
              <a:rPr lang="en-US" altLang="zh-CN" smtClean="0"/>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79E6212-7FF5-4781-B3DD-5388BE1C8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9380541B-98FB-4725-9ED0-25D307145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2292" name="Slide Number Placeholder 3">
            <a:extLst>
              <a:ext uri="{FF2B5EF4-FFF2-40B4-BE49-F238E27FC236}">
                <a16:creationId xmlns:a16="http://schemas.microsoft.com/office/drawing/2014/main" id="{CB73FDBB-13D8-44E9-AB2B-290D05A567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DA78661-2F55-411F-9A11-BEB89A3F3F8A}" type="slidenum">
              <a:rPr lang="en-US" altLang="zh-CN" smtClean="0"/>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99B63B76-C833-47F2-BEB7-200DB260AF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D350F754-E784-462B-A43F-15D07DE57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17412" name="Slide Number Placeholder 3">
            <a:extLst>
              <a:ext uri="{FF2B5EF4-FFF2-40B4-BE49-F238E27FC236}">
                <a16:creationId xmlns:a16="http://schemas.microsoft.com/office/drawing/2014/main" id="{61CF1B1F-355A-4068-96EC-9D191AACD1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6F28C4-59EC-4AF2-AA65-390A813AB602}" type="slidenum">
              <a:rPr lang="en-US" altLang="zh-CN" smtClean="0"/>
              <a:pPr/>
              <a:t>9</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670D6EBB-21B7-42F1-B8CA-1935AE3FEF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BC8EB03-8D2D-48B0-944A-339881A822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21508" name="Slide Number Placeholder 3">
            <a:extLst>
              <a:ext uri="{FF2B5EF4-FFF2-40B4-BE49-F238E27FC236}">
                <a16:creationId xmlns:a16="http://schemas.microsoft.com/office/drawing/2014/main" id="{3140A749-8418-43A9-95B0-5E4D0BC27E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D9D4B7E-F7BF-472C-AEDC-DB0D321D2AA5}" type="slidenum">
              <a:rPr lang="en-US" altLang="zh-CN" smtClean="0"/>
              <a:pPr/>
              <a:t>12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AC8A37A-3E15-469E-B45F-CC46E9B53A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CD3AD8FD-F1E6-485C-8D70-DD1E5E1C1C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a:p>
        </p:txBody>
      </p:sp>
      <p:sp>
        <p:nvSpPr>
          <p:cNvPr id="37892" name="Slide Number Placeholder 3">
            <a:extLst>
              <a:ext uri="{FF2B5EF4-FFF2-40B4-BE49-F238E27FC236}">
                <a16:creationId xmlns:a16="http://schemas.microsoft.com/office/drawing/2014/main" id="{4D08FD1F-DB65-477A-9428-579EB3E54C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0B553DE-E510-410F-9B62-DB6FF02752D8}" type="slidenum">
              <a:rPr lang="en-US" altLang="zh-CN" smtClean="0"/>
              <a:pPr/>
              <a:t>27</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a:extLst>
              <a:ext uri="{FF2B5EF4-FFF2-40B4-BE49-F238E27FC236}">
                <a16:creationId xmlns:a16="http://schemas.microsoft.com/office/drawing/2014/main" id="{172B91E5-5BCD-4928-861F-C2523FF2F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a:extLst>
              <a:ext uri="{FF2B5EF4-FFF2-40B4-BE49-F238E27FC236}">
                <a16:creationId xmlns:a16="http://schemas.microsoft.com/office/drawing/2014/main" id="{12A6EB68-A3B5-44A7-BC12-1D4BBCEA2B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1988" name="灯片编号占位符 3">
            <a:extLst>
              <a:ext uri="{FF2B5EF4-FFF2-40B4-BE49-F238E27FC236}">
                <a16:creationId xmlns:a16="http://schemas.microsoft.com/office/drawing/2014/main" id="{03E8A58D-31C0-430C-A8B7-6FBD241411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6BFADFA-0288-4588-940A-40E1BD7CB9A6}" type="slidenum">
              <a:rPr lang="zh-CN" altLang="en-US" smtClean="0"/>
              <a:pPr/>
              <a:t>30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zh-CN" altLang="en-US"/>
          </a:p>
        </p:txBody>
      </p:sp>
      <p:sp>
        <p:nvSpPr>
          <p:cNvPr id="4" name="日期占位符 3">
            <a:extLst>
              <a:ext uri="{FF2B5EF4-FFF2-40B4-BE49-F238E27FC236}">
                <a16:creationId xmlns:a16="http://schemas.microsoft.com/office/drawing/2014/main" id="{D89E3766-E8C4-43C8-8EA6-93508114F531}"/>
              </a:ext>
            </a:extLst>
          </p:cNvPr>
          <p:cNvSpPr>
            <a:spLocks noGrp="1"/>
          </p:cNvSpPr>
          <p:nvPr>
            <p:ph type="dt" sz="half" idx="10"/>
          </p:nvPr>
        </p:nvSpPr>
        <p:spPr/>
        <p:txBody>
          <a:bodyPr/>
          <a:lstStyle>
            <a:lvl1pPr>
              <a:defRPr/>
            </a:lvl1pPr>
          </a:lstStyle>
          <a:p>
            <a:pPr>
              <a:defRPr/>
            </a:pPr>
            <a:fld id="{8F582B8F-DC24-4BFC-B237-EBB4DA7334C5}"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822F11BE-9E77-4A66-970C-B3202C917D1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C2E630B-5A52-4A0E-A31F-1CA03B36F582}"/>
              </a:ext>
            </a:extLst>
          </p:cNvPr>
          <p:cNvSpPr>
            <a:spLocks noGrp="1"/>
          </p:cNvSpPr>
          <p:nvPr>
            <p:ph type="sldNum" sz="quarter" idx="12"/>
          </p:nvPr>
        </p:nvSpPr>
        <p:spPr/>
        <p:txBody>
          <a:bodyPr/>
          <a:lstStyle>
            <a:lvl1pPr>
              <a:defRPr/>
            </a:lvl1pPr>
          </a:lstStyle>
          <a:p>
            <a:pPr>
              <a:defRPr/>
            </a:pPr>
            <a:fld id="{7D368CE9-149D-4F59-9595-CF8BB56E4D76}" type="slidenum">
              <a:rPr lang="zh-CN" altLang="en-US"/>
              <a:pPr>
                <a:defRPr/>
              </a:pPr>
              <a:t>‹#›</a:t>
            </a:fld>
            <a:endParaRPr lang="zh-CN" altLang="en-US"/>
          </a:p>
        </p:txBody>
      </p:sp>
    </p:spTree>
    <p:extLst>
      <p:ext uri="{BB962C8B-B14F-4D97-AF65-F5344CB8AC3E}">
        <p14:creationId xmlns:p14="http://schemas.microsoft.com/office/powerpoint/2010/main" val="395972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9321D935-FFDB-47AF-A313-FF565912864E}"/>
              </a:ext>
            </a:extLst>
          </p:cNvPr>
          <p:cNvSpPr>
            <a:spLocks noGrp="1"/>
          </p:cNvSpPr>
          <p:nvPr>
            <p:ph type="dt" sz="half" idx="10"/>
          </p:nvPr>
        </p:nvSpPr>
        <p:spPr/>
        <p:txBody>
          <a:bodyPr/>
          <a:lstStyle>
            <a:lvl1pPr>
              <a:defRPr/>
            </a:lvl1pPr>
          </a:lstStyle>
          <a:p>
            <a:pPr>
              <a:defRPr/>
            </a:pPr>
            <a:fld id="{AA333E89-349D-4289-8802-DB72ADF7EFEA}"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BAFFB197-0406-487F-BA80-5842A427B27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590A049-26B1-46B6-B225-CFF5D09D0DAB}"/>
              </a:ext>
            </a:extLst>
          </p:cNvPr>
          <p:cNvSpPr>
            <a:spLocks noGrp="1"/>
          </p:cNvSpPr>
          <p:nvPr>
            <p:ph type="sldNum" sz="quarter" idx="12"/>
          </p:nvPr>
        </p:nvSpPr>
        <p:spPr/>
        <p:txBody>
          <a:bodyPr/>
          <a:lstStyle>
            <a:lvl1pPr>
              <a:defRPr/>
            </a:lvl1pPr>
          </a:lstStyle>
          <a:p>
            <a:pPr>
              <a:defRPr/>
            </a:pPr>
            <a:fld id="{35365575-6E2C-45CC-BDD8-54D8D91ECD04}" type="slidenum">
              <a:rPr lang="zh-CN" altLang="en-US"/>
              <a:pPr>
                <a:defRPr/>
              </a:pPr>
              <a:t>‹#›</a:t>
            </a:fld>
            <a:endParaRPr lang="zh-CN" altLang="en-US"/>
          </a:p>
        </p:txBody>
      </p:sp>
    </p:spTree>
    <p:extLst>
      <p:ext uri="{BB962C8B-B14F-4D97-AF65-F5344CB8AC3E}">
        <p14:creationId xmlns:p14="http://schemas.microsoft.com/office/powerpoint/2010/main" val="2561152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CC25272A-3FB8-4B1B-83AE-1728E6E05087}"/>
              </a:ext>
            </a:extLst>
          </p:cNvPr>
          <p:cNvSpPr>
            <a:spLocks noGrp="1"/>
          </p:cNvSpPr>
          <p:nvPr>
            <p:ph type="dt" sz="half" idx="10"/>
          </p:nvPr>
        </p:nvSpPr>
        <p:spPr/>
        <p:txBody>
          <a:bodyPr/>
          <a:lstStyle>
            <a:lvl1pPr>
              <a:defRPr/>
            </a:lvl1pPr>
          </a:lstStyle>
          <a:p>
            <a:pPr>
              <a:defRPr/>
            </a:pPr>
            <a:fld id="{0832800E-256F-4C98-8B2F-5F3727E85736}"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7A88449B-09BE-4D5B-A392-D01AE0269760}"/>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EC249F2-8FA5-4052-A28F-3D8EA2DC340A}"/>
              </a:ext>
            </a:extLst>
          </p:cNvPr>
          <p:cNvSpPr>
            <a:spLocks noGrp="1"/>
          </p:cNvSpPr>
          <p:nvPr>
            <p:ph type="sldNum" sz="quarter" idx="12"/>
          </p:nvPr>
        </p:nvSpPr>
        <p:spPr/>
        <p:txBody>
          <a:bodyPr/>
          <a:lstStyle>
            <a:lvl1pPr>
              <a:defRPr/>
            </a:lvl1pPr>
          </a:lstStyle>
          <a:p>
            <a:pPr>
              <a:defRPr/>
            </a:pPr>
            <a:fld id="{E8807E4E-7852-4ED8-80EF-00E117CC939B}" type="slidenum">
              <a:rPr lang="zh-CN" altLang="en-US"/>
              <a:pPr>
                <a:defRPr/>
              </a:pPr>
              <a:t>‹#›</a:t>
            </a:fld>
            <a:endParaRPr lang="zh-CN" altLang="en-US"/>
          </a:p>
        </p:txBody>
      </p:sp>
    </p:spTree>
    <p:extLst>
      <p:ext uri="{BB962C8B-B14F-4D97-AF65-F5344CB8AC3E}">
        <p14:creationId xmlns:p14="http://schemas.microsoft.com/office/powerpoint/2010/main" val="338741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24744"/>
            <a:ext cx="8352928" cy="5001419"/>
          </a:xfrm>
        </p:spPr>
        <p:txBody>
          <a:bodyPr/>
          <a:lstStyle>
            <a:lvl1pPr>
              <a:defRPr>
                <a:latin typeface="华文细黑" pitchFamily="2" charset="-122"/>
                <a:ea typeface="华文细黑" pitchFamily="2" charset="-122"/>
              </a:defRPr>
            </a:lvl1pPr>
            <a:lvl2pPr>
              <a:defRPr>
                <a:latin typeface="华文细黑" pitchFamily="2" charset="-122"/>
                <a:ea typeface="华文细黑" pitchFamily="2" charset="-122"/>
              </a:defRPr>
            </a:lvl2pPr>
            <a:lvl3pPr>
              <a:defRPr>
                <a:latin typeface="华文细黑" pitchFamily="2" charset="-122"/>
                <a:ea typeface="华文细黑" pitchFamily="2" charset="-122"/>
              </a:defRPr>
            </a:lvl3pPr>
            <a:lvl4pPr>
              <a:defRPr>
                <a:latin typeface="华文细黑" pitchFamily="2" charset="-122"/>
                <a:ea typeface="华文细黑" pitchFamily="2" charset="-122"/>
              </a:defRPr>
            </a:lvl4pPr>
            <a:lvl5pPr>
              <a:defRPr>
                <a:latin typeface="华文细黑" pitchFamily="2" charset="-122"/>
                <a:ea typeface="华文细黑"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70C11CDE-4D5C-4766-B1A8-F4104383965A}"/>
              </a:ext>
            </a:extLst>
          </p:cNvPr>
          <p:cNvSpPr>
            <a:spLocks noGrp="1"/>
          </p:cNvSpPr>
          <p:nvPr>
            <p:ph type="dt" sz="half" idx="10"/>
          </p:nvPr>
        </p:nvSpPr>
        <p:spPr/>
        <p:txBody>
          <a:bodyPr/>
          <a:lstStyle>
            <a:lvl1pPr>
              <a:defRPr/>
            </a:lvl1pPr>
          </a:lstStyle>
          <a:p>
            <a:pPr>
              <a:defRPr/>
            </a:pPr>
            <a:fld id="{5E73F564-5B9C-40F0-BE99-58537C834AEB}"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D44C59F1-54AA-4763-A3E6-398A0A7076A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92E3117-F041-42FC-82C0-4A9D6DA3A754}"/>
              </a:ext>
            </a:extLst>
          </p:cNvPr>
          <p:cNvSpPr>
            <a:spLocks noGrp="1"/>
          </p:cNvSpPr>
          <p:nvPr>
            <p:ph type="sldNum" sz="quarter" idx="12"/>
          </p:nvPr>
        </p:nvSpPr>
        <p:spPr/>
        <p:txBody>
          <a:bodyPr/>
          <a:lstStyle>
            <a:lvl1pPr>
              <a:defRPr/>
            </a:lvl1pPr>
          </a:lstStyle>
          <a:p>
            <a:pPr>
              <a:defRPr/>
            </a:pPr>
            <a:fld id="{B49FFEBD-C318-44F4-9261-CBC63B9BBD71}" type="slidenum">
              <a:rPr lang="zh-CN" altLang="en-US"/>
              <a:pPr>
                <a:defRPr/>
              </a:pPr>
              <a:t>‹#›</a:t>
            </a:fld>
            <a:endParaRPr lang="zh-CN" altLang="en-US"/>
          </a:p>
        </p:txBody>
      </p:sp>
    </p:spTree>
    <p:extLst>
      <p:ext uri="{BB962C8B-B14F-4D97-AF65-F5344CB8AC3E}">
        <p14:creationId xmlns:p14="http://schemas.microsoft.com/office/powerpoint/2010/main" val="18551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a:extLst>
              <a:ext uri="{FF2B5EF4-FFF2-40B4-BE49-F238E27FC236}">
                <a16:creationId xmlns:a16="http://schemas.microsoft.com/office/drawing/2014/main" id="{FA307E1F-B34A-45B3-BED0-C24DE83B9F46}"/>
              </a:ext>
            </a:extLst>
          </p:cNvPr>
          <p:cNvSpPr>
            <a:spLocks noGrp="1"/>
          </p:cNvSpPr>
          <p:nvPr>
            <p:ph type="dt" sz="half" idx="10"/>
          </p:nvPr>
        </p:nvSpPr>
        <p:spPr/>
        <p:txBody>
          <a:bodyPr/>
          <a:lstStyle>
            <a:lvl1pPr>
              <a:defRPr/>
            </a:lvl1pPr>
          </a:lstStyle>
          <a:p>
            <a:pPr>
              <a:defRPr/>
            </a:pPr>
            <a:fld id="{6D956BD1-1F8B-4562-814F-61ABAADA1CE7}"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A0F54AA6-37DB-47B3-B966-CEABF48681A4}"/>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D036BD3-582E-4B66-9C0F-C4E4557D857C}"/>
              </a:ext>
            </a:extLst>
          </p:cNvPr>
          <p:cNvSpPr>
            <a:spLocks noGrp="1"/>
          </p:cNvSpPr>
          <p:nvPr>
            <p:ph type="sldNum" sz="quarter" idx="12"/>
          </p:nvPr>
        </p:nvSpPr>
        <p:spPr/>
        <p:txBody>
          <a:bodyPr/>
          <a:lstStyle>
            <a:lvl1pPr>
              <a:defRPr/>
            </a:lvl1pPr>
          </a:lstStyle>
          <a:p>
            <a:pPr>
              <a:defRPr/>
            </a:pPr>
            <a:fld id="{E1C595B9-1438-484A-8BD1-FB8E98D12A3F}" type="slidenum">
              <a:rPr lang="zh-CN" altLang="en-US"/>
              <a:pPr>
                <a:defRPr/>
              </a:pPr>
              <a:t>‹#›</a:t>
            </a:fld>
            <a:endParaRPr lang="zh-CN" altLang="en-US"/>
          </a:p>
        </p:txBody>
      </p:sp>
    </p:spTree>
    <p:extLst>
      <p:ext uri="{BB962C8B-B14F-4D97-AF65-F5344CB8AC3E}">
        <p14:creationId xmlns:p14="http://schemas.microsoft.com/office/powerpoint/2010/main" val="84741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
        <p:nvSpPr>
          <p:cNvPr id="4" name="日期占位符 3">
            <a:extLst>
              <a:ext uri="{FF2B5EF4-FFF2-40B4-BE49-F238E27FC236}">
                <a16:creationId xmlns:a16="http://schemas.microsoft.com/office/drawing/2014/main" id="{9DBE8463-6652-4C1E-91F5-04E9094A158E}"/>
              </a:ext>
            </a:extLst>
          </p:cNvPr>
          <p:cNvSpPr>
            <a:spLocks noGrp="1"/>
          </p:cNvSpPr>
          <p:nvPr>
            <p:ph type="dt" sz="half" idx="10"/>
          </p:nvPr>
        </p:nvSpPr>
        <p:spPr/>
        <p:txBody>
          <a:bodyPr/>
          <a:lstStyle>
            <a:lvl1pPr>
              <a:defRPr/>
            </a:lvl1pPr>
          </a:lstStyle>
          <a:p>
            <a:pPr>
              <a:defRPr/>
            </a:pPr>
            <a:fld id="{D31C98CB-C56B-4F56-AA59-9931F3F1B7DD}"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C39AE4C4-4470-48AD-8275-2C84DD09E68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B6C1835-1889-4CDF-BD4C-6C779E791E7C}"/>
              </a:ext>
            </a:extLst>
          </p:cNvPr>
          <p:cNvSpPr>
            <a:spLocks noGrp="1"/>
          </p:cNvSpPr>
          <p:nvPr>
            <p:ph type="sldNum" sz="quarter" idx="12"/>
          </p:nvPr>
        </p:nvSpPr>
        <p:spPr/>
        <p:txBody>
          <a:bodyPr/>
          <a:lstStyle>
            <a:lvl1pPr>
              <a:defRPr/>
            </a:lvl1pPr>
          </a:lstStyle>
          <a:p>
            <a:pPr>
              <a:defRPr/>
            </a:pPr>
            <a:fld id="{F884ED52-B7A0-45D0-83EB-BAE756BECD21}" type="slidenum">
              <a:rPr lang="zh-CN" altLang="en-US"/>
              <a:pPr>
                <a:defRPr/>
              </a:pPr>
              <a:t>‹#›</a:t>
            </a:fld>
            <a:endParaRPr lang="zh-CN" altLang="en-US"/>
          </a:p>
        </p:txBody>
      </p:sp>
    </p:spTree>
    <p:extLst>
      <p:ext uri="{BB962C8B-B14F-4D97-AF65-F5344CB8AC3E}">
        <p14:creationId xmlns:p14="http://schemas.microsoft.com/office/powerpoint/2010/main" val="165084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3">
            <a:extLst>
              <a:ext uri="{FF2B5EF4-FFF2-40B4-BE49-F238E27FC236}">
                <a16:creationId xmlns:a16="http://schemas.microsoft.com/office/drawing/2014/main" id="{0AB827D1-2BF2-4553-820E-01110554AE20}"/>
              </a:ext>
            </a:extLst>
          </p:cNvPr>
          <p:cNvSpPr>
            <a:spLocks noGrp="1"/>
          </p:cNvSpPr>
          <p:nvPr>
            <p:ph type="dt" sz="half" idx="10"/>
          </p:nvPr>
        </p:nvSpPr>
        <p:spPr/>
        <p:txBody>
          <a:bodyPr/>
          <a:lstStyle>
            <a:lvl1pPr>
              <a:defRPr/>
            </a:lvl1pPr>
          </a:lstStyle>
          <a:p>
            <a:pPr>
              <a:defRPr/>
            </a:pPr>
            <a:fld id="{E7E5465C-66A6-48CB-844D-B9A264522909}" type="datetimeFigureOut">
              <a:rPr lang="zh-CN" altLang="en-US"/>
              <a:pPr>
                <a:defRPr/>
              </a:pPr>
              <a:t>2019/6/17</a:t>
            </a:fld>
            <a:endParaRPr lang="zh-CN" altLang="en-US" dirty="0"/>
          </a:p>
        </p:txBody>
      </p:sp>
      <p:sp>
        <p:nvSpPr>
          <p:cNvPr id="6" name="页脚占位符 4">
            <a:extLst>
              <a:ext uri="{FF2B5EF4-FFF2-40B4-BE49-F238E27FC236}">
                <a16:creationId xmlns:a16="http://schemas.microsoft.com/office/drawing/2014/main" id="{F86710C5-5CFF-4AC8-9129-820334B3025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9466BE1-12F6-447E-BA9B-7FBF11B40669}"/>
              </a:ext>
            </a:extLst>
          </p:cNvPr>
          <p:cNvSpPr>
            <a:spLocks noGrp="1"/>
          </p:cNvSpPr>
          <p:nvPr>
            <p:ph type="sldNum" sz="quarter" idx="12"/>
          </p:nvPr>
        </p:nvSpPr>
        <p:spPr/>
        <p:txBody>
          <a:bodyPr/>
          <a:lstStyle>
            <a:lvl1pPr>
              <a:defRPr/>
            </a:lvl1pPr>
          </a:lstStyle>
          <a:p>
            <a:pPr>
              <a:defRPr/>
            </a:pPr>
            <a:fld id="{FE8943B2-E191-4F12-B40A-1348BC86807C}" type="slidenum">
              <a:rPr lang="zh-CN" altLang="en-US"/>
              <a:pPr>
                <a:defRPr/>
              </a:pPr>
              <a:t>‹#›</a:t>
            </a:fld>
            <a:endParaRPr lang="zh-CN" altLang="en-US"/>
          </a:p>
        </p:txBody>
      </p:sp>
    </p:spTree>
    <p:extLst>
      <p:ext uri="{BB962C8B-B14F-4D97-AF65-F5344CB8AC3E}">
        <p14:creationId xmlns:p14="http://schemas.microsoft.com/office/powerpoint/2010/main" val="138673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3">
            <a:extLst>
              <a:ext uri="{FF2B5EF4-FFF2-40B4-BE49-F238E27FC236}">
                <a16:creationId xmlns:a16="http://schemas.microsoft.com/office/drawing/2014/main" id="{419BC63A-28DE-4168-858B-812A70353FE1}"/>
              </a:ext>
            </a:extLst>
          </p:cNvPr>
          <p:cNvSpPr>
            <a:spLocks noGrp="1"/>
          </p:cNvSpPr>
          <p:nvPr>
            <p:ph type="dt" sz="half" idx="10"/>
          </p:nvPr>
        </p:nvSpPr>
        <p:spPr/>
        <p:txBody>
          <a:bodyPr/>
          <a:lstStyle>
            <a:lvl1pPr>
              <a:defRPr/>
            </a:lvl1pPr>
          </a:lstStyle>
          <a:p>
            <a:pPr>
              <a:defRPr/>
            </a:pPr>
            <a:fld id="{D2D3BEC6-AAF1-43DA-8AA6-F18A722A49AD}" type="datetimeFigureOut">
              <a:rPr lang="zh-CN" altLang="en-US"/>
              <a:pPr>
                <a:defRPr/>
              </a:pPr>
              <a:t>2019/6/17</a:t>
            </a:fld>
            <a:endParaRPr lang="zh-CN" altLang="en-US" dirty="0"/>
          </a:p>
        </p:txBody>
      </p:sp>
      <p:sp>
        <p:nvSpPr>
          <p:cNvPr id="8" name="页脚占位符 4">
            <a:extLst>
              <a:ext uri="{FF2B5EF4-FFF2-40B4-BE49-F238E27FC236}">
                <a16:creationId xmlns:a16="http://schemas.microsoft.com/office/drawing/2014/main" id="{401359D8-3523-4D44-B93D-8739CAE4B3A1}"/>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03A2CD0-8B1F-4FEA-99E2-1B0874354D3F}"/>
              </a:ext>
            </a:extLst>
          </p:cNvPr>
          <p:cNvSpPr>
            <a:spLocks noGrp="1"/>
          </p:cNvSpPr>
          <p:nvPr>
            <p:ph type="sldNum" sz="quarter" idx="12"/>
          </p:nvPr>
        </p:nvSpPr>
        <p:spPr/>
        <p:txBody>
          <a:bodyPr/>
          <a:lstStyle>
            <a:lvl1pPr>
              <a:defRPr/>
            </a:lvl1pPr>
          </a:lstStyle>
          <a:p>
            <a:pPr>
              <a:defRPr/>
            </a:pPr>
            <a:fld id="{9CCA6AEE-AF5A-4701-9F89-767AA5DAE26E}" type="slidenum">
              <a:rPr lang="zh-CN" altLang="en-US"/>
              <a:pPr>
                <a:defRPr/>
              </a:pPr>
              <a:t>‹#›</a:t>
            </a:fld>
            <a:endParaRPr lang="zh-CN" altLang="en-US"/>
          </a:p>
        </p:txBody>
      </p:sp>
    </p:spTree>
    <p:extLst>
      <p:ext uri="{BB962C8B-B14F-4D97-AF65-F5344CB8AC3E}">
        <p14:creationId xmlns:p14="http://schemas.microsoft.com/office/powerpoint/2010/main" val="1910016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3">
            <a:extLst>
              <a:ext uri="{FF2B5EF4-FFF2-40B4-BE49-F238E27FC236}">
                <a16:creationId xmlns:a16="http://schemas.microsoft.com/office/drawing/2014/main" id="{006107ED-F7A3-435E-98E0-8B8CECD0BD07}"/>
              </a:ext>
            </a:extLst>
          </p:cNvPr>
          <p:cNvSpPr>
            <a:spLocks noGrp="1"/>
          </p:cNvSpPr>
          <p:nvPr>
            <p:ph type="dt" sz="half" idx="10"/>
          </p:nvPr>
        </p:nvSpPr>
        <p:spPr/>
        <p:txBody>
          <a:bodyPr/>
          <a:lstStyle>
            <a:lvl1pPr>
              <a:defRPr/>
            </a:lvl1pPr>
          </a:lstStyle>
          <a:p>
            <a:pPr>
              <a:defRPr/>
            </a:pPr>
            <a:fld id="{B3D9B063-8562-47E9-87BB-5F3EE7E796B3}" type="datetimeFigureOut">
              <a:rPr lang="zh-CN" altLang="en-US"/>
              <a:pPr>
                <a:defRPr/>
              </a:pPr>
              <a:t>2019/6/17</a:t>
            </a:fld>
            <a:endParaRPr lang="zh-CN" altLang="en-US" dirty="0"/>
          </a:p>
        </p:txBody>
      </p:sp>
      <p:sp>
        <p:nvSpPr>
          <p:cNvPr id="4" name="页脚占位符 4">
            <a:extLst>
              <a:ext uri="{FF2B5EF4-FFF2-40B4-BE49-F238E27FC236}">
                <a16:creationId xmlns:a16="http://schemas.microsoft.com/office/drawing/2014/main" id="{496B5416-6D47-4466-BF27-3F29A68D689F}"/>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3634FB7B-E936-43F3-A3F0-F411C7EC9150}"/>
              </a:ext>
            </a:extLst>
          </p:cNvPr>
          <p:cNvSpPr>
            <a:spLocks noGrp="1"/>
          </p:cNvSpPr>
          <p:nvPr>
            <p:ph type="sldNum" sz="quarter" idx="12"/>
          </p:nvPr>
        </p:nvSpPr>
        <p:spPr/>
        <p:txBody>
          <a:bodyPr/>
          <a:lstStyle>
            <a:lvl1pPr>
              <a:defRPr/>
            </a:lvl1pPr>
          </a:lstStyle>
          <a:p>
            <a:pPr>
              <a:defRPr/>
            </a:pPr>
            <a:fld id="{1723A68C-8B5C-4A98-8AB8-4B1CF3B78419}" type="slidenum">
              <a:rPr lang="zh-CN" altLang="en-US"/>
              <a:pPr>
                <a:defRPr/>
              </a:pPr>
              <a:t>‹#›</a:t>
            </a:fld>
            <a:endParaRPr lang="zh-CN" altLang="en-US"/>
          </a:p>
        </p:txBody>
      </p:sp>
    </p:spTree>
    <p:extLst>
      <p:ext uri="{BB962C8B-B14F-4D97-AF65-F5344CB8AC3E}">
        <p14:creationId xmlns:p14="http://schemas.microsoft.com/office/powerpoint/2010/main" val="118984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1E6E05CF-C998-4673-9E7E-A2F9D3B0FFAA}"/>
              </a:ext>
            </a:extLst>
          </p:cNvPr>
          <p:cNvSpPr>
            <a:spLocks noGrp="1"/>
          </p:cNvSpPr>
          <p:nvPr>
            <p:ph type="dt" sz="half" idx="10"/>
          </p:nvPr>
        </p:nvSpPr>
        <p:spPr/>
        <p:txBody>
          <a:bodyPr/>
          <a:lstStyle>
            <a:lvl1pPr>
              <a:defRPr/>
            </a:lvl1pPr>
          </a:lstStyle>
          <a:p>
            <a:pPr>
              <a:defRPr/>
            </a:pPr>
            <a:fld id="{0D537044-1BB5-4F33-ADD5-C1229B54CD2B}" type="datetimeFigureOut">
              <a:rPr lang="zh-CN" altLang="en-US"/>
              <a:pPr>
                <a:defRPr/>
              </a:pPr>
              <a:t>2019/6/17</a:t>
            </a:fld>
            <a:endParaRPr lang="zh-CN" altLang="en-US" dirty="0"/>
          </a:p>
        </p:txBody>
      </p:sp>
      <p:sp>
        <p:nvSpPr>
          <p:cNvPr id="3" name="页脚占位符 4">
            <a:extLst>
              <a:ext uri="{FF2B5EF4-FFF2-40B4-BE49-F238E27FC236}">
                <a16:creationId xmlns:a16="http://schemas.microsoft.com/office/drawing/2014/main" id="{53ADDC70-2BC8-4E2E-B2B7-5553E51A6210}"/>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EC8D774E-8639-4D6D-8279-89A8FF8F11F8}"/>
              </a:ext>
            </a:extLst>
          </p:cNvPr>
          <p:cNvSpPr>
            <a:spLocks noGrp="1"/>
          </p:cNvSpPr>
          <p:nvPr>
            <p:ph type="sldNum" sz="quarter" idx="12"/>
          </p:nvPr>
        </p:nvSpPr>
        <p:spPr/>
        <p:txBody>
          <a:bodyPr/>
          <a:lstStyle>
            <a:lvl1pPr>
              <a:defRPr/>
            </a:lvl1pPr>
          </a:lstStyle>
          <a:p>
            <a:pPr>
              <a:defRPr/>
            </a:pPr>
            <a:fld id="{56479A3C-8C68-47D6-BD4B-5B80EA71C24C}" type="slidenum">
              <a:rPr lang="zh-CN" altLang="en-US"/>
              <a:pPr>
                <a:defRPr/>
              </a:pPr>
              <a:t>‹#›</a:t>
            </a:fld>
            <a:endParaRPr lang="zh-CN" altLang="en-US"/>
          </a:p>
        </p:txBody>
      </p:sp>
    </p:spTree>
    <p:extLst>
      <p:ext uri="{BB962C8B-B14F-4D97-AF65-F5344CB8AC3E}">
        <p14:creationId xmlns:p14="http://schemas.microsoft.com/office/powerpoint/2010/main" val="229371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3">
            <a:extLst>
              <a:ext uri="{FF2B5EF4-FFF2-40B4-BE49-F238E27FC236}">
                <a16:creationId xmlns:a16="http://schemas.microsoft.com/office/drawing/2014/main" id="{ACC1C0B2-C166-4335-97B9-78F0E3728B72}"/>
              </a:ext>
            </a:extLst>
          </p:cNvPr>
          <p:cNvSpPr>
            <a:spLocks noGrp="1"/>
          </p:cNvSpPr>
          <p:nvPr>
            <p:ph type="dt" sz="half" idx="10"/>
          </p:nvPr>
        </p:nvSpPr>
        <p:spPr/>
        <p:txBody>
          <a:bodyPr/>
          <a:lstStyle>
            <a:lvl1pPr>
              <a:defRPr/>
            </a:lvl1pPr>
          </a:lstStyle>
          <a:p>
            <a:pPr>
              <a:defRPr/>
            </a:pPr>
            <a:fld id="{85765A7E-9B17-4AA1-8F7B-41EF50018966}" type="datetimeFigureOut">
              <a:rPr lang="zh-CN" altLang="en-US"/>
              <a:pPr>
                <a:defRPr/>
              </a:pPr>
              <a:t>2019/6/17</a:t>
            </a:fld>
            <a:endParaRPr lang="zh-CN" altLang="en-US" dirty="0"/>
          </a:p>
        </p:txBody>
      </p:sp>
      <p:sp>
        <p:nvSpPr>
          <p:cNvPr id="6" name="页脚占位符 4">
            <a:extLst>
              <a:ext uri="{FF2B5EF4-FFF2-40B4-BE49-F238E27FC236}">
                <a16:creationId xmlns:a16="http://schemas.microsoft.com/office/drawing/2014/main" id="{C4106188-21CD-4B6D-B00A-3A74951E20AB}"/>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9B761CF-ABFC-467A-BD18-87512C19255A}"/>
              </a:ext>
            </a:extLst>
          </p:cNvPr>
          <p:cNvSpPr>
            <a:spLocks noGrp="1"/>
          </p:cNvSpPr>
          <p:nvPr>
            <p:ph type="sldNum" sz="quarter" idx="12"/>
          </p:nvPr>
        </p:nvSpPr>
        <p:spPr/>
        <p:txBody>
          <a:bodyPr/>
          <a:lstStyle>
            <a:lvl1pPr>
              <a:defRPr/>
            </a:lvl1pPr>
          </a:lstStyle>
          <a:p>
            <a:pPr>
              <a:defRPr/>
            </a:pPr>
            <a:fld id="{3D3919C9-4A78-4208-84A8-565DE6E7111B}" type="slidenum">
              <a:rPr lang="zh-CN" altLang="en-US"/>
              <a:pPr>
                <a:defRPr/>
              </a:pPr>
              <a:t>‹#›</a:t>
            </a:fld>
            <a:endParaRPr lang="zh-CN" altLang="en-US"/>
          </a:p>
        </p:txBody>
      </p:sp>
    </p:spTree>
    <p:extLst>
      <p:ext uri="{BB962C8B-B14F-4D97-AF65-F5344CB8AC3E}">
        <p14:creationId xmlns:p14="http://schemas.microsoft.com/office/powerpoint/2010/main" val="244008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日期占位符 3">
            <a:extLst>
              <a:ext uri="{FF2B5EF4-FFF2-40B4-BE49-F238E27FC236}">
                <a16:creationId xmlns:a16="http://schemas.microsoft.com/office/drawing/2014/main" id="{20D3787D-2DB0-45E2-8E54-966D7AD1C15D}"/>
              </a:ext>
            </a:extLst>
          </p:cNvPr>
          <p:cNvSpPr>
            <a:spLocks noGrp="1"/>
          </p:cNvSpPr>
          <p:nvPr>
            <p:ph type="dt" sz="half" idx="10"/>
          </p:nvPr>
        </p:nvSpPr>
        <p:spPr/>
        <p:txBody>
          <a:bodyPr/>
          <a:lstStyle>
            <a:lvl1pPr>
              <a:defRPr/>
            </a:lvl1pPr>
          </a:lstStyle>
          <a:p>
            <a:pPr>
              <a:defRPr/>
            </a:pPr>
            <a:fld id="{0CD46CA4-18E0-44D4-A502-4E1B8983ABCD}" type="datetimeFigureOut">
              <a:rPr lang="zh-CN" altLang="en-US"/>
              <a:pPr>
                <a:defRPr/>
              </a:pPr>
              <a:t>2019/6/17</a:t>
            </a:fld>
            <a:endParaRPr lang="zh-CN" altLang="en-US" dirty="0"/>
          </a:p>
        </p:txBody>
      </p:sp>
      <p:sp>
        <p:nvSpPr>
          <p:cNvPr id="6" name="页脚占位符 4">
            <a:extLst>
              <a:ext uri="{FF2B5EF4-FFF2-40B4-BE49-F238E27FC236}">
                <a16:creationId xmlns:a16="http://schemas.microsoft.com/office/drawing/2014/main" id="{69C6A38B-4D60-4047-B868-A55811C81285}"/>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95859F4-9252-4D63-AD9C-8BBC23A57C93}"/>
              </a:ext>
            </a:extLst>
          </p:cNvPr>
          <p:cNvSpPr>
            <a:spLocks noGrp="1"/>
          </p:cNvSpPr>
          <p:nvPr>
            <p:ph type="sldNum" sz="quarter" idx="12"/>
          </p:nvPr>
        </p:nvSpPr>
        <p:spPr/>
        <p:txBody>
          <a:bodyPr/>
          <a:lstStyle>
            <a:lvl1pPr>
              <a:defRPr/>
            </a:lvl1pPr>
          </a:lstStyle>
          <a:p>
            <a:pPr>
              <a:defRPr/>
            </a:pPr>
            <a:fld id="{6898A89C-4200-4068-804F-CA176E501E07}" type="slidenum">
              <a:rPr lang="zh-CN" altLang="en-US"/>
              <a:pPr>
                <a:defRPr/>
              </a:pPr>
              <a:t>‹#›</a:t>
            </a:fld>
            <a:endParaRPr lang="zh-CN" altLang="en-US"/>
          </a:p>
        </p:txBody>
      </p:sp>
    </p:spTree>
    <p:extLst>
      <p:ext uri="{BB962C8B-B14F-4D97-AF65-F5344CB8AC3E}">
        <p14:creationId xmlns:p14="http://schemas.microsoft.com/office/powerpoint/2010/main" val="267093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8AA5C7F5-6C42-41EA-AC8E-1F487FFBFAB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B89E104A-FA5C-4561-93F8-AE4292DA8FC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17C4B8-6145-443A-9424-87619350DCA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pitchFamily="18" charset="0"/>
                <a:ea typeface="宋体" charset="-122"/>
              </a:defRPr>
            </a:lvl1pPr>
          </a:lstStyle>
          <a:p>
            <a:pPr>
              <a:defRPr/>
            </a:pPr>
            <a:fld id="{D1F0D63B-A155-4CD9-923C-B939B3A17BC9}" type="datetimeFigureOut">
              <a:rPr lang="zh-CN" altLang="en-US"/>
              <a:pPr>
                <a:defRPr/>
              </a:pPr>
              <a:t>2019/6/17</a:t>
            </a:fld>
            <a:endParaRPr lang="zh-CN" altLang="en-US" dirty="0"/>
          </a:p>
        </p:txBody>
      </p:sp>
      <p:sp>
        <p:nvSpPr>
          <p:cNvPr id="5" name="页脚占位符 4">
            <a:extLst>
              <a:ext uri="{FF2B5EF4-FFF2-40B4-BE49-F238E27FC236}">
                <a16:creationId xmlns:a16="http://schemas.microsoft.com/office/drawing/2014/main" id="{C516CAD2-C505-4793-9382-D7CA41BBAB28}"/>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Times New Roman" pitchFamily="18" charset="0"/>
                <a:ea typeface="宋体" charset="-122"/>
              </a:defRPr>
            </a:lvl1pPr>
          </a:lstStyle>
          <a:p>
            <a:pPr>
              <a:defRPr/>
            </a:pPr>
            <a:endParaRPr lang="zh-CN" altLang="en-US"/>
          </a:p>
        </p:txBody>
      </p:sp>
      <p:sp>
        <p:nvSpPr>
          <p:cNvPr id="6" name="灯片编号占位符 5">
            <a:extLst>
              <a:ext uri="{FF2B5EF4-FFF2-40B4-BE49-F238E27FC236}">
                <a16:creationId xmlns:a16="http://schemas.microsoft.com/office/drawing/2014/main" id="{A39ABB4D-BCE2-4C3D-9B57-1C3BC49D7F7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defRPr>
            </a:lvl1pPr>
          </a:lstStyle>
          <a:p>
            <a:pPr>
              <a:defRPr/>
            </a:pPr>
            <a:fld id="{15ACCA85-C07C-407D-B749-371DFBD9D9D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宋体" charset="-122"/>
        </a:defRPr>
      </a:lvl2pPr>
      <a:lvl3pPr algn="ctr" rtl="0" eaLnBrk="0" fontAlgn="base" hangingPunct="0">
        <a:spcBef>
          <a:spcPct val="0"/>
        </a:spcBef>
        <a:spcAft>
          <a:spcPct val="0"/>
        </a:spcAft>
        <a:defRPr sz="4400">
          <a:solidFill>
            <a:schemeClr val="tx1"/>
          </a:solidFill>
          <a:latin typeface="Times New Roman" pitchFamily="18" charset="0"/>
          <a:ea typeface="宋体" charset="-122"/>
        </a:defRPr>
      </a:lvl3pPr>
      <a:lvl4pPr algn="ctr" rtl="0" eaLnBrk="0" fontAlgn="base" hangingPunct="0">
        <a:spcBef>
          <a:spcPct val="0"/>
        </a:spcBef>
        <a:spcAft>
          <a:spcPct val="0"/>
        </a:spcAft>
        <a:defRPr sz="4400">
          <a:solidFill>
            <a:schemeClr val="tx1"/>
          </a:solidFill>
          <a:latin typeface="Times New Roman" pitchFamily="18" charset="0"/>
          <a:ea typeface="宋体" charset="-122"/>
        </a:defRPr>
      </a:lvl4pPr>
      <a:lvl5pPr algn="ctr" rtl="0" eaLnBrk="0" fontAlgn="base" hangingPunct="0">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Times New Roman"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jpeg"/><Relationship Id="rId1" Type="http://schemas.openxmlformats.org/officeDocument/2006/relationships/slideLayout" Target="../slideLayouts/slideLayout1.xml"/><Relationship Id="rId6" Type="http://schemas.openxmlformats.org/officeDocument/2006/relationships/image" Target="../media/image96.jpeg"/><Relationship Id="rId5" Type="http://schemas.openxmlformats.org/officeDocument/2006/relationships/image" Target="../media/image95.png"/><Relationship Id="rId4" Type="http://schemas.openxmlformats.org/officeDocument/2006/relationships/image" Target="../media/image94.jpeg"/></Relationships>
</file>

<file path=ppt/slides/_rels/slide3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2.png"/><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1.jpeg"/><Relationship Id="rId4" Type="http://schemas.openxmlformats.org/officeDocument/2006/relationships/image" Target="../media/image110.jpeg"/></Relationships>
</file>

<file path=ppt/slides/_rels/slide4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7.xml"/><Relationship Id="rId5" Type="http://schemas.openxmlformats.org/officeDocument/2006/relationships/image" Target="../media/image115.jpeg"/><Relationship Id="rId4" Type="http://schemas.openxmlformats.org/officeDocument/2006/relationships/image" Target="../media/image114.jpeg"/></Relationships>
</file>

<file path=ppt/slides/_rels/slide43.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4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5" Type="http://schemas.openxmlformats.org/officeDocument/2006/relationships/image" Target="../media/image124.jpeg"/><Relationship Id="rId4" Type="http://schemas.openxmlformats.org/officeDocument/2006/relationships/image" Target="../media/image123.jpeg"/></Relationships>
</file>

<file path=ppt/slides/_rels/slide45.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jpeg"/><Relationship Id="rId1" Type="http://schemas.openxmlformats.org/officeDocument/2006/relationships/slideLayout" Target="../slideLayouts/slideLayout2.xml"/><Relationship Id="rId5" Type="http://schemas.openxmlformats.org/officeDocument/2006/relationships/image" Target="../media/image129.jpeg"/><Relationship Id="rId4" Type="http://schemas.openxmlformats.org/officeDocument/2006/relationships/image" Target="../media/image128.jpeg"/></Relationships>
</file>

<file path=ppt/slides/_rels/slide4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a:extLst>
              <a:ext uri="{FF2B5EF4-FFF2-40B4-BE49-F238E27FC236}">
                <a16:creationId xmlns:a16="http://schemas.microsoft.com/office/drawing/2014/main" id="{620A045B-F7CA-489A-9C2B-0947AF06F2A8}"/>
              </a:ext>
            </a:extLst>
          </p:cNvPr>
          <p:cNvSpPr>
            <a:spLocks noGrp="1"/>
          </p:cNvSpPr>
          <p:nvPr>
            <p:ph type="ctrTitle"/>
          </p:nvPr>
        </p:nvSpPr>
        <p:spPr>
          <a:xfrm>
            <a:off x="-33338" y="1141413"/>
            <a:ext cx="9236076" cy="2216150"/>
          </a:xfrm>
        </p:spPr>
        <p:txBody>
          <a:bodyPr/>
          <a:lstStyle/>
          <a:p>
            <a:pPr>
              <a:spcBef>
                <a:spcPts val="6600"/>
              </a:spcBef>
              <a:spcAft>
                <a:spcPts val="3600"/>
              </a:spcAft>
            </a:pPr>
            <a:r>
              <a:rPr lang="en-US" altLang="zh-CN" sz="2800" b="1"/>
              <a:t>Ecological Restoration Planning for Coal Mining Areas in China and Case Studies</a:t>
            </a:r>
          </a:p>
        </p:txBody>
      </p:sp>
      <p:sp>
        <p:nvSpPr>
          <p:cNvPr id="3075" name="副标题 2">
            <a:extLst>
              <a:ext uri="{FF2B5EF4-FFF2-40B4-BE49-F238E27FC236}">
                <a16:creationId xmlns:a16="http://schemas.microsoft.com/office/drawing/2014/main" id="{658A4EE2-EDC3-4D03-A5AA-07BA692F66B9}"/>
              </a:ext>
            </a:extLst>
          </p:cNvPr>
          <p:cNvSpPr>
            <a:spLocks noGrp="1"/>
          </p:cNvSpPr>
          <p:nvPr>
            <p:ph type="subTitle" idx="1"/>
          </p:nvPr>
        </p:nvSpPr>
        <p:spPr>
          <a:xfrm>
            <a:off x="1258888" y="3703638"/>
            <a:ext cx="6400800" cy="661987"/>
          </a:xfrm>
        </p:spPr>
        <p:txBody>
          <a:bodyPr/>
          <a:lstStyle/>
          <a:p>
            <a:pPr eaLnBrk="1" hangingPunct="1">
              <a:lnSpc>
                <a:spcPct val="80000"/>
              </a:lnSpc>
            </a:pPr>
            <a:r>
              <a:rPr lang="en-US" altLang="zh-CN" sz="2000" b="1">
                <a:solidFill>
                  <a:schemeClr val="tx1"/>
                </a:solidFill>
                <a:latin typeface="Arial" panose="020B0604020202020204" pitchFamily="34" charset="0"/>
              </a:rPr>
              <a:t>Zhenqi Hu</a:t>
            </a:r>
            <a:r>
              <a:rPr lang="en-US" altLang="zh-CN" sz="2000" b="1" baseline="30000">
                <a:solidFill>
                  <a:schemeClr val="tx1"/>
                </a:solidFill>
                <a:latin typeface="Arial" panose="020B0604020202020204" pitchFamily="34" charset="0"/>
              </a:rPr>
              <a:t>1,2    </a:t>
            </a:r>
            <a:r>
              <a:rPr lang="zh-CN" altLang="en-US" sz="2000" b="1">
                <a:solidFill>
                  <a:schemeClr val="tx1"/>
                </a:solidFill>
                <a:latin typeface="Arial" panose="020B0604020202020204" pitchFamily="34" charset="0"/>
              </a:rPr>
              <a:t>胡振琪</a:t>
            </a:r>
            <a:r>
              <a:rPr lang="en-US" altLang="zh-CN" sz="2000" b="1" baseline="30000">
                <a:solidFill>
                  <a:schemeClr val="tx1"/>
                </a:solidFill>
                <a:latin typeface="Arial" panose="020B0604020202020204" pitchFamily="34" charset="0"/>
              </a:rPr>
              <a:t>1,2 </a:t>
            </a:r>
          </a:p>
          <a:p>
            <a:pPr eaLnBrk="1" hangingPunct="1">
              <a:lnSpc>
                <a:spcPct val="80000"/>
              </a:lnSpc>
            </a:pPr>
            <a:r>
              <a:rPr lang="en-US" altLang="zh-CN" sz="2000" b="1">
                <a:solidFill>
                  <a:schemeClr val="tx1"/>
                </a:solidFill>
                <a:latin typeface="Arial" panose="020B0604020202020204" pitchFamily="34" charset="0"/>
              </a:rPr>
              <a:t>Wu Xiao</a:t>
            </a:r>
            <a:r>
              <a:rPr lang="en-US" altLang="zh-CN" sz="2000" b="1" baseline="30000">
                <a:solidFill>
                  <a:schemeClr val="tx1"/>
                </a:solidFill>
                <a:latin typeface="Arial" panose="020B0604020202020204" pitchFamily="34" charset="0"/>
              </a:rPr>
              <a:t>1,2    </a:t>
            </a:r>
            <a:r>
              <a:rPr lang="zh-CN" altLang="en-US" sz="2000" b="1">
                <a:solidFill>
                  <a:schemeClr val="tx1"/>
                </a:solidFill>
                <a:latin typeface="Arial" panose="020B0604020202020204" pitchFamily="34" charset="0"/>
              </a:rPr>
              <a:t>肖武</a:t>
            </a:r>
            <a:r>
              <a:rPr lang="en-US" altLang="zh-CN" sz="2000" b="1" baseline="30000">
                <a:solidFill>
                  <a:schemeClr val="tx1"/>
                </a:solidFill>
                <a:latin typeface="Arial" panose="020B0604020202020204" pitchFamily="34" charset="0"/>
              </a:rPr>
              <a:t>1,2 </a:t>
            </a:r>
            <a:endParaRPr lang="en-US" altLang="zh-CN" sz="2000" b="1">
              <a:solidFill>
                <a:schemeClr val="tx1"/>
              </a:solidFill>
              <a:latin typeface="Arial" panose="020B0604020202020204" pitchFamily="34" charset="0"/>
            </a:endParaRPr>
          </a:p>
          <a:p>
            <a:pPr eaLnBrk="1" hangingPunct="1">
              <a:lnSpc>
                <a:spcPct val="80000"/>
              </a:lnSpc>
            </a:pPr>
            <a:endParaRPr lang="en-US" altLang="zh-CN" sz="2000" b="1">
              <a:solidFill>
                <a:schemeClr val="tx1"/>
              </a:solidFill>
              <a:latin typeface="Arial" panose="020B0604020202020204" pitchFamily="34" charset="0"/>
            </a:endParaRPr>
          </a:p>
        </p:txBody>
      </p:sp>
      <p:sp>
        <p:nvSpPr>
          <p:cNvPr id="3076" name="Rectangle 3">
            <a:extLst>
              <a:ext uri="{FF2B5EF4-FFF2-40B4-BE49-F238E27FC236}">
                <a16:creationId xmlns:a16="http://schemas.microsoft.com/office/drawing/2014/main" id="{1F43CED2-B8F7-4ABF-8E62-CFA042421FA6}"/>
              </a:ext>
            </a:extLst>
          </p:cNvPr>
          <p:cNvSpPr txBox="1">
            <a:spLocks noChangeArrowheads="1"/>
          </p:cNvSpPr>
          <p:nvPr/>
        </p:nvSpPr>
        <p:spPr bwMode="auto">
          <a:xfrm>
            <a:off x="1476375" y="4365625"/>
            <a:ext cx="6400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80000"/>
              </a:lnSpc>
              <a:buFont typeface="Arial" panose="020B0604020202020204" pitchFamily="34" charset="0"/>
              <a:buNone/>
            </a:pPr>
            <a:r>
              <a:rPr lang="en-US" altLang="zh-CN" sz="1600" b="1" i="1">
                <a:latin typeface="Arial" panose="020B0604020202020204" pitchFamily="34" charset="0"/>
              </a:rPr>
              <a:t>1.Institute of Land Reclamation &amp; Ecological Restoration</a:t>
            </a:r>
          </a:p>
          <a:p>
            <a:pPr algn="ctr" eaLnBrk="1" hangingPunct="1">
              <a:lnSpc>
                <a:spcPct val="80000"/>
              </a:lnSpc>
              <a:buFont typeface="Arial" panose="020B0604020202020204" pitchFamily="34" charset="0"/>
              <a:buNone/>
            </a:pPr>
            <a:r>
              <a:rPr lang="en-US" altLang="zh-CN" sz="1600" b="1" i="1">
                <a:latin typeface="Arial" panose="020B0604020202020204" pitchFamily="34" charset="0"/>
              </a:rPr>
              <a:t>China University of Mining and Technology(Beijing)</a:t>
            </a:r>
          </a:p>
          <a:p>
            <a:pPr algn="ctr" eaLnBrk="1" hangingPunct="1">
              <a:lnSpc>
                <a:spcPct val="80000"/>
              </a:lnSpc>
              <a:buFont typeface="Arial" panose="020B0604020202020204" pitchFamily="34" charset="0"/>
              <a:buNone/>
            </a:pPr>
            <a:r>
              <a:rPr lang="en-US" altLang="zh-CN" sz="1600" b="1" i="1">
                <a:latin typeface="Arial" panose="020B0604020202020204" pitchFamily="34" charset="0"/>
              </a:rPr>
              <a:t>1.</a:t>
            </a:r>
            <a:r>
              <a:rPr lang="zh-CN" altLang="en-US" sz="1600" b="1" i="1">
                <a:latin typeface="Arial" panose="020B0604020202020204" pitchFamily="34" charset="0"/>
              </a:rPr>
              <a:t>中国矿业大学（北京），土地复垦与生态重建研究所</a:t>
            </a:r>
            <a:endParaRPr lang="en-US" altLang="zh-CN" sz="1600" b="1" i="1">
              <a:latin typeface="Arial" panose="020B0604020202020204" pitchFamily="34" charset="0"/>
            </a:endParaRPr>
          </a:p>
          <a:p>
            <a:pPr algn="ctr" eaLnBrk="1" hangingPunct="1">
              <a:lnSpc>
                <a:spcPct val="80000"/>
              </a:lnSpc>
              <a:buFont typeface="Arial" panose="020B0604020202020204" pitchFamily="34" charset="0"/>
              <a:buNone/>
            </a:pPr>
            <a:r>
              <a:rPr lang="en-US" altLang="zh-CN" sz="1600" b="1" i="1">
                <a:latin typeface="Arial" panose="020B0604020202020204" pitchFamily="34" charset="0"/>
              </a:rPr>
              <a:t>2. Engineering Research Center of Mining Environment &amp; Ecological Safety, Ministry of Education</a:t>
            </a:r>
          </a:p>
          <a:p>
            <a:pPr algn="ctr" eaLnBrk="1" hangingPunct="1">
              <a:lnSpc>
                <a:spcPct val="80000"/>
              </a:lnSpc>
              <a:buFont typeface="Arial" panose="020B0604020202020204" pitchFamily="34" charset="0"/>
              <a:buNone/>
            </a:pPr>
            <a:r>
              <a:rPr lang="en-US" altLang="zh-CN" sz="1600" b="1" i="1">
                <a:latin typeface="Arial" panose="020B0604020202020204" pitchFamily="34" charset="0"/>
              </a:rPr>
              <a:t>2.</a:t>
            </a:r>
            <a:r>
              <a:rPr lang="zh-CN" altLang="en-US" sz="1600" b="1" i="1">
                <a:latin typeface="Arial" panose="020B0604020202020204" pitchFamily="34" charset="0"/>
              </a:rPr>
              <a:t>矿山生态安全教育部工程研究中心</a:t>
            </a:r>
            <a:endParaRPr lang="en-US" altLang="zh-CN" sz="1600" b="1" i="1">
              <a:latin typeface="Arial" panose="020B0604020202020204" pitchFamily="34" charset="0"/>
            </a:endParaRPr>
          </a:p>
          <a:p>
            <a:pPr algn="ctr" eaLnBrk="1" hangingPunct="1">
              <a:lnSpc>
                <a:spcPct val="80000"/>
              </a:lnSpc>
              <a:buFont typeface="Arial" panose="020B0604020202020204" pitchFamily="34" charset="0"/>
              <a:buNone/>
            </a:pPr>
            <a:endParaRPr lang="en-US" altLang="zh-CN" sz="1600" b="1" i="1">
              <a:latin typeface="Arial" panose="020B0604020202020204" pitchFamily="34" charset="0"/>
            </a:endParaRPr>
          </a:p>
        </p:txBody>
      </p:sp>
      <p:pic>
        <p:nvPicPr>
          <p:cNvPr id="3077" name="Picture 5" descr="D:\Documents and Settings\xiao\桌面\badge\矿大校徽.gif">
            <a:extLst>
              <a:ext uri="{FF2B5EF4-FFF2-40B4-BE49-F238E27FC236}">
                <a16:creationId xmlns:a16="http://schemas.microsoft.com/office/drawing/2014/main" id="{A5276F60-7920-400D-AD90-0855AFE606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5875" y="6070600"/>
            <a:ext cx="40481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7" descr="F:\PH.D\others\矿大标\矿山生态研究中心logo-2.jpg">
            <a:extLst>
              <a:ext uri="{FF2B5EF4-FFF2-40B4-BE49-F238E27FC236}">
                <a16:creationId xmlns:a16="http://schemas.microsoft.com/office/drawing/2014/main" id="{0A36A01C-B219-4A00-98E0-6125F2E4CF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3405188"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descr="F:\PH.D\others\矿大标\土地复垦研究所logo-2.jpg">
            <a:extLst>
              <a:ext uri="{FF2B5EF4-FFF2-40B4-BE49-F238E27FC236}">
                <a16:creationId xmlns:a16="http://schemas.microsoft.com/office/drawing/2014/main" id="{67071595-1C88-4274-BCB8-7CDF9202925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78300" y="0"/>
            <a:ext cx="49657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矩形 1">
            <a:extLst>
              <a:ext uri="{FF2B5EF4-FFF2-40B4-BE49-F238E27FC236}">
                <a16:creationId xmlns:a16="http://schemas.microsoft.com/office/drawing/2014/main" id="{A96E43B1-A5D3-40A6-BDED-D10C9E962E1A}"/>
              </a:ext>
            </a:extLst>
          </p:cNvPr>
          <p:cNvSpPr>
            <a:spLocks noChangeArrowheads="1"/>
          </p:cNvSpPr>
          <p:nvPr/>
        </p:nvSpPr>
        <p:spPr bwMode="auto">
          <a:xfrm>
            <a:off x="2181225" y="2822575"/>
            <a:ext cx="4911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2400" b="1">
                <a:latin typeface="Arial" panose="020B0604020202020204" pitchFamily="34" charset="0"/>
              </a:rPr>
              <a:t>中国煤矿区生态修复规划及其案例</a:t>
            </a:r>
            <a:r>
              <a:rPr lang="en-US" altLang="zh-CN" sz="2400" b="1">
                <a:latin typeface="Arial" panose="020B0604020202020204" pitchFamily="34" charset="0"/>
              </a:rPr>
              <a:t> </a:t>
            </a:r>
            <a:endParaRPr lang="zh-CN" altLang="en-US" sz="240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7">
            <a:extLst>
              <a:ext uri="{FF2B5EF4-FFF2-40B4-BE49-F238E27FC236}">
                <a16:creationId xmlns:a16="http://schemas.microsoft.com/office/drawing/2014/main" id="{C891363B-DF78-4FA7-9998-9E58204D2E37}"/>
              </a:ext>
            </a:extLst>
          </p:cNvPr>
          <p:cNvSpPr txBox="1">
            <a:spLocks noChangeArrowheads="1"/>
          </p:cNvSpPr>
          <p:nvPr/>
        </p:nvSpPr>
        <p:spPr bwMode="auto">
          <a:xfrm>
            <a:off x="395288" y="4941888"/>
            <a:ext cx="87852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The study area is 438 ha. The location of the study area is the transition section between the main city in the north and the new district in south and is the link between these two districts. </a:t>
            </a:r>
          </a:p>
          <a:p>
            <a:pPr eaLnBrk="1" hangingPunct="1">
              <a:spcBef>
                <a:spcPct val="50000"/>
              </a:spcBef>
              <a:buFontTx/>
              <a:buNone/>
            </a:pPr>
            <a:r>
              <a:rPr lang="zh-CN" altLang="en-US" sz="2000" b="1">
                <a:latin typeface="Arial" panose="020B0604020202020204" pitchFamily="34" charset="0"/>
              </a:rPr>
              <a:t>研究区面积</a:t>
            </a:r>
            <a:r>
              <a:rPr lang="en-US" altLang="zh-CN" sz="2000" b="1">
                <a:latin typeface="Arial" panose="020B0604020202020204" pitchFamily="34" charset="0"/>
              </a:rPr>
              <a:t>438</a:t>
            </a:r>
            <a:r>
              <a:rPr lang="zh-CN" altLang="en-US" sz="2000" b="1">
                <a:latin typeface="Arial" panose="020B0604020202020204" pitchFamily="34" charset="0"/>
              </a:rPr>
              <a:t>公顷，地</a:t>
            </a:r>
            <a:r>
              <a:rPr lang="zh-CN" altLang="zh-CN" sz="2000" b="1">
                <a:latin typeface="Arial" panose="020B0604020202020204" pitchFamily="34" charset="0"/>
              </a:rPr>
              <a:t>处山北主城区和山南新区的过渡地段，是两城区之间相互联系的纽带，同时也是未来淮南城市生态环境的标志性区域之一。</a:t>
            </a:r>
          </a:p>
          <a:p>
            <a:pPr eaLnBrk="1" hangingPunct="1">
              <a:spcBef>
                <a:spcPct val="50000"/>
              </a:spcBef>
              <a:buFontTx/>
              <a:buNone/>
            </a:pPr>
            <a:endParaRPr lang="en-US" altLang="zh-CN" sz="2000" b="1">
              <a:latin typeface="Arial" panose="020B0604020202020204" pitchFamily="34" charset="0"/>
            </a:endParaRPr>
          </a:p>
        </p:txBody>
      </p:sp>
      <p:pic>
        <p:nvPicPr>
          <p:cNvPr id="18435" name="Picture 2" descr="1">
            <a:extLst>
              <a:ext uri="{FF2B5EF4-FFF2-40B4-BE49-F238E27FC236}">
                <a16:creationId xmlns:a16="http://schemas.microsoft.com/office/drawing/2014/main" id="{2C80AC34-9D96-46EF-96BF-228910CDD2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5038" y="806450"/>
            <a:ext cx="6732587" cy="4062413"/>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7">
            <a:extLst>
              <a:ext uri="{FF2B5EF4-FFF2-40B4-BE49-F238E27FC236}">
                <a16:creationId xmlns:a16="http://schemas.microsoft.com/office/drawing/2014/main" id="{C6B52267-BD1B-4A6C-BA38-1A9982D3B792}"/>
              </a:ext>
            </a:extLst>
          </p:cNvPr>
          <p:cNvSpPr txBox="1">
            <a:spLocks noChangeArrowheads="1"/>
          </p:cNvSpPr>
          <p:nvPr/>
        </p:nvSpPr>
        <p:spPr bwMode="auto">
          <a:xfrm>
            <a:off x="323850" y="1889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a:extLst>
              <a:ext uri="{FF2B5EF4-FFF2-40B4-BE49-F238E27FC236}">
                <a16:creationId xmlns:a16="http://schemas.microsoft.com/office/drawing/2014/main" id="{C1F2933B-CC98-4F19-A32F-754A9D3DA9A6}"/>
              </a:ext>
            </a:extLst>
          </p:cNvPr>
          <p:cNvSpPr txBox="1">
            <a:spLocks noChangeArrowheads="1"/>
          </p:cNvSpPr>
          <p:nvPr/>
        </p:nvSpPr>
        <p:spPr bwMode="auto">
          <a:xfrm>
            <a:off x="5678488" y="319088"/>
            <a:ext cx="8820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400">
                <a:solidFill>
                  <a:srgbClr val="FF0000"/>
                </a:solidFill>
                <a:latin typeface="Arial" panose="020B0604020202020204" pitchFamily="34" charset="0"/>
              </a:rPr>
              <a:t>Current situation </a:t>
            </a:r>
            <a:r>
              <a:rPr lang="zh-CN" altLang="en-US" sz="2400" b="1">
                <a:solidFill>
                  <a:srgbClr val="FF0000"/>
                </a:solidFill>
                <a:latin typeface="Arial" panose="020B0604020202020204" pitchFamily="34" charset="0"/>
              </a:rPr>
              <a:t>现状</a:t>
            </a:r>
            <a:endParaRPr lang="zh-CN" altLang="en-US" sz="2400">
              <a:solidFill>
                <a:srgbClr val="FF0000"/>
              </a:solidFill>
              <a:latin typeface="Arial" panose="020B0604020202020204" pitchFamily="34" charset="0"/>
            </a:endParaRPr>
          </a:p>
        </p:txBody>
      </p:sp>
      <p:pic>
        <p:nvPicPr>
          <p:cNvPr id="19459" name="Picture 3" descr="地表塌陷坑">
            <a:extLst>
              <a:ext uri="{FF2B5EF4-FFF2-40B4-BE49-F238E27FC236}">
                <a16:creationId xmlns:a16="http://schemas.microsoft.com/office/drawing/2014/main" id="{9AF9F75E-C95A-4636-A47F-B84BC768CB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3138" y="908050"/>
            <a:ext cx="2951162" cy="19335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16" name="TextBox 2">
            <a:extLst>
              <a:ext uri="{FF2B5EF4-FFF2-40B4-BE49-F238E27FC236}">
                <a16:creationId xmlns:a16="http://schemas.microsoft.com/office/drawing/2014/main" id="{D663FD07-6E7B-4329-8662-45641862DC6E}"/>
              </a:ext>
            </a:extLst>
          </p:cNvPr>
          <p:cNvSpPr txBox="1">
            <a:spLocks noChangeArrowheads="1"/>
          </p:cNvSpPr>
          <p:nvPr/>
        </p:nvSpPr>
        <p:spPr bwMode="auto">
          <a:xfrm>
            <a:off x="4645025" y="1433513"/>
            <a:ext cx="4032250" cy="6461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effectLst>
                  <a:outerShdw blurRad="38100" dist="38100" dir="2700000" algn="tl">
                    <a:srgbClr val="C0C0C0"/>
                  </a:outerShdw>
                </a:effectLst>
                <a:ea typeface="楷体_GB2312" pitchFamily="49" charset="-122"/>
                <a:cs typeface="Times New Roman" panose="02020603050405020304" pitchFamily="18" charset="0"/>
              </a:rPr>
              <a:t>Mining subsidence </a:t>
            </a:r>
          </a:p>
          <a:p>
            <a:pPr eaLnBrk="1" hangingPunct="1">
              <a:spcBef>
                <a:spcPct val="0"/>
              </a:spcBef>
              <a:buFontTx/>
              <a:buNone/>
            </a:pPr>
            <a:r>
              <a:rPr lang="zh-CN" altLang="en-US" sz="1800" b="1">
                <a:effectLst>
                  <a:outerShdw blurRad="38100" dist="38100" dir="2700000" algn="tl">
                    <a:srgbClr val="C0C0C0"/>
                  </a:outerShdw>
                </a:effectLst>
                <a:ea typeface="楷体_GB2312" pitchFamily="49" charset="-122"/>
                <a:cs typeface="Times New Roman" panose="02020603050405020304" pitchFamily="18" charset="0"/>
              </a:rPr>
              <a:t>地表沉陷</a:t>
            </a:r>
            <a:endParaRPr lang="en-US" altLang="zh-CN" sz="1800" b="1">
              <a:effectLst>
                <a:outerShdw blurRad="38100" dist="38100" dir="2700000" algn="tl">
                  <a:srgbClr val="C0C0C0"/>
                </a:outerShdw>
              </a:effectLst>
              <a:ea typeface="楷体_GB2312" pitchFamily="49" charset="-122"/>
              <a:cs typeface="Times New Roman" panose="02020603050405020304" pitchFamily="18" charset="0"/>
            </a:endParaRPr>
          </a:p>
        </p:txBody>
      </p:sp>
      <p:pic>
        <p:nvPicPr>
          <p:cNvPr id="19461" name="Picture 4" descr="说明: 矸石堆场1">
            <a:extLst>
              <a:ext uri="{FF2B5EF4-FFF2-40B4-BE49-F238E27FC236}">
                <a16:creationId xmlns:a16="http://schemas.microsoft.com/office/drawing/2014/main" id="{C143A2D7-C577-4443-8F43-0FEBE8CF4C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3138" y="2852738"/>
            <a:ext cx="295116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3">
            <a:extLst>
              <a:ext uri="{FF2B5EF4-FFF2-40B4-BE49-F238E27FC236}">
                <a16:creationId xmlns:a16="http://schemas.microsoft.com/office/drawing/2014/main" id="{5F431046-119B-4DA3-B0AA-17203A67416A}"/>
              </a:ext>
            </a:extLst>
          </p:cNvPr>
          <p:cNvSpPr>
            <a:spLocks noChangeArrowheads="1"/>
          </p:cNvSpPr>
          <p:nvPr/>
        </p:nvSpPr>
        <p:spPr bwMode="auto">
          <a:xfrm>
            <a:off x="4645025" y="3389313"/>
            <a:ext cx="3529013" cy="646112"/>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effectLst>
                  <a:outerShdw blurRad="38100" dist="38100" dir="2700000" algn="tl">
                    <a:srgbClr val="C0C0C0"/>
                  </a:outerShdw>
                </a:effectLst>
                <a:cs typeface="Times New Roman" panose="02020603050405020304" pitchFamily="18" charset="0"/>
              </a:rPr>
              <a:t>Coal waste dumps, 5 dumps </a:t>
            </a:r>
          </a:p>
          <a:p>
            <a:pPr>
              <a:spcBef>
                <a:spcPct val="0"/>
              </a:spcBef>
              <a:buFontTx/>
              <a:buNone/>
            </a:pPr>
            <a:r>
              <a:rPr lang="zh-CN" altLang="en-US" sz="1800" b="1">
                <a:effectLst>
                  <a:outerShdw blurRad="38100" dist="38100" dir="2700000" algn="tl">
                    <a:srgbClr val="C0C0C0"/>
                  </a:outerShdw>
                </a:effectLst>
                <a:cs typeface="Times New Roman" panose="02020603050405020304" pitchFamily="18" charset="0"/>
              </a:rPr>
              <a:t>煤矸石山</a:t>
            </a:r>
            <a:endParaRPr lang="en-US" altLang="zh-CN" sz="1800" b="1">
              <a:effectLst>
                <a:outerShdw blurRad="38100" dist="38100" dir="2700000" algn="tl">
                  <a:srgbClr val="C0C0C0"/>
                </a:outerShdw>
              </a:effectLst>
              <a:cs typeface="Times New Roman" panose="02020603050405020304" pitchFamily="18" charset="0"/>
            </a:endParaRPr>
          </a:p>
        </p:txBody>
      </p:sp>
      <p:pic>
        <p:nvPicPr>
          <p:cNvPr id="19463" name="Picture 5" descr="垃圾堆">
            <a:extLst>
              <a:ext uri="{FF2B5EF4-FFF2-40B4-BE49-F238E27FC236}">
                <a16:creationId xmlns:a16="http://schemas.microsoft.com/office/drawing/2014/main" id="{2623494D-9408-405C-93F1-21F782344E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3138" y="4868863"/>
            <a:ext cx="2951162" cy="18002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320" name="Rectangle 3">
            <a:extLst>
              <a:ext uri="{FF2B5EF4-FFF2-40B4-BE49-F238E27FC236}">
                <a16:creationId xmlns:a16="http://schemas.microsoft.com/office/drawing/2014/main" id="{16EEB2B6-3E8A-4F07-B322-B5EA74F4683D}"/>
              </a:ext>
            </a:extLst>
          </p:cNvPr>
          <p:cNvSpPr>
            <a:spLocks noChangeArrowheads="1"/>
          </p:cNvSpPr>
          <p:nvPr/>
        </p:nvSpPr>
        <p:spPr bwMode="auto">
          <a:xfrm>
            <a:off x="4645025" y="5307013"/>
            <a:ext cx="4498975" cy="646112"/>
          </a:xfrm>
          <a:prstGeom prst="rect">
            <a:avLst/>
          </a:prstGeom>
          <a:noFill/>
          <a:ln>
            <a:noFill/>
          </a:ln>
        </p:spPr>
        <p:txBody>
          <a:bodyPr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effectLst>
                  <a:outerShdw blurRad="38100" dist="38100" dir="2700000" algn="tl">
                    <a:srgbClr val="C0C0C0"/>
                  </a:outerShdw>
                </a:effectLst>
                <a:cs typeface="Times New Roman" panose="02020603050405020304" pitchFamily="18" charset="0"/>
              </a:rPr>
              <a:t>3 waste yard; Garbage and water pollution </a:t>
            </a:r>
          </a:p>
          <a:p>
            <a:pPr>
              <a:spcBef>
                <a:spcPct val="0"/>
              </a:spcBef>
              <a:buFontTx/>
              <a:buNone/>
            </a:pPr>
            <a:r>
              <a:rPr lang="zh-CN" altLang="en-US" sz="1800" b="1">
                <a:effectLst>
                  <a:outerShdw blurRad="38100" dist="38100" dir="2700000" algn="tl">
                    <a:srgbClr val="C0C0C0"/>
                  </a:outerShdw>
                </a:effectLst>
                <a:cs typeface="Times New Roman" panose="02020603050405020304" pitchFamily="18" charset="0"/>
              </a:rPr>
              <a:t>垃圾压占和水污染</a:t>
            </a:r>
            <a:r>
              <a:rPr lang="en-US" altLang="zh-CN" sz="1800" b="1">
                <a:effectLst>
                  <a:outerShdw blurRad="38100" dist="38100" dir="2700000" algn="tl">
                    <a:srgbClr val="C0C0C0"/>
                  </a:outerShdw>
                </a:effectLst>
                <a:cs typeface="Times New Roman" panose="02020603050405020304" pitchFamily="18" charset="0"/>
              </a:rPr>
              <a:t> </a:t>
            </a:r>
          </a:p>
        </p:txBody>
      </p:sp>
      <p:sp>
        <p:nvSpPr>
          <p:cNvPr id="9" name="Text Box 7">
            <a:extLst>
              <a:ext uri="{FF2B5EF4-FFF2-40B4-BE49-F238E27FC236}">
                <a16:creationId xmlns:a16="http://schemas.microsoft.com/office/drawing/2014/main" id="{4144EE08-4DA3-4630-83A3-62431B53CE16}"/>
              </a:ext>
            </a:extLst>
          </p:cNvPr>
          <p:cNvSpPr txBox="1">
            <a:spLocks noChangeArrowheads="1"/>
          </p:cNvSpPr>
          <p:nvPr/>
        </p:nvSpPr>
        <p:spPr bwMode="auto">
          <a:xfrm>
            <a:off x="323850"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78827860-07DF-4326-994F-51913F1917BA}"/>
              </a:ext>
            </a:extLst>
          </p:cNvPr>
          <p:cNvSpPr txBox="1">
            <a:spLocks noChangeArrowheads="1"/>
          </p:cNvSpPr>
          <p:nvPr/>
        </p:nvSpPr>
        <p:spPr bwMode="auto">
          <a:xfrm>
            <a:off x="395288" y="920750"/>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b="1">
                <a:solidFill>
                  <a:srgbClr val="FF0000"/>
                </a:solidFill>
                <a:latin typeface="Arial" panose="020B0604020202020204" pitchFamily="34" charset="0"/>
              </a:rPr>
              <a:t>Technical roadmap  </a:t>
            </a:r>
            <a:r>
              <a:rPr lang="zh-CN" altLang="en-US" sz="2400" b="1">
                <a:solidFill>
                  <a:srgbClr val="FF0000"/>
                </a:solidFill>
                <a:latin typeface="Arial" panose="020B0604020202020204" pitchFamily="34" charset="0"/>
              </a:rPr>
              <a:t>技术路线图</a:t>
            </a:r>
            <a:endParaRPr lang="en-US" altLang="zh-CN" sz="2400" b="1">
              <a:solidFill>
                <a:srgbClr val="FF0000"/>
              </a:solidFill>
              <a:latin typeface="Arial" panose="020B0604020202020204" pitchFamily="34" charset="0"/>
            </a:endParaRPr>
          </a:p>
        </p:txBody>
      </p:sp>
      <p:sp>
        <p:nvSpPr>
          <p:cNvPr id="20483" name="Rectangle 26">
            <a:extLst>
              <a:ext uri="{FF2B5EF4-FFF2-40B4-BE49-F238E27FC236}">
                <a16:creationId xmlns:a16="http://schemas.microsoft.com/office/drawing/2014/main" id="{DAB62A15-2D5D-483C-9F1E-DF78136D5A8A}"/>
              </a:ext>
            </a:extLst>
          </p:cNvPr>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sp>
        <p:nvSpPr>
          <p:cNvPr id="20484" name="Rectangle 31">
            <a:extLst>
              <a:ext uri="{FF2B5EF4-FFF2-40B4-BE49-F238E27FC236}">
                <a16:creationId xmlns:a16="http://schemas.microsoft.com/office/drawing/2014/main" id="{66F6DD60-07B6-4748-9BB0-7C3B9A2E7BB2}"/>
              </a:ext>
            </a:extLst>
          </p:cNvPr>
          <p:cNvSpPr>
            <a:spLocks noChangeArrowheads="1"/>
          </p:cNvSpPr>
          <p:nvPr/>
        </p:nvSpPr>
        <p:spPr bwMode="auto">
          <a:xfrm>
            <a:off x="152400" y="152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lang="zh-CN" altLang="en-US" sz="1800">
              <a:latin typeface="Arial" panose="020B0604020202020204" pitchFamily="34" charset="0"/>
            </a:endParaRPr>
          </a:p>
        </p:txBody>
      </p:sp>
      <p:grpSp>
        <p:nvGrpSpPr>
          <p:cNvPr id="20485" name="Canvas 3">
            <a:extLst>
              <a:ext uri="{FF2B5EF4-FFF2-40B4-BE49-F238E27FC236}">
                <a16:creationId xmlns:a16="http://schemas.microsoft.com/office/drawing/2014/main" id="{7B5777C9-0F21-403A-AB84-3814C8014D23}"/>
              </a:ext>
            </a:extLst>
          </p:cNvPr>
          <p:cNvGrpSpPr>
            <a:grpSpLocks/>
          </p:cNvGrpSpPr>
          <p:nvPr/>
        </p:nvGrpSpPr>
        <p:grpSpPr bwMode="auto">
          <a:xfrm>
            <a:off x="323850" y="1646238"/>
            <a:ext cx="8385175" cy="4662487"/>
            <a:chOff x="196" y="0"/>
            <a:chExt cx="55620" cy="30232"/>
          </a:xfrm>
        </p:grpSpPr>
        <p:sp>
          <p:nvSpPr>
            <p:cNvPr id="5" name="Rectangle 5">
              <a:extLst>
                <a:ext uri="{FF2B5EF4-FFF2-40B4-BE49-F238E27FC236}">
                  <a16:creationId xmlns:a16="http://schemas.microsoft.com/office/drawing/2014/main" id="{5D073F61-8470-4707-91E2-E45895F74405}"/>
                </a:ext>
              </a:extLst>
            </p:cNvPr>
            <p:cNvSpPr>
              <a:spLocks noChangeArrowheads="1"/>
            </p:cNvSpPr>
            <p:nvPr/>
          </p:nvSpPr>
          <p:spPr bwMode="auto">
            <a:xfrm>
              <a:off x="15480" y="2876"/>
              <a:ext cx="20693" cy="37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700" b="1">
                  <a:latin typeface="Times New Roman" panose="02020603050405020304" pitchFamily="18" charset="0"/>
                  <a:cs typeface="Times New Roman" panose="02020603050405020304" pitchFamily="18" charset="0"/>
                </a:rPr>
                <a:t>Investigation and Monitoring</a:t>
              </a:r>
            </a:p>
            <a:p>
              <a:pPr algn="ctr"/>
              <a:r>
                <a:rPr lang="zh-CN" altLang="en-US" sz="1700" b="1">
                  <a:solidFill>
                    <a:srgbClr val="000000"/>
                  </a:solidFill>
                  <a:latin typeface="Times New Roman" panose="02020603050405020304" pitchFamily="18" charset="0"/>
                  <a:cs typeface="Times New Roman" panose="02020603050405020304" pitchFamily="18" charset="0"/>
                </a:rPr>
                <a:t>调查与监测</a:t>
              </a:r>
              <a:endParaRPr lang="en-US" altLang="zh-CN" sz="1700" b="1"/>
            </a:p>
          </p:txBody>
        </p:sp>
        <p:sp>
          <p:nvSpPr>
            <p:cNvPr id="6" name="Rectangle 6">
              <a:extLst>
                <a:ext uri="{FF2B5EF4-FFF2-40B4-BE49-F238E27FC236}">
                  <a16:creationId xmlns:a16="http://schemas.microsoft.com/office/drawing/2014/main" id="{15CCFAF7-9C5F-4CEE-9BE7-C65F0B14667A}"/>
                </a:ext>
              </a:extLst>
            </p:cNvPr>
            <p:cNvSpPr>
              <a:spLocks noChangeArrowheads="1"/>
            </p:cNvSpPr>
            <p:nvPr/>
          </p:nvSpPr>
          <p:spPr bwMode="auto">
            <a:xfrm>
              <a:off x="19779" y="10031"/>
              <a:ext cx="12063" cy="354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700" b="1">
                  <a:latin typeface="Times New Roman" panose="02020603050405020304" pitchFamily="18" charset="0"/>
                  <a:cs typeface="Times New Roman" panose="02020603050405020304" pitchFamily="18" charset="0"/>
                </a:rPr>
                <a:t>Assessment </a:t>
              </a:r>
              <a:r>
                <a:rPr lang="zh-CN" altLang="en-US" sz="1700" b="1">
                  <a:latin typeface="Times New Roman" panose="02020603050405020304" pitchFamily="18" charset="0"/>
                  <a:cs typeface="Times New Roman" panose="02020603050405020304" pitchFamily="18" charset="0"/>
                </a:rPr>
                <a:t>评价</a:t>
              </a:r>
              <a:endParaRPr lang="en-US" altLang="zh-CN" sz="1700" b="1"/>
            </a:p>
          </p:txBody>
        </p:sp>
        <p:sp>
          <p:nvSpPr>
            <p:cNvPr id="7" name="Rectangle 8">
              <a:extLst>
                <a:ext uri="{FF2B5EF4-FFF2-40B4-BE49-F238E27FC236}">
                  <a16:creationId xmlns:a16="http://schemas.microsoft.com/office/drawing/2014/main" id="{6DA5FAAD-3EDC-47CD-8B2E-4C60C75B946D}"/>
                </a:ext>
              </a:extLst>
            </p:cNvPr>
            <p:cNvSpPr>
              <a:spLocks noChangeArrowheads="1"/>
            </p:cNvSpPr>
            <p:nvPr/>
          </p:nvSpPr>
          <p:spPr bwMode="auto">
            <a:xfrm>
              <a:off x="12137" y="16776"/>
              <a:ext cx="27497" cy="333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700" b="1">
                  <a:latin typeface="Times New Roman" panose="02020603050405020304" pitchFamily="18" charset="0"/>
                  <a:cs typeface="Times New Roman" panose="02020603050405020304" pitchFamily="18" charset="0"/>
                </a:rPr>
                <a:t>Function division and Restoration Plan</a:t>
              </a:r>
            </a:p>
            <a:p>
              <a:pPr algn="ctr"/>
              <a:r>
                <a:rPr lang="zh-CN" altLang="en-US" sz="1700" b="1">
                  <a:latin typeface="Times New Roman" panose="02020603050405020304" pitchFamily="18" charset="0"/>
                  <a:cs typeface="Times New Roman" panose="02020603050405020304" pitchFamily="18" charset="0"/>
                </a:rPr>
                <a:t>功能分区域修复</a:t>
              </a:r>
              <a:r>
                <a:rPr lang="en-US" altLang="zh-CN" sz="1700" b="1">
                  <a:latin typeface="Times New Roman" panose="02020603050405020304" pitchFamily="18" charset="0"/>
                  <a:cs typeface="Times New Roman" panose="02020603050405020304" pitchFamily="18" charset="0"/>
                </a:rPr>
                <a:t> </a:t>
              </a:r>
              <a:r>
                <a:rPr lang="zh-CN" altLang="en-US" sz="1700" b="1">
                  <a:latin typeface="Times New Roman" panose="02020603050405020304" pitchFamily="18" charset="0"/>
                  <a:cs typeface="Times New Roman" panose="02020603050405020304" pitchFamily="18" charset="0"/>
                </a:rPr>
                <a:t>规划</a:t>
              </a:r>
              <a:endParaRPr lang="en-US" altLang="zh-CN" sz="1700" b="1"/>
            </a:p>
          </p:txBody>
        </p:sp>
        <p:sp>
          <p:nvSpPr>
            <p:cNvPr id="8" name="AutoShape 9">
              <a:extLst>
                <a:ext uri="{FF2B5EF4-FFF2-40B4-BE49-F238E27FC236}">
                  <a16:creationId xmlns:a16="http://schemas.microsoft.com/office/drawing/2014/main" id="{6337F2BE-93A6-4DED-AA8D-208DD3F590C6}"/>
                </a:ext>
              </a:extLst>
            </p:cNvPr>
            <p:cNvSpPr>
              <a:spLocks noChangeArrowheads="1"/>
            </p:cNvSpPr>
            <p:nvPr/>
          </p:nvSpPr>
          <p:spPr bwMode="auto">
            <a:xfrm>
              <a:off x="2060" y="25003"/>
              <a:ext cx="13658" cy="5044"/>
            </a:xfrm>
            <a:prstGeom prst="flowChartAlternateProcess">
              <a:avLst/>
            </a:prstGeom>
            <a:noFill/>
            <a:ln>
              <a:headEnd/>
              <a:tailEnd/>
            </a:ln>
          </p:spPr>
          <p:style>
            <a:lnRef idx="2">
              <a:schemeClr val="accent6"/>
            </a:lnRef>
            <a:fillRef idx="1">
              <a:schemeClr val="lt1"/>
            </a:fillRef>
            <a:effectRef idx="0">
              <a:schemeClr val="accent6"/>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Soil</a:t>
              </a:r>
              <a:r>
                <a:rPr lang="en-US" altLang="zh-CN" sz="1600">
                  <a:latin typeface="Calibri" panose="020F0502020204030204" pitchFamily="34" charset="0"/>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rPr>
                <a:t>remediation</a:t>
              </a:r>
            </a:p>
            <a:p>
              <a:pPr algn="ctr"/>
              <a:r>
                <a:rPr lang="zh-CN" altLang="en-US" sz="1600">
                  <a:solidFill>
                    <a:srgbClr val="000000"/>
                  </a:solidFill>
                  <a:latin typeface="Times New Roman" panose="02020603050405020304" pitchFamily="18" charset="0"/>
                  <a:cs typeface="Times New Roman" panose="02020603050405020304" pitchFamily="18" charset="0"/>
                </a:rPr>
                <a:t>土壤修复</a:t>
              </a:r>
              <a:endParaRPr lang="en-US" altLang="zh-CN" sz="1600"/>
            </a:p>
          </p:txBody>
        </p:sp>
        <p:sp>
          <p:nvSpPr>
            <p:cNvPr id="9" name="AutoShape 10">
              <a:extLst>
                <a:ext uri="{FF2B5EF4-FFF2-40B4-BE49-F238E27FC236}">
                  <a16:creationId xmlns:a16="http://schemas.microsoft.com/office/drawing/2014/main" id="{ABC20B82-13AB-4C09-AE0D-5E0706C2ABFF}"/>
                </a:ext>
              </a:extLst>
            </p:cNvPr>
            <p:cNvSpPr>
              <a:spLocks noChangeArrowheads="1"/>
            </p:cNvSpPr>
            <p:nvPr/>
          </p:nvSpPr>
          <p:spPr bwMode="auto">
            <a:xfrm>
              <a:off x="17866" y="24962"/>
              <a:ext cx="16027" cy="5085"/>
            </a:xfrm>
            <a:prstGeom prst="flowChartAlternateProcess">
              <a:avLst/>
            </a:prstGeom>
            <a:noFill/>
            <a:ln>
              <a:headEnd/>
              <a:tailEnd/>
            </a:ln>
          </p:spPr>
          <p:style>
            <a:lnRef idx="2">
              <a:schemeClr val="accent6"/>
            </a:lnRef>
            <a:fillRef idx="1">
              <a:schemeClr val="lt1"/>
            </a:fillRef>
            <a:effectRef idx="0">
              <a:schemeClr val="accent6"/>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Hydrological system</a:t>
              </a:r>
              <a:r>
                <a:rPr lang="en-US" altLang="zh-CN" sz="1600">
                  <a:latin typeface="Calibri" panose="020F0502020204030204" pitchFamily="34" charset="0"/>
                  <a:cs typeface="Times New Roman" panose="02020603050405020304" pitchFamily="18" charset="0"/>
                </a:rPr>
                <a:t> </a:t>
              </a:r>
              <a:r>
                <a:rPr lang="en-US" altLang="zh-CN" sz="1600">
                  <a:latin typeface="Times New Roman" panose="02020603050405020304" pitchFamily="18" charset="0"/>
                  <a:cs typeface="Times New Roman" panose="02020603050405020304" pitchFamily="18" charset="0"/>
                </a:rPr>
                <a:t>restoration</a:t>
              </a:r>
              <a:endParaRPr lang="en-US" altLang="zh-CN" sz="1600"/>
            </a:p>
            <a:p>
              <a:pPr algn="ctr"/>
              <a:r>
                <a:rPr lang="zh-CN" altLang="en-US" sz="1600"/>
                <a:t>水系修复</a:t>
              </a:r>
              <a:endParaRPr lang="en-US" altLang="zh-CN" sz="1600"/>
            </a:p>
          </p:txBody>
        </p:sp>
        <p:sp>
          <p:nvSpPr>
            <p:cNvPr id="10" name="AutoShape 11">
              <a:extLst>
                <a:ext uri="{FF2B5EF4-FFF2-40B4-BE49-F238E27FC236}">
                  <a16:creationId xmlns:a16="http://schemas.microsoft.com/office/drawing/2014/main" id="{55B693FB-9F9D-4AA3-A61A-E8DCA38B73BC}"/>
                </a:ext>
              </a:extLst>
            </p:cNvPr>
            <p:cNvSpPr>
              <a:spLocks noChangeArrowheads="1"/>
            </p:cNvSpPr>
            <p:nvPr/>
          </p:nvSpPr>
          <p:spPr bwMode="auto">
            <a:xfrm>
              <a:off x="40474" y="25188"/>
              <a:ext cx="11878" cy="5044"/>
            </a:xfrm>
            <a:prstGeom prst="flowChartAlternateProcess">
              <a:avLst/>
            </a:prstGeom>
            <a:noFill/>
            <a:ln>
              <a:headEnd/>
              <a:tailEnd/>
            </a:ln>
          </p:spPr>
          <p:style>
            <a:lnRef idx="2">
              <a:schemeClr val="accent6"/>
            </a:lnRef>
            <a:fillRef idx="1">
              <a:schemeClr val="lt1"/>
            </a:fillRef>
            <a:effectRef idx="0">
              <a:schemeClr val="accent6"/>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Revegetation</a:t>
              </a:r>
            </a:p>
            <a:p>
              <a:pPr algn="ctr"/>
              <a:r>
                <a:rPr lang="zh-CN" altLang="en-US" sz="1600">
                  <a:solidFill>
                    <a:srgbClr val="000000"/>
                  </a:solidFill>
                  <a:latin typeface="Times New Roman" panose="02020603050405020304" pitchFamily="18" charset="0"/>
                  <a:cs typeface="Times New Roman" panose="02020603050405020304" pitchFamily="18" charset="0"/>
                </a:rPr>
                <a:t>植被恢复</a:t>
              </a:r>
              <a:r>
                <a:rPr lang="en-US" altLang="zh-CN" sz="1600">
                  <a:latin typeface="Times New Roman" panose="02020603050405020304" pitchFamily="18" charset="0"/>
                  <a:cs typeface="Times New Roman" panose="02020603050405020304" pitchFamily="18" charset="0"/>
                </a:rPr>
                <a:t> </a:t>
              </a:r>
              <a:endParaRPr lang="en-US" altLang="zh-CN" sz="1600"/>
            </a:p>
          </p:txBody>
        </p:sp>
        <p:sp>
          <p:nvSpPr>
            <p:cNvPr id="11" name="AutoShape 13">
              <a:extLst>
                <a:ext uri="{FF2B5EF4-FFF2-40B4-BE49-F238E27FC236}">
                  <a16:creationId xmlns:a16="http://schemas.microsoft.com/office/drawing/2014/main" id="{F9DF85CF-6C02-4BE1-A644-588BA6005E77}"/>
                </a:ext>
              </a:extLst>
            </p:cNvPr>
            <p:cNvSpPr>
              <a:spLocks noChangeArrowheads="1"/>
            </p:cNvSpPr>
            <p:nvPr/>
          </p:nvSpPr>
          <p:spPr bwMode="auto">
            <a:xfrm>
              <a:off x="40116" y="1853"/>
              <a:ext cx="15648" cy="2748"/>
            </a:xfrm>
            <a:prstGeom prst="flowChartAlternateProcess">
              <a:avLst/>
            </a:prstGeom>
            <a:noFill/>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tIns="0" bIns="0" anchor="ctr"/>
            <a:lstStyle/>
            <a:p>
              <a:pPr algn="ctr">
                <a:defRPr/>
              </a:pPr>
              <a:r>
                <a:rPr lang="en-US" altLang="zh-CN" sz="1600" dirty="0">
                  <a:solidFill>
                    <a:schemeClr val="tx1"/>
                  </a:solidFill>
                  <a:latin typeface="Times New Roman" pitchFamily="18" charset="0"/>
                  <a:cs typeface="Times New Roman" pitchFamily="18" charset="0"/>
                </a:rPr>
                <a:t>Topography </a:t>
              </a:r>
              <a:r>
                <a:rPr lang="zh-CN" altLang="en-US" sz="1600" dirty="0">
                  <a:solidFill>
                    <a:schemeClr val="tx1"/>
                  </a:solidFill>
                  <a:latin typeface="Times New Roman" pitchFamily="18" charset="0"/>
                  <a:cs typeface="Times New Roman" pitchFamily="18" charset="0"/>
                </a:rPr>
                <a:t>地形</a:t>
              </a:r>
              <a:endParaRPr lang="en-US" altLang="zh-CN" sz="1600" dirty="0">
                <a:solidFill>
                  <a:schemeClr val="tx1"/>
                </a:solidFill>
                <a:latin typeface="Arial" pitchFamily="34" charset="0"/>
              </a:endParaRPr>
            </a:p>
          </p:txBody>
        </p:sp>
        <p:sp>
          <p:nvSpPr>
            <p:cNvPr id="14" name="AutoShape 17">
              <a:extLst>
                <a:ext uri="{FF2B5EF4-FFF2-40B4-BE49-F238E27FC236}">
                  <a16:creationId xmlns:a16="http://schemas.microsoft.com/office/drawing/2014/main" id="{F506E24F-24C6-4ADB-9101-0587B229E396}"/>
                </a:ext>
              </a:extLst>
            </p:cNvPr>
            <p:cNvSpPr>
              <a:spLocks noChangeShapeType="1"/>
            </p:cNvSpPr>
            <p:nvPr/>
          </p:nvSpPr>
          <p:spPr bwMode="auto">
            <a:xfrm>
              <a:off x="8030" y="23696"/>
              <a:ext cx="39667" cy="72"/>
            </a:xfrm>
            <a:prstGeom prst="straightConnector1">
              <a:avLst/>
            </a:prstGeom>
            <a:ln>
              <a:headEnd/>
              <a:tailEnd/>
            </a:ln>
          </p:spPr>
          <p:style>
            <a:lnRef idx="1">
              <a:schemeClr val="accent5"/>
            </a:lnRef>
            <a:fillRef idx="0">
              <a:schemeClr val="accent5"/>
            </a:fillRef>
            <a:effectRef idx="0">
              <a:schemeClr val="accent5"/>
            </a:effectRef>
            <a:fontRef idx="minor">
              <a:schemeClr val="tx1"/>
            </a:fontRef>
          </p:style>
          <p:txBody>
            <a:bodyPr/>
            <a:lstStyle/>
            <a:p>
              <a:pPr>
                <a:defRPr/>
              </a:pPr>
              <a:endParaRPr lang="zh-CN" altLang="en-US" sz="1600"/>
            </a:p>
          </p:txBody>
        </p:sp>
        <p:sp>
          <p:nvSpPr>
            <p:cNvPr id="16" name="AutoShape 19">
              <a:extLst>
                <a:ext uri="{FF2B5EF4-FFF2-40B4-BE49-F238E27FC236}">
                  <a16:creationId xmlns:a16="http://schemas.microsoft.com/office/drawing/2014/main" id="{101134E3-7860-48F5-BCB6-E64236E8D38D}"/>
                </a:ext>
              </a:extLst>
            </p:cNvPr>
            <p:cNvSpPr>
              <a:spLocks noChangeShapeType="1"/>
            </p:cNvSpPr>
            <p:nvPr/>
          </p:nvSpPr>
          <p:spPr bwMode="auto">
            <a:xfrm flipH="1">
              <a:off x="8009" y="23768"/>
              <a:ext cx="21" cy="1235"/>
            </a:xfrm>
            <a:prstGeom prst="straightConnector1">
              <a:avLst/>
            </a:prstGeom>
            <a:ln>
              <a:headEnd/>
              <a:tailEnd type="triangle" w="med" len="med"/>
            </a:ln>
          </p:spPr>
          <p:style>
            <a:lnRef idx="1">
              <a:schemeClr val="accent5"/>
            </a:lnRef>
            <a:fillRef idx="0">
              <a:schemeClr val="accent5"/>
            </a:fillRef>
            <a:effectRef idx="0">
              <a:schemeClr val="accent5"/>
            </a:effectRef>
            <a:fontRef idx="minor">
              <a:schemeClr val="tx1"/>
            </a:fontRef>
          </p:style>
          <p:txBody>
            <a:bodyPr/>
            <a:lstStyle/>
            <a:p>
              <a:pPr>
                <a:defRPr/>
              </a:pPr>
              <a:endParaRPr lang="zh-CN" altLang="en-US" sz="1600"/>
            </a:p>
          </p:txBody>
        </p:sp>
        <p:sp>
          <p:nvSpPr>
            <p:cNvPr id="18" name="AutoShape 22">
              <a:extLst>
                <a:ext uri="{FF2B5EF4-FFF2-40B4-BE49-F238E27FC236}">
                  <a16:creationId xmlns:a16="http://schemas.microsoft.com/office/drawing/2014/main" id="{83428C7D-82D3-4E34-AC99-483D8C71A9CE}"/>
                </a:ext>
              </a:extLst>
            </p:cNvPr>
            <p:cNvSpPr>
              <a:spLocks noChangeShapeType="1"/>
            </p:cNvSpPr>
            <p:nvPr/>
          </p:nvSpPr>
          <p:spPr bwMode="auto">
            <a:xfrm>
              <a:off x="47697" y="23665"/>
              <a:ext cx="0" cy="1565"/>
            </a:xfrm>
            <a:prstGeom prst="straightConnector1">
              <a:avLst/>
            </a:prstGeom>
            <a:ln>
              <a:headEnd/>
              <a:tailEnd type="triangle" w="med" len="med"/>
            </a:ln>
          </p:spPr>
          <p:style>
            <a:lnRef idx="1">
              <a:schemeClr val="accent5"/>
            </a:lnRef>
            <a:fillRef idx="0">
              <a:schemeClr val="accent5"/>
            </a:fillRef>
            <a:effectRef idx="0">
              <a:schemeClr val="accent5"/>
            </a:effectRef>
            <a:fontRef idx="minor">
              <a:schemeClr val="tx1"/>
            </a:fontRef>
          </p:style>
          <p:txBody>
            <a:bodyPr/>
            <a:lstStyle/>
            <a:p>
              <a:pPr>
                <a:defRPr/>
              </a:pPr>
              <a:endParaRPr lang="zh-CN" altLang="en-US" sz="1600"/>
            </a:p>
          </p:txBody>
        </p:sp>
        <p:sp>
          <p:nvSpPr>
            <p:cNvPr id="19" name="AutoShape 23">
              <a:extLst>
                <a:ext uri="{FF2B5EF4-FFF2-40B4-BE49-F238E27FC236}">
                  <a16:creationId xmlns:a16="http://schemas.microsoft.com/office/drawing/2014/main" id="{B0DE2E54-4594-4BF4-BB24-5095813923A4}"/>
                </a:ext>
              </a:extLst>
            </p:cNvPr>
            <p:cNvSpPr>
              <a:spLocks noChangeArrowheads="1"/>
            </p:cNvSpPr>
            <p:nvPr/>
          </p:nvSpPr>
          <p:spPr bwMode="auto">
            <a:xfrm rot="10800000">
              <a:off x="34851" y="9620"/>
              <a:ext cx="4026" cy="3347"/>
            </a:xfrm>
            <a:prstGeom prst="rightArrow">
              <a:avLst>
                <a:gd name="adj1" fmla="val 50000"/>
                <a:gd name="adj2" fmla="val 30455"/>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zh-CN" altLang="en-US" sz="1600"/>
            </a:p>
          </p:txBody>
        </p:sp>
        <p:sp>
          <p:nvSpPr>
            <p:cNvPr id="20" name="AutoShape 24">
              <a:extLst>
                <a:ext uri="{FF2B5EF4-FFF2-40B4-BE49-F238E27FC236}">
                  <a16:creationId xmlns:a16="http://schemas.microsoft.com/office/drawing/2014/main" id="{4642C2FC-7F5F-43CD-8808-432E54C0C329}"/>
                </a:ext>
              </a:extLst>
            </p:cNvPr>
            <p:cNvSpPr>
              <a:spLocks noChangeArrowheads="1"/>
            </p:cNvSpPr>
            <p:nvPr/>
          </p:nvSpPr>
          <p:spPr bwMode="auto">
            <a:xfrm>
              <a:off x="196" y="4931"/>
              <a:ext cx="11941" cy="3551"/>
            </a:xfrm>
            <a:prstGeom prst="flowChartAlternateProcess">
              <a:avLst/>
            </a:prstGeom>
            <a:noFill/>
            <a:ln>
              <a:headEnd/>
              <a:tailEnd/>
            </a:ln>
          </p:spPr>
          <p:style>
            <a:lnRef idx="2">
              <a:schemeClr val="accent5"/>
            </a:lnRef>
            <a:fillRef idx="1">
              <a:schemeClr val="lt1"/>
            </a:fillRef>
            <a:effectRef idx="0">
              <a:schemeClr val="accent5"/>
            </a:effectRef>
            <a:fontRef idx="minor">
              <a:schemeClr val="dk1"/>
            </a:fontRef>
          </p:style>
          <p:txBody>
            <a:bodyPr tIns="0" bIns="0" anchor="ctr"/>
            <a:lstStyle/>
            <a:p>
              <a:pPr algn="ctr">
                <a:defRPr/>
              </a:pPr>
              <a:r>
                <a:rPr lang="en-US" altLang="zh-CN" sz="1600" dirty="0">
                  <a:solidFill>
                    <a:schemeClr val="tx1"/>
                  </a:solidFill>
                  <a:latin typeface="Times New Roman" pitchFamily="18" charset="0"/>
                  <a:cs typeface="Times New Roman" pitchFamily="18" charset="0"/>
                </a:rPr>
                <a:t>Remote sensing</a:t>
              </a:r>
            </a:p>
            <a:p>
              <a:pPr algn="ctr">
                <a:defRPr/>
              </a:pPr>
              <a:r>
                <a:rPr lang="zh-CN" altLang="en-US" sz="1600" dirty="0">
                  <a:latin typeface="Times New Roman" pitchFamily="18" charset="0"/>
                  <a:cs typeface="Times New Roman" pitchFamily="18" charset="0"/>
                </a:rPr>
                <a:t>遥感</a:t>
              </a:r>
              <a:endParaRPr lang="en-US" altLang="zh-CN" sz="1600" dirty="0">
                <a:solidFill>
                  <a:schemeClr val="tx1"/>
                </a:solidFill>
                <a:latin typeface="Arial" pitchFamily="34" charset="0"/>
              </a:endParaRPr>
            </a:p>
          </p:txBody>
        </p:sp>
        <p:sp>
          <p:nvSpPr>
            <p:cNvPr id="21" name="AutoShape 25">
              <a:extLst>
                <a:ext uri="{FF2B5EF4-FFF2-40B4-BE49-F238E27FC236}">
                  <a16:creationId xmlns:a16="http://schemas.microsoft.com/office/drawing/2014/main" id="{84FC82EB-4CD7-42CE-9E0F-E15C1BA31712}"/>
                </a:ext>
              </a:extLst>
            </p:cNvPr>
            <p:cNvSpPr>
              <a:spLocks noChangeArrowheads="1"/>
            </p:cNvSpPr>
            <p:nvPr/>
          </p:nvSpPr>
          <p:spPr bwMode="auto">
            <a:xfrm>
              <a:off x="196" y="0"/>
              <a:ext cx="11941" cy="3788"/>
            </a:xfrm>
            <a:prstGeom prst="flowChartAlternateProcess">
              <a:avLst/>
            </a:prstGeom>
            <a:noFill/>
            <a:ln>
              <a:headEnd/>
              <a:tailEnd/>
            </a:ln>
          </p:spPr>
          <p:style>
            <a:lnRef idx="2">
              <a:schemeClr val="accent5"/>
            </a:lnRef>
            <a:fillRef idx="1">
              <a:schemeClr val="lt1"/>
            </a:fillRef>
            <a:effectRef idx="0">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Field investigation</a:t>
              </a:r>
            </a:p>
            <a:p>
              <a:pPr algn="ctr"/>
              <a:r>
                <a:rPr lang="zh-CN" altLang="en-US" sz="1600">
                  <a:latin typeface="Times New Roman" panose="02020603050405020304" pitchFamily="18" charset="0"/>
                  <a:cs typeface="Times New Roman" panose="02020603050405020304" pitchFamily="18" charset="0"/>
                </a:rPr>
                <a:t>实地调查</a:t>
              </a:r>
              <a:endParaRPr lang="en-US" altLang="zh-CN" sz="1600"/>
            </a:p>
          </p:txBody>
        </p:sp>
        <p:sp>
          <p:nvSpPr>
            <p:cNvPr id="22" name="AutoShape 26">
              <a:extLst>
                <a:ext uri="{FF2B5EF4-FFF2-40B4-BE49-F238E27FC236}">
                  <a16:creationId xmlns:a16="http://schemas.microsoft.com/office/drawing/2014/main" id="{CB7C2CB3-4381-4317-AED4-5E6A186FE7C2}"/>
                </a:ext>
              </a:extLst>
            </p:cNvPr>
            <p:cNvSpPr>
              <a:spLocks noChangeArrowheads="1"/>
            </p:cNvSpPr>
            <p:nvPr/>
          </p:nvSpPr>
          <p:spPr bwMode="auto">
            <a:xfrm>
              <a:off x="196" y="9995"/>
              <a:ext cx="11941" cy="3037"/>
            </a:xfrm>
            <a:prstGeom prst="flowChartAlternateProcess">
              <a:avLst/>
            </a:prstGeom>
            <a:noFill/>
            <a:ln>
              <a:headEnd/>
              <a:tailEnd/>
            </a:ln>
          </p:spPr>
          <p:style>
            <a:lnRef idx="2">
              <a:schemeClr val="accent5"/>
            </a:lnRef>
            <a:fillRef idx="1">
              <a:schemeClr val="lt1"/>
            </a:fillRef>
            <a:effectRef idx="0">
              <a:schemeClr val="accent5"/>
            </a:effectRef>
            <a:fontRef idx="minor">
              <a:schemeClr val="dk1"/>
            </a:fontRef>
          </p:style>
          <p:txBody>
            <a:bodyPr tIns="0" bIns="0" anchor="ctr"/>
            <a:lstStyle/>
            <a:p>
              <a:pPr algn="ctr">
                <a:defRPr/>
              </a:pPr>
              <a:r>
                <a:rPr lang="en-US" altLang="zh-CN" sz="1600" dirty="0">
                  <a:solidFill>
                    <a:schemeClr val="tx1"/>
                  </a:solidFill>
                  <a:latin typeface="Times New Roman" pitchFamily="18" charset="0"/>
                  <a:cs typeface="Times New Roman" pitchFamily="18" charset="0"/>
                </a:rPr>
                <a:t>GIS</a:t>
              </a:r>
              <a:endParaRPr lang="en-US" altLang="zh-CN" sz="1600" dirty="0">
                <a:solidFill>
                  <a:schemeClr val="tx1"/>
                </a:solidFill>
                <a:latin typeface="Arial" pitchFamily="34" charset="0"/>
              </a:endParaRPr>
            </a:p>
          </p:txBody>
        </p:sp>
        <p:sp>
          <p:nvSpPr>
            <p:cNvPr id="23" name="AutoShape 27">
              <a:extLst>
                <a:ext uri="{FF2B5EF4-FFF2-40B4-BE49-F238E27FC236}">
                  <a16:creationId xmlns:a16="http://schemas.microsoft.com/office/drawing/2014/main" id="{2493308D-CAA7-4FE6-B34B-9DED23FF67DF}"/>
                </a:ext>
              </a:extLst>
            </p:cNvPr>
            <p:cNvSpPr>
              <a:spLocks noChangeArrowheads="1"/>
            </p:cNvSpPr>
            <p:nvPr/>
          </p:nvSpPr>
          <p:spPr bwMode="auto">
            <a:xfrm>
              <a:off x="12615" y="3084"/>
              <a:ext cx="2426" cy="3632"/>
            </a:xfrm>
            <a:prstGeom prst="rightArrow">
              <a:avLst>
                <a:gd name="adj1" fmla="val 50000"/>
                <a:gd name="adj2" fmla="val 25000"/>
              </a:avLst>
            </a:prstGeom>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zh-CN" altLang="en-US" sz="1600"/>
            </a:p>
          </p:txBody>
        </p:sp>
        <p:sp>
          <p:nvSpPr>
            <p:cNvPr id="24" name="AutoShape 13">
              <a:extLst>
                <a:ext uri="{FF2B5EF4-FFF2-40B4-BE49-F238E27FC236}">
                  <a16:creationId xmlns:a16="http://schemas.microsoft.com/office/drawing/2014/main" id="{38CD5656-E3E0-447F-9D72-CF244B24C5D1}"/>
                </a:ext>
              </a:extLst>
            </p:cNvPr>
            <p:cNvSpPr>
              <a:spLocks noChangeArrowheads="1"/>
            </p:cNvSpPr>
            <p:nvPr/>
          </p:nvSpPr>
          <p:spPr bwMode="auto">
            <a:xfrm>
              <a:off x="40179" y="6125"/>
              <a:ext cx="15637" cy="3366"/>
            </a:xfrm>
            <a:prstGeom prst="flowChartAlternateProcess">
              <a:avLst/>
            </a:prstGeom>
            <a:noFill/>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Soil contamination </a:t>
              </a:r>
            </a:p>
            <a:p>
              <a:pPr algn="ctr"/>
              <a:r>
                <a:rPr lang="zh-CN" altLang="en-US" sz="1600">
                  <a:latin typeface="Times New Roman" panose="02020603050405020304" pitchFamily="18" charset="0"/>
                  <a:cs typeface="Times New Roman" panose="02020603050405020304" pitchFamily="18" charset="0"/>
                </a:rPr>
                <a:t>土壤污染</a:t>
              </a:r>
              <a:endParaRPr lang="en-US" altLang="zh-CN" sz="1600"/>
            </a:p>
          </p:txBody>
        </p:sp>
        <p:sp>
          <p:nvSpPr>
            <p:cNvPr id="25" name="AutoShape 13">
              <a:extLst>
                <a:ext uri="{FF2B5EF4-FFF2-40B4-BE49-F238E27FC236}">
                  <a16:creationId xmlns:a16="http://schemas.microsoft.com/office/drawing/2014/main" id="{BB26B7B4-E4DC-48E7-B597-175D4F6BED72}"/>
                </a:ext>
              </a:extLst>
            </p:cNvPr>
            <p:cNvSpPr>
              <a:spLocks noChangeArrowheads="1"/>
            </p:cNvSpPr>
            <p:nvPr/>
          </p:nvSpPr>
          <p:spPr bwMode="auto">
            <a:xfrm>
              <a:off x="40179" y="10510"/>
              <a:ext cx="15637" cy="2769"/>
            </a:xfrm>
            <a:prstGeom prst="flowChartAlternateProcess">
              <a:avLst/>
            </a:prstGeom>
            <a:noFill/>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tIns="0" bIns="0" anchor="ctr"/>
            <a:lstStyle/>
            <a:p>
              <a:pPr algn="ctr">
                <a:defRPr/>
              </a:pPr>
              <a:r>
                <a:rPr lang="en-US" altLang="zh-CN" sz="1600" dirty="0">
                  <a:solidFill>
                    <a:schemeClr val="tx1"/>
                  </a:solidFill>
                  <a:latin typeface="Times New Roman" pitchFamily="18" charset="0"/>
                  <a:cs typeface="Times New Roman" pitchFamily="18" charset="0"/>
                </a:rPr>
                <a:t>Hydrological system</a:t>
              </a:r>
              <a:r>
                <a:rPr lang="zh-CN" altLang="en-US" sz="1600" dirty="0">
                  <a:solidFill>
                    <a:schemeClr val="tx1"/>
                  </a:solidFill>
                  <a:latin typeface="Times New Roman" pitchFamily="18" charset="0"/>
                  <a:cs typeface="Times New Roman" pitchFamily="18" charset="0"/>
                </a:rPr>
                <a:t>水系</a:t>
              </a:r>
              <a:endParaRPr lang="en-US" altLang="zh-CN" sz="1600" dirty="0">
                <a:solidFill>
                  <a:schemeClr val="tx1"/>
                </a:solidFill>
                <a:latin typeface="Arial" pitchFamily="34" charset="0"/>
              </a:endParaRPr>
            </a:p>
          </p:txBody>
        </p:sp>
        <p:sp>
          <p:nvSpPr>
            <p:cNvPr id="26" name="AutoShape 13">
              <a:extLst>
                <a:ext uri="{FF2B5EF4-FFF2-40B4-BE49-F238E27FC236}">
                  <a16:creationId xmlns:a16="http://schemas.microsoft.com/office/drawing/2014/main" id="{25A9393A-593B-4A43-A01E-89AE042D80BC}"/>
                </a:ext>
              </a:extLst>
            </p:cNvPr>
            <p:cNvSpPr>
              <a:spLocks noChangeArrowheads="1"/>
            </p:cNvSpPr>
            <p:nvPr/>
          </p:nvSpPr>
          <p:spPr bwMode="auto">
            <a:xfrm>
              <a:off x="40263" y="14359"/>
              <a:ext cx="15500" cy="2522"/>
            </a:xfrm>
            <a:prstGeom prst="flowChartAlternateProcess">
              <a:avLst/>
            </a:prstGeom>
            <a:noFill/>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t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600">
                  <a:latin typeface="Times New Roman" panose="02020603050405020304" pitchFamily="18" charset="0"/>
                  <a:cs typeface="Times New Roman" panose="02020603050405020304" pitchFamily="18" charset="0"/>
                </a:rPr>
                <a:t>Biodiversity </a:t>
              </a:r>
              <a:r>
                <a:rPr lang="zh-CN" altLang="en-US" sz="1600">
                  <a:latin typeface="Times New Roman" panose="02020603050405020304" pitchFamily="18" charset="0"/>
                  <a:cs typeface="Times New Roman" panose="02020603050405020304" pitchFamily="18" charset="0"/>
                </a:rPr>
                <a:t>生物多样性</a:t>
              </a:r>
              <a:endParaRPr lang="en-US" altLang="zh-CN" sz="1600"/>
            </a:p>
          </p:txBody>
        </p:sp>
        <p:sp>
          <p:nvSpPr>
            <p:cNvPr id="27" name="AutoShape 13">
              <a:extLst>
                <a:ext uri="{FF2B5EF4-FFF2-40B4-BE49-F238E27FC236}">
                  <a16:creationId xmlns:a16="http://schemas.microsoft.com/office/drawing/2014/main" id="{AB0546FA-D9A9-4983-BD88-23CD27597367}"/>
                </a:ext>
              </a:extLst>
            </p:cNvPr>
            <p:cNvSpPr>
              <a:spLocks noChangeArrowheads="1"/>
            </p:cNvSpPr>
            <p:nvPr/>
          </p:nvSpPr>
          <p:spPr bwMode="auto">
            <a:xfrm>
              <a:off x="40263" y="18796"/>
              <a:ext cx="15500" cy="2532"/>
            </a:xfrm>
            <a:prstGeom prst="flowChartAlternateProcess">
              <a:avLst/>
            </a:prstGeom>
            <a:noFill/>
            <a:ln>
              <a:solidFill>
                <a:schemeClr val="accent1"/>
              </a:solidFill>
              <a:headEnd/>
              <a:tailEnd/>
            </a:ln>
          </p:spPr>
          <p:style>
            <a:lnRef idx="2">
              <a:schemeClr val="accent5"/>
            </a:lnRef>
            <a:fillRef idx="1">
              <a:schemeClr val="lt1"/>
            </a:fillRef>
            <a:effectRef idx="0">
              <a:schemeClr val="accent5"/>
            </a:effectRef>
            <a:fontRef idx="minor">
              <a:schemeClr val="dk1"/>
            </a:fontRef>
          </p:style>
          <p:txBody>
            <a:bodyPr tIns="0" bIns="0" anchor="ctr"/>
            <a:lstStyle/>
            <a:p>
              <a:pPr algn="ctr">
                <a:defRPr/>
              </a:pPr>
              <a:r>
                <a:rPr lang="en-US" altLang="zh-CN" sz="1600" dirty="0">
                  <a:solidFill>
                    <a:schemeClr val="tx1"/>
                  </a:solidFill>
                  <a:latin typeface="Times New Roman" pitchFamily="18" charset="0"/>
                  <a:cs typeface="Times New Roman" pitchFamily="18" charset="0"/>
                </a:rPr>
                <a:t>Land use </a:t>
              </a:r>
              <a:r>
                <a:rPr lang="zh-CN" altLang="en-US" sz="1600" dirty="0">
                  <a:solidFill>
                    <a:schemeClr val="tx1"/>
                  </a:solidFill>
                  <a:latin typeface="Times New Roman" pitchFamily="18" charset="0"/>
                  <a:cs typeface="Times New Roman" pitchFamily="18" charset="0"/>
                </a:rPr>
                <a:t>土地利用</a:t>
              </a:r>
              <a:endParaRPr lang="en-US" altLang="zh-CN" sz="1600" dirty="0">
                <a:solidFill>
                  <a:schemeClr val="tx1"/>
                </a:solidFill>
                <a:latin typeface="Arial" pitchFamily="34" charset="0"/>
              </a:endParaRPr>
            </a:p>
          </p:txBody>
        </p:sp>
      </p:grpSp>
      <p:cxnSp>
        <p:nvCxnSpPr>
          <p:cNvPr id="29" name="直接箭头连接符 28">
            <a:extLst>
              <a:ext uri="{FF2B5EF4-FFF2-40B4-BE49-F238E27FC236}">
                <a16:creationId xmlns:a16="http://schemas.microsoft.com/office/drawing/2014/main" id="{E9944C92-00B2-464F-874F-F723B2B3D3BC}"/>
              </a:ext>
            </a:extLst>
          </p:cNvPr>
          <p:cNvCxnSpPr/>
          <p:nvPr/>
        </p:nvCxnSpPr>
        <p:spPr>
          <a:xfrm flipH="1">
            <a:off x="4184650" y="2663825"/>
            <a:ext cx="3175" cy="528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a:extLst>
              <a:ext uri="{FF2B5EF4-FFF2-40B4-BE49-F238E27FC236}">
                <a16:creationId xmlns:a16="http://schemas.microsoft.com/office/drawing/2014/main" id="{669841E4-2811-4DF2-87BF-528B0D2ACD76}"/>
              </a:ext>
            </a:extLst>
          </p:cNvPr>
          <p:cNvCxnSpPr/>
          <p:nvPr/>
        </p:nvCxnSpPr>
        <p:spPr>
          <a:xfrm>
            <a:off x="4184650" y="3740150"/>
            <a:ext cx="11113" cy="4937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B9F57E17-C6E0-4512-B6A8-8AED881718D3}"/>
              </a:ext>
            </a:extLst>
          </p:cNvPr>
          <p:cNvCxnSpPr>
            <a:endCxn id="9" idx="0"/>
          </p:cNvCxnSpPr>
          <p:nvPr/>
        </p:nvCxnSpPr>
        <p:spPr>
          <a:xfrm flipH="1">
            <a:off x="4195763" y="4748213"/>
            <a:ext cx="0" cy="747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 Box 7">
            <a:extLst>
              <a:ext uri="{FF2B5EF4-FFF2-40B4-BE49-F238E27FC236}">
                <a16:creationId xmlns:a16="http://schemas.microsoft.com/office/drawing/2014/main" id="{75EB8BB8-5599-4EF9-9B5A-9CC778CB5F24}"/>
              </a:ext>
            </a:extLst>
          </p:cNvPr>
          <p:cNvSpPr txBox="1">
            <a:spLocks noChangeArrowheads="1"/>
          </p:cNvSpPr>
          <p:nvPr/>
        </p:nvSpPr>
        <p:spPr bwMode="auto">
          <a:xfrm>
            <a:off x="323850"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生态修复功能分区">
            <a:extLst>
              <a:ext uri="{FF2B5EF4-FFF2-40B4-BE49-F238E27FC236}">
                <a16:creationId xmlns:a16="http://schemas.microsoft.com/office/drawing/2014/main" id="{B87DE74E-3848-4772-B743-BEB9DF1E763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8675" y="1060450"/>
            <a:ext cx="80279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
            <a:extLst>
              <a:ext uri="{FF2B5EF4-FFF2-40B4-BE49-F238E27FC236}">
                <a16:creationId xmlns:a16="http://schemas.microsoft.com/office/drawing/2014/main" id="{39285F24-9EC2-4817-A4EE-F6219D86EFA5}"/>
              </a:ext>
            </a:extLst>
          </p:cNvPr>
          <p:cNvSpPr txBox="1">
            <a:spLocks noChangeArrowheads="1"/>
          </p:cNvSpPr>
          <p:nvPr/>
        </p:nvSpPr>
        <p:spPr bwMode="auto">
          <a:xfrm>
            <a:off x="6018213" y="188913"/>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solidFill>
                  <a:srgbClr val="FF0000"/>
                </a:solidFill>
                <a:latin typeface="Arial" panose="020B0604020202020204" pitchFamily="34" charset="0"/>
              </a:rPr>
              <a:t>Function division</a:t>
            </a:r>
          </a:p>
          <a:p>
            <a:pPr eaLnBrk="1" hangingPunct="1">
              <a:spcBef>
                <a:spcPct val="0"/>
              </a:spcBef>
              <a:buFont typeface="Arial" panose="020B0604020202020204" pitchFamily="34" charset="0"/>
              <a:buNone/>
            </a:pPr>
            <a:r>
              <a:rPr lang="zh-CN" altLang="en-US" sz="2400" b="1">
                <a:solidFill>
                  <a:srgbClr val="FF0000"/>
                </a:solidFill>
                <a:latin typeface="Arial" panose="020B0604020202020204" pitchFamily="34" charset="0"/>
              </a:rPr>
              <a:t>功能分区</a:t>
            </a:r>
            <a:endParaRPr lang="en-US" altLang="zh-CN" sz="2400" b="1">
              <a:solidFill>
                <a:srgbClr val="FF0000"/>
              </a:solidFill>
              <a:latin typeface="Arial" panose="020B0604020202020204" pitchFamily="34" charset="0"/>
            </a:endParaRPr>
          </a:p>
        </p:txBody>
      </p:sp>
      <p:sp>
        <p:nvSpPr>
          <p:cNvPr id="22532" name="Rectangle 2">
            <a:extLst>
              <a:ext uri="{FF2B5EF4-FFF2-40B4-BE49-F238E27FC236}">
                <a16:creationId xmlns:a16="http://schemas.microsoft.com/office/drawing/2014/main" id="{E933A045-E554-467D-9F5B-8793D453727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pic>
        <p:nvPicPr>
          <p:cNvPr id="22533" name="Picture 5" descr="17生态修复功能分区图">
            <a:extLst>
              <a:ext uri="{FF2B5EF4-FFF2-40B4-BE49-F238E27FC236}">
                <a16:creationId xmlns:a16="http://schemas.microsoft.com/office/drawing/2014/main" id="{FA18531A-1DD9-4FC0-A814-89BE6E0FE869}"/>
              </a:ext>
            </a:extLst>
          </p:cNvPr>
          <p:cNvPicPr>
            <a:picLocks noChangeAspect="1" noChangeArrowheads="1"/>
          </p:cNvPicPr>
          <p:nvPr/>
        </p:nvPicPr>
        <p:blipFill>
          <a:blip r:embed="rId3" cstate="email">
            <a:lum bright="-6000" contrast="48000"/>
            <a:extLst>
              <a:ext uri="{28A0092B-C50C-407E-A947-70E740481C1C}">
                <a14:useLocalDpi xmlns:a14="http://schemas.microsoft.com/office/drawing/2010/main"/>
              </a:ext>
            </a:extLst>
          </a:blip>
          <a:srcRect/>
          <a:stretch>
            <a:fillRect/>
          </a:stretch>
        </p:blipFill>
        <p:spPr bwMode="auto">
          <a:xfrm>
            <a:off x="0" y="1717675"/>
            <a:ext cx="22034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962EFEBA-DE16-4AD5-9F39-D254C3C9895A}"/>
              </a:ext>
            </a:extLst>
          </p:cNvPr>
          <p:cNvSpPr txBox="1">
            <a:spLocks noChangeArrowheads="1"/>
          </p:cNvSpPr>
          <p:nvPr/>
        </p:nvSpPr>
        <p:spPr bwMode="auto">
          <a:xfrm>
            <a:off x="250825"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1E4C259-6A4A-4E9B-AA8E-E7D05761C63E}"/>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pic>
        <p:nvPicPr>
          <p:cNvPr id="23555" name="Picture 6" descr="土地利用规划">
            <a:extLst>
              <a:ext uri="{FF2B5EF4-FFF2-40B4-BE49-F238E27FC236}">
                <a16:creationId xmlns:a16="http://schemas.microsoft.com/office/drawing/2014/main" id="{FFB79B81-4112-4B5B-BAC5-689B5BA64B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52513"/>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18土地利用规划图a0">
            <a:extLst>
              <a:ext uri="{FF2B5EF4-FFF2-40B4-BE49-F238E27FC236}">
                <a16:creationId xmlns:a16="http://schemas.microsoft.com/office/drawing/2014/main" id="{00843289-998D-4FCA-8E1E-95505F9774EF}"/>
              </a:ext>
            </a:extLst>
          </p:cNvPr>
          <p:cNvPicPr>
            <a:picLocks noChangeAspect="1" noChangeArrowheads="1"/>
          </p:cNvPicPr>
          <p:nvPr/>
        </p:nvPicPr>
        <p:blipFill>
          <a:blip r:embed="rId3" cstate="email">
            <a:lum bright="-6000" contrast="30000"/>
            <a:extLst>
              <a:ext uri="{28A0092B-C50C-407E-A947-70E740481C1C}">
                <a14:useLocalDpi xmlns:a14="http://schemas.microsoft.com/office/drawing/2010/main"/>
              </a:ext>
            </a:extLst>
          </a:blip>
          <a:srcRect/>
          <a:stretch>
            <a:fillRect/>
          </a:stretch>
        </p:blipFill>
        <p:spPr bwMode="auto">
          <a:xfrm>
            <a:off x="142875" y="2779713"/>
            <a:ext cx="1951038"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2">
            <a:extLst>
              <a:ext uri="{FF2B5EF4-FFF2-40B4-BE49-F238E27FC236}">
                <a16:creationId xmlns:a16="http://schemas.microsoft.com/office/drawing/2014/main" id="{92932866-D61A-4F85-800B-8C6318BAFC9D}"/>
              </a:ext>
            </a:extLst>
          </p:cNvPr>
          <p:cNvSpPr txBox="1">
            <a:spLocks noChangeArrowheads="1"/>
          </p:cNvSpPr>
          <p:nvPr/>
        </p:nvSpPr>
        <p:spPr bwMode="auto">
          <a:xfrm>
            <a:off x="3924300" y="6462713"/>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latin typeface="Arial" panose="020B0604020202020204" pitchFamily="34" charset="0"/>
              </a:rPr>
              <a:t>Land use planning</a:t>
            </a:r>
            <a:endParaRPr lang="zh-CN" altLang="en-US" sz="1800">
              <a:latin typeface="Arial" panose="020B0604020202020204" pitchFamily="34" charset="0"/>
            </a:endParaRPr>
          </a:p>
        </p:txBody>
      </p:sp>
      <p:sp>
        <p:nvSpPr>
          <p:cNvPr id="23558" name="Text Box 2">
            <a:extLst>
              <a:ext uri="{FF2B5EF4-FFF2-40B4-BE49-F238E27FC236}">
                <a16:creationId xmlns:a16="http://schemas.microsoft.com/office/drawing/2014/main" id="{8D0C2DF6-5934-4E97-9ADB-69611B76E71D}"/>
              </a:ext>
            </a:extLst>
          </p:cNvPr>
          <p:cNvSpPr txBox="1">
            <a:spLocks noChangeArrowheads="1"/>
          </p:cNvSpPr>
          <p:nvPr/>
        </p:nvSpPr>
        <p:spPr bwMode="auto">
          <a:xfrm>
            <a:off x="6018213" y="188913"/>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solidFill>
                  <a:srgbClr val="FF0000"/>
                </a:solidFill>
                <a:latin typeface="Arial" panose="020B0604020202020204" pitchFamily="34" charset="0"/>
              </a:rPr>
              <a:t>Landuse Planning</a:t>
            </a:r>
          </a:p>
          <a:p>
            <a:pPr eaLnBrk="1" hangingPunct="1">
              <a:spcBef>
                <a:spcPct val="0"/>
              </a:spcBef>
              <a:buFont typeface="Arial" panose="020B0604020202020204" pitchFamily="34" charset="0"/>
              <a:buNone/>
            </a:pPr>
            <a:r>
              <a:rPr lang="zh-CN" altLang="en-US" sz="2400" b="1">
                <a:solidFill>
                  <a:srgbClr val="FF0000"/>
                </a:solidFill>
                <a:latin typeface="Arial" panose="020B0604020202020204" pitchFamily="34" charset="0"/>
              </a:rPr>
              <a:t>土地利用规划</a:t>
            </a:r>
            <a:endParaRPr lang="en-US" altLang="zh-CN" sz="2400" b="1">
              <a:solidFill>
                <a:srgbClr val="FF0000"/>
              </a:solidFill>
              <a:latin typeface="Arial" panose="020B0604020202020204" pitchFamily="34" charset="0"/>
            </a:endParaRPr>
          </a:p>
        </p:txBody>
      </p:sp>
      <p:sp>
        <p:nvSpPr>
          <p:cNvPr id="7" name="Text Box 7">
            <a:extLst>
              <a:ext uri="{FF2B5EF4-FFF2-40B4-BE49-F238E27FC236}">
                <a16:creationId xmlns:a16="http://schemas.microsoft.com/office/drawing/2014/main" id="{D364E8E4-4AAE-4A44-9940-0E8E1FE1AD67}"/>
              </a:ext>
            </a:extLst>
          </p:cNvPr>
          <p:cNvSpPr txBox="1">
            <a:spLocks noChangeArrowheads="1"/>
          </p:cNvSpPr>
          <p:nvPr/>
        </p:nvSpPr>
        <p:spPr bwMode="auto">
          <a:xfrm>
            <a:off x="250825"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0A1A57B-5524-47D2-9422-300C2B10944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1800">
              <a:latin typeface="Arial" panose="020B0604020202020204" pitchFamily="34" charset="0"/>
            </a:endParaRPr>
          </a:p>
        </p:txBody>
      </p:sp>
      <p:pic>
        <p:nvPicPr>
          <p:cNvPr id="24579" name="Picture 5" descr="14">
            <a:extLst>
              <a:ext uri="{FF2B5EF4-FFF2-40B4-BE49-F238E27FC236}">
                <a16:creationId xmlns:a16="http://schemas.microsoft.com/office/drawing/2014/main" id="{8C61980E-C42A-43A1-8E87-D79A6BB7965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25" y="1168400"/>
            <a:ext cx="3182938"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descr="17">
            <a:extLst>
              <a:ext uri="{FF2B5EF4-FFF2-40B4-BE49-F238E27FC236}">
                <a16:creationId xmlns:a16="http://schemas.microsoft.com/office/drawing/2014/main" id="{570109DA-1376-4DAF-9060-46252C3B87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2275" y="2833688"/>
            <a:ext cx="241300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7" descr="径流原平面">
            <a:extLst>
              <a:ext uri="{FF2B5EF4-FFF2-40B4-BE49-F238E27FC236}">
                <a16:creationId xmlns:a16="http://schemas.microsoft.com/office/drawing/2014/main" id="{AA2C8599-60B8-4A11-82AC-E86C2012B3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3" y="4535488"/>
            <a:ext cx="22844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descr="不同覆土模式">
            <a:extLst>
              <a:ext uri="{FF2B5EF4-FFF2-40B4-BE49-F238E27FC236}">
                <a16:creationId xmlns:a16="http://schemas.microsoft.com/office/drawing/2014/main" id="{3E797CFB-3A7E-404F-8553-FC6FCF1F969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51275" y="1279525"/>
            <a:ext cx="4937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2">
            <a:extLst>
              <a:ext uri="{FF2B5EF4-FFF2-40B4-BE49-F238E27FC236}">
                <a16:creationId xmlns:a16="http://schemas.microsoft.com/office/drawing/2014/main" id="{BCD52388-1ABB-4D43-A510-7DE6957C6525}"/>
              </a:ext>
            </a:extLst>
          </p:cNvPr>
          <p:cNvSpPr txBox="1">
            <a:spLocks noChangeArrowheads="1"/>
          </p:cNvSpPr>
          <p:nvPr/>
        </p:nvSpPr>
        <p:spPr bwMode="auto">
          <a:xfrm>
            <a:off x="5580063" y="188913"/>
            <a:ext cx="4321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FF0000"/>
                </a:solidFill>
                <a:latin typeface="Arial" panose="020B0604020202020204" pitchFamily="34" charset="0"/>
              </a:rPr>
              <a:t>Some Restoration Treatments</a:t>
            </a:r>
          </a:p>
          <a:p>
            <a:pPr eaLnBrk="1" hangingPunct="1">
              <a:spcBef>
                <a:spcPct val="0"/>
              </a:spcBef>
              <a:buFont typeface="Arial" panose="020B0604020202020204" pitchFamily="34" charset="0"/>
              <a:buNone/>
            </a:pPr>
            <a:r>
              <a:rPr lang="zh-CN" altLang="en-US" sz="2000" b="1">
                <a:solidFill>
                  <a:srgbClr val="FF0000"/>
                </a:solidFill>
                <a:latin typeface="Arial" panose="020B0604020202020204" pitchFamily="34" charset="0"/>
              </a:rPr>
              <a:t>修复措施</a:t>
            </a:r>
            <a:endParaRPr lang="en-US" altLang="zh-CN" sz="2000" b="1">
              <a:solidFill>
                <a:srgbClr val="FF0000"/>
              </a:solidFill>
              <a:latin typeface="Arial" panose="020B0604020202020204" pitchFamily="34" charset="0"/>
            </a:endParaRPr>
          </a:p>
        </p:txBody>
      </p:sp>
      <p:sp>
        <p:nvSpPr>
          <p:cNvPr id="9" name="Text Box 7">
            <a:extLst>
              <a:ext uri="{FF2B5EF4-FFF2-40B4-BE49-F238E27FC236}">
                <a16:creationId xmlns:a16="http://schemas.microsoft.com/office/drawing/2014/main" id="{496BDA48-D31C-4D35-B703-F6E96F374098}"/>
              </a:ext>
            </a:extLst>
          </p:cNvPr>
          <p:cNvSpPr txBox="1">
            <a:spLocks noChangeArrowheads="1"/>
          </p:cNvSpPr>
          <p:nvPr/>
        </p:nvSpPr>
        <p:spPr bwMode="auto">
          <a:xfrm>
            <a:off x="250825"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3">
            <a:extLst>
              <a:ext uri="{FF2B5EF4-FFF2-40B4-BE49-F238E27FC236}">
                <a16:creationId xmlns:a16="http://schemas.microsoft.com/office/drawing/2014/main" id="{68F9703E-C2BF-43B3-B541-6A60A998ED46}"/>
              </a:ext>
            </a:extLst>
          </p:cNvPr>
          <p:cNvGrpSpPr>
            <a:grpSpLocks/>
          </p:cNvGrpSpPr>
          <p:nvPr/>
        </p:nvGrpSpPr>
        <p:grpSpPr bwMode="auto">
          <a:xfrm>
            <a:off x="4643438" y="908050"/>
            <a:ext cx="4249737" cy="5370513"/>
            <a:chOff x="467544" y="1628800"/>
            <a:chExt cx="4143375" cy="3786187"/>
          </a:xfrm>
        </p:grpSpPr>
        <p:pic>
          <p:nvPicPr>
            <p:cNvPr id="25606" name="Picture 6" descr="DSCN0220">
              <a:extLst>
                <a:ext uri="{FF2B5EF4-FFF2-40B4-BE49-F238E27FC236}">
                  <a16:creationId xmlns:a16="http://schemas.microsoft.com/office/drawing/2014/main" id="{8422D84C-E5A5-48D6-924F-94212D3AB7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628800"/>
              <a:ext cx="41433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P7122348">
              <a:extLst>
                <a:ext uri="{FF2B5EF4-FFF2-40B4-BE49-F238E27FC236}">
                  <a16:creationId xmlns:a16="http://schemas.microsoft.com/office/drawing/2014/main" id="{988E2794-833F-4F1E-9B40-A1338A9E29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3557612"/>
              <a:ext cx="4143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下箭头 25">
              <a:extLst>
                <a:ext uri="{FF2B5EF4-FFF2-40B4-BE49-F238E27FC236}">
                  <a16:creationId xmlns:a16="http://schemas.microsoft.com/office/drawing/2014/main" id="{7E7812E7-C8AF-491C-8F1F-B44923603730}"/>
                </a:ext>
              </a:extLst>
            </p:cNvPr>
            <p:cNvSpPr/>
            <p:nvPr/>
          </p:nvSpPr>
          <p:spPr bwMode="auto">
            <a:xfrm>
              <a:off x="2110910" y="3271694"/>
              <a:ext cx="642942" cy="500066"/>
            </a:xfrm>
            <a:prstGeom prst="downArrow">
              <a:avLst/>
            </a:prstGeom>
            <a:solidFill>
              <a:schemeClr val="accent1"/>
            </a:solidFill>
            <a:ln w="9525" cap="flat" cmpd="sng" algn="ctr">
              <a:solidFill>
                <a:schemeClr val="tx1"/>
              </a:solidFill>
              <a:prstDash val="solid"/>
              <a:round/>
              <a:headEnd type="none" w="med" len="med"/>
              <a:tailEnd type="none" w="med" len="med"/>
            </a:ln>
            <a:effectLst>
              <a:glow rad="228600">
                <a:schemeClr val="accent1">
                  <a:satMod val="175000"/>
                  <a:alpha val="40000"/>
                </a:schemeClr>
              </a:glow>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eaLnBrk="1" hangingPunct="1">
                <a:defRPr/>
              </a:pPr>
              <a:endParaRPr lang="zh-CN" altLang="en-US"/>
            </a:p>
          </p:txBody>
        </p:sp>
      </p:grpSp>
      <p:sp>
        <p:nvSpPr>
          <p:cNvPr id="25603" name="TextBox 11">
            <a:extLst>
              <a:ext uri="{FF2B5EF4-FFF2-40B4-BE49-F238E27FC236}">
                <a16:creationId xmlns:a16="http://schemas.microsoft.com/office/drawing/2014/main" id="{AD4349D1-8819-42DA-BC3F-5E53CFF6EC8C}"/>
              </a:ext>
            </a:extLst>
          </p:cNvPr>
          <p:cNvSpPr txBox="1">
            <a:spLocks noChangeArrowheads="1"/>
          </p:cNvSpPr>
          <p:nvPr/>
        </p:nvSpPr>
        <p:spPr bwMode="auto">
          <a:xfrm>
            <a:off x="768350" y="1196975"/>
            <a:ext cx="33115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b="1">
                <a:solidFill>
                  <a:srgbClr val="FF0000"/>
                </a:solidFill>
                <a:latin typeface="Arial" panose="020B0604020202020204" pitchFamily="34" charset="0"/>
              </a:rPr>
              <a:t>Results of the AML reclamation project I</a:t>
            </a:r>
          </a:p>
          <a:p>
            <a:pPr eaLnBrk="1" hangingPunct="1">
              <a:spcBef>
                <a:spcPct val="0"/>
              </a:spcBef>
              <a:buFontTx/>
              <a:buNone/>
            </a:pPr>
            <a:endParaRPr lang="en-US" altLang="zh-CN" sz="2000" b="1">
              <a:solidFill>
                <a:srgbClr val="FF0000"/>
              </a:solidFill>
              <a:latin typeface="Arial" panose="020B0604020202020204" pitchFamily="34" charset="0"/>
            </a:endParaRPr>
          </a:p>
          <a:p>
            <a:pPr eaLnBrk="1" hangingPunct="1">
              <a:spcBef>
                <a:spcPct val="0"/>
              </a:spcBef>
              <a:buFontTx/>
              <a:buNone/>
            </a:pPr>
            <a:r>
              <a:rPr lang="zh-CN" altLang="en-US" sz="2000" b="1">
                <a:solidFill>
                  <a:srgbClr val="FF0000"/>
                </a:solidFill>
                <a:latin typeface="Arial" panose="020B0604020202020204" pitchFamily="34" charset="0"/>
              </a:rPr>
              <a:t>修复后的大通湿地生态区</a:t>
            </a:r>
            <a:endParaRPr lang="en-US" altLang="zh-CN" sz="2000" b="1">
              <a:solidFill>
                <a:srgbClr val="FF0000"/>
              </a:solidFill>
              <a:latin typeface="Arial" panose="020B0604020202020204" pitchFamily="34" charset="0"/>
            </a:endParaRPr>
          </a:p>
        </p:txBody>
      </p:sp>
      <p:pic>
        <p:nvPicPr>
          <p:cNvPr id="25604" name="Picture 13" descr="http://www.castgtzy.org.cn/baodao/UploadFiles_3943/201011/20101101180653481.jpg">
            <a:extLst>
              <a:ext uri="{FF2B5EF4-FFF2-40B4-BE49-F238E27FC236}">
                <a16:creationId xmlns:a16="http://schemas.microsoft.com/office/drawing/2014/main" id="{F4FE3D57-9F73-4074-BAF4-899AE136135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350" y="3336925"/>
            <a:ext cx="3671888"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6CF9787F-8A67-46AA-93FD-EA03490ED7C3}"/>
              </a:ext>
            </a:extLst>
          </p:cNvPr>
          <p:cNvSpPr txBox="1">
            <a:spLocks noChangeArrowheads="1"/>
          </p:cNvSpPr>
          <p:nvPr/>
        </p:nvSpPr>
        <p:spPr bwMode="auto">
          <a:xfrm>
            <a:off x="323850" y="328613"/>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2" descr="DSC09187.JPG">
            <a:extLst>
              <a:ext uri="{FF2B5EF4-FFF2-40B4-BE49-F238E27FC236}">
                <a16:creationId xmlns:a16="http://schemas.microsoft.com/office/drawing/2014/main" id="{E358B993-788B-48A9-90E6-9D33A56A9352}"/>
              </a:ext>
            </a:extLst>
          </p:cNvPr>
          <p:cNvPicPr>
            <a:picLocks/>
          </p:cNvPicPr>
          <p:nvPr/>
        </p:nvPicPr>
        <p:blipFill>
          <a:blip r:embed="rId2">
            <a:extLst>
              <a:ext uri="{28A0092B-C50C-407E-A947-70E740481C1C}">
                <a14:useLocalDpi xmlns:a14="http://schemas.microsoft.com/office/drawing/2010/main"/>
              </a:ext>
            </a:extLst>
          </a:blip>
          <a:srcRect/>
          <a:stretch>
            <a:fillRect/>
          </a:stretch>
        </p:blipFill>
        <p:spPr bwMode="auto">
          <a:xfrm>
            <a:off x="0" y="0"/>
            <a:ext cx="43561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图片 3" descr="DSC09189.JPG">
            <a:extLst>
              <a:ext uri="{FF2B5EF4-FFF2-40B4-BE49-F238E27FC236}">
                <a16:creationId xmlns:a16="http://schemas.microsoft.com/office/drawing/2014/main" id="{700CF182-D079-4950-B178-85A7A6016C8F}"/>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762500" y="0"/>
            <a:ext cx="43561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图片 4" descr="P7102304.jpg">
            <a:extLst>
              <a:ext uri="{FF2B5EF4-FFF2-40B4-BE49-F238E27FC236}">
                <a16:creationId xmlns:a16="http://schemas.microsoft.com/office/drawing/2014/main" id="{68D78679-E219-4F2A-ABEC-91A36479E2AD}"/>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616325"/>
            <a:ext cx="43561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D:\Documents and Settings\xiao\Application Data\Tencent\Users\594800072\QQ\WinTemp\RichOle\I02OQKRLEHDVJBBYSZI3PS4.jpg">
            <a:extLst>
              <a:ext uri="{FF2B5EF4-FFF2-40B4-BE49-F238E27FC236}">
                <a16:creationId xmlns:a16="http://schemas.microsoft.com/office/drawing/2014/main" id="{BD7581A1-477C-4229-AB1A-D3501EA76315}"/>
              </a:ext>
            </a:extLst>
          </p:cNvPr>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40275" y="3573463"/>
            <a:ext cx="440372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5">
            <a:extLst>
              <a:ext uri="{FF2B5EF4-FFF2-40B4-BE49-F238E27FC236}">
                <a16:creationId xmlns:a16="http://schemas.microsoft.com/office/drawing/2014/main" id="{39A1751F-1593-4103-A393-A0D802830A26}"/>
              </a:ext>
            </a:extLst>
          </p:cNvPr>
          <p:cNvSpPr txBox="1">
            <a:spLocks noChangeArrowheads="1"/>
          </p:cNvSpPr>
          <p:nvPr/>
        </p:nvSpPr>
        <p:spPr bwMode="auto">
          <a:xfrm>
            <a:off x="0" y="3644900"/>
            <a:ext cx="2771775" cy="6461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chemeClr val="bg1"/>
                </a:solidFill>
                <a:effectLst>
                  <a:outerShdw blurRad="38100" dist="38100" dir="2700000" algn="tl">
                    <a:srgbClr val="C0C0C0"/>
                  </a:outerShdw>
                </a:effectLst>
                <a:latin typeface="Arial" panose="020B0604020202020204" pitchFamily="34" charset="0"/>
              </a:rPr>
              <a:t>Wetland Restoration</a:t>
            </a:r>
          </a:p>
          <a:p>
            <a:pPr>
              <a:spcBef>
                <a:spcPct val="0"/>
              </a:spcBef>
              <a:buFontTx/>
              <a:buNone/>
            </a:pPr>
            <a:r>
              <a:rPr lang="zh-CN" altLang="en-US" sz="1800" b="1">
                <a:solidFill>
                  <a:schemeClr val="bg1"/>
                </a:solidFill>
                <a:effectLst>
                  <a:outerShdw blurRad="38100" dist="38100" dir="2700000" algn="tl">
                    <a:srgbClr val="C0C0C0"/>
                  </a:outerShdw>
                </a:effectLst>
                <a:latin typeface="Arial" panose="020B0604020202020204" pitchFamily="34" charset="0"/>
              </a:rPr>
              <a:t>湿地修复</a:t>
            </a:r>
            <a:endParaRPr lang="en-US" altLang="zh-CN" sz="1800" b="1">
              <a:solidFill>
                <a:schemeClr val="bg1"/>
              </a:solidFill>
              <a:effectLst>
                <a:outerShdw blurRad="38100" dist="38100" dir="2700000" algn="tl">
                  <a:srgbClr val="C0C0C0"/>
                </a:outerShdw>
              </a:effectLst>
              <a:latin typeface="Arial" panose="020B0604020202020204" pitchFamily="34" charset="0"/>
            </a:endParaRPr>
          </a:p>
        </p:txBody>
      </p:sp>
      <p:sp>
        <p:nvSpPr>
          <p:cNvPr id="26631" name="TextBox 7">
            <a:extLst>
              <a:ext uri="{FF2B5EF4-FFF2-40B4-BE49-F238E27FC236}">
                <a16:creationId xmlns:a16="http://schemas.microsoft.com/office/drawing/2014/main" id="{977EBC46-CC1F-4A05-BE45-4981795F3B1A}"/>
              </a:ext>
            </a:extLst>
          </p:cNvPr>
          <p:cNvSpPr txBox="1">
            <a:spLocks noChangeArrowheads="1"/>
          </p:cNvSpPr>
          <p:nvPr/>
        </p:nvSpPr>
        <p:spPr bwMode="auto">
          <a:xfrm>
            <a:off x="6156325" y="404813"/>
            <a:ext cx="201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endParaRPr lang="zh-CN" altLang="en-US" sz="1800">
              <a:latin typeface="Arial" panose="020B0604020202020204" pitchFamily="34" charset="0"/>
            </a:endParaRPr>
          </a:p>
        </p:txBody>
      </p:sp>
      <p:sp>
        <p:nvSpPr>
          <p:cNvPr id="29704" name="TextBox 9">
            <a:extLst>
              <a:ext uri="{FF2B5EF4-FFF2-40B4-BE49-F238E27FC236}">
                <a16:creationId xmlns:a16="http://schemas.microsoft.com/office/drawing/2014/main" id="{3F806FAF-02E9-415E-AA35-5EAFFD3D8FCB}"/>
              </a:ext>
            </a:extLst>
          </p:cNvPr>
          <p:cNvSpPr txBox="1">
            <a:spLocks noChangeArrowheads="1"/>
          </p:cNvSpPr>
          <p:nvPr/>
        </p:nvSpPr>
        <p:spPr bwMode="auto">
          <a:xfrm>
            <a:off x="0" y="2565400"/>
            <a:ext cx="3708400" cy="6461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chemeClr val="bg1"/>
                </a:solidFill>
                <a:effectLst>
                  <a:outerShdw blurRad="38100" dist="38100" dir="2700000" algn="tl">
                    <a:srgbClr val="C0C0C0"/>
                  </a:outerShdw>
                </a:effectLst>
                <a:latin typeface="Arial" panose="020B0604020202020204" pitchFamily="34" charset="0"/>
              </a:rPr>
              <a:t>Industrial Square Restoration</a:t>
            </a:r>
          </a:p>
          <a:p>
            <a:pPr>
              <a:spcBef>
                <a:spcPct val="0"/>
              </a:spcBef>
              <a:buFont typeface="Arial" panose="020B0604020202020204" pitchFamily="34" charset="0"/>
              <a:buNone/>
            </a:pPr>
            <a:r>
              <a:rPr lang="zh-CN" altLang="en-US" sz="1800" b="1">
                <a:solidFill>
                  <a:schemeClr val="bg1"/>
                </a:solidFill>
                <a:effectLst>
                  <a:outerShdw blurRad="38100" dist="38100" dir="2700000" algn="tl">
                    <a:srgbClr val="C0C0C0"/>
                  </a:outerShdw>
                </a:effectLst>
                <a:latin typeface="Arial" panose="020B0604020202020204" pitchFamily="34" charset="0"/>
              </a:rPr>
              <a:t>工业广场修复</a:t>
            </a:r>
            <a:r>
              <a:rPr lang="en-US" altLang="zh-CN" sz="1800" b="1">
                <a:solidFill>
                  <a:schemeClr val="bg1"/>
                </a:solidFill>
                <a:effectLst>
                  <a:outerShdw blurRad="38100" dist="38100" dir="2700000" algn="tl">
                    <a:srgbClr val="C0C0C0"/>
                  </a:outerShdw>
                </a:effectLst>
                <a:latin typeface="Arial" panose="020B0604020202020204" pitchFamily="34" charset="0"/>
              </a:rPr>
              <a:t> </a:t>
            </a:r>
            <a:endParaRPr lang="zh-CN" altLang="en-US" sz="1800" b="1">
              <a:solidFill>
                <a:schemeClr val="bg1"/>
              </a:solidFill>
              <a:effectLst>
                <a:outerShdw blurRad="38100" dist="38100" dir="2700000" algn="tl">
                  <a:srgbClr val="C0C0C0"/>
                </a:outerShdw>
              </a:effectLst>
              <a:latin typeface="Arial" panose="020B0604020202020204" pitchFamily="34" charset="0"/>
            </a:endParaRPr>
          </a:p>
        </p:txBody>
      </p:sp>
      <p:sp>
        <p:nvSpPr>
          <p:cNvPr id="9" name="TextBox 5">
            <a:extLst>
              <a:ext uri="{FF2B5EF4-FFF2-40B4-BE49-F238E27FC236}">
                <a16:creationId xmlns:a16="http://schemas.microsoft.com/office/drawing/2014/main" id="{69B4A6B9-733F-4AA0-A0E3-0D4B419BB446}"/>
              </a:ext>
            </a:extLst>
          </p:cNvPr>
          <p:cNvSpPr txBox="1">
            <a:spLocks noChangeArrowheads="1"/>
          </p:cNvSpPr>
          <p:nvPr/>
        </p:nvSpPr>
        <p:spPr bwMode="auto">
          <a:xfrm>
            <a:off x="4762500" y="2622550"/>
            <a:ext cx="2617788" cy="6461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 typeface="Arial" panose="020B0604020202020204" pitchFamily="34" charset="0"/>
              <a:buNone/>
            </a:pPr>
            <a:r>
              <a:rPr lang="en-US" altLang="zh-CN" sz="1800" b="1">
                <a:solidFill>
                  <a:schemeClr val="bg1"/>
                </a:solidFill>
                <a:effectLst>
                  <a:outerShdw blurRad="38100" dist="38100" dir="2700000" algn="tl">
                    <a:srgbClr val="C0C0C0"/>
                  </a:outerShdw>
                </a:effectLst>
                <a:latin typeface="Arial" panose="020B0604020202020204" pitchFamily="34" charset="0"/>
              </a:rPr>
              <a:t>Shaft Restoration</a:t>
            </a:r>
          </a:p>
          <a:p>
            <a:pPr>
              <a:spcBef>
                <a:spcPct val="0"/>
              </a:spcBef>
              <a:buFont typeface="Arial" panose="020B0604020202020204" pitchFamily="34" charset="0"/>
              <a:buNone/>
            </a:pPr>
            <a:r>
              <a:rPr lang="zh-CN" altLang="en-US" sz="1800" b="1">
                <a:solidFill>
                  <a:schemeClr val="bg1"/>
                </a:solidFill>
                <a:effectLst>
                  <a:outerShdw blurRad="38100" dist="38100" dir="2700000" algn="tl">
                    <a:srgbClr val="C0C0C0"/>
                  </a:outerShdw>
                </a:effectLst>
                <a:latin typeface="Arial" panose="020B0604020202020204" pitchFamily="34" charset="0"/>
              </a:rPr>
              <a:t>原井口修复</a:t>
            </a:r>
            <a:endParaRPr lang="en-US" altLang="zh-CN" sz="1800" b="1">
              <a:solidFill>
                <a:schemeClr val="bg1"/>
              </a:solidFill>
              <a:effectLst>
                <a:outerShdw blurRad="38100" dist="38100" dir="2700000" algn="tl">
                  <a:srgbClr val="C0C0C0"/>
                </a:outerShdw>
              </a:effectLst>
              <a:latin typeface="Arial" panose="020B0604020202020204" pitchFamily="34" charset="0"/>
            </a:endParaRPr>
          </a:p>
        </p:txBody>
      </p:sp>
      <p:sp>
        <p:nvSpPr>
          <p:cNvPr id="11" name="TextBox 5">
            <a:extLst>
              <a:ext uri="{FF2B5EF4-FFF2-40B4-BE49-F238E27FC236}">
                <a16:creationId xmlns:a16="http://schemas.microsoft.com/office/drawing/2014/main" id="{C3A8A00C-03C6-4A80-B827-CC3E55F31D61}"/>
              </a:ext>
            </a:extLst>
          </p:cNvPr>
          <p:cNvSpPr txBox="1">
            <a:spLocks noChangeArrowheads="1"/>
          </p:cNvSpPr>
          <p:nvPr/>
        </p:nvSpPr>
        <p:spPr bwMode="auto">
          <a:xfrm>
            <a:off x="4787900" y="3719513"/>
            <a:ext cx="2771775" cy="64611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chemeClr val="bg1"/>
                </a:solidFill>
                <a:effectLst>
                  <a:outerShdw blurRad="38100" dist="38100" dir="2700000" algn="tl">
                    <a:srgbClr val="C0C0C0"/>
                  </a:outerShdw>
                </a:effectLst>
                <a:latin typeface="Arial" panose="020B0604020202020204" pitchFamily="34" charset="0"/>
              </a:rPr>
              <a:t>Wetland Restoration</a:t>
            </a:r>
          </a:p>
          <a:p>
            <a:pPr>
              <a:spcBef>
                <a:spcPct val="0"/>
              </a:spcBef>
              <a:buFontTx/>
              <a:buNone/>
            </a:pPr>
            <a:r>
              <a:rPr lang="zh-CN" altLang="en-US" sz="1800" b="1">
                <a:solidFill>
                  <a:schemeClr val="bg1"/>
                </a:solidFill>
                <a:effectLst>
                  <a:outerShdw blurRad="38100" dist="38100" dir="2700000" algn="tl">
                    <a:srgbClr val="C0C0C0"/>
                  </a:outerShdw>
                </a:effectLst>
                <a:latin typeface="Arial" panose="020B0604020202020204" pitchFamily="34" charset="0"/>
              </a:rPr>
              <a:t>湿地修复</a:t>
            </a:r>
            <a:endParaRPr lang="en-US" altLang="zh-CN" sz="1800" b="1">
              <a:solidFill>
                <a:schemeClr val="bg1"/>
              </a:solidFill>
              <a:effectLst>
                <a:outerShdw blurRad="38100" dist="38100" dir="2700000" algn="tl">
                  <a:srgbClr val="C0C0C0"/>
                </a:outerShdw>
              </a:effectLst>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封皮.jpg">
            <a:extLst>
              <a:ext uri="{FF2B5EF4-FFF2-40B4-BE49-F238E27FC236}">
                <a16:creationId xmlns:a16="http://schemas.microsoft.com/office/drawing/2014/main" id="{F09F9C9E-C377-4387-82E6-6B0F87373327}"/>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pic>
        <p:nvPicPr>
          <p:cNvPr id="27651" name="图片 4" descr="矿产公园分布.jpg">
            <a:extLst>
              <a:ext uri="{FF2B5EF4-FFF2-40B4-BE49-F238E27FC236}">
                <a16:creationId xmlns:a16="http://schemas.microsoft.com/office/drawing/2014/main" id="{6412F620-1CD5-4C0D-ACFE-683F7C6D9A6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625" y="1357313"/>
            <a:ext cx="83248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a:extLst>
              <a:ext uri="{FF2B5EF4-FFF2-40B4-BE49-F238E27FC236}">
                <a16:creationId xmlns:a16="http://schemas.microsoft.com/office/drawing/2014/main" id="{730EBDD8-323F-4F6B-91DF-FF81EB23813A}"/>
              </a:ext>
            </a:extLst>
          </p:cNvPr>
          <p:cNvSpPr/>
          <p:nvPr/>
        </p:nvSpPr>
        <p:spPr>
          <a:xfrm>
            <a:off x="395288" y="5857875"/>
            <a:ext cx="8424862" cy="642938"/>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Calibri" panose="020F0502020204030204" pitchFamily="34" charset="0"/>
              </a:rPr>
              <a:t>Only  the </a:t>
            </a:r>
            <a:r>
              <a:rPr lang="en-US" altLang="zh-CN" b="1">
                <a:solidFill>
                  <a:srgbClr val="FF0000"/>
                </a:solidFill>
                <a:latin typeface="Calibri" panose="020F0502020204030204" pitchFamily="34" charset="0"/>
              </a:rPr>
              <a:t>region features </a:t>
            </a:r>
            <a:r>
              <a:rPr lang="en-US" altLang="zh-CN" b="1">
                <a:latin typeface="Calibri" panose="020F0502020204030204" pitchFamily="34" charset="0"/>
              </a:rPr>
              <a:t>can lead  the  plan of Liaoyuan National Mining Park to  Success.</a:t>
            </a:r>
          </a:p>
          <a:p>
            <a:pPr eaLnBrk="1" hangingPunct="1"/>
            <a:r>
              <a:rPr lang="zh-CN" altLang="en-US" b="1">
                <a:latin typeface="Calibri" panose="020F0502020204030204" pitchFamily="34" charset="0"/>
              </a:rPr>
              <a:t>要占据国家矿山公园建设和发展的“一席之地”，只有</a:t>
            </a:r>
            <a:r>
              <a:rPr lang="zh-CN" altLang="en-US" b="1">
                <a:solidFill>
                  <a:srgbClr val="C00000"/>
                </a:solidFill>
                <a:latin typeface="Calibri" panose="020F0502020204030204" pitchFamily="34" charset="0"/>
              </a:rPr>
              <a:t>突显地域特色。</a:t>
            </a:r>
          </a:p>
        </p:txBody>
      </p:sp>
      <p:sp>
        <p:nvSpPr>
          <p:cNvPr id="11" name="心形 10">
            <a:extLst>
              <a:ext uri="{FF2B5EF4-FFF2-40B4-BE49-F238E27FC236}">
                <a16:creationId xmlns:a16="http://schemas.microsoft.com/office/drawing/2014/main" id="{D9ECD11C-89F2-41B7-A7C5-FB5E5FF19BD3}"/>
              </a:ext>
            </a:extLst>
          </p:cNvPr>
          <p:cNvSpPr/>
          <p:nvPr/>
        </p:nvSpPr>
        <p:spPr>
          <a:xfrm>
            <a:off x="7500938" y="2571750"/>
            <a:ext cx="214312" cy="142875"/>
          </a:xfrm>
          <a:prstGeom prst="heart">
            <a:avLst/>
          </a:prstGeom>
          <a:solidFill>
            <a:srgbClr val="0CA41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a:p>
        </p:txBody>
      </p:sp>
      <p:sp>
        <p:nvSpPr>
          <p:cNvPr id="12" name="矩形标注 11">
            <a:extLst>
              <a:ext uri="{FF2B5EF4-FFF2-40B4-BE49-F238E27FC236}">
                <a16:creationId xmlns:a16="http://schemas.microsoft.com/office/drawing/2014/main" id="{314A4A25-D614-4ADD-A1CC-BC63817CA184}"/>
              </a:ext>
            </a:extLst>
          </p:cNvPr>
          <p:cNvSpPr/>
          <p:nvPr/>
        </p:nvSpPr>
        <p:spPr>
          <a:xfrm>
            <a:off x="3995738" y="1643063"/>
            <a:ext cx="3097212" cy="571500"/>
          </a:xfrm>
          <a:prstGeom prst="wedgeRectCallout">
            <a:avLst>
              <a:gd name="adj1" fmla="val 64503"/>
              <a:gd name="adj2" fmla="val 118791"/>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0000"/>
                </a:solidFill>
                <a:latin typeface="Calibri" panose="020F0502020204030204" pitchFamily="34" charset="0"/>
              </a:rPr>
              <a:t>Liaoyuan National Mining Park</a:t>
            </a:r>
          </a:p>
          <a:p>
            <a:pPr eaLnBrk="1" hangingPunct="1"/>
            <a:r>
              <a:rPr lang="zh-CN" altLang="en-US" b="1">
                <a:solidFill>
                  <a:srgbClr val="FF0000"/>
                </a:solidFill>
                <a:latin typeface="Calibri" panose="020F0502020204030204" pitchFamily="34" charset="0"/>
              </a:rPr>
              <a:t>辽源国家矿山公园</a:t>
            </a:r>
            <a:endParaRPr lang="en-US" altLang="zh-CN" b="1">
              <a:solidFill>
                <a:srgbClr val="FF0000"/>
              </a:solidFill>
              <a:latin typeface="Calibri" panose="020F0502020204030204" pitchFamily="34" charset="0"/>
            </a:endParaRPr>
          </a:p>
        </p:txBody>
      </p:sp>
      <p:sp>
        <p:nvSpPr>
          <p:cNvPr id="13" name="Rectangle 2">
            <a:extLst>
              <a:ext uri="{FF2B5EF4-FFF2-40B4-BE49-F238E27FC236}">
                <a16:creationId xmlns:a16="http://schemas.microsoft.com/office/drawing/2014/main" id="{F02110B1-AE1F-472D-9B5C-F5AABB5DCBE1}"/>
              </a:ext>
            </a:extLst>
          </p:cNvPr>
          <p:cNvSpPr>
            <a:spLocks noChangeArrowheads="1"/>
          </p:cNvSpPr>
          <p:nvPr/>
        </p:nvSpPr>
        <p:spPr bwMode="auto">
          <a:xfrm>
            <a:off x="0" y="908050"/>
            <a:ext cx="6477000" cy="369888"/>
          </a:xfrm>
          <a:prstGeom prst="rect">
            <a:avLst/>
          </a:prstGeom>
          <a:solidFill>
            <a:srgbClr val="FFFFCC"/>
          </a:solidFill>
          <a:ln w="9525">
            <a:noFill/>
            <a:miter lim="800000"/>
            <a:headEnd/>
            <a:tailEnd/>
          </a:ln>
          <a:effectLst/>
        </p:spPr>
        <p:txBody>
          <a:bodyPr lIns="0" tIns="0" rIns="0" bIns="0">
            <a:spAutoFit/>
          </a:bodyPr>
          <a:lstStyle/>
          <a:p>
            <a:pPr lvl="1">
              <a:spcBef>
                <a:spcPct val="20000"/>
              </a:spcBef>
              <a:defRPr/>
            </a:pPr>
            <a:r>
              <a:rPr lang="en-US" altLang="zh-CN" sz="2400" dirty="0">
                <a:solidFill>
                  <a:srgbClr val="0033CC"/>
                </a:solidFill>
                <a:effectLst>
                  <a:outerShdw blurRad="38100" dist="38100" dir="2700000" algn="tl">
                    <a:srgbClr val="000000"/>
                  </a:outerShdw>
                </a:effectLst>
                <a:latin typeface="Times New Roman" pitchFamily="18" charset="0"/>
                <a:ea typeface="华文新魏" pitchFamily="2" charset="-122"/>
              </a:rPr>
              <a:t>Mining Park Distribution in China</a:t>
            </a:r>
            <a:endParaRPr lang="zh-CN" sz="2400" dirty="0">
              <a:solidFill>
                <a:srgbClr val="0033CC"/>
              </a:solidFill>
              <a:effectLst>
                <a:outerShdw blurRad="38100" dist="38100" dir="2700000" algn="tl">
                  <a:srgbClr val="000000"/>
                </a:outerShdw>
              </a:effectLst>
              <a:latin typeface="Times New Roman" pitchFamily="18" charset="0"/>
              <a:ea typeface="华文新魏" pitchFamily="2" charset="-122"/>
            </a:endParaRPr>
          </a:p>
        </p:txBody>
      </p:sp>
      <p:sp>
        <p:nvSpPr>
          <p:cNvPr id="14" name="Text Box 7">
            <a:extLst>
              <a:ext uri="{FF2B5EF4-FFF2-40B4-BE49-F238E27FC236}">
                <a16:creationId xmlns:a16="http://schemas.microsoft.com/office/drawing/2014/main" id="{92CAB320-9CF9-46E4-815D-D7D87E37C813}"/>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
        <p:nvSpPr>
          <p:cNvPr id="2" name="TextBox 1">
            <a:extLst>
              <a:ext uri="{FF2B5EF4-FFF2-40B4-BE49-F238E27FC236}">
                <a16:creationId xmlns:a16="http://schemas.microsoft.com/office/drawing/2014/main" id="{92FAAC9C-351C-4A38-820C-D73316CFDF78}"/>
              </a:ext>
            </a:extLst>
          </p:cNvPr>
          <p:cNvSpPr txBox="1"/>
          <p:nvPr/>
        </p:nvSpPr>
        <p:spPr>
          <a:xfrm>
            <a:off x="320675" y="2295525"/>
            <a:ext cx="5222875" cy="1262063"/>
          </a:xfrm>
          <a:prstGeom prst="rect">
            <a:avLst/>
          </a:prstGeom>
          <a:solidFill>
            <a:srgbClr val="C6D9F1">
              <a:alpha val="50196"/>
            </a:srgbClr>
          </a:solidFill>
          <a:ln w="28575"/>
        </p:spPr>
        <p:style>
          <a:lnRef idx="2">
            <a:schemeClr val="accent1"/>
          </a:lnRef>
          <a:fillRef idx="1">
            <a:schemeClr val="lt1"/>
          </a:fillRef>
          <a:effectRef idx="0">
            <a:schemeClr val="accent1"/>
          </a:effectRef>
          <a:fontRef idx="minor">
            <a:schemeClr val="dk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b="1">
                <a:solidFill>
                  <a:srgbClr val="000000"/>
                </a:solidFill>
                <a:latin typeface="Calibri" panose="020F0502020204030204" pitchFamily="34" charset="0"/>
              </a:rPr>
              <a:t>The essence of Mining Park: restoration of mining area with the goal of park construction</a:t>
            </a:r>
          </a:p>
          <a:p>
            <a:r>
              <a:rPr lang="zh-CN" altLang="en-US" sz="2000" b="1">
                <a:solidFill>
                  <a:srgbClr val="000000"/>
                </a:solidFill>
                <a:latin typeface="Calibri" panose="020F0502020204030204" pitchFamily="34" charset="0"/>
              </a:rPr>
              <a:t>矿山公园的实质</a:t>
            </a:r>
            <a:r>
              <a:rPr lang="en-US" altLang="zh-CN" sz="2000" b="1">
                <a:solidFill>
                  <a:srgbClr val="000000"/>
                </a:solidFill>
                <a:latin typeface="Calibri" panose="020F0502020204030204" pitchFamily="34" charset="0"/>
              </a:rPr>
              <a:t>——</a:t>
            </a:r>
            <a:r>
              <a:rPr lang="zh-CN" altLang="en-US" sz="2000" b="1">
                <a:solidFill>
                  <a:srgbClr val="000000"/>
                </a:solidFill>
                <a:latin typeface="Calibri" panose="020F0502020204030204" pitchFamily="34" charset="0"/>
              </a:rPr>
              <a:t>是以公园建设为目标的矿区生态修复</a:t>
            </a:r>
            <a:endParaRPr lang="en-US" altLang="zh-CN" sz="2000" b="1">
              <a:solidFill>
                <a:srgbClr val="000000"/>
              </a:solidFill>
              <a:latin typeface="Calibri" panose="020F050202020403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nodeType="clickEffect">
                                  <p:stCondLst>
                                    <p:cond delay="0"/>
                                  </p:stCondLst>
                                  <p:childTnLst>
                                    <p:animScale>
                                      <p:cBhvr>
                                        <p:cTn id="11" dur="2000" fill="hold"/>
                                        <p:tgtEl>
                                          <p:spTgt spid="11"/>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封皮.jpg">
            <a:extLst>
              <a:ext uri="{FF2B5EF4-FFF2-40B4-BE49-F238E27FC236}">
                <a16:creationId xmlns:a16="http://schemas.microsoft.com/office/drawing/2014/main" id="{C696F8EE-7DAC-47ED-899D-9CCF66058174}"/>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36512" y="639195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52" name="Rectangle 14">
            <a:extLst>
              <a:ext uri="{FF2B5EF4-FFF2-40B4-BE49-F238E27FC236}">
                <a16:creationId xmlns:a16="http://schemas.microsoft.com/office/drawing/2014/main" id="{5A5374AF-2CCF-4B4E-ABAD-CE67B5EFA6A8}"/>
              </a:ext>
            </a:extLst>
          </p:cNvPr>
          <p:cNvSpPr>
            <a:spLocks noChangeArrowheads="1"/>
          </p:cNvSpPr>
          <p:nvPr/>
        </p:nvSpPr>
        <p:spPr bwMode="auto">
          <a:xfrm>
            <a:off x="0" y="849313"/>
            <a:ext cx="6624638" cy="369887"/>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Investigation </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调研</a:t>
            </a:r>
          </a:p>
        </p:txBody>
      </p:sp>
      <p:pic>
        <p:nvPicPr>
          <p:cNvPr id="28676" name="Picture 24" descr="IMG_3521">
            <a:extLst>
              <a:ext uri="{FF2B5EF4-FFF2-40B4-BE49-F238E27FC236}">
                <a16:creationId xmlns:a16="http://schemas.microsoft.com/office/drawing/2014/main" id="{38D7D005-F152-4F8D-87F2-47F72B5BE674}"/>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263" y="131445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8677" name="图片 52" descr="IMG_2660.JPG">
            <a:extLst>
              <a:ext uri="{FF2B5EF4-FFF2-40B4-BE49-F238E27FC236}">
                <a16:creationId xmlns:a16="http://schemas.microsoft.com/office/drawing/2014/main" id="{0364F0DB-4F90-4711-BD70-796572371FAE}"/>
              </a:ext>
            </a:extLst>
          </p:cNvPr>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 y="364490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8678" name="图片 58" descr="IMG_3306.JPG">
            <a:extLst>
              <a:ext uri="{FF2B5EF4-FFF2-40B4-BE49-F238E27FC236}">
                <a16:creationId xmlns:a16="http://schemas.microsoft.com/office/drawing/2014/main" id="{3D46AB24-1591-4EFA-8A99-046A0DD6E480}"/>
              </a:ext>
            </a:extLst>
          </p:cNvPr>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3203575" y="131445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8679" name="图片 64" descr="IMG_3741.JPG">
            <a:extLst>
              <a:ext uri="{FF2B5EF4-FFF2-40B4-BE49-F238E27FC236}">
                <a16:creationId xmlns:a16="http://schemas.microsoft.com/office/drawing/2014/main" id="{5C6246FC-B4C3-4472-9432-D640EBB7BDB4}"/>
              </a:ext>
            </a:extLst>
          </p:cNvPr>
          <p:cNvPicPr>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325" y="131445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8680" name="图片 55" descr="IMG_2665.JPG">
            <a:extLst>
              <a:ext uri="{FF2B5EF4-FFF2-40B4-BE49-F238E27FC236}">
                <a16:creationId xmlns:a16="http://schemas.microsoft.com/office/drawing/2014/main" id="{B1339BFA-E342-49EB-8332-D303EFC365C4}"/>
              </a:ext>
            </a:extLst>
          </p:cNvPr>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3598863" y="364490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28681" name="图片 53" descr="IMG_2674.JPG">
            <a:extLst>
              <a:ext uri="{FF2B5EF4-FFF2-40B4-BE49-F238E27FC236}">
                <a16:creationId xmlns:a16="http://schemas.microsoft.com/office/drawing/2014/main" id="{5A905FBA-5BB3-4D99-B56B-EA0BE7B2AE2D}"/>
              </a:ext>
            </a:extLst>
          </p:cNvPr>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6588125" y="3644900"/>
            <a:ext cx="2339975" cy="27003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7">
            <a:extLst>
              <a:ext uri="{FF2B5EF4-FFF2-40B4-BE49-F238E27FC236}">
                <a16:creationId xmlns:a16="http://schemas.microsoft.com/office/drawing/2014/main" id="{D0BE69E0-21F6-425E-9045-3F35169352C0}"/>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BD9FE8B2-DF42-4A7D-809D-5FE665677A3B}"/>
              </a:ext>
            </a:extLst>
          </p:cNvPr>
          <p:cNvSpPr>
            <a:spLocks noGrp="1"/>
          </p:cNvSpPr>
          <p:nvPr>
            <p:ph type="title"/>
          </p:nvPr>
        </p:nvSpPr>
        <p:spPr>
          <a:xfrm>
            <a:off x="457200" y="44450"/>
            <a:ext cx="8229600" cy="1143000"/>
          </a:xfrm>
        </p:spPr>
        <p:txBody>
          <a:bodyPr/>
          <a:lstStyle/>
          <a:p>
            <a:pPr eaLnBrk="1" hangingPunct="1"/>
            <a:r>
              <a:rPr lang="en-US" altLang="zh-CN" sz="3600" b="1">
                <a:cs typeface="Times New Roman" panose="02020603050405020304" pitchFamily="18" charset="0"/>
              </a:rPr>
              <a:t>Outline</a:t>
            </a:r>
            <a:endParaRPr lang="zh-CN" altLang="en-US" sz="3600" b="1">
              <a:cs typeface="Times New Roman" panose="02020603050405020304" pitchFamily="18" charset="0"/>
            </a:endParaRPr>
          </a:p>
        </p:txBody>
      </p:sp>
      <p:sp>
        <p:nvSpPr>
          <p:cNvPr id="4099" name="内容占位符 2">
            <a:extLst>
              <a:ext uri="{FF2B5EF4-FFF2-40B4-BE49-F238E27FC236}">
                <a16:creationId xmlns:a16="http://schemas.microsoft.com/office/drawing/2014/main" id="{A653EE4E-8B7A-4F10-A398-2C1C0C46CDD2}"/>
              </a:ext>
            </a:extLst>
          </p:cNvPr>
          <p:cNvSpPr>
            <a:spLocks noGrp="1"/>
          </p:cNvSpPr>
          <p:nvPr>
            <p:ph idx="1"/>
          </p:nvPr>
        </p:nvSpPr>
        <p:spPr>
          <a:xfrm>
            <a:off x="323850" y="1497013"/>
            <a:ext cx="8856663" cy="4308475"/>
          </a:xfrm>
        </p:spPr>
        <p:txBody>
          <a:bodyPr/>
          <a:lstStyle/>
          <a:p>
            <a:pPr eaLnBrk="1" hangingPunct="1"/>
            <a:r>
              <a:rPr lang="en-US" altLang="zh-CN" sz="2400" b="1"/>
              <a:t>1. Introduction  </a:t>
            </a:r>
          </a:p>
          <a:p>
            <a:pPr eaLnBrk="1" hangingPunct="1">
              <a:buFont typeface="Arial" panose="020B0604020202020204" pitchFamily="34" charset="0"/>
              <a:buNone/>
            </a:pPr>
            <a:r>
              <a:rPr lang="zh-CN" altLang="en-US" sz="2400" b="1"/>
              <a:t>         引言 </a:t>
            </a:r>
            <a:endParaRPr lang="en-US" altLang="zh-CN" sz="2400" b="1"/>
          </a:p>
          <a:p>
            <a:pPr eaLnBrk="1" hangingPunct="1">
              <a:buFont typeface="Arial" panose="020B0604020202020204" pitchFamily="34" charset="0"/>
              <a:buNone/>
            </a:pPr>
            <a:endParaRPr lang="en-US" altLang="zh-CN" sz="1200" b="1"/>
          </a:p>
          <a:p>
            <a:pPr eaLnBrk="1" hangingPunct="1"/>
            <a:r>
              <a:rPr lang="en-US" altLang="zh-CN" sz="2400" b="1"/>
              <a:t>2. Ecological Restoration Planning for Abandoned Coal Mines</a:t>
            </a:r>
          </a:p>
          <a:p>
            <a:pPr eaLnBrk="1" hangingPunct="1">
              <a:buFont typeface="Arial" panose="020B0604020202020204" pitchFamily="34" charset="0"/>
              <a:buNone/>
            </a:pPr>
            <a:r>
              <a:rPr lang="en-US" altLang="zh-CN" sz="2400" b="1"/>
              <a:t>        </a:t>
            </a:r>
            <a:r>
              <a:rPr lang="zh-CN" altLang="en-US" sz="2400" b="1"/>
              <a:t>废弃矿区的生态修复规划</a:t>
            </a:r>
            <a:endParaRPr lang="en-US" altLang="zh-CN" sz="2400" b="1"/>
          </a:p>
          <a:p>
            <a:pPr eaLnBrk="1" hangingPunct="1">
              <a:buFont typeface="Arial" panose="020B0604020202020204" pitchFamily="34" charset="0"/>
              <a:buNone/>
            </a:pPr>
            <a:endParaRPr lang="en-US" altLang="zh-CN" sz="1200" b="1"/>
          </a:p>
          <a:p>
            <a:pPr eaLnBrk="1" hangingPunct="1"/>
            <a:r>
              <a:rPr lang="en-US" altLang="zh-CN" sz="2400" b="1"/>
              <a:t>3. Ecological Restoration Planning for Active Coal Mines</a:t>
            </a:r>
          </a:p>
          <a:p>
            <a:pPr eaLnBrk="1" hangingPunct="1">
              <a:buFont typeface="Arial" panose="020B0604020202020204" pitchFamily="34" charset="0"/>
              <a:buNone/>
            </a:pPr>
            <a:r>
              <a:rPr lang="zh-CN" altLang="en-US" sz="2400" b="1"/>
              <a:t>        正在开采矿区的生态修复规划</a:t>
            </a:r>
            <a:endParaRPr lang="en-US" altLang="zh-CN" sz="2400" b="1"/>
          </a:p>
          <a:p>
            <a:pPr eaLnBrk="1" hangingPunct="1"/>
            <a:endParaRPr lang="zh-CN" altLang="en-US" sz="2400">
              <a:solidFill>
                <a:srgbClr val="558ED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封皮.jpg">
            <a:extLst>
              <a:ext uri="{FF2B5EF4-FFF2-40B4-BE49-F238E27FC236}">
                <a16:creationId xmlns:a16="http://schemas.microsoft.com/office/drawing/2014/main" id="{5F4769D6-C87F-4581-98EC-AA8643CDDC10}"/>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52" name="Rectangle 14">
            <a:extLst>
              <a:ext uri="{FF2B5EF4-FFF2-40B4-BE49-F238E27FC236}">
                <a16:creationId xmlns:a16="http://schemas.microsoft.com/office/drawing/2014/main" id="{F94A7489-E9E8-41B4-AFA9-67CD32CB235A}"/>
              </a:ext>
            </a:extLst>
          </p:cNvPr>
          <p:cNvSpPr>
            <a:spLocks noChangeArrowheads="1"/>
          </p:cNvSpPr>
          <p:nvPr/>
        </p:nvSpPr>
        <p:spPr bwMode="auto">
          <a:xfrm>
            <a:off x="0" y="849313"/>
            <a:ext cx="6624638" cy="369887"/>
          </a:xfrm>
          <a:prstGeom prst="rect">
            <a:avLst/>
          </a:prstGeom>
          <a:solidFill>
            <a:srgbClr val="FFFFCC"/>
          </a:solidFill>
          <a:ln w="9525">
            <a:noFill/>
            <a:miter lim="800000"/>
            <a:headEnd/>
            <a:tailEnd/>
          </a:ln>
          <a:effectLst/>
        </p:spPr>
        <p:txBody>
          <a:bodyPr lIns="0" tIns="0" rIns="0" bIns="0">
            <a:spAutoFit/>
          </a:bodyPr>
          <a:lstStyle/>
          <a:p>
            <a:pPr marL="742950" lvl="1" indent="-285750">
              <a:spcBef>
                <a:spcPct val="20000"/>
              </a:spcBef>
              <a:defRPr/>
            </a:pPr>
            <a:r>
              <a:rPr lang="en-US" altLang="zh-CN" sz="2400" dirty="0">
                <a:solidFill>
                  <a:srgbClr val="0033CC"/>
                </a:solidFill>
                <a:effectLst>
                  <a:outerShdw blurRad="38100" dist="38100" dir="2700000" algn="tl">
                    <a:srgbClr val="000000"/>
                  </a:outerShdw>
                </a:effectLst>
                <a:latin typeface="Times New Roman" pitchFamily="18" charset="0"/>
                <a:ea typeface="华文新魏" pitchFamily="2" charset="-122"/>
              </a:rPr>
              <a:t>Data Analysis </a:t>
            </a:r>
            <a:r>
              <a:rPr lang="zh-CN" altLang="en-US" sz="2400" dirty="0">
                <a:solidFill>
                  <a:srgbClr val="0033CC"/>
                </a:solidFill>
                <a:effectLst>
                  <a:outerShdw blurRad="38100" dist="38100" dir="2700000" algn="tl">
                    <a:srgbClr val="000000"/>
                  </a:outerShdw>
                </a:effectLst>
                <a:latin typeface="Times New Roman" pitchFamily="18" charset="0"/>
                <a:ea typeface="华文新魏" pitchFamily="2" charset="-122"/>
              </a:rPr>
              <a:t>数据分析</a:t>
            </a:r>
            <a:endParaRPr lang="zh-CN" sz="2400" dirty="0">
              <a:solidFill>
                <a:srgbClr val="0033CC"/>
              </a:solidFill>
              <a:effectLst>
                <a:outerShdw blurRad="38100" dist="38100" dir="2700000" algn="tl">
                  <a:srgbClr val="000000"/>
                </a:outerShdw>
              </a:effectLst>
              <a:latin typeface="Times New Roman" pitchFamily="18" charset="0"/>
              <a:ea typeface="华文新魏" pitchFamily="2" charset="-122"/>
            </a:endParaRPr>
          </a:p>
        </p:txBody>
      </p:sp>
      <p:pic>
        <p:nvPicPr>
          <p:cNvPr id="72706" name="Picture 2" descr="地形地质图">
            <a:extLst>
              <a:ext uri="{FF2B5EF4-FFF2-40B4-BE49-F238E27FC236}">
                <a16:creationId xmlns:a16="http://schemas.microsoft.com/office/drawing/2014/main" id="{D69AADA4-35A1-4F7C-B54D-6D29E24D5F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428750"/>
            <a:ext cx="3571875" cy="4357688"/>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07" name="Picture 3" descr="区域地质图10">
            <a:extLst>
              <a:ext uri="{FF2B5EF4-FFF2-40B4-BE49-F238E27FC236}">
                <a16:creationId xmlns:a16="http://schemas.microsoft.com/office/drawing/2014/main" id="{F6CBBC6A-7014-4E7D-8477-47D74B87559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938" y="1428750"/>
            <a:ext cx="3603625" cy="433863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08" name="图片 3" descr="tin2">
            <a:extLst>
              <a:ext uri="{FF2B5EF4-FFF2-40B4-BE49-F238E27FC236}">
                <a16:creationId xmlns:a16="http://schemas.microsoft.com/office/drawing/2014/main" id="{10C4B6E9-FC38-4359-A415-43C3A53C985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00125" y="1428750"/>
            <a:ext cx="3643313" cy="435768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09" name="图片 4" descr="aspect_tin2_1">
            <a:extLst>
              <a:ext uri="{FF2B5EF4-FFF2-40B4-BE49-F238E27FC236}">
                <a16:creationId xmlns:a16="http://schemas.microsoft.com/office/drawing/2014/main" id="{534F7DCD-54DB-4B61-BCDA-6EDA42F4ED8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357313" y="1428750"/>
            <a:ext cx="3571875" cy="4357688"/>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10" name="Picture 6" descr="改后径流水面分析图">
            <a:extLst>
              <a:ext uri="{FF2B5EF4-FFF2-40B4-BE49-F238E27FC236}">
                <a16:creationId xmlns:a16="http://schemas.microsoft.com/office/drawing/2014/main" id="{826243FB-A5EE-4B04-AF4F-D98822C6B88F}"/>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714500" y="1428750"/>
            <a:ext cx="3500438" cy="4357688"/>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11" name="Picture 7" descr="采样点底图1">
            <a:extLst>
              <a:ext uri="{FF2B5EF4-FFF2-40B4-BE49-F238E27FC236}">
                <a16:creationId xmlns:a16="http://schemas.microsoft.com/office/drawing/2014/main" id="{AD2ED374-83DA-4581-BEF7-194898B1802F}"/>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071688" y="1428750"/>
            <a:ext cx="3357562" cy="43497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植被图10">
            <a:extLst>
              <a:ext uri="{FF2B5EF4-FFF2-40B4-BE49-F238E27FC236}">
                <a16:creationId xmlns:a16="http://schemas.microsoft.com/office/drawing/2014/main" id="{1156C2EC-168D-4F35-9DF9-C3C2A19D0BC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28875" y="1428750"/>
            <a:ext cx="3357563" cy="4368800"/>
          </a:xfrm>
          <a:prstGeom prst="rect">
            <a:avLst/>
          </a:prstGeom>
          <a:noFill/>
          <a:ln w="1905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30" descr="鍦熷湴鍒╃敤鐜扮姸鍥">
            <a:extLst>
              <a:ext uri="{FF2B5EF4-FFF2-40B4-BE49-F238E27FC236}">
                <a16:creationId xmlns:a16="http://schemas.microsoft.com/office/drawing/2014/main" id="{90BE3581-E9B0-4B7B-B72D-5B93095DA8F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59113" y="1428750"/>
            <a:ext cx="3684587" cy="44259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2" descr="道路分析图分布图">
            <a:extLst>
              <a:ext uri="{FF2B5EF4-FFF2-40B4-BE49-F238E27FC236}">
                <a16:creationId xmlns:a16="http://schemas.microsoft.com/office/drawing/2014/main" id="{64A5EC3B-0A80-464E-92FF-9D6A23C9B98D}"/>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4300" y="1428750"/>
            <a:ext cx="3684588" cy="442595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35" descr="clip_image002">
            <a:extLst>
              <a:ext uri="{FF2B5EF4-FFF2-40B4-BE49-F238E27FC236}">
                <a16:creationId xmlns:a16="http://schemas.microsoft.com/office/drawing/2014/main" id="{044FC4E2-0C1D-4DA9-9EE4-279C95DD3DCD}"/>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84663" y="1428750"/>
            <a:ext cx="3686175" cy="44291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36" name="Picture 36" descr="clip_image003">
            <a:extLst>
              <a:ext uri="{FF2B5EF4-FFF2-40B4-BE49-F238E27FC236}">
                <a16:creationId xmlns:a16="http://schemas.microsoft.com/office/drawing/2014/main" id="{2C6204E2-226C-47B7-9722-C2FCEB37B9F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786313" y="1428750"/>
            <a:ext cx="3686175" cy="442912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0" name="Text Box 7">
            <a:extLst>
              <a:ext uri="{FF2B5EF4-FFF2-40B4-BE49-F238E27FC236}">
                <a16:creationId xmlns:a16="http://schemas.microsoft.com/office/drawing/2014/main" id="{A2207DAD-0B35-4A96-A154-9B85A49D3231}"/>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No.2 – Liaoyuan </a:t>
            </a:r>
            <a:endParaRPr lang="en-US" altLang="zh-CN" sz="2000" b="1" dirty="0">
              <a:latin typeface="Arial" charset="0"/>
            </a:endParaRPr>
          </a:p>
        </p:txBody>
      </p:sp>
      <p:sp>
        <p:nvSpPr>
          <p:cNvPr id="21" name="Text Box 7">
            <a:extLst>
              <a:ext uri="{FF2B5EF4-FFF2-40B4-BE49-F238E27FC236}">
                <a16:creationId xmlns:a16="http://schemas.microsoft.com/office/drawing/2014/main" id="{D4089D8B-D6EE-4A3C-AE0D-ED31E4818080}"/>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linds(horizontal)">
                                      <p:cBhvr>
                                        <p:cTn id="7" dur="5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gtEl>
                                        <p:attrNameLst>
                                          <p:attrName>style.visibility</p:attrName>
                                        </p:attrNameLst>
                                      </p:cBhvr>
                                      <p:to>
                                        <p:strVal val="visible"/>
                                      </p:to>
                                    </p:set>
                                    <p:animEffect transition="in" filter="blinds(horizontal)">
                                      <p:cBhvr>
                                        <p:cTn id="12" dur="500"/>
                                        <p:tgtEl>
                                          <p:spTgt spid="727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blinds(horizontal)">
                                      <p:cBhvr>
                                        <p:cTn id="17" dur="500"/>
                                        <p:tgtEl>
                                          <p:spTgt spid="727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2709"/>
                                        </p:tgtEl>
                                        <p:attrNameLst>
                                          <p:attrName>style.visibility</p:attrName>
                                        </p:attrNameLst>
                                      </p:cBhvr>
                                      <p:to>
                                        <p:strVal val="visible"/>
                                      </p:to>
                                    </p:set>
                                    <p:animEffect transition="in" filter="blinds(horizontal)">
                                      <p:cBhvr>
                                        <p:cTn id="22" dur="500"/>
                                        <p:tgtEl>
                                          <p:spTgt spid="727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2710"/>
                                        </p:tgtEl>
                                        <p:attrNameLst>
                                          <p:attrName>style.visibility</p:attrName>
                                        </p:attrNameLst>
                                      </p:cBhvr>
                                      <p:to>
                                        <p:strVal val="visible"/>
                                      </p:to>
                                    </p:set>
                                    <p:animEffect transition="in" filter="blinds(horizontal)">
                                      <p:cBhvr>
                                        <p:cTn id="27" dur="500"/>
                                        <p:tgtEl>
                                          <p:spTgt spid="727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2711"/>
                                        </p:tgtEl>
                                        <p:attrNameLst>
                                          <p:attrName>style.visibility</p:attrName>
                                        </p:attrNameLst>
                                      </p:cBhvr>
                                      <p:to>
                                        <p:strVal val="visible"/>
                                      </p:to>
                                    </p:set>
                                    <p:animEffect transition="in" filter="blinds(horizontal)">
                                      <p:cBhvr>
                                        <p:cTn id="32" dur="500"/>
                                        <p:tgtEl>
                                          <p:spTgt spid="727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2712"/>
                                        </p:tgtEl>
                                        <p:attrNameLst>
                                          <p:attrName>style.visibility</p:attrName>
                                        </p:attrNameLst>
                                      </p:cBhvr>
                                      <p:to>
                                        <p:strVal val="visible"/>
                                      </p:to>
                                    </p:set>
                                    <p:animEffect transition="in" filter="blinds(horizontal)">
                                      <p:cBhvr>
                                        <p:cTn id="37" dur="500"/>
                                        <p:tgtEl>
                                          <p:spTgt spid="727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ppt_x"/>
                                          </p:val>
                                        </p:tav>
                                        <p:tav tm="100000">
                                          <p:val>
                                            <p:strVal val="#ppt_x"/>
                                          </p:val>
                                        </p:tav>
                                      </p:tavLst>
                                    </p:anim>
                                    <p:anim calcmode="lin" valueType="num">
                                      <p:cBhvr additive="base">
                                        <p:cTn id="4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ppt_x"/>
                                          </p:val>
                                        </p:tav>
                                        <p:tav tm="100000">
                                          <p:val>
                                            <p:strVal val="#ppt_x"/>
                                          </p:val>
                                        </p:tav>
                                      </p:tavLst>
                                    </p:anim>
                                    <p:anim calcmode="lin" valueType="num">
                                      <p:cBhvr additive="base">
                                        <p:cTn id="4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33" descr="6-功能分区.jpg">
            <a:extLst>
              <a:ext uri="{FF2B5EF4-FFF2-40B4-BE49-F238E27FC236}">
                <a16:creationId xmlns:a16="http://schemas.microsoft.com/office/drawing/2014/main" id="{A2C71268-A8F9-4652-B203-822F27ACDB8C}"/>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28938" y="1203325"/>
            <a:ext cx="5572125"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a:extLst>
              <a:ext uri="{FF2B5EF4-FFF2-40B4-BE49-F238E27FC236}">
                <a16:creationId xmlns:a16="http://schemas.microsoft.com/office/drawing/2014/main" id="{C0D63B3D-07A2-4FA7-8B93-92CDAC427F29}"/>
              </a:ext>
            </a:extLst>
          </p:cNvPr>
          <p:cNvSpPr/>
          <p:nvPr/>
        </p:nvSpPr>
        <p:spPr>
          <a:xfrm>
            <a:off x="214313" y="981075"/>
            <a:ext cx="2714625" cy="1654175"/>
          </a:xfrm>
          <a:prstGeom prst="rect">
            <a:avLst/>
          </a:prstGeom>
          <a:ln w="57150">
            <a:solidFill>
              <a:srgbClr val="FFC000"/>
            </a:solidFill>
            <a:prstDash val="solid"/>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latin typeface="Calibri" panose="020F0502020204030204" pitchFamily="34" charset="0"/>
              </a:rPr>
              <a:t>A Corridor </a:t>
            </a:r>
            <a:r>
              <a:rPr lang="zh-CN" altLang="en-US" sz="2400" b="1">
                <a:solidFill>
                  <a:srgbClr val="FF0000"/>
                </a:solidFill>
                <a:latin typeface="Calibri" panose="020F0502020204030204" pitchFamily="34" charset="0"/>
              </a:rPr>
              <a:t>一</a:t>
            </a:r>
            <a:r>
              <a:rPr lang="zh-CN" altLang="en-US" sz="2000" b="1">
                <a:solidFill>
                  <a:srgbClr val="FF0000"/>
                </a:solidFill>
                <a:latin typeface="Calibri" panose="020F0502020204030204" pitchFamily="34" charset="0"/>
              </a:rPr>
              <a:t>廊</a:t>
            </a:r>
            <a:r>
              <a:rPr lang="zh-CN" altLang="en-US">
                <a:solidFill>
                  <a:srgbClr val="FF0000"/>
                </a:solidFill>
                <a:latin typeface="Calibri" panose="020F0502020204030204" pitchFamily="34" charset="0"/>
              </a:rPr>
              <a:t>：</a:t>
            </a:r>
            <a:endParaRPr lang="en-US" altLang="zh-CN">
              <a:solidFill>
                <a:srgbClr val="FF0000"/>
              </a:solidFill>
              <a:latin typeface="Calibri" panose="020F0502020204030204" pitchFamily="34" charset="0"/>
            </a:endParaRPr>
          </a:p>
          <a:p>
            <a:pPr eaLnBrk="1" hangingPunct="1"/>
            <a:r>
              <a:rPr lang="en-US" altLang="zh-CN">
                <a:solidFill>
                  <a:srgbClr val="FFFF00"/>
                </a:solidFill>
                <a:latin typeface="Calibri" panose="020F0502020204030204" pitchFamily="34" charset="0"/>
              </a:rPr>
              <a:t>About the Modern Mining History</a:t>
            </a:r>
            <a:endParaRPr lang="zh-CN" altLang="en-US">
              <a:solidFill>
                <a:srgbClr val="FFFF00"/>
              </a:solidFill>
              <a:latin typeface="Calibri" panose="020F0502020204030204" pitchFamily="34" charset="0"/>
            </a:endParaRPr>
          </a:p>
          <a:p>
            <a:pPr eaLnBrk="1" hangingPunct="1"/>
            <a:r>
              <a:rPr lang="zh-CN" altLang="en-US">
                <a:solidFill>
                  <a:srgbClr val="FFFF00"/>
                </a:solidFill>
                <a:latin typeface="Calibri" panose="020F0502020204030204" pitchFamily="34" charset="0"/>
              </a:rPr>
              <a:t>中国近代矿业发展的历史回廊</a:t>
            </a:r>
            <a:endParaRPr lang="en-US" altLang="zh-CN">
              <a:solidFill>
                <a:srgbClr val="FFFF00"/>
              </a:solidFill>
              <a:latin typeface="Calibri" panose="020F0502020204030204" pitchFamily="34" charset="0"/>
            </a:endParaRPr>
          </a:p>
        </p:txBody>
      </p:sp>
      <p:sp>
        <p:nvSpPr>
          <p:cNvPr id="16" name="矩形 15">
            <a:extLst>
              <a:ext uri="{FF2B5EF4-FFF2-40B4-BE49-F238E27FC236}">
                <a16:creationId xmlns:a16="http://schemas.microsoft.com/office/drawing/2014/main" id="{79E9DB6D-F623-40FE-AEA4-819AE9DF53BB}"/>
              </a:ext>
            </a:extLst>
          </p:cNvPr>
          <p:cNvSpPr/>
          <p:nvPr/>
        </p:nvSpPr>
        <p:spPr>
          <a:xfrm>
            <a:off x="214313" y="4929188"/>
            <a:ext cx="2714625" cy="1428750"/>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latin typeface="Calibri" panose="020F0502020204030204" pitchFamily="34" charset="0"/>
              </a:rPr>
              <a:t>Three Districts </a:t>
            </a:r>
            <a:r>
              <a:rPr lang="zh-CN" altLang="en-US" sz="2000" b="1">
                <a:solidFill>
                  <a:srgbClr val="FF0000"/>
                </a:solidFill>
                <a:latin typeface="Calibri" panose="020F0502020204030204" pitchFamily="34" charset="0"/>
              </a:rPr>
              <a:t>三区</a:t>
            </a:r>
            <a:r>
              <a:rPr lang="zh-CN" altLang="en-US">
                <a:solidFill>
                  <a:srgbClr val="FF0000"/>
                </a:solidFill>
                <a:latin typeface="Calibri" panose="020F0502020204030204" pitchFamily="34" charset="0"/>
              </a:rPr>
              <a:t>：</a:t>
            </a:r>
            <a:endParaRPr lang="en-US" altLang="zh-CN">
              <a:solidFill>
                <a:srgbClr val="FF0000"/>
              </a:solidFill>
              <a:latin typeface="Calibri" panose="020F0502020204030204" pitchFamily="34" charset="0"/>
            </a:endParaRPr>
          </a:p>
          <a:p>
            <a:pPr eaLnBrk="1" hangingPunct="1"/>
            <a:r>
              <a:rPr lang="en-US" altLang="zh-CN">
                <a:solidFill>
                  <a:srgbClr val="FFFF00"/>
                </a:solidFill>
                <a:latin typeface="Calibri" panose="020F0502020204030204" pitchFamily="34" charset="0"/>
              </a:rPr>
              <a:t>Landscape districts which form the eco-isolation area.</a:t>
            </a:r>
          </a:p>
          <a:p>
            <a:pPr eaLnBrk="1" hangingPunct="1"/>
            <a:r>
              <a:rPr lang="zh-CN" altLang="en-US">
                <a:solidFill>
                  <a:srgbClr val="FFFF00"/>
                </a:solidFill>
                <a:latin typeface="Calibri" panose="020F0502020204030204" pitchFamily="34" charset="0"/>
              </a:rPr>
              <a:t>景观集中区，形成绿色生态隔离带和生态保护屏障</a:t>
            </a:r>
          </a:p>
        </p:txBody>
      </p:sp>
      <p:sp>
        <p:nvSpPr>
          <p:cNvPr id="18" name="矩形 17">
            <a:extLst>
              <a:ext uri="{FF2B5EF4-FFF2-40B4-BE49-F238E27FC236}">
                <a16:creationId xmlns:a16="http://schemas.microsoft.com/office/drawing/2014/main" id="{4C7817E6-BDFA-45EB-A75A-47650B6BF0C1}"/>
              </a:ext>
            </a:extLst>
          </p:cNvPr>
          <p:cNvSpPr/>
          <p:nvPr/>
        </p:nvSpPr>
        <p:spPr>
          <a:xfrm>
            <a:off x="214313" y="2924175"/>
            <a:ext cx="2714625" cy="1574800"/>
          </a:xfrm>
          <a:prstGeom prst="rect">
            <a:avLst/>
          </a:prstGeom>
          <a:ln w="57150">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a:solidFill>
                  <a:srgbClr val="FF0000"/>
                </a:solidFill>
                <a:latin typeface="Calibri" panose="020F0502020204030204" pitchFamily="34" charset="0"/>
              </a:rPr>
              <a:t>Two Cores </a:t>
            </a:r>
            <a:r>
              <a:rPr lang="zh-CN" altLang="en-US" sz="2000" b="1">
                <a:solidFill>
                  <a:srgbClr val="FF0000"/>
                </a:solidFill>
                <a:latin typeface="Calibri" panose="020F0502020204030204" pitchFamily="34" charset="0"/>
              </a:rPr>
              <a:t>两核</a:t>
            </a:r>
            <a:r>
              <a:rPr lang="zh-CN" altLang="en-US">
                <a:solidFill>
                  <a:srgbClr val="FF0000"/>
                </a:solidFill>
                <a:latin typeface="Calibri" panose="020F0502020204030204" pitchFamily="34" charset="0"/>
              </a:rPr>
              <a:t>：</a:t>
            </a:r>
            <a:endParaRPr lang="en-US" altLang="zh-CN">
              <a:solidFill>
                <a:srgbClr val="FF0000"/>
              </a:solidFill>
              <a:latin typeface="Calibri" panose="020F0502020204030204" pitchFamily="34" charset="0"/>
            </a:endParaRPr>
          </a:p>
          <a:p>
            <a:pPr eaLnBrk="1" hangingPunct="1"/>
            <a:r>
              <a:rPr lang="en-US" altLang="zh-CN">
                <a:solidFill>
                  <a:srgbClr val="FFFF00"/>
                </a:solidFill>
                <a:latin typeface="Calibri" panose="020F0502020204030204" pitchFamily="34" charset="0"/>
              </a:rPr>
              <a:t>Mining produce exhibition and experience zone</a:t>
            </a:r>
          </a:p>
          <a:p>
            <a:pPr eaLnBrk="1" hangingPunct="1"/>
            <a:r>
              <a:rPr lang="zh-CN" altLang="en-US">
                <a:solidFill>
                  <a:srgbClr val="FFFF00"/>
                </a:solidFill>
                <a:latin typeface="Calibri" panose="020F0502020204030204" pitchFamily="34" charset="0"/>
              </a:rPr>
              <a:t>矿业生产展示、拓展体验核心区</a:t>
            </a:r>
          </a:p>
        </p:txBody>
      </p:sp>
      <p:pic>
        <p:nvPicPr>
          <p:cNvPr id="23" name="图片 22" descr="三带副本.png">
            <a:extLst>
              <a:ext uri="{FF2B5EF4-FFF2-40B4-BE49-F238E27FC236}">
                <a16:creationId xmlns:a16="http://schemas.microsoft.com/office/drawing/2014/main" id="{5C3DE9A1-7D87-4A51-9298-F5A868CB865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6188" y="1428750"/>
            <a:ext cx="50720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三十二角星 21">
            <a:extLst>
              <a:ext uri="{FF2B5EF4-FFF2-40B4-BE49-F238E27FC236}">
                <a16:creationId xmlns:a16="http://schemas.microsoft.com/office/drawing/2014/main" id="{0E183B0C-5337-4BBA-8F30-B2ED988AF6CC}"/>
              </a:ext>
            </a:extLst>
          </p:cNvPr>
          <p:cNvSpPr/>
          <p:nvPr/>
        </p:nvSpPr>
        <p:spPr>
          <a:xfrm>
            <a:off x="5643563" y="2286000"/>
            <a:ext cx="714375" cy="571500"/>
          </a:xfrm>
          <a:prstGeom prst="star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sp>
        <p:nvSpPr>
          <p:cNvPr id="25" name="三十二角星 24">
            <a:extLst>
              <a:ext uri="{FF2B5EF4-FFF2-40B4-BE49-F238E27FC236}">
                <a16:creationId xmlns:a16="http://schemas.microsoft.com/office/drawing/2014/main" id="{F554582B-52C0-4388-A04A-5168453B012E}"/>
              </a:ext>
            </a:extLst>
          </p:cNvPr>
          <p:cNvSpPr/>
          <p:nvPr/>
        </p:nvSpPr>
        <p:spPr>
          <a:xfrm>
            <a:off x="4929188" y="3500438"/>
            <a:ext cx="714375" cy="571500"/>
          </a:xfrm>
          <a:prstGeom prst="star3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pic>
        <p:nvPicPr>
          <p:cNvPr id="14" name="图片 13" descr="核心道路网加宽.png">
            <a:extLst>
              <a:ext uri="{FF2B5EF4-FFF2-40B4-BE49-F238E27FC236}">
                <a16:creationId xmlns:a16="http://schemas.microsoft.com/office/drawing/2014/main" id="{EA0448F9-AAB2-4A14-92E3-0C59773B909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71813" y="1428750"/>
            <a:ext cx="528637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4">
            <a:extLst>
              <a:ext uri="{FF2B5EF4-FFF2-40B4-BE49-F238E27FC236}">
                <a16:creationId xmlns:a16="http://schemas.microsoft.com/office/drawing/2014/main" id="{569D025D-0189-441F-A2E2-59D13DBDA1E1}"/>
              </a:ext>
            </a:extLst>
          </p:cNvPr>
          <p:cNvGrpSpPr>
            <a:grpSpLocks/>
          </p:cNvGrpSpPr>
          <p:nvPr/>
        </p:nvGrpSpPr>
        <p:grpSpPr bwMode="auto">
          <a:xfrm>
            <a:off x="4214813" y="1928813"/>
            <a:ext cx="3714750" cy="4214812"/>
            <a:chOff x="3000364" y="2071678"/>
            <a:chExt cx="3714776" cy="4214842"/>
          </a:xfrm>
        </p:grpSpPr>
        <p:grpSp>
          <p:nvGrpSpPr>
            <p:cNvPr id="30738" name="组合 59">
              <a:extLst>
                <a:ext uri="{FF2B5EF4-FFF2-40B4-BE49-F238E27FC236}">
                  <a16:creationId xmlns:a16="http://schemas.microsoft.com/office/drawing/2014/main" id="{A07DA618-0DE4-4B6A-B00F-FB741951EA63}"/>
                </a:ext>
              </a:extLst>
            </p:cNvPr>
            <p:cNvGrpSpPr>
              <a:grpSpLocks/>
            </p:cNvGrpSpPr>
            <p:nvPr/>
          </p:nvGrpSpPr>
          <p:grpSpPr bwMode="auto">
            <a:xfrm>
              <a:off x="3000364" y="2071678"/>
              <a:ext cx="2071702" cy="2071702"/>
              <a:chOff x="3000364" y="2071678"/>
              <a:chExt cx="2071702" cy="2071702"/>
            </a:xfrm>
          </p:grpSpPr>
          <p:sp>
            <p:nvSpPr>
              <p:cNvPr id="32" name="椭圆 31">
                <a:extLst>
                  <a:ext uri="{FF2B5EF4-FFF2-40B4-BE49-F238E27FC236}">
                    <a16:creationId xmlns:a16="http://schemas.microsoft.com/office/drawing/2014/main" id="{1659FC77-940F-4992-88C3-D35E4E802F26}"/>
                  </a:ext>
                </a:extLst>
              </p:cNvPr>
              <p:cNvSpPr/>
              <p:nvPr/>
            </p:nvSpPr>
            <p:spPr>
              <a:xfrm>
                <a:off x="3000364" y="2071678"/>
                <a:ext cx="2071701"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sp>
            <p:nvSpPr>
              <p:cNvPr id="33" name="椭圆 32">
                <a:extLst>
                  <a:ext uri="{FF2B5EF4-FFF2-40B4-BE49-F238E27FC236}">
                    <a16:creationId xmlns:a16="http://schemas.microsoft.com/office/drawing/2014/main" id="{5560F71E-9651-4676-BF45-2CA8A80DCB51}"/>
                  </a:ext>
                </a:extLst>
              </p:cNvPr>
              <p:cNvSpPr/>
              <p:nvPr/>
            </p:nvSpPr>
            <p:spPr>
              <a:xfrm>
                <a:off x="3143240" y="2214554"/>
                <a:ext cx="1785949" cy="1785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grpSp>
        <p:grpSp>
          <p:nvGrpSpPr>
            <p:cNvPr id="30739" name="组合 60">
              <a:extLst>
                <a:ext uri="{FF2B5EF4-FFF2-40B4-BE49-F238E27FC236}">
                  <a16:creationId xmlns:a16="http://schemas.microsoft.com/office/drawing/2014/main" id="{5C981599-B8AD-4288-A34E-ED01311BC910}"/>
                </a:ext>
              </a:extLst>
            </p:cNvPr>
            <p:cNvGrpSpPr>
              <a:grpSpLocks/>
            </p:cNvGrpSpPr>
            <p:nvPr/>
          </p:nvGrpSpPr>
          <p:grpSpPr bwMode="auto">
            <a:xfrm>
              <a:off x="3214678" y="4929198"/>
              <a:ext cx="1500198" cy="1357322"/>
              <a:chOff x="3000364" y="2071678"/>
              <a:chExt cx="2071702" cy="2071702"/>
            </a:xfrm>
          </p:grpSpPr>
          <p:sp>
            <p:nvSpPr>
              <p:cNvPr id="30" name="椭圆 29">
                <a:extLst>
                  <a:ext uri="{FF2B5EF4-FFF2-40B4-BE49-F238E27FC236}">
                    <a16:creationId xmlns:a16="http://schemas.microsoft.com/office/drawing/2014/main" id="{5824221B-4CB5-4FC2-993B-BFEEEDB0BF89}"/>
                  </a:ext>
                </a:extLst>
              </p:cNvPr>
              <p:cNvSpPr/>
              <p:nvPr/>
            </p:nvSpPr>
            <p:spPr>
              <a:xfrm>
                <a:off x="3000363" y="2071678"/>
                <a:ext cx="2071702"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sp>
            <p:nvSpPr>
              <p:cNvPr id="31" name="椭圆 30">
                <a:extLst>
                  <a:ext uri="{FF2B5EF4-FFF2-40B4-BE49-F238E27FC236}">
                    <a16:creationId xmlns:a16="http://schemas.microsoft.com/office/drawing/2014/main" id="{8D02EFDE-5DD1-4E58-A2E2-F2F113593A7C}"/>
                  </a:ext>
                </a:extLst>
              </p:cNvPr>
              <p:cNvSpPr/>
              <p:nvPr/>
            </p:nvSpPr>
            <p:spPr>
              <a:xfrm>
                <a:off x="3142861" y="2214637"/>
                <a:ext cx="1786705" cy="1785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grpSp>
        <p:grpSp>
          <p:nvGrpSpPr>
            <p:cNvPr id="30740" name="组合 63">
              <a:extLst>
                <a:ext uri="{FF2B5EF4-FFF2-40B4-BE49-F238E27FC236}">
                  <a16:creationId xmlns:a16="http://schemas.microsoft.com/office/drawing/2014/main" id="{C5968B19-BBD0-4F16-B7E2-6B012FCF6BD2}"/>
                </a:ext>
              </a:extLst>
            </p:cNvPr>
            <p:cNvGrpSpPr>
              <a:grpSpLocks/>
            </p:cNvGrpSpPr>
            <p:nvPr/>
          </p:nvGrpSpPr>
          <p:grpSpPr bwMode="auto">
            <a:xfrm>
              <a:off x="5214942" y="4357694"/>
              <a:ext cx="1500198" cy="1357322"/>
              <a:chOff x="3000364" y="2071678"/>
              <a:chExt cx="2071702" cy="2071702"/>
            </a:xfrm>
          </p:grpSpPr>
          <p:sp>
            <p:nvSpPr>
              <p:cNvPr id="28" name="椭圆 27">
                <a:extLst>
                  <a:ext uri="{FF2B5EF4-FFF2-40B4-BE49-F238E27FC236}">
                    <a16:creationId xmlns:a16="http://schemas.microsoft.com/office/drawing/2014/main" id="{D380E969-C071-4549-926E-DDC29A4AD954}"/>
                  </a:ext>
                </a:extLst>
              </p:cNvPr>
              <p:cNvSpPr/>
              <p:nvPr/>
            </p:nvSpPr>
            <p:spPr>
              <a:xfrm>
                <a:off x="3000363" y="2071678"/>
                <a:ext cx="2071702" cy="20717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sp>
            <p:nvSpPr>
              <p:cNvPr id="29" name="椭圆 28">
                <a:extLst>
                  <a:ext uri="{FF2B5EF4-FFF2-40B4-BE49-F238E27FC236}">
                    <a16:creationId xmlns:a16="http://schemas.microsoft.com/office/drawing/2014/main" id="{45DF64F6-56B9-4318-A6A1-F581C31EBBC7}"/>
                  </a:ext>
                </a:extLst>
              </p:cNvPr>
              <p:cNvSpPr/>
              <p:nvPr/>
            </p:nvSpPr>
            <p:spPr>
              <a:xfrm>
                <a:off x="3142861" y="2214637"/>
                <a:ext cx="1786705" cy="17857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zh-CN" altLang="en-US"/>
              </a:p>
            </p:txBody>
          </p:sp>
        </p:grpSp>
        <p:sp>
          <p:nvSpPr>
            <p:cNvPr id="21" name="圆角矩形 20">
              <a:extLst>
                <a:ext uri="{FF2B5EF4-FFF2-40B4-BE49-F238E27FC236}">
                  <a16:creationId xmlns:a16="http://schemas.microsoft.com/office/drawing/2014/main" id="{8B5E1FC6-AF18-4F5F-9616-ADB167BC5A7F}"/>
                </a:ext>
              </a:extLst>
            </p:cNvPr>
            <p:cNvSpPr/>
            <p:nvPr/>
          </p:nvSpPr>
          <p:spPr>
            <a:xfrm>
              <a:off x="3357553" y="2786058"/>
              <a:ext cx="1285884" cy="57150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fontAlgn="auto" hangingPunct="1">
                <a:spcBef>
                  <a:spcPts val="0"/>
                </a:spcBef>
                <a:spcAft>
                  <a:spcPts val="0"/>
                </a:spcAft>
                <a:defRPr/>
              </a:pPr>
              <a:r>
                <a:rPr lang="en-US" altLang="zh-CN" dirty="0"/>
                <a:t>Xi’an</a:t>
              </a:r>
            </a:p>
            <a:p>
              <a:pPr eaLnBrk="1" fontAlgn="auto" hangingPunct="1">
                <a:spcBef>
                  <a:spcPts val="0"/>
                </a:spcBef>
                <a:spcAft>
                  <a:spcPts val="0"/>
                </a:spcAft>
                <a:defRPr/>
              </a:pPr>
              <a:r>
                <a:rPr lang="zh-CN" altLang="en-US" dirty="0"/>
                <a:t>西安</a:t>
              </a:r>
            </a:p>
          </p:txBody>
        </p:sp>
        <p:sp>
          <p:nvSpPr>
            <p:cNvPr id="24" name="矩形 23">
              <a:extLst>
                <a:ext uri="{FF2B5EF4-FFF2-40B4-BE49-F238E27FC236}">
                  <a16:creationId xmlns:a16="http://schemas.microsoft.com/office/drawing/2014/main" id="{0EC00A79-E7E7-4A44-8DA7-D99A470C0A18}"/>
                </a:ext>
              </a:extLst>
            </p:cNvPr>
            <p:cNvSpPr/>
            <p:nvPr/>
          </p:nvSpPr>
          <p:spPr>
            <a:xfrm>
              <a:off x="3428992" y="5429264"/>
              <a:ext cx="1071569" cy="604842"/>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a:solidFill>
                    <a:srgbClr val="FFFFFF"/>
                  </a:solidFill>
                  <a:latin typeface="Calibri" panose="020F0502020204030204" pitchFamily="34" charset="0"/>
                </a:rPr>
                <a:t>Shengli</a:t>
              </a:r>
            </a:p>
            <a:p>
              <a:pPr eaLnBrk="1" hangingPunct="1"/>
              <a:r>
                <a:rPr lang="zh-CN" altLang="en-US">
                  <a:solidFill>
                    <a:srgbClr val="FFFFFF"/>
                  </a:solidFill>
                  <a:latin typeface="Calibri" panose="020F0502020204030204" pitchFamily="34" charset="0"/>
                </a:rPr>
                <a:t>胜利</a:t>
              </a:r>
            </a:p>
          </p:txBody>
        </p:sp>
        <p:sp>
          <p:nvSpPr>
            <p:cNvPr id="27" name="圆角矩形 26">
              <a:extLst>
                <a:ext uri="{FF2B5EF4-FFF2-40B4-BE49-F238E27FC236}">
                  <a16:creationId xmlns:a16="http://schemas.microsoft.com/office/drawing/2014/main" id="{C6B79864-2908-4BC4-A753-021D297A86BC}"/>
                </a:ext>
              </a:extLst>
            </p:cNvPr>
            <p:cNvSpPr/>
            <p:nvPr/>
          </p:nvSpPr>
          <p:spPr>
            <a:xfrm>
              <a:off x="5572132" y="4786322"/>
              <a:ext cx="857256" cy="5000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fontAlgn="auto" hangingPunct="1">
                <a:spcBef>
                  <a:spcPts val="0"/>
                </a:spcBef>
                <a:spcAft>
                  <a:spcPts val="0"/>
                </a:spcAft>
                <a:defRPr/>
              </a:pPr>
              <a:r>
                <a:rPr lang="en-US" altLang="zh-CN" dirty="0" err="1"/>
                <a:t>Taixin</a:t>
              </a:r>
              <a:r>
                <a:rPr lang="zh-CN" altLang="en-US" dirty="0"/>
                <a:t>泰信</a:t>
              </a:r>
            </a:p>
          </p:txBody>
        </p:sp>
      </p:grpSp>
      <p:grpSp>
        <p:nvGrpSpPr>
          <p:cNvPr id="6" name="组合 33">
            <a:extLst>
              <a:ext uri="{FF2B5EF4-FFF2-40B4-BE49-F238E27FC236}">
                <a16:creationId xmlns:a16="http://schemas.microsoft.com/office/drawing/2014/main" id="{66E5063F-F619-4B0D-B639-D232979E7879}"/>
              </a:ext>
            </a:extLst>
          </p:cNvPr>
          <p:cNvGrpSpPr>
            <a:grpSpLocks/>
          </p:cNvGrpSpPr>
          <p:nvPr/>
        </p:nvGrpSpPr>
        <p:grpSpPr bwMode="auto">
          <a:xfrm>
            <a:off x="2928938" y="1203325"/>
            <a:ext cx="6107112" cy="5154613"/>
            <a:chOff x="1500165" y="421855"/>
            <a:chExt cx="6183933" cy="6551386"/>
          </a:xfrm>
        </p:grpSpPr>
        <p:sp>
          <p:nvSpPr>
            <p:cNvPr id="35" name="剪去对角的矩形 34">
              <a:extLst>
                <a:ext uri="{FF2B5EF4-FFF2-40B4-BE49-F238E27FC236}">
                  <a16:creationId xmlns:a16="http://schemas.microsoft.com/office/drawing/2014/main" id="{6B8D93FF-92EA-4496-BF99-EF43774B1C1B}"/>
                </a:ext>
              </a:extLst>
            </p:cNvPr>
            <p:cNvSpPr/>
            <p:nvPr/>
          </p:nvSpPr>
          <p:spPr>
            <a:xfrm>
              <a:off x="4072116" y="421855"/>
              <a:ext cx="3214938" cy="1563697"/>
            </a:xfrm>
            <a:prstGeom prst="snip2DiagRect">
              <a:avLst/>
            </a:prstGeom>
            <a:ln w="38100">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C000"/>
                  </a:solidFill>
                  <a:latin typeface="Calibri" panose="020F0502020204030204" pitchFamily="34" charset="0"/>
                </a:rPr>
                <a:t>Mining Relic Protection and Ecological Restoration  Demonstration</a:t>
              </a:r>
            </a:p>
            <a:p>
              <a:pPr eaLnBrk="1" hangingPunct="1"/>
              <a:r>
                <a:rPr lang="zh-CN" altLang="en-US" b="1">
                  <a:solidFill>
                    <a:srgbClr val="FFC000"/>
                  </a:solidFill>
                  <a:latin typeface="Calibri" panose="020F0502020204030204" pitchFamily="34" charset="0"/>
                </a:rPr>
                <a:t>矿业遗迹保护生态治理示范</a:t>
              </a:r>
            </a:p>
          </p:txBody>
        </p:sp>
        <p:sp>
          <p:nvSpPr>
            <p:cNvPr id="36" name="剪去对角的矩形 35">
              <a:extLst>
                <a:ext uri="{FF2B5EF4-FFF2-40B4-BE49-F238E27FC236}">
                  <a16:creationId xmlns:a16="http://schemas.microsoft.com/office/drawing/2014/main" id="{5B304D19-821E-464C-8EDD-61FD298A2FD8}"/>
                </a:ext>
              </a:extLst>
            </p:cNvPr>
            <p:cNvSpPr/>
            <p:nvPr/>
          </p:nvSpPr>
          <p:spPr>
            <a:xfrm>
              <a:off x="4755289" y="5786849"/>
              <a:ext cx="2928809" cy="1186392"/>
            </a:xfrm>
            <a:prstGeom prst="snip2DiagRect">
              <a:avLst/>
            </a:prstGeom>
            <a:ln w="38100">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solidFill>
                    <a:srgbClr val="FFC000"/>
                  </a:solidFill>
                  <a:latin typeface="Calibri" panose="020F0502020204030204" pitchFamily="34" charset="0"/>
                </a:rPr>
                <a:t>Amusement and Shopping</a:t>
              </a:r>
            </a:p>
            <a:p>
              <a:pPr eaLnBrk="1" hangingPunct="1"/>
              <a:r>
                <a:rPr lang="zh-CN" altLang="en-US" b="1">
                  <a:solidFill>
                    <a:srgbClr val="FFC000"/>
                  </a:solidFill>
                  <a:latin typeface="Calibri" panose="020F0502020204030204" pitchFamily="34" charset="0"/>
                </a:rPr>
                <a:t>大众休闲娱乐</a:t>
              </a:r>
              <a:endParaRPr lang="en-US" altLang="zh-CN" b="1">
                <a:solidFill>
                  <a:srgbClr val="FFC000"/>
                </a:solidFill>
                <a:latin typeface="Calibri" panose="020F0502020204030204" pitchFamily="34" charset="0"/>
              </a:endParaRPr>
            </a:p>
            <a:p>
              <a:pPr eaLnBrk="1" hangingPunct="1"/>
              <a:r>
                <a:rPr lang="zh-CN" altLang="en-US" b="1">
                  <a:solidFill>
                    <a:srgbClr val="FFC000"/>
                  </a:solidFill>
                  <a:latin typeface="Calibri" panose="020F0502020204030204" pitchFamily="34" charset="0"/>
                </a:rPr>
                <a:t>观赏游乐购物</a:t>
              </a:r>
            </a:p>
          </p:txBody>
        </p:sp>
        <p:sp>
          <p:nvSpPr>
            <p:cNvPr id="37" name="剪去对角的矩形 36">
              <a:extLst>
                <a:ext uri="{FF2B5EF4-FFF2-40B4-BE49-F238E27FC236}">
                  <a16:creationId xmlns:a16="http://schemas.microsoft.com/office/drawing/2014/main" id="{33F30C29-365C-446D-867C-059A96996327}"/>
                </a:ext>
              </a:extLst>
            </p:cNvPr>
            <p:cNvSpPr/>
            <p:nvPr/>
          </p:nvSpPr>
          <p:spPr>
            <a:xfrm>
              <a:off x="1500165" y="3795405"/>
              <a:ext cx="2427278" cy="1547556"/>
            </a:xfrm>
            <a:prstGeom prst="snip2DiagRect">
              <a:avLst/>
            </a:prstGeom>
            <a:ln w="38100">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en-US" altLang="zh-CN" b="1">
                <a:solidFill>
                  <a:srgbClr val="FFC000"/>
                </a:solidFill>
                <a:latin typeface="Calibri" panose="020F0502020204030204" pitchFamily="34" charset="0"/>
              </a:endParaRPr>
            </a:p>
            <a:p>
              <a:pPr eaLnBrk="1" hangingPunct="1"/>
              <a:r>
                <a:rPr lang="en-US" altLang="zh-CN" b="1">
                  <a:solidFill>
                    <a:srgbClr val="FFC000"/>
                  </a:solidFill>
                  <a:latin typeface="Calibri" panose="020F0502020204030204" pitchFamily="34" charset="0"/>
                </a:rPr>
                <a:t>Patriotism Education and Mining History</a:t>
              </a:r>
            </a:p>
            <a:p>
              <a:pPr eaLnBrk="1" hangingPunct="1"/>
              <a:r>
                <a:rPr lang="zh-CN" altLang="en-US" b="1">
                  <a:solidFill>
                    <a:srgbClr val="FFC000"/>
                  </a:solidFill>
                  <a:latin typeface="Calibri" panose="020F0502020204030204" pitchFamily="34" charset="0"/>
                </a:rPr>
                <a:t>爱国主义教育矿业情感诠释</a:t>
              </a:r>
              <a:endParaRPr lang="en-US" altLang="zh-CN" b="1">
                <a:solidFill>
                  <a:srgbClr val="FFC000"/>
                </a:solidFill>
                <a:latin typeface="Calibri" panose="020F0502020204030204" pitchFamily="34" charset="0"/>
              </a:endParaRPr>
            </a:p>
            <a:p>
              <a:pPr eaLnBrk="1" hangingPunct="1"/>
              <a:endParaRPr lang="zh-CN" altLang="en-US" b="1">
                <a:solidFill>
                  <a:srgbClr val="FFC000"/>
                </a:solidFill>
                <a:latin typeface="Calibri" panose="020F0502020204030204" pitchFamily="34" charset="0"/>
              </a:endParaRPr>
            </a:p>
          </p:txBody>
        </p:sp>
      </p:grpSp>
      <p:pic>
        <p:nvPicPr>
          <p:cNvPr id="42" name="图片 41" descr="封皮.jpg">
            <a:extLst>
              <a:ext uri="{FF2B5EF4-FFF2-40B4-BE49-F238E27FC236}">
                <a16:creationId xmlns:a16="http://schemas.microsoft.com/office/drawing/2014/main" id="{3E78FAB7-C089-42CB-8584-11635D5D68DE}"/>
              </a:ext>
            </a:extLst>
          </p:cNvPr>
          <p:cNvPicPr>
            <a:picLocks noChangeAspect="1"/>
          </p:cNvPicPr>
          <p:nvPr/>
        </p:nvPicPr>
        <p:blipFill>
          <a:blip r:embed="rId5"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40" name="Rectangle 14">
            <a:extLst>
              <a:ext uri="{FF2B5EF4-FFF2-40B4-BE49-F238E27FC236}">
                <a16:creationId xmlns:a16="http://schemas.microsoft.com/office/drawing/2014/main" id="{1C57A802-1288-49C9-9276-BDF25602A20C}"/>
              </a:ext>
            </a:extLst>
          </p:cNvPr>
          <p:cNvSpPr>
            <a:spLocks noChangeArrowheads="1"/>
          </p:cNvSpPr>
          <p:nvPr/>
        </p:nvSpPr>
        <p:spPr bwMode="auto">
          <a:xfrm>
            <a:off x="0" y="611188"/>
            <a:ext cx="6624638" cy="369887"/>
          </a:xfrm>
          <a:prstGeom prst="rect">
            <a:avLst/>
          </a:prstGeom>
          <a:solidFill>
            <a:srgbClr val="FFFFCC"/>
          </a:solidFill>
          <a:ln w="9525">
            <a:noFill/>
            <a:miter lim="800000"/>
            <a:headEnd/>
            <a:tailEnd/>
          </a:ln>
          <a:effectLst/>
        </p:spPr>
        <p:txBody>
          <a:bodyPr lIns="0" tIns="0" rIns="0" bIns="0">
            <a:spAutoFit/>
          </a:bodyPr>
          <a:lstStyle/>
          <a:p>
            <a:pPr marL="742950" lvl="1" indent="-285750">
              <a:spcBef>
                <a:spcPct val="20000"/>
              </a:spcBef>
              <a:defRPr/>
            </a:pPr>
            <a:r>
              <a:rPr lang="en-US" altLang="zh-CN" sz="2400" dirty="0">
                <a:solidFill>
                  <a:srgbClr val="0033CC"/>
                </a:solidFill>
                <a:effectLst>
                  <a:outerShdw blurRad="38100" dist="38100" dir="2700000" algn="tl">
                    <a:srgbClr val="000000"/>
                  </a:outerShdw>
                </a:effectLst>
                <a:latin typeface="Times New Roman" pitchFamily="18" charset="0"/>
                <a:ea typeface="华文新魏" pitchFamily="2" charset="-122"/>
              </a:rPr>
              <a:t>Function Division   </a:t>
            </a:r>
            <a:r>
              <a:rPr lang="zh-CN" altLang="en-US" sz="2400" dirty="0">
                <a:solidFill>
                  <a:srgbClr val="0033CC"/>
                </a:solidFill>
                <a:effectLst>
                  <a:outerShdw blurRad="38100" dist="38100" dir="2700000" algn="tl">
                    <a:srgbClr val="000000"/>
                  </a:outerShdw>
                </a:effectLst>
                <a:latin typeface="Times New Roman" pitchFamily="18" charset="0"/>
                <a:ea typeface="华文新魏" pitchFamily="2" charset="-122"/>
              </a:rPr>
              <a:t>功能分区</a:t>
            </a:r>
            <a:endParaRPr lang="zh-CN" sz="2400" dirty="0">
              <a:solidFill>
                <a:srgbClr val="0033CC"/>
              </a:solidFill>
              <a:effectLst>
                <a:outerShdw blurRad="38100" dist="38100" dir="2700000" algn="tl">
                  <a:srgbClr val="000000"/>
                </a:outerShdw>
              </a:effectLst>
              <a:latin typeface="Times New Roman" pitchFamily="18" charset="0"/>
              <a:ea typeface="华文新魏" pitchFamily="2" charset="-122"/>
            </a:endParaRPr>
          </a:p>
        </p:txBody>
      </p:sp>
      <p:sp>
        <p:nvSpPr>
          <p:cNvPr id="43" name="Text Box 7">
            <a:extLst>
              <a:ext uri="{FF2B5EF4-FFF2-40B4-BE49-F238E27FC236}">
                <a16:creationId xmlns:a16="http://schemas.microsoft.com/office/drawing/2014/main" id="{701468D4-2770-4688-9F65-8B9999E5AC52}"/>
              </a:ext>
            </a:extLst>
          </p:cNvPr>
          <p:cNvSpPr txBox="1">
            <a:spLocks noChangeArrowheads="1"/>
          </p:cNvSpPr>
          <p:nvPr/>
        </p:nvSpPr>
        <p:spPr bwMode="auto">
          <a:xfrm>
            <a:off x="42863" y="115888"/>
            <a:ext cx="5283200" cy="401637"/>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blinds(horizontal)">
                                      <p:cBhvr>
                                        <p:cTn id="26" dur="500"/>
                                        <p:tgtEl>
                                          <p:spTgt spid="2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linds(horizontal)">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grpId="1" nodeType="clickEffect">
                                  <p:stCondLst>
                                    <p:cond delay="0"/>
                                  </p:stCondLst>
                                  <p:childTnLst>
                                    <p:animEffect transition="out" filter="blinds(horizontal)">
                                      <p:cBhvr>
                                        <p:cTn id="33" dur="500"/>
                                        <p:tgtEl>
                                          <p:spTgt spid="22"/>
                                        </p:tgtEl>
                                      </p:cBhvr>
                                    </p:animEffect>
                                    <p:set>
                                      <p:cBhvr>
                                        <p:cTn id="34" dur="1" fill="hold">
                                          <p:stCondLst>
                                            <p:cond delay="499"/>
                                          </p:stCondLst>
                                        </p:cTn>
                                        <p:tgtEl>
                                          <p:spTgt spid="22"/>
                                        </p:tgtEl>
                                        <p:attrNameLst>
                                          <p:attrName>style.visibility</p:attrName>
                                        </p:attrNameLst>
                                      </p:cBhvr>
                                      <p:to>
                                        <p:strVal val="hidden"/>
                                      </p:to>
                                    </p:set>
                                  </p:childTnLst>
                                </p:cTn>
                              </p:par>
                              <p:par>
                                <p:cTn id="35" presetID="3" presetClass="exit" presetSubtype="10" fill="hold" grpId="1" nodeType="withEffect">
                                  <p:stCondLst>
                                    <p:cond delay="0"/>
                                  </p:stCondLst>
                                  <p:childTnLst>
                                    <p:animEffect transition="out" filter="blinds(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3" presetClass="exit" presetSubtype="10" fill="hold" grpId="1" nodeType="withEffect">
                                  <p:stCondLst>
                                    <p:cond delay="0"/>
                                  </p:stCondLst>
                                  <p:childTnLst>
                                    <p:animEffect transition="out" filter="blinds(horizontal)">
                                      <p:cBhvr>
                                        <p:cTn id="39" dur="500"/>
                                        <p:tgtEl>
                                          <p:spTgt spid="18"/>
                                        </p:tgtEl>
                                      </p:cBhvr>
                                    </p:animEffect>
                                    <p:set>
                                      <p:cBhvr>
                                        <p:cTn id="40" dur="1" fill="hold">
                                          <p:stCondLst>
                                            <p:cond delay="499"/>
                                          </p:stCondLst>
                                        </p:cTn>
                                        <p:tgtEl>
                                          <p:spTgt spid="18"/>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blinds(horizontal)">
                                      <p:cBhvr>
                                        <p:cTn id="45" dur="500"/>
                                        <p:tgtEl>
                                          <p:spTgt spid="2"/>
                                        </p:tgtEl>
                                      </p:cBhvr>
                                    </p:animEffect>
                                  </p:childTnLst>
                                </p:cTn>
                              </p:par>
                              <p:par>
                                <p:cTn id="46" presetID="3"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linds(horizontal)">
                                      <p:cBhvr>
                                        <p:cTn id="48" dur="500"/>
                                        <p:tgtEl>
                                          <p:spTgt spid="6"/>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nodeType="clickEffect">
                                  <p:stCondLst>
                                    <p:cond delay="0"/>
                                  </p:stCondLst>
                                  <p:childTnLst>
                                    <p:animEffect transition="out" filter="blinds(horizontal)">
                                      <p:cBhvr>
                                        <p:cTn id="55" dur="500"/>
                                        <p:tgtEl>
                                          <p:spTgt spid="2"/>
                                        </p:tgtEl>
                                      </p:cBhvr>
                                    </p:animEffect>
                                    <p:set>
                                      <p:cBhvr>
                                        <p:cTn id="56" dur="1" fill="hold">
                                          <p:stCondLst>
                                            <p:cond delay="499"/>
                                          </p:stCondLst>
                                        </p:cTn>
                                        <p:tgtEl>
                                          <p:spTgt spid="2"/>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6"/>
                                        </p:tgtEl>
                                      </p:cBhvr>
                                    </p:animEffect>
                                    <p:set>
                                      <p:cBhvr>
                                        <p:cTn id="59" dur="1" fill="hold">
                                          <p:stCondLst>
                                            <p:cond delay="499"/>
                                          </p:stCondLst>
                                        </p:cTn>
                                        <p:tgtEl>
                                          <p:spTgt spid="6"/>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ntr" presetSubtype="10" fill="hold"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blinds(horizontal)">
                                      <p:cBhvr>
                                        <p:cTn id="64" dur="500"/>
                                        <p:tgtEl>
                                          <p:spTgt spid="2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3" presetClass="exit" presetSubtype="10" fill="hold" nodeType="withEffect">
                                  <p:stCondLst>
                                    <p:cond delay="0"/>
                                  </p:stCondLst>
                                  <p:childTnLst>
                                    <p:animEffect transition="out" filter="blinds(horizontal)">
                                      <p:cBhvr>
                                        <p:cTn id="71" dur="500"/>
                                        <p:tgtEl>
                                          <p:spTgt spid="23"/>
                                        </p:tgtEl>
                                      </p:cBhvr>
                                    </p:animEffect>
                                    <p:set>
                                      <p:cBhvr>
                                        <p:cTn id="72"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6" grpId="0" animBg="1"/>
      <p:bldP spid="16" grpId="1" animBg="1"/>
      <p:bldP spid="18" grpId="0" animBg="1"/>
      <p:bldP spid="18" grpId="1" animBg="1"/>
      <p:bldP spid="22" grpId="0" animBg="1"/>
      <p:bldP spid="22" grpId="1" animBg="1"/>
      <p:bldP spid="25" grpId="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封皮.jpg">
            <a:extLst>
              <a:ext uri="{FF2B5EF4-FFF2-40B4-BE49-F238E27FC236}">
                <a16:creationId xmlns:a16="http://schemas.microsoft.com/office/drawing/2014/main" id="{167DD217-488F-4A21-B099-8682A798C46C}"/>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9" name="Rectangle 14">
            <a:extLst>
              <a:ext uri="{FF2B5EF4-FFF2-40B4-BE49-F238E27FC236}">
                <a16:creationId xmlns:a16="http://schemas.microsoft.com/office/drawing/2014/main" id="{1330B130-20C8-4492-9A4C-B79C809C592F}"/>
              </a:ext>
            </a:extLst>
          </p:cNvPr>
          <p:cNvSpPr>
            <a:spLocks noChangeArrowheads="1"/>
          </p:cNvSpPr>
          <p:nvPr/>
        </p:nvSpPr>
        <p:spPr bwMode="auto">
          <a:xfrm>
            <a:off x="0" y="849313"/>
            <a:ext cx="8604250" cy="369887"/>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Special Plan - Mining Relic </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专项规划</a:t>
            </a: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重要矿业遗迹保护规划</a:t>
            </a:r>
          </a:p>
        </p:txBody>
      </p:sp>
      <p:pic>
        <p:nvPicPr>
          <p:cNvPr id="31748" name="Picture 9" descr="5-遗迹保护规划">
            <a:extLst>
              <a:ext uri="{FF2B5EF4-FFF2-40B4-BE49-F238E27FC236}">
                <a16:creationId xmlns:a16="http://schemas.microsoft.com/office/drawing/2014/main" id="{E8CBAD9F-D617-4124-8305-8F430639A8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3" y="1428750"/>
            <a:ext cx="785812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a:extLst>
              <a:ext uri="{FF2B5EF4-FFF2-40B4-BE49-F238E27FC236}">
                <a16:creationId xmlns:a16="http://schemas.microsoft.com/office/drawing/2014/main" id="{A619295E-0120-4174-BDEA-6617C54B97C1}"/>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封皮.jpg">
            <a:extLst>
              <a:ext uri="{FF2B5EF4-FFF2-40B4-BE49-F238E27FC236}">
                <a16:creationId xmlns:a16="http://schemas.microsoft.com/office/drawing/2014/main" id="{99729407-17B3-423D-91D8-10DC771AF257}"/>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9" name="Rectangle 14">
            <a:extLst>
              <a:ext uri="{FF2B5EF4-FFF2-40B4-BE49-F238E27FC236}">
                <a16:creationId xmlns:a16="http://schemas.microsoft.com/office/drawing/2014/main" id="{B34623CF-202C-4054-A145-0CC5F140C8C3}"/>
              </a:ext>
            </a:extLst>
          </p:cNvPr>
          <p:cNvSpPr>
            <a:spLocks noChangeArrowheads="1"/>
          </p:cNvSpPr>
          <p:nvPr/>
        </p:nvSpPr>
        <p:spPr bwMode="auto">
          <a:xfrm>
            <a:off x="0" y="849313"/>
            <a:ext cx="8715375" cy="369887"/>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Special Plan – Natural Landscape </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专项规划</a:t>
            </a: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典型自然景观规划</a:t>
            </a:r>
          </a:p>
        </p:txBody>
      </p:sp>
      <p:pic>
        <p:nvPicPr>
          <p:cNvPr id="32772" name="图片 11" descr="自然景观区划10.9.jpg">
            <a:extLst>
              <a:ext uri="{FF2B5EF4-FFF2-40B4-BE49-F238E27FC236}">
                <a16:creationId xmlns:a16="http://schemas.microsoft.com/office/drawing/2014/main" id="{A158B110-6F14-466D-A83D-7ABE3B4987D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428750"/>
            <a:ext cx="84296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3CCFD116-FF21-42DD-8716-1DC3D5A073BE}"/>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封皮.jpg">
            <a:extLst>
              <a:ext uri="{FF2B5EF4-FFF2-40B4-BE49-F238E27FC236}">
                <a16:creationId xmlns:a16="http://schemas.microsoft.com/office/drawing/2014/main" id="{DD3E997C-CE76-42F4-916F-EA5AA2D0D27C}"/>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sp>
        <p:nvSpPr>
          <p:cNvPr id="9" name="Rectangle 14">
            <a:extLst>
              <a:ext uri="{FF2B5EF4-FFF2-40B4-BE49-F238E27FC236}">
                <a16:creationId xmlns:a16="http://schemas.microsoft.com/office/drawing/2014/main" id="{D6113B11-A8D4-4E42-AE4F-5291C4B25023}"/>
              </a:ext>
            </a:extLst>
          </p:cNvPr>
          <p:cNvSpPr>
            <a:spLocks noChangeArrowheads="1"/>
          </p:cNvSpPr>
          <p:nvPr/>
        </p:nvSpPr>
        <p:spPr bwMode="auto">
          <a:xfrm>
            <a:off x="0" y="849313"/>
            <a:ext cx="6624638" cy="369887"/>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3</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、典型人文景观规划</a:t>
            </a:r>
          </a:p>
        </p:txBody>
      </p:sp>
      <p:pic>
        <p:nvPicPr>
          <p:cNvPr id="33796" name="图片 11" descr="人文区划图10.9.jpg">
            <a:extLst>
              <a:ext uri="{FF2B5EF4-FFF2-40B4-BE49-F238E27FC236}">
                <a16:creationId xmlns:a16="http://schemas.microsoft.com/office/drawing/2014/main" id="{9BE1B342-1328-4D0A-AE76-578D96A2912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4375" y="1285875"/>
            <a:ext cx="78581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7">
            <a:extLst>
              <a:ext uri="{FF2B5EF4-FFF2-40B4-BE49-F238E27FC236}">
                <a16:creationId xmlns:a16="http://schemas.microsoft.com/office/drawing/2014/main" id="{985D585D-E4A4-4F7D-97E5-C0E6390230D2}"/>
              </a:ext>
            </a:extLst>
          </p:cNvPr>
          <p:cNvSpPr txBox="1">
            <a:spLocks noChangeArrowheads="1"/>
          </p:cNvSpPr>
          <p:nvPr/>
        </p:nvSpPr>
        <p:spPr bwMode="auto">
          <a:xfrm>
            <a:off x="42863" y="260350"/>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
        <p:nvSpPr>
          <p:cNvPr id="17" name="Rectangle 14">
            <a:extLst>
              <a:ext uri="{FF2B5EF4-FFF2-40B4-BE49-F238E27FC236}">
                <a16:creationId xmlns:a16="http://schemas.microsoft.com/office/drawing/2014/main" id="{62077F29-9402-4574-A9C1-FBCF04100442}"/>
              </a:ext>
            </a:extLst>
          </p:cNvPr>
          <p:cNvSpPr>
            <a:spLocks noChangeArrowheads="1"/>
          </p:cNvSpPr>
          <p:nvPr/>
        </p:nvSpPr>
        <p:spPr bwMode="auto">
          <a:xfrm>
            <a:off x="0" y="849313"/>
            <a:ext cx="8715375" cy="369887"/>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Special Plan –  Cultural Landscape </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专项规划</a:t>
            </a: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典型人文景观规划</a:t>
            </a:r>
          </a:p>
        </p:txBody>
      </p:sp>
      <p:sp>
        <p:nvSpPr>
          <p:cNvPr id="21" name="TextBox 20">
            <a:extLst>
              <a:ext uri="{FF2B5EF4-FFF2-40B4-BE49-F238E27FC236}">
                <a16:creationId xmlns:a16="http://schemas.microsoft.com/office/drawing/2014/main" id="{4E5F97FF-299D-459D-973A-B6A42A2D7290}"/>
              </a:ext>
            </a:extLst>
          </p:cNvPr>
          <p:cNvSpPr txBox="1"/>
          <p:nvPr/>
        </p:nvSpPr>
        <p:spPr>
          <a:xfrm>
            <a:off x="4098255" y="4750610"/>
            <a:ext cx="1227808" cy="5847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a:solidFill>
                  <a:srgbClr val="FFFFFF"/>
                </a:solidFill>
                <a:latin typeface="Calibri" panose="020F0502020204030204" pitchFamily="34" charset="0"/>
              </a:rPr>
              <a:t> </a:t>
            </a:r>
            <a:r>
              <a:rPr lang="en-US" altLang="zh-CN" sz="1600" b="1">
                <a:solidFill>
                  <a:srgbClr val="FFFFFF"/>
                </a:solidFill>
                <a:effectLst>
                  <a:outerShdw blurRad="38100" dist="38100" dir="2700000" algn="tl">
                    <a:srgbClr val="C0C0C0"/>
                  </a:outerShdw>
                </a:effectLst>
                <a:latin typeface="Calibri" panose="020F0502020204030204" pitchFamily="34" charset="0"/>
              </a:rPr>
              <a:t>Folk Music</a:t>
            </a:r>
          </a:p>
          <a:p>
            <a:r>
              <a:rPr lang="zh-CN" altLang="en-US" sz="1600" b="1">
                <a:solidFill>
                  <a:srgbClr val="FFFFFF"/>
                </a:solidFill>
                <a:latin typeface="Calibri" panose="020F0502020204030204" pitchFamily="34" charset="0"/>
              </a:rPr>
              <a:t>二人转</a:t>
            </a:r>
          </a:p>
        </p:txBody>
      </p:sp>
      <p:sp>
        <p:nvSpPr>
          <p:cNvPr id="22" name="TextBox 21">
            <a:extLst>
              <a:ext uri="{FF2B5EF4-FFF2-40B4-BE49-F238E27FC236}">
                <a16:creationId xmlns:a16="http://schemas.microsoft.com/office/drawing/2014/main" id="{B80C5662-F8E1-453B-92E5-377100D8D0A0}"/>
              </a:ext>
            </a:extLst>
          </p:cNvPr>
          <p:cNvSpPr txBox="1"/>
          <p:nvPr/>
        </p:nvSpPr>
        <p:spPr>
          <a:xfrm>
            <a:off x="1705202" y="5288071"/>
            <a:ext cx="1425390" cy="584775"/>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pPr>
              <a:defRPr/>
            </a:pPr>
            <a:r>
              <a:rPr lang="en-US" altLang="zh-CN" sz="1600" b="1" dirty="0"/>
              <a:t> </a:t>
            </a:r>
            <a:r>
              <a:rPr lang="en-US" altLang="zh-CN" sz="1600" b="1" dirty="0">
                <a:effectLst>
                  <a:outerShdw blurRad="38100" dist="38100" dir="2700000" algn="tl">
                    <a:srgbClr val="000000">
                      <a:alpha val="43137"/>
                    </a:srgbClr>
                  </a:outerShdw>
                </a:effectLst>
              </a:rPr>
              <a:t>Chinese Lute</a:t>
            </a:r>
            <a:endParaRPr lang="zh-CN" altLang="en-US" sz="1600" b="1" dirty="0">
              <a:effectLst>
                <a:outerShdw blurRad="38100" dist="38100" dir="2700000" algn="tl">
                  <a:srgbClr val="000000">
                    <a:alpha val="43137"/>
                  </a:srgbClr>
                </a:outerShdw>
              </a:effectLst>
            </a:endParaRPr>
          </a:p>
          <a:p>
            <a:pPr>
              <a:defRPr/>
            </a:pPr>
            <a:r>
              <a:rPr lang="zh-CN" altLang="en-US" sz="1600" b="1" dirty="0"/>
              <a:t>“琵琶”文化</a:t>
            </a:r>
          </a:p>
        </p:txBody>
      </p:sp>
      <p:sp>
        <p:nvSpPr>
          <p:cNvPr id="23" name="TextBox 22">
            <a:extLst>
              <a:ext uri="{FF2B5EF4-FFF2-40B4-BE49-F238E27FC236}">
                <a16:creationId xmlns:a16="http://schemas.microsoft.com/office/drawing/2014/main" id="{412764B5-1D0A-4415-8D66-683D21F3BAFB}"/>
              </a:ext>
            </a:extLst>
          </p:cNvPr>
          <p:cNvSpPr txBox="1"/>
          <p:nvPr/>
        </p:nvSpPr>
        <p:spPr>
          <a:xfrm>
            <a:off x="3995936" y="3276273"/>
            <a:ext cx="1800200" cy="5847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a:defRPr/>
            </a:pPr>
            <a:r>
              <a:rPr lang="en-US" altLang="zh-CN" sz="1600" b="1" dirty="0"/>
              <a:t> </a:t>
            </a:r>
            <a:r>
              <a:rPr lang="en-US" altLang="zh-CN" sz="1600" b="1" dirty="0">
                <a:effectLst>
                  <a:outerShdw blurRad="38100" dist="38100" dir="2700000" algn="tl">
                    <a:srgbClr val="000000">
                      <a:alpha val="43137"/>
                    </a:srgbClr>
                  </a:outerShdw>
                </a:effectLst>
              </a:rPr>
              <a:t>Deer</a:t>
            </a:r>
          </a:p>
          <a:p>
            <a:pPr>
              <a:defRPr/>
            </a:pPr>
            <a:r>
              <a:rPr lang="zh-CN" altLang="en-US" sz="1600" b="1" dirty="0"/>
              <a:t>“梅花鹿”文化</a:t>
            </a:r>
          </a:p>
        </p:txBody>
      </p:sp>
      <p:sp>
        <p:nvSpPr>
          <p:cNvPr id="24" name="TextBox 23">
            <a:extLst>
              <a:ext uri="{FF2B5EF4-FFF2-40B4-BE49-F238E27FC236}">
                <a16:creationId xmlns:a16="http://schemas.microsoft.com/office/drawing/2014/main" id="{4E514E46-A27B-4FCF-8AF6-14D13E179DC4}"/>
              </a:ext>
            </a:extLst>
          </p:cNvPr>
          <p:cNvSpPr txBox="1"/>
          <p:nvPr/>
        </p:nvSpPr>
        <p:spPr>
          <a:xfrm>
            <a:off x="395536" y="2132856"/>
            <a:ext cx="1718342" cy="5847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a:solidFill>
                  <a:srgbClr val="FFFFFF"/>
                </a:solidFill>
                <a:effectLst>
                  <a:outerShdw blurRad="38100" dist="38100" dir="2700000" algn="tl">
                    <a:srgbClr val="C0C0C0"/>
                  </a:outerShdw>
                </a:effectLst>
                <a:latin typeface="Calibri" panose="020F0502020204030204" pitchFamily="34" charset="0"/>
              </a:rPr>
              <a:t>Folk Painting</a:t>
            </a:r>
            <a:endParaRPr lang="zh-CN" altLang="en-US" sz="1600" b="1">
              <a:solidFill>
                <a:srgbClr val="FFFFFF"/>
              </a:solidFill>
              <a:effectLst>
                <a:outerShdw blurRad="38100" dist="38100" dir="2700000" algn="tl">
                  <a:srgbClr val="C0C0C0"/>
                </a:outerShdw>
              </a:effectLst>
              <a:latin typeface="Calibri" panose="020F0502020204030204" pitchFamily="34" charset="0"/>
            </a:endParaRPr>
          </a:p>
          <a:p>
            <a:r>
              <a:rPr lang="zh-CN" altLang="en-US" sz="1600" b="1">
                <a:solidFill>
                  <a:srgbClr val="FFFFFF"/>
                </a:solidFill>
                <a:latin typeface="Calibri" panose="020F0502020204030204" pitchFamily="34" charset="0"/>
              </a:rPr>
              <a:t>“农民画”文化</a:t>
            </a:r>
          </a:p>
        </p:txBody>
      </p:sp>
      <p:sp>
        <p:nvSpPr>
          <p:cNvPr id="25" name="TextBox 24">
            <a:extLst>
              <a:ext uri="{FF2B5EF4-FFF2-40B4-BE49-F238E27FC236}">
                <a16:creationId xmlns:a16="http://schemas.microsoft.com/office/drawing/2014/main" id="{5B5C4727-F90F-47AB-92B9-5B4B3728C060}"/>
              </a:ext>
            </a:extLst>
          </p:cNvPr>
          <p:cNvSpPr txBox="1"/>
          <p:nvPr/>
        </p:nvSpPr>
        <p:spPr>
          <a:xfrm>
            <a:off x="4030464" y="2276872"/>
            <a:ext cx="1800200" cy="584775"/>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1600" b="1">
                <a:solidFill>
                  <a:srgbClr val="FFFFFF"/>
                </a:solidFill>
                <a:latin typeface="Calibri" panose="020F0502020204030204" pitchFamily="34" charset="0"/>
              </a:rPr>
              <a:t> </a:t>
            </a:r>
            <a:r>
              <a:rPr lang="en-US" altLang="zh-CN" sz="1600" b="1">
                <a:solidFill>
                  <a:srgbClr val="FFFFFF"/>
                </a:solidFill>
                <a:effectLst>
                  <a:outerShdw blurRad="38100" dist="38100" dir="2700000" algn="tl">
                    <a:srgbClr val="C0C0C0"/>
                  </a:outerShdw>
                </a:effectLst>
                <a:latin typeface="Calibri" panose="020F0502020204030204" pitchFamily="34" charset="0"/>
              </a:rPr>
              <a:t>Miner</a:t>
            </a:r>
          </a:p>
          <a:p>
            <a:r>
              <a:rPr lang="zh-CN" altLang="en-US" sz="1600" b="1">
                <a:solidFill>
                  <a:srgbClr val="FFFFFF"/>
                </a:solidFill>
                <a:latin typeface="Calibri" panose="020F0502020204030204" pitchFamily="34" charset="0"/>
              </a:rPr>
              <a:t>矿工文化</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封皮.jpg">
            <a:extLst>
              <a:ext uri="{FF2B5EF4-FFF2-40B4-BE49-F238E27FC236}">
                <a16:creationId xmlns:a16="http://schemas.microsoft.com/office/drawing/2014/main" id="{8B13EE9D-FF8E-4634-A3AE-35F4082725DE}"/>
              </a:ext>
            </a:extLst>
          </p:cNvPr>
          <p:cNvPicPr>
            <a:picLocks noChangeAspect="1"/>
          </p:cNvPicPr>
          <p:nvPr/>
        </p:nvPicPr>
        <p:blipFill>
          <a:blip r:embed="rId2" cstate="email">
            <a:lum/>
            <a:extLst>
              <a:ext uri="{28A0092B-C50C-407E-A947-70E740481C1C}">
                <a14:useLocalDpi xmlns:a14="http://schemas.microsoft.com/office/drawing/2010/main"/>
              </a:ext>
            </a:extLst>
          </a:blip>
          <a:srcRect/>
          <a:stretch>
            <a:fillRect/>
          </a:stretch>
        </p:blipFill>
        <p:spPr>
          <a:xfrm>
            <a:off x="0" y="6572272"/>
            <a:ext cx="9144000" cy="500042"/>
          </a:xfrm>
          <a:prstGeom prst="rect">
            <a:avLst/>
          </a:prstGeom>
          <a:gradFill flip="none" rotWithShape="1">
            <a:gsLst>
              <a:gs pos="0">
                <a:srgbClr val="5E9EFF">
                  <a:alpha val="39000"/>
                </a:srgbClr>
              </a:gs>
              <a:gs pos="39999">
                <a:srgbClr val="85C2FF"/>
              </a:gs>
              <a:gs pos="70000">
                <a:srgbClr val="C4D6EB"/>
              </a:gs>
              <a:gs pos="100000">
                <a:srgbClr val="FFEBFA"/>
              </a:gs>
            </a:gsLst>
            <a:lin ang="5400000" scaled="1"/>
            <a:tileRect/>
          </a:gradFill>
        </p:spPr>
      </p:pic>
      <p:pic>
        <p:nvPicPr>
          <p:cNvPr id="34819" name="图片 11" descr="总鸟瞰.jpg">
            <a:extLst>
              <a:ext uri="{FF2B5EF4-FFF2-40B4-BE49-F238E27FC236}">
                <a16:creationId xmlns:a16="http://schemas.microsoft.com/office/drawing/2014/main" id="{BE325436-A4DF-49C4-86A4-DB441718972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3" y="765175"/>
            <a:ext cx="9194801"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F819E3AF-2F65-4A7F-A6AD-1849BF9C9EE9}"/>
              </a:ext>
            </a:extLst>
          </p:cNvPr>
          <p:cNvSpPr txBox="1">
            <a:spLocks noChangeArrowheads="1"/>
          </p:cNvSpPr>
          <p:nvPr/>
        </p:nvSpPr>
        <p:spPr bwMode="auto">
          <a:xfrm>
            <a:off x="42863" y="115888"/>
            <a:ext cx="5283200" cy="401637"/>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sp>
        <p:nvSpPr>
          <p:cNvPr id="12" name="Rectangle 14">
            <a:extLst>
              <a:ext uri="{FF2B5EF4-FFF2-40B4-BE49-F238E27FC236}">
                <a16:creationId xmlns:a16="http://schemas.microsoft.com/office/drawing/2014/main" id="{3D02D983-E465-405D-A80E-BE498200D4F6}"/>
              </a:ext>
            </a:extLst>
          </p:cNvPr>
          <p:cNvSpPr>
            <a:spLocks noChangeArrowheads="1"/>
          </p:cNvSpPr>
          <p:nvPr/>
        </p:nvSpPr>
        <p:spPr bwMode="auto">
          <a:xfrm>
            <a:off x="-36513" y="765175"/>
            <a:ext cx="8604251" cy="368300"/>
          </a:xfrm>
          <a:prstGeom prst="rect">
            <a:avLst/>
          </a:prstGeom>
          <a:solidFill>
            <a:srgbClr val="FFFFCC"/>
          </a:solidFill>
          <a:ln w="9525">
            <a:noFill/>
            <a:miter lim="800000"/>
            <a:headEnd/>
            <a:tailEnd/>
          </a:ln>
          <a:effectLst/>
        </p:spPr>
        <p:txBody>
          <a:bodyPr lIns="0" tIns="0" rIns="0" bIns="0">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spcBef>
                <a:spcPct val="20000"/>
              </a:spcBef>
            </a:pPr>
            <a:r>
              <a:rPr lang="en-US" altLang="zh-CN"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Aerial View of Design Sketch-</a:t>
            </a:r>
            <a:r>
              <a:rPr lang="zh-CN" altLang="en-US" sz="2400">
                <a:solidFill>
                  <a:srgbClr val="0033CC"/>
                </a:solidFill>
                <a:effectLst>
                  <a:outerShdw blurRad="38100" dist="38100" dir="2700000" algn="tl">
                    <a:srgbClr val="000000"/>
                  </a:outerShdw>
                </a:effectLst>
                <a:latin typeface="Times New Roman" panose="02020603050405020304" pitchFamily="18" charset="0"/>
                <a:ea typeface="华文新魏" panose="020B0503020204020204" pitchFamily="2" charset="-122"/>
              </a:rPr>
              <a:t>鸟瞰效果图</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a:extLst>
              <a:ext uri="{FF2B5EF4-FFF2-40B4-BE49-F238E27FC236}">
                <a16:creationId xmlns:a16="http://schemas.microsoft.com/office/drawing/2014/main" id="{ABA1AF64-26E2-44F0-B8FF-14FE2C6183AC}"/>
              </a:ext>
            </a:extLst>
          </p:cNvPr>
          <p:cNvSpPr txBox="1">
            <a:spLocks noChangeArrowheads="1"/>
          </p:cNvSpPr>
          <p:nvPr/>
        </p:nvSpPr>
        <p:spPr bwMode="auto">
          <a:xfrm>
            <a:off x="42863" y="115888"/>
            <a:ext cx="5283200" cy="401637"/>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 typeface="Arial" panose="020B0604020202020204" pitchFamily="34" charset="0"/>
              <a:buNone/>
            </a:pPr>
            <a:r>
              <a:rPr lang="en-US" altLang="zh-CN" sz="2000">
                <a:latin typeface="Arial" panose="020B0604020202020204" pitchFamily="34" charset="0"/>
              </a:rPr>
              <a:t>Case Study No.2 – Liaoyuan  </a:t>
            </a:r>
            <a:r>
              <a:rPr lang="zh-CN" altLang="en-US" sz="2000" b="1">
                <a:latin typeface="Arial" panose="020B0604020202020204" pitchFamily="34" charset="0"/>
              </a:rPr>
              <a:t>案例二： 辽源</a:t>
            </a:r>
            <a:endParaRPr lang="en-US" altLang="zh-CN" sz="2000">
              <a:latin typeface="Arial" panose="020B0604020202020204" pitchFamily="34" charset="0"/>
            </a:endParaRPr>
          </a:p>
        </p:txBody>
      </p:sp>
      <p:pic>
        <p:nvPicPr>
          <p:cNvPr id="35843" name="Picture 1" descr="C:\Users\liukun\AppData\Roaming\Tencent\Users\153745116\QQ\WinTemp\RichOle\_03JT79%D0R[ZSBU{N[LMAV.png">
            <a:extLst>
              <a:ext uri="{FF2B5EF4-FFF2-40B4-BE49-F238E27FC236}">
                <a16:creationId xmlns:a16="http://schemas.microsoft.com/office/drawing/2014/main" id="{78404E03-B90F-4C7B-A8A3-3834AEA655C5}"/>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9950" y="378936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C:\Users\liukun\AppData\Roaming\Tencent\Users\153745116\QQ\WinTemp\RichOle\Y`W]A`NYPE%6}_{~U(NA$UW.png">
            <a:extLst>
              <a:ext uri="{FF2B5EF4-FFF2-40B4-BE49-F238E27FC236}">
                <a16:creationId xmlns:a16="http://schemas.microsoft.com/office/drawing/2014/main" id="{37EA99DA-2CD8-49E8-A015-25913D263B4B}"/>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7338" y="378936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C:\Users\liukun\AppData\Roaming\Tencent\Users\153745116\QQ\WinTemp\RichOle\9SUNOG`WN5QX``LANVQ84`L.png">
            <a:extLst>
              <a:ext uri="{FF2B5EF4-FFF2-40B4-BE49-F238E27FC236}">
                <a16:creationId xmlns:a16="http://schemas.microsoft.com/office/drawing/2014/main" id="{752B8774-4C0A-44E7-84B7-1F30B3FD5D90}"/>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338" y="83661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4" descr="C:\Users\liukun\AppData\Roaming\Tencent\Users\153745116\QQ\WinTemp\RichOle\O2{%G4HC65Z0GB]PSBJEW16.png">
            <a:extLst>
              <a:ext uri="{FF2B5EF4-FFF2-40B4-BE49-F238E27FC236}">
                <a16:creationId xmlns:a16="http://schemas.microsoft.com/office/drawing/2014/main" id="{86E44DFD-6352-40C2-9643-6906C9EB8319}"/>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9950" y="83661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descr="地方煤矿">
            <a:extLst>
              <a:ext uri="{FF2B5EF4-FFF2-40B4-BE49-F238E27FC236}">
                <a16:creationId xmlns:a16="http://schemas.microsoft.com/office/drawing/2014/main" id="{6ADEF457-08B8-4C90-BA5B-4F84FE1CB1E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3" y="2073275"/>
            <a:ext cx="16764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 descr="C:\Users\XIAO\AppData\Roaming\Tencent\Users\594800072\QQ\WinTemp\RichOle\4HX~Z@B6AR5`NR~YL)EFL6N.jpg">
            <a:extLst>
              <a:ext uri="{FF2B5EF4-FFF2-40B4-BE49-F238E27FC236}">
                <a16:creationId xmlns:a16="http://schemas.microsoft.com/office/drawing/2014/main" id="{37F72C80-6DC3-4EED-A27E-56E853A9FFB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588" y="2565400"/>
            <a:ext cx="42227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D:\2012\OTHERS\复垦所LOGO\土地复垦研究所logo-2.jpg">
            <a:extLst>
              <a:ext uri="{FF2B5EF4-FFF2-40B4-BE49-F238E27FC236}">
                <a16:creationId xmlns:a16="http://schemas.microsoft.com/office/drawing/2014/main" id="{16DCCA09-E901-4773-B59C-0BEABC68187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78300" y="30163"/>
            <a:ext cx="4965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图片 19" descr="研究中心logo.jpg">
            <a:extLst>
              <a:ext uri="{FF2B5EF4-FFF2-40B4-BE49-F238E27FC236}">
                <a16:creationId xmlns:a16="http://schemas.microsoft.com/office/drawing/2014/main" id="{BE545E94-7168-4F5E-AF91-2E243612771F}"/>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4429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a:extLst>
              <a:ext uri="{FF2B5EF4-FFF2-40B4-BE49-F238E27FC236}">
                <a16:creationId xmlns:a16="http://schemas.microsoft.com/office/drawing/2014/main" id="{9D26ED32-27F1-4F78-B420-200C2928E42D}"/>
              </a:ext>
            </a:extLst>
          </p:cNvPr>
          <p:cNvSpPr txBox="1">
            <a:spLocks/>
          </p:cNvSpPr>
          <p:nvPr/>
        </p:nvSpPr>
        <p:spPr>
          <a:xfrm>
            <a:off x="0" y="692150"/>
            <a:ext cx="9251950" cy="857250"/>
          </a:xfrm>
          <a:prstGeom prst="rect">
            <a:avLst/>
          </a:prstGeom>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t>3. Ecological Restoration Planning for Active Coal Mine</a:t>
            </a:r>
          </a:p>
          <a:p>
            <a:pPr eaLnBrk="1" hangingPunct="1">
              <a:spcBef>
                <a:spcPct val="0"/>
              </a:spcBef>
              <a:buFontTx/>
              <a:buNone/>
            </a:pPr>
            <a:r>
              <a:rPr lang="zh-CN" altLang="en-US" sz="2400" b="1"/>
              <a:t>    在开采矿区的生态修复规划</a:t>
            </a:r>
            <a:endParaRPr lang="en-US" altLang="zh-CN" sz="2400" b="1"/>
          </a:p>
          <a:p>
            <a:pPr algn="ctr" eaLnBrk="1" hangingPunct="1">
              <a:spcBef>
                <a:spcPct val="0"/>
              </a:spcBef>
              <a:buFont typeface="Arial" panose="020B0604020202020204" pitchFamily="34" charset="0"/>
              <a:buNone/>
            </a:pPr>
            <a:r>
              <a:rPr lang="zh-CN" altLang="en-US" sz="2400" b="1"/>
              <a:t>       </a:t>
            </a:r>
            <a:endParaRPr lang="en-US" altLang="zh-CN" sz="2400" b="1"/>
          </a:p>
          <a:p>
            <a:pPr eaLnBrk="1" hangingPunct="1">
              <a:spcBef>
                <a:spcPct val="0"/>
              </a:spcBef>
              <a:buFontTx/>
              <a:buNone/>
            </a:pPr>
            <a:endParaRPr lang="en-US" altLang="zh-CN" sz="2400" b="1">
              <a:solidFill>
                <a:srgbClr val="558ED5"/>
              </a:solidFill>
            </a:endParaRPr>
          </a:p>
          <a:p>
            <a:pPr eaLnBrk="1" hangingPunct="1">
              <a:spcBef>
                <a:spcPct val="0"/>
              </a:spcBef>
              <a:buFontTx/>
              <a:buNone/>
            </a:pPr>
            <a:endParaRPr lang="en-US" altLang="zh-CN" sz="2400">
              <a:solidFill>
                <a:srgbClr val="558ED5"/>
              </a:solidFill>
            </a:endParaRPr>
          </a:p>
          <a:p>
            <a:pPr eaLnBrk="1" hangingPunct="1">
              <a:spcBef>
                <a:spcPct val="0"/>
              </a:spcBef>
              <a:buFontTx/>
              <a:buNone/>
            </a:pPr>
            <a:endParaRPr lang="zh-CN" altLang="en-US" sz="2400" b="1">
              <a:solidFill>
                <a:srgbClr val="558ED5"/>
              </a:solidFill>
            </a:endParaRPr>
          </a:p>
        </p:txBody>
      </p:sp>
      <p:sp>
        <p:nvSpPr>
          <p:cNvPr id="39941" name="矩形 1">
            <a:extLst>
              <a:ext uri="{FF2B5EF4-FFF2-40B4-BE49-F238E27FC236}">
                <a16:creationId xmlns:a16="http://schemas.microsoft.com/office/drawing/2014/main" id="{F1185CD2-7C9E-4E76-9EF7-0162FC83CE4F}"/>
              </a:ext>
            </a:extLst>
          </p:cNvPr>
          <p:cNvSpPr>
            <a:spLocks noChangeArrowheads="1"/>
          </p:cNvSpPr>
          <p:nvPr/>
        </p:nvSpPr>
        <p:spPr bwMode="auto">
          <a:xfrm>
            <a:off x="179388" y="1628775"/>
            <a:ext cx="8928100" cy="369888"/>
          </a:xfrm>
          <a:prstGeom prst="rect">
            <a:avLst/>
          </a:prstGeom>
          <a:noFill/>
          <a:ln>
            <a:noFill/>
          </a:ln>
        </p:spPr>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a:spcBef>
                <a:spcPct val="0"/>
              </a:spcBef>
              <a:buFontTx/>
              <a:buNone/>
              <a:defRPr/>
            </a:pPr>
            <a:r>
              <a:rPr lang="zh-CN" altLang="en-US" sz="1800" b="1" dirty="0">
                <a:solidFill>
                  <a:srgbClr val="C00000"/>
                </a:solidFill>
                <a:effectLst>
                  <a:outerShdw blurRad="38100" dist="38100" dir="2700000" algn="tl">
                    <a:srgbClr val="000000">
                      <a:alpha val="43137"/>
                    </a:srgbClr>
                  </a:outerShdw>
                </a:effectLst>
                <a:latin typeface="Arial" charset="0"/>
              </a:rPr>
              <a:t> </a:t>
            </a:r>
            <a:r>
              <a:rPr lang="en-US" altLang="zh-CN" sz="1800" b="1" dirty="0">
                <a:solidFill>
                  <a:srgbClr val="C00000"/>
                </a:solidFill>
                <a:effectLst>
                  <a:outerShdw blurRad="38100" dist="38100" dir="2700000" algn="tl">
                    <a:srgbClr val="000000">
                      <a:alpha val="43137"/>
                    </a:srgbClr>
                  </a:outerShdw>
                </a:effectLst>
                <a:latin typeface="Arial" charset="0"/>
              </a:rPr>
              <a:t>Ecological Restoration Planning for Active Coal Mine with Long Mining History</a:t>
            </a:r>
            <a:endParaRPr lang="zh-CN" altLang="en-US" sz="1800" b="1" dirty="0">
              <a:solidFill>
                <a:srgbClr val="C00000"/>
              </a:solidFill>
              <a:effectLst>
                <a:outerShdw blurRad="38100" dist="38100" dir="2700000" algn="tl">
                  <a:srgbClr val="000000">
                    <a:alpha val="43137"/>
                  </a:srgbClr>
                </a:outerShdw>
              </a:effectLst>
              <a:latin typeface="Arial" charset="0"/>
            </a:endParaRPr>
          </a:p>
        </p:txBody>
      </p:sp>
      <p:sp>
        <p:nvSpPr>
          <p:cNvPr id="13" name="Text Box 7">
            <a:extLst>
              <a:ext uri="{FF2B5EF4-FFF2-40B4-BE49-F238E27FC236}">
                <a16:creationId xmlns:a16="http://schemas.microsoft.com/office/drawing/2014/main" id="{FE89A7A9-BCE9-4669-A345-DB9384D0DB1E}"/>
              </a:ext>
            </a:extLst>
          </p:cNvPr>
          <p:cNvSpPr txBox="1">
            <a:spLocks noChangeArrowheads="1"/>
          </p:cNvSpPr>
          <p:nvPr/>
        </p:nvSpPr>
        <p:spPr bwMode="auto">
          <a:xfrm>
            <a:off x="368300" y="2055813"/>
            <a:ext cx="4924425" cy="400050"/>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15" name="内容占位符 2">
            <a:extLst>
              <a:ext uri="{FF2B5EF4-FFF2-40B4-BE49-F238E27FC236}">
                <a16:creationId xmlns:a16="http://schemas.microsoft.com/office/drawing/2014/main" id="{6045CF9D-32B9-4070-B68E-3DDD03C53760}"/>
              </a:ext>
            </a:extLst>
          </p:cNvPr>
          <p:cNvSpPr txBox="1">
            <a:spLocks/>
          </p:cNvSpPr>
          <p:nvPr/>
        </p:nvSpPr>
        <p:spPr bwMode="auto">
          <a:xfrm>
            <a:off x="250825" y="5229225"/>
            <a:ext cx="5041900" cy="1096963"/>
          </a:xfrm>
          <a:prstGeom prst="rect">
            <a:avLst/>
          </a:prstGeom>
          <a:noFill/>
          <a:ln w="9525">
            <a:no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a:latin typeface="Times New Roman" panose="02020603050405020304" pitchFamily="18" charset="0"/>
                <a:ea typeface="仿宋_GB2312" pitchFamily="49" charset="-122"/>
                <a:cs typeface="Times New Roman" panose="02020603050405020304" pitchFamily="18" charset="0"/>
              </a:rPr>
              <a:t>Built because of coal mining, Hegang is a city with long mining history, the annual output achieve 18.47 million tons.</a:t>
            </a:r>
          </a:p>
          <a:p>
            <a:pPr eaLnBrk="1" hangingPunct="1"/>
            <a:r>
              <a:rPr lang="zh-CN" altLang="en-US" b="1">
                <a:latin typeface="仿宋_GB2312" pitchFamily="49" charset="-122"/>
                <a:ea typeface="仿宋_GB2312" pitchFamily="49" charset="-122"/>
                <a:cs typeface="Times New Roman" panose="02020603050405020304" pitchFamily="18" charset="0"/>
              </a:rPr>
              <a:t>鹤岗是一座“因煤而兴，缘煤而建”的城市，</a:t>
            </a:r>
            <a:r>
              <a:rPr lang="zh-CN" altLang="en-US" b="1">
                <a:solidFill>
                  <a:srgbClr val="111111"/>
                </a:solidFill>
                <a:latin typeface="仿宋_GB2312" pitchFamily="49" charset="-122"/>
                <a:ea typeface="仿宋_GB2312" pitchFamily="49" charset="-122"/>
                <a:cs typeface="Times New Roman" panose="02020603050405020304" pitchFamily="18" charset="0"/>
              </a:rPr>
              <a:t>煤炭开采历史悠久，年产量将达到</a:t>
            </a:r>
            <a:r>
              <a:rPr lang="en-US" altLang="en-US" b="1">
                <a:solidFill>
                  <a:srgbClr val="111111"/>
                </a:solidFill>
                <a:latin typeface="仿宋_GB2312" pitchFamily="49" charset="-122"/>
                <a:ea typeface="仿宋_GB2312" pitchFamily="49" charset="-122"/>
                <a:cs typeface="Times New Roman" panose="02020603050405020304" pitchFamily="18" charset="0"/>
              </a:rPr>
              <a:t>1847</a:t>
            </a:r>
            <a:r>
              <a:rPr lang="zh-CN" altLang="en-US" b="1">
                <a:solidFill>
                  <a:srgbClr val="111111"/>
                </a:solidFill>
                <a:latin typeface="仿宋_GB2312" pitchFamily="49" charset="-122"/>
                <a:ea typeface="仿宋_GB2312" pitchFamily="49" charset="-122"/>
                <a:cs typeface="Times New Roman" panose="02020603050405020304" pitchFamily="18" charset="0"/>
              </a:rPr>
              <a:t>万吨</a:t>
            </a:r>
            <a:r>
              <a:rPr lang="en-US" altLang="en-US" b="1">
                <a:solidFill>
                  <a:srgbClr val="111111"/>
                </a:solidFill>
                <a:latin typeface="仿宋_GB2312" pitchFamily="49" charset="-122"/>
                <a:ea typeface="仿宋_GB2312" pitchFamily="49" charset="-122"/>
                <a:cs typeface="Times New Roman" panose="02020603050405020304" pitchFamily="18" charset="0"/>
              </a:rPr>
              <a:t>/</a:t>
            </a:r>
            <a:r>
              <a:rPr lang="zh-CN" altLang="en-US" b="1">
                <a:solidFill>
                  <a:srgbClr val="111111"/>
                </a:solidFill>
                <a:latin typeface="仿宋_GB2312" pitchFamily="49" charset="-122"/>
                <a:ea typeface="仿宋_GB2312" pitchFamily="49" charset="-122"/>
                <a:cs typeface="Times New Roman" panose="02020603050405020304" pitchFamily="18" charset="0"/>
              </a:rPr>
              <a:t>年。</a:t>
            </a:r>
            <a:endParaRPr lang="en-US" altLang="zh-CN" b="1">
              <a:solidFill>
                <a:srgbClr val="111111"/>
              </a:solidFill>
              <a:latin typeface="仿宋_GB2312" pitchFamily="49" charset="-122"/>
              <a:ea typeface="仿宋_GB2312" pitchFamily="49" charset="-122"/>
              <a:cs typeface="Times New Roman" panose="02020603050405020304" pitchFamily="18" charset="0"/>
            </a:endParaRPr>
          </a:p>
          <a:p>
            <a:pPr eaLnBrk="1" hangingPunct="1"/>
            <a:endParaRPr lang="en-US" altLang="zh-CN" b="1">
              <a:solidFill>
                <a:srgbClr val="111111"/>
              </a:solidFill>
              <a:latin typeface="仿宋_GB2312" pitchFamily="49" charset="-122"/>
              <a:ea typeface="仿宋_GB2312" pitchFamily="49" charset="-122"/>
              <a:cs typeface="Times New Roman" panose="02020603050405020304" pitchFamily="18" charset="0"/>
            </a:endParaRPr>
          </a:p>
        </p:txBody>
      </p:sp>
      <p:sp>
        <p:nvSpPr>
          <p:cNvPr id="39946" name="矩形 4">
            <a:extLst>
              <a:ext uri="{FF2B5EF4-FFF2-40B4-BE49-F238E27FC236}">
                <a16:creationId xmlns:a16="http://schemas.microsoft.com/office/drawing/2014/main" id="{76291126-2AE0-4762-AD23-F8F07906836A}"/>
              </a:ext>
            </a:extLst>
          </p:cNvPr>
          <p:cNvSpPr>
            <a:spLocks noChangeArrowheads="1"/>
          </p:cNvSpPr>
          <p:nvPr/>
        </p:nvSpPr>
        <p:spPr bwMode="auto">
          <a:xfrm>
            <a:off x="5364163" y="4652963"/>
            <a:ext cx="3492500" cy="2032000"/>
          </a:xfrm>
          <a:prstGeom prst="rect">
            <a:avLst/>
          </a:prstGeom>
          <a:no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rgbClr val="FF0000"/>
                </a:solidFill>
                <a:ea typeface="华文隶书" pitchFamily="2" charset="-122"/>
                <a:cs typeface="Times New Roman" panose="02020603050405020304" pitchFamily="18" charset="0"/>
              </a:rPr>
              <a:t>Large areas of land subsidence , especially the  subsidence in the  urban area became an obstacle for the sustainable development.</a:t>
            </a:r>
          </a:p>
          <a:p>
            <a:pPr>
              <a:spcBef>
                <a:spcPct val="0"/>
              </a:spcBef>
              <a:buFontTx/>
              <a:buNone/>
            </a:pPr>
            <a:r>
              <a:rPr lang="zh-CN" altLang="en-US" sz="1800" b="1">
                <a:solidFill>
                  <a:srgbClr val="FF0000"/>
                </a:solidFill>
                <a:ea typeface="华文隶书" pitchFamily="2" charset="-122"/>
                <a:cs typeface="Times New Roman" panose="02020603050405020304" pitchFamily="18" charset="0"/>
              </a:rPr>
              <a:t>大面积的土地塌陷，特别是很多沉陷区位于主城区内，严重影响了鹤岗的可持续发展。</a:t>
            </a:r>
            <a:endParaRPr lang="zh-CN" altLang="en-US" sz="1800">
              <a:solidFill>
                <a:srgbClr val="FF0000"/>
              </a:solidFill>
              <a:ea typeface="华文隶书" pitchFamily="2" charset="-122"/>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F942ABD4-3906-4275-A04A-117AFA66911E}"/>
              </a:ext>
            </a:extLst>
          </p:cNvPr>
          <p:cNvCxnSpPr/>
          <p:nvPr/>
        </p:nvCxnSpPr>
        <p:spPr bwMode="auto">
          <a:xfrm flipV="1">
            <a:off x="4355976" y="3068960"/>
            <a:ext cx="727548" cy="15127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36876" name="TextBox 2">
            <a:extLst>
              <a:ext uri="{FF2B5EF4-FFF2-40B4-BE49-F238E27FC236}">
                <a16:creationId xmlns:a16="http://schemas.microsoft.com/office/drawing/2014/main" id="{D2CF03FB-9458-4B28-AAB8-87E4712052B5}"/>
              </a:ext>
            </a:extLst>
          </p:cNvPr>
          <p:cNvSpPr txBox="1">
            <a:spLocks noChangeArrowheads="1"/>
          </p:cNvSpPr>
          <p:nvPr/>
        </p:nvSpPr>
        <p:spPr bwMode="auto">
          <a:xfrm>
            <a:off x="2555875" y="3143250"/>
            <a:ext cx="2016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0000"/>
                </a:solidFill>
                <a:latin typeface="Arial" panose="020B0604020202020204" pitchFamily="34" charset="0"/>
              </a:rPr>
              <a:t>Hegang city</a:t>
            </a:r>
          </a:p>
          <a:p>
            <a:pPr eaLnBrk="1" hangingPunct="1">
              <a:spcBef>
                <a:spcPct val="0"/>
              </a:spcBef>
              <a:buFontTx/>
              <a:buNone/>
            </a:pPr>
            <a:r>
              <a:rPr lang="zh-CN" altLang="en-US" sz="1800" b="1">
                <a:solidFill>
                  <a:srgbClr val="FF0000"/>
                </a:solidFill>
                <a:latin typeface="Arial" panose="020B0604020202020204" pitchFamily="34" charset="0"/>
              </a:rPr>
              <a:t>鹤岗</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下箭头 81">
            <a:extLst>
              <a:ext uri="{FF2B5EF4-FFF2-40B4-BE49-F238E27FC236}">
                <a16:creationId xmlns:a16="http://schemas.microsoft.com/office/drawing/2014/main" id="{22821E46-D9A7-4CF0-A845-FBC6480A78E7}"/>
              </a:ext>
            </a:extLst>
          </p:cNvPr>
          <p:cNvSpPr/>
          <p:nvPr/>
        </p:nvSpPr>
        <p:spPr>
          <a:xfrm>
            <a:off x="2124281" y="3537012"/>
            <a:ext cx="719527" cy="180020"/>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81" name="下箭头 80">
            <a:extLst>
              <a:ext uri="{FF2B5EF4-FFF2-40B4-BE49-F238E27FC236}">
                <a16:creationId xmlns:a16="http://schemas.microsoft.com/office/drawing/2014/main" id="{98243C00-2943-4131-9D28-0D127BA2EC5D}"/>
              </a:ext>
            </a:extLst>
          </p:cNvPr>
          <p:cNvSpPr/>
          <p:nvPr/>
        </p:nvSpPr>
        <p:spPr>
          <a:xfrm>
            <a:off x="6300745" y="3537012"/>
            <a:ext cx="719527" cy="180020"/>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8201" name="Text Box 9">
            <a:extLst>
              <a:ext uri="{FF2B5EF4-FFF2-40B4-BE49-F238E27FC236}">
                <a16:creationId xmlns:a16="http://schemas.microsoft.com/office/drawing/2014/main" id="{F290E960-FDD5-407A-9B4B-00048ED20E02}"/>
              </a:ext>
            </a:extLst>
          </p:cNvPr>
          <p:cNvSpPr txBox="1">
            <a:spLocks noChangeArrowheads="1"/>
          </p:cNvSpPr>
          <p:nvPr/>
        </p:nvSpPr>
        <p:spPr bwMode="auto">
          <a:xfrm>
            <a:off x="539552" y="2847899"/>
            <a:ext cx="4032447" cy="53880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Impact of Subsidence to the Existing Plan</a:t>
            </a:r>
          </a:p>
          <a:p>
            <a:pPr algn="ctr" eaLnBrk="1" hangingPunct="1"/>
            <a:r>
              <a:rPr lang="zh-CN" altLang="en-US" sz="1400" b="1">
                <a:solidFill>
                  <a:srgbClr val="FFFFFF"/>
                </a:solidFill>
                <a:latin typeface="Calibri" panose="020F0502020204030204" pitchFamily="34" charset="0"/>
              </a:rPr>
              <a:t>采煤沉陷地对现有规划的影响及建议</a:t>
            </a:r>
            <a:endParaRPr lang="zh-CN" altLang="en-US" sz="2000" b="1">
              <a:solidFill>
                <a:srgbClr val="FFFFFF"/>
              </a:solidFill>
            </a:endParaRPr>
          </a:p>
        </p:txBody>
      </p:sp>
      <p:sp>
        <p:nvSpPr>
          <p:cNvPr id="8202" name="Text Box 10">
            <a:extLst>
              <a:ext uri="{FF2B5EF4-FFF2-40B4-BE49-F238E27FC236}">
                <a16:creationId xmlns:a16="http://schemas.microsoft.com/office/drawing/2014/main" id="{2E7176DC-A552-4AEA-AD5E-3CAF00ADBF99}"/>
              </a:ext>
            </a:extLst>
          </p:cNvPr>
          <p:cNvSpPr txBox="1">
            <a:spLocks noChangeArrowheads="1"/>
          </p:cNvSpPr>
          <p:nvPr/>
        </p:nvSpPr>
        <p:spPr bwMode="auto">
          <a:xfrm>
            <a:off x="4716016" y="2847899"/>
            <a:ext cx="3888432" cy="52787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Restoration Plan for Subsidence areas </a:t>
            </a:r>
          </a:p>
          <a:p>
            <a:pPr algn="ctr" eaLnBrk="1" hangingPunct="1"/>
            <a:r>
              <a:rPr lang="zh-CN" altLang="en-US" sz="1400" b="1">
                <a:solidFill>
                  <a:srgbClr val="FFFFFF"/>
                </a:solidFill>
                <a:latin typeface="Calibri" panose="020F0502020204030204" pitchFamily="34" charset="0"/>
              </a:rPr>
              <a:t>采煤沉陷地治理规划</a:t>
            </a:r>
            <a:endParaRPr lang="zh-CN" altLang="en-US" sz="2000" b="1">
              <a:solidFill>
                <a:srgbClr val="FFFFFF"/>
              </a:solidFill>
            </a:endParaRPr>
          </a:p>
        </p:txBody>
      </p:sp>
      <p:sp>
        <p:nvSpPr>
          <p:cNvPr id="8209" name="Text Box 17">
            <a:extLst>
              <a:ext uri="{FF2B5EF4-FFF2-40B4-BE49-F238E27FC236}">
                <a16:creationId xmlns:a16="http://schemas.microsoft.com/office/drawing/2014/main" id="{D8F391E5-B0E9-494B-B7EA-922270B8E01C}"/>
              </a:ext>
            </a:extLst>
          </p:cNvPr>
          <p:cNvSpPr txBox="1">
            <a:spLocks noChangeArrowheads="1"/>
          </p:cNvSpPr>
          <p:nvPr/>
        </p:nvSpPr>
        <p:spPr bwMode="auto">
          <a:xfrm>
            <a:off x="251520" y="1700808"/>
            <a:ext cx="2868795" cy="63720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39" rIns="9143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Natural, Economic Condition</a:t>
            </a:r>
            <a:endParaRPr lang="zh-CN" altLang="zh-CN" sz="2800" b="1">
              <a:solidFill>
                <a:srgbClr val="FFFFFF"/>
              </a:solidFill>
            </a:endParaRPr>
          </a:p>
          <a:p>
            <a:pPr algn="ctr" eaLnBrk="1" hangingPunct="1"/>
            <a:r>
              <a:rPr lang="zh-CN" altLang="en-US" sz="1400" b="1">
                <a:solidFill>
                  <a:srgbClr val="FFFFFF"/>
                </a:solidFill>
                <a:latin typeface="Calibri" panose="020F0502020204030204" pitchFamily="34" charset="0"/>
              </a:rPr>
              <a:t>自然经济资源状况</a:t>
            </a:r>
            <a:endParaRPr lang="en-US" altLang="zh-CN" sz="1400" b="1">
              <a:solidFill>
                <a:srgbClr val="FFFFFF"/>
              </a:solidFill>
              <a:latin typeface="Calibri" panose="020F0502020204030204" pitchFamily="34" charset="0"/>
            </a:endParaRPr>
          </a:p>
        </p:txBody>
      </p:sp>
      <p:sp>
        <p:nvSpPr>
          <p:cNvPr id="8210" name="Text Box 18">
            <a:extLst>
              <a:ext uri="{FF2B5EF4-FFF2-40B4-BE49-F238E27FC236}">
                <a16:creationId xmlns:a16="http://schemas.microsoft.com/office/drawing/2014/main" id="{8EC117D1-DB46-4273-A5FA-E8AB0B3E8845}"/>
              </a:ext>
            </a:extLst>
          </p:cNvPr>
          <p:cNvSpPr txBox="1">
            <a:spLocks noChangeArrowheads="1"/>
          </p:cNvSpPr>
          <p:nvPr/>
        </p:nvSpPr>
        <p:spPr bwMode="auto">
          <a:xfrm>
            <a:off x="3192323" y="1700808"/>
            <a:ext cx="2878685" cy="643634"/>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39" rIns="9143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Current Subsidence Situation</a:t>
            </a:r>
          </a:p>
          <a:p>
            <a:pPr algn="ctr" eaLnBrk="1" hangingPunct="1"/>
            <a:r>
              <a:rPr lang="zh-CN" altLang="en-US" sz="1400" b="1">
                <a:solidFill>
                  <a:srgbClr val="FFFFFF"/>
                </a:solidFill>
                <a:latin typeface="Calibri" panose="020F0502020204030204" pitchFamily="34" charset="0"/>
              </a:rPr>
              <a:t>采煤沉陷地现状</a:t>
            </a:r>
            <a:endParaRPr lang="zh-CN" altLang="en-US" sz="2000" b="1">
              <a:solidFill>
                <a:srgbClr val="FFFFFF"/>
              </a:solidFill>
            </a:endParaRPr>
          </a:p>
        </p:txBody>
      </p:sp>
      <p:sp>
        <p:nvSpPr>
          <p:cNvPr id="8211" name="Text Box 19">
            <a:extLst>
              <a:ext uri="{FF2B5EF4-FFF2-40B4-BE49-F238E27FC236}">
                <a16:creationId xmlns:a16="http://schemas.microsoft.com/office/drawing/2014/main" id="{0E1C13AB-F960-4164-9DFF-7F643FA75E8B}"/>
              </a:ext>
            </a:extLst>
          </p:cNvPr>
          <p:cNvSpPr txBox="1">
            <a:spLocks noChangeArrowheads="1"/>
          </p:cNvSpPr>
          <p:nvPr/>
        </p:nvSpPr>
        <p:spPr bwMode="auto">
          <a:xfrm>
            <a:off x="6122903" y="1700808"/>
            <a:ext cx="2744871" cy="63720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91439" rIns="9143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Land subsidence prediction</a:t>
            </a:r>
          </a:p>
          <a:p>
            <a:pPr algn="ctr" eaLnBrk="1" hangingPunct="1"/>
            <a:r>
              <a:rPr lang="zh-CN" altLang="en-US" sz="1400" b="1">
                <a:solidFill>
                  <a:srgbClr val="FFFFFF"/>
                </a:solidFill>
                <a:latin typeface="Calibri" panose="020F0502020204030204" pitchFamily="34" charset="0"/>
              </a:rPr>
              <a:t>采煤塌陷地预测</a:t>
            </a:r>
            <a:endParaRPr lang="zh-CN" altLang="en-US" sz="2000" b="1">
              <a:solidFill>
                <a:srgbClr val="FFFFFF"/>
              </a:solidFill>
            </a:endParaRPr>
          </a:p>
        </p:txBody>
      </p:sp>
      <p:sp>
        <p:nvSpPr>
          <p:cNvPr id="8218" name="Text Box 26">
            <a:extLst>
              <a:ext uri="{FF2B5EF4-FFF2-40B4-BE49-F238E27FC236}">
                <a16:creationId xmlns:a16="http://schemas.microsoft.com/office/drawing/2014/main" id="{1C33AFE9-32DD-4ACD-BD83-F214EDC4CEAE}"/>
              </a:ext>
            </a:extLst>
          </p:cNvPr>
          <p:cNvSpPr txBox="1">
            <a:spLocks noChangeArrowheads="1"/>
          </p:cNvSpPr>
          <p:nvPr/>
        </p:nvSpPr>
        <p:spPr bwMode="auto">
          <a:xfrm>
            <a:off x="3203848" y="764705"/>
            <a:ext cx="2860758" cy="376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b="1">
                <a:solidFill>
                  <a:srgbClr val="FFFFFF"/>
                </a:solidFill>
                <a:latin typeface="Calibri" panose="020F0502020204030204" pitchFamily="34" charset="0"/>
              </a:rPr>
              <a:t>Data Collection </a:t>
            </a:r>
            <a:r>
              <a:rPr lang="zh-CN" altLang="en-US" b="1">
                <a:solidFill>
                  <a:srgbClr val="FFFFFF"/>
                </a:solidFill>
                <a:latin typeface="Calibri" panose="020F0502020204030204" pitchFamily="34" charset="0"/>
              </a:rPr>
              <a:t>资料收集</a:t>
            </a:r>
            <a:endParaRPr lang="zh-CN" altLang="en-US" sz="2800" b="1">
              <a:solidFill>
                <a:srgbClr val="FFFFFF"/>
              </a:solidFill>
            </a:endParaRPr>
          </a:p>
        </p:txBody>
      </p:sp>
      <p:sp>
        <p:nvSpPr>
          <p:cNvPr id="38938" name="Text Box 2">
            <a:extLst>
              <a:ext uri="{FF2B5EF4-FFF2-40B4-BE49-F238E27FC236}">
                <a16:creationId xmlns:a16="http://schemas.microsoft.com/office/drawing/2014/main" id="{46A5A47F-363C-467B-9296-9A4415880651}"/>
              </a:ext>
            </a:extLst>
          </p:cNvPr>
          <p:cNvSpPr txBox="1">
            <a:spLocks noChangeArrowheads="1"/>
          </p:cNvSpPr>
          <p:nvPr/>
        </p:nvSpPr>
        <p:spPr bwMode="auto">
          <a:xfrm>
            <a:off x="2051050" y="87313"/>
            <a:ext cx="6816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400" b="1">
                <a:solidFill>
                  <a:srgbClr val="FF0000"/>
                </a:solidFill>
                <a:latin typeface="Arial" panose="020B0604020202020204" pitchFamily="34" charset="0"/>
              </a:rPr>
              <a:t>Technical roadmap </a:t>
            </a:r>
            <a:r>
              <a:rPr lang="zh-CN" altLang="en-US" sz="2400" b="1">
                <a:solidFill>
                  <a:srgbClr val="FF0000"/>
                </a:solidFill>
                <a:latin typeface="Arial" panose="020B0604020202020204" pitchFamily="34" charset="0"/>
              </a:rPr>
              <a:t>技术路线图</a:t>
            </a:r>
            <a:endParaRPr lang="en-US" altLang="zh-CN" sz="2400" b="1">
              <a:solidFill>
                <a:srgbClr val="FF0000"/>
              </a:solidFill>
              <a:latin typeface="Arial" panose="020B0604020202020204" pitchFamily="34" charset="0"/>
            </a:endParaRPr>
          </a:p>
        </p:txBody>
      </p:sp>
      <p:sp>
        <p:nvSpPr>
          <p:cNvPr id="73" name="Text Box 9">
            <a:extLst>
              <a:ext uri="{FF2B5EF4-FFF2-40B4-BE49-F238E27FC236}">
                <a16:creationId xmlns:a16="http://schemas.microsoft.com/office/drawing/2014/main" id="{206E7981-8B2F-44AC-BD96-882F552B03F8}"/>
              </a:ext>
            </a:extLst>
          </p:cNvPr>
          <p:cNvSpPr txBox="1">
            <a:spLocks noChangeArrowheads="1"/>
          </p:cNvSpPr>
          <p:nvPr/>
        </p:nvSpPr>
        <p:spPr bwMode="auto">
          <a:xfrm>
            <a:off x="683568" y="3789040"/>
            <a:ext cx="3816424" cy="53880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Plan for Industrial Park</a:t>
            </a:r>
          </a:p>
          <a:p>
            <a:pPr algn="ctr" eaLnBrk="1" hangingPunct="1"/>
            <a:r>
              <a:rPr lang="zh-CN" altLang="en-US" sz="1400" b="1">
                <a:solidFill>
                  <a:srgbClr val="FFFFFF"/>
                </a:solidFill>
                <a:latin typeface="Calibri" panose="020F0502020204030204" pitchFamily="34" charset="0"/>
              </a:rPr>
              <a:t>工业园区规划</a:t>
            </a:r>
          </a:p>
        </p:txBody>
      </p:sp>
      <p:sp>
        <p:nvSpPr>
          <p:cNvPr id="74" name="Text Box 9">
            <a:extLst>
              <a:ext uri="{FF2B5EF4-FFF2-40B4-BE49-F238E27FC236}">
                <a16:creationId xmlns:a16="http://schemas.microsoft.com/office/drawing/2014/main" id="{5DD8D726-576E-4ABA-8757-EC1386A75309}"/>
              </a:ext>
            </a:extLst>
          </p:cNvPr>
          <p:cNvSpPr txBox="1">
            <a:spLocks noChangeArrowheads="1"/>
          </p:cNvSpPr>
          <p:nvPr/>
        </p:nvSpPr>
        <p:spPr bwMode="auto">
          <a:xfrm>
            <a:off x="683568" y="4467465"/>
            <a:ext cx="3816424" cy="53880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Overall Urban Plan and Overall Landuse Plan</a:t>
            </a:r>
          </a:p>
          <a:p>
            <a:pPr algn="ctr" eaLnBrk="1" hangingPunct="1"/>
            <a:r>
              <a:rPr lang="zh-CN" altLang="en-US" sz="1400" b="1">
                <a:solidFill>
                  <a:srgbClr val="FFFFFF"/>
                </a:solidFill>
                <a:latin typeface="Calibri" panose="020F0502020204030204" pitchFamily="34" charset="0"/>
              </a:rPr>
              <a:t>城市总体规划及土地利用总体规划</a:t>
            </a:r>
          </a:p>
        </p:txBody>
      </p:sp>
      <p:sp>
        <p:nvSpPr>
          <p:cNvPr id="75" name="Text Box 9">
            <a:extLst>
              <a:ext uri="{FF2B5EF4-FFF2-40B4-BE49-F238E27FC236}">
                <a16:creationId xmlns:a16="http://schemas.microsoft.com/office/drawing/2014/main" id="{BA1505DA-3B4D-465F-A599-0F96E5B21275}"/>
              </a:ext>
            </a:extLst>
          </p:cNvPr>
          <p:cNvSpPr txBox="1">
            <a:spLocks noChangeArrowheads="1"/>
          </p:cNvSpPr>
          <p:nvPr/>
        </p:nvSpPr>
        <p:spPr bwMode="auto">
          <a:xfrm>
            <a:off x="683568" y="5166064"/>
            <a:ext cx="3816424" cy="53880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Shantytowns  Reconstruction Plan </a:t>
            </a:r>
          </a:p>
          <a:p>
            <a:pPr algn="ctr" eaLnBrk="1" hangingPunct="1"/>
            <a:r>
              <a:rPr lang="zh-CN" altLang="en-US" sz="1400" b="1">
                <a:solidFill>
                  <a:srgbClr val="FFFFFF"/>
                </a:solidFill>
                <a:latin typeface="Calibri" panose="020F0502020204030204" pitchFamily="34" charset="0"/>
              </a:rPr>
              <a:t>棚户区改造规划</a:t>
            </a:r>
            <a:endParaRPr lang="en-US" altLang="zh-CN" sz="1600" b="1">
              <a:solidFill>
                <a:srgbClr val="FFFFFF"/>
              </a:solidFill>
              <a:latin typeface="Calibri" panose="020F0502020204030204" pitchFamily="34" charset="0"/>
            </a:endParaRPr>
          </a:p>
        </p:txBody>
      </p:sp>
      <p:sp>
        <p:nvSpPr>
          <p:cNvPr id="76" name="Text Box 9">
            <a:extLst>
              <a:ext uri="{FF2B5EF4-FFF2-40B4-BE49-F238E27FC236}">
                <a16:creationId xmlns:a16="http://schemas.microsoft.com/office/drawing/2014/main" id="{003CC2BD-BDF6-4EDB-A2AD-2719C3E1DEB6}"/>
              </a:ext>
            </a:extLst>
          </p:cNvPr>
          <p:cNvSpPr txBox="1">
            <a:spLocks noChangeArrowheads="1"/>
          </p:cNvSpPr>
          <p:nvPr/>
        </p:nvSpPr>
        <p:spPr bwMode="auto">
          <a:xfrm>
            <a:off x="683568" y="5884837"/>
            <a:ext cx="3816424" cy="53880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Transportation Plan </a:t>
            </a:r>
          </a:p>
          <a:p>
            <a:pPr algn="ctr" eaLnBrk="1" hangingPunct="1"/>
            <a:r>
              <a:rPr lang="zh-CN" altLang="en-US" sz="1400" b="1">
                <a:solidFill>
                  <a:srgbClr val="FFFFFF"/>
                </a:solidFill>
                <a:latin typeface="Calibri" panose="020F0502020204030204" pitchFamily="34" charset="0"/>
              </a:rPr>
              <a:t>交通线路规划</a:t>
            </a:r>
            <a:endParaRPr lang="en-US" altLang="zh-CN" sz="1600" b="1">
              <a:solidFill>
                <a:srgbClr val="FFFFFF"/>
              </a:solidFill>
              <a:latin typeface="Calibri" panose="020F0502020204030204" pitchFamily="34" charset="0"/>
            </a:endParaRPr>
          </a:p>
        </p:txBody>
      </p:sp>
      <p:sp>
        <p:nvSpPr>
          <p:cNvPr id="56" name="椭圆 55">
            <a:extLst>
              <a:ext uri="{FF2B5EF4-FFF2-40B4-BE49-F238E27FC236}">
                <a16:creationId xmlns:a16="http://schemas.microsoft.com/office/drawing/2014/main" id="{2E05DFF2-066E-4400-BC1F-0B0987906253}"/>
              </a:ext>
            </a:extLst>
          </p:cNvPr>
          <p:cNvSpPr/>
          <p:nvPr/>
        </p:nvSpPr>
        <p:spPr>
          <a:xfrm>
            <a:off x="617538" y="3462338"/>
            <a:ext cx="3954462" cy="2998787"/>
          </a:xfrm>
          <a:prstGeom prst="ellipse">
            <a:avLst/>
          </a:prstGeom>
          <a:noFill/>
          <a:ln w="57150">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a:p>
        </p:txBody>
      </p:sp>
      <p:sp>
        <p:nvSpPr>
          <p:cNvPr id="77" name="Text Box 9">
            <a:extLst>
              <a:ext uri="{FF2B5EF4-FFF2-40B4-BE49-F238E27FC236}">
                <a16:creationId xmlns:a16="http://schemas.microsoft.com/office/drawing/2014/main" id="{30A26B45-22F2-45B6-BD17-7049CBE05F23}"/>
              </a:ext>
            </a:extLst>
          </p:cNvPr>
          <p:cNvSpPr txBox="1">
            <a:spLocks noChangeArrowheads="1"/>
          </p:cNvSpPr>
          <p:nvPr/>
        </p:nvSpPr>
        <p:spPr bwMode="auto">
          <a:xfrm>
            <a:off x="4860032" y="4258349"/>
            <a:ext cx="3816424" cy="53880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Function Division</a:t>
            </a:r>
          </a:p>
          <a:p>
            <a:pPr algn="ctr" eaLnBrk="1" hangingPunct="1"/>
            <a:r>
              <a:rPr lang="zh-CN" altLang="en-US" sz="1400" b="1">
                <a:solidFill>
                  <a:srgbClr val="FFFFFF"/>
                </a:solidFill>
                <a:latin typeface="Calibri" panose="020F0502020204030204" pitchFamily="34" charset="0"/>
              </a:rPr>
              <a:t>规划功能分区</a:t>
            </a:r>
          </a:p>
        </p:txBody>
      </p:sp>
      <p:sp>
        <p:nvSpPr>
          <p:cNvPr id="78" name="Text Box 9">
            <a:extLst>
              <a:ext uri="{FF2B5EF4-FFF2-40B4-BE49-F238E27FC236}">
                <a16:creationId xmlns:a16="http://schemas.microsoft.com/office/drawing/2014/main" id="{EA0AFB98-0E87-463B-8F4C-1B97E2835B9B}"/>
              </a:ext>
            </a:extLst>
          </p:cNvPr>
          <p:cNvSpPr txBox="1">
            <a:spLocks noChangeArrowheads="1"/>
          </p:cNvSpPr>
          <p:nvPr/>
        </p:nvSpPr>
        <p:spPr bwMode="auto">
          <a:xfrm>
            <a:off x="4860032" y="5194453"/>
            <a:ext cx="3816424" cy="53880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b="1">
                <a:solidFill>
                  <a:srgbClr val="FFFFFF"/>
                </a:solidFill>
                <a:latin typeface="Calibri" panose="020F0502020204030204" pitchFamily="34" charset="0"/>
              </a:rPr>
              <a:t>Restoration Projects</a:t>
            </a:r>
          </a:p>
          <a:p>
            <a:pPr algn="ctr" eaLnBrk="1" hangingPunct="1"/>
            <a:r>
              <a:rPr lang="zh-CN" altLang="en-US" sz="1400" b="1">
                <a:solidFill>
                  <a:srgbClr val="FFFFFF"/>
                </a:solidFill>
                <a:latin typeface="Calibri" panose="020F0502020204030204" pitchFamily="34" charset="0"/>
              </a:rPr>
              <a:t>治理项目</a:t>
            </a:r>
          </a:p>
        </p:txBody>
      </p:sp>
      <p:sp>
        <p:nvSpPr>
          <p:cNvPr id="4" name="椭圆 3">
            <a:extLst>
              <a:ext uri="{FF2B5EF4-FFF2-40B4-BE49-F238E27FC236}">
                <a16:creationId xmlns:a16="http://schemas.microsoft.com/office/drawing/2014/main" id="{51A57F80-1F8E-40C4-9365-D313F8D827E5}"/>
              </a:ext>
            </a:extLst>
          </p:cNvPr>
          <p:cNvSpPr/>
          <p:nvPr/>
        </p:nvSpPr>
        <p:spPr>
          <a:xfrm>
            <a:off x="4962525" y="3575050"/>
            <a:ext cx="3810000" cy="2973388"/>
          </a:xfrm>
          <a:prstGeom prst="ellipse">
            <a:avLst/>
          </a:prstGeom>
          <a:noFill/>
          <a:ln w="57150">
            <a:solidFill>
              <a:schemeClr val="accent6">
                <a:lumMod val="75000"/>
              </a:schemeClr>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a:p>
        </p:txBody>
      </p:sp>
      <p:sp>
        <p:nvSpPr>
          <p:cNvPr id="20" name="下箭头 19">
            <a:extLst>
              <a:ext uri="{FF2B5EF4-FFF2-40B4-BE49-F238E27FC236}">
                <a16:creationId xmlns:a16="http://schemas.microsoft.com/office/drawing/2014/main" id="{057BFB5B-24DC-4B69-8A58-EEAC9E224D58}"/>
              </a:ext>
            </a:extLst>
          </p:cNvPr>
          <p:cNvSpPr/>
          <p:nvPr/>
        </p:nvSpPr>
        <p:spPr>
          <a:xfrm>
            <a:off x="4243073" y="1376772"/>
            <a:ext cx="719527" cy="180020"/>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
        <p:nvSpPr>
          <p:cNvPr id="80" name="下箭头 79">
            <a:extLst>
              <a:ext uri="{FF2B5EF4-FFF2-40B4-BE49-F238E27FC236}">
                <a16:creationId xmlns:a16="http://schemas.microsoft.com/office/drawing/2014/main" id="{D32CD0CA-C581-4BEF-8F0C-BBB14EB3FE99}"/>
              </a:ext>
            </a:extLst>
          </p:cNvPr>
          <p:cNvSpPr/>
          <p:nvPr/>
        </p:nvSpPr>
        <p:spPr>
          <a:xfrm>
            <a:off x="4211960" y="2528900"/>
            <a:ext cx="719527" cy="180020"/>
          </a:xfrm>
          <a:prstGeom prst="downArrow">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heel(1)">
                                      <p:cBhvr>
                                        <p:cTn id="7" dur="2000"/>
                                        <p:tgtEl>
                                          <p:spTgt spid="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a:extLst>
              <a:ext uri="{FF2B5EF4-FFF2-40B4-BE49-F238E27FC236}">
                <a16:creationId xmlns:a16="http://schemas.microsoft.com/office/drawing/2014/main" id="{9E49F242-DD55-4C45-8EDB-A2992FEDFA6A}"/>
              </a:ext>
            </a:extLst>
          </p:cNvPr>
          <p:cNvSpPr txBox="1">
            <a:spLocks/>
          </p:cNvSpPr>
          <p:nvPr/>
        </p:nvSpPr>
        <p:spPr bwMode="auto">
          <a:xfrm>
            <a:off x="4356100" y="4005263"/>
            <a:ext cx="4121150" cy="1922462"/>
          </a:xfrm>
          <a:prstGeom prst="rect">
            <a:avLst/>
          </a:prstGeom>
          <a:noFill/>
          <a:ln w="9525">
            <a:noFill/>
            <a:miter lim="800000"/>
            <a:headEnd/>
            <a:tailEnd/>
          </a:ln>
        </p:spPr>
        <p:txBody>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111111"/>
                </a:solidFill>
                <a:latin typeface="仿宋_GB2312" pitchFamily="49" charset="-122"/>
                <a:ea typeface="仿宋_GB2312" pitchFamily="49" charset="-122"/>
              </a:rPr>
              <a:t>据统计，截止到</a:t>
            </a:r>
            <a:r>
              <a:rPr lang="en-US" altLang="en-US" sz="2800" i="1" u="sng">
                <a:solidFill>
                  <a:srgbClr val="FF0000"/>
                </a:solidFill>
                <a:effectLst>
                  <a:outerShdw blurRad="38100" dist="38100" dir="2700000" algn="tl">
                    <a:srgbClr val="C0C0C0"/>
                  </a:outerShdw>
                </a:effectLst>
                <a:latin typeface="仿宋_GB2312" pitchFamily="49" charset="-122"/>
                <a:ea typeface="仿宋_GB2312" pitchFamily="49" charset="-122"/>
              </a:rPr>
              <a:t>2013</a:t>
            </a:r>
            <a:r>
              <a:rPr lang="zh-CN" altLang="en-US" sz="2800" i="1" u="sng">
                <a:solidFill>
                  <a:srgbClr val="FF0000"/>
                </a:solidFill>
                <a:effectLst>
                  <a:outerShdw blurRad="38100" dist="38100" dir="2700000" algn="tl">
                    <a:srgbClr val="C0C0C0"/>
                  </a:outerShdw>
                </a:effectLst>
                <a:latin typeface="仿宋_GB2312" pitchFamily="49" charset="-122"/>
                <a:ea typeface="仿宋_GB2312" pitchFamily="49" charset="-122"/>
              </a:rPr>
              <a:t>年</a:t>
            </a:r>
            <a:r>
              <a:rPr lang="zh-CN" altLang="en-US" sz="2800" b="1">
                <a:solidFill>
                  <a:srgbClr val="111111"/>
                </a:solidFill>
                <a:latin typeface="仿宋_GB2312" pitchFamily="49" charset="-122"/>
                <a:ea typeface="仿宋_GB2312" pitchFamily="49" charset="-122"/>
              </a:rPr>
              <a:t>，鹤岗市境内采煤沉陷地共</a:t>
            </a:r>
            <a:r>
              <a:rPr lang="en-US" altLang="en-US" sz="2800" b="1" i="1" u="sng">
                <a:solidFill>
                  <a:srgbClr val="FF0000"/>
                </a:solidFill>
                <a:effectLst>
                  <a:outerShdw blurRad="38100" dist="38100" dir="2700000" algn="tl">
                    <a:srgbClr val="C0C0C0"/>
                  </a:outerShdw>
                </a:effectLst>
                <a:latin typeface="仿宋_GB2312" pitchFamily="49" charset="-122"/>
                <a:ea typeface="仿宋_GB2312" pitchFamily="49" charset="-122"/>
              </a:rPr>
              <a:t>7932.12 hm</a:t>
            </a:r>
            <a:r>
              <a:rPr lang="en-US" altLang="zh-CN" sz="2800" b="1" i="1" u="sng" baseline="30000">
                <a:solidFill>
                  <a:srgbClr val="FF0000"/>
                </a:solidFill>
                <a:effectLst>
                  <a:outerShdw blurRad="38100" dist="38100" dir="2700000" algn="tl">
                    <a:srgbClr val="C0C0C0"/>
                  </a:outerShdw>
                </a:effectLst>
              </a:rPr>
              <a:t>2</a:t>
            </a:r>
            <a:r>
              <a:rPr lang="zh-CN" altLang="en-US" sz="2800" b="1">
                <a:solidFill>
                  <a:srgbClr val="111111"/>
                </a:solidFill>
                <a:latin typeface="仿宋_GB2312" pitchFamily="49" charset="-122"/>
                <a:ea typeface="仿宋_GB2312" pitchFamily="49" charset="-122"/>
              </a:rPr>
              <a:t>。</a:t>
            </a:r>
            <a:endParaRPr lang="en-US" altLang="zh-CN" sz="2800" b="1">
              <a:solidFill>
                <a:srgbClr val="111111"/>
              </a:solidFill>
              <a:latin typeface="仿宋_GB2312" pitchFamily="49" charset="-122"/>
              <a:ea typeface="仿宋_GB2312" pitchFamily="49" charset="-122"/>
            </a:endParaRPr>
          </a:p>
          <a:p>
            <a:pPr eaLnBrk="1" hangingPunct="1"/>
            <a:endParaRPr lang="en-US" altLang="zh-CN" sz="2800" b="1">
              <a:solidFill>
                <a:srgbClr val="111111"/>
              </a:solidFill>
              <a:latin typeface="仿宋_GB2312" pitchFamily="49" charset="-122"/>
              <a:ea typeface="仿宋_GB2312" pitchFamily="49" charset="-122"/>
            </a:endParaRPr>
          </a:p>
        </p:txBody>
      </p:sp>
      <p:pic>
        <p:nvPicPr>
          <p:cNvPr id="13433" name="Picture 121" descr="采煤沉陷深度分布图2013">
            <a:extLst>
              <a:ext uri="{FF2B5EF4-FFF2-40B4-BE49-F238E27FC236}">
                <a16:creationId xmlns:a16="http://schemas.microsoft.com/office/drawing/2014/main" id="{97A53E28-C9A5-4E29-9219-7123207BC8E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7825" y="1208088"/>
            <a:ext cx="38004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97518DAA-121E-4F36-9065-829D99C97BC0}"/>
              </a:ext>
            </a:extLst>
          </p:cNvPr>
          <p:cNvSpPr txBox="1">
            <a:spLocks noChangeArrowheads="1"/>
          </p:cNvSpPr>
          <p:nvPr/>
        </p:nvSpPr>
        <p:spPr bwMode="auto">
          <a:xfrm>
            <a:off x="179388" y="436563"/>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39941" name="TextBox 1">
            <a:extLst>
              <a:ext uri="{FF2B5EF4-FFF2-40B4-BE49-F238E27FC236}">
                <a16:creationId xmlns:a16="http://schemas.microsoft.com/office/drawing/2014/main" id="{08B30B8D-4606-487C-9DB8-745FE1283379}"/>
              </a:ext>
            </a:extLst>
          </p:cNvPr>
          <p:cNvSpPr txBox="1">
            <a:spLocks noChangeArrowheads="1"/>
          </p:cNvSpPr>
          <p:nvPr/>
        </p:nvSpPr>
        <p:spPr bwMode="auto">
          <a:xfrm>
            <a:off x="5364163" y="344488"/>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Current Subsidence situation </a:t>
            </a:r>
          </a:p>
          <a:p>
            <a:pPr eaLnBrk="1" hangingPunct="1">
              <a:spcBef>
                <a:spcPct val="0"/>
              </a:spcBef>
              <a:buFontTx/>
              <a:buNone/>
            </a:pPr>
            <a:r>
              <a:rPr lang="zh-CN" altLang="en-US" sz="2000" b="1">
                <a:solidFill>
                  <a:srgbClr val="FF0000"/>
                </a:solidFill>
                <a:latin typeface="Arial" panose="020B0604020202020204" pitchFamily="34" charset="0"/>
              </a:rPr>
              <a:t>沉陷现状</a:t>
            </a:r>
            <a:endParaRPr lang="zh-CN" altLang="en-US" sz="2000">
              <a:solidFill>
                <a:srgbClr val="FF0000"/>
              </a:solidFill>
              <a:latin typeface="Arial" panose="020B0604020202020204" pitchFamily="34" charset="0"/>
            </a:endParaRPr>
          </a:p>
        </p:txBody>
      </p:sp>
      <p:sp>
        <p:nvSpPr>
          <p:cNvPr id="12" name="内容占位符 2">
            <a:extLst>
              <a:ext uri="{FF2B5EF4-FFF2-40B4-BE49-F238E27FC236}">
                <a16:creationId xmlns:a16="http://schemas.microsoft.com/office/drawing/2014/main" id="{348BDFE6-FA81-48E4-9EF0-DB4219E45617}"/>
              </a:ext>
            </a:extLst>
          </p:cNvPr>
          <p:cNvSpPr txBox="1">
            <a:spLocks/>
          </p:cNvSpPr>
          <p:nvPr/>
        </p:nvSpPr>
        <p:spPr bwMode="auto">
          <a:xfrm>
            <a:off x="4411663" y="1651000"/>
            <a:ext cx="4121150" cy="2065338"/>
          </a:xfrm>
          <a:prstGeom prst="rect">
            <a:avLst/>
          </a:prstGeom>
          <a:noFill/>
          <a:ln w="9525">
            <a:noFill/>
            <a:miter lim="800000"/>
            <a:headEnd/>
            <a:tailEnd/>
          </a:ln>
        </p:spPr>
        <p:txBody>
          <a:bodyPr/>
          <a:lstStyle/>
          <a:p>
            <a:pPr eaLnBrk="1" hangingPunct="1">
              <a:defRPr/>
            </a:pPr>
            <a:r>
              <a:rPr lang="en-US" altLang="zh-CN" sz="2400" b="1" kern="0" dirty="0">
                <a:solidFill>
                  <a:srgbClr val="111111"/>
                </a:solidFill>
                <a:latin typeface="Times New Roman" panose="02020603050405020304" pitchFamily="18" charset="0"/>
                <a:ea typeface="仿宋_GB2312" pitchFamily="49" charset="-122"/>
                <a:cs typeface="Times New Roman" panose="02020603050405020304" pitchFamily="18" charset="0"/>
              </a:rPr>
              <a:t>According to the statistics, the total area of subsidence land was </a:t>
            </a:r>
            <a:r>
              <a:rPr lang="en-US" altLang="en-US" sz="2400" b="1" i="1" u="sng" kern="0" dirty="0">
                <a:solidFill>
                  <a:srgbClr val="FF0000"/>
                </a:solidFill>
                <a:effectLst>
                  <a:outerShdw blurRad="38100" dist="38100" dir="2700000" algn="tl">
                    <a:srgbClr val="000000">
                      <a:alpha val="43137"/>
                    </a:srgbClr>
                  </a:outerShdw>
                </a:effectLst>
                <a:latin typeface="仿宋_GB2312" pitchFamily="49" charset="-122"/>
                <a:ea typeface="仿宋_GB2312" pitchFamily="49" charset="-122"/>
              </a:rPr>
              <a:t>7932.12 hm</a:t>
            </a:r>
            <a:r>
              <a:rPr lang="en-US" altLang="zh-CN" sz="2400" b="1" i="1" u="sng" baseline="30000" dirty="0">
                <a:solidFill>
                  <a:srgbClr val="FF0000"/>
                </a:solidFill>
                <a:effectLst>
                  <a:outerShdw blurRad="38100" dist="38100" dir="2700000" algn="tl">
                    <a:srgbClr val="000000">
                      <a:alpha val="43137"/>
                    </a:srgbClr>
                  </a:outerShdw>
                </a:effectLst>
              </a:rPr>
              <a:t>2 </a:t>
            </a:r>
            <a:r>
              <a:rPr lang="en-US" altLang="zh-CN" sz="2400" b="1" kern="0" dirty="0">
                <a:solidFill>
                  <a:srgbClr val="111111"/>
                </a:solidFill>
                <a:latin typeface="Times New Roman" panose="02020603050405020304" pitchFamily="18" charset="0"/>
                <a:ea typeface="仿宋_GB2312" pitchFamily="49" charset="-122"/>
                <a:cs typeface="Times New Roman" panose="02020603050405020304" pitchFamily="18" charset="0"/>
              </a:rPr>
              <a:t> in 2013</a:t>
            </a:r>
            <a:r>
              <a:rPr lang="zh-CN" altLang="en-US" sz="2400" b="1" kern="0" dirty="0">
                <a:solidFill>
                  <a:srgbClr val="111111"/>
                </a:solidFill>
                <a:latin typeface="仿宋_GB2312" pitchFamily="49" charset="-122"/>
                <a:ea typeface="仿宋_GB2312" pitchFamily="49" charset="-122"/>
              </a:rPr>
              <a:t>。</a:t>
            </a:r>
            <a:endParaRPr lang="en-US" altLang="zh-CN" sz="2400" b="1" kern="0" dirty="0">
              <a:solidFill>
                <a:srgbClr val="111111"/>
              </a:solidFill>
              <a:latin typeface="仿宋_GB2312" pitchFamily="49" charset="-122"/>
              <a:ea typeface="仿宋_GB2312" pitchFamily="49" charset="-122"/>
            </a:endParaRPr>
          </a:p>
          <a:p>
            <a:pPr indent="457200" eaLnBrk="1" hangingPunct="1">
              <a:defRPr/>
            </a:pPr>
            <a:endParaRPr lang="en-US" altLang="zh-CN" sz="2400" b="1" kern="0" dirty="0">
              <a:solidFill>
                <a:srgbClr val="111111"/>
              </a:solidFill>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433"/>
                                        </p:tgtEl>
                                        <p:attrNameLst>
                                          <p:attrName>style.visibility</p:attrName>
                                        </p:attrNameLst>
                                      </p:cBhvr>
                                      <p:to>
                                        <p:strVal val="visible"/>
                                      </p:to>
                                    </p:set>
                                    <p:anim calcmode="lin" valueType="num">
                                      <p:cBhvr additive="base">
                                        <p:cTn id="11" dur="500" fill="hold"/>
                                        <p:tgtEl>
                                          <p:spTgt spid="13433"/>
                                        </p:tgtEl>
                                        <p:attrNameLst>
                                          <p:attrName>ppt_x</p:attrName>
                                        </p:attrNameLst>
                                      </p:cBhvr>
                                      <p:tavLst>
                                        <p:tav tm="0">
                                          <p:val>
                                            <p:strVal val="#ppt_x"/>
                                          </p:val>
                                        </p:tav>
                                        <p:tav tm="100000">
                                          <p:val>
                                            <p:strVal val="#ppt_x"/>
                                          </p:val>
                                        </p:tav>
                                      </p:tavLst>
                                    </p:anim>
                                    <p:anim calcmode="lin" valueType="num">
                                      <p:cBhvr additive="base">
                                        <p:cTn id="12" dur="500" fill="hold"/>
                                        <p:tgtEl>
                                          <p:spTgt spid="1343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a:extLst>
              <a:ext uri="{FF2B5EF4-FFF2-40B4-BE49-F238E27FC236}">
                <a16:creationId xmlns:a16="http://schemas.microsoft.com/office/drawing/2014/main" id="{10C893F2-2DED-4DF9-B7BF-186340A2C1AB}"/>
              </a:ext>
            </a:extLst>
          </p:cNvPr>
          <p:cNvSpPr>
            <a:spLocks noGrp="1"/>
          </p:cNvSpPr>
          <p:nvPr>
            <p:ph type="title"/>
          </p:nvPr>
        </p:nvSpPr>
        <p:spPr>
          <a:xfrm>
            <a:off x="-58738" y="793750"/>
            <a:ext cx="8229601" cy="857250"/>
          </a:xfrm>
        </p:spPr>
        <p:txBody>
          <a:bodyPr/>
          <a:lstStyle/>
          <a:p>
            <a:pPr algn="l" eaLnBrk="1" hangingPunct="1">
              <a:defRPr/>
            </a:pPr>
            <a:r>
              <a:rPr lang="en-US" altLang="zh-CN" sz="3200" dirty="0">
                <a:solidFill>
                  <a:schemeClr val="tx2">
                    <a:lumMod val="60000"/>
                    <a:lumOff val="40000"/>
                  </a:schemeClr>
                </a:solidFill>
              </a:rPr>
              <a:t>1. Introduction  </a:t>
            </a:r>
            <a:r>
              <a:rPr lang="zh-CN" altLang="en-US" sz="2800" b="1" dirty="0">
                <a:solidFill>
                  <a:schemeClr val="tx2">
                    <a:lumMod val="60000"/>
                    <a:lumOff val="40000"/>
                  </a:schemeClr>
                </a:solidFill>
              </a:rPr>
              <a:t>引言</a:t>
            </a:r>
          </a:p>
        </p:txBody>
      </p:sp>
      <p:sp>
        <p:nvSpPr>
          <p:cNvPr id="7171" name="矩形 7">
            <a:extLst>
              <a:ext uri="{FF2B5EF4-FFF2-40B4-BE49-F238E27FC236}">
                <a16:creationId xmlns:a16="http://schemas.microsoft.com/office/drawing/2014/main" id="{3FF8A899-09F1-425D-A761-CF65BC349FCD}"/>
              </a:ext>
            </a:extLst>
          </p:cNvPr>
          <p:cNvSpPr>
            <a:spLocks noChangeArrowheads="1"/>
          </p:cNvSpPr>
          <p:nvPr/>
        </p:nvSpPr>
        <p:spPr bwMode="auto">
          <a:xfrm>
            <a:off x="1393825" y="6154738"/>
            <a:ext cx="3857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latin typeface="Arial" panose="020B0604020202020204" pitchFamily="34" charset="0"/>
              </a:rPr>
              <a:t>Coal resources distribution in China</a:t>
            </a:r>
          </a:p>
          <a:p>
            <a:pPr algn="ctr" eaLnBrk="1" hangingPunct="1">
              <a:spcBef>
                <a:spcPct val="0"/>
              </a:spcBef>
              <a:buFontTx/>
              <a:buNone/>
            </a:pPr>
            <a:r>
              <a:rPr lang="zh-CN" altLang="en-US" sz="1600" b="1">
                <a:latin typeface="Arial" panose="020B0604020202020204" pitchFamily="34" charset="0"/>
              </a:rPr>
              <a:t>中国煤炭资源分布图</a:t>
            </a:r>
          </a:p>
        </p:txBody>
      </p:sp>
      <p:pic>
        <p:nvPicPr>
          <p:cNvPr id="7172" name="Picture 2">
            <a:extLst>
              <a:ext uri="{FF2B5EF4-FFF2-40B4-BE49-F238E27FC236}">
                <a16:creationId xmlns:a16="http://schemas.microsoft.com/office/drawing/2014/main" id="{57E80436-42EA-4FDD-AF12-8E3C655CF2D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138" y="1512888"/>
            <a:ext cx="6072187"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矩形 3">
            <a:extLst>
              <a:ext uri="{FF2B5EF4-FFF2-40B4-BE49-F238E27FC236}">
                <a16:creationId xmlns:a16="http://schemas.microsoft.com/office/drawing/2014/main" id="{1853AFD7-B808-444B-8697-247BCA7BB191}"/>
              </a:ext>
            </a:extLst>
          </p:cNvPr>
          <p:cNvSpPr>
            <a:spLocks noChangeArrowheads="1"/>
          </p:cNvSpPr>
          <p:nvPr/>
        </p:nvSpPr>
        <p:spPr bwMode="auto">
          <a:xfrm>
            <a:off x="6357938" y="2509838"/>
            <a:ext cx="24272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333333"/>
                </a:solidFill>
                <a:latin typeface="Arial" panose="020B0604020202020204" pitchFamily="34" charset="0"/>
              </a:rPr>
              <a:t>Coal is China’s most abundant, important, and widely distributed fossil fuel resource.</a:t>
            </a:r>
          </a:p>
          <a:p>
            <a:pPr eaLnBrk="1" hangingPunct="1">
              <a:spcBef>
                <a:spcPct val="0"/>
              </a:spcBef>
              <a:buFontTx/>
              <a:buNone/>
            </a:pPr>
            <a:endParaRPr lang="en-US" altLang="zh-CN" sz="1800">
              <a:solidFill>
                <a:srgbClr val="333333"/>
              </a:solidFill>
              <a:latin typeface="Arial" panose="020B0604020202020204" pitchFamily="34" charset="0"/>
            </a:endParaRPr>
          </a:p>
          <a:p>
            <a:pPr eaLnBrk="1" hangingPunct="1">
              <a:spcBef>
                <a:spcPct val="0"/>
              </a:spcBef>
              <a:buFontTx/>
              <a:buNone/>
            </a:pPr>
            <a:r>
              <a:rPr lang="zh-CN" altLang="en-US" sz="1600" b="1">
                <a:solidFill>
                  <a:srgbClr val="333333"/>
                </a:solidFill>
                <a:latin typeface="Arial" panose="020B0604020202020204" pitchFamily="34" charset="0"/>
              </a:rPr>
              <a:t>煤炭是中国最丰富、最重要，也是应用最广泛的化石能源。</a:t>
            </a:r>
            <a:endParaRPr lang="zh-CN" altLang="en-US" sz="1600" b="1">
              <a:latin typeface="Arial" panose="020B0604020202020204" pitchFamily="34" charset="0"/>
            </a:endParaRPr>
          </a:p>
        </p:txBody>
      </p:sp>
      <p:pic>
        <p:nvPicPr>
          <p:cNvPr id="7174" name="Picture 8" descr="D:\2012\OTHERS\复垦所LOGO\土地复垦研究所logo-2.jpg">
            <a:extLst>
              <a:ext uri="{FF2B5EF4-FFF2-40B4-BE49-F238E27FC236}">
                <a16:creationId xmlns:a16="http://schemas.microsoft.com/office/drawing/2014/main" id="{AD28F434-1195-4086-BCF0-D84814548D6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8300" y="30163"/>
            <a:ext cx="4965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图片 19" descr="研究中心logo.jpg">
            <a:extLst>
              <a:ext uri="{FF2B5EF4-FFF2-40B4-BE49-F238E27FC236}">
                <a16:creationId xmlns:a16="http://schemas.microsoft.com/office/drawing/2014/main" id="{5495A899-F5F0-4D80-9BCE-8599EF1BE14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4429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1" descr="闭矿-采煤沉陷分布图.jpg">
            <a:extLst>
              <a:ext uri="{FF2B5EF4-FFF2-40B4-BE49-F238E27FC236}">
                <a16:creationId xmlns:a16="http://schemas.microsoft.com/office/drawing/2014/main" id="{569C7EE6-5DEB-4499-A382-78113F4AE5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7200"/>
            <a:ext cx="44958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EECF5E2F-8EEC-4A49-9BFB-1E50E05E8AA8}"/>
              </a:ext>
            </a:extLst>
          </p:cNvPr>
          <p:cNvSpPr/>
          <p:nvPr/>
        </p:nvSpPr>
        <p:spPr>
          <a:xfrm>
            <a:off x="1792288" y="5414963"/>
            <a:ext cx="360362" cy="360362"/>
          </a:xfrm>
          <a:prstGeom prst="rect">
            <a:avLst/>
          </a:prstGeom>
          <a:solidFill>
            <a:srgbClr val="26743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dirty="0"/>
          </a:p>
        </p:txBody>
      </p:sp>
      <p:sp>
        <p:nvSpPr>
          <p:cNvPr id="9" name="矩形 8">
            <a:extLst>
              <a:ext uri="{FF2B5EF4-FFF2-40B4-BE49-F238E27FC236}">
                <a16:creationId xmlns:a16="http://schemas.microsoft.com/office/drawing/2014/main" id="{1D44573C-6907-4FE3-AB8F-801AACBA08F7}"/>
              </a:ext>
            </a:extLst>
          </p:cNvPr>
          <p:cNvSpPr/>
          <p:nvPr/>
        </p:nvSpPr>
        <p:spPr>
          <a:xfrm>
            <a:off x="2655888" y="5414963"/>
            <a:ext cx="360362" cy="360362"/>
          </a:xfrm>
          <a:prstGeom prst="rect">
            <a:avLst/>
          </a:prstGeom>
          <a:solidFill>
            <a:srgbClr val="81BCC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a:p>
        </p:txBody>
      </p:sp>
      <p:sp>
        <p:nvSpPr>
          <p:cNvPr id="10" name="矩形 9">
            <a:extLst>
              <a:ext uri="{FF2B5EF4-FFF2-40B4-BE49-F238E27FC236}">
                <a16:creationId xmlns:a16="http://schemas.microsoft.com/office/drawing/2014/main" id="{37649790-88E1-4402-88F2-A1ABFEDD7E16}"/>
              </a:ext>
            </a:extLst>
          </p:cNvPr>
          <p:cNvSpPr/>
          <p:nvPr/>
        </p:nvSpPr>
        <p:spPr>
          <a:xfrm>
            <a:off x="936625" y="5414963"/>
            <a:ext cx="358775" cy="360362"/>
          </a:xfrm>
          <a:prstGeom prst="rect">
            <a:avLst/>
          </a:prstGeom>
          <a:solidFill>
            <a:schemeClr val="accent6">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dirty="0">
              <a:solidFill>
                <a:srgbClr val="FFC000"/>
              </a:solidFill>
            </a:endParaRPr>
          </a:p>
        </p:txBody>
      </p:sp>
      <p:sp>
        <p:nvSpPr>
          <p:cNvPr id="11" name="矩形 10">
            <a:extLst>
              <a:ext uri="{FF2B5EF4-FFF2-40B4-BE49-F238E27FC236}">
                <a16:creationId xmlns:a16="http://schemas.microsoft.com/office/drawing/2014/main" id="{B0A37156-590B-4D96-8CBF-684BB2D3252D}"/>
              </a:ext>
            </a:extLst>
          </p:cNvPr>
          <p:cNvSpPr/>
          <p:nvPr/>
        </p:nvSpPr>
        <p:spPr>
          <a:xfrm>
            <a:off x="1360488" y="5414963"/>
            <a:ext cx="360362" cy="360362"/>
          </a:xfrm>
          <a:prstGeom prst="rect">
            <a:avLst/>
          </a:prstGeom>
          <a:solidFill>
            <a:srgbClr val="13A93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a:p>
        </p:txBody>
      </p:sp>
      <p:sp>
        <p:nvSpPr>
          <p:cNvPr id="12" name="矩形 11">
            <a:extLst>
              <a:ext uri="{FF2B5EF4-FFF2-40B4-BE49-F238E27FC236}">
                <a16:creationId xmlns:a16="http://schemas.microsoft.com/office/drawing/2014/main" id="{6B8BE7D0-6B77-4749-81DE-1B2C8CC34977}"/>
              </a:ext>
            </a:extLst>
          </p:cNvPr>
          <p:cNvSpPr/>
          <p:nvPr/>
        </p:nvSpPr>
        <p:spPr>
          <a:xfrm>
            <a:off x="2224088" y="5414963"/>
            <a:ext cx="360362" cy="360362"/>
          </a:xfrm>
          <a:prstGeom prst="rect">
            <a:avLst/>
          </a:prstGeom>
          <a:solidFill>
            <a:srgbClr val="24766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a:p>
        </p:txBody>
      </p:sp>
      <p:sp>
        <p:nvSpPr>
          <p:cNvPr id="13" name="矩形 12">
            <a:extLst>
              <a:ext uri="{FF2B5EF4-FFF2-40B4-BE49-F238E27FC236}">
                <a16:creationId xmlns:a16="http://schemas.microsoft.com/office/drawing/2014/main" id="{5D2B104D-7FA1-415C-947E-F6320C0A9FC7}"/>
              </a:ext>
            </a:extLst>
          </p:cNvPr>
          <p:cNvSpPr/>
          <p:nvPr/>
        </p:nvSpPr>
        <p:spPr>
          <a:xfrm>
            <a:off x="0" y="5414963"/>
            <a:ext cx="855663" cy="360362"/>
          </a:xfrm>
          <a:prstGeom prst="rect">
            <a:avLst/>
          </a:prstGeom>
          <a:solidFill>
            <a:schemeClr val="tx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eaLnBrk="1" hangingPunct="1">
              <a:defRPr/>
            </a:pPr>
            <a:endParaRPr lang="zh-CN" altLang="en-US" dirty="0">
              <a:solidFill>
                <a:srgbClr val="FFC000"/>
              </a:solidFill>
            </a:endParaRPr>
          </a:p>
        </p:txBody>
      </p:sp>
      <p:pic>
        <p:nvPicPr>
          <p:cNvPr id="40969" name="图片 19" descr="2020采煤沉陷分布图.jpg">
            <a:extLst>
              <a:ext uri="{FF2B5EF4-FFF2-40B4-BE49-F238E27FC236}">
                <a16:creationId xmlns:a16="http://schemas.microsoft.com/office/drawing/2014/main" id="{7DA2D36A-6B48-4F0F-915F-53754C3D030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457200"/>
            <a:ext cx="44958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矩形 15">
            <a:extLst>
              <a:ext uri="{FF2B5EF4-FFF2-40B4-BE49-F238E27FC236}">
                <a16:creationId xmlns:a16="http://schemas.microsoft.com/office/drawing/2014/main" id="{4E81F9CE-F230-4666-8473-29B43211119F}"/>
              </a:ext>
            </a:extLst>
          </p:cNvPr>
          <p:cNvSpPr>
            <a:spLocks noChangeArrowheads="1"/>
          </p:cNvSpPr>
          <p:nvPr/>
        </p:nvSpPr>
        <p:spPr bwMode="auto">
          <a:xfrm>
            <a:off x="228600" y="2057400"/>
            <a:ext cx="1752600" cy="461963"/>
          </a:xfrm>
          <a:prstGeom prst="rect">
            <a:avLst/>
          </a:prstGeom>
          <a:gradFill rotWithShape="1">
            <a:gsLst>
              <a:gs pos="0">
                <a:srgbClr val="A5FF89"/>
              </a:gs>
              <a:gs pos="50000">
                <a:srgbClr val="C7FFB8"/>
              </a:gs>
              <a:gs pos="100000">
                <a:srgbClr val="E3FFDC"/>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400" b="1">
                <a:solidFill>
                  <a:srgbClr val="111111"/>
                </a:solidFill>
                <a:ea typeface="仿宋_GB2312" pitchFamily="49" charset="-122"/>
                <a:cs typeface="Times New Roman" panose="02020603050405020304" pitchFamily="18" charset="0"/>
              </a:rPr>
              <a:t>9400.31</a:t>
            </a:r>
            <a:r>
              <a:rPr lang="en-US" altLang="en-US" sz="2400" b="1">
                <a:solidFill>
                  <a:srgbClr val="111111"/>
                </a:solidFill>
                <a:ea typeface="仿宋_GB2312" pitchFamily="49" charset="-122"/>
                <a:cs typeface="Times New Roman" panose="02020603050405020304" pitchFamily="18" charset="0"/>
              </a:rPr>
              <a:t>hm</a:t>
            </a:r>
            <a:r>
              <a:rPr lang="en-US" altLang="zh-CN" sz="2400" b="1" baseline="30000">
                <a:solidFill>
                  <a:srgbClr val="111111"/>
                </a:solidFill>
                <a:ea typeface="仿宋_GB2312" pitchFamily="49" charset="-122"/>
                <a:cs typeface="Times New Roman" panose="02020603050405020304" pitchFamily="18" charset="0"/>
              </a:rPr>
              <a:t>2</a:t>
            </a:r>
            <a:endParaRPr lang="en-US" altLang="en-US" sz="2400" b="1">
              <a:solidFill>
                <a:srgbClr val="111111"/>
              </a:solidFill>
              <a:ea typeface="仿宋_GB2312" pitchFamily="49" charset="-122"/>
              <a:cs typeface="Times New Roman" panose="02020603050405020304" pitchFamily="18" charset="0"/>
            </a:endParaRPr>
          </a:p>
        </p:txBody>
      </p:sp>
      <p:sp>
        <p:nvSpPr>
          <p:cNvPr id="40971" name="矩形 22">
            <a:extLst>
              <a:ext uri="{FF2B5EF4-FFF2-40B4-BE49-F238E27FC236}">
                <a16:creationId xmlns:a16="http://schemas.microsoft.com/office/drawing/2014/main" id="{3A89513E-69B3-46E3-9232-23058D9F9A26}"/>
              </a:ext>
            </a:extLst>
          </p:cNvPr>
          <p:cNvSpPr>
            <a:spLocks noChangeArrowheads="1"/>
          </p:cNvSpPr>
          <p:nvPr/>
        </p:nvSpPr>
        <p:spPr bwMode="auto">
          <a:xfrm>
            <a:off x="1066800" y="1295400"/>
            <a:ext cx="990600" cy="461963"/>
          </a:xfrm>
          <a:prstGeom prst="rect">
            <a:avLst/>
          </a:prstGeom>
          <a:solidFill>
            <a:schemeClr val="bg1"/>
          </a:solidFill>
          <a:ln w="38100">
            <a:solidFill>
              <a:srgbClr val="FF33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2400" b="1">
                <a:solidFill>
                  <a:srgbClr val="111111"/>
                </a:solidFill>
                <a:ea typeface="仿宋_GB2312" pitchFamily="49" charset="-122"/>
                <a:cs typeface="Times New Roman" panose="02020603050405020304" pitchFamily="18" charset="0"/>
              </a:rPr>
              <a:t>2020</a:t>
            </a:r>
          </a:p>
        </p:txBody>
      </p:sp>
      <p:sp>
        <p:nvSpPr>
          <p:cNvPr id="40972" name="矩形 23">
            <a:extLst>
              <a:ext uri="{FF2B5EF4-FFF2-40B4-BE49-F238E27FC236}">
                <a16:creationId xmlns:a16="http://schemas.microsoft.com/office/drawing/2014/main" id="{E3DEDD17-B060-4549-9EBD-5A272261CF55}"/>
              </a:ext>
            </a:extLst>
          </p:cNvPr>
          <p:cNvSpPr>
            <a:spLocks noChangeArrowheads="1"/>
          </p:cNvSpPr>
          <p:nvPr/>
        </p:nvSpPr>
        <p:spPr bwMode="auto">
          <a:xfrm>
            <a:off x="5715000" y="1196975"/>
            <a:ext cx="2097088" cy="708025"/>
          </a:xfrm>
          <a:prstGeom prst="rect">
            <a:avLst/>
          </a:prstGeom>
          <a:solidFill>
            <a:schemeClr val="bg1"/>
          </a:solidFill>
          <a:ln w="38100">
            <a:solidFill>
              <a:srgbClr val="FF33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b="1">
                <a:solidFill>
                  <a:srgbClr val="111111"/>
                </a:solidFill>
                <a:ea typeface="仿宋_GB2312" pitchFamily="49" charset="-122"/>
                <a:cs typeface="Times New Roman" panose="02020603050405020304" pitchFamily="18" charset="0"/>
              </a:rPr>
              <a:t>Mine Closure</a:t>
            </a:r>
          </a:p>
          <a:p>
            <a:pPr eaLnBrk="1" hangingPunct="1">
              <a:spcBef>
                <a:spcPct val="0"/>
              </a:spcBef>
              <a:buFontTx/>
              <a:buNone/>
            </a:pPr>
            <a:r>
              <a:rPr lang="zh-CN" altLang="en-US" sz="2000" b="1">
                <a:solidFill>
                  <a:srgbClr val="111111"/>
                </a:solidFill>
                <a:ea typeface="仿宋_GB2312" pitchFamily="49" charset="-122"/>
                <a:cs typeface="Times New Roman" panose="02020603050405020304" pitchFamily="18" charset="0"/>
              </a:rPr>
              <a:t>闭矿</a:t>
            </a:r>
            <a:endParaRPr lang="en-US" altLang="en-US" sz="2000" b="1">
              <a:solidFill>
                <a:srgbClr val="111111"/>
              </a:solidFill>
              <a:ea typeface="仿宋_GB2312" pitchFamily="49" charset="-122"/>
              <a:cs typeface="Times New Roman" panose="02020603050405020304" pitchFamily="18" charset="0"/>
            </a:endParaRPr>
          </a:p>
        </p:txBody>
      </p:sp>
      <p:sp>
        <p:nvSpPr>
          <p:cNvPr id="40973" name="矩形 17">
            <a:extLst>
              <a:ext uri="{FF2B5EF4-FFF2-40B4-BE49-F238E27FC236}">
                <a16:creationId xmlns:a16="http://schemas.microsoft.com/office/drawing/2014/main" id="{AEB3672A-F30A-4FE0-A927-77080185A794}"/>
              </a:ext>
            </a:extLst>
          </p:cNvPr>
          <p:cNvSpPr>
            <a:spLocks noChangeArrowheads="1"/>
          </p:cNvSpPr>
          <p:nvPr/>
        </p:nvSpPr>
        <p:spPr bwMode="auto">
          <a:xfrm>
            <a:off x="4800600" y="2103438"/>
            <a:ext cx="2057400" cy="461962"/>
          </a:xfrm>
          <a:prstGeom prst="rect">
            <a:avLst/>
          </a:prstGeom>
          <a:gradFill rotWithShape="1">
            <a:gsLst>
              <a:gs pos="0">
                <a:srgbClr val="B8FF97"/>
              </a:gs>
              <a:gs pos="50000">
                <a:srgbClr val="D2FFBF"/>
              </a:gs>
              <a:gs pos="100000">
                <a:srgbClr val="E8FFD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2400" b="1">
                <a:solidFill>
                  <a:srgbClr val="111111"/>
                </a:solidFill>
                <a:ea typeface="仿宋_GB2312" pitchFamily="49" charset="-122"/>
                <a:cs typeface="Times New Roman" panose="02020603050405020304" pitchFamily="18" charset="0"/>
              </a:rPr>
              <a:t>11993.25hm</a:t>
            </a:r>
            <a:r>
              <a:rPr lang="en-US" altLang="en-US" sz="2400" b="1" baseline="30000">
                <a:solidFill>
                  <a:srgbClr val="111111"/>
                </a:solidFill>
                <a:ea typeface="仿宋_GB2312" pitchFamily="49" charset="-122"/>
                <a:cs typeface="Times New Roman" panose="02020603050405020304" pitchFamily="18" charset="0"/>
              </a:rPr>
              <a:t>2</a:t>
            </a:r>
            <a:endParaRPr lang="zh-CN" altLang="en-US" sz="2400">
              <a:latin typeface="Arial" panose="020B0604020202020204" pitchFamily="34" charset="0"/>
              <a:ea typeface="仿宋_GB2312" pitchFamily="49" charset="-122"/>
              <a:cs typeface="Times New Roman" panose="02020603050405020304" pitchFamily="18" charset="0"/>
            </a:endParaRPr>
          </a:p>
        </p:txBody>
      </p:sp>
      <p:sp>
        <p:nvSpPr>
          <p:cNvPr id="16" name="Text Box 7">
            <a:extLst>
              <a:ext uri="{FF2B5EF4-FFF2-40B4-BE49-F238E27FC236}">
                <a16:creationId xmlns:a16="http://schemas.microsoft.com/office/drawing/2014/main" id="{0A5680A2-1929-4FFA-A9EF-99646FD4DB18}"/>
              </a:ext>
            </a:extLst>
          </p:cNvPr>
          <p:cNvSpPr txBox="1">
            <a:spLocks noChangeArrowheads="1"/>
          </p:cNvSpPr>
          <p:nvPr/>
        </p:nvSpPr>
        <p:spPr bwMode="auto">
          <a:xfrm>
            <a:off x="179388" y="136525"/>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40975" name="TextBox 1">
            <a:extLst>
              <a:ext uri="{FF2B5EF4-FFF2-40B4-BE49-F238E27FC236}">
                <a16:creationId xmlns:a16="http://schemas.microsoft.com/office/drawing/2014/main" id="{AA49DE38-E7E8-4399-B3D0-E734577B774A}"/>
              </a:ext>
            </a:extLst>
          </p:cNvPr>
          <p:cNvSpPr txBox="1">
            <a:spLocks noChangeArrowheads="1"/>
          </p:cNvSpPr>
          <p:nvPr/>
        </p:nvSpPr>
        <p:spPr bwMode="auto">
          <a:xfrm>
            <a:off x="5364163" y="44450"/>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Subsidence Prediction </a:t>
            </a:r>
          </a:p>
          <a:p>
            <a:pPr eaLnBrk="1" hangingPunct="1">
              <a:spcBef>
                <a:spcPct val="0"/>
              </a:spcBef>
              <a:buFontTx/>
              <a:buNone/>
            </a:pPr>
            <a:r>
              <a:rPr lang="zh-CN" altLang="en-US" sz="2000" b="1">
                <a:solidFill>
                  <a:srgbClr val="FF0000"/>
                </a:solidFill>
                <a:latin typeface="Arial" panose="020B0604020202020204" pitchFamily="34" charset="0"/>
              </a:rPr>
              <a:t>沉陷预测</a:t>
            </a:r>
            <a:endParaRPr lang="zh-CN" altLang="en-US" sz="2000">
              <a:solidFill>
                <a:srgbClr val="FF0000"/>
              </a:solidFill>
              <a:latin typeface="Arial" panose="020B0604020202020204" pitchFamily="34" charset="0"/>
            </a:endParaRPr>
          </a:p>
        </p:txBody>
      </p:sp>
      <p:sp>
        <p:nvSpPr>
          <p:cNvPr id="2" name="文本框 1">
            <a:extLst>
              <a:ext uri="{FF2B5EF4-FFF2-40B4-BE49-F238E27FC236}">
                <a16:creationId xmlns:a16="http://schemas.microsoft.com/office/drawing/2014/main" id="{898EF35C-A0A4-4E8B-B875-E7E7C6C5F639}"/>
              </a:ext>
            </a:extLst>
          </p:cNvPr>
          <p:cNvSpPr txBox="1"/>
          <p:nvPr/>
        </p:nvSpPr>
        <p:spPr>
          <a:xfrm>
            <a:off x="3666803" y="2867046"/>
            <a:ext cx="3191197" cy="36933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altLang="zh-CN" dirty="0"/>
              <a:t>Probability Integral Method</a:t>
            </a:r>
            <a:endParaRPr lang="zh-CN" alt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35" descr="下沉等值线（2014-2020）.jpg">
            <a:extLst>
              <a:ext uri="{FF2B5EF4-FFF2-40B4-BE49-F238E27FC236}">
                <a16:creationId xmlns:a16="http://schemas.microsoft.com/office/drawing/2014/main" id="{986ADF9A-22D5-4A69-9509-BF9BA700389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1000"/>
            <a:ext cx="4495800" cy="635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图片 33" descr="下沉等值线（等间距3000）.jpg">
            <a:extLst>
              <a:ext uri="{FF2B5EF4-FFF2-40B4-BE49-F238E27FC236}">
                <a16:creationId xmlns:a16="http://schemas.microsoft.com/office/drawing/2014/main" id="{0233F09F-9A5D-4D1E-BD1A-0E5A39CE1DF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423863"/>
            <a:ext cx="44958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占位符 3">
            <a:extLst>
              <a:ext uri="{FF2B5EF4-FFF2-40B4-BE49-F238E27FC236}">
                <a16:creationId xmlns:a16="http://schemas.microsoft.com/office/drawing/2014/main" id="{CA6D8E59-8141-400A-BA8B-20AB8B453766}"/>
              </a:ext>
            </a:extLst>
          </p:cNvPr>
          <p:cNvSpPr txBox="1">
            <a:spLocks/>
          </p:cNvSpPr>
          <p:nvPr/>
        </p:nvSpPr>
        <p:spPr bwMode="auto">
          <a:xfrm>
            <a:off x="228600" y="1676400"/>
            <a:ext cx="1676400" cy="412750"/>
          </a:xfrm>
          <a:prstGeom prst="rect">
            <a:avLst/>
          </a:prstGeom>
          <a:solidFill>
            <a:schemeClr val="tx2">
              <a:lumMod val="60000"/>
              <a:lumOff val="40000"/>
              <a:alpha val="60000"/>
            </a:schemeClr>
          </a:solidFill>
          <a:ln w="9525">
            <a:noFill/>
            <a:miter lim="800000"/>
            <a:headEnd/>
            <a:tailEnd/>
          </a:ln>
        </p:spPr>
        <p:txBody>
          <a:bodyPr>
            <a:normAutofit/>
          </a:bodyPr>
          <a:lstStyle/>
          <a:p>
            <a:pPr marL="342900" indent="-342900">
              <a:spcBef>
                <a:spcPct val="20000"/>
              </a:spcBef>
              <a:buClr>
                <a:schemeClr val="folHlink"/>
              </a:buClr>
              <a:defRPr/>
            </a:pPr>
            <a:r>
              <a:rPr lang="en-US" altLang="zh-CN" sz="2000" b="1" kern="0" dirty="0">
                <a:solidFill>
                  <a:srgbClr val="24766A"/>
                </a:solidFill>
                <a:latin typeface="微软雅黑" pitchFamily="34" charset="-122"/>
                <a:ea typeface="微软雅黑" pitchFamily="34" charset="-122"/>
              </a:rPr>
              <a:t>2014-2020</a:t>
            </a:r>
            <a:endParaRPr lang="zh-CN" altLang="en-US" sz="2000" b="1" kern="0" dirty="0">
              <a:solidFill>
                <a:srgbClr val="24766A"/>
              </a:solidFill>
              <a:latin typeface="微软雅黑" pitchFamily="34" charset="-122"/>
              <a:ea typeface="微软雅黑" pitchFamily="34" charset="-122"/>
            </a:endParaRPr>
          </a:p>
        </p:txBody>
      </p:sp>
      <p:sp>
        <p:nvSpPr>
          <p:cNvPr id="43013" name="矩形 9">
            <a:extLst>
              <a:ext uri="{FF2B5EF4-FFF2-40B4-BE49-F238E27FC236}">
                <a16:creationId xmlns:a16="http://schemas.microsoft.com/office/drawing/2014/main" id="{EEC2F376-36A0-4D7B-B91F-C1A5A4EC3F61}"/>
              </a:ext>
            </a:extLst>
          </p:cNvPr>
          <p:cNvSpPr>
            <a:spLocks noChangeArrowheads="1"/>
          </p:cNvSpPr>
          <p:nvPr/>
        </p:nvSpPr>
        <p:spPr bwMode="auto">
          <a:xfrm>
            <a:off x="381000" y="5638800"/>
            <a:ext cx="838200" cy="369888"/>
          </a:xfrm>
          <a:prstGeom prst="rect">
            <a:avLst/>
          </a:prstGeom>
          <a:solidFill>
            <a:schemeClr val="bg1"/>
          </a:solidFill>
          <a:ln w="38100">
            <a:solidFill>
              <a:srgbClr val="FF3399"/>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1800" b="1">
                <a:solidFill>
                  <a:srgbClr val="111111"/>
                </a:solidFill>
                <a:ea typeface="仿宋_GB2312" pitchFamily="49" charset="-122"/>
                <a:cs typeface="Times New Roman" panose="02020603050405020304" pitchFamily="18" charset="0"/>
              </a:rPr>
              <a:t>10.8</a:t>
            </a:r>
            <a:r>
              <a:rPr lang="en-US" altLang="zh-CN" sz="1800" b="1">
                <a:solidFill>
                  <a:srgbClr val="111111"/>
                </a:solidFill>
                <a:ea typeface="仿宋_GB2312" pitchFamily="49" charset="-122"/>
                <a:cs typeface="Times New Roman" panose="02020603050405020304" pitchFamily="18" charset="0"/>
              </a:rPr>
              <a:t>m</a:t>
            </a:r>
            <a:endParaRPr lang="en-US" altLang="en-US" sz="1800" b="1">
              <a:solidFill>
                <a:srgbClr val="111111"/>
              </a:solidFill>
              <a:ea typeface="仿宋_GB2312" pitchFamily="49" charset="-122"/>
              <a:cs typeface="Times New Roman" panose="02020603050405020304" pitchFamily="18" charset="0"/>
            </a:endParaRPr>
          </a:p>
        </p:txBody>
      </p:sp>
      <p:cxnSp>
        <p:nvCxnSpPr>
          <p:cNvPr id="12" name="直接箭头连接符 11">
            <a:extLst>
              <a:ext uri="{FF2B5EF4-FFF2-40B4-BE49-F238E27FC236}">
                <a16:creationId xmlns:a16="http://schemas.microsoft.com/office/drawing/2014/main" id="{3DA5EB83-E954-4EC0-A591-906682263B29}"/>
              </a:ext>
            </a:extLst>
          </p:cNvPr>
          <p:cNvCxnSpPr/>
          <p:nvPr/>
        </p:nvCxnSpPr>
        <p:spPr>
          <a:xfrm rot="10800000">
            <a:off x="1295400" y="5867400"/>
            <a:ext cx="609600" cy="76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015" name="矩形 17">
            <a:extLst>
              <a:ext uri="{FF2B5EF4-FFF2-40B4-BE49-F238E27FC236}">
                <a16:creationId xmlns:a16="http://schemas.microsoft.com/office/drawing/2014/main" id="{3B9F5DF4-F751-4253-AA23-A594B94E9437}"/>
              </a:ext>
            </a:extLst>
          </p:cNvPr>
          <p:cNvSpPr>
            <a:spLocks noChangeArrowheads="1"/>
          </p:cNvSpPr>
          <p:nvPr/>
        </p:nvSpPr>
        <p:spPr bwMode="auto">
          <a:xfrm>
            <a:off x="2971800" y="4038600"/>
            <a:ext cx="762000" cy="369888"/>
          </a:xfrm>
          <a:prstGeom prst="rect">
            <a:avLst/>
          </a:prstGeom>
          <a:solidFill>
            <a:schemeClr val="bg1"/>
          </a:solidFill>
          <a:ln w="38100">
            <a:solidFill>
              <a:srgbClr val="0070C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1800" b="1">
                <a:solidFill>
                  <a:srgbClr val="111111"/>
                </a:solidFill>
                <a:ea typeface="仿宋_GB2312" pitchFamily="49" charset="-122"/>
                <a:cs typeface="Times New Roman" panose="02020603050405020304" pitchFamily="18" charset="0"/>
              </a:rPr>
              <a:t>7.4</a:t>
            </a:r>
            <a:r>
              <a:rPr lang="en-US" altLang="zh-CN" sz="1800" b="1">
                <a:solidFill>
                  <a:srgbClr val="111111"/>
                </a:solidFill>
                <a:ea typeface="仿宋_GB2312" pitchFamily="49" charset="-122"/>
                <a:cs typeface="Times New Roman" panose="02020603050405020304" pitchFamily="18" charset="0"/>
              </a:rPr>
              <a:t>m</a:t>
            </a:r>
            <a:endParaRPr lang="en-US" altLang="en-US" sz="1800" b="1">
              <a:solidFill>
                <a:srgbClr val="111111"/>
              </a:solidFill>
              <a:ea typeface="仿宋_GB2312" pitchFamily="49" charset="-122"/>
              <a:cs typeface="Times New Roman" panose="02020603050405020304" pitchFamily="18" charset="0"/>
            </a:endParaRPr>
          </a:p>
        </p:txBody>
      </p:sp>
      <p:cxnSp>
        <p:nvCxnSpPr>
          <p:cNvPr id="19" name="直接箭头连接符 18">
            <a:extLst>
              <a:ext uri="{FF2B5EF4-FFF2-40B4-BE49-F238E27FC236}">
                <a16:creationId xmlns:a16="http://schemas.microsoft.com/office/drawing/2014/main" id="{BA86F1B6-0424-4CD7-8296-22B860878553}"/>
              </a:ext>
            </a:extLst>
          </p:cNvPr>
          <p:cNvCxnSpPr/>
          <p:nvPr/>
        </p:nvCxnSpPr>
        <p:spPr>
          <a:xfrm rot="16200000" flipH="1">
            <a:off x="2552700" y="3619500"/>
            <a:ext cx="609600" cy="3810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017" name="矩形 26">
            <a:extLst>
              <a:ext uri="{FF2B5EF4-FFF2-40B4-BE49-F238E27FC236}">
                <a16:creationId xmlns:a16="http://schemas.microsoft.com/office/drawing/2014/main" id="{B26DA64D-2098-46A9-A882-FEFC89703E1F}"/>
              </a:ext>
            </a:extLst>
          </p:cNvPr>
          <p:cNvSpPr>
            <a:spLocks noChangeArrowheads="1"/>
          </p:cNvSpPr>
          <p:nvPr/>
        </p:nvSpPr>
        <p:spPr bwMode="auto">
          <a:xfrm>
            <a:off x="2590800" y="4800600"/>
            <a:ext cx="762000" cy="369888"/>
          </a:xfrm>
          <a:prstGeom prst="rect">
            <a:avLst/>
          </a:prstGeom>
          <a:solidFill>
            <a:schemeClr val="bg1"/>
          </a:solidFill>
          <a:ln w="38100">
            <a:solidFill>
              <a:srgbClr val="0070C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1800" b="1">
                <a:solidFill>
                  <a:srgbClr val="111111"/>
                </a:solidFill>
                <a:ea typeface="仿宋_GB2312" pitchFamily="49" charset="-122"/>
                <a:cs typeface="Times New Roman" panose="02020603050405020304" pitchFamily="18" charset="0"/>
              </a:rPr>
              <a:t>7.1</a:t>
            </a:r>
            <a:r>
              <a:rPr lang="en-US" altLang="zh-CN" sz="1800" b="1">
                <a:solidFill>
                  <a:srgbClr val="111111"/>
                </a:solidFill>
                <a:ea typeface="仿宋_GB2312" pitchFamily="49" charset="-122"/>
                <a:cs typeface="Times New Roman" panose="02020603050405020304" pitchFamily="18" charset="0"/>
              </a:rPr>
              <a:t>m</a:t>
            </a:r>
            <a:endParaRPr lang="en-US" altLang="en-US" sz="1800" b="1">
              <a:solidFill>
                <a:srgbClr val="111111"/>
              </a:solidFill>
              <a:ea typeface="仿宋_GB2312" pitchFamily="49" charset="-122"/>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id="{4F9BDC21-5A51-4620-8770-56DC1280ED90}"/>
              </a:ext>
            </a:extLst>
          </p:cNvPr>
          <p:cNvCxnSpPr/>
          <p:nvPr/>
        </p:nvCxnSpPr>
        <p:spPr>
          <a:xfrm rot="16200000" flipH="1">
            <a:off x="2079625" y="4473575"/>
            <a:ext cx="565150" cy="45720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019" name="矩形 29">
            <a:extLst>
              <a:ext uri="{FF2B5EF4-FFF2-40B4-BE49-F238E27FC236}">
                <a16:creationId xmlns:a16="http://schemas.microsoft.com/office/drawing/2014/main" id="{34CC5BA4-4A05-467E-A7B8-37E5A8F6ADFE}"/>
              </a:ext>
            </a:extLst>
          </p:cNvPr>
          <p:cNvSpPr>
            <a:spLocks noChangeArrowheads="1"/>
          </p:cNvSpPr>
          <p:nvPr/>
        </p:nvSpPr>
        <p:spPr bwMode="auto">
          <a:xfrm>
            <a:off x="3429000" y="1752600"/>
            <a:ext cx="762000" cy="369888"/>
          </a:xfrm>
          <a:prstGeom prst="rect">
            <a:avLst/>
          </a:prstGeom>
          <a:solidFill>
            <a:schemeClr val="bg1"/>
          </a:solidFill>
          <a:ln w="38100">
            <a:solidFill>
              <a:srgbClr val="FFCCCC"/>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en-US" sz="1800" b="1">
                <a:solidFill>
                  <a:srgbClr val="111111"/>
                </a:solidFill>
                <a:ea typeface="仿宋_GB2312" pitchFamily="49" charset="-122"/>
                <a:cs typeface="Times New Roman" panose="02020603050405020304" pitchFamily="18" charset="0"/>
              </a:rPr>
              <a:t>6.7</a:t>
            </a:r>
            <a:r>
              <a:rPr lang="en-US" altLang="zh-CN" sz="1800" b="1">
                <a:solidFill>
                  <a:srgbClr val="111111"/>
                </a:solidFill>
                <a:ea typeface="仿宋_GB2312" pitchFamily="49" charset="-122"/>
                <a:cs typeface="Times New Roman" panose="02020603050405020304" pitchFamily="18" charset="0"/>
              </a:rPr>
              <a:t>m</a:t>
            </a:r>
            <a:endParaRPr lang="en-US" altLang="en-US" sz="1800" b="1">
              <a:solidFill>
                <a:srgbClr val="111111"/>
              </a:solidFill>
              <a:ea typeface="仿宋_GB2312" pitchFamily="49" charset="-122"/>
              <a:cs typeface="Times New Roman" panose="02020603050405020304" pitchFamily="18" charset="0"/>
            </a:endParaRPr>
          </a:p>
        </p:txBody>
      </p:sp>
      <p:cxnSp>
        <p:nvCxnSpPr>
          <p:cNvPr id="31" name="直接箭头连接符 30">
            <a:extLst>
              <a:ext uri="{FF2B5EF4-FFF2-40B4-BE49-F238E27FC236}">
                <a16:creationId xmlns:a16="http://schemas.microsoft.com/office/drawing/2014/main" id="{0790BF27-94A5-4983-8D2F-5FEC0AE09C34}"/>
              </a:ext>
            </a:extLst>
          </p:cNvPr>
          <p:cNvCxnSpPr/>
          <p:nvPr/>
        </p:nvCxnSpPr>
        <p:spPr>
          <a:xfrm flipV="1">
            <a:off x="2971800" y="1981200"/>
            <a:ext cx="457200" cy="22860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6" name="副标题 2">
            <a:extLst>
              <a:ext uri="{FF2B5EF4-FFF2-40B4-BE49-F238E27FC236}">
                <a16:creationId xmlns:a16="http://schemas.microsoft.com/office/drawing/2014/main" id="{239C3B66-5750-4F42-815D-A58300F2D0A9}"/>
              </a:ext>
            </a:extLst>
          </p:cNvPr>
          <p:cNvSpPr txBox="1">
            <a:spLocks/>
          </p:cNvSpPr>
          <p:nvPr/>
        </p:nvSpPr>
        <p:spPr bwMode="auto">
          <a:xfrm>
            <a:off x="4876800" y="1676400"/>
            <a:ext cx="2667000" cy="447675"/>
          </a:xfrm>
          <a:prstGeom prst="rect">
            <a:avLst/>
          </a:prstGeom>
          <a:solidFill>
            <a:srgbClr val="00B050">
              <a:alpha val="60000"/>
            </a:srgbClr>
          </a:solidFill>
          <a:ln w="9525">
            <a:noFill/>
            <a:miter lim="800000"/>
            <a:headEnd/>
            <a:tailEnd/>
          </a:ln>
        </p:spPr>
        <p:txBody>
          <a:bodyPr>
            <a:normAutofit/>
          </a:bodyPr>
          <a:lstStyle/>
          <a:p>
            <a:pPr marL="342900" indent="-342900">
              <a:spcBef>
                <a:spcPct val="20000"/>
              </a:spcBef>
              <a:buClr>
                <a:schemeClr val="folHlink"/>
              </a:buClr>
              <a:buFont typeface="Wingdings" pitchFamily="2" charset="2"/>
              <a:buNone/>
              <a:defRPr/>
            </a:pPr>
            <a:r>
              <a:rPr lang="en-US" altLang="zh-CN" sz="2000" b="1" kern="0" dirty="0">
                <a:solidFill>
                  <a:srgbClr val="24766A"/>
                </a:solidFill>
                <a:latin typeface="微软雅黑" pitchFamily="34" charset="-122"/>
                <a:ea typeface="微软雅黑" pitchFamily="34" charset="-122"/>
              </a:rPr>
              <a:t>2014-Mine Closure</a:t>
            </a:r>
            <a:endParaRPr lang="zh-CN" altLang="zh-CN" sz="2000" b="1" kern="0" dirty="0">
              <a:solidFill>
                <a:srgbClr val="24766A"/>
              </a:solidFill>
              <a:latin typeface="微软雅黑" pitchFamily="34" charset="-122"/>
              <a:ea typeface="微软雅黑" pitchFamily="34" charset="-122"/>
            </a:endParaRPr>
          </a:p>
        </p:txBody>
      </p:sp>
      <p:sp>
        <p:nvSpPr>
          <p:cNvPr id="17" name="椭圆形标注 16">
            <a:extLst>
              <a:ext uri="{FF2B5EF4-FFF2-40B4-BE49-F238E27FC236}">
                <a16:creationId xmlns:a16="http://schemas.microsoft.com/office/drawing/2014/main" id="{0296B7B9-1171-4044-B63A-87ACEDB7A623}"/>
              </a:ext>
            </a:extLst>
          </p:cNvPr>
          <p:cNvSpPr/>
          <p:nvPr/>
        </p:nvSpPr>
        <p:spPr>
          <a:xfrm>
            <a:off x="6705600" y="5257800"/>
            <a:ext cx="762000" cy="381000"/>
          </a:xfrm>
          <a:prstGeom prst="wedgeEllipseCallout">
            <a:avLst>
              <a:gd name="adj1" fmla="val -73711"/>
              <a:gd name="adj2" fmla="val 48171"/>
            </a:avLst>
          </a:prstGeom>
          <a:solidFill>
            <a:srgbClr val="CCE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3023" name="TextBox 10">
            <a:extLst>
              <a:ext uri="{FF2B5EF4-FFF2-40B4-BE49-F238E27FC236}">
                <a16:creationId xmlns:a16="http://schemas.microsoft.com/office/drawing/2014/main" id="{2E2F3B85-A72A-415C-AE36-52E456C817DC}"/>
              </a:ext>
            </a:extLst>
          </p:cNvPr>
          <p:cNvSpPr txBox="1">
            <a:spLocks noChangeArrowheads="1"/>
          </p:cNvSpPr>
          <p:nvPr/>
        </p:nvSpPr>
        <p:spPr bwMode="auto">
          <a:xfrm>
            <a:off x="6705600" y="52578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latin typeface="Arial" panose="020B0604020202020204" pitchFamily="34" charset="0"/>
              </a:rPr>
              <a:t>21.9m</a:t>
            </a:r>
            <a:endParaRPr lang="zh-CN" altLang="en-US" sz="1600" b="1">
              <a:latin typeface="Arial" panose="020B0604020202020204" pitchFamily="34" charset="0"/>
            </a:endParaRPr>
          </a:p>
        </p:txBody>
      </p:sp>
      <p:sp>
        <p:nvSpPr>
          <p:cNvPr id="20" name="椭圆形标注 19">
            <a:extLst>
              <a:ext uri="{FF2B5EF4-FFF2-40B4-BE49-F238E27FC236}">
                <a16:creationId xmlns:a16="http://schemas.microsoft.com/office/drawing/2014/main" id="{07976487-D17D-41A6-8A2A-A3F95ED007B2}"/>
              </a:ext>
            </a:extLst>
          </p:cNvPr>
          <p:cNvSpPr/>
          <p:nvPr/>
        </p:nvSpPr>
        <p:spPr>
          <a:xfrm>
            <a:off x="7696200" y="2286000"/>
            <a:ext cx="762000" cy="381000"/>
          </a:xfrm>
          <a:prstGeom prst="wedgeEllipseCallout">
            <a:avLst>
              <a:gd name="adj1" fmla="val -82666"/>
              <a:gd name="adj2" fmla="val 55335"/>
            </a:avLst>
          </a:prstGeom>
          <a:solidFill>
            <a:srgbClr val="CCE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3025" name="TextBox 12">
            <a:extLst>
              <a:ext uri="{FF2B5EF4-FFF2-40B4-BE49-F238E27FC236}">
                <a16:creationId xmlns:a16="http://schemas.microsoft.com/office/drawing/2014/main" id="{535F5403-3270-49E9-AFAA-69E1B87322A3}"/>
              </a:ext>
            </a:extLst>
          </p:cNvPr>
          <p:cNvSpPr txBox="1">
            <a:spLocks noChangeArrowheads="1"/>
          </p:cNvSpPr>
          <p:nvPr/>
        </p:nvSpPr>
        <p:spPr bwMode="auto">
          <a:xfrm>
            <a:off x="7696200" y="22860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latin typeface="Arial" panose="020B0604020202020204" pitchFamily="34" charset="0"/>
              </a:rPr>
              <a:t>39.4m</a:t>
            </a:r>
            <a:endParaRPr lang="zh-CN" altLang="en-US" sz="1600" b="1">
              <a:latin typeface="Arial" panose="020B0604020202020204" pitchFamily="34" charset="0"/>
            </a:endParaRPr>
          </a:p>
        </p:txBody>
      </p:sp>
      <p:sp>
        <p:nvSpPr>
          <p:cNvPr id="22" name="椭圆形标注 21">
            <a:extLst>
              <a:ext uri="{FF2B5EF4-FFF2-40B4-BE49-F238E27FC236}">
                <a16:creationId xmlns:a16="http://schemas.microsoft.com/office/drawing/2014/main" id="{DF252FD3-1FE5-45A5-8953-33C800BB8BF5}"/>
              </a:ext>
            </a:extLst>
          </p:cNvPr>
          <p:cNvSpPr/>
          <p:nvPr/>
        </p:nvSpPr>
        <p:spPr>
          <a:xfrm>
            <a:off x="7086600" y="4419600"/>
            <a:ext cx="762000" cy="381000"/>
          </a:xfrm>
          <a:prstGeom prst="wedgeEllipseCallout">
            <a:avLst>
              <a:gd name="adj1" fmla="val -122069"/>
              <a:gd name="adj2" fmla="val 37425"/>
            </a:avLst>
          </a:prstGeom>
          <a:solidFill>
            <a:srgbClr val="CCE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3027" name="TextBox 14">
            <a:extLst>
              <a:ext uri="{FF2B5EF4-FFF2-40B4-BE49-F238E27FC236}">
                <a16:creationId xmlns:a16="http://schemas.microsoft.com/office/drawing/2014/main" id="{31A0E587-C8A3-40CC-866D-C32C163CC840}"/>
              </a:ext>
            </a:extLst>
          </p:cNvPr>
          <p:cNvSpPr txBox="1">
            <a:spLocks noChangeArrowheads="1"/>
          </p:cNvSpPr>
          <p:nvPr/>
        </p:nvSpPr>
        <p:spPr bwMode="auto">
          <a:xfrm>
            <a:off x="7162800" y="44196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latin typeface="Arial" panose="020B0604020202020204" pitchFamily="34" charset="0"/>
              </a:rPr>
              <a:t>32.9m</a:t>
            </a:r>
            <a:endParaRPr lang="zh-CN" altLang="en-US" sz="1600" b="1">
              <a:latin typeface="Arial" panose="020B0604020202020204" pitchFamily="34" charset="0"/>
            </a:endParaRPr>
          </a:p>
        </p:txBody>
      </p:sp>
      <p:sp>
        <p:nvSpPr>
          <p:cNvPr id="24" name="椭圆形标注 23">
            <a:extLst>
              <a:ext uri="{FF2B5EF4-FFF2-40B4-BE49-F238E27FC236}">
                <a16:creationId xmlns:a16="http://schemas.microsoft.com/office/drawing/2014/main" id="{13C519D0-F139-4B2D-9ADE-B2342609C2F2}"/>
              </a:ext>
            </a:extLst>
          </p:cNvPr>
          <p:cNvSpPr/>
          <p:nvPr/>
        </p:nvSpPr>
        <p:spPr>
          <a:xfrm>
            <a:off x="7848600" y="3124200"/>
            <a:ext cx="762000" cy="381000"/>
          </a:xfrm>
          <a:prstGeom prst="wedgeEllipseCallout">
            <a:avLst>
              <a:gd name="adj1" fmla="val -114905"/>
              <a:gd name="adj2" fmla="val -12724"/>
            </a:avLst>
          </a:prstGeom>
          <a:solidFill>
            <a:srgbClr val="CCE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43029" name="TextBox 16">
            <a:extLst>
              <a:ext uri="{FF2B5EF4-FFF2-40B4-BE49-F238E27FC236}">
                <a16:creationId xmlns:a16="http://schemas.microsoft.com/office/drawing/2014/main" id="{CE4C82CB-97E1-4604-9DE8-C9179DCBAD06}"/>
              </a:ext>
            </a:extLst>
          </p:cNvPr>
          <p:cNvSpPr txBox="1">
            <a:spLocks noChangeArrowheads="1"/>
          </p:cNvSpPr>
          <p:nvPr/>
        </p:nvSpPr>
        <p:spPr bwMode="auto">
          <a:xfrm>
            <a:off x="7848600" y="3124200"/>
            <a:ext cx="83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latin typeface="Arial" panose="020B0604020202020204" pitchFamily="34" charset="0"/>
              </a:rPr>
              <a:t>19.0m</a:t>
            </a:r>
            <a:endParaRPr lang="zh-CN" altLang="en-US" sz="1600" b="1">
              <a:latin typeface="Arial" panose="020B0604020202020204" pitchFamily="34" charset="0"/>
            </a:endParaRPr>
          </a:p>
        </p:txBody>
      </p:sp>
      <p:sp>
        <p:nvSpPr>
          <p:cNvPr id="14" name="文本占位符 3">
            <a:extLst>
              <a:ext uri="{FF2B5EF4-FFF2-40B4-BE49-F238E27FC236}">
                <a16:creationId xmlns:a16="http://schemas.microsoft.com/office/drawing/2014/main" id="{6C7BC846-CB4D-4DA8-990A-8806A11E7B7A}"/>
              </a:ext>
            </a:extLst>
          </p:cNvPr>
          <p:cNvSpPr txBox="1">
            <a:spLocks/>
          </p:cNvSpPr>
          <p:nvPr/>
        </p:nvSpPr>
        <p:spPr bwMode="auto">
          <a:xfrm>
            <a:off x="3124200" y="784225"/>
            <a:ext cx="3276600" cy="412750"/>
          </a:xfrm>
          <a:prstGeom prst="rect">
            <a:avLst/>
          </a:prstGeom>
          <a:solidFill>
            <a:schemeClr val="bg2"/>
          </a:solidFill>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spcBef>
                <a:spcPct val="20000"/>
              </a:spcBef>
              <a:buClr>
                <a:schemeClr val="folHlink"/>
              </a:buClr>
              <a:defRPr/>
            </a:pPr>
            <a:r>
              <a:rPr lang="en-US" altLang="zh-CN" sz="2400" b="1" kern="0" dirty="0">
                <a:solidFill>
                  <a:srgbClr val="FF0000"/>
                </a:solidFill>
                <a:latin typeface="微软雅黑" pitchFamily="34" charset="-122"/>
                <a:ea typeface="微软雅黑" pitchFamily="34" charset="-122"/>
              </a:rPr>
              <a:t>Maximum Depth </a:t>
            </a:r>
            <a:endParaRPr lang="zh-CN" altLang="en-US" sz="2400" b="1" kern="0" dirty="0">
              <a:solidFill>
                <a:srgbClr val="FF0000"/>
              </a:solidFill>
              <a:latin typeface="微软雅黑" pitchFamily="34" charset="-122"/>
              <a:ea typeface="微软雅黑" pitchFamily="34" charset="-122"/>
            </a:endParaRPr>
          </a:p>
        </p:txBody>
      </p:sp>
      <p:pic>
        <p:nvPicPr>
          <p:cNvPr id="26" name="Picture 3" descr="D:\项目资料\鹤岗项目\文本\地面下沉10米.jpg">
            <a:extLst>
              <a:ext uri="{FF2B5EF4-FFF2-40B4-BE49-F238E27FC236}">
                <a16:creationId xmlns:a16="http://schemas.microsoft.com/office/drawing/2014/main" id="{629C9318-87E3-4C0B-BF10-8F8899F2233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11413" y="2701925"/>
            <a:ext cx="4446587"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descr="D:\项目资料\鹤岗项目\文本\地面下沉10多米.jpg">
            <a:extLst>
              <a:ext uri="{FF2B5EF4-FFF2-40B4-BE49-F238E27FC236}">
                <a16:creationId xmlns:a16="http://schemas.microsoft.com/office/drawing/2014/main" id="{EC1086A6-43DC-4296-8749-BA03AF999E6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438400" y="3048000"/>
            <a:ext cx="44275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
            <a:extLst>
              <a:ext uri="{FF2B5EF4-FFF2-40B4-BE49-F238E27FC236}">
                <a16:creationId xmlns:a16="http://schemas.microsoft.com/office/drawing/2014/main" id="{EB58E0D0-8221-4189-A5AA-7F1D1FA00EE6}"/>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438400" y="3352800"/>
            <a:ext cx="44513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7">
            <a:extLst>
              <a:ext uri="{FF2B5EF4-FFF2-40B4-BE49-F238E27FC236}">
                <a16:creationId xmlns:a16="http://schemas.microsoft.com/office/drawing/2014/main" id="{29766FDA-CAAE-4C9D-B0FB-F9A7706977E3}"/>
              </a:ext>
            </a:extLst>
          </p:cNvPr>
          <p:cNvSpPr txBox="1">
            <a:spLocks noChangeArrowheads="1"/>
          </p:cNvSpPr>
          <p:nvPr/>
        </p:nvSpPr>
        <p:spPr bwMode="auto">
          <a:xfrm>
            <a:off x="179388" y="136525"/>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43035" name="TextBox 1">
            <a:extLst>
              <a:ext uri="{FF2B5EF4-FFF2-40B4-BE49-F238E27FC236}">
                <a16:creationId xmlns:a16="http://schemas.microsoft.com/office/drawing/2014/main" id="{0F56BEE7-7AB0-41C0-B917-81A0309B67B5}"/>
              </a:ext>
            </a:extLst>
          </p:cNvPr>
          <p:cNvSpPr txBox="1">
            <a:spLocks noChangeArrowheads="1"/>
          </p:cNvSpPr>
          <p:nvPr/>
        </p:nvSpPr>
        <p:spPr bwMode="auto">
          <a:xfrm>
            <a:off x="5364163" y="-26988"/>
            <a:ext cx="4608512"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Subsidence Prediction </a:t>
            </a:r>
          </a:p>
          <a:p>
            <a:pPr eaLnBrk="1" hangingPunct="1">
              <a:spcBef>
                <a:spcPct val="0"/>
              </a:spcBef>
              <a:buFontTx/>
              <a:buNone/>
            </a:pPr>
            <a:r>
              <a:rPr lang="zh-CN" altLang="en-US" sz="2000" b="1">
                <a:solidFill>
                  <a:srgbClr val="FF0000"/>
                </a:solidFill>
                <a:latin typeface="Arial" panose="020B0604020202020204" pitchFamily="34" charset="0"/>
              </a:rPr>
              <a:t>沉陷预测</a:t>
            </a:r>
            <a:endParaRPr lang="zh-CN" altLang="en-US" sz="200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22" descr="D:\项目资料\鹤岗项目\PPT\9矿近期地类损毁无地类.jpg">
            <a:extLst>
              <a:ext uri="{FF2B5EF4-FFF2-40B4-BE49-F238E27FC236}">
                <a16:creationId xmlns:a16="http://schemas.microsoft.com/office/drawing/2014/main" id="{F63924B0-A794-417F-875C-D9EAFBC4DB8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863600"/>
            <a:ext cx="4075112"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占位符 3">
            <a:extLst>
              <a:ext uri="{FF2B5EF4-FFF2-40B4-BE49-F238E27FC236}">
                <a16:creationId xmlns:a16="http://schemas.microsoft.com/office/drawing/2014/main" id="{48C19E3A-3E42-4632-84DE-77366248C6B4}"/>
              </a:ext>
            </a:extLst>
          </p:cNvPr>
          <p:cNvSpPr txBox="1">
            <a:spLocks/>
          </p:cNvSpPr>
          <p:nvPr/>
        </p:nvSpPr>
        <p:spPr bwMode="auto">
          <a:xfrm>
            <a:off x="4814888" y="908050"/>
            <a:ext cx="2133600" cy="412750"/>
          </a:xfrm>
          <a:prstGeom prst="rect">
            <a:avLst/>
          </a:prstGeom>
          <a:solidFill>
            <a:schemeClr val="bg1"/>
          </a:solidFill>
          <a:ln w="9525">
            <a:solidFill>
              <a:srgbClr val="00B050"/>
            </a:solidFill>
            <a:miter lim="800000"/>
            <a:headEnd/>
            <a:tailEnd/>
          </a:ln>
        </p:spPr>
        <p:txBody>
          <a:bodyPr/>
          <a:lstStyle/>
          <a:p>
            <a:pPr marL="342900" indent="-342900">
              <a:spcBef>
                <a:spcPct val="20000"/>
              </a:spcBef>
              <a:buClr>
                <a:schemeClr val="folHlink"/>
              </a:buClr>
              <a:defRPr/>
            </a:pPr>
            <a:r>
              <a:rPr lang="en-US" altLang="zh-CN" sz="2400" b="1" kern="0" dirty="0">
                <a:solidFill>
                  <a:srgbClr val="24766A"/>
                </a:solidFill>
                <a:latin typeface="微软雅黑" pitchFamily="34" charset="-122"/>
                <a:ea typeface="微软雅黑" pitchFamily="34" charset="-122"/>
              </a:rPr>
              <a:t>2014-2020</a:t>
            </a:r>
            <a:endParaRPr lang="zh-CN" altLang="en-US" sz="2400" b="1" kern="0" dirty="0">
              <a:solidFill>
                <a:srgbClr val="24766A"/>
              </a:solidFill>
              <a:latin typeface="微软雅黑" pitchFamily="34" charset="-122"/>
              <a:ea typeface="微软雅黑" pitchFamily="34" charset="-122"/>
            </a:endParaRPr>
          </a:p>
        </p:txBody>
      </p:sp>
      <p:sp>
        <p:nvSpPr>
          <p:cNvPr id="9" name="文本占位符 3">
            <a:extLst>
              <a:ext uri="{FF2B5EF4-FFF2-40B4-BE49-F238E27FC236}">
                <a16:creationId xmlns:a16="http://schemas.microsoft.com/office/drawing/2014/main" id="{88E7D872-E9B2-4819-B079-240FDE292C47}"/>
              </a:ext>
            </a:extLst>
          </p:cNvPr>
          <p:cNvSpPr txBox="1">
            <a:spLocks/>
          </p:cNvSpPr>
          <p:nvPr/>
        </p:nvSpPr>
        <p:spPr bwMode="auto">
          <a:xfrm>
            <a:off x="304800" y="692150"/>
            <a:ext cx="3475038" cy="815975"/>
          </a:xfrm>
          <a:prstGeom prst="rect">
            <a:avLst/>
          </a:prstGeom>
          <a:noFill/>
          <a:ln w="9525">
            <a:solidFill>
              <a:srgbClr val="00B050"/>
            </a:solidFill>
            <a:miter lim="800000"/>
            <a:headEnd/>
            <a:tailEnd/>
          </a:ln>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folHlink"/>
              </a:buClr>
            </a:pPr>
            <a:r>
              <a:rPr lang="en-US" altLang="zh-CN" sz="2000" b="1">
                <a:solidFill>
                  <a:srgbClr val="FF0000"/>
                </a:solidFill>
                <a:latin typeface="微软雅黑" panose="020B0503020204020204" pitchFamily="34" charset="-122"/>
                <a:ea typeface="微软雅黑" panose="020B0503020204020204" pitchFamily="34" charset="-122"/>
              </a:rPr>
              <a:t>Damage Degree Analysis</a:t>
            </a:r>
          </a:p>
          <a:p>
            <a:pPr>
              <a:spcBef>
                <a:spcPct val="20000"/>
              </a:spcBef>
              <a:buClr>
                <a:schemeClr val="folHlink"/>
              </a:buClr>
            </a:pPr>
            <a:r>
              <a:rPr lang="zh-CN" altLang="en-US" sz="2000" b="1">
                <a:solidFill>
                  <a:srgbClr val="FF0000"/>
                </a:solidFill>
                <a:latin typeface="微软雅黑" panose="020B0503020204020204" pitchFamily="34" charset="-122"/>
                <a:ea typeface="微软雅黑" panose="020B0503020204020204" pitchFamily="34" charset="-122"/>
              </a:rPr>
              <a:t>损毁程度分析</a:t>
            </a:r>
          </a:p>
        </p:txBody>
      </p:sp>
      <p:sp>
        <p:nvSpPr>
          <p:cNvPr id="44037" name="矩形 4">
            <a:extLst>
              <a:ext uri="{FF2B5EF4-FFF2-40B4-BE49-F238E27FC236}">
                <a16:creationId xmlns:a16="http://schemas.microsoft.com/office/drawing/2014/main" id="{25D27A93-89BD-4A4D-B56F-EA207A8C6C8B}"/>
              </a:ext>
            </a:extLst>
          </p:cNvPr>
          <p:cNvSpPr>
            <a:spLocks noChangeArrowheads="1"/>
          </p:cNvSpPr>
          <p:nvPr/>
        </p:nvSpPr>
        <p:spPr bwMode="auto">
          <a:xfrm>
            <a:off x="179388" y="1714500"/>
            <a:ext cx="4176712" cy="4954588"/>
          </a:xfrm>
          <a:prstGeom prst="rect">
            <a:avLst/>
          </a:prstGeom>
          <a:noFill/>
          <a:ln w="25400">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0"/>
              </a:spcBef>
              <a:buFontTx/>
              <a:buNone/>
            </a:pPr>
            <a:r>
              <a:rPr lang="en-US" altLang="zh-CN" sz="1800" b="1">
                <a:solidFill>
                  <a:srgbClr val="FF0000"/>
                </a:solidFill>
                <a:ea typeface="仿宋_GB2312" pitchFamily="49" charset="-122"/>
                <a:cs typeface="Times New Roman" panose="02020603050405020304" pitchFamily="18" charset="0"/>
              </a:rPr>
              <a:t>Seriously Damaged</a:t>
            </a:r>
            <a:r>
              <a:rPr lang="en-US" altLang="zh-CN" sz="1800" b="1">
                <a:solidFill>
                  <a:srgbClr val="111111"/>
                </a:solidFill>
                <a:ea typeface="仿宋_GB2312" pitchFamily="49" charset="-122"/>
                <a:cs typeface="Times New Roman" panose="02020603050405020304" pitchFamily="18" charset="0"/>
              </a:rPr>
              <a:t> Vegetation severely impacted, cultivation and buildings destroyed.</a:t>
            </a:r>
            <a:endParaRPr lang="en-US" altLang="zh-CN" sz="1800" b="1">
              <a:solidFill>
                <a:srgbClr val="FF0000"/>
              </a:solidFill>
              <a:ea typeface="仿宋_GB2312" pitchFamily="49" charset="-122"/>
              <a:cs typeface="Times New Roman" panose="02020603050405020304" pitchFamily="18" charset="0"/>
            </a:endParaRPr>
          </a:p>
          <a:p>
            <a:pPr algn="just" eaLnBrk="1" hangingPunct="1">
              <a:spcBef>
                <a:spcPct val="0"/>
              </a:spcBef>
              <a:buFontTx/>
              <a:buNone/>
            </a:pPr>
            <a:r>
              <a:rPr lang="zh-CN" altLang="en-US" sz="1800" b="1">
                <a:solidFill>
                  <a:srgbClr val="FF0000"/>
                </a:solidFill>
                <a:ea typeface="仿宋_GB2312" pitchFamily="49" charset="-122"/>
                <a:cs typeface="Times New Roman" panose="02020603050405020304" pitchFamily="18" charset="0"/>
              </a:rPr>
              <a:t>重度损毁 </a:t>
            </a:r>
            <a:r>
              <a:rPr lang="zh-CN" altLang="en-US" sz="1800" b="1">
                <a:solidFill>
                  <a:srgbClr val="111111"/>
                </a:solidFill>
                <a:ea typeface="仿宋_GB2312" pitchFamily="49" charset="-122"/>
                <a:cs typeface="Times New Roman" panose="02020603050405020304" pitchFamily="18" charset="0"/>
              </a:rPr>
              <a:t>地表沉陷严重，植被生长受到严重影响，农作物绝产，建筑物不能正常使用。</a:t>
            </a:r>
            <a:endParaRPr lang="en-US" altLang="zh-CN" sz="1800" b="1">
              <a:solidFill>
                <a:srgbClr val="111111"/>
              </a:solidFill>
              <a:ea typeface="仿宋_GB2312" pitchFamily="49" charset="-122"/>
              <a:cs typeface="Times New Roman" panose="02020603050405020304" pitchFamily="18" charset="0"/>
            </a:endParaRPr>
          </a:p>
          <a:p>
            <a:pPr algn="just" eaLnBrk="1" hangingPunct="1">
              <a:spcBef>
                <a:spcPct val="0"/>
              </a:spcBef>
              <a:buFontTx/>
              <a:buNone/>
            </a:pPr>
            <a:endParaRPr lang="en-US" altLang="zh-CN" sz="1400" b="1">
              <a:solidFill>
                <a:srgbClr val="111111"/>
              </a:solidFill>
              <a:ea typeface="仿宋_GB2312" pitchFamily="49" charset="-122"/>
              <a:cs typeface="Times New Roman" panose="02020603050405020304" pitchFamily="18" charset="0"/>
            </a:endParaRPr>
          </a:p>
          <a:p>
            <a:pPr algn="just" eaLnBrk="1" hangingPunct="1">
              <a:spcBef>
                <a:spcPct val="0"/>
              </a:spcBef>
              <a:buFontTx/>
              <a:buNone/>
            </a:pPr>
            <a:r>
              <a:rPr lang="en-US" altLang="zh-CN" sz="1800" b="1">
                <a:solidFill>
                  <a:srgbClr val="FF0000"/>
                </a:solidFill>
                <a:ea typeface="仿宋_GB2312" pitchFamily="49" charset="-122"/>
                <a:cs typeface="Times New Roman" panose="02020603050405020304" pitchFamily="18" charset="0"/>
              </a:rPr>
              <a:t>Medium Damaged </a:t>
            </a:r>
            <a:r>
              <a:rPr lang="en-US" altLang="zh-CN" sz="1800" b="1">
                <a:solidFill>
                  <a:srgbClr val="111111"/>
                </a:solidFill>
                <a:ea typeface="仿宋_GB2312" pitchFamily="49" charset="-122"/>
                <a:cs typeface="Times New Roman" panose="02020603050405020304" pitchFamily="18" charset="0"/>
              </a:rPr>
              <a:t>Vegetation impacted,  crop output decreases, buildings need maintenance.</a:t>
            </a:r>
            <a:endParaRPr lang="en-US" altLang="zh-CN" sz="1800" b="1">
              <a:solidFill>
                <a:srgbClr val="FF0000"/>
              </a:solidFill>
              <a:ea typeface="仿宋_GB2312" pitchFamily="49" charset="-122"/>
              <a:cs typeface="Times New Roman" panose="02020603050405020304" pitchFamily="18" charset="0"/>
            </a:endParaRPr>
          </a:p>
          <a:p>
            <a:pPr algn="just" eaLnBrk="1" hangingPunct="1">
              <a:spcBef>
                <a:spcPct val="0"/>
              </a:spcBef>
              <a:buFontTx/>
              <a:buNone/>
            </a:pPr>
            <a:r>
              <a:rPr lang="zh-CN" altLang="en-US" sz="1800" b="1">
                <a:solidFill>
                  <a:srgbClr val="FF0000"/>
                </a:solidFill>
                <a:ea typeface="仿宋_GB2312" pitchFamily="49" charset="-122"/>
                <a:cs typeface="Times New Roman" panose="02020603050405020304" pitchFamily="18" charset="0"/>
              </a:rPr>
              <a:t>中度损毁</a:t>
            </a:r>
            <a:r>
              <a:rPr lang="zh-CN" altLang="en-US" sz="1800" b="1">
                <a:solidFill>
                  <a:srgbClr val="111111"/>
                </a:solidFill>
                <a:ea typeface="仿宋_GB2312" pitchFamily="49" charset="-122"/>
                <a:cs typeface="Times New Roman" panose="02020603050405020304" pitchFamily="18" charset="0"/>
              </a:rPr>
              <a:t>地表沉陷较严重，植被生长受到一定影响，农作物减产，建筑物需适当维修。</a:t>
            </a:r>
            <a:endParaRPr lang="en-US" altLang="zh-CN" sz="1800" b="1">
              <a:solidFill>
                <a:srgbClr val="111111"/>
              </a:solidFill>
              <a:ea typeface="仿宋_GB2312" pitchFamily="49" charset="-122"/>
              <a:cs typeface="Times New Roman" panose="02020603050405020304" pitchFamily="18" charset="0"/>
            </a:endParaRPr>
          </a:p>
          <a:p>
            <a:pPr algn="just" eaLnBrk="1" hangingPunct="1">
              <a:spcBef>
                <a:spcPct val="0"/>
              </a:spcBef>
              <a:buFontTx/>
              <a:buNone/>
            </a:pPr>
            <a:endParaRPr lang="en-US" altLang="zh-CN" sz="1400" b="1">
              <a:solidFill>
                <a:srgbClr val="111111"/>
              </a:solidFill>
              <a:ea typeface="仿宋_GB2312" pitchFamily="49" charset="-122"/>
              <a:cs typeface="Times New Roman" panose="02020603050405020304" pitchFamily="18" charset="0"/>
            </a:endParaRPr>
          </a:p>
          <a:p>
            <a:pPr algn="just" eaLnBrk="1" hangingPunct="1">
              <a:spcBef>
                <a:spcPct val="0"/>
              </a:spcBef>
              <a:buFontTx/>
              <a:buNone/>
            </a:pPr>
            <a:r>
              <a:rPr lang="en-US" altLang="zh-CN" sz="1800" b="1">
                <a:solidFill>
                  <a:srgbClr val="FF0000"/>
                </a:solidFill>
                <a:ea typeface="仿宋_GB2312" pitchFamily="49" charset="-122"/>
                <a:cs typeface="Times New Roman" panose="02020603050405020304" pitchFamily="18" charset="0"/>
              </a:rPr>
              <a:t>Slight Damaged </a:t>
            </a:r>
            <a:r>
              <a:rPr lang="en-US" altLang="zh-CN" sz="1800" b="1">
                <a:solidFill>
                  <a:srgbClr val="111111"/>
                </a:solidFill>
                <a:ea typeface="仿宋_GB2312" pitchFamily="49" charset="-122"/>
                <a:cs typeface="Times New Roman" panose="02020603050405020304" pitchFamily="18" charset="0"/>
              </a:rPr>
              <a:t>No impact on vegetation, buildings could continue to be used.</a:t>
            </a:r>
            <a:endParaRPr lang="en-US" altLang="zh-CN" sz="1800" b="1">
              <a:solidFill>
                <a:srgbClr val="FF0000"/>
              </a:solidFill>
              <a:ea typeface="仿宋_GB2312" pitchFamily="49" charset="-122"/>
              <a:cs typeface="Times New Roman" panose="02020603050405020304" pitchFamily="18" charset="0"/>
            </a:endParaRPr>
          </a:p>
          <a:p>
            <a:pPr algn="just" eaLnBrk="1" hangingPunct="1">
              <a:spcBef>
                <a:spcPct val="0"/>
              </a:spcBef>
              <a:buFontTx/>
              <a:buNone/>
            </a:pPr>
            <a:r>
              <a:rPr lang="zh-CN" altLang="en-US" sz="1800" b="1">
                <a:solidFill>
                  <a:srgbClr val="FF0000"/>
                </a:solidFill>
                <a:ea typeface="仿宋_GB2312" pitchFamily="49" charset="-122"/>
                <a:cs typeface="Times New Roman" panose="02020603050405020304" pitchFamily="18" charset="0"/>
              </a:rPr>
              <a:t>轻度损毁</a:t>
            </a:r>
            <a:r>
              <a:rPr lang="zh-CN" altLang="en-US" sz="1800" b="1">
                <a:solidFill>
                  <a:srgbClr val="111111"/>
                </a:solidFill>
                <a:ea typeface="仿宋_GB2312" pitchFamily="49" charset="-122"/>
                <a:cs typeface="Times New Roman" panose="02020603050405020304" pitchFamily="18" charset="0"/>
              </a:rPr>
              <a:t>地表出现轻微的变形，基本不影响植被生长，建筑物可正常使用。</a:t>
            </a:r>
            <a:endParaRPr lang="en-US" altLang="zh-CN" sz="1800" b="1">
              <a:solidFill>
                <a:srgbClr val="111111"/>
              </a:solidFill>
              <a:ea typeface="仿宋_GB2312" pitchFamily="49" charset="-122"/>
              <a:cs typeface="Times New Roman" panose="02020603050405020304" pitchFamily="18" charset="0"/>
            </a:endParaRPr>
          </a:p>
        </p:txBody>
      </p:sp>
      <p:sp>
        <p:nvSpPr>
          <p:cNvPr id="7" name="Text Box 7">
            <a:extLst>
              <a:ext uri="{FF2B5EF4-FFF2-40B4-BE49-F238E27FC236}">
                <a16:creationId xmlns:a16="http://schemas.microsoft.com/office/drawing/2014/main" id="{5F565F22-EB04-415B-A77D-4FAC61577D7D}"/>
              </a:ext>
            </a:extLst>
          </p:cNvPr>
          <p:cNvSpPr txBox="1">
            <a:spLocks noChangeArrowheads="1"/>
          </p:cNvSpPr>
          <p:nvPr/>
        </p:nvSpPr>
        <p:spPr bwMode="auto">
          <a:xfrm>
            <a:off x="179388" y="136525"/>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44039" name="TextBox 1">
            <a:extLst>
              <a:ext uri="{FF2B5EF4-FFF2-40B4-BE49-F238E27FC236}">
                <a16:creationId xmlns:a16="http://schemas.microsoft.com/office/drawing/2014/main" id="{49D8E133-CDD4-4AB0-BFF3-BF64846C6670}"/>
              </a:ext>
            </a:extLst>
          </p:cNvPr>
          <p:cNvSpPr txBox="1">
            <a:spLocks noChangeArrowheads="1"/>
          </p:cNvSpPr>
          <p:nvPr/>
        </p:nvSpPr>
        <p:spPr bwMode="auto">
          <a:xfrm>
            <a:off x="5364163" y="-26988"/>
            <a:ext cx="4608512"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Subsidence Prediction</a:t>
            </a:r>
          </a:p>
          <a:p>
            <a:pPr eaLnBrk="1" hangingPunct="1">
              <a:spcBef>
                <a:spcPct val="0"/>
              </a:spcBef>
              <a:buFontTx/>
              <a:buNone/>
            </a:pPr>
            <a:r>
              <a:rPr lang="zh-CN" altLang="en-US" sz="2000" b="1">
                <a:solidFill>
                  <a:srgbClr val="FF0000"/>
                </a:solidFill>
                <a:latin typeface="Arial" panose="020B0604020202020204" pitchFamily="34" charset="0"/>
              </a:rPr>
              <a:t>沉陷预测</a:t>
            </a:r>
            <a:endParaRPr lang="zh-CN" altLang="en-US" sz="2000">
              <a:solidFill>
                <a:srgbClr val="FF0000"/>
              </a:solidFill>
              <a:latin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图片 6">
            <a:extLst>
              <a:ext uri="{FF2B5EF4-FFF2-40B4-BE49-F238E27FC236}">
                <a16:creationId xmlns:a16="http://schemas.microsoft.com/office/drawing/2014/main" id="{D7FD83D5-EB2D-44BA-80EB-92F78DEB858A}"/>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5038" y="692150"/>
            <a:ext cx="4270375"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图片 2">
            <a:extLst>
              <a:ext uri="{FF2B5EF4-FFF2-40B4-BE49-F238E27FC236}">
                <a16:creationId xmlns:a16="http://schemas.microsoft.com/office/drawing/2014/main" id="{06B3115D-5663-4787-B5D6-DD69FC9897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463" y="692150"/>
            <a:ext cx="4270375"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图片 7">
            <a:extLst>
              <a:ext uri="{FF2B5EF4-FFF2-40B4-BE49-F238E27FC236}">
                <a16:creationId xmlns:a16="http://schemas.microsoft.com/office/drawing/2014/main" id="{8A6B15A2-42FC-4E3D-9E6F-816A91F2AD4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6463" y="698500"/>
            <a:ext cx="4270375"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图片 8">
            <a:extLst>
              <a:ext uri="{FF2B5EF4-FFF2-40B4-BE49-F238E27FC236}">
                <a16:creationId xmlns:a16="http://schemas.microsoft.com/office/drawing/2014/main" id="{3C85C3BC-8D00-4ACD-AF0E-7168BA35B55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463" y="698500"/>
            <a:ext cx="4270375"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9">
            <a:extLst>
              <a:ext uri="{FF2B5EF4-FFF2-40B4-BE49-F238E27FC236}">
                <a16:creationId xmlns:a16="http://schemas.microsoft.com/office/drawing/2014/main" id="{CCCDE944-F531-49A0-B49D-C247B764BEE8}"/>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92663" y="698500"/>
            <a:ext cx="4270375"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2">
            <a:extLst>
              <a:ext uri="{FF2B5EF4-FFF2-40B4-BE49-F238E27FC236}">
                <a16:creationId xmlns:a16="http://schemas.microsoft.com/office/drawing/2014/main" id="{E5E78187-0AB0-4736-9D08-F5C1F563AE58}"/>
              </a:ext>
            </a:extLst>
          </p:cNvPr>
          <p:cNvSpPr>
            <a:spLocks noChangeArrowheads="1"/>
          </p:cNvSpPr>
          <p:nvPr/>
        </p:nvSpPr>
        <p:spPr bwMode="auto">
          <a:xfrm>
            <a:off x="1116013" y="1762125"/>
            <a:ext cx="4203700" cy="9239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spcBef>
                <a:spcPct val="0"/>
              </a:spcBef>
              <a:buFontTx/>
              <a:buNone/>
            </a:pPr>
            <a:r>
              <a:rPr lang="zh-CN" altLang="en-US" sz="1800" b="1">
                <a:solidFill>
                  <a:srgbClr val="17375E"/>
                </a:solidFill>
                <a:latin typeface="仿宋" pitchFamily="49" charset="-122"/>
                <a:ea typeface="仿宋" pitchFamily="49" charset="-122"/>
              </a:rPr>
              <a:t>优先永久治理区</a:t>
            </a:r>
            <a:endParaRPr lang="en-US" altLang="zh-CN" sz="1800" b="1">
              <a:solidFill>
                <a:srgbClr val="17375E"/>
              </a:solidFill>
              <a:latin typeface="仿宋" pitchFamily="49" charset="-122"/>
              <a:ea typeface="仿宋" pitchFamily="49" charset="-122"/>
            </a:endParaRPr>
          </a:p>
          <a:p>
            <a:pPr algn="just" eaLnBrk="1" hangingPunct="1">
              <a:lnSpc>
                <a:spcPct val="150000"/>
              </a:lnSpc>
              <a:spcBef>
                <a:spcPct val="0"/>
              </a:spcBef>
              <a:buFontTx/>
              <a:buNone/>
            </a:pPr>
            <a:r>
              <a:rPr lang="en-US" altLang="zh-CN" sz="1800" b="1">
                <a:solidFill>
                  <a:srgbClr val="17375E"/>
                </a:solidFill>
                <a:ea typeface="仿宋" pitchFamily="49" charset="-122"/>
                <a:cs typeface="Times New Roman" panose="02020603050405020304" pitchFamily="18" charset="0"/>
              </a:rPr>
              <a:t>Permanent Reclamation Areas</a:t>
            </a:r>
          </a:p>
        </p:txBody>
      </p:sp>
      <p:sp>
        <p:nvSpPr>
          <p:cNvPr id="12" name="矩形 12">
            <a:extLst>
              <a:ext uri="{FF2B5EF4-FFF2-40B4-BE49-F238E27FC236}">
                <a16:creationId xmlns:a16="http://schemas.microsoft.com/office/drawing/2014/main" id="{C8A0024D-E087-4F15-AE25-CCE65FEFA30F}"/>
              </a:ext>
            </a:extLst>
          </p:cNvPr>
          <p:cNvSpPr>
            <a:spLocks noChangeArrowheads="1"/>
          </p:cNvSpPr>
          <p:nvPr/>
        </p:nvSpPr>
        <p:spPr bwMode="auto">
          <a:xfrm>
            <a:off x="1116013" y="2752725"/>
            <a:ext cx="4162425" cy="9239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spcBef>
                <a:spcPct val="0"/>
              </a:spcBef>
              <a:buFontTx/>
              <a:buNone/>
            </a:pPr>
            <a:r>
              <a:rPr lang="zh-CN" altLang="en-US" sz="1800" b="1">
                <a:solidFill>
                  <a:srgbClr val="17375E"/>
                </a:solidFill>
                <a:latin typeface="仿宋" pitchFamily="49" charset="-122"/>
                <a:ea typeface="仿宋" pitchFamily="49" charset="-122"/>
              </a:rPr>
              <a:t>优先临时治理区</a:t>
            </a:r>
            <a:endParaRPr lang="en-US" altLang="zh-CN" sz="1800" b="1">
              <a:solidFill>
                <a:srgbClr val="17375E"/>
              </a:solidFill>
              <a:latin typeface="仿宋" pitchFamily="49" charset="-122"/>
              <a:ea typeface="仿宋" pitchFamily="49" charset="-122"/>
            </a:endParaRPr>
          </a:p>
          <a:p>
            <a:pPr algn="just" eaLnBrk="1" hangingPunct="1">
              <a:lnSpc>
                <a:spcPct val="150000"/>
              </a:lnSpc>
              <a:spcBef>
                <a:spcPct val="0"/>
              </a:spcBef>
              <a:buFontTx/>
              <a:buNone/>
            </a:pPr>
            <a:r>
              <a:rPr lang="en-US" altLang="zh-CN" sz="1800" b="1">
                <a:solidFill>
                  <a:srgbClr val="17375E"/>
                </a:solidFill>
                <a:ea typeface="仿宋" pitchFamily="49" charset="-122"/>
                <a:cs typeface="Times New Roman" panose="02020603050405020304" pitchFamily="18" charset="0"/>
              </a:rPr>
              <a:t>Temporary Reclamation Areas</a:t>
            </a:r>
          </a:p>
        </p:txBody>
      </p:sp>
      <p:sp>
        <p:nvSpPr>
          <p:cNvPr id="13" name="矩形 12">
            <a:extLst>
              <a:ext uri="{FF2B5EF4-FFF2-40B4-BE49-F238E27FC236}">
                <a16:creationId xmlns:a16="http://schemas.microsoft.com/office/drawing/2014/main" id="{FC150B10-97A3-4814-8D26-70199883203B}"/>
              </a:ext>
            </a:extLst>
          </p:cNvPr>
          <p:cNvSpPr>
            <a:spLocks noChangeArrowheads="1"/>
          </p:cNvSpPr>
          <p:nvPr/>
        </p:nvSpPr>
        <p:spPr bwMode="auto">
          <a:xfrm>
            <a:off x="1135063" y="3922713"/>
            <a:ext cx="3803650" cy="9239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just" eaLnBrk="1" hangingPunct="1">
              <a:lnSpc>
                <a:spcPct val="150000"/>
              </a:lnSpc>
              <a:spcBef>
                <a:spcPct val="0"/>
              </a:spcBef>
              <a:buFontTx/>
              <a:buNone/>
            </a:pPr>
            <a:r>
              <a:rPr lang="zh-CN" altLang="en-US" sz="1800" b="1">
                <a:solidFill>
                  <a:srgbClr val="17375E"/>
                </a:solidFill>
                <a:latin typeface="仿宋" pitchFamily="49" charset="-122"/>
                <a:ea typeface="仿宋" pitchFamily="49" charset="-122"/>
              </a:rPr>
              <a:t>动态治理</a:t>
            </a:r>
            <a:endParaRPr lang="en-US" altLang="zh-CN" sz="1800" b="1">
              <a:solidFill>
                <a:srgbClr val="17375E"/>
              </a:solidFill>
              <a:latin typeface="仿宋" pitchFamily="49" charset="-122"/>
              <a:ea typeface="仿宋" pitchFamily="49" charset="-122"/>
            </a:endParaRPr>
          </a:p>
          <a:p>
            <a:pPr algn="just" eaLnBrk="1" hangingPunct="1">
              <a:lnSpc>
                <a:spcPct val="150000"/>
              </a:lnSpc>
              <a:spcBef>
                <a:spcPct val="0"/>
              </a:spcBef>
              <a:buFontTx/>
              <a:buNone/>
            </a:pPr>
            <a:r>
              <a:rPr lang="en-US" altLang="zh-CN" sz="1800" b="1">
                <a:solidFill>
                  <a:srgbClr val="17375E"/>
                </a:solidFill>
                <a:ea typeface="仿宋" pitchFamily="49" charset="-122"/>
                <a:cs typeface="Times New Roman" panose="02020603050405020304" pitchFamily="18" charset="0"/>
              </a:rPr>
              <a:t>Dynamic Reclamation Areas</a:t>
            </a:r>
          </a:p>
        </p:txBody>
      </p:sp>
      <p:sp>
        <p:nvSpPr>
          <p:cNvPr id="14" name="矩形 12">
            <a:extLst>
              <a:ext uri="{FF2B5EF4-FFF2-40B4-BE49-F238E27FC236}">
                <a16:creationId xmlns:a16="http://schemas.microsoft.com/office/drawing/2014/main" id="{8EC85B4E-C998-4A72-8B74-3ED1362AB9E7}"/>
              </a:ext>
            </a:extLst>
          </p:cNvPr>
          <p:cNvSpPr>
            <a:spLocks noChangeArrowheads="1"/>
          </p:cNvSpPr>
          <p:nvPr/>
        </p:nvSpPr>
        <p:spPr bwMode="auto">
          <a:xfrm>
            <a:off x="1101725" y="4981575"/>
            <a:ext cx="4191000" cy="873125"/>
          </a:xfrm>
          <a:prstGeom prst="rect">
            <a:avLst/>
          </a:prstGeom>
          <a:noFill/>
          <a:ln>
            <a:noFill/>
          </a:ln>
        </p:spPr>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algn="just" eaLnBrk="1" hangingPunct="1">
              <a:lnSpc>
                <a:spcPct val="150000"/>
              </a:lnSpc>
              <a:spcBef>
                <a:spcPct val="0"/>
              </a:spcBef>
              <a:buFontTx/>
              <a:buNone/>
              <a:defRPr/>
            </a:pPr>
            <a:r>
              <a:rPr lang="zh-CN" altLang="en-US" sz="1800" b="1" dirty="0">
                <a:solidFill>
                  <a:schemeClr val="tx2">
                    <a:lumMod val="75000"/>
                  </a:schemeClr>
                </a:solidFill>
                <a:latin typeface="仿宋" panose="02010609060101010101" pitchFamily="49" charset="-122"/>
                <a:ea typeface="仿宋" panose="02010609060101010101" pitchFamily="49" charset="-122"/>
              </a:rPr>
              <a:t>未来治理区</a:t>
            </a:r>
            <a:endParaRPr lang="en-US" altLang="zh-CN" sz="1800" b="1" dirty="0">
              <a:solidFill>
                <a:schemeClr val="tx2">
                  <a:lumMod val="75000"/>
                </a:schemeClr>
              </a:solidFill>
              <a:latin typeface="仿宋" panose="02010609060101010101" pitchFamily="49" charset="-122"/>
              <a:ea typeface="仿宋" panose="02010609060101010101" pitchFamily="49" charset="-122"/>
            </a:endParaRPr>
          </a:p>
          <a:p>
            <a:pPr algn="just" eaLnBrk="1" hangingPunct="1">
              <a:lnSpc>
                <a:spcPct val="150000"/>
              </a:lnSpc>
              <a:spcBef>
                <a:spcPct val="0"/>
              </a:spcBef>
              <a:buFontTx/>
              <a:buNone/>
              <a:defRPr/>
            </a:pPr>
            <a:r>
              <a:rPr lang="en-US" altLang="zh-CN" sz="1800" b="1" dirty="0">
                <a:solidFill>
                  <a:schemeClr val="tx2">
                    <a:lumMod val="75000"/>
                  </a:schemeClr>
                </a:solidFill>
                <a:ea typeface="仿宋" panose="02010609060101010101" pitchFamily="49" charset="-122"/>
                <a:cs typeface="Times New Roman" panose="02020603050405020304" pitchFamily="18" charset="0"/>
              </a:rPr>
              <a:t>Future Reclamation Areas</a:t>
            </a:r>
          </a:p>
        </p:txBody>
      </p:sp>
      <p:sp>
        <p:nvSpPr>
          <p:cNvPr id="15" name="Text Box 7">
            <a:extLst>
              <a:ext uri="{FF2B5EF4-FFF2-40B4-BE49-F238E27FC236}">
                <a16:creationId xmlns:a16="http://schemas.microsoft.com/office/drawing/2014/main" id="{EC5A6153-2EB8-44DC-881A-133DA8E8A185}"/>
              </a:ext>
            </a:extLst>
          </p:cNvPr>
          <p:cNvSpPr txBox="1">
            <a:spLocks noChangeArrowheads="1"/>
          </p:cNvSpPr>
          <p:nvPr/>
        </p:nvSpPr>
        <p:spPr bwMode="auto">
          <a:xfrm>
            <a:off x="179388" y="136525"/>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45068" name="TextBox 1">
            <a:extLst>
              <a:ext uri="{FF2B5EF4-FFF2-40B4-BE49-F238E27FC236}">
                <a16:creationId xmlns:a16="http://schemas.microsoft.com/office/drawing/2014/main" id="{E1D85B2A-611C-4C90-BF0C-9BF9D201D29A}"/>
              </a:ext>
            </a:extLst>
          </p:cNvPr>
          <p:cNvSpPr txBox="1">
            <a:spLocks noChangeArrowheads="1"/>
          </p:cNvSpPr>
          <p:nvPr/>
        </p:nvSpPr>
        <p:spPr bwMode="auto">
          <a:xfrm>
            <a:off x="5364163" y="-26988"/>
            <a:ext cx="4608512" cy="70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Function Division</a:t>
            </a:r>
          </a:p>
          <a:p>
            <a:pPr eaLnBrk="1" hangingPunct="1">
              <a:spcBef>
                <a:spcPct val="0"/>
              </a:spcBef>
              <a:buFontTx/>
              <a:buNone/>
            </a:pPr>
            <a:r>
              <a:rPr lang="zh-CN" altLang="en-US" sz="2000" b="1">
                <a:solidFill>
                  <a:srgbClr val="FF0000"/>
                </a:solidFill>
                <a:latin typeface="Arial" panose="020B0604020202020204" pitchFamily="34" charset="0"/>
              </a:rPr>
              <a:t>治理分区</a:t>
            </a:r>
            <a:endParaRPr lang="zh-CN" altLang="en-US" sz="2000">
              <a:solidFill>
                <a:srgbClr val="FF0000"/>
              </a:solidFill>
              <a:latin typeface="Arial" panose="020B0604020202020204" pitchFamily="34" charset="0"/>
            </a:endParaRPr>
          </a:p>
        </p:txBody>
      </p:sp>
      <p:pic>
        <p:nvPicPr>
          <p:cNvPr id="45069" name="Picture 13" descr="C:\Users\liukun\AppData\Roaming\Tencent\Users\153745116\QQ\WinTemp\RichOle\Q6R3}[82C9W}EG8Z178{VZJ.png">
            <a:extLst>
              <a:ext uri="{FF2B5EF4-FFF2-40B4-BE49-F238E27FC236}">
                <a16:creationId xmlns:a16="http://schemas.microsoft.com/office/drawing/2014/main" id="{866BDAA7-CA6E-43A8-B3B1-E06A10026B6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2600" y="293528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5" descr="C:\Users\liukun\AppData\Roaming\Tencent\Users\153745116\QQ\WinTemp\RichOle\F0JM0_%`VL92O70%3G602{Q.png">
            <a:extLst>
              <a:ext uri="{FF2B5EF4-FFF2-40B4-BE49-F238E27FC236}">
                <a16:creationId xmlns:a16="http://schemas.microsoft.com/office/drawing/2014/main" id="{EFBE9EED-C02D-4E5B-906E-8FF8A2BEFB0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2600" y="1878013"/>
            <a:ext cx="539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6" descr="C:\Users\liukun\AppData\Roaming\Tencent\Users\153745116\QQ\WinTemp\RichOle\YX(5$9AGFA5Y%X)N}WD%QI7.png">
            <a:extLst>
              <a:ext uri="{FF2B5EF4-FFF2-40B4-BE49-F238E27FC236}">
                <a16:creationId xmlns:a16="http://schemas.microsoft.com/office/drawing/2014/main" id="{094D6255-9872-46A1-B5A7-220D4C59FB7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2600" y="4014788"/>
            <a:ext cx="5397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7" descr="C:\Users\liukun\AppData\Roaming\Tencent\Users\153745116\QQ\WinTemp\RichOle\YX(5$9AGFA5Y%X)N}WD%QI7.png">
            <a:extLst>
              <a:ext uri="{FF2B5EF4-FFF2-40B4-BE49-F238E27FC236}">
                <a16:creationId xmlns:a16="http://schemas.microsoft.com/office/drawing/2014/main" id="{C87B09F7-6BC4-46B9-A156-D69876EB724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82600" y="5140325"/>
            <a:ext cx="5397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strips(downLeft)">
                                      <p:cBhvr>
                                        <p:cTn id="15" dur="500"/>
                                        <p:tgtEl>
                                          <p:spTgt spid="13"/>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autoUpdateAnimBg="0"/>
      <p:bldP spid="13" grpId="0" autoUpdateAnimBg="0"/>
      <p:bldP spid="1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3">
            <a:extLst>
              <a:ext uri="{FF2B5EF4-FFF2-40B4-BE49-F238E27FC236}">
                <a16:creationId xmlns:a16="http://schemas.microsoft.com/office/drawing/2014/main" id="{13EF1096-673A-4E02-A97C-91F43A7AE94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8263" y="981075"/>
            <a:ext cx="38798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233" name="矩形 41">
            <a:extLst>
              <a:ext uri="{FF2B5EF4-FFF2-40B4-BE49-F238E27FC236}">
                <a16:creationId xmlns:a16="http://schemas.microsoft.com/office/drawing/2014/main" id="{0C4C295A-7A8F-40AD-81E5-36865CDBD63A}"/>
              </a:ext>
            </a:extLst>
          </p:cNvPr>
          <p:cNvSpPr>
            <a:spLocks noChangeArrowheads="1"/>
          </p:cNvSpPr>
          <p:nvPr/>
        </p:nvSpPr>
        <p:spPr bwMode="auto">
          <a:xfrm>
            <a:off x="376238" y="1211263"/>
            <a:ext cx="4556125" cy="1570037"/>
          </a:xfrm>
          <a:prstGeom prst="rect">
            <a:avLst/>
          </a:prstGeom>
          <a:solidFill>
            <a:schemeClr val="bg1"/>
          </a:solidFill>
          <a:ln w="25400">
            <a:solidFill>
              <a:srgbClr val="00B05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b="1">
                <a:solidFill>
                  <a:srgbClr val="000000"/>
                </a:solidFill>
                <a:cs typeface="Times New Roman" panose="02020603050405020304" pitchFamily="18" charset="0"/>
              </a:rPr>
              <a:t>31 reclamation projects of 3 category has been planned during 2014 to 2020.</a:t>
            </a:r>
          </a:p>
          <a:p>
            <a:pPr eaLnBrk="1" hangingPunct="1">
              <a:spcBef>
                <a:spcPct val="0"/>
              </a:spcBef>
              <a:buFontTx/>
              <a:buNone/>
            </a:pPr>
            <a:endParaRPr lang="en-US" altLang="zh-CN" sz="2000" b="1">
              <a:solidFill>
                <a:srgbClr val="000000"/>
              </a:solidFill>
              <a:latin typeface="宋体" panose="02010600030101010101" pitchFamily="2" charset="-122"/>
              <a:cs typeface="Times New Roman" panose="02020603050405020304" pitchFamily="18" charset="0"/>
            </a:endParaRPr>
          </a:p>
          <a:p>
            <a:pPr eaLnBrk="1" hangingPunct="1">
              <a:spcBef>
                <a:spcPct val="0"/>
              </a:spcBef>
              <a:buFontTx/>
              <a:buNone/>
            </a:pPr>
            <a:r>
              <a:rPr lang="zh-CN" altLang="en-US" sz="1800" b="1">
                <a:solidFill>
                  <a:srgbClr val="000000"/>
                </a:solidFill>
                <a:latin typeface="宋体" panose="02010600030101010101" pitchFamily="2" charset="-122"/>
              </a:rPr>
              <a:t>结合以上治理分区，本规划在近期（</a:t>
            </a:r>
            <a:r>
              <a:rPr lang="en-US" altLang="zh-CN" sz="1800" b="1">
                <a:solidFill>
                  <a:srgbClr val="000000"/>
                </a:solidFill>
                <a:latin typeface="宋体" panose="02010600030101010101" pitchFamily="2" charset="-122"/>
              </a:rPr>
              <a:t>2014-2020</a:t>
            </a:r>
            <a:r>
              <a:rPr lang="zh-CN" altLang="en-US" sz="1800" b="1">
                <a:solidFill>
                  <a:srgbClr val="000000"/>
                </a:solidFill>
                <a:latin typeface="宋体" panose="02010600030101010101" pitchFamily="2" charset="-122"/>
              </a:rPr>
              <a:t>年）共安排了</a:t>
            </a:r>
            <a:r>
              <a:rPr lang="en-US" altLang="zh-CN" sz="1800" b="1">
                <a:solidFill>
                  <a:srgbClr val="000000"/>
                </a:solidFill>
                <a:latin typeface="宋体" panose="02010600030101010101" pitchFamily="2" charset="-122"/>
              </a:rPr>
              <a:t>3</a:t>
            </a:r>
            <a:r>
              <a:rPr lang="zh-CN" altLang="en-US" sz="1800" b="1">
                <a:solidFill>
                  <a:srgbClr val="FF0000"/>
                </a:solidFill>
                <a:latin typeface="宋体" panose="02010600030101010101" pitchFamily="2" charset="-122"/>
              </a:rPr>
              <a:t>类</a:t>
            </a:r>
            <a:r>
              <a:rPr lang="en-US" altLang="zh-CN" sz="1800" b="1">
                <a:solidFill>
                  <a:srgbClr val="FF0000"/>
                </a:solidFill>
                <a:latin typeface="宋体" panose="02010600030101010101" pitchFamily="2" charset="-122"/>
              </a:rPr>
              <a:t>31</a:t>
            </a:r>
            <a:r>
              <a:rPr lang="zh-CN" altLang="en-US" sz="1800" b="1">
                <a:solidFill>
                  <a:srgbClr val="FF0000"/>
                </a:solidFill>
                <a:latin typeface="宋体" panose="02010600030101010101" pitchFamily="2" charset="-122"/>
              </a:rPr>
              <a:t>个治理重点项目</a:t>
            </a:r>
            <a:r>
              <a:rPr lang="zh-CN" altLang="en-US" sz="1800" b="1">
                <a:solidFill>
                  <a:srgbClr val="000000"/>
                </a:solidFill>
                <a:latin typeface="宋体" panose="02010600030101010101" pitchFamily="2" charset="-122"/>
              </a:rPr>
              <a:t>。</a:t>
            </a:r>
          </a:p>
        </p:txBody>
      </p:sp>
      <p:sp>
        <p:nvSpPr>
          <p:cNvPr id="33" name="Text Box 12">
            <a:extLst>
              <a:ext uri="{FF2B5EF4-FFF2-40B4-BE49-F238E27FC236}">
                <a16:creationId xmlns:a16="http://schemas.microsoft.com/office/drawing/2014/main" id="{724C2B83-2837-4A4F-8571-1023CF15AE63}"/>
              </a:ext>
            </a:extLst>
          </p:cNvPr>
          <p:cNvSpPr txBox="1">
            <a:spLocks noChangeArrowheads="1"/>
          </p:cNvSpPr>
          <p:nvPr/>
        </p:nvSpPr>
        <p:spPr bwMode="auto">
          <a:xfrm>
            <a:off x="395288" y="3068638"/>
            <a:ext cx="4027487" cy="838200"/>
          </a:xfrm>
          <a:prstGeom prst="rect">
            <a:avLst/>
          </a:prstGeom>
          <a:noFill/>
          <a:ln w="9525" algn="ctr">
            <a:noFill/>
            <a:miter lim="800000"/>
            <a:headEnd/>
            <a:tailEnd/>
          </a:ln>
        </p:spPr>
        <p:txBody>
          <a:bodyPr>
            <a:spAutoFit/>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ts val="600"/>
              </a:spcBef>
              <a:spcAft>
                <a:spcPts val="600"/>
              </a:spcAft>
              <a:buClr>
                <a:srgbClr val="00D5D5"/>
              </a:buClr>
            </a:pPr>
            <a:r>
              <a:rPr lang="en-US" altLang="zh-CN" sz="1600" b="1">
                <a:solidFill>
                  <a:srgbClr val="000000"/>
                </a:solidFill>
                <a:latin typeface="Times New Roman" panose="02020603050405020304" pitchFamily="18" charset="0"/>
                <a:cs typeface="Times New Roman" panose="02020603050405020304" pitchFamily="18" charset="0"/>
              </a:rPr>
              <a:t>5 Alternative Industry Projects</a:t>
            </a:r>
          </a:p>
          <a:p>
            <a:pPr>
              <a:lnSpc>
                <a:spcPct val="120000"/>
              </a:lnSpc>
              <a:spcBef>
                <a:spcPts val="600"/>
              </a:spcBef>
              <a:spcAft>
                <a:spcPts val="600"/>
              </a:spcAft>
              <a:buClr>
                <a:srgbClr val="00D5D5"/>
              </a:buClr>
            </a:pPr>
            <a:r>
              <a:rPr lang="zh-CN" altLang="en-US" sz="1600" b="1">
                <a:solidFill>
                  <a:srgbClr val="000000"/>
                </a:solidFill>
                <a:latin typeface="宋体" panose="02010600030101010101" pitchFamily="2" charset="-122"/>
                <a:cs typeface="Times New Roman" panose="02020603050405020304" pitchFamily="18" charset="0"/>
              </a:rPr>
              <a:t>替代产业用地治理项目（</a:t>
            </a:r>
            <a:r>
              <a:rPr lang="en-US" altLang="zh-CN" sz="1600" b="1">
                <a:solidFill>
                  <a:srgbClr val="000000"/>
                </a:solidFill>
                <a:latin typeface="宋体" panose="02010600030101010101" pitchFamily="2" charset="-122"/>
                <a:cs typeface="Times New Roman" panose="02020603050405020304" pitchFamily="18" charset="0"/>
              </a:rPr>
              <a:t>5</a:t>
            </a:r>
            <a:r>
              <a:rPr lang="zh-CN" altLang="en-US" sz="1600" b="1">
                <a:solidFill>
                  <a:srgbClr val="000000"/>
                </a:solidFill>
                <a:latin typeface="宋体" panose="02010600030101010101" pitchFamily="2" charset="-122"/>
                <a:cs typeface="Times New Roman" panose="02020603050405020304" pitchFamily="18" charset="0"/>
              </a:rPr>
              <a:t>个）</a:t>
            </a:r>
          </a:p>
        </p:txBody>
      </p:sp>
      <p:sp>
        <p:nvSpPr>
          <p:cNvPr id="36" name="Text Box 15">
            <a:extLst>
              <a:ext uri="{FF2B5EF4-FFF2-40B4-BE49-F238E27FC236}">
                <a16:creationId xmlns:a16="http://schemas.microsoft.com/office/drawing/2014/main" id="{E86AE01C-7335-4FA0-8EE0-B9404B425FAE}"/>
              </a:ext>
            </a:extLst>
          </p:cNvPr>
          <p:cNvSpPr txBox="1">
            <a:spLocks noChangeArrowheads="1"/>
          </p:cNvSpPr>
          <p:nvPr/>
        </p:nvSpPr>
        <p:spPr bwMode="auto">
          <a:xfrm>
            <a:off x="436563" y="5516563"/>
            <a:ext cx="4562475" cy="838200"/>
          </a:xfrm>
          <a:prstGeom prst="rect">
            <a:avLst/>
          </a:prstGeom>
          <a:noFill/>
          <a:ln w="9525" algn="ctr">
            <a:noFill/>
            <a:miter lim="800000"/>
            <a:headEnd/>
            <a:tailEnd/>
          </a:ln>
        </p:spPr>
        <p:txBody>
          <a:bodyPr>
            <a:spAutoFit/>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ts val="600"/>
              </a:spcBef>
              <a:spcAft>
                <a:spcPts val="600"/>
              </a:spcAft>
              <a:buClr>
                <a:srgbClr val="00D5D5"/>
              </a:buClr>
            </a:pPr>
            <a:r>
              <a:rPr lang="en-US" altLang="zh-CN" sz="1600" b="1">
                <a:solidFill>
                  <a:srgbClr val="000000"/>
                </a:solidFill>
                <a:latin typeface="Times New Roman" panose="02020603050405020304" pitchFamily="18" charset="0"/>
                <a:cs typeface="Times New Roman" panose="02020603050405020304" pitchFamily="18" charset="0"/>
              </a:rPr>
              <a:t>23 Dynamic Cultivated land Reclamation Projects</a:t>
            </a:r>
            <a:r>
              <a:rPr lang="zh-CN" altLang="en-US" sz="1600" b="1">
                <a:solidFill>
                  <a:srgbClr val="000000"/>
                </a:solidFill>
                <a:latin typeface="Times New Roman" panose="02020603050405020304" pitchFamily="18" charset="0"/>
                <a:cs typeface="Times New Roman" panose="02020603050405020304" pitchFamily="18" charset="0"/>
              </a:rPr>
              <a:t>  </a:t>
            </a:r>
            <a:endParaRPr lang="en-US" altLang="zh-CN" sz="1600" b="1">
              <a:solidFill>
                <a:srgbClr val="000000"/>
              </a:solidFill>
              <a:latin typeface="Times New Roman" panose="02020603050405020304" pitchFamily="18" charset="0"/>
              <a:cs typeface="Times New Roman" panose="02020603050405020304" pitchFamily="18" charset="0"/>
            </a:endParaRPr>
          </a:p>
          <a:p>
            <a:pPr>
              <a:lnSpc>
                <a:spcPct val="120000"/>
              </a:lnSpc>
              <a:spcBef>
                <a:spcPts val="600"/>
              </a:spcBef>
              <a:spcAft>
                <a:spcPts val="600"/>
              </a:spcAft>
              <a:buClr>
                <a:srgbClr val="00D5D5"/>
              </a:buClr>
            </a:pPr>
            <a:r>
              <a:rPr lang="zh-CN" altLang="en-US" sz="1600" b="1">
                <a:solidFill>
                  <a:srgbClr val="000000"/>
                </a:solidFill>
                <a:latin typeface="宋体" panose="02010600030101010101" pitchFamily="2" charset="-122"/>
                <a:cs typeface="Times New Roman" panose="02020603050405020304" pitchFamily="18" charset="0"/>
              </a:rPr>
              <a:t>动态农业用地治理项目（</a:t>
            </a:r>
            <a:r>
              <a:rPr lang="en-US" altLang="zh-CN" sz="1600" b="1">
                <a:solidFill>
                  <a:srgbClr val="000000"/>
                </a:solidFill>
                <a:latin typeface="宋体" panose="02010600030101010101" pitchFamily="2" charset="-122"/>
                <a:cs typeface="Times New Roman" panose="02020603050405020304" pitchFamily="18" charset="0"/>
              </a:rPr>
              <a:t>23</a:t>
            </a:r>
            <a:r>
              <a:rPr lang="zh-CN" altLang="en-US" sz="1600" b="1">
                <a:solidFill>
                  <a:srgbClr val="000000"/>
                </a:solidFill>
                <a:latin typeface="宋体" panose="02010600030101010101" pitchFamily="2" charset="-122"/>
                <a:cs typeface="Times New Roman" panose="02020603050405020304" pitchFamily="18" charset="0"/>
              </a:rPr>
              <a:t>个）</a:t>
            </a:r>
          </a:p>
        </p:txBody>
      </p:sp>
      <p:sp>
        <p:nvSpPr>
          <p:cNvPr id="54" name="Text Box 12">
            <a:extLst>
              <a:ext uri="{FF2B5EF4-FFF2-40B4-BE49-F238E27FC236}">
                <a16:creationId xmlns:a16="http://schemas.microsoft.com/office/drawing/2014/main" id="{AEC11B0F-5A3B-4314-9959-7E3FEFD00788}"/>
              </a:ext>
            </a:extLst>
          </p:cNvPr>
          <p:cNvSpPr txBox="1">
            <a:spLocks noChangeArrowheads="1"/>
          </p:cNvSpPr>
          <p:nvPr/>
        </p:nvSpPr>
        <p:spPr bwMode="auto">
          <a:xfrm>
            <a:off x="436563" y="4292600"/>
            <a:ext cx="4422775" cy="838200"/>
          </a:xfrm>
          <a:prstGeom prst="rect">
            <a:avLst/>
          </a:prstGeom>
          <a:noFill/>
          <a:ln w="9525" algn="ctr">
            <a:noFill/>
            <a:miter lim="800000"/>
            <a:headEnd/>
            <a:tailEnd/>
          </a:ln>
        </p:spPr>
        <p:txBody>
          <a:bodyPr>
            <a:spAutoFit/>
          </a:bodyPr>
          <a:lstStyle>
            <a:lvl1pPr marL="609600" indent="-609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spcBef>
                <a:spcPts val="600"/>
              </a:spcBef>
              <a:spcAft>
                <a:spcPts val="600"/>
              </a:spcAft>
              <a:buClr>
                <a:srgbClr val="00D5D5"/>
              </a:buClr>
            </a:pPr>
            <a:r>
              <a:rPr lang="en-US" altLang="zh-CN" sz="1600" b="1">
                <a:solidFill>
                  <a:srgbClr val="000000"/>
                </a:solidFill>
                <a:latin typeface="Times New Roman" panose="02020603050405020304" pitchFamily="18" charset="0"/>
                <a:cs typeface="Times New Roman" panose="02020603050405020304" pitchFamily="18" charset="0"/>
              </a:rPr>
              <a:t>3 Temp Construction land Reclamation Projects</a:t>
            </a:r>
          </a:p>
          <a:p>
            <a:pPr>
              <a:lnSpc>
                <a:spcPct val="120000"/>
              </a:lnSpc>
              <a:spcBef>
                <a:spcPts val="600"/>
              </a:spcBef>
              <a:spcAft>
                <a:spcPts val="600"/>
              </a:spcAft>
              <a:buClr>
                <a:srgbClr val="00D5D5"/>
              </a:buClr>
            </a:pPr>
            <a:r>
              <a:rPr lang="zh-CN" altLang="en-US" sz="1600" b="1">
                <a:solidFill>
                  <a:srgbClr val="000000"/>
                </a:solidFill>
                <a:latin typeface="宋体" panose="02010600030101010101" pitchFamily="2" charset="-122"/>
                <a:cs typeface="Times New Roman" panose="02020603050405020304" pitchFamily="18" charset="0"/>
              </a:rPr>
              <a:t>短期建设用地治理项目（</a:t>
            </a:r>
            <a:r>
              <a:rPr lang="en-US" altLang="zh-CN" sz="1600" b="1">
                <a:solidFill>
                  <a:srgbClr val="000000"/>
                </a:solidFill>
                <a:latin typeface="宋体" panose="02010600030101010101" pitchFamily="2" charset="-122"/>
                <a:cs typeface="Times New Roman" panose="02020603050405020304" pitchFamily="18" charset="0"/>
              </a:rPr>
              <a:t>3</a:t>
            </a:r>
            <a:r>
              <a:rPr lang="zh-CN" altLang="en-US" sz="1600" b="1">
                <a:solidFill>
                  <a:srgbClr val="000000"/>
                </a:solidFill>
                <a:latin typeface="宋体" panose="02010600030101010101" pitchFamily="2" charset="-122"/>
                <a:cs typeface="Times New Roman" panose="02020603050405020304" pitchFamily="18" charset="0"/>
              </a:rPr>
              <a:t>个）</a:t>
            </a:r>
          </a:p>
        </p:txBody>
      </p:sp>
      <p:pic>
        <p:nvPicPr>
          <p:cNvPr id="47126" name="Picture 22" descr="E:\鹤岗项目资料\2015-1-6\31个项目-3.png">
            <a:extLst>
              <a:ext uri="{FF2B5EF4-FFF2-40B4-BE49-F238E27FC236}">
                <a16:creationId xmlns:a16="http://schemas.microsoft.com/office/drawing/2014/main" id="{2C5BC33F-0E11-4942-956D-9D26EC6AFE6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4313" y="1057275"/>
            <a:ext cx="3721100"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0" descr="E:\鹤岗项目资料\2015-1-6\31个项目-5.png">
            <a:extLst>
              <a:ext uri="{FF2B5EF4-FFF2-40B4-BE49-F238E27FC236}">
                <a16:creationId xmlns:a16="http://schemas.microsoft.com/office/drawing/2014/main" id="{5264DF5F-8395-4391-A034-8ECAB78844E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05425" y="1057275"/>
            <a:ext cx="37226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5" name="Picture 21" descr="E:\鹤岗项目资料\2015-1-6\31个项目-23.png">
            <a:extLst>
              <a:ext uri="{FF2B5EF4-FFF2-40B4-BE49-F238E27FC236}">
                <a16:creationId xmlns:a16="http://schemas.microsoft.com/office/drawing/2014/main" id="{6A99A348-9F04-4F70-9086-BA0BA03EEE7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05425" y="1084263"/>
            <a:ext cx="3722688"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a:extLst>
              <a:ext uri="{FF2B5EF4-FFF2-40B4-BE49-F238E27FC236}">
                <a16:creationId xmlns:a16="http://schemas.microsoft.com/office/drawing/2014/main" id="{A5C8B24A-5E6E-4205-B443-C794F46ED7CA}"/>
              </a:ext>
            </a:extLst>
          </p:cNvPr>
          <p:cNvSpPr txBox="1">
            <a:spLocks noChangeArrowheads="1"/>
          </p:cNvSpPr>
          <p:nvPr/>
        </p:nvSpPr>
        <p:spPr bwMode="auto">
          <a:xfrm>
            <a:off x="179388" y="292100"/>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No.3 – Hegang </a:t>
            </a:r>
            <a:r>
              <a:rPr lang="zh-CN" altLang="en-US" sz="2000" b="1">
                <a:latin typeface="Arial" panose="020B0604020202020204" pitchFamily="34" charset="0"/>
              </a:rPr>
              <a:t>案例三：鹤岗</a:t>
            </a:r>
            <a:endParaRPr lang="en-US" altLang="zh-CN" sz="2000" b="1">
              <a:latin typeface="Arial" panose="020B0604020202020204" pitchFamily="34" charset="0"/>
            </a:endParaRPr>
          </a:p>
        </p:txBody>
      </p:sp>
      <p:sp>
        <p:nvSpPr>
          <p:cNvPr id="46091" name="TextBox 1">
            <a:extLst>
              <a:ext uri="{FF2B5EF4-FFF2-40B4-BE49-F238E27FC236}">
                <a16:creationId xmlns:a16="http://schemas.microsoft.com/office/drawing/2014/main" id="{5A077DA5-5741-40B5-A79E-89CFEE3EFAD4}"/>
              </a:ext>
            </a:extLst>
          </p:cNvPr>
          <p:cNvSpPr txBox="1">
            <a:spLocks noChangeArrowheads="1"/>
          </p:cNvSpPr>
          <p:nvPr/>
        </p:nvSpPr>
        <p:spPr bwMode="auto">
          <a:xfrm>
            <a:off x="5364163" y="200025"/>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Reclamation Projects</a:t>
            </a:r>
          </a:p>
          <a:p>
            <a:pPr eaLnBrk="1" hangingPunct="1">
              <a:spcBef>
                <a:spcPct val="0"/>
              </a:spcBef>
              <a:buFontTx/>
              <a:buNone/>
            </a:pPr>
            <a:r>
              <a:rPr lang="zh-CN" altLang="en-US" sz="2000" b="1">
                <a:solidFill>
                  <a:srgbClr val="FF0000"/>
                </a:solidFill>
                <a:latin typeface="Arial" panose="020B0604020202020204" pitchFamily="34" charset="0"/>
              </a:rPr>
              <a:t>治理项目</a:t>
            </a:r>
            <a:endParaRPr lang="zh-CN" altLang="en-US" sz="2000">
              <a:solidFill>
                <a:srgbClr val="FF00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9233"/>
                                        </p:tgtEl>
                                        <p:attrNameLst>
                                          <p:attrName>style.visibility</p:attrName>
                                        </p:attrNameLst>
                                      </p:cBhvr>
                                      <p:to>
                                        <p:strVal val="visible"/>
                                      </p:to>
                                    </p:set>
                                    <p:animEffect transition="in" filter="wipe(up)">
                                      <p:cBhvr>
                                        <p:cTn id="7" dur="500"/>
                                        <p:tgtEl>
                                          <p:spTgt spid="4923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35" presetClass="emph" presetSubtype="0" repeatCount="indefinite" fill="hold" nodeType="withEffect">
                                  <p:stCondLst>
                                    <p:cond delay="0"/>
                                  </p:stCondLst>
                                  <p:endCondLst>
                                    <p:cond evt="onNext" delay="0">
                                      <p:tgtEl>
                                        <p:sldTgt/>
                                      </p:tgtEl>
                                    </p:cond>
                                  </p:endCondLst>
                                  <p:childTnLst>
                                    <p:anim calcmode="discrete" valueType="str">
                                      <p:cBhvr>
                                        <p:cTn id="16" dur="1000" fill="hold"/>
                                        <p:tgtEl>
                                          <p:spTgt spid="2"/>
                                        </p:tgtEl>
                                        <p:attrNameLst>
                                          <p:attrName>style.visibility</p:attrName>
                                        </p:attrNameLst>
                                      </p:cBhvr>
                                      <p:tavLst>
                                        <p:tav tm="0">
                                          <p:val>
                                            <p:strVal val="hidden"/>
                                          </p:val>
                                        </p:tav>
                                        <p:tav tm="50000">
                                          <p:val>
                                            <p:strVal val="visible"/>
                                          </p:val>
                                        </p:tav>
                                      </p:tavLst>
                                    </p:anim>
                                  </p:childTnLst>
                                </p:cTn>
                              </p:par>
                              <p:par>
                                <p:cTn id="17" presetID="5" presetClass="entr" presetSubtype="1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checkerboard(across)">
                                      <p:cBhvr>
                                        <p:cTn id="19" dur="500"/>
                                        <p:tgtEl>
                                          <p:spTgt spid="5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47126"/>
                                        </p:tgtEl>
                                        <p:attrNameLst>
                                          <p:attrName>style.visibility</p:attrName>
                                        </p:attrNameLst>
                                      </p:cBhvr>
                                      <p:to>
                                        <p:strVal val="visible"/>
                                      </p:to>
                                    </p:set>
                                  </p:childTnLst>
                                </p:cTn>
                              </p:par>
                              <p:par>
                                <p:cTn id="24" presetID="35" presetClass="emph" presetSubtype="0" repeatCount="indefinite" fill="hold" nodeType="withEffect">
                                  <p:stCondLst>
                                    <p:cond delay="0"/>
                                  </p:stCondLst>
                                  <p:endCondLst>
                                    <p:cond evt="onNext" delay="0">
                                      <p:tgtEl>
                                        <p:sldTgt/>
                                      </p:tgtEl>
                                    </p:cond>
                                  </p:endCondLst>
                                  <p:childTnLst>
                                    <p:anim calcmode="discrete" valueType="str">
                                      <p:cBhvr>
                                        <p:cTn id="25" dur="1000" fill="hold"/>
                                        <p:tgtEl>
                                          <p:spTgt spid="47126"/>
                                        </p:tgtEl>
                                        <p:attrNameLst>
                                          <p:attrName>style.visibility</p:attrName>
                                        </p:attrNameLst>
                                      </p:cBhvr>
                                      <p:tavLst>
                                        <p:tav tm="0">
                                          <p:val>
                                            <p:strVal val="hidden"/>
                                          </p:val>
                                        </p:tav>
                                        <p:tav tm="50000">
                                          <p:val>
                                            <p:strVal val="visible"/>
                                          </p:val>
                                        </p:tav>
                                      </p:tavLst>
                                    </p:anim>
                                  </p:childTnLst>
                                </p:cTn>
                              </p:par>
                              <p:par>
                                <p:cTn id="26" presetID="5" presetClass="entr" presetSubtype="1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checkerboard(across)">
                                      <p:cBhvr>
                                        <p:cTn id="28" dur="500"/>
                                        <p:tgtEl>
                                          <p:spTgt spid="3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7125"/>
                                        </p:tgtEl>
                                        <p:attrNameLst>
                                          <p:attrName>style.visibility</p:attrName>
                                        </p:attrNameLst>
                                      </p:cBhvr>
                                      <p:to>
                                        <p:strVal val="visible"/>
                                      </p:to>
                                    </p:set>
                                  </p:childTnLst>
                                </p:cTn>
                              </p:par>
                              <p:par>
                                <p:cTn id="33" presetID="35" presetClass="emph" presetSubtype="0" repeatCount="indefinite" fill="hold" nodeType="withEffect">
                                  <p:stCondLst>
                                    <p:cond delay="0"/>
                                  </p:stCondLst>
                                  <p:endCondLst>
                                    <p:cond evt="onNext" delay="0">
                                      <p:tgtEl>
                                        <p:sldTgt/>
                                      </p:tgtEl>
                                    </p:cond>
                                  </p:endCondLst>
                                  <p:childTnLst>
                                    <p:anim calcmode="discrete" valueType="str">
                                      <p:cBhvr>
                                        <p:cTn id="34" dur="1000" fill="hold"/>
                                        <p:tgtEl>
                                          <p:spTgt spid="4712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33" grpId="0" animBg="1"/>
      <p:bldP spid="33" grpId="0"/>
      <p:bldP spid="36"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extBox 5">
            <a:extLst>
              <a:ext uri="{FF2B5EF4-FFF2-40B4-BE49-F238E27FC236}">
                <a16:creationId xmlns:a16="http://schemas.microsoft.com/office/drawing/2014/main" id="{EF2DF8F8-E64E-4CF5-BCFA-295F082469F5}"/>
              </a:ext>
            </a:extLst>
          </p:cNvPr>
          <p:cNvSpPr>
            <a:spLocks noChangeArrowheads="1"/>
          </p:cNvSpPr>
          <p:nvPr/>
        </p:nvSpPr>
        <p:spPr bwMode="auto">
          <a:xfrm>
            <a:off x="395288" y="4573588"/>
            <a:ext cx="8497887" cy="1477962"/>
          </a:xfrm>
          <a:prstGeom prst="rect">
            <a:avLst/>
          </a:prstGeom>
          <a:solidFill>
            <a:schemeClr val="bg1">
              <a:alpha val="6509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080808"/>
                </a:solidFill>
                <a:latin typeface="Arial" panose="020B0604020202020204" pitchFamily="34" charset="0"/>
                <a:ea typeface="黑体" panose="02010609060101010101" pitchFamily="49" charset="-122"/>
                <a:sym typeface="Arial" panose="020B0604020202020204" pitchFamily="34" charset="0"/>
              </a:rPr>
              <a:t>Juye Mining area located in the southwest part of Shandong Province, with 80km from south to the north, and 12km from east to the west, the coal bearing area is about 729km</a:t>
            </a:r>
            <a:r>
              <a:rPr lang="en-US" altLang="zh-CN" sz="1800" baseline="30000">
                <a:solidFill>
                  <a:srgbClr val="080808"/>
                </a:solidFill>
                <a:latin typeface="Arial" panose="020B0604020202020204" pitchFamily="34" charset="0"/>
                <a:ea typeface="黑体" panose="02010609060101010101" pitchFamily="49" charset="-122"/>
                <a:sym typeface="Arial" panose="020B0604020202020204" pitchFamily="34" charset="0"/>
              </a:rPr>
              <a:t>2</a:t>
            </a:r>
          </a:p>
          <a:p>
            <a:pPr eaLnBrk="1" hangingPunct="1">
              <a:spcBef>
                <a:spcPct val="0"/>
              </a:spcBef>
              <a:buFontTx/>
              <a:buNone/>
            </a:pPr>
            <a:endParaRPr lang="en-US" altLang="zh-CN" sz="1800">
              <a:solidFill>
                <a:srgbClr val="080808"/>
              </a:solidFill>
              <a:latin typeface="Arial" panose="020B0604020202020204" pitchFamily="34" charset="0"/>
              <a:ea typeface="黑体" panose="02010609060101010101" pitchFamily="49" charset="-122"/>
              <a:sym typeface="Arial" panose="020B0604020202020204" pitchFamily="34" charset="0"/>
            </a:endParaRPr>
          </a:p>
          <a:p>
            <a:pPr eaLnBrk="1" hangingPunct="1">
              <a:spcBef>
                <a:spcPct val="0"/>
              </a:spcBef>
              <a:buFontTx/>
              <a:buNone/>
            </a:pPr>
            <a:r>
              <a:rPr lang="zh-CN" altLang="en-US" sz="1800">
                <a:solidFill>
                  <a:srgbClr val="080808"/>
                </a:solidFill>
                <a:latin typeface="黑体" panose="02010609060101010101" pitchFamily="49" charset="-122"/>
                <a:ea typeface="黑体" panose="02010609060101010101" pitchFamily="49" charset="-122"/>
                <a:sym typeface="楷体" pitchFamily="49" charset="-122"/>
              </a:rPr>
              <a:t>巨野矿区位于山东省西南部，南北长</a:t>
            </a:r>
            <a:r>
              <a:rPr lang="en-US" altLang="zh-CN" sz="1800">
                <a:solidFill>
                  <a:srgbClr val="080808"/>
                </a:solidFill>
                <a:latin typeface="黑体" panose="02010609060101010101" pitchFamily="49" charset="-122"/>
                <a:ea typeface="黑体" panose="02010609060101010101" pitchFamily="49" charset="-122"/>
                <a:sym typeface="楷体" pitchFamily="49" charset="-122"/>
              </a:rPr>
              <a:t>80</a:t>
            </a:r>
            <a:r>
              <a:rPr lang="en-US" altLang="zh-CN" sz="1800">
                <a:solidFill>
                  <a:srgbClr val="080808"/>
                </a:solidFill>
                <a:ea typeface="黑体" panose="02010609060101010101" pitchFamily="49" charset="-122"/>
                <a:sym typeface="Times New Roman" panose="02020603050405020304" pitchFamily="18" charset="0"/>
              </a:rPr>
              <a:t>km</a:t>
            </a:r>
            <a:r>
              <a:rPr lang="zh-CN" altLang="en-US" sz="1800">
                <a:solidFill>
                  <a:srgbClr val="080808"/>
                </a:solidFill>
                <a:latin typeface="黑体" panose="02010609060101010101" pitchFamily="49" charset="-122"/>
                <a:ea typeface="黑体" panose="02010609060101010101" pitchFamily="49" charset="-122"/>
                <a:sym typeface="楷体" pitchFamily="49" charset="-122"/>
              </a:rPr>
              <a:t>，东西宽</a:t>
            </a:r>
            <a:r>
              <a:rPr lang="en-US" altLang="zh-CN" sz="1800">
                <a:solidFill>
                  <a:srgbClr val="080808"/>
                </a:solidFill>
                <a:ea typeface="黑体" panose="02010609060101010101" pitchFamily="49" charset="-122"/>
                <a:sym typeface="Times New Roman" panose="02020603050405020304" pitchFamily="18" charset="0"/>
              </a:rPr>
              <a:t>12km</a:t>
            </a:r>
            <a:r>
              <a:rPr lang="zh-CN" altLang="en-US" sz="1800">
                <a:solidFill>
                  <a:srgbClr val="080808"/>
                </a:solidFill>
                <a:latin typeface="黑体" panose="02010609060101010101" pitchFamily="49" charset="-122"/>
                <a:ea typeface="黑体" panose="02010609060101010101" pitchFamily="49" charset="-122"/>
                <a:sym typeface="楷体" pitchFamily="49" charset="-122"/>
              </a:rPr>
              <a:t>，含煤面积约</a:t>
            </a:r>
            <a:r>
              <a:rPr lang="en-US" altLang="zh-CN" sz="1800">
                <a:solidFill>
                  <a:srgbClr val="080808"/>
                </a:solidFill>
                <a:latin typeface="黑体" panose="02010609060101010101" pitchFamily="49" charset="-122"/>
                <a:ea typeface="黑体" panose="02010609060101010101" pitchFamily="49" charset="-122"/>
                <a:sym typeface="楷体" pitchFamily="49" charset="-122"/>
              </a:rPr>
              <a:t>729</a:t>
            </a:r>
            <a:r>
              <a:rPr lang="zh-CN" altLang="en-US" sz="1800">
                <a:solidFill>
                  <a:srgbClr val="080808"/>
                </a:solidFill>
                <a:latin typeface="黑体" panose="02010609060101010101" pitchFamily="49" charset="-122"/>
                <a:ea typeface="黑体" panose="02010609060101010101" pitchFamily="49" charset="-122"/>
                <a:sym typeface="楷体" pitchFamily="49" charset="-122"/>
              </a:rPr>
              <a:t>㎞</a:t>
            </a:r>
            <a:r>
              <a:rPr lang="en-US" altLang="zh-CN" sz="1800" baseline="30000">
                <a:solidFill>
                  <a:srgbClr val="080808"/>
                </a:solidFill>
                <a:latin typeface="黑体" panose="02010609060101010101" pitchFamily="49" charset="-122"/>
                <a:ea typeface="黑体" panose="02010609060101010101" pitchFamily="49" charset="-122"/>
                <a:sym typeface="楷体" pitchFamily="49" charset="-122"/>
              </a:rPr>
              <a:t>2</a:t>
            </a:r>
            <a:r>
              <a:rPr lang="zh-CN" altLang="en-US" sz="1800">
                <a:solidFill>
                  <a:srgbClr val="080808"/>
                </a:solidFill>
                <a:latin typeface="黑体" panose="02010609060101010101" pitchFamily="49" charset="-122"/>
                <a:ea typeface="黑体" panose="02010609060101010101" pitchFamily="49" charset="-122"/>
                <a:sym typeface="楷体" pitchFamily="49" charset="-122"/>
              </a:rPr>
              <a:t>。</a:t>
            </a:r>
            <a:endParaRPr lang="en-US" altLang="zh-CN" sz="1800">
              <a:solidFill>
                <a:srgbClr val="080808"/>
              </a:solidFill>
              <a:latin typeface="黑体" panose="02010609060101010101" pitchFamily="49" charset="-122"/>
              <a:ea typeface="黑体" panose="02010609060101010101" pitchFamily="49" charset="-122"/>
              <a:sym typeface="楷体" pitchFamily="49" charset="-122"/>
            </a:endParaRPr>
          </a:p>
        </p:txBody>
      </p:sp>
      <p:sp>
        <p:nvSpPr>
          <p:cNvPr id="10" name="Text Box 7">
            <a:extLst>
              <a:ext uri="{FF2B5EF4-FFF2-40B4-BE49-F238E27FC236}">
                <a16:creationId xmlns:a16="http://schemas.microsoft.com/office/drawing/2014/main" id="{977D8229-73B8-4316-8BC2-E0DCFB0BFDB9}"/>
              </a:ext>
            </a:extLst>
          </p:cNvPr>
          <p:cNvSpPr txBox="1">
            <a:spLocks noChangeArrowheads="1"/>
          </p:cNvSpPr>
          <p:nvPr/>
        </p:nvSpPr>
        <p:spPr bwMode="auto">
          <a:xfrm>
            <a:off x="250825" y="260350"/>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pic>
        <p:nvPicPr>
          <p:cNvPr id="48132" name="Picture 1" descr="C:\Users\XIAO\AppData\Roaming\Tencent\Users\594800072\QQ\WinTemp\RichOle\4HX~Z@B6AR5`NR~YL)EFL6N.jpg">
            <a:extLst>
              <a:ext uri="{FF2B5EF4-FFF2-40B4-BE49-F238E27FC236}">
                <a16:creationId xmlns:a16="http://schemas.microsoft.com/office/drawing/2014/main" id="{70973B98-F76B-47B8-AD7A-CBD6B0D4EB0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3688" y="1052513"/>
            <a:ext cx="51419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箭头连接符 13">
            <a:extLst>
              <a:ext uri="{FF2B5EF4-FFF2-40B4-BE49-F238E27FC236}">
                <a16:creationId xmlns:a16="http://schemas.microsoft.com/office/drawing/2014/main" id="{2B387B8E-B8AD-4B22-A9D9-088582B786BC}"/>
              </a:ext>
            </a:extLst>
          </p:cNvPr>
          <p:cNvCxnSpPr>
            <a:endCxn id="7" idx="1"/>
          </p:cNvCxnSpPr>
          <p:nvPr/>
        </p:nvCxnSpPr>
        <p:spPr bwMode="auto">
          <a:xfrm flipV="1">
            <a:off x="4139952" y="2240868"/>
            <a:ext cx="1474416" cy="432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7" name="内容占位符 6">
            <a:extLst>
              <a:ext uri="{FF2B5EF4-FFF2-40B4-BE49-F238E27FC236}">
                <a16:creationId xmlns:a16="http://schemas.microsoft.com/office/drawing/2014/main" id="{9A94C2A9-82FE-4BD0-BF17-7A20030E3FA1}"/>
              </a:ext>
            </a:extLst>
          </p:cNvPr>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5614988" y="1052513"/>
            <a:ext cx="3205162" cy="2376487"/>
          </a:xfrm>
        </p:spPr>
      </p:pic>
      <p:sp>
        <p:nvSpPr>
          <p:cNvPr id="9" name="椭圆形标注 6">
            <a:extLst>
              <a:ext uri="{FF2B5EF4-FFF2-40B4-BE49-F238E27FC236}">
                <a16:creationId xmlns:a16="http://schemas.microsoft.com/office/drawing/2014/main" id="{4B829CF9-8AD8-4AEF-8F3F-68BBFF9A98E9}"/>
              </a:ext>
            </a:extLst>
          </p:cNvPr>
          <p:cNvSpPr>
            <a:spLocks noChangeArrowheads="1"/>
          </p:cNvSpPr>
          <p:nvPr/>
        </p:nvSpPr>
        <p:spPr bwMode="auto">
          <a:xfrm>
            <a:off x="6951663" y="1860550"/>
            <a:ext cx="1169987" cy="684213"/>
          </a:xfrm>
          <a:prstGeom prst="wedgeEllipseCallout">
            <a:avLst>
              <a:gd name="adj1" fmla="val -114241"/>
              <a:gd name="adj2" fmla="val 76028"/>
            </a:avLst>
          </a:prstGeom>
          <a:noFill/>
          <a:ln w="25400">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000">
                <a:latin typeface="Arial" panose="020B0604020202020204" pitchFamily="34" charset="0"/>
                <a:ea typeface="黑体" panose="02010609060101010101" pitchFamily="49" charset="-122"/>
              </a:rPr>
              <a:t>巨野</a:t>
            </a:r>
          </a:p>
          <a:p>
            <a:pPr eaLnBrk="1" hangingPunct="1">
              <a:spcBef>
                <a:spcPct val="0"/>
              </a:spcBef>
              <a:buFontTx/>
              <a:buNone/>
            </a:pPr>
            <a:r>
              <a:rPr lang="zh-CN" altLang="en-US" sz="2000">
                <a:latin typeface="Arial" panose="020B0604020202020204" pitchFamily="34" charset="0"/>
                <a:ea typeface="黑体" panose="02010609060101010101" pitchFamily="49" charset="-122"/>
              </a:rPr>
              <a:t>矿区</a:t>
            </a:r>
            <a:endParaRPr lang="zh-CN" altLang="en-US" sz="1600">
              <a:latin typeface="Arial" panose="020B0604020202020204" pitchFamily="34" charset="0"/>
              <a:ea typeface="黑体" panose="02010609060101010101" pitchFamily="49" charset="-122"/>
            </a:endParaRPr>
          </a:p>
        </p:txBody>
      </p:sp>
      <p:sp>
        <p:nvSpPr>
          <p:cNvPr id="48136" name="TextBox 1">
            <a:extLst>
              <a:ext uri="{FF2B5EF4-FFF2-40B4-BE49-F238E27FC236}">
                <a16:creationId xmlns:a16="http://schemas.microsoft.com/office/drawing/2014/main" id="{EE9AD07E-9DDF-4279-82E2-4D8F72EBE25E}"/>
              </a:ext>
            </a:extLst>
          </p:cNvPr>
          <p:cNvSpPr txBox="1">
            <a:spLocks noChangeArrowheads="1"/>
          </p:cNvSpPr>
          <p:nvPr/>
        </p:nvSpPr>
        <p:spPr bwMode="auto">
          <a:xfrm>
            <a:off x="5364163" y="44450"/>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Study Area</a:t>
            </a:r>
          </a:p>
          <a:p>
            <a:pPr eaLnBrk="1" hangingPunct="1">
              <a:spcBef>
                <a:spcPct val="0"/>
              </a:spcBef>
              <a:buFontTx/>
              <a:buNone/>
            </a:pPr>
            <a:r>
              <a:rPr lang="zh-CN" altLang="en-US" sz="2000" b="1">
                <a:solidFill>
                  <a:srgbClr val="FF0000"/>
                </a:solidFill>
                <a:latin typeface="Arial" panose="020B0604020202020204" pitchFamily="34" charset="0"/>
              </a:rPr>
              <a:t>研究区概况</a:t>
            </a:r>
            <a:endParaRPr lang="zh-CN" altLang="en-US" sz="20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2000"/>
                                  </p:stCondLst>
                                  <p:iterate type="lt">
                                    <p:tmAbs val="75"/>
                                  </p:iterate>
                                  <p:childTnLst>
                                    <p:set>
                                      <p:cBhvr>
                                        <p:cTn id="9" dur="1" fill="hold">
                                          <p:stCondLst>
                                            <p:cond delay="74"/>
                                          </p:stCondLst>
                                        </p:cTn>
                                        <p:tgtEl>
                                          <p:spTgt spid="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descr="0bb686a79acd4db6be56200e1891143b# #TextBox 13">
            <a:extLst>
              <a:ext uri="{FF2B5EF4-FFF2-40B4-BE49-F238E27FC236}">
                <a16:creationId xmlns:a16="http://schemas.microsoft.com/office/drawing/2014/main" id="{B56D8142-58A6-4939-BF29-C3AA74CEB42B}"/>
              </a:ext>
            </a:extLst>
          </p:cNvPr>
          <p:cNvSpPr>
            <a:spLocks noChangeArrowheads="1"/>
          </p:cNvSpPr>
          <p:nvPr/>
        </p:nvSpPr>
        <p:spPr bwMode="auto">
          <a:xfrm>
            <a:off x="323850" y="1550988"/>
            <a:ext cx="4740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ct val="0"/>
              </a:spcBef>
              <a:buFontTx/>
              <a:buNone/>
            </a:pPr>
            <a:r>
              <a:rPr lang="en-US" altLang="zh-CN" sz="2400">
                <a:solidFill>
                  <a:srgbClr val="080808"/>
                </a:solidFill>
                <a:ea typeface="华文细黑" panose="020B0503020204020204" pitchFamily="2" charset="-122"/>
                <a:cs typeface="Times New Roman" panose="02020603050405020304" pitchFamily="18" charset="0"/>
                <a:sym typeface="楷体" pitchFamily="49" charset="-122"/>
              </a:rPr>
              <a:t>Juye Mining area including 6 coal mines, till 2010,  4 of them started mining.</a:t>
            </a:r>
          </a:p>
          <a:p>
            <a:pPr eaLnBrk="1" hangingPunct="1">
              <a:lnSpc>
                <a:spcPct val="150000"/>
              </a:lnSpc>
              <a:spcBef>
                <a:spcPct val="0"/>
              </a:spcBef>
              <a:buFontTx/>
              <a:buNone/>
            </a:pPr>
            <a:endParaRPr lang="en-US" altLang="zh-CN" sz="2400">
              <a:solidFill>
                <a:srgbClr val="080808"/>
              </a:solidFill>
              <a:ea typeface="华文细黑" panose="020B0503020204020204" pitchFamily="2" charset="-122"/>
              <a:cs typeface="Times New Roman" panose="02020603050405020304" pitchFamily="18" charset="0"/>
              <a:sym typeface="楷体" pitchFamily="49" charset="-122"/>
            </a:endParaRPr>
          </a:p>
          <a:p>
            <a:pPr eaLnBrk="1" hangingPunct="1">
              <a:lnSpc>
                <a:spcPct val="150000"/>
              </a:lnSpc>
              <a:spcBef>
                <a:spcPct val="0"/>
              </a:spcBef>
              <a:buFontTx/>
              <a:buNone/>
            </a:pPr>
            <a:r>
              <a:rPr lang="zh-CN" altLang="en-US" sz="2400">
                <a:solidFill>
                  <a:srgbClr val="080808"/>
                </a:solidFill>
                <a:ea typeface="华文细黑" panose="020B0503020204020204" pitchFamily="2" charset="-122"/>
                <a:cs typeface="Times New Roman" panose="02020603050405020304" pitchFamily="18" charset="0"/>
                <a:sym typeface="楷体" pitchFamily="49" charset="-122"/>
              </a:rPr>
              <a:t>矿区由</a:t>
            </a:r>
            <a:r>
              <a:rPr lang="en-US" altLang="zh-CN" sz="2400">
                <a:solidFill>
                  <a:srgbClr val="080808"/>
                </a:solidFill>
                <a:ea typeface="华文细黑" panose="020B0503020204020204" pitchFamily="2" charset="-122"/>
                <a:cs typeface="Times New Roman" panose="02020603050405020304" pitchFamily="18" charset="0"/>
                <a:sym typeface="楷体" pitchFamily="49" charset="-122"/>
              </a:rPr>
              <a:t>6</a:t>
            </a:r>
            <a:r>
              <a:rPr lang="zh-CN" altLang="en-US" sz="2400">
                <a:solidFill>
                  <a:srgbClr val="080808"/>
                </a:solidFill>
                <a:ea typeface="华文细黑" panose="020B0503020204020204" pitchFamily="2" charset="-122"/>
                <a:cs typeface="Times New Roman" panose="02020603050405020304" pitchFamily="18" charset="0"/>
                <a:sym typeface="楷体" pitchFamily="49" charset="-122"/>
              </a:rPr>
              <a:t>对矿井组成，截止</a:t>
            </a:r>
            <a:r>
              <a:rPr lang="en-US" altLang="zh-CN" sz="2400">
                <a:solidFill>
                  <a:srgbClr val="080808"/>
                </a:solidFill>
                <a:ea typeface="华文细黑" panose="020B0503020204020204" pitchFamily="2" charset="-122"/>
                <a:cs typeface="Times New Roman" panose="02020603050405020304" pitchFamily="18" charset="0"/>
                <a:sym typeface="楷体" pitchFamily="49" charset="-122"/>
              </a:rPr>
              <a:t>2010</a:t>
            </a:r>
            <a:r>
              <a:rPr lang="zh-CN" altLang="en-US" sz="2400">
                <a:solidFill>
                  <a:srgbClr val="080808"/>
                </a:solidFill>
                <a:ea typeface="华文细黑" panose="020B0503020204020204" pitchFamily="2" charset="-122"/>
                <a:cs typeface="Times New Roman" panose="02020603050405020304" pitchFamily="18" charset="0"/>
                <a:sym typeface="楷体" pitchFamily="49" charset="-122"/>
              </a:rPr>
              <a:t>年底，已有</a:t>
            </a:r>
            <a:r>
              <a:rPr lang="en-US" altLang="zh-CN" sz="2400">
                <a:solidFill>
                  <a:srgbClr val="080808"/>
                </a:solidFill>
                <a:ea typeface="华文细黑" panose="020B0503020204020204" pitchFamily="2" charset="-122"/>
                <a:cs typeface="Times New Roman" panose="02020603050405020304" pitchFamily="18" charset="0"/>
                <a:sym typeface="楷体" pitchFamily="49" charset="-122"/>
              </a:rPr>
              <a:t>4</a:t>
            </a:r>
            <a:r>
              <a:rPr lang="zh-CN" altLang="en-US" sz="2400">
                <a:solidFill>
                  <a:srgbClr val="080808"/>
                </a:solidFill>
                <a:ea typeface="华文细黑" panose="020B0503020204020204" pitchFamily="2" charset="-122"/>
                <a:cs typeface="Times New Roman" panose="02020603050405020304" pitchFamily="18" charset="0"/>
                <a:sym typeface="楷体" pitchFamily="49" charset="-122"/>
              </a:rPr>
              <a:t>对投产。</a:t>
            </a:r>
          </a:p>
          <a:p>
            <a:pPr eaLnBrk="1" hangingPunct="1">
              <a:lnSpc>
                <a:spcPct val="150000"/>
              </a:lnSpc>
              <a:spcBef>
                <a:spcPct val="0"/>
              </a:spcBef>
              <a:buFontTx/>
              <a:buNone/>
            </a:pPr>
            <a:r>
              <a:rPr lang="en-US" altLang="zh-CN" sz="2400">
                <a:solidFill>
                  <a:srgbClr val="080808"/>
                </a:solidFill>
                <a:ea typeface="华文细黑" panose="020B0503020204020204" pitchFamily="2" charset="-122"/>
                <a:cs typeface="Times New Roman" panose="02020603050405020304" pitchFamily="18" charset="0"/>
                <a:sym typeface="楷体" pitchFamily="49" charset="-122"/>
              </a:rPr>
              <a:t>    </a:t>
            </a:r>
            <a:endParaRPr lang="zh-CN" altLang="en-US" sz="2400">
              <a:solidFill>
                <a:srgbClr val="080808"/>
              </a:solidFill>
              <a:ea typeface="华文细黑" panose="020B0503020204020204" pitchFamily="2" charset="-122"/>
              <a:cs typeface="Times New Roman" panose="02020603050405020304" pitchFamily="18" charset="0"/>
              <a:sym typeface="楷体" pitchFamily="49" charset="-122"/>
            </a:endParaRPr>
          </a:p>
          <a:p>
            <a:pPr eaLnBrk="1" hangingPunct="1">
              <a:lnSpc>
                <a:spcPct val="150000"/>
              </a:lnSpc>
              <a:spcBef>
                <a:spcPct val="0"/>
              </a:spcBef>
              <a:buFontTx/>
              <a:buNone/>
            </a:pPr>
            <a:endParaRPr lang="zh-CN" altLang="en-US" sz="2400">
              <a:solidFill>
                <a:srgbClr val="080808"/>
              </a:solidFill>
              <a:ea typeface="华文细黑" panose="020B0503020204020204" pitchFamily="2" charset="-122"/>
              <a:cs typeface="Times New Roman" panose="02020603050405020304" pitchFamily="18" charset="0"/>
              <a:sym typeface="宋体" panose="02010600030101010101" pitchFamily="2" charset="-122"/>
            </a:endParaRPr>
          </a:p>
        </p:txBody>
      </p:sp>
      <p:pic>
        <p:nvPicPr>
          <p:cNvPr id="14" name="图片 22" descr="db2a5519a5c2483882a60e67a09ce2e2# #图片 22">
            <a:extLst>
              <a:ext uri="{FF2B5EF4-FFF2-40B4-BE49-F238E27FC236}">
                <a16:creationId xmlns:a16="http://schemas.microsoft.com/office/drawing/2014/main" id="{ECD44DBF-25CF-4CC6-BCD7-8DA803C553F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02250" y="798513"/>
            <a:ext cx="35052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矿井面11">
            <a:extLst>
              <a:ext uri="{FF2B5EF4-FFF2-40B4-BE49-F238E27FC236}">
                <a16:creationId xmlns:a16="http://schemas.microsoft.com/office/drawing/2014/main" id="{0E8C455F-E808-42EF-BB5D-2F3766DB9461}"/>
              </a:ext>
            </a:extLst>
          </p:cNvPr>
          <p:cNvPicPr>
            <a:picLocks noChangeAspect="1" noChangeArrowheads="1"/>
          </p:cNvPicPr>
          <p:nvPr/>
        </p:nvPicPr>
        <p:blipFill>
          <a:blip r:embed="rId4" cstate="email">
            <a:lum bright="4000" contrast="-6000"/>
            <a:extLst>
              <a:ext uri="{28A0092B-C50C-407E-A947-70E740481C1C}">
                <a14:useLocalDpi xmlns:a14="http://schemas.microsoft.com/office/drawing/2010/main"/>
              </a:ext>
            </a:extLst>
          </a:blip>
          <a:srcRect/>
          <a:stretch>
            <a:fillRect/>
          </a:stretch>
        </p:blipFill>
        <p:spPr bwMode="auto">
          <a:xfrm>
            <a:off x="6030913" y="1773238"/>
            <a:ext cx="1493837" cy="3044825"/>
          </a:xfrm>
          <a:prstGeom prst="rect">
            <a:avLst/>
          </a:prstGeom>
          <a:noFill/>
          <a:ln>
            <a:noFill/>
          </a:ln>
          <a:effectLst>
            <a:outerShdw dist="74053" dir="3542175"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a:extLst>
              <a:ext uri="{FF2B5EF4-FFF2-40B4-BE49-F238E27FC236}">
                <a16:creationId xmlns:a16="http://schemas.microsoft.com/office/drawing/2014/main" id="{E840E6EC-4A24-40E3-BE43-9640EBEE78AC}"/>
              </a:ext>
            </a:extLst>
          </p:cNvPr>
          <p:cNvSpPr txBox="1">
            <a:spLocks noChangeArrowheads="1"/>
          </p:cNvSpPr>
          <p:nvPr/>
        </p:nvSpPr>
        <p:spPr bwMode="auto">
          <a:xfrm>
            <a:off x="139700" y="260350"/>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0182" name="TextBox 1">
            <a:extLst>
              <a:ext uri="{FF2B5EF4-FFF2-40B4-BE49-F238E27FC236}">
                <a16:creationId xmlns:a16="http://schemas.microsoft.com/office/drawing/2014/main" id="{CA10D302-F5D9-4122-8F61-B77C987A1566}"/>
              </a:ext>
            </a:extLst>
          </p:cNvPr>
          <p:cNvSpPr txBox="1">
            <a:spLocks noChangeArrowheads="1"/>
          </p:cNvSpPr>
          <p:nvPr/>
        </p:nvSpPr>
        <p:spPr bwMode="auto">
          <a:xfrm>
            <a:off x="5364163" y="44450"/>
            <a:ext cx="46085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Study Area</a:t>
            </a:r>
          </a:p>
          <a:p>
            <a:pPr eaLnBrk="1" hangingPunct="1">
              <a:spcBef>
                <a:spcPct val="0"/>
              </a:spcBef>
              <a:buFontTx/>
              <a:buNone/>
            </a:pPr>
            <a:r>
              <a:rPr lang="zh-CN" altLang="en-US" sz="2000" b="1">
                <a:solidFill>
                  <a:srgbClr val="FF0000"/>
                </a:solidFill>
                <a:latin typeface="Arial" panose="020B0604020202020204" pitchFamily="34" charset="0"/>
              </a:rPr>
              <a:t>研究区概况</a:t>
            </a:r>
            <a:endParaRPr lang="zh-CN" altLang="en-US" sz="20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par>
                          <p:cTn id="13" fill="hold" nodeType="afterGroup">
                            <p:stCondLst>
                              <p:cond delay="2000"/>
                            </p:stCondLst>
                            <p:childTnLst>
                              <p:par>
                                <p:cTn id="14" presetID="10" presetClass="entr" presetSubtype="0" repeatCount="indefinite" fill="hold"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图片 4" descr="2010塌陷现状底图.JPG">
            <a:extLst>
              <a:ext uri="{FF2B5EF4-FFF2-40B4-BE49-F238E27FC236}">
                <a16:creationId xmlns:a16="http://schemas.microsoft.com/office/drawing/2014/main" id="{3BAEE428-EF42-467A-B127-88E48A765C39}"/>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779463"/>
            <a:ext cx="3754437" cy="603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2015塌陷预测图.png">
            <a:extLst>
              <a:ext uri="{FF2B5EF4-FFF2-40B4-BE49-F238E27FC236}">
                <a16:creationId xmlns:a16="http://schemas.microsoft.com/office/drawing/2014/main" id="{C4EE345F-A205-4D2D-8D3C-E32C1BA7753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4425" y="1962150"/>
            <a:ext cx="23352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1E78FDB-F1FF-41DC-A469-A148CA38D7E4}"/>
              </a:ext>
            </a:extLst>
          </p:cNvPr>
          <p:cNvSpPr txBox="1">
            <a:spLocks noChangeArrowheads="1"/>
          </p:cNvSpPr>
          <p:nvPr/>
        </p:nvSpPr>
        <p:spPr bwMode="auto">
          <a:xfrm>
            <a:off x="-55563" y="1081088"/>
            <a:ext cx="249872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b="1">
                <a:solidFill>
                  <a:srgbClr val="FF0000"/>
                </a:solidFill>
                <a:latin typeface="华文细黑" panose="020B0503020204020204" pitchFamily="2" charset="-122"/>
                <a:ea typeface="华文细黑" panose="020B0503020204020204" pitchFamily="2" charset="-122"/>
              </a:rPr>
              <a:t>Stage 1</a:t>
            </a:r>
            <a:endParaRPr lang="zh-CN" altLang="en-US" sz="1800" b="1">
              <a:solidFill>
                <a:srgbClr val="FF0000"/>
              </a:solidFill>
              <a:latin typeface="华文细黑" panose="020B0503020204020204" pitchFamily="2" charset="-122"/>
              <a:ea typeface="华文细黑" panose="020B0503020204020204" pitchFamily="2" charset="-122"/>
            </a:endParaRPr>
          </a:p>
          <a:p>
            <a:pPr eaLnBrk="1" hangingPunct="1">
              <a:spcBef>
                <a:spcPct val="0"/>
              </a:spcBef>
              <a:buFontTx/>
              <a:buNone/>
            </a:pPr>
            <a:r>
              <a:rPr lang="zh-CN" altLang="en-US" sz="1800" b="1">
                <a:solidFill>
                  <a:srgbClr val="FF0000"/>
                </a:solidFill>
                <a:latin typeface="华文细黑" panose="020B0503020204020204" pitchFamily="2" charset="-122"/>
                <a:ea typeface="华文细黑" panose="020B0503020204020204" pitchFamily="2" charset="-122"/>
              </a:rPr>
              <a:t>近期</a:t>
            </a:r>
            <a:r>
              <a:rPr lang="en-US" altLang="zh-CN" sz="1800" b="1">
                <a:solidFill>
                  <a:srgbClr val="FF0000"/>
                </a:solidFill>
                <a:latin typeface="华文细黑" panose="020B0503020204020204" pitchFamily="2" charset="-122"/>
                <a:ea typeface="华文细黑" panose="020B0503020204020204" pitchFamily="2" charset="-122"/>
              </a:rPr>
              <a:t>(2013-2020)</a:t>
            </a:r>
            <a:r>
              <a:rPr lang="zh-CN" altLang="en-US" sz="1800" b="1">
                <a:solidFill>
                  <a:srgbClr val="FF0000"/>
                </a:solidFill>
                <a:latin typeface="华文细黑" panose="020B0503020204020204" pitchFamily="2" charset="-122"/>
                <a:ea typeface="华文细黑" panose="020B0503020204020204" pitchFamily="2" charset="-122"/>
              </a:rPr>
              <a:t> </a:t>
            </a:r>
            <a:endParaRPr lang="en-US" altLang="zh-CN" sz="1800" b="1">
              <a:solidFill>
                <a:srgbClr val="FF0000"/>
              </a:solidFill>
              <a:latin typeface="华文细黑" panose="020B0503020204020204" pitchFamily="2" charset="-122"/>
              <a:ea typeface="华文细黑" panose="020B0503020204020204" pitchFamily="2" charset="-122"/>
            </a:endParaRPr>
          </a:p>
        </p:txBody>
      </p:sp>
      <p:pic>
        <p:nvPicPr>
          <p:cNvPr id="10" name="图片 9" descr="2010塌陷现状底图.JPG">
            <a:extLst>
              <a:ext uri="{FF2B5EF4-FFF2-40B4-BE49-F238E27FC236}">
                <a16:creationId xmlns:a16="http://schemas.microsoft.com/office/drawing/2014/main" id="{9FACCEE1-B57F-4A07-9A82-7B78D59F3B4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1050" y="781050"/>
            <a:ext cx="3579813"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2020塌陷预测图.png">
            <a:extLst>
              <a:ext uri="{FF2B5EF4-FFF2-40B4-BE49-F238E27FC236}">
                <a16:creationId xmlns:a16="http://schemas.microsoft.com/office/drawing/2014/main" id="{46293E06-ACFE-4F52-8908-569997EE0931}"/>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311400" y="1976438"/>
            <a:ext cx="268605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5A4C9C1-E1C4-4AFE-B56B-27487DDADD5C}"/>
              </a:ext>
            </a:extLst>
          </p:cNvPr>
          <p:cNvSpPr txBox="1">
            <a:spLocks noChangeArrowheads="1"/>
          </p:cNvSpPr>
          <p:nvPr/>
        </p:nvSpPr>
        <p:spPr bwMode="auto">
          <a:xfrm>
            <a:off x="1697038" y="1063625"/>
            <a:ext cx="2216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0000"/>
                </a:solidFill>
                <a:latin typeface="华文细黑" panose="020B0503020204020204" pitchFamily="2" charset="-122"/>
                <a:ea typeface="华文细黑" panose="020B0503020204020204" pitchFamily="2" charset="-122"/>
              </a:rPr>
              <a:t>Stage 2</a:t>
            </a:r>
          </a:p>
          <a:p>
            <a:pPr eaLnBrk="1" hangingPunct="1">
              <a:spcBef>
                <a:spcPct val="0"/>
              </a:spcBef>
              <a:buFontTx/>
              <a:buNone/>
            </a:pPr>
            <a:r>
              <a:rPr lang="zh-CN" altLang="en-US" sz="1800" b="1">
                <a:solidFill>
                  <a:srgbClr val="FF0000"/>
                </a:solidFill>
                <a:latin typeface="华文细黑" panose="020B0503020204020204" pitchFamily="2" charset="-122"/>
                <a:ea typeface="华文细黑" panose="020B0503020204020204" pitchFamily="2" charset="-122"/>
              </a:rPr>
              <a:t>中期</a:t>
            </a:r>
            <a:r>
              <a:rPr lang="en-US" altLang="zh-CN" sz="1800" b="1">
                <a:solidFill>
                  <a:srgbClr val="FF0000"/>
                </a:solidFill>
                <a:latin typeface="华文细黑" panose="020B0503020204020204" pitchFamily="2" charset="-122"/>
                <a:ea typeface="华文细黑" panose="020B0503020204020204" pitchFamily="2" charset="-122"/>
              </a:rPr>
              <a:t>(2021-2030)</a:t>
            </a:r>
            <a:endParaRPr lang="zh-CN" altLang="en-US" sz="1800" b="1">
              <a:solidFill>
                <a:srgbClr val="FF0000"/>
              </a:solidFill>
              <a:latin typeface="华文细黑" panose="020B0503020204020204" pitchFamily="2" charset="-122"/>
              <a:ea typeface="华文细黑" panose="020B0503020204020204" pitchFamily="2" charset="-122"/>
            </a:endParaRPr>
          </a:p>
        </p:txBody>
      </p:sp>
      <p:pic>
        <p:nvPicPr>
          <p:cNvPr id="13" name="图片 12" descr="2010塌陷现状底图.JPG">
            <a:extLst>
              <a:ext uri="{FF2B5EF4-FFF2-40B4-BE49-F238E27FC236}">
                <a16:creationId xmlns:a16="http://schemas.microsoft.com/office/drawing/2014/main" id="{FB004E98-6914-48E2-87F3-F57378FFD287}"/>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565525" y="779463"/>
            <a:ext cx="4065588" cy="603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2025塌陷预测图.png">
            <a:extLst>
              <a:ext uri="{FF2B5EF4-FFF2-40B4-BE49-F238E27FC236}">
                <a16:creationId xmlns:a16="http://schemas.microsoft.com/office/drawing/2014/main" id="{223E93BC-42A4-45DC-9337-6D10A06E0607}"/>
              </a:ext>
            </a:extLst>
          </p:cNvPr>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4121150" y="2017713"/>
            <a:ext cx="2551113" cy="332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1F99630-D3BD-45A7-A80A-134CE9E5FDA3}"/>
              </a:ext>
            </a:extLst>
          </p:cNvPr>
          <p:cNvSpPr txBox="1">
            <a:spLocks noChangeArrowheads="1"/>
          </p:cNvSpPr>
          <p:nvPr/>
        </p:nvSpPr>
        <p:spPr bwMode="auto">
          <a:xfrm>
            <a:off x="3436938" y="1052513"/>
            <a:ext cx="2428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0000"/>
                </a:solidFill>
                <a:latin typeface="华文细黑" panose="020B0503020204020204" pitchFamily="2" charset="-122"/>
                <a:ea typeface="华文细黑" panose="020B0503020204020204" pitchFamily="2" charset="-122"/>
              </a:rPr>
              <a:t>Stage 3</a:t>
            </a:r>
          </a:p>
          <a:p>
            <a:pPr eaLnBrk="1" hangingPunct="1">
              <a:spcBef>
                <a:spcPct val="0"/>
              </a:spcBef>
              <a:buFontTx/>
              <a:buNone/>
            </a:pPr>
            <a:r>
              <a:rPr lang="zh-CN" altLang="en-US" sz="1800" b="1">
                <a:solidFill>
                  <a:srgbClr val="FF0000"/>
                </a:solidFill>
                <a:latin typeface="华文细黑" panose="020B0503020204020204" pitchFamily="2" charset="-122"/>
                <a:ea typeface="华文细黑" panose="020B0503020204020204" pitchFamily="2" charset="-122"/>
              </a:rPr>
              <a:t>远期</a:t>
            </a:r>
            <a:r>
              <a:rPr lang="en-US" altLang="zh-CN" sz="1800" b="1">
                <a:solidFill>
                  <a:srgbClr val="FF0000"/>
                </a:solidFill>
                <a:latin typeface="华文细黑" panose="020B0503020204020204" pitchFamily="2" charset="-122"/>
                <a:ea typeface="华文细黑" panose="020B0503020204020204" pitchFamily="2" charset="-122"/>
              </a:rPr>
              <a:t>(2031-2050)</a:t>
            </a:r>
            <a:endParaRPr lang="zh-CN" altLang="en-US" sz="1800" b="1">
              <a:solidFill>
                <a:srgbClr val="FF0000"/>
              </a:solidFill>
              <a:latin typeface="华文细黑" panose="020B0503020204020204" pitchFamily="2" charset="-122"/>
              <a:ea typeface="华文细黑" panose="020B0503020204020204" pitchFamily="2" charset="-122"/>
            </a:endParaRPr>
          </a:p>
        </p:txBody>
      </p:sp>
      <p:pic>
        <p:nvPicPr>
          <p:cNvPr id="16" name="图片 15" descr="2010塌陷现状底图.JPG">
            <a:extLst>
              <a:ext uri="{FF2B5EF4-FFF2-40B4-BE49-F238E27FC236}">
                <a16:creationId xmlns:a16="http://schemas.microsoft.com/office/drawing/2014/main" id="{822610E1-B180-49DD-B14A-A37FDED2A24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122863" y="765175"/>
            <a:ext cx="3986212"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descr="闭矿塌陷预测图.png">
            <a:extLst>
              <a:ext uri="{FF2B5EF4-FFF2-40B4-BE49-F238E27FC236}">
                <a16:creationId xmlns:a16="http://schemas.microsoft.com/office/drawing/2014/main" id="{7562D034-C11D-435C-A43F-48BC5F01E840}"/>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37238" y="1708150"/>
            <a:ext cx="2238375"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AC87AEEE-42C3-4D3D-B6DE-3A52908141B8}"/>
              </a:ext>
            </a:extLst>
          </p:cNvPr>
          <p:cNvSpPr txBox="1">
            <a:spLocks noChangeArrowheads="1"/>
          </p:cNvSpPr>
          <p:nvPr/>
        </p:nvSpPr>
        <p:spPr bwMode="auto">
          <a:xfrm>
            <a:off x="5219700" y="1052513"/>
            <a:ext cx="2571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0000"/>
                </a:solidFill>
                <a:latin typeface="华文细黑" panose="020B0503020204020204" pitchFamily="2" charset="-122"/>
                <a:ea typeface="华文细黑" panose="020B0503020204020204" pitchFamily="2" charset="-122"/>
              </a:rPr>
              <a:t>Closure</a:t>
            </a:r>
            <a:endParaRPr lang="en-US" altLang="zh-CN" sz="1400" b="1">
              <a:solidFill>
                <a:srgbClr val="FF0000"/>
              </a:solidFill>
              <a:latin typeface="华文细黑" panose="020B0503020204020204" pitchFamily="2" charset="-122"/>
              <a:ea typeface="华文细黑" panose="020B0503020204020204" pitchFamily="2" charset="-122"/>
            </a:endParaRPr>
          </a:p>
          <a:p>
            <a:pPr eaLnBrk="1" hangingPunct="1">
              <a:spcBef>
                <a:spcPct val="0"/>
              </a:spcBef>
              <a:buFontTx/>
              <a:buNone/>
            </a:pPr>
            <a:r>
              <a:rPr lang="zh-CN" altLang="en-US" sz="1800" b="1">
                <a:solidFill>
                  <a:srgbClr val="FF0000"/>
                </a:solidFill>
                <a:latin typeface="宋体" panose="02010600030101010101" pitchFamily="2" charset="-122"/>
              </a:rPr>
              <a:t>闭矿</a:t>
            </a:r>
            <a:r>
              <a:rPr lang="en-US" altLang="zh-CN" sz="1800" b="1">
                <a:solidFill>
                  <a:srgbClr val="FF0000"/>
                </a:solidFill>
                <a:latin typeface="宋体" panose="02010600030101010101" pitchFamily="2" charset="-122"/>
              </a:rPr>
              <a:t>(2051-2080)</a:t>
            </a:r>
            <a:endParaRPr lang="zh-CN" altLang="en-US" sz="1800" b="1">
              <a:solidFill>
                <a:srgbClr val="FF0000"/>
              </a:solidFill>
              <a:latin typeface="宋体" panose="02010600030101010101" pitchFamily="2" charset="-122"/>
            </a:endParaRPr>
          </a:p>
        </p:txBody>
      </p:sp>
      <p:sp>
        <p:nvSpPr>
          <p:cNvPr id="19" name="内容占位符 2">
            <a:extLst>
              <a:ext uri="{FF2B5EF4-FFF2-40B4-BE49-F238E27FC236}">
                <a16:creationId xmlns:a16="http://schemas.microsoft.com/office/drawing/2014/main" id="{879A2BFA-827C-439C-9839-854B4F4C9BE3}"/>
              </a:ext>
            </a:extLst>
          </p:cNvPr>
          <p:cNvSpPr txBox="1">
            <a:spLocks/>
          </p:cNvSpPr>
          <p:nvPr/>
        </p:nvSpPr>
        <p:spPr bwMode="auto">
          <a:xfrm>
            <a:off x="506413" y="4654550"/>
            <a:ext cx="8169275" cy="2087563"/>
          </a:xfrm>
          <a:prstGeom prst="rect">
            <a:avLst/>
          </a:prstGeom>
          <a:solidFill>
            <a:srgbClr val="FFCCFF">
              <a:alpha val="75000"/>
            </a:srgbClr>
          </a:solidFill>
          <a:ln>
            <a:headEnd/>
            <a:tailEnd/>
          </a:ln>
        </p:spPr>
        <p:style>
          <a:lnRef idx="2">
            <a:schemeClr val="accent1"/>
          </a:lnRef>
          <a:fillRef idx="1">
            <a:schemeClr val="lt1"/>
          </a:fillRef>
          <a:effectRef idx="0">
            <a:schemeClr val="accent1"/>
          </a:effectRef>
          <a:fontRef idx="minor">
            <a:schemeClr val="dk1"/>
          </a:fontRef>
        </p:style>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Clr>
                <a:schemeClr val="folHlink"/>
              </a:buClr>
            </a:pP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The subsidence area is 63782hm</a:t>
            </a:r>
            <a:r>
              <a:rPr lang="en-US" altLang="zh-CN" sz="2400"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account 87% of the coal mine boundary, and the water logging area is 39581hm</a:t>
            </a:r>
            <a:r>
              <a:rPr lang="en-US" altLang="zh-CN" sz="2400"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account for 62.1%.</a:t>
            </a:r>
          </a:p>
          <a:p>
            <a:pPr eaLnBrk="1" hangingPunct="1">
              <a:spcBef>
                <a:spcPct val="20000"/>
              </a:spcBef>
              <a:buClr>
                <a:schemeClr val="folHlink"/>
              </a:buClr>
            </a:pP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塌陷面积为</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63782hm</a:t>
            </a:r>
            <a:r>
              <a:rPr lang="en-US" altLang="zh-CN" sz="2400"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，占矿区面积的</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87%</a:t>
            </a: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，积水面积</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39581hm</a:t>
            </a:r>
            <a:r>
              <a:rPr lang="en-US" altLang="zh-CN" sz="2400" baseline="300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，占塌陷面积的</a:t>
            </a:r>
            <a:r>
              <a:rPr lang="en-US" altLang="zh-CN"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62.1%</a:t>
            </a:r>
            <a:r>
              <a:rPr lang="zh-CN" altLang="en-US" sz="24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20" name="Text Box 7">
            <a:extLst>
              <a:ext uri="{FF2B5EF4-FFF2-40B4-BE49-F238E27FC236}">
                <a16:creationId xmlns:a16="http://schemas.microsoft.com/office/drawing/2014/main" id="{5468F425-C614-46AF-B582-9439690FDCFA}"/>
              </a:ext>
            </a:extLst>
          </p:cNvPr>
          <p:cNvSpPr txBox="1">
            <a:spLocks noChangeArrowheads="1"/>
          </p:cNvSpPr>
          <p:nvPr/>
        </p:nvSpPr>
        <p:spPr bwMode="auto">
          <a:xfrm>
            <a:off x="139700" y="260350"/>
            <a:ext cx="4924425"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2240" name="TextBox 1">
            <a:extLst>
              <a:ext uri="{FF2B5EF4-FFF2-40B4-BE49-F238E27FC236}">
                <a16:creationId xmlns:a16="http://schemas.microsoft.com/office/drawing/2014/main" id="{A79195FE-D0A4-4374-A2BE-CFCDADD93D36}"/>
              </a:ext>
            </a:extLst>
          </p:cNvPr>
          <p:cNvSpPr txBox="1">
            <a:spLocks noChangeArrowheads="1"/>
          </p:cNvSpPr>
          <p:nvPr/>
        </p:nvSpPr>
        <p:spPr bwMode="auto">
          <a:xfrm>
            <a:off x="5292725" y="128588"/>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Subsidence Prediction </a:t>
            </a:r>
          </a:p>
          <a:p>
            <a:pPr eaLnBrk="1" hangingPunct="1">
              <a:spcBef>
                <a:spcPct val="0"/>
              </a:spcBef>
              <a:buFontTx/>
              <a:buNone/>
            </a:pPr>
            <a:r>
              <a:rPr lang="zh-CN" altLang="en-US" sz="2000" b="1">
                <a:solidFill>
                  <a:srgbClr val="FF0000"/>
                </a:solidFill>
                <a:latin typeface="Arial" panose="020B0604020202020204" pitchFamily="34" charset="0"/>
              </a:rPr>
              <a:t>采煤沉陷预测</a:t>
            </a:r>
            <a:endParaRPr lang="zh-CN" altLang="en-US" sz="20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par>
                          <p:cTn id="14" fill="hold" nodeType="afterGroup">
                            <p:stCondLst>
                              <p:cond delay="1000"/>
                            </p:stCondLst>
                            <p:childTnLst>
                              <p:par>
                                <p:cTn id="15" presetID="20"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childTnLst>
                          </p:cTn>
                        </p:par>
                        <p:par>
                          <p:cTn id="18" fill="hold" nodeType="afterGroup">
                            <p:stCondLst>
                              <p:cond delay="3500"/>
                            </p:stCondLst>
                            <p:childTnLst>
                              <p:par>
                                <p:cTn id="19" presetID="10" presetClass="entr" presetSubtype="0" repeatCount="indefinite" fill="hold" nodeType="afterEffect">
                                  <p:stCondLst>
                                    <p:cond delay="0"/>
                                  </p:stCondLst>
                                  <p:endCondLst>
                                    <p:cond evt="onNext" delay="0">
                                      <p:tgtEl>
                                        <p:sldTgt/>
                                      </p:tgtEl>
                                    </p:cond>
                                  </p:end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childTnLst>
                                </p:cTn>
                              </p:par>
                            </p:childTnLst>
                          </p:cTn>
                        </p:par>
                        <p:par>
                          <p:cTn id="31" fill="hold" nodeType="afterGroup">
                            <p:stCondLst>
                              <p:cond delay="1000"/>
                            </p:stCondLst>
                            <p:childTnLst>
                              <p:par>
                                <p:cTn id="32" presetID="20"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2000"/>
                                        <p:tgtEl>
                                          <p:spTgt spid="11"/>
                                        </p:tgtEl>
                                      </p:cBhvr>
                                    </p:animEffect>
                                  </p:childTnLst>
                                </p:cTn>
                              </p:par>
                            </p:childTnLst>
                          </p:cTn>
                        </p:par>
                        <p:par>
                          <p:cTn id="35" fill="hold" nodeType="afterGroup">
                            <p:stCondLst>
                              <p:cond delay="4000"/>
                            </p:stCondLst>
                            <p:childTnLst>
                              <p:par>
                                <p:cTn id="36" presetID="10" presetClass="entr" presetSubtype="0" repeatCount="indefinite" fill="hold" nodeType="afterEffect">
                                  <p:stCondLst>
                                    <p:cond delay="0"/>
                                  </p:stCondLst>
                                  <p:endCondLst>
                                    <p:cond evt="onNext" delay="0">
                                      <p:tgtEl>
                                        <p:sldTgt/>
                                      </p:tgtEl>
                                    </p:cond>
                                  </p:end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childTnLst>
                                </p:cTn>
                              </p:par>
                            </p:childTnLst>
                          </p:cTn>
                        </p:par>
                        <p:par>
                          <p:cTn id="48" fill="hold" nodeType="afterGroup">
                            <p:stCondLst>
                              <p:cond delay="1000"/>
                            </p:stCondLst>
                            <p:childTnLst>
                              <p:par>
                                <p:cTn id="49" presetID="20" presetClass="entr" presetSubtype="0" fill="hold" nodeType="afterEffect">
                                  <p:stCondLst>
                                    <p:cond delay="500"/>
                                  </p:stCondLst>
                                  <p:childTnLst>
                                    <p:set>
                                      <p:cBhvr>
                                        <p:cTn id="50" dur="1" fill="hold">
                                          <p:stCondLst>
                                            <p:cond delay="0"/>
                                          </p:stCondLst>
                                        </p:cTn>
                                        <p:tgtEl>
                                          <p:spTgt spid="14"/>
                                        </p:tgtEl>
                                        <p:attrNameLst>
                                          <p:attrName>style.visibility</p:attrName>
                                        </p:attrNameLst>
                                      </p:cBhvr>
                                      <p:to>
                                        <p:strVal val="visible"/>
                                      </p:to>
                                    </p:set>
                                    <p:animEffect transition="in" filter="wedge">
                                      <p:cBhvr>
                                        <p:cTn id="51" dur="2000"/>
                                        <p:tgtEl>
                                          <p:spTgt spid="14"/>
                                        </p:tgtEl>
                                      </p:cBhvr>
                                    </p:animEffect>
                                  </p:childTnLst>
                                </p:cTn>
                              </p:par>
                            </p:childTnLst>
                          </p:cTn>
                        </p:par>
                        <p:par>
                          <p:cTn id="52" fill="hold" nodeType="afterGroup">
                            <p:stCondLst>
                              <p:cond delay="3500"/>
                            </p:stCondLst>
                            <p:childTnLst>
                              <p:par>
                                <p:cTn id="53" presetID="10" presetClass="entr" presetSubtype="0" repeatCount="indefinite" fill="hold" nodeType="afterEffect">
                                  <p:stCondLst>
                                    <p:cond delay="0"/>
                                  </p:stCondLst>
                                  <p:endCondLst>
                                    <p:cond evt="onNext" delay="0">
                                      <p:tgtEl>
                                        <p:sldTgt/>
                                      </p:tgtEl>
                                    </p:cond>
                                  </p:end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childTnLst>
                                </p:cTn>
                              </p:par>
                            </p:childTnLst>
                          </p:cTn>
                        </p:par>
                        <p:par>
                          <p:cTn id="66" fill="hold" nodeType="afterGroup">
                            <p:stCondLst>
                              <p:cond delay="1000"/>
                            </p:stCondLst>
                            <p:childTnLst>
                              <p:par>
                                <p:cTn id="67" presetID="20" presetClass="entr" presetSubtype="0" fill="hold" nodeType="afterEffect">
                                  <p:stCondLst>
                                    <p:cond delay="1000"/>
                                  </p:stCondLst>
                                  <p:childTnLst>
                                    <p:set>
                                      <p:cBhvr>
                                        <p:cTn id="68" dur="1" fill="hold">
                                          <p:stCondLst>
                                            <p:cond delay="0"/>
                                          </p:stCondLst>
                                        </p:cTn>
                                        <p:tgtEl>
                                          <p:spTgt spid="17"/>
                                        </p:tgtEl>
                                        <p:attrNameLst>
                                          <p:attrName>style.visibility</p:attrName>
                                        </p:attrNameLst>
                                      </p:cBhvr>
                                      <p:to>
                                        <p:strVal val="visible"/>
                                      </p:to>
                                    </p:set>
                                    <p:animEffect transition="in" filter="wedge">
                                      <p:cBhvr>
                                        <p:cTn id="69" dur="2000"/>
                                        <p:tgtEl>
                                          <p:spTgt spid="17"/>
                                        </p:tgtEl>
                                      </p:cBhvr>
                                    </p:animEffect>
                                  </p:childTnLst>
                                </p:cTn>
                              </p:par>
                            </p:childTnLst>
                          </p:cTn>
                        </p:par>
                        <p:par>
                          <p:cTn id="70" fill="hold" nodeType="afterGroup">
                            <p:stCondLst>
                              <p:cond delay="4000"/>
                            </p:stCondLst>
                            <p:childTnLst>
                              <p:par>
                                <p:cTn id="71" presetID="10" presetClass="entr" presetSubtype="0" repeatCount="indefinite" fill="hold" nodeType="afterEffect">
                                  <p:stCondLst>
                                    <p:cond delay="0"/>
                                  </p:stCondLst>
                                  <p:endCondLst>
                                    <p:cond evt="onNext" delay="0">
                                      <p:tgtEl>
                                        <p:sldTgt/>
                                      </p:tgtEl>
                                    </p:cond>
                                  </p:end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5" grpId="0"/>
      <p:bldP spid="18" grpId="0"/>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图片 6" descr="K巨野矿区分区规划底图12.jpg">
            <a:extLst>
              <a:ext uri="{FF2B5EF4-FFF2-40B4-BE49-F238E27FC236}">
                <a16:creationId xmlns:a16="http://schemas.microsoft.com/office/drawing/2014/main" id="{E9B3DE93-5510-4A1C-9CDF-B64D3B6C73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7000" y="827088"/>
            <a:ext cx="3382963"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图片 7" descr="K一带3.png">
            <a:extLst>
              <a:ext uri="{FF2B5EF4-FFF2-40B4-BE49-F238E27FC236}">
                <a16:creationId xmlns:a16="http://schemas.microsoft.com/office/drawing/2014/main" id="{0B5C3742-3D91-4C55-BC46-A12B8B1B81C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8438" y="885825"/>
            <a:ext cx="35242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图片 7" descr="K四区6.png">
            <a:extLst>
              <a:ext uri="{FF2B5EF4-FFF2-40B4-BE49-F238E27FC236}">
                <a16:creationId xmlns:a16="http://schemas.microsoft.com/office/drawing/2014/main" id="{4E7002EC-3536-4D8D-BE0F-789305BA4A6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1250" y="814388"/>
            <a:ext cx="4581525" cy="522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图片 8" descr="K导向线图.png">
            <a:extLst>
              <a:ext uri="{FF2B5EF4-FFF2-40B4-BE49-F238E27FC236}">
                <a16:creationId xmlns:a16="http://schemas.microsoft.com/office/drawing/2014/main" id="{2155AF54-ABD9-4F63-B1F1-7F38E278FA8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2326"/>
          <a:stretch>
            <a:fillRect/>
          </a:stretch>
        </p:blipFill>
        <p:spPr bwMode="auto">
          <a:xfrm>
            <a:off x="5135563" y="827088"/>
            <a:ext cx="3663950" cy="62023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64" name="TextBox 1">
            <a:extLst>
              <a:ext uri="{FF2B5EF4-FFF2-40B4-BE49-F238E27FC236}">
                <a16:creationId xmlns:a16="http://schemas.microsoft.com/office/drawing/2014/main" id="{F875AA45-6123-42A2-87D7-83597746407B}"/>
              </a:ext>
            </a:extLst>
          </p:cNvPr>
          <p:cNvSpPr txBox="1">
            <a:spLocks noChangeArrowheads="1"/>
          </p:cNvSpPr>
          <p:nvPr/>
        </p:nvSpPr>
        <p:spPr bwMode="auto">
          <a:xfrm>
            <a:off x="3635375" y="1654175"/>
            <a:ext cx="2716213" cy="493713"/>
          </a:xfrm>
          <a:prstGeom prst="rect">
            <a:avLst/>
          </a:prstGeom>
          <a:solidFill>
            <a:srgbClr val="00B050"/>
          </a:solidFill>
          <a:ln w="9525">
            <a:solidFill>
              <a:srgbClr val="00B05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300" b="1">
                <a:latin typeface="Constantia" panose="02030602050306030303" pitchFamily="18" charset="0"/>
                <a:ea typeface="华文细黑" panose="020B0503020204020204" pitchFamily="2" charset="-122"/>
              </a:rPr>
              <a:t>Tourism District of </a:t>
            </a:r>
            <a:r>
              <a:rPr lang="en-US" altLang="zh-CN" sz="1300" b="1"/>
              <a:t>Water Margin</a:t>
            </a:r>
            <a:endParaRPr lang="en-US" altLang="zh-CN" sz="1300" b="1">
              <a:latin typeface="Constantia" panose="02030602050306030303" pitchFamily="18" charset="0"/>
              <a:ea typeface="华文细黑" panose="020B0503020204020204" pitchFamily="2" charset="-122"/>
            </a:endParaRPr>
          </a:p>
          <a:p>
            <a:pPr eaLnBrk="1" hangingPunct="1">
              <a:spcBef>
                <a:spcPct val="0"/>
              </a:spcBef>
              <a:buFontTx/>
              <a:buNone/>
            </a:pPr>
            <a:r>
              <a:rPr lang="zh-CN" altLang="en-US" sz="1300" b="1">
                <a:latin typeface="Constantia" panose="02030602050306030303" pitchFamily="18" charset="0"/>
                <a:ea typeface="华文细黑" panose="020B0503020204020204" pitchFamily="2" charset="-122"/>
              </a:rPr>
              <a:t>水浒文化旅游区</a:t>
            </a:r>
          </a:p>
        </p:txBody>
      </p:sp>
      <p:cxnSp>
        <p:nvCxnSpPr>
          <p:cNvPr id="45065" name="直接箭头连接符 3">
            <a:extLst>
              <a:ext uri="{FF2B5EF4-FFF2-40B4-BE49-F238E27FC236}">
                <a16:creationId xmlns:a16="http://schemas.microsoft.com/office/drawing/2014/main" id="{DCC94594-8A2F-4C79-8D62-70B9CAADE95B}"/>
              </a:ext>
            </a:extLst>
          </p:cNvPr>
          <p:cNvCxnSpPr>
            <a:cxnSpLocks noChangeShapeType="1"/>
            <a:stCxn id="45064" idx="3"/>
          </p:cNvCxnSpPr>
          <p:nvPr/>
        </p:nvCxnSpPr>
        <p:spPr bwMode="auto">
          <a:xfrm>
            <a:off x="6351588" y="1901825"/>
            <a:ext cx="446087" cy="449263"/>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6" name="TextBox 14">
            <a:extLst>
              <a:ext uri="{FF2B5EF4-FFF2-40B4-BE49-F238E27FC236}">
                <a16:creationId xmlns:a16="http://schemas.microsoft.com/office/drawing/2014/main" id="{250680D2-30EC-45EA-A3C1-5C5702264C0A}"/>
              </a:ext>
            </a:extLst>
          </p:cNvPr>
          <p:cNvSpPr txBox="1">
            <a:spLocks noChangeArrowheads="1"/>
          </p:cNvSpPr>
          <p:nvPr/>
        </p:nvSpPr>
        <p:spPr bwMode="auto">
          <a:xfrm>
            <a:off x="3227388" y="2644775"/>
            <a:ext cx="3260725" cy="492125"/>
          </a:xfrm>
          <a:prstGeom prst="rect">
            <a:avLst/>
          </a:prstGeom>
          <a:solidFill>
            <a:srgbClr val="DF4C4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300" b="1">
                <a:latin typeface="Constantia" panose="02030602050306030303" pitchFamily="18" charset="0"/>
                <a:ea typeface="华文细黑" panose="020B0503020204020204" pitchFamily="2" charset="-122"/>
              </a:rPr>
              <a:t>Sightseeing High Efficiency Agriculture</a:t>
            </a:r>
          </a:p>
          <a:p>
            <a:pPr eaLnBrk="1" hangingPunct="1">
              <a:spcBef>
                <a:spcPct val="0"/>
              </a:spcBef>
              <a:buFontTx/>
              <a:buNone/>
            </a:pPr>
            <a:r>
              <a:rPr lang="zh-CN" altLang="en-US" sz="1300" b="1">
                <a:latin typeface="Constantia" panose="02030602050306030303" pitchFamily="18" charset="0"/>
                <a:ea typeface="华文细黑" panose="020B0503020204020204" pitchFamily="2" charset="-122"/>
              </a:rPr>
              <a:t>观光高效农业区</a:t>
            </a:r>
          </a:p>
        </p:txBody>
      </p:sp>
      <p:cxnSp>
        <p:nvCxnSpPr>
          <p:cNvPr id="45067" name="直接箭头连接符 12">
            <a:extLst>
              <a:ext uri="{FF2B5EF4-FFF2-40B4-BE49-F238E27FC236}">
                <a16:creationId xmlns:a16="http://schemas.microsoft.com/office/drawing/2014/main" id="{C7B31F48-0C3D-4795-80F5-E8F654B90B85}"/>
              </a:ext>
            </a:extLst>
          </p:cNvPr>
          <p:cNvCxnSpPr>
            <a:cxnSpLocks noChangeShapeType="1"/>
          </p:cNvCxnSpPr>
          <p:nvPr/>
        </p:nvCxnSpPr>
        <p:spPr bwMode="auto">
          <a:xfrm flipV="1">
            <a:off x="6567488" y="2806700"/>
            <a:ext cx="165100" cy="841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68" name="TextBox 20">
            <a:extLst>
              <a:ext uri="{FF2B5EF4-FFF2-40B4-BE49-F238E27FC236}">
                <a16:creationId xmlns:a16="http://schemas.microsoft.com/office/drawing/2014/main" id="{47058416-7473-417E-B25A-5CD2326F0E05}"/>
              </a:ext>
            </a:extLst>
          </p:cNvPr>
          <p:cNvSpPr txBox="1">
            <a:spLocks noChangeArrowheads="1"/>
          </p:cNvSpPr>
          <p:nvPr/>
        </p:nvSpPr>
        <p:spPr bwMode="auto">
          <a:xfrm>
            <a:off x="6883400" y="4913313"/>
            <a:ext cx="1936750" cy="4921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300" b="1">
                <a:latin typeface="Constantia" panose="02030602050306030303" pitchFamily="18" charset="0"/>
                <a:ea typeface="华文细黑" panose="020B0503020204020204" pitchFamily="2" charset="-122"/>
              </a:rPr>
              <a:t>Eco-economic District</a:t>
            </a:r>
          </a:p>
          <a:p>
            <a:pPr eaLnBrk="1" hangingPunct="1">
              <a:spcBef>
                <a:spcPct val="0"/>
              </a:spcBef>
              <a:buFontTx/>
              <a:buNone/>
            </a:pPr>
            <a:r>
              <a:rPr lang="zh-CN" altLang="en-US" sz="1300" b="1">
                <a:latin typeface="Constantia" panose="02030602050306030303" pitchFamily="18" charset="0"/>
                <a:ea typeface="华文细黑" panose="020B0503020204020204" pitchFamily="2" charset="-122"/>
              </a:rPr>
              <a:t>水域生态经济区</a:t>
            </a:r>
          </a:p>
        </p:txBody>
      </p:sp>
      <p:cxnSp>
        <p:nvCxnSpPr>
          <p:cNvPr id="45069" name="直接箭头连接符 16">
            <a:extLst>
              <a:ext uri="{FF2B5EF4-FFF2-40B4-BE49-F238E27FC236}">
                <a16:creationId xmlns:a16="http://schemas.microsoft.com/office/drawing/2014/main" id="{B7BF9DB7-7406-40D4-A56C-6B9E5ACB738C}"/>
              </a:ext>
            </a:extLst>
          </p:cNvPr>
          <p:cNvCxnSpPr>
            <a:cxnSpLocks noChangeShapeType="1"/>
          </p:cNvCxnSpPr>
          <p:nvPr/>
        </p:nvCxnSpPr>
        <p:spPr bwMode="auto">
          <a:xfrm flipH="1" flipV="1">
            <a:off x="7242175" y="3881438"/>
            <a:ext cx="1211263" cy="10144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70" name="TextBox 24">
            <a:extLst>
              <a:ext uri="{FF2B5EF4-FFF2-40B4-BE49-F238E27FC236}">
                <a16:creationId xmlns:a16="http://schemas.microsoft.com/office/drawing/2014/main" id="{C3970E09-6ECA-45E2-8C0B-07A2DC0AC4C9}"/>
              </a:ext>
            </a:extLst>
          </p:cNvPr>
          <p:cNvSpPr txBox="1">
            <a:spLocks noChangeArrowheads="1"/>
          </p:cNvSpPr>
          <p:nvPr/>
        </p:nvSpPr>
        <p:spPr bwMode="auto">
          <a:xfrm>
            <a:off x="4187825" y="5661025"/>
            <a:ext cx="2832100" cy="49212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300" b="1">
                <a:latin typeface="Constantia" panose="02030602050306030303" pitchFamily="18" charset="0"/>
                <a:ea typeface="华文细黑" panose="020B0503020204020204" pitchFamily="2" charset="-122"/>
              </a:rPr>
              <a:t>Agriculture and fishery District</a:t>
            </a:r>
          </a:p>
          <a:p>
            <a:pPr eaLnBrk="1" hangingPunct="1">
              <a:spcBef>
                <a:spcPct val="0"/>
              </a:spcBef>
              <a:buFontTx/>
              <a:buNone/>
            </a:pPr>
            <a:r>
              <a:rPr lang="zh-CN" altLang="en-US" sz="1300" b="1">
                <a:latin typeface="Constantia" panose="02030602050306030303" pitchFamily="18" charset="0"/>
                <a:ea typeface="华文细黑" panose="020B0503020204020204" pitchFamily="2" charset="-122"/>
              </a:rPr>
              <a:t>绿色农渔示范区</a:t>
            </a:r>
          </a:p>
        </p:txBody>
      </p:sp>
      <p:cxnSp>
        <p:nvCxnSpPr>
          <p:cNvPr id="45071" name="直接箭头连接符 19">
            <a:extLst>
              <a:ext uri="{FF2B5EF4-FFF2-40B4-BE49-F238E27FC236}">
                <a16:creationId xmlns:a16="http://schemas.microsoft.com/office/drawing/2014/main" id="{CE96FD64-68AB-4962-AAE4-2871C0EBF001}"/>
              </a:ext>
            </a:extLst>
          </p:cNvPr>
          <p:cNvCxnSpPr>
            <a:cxnSpLocks noChangeShapeType="1"/>
          </p:cNvCxnSpPr>
          <p:nvPr/>
        </p:nvCxnSpPr>
        <p:spPr bwMode="auto">
          <a:xfrm flipV="1">
            <a:off x="5421313" y="5172075"/>
            <a:ext cx="930275" cy="485775"/>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5072" name="TextBox 15">
            <a:extLst>
              <a:ext uri="{FF2B5EF4-FFF2-40B4-BE49-F238E27FC236}">
                <a16:creationId xmlns:a16="http://schemas.microsoft.com/office/drawing/2014/main" id="{13723C60-34AC-4579-B99D-BC71791C8AFC}"/>
              </a:ext>
            </a:extLst>
          </p:cNvPr>
          <p:cNvSpPr txBox="1">
            <a:spLocks noChangeArrowheads="1"/>
          </p:cNvSpPr>
          <p:nvPr/>
        </p:nvSpPr>
        <p:spPr bwMode="auto">
          <a:xfrm>
            <a:off x="5886450" y="836613"/>
            <a:ext cx="3078163" cy="492125"/>
          </a:xfrm>
          <a:prstGeom prst="rect">
            <a:avLst/>
          </a:prstGeom>
          <a:ln w="38100">
            <a:solidFill>
              <a:srgbClr val="FFFF66"/>
            </a:solidFill>
            <a:headEnd/>
            <a:tailEnd/>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300" b="1">
                <a:latin typeface="Constantia" panose="02030602050306030303" pitchFamily="18" charset="0"/>
              </a:rPr>
              <a:t>Juyun Mining Ecology Economic Belt</a:t>
            </a:r>
          </a:p>
          <a:p>
            <a:pPr eaLnBrk="1" hangingPunct="1">
              <a:spcBef>
                <a:spcPct val="0"/>
              </a:spcBef>
              <a:buFontTx/>
              <a:buNone/>
            </a:pPr>
            <a:r>
              <a:rPr lang="zh-CN" altLang="en-US" sz="1300" b="1">
                <a:latin typeface="Constantia" panose="02030602050306030303" pitchFamily="18" charset="0"/>
              </a:rPr>
              <a:t>巨郓矿业生态经济带</a:t>
            </a:r>
          </a:p>
        </p:txBody>
      </p:sp>
      <p:sp>
        <p:nvSpPr>
          <p:cNvPr id="45073" name="TextBox 17">
            <a:extLst>
              <a:ext uri="{FF2B5EF4-FFF2-40B4-BE49-F238E27FC236}">
                <a16:creationId xmlns:a16="http://schemas.microsoft.com/office/drawing/2014/main" id="{1409112A-FE32-4DD1-91EF-278941F3EB2E}"/>
              </a:ext>
            </a:extLst>
          </p:cNvPr>
          <p:cNvSpPr txBox="1">
            <a:spLocks noChangeArrowheads="1"/>
          </p:cNvSpPr>
          <p:nvPr/>
        </p:nvSpPr>
        <p:spPr bwMode="auto">
          <a:xfrm>
            <a:off x="3635375" y="4048125"/>
            <a:ext cx="2524125" cy="46037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200" b="1">
                <a:latin typeface="Constantia" panose="02030602050306030303" pitchFamily="18" charset="0"/>
              </a:rPr>
              <a:t>East Chemical Industry Corridor</a:t>
            </a:r>
          </a:p>
          <a:p>
            <a:pPr eaLnBrk="1" hangingPunct="1">
              <a:spcBef>
                <a:spcPct val="0"/>
              </a:spcBef>
              <a:buFontTx/>
              <a:buNone/>
            </a:pPr>
            <a:r>
              <a:rPr lang="zh-CN" altLang="en-US" sz="1200" b="1">
                <a:latin typeface="Constantia" panose="02030602050306030303" pitchFamily="18" charset="0"/>
              </a:rPr>
              <a:t>巨东化工长廊</a:t>
            </a:r>
            <a:endParaRPr lang="zh-CN" altLang="en-US" sz="1400" b="1">
              <a:latin typeface="Constantia" panose="02030602050306030303" pitchFamily="18" charset="0"/>
            </a:endParaRPr>
          </a:p>
        </p:txBody>
      </p:sp>
      <p:sp>
        <p:nvSpPr>
          <p:cNvPr id="25" name="TextBox 11">
            <a:extLst>
              <a:ext uri="{FF2B5EF4-FFF2-40B4-BE49-F238E27FC236}">
                <a16:creationId xmlns:a16="http://schemas.microsoft.com/office/drawing/2014/main" id="{077236F7-F8B5-4117-9612-01B3A45DA403}"/>
              </a:ext>
            </a:extLst>
          </p:cNvPr>
          <p:cNvSpPr>
            <a:spLocks noChangeArrowheads="1"/>
          </p:cNvSpPr>
          <p:nvPr/>
        </p:nvSpPr>
        <p:spPr bwMode="auto">
          <a:xfrm>
            <a:off x="336550" y="1901825"/>
            <a:ext cx="3143250" cy="4524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a:solidFill>
                  <a:srgbClr val="080808"/>
                </a:solidFill>
                <a:latin typeface="华文细黑" panose="020B0503020204020204" pitchFamily="2" charset="-122"/>
                <a:ea typeface="华文细黑" panose="020B0503020204020204" pitchFamily="2" charset="-122"/>
                <a:sym typeface="宋体" panose="02010600030101010101" pitchFamily="2" charset="-122"/>
              </a:rPr>
              <a:t>With the goal of joint development of coal mining and agriculture, economy and ecology, based on the mining development, with consideration of local feature, to restore the land subsidence area and create an area combined with  agriculture, ecology and sightseeing.</a:t>
            </a:r>
          </a:p>
          <a:p>
            <a:pPr eaLnBrk="1" hangingPunct="1">
              <a:spcBef>
                <a:spcPct val="0"/>
              </a:spcBef>
              <a:buFontTx/>
              <a:buNone/>
            </a:pPr>
            <a:r>
              <a:rPr lang="zh-CN" altLang="en-US" sz="1600">
                <a:solidFill>
                  <a:srgbClr val="080808"/>
                </a:solidFill>
                <a:latin typeface="华文细黑" panose="020B0503020204020204" pitchFamily="2" charset="-122"/>
                <a:ea typeface="华文细黑" panose="020B0503020204020204" pitchFamily="2" charset="-122"/>
                <a:sym typeface="宋体" panose="02010600030101010101" pitchFamily="2" charset="-122"/>
              </a:rPr>
              <a:t> </a:t>
            </a:r>
            <a:endParaRPr lang="en-US" altLang="zh-CN" sz="1600">
              <a:solidFill>
                <a:srgbClr val="080808"/>
              </a:solidFill>
              <a:latin typeface="华文细黑" panose="020B0503020204020204" pitchFamily="2" charset="-122"/>
              <a:ea typeface="华文细黑" panose="020B0503020204020204" pitchFamily="2" charset="-122"/>
              <a:sym typeface="宋体" panose="02010600030101010101" pitchFamily="2" charset="-122"/>
            </a:endParaRPr>
          </a:p>
          <a:p>
            <a:pPr eaLnBrk="1" hangingPunct="1">
              <a:spcBef>
                <a:spcPct val="0"/>
              </a:spcBef>
              <a:buFontTx/>
              <a:buNone/>
            </a:pPr>
            <a:r>
              <a:rPr lang="zh-CN" altLang="en-US" sz="1600">
                <a:solidFill>
                  <a:srgbClr val="080808"/>
                </a:solidFill>
                <a:latin typeface="华文细黑" panose="020B0503020204020204" pitchFamily="2" charset="-122"/>
                <a:ea typeface="华文细黑" panose="020B0503020204020204" pitchFamily="2" charset="-122"/>
                <a:sym typeface="宋体" panose="02010600030101010101" pitchFamily="2" charset="-122"/>
              </a:rPr>
              <a:t>以“煤粮兼得”、经济发展和生态优化为治理目标，依托矿业发展，结合当地文化特色，通过塌陷地治理打造菏泽东部一条集农业、生态、观光等为一体的生态经济廊道。</a:t>
            </a:r>
            <a:endParaRPr lang="zh-CN" altLang="en-US" sz="1600">
              <a:latin typeface="Constantia" panose="02030602050306030303" pitchFamily="18" charset="0"/>
              <a:ea typeface="华文细黑" panose="020B0503020204020204" pitchFamily="2" charset="-122"/>
            </a:endParaRPr>
          </a:p>
        </p:txBody>
      </p:sp>
      <p:sp>
        <p:nvSpPr>
          <p:cNvPr id="26" name="圆角矩形 25">
            <a:extLst>
              <a:ext uri="{FF2B5EF4-FFF2-40B4-BE49-F238E27FC236}">
                <a16:creationId xmlns:a16="http://schemas.microsoft.com/office/drawing/2014/main" id="{A60C42FB-730A-4EB3-868A-9CD41D517038}"/>
              </a:ext>
            </a:extLst>
          </p:cNvPr>
          <p:cNvSpPr/>
          <p:nvPr/>
        </p:nvSpPr>
        <p:spPr>
          <a:xfrm>
            <a:off x="179388" y="836613"/>
            <a:ext cx="3457575" cy="698500"/>
          </a:xfrm>
          <a:prstGeom prst="roundRect">
            <a:avLst/>
          </a:prstGeom>
          <a:solidFill>
            <a:srgbClr val="FFCCCC"/>
          </a:solidFill>
        </p:spPr>
        <p:style>
          <a:lnRef idx="2">
            <a:schemeClr val="dk1">
              <a:shade val="50000"/>
            </a:schemeClr>
          </a:lnRef>
          <a:fillRef idx="1">
            <a:schemeClr val="dk1"/>
          </a:fillRef>
          <a:effectRef idx="0">
            <a:schemeClr val="dk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200">
                <a:latin typeface="Calibri" panose="020F0502020204030204" pitchFamily="34" charset="0"/>
              </a:rPr>
              <a:t>1 Belt, 1 Corridor, 4 Districts</a:t>
            </a:r>
          </a:p>
          <a:p>
            <a:pPr eaLnBrk="1" hangingPunct="1"/>
            <a:r>
              <a:rPr lang="zh-CN" altLang="en-US" sz="2200">
                <a:latin typeface="Calibri" panose="020F0502020204030204" pitchFamily="34" charset="0"/>
              </a:rPr>
              <a:t>“一带，一廊，四区”</a:t>
            </a:r>
          </a:p>
        </p:txBody>
      </p:sp>
      <p:sp>
        <p:nvSpPr>
          <p:cNvPr id="24" name="Text Box 7">
            <a:extLst>
              <a:ext uri="{FF2B5EF4-FFF2-40B4-BE49-F238E27FC236}">
                <a16:creationId xmlns:a16="http://schemas.microsoft.com/office/drawing/2014/main" id="{D921C834-A882-4C3F-910B-AFBD9FCC434B}"/>
              </a:ext>
            </a:extLst>
          </p:cNvPr>
          <p:cNvSpPr txBox="1">
            <a:spLocks noChangeArrowheads="1"/>
          </p:cNvSpPr>
          <p:nvPr/>
        </p:nvSpPr>
        <p:spPr bwMode="auto">
          <a:xfrm>
            <a:off x="107950" y="260350"/>
            <a:ext cx="479425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3267" name="TextBox 1">
            <a:extLst>
              <a:ext uri="{FF2B5EF4-FFF2-40B4-BE49-F238E27FC236}">
                <a16:creationId xmlns:a16="http://schemas.microsoft.com/office/drawing/2014/main" id="{B456E4D8-F9FE-4B5E-BA4D-852E59C944A0}"/>
              </a:ext>
            </a:extLst>
          </p:cNvPr>
          <p:cNvSpPr txBox="1">
            <a:spLocks noChangeArrowheads="1"/>
          </p:cNvSpPr>
          <p:nvPr/>
        </p:nvSpPr>
        <p:spPr bwMode="auto">
          <a:xfrm>
            <a:off x="5003800" y="1746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Plan Concept and Function Division</a:t>
            </a:r>
          </a:p>
          <a:p>
            <a:pPr eaLnBrk="1" hangingPunct="1">
              <a:spcBef>
                <a:spcPct val="0"/>
              </a:spcBef>
              <a:buFontTx/>
              <a:buNone/>
            </a:pPr>
            <a:r>
              <a:rPr lang="zh-CN" altLang="en-US" sz="2000" b="1">
                <a:solidFill>
                  <a:srgbClr val="FF0000"/>
                </a:solidFill>
                <a:latin typeface="Arial" panose="020B0604020202020204" pitchFamily="34" charset="0"/>
              </a:rPr>
              <a:t>规划理念与功能分区</a:t>
            </a:r>
            <a:endParaRPr lang="zh-CN" altLang="en-US" sz="2000">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45061"/>
                                        </p:tgtEl>
                                        <p:attrNameLst>
                                          <p:attrName>style.visibility</p:attrName>
                                        </p:attrNameLst>
                                      </p:cBhvr>
                                      <p:to>
                                        <p:strVal val="visible"/>
                                      </p:to>
                                    </p:set>
                                    <p:anim calcmode="lin" valueType="num">
                                      <p:cBhvr>
                                        <p:cTn id="12" dur="1000" fill="hold"/>
                                        <p:tgtEl>
                                          <p:spTgt spid="45061"/>
                                        </p:tgtEl>
                                        <p:attrNameLst>
                                          <p:attrName>ppt_x</p:attrName>
                                        </p:attrNameLst>
                                      </p:cBhvr>
                                      <p:tavLst>
                                        <p:tav tm="0">
                                          <p:val>
                                            <p:strVal val="#ppt_x-.2"/>
                                          </p:val>
                                        </p:tav>
                                        <p:tav tm="100000">
                                          <p:val>
                                            <p:strVal val="#ppt_x"/>
                                          </p:val>
                                        </p:tav>
                                      </p:tavLst>
                                    </p:anim>
                                    <p:anim calcmode="lin" valueType="num">
                                      <p:cBhvr>
                                        <p:cTn id="13" dur="1000" fill="hold"/>
                                        <p:tgtEl>
                                          <p:spTgt spid="4506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50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5072"/>
                                        </p:tgtEl>
                                        <p:attrNameLst>
                                          <p:attrName>style.visibility</p:attrName>
                                        </p:attrNameLst>
                                      </p:cBhvr>
                                      <p:to>
                                        <p:strVal val="visible"/>
                                      </p:to>
                                    </p:set>
                                    <p:animEffect transition="in" filter="blinds(horizontal)">
                                      <p:cBhvr>
                                        <p:cTn id="19" dur="500"/>
                                        <p:tgtEl>
                                          <p:spTgt spid="450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fade">
                                      <p:cBhvr>
                                        <p:cTn id="24" dur="1000"/>
                                        <p:tgtEl>
                                          <p:spTgt spid="45063"/>
                                        </p:tgtEl>
                                      </p:cBhvr>
                                    </p:animEffect>
                                    <p:anim calcmode="lin" valueType="num">
                                      <p:cBhvr>
                                        <p:cTn id="25" dur="1000" fill="hold"/>
                                        <p:tgtEl>
                                          <p:spTgt spid="45063"/>
                                        </p:tgtEl>
                                        <p:attrNameLst>
                                          <p:attrName>ppt_x</p:attrName>
                                        </p:attrNameLst>
                                      </p:cBhvr>
                                      <p:tavLst>
                                        <p:tav tm="0">
                                          <p:val>
                                            <p:strVal val="#ppt_x"/>
                                          </p:val>
                                        </p:tav>
                                        <p:tav tm="100000">
                                          <p:val>
                                            <p:strVal val="#ppt_x"/>
                                          </p:val>
                                        </p:tav>
                                      </p:tavLst>
                                    </p:anim>
                                    <p:anim calcmode="lin" valueType="num">
                                      <p:cBhvr>
                                        <p:cTn id="26" dur="1000" fill="hold"/>
                                        <p:tgtEl>
                                          <p:spTgt spid="4506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5073"/>
                                        </p:tgtEl>
                                        <p:attrNameLst>
                                          <p:attrName>style.visibility</p:attrName>
                                        </p:attrNameLst>
                                      </p:cBhvr>
                                      <p:to>
                                        <p:strVal val="visible"/>
                                      </p:to>
                                    </p:set>
                                    <p:animEffect transition="in" filter="checkerboard(across)">
                                      <p:cBhvr>
                                        <p:cTn id="31" dur="500"/>
                                        <p:tgtEl>
                                          <p:spTgt spid="45073"/>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diamond(in)">
                                      <p:cBhvr>
                                        <p:cTn id="34" dur="10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mph" presetSubtype="0" fill="hold" nodeType="clickEffect">
                                  <p:stCondLst>
                                    <p:cond delay="0"/>
                                  </p:stCondLst>
                                  <p:childTnLst>
                                    <p:animScale>
                                      <p:cBhvr>
                                        <p:cTn id="38" dur="2000" fill="hold"/>
                                        <p:tgtEl>
                                          <p:spTgt spid="45061"/>
                                        </p:tgtEl>
                                      </p:cBhvr>
                                      <p:by x="150000" y="15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xit" presetSubtype="4" fill="hold" nodeType="clickEffect">
                                  <p:stCondLst>
                                    <p:cond delay="0"/>
                                  </p:stCondLst>
                                  <p:childTnLst>
                                    <p:animEffect transition="out" filter="wipe(down)">
                                      <p:cBhvr>
                                        <p:cTn id="42" dur="500"/>
                                        <p:tgtEl>
                                          <p:spTgt spid="45061"/>
                                        </p:tgtEl>
                                      </p:cBhvr>
                                    </p:animEffect>
                                    <p:set>
                                      <p:cBhvr>
                                        <p:cTn id="43" dur="1" fill="hold">
                                          <p:stCondLst>
                                            <p:cond delay="499"/>
                                          </p:stCondLst>
                                        </p:cTn>
                                        <p:tgtEl>
                                          <p:spTgt spid="45061"/>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2" presetClass="entr" presetSubtype="0" fill="hold" nodeType="clickEffect">
                                  <p:stCondLst>
                                    <p:cond delay="0"/>
                                  </p:stCondLst>
                                  <p:childTnLst>
                                    <p:set>
                                      <p:cBhvr>
                                        <p:cTn id="47" dur="1" fill="hold">
                                          <p:stCondLst>
                                            <p:cond delay="0"/>
                                          </p:stCondLst>
                                        </p:cTn>
                                        <p:tgtEl>
                                          <p:spTgt spid="45062"/>
                                        </p:tgtEl>
                                        <p:attrNameLst>
                                          <p:attrName>style.visibility</p:attrName>
                                        </p:attrNameLst>
                                      </p:cBhvr>
                                      <p:to>
                                        <p:strVal val="visible"/>
                                      </p:to>
                                    </p:set>
                                    <p:animScale>
                                      <p:cBhvr>
                                        <p:cTn id="48" dur="1000" decel="50000" fill="hold">
                                          <p:stCondLst>
                                            <p:cond delay="0"/>
                                          </p:stCondLst>
                                        </p:cTn>
                                        <p:tgtEl>
                                          <p:spTgt spid="450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9" dur="1000" decel="50000" fill="hold">
                                          <p:stCondLst>
                                            <p:cond delay="0"/>
                                          </p:stCondLst>
                                        </p:cTn>
                                        <p:tgtEl>
                                          <p:spTgt spid="45062"/>
                                        </p:tgtEl>
                                        <p:attrNameLst>
                                          <p:attrName>ppt_x,ppt_y</p:attrName>
                                        </p:attrNameLst>
                                      </p:cBhvr>
                                      <p:rCtr x="0" y="0"/>
                                    </p:animMotion>
                                    <p:animEffect transition="in" filter="fade">
                                      <p:cBhvr>
                                        <p:cTn id="50" dur="1000"/>
                                        <p:tgtEl>
                                          <p:spTgt spid="4506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5064"/>
                                        </p:tgtEl>
                                        <p:attrNameLst>
                                          <p:attrName>style.visibility</p:attrName>
                                        </p:attrNameLst>
                                      </p:cBhvr>
                                      <p:to>
                                        <p:strVal val="visible"/>
                                      </p:to>
                                    </p:set>
                                    <p:animEffect transition="in" filter="fade">
                                      <p:cBhvr>
                                        <p:cTn id="55" dur="1000"/>
                                        <p:tgtEl>
                                          <p:spTgt spid="45064"/>
                                        </p:tgtEl>
                                      </p:cBhvr>
                                    </p:animEffect>
                                    <p:anim calcmode="lin" valueType="num">
                                      <p:cBhvr>
                                        <p:cTn id="56" dur="1000" fill="hold"/>
                                        <p:tgtEl>
                                          <p:spTgt spid="45064"/>
                                        </p:tgtEl>
                                        <p:attrNameLst>
                                          <p:attrName>ppt_x</p:attrName>
                                        </p:attrNameLst>
                                      </p:cBhvr>
                                      <p:tavLst>
                                        <p:tav tm="0">
                                          <p:val>
                                            <p:strVal val="#ppt_x"/>
                                          </p:val>
                                        </p:tav>
                                        <p:tav tm="100000">
                                          <p:val>
                                            <p:strVal val="#ppt_x"/>
                                          </p:val>
                                        </p:tav>
                                      </p:tavLst>
                                    </p:anim>
                                    <p:anim calcmode="lin" valueType="num">
                                      <p:cBhvr>
                                        <p:cTn id="57" dur="1000" fill="hold"/>
                                        <p:tgtEl>
                                          <p:spTgt spid="4506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5065"/>
                                        </p:tgtEl>
                                        <p:attrNameLst>
                                          <p:attrName>style.visibility</p:attrName>
                                        </p:attrNameLst>
                                      </p:cBhvr>
                                      <p:to>
                                        <p:strVal val="visible"/>
                                      </p:to>
                                    </p:set>
                                    <p:animEffect transition="in" filter="fade">
                                      <p:cBhvr>
                                        <p:cTn id="60" dur="1000"/>
                                        <p:tgtEl>
                                          <p:spTgt spid="45065"/>
                                        </p:tgtEl>
                                      </p:cBhvr>
                                    </p:animEffect>
                                    <p:anim calcmode="lin" valueType="num">
                                      <p:cBhvr>
                                        <p:cTn id="61" dur="1000" fill="hold"/>
                                        <p:tgtEl>
                                          <p:spTgt spid="45065"/>
                                        </p:tgtEl>
                                        <p:attrNameLst>
                                          <p:attrName>ppt_x</p:attrName>
                                        </p:attrNameLst>
                                      </p:cBhvr>
                                      <p:tavLst>
                                        <p:tav tm="0">
                                          <p:val>
                                            <p:strVal val="#ppt_x"/>
                                          </p:val>
                                        </p:tav>
                                        <p:tav tm="100000">
                                          <p:val>
                                            <p:strVal val="#ppt_x"/>
                                          </p:val>
                                        </p:tav>
                                      </p:tavLst>
                                    </p:anim>
                                    <p:anim calcmode="lin" valueType="num">
                                      <p:cBhvr>
                                        <p:cTn id="62" dur="1000" fill="hold"/>
                                        <p:tgtEl>
                                          <p:spTgt spid="45065"/>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5066"/>
                                        </p:tgtEl>
                                        <p:attrNameLst>
                                          <p:attrName>style.visibility</p:attrName>
                                        </p:attrNameLst>
                                      </p:cBhvr>
                                      <p:to>
                                        <p:strVal val="visible"/>
                                      </p:to>
                                    </p:set>
                                    <p:animEffect transition="in" filter="wheel(1)">
                                      <p:cBhvr>
                                        <p:cTn id="67" dur="2000"/>
                                        <p:tgtEl>
                                          <p:spTgt spid="45066"/>
                                        </p:tgtEl>
                                      </p:cBhvr>
                                    </p:animEffect>
                                  </p:childTnLst>
                                </p:cTn>
                              </p:par>
                              <p:par>
                                <p:cTn id="68" presetID="21" presetClass="entr" presetSubtype="1" fill="hold" nodeType="withEffect">
                                  <p:stCondLst>
                                    <p:cond delay="0"/>
                                  </p:stCondLst>
                                  <p:childTnLst>
                                    <p:set>
                                      <p:cBhvr>
                                        <p:cTn id="69" dur="1" fill="hold">
                                          <p:stCondLst>
                                            <p:cond delay="0"/>
                                          </p:stCondLst>
                                        </p:cTn>
                                        <p:tgtEl>
                                          <p:spTgt spid="45067"/>
                                        </p:tgtEl>
                                        <p:attrNameLst>
                                          <p:attrName>style.visibility</p:attrName>
                                        </p:attrNameLst>
                                      </p:cBhvr>
                                      <p:to>
                                        <p:strVal val="visible"/>
                                      </p:to>
                                    </p:set>
                                    <p:animEffect transition="in" filter="wheel(1)">
                                      <p:cBhvr>
                                        <p:cTn id="70" dur="2000"/>
                                        <p:tgtEl>
                                          <p:spTgt spid="4506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45068"/>
                                        </p:tgtEl>
                                        <p:attrNameLst>
                                          <p:attrName>style.visibility</p:attrName>
                                        </p:attrNameLst>
                                      </p:cBhvr>
                                      <p:to>
                                        <p:strVal val="visible"/>
                                      </p:to>
                                    </p:set>
                                    <p:anim calcmode="lin" valueType="num">
                                      <p:cBhvr additive="base">
                                        <p:cTn id="75" dur="500" fill="hold"/>
                                        <p:tgtEl>
                                          <p:spTgt spid="45068"/>
                                        </p:tgtEl>
                                        <p:attrNameLst>
                                          <p:attrName>ppt_x</p:attrName>
                                        </p:attrNameLst>
                                      </p:cBhvr>
                                      <p:tavLst>
                                        <p:tav tm="0">
                                          <p:val>
                                            <p:strVal val="1+#ppt_w/2"/>
                                          </p:val>
                                        </p:tav>
                                        <p:tav tm="100000">
                                          <p:val>
                                            <p:strVal val="#ppt_x"/>
                                          </p:val>
                                        </p:tav>
                                      </p:tavLst>
                                    </p:anim>
                                    <p:anim calcmode="lin" valueType="num">
                                      <p:cBhvr additive="base">
                                        <p:cTn id="76" dur="500" fill="hold"/>
                                        <p:tgtEl>
                                          <p:spTgt spid="45068"/>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45069"/>
                                        </p:tgtEl>
                                        <p:attrNameLst>
                                          <p:attrName>style.visibility</p:attrName>
                                        </p:attrNameLst>
                                      </p:cBhvr>
                                      <p:to>
                                        <p:strVal val="visible"/>
                                      </p:to>
                                    </p:set>
                                    <p:anim calcmode="lin" valueType="num">
                                      <p:cBhvr additive="base">
                                        <p:cTn id="79" dur="500" fill="hold"/>
                                        <p:tgtEl>
                                          <p:spTgt spid="45069"/>
                                        </p:tgtEl>
                                        <p:attrNameLst>
                                          <p:attrName>ppt_x</p:attrName>
                                        </p:attrNameLst>
                                      </p:cBhvr>
                                      <p:tavLst>
                                        <p:tav tm="0">
                                          <p:val>
                                            <p:strVal val="1+#ppt_w/2"/>
                                          </p:val>
                                        </p:tav>
                                        <p:tav tm="100000">
                                          <p:val>
                                            <p:strVal val="#ppt_x"/>
                                          </p:val>
                                        </p:tav>
                                      </p:tavLst>
                                    </p:anim>
                                    <p:anim calcmode="lin" valueType="num">
                                      <p:cBhvr additive="base">
                                        <p:cTn id="80" dur="500" fill="hold"/>
                                        <p:tgtEl>
                                          <p:spTgt spid="45069"/>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5070"/>
                                        </p:tgtEl>
                                        <p:attrNameLst>
                                          <p:attrName>style.visibility</p:attrName>
                                        </p:attrNameLst>
                                      </p:cBhvr>
                                      <p:to>
                                        <p:strVal val="visible"/>
                                      </p:to>
                                    </p:set>
                                    <p:animEffect transition="in" filter="fade">
                                      <p:cBhvr>
                                        <p:cTn id="85" dur="1000"/>
                                        <p:tgtEl>
                                          <p:spTgt spid="45070"/>
                                        </p:tgtEl>
                                      </p:cBhvr>
                                    </p:animEffect>
                                    <p:anim calcmode="lin" valueType="num">
                                      <p:cBhvr>
                                        <p:cTn id="86" dur="1000" fill="hold"/>
                                        <p:tgtEl>
                                          <p:spTgt spid="45070"/>
                                        </p:tgtEl>
                                        <p:attrNameLst>
                                          <p:attrName>ppt_x</p:attrName>
                                        </p:attrNameLst>
                                      </p:cBhvr>
                                      <p:tavLst>
                                        <p:tav tm="0">
                                          <p:val>
                                            <p:strVal val="#ppt_x"/>
                                          </p:val>
                                        </p:tav>
                                        <p:tav tm="100000">
                                          <p:val>
                                            <p:strVal val="#ppt_x"/>
                                          </p:val>
                                        </p:tav>
                                      </p:tavLst>
                                    </p:anim>
                                    <p:anim calcmode="lin" valueType="num">
                                      <p:cBhvr>
                                        <p:cTn id="87" dur="1000" fill="hold"/>
                                        <p:tgtEl>
                                          <p:spTgt spid="45070"/>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45071"/>
                                        </p:tgtEl>
                                        <p:attrNameLst>
                                          <p:attrName>style.visibility</p:attrName>
                                        </p:attrNameLst>
                                      </p:cBhvr>
                                      <p:to>
                                        <p:strVal val="visible"/>
                                      </p:to>
                                    </p:set>
                                    <p:animEffect transition="in" filter="fade">
                                      <p:cBhvr>
                                        <p:cTn id="90" dur="1000"/>
                                        <p:tgtEl>
                                          <p:spTgt spid="45071"/>
                                        </p:tgtEl>
                                      </p:cBhvr>
                                    </p:animEffect>
                                    <p:anim calcmode="lin" valueType="num">
                                      <p:cBhvr>
                                        <p:cTn id="91" dur="1000" fill="hold"/>
                                        <p:tgtEl>
                                          <p:spTgt spid="45071"/>
                                        </p:tgtEl>
                                        <p:attrNameLst>
                                          <p:attrName>ppt_x</p:attrName>
                                        </p:attrNameLst>
                                      </p:cBhvr>
                                      <p:tavLst>
                                        <p:tav tm="0">
                                          <p:val>
                                            <p:strVal val="#ppt_x"/>
                                          </p:val>
                                        </p:tav>
                                        <p:tav tm="100000">
                                          <p:val>
                                            <p:strVal val="#ppt_x"/>
                                          </p:val>
                                        </p:tav>
                                      </p:tavLst>
                                    </p:anim>
                                    <p:anim calcmode="lin" valueType="num">
                                      <p:cBhvr>
                                        <p:cTn id="92" dur="1000" fill="hold"/>
                                        <p:tgtEl>
                                          <p:spTgt spid="450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autoUpdateAnimBg="0"/>
      <p:bldP spid="45066" grpId="0" animBg="1" autoUpdateAnimBg="0"/>
      <p:bldP spid="45068" grpId="0" animBg="1" autoUpdateAnimBg="0"/>
      <p:bldP spid="45070" grpId="0" animBg="1" autoUpdateAnimBg="0"/>
      <p:bldP spid="45072" grpId="0" animBg="1" autoUpdateAnimBg="0"/>
      <p:bldP spid="45073" grpId="0" animBg="1" autoUpdateAnimBg="0"/>
      <p:bldP spid="25" grpId="0" bldLvl="0" animBg="1" autoUpdateAnimBg="0"/>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6">
            <a:extLst>
              <a:ext uri="{FF2B5EF4-FFF2-40B4-BE49-F238E27FC236}">
                <a16:creationId xmlns:a16="http://schemas.microsoft.com/office/drawing/2014/main" id="{A63A70E6-FB3F-447A-B7F2-75D5AD83A34D}"/>
              </a:ext>
            </a:extLst>
          </p:cNvPr>
          <p:cNvSpPr txBox="1">
            <a:spLocks noChangeArrowheads="1"/>
          </p:cNvSpPr>
          <p:nvPr/>
        </p:nvSpPr>
        <p:spPr>
          <a:xfrm>
            <a:off x="528638" y="1341438"/>
            <a:ext cx="4373562" cy="1609725"/>
          </a:xfrm>
          <a:prstGeom prst="rect">
            <a:avLst/>
          </a:prstGeom>
          <a:ln w="28575">
            <a:solidFill>
              <a:srgbClr val="FF0000"/>
            </a:solidFill>
            <a:prstDash val="lgDash"/>
          </a:ln>
        </p:spPr>
        <p:txBody>
          <a:bodyPr>
            <a:normAutofit fontScale="92500" lnSpcReduction="20000"/>
          </a:bodyPr>
          <a:lstStyle/>
          <a:p>
            <a:pPr eaLnBrk="1" fontAlgn="auto" hangingPunct="1">
              <a:spcBef>
                <a:spcPct val="20000"/>
              </a:spcBef>
              <a:spcAft>
                <a:spcPts val="0"/>
              </a:spcAft>
              <a:buClr>
                <a:schemeClr val="accent3"/>
              </a:buClr>
              <a:buSzPct val="95000"/>
              <a:buFont typeface="Wingdings" pitchFamily="2" charset="2"/>
              <a:buNone/>
              <a:defRPr/>
            </a:pPr>
            <a:r>
              <a:rPr lang="en-US" altLang="zh-CN" sz="2600" b="1" dirty="0">
                <a:solidFill>
                  <a:srgbClr val="002060"/>
                </a:solidFill>
                <a:latin typeface="Times New Roman" panose="02020603050405020304" pitchFamily="18" charset="0"/>
                <a:ea typeface="华文细黑" pitchFamily="2" charset="-122"/>
                <a:cs typeface="Times New Roman" panose="02020603050405020304" pitchFamily="18" charset="0"/>
                <a:sym typeface="黑体" pitchFamily="49" charset="-122"/>
              </a:rPr>
              <a:t>With consideration of the subsidence rate, reclamation ability and technology, divide three stages and set the goals for each stage.</a:t>
            </a:r>
          </a:p>
        </p:txBody>
      </p:sp>
      <p:pic>
        <p:nvPicPr>
          <p:cNvPr id="9" name="图片 8" descr="治理规划图-带图片副本修改后.jpg">
            <a:extLst>
              <a:ext uri="{FF2B5EF4-FFF2-40B4-BE49-F238E27FC236}">
                <a16:creationId xmlns:a16="http://schemas.microsoft.com/office/drawing/2014/main" id="{59C938A7-12EA-43DF-A989-FED1DCF08E8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2275" y="725488"/>
            <a:ext cx="33909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C5DC92-4E6E-4748-81B9-82D3ED014A97}"/>
              </a:ext>
            </a:extLst>
          </p:cNvPr>
          <p:cNvSpPr txBox="1">
            <a:spLocks noChangeArrowheads="1"/>
          </p:cNvSpPr>
          <p:nvPr/>
        </p:nvSpPr>
        <p:spPr bwMode="auto">
          <a:xfrm>
            <a:off x="5619750" y="765175"/>
            <a:ext cx="3206750" cy="400050"/>
          </a:xfrm>
          <a:prstGeom prst="rect">
            <a:avLst/>
          </a:prstGeom>
          <a:solidFill>
            <a:srgbClr val="99FFCC">
              <a:alpha val="49019"/>
            </a:srgbClr>
          </a:solidFill>
          <a:ln w="38100">
            <a:solidFill>
              <a:srgbClr val="00B05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b="1">
                <a:latin typeface="Arial" panose="020B0604020202020204" pitchFamily="34" charset="0"/>
              </a:rPr>
              <a:t>Planning Map </a:t>
            </a:r>
            <a:r>
              <a:rPr lang="zh-CN" altLang="en-US" sz="2000" b="1">
                <a:latin typeface="Arial" panose="020B0604020202020204" pitchFamily="34" charset="0"/>
              </a:rPr>
              <a:t>治理规划图</a:t>
            </a:r>
          </a:p>
        </p:txBody>
      </p:sp>
      <p:sp>
        <p:nvSpPr>
          <p:cNvPr id="11" name="Text Box 7">
            <a:extLst>
              <a:ext uri="{FF2B5EF4-FFF2-40B4-BE49-F238E27FC236}">
                <a16:creationId xmlns:a16="http://schemas.microsoft.com/office/drawing/2014/main" id="{D2520695-F6DB-4CC3-91C1-3CC034F1D5F5}"/>
              </a:ext>
            </a:extLst>
          </p:cNvPr>
          <p:cNvSpPr txBox="1">
            <a:spLocks noChangeArrowheads="1"/>
          </p:cNvSpPr>
          <p:nvPr/>
        </p:nvSpPr>
        <p:spPr bwMode="auto">
          <a:xfrm>
            <a:off x="107950" y="260350"/>
            <a:ext cx="479425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4278" name="TextBox 1">
            <a:extLst>
              <a:ext uri="{FF2B5EF4-FFF2-40B4-BE49-F238E27FC236}">
                <a16:creationId xmlns:a16="http://schemas.microsoft.com/office/drawing/2014/main" id="{47733908-9959-4E48-8145-8629DAF6A518}"/>
              </a:ext>
            </a:extLst>
          </p:cNvPr>
          <p:cNvSpPr txBox="1">
            <a:spLocks noChangeArrowheads="1"/>
          </p:cNvSpPr>
          <p:nvPr/>
        </p:nvSpPr>
        <p:spPr bwMode="auto">
          <a:xfrm>
            <a:off x="5003800" y="1746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Reclamation Goal and Projects</a:t>
            </a:r>
          </a:p>
          <a:p>
            <a:pPr eaLnBrk="1" hangingPunct="1">
              <a:spcBef>
                <a:spcPct val="0"/>
              </a:spcBef>
              <a:buFontTx/>
              <a:buNone/>
            </a:pPr>
            <a:r>
              <a:rPr lang="zh-CN" altLang="en-US" sz="2000" b="1">
                <a:solidFill>
                  <a:srgbClr val="FF0000"/>
                </a:solidFill>
                <a:latin typeface="Arial" panose="020B0604020202020204" pitchFamily="34" charset="0"/>
              </a:rPr>
              <a:t>治理目标与治理工程</a:t>
            </a:r>
            <a:endParaRPr lang="zh-CN" altLang="en-US" sz="2000">
              <a:solidFill>
                <a:srgbClr val="FF0000"/>
              </a:solidFill>
              <a:latin typeface="Arial" panose="020B0604020202020204" pitchFamily="34" charset="0"/>
            </a:endParaRPr>
          </a:p>
        </p:txBody>
      </p:sp>
      <p:sp>
        <p:nvSpPr>
          <p:cNvPr id="13" name="内容占位符 6">
            <a:extLst>
              <a:ext uri="{FF2B5EF4-FFF2-40B4-BE49-F238E27FC236}">
                <a16:creationId xmlns:a16="http://schemas.microsoft.com/office/drawing/2014/main" id="{16CF34F7-CAE9-4649-ABB2-8099AC09BEA1}"/>
              </a:ext>
            </a:extLst>
          </p:cNvPr>
          <p:cNvSpPr txBox="1">
            <a:spLocks noChangeArrowheads="1"/>
          </p:cNvSpPr>
          <p:nvPr/>
        </p:nvSpPr>
        <p:spPr>
          <a:xfrm>
            <a:off x="528638" y="3527425"/>
            <a:ext cx="4373562" cy="1917700"/>
          </a:xfrm>
          <a:prstGeom prst="rect">
            <a:avLst/>
          </a:prstGeom>
          <a:ln w="28575">
            <a:solidFill>
              <a:srgbClr val="FF0000"/>
            </a:solidFill>
            <a:prstDash val="lgDash"/>
          </a:ln>
        </p:spPr>
        <p:txBody>
          <a:bodyPr>
            <a:norm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spcBef>
                <a:spcPct val="20000"/>
              </a:spcBef>
              <a:buClr>
                <a:srgbClr val="9BBB59"/>
              </a:buClr>
              <a:buSzPct val="95000"/>
              <a:buFont typeface="Wingdings" panose="05000000000000000000" pitchFamily="2" charset="2"/>
              <a:buNone/>
            </a:pPr>
            <a:r>
              <a:rPr lang="zh-CN" altLang="en-US" sz="2400" b="1">
                <a:solidFill>
                  <a:srgbClr val="00206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综合考虑了巨野矿区</a:t>
            </a:r>
            <a:r>
              <a:rPr lang="zh-CN" altLang="en-US" sz="2400" b="1">
                <a:solidFill>
                  <a:srgbClr val="FF000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采煤塌陷速度、治理能力、技术手段等</a:t>
            </a:r>
            <a:r>
              <a:rPr lang="zh-CN" altLang="en-US" sz="2400" b="1">
                <a:solidFill>
                  <a:srgbClr val="00206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，编制了巨野矿区的采煤塌陷地近期、中期和远期</a:t>
            </a:r>
            <a:r>
              <a:rPr lang="zh-CN" altLang="en-US" sz="2400" b="1">
                <a:solidFill>
                  <a:srgbClr val="FF000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三期的治理规划</a:t>
            </a:r>
            <a:r>
              <a:rPr lang="zh-CN" altLang="en-US" sz="2400" b="1">
                <a:solidFill>
                  <a:srgbClr val="00206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、确定了</a:t>
            </a:r>
            <a:r>
              <a:rPr lang="zh-CN" altLang="en-US" sz="2400" b="1">
                <a:solidFill>
                  <a:srgbClr val="FF0000"/>
                </a:solidFill>
                <a:latin typeface="Times New Roman" panose="02020603050405020304" pitchFamily="18" charset="0"/>
                <a:ea typeface="华文细黑" panose="020B0503020204020204" pitchFamily="2" charset="-122"/>
                <a:cs typeface="Times New Roman" panose="02020603050405020304" pitchFamily="18" charset="0"/>
                <a:sym typeface="宋体" panose="02010600030101010101" pitchFamily="2" charset="-122"/>
              </a:rPr>
              <a:t>各期的治理目标。</a:t>
            </a:r>
            <a:endParaRPr lang="zh-CN" altLang="en-US" sz="2600" b="1">
              <a:solidFill>
                <a:srgbClr val="FF0000"/>
              </a:solidFill>
              <a:latin typeface="Times New Roman" panose="02020603050405020304" pitchFamily="18" charset="0"/>
              <a:ea typeface="华文细黑" panose="020B0503020204020204"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表 3">
            <a:extLst>
              <a:ext uri="{FF2B5EF4-FFF2-40B4-BE49-F238E27FC236}">
                <a16:creationId xmlns:a16="http://schemas.microsoft.com/office/drawing/2014/main" id="{E43BB950-24D2-4899-B897-5C9A8FF645A5}"/>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50" y="1916113"/>
            <a:ext cx="46101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8">
            <a:extLst>
              <a:ext uri="{FF2B5EF4-FFF2-40B4-BE49-F238E27FC236}">
                <a16:creationId xmlns:a16="http://schemas.microsoft.com/office/drawing/2014/main" id="{E091EEFB-5773-4A57-9821-375FB9B7B255}"/>
              </a:ext>
            </a:extLst>
          </p:cNvPr>
          <p:cNvSpPr txBox="1">
            <a:spLocks noChangeArrowheads="1"/>
          </p:cNvSpPr>
          <p:nvPr/>
        </p:nvSpPr>
        <p:spPr bwMode="auto">
          <a:xfrm>
            <a:off x="323850" y="5445125"/>
            <a:ext cx="8286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2400" b="1">
                <a:latin typeface="Arial" panose="020B0604020202020204" pitchFamily="34" charset="0"/>
              </a:rPr>
              <a:t>China’s coal production was 3.8 billion tons in 2014. 90%  from underground mining</a:t>
            </a:r>
            <a:endParaRPr lang="en-US" altLang="zh-CN" sz="2400">
              <a:solidFill>
                <a:srgbClr val="FFC000"/>
              </a:solidFill>
              <a:latin typeface="Arial" panose="020B0604020202020204" pitchFamily="34" charset="0"/>
            </a:endParaRPr>
          </a:p>
          <a:p>
            <a:pPr algn="ctr">
              <a:spcBef>
                <a:spcPct val="0"/>
              </a:spcBef>
              <a:buFontTx/>
              <a:buNone/>
            </a:pPr>
            <a:r>
              <a:rPr lang="en-US" altLang="zh-CN" sz="2400" b="1">
                <a:latin typeface="Arial" panose="020B0604020202020204" pitchFamily="34" charset="0"/>
              </a:rPr>
              <a:t>2014</a:t>
            </a:r>
            <a:r>
              <a:rPr lang="zh-CN" altLang="en-US" sz="2400" b="1">
                <a:latin typeface="Arial" panose="020B0604020202020204" pitchFamily="34" charset="0"/>
              </a:rPr>
              <a:t>年中国煤炭产量达到</a:t>
            </a:r>
            <a:r>
              <a:rPr lang="en-US" altLang="zh-CN" sz="2400" b="1">
                <a:latin typeface="Arial" panose="020B0604020202020204" pitchFamily="34" charset="0"/>
              </a:rPr>
              <a:t>38</a:t>
            </a:r>
            <a:r>
              <a:rPr lang="zh-CN" altLang="en-US" sz="2400" b="1">
                <a:latin typeface="Arial" panose="020B0604020202020204" pitchFamily="34" charset="0"/>
              </a:rPr>
              <a:t>亿吨，而</a:t>
            </a:r>
            <a:r>
              <a:rPr lang="en-US" altLang="zh-CN" sz="2400" b="1">
                <a:latin typeface="Arial" panose="020B0604020202020204" pitchFamily="34" charset="0"/>
              </a:rPr>
              <a:t>90%</a:t>
            </a:r>
            <a:r>
              <a:rPr lang="zh-CN" altLang="en-US" sz="2400" b="1">
                <a:latin typeface="Arial" panose="020B0604020202020204" pitchFamily="34" charset="0"/>
              </a:rPr>
              <a:t>的煤矿为井工矿</a:t>
            </a:r>
          </a:p>
        </p:txBody>
      </p:sp>
      <p:sp>
        <p:nvSpPr>
          <p:cNvPr id="9220" name="Rectangle 2">
            <a:extLst>
              <a:ext uri="{FF2B5EF4-FFF2-40B4-BE49-F238E27FC236}">
                <a16:creationId xmlns:a16="http://schemas.microsoft.com/office/drawing/2014/main" id="{2F49A839-EC31-482F-95F3-F7F6E2B81136}"/>
              </a:ext>
            </a:extLst>
          </p:cNvPr>
          <p:cNvSpPr>
            <a:spLocks noChangeArrowheads="1"/>
          </p:cNvSpPr>
          <p:nvPr/>
        </p:nvSpPr>
        <p:spPr bwMode="auto">
          <a:xfrm>
            <a:off x="-71438" y="4645025"/>
            <a:ext cx="4930776"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1600" b="1">
                <a:cs typeface="Times New Roman" panose="02020603050405020304" pitchFamily="18" charset="0"/>
              </a:rPr>
              <a:t>Coal yield and growth rate from 1990 to 2010 in China</a:t>
            </a:r>
          </a:p>
          <a:p>
            <a:pPr algn="ctr">
              <a:spcBef>
                <a:spcPct val="0"/>
              </a:spcBef>
              <a:buFontTx/>
              <a:buNone/>
            </a:pPr>
            <a:r>
              <a:rPr lang="en-US" altLang="zh-CN" sz="1600" b="1">
                <a:cs typeface="Times New Roman" panose="02020603050405020304" pitchFamily="18" charset="0"/>
              </a:rPr>
              <a:t>1990-2010</a:t>
            </a:r>
            <a:r>
              <a:rPr lang="zh-CN" altLang="en-US" sz="1600" b="1">
                <a:cs typeface="Times New Roman" panose="02020603050405020304" pitchFamily="18" charset="0"/>
              </a:rPr>
              <a:t>中国煤炭产量与增长率</a:t>
            </a:r>
            <a:r>
              <a:rPr lang="en-US" altLang="zh-CN" sz="1600" b="1">
                <a:cs typeface="Times New Roman" panose="02020603050405020304" pitchFamily="18" charset="0"/>
              </a:rPr>
              <a:t> </a:t>
            </a:r>
          </a:p>
        </p:txBody>
      </p:sp>
      <p:pic>
        <p:nvPicPr>
          <p:cNvPr id="9221" name="Picture 4" descr="露天矿动工1">
            <a:extLst>
              <a:ext uri="{FF2B5EF4-FFF2-40B4-BE49-F238E27FC236}">
                <a16:creationId xmlns:a16="http://schemas.microsoft.com/office/drawing/2014/main" id="{4A923D1A-8041-4D40-9395-EE28BE8BC4C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6313" y="1125538"/>
            <a:ext cx="31162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203" descr="LONGWALL">
            <a:extLst>
              <a:ext uri="{FF2B5EF4-FFF2-40B4-BE49-F238E27FC236}">
                <a16:creationId xmlns:a16="http://schemas.microsoft.com/office/drawing/2014/main" id="{48D518F0-78E9-4FFF-AF1F-BA7936318C4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84888" y="3141663"/>
            <a:ext cx="30003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
            <a:extLst>
              <a:ext uri="{FF2B5EF4-FFF2-40B4-BE49-F238E27FC236}">
                <a16:creationId xmlns:a16="http://schemas.microsoft.com/office/drawing/2014/main" id="{732B3108-DFF0-4C34-BD9C-D43323BB6664}"/>
              </a:ext>
            </a:extLst>
          </p:cNvPr>
          <p:cNvSpPr txBox="1">
            <a:spLocks/>
          </p:cNvSpPr>
          <p:nvPr/>
        </p:nvSpPr>
        <p:spPr bwMode="auto">
          <a:xfrm>
            <a:off x="0" y="714375"/>
            <a:ext cx="8229600" cy="85725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Times New Roman" pitchFamily="18" charset="0"/>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宋体" charset="-122"/>
              </a:defRPr>
            </a:lvl2pPr>
            <a:lvl3pPr algn="ctr" rtl="0" eaLnBrk="0" fontAlgn="base" hangingPunct="0">
              <a:spcBef>
                <a:spcPct val="0"/>
              </a:spcBef>
              <a:spcAft>
                <a:spcPct val="0"/>
              </a:spcAft>
              <a:defRPr sz="4400">
                <a:solidFill>
                  <a:schemeClr val="tx1"/>
                </a:solidFill>
                <a:latin typeface="Times New Roman" pitchFamily="18" charset="0"/>
                <a:ea typeface="宋体" charset="-122"/>
              </a:defRPr>
            </a:lvl3pPr>
            <a:lvl4pPr algn="ctr" rtl="0" eaLnBrk="0" fontAlgn="base" hangingPunct="0">
              <a:spcBef>
                <a:spcPct val="0"/>
              </a:spcBef>
              <a:spcAft>
                <a:spcPct val="0"/>
              </a:spcAft>
              <a:defRPr sz="4400">
                <a:solidFill>
                  <a:schemeClr val="tx1"/>
                </a:solidFill>
                <a:latin typeface="Times New Roman" pitchFamily="18" charset="0"/>
                <a:ea typeface="宋体" charset="-122"/>
              </a:defRPr>
            </a:lvl4pPr>
            <a:lvl5pPr algn="ctr" rtl="0" eaLnBrk="0" fontAlgn="base" hangingPunct="0">
              <a:spcBef>
                <a:spcPct val="0"/>
              </a:spcBef>
              <a:spcAft>
                <a:spcPct val="0"/>
              </a:spcAft>
              <a:defRPr sz="4400">
                <a:solidFill>
                  <a:schemeClr val="tx1"/>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l" eaLnBrk="1" hangingPunct="1">
              <a:defRPr/>
            </a:pPr>
            <a:r>
              <a:rPr lang="en-US" altLang="zh-CN" sz="3200" dirty="0">
                <a:solidFill>
                  <a:schemeClr val="tx2">
                    <a:lumMod val="60000"/>
                    <a:lumOff val="40000"/>
                  </a:schemeClr>
                </a:solidFill>
              </a:rPr>
              <a:t>1. Introduction </a:t>
            </a:r>
            <a:r>
              <a:rPr lang="zh-CN" altLang="en-US" sz="2800" b="1" dirty="0">
                <a:solidFill>
                  <a:schemeClr val="tx2">
                    <a:lumMod val="60000"/>
                    <a:lumOff val="40000"/>
                  </a:schemeClr>
                </a:solidFill>
              </a:rPr>
              <a:t>引言</a:t>
            </a:r>
          </a:p>
        </p:txBody>
      </p:sp>
      <p:pic>
        <p:nvPicPr>
          <p:cNvPr id="9224" name="Picture 8" descr="D:\2012\OTHERS\复垦所LOGO\土地复垦研究所logo-2.jpg">
            <a:extLst>
              <a:ext uri="{FF2B5EF4-FFF2-40B4-BE49-F238E27FC236}">
                <a16:creationId xmlns:a16="http://schemas.microsoft.com/office/drawing/2014/main" id="{1472B1D9-9429-4493-9FD9-7582F519D7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178300" y="30163"/>
            <a:ext cx="4965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图片 19" descr="研究中心logo.jpg">
            <a:extLst>
              <a:ext uri="{FF2B5EF4-FFF2-40B4-BE49-F238E27FC236}">
                <a16:creationId xmlns:a16="http://schemas.microsoft.com/office/drawing/2014/main" id="{51DFE72E-5171-453E-ACF8-80B55D2C2E2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4429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a:extLst>
              <a:ext uri="{FF2B5EF4-FFF2-40B4-BE49-F238E27FC236}">
                <a16:creationId xmlns:a16="http://schemas.microsoft.com/office/drawing/2014/main" id="{F0DE365E-E2C3-46C4-B623-FAE558909D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200" y="2452688"/>
            <a:ext cx="3648075"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299" name="TextBox 8">
            <a:extLst>
              <a:ext uri="{FF2B5EF4-FFF2-40B4-BE49-F238E27FC236}">
                <a16:creationId xmlns:a16="http://schemas.microsoft.com/office/drawing/2014/main" id="{C40125C9-1A62-452E-BAC1-1F51AFE5A2BF}"/>
              </a:ext>
            </a:extLst>
          </p:cNvPr>
          <p:cNvSpPr txBox="1">
            <a:spLocks noChangeArrowheads="1"/>
          </p:cNvSpPr>
          <p:nvPr/>
        </p:nvSpPr>
        <p:spPr bwMode="auto">
          <a:xfrm>
            <a:off x="1630363" y="1125538"/>
            <a:ext cx="5954712" cy="706437"/>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000" b="1">
                <a:latin typeface="Arial" panose="020B0604020202020204" pitchFamily="34" charset="0"/>
              </a:rPr>
              <a:t>Restoration Goal for each stage</a:t>
            </a:r>
          </a:p>
          <a:p>
            <a:pPr algn="ctr" eaLnBrk="1" hangingPunct="1">
              <a:spcBef>
                <a:spcPct val="0"/>
              </a:spcBef>
              <a:buFontTx/>
              <a:buNone/>
            </a:pPr>
            <a:r>
              <a:rPr lang="zh-CN" altLang="en-US" sz="2000" b="1">
                <a:latin typeface="Arial" panose="020B0604020202020204" pitchFamily="34" charset="0"/>
              </a:rPr>
              <a:t>各期治理目标</a:t>
            </a:r>
          </a:p>
        </p:txBody>
      </p:sp>
      <p:sp>
        <p:nvSpPr>
          <p:cNvPr id="10" name="Text Box 7">
            <a:extLst>
              <a:ext uri="{FF2B5EF4-FFF2-40B4-BE49-F238E27FC236}">
                <a16:creationId xmlns:a16="http://schemas.microsoft.com/office/drawing/2014/main" id="{1FA0FB36-B857-44CA-A009-083E8B534149}"/>
              </a:ext>
            </a:extLst>
          </p:cNvPr>
          <p:cNvSpPr txBox="1">
            <a:spLocks noChangeArrowheads="1"/>
          </p:cNvSpPr>
          <p:nvPr/>
        </p:nvSpPr>
        <p:spPr bwMode="auto">
          <a:xfrm>
            <a:off x="107950" y="260350"/>
            <a:ext cx="479425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5301" name="TextBox 1">
            <a:extLst>
              <a:ext uri="{FF2B5EF4-FFF2-40B4-BE49-F238E27FC236}">
                <a16:creationId xmlns:a16="http://schemas.microsoft.com/office/drawing/2014/main" id="{A882BA53-7C0D-42EC-B244-72BCBE7B0198}"/>
              </a:ext>
            </a:extLst>
          </p:cNvPr>
          <p:cNvSpPr txBox="1">
            <a:spLocks noChangeArrowheads="1"/>
          </p:cNvSpPr>
          <p:nvPr/>
        </p:nvSpPr>
        <p:spPr bwMode="auto">
          <a:xfrm>
            <a:off x="5003800" y="1746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Reclamation Goal and Projects</a:t>
            </a:r>
          </a:p>
          <a:p>
            <a:pPr eaLnBrk="1" hangingPunct="1">
              <a:spcBef>
                <a:spcPct val="0"/>
              </a:spcBef>
              <a:buFontTx/>
              <a:buNone/>
            </a:pPr>
            <a:r>
              <a:rPr lang="zh-CN" altLang="en-US" sz="2000" b="1">
                <a:solidFill>
                  <a:srgbClr val="FF0000"/>
                </a:solidFill>
                <a:latin typeface="Arial" panose="020B0604020202020204" pitchFamily="34" charset="0"/>
              </a:rPr>
              <a:t>治理目标与治理工程</a:t>
            </a:r>
            <a:endParaRPr lang="zh-CN" altLang="en-US" sz="2000">
              <a:solidFill>
                <a:srgbClr val="FF0000"/>
              </a:solidFill>
              <a:latin typeface="Arial" panose="020B0604020202020204" pitchFamily="34" charset="0"/>
            </a:endParaRPr>
          </a:p>
        </p:txBody>
      </p:sp>
      <p:pic>
        <p:nvPicPr>
          <p:cNvPr id="55302" name="Picture 5">
            <a:extLst>
              <a:ext uri="{FF2B5EF4-FFF2-40B4-BE49-F238E27FC236}">
                <a16:creationId xmlns:a16="http://schemas.microsoft.com/office/drawing/2014/main" id="{158A1F6A-06A7-4C27-B427-4B1E5C16109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3038" y="2195513"/>
            <a:ext cx="215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Box 1">
            <a:extLst>
              <a:ext uri="{FF2B5EF4-FFF2-40B4-BE49-F238E27FC236}">
                <a16:creationId xmlns:a16="http://schemas.microsoft.com/office/drawing/2014/main" id="{854A6102-461A-429C-BC4A-C2C87463BE3C}"/>
              </a:ext>
            </a:extLst>
          </p:cNvPr>
          <p:cNvSpPr txBox="1">
            <a:spLocks noChangeArrowheads="1"/>
          </p:cNvSpPr>
          <p:nvPr/>
        </p:nvSpPr>
        <p:spPr bwMode="auto">
          <a:xfrm>
            <a:off x="4211638" y="2190750"/>
            <a:ext cx="3070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600" b="1">
                <a:latin typeface="Arial" panose="020B0604020202020204" pitchFamily="34" charset="0"/>
              </a:rPr>
              <a:t>Subsidence area in this stage</a:t>
            </a:r>
          </a:p>
          <a:p>
            <a:pPr>
              <a:spcBef>
                <a:spcPct val="0"/>
              </a:spcBef>
              <a:buFontTx/>
              <a:buNone/>
            </a:pPr>
            <a:r>
              <a:rPr lang="zh-CN" altLang="en-US" sz="1600" b="1">
                <a:latin typeface="Arial" panose="020B0604020202020204" pitchFamily="34" charset="0"/>
              </a:rPr>
              <a:t>本期塌陷面积</a:t>
            </a:r>
          </a:p>
        </p:txBody>
      </p:sp>
      <p:sp>
        <p:nvSpPr>
          <p:cNvPr id="55304" name="TextBox 13">
            <a:extLst>
              <a:ext uri="{FF2B5EF4-FFF2-40B4-BE49-F238E27FC236}">
                <a16:creationId xmlns:a16="http://schemas.microsoft.com/office/drawing/2014/main" id="{DB0EED9A-84A1-474D-9E2C-48FCD014AC0E}"/>
              </a:ext>
            </a:extLst>
          </p:cNvPr>
          <p:cNvSpPr txBox="1">
            <a:spLocks noChangeArrowheads="1"/>
          </p:cNvSpPr>
          <p:nvPr/>
        </p:nvSpPr>
        <p:spPr bwMode="auto">
          <a:xfrm>
            <a:off x="4211638" y="3152775"/>
            <a:ext cx="497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600" b="1">
                <a:latin typeface="Arial" panose="020B0604020202020204" pitchFamily="34" charset="0"/>
              </a:rPr>
              <a:t>Subsidence area without restoration in last stage</a:t>
            </a:r>
          </a:p>
          <a:p>
            <a:pPr>
              <a:spcBef>
                <a:spcPct val="0"/>
              </a:spcBef>
              <a:buFontTx/>
              <a:buNone/>
            </a:pPr>
            <a:r>
              <a:rPr lang="zh-CN" altLang="en-US" sz="1600" b="1">
                <a:latin typeface="Arial" panose="020B0604020202020204" pitchFamily="34" charset="0"/>
              </a:rPr>
              <a:t>上期未治理面积</a:t>
            </a:r>
          </a:p>
        </p:txBody>
      </p:sp>
      <p:sp>
        <p:nvSpPr>
          <p:cNvPr id="55305" name="TextBox 14">
            <a:extLst>
              <a:ext uri="{FF2B5EF4-FFF2-40B4-BE49-F238E27FC236}">
                <a16:creationId xmlns:a16="http://schemas.microsoft.com/office/drawing/2014/main" id="{2D16B692-F471-4E31-9F6F-EB8FA52218DA}"/>
              </a:ext>
            </a:extLst>
          </p:cNvPr>
          <p:cNvSpPr txBox="1">
            <a:spLocks noChangeArrowheads="1"/>
          </p:cNvSpPr>
          <p:nvPr/>
        </p:nvSpPr>
        <p:spPr bwMode="auto">
          <a:xfrm>
            <a:off x="4211638" y="4068763"/>
            <a:ext cx="2736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600" b="1">
                <a:latin typeface="Arial" panose="020B0604020202020204" pitchFamily="34" charset="0"/>
              </a:rPr>
              <a:t>Restored subsidence area</a:t>
            </a:r>
          </a:p>
          <a:p>
            <a:pPr>
              <a:spcBef>
                <a:spcPct val="0"/>
              </a:spcBef>
              <a:buFontTx/>
              <a:buNone/>
            </a:pPr>
            <a:r>
              <a:rPr lang="zh-CN" altLang="en-US" sz="1600" b="1">
                <a:latin typeface="Arial" panose="020B0604020202020204" pitchFamily="34" charset="0"/>
              </a:rPr>
              <a:t>治理水域面积</a:t>
            </a:r>
          </a:p>
        </p:txBody>
      </p:sp>
      <p:sp>
        <p:nvSpPr>
          <p:cNvPr id="55306" name="TextBox 15">
            <a:extLst>
              <a:ext uri="{FF2B5EF4-FFF2-40B4-BE49-F238E27FC236}">
                <a16:creationId xmlns:a16="http://schemas.microsoft.com/office/drawing/2014/main" id="{B28B0559-EE7B-4345-9CEA-DDF47FB61F3F}"/>
              </a:ext>
            </a:extLst>
          </p:cNvPr>
          <p:cNvSpPr txBox="1">
            <a:spLocks noChangeArrowheads="1"/>
          </p:cNvSpPr>
          <p:nvPr/>
        </p:nvSpPr>
        <p:spPr bwMode="auto">
          <a:xfrm>
            <a:off x="4211638" y="5003800"/>
            <a:ext cx="4189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600" b="1">
                <a:latin typeface="Arial" panose="020B0604020202020204" pitchFamily="34" charset="0"/>
              </a:rPr>
              <a:t>Subsidence area reclaimed into farmland</a:t>
            </a:r>
          </a:p>
          <a:p>
            <a:pPr>
              <a:spcBef>
                <a:spcPct val="0"/>
              </a:spcBef>
              <a:buFontTx/>
              <a:buNone/>
            </a:pPr>
            <a:r>
              <a:rPr lang="zh-CN" altLang="en-US" sz="1600" b="1">
                <a:latin typeface="Arial" panose="020B0604020202020204" pitchFamily="34" charset="0"/>
              </a:rPr>
              <a:t>恢复土地面积</a:t>
            </a:r>
          </a:p>
        </p:txBody>
      </p:sp>
      <p:pic>
        <p:nvPicPr>
          <p:cNvPr id="55307" name="Picture 5">
            <a:extLst>
              <a:ext uri="{FF2B5EF4-FFF2-40B4-BE49-F238E27FC236}">
                <a16:creationId xmlns:a16="http://schemas.microsoft.com/office/drawing/2014/main" id="{1093E8ED-9E75-4BF5-870C-7FDEA86EB9F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83038" y="5006975"/>
            <a:ext cx="215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5">
            <a:extLst>
              <a:ext uri="{FF2B5EF4-FFF2-40B4-BE49-F238E27FC236}">
                <a16:creationId xmlns:a16="http://schemas.microsoft.com/office/drawing/2014/main" id="{D3708CF9-AF63-449C-A6EF-2C8BF3CFA47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2713" y="4006850"/>
            <a:ext cx="2936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5">
            <a:extLst>
              <a:ext uri="{FF2B5EF4-FFF2-40B4-BE49-F238E27FC236}">
                <a16:creationId xmlns:a16="http://schemas.microsoft.com/office/drawing/2014/main" id="{70972172-9AEB-4BD4-90B7-BDDD35256EF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2713" y="3114675"/>
            <a:ext cx="2301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7">
            <a:extLst>
              <a:ext uri="{FF2B5EF4-FFF2-40B4-BE49-F238E27FC236}">
                <a16:creationId xmlns:a16="http://schemas.microsoft.com/office/drawing/2014/main" id="{96855B0F-E86B-4CD4-8E98-20A6EAC8C978}"/>
              </a:ext>
            </a:extLst>
          </p:cNvPr>
          <p:cNvSpPr txBox="1">
            <a:spLocks noChangeArrowheads="1"/>
          </p:cNvSpPr>
          <p:nvPr/>
        </p:nvSpPr>
        <p:spPr bwMode="auto">
          <a:xfrm>
            <a:off x="1285875" y="1357313"/>
            <a:ext cx="671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400">
                <a:latin typeface="Constantia" panose="02030602050306030303" pitchFamily="18" charset="0"/>
              </a:rPr>
              <a:t>各阶段治理布局图</a:t>
            </a:r>
          </a:p>
        </p:txBody>
      </p:sp>
      <p:pic>
        <p:nvPicPr>
          <p:cNvPr id="12" name="图片 11" descr="15年治理布局图8.20.JPG">
            <a:extLst>
              <a:ext uri="{FF2B5EF4-FFF2-40B4-BE49-F238E27FC236}">
                <a16:creationId xmlns:a16="http://schemas.microsoft.com/office/drawing/2014/main" id="{93BACD86-D252-4AD8-9932-BECFA4422540}"/>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4313" y="0"/>
            <a:ext cx="3286125"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20年治理布局图8.20.JPG">
            <a:extLst>
              <a:ext uri="{FF2B5EF4-FFF2-40B4-BE49-F238E27FC236}">
                <a16:creationId xmlns:a16="http://schemas.microsoft.com/office/drawing/2014/main" id="{FBAE9BBC-9CDF-489F-9BA6-24BF908436C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14625" y="0"/>
            <a:ext cx="3643313"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descr="25年治布局果图8.20.JPG">
            <a:extLst>
              <a:ext uri="{FF2B5EF4-FFF2-40B4-BE49-F238E27FC236}">
                <a16:creationId xmlns:a16="http://schemas.microsoft.com/office/drawing/2014/main" id="{2F9F8E75-9BB3-4BB1-87A1-ED013DB4EE5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46713" y="44450"/>
            <a:ext cx="3643312"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1">
            <a:extLst>
              <a:ext uri="{FF2B5EF4-FFF2-40B4-BE49-F238E27FC236}">
                <a16:creationId xmlns:a16="http://schemas.microsoft.com/office/drawing/2014/main" id="{E1447C78-AF1C-414C-90A6-5900518A4FDE}"/>
              </a:ext>
            </a:extLst>
          </p:cNvPr>
          <p:cNvSpPr txBox="1">
            <a:spLocks noChangeArrowheads="1"/>
          </p:cNvSpPr>
          <p:nvPr/>
        </p:nvSpPr>
        <p:spPr bwMode="auto">
          <a:xfrm>
            <a:off x="323850" y="44450"/>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rgbClr val="C00000"/>
                </a:solidFill>
                <a:latin typeface="Arial" panose="020B0604020202020204" pitchFamily="34" charset="0"/>
              </a:rPr>
              <a:t>First Stage</a:t>
            </a:r>
            <a:endParaRPr lang="zh-CN" altLang="en-US" sz="1800" b="1">
              <a:solidFill>
                <a:srgbClr val="C00000"/>
              </a:solidFill>
              <a:latin typeface="Arial" panose="020B0604020202020204" pitchFamily="34" charset="0"/>
            </a:endParaRPr>
          </a:p>
        </p:txBody>
      </p:sp>
      <p:sp>
        <p:nvSpPr>
          <p:cNvPr id="56327" name="TextBox 14">
            <a:extLst>
              <a:ext uri="{FF2B5EF4-FFF2-40B4-BE49-F238E27FC236}">
                <a16:creationId xmlns:a16="http://schemas.microsoft.com/office/drawing/2014/main" id="{562A12F3-0561-455B-A962-371E7E74BE31}"/>
              </a:ext>
            </a:extLst>
          </p:cNvPr>
          <p:cNvSpPr txBox="1">
            <a:spLocks noChangeArrowheads="1"/>
          </p:cNvSpPr>
          <p:nvPr/>
        </p:nvSpPr>
        <p:spPr bwMode="auto">
          <a:xfrm>
            <a:off x="2906713" y="44450"/>
            <a:ext cx="171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rgbClr val="C00000"/>
                </a:solidFill>
                <a:latin typeface="Arial" panose="020B0604020202020204" pitchFamily="34" charset="0"/>
              </a:rPr>
              <a:t>Second Stage</a:t>
            </a:r>
            <a:endParaRPr lang="zh-CN" altLang="en-US" sz="1800" b="1">
              <a:solidFill>
                <a:srgbClr val="C00000"/>
              </a:solidFill>
              <a:latin typeface="Arial" panose="020B0604020202020204" pitchFamily="34" charset="0"/>
            </a:endParaRPr>
          </a:p>
        </p:txBody>
      </p:sp>
      <p:sp>
        <p:nvSpPr>
          <p:cNvPr id="56328" name="TextBox 15">
            <a:extLst>
              <a:ext uri="{FF2B5EF4-FFF2-40B4-BE49-F238E27FC236}">
                <a16:creationId xmlns:a16="http://schemas.microsoft.com/office/drawing/2014/main" id="{FF559119-8123-40BB-9037-35D0B618D6B6}"/>
              </a:ext>
            </a:extLst>
          </p:cNvPr>
          <p:cNvSpPr txBox="1">
            <a:spLocks noChangeArrowheads="1"/>
          </p:cNvSpPr>
          <p:nvPr/>
        </p:nvSpPr>
        <p:spPr bwMode="auto">
          <a:xfrm>
            <a:off x="5502275" y="76200"/>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rgbClr val="C00000"/>
                </a:solidFill>
                <a:latin typeface="Arial" panose="020B0604020202020204" pitchFamily="34" charset="0"/>
              </a:rPr>
              <a:t>Last Stage</a:t>
            </a:r>
            <a:endParaRPr lang="zh-CN" altLang="en-US" sz="1800" b="1">
              <a:solidFill>
                <a:srgbClr val="C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5F41C07D-9780-43D8-AAB4-A854211BFB73}"/>
              </a:ext>
            </a:extLst>
          </p:cNvPr>
          <p:cNvSpPr txBox="1">
            <a:spLocks noChangeArrowheads="1"/>
          </p:cNvSpPr>
          <p:nvPr/>
        </p:nvSpPr>
        <p:spPr bwMode="auto">
          <a:xfrm>
            <a:off x="107950" y="260350"/>
            <a:ext cx="479425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Case Study No.4 – Heze  </a:t>
            </a:r>
            <a:r>
              <a:rPr lang="zh-CN" altLang="en-US" sz="2000" b="1">
                <a:latin typeface="Arial" panose="020B0604020202020204" pitchFamily="34" charset="0"/>
              </a:rPr>
              <a:t>案例四：菏泽</a:t>
            </a:r>
            <a:endParaRPr lang="en-US" altLang="zh-CN" sz="2000" b="1">
              <a:latin typeface="Arial" panose="020B0604020202020204" pitchFamily="34" charset="0"/>
            </a:endParaRPr>
          </a:p>
        </p:txBody>
      </p:sp>
      <p:sp>
        <p:nvSpPr>
          <p:cNvPr id="58371" name="TextBox 1">
            <a:extLst>
              <a:ext uri="{FF2B5EF4-FFF2-40B4-BE49-F238E27FC236}">
                <a16:creationId xmlns:a16="http://schemas.microsoft.com/office/drawing/2014/main" id="{AA5AF0B0-92EE-4762-8EFA-3727E7A37959}"/>
              </a:ext>
            </a:extLst>
          </p:cNvPr>
          <p:cNvSpPr txBox="1">
            <a:spLocks noChangeArrowheads="1"/>
          </p:cNvSpPr>
          <p:nvPr/>
        </p:nvSpPr>
        <p:spPr bwMode="auto">
          <a:xfrm>
            <a:off x="5003800" y="17463"/>
            <a:ext cx="46085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000">
                <a:solidFill>
                  <a:srgbClr val="FF0000"/>
                </a:solidFill>
                <a:latin typeface="Arial" panose="020B0604020202020204" pitchFamily="34" charset="0"/>
              </a:rPr>
              <a:t>Subsidence area after restoration</a:t>
            </a:r>
          </a:p>
          <a:p>
            <a:pPr eaLnBrk="1" hangingPunct="1">
              <a:spcBef>
                <a:spcPct val="0"/>
              </a:spcBef>
              <a:buFontTx/>
              <a:buNone/>
            </a:pPr>
            <a:r>
              <a:rPr lang="zh-CN" altLang="en-US" sz="2000" b="1">
                <a:solidFill>
                  <a:srgbClr val="FF0000"/>
                </a:solidFill>
                <a:latin typeface="Arial" panose="020B0604020202020204" pitchFamily="34" charset="0"/>
              </a:rPr>
              <a:t>治理目标与治理工程</a:t>
            </a:r>
            <a:endParaRPr lang="zh-CN" altLang="en-US" sz="2000">
              <a:solidFill>
                <a:srgbClr val="FF0000"/>
              </a:solidFill>
              <a:latin typeface="Arial" panose="020B0604020202020204" pitchFamily="34" charset="0"/>
            </a:endParaRPr>
          </a:p>
        </p:txBody>
      </p:sp>
      <p:pic>
        <p:nvPicPr>
          <p:cNvPr id="58372" name="Picture 2">
            <a:extLst>
              <a:ext uri="{FF2B5EF4-FFF2-40B4-BE49-F238E27FC236}">
                <a16:creationId xmlns:a16="http://schemas.microsoft.com/office/drawing/2014/main" id="{C9D802A2-712B-4949-9ADB-7258A71B9C50}"/>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8" y="981075"/>
            <a:ext cx="42291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a:extLst>
              <a:ext uri="{FF2B5EF4-FFF2-40B4-BE49-F238E27FC236}">
                <a16:creationId xmlns:a16="http://schemas.microsoft.com/office/drawing/2014/main" id="{26187DD0-7944-481D-8667-A5C798B0834E}"/>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3925" y="981075"/>
            <a:ext cx="4230688"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4">
            <a:extLst>
              <a:ext uri="{FF2B5EF4-FFF2-40B4-BE49-F238E27FC236}">
                <a16:creationId xmlns:a16="http://schemas.microsoft.com/office/drawing/2014/main" id="{D6A048E6-0099-41A6-B9DC-E6A8920327AC}"/>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8438" y="3849688"/>
            <a:ext cx="422910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6">
            <a:extLst>
              <a:ext uri="{FF2B5EF4-FFF2-40B4-BE49-F238E27FC236}">
                <a16:creationId xmlns:a16="http://schemas.microsoft.com/office/drawing/2014/main" id="{596A10BA-A6BF-4EC7-9D94-F6D3C70F1FC3}"/>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33925" y="3849688"/>
            <a:ext cx="4230688"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a:extLst>
              <a:ext uri="{FF2B5EF4-FFF2-40B4-BE49-F238E27FC236}">
                <a16:creationId xmlns:a16="http://schemas.microsoft.com/office/drawing/2014/main" id="{D74A313F-600E-4136-A4F9-8757BA729D1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765175"/>
            <a:ext cx="5065713"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a:extLst>
              <a:ext uri="{FF2B5EF4-FFF2-40B4-BE49-F238E27FC236}">
                <a16:creationId xmlns:a16="http://schemas.microsoft.com/office/drawing/2014/main" id="{9AADA00B-516E-4932-B6FD-75531B735D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4838" y="1239838"/>
            <a:ext cx="313055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a:extLst>
              <a:ext uri="{FF2B5EF4-FFF2-40B4-BE49-F238E27FC236}">
                <a16:creationId xmlns:a16="http://schemas.microsoft.com/office/drawing/2014/main" id="{13C85662-531D-44EB-B04F-2E87E0B8E3D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03575" y="4341813"/>
            <a:ext cx="300513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a:extLst>
              <a:ext uri="{FF2B5EF4-FFF2-40B4-BE49-F238E27FC236}">
                <a16:creationId xmlns:a16="http://schemas.microsoft.com/office/drawing/2014/main" id="{5E7C730F-6192-46C4-B2F3-4C38F31A512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0825" y="4335463"/>
            <a:ext cx="2852738"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a:extLst>
              <a:ext uri="{FF2B5EF4-FFF2-40B4-BE49-F238E27FC236}">
                <a16:creationId xmlns:a16="http://schemas.microsoft.com/office/drawing/2014/main" id="{A2FB5F7D-FC80-45A3-BB5E-73A089AE2C7D}"/>
              </a:ext>
            </a:extLst>
          </p:cNvPr>
          <p:cNvSpPr txBox="1">
            <a:spLocks noChangeArrowheads="1"/>
          </p:cNvSpPr>
          <p:nvPr/>
        </p:nvSpPr>
        <p:spPr bwMode="auto">
          <a:xfrm>
            <a:off x="107950" y="260350"/>
            <a:ext cx="84963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Other Cases</a:t>
            </a:r>
            <a:r>
              <a:rPr lang="zh-CN" altLang="en-US" sz="2000">
                <a:latin typeface="Arial" panose="020B0604020202020204" pitchFamily="34" charset="0"/>
              </a:rPr>
              <a:t>：</a:t>
            </a:r>
            <a:r>
              <a:rPr lang="en-US" altLang="zh-CN" sz="2000">
                <a:latin typeface="Arial" panose="020B0604020202020204" pitchFamily="34" charset="0"/>
              </a:rPr>
              <a:t>Tangshan South Lake Park </a:t>
            </a:r>
            <a:r>
              <a:rPr lang="zh-CN" altLang="en-US" sz="2000" b="1">
                <a:latin typeface="Arial" panose="020B0604020202020204" pitchFamily="34" charset="0"/>
              </a:rPr>
              <a:t>其他案例：唐山南湖公园</a:t>
            </a:r>
            <a:endParaRPr lang="en-US" altLang="zh-CN" sz="2000" b="1">
              <a:latin typeface="Arial" panose="020B0604020202020204" pitchFamily="34" charset="0"/>
            </a:endParaRPr>
          </a:p>
        </p:txBody>
      </p:sp>
      <p:pic>
        <p:nvPicPr>
          <p:cNvPr id="59399" name="Picture 7">
            <a:extLst>
              <a:ext uri="{FF2B5EF4-FFF2-40B4-BE49-F238E27FC236}">
                <a16:creationId xmlns:a16="http://schemas.microsoft.com/office/drawing/2014/main" id="{9E2C8CD5-0D55-4A79-AA56-B1DBF40C230B}"/>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97613" y="4341813"/>
            <a:ext cx="2846387"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a:extLst>
              <a:ext uri="{FF2B5EF4-FFF2-40B4-BE49-F238E27FC236}">
                <a16:creationId xmlns:a16="http://schemas.microsoft.com/office/drawing/2014/main" id="{6213A0AF-95D8-40AF-A22E-819EAEA6F27A}"/>
              </a:ext>
            </a:extLst>
          </p:cNvPr>
          <p:cNvSpPr txBox="1">
            <a:spLocks noChangeArrowheads="1"/>
          </p:cNvSpPr>
          <p:nvPr/>
        </p:nvSpPr>
        <p:spPr bwMode="auto">
          <a:xfrm>
            <a:off x="107950" y="260350"/>
            <a:ext cx="84963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Other Cases: Huaibei National Mining Park </a:t>
            </a:r>
            <a:r>
              <a:rPr lang="zh-CN" altLang="en-US" sz="2000" b="1">
                <a:latin typeface="Arial" panose="020B0604020202020204" pitchFamily="34" charset="0"/>
              </a:rPr>
              <a:t>其他案例：淮北国家矿山公园</a:t>
            </a:r>
            <a:endParaRPr lang="en-US" altLang="zh-CN" sz="2000" b="1">
              <a:latin typeface="Arial" panose="020B0604020202020204" pitchFamily="34" charset="0"/>
            </a:endParaRPr>
          </a:p>
        </p:txBody>
      </p:sp>
      <p:pic>
        <p:nvPicPr>
          <p:cNvPr id="60419" name="Picture 2">
            <a:extLst>
              <a:ext uri="{FF2B5EF4-FFF2-40B4-BE49-F238E27FC236}">
                <a16:creationId xmlns:a16="http://schemas.microsoft.com/office/drawing/2014/main" id="{5851E100-8701-41BF-8E3E-12647EBAAC5A}"/>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3438" y="86201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a:extLst>
              <a:ext uri="{FF2B5EF4-FFF2-40B4-BE49-F238E27FC236}">
                <a16:creationId xmlns:a16="http://schemas.microsoft.com/office/drawing/2014/main" id="{A865450F-5D42-40ED-8DF8-7B8DBE64EB4E}"/>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3438" y="379571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4">
            <a:extLst>
              <a:ext uri="{FF2B5EF4-FFF2-40B4-BE49-F238E27FC236}">
                <a16:creationId xmlns:a16="http://schemas.microsoft.com/office/drawing/2014/main" id="{127B7FB6-9A9B-4CA3-8BC9-D50D841FBAF4}"/>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49238" y="378936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5">
            <a:extLst>
              <a:ext uri="{FF2B5EF4-FFF2-40B4-BE49-F238E27FC236}">
                <a16:creationId xmlns:a16="http://schemas.microsoft.com/office/drawing/2014/main" id="{4C8BFD51-7421-48EC-9F4D-6C7CEA4A64A9}"/>
              </a:ext>
            </a:extLst>
          </p:cNvPr>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9238" y="85566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descr="E:\矿大\济宁规划\新图\治理分区\治理分区.JPG">
            <a:extLst>
              <a:ext uri="{FF2B5EF4-FFF2-40B4-BE49-F238E27FC236}">
                <a16:creationId xmlns:a16="http://schemas.microsoft.com/office/drawing/2014/main" id="{9D75A3D7-3A3E-4052-9CE0-87383938518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89325" y="1023938"/>
            <a:ext cx="5119688"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10">
            <a:extLst>
              <a:ext uri="{FF2B5EF4-FFF2-40B4-BE49-F238E27FC236}">
                <a16:creationId xmlns:a16="http://schemas.microsoft.com/office/drawing/2014/main" id="{3D923ABA-2016-48CD-AB3F-B5A7E9643BB8}"/>
              </a:ext>
            </a:extLst>
          </p:cNvPr>
          <p:cNvSpPr txBox="1">
            <a:spLocks noChangeArrowheads="1"/>
          </p:cNvSpPr>
          <p:nvPr/>
        </p:nvSpPr>
        <p:spPr bwMode="auto">
          <a:xfrm>
            <a:off x="3670300" y="5299075"/>
            <a:ext cx="2700338" cy="566738"/>
          </a:xfrm>
          <a:prstGeom prst="rect">
            <a:avLst/>
          </a:prstGeom>
          <a:solidFill>
            <a:srgbClr val="CCFF99"/>
          </a:solidFill>
          <a:ln w="2857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en-US" altLang="zh-CN" sz="1400" b="1"/>
              <a:t>Lake sediments reclaim district</a:t>
            </a:r>
            <a:endParaRPr lang="zh-CN" altLang="zh-CN" sz="1400"/>
          </a:p>
          <a:p>
            <a:pPr algn="just">
              <a:lnSpc>
                <a:spcPct val="120000"/>
              </a:lnSpc>
              <a:spcBef>
                <a:spcPct val="0"/>
              </a:spcBef>
              <a:buFontTx/>
              <a:buNone/>
            </a:pPr>
            <a:r>
              <a:rPr lang="zh-CN" altLang="en-US" sz="1400" b="1">
                <a:solidFill>
                  <a:srgbClr val="000000"/>
                </a:solidFill>
                <a:ea typeface="楷体_GB2312" pitchFamily="49" charset="-122"/>
                <a:cs typeface="Times New Roman" panose="02020603050405020304" pitchFamily="18" charset="0"/>
              </a:rPr>
              <a:t>湖泥充填复垦区</a:t>
            </a:r>
          </a:p>
        </p:txBody>
      </p:sp>
      <p:sp>
        <p:nvSpPr>
          <p:cNvPr id="9" name="任意多边形 8">
            <a:extLst>
              <a:ext uri="{FF2B5EF4-FFF2-40B4-BE49-F238E27FC236}">
                <a16:creationId xmlns:a16="http://schemas.microsoft.com/office/drawing/2014/main" id="{B24E498D-37AC-4C7D-B1ED-03EA03C6F1ED}"/>
              </a:ext>
            </a:extLst>
          </p:cNvPr>
          <p:cNvSpPr/>
          <p:nvPr/>
        </p:nvSpPr>
        <p:spPr>
          <a:xfrm>
            <a:off x="5764213" y="1970088"/>
            <a:ext cx="698500" cy="190500"/>
          </a:xfrm>
          <a:custGeom>
            <a:avLst/>
            <a:gdLst>
              <a:gd name="connsiteX0" fmla="*/ 0 w 698500"/>
              <a:gd name="connsiteY0" fmla="*/ 0 h 190500"/>
              <a:gd name="connsiteX1" fmla="*/ 76200 w 698500"/>
              <a:gd name="connsiteY1" fmla="*/ 12700 h 190500"/>
              <a:gd name="connsiteX2" fmla="*/ 152400 w 698500"/>
              <a:gd name="connsiteY2" fmla="*/ 38100 h 190500"/>
              <a:gd name="connsiteX3" fmla="*/ 190500 w 698500"/>
              <a:gd name="connsiteY3" fmla="*/ 50800 h 190500"/>
              <a:gd name="connsiteX4" fmla="*/ 279400 w 698500"/>
              <a:gd name="connsiteY4" fmla="*/ 63500 h 190500"/>
              <a:gd name="connsiteX5" fmla="*/ 317500 w 698500"/>
              <a:gd name="connsiteY5" fmla="*/ 76200 h 190500"/>
              <a:gd name="connsiteX6" fmla="*/ 558800 w 698500"/>
              <a:gd name="connsiteY6" fmla="*/ 101600 h 190500"/>
              <a:gd name="connsiteX7" fmla="*/ 660400 w 698500"/>
              <a:gd name="connsiteY7" fmla="*/ 190500 h 190500"/>
              <a:gd name="connsiteX8" fmla="*/ 698500 w 698500"/>
              <a:gd name="connsiteY8"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500" h="190500">
                <a:moveTo>
                  <a:pt x="0" y="0"/>
                </a:moveTo>
                <a:cubicBezTo>
                  <a:pt x="25400" y="4233"/>
                  <a:pt x="51218" y="6455"/>
                  <a:pt x="76200" y="12700"/>
                </a:cubicBezTo>
                <a:cubicBezTo>
                  <a:pt x="102175" y="19194"/>
                  <a:pt x="127000" y="29633"/>
                  <a:pt x="152400" y="38100"/>
                </a:cubicBezTo>
                <a:cubicBezTo>
                  <a:pt x="165100" y="42333"/>
                  <a:pt x="177248" y="48907"/>
                  <a:pt x="190500" y="50800"/>
                </a:cubicBezTo>
                <a:lnTo>
                  <a:pt x="279400" y="63500"/>
                </a:lnTo>
                <a:cubicBezTo>
                  <a:pt x="292100" y="67733"/>
                  <a:pt x="304187" y="74799"/>
                  <a:pt x="317500" y="76200"/>
                </a:cubicBezTo>
                <a:cubicBezTo>
                  <a:pt x="574666" y="103270"/>
                  <a:pt x="448307" y="64769"/>
                  <a:pt x="558800" y="101600"/>
                </a:cubicBezTo>
                <a:cubicBezTo>
                  <a:pt x="581378" y="135467"/>
                  <a:pt x="611011" y="190500"/>
                  <a:pt x="660400" y="190500"/>
                </a:cubicBezTo>
                <a:lnTo>
                  <a:pt x="698500" y="19050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10" name="任意多边形 9">
            <a:extLst>
              <a:ext uri="{FF2B5EF4-FFF2-40B4-BE49-F238E27FC236}">
                <a16:creationId xmlns:a16="http://schemas.microsoft.com/office/drawing/2014/main" id="{EC4A494A-705D-40C3-BE10-83E0F834392A}"/>
              </a:ext>
            </a:extLst>
          </p:cNvPr>
          <p:cNvSpPr/>
          <p:nvPr/>
        </p:nvSpPr>
        <p:spPr>
          <a:xfrm>
            <a:off x="3744913" y="1574800"/>
            <a:ext cx="2540000" cy="1916113"/>
          </a:xfrm>
          <a:custGeom>
            <a:avLst/>
            <a:gdLst>
              <a:gd name="connsiteX0" fmla="*/ 76200 w 2539725"/>
              <a:gd name="connsiteY0" fmla="*/ 14817 h 1916399"/>
              <a:gd name="connsiteX1" fmla="*/ 520700 w 2539725"/>
              <a:gd name="connsiteY1" fmla="*/ 27517 h 1916399"/>
              <a:gd name="connsiteX2" fmla="*/ 596900 w 2539725"/>
              <a:gd name="connsiteY2" fmla="*/ 52917 h 1916399"/>
              <a:gd name="connsiteX3" fmla="*/ 635000 w 2539725"/>
              <a:gd name="connsiteY3" fmla="*/ 78317 h 1916399"/>
              <a:gd name="connsiteX4" fmla="*/ 660400 w 2539725"/>
              <a:gd name="connsiteY4" fmla="*/ 116417 h 1916399"/>
              <a:gd name="connsiteX5" fmla="*/ 673100 w 2539725"/>
              <a:gd name="connsiteY5" fmla="*/ 154517 h 1916399"/>
              <a:gd name="connsiteX6" fmla="*/ 749300 w 2539725"/>
              <a:gd name="connsiteY6" fmla="*/ 192617 h 1916399"/>
              <a:gd name="connsiteX7" fmla="*/ 800100 w 2539725"/>
              <a:gd name="connsiteY7" fmla="*/ 256117 h 1916399"/>
              <a:gd name="connsiteX8" fmla="*/ 850900 w 2539725"/>
              <a:gd name="connsiteY8" fmla="*/ 332317 h 1916399"/>
              <a:gd name="connsiteX9" fmla="*/ 889000 w 2539725"/>
              <a:gd name="connsiteY9" fmla="*/ 345017 h 1916399"/>
              <a:gd name="connsiteX10" fmla="*/ 1003300 w 2539725"/>
              <a:gd name="connsiteY10" fmla="*/ 395817 h 1916399"/>
              <a:gd name="connsiteX11" fmla="*/ 1066800 w 2539725"/>
              <a:gd name="connsiteY11" fmla="*/ 408517 h 1916399"/>
              <a:gd name="connsiteX12" fmla="*/ 1143000 w 2539725"/>
              <a:gd name="connsiteY12" fmla="*/ 433917 h 1916399"/>
              <a:gd name="connsiteX13" fmla="*/ 1206500 w 2539725"/>
              <a:gd name="connsiteY13" fmla="*/ 497417 h 1916399"/>
              <a:gd name="connsiteX14" fmla="*/ 1282700 w 2539725"/>
              <a:gd name="connsiteY14" fmla="*/ 522817 h 1916399"/>
              <a:gd name="connsiteX15" fmla="*/ 1320800 w 2539725"/>
              <a:gd name="connsiteY15" fmla="*/ 548217 h 1916399"/>
              <a:gd name="connsiteX16" fmla="*/ 1638300 w 2539725"/>
              <a:gd name="connsiteY16" fmla="*/ 560917 h 1916399"/>
              <a:gd name="connsiteX17" fmla="*/ 1714500 w 2539725"/>
              <a:gd name="connsiteY17" fmla="*/ 611717 h 1916399"/>
              <a:gd name="connsiteX18" fmla="*/ 1752600 w 2539725"/>
              <a:gd name="connsiteY18" fmla="*/ 637117 h 1916399"/>
              <a:gd name="connsiteX19" fmla="*/ 1790700 w 2539725"/>
              <a:gd name="connsiteY19" fmla="*/ 649817 h 1916399"/>
              <a:gd name="connsiteX20" fmla="*/ 1828800 w 2539725"/>
              <a:gd name="connsiteY20" fmla="*/ 675217 h 1916399"/>
              <a:gd name="connsiteX21" fmla="*/ 1905000 w 2539725"/>
              <a:gd name="connsiteY21" fmla="*/ 700617 h 1916399"/>
              <a:gd name="connsiteX22" fmla="*/ 1981200 w 2539725"/>
              <a:gd name="connsiteY22" fmla="*/ 764117 h 1916399"/>
              <a:gd name="connsiteX23" fmla="*/ 2019300 w 2539725"/>
              <a:gd name="connsiteY23" fmla="*/ 789517 h 1916399"/>
              <a:gd name="connsiteX24" fmla="*/ 2070100 w 2539725"/>
              <a:gd name="connsiteY24" fmla="*/ 827617 h 1916399"/>
              <a:gd name="connsiteX25" fmla="*/ 2108200 w 2539725"/>
              <a:gd name="connsiteY25" fmla="*/ 840317 h 1916399"/>
              <a:gd name="connsiteX26" fmla="*/ 2120900 w 2539725"/>
              <a:gd name="connsiteY26" fmla="*/ 878417 h 1916399"/>
              <a:gd name="connsiteX27" fmla="*/ 2159000 w 2539725"/>
              <a:gd name="connsiteY27" fmla="*/ 903817 h 1916399"/>
              <a:gd name="connsiteX28" fmla="*/ 2311400 w 2539725"/>
              <a:gd name="connsiteY28" fmla="*/ 929217 h 1916399"/>
              <a:gd name="connsiteX29" fmla="*/ 2425700 w 2539725"/>
              <a:gd name="connsiteY29" fmla="*/ 992717 h 1916399"/>
              <a:gd name="connsiteX30" fmla="*/ 2501900 w 2539725"/>
              <a:gd name="connsiteY30" fmla="*/ 1043517 h 1916399"/>
              <a:gd name="connsiteX31" fmla="*/ 2514600 w 2539725"/>
              <a:gd name="connsiteY31" fmla="*/ 1259417 h 1916399"/>
              <a:gd name="connsiteX32" fmla="*/ 2489200 w 2539725"/>
              <a:gd name="connsiteY32" fmla="*/ 1361017 h 1916399"/>
              <a:gd name="connsiteX33" fmla="*/ 2451100 w 2539725"/>
              <a:gd name="connsiteY33" fmla="*/ 1386417 h 1916399"/>
              <a:gd name="connsiteX34" fmla="*/ 2425700 w 2539725"/>
              <a:gd name="connsiteY34" fmla="*/ 1424517 h 1916399"/>
              <a:gd name="connsiteX35" fmla="*/ 2362200 w 2539725"/>
              <a:gd name="connsiteY35" fmla="*/ 1437217 h 1916399"/>
              <a:gd name="connsiteX36" fmla="*/ 2324100 w 2539725"/>
              <a:gd name="connsiteY36" fmla="*/ 1449917 h 1916399"/>
              <a:gd name="connsiteX37" fmla="*/ 2286000 w 2539725"/>
              <a:gd name="connsiteY37" fmla="*/ 1488017 h 1916399"/>
              <a:gd name="connsiteX38" fmla="*/ 2260600 w 2539725"/>
              <a:gd name="connsiteY38" fmla="*/ 1526117 h 1916399"/>
              <a:gd name="connsiteX39" fmla="*/ 2222500 w 2539725"/>
              <a:gd name="connsiteY39" fmla="*/ 1551517 h 1916399"/>
              <a:gd name="connsiteX40" fmla="*/ 2171700 w 2539725"/>
              <a:gd name="connsiteY40" fmla="*/ 1627717 h 1916399"/>
              <a:gd name="connsiteX41" fmla="*/ 2095500 w 2539725"/>
              <a:gd name="connsiteY41" fmla="*/ 1665817 h 1916399"/>
              <a:gd name="connsiteX42" fmla="*/ 2019300 w 2539725"/>
              <a:gd name="connsiteY42" fmla="*/ 1716617 h 1916399"/>
              <a:gd name="connsiteX43" fmla="*/ 1955800 w 2539725"/>
              <a:gd name="connsiteY43" fmla="*/ 1792817 h 1916399"/>
              <a:gd name="connsiteX44" fmla="*/ 1943100 w 2539725"/>
              <a:gd name="connsiteY44" fmla="*/ 1830917 h 1916399"/>
              <a:gd name="connsiteX45" fmla="*/ 1905000 w 2539725"/>
              <a:gd name="connsiteY45" fmla="*/ 1843617 h 1916399"/>
              <a:gd name="connsiteX46" fmla="*/ 1790700 w 2539725"/>
              <a:gd name="connsiteY46" fmla="*/ 1907117 h 1916399"/>
              <a:gd name="connsiteX47" fmla="*/ 1549400 w 2539725"/>
              <a:gd name="connsiteY47" fmla="*/ 1894417 h 1916399"/>
              <a:gd name="connsiteX48" fmla="*/ 1473200 w 2539725"/>
              <a:gd name="connsiteY48" fmla="*/ 1843617 h 1916399"/>
              <a:gd name="connsiteX49" fmla="*/ 1435100 w 2539725"/>
              <a:gd name="connsiteY49" fmla="*/ 1818217 h 1916399"/>
              <a:gd name="connsiteX50" fmla="*/ 1435100 w 2539725"/>
              <a:gd name="connsiteY50" fmla="*/ 1818217 h 1916399"/>
              <a:gd name="connsiteX51" fmla="*/ 1193800 w 2539725"/>
              <a:gd name="connsiteY51" fmla="*/ 1792817 h 1916399"/>
              <a:gd name="connsiteX52" fmla="*/ 1155700 w 2539725"/>
              <a:gd name="connsiteY52" fmla="*/ 1767417 h 1916399"/>
              <a:gd name="connsiteX53" fmla="*/ 1130300 w 2539725"/>
              <a:gd name="connsiteY53" fmla="*/ 1729317 h 1916399"/>
              <a:gd name="connsiteX54" fmla="*/ 1054100 w 2539725"/>
              <a:gd name="connsiteY54" fmla="*/ 1678517 h 1916399"/>
              <a:gd name="connsiteX55" fmla="*/ 965200 w 2539725"/>
              <a:gd name="connsiteY55" fmla="*/ 1564217 h 1916399"/>
              <a:gd name="connsiteX56" fmla="*/ 889000 w 2539725"/>
              <a:gd name="connsiteY56" fmla="*/ 1513417 h 1916399"/>
              <a:gd name="connsiteX57" fmla="*/ 838200 w 2539725"/>
              <a:gd name="connsiteY57" fmla="*/ 1437217 h 1916399"/>
              <a:gd name="connsiteX58" fmla="*/ 812800 w 2539725"/>
              <a:gd name="connsiteY58" fmla="*/ 1361017 h 1916399"/>
              <a:gd name="connsiteX59" fmla="*/ 800100 w 2539725"/>
              <a:gd name="connsiteY59" fmla="*/ 1157817 h 1916399"/>
              <a:gd name="connsiteX60" fmla="*/ 762000 w 2539725"/>
              <a:gd name="connsiteY60" fmla="*/ 1018117 h 1916399"/>
              <a:gd name="connsiteX61" fmla="*/ 736600 w 2539725"/>
              <a:gd name="connsiteY61" fmla="*/ 980017 h 1916399"/>
              <a:gd name="connsiteX62" fmla="*/ 698500 w 2539725"/>
              <a:gd name="connsiteY62" fmla="*/ 903817 h 1916399"/>
              <a:gd name="connsiteX63" fmla="*/ 673100 w 2539725"/>
              <a:gd name="connsiteY63" fmla="*/ 814917 h 1916399"/>
              <a:gd name="connsiteX64" fmla="*/ 635000 w 2539725"/>
              <a:gd name="connsiteY64" fmla="*/ 789517 h 1916399"/>
              <a:gd name="connsiteX65" fmla="*/ 546100 w 2539725"/>
              <a:gd name="connsiteY65" fmla="*/ 687917 h 1916399"/>
              <a:gd name="connsiteX66" fmla="*/ 495300 w 2539725"/>
              <a:gd name="connsiteY66" fmla="*/ 624417 h 1916399"/>
              <a:gd name="connsiteX67" fmla="*/ 444500 w 2539725"/>
              <a:gd name="connsiteY67" fmla="*/ 560917 h 1916399"/>
              <a:gd name="connsiteX68" fmla="*/ 342900 w 2539725"/>
              <a:gd name="connsiteY68" fmla="*/ 472017 h 1916399"/>
              <a:gd name="connsiteX69" fmla="*/ 304800 w 2539725"/>
              <a:gd name="connsiteY69" fmla="*/ 433917 h 1916399"/>
              <a:gd name="connsiteX70" fmla="*/ 266700 w 2539725"/>
              <a:gd name="connsiteY70" fmla="*/ 421217 h 1916399"/>
              <a:gd name="connsiteX71" fmla="*/ 228600 w 2539725"/>
              <a:gd name="connsiteY71" fmla="*/ 395817 h 1916399"/>
              <a:gd name="connsiteX72" fmla="*/ 165100 w 2539725"/>
              <a:gd name="connsiteY72" fmla="*/ 332317 h 1916399"/>
              <a:gd name="connsiteX73" fmla="*/ 101600 w 2539725"/>
              <a:gd name="connsiteY73" fmla="*/ 268817 h 1916399"/>
              <a:gd name="connsiteX74" fmla="*/ 50800 w 2539725"/>
              <a:gd name="connsiteY74" fmla="*/ 192617 h 1916399"/>
              <a:gd name="connsiteX75" fmla="*/ 63500 w 2539725"/>
              <a:gd name="connsiteY75" fmla="*/ 116417 h 1916399"/>
              <a:gd name="connsiteX76" fmla="*/ 76200 w 2539725"/>
              <a:gd name="connsiteY76" fmla="*/ 14817 h 191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539725" h="1916399">
                <a:moveTo>
                  <a:pt x="76200" y="14817"/>
                </a:moveTo>
                <a:cubicBezTo>
                  <a:pt x="152400" y="0"/>
                  <a:pt x="372868" y="16700"/>
                  <a:pt x="520700" y="27517"/>
                </a:cubicBezTo>
                <a:cubicBezTo>
                  <a:pt x="547403" y="29471"/>
                  <a:pt x="574623" y="38065"/>
                  <a:pt x="596900" y="52917"/>
                </a:cubicBezTo>
                <a:lnTo>
                  <a:pt x="635000" y="78317"/>
                </a:lnTo>
                <a:cubicBezTo>
                  <a:pt x="643467" y="91017"/>
                  <a:pt x="653574" y="102765"/>
                  <a:pt x="660400" y="116417"/>
                </a:cubicBezTo>
                <a:cubicBezTo>
                  <a:pt x="666387" y="128391"/>
                  <a:pt x="664737" y="144064"/>
                  <a:pt x="673100" y="154517"/>
                </a:cubicBezTo>
                <a:cubicBezTo>
                  <a:pt x="691005" y="176898"/>
                  <a:pt x="724201" y="184251"/>
                  <a:pt x="749300" y="192617"/>
                </a:cubicBezTo>
                <a:cubicBezTo>
                  <a:pt x="777900" y="278417"/>
                  <a:pt x="738236" y="185415"/>
                  <a:pt x="800100" y="256117"/>
                </a:cubicBezTo>
                <a:cubicBezTo>
                  <a:pt x="820202" y="279091"/>
                  <a:pt x="821940" y="322664"/>
                  <a:pt x="850900" y="332317"/>
                </a:cubicBezTo>
                <a:cubicBezTo>
                  <a:pt x="863600" y="336550"/>
                  <a:pt x="877026" y="339030"/>
                  <a:pt x="889000" y="345017"/>
                </a:cubicBezTo>
                <a:cubicBezTo>
                  <a:pt x="959944" y="380489"/>
                  <a:pt x="894084" y="373974"/>
                  <a:pt x="1003300" y="395817"/>
                </a:cubicBezTo>
                <a:cubicBezTo>
                  <a:pt x="1024467" y="400050"/>
                  <a:pt x="1045975" y="402837"/>
                  <a:pt x="1066800" y="408517"/>
                </a:cubicBezTo>
                <a:cubicBezTo>
                  <a:pt x="1092631" y="415562"/>
                  <a:pt x="1143000" y="433917"/>
                  <a:pt x="1143000" y="433917"/>
                </a:cubicBezTo>
                <a:cubicBezTo>
                  <a:pt x="1166172" y="468675"/>
                  <a:pt x="1166395" y="479592"/>
                  <a:pt x="1206500" y="497417"/>
                </a:cubicBezTo>
                <a:cubicBezTo>
                  <a:pt x="1230966" y="508291"/>
                  <a:pt x="1260423" y="507965"/>
                  <a:pt x="1282700" y="522817"/>
                </a:cubicBezTo>
                <a:cubicBezTo>
                  <a:pt x="1295400" y="531284"/>
                  <a:pt x="1305623" y="546591"/>
                  <a:pt x="1320800" y="548217"/>
                </a:cubicBezTo>
                <a:cubicBezTo>
                  <a:pt x="1426115" y="559501"/>
                  <a:pt x="1532467" y="556684"/>
                  <a:pt x="1638300" y="560917"/>
                </a:cubicBezTo>
                <a:lnTo>
                  <a:pt x="1714500" y="611717"/>
                </a:lnTo>
                <a:cubicBezTo>
                  <a:pt x="1727200" y="620184"/>
                  <a:pt x="1738120" y="632290"/>
                  <a:pt x="1752600" y="637117"/>
                </a:cubicBezTo>
                <a:cubicBezTo>
                  <a:pt x="1765300" y="641350"/>
                  <a:pt x="1778726" y="643830"/>
                  <a:pt x="1790700" y="649817"/>
                </a:cubicBezTo>
                <a:cubicBezTo>
                  <a:pt x="1804352" y="656643"/>
                  <a:pt x="1814852" y="669018"/>
                  <a:pt x="1828800" y="675217"/>
                </a:cubicBezTo>
                <a:cubicBezTo>
                  <a:pt x="1853266" y="686091"/>
                  <a:pt x="1882723" y="685765"/>
                  <a:pt x="1905000" y="700617"/>
                </a:cubicBezTo>
                <a:cubicBezTo>
                  <a:pt x="1999595" y="763680"/>
                  <a:pt x="1883414" y="682629"/>
                  <a:pt x="1981200" y="764117"/>
                </a:cubicBezTo>
                <a:cubicBezTo>
                  <a:pt x="1992926" y="773888"/>
                  <a:pt x="2006880" y="780645"/>
                  <a:pt x="2019300" y="789517"/>
                </a:cubicBezTo>
                <a:cubicBezTo>
                  <a:pt x="2036524" y="801820"/>
                  <a:pt x="2051722" y="817115"/>
                  <a:pt x="2070100" y="827617"/>
                </a:cubicBezTo>
                <a:cubicBezTo>
                  <a:pt x="2081723" y="834259"/>
                  <a:pt x="2095500" y="836084"/>
                  <a:pt x="2108200" y="840317"/>
                </a:cubicBezTo>
                <a:cubicBezTo>
                  <a:pt x="2112433" y="853017"/>
                  <a:pt x="2112537" y="867964"/>
                  <a:pt x="2120900" y="878417"/>
                </a:cubicBezTo>
                <a:cubicBezTo>
                  <a:pt x="2130435" y="890336"/>
                  <a:pt x="2145348" y="896991"/>
                  <a:pt x="2159000" y="903817"/>
                </a:cubicBezTo>
                <a:cubicBezTo>
                  <a:pt x="2201553" y="925093"/>
                  <a:pt x="2275184" y="925193"/>
                  <a:pt x="2311400" y="929217"/>
                </a:cubicBezTo>
                <a:cubicBezTo>
                  <a:pt x="2359310" y="945187"/>
                  <a:pt x="2382031" y="949048"/>
                  <a:pt x="2425700" y="992717"/>
                </a:cubicBezTo>
                <a:cubicBezTo>
                  <a:pt x="2473266" y="1040283"/>
                  <a:pt x="2446761" y="1025137"/>
                  <a:pt x="2501900" y="1043517"/>
                </a:cubicBezTo>
                <a:cubicBezTo>
                  <a:pt x="2539725" y="1156991"/>
                  <a:pt x="2533849" y="1105427"/>
                  <a:pt x="2514600" y="1259417"/>
                </a:cubicBezTo>
                <a:cubicBezTo>
                  <a:pt x="2514249" y="1262228"/>
                  <a:pt x="2499440" y="1348218"/>
                  <a:pt x="2489200" y="1361017"/>
                </a:cubicBezTo>
                <a:cubicBezTo>
                  <a:pt x="2479665" y="1372936"/>
                  <a:pt x="2463800" y="1377950"/>
                  <a:pt x="2451100" y="1386417"/>
                </a:cubicBezTo>
                <a:cubicBezTo>
                  <a:pt x="2442633" y="1399117"/>
                  <a:pt x="2438952" y="1416944"/>
                  <a:pt x="2425700" y="1424517"/>
                </a:cubicBezTo>
                <a:cubicBezTo>
                  <a:pt x="2406958" y="1435227"/>
                  <a:pt x="2383141" y="1431982"/>
                  <a:pt x="2362200" y="1437217"/>
                </a:cubicBezTo>
                <a:cubicBezTo>
                  <a:pt x="2349213" y="1440464"/>
                  <a:pt x="2336800" y="1445684"/>
                  <a:pt x="2324100" y="1449917"/>
                </a:cubicBezTo>
                <a:cubicBezTo>
                  <a:pt x="2311400" y="1462617"/>
                  <a:pt x="2297498" y="1474219"/>
                  <a:pt x="2286000" y="1488017"/>
                </a:cubicBezTo>
                <a:cubicBezTo>
                  <a:pt x="2276229" y="1499743"/>
                  <a:pt x="2271393" y="1515324"/>
                  <a:pt x="2260600" y="1526117"/>
                </a:cubicBezTo>
                <a:cubicBezTo>
                  <a:pt x="2249807" y="1536910"/>
                  <a:pt x="2235200" y="1543050"/>
                  <a:pt x="2222500" y="1551517"/>
                </a:cubicBezTo>
                <a:cubicBezTo>
                  <a:pt x="2205567" y="1576917"/>
                  <a:pt x="2200660" y="1618064"/>
                  <a:pt x="2171700" y="1627717"/>
                </a:cubicBezTo>
                <a:cubicBezTo>
                  <a:pt x="2133515" y="1640445"/>
                  <a:pt x="2128326" y="1638462"/>
                  <a:pt x="2095500" y="1665817"/>
                </a:cubicBezTo>
                <a:cubicBezTo>
                  <a:pt x="2032079" y="1718668"/>
                  <a:pt x="2086257" y="1694298"/>
                  <a:pt x="2019300" y="1716617"/>
                </a:cubicBezTo>
                <a:cubicBezTo>
                  <a:pt x="1991213" y="1744704"/>
                  <a:pt x="1973481" y="1757454"/>
                  <a:pt x="1955800" y="1792817"/>
                </a:cubicBezTo>
                <a:cubicBezTo>
                  <a:pt x="1949813" y="1804791"/>
                  <a:pt x="1952566" y="1821451"/>
                  <a:pt x="1943100" y="1830917"/>
                </a:cubicBezTo>
                <a:cubicBezTo>
                  <a:pt x="1933634" y="1840383"/>
                  <a:pt x="1916702" y="1837116"/>
                  <a:pt x="1905000" y="1843617"/>
                </a:cubicBezTo>
                <a:cubicBezTo>
                  <a:pt x="1773992" y="1916399"/>
                  <a:pt x="1876911" y="1878380"/>
                  <a:pt x="1790700" y="1907117"/>
                </a:cubicBezTo>
                <a:cubicBezTo>
                  <a:pt x="1710267" y="1902884"/>
                  <a:pt x="1628381" y="1910213"/>
                  <a:pt x="1549400" y="1894417"/>
                </a:cubicBezTo>
                <a:cubicBezTo>
                  <a:pt x="1519466" y="1888430"/>
                  <a:pt x="1498600" y="1860550"/>
                  <a:pt x="1473200" y="1843617"/>
                </a:cubicBezTo>
                <a:lnTo>
                  <a:pt x="1435100" y="1818217"/>
                </a:lnTo>
                <a:lnTo>
                  <a:pt x="1435100" y="1818217"/>
                </a:lnTo>
                <a:cubicBezTo>
                  <a:pt x="1322559" y="1790082"/>
                  <a:pt x="1401716" y="1806678"/>
                  <a:pt x="1193800" y="1792817"/>
                </a:cubicBezTo>
                <a:cubicBezTo>
                  <a:pt x="1181100" y="1784350"/>
                  <a:pt x="1166493" y="1778210"/>
                  <a:pt x="1155700" y="1767417"/>
                </a:cubicBezTo>
                <a:cubicBezTo>
                  <a:pt x="1144907" y="1756624"/>
                  <a:pt x="1141787" y="1739368"/>
                  <a:pt x="1130300" y="1729317"/>
                </a:cubicBezTo>
                <a:cubicBezTo>
                  <a:pt x="1107326" y="1709215"/>
                  <a:pt x="1054100" y="1678517"/>
                  <a:pt x="1054100" y="1678517"/>
                </a:cubicBezTo>
                <a:cubicBezTo>
                  <a:pt x="1024552" y="1634194"/>
                  <a:pt x="1006521" y="1596356"/>
                  <a:pt x="965200" y="1564217"/>
                </a:cubicBezTo>
                <a:cubicBezTo>
                  <a:pt x="941103" y="1545475"/>
                  <a:pt x="889000" y="1513417"/>
                  <a:pt x="889000" y="1513417"/>
                </a:cubicBezTo>
                <a:cubicBezTo>
                  <a:pt x="872067" y="1488017"/>
                  <a:pt x="847853" y="1466177"/>
                  <a:pt x="838200" y="1437217"/>
                </a:cubicBezTo>
                <a:lnTo>
                  <a:pt x="812800" y="1361017"/>
                </a:lnTo>
                <a:cubicBezTo>
                  <a:pt x="808567" y="1293284"/>
                  <a:pt x="806534" y="1225377"/>
                  <a:pt x="800100" y="1157817"/>
                </a:cubicBezTo>
                <a:cubicBezTo>
                  <a:pt x="797449" y="1129985"/>
                  <a:pt x="775249" y="1037990"/>
                  <a:pt x="762000" y="1018117"/>
                </a:cubicBezTo>
                <a:cubicBezTo>
                  <a:pt x="753533" y="1005417"/>
                  <a:pt x="743426" y="993669"/>
                  <a:pt x="736600" y="980017"/>
                </a:cubicBezTo>
                <a:cubicBezTo>
                  <a:pt x="684020" y="874857"/>
                  <a:pt x="771293" y="1013006"/>
                  <a:pt x="698500" y="903817"/>
                </a:cubicBezTo>
                <a:cubicBezTo>
                  <a:pt x="697670" y="900498"/>
                  <a:pt x="679725" y="823199"/>
                  <a:pt x="673100" y="814917"/>
                </a:cubicBezTo>
                <a:cubicBezTo>
                  <a:pt x="663565" y="802998"/>
                  <a:pt x="647700" y="797984"/>
                  <a:pt x="635000" y="789517"/>
                </a:cubicBezTo>
                <a:cubicBezTo>
                  <a:pt x="575733" y="700617"/>
                  <a:pt x="609600" y="730250"/>
                  <a:pt x="546100" y="687917"/>
                </a:cubicBezTo>
                <a:cubicBezTo>
                  <a:pt x="514178" y="592152"/>
                  <a:pt x="560952" y="706481"/>
                  <a:pt x="495300" y="624417"/>
                </a:cubicBezTo>
                <a:cubicBezTo>
                  <a:pt x="425193" y="536783"/>
                  <a:pt x="553689" y="633710"/>
                  <a:pt x="444500" y="560917"/>
                </a:cubicBezTo>
                <a:cubicBezTo>
                  <a:pt x="372533" y="452967"/>
                  <a:pt x="491067" y="620184"/>
                  <a:pt x="342900" y="472017"/>
                </a:cubicBezTo>
                <a:cubicBezTo>
                  <a:pt x="330200" y="459317"/>
                  <a:pt x="319744" y="443880"/>
                  <a:pt x="304800" y="433917"/>
                </a:cubicBezTo>
                <a:cubicBezTo>
                  <a:pt x="293661" y="426491"/>
                  <a:pt x="278674" y="427204"/>
                  <a:pt x="266700" y="421217"/>
                </a:cubicBezTo>
                <a:cubicBezTo>
                  <a:pt x="253048" y="414391"/>
                  <a:pt x="241300" y="404284"/>
                  <a:pt x="228600" y="395817"/>
                </a:cubicBezTo>
                <a:cubicBezTo>
                  <a:pt x="160867" y="294217"/>
                  <a:pt x="249767" y="416984"/>
                  <a:pt x="165100" y="332317"/>
                </a:cubicBezTo>
                <a:cubicBezTo>
                  <a:pt x="80433" y="247650"/>
                  <a:pt x="203200" y="336550"/>
                  <a:pt x="101600" y="268817"/>
                </a:cubicBezTo>
                <a:cubicBezTo>
                  <a:pt x="84667" y="243417"/>
                  <a:pt x="45781" y="222729"/>
                  <a:pt x="50800" y="192617"/>
                </a:cubicBezTo>
                <a:cubicBezTo>
                  <a:pt x="55033" y="167217"/>
                  <a:pt x="55357" y="140846"/>
                  <a:pt x="63500" y="116417"/>
                </a:cubicBezTo>
                <a:cubicBezTo>
                  <a:pt x="95945" y="19083"/>
                  <a:pt x="0" y="29634"/>
                  <a:pt x="76200" y="14817"/>
                </a:cubicBezTo>
                <a:close/>
              </a:path>
            </a:pathLst>
          </a:custGeom>
          <a:noFill/>
          <a:ln w="57150">
            <a:solidFill>
              <a:srgbClr val="002F8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任意多边形 10">
            <a:extLst>
              <a:ext uri="{FF2B5EF4-FFF2-40B4-BE49-F238E27FC236}">
                <a16:creationId xmlns:a16="http://schemas.microsoft.com/office/drawing/2014/main" id="{3E1B3148-569C-4EC4-A8E0-8E3D5DC77891}"/>
              </a:ext>
            </a:extLst>
          </p:cNvPr>
          <p:cNvSpPr/>
          <p:nvPr/>
        </p:nvSpPr>
        <p:spPr>
          <a:xfrm>
            <a:off x="5141913" y="2455863"/>
            <a:ext cx="1754187" cy="1444625"/>
          </a:xfrm>
          <a:custGeom>
            <a:avLst/>
            <a:gdLst>
              <a:gd name="connsiteX0" fmla="*/ 0 w 1754950"/>
              <a:gd name="connsiteY0" fmla="*/ 1431528 h 1444228"/>
              <a:gd name="connsiteX1" fmla="*/ 25400 w 1754950"/>
              <a:gd name="connsiteY1" fmla="*/ 1393428 h 1444228"/>
              <a:gd name="connsiteX2" fmla="*/ 88900 w 1754950"/>
              <a:gd name="connsiteY2" fmla="*/ 1279128 h 1444228"/>
              <a:gd name="connsiteX3" fmla="*/ 165100 w 1754950"/>
              <a:gd name="connsiteY3" fmla="*/ 1228328 h 1444228"/>
              <a:gd name="connsiteX4" fmla="*/ 203200 w 1754950"/>
              <a:gd name="connsiteY4" fmla="*/ 1215628 h 1444228"/>
              <a:gd name="connsiteX5" fmla="*/ 279400 w 1754950"/>
              <a:gd name="connsiteY5" fmla="*/ 1177528 h 1444228"/>
              <a:gd name="connsiteX6" fmla="*/ 304800 w 1754950"/>
              <a:gd name="connsiteY6" fmla="*/ 1139428 h 1444228"/>
              <a:gd name="connsiteX7" fmla="*/ 381000 w 1754950"/>
              <a:gd name="connsiteY7" fmla="*/ 1088628 h 1444228"/>
              <a:gd name="connsiteX8" fmla="*/ 457200 w 1754950"/>
              <a:gd name="connsiteY8" fmla="*/ 1037828 h 1444228"/>
              <a:gd name="connsiteX9" fmla="*/ 495300 w 1754950"/>
              <a:gd name="connsiteY9" fmla="*/ 1012428 h 1444228"/>
              <a:gd name="connsiteX10" fmla="*/ 571500 w 1754950"/>
              <a:gd name="connsiteY10" fmla="*/ 987028 h 1444228"/>
              <a:gd name="connsiteX11" fmla="*/ 622300 w 1754950"/>
              <a:gd name="connsiteY11" fmla="*/ 910828 h 1444228"/>
              <a:gd name="connsiteX12" fmla="*/ 685800 w 1754950"/>
              <a:gd name="connsiteY12" fmla="*/ 847328 h 1444228"/>
              <a:gd name="connsiteX13" fmla="*/ 723900 w 1754950"/>
              <a:gd name="connsiteY13" fmla="*/ 834628 h 1444228"/>
              <a:gd name="connsiteX14" fmla="*/ 825500 w 1754950"/>
              <a:gd name="connsiteY14" fmla="*/ 809228 h 1444228"/>
              <a:gd name="connsiteX15" fmla="*/ 850900 w 1754950"/>
              <a:gd name="connsiteY15" fmla="*/ 771128 h 1444228"/>
              <a:gd name="connsiteX16" fmla="*/ 863600 w 1754950"/>
              <a:gd name="connsiteY16" fmla="*/ 720328 h 1444228"/>
              <a:gd name="connsiteX17" fmla="*/ 901700 w 1754950"/>
              <a:gd name="connsiteY17" fmla="*/ 682228 h 1444228"/>
              <a:gd name="connsiteX18" fmla="*/ 1016000 w 1754950"/>
              <a:gd name="connsiteY18" fmla="*/ 618728 h 1444228"/>
              <a:gd name="connsiteX19" fmla="*/ 1066800 w 1754950"/>
              <a:gd name="connsiteY19" fmla="*/ 555228 h 1444228"/>
              <a:gd name="connsiteX20" fmla="*/ 1104900 w 1754950"/>
              <a:gd name="connsiteY20" fmla="*/ 479028 h 1444228"/>
              <a:gd name="connsiteX21" fmla="*/ 1168400 w 1754950"/>
              <a:gd name="connsiteY21" fmla="*/ 415528 h 1444228"/>
              <a:gd name="connsiteX22" fmla="*/ 1193800 w 1754950"/>
              <a:gd name="connsiteY22" fmla="*/ 199628 h 1444228"/>
              <a:gd name="connsiteX23" fmla="*/ 1219200 w 1754950"/>
              <a:gd name="connsiteY23" fmla="*/ 161528 h 1444228"/>
              <a:gd name="connsiteX24" fmla="*/ 1295400 w 1754950"/>
              <a:gd name="connsiteY24" fmla="*/ 110728 h 1444228"/>
              <a:gd name="connsiteX25" fmla="*/ 1701800 w 1754950"/>
              <a:gd name="connsiteY25" fmla="*/ 161528 h 1444228"/>
              <a:gd name="connsiteX26" fmla="*/ 1714500 w 1754950"/>
              <a:gd name="connsiteY26" fmla="*/ 339328 h 1444228"/>
              <a:gd name="connsiteX27" fmla="*/ 1727200 w 1754950"/>
              <a:gd name="connsiteY27" fmla="*/ 390128 h 1444228"/>
              <a:gd name="connsiteX28" fmla="*/ 1739900 w 1754950"/>
              <a:gd name="connsiteY28" fmla="*/ 682228 h 1444228"/>
              <a:gd name="connsiteX29" fmla="*/ 1752600 w 1754950"/>
              <a:gd name="connsiteY29" fmla="*/ 733028 h 1444228"/>
              <a:gd name="connsiteX30" fmla="*/ 1739900 w 1754950"/>
              <a:gd name="connsiteY30" fmla="*/ 1063228 h 1444228"/>
              <a:gd name="connsiteX31" fmla="*/ 1701800 w 1754950"/>
              <a:gd name="connsiteY31" fmla="*/ 1101328 h 1444228"/>
              <a:gd name="connsiteX32" fmla="*/ 1587500 w 1754950"/>
              <a:gd name="connsiteY32" fmla="*/ 1164828 h 1444228"/>
              <a:gd name="connsiteX33" fmla="*/ 1549400 w 1754950"/>
              <a:gd name="connsiteY33" fmla="*/ 1202928 h 1444228"/>
              <a:gd name="connsiteX34" fmla="*/ 1524000 w 1754950"/>
              <a:gd name="connsiteY34" fmla="*/ 1241028 h 1444228"/>
              <a:gd name="connsiteX35" fmla="*/ 1447800 w 1754950"/>
              <a:gd name="connsiteY35" fmla="*/ 1266428 h 1444228"/>
              <a:gd name="connsiteX36" fmla="*/ 1371600 w 1754950"/>
              <a:gd name="connsiteY36" fmla="*/ 1291828 h 1444228"/>
              <a:gd name="connsiteX37" fmla="*/ 1333500 w 1754950"/>
              <a:gd name="connsiteY37" fmla="*/ 1304528 h 1444228"/>
              <a:gd name="connsiteX38" fmla="*/ 1295400 w 1754950"/>
              <a:gd name="connsiteY38" fmla="*/ 1342628 h 1444228"/>
              <a:gd name="connsiteX39" fmla="*/ 1181100 w 1754950"/>
              <a:gd name="connsiteY39" fmla="*/ 1380728 h 1444228"/>
              <a:gd name="connsiteX40" fmla="*/ 1143000 w 1754950"/>
              <a:gd name="connsiteY40" fmla="*/ 1393428 h 1444228"/>
              <a:gd name="connsiteX41" fmla="*/ 1104900 w 1754950"/>
              <a:gd name="connsiteY41" fmla="*/ 1418828 h 1444228"/>
              <a:gd name="connsiteX42" fmla="*/ 1028700 w 1754950"/>
              <a:gd name="connsiteY42" fmla="*/ 1444228 h 1444228"/>
              <a:gd name="connsiteX43" fmla="*/ 838200 w 1754950"/>
              <a:gd name="connsiteY43" fmla="*/ 1431528 h 1444228"/>
              <a:gd name="connsiteX44" fmla="*/ 800100 w 1754950"/>
              <a:gd name="connsiteY44" fmla="*/ 1418828 h 1444228"/>
              <a:gd name="connsiteX45" fmla="*/ 279400 w 1754950"/>
              <a:gd name="connsiteY45" fmla="*/ 1431528 h 1444228"/>
              <a:gd name="connsiteX46" fmla="*/ 38100 w 1754950"/>
              <a:gd name="connsiteY46" fmla="*/ 1418828 h 1444228"/>
              <a:gd name="connsiteX47" fmla="*/ 12700 w 1754950"/>
              <a:gd name="connsiteY47" fmla="*/ 1380728 h 144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54950" h="1444228">
                <a:moveTo>
                  <a:pt x="0" y="1431528"/>
                </a:moveTo>
                <a:cubicBezTo>
                  <a:pt x="8467" y="1418828"/>
                  <a:pt x="18574" y="1407080"/>
                  <a:pt x="25400" y="1393428"/>
                </a:cubicBezTo>
                <a:cubicBezTo>
                  <a:pt x="48560" y="1347108"/>
                  <a:pt x="28835" y="1319171"/>
                  <a:pt x="88900" y="1279128"/>
                </a:cubicBezTo>
                <a:cubicBezTo>
                  <a:pt x="114300" y="1262195"/>
                  <a:pt x="136140" y="1237981"/>
                  <a:pt x="165100" y="1228328"/>
                </a:cubicBezTo>
                <a:cubicBezTo>
                  <a:pt x="177800" y="1224095"/>
                  <a:pt x="191226" y="1221615"/>
                  <a:pt x="203200" y="1215628"/>
                </a:cubicBezTo>
                <a:cubicBezTo>
                  <a:pt x="301677" y="1166389"/>
                  <a:pt x="183635" y="1209450"/>
                  <a:pt x="279400" y="1177528"/>
                </a:cubicBezTo>
                <a:cubicBezTo>
                  <a:pt x="287867" y="1164828"/>
                  <a:pt x="293313" y="1149479"/>
                  <a:pt x="304800" y="1139428"/>
                </a:cubicBezTo>
                <a:cubicBezTo>
                  <a:pt x="327774" y="1119326"/>
                  <a:pt x="355600" y="1105561"/>
                  <a:pt x="381000" y="1088628"/>
                </a:cubicBezTo>
                <a:lnTo>
                  <a:pt x="457200" y="1037828"/>
                </a:lnTo>
                <a:cubicBezTo>
                  <a:pt x="469900" y="1029361"/>
                  <a:pt x="480820" y="1017255"/>
                  <a:pt x="495300" y="1012428"/>
                </a:cubicBezTo>
                <a:lnTo>
                  <a:pt x="571500" y="987028"/>
                </a:lnTo>
                <a:lnTo>
                  <a:pt x="622300" y="910828"/>
                </a:lnTo>
                <a:cubicBezTo>
                  <a:pt x="647700" y="872728"/>
                  <a:pt x="643467" y="868495"/>
                  <a:pt x="685800" y="847328"/>
                </a:cubicBezTo>
                <a:cubicBezTo>
                  <a:pt x="697774" y="841341"/>
                  <a:pt x="710985" y="838150"/>
                  <a:pt x="723900" y="834628"/>
                </a:cubicBezTo>
                <a:cubicBezTo>
                  <a:pt x="757579" y="825443"/>
                  <a:pt x="825500" y="809228"/>
                  <a:pt x="825500" y="809228"/>
                </a:cubicBezTo>
                <a:cubicBezTo>
                  <a:pt x="833967" y="796528"/>
                  <a:pt x="844887" y="785157"/>
                  <a:pt x="850900" y="771128"/>
                </a:cubicBezTo>
                <a:cubicBezTo>
                  <a:pt x="857776" y="755085"/>
                  <a:pt x="854940" y="735483"/>
                  <a:pt x="863600" y="720328"/>
                </a:cubicBezTo>
                <a:cubicBezTo>
                  <a:pt x="872511" y="704734"/>
                  <a:pt x="887523" y="693255"/>
                  <a:pt x="901700" y="682228"/>
                </a:cubicBezTo>
                <a:cubicBezTo>
                  <a:pt x="967204" y="631280"/>
                  <a:pt x="958515" y="637890"/>
                  <a:pt x="1016000" y="618728"/>
                </a:cubicBezTo>
                <a:cubicBezTo>
                  <a:pt x="1040724" y="544555"/>
                  <a:pt x="1009355" y="612673"/>
                  <a:pt x="1066800" y="555228"/>
                </a:cubicBezTo>
                <a:cubicBezTo>
                  <a:pt x="1103196" y="518832"/>
                  <a:pt x="1084242" y="520345"/>
                  <a:pt x="1104900" y="479028"/>
                </a:cubicBezTo>
                <a:cubicBezTo>
                  <a:pt x="1126067" y="436695"/>
                  <a:pt x="1130300" y="440928"/>
                  <a:pt x="1168400" y="415528"/>
                </a:cubicBezTo>
                <a:cubicBezTo>
                  <a:pt x="1209503" y="292220"/>
                  <a:pt x="1137478" y="518785"/>
                  <a:pt x="1193800" y="199628"/>
                </a:cubicBezTo>
                <a:cubicBezTo>
                  <a:pt x="1196453" y="184597"/>
                  <a:pt x="1207713" y="171579"/>
                  <a:pt x="1219200" y="161528"/>
                </a:cubicBezTo>
                <a:cubicBezTo>
                  <a:pt x="1242174" y="141426"/>
                  <a:pt x="1295400" y="110728"/>
                  <a:pt x="1295400" y="110728"/>
                </a:cubicBezTo>
                <a:cubicBezTo>
                  <a:pt x="1357057" y="112717"/>
                  <a:pt x="1682797" y="0"/>
                  <a:pt x="1701800" y="161528"/>
                </a:cubicBezTo>
                <a:cubicBezTo>
                  <a:pt x="1708742" y="220539"/>
                  <a:pt x="1707938" y="280274"/>
                  <a:pt x="1714500" y="339328"/>
                </a:cubicBezTo>
                <a:cubicBezTo>
                  <a:pt x="1716428" y="356676"/>
                  <a:pt x="1722967" y="373195"/>
                  <a:pt x="1727200" y="390128"/>
                </a:cubicBezTo>
                <a:cubicBezTo>
                  <a:pt x="1731433" y="487495"/>
                  <a:pt x="1732701" y="585036"/>
                  <a:pt x="1739900" y="682228"/>
                </a:cubicBezTo>
                <a:cubicBezTo>
                  <a:pt x="1741189" y="699635"/>
                  <a:pt x="1752600" y="715574"/>
                  <a:pt x="1752600" y="733028"/>
                </a:cubicBezTo>
                <a:cubicBezTo>
                  <a:pt x="1752600" y="843176"/>
                  <a:pt x="1754950" y="954113"/>
                  <a:pt x="1739900" y="1063228"/>
                </a:cubicBezTo>
                <a:cubicBezTo>
                  <a:pt x="1737446" y="1081020"/>
                  <a:pt x="1715977" y="1090301"/>
                  <a:pt x="1701800" y="1101328"/>
                </a:cubicBezTo>
                <a:cubicBezTo>
                  <a:pt x="1636296" y="1152276"/>
                  <a:pt x="1644985" y="1145666"/>
                  <a:pt x="1587500" y="1164828"/>
                </a:cubicBezTo>
                <a:cubicBezTo>
                  <a:pt x="1574800" y="1177528"/>
                  <a:pt x="1560898" y="1189130"/>
                  <a:pt x="1549400" y="1202928"/>
                </a:cubicBezTo>
                <a:cubicBezTo>
                  <a:pt x="1539629" y="1214654"/>
                  <a:pt x="1536943" y="1232938"/>
                  <a:pt x="1524000" y="1241028"/>
                </a:cubicBezTo>
                <a:cubicBezTo>
                  <a:pt x="1501296" y="1255218"/>
                  <a:pt x="1473200" y="1257961"/>
                  <a:pt x="1447800" y="1266428"/>
                </a:cubicBezTo>
                <a:lnTo>
                  <a:pt x="1371600" y="1291828"/>
                </a:lnTo>
                <a:lnTo>
                  <a:pt x="1333500" y="1304528"/>
                </a:lnTo>
                <a:cubicBezTo>
                  <a:pt x="1320800" y="1317228"/>
                  <a:pt x="1311100" y="1333906"/>
                  <a:pt x="1295400" y="1342628"/>
                </a:cubicBezTo>
                <a:lnTo>
                  <a:pt x="1181100" y="1380728"/>
                </a:lnTo>
                <a:cubicBezTo>
                  <a:pt x="1168400" y="1384961"/>
                  <a:pt x="1154139" y="1386002"/>
                  <a:pt x="1143000" y="1393428"/>
                </a:cubicBezTo>
                <a:cubicBezTo>
                  <a:pt x="1130300" y="1401895"/>
                  <a:pt x="1118848" y="1412629"/>
                  <a:pt x="1104900" y="1418828"/>
                </a:cubicBezTo>
                <a:cubicBezTo>
                  <a:pt x="1080434" y="1429702"/>
                  <a:pt x="1028700" y="1444228"/>
                  <a:pt x="1028700" y="1444228"/>
                </a:cubicBezTo>
                <a:cubicBezTo>
                  <a:pt x="965200" y="1439995"/>
                  <a:pt x="901452" y="1438556"/>
                  <a:pt x="838200" y="1431528"/>
                </a:cubicBezTo>
                <a:cubicBezTo>
                  <a:pt x="824895" y="1430050"/>
                  <a:pt x="813487" y="1418828"/>
                  <a:pt x="800100" y="1418828"/>
                </a:cubicBezTo>
                <a:cubicBezTo>
                  <a:pt x="626482" y="1418828"/>
                  <a:pt x="452967" y="1427295"/>
                  <a:pt x="279400" y="1431528"/>
                </a:cubicBezTo>
                <a:cubicBezTo>
                  <a:pt x="198967" y="1427295"/>
                  <a:pt x="117222" y="1433899"/>
                  <a:pt x="38100" y="1418828"/>
                </a:cubicBezTo>
                <a:cubicBezTo>
                  <a:pt x="23106" y="1415972"/>
                  <a:pt x="12700" y="1380728"/>
                  <a:pt x="12700" y="1380728"/>
                </a:cubicBezTo>
              </a:path>
            </a:pathLst>
          </a:custGeom>
          <a:noFill/>
          <a:ln w="57150">
            <a:solidFill>
              <a:srgbClr val="00CC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sp>
        <p:nvSpPr>
          <p:cNvPr id="61447" name="Text Box 10">
            <a:extLst>
              <a:ext uri="{FF2B5EF4-FFF2-40B4-BE49-F238E27FC236}">
                <a16:creationId xmlns:a16="http://schemas.microsoft.com/office/drawing/2014/main" id="{99F01B14-A269-4864-9E70-E51AEBA9D29F}"/>
              </a:ext>
            </a:extLst>
          </p:cNvPr>
          <p:cNvSpPr txBox="1">
            <a:spLocks noChangeArrowheads="1"/>
          </p:cNvSpPr>
          <p:nvPr/>
        </p:nvSpPr>
        <p:spPr bwMode="auto">
          <a:xfrm>
            <a:off x="3568700" y="3009900"/>
            <a:ext cx="2894013" cy="596900"/>
          </a:xfrm>
          <a:prstGeom prst="rect">
            <a:avLst/>
          </a:prstGeom>
          <a:solidFill>
            <a:srgbClr val="00CC00"/>
          </a:solidFill>
          <a:ln w="2857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en-US" altLang="zh-CN" sz="1600" b="1"/>
              <a:t>Ecological restoration district</a:t>
            </a:r>
            <a:endParaRPr lang="zh-CN" altLang="zh-CN" sz="1600"/>
          </a:p>
          <a:p>
            <a:pPr algn="just">
              <a:lnSpc>
                <a:spcPct val="120000"/>
              </a:lnSpc>
              <a:spcBef>
                <a:spcPct val="0"/>
              </a:spcBef>
              <a:buFontTx/>
              <a:buNone/>
            </a:pPr>
            <a:r>
              <a:rPr lang="zh-CN" altLang="en-US" sz="1400" b="1">
                <a:solidFill>
                  <a:srgbClr val="000000"/>
                </a:solidFill>
                <a:latin typeface="Calibri" panose="020F0502020204030204" pitchFamily="34" charset="0"/>
                <a:ea typeface="楷体_GB2312" pitchFamily="49" charset="-122"/>
                <a:cs typeface="Times New Roman" panose="02020603050405020304" pitchFamily="18" charset="0"/>
              </a:rPr>
              <a:t>生态修复区</a:t>
            </a:r>
            <a:r>
              <a:rPr lang="en-US" altLang="zh-CN" sz="1400" b="1">
                <a:solidFill>
                  <a:srgbClr val="000000"/>
                </a:solidFill>
                <a:latin typeface="Calibri" panose="020F0502020204030204" pitchFamily="34" charset="0"/>
                <a:ea typeface="楷体_GB2312" pitchFamily="49" charset="-122"/>
                <a:cs typeface="Times New Roman" panose="02020603050405020304" pitchFamily="18" charset="0"/>
              </a:rPr>
              <a:t> </a:t>
            </a:r>
            <a:endParaRPr lang="zh-CN" altLang="en-US" sz="1400" b="1">
              <a:solidFill>
                <a:srgbClr val="000000"/>
              </a:solidFill>
              <a:latin typeface="Calibri" panose="020F0502020204030204" pitchFamily="34" charset="0"/>
              <a:ea typeface="楷体_GB2312" pitchFamily="49" charset="-122"/>
              <a:cs typeface="Times New Roman" panose="02020603050405020304" pitchFamily="18" charset="0"/>
            </a:endParaRPr>
          </a:p>
        </p:txBody>
      </p:sp>
      <p:sp>
        <p:nvSpPr>
          <p:cNvPr id="61448" name="Text Box 10">
            <a:extLst>
              <a:ext uri="{FF2B5EF4-FFF2-40B4-BE49-F238E27FC236}">
                <a16:creationId xmlns:a16="http://schemas.microsoft.com/office/drawing/2014/main" id="{7C45072E-48F0-44BE-91CA-53FF5E5F949A}"/>
              </a:ext>
            </a:extLst>
          </p:cNvPr>
          <p:cNvSpPr txBox="1">
            <a:spLocks noChangeArrowheads="1"/>
          </p:cNvSpPr>
          <p:nvPr/>
        </p:nvSpPr>
        <p:spPr bwMode="auto">
          <a:xfrm>
            <a:off x="5102225" y="1344613"/>
            <a:ext cx="3851275" cy="596900"/>
          </a:xfrm>
          <a:prstGeom prst="rect">
            <a:avLst/>
          </a:prstGeom>
          <a:solidFill>
            <a:srgbClr val="FFFF00"/>
          </a:solidFill>
          <a:ln w="28575">
            <a:solidFill>
              <a:srgbClr val="000000"/>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r>
              <a:rPr lang="en-US" altLang="zh-CN" sz="1600" b="1"/>
              <a:t>Yellow river sediments reclaim district</a:t>
            </a:r>
            <a:endParaRPr lang="zh-CN" altLang="zh-CN" sz="1600"/>
          </a:p>
          <a:p>
            <a:pPr>
              <a:lnSpc>
                <a:spcPct val="120000"/>
              </a:lnSpc>
              <a:spcBef>
                <a:spcPct val="0"/>
              </a:spcBef>
              <a:buFontTx/>
              <a:buNone/>
            </a:pPr>
            <a:r>
              <a:rPr lang="zh-CN" altLang="en-US" sz="1400" b="1">
                <a:solidFill>
                  <a:srgbClr val="000000"/>
                </a:solidFill>
                <a:ea typeface="楷体_GB2312" pitchFamily="49" charset="-122"/>
                <a:cs typeface="Times New Roman" panose="02020603050405020304" pitchFamily="18" charset="0"/>
              </a:rPr>
              <a:t>黄河泥沙充填复垦区</a:t>
            </a:r>
          </a:p>
        </p:txBody>
      </p:sp>
      <p:sp>
        <p:nvSpPr>
          <p:cNvPr id="61449" name="Line 26">
            <a:extLst>
              <a:ext uri="{FF2B5EF4-FFF2-40B4-BE49-F238E27FC236}">
                <a16:creationId xmlns:a16="http://schemas.microsoft.com/office/drawing/2014/main" id="{F4DF8138-1EDE-4D0B-9BFB-C9D99946FD3C}"/>
              </a:ext>
            </a:extLst>
          </p:cNvPr>
          <p:cNvSpPr>
            <a:spLocks noChangeShapeType="1"/>
          </p:cNvSpPr>
          <p:nvPr/>
        </p:nvSpPr>
        <p:spPr bwMode="auto">
          <a:xfrm flipV="1">
            <a:off x="5102225" y="2132013"/>
            <a:ext cx="576263" cy="64770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0" name="Line 27">
            <a:extLst>
              <a:ext uri="{FF2B5EF4-FFF2-40B4-BE49-F238E27FC236}">
                <a16:creationId xmlns:a16="http://schemas.microsoft.com/office/drawing/2014/main" id="{06CD187F-0F6C-4DA0-A356-EA8EEDBBA892}"/>
              </a:ext>
            </a:extLst>
          </p:cNvPr>
          <p:cNvSpPr>
            <a:spLocks noChangeShapeType="1"/>
          </p:cNvSpPr>
          <p:nvPr/>
        </p:nvSpPr>
        <p:spPr bwMode="auto">
          <a:xfrm flipV="1">
            <a:off x="5434013" y="4552950"/>
            <a:ext cx="360362" cy="720725"/>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1" name="Line 28">
            <a:extLst>
              <a:ext uri="{FF2B5EF4-FFF2-40B4-BE49-F238E27FC236}">
                <a16:creationId xmlns:a16="http://schemas.microsoft.com/office/drawing/2014/main" id="{9FDC22F2-319A-46F0-B2C6-8258E094EB13}"/>
              </a:ext>
            </a:extLst>
          </p:cNvPr>
          <p:cNvSpPr>
            <a:spLocks noChangeShapeType="1"/>
          </p:cNvSpPr>
          <p:nvPr/>
        </p:nvSpPr>
        <p:spPr bwMode="auto">
          <a:xfrm flipH="1" flipV="1">
            <a:off x="6284913" y="3332163"/>
            <a:ext cx="519112" cy="158750"/>
          </a:xfrm>
          <a:prstGeom prst="line">
            <a:avLst/>
          </a:prstGeom>
          <a:noFill/>
          <a:ln w="76200" cmpd="tri">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任意多边形 18">
            <a:extLst>
              <a:ext uri="{FF2B5EF4-FFF2-40B4-BE49-F238E27FC236}">
                <a16:creationId xmlns:a16="http://schemas.microsoft.com/office/drawing/2014/main" id="{BAD5C4B3-E1F7-46DC-9DC6-1B2525B6D5EE}"/>
              </a:ext>
            </a:extLst>
          </p:cNvPr>
          <p:cNvSpPr/>
          <p:nvPr/>
        </p:nvSpPr>
        <p:spPr>
          <a:xfrm>
            <a:off x="4702175" y="3916363"/>
            <a:ext cx="2635250" cy="1620837"/>
          </a:xfrm>
          <a:custGeom>
            <a:avLst/>
            <a:gdLst>
              <a:gd name="connsiteX0" fmla="*/ 132863 w 2634695"/>
              <a:gd name="connsiteY0" fmla="*/ 217714 h 1621021"/>
              <a:gd name="connsiteX1" fmla="*/ 219948 w 2634695"/>
              <a:gd name="connsiteY1" fmla="*/ 203200 h 1621021"/>
              <a:gd name="connsiteX2" fmla="*/ 278006 w 2634695"/>
              <a:gd name="connsiteY2" fmla="*/ 116114 h 1621021"/>
              <a:gd name="connsiteX3" fmla="*/ 321548 w 2634695"/>
              <a:gd name="connsiteY3" fmla="*/ 101600 h 1621021"/>
              <a:gd name="connsiteX4" fmla="*/ 365091 w 2634695"/>
              <a:gd name="connsiteY4" fmla="*/ 58057 h 1621021"/>
              <a:gd name="connsiteX5" fmla="*/ 394120 w 2634695"/>
              <a:gd name="connsiteY5" fmla="*/ 14514 h 1621021"/>
              <a:gd name="connsiteX6" fmla="*/ 452177 w 2634695"/>
              <a:gd name="connsiteY6" fmla="*/ 0 h 1621021"/>
              <a:gd name="connsiteX7" fmla="*/ 1308520 w 2634695"/>
              <a:gd name="connsiteY7" fmla="*/ 14514 h 1621021"/>
              <a:gd name="connsiteX8" fmla="*/ 1352063 w 2634695"/>
              <a:gd name="connsiteY8" fmla="*/ 29028 h 1621021"/>
              <a:gd name="connsiteX9" fmla="*/ 1410120 w 2634695"/>
              <a:gd name="connsiteY9" fmla="*/ 43542 h 1621021"/>
              <a:gd name="connsiteX10" fmla="*/ 1497206 w 2634695"/>
              <a:gd name="connsiteY10" fmla="*/ 72571 h 1621021"/>
              <a:gd name="connsiteX11" fmla="*/ 1555263 w 2634695"/>
              <a:gd name="connsiteY11" fmla="*/ 159657 h 1621021"/>
              <a:gd name="connsiteX12" fmla="*/ 1584291 w 2634695"/>
              <a:gd name="connsiteY12" fmla="*/ 203200 h 1621021"/>
              <a:gd name="connsiteX13" fmla="*/ 1671377 w 2634695"/>
              <a:gd name="connsiteY13" fmla="*/ 261257 h 1621021"/>
              <a:gd name="connsiteX14" fmla="*/ 1772977 w 2634695"/>
              <a:gd name="connsiteY14" fmla="*/ 391885 h 1621021"/>
              <a:gd name="connsiteX15" fmla="*/ 1845548 w 2634695"/>
              <a:gd name="connsiteY15" fmla="*/ 508000 h 1621021"/>
              <a:gd name="connsiteX16" fmla="*/ 1903606 w 2634695"/>
              <a:gd name="connsiteY16" fmla="*/ 595085 h 1621021"/>
              <a:gd name="connsiteX17" fmla="*/ 1990691 w 2634695"/>
              <a:gd name="connsiteY17" fmla="*/ 653142 h 1621021"/>
              <a:gd name="connsiteX18" fmla="*/ 2034234 w 2634695"/>
              <a:gd name="connsiteY18" fmla="*/ 682171 h 1621021"/>
              <a:gd name="connsiteX19" fmla="*/ 2077777 w 2634695"/>
              <a:gd name="connsiteY19" fmla="*/ 696685 h 1621021"/>
              <a:gd name="connsiteX20" fmla="*/ 2121320 w 2634695"/>
              <a:gd name="connsiteY20" fmla="*/ 827314 h 1621021"/>
              <a:gd name="connsiteX21" fmla="*/ 2222920 w 2634695"/>
              <a:gd name="connsiteY21" fmla="*/ 928914 h 1621021"/>
              <a:gd name="connsiteX22" fmla="*/ 2353548 w 2634695"/>
              <a:gd name="connsiteY22" fmla="*/ 1001485 h 1621021"/>
              <a:gd name="connsiteX23" fmla="*/ 2397091 w 2634695"/>
              <a:gd name="connsiteY23" fmla="*/ 1030514 h 1621021"/>
              <a:gd name="connsiteX24" fmla="*/ 2484177 w 2634695"/>
              <a:gd name="connsiteY24" fmla="*/ 1059542 h 1621021"/>
              <a:gd name="connsiteX25" fmla="*/ 2527720 w 2634695"/>
              <a:gd name="connsiteY25" fmla="*/ 1088571 h 1621021"/>
              <a:gd name="connsiteX26" fmla="*/ 2571263 w 2634695"/>
              <a:gd name="connsiteY26" fmla="*/ 1306285 h 1621021"/>
              <a:gd name="connsiteX27" fmla="*/ 2614806 w 2634695"/>
              <a:gd name="connsiteY27" fmla="*/ 1436914 h 1621021"/>
              <a:gd name="connsiteX28" fmla="*/ 2629320 w 2634695"/>
              <a:gd name="connsiteY28" fmla="*/ 1480457 h 1621021"/>
              <a:gd name="connsiteX29" fmla="*/ 2614806 w 2634695"/>
              <a:gd name="connsiteY29" fmla="*/ 1538514 h 1621021"/>
              <a:gd name="connsiteX30" fmla="*/ 2019720 w 2634695"/>
              <a:gd name="connsiteY30" fmla="*/ 1494971 h 1621021"/>
              <a:gd name="connsiteX31" fmla="*/ 1961663 w 2634695"/>
              <a:gd name="connsiteY31" fmla="*/ 1407885 h 1621021"/>
              <a:gd name="connsiteX32" fmla="*/ 1932634 w 2634695"/>
              <a:gd name="connsiteY32" fmla="*/ 1320800 h 1621021"/>
              <a:gd name="connsiteX33" fmla="*/ 1845548 w 2634695"/>
              <a:gd name="connsiteY33" fmla="*/ 1291771 h 1621021"/>
              <a:gd name="connsiteX34" fmla="*/ 1816520 w 2634695"/>
              <a:gd name="connsiteY34" fmla="*/ 1175657 h 1621021"/>
              <a:gd name="connsiteX35" fmla="*/ 1787491 w 2634695"/>
              <a:gd name="connsiteY35" fmla="*/ 1132114 h 1621021"/>
              <a:gd name="connsiteX36" fmla="*/ 1743948 w 2634695"/>
              <a:gd name="connsiteY36" fmla="*/ 1001485 h 1621021"/>
              <a:gd name="connsiteX37" fmla="*/ 1613320 w 2634695"/>
              <a:gd name="connsiteY37" fmla="*/ 943428 h 1621021"/>
              <a:gd name="connsiteX38" fmla="*/ 1511720 w 2634695"/>
              <a:gd name="connsiteY38" fmla="*/ 914400 h 1621021"/>
              <a:gd name="connsiteX39" fmla="*/ 1352063 w 2634695"/>
              <a:gd name="connsiteY39" fmla="*/ 899885 h 1621021"/>
              <a:gd name="connsiteX40" fmla="*/ 887606 w 2634695"/>
              <a:gd name="connsiteY40" fmla="*/ 914400 h 1621021"/>
              <a:gd name="connsiteX41" fmla="*/ 756977 w 2634695"/>
              <a:gd name="connsiteY41" fmla="*/ 943428 h 1621021"/>
              <a:gd name="connsiteX42" fmla="*/ 713434 w 2634695"/>
              <a:gd name="connsiteY42" fmla="*/ 972457 h 1621021"/>
              <a:gd name="connsiteX43" fmla="*/ 669891 w 2634695"/>
              <a:gd name="connsiteY43" fmla="*/ 1016000 h 1621021"/>
              <a:gd name="connsiteX44" fmla="*/ 394120 w 2634695"/>
              <a:gd name="connsiteY44" fmla="*/ 1030514 h 1621021"/>
              <a:gd name="connsiteX45" fmla="*/ 190920 w 2634695"/>
              <a:gd name="connsiteY45" fmla="*/ 1016000 h 1621021"/>
              <a:gd name="connsiteX46" fmla="*/ 161891 w 2634695"/>
              <a:gd name="connsiteY46" fmla="*/ 972457 h 1621021"/>
              <a:gd name="connsiteX47" fmla="*/ 118348 w 2634695"/>
              <a:gd name="connsiteY47" fmla="*/ 943428 h 1621021"/>
              <a:gd name="connsiteX48" fmla="*/ 60291 w 2634695"/>
              <a:gd name="connsiteY48" fmla="*/ 856342 h 1621021"/>
              <a:gd name="connsiteX49" fmla="*/ 31263 w 2634695"/>
              <a:gd name="connsiteY49" fmla="*/ 754742 h 1621021"/>
              <a:gd name="connsiteX50" fmla="*/ 16748 w 2634695"/>
              <a:gd name="connsiteY50" fmla="*/ 537028 h 1621021"/>
              <a:gd name="connsiteX51" fmla="*/ 2234 w 2634695"/>
              <a:gd name="connsiteY51" fmla="*/ 464457 h 1621021"/>
              <a:gd name="connsiteX52" fmla="*/ 60291 w 2634695"/>
              <a:gd name="connsiteY52" fmla="*/ 333828 h 1621021"/>
              <a:gd name="connsiteX53" fmla="*/ 74806 w 2634695"/>
              <a:gd name="connsiteY53" fmla="*/ 290285 h 1621021"/>
              <a:gd name="connsiteX54" fmla="*/ 118348 w 2634695"/>
              <a:gd name="connsiteY54" fmla="*/ 261257 h 1621021"/>
              <a:gd name="connsiteX55" fmla="*/ 132863 w 2634695"/>
              <a:gd name="connsiteY55" fmla="*/ 217714 h 16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634695" h="1621021">
                <a:moveTo>
                  <a:pt x="132863" y="217714"/>
                </a:moveTo>
                <a:cubicBezTo>
                  <a:pt x="149796" y="208038"/>
                  <a:pt x="195839" y="220076"/>
                  <a:pt x="219948" y="203200"/>
                </a:cubicBezTo>
                <a:cubicBezTo>
                  <a:pt x="248530" y="183193"/>
                  <a:pt x="244908" y="127147"/>
                  <a:pt x="278006" y="116114"/>
                </a:cubicBezTo>
                <a:lnTo>
                  <a:pt x="321548" y="101600"/>
                </a:lnTo>
                <a:cubicBezTo>
                  <a:pt x="336062" y="87086"/>
                  <a:pt x="351950" y="73826"/>
                  <a:pt x="365091" y="58057"/>
                </a:cubicBezTo>
                <a:cubicBezTo>
                  <a:pt x="376258" y="44656"/>
                  <a:pt x="379606" y="24190"/>
                  <a:pt x="394120" y="14514"/>
                </a:cubicBezTo>
                <a:cubicBezTo>
                  <a:pt x="410718" y="3449"/>
                  <a:pt x="432825" y="4838"/>
                  <a:pt x="452177" y="0"/>
                </a:cubicBezTo>
                <a:lnTo>
                  <a:pt x="1308520" y="14514"/>
                </a:lnTo>
                <a:cubicBezTo>
                  <a:pt x="1323811" y="15007"/>
                  <a:pt x="1337352" y="24825"/>
                  <a:pt x="1352063" y="29028"/>
                </a:cubicBezTo>
                <a:cubicBezTo>
                  <a:pt x="1371243" y="34508"/>
                  <a:pt x="1391013" y="37810"/>
                  <a:pt x="1410120" y="43542"/>
                </a:cubicBezTo>
                <a:cubicBezTo>
                  <a:pt x="1439428" y="52335"/>
                  <a:pt x="1497206" y="72571"/>
                  <a:pt x="1497206" y="72571"/>
                </a:cubicBezTo>
                <a:lnTo>
                  <a:pt x="1555263" y="159657"/>
                </a:lnTo>
                <a:cubicBezTo>
                  <a:pt x="1564939" y="174171"/>
                  <a:pt x="1569777" y="193524"/>
                  <a:pt x="1584291" y="203200"/>
                </a:cubicBezTo>
                <a:lnTo>
                  <a:pt x="1671377" y="261257"/>
                </a:lnTo>
                <a:cubicBezTo>
                  <a:pt x="1740820" y="365421"/>
                  <a:pt x="1704765" y="323673"/>
                  <a:pt x="1772977" y="391885"/>
                </a:cubicBezTo>
                <a:cubicBezTo>
                  <a:pt x="1807522" y="495520"/>
                  <a:pt x="1776546" y="461997"/>
                  <a:pt x="1845548" y="508000"/>
                </a:cubicBezTo>
                <a:cubicBezTo>
                  <a:pt x="1864901" y="537028"/>
                  <a:pt x="1874578" y="575733"/>
                  <a:pt x="1903606" y="595085"/>
                </a:cubicBezTo>
                <a:lnTo>
                  <a:pt x="1990691" y="653142"/>
                </a:lnTo>
                <a:cubicBezTo>
                  <a:pt x="2005205" y="662818"/>
                  <a:pt x="2017685" y="676655"/>
                  <a:pt x="2034234" y="682171"/>
                </a:cubicBezTo>
                <a:lnTo>
                  <a:pt x="2077777" y="696685"/>
                </a:lnTo>
                <a:cubicBezTo>
                  <a:pt x="2164342" y="826531"/>
                  <a:pt x="2034412" y="618733"/>
                  <a:pt x="2121320" y="827314"/>
                </a:cubicBezTo>
                <a:cubicBezTo>
                  <a:pt x="2176450" y="959627"/>
                  <a:pt x="2151284" y="889117"/>
                  <a:pt x="2222920" y="928914"/>
                </a:cubicBezTo>
                <a:cubicBezTo>
                  <a:pt x="2372645" y="1012094"/>
                  <a:pt x="2255022" y="968643"/>
                  <a:pt x="2353548" y="1001485"/>
                </a:cubicBezTo>
                <a:cubicBezTo>
                  <a:pt x="2368062" y="1011161"/>
                  <a:pt x="2381150" y="1023429"/>
                  <a:pt x="2397091" y="1030514"/>
                </a:cubicBezTo>
                <a:cubicBezTo>
                  <a:pt x="2425053" y="1042941"/>
                  <a:pt x="2484177" y="1059542"/>
                  <a:pt x="2484177" y="1059542"/>
                </a:cubicBezTo>
                <a:cubicBezTo>
                  <a:pt x="2498691" y="1069218"/>
                  <a:pt x="2515385" y="1076236"/>
                  <a:pt x="2527720" y="1088571"/>
                </a:cubicBezTo>
                <a:cubicBezTo>
                  <a:pt x="2588664" y="1149516"/>
                  <a:pt x="2556633" y="1218504"/>
                  <a:pt x="2571263" y="1306285"/>
                </a:cubicBezTo>
                <a:cubicBezTo>
                  <a:pt x="2571266" y="1306302"/>
                  <a:pt x="2607546" y="1415135"/>
                  <a:pt x="2614806" y="1436914"/>
                </a:cubicBezTo>
                <a:lnTo>
                  <a:pt x="2629320" y="1480457"/>
                </a:lnTo>
                <a:cubicBezTo>
                  <a:pt x="2624482" y="1499809"/>
                  <a:pt x="2634695" y="1536984"/>
                  <a:pt x="2614806" y="1538514"/>
                </a:cubicBezTo>
                <a:cubicBezTo>
                  <a:pt x="2124820" y="1576205"/>
                  <a:pt x="2208793" y="1621021"/>
                  <a:pt x="2019720" y="1494971"/>
                </a:cubicBezTo>
                <a:cubicBezTo>
                  <a:pt x="2000368" y="1465942"/>
                  <a:pt x="1972696" y="1440983"/>
                  <a:pt x="1961663" y="1407885"/>
                </a:cubicBezTo>
                <a:cubicBezTo>
                  <a:pt x="1951987" y="1378857"/>
                  <a:pt x="1961662" y="1330476"/>
                  <a:pt x="1932634" y="1320800"/>
                </a:cubicBezTo>
                <a:lnTo>
                  <a:pt x="1845548" y="1291771"/>
                </a:lnTo>
                <a:cubicBezTo>
                  <a:pt x="1840028" y="1264171"/>
                  <a:pt x="1831396" y="1205410"/>
                  <a:pt x="1816520" y="1175657"/>
                </a:cubicBezTo>
                <a:cubicBezTo>
                  <a:pt x="1808719" y="1160055"/>
                  <a:pt x="1797167" y="1146628"/>
                  <a:pt x="1787491" y="1132114"/>
                </a:cubicBezTo>
                <a:cubicBezTo>
                  <a:pt x="1777760" y="1073727"/>
                  <a:pt x="1784766" y="1042303"/>
                  <a:pt x="1743948" y="1001485"/>
                </a:cubicBezTo>
                <a:cubicBezTo>
                  <a:pt x="1709447" y="966984"/>
                  <a:pt x="1656434" y="957799"/>
                  <a:pt x="1613320" y="943428"/>
                </a:cubicBezTo>
                <a:cubicBezTo>
                  <a:pt x="1583469" y="933478"/>
                  <a:pt x="1542094" y="918450"/>
                  <a:pt x="1511720" y="914400"/>
                </a:cubicBezTo>
                <a:cubicBezTo>
                  <a:pt x="1458750" y="907337"/>
                  <a:pt x="1405282" y="904723"/>
                  <a:pt x="1352063" y="899885"/>
                </a:cubicBezTo>
                <a:cubicBezTo>
                  <a:pt x="1197244" y="904723"/>
                  <a:pt x="1042275" y="906039"/>
                  <a:pt x="887606" y="914400"/>
                </a:cubicBezTo>
                <a:cubicBezTo>
                  <a:pt x="864095" y="915671"/>
                  <a:pt x="783480" y="936802"/>
                  <a:pt x="756977" y="943428"/>
                </a:cubicBezTo>
                <a:cubicBezTo>
                  <a:pt x="742463" y="953104"/>
                  <a:pt x="726835" y="961290"/>
                  <a:pt x="713434" y="972457"/>
                </a:cubicBezTo>
                <a:cubicBezTo>
                  <a:pt x="697665" y="985598"/>
                  <a:pt x="690086" y="1012328"/>
                  <a:pt x="669891" y="1016000"/>
                </a:cubicBezTo>
                <a:cubicBezTo>
                  <a:pt x="579325" y="1032467"/>
                  <a:pt x="486044" y="1025676"/>
                  <a:pt x="394120" y="1030514"/>
                </a:cubicBezTo>
                <a:cubicBezTo>
                  <a:pt x="326387" y="1025676"/>
                  <a:pt x="256798" y="1032470"/>
                  <a:pt x="190920" y="1016000"/>
                </a:cubicBezTo>
                <a:cubicBezTo>
                  <a:pt x="173997" y="1011769"/>
                  <a:pt x="174226" y="984792"/>
                  <a:pt x="161891" y="972457"/>
                </a:cubicBezTo>
                <a:cubicBezTo>
                  <a:pt x="149556" y="960122"/>
                  <a:pt x="132862" y="953104"/>
                  <a:pt x="118348" y="943428"/>
                </a:cubicBezTo>
                <a:cubicBezTo>
                  <a:pt x="98996" y="914399"/>
                  <a:pt x="68752" y="890188"/>
                  <a:pt x="60291" y="856342"/>
                </a:cubicBezTo>
                <a:cubicBezTo>
                  <a:pt x="42066" y="783442"/>
                  <a:pt x="52085" y="817209"/>
                  <a:pt x="31263" y="754742"/>
                </a:cubicBezTo>
                <a:cubicBezTo>
                  <a:pt x="26425" y="682171"/>
                  <a:pt x="23985" y="609399"/>
                  <a:pt x="16748" y="537028"/>
                </a:cubicBezTo>
                <a:cubicBezTo>
                  <a:pt x="14293" y="512481"/>
                  <a:pt x="0" y="489025"/>
                  <a:pt x="2234" y="464457"/>
                </a:cubicBezTo>
                <a:cubicBezTo>
                  <a:pt x="10555" y="372927"/>
                  <a:pt x="29240" y="395930"/>
                  <a:pt x="60291" y="333828"/>
                </a:cubicBezTo>
                <a:cubicBezTo>
                  <a:pt x="67133" y="320144"/>
                  <a:pt x="65248" y="302232"/>
                  <a:pt x="74806" y="290285"/>
                </a:cubicBezTo>
                <a:cubicBezTo>
                  <a:pt x="85703" y="276664"/>
                  <a:pt x="103834" y="270933"/>
                  <a:pt x="118348" y="261257"/>
                </a:cubicBezTo>
                <a:cubicBezTo>
                  <a:pt x="134393" y="213124"/>
                  <a:pt x="115930" y="227390"/>
                  <a:pt x="132863" y="217714"/>
                </a:cubicBezTo>
                <a:close/>
              </a:path>
            </a:pathLst>
          </a:cu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62" name="TextBox 15">
            <a:extLst>
              <a:ext uri="{FF2B5EF4-FFF2-40B4-BE49-F238E27FC236}">
                <a16:creationId xmlns:a16="http://schemas.microsoft.com/office/drawing/2014/main" id="{406FB0E4-CB44-4BF4-8F2C-A37651E4E918}"/>
              </a:ext>
            </a:extLst>
          </p:cNvPr>
          <p:cNvSpPr txBox="1">
            <a:spLocks noChangeArrowheads="1"/>
          </p:cNvSpPr>
          <p:nvPr/>
        </p:nvSpPr>
        <p:spPr bwMode="auto">
          <a:xfrm>
            <a:off x="179388" y="1206500"/>
            <a:ext cx="2879725" cy="1630363"/>
          </a:xfrm>
          <a:prstGeom prst="rect">
            <a:avLst/>
          </a:prstGeom>
          <a:no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a:cs typeface="Times New Roman" panose="02020603050405020304" pitchFamily="18" charset="0"/>
              </a:rPr>
              <a:t>Jining City  locates in Shandong province, close to Yellow river.</a:t>
            </a:r>
          </a:p>
          <a:p>
            <a:pPr>
              <a:spcBef>
                <a:spcPct val="0"/>
              </a:spcBef>
              <a:buFontTx/>
              <a:buNone/>
            </a:pPr>
            <a:r>
              <a:rPr lang="zh-CN" altLang="en-US" sz="2000">
                <a:cs typeface="Times New Roman" panose="02020603050405020304" pitchFamily="18" charset="0"/>
              </a:rPr>
              <a:t>济宁位于山东省，黄河沿岸。</a:t>
            </a:r>
          </a:p>
        </p:txBody>
      </p:sp>
      <p:sp>
        <p:nvSpPr>
          <p:cNvPr id="2063" name="TextBox 16">
            <a:extLst>
              <a:ext uri="{FF2B5EF4-FFF2-40B4-BE49-F238E27FC236}">
                <a16:creationId xmlns:a16="http://schemas.microsoft.com/office/drawing/2014/main" id="{34A0F5B3-77A0-4E00-A208-1E9A52D8473B}"/>
              </a:ext>
            </a:extLst>
          </p:cNvPr>
          <p:cNvSpPr txBox="1">
            <a:spLocks noChangeArrowheads="1"/>
          </p:cNvSpPr>
          <p:nvPr/>
        </p:nvSpPr>
        <p:spPr bwMode="auto">
          <a:xfrm>
            <a:off x="214313" y="2924175"/>
            <a:ext cx="2844800" cy="1939925"/>
          </a:xfrm>
          <a:prstGeom prst="rect">
            <a:avLst/>
          </a:prstGeom>
          <a:no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a:cs typeface="Times New Roman" panose="02020603050405020304" pitchFamily="18" charset="0"/>
              </a:rPr>
              <a:t>It is the one of biggest coal-bases in China, Yanzhou</a:t>
            </a:r>
            <a:r>
              <a:rPr lang="zh-CN" altLang="en-US" sz="2000">
                <a:cs typeface="Times New Roman" panose="02020603050405020304" pitchFamily="18" charset="0"/>
              </a:rPr>
              <a:t> </a:t>
            </a:r>
            <a:r>
              <a:rPr lang="en-US" altLang="zh-CN" sz="2000">
                <a:cs typeface="Times New Roman" panose="02020603050405020304" pitchFamily="18" charset="0"/>
              </a:rPr>
              <a:t>coal company is in this city.</a:t>
            </a:r>
          </a:p>
          <a:p>
            <a:pPr>
              <a:spcBef>
                <a:spcPct val="0"/>
              </a:spcBef>
              <a:buFontTx/>
              <a:buNone/>
            </a:pPr>
            <a:r>
              <a:rPr lang="zh-CN" altLang="en-US" sz="2000">
                <a:cs typeface="Times New Roman" panose="02020603050405020304" pitchFamily="18" charset="0"/>
              </a:rPr>
              <a:t>中国最大的产煤基地之一，兖矿集团所在地。</a:t>
            </a:r>
          </a:p>
        </p:txBody>
      </p:sp>
      <p:sp>
        <p:nvSpPr>
          <p:cNvPr id="2064" name="TextBox 19">
            <a:extLst>
              <a:ext uri="{FF2B5EF4-FFF2-40B4-BE49-F238E27FC236}">
                <a16:creationId xmlns:a16="http://schemas.microsoft.com/office/drawing/2014/main" id="{79A3BAB7-D9EA-4EF0-BF8F-6FA3C627F4A2}"/>
              </a:ext>
            </a:extLst>
          </p:cNvPr>
          <p:cNvSpPr txBox="1">
            <a:spLocks noChangeArrowheads="1"/>
          </p:cNvSpPr>
          <p:nvPr/>
        </p:nvSpPr>
        <p:spPr bwMode="auto">
          <a:xfrm>
            <a:off x="179388" y="4941888"/>
            <a:ext cx="2879725" cy="1630362"/>
          </a:xfrm>
          <a:prstGeom prst="rect">
            <a:avLst/>
          </a:prstGeom>
          <a:noFill/>
          <a:ln/>
        </p:spPr>
        <p:style>
          <a:lnRef idx="2">
            <a:schemeClr val="accent2"/>
          </a:lnRef>
          <a:fillRef idx="1">
            <a:schemeClr val="lt1"/>
          </a:fillRef>
          <a:effectRef idx="0">
            <a:schemeClr val="accent2"/>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a:solidFill>
                  <a:srgbClr val="000000"/>
                </a:solidFill>
                <a:ea typeface="楷体_GB2312" pitchFamily="49" charset="-122"/>
                <a:cs typeface="Times New Roman" panose="02020603050405020304" pitchFamily="18" charset="0"/>
              </a:rPr>
              <a:t>Subsided land : </a:t>
            </a:r>
            <a:r>
              <a:rPr lang="zh-CN" altLang="en-US" sz="1600">
                <a:solidFill>
                  <a:srgbClr val="000000"/>
                </a:solidFill>
                <a:ea typeface="楷体_GB2312" pitchFamily="49" charset="-122"/>
                <a:cs typeface="Times New Roman" panose="02020603050405020304" pitchFamily="18" charset="0"/>
              </a:rPr>
              <a:t>沉陷地面积</a:t>
            </a:r>
            <a:r>
              <a:rPr lang="en-US" altLang="zh-CN" sz="2000">
                <a:solidFill>
                  <a:srgbClr val="000000"/>
                </a:solidFill>
                <a:ea typeface="楷体_GB2312" pitchFamily="49" charset="-122"/>
                <a:cs typeface="Times New Roman" panose="02020603050405020304" pitchFamily="18" charset="0"/>
              </a:rPr>
              <a:t>24575.79hm</a:t>
            </a:r>
            <a:r>
              <a:rPr lang="en-US" altLang="zh-CN" sz="2000" baseline="30000">
                <a:solidFill>
                  <a:srgbClr val="000000"/>
                </a:solidFill>
                <a:ea typeface="楷体_GB2312" pitchFamily="49" charset="-122"/>
                <a:cs typeface="Times New Roman" panose="02020603050405020304" pitchFamily="18" charset="0"/>
              </a:rPr>
              <a:t>2</a:t>
            </a:r>
            <a:r>
              <a:rPr lang="en-US" altLang="zh-CN" sz="2000">
                <a:solidFill>
                  <a:srgbClr val="000000"/>
                </a:solidFill>
                <a:ea typeface="楷体_GB2312" pitchFamily="49" charset="-122"/>
                <a:cs typeface="Times New Roman" panose="02020603050405020304" pitchFamily="18" charset="0"/>
              </a:rPr>
              <a:t> ( 2009)</a:t>
            </a:r>
          </a:p>
          <a:p>
            <a:pPr>
              <a:spcBef>
                <a:spcPct val="0"/>
              </a:spcBef>
              <a:buFontTx/>
              <a:buNone/>
            </a:pPr>
            <a:r>
              <a:rPr lang="en-US" altLang="zh-CN" sz="2000">
                <a:solidFill>
                  <a:srgbClr val="000000"/>
                </a:solidFill>
                <a:ea typeface="楷体_GB2312" pitchFamily="49" charset="-122"/>
                <a:cs typeface="Times New Roman" panose="02020603050405020304" pitchFamily="18" charset="0"/>
              </a:rPr>
              <a:t>Predict: </a:t>
            </a:r>
            <a:r>
              <a:rPr lang="zh-CN" altLang="en-US" sz="1600">
                <a:solidFill>
                  <a:srgbClr val="000000"/>
                </a:solidFill>
                <a:ea typeface="楷体_GB2312" pitchFamily="49" charset="-122"/>
                <a:cs typeface="Times New Roman" panose="02020603050405020304" pitchFamily="18" charset="0"/>
              </a:rPr>
              <a:t>预测塌陷面积</a:t>
            </a:r>
            <a:endParaRPr lang="en-US" altLang="zh-CN" sz="2000">
              <a:solidFill>
                <a:srgbClr val="000000"/>
              </a:solidFill>
              <a:ea typeface="楷体_GB2312" pitchFamily="49" charset="-122"/>
              <a:cs typeface="Times New Roman" panose="02020603050405020304" pitchFamily="18" charset="0"/>
            </a:endParaRPr>
          </a:p>
          <a:p>
            <a:pPr>
              <a:spcBef>
                <a:spcPct val="0"/>
              </a:spcBef>
              <a:buFontTx/>
              <a:buNone/>
            </a:pPr>
            <a:r>
              <a:rPr lang="en-US" altLang="zh-CN" sz="2000">
                <a:solidFill>
                  <a:srgbClr val="000000"/>
                </a:solidFill>
                <a:ea typeface="楷体_GB2312" pitchFamily="49" charset="-122"/>
                <a:cs typeface="Times New Roman" panose="02020603050405020304" pitchFamily="18" charset="0"/>
              </a:rPr>
              <a:t>2015: </a:t>
            </a:r>
            <a:r>
              <a:rPr lang="en-US" altLang="zh-CN" sz="2000">
                <a:ea typeface="楷体_GB2312" pitchFamily="49" charset="-122"/>
                <a:cs typeface="Times New Roman" panose="02020603050405020304" pitchFamily="18" charset="0"/>
              </a:rPr>
              <a:t>47199.34 hm</a:t>
            </a:r>
            <a:r>
              <a:rPr lang="en-US" altLang="zh-CN" sz="2000" baseline="30000">
                <a:ea typeface="楷体_GB2312" pitchFamily="49" charset="-122"/>
                <a:cs typeface="Times New Roman" panose="02020603050405020304" pitchFamily="18" charset="0"/>
              </a:rPr>
              <a:t>2</a:t>
            </a:r>
          </a:p>
          <a:p>
            <a:pPr>
              <a:spcBef>
                <a:spcPct val="0"/>
              </a:spcBef>
              <a:buFontTx/>
              <a:buNone/>
            </a:pPr>
            <a:r>
              <a:rPr lang="en-US" altLang="zh-CN" sz="2000">
                <a:solidFill>
                  <a:srgbClr val="000000"/>
                </a:solidFill>
                <a:ea typeface="楷体_GB2312" pitchFamily="49" charset="-122"/>
                <a:cs typeface="Times New Roman" panose="02020603050405020304" pitchFamily="18" charset="0"/>
              </a:rPr>
              <a:t>2020: </a:t>
            </a:r>
            <a:r>
              <a:rPr lang="en-US" altLang="zh-CN" sz="2000">
                <a:ea typeface="楷体_GB2312" pitchFamily="49" charset="-122"/>
                <a:cs typeface="Times New Roman" panose="02020603050405020304" pitchFamily="18" charset="0"/>
              </a:rPr>
              <a:t>68100.53 hm</a:t>
            </a:r>
            <a:r>
              <a:rPr lang="en-US" altLang="zh-CN" sz="2000" baseline="30000">
                <a:ea typeface="楷体_GB2312" pitchFamily="49" charset="-122"/>
                <a:cs typeface="Times New Roman" panose="02020603050405020304" pitchFamily="18" charset="0"/>
              </a:rPr>
              <a:t>2</a:t>
            </a:r>
            <a:endParaRPr lang="zh-CN" altLang="en-US" sz="2000">
              <a:ea typeface="楷体_GB2312" pitchFamily="49" charset="-122"/>
              <a:cs typeface="Times New Roman" panose="02020603050405020304" pitchFamily="18" charset="0"/>
            </a:endParaRPr>
          </a:p>
        </p:txBody>
      </p:sp>
      <p:sp>
        <p:nvSpPr>
          <p:cNvPr id="17" name="Text Box 7">
            <a:extLst>
              <a:ext uri="{FF2B5EF4-FFF2-40B4-BE49-F238E27FC236}">
                <a16:creationId xmlns:a16="http://schemas.microsoft.com/office/drawing/2014/main" id="{C4550288-0CCB-4073-98E2-19F9077ABD6C}"/>
              </a:ext>
            </a:extLst>
          </p:cNvPr>
          <p:cNvSpPr txBox="1">
            <a:spLocks noChangeArrowheads="1"/>
          </p:cNvSpPr>
          <p:nvPr/>
        </p:nvSpPr>
        <p:spPr bwMode="auto">
          <a:xfrm>
            <a:off x="107950" y="260350"/>
            <a:ext cx="8496300" cy="708025"/>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Other Cases: Subsidence land Restoration Plan in Jining</a:t>
            </a:r>
          </a:p>
          <a:p>
            <a:pPr eaLnBrk="1" hangingPunct="1">
              <a:spcBef>
                <a:spcPct val="0"/>
              </a:spcBef>
              <a:buFontTx/>
              <a:buNone/>
            </a:pPr>
            <a:r>
              <a:rPr lang="zh-CN" altLang="en-US" sz="2000" b="1">
                <a:latin typeface="Arial" panose="020B0604020202020204" pitchFamily="34" charset="0"/>
              </a:rPr>
              <a:t>其他案例：济宁市采煤塌陷地治理</a:t>
            </a:r>
            <a:endParaRPr lang="en-US" altLang="zh-CN" sz="2000" b="1">
              <a:latin typeface="Arial" panose="020B060402020202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7">
            <a:extLst>
              <a:ext uri="{FF2B5EF4-FFF2-40B4-BE49-F238E27FC236}">
                <a16:creationId xmlns:a16="http://schemas.microsoft.com/office/drawing/2014/main" id="{8B295817-9C88-4D2A-985C-764359684008}"/>
              </a:ext>
            </a:extLst>
          </p:cNvPr>
          <p:cNvSpPr txBox="1">
            <a:spLocks noChangeArrowheads="1"/>
          </p:cNvSpPr>
          <p:nvPr/>
        </p:nvSpPr>
        <p:spPr bwMode="auto">
          <a:xfrm>
            <a:off x="107950" y="273050"/>
            <a:ext cx="8856663" cy="708025"/>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Other Cases: Subsidence land Restoration in Jining</a:t>
            </a:r>
          </a:p>
          <a:p>
            <a:pPr eaLnBrk="1" hangingPunct="1">
              <a:spcBef>
                <a:spcPct val="0"/>
              </a:spcBef>
              <a:buFontTx/>
              <a:buNone/>
            </a:pPr>
            <a:r>
              <a:rPr lang="zh-CN" altLang="en-US" sz="2000" b="1">
                <a:latin typeface="Arial" panose="020B0604020202020204" pitchFamily="34" charset="0"/>
              </a:rPr>
              <a:t>其他案例：济宁市采煤塌陷地治理</a:t>
            </a:r>
            <a:endParaRPr lang="en-US" altLang="zh-CN" sz="2000" b="1">
              <a:latin typeface="Arial" panose="020B0604020202020204" pitchFamily="34" charset="0"/>
            </a:endParaRPr>
          </a:p>
        </p:txBody>
      </p:sp>
      <p:pic>
        <p:nvPicPr>
          <p:cNvPr id="63491" name="Picture 16" descr="208623x">
            <a:extLst>
              <a:ext uri="{FF2B5EF4-FFF2-40B4-BE49-F238E27FC236}">
                <a16:creationId xmlns:a16="http://schemas.microsoft.com/office/drawing/2014/main" id="{FEBC07F6-FDC0-4004-89F4-AA1D5CFF276C}"/>
              </a:ext>
            </a:extLst>
          </p:cNvPr>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5" y="1052513"/>
            <a:ext cx="41402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dbl">
                <a:solidFill>
                  <a:srgbClr val="000000"/>
                </a:solidFill>
                <a:miter lim="800000"/>
                <a:headEnd/>
                <a:tailEnd/>
              </a14:hiddenLine>
            </a:ext>
          </a:extLst>
        </p:spPr>
      </p:pic>
      <p:pic>
        <p:nvPicPr>
          <p:cNvPr id="63492" name="Picture 2">
            <a:extLst>
              <a:ext uri="{FF2B5EF4-FFF2-40B4-BE49-F238E27FC236}">
                <a16:creationId xmlns:a16="http://schemas.microsoft.com/office/drawing/2014/main" id="{1D5559AD-D66F-4E6B-9D30-BB37AA7A9301}"/>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97413" y="3933825"/>
            <a:ext cx="41402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1" descr="DSC00770">
            <a:extLst>
              <a:ext uri="{FF2B5EF4-FFF2-40B4-BE49-F238E27FC236}">
                <a16:creationId xmlns:a16="http://schemas.microsoft.com/office/drawing/2014/main" id="{6D1C46F9-5893-457B-9157-EDB86424E4C6}"/>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475" y="3933825"/>
            <a:ext cx="41402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7" descr="梁山1副本">
            <a:extLst>
              <a:ext uri="{FF2B5EF4-FFF2-40B4-BE49-F238E27FC236}">
                <a16:creationId xmlns:a16="http://schemas.microsoft.com/office/drawing/2014/main" id="{8DFAF24B-02F5-4C10-A349-E2260641B1F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97413" y="1052513"/>
            <a:ext cx="41402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内容占位符 2">
            <a:extLst>
              <a:ext uri="{FF2B5EF4-FFF2-40B4-BE49-F238E27FC236}">
                <a16:creationId xmlns:a16="http://schemas.microsoft.com/office/drawing/2014/main" id="{1F3F7D95-C49B-4801-98DC-57250C5A5A41}"/>
              </a:ext>
            </a:extLst>
          </p:cNvPr>
          <p:cNvSpPr>
            <a:spLocks noGrp="1"/>
          </p:cNvSpPr>
          <p:nvPr>
            <p:ph idx="1"/>
          </p:nvPr>
        </p:nvSpPr>
        <p:spPr>
          <a:xfrm>
            <a:off x="571500" y="714375"/>
            <a:ext cx="8229600" cy="2000250"/>
          </a:xfrm>
        </p:spPr>
        <p:txBody>
          <a:bodyPr/>
          <a:lstStyle/>
          <a:p>
            <a:pPr eaLnBrk="1" hangingPunct="1"/>
            <a:r>
              <a:rPr lang="en-US" altLang="zh-CN">
                <a:latin typeface="Arial" panose="020B0604020202020204" pitchFamily="34" charset="0"/>
              </a:rPr>
              <a:t>Thank you!! </a:t>
            </a:r>
          </a:p>
          <a:p>
            <a:pPr algn="just">
              <a:lnSpc>
                <a:spcPct val="80000"/>
              </a:lnSpc>
              <a:buFont typeface="Arial" panose="020B0604020202020204" pitchFamily="34" charset="0"/>
              <a:buNone/>
            </a:pPr>
            <a:r>
              <a:rPr lang="en-US" altLang="zh-CN" sz="2400" b="1" i="1"/>
              <a:t>      Welcome to Institute of Land Reclamation &amp; Ecological Restoration, China University of Mining and Technology (Beijing), and Engineering Research Center of Mining Environment &amp; Ecological Safety, Ministry of Education</a:t>
            </a:r>
            <a:br>
              <a:rPr lang="en-US" altLang="zh-CN" sz="2400">
                <a:latin typeface="Arial" panose="020B0604020202020204" pitchFamily="34" charset="0"/>
              </a:rPr>
            </a:br>
            <a:endParaRPr lang="zh-CN" altLang="en-US" sz="2400"/>
          </a:p>
        </p:txBody>
      </p:sp>
      <p:pic>
        <p:nvPicPr>
          <p:cNvPr id="64515" name="Picture 7" descr="DSC00620">
            <a:extLst>
              <a:ext uri="{FF2B5EF4-FFF2-40B4-BE49-F238E27FC236}">
                <a16:creationId xmlns:a16="http://schemas.microsoft.com/office/drawing/2014/main" id="{1B6F9912-4BE4-40DA-839C-700A8B8EAE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00438" y="2624138"/>
            <a:ext cx="5643562"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标题 1">
            <a:extLst>
              <a:ext uri="{FF2B5EF4-FFF2-40B4-BE49-F238E27FC236}">
                <a16:creationId xmlns:a16="http://schemas.microsoft.com/office/drawing/2014/main" id="{E1C9C21E-5CAF-48D9-8264-303A0A3EAD28}"/>
              </a:ext>
            </a:extLst>
          </p:cNvPr>
          <p:cNvSpPr>
            <a:spLocks noGrp="1"/>
          </p:cNvSpPr>
          <p:nvPr>
            <p:ph type="title"/>
          </p:nvPr>
        </p:nvSpPr>
        <p:spPr>
          <a:xfrm>
            <a:off x="0" y="142875"/>
            <a:ext cx="9144000" cy="857250"/>
          </a:xfrm>
        </p:spPr>
        <p:txBody>
          <a:bodyPr/>
          <a:lstStyle/>
          <a:p>
            <a:pPr eaLnBrk="1" hangingPunct="1">
              <a:defRPr/>
            </a:pPr>
            <a:r>
              <a:rPr lang="en-US" altLang="zh-CN" sz="2800" b="1" dirty="0"/>
              <a:t>Impact of coal mining on environment in China</a:t>
            </a:r>
            <a:endParaRPr lang="zh-CN" altLang="en-US" sz="2800" dirty="0">
              <a:solidFill>
                <a:schemeClr val="tx2">
                  <a:lumMod val="60000"/>
                  <a:lumOff val="40000"/>
                </a:schemeClr>
              </a:solidFill>
            </a:endParaRPr>
          </a:p>
        </p:txBody>
      </p:sp>
      <p:sp>
        <p:nvSpPr>
          <p:cNvPr id="11267" name="矩形 7">
            <a:extLst>
              <a:ext uri="{FF2B5EF4-FFF2-40B4-BE49-F238E27FC236}">
                <a16:creationId xmlns:a16="http://schemas.microsoft.com/office/drawing/2014/main" id="{953D88EE-0911-41CF-83D6-045D3A9C7B6D}"/>
              </a:ext>
            </a:extLst>
          </p:cNvPr>
          <p:cNvSpPr>
            <a:spLocks noChangeArrowheads="1"/>
          </p:cNvSpPr>
          <p:nvPr/>
        </p:nvSpPr>
        <p:spPr bwMode="auto">
          <a:xfrm>
            <a:off x="785813" y="5857875"/>
            <a:ext cx="80724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400" b="1">
                <a:cs typeface="Times New Roman" panose="02020603050405020304" pitchFamily="18" charset="0"/>
              </a:rPr>
              <a:t>Coal mining has produced a lot of environmental problems while it makes great contribution to economic growth</a:t>
            </a:r>
            <a:endParaRPr lang="zh-CN" altLang="en-US" sz="2400" b="1">
              <a:cs typeface="Times New Roman" panose="02020603050405020304" pitchFamily="18" charset="0"/>
            </a:endParaRPr>
          </a:p>
        </p:txBody>
      </p:sp>
      <p:pic>
        <p:nvPicPr>
          <p:cNvPr id="11268" name="Picture 2">
            <a:extLst>
              <a:ext uri="{FF2B5EF4-FFF2-40B4-BE49-F238E27FC236}">
                <a16:creationId xmlns:a16="http://schemas.microsoft.com/office/drawing/2014/main" id="{C2260C3A-06CF-4735-9422-C76AB9C34DA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4375" y="1143000"/>
            <a:ext cx="771525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9">
            <a:extLst>
              <a:ext uri="{FF2B5EF4-FFF2-40B4-BE49-F238E27FC236}">
                <a16:creationId xmlns:a16="http://schemas.microsoft.com/office/drawing/2014/main" id="{B8EBD453-F5C9-4179-A5EB-D8BA920F794C}"/>
              </a:ext>
            </a:extLst>
          </p:cNvPr>
          <p:cNvSpPr txBox="1">
            <a:spLocks noChangeArrowheads="1"/>
          </p:cNvSpPr>
          <p:nvPr/>
        </p:nvSpPr>
        <p:spPr bwMode="auto">
          <a:xfrm>
            <a:off x="3276600" y="30686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solidFill>
                  <a:schemeClr val="bg1"/>
                </a:solidFill>
                <a:latin typeface="Arial" panose="020B0604020202020204" pitchFamily="34" charset="0"/>
                <a:ea typeface="楷体_GB2312" pitchFamily="49" charset="-122"/>
              </a:rPr>
              <a:t>给</a:t>
            </a:r>
          </a:p>
        </p:txBody>
      </p:sp>
      <p:graphicFrame>
        <p:nvGraphicFramePr>
          <p:cNvPr id="13315" name="Object 4">
            <a:extLst>
              <a:ext uri="{FF2B5EF4-FFF2-40B4-BE49-F238E27FC236}">
                <a16:creationId xmlns:a16="http://schemas.microsoft.com/office/drawing/2014/main" id="{4EA970A6-F5C0-4255-AE9D-36BD2F64740C}"/>
              </a:ext>
            </a:extLst>
          </p:cNvPr>
          <p:cNvGraphicFramePr>
            <a:graphicFrameLocks noChangeAspect="1"/>
          </p:cNvGraphicFramePr>
          <p:nvPr/>
        </p:nvGraphicFramePr>
        <p:xfrm>
          <a:off x="0" y="0"/>
          <a:ext cx="9145588" cy="7100888"/>
        </p:xfrm>
        <a:graphic>
          <a:graphicData uri="http://schemas.openxmlformats.org/presentationml/2006/ole">
            <mc:AlternateContent xmlns:mc="http://schemas.openxmlformats.org/markup-compatibility/2006">
              <mc:Choice xmlns:v="urn:schemas-microsoft-com:vml" Requires="v">
                <p:oleObj spid="_x0000_s13331" name="BMP 图像" r:id="rId3" imgW="0" imgH="0" progId="Paint.Picture">
                  <p:embed/>
                </p:oleObj>
              </mc:Choice>
              <mc:Fallback>
                <p:oleObj name="BMP 图像" r:id="rId3" imgW="0" imgH="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Freeform 8">
            <a:extLst>
              <a:ext uri="{FF2B5EF4-FFF2-40B4-BE49-F238E27FC236}">
                <a16:creationId xmlns:a16="http://schemas.microsoft.com/office/drawing/2014/main" id="{8A2D225E-B5E8-4220-B977-9134BCAA9597}"/>
              </a:ext>
            </a:extLst>
          </p:cNvPr>
          <p:cNvSpPr>
            <a:spLocks/>
          </p:cNvSpPr>
          <p:nvPr/>
        </p:nvSpPr>
        <p:spPr bwMode="auto">
          <a:xfrm>
            <a:off x="4403725" y="2492375"/>
            <a:ext cx="600075" cy="3457575"/>
          </a:xfrm>
          <a:custGeom>
            <a:avLst/>
            <a:gdLst>
              <a:gd name="T0" fmla="*/ 2147483646 w 378"/>
              <a:gd name="T1" fmla="*/ 0 h 2178"/>
              <a:gd name="T2" fmla="*/ 2147483646 w 378"/>
              <a:gd name="T3" fmla="*/ 2147483646 h 2178"/>
              <a:gd name="T4" fmla="*/ 2147483646 w 378"/>
              <a:gd name="T5" fmla="*/ 2147483646 h 2178"/>
              <a:gd name="T6" fmla="*/ 2147483646 w 378"/>
              <a:gd name="T7" fmla="*/ 2147483646 h 2178"/>
              <a:gd name="T8" fmla="*/ 2147483646 w 378"/>
              <a:gd name="T9" fmla="*/ 2147483646 h 2178"/>
              <a:gd name="T10" fmla="*/ 2147483646 w 378"/>
              <a:gd name="T11" fmla="*/ 2147483646 h 2178"/>
              <a:gd name="T12" fmla="*/ 2147483646 w 378"/>
              <a:gd name="T13" fmla="*/ 2147483646 h 2178"/>
              <a:gd name="T14" fmla="*/ 2147483646 w 378"/>
              <a:gd name="T15" fmla="*/ 2147483646 h 2178"/>
              <a:gd name="T16" fmla="*/ 2147483646 w 378"/>
              <a:gd name="T17" fmla="*/ 2147483646 h 2178"/>
              <a:gd name="T18" fmla="*/ 2147483646 w 378"/>
              <a:gd name="T19" fmla="*/ 2147483646 h 2178"/>
              <a:gd name="T20" fmla="*/ 2147483646 w 378"/>
              <a:gd name="T21" fmla="*/ 2147483646 h 2178"/>
              <a:gd name="T22" fmla="*/ 2147483646 w 378"/>
              <a:gd name="T23" fmla="*/ 2147483646 h 2178"/>
              <a:gd name="T24" fmla="*/ 2147483646 w 378"/>
              <a:gd name="T25" fmla="*/ 2147483646 h 2178"/>
              <a:gd name="T26" fmla="*/ 2147483646 w 378"/>
              <a:gd name="T27" fmla="*/ 2147483646 h 2178"/>
              <a:gd name="T28" fmla="*/ 2147483646 w 378"/>
              <a:gd name="T29" fmla="*/ 2147483646 h 2178"/>
              <a:gd name="T30" fmla="*/ 2147483646 w 378"/>
              <a:gd name="T31" fmla="*/ 2147483646 h 2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178"/>
              <a:gd name="T50" fmla="*/ 378 w 378"/>
              <a:gd name="T51" fmla="*/ 2178 h 21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178">
                <a:moveTo>
                  <a:pt x="378" y="0"/>
                </a:moveTo>
                <a:cubicBezTo>
                  <a:pt x="359" y="41"/>
                  <a:pt x="340" y="83"/>
                  <a:pt x="333" y="136"/>
                </a:cubicBezTo>
                <a:cubicBezTo>
                  <a:pt x="326" y="189"/>
                  <a:pt x="341" y="265"/>
                  <a:pt x="333" y="318"/>
                </a:cubicBezTo>
                <a:cubicBezTo>
                  <a:pt x="325" y="371"/>
                  <a:pt x="295" y="409"/>
                  <a:pt x="287" y="454"/>
                </a:cubicBezTo>
                <a:cubicBezTo>
                  <a:pt x="279" y="499"/>
                  <a:pt x="287" y="537"/>
                  <a:pt x="287" y="590"/>
                </a:cubicBezTo>
                <a:cubicBezTo>
                  <a:pt x="287" y="643"/>
                  <a:pt x="287" y="726"/>
                  <a:pt x="287" y="771"/>
                </a:cubicBezTo>
                <a:cubicBezTo>
                  <a:pt x="287" y="816"/>
                  <a:pt x="287" y="839"/>
                  <a:pt x="287" y="862"/>
                </a:cubicBezTo>
                <a:cubicBezTo>
                  <a:pt x="287" y="885"/>
                  <a:pt x="294" y="885"/>
                  <a:pt x="287" y="908"/>
                </a:cubicBezTo>
                <a:cubicBezTo>
                  <a:pt x="280" y="931"/>
                  <a:pt x="265" y="945"/>
                  <a:pt x="242" y="998"/>
                </a:cubicBezTo>
                <a:cubicBezTo>
                  <a:pt x="219" y="1051"/>
                  <a:pt x="174" y="1149"/>
                  <a:pt x="151" y="1225"/>
                </a:cubicBezTo>
                <a:cubicBezTo>
                  <a:pt x="128" y="1301"/>
                  <a:pt x="129" y="1384"/>
                  <a:pt x="106" y="1452"/>
                </a:cubicBezTo>
                <a:cubicBezTo>
                  <a:pt x="83" y="1520"/>
                  <a:pt x="30" y="1573"/>
                  <a:pt x="15" y="1633"/>
                </a:cubicBezTo>
                <a:cubicBezTo>
                  <a:pt x="0" y="1693"/>
                  <a:pt x="15" y="1770"/>
                  <a:pt x="15" y="1815"/>
                </a:cubicBezTo>
                <a:cubicBezTo>
                  <a:pt x="15" y="1860"/>
                  <a:pt x="15" y="1867"/>
                  <a:pt x="15" y="1905"/>
                </a:cubicBezTo>
                <a:cubicBezTo>
                  <a:pt x="15" y="1943"/>
                  <a:pt x="7" y="1997"/>
                  <a:pt x="15" y="2042"/>
                </a:cubicBezTo>
                <a:cubicBezTo>
                  <a:pt x="23" y="2087"/>
                  <a:pt x="42" y="2132"/>
                  <a:pt x="61" y="2178"/>
                </a:cubicBezTo>
              </a:path>
            </a:pathLst>
          </a:custGeom>
          <a:noFill/>
          <a:ln w="28575" cap="sq">
            <a:solidFill>
              <a:srgbClr val="F2021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17" name="Freeform 12">
            <a:extLst>
              <a:ext uri="{FF2B5EF4-FFF2-40B4-BE49-F238E27FC236}">
                <a16:creationId xmlns:a16="http://schemas.microsoft.com/office/drawing/2014/main" id="{90679EE1-F2DC-4B87-A32D-3D9880291027}"/>
              </a:ext>
            </a:extLst>
          </p:cNvPr>
          <p:cNvSpPr>
            <a:spLocks/>
          </p:cNvSpPr>
          <p:nvPr/>
        </p:nvSpPr>
        <p:spPr bwMode="auto">
          <a:xfrm>
            <a:off x="6156325" y="2338388"/>
            <a:ext cx="863600" cy="227012"/>
          </a:xfrm>
          <a:custGeom>
            <a:avLst/>
            <a:gdLst>
              <a:gd name="T0" fmla="*/ 2147483646 w 544"/>
              <a:gd name="T1" fmla="*/ 2147483646 h 143"/>
              <a:gd name="T2" fmla="*/ 2147483646 w 544"/>
              <a:gd name="T3" fmla="*/ 2147483646 h 143"/>
              <a:gd name="T4" fmla="*/ 2147483646 w 544"/>
              <a:gd name="T5" fmla="*/ 2147483646 h 143"/>
              <a:gd name="T6" fmla="*/ 2147483646 w 544"/>
              <a:gd name="T7" fmla="*/ 2147483646 h 143"/>
              <a:gd name="T8" fmla="*/ 2147483646 w 544"/>
              <a:gd name="T9" fmla="*/ 2147483646 h 143"/>
              <a:gd name="T10" fmla="*/ 2147483646 w 544"/>
              <a:gd name="T11" fmla="*/ 2147483646 h 143"/>
              <a:gd name="T12" fmla="*/ 0 w 544"/>
              <a:gd name="T13" fmla="*/ 2147483646 h 143"/>
              <a:gd name="T14" fmla="*/ 0 60000 65536"/>
              <a:gd name="T15" fmla="*/ 0 60000 65536"/>
              <a:gd name="T16" fmla="*/ 0 60000 65536"/>
              <a:gd name="T17" fmla="*/ 0 60000 65536"/>
              <a:gd name="T18" fmla="*/ 0 60000 65536"/>
              <a:gd name="T19" fmla="*/ 0 60000 65536"/>
              <a:gd name="T20" fmla="*/ 0 60000 65536"/>
              <a:gd name="T21" fmla="*/ 0 w 544"/>
              <a:gd name="T22" fmla="*/ 0 h 143"/>
              <a:gd name="T23" fmla="*/ 544 w 54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43">
                <a:moveTo>
                  <a:pt x="544" y="143"/>
                </a:moveTo>
                <a:cubicBezTo>
                  <a:pt x="510" y="127"/>
                  <a:pt x="477" y="112"/>
                  <a:pt x="454" y="97"/>
                </a:cubicBezTo>
                <a:cubicBezTo>
                  <a:pt x="431" y="82"/>
                  <a:pt x="431" y="67"/>
                  <a:pt x="408" y="52"/>
                </a:cubicBezTo>
                <a:cubicBezTo>
                  <a:pt x="385" y="37"/>
                  <a:pt x="347" y="14"/>
                  <a:pt x="317" y="7"/>
                </a:cubicBezTo>
                <a:cubicBezTo>
                  <a:pt x="287" y="0"/>
                  <a:pt x="257" y="7"/>
                  <a:pt x="227" y="7"/>
                </a:cubicBezTo>
                <a:cubicBezTo>
                  <a:pt x="197" y="7"/>
                  <a:pt x="174" y="7"/>
                  <a:pt x="136" y="7"/>
                </a:cubicBezTo>
                <a:cubicBezTo>
                  <a:pt x="98" y="7"/>
                  <a:pt x="23" y="0"/>
                  <a:pt x="0" y="7"/>
                </a:cubicBezTo>
              </a:path>
            </a:pathLst>
          </a:custGeom>
          <a:noFill/>
          <a:ln w="28575" cap="sq">
            <a:solidFill>
              <a:srgbClr val="F2021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3318" name="AutoShape 13">
            <a:extLst>
              <a:ext uri="{FF2B5EF4-FFF2-40B4-BE49-F238E27FC236}">
                <a16:creationId xmlns:a16="http://schemas.microsoft.com/office/drawing/2014/main" id="{B002F8AC-F5DE-4FD1-BE29-6732F7C7C5C5}"/>
              </a:ext>
            </a:extLst>
          </p:cNvPr>
          <p:cNvSpPr>
            <a:spLocks noChangeArrowheads="1"/>
          </p:cNvSpPr>
          <p:nvPr/>
        </p:nvSpPr>
        <p:spPr bwMode="auto">
          <a:xfrm>
            <a:off x="187325" y="1206500"/>
            <a:ext cx="5256213" cy="1776413"/>
          </a:xfrm>
          <a:prstGeom prst="wedgeRoundRectCallout">
            <a:avLst>
              <a:gd name="adj1" fmla="val 53019"/>
              <a:gd name="adj2" fmla="val 54708"/>
              <a:gd name="adj3" fmla="val 16667"/>
            </a:avLst>
          </a:prstGeom>
          <a:solidFill>
            <a:srgbClr val="990033"/>
          </a:solidFill>
          <a:ln w="12700" cap="sq">
            <a:solidFill>
              <a:srgbClr val="3366FF"/>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000">
              <a:solidFill>
                <a:srgbClr val="FFFF00"/>
              </a:solidFill>
              <a:latin typeface="Arial" panose="020B0604020202020204" pitchFamily="34" charset="0"/>
              <a:ea typeface="楷体_GB2312" pitchFamily="49" charset="-122"/>
            </a:endParaRPr>
          </a:p>
        </p:txBody>
      </p:sp>
      <p:sp>
        <p:nvSpPr>
          <p:cNvPr id="13319" name="AutoShape 14">
            <a:extLst>
              <a:ext uri="{FF2B5EF4-FFF2-40B4-BE49-F238E27FC236}">
                <a16:creationId xmlns:a16="http://schemas.microsoft.com/office/drawing/2014/main" id="{C02B3FA3-8167-4BBE-9BB4-FB6D7194C790}"/>
              </a:ext>
            </a:extLst>
          </p:cNvPr>
          <p:cNvSpPr>
            <a:spLocks noChangeArrowheads="1"/>
          </p:cNvSpPr>
          <p:nvPr/>
        </p:nvSpPr>
        <p:spPr bwMode="auto">
          <a:xfrm>
            <a:off x="2195513" y="3887788"/>
            <a:ext cx="4105275" cy="1225550"/>
          </a:xfrm>
          <a:prstGeom prst="wedgeRoundRectCallout">
            <a:avLst>
              <a:gd name="adj1" fmla="val 47167"/>
              <a:gd name="adj2" fmla="val 61407"/>
              <a:gd name="adj3" fmla="val 16667"/>
            </a:avLst>
          </a:prstGeom>
          <a:solidFill>
            <a:srgbClr val="990033"/>
          </a:solidFill>
          <a:ln w="12700" cap="sq">
            <a:solidFill>
              <a:schemeClr val="tx1"/>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FF00"/>
                </a:solidFill>
                <a:latin typeface="Arial" panose="020B0604020202020204" pitchFamily="34" charset="0"/>
                <a:ea typeface="楷体_GB2312" pitchFamily="49" charset="-122"/>
              </a:rPr>
              <a:t>Southern</a:t>
            </a:r>
            <a:r>
              <a:rPr lang="zh-CN" altLang="en-US" sz="1800" b="1">
                <a:solidFill>
                  <a:srgbClr val="FFFF00"/>
                </a:solidFill>
                <a:latin typeface="Arial" panose="020B0604020202020204" pitchFamily="34" charset="0"/>
                <a:ea typeface="楷体_GB2312" pitchFamily="49" charset="-122"/>
              </a:rPr>
              <a:t>南部地区：</a:t>
            </a:r>
            <a:endParaRPr lang="en-US" altLang="zh-CN" sz="1800" b="1">
              <a:solidFill>
                <a:srgbClr val="FFFF00"/>
              </a:solidFill>
              <a:latin typeface="Arial" panose="020B0604020202020204" pitchFamily="34" charset="0"/>
              <a:ea typeface="楷体_GB2312" pitchFamily="49" charset="-122"/>
            </a:endParaRPr>
          </a:p>
          <a:p>
            <a:pPr eaLnBrk="1" hangingPunct="1">
              <a:spcBef>
                <a:spcPct val="0"/>
              </a:spcBef>
              <a:buFontTx/>
              <a:buNone/>
            </a:pPr>
            <a:r>
              <a:rPr lang="en-US" altLang="zh-CN" sz="1600">
                <a:solidFill>
                  <a:srgbClr val="FFFF00"/>
                </a:solidFill>
                <a:latin typeface="Arial" panose="020B0604020202020204" pitchFamily="34" charset="0"/>
                <a:ea typeface="楷体_GB2312" pitchFamily="49" charset="-122"/>
              </a:rPr>
              <a:t>mining subsidence induced landslide and mudslides, </a:t>
            </a:r>
            <a:r>
              <a:rPr lang="zh-CN" altLang="en-US" sz="1600">
                <a:solidFill>
                  <a:srgbClr val="FFFF00"/>
                </a:solidFill>
                <a:latin typeface="Arial" panose="020B0604020202020204" pitchFamily="34" charset="0"/>
                <a:ea typeface="楷体_GB2312" pitchFamily="49" charset="-122"/>
              </a:rPr>
              <a:t>开采沉陷引发的滑坡和泥石流</a:t>
            </a:r>
            <a:endParaRPr lang="en-US" altLang="zh-CN" sz="1600">
              <a:solidFill>
                <a:srgbClr val="FFFF00"/>
              </a:solidFill>
              <a:latin typeface="Arial" panose="020B0604020202020204" pitchFamily="34" charset="0"/>
              <a:ea typeface="楷体_GB2312" pitchFamily="49" charset="-122"/>
            </a:endParaRPr>
          </a:p>
          <a:p>
            <a:pPr eaLnBrk="1" hangingPunct="1">
              <a:spcBef>
                <a:spcPct val="0"/>
              </a:spcBef>
              <a:buFontTx/>
              <a:buNone/>
            </a:pPr>
            <a:r>
              <a:rPr lang="en-US" altLang="zh-CN" sz="1600">
                <a:solidFill>
                  <a:srgbClr val="FFFF00"/>
                </a:solidFill>
                <a:latin typeface="Arial" panose="020B0604020202020204" pitchFamily="34" charset="0"/>
                <a:ea typeface="楷体_GB2312" pitchFamily="49" charset="-122"/>
              </a:rPr>
              <a:t>groundwater loses </a:t>
            </a:r>
            <a:r>
              <a:rPr lang="zh-CN" altLang="en-US" sz="1600">
                <a:solidFill>
                  <a:srgbClr val="FFFF00"/>
                </a:solidFill>
                <a:latin typeface="Arial" panose="020B0604020202020204" pitchFamily="34" charset="0"/>
                <a:ea typeface="楷体_GB2312" pitchFamily="49" charset="-122"/>
              </a:rPr>
              <a:t>地下水流失</a:t>
            </a:r>
          </a:p>
        </p:txBody>
      </p:sp>
      <p:sp>
        <p:nvSpPr>
          <p:cNvPr id="13320" name="AutoShape 15">
            <a:extLst>
              <a:ext uri="{FF2B5EF4-FFF2-40B4-BE49-F238E27FC236}">
                <a16:creationId xmlns:a16="http://schemas.microsoft.com/office/drawing/2014/main" id="{56FA8ECD-D155-46F9-B4CF-C1C72A044A9C}"/>
              </a:ext>
            </a:extLst>
          </p:cNvPr>
          <p:cNvSpPr>
            <a:spLocks noChangeArrowheads="1"/>
          </p:cNvSpPr>
          <p:nvPr/>
        </p:nvSpPr>
        <p:spPr bwMode="auto">
          <a:xfrm>
            <a:off x="6300788" y="1539875"/>
            <a:ext cx="2843212" cy="1528763"/>
          </a:xfrm>
          <a:prstGeom prst="wedgeRoundRectCallout">
            <a:avLst>
              <a:gd name="adj1" fmla="val -38630"/>
              <a:gd name="adj2" fmla="val 82926"/>
              <a:gd name="adj3" fmla="val 16667"/>
            </a:avLst>
          </a:prstGeom>
          <a:solidFill>
            <a:srgbClr val="990033"/>
          </a:solidFill>
          <a:ln w="12700" cap="sq">
            <a:solidFill>
              <a:srgbClr val="0000FF"/>
            </a:solidFill>
            <a:miter lim="800000"/>
            <a:headEnd/>
            <a:tailEnd/>
          </a:ln>
        </p:spPr>
        <p:txBody>
          <a:bodyPr lIns="0" tIns="0" anchor="ct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FF00"/>
                </a:solidFill>
                <a:latin typeface="Arial" panose="020B0604020202020204" pitchFamily="34" charset="0"/>
                <a:ea typeface="楷体_GB2312" pitchFamily="49" charset="-122"/>
              </a:rPr>
              <a:t>Eastern</a:t>
            </a:r>
            <a:r>
              <a:rPr lang="zh-CN" altLang="en-US" sz="1800" b="1">
                <a:solidFill>
                  <a:srgbClr val="FFFF00"/>
                </a:solidFill>
                <a:latin typeface="Arial" panose="020B0604020202020204" pitchFamily="34" charset="0"/>
                <a:ea typeface="楷体_GB2312" pitchFamily="49" charset="-122"/>
              </a:rPr>
              <a:t>东部地区：</a:t>
            </a:r>
            <a:endParaRPr lang="en-US" altLang="zh-CN" sz="1800" b="1">
              <a:solidFill>
                <a:srgbClr val="FFFF00"/>
              </a:solidFill>
              <a:latin typeface="Arial" panose="020B0604020202020204" pitchFamily="34" charset="0"/>
              <a:ea typeface="楷体_GB2312" pitchFamily="49" charset="-122"/>
            </a:endParaRPr>
          </a:p>
          <a:p>
            <a:pPr eaLnBrk="1" hangingPunct="1">
              <a:spcBef>
                <a:spcPct val="0"/>
              </a:spcBef>
              <a:buFontTx/>
              <a:buNone/>
            </a:pPr>
            <a:r>
              <a:rPr lang="en-US" altLang="zh-CN" sz="1600">
                <a:solidFill>
                  <a:srgbClr val="FFFF00"/>
                </a:solidFill>
                <a:latin typeface="Arial" panose="020B0604020202020204" pitchFamily="34" charset="0"/>
                <a:ea typeface="楷体_GB2312" pitchFamily="49" charset="-122"/>
              </a:rPr>
              <a:t>Mining subsidence induced ponds area, </a:t>
            </a:r>
            <a:r>
              <a:rPr lang="zh-CN" altLang="en-US" sz="1600">
                <a:solidFill>
                  <a:srgbClr val="FFFF00"/>
                </a:solidFill>
                <a:latin typeface="Arial" panose="020B0604020202020204" pitchFamily="34" charset="0"/>
                <a:ea typeface="楷体_GB2312" pitchFamily="49" charset="-122"/>
              </a:rPr>
              <a:t>下沉积水</a:t>
            </a:r>
            <a:endParaRPr lang="en-US" altLang="zh-CN" sz="1600">
              <a:solidFill>
                <a:srgbClr val="FFFF00"/>
              </a:solidFill>
              <a:latin typeface="Arial" panose="020B0604020202020204" pitchFamily="34" charset="0"/>
              <a:ea typeface="楷体_GB2312" pitchFamily="49" charset="-122"/>
            </a:endParaRPr>
          </a:p>
          <a:p>
            <a:pPr eaLnBrk="1" hangingPunct="1">
              <a:spcBef>
                <a:spcPct val="0"/>
              </a:spcBef>
              <a:buFontTx/>
              <a:buNone/>
            </a:pPr>
            <a:r>
              <a:rPr lang="en-US" altLang="zh-CN" sz="1600">
                <a:solidFill>
                  <a:srgbClr val="FFFF00"/>
                </a:solidFill>
                <a:latin typeface="Arial" panose="020B0604020202020204" pitchFamily="34" charset="0"/>
                <a:ea typeface="楷体_GB2312" pitchFamily="49" charset="-122"/>
              </a:rPr>
              <a:t>farmland  lose, </a:t>
            </a:r>
            <a:r>
              <a:rPr lang="zh-CN" altLang="en-US" sz="1600">
                <a:solidFill>
                  <a:srgbClr val="FFFF00"/>
                </a:solidFill>
                <a:latin typeface="Arial" panose="020B0604020202020204" pitchFamily="34" charset="0"/>
                <a:ea typeface="楷体_GB2312" pitchFamily="49" charset="-122"/>
              </a:rPr>
              <a:t>耕地减少</a:t>
            </a:r>
            <a:endParaRPr lang="en-US" altLang="zh-CN" sz="1600">
              <a:solidFill>
                <a:srgbClr val="FFFF00"/>
              </a:solidFill>
              <a:latin typeface="Arial" panose="020B0604020202020204" pitchFamily="34" charset="0"/>
              <a:ea typeface="楷体_GB2312" pitchFamily="49" charset="-122"/>
            </a:endParaRPr>
          </a:p>
          <a:p>
            <a:pPr eaLnBrk="1" hangingPunct="1">
              <a:spcBef>
                <a:spcPct val="0"/>
              </a:spcBef>
              <a:buFontTx/>
              <a:buNone/>
            </a:pPr>
            <a:r>
              <a:rPr lang="en-US" altLang="zh-CN" sz="1600">
                <a:solidFill>
                  <a:srgbClr val="FFFF00"/>
                </a:solidFill>
                <a:latin typeface="Arial" panose="020B0604020202020204" pitchFamily="34" charset="0"/>
                <a:ea typeface="楷体_GB2312" pitchFamily="49" charset="-122"/>
              </a:rPr>
              <a:t>Village movements </a:t>
            </a:r>
            <a:r>
              <a:rPr lang="zh-CN" altLang="en-US" sz="1600">
                <a:solidFill>
                  <a:srgbClr val="FFFF00"/>
                </a:solidFill>
                <a:latin typeface="Arial" panose="020B0604020202020204" pitchFamily="34" charset="0"/>
                <a:ea typeface="楷体_GB2312" pitchFamily="49" charset="-122"/>
              </a:rPr>
              <a:t>村庄搬迁</a:t>
            </a:r>
            <a:endParaRPr lang="en-US" altLang="zh-CN" sz="1600">
              <a:solidFill>
                <a:srgbClr val="FFFF00"/>
              </a:solidFill>
              <a:latin typeface="Arial" panose="020B0604020202020204" pitchFamily="34" charset="0"/>
              <a:ea typeface="楷体_GB2312" pitchFamily="49" charset="-122"/>
            </a:endParaRPr>
          </a:p>
        </p:txBody>
      </p:sp>
      <p:sp>
        <p:nvSpPr>
          <p:cNvPr id="13321" name="Text Box 17">
            <a:extLst>
              <a:ext uri="{FF2B5EF4-FFF2-40B4-BE49-F238E27FC236}">
                <a16:creationId xmlns:a16="http://schemas.microsoft.com/office/drawing/2014/main" id="{9AE72D0A-5E9E-452B-97DD-582B2C00FAF4}"/>
              </a:ext>
            </a:extLst>
          </p:cNvPr>
          <p:cNvSpPr txBox="1">
            <a:spLocks noChangeArrowheads="1"/>
          </p:cNvSpPr>
          <p:nvPr/>
        </p:nvSpPr>
        <p:spPr bwMode="auto">
          <a:xfrm>
            <a:off x="7164388" y="12684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东</a:t>
            </a:r>
          </a:p>
        </p:txBody>
      </p:sp>
      <p:sp>
        <p:nvSpPr>
          <p:cNvPr id="13322" name="Text Box 19">
            <a:extLst>
              <a:ext uri="{FF2B5EF4-FFF2-40B4-BE49-F238E27FC236}">
                <a16:creationId xmlns:a16="http://schemas.microsoft.com/office/drawing/2014/main" id="{285CF15D-CD46-4805-9FEA-0F3E6B779E4A}"/>
              </a:ext>
            </a:extLst>
          </p:cNvPr>
          <p:cNvSpPr txBox="1">
            <a:spLocks noChangeArrowheads="1"/>
          </p:cNvSpPr>
          <p:nvPr/>
        </p:nvSpPr>
        <p:spPr bwMode="auto">
          <a:xfrm>
            <a:off x="6227763" y="30686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补</a:t>
            </a:r>
          </a:p>
        </p:txBody>
      </p:sp>
      <p:sp>
        <p:nvSpPr>
          <p:cNvPr id="13323" name="Text Box 21">
            <a:extLst>
              <a:ext uri="{FF2B5EF4-FFF2-40B4-BE49-F238E27FC236}">
                <a16:creationId xmlns:a16="http://schemas.microsoft.com/office/drawing/2014/main" id="{5F44FAAD-FFA6-43C5-A6F4-7B3B2C06BC90}"/>
              </a:ext>
            </a:extLst>
          </p:cNvPr>
          <p:cNvSpPr txBox="1">
            <a:spLocks noChangeArrowheads="1"/>
          </p:cNvSpPr>
          <p:nvPr/>
        </p:nvSpPr>
        <p:spPr bwMode="auto">
          <a:xfrm>
            <a:off x="5724525" y="544512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带</a:t>
            </a:r>
          </a:p>
        </p:txBody>
      </p:sp>
      <p:sp>
        <p:nvSpPr>
          <p:cNvPr id="13324" name="Text Box 22">
            <a:extLst>
              <a:ext uri="{FF2B5EF4-FFF2-40B4-BE49-F238E27FC236}">
                <a16:creationId xmlns:a16="http://schemas.microsoft.com/office/drawing/2014/main" id="{D73109FA-9C21-4B8F-8FB2-14B161604B8F}"/>
              </a:ext>
            </a:extLst>
          </p:cNvPr>
          <p:cNvSpPr txBox="1">
            <a:spLocks noChangeArrowheads="1"/>
          </p:cNvSpPr>
          <p:nvPr/>
        </p:nvSpPr>
        <p:spPr bwMode="auto">
          <a:xfrm>
            <a:off x="4643438" y="53736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带</a:t>
            </a:r>
          </a:p>
        </p:txBody>
      </p:sp>
      <p:sp>
        <p:nvSpPr>
          <p:cNvPr id="13325" name="Text Box 25">
            <a:extLst>
              <a:ext uri="{FF2B5EF4-FFF2-40B4-BE49-F238E27FC236}">
                <a16:creationId xmlns:a16="http://schemas.microsoft.com/office/drawing/2014/main" id="{7ED51F58-21F2-4CE8-95B8-460C99BD841D}"/>
              </a:ext>
            </a:extLst>
          </p:cNvPr>
          <p:cNvSpPr txBox="1">
            <a:spLocks noChangeArrowheads="1"/>
          </p:cNvSpPr>
          <p:nvPr/>
        </p:nvSpPr>
        <p:spPr bwMode="auto">
          <a:xfrm>
            <a:off x="5364163" y="25654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部</a:t>
            </a:r>
          </a:p>
        </p:txBody>
      </p:sp>
      <p:sp>
        <p:nvSpPr>
          <p:cNvPr id="13326" name="Text Box 26">
            <a:extLst>
              <a:ext uri="{FF2B5EF4-FFF2-40B4-BE49-F238E27FC236}">
                <a16:creationId xmlns:a16="http://schemas.microsoft.com/office/drawing/2014/main" id="{0433371A-67EA-4543-AF72-F1DEAB219D9E}"/>
              </a:ext>
            </a:extLst>
          </p:cNvPr>
          <p:cNvSpPr txBox="1">
            <a:spLocks noChangeArrowheads="1"/>
          </p:cNvSpPr>
          <p:nvPr/>
        </p:nvSpPr>
        <p:spPr bwMode="auto">
          <a:xfrm>
            <a:off x="5795963" y="19891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中</a:t>
            </a:r>
          </a:p>
        </p:txBody>
      </p:sp>
      <p:sp>
        <p:nvSpPr>
          <p:cNvPr id="13327" name="Text Box 27">
            <a:extLst>
              <a:ext uri="{FF2B5EF4-FFF2-40B4-BE49-F238E27FC236}">
                <a16:creationId xmlns:a16="http://schemas.microsoft.com/office/drawing/2014/main" id="{0CA00A5A-CFF3-4BEC-90BA-406A7395668E}"/>
              </a:ext>
            </a:extLst>
          </p:cNvPr>
          <p:cNvSpPr txBox="1">
            <a:spLocks noChangeArrowheads="1"/>
          </p:cNvSpPr>
          <p:nvPr/>
        </p:nvSpPr>
        <p:spPr bwMode="auto">
          <a:xfrm>
            <a:off x="5219700" y="29972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供</a:t>
            </a:r>
          </a:p>
        </p:txBody>
      </p:sp>
      <p:sp>
        <p:nvSpPr>
          <p:cNvPr id="13328" name="Text Box 32">
            <a:extLst>
              <a:ext uri="{FF2B5EF4-FFF2-40B4-BE49-F238E27FC236}">
                <a16:creationId xmlns:a16="http://schemas.microsoft.com/office/drawing/2014/main" id="{4D8895BC-9278-4F64-886B-D8C738B461BB}"/>
              </a:ext>
            </a:extLst>
          </p:cNvPr>
          <p:cNvSpPr txBox="1">
            <a:spLocks noChangeArrowheads="1"/>
          </p:cNvSpPr>
          <p:nvPr/>
        </p:nvSpPr>
        <p:spPr bwMode="auto">
          <a:xfrm>
            <a:off x="2700338" y="28527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自</a:t>
            </a:r>
          </a:p>
        </p:txBody>
      </p:sp>
      <p:sp>
        <p:nvSpPr>
          <p:cNvPr id="13329" name="TextBox 2">
            <a:extLst>
              <a:ext uri="{FF2B5EF4-FFF2-40B4-BE49-F238E27FC236}">
                <a16:creationId xmlns:a16="http://schemas.microsoft.com/office/drawing/2014/main" id="{A47AC063-C94F-49C2-A45C-C6DBDC4A788B}"/>
              </a:ext>
            </a:extLst>
          </p:cNvPr>
          <p:cNvSpPr txBox="1">
            <a:spLocks noChangeArrowheads="1"/>
          </p:cNvSpPr>
          <p:nvPr/>
        </p:nvSpPr>
        <p:spPr bwMode="auto">
          <a:xfrm>
            <a:off x="258763" y="1173163"/>
            <a:ext cx="532765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800" b="1">
                <a:solidFill>
                  <a:srgbClr val="FFFF00"/>
                </a:solidFill>
                <a:latin typeface="Arial" panose="020B0604020202020204" pitchFamily="34" charset="0"/>
                <a:ea typeface="楷体_GB2312" pitchFamily="49" charset="-122"/>
              </a:rPr>
              <a:t>Northwest </a:t>
            </a:r>
            <a:r>
              <a:rPr lang="zh-CN" altLang="en-US" sz="1800" b="1">
                <a:solidFill>
                  <a:srgbClr val="FFFF00"/>
                </a:solidFill>
                <a:latin typeface="Arial" panose="020B0604020202020204" pitchFamily="34" charset="0"/>
                <a:ea typeface="楷体_GB2312" pitchFamily="49" charset="-122"/>
              </a:rPr>
              <a:t>西北地区：</a:t>
            </a:r>
            <a:endParaRPr lang="en-US" altLang="zh-CN" sz="1800" b="1">
              <a:solidFill>
                <a:srgbClr val="FFFF00"/>
              </a:solidFill>
              <a:latin typeface="Arial" panose="020B0604020202020204" pitchFamily="34" charset="0"/>
              <a:ea typeface="楷体_GB2312" pitchFamily="49" charset="-122"/>
            </a:endParaRPr>
          </a:p>
          <a:p>
            <a:pPr>
              <a:spcBef>
                <a:spcPct val="0"/>
              </a:spcBef>
              <a:buFontTx/>
              <a:buNone/>
            </a:pPr>
            <a:r>
              <a:rPr lang="en-US" altLang="zh-CN" sz="1600">
                <a:solidFill>
                  <a:srgbClr val="FFFF00"/>
                </a:solidFill>
                <a:latin typeface="Arial" panose="020B0604020202020204" pitchFamily="34" charset="0"/>
                <a:ea typeface="楷体_GB2312" pitchFamily="49" charset="-122"/>
              </a:rPr>
              <a:t>Mining subsidence induced cracks and fissures;</a:t>
            </a:r>
          </a:p>
          <a:p>
            <a:pPr>
              <a:spcBef>
                <a:spcPct val="0"/>
              </a:spcBef>
              <a:buFontTx/>
              <a:buNone/>
            </a:pPr>
            <a:r>
              <a:rPr lang="zh-CN" altLang="en-US" sz="1600">
                <a:solidFill>
                  <a:srgbClr val="FFFF00"/>
                </a:solidFill>
                <a:latin typeface="Arial" panose="020B0604020202020204" pitchFamily="34" charset="0"/>
                <a:ea typeface="楷体_GB2312" pitchFamily="49" charset="-122"/>
              </a:rPr>
              <a:t>开采沉陷引发的地表裂缝和裂纹；</a:t>
            </a:r>
            <a:endParaRPr lang="en-US" altLang="zh-CN" sz="1600">
              <a:solidFill>
                <a:srgbClr val="FFFF00"/>
              </a:solidFill>
              <a:latin typeface="Arial" panose="020B0604020202020204" pitchFamily="34" charset="0"/>
              <a:ea typeface="楷体_GB2312" pitchFamily="49" charset="-122"/>
            </a:endParaRPr>
          </a:p>
          <a:p>
            <a:pPr>
              <a:spcBef>
                <a:spcPct val="0"/>
              </a:spcBef>
              <a:buFontTx/>
              <a:buNone/>
            </a:pPr>
            <a:r>
              <a:rPr lang="en-US" altLang="zh-CN" sz="1600">
                <a:solidFill>
                  <a:srgbClr val="FFFF00"/>
                </a:solidFill>
                <a:latin typeface="Arial" panose="020B0604020202020204" pitchFamily="34" charset="0"/>
                <a:ea typeface="楷体_GB2312" pitchFamily="49" charset="-122"/>
              </a:rPr>
              <a:t>Soil erosion; </a:t>
            </a:r>
            <a:r>
              <a:rPr lang="zh-CN" altLang="en-US" sz="1600">
                <a:solidFill>
                  <a:srgbClr val="FFFF00"/>
                </a:solidFill>
                <a:latin typeface="Arial" panose="020B0604020202020204" pitchFamily="34" charset="0"/>
                <a:ea typeface="楷体_GB2312" pitchFamily="49" charset="-122"/>
              </a:rPr>
              <a:t>水土流失；</a:t>
            </a:r>
            <a:endParaRPr lang="en-US" altLang="zh-CN" sz="1600">
              <a:solidFill>
                <a:srgbClr val="FFFF00"/>
              </a:solidFill>
              <a:latin typeface="Arial" panose="020B0604020202020204" pitchFamily="34" charset="0"/>
              <a:ea typeface="楷体_GB2312" pitchFamily="49" charset="-122"/>
            </a:endParaRPr>
          </a:p>
          <a:p>
            <a:pPr>
              <a:spcBef>
                <a:spcPct val="0"/>
              </a:spcBef>
              <a:buFontTx/>
              <a:buNone/>
            </a:pPr>
            <a:r>
              <a:rPr lang="en-US" altLang="zh-CN" sz="1600">
                <a:solidFill>
                  <a:srgbClr val="FFFF00"/>
                </a:solidFill>
                <a:latin typeface="Arial" panose="020B0604020202020204" pitchFamily="34" charset="0"/>
                <a:ea typeface="楷体_GB2312" pitchFamily="49" charset="-122"/>
              </a:rPr>
              <a:t>Acid coal waste dumps spontaneous combustion; </a:t>
            </a:r>
          </a:p>
          <a:p>
            <a:pPr>
              <a:spcBef>
                <a:spcPct val="0"/>
              </a:spcBef>
              <a:buFontTx/>
              <a:buNone/>
            </a:pPr>
            <a:r>
              <a:rPr lang="zh-CN" altLang="en-US" sz="1600">
                <a:solidFill>
                  <a:srgbClr val="FFFF00"/>
                </a:solidFill>
                <a:latin typeface="Arial" panose="020B0604020202020204" pitchFamily="34" charset="0"/>
                <a:ea typeface="楷体_GB2312" pitchFamily="49" charset="-122"/>
              </a:rPr>
              <a:t>酸性煤矸石山的自燃</a:t>
            </a:r>
            <a:endParaRPr lang="en-US" altLang="zh-CN" sz="1600">
              <a:solidFill>
                <a:srgbClr val="FFFF00"/>
              </a:solidFill>
              <a:latin typeface="Arial" panose="020B0604020202020204" pitchFamily="34" charset="0"/>
              <a:ea typeface="楷体_GB2312" pitchFamily="49" charset="-122"/>
            </a:endParaRPr>
          </a:p>
          <a:p>
            <a:pPr>
              <a:spcBef>
                <a:spcPct val="0"/>
              </a:spcBef>
              <a:buFontTx/>
              <a:buNone/>
            </a:pPr>
            <a:r>
              <a:rPr lang="en-US" altLang="zh-CN" sz="1600">
                <a:solidFill>
                  <a:srgbClr val="FFFF00"/>
                </a:solidFill>
                <a:latin typeface="Arial" panose="020B0604020202020204" pitchFamily="34" charset="0"/>
                <a:ea typeface="楷体_GB2312" pitchFamily="49" charset="-122"/>
              </a:rPr>
              <a:t>Land occupation by surface mining</a:t>
            </a:r>
            <a:r>
              <a:rPr lang="zh-CN" altLang="en-US" sz="1600">
                <a:solidFill>
                  <a:srgbClr val="FFFF00"/>
                </a:solidFill>
                <a:latin typeface="Arial" panose="020B0604020202020204" pitchFamily="34" charset="0"/>
                <a:ea typeface="楷体_GB2312" pitchFamily="49" charset="-122"/>
              </a:rPr>
              <a:t>露天开采的土地压占</a:t>
            </a:r>
            <a:endParaRPr lang="zh-CN" altLang="en-US" sz="1600">
              <a:latin typeface="Arial" panose="020B0604020202020204" pitchFamily="34" charset="0"/>
            </a:endParaRPr>
          </a:p>
        </p:txBody>
      </p:sp>
      <p:sp>
        <p:nvSpPr>
          <p:cNvPr id="13330" name="TextBox 1">
            <a:extLst>
              <a:ext uri="{FF2B5EF4-FFF2-40B4-BE49-F238E27FC236}">
                <a16:creationId xmlns:a16="http://schemas.microsoft.com/office/drawing/2014/main" id="{8A26C7DF-1CA2-41B6-AA8F-48455BF4D744}"/>
              </a:ext>
            </a:extLst>
          </p:cNvPr>
          <p:cNvSpPr txBox="1">
            <a:spLocks noChangeArrowheads="1"/>
          </p:cNvSpPr>
          <p:nvPr/>
        </p:nvSpPr>
        <p:spPr bwMode="auto">
          <a:xfrm>
            <a:off x="-36513" y="44450"/>
            <a:ext cx="907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400" b="1"/>
              <a:t>Impacts of coal mining on eco-environment vary in different part of China</a:t>
            </a:r>
            <a:endParaRPr lang="zh-CN" altLang="en-US" sz="2400" b="1">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a:extLst>
              <a:ext uri="{FF2B5EF4-FFF2-40B4-BE49-F238E27FC236}">
                <a16:creationId xmlns:a16="http://schemas.microsoft.com/office/drawing/2014/main" id="{0B5D0C9F-F814-445D-9F38-A768FCC7B2AD}"/>
              </a:ext>
            </a:extLst>
          </p:cNvPr>
          <p:cNvSpPr>
            <a:spLocks noChangeArrowheads="1" noChangeShapeType="1" noTextEdit="1"/>
          </p:cNvSpPr>
          <p:nvPr/>
        </p:nvSpPr>
        <p:spPr bwMode="auto">
          <a:xfrm>
            <a:off x="357188" y="1785938"/>
            <a:ext cx="5367337" cy="1066800"/>
          </a:xfrm>
          <a:prstGeom prst="rect">
            <a:avLst/>
          </a:prstGeom>
        </p:spPr>
        <p:txBody>
          <a:bodyPr wrap="none" fromWordArt="1">
            <a:prstTxWarp prst="textSlantUp">
              <a:avLst>
                <a:gd name="adj" fmla="val 32056"/>
              </a:avLst>
            </a:prstTxWarp>
          </a:bodyPr>
          <a:lstStyle/>
          <a:p>
            <a:pPr algn="ctr"/>
            <a:r>
              <a:rPr lang="en-US" sz="3600" kern="10">
                <a:ln w="9525" cap="sq">
                  <a:solidFill>
                    <a:srgbClr val="FF0000"/>
                  </a:solidFill>
                  <a:round/>
                  <a:headEnd type="none" w="sm" len="sm"/>
                  <a:tailEnd type="none" w="sm" len="sm"/>
                </a:ln>
                <a:solidFill>
                  <a:srgbClr val="FF0000"/>
                </a:solidFill>
                <a:effectLst>
                  <a:outerShdw dist="53882" dir="2700000" algn="ctr" rotWithShape="0">
                    <a:srgbClr val="9999FF"/>
                  </a:outerShdw>
                </a:effectLst>
                <a:latin typeface="宋体" panose="02010600030101010101" pitchFamily="2" charset="-122"/>
              </a:rPr>
              <a:t>Land Reclamation and ecological restoration</a:t>
            </a:r>
          </a:p>
        </p:txBody>
      </p:sp>
      <p:sp>
        <p:nvSpPr>
          <p:cNvPr id="14339" name="WordArt 3">
            <a:extLst>
              <a:ext uri="{FF2B5EF4-FFF2-40B4-BE49-F238E27FC236}">
                <a16:creationId xmlns:a16="http://schemas.microsoft.com/office/drawing/2014/main" id="{B81D4DAE-E214-4AE3-B8F4-99F976975726}"/>
              </a:ext>
            </a:extLst>
          </p:cNvPr>
          <p:cNvSpPr>
            <a:spLocks noChangeArrowheads="1" noChangeShapeType="1" noTextEdit="1"/>
          </p:cNvSpPr>
          <p:nvPr/>
        </p:nvSpPr>
        <p:spPr bwMode="auto">
          <a:xfrm>
            <a:off x="0" y="3000375"/>
            <a:ext cx="5857875" cy="1066800"/>
          </a:xfrm>
          <a:prstGeom prst="rect">
            <a:avLst/>
          </a:prstGeom>
        </p:spPr>
        <p:txBody>
          <a:bodyPr wrap="none" fromWordArt="1">
            <a:prstTxWarp prst="textPlain">
              <a:avLst>
                <a:gd name="adj" fmla="val 50000"/>
              </a:avLst>
            </a:prstTxWarp>
          </a:bodyPr>
          <a:lstStyle/>
          <a:p>
            <a:pPr algn="ctr"/>
            <a:r>
              <a:rPr lang="en-US" sz="3600" kern="10">
                <a:ln w="9525" cap="sq">
                  <a:solidFill>
                    <a:schemeClr val="bg2"/>
                  </a:solidFill>
                  <a:round/>
                  <a:headEnd type="none" w="sm" len="sm"/>
                  <a:tailEnd type="none" w="sm" len="sm"/>
                </a:ln>
                <a:solidFill>
                  <a:srgbClr val="080808"/>
                </a:solidFill>
                <a:latin typeface="Times New Roman" panose="02020603050405020304" pitchFamily="18" charset="0"/>
                <a:cs typeface="Times New Roman" panose="02020603050405020304" pitchFamily="18" charset="0"/>
              </a:rPr>
              <a:t>has become an urgent task in China</a:t>
            </a:r>
          </a:p>
        </p:txBody>
      </p:sp>
      <p:graphicFrame>
        <p:nvGraphicFramePr>
          <p:cNvPr id="14340" name="Object 4">
            <a:extLst>
              <a:ext uri="{FF2B5EF4-FFF2-40B4-BE49-F238E27FC236}">
                <a16:creationId xmlns:a16="http://schemas.microsoft.com/office/drawing/2014/main" id="{CD256CEE-4504-4AB6-B343-DC79097524D1}"/>
              </a:ext>
            </a:extLst>
          </p:cNvPr>
          <p:cNvGraphicFramePr>
            <a:graphicFrameLocks noChangeAspect="1"/>
          </p:cNvGraphicFramePr>
          <p:nvPr/>
        </p:nvGraphicFramePr>
        <p:xfrm>
          <a:off x="5929313" y="1143000"/>
          <a:ext cx="2895600" cy="2895600"/>
        </p:xfrm>
        <a:graphic>
          <a:graphicData uri="http://schemas.openxmlformats.org/presentationml/2006/ole">
            <mc:AlternateContent xmlns:mc="http://schemas.openxmlformats.org/markup-compatibility/2006">
              <mc:Choice xmlns:v="urn:schemas-microsoft-com:vml" Requires="v">
                <p:oleObj spid="_x0000_s14347" name="Clip" r:id="rId3" imgW="3473450" imgH="3473450" progId="MS_ClipArt_Gallery.5">
                  <p:embed/>
                </p:oleObj>
              </mc:Choice>
              <mc:Fallback>
                <p:oleObj name="Clip" r:id="rId3" imgW="3473450" imgH="3473450" progId="MS_ClipArt_Gallery.5">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313" y="1143000"/>
                        <a:ext cx="28956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6">
            <a:extLst>
              <a:ext uri="{FF2B5EF4-FFF2-40B4-BE49-F238E27FC236}">
                <a16:creationId xmlns:a16="http://schemas.microsoft.com/office/drawing/2014/main" id="{65529E10-51CA-405F-859B-7B9637CCD88D}"/>
              </a:ext>
            </a:extLst>
          </p:cNvPr>
          <p:cNvSpPr txBox="1">
            <a:spLocks noChangeArrowheads="1"/>
          </p:cNvSpPr>
          <p:nvPr/>
        </p:nvSpPr>
        <p:spPr bwMode="auto">
          <a:xfrm>
            <a:off x="0" y="1000125"/>
            <a:ext cx="221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a:latin typeface="Arial" panose="020B0604020202020204" pitchFamily="34" charset="0"/>
              </a:rPr>
              <a:t>In General,</a:t>
            </a:r>
          </a:p>
        </p:txBody>
      </p:sp>
      <p:pic>
        <p:nvPicPr>
          <p:cNvPr id="14342" name="Picture 8" descr="D:\2012\OTHERS\复垦所LOGO\土地复垦研究所logo-2.jpg">
            <a:extLst>
              <a:ext uri="{FF2B5EF4-FFF2-40B4-BE49-F238E27FC236}">
                <a16:creationId xmlns:a16="http://schemas.microsoft.com/office/drawing/2014/main" id="{428F1B9C-131B-4EEF-B796-A9C83FB6444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178300" y="30163"/>
            <a:ext cx="49657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图片 15" descr="研究中心logo.jpg">
            <a:extLst>
              <a:ext uri="{FF2B5EF4-FFF2-40B4-BE49-F238E27FC236}">
                <a16:creationId xmlns:a16="http://schemas.microsoft.com/office/drawing/2014/main" id="{18B83556-19B1-4991-9DD4-EC823F940BA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0"/>
            <a:ext cx="442912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Line 9">
            <a:extLst>
              <a:ext uri="{FF2B5EF4-FFF2-40B4-BE49-F238E27FC236}">
                <a16:creationId xmlns:a16="http://schemas.microsoft.com/office/drawing/2014/main" id="{B3A69635-35CD-4243-A7C8-9F9BFDC76A4C}"/>
              </a:ext>
            </a:extLst>
          </p:cNvPr>
          <p:cNvSpPr>
            <a:spLocks noChangeShapeType="1"/>
          </p:cNvSpPr>
          <p:nvPr/>
        </p:nvSpPr>
        <p:spPr bwMode="auto">
          <a:xfrm>
            <a:off x="0" y="7651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TextBox 1">
            <a:extLst>
              <a:ext uri="{FF2B5EF4-FFF2-40B4-BE49-F238E27FC236}">
                <a16:creationId xmlns:a16="http://schemas.microsoft.com/office/drawing/2014/main" id="{E5531BE6-547E-4A51-9628-E57C4BA5489C}"/>
              </a:ext>
            </a:extLst>
          </p:cNvPr>
          <p:cNvSpPr txBox="1">
            <a:spLocks noChangeArrowheads="1"/>
          </p:cNvSpPr>
          <p:nvPr/>
        </p:nvSpPr>
        <p:spPr bwMode="auto">
          <a:xfrm>
            <a:off x="428625" y="4357688"/>
            <a:ext cx="81438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800" b="1">
                <a:latin typeface="Arial" panose="020B0604020202020204" pitchFamily="34" charset="0"/>
              </a:rPr>
              <a:t>Restoration planning is very important for repairing the environment in mining areas.</a:t>
            </a:r>
            <a:endParaRPr lang="zh-CN" altLang="en-US" sz="2800" b="1">
              <a:latin typeface="Arial" panose="020B0604020202020204" pitchFamily="34" charset="0"/>
            </a:endParaRPr>
          </a:p>
        </p:txBody>
      </p:sp>
      <p:sp>
        <p:nvSpPr>
          <p:cNvPr id="14346" name="TextBox 9">
            <a:extLst>
              <a:ext uri="{FF2B5EF4-FFF2-40B4-BE49-F238E27FC236}">
                <a16:creationId xmlns:a16="http://schemas.microsoft.com/office/drawing/2014/main" id="{EABD2D21-D1D7-4CD6-BE2A-A6A2572177A7}"/>
              </a:ext>
            </a:extLst>
          </p:cNvPr>
          <p:cNvSpPr txBox="1">
            <a:spLocks noChangeArrowheads="1"/>
          </p:cNvSpPr>
          <p:nvPr/>
        </p:nvSpPr>
        <p:spPr bwMode="auto">
          <a:xfrm>
            <a:off x="1143000" y="5286375"/>
            <a:ext cx="7643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pPr>
            <a:r>
              <a:rPr lang="en-US" altLang="zh-CN" sz="2400" b="1">
                <a:ea typeface="黑体" panose="02010609060101010101" pitchFamily="49" charset="-122"/>
                <a:cs typeface="Times New Roman" panose="02020603050405020304" pitchFamily="18" charset="0"/>
              </a:rPr>
              <a:t> it is a basis of restoration engineering.</a:t>
            </a:r>
          </a:p>
          <a:p>
            <a:pPr>
              <a:spcBef>
                <a:spcPct val="0"/>
              </a:spcBef>
            </a:pPr>
            <a:r>
              <a:rPr lang="en-US" altLang="zh-CN" sz="2400" b="1">
                <a:ea typeface="黑体" panose="02010609060101010101" pitchFamily="49" charset="-122"/>
                <a:cs typeface="Times New Roman" panose="02020603050405020304" pitchFamily="18" charset="0"/>
              </a:rPr>
              <a:t> it is a basis of regional environmental protection , economic development and ecological civilization construction.</a:t>
            </a:r>
            <a:endParaRPr lang="zh-CN" altLang="en-US" sz="2400" b="1">
              <a:ea typeface="黑体" panose="02010609060101010101" pitchFamily="49" charset="-122"/>
              <a:cs typeface="Times New Roman" panose="02020603050405020304"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9">
            <a:extLst>
              <a:ext uri="{FF2B5EF4-FFF2-40B4-BE49-F238E27FC236}">
                <a16:creationId xmlns:a16="http://schemas.microsoft.com/office/drawing/2014/main" id="{BDDB3C70-ED71-413E-8D8D-82D8AF1AE511}"/>
              </a:ext>
            </a:extLst>
          </p:cNvPr>
          <p:cNvSpPr txBox="1">
            <a:spLocks noChangeArrowheads="1"/>
          </p:cNvSpPr>
          <p:nvPr/>
        </p:nvSpPr>
        <p:spPr bwMode="auto">
          <a:xfrm>
            <a:off x="3276600" y="30686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solidFill>
                  <a:schemeClr val="bg1"/>
                </a:solidFill>
                <a:latin typeface="Arial" panose="020B0604020202020204" pitchFamily="34" charset="0"/>
                <a:ea typeface="楷体_GB2312" pitchFamily="49" charset="-122"/>
              </a:rPr>
              <a:t>给</a:t>
            </a:r>
          </a:p>
        </p:txBody>
      </p:sp>
      <p:graphicFrame>
        <p:nvGraphicFramePr>
          <p:cNvPr id="15363" name="Object 4">
            <a:extLst>
              <a:ext uri="{FF2B5EF4-FFF2-40B4-BE49-F238E27FC236}">
                <a16:creationId xmlns:a16="http://schemas.microsoft.com/office/drawing/2014/main" id="{164359F3-5BC2-4F6C-8AE6-3B96BD265DA2}"/>
              </a:ext>
            </a:extLst>
          </p:cNvPr>
          <p:cNvGraphicFramePr>
            <a:graphicFrameLocks noChangeAspect="1"/>
          </p:cNvGraphicFramePr>
          <p:nvPr/>
        </p:nvGraphicFramePr>
        <p:xfrm>
          <a:off x="0" y="0"/>
          <a:ext cx="9145588" cy="7100888"/>
        </p:xfrm>
        <a:graphic>
          <a:graphicData uri="http://schemas.openxmlformats.org/presentationml/2006/ole">
            <mc:AlternateContent xmlns:mc="http://schemas.openxmlformats.org/markup-compatibility/2006">
              <mc:Choice xmlns:v="urn:schemas-microsoft-com:vml" Requires="v">
                <p:oleObj spid="_x0000_s15387" name="BMP 图像" r:id="rId3" imgW="0" imgH="0" progId="Paint.Picture">
                  <p:embed/>
                </p:oleObj>
              </mc:Choice>
              <mc:Fallback>
                <p:oleObj name="BMP 图像" r:id="rId3" imgW="0" imgH="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5588"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Freeform 8">
            <a:extLst>
              <a:ext uri="{FF2B5EF4-FFF2-40B4-BE49-F238E27FC236}">
                <a16:creationId xmlns:a16="http://schemas.microsoft.com/office/drawing/2014/main" id="{D5533183-40B2-40E5-881B-4AC2497A492F}"/>
              </a:ext>
            </a:extLst>
          </p:cNvPr>
          <p:cNvSpPr>
            <a:spLocks/>
          </p:cNvSpPr>
          <p:nvPr/>
        </p:nvSpPr>
        <p:spPr bwMode="auto">
          <a:xfrm>
            <a:off x="4403725" y="2492375"/>
            <a:ext cx="600075" cy="3457575"/>
          </a:xfrm>
          <a:custGeom>
            <a:avLst/>
            <a:gdLst>
              <a:gd name="T0" fmla="*/ 2147483646 w 378"/>
              <a:gd name="T1" fmla="*/ 0 h 2178"/>
              <a:gd name="T2" fmla="*/ 2147483646 w 378"/>
              <a:gd name="T3" fmla="*/ 2147483646 h 2178"/>
              <a:gd name="T4" fmla="*/ 2147483646 w 378"/>
              <a:gd name="T5" fmla="*/ 2147483646 h 2178"/>
              <a:gd name="T6" fmla="*/ 2147483646 w 378"/>
              <a:gd name="T7" fmla="*/ 2147483646 h 2178"/>
              <a:gd name="T8" fmla="*/ 2147483646 w 378"/>
              <a:gd name="T9" fmla="*/ 2147483646 h 2178"/>
              <a:gd name="T10" fmla="*/ 2147483646 w 378"/>
              <a:gd name="T11" fmla="*/ 2147483646 h 2178"/>
              <a:gd name="T12" fmla="*/ 2147483646 w 378"/>
              <a:gd name="T13" fmla="*/ 2147483646 h 2178"/>
              <a:gd name="T14" fmla="*/ 2147483646 w 378"/>
              <a:gd name="T15" fmla="*/ 2147483646 h 2178"/>
              <a:gd name="T16" fmla="*/ 2147483646 w 378"/>
              <a:gd name="T17" fmla="*/ 2147483646 h 2178"/>
              <a:gd name="T18" fmla="*/ 2147483646 w 378"/>
              <a:gd name="T19" fmla="*/ 2147483646 h 2178"/>
              <a:gd name="T20" fmla="*/ 2147483646 w 378"/>
              <a:gd name="T21" fmla="*/ 2147483646 h 2178"/>
              <a:gd name="T22" fmla="*/ 2147483646 w 378"/>
              <a:gd name="T23" fmla="*/ 2147483646 h 2178"/>
              <a:gd name="T24" fmla="*/ 2147483646 w 378"/>
              <a:gd name="T25" fmla="*/ 2147483646 h 2178"/>
              <a:gd name="T26" fmla="*/ 2147483646 w 378"/>
              <a:gd name="T27" fmla="*/ 2147483646 h 2178"/>
              <a:gd name="T28" fmla="*/ 2147483646 w 378"/>
              <a:gd name="T29" fmla="*/ 2147483646 h 2178"/>
              <a:gd name="T30" fmla="*/ 2147483646 w 378"/>
              <a:gd name="T31" fmla="*/ 2147483646 h 21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8"/>
              <a:gd name="T49" fmla="*/ 0 h 2178"/>
              <a:gd name="T50" fmla="*/ 378 w 378"/>
              <a:gd name="T51" fmla="*/ 2178 h 21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8" h="2178">
                <a:moveTo>
                  <a:pt x="378" y="0"/>
                </a:moveTo>
                <a:cubicBezTo>
                  <a:pt x="359" y="41"/>
                  <a:pt x="340" y="83"/>
                  <a:pt x="333" y="136"/>
                </a:cubicBezTo>
                <a:cubicBezTo>
                  <a:pt x="326" y="189"/>
                  <a:pt x="341" y="265"/>
                  <a:pt x="333" y="318"/>
                </a:cubicBezTo>
                <a:cubicBezTo>
                  <a:pt x="325" y="371"/>
                  <a:pt x="295" y="409"/>
                  <a:pt x="287" y="454"/>
                </a:cubicBezTo>
                <a:cubicBezTo>
                  <a:pt x="279" y="499"/>
                  <a:pt x="287" y="537"/>
                  <a:pt x="287" y="590"/>
                </a:cubicBezTo>
                <a:cubicBezTo>
                  <a:pt x="287" y="643"/>
                  <a:pt x="287" y="726"/>
                  <a:pt x="287" y="771"/>
                </a:cubicBezTo>
                <a:cubicBezTo>
                  <a:pt x="287" y="816"/>
                  <a:pt x="287" y="839"/>
                  <a:pt x="287" y="862"/>
                </a:cubicBezTo>
                <a:cubicBezTo>
                  <a:pt x="287" y="885"/>
                  <a:pt x="294" y="885"/>
                  <a:pt x="287" y="908"/>
                </a:cubicBezTo>
                <a:cubicBezTo>
                  <a:pt x="280" y="931"/>
                  <a:pt x="265" y="945"/>
                  <a:pt x="242" y="998"/>
                </a:cubicBezTo>
                <a:cubicBezTo>
                  <a:pt x="219" y="1051"/>
                  <a:pt x="174" y="1149"/>
                  <a:pt x="151" y="1225"/>
                </a:cubicBezTo>
                <a:cubicBezTo>
                  <a:pt x="128" y="1301"/>
                  <a:pt x="129" y="1384"/>
                  <a:pt x="106" y="1452"/>
                </a:cubicBezTo>
                <a:cubicBezTo>
                  <a:pt x="83" y="1520"/>
                  <a:pt x="30" y="1573"/>
                  <a:pt x="15" y="1633"/>
                </a:cubicBezTo>
                <a:cubicBezTo>
                  <a:pt x="0" y="1693"/>
                  <a:pt x="15" y="1770"/>
                  <a:pt x="15" y="1815"/>
                </a:cubicBezTo>
                <a:cubicBezTo>
                  <a:pt x="15" y="1860"/>
                  <a:pt x="15" y="1867"/>
                  <a:pt x="15" y="1905"/>
                </a:cubicBezTo>
                <a:cubicBezTo>
                  <a:pt x="15" y="1943"/>
                  <a:pt x="7" y="1997"/>
                  <a:pt x="15" y="2042"/>
                </a:cubicBezTo>
                <a:cubicBezTo>
                  <a:pt x="23" y="2087"/>
                  <a:pt x="42" y="2132"/>
                  <a:pt x="61" y="2178"/>
                </a:cubicBezTo>
              </a:path>
            </a:pathLst>
          </a:custGeom>
          <a:noFill/>
          <a:ln w="28575" cap="sq">
            <a:solidFill>
              <a:srgbClr val="F2021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365" name="Freeform 12">
            <a:extLst>
              <a:ext uri="{FF2B5EF4-FFF2-40B4-BE49-F238E27FC236}">
                <a16:creationId xmlns:a16="http://schemas.microsoft.com/office/drawing/2014/main" id="{4A2CFDD8-C032-4D02-BBE3-2310C2241EA4}"/>
              </a:ext>
            </a:extLst>
          </p:cNvPr>
          <p:cNvSpPr>
            <a:spLocks/>
          </p:cNvSpPr>
          <p:nvPr/>
        </p:nvSpPr>
        <p:spPr bwMode="auto">
          <a:xfrm>
            <a:off x="6156325" y="2338388"/>
            <a:ext cx="863600" cy="227012"/>
          </a:xfrm>
          <a:custGeom>
            <a:avLst/>
            <a:gdLst>
              <a:gd name="T0" fmla="*/ 2147483646 w 544"/>
              <a:gd name="T1" fmla="*/ 2147483646 h 143"/>
              <a:gd name="T2" fmla="*/ 2147483646 w 544"/>
              <a:gd name="T3" fmla="*/ 2147483646 h 143"/>
              <a:gd name="T4" fmla="*/ 2147483646 w 544"/>
              <a:gd name="T5" fmla="*/ 2147483646 h 143"/>
              <a:gd name="T6" fmla="*/ 2147483646 w 544"/>
              <a:gd name="T7" fmla="*/ 2147483646 h 143"/>
              <a:gd name="T8" fmla="*/ 2147483646 w 544"/>
              <a:gd name="T9" fmla="*/ 2147483646 h 143"/>
              <a:gd name="T10" fmla="*/ 2147483646 w 544"/>
              <a:gd name="T11" fmla="*/ 2147483646 h 143"/>
              <a:gd name="T12" fmla="*/ 0 w 544"/>
              <a:gd name="T13" fmla="*/ 2147483646 h 143"/>
              <a:gd name="T14" fmla="*/ 0 60000 65536"/>
              <a:gd name="T15" fmla="*/ 0 60000 65536"/>
              <a:gd name="T16" fmla="*/ 0 60000 65536"/>
              <a:gd name="T17" fmla="*/ 0 60000 65536"/>
              <a:gd name="T18" fmla="*/ 0 60000 65536"/>
              <a:gd name="T19" fmla="*/ 0 60000 65536"/>
              <a:gd name="T20" fmla="*/ 0 60000 65536"/>
              <a:gd name="T21" fmla="*/ 0 w 544"/>
              <a:gd name="T22" fmla="*/ 0 h 143"/>
              <a:gd name="T23" fmla="*/ 544 w 544"/>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143">
                <a:moveTo>
                  <a:pt x="544" y="143"/>
                </a:moveTo>
                <a:cubicBezTo>
                  <a:pt x="510" y="127"/>
                  <a:pt x="477" y="112"/>
                  <a:pt x="454" y="97"/>
                </a:cubicBezTo>
                <a:cubicBezTo>
                  <a:pt x="431" y="82"/>
                  <a:pt x="431" y="67"/>
                  <a:pt x="408" y="52"/>
                </a:cubicBezTo>
                <a:cubicBezTo>
                  <a:pt x="385" y="37"/>
                  <a:pt x="347" y="14"/>
                  <a:pt x="317" y="7"/>
                </a:cubicBezTo>
                <a:cubicBezTo>
                  <a:pt x="287" y="0"/>
                  <a:pt x="257" y="7"/>
                  <a:pt x="227" y="7"/>
                </a:cubicBezTo>
                <a:cubicBezTo>
                  <a:pt x="197" y="7"/>
                  <a:pt x="174" y="7"/>
                  <a:pt x="136" y="7"/>
                </a:cubicBezTo>
                <a:cubicBezTo>
                  <a:pt x="98" y="7"/>
                  <a:pt x="23" y="0"/>
                  <a:pt x="0" y="7"/>
                </a:cubicBezTo>
              </a:path>
            </a:pathLst>
          </a:custGeom>
          <a:noFill/>
          <a:ln w="28575" cap="sq">
            <a:solidFill>
              <a:srgbClr val="F2021F"/>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366" name="Text Box 17">
            <a:extLst>
              <a:ext uri="{FF2B5EF4-FFF2-40B4-BE49-F238E27FC236}">
                <a16:creationId xmlns:a16="http://schemas.microsoft.com/office/drawing/2014/main" id="{B6948B8C-E658-4AFF-9AEA-F94A576628B4}"/>
              </a:ext>
            </a:extLst>
          </p:cNvPr>
          <p:cNvSpPr txBox="1">
            <a:spLocks noChangeArrowheads="1"/>
          </p:cNvSpPr>
          <p:nvPr/>
        </p:nvSpPr>
        <p:spPr bwMode="auto">
          <a:xfrm>
            <a:off x="7164388" y="1268413"/>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东</a:t>
            </a:r>
          </a:p>
        </p:txBody>
      </p:sp>
      <p:sp>
        <p:nvSpPr>
          <p:cNvPr id="15367" name="Text Box 19">
            <a:extLst>
              <a:ext uri="{FF2B5EF4-FFF2-40B4-BE49-F238E27FC236}">
                <a16:creationId xmlns:a16="http://schemas.microsoft.com/office/drawing/2014/main" id="{B6C1277A-1323-4FEA-BCC7-AAF3C68468ED}"/>
              </a:ext>
            </a:extLst>
          </p:cNvPr>
          <p:cNvSpPr txBox="1">
            <a:spLocks noChangeArrowheads="1"/>
          </p:cNvSpPr>
          <p:nvPr/>
        </p:nvSpPr>
        <p:spPr bwMode="auto">
          <a:xfrm>
            <a:off x="6227763" y="30686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补</a:t>
            </a:r>
          </a:p>
        </p:txBody>
      </p:sp>
      <p:sp>
        <p:nvSpPr>
          <p:cNvPr id="15368" name="Text Box 21">
            <a:extLst>
              <a:ext uri="{FF2B5EF4-FFF2-40B4-BE49-F238E27FC236}">
                <a16:creationId xmlns:a16="http://schemas.microsoft.com/office/drawing/2014/main" id="{3376ECFD-2FDB-486E-B648-E84E89DCE22E}"/>
              </a:ext>
            </a:extLst>
          </p:cNvPr>
          <p:cNvSpPr txBox="1">
            <a:spLocks noChangeArrowheads="1"/>
          </p:cNvSpPr>
          <p:nvPr/>
        </p:nvSpPr>
        <p:spPr bwMode="auto">
          <a:xfrm>
            <a:off x="5724525" y="5445125"/>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带</a:t>
            </a:r>
          </a:p>
        </p:txBody>
      </p:sp>
      <p:sp>
        <p:nvSpPr>
          <p:cNvPr id="15369" name="Text Box 22">
            <a:extLst>
              <a:ext uri="{FF2B5EF4-FFF2-40B4-BE49-F238E27FC236}">
                <a16:creationId xmlns:a16="http://schemas.microsoft.com/office/drawing/2014/main" id="{1440F338-3C1D-433B-A12C-568ED4B05A70}"/>
              </a:ext>
            </a:extLst>
          </p:cNvPr>
          <p:cNvSpPr txBox="1">
            <a:spLocks noChangeArrowheads="1"/>
          </p:cNvSpPr>
          <p:nvPr/>
        </p:nvSpPr>
        <p:spPr bwMode="auto">
          <a:xfrm>
            <a:off x="4643438" y="537368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带</a:t>
            </a:r>
          </a:p>
        </p:txBody>
      </p:sp>
      <p:sp>
        <p:nvSpPr>
          <p:cNvPr id="15370" name="Text Box 25">
            <a:extLst>
              <a:ext uri="{FF2B5EF4-FFF2-40B4-BE49-F238E27FC236}">
                <a16:creationId xmlns:a16="http://schemas.microsoft.com/office/drawing/2014/main" id="{590BA6D5-5A42-4E19-BB99-B30521A16AD2}"/>
              </a:ext>
            </a:extLst>
          </p:cNvPr>
          <p:cNvSpPr txBox="1">
            <a:spLocks noChangeArrowheads="1"/>
          </p:cNvSpPr>
          <p:nvPr/>
        </p:nvSpPr>
        <p:spPr bwMode="auto">
          <a:xfrm>
            <a:off x="5364163" y="25654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部</a:t>
            </a:r>
          </a:p>
        </p:txBody>
      </p:sp>
      <p:sp>
        <p:nvSpPr>
          <p:cNvPr id="15371" name="Text Box 26">
            <a:extLst>
              <a:ext uri="{FF2B5EF4-FFF2-40B4-BE49-F238E27FC236}">
                <a16:creationId xmlns:a16="http://schemas.microsoft.com/office/drawing/2014/main" id="{811BA4B1-0682-4C24-B1A0-9CA02CB866CD}"/>
              </a:ext>
            </a:extLst>
          </p:cNvPr>
          <p:cNvSpPr txBox="1">
            <a:spLocks noChangeArrowheads="1"/>
          </p:cNvSpPr>
          <p:nvPr/>
        </p:nvSpPr>
        <p:spPr bwMode="auto">
          <a:xfrm>
            <a:off x="5795963" y="19891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中</a:t>
            </a:r>
          </a:p>
        </p:txBody>
      </p:sp>
      <p:sp>
        <p:nvSpPr>
          <p:cNvPr id="15372" name="Text Box 27">
            <a:extLst>
              <a:ext uri="{FF2B5EF4-FFF2-40B4-BE49-F238E27FC236}">
                <a16:creationId xmlns:a16="http://schemas.microsoft.com/office/drawing/2014/main" id="{922BD188-8639-4866-B4B7-2C355F5E5375}"/>
              </a:ext>
            </a:extLst>
          </p:cNvPr>
          <p:cNvSpPr txBox="1">
            <a:spLocks noChangeArrowheads="1"/>
          </p:cNvSpPr>
          <p:nvPr/>
        </p:nvSpPr>
        <p:spPr bwMode="auto">
          <a:xfrm>
            <a:off x="5219700" y="2997200"/>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供</a:t>
            </a:r>
          </a:p>
        </p:txBody>
      </p:sp>
      <p:sp>
        <p:nvSpPr>
          <p:cNvPr id="15373" name="Text Box 32">
            <a:extLst>
              <a:ext uri="{FF2B5EF4-FFF2-40B4-BE49-F238E27FC236}">
                <a16:creationId xmlns:a16="http://schemas.microsoft.com/office/drawing/2014/main" id="{F789365E-BCB4-4DA3-8D0A-76083258D576}"/>
              </a:ext>
            </a:extLst>
          </p:cNvPr>
          <p:cNvSpPr txBox="1">
            <a:spLocks noChangeArrowheads="1"/>
          </p:cNvSpPr>
          <p:nvPr/>
        </p:nvSpPr>
        <p:spPr bwMode="auto">
          <a:xfrm>
            <a:off x="2700338" y="2852738"/>
            <a:ext cx="43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kumimoji="1" lang="zh-CN" altLang="en-US" sz="1400" b="1">
                <a:latin typeface="Arial" panose="020B0604020202020204" pitchFamily="34" charset="0"/>
                <a:ea typeface="楷体_GB2312" pitchFamily="49" charset="-122"/>
              </a:rPr>
              <a:t>自</a:t>
            </a:r>
          </a:p>
        </p:txBody>
      </p:sp>
      <p:sp>
        <p:nvSpPr>
          <p:cNvPr id="15374" name="TextBox 1">
            <a:extLst>
              <a:ext uri="{FF2B5EF4-FFF2-40B4-BE49-F238E27FC236}">
                <a16:creationId xmlns:a16="http://schemas.microsoft.com/office/drawing/2014/main" id="{6DD9FBCD-81C1-4B0E-A269-062120BF1321}"/>
              </a:ext>
            </a:extLst>
          </p:cNvPr>
          <p:cNvSpPr txBox="1">
            <a:spLocks noChangeArrowheads="1"/>
          </p:cNvSpPr>
          <p:nvPr/>
        </p:nvSpPr>
        <p:spPr bwMode="auto">
          <a:xfrm>
            <a:off x="0" y="0"/>
            <a:ext cx="2711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latin typeface="Arial" panose="020B0604020202020204" pitchFamily="34" charset="0"/>
              </a:rPr>
              <a:t>Case studies</a:t>
            </a:r>
            <a:endParaRPr lang="zh-CN" altLang="en-US" b="1">
              <a:latin typeface="Arial" panose="020B0604020202020204" pitchFamily="34" charset="0"/>
            </a:endParaRPr>
          </a:p>
        </p:txBody>
      </p:sp>
      <p:sp>
        <p:nvSpPr>
          <p:cNvPr id="2" name="线形标注 1 1">
            <a:extLst>
              <a:ext uri="{FF2B5EF4-FFF2-40B4-BE49-F238E27FC236}">
                <a16:creationId xmlns:a16="http://schemas.microsoft.com/office/drawing/2014/main" id="{FB6A843A-865F-47AA-A917-6518D05AE6D8}"/>
              </a:ext>
            </a:extLst>
          </p:cNvPr>
          <p:cNvSpPr/>
          <p:nvPr/>
        </p:nvSpPr>
        <p:spPr>
          <a:xfrm flipH="1">
            <a:off x="2551932" y="1674913"/>
            <a:ext cx="3672110" cy="466625"/>
          </a:xfrm>
          <a:prstGeom prst="borderCallout1">
            <a:avLst>
              <a:gd name="adj1" fmla="val 48688"/>
              <a:gd name="adj2" fmla="val 313"/>
              <a:gd name="adj3" fmla="val 78274"/>
              <a:gd name="adj4" fmla="val -27612"/>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000000"/>
                </a:solidFill>
                <a:effectLst>
                  <a:outerShdw blurRad="38100" dist="38100" dir="2700000" algn="tl">
                    <a:srgbClr val="C0C0C0"/>
                  </a:outerShdw>
                </a:effectLst>
                <a:latin typeface="Calibri" panose="020F0502020204030204" pitchFamily="34" charset="0"/>
              </a:rPr>
              <a:t>Liaoyuan National Mining Museum</a:t>
            </a:r>
          </a:p>
          <a:p>
            <a:pPr algn="ctr"/>
            <a:r>
              <a:rPr lang="zh-CN" altLang="en-US" b="1">
                <a:solidFill>
                  <a:srgbClr val="000000"/>
                </a:solidFill>
                <a:effectLst>
                  <a:outerShdw blurRad="38100" dist="38100" dir="2700000" algn="tl">
                    <a:srgbClr val="C0C0C0"/>
                  </a:outerShdw>
                </a:effectLst>
                <a:latin typeface="Calibri" panose="020F0502020204030204" pitchFamily="34" charset="0"/>
              </a:rPr>
              <a:t>辽源国家矿山公园</a:t>
            </a:r>
          </a:p>
        </p:txBody>
      </p:sp>
      <p:sp>
        <p:nvSpPr>
          <p:cNvPr id="20" name="线形标注 1 19">
            <a:extLst>
              <a:ext uri="{FF2B5EF4-FFF2-40B4-BE49-F238E27FC236}">
                <a16:creationId xmlns:a16="http://schemas.microsoft.com/office/drawing/2014/main" id="{5F7DC2E8-C865-4C87-BC99-FF2FF64710D1}"/>
              </a:ext>
            </a:extLst>
          </p:cNvPr>
          <p:cNvSpPr/>
          <p:nvPr/>
        </p:nvSpPr>
        <p:spPr>
          <a:xfrm flipH="1">
            <a:off x="2627997" y="4512940"/>
            <a:ext cx="3383866" cy="439689"/>
          </a:xfrm>
          <a:prstGeom prst="borderCallout1">
            <a:avLst>
              <a:gd name="adj1" fmla="val 50522"/>
              <a:gd name="adj2" fmla="val -827"/>
              <a:gd name="adj3" fmla="val -127237"/>
              <a:gd name="adj4" fmla="val -20318"/>
            </a:avLst>
          </a:prstGeom>
        </p:spPr>
        <p:style>
          <a:lnRef idx="1">
            <a:schemeClr val="accent1"/>
          </a:lnRef>
          <a:fillRef idx="2">
            <a:schemeClr val="accent1"/>
          </a:fillRef>
          <a:effectRef idx="1">
            <a:schemeClr val="accent1"/>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000000"/>
                </a:solidFill>
                <a:effectLst>
                  <a:outerShdw blurRad="38100" dist="38100" dir="2700000" algn="tl">
                    <a:srgbClr val="C0C0C0"/>
                  </a:outerShdw>
                </a:effectLst>
                <a:latin typeface="Calibri" panose="020F0502020204030204" pitchFamily="34" charset="0"/>
              </a:rPr>
              <a:t>Huainan Datong Wetland Park</a:t>
            </a:r>
          </a:p>
          <a:p>
            <a:pPr algn="ctr"/>
            <a:r>
              <a:rPr lang="zh-CN" altLang="en-US" b="1">
                <a:solidFill>
                  <a:srgbClr val="000000"/>
                </a:solidFill>
                <a:effectLst>
                  <a:outerShdw blurRad="38100" dist="38100" dir="2700000" algn="tl">
                    <a:srgbClr val="C0C0C0"/>
                  </a:outerShdw>
                </a:effectLst>
                <a:latin typeface="Calibri" panose="020F0502020204030204" pitchFamily="34" charset="0"/>
              </a:rPr>
              <a:t>淮南大通湿地公园</a:t>
            </a:r>
            <a:endParaRPr lang="en-US" altLang="zh-CN" b="1">
              <a:solidFill>
                <a:srgbClr val="000000"/>
              </a:solidFill>
              <a:effectLst>
                <a:outerShdw blurRad="38100" dist="38100" dir="2700000" algn="tl">
                  <a:srgbClr val="C0C0C0"/>
                </a:outerShdw>
              </a:effectLst>
              <a:latin typeface="Calibri" panose="020F0502020204030204" pitchFamily="34" charset="0"/>
            </a:endParaRPr>
          </a:p>
        </p:txBody>
      </p:sp>
      <p:sp>
        <p:nvSpPr>
          <p:cNvPr id="21" name="线形标注 1 20">
            <a:extLst>
              <a:ext uri="{FF2B5EF4-FFF2-40B4-BE49-F238E27FC236}">
                <a16:creationId xmlns:a16="http://schemas.microsoft.com/office/drawing/2014/main" id="{DFA87671-4F9D-49F4-9685-8A72DCAB92F1}"/>
              </a:ext>
            </a:extLst>
          </p:cNvPr>
          <p:cNvSpPr/>
          <p:nvPr/>
        </p:nvSpPr>
        <p:spPr>
          <a:xfrm flipH="1">
            <a:off x="2143108" y="828723"/>
            <a:ext cx="4576780" cy="439689"/>
          </a:xfrm>
          <a:prstGeom prst="borderCallout1">
            <a:avLst>
              <a:gd name="adj1" fmla="val 50522"/>
              <a:gd name="adj2" fmla="val -740"/>
              <a:gd name="adj3" fmla="val 115388"/>
              <a:gd name="adj4" fmla="val -35311"/>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000000"/>
                </a:solidFill>
                <a:effectLst>
                  <a:outerShdw blurRad="38100" dist="38100" dir="2700000" algn="tl">
                    <a:srgbClr val="C0C0C0"/>
                  </a:outerShdw>
                </a:effectLst>
                <a:latin typeface="Calibri" panose="020F0502020204030204" pitchFamily="34" charset="0"/>
              </a:rPr>
              <a:t>Hegang Subsidence land Reclamation Plan</a:t>
            </a:r>
          </a:p>
          <a:p>
            <a:pPr algn="ctr"/>
            <a:r>
              <a:rPr lang="zh-CN" altLang="en-US" b="1">
                <a:solidFill>
                  <a:srgbClr val="000000"/>
                </a:solidFill>
                <a:effectLst>
                  <a:outerShdw blurRad="38100" dist="38100" dir="2700000" algn="tl">
                    <a:srgbClr val="C0C0C0"/>
                  </a:outerShdw>
                </a:effectLst>
                <a:latin typeface="Calibri" panose="020F0502020204030204" pitchFamily="34" charset="0"/>
              </a:rPr>
              <a:t>鹤岗采煤塌陷地治理规划</a:t>
            </a:r>
            <a:endParaRPr lang="en-US" altLang="zh-CN" b="1">
              <a:solidFill>
                <a:srgbClr val="000000"/>
              </a:solidFill>
              <a:effectLst>
                <a:outerShdw blurRad="38100" dist="38100" dir="2700000" algn="tl">
                  <a:srgbClr val="C0C0C0"/>
                </a:outerShdw>
              </a:effectLst>
              <a:latin typeface="Calibri" panose="020F0502020204030204" pitchFamily="34" charset="0"/>
            </a:endParaRPr>
          </a:p>
        </p:txBody>
      </p:sp>
      <p:sp>
        <p:nvSpPr>
          <p:cNvPr id="22" name="线形标注 1 21">
            <a:extLst>
              <a:ext uri="{FF2B5EF4-FFF2-40B4-BE49-F238E27FC236}">
                <a16:creationId xmlns:a16="http://schemas.microsoft.com/office/drawing/2014/main" id="{0F92CA9C-F4F8-4539-B311-1C21B142DB8F}"/>
              </a:ext>
            </a:extLst>
          </p:cNvPr>
          <p:cNvSpPr/>
          <p:nvPr/>
        </p:nvSpPr>
        <p:spPr>
          <a:xfrm flipH="1">
            <a:off x="1547664" y="3005187"/>
            <a:ext cx="4248298" cy="439689"/>
          </a:xfrm>
          <a:prstGeom prst="borderCallout1">
            <a:avLst>
              <a:gd name="adj1" fmla="val 47634"/>
              <a:gd name="adj2" fmla="val 183"/>
              <a:gd name="adj3" fmla="val 103836"/>
              <a:gd name="adj4" fmla="val -17508"/>
            </a:avLst>
          </a:prstGeom>
        </p:spPr>
        <p:style>
          <a:lnRef idx="1">
            <a:schemeClr val="accent2"/>
          </a:lnRef>
          <a:fillRef idx="2">
            <a:schemeClr val="accent2"/>
          </a:fillRef>
          <a:effectRef idx="1">
            <a:schemeClr val="accent2"/>
          </a:effectRef>
          <a:fontRef idx="minor">
            <a:schemeClr val="dk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b="1">
                <a:solidFill>
                  <a:srgbClr val="000000"/>
                </a:solidFill>
                <a:effectLst>
                  <a:outerShdw blurRad="38100" dist="38100" dir="2700000" algn="tl">
                    <a:srgbClr val="C0C0C0"/>
                  </a:outerShdw>
                </a:effectLst>
                <a:latin typeface="Calibri" panose="020F0502020204030204" pitchFamily="34" charset="0"/>
              </a:rPr>
              <a:t>Heze Subsidence land Reclamation Plan</a:t>
            </a:r>
          </a:p>
          <a:p>
            <a:pPr algn="ctr"/>
            <a:r>
              <a:rPr lang="zh-CN" altLang="en-US" b="1">
                <a:solidFill>
                  <a:srgbClr val="000000"/>
                </a:solidFill>
                <a:effectLst>
                  <a:outerShdw blurRad="38100" dist="38100" dir="2700000" algn="tl">
                    <a:srgbClr val="C0C0C0"/>
                  </a:outerShdw>
                </a:effectLst>
                <a:latin typeface="Calibri" panose="020F0502020204030204" pitchFamily="34" charset="0"/>
              </a:rPr>
              <a:t>菏泽采煤塌陷地治理规划</a:t>
            </a:r>
            <a:endParaRPr lang="en-US" altLang="zh-CN" b="1">
              <a:solidFill>
                <a:srgbClr val="000000"/>
              </a:solidFill>
              <a:effectLst>
                <a:outerShdw blurRad="38100" dist="38100" dir="2700000" algn="tl">
                  <a:srgbClr val="C0C0C0"/>
                </a:outerShdw>
              </a:effectLst>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D:\2012\OTHERS\复垦所LOGO\土地复垦研究所logo-2.jpg">
            <a:extLst>
              <a:ext uri="{FF2B5EF4-FFF2-40B4-BE49-F238E27FC236}">
                <a16:creationId xmlns:a16="http://schemas.microsoft.com/office/drawing/2014/main" id="{5299A00C-D4D2-4CDB-AD1D-8AE7D64367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8300" y="30163"/>
            <a:ext cx="49657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19" descr="研究中心logo.jpg">
            <a:extLst>
              <a:ext uri="{FF2B5EF4-FFF2-40B4-BE49-F238E27FC236}">
                <a16:creationId xmlns:a16="http://schemas.microsoft.com/office/drawing/2014/main" id="{DF959CB2-6242-4F4D-A81A-E175B6CDB10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4429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a:extLst>
              <a:ext uri="{FF2B5EF4-FFF2-40B4-BE49-F238E27FC236}">
                <a16:creationId xmlns:a16="http://schemas.microsoft.com/office/drawing/2014/main" id="{631A767C-0B99-4DBF-B144-01BCC2FB3A5A}"/>
              </a:ext>
            </a:extLst>
          </p:cNvPr>
          <p:cNvSpPr txBox="1">
            <a:spLocks/>
          </p:cNvSpPr>
          <p:nvPr/>
        </p:nvSpPr>
        <p:spPr>
          <a:xfrm>
            <a:off x="0" y="692150"/>
            <a:ext cx="9251950" cy="857250"/>
          </a:xfrm>
          <a:prstGeom prst="rect">
            <a:avLst/>
          </a:prstGeom>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2800" b="1"/>
              <a:t>2. Ecological Restoration Planning for Abandoned Coal Mine</a:t>
            </a:r>
            <a:r>
              <a:rPr lang="zh-CN" altLang="en-US" sz="2400" b="1"/>
              <a:t>    废弃矿区的生态修复规划</a:t>
            </a:r>
            <a:endParaRPr lang="en-US" altLang="zh-CN" sz="2400" b="1"/>
          </a:p>
          <a:p>
            <a:pPr eaLnBrk="1" hangingPunct="1">
              <a:spcBef>
                <a:spcPct val="0"/>
              </a:spcBef>
              <a:buFontTx/>
              <a:buNone/>
            </a:pPr>
            <a:endParaRPr lang="en-US" altLang="zh-CN" sz="2800">
              <a:solidFill>
                <a:srgbClr val="558ED5"/>
              </a:solidFill>
            </a:endParaRPr>
          </a:p>
          <a:p>
            <a:pPr eaLnBrk="1" hangingPunct="1">
              <a:spcBef>
                <a:spcPct val="0"/>
              </a:spcBef>
              <a:buFontTx/>
              <a:buNone/>
            </a:pPr>
            <a:r>
              <a:rPr lang="zh-CN" altLang="en-US" sz="2400" b="1">
                <a:solidFill>
                  <a:srgbClr val="558ED5"/>
                </a:solidFill>
              </a:rPr>
              <a:t>    </a:t>
            </a:r>
          </a:p>
        </p:txBody>
      </p:sp>
      <p:sp>
        <p:nvSpPr>
          <p:cNvPr id="16389" name="Text Box 7">
            <a:extLst>
              <a:ext uri="{FF2B5EF4-FFF2-40B4-BE49-F238E27FC236}">
                <a16:creationId xmlns:a16="http://schemas.microsoft.com/office/drawing/2014/main" id="{5BCD7D76-C189-49EA-8471-DF802E915782}"/>
              </a:ext>
            </a:extLst>
          </p:cNvPr>
          <p:cNvSpPr txBox="1">
            <a:spLocks noChangeArrowheads="1"/>
          </p:cNvSpPr>
          <p:nvPr/>
        </p:nvSpPr>
        <p:spPr bwMode="auto">
          <a:xfrm>
            <a:off x="296863" y="5468938"/>
            <a:ext cx="52832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000">
                <a:latin typeface="Arial" panose="020B0604020202020204" pitchFamily="34" charset="0"/>
              </a:rPr>
              <a:t>The study area is located in Huainan City, Anhui Province</a:t>
            </a:r>
          </a:p>
          <a:p>
            <a:pPr eaLnBrk="1" hangingPunct="1">
              <a:spcBef>
                <a:spcPct val="50000"/>
              </a:spcBef>
              <a:buFontTx/>
              <a:buNone/>
            </a:pPr>
            <a:r>
              <a:rPr lang="zh-CN" altLang="en-US" sz="2000" b="1">
                <a:latin typeface="Arial" panose="020B0604020202020204" pitchFamily="34" charset="0"/>
              </a:rPr>
              <a:t>研究区位于安徽省淮南市</a:t>
            </a:r>
            <a:endParaRPr lang="en-US" altLang="zh-CN" sz="2000" b="1">
              <a:latin typeface="Arial" panose="020B0604020202020204" pitchFamily="34" charset="0"/>
            </a:endParaRPr>
          </a:p>
        </p:txBody>
      </p:sp>
      <p:grpSp>
        <p:nvGrpSpPr>
          <p:cNvPr id="16390" name="组合 2">
            <a:extLst>
              <a:ext uri="{FF2B5EF4-FFF2-40B4-BE49-F238E27FC236}">
                <a16:creationId xmlns:a16="http://schemas.microsoft.com/office/drawing/2014/main" id="{30291A01-C783-42BA-8308-83C236E8030B}"/>
              </a:ext>
            </a:extLst>
          </p:cNvPr>
          <p:cNvGrpSpPr>
            <a:grpSpLocks/>
          </p:cNvGrpSpPr>
          <p:nvPr/>
        </p:nvGrpSpPr>
        <p:grpSpPr bwMode="auto">
          <a:xfrm>
            <a:off x="428625" y="2338388"/>
            <a:ext cx="4686300" cy="2952750"/>
            <a:chOff x="1685925" y="1196975"/>
            <a:chExt cx="5916613" cy="4176713"/>
          </a:xfrm>
        </p:grpSpPr>
        <p:pic>
          <p:nvPicPr>
            <p:cNvPr id="16394" name="Picture 1" descr="C:\Users\XIAO\AppData\Roaming\Tencent\Users\594800072\QQ\WinTemp\RichOle\4HX~Z@B6AR5`NR~YL)EFL6N.jpg">
              <a:extLst>
                <a:ext uri="{FF2B5EF4-FFF2-40B4-BE49-F238E27FC236}">
                  <a16:creationId xmlns:a16="http://schemas.microsoft.com/office/drawing/2014/main" id="{5640F13C-44B5-45C9-BBEB-278CCD440F5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85925" y="1196975"/>
              <a:ext cx="5916613"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椭圆 9">
              <a:extLst>
                <a:ext uri="{FF2B5EF4-FFF2-40B4-BE49-F238E27FC236}">
                  <a16:creationId xmlns:a16="http://schemas.microsoft.com/office/drawing/2014/main" id="{6072E767-6D9A-456E-956D-D28546A00D95}"/>
                </a:ext>
              </a:extLst>
            </p:cNvPr>
            <p:cNvSpPr/>
            <p:nvPr/>
          </p:nvSpPr>
          <p:spPr>
            <a:xfrm>
              <a:off x="5702543" y="3765545"/>
              <a:ext cx="216024" cy="216024"/>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endParaRPr lang="zh-CN" altLang="en-US"/>
            </a:p>
          </p:txBody>
        </p:sp>
        <p:cxnSp>
          <p:nvCxnSpPr>
            <p:cNvPr id="12" name="直接箭头连接符 11">
              <a:extLst>
                <a:ext uri="{FF2B5EF4-FFF2-40B4-BE49-F238E27FC236}">
                  <a16:creationId xmlns:a16="http://schemas.microsoft.com/office/drawing/2014/main" id="{D8FE2EAF-8E5B-48C2-94EF-4F9A6B8CC35D}"/>
                </a:ext>
              </a:extLst>
            </p:cNvPr>
            <p:cNvCxnSpPr>
              <a:endCxn id="10" idx="7"/>
            </p:cNvCxnSpPr>
            <p:nvPr/>
          </p:nvCxnSpPr>
          <p:spPr>
            <a:xfrm flipH="1">
              <a:off x="5886931" y="3580227"/>
              <a:ext cx="1062580" cy="2169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16391" name="TextBox 2">
            <a:extLst>
              <a:ext uri="{FF2B5EF4-FFF2-40B4-BE49-F238E27FC236}">
                <a16:creationId xmlns:a16="http://schemas.microsoft.com/office/drawing/2014/main" id="{A356BB78-A36C-4A27-9BE1-140B39A4A901}"/>
              </a:ext>
            </a:extLst>
          </p:cNvPr>
          <p:cNvSpPr txBox="1">
            <a:spLocks noChangeArrowheads="1"/>
          </p:cNvSpPr>
          <p:nvPr/>
        </p:nvSpPr>
        <p:spPr bwMode="auto">
          <a:xfrm>
            <a:off x="3492500" y="3205163"/>
            <a:ext cx="2016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b="1">
                <a:solidFill>
                  <a:srgbClr val="FF0000"/>
                </a:solidFill>
                <a:latin typeface="Arial" panose="020B0604020202020204" pitchFamily="34" charset="0"/>
              </a:rPr>
              <a:t>Huainan city</a:t>
            </a:r>
          </a:p>
          <a:p>
            <a:pPr eaLnBrk="1" hangingPunct="1">
              <a:spcBef>
                <a:spcPct val="0"/>
              </a:spcBef>
              <a:buFontTx/>
              <a:buNone/>
            </a:pPr>
            <a:r>
              <a:rPr lang="zh-CN" altLang="en-US" sz="1800" b="1">
                <a:solidFill>
                  <a:srgbClr val="FF0000"/>
                </a:solidFill>
                <a:latin typeface="Arial" panose="020B0604020202020204" pitchFamily="34" charset="0"/>
              </a:rPr>
              <a:t>淮南</a:t>
            </a:r>
          </a:p>
        </p:txBody>
      </p:sp>
      <p:sp>
        <p:nvSpPr>
          <p:cNvPr id="16392" name="Text Box 7">
            <a:extLst>
              <a:ext uri="{FF2B5EF4-FFF2-40B4-BE49-F238E27FC236}">
                <a16:creationId xmlns:a16="http://schemas.microsoft.com/office/drawing/2014/main" id="{A727DE23-346F-422D-9DA2-286C5952B875}"/>
              </a:ext>
            </a:extLst>
          </p:cNvPr>
          <p:cNvSpPr txBox="1">
            <a:spLocks noChangeArrowheads="1"/>
          </p:cNvSpPr>
          <p:nvPr/>
        </p:nvSpPr>
        <p:spPr bwMode="auto">
          <a:xfrm>
            <a:off x="5219700" y="2133600"/>
            <a:ext cx="37449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2000">
                <a:latin typeface="Arial" panose="020B0604020202020204" pitchFamily="34" charset="0"/>
              </a:rPr>
              <a:t>The mining history of Datong coal mine was 67 years, from 1911 to 1978, with 27.465 million tons of coals produced in total. According to surveys and estimates, the subsidence area is 2.89 km</a:t>
            </a:r>
            <a:r>
              <a:rPr lang="en-US" altLang="zh-CN" sz="2000" baseline="30000">
                <a:latin typeface="Arial" panose="020B0604020202020204" pitchFamily="34" charset="0"/>
              </a:rPr>
              <a:t>2</a:t>
            </a:r>
            <a:r>
              <a:rPr lang="en-US" altLang="zh-CN" sz="2000">
                <a:latin typeface="Arial" panose="020B0604020202020204" pitchFamily="34" charset="0"/>
              </a:rPr>
              <a:t>, with a maximum subsidence of over 10 m.</a:t>
            </a:r>
          </a:p>
          <a:p>
            <a:pPr>
              <a:spcBef>
                <a:spcPct val="0"/>
              </a:spcBef>
              <a:buFontTx/>
              <a:buNone/>
            </a:pPr>
            <a:endParaRPr lang="en-US" altLang="zh-CN" sz="1400">
              <a:latin typeface="Arial" panose="020B0604020202020204" pitchFamily="34" charset="0"/>
            </a:endParaRPr>
          </a:p>
          <a:p>
            <a:pPr>
              <a:spcBef>
                <a:spcPct val="0"/>
              </a:spcBef>
              <a:buFontTx/>
              <a:buNone/>
            </a:pPr>
            <a:r>
              <a:rPr lang="zh-CN" altLang="en-US" sz="2000">
                <a:latin typeface="Arial" panose="020B0604020202020204" pitchFamily="34" charset="0"/>
              </a:rPr>
              <a:t>淮南大通煤矿自</a:t>
            </a:r>
            <a:r>
              <a:rPr lang="en-US" altLang="zh-CN" sz="2000">
                <a:latin typeface="Arial" panose="020B0604020202020204" pitchFamily="34" charset="0"/>
              </a:rPr>
              <a:t>1911</a:t>
            </a:r>
            <a:r>
              <a:rPr lang="zh-CN" altLang="en-US" sz="2000">
                <a:latin typeface="Arial" panose="020B0604020202020204" pitchFamily="34" charset="0"/>
              </a:rPr>
              <a:t>年到</a:t>
            </a:r>
            <a:r>
              <a:rPr lang="en-US" altLang="zh-CN" sz="2000">
                <a:latin typeface="Arial" panose="020B0604020202020204" pitchFamily="34" charset="0"/>
              </a:rPr>
              <a:t>1978</a:t>
            </a:r>
            <a:r>
              <a:rPr lang="zh-CN" altLang="en-US" sz="2000">
                <a:latin typeface="Arial" panose="020B0604020202020204" pitchFamily="34" charset="0"/>
              </a:rPr>
              <a:t>年，有</a:t>
            </a:r>
            <a:r>
              <a:rPr lang="en-US" altLang="zh-CN" sz="2000">
                <a:latin typeface="Arial" panose="020B0604020202020204" pitchFamily="34" charset="0"/>
              </a:rPr>
              <a:t>67</a:t>
            </a:r>
            <a:r>
              <a:rPr lang="zh-CN" altLang="en-US" sz="2000">
                <a:latin typeface="Arial" panose="020B0604020202020204" pitchFamily="34" charset="0"/>
              </a:rPr>
              <a:t>年的开采历史，共开采</a:t>
            </a:r>
            <a:r>
              <a:rPr lang="en-US" altLang="zh-CN" sz="2000">
                <a:latin typeface="Arial" panose="020B0604020202020204" pitchFamily="34" charset="0"/>
              </a:rPr>
              <a:t>3.7465</a:t>
            </a:r>
            <a:r>
              <a:rPr lang="zh-CN" altLang="en-US" sz="2000">
                <a:latin typeface="Arial" panose="020B0604020202020204" pitchFamily="34" charset="0"/>
              </a:rPr>
              <a:t>亿吨煤炭。引发的沉陷土地约</a:t>
            </a:r>
            <a:r>
              <a:rPr lang="en-US" altLang="zh-CN" sz="2000">
                <a:latin typeface="Arial" panose="020B0604020202020204" pitchFamily="34" charset="0"/>
              </a:rPr>
              <a:t>2.89km</a:t>
            </a:r>
            <a:r>
              <a:rPr lang="en-US" altLang="zh-CN" sz="2000" baseline="30000">
                <a:latin typeface="Arial" panose="020B0604020202020204" pitchFamily="34" charset="0"/>
              </a:rPr>
              <a:t>2</a:t>
            </a:r>
            <a:r>
              <a:rPr lang="zh-CN" altLang="en-US" sz="2000">
                <a:latin typeface="Arial" panose="020B0604020202020204" pitchFamily="34" charset="0"/>
              </a:rPr>
              <a:t>，最大下沉深度达到</a:t>
            </a:r>
            <a:r>
              <a:rPr lang="en-US" altLang="zh-CN" sz="2000">
                <a:latin typeface="Arial" panose="020B0604020202020204" pitchFamily="34" charset="0"/>
              </a:rPr>
              <a:t>10m</a:t>
            </a:r>
            <a:r>
              <a:rPr lang="zh-CN" altLang="en-US" sz="2000">
                <a:latin typeface="Arial" panose="020B0604020202020204" pitchFamily="34" charset="0"/>
              </a:rPr>
              <a:t>。</a:t>
            </a:r>
            <a:endParaRPr lang="zh-CN" altLang="zh-CN" sz="2000">
              <a:latin typeface="Arial" panose="020B0604020202020204" pitchFamily="34" charset="0"/>
            </a:endParaRPr>
          </a:p>
        </p:txBody>
      </p:sp>
      <p:sp>
        <p:nvSpPr>
          <p:cNvPr id="15" name="Text Box 7">
            <a:extLst>
              <a:ext uri="{FF2B5EF4-FFF2-40B4-BE49-F238E27FC236}">
                <a16:creationId xmlns:a16="http://schemas.microsoft.com/office/drawing/2014/main" id="{AEDD79E9-3A1A-40BC-AD82-E4E6DEF0C6D8}"/>
              </a:ext>
            </a:extLst>
          </p:cNvPr>
          <p:cNvSpPr txBox="1">
            <a:spLocks noChangeArrowheads="1"/>
          </p:cNvSpPr>
          <p:nvPr/>
        </p:nvSpPr>
        <p:spPr bwMode="auto">
          <a:xfrm>
            <a:off x="323850" y="1660525"/>
            <a:ext cx="5283200" cy="400050"/>
          </a:xfrm>
          <a:prstGeom prst="rect">
            <a:avLst/>
          </a:prstGeom>
          <a:noFill/>
          <a:ln/>
        </p:spPr>
        <p:style>
          <a:lnRef idx="2">
            <a:schemeClr val="accent5"/>
          </a:lnRef>
          <a:fillRef idx="1">
            <a:schemeClr val="lt1"/>
          </a:fillRef>
          <a:effectRef idx="0">
            <a:schemeClr val="accent5"/>
          </a:effectRef>
          <a:fontRef idx="minor">
            <a:schemeClr val="dk1"/>
          </a:fontRef>
        </p:style>
        <p:txBody>
          <a:bodyPr>
            <a:spAutoFit/>
          </a:bodyPr>
          <a:lstStyle>
            <a:lvl1pPr>
              <a:spcBef>
                <a:spcPct val="20000"/>
              </a:spcBef>
              <a:buFont typeface="Arial" charset="0"/>
              <a:buChar char="•"/>
              <a:defRPr sz="3200">
                <a:solidFill>
                  <a:schemeClr val="tx1"/>
                </a:solidFill>
                <a:latin typeface="Times New Roman" pitchFamily="18" charset="0"/>
                <a:ea typeface="宋体" pitchFamily="2" charset="-122"/>
              </a:defRPr>
            </a:lvl1pPr>
            <a:lvl2pPr marL="742950" indent="-285750">
              <a:spcBef>
                <a:spcPct val="20000"/>
              </a:spcBef>
              <a:buFont typeface="Arial" charset="0"/>
              <a:buChar char="–"/>
              <a:defRPr sz="2800">
                <a:solidFill>
                  <a:schemeClr val="tx1"/>
                </a:solidFill>
                <a:latin typeface="Times New Roman" pitchFamily="18" charset="0"/>
                <a:ea typeface="宋体" pitchFamily="2" charset="-122"/>
              </a:defRPr>
            </a:lvl2pPr>
            <a:lvl3pPr marL="1143000" indent="-228600">
              <a:spcBef>
                <a:spcPct val="20000"/>
              </a:spcBef>
              <a:buFont typeface="Arial" charset="0"/>
              <a:buChar char="•"/>
              <a:defRPr sz="2400">
                <a:solidFill>
                  <a:schemeClr val="tx1"/>
                </a:solidFill>
                <a:latin typeface="Times New Roman" pitchFamily="18" charset="0"/>
                <a:ea typeface="宋体" pitchFamily="2" charset="-122"/>
              </a:defRPr>
            </a:lvl3pPr>
            <a:lvl4pPr marL="1600200" indent="-228600">
              <a:spcBef>
                <a:spcPct val="20000"/>
              </a:spcBef>
              <a:buFont typeface="Arial" charset="0"/>
              <a:buChar char="–"/>
              <a:defRPr sz="2000">
                <a:solidFill>
                  <a:schemeClr val="tx1"/>
                </a:solidFill>
                <a:latin typeface="Times New Roman" pitchFamily="18" charset="0"/>
                <a:ea typeface="宋体" pitchFamily="2" charset="-122"/>
              </a:defRPr>
            </a:lvl4pPr>
            <a:lvl5pPr marL="2057400" indent="-228600">
              <a:spcBef>
                <a:spcPct val="20000"/>
              </a:spcBef>
              <a:buFont typeface="Arial" charset="0"/>
              <a:buChar char="»"/>
              <a:defRPr sz="2000">
                <a:solidFill>
                  <a:schemeClr val="tx1"/>
                </a:solidFill>
                <a:latin typeface="Times New Roman" pitchFamily="18"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Times New Roman" pitchFamily="18" charset="0"/>
                <a:ea typeface="宋体" pitchFamily="2" charset="-122"/>
              </a:defRPr>
            </a:lvl9pPr>
          </a:lstStyle>
          <a:p>
            <a:pPr eaLnBrk="1" hangingPunct="1">
              <a:spcBef>
                <a:spcPct val="50000"/>
              </a:spcBef>
              <a:buFontTx/>
              <a:buNone/>
              <a:defRPr/>
            </a:pPr>
            <a:r>
              <a:rPr lang="en-US" altLang="zh-CN" sz="2000" dirty="0">
                <a:latin typeface="Arial" charset="0"/>
              </a:rPr>
              <a:t>Case Study No.1 – Huainan</a:t>
            </a:r>
            <a:r>
              <a:rPr lang="en-US" altLang="zh-CN" sz="2000" b="1" dirty="0">
                <a:latin typeface="Arial" charset="0"/>
              </a:rPr>
              <a:t>  </a:t>
            </a:r>
            <a:r>
              <a:rPr lang="zh-CN" altLang="en-US" sz="2000" b="1" dirty="0">
                <a:latin typeface="Arial" charset="0"/>
              </a:rPr>
              <a:t>案例一： 淮南</a:t>
            </a:r>
            <a:endParaRPr lang="en-US" altLang="zh-CN" sz="2000" dirty="0">
              <a:latin typeface="Arial"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por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4634</TotalTime>
  <Words>3331</Words>
  <Application>Microsoft Office PowerPoint</Application>
  <PresentationFormat>On-screen Show (4:3)</PresentationFormat>
  <Paragraphs>416</Paragraphs>
  <Slides>47</Slides>
  <Notes>15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65" baseType="lpstr">
      <vt:lpstr>Arial</vt:lpstr>
      <vt:lpstr>宋体</vt:lpstr>
      <vt:lpstr>Times New Roman</vt:lpstr>
      <vt:lpstr>Calibri</vt:lpstr>
      <vt:lpstr>楷体_GB2312</vt:lpstr>
      <vt:lpstr>黑体</vt:lpstr>
      <vt:lpstr>华文新魏</vt:lpstr>
      <vt:lpstr>仿宋_GB2312</vt:lpstr>
      <vt:lpstr>华文隶书</vt:lpstr>
      <vt:lpstr>微软雅黑</vt:lpstr>
      <vt:lpstr>Wingdings</vt:lpstr>
      <vt:lpstr>仿宋</vt:lpstr>
      <vt:lpstr>楷体</vt:lpstr>
      <vt:lpstr>华文细黑</vt:lpstr>
      <vt:lpstr>Constantia</vt:lpstr>
      <vt:lpstr>Report2</vt:lpstr>
      <vt:lpstr>画笔图片</vt:lpstr>
      <vt:lpstr>Microsoft Clip Gallery</vt:lpstr>
      <vt:lpstr>Ecological Restoration Planning for Coal Mining Areas in China and Case Studies</vt:lpstr>
      <vt:lpstr>Outline</vt:lpstr>
      <vt:lpstr>1. Introduction  引言</vt:lpstr>
      <vt:lpstr>PowerPoint Presentation</vt:lpstr>
      <vt:lpstr>Impact of coal mining on environment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Subsidence Reclamation Management: Part Ⅱ, Management Strategies-A case study</dc:title>
  <dc:creator>Dr Chugh</dc:creator>
  <cp:lastModifiedBy>Kevin Wolter</cp:lastModifiedBy>
  <cp:revision>325</cp:revision>
  <dcterms:created xsi:type="dcterms:W3CDTF">2011-10-06T00:50:30Z</dcterms:created>
  <dcterms:modified xsi:type="dcterms:W3CDTF">2019-06-17T17:57:14Z</dcterms:modified>
</cp:coreProperties>
</file>