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2">
  <p:sldMasterIdLst>
    <p:sldMasterId id="2147483648" r:id="rId4"/>
  </p:sldMasterIdLst>
  <p:notesMasterIdLst>
    <p:notesMasterId r:id="rId50"/>
  </p:notesMasterIdLst>
  <p:handoutMasterIdLst>
    <p:handoutMasterId r:id="rId51"/>
  </p:handoutMasterIdLst>
  <p:sldIdLst>
    <p:sldId id="444" r:id="rId5"/>
    <p:sldId id="448" r:id="rId6"/>
    <p:sldId id="449" r:id="rId7"/>
    <p:sldId id="450" r:id="rId8"/>
    <p:sldId id="451" r:id="rId9"/>
    <p:sldId id="452" r:id="rId10"/>
    <p:sldId id="420" r:id="rId11"/>
    <p:sldId id="454" r:id="rId12"/>
    <p:sldId id="455" r:id="rId13"/>
    <p:sldId id="456" r:id="rId14"/>
    <p:sldId id="487"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69" r:id="rId28"/>
    <p:sldId id="470" r:id="rId29"/>
    <p:sldId id="471" r:id="rId30"/>
    <p:sldId id="488" r:id="rId31"/>
    <p:sldId id="472" r:id="rId32"/>
    <p:sldId id="473" r:id="rId33"/>
    <p:sldId id="474" r:id="rId34"/>
    <p:sldId id="475" r:id="rId35"/>
    <p:sldId id="476" r:id="rId36"/>
    <p:sldId id="477" r:id="rId37"/>
    <p:sldId id="478" r:id="rId38"/>
    <p:sldId id="479" r:id="rId39"/>
    <p:sldId id="480" r:id="rId40"/>
    <p:sldId id="379" r:id="rId41"/>
    <p:sldId id="400" r:id="rId42"/>
    <p:sldId id="481" r:id="rId43"/>
    <p:sldId id="482" r:id="rId44"/>
    <p:sldId id="483" r:id="rId45"/>
    <p:sldId id="484" r:id="rId46"/>
    <p:sldId id="485" r:id="rId47"/>
    <p:sldId id="489" r:id="rId48"/>
    <p:sldId id="286" r:id="rId49"/>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959">
          <p15:clr>
            <a:srgbClr val="A4A3A4"/>
          </p15:clr>
        </p15:guide>
        <p15:guide id="2" orient="horz" pos="955">
          <p15:clr>
            <a:srgbClr val="A4A3A4"/>
          </p15:clr>
        </p15:guide>
        <p15:guide id="3" pos="298">
          <p15:clr>
            <a:srgbClr val="A4A3A4"/>
          </p15:clr>
        </p15:guide>
        <p15:guide id="4" pos="5479">
          <p15:clr>
            <a:srgbClr val="A4A3A4"/>
          </p15:clr>
        </p15:guide>
      </p15:sldGuideLst>
    </p:ext>
    <p:ext uri="{2D200454-40CA-4A62-9FC3-DE9A4176ACB9}">
      <p15:notesGuideLst xmlns:p15="http://schemas.microsoft.com/office/powerpoint/2012/main">
        <p15:guide id="1" orient="horz" pos="2305"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48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BF4"/>
    <a:srgbClr val="FFFFFF"/>
    <a:srgbClr val="BFBFBF"/>
    <a:srgbClr val="AB0DAF"/>
    <a:srgbClr val="0066CC"/>
    <a:srgbClr val="C7DBF4"/>
    <a:srgbClr val="D9D9D9"/>
    <a:srgbClr val="005596"/>
    <a:srgbClr val="78716E"/>
    <a:srgbClr val="006F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6" autoAdjust="0"/>
    <p:restoredTop sz="72178" autoAdjust="0"/>
  </p:normalViewPr>
  <p:slideViewPr>
    <p:cSldViewPr snapToGrid="0">
      <p:cViewPr varScale="1">
        <p:scale>
          <a:sx n="56" d="100"/>
          <a:sy n="56" d="100"/>
        </p:scale>
        <p:origin x="1980" y="48"/>
      </p:cViewPr>
      <p:guideLst>
        <p:guide orient="horz" pos="3959"/>
        <p:guide orient="horz" pos="955"/>
        <p:guide pos="298"/>
        <p:guide pos="5479"/>
      </p:guideLst>
    </p:cSldViewPr>
  </p:slideViewPr>
  <p:notesTextViewPr>
    <p:cViewPr>
      <p:scale>
        <a:sx n="1" d="1"/>
        <a:sy n="1" d="1"/>
      </p:scale>
      <p:origin x="0" y="0"/>
    </p:cViewPr>
  </p:notesTextViewPr>
  <p:notesViewPr>
    <p:cSldViewPr snapToGrid="0">
      <p:cViewPr>
        <p:scale>
          <a:sx n="1" d="2"/>
          <a:sy n="1" d="2"/>
        </p:scale>
        <p:origin x="0" y="0"/>
      </p:cViewPr>
      <p:guideLst>
        <p:guide orient="horz" pos="2305"/>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2"/>
            <a:ext cx="4160521" cy="365760"/>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lvl1pPr defTabSz="914026">
              <a:defRPr sz="1200">
                <a:latin typeface="Calibri" pitchFamily="34" charset="0"/>
              </a:defRPr>
            </a:lvl1pPr>
          </a:lstStyle>
          <a:p>
            <a:endParaRPr lang="en-US"/>
          </a:p>
        </p:txBody>
      </p:sp>
      <p:sp>
        <p:nvSpPr>
          <p:cNvPr id="3" name="Date Placeholder 2"/>
          <p:cNvSpPr>
            <a:spLocks noGrp="1"/>
          </p:cNvSpPr>
          <p:nvPr>
            <p:ph type="dt" sz="quarter" idx="1"/>
          </p:nvPr>
        </p:nvSpPr>
        <p:spPr bwMode="auto">
          <a:xfrm>
            <a:off x="5438460" y="2"/>
            <a:ext cx="4160521" cy="365760"/>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lvl1pPr algn="r" defTabSz="914026">
              <a:defRPr sz="1200">
                <a:latin typeface="Calibri" pitchFamily="34" charset="0"/>
              </a:defRPr>
            </a:lvl1pPr>
          </a:lstStyle>
          <a:p>
            <a:fld id="{7FD8A48A-BDE8-4DF0-81FA-8672966CB3C0}" type="datetimeFigureOut">
              <a:rPr lang="en-US"/>
              <a:pPr/>
              <a:t>9/29/2021</a:t>
            </a:fld>
            <a:endParaRPr lang="en-US"/>
          </a:p>
        </p:txBody>
      </p:sp>
      <p:sp>
        <p:nvSpPr>
          <p:cNvPr id="4" name="Footer Placeholder 3"/>
          <p:cNvSpPr>
            <a:spLocks noGrp="1"/>
          </p:cNvSpPr>
          <p:nvPr>
            <p:ph type="ftr" sz="quarter" idx="2"/>
          </p:nvPr>
        </p:nvSpPr>
        <p:spPr bwMode="auto">
          <a:xfrm>
            <a:off x="2" y="6948171"/>
            <a:ext cx="4160521" cy="365760"/>
          </a:xfrm>
          <a:prstGeom prst="rect">
            <a:avLst/>
          </a:prstGeom>
          <a:noFill/>
          <a:ln w="9525">
            <a:noFill/>
            <a:miter lim="800000"/>
            <a:headEnd/>
            <a:tailEnd/>
          </a:ln>
        </p:spPr>
        <p:txBody>
          <a:bodyPr vert="horz" wrap="square" lIns="96484" tIns="48242" rIns="96484" bIns="48242" numCol="1" anchor="b" anchorCtr="0" compatLnSpc="1">
            <a:prstTxWarp prst="textNoShape">
              <a:avLst/>
            </a:prstTxWarp>
          </a:bodyPr>
          <a:lstStyle>
            <a:lvl1pPr defTabSz="914026">
              <a:defRPr sz="1200">
                <a:latin typeface="Calibri" pitchFamily="34" charset="0"/>
              </a:defRPr>
            </a:lvl1pPr>
          </a:lstStyle>
          <a:p>
            <a:endParaRPr lang="en-US"/>
          </a:p>
        </p:txBody>
      </p:sp>
      <p:sp>
        <p:nvSpPr>
          <p:cNvPr id="5" name="Slide Number Placeholder 4"/>
          <p:cNvSpPr>
            <a:spLocks noGrp="1"/>
          </p:cNvSpPr>
          <p:nvPr>
            <p:ph type="sldNum" sz="quarter" idx="3"/>
          </p:nvPr>
        </p:nvSpPr>
        <p:spPr bwMode="auto">
          <a:xfrm>
            <a:off x="5438460" y="6948171"/>
            <a:ext cx="4160521" cy="365760"/>
          </a:xfrm>
          <a:prstGeom prst="rect">
            <a:avLst/>
          </a:prstGeom>
          <a:noFill/>
          <a:ln w="9525">
            <a:noFill/>
            <a:miter lim="800000"/>
            <a:headEnd/>
            <a:tailEnd/>
          </a:ln>
        </p:spPr>
        <p:txBody>
          <a:bodyPr vert="horz" wrap="square" lIns="96484" tIns="48242" rIns="96484" bIns="48242" numCol="1" anchor="b" anchorCtr="0" compatLnSpc="1">
            <a:prstTxWarp prst="textNoShape">
              <a:avLst/>
            </a:prstTxWarp>
          </a:bodyPr>
          <a:lstStyle>
            <a:lvl1pPr algn="r" defTabSz="914026">
              <a:defRPr sz="1200">
                <a:latin typeface="Calibri" pitchFamily="34" charset="0"/>
              </a:defRPr>
            </a:lvl1pPr>
          </a:lstStyle>
          <a:p>
            <a:fld id="{61D85D3C-FADD-4205-9CD1-52FDEEB5FA46}" type="slidenum">
              <a:rPr lang="en-US"/>
              <a:pPr/>
              <a:t>‹#›</a:t>
            </a:fld>
            <a:endParaRPr lang="en-US"/>
          </a:p>
        </p:txBody>
      </p:sp>
    </p:spTree>
    <p:extLst>
      <p:ext uri="{BB962C8B-B14F-4D97-AF65-F5344CB8AC3E}">
        <p14:creationId xmlns:p14="http://schemas.microsoft.com/office/powerpoint/2010/main" val="1470551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2"/>
            <a:ext cx="4160521" cy="365760"/>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lvl1pPr defTabSz="914026">
              <a:defRPr sz="1200">
                <a:latin typeface="Calibri" pitchFamily="34" charset="0"/>
              </a:defRPr>
            </a:lvl1pPr>
          </a:lstStyle>
          <a:p>
            <a:endParaRPr lang="en-US"/>
          </a:p>
        </p:txBody>
      </p:sp>
      <p:sp>
        <p:nvSpPr>
          <p:cNvPr id="3" name="Date Placeholder 2"/>
          <p:cNvSpPr>
            <a:spLocks noGrp="1"/>
          </p:cNvSpPr>
          <p:nvPr>
            <p:ph type="dt" idx="1"/>
          </p:nvPr>
        </p:nvSpPr>
        <p:spPr bwMode="auto">
          <a:xfrm>
            <a:off x="5438460" y="2"/>
            <a:ext cx="4160521" cy="365760"/>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lvl1pPr algn="r" defTabSz="914026">
              <a:defRPr sz="1200">
                <a:latin typeface="Calibri" pitchFamily="34" charset="0"/>
              </a:defRPr>
            </a:lvl1pPr>
          </a:lstStyle>
          <a:p>
            <a:fld id="{5DD0304B-F34B-4256-95CC-BF1A9482EA1B}" type="datetimeFigureOut">
              <a:rPr lang="en-US"/>
              <a:pPr/>
              <a:t>9/29/2021</a:t>
            </a:fld>
            <a:endParaRPr lang="en-US"/>
          </a:p>
        </p:txBody>
      </p:sp>
      <p:sp>
        <p:nvSpPr>
          <p:cNvPr id="4" name="Slide Image Placeholder 3"/>
          <p:cNvSpPr>
            <a:spLocks noGrp="1" noRot="1" noChangeAspect="1"/>
          </p:cNvSpPr>
          <p:nvPr>
            <p:ph type="sldImg" idx="2"/>
          </p:nvPr>
        </p:nvSpPr>
        <p:spPr>
          <a:xfrm>
            <a:off x="2974975" y="549275"/>
            <a:ext cx="3654425" cy="2741613"/>
          </a:xfrm>
          <a:prstGeom prst="rect">
            <a:avLst/>
          </a:prstGeom>
          <a:noFill/>
          <a:ln w="12700">
            <a:solidFill>
              <a:prstClr val="black"/>
            </a:solidFill>
          </a:ln>
        </p:spPr>
        <p:txBody>
          <a:bodyPr vert="horz" lIns="102005" tIns="51001" rIns="102005" bIns="51001" rtlCol="0" anchor="ctr"/>
          <a:lstStyle/>
          <a:p>
            <a:pPr lvl="0"/>
            <a:endParaRPr lang="en-US" noProof="0"/>
          </a:p>
        </p:txBody>
      </p:sp>
      <p:sp>
        <p:nvSpPr>
          <p:cNvPr id="5" name="Notes Placeholder 4"/>
          <p:cNvSpPr>
            <a:spLocks noGrp="1"/>
          </p:cNvSpPr>
          <p:nvPr>
            <p:ph type="body" sz="quarter" idx="3"/>
          </p:nvPr>
        </p:nvSpPr>
        <p:spPr bwMode="auto">
          <a:xfrm>
            <a:off x="960120" y="3474721"/>
            <a:ext cx="7680960" cy="3291840"/>
          </a:xfrm>
          <a:prstGeom prst="rect">
            <a:avLst/>
          </a:prstGeom>
          <a:noFill/>
          <a:ln w="9525">
            <a:noFill/>
            <a:miter lim="800000"/>
            <a:headEnd/>
            <a:tailEnd/>
          </a:ln>
        </p:spPr>
        <p:txBody>
          <a:bodyPr vert="horz" wrap="square" lIns="96484" tIns="48242" rIns="96484" bIns="482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6948171"/>
            <a:ext cx="4160521" cy="365760"/>
          </a:xfrm>
          <a:prstGeom prst="rect">
            <a:avLst/>
          </a:prstGeom>
          <a:noFill/>
          <a:ln w="9525">
            <a:noFill/>
            <a:miter lim="800000"/>
            <a:headEnd/>
            <a:tailEnd/>
          </a:ln>
        </p:spPr>
        <p:txBody>
          <a:bodyPr vert="horz" wrap="square" lIns="96484" tIns="48242" rIns="96484" bIns="48242" numCol="1" anchor="b" anchorCtr="0" compatLnSpc="1">
            <a:prstTxWarp prst="textNoShape">
              <a:avLst/>
            </a:prstTxWarp>
          </a:bodyPr>
          <a:lstStyle>
            <a:lvl1pPr defTabSz="914026">
              <a:defRPr sz="1200">
                <a:latin typeface="Calibri" pitchFamily="34" charset="0"/>
              </a:defRPr>
            </a:lvl1pPr>
          </a:lstStyle>
          <a:p>
            <a:endParaRPr lang="en-US"/>
          </a:p>
        </p:txBody>
      </p:sp>
      <p:sp>
        <p:nvSpPr>
          <p:cNvPr id="7" name="Slide Number Placeholder 6"/>
          <p:cNvSpPr>
            <a:spLocks noGrp="1"/>
          </p:cNvSpPr>
          <p:nvPr>
            <p:ph type="sldNum" sz="quarter" idx="5"/>
          </p:nvPr>
        </p:nvSpPr>
        <p:spPr bwMode="auto">
          <a:xfrm>
            <a:off x="5438460" y="6948171"/>
            <a:ext cx="4160521" cy="365760"/>
          </a:xfrm>
          <a:prstGeom prst="rect">
            <a:avLst/>
          </a:prstGeom>
          <a:noFill/>
          <a:ln w="9525">
            <a:noFill/>
            <a:miter lim="800000"/>
            <a:headEnd/>
            <a:tailEnd/>
          </a:ln>
        </p:spPr>
        <p:txBody>
          <a:bodyPr vert="horz" wrap="square" lIns="96484" tIns="48242" rIns="96484" bIns="48242" numCol="1" anchor="b" anchorCtr="0" compatLnSpc="1">
            <a:prstTxWarp prst="textNoShape">
              <a:avLst/>
            </a:prstTxWarp>
          </a:bodyPr>
          <a:lstStyle>
            <a:lvl1pPr algn="r" defTabSz="914026">
              <a:defRPr sz="1200">
                <a:latin typeface="Calibri" pitchFamily="34" charset="0"/>
              </a:defRPr>
            </a:lvl1pPr>
          </a:lstStyle>
          <a:p>
            <a:fld id="{E14177B5-402C-45CC-87E3-90DD0E86833B}" type="slidenum">
              <a:rPr lang="en-US"/>
              <a:pPr/>
              <a:t>‹#›</a:t>
            </a:fld>
            <a:endParaRPr lang="en-US"/>
          </a:p>
        </p:txBody>
      </p:sp>
    </p:spTree>
    <p:extLst>
      <p:ext uri="{BB962C8B-B14F-4D97-AF65-F5344CB8AC3E}">
        <p14:creationId xmlns:p14="http://schemas.microsoft.com/office/powerpoint/2010/main" val="1447808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26" rtl="0" eaLnBrk="1" fontAlgn="base" latinLnBrk="0" hangingPunct="1">
              <a:lnSpc>
                <a:spcPct val="100000"/>
              </a:lnSpc>
              <a:spcBef>
                <a:spcPct val="0"/>
              </a:spcBef>
              <a:spcAft>
                <a:spcPct val="0"/>
              </a:spcAft>
              <a:buClrTx/>
              <a:buSzTx/>
              <a:buFontTx/>
              <a:buNone/>
              <a:tabLst/>
              <a:defRPr/>
            </a:pPr>
            <a:fld id="{E14177B5-402C-45CC-87E3-90DD0E86833B}"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026"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06952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10</a:t>
            </a:fld>
            <a:endParaRPr lang="en-US"/>
          </a:p>
        </p:txBody>
      </p:sp>
    </p:spTree>
    <p:extLst>
      <p:ext uri="{BB962C8B-B14F-4D97-AF65-F5344CB8AC3E}">
        <p14:creationId xmlns:p14="http://schemas.microsoft.com/office/powerpoint/2010/main" val="1450499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11</a:t>
            </a:fld>
            <a:endParaRPr lang="en-US"/>
          </a:p>
        </p:txBody>
      </p:sp>
    </p:spTree>
    <p:extLst>
      <p:ext uri="{BB962C8B-B14F-4D97-AF65-F5344CB8AC3E}">
        <p14:creationId xmlns:p14="http://schemas.microsoft.com/office/powerpoint/2010/main" val="3427697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Adapted technologies from larger scale </a:t>
            </a:r>
            <a:r>
              <a:rPr lang="en-US" baseline="0" dirty="0" err="1"/>
              <a:t>O&amp;G</a:t>
            </a:r>
            <a:r>
              <a:rPr lang="en-US" baseline="0" dirty="0"/>
              <a:t> surveys.  </a:t>
            </a:r>
          </a:p>
          <a:p>
            <a:r>
              <a:rPr lang="en-US" baseline="0" dirty="0"/>
              <a:t>Combination of commercially available software with propriety algorithms for a </a:t>
            </a:r>
            <a:r>
              <a:rPr lang="en-US" dirty="0"/>
              <a:t>3D inversion methodology</a:t>
            </a:r>
            <a:r>
              <a:rPr lang="en-US" baseline="0" dirty="0"/>
              <a:t> for seismic travel times and signal attenuation to map seismic reflectors, refractors, and in our cases, low velocity anomalies that correlate with mine voids </a:t>
            </a:r>
          </a:p>
          <a:p>
            <a:endParaRPr lang="en-US" baseline="0" dirty="0"/>
          </a:p>
          <a:p>
            <a:pPr lvl="1"/>
            <a:r>
              <a:rPr lang="en-US" dirty="0"/>
              <a:t>-   3D velocities alone rarely have sufficient resolution to delineate potential underground openings in 3D</a:t>
            </a:r>
          </a:p>
          <a:p>
            <a:pPr marL="651093" lvl="1" indent="-177571">
              <a:buFontTx/>
              <a:buChar char="-"/>
            </a:pPr>
            <a:r>
              <a:rPr lang="en-US" dirty="0"/>
              <a:t>3D P-wave attenuation tomography and 3D seismic reflection provide sufficient resolution to delineate potential openings to 200+ foot depths</a:t>
            </a:r>
          </a:p>
          <a:p>
            <a:pPr marL="651093" lvl="1" indent="-177571" defTabSz="947044">
              <a:buFontTx/>
              <a:buChar char="-"/>
              <a:defRPr/>
            </a:pPr>
            <a:r>
              <a:rPr lang="en-US" dirty="0"/>
              <a:t>3D P-wave attenuation tomography can map karst networks in 3D</a:t>
            </a:r>
          </a:p>
          <a:p>
            <a:pPr marL="177571" indent="-177571">
              <a:buFontTx/>
              <a:buChar char="-"/>
            </a:pPr>
            <a:endParaRPr lang="en-US" dirty="0"/>
          </a:p>
          <a:p>
            <a:r>
              <a:rPr lang="en-US" dirty="0"/>
              <a:t>Advances in seismic data acquisition technology have driven costs down and made 3D seismic very competitive with more traditional 2D approaches.</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12</a:t>
            </a:fld>
            <a:endParaRPr lang="en-US"/>
          </a:p>
        </p:txBody>
      </p:sp>
    </p:spTree>
    <p:extLst>
      <p:ext uri="{BB962C8B-B14F-4D97-AF65-F5344CB8AC3E}">
        <p14:creationId xmlns:p14="http://schemas.microsoft.com/office/powerpoint/2010/main" val="1104931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There are sites where 3D or any geophysics for that matter, won’t work – example:  sites with extensive unconsolidated material ( e.g. glacial outwash) at the surface which prevents seismic energy generated at the surface from reaching meaningful depths.</a:t>
            </a:r>
          </a:p>
          <a:p>
            <a:endParaRPr lang="en-US" dirty="0"/>
          </a:p>
          <a:p>
            <a:r>
              <a:rPr lang="en-US" dirty="0"/>
              <a:t>For sites</a:t>
            </a:r>
            <a:r>
              <a:rPr lang="en-US" baseline="0" dirty="0"/>
              <a:t> where the 3D imaging is to be conducted, customized acquisition arrays are developed which factor in: overburden and bedrock characteristics, target depth interval, and a void size.</a:t>
            </a:r>
            <a:endParaRPr lang="en-US" dirty="0"/>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13</a:t>
            </a:fld>
            <a:endParaRPr lang="en-US"/>
          </a:p>
        </p:txBody>
      </p:sp>
    </p:spTree>
    <p:extLst>
      <p:ext uri="{BB962C8B-B14F-4D97-AF65-F5344CB8AC3E}">
        <p14:creationId xmlns:p14="http://schemas.microsoft.com/office/powerpoint/2010/main" val="2010774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example of 3D geophysics helping with a pro-active subsidence risk evaluation.</a:t>
            </a:r>
          </a:p>
          <a:p>
            <a:endParaRPr lang="en-US" dirty="0"/>
          </a:p>
          <a:p>
            <a:r>
              <a:rPr lang="en-US" dirty="0"/>
              <a:t>Known</a:t>
            </a:r>
            <a:r>
              <a:rPr lang="en-US" baseline="0" dirty="0"/>
              <a:t> inventory – portals, outcrop, subsidence features</a:t>
            </a:r>
          </a:p>
          <a:p>
            <a:endParaRPr lang="en-US" baseline="0" dirty="0"/>
          </a:p>
          <a:p>
            <a:r>
              <a:rPr lang="en-US" baseline="0" dirty="0"/>
              <a:t>50 acre site – 400 ft wide ROW by 4,500 ft in length</a:t>
            </a:r>
          </a:p>
          <a:p>
            <a:endParaRPr lang="en-US" baseline="0" dirty="0"/>
          </a:p>
          <a:p>
            <a:pPr defTabSz="947044">
              <a:defRPr/>
            </a:pPr>
            <a:r>
              <a:rPr lang="en-US" baseline="0" dirty="0"/>
              <a:t>Suspected direction of mining show by black arrows.</a:t>
            </a:r>
            <a:endParaRPr lang="en-US" dirty="0"/>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14</a:t>
            </a:fld>
            <a:endParaRPr lang="en-US"/>
          </a:p>
        </p:txBody>
      </p:sp>
    </p:spTree>
    <p:extLst>
      <p:ext uri="{BB962C8B-B14F-4D97-AF65-F5344CB8AC3E}">
        <p14:creationId xmlns:p14="http://schemas.microsoft.com/office/powerpoint/2010/main" val="1024521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Initial 2016 2D Seismic screening inconclusive</a:t>
            </a:r>
            <a:r>
              <a:rPr lang="en-US" baseline="0" dirty="0"/>
              <a:t> for locating voids, limited coverage, but did identify a large mass wasting landslide complex. So 3D methods were necessary next step for site characterization.</a:t>
            </a:r>
          </a:p>
          <a:p>
            <a:endParaRPr lang="en-US" dirty="0"/>
          </a:p>
          <a:p>
            <a:r>
              <a:rPr lang="en-US" dirty="0"/>
              <a:t>At this particular site we were fortunate that 2D seismic data were available, which was useful for identifying seismic properties to design the subsequent 3D acquisition parameters (receiver and source spacing, </a:t>
            </a:r>
            <a:r>
              <a:rPr lang="en-US" dirty="0" err="1"/>
              <a:t>vibroseis</a:t>
            </a:r>
            <a:r>
              <a:rPr lang="en-US" dirty="0"/>
              <a:t> sweep).</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15</a:t>
            </a:fld>
            <a:endParaRPr lang="en-US"/>
          </a:p>
        </p:txBody>
      </p:sp>
    </p:spTree>
    <p:extLst>
      <p:ext uri="{BB962C8B-B14F-4D97-AF65-F5344CB8AC3E}">
        <p14:creationId xmlns:p14="http://schemas.microsoft.com/office/powerpoint/2010/main" val="420223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Acquired in 3 Patches over 3 days. ~ 1200 feet per day of linear / interstate acquisition</a:t>
            </a:r>
            <a:r>
              <a:rPr lang="en-US" baseline="0" dirty="0"/>
              <a:t> per day. This was accomplished without impeding traffic.  *Point out azimuthal </a:t>
            </a:r>
            <a:r>
              <a:rPr lang="en-US" baseline="0" dirty="0" err="1"/>
              <a:t>raypaths</a:t>
            </a:r>
            <a:r>
              <a:rPr lang="en-US" baseline="0" dirty="0"/>
              <a:t> from source to receivers*</a:t>
            </a:r>
          </a:p>
          <a:p>
            <a:endParaRPr lang="en-US" baseline="0" dirty="0"/>
          </a:p>
          <a:p>
            <a:pPr defTabSz="947044"/>
            <a:r>
              <a:rPr lang="en-US" dirty="0"/>
              <a:t>Once the 3 component geophone nodes are deployed, a tuned swept-signal </a:t>
            </a:r>
            <a:r>
              <a:rPr lang="en-US" dirty="0" err="1"/>
              <a:t>Vibroseis</a:t>
            </a:r>
            <a:r>
              <a:rPr lang="en-US" dirty="0"/>
              <a:t> sweep is performed at each source point (open dots), and the seismic waves are recorded at every nodal receiver. This provides complete azimuthal coverage for 3D imaging within the receiver array. Mine workings are identified as low velocity, seismic attenuation, and reflection anomalies. </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16</a:t>
            </a:fld>
            <a:endParaRPr lang="en-US"/>
          </a:p>
        </p:txBody>
      </p:sp>
    </p:spTree>
    <p:extLst>
      <p:ext uri="{BB962C8B-B14F-4D97-AF65-F5344CB8AC3E}">
        <p14:creationId xmlns:p14="http://schemas.microsoft.com/office/powerpoint/2010/main" val="1667812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2017 Tetra Tech 3D seismic delineated mine working extents, orientations, and the biggest anomalies were ranked as priority drilling targets</a:t>
            </a:r>
            <a:r>
              <a:rPr lang="en-US" baseline="0" dirty="0"/>
              <a:t> which encountered voids under highway and in median. </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17</a:t>
            </a:fld>
            <a:endParaRPr lang="en-US"/>
          </a:p>
        </p:txBody>
      </p:sp>
    </p:spTree>
    <p:extLst>
      <p:ext uri="{BB962C8B-B14F-4D97-AF65-F5344CB8AC3E}">
        <p14:creationId xmlns:p14="http://schemas.microsoft.com/office/powerpoint/2010/main" val="2871263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degree angle</a:t>
            </a:r>
            <a:r>
              <a:rPr lang="en-US" baseline="0" dirty="0"/>
              <a:t> borehole from median extended under the middle westbound lanes of I90 and encountered a void that was imaged with a borehole camera.</a:t>
            </a:r>
          </a:p>
          <a:p>
            <a:endParaRPr lang="en-US" baseline="0" dirty="0"/>
          </a:p>
          <a:p>
            <a:r>
              <a:rPr lang="en-US" baseline="0" dirty="0"/>
              <a:t>Drill casing issues prevented 3D sonar scanning the void to quantify the dimensions.</a:t>
            </a:r>
            <a:endParaRPr lang="en-US" dirty="0"/>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18</a:t>
            </a:fld>
            <a:endParaRPr lang="en-US"/>
          </a:p>
        </p:txBody>
      </p:sp>
    </p:spTree>
    <p:extLst>
      <p:ext uri="{BB962C8B-B14F-4D97-AF65-F5344CB8AC3E}">
        <p14:creationId xmlns:p14="http://schemas.microsoft.com/office/powerpoint/2010/main" val="4253402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P-wave Attenuation</a:t>
            </a:r>
            <a:r>
              <a:rPr lang="en-US" baseline="0" dirty="0"/>
              <a:t> and P-wave tomography seismic data, allow us to map collapsed/rubble zones and open voids which provide inputs for grout engineering and remediation design. </a:t>
            </a:r>
          </a:p>
          <a:p>
            <a:endParaRPr lang="en-US" baseline="0" dirty="0"/>
          </a:p>
          <a:p>
            <a:r>
              <a:rPr lang="en-US" baseline="0" dirty="0"/>
              <a:t>3D visualization is key for understanding complex datasets.</a:t>
            </a:r>
            <a:endParaRPr lang="en-US" dirty="0"/>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19</a:t>
            </a:fld>
            <a:endParaRPr lang="en-US"/>
          </a:p>
        </p:txBody>
      </p:sp>
    </p:spTree>
    <p:extLst>
      <p:ext uri="{BB962C8B-B14F-4D97-AF65-F5344CB8AC3E}">
        <p14:creationId xmlns:p14="http://schemas.microsoft.com/office/powerpoint/2010/main" val="156490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Soils issues and aquifer dewatering are generally lower magnitude subsidence over regions (for example, San Joaquin Valley, CA).</a:t>
            </a:r>
          </a:p>
          <a:p>
            <a:endParaRPr lang="en-US" dirty="0"/>
          </a:p>
          <a:p>
            <a:r>
              <a:rPr lang="en-US" dirty="0"/>
              <a:t>Subsidence associated with abandoned mines and karst geology tends to be greater in magnitude and more localized.</a:t>
            </a:r>
          </a:p>
          <a:p>
            <a:endParaRPr lang="en-US" dirty="0"/>
          </a:p>
          <a:p>
            <a:r>
              <a:rPr lang="en-US" dirty="0"/>
              <a:t>This presentation discusses integrated approaches to subsidence risk evaluations focused on AML and karst areas.</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2</a:t>
            </a:fld>
            <a:endParaRPr lang="en-US"/>
          </a:p>
        </p:txBody>
      </p:sp>
    </p:spTree>
    <p:extLst>
      <p:ext uri="{BB962C8B-B14F-4D97-AF65-F5344CB8AC3E}">
        <p14:creationId xmlns:p14="http://schemas.microsoft.com/office/powerpoint/2010/main" val="2857339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r>
              <a:rPr lang="en-US" dirty="0"/>
              <a:t>This figure shows the preliminary subsidence risk evaluation for a section of pipeline along a proposed HDD.</a:t>
            </a:r>
          </a:p>
          <a:p>
            <a:pPr defTabSz="914277"/>
            <a:endParaRPr lang="en-US" dirty="0"/>
          </a:p>
          <a:p>
            <a:pPr defTabSz="914277"/>
            <a:r>
              <a:rPr lang="en-US" dirty="0"/>
              <a:t>Depth to mine workings is 100-300 ft bgs. Room and pillar mine.  Extent of pillar robbing and auxiliary </a:t>
            </a:r>
          </a:p>
          <a:p>
            <a:endParaRPr lang="en-US" dirty="0"/>
          </a:p>
          <a:p>
            <a:r>
              <a:rPr lang="en-US" dirty="0"/>
              <a:t>Evaluation based on limited (2 boreholes), mine map, and assumptions about the conditions of the mine.</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21</a:t>
            </a:fld>
            <a:endParaRPr lang="en-US"/>
          </a:p>
        </p:txBody>
      </p:sp>
    </p:spTree>
    <p:extLst>
      <p:ext uri="{BB962C8B-B14F-4D97-AF65-F5344CB8AC3E}">
        <p14:creationId xmlns:p14="http://schemas.microsoft.com/office/powerpoint/2010/main" val="2437748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r>
              <a:rPr lang="en-US" dirty="0"/>
              <a:t>This figure shows the preliminary subsidence risk evaluation for a section of pipeline. </a:t>
            </a:r>
          </a:p>
          <a:p>
            <a:pPr defTabSz="914277"/>
            <a:r>
              <a:rPr lang="en-US" dirty="0"/>
              <a:t>	- red indicates high subsidence</a:t>
            </a:r>
            <a:r>
              <a:rPr lang="en-US" baseline="0" dirty="0"/>
              <a:t> risk – due to shallow workings and mining method</a:t>
            </a:r>
          </a:p>
          <a:p>
            <a:pPr defTabSz="914277"/>
            <a:r>
              <a:rPr lang="en-US" baseline="0" dirty="0"/>
              <a:t>	- yellow = moderate risk – likely partially collapsed areas</a:t>
            </a:r>
          </a:p>
          <a:p>
            <a:pPr defTabSz="914277"/>
            <a:r>
              <a:rPr lang="en-US" baseline="0" dirty="0"/>
              <a:t>	- green = low risk – areas are deep and likely already fully collapsed.</a:t>
            </a:r>
          </a:p>
          <a:p>
            <a:pPr defTabSz="914277"/>
            <a:endParaRPr lang="en-US" baseline="0" dirty="0"/>
          </a:p>
          <a:p>
            <a:pPr defTabSz="914277"/>
            <a:r>
              <a:rPr lang="en-US" baseline="0" dirty="0"/>
              <a:t>Major assumptions in this version of the risk evaluation include; configuration of mine rooms and entry at the completion of mining, condition of the mine workings, and extents of impacted zones above collapsed portions of the mine.</a:t>
            </a:r>
            <a:endParaRPr lang="en-US" dirty="0"/>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22</a:t>
            </a:fld>
            <a:endParaRPr lang="en-US"/>
          </a:p>
        </p:txBody>
      </p:sp>
    </p:spTree>
    <p:extLst>
      <p:ext uri="{BB962C8B-B14F-4D97-AF65-F5344CB8AC3E}">
        <p14:creationId xmlns:p14="http://schemas.microsoft.com/office/powerpoint/2010/main" val="1430077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the revised subsidence risk evaluation for a section of pipeline.</a:t>
            </a:r>
          </a:p>
          <a:p>
            <a:endParaRPr lang="en-US" dirty="0"/>
          </a:p>
          <a:p>
            <a:r>
              <a:rPr lang="en-US" dirty="0"/>
              <a:t>3D seismic imaging identified open voids in the high risk zone as well as an </a:t>
            </a:r>
            <a:r>
              <a:rPr lang="en-US" dirty="0" err="1"/>
              <a:t>uncollapsed</a:t>
            </a:r>
            <a:r>
              <a:rPr lang="en-US" dirty="0"/>
              <a:t> area previously classified as low risk.</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23</a:t>
            </a:fld>
            <a:endParaRPr lang="en-US"/>
          </a:p>
        </p:txBody>
      </p:sp>
    </p:spTree>
    <p:extLst>
      <p:ext uri="{BB962C8B-B14F-4D97-AF65-F5344CB8AC3E}">
        <p14:creationId xmlns:p14="http://schemas.microsoft.com/office/powerpoint/2010/main" val="81573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Volume calculations for quantifying the open workings.</a:t>
            </a:r>
          </a:p>
          <a:p>
            <a:r>
              <a:rPr lang="en-US" dirty="0"/>
              <a:t>- Based on known mined thickness, room configurations based on mine maps, and locations of voids identified by the 3D seismic.</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24</a:t>
            </a:fld>
            <a:endParaRPr lang="en-US"/>
          </a:p>
        </p:txBody>
      </p:sp>
    </p:spTree>
    <p:extLst>
      <p:ext uri="{BB962C8B-B14F-4D97-AF65-F5344CB8AC3E}">
        <p14:creationId xmlns:p14="http://schemas.microsoft.com/office/powerpoint/2010/main" val="1109482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addition to void volumes, fractures associated with collapse boundaries were mapped offsetting seismic amplitude reflectors, providing HDD drillers, construction managers, and engineers valuable data for stress and strain analysis for the steel pipe, and understanding for potential fluid escape pathways for pressurized drilling fluids. </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25</a:t>
            </a:fld>
            <a:endParaRPr lang="en-US"/>
          </a:p>
        </p:txBody>
      </p:sp>
    </p:spTree>
    <p:extLst>
      <p:ext uri="{BB962C8B-B14F-4D97-AF65-F5344CB8AC3E}">
        <p14:creationId xmlns:p14="http://schemas.microsoft.com/office/powerpoint/2010/main" val="3547736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highly</a:t>
            </a:r>
            <a:r>
              <a:rPr lang="en-US" baseline="0" dirty="0"/>
              <a:t> accurate characterization of voids is required, there’s the sonar and laser scanning tools.</a:t>
            </a:r>
          </a:p>
          <a:p>
            <a:endParaRPr lang="en-US" baseline="0" dirty="0"/>
          </a:p>
          <a:p>
            <a:r>
              <a:rPr lang="en-US" baseline="0" dirty="0"/>
              <a:t>They provide highly accurate scans of void spaces showing the depts., volumes, and orientations of voids.  </a:t>
            </a:r>
          </a:p>
          <a:p>
            <a:endParaRPr lang="en-US" baseline="0" dirty="0"/>
          </a:p>
          <a:p>
            <a:r>
              <a:rPr lang="en-US" baseline="0" dirty="0"/>
              <a:t>Resolution is good enough to see old tracks and individual pieces of roof fall on the floor of the mine.</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28</a:t>
            </a:fld>
            <a:endParaRPr lang="en-US"/>
          </a:p>
        </p:txBody>
      </p:sp>
    </p:spTree>
    <p:extLst>
      <p:ext uri="{BB962C8B-B14F-4D97-AF65-F5344CB8AC3E}">
        <p14:creationId xmlns:p14="http://schemas.microsoft.com/office/powerpoint/2010/main" val="1912336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Performed subsurface 3D imaging and confirmation drilling \ of</a:t>
            </a:r>
            <a:r>
              <a:rPr lang="en-US" baseline="0" dirty="0"/>
              <a:t> potential karst features to inform placement of surface infrastructure for </a:t>
            </a:r>
            <a:r>
              <a:rPr lang="en-US" baseline="0" dirty="0" err="1"/>
              <a:t>O&amp;G</a:t>
            </a:r>
            <a:r>
              <a:rPr lang="en-US" baseline="0" dirty="0"/>
              <a:t> operations.</a:t>
            </a:r>
          </a:p>
          <a:p>
            <a:endParaRPr lang="en-US" baseline="0" dirty="0"/>
          </a:p>
          <a:p>
            <a:r>
              <a:rPr lang="en-US" baseline="0" dirty="0"/>
              <a:t>20 acre site</a:t>
            </a:r>
            <a:endParaRPr lang="en-US" dirty="0"/>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29</a:t>
            </a:fld>
            <a:endParaRPr lang="en-US"/>
          </a:p>
        </p:txBody>
      </p:sp>
    </p:spTree>
    <p:extLst>
      <p:ext uri="{BB962C8B-B14F-4D97-AF65-F5344CB8AC3E}">
        <p14:creationId xmlns:p14="http://schemas.microsoft.com/office/powerpoint/2010/main" val="1767422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site layout had several tanks and other equipment located in the eastern portion of the site.</a:t>
            </a:r>
          </a:p>
          <a:p>
            <a:endParaRPr lang="en-US" dirty="0"/>
          </a:p>
          <a:p>
            <a:r>
              <a:rPr lang="en-US" dirty="0"/>
              <a:t>Several Geotech boreholes were drilled to 60 ft.  Given the karst terrain features, concerns remained.  Tetra Tech was hired to fill the in the data gaps on the initial evaluation.  </a:t>
            </a:r>
          </a:p>
          <a:p>
            <a:endParaRPr lang="en-US" dirty="0"/>
          </a:p>
          <a:p>
            <a:r>
              <a:rPr lang="en-US" dirty="0"/>
              <a:t>3D seismic array deployed across the site.</a:t>
            </a:r>
          </a:p>
          <a:p>
            <a:endParaRPr lang="en-US" dirty="0"/>
          </a:p>
          <a:p>
            <a:r>
              <a:rPr lang="en-US" dirty="0"/>
              <a:t>Swept frequency source, real time monitoring of seismic data to ensure best possible data is acquired.</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30</a:t>
            </a:fld>
            <a:endParaRPr lang="en-US"/>
          </a:p>
        </p:txBody>
      </p:sp>
    </p:spTree>
    <p:extLst>
      <p:ext uri="{BB962C8B-B14F-4D97-AF65-F5344CB8AC3E}">
        <p14:creationId xmlns:p14="http://schemas.microsoft.com/office/powerpoint/2010/main" val="410100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areas represent</a:t>
            </a:r>
            <a:r>
              <a:rPr lang="en-US" baseline="0" dirty="0"/>
              <a:t> karst features identified with the geophysics.</a:t>
            </a:r>
          </a:p>
          <a:p>
            <a:r>
              <a:rPr lang="en-US" baseline="0" dirty="0"/>
              <a:t>Confirmed by drilling.  </a:t>
            </a:r>
          </a:p>
          <a:p>
            <a:endParaRPr lang="en-US" baseline="0" dirty="0"/>
          </a:p>
          <a:p>
            <a:pPr defTabSz="947044">
              <a:defRPr/>
            </a:pPr>
            <a:r>
              <a:rPr lang="en-US" dirty="0"/>
              <a:t>3D P-wave attenuation tomography can map karst networks in 3D</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31</a:t>
            </a:fld>
            <a:endParaRPr lang="en-US"/>
          </a:p>
        </p:txBody>
      </p:sp>
    </p:spTree>
    <p:extLst>
      <p:ext uri="{BB962C8B-B14F-4D97-AF65-F5344CB8AC3E}">
        <p14:creationId xmlns:p14="http://schemas.microsoft.com/office/powerpoint/2010/main" val="2282935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areas represent</a:t>
            </a:r>
            <a:r>
              <a:rPr lang="en-US" baseline="0" dirty="0"/>
              <a:t> karst features identified with the geophysics.</a:t>
            </a:r>
          </a:p>
          <a:p>
            <a:r>
              <a:rPr lang="en-US" baseline="0" dirty="0"/>
              <a:t>Confirmed by drilling.  </a:t>
            </a:r>
          </a:p>
          <a:p>
            <a:endParaRPr lang="en-US" baseline="0" dirty="0"/>
          </a:p>
          <a:p>
            <a:pPr defTabSz="947044">
              <a:defRPr/>
            </a:pPr>
            <a:r>
              <a:rPr lang="en-US" dirty="0"/>
              <a:t>3D P-wave attenuation tomography can map karst networks in 3D</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32</a:t>
            </a:fld>
            <a:endParaRPr lang="en-US"/>
          </a:p>
        </p:txBody>
      </p:sp>
    </p:spTree>
    <p:extLst>
      <p:ext uri="{BB962C8B-B14F-4D97-AF65-F5344CB8AC3E}">
        <p14:creationId xmlns:p14="http://schemas.microsoft.com/office/powerpoint/2010/main" val="336226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How much of America’s infrastructure is at risk?</a:t>
            </a:r>
          </a:p>
          <a:p>
            <a:pPr lvl="0"/>
            <a:endParaRPr lang="en-US" dirty="0"/>
          </a:p>
          <a:p>
            <a:pPr lvl="0"/>
            <a:r>
              <a:rPr lang="en-US" dirty="0"/>
              <a:t>Karst regions are susceptible to changing groundwater conditions – drought in some regions – flooding in other areas.</a:t>
            </a:r>
          </a:p>
          <a:p>
            <a:pPr lvl="0"/>
            <a:endParaRPr lang="en-US" dirty="0"/>
          </a:p>
          <a:p>
            <a:pPr lvl="0"/>
            <a:r>
              <a:rPr lang="en-US" dirty="0"/>
              <a:t>The intensity and frequency of these changes are increasing.  Think of a paperclip, you can only bend it so many times before it breaks.</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3</a:t>
            </a:fld>
            <a:endParaRPr lang="en-US"/>
          </a:p>
        </p:txBody>
      </p:sp>
    </p:spTree>
    <p:extLst>
      <p:ext uri="{BB962C8B-B14F-4D97-AF65-F5344CB8AC3E}">
        <p14:creationId xmlns:p14="http://schemas.microsoft.com/office/powerpoint/2010/main" val="3661062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Performed subsurface 3D imaging of</a:t>
            </a:r>
            <a:r>
              <a:rPr lang="en-US" baseline="0" dirty="0"/>
              <a:t> potential karst features to inform placement of surface infrastructure for </a:t>
            </a:r>
            <a:r>
              <a:rPr lang="en-US" baseline="0" dirty="0" err="1"/>
              <a:t>O&amp;G</a:t>
            </a:r>
            <a:r>
              <a:rPr lang="en-US" baseline="0" dirty="0"/>
              <a:t> operations.</a:t>
            </a:r>
            <a:endParaRPr lang="en-US" dirty="0"/>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36</a:t>
            </a:fld>
            <a:endParaRPr lang="en-US"/>
          </a:p>
        </p:txBody>
      </p:sp>
    </p:spTree>
    <p:extLst>
      <p:ext uri="{BB962C8B-B14F-4D97-AF65-F5344CB8AC3E}">
        <p14:creationId xmlns:p14="http://schemas.microsoft.com/office/powerpoint/2010/main" val="1010760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Performed subsurface 3D imaging of</a:t>
            </a:r>
            <a:r>
              <a:rPr lang="en-US" baseline="0" dirty="0"/>
              <a:t> potential karst features to inform placement of surface infrastructure for O&amp;G operations.</a:t>
            </a:r>
            <a:endParaRPr lang="en-US" dirty="0"/>
          </a:p>
        </p:txBody>
      </p:sp>
      <p:sp>
        <p:nvSpPr>
          <p:cNvPr id="4" name="Slide Number Placeholder 3"/>
          <p:cNvSpPr>
            <a:spLocks noGrp="1"/>
          </p:cNvSpPr>
          <p:nvPr>
            <p:ph type="sldNum" sz="quarter" idx="10"/>
          </p:nvPr>
        </p:nvSpPr>
        <p:spPr/>
        <p:txBody>
          <a:bodyPr/>
          <a:lstStyle/>
          <a:p>
            <a:fld id="{E14177B5-402C-45CC-87E3-90DD0E86833B}" type="slidenum">
              <a:rPr lang="en-US" smtClean="0"/>
              <a:pPr/>
              <a:t>37</a:t>
            </a:fld>
            <a:endParaRPr lang="en-US"/>
          </a:p>
        </p:txBody>
      </p:sp>
    </p:spTree>
    <p:extLst>
      <p:ext uri="{BB962C8B-B14F-4D97-AF65-F5344CB8AC3E}">
        <p14:creationId xmlns:p14="http://schemas.microsoft.com/office/powerpoint/2010/main" val="1917004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Performed subsurface 3D imaging of</a:t>
            </a:r>
            <a:r>
              <a:rPr lang="en-US" baseline="0" dirty="0"/>
              <a:t> potential karst features to inform placement of surface infrastructure for O&amp;G operations.</a:t>
            </a:r>
            <a:endParaRPr lang="en-US" dirty="0"/>
          </a:p>
        </p:txBody>
      </p:sp>
      <p:sp>
        <p:nvSpPr>
          <p:cNvPr id="4" name="Slide Number Placeholder 3"/>
          <p:cNvSpPr>
            <a:spLocks noGrp="1"/>
          </p:cNvSpPr>
          <p:nvPr>
            <p:ph type="sldNum" sz="quarter" idx="10"/>
          </p:nvPr>
        </p:nvSpPr>
        <p:spPr/>
        <p:txBody>
          <a:bodyPr/>
          <a:lstStyle/>
          <a:p>
            <a:fld id="{E14177B5-402C-45CC-87E3-90DD0E86833B}" type="slidenum">
              <a:rPr lang="en-US" smtClean="0"/>
              <a:pPr/>
              <a:t>38</a:t>
            </a:fld>
            <a:endParaRPr lang="en-US"/>
          </a:p>
        </p:txBody>
      </p:sp>
    </p:spTree>
    <p:extLst>
      <p:ext uri="{BB962C8B-B14F-4D97-AF65-F5344CB8AC3E}">
        <p14:creationId xmlns:p14="http://schemas.microsoft.com/office/powerpoint/2010/main" val="4020271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attempt to model the sinkhole/karst feature using attenuation was difficult. The survey area was large enough and the target small enough that energy was traveling around the void. This did give us an idea as to where the main sinkhole feature was located on site, but was not refined enough to image or model in 3D. </a:t>
            </a:r>
          </a:p>
          <a:p>
            <a:endParaRPr lang="en-US" dirty="0"/>
          </a:p>
          <a:p>
            <a:r>
              <a:rPr lang="en-US" dirty="0"/>
              <a:t>This lead us to a new method in seismic data processing that uses multiples as additional source points instead of filter them our of the data completely. Because of this we were able to image the entire sinkhole structure and observe detailed qualities of the network of sinkhole related feature in the area, including the bifurcated pipe system seen below the main sinkhole. </a:t>
            </a:r>
          </a:p>
          <a:p>
            <a:endParaRPr lang="en-US" dirty="0"/>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40</a:t>
            </a:fld>
            <a:endParaRPr lang="en-US"/>
          </a:p>
        </p:txBody>
      </p:sp>
    </p:spTree>
    <p:extLst>
      <p:ext uri="{BB962C8B-B14F-4D97-AF65-F5344CB8AC3E}">
        <p14:creationId xmlns:p14="http://schemas.microsoft.com/office/powerpoint/2010/main" val="2258098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Animation of satellite data from 2010 through 2016 highlighting downward trends near some utilities. </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41</a:t>
            </a:fld>
            <a:endParaRPr lang="en-US"/>
          </a:p>
        </p:txBody>
      </p:sp>
    </p:spTree>
    <p:extLst>
      <p:ext uri="{BB962C8B-B14F-4D97-AF65-F5344CB8AC3E}">
        <p14:creationId xmlns:p14="http://schemas.microsoft.com/office/powerpoint/2010/main" val="3959150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Integrating gravity into the site characterization process allows us to compensate for one method’s weaknesses with another methods strengths. Gravity is an excellent tool for surveying the near surface but has limitation on imaging to depth. Seismic can image deeper when designed to do so, allowing for an integrated approach that provides the most useful data at the most efficient application for that method.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In this case in Hanna, WY we knew that gravity would get us from the surface down to about 100 feet below ground, we designed our seismic survey to capture from about 40 feet </a:t>
            </a:r>
            <a:r>
              <a:rPr lang="en-US" baseline="0" dirty="0" err="1"/>
              <a:t>bgs</a:t>
            </a:r>
            <a:r>
              <a:rPr lang="en-US" baseline="0" dirty="0"/>
              <a:t> down to about 500’. This saved us from having to deploy receivers at a fine nominal spacing which would have required shutting down roads, buildings, etc. </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42</a:t>
            </a:fld>
            <a:endParaRPr lang="en-US"/>
          </a:p>
        </p:txBody>
      </p:sp>
    </p:spTree>
    <p:extLst>
      <p:ext uri="{BB962C8B-B14F-4D97-AF65-F5344CB8AC3E}">
        <p14:creationId xmlns:p14="http://schemas.microsoft.com/office/powerpoint/2010/main" val="3600158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gravity integration, we also use magnetic and EM data combine with our seismic imaging to better constrain anomalies in the data. </a:t>
            </a:r>
          </a:p>
        </p:txBody>
      </p:sp>
      <p:sp>
        <p:nvSpPr>
          <p:cNvPr id="4" name="Slide Number Placeholder 3"/>
          <p:cNvSpPr>
            <a:spLocks noGrp="1"/>
          </p:cNvSpPr>
          <p:nvPr>
            <p:ph type="sldNum" sz="quarter" idx="5"/>
          </p:nvPr>
        </p:nvSpPr>
        <p:spPr/>
        <p:txBody>
          <a:bodyPr/>
          <a:lstStyle/>
          <a:p>
            <a:fld id="{E14177B5-402C-45CC-87E3-90DD0E86833B}" type="slidenum">
              <a:rPr lang="en-US" smtClean="0"/>
              <a:pPr/>
              <a:t>43</a:t>
            </a:fld>
            <a:endParaRPr lang="en-US"/>
          </a:p>
        </p:txBody>
      </p:sp>
    </p:spTree>
    <p:extLst>
      <p:ext uri="{BB962C8B-B14F-4D97-AF65-F5344CB8AC3E}">
        <p14:creationId xmlns:p14="http://schemas.microsoft.com/office/powerpoint/2010/main" val="3707016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having me.</a:t>
            </a:r>
          </a:p>
          <a:p>
            <a:endParaRPr lang="en-US" dirty="0"/>
          </a:p>
          <a:p>
            <a:r>
              <a:rPr lang="en-US" dirty="0"/>
              <a:t>Any questions at this time?</a:t>
            </a:r>
          </a:p>
        </p:txBody>
      </p:sp>
      <p:sp>
        <p:nvSpPr>
          <p:cNvPr id="4" name="Slide Number Placeholder 3"/>
          <p:cNvSpPr>
            <a:spLocks noGrp="1"/>
          </p:cNvSpPr>
          <p:nvPr>
            <p:ph type="sldNum" sz="quarter" idx="10"/>
          </p:nvPr>
        </p:nvSpPr>
        <p:spPr/>
        <p:txBody>
          <a:bodyPr/>
          <a:lstStyle/>
          <a:p>
            <a:fld id="{E14177B5-402C-45CC-87E3-90DD0E86833B}" type="slidenum">
              <a:rPr lang="en-US" smtClean="0"/>
              <a:pPr/>
              <a:t>45</a:t>
            </a:fld>
            <a:endParaRPr lang="en-US"/>
          </a:p>
        </p:txBody>
      </p:sp>
    </p:spTree>
    <p:extLst>
      <p:ext uri="{BB962C8B-B14F-4D97-AF65-F5344CB8AC3E}">
        <p14:creationId xmlns:p14="http://schemas.microsoft.com/office/powerpoint/2010/main" val="366824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America’s mines are aging and more prone to collapse for some of the same reasons as the karst areas.</a:t>
            </a:r>
          </a:p>
          <a:p>
            <a:pPr defTabSz="947044">
              <a:defRPr/>
            </a:pPr>
            <a:endParaRPr lang="en-US" dirty="0"/>
          </a:p>
          <a:p>
            <a:pPr defTabSz="947044">
              <a:defRPr/>
            </a:pPr>
            <a:r>
              <a:rPr lang="en-US" dirty="0"/>
              <a:t>In some areas, economic growth is spurring development in areas previously uninhabited (e.g. real estate developments over mines in the Weld County, CO where oil and gas activity is high)</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4</a:t>
            </a:fld>
            <a:endParaRPr lang="en-US"/>
          </a:p>
        </p:txBody>
      </p:sp>
    </p:spTree>
    <p:extLst>
      <p:ext uri="{BB962C8B-B14F-4D97-AF65-F5344CB8AC3E}">
        <p14:creationId xmlns:p14="http://schemas.microsoft.com/office/powerpoint/2010/main" val="4040148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information gathered early in the site characterization process, the better (regional geology, borehole data, historic maps, understanding future use, etc.)</a:t>
            </a:r>
          </a:p>
          <a:p>
            <a:endParaRPr lang="en-US" dirty="0"/>
          </a:p>
          <a:p>
            <a:r>
              <a:rPr lang="en-US" dirty="0"/>
              <a:t>Understanding the characteristics of the potential mine voids is key in order to adjust and adapt your geophysical survey to capture the unknowns. Approximate depth/width/height, roof and floor materials, dip of mine layer, etc.</a:t>
            </a:r>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E14177B5-402C-45CC-87E3-90DD0E86833B}" type="slidenum">
              <a:rPr lang="en-US" smtClean="0"/>
              <a:pPr/>
              <a:t>5</a:t>
            </a:fld>
            <a:endParaRPr lang="en-US"/>
          </a:p>
        </p:txBody>
      </p:sp>
    </p:spTree>
    <p:extLst>
      <p:ext uri="{BB962C8B-B14F-4D97-AF65-F5344CB8AC3E}">
        <p14:creationId xmlns:p14="http://schemas.microsoft.com/office/powerpoint/2010/main" val="404216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what our end goals are for a given site, help us design and implement the appropriate survey and interpretation. </a:t>
            </a:r>
          </a:p>
        </p:txBody>
      </p:sp>
      <p:sp>
        <p:nvSpPr>
          <p:cNvPr id="4" name="Slide Number Placeholder 3"/>
          <p:cNvSpPr>
            <a:spLocks noGrp="1"/>
          </p:cNvSpPr>
          <p:nvPr>
            <p:ph type="sldNum" sz="quarter" idx="5"/>
          </p:nvPr>
        </p:nvSpPr>
        <p:spPr/>
        <p:txBody>
          <a:bodyPr/>
          <a:lstStyle/>
          <a:p>
            <a:fld id="{E14177B5-402C-45CC-87E3-90DD0E86833B}" type="slidenum">
              <a:rPr lang="en-US" smtClean="0"/>
              <a:pPr/>
              <a:t>6</a:t>
            </a:fld>
            <a:endParaRPr lang="en-US"/>
          </a:p>
        </p:txBody>
      </p:sp>
    </p:spTree>
    <p:extLst>
      <p:ext uri="{BB962C8B-B14F-4D97-AF65-F5344CB8AC3E}">
        <p14:creationId xmlns:p14="http://schemas.microsoft.com/office/powerpoint/2010/main" val="2373227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investigation approach for mine subsidence investigations is a “blind swiss cheese” approach involving drilling on a predetermined grid.  This approach can miss entire tunnels with no way of knowing.</a:t>
            </a:r>
          </a:p>
          <a:p>
            <a:endParaRPr lang="en-US" dirty="0"/>
          </a:p>
          <a:p>
            <a:r>
              <a:rPr lang="en-US" dirty="0"/>
              <a:t>This nominal spacing approach works at small sites where the constraints on potential voids are tight, but even at those type of sites it provides minimal information about the site and requires lots of interpolation between discrete samples. </a:t>
            </a:r>
          </a:p>
        </p:txBody>
      </p:sp>
      <p:sp>
        <p:nvSpPr>
          <p:cNvPr id="4" name="Slide Number Placeholder 3"/>
          <p:cNvSpPr>
            <a:spLocks noGrp="1"/>
          </p:cNvSpPr>
          <p:nvPr>
            <p:ph type="sldNum" sz="quarter" idx="10"/>
          </p:nvPr>
        </p:nvSpPr>
        <p:spPr/>
        <p:txBody>
          <a:bodyPr/>
          <a:lstStyle/>
          <a:p>
            <a:fld id="{8FF0E681-1FB3-485C-8C50-A6A09E6EFEB1}" type="slidenum">
              <a:rPr lang="en-US" smtClean="0"/>
              <a:t>7</a:t>
            </a:fld>
            <a:endParaRPr lang="en-US" dirty="0"/>
          </a:p>
        </p:txBody>
      </p:sp>
    </p:spTree>
    <p:extLst>
      <p:ext uri="{BB962C8B-B14F-4D97-AF65-F5344CB8AC3E}">
        <p14:creationId xmlns:p14="http://schemas.microsoft.com/office/powerpoint/2010/main" val="291858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best address the variables in a subsidence</a:t>
            </a:r>
            <a:r>
              <a:rPr lang="en-US" baseline="0" dirty="0"/>
              <a:t> risk evaluation?</a:t>
            </a:r>
            <a:endParaRPr lang="en-US" dirty="0"/>
          </a:p>
          <a:p>
            <a:endParaRPr lang="en-US" dirty="0"/>
          </a:p>
          <a:p>
            <a:r>
              <a:rPr lang="en-US" dirty="0"/>
              <a:t>In both proactive and reactive cases – an integrated approach to the site characterization provides the best understanding of the site and therefore the risk associated with it.</a:t>
            </a:r>
          </a:p>
          <a:p>
            <a:endParaRPr lang="en-US" dirty="0"/>
          </a:p>
          <a:p>
            <a:r>
              <a:rPr lang="en-US" dirty="0"/>
              <a:t>Integrated approaches are not a new a concept and have been utilized successfully for a long time.  What changes the approach are the new technology and resulting tools available to us.   We have spent the last 12 years completing over $30m in subsidence risk evaluations and have had the opportunity to try most technologies out there.</a:t>
            </a:r>
          </a:p>
          <a:p>
            <a:endParaRPr lang="en-US" dirty="0"/>
          </a:p>
          <a:p>
            <a:pPr defTabSz="947044">
              <a:defRPr/>
            </a:pPr>
            <a:r>
              <a:rPr lang="en-US" dirty="0"/>
              <a:t>Advancements in shallow high resolution 3D seismic show</a:t>
            </a:r>
            <a:r>
              <a:rPr lang="en-US" baseline="0" dirty="0"/>
              <a:t> that it</a:t>
            </a:r>
            <a:r>
              <a:rPr lang="en-US" dirty="0"/>
              <a:t> is the next “new” tool for integrated subsidence risk. </a:t>
            </a:r>
          </a:p>
          <a:p>
            <a:pPr defTabSz="947044">
              <a:defRPr/>
            </a:pPr>
            <a:endParaRPr lang="en-US" dirty="0"/>
          </a:p>
          <a:p>
            <a:pPr defTabSz="947044">
              <a:defRPr/>
            </a:pPr>
            <a:r>
              <a:rPr lang="en-US" dirty="0"/>
              <a:t>Not a “One-Size-Fits-All” solution.  More an adaptable tool that can help on a variety of sites.   </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8</a:t>
            </a:fld>
            <a:endParaRPr lang="en-US"/>
          </a:p>
        </p:txBody>
      </p:sp>
    </p:spTree>
    <p:extLst>
      <p:ext uri="{BB962C8B-B14F-4D97-AF65-F5344CB8AC3E}">
        <p14:creationId xmlns:p14="http://schemas.microsoft.com/office/powerpoint/2010/main" val="210997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highlight some of the advantages that the 3D seismic provides – we’ll discuss a few limitations of traditional employed 2D seismic</a:t>
            </a:r>
          </a:p>
          <a:p>
            <a:pPr marL="651093" lvl="1" indent="-177571">
              <a:buFontTx/>
              <a:buChar char="-"/>
            </a:pPr>
            <a:r>
              <a:rPr lang="en-US" dirty="0"/>
              <a:t>2D suffers from artifacts and low resolution of actual structure and does not provide a “map view” of structure</a:t>
            </a:r>
          </a:p>
          <a:p>
            <a:pPr marL="651093" lvl="1" indent="-177571">
              <a:buFontTx/>
              <a:buChar char="-"/>
            </a:pPr>
            <a:r>
              <a:rPr lang="en-US" dirty="0"/>
              <a:t>2D seismic only acquires linear </a:t>
            </a:r>
            <a:r>
              <a:rPr lang="en-US" dirty="0" err="1"/>
              <a:t>raypaths</a:t>
            </a:r>
            <a:r>
              <a:rPr lang="en-US" dirty="0"/>
              <a:t>, 3D methods provide complete azimuthal coverage to illuminate voids and slow zones.</a:t>
            </a:r>
          </a:p>
          <a:p>
            <a:pPr marL="651093" lvl="1" indent="-177571">
              <a:buFontTx/>
              <a:buChar char="-"/>
            </a:pPr>
            <a:r>
              <a:rPr lang="en-US" dirty="0"/>
              <a:t>Surface waves can work in ideal cases but usually have inadequate resolution for depths &gt; 10-20 feet. </a:t>
            </a:r>
          </a:p>
          <a:p>
            <a:r>
              <a:rPr lang="en-US" dirty="0">
                <a:solidFill>
                  <a:srgbClr val="FFFFFF"/>
                </a:solidFill>
                <a:latin typeface="Franklin Gothic Medium" panose="020B0603020102020204" pitchFamily="34" charset="0"/>
              </a:rPr>
              <a:t>Advantages over 2D:</a:t>
            </a:r>
          </a:p>
          <a:p>
            <a:pPr marL="828664" lvl="1" indent="-355142">
              <a:buFontTx/>
              <a:buChar char="-"/>
            </a:pPr>
            <a:r>
              <a:rPr lang="en-US" dirty="0">
                <a:solidFill>
                  <a:srgbClr val="FFFFFF"/>
                </a:solidFill>
                <a:latin typeface="Franklin Gothic Medium" panose="020B0603020102020204" pitchFamily="34" charset="0"/>
              </a:rPr>
              <a:t>3D spatial resolution</a:t>
            </a:r>
          </a:p>
          <a:p>
            <a:pPr marL="828664" lvl="1" indent="-355142">
              <a:buFontTx/>
              <a:buChar char="-"/>
            </a:pPr>
            <a:r>
              <a:rPr lang="en-US" dirty="0">
                <a:solidFill>
                  <a:srgbClr val="FFFFFF"/>
                </a:solidFill>
                <a:latin typeface="Franklin Gothic Medium" panose="020B0603020102020204" pitchFamily="34" charset="0"/>
              </a:rPr>
              <a:t>Capable in all terrain, woods</a:t>
            </a:r>
          </a:p>
          <a:p>
            <a:pPr marL="828664" lvl="1" indent="-355142">
              <a:buFontTx/>
              <a:buChar char="-"/>
            </a:pPr>
            <a:r>
              <a:rPr lang="en-US" dirty="0">
                <a:solidFill>
                  <a:srgbClr val="FFFFFF"/>
                </a:solidFill>
                <a:latin typeface="Franklin Gothic Medium" panose="020B0603020102020204" pitchFamily="34" charset="0"/>
              </a:rPr>
              <a:t>Anomalies w/ extents and trends</a:t>
            </a:r>
          </a:p>
          <a:p>
            <a:pPr marL="828664" lvl="1" indent="-355142">
              <a:buFontTx/>
              <a:buChar char="-"/>
            </a:pPr>
            <a:r>
              <a:rPr lang="en-US" dirty="0">
                <a:solidFill>
                  <a:srgbClr val="FFFFFF"/>
                </a:solidFill>
                <a:latin typeface="Franklin Gothic Medium" panose="020B0603020102020204" pitchFamily="34" charset="0"/>
              </a:rPr>
              <a:t>Full Integration with 3D modeling</a:t>
            </a:r>
          </a:p>
          <a:p>
            <a:pPr marL="828664" lvl="1" indent="-355142">
              <a:buFontTx/>
              <a:buChar char="-"/>
            </a:pPr>
            <a:r>
              <a:rPr lang="en-US" dirty="0">
                <a:solidFill>
                  <a:srgbClr val="FFFFFF"/>
                </a:solidFill>
                <a:latin typeface="Franklin Gothic Medium" panose="020B0603020102020204" pitchFamily="34" charset="0"/>
              </a:rPr>
              <a:t>Geologic Fault and Fracture Mapping</a:t>
            </a:r>
          </a:p>
          <a:p>
            <a:pPr marL="828664" lvl="1" indent="-355142">
              <a:buFontTx/>
              <a:buChar char="-"/>
            </a:pPr>
            <a:r>
              <a:rPr lang="en-US" dirty="0">
                <a:solidFill>
                  <a:srgbClr val="FFFFFF"/>
                </a:solidFill>
                <a:latin typeface="Franklin Gothic Medium" panose="020B0603020102020204" pitchFamily="34" charset="0"/>
              </a:rPr>
              <a:t>Cost savings</a:t>
            </a:r>
          </a:p>
          <a:p>
            <a:endParaRPr lang="en-US" dirty="0"/>
          </a:p>
        </p:txBody>
      </p:sp>
      <p:sp>
        <p:nvSpPr>
          <p:cNvPr id="4" name="Slide Number Placeholder 3"/>
          <p:cNvSpPr>
            <a:spLocks noGrp="1"/>
          </p:cNvSpPr>
          <p:nvPr>
            <p:ph type="sldNum" sz="quarter" idx="5"/>
          </p:nvPr>
        </p:nvSpPr>
        <p:spPr/>
        <p:txBody>
          <a:bodyPr/>
          <a:lstStyle/>
          <a:p>
            <a:fld id="{E14177B5-402C-45CC-87E3-90DD0E86833B}" type="slidenum">
              <a:rPr lang="en-US" smtClean="0"/>
              <a:pPr/>
              <a:t>9</a:t>
            </a:fld>
            <a:endParaRPr lang="en-US"/>
          </a:p>
        </p:txBody>
      </p:sp>
    </p:spTree>
    <p:extLst>
      <p:ext uri="{BB962C8B-B14F-4D97-AF65-F5344CB8AC3E}">
        <p14:creationId xmlns:p14="http://schemas.microsoft.com/office/powerpoint/2010/main" val="3601313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074" y="1154548"/>
            <a:ext cx="7433253" cy="1487036"/>
          </a:xfrm>
        </p:spPr>
        <p:txBody>
          <a:bodyPr anchor="b"/>
          <a:lstStyle>
            <a:lvl1pPr>
              <a:defRPr sz="3400">
                <a:solidFill>
                  <a:schemeClr val="bg1"/>
                </a:solidFill>
                <a:latin typeface="Franklin Gothic Demi" panose="020B0703020102020204" pitchFamily="34" charset="0"/>
              </a:defRPr>
            </a:lvl1pPr>
          </a:lstStyle>
          <a:p>
            <a:r>
              <a:rPr lang="en-US"/>
              <a:t>Click to edit Master title style</a:t>
            </a:r>
          </a:p>
        </p:txBody>
      </p:sp>
      <p:sp>
        <p:nvSpPr>
          <p:cNvPr id="16" name="Subtitle 2"/>
          <p:cNvSpPr>
            <a:spLocks noGrp="1"/>
          </p:cNvSpPr>
          <p:nvPr>
            <p:ph type="subTitle" idx="1"/>
          </p:nvPr>
        </p:nvSpPr>
        <p:spPr>
          <a:xfrm>
            <a:off x="473074" y="2660073"/>
            <a:ext cx="7433253" cy="452569"/>
          </a:xfrm>
        </p:spPr>
        <p:txBody>
          <a:bodyPr>
            <a:normAutofit/>
          </a:bodyPr>
          <a:lstStyle>
            <a:lvl1pPr marL="0" indent="0" algn="l" rtl="0" eaLnBrk="0" fontAlgn="base" hangingPunct="0">
              <a:spcBef>
                <a:spcPct val="0"/>
              </a:spcBef>
              <a:spcAft>
                <a:spcPct val="0"/>
              </a:spcAft>
              <a:buNone/>
              <a:defRPr lang="en-US" sz="2200" b="0" kern="1200" dirty="0">
                <a:solidFill>
                  <a:srgbClr val="C4DBF4"/>
                </a:solidFill>
                <a:latin typeface="+mj-lt"/>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8421" y="276180"/>
            <a:ext cx="2373867" cy="878368"/>
          </a:xfrm>
          <a:prstGeom prst="rect">
            <a:avLst/>
          </a:prstGeom>
        </p:spPr>
      </p:pic>
      <p:sp>
        <p:nvSpPr>
          <p:cNvPr id="5" name="Picture Placeholder 4"/>
          <p:cNvSpPr>
            <a:spLocks noGrp="1"/>
          </p:cNvSpPr>
          <p:nvPr>
            <p:ph type="pic" sz="quarter" idx="10" hasCustomPrompt="1"/>
          </p:nvPr>
        </p:nvSpPr>
        <p:spPr>
          <a:xfrm>
            <a:off x="0" y="3277130"/>
            <a:ext cx="2033588" cy="2951593"/>
          </a:xfrm>
          <a:solidFill>
            <a:schemeClr val="bg1"/>
          </a:solidFill>
          <a:ln w="3175">
            <a:solidFill>
              <a:schemeClr val="bg1"/>
            </a:solidFill>
          </a:ln>
        </p:spPr>
        <p:txBody>
          <a:bodyPr anchor="ctr" anchorCtr="0">
            <a:normAutofit/>
          </a:bodyPr>
          <a:lstStyle>
            <a:lvl1pPr marL="0" indent="0" algn="ctr">
              <a:buFontTx/>
              <a:buNone/>
              <a:defRPr sz="1600" baseline="0">
                <a:solidFill>
                  <a:schemeClr val="bg1">
                    <a:lumMod val="75000"/>
                  </a:schemeClr>
                </a:solidFill>
                <a:latin typeface="+mj-lt"/>
              </a:defRPr>
            </a:lvl1pPr>
          </a:lstStyle>
          <a:p>
            <a:r>
              <a:rPr lang="en-US"/>
              <a:t>Click to insert picture</a:t>
            </a:r>
          </a:p>
        </p:txBody>
      </p:sp>
      <p:sp>
        <p:nvSpPr>
          <p:cNvPr id="7" name="Picture Placeholder 6"/>
          <p:cNvSpPr>
            <a:spLocks noGrp="1"/>
          </p:cNvSpPr>
          <p:nvPr>
            <p:ph type="pic" sz="quarter" idx="11" hasCustomPrompt="1"/>
          </p:nvPr>
        </p:nvSpPr>
        <p:spPr>
          <a:xfrm>
            <a:off x="4859915" y="3277131"/>
            <a:ext cx="4284083" cy="2951593"/>
          </a:xfrm>
          <a:solidFill>
            <a:schemeClr val="bg1"/>
          </a:solidFill>
          <a:ln w="3175">
            <a:solidFill>
              <a:schemeClr val="bg1"/>
            </a:solidFill>
          </a:ln>
        </p:spPr>
        <p:txBody>
          <a:bodyPr anchor="ctr" anchorCtr="0">
            <a:normAutofit/>
          </a:bodyPr>
          <a:lstStyle>
            <a:lvl1pPr marL="0" indent="0" algn="ctr">
              <a:buFontTx/>
              <a:buNone/>
              <a:defRPr sz="1600" baseline="0">
                <a:solidFill>
                  <a:schemeClr val="bg1">
                    <a:lumMod val="75000"/>
                  </a:schemeClr>
                </a:solidFill>
              </a:defRPr>
            </a:lvl1pPr>
          </a:lstStyle>
          <a:p>
            <a:r>
              <a:rPr lang="en-US"/>
              <a:t>Click to insert picture</a:t>
            </a:r>
          </a:p>
        </p:txBody>
      </p:sp>
      <p:sp>
        <p:nvSpPr>
          <p:cNvPr id="9" name="Picture Placeholder 8"/>
          <p:cNvSpPr>
            <a:spLocks noGrp="1"/>
          </p:cNvSpPr>
          <p:nvPr>
            <p:ph type="pic" sz="quarter" idx="12" hasCustomPrompt="1"/>
          </p:nvPr>
        </p:nvSpPr>
        <p:spPr>
          <a:xfrm>
            <a:off x="2033589" y="3277132"/>
            <a:ext cx="2826326" cy="1475072"/>
          </a:xfrm>
          <a:solidFill>
            <a:schemeClr val="bg1"/>
          </a:solidFill>
          <a:ln w="3175">
            <a:solidFill>
              <a:schemeClr val="bg1"/>
            </a:solidFill>
          </a:ln>
        </p:spPr>
        <p:txBody>
          <a:bodyPr anchor="ctr" anchorCtr="0">
            <a:normAutofit/>
          </a:bodyPr>
          <a:lstStyle>
            <a:lvl1pPr marL="0" indent="0" algn="ctr">
              <a:buFontTx/>
              <a:buNone/>
              <a:defRPr sz="1600" baseline="0">
                <a:solidFill>
                  <a:schemeClr val="bg1">
                    <a:lumMod val="75000"/>
                  </a:schemeClr>
                </a:solidFill>
              </a:defRPr>
            </a:lvl1pPr>
          </a:lstStyle>
          <a:p>
            <a:r>
              <a:rPr lang="en-US"/>
              <a:t>Click to insert picture</a:t>
            </a:r>
          </a:p>
        </p:txBody>
      </p:sp>
      <p:sp>
        <p:nvSpPr>
          <p:cNvPr id="11" name="Picture Placeholder 10"/>
          <p:cNvSpPr>
            <a:spLocks noGrp="1"/>
          </p:cNvSpPr>
          <p:nvPr>
            <p:ph type="pic" sz="quarter" idx="13" hasCustomPrompt="1"/>
          </p:nvPr>
        </p:nvSpPr>
        <p:spPr>
          <a:xfrm>
            <a:off x="2033588" y="4753651"/>
            <a:ext cx="2826327" cy="1475073"/>
          </a:xfrm>
          <a:solidFill>
            <a:schemeClr val="bg1"/>
          </a:solidFill>
          <a:ln w="3175">
            <a:solidFill>
              <a:schemeClr val="bg1"/>
            </a:solidFill>
          </a:ln>
        </p:spPr>
        <p:txBody>
          <a:bodyPr anchor="ctr" anchorCtr="0">
            <a:normAutofit/>
          </a:bodyPr>
          <a:lstStyle>
            <a:lvl1pPr marL="0" indent="0" algn="ctr">
              <a:buFontTx/>
              <a:buNone/>
              <a:defRPr sz="1600" baseline="0">
                <a:solidFill>
                  <a:schemeClr val="bg1">
                    <a:lumMod val="75000"/>
                  </a:schemeClr>
                </a:solidFill>
              </a:defRPr>
            </a:lvl1pPr>
          </a:lstStyle>
          <a:p>
            <a:r>
              <a:rPr lang="en-US"/>
              <a:t>Click to insert picture</a:t>
            </a:r>
          </a:p>
        </p:txBody>
      </p:sp>
      <p:sp>
        <p:nvSpPr>
          <p:cNvPr id="10" name="TextBox 9">
            <a:extLst>
              <a:ext uri="{FF2B5EF4-FFF2-40B4-BE49-F238E27FC236}">
                <a16:creationId xmlns:a16="http://schemas.microsoft.com/office/drawing/2014/main" xmlns="" id="{5F90CDBE-3AD9-4416-BACC-0D86B1BE45DC}"/>
              </a:ext>
            </a:extLst>
          </p:cNvPr>
          <p:cNvSpPr txBox="1"/>
          <p:nvPr userDrawn="1"/>
        </p:nvSpPr>
        <p:spPr>
          <a:xfrm>
            <a:off x="408421" y="6427931"/>
            <a:ext cx="18966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lumMod val="65000"/>
                  </a:srgbClr>
                </a:solidFill>
                <a:effectLst/>
                <a:uLnTx/>
                <a:uFillTx/>
                <a:latin typeface="Franklin Gothic Medium" panose="020B0603020102020204" pitchFamily="34" charset="0"/>
                <a:ea typeface="+mn-ea"/>
                <a:cs typeface="+mn-cs"/>
              </a:rPr>
              <a:t>Leading with Science</a:t>
            </a:r>
            <a:r>
              <a:rPr kumimoji="0" lang="en-US" sz="1400" b="0" i="1" u="none" strike="noStrike" kern="1200" cap="none" spc="0" normalizeH="0" baseline="30000" noProof="0" dirty="0">
                <a:ln>
                  <a:noFill/>
                </a:ln>
                <a:solidFill>
                  <a:srgbClr val="FFFFFF">
                    <a:lumMod val="65000"/>
                  </a:srgbClr>
                </a:solidFill>
                <a:effectLst/>
                <a:uLnTx/>
                <a:uFillTx/>
                <a:latin typeface="Franklin Gothic Medium" panose="020B0603020102020204" pitchFamily="34" charset="0"/>
                <a:ea typeface="+mn-ea"/>
                <a:cs typeface="+mn-cs"/>
              </a:rPr>
              <a:t>®</a:t>
            </a:r>
          </a:p>
        </p:txBody>
      </p:sp>
    </p:spTree>
    <p:extLst>
      <p:ext uri="{BB962C8B-B14F-4D97-AF65-F5344CB8AC3E}">
        <p14:creationId xmlns:p14="http://schemas.microsoft.com/office/powerpoint/2010/main" val="3382616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073" y="1249814"/>
            <a:ext cx="6248238" cy="2156307"/>
          </a:xfrm>
        </p:spPr>
        <p:txBody>
          <a:bodyPr anchor="b"/>
          <a:lstStyle>
            <a:lvl1pPr>
              <a:defRPr sz="3000">
                <a:solidFill>
                  <a:schemeClr val="bg1"/>
                </a:solidFill>
                <a:latin typeface="Franklin Gothic Demi" panose="020B0703020102020204" pitchFamily="34" charset="0"/>
              </a:defRPr>
            </a:lvl1pPr>
          </a:lstStyle>
          <a:p>
            <a:r>
              <a:rPr lang="en-US"/>
              <a:t>Click to edit Master title style</a:t>
            </a:r>
          </a:p>
        </p:txBody>
      </p:sp>
      <p:sp>
        <p:nvSpPr>
          <p:cNvPr id="16" name="Subtitle 2"/>
          <p:cNvSpPr>
            <a:spLocks noGrp="1"/>
          </p:cNvSpPr>
          <p:nvPr>
            <p:ph type="subTitle" idx="1"/>
          </p:nvPr>
        </p:nvSpPr>
        <p:spPr>
          <a:xfrm>
            <a:off x="473075" y="3406122"/>
            <a:ext cx="6248236" cy="2130457"/>
          </a:xfrm>
        </p:spPr>
        <p:txBody>
          <a:bodyPr>
            <a:normAutofit/>
          </a:bodyPr>
          <a:lstStyle>
            <a:lvl1pPr marL="0" indent="0" algn="l" rtl="0" eaLnBrk="0" fontAlgn="base" hangingPunct="0">
              <a:spcBef>
                <a:spcPct val="0"/>
              </a:spcBef>
              <a:spcAft>
                <a:spcPct val="0"/>
              </a:spcAft>
              <a:buNone/>
              <a:defRPr lang="en-US" sz="2200" b="0" kern="1200" dirty="0">
                <a:solidFill>
                  <a:srgbClr val="C7DBF4"/>
                </a:solidFill>
                <a:latin typeface="+mj-lt"/>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8421" y="276180"/>
            <a:ext cx="2373867" cy="878368"/>
          </a:xfrm>
          <a:prstGeom prst="rect">
            <a:avLst/>
          </a:prstGeom>
        </p:spPr>
      </p:pic>
      <p:sp>
        <p:nvSpPr>
          <p:cNvPr id="6" name="TextBox 5">
            <a:extLst>
              <a:ext uri="{FF2B5EF4-FFF2-40B4-BE49-F238E27FC236}">
                <a16:creationId xmlns:a16="http://schemas.microsoft.com/office/drawing/2014/main" xmlns="" id="{C0BEBB6D-A162-4276-A063-213583AD08FF}"/>
              </a:ext>
            </a:extLst>
          </p:cNvPr>
          <p:cNvSpPr txBox="1"/>
          <p:nvPr userDrawn="1"/>
        </p:nvSpPr>
        <p:spPr>
          <a:xfrm>
            <a:off x="408421" y="6427931"/>
            <a:ext cx="18966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lumMod val="65000"/>
                  </a:srgbClr>
                </a:solidFill>
                <a:effectLst/>
                <a:uLnTx/>
                <a:uFillTx/>
                <a:latin typeface="Franklin Gothic Medium" panose="020B0603020102020204" pitchFamily="34" charset="0"/>
                <a:ea typeface="+mn-ea"/>
                <a:cs typeface="+mn-cs"/>
              </a:rPr>
              <a:t>Leading with Science</a:t>
            </a:r>
            <a:r>
              <a:rPr kumimoji="0" lang="en-US" sz="1400" b="0" i="1" u="none" strike="noStrike" kern="1200" cap="none" spc="0" normalizeH="0" baseline="30000" noProof="0" dirty="0">
                <a:ln>
                  <a:noFill/>
                </a:ln>
                <a:solidFill>
                  <a:srgbClr val="FFFFFF">
                    <a:lumMod val="65000"/>
                  </a:srgbClr>
                </a:solidFill>
                <a:effectLst/>
                <a:uLnTx/>
                <a:uFillTx/>
                <a:latin typeface="Franklin Gothic Medium" panose="020B0603020102020204" pitchFamily="34" charset="0"/>
                <a:ea typeface="+mn-ea"/>
                <a:cs typeface="+mn-cs"/>
              </a:rPr>
              <a:t>®</a:t>
            </a:r>
          </a:p>
        </p:txBody>
      </p:sp>
    </p:spTree>
    <p:extLst>
      <p:ext uri="{BB962C8B-B14F-4D97-AF65-F5344CB8AC3E}">
        <p14:creationId xmlns:p14="http://schemas.microsoft.com/office/powerpoint/2010/main" val="2623812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792823" cy="746766"/>
          </a:xfrm>
        </p:spPr>
        <p:txBody>
          <a:bodyPr anchor="b" anchorCtr="0"/>
          <a:lstStyle>
            <a:lvl1pPr>
              <a:defRPr/>
            </a:lvl1pPr>
          </a:lstStyle>
          <a:p>
            <a:r>
              <a:rPr lang="en-US" dirty="0"/>
              <a:t>Click to edit Master title style</a:t>
            </a:r>
          </a:p>
        </p:txBody>
      </p:sp>
      <p:sp>
        <p:nvSpPr>
          <p:cNvPr id="7" name="Content Placeholder 6"/>
          <p:cNvSpPr>
            <a:spLocks noGrp="1"/>
          </p:cNvSpPr>
          <p:nvPr>
            <p:ph sz="quarter" idx="13"/>
          </p:nvPr>
        </p:nvSpPr>
        <p:spPr>
          <a:xfrm>
            <a:off x="457454" y="1371600"/>
            <a:ext cx="8232775" cy="49056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ooter Placeholder 7"/>
          <p:cNvSpPr>
            <a:spLocks noGrp="1"/>
          </p:cNvSpPr>
          <p:nvPr>
            <p:ph type="ftr" sz="quarter" idx="15"/>
          </p:nvPr>
        </p:nvSpPr>
        <p:spPr/>
        <p:txBody>
          <a:bodyPr/>
          <a:lstStyle/>
          <a:p>
            <a:pPr>
              <a:defRPr/>
            </a:pPr>
            <a:endParaRPr lang="en-US" dirty="0"/>
          </a:p>
        </p:txBody>
      </p:sp>
      <p:sp>
        <p:nvSpPr>
          <p:cNvPr id="3" name="Date Placeholder 2"/>
          <p:cNvSpPr>
            <a:spLocks noGrp="1"/>
          </p:cNvSpPr>
          <p:nvPr>
            <p:ph type="dt" sz="half" idx="17"/>
          </p:nvPr>
        </p:nvSpPr>
        <p:spPr/>
        <p:txBody>
          <a:bodyPr/>
          <a:lstStyle/>
          <a:p>
            <a:fld id="{313D9D97-F8D0-4FCA-8CB0-10C669633517}" type="datetime1">
              <a:rPr lang="en-US" smtClean="0"/>
              <a:t>9/29/2021</a:t>
            </a:fld>
            <a:endParaRPr lang="en-US"/>
          </a:p>
        </p:txBody>
      </p:sp>
      <p:sp>
        <p:nvSpPr>
          <p:cNvPr id="10" name="TextBox 8">
            <a:extLst>
              <a:ext uri="{FF2B5EF4-FFF2-40B4-BE49-F238E27FC236}">
                <a16:creationId xmlns:a16="http://schemas.microsoft.com/office/drawing/2014/main" xmlns="" id="{A33ED9A8-DFDA-445A-A322-8464F784D505}"/>
              </a:ext>
            </a:extLst>
          </p:cNvPr>
          <p:cNvSpPr txBox="1"/>
          <p:nvPr userDrawn="1"/>
        </p:nvSpPr>
        <p:spPr>
          <a:xfrm>
            <a:off x="7299110" y="6497195"/>
            <a:ext cx="1693092" cy="276999"/>
          </a:xfrm>
          <a:prstGeom prst="rect">
            <a:avLst/>
          </a:prstGeom>
          <a:noFill/>
        </p:spPr>
        <p:txBody>
          <a:bodyPr wrap="none" rtlCol="0">
            <a:spAutoFit/>
          </a:bodyPr>
          <a:lstStyle/>
          <a:p>
            <a:r>
              <a:rPr lang="en-US" sz="1200" i="1" dirty="0">
                <a:solidFill>
                  <a:srgbClr val="BFBFBF"/>
                </a:solidFill>
                <a:latin typeface="Franklin Gothic Medium" panose="020B0603020102020204" pitchFamily="34" charset="0"/>
              </a:rPr>
              <a:t>Leading with Science</a:t>
            </a:r>
            <a:r>
              <a:rPr lang="en-US" sz="1200" i="1" baseline="30000" dirty="0">
                <a:solidFill>
                  <a:srgbClr val="BFBFBF"/>
                </a:solidFill>
                <a:latin typeface="Franklin Gothic Medium" panose="020B0603020102020204" pitchFamily="34" charset="0"/>
              </a:rPr>
              <a:t>®</a:t>
            </a:r>
            <a:endParaRPr lang="en-US" sz="900" baseline="30000" dirty="0">
              <a:solidFill>
                <a:srgbClr val="BFBFBF"/>
              </a:solidFill>
              <a:latin typeface="Franklin Gothic Medium" panose="020B0603020102020204" pitchFamily="34" charset="0"/>
            </a:endParaRPr>
          </a:p>
        </p:txBody>
      </p:sp>
    </p:spTree>
    <p:extLst>
      <p:ext uri="{BB962C8B-B14F-4D97-AF65-F5344CB8AC3E}">
        <p14:creationId xmlns:p14="http://schemas.microsoft.com/office/powerpoint/2010/main" val="21908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3200" b="1"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000">
                <a:solidFill>
                  <a:srgbClr val="C4DBF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D3860D-34B3-4D4F-B1BF-B299B617608B}" type="datetime1">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60574" y="6419721"/>
            <a:ext cx="2133600" cy="438279"/>
          </a:xfrm>
          <a:prstGeom prst="rect">
            <a:avLst/>
          </a:prstGeom>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3563454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Content Placeholder 6"/>
          <p:cNvSpPr>
            <a:spLocks noGrp="1"/>
          </p:cNvSpPr>
          <p:nvPr>
            <p:ph sz="quarter" idx="13"/>
          </p:nvPr>
        </p:nvSpPr>
        <p:spPr>
          <a:xfrm>
            <a:off x="457454" y="1516316"/>
            <a:ext cx="3960812" cy="4760913"/>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6"/>
          <p:cNvSpPr>
            <a:spLocks noGrp="1"/>
          </p:cNvSpPr>
          <p:nvPr>
            <p:ph sz="quarter" idx="14"/>
          </p:nvPr>
        </p:nvSpPr>
        <p:spPr>
          <a:xfrm>
            <a:off x="4717936" y="1516316"/>
            <a:ext cx="3960812"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p:cNvSpPr>
            <a:spLocks noGrp="1"/>
          </p:cNvSpPr>
          <p:nvPr>
            <p:ph type="ftr" sz="quarter" idx="16"/>
          </p:nvPr>
        </p:nvSpPr>
        <p:spPr/>
        <p:txBody>
          <a:bodyPr/>
          <a:lstStyle/>
          <a:p>
            <a:pPr>
              <a:defRPr/>
            </a:pPr>
            <a:endParaRPr lang="en-US"/>
          </a:p>
        </p:txBody>
      </p:sp>
      <p:sp>
        <p:nvSpPr>
          <p:cNvPr id="10" name="Slide Number Placeholder 9"/>
          <p:cNvSpPr>
            <a:spLocks noGrp="1"/>
          </p:cNvSpPr>
          <p:nvPr>
            <p:ph type="sldNum" sz="quarter" idx="17"/>
          </p:nvPr>
        </p:nvSpPr>
        <p:spPr>
          <a:xfrm>
            <a:off x="6560574" y="6419721"/>
            <a:ext cx="2133600" cy="438279"/>
          </a:xfrm>
          <a:prstGeom prst="rect">
            <a:avLst/>
          </a:prstGeom>
        </p:spPr>
        <p:txBody>
          <a:bodyPr/>
          <a:lstStyle/>
          <a:p>
            <a:pPr>
              <a:defRPr/>
            </a:pPr>
            <a:fld id="{8EC16C3E-254E-C04A-8A90-F3CAE37A3DAA}" type="slidenum">
              <a:rPr lang="en-US" smtClean="0"/>
              <a:t>‹#›</a:t>
            </a:fld>
            <a:endParaRPr lang="en-US"/>
          </a:p>
        </p:txBody>
      </p:sp>
      <p:sp>
        <p:nvSpPr>
          <p:cNvPr id="5" name="Date Placeholder 4"/>
          <p:cNvSpPr>
            <a:spLocks noGrp="1"/>
          </p:cNvSpPr>
          <p:nvPr>
            <p:ph type="dt" sz="half" idx="18"/>
          </p:nvPr>
        </p:nvSpPr>
        <p:spPr/>
        <p:txBody>
          <a:bodyPr/>
          <a:lstStyle/>
          <a:p>
            <a:fld id="{6F066E60-3006-4688-AF34-E41C19490F45}" type="datetime1">
              <a:rPr lang="en-US" smtClean="0"/>
              <a:t>9/29/2021</a:t>
            </a:fld>
            <a:endParaRPr lang="en-US"/>
          </a:p>
        </p:txBody>
      </p:sp>
    </p:spTree>
    <p:extLst>
      <p:ext uri="{BB962C8B-B14F-4D97-AF65-F5344CB8AC3E}">
        <p14:creationId xmlns:p14="http://schemas.microsoft.com/office/powerpoint/2010/main" val="3501846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7" name="Footer Placeholder 6"/>
          <p:cNvSpPr>
            <a:spLocks noGrp="1"/>
          </p:cNvSpPr>
          <p:nvPr>
            <p:ph type="ftr" sz="quarter" idx="11"/>
          </p:nvPr>
        </p:nvSpPr>
        <p:spPr/>
        <p:txBody>
          <a:bodyPr/>
          <a:lstStyle/>
          <a:p>
            <a:pPr>
              <a:defRPr/>
            </a:pPr>
            <a:endParaRPr lang="en-US"/>
          </a:p>
        </p:txBody>
      </p:sp>
      <p:sp>
        <p:nvSpPr>
          <p:cNvPr id="8" name="Slide Number Placeholder 7"/>
          <p:cNvSpPr>
            <a:spLocks noGrp="1"/>
          </p:cNvSpPr>
          <p:nvPr>
            <p:ph type="sldNum" sz="quarter" idx="12"/>
          </p:nvPr>
        </p:nvSpPr>
        <p:spPr>
          <a:xfrm>
            <a:off x="6560574" y="6419721"/>
            <a:ext cx="2133600" cy="438279"/>
          </a:xfrm>
          <a:prstGeom prst="rect">
            <a:avLst/>
          </a:prstGeom>
        </p:spPr>
        <p:txBody>
          <a:bodyPr/>
          <a:lstStyle/>
          <a:p>
            <a:pPr>
              <a:defRPr/>
            </a:pPr>
            <a:fld id="{8EC16C3E-254E-C04A-8A90-F3CAE37A3DAA}" type="slidenum">
              <a:rPr lang="en-US" smtClean="0"/>
              <a:t>‹#›</a:t>
            </a:fld>
            <a:endParaRPr lang="en-US"/>
          </a:p>
        </p:txBody>
      </p:sp>
      <p:sp>
        <p:nvSpPr>
          <p:cNvPr id="3" name="Date Placeholder 2"/>
          <p:cNvSpPr>
            <a:spLocks noGrp="1"/>
          </p:cNvSpPr>
          <p:nvPr>
            <p:ph type="dt" sz="half" idx="13"/>
          </p:nvPr>
        </p:nvSpPr>
        <p:spPr/>
        <p:txBody>
          <a:bodyPr/>
          <a:lstStyle/>
          <a:p>
            <a:fld id="{F15CD296-2490-48A1-8B4F-1CE32D733265}" type="datetime1">
              <a:rPr lang="en-US" smtClean="0"/>
              <a:t>9/29/2021</a:t>
            </a:fld>
            <a:endParaRPr lang="en-US"/>
          </a:p>
        </p:txBody>
      </p:sp>
    </p:spTree>
    <p:extLst>
      <p:ext uri="{BB962C8B-B14F-4D97-AF65-F5344CB8AC3E}">
        <p14:creationId xmlns:p14="http://schemas.microsoft.com/office/powerpoint/2010/main" val="329374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Backgroun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a:defRPr/>
            </a:pPr>
            <a:endParaRPr lang="en-US"/>
          </a:p>
        </p:txBody>
      </p:sp>
      <p:sp>
        <p:nvSpPr>
          <p:cNvPr id="8" name="Slide Number Placeholder 7"/>
          <p:cNvSpPr>
            <a:spLocks noGrp="1"/>
          </p:cNvSpPr>
          <p:nvPr>
            <p:ph type="sldNum" sz="quarter" idx="12"/>
          </p:nvPr>
        </p:nvSpPr>
        <p:spPr>
          <a:xfrm>
            <a:off x="6560574" y="6419721"/>
            <a:ext cx="2133600" cy="438279"/>
          </a:xfrm>
          <a:prstGeom prst="rect">
            <a:avLst/>
          </a:prstGeom>
        </p:spPr>
        <p:txBody>
          <a:bodyPr/>
          <a:lstStyle/>
          <a:p>
            <a:pPr>
              <a:defRPr/>
            </a:pPr>
            <a:fld id="{8EC16C3E-254E-C04A-8A90-F3CAE37A3DAA}" type="slidenum">
              <a:rPr lang="en-US" smtClean="0"/>
              <a:t>‹#›</a:t>
            </a:fld>
            <a:endParaRPr lang="en-US"/>
          </a:p>
        </p:txBody>
      </p:sp>
      <p:sp>
        <p:nvSpPr>
          <p:cNvPr id="3" name="Date Placeholder 2"/>
          <p:cNvSpPr>
            <a:spLocks noGrp="1"/>
          </p:cNvSpPr>
          <p:nvPr>
            <p:ph type="dt" sz="half" idx="13"/>
          </p:nvPr>
        </p:nvSpPr>
        <p:spPr/>
        <p:txBody>
          <a:bodyPr/>
          <a:lstStyle/>
          <a:p>
            <a:fld id="{DD2C4465-9BAC-4225-82C6-1DB348D542AC}" type="datetime1">
              <a:rPr lang="en-US" smtClean="0"/>
              <a:t>9/29/2021</a:t>
            </a:fld>
            <a:endParaRPr lang="en-US"/>
          </a:p>
        </p:txBody>
      </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391373"/>
          </a:xfrm>
          <a:prstGeom prst="rect">
            <a:avLst/>
          </a:prstGeom>
        </p:spPr>
      </p:pic>
    </p:spTree>
    <p:extLst>
      <p:ext uri="{BB962C8B-B14F-4D97-AF65-F5344CB8AC3E}">
        <p14:creationId xmlns:p14="http://schemas.microsoft.com/office/powerpoint/2010/main" val="426265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4053526" y="1431055"/>
            <a:ext cx="4633274" cy="466623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59E373BE-7A66-4DC3-811D-CAD3ACC68030}" type="datetime1">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60574" y="6419721"/>
            <a:ext cx="2133600" cy="438279"/>
          </a:xfrm>
          <a:prstGeom prst="rect">
            <a:avLst/>
          </a:prstGeom>
        </p:spPr>
        <p:txBody>
          <a:bodyPr/>
          <a:lstStyle/>
          <a:p>
            <a:fld id="{110B9FE3-C304-CE48-A9B7-DC03ED22A9BC}" type="slidenum">
              <a:rPr lang="en-US" smtClean="0"/>
              <a:t>‹#›</a:t>
            </a:fld>
            <a:endParaRPr lang="en-US"/>
          </a:p>
        </p:txBody>
      </p:sp>
      <p:sp>
        <p:nvSpPr>
          <p:cNvPr id="9" name="Picture Placeholder 8"/>
          <p:cNvSpPr>
            <a:spLocks noGrp="1"/>
          </p:cNvSpPr>
          <p:nvPr>
            <p:ph type="pic" sz="quarter" idx="13" hasCustomPrompt="1"/>
          </p:nvPr>
        </p:nvSpPr>
        <p:spPr>
          <a:xfrm>
            <a:off x="457199" y="1508055"/>
            <a:ext cx="3413052" cy="2194560"/>
          </a:xfrm>
          <a:solidFill>
            <a:schemeClr val="bg1"/>
          </a:solidFill>
        </p:spPr>
        <p:txBody>
          <a:bodyPr anchor="ctr" anchorCtr="0">
            <a:normAutofit/>
          </a:bodyPr>
          <a:lstStyle>
            <a:lvl1pPr marL="0" indent="0" algn="ctr">
              <a:buFontTx/>
              <a:buNone/>
              <a:defRPr sz="1600">
                <a:solidFill>
                  <a:srgbClr val="BFBFBF"/>
                </a:solidFill>
              </a:defRPr>
            </a:lvl1pPr>
          </a:lstStyle>
          <a:p>
            <a:r>
              <a:rPr lang="en-US"/>
              <a:t>Click to</a:t>
            </a:r>
            <a:br>
              <a:rPr lang="en-US"/>
            </a:br>
            <a:r>
              <a:rPr lang="en-US"/>
              <a:t>insert picture</a:t>
            </a:r>
          </a:p>
        </p:txBody>
      </p:sp>
      <p:sp>
        <p:nvSpPr>
          <p:cNvPr id="10" name="Picture Placeholder 8"/>
          <p:cNvSpPr>
            <a:spLocks noGrp="1"/>
          </p:cNvSpPr>
          <p:nvPr>
            <p:ph type="pic" sz="quarter" idx="14" hasCustomPrompt="1"/>
          </p:nvPr>
        </p:nvSpPr>
        <p:spPr>
          <a:xfrm>
            <a:off x="457199" y="3882195"/>
            <a:ext cx="3413052" cy="2194560"/>
          </a:xfrm>
          <a:solidFill>
            <a:schemeClr val="bg1"/>
          </a:solidFill>
        </p:spPr>
        <p:txBody>
          <a:bodyPr anchor="ctr" anchorCtr="0">
            <a:normAutofit/>
          </a:bodyPr>
          <a:lstStyle>
            <a:lvl1pPr marL="0" indent="0" algn="ctr">
              <a:buFontTx/>
              <a:buNone/>
              <a:defRPr sz="1600">
                <a:solidFill>
                  <a:srgbClr val="BFBFBF"/>
                </a:solidFill>
              </a:defRPr>
            </a:lvl1pPr>
          </a:lstStyle>
          <a:p>
            <a:r>
              <a:rPr lang="en-US"/>
              <a:t>Click to</a:t>
            </a:r>
            <a:br>
              <a:rPr lang="en-US"/>
            </a:br>
            <a:r>
              <a:rPr lang="en-US"/>
              <a:t>insert picture</a:t>
            </a:r>
          </a:p>
        </p:txBody>
      </p:sp>
      <p:sp>
        <p:nvSpPr>
          <p:cNvPr id="4" name="Text Placeholder 3"/>
          <p:cNvSpPr>
            <a:spLocks noGrp="1"/>
          </p:cNvSpPr>
          <p:nvPr>
            <p:ph type="body" sz="quarter" idx="15"/>
          </p:nvPr>
        </p:nvSpPr>
        <p:spPr>
          <a:xfrm>
            <a:off x="457200" y="274638"/>
            <a:ext cx="6918325" cy="1143000"/>
          </a:xfrm>
        </p:spPr>
        <p:txBody>
          <a:bodyPr anchor="ctr" anchorCtr="0"/>
          <a:lstStyle>
            <a:lvl1pPr marL="0" indent="0">
              <a:buFontTx/>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825033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chor="ctr" anchorCtr="0">
            <a:normAutofit/>
          </a:bodyPr>
          <a:lstStyle>
            <a:lvl1pPr marL="0" indent="0" algn="ctr">
              <a:buNone/>
              <a:defRPr sz="1600">
                <a:solidFill>
                  <a:srgbClr val="D9D9D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solidFill>
                  <a:srgbClr val="C4DBF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A29480-13AE-43A6-A08F-9A7518C7B195}" type="datetime1">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60574" y="6419721"/>
            <a:ext cx="2133600" cy="438279"/>
          </a:xfrm>
          <a:prstGeom prst="rect">
            <a:avLst/>
          </a:prstGeom>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2561146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457200" y="274638"/>
            <a:ext cx="7344383" cy="73152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5" name="Footer Placeholder 4"/>
          <p:cNvSpPr>
            <a:spLocks noGrp="1"/>
          </p:cNvSpPr>
          <p:nvPr>
            <p:ph type="ftr" sz="quarter" idx="3"/>
          </p:nvPr>
        </p:nvSpPr>
        <p:spPr>
          <a:xfrm>
            <a:off x="2728452" y="6419721"/>
            <a:ext cx="3679722" cy="438279"/>
          </a:xfrm>
          <a:prstGeom prst="rect">
            <a:avLst/>
          </a:prstGeom>
        </p:spPr>
        <p:txBody>
          <a:bodyPr vert="horz" lIns="91440" tIns="45720" rIns="91440" bIns="45720" rtlCol="0" anchor="ctr"/>
          <a:lstStyle>
            <a:lvl1pPr algn="ctr" fontAlgn="auto">
              <a:spcBef>
                <a:spcPts val="0"/>
              </a:spcBef>
              <a:spcAft>
                <a:spcPts val="0"/>
              </a:spcAft>
              <a:defRPr sz="1100" dirty="0">
                <a:solidFill>
                  <a:srgbClr val="FFFFFF"/>
                </a:solidFill>
                <a:latin typeface="Franklin Gothic Book" panose="020B0503020102020204" pitchFamily="34" charset="0"/>
                <a:cs typeface="Arial"/>
              </a:defRPr>
            </a:lvl1pPr>
          </a:lstStyle>
          <a:p>
            <a:pPr>
              <a:defRPr/>
            </a:pPr>
            <a:endParaRPr lang="en-US"/>
          </a:p>
        </p:txBody>
      </p:sp>
      <p:sp>
        <p:nvSpPr>
          <p:cNvPr id="7" name="Text Placeholder 6"/>
          <p:cNvSpPr>
            <a:spLocks noGrp="1"/>
          </p:cNvSpPr>
          <p:nvPr>
            <p:ph type="body" idx="1"/>
          </p:nvPr>
        </p:nvSpPr>
        <p:spPr>
          <a:xfrm>
            <a:off x="457200" y="1371600"/>
            <a:ext cx="8229600" cy="49038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Date Placeholder 1"/>
          <p:cNvSpPr>
            <a:spLocks noGrp="1"/>
          </p:cNvSpPr>
          <p:nvPr>
            <p:ph type="dt" sz="half" idx="2"/>
          </p:nvPr>
        </p:nvSpPr>
        <p:spPr>
          <a:xfrm>
            <a:off x="457200" y="6419721"/>
            <a:ext cx="2133600" cy="438279"/>
          </a:xfrm>
          <a:prstGeom prst="rect">
            <a:avLst/>
          </a:prstGeom>
        </p:spPr>
        <p:txBody>
          <a:bodyPr vert="horz" lIns="91440" tIns="45720" rIns="91440" bIns="45720" rtlCol="0" anchor="ctr"/>
          <a:lstStyle>
            <a:lvl1pPr algn="l">
              <a:defRPr sz="1100">
                <a:solidFill>
                  <a:srgbClr val="FFFFFF"/>
                </a:solidFill>
                <a:latin typeface="Franklin Gothic Book" panose="020B0503020102020204" pitchFamily="34" charset="0"/>
              </a:defRPr>
            </a:lvl1pPr>
          </a:lstStyle>
          <a:p>
            <a:fld id="{C417EFBA-E807-4EB0-8F83-AEE4C0C169C9}" type="datetime1">
              <a:rPr lang="en-US" smtClean="0"/>
              <a:t>9/29/2021</a:t>
            </a:fld>
            <a:endParaRPr lang="en-US"/>
          </a:p>
        </p:txBody>
      </p:sp>
      <p:pic>
        <p:nvPicPr>
          <p:cNvPr id="8" name="Picture 7"/>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7376248" y="128033"/>
            <a:ext cx="1489811" cy="551253"/>
          </a:xfrm>
          <a:prstGeom prst="rect">
            <a:avLst/>
          </a:prstGeom>
        </p:spPr>
      </p:pic>
      <p:sp>
        <p:nvSpPr>
          <p:cNvPr id="9" name="TextBox 8">
            <a:extLst>
              <a:ext uri="{FF2B5EF4-FFF2-40B4-BE49-F238E27FC236}">
                <a16:creationId xmlns:a16="http://schemas.microsoft.com/office/drawing/2014/main" xmlns="" id="{9835A796-D6A5-4CF2-900C-DECDEF8FD99D}"/>
              </a:ext>
            </a:extLst>
          </p:cNvPr>
          <p:cNvSpPr txBox="1"/>
          <p:nvPr userDrawn="1"/>
        </p:nvSpPr>
        <p:spPr>
          <a:xfrm>
            <a:off x="7299110" y="6497195"/>
            <a:ext cx="1693092" cy="276999"/>
          </a:xfrm>
          <a:prstGeom prst="rect">
            <a:avLst/>
          </a:prstGeom>
          <a:noFill/>
        </p:spPr>
        <p:txBody>
          <a:bodyPr wrap="none" rtlCol="0">
            <a:spAutoFit/>
          </a:bodyPr>
          <a:lstStyle/>
          <a:p>
            <a:r>
              <a:rPr lang="en-US" sz="1200" i="1" dirty="0">
                <a:solidFill>
                  <a:srgbClr val="BFBFBF"/>
                </a:solidFill>
                <a:latin typeface="Franklin Gothic Medium" panose="020B0603020102020204" pitchFamily="34" charset="0"/>
              </a:rPr>
              <a:t>Leading with Science</a:t>
            </a:r>
            <a:r>
              <a:rPr lang="en-US" sz="1200" i="1" baseline="30000" dirty="0">
                <a:solidFill>
                  <a:srgbClr val="BFBFBF"/>
                </a:solidFill>
                <a:latin typeface="Franklin Gothic Medium" panose="020B0603020102020204" pitchFamily="34" charset="0"/>
              </a:rPr>
              <a:t>®</a:t>
            </a:r>
            <a:endParaRPr lang="en-US" sz="900" baseline="30000" dirty="0">
              <a:solidFill>
                <a:srgbClr val="BFBFBF"/>
              </a:solidFill>
              <a:latin typeface="Franklin Gothic Medium" panose="020B0603020102020204" pitchFamily="34" charset="0"/>
            </a:endParaRPr>
          </a:p>
        </p:txBody>
      </p:sp>
    </p:spTree>
  </p:cSld>
  <p:clrMap bg1="lt1" tx1="dk1" bg2="lt2" tx2="dk2" accent1="accent1" accent2="accent2" accent3="accent3" accent4="accent4" accent5="accent5" accent6="accent6" hlink="hlink" folHlink="folHlink"/>
  <p:sldLayoutIdLst>
    <p:sldLayoutId id="2147483827" r:id="rId1"/>
    <p:sldLayoutId id="2147483824" r:id="rId2"/>
    <p:sldLayoutId id="2147483814" r:id="rId3"/>
    <p:sldLayoutId id="2147483820" r:id="rId4"/>
    <p:sldLayoutId id="2147483815" r:id="rId5"/>
    <p:sldLayoutId id="2147483816" r:id="rId6"/>
    <p:sldLayoutId id="2147483825" r:id="rId7"/>
    <p:sldLayoutId id="2147483822" r:id="rId8"/>
    <p:sldLayoutId id="2147483823" r:id="rId9"/>
  </p:sldLayoutIdLst>
  <p:hf hdr="0" ftr="0" dt="0"/>
  <p:txStyles>
    <p:titleStyle>
      <a:lvl1pPr algn="l" rtl="0" eaLnBrk="1" fontAlgn="base" hangingPunct="1">
        <a:spcBef>
          <a:spcPct val="0"/>
        </a:spcBef>
        <a:spcAft>
          <a:spcPct val="0"/>
        </a:spcAft>
        <a:defRPr sz="2800" kern="1200">
          <a:solidFill>
            <a:srgbClr val="C4DBF4"/>
          </a:solidFill>
          <a:latin typeface="Franklin Gothic Medium" pitchFamily="34" charset="0"/>
          <a:ea typeface="+mj-ea"/>
          <a:cs typeface="+mj-cs"/>
        </a:defRPr>
      </a:lvl1pPr>
      <a:lvl2pPr algn="l" rtl="0" eaLnBrk="1" fontAlgn="base" hangingPunct="1">
        <a:spcBef>
          <a:spcPct val="0"/>
        </a:spcBef>
        <a:spcAft>
          <a:spcPct val="0"/>
        </a:spcAft>
        <a:defRPr sz="3600">
          <a:solidFill>
            <a:srgbClr val="28486D"/>
          </a:solidFill>
          <a:latin typeface="Franklin Gothic Medium" pitchFamily="34" charset="0"/>
        </a:defRPr>
      </a:lvl2pPr>
      <a:lvl3pPr algn="l" rtl="0" eaLnBrk="1" fontAlgn="base" hangingPunct="1">
        <a:spcBef>
          <a:spcPct val="0"/>
        </a:spcBef>
        <a:spcAft>
          <a:spcPct val="0"/>
        </a:spcAft>
        <a:defRPr sz="3600">
          <a:solidFill>
            <a:srgbClr val="28486D"/>
          </a:solidFill>
          <a:latin typeface="Franklin Gothic Medium" pitchFamily="34" charset="0"/>
        </a:defRPr>
      </a:lvl3pPr>
      <a:lvl4pPr algn="l" rtl="0" eaLnBrk="1" fontAlgn="base" hangingPunct="1">
        <a:spcBef>
          <a:spcPct val="0"/>
        </a:spcBef>
        <a:spcAft>
          <a:spcPct val="0"/>
        </a:spcAft>
        <a:defRPr sz="3600">
          <a:solidFill>
            <a:srgbClr val="28486D"/>
          </a:solidFill>
          <a:latin typeface="Franklin Gothic Medium" pitchFamily="34" charset="0"/>
        </a:defRPr>
      </a:lvl4pPr>
      <a:lvl5pPr algn="l" rtl="0" eaLnBrk="1" fontAlgn="base" hangingPunct="1">
        <a:spcBef>
          <a:spcPct val="0"/>
        </a:spcBef>
        <a:spcAft>
          <a:spcPct val="0"/>
        </a:spcAft>
        <a:defRPr sz="3600">
          <a:solidFill>
            <a:srgbClr val="28486D"/>
          </a:solidFill>
          <a:latin typeface="Franklin Gothic Medium" pitchFamily="34" charset="0"/>
        </a:defRPr>
      </a:lvl5pPr>
      <a:lvl6pPr marL="457200" algn="l" rtl="0" eaLnBrk="1" fontAlgn="base" hangingPunct="1">
        <a:spcBef>
          <a:spcPct val="0"/>
        </a:spcBef>
        <a:spcAft>
          <a:spcPct val="0"/>
        </a:spcAft>
        <a:defRPr sz="3600">
          <a:solidFill>
            <a:srgbClr val="28486D"/>
          </a:solidFill>
          <a:latin typeface="Franklin Gothic Medium" pitchFamily="34" charset="0"/>
        </a:defRPr>
      </a:lvl6pPr>
      <a:lvl7pPr marL="914400" algn="l" rtl="0" eaLnBrk="1" fontAlgn="base" hangingPunct="1">
        <a:spcBef>
          <a:spcPct val="0"/>
        </a:spcBef>
        <a:spcAft>
          <a:spcPct val="0"/>
        </a:spcAft>
        <a:defRPr sz="3600">
          <a:solidFill>
            <a:srgbClr val="28486D"/>
          </a:solidFill>
          <a:latin typeface="Franklin Gothic Medium" pitchFamily="34" charset="0"/>
        </a:defRPr>
      </a:lvl7pPr>
      <a:lvl8pPr marL="1371600" algn="l" rtl="0" eaLnBrk="1" fontAlgn="base" hangingPunct="1">
        <a:spcBef>
          <a:spcPct val="0"/>
        </a:spcBef>
        <a:spcAft>
          <a:spcPct val="0"/>
        </a:spcAft>
        <a:defRPr sz="3600">
          <a:solidFill>
            <a:srgbClr val="28486D"/>
          </a:solidFill>
          <a:latin typeface="Franklin Gothic Medium" pitchFamily="34" charset="0"/>
        </a:defRPr>
      </a:lvl8pPr>
      <a:lvl9pPr marL="1828800" algn="l" rtl="0" eaLnBrk="1" fontAlgn="base" hangingPunct="1">
        <a:spcBef>
          <a:spcPct val="0"/>
        </a:spcBef>
        <a:spcAft>
          <a:spcPct val="0"/>
        </a:spcAft>
        <a:defRPr sz="3600">
          <a:solidFill>
            <a:srgbClr val="28486D"/>
          </a:solidFill>
          <a:latin typeface="Franklin Gothic Medium" pitchFamily="34" charset="0"/>
        </a:defRPr>
      </a:lvl9pPr>
    </p:titleStyle>
    <p:bodyStyle>
      <a:lvl1pPr marL="320040" indent="-320040" algn="l" rtl="0" eaLnBrk="1" fontAlgn="base" hangingPunct="1">
        <a:spcBef>
          <a:spcPts val="1000"/>
        </a:spcBef>
        <a:spcAft>
          <a:spcPct val="0"/>
        </a:spcAft>
        <a:buClr>
          <a:srgbClr val="C4DBF4"/>
        </a:buClr>
        <a:buSzPct val="125000"/>
        <a:buFont typeface="Wingdings" panose="05000000000000000000" pitchFamily="2" charset="2"/>
        <a:buChar char="§"/>
        <a:defRPr sz="2200" b="0" kern="1200">
          <a:solidFill>
            <a:schemeClr val="bg1"/>
          </a:solidFill>
          <a:latin typeface="Franklin Gothic Book" panose="020B0503020102020204" pitchFamily="34" charset="0"/>
          <a:ea typeface="+mn-ea"/>
          <a:cs typeface="Arial" pitchFamily="34" charset="0"/>
        </a:defRPr>
      </a:lvl1pPr>
      <a:lvl2pPr marL="731520" indent="-320040" algn="l" rtl="0" eaLnBrk="1" fontAlgn="base" hangingPunct="1">
        <a:spcBef>
          <a:spcPts val="600"/>
        </a:spcBef>
        <a:spcAft>
          <a:spcPct val="0"/>
        </a:spcAft>
        <a:buClr>
          <a:srgbClr val="C4DBF4"/>
        </a:buClr>
        <a:buSzPct val="85000"/>
        <a:buFont typeface="Wingdings" panose="05000000000000000000" pitchFamily="2" charset="2"/>
        <a:buChar char="v"/>
        <a:defRPr sz="2000" b="0" kern="1200">
          <a:solidFill>
            <a:schemeClr val="bg1"/>
          </a:solidFill>
          <a:latin typeface="Franklin Gothic Book" panose="020B0503020102020204" pitchFamily="34" charset="0"/>
          <a:ea typeface="+mn-ea"/>
          <a:cs typeface="Arial" pitchFamily="34" charset="0"/>
        </a:defRPr>
      </a:lvl2pPr>
      <a:lvl3pPr marL="1097280" indent="-320040" algn="l" rtl="0" eaLnBrk="1" fontAlgn="base" hangingPunct="1">
        <a:spcBef>
          <a:spcPts val="600"/>
        </a:spcBef>
        <a:spcAft>
          <a:spcPct val="0"/>
        </a:spcAft>
        <a:buClr>
          <a:srgbClr val="C4DBF4"/>
        </a:buClr>
        <a:buFont typeface="Arial Black" panose="020B0A04020102020204" pitchFamily="34" charset="0"/>
        <a:buChar char="—"/>
        <a:defRPr sz="1600" b="0" kern="1200">
          <a:solidFill>
            <a:schemeClr val="bg1"/>
          </a:solidFill>
          <a:latin typeface="Franklin Gothic Book" panose="020B0503020102020204" pitchFamily="34" charset="0"/>
          <a:ea typeface="+mn-ea"/>
          <a:cs typeface="Arial" pitchFamily="34" charset="0"/>
        </a:defRPr>
      </a:lvl3pPr>
      <a:lvl4pPr marL="1371600" indent="-182880" algn="l" rtl="0" eaLnBrk="1" fontAlgn="base" hangingPunct="1">
        <a:spcBef>
          <a:spcPts val="600"/>
        </a:spcBef>
        <a:spcAft>
          <a:spcPct val="0"/>
        </a:spcAft>
        <a:buClr>
          <a:srgbClr val="C4DBF4"/>
        </a:buClr>
        <a:buSzPct val="110000"/>
        <a:buFont typeface="Arial" panose="020B0604020202020204" pitchFamily="34" charset="0"/>
        <a:buChar char="•"/>
        <a:defRPr sz="1400" b="0" i="1" kern="1200">
          <a:solidFill>
            <a:schemeClr val="bg1"/>
          </a:solidFill>
          <a:latin typeface="Franklin Gothic Book" panose="020B0503020102020204" pitchFamily="34" charset="0"/>
          <a:ea typeface="+mn-ea"/>
          <a:cs typeface="Arial" pitchFamily="34" charset="0"/>
        </a:defRPr>
      </a:lvl4pPr>
      <a:lvl5pPr marL="1828800" indent="0" algn="l" rtl="0" eaLnBrk="1" fontAlgn="base" hangingPunct="1">
        <a:spcBef>
          <a:spcPct val="20000"/>
        </a:spcBef>
        <a:spcAft>
          <a:spcPct val="0"/>
        </a:spcAft>
        <a:buClr>
          <a:srgbClr val="C4DBF4"/>
        </a:buClr>
        <a:buFont typeface="Arial" charset="0"/>
        <a:buNone/>
        <a:defRPr sz="1600" b="0" kern="1200" baseline="0">
          <a:solidFill>
            <a:schemeClr val="bg1"/>
          </a:solidFill>
          <a:latin typeface="+mj-lt"/>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gif"/><Relationship Id="rId7" Type="http://schemas.openxmlformats.org/officeDocument/2006/relationships/image" Target="../media/image62.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60.sv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2.sv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60.sv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4.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3074" y="2558968"/>
            <a:ext cx="8263173" cy="608345"/>
          </a:xfrm>
        </p:spPr>
        <p:txBody>
          <a:bodyPr>
            <a:normAutofit/>
          </a:bodyPr>
          <a:lstStyle/>
          <a:p>
            <a:r>
              <a:rPr lang="en-US" sz="1600" dirty="0"/>
              <a:t>Jamey Turner, P.G., Lincoln Steele, Dan O’Connell PhD, Jeff Nuttall P.G.</a:t>
            </a:r>
            <a:endParaRPr lang="en-US" sz="1600" i="1" dirty="0"/>
          </a:p>
          <a:p>
            <a:r>
              <a:rPr lang="en-US" sz="1600" dirty="0"/>
              <a:t>2019 ASMR Annual Conference, Big Sky Montana</a:t>
            </a:r>
          </a:p>
          <a:p>
            <a:endParaRPr lang="en-US" sz="1800" dirty="0"/>
          </a:p>
        </p:txBody>
      </p:sp>
      <p:pic>
        <p:nvPicPr>
          <p:cNvPr id="10" name="Picture Placeholder 9">
            <a:extLst>
              <a:ext uri="{FF2B5EF4-FFF2-40B4-BE49-F238E27FC236}">
                <a16:creationId xmlns:a16="http://schemas.microsoft.com/office/drawing/2014/main" xmlns="" id="{CE68C62A-D2ED-4898-AB73-29D229A615E9}"/>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2033586" y="4752203"/>
            <a:ext cx="2719388" cy="1476519"/>
          </a:xfrm>
          <a:prstGeom prst="rect">
            <a:avLst/>
          </a:prstGeom>
        </p:spPr>
      </p:pic>
      <p:pic>
        <p:nvPicPr>
          <p:cNvPr id="9" name="Picture Placeholder 8">
            <a:extLst>
              <a:ext uri="{FF2B5EF4-FFF2-40B4-BE49-F238E27FC236}">
                <a16:creationId xmlns:a16="http://schemas.microsoft.com/office/drawing/2014/main" xmlns="" id="{33F84EAD-DC89-435D-91C3-0CC3057DA57E}"/>
              </a:ext>
            </a:extLst>
          </p:cNvPr>
          <p:cNvPicPr>
            <a:picLocks noGrp="1" noChangeAspect="1"/>
          </p:cNvPicPr>
          <p:nvPr>
            <p:ph type="pic" sz="quarter" idx="11"/>
          </p:nvPr>
        </p:nvPicPr>
        <p:blipFill rotWithShape="1">
          <a:blip r:embed="rId4" cstate="email">
            <a:extLst>
              <a:ext uri="{28A0092B-C50C-407E-A947-70E740481C1C}">
                <a14:useLocalDpi xmlns:a14="http://schemas.microsoft.com/office/drawing/2010/main"/>
              </a:ext>
            </a:extLst>
          </a:blip>
          <a:srcRect/>
          <a:stretch/>
        </p:blipFill>
        <p:spPr>
          <a:xfrm>
            <a:off x="4752975" y="3277131"/>
            <a:ext cx="4391025" cy="2951592"/>
          </a:xfrm>
          <a:prstGeom prst="rect">
            <a:avLst/>
          </a:prstGeom>
        </p:spPr>
      </p:pic>
      <p:pic>
        <p:nvPicPr>
          <p:cNvPr id="17" name="Picture Placeholder 16">
            <a:extLst>
              <a:ext uri="{FF2B5EF4-FFF2-40B4-BE49-F238E27FC236}">
                <a16:creationId xmlns:a16="http://schemas.microsoft.com/office/drawing/2014/main" xmlns="" id="{0CC81575-FEF2-41D9-B6F3-435E10C60FB3}"/>
              </a:ext>
            </a:extLst>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tretch>
            <a:fillRect/>
          </a:stretch>
        </p:blipFill>
        <p:spPr>
          <a:xfrm>
            <a:off x="0" y="3277130"/>
            <a:ext cx="2033588" cy="2951591"/>
          </a:xfrm>
          <a:prstGeom prst="rect">
            <a:avLst/>
          </a:prstGeom>
        </p:spPr>
      </p:pic>
      <p:pic>
        <p:nvPicPr>
          <p:cNvPr id="20" name="Picture Placeholder 19">
            <a:extLst>
              <a:ext uri="{FF2B5EF4-FFF2-40B4-BE49-F238E27FC236}">
                <a16:creationId xmlns:a16="http://schemas.microsoft.com/office/drawing/2014/main" xmlns="" id="{4602DF79-52F9-4190-ADA1-B4A7D6E4646D}"/>
              </a:ext>
            </a:extLst>
          </p:cNvPr>
          <p:cNvPicPr>
            <a:picLocks noGrp="1" noChangeAspect="1"/>
          </p:cNvPicPr>
          <p:nvPr>
            <p:ph type="pic" sz="quarter" idx="12"/>
          </p:nvPr>
        </p:nvPicPr>
        <p:blipFill>
          <a:blip r:embed="rId6" cstate="email">
            <a:extLst>
              <a:ext uri="{28A0092B-C50C-407E-A947-70E740481C1C}">
                <a14:useLocalDpi xmlns:a14="http://schemas.microsoft.com/office/drawing/2010/main"/>
              </a:ext>
            </a:extLst>
          </a:blip>
          <a:stretch>
            <a:fillRect/>
          </a:stretch>
        </p:blipFill>
        <p:spPr>
          <a:xfrm>
            <a:off x="2033587" y="3277132"/>
            <a:ext cx="2719387" cy="147507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itle 5">
            <a:extLst>
              <a:ext uri="{FF2B5EF4-FFF2-40B4-BE49-F238E27FC236}">
                <a16:creationId xmlns:a16="http://schemas.microsoft.com/office/drawing/2014/main" xmlns="" id="{1339CCB5-EA2C-4984-B1F8-72ABE0646298}"/>
              </a:ext>
            </a:extLst>
          </p:cNvPr>
          <p:cNvSpPr>
            <a:spLocks noGrp="1"/>
          </p:cNvSpPr>
          <p:nvPr>
            <p:ph type="title"/>
          </p:nvPr>
        </p:nvSpPr>
        <p:spPr>
          <a:xfrm>
            <a:off x="473074" y="1361872"/>
            <a:ext cx="7433253" cy="1279712"/>
          </a:xfrm>
        </p:spPr>
        <p:txBody>
          <a:bodyPr anchor="t" anchorCtr="0"/>
          <a:lstStyle/>
          <a:p>
            <a:r>
              <a:rPr lang="en-US" sz="2000" dirty="0"/>
              <a:t>Subsurface Mine Void and Karst Imaging Using 3D Seismic Methods; Adapting Oil and Gas Seismic Advancements to Develop 3D Integrated Site Characterization Models</a:t>
            </a:r>
            <a:endParaRPr lang="en-US" dirty="0"/>
          </a:p>
        </p:txBody>
      </p:sp>
    </p:spTree>
    <p:extLst>
      <p:ext uri="{BB962C8B-B14F-4D97-AF65-F5344CB8AC3E}">
        <p14:creationId xmlns:p14="http://schemas.microsoft.com/office/powerpoint/2010/main" val="1691355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5805A-60E1-4213-8E21-2217F1AD47CC}"/>
              </a:ext>
            </a:extLst>
          </p:cNvPr>
          <p:cNvSpPr>
            <a:spLocks noGrp="1"/>
          </p:cNvSpPr>
          <p:nvPr>
            <p:ph type="title"/>
          </p:nvPr>
        </p:nvSpPr>
        <p:spPr>
          <a:xfrm>
            <a:off x="457200" y="274639"/>
            <a:ext cx="6792823" cy="892680"/>
          </a:xfrm>
        </p:spPr>
        <p:txBody>
          <a:bodyPr/>
          <a:lstStyle/>
          <a:p>
            <a:r>
              <a:rPr lang="en-US" dirty="0"/>
              <a:t>Why 3D seismic?  Because 2D seismic does not work for void imaging!</a:t>
            </a:r>
          </a:p>
        </p:txBody>
      </p:sp>
      <p:sp>
        <p:nvSpPr>
          <p:cNvPr id="3" name="Content Placeholder 2">
            <a:extLst>
              <a:ext uri="{FF2B5EF4-FFF2-40B4-BE49-F238E27FC236}">
                <a16:creationId xmlns:a16="http://schemas.microsoft.com/office/drawing/2014/main" xmlns="" id="{03680C19-2D3A-4E48-BBD8-20307055550E}"/>
              </a:ext>
            </a:extLst>
          </p:cNvPr>
          <p:cNvSpPr>
            <a:spLocks noGrp="1"/>
          </p:cNvSpPr>
          <p:nvPr>
            <p:ph sz="quarter" idx="13"/>
          </p:nvPr>
        </p:nvSpPr>
        <p:spPr>
          <a:xfrm>
            <a:off x="457455" y="1371600"/>
            <a:ext cx="4114546" cy="4905630"/>
          </a:xfrm>
        </p:spPr>
        <p:txBody>
          <a:bodyPr/>
          <a:lstStyle/>
          <a:p>
            <a:pPr marL="0" indent="0">
              <a:buNone/>
            </a:pPr>
            <a:endParaRPr lang="en-US" sz="2000" dirty="0">
              <a:latin typeface="+mn-lt"/>
              <a:cs typeface="Times New Roman" panose="02020603050405020304" pitchFamily="18" charset="0"/>
            </a:endParaRPr>
          </a:p>
          <a:p>
            <a:pPr marL="0" indent="0">
              <a:buNone/>
            </a:pPr>
            <a:r>
              <a:rPr lang="en-US" sz="2000" dirty="0">
                <a:latin typeface="+mn-lt"/>
                <a:cs typeface="Times New Roman" panose="02020603050405020304" pitchFamily="18" charset="0"/>
              </a:rPr>
              <a:t>A synthetic example of a cavity (represented by low-velocity zone)</a:t>
            </a:r>
          </a:p>
          <a:p>
            <a:pPr marL="0" indent="0">
              <a:buNone/>
            </a:pPr>
            <a:endParaRPr lang="en-US" sz="2000" dirty="0">
              <a:latin typeface="+mn-lt"/>
              <a:cs typeface="Times New Roman" panose="02020603050405020304" pitchFamily="18" charset="0"/>
            </a:endParaRPr>
          </a:p>
          <a:p>
            <a:pPr marL="0" indent="0">
              <a:buNone/>
            </a:pPr>
            <a:endParaRPr lang="en-US" sz="2000" dirty="0">
              <a:latin typeface="+mn-lt"/>
              <a:cs typeface="Times New Roman" panose="02020603050405020304" pitchFamily="18" charset="0"/>
            </a:endParaRPr>
          </a:p>
          <a:p>
            <a:pPr marL="0" indent="0">
              <a:buNone/>
            </a:pPr>
            <a:endParaRPr lang="en-US" sz="2000" dirty="0">
              <a:latin typeface="+mn-lt"/>
              <a:cs typeface="Times New Roman" panose="02020603050405020304" pitchFamily="18" charset="0"/>
            </a:endParaRPr>
          </a:p>
          <a:p>
            <a:pPr marL="0" indent="0">
              <a:buNone/>
            </a:pPr>
            <a:r>
              <a:rPr lang="en-US" sz="2000" dirty="0">
                <a:latin typeface="+mn-lt"/>
                <a:cs typeface="Times New Roman" panose="02020603050405020304" pitchFamily="18" charset="0"/>
              </a:rPr>
              <a:t>First-arriving energy does not pass through cavity.</a:t>
            </a:r>
          </a:p>
          <a:p>
            <a:pPr marL="0" indent="0">
              <a:buNone/>
            </a:pPr>
            <a:endParaRPr lang="en-US" sz="2000" dirty="0">
              <a:latin typeface="+mn-lt"/>
              <a:cs typeface="Times New Roman" panose="02020603050405020304" pitchFamily="18" charset="0"/>
            </a:endParaRPr>
          </a:p>
          <a:p>
            <a:pPr marL="0" indent="0">
              <a:buNone/>
            </a:pPr>
            <a:r>
              <a:rPr lang="en-US" sz="2000" dirty="0">
                <a:latin typeface="+mn-lt"/>
                <a:cs typeface="Times New Roman" panose="02020603050405020304" pitchFamily="18" charset="0"/>
              </a:rPr>
              <a:t>No cavity (low-velocity zone) is imaged.</a:t>
            </a:r>
          </a:p>
          <a:p>
            <a:pPr marL="0" indent="0">
              <a:buNone/>
            </a:pPr>
            <a:endParaRPr lang="en-US" sz="2000" dirty="0">
              <a:latin typeface="+mn-lt"/>
              <a:cs typeface="Times New Roman" panose="02020603050405020304" pitchFamily="18" charset="0"/>
            </a:endParaRPr>
          </a:p>
          <a:p>
            <a:pPr marL="0" indent="0">
              <a:buNone/>
            </a:pPr>
            <a:endParaRPr lang="en-US" sz="2000" dirty="0">
              <a:latin typeface="+mn-lt"/>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xmlns="" id="{1EC87C07-975A-4066-BF93-2DB2B5AB3A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60789" y="1371600"/>
            <a:ext cx="3879475" cy="1898863"/>
          </a:xfrm>
          <a:prstGeom prst="rect">
            <a:avLst/>
          </a:prstGeom>
        </p:spPr>
      </p:pic>
      <p:pic>
        <p:nvPicPr>
          <p:cNvPr id="5" name="Picture 4">
            <a:extLst>
              <a:ext uri="{FF2B5EF4-FFF2-40B4-BE49-F238E27FC236}">
                <a16:creationId xmlns:a16="http://schemas.microsoft.com/office/drawing/2014/main" xmlns="" id="{1BE02833-4C54-48F6-B70F-339FFBE432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29833" y="3620735"/>
            <a:ext cx="4010431" cy="1012159"/>
          </a:xfrm>
          <a:prstGeom prst="rect">
            <a:avLst/>
          </a:prstGeom>
        </p:spPr>
      </p:pic>
      <p:pic>
        <p:nvPicPr>
          <p:cNvPr id="6" name="Picture 5">
            <a:extLst>
              <a:ext uri="{FF2B5EF4-FFF2-40B4-BE49-F238E27FC236}">
                <a16:creationId xmlns:a16="http://schemas.microsoft.com/office/drawing/2014/main" xmlns="" id="{91EC4811-25C3-48DA-8A0B-42FC1C9876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0" y="4983167"/>
            <a:ext cx="4268264" cy="1269786"/>
          </a:xfrm>
          <a:prstGeom prst="rect">
            <a:avLst/>
          </a:prstGeom>
        </p:spPr>
      </p:pic>
      <p:sp>
        <p:nvSpPr>
          <p:cNvPr id="7" name="TextBox 6">
            <a:extLst>
              <a:ext uri="{FF2B5EF4-FFF2-40B4-BE49-F238E27FC236}">
                <a16:creationId xmlns:a16="http://schemas.microsoft.com/office/drawing/2014/main" xmlns="" id="{66B28E03-EF1C-4AA0-B151-DA0A62538F23}"/>
              </a:ext>
            </a:extLst>
          </p:cNvPr>
          <p:cNvSpPr txBox="1"/>
          <p:nvPr/>
        </p:nvSpPr>
        <p:spPr>
          <a:xfrm>
            <a:off x="7775738" y="939375"/>
            <a:ext cx="1064526" cy="400110"/>
          </a:xfrm>
          <a:prstGeom prst="rect">
            <a:avLst/>
          </a:prstGeom>
          <a:noFill/>
        </p:spPr>
        <p:txBody>
          <a:bodyPr wrap="square" rtlCol="0">
            <a:spAutoFit/>
          </a:bodyPr>
          <a:lstStyle/>
          <a:p>
            <a:pPr algn="r"/>
            <a:r>
              <a:rPr lang="en-US" sz="2000" b="1" dirty="0">
                <a:solidFill>
                  <a:schemeClr val="bg1"/>
                </a:solidFill>
                <a:latin typeface="+mn-lt"/>
                <a:cs typeface="Times New Roman" panose="02020603050405020304" pitchFamily="18" charset="0"/>
              </a:rPr>
              <a:t>Input</a:t>
            </a:r>
          </a:p>
        </p:txBody>
      </p:sp>
      <p:sp>
        <p:nvSpPr>
          <p:cNvPr id="8" name="TextBox 7">
            <a:extLst>
              <a:ext uri="{FF2B5EF4-FFF2-40B4-BE49-F238E27FC236}">
                <a16:creationId xmlns:a16="http://schemas.microsoft.com/office/drawing/2014/main" xmlns="" id="{31EEFDF6-119C-4FB1-8A9E-816EA60AE07C}"/>
              </a:ext>
            </a:extLst>
          </p:cNvPr>
          <p:cNvSpPr txBox="1"/>
          <p:nvPr/>
        </p:nvSpPr>
        <p:spPr>
          <a:xfrm>
            <a:off x="7525657" y="4583056"/>
            <a:ext cx="1314607" cy="400110"/>
          </a:xfrm>
          <a:prstGeom prst="rect">
            <a:avLst/>
          </a:prstGeom>
          <a:noFill/>
        </p:spPr>
        <p:txBody>
          <a:bodyPr wrap="square" rtlCol="0">
            <a:spAutoFit/>
          </a:bodyPr>
          <a:lstStyle/>
          <a:p>
            <a:pPr algn="r"/>
            <a:r>
              <a:rPr lang="en-US" sz="2000" b="1" dirty="0">
                <a:solidFill>
                  <a:schemeClr val="bg1"/>
                </a:solidFill>
                <a:latin typeface="+mn-lt"/>
                <a:cs typeface="Times New Roman" panose="02020603050405020304" pitchFamily="18" charset="0"/>
              </a:rPr>
              <a:t>Output</a:t>
            </a:r>
          </a:p>
        </p:txBody>
      </p:sp>
      <p:sp>
        <p:nvSpPr>
          <p:cNvPr id="9" name="TextBox 8">
            <a:extLst>
              <a:ext uri="{FF2B5EF4-FFF2-40B4-BE49-F238E27FC236}">
                <a16:creationId xmlns:a16="http://schemas.microsoft.com/office/drawing/2014/main" xmlns="" id="{29A843FE-21DB-43EF-9276-BB78E9224B26}"/>
              </a:ext>
            </a:extLst>
          </p:cNvPr>
          <p:cNvSpPr txBox="1"/>
          <p:nvPr/>
        </p:nvSpPr>
        <p:spPr>
          <a:xfrm>
            <a:off x="6387488" y="3254351"/>
            <a:ext cx="2452776" cy="400110"/>
          </a:xfrm>
          <a:prstGeom prst="rect">
            <a:avLst/>
          </a:prstGeom>
          <a:noFill/>
        </p:spPr>
        <p:txBody>
          <a:bodyPr wrap="square" rtlCol="0">
            <a:spAutoFit/>
          </a:bodyPr>
          <a:lstStyle/>
          <a:p>
            <a:pPr algn="r"/>
            <a:r>
              <a:rPr lang="en-US" sz="2000" b="1" dirty="0">
                <a:solidFill>
                  <a:schemeClr val="bg1"/>
                </a:solidFill>
                <a:latin typeface="+mn-lt"/>
                <a:cs typeface="Times New Roman" panose="02020603050405020304" pitchFamily="18" charset="0"/>
              </a:rPr>
              <a:t>Ray Coverage</a:t>
            </a:r>
          </a:p>
        </p:txBody>
      </p:sp>
    </p:spTree>
    <p:extLst>
      <p:ext uri="{BB962C8B-B14F-4D97-AF65-F5344CB8AC3E}">
        <p14:creationId xmlns:p14="http://schemas.microsoft.com/office/powerpoint/2010/main" val="2215091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96211-38DD-4305-8804-1B71BA037A66}"/>
              </a:ext>
            </a:extLst>
          </p:cNvPr>
          <p:cNvSpPr>
            <a:spLocks noGrp="1"/>
          </p:cNvSpPr>
          <p:nvPr>
            <p:ph type="title"/>
          </p:nvPr>
        </p:nvSpPr>
        <p:spPr/>
        <p:txBody>
          <a:bodyPr/>
          <a:lstStyle/>
          <a:p>
            <a:r>
              <a:rPr lang="en-US" dirty="0"/>
              <a:t>The Banana-Doughnut kernel</a:t>
            </a:r>
          </a:p>
        </p:txBody>
      </p:sp>
      <p:pic>
        <p:nvPicPr>
          <p:cNvPr id="5" name="Content Placeholder 4">
            <a:extLst>
              <a:ext uri="{FF2B5EF4-FFF2-40B4-BE49-F238E27FC236}">
                <a16:creationId xmlns:a16="http://schemas.microsoft.com/office/drawing/2014/main" xmlns="" id="{141ED17E-6C63-40C1-93B7-D0BE133A230D}"/>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604418" y="1301261"/>
            <a:ext cx="3967582" cy="4905375"/>
          </a:xfr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xmlns="" id="{30BF412C-7DD3-49EA-9990-AE324626B213}"/>
              </a:ext>
            </a:extLst>
          </p:cNvPr>
          <p:cNvSpPr txBox="1"/>
          <p:nvPr/>
        </p:nvSpPr>
        <p:spPr>
          <a:xfrm>
            <a:off x="4783015" y="1350717"/>
            <a:ext cx="4091354" cy="2431435"/>
          </a:xfrm>
          <a:prstGeom prst="rect">
            <a:avLst/>
          </a:prstGeom>
          <a:noFill/>
        </p:spPr>
        <p:txBody>
          <a:bodyPr wrap="square" rtlCol="0">
            <a:spAutoFit/>
          </a:bodyPr>
          <a:lstStyle/>
          <a:p>
            <a:r>
              <a:rPr lang="en-US" sz="2400" dirty="0">
                <a:solidFill>
                  <a:srgbClr val="FFFFFF"/>
                </a:solidFill>
                <a:latin typeface="Franklin Gothic Medium" panose="020B0603020102020204" pitchFamily="34" charset="0"/>
              </a:rPr>
              <a:t>“… the ‘doughnut’ hole, where the travel time is insensitive to variations in </a:t>
            </a:r>
            <a:r>
              <a:rPr lang="en-US" sz="2400" dirty="0" err="1">
                <a:solidFill>
                  <a:srgbClr val="FFFFFF"/>
                </a:solidFill>
                <a:latin typeface="Franklin Gothic Medium" panose="020B0603020102020204" pitchFamily="34" charset="0"/>
              </a:rPr>
              <a:t>V</a:t>
            </a:r>
            <a:r>
              <a:rPr lang="en-US" sz="2400" i="1" dirty="0" err="1">
                <a:solidFill>
                  <a:srgbClr val="FFFFFF"/>
                </a:solidFill>
                <a:latin typeface="Franklin Gothic Medium" panose="020B0603020102020204" pitchFamily="34" charset="0"/>
              </a:rPr>
              <a:t>p</a:t>
            </a:r>
            <a:r>
              <a:rPr lang="en-US" sz="2400" i="1" dirty="0">
                <a:solidFill>
                  <a:srgbClr val="FFFFFF"/>
                </a:solidFill>
                <a:latin typeface="Franklin Gothic Medium" panose="020B0603020102020204" pitchFamily="34" charset="0"/>
              </a:rPr>
              <a:t>. </a:t>
            </a:r>
          </a:p>
          <a:p>
            <a:r>
              <a:rPr lang="en-US" sz="1600" i="1" dirty="0" err="1">
                <a:solidFill>
                  <a:srgbClr val="FFFFFF"/>
                </a:solidFill>
                <a:latin typeface="Franklin Gothic Medium" panose="020B0603020102020204" pitchFamily="34" charset="0"/>
              </a:rPr>
              <a:t>Guust</a:t>
            </a:r>
            <a:r>
              <a:rPr lang="en-US" sz="1600" i="1" dirty="0">
                <a:solidFill>
                  <a:srgbClr val="FFFFFF"/>
                </a:solidFill>
                <a:latin typeface="Franklin Gothic Medium" panose="020B0603020102020204" pitchFamily="34" charset="0"/>
              </a:rPr>
              <a:t> </a:t>
            </a:r>
            <a:r>
              <a:rPr lang="en-US" sz="1600" i="1" dirty="0" err="1">
                <a:solidFill>
                  <a:srgbClr val="FFFFFF"/>
                </a:solidFill>
                <a:latin typeface="Franklin Gothic Medium" panose="020B0603020102020204" pitchFamily="34" charset="0"/>
              </a:rPr>
              <a:t>Nolet</a:t>
            </a:r>
            <a:r>
              <a:rPr lang="en-US" sz="1600" i="1" dirty="0">
                <a:solidFill>
                  <a:srgbClr val="FFFFFF"/>
                </a:solidFill>
                <a:latin typeface="Franklin Gothic Medium" panose="020B0603020102020204" pitchFamily="34" charset="0"/>
              </a:rPr>
              <a:t> 2008</a:t>
            </a:r>
          </a:p>
          <a:p>
            <a:endParaRPr lang="en-US" sz="1600" i="1" dirty="0">
              <a:solidFill>
                <a:srgbClr val="FFFFFF"/>
              </a:solidFill>
              <a:latin typeface="Franklin Gothic Medium" panose="020B0603020102020204" pitchFamily="34" charset="0"/>
            </a:endParaRPr>
          </a:p>
          <a:p>
            <a:r>
              <a:rPr lang="en-US" sz="2400" dirty="0">
                <a:solidFill>
                  <a:srgbClr val="FFFFFF"/>
                </a:solidFill>
                <a:latin typeface="Franklin Gothic Medium" panose="020B0603020102020204" pitchFamily="34" charset="0"/>
              </a:rPr>
              <a:t>No sensitivity along the geometrical ray path!</a:t>
            </a:r>
          </a:p>
        </p:txBody>
      </p:sp>
    </p:spTree>
    <p:extLst>
      <p:ext uri="{BB962C8B-B14F-4D97-AF65-F5344CB8AC3E}">
        <p14:creationId xmlns:p14="http://schemas.microsoft.com/office/powerpoint/2010/main" val="3048035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7688DE-F4B7-4E4E-9D5C-B80001D0BD09}"/>
              </a:ext>
            </a:extLst>
          </p:cNvPr>
          <p:cNvSpPr>
            <a:spLocks noGrp="1"/>
          </p:cNvSpPr>
          <p:nvPr>
            <p:ph type="title"/>
          </p:nvPr>
        </p:nvSpPr>
        <p:spPr/>
        <p:txBody>
          <a:bodyPr/>
          <a:lstStyle/>
          <a:p>
            <a:r>
              <a:rPr lang="en-US" dirty="0"/>
              <a:t>3D seismic surveys</a:t>
            </a:r>
          </a:p>
        </p:txBody>
      </p:sp>
      <p:sp>
        <p:nvSpPr>
          <p:cNvPr id="3" name="Content Placeholder 2">
            <a:extLst>
              <a:ext uri="{FF2B5EF4-FFF2-40B4-BE49-F238E27FC236}">
                <a16:creationId xmlns:a16="http://schemas.microsoft.com/office/drawing/2014/main" xmlns="" id="{D5E031CD-1E5E-4F0D-964A-37FC350FFFEA}"/>
              </a:ext>
            </a:extLst>
          </p:cNvPr>
          <p:cNvSpPr>
            <a:spLocks noGrp="1"/>
          </p:cNvSpPr>
          <p:nvPr>
            <p:ph sz="quarter" idx="13"/>
          </p:nvPr>
        </p:nvSpPr>
        <p:spPr>
          <a:xfrm>
            <a:off x="457454" y="680936"/>
            <a:ext cx="8232775" cy="5596294"/>
          </a:xfrm>
        </p:spPr>
        <p:txBody>
          <a:bodyPr>
            <a:normAutofit/>
          </a:bodyPr>
          <a:lstStyle/>
          <a:p>
            <a:pPr marL="0" indent="0" algn="r">
              <a:buNone/>
            </a:pPr>
            <a:r>
              <a:rPr lang="en-US" sz="2000" dirty="0"/>
              <a:t>3-component wireless nodes</a:t>
            </a:r>
          </a:p>
        </p:txBody>
      </p:sp>
      <p:pic>
        <p:nvPicPr>
          <p:cNvPr id="4" name="Content Placeholder 5">
            <a:extLst>
              <a:ext uri="{FF2B5EF4-FFF2-40B4-BE49-F238E27FC236}">
                <a16:creationId xmlns:a16="http://schemas.microsoft.com/office/drawing/2014/main" xmlns="" id="{F3D30908-E57D-4E24-8333-6B920514BAD9}"/>
              </a:ext>
            </a:extLst>
          </p:cNvPr>
          <p:cNvPicPr>
            <a:picLocks noChangeAspect="1"/>
          </p:cNvPicPr>
          <p:nvPr/>
        </p:nvPicPr>
        <p:blipFill>
          <a:blip r:embed="rId3"/>
          <a:stretch>
            <a:fillRect/>
          </a:stretch>
        </p:blipFill>
        <p:spPr>
          <a:xfrm>
            <a:off x="118253" y="1215072"/>
            <a:ext cx="4184116" cy="506190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879EBDBA-79CA-4C63-9982-D28B7ED465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74238" y="2301509"/>
            <a:ext cx="4566145" cy="3949934"/>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xmlns="" id="{0F089EA3-BF4A-44A2-AF9E-E47C8A78FC9B}"/>
              </a:ext>
            </a:extLst>
          </p:cNvPr>
          <p:cNvGrpSpPr/>
          <p:nvPr/>
        </p:nvGrpSpPr>
        <p:grpSpPr>
          <a:xfrm>
            <a:off x="4475678" y="4404465"/>
            <a:ext cx="4536574" cy="1567406"/>
            <a:chOff x="4475678" y="4355827"/>
            <a:chExt cx="4668322" cy="1567406"/>
          </a:xfrm>
        </p:grpSpPr>
        <p:sp>
          <p:nvSpPr>
            <p:cNvPr id="7" name="Oval 6">
              <a:extLst>
                <a:ext uri="{FF2B5EF4-FFF2-40B4-BE49-F238E27FC236}">
                  <a16:creationId xmlns:a16="http://schemas.microsoft.com/office/drawing/2014/main" xmlns="" id="{3385561B-341E-4EAC-A039-67A9358F8EB3}"/>
                </a:ext>
              </a:extLst>
            </p:cNvPr>
            <p:cNvSpPr/>
            <p:nvPr/>
          </p:nvSpPr>
          <p:spPr>
            <a:xfrm>
              <a:off x="8556831" y="4466491"/>
              <a:ext cx="587169" cy="545421"/>
            </a:xfrm>
            <a:prstGeom prst="ellipse">
              <a:avLst/>
            </a:prstGeom>
            <a:noFill/>
            <a:ln>
              <a:solidFill>
                <a:srgbClr val="AB0D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858285F8-23F1-4D54-BCD9-0E40C7D2AD2B}"/>
                </a:ext>
              </a:extLst>
            </p:cNvPr>
            <p:cNvSpPr/>
            <p:nvPr/>
          </p:nvSpPr>
          <p:spPr>
            <a:xfrm>
              <a:off x="7384523" y="5377812"/>
              <a:ext cx="587169" cy="545421"/>
            </a:xfrm>
            <a:prstGeom prst="ellipse">
              <a:avLst/>
            </a:prstGeom>
            <a:noFill/>
            <a:ln>
              <a:solidFill>
                <a:srgbClr val="AB0D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93B156D0-5D0E-4DA7-BFC5-E6152D55E8A9}"/>
                </a:ext>
              </a:extLst>
            </p:cNvPr>
            <p:cNvSpPr/>
            <p:nvPr/>
          </p:nvSpPr>
          <p:spPr>
            <a:xfrm>
              <a:off x="4475678" y="4923692"/>
              <a:ext cx="459738" cy="454120"/>
            </a:xfrm>
            <a:prstGeom prst="ellipse">
              <a:avLst/>
            </a:prstGeom>
            <a:noFill/>
            <a:ln>
              <a:solidFill>
                <a:srgbClr val="AB0D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F04CE9C9-88A7-4FFD-9F08-25BCFD4F2068}"/>
                </a:ext>
              </a:extLst>
            </p:cNvPr>
            <p:cNvSpPr/>
            <p:nvPr/>
          </p:nvSpPr>
          <p:spPr>
            <a:xfrm>
              <a:off x="5477089" y="4646316"/>
              <a:ext cx="399346" cy="365596"/>
            </a:xfrm>
            <a:prstGeom prst="ellipse">
              <a:avLst/>
            </a:prstGeom>
            <a:noFill/>
            <a:ln>
              <a:solidFill>
                <a:srgbClr val="AB0D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86ED6E16-2D3D-4DC7-94EF-E488F6FC15F2}"/>
                </a:ext>
              </a:extLst>
            </p:cNvPr>
            <p:cNvSpPr/>
            <p:nvPr/>
          </p:nvSpPr>
          <p:spPr>
            <a:xfrm>
              <a:off x="5802543" y="4355827"/>
              <a:ext cx="399346" cy="365596"/>
            </a:xfrm>
            <a:prstGeom prst="ellipse">
              <a:avLst/>
            </a:prstGeom>
            <a:noFill/>
            <a:ln>
              <a:solidFill>
                <a:srgbClr val="AB0D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Content Placeholder 7">
            <a:extLst>
              <a:ext uri="{FF2B5EF4-FFF2-40B4-BE49-F238E27FC236}">
                <a16:creationId xmlns:a16="http://schemas.microsoft.com/office/drawing/2014/main" xmlns="" id="{4B1702BA-35FD-4878-AAF1-D5B403421B0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76762" y="1113659"/>
            <a:ext cx="2899759" cy="1513561"/>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293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304BF-43D2-43F3-9639-0352E24847BB}"/>
              </a:ext>
            </a:extLst>
          </p:cNvPr>
          <p:cNvSpPr>
            <a:spLocks noGrp="1"/>
          </p:cNvSpPr>
          <p:nvPr>
            <p:ph type="title"/>
          </p:nvPr>
        </p:nvSpPr>
        <p:spPr>
          <a:xfrm>
            <a:off x="457200" y="274638"/>
            <a:ext cx="6792823" cy="873225"/>
          </a:xfrm>
        </p:spPr>
        <p:txBody>
          <a:bodyPr/>
          <a:lstStyle/>
          <a:p>
            <a:r>
              <a:rPr lang="en-US" dirty="0"/>
              <a:t>Customized site-specific 3D seismic acquisition geometry</a:t>
            </a:r>
          </a:p>
        </p:txBody>
      </p:sp>
      <p:pic>
        <p:nvPicPr>
          <p:cNvPr id="4" name="Content Placeholder 3">
            <a:extLst>
              <a:ext uri="{FF2B5EF4-FFF2-40B4-BE49-F238E27FC236}">
                <a16:creationId xmlns:a16="http://schemas.microsoft.com/office/drawing/2014/main" xmlns="" id="{AE88C47D-8726-45DC-A8CD-47894B0311AB}"/>
              </a:ext>
            </a:extLst>
          </p:cNvPr>
          <p:cNvPicPr>
            <a:picLocks noGrp="1" noChangeAspect="1"/>
          </p:cNvPicPr>
          <p:nvPr>
            <p:ph sz="quarter" idx="13"/>
          </p:nvPr>
        </p:nvPicPr>
        <p:blipFill>
          <a:blip r:embed="rId5" cstate="email">
            <a:extLst>
              <a:ext uri="{28A0092B-C50C-407E-A947-70E740481C1C}">
                <a14:useLocalDpi xmlns:a14="http://schemas.microsoft.com/office/drawing/2010/main"/>
              </a:ext>
            </a:extLst>
          </a:blip>
          <a:stretch>
            <a:fillRect/>
          </a:stretch>
        </p:blipFill>
        <p:spPr>
          <a:xfrm>
            <a:off x="573933" y="1309234"/>
            <a:ext cx="4526593" cy="50292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BetsyGunDemo">
            <a:hlinkClick r:id="" action="ppaction://media"/>
            <a:extLst>
              <a:ext uri="{FF2B5EF4-FFF2-40B4-BE49-F238E27FC236}">
                <a16:creationId xmlns:a16="http://schemas.microsoft.com/office/drawing/2014/main" xmlns="" id="{93926E48-A58B-4CF8-9016-B2E68588088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1095" y="775818"/>
            <a:ext cx="3128972" cy="5562616"/>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521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B0BCBC-BFC1-491D-B4FF-63FD8A8D8F9B}"/>
              </a:ext>
            </a:extLst>
          </p:cNvPr>
          <p:cNvSpPr>
            <a:spLocks noGrp="1"/>
          </p:cNvSpPr>
          <p:nvPr>
            <p:ph type="title"/>
          </p:nvPr>
        </p:nvSpPr>
        <p:spPr/>
        <p:txBody>
          <a:bodyPr/>
          <a:lstStyle/>
          <a:p>
            <a:r>
              <a:rPr lang="en-US" dirty="0"/>
              <a:t>Undermined interstate – site features</a:t>
            </a:r>
          </a:p>
        </p:txBody>
      </p:sp>
      <p:pic>
        <p:nvPicPr>
          <p:cNvPr id="4" name="Picture 3">
            <a:extLst>
              <a:ext uri="{FF2B5EF4-FFF2-40B4-BE49-F238E27FC236}">
                <a16:creationId xmlns:a16="http://schemas.microsoft.com/office/drawing/2014/main" xmlns="" id="{D9D177FF-805F-4E35-8C67-C49991EB0C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303" y="1196503"/>
            <a:ext cx="6977394" cy="5120640"/>
          </a:xfrm>
          <a:prstGeom prst="rect">
            <a:avLst/>
          </a:prstGeom>
          <a:ln w="28575">
            <a:solidFill>
              <a:schemeClr val="bg1">
                <a:lumMod val="75000"/>
              </a:schemeClr>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xmlns="" id="{DB3A41A9-AB3D-4050-8A43-3809857A5872}"/>
              </a:ext>
            </a:extLst>
          </p:cNvPr>
          <p:cNvGrpSpPr/>
          <p:nvPr/>
        </p:nvGrpSpPr>
        <p:grpSpPr>
          <a:xfrm>
            <a:off x="2437209" y="3136412"/>
            <a:ext cx="3906365" cy="1168836"/>
            <a:chOff x="2274821" y="2577755"/>
            <a:chExt cx="4006709" cy="1397891"/>
          </a:xfrm>
        </p:grpSpPr>
        <p:grpSp>
          <p:nvGrpSpPr>
            <p:cNvPr id="6" name="Group 5">
              <a:extLst>
                <a:ext uri="{FF2B5EF4-FFF2-40B4-BE49-F238E27FC236}">
                  <a16:creationId xmlns:a16="http://schemas.microsoft.com/office/drawing/2014/main" xmlns="" id="{E489DE72-5F56-43B3-93EF-C8726D1C253C}"/>
                </a:ext>
              </a:extLst>
            </p:cNvPr>
            <p:cNvGrpSpPr/>
            <p:nvPr/>
          </p:nvGrpSpPr>
          <p:grpSpPr>
            <a:xfrm>
              <a:off x="2274821" y="2577755"/>
              <a:ext cx="2274822" cy="1397891"/>
              <a:chOff x="2274821" y="2577755"/>
              <a:chExt cx="2274822" cy="1397891"/>
            </a:xfrm>
          </p:grpSpPr>
          <p:cxnSp>
            <p:nvCxnSpPr>
              <p:cNvPr id="8" name="Straight Arrow Connector 7">
                <a:extLst>
                  <a:ext uri="{FF2B5EF4-FFF2-40B4-BE49-F238E27FC236}">
                    <a16:creationId xmlns:a16="http://schemas.microsoft.com/office/drawing/2014/main" xmlns="" id="{F7422898-67CD-4C61-B5B4-147489C0EC8B}"/>
                  </a:ext>
                </a:extLst>
              </p:cNvPr>
              <p:cNvCxnSpPr>
                <a:cxnSpLocks/>
              </p:cNvCxnSpPr>
              <p:nvPr/>
            </p:nvCxnSpPr>
            <p:spPr>
              <a:xfrm flipV="1">
                <a:off x="2274821" y="2688609"/>
                <a:ext cx="0" cy="127379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83B01C4B-D1B1-4257-998D-3080D7AE127D}"/>
                  </a:ext>
                </a:extLst>
              </p:cNvPr>
              <p:cNvCxnSpPr>
                <a:cxnSpLocks/>
              </p:cNvCxnSpPr>
              <p:nvPr/>
            </p:nvCxnSpPr>
            <p:spPr>
              <a:xfrm flipV="1">
                <a:off x="2859400" y="2701855"/>
                <a:ext cx="0" cy="127379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87366353-8501-4082-90C5-394D7C346E01}"/>
                  </a:ext>
                </a:extLst>
              </p:cNvPr>
              <p:cNvCxnSpPr>
                <a:cxnSpLocks/>
              </p:cNvCxnSpPr>
              <p:nvPr/>
            </p:nvCxnSpPr>
            <p:spPr>
              <a:xfrm flipV="1">
                <a:off x="4549643" y="2577755"/>
                <a:ext cx="0" cy="127379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xmlns="" id="{27D4E68A-7AFA-4382-A88C-6B7DA7B1767F}"/>
                </a:ext>
              </a:extLst>
            </p:cNvPr>
            <p:cNvCxnSpPr>
              <a:cxnSpLocks/>
            </p:cNvCxnSpPr>
            <p:nvPr/>
          </p:nvCxnSpPr>
          <p:spPr>
            <a:xfrm flipH="1" flipV="1">
              <a:off x="6239886" y="2701855"/>
              <a:ext cx="41644" cy="63689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549434C0-FCC9-43BD-A466-1CB7060E856E}"/>
              </a:ext>
            </a:extLst>
          </p:cNvPr>
          <p:cNvGrpSpPr/>
          <p:nvPr/>
        </p:nvGrpSpPr>
        <p:grpSpPr>
          <a:xfrm>
            <a:off x="1449421" y="2179974"/>
            <a:ext cx="6332707" cy="1616103"/>
            <a:chOff x="1160890" y="1812897"/>
            <a:chExt cx="6559827" cy="1616103"/>
          </a:xfrm>
        </p:grpSpPr>
        <p:sp>
          <p:nvSpPr>
            <p:cNvPr id="12" name="Rectangle 11">
              <a:extLst>
                <a:ext uri="{FF2B5EF4-FFF2-40B4-BE49-F238E27FC236}">
                  <a16:creationId xmlns:a16="http://schemas.microsoft.com/office/drawing/2014/main" xmlns="" id="{01E54D23-E897-4370-9229-6E8073CBD6A6}"/>
                </a:ext>
              </a:extLst>
            </p:cNvPr>
            <p:cNvSpPr/>
            <p:nvPr/>
          </p:nvSpPr>
          <p:spPr>
            <a:xfrm>
              <a:off x="1160890" y="2297927"/>
              <a:ext cx="6559827" cy="1131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DC12856C-FBCB-4A32-A480-D0DB6FE792AF}"/>
                </a:ext>
              </a:extLst>
            </p:cNvPr>
            <p:cNvSpPr txBox="1"/>
            <p:nvPr/>
          </p:nvSpPr>
          <p:spPr>
            <a:xfrm>
              <a:off x="5740842" y="1812897"/>
              <a:ext cx="1295547" cy="400110"/>
            </a:xfrm>
            <a:prstGeom prst="rect">
              <a:avLst/>
            </a:prstGeom>
            <a:noFill/>
          </p:spPr>
          <p:txBody>
            <a:bodyPr wrap="none" rtlCol="0">
              <a:spAutoFit/>
            </a:bodyPr>
            <a:lstStyle/>
            <a:p>
              <a:r>
                <a:rPr lang="en-US" sz="2000" dirty="0">
                  <a:solidFill>
                    <a:srgbClr val="FF0000"/>
                  </a:solidFill>
                  <a:latin typeface="Franklin Gothic Medium" panose="020B0603020102020204" pitchFamily="34" charset="0"/>
                </a:rPr>
                <a:t>~50 acres</a:t>
              </a:r>
            </a:p>
          </p:txBody>
        </p:sp>
      </p:grpSp>
    </p:spTree>
    <p:extLst>
      <p:ext uri="{BB962C8B-B14F-4D97-AF65-F5344CB8AC3E}">
        <p14:creationId xmlns:p14="http://schemas.microsoft.com/office/powerpoint/2010/main" val="108906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4750"/>
                            </p:stCondLst>
                            <p:childTnLst>
                              <p:par>
                                <p:cTn id="10" presetID="22" presetClass="entr" presetSubtype="4" fill="hold" nodeType="afterEffect">
                                  <p:stCondLst>
                                    <p:cond delay="150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2137C-971F-47A6-BC5A-1407B2FC92D6}"/>
              </a:ext>
            </a:extLst>
          </p:cNvPr>
          <p:cNvSpPr>
            <a:spLocks noGrp="1"/>
          </p:cNvSpPr>
          <p:nvPr>
            <p:ph type="title"/>
          </p:nvPr>
        </p:nvSpPr>
        <p:spPr/>
        <p:txBody>
          <a:bodyPr/>
          <a:lstStyle/>
          <a:p>
            <a:r>
              <a:rPr lang="en-US" dirty="0"/>
              <a:t>2D line along I-90</a:t>
            </a:r>
          </a:p>
        </p:txBody>
      </p:sp>
      <p:pic>
        <p:nvPicPr>
          <p:cNvPr id="4" name="Picture 3">
            <a:extLst>
              <a:ext uri="{FF2B5EF4-FFF2-40B4-BE49-F238E27FC236}">
                <a16:creationId xmlns:a16="http://schemas.microsoft.com/office/drawing/2014/main" xmlns="" id="{08DD756E-9CFF-445D-A74E-4FB8986BF1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0542" y="1151820"/>
            <a:ext cx="6942916" cy="5120640"/>
          </a:xfrm>
          <a:prstGeom prst="rect">
            <a:avLst/>
          </a:prstGeom>
          <a:ln w="28575">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5702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58EF52-1C36-42BB-A3EB-9F7BF1FA3E8B}"/>
              </a:ext>
            </a:extLst>
          </p:cNvPr>
          <p:cNvSpPr>
            <a:spLocks noGrp="1"/>
          </p:cNvSpPr>
          <p:nvPr>
            <p:ph type="title"/>
          </p:nvPr>
        </p:nvSpPr>
        <p:spPr>
          <a:xfrm>
            <a:off x="457200" y="274637"/>
            <a:ext cx="7344383" cy="853771"/>
          </a:xfrm>
        </p:spPr>
        <p:txBody>
          <a:bodyPr/>
          <a:lstStyle/>
          <a:p>
            <a:r>
              <a:rPr lang="en-US" dirty="0"/>
              <a:t>2017 3D seismic source/receiver </a:t>
            </a:r>
            <a:br>
              <a:rPr lang="en-US" dirty="0"/>
            </a:br>
            <a:r>
              <a:rPr lang="en-US" dirty="0"/>
              <a:t>acquisition geometry</a:t>
            </a:r>
          </a:p>
        </p:txBody>
      </p:sp>
      <p:sp>
        <p:nvSpPr>
          <p:cNvPr id="3" name="Slide Number Placeholder 2">
            <a:extLst>
              <a:ext uri="{FF2B5EF4-FFF2-40B4-BE49-F238E27FC236}">
                <a16:creationId xmlns:a16="http://schemas.microsoft.com/office/drawing/2014/main" xmlns="" id="{4084F05E-019C-4B12-9F1B-A89D807AF10A}"/>
              </a:ext>
            </a:extLst>
          </p:cNvPr>
          <p:cNvSpPr>
            <a:spLocks noGrp="1"/>
          </p:cNvSpPr>
          <p:nvPr>
            <p:ph type="sldNum" sz="quarter" idx="12"/>
          </p:nvPr>
        </p:nvSpPr>
        <p:spPr/>
        <p:txBody>
          <a:bodyPr/>
          <a:lstStyle/>
          <a:p>
            <a:pPr>
              <a:defRPr/>
            </a:pPr>
            <a:fld id="{8EC16C3E-254E-C04A-8A90-F3CAE37A3DAA}" type="slidenum">
              <a:rPr lang="en-US" smtClean="0"/>
              <a:t>16</a:t>
            </a:fld>
            <a:endParaRPr lang="en-US"/>
          </a:p>
        </p:txBody>
      </p:sp>
      <p:pic>
        <p:nvPicPr>
          <p:cNvPr id="4" name="Content Placeholder 5">
            <a:extLst>
              <a:ext uri="{FF2B5EF4-FFF2-40B4-BE49-F238E27FC236}">
                <a16:creationId xmlns:a16="http://schemas.microsoft.com/office/drawing/2014/main" xmlns="" id="{53705783-1A74-41B8-9311-3EC8D9E198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70" y="1367880"/>
            <a:ext cx="8938260" cy="445543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37B676F3-8357-402F-A80A-E545B9038F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2023" y="4827492"/>
            <a:ext cx="3194581" cy="1542422"/>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428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BDD305-A821-4876-A329-091B1A754584}"/>
              </a:ext>
            </a:extLst>
          </p:cNvPr>
          <p:cNvSpPr>
            <a:spLocks noGrp="1"/>
          </p:cNvSpPr>
          <p:nvPr>
            <p:ph type="title"/>
          </p:nvPr>
        </p:nvSpPr>
        <p:spPr/>
        <p:txBody>
          <a:bodyPr/>
          <a:lstStyle/>
          <a:p>
            <a:r>
              <a:rPr lang="en-US" dirty="0"/>
              <a:t>Initial attenuation map and drill targets</a:t>
            </a:r>
          </a:p>
        </p:txBody>
      </p:sp>
      <p:sp>
        <p:nvSpPr>
          <p:cNvPr id="3" name="Slide Number Placeholder 2">
            <a:extLst>
              <a:ext uri="{FF2B5EF4-FFF2-40B4-BE49-F238E27FC236}">
                <a16:creationId xmlns:a16="http://schemas.microsoft.com/office/drawing/2014/main" xmlns="" id="{FAD44DC2-3C59-4968-9543-8815E10328DD}"/>
              </a:ext>
            </a:extLst>
          </p:cNvPr>
          <p:cNvSpPr>
            <a:spLocks noGrp="1"/>
          </p:cNvSpPr>
          <p:nvPr>
            <p:ph type="sldNum" sz="quarter" idx="12"/>
          </p:nvPr>
        </p:nvSpPr>
        <p:spPr/>
        <p:txBody>
          <a:bodyPr/>
          <a:lstStyle/>
          <a:p>
            <a:pPr>
              <a:defRPr/>
            </a:pPr>
            <a:fld id="{8EC16C3E-254E-C04A-8A90-F3CAE37A3DAA}" type="slidenum">
              <a:rPr lang="en-US" smtClean="0"/>
              <a:t>17</a:t>
            </a:fld>
            <a:endParaRPr lang="en-US"/>
          </a:p>
        </p:txBody>
      </p:sp>
      <p:pic>
        <p:nvPicPr>
          <p:cNvPr id="4" name="Picture 3">
            <a:extLst>
              <a:ext uri="{FF2B5EF4-FFF2-40B4-BE49-F238E27FC236}">
                <a16:creationId xmlns:a16="http://schemas.microsoft.com/office/drawing/2014/main" xmlns="" id="{FD9C0E5D-E45D-4D86-8199-13D2AB20EE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555" y="1096201"/>
            <a:ext cx="8836889" cy="5233477"/>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326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1AB429-B613-443C-9A5C-FF4F1290D05C}"/>
              </a:ext>
            </a:extLst>
          </p:cNvPr>
          <p:cNvSpPr>
            <a:spLocks noGrp="1"/>
          </p:cNvSpPr>
          <p:nvPr>
            <p:ph type="title"/>
          </p:nvPr>
        </p:nvSpPr>
        <p:spPr/>
        <p:txBody>
          <a:bodyPr/>
          <a:lstStyle/>
          <a:p>
            <a:r>
              <a:rPr lang="en-US" dirty="0"/>
              <a:t>Cross H – </a:t>
            </a:r>
            <a:r>
              <a:rPr lang="en-US" dirty="0" err="1"/>
              <a:t>Vp</a:t>
            </a:r>
            <a:r>
              <a:rPr lang="en-US" dirty="0"/>
              <a:t> attenuation anomaly</a:t>
            </a:r>
          </a:p>
        </p:txBody>
      </p:sp>
      <p:sp>
        <p:nvSpPr>
          <p:cNvPr id="3" name="Slide Number Placeholder 2">
            <a:extLst>
              <a:ext uri="{FF2B5EF4-FFF2-40B4-BE49-F238E27FC236}">
                <a16:creationId xmlns:a16="http://schemas.microsoft.com/office/drawing/2014/main" xmlns="" id="{FBED549C-05F5-48E5-9CA4-81899A4C0987}"/>
              </a:ext>
            </a:extLst>
          </p:cNvPr>
          <p:cNvSpPr>
            <a:spLocks noGrp="1"/>
          </p:cNvSpPr>
          <p:nvPr>
            <p:ph type="sldNum" sz="quarter" idx="12"/>
          </p:nvPr>
        </p:nvSpPr>
        <p:spPr/>
        <p:txBody>
          <a:bodyPr/>
          <a:lstStyle/>
          <a:p>
            <a:pPr>
              <a:defRPr/>
            </a:pPr>
            <a:fld id="{8EC16C3E-254E-C04A-8A90-F3CAE37A3DAA}" type="slidenum">
              <a:rPr lang="en-US" smtClean="0"/>
              <a:t>18</a:t>
            </a:fld>
            <a:endParaRPr lang="en-US"/>
          </a:p>
        </p:txBody>
      </p:sp>
      <p:pic>
        <p:nvPicPr>
          <p:cNvPr id="4" name="Picture 3">
            <a:extLst>
              <a:ext uri="{FF2B5EF4-FFF2-40B4-BE49-F238E27FC236}">
                <a16:creationId xmlns:a16="http://schemas.microsoft.com/office/drawing/2014/main" xmlns="" id="{EC324738-CCCD-41AD-AC62-052E9533B1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5406" y="1152619"/>
            <a:ext cx="7293187" cy="5120640"/>
          </a:xfrm>
          <a:prstGeom prst="rect">
            <a:avLst/>
          </a:prstGeom>
          <a:ln w="28575">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4638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C4E171-EF56-49CC-82B7-E07304BF88E9}"/>
              </a:ext>
            </a:extLst>
          </p:cNvPr>
          <p:cNvSpPr>
            <a:spLocks noGrp="1"/>
          </p:cNvSpPr>
          <p:nvPr>
            <p:ph type="title"/>
          </p:nvPr>
        </p:nvSpPr>
        <p:spPr/>
        <p:txBody>
          <a:bodyPr/>
          <a:lstStyle/>
          <a:p>
            <a:r>
              <a:rPr lang="en-US" dirty="0"/>
              <a:t>3D visualization of seismic data</a:t>
            </a:r>
          </a:p>
        </p:txBody>
      </p:sp>
      <p:sp>
        <p:nvSpPr>
          <p:cNvPr id="3" name="Slide Number Placeholder 2">
            <a:extLst>
              <a:ext uri="{FF2B5EF4-FFF2-40B4-BE49-F238E27FC236}">
                <a16:creationId xmlns:a16="http://schemas.microsoft.com/office/drawing/2014/main" xmlns="" id="{3C172B9D-C3C5-4486-AF86-B98F057B421B}"/>
              </a:ext>
            </a:extLst>
          </p:cNvPr>
          <p:cNvSpPr>
            <a:spLocks noGrp="1"/>
          </p:cNvSpPr>
          <p:nvPr>
            <p:ph type="sldNum" sz="quarter" idx="12"/>
          </p:nvPr>
        </p:nvSpPr>
        <p:spPr/>
        <p:txBody>
          <a:bodyPr/>
          <a:lstStyle/>
          <a:p>
            <a:pPr>
              <a:defRPr/>
            </a:pPr>
            <a:fld id="{8EC16C3E-254E-C04A-8A90-F3CAE37A3DAA}" type="slidenum">
              <a:rPr lang="en-US" smtClean="0"/>
              <a:t>19</a:t>
            </a:fld>
            <a:endParaRPr lang="en-US"/>
          </a:p>
        </p:txBody>
      </p:sp>
      <p:sp>
        <p:nvSpPr>
          <p:cNvPr id="4" name="TextBox 3">
            <a:extLst>
              <a:ext uri="{FF2B5EF4-FFF2-40B4-BE49-F238E27FC236}">
                <a16:creationId xmlns:a16="http://schemas.microsoft.com/office/drawing/2014/main" xmlns="" id="{79D901A2-6639-4643-BCC4-6023C88B9FD1}"/>
              </a:ext>
            </a:extLst>
          </p:cNvPr>
          <p:cNvSpPr txBox="1"/>
          <p:nvPr/>
        </p:nvSpPr>
        <p:spPr>
          <a:xfrm>
            <a:off x="1944582" y="5903908"/>
            <a:ext cx="5254836" cy="400110"/>
          </a:xfrm>
          <a:prstGeom prst="rect">
            <a:avLst/>
          </a:prstGeom>
          <a:noFill/>
          <a:ln w="19050">
            <a:solidFill>
              <a:schemeClr val="bg1">
                <a:lumMod val="75000"/>
              </a:schemeClr>
            </a:solidFill>
          </a:ln>
        </p:spPr>
        <p:txBody>
          <a:bodyPr wrap="none" rtlCol="0">
            <a:spAutoFit/>
          </a:bodyPr>
          <a:lstStyle/>
          <a:p>
            <a:r>
              <a:rPr lang="en-US" sz="2000" dirty="0">
                <a:solidFill>
                  <a:srgbClr val="FFFFFF"/>
                </a:solidFill>
                <a:latin typeface="Franklin Gothic Medium" panose="020B0603020102020204" pitchFamily="34" charset="0"/>
              </a:rPr>
              <a:t>Borehole Data – UAV Data – Geophysical Data</a:t>
            </a:r>
          </a:p>
        </p:txBody>
      </p:sp>
      <p:pic>
        <p:nvPicPr>
          <p:cNvPr id="5" name="Content Placeholder 2">
            <a:extLst>
              <a:ext uri="{FF2B5EF4-FFF2-40B4-BE49-F238E27FC236}">
                <a16:creationId xmlns:a16="http://schemas.microsoft.com/office/drawing/2014/main" xmlns="" id="{46AF43FB-51D6-4732-9315-64DF209BB1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2229763"/>
            <a:ext cx="8477250" cy="355306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xmlns="" id="{AC465F6A-32BF-4FB9-B56D-5DB56E22D5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520" y="1121861"/>
            <a:ext cx="5892491" cy="1876374"/>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6399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DE0B00-11CC-4E30-8A54-26496A3F9D4C}"/>
              </a:ext>
            </a:extLst>
          </p:cNvPr>
          <p:cNvSpPr>
            <a:spLocks noGrp="1"/>
          </p:cNvSpPr>
          <p:nvPr>
            <p:ph type="title"/>
          </p:nvPr>
        </p:nvSpPr>
        <p:spPr/>
        <p:txBody>
          <a:bodyPr/>
          <a:lstStyle/>
          <a:p>
            <a:r>
              <a:rPr lang="en-US" dirty="0"/>
              <a:t>What causes subsidence?</a:t>
            </a:r>
          </a:p>
        </p:txBody>
      </p:sp>
      <p:pic>
        <p:nvPicPr>
          <p:cNvPr id="4" name="Picture 3" descr="A picture containing outdoor, ground, building, way&#10;&#10;Description generated with very high confidence">
            <a:extLst>
              <a:ext uri="{FF2B5EF4-FFF2-40B4-BE49-F238E27FC236}">
                <a16:creationId xmlns:a16="http://schemas.microsoft.com/office/drawing/2014/main" xmlns="" id="{0FD3790F-DF7F-49DD-9B03-110B386C12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9212" y="3604461"/>
            <a:ext cx="4871365" cy="27432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xmlns="" id="{61658563-22E6-4872-9668-32F4F753BBC1}"/>
              </a:ext>
            </a:extLst>
          </p:cNvPr>
          <p:cNvSpPr txBox="1"/>
          <p:nvPr/>
        </p:nvSpPr>
        <p:spPr>
          <a:xfrm>
            <a:off x="457200" y="1458027"/>
            <a:ext cx="4692247" cy="1892826"/>
          </a:xfrm>
          <a:prstGeom prst="rect">
            <a:avLst/>
          </a:prstGeom>
          <a:noFill/>
          <a:ln>
            <a:solidFill>
              <a:schemeClr val="bg1">
                <a:lumMod val="65000"/>
              </a:schemeClr>
            </a:solidFill>
          </a:ln>
        </p:spPr>
        <p:txBody>
          <a:bodyPr wrap="square" rtlCol="0">
            <a:spAutoFit/>
          </a:bodyPr>
          <a:lstStyle/>
          <a:p>
            <a:r>
              <a:rPr lang="en-US" sz="2200" dirty="0">
                <a:solidFill>
                  <a:srgbClr val="FFFFFF"/>
                </a:solidFill>
                <a:latin typeface="Franklin Gothic Medium" panose="020B0603020102020204" pitchFamily="34" charset="0"/>
              </a:rPr>
              <a:t>The Three Main Causes:</a:t>
            </a:r>
          </a:p>
          <a:p>
            <a:pPr marL="342900" indent="-342900">
              <a:spcBef>
                <a:spcPts val="600"/>
              </a:spcBef>
              <a:buFont typeface="Wingdings" panose="05000000000000000000" pitchFamily="2" charset="2"/>
              <a:buChar char="Ø"/>
            </a:pPr>
            <a:r>
              <a:rPr lang="en-US" sz="2000" dirty="0">
                <a:solidFill>
                  <a:srgbClr val="FFFFFF"/>
                </a:solidFill>
                <a:latin typeface="Franklin Gothic Medium" panose="020B0603020102020204" pitchFamily="34" charset="0"/>
              </a:rPr>
              <a:t>Voids – underground mines and carbonate geology</a:t>
            </a:r>
          </a:p>
          <a:p>
            <a:pPr marL="342900" indent="-342900">
              <a:spcBef>
                <a:spcPts val="600"/>
              </a:spcBef>
              <a:buFont typeface="Wingdings" panose="05000000000000000000" pitchFamily="2" charset="2"/>
              <a:buChar char="Ø"/>
            </a:pPr>
            <a:r>
              <a:rPr lang="en-US" sz="2000" dirty="0">
                <a:solidFill>
                  <a:srgbClr val="FFFFFF"/>
                </a:solidFill>
                <a:latin typeface="Franklin Gothic Medium" panose="020B0603020102020204" pitchFamily="34" charset="0"/>
              </a:rPr>
              <a:t>Dewatering of Aquifers </a:t>
            </a:r>
          </a:p>
          <a:p>
            <a:pPr marL="342900" indent="-342900">
              <a:spcBef>
                <a:spcPts val="600"/>
              </a:spcBef>
              <a:buFont typeface="Wingdings" panose="05000000000000000000" pitchFamily="2" charset="2"/>
              <a:buChar char="Ø"/>
            </a:pPr>
            <a:r>
              <a:rPr lang="en-US" sz="2000" dirty="0">
                <a:solidFill>
                  <a:srgbClr val="FFFFFF"/>
                </a:solidFill>
                <a:latin typeface="Franklin Gothic Medium" panose="020B0603020102020204" pitchFamily="34" charset="0"/>
              </a:rPr>
              <a:t>Drainage of Organic soils</a:t>
            </a:r>
          </a:p>
        </p:txBody>
      </p:sp>
      <p:sp>
        <p:nvSpPr>
          <p:cNvPr id="6" name="TextBox 5">
            <a:extLst>
              <a:ext uri="{FF2B5EF4-FFF2-40B4-BE49-F238E27FC236}">
                <a16:creationId xmlns:a16="http://schemas.microsoft.com/office/drawing/2014/main" xmlns="" id="{68807057-97B9-483E-AD6A-396AF0A5116A}"/>
              </a:ext>
            </a:extLst>
          </p:cNvPr>
          <p:cNvSpPr txBox="1"/>
          <p:nvPr/>
        </p:nvSpPr>
        <p:spPr>
          <a:xfrm>
            <a:off x="5800217" y="1464980"/>
            <a:ext cx="2699970" cy="1200329"/>
          </a:xfrm>
          <a:prstGeom prst="rect">
            <a:avLst/>
          </a:prstGeom>
          <a:noFill/>
          <a:ln>
            <a:solidFill>
              <a:schemeClr val="bg1">
                <a:lumMod val="65000"/>
              </a:schemeClr>
            </a:solidFill>
          </a:ln>
        </p:spPr>
        <p:txBody>
          <a:bodyPr wrap="none" rtlCol="0">
            <a:spAutoFit/>
          </a:bodyPr>
          <a:lstStyle/>
          <a:p>
            <a:r>
              <a:rPr lang="en-US" sz="2200" dirty="0">
                <a:solidFill>
                  <a:srgbClr val="FFFFFF"/>
                </a:solidFill>
                <a:latin typeface="Franklin Gothic Medium" panose="020B0603020102020204" pitchFamily="34" charset="0"/>
              </a:rPr>
              <a:t>Types of Subsidence:</a:t>
            </a:r>
          </a:p>
          <a:p>
            <a:pPr marL="342900" indent="-342900">
              <a:spcBef>
                <a:spcPts val="600"/>
              </a:spcBef>
              <a:buFont typeface="Wingdings" panose="05000000000000000000" pitchFamily="2" charset="2"/>
              <a:buChar char="Ø"/>
            </a:pPr>
            <a:r>
              <a:rPr lang="en-US" sz="2000" dirty="0">
                <a:solidFill>
                  <a:srgbClr val="FFFFFF"/>
                </a:solidFill>
                <a:latin typeface="Franklin Gothic Medium" panose="020B0603020102020204" pitchFamily="34" charset="0"/>
              </a:rPr>
              <a:t>Sinkholes</a:t>
            </a:r>
          </a:p>
          <a:p>
            <a:pPr marL="342900" indent="-342900">
              <a:spcBef>
                <a:spcPts val="600"/>
              </a:spcBef>
              <a:buFont typeface="Wingdings" panose="05000000000000000000" pitchFamily="2" charset="2"/>
              <a:buChar char="Ø"/>
            </a:pPr>
            <a:r>
              <a:rPr lang="en-US" sz="2000" dirty="0">
                <a:solidFill>
                  <a:srgbClr val="FFFFFF"/>
                </a:solidFill>
                <a:latin typeface="Franklin Gothic Medium" panose="020B0603020102020204" pitchFamily="34" charset="0"/>
              </a:rPr>
              <a:t>Trough</a:t>
            </a:r>
          </a:p>
        </p:txBody>
      </p:sp>
      <p:pic>
        <p:nvPicPr>
          <p:cNvPr id="7" name="Picture 6">
            <a:extLst>
              <a:ext uri="{FF2B5EF4-FFF2-40B4-BE49-F238E27FC236}">
                <a16:creationId xmlns:a16="http://schemas.microsoft.com/office/drawing/2014/main" xmlns="" id="{9FAB8AE4-FD79-4BC9-ADE0-BE035F11B2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411" y="3589222"/>
            <a:ext cx="3659408" cy="2743200"/>
          </a:xfrm>
          <a:prstGeom prst="rect">
            <a:avLst/>
          </a:prstGeom>
        </p:spPr>
      </p:pic>
    </p:spTree>
    <p:extLst>
      <p:ext uri="{BB962C8B-B14F-4D97-AF65-F5344CB8AC3E}">
        <p14:creationId xmlns:p14="http://schemas.microsoft.com/office/powerpoint/2010/main" val="197610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71E5A6-97A1-43F9-A36B-A90F1E543967}"/>
              </a:ext>
            </a:extLst>
          </p:cNvPr>
          <p:cNvSpPr>
            <a:spLocks noGrp="1"/>
          </p:cNvSpPr>
          <p:nvPr>
            <p:ph type="title"/>
          </p:nvPr>
        </p:nvSpPr>
        <p:spPr/>
        <p:txBody>
          <a:bodyPr/>
          <a:lstStyle/>
          <a:p>
            <a:r>
              <a:rPr lang="en-US" dirty="0"/>
              <a:t>Integrated 3D site model</a:t>
            </a:r>
          </a:p>
        </p:txBody>
      </p:sp>
      <p:sp>
        <p:nvSpPr>
          <p:cNvPr id="3" name="Slide Number Placeholder 2">
            <a:extLst>
              <a:ext uri="{FF2B5EF4-FFF2-40B4-BE49-F238E27FC236}">
                <a16:creationId xmlns:a16="http://schemas.microsoft.com/office/drawing/2014/main" xmlns="" id="{54F110F1-822A-4AF7-87B6-31E2FDD44EB8}"/>
              </a:ext>
            </a:extLst>
          </p:cNvPr>
          <p:cNvSpPr>
            <a:spLocks noGrp="1"/>
          </p:cNvSpPr>
          <p:nvPr>
            <p:ph type="sldNum" sz="quarter" idx="12"/>
          </p:nvPr>
        </p:nvSpPr>
        <p:spPr/>
        <p:txBody>
          <a:bodyPr/>
          <a:lstStyle/>
          <a:p>
            <a:pPr>
              <a:defRPr/>
            </a:pPr>
            <a:fld id="{8EC16C3E-254E-C04A-8A90-F3CAE37A3DAA}" type="slidenum">
              <a:rPr lang="en-US" smtClean="0"/>
              <a:t>20</a:t>
            </a:fld>
            <a:endParaRPr lang="en-US"/>
          </a:p>
        </p:txBody>
      </p:sp>
      <p:pic>
        <p:nvPicPr>
          <p:cNvPr id="4" name="version6_XH 720p15f">
            <a:hlinkClick r:id="" action="ppaction://media"/>
            <a:extLst>
              <a:ext uri="{FF2B5EF4-FFF2-40B4-BE49-F238E27FC236}">
                <a16:creationId xmlns:a16="http://schemas.microsoft.com/office/drawing/2014/main" xmlns="" id="{73D12288-2FA1-49BD-8562-D20FE02CDF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972" y="1377424"/>
            <a:ext cx="8304055" cy="467103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5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836C05-2F3F-4484-829B-788AD0D8B112}"/>
              </a:ext>
            </a:extLst>
          </p:cNvPr>
          <p:cNvSpPr>
            <a:spLocks noGrp="1"/>
          </p:cNvSpPr>
          <p:nvPr>
            <p:ph type="title"/>
          </p:nvPr>
        </p:nvSpPr>
        <p:spPr>
          <a:xfrm>
            <a:off x="457200" y="274638"/>
            <a:ext cx="7344383" cy="873226"/>
          </a:xfrm>
        </p:spPr>
        <p:txBody>
          <a:bodyPr/>
          <a:lstStyle/>
          <a:p>
            <a:r>
              <a:rPr lang="en-US" dirty="0"/>
              <a:t>3D seismic imaging of proposed utility alignment and HDD boring</a:t>
            </a:r>
          </a:p>
        </p:txBody>
      </p:sp>
      <p:sp>
        <p:nvSpPr>
          <p:cNvPr id="3" name="Slide Number Placeholder 2">
            <a:extLst>
              <a:ext uri="{FF2B5EF4-FFF2-40B4-BE49-F238E27FC236}">
                <a16:creationId xmlns:a16="http://schemas.microsoft.com/office/drawing/2014/main" xmlns="" id="{C9601004-A1A3-423F-A07C-5EAEFE7C09AF}"/>
              </a:ext>
            </a:extLst>
          </p:cNvPr>
          <p:cNvSpPr>
            <a:spLocks noGrp="1"/>
          </p:cNvSpPr>
          <p:nvPr>
            <p:ph type="sldNum" sz="quarter" idx="12"/>
          </p:nvPr>
        </p:nvSpPr>
        <p:spPr/>
        <p:txBody>
          <a:bodyPr/>
          <a:lstStyle/>
          <a:p>
            <a:pPr>
              <a:defRPr/>
            </a:pPr>
            <a:fld id="{8EC16C3E-254E-C04A-8A90-F3CAE37A3DAA}" type="slidenum">
              <a:rPr lang="en-US" smtClean="0"/>
              <a:t>21</a:t>
            </a:fld>
            <a:endParaRPr lang="en-US"/>
          </a:p>
        </p:txBody>
      </p:sp>
      <p:pic>
        <p:nvPicPr>
          <p:cNvPr id="4" name="Picture 3">
            <a:extLst>
              <a:ext uri="{FF2B5EF4-FFF2-40B4-BE49-F238E27FC236}">
                <a16:creationId xmlns:a16="http://schemas.microsoft.com/office/drawing/2014/main" xmlns="" id="{A380B380-8D13-4A5D-9F1C-0A8BF88C4F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968" y="1782657"/>
            <a:ext cx="8804064" cy="4182508"/>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8882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40305A-E562-4AB0-A4C7-FA53BC0D898A}"/>
              </a:ext>
            </a:extLst>
          </p:cNvPr>
          <p:cNvSpPr>
            <a:spLocks noGrp="1"/>
          </p:cNvSpPr>
          <p:nvPr>
            <p:ph type="title"/>
          </p:nvPr>
        </p:nvSpPr>
        <p:spPr/>
        <p:txBody>
          <a:bodyPr/>
          <a:lstStyle/>
          <a:p>
            <a:r>
              <a:rPr lang="en-US" dirty="0"/>
              <a:t>Preliminary subsidence risk</a:t>
            </a:r>
          </a:p>
        </p:txBody>
      </p:sp>
      <p:sp>
        <p:nvSpPr>
          <p:cNvPr id="3" name="Slide Number Placeholder 2">
            <a:extLst>
              <a:ext uri="{FF2B5EF4-FFF2-40B4-BE49-F238E27FC236}">
                <a16:creationId xmlns:a16="http://schemas.microsoft.com/office/drawing/2014/main" xmlns="" id="{D346B98D-1403-4921-9CD9-09F4D8D98B08}"/>
              </a:ext>
            </a:extLst>
          </p:cNvPr>
          <p:cNvSpPr>
            <a:spLocks noGrp="1"/>
          </p:cNvSpPr>
          <p:nvPr>
            <p:ph type="sldNum" sz="quarter" idx="12"/>
          </p:nvPr>
        </p:nvSpPr>
        <p:spPr/>
        <p:txBody>
          <a:bodyPr/>
          <a:lstStyle/>
          <a:p>
            <a:pPr>
              <a:defRPr/>
            </a:pPr>
            <a:fld id="{8EC16C3E-254E-C04A-8A90-F3CAE37A3DAA}" type="slidenum">
              <a:rPr lang="en-US" smtClean="0"/>
              <a:t>22</a:t>
            </a:fld>
            <a:endParaRPr lang="en-US"/>
          </a:p>
        </p:txBody>
      </p:sp>
      <p:pic>
        <p:nvPicPr>
          <p:cNvPr id="4" name="Picture 3">
            <a:extLst>
              <a:ext uri="{FF2B5EF4-FFF2-40B4-BE49-F238E27FC236}">
                <a16:creationId xmlns:a16="http://schemas.microsoft.com/office/drawing/2014/main" xmlns="" id="{38F40141-F5EC-4D73-A806-35F705F0FADA}"/>
              </a:ext>
            </a:extLst>
          </p:cNvPr>
          <p:cNvPicPr>
            <a:picLocks noChangeAspect="1"/>
          </p:cNvPicPr>
          <p:nvPr/>
        </p:nvPicPr>
        <p:blipFill>
          <a:blip r:embed="rId3"/>
          <a:stretch>
            <a:fillRect/>
          </a:stretch>
        </p:blipFill>
        <p:spPr>
          <a:xfrm>
            <a:off x="243442" y="1414534"/>
            <a:ext cx="8657116" cy="4418037"/>
          </a:xfrm>
          <a:prstGeom prst="rect">
            <a:avLst/>
          </a:prstGeom>
        </p:spPr>
      </p:pic>
    </p:spTree>
    <p:extLst>
      <p:ext uri="{BB962C8B-B14F-4D97-AF65-F5344CB8AC3E}">
        <p14:creationId xmlns:p14="http://schemas.microsoft.com/office/powerpoint/2010/main" val="2820834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A1B71-5C4E-40A0-A46B-10EDE000A73B}"/>
              </a:ext>
            </a:extLst>
          </p:cNvPr>
          <p:cNvSpPr>
            <a:spLocks noGrp="1"/>
          </p:cNvSpPr>
          <p:nvPr>
            <p:ph type="title"/>
          </p:nvPr>
        </p:nvSpPr>
        <p:spPr/>
        <p:txBody>
          <a:bodyPr/>
          <a:lstStyle/>
          <a:p>
            <a:r>
              <a:rPr lang="en-US" dirty="0"/>
              <a:t>Revised subsidence risk</a:t>
            </a:r>
          </a:p>
        </p:txBody>
      </p:sp>
      <p:sp>
        <p:nvSpPr>
          <p:cNvPr id="3" name="Slide Number Placeholder 2">
            <a:extLst>
              <a:ext uri="{FF2B5EF4-FFF2-40B4-BE49-F238E27FC236}">
                <a16:creationId xmlns:a16="http://schemas.microsoft.com/office/drawing/2014/main" xmlns="" id="{A8D238AE-F01B-40EA-ABAC-870B1B0D7B15}"/>
              </a:ext>
            </a:extLst>
          </p:cNvPr>
          <p:cNvSpPr>
            <a:spLocks noGrp="1"/>
          </p:cNvSpPr>
          <p:nvPr>
            <p:ph type="sldNum" sz="quarter" idx="12"/>
          </p:nvPr>
        </p:nvSpPr>
        <p:spPr/>
        <p:txBody>
          <a:bodyPr/>
          <a:lstStyle/>
          <a:p>
            <a:pPr>
              <a:defRPr/>
            </a:pPr>
            <a:fld id="{8EC16C3E-254E-C04A-8A90-F3CAE37A3DAA}" type="slidenum">
              <a:rPr lang="en-US" smtClean="0"/>
              <a:t>23</a:t>
            </a:fld>
            <a:endParaRPr lang="en-US"/>
          </a:p>
        </p:txBody>
      </p:sp>
      <p:pic>
        <p:nvPicPr>
          <p:cNvPr id="4" name="Picture 3">
            <a:extLst>
              <a:ext uri="{FF2B5EF4-FFF2-40B4-BE49-F238E27FC236}">
                <a16:creationId xmlns:a16="http://schemas.microsoft.com/office/drawing/2014/main" xmlns="" id="{D40DA7BB-7B7C-4DFA-BA66-002BD21BD267}"/>
              </a:ext>
            </a:extLst>
          </p:cNvPr>
          <p:cNvPicPr>
            <a:picLocks noChangeAspect="1"/>
          </p:cNvPicPr>
          <p:nvPr/>
        </p:nvPicPr>
        <p:blipFill>
          <a:blip r:embed="rId3"/>
          <a:stretch>
            <a:fillRect/>
          </a:stretch>
        </p:blipFill>
        <p:spPr>
          <a:xfrm>
            <a:off x="167397" y="1482331"/>
            <a:ext cx="8809205" cy="4461217"/>
          </a:xfrm>
          <a:prstGeom prst="rect">
            <a:avLst/>
          </a:prstGeom>
        </p:spPr>
      </p:pic>
    </p:spTree>
    <p:extLst>
      <p:ext uri="{BB962C8B-B14F-4D97-AF65-F5344CB8AC3E}">
        <p14:creationId xmlns:p14="http://schemas.microsoft.com/office/powerpoint/2010/main" val="4118310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648ACE-F215-4EA6-8B99-BF2E0F9AC504}"/>
              </a:ext>
            </a:extLst>
          </p:cNvPr>
          <p:cNvSpPr>
            <a:spLocks noGrp="1"/>
          </p:cNvSpPr>
          <p:nvPr>
            <p:ph type="title"/>
          </p:nvPr>
        </p:nvSpPr>
        <p:spPr/>
        <p:txBody>
          <a:bodyPr/>
          <a:lstStyle/>
          <a:p>
            <a:r>
              <a:rPr lang="en-US" dirty="0"/>
              <a:t>Void volume calculations</a:t>
            </a:r>
          </a:p>
        </p:txBody>
      </p:sp>
      <p:sp>
        <p:nvSpPr>
          <p:cNvPr id="3" name="Slide Number Placeholder 2">
            <a:extLst>
              <a:ext uri="{FF2B5EF4-FFF2-40B4-BE49-F238E27FC236}">
                <a16:creationId xmlns:a16="http://schemas.microsoft.com/office/drawing/2014/main" xmlns="" id="{EB2658D6-9661-4266-8C12-AC7015EDE837}"/>
              </a:ext>
            </a:extLst>
          </p:cNvPr>
          <p:cNvSpPr>
            <a:spLocks noGrp="1"/>
          </p:cNvSpPr>
          <p:nvPr>
            <p:ph type="sldNum" sz="quarter" idx="12"/>
          </p:nvPr>
        </p:nvSpPr>
        <p:spPr/>
        <p:txBody>
          <a:bodyPr/>
          <a:lstStyle/>
          <a:p>
            <a:pPr>
              <a:defRPr/>
            </a:pPr>
            <a:fld id="{8EC16C3E-254E-C04A-8A90-F3CAE37A3DAA}" type="slidenum">
              <a:rPr lang="en-US" smtClean="0"/>
              <a:t>24</a:t>
            </a:fld>
            <a:endParaRPr lang="en-US"/>
          </a:p>
        </p:txBody>
      </p:sp>
      <p:pic>
        <p:nvPicPr>
          <p:cNvPr id="4" name="Picture 3">
            <a:extLst>
              <a:ext uri="{FF2B5EF4-FFF2-40B4-BE49-F238E27FC236}">
                <a16:creationId xmlns:a16="http://schemas.microsoft.com/office/drawing/2014/main" xmlns="" id="{66BE637A-D4AF-4ECC-8AEA-780912930F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625" y="1152619"/>
            <a:ext cx="7920749" cy="512064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1660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2FC5F-D25D-482F-9888-A3D34EAB7EA5}"/>
              </a:ext>
            </a:extLst>
          </p:cNvPr>
          <p:cNvSpPr>
            <a:spLocks noGrp="1"/>
          </p:cNvSpPr>
          <p:nvPr>
            <p:ph type="title"/>
          </p:nvPr>
        </p:nvSpPr>
        <p:spPr/>
        <p:txBody>
          <a:bodyPr/>
          <a:lstStyle/>
          <a:p>
            <a:r>
              <a:rPr lang="en-US" dirty="0"/>
              <a:t>Fracture mapping above collapse zones</a:t>
            </a:r>
          </a:p>
        </p:txBody>
      </p:sp>
      <p:sp>
        <p:nvSpPr>
          <p:cNvPr id="3" name="Slide Number Placeholder 2">
            <a:extLst>
              <a:ext uri="{FF2B5EF4-FFF2-40B4-BE49-F238E27FC236}">
                <a16:creationId xmlns:a16="http://schemas.microsoft.com/office/drawing/2014/main" xmlns="" id="{4B32AEE5-02FC-492A-AF16-8DEA03190F59}"/>
              </a:ext>
            </a:extLst>
          </p:cNvPr>
          <p:cNvSpPr>
            <a:spLocks noGrp="1"/>
          </p:cNvSpPr>
          <p:nvPr>
            <p:ph type="sldNum" sz="quarter" idx="12"/>
          </p:nvPr>
        </p:nvSpPr>
        <p:spPr/>
        <p:txBody>
          <a:bodyPr/>
          <a:lstStyle/>
          <a:p>
            <a:pPr>
              <a:defRPr/>
            </a:pPr>
            <a:fld id="{8EC16C3E-254E-C04A-8A90-F3CAE37A3DAA}" type="slidenum">
              <a:rPr lang="en-US" smtClean="0"/>
              <a:t>25</a:t>
            </a:fld>
            <a:endParaRPr lang="en-US"/>
          </a:p>
        </p:txBody>
      </p:sp>
      <p:pic>
        <p:nvPicPr>
          <p:cNvPr id="4" name="Picture 3">
            <a:extLst>
              <a:ext uri="{FF2B5EF4-FFF2-40B4-BE49-F238E27FC236}">
                <a16:creationId xmlns:a16="http://schemas.microsoft.com/office/drawing/2014/main" xmlns="" id="{20499DF0-59BD-4D6B-95B9-5E0C7E1CC130}"/>
              </a:ext>
            </a:extLst>
          </p:cNvPr>
          <p:cNvPicPr>
            <a:picLocks noChangeAspect="1"/>
          </p:cNvPicPr>
          <p:nvPr/>
        </p:nvPicPr>
        <p:blipFill>
          <a:blip r:embed="rId3"/>
          <a:stretch>
            <a:fillRect/>
          </a:stretch>
        </p:blipFill>
        <p:spPr>
          <a:xfrm>
            <a:off x="253778" y="1473657"/>
            <a:ext cx="8636443" cy="4478565"/>
          </a:xfrm>
          <a:prstGeom prst="rect">
            <a:avLst/>
          </a:prstGeom>
        </p:spPr>
      </p:pic>
    </p:spTree>
    <p:extLst>
      <p:ext uri="{BB962C8B-B14F-4D97-AF65-F5344CB8AC3E}">
        <p14:creationId xmlns:p14="http://schemas.microsoft.com/office/powerpoint/2010/main" val="121290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A061B-1D04-4A40-8E8B-483C4816CC21}"/>
              </a:ext>
            </a:extLst>
          </p:cNvPr>
          <p:cNvSpPr>
            <a:spLocks noGrp="1"/>
          </p:cNvSpPr>
          <p:nvPr>
            <p:ph type="title"/>
          </p:nvPr>
        </p:nvSpPr>
        <p:spPr/>
        <p:txBody>
          <a:bodyPr/>
          <a:lstStyle/>
          <a:p>
            <a:r>
              <a:rPr lang="en-US" dirty="0"/>
              <a:t>Modeling mine subsidence</a:t>
            </a:r>
          </a:p>
        </p:txBody>
      </p:sp>
      <p:sp>
        <p:nvSpPr>
          <p:cNvPr id="3" name="Slide Number Placeholder 2">
            <a:extLst>
              <a:ext uri="{FF2B5EF4-FFF2-40B4-BE49-F238E27FC236}">
                <a16:creationId xmlns:a16="http://schemas.microsoft.com/office/drawing/2014/main" xmlns="" id="{49C90C52-88E6-40E6-A382-8DB321EA9BE0}"/>
              </a:ext>
            </a:extLst>
          </p:cNvPr>
          <p:cNvSpPr>
            <a:spLocks noGrp="1"/>
          </p:cNvSpPr>
          <p:nvPr>
            <p:ph type="sldNum" sz="quarter" idx="12"/>
          </p:nvPr>
        </p:nvSpPr>
        <p:spPr/>
        <p:txBody>
          <a:bodyPr/>
          <a:lstStyle/>
          <a:p>
            <a:pPr>
              <a:defRPr/>
            </a:pPr>
            <a:fld id="{8EC16C3E-254E-C04A-8A90-F3CAE37A3DAA}" type="slidenum">
              <a:rPr lang="en-US" smtClean="0"/>
              <a:t>26</a:t>
            </a:fld>
            <a:endParaRPr lang="en-US"/>
          </a:p>
        </p:txBody>
      </p:sp>
      <p:pic>
        <p:nvPicPr>
          <p:cNvPr id="4" name="Picture 3">
            <a:extLst>
              <a:ext uri="{FF2B5EF4-FFF2-40B4-BE49-F238E27FC236}">
                <a16:creationId xmlns:a16="http://schemas.microsoft.com/office/drawing/2014/main" xmlns="" id="{AF4B4F83-5908-44C6-A385-A05791BC61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9994" y="1152619"/>
            <a:ext cx="7484012" cy="512064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6374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C6A387-575E-423B-BDB1-B81D85ADACD4}"/>
              </a:ext>
            </a:extLst>
          </p:cNvPr>
          <p:cNvSpPr>
            <a:spLocks noGrp="1"/>
          </p:cNvSpPr>
          <p:nvPr>
            <p:ph type="title"/>
          </p:nvPr>
        </p:nvSpPr>
        <p:spPr/>
        <p:txBody>
          <a:bodyPr/>
          <a:lstStyle/>
          <a:p>
            <a:r>
              <a:rPr lang="en-US" dirty="0"/>
              <a:t>Drilling confirmation</a:t>
            </a:r>
          </a:p>
        </p:txBody>
      </p:sp>
      <p:sp>
        <p:nvSpPr>
          <p:cNvPr id="3" name="Slide Number Placeholder 2">
            <a:extLst>
              <a:ext uri="{FF2B5EF4-FFF2-40B4-BE49-F238E27FC236}">
                <a16:creationId xmlns:a16="http://schemas.microsoft.com/office/drawing/2014/main" xmlns="" id="{9C7A0D73-0127-4998-80D7-CF29201AE147}"/>
              </a:ext>
            </a:extLst>
          </p:cNvPr>
          <p:cNvSpPr>
            <a:spLocks noGrp="1"/>
          </p:cNvSpPr>
          <p:nvPr>
            <p:ph type="sldNum" sz="quarter" idx="12"/>
          </p:nvPr>
        </p:nvSpPr>
        <p:spPr/>
        <p:txBody>
          <a:bodyPr/>
          <a:lstStyle/>
          <a:p>
            <a:pPr>
              <a:defRPr/>
            </a:pPr>
            <a:fld id="{8EC16C3E-254E-C04A-8A90-F3CAE37A3DAA}" type="slidenum">
              <a:rPr lang="en-US" smtClean="0"/>
              <a:t>27</a:t>
            </a:fld>
            <a:endParaRPr lang="en-US"/>
          </a:p>
        </p:txBody>
      </p:sp>
      <p:pic>
        <p:nvPicPr>
          <p:cNvPr id="5" name="Picture 4">
            <a:extLst>
              <a:ext uri="{FF2B5EF4-FFF2-40B4-BE49-F238E27FC236}">
                <a16:creationId xmlns:a16="http://schemas.microsoft.com/office/drawing/2014/main" xmlns="" id="{6F9B01FB-CC6F-42DB-966B-089FDE05D6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163170"/>
            <a:ext cx="6799385" cy="50995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3923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52CE4-269B-4D89-A1F1-FA404FB5630A}"/>
              </a:ext>
            </a:extLst>
          </p:cNvPr>
          <p:cNvSpPr>
            <a:spLocks noGrp="1"/>
          </p:cNvSpPr>
          <p:nvPr>
            <p:ph type="title"/>
          </p:nvPr>
        </p:nvSpPr>
        <p:spPr/>
        <p:txBody>
          <a:bodyPr/>
          <a:lstStyle/>
          <a:p>
            <a:r>
              <a:rPr lang="en-US" dirty="0"/>
              <a:t>Borehole based void imaging</a:t>
            </a:r>
          </a:p>
        </p:txBody>
      </p:sp>
      <p:sp>
        <p:nvSpPr>
          <p:cNvPr id="3" name="Slide Number Placeholder 2">
            <a:extLst>
              <a:ext uri="{FF2B5EF4-FFF2-40B4-BE49-F238E27FC236}">
                <a16:creationId xmlns:a16="http://schemas.microsoft.com/office/drawing/2014/main" xmlns="" id="{BBA0A8EE-203F-4AD2-9ACD-EC7B68FBCE6A}"/>
              </a:ext>
            </a:extLst>
          </p:cNvPr>
          <p:cNvSpPr>
            <a:spLocks noGrp="1"/>
          </p:cNvSpPr>
          <p:nvPr>
            <p:ph type="sldNum" sz="quarter" idx="12"/>
          </p:nvPr>
        </p:nvSpPr>
        <p:spPr/>
        <p:txBody>
          <a:bodyPr/>
          <a:lstStyle/>
          <a:p>
            <a:pPr>
              <a:defRPr/>
            </a:pPr>
            <a:fld id="{8EC16C3E-254E-C04A-8A90-F3CAE37A3DAA}" type="slidenum">
              <a:rPr lang="en-US" smtClean="0"/>
              <a:t>28</a:t>
            </a:fld>
            <a:endParaRPr lang="en-US"/>
          </a:p>
        </p:txBody>
      </p:sp>
      <p:pic>
        <p:nvPicPr>
          <p:cNvPr id="4" name="Picture 3">
            <a:extLst>
              <a:ext uri="{FF2B5EF4-FFF2-40B4-BE49-F238E27FC236}">
                <a16:creationId xmlns:a16="http://schemas.microsoft.com/office/drawing/2014/main" xmlns="" id="{E8594987-D5FB-482A-8BA9-9BD3E35F4F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1645" y="1006157"/>
            <a:ext cx="4467960" cy="5294947"/>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xmlns="" id="{E7CED73F-4D9A-41DB-9A6B-076B80B9FAD1}"/>
              </a:ext>
            </a:extLst>
          </p:cNvPr>
          <p:cNvSpPr txBox="1"/>
          <p:nvPr/>
        </p:nvSpPr>
        <p:spPr>
          <a:xfrm>
            <a:off x="457200" y="1370072"/>
            <a:ext cx="3956295" cy="1661993"/>
          </a:xfrm>
          <a:prstGeom prst="rect">
            <a:avLst/>
          </a:prstGeom>
          <a:noFill/>
          <a:ln>
            <a:noFill/>
          </a:ln>
        </p:spPr>
        <p:txBody>
          <a:bodyPr wrap="square" rtlCol="0">
            <a:spAutoFit/>
          </a:bodyPr>
          <a:lstStyle/>
          <a:p>
            <a:r>
              <a:rPr lang="en-US" sz="2200" dirty="0">
                <a:solidFill>
                  <a:srgbClr val="FFFFFF"/>
                </a:solidFill>
                <a:latin typeface="+mj-lt"/>
              </a:rPr>
              <a:t>3D Void Scanning</a:t>
            </a:r>
          </a:p>
          <a:p>
            <a:pPr lvl="1"/>
            <a:r>
              <a:rPr lang="en-US" sz="2000" dirty="0">
                <a:solidFill>
                  <a:srgbClr val="FFFFFF"/>
                </a:solidFill>
                <a:latin typeface="Franklin Gothic Book" panose="020B0503020102020204" pitchFamily="34" charset="0"/>
              </a:rPr>
              <a:t>1. Borehole Sonar (flooded)</a:t>
            </a:r>
          </a:p>
          <a:p>
            <a:pPr marL="1005840" lvl="2" indent="-182880">
              <a:buFontTx/>
              <a:buChar char="-"/>
            </a:pPr>
            <a:r>
              <a:rPr lang="en-US" sz="2000" dirty="0">
                <a:solidFill>
                  <a:srgbClr val="FFFFFF"/>
                </a:solidFill>
                <a:latin typeface="Franklin Gothic Book" panose="020B0503020102020204" pitchFamily="34" charset="0"/>
              </a:rPr>
              <a:t>Ring scans</a:t>
            </a:r>
          </a:p>
          <a:p>
            <a:pPr lvl="1"/>
            <a:r>
              <a:rPr lang="en-US" sz="2000" dirty="0">
                <a:solidFill>
                  <a:srgbClr val="FFFFFF"/>
                </a:solidFill>
                <a:latin typeface="Franklin Gothic Book" panose="020B0503020102020204" pitchFamily="34" charset="0"/>
              </a:rPr>
              <a:t>2. Borehole Laser (dry)</a:t>
            </a:r>
          </a:p>
          <a:p>
            <a:pPr marL="1005840" lvl="2" indent="-182880">
              <a:buFontTx/>
              <a:buChar char="-"/>
            </a:pPr>
            <a:r>
              <a:rPr lang="en-US" sz="2000" dirty="0">
                <a:solidFill>
                  <a:srgbClr val="FFFFFF"/>
                </a:solidFill>
                <a:latin typeface="Franklin Gothic Book" panose="020B0503020102020204" pitchFamily="34" charset="0"/>
              </a:rPr>
              <a:t>3D scans</a:t>
            </a:r>
          </a:p>
        </p:txBody>
      </p:sp>
      <p:pic>
        <p:nvPicPr>
          <p:cNvPr id="6" name="Picture 5">
            <a:extLst>
              <a:ext uri="{FF2B5EF4-FFF2-40B4-BE49-F238E27FC236}">
                <a16:creationId xmlns:a16="http://schemas.microsoft.com/office/drawing/2014/main" xmlns="" id="{6D6143BA-3944-420D-BFA4-80DD9675EC22}"/>
              </a:ext>
            </a:extLst>
          </p:cNvPr>
          <p:cNvPicPr>
            <a:picLocks noChangeAspect="1"/>
          </p:cNvPicPr>
          <p:nvPr/>
        </p:nvPicPr>
        <p:blipFill>
          <a:blip r:embed="rId4"/>
          <a:stretch>
            <a:fillRect/>
          </a:stretch>
        </p:blipFill>
        <p:spPr>
          <a:xfrm>
            <a:off x="184395" y="3395980"/>
            <a:ext cx="4229100" cy="2905125"/>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4336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C4BE27-8C75-4F2E-A194-1DB7B22B85AB}"/>
              </a:ext>
            </a:extLst>
          </p:cNvPr>
          <p:cNvSpPr>
            <a:spLocks noGrp="1"/>
          </p:cNvSpPr>
          <p:nvPr>
            <p:ph type="title"/>
          </p:nvPr>
        </p:nvSpPr>
        <p:spPr/>
        <p:txBody>
          <a:bodyPr/>
          <a:lstStyle/>
          <a:p>
            <a:r>
              <a:rPr lang="en-US" dirty="0"/>
              <a:t>Site characterization – </a:t>
            </a:r>
            <a:r>
              <a:rPr lang="en-US" dirty="0" err="1"/>
              <a:t>O&amp;G</a:t>
            </a:r>
            <a:r>
              <a:rPr lang="en-US" dirty="0"/>
              <a:t> facility in Karst</a:t>
            </a:r>
          </a:p>
        </p:txBody>
      </p:sp>
      <p:sp>
        <p:nvSpPr>
          <p:cNvPr id="3" name="Slide Number Placeholder 2">
            <a:extLst>
              <a:ext uri="{FF2B5EF4-FFF2-40B4-BE49-F238E27FC236}">
                <a16:creationId xmlns:a16="http://schemas.microsoft.com/office/drawing/2014/main" xmlns="" id="{043EB285-05EE-4A4D-B4AD-04314C182125}"/>
              </a:ext>
            </a:extLst>
          </p:cNvPr>
          <p:cNvSpPr>
            <a:spLocks noGrp="1"/>
          </p:cNvSpPr>
          <p:nvPr>
            <p:ph type="sldNum" sz="quarter" idx="12"/>
          </p:nvPr>
        </p:nvSpPr>
        <p:spPr/>
        <p:txBody>
          <a:bodyPr/>
          <a:lstStyle/>
          <a:p>
            <a:pPr>
              <a:defRPr/>
            </a:pPr>
            <a:fld id="{8EC16C3E-254E-C04A-8A90-F3CAE37A3DAA}" type="slidenum">
              <a:rPr lang="en-US" smtClean="0"/>
              <a:t>29</a:t>
            </a:fld>
            <a:endParaRPr lang="en-US"/>
          </a:p>
        </p:txBody>
      </p:sp>
      <p:pic>
        <p:nvPicPr>
          <p:cNvPr id="4" name="Picture 3">
            <a:extLst>
              <a:ext uri="{FF2B5EF4-FFF2-40B4-BE49-F238E27FC236}">
                <a16:creationId xmlns:a16="http://schemas.microsoft.com/office/drawing/2014/main" xmlns="" id="{479A205E-6046-426F-8C92-1D24499080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4504" y="1152619"/>
            <a:ext cx="8494992" cy="512064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7975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30620F-B87A-4C97-8E70-3494F8A24C99}"/>
              </a:ext>
            </a:extLst>
          </p:cNvPr>
          <p:cNvSpPr>
            <a:spLocks noGrp="1"/>
          </p:cNvSpPr>
          <p:nvPr>
            <p:ph type="title"/>
          </p:nvPr>
        </p:nvSpPr>
        <p:spPr/>
        <p:txBody>
          <a:bodyPr/>
          <a:lstStyle/>
          <a:p>
            <a:r>
              <a:rPr lang="en-US" dirty="0"/>
              <a:t>Increasing risk from Karst geology</a:t>
            </a:r>
          </a:p>
        </p:txBody>
      </p:sp>
      <p:pic>
        <p:nvPicPr>
          <p:cNvPr id="3" name="Picture 2">
            <a:extLst>
              <a:ext uri="{FF2B5EF4-FFF2-40B4-BE49-F238E27FC236}">
                <a16:creationId xmlns:a16="http://schemas.microsoft.com/office/drawing/2014/main" xmlns="" id="{91588AA9-200B-4146-92B0-3C61DD084C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7583" y="1276097"/>
            <a:ext cx="8424120" cy="481155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xmlns="" id="{E668B032-79DB-49AB-8827-95B29F85ED3F}"/>
              </a:ext>
            </a:extLst>
          </p:cNvPr>
          <p:cNvSpPr txBox="1"/>
          <p:nvPr/>
        </p:nvSpPr>
        <p:spPr>
          <a:xfrm>
            <a:off x="540327" y="6137492"/>
            <a:ext cx="6968837" cy="230832"/>
          </a:xfrm>
          <a:prstGeom prst="rect">
            <a:avLst/>
          </a:prstGeom>
          <a:noFill/>
        </p:spPr>
        <p:txBody>
          <a:bodyPr wrap="square" rtlCol="0">
            <a:spAutoFit/>
          </a:bodyPr>
          <a:lstStyle/>
          <a:p>
            <a:r>
              <a:rPr lang="en-US" sz="900" i="1">
                <a:solidFill>
                  <a:srgbClr val="FFFFFF"/>
                </a:solidFill>
                <a:latin typeface="Franklin Gothic Medium" panose="020B0603020102020204" pitchFamily="34" charset="0"/>
              </a:rPr>
              <a:t>Image Source: USGS - https://pubs.usgs.gov/of/2008/1164/pdf/OF08-1164_508.pdf</a:t>
            </a:r>
          </a:p>
        </p:txBody>
      </p:sp>
      <p:sp>
        <p:nvSpPr>
          <p:cNvPr id="5" name="Slide Number Placeholder 4">
            <a:extLst>
              <a:ext uri="{FF2B5EF4-FFF2-40B4-BE49-F238E27FC236}">
                <a16:creationId xmlns:a16="http://schemas.microsoft.com/office/drawing/2014/main" xmlns="" id="{E42865ED-A858-43C0-8F71-43109558A2B2}"/>
              </a:ext>
            </a:extLst>
          </p:cNvPr>
          <p:cNvSpPr>
            <a:spLocks noGrp="1"/>
          </p:cNvSpPr>
          <p:nvPr>
            <p:ph type="sldNum" sz="quarter" idx="12"/>
          </p:nvPr>
        </p:nvSpPr>
        <p:spPr/>
        <p:txBody>
          <a:bodyPr/>
          <a:lstStyle/>
          <a:p>
            <a:pPr>
              <a:defRPr/>
            </a:pPr>
            <a:fld id="{8EC16C3E-254E-C04A-8A90-F3CAE37A3DAA}" type="slidenum">
              <a:rPr lang="en-US" smtClean="0"/>
              <a:t>3</a:t>
            </a:fld>
            <a:endParaRPr lang="en-US"/>
          </a:p>
        </p:txBody>
      </p:sp>
    </p:spTree>
    <p:extLst>
      <p:ext uri="{BB962C8B-B14F-4D97-AF65-F5344CB8AC3E}">
        <p14:creationId xmlns:p14="http://schemas.microsoft.com/office/powerpoint/2010/main" val="1201858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0E03B-2CBF-475D-BCE7-EAE6BE939F37}"/>
              </a:ext>
            </a:extLst>
          </p:cNvPr>
          <p:cNvSpPr>
            <a:spLocks noGrp="1"/>
          </p:cNvSpPr>
          <p:nvPr>
            <p:ph type="title"/>
          </p:nvPr>
        </p:nvSpPr>
        <p:spPr/>
        <p:txBody>
          <a:bodyPr/>
          <a:lstStyle/>
          <a:p>
            <a:r>
              <a:rPr lang="en-US" dirty="0"/>
              <a:t>Preliminary tank locations</a:t>
            </a:r>
          </a:p>
        </p:txBody>
      </p:sp>
      <p:sp>
        <p:nvSpPr>
          <p:cNvPr id="3" name="Slide Number Placeholder 2">
            <a:extLst>
              <a:ext uri="{FF2B5EF4-FFF2-40B4-BE49-F238E27FC236}">
                <a16:creationId xmlns:a16="http://schemas.microsoft.com/office/drawing/2014/main" xmlns="" id="{A82B52E9-9CD9-48F9-8F72-000C8C6D653B}"/>
              </a:ext>
            </a:extLst>
          </p:cNvPr>
          <p:cNvSpPr>
            <a:spLocks noGrp="1"/>
          </p:cNvSpPr>
          <p:nvPr>
            <p:ph type="sldNum" sz="quarter" idx="12"/>
          </p:nvPr>
        </p:nvSpPr>
        <p:spPr/>
        <p:txBody>
          <a:bodyPr/>
          <a:lstStyle/>
          <a:p>
            <a:pPr>
              <a:defRPr/>
            </a:pPr>
            <a:fld id="{8EC16C3E-254E-C04A-8A90-F3CAE37A3DAA}" type="slidenum">
              <a:rPr lang="en-US" smtClean="0"/>
              <a:t>30</a:t>
            </a:fld>
            <a:endParaRPr lang="en-US"/>
          </a:p>
        </p:txBody>
      </p:sp>
      <p:pic>
        <p:nvPicPr>
          <p:cNvPr id="4" name="Picture 3">
            <a:extLst>
              <a:ext uri="{FF2B5EF4-FFF2-40B4-BE49-F238E27FC236}">
                <a16:creationId xmlns:a16="http://schemas.microsoft.com/office/drawing/2014/main" xmlns="" id="{D24A4150-E2B5-4FD9-A740-0A7A6FADEA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636" y="1195753"/>
            <a:ext cx="8084728" cy="503437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xmlns="" id="{580E1139-6B5C-49E3-8871-9DAC893AB1CD}"/>
              </a:ext>
            </a:extLst>
          </p:cNvPr>
          <p:cNvSpPr/>
          <p:nvPr/>
        </p:nvSpPr>
        <p:spPr>
          <a:xfrm>
            <a:off x="5605005" y="3104525"/>
            <a:ext cx="280889" cy="288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B307003C-7B77-40CA-859C-A5F6B91A495D}"/>
              </a:ext>
            </a:extLst>
          </p:cNvPr>
          <p:cNvSpPr/>
          <p:nvPr/>
        </p:nvSpPr>
        <p:spPr>
          <a:xfrm>
            <a:off x="5605005" y="3556410"/>
            <a:ext cx="280889" cy="313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83B221BF-19A4-4180-AFFF-A23D2FB47F42}"/>
              </a:ext>
            </a:extLst>
          </p:cNvPr>
          <p:cNvSpPr/>
          <p:nvPr/>
        </p:nvSpPr>
        <p:spPr>
          <a:xfrm>
            <a:off x="5605005" y="4033127"/>
            <a:ext cx="280889" cy="313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13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8AFB5-ACCA-4171-BCC2-FB9B687422BD}"/>
              </a:ext>
            </a:extLst>
          </p:cNvPr>
          <p:cNvSpPr>
            <a:spLocks noGrp="1"/>
          </p:cNvSpPr>
          <p:nvPr>
            <p:ph type="title"/>
          </p:nvPr>
        </p:nvSpPr>
        <p:spPr>
          <a:xfrm>
            <a:off x="457200" y="274638"/>
            <a:ext cx="7344383" cy="863498"/>
          </a:xfrm>
        </p:spPr>
        <p:txBody>
          <a:bodyPr/>
          <a:lstStyle/>
          <a:p>
            <a:r>
              <a:rPr lang="en-US" dirty="0"/>
              <a:t>Site characterization – identification </a:t>
            </a:r>
            <a:br>
              <a:rPr lang="en-US" dirty="0"/>
            </a:br>
            <a:r>
              <a:rPr lang="en-US" dirty="0"/>
              <a:t>of Karst features</a:t>
            </a:r>
          </a:p>
        </p:txBody>
      </p:sp>
      <p:sp>
        <p:nvSpPr>
          <p:cNvPr id="3" name="Slide Number Placeholder 2">
            <a:extLst>
              <a:ext uri="{FF2B5EF4-FFF2-40B4-BE49-F238E27FC236}">
                <a16:creationId xmlns:a16="http://schemas.microsoft.com/office/drawing/2014/main" xmlns="" id="{E9A52B37-32CD-46E6-B223-7D7CF421BE67}"/>
              </a:ext>
            </a:extLst>
          </p:cNvPr>
          <p:cNvSpPr>
            <a:spLocks noGrp="1"/>
          </p:cNvSpPr>
          <p:nvPr>
            <p:ph type="sldNum" sz="quarter" idx="12"/>
          </p:nvPr>
        </p:nvSpPr>
        <p:spPr/>
        <p:txBody>
          <a:bodyPr/>
          <a:lstStyle/>
          <a:p>
            <a:pPr>
              <a:defRPr/>
            </a:pPr>
            <a:fld id="{8EC16C3E-254E-C04A-8A90-F3CAE37A3DAA}" type="slidenum">
              <a:rPr lang="en-US" smtClean="0"/>
              <a:t>31</a:t>
            </a:fld>
            <a:endParaRPr lang="en-US"/>
          </a:p>
        </p:txBody>
      </p:sp>
      <p:grpSp>
        <p:nvGrpSpPr>
          <p:cNvPr id="4" name="Group 3">
            <a:extLst>
              <a:ext uri="{FF2B5EF4-FFF2-40B4-BE49-F238E27FC236}">
                <a16:creationId xmlns:a16="http://schemas.microsoft.com/office/drawing/2014/main" xmlns="" id="{0FD6FC0F-C1DD-46CB-93AE-88A409A4B2C0}"/>
              </a:ext>
            </a:extLst>
          </p:cNvPr>
          <p:cNvGrpSpPr/>
          <p:nvPr/>
        </p:nvGrpSpPr>
        <p:grpSpPr>
          <a:xfrm>
            <a:off x="172243" y="1417638"/>
            <a:ext cx="7666892" cy="4914150"/>
            <a:chOff x="1477108" y="1403749"/>
            <a:chExt cx="7666892" cy="4914150"/>
          </a:xfrm>
        </p:grpSpPr>
        <p:pic>
          <p:nvPicPr>
            <p:cNvPr id="5" name="Picture 4">
              <a:extLst>
                <a:ext uri="{FF2B5EF4-FFF2-40B4-BE49-F238E27FC236}">
                  <a16:creationId xmlns:a16="http://schemas.microsoft.com/office/drawing/2014/main" xmlns="" id="{20DF5C2C-2FC2-4EE3-A683-B2CB79900C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77108" y="1403749"/>
              <a:ext cx="7666892" cy="4914150"/>
            </a:xfrm>
            <a:prstGeom prst="rect">
              <a:avLst/>
            </a:prstGeom>
          </p:spPr>
        </p:pic>
        <p:grpSp>
          <p:nvGrpSpPr>
            <p:cNvPr id="6" name="Group 5">
              <a:extLst>
                <a:ext uri="{FF2B5EF4-FFF2-40B4-BE49-F238E27FC236}">
                  <a16:creationId xmlns:a16="http://schemas.microsoft.com/office/drawing/2014/main" xmlns="" id="{A72EE00D-A496-4785-8449-FCF1429E24A7}"/>
                </a:ext>
              </a:extLst>
            </p:cNvPr>
            <p:cNvGrpSpPr/>
            <p:nvPr/>
          </p:nvGrpSpPr>
          <p:grpSpPr>
            <a:xfrm>
              <a:off x="3261815" y="2702257"/>
              <a:ext cx="3316406" cy="2663373"/>
              <a:chOff x="3261815" y="2702257"/>
              <a:chExt cx="3316406" cy="2663373"/>
            </a:xfrm>
          </p:grpSpPr>
          <p:sp>
            <p:nvSpPr>
              <p:cNvPr id="7" name="Freeform: Shape 6">
                <a:extLst>
                  <a:ext uri="{FF2B5EF4-FFF2-40B4-BE49-F238E27FC236}">
                    <a16:creationId xmlns:a16="http://schemas.microsoft.com/office/drawing/2014/main" xmlns="" id="{022F43C0-0712-44A3-9813-8F5524FF5E92}"/>
                  </a:ext>
                </a:extLst>
              </p:cNvPr>
              <p:cNvSpPr/>
              <p:nvPr/>
            </p:nvSpPr>
            <p:spPr>
              <a:xfrm>
                <a:off x="3881887" y="3105509"/>
                <a:ext cx="1552755" cy="2260121"/>
              </a:xfrm>
              <a:custGeom>
                <a:avLst/>
                <a:gdLst>
                  <a:gd name="connsiteX0" fmla="*/ 396815 w 1552755"/>
                  <a:gd name="connsiteY0" fmla="*/ 1811548 h 2260121"/>
                  <a:gd name="connsiteX1" fmla="*/ 483079 w 1552755"/>
                  <a:gd name="connsiteY1" fmla="*/ 1345721 h 2260121"/>
                  <a:gd name="connsiteX2" fmla="*/ 534838 w 1552755"/>
                  <a:gd name="connsiteY2" fmla="*/ 1000665 h 2260121"/>
                  <a:gd name="connsiteX3" fmla="*/ 621102 w 1552755"/>
                  <a:gd name="connsiteY3" fmla="*/ 483080 h 2260121"/>
                  <a:gd name="connsiteX4" fmla="*/ 948905 w 1552755"/>
                  <a:gd name="connsiteY4" fmla="*/ 379563 h 2260121"/>
                  <a:gd name="connsiteX5" fmla="*/ 776377 w 1552755"/>
                  <a:gd name="connsiteY5" fmla="*/ 0 h 2260121"/>
                  <a:gd name="connsiteX6" fmla="*/ 1069675 w 1552755"/>
                  <a:gd name="connsiteY6" fmla="*/ 17253 h 2260121"/>
                  <a:gd name="connsiteX7" fmla="*/ 1552755 w 1552755"/>
                  <a:gd name="connsiteY7" fmla="*/ 155276 h 2260121"/>
                  <a:gd name="connsiteX8" fmla="*/ 1466490 w 1552755"/>
                  <a:gd name="connsiteY8" fmla="*/ 396816 h 2260121"/>
                  <a:gd name="connsiteX9" fmla="*/ 1259456 w 1552755"/>
                  <a:gd name="connsiteY9" fmla="*/ 552091 h 2260121"/>
                  <a:gd name="connsiteX10" fmla="*/ 966158 w 1552755"/>
                  <a:gd name="connsiteY10" fmla="*/ 552091 h 2260121"/>
                  <a:gd name="connsiteX11" fmla="*/ 983411 w 1552755"/>
                  <a:gd name="connsiteY11" fmla="*/ 948906 h 2260121"/>
                  <a:gd name="connsiteX12" fmla="*/ 862641 w 1552755"/>
                  <a:gd name="connsiteY12" fmla="*/ 1345721 h 2260121"/>
                  <a:gd name="connsiteX13" fmla="*/ 1000664 w 1552755"/>
                  <a:gd name="connsiteY13" fmla="*/ 1656272 h 2260121"/>
                  <a:gd name="connsiteX14" fmla="*/ 1104181 w 1552755"/>
                  <a:gd name="connsiteY14" fmla="*/ 1880559 h 2260121"/>
                  <a:gd name="connsiteX15" fmla="*/ 810883 w 1552755"/>
                  <a:gd name="connsiteY15" fmla="*/ 2173857 h 2260121"/>
                  <a:gd name="connsiteX16" fmla="*/ 534838 w 1552755"/>
                  <a:gd name="connsiteY16" fmla="*/ 2260121 h 2260121"/>
                  <a:gd name="connsiteX17" fmla="*/ 86264 w 1552755"/>
                  <a:gd name="connsiteY17" fmla="*/ 2208363 h 2260121"/>
                  <a:gd name="connsiteX18" fmla="*/ 0 w 1552755"/>
                  <a:gd name="connsiteY18" fmla="*/ 1915065 h 2260121"/>
                  <a:gd name="connsiteX19" fmla="*/ 448573 w 1552755"/>
                  <a:gd name="connsiteY19" fmla="*/ 1708031 h 2260121"/>
                  <a:gd name="connsiteX20" fmla="*/ 483079 w 1552755"/>
                  <a:gd name="connsiteY20" fmla="*/ 1552755 h 2260121"/>
                  <a:gd name="connsiteX21" fmla="*/ 483079 w 1552755"/>
                  <a:gd name="connsiteY21" fmla="*/ 1552755 h 2260121"/>
                  <a:gd name="connsiteX22" fmla="*/ 483079 w 1552755"/>
                  <a:gd name="connsiteY22" fmla="*/ 1552755 h 226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2755" h="2260121">
                    <a:moveTo>
                      <a:pt x="396815" y="1811548"/>
                    </a:moveTo>
                    <a:lnTo>
                      <a:pt x="483079" y="1345721"/>
                    </a:lnTo>
                    <a:lnTo>
                      <a:pt x="534838" y="1000665"/>
                    </a:lnTo>
                    <a:lnTo>
                      <a:pt x="621102" y="483080"/>
                    </a:lnTo>
                    <a:lnTo>
                      <a:pt x="948905" y="379563"/>
                    </a:lnTo>
                    <a:lnTo>
                      <a:pt x="776377" y="0"/>
                    </a:lnTo>
                    <a:lnTo>
                      <a:pt x="1069675" y="17253"/>
                    </a:lnTo>
                    <a:lnTo>
                      <a:pt x="1552755" y="155276"/>
                    </a:lnTo>
                    <a:lnTo>
                      <a:pt x="1466490" y="396816"/>
                    </a:lnTo>
                    <a:lnTo>
                      <a:pt x="1259456" y="552091"/>
                    </a:lnTo>
                    <a:lnTo>
                      <a:pt x="966158" y="552091"/>
                    </a:lnTo>
                    <a:lnTo>
                      <a:pt x="983411" y="948906"/>
                    </a:lnTo>
                    <a:lnTo>
                      <a:pt x="862641" y="1345721"/>
                    </a:lnTo>
                    <a:lnTo>
                      <a:pt x="1000664" y="1656272"/>
                    </a:lnTo>
                    <a:lnTo>
                      <a:pt x="1104181" y="1880559"/>
                    </a:lnTo>
                    <a:lnTo>
                      <a:pt x="810883" y="2173857"/>
                    </a:lnTo>
                    <a:lnTo>
                      <a:pt x="534838" y="2260121"/>
                    </a:lnTo>
                    <a:lnTo>
                      <a:pt x="86264" y="2208363"/>
                    </a:lnTo>
                    <a:lnTo>
                      <a:pt x="0" y="1915065"/>
                    </a:lnTo>
                    <a:lnTo>
                      <a:pt x="448573" y="1708031"/>
                    </a:lnTo>
                    <a:lnTo>
                      <a:pt x="483079" y="1552755"/>
                    </a:lnTo>
                    <a:lnTo>
                      <a:pt x="483079" y="1552755"/>
                    </a:lnTo>
                    <a:lnTo>
                      <a:pt x="483079" y="1552755"/>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xmlns="" id="{C02C0A14-4BB2-4118-A6C5-368FC0151B5C}"/>
                  </a:ext>
                </a:extLst>
              </p:cNvPr>
              <p:cNvSpPr/>
              <p:nvPr/>
            </p:nvSpPr>
            <p:spPr>
              <a:xfrm>
                <a:off x="3398293" y="3466531"/>
                <a:ext cx="900752" cy="600502"/>
              </a:xfrm>
              <a:custGeom>
                <a:avLst/>
                <a:gdLst>
                  <a:gd name="connsiteX0" fmla="*/ 163773 w 900752"/>
                  <a:gd name="connsiteY0" fmla="*/ 245660 h 600502"/>
                  <a:gd name="connsiteX1" fmla="*/ 0 w 900752"/>
                  <a:gd name="connsiteY1" fmla="*/ 532263 h 600502"/>
                  <a:gd name="connsiteX2" fmla="*/ 122829 w 900752"/>
                  <a:gd name="connsiteY2" fmla="*/ 600502 h 600502"/>
                  <a:gd name="connsiteX3" fmla="*/ 272955 w 900752"/>
                  <a:gd name="connsiteY3" fmla="*/ 464024 h 600502"/>
                  <a:gd name="connsiteX4" fmla="*/ 532262 w 900752"/>
                  <a:gd name="connsiteY4" fmla="*/ 313899 h 600502"/>
                  <a:gd name="connsiteX5" fmla="*/ 750626 w 900752"/>
                  <a:gd name="connsiteY5" fmla="*/ 354842 h 600502"/>
                  <a:gd name="connsiteX6" fmla="*/ 900752 w 900752"/>
                  <a:gd name="connsiteY6" fmla="*/ 545911 h 600502"/>
                  <a:gd name="connsiteX7" fmla="*/ 887104 w 900752"/>
                  <a:gd name="connsiteY7" fmla="*/ 382138 h 600502"/>
                  <a:gd name="connsiteX8" fmla="*/ 846161 w 900752"/>
                  <a:gd name="connsiteY8" fmla="*/ 95535 h 600502"/>
                  <a:gd name="connsiteX9" fmla="*/ 682388 w 900752"/>
                  <a:gd name="connsiteY9" fmla="*/ 0 h 600502"/>
                  <a:gd name="connsiteX10" fmla="*/ 464023 w 900752"/>
                  <a:gd name="connsiteY10" fmla="*/ 109182 h 600502"/>
                  <a:gd name="connsiteX11" fmla="*/ 163773 w 900752"/>
                  <a:gd name="connsiteY11" fmla="*/ 245660 h 6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752" h="600502">
                    <a:moveTo>
                      <a:pt x="163773" y="245660"/>
                    </a:moveTo>
                    <a:lnTo>
                      <a:pt x="0" y="532263"/>
                    </a:lnTo>
                    <a:lnTo>
                      <a:pt x="122829" y="600502"/>
                    </a:lnTo>
                    <a:lnTo>
                      <a:pt x="272955" y="464024"/>
                    </a:lnTo>
                    <a:lnTo>
                      <a:pt x="532262" y="313899"/>
                    </a:lnTo>
                    <a:lnTo>
                      <a:pt x="750626" y="354842"/>
                    </a:lnTo>
                    <a:lnTo>
                      <a:pt x="900752" y="545911"/>
                    </a:lnTo>
                    <a:lnTo>
                      <a:pt x="887104" y="382138"/>
                    </a:lnTo>
                    <a:lnTo>
                      <a:pt x="846161" y="95535"/>
                    </a:lnTo>
                    <a:lnTo>
                      <a:pt x="682388" y="0"/>
                    </a:lnTo>
                    <a:lnTo>
                      <a:pt x="464023" y="109182"/>
                    </a:lnTo>
                    <a:lnTo>
                      <a:pt x="163773" y="245660"/>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77BD4886-FF9C-41B0-B5AC-437DB3F55F2B}"/>
                  </a:ext>
                </a:extLst>
              </p:cNvPr>
              <p:cNvSpPr/>
              <p:nvPr/>
            </p:nvSpPr>
            <p:spPr>
              <a:xfrm>
                <a:off x="3261815" y="2702257"/>
                <a:ext cx="887104" cy="641444"/>
              </a:xfrm>
              <a:custGeom>
                <a:avLst/>
                <a:gdLst>
                  <a:gd name="connsiteX0" fmla="*/ 0 w 887104"/>
                  <a:gd name="connsiteY0" fmla="*/ 0 h 641444"/>
                  <a:gd name="connsiteX1" fmla="*/ 109182 w 887104"/>
                  <a:gd name="connsiteY1" fmla="*/ 354842 h 641444"/>
                  <a:gd name="connsiteX2" fmla="*/ 259307 w 887104"/>
                  <a:gd name="connsiteY2" fmla="*/ 641444 h 641444"/>
                  <a:gd name="connsiteX3" fmla="*/ 655092 w 887104"/>
                  <a:gd name="connsiteY3" fmla="*/ 641444 h 641444"/>
                  <a:gd name="connsiteX4" fmla="*/ 887104 w 887104"/>
                  <a:gd name="connsiteY4" fmla="*/ 436728 h 641444"/>
                  <a:gd name="connsiteX5" fmla="*/ 873457 w 887104"/>
                  <a:gd name="connsiteY5" fmla="*/ 204716 h 641444"/>
                  <a:gd name="connsiteX6" fmla="*/ 791570 w 887104"/>
                  <a:gd name="connsiteY6" fmla="*/ 136477 h 641444"/>
                  <a:gd name="connsiteX7" fmla="*/ 0 w 887104"/>
                  <a:gd name="connsiteY7" fmla="*/ 0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104" h="641444">
                    <a:moveTo>
                      <a:pt x="0" y="0"/>
                    </a:moveTo>
                    <a:lnTo>
                      <a:pt x="109182" y="354842"/>
                    </a:lnTo>
                    <a:lnTo>
                      <a:pt x="259307" y="641444"/>
                    </a:lnTo>
                    <a:lnTo>
                      <a:pt x="655092" y="641444"/>
                    </a:lnTo>
                    <a:lnTo>
                      <a:pt x="887104" y="436728"/>
                    </a:lnTo>
                    <a:lnTo>
                      <a:pt x="873457" y="204716"/>
                    </a:lnTo>
                    <a:lnTo>
                      <a:pt x="791570" y="136477"/>
                    </a:lnTo>
                    <a:lnTo>
                      <a:pt x="0" y="0"/>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E657083E-3CA6-4A8F-9861-CC988C12FFB9}"/>
                  </a:ext>
                </a:extLst>
              </p:cNvPr>
              <p:cNvSpPr/>
              <p:nvPr/>
            </p:nvSpPr>
            <p:spPr>
              <a:xfrm>
                <a:off x="5049672" y="2770496"/>
                <a:ext cx="1528549" cy="2415653"/>
              </a:xfrm>
              <a:custGeom>
                <a:avLst/>
                <a:gdLst>
                  <a:gd name="connsiteX0" fmla="*/ 1064525 w 1528549"/>
                  <a:gd name="connsiteY0" fmla="*/ 709683 h 2415653"/>
                  <a:gd name="connsiteX1" fmla="*/ 682388 w 1528549"/>
                  <a:gd name="connsiteY1" fmla="*/ 1296537 h 2415653"/>
                  <a:gd name="connsiteX2" fmla="*/ 464024 w 1528549"/>
                  <a:gd name="connsiteY2" fmla="*/ 1419367 h 2415653"/>
                  <a:gd name="connsiteX3" fmla="*/ 272955 w 1528549"/>
                  <a:gd name="connsiteY3" fmla="*/ 1460310 h 2415653"/>
                  <a:gd name="connsiteX4" fmla="*/ 286603 w 1528549"/>
                  <a:gd name="connsiteY4" fmla="*/ 1746913 h 2415653"/>
                  <a:gd name="connsiteX5" fmla="*/ 0 w 1528549"/>
                  <a:gd name="connsiteY5" fmla="*/ 2006220 h 2415653"/>
                  <a:gd name="connsiteX6" fmla="*/ 40943 w 1528549"/>
                  <a:gd name="connsiteY6" fmla="*/ 2265528 h 2415653"/>
                  <a:gd name="connsiteX7" fmla="*/ 464024 w 1528549"/>
                  <a:gd name="connsiteY7" fmla="*/ 2115403 h 2415653"/>
                  <a:gd name="connsiteX8" fmla="*/ 586853 w 1528549"/>
                  <a:gd name="connsiteY8" fmla="*/ 2415653 h 2415653"/>
                  <a:gd name="connsiteX9" fmla="*/ 1064525 w 1528549"/>
                  <a:gd name="connsiteY9" fmla="*/ 2374710 h 2415653"/>
                  <a:gd name="connsiteX10" fmla="*/ 1351128 w 1528549"/>
                  <a:gd name="connsiteY10" fmla="*/ 1897038 h 2415653"/>
                  <a:gd name="connsiteX11" fmla="*/ 1528549 w 1528549"/>
                  <a:gd name="connsiteY11" fmla="*/ 764274 h 2415653"/>
                  <a:gd name="connsiteX12" fmla="*/ 1487606 w 1528549"/>
                  <a:gd name="connsiteY12" fmla="*/ 245659 h 2415653"/>
                  <a:gd name="connsiteX13" fmla="*/ 1419367 w 1528549"/>
                  <a:gd name="connsiteY13" fmla="*/ 13647 h 2415653"/>
                  <a:gd name="connsiteX14" fmla="*/ 791570 w 1528549"/>
                  <a:gd name="connsiteY14" fmla="*/ 0 h 2415653"/>
                  <a:gd name="connsiteX15" fmla="*/ 450376 w 1528549"/>
                  <a:gd name="connsiteY15" fmla="*/ 245659 h 2415653"/>
                  <a:gd name="connsiteX16" fmla="*/ 641444 w 1528549"/>
                  <a:gd name="connsiteY16" fmla="*/ 532262 h 2415653"/>
                  <a:gd name="connsiteX17" fmla="*/ 1023582 w 1528549"/>
                  <a:gd name="connsiteY17" fmla="*/ 286603 h 2415653"/>
                  <a:gd name="connsiteX18" fmla="*/ 1146412 w 1528549"/>
                  <a:gd name="connsiteY18" fmla="*/ 504967 h 2415653"/>
                  <a:gd name="connsiteX19" fmla="*/ 1064525 w 1528549"/>
                  <a:gd name="connsiteY19" fmla="*/ 709683 h 241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8549" h="2415653">
                    <a:moveTo>
                      <a:pt x="1064525" y="709683"/>
                    </a:moveTo>
                    <a:lnTo>
                      <a:pt x="682388" y="1296537"/>
                    </a:lnTo>
                    <a:lnTo>
                      <a:pt x="464024" y="1419367"/>
                    </a:lnTo>
                    <a:lnTo>
                      <a:pt x="272955" y="1460310"/>
                    </a:lnTo>
                    <a:lnTo>
                      <a:pt x="286603" y="1746913"/>
                    </a:lnTo>
                    <a:lnTo>
                      <a:pt x="0" y="2006220"/>
                    </a:lnTo>
                    <a:lnTo>
                      <a:pt x="40943" y="2265528"/>
                    </a:lnTo>
                    <a:lnTo>
                      <a:pt x="464024" y="2115403"/>
                    </a:lnTo>
                    <a:lnTo>
                      <a:pt x="586853" y="2415653"/>
                    </a:lnTo>
                    <a:lnTo>
                      <a:pt x="1064525" y="2374710"/>
                    </a:lnTo>
                    <a:lnTo>
                      <a:pt x="1351128" y="1897038"/>
                    </a:lnTo>
                    <a:lnTo>
                      <a:pt x="1528549" y="764274"/>
                    </a:lnTo>
                    <a:lnTo>
                      <a:pt x="1487606" y="245659"/>
                    </a:lnTo>
                    <a:lnTo>
                      <a:pt x="1419367" y="13647"/>
                    </a:lnTo>
                    <a:lnTo>
                      <a:pt x="791570" y="0"/>
                    </a:lnTo>
                    <a:lnTo>
                      <a:pt x="450376" y="245659"/>
                    </a:lnTo>
                    <a:lnTo>
                      <a:pt x="641444" y="532262"/>
                    </a:lnTo>
                    <a:lnTo>
                      <a:pt x="1023582" y="286603"/>
                    </a:lnTo>
                    <a:lnTo>
                      <a:pt x="1146412" y="504967"/>
                    </a:lnTo>
                    <a:lnTo>
                      <a:pt x="1064525" y="709683"/>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 name="Picture 10">
            <a:extLst>
              <a:ext uri="{FF2B5EF4-FFF2-40B4-BE49-F238E27FC236}">
                <a16:creationId xmlns:a16="http://schemas.microsoft.com/office/drawing/2014/main" xmlns="" id="{A4457692-CE9B-4146-9CF4-95F54F3105F3}"/>
              </a:ext>
            </a:extLst>
          </p:cNvPr>
          <p:cNvPicPr>
            <a:picLocks noChangeAspect="1"/>
          </p:cNvPicPr>
          <p:nvPr/>
        </p:nvPicPr>
        <p:blipFill>
          <a:blip r:embed="rId4"/>
          <a:stretch>
            <a:fillRect/>
          </a:stretch>
        </p:blipFill>
        <p:spPr>
          <a:xfrm>
            <a:off x="5814301" y="950913"/>
            <a:ext cx="3171825" cy="933450"/>
          </a:xfrm>
          <a:prstGeom prst="rect">
            <a:avLst/>
          </a:prstGeom>
        </p:spPr>
      </p:pic>
    </p:spTree>
    <p:extLst>
      <p:ext uri="{BB962C8B-B14F-4D97-AF65-F5344CB8AC3E}">
        <p14:creationId xmlns:p14="http://schemas.microsoft.com/office/powerpoint/2010/main" val="256683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8AFB5-ACCA-4171-BCC2-FB9B687422BD}"/>
              </a:ext>
            </a:extLst>
          </p:cNvPr>
          <p:cNvSpPr>
            <a:spLocks noGrp="1"/>
          </p:cNvSpPr>
          <p:nvPr>
            <p:ph type="title"/>
          </p:nvPr>
        </p:nvSpPr>
        <p:spPr>
          <a:xfrm>
            <a:off x="457200" y="274638"/>
            <a:ext cx="7344383" cy="863498"/>
          </a:xfrm>
        </p:spPr>
        <p:txBody>
          <a:bodyPr/>
          <a:lstStyle/>
          <a:p>
            <a:r>
              <a:rPr lang="en-US" dirty="0"/>
              <a:t>Site characterization – identification </a:t>
            </a:r>
            <a:br>
              <a:rPr lang="en-US" dirty="0"/>
            </a:br>
            <a:r>
              <a:rPr lang="en-US" dirty="0"/>
              <a:t>of Karst features – 3D P-wave velocity</a:t>
            </a:r>
          </a:p>
        </p:txBody>
      </p:sp>
      <p:sp>
        <p:nvSpPr>
          <p:cNvPr id="3" name="Slide Number Placeholder 2">
            <a:extLst>
              <a:ext uri="{FF2B5EF4-FFF2-40B4-BE49-F238E27FC236}">
                <a16:creationId xmlns:a16="http://schemas.microsoft.com/office/drawing/2014/main" xmlns="" id="{E9A52B37-32CD-46E6-B223-7D7CF421BE67}"/>
              </a:ext>
            </a:extLst>
          </p:cNvPr>
          <p:cNvSpPr>
            <a:spLocks noGrp="1"/>
          </p:cNvSpPr>
          <p:nvPr>
            <p:ph type="sldNum" sz="quarter" idx="12"/>
          </p:nvPr>
        </p:nvSpPr>
        <p:spPr/>
        <p:txBody>
          <a:bodyPr/>
          <a:lstStyle/>
          <a:p>
            <a:pPr>
              <a:defRPr/>
            </a:pPr>
            <a:fld id="{8EC16C3E-254E-C04A-8A90-F3CAE37A3DAA}" type="slidenum">
              <a:rPr lang="en-US" smtClean="0"/>
              <a:t>32</a:t>
            </a:fld>
            <a:endParaRPr lang="en-US"/>
          </a:p>
        </p:txBody>
      </p:sp>
      <p:pic>
        <p:nvPicPr>
          <p:cNvPr id="12" name="Picture 11">
            <a:extLst>
              <a:ext uri="{FF2B5EF4-FFF2-40B4-BE49-F238E27FC236}">
                <a16:creationId xmlns:a16="http://schemas.microsoft.com/office/drawing/2014/main" xmlns="" id="{6FDFF13E-1D33-4DDE-AB24-FBD6F1DE17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071" y="1310048"/>
            <a:ext cx="8689858" cy="493776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4200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2BA2A-1AEF-41C9-84AC-E44B08BC4017}"/>
              </a:ext>
            </a:extLst>
          </p:cNvPr>
          <p:cNvSpPr>
            <a:spLocks noGrp="1"/>
          </p:cNvSpPr>
          <p:nvPr>
            <p:ph type="title"/>
          </p:nvPr>
        </p:nvSpPr>
        <p:spPr/>
        <p:txBody>
          <a:bodyPr/>
          <a:lstStyle/>
          <a:p>
            <a:r>
              <a:rPr lang="en-US" dirty="0"/>
              <a:t>3D P-wave attenuation</a:t>
            </a:r>
          </a:p>
        </p:txBody>
      </p:sp>
      <p:sp>
        <p:nvSpPr>
          <p:cNvPr id="3" name="Slide Number Placeholder 2">
            <a:extLst>
              <a:ext uri="{FF2B5EF4-FFF2-40B4-BE49-F238E27FC236}">
                <a16:creationId xmlns:a16="http://schemas.microsoft.com/office/drawing/2014/main" xmlns="" id="{CD374B02-0A16-4E23-8784-DAFC8FDB162E}"/>
              </a:ext>
            </a:extLst>
          </p:cNvPr>
          <p:cNvSpPr>
            <a:spLocks noGrp="1"/>
          </p:cNvSpPr>
          <p:nvPr>
            <p:ph type="sldNum" sz="quarter" idx="12"/>
          </p:nvPr>
        </p:nvSpPr>
        <p:spPr/>
        <p:txBody>
          <a:bodyPr/>
          <a:lstStyle/>
          <a:p>
            <a:pPr>
              <a:defRPr/>
            </a:pPr>
            <a:fld id="{8EC16C3E-254E-C04A-8A90-F3CAE37A3DAA}" type="slidenum">
              <a:rPr lang="en-US" smtClean="0"/>
              <a:t>33</a:t>
            </a:fld>
            <a:endParaRPr lang="en-US"/>
          </a:p>
        </p:txBody>
      </p:sp>
      <p:pic>
        <p:nvPicPr>
          <p:cNvPr id="4" name="Picture 3">
            <a:extLst>
              <a:ext uri="{FF2B5EF4-FFF2-40B4-BE49-F238E27FC236}">
                <a16:creationId xmlns:a16="http://schemas.microsoft.com/office/drawing/2014/main" xmlns="" id="{03C45211-09C1-4225-ADC2-2A22BC6A34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120" y="1184052"/>
            <a:ext cx="8881759" cy="5057775"/>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7133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6A266-6381-4DBB-A68F-2D799B840EF1}"/>
              </a:ext>
            </a:extLst>
          </p:cNvPr>
          <p:cNvSpPr>
            <a:spLocks noGrp="1"/>
          </p:cNvSpPr>
          <p:nvPr>
            <p:ph type="title"/>
          </p:nvPr>
        </p:nvSpPr>
        <p:spPr>
          <a:xfrm>
            <a:off x="457200" y="274638"/>
            <a:ext cx="7344383" cy="873226"/>
          </a:xfrm>
        </p:spPr>
        <p:txBody>
          <a:bodyPr/>
          <a:lstStyle/>
          <a:p>
            <a:r>
              <a:rPr lang="en-US" dirty="0"/>
              <a:t>3D mapping of Karst extent using </a:t>
            </a:r>
            <a:br>
              <a:rPr lang="en-US" dirty="0"/>
            </a:br>
            <a:r>
              <a:rPr lang="en-US" dirty="0"/>
              <a:t>3D attenuation:  Caverns in 3D</a:t>
            </a:r>
          </a:p>
        </p:txBody>
      </p:sp>
      <p:sp>
        <p:nvSpPr>
          <p:cNvPr id="3" name="Slide Number Placeholder 2">
            <a:extLst>
              <a:ext uri="{FF2B5EF4-FFF2-40B4-BE49-F238E27FC236}">
                <a16:creationId xmlns:a16="http://schemas.microsoft.com/office/drawing/2014/main" xmlns="" id="{657EE880-A35C-4F29-9B3E-96C4DB17F521}"/>
              </a:ext>
            </a:extLst>
          </p:cNvPr>
          <p:cNvSpPr>
            <a:spLocks noGrp="1"/>
          </p:cNvSpPr>
          <p:nvPr>
            <p:ph type="sldNum" sz="quarter" idx="12"/>
          </p:nvPr>
        </p:nvSpPr>
        <p:spPr/>
        <p:txBody>
          <a:bodyPr/>
          <a:lstStyle/>
          <a:p>
            <a:pPr>
              <a:defRPr/>
            </a:pPr>
            <a:fld id="{8EC16C3E-254E-C04A-8A90-F3CAE37A3DAA}" type="slidenum">
              <a:rPr lang="en-US" smtClean="0"/>
              <a:t>34</a:t>
            </a:fld>
            <a:endParaRPr lang="en-US"/>
          </a:p>
        </p:txBody>
      </p:sp>
      <p:pic>
        <p:nvPicPr>
          <p:cNvPr id="4" name="Picture 3">
            <a:extLst>
              <a:ext uri="{FF2B5EF4-FFF2-40B4-BE49-F238E27FC236}">
                <a16:creationId xmlns:a16="http://schemas.microsoft.com/office/drawing/2014/main" xmlns="" id="{EFBE8E3C-F0B4-4F87-848B-21FD84BECC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57116"/>
            <a:ext cx="9144000" cy="5143500"/>
          </a:xfrm>
          <a:prstGeom prst="rect">
            <a:avLst/>
          </a:prstGeom>
        </p:spPr>
      </p:pic>
    </p:spTree>
    <p:extLst>
      <p:ext uri="{BB962C8B-B14F-4D97-AF65-F5344CB8AC3E}">
        <p14:creationId xmlns:p14="http://schemas.microsoft.com/office/powerpoint/2010/main" val="3185804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4C65B4-FAC1-40DD-8415-17EA8C9427E2}"/>
              </a:ext>
            </a:extLst>
          </p:cNvPr>
          <p:cNvSpPr>
            <a:spLocks noGrp="1"/>
          </p:cNvSpPr>
          <p:nvPr>
            <p:ph type="title"/>
          </p:nvPr>
        </p:nvSpPr>
        <p:spPr/>
        <p:txBody>
          <a:bodyPr/>
          <a:lstStyle/>
          <a:p>
            <a:r>
              <a:rPr lang="en-US" dirty="0"/>
              <a:t>3D seismic advantages</a:t>
            </a:r>
          </a:p>
        </p:txBody>
      </p:sp>
      <p:sp>
        <p:nvSpPr>
          <p:cNvPr id="6" name="TextBox 5">
            <a:extLst>
              <a:ext uri="{FF2B5EF4-FFF2-40B4-BE49-F238E27FC236}">
                <a16:creationId xmlns:a16="http://schemas.microsoft.com/office/drawing/2014/main" xmlns="" id="{FFF3E893-F0CA-4DD3-9C2E-84B43C6B6CFA}"/>
              </a:ext>
            </a:extLst>
          </p:cNvPr>
          <p:cNvSpPr txBox="1"/>
          <p:nvPr/>
        </p:nvSpPr>
        <p:spPr>
          <a:xfrm>
            <a:off x="457200" y="1345456"/>
            <a:ext cx="8249055" cy="1015663"/>
          </a:xfrm>
          <a:prstGeom prst="rect">
            <a:avLst/>
          </a:prstGeom>
          <a:noFill/>
          <a:ln w="15875">
            <a:solidFill>
              <a:schemeClr val="bg1">
                <a:lumMod val="75000"/>
              </a:schemeClr>
            </a:solidFill>
          </a:ln>
        </p:spPr>
        <p:txBody>
          <a:bodyPr wrap="square" rtlCol="0">
            <a:spAutoFit/>
          </a:bodyPr>
          <a:lstStyle/>
          <a:p>
            <a:r>
              <a:rPr lang="en-US" sz="2000" dirty="0">
                <a:solidFill>
                  <a:srgbClr val="FFFFFF"/>
                </a:solidFill>
                <a:latin typeface="+mn-lt"/>
              </a:rPr>
              <a:t>1. Increased Resolution/Fewer Data Gaps</a:t>
            </a:r>
          </a:p>
          <a:p>
            <a:r>
              <a:rPr lang="en-US" sz="2000" dirty="0">
                <a:solidFill>
                  <a:srgbClr val="FFFFFF"/>
                </a:solidFill>
                <a:latin typeface="+mn-lt"/>
              </a:rPr>
              <a:t>2. Accurate Site Characterization – Quantified Risk</a:t>
            </a:r>
          </a:p>
          <a:p>
            <a:r>
              <a:rPr lang="en-US" sz="2000" dirty="0">
                <a:solidFill>
                  <a:srgbClr val="FFFFFF"/>
                </a:solidFill>
                <a:latin typeface="+mn-lt"/>
              </a:rPr>
              <a:t>3. Cost Savings – Project Level and From Mitigated Risk</a:t>
            </a:r>
          </a:p>
        </p:txBody>
      </p:sp>
      <p:pic>
        <p:nvPicPr>
          <p:cNvPr id="7" name="Picture 6">
            <a:extLst>
              <a:ext uri="{FF2B5EF4-FFF2-40B4-BE49-F238E27FC236}">
                <a16:creationId xmlns:a16="http://schemas.microsoft.com/office/drawing/2014/main" xmlns="" id="{48CF1AFB-A0DC-49A7-9AA1-760A837B35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760" y="2597621"/>
            <a:ext cx="6888480" cy="3625209"/>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8800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447F4C-8BBA-4C56-9A3B-1950822572B3}"/>
              </a:ext>
            </a:extLst>
          </p:cNvPr>
          <p:cNvSpPr>
            <a:spLocks noGrp="1"/>
          </p:cNvSpPr>
          <p:nvPr>
            <p:ph type="title"/>
          </p:nvPr>
        </p:nvSpPr>
        <p:spPr>
          <a:xfrm>
            <a:off x="457200" y="274638"/>
            <a:ext cx="7344383" cy="873226"/>
          </a:xfrm>
        </p:spPr>
        <p:txBody>
          <a:bodyPr/>
          <a:lstStyle/>
          <a:p>
            <a:r>
              <a:rPr lang="en-US" dirty="0"/>
              <a:t>Qatar 3D fluid-filled Karst characterization </a:t>
            </a:r>
            <a:br>
              <a:rPr lang="en-US" dirty="0"/>
            </a:br>
            <a:r>
              <a:rPr lang="en-US" dirty="0"/>
              <a:t>for highway construction</a:t>
            </a:r>
          </a:p>
        </p:txBody>
      </p:sp>
      <p:sp>
        <p:nvSpPr>
          <p:cNvPr id="3" name="Slide Number Placeholder 2">
            <a:extLst>
              <a:ext uri="{FF2B5EF4-FFF2-40B4-BE49-F238E27FC236}">
                <a16:creationId xmlns:a16="http://schemas.microsoft.com/office/drawing/2014/main" xmlns="" id="{1BA7EC13-FFDA-4FD3-ADA1-76D637524CCB}"/>
              </a:ext>
            </a:extLst>
          </p:cNvPr>
          <p:cNvSpPr>
            <a:spLocks noGrp="1"/>
          </p:cNvSpPr>
          <p:nvPr>
            <p:ph type="sldNum" sz="quarter" idx="12"/>
          </p:nvPr>
        </p:nvSpPr>
        <p:spPr/>
        <p:txBody>
          <a:bodyPr/>
          <a:lstStyle/>
          <a:p>
            <a:pPr>
              <a:defRPr/>
            </a:pPr>
            <a:fld id="{8EC16C3E-254E-C04A-8A90-F3CAE37A3DAA}" type="slidenum">
              <a:rPr lang="en-US" smtClean="0"/>
              <a:t>36</a:t>
            </a:fld>
            <a:endParaRPr lang="en-US"/>
          </a:p>
        </p:txBody>
      </p:sp>
      <p:pic>
        <p:nvPicPr>
          <p:cNvPr id="4" name="Picture 3">
            <a:extLst>
              <a:ext uri="{FF2B5EF4-FFF2-40B4-BE49-F238E27FC236}">
                <a16:creationId xmlns:a16="http://schemas.microsoft.com/office/drawing/2014/main" xmlns="" id="{8B1A8DD2-5A41-433C-A480-348FB5D23C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477" y="1263477"/>
            <a:ext cx="8361045" cy="5040630"/>
          </a:xfrm>
          <a:prstGeom prst="rect">
            <a:avLst/>
          </a:prstGeom>
        </p:spPr>
      </p:pic>
      <p:sp>
        <p:nvSpPr>
          <p:cNvPr id="5" name="TextBox 4">
            <a:extLst>
              <a:ext uri="{FF2B5EF4-FFF2-40B4-BE49-F238E27FC236}">
                <a16:creationId xmlns:a16="http://schemas.microsoft.com/office/drawing/2014/main" xmlns="" id="{4B51DFF7-BCA4-4C94-997E-DACDF8B7E1C4}"/>
              </a:ext>
            </a:extLst>
          </p:cNvPr>
          <p:cNvSpPr txBox="1"/>
          <p:nvPr/>
        </p:nvSpPr>
        <p:spPr>
          <a:xfrm>
            <a:off x="3642126" y="3600431"/>
            <a:ext cx="2014269" cy="954107"/>
          </a:xfrm>
          <a:prstGeom prst="rect">
            <a:avLst/>
          </a:prstGeom>
          <a:noFill/>
        </p:spPr>
        <p:txBody>
          <a:bodyPr wrap="none" rtlCol="0">
            <a:spAutoFit/>
          </a:bodyPr>
          <a:lstStyle/>
          <a:p>
            <a:r>
              <a:rPr lang="en-US" sz="2800" dirty="0">
                <a:solidFill>
                  <a:srgbClr val="FF0000"/>
                </a:solidFill>
                <a:latin typeface="Franklin Gothic Medium" panose="020B0603020102020204" pitchFamily="34" charset="0"/>
              </a:rPr>
              <a:t>3D Seismic</a:t>
            </a:r>
          </a:p>
          <a:p>
            <a:r>
              <a:rPr lang="en-US" sz="2800" dirty="0">
                <a:solidFill>
                  <a:srgbClr val="FF0000"/>
                </a:solidFill>
                <a:latin typeface="Franklin Gothic Medium" panose="020B0603020102020204" pitchFamily="34" charset="0"/>
              </a:rPr>
              <a:t>Survey Area</a:t>
            </a:r>
          </a:p>
        </p:txBody>
      </p:sp>
      <p:cxnSp>
        <p:nvCxnSpPr>
          <p:cNvPr id="6" name="Straight Arrow Connector 5">
            <a:extLst>
              <a:ext uri="{FF2B5EF4-FFF2-40B4-BE49-F238E27FC236}">
                <a16:creationId xmlns:a16="http://schemas.microsoft.com/office/drawing/2014/main" xmlns="" id="{9174BECA-F862-471E-A9EE-E103D80741C7}"/>
              </a:ext>
            </a:extLst>
          </p:cNvPr>
          <p:cNvCxnSpPr>
            <a:cxnSpLocks/>
          </p:cNvCxnSpPr>
          <p:nvPr/>
        </p:nvCxnSpPr>
        <p:spPr>
          <a:xfrm flipV="1">
            <a:off x="4202110" y="3454393"/>
            <a:ext cx="0" cy="3293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787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0604B73-95E3-43BD-A800-06A0909D96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2479" y="1368441"/>
            <a:ext cx="7332783" cy="4427220"/>
          </a:xfrm>
          <a:prstGeom prst="rect">
            <a:avLst/>
          </a:prstGeom>
        </p:spPr>
      </p:pic>
      <p:pic>
        <p:nvPicPr>
          <p:cNvPr id="17" name="Graphic 16">
            <a:extLst>
              <a:ext uri="{FF2B5EF4-FFF2-40B4-BE49-F238E27FC236}">
                <a16:creationId xmlns:a16="http://schemas.microsoft.com/office/drawing/2014/main" xmlns="" id="{419DFA0C-6391-4FCD-A5A9-A6A953E1128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27372" y="968512"/>
            <a:ext cx="5124450" cy="333375"/>
          </a:xfrm>
          <a:prstGeom prst="rect">
            <a:avLst/>
          </a:prstGeom>
        </p:spPr>
      </p:pic>
      <p:sp>
        <p:nvSpPr>
          <p:cNvPr id="20" name="TextBox 19">
            <a:extLst>
              <a:ext uri="{FF2B5EF4-FFF2-40B4-BE49-F238E27FC236}">
                <a16:creationId xmlns:a16="http://schemas.microsoft.com/office/drawing/2014/main" xmlns="" id="{784C12BF-19AD-41EF-B4B7-6BB6366BBE91}"/>
              </a:ext>
            </a:extLst>
          </p:cNvPr>
          <p:cNvSpPr txBox="1"/>
          <p:nvPr/>
        </p:nvSpPr>
        <p:spPr>
          <a:xfrm>
            <a:off x="1436957" y="5852224"/>
            <a:ext cx="1227195" cy="461665"/>
          </a:xfrm>
          <a:prstGeom prst="rect">
            <a:avLst/>
          </a:prstGeom>
          <a:noFill/>
        </p:spPr>
        <p:txBody>
          <a:bodyPr wrap="none" rtlCol="0">
            <a:spAutoFit/>
          </a:bodyPr>
          <a:lstStyle/>
          <a:p>
            <a:r>
              <a:rPr lang="en-US" sz="2400" dirty="0">
                <a:solidFill>
                  <a:srgbClr val="FFFFFF"/>
                </a:solidFill>
                <a:latin typeface="+mn-lt"/>
              </a:rPr>
              <a:t>Vs (ft/s)</a:t>
            </a:r>
          </a:p>
        </p:txBody>
      </p:sp>
      <p:sp>
        <p:nvSpPr>
          <p:cNvPr id="22" name="TextBox 21">
            <a:extLst>
              <a:ext uri="{FF2B5EF4-FFF2-40B4-BE49-F238E27FC236}">
                <a16:creationId xmlns:a16="http://schemas.microsoft.com/office/drawing/2014/main" xmlns="" id="{2551426F-81DC-4591-B24C-8AE59B8578CE}"/>
              </a:ext>
            </a:extLst>
          </p:cNvPr>
          <p:cNvSpPr txBox="1"/>
          <p:nvPr/>
        </p:nvSpPr>
        <p:spPr>
          <a:xfrm>
            <a:off x="1438594" y="902480"/>
            <a:ext cx="1071832" cy="400110"/>
          </a:xfrm>
          <a:prstGeom prst="rect">
            <a:avLst/>
          </a:prstGeom>
          <a:noFill/>
        </p:spPr>
        <p:txBody>
          <a:bodyPr wrap="none" rtlCol="0">
            <a:spAutoFit/>
          </a:bodyPr>
          <a:lstStyle/>
          <a:p>
            <a:r>
              <a:rPr lang="en-US" sz="2000" dirty="0" err="1">
                <a:solidFill>
                  <a:srgbClr val="FFFFFF"/>
                </a:solidFill>
                <a:latin typeface="+mn-lt"/>
              </a:rPr>
              <a:t>Vp</a:t>
            </a:r>
            <a:r>
              <a:rPr lang="en-US" sz="2000" dirty="0">
                <a:solidFill>
                  <a:srgbClr val="FFFFFF"/>
                </a:solidFill>
                <a:latin typeface="+mn-lt"/>
              </a:rPr>
              <a:t> (ft/s)</a:t>
            </a:r>
          </a:p>
        </p:txBody>
      </p:sp>
      <p:pic>
        <p:nvPicPr>
          <p:cNvPr id="23" name="Graphic 22">
            <a:extLst>
              <a:ext uri="{FF2B5EF4-FFF2-40B4-BE49-F238E27FC236}">
                <a16:creationId xmlns:a16="http://schemas.microsoft.com/office/drawing/2014/main" xmlns="" id="{07C21739-54EA-4DEF-B280-C5ED53CAAFD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64152" y="5985506"/>
            <a:ext cx="5124450" cy="333375"/>
          </a:xfrm>
          <a:prstGeom prst="rect">
            <a:avLst/>
          </a:prstGeom>
        </p:spPr>
      </p:pic>
      <p:cxnSp>
        <p:nvCxnSpPr>
          <p:cNvPr id="25" name="Straight Arrow Connector 24">
            <a:extLst>
              <a:ext uri="{FF2B5EF4-FFF2-40B4-BE49-F238E27FC236}">
                <a16:creationId xmlns:a16="http://schemas.microsoft.com/office/drawing/2014/main" xmlns="" id="{5DDB8CE8-3AAA-4A72-A487-0C4BD6DB899B}"/>
              </a:ext>
            </a:extLst>
          </p:cNvPr>
          <p:cNvCxnSpPr/>
          <p:nvPr/>
        </p:nvCxnSpPr>
        <p:spPr>
          <a:xfrm>
            <a:off x="1199292" y="1368441"/>
            <a:ext cx="0" cy="221361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EA58EAAA-48EA-4AC2-8D03-DBBF6FA1678B}"/>
              </a:ext>
            </a:extLst>
          </p:cNvPr>
          <p:cNvSpPr txBox="1"/>
          <p:nvPr/>
        </p:nvSpPr>
        <p:spPr>
          <a:xfrm>
            <a:off x="425817" y="2117979"/>
            <a:ext cx="712759" cy="400110"/>
          </a:xfrm>
          <a:prstGeom prst="rect">
            <a:avLst/>
          </a:prstGeom>
          <a:noFill/>
        </p:spPr>
        <p:txBody>
          <a:bodyPr wrap="none" rtlCol="0">
            <a:spAutoFit/>
          </a:bodyPr>
          <a:lstStyle/>
          <a:p>
            <a:r>
              <a:rPr lang="en-US" sz="2000" dirty="0">
                <a:solidFill>
                  <a:srgbClr val="FFFFFF"/>
                </a:solidFill>
                <a:latin typeface="+mn-lt"/>
              </a:rPr>
              <a:t>55 ft</a:t>
            </a:r>
          </a:p>
        </p:txBody>
      </p:sp>
      <p:cxnSp>
        <p:nvCxnSpPr>
          <p:cNvPr id="27" name="Straight Arrow Connector 26">
            <a:extLst>
              <a:ext uri="{FF2B5EF4-FFF2-40B4-BE49-F238E27FC236}">
                <a16:creationId xmlns:a16="http://schemas.microsoft.com/office/drawing/2014/main" xmlns="" id="{821BA4C1-D014-40EF-87B0-45C1F34E6352}"/>
              </a:ext>
            </a:extLst>
          </p:cNvPr>
          <p:cNvCxnSpPr>
            <a:cxnSpLocks/>
          </p:cNvCxnSpPr>
          <p:nvPr/>
        </p:nvCxnSpPr>
        <p:spPr>
          <a:xfrm flipH="1">
            <a:off x="1338592" y="3578334"/>
            <a:ext cx="7365546" cy="0"/>
          </a:xfrm>
          <a:prstGeom prst="straightConnector1">
            <a:avLst/>
          </a:prstGeom>
          <a:ln w="63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F4B90955-8722-435D-828B-860466736D63}"/>
              </a:ext>
            </a:extLst>
          </p:cNvPr>
          <p:cNvSpPr txBox="1"/>
          <p:nvPr/>
        </p:nvSpPr>
        <p:spPr>
          <a:xfrm>
            <a:off x="7078582" y="3062475"/>
            <a:ext cx="1144865" cy="523220"/>
          </a:xfrm>
          <a:prstGeom prst="rect">
            <a:avLst/>
          </a:prstGeom>
          <a:noFill/>
        </p:spPr>
        <p:txBody>
          <a:bodyPr wrap="none" rtlCol="0">
            <a:spAutoFit/>
          </a:bodyPr>
          <a:lstStyle/>
          <a:p>
            <a:r>
              <a:rPr lang="en-US" sz="2800" dirty="0">
                <a:solidFill>
                  <a:srgbClr val="FFFFFF"/>
                </a:solidFill>
                <a:latin typeface="Franklin Gothic Medium" panose="020B0603020102020204" pitchFamily="34" charset="0"/>
              </a:rPr>
              <a:t>180 ft</a:t>
            </a:r>
          </a:p>
        </p:txBody>
      </p:sp>
      <p:sp>
        <p:nvSpPr>
          <p:cNvPr id="35" name="TextBox 34">
            <a:extLst>
              <a:ext uri="{FF2B5EF4-FFF2-40B4-BE49-F238E27FC236}">
                <a16:creationId xmlns:a16="http://schemas.microsoft.com/office/drawing/2014/main" xmlns="" id="{6AABA258-332A-4117-B004-EC5D22D4B6CE}"/>
              </a:ext>
            </a:extLst>
          </p:cNvPr>
          <p:cNvSpPr txBox="1"/>
          <p:nvPr/>
        </p:nvSpPr>
        <p:spPr>
          <a:xfrm>
            <a:off x="162814" y="5578655"/>
            <a:ext cx="1120820" cy="400110"/>
          </a:xfrm>
          <a:prstGeom prst="rect">
            <a:avLst/>
          </a:prstGeom>
          <a:noFill/>
        </p:spPr>
        <p:txBody>
          <a:bodyPr wrap="none" rtlCol="0">
            <a:spAutoFit/>
          </a:bodyPr>
          <a:lstStyle/>
          <a:p>
            <a:r>
              <a:rPr lang="en-US" sz="2000" dirty="0">
                <a:solidFill>
                  <a:srgbClr val="FFFFFF"/>
                </a:solidFill>
                <a:latin typeface="+mn-lt"/>
              </a:rPr>
              <a:t>Sinkhole</a:t>
            </a:r>
          </a:p>
        </p:txBody>
      </p:sp>
      <p:cxnSp>
        <p:nvCxnSpPr>
          <p:cNvPr id="37" name="Straight Arrow Connector 36">
            <a:extLst>
              <a:ext uri="{FF2B5EF4-FFF2-40B4-BE49-F238E27FC236}">
                <a16:creationId xmlns:a16="http://schemas.microsoft.com/office/drawing/2014/main" xmlns="" id="{5076D6A7-52B8-46F3-A0A5-AB92478E9DF0}"/>
              </a:ext>
            </a:extLst>
          </p:cNvPr>
          <p:cNvCxnSpPr>
            <a:cxnSpLocks/>
          </p:cNvCxnSpPr>
          <p:nvPr/>
        </p:nvCxnSpPr>
        <p:spPr>
          <a:xfrm flipV="1">
            <a:off x="1338592" y="5094516"/>
            <a:ext cx="2680749" cy="70114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E4B7D6A2-7DEF-4F14-AF5B-9AE547CB76EB}"/>
              </a:ext>
            </a:extLst>
          </p:cNvPr>
          <p:cNvSpPr txBox="1"/>
          <p:nvPr/>
        </p:nvSpPr>
        <p:spPr>
          <a:xfrm>
            <a:off x="7908214" y="785186"/>
            <a:ext cx="795924" cy="400110"/>
          </a:xfrm>
          <a:prstGeom prst="rect">
            <a:avLst/>
          </a:prstGeom>
          <a:noFill/>
        </p:spPr>
        <p:txBody>
          <a:bodyPr wrap="none" rtlCol="0">
            <a:spAutoFit/>
          </a:bodyPr>
          <a:lstStyle/>
          <a:p>
            <a:r>
              <a:rPr lang="en-US" sz="2000" dirty="0">
                <a:solidFill>
                  <a:srgbClr val="FFFFFF"/>
                </a:solidFill>
                <a:latin typeface="+mn-lt"/>
              </a:rPr>
              <a:t>North</a:t>
            </a:r>
          </a:p>
        </p:txBody>
      </p:sp>
      <p:grpSp>
        <p:nvGrpSpPr>
          <p:cNvPr id="8" name="Group 7">
            <a:extLst>
              <a:ext uri="{FF2B5EF4-FFF2-40B4-BE49-F238E27FC236}">
                <a16:creationId xmlns:a16="http://schemas.microsoft.com/office/drawing/2014/main" xmlns="" id="{CAFE5BFB-25A7-4386-996A-D956760F8204}"/>
              </a:ext>
            </a:extLst>
          </p:cNvPr>
          <p:cNvGrpSpPr/>
          <p:nvPr/>
        </p:nvGrpSpPr>
        <p:grpSpPr>
          <a:xfrm>
            <a:off x="3837710" y="3968784"/>
            <a:ext cx="1875321" cy="200526"/>
            <a:chOff x="3980047" y="3970421"/>
            <a:chExt cx="1875321" cy="200526"/>
          </a:xfrm>
        </p:grpSpPr>
        <p:cxnSp>
          <p:nvCxnSpPr>
            <p:cNvPr id="7" name="Straight Connector 6">
              <a:extLst>
                <a:ext uri="{FF2B5EF4-FFF2-40B4-BE49-F238E27FC236}">
                  <a16:creationId xmlns:a16="http://schemas.microsoft.com/office/drawing/2014/main" xmlns="" id="{8F63DF91-A92B-42AD-BD7A-A6528F884BAA}"/>
                </a:ext>
              </a:extLst>
            </p:cNvPr>
            <p:cNvCxnSpPr/>
            <p:nvPr/>
          </p:nvCxnSpPr>
          <p:spPr>
            <a:xfrm flipH="1">
              <a:off x="3980047" y="3970421"/>
              <a:ext cx="1703671"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295A1610-C89F-4F71-A0B8-8D2C4E6A2D11}"/>
                </a:ext>
              </a:extLst>
            </p:cNvPr>
            <p:cNvCxnSpPr/>
            <p:nvPr/>
          </p:nvCxnSpPr>
          <p:spPr>
            <a:xfrm flipH="1">
              <a:off x="4151697" y="4170947"/>
              <a:ext cx="1703671"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xmlns="" id="{82B31691-AFA3-4D08-A557-B343CEDC53A2}"/>
              </a:ext>
            </a:extLst>
          </p:cNvPr>
          <p:cNvCxnSpPr/>
          <p:nvPr/>
        </p:nvCxnSpPr>
        <p:spPr>
          <a:xfrm flipH="1">
            <a:off x="4151697" y="4628147"/>
            <a:ext cx="1703671"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50C7ADD-F399-4347-A8E0-F46F5A2BE1F0}"/>
              </a:ext>
            </a:extLst>
          </p:cNvPr>
          <p:cNvCxnSpPr/>
          <p:nvPr/>
        </p:nvCxnSpPr>
        <p:spPr>
          <a:xfrm flipH="1">
            <a:off x="3909460" y="4814235"/>
            <a:ext cx="1703671"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228E2843-DB47-42C0-B346-B639484BECC2}"/>
              </a:ext>
            </a:extLst>
          </p:cNvPr>
          <p:cNvCxnSpPr/>
          <p:nvPr/>
        </p:nvCxnSpPr>
        <p:spPr>
          <a:xfrm>
            <a:off x="4019341" y="3970421"/>
            <a:ext cx="0" cy="219456"/>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65DC991E-F70C-439C-B02A-713170A07BE0}"/>
              </a:ext>
            </a:extLst>
          </p:cNvPr>
          <p:cNvSpPr txBox="1"/>
          <p:nvPr/>
        </p:nvSpPr>
        <p:spPr>
          <a:xfrm>
            <a:off x="5683830" y="3852309"/>
            <a:ext cx="569451" cy="400110"/>
          </a:xfrm>
          <a:prstGeom prst="rect">
            <a:avLst/>
          </a:prstGeom>
          <a:noFill/>
        </p:spPr>
        <p:txBody>
          <a:bodyPr wrap="none" rtlCol="0">
            <a:spAutoFit/>
          </a:bodyPr>
          <a:lstStyle/>
          <a:p>
            <a:r>
              <a:rPr lang="en-US" sz="2000" dirty="0">
                <a:solidFill>
                  <a:srgbClr val="FFFFFF"/>
                </a:solidFill>
                <a:latin typeface="Franklin Gothic Medium" panose="020B0603020102020204" pitchFamily="34" charset="0"/>
              </a:rPr>
              <a:t>5 ft</a:t>
            </a:r>
          </a:p>
        </p:txBody>
      </p:sp>
      <p:cxnSp>
        <p:nvCxnSpPr>
          <p:cNvPr id="33" name="Straight Arrow Connector 32">
            <a:extLst>
              <a:ext uri="{FF2B5EF4-FFF2-40B4-BE49-F238E27FC236}">
                <a16:creationId xmlns:a16="http://schemas.microsoft.com/office/drawing/2014/main" xmlns="" id="{16A60C77-0465-4F4B-8313-EA1B5BE8214A}"/>
              </a:ext>
            </a:extLst>
          </p:cNvPr>
          <p:cNvCxnSpPr/>
          <p:nvPr/>
        </p:nvCxnSpPr>
        <p:spPr>
          <a:xfrm>
            <a:off x="5770837" y="4628147"/>
            <a:ext cx="0" cy="219456"/>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752485D7-AC6E-4927-A46D-F1AD7A1506B3}"/>
              </a:ext>
            </a:extLst>
          </p:cNvPr>
          <p:cNvSpPr txBox="1"/>
          <p:nvPr/>
        </p:nvSpPr>
        <p:spPr>
          <a:xfrm>
            <a:off x="5867013" y="4537820"/>
            <a:ext cx="569451" cy="400110"/>
          </a:xfrm>
          <a:prstGeom prst="rect">
            <a:avLst/>
          </a:prstGeom>
          <a:noFill/>
        </p:spPr>
        <p:txBody>
          <a:bodyPr wrap="none" rtlCol="0">
            <a:spAutoFit/>
          </a:bodyPr>
          <a:lstStyle/>
          <a:p>
            <a:r>
              <a:rPr lang="en-US" sz="2000" dirty="0">
                <a:solidFill>
                  <a:srgbClr val="FFFFFF"/>
                </a:solidFill>
                <a:latin typeface="Franklin Gothic Medium" panose="020B0603020102020204" pitchFamily="34" charset="0"/>
              </a:rPr>
              <a:t>5 ft</a:t>
            </a:r>
          </a:p>
        </p:txBody>
      </p:sp>
      <p:cxnSp>
        <p:nvCxnSpPr>
          <p:cNvPr id="36" name="Straight Arrow Connector 35">
            <a:extLst>
              <a:ext uri="{FF2B5EF4-FFF2-40B4-BE49-F238E27FC236}">
                <a16:creationId xmlns:a16="http://schemas.microsoft.com/office/drawing/2014/main" xmlns="" id="{5779AB38-9FBB-4899-B074-F59A261DB8DE}"/>
              </a:ext>
            </a:extLst>
          </p:cNvPr>
          <p:cNvCxnSpPr>
            <a:cxnSpLocks/>
          </p:cNvCxnSpPr>
          <p:nvPr/>
        </p:nvCxnSpPr>
        <p:spPr>
          <a:xfrm>
            <a:off x="3843688" y="3583779"/>
            <a:ext cx="0" cy="1263824"/>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D8767E5A-CFC0-4CB1-A760-90E6113BCEBB}"/>
              </a:ext>
            </a:extLst>
          </p:cNvPr>
          <p:cNvSpPr txBox="1"/>
          <p:nvPr/>
        </p:nvSpPr>
        <p:spPr>
          <a:xfrm>
            <a:off x="2995198" y="4169310"/>
            <a:ext cx="826893" cy="461665"/>
          </a:xfrm>
          <a:prstGeom prst="rect">
            <a:avLst/>
          </a:prstGeom>
          <a:noFill/>
        </p:spPr>
        <p:txBody>
          <a:bodyPr wrap="none" rtlCol="0">
            <a:spAutoFit/>
          </a:bodyPr>
          <a:lstStyle/>
          <a:p>
            <a:r>
              <a:rPr lang="en-US" sz="2400" dirty="0">
                <a:solidFill>
                  <a:srgbClr val="FFFFFF"/>
                </a:solidFill>
                <a:latin typeface="Franklin Gothic Medium" panose="020B0603020102020204" pitchFamily="34" charset="0"/>
              </a:rPr>
              <a:t>33 ft</a:t>
            </a:r>
          </a:p>
        </p:txBody>
      </p:sp>
      <p:sp>
        <p:nvSpPr>
          <p:cNvPr id="39" name="TextBox 38">
            <a:extLst>
              <a:ext uri="{FF2B5EF4-FFF2-40B4-BE49-F238E27FC236}">
                <a16:creationId xmlns:a16="http://schemas.microsoft.com/office/drawing/2014/main" xmlns="" id="{8CECD23B-EC25-4909-BB34-F44DED0A0676}"/>
              </a:ext>
            </a:extLst>
          </p:cNvPr>
          <p:cNvSpPr txBox="1"/>
          <p:nvPr/>
        </p:nvSpPr>
        <p:spPr>
          <a:xfrm>
            <a:off x="235824" y="3292975"/>
            <a:ext cx="963468" cy="707886"/>
          </a:xfrm>
          <a:prstGeom prst="rect">
            <a:avLst/>
          </a:prstGeom>
          <a:noFill/>
        </p:spPr>
        <p:txBody>
          <a:bodyPr wrap="square" rtlCol="0">
            <a:spAutoFit/>
          </a:bodyPr>
          <a:lstStyle/>
          <a:p>
            <a:r>
              <a:rPr lang="en-US" sz="2000" dirty="0">
                <a:solidFill>
                  <a:srgbClr val="FFFFFF"/>
                </a:solidFill>
                <a:latin typeface="+mn-lt"/>
              </a:rPr>
              <a:t>&lt;1 ft</a:t>
            </a:r>
          </a:p>
          <a:p>
            <a:r>
              <a:rPr lang="en-US" sz="2000" dirty="0">
                <a:solidFill>
                  <a:srgbClr val="FFFFFF"/>
                </a:solidFill>
                <a:latin typeface="+mn-lt"/>
              </a:rPr>
              <a:t>Sag</a:t>
            </a:r>
          </a:p>
        </p:txBody>
      </p:sp>
      <p:cxnSp>
        <p:nvCxnSpPr>
          <p:cNvPr id="41" name="Straight Arrow Connector 40">
            <a:extLst>
              <a:ext uri="{FF2B5EF4-FFF2-40B4-BE49-F238E27FC236}">
                <a16:creationId xmlns:a16="http://schemas.microsoft.com/office/drawing/2014/main" xmlns="" id="{8ECAD99E-C5C7-4241-B7C7-CA0AE17836A2}"/>
              </a:ext>
            </a:extLst>
          </p:cNvPr>
          <p:cNvCxnSpPr>
            <a:cxnSpLocks/>
          </p:cNvCxnSpPr>
          <p:nvPr/>
        </p:nvCxnSpPr>
        <p:spPr>
          <a:xfrm flipV="1">
            <a:off x="790713" y="3706191"/>
            <a:ext cx="3003826" cy="69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1AF2582-9564-4366-9744-AE9EE5B35A34}"/>
              </a:ext>
            </a:extLst>
          </p:cNvPr>
          <p:cNvSpPr txBox="1"/>
          <p:nvPr/>
        </p:nvSpPr>
        <p:spPr>
          <a:xfrm>
            <a:off x="156298" y="4257782"/>
            <a:ext cx="1186350" cy="707886"/>
          </a:xfrm>
          <a:prstGeom prst="rect">
            <a:avLst/>
          </a:prstGeom>
          <a:noFill/>
        </p:spPr>
        <p:txBody>
          <a:bodyPr wrap="none" rtlCol="0">
            <a:spAutoFit/>
          </a:bodyPr>
          <a:lstStyle/>
          <a:p>
            <a:r>
              <a:rPr lang="en-US" sz="2000" dirty="0">
                <a:solidFill>
                  <a:srgbClr val="FFFFFF"/>
                </a:solidFill>
                <a:latin typeface="+mn-lt"/>
              </a:rPr>
              <a:t>5 ft Roof </a:t>
            </a:r>
          </a:p>
          <a:p>
            <a:r>
              <a:rPr lang="en-US" sz="2000" dirty="0">
                <a:solidFill>
                  <a:srgbClr val="FFFFFF"/>
                </a:solidFill>
                <a:latin typeface="+mn-lt"/>
              </a:rPr>
              <a:t>Collapse</a:t>
            </a:r>
          </a:p>
        </p:txBody>
      </p:sp>
      <p:sp>
        <p:nvSpPr>
          <p:cNvPr id="5" name="Title 4">
            <a:extLst>
              <a:ext uri="{FF2B5EF4-FFF2-40B4-BE49-F238E27FC236}">
                <a16:creationId xmlns:a16="http://schemas.microsoft.com/office/drawing/2014/main" xmlns="" id="{281DADAA-26ED-4D08-990E-E6266384F59E}"/>
              </a:ext>
            </a:extLst>
          </p:cNvPr>
          <p:cNvSpPr>
            <a:spLocks noGrp="1"/>
          </p:cNvSpPr>
          <p:nvPr>
            <p:ph type="title"/>
          </p:nvPr>
        </p:nvSpPr>
        <p:spPr/>
        <p:txBody>
          <a:bodyPr/>
          <a:lstStyle/>
          <a:p>
            <a:r>
              <a:rPr lang="en-US" dirty="0"/>
              <a:t>Qatar 3D waveform inversion:  </a:t>
            </a:r>
            <a:br>
              <a:rPr lang="en-US" dirty="0"/>
            </a:br>
            <a:r>
              <a:rPr lang="en-US" dirty="0"/>
              <a:t>Sinkhole N-S cross section</a:t>
            </a:r>
          </a:p>
        </p:txBody>
      </p:sp>
    </p:spTree>
    <p:extLst>
      <p:ext uri="{BB962C8B-B14F-4D97-AF65-F5344CB8AC3E}">
        <p14:creationId xmlns:p14="http://schemas.microsoft.com/office/powerpoint/2010/main" val="657085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0561991-920A-496B-87F4-07D8CC3DF4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0062" y="1368441"/>
            <a:ext cx="7315200" cy="4427220"/>
          </a:xfrm>
          <a:prstGeom prst="rect">
            <a:avLst/>
          </a:prstGeom>
        </p:spPr>
      </p:pic>
      <p:pic>
        <p:nvPicPr>
          <p:cNvPr id="7" name="Graphic 6">
            <a:extLst>
              <a:ext uri="{FF2B5EF4-FFF2-40B4-BE49-F238E27FC236}">
                <a16:creationId xmlns:a16="http://schemas.microsoft.com/office/drawing/2014/main" xmlns="" id="{F11F4CA3-4A4C-4472-ADFB-202B40DCB20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27372" y="968512"/>
            <a:ext cx="5124450" cy="333375"/>
          </a:xfrm>
          <a:prstGeom prst="rect">
            <a:avLst/>
          </a:prstGeom>
        </p:spPr>
      </p:pic>
      <p:sp>
        <p:nvSpPr>
          <p:cNvPr id="8" name="TextBox 7">
            <a:extLst>
              <a:ext uri="{FF2B5EF4-FFF2-40B4-BE49-F238E27FC236}">
                <a16:creationId xmlns:a16="http://schemas.microsoft.com/office/drawing/2014/main" xmlns="" id="{412DD378-BE8E-4BB5-A8F3-B699A854D816}"/>
              </a:ext>
            </a:extLst>
          </p:cNvPr>
          <p:cNvSpPr txBox="1"/>
          <p:nvPr/>
        </p:nvSpPr>
        <p:spPr>
          <a:xfrm>
            <a:off x="1496366" y="5857204"/>
            <a:ext cx="1054199" cy="400110"/>
          </a:xfrm>
          <a:prstGeom prst="rect">
            <a:avLst/>
          </a:prstGeom>
          <a:noFill/>
        </p:spPr>
        <p:txBody>
          <a:bodyPr wrap="none" rtlCol="0">
            <a:spAutoFit/>
          </a:bodyPr>
          <a:lstStyle/>
          <a:p>
            <a:r>
              <a:rPr lang="en-US" sz="2000" dirty="0">
                <a:solidFill>
                  <a:srgbClr val="FFFFFF"/>
                </a:solidFill>
                <a:latin typeface="+mn-lt"/>
              </a:rPr>
              <a:t>Vs (ft/s)</a:t>
            </a:r>
          </a:p>
        </p:txBody>
      </p:sp>
      <p:sp>
        <p:nvSpPr>
          <p:cNvPr id="9" name="TextBox 8">
            <a:extLst>
              <a:ext uri="{FF2B5EF4-FFF2-40B4-BE49-F238E27FC236}">
                <a16:creationId xmlns:a16="http://schemas.microsoft.com/office/drawing/2014/main" xmlns="" id="{ACE87D4E-0C45-41DF-9140-23008DE55B5E}"/>
              </a:ext>
            </a:extLst>
          </p:cNvPr>
          <p:cNvSpPr txBox="1"/>
          <p:nvPr/>
        </p:nvSpPr>
        <p:spPr>
          <a:xfrm>
            <a:off x="1529128" y="892415"/>
            <a:ext cx="1071832" cy="400110"/>
          </a:xfrm>
          <a:prstGeom prst="rect">
            <a:avLst/>
          </a:prstGeom>
          <a:noFill/>
        </p:spPr>
        <p:txBody>
          <a:bodyPr wrap="none" rtlCol="0">
            <a:spAutoFit/>
          </a:bodyPr>
          <a:lstStyle/>
          <a:p>
            <a:r>
              <a:rPr lang="en-US" sz="2000" dirty="0" err="1">
                <a:solidFill>
                  <a:srgbClr val="FFFFFF"/>
                </a:solidFill>
                <a:latin typeface="+mn-lt"/>
              </a:rPr>
              <a:t>Vp</a:t>
            </a:r>
            <a:r>
              <a:rPr lang="en-US" sz="2000" dirty="0">
                <a:solidFill>
                  <a:srgbClr val="FFFFFF"/>
                </a:solidFill>
                <a:latin typeface="+mn-lt"/>
              </a:rPr>
              <a:t> (ft/s)</a:t>
            </a:r>
          </a:p>
        </p:txBody>
      </p:sp>
      <p:pic>
        <p:nvPicPr>
          <p:cNvPr id="10" name="Graphic 9">
            <a:extLst>
              <a:ext uri="{FF2B5EF4-FFF2-40B4-BE49-F238E27FC236}">
                <a16:creationId xmlns:a16="http://schemas.microsoft.com/office/drawing/2014/main" xmlns="" id="{19C3872E-853D-45F2-ABF5-2406153B52B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64152" y="5985506"/>
            <a:ext cx="5124450" cy="333375"/>
          </a:xfrm>
          <a:prstGeom prst="rect">
            <a:avLst/>
          </a:prstGeom>
        </p:spPr>
      </p:pic>
      <p:cxnSp>
        <p:nvCxnSpPr>
          <p:cNvPr id="11" name="Straight Arrow Connector 10">
            <a:extLst>
              <a:ext uri="{FF2B5EF4-FFF2-40B4-BE49-F238E27FC236}">
                <a16:creationId xmlns:a16="http://schemas.microsoft.com/office/drawing/2014/main" xmlns="" id="{7D1528B4-1551-460E-A7C2-9DCB150B5B91}"/>
              </a:ext>
            </a:extLst>
          </p:cNvPr>
          <p:cNvCxnSpPr/>
          <p:nvPr/>
        </p:nvCxnSpPr>
        <p:spPr>
          <a:xfrm>
            <a:off x="1199292" y="1368441"/>
            <a:ext cx="0" cy="221361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AD89732C-DDFC-4F73-87B9-CA95D6403667}"/>
              </a:ext>
            </a:extLst>
          </p:cNvPr>
          <p:cNvSpPr txBox="1"/>
          <p:nvPr/>
        </p:nvSpPr>
        <p:spPr>
          <a:xfrm>
            <a:off x="516351" y="2107914"/>
            <a:ext cx="712759" cy="400110"/>
          </a:xfrm>
          <a:prstGeom prst="rect">
            <a:avLst/>
          </a:prstGeom>
          <a:noFill/>
        </p:spPr>
        <p:txBody>
          <a:bodyPr wrap="none" rtlCol="0">
            <a:spAutoFit/>
          </a:bodyPr>
          <a:lstStyle/>
          <a:p>
            <a:r>
              <a:rPr lang="en-US" sz="2000" dirty="0">
                <a:solidFill>
                  <a:srgbClr val="FFFFFF"/>
                </a:solidFill>
                <a:latin typeface="+mn-lt"/>
              </a:rPr>
              <a:t>55 ft</a:t>
            </a:r>
          </a:p>
        </p:txBody>
      </p:sp>
      <p:cxnSp>
        <p:nvCxnSpPr>
          <p:cNvPr id="13" name="Straight Arrow Connector 12">
            <a:extLst>
              <a:ext uri="{FF2B5EF4-FFF2-40B4-BE49-F238E27FC236}">
                <a16:creationId xmlns:a16="http://schemas.microsoft.com/office/drawing/2014/main" xmlns="" id="{1B28865F-2D29-4563-8771-169EA1CA275A}"/>
              </a:ext>
            </a:extLst>
          </p:cNvPr>
          <p:cNvCxnSpPr>
            <a:cxnSpLocks/>
          </p:cNvCxnSpPr>
          <p:nvPr/>
        </p:nvCxnSpPr>
        <p:spPr>
          <a:xfrm flipH="1">
            <a:off x="1342479" y="3582051"/>
            <a:ext cx="736554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2D856335-312B-48E3-9449-290BCE76B40C}"/>
              </a:ext>
            </a:extLst>
          </p:cNvPr>
          <p:cNvSpPr txBox="1"/>
          <p:nvPr/>
        </p:nvSpPr>
        <p:spPr>
          <a:xfrm>
            <a:off x="7184460" y="3058831"/>
            <a:ext cx="1144865" cy="523220"/>
          </a:xfrm>
          <a:prstGeom prst="rect">
            <a:avLst/>
          </a:prstGeom>
          <a:noFill/>
        </p:spPr>
        <p:txBody>
          <a:bodyPr wrap="none" rtlCol="0">
            <a:spAutoFit/>
          </a:bodyPr>
          <a:lstStyle/>
          <a:p>
            <a:r>
              <a:rPr lang="en-US" sz="2800" dirty="0">
                <a:solidFill>
                  <a:srgbClr val="FFFFFF"/>
                </a:solidFill>
                <a:latin typeface="Franklin Gothic Medium" panose="020B0603020102020204" pitchFamily="34" charset="0"/>
              </a:rPr>
              <a:t>180 ft</a:t>
            </a:r>
          </a:p>
        </p:txBody>
      </p:sp>
      <p:sp>
        <p:nvSpPr>
          <p:cNvPr id="15" name="TextBox 14">
            <a:extLst>
              <a:ext uri="{FF2B5EF4-FFF2-40B4-BE49-F238E27FC236}">
                <a16:creationId xmlns:a16="http://schemas.microsoft.com/office/drawing/2014/main" xmlns="" id="{4016C34F-106C-44A1-94E7-5EA93152498A}"/>
              </a:ext>
            </a:extLst>
          </p:cNvPr>
          <p:cNvSpPr txBox="1"/>
          <p:nvPr/>
        </p:nvSpPr>
        <p:spPr>
          <a:xfrm>
            <a:off x="171358" y="4597483"/>
            <a:ext cx="1120820" cy="400110"/>
          </a:xfrm>
          <a:prstGeom prst="rect">
            <a:avLst/>
          </a:prstGeom>
          <a:noFill/>
        </p:spPr>
        <p:txBody>
          <a:bodyPr wrap="none" rtlCol="0">
            <a:spAutoFit/>
          </a:bodyPr>
          <a:lstStyle/>
          <a:p>
            <a:r>
              <a:rPr lang="en-US" sz="2000" dirty="0">
                <a:solidFill>
                  <a:srgbClr val="FFFFFF"/>
                </a:solidFill>
                <a:latin typeface="+mn-lt"/>
              </a:rPr>
              <a:t>Sinkhole</a:t>
            </a:r>
          </a:p>
        </p:txBody>
      </p:sp>
      <p:cxnSp>
        <p:nvCxnSpPr>
          <p:cNvPr id="16" name="Straight Arrow Connector 15">
            <a:extLst>
              <a:ext uri="{FF2B5EF4-FFF2-40B4-BE49-F238E27FC236}">
                <a16:creationId xmlns:a16="http://schemas.microsoft.com/office/drawing/2014/main" xmlns="" id="{E93F973E-FA9C-44B9-A36E-11803F785A67}"/>
              </a:ext>
            </a:extLst>
          </p:cNvPr>
          <p:cNvCxnSpPr>
            <a:cxnSpLocks/>
          </p:cNvCxnSpPr>
          <p:nvPr/>
        </p:nvCxnSpPr>
        <p:spPr>
          <a:xfrm>
            <a:off x="1381648" y="4838281"/>
            <a:ext cx="2858756" cy="22087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5D4D5409-7CAE-42D6-BE4A-EEA4C1E711FD}"/>
              </a:ext>
            </a:extLst>
          </p:cNvPr>
          <p:cNvSpPr txBox="1"/>
          <p:nvPr/>
        </p:nvSpPr>
        <p:spPr>
          <a:xfrm>
            <a:off x="7941093" y="837514"/>
            <a:ext cx="659155" cy="400110"/>
          </a:xfrm>
          <a:prstGeom prst="rect">
            <a:avLst/>
          </a:prstGeom>
          <a:noFill/>
        </p:spPr>
        <p:txBody>
          <a:bodyPr wrap="none" rtlCol="0">
            <a:spAutoFit/>
          </a:bodyPr>
          <a:lstStyle/>
          <a:p>
            <a:r>
              <a:rPr lang="en-US" sz="2000" dirty="0">
                <a:solidFill>
                  <a:srgbClr val="FFFFFF"/>
                </a:solidFill>
                <a:latin typeface="+mn-lt"/>
              </a:rPr>
              <a:t>East</a:t>
            </a:r>
          </a:p>
        </p:txBody>
      </p:sp>
      <p:sp>
        <p:nvSpPr>
          <p:cNvPr id="3" name="Title 2">
            <a:extLst>
              <a:ext uri="{FF2B5EF4-FFF2-40B4-BE49-F238E27FC236}">
                <a16:creationId xmlns:a16="http://schemas.microsoft.com/office/drawing/2014/main" xmlns="" id="{B935F162-8255-455B-BFEA-95F4300AF404}"/>
              </a:ext>
            </a:extLst>
          </p:cNvPr>
          <p:cNvSpPr>
            <a:spLocks noGrp="1"/>
          </p:cNvSpPr>
          <p:nvPr>
            <p:ph type="title"/>
          </p:nvPr>
        </p:nvSpPr>
        <p:spPr/>
        <p:txBody>
          <a:bodyPr/>
          <a:lstStyle/>
          <a:p>
            <a:r>
              <a:rPr lang="en-US" dirty="0"/>
              <a:t>Qatar 3D waveform inversion:</a:t>
            </a:r>
            <a:br>
              <a:rPr lang="en-US" dirty="0"/>
            </a:br>
            <a:r>
              <a:rPr lang="en-US" dirty="0"/>
              <a:t>Sinkhole W-E cross section</a:t>
            </a:r>
          </a:p>
        </p:txBody>
      </p:sp>
    </p:spTree>
    <p:extLst>
      <p:ext uri="{BB962C8B-B14F-4D97-AF65-F5344CB8AC3E}">
        <p14:creationId xmlns:p14="http://schemas.microsoft.com/office/powerpoint/2010/main" val="166956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63044E-FC70-4BA0-B233-E16AA23E335F}"/>
              </a:ext>
            </a:extLst>
          </p:cNvPr>
          <p:cNvSpPr>
            <a:spLocks noGrp="1"/>
          </p:cNvSpPr>
          <p:nvPr>
            <p:ph type="title"/>
          </p:nvPr>
        </p:nvSpPr>
        <p:spPr>
          <a:xfrm>
            <a:off x="457200" y="274638"/>
            <a:ext cx="7344383" cy="873226"/>
          </a:xfrm>
        </p:spPr>
        <p:txBody>
          <a:bodyPr/>
          <a:lstStyle/>
          <a:p>
            <a:r>
              <a:rPr lang="en-US" dirty="0"/>
              <a:t>Qatar:  Seismic mapping of fluid-filled </a:t>
            </a:r>
            <a:br>
              <a:rPr lang="en-US" dirty="0"/>
            </a:br>
            <a:r>
              <a:rPr lang="en-US" dirty="0"/>
              <a:t>Karst extent in 3D</a:t>
            </a:r>
          </a:p>
        </p:txBody>
      </p:sp>
      <p:sp>
        <p:nvSpPr>
          <p:cNvPr id="3" name="Slide Number Placeholder 2">
            <a:extLst>
              <a:ext uri="{FF2B5EF4-FFF2-40B4-BE49-F238E27FC236}">
                <a16:creationId xmlns:a16="http://schemas.microsoft.com/office/drawing/2014/main" xmlns="" id="{8B0B3D46-0418-4B83-997C-8AE45FEEC198}"/>
              </a:ext>
            </a:extLst>
          </p:cNvPr>
          <p:cNvSpPr>
            <a:spLocks noGrp="1"/>
          </p:cNvSpPr>
          <p:nvPr>
            <p:ph type="sldNum" sz="quarter" idx="12"/>
          </p:nvPr>
        </p:nvSpPr>
        <p:spPr/>
        <p:txBody>
          <a:bodyPr/>
          <a:lstStyle/>
          <a:p>
            <a:pPr>
              <a:defRPr/>
            </a:pPr>
            <a:fld id="{8EC16C3E-254E-C04A-8A90-F3CAE37A3DAA}" type="slidenum">
              <a:rPr lang="en-US" smtClean="0"/>
              <a:t>39</a:t>
            </a:fld>
            <a:endParaRPr lang="en-US"/>
          </a:p>
        </p:txBody>
      </p:sp>
      <p:pic>
        <p:nvPicPr>
          <p:cNvPr id="4" name="Content Placeholder 9">
            <a:extLst>
              <a:ext uri="{FF2B5EF4-FFF2-40B4-BE49-F238E27FC236}">
                <a16:creationId xmlns:a16="http://schemas.microsoft.com/office/drawing/2014/main" xmlns="" id="{A8B2A512-ADD4-4668-8A75-F9D40E7046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792" y="1314912"/>
            <a:ext cx="7900416" cy="4937760"/>
          </a:xfrm>
          <a:prstGeom prst="rect">
            <a:avLst/>
          </a:prstGeom>
        </p:spPr>
      </p:pic>
    </p:spTree>
    <p:extLst>
      <p:ext uri="{BB962C8B-B14F-4D97-AF65-F5344CB8AC3E}">
        <p14:creationId xmlns:p14="http://schemas.microsoft.com/office/powerpoint/2010/main" val="2338976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2A3B75-D517-4107-8A84-43327B469BD9}"/>
              </a:ext>
            </a:extLst>
          </p:cNvPr>
          <p:cNvSpPr>
            <a:spLocks noGrp="1"/>
          </p:cNvSpPr>
          <p:nvPr>
            <p:ph type="title"/>
          </p:nvPr>
        </p:nvSpPr>
        <p:spPr/>
        <p:txBody>
          <a:bodyPr/>
          <a:lstStyle/>
          <a:p>
            <a:r>
              <a:rPr lang="en-US" dirty="0"/>
              <a:t>Abandoned coal mines across the country</a:t>
            </a:r>
          </a:p>
        </p:txBody>
      </p:sp>
      <p:sp>
        <p:nvSpPr>
          <p:cNvPr id="3" name="TextBox 2">
            <a:extLst>
              <a:ext uri="{FF2B5EF4-FFF2-40B4-BE49-F238E27FC236}">
                <a16:creationId xmlns:a16="http://schemas.microsoft.com/office/drawing/2014/main" xmlns="" id="{5AAE42FD-F190-4D4D-BB5C-36C5EC77794F}"/>
              </a:ext>
            </a:extLst>
          </p:cNvPr>
          <p:cNvSpPr txBox="1"/>
          <p:nvPr/>
        </p:nvSpPr>
        <p:spPr>
          <a:xfrm>
            <a:off x="215444" y="6094871"/>
            <a:ext cx="5832764" cy="230832"/>
          </a:xfrm>
          <a:prstGeom prst="rect">
            <a:avLst/>
          </a:prstGeom>
          <a:noFill/>
        </p:spPr>
        <p:txBody>
          <a:bodyPr wrap="square" rtlCol="0">
            <a:spAutoFit/>
          </a:bodyPr>
          <a:lstStyle/>
          <a:p>
            <a:r>
              <a:rPr lang="en-US" sz="900" i="1">
                <a:solidFill>
                  <a:schemeClr val="bg1">
                    <a:lumMod val="95000"/>
                  </a:schemeClr>
                </a:solidFill>
              </a:rPr>
              <a:t>https://www.osmre.gov/programs/AMLIS/description.shtm</a:t>
            </a:r>
            <a:endParaRPr lang="en-US" sz="900" i="1">
              <a:solidFill>
                <a:schemeClr val="bg1">
                  <a:lumMod val="95000"/>
                </a:schemeClr>
              </a:solidFill>
              <a:latin typeface="Franklin Gothic Medium" panose="020B0603020102020204" pitchFamily="34" charset="0"/>
            </a:endParaRPr>
          </a:p>
        </p:txBody>
      </p:sp>
      <p:pic>
        <p:nvPicPr>
          <p:cNvPr id="4" name="Picture 3">
            <a:extLst>
              <a:ext uri="{FF2B5EF4-FFF2-40B4-BE49-F238E27FC236}">
                <a16:creationId xmlns:a16="http://schemas.microsoft.com/office/drawing/2014/main" xmlns="" id="{1604AA1A-D500-4DA2-8C31-77E8AC4862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88" y="1099921"/>
            <a:ext cx="9131612" cy="495031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xmlns="" id="{5B3747AF-D751-40A9-A51E-27B0B584DEF2}"/>
              </a:ext>
            </a:extLst>
          </p:cNvPr>
          <p:cNvSpPr>
            <a:spLocks noGrp="1"/>
          </p:cNvSpPr>
          <p:nvPr>
            <p:ph type="sldNum" sz="quarter" idx="12"/>
          </p:nvPr>
        </p:nvSpPr>
        <p:spPr/>
        <p:txBody>
          <a:bodyPr/>
          <a:lstStyle/>
          <a:p>
            <a:pPr>
              <a:defRPr/>
            </a:pPr>
            <a:fld id="{8EC16C3E-254E-C04A-8A90-F3CAE37A3DAA}" type="slidenum">
              <a:rPr lang="en-US" smtClean="0"/>
              <a:t>4</a:t>
            </a:fld>
            <a:endParaRPr lang="en-US"/>
          </a:p>
        </p:txBody>
      </p:sp>
    </p:spTree>
    <p:extLst>
      <p:ext uri="{BB962C8B-B14F-4D97-AF65-F5344CB8AC3E}">
        <p14:creationId xmlns:p14="http://schemas.microsoft.com/office/powerpoint/2010/main" val="468642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ADAED-7604-4E2F-99A8-21EF172C4595}"/>
              </a:ext>
            </a:extLst>
          </p:cNvPr>
          <p:cNvSpPr>
            <a:spLocks noGrp="1"/>
          </p:cNvSpPr>
          <p:nvPr>
            <p:ph type="title"/>
          </p:nvPr>
        </p:nvSpPr>
        <p:spPr>
          <a:xfrm>
            <a:off x="457200" y="274638"/>
            <a:ext cx="7344383" cy="873226"/>
          </a:xfrm>
        </p:spPr>
        <p:txBody>
          <a:bodyPr/>
          <a:lstStyle/>
          <a:p>
            <a:r>
              <a:rPr lang="en-US" dirty="0"/>
              <a:t>3D seismic modeling:</a:t>
            </a:r>
            <a:br>
              <a:rPr lang="en-US" dirty="0"/>
            </a:br>
            <a:r>
              <a:rPr lang="en-US" dirty="0"/>
              <a:t>Mine tailings mitigation/risk modeling</a:t>
            </a:r>
          </a:p>
        </p:txBody>
      </p:sp>
      <p:sp>
        <p:nvSpPr>
          <p:cNvPr id="3" name="Slide Number Placeholder 2">
            <a:extLst>
              <a:ext uri="{FF2B5EF4-FFF2-40B4-BE49-F238E27FC236}">
                <a16:creationId xmlns:a16="http://schemas.microsoft.com/office/drawing/2014/main" xmlns="" id="{D17BA3DC-82A0-4BCB-8AB4-E87CE00E98C1}"/>
              </a:ext>
            </a:extLst>
          </p:cNvPr>
          <p:cNvSpPr>
            <a:spLocks noGrp="1"/>
          </p:cNvSpPr>
          <p:nvPr>
            <p:ph type="sldNum" sz="quarter" idx="12"/>
          </p:nvPr>
        </p:nvSpPr>
        <p:spPr/>
        <p:txBody>
          <a:bodyPr/>
          <a:lstStyle/>
          <a:p>
            <a:pPr>
              <a:defRPr/>
            </a:pPr>
            <a:fld id="{8EC16C3E-254E-C04A-8A90-F3CAE37A3DAA}" type="slidenum">
              <a:rPr lang="en-US" smtClean="0"/>
              <a:t>40</a:t>
            </a:fld>
            <a:endParaRPr lang="en-US"/>
          </a:p>
        </p:txBody>
      </p:sp>
      <p:pic>
        <p:nvPicPr>
          <p:cNvPr id="4" name="Content Placeholder 5">
            <a:extLst>
              <a:ext uri="{FF2B5EF4-FFF2-40B4-BE49-F238E27FC236}">
                <a16:creationId xmlns:a16="http://schemas.microsoft.com/office/drawing/2014/main" xmlns="" id="{4763F5F7-C5FD-498D-9852-ABFC80F459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515352"/>
            <a:ext cx="9144001" cy="4803334"/>
          </a:xfrm>
          <a:prstGeom prst="rect">
            <a:avLst/>
          </a:prstGeom>
        </p:spPr>
      </p:pic>
    </p:spTree>
    <p:extLst>
      <p:ext uri="{BB962C8B-B14F-4D97-AF65-F5344CB8AC3E}">
        <p14:creationId xmlns:p14="http://schemas.microsoft.com/office/powerpoint/2010/main" val="2936799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2F435D-00C8-4979-A129-AC6C43C761E2}"/>
              </a:ext>
            </a:extLst>
          </p:cNvPr>
          <p:cNvSpPr>
            <a:spLocks noGrp="1"/>
          </p:cNvSpPr>
          <p:nvPr>
            <p:ph type="title"/>
          </p:nvPr>
        </p:nvSpPr>
        <p:spPr>
          <a:xfrm>
            <a:off x="457200" y="274637"/>
            <a:ext cx="7344383" cy="853771"/>
          </a:xfrm>
        </p:spPr>
        <p:txBody>
          <a:bodyPr/>
          <a:lstStyle/>
          <a:p>
            <a:r>
              <a:rPr lang="en-US" dirty="0"/>
              <a:t>Multiple dataset integration:</a:t>
            </a:r>
            <a:br>
              <a:rPr lang="en-US" dirty="0"/>
            </a:br>
            <a:r>
              <a:rPr lang="en-US" dirty="0" err="1"/>
              <a:t>InSAR</a:t>
            </a:r>
            <a:r>
              <a:rPr lang="en-US" dirty="0"/>
              <a:t> satellite monitoring</a:t>
            </a:r>
          </a:p>
        </p:txBody>
      </p:sp>
      <p:sp>
        <p:nvSpPr>
          <p:cNvPr id="3" name="Slide Number Placeholder 2">
            <a:extLst>
              <a:ext uri="{FF2B5EF4-FFF2-40B4-BE49-F238E27FC236}">
                <a16:creationId xmlns:a16="http://schemas.microsoft.com/office/drawing/2014/main" xmlns="" id="{1BBEE00F-0596-460C-9CAD-42EFF3B9F87C}"/>
              </a:ext>
            </a:extLst>
          </p:cNvPr>
          <p:cNvSpPr>
            <a:spLocks noGrp="1"/>
          </p:cNvSpPr>
          <p:nvPr>
            <p:ph type="sldNum" sz="quarter" idx="12"/>
          </p:nvPr>
        </p:nvSpPr>
        <p:spPr/>
        <p:txBody>
          <a:bodyPr/>
          <a:lstStyle/>
          <a:p>
            <a:pPr>
              <a:defRPr/>
            </a:pPr>
            <a:fld id="{8EC16C3E-254E-C04A-8A90-F3CAE37A3DAA}" type="slidenum">
              <a:rPr lang="en-US" smtClean="0"/>
              <a:t>41</a:t>
            </a:fld>
            <a:endParaRPr lang="en-US"/>
          </a:p>
        </p:txBody>
      </p:sp>
      <p:pic>
        <p:nvPicPr>
          <p:cNvPr id="4" name="Feature2_animation_720p">
            <a:hlinkClick r:id="" action="ppaction://media"/>
            <a:extLst>
              <a:ext uri="{FF2B5EF4-FFF2-40B4-BE49-F238E27FC236}">
                <a16:creationId xmlns:a16="http://schemas.microsoft.com/office/drawing/2014/main" xmlns="" id="{7228268C-A7DB-42C2-88CA-6D9C77B464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30753"/>
            <a:ext cx="9144000" cy="5143500"/>
          </a:xfrm>
          <a:prstGeom prst="rect">
            <a:avLst/>
          </a:prstGeom>
        </p:spPr>
      </p:pic>
    </p:spTree>
    <p:extLst>
      <p:ext uri="{BB962C8B-B14F-4D97-AF65-F5344CB8AC3E}">
        <p14:creationId xmlns:p14="http://schemas.microsoft.com/office/powerpoint/2010/main" val="2786238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C187BD-3BEA-460B-B7A2-DAE6830232A8}"/>
              </a:ext>
            </a:extLst>
          </p:cNvPr>
          <p:cNvSpPr>
            <a:spLocks noGrp="1"/>
          </p:cNvSpPr>
          <p:nvPr>
            <p:ph type="title"/>
          </p:nvPr>
        </p:nvSpPr>
        <p:spPr>
          <a:xfrm>
            <a:off x="457200" y="274637"/>
            <a:ext cx="7344383" cy="853771"/>
          </a:xfrm>
        </p:spPr>
        <p:txBody>
          <a:bodyPr/>
          <a:lstStyle/>
          <a:p>
            <a:r>
              <a:rPr lang="en-US" dirty="0"/>
              <a:t>Multiple dataset integration:</a:t>
            </a:r>
            <a:br>
              <a:rPr lang="en-US" dirty="0"/>
            </a:br>
            <a:r>
              <a:rPr lang="en-US" dirty="0"/>
              <a:t>Gravity measurements/joint inversion</a:t>
            </a:r>
          </a:p>
        </p:txBody>
      </p:sp>
      <p:sp>
        <p:nvSpPr>
          <p:cNvPr id="3" name="Slide Number Placeholder 2">
            <a:extLst>
              <a:ext uri="{FF2B5EF4-FFF2-40B4-BE49-F238E27FC236}">
                <a16:creationId xmlns:a16="http://schemas.microsoft.com/office/drawing/2014/main" xmlns="" id="{A9E2961D-2ADD-422B-8E30-4CC96A99810B}"/>
              </a:ext>
            </a:extLst>
          </p:cNvPr>
          <p:cNvSpPr>
            <a:spLocks noGrp="1"/>
          </p:cNvSpPr>
          <p:nvPr>
            <p:ph type="sldNum" sz="quarter" idx="12"/>
          </p:nvPr>
        </p:nvSpPr>
        <p:spPr/>
        <p:txBody>
          <a:bodyPr/>
          <a:lstStyle/>
          <a:p>
            <a:pPr>
              <a:defRPr/>
            </a:pPr>
            <a:fld id="{8EC16C3E-254E-C04A-8A90-F3CAE37A3DAA}" type="slidenum">
              <a:rPr lang="en-US" smtClean="0"/>
              <a:t>42</a:t>
            </a:fld>
            <a:endParaRPr lang="en-US"/>
          </a:p>
        </p:txBody>
      </p:sp>
      <p:pic>
        <p:nvPicPr>
          <p:cNvPr id="5" name="Picture 4">
            <a:extLst>
              <a:ext uri="{FF2B5EF4-FFF2-40B4-BE49-F238E27FC236}">
                <a16:creationId xmlns:a16="http://schemas.microsoft.com/office/drawing/2014/main" xmlns="" id="{647AEB35-E112-41CC-AD1D-DFAB6E894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28408"/>
            <a:ext cx="9144000" cy="5306938"/>
          </a:xfrm>
          <a:prstGeom prst="rect">
            <a:avLst/>
          </a:prstGeom>
        </p:spPr>
      </p:pic>
      <p:pic>
        <p:nvPicPr>
          <p:cNvPr id="7" name="Picture 6">
            <a:extLst>
              <a:ext uri="{FF2B5EF4-FFF2-40B4-BE49-F238E27FC236}">
                <a16:creationId xmlns:a16="http://schemas.microsoft.com/office/drawing/2014/main" xmlns="" id="{20A7A5E3-01DE-4329-B99E-EDF33F2C52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12782"/>
            <a:ext cx="9136626" cy="5306939"/>
          </a:xfrm>
          <a:prstGeom prst="rect">
            <a:avLst/>
          </a:prstGeom>
        </p:spPr>
      </p:pic>
    </p:spTree>
    <p:extLst>
      <p:ext uri="{BB962C8B-B14F-4D97-AF65-F5344CB8AC3E}">
        <p14:creationId xmlns:p14="http://schemas.microsoft.com/office/powerpoint/2010/main" val="2538973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5E034-8AA1-490B-9FD2-1ADE2FE862DE}"/>
              </a:ext>
            </a:extLst>
          </p:cNvPr>
          <p:cNvSpPr>
            <a:spLocks noGrp="1"/>
          </p:cNvSpPr>
          <p:nvPr>
            <p:ph type="title"/>
          </p:nvPr>
        </p:nvSpPr>
        <p:spPr>
          <a:xfrm>
            <a:off x="457200" y="274637"/>
            <a:ext cx="7344383" cy="844043"/>
          </a:xfrm>
        </p:spPr>
        <p:txBody>
          <a:bodyPr/>
          <a:lstStyle/>
          <a:p>
            <a:r>
              <a:rPr lang="en-US" dirty="0"/>
              <a:t>Multiple dataset integration:</a:t>
            </a:r>
            <a:br>
              <a:rPr lang="en-US" dirty="0"/>
            </a:br>
            <a:r>
              <a:rPr lang="en-US" dirty="0"/>
              <a:t>Magnetics and seismic (Vs) profiles</a:t>
            </a:r>
          </a:p>
        </p:txBody>
      </p:sp>
      <p:sp>
        <p:nvSpPr>
          <p:cNvPr id="3" name="Slide Number Placeholder 2">
            <a:extLst>
              <a:ext uri="{FF2B5EF4-FFF2-40B4-BE49-F238E27FC236}">
                <a16:creationId xmlns:a16="http://schemas.microsoft.com/office/drawing/2014/main" xmlns="" id="{5BB3F696-0795-4421-9A78-2AFB0E144D30}"/>
              </a:ext>
            </a:extLst>
          </p:cNvPr>
          <p:cNvSpPr>
            <a:spLocks noGrp="1"/>
          </p:cNvSpPr>
          <p:nvPr>
            <p:ph type="sldNum" sz="quarter" idx="12"/>
          </p:nvPr>
        </p:nvSpPr>
        <p:spPr/>
        <p:txBody>
          <a:bodyPr/>
          <a:lstStyle/>
          <a:p>
            <a:pPr>
              <a:defRPr/>
            </a:pPr>
            <a:fld id="{8EC16C3E-254E-C04A-8A90-F3CAE37A3DAA}" type="slidenum">
              <a:rPr lang="en-US" smtClean="0"/>
              <a:t>43</a:t>
            </a:fld>
            <a:endParaRPr lang="en-US"/>
          </a:p>
        </p:txBody>
      </p:sp>
      <p:pic>
        <p:nvPicPr>
          <p:cNvPr id="4" name="Content Placeholder 3">
            <a:extLst>
              <a:ext uri="{FF2B5EF4-FFF2-40B4-BE49-F238E27FC236}">
                <a16:creationId xmlns:a16="http://schemas.microsoft.com/office/drawing/2014/main" xmlns="" id="{35C02765-A56A-43C0-B518-403985D4CE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195" y="1570111"/>
            <a:ext cx="3137862" cy="4760912"/>
          </a:xfrm>
          <a:prstGeom prst="rect">
            <a:avLst/>
          </a:prstGeom>
        </p:spPr>
      </p:pic>
      <p:pic>
        <p:nvPicPr>
          <p:cNvPr id="5" name="Picture 4">
            <a:extLst>
              <a:ext uri="{FF2B5EF4-FFF2-40B4-BE49-F238E27FC236}">
                <a16:creationId xmlns:a16="http://schemas.microsoft.com/office/drawing/2014/main" xmlns="" id="{D5BEF4FC-715D-4450-A6AA-9E2BF228AF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9610" y="1670700"/>
            <a:ext cx="6404557" cy="1886351"/>
          </a:xfrm>
          <a:prstGeom prst="rect">
            <a:avLst/>
          </a:prstGeom>
        </p:spPr>
      </p:pic>
      <p:pic>
        <p:nvPicPr>
          <p:cNvPr id="6" name="Picture 5">
            <a:extLst>
              <a:ext uri="{FF2B5EF4-FFF2-40B4-BE49-F238E27FC236}">
                <a16:creationId xmlns:a16="http://schemas.microsoft.com/office/drawing/2014/main" xmlns="" id="{49121E4B-0736-442E-A6C2-DDA8DE5667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3035" y="4159966"/>
            <a:ext cx="6453867" cy="1783099"/>
          </a:xfrm>
          <a:prstGeom prst="rect">
            <a:avLst/>
          </a:prstGeom>
        </p:spPr>
      </p:pic>
      <p:sp>
        <p:nvSpPr>
          <p:cNvPr id="7" name="TextBox 6">
            <a:extLst>
              <a:ext uri="{FF2B5EF4-FFF2-40B4-BE49-F238E27FC236}">
                <a16:creationId xmlns:a16="http://schemas.microsoft.com/office/drawing/2014/main" xmlns="" id="{03CFB62C-828F-4B02-B06D-1270DE1B4B7D}"/>
              </a:ext>
            </a:extLst>
          </p:cNvPr>
          <p:cNvSpPr txBox="1"/>
          <p:nvPr/>
        </p:nvSpPr>
        <p:spPr>
          <a:xfrm>
            <a:off x="3466181" y="1270590"/>
            <a:ext cx="5393094" cy="400110"/>
          </a:xfrm>
          <a:prstGeom prst="rect">
            <a:avLst/>
          </a:prstGeom>
          <a:noFill/>
        </p:spPr>
        <p:txBody>
          <a:bodyPr wrap="square" rtlCol="0">
            <a:spAutoFit/>
          </a:bodyPr>
          <a:lstStyle/>
          <a:p>
            <a:r>
              <a:rPr lang="en-US" sz="2000" dirty="0">
                <a:solidFill>
                  <a:srgbClr val="FFFFFF"/>
                </a:solidFill>
                <a:latin typeface="+mn-lt"/>
              </a:rPr>
              <a:t>Dipping Basalt (Faulted)</a:t>
            </a:r>
          </a:p>
        </p:txBody>
      </p:sp>
      <p:sp>
        <p:nvSpPr>
          <p:cNvPr id="8" name="TextBox 7">
            <a:extLst>
              <a:ext uri="{FF2B5EF4-FFF2-40B4-BE49-F238E27FC236}">
                <a16:creationId xmlns:a16="http://schemas.microsoft.com/office/drawing/2014/main" xmlns="" id="{BDF9ACC2-AE64-404F-9048-1B85B1A52BB0}"/>
              </a:ext>
            </a:extLst>
          </p:cNvPr>
          <p:cNvSpPr txBox="1"/>
          <p:nvPr/>
        </p:nvSpPr>
        <p:spPr>
          <a:xfrm>
            <a:off x="3293673" y="3718212"/>
            <a:ext cx="5393094" cy="400110"/>
          </a:xfrm>
          <a:prstGeom prst="rect">
            <a:avLst/>
          </a:prstGeom>
          <a:noFill/>
        </p:spPr>
        <p:txBody>
          <a:bodyPr wrap="square" rtlCol="0">
            <a:spAutoFit/>
          </a:bodyPr>
          <a:lstStyle/>
          <a:p>
            <a:r>
              <a:rPr lang="en-US" sz="2000" dirty="0">
                <a:solidFill>
                  <a:srgbClr val="FFFFFF"/>
                </a:solidFill>
                <a:latin typeface="+mn-lt"/>
              </a:rPr>
              <a:t>Flat-Lying Basalt (Unfaulted)</a:t>
            </a:r>
          </a:p>
        </p:txBody>
      </p:sp>
      <p:sp>
        <p:nvSpPr>
          <p:cNvPr id="9" name="Arrow: Right 8">
            <a:extLst>
              <a:ext uri="{FF2B5EF4-FFF2-40B4-BE49-F238E27FC236}">
                <a16:creationId xmlns:a16="http://schemas.microsoft.com/office/drawing/2014/main" xmlns="" id="{98C72701-2BB6-4FDA-A6F3-79F8595B648E}"/>
              </a:ext>
            </a:extLst>
          </p:cNvPr>
          <p:cNvSpPr/>
          <p:nvPr/>
        </p:nvSpPr>
        <p:spPr>
          <a:xfrm>
            <a:off x="1687126" y="2369028"/>
            <a:ext cx="1912776" cy="2697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xmlns="" id="{E3F3BB11-E58A-45BF-AD8D-1348CF08E0F6}"/>
              </a:ext>
            </a:extLst>
          </p:cNvPr>
          <p:cNvSpPr/>
          <p:nvPr/>
        </p:nvSpPr>
        <p:spPr>
          <a:xfrm rot="865588">
            <a:off x="1965302" y="4328685"/>
            <a:ext cx="2684165" cy="239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693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6EB0F1-105D-4D10-8B94-24A90B5114F2}"/>
              </a:ext>
            </a:extLst>
          </p:cNvPr>
          <p:cNvSpPr>
            <a:spLocks noGrp="1"/>
          </p:cNvSpPr>
          <p:nvPr>
            <p:ph type="title"/>
          </p:nvPr>
        </p:nvSpPr>
        <p:spPr/>
        <p:txBody>
          <a:bodyPr/>
          <a:lstStyle/>
          <a:p>
            <a:r>
              <a:rPr lang="en-US" dirty="0"/>
              <a:t>Conclusions</a:t>
            </a:r>
          </a:p>
        </p:txBody>
      </p:sp>
      <p:sp>
        <p:nvSpPr>
          <p:cNvPr id="3" name="Slide Number Placeholder 2">
            <a:extLst>
              <a:ext uri="{FF2B5EF4-FFF2-40B4-BE49-F238E27FC236}">
                <a16:creationId xmlns:a16="http://schemas.microsoft.com/office/drawing/2014/main" xmlns="" id="{0473997F-965F-4C3C-858A-1348D6056F37}"/>
              </a:ext>
            </a:extLst>
          </p:cNvPr>
          <p:cNvSpPr>
            <a:spLocks noGrp="1"/>
          </p:cNvSpPr>
          <p:nvPr>
            <p:ph type="sldNum" sz="quarter" idx="12"/>
          </p:nvPr>
        </p:nvSpPr>
        <p:spPr/>
        <p:txBody>
          <a:bodyPr/>
          <a:lstStyle/>
          <a:p>
            <a:pPr>
              <a:defRPr/>
            </a:pPr>
            <a:fld id="{8EC16C3E-254E-C04A-8A90-F3CAE37A3DAA}" type="slidenum">
              <a:rPr lang="en-US" smtClean="0"/>
              <a:t>44</a:t>
            </a:fld>
            <a:endParaRPr lang="en-US"/>
          </a:p>
        </p:txBody>
      </p:sp>
      <p:sp>
        <p:nvSpPr>
          <p:cNvPr id="4" name="TextBox 3">
            <a:extLst>
              <a:ext uri="{FF2B5EF4-FFF2-40B4-BE49-F238E27FC236}">
                <a16:creationId xmlns:a16="http://schemas.microsoft.com/office/drawing/2014/main" xmlns="" id="{21A26E3E-39FE-4010-83DC-E3614664B367}"/>
              </a:ext>
            </a:extLst>
          </p:cNvPr>
          <p:cNvSpPr txBox="1"/>
          <p:nvPr/>
        </p:nvSpPr>
        <p:spPr>
          <a:xfrm>
            <a:off x="597877" y="1254369"/>
            <a:ext cx="6951785"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FFFF"/>
                </a:solidFill>
                <a:latin typeface="Franklin Gothic Medium" panose="020B0603020102020204" pitchFamily="34" charset="0"/>
              </a:rPr>
              <a:t>3D seismic is the only method that can successfully provide high-resolution imaging of subsurface features</a:t>
            </a:r>
          </a:p>
          <a:p>
            <a:pPr marL="342900" indent="-342900">
              <a:buFont typeface="Arial" panose="020B0604020202020204" pitchFamily="34" charset="0"/>
              <a:buChar char="•"/>
            </a:pPr>
            <a:r>
              <a:rPr lang="en-US" sz="2400" dirty="0">
                <a:solidFill>
                  <a:srgbClr val="FFFFFF"/>
                </a:solidFill>
                <a:latin typeface="Franklin Gothic Medium" panose="020B0603020102020204" pitchFamily="34" charset="0"/>
              </a:rPr>
              <a:t>Integrating data types allows for better constraints on the information captured</a:t>
            </a:r>
          </a:p>
          <a:p>
            <a:pPr marL="342900" indent="-342900">
              <a:buFont typeface="Arial" panose="020B0604020202020204" pitchFamily="34" charset="0"/>
              <a:buChar char="•"/>
            </a:pPr>
            <a:r>
              <a:rPr lang="en-US" sz="2400" dirty="0">
                <a:solidFill>
                  <a:srgbClr val="FFFFFF"/>
                </a:solidFill>
                <a:latin typeface="Franklin Gothic Medium" panose="020B0603020102020204" pitchFamily="34" charset="0"/>
              </a:rPr>
              <a:t>Don’t replace older methods, just provide a more detailed approach</a:t>
            </a:r>
          </a:p>
          <a:p>
            <a:pPr marL="342900" indent="-342900">
              <a:buFont typeface="Arial" panose="020B0604020202020204" pitchFamily="34" charset="0"/>
              <a:buChar char="•"/>
            </a:pPr>
            <a:r>
              <a:rPr lang="en-US" sz="2400" dirty="0">
                <a:solidFill>
                  <a:srgbClr val="FFFFFF"/>
                </a:solidFill>
                <a:latin typeface="Franklin Gothic Medium" panose="020B0603020102020204" pitchFamily="34" charset="0"/>
              </a:rPr>
              <a:t>Extracting as much information as we can from field surveys</a:t>
            </a:r>
          </a:p>
          <a:p>
            <a:pPr marL="342900" indent="-342900">
              <a:buFont typeface="Arial" panose="020B0604020202020204" pitchFamily="34" charset="0"/>
              <a:buChar char="•"/>
            </a:pPr>
            <a:endParaRPr lang="en-US" sz="2400" dirty="0">
              <a:solidFill>
                <a:srgbClr val="FFFFFF"/>
              </a:solidFill>
              <a:latin typeface="Franklin Gothic Medium" panose="020B0603020102020204" pitchFamily="34" charset="0"/>
            </a:endParaRPr>
          </a:p>
        </p:txBody>
      </p:sp>
    </p:spTree>
    <p:extLst>
      <p:ext uri="{BB962C8B-B14F-4D97-AF65-F5344CB8AC3E}">
        <p14:creationId xmlns:p14="http://schemas.microsoft.com/office/powerpoint/2010/main" val="83682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one_loop">
            <a:hlinkClick r:id="" action="ppaction://media"/>
            <a:extLst>
              <a:ext uri="{FF2B5EF4-FFF2-40B4-BE49-F238E27FC236}">
                <a16:creationId xmlns:a16="http://schemas.microsoft.com/office/drawing/2014/main" xmlns="" id="{35F8FF48-FAF2-4C3A-95E1-5E5478157AD4}"/>
              </a:ext>
            </a:extLst>
          </p:cNvPr>
          <p:cNvPicPr>
            <a:picLocks noChangeAspect="1"/>
          </p:cNvPicPr>
          <p:nvPr>
            <a:videoFile r:link="rId1"/>
            <p:extLst>
              <p:ext uri="{DAA4B4D4-6D71-4841-9C94-3DE7FCFB9230}">
                <p14:media xmlns:p14="http://schemas.microsoft.com/office/powerpoint/2010/main" r:embed="rId2">
                  <p14:trim end="2148"/>
                </p14:media>
              </p:ext>
            </p:extLst>
          </p:nvPr>
        </p:nvPicPr>
        <p:blipFill>
          <a:blip r:embed="rId5"/>
          <a:stretch>
            <a:fillRect/>
          </a:stretch>
        </p:blipFill>
        <p:spPr>
          <a:xfrm>
            <a:off x="914399" y="1127439"/>
            <a:ext cx="7315201" cy="4114800"/>
          </a:xfrm>
          <a:prstGeom prst="rect">
            <a:avLst/>
          </a:prstGeom>
        </p:spPr>
      </p:pic>
      <p:pic>
        <p:nvPicPr>
          <p:cNvPr id="7" name="Picture 6">
            <a:extLst>
              <a:ext uri="{FF2B5EF4-FFF2-40B4-BE49-F238E27FC236}">
                <a16:creationId xmlns:a16="http://schemas.microsoft.com/office/drawing/2014/main" xmlns="" id="{C5A82752-8D40-4BFF-8905-D5A796714E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5425" y="5348274"/>
            <a:ext cx="1804719" cy="1031268"/>
          </a:xfrm>
          <a:prstGeom prst="rect">
            <a:avLst/>
          </a:prstGeom>
        </p:spPr>
      </p:pic>
      <p:sp>
        <p:nvSpPr>
          <p:cNvPr id="3" name="Title 2">
            <a:extLst>
              <a:ext uri="{FF2B5EF4-FFF2-40B4-BE49-F238E27FC236}">
                <a16:creationId xmlns:a16="http://schemas.microsoft.com/office/drawing/2014/main" xmlns="" id="{5A978614-1517-49FC-A102-A11CFB77687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88389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D4968-3944-44D2-AB29-CCF536D6AF81}"/>
              </a:ext>
            </a:extLst>
          </p:cNvPr>
          <p:cNvSpPr>
            <a:spLocks noGrp="1"/>
          </p:cNvSpPr>
          <p:nvPr>
            <p:ph type="title"/>
          </p:nvPr>
        </p:nvSpPr>
        <p:spPr/>
        <p:txBody>
          <a:bodyPr/>
          <a:lstStyle/>
          <a:p>
            <a:r>
              <a:rPr lang="en-US" dirty="0"/>
              <a:t>Historic mining assessment workflow</a:t>
            </a:r>
          </a:p>
        </p:txBody>
      </p:sp>
      <p:sp>
        <p:nvSpPr>
          <p:cNvPr id="3" name="Content Placeholder 2">
            <a:extLst>
              <a:ext uri="{FF2B5EF4-FFF2-40B4-BE49-F238E27FC236}">
                <a16:creationId xmlns:a16="http://schemas.microsoft.com/office/drawing/2014/main" xmlns="" id="{6929B82A-7A1E-470A-98A4-1A1607DB29AB}"/>
              </a:ext>
            </a:extLst>
          </p:cNvPr>
          <p:cNvSpPr>
            <a:spLocks noGrp="1"/>
          </p:cNvSpPr>
          <p:nvPr>
            <p:ph sz="quarter" idx="13"/>
          </p:nvPr>
        </p:nvSpPr>
        <p:spPr/>
        <p:txBody>
          <a:bodyPr/>
          <a:lstStyle/>
          <a:p>
            <a:r>
              <a:rPr lang="en-US" dirty="0"/>
              <a:t>Determine what and where materials were mined</a:t>
            </a:r>
          </a:p>
          <a:p>
            <a:r>
              <a:rPr lang="en-US" dirty="0"/>
              <a:t>Compile mine maps and historic data</a:t>
            </a:r>
          </a:p>
          <a:p>
            <a:r>
              <a:rPr lang="en-US" dirty="0"/>
              <a:t>UAS survey (Imagery, DEM)</a:t>
            </a:r>
          </a:p>
          <a:p>
            <a:r>
              <a:rPr lang="en-US" dirty="0"/>
              <a:t>Geophysical survey</a:t>
            </a:r>
          </a:p>
          <a:p>
            <a:r>
              <a:rPr lang="en-US" dirty="0"/>
              <a:t>Downhole void scanning</a:t>
            </a:r>
          </a:p>
          <a:p>
            <a:r>
              <a:rPr lang="en-US" dirty="0"/>
              <a:t>3D integrated site modeling</a:t>
            </a:r>
          </a:p>
          <a:p>
            <a:r>
              <a:rPr lang="en-US" dirty="0"/>
              <a:t>Interpretation and analysis</a:t>
            </a:r>
          </a:p>
        </p:txBody>
      </p:sp>
    </p:spTree>
    <p:extLst>
      <p:ext uri="{BB962C8B-B14F-4D97-AF65-F5344CB8AC3E}">
        <p14:creationId xmlns:p14="http://schemas.microsoft.com/office/powerpoint/2010/main" val="130557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74ECCE-86A2-4A52-9829-9B83C0014DB9}"/>
              </a:ext>
            </a:extLst>
          </p:cNvPr>
          <p:cNvSpPr>
            <a:spLocks noGrp="1"/>
          </p:cNvSpPr>
          <p:nvPr>
            <p:ph type="title"/>
          </p:nvPr>
        </p:nvSpPr>
        <p:spPr/>
        <p:txBody>
          <a:bodyPr/>
          <a:lstStyle/>
          <a:p>
            <a:r>
              <a:rPr lang="en-US" dirty="0"/>
              <a:t>Mitigation strategies</a:t>
            </a:r>
          </a:p>
        </p:txBody>
      </p:sp>
      <p:sp>
        <p:nvSpPr>
          <p:cNvPr id="3" name="Content Placeholder 2">
            <a:extLst>
              <a:ext uri="{FF2B5EF4-FFF2-40B4-BE49-F238E27FC236}">
                <a16:creationId xmlns:a16="http://schemas.microsoft.com/office/drawing/2014/main" xmlns="" id="{306ED882-B649-48A6-A94E-1DEC14AD151F}"/>
              </a:ext>
            </a:extLst>
          </p:cNvPr>
          <p:cNvSpPr>
            <a:spLocks noGrp="1"/>
          </p:cNvSpPr>
          <p:nvPr>
            <p:ph sz="quarter" idx="13"/>
          </p:nvPr>
        </p:nvSpPr>
        <p:spPr>
          <a:xfrm>
            <a:off x="457454" y="1303506"/>
            <a:ext cx="8232775" cy="4973724"/>
          </a:xfrm>
        </p:spPr>
        <p:txBody>
          <a:bodyPr/>
          <a:lstStyle/>
          <a:p>
            <a:r>
              <a:rPr lang="en-US" dirty="0"/>
              <a:t>Improve structural integrity</a:t>
            </a:r>
          </a:p>
          <a:p>
            <a:pPr>
              <a:spcBef>
                <a:spcPts val="600"/>
              </a:spcBef>
            </a:pPr>
            <a:r>
              <a:rPr lang="en-US" dirty="0"/>
              <a:t>Isolate from mined area</a:t>
            </a:r>
          </a:p>
          <a:p>
            <a:pPr>
              <a:spcBef>
                <a:spcPts val="600"/>
              </a:spcBef>
            </a:pPr>
            <a:r>
              <a:rPr lang="en-US" dirty="0"/>
              <a:t>Induce collapse or excavate if shallow</a:t>
            </a:r>
          </a:p>
          <a:p>
            <a:pPr>
              <a:spcBef>
                <a:spcPts val="600"/>
              </a:spcBef>
            </a:pPr>
            <a:r>
              <a:rPr lang="en-US" dirty="0"/>
              <a:t>Grout remaining mine entries and open voids</a:t>
            </a:r>
          </a:p>
          <a:p>
            <a:pPr>
              <a:spcBef>
                <a:spcPts val="600"/>
              </a:spcBef>
            </a:pPr>
            <a:r>
              <a:rPr lang="en-US" dirty="0"/>
              <a:t>Mitigation effectiveness (confirmation drilling, seismic survey)</a:t>
            </a:r>
          </a:p>
          <a:p>
            <a:pPr>
              <a:spcBef>
                <a:spcPts val="600"/>
              </a:spcBef>
            </a:pPr>
            <a:r>
              <a:rPr lang="en-US" dirty="0"/>
              <a:t>Model potential subsidence strain and design for it</a:t>
            </a:r>
          </a:p>
          <a:p>
            <a:endParaRPr lang="en-US" dirty="0"/>
          </a:p>
        </p:txBody>
      </p:sp>
      <p:pic>
        <p:nvPicPr>
          <p:cNvPr id="4" name="Picture 3">
            <a:extLst>
              <a:ext uri="{FF2B5EF4-FFF2-40B4-BE49-F238E27FC236}">
                <a16:creationId xmlns:a16="http://schemas.microsoft.com/office/drawing/2014/main" xmlns="" id="{4F7A78E1-85BE-496F-AAB6-B05EE6251F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47312"/>
            <a:ext cx="4397587" cy="2447316"/>
          </a:xfrm>
          <a:prstGeom prst="rect">
            <a:avLst/>
          </a:prstGeom>
        </p:spPr>
      </p:pic>
      <p:pic>
        <p:nvPicPr>
          <p:cNvPr id="5" name="Picture 4">
            <a:extLst>
              <a:ext uri="{FF2B5EF4-FFF2-40B4-BE49-F238E27FC236}">
                <a16:creationId xmlns:a16="http://schemas.microsoft.com/office/drawing/2014/main" xmlns="" id="{7B2D9CB4-B878-4653-A58C-B927379F8B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1597" y="3947312"/>
            <a:ext cx="4662403" cy="2447315"/>
          </a:xfrm>
          <a:prstGeom prst="rect">
            <a:avLst/>
          </a:prstGeom>
        </p:spPr>
      </p:pic>
    </p:spTree>
    <p:extLst>
      <p:ext uri="{BB962C8B-B14F-4D97-AF65-F5344CB8AC3E}">
        <p14:creationId xmlns:p14="http://schemas.microsoft.com/office/powerpoint/2010/main" val="421758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a:extLst>
              <a:ext uri="{FF2B5EF4-FFF2-40B4-BE49-F238E27FC236}">
                <a16:creationId xmlns:a16="http://schemas.microsoft.com/office/drawing/2014/main" xmlns="" id="{D8B7C9AF-12F9-4AC4-A73C-E19399C80B62}"/>
              </a:ext>
            </a:extLst>
          </p:cNvPr>
          <p:cNvSpPr>
            <a:spLocks noGrp="1" noChangeArrowheads="1"/>
          </p:cNvSpPr>
          <p:nvPr>
            <p:ph type="title"/>
          </p:nvPr>
        </p:nvSpPr>
        <p:spPr>
          <a:xfrm>
            <a:off x="-213316" y="118394"/>
            <a:ext cx="7837715" cy="826486"/>
          </a:xfrm>
        </p:spPr>
        <p:txBody>
          <a:bodyPr/>
          <a:lstStyle/>
          <a:p>
            <a:pPr algn="ctr"/>
            <a:r>
              <a:rPr lang="en-US" altLang="en-US" dirty="0"/>
              <a:t>Traditional a</a:t>
            </a:r>
            <a:r>
              <a:rPr lang="en-US" altLang="en-US" sz="2800" dirty="0"/>
              <a:t>pproach to finding </a:t>
            </a:r>
            <a:r>
              <a:rPr lang="en-US" altLang="en-US" dirty="0"/>
              <a:t>m</a:t>
            </a:r>
            <a:r>
              <a:rPr lang="en-US" altLang="en-US" sz="2800" dirty="0"/>
              <a:t>ine </a:t>
            </a:r>
            <a:r>
              <a:rPr lang="en-US" altLang="en-US" dirty="0"/>
              <a:t>v</a:t>
            </a:r>
            <a:r>
              <a:rPr lang="en-US" altLang="en-US" sz="2800" dirty="0"/>
              <a:t>oids</a:t>
            </a:r>
          </a:p>
        </p:txBody>
      </p:sp>
      <p:pic>
        <p:nvPicPr>
          <p:cNvPr id="692227" name="Picture 3">
            <a:extLst>
              <a:ext uri="{FF2B5EF4-FFF2-40B4-BE49-F238E27FC236}">
                <a16:creationId xmlns:a16="http://schemas.microsoft.com/office/drawing/2014/main" xmlns="" id="{E59DEFC8-995E-40E0-9B2D-7855EC4178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182" y="1052512"/>
            <a:ext cx="8021636" cy="5172670"/>
          </a:xfrm>
          <a:prstGeom prst="rect">
            <a:avLst/>
          </a:prstGeom>
          <a:noFill/>
          <a:ln w="952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pic>
        <p:nvPicPr>
          <p:cNvPr id="692228" name="Picture 4">
            <a:extLst>
              <a:ext uri="{FF2B5EF4-FFF2-40B4-BE49-F238E27FC236}">
                <a16:creationId xmlns:a16="http://schemas.microsoft.com/office/drawing/2014/main" xmlns="" id="{981D95CE-ABEA-41E7-8BCF-8A645518B0C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24253" y="2172779"/>
            <a:ext cx="3924300" cy="3548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2229" name="Text Box 5">
            <a:extLst>
              <a:ext uri="{FF2B5EF4-FFF2-40B4-BE49-F238E27FC236}">
                <a16:creationId xmlns:a16="http://schemas.microsoft.com/office/drawing/2014/main" xmlns="" id="{06EBE656-9BE7-484D-AE8C-D54E20171FDF}"/>
              </a:ext>
            </a:extLst>
          </p:cNvPr>
          <p:cNvSpPr txBox="1">
            <a:spLocks noChangeArrowheads="1"/>
          </p:cNvSpPr>
          <p:nvPr/>
        </p:nvSpPr>
        <p:spPr bwMode="auto">
          <a:xfrm>
            <a:off x="611189" y="1214438"/>
            <a:ext cx="2412098" cy="6437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marL="457200" indent="-4572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buFont typeface="Monotype Sorts" pitchFamily="2" charset="2"/>
              <a:buNone/>
            </a:pPr>
            <a:r>
              <a:rPr lang="en-US" altLang="en-US" sz="1800" b="1" dirty="0">
                <a:solidFill>
                  <a:srgbClr val="FB1503"/>
                </a:solidFill>
                <a:latin typeface="Arial" panose="020B0604020202020204" pitchFamily="34" charset="0"/>
              </a:rPr>
              <a:t>24 OF 25 BORINGS</a:t>
            </a:r>
          </a:p>
          <a:p>
            <a:pPr>
              <a:buFont typeface="Monotype Sorts" pitchFamily="2" charset="2"/>
              <a:buNone/>
            </a:pPr>
            <a:r>
              <a:rPr lang="en-US" altLang="en-US" sz="1800" b="1" dirty="0">
                <a:solidFill>
                  <a:srgbClr val="FB1503"/>
                </a:solidFill>
                <a:latin typeface="Arial" panose="020B0604020202020204" pitchFamily="34" charset="0"/>
              </a:rPr>
              <a:t>ENCOUNTER VOIDS</a:t>
            </a:r>
          </a:p>
        </p:txBody>
      </p:sp>
      <p:sp>
        <p:nvSpPr>
          <p:cNvPr id="692230" name="Text Box 6">
            <a:extLst>
              <a:ext uri="{FF2B5EF4-FFF2-40B4-BE49-F238E27FC236}">
                <a16:creationId xmlns:a16="http://schemas.microsoft.com/office/drawing/2014/main" xmlns="" id="{B109DDAD-7A79-494D-B771-C9CD9AF42FEF}"/>
              </a:ext>
            </a:extLst>
          </p:cNvPr>
          <p:cNvSpPr txBox="1">
            <a:spLocks noChangeArrowheads="1"/>
          </p:cNvSpPr>
          <p:nvPr/>
        </p:nvSpPr>
        <p:spPr bwMode="auto">
          <a:xfrm>
            <a:off x="487362" y="4599849"/>
            <a:ext cx="2412099" cy="6437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marL="457200" indent="-4572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buFont typeface="Monotype Sorts" pitchFamily="2" charset="2"/>
              <a:buNone/>
            </a:pPr>
            <a:r>
              <a:rPr lang="en-US" altLang="en-US" sz="1800" b="1" dirty="0">
                <a:solidFill>
                  <a:srgbClr val="FB1503"/>
                </a:solidFill>
                <a:latin typeface="Arial" panose="020B0604020202020204" pitchFamily="34" charset="0"/>
              </a:rPr>
              <a:t>5 OF 25 BORINGS</a:t>
            </a:r>
          </a:p>
          <a:p>
            <a:pPr>
              <a:buFont typeface="Monotype Sorts" pitchFamily="2" charset="2"/>
              <a:buNone/>
            </a:pPr>
            <a:r>
              <a:rPr lang="en-US" altLang="en-US" sz="1800" b="1" dirty="0">
                <a:solidFill>
                  <a:srgbClr val="FB1503"/>
                </a:solidFill>
                <a:latin typeface="Arial" panose="020B0604020202020204" pitchFamily="34" charset="0"/>
              </a:rPr>
              <a:t>ENCOUNTER VOIDS</a:t>
            </a:r>
          </a:p>
        </p:txBody>
      </p:sp>
      <p:sp>
        <p:nvSpPr>
          <p:cNvPr id="692232" name="Text Box 8">
            <a:extLst>
              <a:ext uri="{FF2B5EF4-FFF2-40B4-BE49-F238E27FC236}">
                <a16:creationId xmlns:a16="http://schemas.microsoft.com/office/drawing/2014/main" xmlns="" id="{E3C03DEE-2844-49E6-86A7-60B0958B5736}"/>
              </a:ext>
            </a:extLst>
          </p:cNvPr>
          <p:cNvSpPr txBox="1">
            <a:spLocks noChangeArrowheads="1"/>
          </p:cNvSpPr>
          <p:nvPr/>
        </p:nvSpPr>
        <p:spPr bwMode="auto">
          <a:xfrm>
            <a:off x="6011863" y="1052512"/>
            <a:ext cx="2620962" cy="5514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0"/>
              </a:spcBef>
              <a:defRPr sz="2400">
                <a:solidFill>
                  <a:schemeClr val="tx1"/>
                </a:solidFill>
                <a:latin typeface="Times New Roman" panose="02020603050405020304" pitchFamily="18" charset="0"/>
              </a:defRPr>
            </a:lvl1pPr>
            <a:lvl2pPr marL="511175">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r">
              <a:buFont typeface="Monotype Sorts" pitchFamily="2" charset="2"/>
              <a:buNone/>
            </a:pPr>
            <a:r>
              <a:rPr lang="en-US" altLang="en-US" sz="1000" i="1" dirty="0">
                <a:solidFill>
                  <a:schemeClr val="bg1">
                    <a:lumMod val="85000"/>
                  </a:schemeClr>
                </a:solidFill>
                <a:latin typeface="Arial" panose="020B0604020202020204" pitchFamily="34" charset="0"/>
              </a:rPr>
              <a:t>South Side Belt Route</a:t>
            </a:r>
          </a:p>
          <a:p>
            <a:pPr algn="r">
              <a:buFont typeface="Monotype Sorts" pitchFamily="2" charset="2"/>
              <a:buNone/>
            </a:pPr>
            <a:r>
              <a:rPr lang="en-US" altLang="en-US" sz="1000" i="1" dirty="0">
                <a:solidFill>
                  <a:schemeClr val="bg1">
                    <a:lumMod val="85000"/>
                  </a:schemeClr>
                </a:solidFill>
                <a:latin typeface="Arial" panose="020B0604020202020204" pitchFamily="34" charset="0"/>
              </a:rPr>
              <a:t>Final Report</a:t>
            </a:r>
          </a:p>
          <a:p>
            <a:pPr algn="r">
              <a:buFont typeface="Monotype Sorts" pitchFamily="2" charset="2"/>
              <a:buNone/>
            </a:pPr>
            <a:r>
              <a:rPr lang="en-US" altLang="en-US" sz="1000" i="1" dirty="0">
                <a:solidFill>
                  <a:schemeClr val="bg1">
                    <a:lumMod val="85000"/>
                  </a:schemeClr>
                </a:solidFill>
                <a:latin typeface="Arial" panose="020B0604020202020204" pitchFamily="34" charset="0"/>
              </a:rPr>
              <a:t>JFC March 2000</a:t>
            </a:r>
          </a:p>
        </p:txBody>
      </p:sp>
    </p:spTree>
    <p:extLst>
      <p:ext uri="{BB962C8B-B14F-4D97-AF65-F5344CB8AC3E}">
        <p14:creationId xmlns:p14="http://schemas.microsoft.com/office/powerpoint/2010/main" val="24530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2229"/>
                                        </p:tgtEl>
                                        <p:attrNameLst>
                                          <p:attrName>style.visibility</p:attrName>
                                        </p:attrNameLst>
                                      </p:cBhvr>
                                      <p:to>
                                        <p:strVal val="visible"/>
                                      </p:to>
                                    </p:set>
                                    <p:anim calcmode="lin" valueType="num">
                                      <p:cBhvr additive="base">
                                        <p:cTn id="7" dur="1000" fill="hold"/>
                                        <p:tgtEl>
                                          <p:spTgt spid="692229"/>
                                        </p:tgtEl>
                                        <p:attrNameLst>
                                          <p:attrName>ppt_x</p:attrName>
                                        </p:attrNameLst>
                                      </p:cBhvr>
                                      <p:tavLst>
                                        <p:tav tm="0">
                                          <p:val>
                                            <p:strVal val="#ppt_x"/>
                                          </p:val>
                                        </p:tav>
                                        <p:tav tm="100000">
                                          <p:val>
                                            <p:strVal val="#ppt_x"/>
                                          </p:val>
                                        </p:tav>
                                      </p:tavLst>
                                    </p:anim>
                                    <p:anim calcmode="lin" valueType="num">
                                      <p:cBhvr additive="base">
                                        <p:cTn id="8" dur="1000" fill="hold"/>
                                        <p:tgtEl>
                                          <p:spTgt spid="6922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11022E-16 -2.96296E-6 L 0.03056 0.03843 " pathEditMode="relative" rAng="0" ptsTypes="AA">
                                      <p:cBhvr>
                                        <p:cTn id="12" dur="2000" fill="hold"/>
                                        <p:tgtEl>
                                          <p:spTgt spid="692228"/>
                                        </p:tgtEl>
                                        <p:attrNameLst>
                                          <p:attrName>ppt_x</p:attrName>
                                          <p:attrName>ppt_y</p:attrName>
                                        </p:attrNameLst>
                                      </p:cBhvr>
                                      <p:rCtr x="1528" y="1921"/>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2230"/>
                                        </p:tgtEl>
                                        <p:attrNameLst>
                                          <p:attrName>style.visibility</p:attrName>
                                        </p:attrNameLst>
                                      </p:cBhvr>
                                      <p:to>
                                        <p:strVal val="visible"/>
                                      </p:to>
                                    </p:set>
                                    <p:animEffect transition="in" filter="fade">
                                      <p:cBhvr>
                                        <p:cTn id="17" dur="500"/>
                                        <p:tgtEl>
                                          <p:spTgt spid="69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9" grpId="0"/>
      <p:bldP spid="6922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C8D97-76B2-4D0B-92F4-4139794D4B06}"/>
              </a:ext>
            </a:extLst>
          </p:cNvPr>
          <p:cNvSpPr>
            <a:spLocks noGrp="1"/>
          </p:cNvSpPr>
          <p:nvPr>
            <p:ph type="title"/>
          </p:nvPr>
        </p:nvSpPr>
        <p:spPr>
          <a:xfrm>
            <a:off x="457200" y="274639"/>
            <a:ext cx="8232775" cy="938868"/>
          </a:xfrm>
        </p:spPr>
        <p:txBody>
          <a:bodyPr/>
          <a:lstStyle/>
          <a:p>
            <a:r>
              <a:rPr lang="en-US" dirty="0"/>
              <a:t>Integrated high-resolution site </a:t>
            </a:r>
            <a:br>
              <a:rPr lang="en-US" dirty="0"/>
            </a:br>
            <a:r>
              <a:rPr lang="en-US" dirty="0"/>
              <a:t>characterizations for subsidence risk evaluations</a:t>
            </a:r>
          </a:p>
        </p:txBody>
      </p:sp>
      <p:sp>
        <p:nvSpPr>
          <p:cNvPr id="3" name="Content Placeholder 2">
            <a:extLst>
              <a:ext uri="{FF2B5EF4-FFF2-40B4-BE49-F238E27FC236}">
                <a16:creationId xmlns:a16="http://schemas.microsoft.com/office/drawing/2014/main" xmlns="" id="{9964CF9D-DE43-4A0D-B8E9-95A3837CAF01}"/>
              </a:ext>
            </a:extLst>
          </p:cNvPr>
          <p:cNvSpPr>
            <a:spLocks noGrp="1"/>
          </p:cNvSpPr>
          <p:nvPr>
            <p:ph sz="quarter" idx="13"/>
          </p:nvPr>
        </p:nvSpPr>
        <p:spPr/>
        <p:txBody>
          <a:bodyPr/>
          <a:lstStyle/>
          <a:p>
            <a:r>
              <a:rPr lang="en-US" dirty="0"/>
              <a:t>Variables in subsidence risk evaluations</a:t>
            </a:r>
          </a:p>
          <a:p>
            <a:pPr lvl="1">
              <a:spcBef>
                <a:spcPts val="300"/>
              </a:spcBef>
            </a:pPr>
            <a:r>
              <a:rPr lang="en-US" dirty="0">
                <a:solidFill>
                  <a:srgbClr val="FFFFFF"/>
                </a:solidFill>
                <a:latin typeface="+mn-lt"/>
              </a:rPr>
              <a:t>Composition and thickness of overburden material</a:t>
            </a:r>
          </a:p>
          <a:p>
            <a:pPr lvl="1">
              <a:spcBef>
                <a:spcPts val="300"/>
              </a:spcBef>
            </a:pPr>
            <a:r>
              <a:rPr lang="en-US" dirty="0">
                <a:solidFill>
                  <a:srgbClr val="FFFFFF"/>
                </a:solidFill>
                <a:latin typeface="+mn-lt"/>
              </a:rPr>
              <a:t>Relative strength and thickness of overlying bedrock (if any)</a:t>
            </a:r>
          </a:p>
          <a:p>
            <a:pPr lvl="1">
              <a:spcBef>
                <a:spcPts val="300"/>
              </a:spcBef>
            </a:pPr>
            <a:r>
              <a:rPr lang="en-US" dirty="0">
                <a:solidFill>
                  <a:srgbClr val="FFFFFF"/>
                </a:solidFill>
                <a:latin typeface="+mn-lt"/>
              </a:rPr>
              <a:t>Depth to voids</a:t>
            </a:r>
          </a:p>
          <a:p>
            <a:pPr lvl="1">
              <a:spcBef>
                <a:spcPts val="300"/>
              </a:spcBef>
            </a:pPr>
            <a:r>
              <a:rPr lang="en-US" dirty="0">
                <a:solidFill>
                  <a:srgbClr val="FFFFFF"/>
                </a:solidFill>
                <a:latin typeface="+mn-lt"/>
              </a:rPr>
              <a:t>Groundwater Conditions</a:t>
            </a:r>
          </a:p>
          <a:p>
            <a:pPr lvl="1">
              <a:spcBef>
                <a:spcPts val="300"/>
              </a:spcBef>
            </a:pPr>
            <a:r>
              <a:rPr lang="en-US" dirty="0">
                <a:solidFill>
                  <a:srgbClr val="FFFFFF"/>
                </a:solidFill>
                <a:latin typeface="+mn-lt"/>
              </a:rPr>
              <a:t>Historic land use and record keeping accuracy</a:t>
            </a:r>
          </a:p>
          <a:p>
            <a:pPr lvl="1"/>
            <a:endParaRPr lang="en-US" dirty="0"/>
          </a:p>
        </p:txBody>
      </p:sp>
      <p:pic>
        <p:nvPicPr>
          <p:cNvPr id="4" name="Picture 3">
            <a:extLst>
              <a:ext uri="{FF2B5EF4-FFF2-40B4-BE49-F238E27FC236}">
                <a16:creationId xmlns:a16="http://schemas.microsoft.com/office/drawing/2014/main" xmlns="" id="{6DA19965-A358-45DE-8F30-F2A4530BEE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012" y="3824415"/>
            <a:ext cx="8679975" cy="2294722"/>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7564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C98276-2302-4B43-AED0-15B2BA926B3C}"/>
              </a:ext>
            </a:extLst>
          </p:cNvPr>
          <p:cNvSpPr>
            <a:spLocks noGrp="1"/>
          </p:cNvSpPr>
          <p:nvPr>
            <p:ph type="title"/>
          </p:nvPr>
        </p:nvSpPr>
        <p:spPr>
          <a:xfrm>
            <a:off x="457200" y="274639"/>
            <a:ext cx="6792823" cy="853770"/>
          </a:xfrm>
        </p:spPr>
        <p:txBody>
          <a:bodyPr/>
          <a:lstStyle/>
          <a:p>
            <a:r>
              <a:rPr lang="en-US" dirty="0"/>
              <a:t>Traditional 2D geophysics vs. </a:t>
            </a:r>
            <a:br>
              <a:rPr lang="en-US" dirty="0"/>
            </a:br>
            <a:r>
              <a:rPr lang="en-US" dirty="0"/>
              <a:t>high-resolution 3D seismic</a:t>
            </a:r>
          </a:p>
        </p:txBody>
      </p:sp>
      <p:sp>
        <p:nvSpPr>
          <p:cNvPr id="3" name="Content Placeholder 2">
            <a:extLst>
              <a:ext uri="{FF2B5EF4-FFF2-40B4-BE49-F238E27FC236}">
                <a16:creationId xmlns:a16="http://schemas.microsoft.com/office/drawing/2014/main" xmlns="" id="{DD39579C-796B-4103-A359-CEDD0097FDBC}"/>
              </a:ext>
            </a:extLst>
          </p:cNvPr>
          <p:cNvSpPr>
            <a:spLocks noGrp="1"/>
          </p:cNvSpPr>
          <p:nvPr>
            <p:ph sz="quarter" idx="13"/>
          </p:nvPr>
        </p:nvSpPr>
        <p:spPr/>
        <p:txBody>
          <a:bodyPr>
            <a:normAutofit/>
          </a:bodyPr>
          <a:lstStyle/>
          <a:p>
            <a:pPr marL="0" indent="0" algn="ctr">
              <a:buNone/>
            </a:pPr>
            <a:r>
              <a:rPr lang="en-US" sz="2000" dirty="0"/>
              <a:t>2D Cross Section</a:t>
            </a:r>
          </a:p>
        </p:txBody>
      </p:sp>
      <p:pic>
        <p:nvPicPr>
          <p:cNvPr id="4" name="Picture 3">
            <a:extLst>
              <a:ext uri="{FF2B5EF4-FFF2-40B4-BE49-F238E27FC236}">
                <a16:creationId xmlns:a16="http://schemas.microsoft.com/office/drawing/2014/main" xmlns="" id="{C5D2F164-E93D-443A-851A-137A4BA3F428}"/>
              </a:ext>
            </a:extLst>
          </p:cNvPr>
          <p:cNvPicPr>
            <a:picLocks noChangeAspect="1"/>
          </p:cNvPicPr>
          <p:nvPr/>
        </p:nvPicPr>
        <p:blipFill>
          <a:blip r:embed="rId3"/>
          <a:stretch>
            <a:fillRect/>
          </a:stretch>
        </p:blipFill>
        <p:spPr>
          <a:xfrm>
            <a:off x="143238" y="1806425"/>
            <a:ext cx="8839200" cy="1086699"/>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6C2D9679-07A2-4723-A68A-26B7F3EAEC71}"/>
              </a:ext>
            </a:extLst>
          </p:cNvPr>
          <p:cNvPicPr>
            <a:picLocks noChangeAspect="1"/>
          </p:cNvPicPr>
          <p:nvPr/>
        </p:nvPicPr>
        <p:blipFill>
          <a:blip r:embed="rId4"/>
          <a:stretch>
            <a:fillRect/>
          </a:stretch>
        </p:blipFill>
        <p:spPr>
          <a:xfrm>
            <a:off x="324792" y="3258739"/>
            <a:ext cx="8476092" cy="294068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xmlns="" id="{13653644-01CE-4BC0-B825-EA9DD097BA5E}"/>
              </a:ext>
            </a:extLst>
          </p:cNvPr>
          <p:cNvSpPr txBox="1"/>
          <p:nvPr/>
        </p:nvSpPr>
        <p:spPr>
          <a:xfrm>
            <a:off x="3200400" y="320040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FFFF"/>
                </a:solidFill>
                <a:latin typeface="Franklin Gothic Book" panose="020B0503020102020204" pitchFamily="34" charset="0"/>
              </a:rPr>
              <a:t>Map View</a:t>
            </a:r>
          </a:p>
        </p:txBody>
      </p:sp>
    </p:spTree>
    <p:extLst>
      <p:ext uri="{BB962C8B-B14F-4D97-AF65-F5344CB8AC3E}">
        <p14:creationId xmlns:p14="http://schemas.microsoft.com/office/powerpoint/2010/main" val="2445630661"/>
      </p:ext>
    </p:extLst>
  </p:cSld>
  <p:clrMapOvr>
    <a:masterClrMapping/>
  </p:clrMapOvr>
</p:sld>
</file>

<file path=ppt/theme/theme1.xml><?xml version="1.0" encoding="utf-8"?>
<a:theme xmlns:a="http://schemas.openxmlformats.org/drawingml/2006/main" name="Tt_PPT_Template_3_Dark">
  <a:themeElements>
    <a:clrScheme name="Tetra Tech 3">
      <a:dk1>
        <a:srgbClr val="2A2C27"/>
      </a:dk1>
      <a:lt1>
        <a:srgbClr val="FFFFFF"/>
      </a:lt1>
      <a:dk2>
        <a:srgbClr val="003478"/>
      </a:dk2>
      <a:lt2>
        <a:srgbClr val="E0E1DD"/>
      </a:lt2>
      <a:accent1>
        <a:srgbClr val="5482AB"/>
      </a:accent1>
      <a:accent2>
        <a:srgbClr val="69923A"/>
      </a:accent2>
      <a:accent3>
        <a:srgbClr val="CA7700"/>
      </a:accent3>
      <a:accent4>
        <a:srgbClr val="B3995D"/>
      </a:accent4>
      <a:accent5>
        <a:srgbClr val="675C53"/>
      </a:accent5>
      <a:accent6>
        <a:srgbClr val="004165"/>
      </a:accent6>
      <a:hlink>
        <a:srgbClr val="0000FF"/>
      </a:hlink>
      <a:folHlink>
        <a:srgbClr val="7030A0"/>
      </a:folHlink>
    </a:clrScheme>
    <a:fontScheme name="Tetra Tech 3">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rgbClr val="FFFFFF"/>
            </a:solidFill>
            <a:latin typeface="Franklin Gothic Medium" panose="020B0603020102020204" pitchFamily="34" charset="0"/>
          </a:defRPr>
        </a:defPPr>
      </a:lstStyle>
    </a:txDef>
  </a:objectDefaults>
  <a:extraClrSchemeLst/>
  <a:extLst>
    <a:ext uri="{05A4C25C-085E-4340-85A3-A5531E510DB2}">
      <thm15:themeFamily xmlns:thm15="http://schemas.microsoft.com/office/thememl/2012/main" name="Tt_PPT_template_3_dark.potx" id="{A1D19A58-4EDE-4B6D-982F-4B200320298A}" vid="{423D1145-A084-4B49-B8DF-511CF92BFF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3d10bb6-661a-499d-be6c-d42b7260c3b6">
      <UserInfo>
        <DisplayName>Nuttall, Jeff</DisplayName>
        <AccountId>6</AccountId>
        <AccountType/>
      </UserInfo>
      <UserInfo>
        <DisplayName>Isaacson, Mitch</DisplayName>
        <AccountId>12</AccountId>
        <AccountType/>
      </UserInfo>
      <UserInfo>
        <DisplayName>OConnell, Dan</DisplayName>
        <AccountId>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A6E7059DD6514FBA7C85B32828B2DE" ma:contentTypeVersion="8" ma:contentTypeDescription="Create a new document." ma:contentTypeScope="" ma:versionID="46b8b270f37e25a97a868adc1c167bef">
  <xsd:schema xmlns:xsd="http://www.w3.org/2001/XMLSchema" xmlns:xs="http://www.w3.org/2001/XMLSchema" xmlns:p="http://schemas.microsoft.com/office/2006/metadata/properties" xmlns:ns2="f3d10bb6-661a-499d-be6c-d42b7260c3b6" xmlns:ns3="fcb87658-8fb6-4668-b42c-07e78de6cf72" targetNamespace="http://schemas.microsoft.com/office/2006/metadata/properties" ma:root="true" ma:fieldsID="b3e7ea947c733ba9a741b222d91e22a6" ns2:_="" ns3:_="">
    <xsd:import namespace="f3d10bb6-661a-499d-be6c-d42b7260c3b6"/>
    <xsd:import namespace="fcb87658-8fb6-4668-b42c-07e78de6cf7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d10bb6-661a-499d-be6c-d42b7260c3b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b87658-8fb6-4668-b42c-07e78de6cf7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8512A0-91AF-4FF2-B9CD-6058FF4BA74E}">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fcb87658-8fb6-4668-b42c-07e78de6cf72"/>
    <ds:schemaRef ds:uri="f3d10bb6-661a-499d-be6c-d42b7260c3b6"/>
    <ds:schemaRef ds:uri="http://www.w3.org/XML/1998/namespace"/>
  </ds:schemaRefs>
</ds:datastoreItem>
</file>

<file path=customXml/itemProps2.xml><?xml version="1.0" encoding="utf-8"?>
<ds:datastoreItem xmlns:ds="http://schemas.openxmlformats.org/officeDocument/2006/customXml" ds:itemID="{F843FD62-535A-4C12-847E-083794759D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d10bb6-661a-499d-be6c-d42b7260c3b6"/>
    <ds:schemaRef ds:uri="fcb87658-8fb6-4668-b42c-07e78de6cf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658EA1-FB9E-4B23-82F5-B14273B575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2574</Words>
  <Application>Microsoft Office PowerPoint</Application>
  <PresentationFormat>On-screen Show (4:3)</PresentationFormat>
  <Paragraphs>332</Paragraphs>
  <Slides>45</Slides>
  <Notes>37</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Arial Black</vt:lpstr>
      <vt:lpstr>Calibri</vt:lpstr>
      <vt:lpstr>Franklin Gothic Book</vt:lpstr>
      <vt:lpstr>Franklin Gothic Demi</vt:lpstr>
      <vt:lpstr>Franklin Gothic Medium</vt:lpstr>
      <vt:lpstr>Monotype Sorts</vt:lpstr>
      <vt:lpstr>Times New Roman</vt:lpstr>
      <vt:lpstr>Wingdings</vt:lpstr>
      <vt:lpstr>Tt_PPT_Template_3_Dark</vt:lpstr>
      <vt:lpstr>Subsurface Mine Void and Karst Imaging Using 3D Seismic Methods; Adapting Oil and Gas Seismic Advancements to Develop 3D Integrated Site Characterization Models</vt:lpstr>
      <vt:lpstr>What causes subsidence?</vt:lpstr>
      <vt:lpstr>Increasing risk from Karst geology</vt:lpstr>
      <vt:lpstr>Abandoned coal mines across the country</vt:lpstr>
      <vt:lpstr>Historic mining assessment workflow</vt:lpstr>
      <vt:lpstr>Mitigation strategies</vt:lpstr>
      <vt:lpstr>Traditional approach to finding mine voids</vt:lpstr>
      <vt:lpstr>Integrated high-resolution site  characterizations for subsidence risk evaluations</vt:lpstr>
      <vt:lpstr>Traditional 2D geophysics vs.  high-resolution 3D seismic</vt:lpstr>
      <vt:lpstr>Why 3D seismic?  Because 2D seismic does not work for void imaging!</vt:lpstr>
      <vt:lpstr>The Banana-Doughnut kernel</vt:lpstr>
      <vt:lpstr>3D seismic surveys</vt:lpstr>
      <vt:lpstr>Customized site-specific 3D seismic acquisition geometry</vt:lpstr>
      <vt:lpstr>Undermined interstate – site features</vt:lpstr>
      <vt:lpstr>2D line along I-90</vt:lpstr>
      <vt:lpstr>2017 3D seismic source/receiver  acquisition geometry</vt:lpstr>
      <vt:lpstr>Initial attenuation map and drill targets</vt:lpstr>
      <vt:lpstr>Cross H – Vp attenuation anomaly</vt:lpstr>
      <vt:lpstr>3D visualization of seismic data</vt:lpstr>
      <vt:lpstr>Integrated 3D site model</vt:lpstr>
      <vt:lpstr>3D seismic imaging of proposed utility alignment and HDD boring</vt:lpstr>
      <vt:lpstr>Preliminary subsidence risk</vt:lpstr>
      <vt:lpstr>Revised subsidence risk</vt:lpstr>
      <vt:lpstr>Void volume calculations</vt:lpstr>
      <vt:lpstr>Fracture mapping above collapse zones</vt:lpstr>
      <vt:lpstr>Modeling mine subsidence</vt:lpstr>
      <vt:lpstr>Drilling confirmation</vt:lpstr>
      <vt:lpstr>Borehole based void imaging</vt:lpstr>
      <vt:lpstr>Site characterization – O&amp;G facility in Karst</vt:lpstr>
      <vt:lpstr>Preliminary tank locations</vt:lpstr>
      <vt:lpstr>Site characterization – identification  of Karst features</vt:lpstr>
      <vt:lpstr>Site characterization – identification  of Karst features – 3D P-wave velocity</vt:lpstr>
      <vt:lpstr>3D P-wave attenuation</vt:lpstr>
      <vt:lpstr>3D mapping of Karst extent using  3D attenuation:  Caverns in 3D</vt:lpstr>
      <vt:lpstr>3D seismic advantages</vt:lpstr>
      <vt:lpstr>Qatar 3D fluid-filled Karst characterization  for highway construction</vt:lpstr>
      <vt:lpstr>Qatar 3D waveform inversion:   Sinkhole N-S cross section</vt:lpstr>
      <vt:lpstr>Qatar 3D waveform inversion: Sinkhole W-E cross section</vt:lpstr>
      <vt:lpstr>Qatar:  Seismic mapping of fluid-filled  Karst extent in 3D</vt:lpstr>
      <vt:lpstr>3D seismic modeling: Mine tailings mitigation/risk modeling</vt:lpstr>
      <vt:lpstr>Multiple dataset integration: InSAR satellite monitoring</vt:lpstr>
      <vt:lpstr>Multiple dataset integration: Gravity measurements/joint inversion</vt:lpstr>
      <vt:lpstr>Multiple dataset integration: Magnetics and seismic (Vs) profiles</vt:lpstr>
      <vt:lpstr>Conclusions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Font &amp; Color Instructions (delete this slide before finalization)</dc:title>
  <dc:creator/>
  <cp:lastModifiedBy/>
  <cp:revision>11</cp:revision>
  <dcterms:modified xsi:type="dcterms:W3CDTF">2021-09-29T06:29:43Z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0x0101007EA6E7059DD6514FBA7C85B32828B2DE</vt:lpwstr>
  </property>
</Properties>
</file>