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1" r:id="rId2"/>
    <p:sldMasterId id="2147483719" r:id="rId3"/>
  </p:sldMasterIdLst>
  <p:notesMasterIdLst>
    <p:notesMasterId r:id="rId28"/>
  </p:notesMasterIdLst>
  <p:handoutMasterIdLst>
    <p:handoutMasterId r:id="rId29"/>
  </p:handoutMasterIdLst>
  <p:sldIdLst>
    <p:sldId id="257" r:id="rId4"/>
    <p:sldId id="267" r:id="rId5"/>
    <p:sldId id="262" r:id="rId6"/>
    <p:sldId id="302" r:id="rId7"/>
    <p:sldId id="357" r:id="rId8"/>
    <p:sldId id="345" r:id="rId9"/>
    <p:sldId id="272" r:id="rId10"/>
    <p:sldId id="358" r:id="rId11"/>
    <p:sldId id="342" r:id="rId12"/>
    <p:sldId id="344" r:id="rId13"/>
    <p:sldId id="285" r:id="rId14"/>
    <p:sldId id="346" r:id="rId15"/>
    <p:sldId id="318" r:id="rId16"/>
    <p:sldId id="348" r:id="rId17"/>
    <p:sldId id="351" r:id="rId18"/>
    <p:sldId id="350" r:id="rId19"/>
    <p:sldId id="334" r:id="rId20"/>
    <p:sldId id="353" r:id="rId21"/>
    <p:sldId id="352" r:id="rId22"/>
    <p:sldId id="354" r:id="rId23"/>
    <p:sldId id="359" r:id="rId24"/>
    <p:sldId id="356" r:id="rId25"/>
    <p:sldId id="341" r:id="rId26"/>
    <p:sldId id="296" r:id="rId27"/>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0B"/>
    <a:srgbClr val="FFCF01"/>
    <a:srgbClr val="C4BD97"/>
    <a:srgbClr val="3E1F00"/>
    <a:srgbClr val="663300"/>
    <a:srgbClr val="000000"/>
    <a:srgbClr val="632523"/>
    <a:srgbClr val="993300"/>
    <a:srgbClr val="FFC830"/>
    <a:srgbClr val="002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7" autoAdjust="0"/>
    <p:restoredTop sz="94343" autoAdjust="0"/>
  </p:normalViewPr>
  <p:slideViewPr>
    <p:cSldViewPr snapToGrid="0" snapToObjects="1">
      <p:cViewPr varScale="1">
        <p:scale>
          <a:sx n="104" d="100"/>
          <a:sy n="104"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8EAA2E-4401-4BE5-A906-7413D4C05E81}" type="datetimeFigureOut">
              <a:rPr lang="en-US" smtClean="0"/>
              <a:t>6/17/2019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744472-AFAD-4DFC-A541-4A4436D46550}" type="slidenum">
              <a:rPr lang="en-US" smtClean="0"/>
              <a:t>‹#›</a:t>
            </a:fld>
            <a:endParaRPr lang="en-US"/>
          </a:p>
        </p:txBody>
      </p:sp>
    </p:spTree>
    <p:extLst>
      <p:ext uri="{BB962C8B-B14F-4D97-AF65-F5344CB8AC3E}">
        <p14:creationId xmlns:p14="http://schemas.microsoft.com/office/powerpoint/2010/main" val="217620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29CCDC-8449-4E1B-B8E0-0BE9A64D14E4}" type="datetimeFigureOut">
              <a:rPr lang="en-US" smtClean="0"/>
              <a:t>6/17/2019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D4D996-13C5-42A6-B975-F701C9BD6FE3}" type="slidenum">
              <a:rPr lang="en-US" smtClean="0"/>
              <a:t>‹#›</a:t>
            </a:fld>
            <a:endParaRPr lang="en-US" dirty="0"/>
          </a:p>
        </p:txBody>
      </p:sp>
    </p:spTree>
    <p:extLst>
      <p:ext uri="{BB962C8B-B14F-4D97-AF65-F5344CB8AC3E}">
        <p14:creationId xmlns:p14="http://schemas.microsoft.com/office/powerpoint/2010/main" val="327903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4D996-13C5-42A6-B975-F701C9BD6FE3}" type="slidenum">
              <a:rPr lang="en-US" smtClean="0"/>
              <a:t>1</a:t>
            </a:fld>
            <a:endParaRPr lang="en-US" dirty="0"/>
          </a:p>
        </p:txBody>
      </p:sp>
    </p:spTree>
    <p:extLst>
      <p:ext uri="{BB962C8B-B14F-4D97-AF65-F5344CB8AC3E}">
        <p14:creationId xmlns:p14="http://schemas.microsoft.com/office/powerpoint/2010/main" val="92009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soils used in our plots include TDU soil or oil contaminated soil that has been sent through the TD process, A, native, non contaminated topsoil, and SP or contaminated soil that has been excavated and stockpiled but not yet treated by TD. </a:t>
            </a:r>
          </a:p>
          <a:p>
            <a:r>
              <a:rPr lang="en-US" sz="1200" kern="1200" dirty="0">
                <a:solidFill>
                  <a:schemeClr val="tx1"/>
                </a:solidFill>
                <a:effectLst/>
                <a:latin typeface="+mn-lt"/>
                <a:ea typeface="+mn-ea"/>
                <a:cs typeface="+mn-cs"/>
              </a:rPr>
              <a:t>-by using those we have a 1:1 mixture of TD and A</a:t>
            </a:r>
          </a:p>
          <a:p>
            <a:r>
              <a:rPr lang="en-US" sz="1200" kern="1200" dirty="0">
                <a:solidFill>
                  <a:schemeClr val="tx1"/>
                </a:solidFill>
                <a:effectLst/>
                <a:latin typeface="+mn-lt"/>
                <a:ea typeface="+mn-ea"/>
                <a:cs typeface="+mn-cs"/>
              </a:rPr>
              <a:t>-along with a 1:1 mixture of SP and A. </a:t>
            </a:r>
          </a:p>
          <a:p>
            <a:r>
              <a:rPr lang="en-US" sz="1200" kern="1200" dirty="0">
                <a:solidFill>
                  <a:schemeClr val="tx1"/>
                </a:solidFill>
                <a:effectLst/>
                <a:latin typeface="+mn-lt"/>
                <a:ea typeface="+mn-ea"/>
                <a:cs typeface="+mn-cs"/>
              </a:rPr>
              <a:t>-each of these 5 are present in the plots with and without manure </a:t>
            </a:r>
          </a:p>
          <a:p>
            <a:r>
              <a:rPr lang="en-US" sz="1200" kern="1200" dirty="0">
                <a:solidFill>
                  <a:schemeClr val="tx1"/>
                </a:solidFill>
                <a:effectLst/>
                <a:latin typeface="+mn-lt"/>
                <a:ea typeface="+mn-ea"/>
                <a:cs typeface="+mn-cs"/>
              </a:rPr>
              <a:t>-yielding a total of 10 soil treatments replicated 3 times. </a:t>
            </a:r>
          </a:p>
          <a:p>
            <a:endParaRPr lang="en-US" dirty="0"/>
          </a:p>
        </p:txBody>
      </p:sp>
      <p:sp>
        <p:nvSpPr>
          <p:cNvPr id="4" name="Slide Number Placeholder 3"/>
          <p:cNvSpPr>
            <a:spLocks noGrp="1"/>
          </p:cNvSpPr>
          <p:nvPr>
            <p:ph type="sldNum" sz="quarter" idx="5"/>
          </p:nvPr>
        </p:nvSpPr>
        <p:spPr/>
        <p:txBody>
          <a:bodyPr/>
          <a:lstStyle/>
          <a:p>
            <a:fld id="{71D4D996-13C5-42A6-B975-F701C9BD6FE3}" type="slidenum">
              <a:rPr lang="en-US" smtClean="0"/>
              <a:t>11</a:t>
            </a:fld>
            <a:endParaRPr lang="en-US" dirty="0"/>
          </a:p>
        </p:txBody>
      </p:sp>
    </p:spTree>
    <p:extLst>
      <p:ext uri="{BB962C8B-B14F-4D97-AF65-F5344CB8AC3E}">
        <p14:creationId xmlns:p14="http://schemas.microsoft.com/office/powerpoint/2010/main" val="361497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better visualize the treatments, here they are labeled in the plots. The native A horizon topsoil is dark in color as you’d expect. While the TDU is more of a reddish and the SP is a gray/yellow color. And the mixes fall somewhere in-between those. </a:t>
            </a:r>
          </a:p>
          <a:p>
            <a:pPr lvl="0"/>
            <a:r>
              <a:rPr lang="en-US" sz="1200" kern="1200" dirty="0">
                <a:solidFill>
                  <a:schemeClr val="tx1"/>
                </a:solidFill>
                <a:effectLst/>
                <a:latin typeface="+mn-lt"/>
                <a:ea typeface="+mn-ea"/>
                <a:cs typeface="+mn-cs"/>
              </a:rPr>
              <a:t>Plots were fertilized according to NDSU fertility recommendations.</a:t>
            </a:r>
          </a:p>
        </p:txBody>
      </p:sp>
      <p:sp>
        <p:nvSpPr>
          <p:cNvPr id="4" name="Slide Number Placeholder 3"/>
          <p:cNvSpPr>
            <a:spLocks noGrp="1"/>
          </p:cNvSpPr>
          <p:nvPr>
            <p:ph type="sldNum" sz="quarter" idx="10"/>
          </p:nvPr>
        </p:nvSpPr>
        <p:spPr/>
        <p:txBody>
          <a:bodyPr/>
          <a:lstStyle/>
          <a:p>
            <a:fld id="{71D4D996-13C5-42A6-B975-F701C9BD6FE3}" type="slidenum">
              <a:rPr lang="en-US" smtClean="0"/>
              <a:t>12</a:t>
            </a:fld>
            <a:endParaRPr lang="en-US" dirty="0"/>
          </a:p>
        </p:txBody>
      </p:sp>
    </p:spTree>
    <p:extLst>
      <p:ext uri="{BB962C8B-B14F-4D97-AF65-F5344CB8AC3E}">
        <p14:creationId xmlns:p14="http://schemas.microsoft.com/office/powerpoint/2010/main" val="155160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further evaluate objective 1 of crop yield, our cropping system included hard red spring wheat was planted in 2016, followed by field peas in 2017, and HRSW again in 2018.</a:t>
            </a:r>
            <a:r>
              <a:rPr lang="en-US" baseline="0" dirty="0"/>
              <a:t>. </a:t>
            </a:r>
          </a:p>
        </p:txBody>
      </p:sp>
      <p:sp>
        <p:nvSpPr>
          <p:cNvPr id="4" name="Slide Number Placeholder 3"/>
          <p:cNvSpPr>
            <a:spLocks noGrp="1"/>
          </p:cNvSpPr>
          <p:nvPr>
            <p:ph type="sldNum" sz="quarter" idx="10"/>
          </p:nvPr>
        </p:nvSpPr>
        <p:spPr/>
        <p:txBody>
          <a:bodyPr/>
          <a:lstStyle/>
          <a:p>
            <a:fld id="{71D4D996-13C5-42A6-B975-F701C9BD6FE3}" type="slidenum">
              <a:rPr lang="en-US" smtClean="0"/>
              <a:t>13</a:t>
            </a:fld>
            <a:endParaRPr lang="en-US" dirty="0"/>
          </a:p>
        </p:txBody>
      </p:sp>
    </p:spTree>
    <p:extLst>
      <p:ext uri="{BB962C8B-B14F-4D97-AF65-F5344CB8AC3E}">
        <p14:creationId xmlns:p14="http://schemas.microsoft.com/office/powerpoint/2010/main" val="187801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PHC concentrations were reduced between 46 and 53%</a:t>
            </a:r>
            <a:endParaRPr lang="en-US" dirty="0"/>
          </a:p>
        </p:txBody>
      </p:sp>
      <p:sp>
        <p:nvSpPr>
          <p:cNvPr id="4" name="Slide Number Placeholder 3"/>
          <p:cNvSpPr>
            <a:spLocks noGrp="1"/>
          </p:cNvSpPr>
          <p:nvPr>
            <p:ph type="sldNum" sz="quarter" idx="10"/>
          </p:nvPr>
        </p:nvSpPr>
        <p:spPr/>
        <p:txBody>
          <a:bodyPr/>
          <a:lstStyle/>
          <a:p>
            <a:fld id="{71D4D996-13C5-42A6-B975-F701C9BD6FE3}" type="slidenum">
              <a:rPr lang="en-US" smtClean="0"/>
              <a:t>15</a:t>
            </a:fld>
            <a:endParaRPr lang="en-US" dirty="0"/>
          </a:p>
        </p:txBody>
      </p:sp>
    </p:spTree>
    <p:extLst>
      <p:ext uri="{BB962C8B-B14F-4D97-AF65-F5344CB8AC3E}">
        <p14:creationId xmlns:p14="http://schemas.microsoft.com/office/powerpoint/2010/main" val="62909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polycyclic aromatic hydrocarbons</a:t>
            </a:r>
            <a:endParaRPr lang="en-US" dirty="0"/>
          </a:p>
        </p:txBody>
      </p:sp>
      <p:sp>
        <p:nvSpPr>
          <p:cNvPr id="4" name="Slide Number Placeholder 3"/>
          <p:cNvSpPr>
            <a:spLocks noGrp="1"/>
          </p:cNvSpPr>
          <p:nvPr>
            <p:ph type="sldNum" sz="quarter" idx="10"/>
          </p:nvPr>
        </p:nvSpPr>
        <p:spPr/>
        <p:txBody>
          <a:bodyPr/>
          <a:lstStyle/>
          <a:p>
            <a:fld id="{71D4D996-13C5-42A6-B975-F701C9BD6FE3}" type="slidenum">
              <a:rPr lang="en-US" smtClean="0"/>
              <a:t>16</a:t>
            </a:fld>
            <a:endParaRPr lang="en-US" dirty="0"/>
          </a:p>
        </p:txBody>
      </p:sp>
    </p:spTree>
    <p:extLst>
      <p:ext uri="{BB962C8B-B14F-4D97-AF65-F5344CB8AC3E}">
        <p14:creationId xmlns:p14="http://schemas.microsoft.com/office/powerpoint/2010/main" val="88919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rPr>
              <a:t>Because of what we learned in this project, we recommended that a blend of TDU + A horizon be placed back down as a replacement for the topsoil that was originally there. However, with minimal topsoil to begin with in the part of the state, the amount of topsoil needed was underestimated and they ran out of topsoil and as you can see in this photo, some TDU soil is exposed at the surface. So, by understanding the fundamentals and crop responses to all of our treatments, we can better manage these soils in regard to soil fertility and cropping sequences.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rPr>
              <a:t>Yields in the first year were already meeting 90% of the county average. </a:t>
            </a:r>
          </a:p>
          <a:p>
            <a:endParaRPr lang="en-US" dirty="0"/>
          </a:p>
        </p:txBody>
      </p:sp>
      <p:sp>
        <p:nvSpPr>
          <p:cNvPr id="4" name="Slide Number Placeholder 3"/>
          <p:cNvSpPr>
            <a:spLocks noGrp="1"/>
          </p:cNvSpPr>
          <p:nvPr>
            <p:ph type="sldNum" sz="quarter" idx="5"/>
          </p:nvPr>
        </p:nvSpPr>
        <p:spPr/>
        <p:txBody>
          <a:bodyPr/>
          <a:lstStyle/>
          <a:p>
            <a:fld id="{71D4D996-13C5-42A6-B975-F701C9BD6FE3}" type="slidenum">
              <a:rPr lang="en-US" smtClean="0"/>
              <a:t>17</a:t>
            </a:fld>
            <a:endParaRPr lang="en-US" dirty="0"/>
          </a:p>
        </p:txBody>
      </p:sp>
    </p:spTree>
    <p:extLst>
      <p:ext uri="{BB962C8B-B14F-4D97-AF65-F5344CB8AC3E}">
        <p14:creationId xmlns:p14="http://schemas.microsoft.com/office/powerpoint/2010/main" val="399072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Class 2 soils have moderate limitations that restrict the choice of plants or that require moderate conservation practices.</a:t>
            </a:r>
          </a:p>
          <a:p>
            <a:r>
              <a:rPr lang="en-US" sz="1200" b="0" i="0" kern="1200" dirty="0">
                <a:solidFill>
                  <a:schemeClr val="tx1"/>
                </a:solidFill>
                <a:effectLst/>
                <a:latin typeface="+mn-lt"/>
                <a:ea typeface="+mn-ea"/>
                <a:cs typeface="+mn-cs"/>
              </a:rPr>
              <a:t>Class 3 soils have severe limitations that restrict the choice of plants or that require special conservation practices, or both.</a:t>
            </a:r>
          </a:p>
          <a:p>
            <a:r>
              <a:rPr lang="en-US" sz="1200" b="0" i="0" kern="1200" dirty="0">
                <a:solidFill>
                  <a:schemeClr val="tx1"/>
                </a:solidFill>
                <a:effectLst/>
                <a:latin typeface="+mn-lt"/>
                <a:ea typeface="+mn-ea"/>
                <a:cs typeface="+mn-cs"/>
              </a:rPr>
              <a:t>The letter </a:t>
            </a:r>
            <a:r>
              <a:rPr lang="en-US" sz="1200" b="0"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shows that the main hazard is the risk of erosion unless close-growing plant cover is maintained;</a:t>
            </a:r>
            <a:endParaRPr lang="en-US" dirty="0"/>
          </a:p>
        </p:txBody>
      </p:sp>
      <p:sp>
        <p:nvSpPr>
          <p:cNvPr id="4" name="Slide Number Placeholder 3"/>
          <p:cNvSpPr>
            <a:spLocks noGrp="1"/>
          </p:cNvSpPr>
          <p:nvPr>
            <p:ph type="sldNum" sz="quarter" idx="10"/>
          </p:nvPr>
        </p:nvSpPr>
        <p:spPr/>
        <p:txBody>
          <a:bodyPr/>
          <a:lstStyle/>
          <a:p>
            <a:fld id="{71D4D996-13C5-42A6-B975-F701C9BD6FE3}" type="slidenum">
              <a:rPr lang="en-US" smtClean="0"/>
              <a:t>22</a:t>
            </a:fld>
            <a:endParaRPr lang="en-US" dirty="0"/>
          </a:p>
        </p:txBody>
      </p:sp>
    </p:spTree>
    <p:extLst>
      <p:ext uri="{BB962C8B-B14F-4D97-AF65-F5344CB8AC3E}">
        <p14:creationId xmlns:p14="http://schemas.microsoft.com/office/powerpoint/2010/main" val="350728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this project has yielded a great amount of publications, in large part to Peter O’Brien. From the natural degradation of hydrocarbons in the soil to the surface energy fluxes of thermal desorbed soils to crop productivity we have covered a lot of ground and are appreciative for the opportunity brought to us from this tragic land event. </a:t>
            </a:r>
          </a:p>
        </p:txBody>
      </p:sp>
      <p:sp>
        <p:nvSpPr>
          <p:cNvPr id="4" name="Slide Number Placeholder 3"/>
          <p:cNvSpPr>
            <a:spLocks noGrp="1"/>
          </p:cNvSpPr>
          <p:nvPr>
            <p:ph type="sldNum" sz="quarter" idx="5"/>
          </p:nvPr>
        </p:nvSpPr>
        <p:spPr/>
        <p:txBody>
          <a:bodyPr/>
          <a:lstStyle/>
          <a:p>
            <a:fld id="{71D4D996-13C5-42A6-B975-F701C9BD6FE3}" type="slidenum">
              <a:rPr lang="en-US" smtClean="0"/>
              <a:t>23</a:t>
            </a:fld>
            <a:endParaRPr lang="en-US" dirty="0"/>
          </a:p>
        </p:txBody>
      </p:sp>
    </p:spTree>
    <p:extLst>
      <p:ext uri="{BB962C8B-B14F-4D97-AF65-F5344CB8AC3E}">
        <p14:creationId xmlns:p14="http://schemas.microsoft.com/office/powerpoint/2010/main" val="354784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With that I would like to acknowledge all of those involved in the project especially Dr. DeSutter who could not make it to the meeting, Peter and Sam, the technicians, and the landowners for being so easy to work with and just as excited to learn all about soils during this journey. </a:t>
            </a:r>
            <a:endParaRPr lang="en-US" baseline="0" dirty="0"/>
          </a:p>
        </p:txBody>
      </p:sp>
      <p:sp>
        <p:nvSpPr>
          <p:cNvPr id="4" name="Slide Number Placeholder 3"/>
          <p:cNvSpPr>
            <a:spLocks noGrp="1"/>
          </p:cNvSpPr>
          <p:nvPr>
            <p:ph type="sldNum" sz="quarter" idx="10"/>
          </p:nvPr>
        </p:nvSpPr>
        <p:spPr/>
        <p:txBody>
          <a:bodyPr/>
          <a:lstStyle/>
          <a:p>
            <a:fld id="{71D4D996-13C5-42A6-B975-F701C9BD6FE3}" type="slidenum">
              <a:rPr lang="en-US" smtClean="0"/>
              <a:t>24</a:t>
            </a:fld>
            <a:endParaRPr lang="en-US" dirty="0"/>
          </a:p>
        </p:txBody>
      </p:sp>
    </p:spTree>
    <p:extLst>
      <p:ext uri="{BB962C8B-B14F-4D97-AF65-F5344CB8AC3E}">
        <p14:creationId xmlns:p14="http://schemas.microsoft.com/office/powerpoint/2010/main" val="335080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heave oil activity, and the increase in activity seen in the past decade can create problems for farmers like Steve Jensen here. Steve discovered this spill on his land near Tioga ND in 2013. </a:t>
            </a:r>
          </a:p>
          <a:p>
            <a:pPr lvl="0"/>
            <a:r>
              <a:rPr lang="en-US" sz="1200" kern="1200" dirty="0">
                <a:solidFill>
                  <a:schemeClr val="tx1"/>
                </a:solidFill>
                <a:effectLst/>
                <a:latin typeface="+mn-lt"/>
                <a:ea typeface="+mn-ea"/>
                <a:cs typeface="+mn-cs"/>
              </a:rPr>
              <a:t>-This spill was 21,000 barrels and if we do our math again, this is equivalent to 30 rail cars. It impacted approximately 6 hectares (or 15 acres) of agricultural land on the surface, but the oil moved more than 15 meters (or 50 feet) below the soil surface. So this is a large volume of soil that is taken out of crop production and needs to be cleaned up. </a:t>
            </a:r>
          </a:p>
          <a:p>
            <a:r>
              <a:rPr lang="en-US" sz="1200" kern="1200" dirty="0">
                <a:solidFill>
                  <a:schemeClr val="tx1"/>
                </a:solidFill>
                <a:effectLst/>
                <a:latin typeface="+mn-lt"/>
                <a:ea typeface="+mn-ea"/>
                <a:cs typeface="+mn-cs"/>
              </a:rPr>
              <a:t>-So our overall goal is to bring these soils back to productivity. </a:t>
            </a:r>
          </a:p>
          <a:p>
            <a:endParaRPr lang="en-US" sz="1100" u="none" baseline="0" dirty="0">
              <a:solidFill>
                <a:srgbClr val="FF0000"/>
              </a:solidFill>
            </a:endParaRPr>
          </a:p>
        </p:txBody>
      </p:sp>
      <p:sp>
        <p:nvSpPr>
          <p:cNvPr id="4" name="Slide Number Placeholder 3"/>
          <p:cNvSpPr>
            <a:spLocks noGrp="1"/>
          </p:cNvSpPr>
          <p:nvPr>
            <p:ph type="sldNum" sz="quarter" idx="10"/>
          </p:nvPr>
        </p:nvSpPr>
        <p:spPr/>
        <p:txBody>
          <a:bodyPr/>
          <a:lstStyle/>
          <a:p>
            <a:fld id="{71D4D996-13C5-42A6-B975-F701C9BD6FE3}" type="slidenum">
              <a:rPr lang="en-US" smtClean="0"/>
              <a:t>2</a:t>
            </a:fld>
            <a:endParaRPr lang="en-US"/>
          </a:p>
        </p:txBody>
      </p:sp>
    </p:spTree>
    <p:extLst>
      <p:ext uri="{BB962C8B-B14F-4D97-AF65-F5344CB8AC3E}">
        <p14:creationId xmlns:p14="http://schemas.microsoft.com/office/powerpoint/2010/main" val="39834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way that this spill has been cleaned up is by a heating process known as thermal desorption. This involves placing contaminated soils into an oven like burner for 10-15 minutes at 350 degrees C. The hydrocarbons that crude oil is made up of are volatilized leaving the soil “clean” and available for reuse. However, there are some unknowns pertaining to certain soil properties when they are heated up to these high of temperatures, alterations in soil properties may prevent us from reaching our big picture goal of bringing these soils back to productivity. </a:t>
            </a:r>
          </a:p>
        </p:txBody>
      </p:sp>
      <p:sp>
        <p:nvSpPr>
          <p:cNvPr id="4" name="Slide Number Placeholder 3"/>
          <p:cNvSpPr>
            <a:spLocks noGrp="1"/>
          </p:cNvSpPr>
          <p:nvPr>
            <p:ph type="sldNum" sz="quarter" idx="10"/>
          </p:nvPr>
        </p:nvSpPr>
        <p:spPr/>
        <p:txBody>
          <a:bodyPr/>
          <a:lstStyle/>
          <a:p>
            <a:fld id="{71D4D996-13C5-42A6-B975-F701C9BD6FE3}" type="slidenum">
              <a:rPr lang="en-US" smtClean="0"/>
              <a:t>3</a:t>
            </a:fld>
            <a:endParaRPr lang="en-US"/>
          </a:p>
        </p:txBody>
      </p:sp>
    </p:spTree>
    <p:extLst>
      <p:ext uri="{BB962C8B-B14F-4D97-AF65-F5344CB8AC3E}">
        <p14:creationId xmlns:p14="http://schemas.microsoft.com/office/powerpoint/2010/main" val="232519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dirty="0"/>
              <a:t>Successful remediation/reclamation </a:t>
            </a:r>
            <a:r>
              <a:rPr lang="en-US" baseline="0" dirty="0"/>
              <a:t>requires a</a:t>
            </a:r>
            <a:r>
              <a:rPr lang="en-US" dirty="0"/>
              <a:t> holistic approach </a:t>
            </a:r>
            <a:r>
              <a:rPr lang="en-US" baseline="0" dirty="0"/>
              <a:t>which includes physical, chemical, and biological.</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aseline="0" dirty="0"/>
              <a:t>All three properties contribute to soil quality / health with soil health being the capacity of a soil to function within ecosystem boundaries to sustain biological productivity, maintain environmental quality, and promote plant, animal, and human health which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aseline="0" dirty="0"/>
              <a:t> thus leads to the crops overall yield and productivity.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aseline="0" dirty="0"/>
              <a:t>So, Can TD-treated soil be used for agricultural productivity? The overall objective is to determine if these thermally desorbed </a:t>
            </a:r>
            <a:r>
              <a:rPr lang="en-US" dirty="0"/>
              <a:t>“soils”, coming from varying depths, would be an option for topsoil if needed. Because the topsoil in some regions of the world are very thin or non existent already.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6C23D-2E20-4C37-9FD0-3F4414F1F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91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Class 2 soils have moderate limitations that restrict the choice of plants or that require moderate conservation practices.</a:t>
            </a:r>
          </a:p>
          <a:p>
            <a:r>
              <a:rPr lang="en-US" sz="1200" b="0" i="0" kern="1200" dirty="0">
                <a:solidFill>
                  <a:schemeClr val="tx1"/>
                </a:solidFill>
                <a:effectLst/>
                <a:latin typeface="+mn-lt"/>
                <a:ea typeface="+mn-ea"/>
                <a:cs typeface="+mn-cs"/>
              </a:rPr>
              <a:t>Class 3 soils have severe limitations that restrict the choice of plants or that require special conservation practices, or both.</a:t>
            </a:r>
          </a:p>
          <a:p>
            <a:r>
              <a:rPr lang="en-US" sz="1200" b="0" i="0" kern="1200" dirty="0">
                <a:solidFill>
                  <a:schemeClr val="tx1"/>
                </a:solidFill>
                <a:effectLst/>
                <a:latin typeface="+mn-lt"/>
                <a:ea typeface="+mn-ea"/>
                <a:cs typeface="+mn-cs"/>
              </a:rPr>
              <a:t>The letter </a:t>
            </a:r>
            <a:r>
              <a:rPr lang="en-US" sz="1200" b="0"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shows that the main hazard is the risk of erosion unless close-growing plant cover is maintained;</a:t>
            </a:r>
            <a:endParaRPr lang="en-US" dirty="0"/>
          </a:p>
        </p:txBody>
      </p:sp>
      <p:sp>
        <p:nvSpPr>
          <p:cNvPr id="4" name="Slide Number Placeholder 3"/>
          <p:cNvSpPr>
            <a:spLocks noGrp="1"/>
          </p:cNvSpPr>
          <p:nvPr>
            <p:ph type="sldNum" sz="quarter" idx="10"/>
          </p:nvPr>
        </p:nvSpPr>
        <p:spPr/>
        <p:txBody>
          <a:bodyPr/>
          <a:lstStyle/>
          <a:p>
            <a:fld id="{71D4D996-13C5-42A6-B975-F701C9BD6FE3}" type="slidenum">
              <a:rPr lang="en-US" smtClean="0"/>
              <a:t>5</a:t>
            </a:fld>
            <a:endParaRPr lang="en-US" dirty="0"/>
          </a:p>
        </p:txBody>
      </p:sp>
    </p:spTree>
    <p:extLst>
      <p:ext uri="{BB962C8B-B14F-4D97-AF65-F5344CB8AC3E}">
        <p14:creationId xmlns:p14="http://schemas.microsoft.com/office/powerpoint/2010/main" val="101963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We first addressed this objective by doing a number of laboratory analyses to figure out the fundamentals of these soils and how they were going to behave before just jumping into the reclamation field portion. Its important to understand what we are working with. So over multiple students and 3 years of data I’ve very briefly listed what we’ve found. </a:t>
            </a:r>
            <a:r>
              <a:rPr lang="en-US" sz="1200" kern="1200" dirty="0">
                <a:solidFill>
                  <a:schemeClr val="tx1"/>
                </a:solidFill>
                <a:effectLst/>
                <a:latin typeface="+mn-lt"/>
                <a:ea typeface="+mn-ea"/>
                <a:cs typeface="+mn-cs"/>
              </a:rPr>
              <a:t>This is an aerial photo of the remediation site where our soil samples were collected. Here we have our native non-contaminated topsoil or A horizon, and subsoil or B horizon, and this large stockpile is the crude contaminated soil which contains soils from depths up to 15 meters below the surface. These soils were excavated and are stockpiled so the amount of total hydrocarbons can be normalized to a certain level before being placed in the Thermal desorption unit. </a:t>
            </a:r>
          </a:p>
          <a:p>
            <a:r>
              <a:rPr lang="en-US" sz="1200" kern="1200" dirty="0">
                <a:solidFill>
                  <a:schemeClr val="tx1"/>
                </a:solidFill>
                <a:effectLst/>
                <a:latin typeface="+mn-lt"/>
                <a:ea typeface="+mn-ea"/>
                <a:cs typeface="+mn-cs"/>
              </a:rPr>
              <a:t>Over here is the thermal desorption heating unit where each of these soils were sent through the process I described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eariler</a:t>
            </a:r>
            <a:r>
              <a:rPr lang="en-US" sz="1200" kern="1200" dirty="0">
                <a:solidFill>
                  <a:schemeClr val="tx1"/>
                </a:solidFill>
                <a:effectLst/>
                <a:latin typeface="+mn-lt"/>
                <a:ea typeface="+mn-ea"/>
                <a:cs typeface="+mn-cs"/>
              </a:rPr>
              <a:t> to yield thermally desorbed TS, SS, and SP soils</a:t>
            </a:r>
            <a:r>
              <a:rPr lang="en-US" sz="1200" kern="1200" baseline="0" dirty="0">
                <a:solidFill>
                  <a:schemeClr val="tx1"/>
                </a:solidFill>
                <a:effectLst/>
                <a:latin typeface="+mn-lt"/>
                <a:ea typeface="+mn-ea"/>
                <a:cs typeface="+mn-cs"/>
              </a:rPr>
              <a:t> making a total of 6 soil samples.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1D4D996-13C5-42A6-B975-F701C9BD6FE3}" type="slidenum">
              <a:rPr lang="en-US" smtClean="0"/>
              <a:t>6</a:t>
            </a:fld>
            <a:endParaRPr lang="en-US" dirty="0"/>
          </a:p>
        </p:txBody>
      </p:sp>
    </p:spTree>
    <p:extLst>
      <p:ext uri="{BB962C8B-B14F-4D97-AF65-F5344CB8AC3E}">
        <p14:creationId xmlns:p14="http://schemas.microsoft.com/office/powerpoint/2010/main" val="199764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much of this work was conducted by other students and colleagues involved in this project. The physical parameters, aggregate stability and conductivity were done by Peter O’Brien while the biological parameters largely in regard to microbial dynamics were done by Samantha Struffert or Sam1 as I was then named Sam2. Each parameter is then explained with an increase, decrease, or neutral change in its respective property. </a:t>
            </a:r>
          </a:p>
          <a:p>
            <a:endParaRPr lang="en-US" dirty="0"/>
          </a:p>
          <a:p>
            <a:r>
              <a:rPr lang="en-US" dirty="0"/>
              <a:t>Emphasize that these “soils” are from varying depths. So in the case that these thermally desorbed soils needed to be used as topsoil, would they even be an option?</a:t>
            </a:r>
          </a:p>
          <a:p>
            <a:r>
              <a:rPr lang="en-US" dirty="0"/>
              <a:t>Starting with the physical properties. </a:t>
            </a:r>
          </a:p>
          <a:p>
            <a:r>
              <a:rPr lang="en-US" dirty="0"/>
              <a:t>Biologically</a:t>
            </a:r>
          </a:p>
        </p:txBody>
      </p:sp>
      <p:sp>
        <p:nvSpPr>
          <p:cNvPr id="4" name="Slide Number Placeholder 3"/>
          <p:cNvSpPr>
            <a:spLocks noGrp="1"/>
          </p:cNvSpPr>
          <p:nvPr>
            <p:ph type="sldNum" sz="quarter" idx="5"/>
          </p:nvPr>
        </p:nvSpPr>
        <p:spPr/>
        <p:txBody>
          <a:bodyPr/>
          <a:lstStyle/>
          <a:p>
            <a:fld id="{71D4D996-13C5-42A6-B975-F701C9BD6FE3}" type="slidenum">
              <a:rPr lang="en-US" smtClean="0"/>
              <a:t>7</a:t>
            </a:fld>
            <a:endParaRPr lang="en-US" dirty="0"/>
          </a:p>
        </p:txBody>
      </p:sp>
    </p:spTree>
    <p:extLst>
      <p:ext uri="{BB962C8B-B14F-4D97-AF65-F5344CB8AC3E}">
        <p14:creationId xmlns:p14="http://schemas.microsoft.com/office/powerpoint/2010/main" val="288585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baseline="0" dirty="0"/>
              <a:t>Moving onto chemical properties which were also largely evaluated by Sam1, you can see the respective changes. </a:t>
            </a:r>
          </a:p>
          <a:p>
            <a:pPr marL="228600" indent="-228600">
              <a:buFont typeface="+mj-lt"/>
              <a:buAutoNum type="arabicParenR"/>
            </a:pPr>
            <a:endParaRPr lang="en-US" baseline="0" dirty="0"/>
          </a:p>
          <a:p>
            <a:pPr marL="228600" indent="-228600">
              <a:buFont typeface="+mj-lt"/>
              <a:buAutoNum type="arabicParenR"/>
            </a:pPr>
            <a:endParaRPr lang="en-US" baseline="0" dirty="0"/>
          </a:p>
          <a:p>
            <a:pPr marL="228600" indent="-228600">
              <a:buFont typeface="+mj-lt"/>
              <a:buAutoNum type="arabicParenR"/>
            </a:pPr>
            <a:r>
              <a:rPr lang="en-US" baseline="0" dirty="0"/>
              <a:t>I will be focusing on the Chemical properties with the objective being if TD impacts the cation exchange capacity, cation selectivity and Gibbs free energies</a:t>
            </a:r>
          </a:p>
          <a:p>
            <a:pPr marL="228600" indent="-228600">
              <a:buFont typeface="+mj-lt"/>
              <a:buAutoNum type="arabicParenR"/>
            </a:pPr>
            <a:r>
              <a:rPr lang="en-US" baseline="0" dirty="0"/>
              <a:t>Now we are going to focus on the Biological properties with today which includes nutrient cycling accomplished by enzyme activity, microbial pools, and carbon </a:t>
            </a:r>
            <a:r>
              <a:rPr lang="en-US" baseline="0" dirty="0" err="1"/>
              <a:t>turnorver</a:t>
            </a:r>
            <a:r>
              <a:rPr lang="en-US" baseline="0" dirty="0"/>
              <a:t>, the objective being the effects of thermal desorption on the nitrogen cycle</a:t>
            </a:r>
          </a:p>
          <a:p>
            <a:pPr marL="228600" indent="-228600">
              <a:buFont typeface="+mj-lt"/>
              <a:buAutoNum type="arabicParenR"/>
            </a:pPr>
            <a:r>
              <a:rPr lang="en-US" baseline="0" dirty="0"/>
              <a:t>Develop guidelines for TD processed soil</a:t>
            </a:r>
          </a:p>
          <a:p>
            <a:endParaRPr lang="en-US" dirty="0"/>
          </a:p>
        </p:txBody>
      </p:sp>
      <p:sp>
        <p:nvSpPr>
          <p:cNvPr id="4" name="Slide Number Placeholder 3"/>
          <p:cNvSpPr>
            <a:spLocks noGrp="1"/>
          </p:cNvSpPr>
          <p:nvPr>
            <p:ph type="sldNum" sz="quarter" idx="5"/>
          </p:nvPr>
        </p:nvSpPr>
        <p:spPr/>
        <p:txBody>
          <a:bodyPr/>
          <a:lstStyle/>
          <a:p>
            <a:fld id="{71D4D996-13C5-42A6-B975-F701C9BD6FE3}" type="slidenum">
              <a:rPr lang="en-US" smtClean="0"/>
              <a:t>9</a:t>
            </a:fld>
            <a:endParaRPr lang="en-US" dirty="0"/>
          </a:p>
        </p:txBody>
      </p:sp>
    </p:spTree>
    <p:extLst>
      <p:ext uri="{BB962C8B-B14F-4D97-AF65-F5344CB8AC3E}">
        <p14:creationId xmlns:p14="http://schemas.microsoft.com/office/powerpoint/2010/main" val="26021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we looked at whether or not TD was changing soil properties and found out it was. Next, we were curious in finding out whether TD soils regardless of their original depth can be used as a replacement for topsoil. OR is mixing some native/non contaminated or TD-treated soils with TD treated soil going to increase overall soil quality and yields?? </a:t>
            </a:r>
          </a:p>
          <a:p>
            <a:pPr lvl="0"/>
            <a:r>
              <a:rPr lang="en-US" sz="1200" kern="1200" dirty="0">
                <a:solidFill>
                  <a:schemeClr val="tx1"/>
                </a:solidFill>
                <a:effectLst/>
                <a:latin typeface="+mn-lt"/>
                <a:ea typeface="+mn-ea"/>
                <a:cs typeface="+mn-cs"/>
              </a:rPr>
              <a:t>To compare the yields across three years and with different crops we compared the soil mixtures to that of the A horizon, our reference soil or what we want to return these disturbed soils back to, therefore all of the numbers are relative to the A horizon. </a:t>
            </a:r>
          </a:p>
          <a:p>
            <a:r>
              <a:rPr lang="en-US" sz="1200" kern="1200" dirty="0">
                <a:solidFill>
                  <a:schemeClr val="tx1"/>
                </a:solidFill>
                <a:effectLst/>
                <a:latin typeface="+mn-lt"/>
                <a:ea typeface="+mn-ea"/>
                <a:cs typeface="+mn-cs"/>
              </a:rPr>
              <a:t>/The yields from any soil treatment that had A horizon mixed in was no different than the reference soil of the A.</a:t>
            </a:r>
          </a:p>
        </p:txBody>
      </p:sp>
      <p:sp>
        <p:nvSpPr>
          <p:cNvPr id="4" name="Slide Number Placeholder 3"/>
          <p:cNvSpPr>
            <a:spLocks noGrp="1"/>
          </p:cNvSpPr>
          <p:nvPr>
            <p:ph type="sldNum" sz="quarter" idx="10"/>
          </p:nvPr>
        </p:nvSpPr>
        <p:spPr/>
        <p:txBody>
          <a:bodyPr/>
          <a:lstStyle/>
          <a:p>
            <a:fld id="{71D4D996-13C5-42A6-B975-F701C9BD6FE3}" type="slidenum">
              <a:rPr lang="en-US" smtClean="0"/>
              <a:t>10</a:t>
            </a:fld>
            <a:endParaRPr lang="en-US" dirty="0"/>
          </a:p>
        </p:txBody>
      </p:sp>
    </p:spTree>
    <p:extLst>
      <p:ext uri="{BB962C8B-B14F-4D97-AF65-F5344CB8AC3E}">
        <p14:creationId xmlns:p14="http://schemas.microsoft.com/office/powerpoint/2010/main" val="2572405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7936" y="2841630"/>
            <a:ext cx="885613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6921" y="5884863"/>
            <a:ext cx="9046633" cy="641350"/>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3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1A22161-18DA-4BE0-A9B8-7E4087CEE6FB}" type="datetime1">
              <a:rPr lang="en-US"/>
              <a:pPr>
                <a:defRPr/>
              </a:pPr>
              <a:t>6/17/2019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8B6379-A84F-4861-8132-6014427E2F4A}" type="slidenum">
              <a:rPr lang="en-US"/>
              <a:pPr>
                <a:defRPr/>
              </a:pPr>
              <a:t>‹#›</a:t>
            </a:fld>
            <a:endParaRPr lang="en-US" dirty="0"/>
          </a:p>
        </p:txBody>
      </p:sp>
    </p:spTree>
    <p:extLst>
      <p:ext uri="{BB962C8B-B14F-4D97-AF65-F5344CB8AC3E}">
        <p14:creationId xmlns:p14="http://schemas.microsoft.com/office/powerpoint/2010/main" val="210748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99B7A2B-5819-4800-A08C-5177621EDE82}" type="datetime1">
              <a:rPr lang="en-US"/>
              <a:pPr>
                <a:defRPr/>
              </a:pPr>
              <a:t>6/17/2019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5A9B3B-F7E0-42EB-B046-D7F68A7A2058}" type="slidenum">
              <a:rPr lang="en-US"/>
              <a:pPr>
                <a:defRPr/>
              </a:pPr>
              <a:t>‹#›</a:t>
            </a:fld>
            <a:endParaRPr lang="en-US" dirty="0"/>
          </a:p>
        </p:txBody>
      </p:sp>
    </p:spTree>
    <p:extLst>
      <p:ext uri="{BB962C8B-B14F-4D97-AF65-F5344CB8AC3E}">
        <p14:creationId xmlns:p14="http://schemas.microsoft.com/office/powerpoint/2010/main" val="208779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B34483-0B6E-4813-AD06-198B765E79DB}" type="datetime1">
              <a:rPr lang="en-US"/>
              <a:pPr>
                <a:defRPr/>
              </a:pPr>
              <a:t>6/17/2019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8740A6-267A-4FEE-B158-94CA5E5039F7}" type="slidenum">
              <a:rPr lang="en-US"/>
              <a:pPr>
                <a:defRPr/>
              </a:pPr>
              <a:t>‹#›</a:t>
            </a:fld>
            <a:endParaRPr lang="en-US" dirty="0"/>
          </a:p>
        </p:txBody>
      </p:sp>
    </p:spTree>
    <p:extLst>
      <p:ext uri="{BB962C8B-B14F-4D97-AF65-F5344CB8AC3E}">
        <p14:creationId xmlns:p14="http://schemas.microsoft.com/office/powerpoint/2010/main" val="89366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B7355F-BBC1-4E82-868A-52BC3AE895E9}" type="datetime1">
              <a:rPr lang="en-US"/>
              <a:pPr>
                <a:defRPr/>
              </a:pPr>
              <a:t>6/17/2019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DB5772-0594-4032-BADB-6D4A40D394F6}" type="slidenum">
              <a:rPr lang="en-US"/>
              <a:pPr>
                <a:defRPr/>
              </a:pPr>
              <a:t>‹#›</a:t>
            </a:fld>
            <a:endParaRPr lang="en-US" dirty="0"/>
          </a:p>
        </p:txBody>
      </p:sp>
    </p:spTree>
    <p:extLst>
      <p:ext uri="{BB962C8B-B14F-4D97-AF65-F5344CB8AC3E}">
        <p14:creationId xmlns:p14="http://schemas.microsoft.com/office/powerpoint/2010/main" val="157658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5336" y="3124200"/>
            <a:ext cx="982133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64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9DE7C-6F6F-4F46-80EF-2274C9DE2B00}"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2928662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9DE7C-6F6F-4F46-80EF-2274C9DE2B00}"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75406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C9DE7C-6F6F-4F46-80EF-2274C9DE2B00}"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126169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9DE7C-6F6F-4F46-80EF-2274C9DE2B00}"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4000073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C9DE7C-6F6F-4F46-80EF-2274C9DE2B00}"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217592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36" y="147718"/>
            <a:ext cx="10363200" cy="648988"/>
          </a:xfrm>
        </p:spPr>
        <p:txBody>
          <a:bodyPr/>
          <a:lstStyle>
            <a:lvl1pPr algn="l">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8A48112-3230-4452-94F5-FD38033F3C33}" type="datetime1">
              <a:rPr lang="en-US"/>
              <a:pPr>
                <a:defRPr/>
              </a:pPr>
              <a:t>6/17/2019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300F2C-5A4C-4318-B1CE-D80050349469}" type="slidenum">
              <a:rPr lang="en-US"/>
              <a:pPr>
                <a:defRPr/>
              </a:pPr>
              <a:t>‹#›</a:t>
            </a:fld>
            <a:endParaRPr lang="en-US" dirty="0"/>
          </a:p>
        </p:txBody>
      </p:sp>
    </p:spTree>
    <p:extLst>
      <p:ext uri="{BB962C8B-B14F-4D97-AF65-F5344CB8AC3E}">
        <p14:creationId xmlns:p14="http://schemas.microsoft.com/office/powerpoint/2010/main" val="1926674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C9DE7C-6F6F-4F46-80EF-2274C9DE2B00}"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318677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9DE7C-6F6F-4F46-80EF-2274C9DE2B00}"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216739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9DE7C-6F6F-4F46-80EF-2274C9DE2B00}"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77518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9DE7C-6F6F-4F46-80EF-2274C9DE2B00}"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247086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9DE7C-6F6F-4F46-80EF-2274C9DE2B00}"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3171835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9DE7C-6F6F-4F46-80EF-2274C9DE2B00}"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058E9-7E1F-45FC-828E-4A0634763236}" type="slidenum">
              <a:rPr lang="en-US" smtClean="0"/>
              <a:t>‹#›</a:t>
            </a:fld>
            <a:endParaRPr lang="en-US"/>
          </a:p>
        </p:txBody>
      </p:sp>
    </p:spTree>
    <p:extLst>
      <p:ext uri="{BB962C8B-B14F-4D97-AF65-F5344CB8AC3E}">
        <p14:creationId xmlns:p14="http://schemas.microsoft.com/office/powerpoint/2010/main" val="398711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2174650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1262853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1411987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253568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C4815B6-DCF5-4CD1-B786-470FD6860156}" type="datetime1">
              <a:rPr lang="en-US" smtClean="0"/>
              <a:pPr>
                <a:defRPr/>
              </a:pPr>
              <a:t>6/17/2019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69BCDB-4636-4EEB-8D6E-DE70C6C1100F}" type="slidenum">
              <a:rPr lang="en-US" smtClean="0"/>
              <a:pPr>
                <a:defRPr/>
              </a:pPr>
              <a:t>‹#›</a:t>
            </a:fld>
            <a:endParaRPr lang="en-US" dirty="0"/>
          </a:p>
        </p:txBody>
      </p:sp>
    </p:spTree>
    <p:extLst>
      <p:ext uri="{BB962C8B-B14F-4D97-AF65-F5344CB8AC3E}">
        <p14:creationId xmlns:p14="http://schemas.microsoft.com/office/powerpoint/2010/main" val="3861137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1049968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2504197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274784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163625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2468457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2638718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CE126-EA49-4D4D-A5B9-FDD6A3B5E597}"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7B7E7-D479-4AD6-B19E-997D7AADCD50}" type="slidenum">
              <a:rPr lang="en-US" smtClean="0"/>
              <a:t>‹#›</a:t>
            </a:fld>
            <a:endParaRPr lang="en-US" dirty="0"/>
          </a:p>
        </p:txBody>
      </p:sp>
    </p:spTree>
    <p:extLst>
      <p:ext uri="{BB962C8B-B14F-4D97-AF65-F5344CB8AC3E}">
        <p14:creationId xmlns:p14="http://schemas.microsoft.com/office/powerpoint/2010/main" val="124125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426" y="227018"/>
            <a:ext cx="6606012" cy="768867"/>
          </a:xfrm>
        </p:spPr>
        <p:txBody>
          <a:bodyPr/>
          <a:lstStyle>
            <a:lvl1pPr algn="l">
              <a:defRPr sz="36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763509" y="1600205"/>
            <a:ext cx="10972800" cy="4525963"/>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1B99787-6D0A-4CC3-8C13-7B2809A3F264}" type="datetime1">
              <a:rPr lang="en-US"/>
              <a:pPr>
                <a:defRPr/>
              </a:pPr>
              <a:t>6/17/2019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A83F69-3590-49C0-B262-2B89D98463ED}" type="slidenum">
              <a:rPr lang="en-US"/>
              <a:pPr>
                <a:defRPr/>
              </a:pPr>
              <a:t>‹#›</a:t>
            </a:fld>
            <a:endParaRPr lang="en-US" dirty="0"/>
          </a:p>
        </p:txBody>
      </p:sp>
    </p:spTree>
    <p:extLst>
      <p:ext uri="{BB962C8B-B14F-4D97-AF65-F5344CB8AC3E}">
        <p14:creationId xmlns:p14="http://schemas.microsoft.com/office/powerpoint/2010/main" val="122644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AE3CC4F-1931-4371-8DC3-6C55E11EB8C7}" type="datetime1">
              <a:rPr lang="en-US"/>
              <a:pPr>
                <a:defRPr/>
              </a:pPr>
              <a:t>6/17/2019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E1F0E2-D4B4-4E99-9BF0-7E12246AFD60}" type="slidenum">
              <a:rPr lang="en-US"/>
              <a:pPr>
                <a:defRPr/>
              </a:pPr>
              <a:t>‹#›</a:t>
            </a:fld>
            <a:endParaRPr lang="en-US" dirty="0"/>
          </a:p>
        </p:txBody>
      </p:sp>
    </p:spTree>
    <p:extLst>
      <p:ext uri="{BB962C8B-B14F-4D97-AF65-F5344CB8AC3E}">
        <p14:creationId xmlns:p14="http://schemas.microsoft.com/office/powerpoint/2010/main" val="310326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atin typeface="Gill Sans MT" panose="020B0502020104020203" pitchFamily="34" charset="0"/>
              </a:defRPr>
            </a:lvl1pPr>
            <a:lvl2pPr>
              <a:defRPr sz="24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800">
                <a:latin typeface="Gill Sans MT" panose="020B05020201040202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553C53-5747-47B0-A5E1-D834B7258BD4}" type="datetime1">
              <a:rPr lang="en-US"/>
              <a:pPr>
                <a:defRPr/>
              </a:pPr>
              <a:t>6/17/2019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176EB6-99FC-4C95-A91B-74C37B7277D1}" type="slidenum">
              <a:rPr lang="en-US"/>
              <a:pPr>
                <a:defRPr/>
              </a:pPr>
              <a:t>‹#›</a:t>
            </a:fld>
            <a:endParaRPr lang="en-US" dirty="0"/>
          </a:p>
        </p:txBody>
      </p:sp>
    </p:spTree>
    <p:extLst>
      <p:ext uri="{BB962C8B-B14F-4D97-AF65-F5344CB8AC3E}">
        <p14:creationId xmlns:p14="http://schemas.microsoft.com/office/powerpoint/2010/main" val="369602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643D201-56F2-439F-869E-F69C0ABB25A4}" type="datetime1">
              <a:rPr lang="en-US"/>
              <a:pPr>
                <a:defRPr/>
              </a:pPr>
              <a:t>6/17/2019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268D14-6FCD-486B-923C-F85B23BCB800}" type="slidenum">
              <a:rPr lang="en-US"/>
              <a:pPr>
                <a:defRPr/>
              </a:pPr>
              <a:t>‹#›</a:t>
            </a:fld>
            <a:endParaRPr lang="en-US" dirty="0"/>
          </a:p>
        </p:txBody>
      </p:sp>
    </p:spTree>
    <p:extLst>
      <p:ext uri="{BB962C8B-B14F-4D97-AF65-F5344CB8AC3E}">
        <p14:creationId xmlns:p14="http://schemas.microsoft.com/office/powerpoint/2010/main" val="13079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92B661-D111-4B59-92B6-B1403CA7E956}" type="datetime1">
              <a:rPr lang="en-US"/>
              <a:pPr>
                <a:defRPr/>
              </a:pPr>
              <a:t>6/17/2019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E0C63B-1232-4371-B87A-C5AA08BF05B4}" type="slidenum">
              <a:rPr lang="en-US"/>
              <a:pPr>
                <a:defRPr/>
              </a:pPr>
              <a:t>‹#›</a:t>
            </a:fld>
            <a:endParaRPr lang="en-US" dirty="0"/>
          </a:p>
        </p:txBody>
      </p:sp>
    </p:spTree>
    <p:extLst>
      <p:ext uri="{BB962C8B-B14F-4D97-AF65-F5344CB8AC3E}">
        <p14:creationId xmlns:p14="http://schemas.microsoft.com/office/powerpoint/2010/main" val="416488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3AE415-5284-4D49-A0FA-ADF70964BA3B}" type="datetime1">
              <a:rPr lang="en-US"/>
              <a:pPr>
                <a:defRPr/>
              </a:pPr>
              <a:t>6/17/2019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A7C308C-779C-4F25-9CA2-CA9D87716C0C}" type="slidenum">
              <a:rPr lang="en-US"/>
              <a:pPr>
                <a:defRPr/>
              </a:pPr>
              <a:t>‹#›</a:t>
            </a:fld>
            <a:endParaRPr lang="en-US" dirty="0"/>
          </a:p>
        </p:txBody>
      </p:sp>
    </p:spTree>
    <p:extLst>
      <p:ext uri="{BB962C8B-B14F-4D97-AF65-F5344CB8AC3E}">
        <p14:creationId xmlns:p14="http://schemas.microsoft.com/office/powerpoint/2010/main" val="185359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0"/>
                <a:cs typeface="ＭＳ Ｐゴシック" charset="0"/>
              </a:defRPr>
            </a:lvl1pPr>
          </a:lstStyle>
          <a:p>
            <a:pPr>
              <a:defRPr/>
            </a:pPr>
            <a:fld id="{AC4815B6-DCF5-4CD1-B786-470FD6860156}" type="datetime1">
              <a:rPr lang="en-US"/>
              <a:pPr>
                <a:defRPr/>
              </a:pPr>
              <a:t>6/17/2019</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0"/>
                <a:cs typeface="ＭＳ Ｐゴシック" charset="0"/>
              </a:defRPr>
            </a:lvl1pPr>
          </a:lstStyle>
          <a:p>
            <a:pPr>
              <a:defRPr/>
            </a:pPr>
            <a:fld id="{2269BCDB-4636-4EEB-8D6E-DE70C6C1100F}" type="slidenum">
              <a:rPr lang="en-US"/>
              <a:pPr>
                <a:defRPr/>
              </a:pPr>
              <a:t>‹#›</a:t>
            </a:fld>
            <a:endParaRPr lang="en-US" dirty="0"/>
          </a:p>
        </p:txBody>
      </p:sp>
      <p:pic>
        <p:nvPicPr>
          <p:cNvPr id="1031" name="Picture 15" descr="green.template_graphics2.wmf"/>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7333" y="6164263"/>
            <a:ext cx="328506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05" r:id="rId2"/>
    <p:sldLayoutId id="2147483718"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7" r:id="rId14"/>
  </p:sldLayoutIdLst>
  <p:txStyles>
    <p:titleStyle>
      <a:lvl1pPr algn="ctr" defTabSz="457189"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ＭＳ Ｐゴシック" charset="0"/>
          <a:cs typeface="ＭＳ Ｐゴシック" charset="0"/>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ＭＳ Ｐゴシック" charset="0"/>
          <a:cs typeface="ＭＳ Ｐゴシック" charset="-128"/>
        </a:defRPr>
      </a:lvl2pPr>
      <a:lvl3pPr marL="1142971" indent="-228594" algn="l" defTabSz="457189"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ＭＳ Ｐゴシック" charset="0"/>
          <a:cs typeface="ＭＳ Ｐゴシック" charset="-128"/>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128"/>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128"/>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9DE7C-6F6F-4F46-80EF-2274C9DE2B00}" type="datetimeFigureOut">
              <a:rPr lang="en-US" smtClean="0"/>
              <a:t>6/17/2019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058E9-7E1F-45FC-828E-4A0634763236}" type="slidenum">
              <a:rPr lang="en-US" smtClean="0"/>
              <a:t>‹#›</a:t>
            </a:fld>
            <a:endParaRPr lang="en-US"/>
          </a:p>
        </p:txBody>
      </p:sp>
    </p:spTree>
    <p:extLst>
      <p:ext uri="{BB962C8B-B14F-4D97-AF65-F5344CB8AC3E}">
        <p14:creationId xmlns:p14="http://schemas.microsoft.com/office/powerpoint/2010/main" val="5533531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CE126-EA49-4D4D-A5B9-FDD6A3B5E597}" type="datetimeFigureOut">
              <a:rPr lang="en-US" smtClean="0"/>
              <a:t>6/17/2019</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7B7E7-D479-4AD6-B19E-997D7AADCD50}" type="slidenum">
              <a:rPr lang="en-US" smtClean="0"/>
              <a:t>‹#›</a:t>
            </a:fld>
            <a:endParaRPr lang="en-US" dirty="0"/>
          </a:p>
        </p:txBody>
      </p:sp>
    </p:spTree>
    <p:extLst>
      <p:ext uri="{BB962C8B-B14F-4D97-AF65-F5344CB8AC3E}">
        <p14:creationId xmlns:p14="http://schemas.microsoft.com/office/powerpoint/2010/main" val="18513373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249" y="793866"/>
            <a:ext cx="12015497" cy="1404711"/>
          </a:xfrm>
        </p:spPr>
        <p:txBody>
          <a:bodyPr/>
          <a:lstStyle/>
          <a:p>
            <a:pPr algn="ctr"/>
            <a:r>
              <a:rPr lang="en-US" sz="4000" b="1" dirty="0">
                <a:solidFill>
                  <a:schemeClr val="tx1"/>
                </a:solidFill>
              </a:rPr>
              <a:t> Soil Reclamation after a Bakken Crude </a:t>
            </a:r>
            <a:br>
              <a:rPr lang="en-US" sz="4000" b="1" dirty="0">
                <a:solidFill>
                  <a:schemeClr val="tx1"/>
                </a:solidFill>
              </a:rPr>
            </a:br>
            <a:r>
              <a:rPr lang="en-US" sz="4000" b="1" dirty="0">
                <a:solidFill>
                  <a:schemeClr val="tx1"/>
                </a:solidFill>
              </a:rPr>
              <a:t>Pipeline Release: </a:t>
            </a:r>
            <a:br>
              <a:rPr lang="en-US" sz="4000" b="1" dirty="0">
                <a:solidFill>
                  <a:schemeClr val="tx1"/>
                </a:solidFill>
              </a:rPr>
            </a:br>
            <a:r>
              <a:rPr lang="en-US" sz="4000" b="1" dirty="0">
                <a:solidFill>
                  <a:schemeClr val="tx1"/>
                </a:solidFill>
              </a:rPr>
              <a:t>A Summary of Research Results</a:t>
            </a:r>
            <a:endParaRPr lang="en-US" sz="4000" b="1" dirty="0">
              <a:solidFill>
                <a:schemeClr val="tx1"/>
              </a:solidFill>
              <a:latin typeface="Gill Sans MT" panose="020B0502020104020203" pitchFamily="34" charset="0"/>
            </a:endParaRPr>
          </a:p>
        </p:txBody>
      </p:sp>
      <p:sp>
        <p:nvSpPr>
          <p:cNvPr id="3" name="Subtitle 2"/>
          <p:cNvSpPr>
            <a:spLocks noGrp="1"/>
          </p:cNvSpPr>
          <p:nvPr>
            <p:ph type="subTitle" idx="1"/>
          </p:nvPr>
        </p:nvSpPr>
        <p:spPr>
          <a:xfrm>
            <a:off x="1859801" y="3114294"/>
            <a:ext cx="8472391" cy="969827"/>
          </a:xfrm>
        </p:spPr>
        <p:txBody>
          <a:bodyPr/>
          <a:lstStyle/>
          <a:p>
            <a:r>
              <a:rPr lang="en-US" sz="2800" b="1" dirty="0">
                <a:solidFill>
                  <a:schemeClr val="tx1"/>
                </a:solidFill>
                <a:latin typeface="Gill Sans MT" panose="020B0502020104020203" pitchFamily="34" charset="0"/>
              </a:rPr>
              <a:t>Tom DeSutter</a:t>
            </a:r>
          </a:p>
          <a:p>
            <a:pPr>
              <a:spcBef>
                <a:spcPts val="200"/>
              </a:spcBef>
              <a:spcAft>
                <a:spcPts val="0"/>
              </a:spcAft>
            </a:pPr>
            <a:r>
              <a:rPr lang="en-US" sz="2000" b="1" dirty="0">
                <a:solidFill>
                  <a:schemeClr val="tx1"/>
                </a:solidFill>
                <a:latin typeface="Gill Sans MT" panose="020B0502020104020203" pitchFamily="34" charset="0"/>
              </a:rPr>
              <a:t>P. O’Brien, S. Croat, C. Gasch, F. Casey, and A. Wick</a:t>
            </a:r>
          </a:p>
          <a:p>
            <a:pPr>
              <a:spcBef>
                <a:spcPts val="200"/>
              </a:spcBef>
              <a:spcAft>
                <a:spcPts val="0"/>
              </a:spcAft>
            </a:pPr>
            <a:r>
              <a:rPr lang="en-US" sz="2000" b="1" dirty="0">
                <a:solidFill>
                  <a:schemeClr val="tx1"/>
                </a:solidFill>
                <a:latin typeface="Gill Sans MT" panose="020B0502020104020203" pitchFamily="34" charset="0"/>
              </a:rPr>
              <a:t>Department of Soil Science, School of Natural Resource Sciences Fargo, ND</a:t>
            </a:r>
          </a:p>
          <a:p>
            <a:pPr>
              <a:spcBef>
                <a:spcPts val="200"/>
              </a:spcBef>
              <a:spcAft>
                <a:spcPts val="0"/>
              </a:spcAft>
            </a:pPr>
            <a:endParaRPr lang="en-US" sz="2000" b="1" dirty="0">
              <a:solidFill>
                <a:schemeClr val="tx1"/>
              </a:solidFill>
              <a:latin typeface="Gill Sans MT" panose="020B0502020104020203" pitchFamily="34" charset="0"/>
            </a:endParaRPr>
          </a:p>
          <a:p>
            <a:pPr>
              <a:spcBef>
                <a:spcPts val="200"/>
              </a:spcBef>
              <a:spcAft>
                <a:spcPts val="0"/>
              </a:spcAft>
            </a:pPr>
            <a:r>
              <a:rPr lang="en-US" sz="2000" b="1" dirty="0">
                <a:solidFill>
                  <a:schemeClr val="tx1"/>
                </a:solidFill>
                <a:latin typeface="Gill Sans MT" panose="020B0502020104020203" pitchFamily="34" charset="0"/>
              </a:rPr>
              <a:t> 5 June 2019</a:t>
            </a:r>
          </a:p>
          <a:p>
            <a:pPr>
              <a:spcBef>
                <a:spcPts val="200"/>
              </a:spcBef>
              <a:spcAft>
                <a:spcPts val="0"/>
              </a:spcAft>
            </a:pPr>
            <a:r>
              <a:rPr lang="en-US" sz="2000" b="1" dirty="0">
                <a:solidFill>
                  <a:schemeClr val="tx1"/>
                </a:solidFill>
                <a:latin typeface="Gill Sans MT" panose="020B0502020104020203" pitchFamily="34" charset="0"/>
              </a:rPr>
              <a:t>American Society of Mining and Reclamation</a:t>
            </a:r>
          </a:p>
          <a:p>
            <a:pPr>
              <a:spcBef>
                <a:spcPts val="200"/>
              </a:spcBef>
              <a:spcAft>
                <a:spcPts val="0"/>
              </a:spcAft>
            </a:pPr>
            <a:r>
              <a:rPr lang="en-US" sz="2000" b="1" dirty="0">
                <a:solidFill>
                  <a:schemeClr val="tx1"/>
                </a:solidFill>
                <a:latin typeface="Gill Sans MT" panose="020B0502020104020203" pitchFamily="34" charset="0"/>
              </a:rPr>
              <a:t>Big Sky, MT</a:t>
            </a:r>
          </a:p>
          <a:p>
            <a:pPr>
              <a:spcBef>
                <a:spcPts val="200"/>
              </a:spcBef>
              <a:spcAft>
                <a:spcPts val="0"/>
              </a:spcAft>
            </a:pPr>
            <a:endParaRPr lang="en-US" sz="1600" b="1" dirty="0">
              <a:solidFill>
                <a:schemeClr val="tx1"/>
              </a:solidFill>
              <a:latin typeface="Gill Sans MT" panose="020B0502020104020203" pitchFamily="34" charset="0"/>
            </a:endParaRPr>
          </a:p>
          <a:p>
            <a:pPr>
              <a:spcBef>
                <a:spcPts val="200"/>
              </a:spcBef>
              <a:spcAft>
                <a:spcPts val="0"/>
              </a:spcAft>
            </a:pPr>
            <a:endParaRPr lang="en-US" sz="1600" b="1" dirty="0">
              <a:solidFill>
                <a:schemeClr val="tx1"/>
              </a:solidFill>
              <a:latin typeface="Gill Sans MT" panose="020B0502020104020203" pitchFamily="34" charset="0"/>
            </a:endParaRPr>
          </a:p>
          <a:p>
            <a:pPr>
              <a:spcBef>
                <a:spcPts val="200"/>
              </a:spcBef>
              <a:spcAft>
                <a:spcPts val="0"/>
              </a:spcAft>
            </a:pPr>
            <a:endParaRPr lang="en-US" sz="1400" b="1" dirty="0">
              <a:solidFill>
                <a:schemeClr val="tx1"/>
              </a:solidFill>
              <a:latin typeface="Cambria" panose="02040503050406030204" pitchFamily="18" charset="0"/>
            </a:endParaRPr>
          </a:p>
          <a:p>
            <a:pPr>
              <a:spcBef>
                <a:spcPts val="200"/>
              </a:spcBef>
              <a:spcAft>
                <a:spcPts val="0"/>
              </a:spcAft>
            </a:pPr>
            <a:endParaRPr lang="en-US" sz="1400" b="1" dirty="0">
              <a:solidFill>
                <a:schemeClr val="tx1"/>
              </a:solidFill>
              <a:latin typeface="Cambria" panose="02040503050406030204" pitchFamily="18" charset="0"/>
            </a:endParaRPr>
          </a:p>
          <a:p>
            <a:pPr>
              <a:spcBef>
                <a:spcPts val="200"/>
              </a:spcBef>
              <a:spcAft>
                <a:spcPts val="0"/>
              </a:spcAft>
            </a:pPr>
            <a:endParaRPr lang="en-US" sz="1600" b="1" dirty="0">
              <a:solidFill>
                <a:schemeClr val="tx1"/>
              </a:solidFill>
              <a:latin typeface="Gill Sans MT" panose="020B0502020104020203" pitchFamily="34" charset="0"/>
            </a:endParaRPr>
          </a:p>
          <a:p>
            <a:pPr>
              <a:spcBef>
                <a:spcPts val="200"/>
              </a:spcBef>
              <a:spcAft>
                <a:spcPts val="0"/>
              </a:spcAft>
            </a:pPr>
            <a:endParaRPr lang="en-US" sz="1400" b="1" dirty="0">
              <a:solidFill>
                <a:schemeClr val="bg1"/>
              </a:solidFill>
              <a:latin typeface="Cambria" panose="02040503050406030204" pitchFamily="18" charset="0"/>
            </a:endParaRPr>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5323" b="93536" l="1998" r="99112">
                        <a14:foregroundMark x1="8435" y1="50190" x2="8435" y2="50190"/>
                        <a14:foregroundMark x1="24417" y1="44106" x2="24417" y2="44106"/>
                        <a14:foregroundMark x1="30966" y1="44106" x2="30966" y2="44106"/>
                        <a14:foregroundMark x1="45172" y1="47529" x2="45172" y2="47529"/>
                        <a14:foregroundMark x1="52386" y1="45247" x2="52386" y2="45247"/>
                        <a14:foregroundMark x1="56715" y1="45247" x2="56715" y2="45247"/>
                        <a14:foregroundMark x1="62264" y1="45627" x2="62264" y2="45627"/>
                        <a14:foregroundMark x1="63929" y1="45247" x2="63929" y2="45247"/>
                        <a14:foregroundMark x1="72364" y1="49810" x2="72364" y2="49810"/>
                        <a14:foregroundMark x1="73918" y1="49430" x2="73918" y2="49430"/>
                        <a14:foregroundMark x1="78801" y1="50190" x2="78801" y2="50190"/>
                        <a14:foregroundMark x1="80466" y1="50190" x2="80466" y2="50190"/>
                        <a14:foregroundMark x1="85017" y1="50190" x2="85017" y2="50190"/>
                        <a14:foregroundMark x1="88013" y1="54753" x2="88013" y2="54753"/>
                        <a14:foregroundMark x1="86903" y1="50190" x2="86903" y2="50190"/>
                        <a14:foregroundMark x1="90011" y1="48669" x2="90011" y2="48669"/>
                        <a14:foregroundMark x1="95339" y1="49430" x2="95339" y2="49430"/>
                        <a14:foregroundMark x1="45283" y1="9886" x2="45283" y2="9886"/>
                      </a14:backgroundRemoval>
                    </a14:imgEffect>
                  </a14:imgLayer>
                </a14:imgProps>
              </a:ext>
              <a:ext uri="{28A0092B-C50C-407E-A947-70E740481C1C}">
                <a14:useLocalDpi xmlns:a14="http://schemas.microsoft.com/office/drawing/2010/main"/>
              </a:ext>
            </a:extLst>
          </a:blip>
          <a:stretch>
            <a:fillRect/>
          </a:stretch>
        </p:blipFill>
        <p:spPr>
          <a:xfrm>
            <a:off x="9389130" y="5969666"/>
            <a:ext cx="2620748" cy="764991"/>
          </a:xfrm>
          <a:prstGeom prst="rect">
            <a:avLst/>
          </a:prstGeom>
        </p:spPr>
      </p:pic>
    </p:spTree>
    <p:extLst>
      <p:ext uri="{BB962C8B-B14F-4D97-AF65-F5344CB8AC3E}">
        <p14:creationId xmlns:p14="http://schemas.microsoft.com/office/powerpoint/2010/main" val="223194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0B47-76FC-A940-8091-BD5BFB64D447}"/>
              </a:ext>
            </a:extLst>
          </p:cNvPr>
          <p:cNvSpPr>
            <a:spLocks noGrp="1"/>
          </p:cNvSpPr>
          <p:nvPr>
            <p:ph type="title"/>
          </p:nvPr>
        </p:nvSpPr>
        <p:spPr>
          <a:xfrm>
            <a:off x="4196732" y="134825"/>
            <a:ext cx="3798534" cy="565796"/>
          </a:xfrm>
        </p:spPr>
        <p:txBody>
          <a:bodyPr/>
          <a:lstStyle/>
          <a:p>
            <a:r>
              <a:rPr lang="en-US" sz="3600" dirty="0"/>
              <a:t>Field study  </a:t>
            </a:r>
          </a:p>
        </p:txBody>
      </p:sp>
      <p:pic>
        <p:nvPicPr>
          <p:cNvPr id="9" name="Picture 8">
            <a:extLst>
              <a:ext uri="{FF2B5EF4-FFF2-40B4-BE49-F238E27FC236}">
                <a16:creationId xmlns:a16="http://schemas.microsoft.com/office/drawing/2014/main" id="{637C955E-52BA-5F43-A0A0-EAAA90FD1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3688" y="858531"/>
            <a:ext cx="8104624" cy="5140938"/>
          </a:xfrm>
          <a:prstGeom prst="rect">
            <a:avLst/>
          </a:prstGeom>
          <a:ln w="38100">
            <a:solidFill>
              <a:schemeClr val="tx1"/>
            </a:solidFill>
          </a:ln>
        </p:spPr>
      </p:pic>
    </p:spTree>
    <p:extLst>
      <p:ext uri="{BB962C8B-B14F-4D97-AF65-F5344CB8AC3E}">
        <p14:creationId xmlns:p14="http://schemas.microsoft.com/office/powerpoint/2010/main" val="213520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E062-B443-6B43-B88B-4D1A66BAC429}"/>
              </a:ext>
            </a:extLst>
          </p:cNvPr>
          <p:cNvSpPr>
            <a:spLocks noGrp="1"/>
          </p:cNvSpPr>
          <p:nvPr>
            <p:ph type="title"/>
          </p:nvPr>
        </p:nvSpPr>
        <p:spPr>
          <a:xfrm>
            <a:off x="4684937" y="7264"/>
            <a:ext cx="3160859" cy="971867"/>
          </a:xfrm>
        </p:spPr>
        <p:txBody>
          <a:bodyPr/>
          <a:lstStyle/>
          <a:p>
            <a:r>
              <a:rPr lang="en-US" sz="3600" b="1" dirty="0"/>
              <a:t>Soil mixes</a:t>
            </a:r>
          </a:p>
        </p:txBody>
      </p:sp>
      <p:sp>
        <p:nvSpPr>
          <p:cNvPr id="12" name="Rectangle 11"/>
          <p:cNvSpPr/>
          <p:nvPr/>
        </p:nvSpPr>
        <p:spPr>
          <a:xfrm>
            <a:off x="4134714" y="1418802"/>
            <a:ext cx="3886200" cy="1371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Arial "/>
              </a:rPr>
              <a:t>A</a:t>
            </a:r>
            <a:r>
              <a:rPr lang="en-US" sz="2000" dirty="0">
                <a:solidFill>
                  <a:schemeClr val="bg1">
                    <a:lumMod val="95000"/>
                  </a:schemeClr>
                </a:solidFill>
                <a:latin typeface="Arial "/>
              </a:rPr>
              <a:t>: native, non-contaminated topsoil </a:t>
            </a:r>
          </a:p>
          <a:p>
            <a:pPr algn="ctr"/>
            <a:r>
              <a:rPr lang="en-US" sz="2000" b="1" dirty="0">
                <a:solidFill>
                  <a:schemeClr val="bg1">
                    <a:lumMod val="95000"/>
                  </a:schemeClr>
                </a:solidFill>
                <a:latin typeface="Arial "/>
              </a:rPr>
              <a:t>(TPH &lt; 5 mg kg</a:t>
            </a:r>
            <a:r>
              <a:rPr lang="en-US" sz="2000" b="1" baseline="30000" dirty="0">
                <a:solidFill>
                  <a:schemeClr val="bg1">
                    <a:lumMod val="95000"/>
                  </a:schemeClr>
                </a:solidFill>
                <a:latin typeface="Arial "/>
              </a:rPr>
              <a:t>-1</a:t>
            </a:r>
            <a:r>
              <a:rPr lang="en-US" sz="2000" b="1" dirty="0">
                <a:solidFill>
                  <a:schemeClr val="bg1">
                    <a:lumMod val="95000"/>
                  </a:schemeClr>
                </a:solidFill>
                <a:latin typeface="Arial "/>
              </a:rPr>
              <a:t>)</a:t>
            </a:r>
          </a:p>
        </p:txBody>
      </p:sp>
      <p:sp>
        <p:nvSpPr>
          <p:cNvPr id="14" name="Rectangle 13"/>
          <p:cNvSpPr/>
          <p:nvPr/>
        </p:nvSpPr>
        <p:spPr>
          <a:xfrm>
            <a:off x="8121090" y="1418802"/>
            <a:ext cx="3886200" cy="13716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SP</a:t>
            </a:r>
            <a:r>
              <a:rPr lang="en-US" sz="2000" dirty="0">
                <a:latin typeface="Arial "/>
              </a:rPr>
              <a:t>: contaminated soil that has been excavated and stockpiled, but not yet treated</a:t>
            </a:r>
          </a:p>
          <a:p>
            <a:pPr algn="ctr"/>
            <a:r>
              <a:rPr lang="en-US" sz="2000" dirty="0">
                <a:latin typeface="Arial "/>
              </a:rPr>
              <a:t> </a:t>
            </a:r>
            <a:r>
              <a:rPr lang="en-US" sz="2000" b="1" dirty="0">
                <a:latin typeface="Arial "/>
              </a:rPr>
              <a:t>(TPH  1475 mg kg</a:t>
            </a:r>
            <a:r>
              <a:rPr lang="en-US" sz="2000" b="1" baseline="30000" dirty="0">
                <a:latin typeface="Arial "/>
              </a:rPr>
              <a:t>-1</a:t>
            </a:r>
            <a:r>
              <a:rPr lang="en-US" sz="2000" b="1" dirty="0">
                <a:latin typeface="Arial "/>
              </a:rPr>
              <a:t>)</a:t>
            </a:r>
          </a:p>
        </p:txBody>
      </p:sp>
      <p:sp>
        <p:nvSpPr>
          <p:cNvPr id="4" name="Right Arrow 3"/>
          <p:cNvSpPr/>
          <p:nvPr/>
        </p:nvSpPr>
        <p:spPr>
          <a:xfrm rot="2999943">
            <a:off x="2567741" y="3273342"/>
            <a:ext cx="1084695" cy="213911"/>
          </a:xfrm>
          <a:prstGeom prst="rightArrow">
            <a:avLst>
              <a:gd name="adj1" fmla="val 28111"/>
              <a:gd name="adj2" fmla="val 6676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7932231">
            <a:off x="4283126" y="3281945"/>
            <a:ext cx="1084695" cy="213911"/>
          </a:xfrm>
          <a:prstGeom prst="rightArrow">
            <a:avLst>
              <a:gd name="adj1" fmla="val 28111"/>
              <a:gd name="adj2" fmla="val 6676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48338" y="1418802"/>
            <a:ext cx="3886200" cy="13716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TDU</a:t>
            </a:r>
            <a:r>
              <a:rPr lang="en-US" sz="2000" dirty="0">
                <a:latin typeface="Arial "/>
              </a:rPr>
              <a:t>:</a:t>
            </a:r>
            <a:r>
              <a:rPr lang="en-US" sz="2800" dirty="0">
                <a:latin typeface="Arial "/>
              </a:rPr>
              <a:t> </a:t>
            </a:r>
            <a:r>
              <a:rPr lang="en-US" sz="2000" dirty="0">
                <a:latin typeface="Arial "/>
              </a:rPr>
              <a:t>contaminated soil that has been treated by TDU</a:t>
            </a:r>
          </a:p>
          <a:p>
            <a:pPr algn="ctr"/>
            <a:r>
              <a:rPr lang="en-US" sz="2000" dirty="0">
                <a:latin typeface="Arial "/>
              </a:rPr>
              <a:t> </a:t>
            </a:r>
            <a:r>
              <a:rPr lang="en-US" sz="2000" b="1" dirty="0">
                <a:latin typeface="Arial "/>
              </a:rPr>
              <a:t>(TPH  229 mg kg</a:t>
            </a:r>
            <a:r>
              <a:rPr lang="en-US" sz="2000" b="1" baseline="30000" dirty="0">
                <a:latin typeface="Arial "/>
              </a:rPr>
              <a:t>-1</a:t>
            </a:r>
            <a:r>
              <a:rPr lang="en-US" sz="2000" b="1" dirty="0">
                <a:latin typeface="Arial "/>
              </a:rPr>
              <a:t>)</a:t>
            </a:r>
          </a:p>
        </p:txBody>
      </p:sp>
      <p:sp>
        <p:nvSpPr>
          <p:cNvPr id="19" name="Right Arrow 18"/>
          <p:cNvSpPr/>
          <p:nvPr/>
        </p:nvSpPr>
        <p:spPr>
          <a:xfrm rot="2999943">
            <a:off x="6973163" y="3275349"/>
            <a:ext cx="1084695" cy="213911"/>
          </a:xfrm>
          <a:prstGeom prst="rightArrow">
            <a:avLst>
              <a:gd name="adj1" fmla="val 28111"/>
              <a:gd name="adj2" fmla="val 6676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7932231">
            <a:off x="8688548" y="3283952"/>
            <a:ext cx="1084695" cy="213911"/>
          </a:xfrm>
          <a:prstGeom prst="rightArrow">
            <a:avLst>
              <a:gd name="adj1" fmla="val 28111"/>
              <a:gd name="adj2" fmla="val 6676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778375" y="5847907"/>
            <a:ext cx="2973984" cy="809678"/>
          </a:xfrm>
          <a:prstGeom prst="rect">
            <a:avLst/>
          </a:prstGeom>
          <a:solidFill>
            <a:srgbClr val="3E1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
              </a:rPr>
              <a:t>Composted bedding (manure, m)</a:t>
            </a:r>
            <a:endParaRPr lang="en-US" sz="1400" b="1" dirty="0">
              <a:latin typeface="Arial "/>
            </a:endParaRPr>
          </a:p>
        </p:txBody>
      </p:sp>
      <p:sp>
        <p:nvSpPr>
          <p:cNvPr id="32" name="Rectangle 31"/>
          <p:cNvSpPr/>
          <p:nvPr/>
        </p:nvSpPr>
        <p:spPr>
          <a:xfrm>
            <a:off x="8648183" y="5977099"/>
            <a:ext cx="3243197" cy="523220"/>
          </a:xfrm>
          <a:prstGeom prst="rect">
            <a:avLst/>
          </a:prstGeom>
          <a:ln w="38100">
            <a:solidFill>
              <a:schemeClr val="tx1"/>
            </a:solidFill>
          </a:ln>
        </p:spPr>
        <p:txBody>
          <a:bodyPr wrap="none">
            <a:spAutoFit/>
          </a:bodyPr>
          <a:lstStyle/>
          <a:p>
            <a:pPr algn="ctr"/>
            <a:r>
              <a:rPr lang="en-US" sz="2800" b="1" dirty="0">
                <a:solidFill>
                  <a:schemeClr val="bg1"/>
                </a:solidFill>
                <a:latin typeface="Arial "/>
              </a:rPr>
              <a:t>10 soil treatments</a:t>
            </a:r>
            <a:endParaRPr lang="en-US" sz="2000" b="1" dirty="0">
              <a:solidFill>
                <a:schemeClr val="bg1"/>
              </a:solidFill>
              <a:latin typeface="Arial "/>
            </a:endParaRPr>
          </a:p>
        </p:txBody>
      </p:sp>
      <p:grpSp>
        <p:nvGrpSpPr>
          <p:cNvPr id="5" name="Group 4"/>
          <p:cNvGrpSpPr/>
          <p:nvPr/>
        </p:nvGrpSpPr>
        <p:grpSpPr>
          <a:xfrm>
            <a:off x="1863724" y="3970193"/>
            <a:ext cx="3886201" cy="1371600"/>
            <a:chOff x="1863724" y="3970193"/>
            <a:chExt cx="3886201" cy="1371600"/>
          </a:xfrm>
        </p:grpSpPr>
        <p:grpSp>
          <p:nvGrpSpPr>
            <p:cNvPr id="26" name="Group 25"/>
            <p:cNvGrpSpPr/>
            <p:nvPr/>
          </p:nvGrpSpPr>
          <p:grpSpPr>
            <a:xfrm>
              <a:off x="1863724" y="3970193"/>
              <a:ext cx="3886201" cy="1371600"/>
              <a:chOff x="1863724" y="3487991"/>
              <a:chExt cx="3886201" cy="1371600"/>
            </a:xfrm>
          </p:grpSpPr>
          <p:sp>
            <p:nvSpPr>
              <p:cNvPr id="23" name="Rectangle 22"/>
              <p:cNvSpPr/>
              <p:nvPr/>
            </p:nvSpPr>
            <p:spPr>
              <a:xfrm>
                <a:off x="1863724" y="3487991"/>
                <a:ext cx="1932099" cy="1371600"/>
              </a:xfrm>
              <a:prstGeom prst="rect">
                <a:avLst/>
              </a:prstGeom>
              <a:solidFill>
                <a:srgbClr val="6325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
                </a:endParaRPr>
              </a:p>
            </p:txBody>
          </p:sp>
          <p:sp>
            <p:nvSpPr>
              <p:cNvPr id="24" name="Rectangle 23"/>
              <p:cNvSpPr/>
              <p:nvPr/>
            </p:nvSpPr>
            <p:spPr>
              <a:xfrm>
                <a:off x="3806825" y="3487991"/>
                <a:ext cx="1943100" cy="1371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
                </a:endParaRPr>
              </a:p>
            </p:txBody>
          </p:sp>
          <p:sp>
            <p:nvSpPr>
              <p:cNvPr id="25" name="Rectangle 24"/>
              <p:cNvSpPr/>
              <p:nvPr/>
            </p:nvSpPr>
            <p:spPr>
              <a:xfrm>
                <a:off x="2921394" y="3912181"/>
                <a:ext cx="1578766" cy="523220"/>
              </a:xfrm>
              <a:prstGeom prst="rect">
                <a:avLst/>
              </a:prstGeom>
            </p:spPr>
            <p:txBody>
              <a:bodyPr wrap="none">
                <a:spAutoFit/>
              </a:bodyPr>
              <a:lstStyle/>
              <a:p>
                <a:pPr algn="ctr"/>
                <a:r>
                  <a:rPr lang="en-US" sz="2800" b="1" dirty="0">
                    <a:solidFill>
                      <a:schemeClr val="bg1"/>
                    </a:solidFill>
                    <a:latin typeface="Arial "/>
                  </a:rPr>
                  <a:t>TDU + A</a:t>
                </a:r>
                <a:endParaRPr lang="en-US" sz="2000" b="1" dirty="0">
                  <a:solidFill>
                    <a:schemeClr val="bg1"/>
                  </a:solidFill>
                  <a:latin typeface="Arial "/>
                </a:endParaRPr>
              </a:p>
            </p:txBody>
          </p:sp>
        </p:grpSp>
        <p:sp>
          <p:nvSpPr>
            <p:cNvPr id="3" name="Rectangle 2"/>
            <p:cNvSpPr/>
            <p:nvPr/>
          </p:nvSpPr>
          <p:spPr>
            <a:xfrm>
              <a:off x="2491496" y="4838624"/>
              <a:ext cx="2244589" cy="369332"/>
            </a:xfrm>
            <a:prstGeom prst="rect">
              <a:avLst/>
            </a:prstGeom>
          </p:spPr>
          <p:txBody>
            <a:bodyPr wrap="none">
              <a:spAutoFit/>
            </a:bodyPr>
            <a:lstStyle/>
            <a:p>
              <a:pPr algn="ctr"/>
              <a:r>
                <a:rPr lang="en-US" dirty="0">
                  <a:solidFill>
                    <a:schemeClr val="bg1"/>
                  </a:solidFill>
                  <a:latin typeface="Arial "/>
                </a:rPr>
                <a:t> </a:t>
              </a:r>
              <a:r>
                <a:rPr lang="en-US" b="1" dirty="0">
                  <a:solidFill>
                    <a:schemeClr val="bg1"/>
                  </a:solidFill>
                  <a:latin typeface="Arial "/>
                </a:rPr>
                <a:t>(TPH  110 mg kg</a:t>
              </a:r>
              <a:r>
                <a:rPr lang="en-US" b="1" baseline="30000" dirty="0">
                  <a:solidFill>
                    <a:schemeClr val="bg1"/>
                  </a:solidFill>
                  <a:latin typeface="Arial "/>
                </a:rPr>
                <a:t>-1</a:t>
              </a:r>
              <a:r>
                <a:rPr lang="en-US" b="1" dirty="0">
                  <a:solidFill>
                    <a:schemeClr val="bg1"/>
                  </a:solidFill>
                  <a:latin typeface="Arial "/>
                </a:rPr>
                <a:t>)</a:t>
              </a:r>
            </a:p>
          </p:txBody>
        </p:sp>
      </p:grpSp>
      <p:grpSp>
        <p:nvGrpSpPr>
          <p:cNvPr id="6" name="Group 5"/>
          <p:cNvGrpSpPr/>
          <p:nvPr/>
        </p:nvGrpSpPr>
        <p:grpSpPr>
          <a:xfrm>
            <a:off x="6524328" y="3970193"/>
            <a:ext cx="3886201" cy="1371600"/>
            <a:chOff x="6524328" y="3970193"/>
            <a:chExt cx="3886201" cy="1371600"/>
          </a:xfrm>
        </p:grpSpPr>
        <p:grpSp>
          <p:nvGrpSpPr>
            <p:cNvPr id="27" name="Group 26"/>
            <p:cNvGrpSpPr/>
            <p:nvPr/>
          </p:nvGrpSpPr>
          <p:grpSpPr>
            <a:xfrm>
              <a:off x="6524328" y="3970193"/>
              <a:ext cx="3886201" cy="1371600"/>
              <a:chOff x="1863724" y="3487991"/>
              <a:chExt cx="3886201" cy="1371600"/>
            </a:xfrm>
          </p:grpSpPr>
          <p:sp>
            <p:nvSpPr>
              <p:cNvPr id="28" name="Rectangle 27"/>
              <p:cNvSpPr/>
              <p:nvPr/>
            </p:nvSpPr>
            <p:spPr>
              <a:xfrm>
                <a:off x="1863724" y="3487991"/>
                <a:ext cx="1932099" cy="1371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
                </a:endParaRPr>
              </a:p>
            </p:txBody>
          </p:sp>
          <p:sp>
            <p:nvSpPr>
              <p:cNvPr id="29" name="Rectangle 28"/>
              <p:cNvSpPr/>
              <p:nvPr/>
            </p:nvSpPr>
            <p:spPr>
              <a:xfrm>
                <a:off x="3806825" y="3487991"/>
                <a:ext cx="1943100" cy="1371600"/>
              </a:xfrm>
              <a:prstGeom prst="rect">
                <a:avLst/>
              </a:prstGeom>
              <a:solidFill>
                <a:srgbClr val="C4BD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
                </a:endParaRPr>
              </a:p>
            </p:txBody>
          </p:sp>
          <p:sp>
            <p:nvSpPr>
              <p:cNvPr id="30" name="Rectangle 29"/>
              <p:cNvSpPr/>
              <p:nvPr/>
            </p:nvSpPr>
            <p:spPr>
              <a:xfrm>
                <a:off x="3140322" y="3912181"/>
                <a:ext cx="1311001" cy="523220"/>
              </a:xfrm>
              <a:prstGeom prst="rect">
                <a:avLst/>
              </a:prstGeom>
            </p:spPr>
            <p:txBody>
              <a:bodyPr wrap="none">
                <a:spAutoFit/>
              </a:bodyPr>
              <a:lstStyle/>
              <a:p>
                <a:pPr algn="ctr"/>
                <a:r>
                  <a:rPr lang="en-US" sz="2800" b="1" dirty="0">
                    <a:solidFill>
                      <a:schemeClr val="bg1"/>
                    </a:solidFill>
                    <a:latin typeface="Arial "/>
                  </a:rPr>
                  <a:t>SP + A</a:t>
                </a:r>
                <a:endParaRPr lang="en-US" sz="2000" b="1" dirty="0">
                  <a:solidFill>
                    <a:schemeClr val="bg1"/>
                  </a:solidFill>
                  <a:latin typeface="Arial "/>
                </a:endParaRPr>
              </a:p>
            </p:txBody>
          </p:sp>
        </p:grpSp>
        <p:sp>
          <p:nvSpPr>
            <p:cNvPr id="22" name="Rectangle 21"/>
            <p:cNvSpPr/>
            <p:nvPr/>
          </p:nvSpPr>
          <p:spPr>
            <a:xfrm>
              <a:off x="7611303" y="4810913"/>
              <a:ext cx="2257348" cy="369332"/>
            </a:xfrm>
            <a:prstGeom prst="rect">
              <a:avLst/>
            </a:prstGeom>
          </p:spPr>
          <p:txBody>
            <a:bodyPr wrap="none">
              <a:spAutoFit/>
            </a:bodyPr>
            <a:lstStyle/>
            <a:p>
              <a:pPr algn="ctr"/>
              <a:r>
                <a:rPr lang="en-US" dirty="0">
                  <a:solidFill>
                    <a:schemeClr val="bg1"/>
                  </a:solidFill>
                  <a:latin typeface="Arial "/>
                </a:rPr>
                <a:t> </a:t>
              </a:r>
              <a:r>
                <a:rPr lang="en-US" b="1" dirty="0">
                  <a:solidFill>
                    <a:schemeClr val="bg1"/>
                  </a:solidFill>
                  <a:latin typeface="Arial "/>
                </a:rPr>
                <a:t>(TPH  704 mg kg</a:t>
              </a:r>
              <a:r>
                <a:rPr lang="en-US" b="1" baseline="30000" dirty="0">
                  <a:solidFill>
                    <a:schemeClr val="bg1"/>
                  </a:solidFill>
                  <a:latin typeface="Arial "/>
                </a:rPr>
                <a:t>-1</a:t>
              </a:r>
              <a:r>
                <a:rPr lang="en-US" b="1" dirty="0">
                  <a:solidFill>
                    <a:schemeClr val="bg1"/>
                  </a:solidFill>
                  <a:latin typeface="Arial "/>
                </a:rPr>
                <a:t>)</a:t>
              </a:r>
            </a:p>
          </p:txBody>
        </p:sp>
      </p:grpSp>
    </p:spTree>
    <p:extLst>
      <p:ext uri="{BB962C8B-B14F-4D97-AF65-F5344CB8AC3E}">
        <p14:creationId xmlns:p14="http://schemas.microsoft.com/office/powerpoint/2010/main" val="235894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9" grpId="0" animBg="1"/>
      <p:bldP spid="20" grpId="0" animBg="1"/>
      <p:bldP spid="2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4305" y="1078193"/>
            <a:ext cx="5332199" cy="5700375"/>
          </a:xfrm>
          <a:prstGeom prst="rect">
            <a:avLst/>
          </a:prstGeom>
        </p:spPr>
      </p:pic>
      <p:sp>
        <p:nvSpPr>
          <p:cNvPr id="2" name="Title 1">
            <a:extLst>
              <a:ext uri="{FF2B5EF4-FFF2-40B4-BE49-F238E27FC236}">
                <a16:creationId xmlns:a16="http://schemas.microsoft.com/office/drawing/2014/main" id="{D4C9E062-B443-6B43-B88B-4D1A66BAC429}"/>
              </a:ext>
            </a:extLst>
          </p:cNvPr>
          <p:cNvSpPr>
            <a:spLocks noGrp="1"/>
          </p:cNvSpPr>
          <p:nvPr>
            <p:ph type="title"/>
          </p:nvPr>
        </p:nvSpPr>
        <p:spPr>
          <a:xfrm>
            <a:off x="4721049" y="0"/>
            <a:ext cx="2749902" cy="931122"/>
          </a:xfrm>
        </p:spPr>
        <p:txBody>
          <a:bodyPr/>
          <a:lstStyle/>
          <a:p>
            <a:r>
              <a:rPr lang="en-US" sz="3600" b="1" dirty="0"/>
              <a:t>Soil mixes</a:t>
            </a:r>
          </a:p>
        </p:txBody>
      </p:sp>
      <p:grpSp>
        <p:nvGrpSpPr>
          <p:cNvPr id="11" name="Group 10"/>
          <p:cNvGrpSpPr/>
          <p:nvPr/>
        </p:nvGrpSpPr>
        <p:grpSpPr>
          <a:xfrm>
            <a:off x="0" y="1615402"/>
            <a:ext cx="5885969" cy="4057477"/>
            <a:chOff x="6233581" y="2551235"/>
            <a:chExt cx="5413099" cy="3596052"/>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3581" y="2551235"/>
              <a:ext cx="5413099" cy="3596052"/>
            </a:xfrm>
            <a:prstGeom prst="rect">
              <a:avLst/>
            </a:prstGeom>
            <a:ln w="38100">
              <a:noFill/>
            </a:ln>
          </p:spPr>
        </p:pic>
        <p:cxnSp>
          <p:nvCxnSpPr>
            <p:cNvPr id="14" name="Straight Arrow Connector 13"/>
            <p:cNvCxnSpPr/>
            <p:nvPr/>
          </p:nvCxnSpPr>
          <p:spPr>
            <a:xfrm>
              <a:off x="8614054" y="3562691"/>
              <a:ext cx="529389" cy="276726"/>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834981" y="3768708"/>
              <a:ext cx="529389" cy="276726"/>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437939" y="4769052"/>
              <a:ext cx="529389" cy="276726"/>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87977" y="3162581"/>
              <a:ext cx="652154" cy="35460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SP</a:t>
              </a:r>
            </a:p>
          </p:txBody>
        </p:sp>
        <p:sp>
          <p:nvSpPr>
            <p:cNvPr id="18" name="TextBox 17"/>
            <p:cNvSpPr txBox="1"/>
            <p:nvPr/>
          </p:nvSpPr>
          <p:spPr>
            <a:xfrm>
              <a:off x="9534428" y="3430978"/>
              <a:ext cx="829941" cy="35460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TDU</a:t>
              </a:r>
            </a:p>
          </p:txBody>
        </p:sp>
        <p:sp>
          <p:nvSpPr>
            <p:cNvPr id="19" name="TextBox 18"/>
            <p:cNvSpPr txBox="1"/>
            <p:nvPr/>
          </p:nvSpPr>
          <p:spPr>
            <a:xfrm>
              <a:off x="9176507" y="4410630"/>
              <a:ext cx="829941" cy="35460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a:t>
              </a:r>
            </a:p>
          </p:txBody>
        </p:sp>
      </p:grpSp>
      <p:cxnSp>
        <p:nvCxnSpPr>
          <p:cNvPr id="20" name="Straight Arrow Connector 19"/>
          <p:cNvCxnSpPr/>
          <p:nvPr/>
        </p:nvCxnSpPr>
        <p:spPr>
          <a:xfrm flipH="1">
            <a:off x="9301738" y="2362385"/>
            <a:ext cx="627677" cy="358323"/>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889230" y="2023098"/>
            <a:ext cx="90244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a:t>
            </a:r>
          </a:p>
        </p:txBody>
      </p:sp>
      <p:sp>
        <p:nvSpPr>
          <p:cNvPr id="23" name="TextBox 22"/>
          <p:cNvSpPr txBox="1"/>
          <p:nvPr/>
        </p:nvSpPr>
        <p:spPr>
          <a:xfrm>
            <a:off x="10024510" y="3480199"/>
            <a:ext cx="90244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TDU</a:t>
            </a:r>
          </a:p>
        </p:txBody>
      </p:sp>
      <p:cxnSp>
        <p:nvCxnSpPr>
          <p:cNvPr id="24" name="Straight Arrow Connector 23"/>
          <p:cNvCxnSpPr/>
          <p:nvPr/>
        </p:nvCxnSpPr>
        <p:spPr>
          <a:xfrm flipH="1">
            <a:off x="9857631" y="4671740"/>
            <a:ext cx="571862" cy="312207"/>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360117" y="4404190"/>
            <a:ext cx="70912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SP</a:t>
            </a:r>
          </a:p>
        </p:txBody>
      </p:sp>
      <p:sp>
        <p:nvSpPr>
          <p:cNvPr id="28" name="TextBox 27"/>
          <p:cNvSpPr txBox="1"/>
          <p:nvPr/>
        </p:nvSpPr>
        <p:spPr>
          <a:xfrm>
            <a:off x="9720279" y="2535294"/>
            <a:ext cx="124034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TDU + A</a:t>
            </a:r>
          </a:p>
        </p:txBody>
      </p:sp>
      <p:cxnSp>
        <p:nvCxnSpPr>
          <p:cNvPr id="29" name="Straight Arrow Connector 28"/>
          <p:cNvCxnSpPr/>
          <p:nvPr/>
        </p:nvCxnSpPr>
        <p:spPr>
          <a:xfrm flipH="1">
            <a:off x="9184383" y="2811911"/>
            <a:ext cx="617592" cy="379037"/>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465415" y="3787537"/>
            <a:ext cx="104508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SP + A</a:t>
            </a:r>
          </a:p>
        </p:txBody>
      </p:sp>
      <p:cxnSp>
        <p:nvCxnSpPr>
          <p:cNvPr id="30" name="Straight Arrow Connector 29"/>
          <p:cNvCxnSpPr/>
          <p:nvPr/>
        </p:nvCxnSpPr>
        <p:spPr>
          <a:xfrm flipH="1">
            <a:off x="9495915" y="3777508"/>
            <a:ext cx="617592" cy="379037"/>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9929415" y="4078137"/>
            <a:ext cx="617592" cy="379037"/>
          </a:xfrm>
          <a:prstGeom prst="straightConnector1">
            <a:avLst/>
          </a:prstGeom>
          <a:ln w="7620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E7C3492-E7C9-4544-AB51-3537F7C80A91}"/>
              </a:ext>
            </a:extLst>
          </p:cNvPr>
          <p:cNvSpPr/>
          <p:nvPr/>
        </p:nvSpPr>
        <p:spPr>
          <a:xfrm>
            <a:off x="8009431" y="6066433"/>
            <a:ext cx="2502609" cy="523220"/>
          </a:xfrm>
          <a:prstGeom prst="rect">
            <a:avLst/>
          </a:prstGeom>
          <a:ln w="38100">
            <a:solidFill>
              <a:schemeClr val="tx1"/>
            </a:solidFill>
          </a:ln>
        </p:spPr>
        <p:txBody>
          <a:bodyPr wrap="none">
            <a:spAutoFit/>
          </a:bodyPr>
          <a:lstStyle/>
          <a:p>
            <a:pPr algn="ctr"/>
            <a:r>
              <a:rPr lang="en-US" sz="2800" b="1" dirty="0">
                <a:solidFill>
                  <a:schemeClr val="bg1"/>
                </a:solidFill>
                <a:latin typeface="Arial "/>
              </a:rPr>
              <a:t>3 replications</a:t>
            </a:r>
            <a:endParaRPr lang="en-US" sz="2000" b="1" dirty="0">
              <a:solidFill>
                <a:schemeClr val="bg1"/>
              </a:solidFill>
              <a:latin typeface="Arial "/>
            </a:endParaRPr>
          </a:p>
        </p:txBody>
      </p:sp>
    </p:spTree>
    <p:extLst>
      <p:ext uri="{BB962C8B-B14F-4D97-AF65-F5344CB8AC3E}">
        <p14:creationId xmlns:p14="http://schemas.microsoft.com/office/powerpoint/2010/main" val="382343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F5A410-DA22-EF40-A060-C1B0AADE06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31459" y="1448951"/>
            <a:ext cx="4129080" cy="5409049"/>
          </a:xfrm>
          <a:prstGeom prst="rect">
            <a:avLst/>
          </a:prstGeom>
        </p:spPr>
      </p:pic>
      <p:pic>
        <p:nvPicPr>
          <p:cNvPr id="8" name="Picture 7">
            <a:extLst>
              <a:ext uri="{FF2B5EF4-FFF2-40B4-BE49-F238E27FC236}">
                <a16:creationId xmlns:a16="http://schemas.microsoft.com/office/drawing/2014/main" id="{D7323293-7638-0241-B5D3-EEC5DC532B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448951"/>
            <a:ext cx="4031460" cy="5409049"/>
          </a:xfrm>
          <a:prstGeom prst="rect">
            <a:avLst/>
          </a:prstGeom>
        </p:spPr>
      </p:pic>
      <p:sp>
        <p:nvSpPr>
          <p:cNvPr id="9" name="TextBox 8"/>
          <p:cNvSpPr txBox="1"/>
          <p:nvPr/>
        </p:nvSpPr>
        <p:spPr>
          <a:xfrm>
            <a:off x="1528712" y="942136"/>
            <a:ext cx="974035" cy="461665"/>
          </a:xfrm>
          <a:prstGeom prst="rect">
            <a:avLst/>
          </a:prstGeom>
          <a:noFill/>
        </p:spPr>
        <p:txBody>
          <a:bodyPr wrap="square" rtlCol="0">
            <a:spAutoFit/>
          </a:bodyPr>
          <a:lstStyle/>
          <a:p>
            <a:r>
              <a:rPr lang="en-US" sz="2400" b="1" dirty="0">
                <a:solidFill>
                  <a:schemeClr val="bg1"/>
                </a:solidFill>
              </a:rPr>
              <a:t>2016</a:t>
            </a:r>
            <a:endParaRPr lang="en-US" b="1" dirty="0">
              <a:solidFill>
                <a:schemeClr val="bg1"/>
              </a:solidFill>
            </a:endParaRPr>
          </a:p>
        </p:txBody>
      </p:sp>
      <p:sp>
        <p:nvSpPr>
          <p:cNvPr id="10" name="TextBox 9"/>
          <p:cNvSpPr txBox="1"/>
          <p:nvPr/>
        </p:nvSpPr>
        <p:spPr>
          <a:xfrm>
            <a:off x="5608982" y="987286"/>
            <a:ext cx="974035" cy="461665"/>
          </a:xfrm>
          <a:prstGeom prst="rect">
            <a:avLst/>
          </a:prstGeom>
          <a:noFill/>
        </p:spPr>
        <p:txBody>
          <a:bodyPr wrap="square" rtlCol="0">
            <a:spAutoFit/>
          </a:bodyPr>
          <a:lstStyle/>
          <a:p>
            <a:r>
              <a:rPr lang="en-US" sz="2400" b="1" dirty="0">
                <a:solidFill>
                  <a:schemeClr val="bg1"/>
                </a:solidFill>
              </a:rPr>
              <a:t>2017</a:t>
            </a:r>
            <a:endParaRPr lang="en-US" b="1" dirty="0">
              <a:solidFill>
                <a:schemeClr val="bg1"/>
              </a:solidFill>
            </a:endParaRPr>
          </a:p>
        </p:txBody>
      </p:sp>
      <p:sp>
        <p:nvSpPr>
          <p:cNvPr id="11" name="TextBox 10"/>
          <p:cNvSpPr txBox="1"/>
          <p:nvPr/>
        </p:nvSpPr>
        <p:spPr>
          <a:xfrm>
            <a:off x="9866244" y="952659"/>
            <a:ext cx="974035" cy="461665"/>
          </a:xfrm>
          <a:prstGeom prst="rect">
            <a:avLst/>
          </a:prstGeom>
          <a:noFill/>
        </p:spPr>
        <p:txBody>
          <a:bodyPr wrap="square" rtlCol="0">
            <a:spAutoFit/>
          </a:bodyPr>
          <a:lstStyle/>
          <a:p>
            <a:r>
              <a:rPr lang="en-US" sz="2400" b="1" dirty="0">
                <a:solidFill>
                  <a:schemeClr val="bg1"/>
                </a:solidFill>
              </a:rPr>
              <a:t>2018</a:t>
            </a:r>
            <a:endParaRPr lang="en-US" b="1" dirty="0">
              <a:solidFill>
                <a:schemeClr val="bg1"/>
              </a:solidFill>
            </a:endParaRPr>
          </a:p>
        </p:txBody>
      </p:sp>
      <p:sp>
        <p:nvSpPr>
          <p:cNvPr id="2" name="Title 1">
            <a:extLst>
              <a:ext uri="{FF2B5EF4-FFF2-40B4-BE49-F238E27FC236}">
                <a16:creationId xmlns:a16="http://schemas.microsoft.com/office/drawing/2014/main" id="{D4C9E062-B443-6B43-B88B-4D1A66BAC429}"/>
              </a:ext>
            </a:extLst>
          </p:cNvPr>
          <p:cNvSpPr>
            <a:spLocks noGrp="1"/>
          </p:cNvSpPr>
          <p:nvPr>
            <p:ph type="title"/>
          </p:nvPr>
        </p:nvSpPr>
        <p:spPr>
          <a:xfrm>
            <a:off x="4220087" y="-173027"/>
            <a:ext cx="4004544" cy="1143000"/>
          </a:xfrm>
        </p:spPr>
        <p:txBody>
          <a:bodyPr/>
          <a:lstStyle/>
          <a:p>
            <a:r>
              <a:rPr lang="en-US" sz="3600" b="1" dirty="0"/>
              <a:t>Cropping System</a:t>
            </a:r>
          </a:p>
        </p:txBody>
      </p:sp>
      <p:pic>
        <p:nvPicPr>
          <p:cNvPr id="12" name="Picture 11">
            <a:extLst>
              <a:ext uri="{FF2B5EF4-FFF2-40B4-BE49-F238E27FC236}">
                <a16:creationId xmlns:a16="http://schemas.microsoft.com/office/drawing/2014/main" id="{D7323293-7638-0241-B5D3-EEC5DC532B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0540" y="1448951"/>
            <a:ext cx="4031460" cy="5409049"/>
          </a:xfrm>
          <a:prstGeom prst="rect">
            <a:avLst/>
          </a:prstGeom>
        </p:spPr>
      </p:pic>
    </p:spTree>
    <p:extLst>
      <p:ext uri="{BB962C8B-B14F-4D97-AF65-F5344CB8AC3E}">
        <p14:creationId xmlns:p14="http://schemas.microsoft.com/office/powerpoint/2010/main" val="4148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3" y="157019"/>
            <a:ext cx="3311236" cy="6627149"/>
          </a:xfrm>
          <a:prstGeom prst="rect">
            <a:avLst/>
          </a:prstGeom>
        </p:spPr>
      </p:pic>
      <p:sp>
        <p:nvSpPr>
          <p:cNvPr id="4" name="TextBox 3"/>
          <p:cNvSpPr txBox="1"/>
          <p:nvPr/>
        </p:nvSpPr>
        <p:spPr>
          <a:xfrm>
            <a:off x="180109" y="512618"/>
            <a:ext cx="4627418" cy="1477328"/>
          </a:xfrm>
          <a:prstGeom prst="rect">
            <a:avLst/>
          </a:prstGeom>
          <a:noFill/>
        </p:spPr>
        <p:txBody>
          <a:bodyPr wrap="square" rtlCol="0">
            <a:spAutoFit/>
          </a:bodyPr>
          <a:lstStyle/>
          <a:p>
            <a:r>
              <a:rPr lang="en-US" b="1" dirty="0">
                <a:solidFill>
                  <a:srgbClr val="FFFF00"/>
                </a:solidFill>
              </a:rPr>
              <a:t>A = topsoil</a:t>
            </a:r>
          </a:p>
          <a:p>
            <a:r>
              <a:rPr lang="en-US" b="1" dirty="0">
                <a:solidFill>
                  <a:srgbClr val="FFFF00"/>
                </a:solidFill>
              </a:rPr>
              <a:t>TDA = 1:1 Thermally desorbed plus A</a:t>
            </a:r>
          </a:p>
          <a:p>
            <a:r>
              <a:rPr lang="en-US" b="1" dirty="0">
                <a:solidFill>
                  <a:srgbClr val="FFFF00"/>
                </a:solidFill>
              </a:rPr>
              <a:t>SPA = 1:1 Stockpile plus A</a:t>
            </a:r>
          </a:p>
          <a:p>
            <a:r>
              <a:rPr lang="en-US" b="1" dirty="0">
                <a:solidFill>
                  <a:srgbClr val="FFFF00"/>
                </a:solidFill>
              </a:rPr>
              <a:t>TD = Thermally desorbed</a:t>
            </a:r>
          </a:p>
          <a:p>
            <a:r>
              <a:rPr lang="en-US" b="1" dirty="0">
                <a:solidFill>
                  <a:srgbClr val="FFFF00"/>
                </a:solidFill>
              </a:rPr>
              <a:t>SP = Stockpile</a:t>
            </a:r>
          </a:p>
        </p:txBody>
      </p:sp>
    </p:spTree>
    <p:extLst>
      <p:ext uri="{BB962C8B-B14F-4D97-AF65-F5344CB8AC3E}">
        <p14:creationId xmlns:p14="http://schemas.microsoft.com/office/powerpoint/2010/main" val="77317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30759" y="218407"/>
            <a:ext cx="5529968" cy="6168797"/>
          </a:xfrm>
          <a:prstGeom prst="rect">
            <a:avLst/>
          </a:prstGeom>
        </p:spPr>
      </p:pic>
      <p:pic>
        <p:nvPicPr>
          <p:cNvPr id="7" name="Picture 6"/>
          <p:cNvPicPr>
            <a:picLocks noChangeAspect="1"/>
          </p:cNvPicPr>
          <p:nvPr/>
        </p:nvPicPr>
        <p:blipFill>
          <a:blip r:embed="rId4"/>
          <a:stretch>
            <a:fillRect/>
          </a:stretch>
        </p:blipFill>
        <p:spPr>
          <a:xfrm>
            <a:off x="226379" y="356953"/>
            <a:ext cx="4909657" cy="2856759"/>
          </a:xfrm>
          <a:prstGeom prst="rect">
            <a:avLst/>
          </a:prstGeom>
        </p:spPr>
      </p:pic>
    </p:spTree>
    <p:extLst>
      <p:ext uri="{BB962C8B-B14F-4D97-AF65-F5344CB8AC3E}">
        <p14:creationId xmlns:p14="http://schemas.microsoft.com/office/powerpoint/2010/main" val="207198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79548" y="290951"/>
            <a:ext cx="8722198" cy="5324084"/>
            <a:chOff x="1779548" y="290951"/>
            <a:chExt cx="8722198" cy="5324084"/>
          </a:xfrm>
        </p:grpSpPr>
        <p:pic>
          <p:nvPicPr>
            <p:cNvPr id="2" name="Picture 1"/>
            <p:cNvPicPr>
              <a:picLocks noChangeAspect="1"/>
            </p:cNvPicPr>
            <p:nvPr/>
          </p:nvPicPr>
          <p:blipFill>
            <a:blip r:embed="rId3"/>
            <a:stretch>
              <a:fillRect/>
            </a:stretch>
          </p:blipFill>
          <p:spPr>
            <a:xfrm>
              <a:off x="1779548" y="290951"/>
              <a:ext cx="8722198" cy="5324084"/>
            </a:xfrm>
            <a:prstGeom prst="rect">
              <a:avLst/>
            </a:prstGeom>
          </p:spPr>
        </p:pic>
        <p:sp>
          <p:nvSpPr>
            <p:cNvPr id="10" name="TextBox 9"/>
            <p:cNvSpPr txBox="1"/>
            <p:nvPr/>
          </p:nvSpPr>
          <p:spPr>
            <a:xfrm>
              <a:off x="5818906" y="2738649"/>
              <a:ext cx="734294" cy="369332"/>
            </a:xfrm>
            <a:prstGeom prst="rect">
              <a:avLst/>
            </a:prstGeom>
            <a:noFill/>
          </p:spPr>
          <p:txBody>
            <a:bodyPr wrap="square" rtlCol="0">
              <a:spAutoFit/>
            </a:bodyPr>
            <a:lstStyle/>
            <a:p>
              <a:r>
                <a:rPr lang="en-US" b="1" dirty="0"/>
                <a:t>ppb)</a:t>
              </a:r>
            </a:p>
          </p:txBody>
        </p:sp>
      </p:grpSp>
      <p:grpSp>
        <p:nvGrpSpPr>
          <p:cNvPr id="9" name="Group 8"/>
          <p:cNvGrpSpPr/>
          <p:nvPr/>
        </p:nvGrpSpPr>
        <p:grpSpPr>
          <a:xfrm>
            <a:off x="756738" y="1108364"/>
            <a:ext cx="10410022" cy="3257403"/>
            <a:chOff x="3073390" y="5444837"/>
            <a:chExt cx="5643652" cy="1133586"/>
          </a:xfrm>
        </p:grpSpPr>
        <p:pic>
          <p:nvPicPr>
            <p:cNvPr id="3" name="Picture 2"/>
            <p:cNvPicPr>
              <a:picLocks noChangeAspect="1"/>
            </p:cNvPicPr>
            <p:nvPr/>
          </p:nvPicPr>
          <p:blipFill>
            <a:blip r:embed="rId4"/>
            <a:stretch>
              <a:fillRect/>
            </a:stretch>
          </p:blipFill>
          <p:spPr>
            <a:xfrm>
              <a:off x="3073390" y="5444837"/>
              <a:ext cx="5643652" cy="1133586"/>
            </a:xfrm>
            <a:prstGeom prst="rect">
              <a:avLst/>
            </a:prstGeom>
            <a:ln w="57150">
              <a:solidFill>
                <a:srgbClr val="FF0000"/>
              </a:solidFill>
            </a:ln>
          </p:spPr>
        </p:pic>
        <p:sp>
          <p:nvSpPr>
            <p:cNvPr id="7" name="Rectangle 6"/>
            <p:cNvSpPr/>
            <p:nvPr/>
          </p:nvSpPr>
          <p:spPr>
            <a:xfrm>
              <a:off x="3082267" y="5463593"/>
              <a:ext cx="3271992" cy="221672"/>
            </a:xfrm>
            <a:prstGeom prst="rect">
              <a:avLst/>
            </a:prstGeom>
            <a:solidFill>
              <a:schemeClr val="bg1"/>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709386" y="6301333"/>
              <a:ext cx="3866578" cy="221672"/>
            </a:xfrm>
            <a:prstGeom prst="rect">
              <a:avLst/>
            </a:prstGeom>
            <a:solidFill>
              <a:schemeClr val="bg1"/>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686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58B57-7AF2-E344-BB5E-7EFE3DB38D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6619" y="425107"/>
            <a:ext cx="8438761" cy="5920274"/>
          </a:xfrm>
          <a:prstGeom prst="rect">
            <a:avLst/>
          </a:prstGeom>
        </p:spPr>
      </p:pic>
      <p:sp>
        <p:nvSpPr>
          <p:cNvPr id="2" name="TextBox 1"/>
          <p:cNvSpPr txBox="1"/>
          <p:nvPr/>
        </p:nvSpPr>
        <p:spPr>
          <a:xfrm>
            <a:off x="10610661" y="633743"/>
            <a:ext cx="1222218" cy="371192"/>
          </a:xfrm>
          <a:prstGeom prst="rect">
            <a:avLst/>
          </a:prstGeom>
          <a:noFill/>
        </p:spPr>
        <p:txBody>
          <a:bodyPr wrap="square" rtlCol="0">
            <a:spAutoFit/>
          </a:bodyPr>
          <a:lstStyle/>
          <a:p>
            <a:r>
              <a:rPr lang="en-US" b="1" dirty="0">
                <a:solidFill>
                  <a:srgbClr val="FFFF00"/>
                </a:solidFill>
              </a:rPr>
              <a:t>Fall 2018</a:t>
            </a:r>
          </a:p>
        </p:txBody>
      </p:sp>
    </p:spTree>
    <p:extLst>
      <p:ext uri="{BB962C8B-B14F-4D97-AF65-F5344CB8AC3E}">
        <p14:creationId xmlns:p14="http://schemas.microsoft.com/office/powerpoint/2010/main" val="158746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9337964" y="692727"/>
            <a:ext cx="2854036" cy="1477328"/>
          </a:xfrm>
          <a:prstGeom prst="rect">
            <a:avLst/>
          </a:prstGeom>
          <a:noFill/>
        </p:spPr>
        <p:txBody>
          <a:bodyPr wrap="square" rtlCol="0">
            <a:spAutoFit/>
          </a:bodyPr>
          <a:lstStyle/>
          <a:p>
            <a:r>
              <a:rPr lang="en-US" b="1" dirty="0">
                <a:solidFill>
                  <a:srgbClr val="FFFF00"/>
                </a:solidFill>
              </a:rPr>
              <a:t>				</a:t>
            </a:r>
            <a:r>
              <a:rPr lang="en-US" b="1" dirty="0" err="1">
                <a:solidFill>
                  <a:srgbClr val="FFFF00"/>
                </a:solidFill>
              </a:rPr>
              <a:t>lbs</a:t>
            </a:r>
            <a:r>
              <a:rPr lang="en-US" b="1" dirty="0">
                <a:solidFill>
                  <a:srgbClr val="FFFF00"/>
                </a:solidFill>
              </a:rPr>
              <a:t>/a</a:t>
            </a:r>
          </a:p>
          <a:p>
            <a:r>
              <a:rPr lang="en-US" b="1" dirty="0">
                <a:solidFill>
                  <a:srgbClr val="FFFF00"/>
                </a:solidFill>
              </a:rPr>
              <a:t>Forage Oats:	20</a:t>
            </a:r>
          </a:p>
          <a:p>
            <a:r>
              <a:rPr lang="en-US" b="1" dirty="0">
                <a:solidFill>
                  <a:srgbClr val="FFFF00"/>
                </a:solidFill>
              </a:rPr>
              <a:t>Slender WG:	7</a:t>
            </a:r>
          </a:p>
          <a:p>
            <a:r>
              <a:rPr lang="en-US" b="1" dirty="0">
                <a:solidFill>
                  <a:srgbClr val="FFFF00"/>
                </a:solidFill>
              </a:rPr>
              <a:t>Forage </a:t>
            </a:r>
            <a:r>
              <a:rPr lang="en-US" b="1" dirty="0" err="1">
                <a:solidFill>
                  <a:srgbClr val="FFFF00"/>
                </a:solidFill>
              </a:rPr>
              <a:t>WRye</a:t>
            </a:r>
            <a:r>
              <a:rPr lang="en-US" b="1" dirty="0">
                <a:solidFill>
                  <a:srgbClr val="FFFF00"/>
                </a:solidFill>
              </a:rPr>
              <a:t>:	40</a:t>
            </a:r>
          </a:p>
          <a:p>
            <a:r>
              <a:rPr lang="en-US" b="1" dirty="0">
                <a:solidFill>
                  <a:srgbClr val="FFFF00"/>
                </a:solidFill>
              </a:rPr>
              <a:t>YB Clover:		3 </a:t>
            </a:r>
          </a:p>
        </p:txBody>
      </p:sp>
      <p:sp>
        <p:nvSpPr>
          <p:cNvPr id="5" name="TextBox 4"/>
          <p:cNvSpPr txBox="1"/>
          <p:nvPr/>
        </p:nvSpPr>
        <p:spPr>
          <a:xfrm>
            <a:off x="9334131" y="199184"/>
            <a:ext cx="1222218" cy="371192"/>
          </a:xfrm>
          <a:prstGeom prst="rect">
            <a:avLst/>
          </a:prstGeom>
          <a:noFill/>
        </p:spPr>
        <p:txBody>
          <a:bodyPr wrap="square" rtlCol="0">
            <a:spAutoFit/>
          </a:bodyPr>
          <a:lstStyle/>
          <a:p>
            <a:r>
              <a:rPr lang="en-US" b="1" dirty="0">
                <a:solidFill>
                  <a:srgbClr val="FFFF00"/>
                </a:solidFill>
              </a:rPr>
              <a:t>Fall 2018</a:t>
            </a:r>
          </a:p>
        </p:txBody>
      </p:sp>
    </p:spTree>
    <p:extLst>
      <p:ext uri="{BB962C8B-B14F-4D97-AF65-F5344CB8AC3E}">
        <p14:creationId xmlns:p14="http://schemas.microsoft.com/office/powerpoint/2010/main" val="415375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4" name="TextBox 3"/>
          <p:cNvSpPr txBox="1"/>
          <p:nvPr/>
        </p:nvSpPr>
        <p:spPr>
          <a:xfrm>
            <a:off x="10737410" y="199176"/>
            <a:ext cx="1222218" cy="646331"/>
          </a:xfrm>
          <a:prstGeom prst="rect">
            <a:avLst/>
          </a:prstGeom>
          <a:noFill/>
        </p:spPr>
        <p:txBody>
          <a:bodyPr wrap="square" rtlCol="0">
            <a:spAutoFit/>
          </a:bodyPr>
          <a:lstStyle/>
          <a:p>
            <a:r>
              <a:rPr lang="en-US" b="1" dirty="0">
                <a:solidFill>
                  <a:srgbClr val="FFFF00"/>
                </a:solidFill>
              </a:rPr>
              <a:t>Winter 2018</a:t>
            </a:r>
          </a:p>
        </p:txBody>
      </p:sp>
    </p:spTree>
    <p:extLst>
      <p:ext uri="{BB962C8B-B14F-4D97-AF65-F5344CB8AC3E}">
        <p14:creationId xmlns:p14="http://schemas.microsoft.com/office/powerpoint/2010/main" val="397942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360966"/>
            <a:ext cx="8651021" cy="5508187"/>
            <a:chOff x="3007896" y="195651"/>
            <a:chExt cx="8841145" cy="6144413"/>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007896" y="195651"/>
              <a:ext cx="8841145" cy="6144413"/>
            </a:xfrm>
            <a:prstGeom prst="rect">
              <a:avLst/>
            </a:prstGeom>
          </p:spPr>
        </p:pic>
        <p:grpSp>
          <p:nvGrpSpPr>
            <p:cNvPr id="10" name="Group 9"/>
            <p:cNvGrpSpPr/>
            <p:nvPr/>
          </p:nvGrpSpPr>
          <p:grpSpPr>
            <a:xfrm>
              <a:off x="11272003" y="195651"/>
              <a:ext cx="429873" cy="708119"/>
              <a:chOff x="11272003" y="195651"/>
              <a:chExt cx="429873" cy="708119"/>
            </a:xfrm>
          </p:grpSpPr>
          <p:pic>
            <p:nvPicPr>
              <p:cNvPr id="9" name="Picture 8" descr="Clipart - Plain &lt;strong&gt;Arrows&lt;/strong&gt;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913323">
                <a:off x="11376756" y="578650"/>
                <a:ext cx="325120" cy="325120"/>
              </a:xfrm>
              <a:prstGeom prst="rect">
                <a:avLst/>
              </a:prstGeom>
            </p:spPr>
          </p:pic>
          <p:sp>
            <p:nvSpPr>
              <p:cNvPr id="6" name="TextBox 5"/>
              <p:cNvSpPr txBox="1"/>
              <p:nvPr/>
            </p:nvSpPr>
            <p:spPr>
              <a:xfrm>
                <a:off x="11272003" y="195651"/>
                <a:ext cx="336884" cy="384348"/>
              </a:xfrm>
              <a:prstGeom prst="rect">
                <a:avLst/>
              </a:prstGeom>
              <a:noFill/>
            </p:spPr>
            <p:txBody>
              <a:bodyPr wrap="square" rtlCol="0">
                <a:spAutoFit/>
              </a:bodyPr>
              <a:lstStyle/>
              <a:p>
                <a:r>
                  <a:rPr lang="en-US" dirty="0"/>
                  <a:t>N</a:t>
                </a:r>
              </a:p>
            </p:txBody>
          </p:sp>
        </p:grpSp>
      </p:grpSp>
      <p:pic>
        <p:nvPicPr>
          <p:cNvPr id="12" name="Picture 11" descr="C:\Users\megan.ostrand\Pictures\Screenshots\Screenshot (11).png"/>
          <p:cNvPicPr/>
          <p:nvPr/>
        </p:nvPicPr>
        <p:blipFill>
          <a:blip r:embed="rId6" cstate="email">
            <a:extLst>
              <a:ext uri="{28A0092B-C50C-407E-A947-70E740481C1C}">
                <a14:useLocalDpi xmlns:a14="http://schemas.microsoft.com/office/drawing/2010/main"/>
              </a:ext>
            </a:extLst>
          </a:blip>
          <a:srcRect/>
          <a:stretch>
            <a:fillRect/>
          </a:stretch>
        </p:blipFill>
        <p:spPr bwMode="auto">
          <a:xfrm>
            <a:off x="8432550" y="2359978"/>
            <a:ext cx="3562039" cy="3322153"/>
          </a:xfrm>
          <a:prstGeom prst="rect">
            <a:avLst/>
          </a:prstGeom>
          <a:noFill/>
          <a:ln>
            <a:noFill/>
          </a:ln>
        </p:spPr>
      </p:pic>
      <p:sp>
        <p:nvSpPr>
          <p:cNvPr id="2" name="Title 1"/>
          <p:cNvSpPr>
            <a:spLocks noGrp="1"/>
          </p:cNvSpPr>
          <p:nvPr>
            <p:ph type="title"/>
          </p:nvPr>
        </p:nvSpPr>
        <p:spPr>
          <a:xfrm>
            <a:off x="3420139" y="183265"/>
            <a:ext cx="5351721" cy="629129"/>
          </a:xfrm>
        </p:spPr>
        <p:txBody>
          <a:bodyPr/>
          <a:lstStyle/>
          <a:p>
            <a:pPr algn="ctr"/>
            <a:r>
              <a:rPr lang="en-US" b="1" dirty="0">
                <a:latin typeface="+mj-lt"/>
              </a:rPr>
              <a:t>Problem</a:t>
            </a:r>
          </a:p>
        </p:txBody>
      </p:sp>
      <p:grpSp>
        <p:nvGrpSpPr>
          <p:cNvPr id="5" name="Group 4"/>
          <p:cNvGrpSpPr/>
          <p:nvPr/>
        </p:nvGrpSpPr>
        <p:grpSpPr>
          <a:xfrm>
            <a:off x="1001196" y="3233999"/>
            <a:ext cx="11610473" cy="888867"/>
            <a:chOff x="878306" y="2640807"/>
            <a:chExt cx="11446041" cy="888867"/>
          </a:xfrm>
        </p:grpSpPr>
        <p:sp>
          <p:nvSpPr>
            <p:cNvPr id="4" name="Pentagon 3"/>
            <p:cNvSpPr/>
            <p:nvPr/>
          </p:nvSpPr>
          <p:spPr>
            <a:xfrm rot="10800000">
              <a:off x="878306" y="2640807"/>
              <a:ext cx="11087040" cy="888867"/>
            </a:xfrm>
            <a:prstGeom prst="homePlate">
              <a:avLst/>
            </a:prstGeom>
            <a:solidFill>
              <a:srgbClr val="002215"/>
            </a:solidFill>
            <a:ln>
              <a:solidFill>
                <a:srgbClr val="0022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1351547" y="2728429"/>
              <a:ext cx="10972800" cy="629129"/>
            </a:xfrm>
            <a:prstGeom prst="rect">
              <a:avLst/>
            </a:prstGeom>
            <a:noFill/>
            <a:ln>
              <a:noFill/>
            </a:ln>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latin typeface="+mn-lt"/>
                </a:rPr>
                <a:t>Goal: Bring soils back to agricultural production.</a:t>
              </a:r>
            </a:p>
          </p:txBody>
        </p:sp>
      </p:grpSp>
      <p:sp>
        <p:nvSpPr>
          <p:cNvPr id="13" name="TextBox 12"/>
          <p:cNvSpPr txBox="1"/>
          <p:nvPr/>
        </p:nvSpPr>
        <p:spPr>
          <a:xfrm>
            <a:off x="9340205" y="6030987"/>
            <a:ext cx="2155325" cy="523220"/>
          </a:xfrm>
          <a:prstGeom prst="rect">
            <a:avLst/>
          </a:prstGeom>
          <a:noFill/>
        </p:spPr>
        <p:txBody>
          <a:bodyPr wrap="square" rtlCol="0">
            <a:spAutoFit/>
          </a:bodyPr>
          <a:lstStyle/>
          <a:p>
            <a:r>
              <a:rPr lang="en-US" sz="2800" b="1" dirty="0">
                <a:solidFill>
                  <a:schemeClr val="bg1"/>
                </a:solidFill>
                <a:latin typeface="Gill Sans MT" panose="020B0502020104020203" pitchFamily="34" charset="0"/>
              </a:rPr>
              <a:t>30 rail cars</a:t>
            </a:r>
          </a:p>
        </p:txBody>
      </p:sp>
      <p:grpSp>
        <p:nvGrpSpPr>
          <p:cNvPr id="14" name="Group 13">
            <a:extLst>
              <a:ext uri="{FF2B5EF4-FFF2-40B4-BE49-F238E27FC236}">
                <a16:creationId xmlns:a16="http://schemas.microsoft.com/office/drawing/2014/main" id="{1B00008B-70F8-8442-8DC6-FE67F819D104}"/>
              </a:ext>
            </a:extLst>
          </p:cNvPr>
          <p:cNvGrpSpPr/>
          <p:nvPr/>
        </p:nvGrpSpPr>
        <p:grpSpPr>
          <a:xfrm>
            <a:off x="5114245" y="10865932"/>
            <a:ext cx="4229149" cy="2264211"/>
            <a:chOff x="26697248" y="14718209"/>
            <a:chExt cx="4229149" cy="2264211"/>
          </a:xfrm>
        </p:grpSpPr>
        <p:pic>
          <p:nvPicPr>
            <p:cNvPr id="15" name="Picture 14">
              <a:extLst>
                <a:ext uri="{FF2B5EF4-FFF2-40B4-BE49-F238E27FC236}">
                  <a16:creationId xmlns:a16="http://schemas.microsoft.com/office/drawing/2014/main" id="{FDF89BC2-CD2D-B84F-A40A-1500AD9F8E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97248" y="14718209"/>
              <a:ext cx="4229149" cy="1687160"/>
            </a:xfrm>
            <a:prstGeom prst="rect">
              <a:avLst/>
            </a:prstGeom>
            <a:ln w="38100">
              <a:solidFill>
                <a:srgbClr val="0D553F"/>
              </a:solidFill>
            </a:ln>
          </p:spPr>
        </p:pic>
        <p:sp>
          <p:nvSpPr>
            <p:cNvPr id="16" name="TextBox 15">
              <a:extLst>
                <a:ext uri="{FF2B5EF4-FFF2-40B4-BE49-F238E27FC236}">
                  <a16:creationId xmlns:a16="http://schemas.microsoft.com/office/drawing/2014/main" id="{79B8A5F9-B16E-6A48-A3D6-E3A529BD1895}"/>
                </a:ext>
              </a:extLst>
            </p:cNvPr>
            <p:cNvSpPr txBox="1"/>
            <p:nvPr/>
          </p:nvSpPr>
          <p:spPr>
            <a:xfrm>
              <a:off x="26697248" y="16459200"/>
              <a:ext cx="3384376" cy="523220"/>
            </a:xfrm>
            <a:prstGeom prst="rect">
              <a:avLst/>
            </a:prstGeom>
            <a:noFill/>
          </p:spPr>
          <p:txBody>
            <a:bodyPr wrap="square" rtlCol="0">
              <a:spAutoFit/>
            </a:bodyPr>
            <a:lstStyle/>
            <a:p>
              <a:r>
                <a:rPr lang="en-US" sz="2800" dirty="0"/>
                <a:t>Figure 2</a:t>
              </a:r>
            </a:p>
          </p:txBody>
        </p:sp>
      </p:grpSp>
      <p:grpSp>
        <p:nvGrpSpPr>
          <p:cNvPr id="17" name="Group 16">
            <a:extLst>
              <a:ext uri="{FF2B5EF4-FFF2-40B4-BE49-F238E27FC236}">
                <a16:creationId xmlns:a16="http://schemas.microsoft.com/office/drawing/2014/main" id="{83021328-16C7-9C4F-ABFC-7255907F8783}"/>
              </a:ext>
            </a:extLst>
          </p:cNvPr>
          <p:cNvGrpSpPr/>
          <p:nvPr/>
        </p:nvGrpSpPr>
        <p:grpSpPr>
          <a:xfrm>
            <a:off x="5266645" y="11018332"/>
            <a:ext cx="4229149" cy="2264211"/>
            <a:chOff x="26697248" y="14718209"/>
            <a:chExt cx="4229149" cy="2264211"/>
          </a:xfrm>
        </p:grpSpPr>
        <p:pic>
          <p:nvPicPr>
            <p:cNvPr id="18" name="Picture 17">
              <a:extLst>
                <a:ext uri="{FF2B5EF4-FFF2-40B4-BE49-F238E27FC236}">
                  <a16:creationId xmlns:a16="http://schemas.microsoft.com/office/drawing/2014/main" id="{E068E029-A98E-024B-A1C9-E208E0E425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97248" y="14718209"/>
              <a:ext cx="4229149" cy="1687160"/>
            </a:xfrm>
            <a:prstGeom prst="rect">
              <a:avLst/>
            </a:prstGeom>
            <a:ln w="38100">
              <a:solidFill>
                <a:srgbClr val="0D553F"/>
              </a:solidFill>
            </a:ln>
          </p:spPr>
        </p:pic>
        <p:sp>
          <p:nvSpPr>
            <p:cNvPr id="19" name="TextBox 18">
              <a:extLst>
                <a:ext uri="{FF2B5EF4-FFF2-40B4-BE49-F238E27FC236}">
                  <a16:creationId xmlns:a16="http://schemas.microsoft.com/office/drawing/2014/main" id="{68F23685-60EF-0F41-A9AF-F76DDFA0B5D1}"/>
                </a:ext>
              </a:extLst>
            </p:cNvPr>
            <p:cNvSpPr txBox="1"/>
            <p:nvPr/>
          </p:nvSpPr>
          <p:spPr>
            <a:xfrm>
              <a:off x="26697248" y="16459200"/>
              <a:ext cx="3384376" cy="523220"/>
            </a:xfrm>
            <a:prstGeom prst="rect">
              <a:avLst/>
            </a:prstGeom>
            <a:noFill/>
          </p:spPr>
          <p:txBody>
            <a:bodyPr wrap="square" rtlCol="0">
              <a:spAutoFit/>
            </a:bodyPr>
            <a:lstStyle/>
            <a:p>
              <a:r>
                <a:rPr lang="en-US" sz="2800" dirty="0"/>
                <a:t>Figure 2</a:t>
              </a:r>
            </a:p>
          </p:txBody>
        </p:sp>
      </p:grpSp>
      <p:pic>
        <p:nvPicPr>
          <p:cNvPr id="25" name="Picture 24">
            <a:extLst>
              <a:ext uri="{FF2B5EF4-FFF2-40B4-BE49-F238E27FC236}">
                <a16:creationId xmlns:a16="http://schemas.microsoft.com/office/drawing/2014/main" id="{C959FE11-823B-1846-847D-6B7914AAA1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19045" y="11170732"/>
            <a:ext cx="4229149" cy="1687160"/>
          </a:xfrm>
          <a:prstGeom prst="rect">
            <a:avLst/>
          </a:prstGeom>
          <a:ln w="38100">
            <a:solidFill>
              <a:srgbClr val="0D553F"/>
            </a:solidFill>
          </a:ln>
        </p:spPr>
      </p:pic>
      <p:pic>
        <p:nvPicPr>
          <p:cNvPr id="27" name="Picture 26">
            <a:extLst>
              <a:ext uri="{FF2B5EF4-FFF2-40B4-BE49-F238E27FC236}">
                <a16:creationId xmlns:a16="http://schemas.microsoft.com/office/drawing/2014/main" id="{30428590-4DE6-7441-B35F-6E0DD3578F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487711"/>
            <a:ext cx="4763386" cy="1944815"/>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86368" y="75710"/>
            <a:ext cx="3384792" cy="2131868"/>
          </a:xfrm>
          <a:prstGeom prst="rect">
            <a:avLst/>
          </a:prstGeom>
          <a:ln w="38100">
            <a:solidFill>
              <a:srgbClr val="105740"/>
            </a:solidFill>
          </a:ln>
        </p:spPr>
      </p:pic>
    </p:spTree>
    <p:extLst>
      <p:ext uri="{BB962C8B-B14F-4D97-AF65-F5344CB8AC3E}">
        <p14:creationId xmlns:p14="http://schemas.microsoft.com/office/powerpoint/2010/main" val="16795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ppt_x</p:attrName>
                                        </p:attrNameLst>
                                      </p:cBhvr>
                                      <p:tavLst>
                                        <p:tav tm="0">
                                          <p:val>
                                            <p:strVal val="#ppt_x+#ppt_w*1.125000"/>
                                          </p:val>
                                        </p:tav>
                                        <p:tav tm="100000">
                                          <p:val>
                                            <p:strVal val="#ppt_x"/>
                                          </p:val>
                                        </p:tav>
                                      </p:tavLst>
                                    </p:anim>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68151" y="153908"/>
            <a:ext cx="3855697" cy="6115616"/>
          </a:xfrm>
          <a:prstGeom prst="rect">
            <a:avLst/>
          </a:prstGeom>
        </p:spPr>
      </p:pic>
      <p:sp>
        <p:nvSpPr>
          <p:cNvPr id="4" name="TextBox 3"/>
          <p:cNvSpPr txBox="1"/>
          <p:nvPr/>
        </p:nvSpPr>
        <p:spPr>
          <a:xfrm>
            <a:off x="10148936" y="264411"/>
            <a:ext cx="1530035" cy="369332"/>
          </a:xfrm>
          <a:prstGeom prst="rect">
            <a:avLst/>
          </a:prstGeom>
          <a:noFill/>
        </p:spPr>
        <p:txBody>
          <a:bodyPr wrap="square" rtlCol="0">
            <a:spAutoFit/>
          </a:bodyPr>
          <a:lstStyle/>
          <a:p>
            <a:r>
              <a:rPr lang="en-US" b="1" dirty="0">
                <a:solidFill>
                  <a:srgbClr val="FFFF00"/>
                </a:solidFill>
              </a:rPr>
              <a:t>Spring 2019</a:t>
            </a:r>
          </a:p>
        </p:txBody>
      </p:sp>
    </p:spTree>
    <p:extLst>
      <p:ext uri="{BB962C8B-B14F-4D97-AF65-F5344CB8AC3E}">
        <p14:creationId xmlns:p14="http://schemas.microsoft.com/office/powerpoint/2010/main" val="102557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967681" y="983843"/>
            <a:ext cx="6335667" cy="4751751"/>
          </a:xfrm>
          <a:prstGeom prst="rect">
            <a:avLst/>
          </a:prstGeom>
        </p:spPr>
      </p:pic>
      <p:sp>
        <p:nvSpPr>
          <p:cNvPr id="3" name="TextBox 2"/>
          <p:cNvSpPr txBox="1"/>
          <p:nvPr/>
        </p:nvSpPr>
        <p:spPr>
          <a:xfrm>
            <a:off x="8799968" y="264411"/>
            <a:ext cx="2879003" cy="923330"/>
          </a:xfrm>
          <a:prstGeom prst="rect">
            <a:avLst/>
          </a:prstGeom>
          <a:noFill/>
        </p:spPr>
        <p:txBody>
          <a:bodyPr wrap="square" rtlCol="0">
            <a:spAutoFit/>
          </a:bodyPr>
          <a:lstStyle/>
          <a:p>
            <a:r>
              <a:rPr lang="en-US" b="1" dirty="0">
                <a:solidFill>
                  <a:srgbClr val="FFFF00"/>
                </a:solidFill>
              </a:rPr>
              <a:t>Spring 2019</a:t>
            </a:r>
          </a:p>
          <a:p>
            <a:endParaRPr lang="en-US" b="1" dirty="0">
              <a:solidFill>
                <a:srgbClr val="FFFF00"/>
              </a:solidFill>
            </a:endParaRPr>
          </a:p>
          <a:p>
            <a:r>
              <a:rPr lang="en-US" b="1" dirty="0">
                <a:solidFill>
                  <a:srgbClr val="FFFF00"/>
                </a:solidFill>
              </a:rPr>
              <a:t>Grain sorghum, 8 </a:t>
            </a:r>
            <a:r>
              <a:rPr lang="en-US" b="1" dirty="0" err="1">
                <a:solidFill>
                  <a:srgbClr val="FFFF00"/>
                </a:solidFill>
              </a:rPr>
              <a:t>lbs</a:t>
            </a:r>
            <a:r>
              <a:rPr lang="en-US" b="1" dirty="0">
                <a:solidFill>
                  <a:srgbClr val="FFFF00"/>
                </a:solidFill>
              </a:rPr>
              <a:t>/ac</a:t>
            </a:r>
          </a:p>
        </p:txBody>
      </p:sp>
    </p:spTree>
    <p:extLst>
      <p:ext uri="{BB962C8B-B14F-4D97-AF65-F5344CB8AC3E}">
        <p14:creationId xmlns:p14="http://schemas.microsoft.com/office/powerpoint/2010/main" val="375920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10012" cy="6858000"/>
          </a:xfrm>
          <a:prstGeom prst="rect">
            <a:avLst/>
          </a:prstGeom>
        </p:spPr>
      </p:pic>
      <p:pic>
        <p:nvPicPr>
          <p:cNvPr id="4" name="Picture 3"/>
          <p:cNvPicPr>
            <a:picLocks noChangeAspect="1"/>
          </p:cNvPicPr>
          <p:nvPr/>
        </p:nvPicPr>
        <p:blipFill>
          <a:blip r:embed="rId4"/>
          <a:stretch>
            <a:fillRect/>
          </a:stretch>
        </p:blipFill>
        <p:spPr>
          <a:xfrm>
            <a:off x="750444" y="979515"/>
            <a:ext cx="1245989" cy="4319428"/>
          </a:xfrm>
          <a:prstGeom prst="rect">
            <a:avLst/>
          </a:prstGeom>
        </p:spPr>
      </p:pic>
      <p:sp>
        <p:nvSpPr>
          <p:cNvPr id="5" name="Rectangle 4"/>
          <p:cNvSpPr/>
          <p:nvPr/>
        </p:nvSpPr>
        <p:spPr>
          <a:xfrm>
            <a:off x="649862" y="610183"/>
            <a:ext cx="6004721" cy="369332"/>
          </a:xfrm>
          <a:prstGeom prst="rect">
            <a:avLst/>
          </a:prstGeom>
        </p:spPr>
        <p:txBody>
          <a:bodyPr wrap="none">
            <a:spAutoFit/>
          </a:bodyPr>
          <a:lstStyle/>
          <a:p>
            <a:r>
              <a:rPr lang="en-US" b="1" dirty="0">
                <a:solidFill>
                  <a:srgbClr val="FFFF00"/>
                </a:solidFill>
              </a:rPr>
              <a:t>Williams-</a:t>
            </a:r>
            <a:r>
              <a:rPr lang="en-US" b="1" dirty="0" err="1">
                <a:solidFill>
                  <a:srgbClr val="FFFF00"/>
                </a:solidFill>
              </a:rPr>
              <a:t>Zahl</a:t>
            </a:r>
            <a:r>
              <a:rPr lang="en-US" b="1" dirty="0">
                <a:solidFill>
                  <a:srgbClr val="FFFF00"/>
                </a:solidFill>
              </a:rPr>
              <a:t> loams, 3 to 6 percent slopes, 2e and 3e</a:t>
            </a:r>
          </a:p>
        </p:txBody>
      </p:sp>
      <p:pic>
        <p:nvPicPr>
          <p:cNvPr id="6" name="Picture 5"/>
          <p:cNvPicPr>
            <a:picLocks noChangeAspect="1"/>
          </p:cNvPicPr>
          <p:nvPr/>
        </p:nvPicPr>
        <p:blipFill>
          <a:blip r:embed="rId5"/>
          <a:stretch>
            <a:fillRect/>
          </a:stretch>
        </p:blipFill>
        <p:spPr>
          <a:xfrm>
            <a:off x="2301425" y="979515"/>
            <a:ext cx="1216059" cy="4215671"/>
          </a:xfrm>
          <a:prstGeom prst="rect">
            <a:avLst/>
          </a:prstGeom>
        </p:spPr>
      </p:pic>
      <p:pic>
        <p:nvPicPr>
          <p:cNvPr id="7" name="Picture 6"/>
          <p:cNvPicPr>
            <a:picLocks noChangeAspect="1"/>
          </p:cNvPicPr>
          <p:nvPr/>
        </p:nvPicPr>
        <p:blipFill>
          <a:blip r:embed="rId6"/>
          <a:stretch>
            <a:fillRect/>
          </a:stretch>
        </p:blipFill>
        <p:spPr>
          <a:xfrm>
            <a:off x="8729282" y="1895446"/>
            <a:ext cx="1287554" cy="4463521"/>
          </a:xfrm>
          <a:prstGeom prst="rect">
            <a:avLst/>
          </a:prstGeom>
        </p:spPr>
      </p:pic>
      <p:sp>
        <p:nvSpPr>
          <p:cNvPr id="8" name="Rectangle 7"/>
          <p:cNvSpPr/>
          <p:nvPr/>
        </p:nvSpPr>
        <p:spPr>
          <a:xfrm>
            <a:off x="7632839" y="1526114"/>
            <a:ext cx="4095993" cy="369332"/>
          </a:xfrm>
          <a:prstGeom prst="rect">
            <a:avLst/>
          </a:prstGeom>
        </p:spPr>
        <p:txBody>
          <a:bodyPr wrap="none">
            <a:spAutoFit/>
          </a:bodyPr>
          <a:lstStyle/>
          <a:p>
            <a:r>
              <a:rPr lang="en-US" b="1" dirty="0">
                <a:solidFill>
                  <a:srgbClr val="FFFF00"/>
                </a:solidFill>
              </a:rPr>
              <a:t>Lehr loam, 2 to 6 percent slopes, 3e</a:t>
            </a:r>
          </a:p>
        </p:txBody>
      </p:sp>
    </p:spTree>
    <p:extLst>
      <p:ext uri="{BB962C8B-B14F-4D97-AF65-F5344CB8AC3E}">
        <p14:creationId xmlns:p14="http://schemas.microsoft.com/office/powerpoint/2010/main" val="6744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177E-DD0D-F445-85CB-F8CAB40ED55D}"/>
              </a:ext>
            </a:extLst>
          </p:cNvPr>
          <p:cNvSpPr>
            <a:spLocks noGrp="1"/>
          </p:cNvSpPr>
          <p:nvPr>
            <p:ph type="title"/>
          </p:nvPr>
        </p:nvSpPr>
        <p:spPr>
          <a:xfrm>
            <a:off x="609600" y="0"/>
            <a:ext cx="10972800" cy="821094"/>
          </a:xfrm>
        </p:spPr>
        <p:txBody>
          <a:bodyPr/>
          <a:lstStyle/>
          <a:p>
            <a:r>
              <a:rPr lang="en-US" sz="3600" b="1" dirty="0">
                <a:solidFill>
                  <a:schemeClr val="tx1"/>
                </a:solidFill>
              </a:rPr>
              <a:t>Publications</a:t>
            </a:r>
            <a:endParaRPr lang="en-US" b="1" dirty="0">
              <a:solidFill>
                <a:schemeClr val="tx1"/>
              </a:solidFill>
            </a:endParaRPr>
          </a:p>
        </p:txBody>
      </p:sp>
      <p:sp>
        <p:nvSpPr>
          <p:cNvPr id="8" name="Rectangle 7">
            <a:extLst>
              <a:ext uri="{FF2B5EF4-FFF2-40B4-BE49-F238E27FC236}">
                <a16:creationId xmlns:a16="http://schemas.microsoft.com/office/drawing/2014/main" id="{5EA2FBDD-9724-6A45-A8FE-EDDFEF714E19}"/>
              </a:ext>
            </a:extLst>
          </p:cNvPr>
          <p:cNvSpPr/>
          <p:nvPr/>
        </p:nvSpPr>
        <p:spPr>
          <a:xfrm>
            <a:off x="431278" y="5205909"/>
            <a:ext cx="11545081" cy="969496"/>
          </a:xfrm>
          <a:prstGeom prst="rect">
            <a:avLst/>
          </a:prstGeom>
        </p:spPr>
        <p:txBody>
          <a:bodyPr wrap="square">
            <a:spAutoFit/>
          </a:bodyPr>
          <a:lstStyle/>
          <a:p>
            <a:pPr marL="514350" indent="-514350">
              <a:buFont typeface="+mj-lt"/>
              <a:buAutoNum type="arabicPeriod"/>
            </a:pPr>
            <a:r>
              <a:rPr lang="en-US" sz="1900" dirty="0">
                <a:latin typeface="+mn-lt"/>
              </a:rPr>
              <a:t>Croat, S., et al. </a:t>
            </a:r>
            <a:r>
              <a:rPr lang="en-US" sz="1900" u="sng" dirty="0">
                <a:latin typeface="+mn-lt"/>
              </a:rPr>
              <a:t>Effects of energy related disturbances on soil nutrient availability. </a:t>
            </a:r>
          </a:p>
          <a:p>
            <a:pPr marL="514350" indent="-514350">
              <a:buFont typeface="+mj-lt"/>
              <a:buAutoNum type="arabicPeriod"/>
            </a:pPr>
            <a:r>
              <a:rPr lang="en-US" sz="1900" dirty="0">
                <a:latin typeface="+mn-lt"/>
              </a:rPr>
              <a:t>Croat, S., et al. </a:t>
            </a:r>
            <a:r>
              <a:rPr lang="en-US" sz="1900" u="sng" dirty="0">
                <a:latin typeface="+mn-lt"/>
              </a:rPr>
              <a:t>Crop productivity and agronomic considerations in highly disturbed and thermally desorbed soils.</a:t>
            </a:r>
          </a:p>
        </p:txBody>
      </p:sp>
      <p:sp>
        <p:nvSpPr>
          <p:cNvPr id="10" name="TextBox 9">
            <a:extLst>
              <a:ext uri="{FF2B5EF4-FFF2-40B4-BE49-F238E27FC236}">
                <a16:creationId xmlns:a16="http://schemas.microsoft.com/office/drawing/2014/main" id="{9889B39D-4165-9C49-9FC1-16DD4495B7EA}"/>
              </a:ext>
            </a:extLst>
          </p:cNvPr>
          <p:cNvSpPr txBox="1"/>
          <p:nvPr/>
        </p:nvSpPr>
        <p:spPr>
          <a:xfrm>
            <a:off x="215639" y="821094"/>
            <a:ext cx="11760721" cy="4170372"/>
          </a:xfrm>
          <a:prstGeom prst="rect">
            <a:avLst/>
          </a:prstGeom>
          <a:noFill/>
        </p:spPr>
        <p:txBody>
          <a:bodyPr wrap="square" rtlCol="0">
            <a:spAutoFit/>
          </a:bodyPr>
          <a:lstStyle/>
          <a:p>
            <a:pPr marL="342900" indent="-342900">
              <a:buAutoNum type="arabicPeriod"/>
            </a:pPr>
            <a:r>
              <a:rPr lang="en-US" sz="1900" dirty="0">
                <a:latin typeface="+mn-lt"/>
              </a:rPr>
              <a:t>O’Brien, P. L. et al., 2018. </a:t>
            </a:r>
            <a:r>
              <a:rPr lang="en-US" sz="1900" u="sng" dirty="0">
                <a:latin typeface="+mn-lt"/>
              </a:rPr>
              <a:t>Natural degradation of low-level petroleum hydrocarbon contamination under crop management</a:t>
            </a:r>
            <a:r>
              <a:rPr lang="en-US" sz="1900" dirty="0">
                <a:latin typeface="+mn-lt"/>
              </a:rPr>
              <a:t>. J Soils Sediments.</a:t>
            </a:r>
          </a:p>
          <a:p>
            <a:pPr marL="342900" indent="-342900">
              <a:buAutoNum type="arabicPeriod"/>
            </a:pPr>
            <a:r>
              <a:rPr lang="en-US" sz="1900" dirty="0">
                <a:latin typeface="+mn-lt"/>
              </a:rPr>
              <a:t>O’Brien, P. L.,  et al., 2018. </a:t>
            </a:r>
            <a:r>
              <a:rPr lang="en-US" sz="1900" u="sng" dirty="0">
                <a:latin typeface="+mn-lt"/>
              </a:rPr>
              <a:t>Daytime Surface Energy Fluxes over Soil Material Remediated Using Thermal Desorption</a:t>
            </a:r>
            <a:r>
              <a:rPr lang="en-US" sz="1900" dirty="0">
                <a:latin typeface="+mn-lt"/>
              </a:rPr>
              <a:t>.  </a:t>
            </a:r>
            <a:r>
              <a:rPr lang="en-US" sz="1900" dirty="0" err="1">
                <a:latin typeface="+mn-lt"/>
              </a:rPr>
              <a:t>Agrosystems</a:t>
            </a:r>
            <a:r>
              <a:rPr lang="en-US" sz="1900" dirty="0">
                <a:latin typeface="+mn-lt"/>
              </a:rPr>
              <a:t>, Geosciences &amp; Environment.</a:t>
            </a:r>
          </a:p>
          <a:p>
            <a:pPr marL="342900" indent="-342900">
              <a:buAutoNum type="arabicPeriod"/>
            </a:pPr>
            <a:r>
              <a:rPr lang="en-US" sz="1900" dirty="0">
                <a:latin typeface="+mn-lt"/>
              </a:rPr>
              <a:t>O’Brien, P. L., et al., 2017.  </a:t>
            </a:r>
            <a:r>
              <a:rPr lang="en-US" sz="1900" u="sng" dirty="0">
                <a:latin typeface="+mn-lt"/>
              </a:rPr>
              <a:t>A large-scale soil-mixing process for reclamation of heavily disturbed soils</a:t>
            </a:r>
            <a:r>
              <a:rPr lang="en-US" sz="1900" dirty="0">
                <a:latin typeface="+mn-lt"/>
              </a:rPr>
              <a:t>. Ecol. Eng. </a:t>
            </a:r>
          </a:p>
          <a:p>
            <a:pPr marL="342900" indent="-342900">
              <a:buAutoNum type="arabicPeriod"/>
            </a:pPr>
            <a:r>
              <a:rPr lang="en-US" sz="1900" dirty="0">
                <a:latin typeface="+mn-lt"/>
              </a:rPr>
              <a:t>O’Brien, P. L.,  et al., 2017.  </a:t>
            </a:r>
            <a:r>
              <a:rPr lang="en-US" sz="1900" u="sng" dirty="0">
                <a:latin typeface="+mn-lt"/>
              </a:rPr>
              <a:t>Wheat growth in soils treated by </a:t>
            </a:r>
            <a:r>
              <a:rPr lang="en-US" sz="1900" i="1" u="sng" dirty="0">
                <a:latin typeface="+mn-lt"/>
              </a:rPr>
              <a:t>ex situ</a:t>
            </a:r>
            <a:r>
              <a:rPr lang="en-US" sz="1900" u="sng" dirty="0">
                <a:latin typeface="+mn-lt"/>
              </a:rPr>
              <a:t> thermal desorption</a:t>
            </a:r>
            <a:r>
              <a:rPr lang="en-US" sz="1900" dirty="0">
                <a:latin typeface="+mn-lt"/>
              </a:rPr>
              <a:t>. J Environ Qual. 46:897-905.</a:t>
            </a:r>
          </a:p>
          <a:p>
            <a:pPr marL="342900" indent="-342900">
              <a:buAutoNum type="arabicPeriod"/>
            </a:pPr>
            <a:r>
              <a:rPr lang="en-US" sz="1900" dirty="0">
                <a:latin typeface="+mn-lt"/>
              </a:rPr>
              <a:t>Ritter, S., et al, 2017. </a:t>
            </a:r>
            <a:r>
              <a:rPr lang="en-US" sz="1900" u="sng" dirty="0">
                <a:latin typeface="+mn-lt"/>
              </a:rPr>
              <a:t>Binary exchanges of calcium, magnesium, and potassium on thermally desorbed soil.</a:t>
            </a:r>
            <a:r>
              <a:rPr lang="en-US" sz="1900" dirty="0">
                <a:latin typeface="+mn-lt"/>
              </a:rPr>
              <a:t> Soil Sci </a:t>
            </a:r>
            <a:r>
              <a:rPr lang="en-US" sz="1900" dirty="0" err="1">
                <a:latin typeface="+mn-lt"/>
              </a:rPr>
              <a:t>Soc</a:t>
            </a:r>
            <a:r>
              <a:rPr lang="en-US" sz="1900" dirty="0">
                <a:latin typeface="+mn-lt"/>
              </a:rPr>
              <a:t> Am J 88:1088-1095. </a:t>
            </a:r>
          </a:p>
          <a:p>
            <a:pPr marL="342900" indent="-342900">
              <a:buAutoNum type="arabicPeriod"/>
            </a:pPr>
            <a:r>
              <a:rPr lang="en-US" sz="1900" dirty="0">
                <a:latin typeface="+mn-lt"/>
              </a:rPr>
              <a:t>O’Brien, P. L.,  et al., 2016. </a:t>
            </a:r>
            <a:r>
              <a:rPr lang="en-US" sz="1900" u="sng" dirty="0">
                <a:latin typeface="+mn-lt"/>
              </a:rPr>
              <a:t>Implications of using thermal desorption to remediate contaminated agricultural soil: physical characteristics and hydraulic processes</a:t>
            </a:r>
            <a:r>
              <a:rPr lang="en-US" sz="1900" dirty="0">
                <a:latin typeface="+mn-lt"/>
              </a:rPr>
              <a:t>. J Environ </a:t>
            </a:r>
            <a:r>
              <a:rPr lang="en-US" sz="1900" dirty="0" err="1">
                <a:latin typeface="+mn-lt"/>
              </a:rPr>
              <a:t>Qual</a:t>
            </a:r>
            <a:r>
              <a:rPr lang="en-US" sz="1900" dirty="0">
                <a:latin typeface="+mn-lt"/>
              </a:rPr>
              <a:t> 45:1430-1436. </a:t>
            </a:r>
          </a:p>
          <a:p>
            <a:pPr marL="342900" indent="-342900">
              <a:buAutoNum type="arabicPeriod"/>
            </a:pPr>
            <a:r>
              <a:rPr lang="en-US" sz="1900" dirty="0">
                <a:latin typeface="+mn-lt"/>
              </a:rPr>
              <a:t>O’Brien, P. L., et al., 2018.  </a:t>
            </a:r>
            <a:r>
              <a:rPr lang="en-US" sz="1900" u="sng" dirty="0">
                <a:latin typeface="+mn-lt"/>
              </a:rPr>
              <a:t>Thermal remediation alters soil properties – a review</a:t>
            </a:r>
            <a:r>
              <a:rPr lang="en-US" sz="1900" dirty="0">
                <a:latin typeface="+mn-lt"/>
              </a:rPr>
              <a:t>. J Environ Manage 206:826-835.</a:t>
            </a:r>
          </a:p>
          <a:p>
            <a:pPr marL="342900" indent="-342900">
              <a:buAutoNum type="arabicPeriod"/>
            </a:pPr>
            <a:r>
              <a:rPr lang="en-US" sz="1900" dirty="0">
                <a:latin typeface="+mn-lt"/>
              </a:rPr>
              <a:t>O’Brien, P.L.,  et al., 2017. </a:t>
            </a:r>
            <a:r>
              <a:rPr lang="en-US" sz="1900" u="sng" dirty="0">
                <a:latin typeface="+mn-lt"/>
              </a:rPr>
              <a:t>Evaluation of soil function following remediation of petroleum hydrocarbons – a review of current remediation techniques</a:t>
            </a:r>
            <a:r>
              <a:rPr lang="en-US" sz="1900" dirty="0">
                <a:latin typeface="+mn-lt"/>
              </a:rPr>
              <a:t>. </a:t>
            </a:r>
            <a:r>
              <a:rPr lang="en-US" sz="1900" dirty="0" err="1">
                <a:latin typeface="+mn-lt"/>
              </a:rPr>
              <a:t>Curr</a:t>
            </a:r>
            <a:r>
              <a:rPr lang="en-US" sz="1900" dirty="0">
                <a:latin typeface="+mn-lt"/>
              </a:rPr>
              <a:t> </a:t>
            </a:r>
            <a:r>
              <a:rPr lang="en-US" sz="1900" dirty="0" err="1">
                <a:latin typeface="+mn-lt"/>
              </a:rPr>
              <a:t>Pollut</a:t>
            </a:r>
            <a:r>
              <a:rPr lang="en-US" sz="1900" dirty="0">
                <a:latin typeface="+mn-lt"/>
              </a:rPr>
              <a:t> Rep. 3:192-205.</a:t>
            </a:r>
            <a:r>
              <a:rPr lang="en-US" sz="1900" dirty="0"/>
              <a:t> </a:t>
            </a:r>
            <a:endParaRPr lang="en-US" sz="1900" dirty="0">
              <a:latin typeface="+mn-lt"/>
            </a:endParaRPr>
          </a:p>
          <a:p>
            <a:endParaRPr lang="en-US" dirty="0"/>
          </a:p>
        </p:txBody>
      </p:sp>
      <p:sp>
        <p:nvSpPr>
          <p:cNvPr id="11" name="Title 1">
            <a:extLst>
              <a:ext uri="{FF2B5EF4-FFF2-40B4-BE49-F238E27FC236}">
                <a16:creationId xmlns:a16="http://schemas.microsoft.com/office/drawing/2014/main" id="{A10A5C6F-A04B-7540-B8C6-E5F89543481F}"/>
              </a:ext>
            </a:extLst>
          </p:cNvPr>
          <p:cNvSpPr txBox="1">
            <a:spLocks/>
          </p:cNvSpPr>
          <p:nvPr/>
        </p:nvSpPr>
        <p:spPr bwMode="auto">
          <a:xfrm>
            <a:off x="4393678" y="4555357"/>
            <a:ext cx="3226321" cy="82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189"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a:solidFill>
                  <a:schemeClr val="tx1"/>
                </a:solidFill>
              </a:rPr>
              <a:t>In progress</a:t>
            </a:r>
            <a:endParaRPr lang="en-US" sz="3200" b="1" dirty="0">
              <a:solidFill>
                <a:schemeClr val="tx1"/>
              </a:solidFill>
            </a:endParaRPr>
          </a:p>
        </p:txBody>
      </p:sp>
    </p:spTree>
    <p:extLst>
      <p:ext uri="{BB962C8B-B14F-4D97-AF65-F5344CB8AC3E}">
        <p14:creationId xmlns:p14="http://schemas.microsoft.com/office/powerpoint/2010/main" val="23983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CD80-4222-4240-9F24-06DB20ED8238}"/>
              </a:ext>
            </a:extLst>
          </p:cNvPr>
          <p:cNvSpPr>
            <a:spLocks noGrp="1"/>
          </p:cNvSpPr>
          <p:nvPr>
            <p:ph type="title"/>
          </p:nvPr>
        </p:nvSpPr>
        <p:spPr>
          <a:xfrm>
            <a:off x="4344764" y="128290"/>
            <a:ext cx="3502472" cy="1143000"/>
          </a:xfrm>
        </p:spPr>
        <p:txBody>
          <a:bodyPr/>
          <a:lstStyle/>
          <a:p>
            <a:r>
              <a:rPr lang="en-US" sz="2800" b="1" u="sng" dirty="0">
                <a:latin typeface="Gill Sans MT" panose="020B0502020104020203" pitchFamily="34" charset="77"/>
              </a:rPr>
              <a:t>Acknowledgments </a:t>
            </a:r>
          </a:p>
        </p:txBody>
      </p:sp>
      <p:pic>
        <p:nvPicPr>
          <p:cNvPr id="4" name="Picture 3">
            <a:extLst>
              <a:ext uri="{FF2B5EF4-FFF2-40B4-BE49-F238E27FC236}">
                <a16:creationId xmlns:a16="http://schemas.microsoft.com/office/drawing/2014/main" id="{03C864F9-D42C-8643-867F-FC51787693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1191" y="4497326"/>
            <a:ext cx="2518054" cy="2360675"/>
          </a:xfrm>
          <a:prstGeom prst="rect">
            <a:avLst/>
          </a:prstGeom>
        </p:spPr>
      </p:pic>
      <p:pic>
        <p:nvPicPr>
          <p:cNvPr id="5" name="Picture 4">
            <a:extLst>
              <a:ext uri="{FF2B5EF4-FFF2-40B4-BE49-F238E27FC236}">
                <a16:creationId xmlns:a16="http://schemas.microsoft.com/office/drawing/2014/main" id="{8C897A4D-49A0-7E49-92E5-4A3099C5E8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909418" cy="2542581"/>
          </a:xfrm>
          <a:prstGeom prst="rect">
            <a:avLst/>
          </a:prstGeom>
        </p:spPr>
      </p:pic>
      <p:pic>
        <p:nvPicPr>
          <p:cNvPr id="9" name="Picture 8">
            <a:extLst>
              <a:ext uri="{FF2B5EF4-FFF2-40B4-BE49-F238E27FC236}">
                <a16:creationId xmlns:a16="http://schemas.microsoft.com/office/drawing/2014/main" id="{A2BA79E2-4C86-7742-895D-3D3EF38AFE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08902" y="0"/>
            <a:ext cx="3083098" cy="2360675"/>
          </a:xfrm>
          <a:prstGeom prst="rect">
            <a:avLst/>
          </a:prstGeom>
        </p:spPr>
      </p:pic>
      <p:sp>
        <p:nvSpPr>
          <p:cNvPr id="20" name="Title 1">
            <a:extLst>
              <a:ext uri="{FF2B5EF4-FFF2-40B4-BE49-F238E27FC236}">
                <a16:creationId xmlns:a16="http://schemas.microsoft.com/office/drawing/2014/main" id="{0A6CA80E-86F1-3746-9650-8881B4F27AB6}"/>
              </a:ext>
            </a:extLst>
          </p:cNvPr>
          <p:cNvSpPr txBox="1">
            <a:spLocks/>
          </p:cNvSpPr>
          <p:nvPr/>
        </p:nvSpPr>
        <p:spPr bwMode="auto">
          <a:xfrm>
            <a:off x="2048022" y="2045698"/>
            <a:ext cx="8095959" cy="23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189"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600" dirty="0">
                <a:latin typeface="Gill Sans MT" panose="020B0502020104020203" pitchFamily="34" charset="77"/>
              </a:rPr>
              <a:t>Kevin Horsager • Nate Derby • Aaron Green </a:t>
            </a:r>
          </a:p>
          <a:p>
            <a:r>
              <a:rPr lang="en-US" sz="2600" dirty="0">
                <a:latin typeface="Gill Sans MT" panose="020B0502020104020203" pitchFamily="34" charset="77"/>
              </a:rPr>
              <a:t>Megan Ostrand • Becca Hebron • Zach Bartsch</a:t>
            </a:r>
          </a:p>
          <a:p>
            <a:r>
              <a:rPr lang="en-US" sz="2600" dirty="0">
                <a:latin typeface="Gill Sans MT" panose="020B0502020104020203" pitchFamily="34" charset="77"/>
              </a:rPr>
              <a:t>Steve and Patty Jensen</a:t>
            </a:r>
          </a:p>
        </p:txBody>
      </p:sp>
      <p:pic>
        <p:nvPicPr>
          <p:cNvPr id="6" name="Picture 5">
            <a:extLst>
              <a:ext uri="{FF2B5EF4-FFF2-40B4-BE49-F238E27FC236}">
                <a16:creationId xmlns:a16="http://schemas.microsoft.com/office/drawing/2014/main" id="{E051E997-84B9-734E-8E43-3CE8DA7747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895" y="4315419"/>
            <a:ext cx="2138756" cy="2542582"/>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26501" y="4497326"/>
            <a:ext cx="1770506" cy="2360674"/>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9352" y="4343263"/>
            <a:ext cx="1865168" cy="2486891"/>
          </a:xfrm>
          <a:prstGeom prst="rect">
            <a:avLst/>
          </a:prstGeom>
        </p:spPr>
      </p:pic>
    </p:spTree>
    <p:extLst>
      <p:ext uri="{BB962C8B-B14F-4D97-AF65-F5344CB8AC3E}">
        <p14:creationId xmlns:p14="http://schemas.microsoft.com/office/powerpoint/2010/main" val="395418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4437" y="184235"/>
            <a:ext cx="7089464" cy="801619"/>
          </a:xfrm>
        </p:spPr>
        <p:txBody>
          <a:bodyPr/>
          <a:lstStyle/>
          <a:p>
            <a:pPr algn="ctr"/>
            <a:r>
              <a:rPr lang="en-US" b="1" dirty="0"/>
              <a:t>Solution:  Thermal Desorption</a:t>
            </a: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6179820" y="1210283"/>
            <a:ext cx="5897880" cy="39217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 y="1210283"/>
            <a:ext cx="5897880" cy="3921791"/>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bwMode="auto">
          <a:xfrm>
            <a:off x="5674093" y="5609856"/>
            <a:ext cx="6517907" cy="80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189" rtl="0" eaLnBrk="1" fontAlgn="base" hangingPunct="1">
              <a:spcBef>
                <a:spcPct val="0"/>
              </a:spcBef>
              <a:spcAft>
                <a:spcPct val="0"/>
              </a:spcAft>
              <a:defRPr sz="3600" kern="1200">
                <a:solidFill>
                  <a:srgbClr val="FFCF01"/>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189"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latin typeface="Gill Sans MT" panose="020B0502020104020203" pitchFamily="34" charset="0"/>
              </a:rPr>
              <a:t>…but some unknowns</a:t>
            </a:r>
          </a:p>
        </p:txBody>
      </p:sp>
    </p:spTree>
    <p:extLst>
      <p:ext uri="{BB962C8B-B14F-4D97-AF65-F5344CB8AC3E}">
        <p14:creationId xmlns:p14="http://schemas.microsoft.com/office/powerpoint/2010/main" val="37184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663AA9-483D-D644-BC28-4372C43FFA82}"/>
              </a:ext>
            </a:extLst>
          </p:cNvPr>
          <p:cNvSpPr/>
          <p:nvPr/>
        </p:nvSpPr>
        <p:spPr>
          <a:xfrm>
            <a:off x="640813" y="6074792"/>
            <a:ext cx="10846723" cy="561180"/>
          </a:xfrm>
          <a:prstGeom prst="rect">
            <a:avLst/>
          </a:prstGeom>
          <a:solidFill>
            <a:srgbClr val="FFCF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0" name="Group 69"/>
          <p:cNvGrpSpPr/>
          <p:nvPr/>
        </p:nvGrpSpPr>
        <p:grpSpPr>
          <a:xfrm>
            <a:off x="1839838" y="968029"/>
            <a:ext cx="8448676" cy="1905142"/>
            <a:chOff x="3637272" y="1372044"/>
            <a:chExt cx="8448676" cy="1905142"/>
          </a:xfrm>
        </p:grpSpPr>
        <p:sp>
          <p:nvSpPr>
            <p:cNvPr id="39" name="Rectangle 31"/>
            <p:cNvSpPr>
              <a:spLocks noChangeArrowheads="1"/>
            </p:cNvSpPr>
            <p:nvPr/>
          </p:nvSpPr>
          <p:spPr bwMode="auto">
            <a:xfrm>
              <a:off x="6504297" y="1372044"/>
              <a:ext cx="2714625" cy="1208086"/>
            </a:xfrm>
            <a:prstGeom prst="rect">
              <a:avLst/>
            </a:prstGeom>
            <a:solidFill>
              <a:schemeClr val="bg1"/>
            </a:solid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nvGrpSpPr>
            <p:cNvPr id="53" name="Group 52"/>
            <p:cNvGrpSpPr/>
            <p:nvPr/>
          </p:nvGrpSpPr>
          <p:grpSpPr>
            <a:xfrm>
              <a:off x="3637272" y="1383058"/>
              <a:ext cx="8448676" cy="1894128"/>
              <a:chOff x="3637272" y="1372041"/>
              <a:chExt cx="8448676" cy="1894128"/>
            </a:xfrm>
          </p:grpSpPr>
          <p:sp>
            <p:nvSpPr>
              <p:cNvPr id="15" name="Rectangle 11"/>
              <p:cNvSpPr>
                <a:spLocks noChangeArrowheads="1"/>
              </p:cNvSpPr>
              <p:nvPr/>
            </p:nvSpPr>
            <p:spPr bwMode="auto">
              <a:xfrm>
                <a:off x="3637272" y="1372044"/>
                <a:ext cx="2714625" cy="1208086"/>
              </a:xfrm>
              <a:prstGeom prst="rect">
                <a:avLst/>
              </a:prstGeom>
              <a:solidFill>
                <a:srgbClr val="FFFFFF"/>
              </a:solidFill>
              <a:ln w="7938" cap="rnd">
                <a:solidFill>
                  <a:schemeClr val="tx1"/>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Rectangle 12"/>
              <p:cNvSpPr>
                <a:spLocks noChangeArrowheads="1"/>
              </p:cNvSpPr>
              <p:nvPr/>
            </p:nvSpPr>
            <p:spPr bwMode="auto">
              <a:xfrm>
                <a:off x="3645210" y="1399031"/>
                <a:ext cx="2698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Soil Physical Properties</a:t>
                </a:r>
                <a:endParaRPr kumimoji="0" lang="en-US" alt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5"/>
              <p:cNvSpPr>
                <a:spLocks noChangeArrowheads="1"/>
              </p:cNvSpPr>
              <p:nvPr/>
            </p:nvSpPr>
            <p:spPr bwMode="auto">
              <a:xfrm>
                <a:off x="3637272" y="1665731"/>
                <a:ext cx="27066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Available water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Cone Penetrometer Resistance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 Bulk Density</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000000"/>
                    </a:solidFill>
                    <a:latin typeface="Calibri" panose="020F0502020204030204" pitchFamily="34" charset="0"/>
                  </a:rPr>
                  <a:t>- Organic Matter</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18"/>
              <p:cNvSpPr>
                <a:spLocks noChangeArrowheads="1"/>
              </p:cNvSpPr>
              <p:nvPr/>
            </p:nvSpPr>
            <p:spPr bwMode="auto">
              <a:xfrm>
                <a:off x="9369735" y="1372041"/>
                <a:ext cx="2716213" cy="1208086"/>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Rectangle 20"/>
              <p:cNvSpPr>
                <a:spLocks noChangeArrowheads="1"/>
              </p:cNvSpPr>
              <p:nvPr/>
            </p:nvSpPr>
            <p:spPr bwMode="auto">
              <a:xfrm>
                <a:off x="9385610" y="1395856"/>
                <a:ext cx="2697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Soil Chemical Properties</a:t>
                </a:r>
                <a:endParaRPr kumimoji="0" lang="en-US" alt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3"/>
              <p:cNvSpPr>
                <a:spLocks noChangeArrowheads="1"/>
              </p:cNvSpPr>
              <p:nvPr/>
            </p:nvSpPr>
            <p:spPr bwMode="auto">
              <a:xfrm>
                <a:off x="9390372" y="1680018"/>
                <a:ext cx="2692400" cy="86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Electrical Conductivity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Sodium Content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Nutrients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t>
                </a: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Rectangle 32"/>
              <p:cNvSpPr>
                <a:spLocks noChangeArrowheads="1"/>
              </p:cNvSpPr>
              <p:nvPr/>
            </p:nvSpPr>
            <p:spPr bwMode="auto">
              <a:xfrm>
                <a:off x="6526522" y="1395856"/>
                <a:ext cx="2716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Soil Biological Properties</a:t>
                </a:r>
                <a:endParaRPr kumimoji="0" lang="en-US" alt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35"/>
              <p:cNvSpPr>
                <a:spLocks noChangeArrowheads="1"/>
              </p:cNvSpPr>
              <p:nvPr/>
            </p:nvSpPr>
            <p:spPr bwMode="auto">
              <a:xfrm>
                <a:off x="6523347" y="1629218"/>
                <a:ext cx="2681288" cy="86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Nutrient Cycling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Enzyme Production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Microbial and Fungal Pools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Carbon turnover</a:t>
                </a:r>
              </a:p>
            </p:txBody>
          </p:sp>
        </p:grpSp>
      </p:grpSp>
      <p:sp>
        <p:nvSpPr>
          <p:cNvPr id="52" name="Rectangle 44"/>
          <p:cNvSpPr>
            <a:spLocks noChangeArrowheads="1"/>
          </p:cNvSpPr>
          <p:nvPr/>
        </p:nvSpPr>
        <p:spPr bwMode="auto">
          <a:xfrm>
            <a:off x="720437" y="107267"/>
            <a:ext cx="10733494" cy="707886"/>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Holistic Approach to the Remediation/Reclamation/Restoration of Soils</a:t>
            </a:r>
            <a:endParaRPr kumimoji="0" lang="en-US" alt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67" name="Group 66"/>
          <p:cNvGrpSpPr/>
          <p:nvPr/>
        </p:nvGrpSpPr>
        <p:grpSpPr>
          <a:xfrm>
            <a:off x="4329045" y="2206059"/>
            <a:ext cx="3495677" cy="1495424"/>
            <a:chOff x="6126472" y="2732529"/>
            <a:chExt cx="3495677" cy="1495424"/>
          </a:xfrm>
        </p:grpSpPr>
        <p:sp>
          <p:nvSpPr>
            <p:cNvPr id="55" name="Line 47"/>
            <p:cNvSpPr>
              <a:spLocks noChangeShapeType="1"/>
            </p:cNvSpPr>
            <p:nvPr/>
          </p:nvSpPr>
          <p:spPr bwMode="auto">
            <a:xfrm>
              <a:off x="6126472" y="2792854"/>
              <a:ext cx="500063" cy="333375"/>
            </a:xfrm>
            <a:prstGeom prst="line">
              <a:avLst/>
            </a:prstGeom>
            <a:noFill/>
            <a:ln w="174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Freeform 50"/>
            <p:cNvSpPr>
              <a:spLocks/>
            </p:cNvSpPr>
            <p:nvPr/>
          </p:nvSpPr>
          <p:spPr bwMode="auto">
            <a:xfrm>
              <a:off x="9018897" y="3083367"/>
              <a:ext cx="136525" cy="112712"/>
            </a:xfrm>
            <a:custGeom>
              <a:avLst/>
              <a:gdLst>
                <a:gd name="T0" fmla="*/ 86 w 86"/>
                <a:gd name="T1" fmla="*/ 47 h 71"/>
                <a:gd name="T2" fmla="*/ 0 w 86"/>
                <a:gd name="T3" fmla="*/ 71 h 71"/>
                <a:gd name="T4" fmla="*/ 55 w 86"/>
                <a:gd name="T5" fmla="*/ 0 h 71"/>
                <a:gd name="T6" fmla="*/ 86 w 86"/>
                <a:gd name="T7" fmla="*/ 47 h 71"/>
              </a:gdLst>
              <a:ahLst/>
              <a:cxnLst>
                <a:cxn ang="0">
                  <a:pos x="T0" y="T1"/>
                </a:cxn>
                <a:cxn ang="0">
                  <a:pos x="T2" y="T3"/>
                </a:cxn>
                <a:cxn ang="0">
                  <a:pos x="T4" y="T5"/>
                </a:cxn>
                <a:cxn ang="0">
                  <a:pos x="T6" y="T7"/>
                </a:cxn>
              </a:cxnLst>
              <a:rect l="0" t="0" r="r" b="b"/>
              <a:pathLst>
                <a:path w="86" h="71">
                  <a:moveTo>
                    <a:pt x="86" y="47"/>
                  </a:moveTo>
                  <a:lnTo>
                    <a:pt x="0" y="71"/>
                  </a:lnTo>
                  <a:lnTo>
                    <a:pt x="55" y="0"/>
                  </a:lnTo>
                  <a:lnTo>
                    <a:pt x="86"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Line 51"/>
            <p:cNvSpPr>
              <a:spLocks noChangeShapeType="1"/>
            </p:cNvSpPr>
            <p:nvPr/>
          </p:nvSpPr>
          <p:spPr bwMode="auto">
            <a:xfrm>
              <a:off x="7861610" y="2732529"/>
              <a:ext cx="0" cy="166687"/>
            </a:xfrm>
            <a:prstGeom prst="line">
              <a:avLst/>
            </a:prstGeom>
            <a:noFill/>
            <a:ln w="174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nvGrpSpPr>
            <p:cNvPr id="54" name="Group 53"/>
            <p:cNvGrpSpPr/>
            <p:nvPr/>
          </p:nvGrpSpPr>
          <p:grpSpPr>
            <a:xfrm>
              <a:off x="6593198" y="2792854"/>
              <a:ext cx="3028951" cy="1435099"/>
              <a:chOff x="6593197" y="2792854"/>
              <a:chExt cx="3028951" cy="1435099"/>
            </a:xfrm>
          </p:grpSpPr>
          <p:sp>
            <p:nvSpPr>
              <p:cNvPr id="8" name="Oval 6"/>
              <p:cNvSpPr>
                <a:spLocks noChangeArrowheads="1"/>
              </p:cNvSpPr>
              <p:nvPr/>
            </p:nvSpPr>
            <p:spPr bwMode="auto">
              <a:xfrm>
                <a:off x="6704322" y="3119879"/>
                <a:ext cx="2314575" cy="1108074"/>
              </a:xfrm>
              <a:prstGeom prst="ellipse">
                <a:avLst/>
              </a:prstGeom>
              <a:solidFill>
                <a:srgbClr val="FFFFFF"/>
              </a:solidFill>
              <a:ln w="174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Rectangle 7"/>
              <p:cNvSpPr>
                <a:spLocks noChangeArrowheads="1"/>
              </p:cNvSpPr>
              <p:nvPr/>
            </p:nvSpPr>
            <p:spPr bwMode="auto">
              <a:xfrm>
                <a:off x="6796397" y="3500879"/>
                <a:ext cx="2200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Soil Health/Quality</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 name="Freeform 48"/>
              <p:cNvSpPr>
                <a:spLocks/>
              </p:cNvSpPr>
              <p:nvPr/>
            </p:nvSpPr>
            <p:spPr bwMode="auto">
              <a:xfrm>
                <a:off x="6593197" y="3072254"/>
                <a:ext cx="136525" cy="112712"/>
              </a:xfrm>
              <a:custGeom>
                <a:avLst/>
                <a:gdLst>
                  <a:gd name="T0" fmla="*/ 31 w 86"/>
                  <a:gd name="T1" fmla="*/ 0 h 71"/>
                  <a:gd name="T2" fmla="*/ 86 w 86"/>
                  <a:gd name="T3" fmla="*/ 71 h 71"/>
                  <a:gd name="T4" fmla="*/ 0 w 86"/>
                  <a:gd name="T5" fmla="*/ 47 h 71"/>
                  <a:gd name="T6" fmla="*/ 31 w 86"/>
                  <a:gd name="T7" fmla="*/ 0 h 71"/>
                </a:gdLst>
                <a:ahLst/>
                <a:cxnLst>
                  <a:cxn ang="0">
                    <a:pos x="T0" y="T1"/>
                  </a:cxn>
                  <a:cxn ang="0">
                    <a:pos x="T2" y="T3"/>
                  </a:cxn>
                  <a:cxn ang="0">
                    <a:pos x="T4" y="T5"/>
                  </a:cxn>
                  <a:cxn ang="0">
                    <a:pos x="T6" y="T7"/>
                  </a:cxn>
                </a:cxnLst>
                <a:rect l="0" t="0" r="r" b="b"/>
                <a:pathLst>
                  <a:path w="86" h="71">
                    <a:moveTo>
                      <a:pt x="31" y="0"/>
                    </a:moveTo>
                    <a:lnTo>
                      <a:pt x="86" y="71"/>
                    </a:lnTo>
                    <a:lnTo>
                      <a:pt x="0" y="47"/>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Line 49"/>
              <p:cNvSpPr>
                <a:spLocks noChangeShapeType="1"/>
              </p:cNvSpPr>
              <p:nvPr/>
            </p:nvSpPr>
            <p:spPr bwMode="auto">
              <a:xfrm flipH="1">
                <a:off x="9122085" y="2792854"/>
                <a:ext cx="500063" cy="333375"/>
              </a:xfrm>
              <a:prstGeom prst="line">
                <a:avLst/>
              </a:prstGeom>
              <a:noFill/>
              <a:ln w="174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Freeform 52"/>
              <p:cNvSpPr>
                <a:spLocks/>
              </p:cNvSpPr>
              <p:nvPr/>
            </p:nvSpPr>
            <p:spPr bwMode="auto">
              <a:xfrm>
                <a:off x="7817160" y="2908742"/>
                <a:ext cx="88900" cy="136525"/>
              </a:xfrm>
              <a:custGeom>
                <a:avLst/>
                <a:gdLst>
                  <a:gd name="T0" fmla="*/ 56 w 56"/>
                  <a:gd name="T1" fmla="*/ 0 h 86"/>
                  <a:gd name="T2" fmla="*/ 28 w 56"/>
                  <a:gd name="T3" fmla="*/ 86 h 86"/>
                  <a:gd name="T4" fmla="*/ 0 w 56"/>
                  <a:gd name="T5" fmla="*/ 0 h 86"/>
                  <a:gd name="T6" fmla="*/ 56 w 56"/>
                  <a:gd name="T7" fmla="*/ 0 h 86"/>
                </a:gdLst>
                <a:ahLst/>
                <a:cxnLst>
                  <a:cxn ang="0">
                    <a:pos x="T0" y="T1"/>
                  </a:cxn>
                  <a:cxn ang="0">
                    <a:pos x="T2" y="T3"/>
                  </a:cxn>
                  <a:cxn ang="0">
                    <a:pos x="T4" y="T5"/>
                  </a:cxn>
                  <a:cxn ang="0">
                    <a:pos x="T6" y="T7"/>
                  </a:cxn>
                </a:cxnLst>
                <a:rect l="0" t="0" r="r" b="b"/>
                <a:pathLst>
                  <a:path w="56" h="86">
                    <a:moveTo>
                      <a:pt x="56" y="0"/>
                    </a:moveTo>
                    <a:lnTo>
                      <a:pt x="28" y="86"/>
                    </a:lnTo>
                    <a:lnTo>
                      <a:pt x="0" y="0"/>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grpSp>
      <p:grpSp>
        <p:nvGrpSpPr>
          <p:cNvPr id="69" name="Group 68"/>
          <p:cNvGrpSpPr/>
          <p:nvPr/>
        </p:nvGrpSpPr>
        <p:grpSpPr>
          <a:xfrm>
            <a:off x="5228834" y="3799907"/>
            <a:ext cx="1676401" cy="1955798"/>
            <a:chOff x="7056747" y="4326377"/>
            <a:chExt cx="1676401" cy="1955798"/>
          </a:xfrm>
        </p:grpSpPr>
        <p:sp>
          <p:nvSpPr>
            <p:cNvPr id="61" name="Line 53"/>
            <p:cNvSpPr>
              <a:spLocks noChangeShapeType="1"/>
            </p:cNvSpPr>
            <p:nvPr/>
          </p:nvSpPr>
          <p:spPr bwMode="auto">
            <a:xfrm>
              <a:off x="7861610" y="4326377"/>
              <a:ext cx="0" cy="277812"/>
            </a:xfrm>
            <a:prstGeom prst="line">
              <a:avLst/>
            </a:prstGeom>
            <a:noFill/>
            <a:ln w="174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Freeform 54"/>
            <p:cNvSpPr>
              <a:spLocks/>
            </p:cNvSpPr>
            <p:nvPr/>
          </p:nvSpPr>
          <p:spPr bwMode="auto">
            <a:xfrm>
              <a:off x="7817160" y="4615302"/>
              <a:ext cx="88900" cy="134937"/>
            </a:xfrm>
            <a:custGeom>
              <a:avLst/>
              <a:gdLst>
                <a:gd name="T0" fmla="*/ 56 w 56"/>
                <a:gd name="T1" fmla="*/ 0 h 85"/>
                <a:gd name="T2" fmla="*/ 28 w 56"/>
                <a:gd name="T3" fmla="*/ 85 h 85"/>
                <a:gd name="T4" fmla="*/ 0 w 56"/>
                <a:gd name="T5" fmla="*/ 0 h 85"/>
                <a:gd name="T6" fmla="*/ 56 w 56"/>
                <a:gd name="T7" fmla="*/ 0 h 85"/>
              </a:gdLst>
              <a:ahLst/>
              <a:cxnLst>
                <a:cxn ang="0">
                  <a:pos x="T0" y="T1"/>
                </a:cxn>
                <a:cxn ang="0">
                  <a:pos x="T2" y="T3"/>
                </a:cxn>
                <a:cxn ang="0">
                  <a:pos x="T4" y="T5"/>
                </a:cxn>
                <a:cxn ang="0">
                  <a:pos x="T6" y="T7"/>
                </a:cxn>
              </a:cxnLst>
              <a:rect l="0" t="0" r="r" b="b"/>
              <a:pathLst>
                <a:path w="56" h="85">
                  <a:moveTo>
                    <a:pt x="56" y="0"/>
                  </a:moveTo>
                  <a:lnTo>
                    <a:pt x="28" y="85"/>
                  </a:lnTo>
                  <a:lnTo>
                    <a:pt x="0" y="0"/>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nvGrpSpPr>
            <p:cNvPr id="68" name="Group 67"/>
            <p:cNvGrpSpPr/>
            <p:nvPr/>
          </p:nvGrpSpPr>
          <p:grpSpPr>
            <a:xfrm>
              <a:off x="7056747" y="4834377"/>
              <a:ext cx="1676401" cy="1447798"/>
              <a:chOff x="7056747" y="4834377"/>
              <a:chExt cx="1676401" cy="1447798"/>
            </a:xfrm>
          </p:grpSpPr>
          <p:sp>
            <p:nvSpPr>
              <p:cNvPr id="64" name="Oval 56"/>
              <p:cNvSpPr>
                <a:spLocks noChangeArrowheads="1"/>
              </p:cNvSpPr>
              <p:nvPr/>
            </p:nvSpPr>
            <p:spPr bwMode="auto">
              <a:xfrm>
                <a:off x="7056747" y="4834377"/>
                <a:ext cx="1609725" cy="1447798"/>
              </a:xfrm>
              <a:prstGeom prst="ellipse">
                <a:avLst/>
              </a:prstGeom>
              <a:solidFill>
                <a:schemeClr val="bg1"/>
              </a:solidFill>
              <a:ln w="174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5" name="Rectangle 57"/>
              <p:cNvSpPr>
                <a:spLocks noChangeArrowheads="1"/>
              </p:cNvSpPr>
              <p:nvPr/>
            </p:nvSpPr>
            <p:spPr bwMode="auto">
              <a:xfrm>
                <a:off x="7434572" y="5189976"/>
                <a:ext cx="10890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Yield or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 name="Rectangle 58"/>
              <p:cNvSpPr>
                <a:spLocks noChangeArrowheads="1"/>
              </p:cNvSpPr>
              <p:nvPr/>
            </p:nvSpPr>
            <p:spPr bwMode="auto">
              <a:xfrm>
                <a:off x="7182160" y="5509063"/>
                <a:ext cx="15509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Productivity</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sp>
        <p:nvSpPr>
          <p:cNvPr id="2" name="TextBox 1"/>
          <p:cNvSpPr txBox="1"/>
          <p:nvPr/>
        </p:nvSpPr>
        <p:spPr>
          <a:xfrm>
            <a:off x="341620" y="6062231"/>
            <a:ext cx="11473053" cy="584775"/>
          </a:xfrm>
          <a:prstGeom prst="rect">
            <a:avLst/>
          </a:prstGeom>
          <a:noFill/>
        </p:spPr>
        <p:txBody>
          <a:bodyPr wrap="square" rtlCol="0">
            <a:spAutoFit/>
          </a:bodyPr>
          <a:lstStyle/>
          <a:p>
            <a:pPr algn="ctr"/>
            <a:r>
              <a:rPr lang="en-US" sz="3200" b="1" dirty="0">
                <a:latin typeface="Arial Narrow" panose="020B0606020202030204" pitchFamily="34" charset="0"/>
              </a:rPr>
              <a:t>Can TD-treated soil be used for agricultural productivity?</a:t>
            </a:r>
          </a:p>
        </p:txBody>
      </p:sp>
    </p:spTree>
    <p:extLst>
      <p:ext uri="{BB962C8B-B14F-4D97-AF65-F5344CB8AC3E}">
        <p14:creationId xmlns:p14="http://schemas.microsoft.com/office/powerpoint/2010/main" val="1075230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10012" cy="6858000"/>
          </a:xfrm>
          <a:prstGeom prst="rect">
            <a:avLst/>
          </a:prstGeom>
        </p:spPr>
      </p:pic>
      <p:pic>
        <p:nvPicPr>
          <p:cNvPr id="4" name="Picture 3"/>
          <p:cNvPicPr>
            <a:picLocks noChangeAspect="1"/>
          </p:cNvPicPr>
          <p:nvPr/>
        </p:nvPicPr>
        <p:blipFill>
          <a:blip r:embed="rId4"/>
          <a:stretch>
            <a:fillRect/>
          </a:stretch>
        </p:blipFill>
        <p:spPr>
          <a:xfrm>
            <a:off x="750444" y="979515"/>
            <a:ext cx="1245989" cy="4319428"/>
          </a:xfrm>
          <a:prstGeom prst="rect">
            <a:avLst/>
          </a:prstGeom>
        </p:spPr>
      </p:pic>
      <p:sp>
        <p:nvSpPr>
          <p:cNvPr id="5" name="Rectangle 4"/>
          <p:cNvSpPr/>
          <p:nvPr/>
        </p:nvSpPr>
        <p:spPr>
          <a:xfrm>
            <a:off x="649862" y="610183"/>
            <a:ext cx="6004721" cy="369332"/>
          </a:xfrm>
          <a:prstGeom prst="rect">
            <a:avLst/>
          </a:prstGeom>
        </p:spPr>
        <p:txBody>
          <a:bodyPr wrap="none">
            <a:spAutoFit/>
          </a:bodyPr>
          <a:lstStyle/>
          <a:p>
            <a:r>
              <a:rPr lang="en-US" b="1" dirty="0">
                <a:solidFill>
                  <a:srgbClr val="FFFF00"/>
                </a:solidFill>
              </a:rPr>
              <a:t>Williams-</a:t>
            </a:r>
            <a:r>
              <a:rPr lang="en-US" b="1" dirty="0" err="1">
                <a:solidFill>
                  <a:srgbClr val="FFFF00"/>
                </a:solidFill>
              </a:rPr>
              <a:t>Zahl</a:t>
            </a:r>
            <a:r>
              <a:rPr lang="en-US" b="1" dirty="0">
                <a:solidFill>
                  <a:srgbClr val="FFFF00"/>
                </a:solidFill>
              </a:rPr>
              <a:t> loams, 3 to 6 percent slopes, 2e and 3e</a:t>
            </a:r>
          </a:p>
        </p:txBody>
      </p:sp>
      <p:pic>
        <p:nvPicPr>
          <p:cNvPr id="6" name="Picture 5"/>
          <p:cNvPicPr>
            <a:picLocks noChangeAspect="1"/>
          </p:cNvPicPr>
          <p:nvPr/>
        </p:nvPicPr>
        <p:blipFill>
          <a:blip r:embed="rId5"/>
          <a:stretch>
            <a:fillRect/>
          </a:stretch>
        </p:blipFill>
        <p:spPr>
          <a:xfrm>
            <a:off x="2301425" y="979515"/>
            <a:ext cx="1216059" cy="4215671"/>
          </a:xfrm>
          <a:prstGeom prst="rect">
            <a:avLst/>
          </a:prstGeom>
        </p:spPr>
      </p:pic>
      <p:pic>
        <p:nvPicPr>
          <p:cNvPr id="7" name="Picture 6"/>
          <p:cNvPicPr>
            <a:picLocks noChangeAspect="1"/>
          </p:cNvPicPr>
          <p:nvPr/>
        </p:nvPicPr>
        <p:blipFill>
          <a:blip r:embed="rId6"/>
          <a:stretch>
            <a:fillRect/>
          </a:stretch>
        </p:blipFill>
        <p:spPr>
          <a:xfrm>
            <a:off x="8729282" y="1895446"/>
            <a:ext cx="1287554" cy="4463521"/>
          </a:xfrm>
          <a:prstGeom prst="rect">
            <a:avLst/>
          </a:prstGeom>
        </p:spPr>
      </p:pic>
      <p:sp>
        <p:nvSpPr>
          <p:cNvPr id="8" name="Rectangle 7"/>
          <p:cNvSpPr/>
          <p:nvPr/>
        </p:nvSpPr>
        <p:spPr>
          <a:xfrm>
            <a:off x="7632839" y="1526114"/>
            <a:ext cx="4095993" cy="369332"/>
          </a:xfrm>
          <a:prstGeom prst="rect">
            <a:avLst/>
          </a:prstGeom>
        </p:spPr>
        <p:txBody>
          <a:bodyPr wrap="none">
            <a:spAutoFit/>
          </a:bodyPr>
          <a:lstStyle/>
          <a:p>
            <a:r>
              <a:rPr lang="en-US" b="1" dirty="0">
                <a:solidFill>
                  <a:srgbClr val="FFFF00"/>
                </a:solidFill>
              </a:rPr>
              <a:t>Lehr loam, 2 to 6 percent slopes, 3e</a:t>
            </a:r>
          </a:p>
        </p:txBody>
      </p:sp>
    </p:spTree>
    <p:extLst>
      <p:ext uri="{BB962C8B-B14F-4D97-AF65-F5344CB8AC3E}">
        <p14:creationId xmlns:p14="http://schemas.microsoft.com/office/powerpoint/2010/main" val="17048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149373" y="148860"/>
            <a:ext cx="8883139" cy="5777409"/>
            <a:chOff x="3149374" y="148856"/>
            <a:chExt cx="8883138" cy="5777409"/>
          </a:xfrm>
        </p:grpSpPr>
        <p:pic>
          <p:nvPicPr>
            <p:cNvPr id="16" name="Picture 15">
              <a:extLst>
                <a:ext uri="{FF2B5EF4-FFF2-40B4-BE49-F238E27FC236}">
                  <a16:creationId xmlns:a16="http://schemas.microsoft.com/office/drawing/2014/main" id="{54567A81-9F9B-A142-83F4-7136C374B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9374" y="148856"/>
              <a:ext cx="8883138" cy="5777409"/>
            </a:xfrm>
            <a:prstGeom prst="rect">
              <a:avLst/>
            </a:prstGeom>
          </p:spPr>
        </p:pic>
        <p:cxnSp>
          <p:nvCxnSpPr>
            <p:cNvPr id="12" name="Straight Connector 11"/>
            <p:cNvCxnSpPr/>
            <p:nvPr/>
          </p:nvCxnSpPr>
          <p:spPr>
            <a:xfrm flipV="1">
              <a:off x="3149374" y="1744580"/>
              <a:ext cx="3323615" cy="1648325"/>
            </a:xfrm>
            <a:prstGeom prst="line">
              <a:avLst/>
            </a:prstGeom>
            <a:ln w="57150"/>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461955" y="1739878"/>
              <a:ext cx="4059989" cy="577515"/>
            </a:xfrm>
            <a:prstGeom prst="line">
              <a:avLst/>
            </a:prstGeom>
            <a:ln w="57150"/>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a:xfrm>
            <a:off x="187455" y="232956"/>
            <a:ext cx="2633330" cy="607957"/>
          </a:xfrm>
        </p:spPr>
        <p:txBody>
          <a:bodyPr/>
          <a:lstStyle/>
          <a:p>
            <a:pPr algn="l"/>
            <a:r>
              <a:rPr lang="en-US" sz="3600" dirty="0">
                <a:latin typeface="+mj-lt"/>
              </a:rPr>
              <a:t>Soil Samples</a:t>
            </a:r>
            <a:endParaRPr lang="en-US" sz="3600" dirty="0">
              <a:latin typeface="Cambria" panose="02040503050406030204" pitchFamily="18" charset="0"/>
            </a:endParaRPr>
          </a:p>
        </p:txBody>
      </p:sp>
      <p:sp>
        <p:nvSpPr>
          <p:cNvPr id="21" name="Content Placeholder 2">
            <a:extLst>
              <a:ext uri="{FF2B5EF4-FFF2-40B4-BE49-F238E27FC236}">
                <a16:creationId xmlns:a16="http://schemas.microsoft.com/office/drawing/2014/main" id="{A54F9206-BD01-924D-9BE3-1798129B8219}"/>
              </a:ext>
            </a:extLst>
          </p:cNvPr>
          <p:cNvSpPr txBox="1">
            <a:spLocks/>
          </p:cNvSpPr>
          <p:nvPr/>
        </p:nvSpPr>
        <p:spPr>
          <a:xfrm>
            <a:off x="120486" y="1115167"/>
            <a:ext cx="3450916" cy="3671987"/>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ＭＳ Ｐゴシック" charset="0"/>
                <a:cs typeface="ＭＳ Ｐゴシック"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ＭＳ Ｐゴシック" charset="0"/>
                <a:cs typeface="ＭＳ Ｐゴシック"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Native Topsoil (TS)</a:t>
            </a:r>
          </a:p>
          <a:p>
            <a:r>
              <a:rPr lang="en-US" sz="2400" dirty="0"/>
              <a:t>Native Subsoil (SS)</a:t>
            </a:r>
          </a:p>
          <a:p>
            <a:r>
              <a:rPr lang="en-US" sz="2400" dirty="0"/>
              <a:t>Contaminated stockpile (SP)</a:t>
            </a:r>
          </a:p>
          <a:p>
            <a:pPr marL="0" indent="0">
              <a:buNone/>
            </a:pPr>
            <a:endParaRPr lang="en-US" sz="2400" dirty="0"/>
          </a:p>
          <a:p>
            <a:pPr marL="0" indent="0">
              <a:buNone/>
            </a:pPr>
            <a:endParaRPr lang="en-US" sz="2400" dirty="0"/>
          </a:p>
          <a:p>
            <a:pPr marL="0" indent="0">
              <a:buNone/>
            </a:pPr>
            <a:r>
              <a:rPr lang="en-US" sz="2400" dirty="0"/>
              <a:t>Thermally Desorbed</a:t>
            </a:r>
          </a:p>
          <a:p>
            <a:r>
              <a:rPr lang="en-US" sz="2400" dirty="0"/>
              <a:t>Topsoil (TS-TD)</a:t>
            </a:r>
          </a:p>
          <a:p>
            <a:r>
              <a:rPr lang="en-US" sz="2400" dirty="0"/>
              <a:t>Subsoil (SS-TD)</a:t>
            </a:r>
          </a:p>
          <a:p>
            <a:r>
              <a:rPr lang="en-US" sz="2400" dirty="0"/>
              <a:t>Stockpile (SP-TD)</a:t>
            </a:r>
          </a:p>
          <a:p>
            <a:pPr marL="0" indent="0">
              <a:buNone/>
            </a:pPr>
            <a:endParaRPr lang="en-US" sz="2400" dirty="0"/>
          </a:p>
        </p:txBody>
      </p:sp>
      <p:cxnSp>
        <p:nvCxnSpPr>
          <p:cNvPr id="5" name="Straight Arrow Connector 4"/>
          <p:cNvCxnSpPr/>
          <p:nvPr/>
        </p:nvCxnSpPr>
        <p:spPr>
          <a:xfrm>
            <a:off x="3087236" y="1344616"/>
            <a:ext cx="939459" cy="1467739"/>
          </a:xfrm>
          <a:prstGeom prst="straightConnector1">
            <a:avLst/>
          </a:prstGeom>
          <a:ln w="57150">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3023195" y="1883945"/>
            <a:ext cx="548207" cy="923707"/>
          </a:xfrm>
          <a:prstGeom prst="straightConnector1">
            <a:avLst/>
          </a:prstGeom>
          <a:ln w="57150">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2492197" y="2432452"/>
            <a:ext cx="2060271" cy="960453"/>
          </a:xfrm>
          <a:prstGeom prst="straightConnector1">
            <a:avLst/>
          </a:prstGeom>
          <a:ln w="57150">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6" name="Oval 25"/>
          <p:cNvSpPr/>
          <p:nvPr/>
        </p:nvSpPr>
        <p:spPr>
          <a:xfrm>
            <a:off x="8795088" y="3254968"/>
            <a:ext cx="1335505" cy="433137"/>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38622" y="2641739"/>
            <a:ext cx="4847793" cy="2903548"/>
          </a:xfrm>
          <a:prstGeom prst="rect">
            <a:avLst/>
          </a:prstGeom>
          <a:ln w="28575">
            <a:solidFill>
              <a:schemeClr val="tx1"/>
            </a:solidFill>
          </a:ln>
        </p:spPr>
      </p:pic>
    </p:spTree>
    <p:extLst>
      <p:ext uri="{BB962C8B-B14F-4D97-AF65-F5344CB8AC3E}">
        <p14:creationId xmlns:p14="http://schemas.microsoft.com/office/powerpoint/2010/main" val="18535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1383"/>
            <a:ext cx="12192000" cy="523220"/>
          </a:xfrm>
          <a:prstGeom prst="rect">
            <a:avLst/>
          </a:prstGeom>
          <a:noFill/>
        </p:spPr>
        <p:txBody>
          <a:bodyPr wrap="square" rtlCol="0">
            <a:spAutoFit/>
          </a:bodyPr>
          <a:lstStyle/>
          <a:p>
            <a:pPr algn="ctr"/>
            <a:r>
              <a:rPr lang="en-US" sz="2800" b="1" dirty="0">
                <a:solidFill>
                  <a:srgbClr val="FFCF01"/>
                </a:solidFill>
                <a:latin typeface="+mj-lt"/>
                <a:cs typeface="Arial" panose="020B0604020202020204" pitchFamily="34" charset="0"/>
              </a:rPr>
              <a:t>Laboratory/Greenhouse analyses – Physical and Biological</a:t>
            </a:r>
          </a:p>
        </p:txBody>
      </p:sp>
      <p:sp>
        <p:nvSpPr>
          <p:cNvPr id="13" name="TextBox 12"/>
          <p:cNvSpPr txBox="1"/>
          <p:nvPr/>
        </p:nvSpPr>
        <p:spPr>
          <a:xfrm>
            <a:off x="414771" y="1106829"/>
            <a:ext cx="6501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Aggregate stability  </a:t>
            </a:r>
          </a:p>
        </p:txBody>
      </p:sp>
      <p:sp>
        <p:nvSpPr>
          <p:cNvPr id="14" name="TextBox 13"/>
          <p:cNvSpPr txBox="1"/>
          <p:nvPr/>
        </p:nvSpPr>
        <p:spPr>
          <a:xfrm>
            <a:off x="414771" y="2038125"/>
            <a:ext cx="8329961"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cs typeface="Arial" panose="020B0604020202020204" pitchFamily="34" charset="0"/>
              </a:rPr>
              <a:t>Saturated h</a:t>
            </a:r>
            <a:r>
              <a:rPr lang="en-US" sz="2800" b="1" dirty="0">
                <a:solidFill>
                  <a:schemeClr val="bg1"/>
                </a:solidFill>
                <a:latin typeface="Arial" panose="020B0604020202020204" pitchFamily="34" charset="0"/>
                <a:cs typeface="Arial" panose="020B0604020202020204" pitchFamily="34" charset="0"/>
              </a:rPr>
              <a:t>ydraulic conductivity </a:t>
            </a:r>
          </a:p>
        </p:txBody>
      </p:sp>
      <p:sp>
        <p:nvSpPr>
          <p:cNvPr id="15" name="TextBox 14"/>
          <p:cNvSpPr txBox="1"/>
          <p:nvPr/>
        </p:nvSpPr>
        <p:spPr>
          <a:xfrm>
            <a:off x="414771" y="2902577"/>
            <a:ext cx="8329961"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Soil organic carbon </a:t>
            </a:r>
          </a:p>
        </p:txBody>
      </p:sp>
      <p:sp>
        <p:nvSpPr>
          <p:cNvPr id="18" name="Equal 17"/>
          <p:cNvSpPr/>
          <p:nvPr/>
        </p:nvSpPr>
        <p:spPr>
          <a:xfrm>
            <a:off x="9830830" y="1066690"/>
            <a:ext cx="876052" cy="603498"/>
          </a:xfrm>
          <a:prstGeom prst="mathEqual">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19" name="TextBox 18"/>
          <p:cNvSpPr txBox="1"/>
          <p:nvPr/>
        </p:nvSpPr>
        <p:spPr>
          <a:xfrm>
            <a:off x="414771" y="3767029"/>
            <a:ext cx="6501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Microorganism populations</a:t>
            </a:r>
          </a:p>
        </p:txBody>
      </p:sp>
      <p:sp>
        <p:nvSpPr>
          <p:cNvPr id="20" name="Minus 19"/>
          <p:cNvSpPr/>
          <p:nvPr/>
        </p:nvSpPr>
        <p:spPr>
          <a:xfrm>
            <a:off x="9366827" y="2902577"/>
            <a:ext cx="876052" cy="656905"/>
          </a:xfrm>
          <a:prstGeom prst="mathMin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21" name="TextBox 20"/>
          <p:cNvSpPr txBox="1"/>
          <p:nvPr/>
        </p:nvSpPr>
        <p:spPr>
          <a:xfrm>
            <a:off x="414771" y="4631481"/>
            <a:ext cx="6501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Microorganism activity</a:t>
            </a:r>
          </a:p>
        </p:txBody>
      </p:sp>
      <p:sp>
        <p:nvSpPr>
          <p:cNvPr id="22" name="Minus 21"/>
          <p:cNvSpPr/>
          <p:nvPr/>
        </p:nvSpPr>
        <p:spPr>
          <a:xfrm>
            <a:off x="9392804" y="4564638"/>
            <a:ext cx="876052" cy="656905"/>
          </a:xfrm>
          <a:prstGeom prst="mathMin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23" name="Plus 22">
            <a:extLst>
              <a:ext uri="{FF2B5EF4-FFF2-40B4-BE49-F238E27FC236}">
                <a16:creationId xmlns:a16="http://schemas.microsoft.com/office/drawing/2014/main" id="{3C9AF72C-AC5F-264E-AB03-124216FEF023}"/>
              </a:ext>
            </a:extLst>
          </p:cNvPr>
          <p:cNvSpPr/>
          <p:nvPr/>
        </p:nvSpPr>
        <p:spPr>
          <a:xfrm>
            <a:off x="10864974" y="1890418"/>
            <a:ext cx="876052" cy="818633"/>
          </a:xfrm>
          <a:prstGeom prst="mathPl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24" name="Minus 23">
            <a:extLst>
              <a:ext uri="{FF2B5EF4-FFF2-40B4-BE49-F238E27FC236}">
                <a16:creationId xmlns:a16="http://schemas.microsoft.com/office/drawing/2014/main" id="{9BD30E8B-4F09-2448-B1B6-9406855730F1}"/>
              </a:ext>
            </a:extLst>
          </p:cNvPr>
          <p:cNvSpPr/>
          <p:nvPr/>
        </p:nvSpPr>
        <p:spPr>
          <a:xfrm>
            <a:off x="9392804" y="3771853"/>
            <a:ext cx="876052" cy="656905"/>
          </a:xfrm>
          <a:prstGeom prst="mathMin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16" name="TextBox 15"/>
          <p:cNvSpPr txBox="1"/>
          <p:nvPr/>
        </p:nvSpPr>
        <p:spPr>
          <a:xfrm>
            <a:off x="414768" y="5351928"/>
            <a:ext cx="6501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cs typeface="Arial" panose="020B0604020202020204" pitchFamily="34" charset="0"/>
              </a:rPr>
              <a:t>Wheat grain quality</a:t>
            </a:r>
            <a:endParaRPr lang="en-US" sz="2800" b="1" dirty="0">
              <a:solidFill>
                <a:schemeClr val="bg1"/>
              </a:solidFill>
              <a:latin typeface="Arial" panose="020B0604020202020204" pitchFamily="34" charset="0"/>
              <a:cs typeface="Arial" panose="020B0604020202020204" pitchFamily="34" charset="0"/>
            </a:endParaRPr>
          </a:p>
        </p:txBody>
      </p:sp>
      <p:sp>
        <p:nvSpPr>
          <p:cNvPr id="17" name="Equal 16"/>
          <p:cNvSpPr/>
          <p:nvPr/>
        </p:nvSpPr>
        <p:spPr>
          <a:xfrm>
            <a:off x="9830825" y="5375455"/>
            <a:ext cx="876052" cy="603498"/>
          </a:xfrm>
          <a:prstGeom prst="mathEqual">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Tree>
    <p:extLst>
      <p:ext uri="{BB962C8B-B14F-4D97-AF65-F5344CB8AC3E}">
        <p14:creationId xmlns:p14="http://schemas.microsoft.com/office/powerpoint/2010/main" val="111020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P spid="19" grpId="0"/>
      <p:bldP spid="20" grpId="0" animBg="1"/>
      <p:bldP spid="21" grpId="0"/>
      <p:bldP spid="22" grpId="0" animBg="1"/>
      <p:bldP spid="23" grpId="0" animBg="1"/>
      <p:bldP spid="24" grpId="0" animBg="1"/>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16525" y="1128637"/>
            <a:ext cx="5530705" cy="4363414"/>
          </a:xfrm>
          <a:prstGeom prst="rect">
            <a:avLst/>
          </a:prstGeom>
        </p:spPr>
      </p:pic>
      <p:pic>
        <p:nvPicPr>
          <p:cNvPr id="3" name="Picture 2"/>
          <p:cNvPicPr>
            <a:picLocks noChangeAspect="1"/>
          </p:cNvPicPr>
          <p:nvPr/>
        </p:nvPicPr>
        <p:blipFill>
          <a:blip r:embed="rId3"/>
          <a:stretch>
            <a:fillRect/>
          </a:stretch>
        </p:blipFill>
        <p:spPr>
          <a:xfrm>
            <a:off x="352363" y="1128637"/>
            <a:ext cx="5729781" cy="4363414"/>
          </a:xfrm>
          <a:prstGeom prst="rect">
            <a:avLst/>
          </a:prstGeom>
        </p:spPr>
      </p:pic>
    </p:spTree>
    <p:extLst>
      <p:ext uri="{BB962C8B-B14F-4D97-AF65-F5344CB8AC3E}">
        <p14:creationId xmlns:p14="http://schemas.microsoft.com/office/powerpoint/2010/main" val="31558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1383"/>
            <a:ext cx="12192000" cy="523220"/>
          </a:xfrm>
          <a:prstGeom prst="rect">
            <a:avLst/>
          </a:prstGeom>
          <a:noFill/>
        </p:spPr>
        <p:txBody>
          <a:bodyPr wrap="square" rtlCol="0">
            <a:spAutoFit/>
          </a:bodyPr>
          <a:lstStyle/>
          <a:p>
            <a:pPr algn="ctr"/>
            <a:r>
              <a:rPr lang="en-US" sz="2800" b="1" dirty="0">
                <a:solidFill>
                  <a:srgbClr val="FFCF01"/>
                </a:solidFill>
                <a:latin typeface="+mj-lt"/>
                <a:cs typeface="Arial" panose="020B0604020202020204" pitchFamily="34" charset="0"/>
              </a:rPr>
              <a:t>Laboratory analyses – Chemical</a:t>
            </a:r>
          </a:p>
        </p:txBody>
      </p:sp>
      <p:sp>
        <p:nvSpPr>
          <p:cNvPr id="13" name="TextBox 12"/>
          <p:cNvSpPr txBox="1"/>
          <p:nvPr/>
        </p:nvSpPr>
        <p:spPr>
          <a:xfrm>
            <a:off x="414771" y="1173672"/>
            <a:ext cx="6501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Cation exchange capacity</a:t>
            </a:r>
          </a:p>
        </p:txBody>
      </p:sp>
      <p:sp>
        <p:nvSpPr>
          <p:cNvPr id="14" name="TextBox 13"/>
          <p:cNvSpPr txBox="1"/>
          <p:nvPr/>
        </p:nvSpPr>
        <p:spPr>
          <a:xfrm>
            <a:off x="414771" y="2038125"/>
            <a:ext cx="8329961"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Cation selectivity</a:t>
            </a:r>
          </a:p>
        </p:txBody>
      </p:sp>
      <p:sp>
        <p:nvSpPr>
          <p:cNvPr id="15" name="TextBox 14"/>
          <p:cNvSpPr txBox="1"/>
          <p:nvPr/>
        </p:nvSpPr>
        <p:spPr>
          <a:xfrm>
            <a:off x="414771" y="2902577"/>
            <a:ext cx="8329961"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pH</a:t>
            </a:r>
          </a:p>
        </p:txBody>
      </p:sp>
      <p:sp>
        <p:nvSpPr>
          <p:cNvPr id="16" name="Plus 15"/>
          <p:cNvSpPr/>
          <p:nvPr/>
        </p:nvSpPr>
        <p:spPr>
          <a:xfrm>
            <a:off x="10864974" y="2754870"/>
            <a:ext cx="876052" cy="818633"/>
          </a:xfrm>
          <a:prstGeom prst="mathPl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17" name="Minus 16"/>
          <p:cNvSpPr/>
          <p:nvPr/>
        </p:nvSpPr>
        <p:spPr>
          <a:xfrm>
            <a:off x="9392804" y="1106829"/>
            <a:ext cx="876052" cy="656905"/>
          </a:xfrm>
          <a:prstGeom prst="mathMin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18" name="Equal 17"/>
          <p:cNvSpPr/>
          <p:nvPr/>
        </p:nvSpPr>
        <p:spPr>
          <a:xfrm>
            <a:off x="10140576" y="1997986"/>
            <a:ext cx="876052" cy="603498"/>
          </a:xfrm>
          <a:prstGeom prst="mathEqual">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23" name="TextBox 22">
            <a:extLst>
              <a:ext uri="{FF2B5EF4-FFF2-40B4-BE49-F238E27FC236}">
                <a16:creationId xmlns:a16="http://schemas.microsoft.com/office/drawing/2014/main" id="{5A868C55-541B-3D4F-9D32-3440D9AA8470}"/>
              </a:ext>
            </a:extLst>
          </p:cNvPr>
          <p:cNvSpPr txBox="1"/>
          <p:nvPr/>
        </p:nvSpPr>
        <p:spPr>
          <a:xfrm>
            <a:off x="414770" y="3767029"/>
            <a:ext cx="8329961"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cs typeface="Arial" panose="020B0604020202020204" pitchFamily="34" charset="0"/>
              </a:rPr>
              <a:t>Phosphorus sorption</a:t>
            </a:r>
            <a:endParaRPr lang="en-US" sz="2800" b="1" dirty="0">
              <a:solidFill>
                <a:schemeClr val="bg1"/>
              </a:solidFill>
              <a:latin typeface="Arial" panose="020B0604020202020204" pitchFamily="34" charset="0"/>
              <a:cs typeface="Arial" panose="020B0604020202020204" pitchFamily="34" charset="0"/>
            </a:endParaRPr>
          </a:p>
        </p:txBody>
      </p:sp>
      <p:sp>
        <p:nvSpPr>
          <p:cNvPr id="24" name="Plus 23">
            <a:extLst>
              <a:ext uri="{FF2B5EF4-FFF2-40B4-BE49-F238E27FC236}">
                <a16:creationId xmlns:a16="http://schemas.microsoft.com/office/drawing/2014/main" id="{55B9675F-6389-A64C-9D20-CA5DF06DEDEE}"/>
              </a:ext>
            </a:extLst>
          </p:cNvPr>
          <p:cNvSpPr/>
          <p:nvPr/>
        </p:nvSpPr>
        <p:spPr>
          <a:xfrm>
            <a:off x="10864974" y="3726889"/>
            <a:ext cx="876052" cy="818633"/>
          </a:xfrm>
          <a:prstGeom prst="mathPl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
        <p:nvSpPr>
          <p:cNvPr id="25" name="TextBox 24">
            <a:extLst>
              <a:ext uri="{FF2B5EF4-FFF2-40B4-BE49-F238E27FC236}">
                <a16:creationId xmlns:a16="http://schemas.microsoft.com/office/drawing/2014/main" id="{56BE27C2-18E5-A447-9E87-BDD5B7B1E58B}"/>
              </a:ext>
            </a:extLst>
          </p:cNvPr>
          <p:cNvSpPr txBox="1"/>
          <p:nvPr/>
        </p:nvSpPr>
        <p:spPr>
          <a:xfrm>
            <a:off x="414770" y="4631481"/>
            <a:ext cx="8329961"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cs typeface="Arial" panose="020B0604020202020204" pitchFamily="34" charset="0"/>
              </a:rPr>
              <a:t>Phosphorus desorption</a:t>
            </a:r>
            <a:endParaRPr lang="en-US" sz="2800" b="1" dirty="0">
              <a:solidFill>
                <a:schemeClr val="bg1"/>
              </a:solidFill>
              <a:latin typeface="Arial" panose="020B0604020202020204" pitchFamily="34" charset="0"/>
              <a:cs typeface="Arial" panose="020B0604020202020204" pitchFamily="34" charset="0"/>
            </a:endParaRPr>
          </a:p>
        </p:txBody>
      </p:sp>
      <p:sp>
        <p:nvSpPr>
          <p:cNvPr id="26" name="Minus 25">
            <a:extLst>
              <a:ext uri="{FF2B5EF4-FFF2-40B4-BE49-F238E27FC236}">
                <a16:creationId xmlns:a16="http://schemas.microsoft.com/office/drawing/2014/main" id="{E63E4E50-40CA-6B49-8C34-500695AEA163}"/>
              </a:ext>
            </a:extLst>
          </p:cNvPr>
          <p:cNvSpPr/>
          <p:nvPr/>
        </p:nvSpPr>
        <p:spPr>
          <a:xfrm>
            <a:off x="9392804" y="4631481"/>
            <a:ext cx="876052" cy="656905"/>
          </a:xfrm>
          <a:prstGeom prst="mathMinus">
            <a:avLst/>
          </a:prstGeom>
          <a:solidFill>
            <a:srgbClr val="FFCF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F01"/>
              </a:solidFill>
            </a:endParaRPr>
          </a:p>
        </p:txBody>
      </p:sp>
    </p:spTree>
    <p:extLst>
      <p:ext uri="{BB962C8B-B14F-4D97-AF65-F5344CB8AC3E}">
        <p14:creationId xmlns:p14="http://schemas.microsoft.com/office/powerpoint/2010/main" val="1648272440"/>
      </p:ext>
    </p:extLst>
  </p:cSld>
  <p:clrMapOvr>
    <a:masterClrMapping/>
  </p:clrMapOvr>
</p:sld>
</file>

<file path=ppt/theme/theme1.xml><?xml version="1.0" encoding="utf-8"?>
<a:theme xmlns:a="http://schemas.openxmlformats.org/drawingml/2006/main" name="ndsu-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su-template1" id="{B91519AE-E7C5-A54B-90D0-76A08AF09390}" vid="{3FD0280D-18B3-4B49-83D8-C3A6DD27FB8B}"/>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ndsu-template1</Template>
  <TotalTime>44254</TotalTime>
  <Words>2024</Words>
  <Application>Microsoft Office PowerPoint</Application>
  <PresentationFormat>Widescreen</PresentationFormat>
  <Paragraphs>191</Paragraphs>
  <Slides>24</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Arial</vt:lpstr>
      <vt:lpstr>Arial </vt:lpstr>
      <vt:lpstr>Arial Narrow</vt:lpstr>
      <vt:lpstr>Calibri</vt:lpstr>
      <vt:lpstr>Calibri Light</vt:lpstr>
      <vt:lpstr>Cambria</vt:lpstr>
      <vt:lpstr>Franklin Gothic Book</vt:lpstr>
      <vt:lpstr>Gill Sans MT</vt:lpstr>
      <vt:lpstr>ndsu-template1</vt:lpstr>
      <vt:lpstr>1_Custom Design</vt:lpstr>
      <vt:lpstr>Custom Design</vt:lpstr>
      <vt:lpstr> Soil Reclamation after a Bakken Crude  Pipeline Release:  A Summary of Research Results</vt:lpstr>
      <vt:lpstr>Problem</vt:lpstr>
      <vt:lpstr>Solution:  Thermal Desorption</vt:lpstr>
      <vt:lpstr>PowerPoint Presentation</vt:lpstr>
      <vt:lpstr>PowerPoint Presentation</vt:lpstr>
      <vt:lpstr>Soil Samples</vt:lpstr>
      <vt:lpstr>PowerPoint Presentation</vt:lpstr>
      <vt:lpstr>PowerPoint Presentation</vt:lpstr>
      <vt:lpstr>PowerPoint Presentation</vt:lpstr>
      <vt:lpstr>Field study  </vt:lpstr>
      <vt:lpstr>Soil mixes</vt:lpstr>
      <vt:lpstr>Soil mixes</vt:lpstr>
      <vt:lpstr>Cropping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Publications</vt:lpstr>
      <vt:lpstr>Acknowledgments </vt:lpstr>
    </vt:vector>
  </TitlesOfParts>
  <Company>North Dakota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Croat</dc:creator>
  <cp:lastModifiedBy>Kevin Wolter</cp:lastModifiedBy>
  <cp:revision>401</cp:revision>
  <cp:lastPrinted>2019-04-10T11:57:09Z</cp:lastPrinted>
  <dcterms:created xsi:type="dcterms:W3CDTF">2018-01-10T22:05:13Z</dcterms:created>
  <dcterms:modified xsi:type="dcterms:W3CDTF">2019-06-17T17:55:48Z</dcterms:modified>
</cp:coreProperties>
</file>