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73" r:id="rId9"/>
    <p:sldId id="268" r:id="rId10"/>
    <p:sldId id="269" r:id="rId11"/>
    <p:sldId id="263" r:id="rId12"/>
    <p:sldId id="271" r:id="rId13"/>
    <p:sldId id="270" r:id="rId14"/>
    <p:sldId id="272" r:id="rId15"/>
    <p:sldId id="265" r:id="rId16"/>
    <p:sldId id="266" r:id="rId17"/>
    <p:sldId id="267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1D4-615A-488E-A8C7-A3ABE957432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AB33-B134-44EB-83E5-5E0C2405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3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1D4-615A-488E-A8C7-A3ABE957432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AB33-B134-44EB-83E5-5E0C2405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7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1D4-615A-488E-A8C7-A3ABE957432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AB33-B134-44EB-83E5-5E0C2405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7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1D4-615A-488E-A8C7-A3ABE957432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AB33-B134-44EB-83E5-5E0C2405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7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1D4-615A-488E-A8C7-A3ABE957432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AB33-B134-44EB-83E5-5E0C2405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1D4-615A-488E-A8C7-A3ABE957432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AB33-B134-44EB-83E5-5E0C2405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1D4-615A-488E-A8C7-A3ABE957432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AB33-B134-44EB-83E5-5E0C2405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3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1D4-615A-488E-A8C7-A3ABE957432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AB33-B134-44EB-83E5-5E0C2405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2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1D4-615A-488E-A8C7-A3ABE957432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AB33-B134-44EB-83E5-5E0C2405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8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1D4-615A-488E-A8C7-A3ABE957432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AB33-B134-44EB-83E5-5E0C2405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7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1D4-615A-488E-A8C7-A3ABE957432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AB33-B134-44EB-83E5-5E0C2405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6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11D4-615A-488E-A8C7-A3ABE957432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2AB33-B134-44EB-83E5-5E0C2405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3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1059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dirty="0"/>
              <a:t>Restoration of Native Grasslands to Provide Monarch Habitat on the Enbridge Valley Crossing Pipeline in the South Texas Sand Sheet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7953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Tony Falk*</a:t>
            </a:r>
            <a:r>
              <a:rPr lang="en-US" baseline="30000" dirty="0"/>
              <a:t>1</a:t>
            </a:r>
            <a:r>
              <a:rPr lang="en-US" dirty="0"/>
              <a:t>, Keith Pawelek</a:t>
            </a:r>
            <a:r>
              <a:rPr lang="en-US" baseline="30000" dirty="0"/>
              <a:t>2</a:t>
            </a:r>
            <a:r>
              <a:rPr lang="en-US" dirty="0"/>
              <a:t>, Forrest Smith</a:t>
            </a:r>
            <a:r>
              <a:rPr lang="en-US" baseline="30000" dirty="0"/>
              <a:t>3</a:t>
            </a:r>
            <a:r>
              <a:rPr lang="en-US" dirty="0"/>
              <a:t>, and Devin Hoetzel</a:t>
            </a:r>
            <a:r>
              <a:rPr lang="en-US" baseline="30000" dirty="0"/>
              <a:t>4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1400" dirty="0"/>
              <a:t>*</a:t>
            </a:r>
            <a:r>
              <a:rPr lang="en-US" sz="1400" dirty="0" err="1"/>
              <a:t>Presentor</a:t>
            </a:r>
            <a:r>
              <a:rPr lang="en-US" sz="1400" dirty="0"/>
              <a:t>, Assistant Director South Texas Natives Project, Texas Native Seeds Program (TNS), Caesar Kleberg Wildlife Research Institute (CKWRI),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1400" dirty="0"/>
              <a:t>Associate Director, TNS, CKWRI,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1400" dirty="0"/>
              <a:t>Dan L Duncan, Endowed Director, TNS, CKWRI</a:t>
            </a:r>
            <a:endParaRPr lang="en-US" sz="1400" u="sng" dirty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1400" dirty="0"/>
              <a:t>Manager of Stakeholder Outreach, Enbridge.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31" y="344240"/>
            <a:ext cx="1530229" cy="816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0899" y="344240"/>
            <a:ext cx="1582870" cy="997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78" y="5160691"/>
            <a:ext cx="1468523" cy="1199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099" y="5544017"/>
            <a:ext cx="2106669" cy="86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4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7516" y="-447716"/>
            <a:ext cx="13138484" cy="8758989"/>
          </a:xfrm>
        </p:spPr>
      </p:pic>
    </p:spTree>
    <p:extLst>
      <p:ext uri="{BB962C8B-B14F-4D97-AF65-F5344CB8AC3E}">
        <p14:creationId xmlns:p14="http://schemas.microsoft.com/office/powerpoint/2010/main" val="234259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863" y="509144"/>
            <a:ext cx="10515600" cy="4351338"/>
          </a:xfrm>
        </p:spPr>
        <p:txBody>
          <a:bodyPr/>
          <a:lstStyle/>
          <a:p>
            <a:r>
              <a:rPr lang="en-US" dirty="0"/>
              <a:t>Sampled in November 2018: less than 6 months following planting</a:t>
            </a:r>
          </a:p>
          <a:p>
            <a:r>
              <a:rPr lang="en-US" dirty="0"/>
              <a:t>44 samples covering 56 miles ≈ 1 sample/10 ac</a:t>
            </a:r>
          </a:p>
          <a:p>
            <a:r>
              <a:rPr lang="en-US" dirty="0"/>
              <a:t>10, 0.25 m density counts, 100 pace step points, and photo points</a:t>
            </a:r>
          </a:p>
          <a:p>
            <a:pPr lvl="1"/>
            <a:r>
              <a:rPr lang="en-US" dirty="0"/>
              <a:t>  Collected both on the pipeline right of way (ROW) and directly adjacent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841" y="2965508"/>
            <a:ext cx="5202737" cy="333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258" y="2965508"/>
            <a:ext cx="6131723" cy="333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2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2" y="1691789"/>
            <a:ext cx="6058918" cy="403670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688"/>
            <a:ext cx="6056709" cy="4037806"/>
          </a:xfrm>
        </p:spPr>
      </p:pic>
    </p:spTree>
    <p:extLst>
      <p:ext uri="{BB962C8B-B14F-4D97-AF65-F5344CB8AC3E}">
        <p14:creationId xmlns:p14="http://schemas.microsoft.com/office/powerpoint/2010/main" val="39912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2761" y="1046204"/>
            <a:ext cx="7421480" cy="49476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341" y="1046204"/>
            <a:ext cx="7421479" cy="49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1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0688"/>
            <a:ext cx="652700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96" y="1671890"/>
            <a:ext cx="6555204" cy="43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60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314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Basal Cover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75344"/>
              </p:ext>
            </p:extLst>
          </p:nvPr>
        </p:nvGraphicFramePr>
        <p:xfrm>
          <a:off x="289560" y="980621"/>
          <a:ext cx="5327468" cy="197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429">
                  <a:extLst>
                    <a:ext uri="{9D8B030D-6E8A-4147-A177-3AD203B41FA5}">
                      <a16:colId xmlns:a16="http://schemas.microsoft.com/office/drawing/2014/main" val="3921118319"/>
                    </a:ext>
                  </a:extLst>
                </a:gridCol>
                <a:gridCol w="1085305">
                  <a:extLst>
                    <a:ext uri="{9D8B030D-6E8A-4147-A177-3AD203B41FA5}">
                      <a16:colId xmlns:a16="http://schemas.microsoft.com/office/drawing/2014/main" val="3409664051"/>
                    </a:ext>
                  </a:extLst>
                </a:gridCol>
                <a:gridCol w="1579517">
                  <a:extLst>
                    <a:ext uri="{9D8B030D-6E8A-4147-A177-3AD203B41FA5}">
                      <a16:colId xmlns:a16="http://schemas.microsoft.com/office/drawing/2014/main" val="2881815210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val="2457914705"/>
                    </a:ext>
                  </a:extLst>
                </a:gridCol>
              </a:tblGrid>
              <a:tr h="25743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Armstrong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844393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Pipeline ROW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basal cover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Adjacent area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basal cover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7113146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Bare ground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Bare ground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5444808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9411525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Seeded 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Seeded 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1879604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volunteer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volunteer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56997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148162"/>
              </p:ext>
            </p:extLst>
          </p:nvPr>
        </p:nvGraphicFramePr>
        <p:xfrm>
          <a:off x="6174377" y="980621"/>
          <a:ext cx="5327469" cy="197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211">
                  <a:extLst>
                    <a:ext uri="{9D8B030D-6E8A-4147-A177-3AD203B41FA5}">
                      <a16:colId xmlns:a16="http://schemas.microsoft.com/office/drawing/2014/main" val="3921118319"/>
                    </a:ext>
                  </a:extLst>
                </a:gridCol>
                <a:gridCol w="1026523">
                  <a:extLst>
                    <a:ext uri="{9D8B030D-6E8A-4147-A177-3AD203B41FA5}">
                      <a16:colId xmlns:a16="http://schemas.microsoft.com/office/drawing/2014/main" val="3409664051"/>
                    </a:ext>
                  </a:extLst>
                </a:gridCol>
                <a:gridCol w="1673346">
                  <a:extLst>
                    <a:ext uri="{9D8B030D-6E8A-4147-A177-3AD203B41FA5}">
                      <a16:colId xmlns:a16="http://schemas.microsoft.com/office/drawing/2014/main" val="2881815210"/>
                    </a:ext>
                  </a:extLst>
                </a:gridCol>
                <a:gridCol w="990389">
                  <a:extLst>
                    <a:ext uri="{9D8B030D-6E8A-4147-A177-3AD203B41FA5}">
                      <a16:colId xmlns:a16="http://schemas.microsoft.com/office/drawing/2014/main" val="2457914705"/>
                    </a:ext>
                  </a:extLst>
                </a:gridCol>
              </a:tblGrid>
              <a:tr h="25743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Foundation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844393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Pipeline ROW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basal cover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Adjacent area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basal cover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7113146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Bare ground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Bare ground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5444808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9411525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Seeded 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Seeded 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1879604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volunteer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volunteer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569979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314915"/>
              </p:ext>
            </p:extLst>
          </p:nvPr>
        </p:nvGraphicFramePr>
        <p:xfrm>
          <a:off x="289560" y="3059202"/>
          <a:ext cx="5327468" cy="197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869">
                  <a:extLst>
                    <a:ext uri="{9D8B030D-6E8A-4147-A177-3AD203B41FA5}">
                      <a16:colId xmlns:a16="http://schemas.microsoft.com/office/drawing/2014/main" val="3921118319"/>
                    </a:ext>
                  </a:extLst>
                </a:gridCol>
                <a:gridCol w="993865">
                  <a:extLst>
                    <a:ext uri="{9D8B030D-6E8A-4147-A177-3AD203B41FA5}">
                      <a16:colId xmlns:a16="http://schemas.microsoft.com/office/drawing/2014/main" val="3409664051"/>
                    </a:ext>
                  </a:extLst>
                </a:gridCol>
                <a:gridCol w="1631769">
                  <a:extLst>
                    <a:ext uri="{9D8B030D-6E8A-4147-A177-3AD203B41FA5}">
                      <a16:colId xmlns:a16="http://schemas.microsoft.com/office/drawing/2014/main" val="2881815210"/>
                    </a:ext>
                  </a:extLst>
                </a:gridCol>
                <a:gridCol w="1031965">
                  <a:extLst>
                    <a:ext uri="{9D8B030D-6E8A-4147-A177-3AD203B41FA5}">
                      <a16:colId xmlns:a16="http://schemas.microsoft.com/office/drawing/2014/main" val="2457914705"/>
                    </a:ext>
                  </a:extLst>
                </a:gridCol>
              </a:tblGrid>
              <a:tr h="25743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 Ranch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844393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Pipeline ROW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basal cover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Adjacent area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basal cover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7113146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Bare ground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Bare ground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5444808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9411525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Seeded 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Seeded 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1879604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volunteer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volunteer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569979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030478"/>
              </p:ext>
            </p:extLst>
          </p:nvPr>
        </p:nvGraphicFramePr>
        <p:xfrm>
          <a:off x="6174378" y="3072265"/>
          <a:ext cx="5327468" cy="197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463">
                  <a:extLst>
                    <a:ext uri="{9D8B030D-6E8A-4147-A177-3AD203B41FA5}">
                      <a16:colId xmlns:a16="http://schemas.microsoft.com/office/drawing/2014/main" val="3921118319"/>
                    </a:ext>
                  </a:extLst>
                </a:gridCol>
                <a:gridCol w="974271">
                  <a:extLst>
                    <a:ext uri="{9D8B030D-6E8A-4147-A177-3AD203B41FA5}">
                      <a16:colId xmlns:a16="http://schemas.microsoft.com/office/drawing/2014/main" val="3409664051"/>
                    </a:ext>
                  </a:extLst>
                </a:gridCol>
                <a:gridCol w="1742803">
                  <a:extLst>
                    <a:ext uri="{9D8B030D-6E8A-4147-A177-3AD203B41FA5}">
                      <a16:colId xmlns:a16="http://schemas.microsoft.com/office/drawing/2014/main" val="2881815210"/>
                    </a:ext>
                  </a:extLst>
                </a:gridCol>
                <a:gridCol w="920931">
                  <a:extLst>
                    <a:ext uri="{9D8B030D-6E8A-4147-A177-3AD203B41FA5}">
                      <a16:colId xmlns:a16="http://schemas.microsoft.com/office/drawing/2014/main" val="2457914705"/>
                    </a:ext>
                  </a:extLst>
                </a:gridCol>
              </a:tblGrid>
              <a:tr h="25743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Trust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844393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Pipeline ROW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basal cover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Adjacent area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basal cover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7113146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Bare ground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Bare ground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5444808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9411525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Seeded 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Seeded 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1879604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volunteer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volunteer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569979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264201"/>
              </p:ext>
            </p:extLst>
          </p:nvPr>
        </p:nvGraphicFramePr>
        <p:xfrm>
          <a:off x="2534195" y="5137783"/>
          <a:ext cx="6753496" cy="1703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3921118319"/>
                    </a:ext>
                  </a:extLst>
                </a:gridCol>
                <a:gridCol w="1352005">
                  <a:extLst>
                    <a:ext uri="{9D8B030D-6E8A-4147-A177-3AD203B41FA5}">
                      <a16:colId xmlns:a16="http://schemas.microsoft.com/office/drawing/2014/main" val="3409664051"/>
                    </a:ext>
                  </a:extLst>
                </a:gridCol>
                <a:gridCol w="1688374">
                  <a:extLst>
                    <a:ext uri="{9D8B030D-6E8A-4147-A177-3AD203B41FA5}">
                      <a16:colId xmlns:a16="http://schemas.microsoft.com/office/drawing/2014/main" val="2881815210"/>
                    </a:ext>
                  </a:extLst>
                </a:gridCol>
                <a:gridCol w="1688374">
                  <a:extLst>
                    <a:ext uri="{9D8B030D-6E8A-4147-A177-3AD203B41FA5}">
                      <a16:colId xmlns:a16="http://schemas.microsoft.com/office/drawing/2014/main" val="2457914705"/>
                    </a:ext>
                  </a:extLst>
                </a:gridCol>
              </a:tblGrid>
              <a:tr h="25743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844393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Pipeline ROW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basal cover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Adjacent area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basal cover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7113146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Bare ground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Bare ground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5444808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9411525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Seeded 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Seeded 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1879604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volunteer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volunteer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569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046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Density Count Results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950201"/>
              </p:ext>
            </p:extLst>
          </p:nvPr>
        </p:nvGraphicFramePr>
        <p:xfrm>
          <a:off x="838200" y="1812559"/>
          <a:ext cx="10382794" cy="4339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931">
                  <a:extLst>
                    <a:ext uri="{9D8B030D-6E8A-4147-A177-3AD203B41FA5}">
                      <a16:colId xmlns:a16="http://schemas.microsoft.com/office/drawing/2014/main" val="4202416245"/>
                    </a:ext>
                  </a:extLst>
                </a:gridCol>
                <a:gridCol w="2408282">
                  <a:extLst>
                    <a:ext uri="{9D8B030D-6E8A-4147-A177-3AD203B41FA5}">
                      <a16:colId xmlns:a16="http://schemas.microsoft.com/office/drawing/2014/main" val="1467907567"/>
                    </a:ext>
                  </a:extLst>
                </a:gridCol>
                <a:gridCol w="2162367">
                  <a:extLst>
                    <a:ext uri="{9D8B030D-6E8A-4147-A177-3AD203B41FA5}">
                      <a16:colId xmlns:a16="http://schemas.microsoft.com/office/drawing/2014/main" val="3692152350"/>
                    </a:ext>
                  </a:extLst>
                </a:gridCol>
                <a:gridCol w="1972341">
                  <a:extLst>
                    <a:ext uri="{9D8B030D-6E8A-4147-A177-3AD203B41FA5}">
                      <a16:colId xmlns:a16="http://schemas.microsoft.com/office/drawing/2014/main" val="3677630504"/>
                    </a:ext>
                  </a:extLst>
                </a:gridCol>
                <a:gridCol w="2175873">
                  <a:extLst>
                    <a:ext uri="{9D8B030D-6E8A-4147-A177-3AD203B41FA5}">
                      <a16:colId xmlns:a16="http://schemas.microsoft.com/office/drawing/2014/main" val="4096723551"/>
                    </a:ext>
                  </a:extLst>
                </a:gridCol>
              </a:tblGrid>
              <a:tr h="8036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Pipeline</a:t>
                      </a:r>
                      <a:r>
                        <a:rPr lang="en-US" sz="2400" baseline="0" dirty="0"/>
                        <a:t> ROW </a:t>
                      </a:r>
                    </a:p>
                    <a:p>
                      <a:pPr algn="ctr"/>
                      <a:r>
                        <a:rPr lang="en-US" sz="2400" dirty="0"/>
                        <a:t> Density/ft</a:t>
                      </a:r>
                      <a:r>
                        <a:rPr lang="en-US" sz="2400" baseline="30000" dirty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Adjacent area Density/ft</a:t>
                      </a:r>
                      <a:r>
                        <a:rPr lang="en-US" sz="2400" baseline="30000" dirty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Pipeline</a:t>
                      </a:r>
                      <a:r>
                        <a:rPr lang="en-US" sz="2400" baseline="0" dirty="0"/>
                        <a:t> ROW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Species</a:t>
                      </a:r>
                      <a:r>
                        <a:rPr lang="en-US" sz="2400" baseline="0" dirty="0"/>
                        <a:t> richness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Adjacent area Species richness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457612"/>
                  </a:ext>
                </a:extLst>
              </a:tr>
              <a:tr h="4655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Armstrong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0.354226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0.48508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2755539"/>
                  </a:ext>
                </a:extLst>
              </a:tr>
              <a:tr h="4655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Foundation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2.723881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2.137527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810370"/>
                  </a:ext>
                </a:extLst>
              </a:tr>
              <a:tr h="4655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King Ranch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1.768083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8166733"/>
                  </a:ext>
                </a:extLst>
              </a:tr>
              <a:tr h="4655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1.457297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1.743367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3369505"/>
                  </a:ext>
                </a:extLst>
              </a:tr>
              <a:tr h="46557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97626"/>
                  </a:ext>
                </a:extLst>
              </a:tr>
              <a:tr h="8036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Overall</a:t>
                      </a:r>
                      <a:r>
                        <a:rPr lang="en-US" sz="2400" baseline="0" dirty="0"/>
                        <a:t> average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49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650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was no statistical difference in plant densities</a:t>
            </a:r>
          </a:p>
          <a:p>
            <a:pPr lvl="1"/>
            <a:r>
              <a:rPr lang="en-US" dirty="0"/>
              <a:t>At each location </a:t>
            </a:r>
          </a:p>
          <a:p>
            <a:pPr lvl="1"/>
            <a:r>
              <a:rPr lang="en-US" dirty="0"/>
              <a:t>Across the entire project</a:t>
            </a:r>
          </a:p>
          <a:p>
            <a:r>
              <a:rPr lang="en-US" dirty="0"/>
              <a:t>Percent bare ground is nearly 20% higher on the pipeline ROW</a:t>
            </a:r>
          </a:p>
          <a:p>
            <a:r>
              <a:rPr lang="en-US" dirty="0"/>
              <a:t>In general non-native species increased on the pipeline ROW</a:t>
            </a:r>
          </a:p>
          <a:p>
            <a:pPr lvl="1"/>
            <a:r>
              <a:rPr lang="en-US" dirty="0"/>
              <a:t>One exception</a:t>
            </a:r>
          </a:p>
          <a:p>
            <a:r>
              <a:rPr lang="en-US" dirty="0"/>
              <a:t>Seeded species contributed vary little to the percent cover in the pipeline ROW and on the adjacent sites</a:t>
            </a:r>
          </a:p>
        </p:txBody>
      </p:sp>
    </p:spTree>
    <p:extLst>
      <p:ext uri="{BB962C8B-B14F-4D97-AF65-F5344CB8AC3E}">
        <p14:creationId xmlns:p14="http://schemas.microsoft.com/office/powerpoint/2010/main" val="2428796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dirty="0" err="1"/>
              <a:t>Embridge</a:t>
            </a:r>
            <a:r>
              <a:rPr lang="en-US" sz="3600" dirty="0"/>
              <a:t> </a:t>
            </a:r>
          </a:p>
          <a:p>
            <a:pPr algn="ctr"/>
            <a:r>
              <a:rPr lang="en-US" sz="3600" dirty="0"/>
              <a:t>King Ranch</a:t>
            </a:r>
          </a:p>
          <a:p>
            <a:pPr algn="ctr"/>
            <a:r>
              <a:rPr lang="en-US" sz="3600" dirty="0"/>
              <a:t>Armstrong Ranch</a:t>
            </a:r>
          </a:p>
          <a:p>
            <a:pPr algn="ctr"/>
            <a:r>
              <a:rPr lang="en-US" sz="3600" dirty="0" err="1"/>
              <a:t>Kenedy</a:t>
            </a:r>
            <a:r>
              <a:rPr lang="en-US" sz="3600" dirty="0"/>
              <a:t> Trust</a:t>
            </a:r>
          </a:p>
          <a:p>
            <a:pPr algn="ctr"/>
            <a:r>
              <a:rPr lang="en-US" sz="3600" dirty="0" err="1"/>
              <a:t>Kenedy</a:t>
            </a:r>
            <a:r>
              <a:rPr lang="en-US" sz="3600" dirty="0"/>
              <a:t> Foundation</a:t>
            </a:r>
          </a:p>
          <a:p>
            <a:pPr algn="ctr"/>
            <a:r>
              <a:rPr lang="en-US" sz="3600" dirty="0"/>
              <a:t>Other Generous donors to </a:t>
            </a:r>
            <a:r>
              <a:rPr lang="en-US" sz="3600" i="1" dirty="0"/>
              <a:t>South Texas Natives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51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Creation of a native pollinator corridor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7872"/>
          </a:xfrm>
        </p:spPr>
        <p:txBody>
          <a:bodyPr>
            <a:normAutofit/>
          </a:bodyPr>
          <a:lstStyle/>
          <a:p>
            <a:r>
              <a:rPr lang="en-US" sz="3200" dirty="0"/>
              <a:t>Landowners in the county insisted on planting natives</a:t>
            </a:r>
          </a:p>
          <a:p>
            <a:pPr lvl="1"/>
            <a:r>
              <a:rPr lang="en-US" sz="2800" dirty="0"/>
              <a:t>In line with the pipeline company</a:t>
            </a:r>
          </a:p>
          <a:p>
            <a:r>
              <a:rPr lang="en-US" sz="3200" dirty="0"/>
              <a:t>Initial meeting </a:t>
            </a:r>
          </a:p>
          <a:p>
            <a:pPr lvl="1"/>
            <a:r>
              <a:rPr lang="en-US" sz="3200" dirty="0"/>
              <a:t>5 major landowners in the county</a:t>
            </a:r>
          </a:p>
          <a:p>
            <a:pPr lvl="1"/>
            <a:r>
              <a:rPr lang="en-US" sz="3200" dirty="0"/>
              <a:t>South Texas Natives</a:t>
            </a:r>
          </a:p>
          <a:p>
            <a:pPr lvl="1"/>
            <a:r>
              <a:rPr lang="en-US" sz="3200" dirty="0"/>
              <a:t>Pipeline operator</a:t>
            </a:r>
          </a:p>
          <a:p>
            <a:r>
              <a:rPr lang="en-US" sz="3200" dirty="0"/>
              <a:t>19 species seed mix made up of locally adapted commercially produced grasses and forbs </a:t>
            </a:r>
          </a:p>
          <a:p>
            <a:pPr lvl="1"/>
            <a:r>
              <a:rPr lang="en-US" sz="2800" dirty="0"/>
              <a:t>Collaborative effort with local experts and seed company</a:t>
            </a:r>
          </a:p>
        </p:txBody>
      </p:sp>
    </p:spTree>
    <p:extLst>
      <p:ext uri="{BB962C8B-B14F-4D97-AF65-F5344CB8AC3E}">
        <p14:creationId xmlns:p14="http://schemas.microsoft.com/office/powerpoint/2010/main" val="243201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2615" y="401444"/>
            <a:ext cx="92778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/>
              <a:t>The last Great habitat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Fine sandy soils (MLRA83E)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Subtropical </a:t>
            </a:r>
            <a:r>
              <a:rPr lang="en-US" sz="3600" dirty="0" err="1"/>
              <a:t>subhumid</a:t>
            </a:r>
            <a:r>
              <a:rPr lang="en-US" sz="3600" dirty="0"/>
              <a:t> climate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Mean annual precipitation 28.00 in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Frost-free 343 days</a:t>
            </a:r>
          </a:p>
        </p:txBody>
      </p:sp>
    </p:spTree>
    <p:extLst>
      <p:ext uri="{BB962C8B-B14F-4D97-AF65-F5344CB8AC3E}">
        <p14:creationId xmlns:p14="http://schemas.microsoft.com/office/powerpoint/2010/main" val="264911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926" y="-29011"/>
            <a:ext cx="9520990" cy="68870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54560" y="0"/>
            <a:ext cx="9644828" cy="68870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376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2146"/>
            <a:ext cx="6801854" cy="45345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219" y="2342146"/>
            <a:ext cx="6773781" cy="4515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146" y="-1239379"/>
            <a:ext cx="6801854" cy="453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63580"/>
            <a:ext cx="6961521" cy="46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0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601696"/>
              </p:ext>
            </p:extLst>
          </p:nvPr>
        </p:nvGraphicFramePr>
        <p:xfrm>
          <a:off x="838200" y="166647"/>
          <a:ext cx="105156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1459928466"/>
                    </a:ext>
                  </a:extLst>
                </a:gridCol>
                <a:gridCol w="3456878">
                  <a:extLst>
                    <a:ext uri="{9D8B030D-6E8A-4147-A177-3AD203B41FA5}">
                      <a16:colId xmlns:a16="http://schemas.microsoft.com/office/drawing/2014/main" val="1783275866"/>
                    </a:ext>
                  </a:extLst>
                </a:gridCol>
                <a:gridCol w="1806498">
                  <a:extLst>
                    <a:ext uri="{9D8B030D-6E8A-4147-A177-3AD203B41FA5}">
                      <a16:colId xmlns:a16="http://schemas.microsoft.com/office/drawing/2014/main" val="3788182714"/>
                    </a:ext>
                  </a:extLst>
                </a:gridCol>
                <a:gridCol w="1204331">
                  <a:extLst>
                    <a:ext uri="{9D8B030D-6E8A-4147-A177-3AD203B41FA5}">
                      <a16:colId xmlns:a16="http://schemas.microsoft.com/office/drawing/2014/main" val="3831455498"/>
                    </a:ext>
                  </a:extLst>
                </a:gridCol>
                <a:gridCol w="1228493">
                  <a:extLst>
                    <a:ext uri="{9D8B030D-6E8A-4147-A177-3AD203B41FA5}">
                      <a16:colId xmlns:a16="http://schemas.microsoft.com/office/drawing/2014/main" val="2730305400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200" dirty="0"/>
                        <a:t>Variety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Full rate PLS/ac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of 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Lbs</a:t>
                      </a:r>
                      <a:r>
                        <a:rPr lang="en-US" sz="1200" dirty="0"/>
                        <a:t> PLS/ac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856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/>
                        <a:t>Carrizo Germplasm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Little bluestem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65152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/>
                        <a:t>Hidalgo Germplasm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Multi-flowered False </a:t>
                      </a:r>
                      <a:r>
                        <a:rPr lang="en-US" sz="1200" dirty="0" err="1"/>
                        <a:t>Rhodesgrass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36908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/>
                        <a:t>Catarina Blend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Bristlegrass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1595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/>
                        <a:t>LaSalle Germplasm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Arizona </a:t>
                      </a:r>
                      <a:r>
                        <a:rPr lang="en-US" sz="1200" dirty="0" err="1"/>
                        <a:t>cottontop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2065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/>
                        <a:t>Webb Germplasm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Whiplash </a:t>
                      </a:r>
                      <a:r>
                        <a:rPr lang="en-US" sz="1200" dirty="0" err="1"/>
                        <a:t>pappusgrass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15484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/>
                        <a:t>Mariah Germplasm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Hooded </a:t>
                      </a:r>
                      <a:r>
                        <a:rPr lang="en-US" sz="1200" dirty="0" err="1"/>
                        <a:t>windmillgrass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6793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/>
                        <a:t>Oso Germplasm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Hall’s </a:t>
                      </a:r>
                      <a:r>
                        <a:rPr lang="en-US" sz="1200" dirty="0" err="1"/>
                        <a:t>panicum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81263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/>
                        <a:t>Welder Germplasm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Shortspike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windmillgrass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22536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/>
                        <a:t>Diller Germplasm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Slender </a:t>
                      </a:r>
                      <a:r>
                        <a:rPr lang="en-US" sz="1200" dirty="0" err="1"/>
                        <a:t>grama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576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/>
                        <a:t>Duval Germplasm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Red </a:t>
                      </a:r>
                      <a:r>
                        <a:rPr lang="en-US" sz="1200" dirty="0" err="1"/>
                        <a:t>lovegrass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17.0%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89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/>
                        <a:t>Nueces Germplasm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Sand dropseed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17.0%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7011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Venado</a:t>
                      </a:r>
                      <a:r>
                        <a:rPr lang="en-US" sz="1200" dirty="0"/>
                        <a:t> Germplasm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Awnless</a:t>
                      </a:r>
                      <a:r>
                        <a:rPr lang="en-US" sz="1200" baseline="0" dirty="0"/>
                        <a:t> bush sunflower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53027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Balli</a:t>
                      </a:r>
                      <a:r>
                        <a:rPr lang="en-US" sz="1200" dirty="0"/>
                        <a:t> Germplasm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Prostrate </a:t>
                      </a:r>
                      <a:r>
                        <a:rPr lang="en-US" sz="1200" dirty="0" err="1"/>
                        <a:t>Bundleflower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57774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/>
                        <a:t>Rio Grande Germplasm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Prairie Acacia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4904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/>
                        <a:t>Goliad Germplasm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Orange </a:t>
                      </a:r>
                      <a:r>
                        <a:rPr lang="en-US" sz="1200" dirty="0" err="1"/>
                        <a:t>zexmenia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57463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/>
                        <a:t>Zapata Germplasm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Rio Grande </a:t>
                      </a:r>
                      <a:r>
                        <a:rPr lang="en-US" sz="1200" dirty="0" err="1"/>
                        <a:t>clammyweed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75035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/>
                        <a:t>Cuero Germplasm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Purple prairie</a:t>
                      </a:r>
                      <a:r>
                        <a:rPr lang="en-US" sz="1200" baseline="0" dirty="0"/>
                        <a:t> clover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56653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/>
                        <a:t>South Texas Germplasm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Indian Blanket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06001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601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42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948" y="1690688"/>
            <a:ext cx="43434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Pipeline was double ditched</a:t>
            </a:r>
          </a:p>
          <a:p>
            <a:pPr lvl="1"/>
            <a:r>
              <a:rPr lang="en-US" dirty="0"/>
              <a:t>Topsoil pushed off to one side</a:t>
            </a:r>
          </a:p>
          <a:p>
            <a:pPr lvl="1"/>
            <a:r>
              <a:rPr lang="en-US" dirty="0"/>
              <a:t>Subsoil trenched</a:t>
            </a:r>
          </a:p>
          <a:p>
            <a:r>
              <a:rPr lang="en-US" dirty="0"/>
              <a:t>Replaced in the same order</a:t>
            </a:r>
          </a:p>
          <a:p>
            <a:r>
              <a:rPr lang="en-US" dirty="0"/>
              <a:t>Planting completed by contractor between September and July 2018</a:t>
            </a:r>
          </a:p>
          <a:p>
            <a:pPr lvl="1"/>
            <a:r>
              <a:rPr lang="en-US" dirty="0"/>
              <a:t>Some of the earliest planted section were washed out and then replanted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403" y="1087015"/>
            <a:ext cx="6791093" cy="452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6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37" y="-489284"/>
            <a:ext cx="11020926" cy="7347284"/>
          </a:xfrm>
        </p:spPr>
      </p:pic>
    </p:spTree>
    <p:extLst>
      <p:ext uri="{BB962C8B-B14F-4D97-AF65-F5344CB8AC3E}">
        <p14:creationId xmlns:p14="http://schemas.microsoft.com/office/powerpoint/2010/main" val="183988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2706"/>
            <a:ext cx="12689305" cy="8459537"/>
          </a:xfrm>
        </p:spPr>
      </p:pic>
    </p:spTree>
    <p:extLst>
      <p:ext uri="{BB962C8B-B14F-4D97-AF65-F5344CB8AC3E}">
        <p14:creationId xmlns:p14="http://schemas.microsoft.com/office/powerpoint/2010/main" val="2044801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13106</TotalTime>
  <Words>709</Words>
  <Application>Microsoft Office PowerPoint</Application>
  <PresentationFormat>Widescreen</PresentationFormat>
  <Paragraphs>282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Restoration of Native Grasslands to Provide Monarch Habitat on the Enbridge Valley Crossing Pipeline in the South Texas Sand Sheet</vt:lpstr>
      <vt:lpstr>Creation of a native pollinator corridor</vt:lpstr>
      <vt:lpstr>PowerPoint Presentation</vt:lpstr>
      <vt:lpstr>PowerPoint Presentation</vt:lpstr>
      <vt:lpstr>PowerPoint Presentation</vt:lpstr>
      <vt:lpstr>PowerPoint Presentation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Basal Cover Results</vt:lpstr>
      <vt:lpstr>Density Count Results</vt:lpstr>
      <vt:lpstr>Conclusions</vt:lpstr>
      <vt:lpstr>Acknowledgements</vt:lpstr>
      <vt:lpstr>Questions?</vt:lpstr>
    </vt:vector>
  </TitlesOfParts>
  <Company>TAMUK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Restoration of Native Grasslands to Provide Monarch Habitat on the Enbridge Valley Crossing Pipeline in the South Texas Sand Sheet</dc:title>
  <dc:creator>Anthony D Falk</dc:creator>
  <cp:lastModifiedBy>Kevin Wolter</cp:lastModifiedBy>
  <cp:revision>37</cp:revision>
  <dcterms:created xsi:type="dcterms:W3CDTF">2019-05-10T17:14:03Z</dcterms:created>
  <dcterms:modified xsi:type="dcterms:W3CDTF">2019-06-17T17:55:32Z</dcterms:modified>
</cp:coreProperties>
</file>