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85" r:id="rId5"/>
    <p:sldId id="259" r:id="rId6"/>
    <p:sldId id="260" r:id="rId7"/>
    <p:sldId id="261" r:id="rId8"/>
    <p:sldId id="262" r:id="rId9"/>
    <p:sldId id="263" r:id="rId10"/>
    <p:sldId id="279" r:id="rId11"/>
    <p:sldId id="267" r:id="rId12"/>
    <p:sldId id="269" r:id="rId13"/>
    <p:sldId id="280" r:id="rId14"/>
    <p:sldId id="270" r:id="rId15"/>
    <p:sldId id="271" r:id="rId16"/>
    <p:sldId id="278" r:id="rId17"/>
    <p:sldId id="273" r:id="rId18"/>
    <p:sldId id="268" r:id="rId19"/>
    <p:sldId id="276" r:id="rId20"/>
    <p:sldId id="286" r:id="rId21"/>
    <p:sldId id="274" r:id="rId22"/>
    <p:sldId id="288" r:id="rId23"/>
    <p:sldId id="289" r:id="rId24"/>
    <p:sldId id="290" r:id="rId25"/>
    <p:sldId id="281" r:id="rId26"/>
    <p:sldId id="292"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snapToGrid="0">
      <p:cViewPr varScale="1">
        <p:scale>
          <a:sx n="105" d="100"/>
          <a:sy n="105" d="100"/>
        </p:scale>
        <p:origin x="66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2E069-8D7C-4A9D-93A0-E6C0A0AD7A7A}"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6650BB1F-3099-4BCD-A1DA-F7B461558EC7}">
      <dgm:prSet/>
      <dgm:spPr/>
      <dgm:t>
        <a:bodyPr/>
        <a:lstStyle/>
        <a:p>
          <a:r>
            <a:rPr lang="en-US"/>
            <a:t>Mine water</a:t>
          </a:r>
        </a:p>
      </dgm:t>
    </dgm:pt>
    <dgm:pt modelId="{5FD1554A-9924-425D-A204-1205D8DD2D63}" type="parTrans" cxnId="{127C36F2-18D0-4B9E-8673-8BE16370D730}">
      <dgm:prSet/>
      <dgm:spPr/>
      <dgm:t>
        <a:bodyPr/>
        <a:lstStyle/>
        <a:p>
          <a:endParaRPr lang="en-US"/>
        </a:p>
      </dgm:t>
    </dgm:pt>
    <dgm:pt modelId="{68E22102-BB1C-4619-A222-5998E5282CA2}" type="sibTrans" cxnId="{127C36F2-18D0-4B9E-8673-8BE16370D730}">
      <dgm:prSet/>
      <dgm:spPr/>
      <dgm:t>
        <a:bodyPr/>
        <a:lstStyle/>
        <a:p>
          <a:endParaRPr lang="en-US"/>
        </a:p>
      </dgm:t>
    </dgm:pt>
    <dgm:pt modelId="{9C967AFE-E578-4F55-BFFD-806EB37BFD99}">
      <dgm:prSet/>
      <dgm:spPr/>
      <dgm:t>
        <a:bodyPr/>
        <a:lstStyle/>
        <a:p>
          <a:r>
            <a:rPr lang="en-US" dirty="0"/>
            <a:t>200 L of each water (Seep and Groundwater) shipped to lab, no preservative, zero headspace, sampled before and after shipment</a:t>
          </a:r>
        </a:p>
      </dgm:t>
    </dgm:pt>
    <dgm:pt modelId="{82110727-4388-41F3-A663-B9D88C4D8DDD}" type="parTrans" cxnId="{DDC44894-8BAB-4817-BA12-1E4D9B0024F9}">
      <dgm:prSet/>
      <dgm:spPr/>
      <dgm:t>
        <a:bodyPr/>
        <a:lstStyle/>
        <a:p>
          <a:endParaRPr lang="en-US"/>
        </a:p>
      </dgm:t>
    </dgm:pt>
    <dgm:pt modelId="{B61D9627-F983-4C6C-8DFC-FF2DF0BA6698}" type="sibTrans" cxnId="{DDC44894-8BAB-4817-BA12-1E4D9B0024F9}">
      <dgm:prSet/>
      <dgm:spPr/>
      <dgm:t>
        <a:bodyPr/>
        <a:lstStyle/>
        <a:p>
          <a:endParaRPr lang="en-US"/>
        </a:p>
      </dgm:t>
    </dgm:pt>
    <dgm:pt modelId="{F028B302-9275-40A2-994A-90471C2FFEDA}">
      <dgm:prSet/>
      <dgm:spPr/>
      <dgm:t>
        <a:bodyPr/>
        <a:lstStyle/>
        <a:p>
          <a:r>
            <a:rPr lang="en-US"/>
            <a:t>Media </a:t>
          </a:r>
        </a:p>
      </dgm:t>
    </dgm:pt>
    <dgm:pt modelId="{A075F63A-6F33-486B-B05D-491CD8654011}" type="parTrans" cxnId="{47DBCE7F-7A1F-49B0-BC6A-789565EA97FE}">
      <dgm:prSet/>
      <dgm:spPr/>
      <dgm:t>
        <a:bodyPr/>
        <a:lstStyle/>
        <a:p>
          <a:endParaRPr lang="en-US"/>
        </a:p>
      </dgm:t>
    </dgm:pt>
    <dgm:pt modelId="{B134F613-F5DE-4EEB-9821-34B9E48DA03D}" type="sibTrans" cxnId="{47DBCE7F-7A1F-49B0-BC6A-789565EA97FE}">
      <dgm:prSet/>
      <dgm:spPr/>
      <dgm:t>
        <a:bodyPr/>
        <a:lstStyle/>
        <a:p>
          <a:endParaRPr lang="en-US"/>
        </a:p>
      </dgm:t>
    </dgm:pt>
    <dgm:pt modelId="{268CB122-8ACB-4D3C-9E5B-EED43205F46F}">
      <dgm:prSet/>
      <dgm:spPr/>
      <dgm:t>
        <a:bodyPr/>
        <a:lstStyle/>
        <a:p>
          <a:r>
            <a:rPr lang="en-US"/>
            <a:t>PRB composed of sand, wood chips and alfalfa (from previous testing)</a:t>
          </a:r>
        </a:p>
      </dgm:t>
    </dgm:pt>
    <dgm:pt modelId="{8D96C6E0-204E-4591-923F-61359CD14CB3}" type="parTrans" cxnId="{8B1DEDCE-970F-4D71-9B4F-D4BB9090E743}">
      <dgm:prSet/>
      <dgm:spPr/>
      <dgm:t>
        <a:bodyPr/>
        <a:lstStyle/>
        <a:p>
          <a:endParaRPr lang="en-US"/>
        </a:p>
      </dgm:t>
    </dgm:pt>
    <dgm:pt modelId="{DD6A4465-DDE8-4962-8DD1-87478AACAB7A}" type="sibTrans" cxnId="{8B1DEDCE-970F-4D71-9B4F-D4BB9090E743}">
      <dgm:prSet/>
      <dgm:spPr/>
      <dgm:t>
        <a:bodyPr/>
        <a:lstStyle/>
        <a:p>
          <a:endParaRPr lang="en-US"/>
        </a:p>
      </dgm:t>
    </dgm:pt>
    <dgm:pt modelId="{4BD8E5F8-1C95-4DCA-BA87-39506DB389FB}">
      <dgm:prSet/>
      <dgm:spPr/>
      <dgm:t>
        <a:bodyPr/>
        <a:lstStyle/>
        <a:p>
          <a:r>
            <a:rPr lang="en-US"/>
            <a:t>Sand – porosity</a:t>
          </a:r>
        </a:p>
      </dgm:t>
    </dgm:pt>
    <dgm:pt modelId="{0A252D5C-8F71-452A-AA45-7E80D575D767}" type="parTrans" cxnId="{E6E5B0B8-1694-4513-99E9-BC4E267F26F0}">
      <dgm:prSet/>
      <dgm:spPr/>
      <dgm:t>
        <a:bodyPr/>
        <a:lstStyle/>
        <a:p>
          <a:endParaRPr lang="en-US"/>
        </a:p>
      </dgm:t>
    </dgm:pt>
    <dgm:pt modelId="{C6B7AAD1-BF91-4EC2-9554-B5823EF84272}" type="sibTrans" cxnId="{E6E5B0B8-1694-4513-99E9-BC4E267F26F0}">
      <dgm:prSet/>
      <dgm:spPr/>
      <dgm:t>
        <a:bodyPr/>
        <a:lstStyle/>
        <a:p>
          <a:endParaRPr lang="en-US"/>
        </a:p>
      </dgm:t>
    </dgm:pt>
    <dgm:pt modelId="{A15B7F40-9CDA-4D03-B1D2-60E9561EB6C2}">
      <dgm:prSet/>
      <dgm:spPr/>
      <dgm:t>
        <a:bodyPr/>
        <a:lstStyle/>
        <a:p>
          <a:r>
            <a:rPr lang="en-US"/>
            <a:t>Wood chips – long term carbon source and porosity</a:t>
          </a:r>
        </a:p>
      </dgm:t>
    </dgm:pt>
    <dgm:pt modelId="{9457C269-445F-4EF0-ADAC-0EB490594619}" type="parTrans" cxnId="{231AF9EB-623A-4946-B8F7-5E6717D9915D}">
      <dgm:prSet/>
      <dgm:spPr/>
      <dgm:t>
        <a:bodyPr/>
        <a:lstStyle/>
        <a:p>
          <a:endParaRPr lang="en-US"/>
        </a:p>
      </dgm:t>
    </dgm:pt>
    <dgm:pt modelId="{5590BABF-2205-40CD-9D60-1E66A9CE1709}" type="sibTrans" cxnId="{231AF9EB-623A-4946-B8F7-5E6717D9915D}">
      <dgm:prSet/>
      <dgm:spPr/>
      <dgm:t>
        <a:bodyPr/>
        <a:lstStyle/>
        <a:p>
          <a:endParaRPr lang="en-US"/>
        </a:p>
      </dgm:t>
    </dgm:pt>
    <dgm:pt modelId="{9B55CFC4-2901-4D81-95CE-DF76850657E4}">
      <dgm:prSet/>
      <dgm:spPr/>
      <dgm:t>
        <a:bodyPr/>
        <a:lstStyle/>
        <a:p>
          <a:r>
            <a:rPr lang="en-US"/>
            <a:t>Alfalfa – readily available soluble carbon</a:t>
          </a:r>
        </a:p>
      </dgm:t>
    </dgm:pt>
    <dgm:pt modelId="{C00C41F3-28A0-48EC-B128-84EC4FCECA84}" type="parTrans" cxnId="{199901C9-DA6E-4292-BE54-4A3DA9864F70}">
      <dgm:prSet/>
      <dgm:spPr/>
      <dgm:t>
        <a:bodyPr/>
        <a:lstStyle/>
        <a:p>
          <a:endParaRPr lang="en-US"/>
        </a:p>
      </dgm:t>
    </dgm:pt>
    <dgm:pt modelId="{6C85A718-2CCB-4DCC-8410-F617E5B356DB}" type="sibTrans" cxnId="{199901C9-DA6E-4292-BE54-4A3DA9864F70}">
      <dgm:prSet/>
      <dgm:spPr/>
      <dgm:t>
        <a:bodyPr/>
        <a:lstStyle/>
        <a:p>
          <a:endParaRPr lang="en-US"/>
        </a:p>
      </dgm:t>
    </dgm:pt>
    <dgm:pt modelId="{94712620-4240-4E07-828C-0A7B944C8099}" type="pres">
      <dgm:prSet presAssocID="{7D22E069-8D7C-4A9D-93A0-E6C0A0AD7A7A}" presName="linear" presStyleCnt="0">
        <dgm:presLayoutVars>
          <dgm:dir/>
          <dgm:animLvl val="lvl"/>
          <dgm:resizeHandles val="exact"/>
        </dgm:presLayoutVars>
      </dgm:prSet>
      <dgm:spPr/>
    </dgm:pt>
    <dgm:pt modelId="{B652F818-FAC6-4D42-B505-75C73BD6649A}" type="pres">
      <dgm:prSet presAssocID="{6650BB1F-3099-4BCD-A1DA-F7B461558EC7}" presName="parentLin" presStyleCnt="0"/>
      <dgm:spPr/>
    </dgm:pt>
    <dgm:pt modelId="{B8C12DE1-8C14-41D4-83D4-4A81AA8FE985}" type="pres">
      <dgm:prSet presAssocID="{6650BB1F-3099-4BCD-A1DA-F7B461558EC7}" presName="parentLeftMargin" presStyleLbl="node1" presStyleIdx="0" presStyleCnt="2"/>
      <dgm:spPr/>
    </dgm:pt>
    <dgm:pt modelId="{6F3DC514-ACB0-48CF-BE01-2807EC6D5873}" type="pres">
      <dgm:prSet presAssocID="{6650BB1F-3099-4BCD-A1DA-F7B461558EC7}" presName="parentText" presStyleLbl="node1" presStyleIdx="0" presStyleCnt="2">
        <dgm:presLayoutVars>
          <dgm:chMax val="0"/>
          <dgm:bulletEnabled val="1"/>
        </dgm:presLayoutVars>
      </dgm:prSet>
      <dgm:spPr/>
    </dgm:pt>
    <dgm:pt modelId="{33015437-709D-455D-96B2-B413A80F53CA}" type="pres">
      <dgm:prSet presAssocID="{6650BB1F-3099-4BCD-A1DA-F7B461558EC7}" presName="negativeSpace" presStyleCnt="0"/>
      <dgm:spPr/>
    </dgm:pt>
    <dgm:pt modelId="{D9F30436-DB04-41BE-8712-0A16788A9A22}" type="pres">
      <dgm:prSet presAssocID="{6650BB1F-3099-4BCD-A1DA-F7B461558EC7}" presName="childText" presStyleLbl="conFgAcc1" presStyleIdx="0" presStyleCnt="2">
        <dgm:presLayoutVars>
          <dgm:bulletEnabled val="1"/>
        </dgm:presLayoutVars>
      </dgm:prSet>
      <dgm:spPr/>
    </dgm:pt>
    <dgm:pt modelId="{6285D87F-8EA1-4B35-A3DD-1E82FF49FD6A}" type="pres">
      <dgm:prSet presAssocID="{68E22102-BB1C-4619-A222-5998E5282CA2}" presName="spaceBetweenRectangles" presStyleCnt="0"/>
      <dgm:spPr/>
    </dgm:pt>
    <dgm:pt modelId="{51CE471B-FF53-4E47-AFEB-B799CEB4BAA9}" type="pres">
      <dgm:prSet presAssocID="{F028B302-9275-40A2-994A-90471C2FFEDA}" presName="parentLin" presStyleCnt="0"/>
      <dgm:spPr/>
    </dgm:pt>
    <dgm:pt modelId="{E2F5BFD0-1318-4684-B48F-5FA8D58196DC}" type="pres">
      <dgm:prSet presAssocID="{F028B302-9275-40A2-994A-90471C2FFEDA}" presName="parentLeftMargin" presStyleLbl="node1" presStyleIdx="0" presStyleCnt="2"/>
      <dgm:spPr/>
    </dgm:pt>
    <dgm:pt modelId="{1967CEE9-906F-4308-89F7-F4A16F76BC99}" type="pres">
      <dgm:prSet presAssocID="{F028B302-9275-40A2-994A-90471C2FFEDA}" presName="parentText" presStyleLbl="node1" presStyleIdx="1" presStyleCnt="2">
        <dgm:presLayoutVars>
          <dgm:chMax val="0"/>
          <dgm:bulletEnabled val="1"/>
        </dgm:presLayoutVars>
      </dgm:prSet>
      <dgm:spPr/>
    </dgm:pt>
    <dgm:pt modelId="{3D703809-0FD8-4360-B3EB-697E331C4C00}" type="pres">
      <dgm:prSet presAssocID="{F028B302-9275-40A2-994A-90471C2FFEDA}" presName="negativeSpace" presStyleCnt="0"/>
      <dgm:spPr/>
    </dgm:pt>
    <dgm:pt modelId="{88DF9F3F-5032-459A-A48E-A6E6B3DC9B6F}" type="pres">
      <dgm:prSet presAssocID="{F028B302-9275-40A2-994A-90471C2FFEDA}" presName="childText" presStyleLbl="conFgAcc1" presStyleIdx="1" presStyleCnt="2">
        <dgm:presLayoutVars>
          <dgm:bulletEnabled val="1"/>
        </dgm:presLayoutVars>
      </dgm:prSet>
      <dgm:spPr/>
    </dgm:pt>
  </dgm:ptLst>
  <dgm:cxnLst>
    <dgm:cxn modelId="{7CBBCC05-AF42-4F8D-898A-04FE610BE48F}" type="presOf" srcId="{F028B302-9275-40A2-994A-90471C2FFEDA}" destId="{E2F5BFD0-1318-4684-B48F-5FA8D58196DC}" srcOrd="0" destOrd="0" presId="urn:microsoft.com/office/officeart/2005/8/layout/list1"/>
    <dgm:cxn modelId="{EF8DA516-AEE8-40A1-A274-87F4C3B5D262}" type="presOf" srcId="{7D22E069-8D7C-4A9D-93A0-E6C0A0AD7A7A}" destId="{94712620-4240-4E07-828C-0A7B944C8099}" srcOrd="0" destOrd="0" presId="urn:microsoft.com/office/officeart/2005/8/layout/list1"/>
    <dgm:cxn modelId="{40792779-642A-4642-895D-92F237420239}" type="presOf" srcId="{F028B302-9275-40A2-994A-90471C2FFEDA}" destId="{1967CEE9-906F-4308-89F7-F4A16F76BC99}" srcOrd="1" destOrd="0" presId="urn:microsoft.com/office/officeart/2005/8/layout/list1"/>
    <dgm:cxn modelId="{0976EE79-7110-4A61-8997-011D6C5BE12F}" type="presOf" srcId="{6650BB1F-3099-4BCD-A1DA-F7B461558EC7}" destId="{6F3DC514-ACB0-48CF-BE01-2807EC6D5873}" srcOrd="1" destOrd="0" presId="urn:microsoft.com/office/officeart/2005/8/layout/list1"/>
    <dgm:cxn modelId="{47DBCE7F-7A1F-49B0-BC6A-789565EA97FE}" srcId="{7D22E069-8D7C-4A9D-93A0-E6C0A0AD7A7A}" destId="{F028B302-9275-40A2-994A-90471C2FFEDA}" srcOrd="1" destOrd="0" parTransId="{A075F63A-6F33-486B-B05D-491CD8654011}" sibTransId="{B134F613-F5DE-4EEB-9821-34B9E48DA03D}"/>
    <dgm:cxn modelId="{8C2E3083-48F7-427B-B129-428834861B6B}" type="presOf" srcId="{9C967AFE-E578-4F55-BFFD-806EB37BFD99}" destId="{D9F30436-DB04-41BE-8712-0A16788A9A22}" srcOrd="0" destOrd="0" presId="urn:microsoft.com/office/officeart/2005/8/layout/list1"/>
    <dgm:cxn modelId="{B9A4E18A-9982-4095-880D-E71A6A1EE4D1}" type="presOf" srcId="{4BD8E5F8-1C95-4DCA-BA87-39506DB389FB}" destId="{88DF9F3F-5032-459A-A48E-A6E6B3DC9B6F}" srcOrd="0" destOrd="1" presId="urn:microsoft.com/office/officeart/2005/8/layout/list1"/>
    <dgm:cxn modelId="{DDC44894-8BAB-4817-BA12-1E4D9B0024F9}" srcId="{6650BB1F-3099-4BCD-A1DA-F7B461558EC7}" destId="{9C967AFE-E578-4F55-BFFD-806EB37BFD99}" srcOrd="0" destOrd="0" parTransId="{82110727-4388-41F3-A663-B9D88C4D8DDD}" sibTransId="{B61D9627-F983-4C6C-8DFC-FF2DF0BA6698}"/>
    <dgm:cxn modelId="{E6E5B0B8-1694-4513-99E9-BC4E267F26F0}" srcId="{268CB122-8ACB-4D3C-9E5B-EED43205F46F}" destId="{4BD8E5F8-1C95-4DCA-BA87-39506DB389FB}" srcOrd="0" destOrd="0" parTransId="{0A252D5C-8F71-452A-AA45-7E80D575D767}" sibTransId="{C6B7AAD1-BF91-4EC2-9554-B5823EF84272}"/>
    <dgm:cxn modelId="{6C7EDABB-6E71-4341-AC51-5EB28E385578}" type="presOf" srcId="{6650BB1F-3099-4BCD-A1DA-F7B461558EC7}" destId="{B8C12DE1-8C14-41D4-83D4-4A81AA8FE985}" srcOrd="0" destOrd="0" presId="urn:microsoft.com/office/officeart/2005/8/layout/list1"/>
    <dgm:cxn modelId="{199901C9-DA6E-4292-BE54-4A3DA9864F70}" srcId="{268CB122-8ACB-4D3C-9E5B-EED43205F46F}" destId="{9B55CFC4-2901-4D81-95CE-DF76850657E4}" srcOrd="2" destOrd="0" parTransId="{C00C41F3-28A0-48EC-B128-84EC4FCECA84}" sibTransId="{6C85A718-2CCB-4DCC-8410-F617E5B356DB}"/>
    <dgm:cxn modelId="{8B1DEDCE-970F-4D71-9B4F-D4BB9090E743}" srcId="{F028B302-9275-40A2-994A-90471C2FFEDA}" destId="{268CB122-8ACB-4D3C-9E5B-EED43205F46F}" srcOrd="0" destOrd="0" parTransId="{8D96C6E0-204E-4591-923F-61359CD14CB3}" sibTransId="{DD6A4465-DDE8-4962-8DD1-87478AACAB7A}"/>
    <dgm:cxn modelId="{052E10CF-125F-4123-B54E-631C3135A890}" type="presOf" srcId="{A15B7F40-9CDA-4D03-B1D2-60E9561EB6C2}" destId="{88DF9F3F-5032-459A-A48E-A6E6B3DC9B6F}" srcOrd="0" destOrd="2" presId="urn:microsoft.com/office/officeart/2005/8/layout/list1"/>
    <dgm:cxn modelId="{50C7CECF-1424-4F90-9C09-0181A5E93AB4}" type="presOf" srcId="{268CB122-8ACB-4D3C-9E5B-EED43205F46F}" destId="{88DF9F3F-5032-459A-A48E-A6E6B3DC9B6F}" srcOrd="0" destOrd="0" presId="urn:microsoft.com/office/officeart/2005/8/layout/list1"/>
    <dgm:cxn modelId="{231AF9EB-623A-4946-B8F7-5E6717D9915D}" srcId="{268CB122-8ACB-4D3C-9E5B-EED43205F46F}" destId="{A15B7F40-9CDA-4D03-B1D2-60E9561EB6C2}" srcOrd="1" destOrd="0" parTransId="{9457C269-445F-4EF0-ADAC-0EB490594619}" sibTransId="{5590BABF-2205-40CD-9D60-1E66A9CE1709}"/>
    <dgm:cxn modelId="{127C36F2-18D0-4B9E-8673-8BE16370D730}" srcId="{7D22E069-8D7C-4A9D-93A0-E6C0A0AD7A7A}" destId="{6650BB1F-3099-4BCD-A1DA-F7B461558EC7}" srcOrd="0" destOrd="0" parTransId="{5FD1554A-9924-425D-A204-1205D8DD2D63}" sibTransId="{68E22102-BB1C-4619-A222-5998E5282CA2}"/>
    <dgm:cxn modelId="{6638BBFB-E267-410E-80E1-15806428D771}" type="presOf" srcId="{9B55CFC4-2901-4D81-95CE-DF76850657E4}" destId="{88DF9F3F-5032-459A-A48E-A6E6B3DC9B6F}" srcOrd="0" destOrd="3" presId="urn:microsoft.com/office/officeart/2005/8/layout/list1"/>
    <dgm:cxn modelId="{AB6C3F1E-891E-45F9-A32E-11294E798D59}" type="presParOf" srcId="{94712620-4240-4E07-828C-0A7B944C8099}" destId="{B652F818-FAC6-4D42-B505-75C73BD6649A}" srcOrd="0" destOrd="0" presId="urn:microsoft.com/office/officeart/2005/8/layout/list1"/>
    <dgm:cxn modelId="{D5704451-25C4-435B-AD1C-00C900CD5583}" type="presParOf" srcId="{B652F818-FAC6-4D42-B505-75C73BD6649A}" destId="{B8C12DE1-8C14-41D4-83D4-4A81AA8FE985}" srcOrd="0" destOrd="0" presId="urn:microsoft.com/office/officeart/2005/8/layout/list1"/>
    <dgm:cxn modelId="{5F0F84DA-1659-4301-9FEC-388E1FDDB872}" type="presParOf" srcId="{B652F818-FAC6-4D42-B505-75C73BD6649A}" destId="{6F3DC514-ACB0-48CF-BE01-2807EC6D5873}" srcOrd="1" destOrd="0" presId="urn:microsoft.com/office/officeart/2005/8/layout/list1"/>
    <dgm:cxn modelId="{5BEE7DBD-52A6-4C33-AC9E-61DD5D966B8D}" type="presParOf" srcId="{94712620-4240-4E07-828C-0A7B944C8099}" destId="{33015437-709D-455D-96B2-B413A80F53CA}" srcOrd="1" destOrd="0" presId="urn:microsoft.com/office/officeart/2005/8/layout/list1"/>
    <dgm:cxn modelId="{0721C3A1-D9CC-4955-82BE-98374A27CB17}" type="presParOf" srcId="{94712620-4240-4E07-828C-0A7B944C8099}" destId="{D9F30436-DB04-41BE-8712-0A16788A9A22}" srcOrd="2" destOrd="0" presId="urn:microsoft.com/office/officeart/2005/8/layout/list1"/>
    <dgm:cxn modelId="{F09F76E1-1BEA-47FF-8DC7-7BFCD0DB2B91}" type="presParOf" srcId="{94712620-4240-4E07-828C-0A7B944C8099}" destId="{6285D87F-8EA1-4B35-A3DD-1E82FF49FD6A}" srcOrd="3" destOrd="0" presId="urn:microsoft.com/office/officeart/2005/8/layout/list1"/>
    <dgm:cxn modelId="{ADA3E726-0DF3-4960-B67A-69CA50C41E55}" type="presParOf" srcId="{94712620-4240-4E07-828C-0A7B944C8099}" destId="{51CE471B-FF53-4E47-AFEB-B799CEB4BAA9}" srcOrd="4" destOrd="0" presId="urn:microsoft.com/office/officeart/2005/8/layout/list1"/>
    <dgm:cxn modelId="{0718B392-6F1F-4F9F-B8F5-6FCB617A79DD}" type="presParOf" srcId="{51CE471B-FF53-4E47-AFEB-B799CEB4BAA9}" destId="{E2F5BFD0-1318-4684-B48F-5FA8D58196DC}" srcOrd="0" destOrd="0" presId="urn:microsoft.com/office/officeart/2005/8/layout/list1"/>
    <dgm:cxn modelId="{93353385-9F9B-4214-B175-77FDB899E74A}" type="presParOf" srcId="{51CE471B-FF53-4E47-AFEB-B799CEB4BAA9}" destId="{1967CEE9-906F-4308-89F7-F4A16F76BC99}" srcOrd="1" destOrd="0" presId="urn:microsoft.com/office/officeart/2005/8/layout/list1"/>
    <dgm:cxn modelId="{EFF17C71-AB2E-40DE-A83D-130C4D3B220C}" type="presParOf" srcId="{94712620-4240-4E07-828C-0A7B944C8099}" destId="{3D703809-0FD8-4360-B3EB-697E331C4C00}" srcOrd="5" destOrd="0" presId="urn:microsoft.com/office/officeart/2005/8/layout/list1"/>
    <dgm:cxn modelId="{5D1FB401-81E0-4D12-AD20-599AB7B5E882}" type="presParOf" srcId="{94712620-4240-4E07-828C-0A7B944C8099}" destId="{88DF9F3F-5032-459A-A48E-A6E6B3DC9B6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0D0C9-C2BC-47E9-B68A-3FEA4DFB10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97E0F80-CE18-4C60-9815-2AC6042DA317}">
      <dgm:prSet/>
      <dgm:spPr/>
      <dgm:t>
        <a:bodyPr/>
        <a:lstStyle/>
        <a:p>
          <a:r>
            <a:rPr lang="en-US"/>
            <a:t>Batch leach testing</a:t>
          </a:r>
        </a:p>
      </dgm:t>
    </dgm:pt>
    <dgm:pt modelId="{5B56A17C-7161-4073-9A8A-A876BAC5B797}" type="parTrans" cxnId="{8947B0AB-264B-43CE-9C2D-BAA8A2CCA478}">
      <dgm:prSet/>
      <dgm:spPr/>
      <dgm:t>
        <a:bodyPr/>
        <a:lstStyle/>
        <a:p>
          <a:endParaRPr lang="en-US"/>
        </a:p>
      </dgm:t>
    </dgm:pt>
    <dgm:pt modelId="{261FF47F-6E03-41DF-B9A0-12640BAC83EA}" type="sibTrans" cxnId="{8947B0AB-264B-43CE-9C2D-BAA8A2CCA478}">
      <dgm:prSet/>
      <dgm:spPr/>
      <dgm:t>
        <a:bodyPr/>
        <a:lstStyle/>
        <a:p>
          <a:endParaRPr lang="en-US"/>
        </a:p>
      </dgm:t>
    </dgm:pt>
    <dgm:pt modelId="{E3FBC919-3E6D-4E88-A614-D90B0A9F40BD}">
      <dgm:prSet/>
      <dgm:spPr/>
      <dgm:t>
        <a:bodyPr/>
        <a:lstStyle/>
        <a:p>
          <a:r>
            <a:rPr lang="en-US" dirty="0"/>
            <a:t>ASTM D-4646-02 (24-h Batch-Type Measurement of Contaminant Sorption by Soils and Sediments)</a:t>
          </a:r>
        </a:p>
      </dgm:t>
    </dgm:pt>
    <dgm:pt modelId="{48CB3A4B-7704-4360-9F08-35523B833DD4}" type="parTrans" cxnId="{608F713D-2385-4E49-A198-A480DB5D0F00}">
      <dgm:prSet/>
      <dgm:spPr/>
      <dgm:t>
        <a:bodyPr/>
        <a:lstStyle/>
        <a:p>
          <a:endParaRPr lang="en-US"/>
        </a:p>
      </dgm:t>
    </dgm:pt>
    <dgm:pt modelId="{F388AE07-090E-414F-BF8E-6D4570F11117}" type="sibTrans" cxnId="{608F713D-2385-4E49-A198-A480DB5D0F00}">
      <dgm:prSet/>
      <dgm:spPr/>
      <dgm:t>
        <a:bodyPr/>
        <a:lstStyle/>
        <a:p>
          <a:endParaRPr lang="en-US"/>
        </a:p>
      </dgm:t>
    </dgm:pt>
    <dgm:pt modelId="{D9488330-3B04-4C41-B8EA-01ADC13C0696}">
      <dgm:prSet/>
      <dgm:spPr/>
      <dgm:t>
        <a:bodyPr/>
        <a:lstStyle/>
        <a:p>
          <a:r>
            <a:rPr lang="en-US"/>
            <a:t>Seep water containing elevated Se added to each component separately and mixed for 24 hrs</a:t>
          </a:r>
        </a:p>
      </dgm:t>
    </dgm:pt>
    <dgm:pt modelId="{88E06964-71F1-4F6A-A465-2902252BEB50}" type="parTrans" cxnId="{EFB56DCF-7AA5-4B1B-B6AE-6ED426759DD4}">
      <dgm:prSet/>
      <dgm:spPr/>
      <dgm:t>
        <a:bodyPr/>
        <a:lstStyle/>
        <a:p>
          <a:endParaRPr lang="en-US"/>
        </a:p>
      </dgm:t>
    </dgm:pt>
    <dgm:pt modelId="{870EBA68-CEA4-4BAB-8529-E386D0D7AE3D}" type="sibTrans" cxnId="{EFB56DCF-7AA5-4B1B-B6AE-6ED426759DD4}">
      <dgm:prSet/>
      <dgm:spPr/>
      <dgm:t>
        <a:bodyPr/>
        <a:lstStyle/>
        <a:p>
          <a:endParaRPr lang="en-US"/>
        </a:p>
      </dgm:t>
    </dgm:pt>
    <dgm:pt modelId="{DF0A94DE-564A-42DB-B215-AFA16F99C37B}">
      <dgm:prSet/>
      <dgm:spPr/>
      <dgm:t>
        <a:bodyPr/>
        <a:lstStyle/>
        <a:p>
          <a:r>
            <a:rPr lang="en-US" dirty="0"/>
            <a:t>Determine fate of Se and determine if other metal(</a:t>
          </a:r>
          <a:r>
            <a:rPr lang="en-US" dirty="0" err="1"/>
            <a:t>oid</a:t>
          </a:r>
          <a:r>
            <a:rPr lang="en-US" dirty="0"/>
            <a:t>)s possibly released by media components</a:t>
          </a:r>
        </a:p>
      </dgm:t>
    </dgm:pt>
    <dgm:pt modelId="{D73B9538-9050-4506-8B53-0295A1A9AC15}" type="parTrans" cxnId="{D9A9CC5B-4ADC-411D-9402-3148119897DD}">
      <dgm:prSet/>
      <dgm:spPr/>
      <dgm:t>
        <a:bodyPr/>
        <a:lstStyle/>
        <a:p>
          <a:endParaRPr lang="en-US"/>
        </a:p>
      </dgm:t>
    </dgm:pt>
    <dgm:pt modelId="{6984D763-6E4F-49D5-BBB9-01397A505F04}" type="sibTrans" cxnId="{D9A9CC5B-4ADC-411D-9402-3148119897DD}">
      <dgm:prSet/>
      <dgm:spPr/>
      <dgm:t>
        <a:bodyPr/>
        <a:lstStyle/>
        <a:p>
          <a:endParaRPr lang="en-US"/>
        </a:p>
      </dgm:t>
    </dgm:pt>
    <dgm:pt modelId="{391CD134-F6CD-4BD2-A173-2B74A907CD4B}">
      <dgm:prSet/>
      <dgm:spPr/>
      <dgm:t>
        <a:bodyPr/>
        <a:lstStyle/>
        <a:p>
          <a:r>
            <a:rPr lang="en-US"/>
            <a:t>Column</a:t>
          </a:r>
        </a:p>
      </dgm:t>
    </dgm:pt>
    <dgm:pt modelId="{7D453D14-AF49-41CB-887E-1CAAB93FAC36}" type="parTrans" cxnId="{6BD65D03-9995-4A56-801E-67E71E954ADE}">
      <dgm:prSet/>
      <dgm:spPr/>
      <dgm:t>
        <a:bodyPr/>
        <a:lstStyle/>
        <a:p>
          <a:endParaRPr lang="en-US"/>
        </a:p>
      </dgm:t>
    </dgm:pt>
    <dgm:pt modelId="{E5B091EA-3C0E-4F37-B5FA-4A394B6CCC3F}" type="sibTrans" cxnId="{6BD65D03-9995-4A56-801E-67E71E954ADE}">
      <dgm:prSet/>
      <dgm:spPr/>
      <dgm:t>
        <a:bodyPr/>
        <a:lstStyle/>
        <a:p>
          <a:endParaRPr lang="en-US"/>
        </a:p>
      </dgm:t>
    </dgm:pt>
    <dgm:pt modelId="{E919BFC6-3188-4E40-B6CD-3DF4CC5D5149}">
      <dgm:prSet/>
      <dgm:spPr/>
      <dgm:t>
        <a:bodyPr/>
        <a:lstStyle/>
        <a:p>
          <a:r>
            <a:rPr lang="en-US"/>
            <a:t>Columns of mixed media (50% sand, 37.5% wood chips and 12.5% alfalfa) and replicated (2 Seep water columns and 2 groundwater columns)</a:t>
          </a:r>
        </a:p>
      </dgm:t>
    </dgm:pt>
    <dgm:pt modelId="{9079741B-36D8-40CC-9294-FAB107A7E22D}" type="parTrans" cxnId="{EF599CB3-E733-4260-A61C-F56D96C1DA27}">
      <dgm:prSet/>
      <dgm:spPr/>
      <dgm:t>
        <a:bodyPr/>
        <a:lstStyle/>
        <a:p>
          <a:endParaRPr lang="en-US"/>
        </a:p>
      </dgm:t>
    </dgm:pt>
    <dgm:pt modelId="{79B635F4-6140-4F64-AFE0-2B05DEF73BE9}" type="sibTrans" cxnId="{EF599CB3-E733-4260-A61C-F56D96C1DA27}">
      <dgm:prSet/>
      <dgm:spPr/>
      <dgm:t>
        <a:bodyPr/>
        <a:lstStyle/>
        <a:p>
          <a:endParaRPr lang="en-US"/>
        </a:p>
      </dgm:t>
    </dgm:pt>
    <dgm:pt modelId="{773A18EC-3BF2-4465-A384-CC34A3D95741}" type="pres">
      <dgm:prSet presAssocID="{2A80D0C9-C2BC-47E9-B68A-3FEA4DFB10CE}" presName="linear" presStyleCnt="0">
        <dgm:presLayoutVars>
          <dgm:animLvl val="lvl"/>
          <dgm:resizeHandles val="exact"/>
        </dgm:presLayoutVars>
      </dgm:prSet>
      <dgm:spPr/>
    </dgm:pt>
    <dgm:pt modelId="{33DE86A1-5703-4449-B0B3-4B7CF4836E95}" type="pres">
      <dgm:prSet presAssocID="{B97E0F80-CE18-4C60-9815-2AC6042DA317}" presName="parentText" presStyleLbl="node1" presStyleIdx="0" presStyleCnt="2">
        <dgm:presLayoutVars>
          <dgm:chMax val="0"/>
          <dgm:bulletEnabled val="1"/>
        </dgm:presLayoutVars>
      </dgm:prSet>
      <dgm:spPr/>
    </dgm:pt>
    <dgm:pt modelId="{CF05F677-AFD6-4C0F-BEA0-B55CAD46EDDE}" type="pres">
      <dgm:prSet presAssocID="{B97E0F80-CE18-4C60-9815-2AC6042DA317}" presName="childText" presStyleLbl="revTx" presStyleIdx="0" presStyleCnt="2">
        <dgm:presLayoutVars>
          <dgm:bulletEnabled val="1"/>
        </dgm:presLayoutVars>
      </dgm:prSet>
      <dgm:spPr/>
    </dgm:pt>
    <dgm:pt modelId="{4EE16CA2-3330-47AD-8161-C03D6E753AC0}" type="pres">
      <dgm:prSet presAssocID="{391CD134-F6CD-4BD2-A173-2B74A907CD4B}" presName="parentText" presStyleLbl="node1" presStyleIdx="1" presStyleCnt="2">
        <dgm:presLayoutVars>
          <dgm:chMax val="0"/>
          <dgm:bulletEnabled val="1"/>
        </dgm:presLayoutVars>
      </dgm:prSet>
      <dgm:spPr/>
    </dgm:pt>
    <dgm:pt modelId="{916A2917-6C02-489D-9AF3-260BFFE16F26}" type="pres">
      <dgm:prSet presAssocID="{391CD134-F6CD-4BD2-A173-2B74A907CD4B}" presName="childText" presStyleLbl="revTx" presStyleIdx="1" presStyleCnt="2">
        <dgm:presLayoutVars>
          <dgm:bulletEnabled val="1"/>
        </dgm:presLayoutVars>
      </dgm:prSet>
      <dgm:spPr/>
    </dgm:pt>
  </dgm:ptLst>
  <dgm:cxnLst>
    <dgm:cxn modelId="{6BD65D03-9995-4A56-801E-67E71E954ADE}" srcId="{2A80D0C9-C2BC-47E9-B68A-3FEA4DFB10CE}" destId="{391CD134-F6CD-4BD2-A173-2B74A907CD4B}" srcOrd="1" destOrd="0" parTransId="{7D453D14-AF49-41CB-887E-1CAAB93FAC36}" sibTransId="{E5B091EA-3C0E-4F37-B5FA-4A394B6CCC3F}"/>
    <dgm:cxn modelId="{4CD2AD2D-DB72-486B-8905-7821DA306A15}" type="presOf" srcId="{D9488330-3B04-4C41-B8EA-01ADC13C0696}" destId="{CF05F677-AFD6-4C0F-BEA0-B55CAD46EDDE}" srcOrd="0" destOrd="1" presId="urn:microsoft.com/office/officeart/2005/8/layout/vList2"/>
    <dgm:cxn modelId="{608F713D-2385-4E49-A198-A480DB5D0F00}" srcId="{B97E0F80-CE18-4C60-9815-2AC6042DA317}" destId="{E3FBC919-3E6D-4E88-A614-D90B0A9F40BD}" srcOrd="0" destOrd="0" parTransId="{48CB3A4B-7704-4360-9F08-35523B833DD4}" sibTransId="{F388AE07-090E-414F-BF8E-6D4570F11117}"/>
    <dgm:cxn modelId="{D9A9CC5B-4ADC-411D-9402-3148119897DD}" srcId="{B97E0F80-CE18-4C60-9815-2AC6042DA317}" destId="{DF0A94DE-564A-42DB-B215-AFA16F99C37B}" srcOrd="2" destOrd="0" parTransId="{D73B9538-9050-4506-8B53-0295A1A9AC15}" sibTransId="{6984D763-6E4F-49D5-BBB9-01397A505F04}"/>
    <dgm:cxn modelId="{E322EE46-A6D4-40B4-9125-7F71035C2334}" type="presOf" srcId="{E3FBC919-3E6D-4E88-A614-D90B0A9F40BD}" destId="{CF05F677-AFD6-4C0F-BEA0-B55CAD46EDDE}" srcOrd="0" destOrd="0" presId="urn:microsoft.com/office/officeart/2005/8/layout/vList2"/>
    <dgm:cxn modelId="{588CA368-C53F-49E7-9433-E6C528C1B06A}" type="presOf" srcId="{E919BFC6-3188-4E40-B6CD-3DF4CC5D5149}" destId="{916A2917-6C02-489D-9AF3-260BFFE16F26}" srcOrd="0" destOrd="0" presId="urn:microsoft.com/office/officeart/2005/8/layout/vList2"/>
    <dgm:cxn modelId="{4213C486-02DD-4D57-846D-4350E581728A}" type="presOf" srcId="{2A80D0C9-C2BC-47E9-B68A-3FEA4DFB10CE}" destId="{773A18EC-3BF2-4465-A384-CC34A3D95741}" srcOrd="0" destOrd="0" presId="urn:microsoft.com/office/officeart/2005/8/layout/vList2"/>
    <dgm:cxn modelId="{FD22389A-3CAE-40A2-8D8E-F5AAD1365C12}" type="presOf" srcId="{DF0A94DE-564A-42DB-B215-AFA16F99C37B}" destId="{CF05F677-AFD6-4C0F-BEA0-B55CAD46EDDE}" srcOrd="0" destOrd="2" presId="urn:microsoft.com/office/officeart/2005/8/layout/vList2"/>
    <dgm:cxn modelId="{8947B0AB-264B-43CE-9C2D-BAA8A2CCA478}" srcId="{2A80D0C9-C2BC-47E9-B68A-3FEA4DFB10CE}" destId="{B97E0F80-CE18-4C60-9815-2AC6042DA317}" srcOrd="0" destOrd="0" parTransId="{5B56A17C-7161-4073-9A8A-A876BAC5B797}" sibTransId="{261FF47F-6E03-41DF-B9A0-12640BAC83EA}"/>
    <dgm:cxn modelId="{EF599CB3-E733-4260-A61C-F56D96C1DA27}" srcId="{391CD134-F6CD-4BD2-A173-2B74A907CD4B}" destId="{E919BFC6-3188-4E40-B6CD-3DF4CC5D5149}" srcOrd="0" destOrd="0" parTransId="{9079741B-36D8-40CC-9294-FAB107A7E22D}" sibTransId="{79B635F4-6140-4F64-AFE0-2B05DEF73BE9}"/>
    <dgm:cxn modelId="{EFB56DCF-7AA5-4B1B-B6AE-6ED426759DD4}" srcId="{B97E0F80-CE18-4C60-9815-2AC6042DA317}" destId="{D9488330-3B04-4C41-B8EA-01ADC13C0696}" srcOrd="1" destOrd="0" parTransId="{88E06964-71F1-4F6A-A465-2902252BEB50}" sibTransId="{870EBA68-CEA4-4BAB-8529-E386D0D7AE3D}"/>
    <dgm:cxn modelId="{826498D0-42C4-402E-B154-3A431CFCBED9}" type="presOf" srcId="{B97E0F80-CE18-4C60-9815-2AC6042DA317}" destId="{33DE86A1-5703-4449-B0B3-4B7CF4836E95}" srcOrd="0" destOrd="0" presId="urn:microsoft.com/office/officeart/2005/8/layout/vList2"/>
    <dgm:cxn modelId="{3C6D6EF2-BBA7-4E96-8F3D-15D054286283}" type="presOf" srcId="{391CD134-F6CD-4BD2-A173-2B74A907CD4B}" destId="{4EE16CA2-3330-47AD-8161-C03D6E753AC0}" srcOrd="0" destOrd="0" presId="urn:microsoft.com/office/officeart/2005/8/layout/vList2"/>
    <dgm:cxn modelId="{78436424-6553-4C1A-A228-017A082579F6}" type="presParOf" srcId="{773A18EC-3BF2-4465-A384-CC34A3D95741}" destId="{33DE86A1-5703-4449-B0B3-4B7CF4836E95}" srcOrd="0" destOrd="0" presId="urn:microsoft.com/office/officeart/2005/8/layout/vList2"/>
    <dgm:cxn modelId="{D038C677-86AF-434B-910E-071080FF4F08}" type="presParOf" srcId="{773A18EC-3BF2-4465-A384-CC34A3D95741}" destId="{CF05F677-AFD6-4C0F-BEA0-B55CAD46EDDE}" srcOrd="1" destOrd="0" presId="urn:microsoft.com/office/officeart/2005/8/layout/vList2"/>
    <dgm:cxn modelId="{F3A44BEA-DE2D-4CE3-A7CA-5BACA4DF36C4}" type="presParOf" srcId="{773A18EC-3BF2-4465-A384-CC34A3D95741}" destId="{4EE16CA2-3330-47AD-8161-C03D6E753AC0}" srcOrd="2" destOrd="0" presId="urn:microsoft.com/office/officeart/2005/8/layout/vList2"/>
    <dgm:cxn modelId="{B1035D31-CB2B-44DE-AD09-AE7616A52CD4}" type="presParOf" srcId="{773A18EC-3BF2-4465-A384-CC34A3D95741}" destId="{916A2917-6C02-489D-9AF3-260BFFE16F2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12D2E3-4ED6-4354-A444-954ABAE5625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93A5B6E-EEC7-4C83-8412-24D46A05282F}">
      <dgm:prSet/>
      <dgm:spPr/>
      <dgm:t>
        <a:bodyPr/>
        <a:lstStyle/>
        <a:p>
          <a:r>
            <a:rPr lang="en-US"/>
            <a:t>Columns were leached with either Mine Seep water or Groundwater</a:t>
          </a:r>
        </a:p>
      </dgm:t>
    </dgm:pt>
    <dgm:pt modelId="{AFF45A72-0776-4161-8C4A-D49417C85057}" type="parTrans" cxnId="{FF117B20-B0FA-46DA-A315-3BEF8FAE1F95}">
      <dgm:prSet/>
      <dgm:spPr/>
      <dgm:t>
        <a:bodyPr/>
        <a:lstStyle/>
        <a:p>
          <a:endParaRPr lang="en-US"/>
        </a:p>
      </dgm:t>
    </dgm:pt>
    <dgm:pt modelId="{01B9E86B-4CCB-4F49-A4DF-33C5DC2C08AB}" type="sibTrans" cxnId="{FF117B20-B0FA-46DA-A315-3BEF8FAE1F95}">
      <dgm:prSet/>
      <dgm:spPr/>
      <dgm:t>
        <a:bodyPr/>
        <a:lstStyle/>
        <a:p>
          <a:endParaRPr lang="en-US"/>
        </a:p>
      </dgm:t>
    </dgm:pt>
    <dgm:pt modelId="{4DE9FDFF-4536-4271-B1F8-6210AB03BC67}">
      <dgm:prSet/>
      <dgm:spPr/>
      <dgm:t>
        <a:bodyPr/>
        <a:lstStyle/>
        <a:p>
          <a:r>
            <a:rPr lang="en-US"/>
            <a:t>At 25 PV and 50 PV, columns were sampled at 3 ports and effluent port</a:t>
          </a:r>
        </a:p>
      </dgm:t>
    </dgm:pt>
    <dgm:pt modelId="{5A292DE9-5084-4ACE-A84B-09810497A9F0}" type="parTrans" cxnId="{5E0D7BBB-25A2-48B0-986A-72CA6072E79C}">
      <dgm:prSet/>
      <dgm:spPr/>
      <dgm:t>
        <a:bodyPr/>
        <a:lstStyle/>
        <a:p>
          <a:endParaRPr lang="en-US"/>
        </a:p>
      </dgm:t>
    </dgm:pt>
    <dgm:pt modelId="{FFD43F15-9ED6-4546-9422-42DEEF96152B}" type="sibTrans" cxnId="{5E0D7BBB-25A2-48B0-986A-72CA6072E79C}">
      <dgm:prSet/>
      <dgm:spPr/>
      <dgm:t>
        <a:bodyPr/>
        <a:lstStyle/>
        <a:p>
          <a:endParaRPr lang="en-US"/>
        </a:p>
      </dgm:t>
    </dgm:pt>
    <dgm:pt modelId="{2105585C-1143-4795-8013-0A420759CAC5}">
      <dgm:prSet/>
      <dgm:spPr/>
      <dgm:t>
        <a:bodyPr/>
        <a:lstStyle/>
        <a:p>
          <a:r>
            <a:rPr lang="en-US"/>
            <a:t>An additional 12 PV were added at an HRT of 24hr (twice original rate)</a:t>
          </a:r>
        </a:p>
      </dgm:t>
    </dgm:pt>
    <dgm:pt modelId="{508496E9-4387-40D0-90C1-D1CEB9196525}" type="parTrans" cxnId="{22F08AC4-C9B9-4289-AAD4-9ECA06CF8DAF}">
      <dgm:prSet/>
      <dgm:spPr/>
      <dgm:t>
        <a:bodyPr/>
        <a:lstStyle/>
        <a:p>
          <a:endParaRPr lang="en-US"/>
        </a:p>
      </dgm:t>
    </dgm:pt>
    <dgm:pt modelId="{3A6CE1DD-D53B-4F8F-8E52-80A3F4C23181}" type="sibTrans" cxnId="{22F08AC4-C9B9-4289-AAD4-9ECA06CF8DAF}">
      <dgm:prSet/>
      <dgm:spPr/>
      <dgm:t>
        <a:bodyPr/>
        <a:lstStyle/>
        <a:p>
          <a:endParaRPr lang="en-US"/>
        </a:p>
      </dgm:t>
    </dgm:pt>
    <dgm:pt modelId="{0BAEA529-37A9-4B28-B582-374FE107728A}">
      <dgm:prSet/>
      <dgm:spPr/>
      <dgm:t>
        <a:bodyPr/>
        <a:lstStyle/>
        <a:p>
          <a:r>
            <a:rPr lang="en-US" dirty="0"/>
            <a:t>In total, about 50 L of water were run through the columns.</a:t>
          </a:r>
        </a:p>
      </dgm:t>
    </dgm:pt>
    <dgm:pt modelId="{9BD3ED36-593C-4D19-B600-F01DF70EB78B}" type="parTrans" cxnId="{D85B6F2A-98C3-4D26-8945-F815FF0B269B}">
      <dgm:prSet/>
      <dgm:spPr/>
      <dgm:t>
        <a:bodyPr/>
        <a:lstStyle/>
        <a:p>
          <a:endParaRPr lang="en-US"/>
        </a:p>
      </dgm:t>
    </dgm:pt>
    <dgm:pt modelId="{F5F0DA9A-A1BF-46EA-9DB0-8861913C8633}" type="sibTrans" cxnId="{D85B6F2A-98C3-4D26-8945-F815FF0B269B}">
      <dgm:prSet/>
      <dgm:spPr/>
      <dgm:t>
        <a:bodyPr/>
        <a:lstStyle/>
        <a:p>
          <a:endParaRPr lang="en-US"/>
        </a:p>
      </dgm:t>
    </dgm:pt>
    <dgm:pt modelId="{B7EE185B-96B1-4440-8582-8B92089D447F}" type="pres">
      <dgm:prSet presAssocID="{0F12D2E3-4ED6-4354-A444-954ABAE56253}" presName="linear" presStyleCnt="0">
        <dgm:presLayoutVars>
          <dgm:animLvl val="lvl"/>
          <dgm:resizeHandles val="exact"/>
        </dgm:presLayoutVars>
      </dgm:prSet>
      <dgm:spPr/>
    </dgm:pt>
    <dgm:pt modelId="{776D544D-2531-4C4A-B6B9-9028C21A1CC7}" type="pres">
      <dgm:prSet presAssocID="{C93A5B6E-EEC7-4C83-8412-24D46A05282F}" presName="parentText" presStyleLbl="node1" presStyleIdx="0" presStyleCnt="4">
        <dgm:presLayoutVars>
          <dgm:chMax val="0"/>
          <dgm:bulletEnabled val="1"/>
        </dgm:presLayoutVars>
      </dgm:prSet>
      <dgm:spPr/>
    </dgm:pt>
    <dgm:pt modelId="{76543AC9-BBDE-4160-AED0-B9F3D2DE3E2F}" type="pres">
      <dgm:prSet presAssocID="{01B9E86B-4CCB-4F49-A4DF-33C5DC2C08AB}" presName="spacer" presStyleCnt="0"/>
      <dgm:spPr/>
    </dgm:pt>
    <dgm:pt modelId="{54E18106-63E2-4961-9F4B-81BCD5664C65}" type="pres">
      <dgm:prSet presAssocID="{4DE9FDFF-4536-4271-B1F8-6210AB03BC67}" presName="parentText" presStyleLbl="node1" presStyleIdx="1" presStyleCnt="4">
        <dgm:presLayoutVars>
          <dgm:chMax val="0"/>
          <dgm:bulletEnabled val="1"/>
        </dgm:presLayoutVars>
      </dgm:prSet>
      <dgm:spPr/>
    </dgm:pt>
    <dgm:pt modelId="{2939E060-436E-40CB-9D6B-019E026AC55B}" type="pres">
      <dgm:prSet presAssocID="{FFD43F15-9ED6-4546-9422-42DEEF96152B}" presName="spacer" presStyleCnt="0"/>
      <dgm:spPr/>
    </dgm:pt>
    <dgm:pt modelId="{416D2E06-DFDF-43BA-88C6-15D7770C59CE}" type="pres">
      <dgm:prSet presAssocID="{2105585C-1143-4795-8013-0A420759CAC5}" presName="parentText" presStyleLbl="node1" presStyleIdx="2" presStyleCnt="4">
        <dgm:presLayoutVars>
          <dgm:chMax val="0"/>
          <dgm:bulletEnabled val="1"/>
        </dgm:presLayoutVars>
      </dgm:prSet>
      <dgm:spPr/>
    </dgm:pt>
    <dgm:pt modelId="{E7EF39C5-88D0-4B4E-BAEF-328C02F5342E}" type="pres">
      <dgm:prSet presAssocID="{3A6CE1DD-D53B-4F8F-8E52-80A3F4C23181}" presName="spacer" presStyleCnt="0"/>
      <dgm:spPr/>
    </dgm:pt>
    <dgm:pt modelId="{0F234001-5BC4-4172-9A8D-9F24347AB41D}" type="pres">
      <dgm:prSet presAssocID="{0BAEA529-37A9-4B28-B582-374FE107728A}" presName="parentText" presStyleLbl="node1" presStyleIdx="3" presStyleCnt="4">
        <dgm:presLayoutVars>
          <dgm:chMax val="0"/>
          <dgm:bulletEnabled val="1"/>
        </dgm:presLayoutVars>
      </dgm:prSet>
      <dgm:spPr/>
    </dgm:pt>
  </dgm:ptLst>
  <dgm:cxnLst>
    <dgm:cxn modelId="{D478BB15-7B00-4775-BA20-14CF2B76FCB5}" type="presOf" srcId="{2105585C-1143-4795-8013-0A420759CAC5}" destId="{416D2E06-DFDF-43BA-88C6-15D7770C59CE}" srcOrd="0" destOrd="0" presId="urn:microsoft.com/office/officeart/2005/8/layout/vList2"/>
    <dgm:cxn modelId="{FF117B20-B0FA-46DA-A315-3BEF8FAE1F95}" srcId="{0F12D2E3-4ED6-4354-A444-954ABAE56253}" destId="{C93A5B6E-EEC7-4C83-8412-24D46A05282F}" srcOrd="0" destOrd="0" parTransId="{AFF45A72-0776-4161-8C4A-D49417C85057}" sibTransId="{01B9E86B-4CCB-4F49-A4DF-33C5DC2C08AB}"/>
    <dgm:cxn modelId="{D85B6F2A-98C3-4D26-8945-F815FF0B269B}" srcId="{0F12D2E3-4ED6-4354-A444-954ABAE56253}" destId="{0BAEA529-37A9-4B28-B582-374FE107728A}" srcOrd="3" destOrd="0" parTransId="{9BD3ED36-593C-4D19-B600-F01DF70EB78B}" sibTransId="{F5F0DA9A-A1BF-46EA-9DB0-8861913C8633}"/>
    <dgm:cxn modelId="{0303F459-A00C-4BC9-A9C7-6C17C77D33A5}" type="presOf" srcId="{C93A5B6E-EEC7-4C83-8412-24D46A05282F}" destId="{776D544D-2531-4C4A-B6B9-9028C21A1CC7}" srcOrd="0" destOrd="0" presId="urn:microsoft.com/office/officeart/2005/8/layout/vList2"/>
    <dgm:cxn modelId="{E95FD4B4-F8C4-4102-86CD-D5B48D8E8944}" type="presOf" srcId="{4DE9FDFF-4536-4271-B1F8-6210AB03BC67}" destId="{54E18106-63E2-4961-9F4B-81BCD5664C65}" srcOrd="0" destOrd="0" presId="urn:microsoft.com/office/officeart/2005/8/layout/vList2"/>
    <dgm:cxn modelId="{5E0D7BBB-25A2-48B0-986A-72CA6072E79C}" srcId="{0F12D2E3-4ED6-4354-A444-954ABAE56253}" destId="{4DE9FDFF-4536-4271-B1F8-6210AB03BC67}" srcOrd="1" destOrd="0" parTransId="{5A292DE9-5084-4ACE-A84B-09810497A9F0}" sibTransId="{FFD43F15-9ED6-4546-9422-42DEEF96152B}"/>
    <dgm:cxn modelId="{22F08AC4-C9B9-4289-AAD4-9ECA06CF8DAF}" srcId="{0F12D2E3-4ED6-4354-A444-954ABAE56253}" destId="{2105585C-1143-4795-8013-0A420759CAC5}" srcOrd="2" destOrd="0" parTransId="{508496E9-4387-40D0-90C1-D1CEB9196525}" sibTransId="{3A6CE1DD-D53B-4F8F-8E52-80A3F4C23181}"/>
    <dgm:cxn modelId="{1C331DC8-CBC1-4DB6-84EE-44CFC5A1AFAE}" type="presOf" srcId="{0BAEA529-37A9-4B28-B582-374FE107728A}" destId="{0F234001-5BC4-4172-9A8D-9F24347AB41D}" srcOrd="0" destOrd="0" presId="urn:microsoft.com/office/officeart/2005/8/layout/vList2"/>
    <dgm:cxn modelId="{854927D9-C3A8-45A9-ADA8-22AADD461C71}" type="presOf" srcId="{0F12D2E3-4ED6-4354-A444-954ABAE56253}" destId="{B7EE185B-96B1-4440-8582-8B92089D447F}" srcOrd="0" destOrd="0" presId="urn:microsoft.com/office/officeart/2005/8/layout/vList2"/>
    <dgm:cxn modelId="{A5B6E1DB-80EA-45D7-B476-1FC171E4F0EA}" type="presParOf" srcId="{B7EE185B-96B1-4440-8582-8B92089D447F}" destId="{776D544D-2531-4C4A-B6B9-9028C21A1CC7}" srcOrd="0" destOrd="0" presId="urn:microsoft.com/office/officeart/2005/8/layout/vList2"/>
    <dgm:cxn modelId="{5BDED14F-ED28-4550-9AE8-F01DF9170167}" type="presParOf" srcId="{B7EE185B-96B1-4440-8582-8B92089D447F}" destId="{76543AC9-BBDE-4160-AED0-B9F3D2DE3E2F}" srcOrd="1" destOrd="0" presId="urn:microsoft.com/office/officeart/2005/8/layout/vList2"/>
    <dgm:cxn modelId="{C2F8353D-B15B-4581-892A-CB9D879E475C}" type="presParOf" srcId="{B7EE185B-96B1-4440-8582-8B92089D447F}" destId="{54E18106-63E2-4961-9F4B-81BCD5664C65}" srcOrd="2" destOrd="0" presId="urn:microsoft.com/office/officeart/2005/8/layout/vList2"/>
    <dgm:cxn modelId="{C4A68722-BD12-4B37-88CC-A711A29BC9FB}" type="presParOf" srcId="{B7EE185B-96B1-4440-8582-8B92089D447F}" destId="{2939E060-436E-40CB-9D6B-019E026AC55B}" srcOrd="3" destOrd="0" presId="urn:microsoft.com/office/officeart/2005/8/layout/vList2"/>
    <dgm:cxn modelId="{6E7FB56D-634C-4C7E-B4E9-3C76D78EFBE3}" type="presParOf" srcId="{B7EE185B-96B1-4440-8582-8B92089D447F}" destId="{416D2E06-DFDF-43BA-88C6-15D7770C59CE}" srcOrd="4" destOrd="0" presId="urn:microsoft.com/office/officeart/2005/8/layout/vList2"/>
    <dgm:cxn modelId="{270C2D53-3951-4DC0-BC88-9BAEC1CDE2DA}" type="presParOf" srcId="{B7EE185B-96B1-4440-8582-8B92089D447F}" destId="{E7EF39C5-88D0-4B4E-BAEF-328C02F5342E}" srcOrd="5" destOrd="0" presId="urn:microsoft.com/office/officeart/2005/8/layout/vList2"/>
    <dgm:cxn modelId="{3978A419-8F4A-4153-A3EF-DFE46308B860}" type="presParOf" srcId="{B7EE185B-96B1-4440-8582-8B92089D447F}" destId="{0F234001-5BC4-4172-9A8D-9F24347AB41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247446-1443-41A4-8CC1-7B69F7B91DD4}"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710B6AFD-F751-44D5-9FBD-786FAD9E60FA}">
      <dgm:prSet/>
      <dgm:spPr/>
      <dgm:t>
        <a:bodyPr/>
        <a:lstStyle/>
        <a:p>
          <a:r>
            <a:rPr lang="en-US" dirty="0"/>
            <a:t>The column testing indicated Se was effectively removed from the influent solutions. The Se concentration in seep water was initially about 9 mg/L and was reduced to about 0.2 mg/L after 25 PV and 0.1 mg/L after 50 PV. </a:t>
          </a:r>
        </a:p>
      </dgm:t>
    </dgm:pt>
    <dgm:pt modelId="{26F9869B-1ED8-4D15-A1EF-A75794624ED7}" type="parTrans" cxnId="{595A8815-8214-4FFA-8574-52E42C473A12}">
      <dgm:prSet/>
      <dgm:spPr/>
      <dgm:t>
        <a:bodyPr/>
        <a:lstStyle/>
        <a:p>
          <a:endParaRPr lang="en-US"/>
        </a:p>
      </dgm:t>
    </dgm:pt>
    <dgm:pt modelId="{1792BE19-4B6D-43DC-9469-E7B536120B6D}" type="sibTrans" cxnId="{595A8815-8214-4FFA-8574-52E42C473A12}">
      <dgm:prSet/>
      <dgm:spPr/>
      <dgm:t>
        <a:bodyPr/>
        <a:lstStyle/>
        <a:p>
          <a:endParaRPr lang="en-US"/>
        </a:p>
      </dgm:t>
    </dgm:pt>
    <dgm:pt modelId="{985ABF9F-B63C-42CD-8AAF-01EFF03B441B}">
      <dgm:prSet/>
      <dgm:spPr/>
      <dgm:t>
        <a:bodyPr/>
        <a:lstStyle/>
        <a:p>
          <a:r>
            <a:rPr lang="en-US"/>
            <a:t>Increasing the HRT to 24 hr (a factor of 2) decreased the Se to just above (0.07 mg/L) the 0.05 mg/L water quality goal. </a:t>
          </a:r>
        </a:p>
      </dgm:t>
    </dgm:pt>
    <dgm:pt modelId="{A71A4F4D-8ADD-4449-AE7C-0D334A9EA69D}" type="parTrans" cxnId="{B7EEE176-EE91-46F8-B731-B5133A8B90A6}">
      <dgm:prSet/>
      <dgm:spPr/>
      <dgm:t>
        <a:bodyPr/>
        <a:lstStyle/>
        <a:p>
          <a:endParaRPr lang="en-US"/>
        </a:p>
      </dgm:t>
    </dgm:pt>
    <dgm:pt modelId="{7C1B1E2F-10E7-4403-97FD-8FF47D016FDF}" type="sibTrans" cxnId="{B7EEE176-EE91-46F8-B731-B5133A8B90A6}">
      <dgm:prSet/>
      <dgm:spPr/>
      <dgm:t>
        <a:bodyPr/>
        <a:lstStyle/>
        <a:p>
          <a:endParaRPr lang="en-US"/>
        </a:p>
      </dgm:t>
    </dgm:pt>
    <dgm:pt modelId="{7DB0D0F4-4E78-4FDF-B8AC-CCB0546A5C9D}">
      <dgm:prSet/>
      <dgm:spPr/>
      <dgm:t>
        <a:bodyPr/>
        <a:lstStyle/>
        <a:p>
          <a:r>
            <a:rPr lang="en-US"/>
            <a:t>The groundwater Se, initially about 1 mg/L was reduced to less than 0.02 in the first 3 hours of column contact time, well below the 0.05 mg/L water quality goal.</a:t>
          </a:r>
        </a:p>
      </dgm:t>
    </dgm:pt>
    <dgm:pt modelId="{C0730FB8-CCB9-4F6F-8DC3-2E04FD69FE4E}" type="parTrans" cxnId="{20323E10-612E-4079-8844-8C48DEDCFA7C}">
      <dgm:prSet/>
      <dgm:spPr/>
      <dgm:t>
        <a:bodyPr/>
        <a:lstStyle/>
        <a:p>
          <a:endParaRPr lang="en-US"/>
        </a:p>
      </dgm:t>
    </dgm:pt>
    <dgm:pt modelId="{C27CE516-8CC7-471F-9E45-54F7BD9F0501}" type="sibTrans" cxnId="{20323E10-612E-4079-8844-8C48DEDCFA7C}">
      <dgm:prSet/>
      <dgm:spPr/>
      <dgm:t>
        <a:bodyPr/>
        <a:lstStyle/>
        <a:p>
          <a:endParaRPr lang="en-US"/>
        </a:p>
      </dgm:t>
    </dgm:pt>
    <dgm:pt modelId="{E5980BC3-6140-4315-80D1-4573B3653D51}" type="pres">
      <dgm:prSet presAssocID="{B4247446-1443-41A4-8CC1-7B69F7B91DD4}" presName="linear" presStyleCnt="0">
        <dgm:presLayoutVars>
          <dgm:animLvl val="lvl"/>
          <dgm:resizeHandles val="exact"/>
        </dgm:presLayoutVars>
      </dgm:prSet>
      <dgm:spPr/>
    </dgm:pt>
    <dgm:pt modelId="{3F7094D8-9956-47F2-80CB-DBE1A42F3109}" type="pres">
      <dgm:prSet presAssocID="{710B6AFD-F751-44D5-9FBD-786FAD9E60FA}" presName="parentText" presStyleLbl="node1" presStyleIdx="0" presStyleCnt="3">
        <dgm:presLayoutVars>
          <dgm:chMax val="0"/>
          <dgm:bulletEnabled val="1"/>
        </dgm:presLayoutVars>
      </dgm:prSet>
      <dgm:spPr/>
    </dgm:pt>
    <dgm:pt modelId="{37DE5459-BC1C-4376-AD59-53B3B36C44BA}" type="pres">
      <dgm:prSet presAssocID="{1792BE19-4B6D-43DC-9469-E7B536120B6D}" presName="spacer" presStyleCnt="0"/>
      <dgm:spPr/>
    </dgm:pt>
    <dgm:pt modelId="{2576596C-7A58-457A-82C0-5AA0680FE3AB}" type="pres">
      <dgm:prSet presAssocID="{985ABF9F-B63C-42CD-8AAF-01EFF03B441B}" presName="parentText" presStyleLbl="node1" presStyleIdx="1" presStyleCnt="3">
        <dgm:presLayoutVars>
          <dgm:chMax val="0"/>
          <dgm:bulletEnabled val="1"/>
        </dgm:presLayoutVars>
      </dgm:prSet>
      <dgm:spPr/>
    </dgm:pt>
    <dgm:pt modelId="{BC2730C5-CB87-4647-9CD0-CE8CD8DD3992}" type="pres">
      <dgm:prSet presAssocID="{7C1B1E2F-10E7-4403-97FD-8FF47D016FDF}" presName="spacer" presStyleCnt="0"/>
      <dgm:spPr/>
    </dgm:pt>
    <dgm:pt modelId="{6CF43A14-908A-4D32-9304-441F227A096B}" type="pres">
      <dgm:prSet presAssocID="{7DB0D0F4-4E78-4FDF-B8AC-CCB0546A5C9D}" presName="parentText" presStyleLbl="node1" presStyleIdx="2" presStyleCnt="3">
        <dgm:presLayoutVars>
          <dgm:chMax val="0"/>
          <dgm:bulletEnabled val="1"/>
        </dgm:presLayoutVars>
      </dgm:prSet>
      <dgm:spPr/>
    </dgm:pt>
  </dgm:ptLst>
  <dgm:cxnLst>
    <dgm:cxn modelId="{04ED1906-D45A-4BF9-8FC5-D2F4626258F0}" type="presOf" srcId="{B4247446-1443-41A4-8CC1-7B69F7B91DD4}" destId="{E5980BC3-6140-4315-80D1-4573B3653D51}" srcOrd="0" destOrd="0" presId="urn:microsoft.com/office/officeart/2005/8/layout/vList2"/>
    <dgm:cxn modelId="{20323E10-612E-4079-8844-8C48DEDCFA7C}" srcId="{B4247446-1443-41A4-8CC1-7B69F7B91DD4}" destId="{7DB0D0F4-4E78-4FDF-B8AC-CCB0546A5C9D}" srcOrd="2" destOrd="0" parTransId="{C0730FB8-CCB9-4F6F-8DC3-2E04FD69FE4E}" sibTransId="{C27CE516-8CC7-471F-9E45-54F7BD9F0501}"/>
    <dgm:cxn modelId="{595A8815-8214-4FFA-8574-52E42C473A12}" srcId="{B4247446-1443-41A4-8CC1-7B69F7B91DD4}" destId="{710B6AFD-F751-44D5-9FBD-786FAD9E60FA}" srcOrd="0" destOrd="0" parTransId="{26F9869B-1ED8-4D15-A1EF-A75794624ED7}" sibTransId="{1792BE19-4B6D-43DC-9469-E7B536120B6D}"/>
    <dgm:cxn modelId="{B7EEE176-EE91-46F8-B731-B5133A8B90A6}" srcId="{B4247446-1443-41A4-8CC1-7B69F7B91DD4}" destId="{985ABF9F-B63C-42CD-8AAF-01EFF03B441B}" srcOrd="1" destOrd="0" parTransId="{A71A4F4D-8ADD-4449-AE7C-0D334A9EA69D}" sibTransId="{7C1B1E2F-10E7-4403-97FD-8FF47D016FDF}"/>
    <dgm:cxn modelId="{8DA8357F-B95F-4A52-AED6-194DD2489931}" type="presOf" srcId="{710B6AFD-F751-44D5-9FBD-786FAD9E60FA}" destId="{3F7094D8-9956-47F2-80CB-DBE1A42F3109}" srcOrd="0" destOrd="0" presId="urn:microsoft.com/office/officeart/2005/8/layout/vList2"/>
    <dgm:cxn modelId="{13576F91-C23B-4003-A28D-1B87B777C287}" type="presOf" srcId="{7DB0D0F4-4E78-4FDF-B8AC-CCB0546A5C9D}" destId="{6CF43A14-908A-4D32-9304-441F227A096B}" srcOrd="0" destOrd="0" presId="urn:microsoft.com/office/officeart/2005/8/layout/vList2"/>
    <dgm:cxn modelId="{52997EC4-E67B-4A2B-99D8-AFDC2B7ADD53}" type="presOf" srcId="{985ABF9F-B63C-42CD-8AAF-01EFF03B441B}" destId="{2576596C-7A58-457A-82C0-5AA0680FE3AB}" srcOrd="0" destOrd="0" presId="urn:microsoft.com/office/officeart/2005/8/layout/vList2"/>
    <dgm:cxn modelId="{51BF623F-9DB4-4EE2-A54F-7EC0FA542A05}" type="presParOf" srcId="{E5980BC3-6140-4315-80D1-4573B3653D51}" destId="{3F7094D8-9956-47F2-80CB-DBE1A42F3109}" srcOrd="0" destOrd="0" presId="urn:microsoft.com/office/officeart/2005/8/layout/vList2"/>
    <dgm:cxn modelId="{280BA8CF-9A74-4AFF-9572-40D4DD61BA33}" type="presParOf" srcId="{E5980BC3-6140-4315-80D1-4573B3653D51}" destId="{37DE5459-BC1C-4376-AD59-53B3B36C44BA}" srcOrd="1" destOrd="0" presId="urn:microsoft.com/office/officeart/2005/8/layout/vList2"/>
    <dgm:cxn modelId="{40B168A6-9829-412A-A87E-494B79320834}" type="presParOf" srcId="{E5980BC3-6140-4315-80D1-4573B3653D51}" destId="{2576596C-7A58-457A-82C0-5AA0680FE3AB}" srcOrd="2" destOrd="0" presId="urn:microsoft.com/office/officeart/2005/8/layout/vList2"/>
    <dgm:cxn modelId="{9311E54B-6452-4FCE-BE45-C8055C33636C}" type="presParOf" srcId="{E5980BC3-6140-4315-80D1-4573B3653D51}" destId="{BC2730C5-CB87-4647-9CD0-CE8CD8DD3992}" srcOrd="3" destOrd="0" presId="urn:microsoft.com/office/officeart/2005/8/layout/vList2"/>
    <dgm:cxn modelId="{3E5C35B1-8D46-4730-98CC-80F11A6E8BA9}" type="presParOf" srcId="{E5980BC3-6140-4315-80D1-4573B3653D51}" destId="{6CF43A14-908A-4D32-9304-441F227A096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815CA7-BD5D-48A3-B4C2-13F128CF134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ECE5249-A244-4F6A-AE9A-539830785785}">
      <dgm:prSet/>
      <dgm:spPr/>
      <dgm:t>
        <a:bodyPr/>
        <a:lstStyle/>
        <a:p>
          <a:r>
            <a:rPr lang="en-US"/>
            <a:t>On-going column work designed to determine media life and stability of elemental Se</a:t>
          </a:r>
        </a:p>
      </dgm:t>
    </dgm:pt>
    <dgm:pt modelId="{9D77D122-60B5-45B2-97FF-4294C46C4192}" type="parTrans" cxnId="{2D547F7F-A40C-4037-A741-EA6D6A59076C}">
      <dgm:prSet/>
      <dgm:spPr/>
      <dgm:t>
        <a:bodyPr/>
        <a:lstStyle/>
        <a:p>
          <a:endParaRPr lang="en-US"/>
        </a:p>
      </dgm:t>
    </dgm:pt>
    <dgm:pt modelId="{F60E5320-4E66-46E6-8C6B-4D4BD36DFD78}" type="sibTrans" cxnId="{2D547F7F-A40C-4037-A741-EA6D6A59076C}">
      <dgm:prSet/>
      <dgm:spPr/>
      <dgm:t>
        <a:bodyPr/>
        <a:lstStyle/>
        <a:p>
          <a:endParaRPr lang="en-US"/>
        </a:p>
      </dgm:t>
    </dgm:pt>
    <dgm:pt modelId="{2B2B00BF-34E6-48FE-99AB-EA1F596B92D1}">
      <dgm:prSet/>
      <dgm:spPr/>
      <dgm:t>
        <a:bodyPr/>
        <a:lstStyle/>
        <a:p>
          <a:r>
            <a:rPr lang="en-US" dirty="0"/>
            <a:t>Results of degradation work indicate organic media degradation is a two phase degradation process:</a:t>
          </a:r>
        </a:p>
      </dgm:t>
    </dgm:pt>
    <dgm:pt modelId="{3F141A79-C6F9-4CCE-82E9-2E352D2DD184}" type="parTrans" cxnId="{8CC212E8-5A29-402B-9C93-48AEC536BF8D}">
      <dgm:prSet/>
      <dgm:spPr/>
      <dgm:t>
        <a:bodyPr/>
        <a:lstStyle/>
        <a:p>
          <a:endParaRPr lang="en-US"/>
        </a:p>
      </dgm:t>
    </dgm:pt>
    <dgm:pt modelId="{98FE26EE-DA25-4309-94A7-C5789AB4F821}" type="sibTrans" cxnId="{8CC212E8-5A29-402B-9C93-48AEC536BF8D}">
      <dgm:prSet/>
      <dgm:spPr/>
      <dgm:t>
        <a:bodyPr/>
        <a:lstStyle/>
        <a:p>
          <a:endParaRPr lang="en-US"/>
        </a:p>
      </dgm:t>
    </dgm:pt>
    <dgm:pt modelId="{1775EA51-C488-4C49-A36F-02B77FBF30C0}">
      <dgm:prSet/>
      <dgm:spPr/>
      <dgm:t>
        <a:bodyPr/>
        <a:lstStyle/>
        <a:p>
          <a:r>
            <a:rPr lang="en-US" dirty="0"/>
            <a:t>A fast reaction where DIC and DOC increase rapidly followed by a slower reaction.</a:t>
          </a:r>
        </a:p>
      </dgm:t>
    </dgm:pt>
    <dgm:pt modelId="{9EA3E053-71BF-428F-903A-0504FD0565CE}" type="parTrans" cxnId="{360665B2-07E7-4E75-8803-5506F7D15D5E}">
      <dgm:prSet/>
      <dgm:spPr/>
      <dgm:t>
        <a:bodyPr/>
        <a:lstStyle/>
        <a:p>
          <a:endParaRPr lang="en-US"/>
        </a:p>
      </dgm:t>
    </dgm:pt>
    <dgm:pt modelId="{94667EC3-BB2D-4C4D-9191-2875C958E924}" type="sibTrans" cxnId="{360665B2-07E7-4E75-8803-5506F7D15D5E}">
      <dgm:prSet/>
      <dgm:spPr/>
      <dgm:t>
        <a:bodyPr/>
        <a:lstStyle/>
        <a:p>
          <a:endParaRPr lang="en-US"/>
        </a:p>
      </dgm:t>
    </dgm:pt>
    <dgm:pt modelId="{ACD07C6E-2719-484B-BD99-B7D904F90E43}">
      <dgm:prSet/>
      <dgm:spPr/>
      <dgm:t>
        <a:bodyPr/>
        <a:lstStyle/>
        <a:p>
          <a:r>
            <a:rPr lang="en-US" dirty="0"/>
            <a:t>The full-scale system is just beginning to produce effluent. </a:t>
          </a:r>
        </a:p>
      </dgm:t>
    </dgm:pt>
    <dgm:pt modelId="{01031BBE-FC8A-4348-AA1C-8DE4FAE33176}" type="parTrans" cxnId="{CC0596D7-19A9-41D2-9357-9CC510AF2570}">
      <dgm:prSet/>
      <dgm:spPr/>
      <dgm:t>
        <a:bodyPr/>
        <a:lstStyle/>
        <a:p>
          <a:endParaRPr lang="en-US"/>
        </a:p>
      </dgm:t>
    </dgm:pt>
    <dgm:pt modelId="{8C73869D-8D94-420B-AB08-DEB8484CF1D1}" type="sibTrans" cxnId="{CC0596D7-19A9-41D2-9357-9CC510AF2570}">
      <dgm:prSet/>
      <dgm:spPr/>
      <dgm:t>
        <a:bodyPr/>
        <a:lstStyle/>
        <a:p>
          <a:endParaRPr lang="en-US"/>
        </a:p>
      </dgm:t>
    </dgm:pt>
    <dgm:pt modelId="{D381FF8C-CC29-4513-8A49-3ED39324D69B}">
      <dgm:prSet/>
      <dgm:spPr/>
      <dgm:t>
        <a:bodyPr/>
        <a:lstStyle/>
        <a:p>
          <a:r>
            <a:rPr lang="en-US" dirty="0"/>
            <a:t>Monitoring includes Se (+speciation), pH, EC/TDS, SO4, PO4, other major cations and anions, Fe and Mn, TOC, DOC and DIC.</a:t>
          </a:r>
        </a:p>
      </dgm:t>
    </dgm:pt>
    <dgm:pt modelId="{633BAF64-23DF-4ADE-AA6E-7549E9B24B42}" type="parTrans" cxnId="{82AFA8E5-DA10-4688-8035-0547E854353F}">
      <dgm:prSet/>
      <dgm:spPr/>
      <dgm:t>
        <a:bodyPr/>
        <a:lstStyle/>
        <a:p>
          <a:endParaRPr lang="en-US"/>
        </a:p>
      </dgm:t>
    </dgm:pt>
    <dgm:pt modelId="{2EA98797-D724-44FA-9497-8E7C24209F9D}" type="sibTrans" cxnId="{82AFA8E5-DA10-4688-8035-0547E854353F}">
      <dgm:prSet/>
      <dgm:spPr/>
      <dgm:t>
        <a:bodyPr/>
        <a:lstStyle/>
        <a:p>
          <a:endParaRPr lang="en-US"/>
        </a:p>
      </dgm:t>
    </dgm:pt>
    <dgm:pt modelId="{C4DADE40-B0F5-4CCE-A119-43402750D0CA}">
      <dgm:prSet/>
      <dgm:spPr/>
      <dgm:t>
        <a:bodyPr/>
        <a:lstStyle/>
        <a:p>
          <a:r>
            <a:rPr lang="en-US" dirty="0"/>
            <a:t>Lab column results will be compared to field system</a:t>
          </a:r>
        </a:p>
      </dgm:t>
    </dgm:pt>
    <dgm:pt modelId="{5E20A984-7B8E-4E49-A372-48023C3B8478}" type="parTrans" cxnId="{5B0A62F5-855B-4F36-8779-C1590E8C9577}">
      <dgm:prSet/>
      <dgm:spPr/>
      <dgm:t>
        <a:bodyPr/>
        <a:lstStyle/>
        <a:p>
          <a:endParaRPr lang="en-US"/>
        </a:p>
      </dgm:t>
    </dgm:pt>
    <dgm:pt modelId="{6F42D236-EE38-4602-BC57-BB7C760DB4B2}" type="sibTrans" cxnId="{5B0A62F5-855B-4F36-8779-C1590E8C9577}">
      <dgm:prSet/>
      <dgm:spPr/>
      <dgm:t>
        <a:bodyPr/>
        <a:lstStyle/>
        <a:p>
          <a:endParaRPr lang="en-US"/>
        </a:p>
      </dgm:t>
    </dgm:pt>
    <dgm:pt modelId="{858D0128-6BAC-4075-AF0F-C30E9D19ACF7}" type="pres">
      <dgm:prSet presAssocID="{EC815CA7-BD5D-48A3-B4C2-13F128CF1341}" presName="Name0" presStyleCnt="0">
        <dgm:presLayoutVars>
          <dgm:dir/>
          <dgm:animLvl val="lvl"/>
          <dgm:resizeHandles val="exact"/>
        </dgm:presLayoutVars>
      </dgm:prSet>
      <dgm:spPr/>
    </dgm:pt>
    <dgm:pt modelId="{DF55644D-F83C-4B5F-8532-439428E81A7D}" type="pres">
      <dgm:prSet presAssocID="{DECE5249-A244-4F6A-AE9A-539830785785}" presName="linNode" presStyleCnt="0"/>
      <dgm:spPr/>
    </dgm:pt>
    <dgm:pt modelId="{F96295B8-809A-4EF5-ACCD-5593FE8FF29C}" type="pres">
      <dgm:prSet presAssocID="{DECE5249-A244-4F6A-AE9A-539830785785}" presName="parentText" presStyleLbl="node1" presStyleIdx="0" presStyleCnt="2">
        <dgm:presLayoutVars>
          <dgm:chMax val="1"/>
          <dgm:bulletEnabled val="1"/>
        </dgm:presLayoutVars>
      </dgm:prSet>
      <dgm:spPr/>
    </dgm:pt>
    <dgm:pt modelId="{99C6F833-2E3F-4130-A486-1ECB7E1AE5AB}" type="pres">
      <dgm:prSet presAssocID="{DECE5249-A244-4F6A-AE9A-539830785785}" presName="descendantText" presStyleLbl="alignAccFollowNode1" presStyleIdx="0" presStyleCnt="2">
        <dgm:presLayoutVars>
          <dgm:bulletEnabled val="1"/>
        </dgm:presLayoutVars>
      </dgm:prSet>
      <dgm:spPr/>
    </dgm:pt>
    <dgm:pt modelId="{7F8B2A52-4913-4616-8E1C-65855B7874B5}" type="pres">
      <dgm:prSet presAssocID="{F60E5320-4E66-46E6-8C6B-4D4BD36DFD78}" presName="sp" presStyleCnt="0"/>
      <dgm:spPr/>
    </dgm:pt>
    <dgm:pt modelId="{60D23F3D-BA6E-44FB-8FA9-684A6756E8C3}" type="pres">
      <dgm:prSet presAssocID="{ACD07C6E-2719-484B-BD99-B7D904F90E43}" presName="linNode" presStyleCnt="0"/>
      <dgm:spPr/>
    </dgm:pt>
    <dgm:pt modelId="{123B6F5B-F9CA-4664-8845-07BB4A7B726B}" type="pres">
      <dgm:prSet presAssocID="{ACD07C6E-2719-484B-BD99-B7D904F90E43}" presName="parentText" presStyleLbl="node1" presStyleIdx="1" presStyleCnt="2">
        <dgm:presLayoutVars>
          <dgm:chMax val="1"/>
          <dgm:bulletEnabled val="1"/>
        </dgm:presLayoutVars>
      </dgm:prSet>
      <dgm:spPr/>
    </dgm:pt>
    <dgm:pt modelId="{AC87AC5D-ACB8-4BE6-A3F6-020C27680AB2}" type="pres">
      <dgm:prSet presAssocID="{ACD07C6E-2719-484B-BD99-B7D904F90E43}" presName="descendantText" presStyleLbl="alignAccFollowNode1" presStyleIdx="1" presStyleCnt="2">
        <dgm:presLayoutVars>
          <dgm:bulletEnabled val="1"/>
        </dgm:presLayoutVars>
      </dgm:prSet>
      <dgm:spPr/>
    </dgm:pt>
  </dgm:ptLst>
  <dgm:cxnLst>
    <dgm:cxn modelId="{C4705608-7095-4D36-8651-EE9EAEF67DEC}" type="presOf" srcId="{2B2B00BF-34E6-48FE-99AB-EA1F596B92D1}" destId="{99C6F833-2E3F-4130-A486-1ECB7E1AE5AB}" srcOrd="0" destOrd="0" presId="urn:microsoft.com/office/officeart/2005/8/layout/vList5"/>
    <dgm:cxn modelId="{3CA28E39-1448-4DD5-B81D-00BDFCA4BCC2}" type="presOf" srcId="{C4DADE40-B0F5-4CCE-A119-43402750D0CA}" destId="{AC87AC5D-ACB8-4BE6-A3F6-020C27680AB2}" srcOrd="0" destOrd="1" presId="urn:microsoft.com/office/officeart/2005/8/layout/vList5"/>
    <dgm:cxn modelId="{62E6605D-B7E5-480B-9094-EAF998887291}" type="presOf" srcId="{1775EA51-C488-4C49-A36F-02B77FBF30C0}" destId="{99C6F833-2E3F-4130-A486-1ECB7E1AE5AB}" srcOrd="0" destOrd="1" presId="urn:microsoft.com/office/officeart/2005/8/layout/vList5"/>
    <dgm:cxn modelId="{A7071476-CBCF-4E7B-825E-F1E1628B915E}" type="presOf" srcId="{ACD07C6E-2719-484B-BD99-B7D904F90E43}" destId="{123B6F5B-F9CA-4664-8845-07BB4A7B726B}" srcOrd="0" destOrd="0" presId="urn:microsoft.com/office/officeart/2005/8/layout/vList5"/>
    <dgm:cxn modelId="{2D547F7F-A40C-4037-A741-EA6D6A59076C}" srcId="{EC815CA7-BD5D-48A3-B4C2-13F128CF1341}" destId="{DECE5249-A244-4F6A-AE9A-539830785785}" srcOrd="0" destOrd="0" parTransId="{9D77D122-60B5-45B2-97FF-4294C46C4192}" sibTransId="{F60E5320-4E66-46E6-8C6B-4D4BD36DFD78}"/>
    <dgm:cxn modelId="{2EB08D99-11A8-4470-9D9B-3D8F15FE1D82}" type="presOf" srcId="{DECE5249-A244-4F6A-AE9A-539830785785}" destId="{F96295B8-809A-4EF5-ACCD-5593FE8FF29C}" srcOrd="0" destOrd="0" presId="urn:microsoft.com/office/officeart/2005/8/layout/vList5"/>
    <dgm:cxn modelId="{360665B2-07E7-4E75-8803-5506F7D15D5E}" srcId="{2B2B00BF-34E6-48FE-99AB-EA1F596B92D1}" destId="{1775EA51-C488-4C49-A36F-02B77FBF30C0}" srcOrd="0" destOrd="0" parTransId="{9EA3E053-71BF-428F-903A-0504FD0565CE}" sibTransId="{94667EC3-BB2D-4C4D-9191-2875C958E924}"/>
    <dgm:cxn modelId="{D9917CB2-EAC5-4CFF-B9CA-165226363FD8}" type="presOf" srcId="{D381FF8C-CC29-4513-8A49-3ED39324D69B}" destId="{AC87AC5D-ACB8-4BE6-A3F6-020C27680AB2}" srcOrd="0" destOrd="0" presId="urn:microsoft.com/office/officeart/2005/8/layout/vList5"/>
    <dgm:cxn modelId="{CC0596D7-19A9-41D2-9357-9CC510AF2570}" srcId="{EC815CA7-BD5D-48A3-B4C2-13F128CF1341}" destId="{ACD07C6E-2719-484B-BD99-B7D904F90E43}" srcOrd="1" destOrd="0" parTransId="{01031BBE-FC8A-4348-AA1C-8DE4FAE33176}" sibTransId="{8C73869D-8D94-420B-AB08-DEB8484CF1D1}"/>
    <dgm:cxn modelId="{82AFA8E5-DA10-4688-8035-0547E854353F}" srcId="{ACD07C6E-2719-484B-BD99-B7D904F90E43}" destId="{D381FF8C-CC29-4513-8A49-3ED39324D69B}" srcOrd="0" destOrd="0" parTransId="{633BAF64-23DF-4ADE-AA6E-7549E9B24B42}" sibTransId="{2EA98797-D724-44FA-9497-8E7C24209F9D}"/>
    <dgm:cxn modelId="{8CC212E8-5A29-402B-9C93-48AEC536BF8D}" srcId="{DECE5249-A244-4F6A-AE9A-539830785785}" destId="{2B2B00BF-34E6-48FE-99AB-EA1F596B92D1}" srcOrd="0" destOrd="0" parTransId="{3F141A79-C6F9-4CCE-82E9-2E352D2DD184}" sibTransId="{98FE26EE-DA25-4309-94A7-C5789AB4F821}"/>
    <dgm:cxn modelId="{C70B60F2-6F46-4857-A255-553C169A5F93}" type="presOf" srcId="{EC815CA7-BD5D-48A3-B4C2-13F128CF1341}" destId="{858D0128-6BAC-4075-AF0F-C30E9D19ACF7}" srcOrd="0" destOrd="0" presId="urn:microsoft.com/office/officeart/2005/8/layout/vList5"/>
    <dgm:cxn modelId="{5B0A62F5-855B-4F36-8779-C1590E8C9577}" srcId="{ACD07C6E-2719-484B-BD99-B7D904F90E43}" destId="{C4DADE40-B0F5-4CCE-A119-43402750D0CA}" srcOrd="1" destOrd="0" parTransId="{5E20A984-7B8E-4E49-A372-48023C3B8478}" sibTransId="{6F42D236-EE38-4602-BC57-BB7C760DB4B2}"/>
    <dgm:cxn modelId="{64272322-959E-48EB-A966-E107BF064630}" type="presParOf" srcId="{858D0128-6BAC-4075-AF0F-C30E9D19ACF7}" destId="{DF55644D-F83C-4B5F-8532-439428E81A7D}" srcOrd="0" destOrd="0" presId="urn:microsoft.com/office/officeart/2005/8/layout/vList5"/>
    <dgm:cxn modelId="{589443DC-751F-489E-BABF-E299712EF4E4}" type="presParOf" srcId="{DF55644D-F83C-4B5F-8532-439428E81A7D}" destId="{F96295B8-809A-4EF5-ACCD-5593FE8FF29C}" srcOrd="0" destOrd="0" presId="urn:microsoft.com/office/officeart/2005/8/layout/vList5"/>
    <dgm:cxn modelId="{827D482A-D02C-4E4C-B116-7065304955E8}" type="presParOf" srcId="{DF55644D-F83C-4B5F-8532-439428E81A7D}" destId="{99C6F833-2E3F-4130-A486-1ECB7E1AE5AB}" srcOrd="1" destOrd="0" presId="urn:microsoft.com/office/officeart/2005/8/layout/vList5"/>
    <dgm:cxn modelId="{6AF4CF88-CDB8-48AF-AF18-E00C0F185D3C}" type="presParOf" srcId="{858D0128-6BAC-4075-AF0F-C30E9D19ACF7}" destId="{7F8B2A52-4913-4616-8E1C-65855B7874B5}" srcOrd="1" destOrd="0" presId="urn:microsoft.com/office/officeart/2005/8/layout/vList5"/>
    <dgm:cxn modelId="{D2ED7547-C8B1-4AE9-86ED-326E3099AD32}" type="presParOf" srcId="{858D0128-6BAC-4075-AF0F-C30E9D19ACF7}" destId="{60D23F3D-BA6E-44FB-8FA9-684A6756E8C3}" srcOrd="2" destOrd="0" presId="urn:microsoft.com/office/officeart/2005/8/layout/vList5"/>
    <dgm:cxn modelId="{7D821683-96C2-49C0-8CEB-A9D81F2F97C5}" type="presParOf" srcId="{60D23F3D-BA6E-44FB-8FA9-684A6756E8C3}" destId="{123B6F5B-F9CA-4664-8845-07BB4A7B726B}" srcOrd="0" destOrd="0" presId="urn:microsoft.com/office/officeart/2005/8/layout/vList5"/>
    <dgm:cxn modelId="{62909178-DC9D-482A-974E-2A1B1D103439}" type="presParOf" srcId="{60D23F3D-BA6E-44FB-8FA9-684A6756E8C3}" destId="{AC87AC5D-ACB8-4BE6-A3F6-020C27680AB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30436-DB04-41BE-8712-0A16788A9A22}">
      <dsp:nvSpPr>
        <dsp:cNvPr id="0" name=""/>
        <dsp:cNvSpPr/>
      </dsp:nvSpPr>
      <dsp:spPr>
        <a:xfrm>
          <a:off x="0" y="420913"/>
          <a:ext cx="6513603" cy="2041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99872" rIns="50552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200 L of each water (Seep and Groundwater) shipped to lab, no preservative, zero headspace, sampled before and after shipment</a:t>
          </a:r>
        </a:p>
      </dsp:txBody>
      <dsp:txXfrm>
        <a:off x="0" y="420913"/>
        <a:ext cx="6513603" cy="2041200"/>
      </dsp:txXfrm>
    </dsp:sp>
    <dsp:sp modelId="{6F3DC514-ACB0-48CF-BE01-2807EC6D5873}">
      <dsp:nvSpPr>
        <dsp:cNvPr id="0" name=""/>
        <dsp:cNvSpPr/>
      </dsp:nvSpPr>
      <dsp:spPr>
        <a:xfrm>
          <a:off x="325680" y="66673"/>
          <a:ext cx="4559522"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066800">
            <a:lnSpc>
              <a:spcPct val="90000"/>
            </a:lnSpc>
            <a:spcBef>
              <a:spcPct val="0"/>
            </a:spcBef>
            <a:spcAft>
              <a:spcPct val="35000"/>
            </a:spcAft>
            <a:buNone/>
          </a:pPr>
          <a:r>
            <a:rPr lang="en-US" sz="2400" kern="1200"/>
            <a:t>Mine water</a:t>
          </a:r>
        </a:p>
      </dsp:txBody>
      <dsp:txXfrm>
        <a:off x="360265" y="101258"/>
        <a:ext cx="4490352" cy="639310"/>
      </dsp:txXfrm>
    </dsp:sp>
    <dsp:sp modelId="{88DF9F3F-5032-459A-A48E-A6E6B3DC9B6F}">
      <dsp:nvSpPr>
        <dsp:cNvPr id="0" name=""/>
        <dsp:cNvSpPr/>
      </dsp:nvSpPr>
      <dsp:spPr>
        <a:xfrm>
          <a:off x="0" y="2945952"/>
          <a:ext cx="6513603" cy="2872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99872" rIns="50552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PRB composed of sand, wood chips and alfalfa (from previous testing)</a:t>
          </a:r>
        </a:p>
        <a:p>
          <a:pPr marL="457200" lvl="2" indent="-228600" algn="l" defTabSz="1066800">
            <a:lnSpc>
              <a:spcPct val="90000"/>
            </a:lnSpc>
            <a:spcBef>
              <a:spcPct val="0"/>
            </a:spcBef>
            <a:spcAft>
              <a:spcPct val="15000"/>
            </a:spcAft>
            <a:buChar char="•"/>
          </a:pPr>
          <a:r>
            <a:rPr lang="en-US" sz="2400" kern="1200"/>
            <a:t>Sand – porosity</a:t>
          </a:r>
        </a:p>
        <a:p>
          <a:pPr marL="457200" lvl="2" indent="-228600" algn="l" defTabSz="1066800">
            <a:lnSpc>
              <a:spcPct val="90000"/>
            </a:lnSpc>
            <a:spcBef>
              <a:spcPct val="0"/>
            </a:spcBef>
            <a:spcAft>
              <a:spcPct val="15000"/>
            </a:spcAft>
            <a:buChar char="•"/>
          </a:pPr>
          <a:r>
            <a:rPr lang="en-US" sz="2400" kern="1200"/>
            <a:t>Wood chips – long term carbon source and porosity</a:t>
          </a:r>
        </a:p>
        <a:p>
          <a:pPr marL="457200" lvl="2" indent="-228600" algn="l" defTabSz="1066800">
            <a:lnSpc>
              <a:spcPct val="90000"/>
            </a:lnSpc>
            <a:spcBef>
              <a:spcPct val="0"/>
            </a:spcBef>
            <a:spcAft>
              <a:spcPct val="15000"/>
            </a:spcAft>
            <a:buChar char="•"/>
          </a:pPr>
          <a:r>
            <a:rPr lang="en-US" sz="2400" kern="1200"/>
            <a:t>Alfalfa – readily available soluble carbon</a:t>
          </a:r>
        </a:p>
      </dsp:txBody>
      <dsp:txXfrm>
        <a:off x="0" y="2945952"/>
        <a:ext cx="6513603" cy="2872800"/>
      </dsp:txXfrm>
    </dsp:sp>
    <dsp:sp modelId="{1967CEE9-906F-4308-89F7-F4A16F76BC99}">
      <dsp:nvSpPr>
        <dsp:cNvPr id="0" name=""/>
        <dsp:cNvSpPr/>
      </dsp:nvSpPr>
      <dsp:spPr>
        <a:xfrm>
          <a:off x="325680" y="2591713"/>
          <a:ext cx="4559522"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066800">
            <a:lnSpc>
              <a:spcPct val="90000"/>
            </a:lnSpc>
            <a:spcBef>
              <a:spcPct val="0"/>
            </a:spcBef>
            <a:spcAft>
              <a:spcPct val="35000"/>
            </a:spcAft>
            <a:buNone/>
          </a:pPr>
          <a:r>
            <a:rPr lang="en-US" sz="2400" kern="1200"/>
            <a:t>Media </a:t>
          </a:r>
        </a:p>
      </dsp:txBody>
      <dsp:txXfrm>
        <a:off x="360265" y="2626298"/>
        <a:ext cx="4490352"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E86A1-5703-4449-B0B3-4B7CF4836E95}">
      <dsp:nvSpPr>
        <dsp:cNvPr id="0" name=""/>
        <dsp:cNvSpPr/>
      </dsp:nvSpPr>
      <dsp:spPr>
        <a:xfrm>
          <a:off x="0" y="453312"/>
          <a:ext cx="6513603" cy="7195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Batch leach testing</a:t>
          </a:r>
        </a:p>
      </dsp:txBody>
      <dsp:txXfrm>
        <a:off x="35125" y="488437"/>
        <a:ext cx="6443353" cy="649299"/>
      </dsp:txXfrm>
    </dsp:sp>
    <dsp:sp modelId="{CF05F677-AFD6-4C0F-BEA0-B55CAD46EDDE}">
      <dsp:nvSpPr>
        <dsp:cNvPr id="0" name=""/>
        <dsp:cNvSpPr/>
      </dsp:nvSpPr>
      <dsp:spPr>
        <a:xfrm>
          <a:off x="0" y="1172862"/>
          <a:ext cx="6513603"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ASTM D-4646-02 (24-h Batch-Type Measurement of Contaminant Sorption by Soils and Sediments)</a:t>
          </a:r>
        </a:p>
        <a:p>
          <a:pPr marL="228600" lvl="1" indent="-228600" algn="l" defTabSz="1022350">
            <a:lnSpc>
              <a:spcPct val="90000"/>
            </a:lnSpc>
            <a:spcBef>
              <a:spcPct val="0"/>
            </a:spcBef>
            <a:spcAft>
              <a:spcPct val="20000"/>
            </a:spcAft>
            <a:buChar char="•"/>
          </a:pPr>
          <a:r>
            <a:rPr lang="en-US" sz="2300" kern="1200"/>
            <a:t>Seep water containing elevated Se added to each component separately and mixed for 24 hrs</a:t>
          </a:r>
        </a:p>
        <a:p>
          <a:pPr marL="228600" lvl="1" indent="-228600" algn="l" defTabSz="1022350">
            <a:lnSpc>
              <a:spcPct val="90000"/>
            </a:lnSpc>
            <a:spcBef>
              <a:spcPct val="0"/>
            </a:spcBef>
            <a:spcAft>
              <a:spcPct val="20000"/>
            </a:spcAft>
            <a:buChar char="•"/>
          </a:pPr>
          <a:r>
            <a:rPr lang="en-US" sz="2300" kern="1200" dirty="0"/>
            <a:t>Determine fate of Se and determine if other metal(</a:t>
          </a:r>
          <a:r>
            <a:rPr lang="en-US" sz="2300" kern="1200" dirty="0" err="1"/>
            <a:t>oid</a:t>
          </a:r>
          <a:r>
            <a:rPr lang="en-US" sz="2300" kern="1200" dirty="0"/>
            <a:t>)s possibly released by media components</a:t>
          </a:r>
        </a:p>
      </dsp:txBody>
      <dsp:txXfrm>
        <a:off x="0" y="1172862"/>
        <a:ext cx="6513603" cy="2484000"/>
      </dsp:txXfrm>
    </dsp:sp>
    <dsp:sp modelId="{4EE16CA2-3330-47AD-8161-C03D6E753AC0}">
      <dsp:nvSpPr>
        <dsp:cNvPr id="0" name=""/>
        <dsp:cNvSpPr/>
      </dsp:nvSpPr>
      <dsp:spPr>
        <a:xfrm>
          <a:off x="0" y="3656863"/>
          <a:ext cx="6513603" cy="7195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Column</a:t>
          </a:r>
        </a:p>
      </dsp:txBody>
      <dsp:txXfrm>
        <a:off x="35125" y="3691988"/>
        <a:ext cx="6443353" cy="649299"/>
      </dsp:txXfrm>
    </dsp:sp>
    <dsp:sp modelId="{916A2917-6C02-489D-9AF3-260BFFE16F26}">
      <dsp:nvSpPr>
        <dsp:cNvPr id="0" name=""/>
        <dsp:cNvSpPr/>
      </dsp:nvSpPr>
      <dsp:spPr>
        <a:xfrm>
          <a:off x="0" y="4376413"/>
          <a:ext cx="6513603"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Columns of mixed media (50% sand, 37.5% wood chips and 12.5% alfalfa) and replicated (2 Seep water columns and 2 groundwater columns)</a:t>
          </a:r>
        </a:p>
      </dsp:txBody>
      <dsp:txXfrm>
        <a:off x="0" y="4376413"/>
        <a:ext cx="6513603" cy="1055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D544D-2531-4C4A-B6B9-9028C21A1CC7}">
      <dsp:nvSpPr>
        <dsp:cNvPr id="0" name=""/>
        <dsp:cNvSpPr/>
      </dsp:nvSpPr>
      <dsp:spPr>
        <a:xfrm>
          <a:off x="0" y="258552"/>
          <a:ext cx="6513603"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Columns were leached with either Mine Seep water or Groundwater</a:t>
          </a:r>
        </a:p>
      </dsp:txBody>
      <dsp:txXfrm>
        <a:off x="62141" y="320693"/>
        <a:ext cx="6389321" cy="1148678"/>
      </dsp:txXfrm>
    </dsp:sp>
    <dsp:sp modelId="{54E18106-63E2-4961-9F4B-81BCD5664C65}">
      <dsp:nvSpPr>
        <dsp:cNvPr id="0" name=""/>
        <dsp:cNvSpPr/>
      </dsp:nvSpPr>
      <dsp:spPr>
        <a:xfrm>
          <a:off x="0" y="1623673"/>
          <a:ext cx="6513603" cy="12729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At 25 PV and 50 PV, columns were sampled at 3 ports and effluent port</a:t>
          </a:r>
        </a:p>
      </dsp:txBody>
      <dsp:txXfrm>
        <a:off x="62141" y="1685814"/>
        <a:ext cx="6389321" cy="1148678"/>
      </dsp:txXfrm>
    </dsp:sp>
    <dsp:sp modelId="{416D2E06-DFDF-43BA-88C6-15D7770C59CE}">
      <dsp:nvSpPr>
        <dsp:cNvPr id="0" name=""/>
        <dsp:cNvSpPr/>
      </dsp:nvSpPr>
      <dsp:spPr>
        <a:xfrm>
          <a:off x="0" y="2988793"/>
          <a:ext cx="6513603" cy="12729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An additional 12 PV were added at an HRT of 24hr (twice original rate)</a:t>
          </a:r>
        </a:p>
      </dsp:txBody>
      <dsp:txXfrm>
        <a:off x="62141" y="3050934"/>
        <a:ext cx="6389321" cy="1148678"/>
      </dsp:txXfrm>
    </dsp:sp>
    <dsp:sp modelId="{0F234001-5BC4-4172-9A8D-9F24347AB41D}">
      <dsp:nvSpPr>
        <dsp:cNvPr id="0" name=""/>
        <dsp:cNvSpPr/>
      </dsp:nvSpPr>
      <dsp:spPr>
        <a:xfrm>
          <a:off x="0" y="4353913"/>
          <a:ext cx="6513603" cy="1272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 total, about 50 L of water were run through the columns.</a:t>
          </a:r>
        </a:p>
      </dsp:txBody>
      <dsp:txXfrm>
        <a:off x="62141" y="4416054"/>
        <a:ext cx="6389321" cy="1148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094D8-9956-47F2-80CB-DBE1A42F3109}">
      <dsp:nvSpPr>
        <dsp:cNvPr id="0" name=""/>
        <dsp:cNvSpPr/>
      </dsp:nvSpPr>
      <dsp:spPr>
        <a:xfrm>
          <a:off x="0" y="22212"/>
          <a:ext cx="6513603" cy="1904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column testing indicated Se was effectively removed from the influent solutions. The Se concentration in seep water was initially about 9 mg/L and was reduced to about 0.2 mg/L after 25 PV and 0.1 mg/L after 50 PV. </a:t>
          </a:r>
        </a:p>
      </dsp:txBody>
      <dsp:txXfrm>
        <a:off x="92983" y="115195"/>
        <a:ext cx="6327637" cy="1718794"/>
      </dsp:txXfrm>
    </dsp:sp>
    <dsp:sp modelId="{2576596C-7A58-457A-82C0-5AA0680FE3AB}">
      <dsp:nvSpPr>
        <dsp:cNvPr id="0" name=""/>
        <dsp:cNvSpPr/>
      </dsp:nvSpPr>
      <dsp:spPr>
        <a:xfrm>
          <a:off x="0" y="1990332"/>
          <a:ext cx="6513603" cy="19047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Increasing the HRT to 24 hr (a factor of 2) decreased the Se to just above (0.07 mg/L) the 0.05 mg/L water quality goal. </a:t>
          </a:r>
        </a:p>
      </dsp:txBody>
      <dsp:txXfrm>
        <a:off x="92983" y="2083315"/>
        <a:ext cx="6327637" cy="1718794"/>
      </dsp:txXfrm>
    </dsp:sp>
    <dsp:sp modelId="{6CF43A14-908A-4D32-9304-441F227A096B}">
      <dsp:nvSpPr>
        <dsp:cNvPr id="0" name=""/>
        <dsp:cNvSpPr/>
      </dsp:nvSpPr>
      <dsp:spPr>
        <a:xfrm>
          <a:off x="0" y="3958453"/>
          <a:ext cx="6513603" cy="19047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groundwater Se, initially about 1 mg/L was reduced to less than 0.02 in the first 3 hours of column contact time, well below the 0.05 mg/L water quality goal.</a:t>
          </a:r>
        </a:p>
      </dsp:txBody>
      <dsp:txXfrm>
        <a:off x="92983" y="4051436"/>
        <a:ext cx="6327637" cy="17187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6F833-2E3F-4130-A486-1ECB7E1AE5AB}">
      <dsp:nvSpPr>
        <dsp:cNvPr id="0" name=""/>
        <dsp:cNvSpPr/>
      </dsp:nvSpPr>
      <dsp:spPr>
        <a:xfrm rot="5400000">
          <a:off x="3280902" y="-648846"/>
          <a:ext cx="2296695" cy="416870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Results of degradation work indicate organic media degradation is a two phase degradation process:</a:t>
          </a:r>
        </a:p>
        <a:p>
          <a:pPr marL="342900" lvl="2" indent="-171450" algn="l" defTabSz="844550">
            <a:lnSpc>
              <a:spcPct val="90000"/>
            </a:lnSpc>
            <a:spcBef>
              <a:spcPct val="0"/>
            </a:spcBef>
            <a:spcAft>
              <a:spcPct val="15000"/>
            </a:spcAft>
            <a:buChar char="•"/>
          </a:pPr>
          <a:r>
            <a:rPr lang="en-US" sz="1900" kern="1200" dirty="0"/>
            <a:t>A fast reaction where DIC and DOC increase rapidly followed by a slower reaction.</a:t>
          </a:r>
        </a:p>
      </dsp:txBody>
      <dsp:txXfrm rot="-5400000">
        <a:off x="2344897" y="399274"/>
        <a:ext cx="4056591" cy="2072465"/>
      </dsp:txXfrm>
    </dsp:sp>
    <dsp:sp modelId="{F96295B8-809A-4EF5-ACCD-5593FE8FF29C}">
      <dsp:nvSpPr>
        <dsp:cNvPr id="0" name=""/>
        <dsp:cNvSpPr/>
      </dsp:nvSpPr>
      <dsp:spPr>
        <a:xfrm>
          <a:off x="0" y="71"/>
          <a:ext cx="2344897" cy="28708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On-going column work designed to determine media life and stability of elemental Se</a:t>
          </a:r>
        </a:p>
      </dsp:txBody>
      <dsp:txXfrm>
        <a:off x="114468" y="114539"/>
        <a:ext cx="2115961" cy="2641933"/>
      </dsp:txXfrm>
    </dsp:sp>
    <dsp:sp modelId="{AC87AC5D-ACB8-4BE6-A3F6-020C27680AB2}">
      <dsp:nvSpPr>
        <dsp:cNvPr id="0" name=""/>
        <dsp:cNvSpPr/>
      </dsp:nvSpPr>
      <dsp:spPr>
        <a:xfrm rot="5400000">
          <a:off x="3280902" y="2365566"/>
          <a:ext cx="2296695" cy="4168706"/>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Monitoring includes Se (+speciation), pH, EC/TDS, SO4, PO4, other major cations and anions, Fe and Mn, TOC, DOC and DIC.</a:t>
          </a:r>
        </a:p>
        <a:p>
          <a:pPr marL="171450" lvl="1" indent="-171450" algn="l" defTabSz="844550">
            <a:lnSpc>
              <a:spcPct val="90000"/>
            </a:lnSpc>
            <a:spcBef>
              <a:spcPct val="0"/>
            </a:spcBef>
            <a:spcAft>
              <a:spcPct val="15000"/>
            </a:spcAft>
            <a:buChar char="•"/>
          </a:pPr>
          <a:r>
            <a:rPr lang="en-US" sz="1900" kern="1200" dirty="0"/>
            <a:t>Lab column results will be compared to field system</a:t>
          </a:r>
        </a:p>
      </dsp:txBody>
      <dsp:txXfrm rot="-5400000">
        <a:off x="2344897" y="3413687"/>
        <a:ext cx="4056591" cy="2072465"/>
      </dsp:txXfrm>
    </dsp:sp>
    <dsp:sp modelId="{123B6F5B-F9CA-4664-8845-07BB4A7B726B}">
      <dsp:nvSpPr>
        <dsp:cNvPr id="0" name=""/>
        <dsp:cNvSpPr/>
      </dsp:nvSpPr>
      <dsp:spPr>
        <a:xfrm>
          <a:off x="0" y="3014484"/>
          <a:ext cx="2344897" cy="287086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The full-scale system is just beginning to produce effluent. </a:t>
          </a:r>
        </a:p>
      </dsp:txBody>
      <dsp:txXfrm>
        <a:off x="114468" y="3128952"/>
        <a:ext cx="2115961" cy="26419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BE929-2A4D-4FA3-A14B-495CFE78B48C}" type="datetimeFigureOut">
              <a:rPr lang="en-US" smtClean="0"/>
              <a:t>6/17/2019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E032B-A746-4E2B-87FB-CE3D07DCE971}" type="slidenum">
              <a:rPr lang="en-US" smtClean="0"/>
              <a:t>‹#›</a:t>
            </a:fld>
            <a:endParaRPr lang="en-US" dirty="0"/>
          </a:p>
        </p:txBody>
      </p:sp>
    </p:spTree>
    <p:extLst>
      <p:ext uri="{BB962C8B-B14F-4D97-AF65-F5344CB8AC3E}">
        <p14:creationId xmlns:p14="http://schemas.microsoft.com/office/powerpoint/2010/main" val="14061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present results of a study designed to assess the efficacy of PRB in reducing Se in mine water sources at a phosphate mine in se Idaho. While the results primarily discuss bench testing, some on-going work and a description of the full scale system will be presented.</a:t>
            </a:r>
          </a:p>
        </p:txBody>
      </p:sp>
      <p:sp>
        <p:nvSpPr>
          <p:cNvPr id="4" name="Slide Number Placeholder 3"/>
          <p:cNvSpPr>
            <a:spLocks noGrp="1"/>
          </p:cNvSpPr>
          <p:nvPr>
            <p:ph type="sldNum" sz="quarter" idx="5"/>
          </p:nvPr>
        </p:nvSpPr>
        <p:spPr/>
        <p:txBody>
          <a:bodyPr/>
          <a:lstStyle/>
          <a:p>
            <a:fld id="{8FCE032B-A746-4E2B-87FB-CE3D07DCE971}" type="slidenum">
              <a:rPr lang="en-US" smtClean="0"/>
              <a:t>1</a:t>
            </a:fld>
            <a:endParaRPr lang="en-US" dirty="0"/>
          </a:p>
        </p:txBody>
      </p:sp>
    </p:spTree>
    <p:extLst>
      <p:ext uri="{BB962C8B-B14F-4D97-AF65-F5344CB8AC3E}">
        <p14:creationId xmlns:p14="http://schemas.microsoft.com/office/powerpoint/2010/main" val="4136896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illustrate what was going on in the column, the port samples reveal that Se was reduced pretty much as soon as it entered the PRB</a:t>
            </a:r>
          </a:p>
        </p:txBody>
      </p:sp>
      <p:sp>
        <p:nvSpPr>
          <p:cNvPr id="4" name="Slide Number Placeholder 3"/>
          <p:cNvSpPr>
            <a:spLocks noGrp="1"/>
          </p:cNvSpPr>
          <p:nvPr>
            <p:ph type="sldNum" sz="quarter" idx="5"/>
          </p:nvPr>
        </p:nvSpPr>
        <p:spPr/>
        <p:txBody>
          <a:bodyPr/>
          <a:lstStyle/>
          <a:p>
            <a:fld id="{8FCE032B-A746-4E2B-87FB-CE3D07DCE971}" type="slidenum">
              <a:rPr lang="en-US" smtClean="0"/>
              <a:t>16</a:t>
            </a:fld>
            <a:endParaRPr lang="en-US" dirty="0"/>
          </a:p>
        </p:txBody>
      </p:sp>
    </p:spTree>
    <p:extLst>
      <p:ext uri="{BB962C8B-B14F-4D97-AF65-F5344CB8AC3E}">
        <p14:creationId xmlns:p14="http://schemas.microsoft.com/office/powerpoint/2010/main" val="2795882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see if we could reach the 50 ppb WQS, we added an addition 12 PVs to the Seep columns and we got close, but still only achieved 68 ppb.</a:t>
            </a:r>
          </a:p>
        </p:txBody>
      </p:sp>
      <p:sp>
        <p:nvSpPr>
          <p:cNvPr id="4" name="Slide Number Placeholder 3"/>
          <p:cNvSpPr>
            <a:spLocks noGrp="1"/>
          </p:cNvSpPr>
          <p:nvPr>
            <p:ph type="sldNum" sz="quarter" idx="5"/>
          </p:nvPr>
        </p:nvSpPr>
        <p:spPr/>
        <p:txBody>
          <a:bodyPr/>
          <a:lstStyle/>
          <a:p>
            <a:fld id="{8FCE032B-A746-4E2B-87FB-CE3D07DCE971}" type="slidenum">
              <a:rPr lang="en-US" smtClean="0"/>
              <a:t>21</a:t>
            </a:fld>
            <a:endParaRPr lang="en-US" dirty="0"/>
          </a:p>
        </p:txBody>
      </p:sp>
    </p:spTree>
    <p:extLst>
      <p:ext uri="{BB962C8B-B14F-4D97-AF65-F5344CB8AC3E}">
        <p14:creationId xmlns:p14="http://schemas.microsoft.com/office/powerpoint/2010/main" val="289237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our PRB testing involved a carbon based PRB through which water with enriched levels of Se would pass. In the process of flowing thru the media, the </a:t>
            </a:r>
            <a:r>
              <a:rPr lang="en-US" dirty="0" err="1"/>
              <a:t>reucing</a:t>
            </a:r>
            <a:r>
              <a:rPr lang="en-US" dirty="0"/>
              <a:t> conditions would create </a:t>
            </a:r>
            <a:r>
              <a:rPr lang="en-US" dirty="0" err="1"/>
              <a:t>suffcinet</a:t>
            </a:r>
            <a:r>
              <a:rPr lang="en-US" dirty="0"/>
              <a:t> reduction of </a:t>
            </a:r>
            <a:r>
              <a:rPr lang="en-US" dirty="0" err="1"/>
              <a:t>Selenate</a:t>
            </a:r>
            <a:r>
              <a:rPr lang="en-US" dirty="0"/>
              <a:t> and selenite to elemental Se, thereby meeting the water quality goal of 50 ppb. Also sought to use local materials and to ensure the PRB would have sufficient lifetime to prevent annual replacement of the media.</a:t>
            </a:r>
          </a:p>
        </p:txBody>
      </p:sp>
      <p:sp>
        <p:nvSpPr>
          <p:cNvPr id="4" name="Slide Number Placeholder 3"/>
          <p:cNvSpPr>
            <a:spLocks noGrp="1"/>
          </p:cNvSpPr>
          <p:nvPr>
            <p:ph type="sldNum" sz="quarter" idx="5"/>
          </p:nvPr>
        </p:nvSpPr>
        <p:spPr/>
        <p:txBody>
          <a:bodyPr/>
          <a:lstStyle/>
          <a:p>
            <a:fld id="{8FCE032B-A746-4E2B-87FB-CE3D07DCE971}" type="slidenum">
              <a:rPr lang="en-US" smtClean="0"/>
              <a:t>2</a:t>
            </a:fld>
            <a:endParaRPr lang="en-US" dirty="0"/>
          </a:p>
        </p:txBody>
      </p:sp>
    </p:spTree>
    <p:extLst>
      <p:ext uri="{BB962C8B-B14F-4D97-AF65-F5344CB8AC3E}">
        <p14:creationId xmlns:p14="http://schemas.microsoft.com/office/powerpoint/2010/main" val="2691905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is located in se ID (</a:t>
            </a:r>
            <a:r>
              <a:rPr lang="en-US" dirty="0" err="1"/>
              <a:t>Carbou</a:t>
            </a:r>
            <a:r>
              <a:rPr lang="en-US" dirty="0"/>
              <a:t> county at the </a:t>
            </a:r>
            <a:r>
              <a:rPr lang="en-US" dirty="0" err="1"/>
              <a:t>Conda</a:t>
            </a:r>
            <a:r>
              <a:rPr lang="en-US" dirty="0"/>
              <a:t> Woodall mine). Mine water and </a:t>
            </a:r>
            <a:r>
              <a:rPr lang="en-US" dirty="0" err="1"/>
              <a:t>gw</a:t>
            </a:r>
            <a:r>
              <a:rPr lang="en-US" dirty="0"/>
              <a:t> collected from an overburden and waste rock storage area where a seep collection pond has been constructed</a:t>
            </a:r>
          </a:p>
        </p:txBody>
      </p:sp>
      <p:sp>
        <p:nvSpPr>
          <p:cNvPr id="4" name="Slide Number Placeholder 3"/>
          <p:cNvSpPr>
            <a:spLocks noGrp="1"/>
          </p:cNvSpPr>
          <p:nvPr>
            <p:ph type="sldNum" sz="quarter" idx="5"/>
          </p:nvPr>
        </p:nvSpPr>
        <p:spPr/>
        <p:txBody>
          <a:bodyPr/>
          <a:lstStyle/>
          <a:p>
            <a:fld id="{8FCE032B-A746-4E2B-87FB-CE3D07DCE971}" type="slidenum">
              <a:rPr lang="en-US" smtClean="0"/>
              <a:t>4</a:t>
            </a:fld>
            <a:endParaRPr lang="en-US" dirty="0"/>
          </a:p>
        </p:txBody>
      </p:sp>
    </p:spTree>
    <p:extLst>
      <p:ext uri="{BB962C8B-B14F-4D97-AF65-F5344CB8AC3E}">
        <p14:creationId xmlns:p14="http://schemas.microsoft.com/office/powerpoint/2010/main" val="27273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 construction and details (2inch diameter, 2.5 ft tall, bed vol 1.5 L, HRT 12 </a:t>
            </a:r>
            <a:r>
              <a:rPr lang="en-US" dirty="0" err="1"/>
              <a:t>hrs</a:t>
            </a:r>
            <a:r>
              <a:rPr lang="en-US" dirty="0"/>
              <a:t>)</a:t>
            </a:r>
          </a:p>
          <a:p>
            <a:r>
              <a:rPr lang="en-US" dirty="0"/>
              <a:t>Note the inf and </a:t>
            </a:r>
            <a:r>
              <a:rPr lang="en-US" dirty="0" err="1"/>
              <a:t>effl</a:t>
            </a:r>
            <a:r>
              <a:rPr lang="en-US" dirty="0"/>
              <a:t> ports and 3 in between</a:t>
            </a:r>
          </a:p>
        </p:txBody>
      </p:sp>
      <p:sp>
        <p:nvSpPr>
          <p:cNvPr id="4" name="Slide Number Placeholder 3"/>
          <p:cNvSpPr>
            <a:spLocks noGrp="1"/>
          </p:cNvSpPr>
          <p:nvPr>
            <p:ph type="sldNum" sz="quarter" idx="5"/>
          </p:nvPr>
        </p:nvSpPr>
        <p:spPr/>
        <p:txBody>
          <a:bodyPr/>
          <a:lstStyle/>
          <a:p>
            <a:fld id="{8FCE032B-A746-4E2B-87FB-CE3D07DCE971}" type="slidenum">
              <a:rPr lang="en-US" smtClean="0"/>
              <a:t>8</a:t>
            </a:fld>
            <a:endParaRPr lang="en-US" dirty="0"/>
          </a:p>
        </p:txBody>
      </p:sp>
    </p:spTree>
    <p:extLst>
      <p:ext uri="{BB962C8B-B14F-4D97-AF65-F5344CB8AC3E}">
        <p14:creationId xmlns:p14="http://schemas.microsoft.com/office/powerpoint/2010/main" val="339651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Waited for 25 and 50 PV primarily to let column gain some maturity and stability.</a:t>
            </a:r>
          </a:p>
        </p:txBody>
      </p:sp>
      <p:sp>
        <p:nvSpPr>
          <p:cNvPr id="4" name="Slide Number Placeholder 3"/>
          <p:cNvSpPr>
            <a:spLocks noGrp="1"/>
          </p:cNvSpPr>
          <p:nvPr>
            <p:ph type="sldNum" sz="quarter" idx="5"/>
          </p:nvPr>
        </p:nvSpPr>
        <p:spPr/>
        <p:txBody>
          <a:bodyPr/>
          <a:lstStyle/>
          <a:p>
            <a:fld id="{8FCE032B-A746-4E2B-87FB-CE3D07DCE971}" type="slidenum">
              <a:rPr lang="en-US" smtClean="0"/>
              <a:t>9</a:t>
            </a:fld>
            <a:endParaRPr lang="en-US" dirty="0"/>
          </a:p>
        </p:txBody>
      </p:sp>
    </p:spTree>
    <p:extLst>
      <p:ext uri="{BB962C8B-B14F-4D97-AF65-F5344CB8AC3E}">
        <p14:creationId xmlns:p14="http://schemas.microsoft.com/office/powerpoint/2010/main" val="109159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Seep water Se initially at 4.54 mg/L, GW at 1 mg/L. Waters are Ca/MgSO4 type waters. Roughly circumneutral</a:t>
            </a:r>
          </a:p>
        </p:txBody>
      </p:sp>
      <p:sp>
        <p:nvSpPr>
          <p:cNvPr id="4" name="Slide Number Placeholder 3"/>
          <p:cNvSpPr>
            <a:spLocks noGrp="1"/>
          </p:cNvSpPr>
          <p:nvPr>
            <p:ph type="sldNum" sz="quarter" idx="5"/>
          </p:nvPr>
        </p:nvSpPr>
        <p:spPr/>
        <p:txBody>
          <a:bodyPr/>
          <a:lstStyle/>
          <a:p>
            <a:fld id="{8FCE032B-A746-4E2B-87FB-CE3D07DCE971}" type="slidenum">
              <a:rPr lang="en-US" smtClean="0"/>
              <a:t>10</a:t>
            </a:fld>
            <a:endParaRPr lang="en-US" dirty="0"/>
          </a:p>
        </p:txBody>
      </p:sp>
    </p:spTree>
    <p:extLst>
      <p:ext uri="{BB962C8B-B14F-4D97-AF65-F5344CB8AC3E}">
        <p14:creationId xmlns:p14="http://schemas.microsoft.com/office/powerpoint/2010/main" val="190100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24 </a:t>
            </a:r>
            <a:r>
              <a:rPr lang="en-US" dirty="0" err="1"/>
              <a:t>hrs</a:t>
            </a:r>
            <a:r>
              <a:rPr lang="en-US" dirty="0"/>
              <a:t>, seep water added to alfalfa was reduced to elemental Se. Looks like Se (IV) may have been reduced to selenite then </a:t>
            </a:r>
            <a:r>
              <a:rPr lang="en-US" dirty="0" err="1"/>
              <a:t>Seo</a:t>
            </a:r>
            <a:endParaRPr lang="en-US" dirty="0"/>
          </a:p>
        </p:txBody>
      </p:sp>
      <p:sp>
        <p:nvSpPr>
          <p:cNvPr id="4" name="Slide Number Placeholder 3"/>
          <p:cNvSpPr>
            <a:spLocks noGrp="1"/>
          </p:cNvSpPr>
          <p:nvPr>
            <p:ph type="sldNum" sz="quarter" idx="5"/>
          </p:nvPr>
        </p:nvSpPr>
        <p:spPr/>
        <p:txBody>
          <a:bodyPr/>
          <a:lstStyle/>
          <a:p>
            <a:fld id="{8FCE032B-A746-4E2B-87FB-CE3D07DCE971}" type="slidenum">
              <a:rPr lang="en-US" smtClean="0"/>
              <a:t>12</a:t>
            </a:fld>
            <a:endParaRPr lang="en-US" dirty="0"/>
          </a:p>
        </p:txBody>
      </p:sp>
    </p:spTree>
    <p:extLst>
      <p:ext uri="{BB962C8B-B14F-4D97-AF65-F5344CB8AC3E}">
        <p14:creationId xmlns:p14="http://schemas.microsoft.com/office/powerpoint/2010/main" val="92820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sample collection after 25 PVs, Se dropped to 200 ppb in the seep and only 18 in GW. Fe and Mn both mobilized by reducing conditions (-190 mv)</a:t>
            </a:r>
          </a:p>
        </p:txBody>
      </p:sp>
      <p:sp>
        <p:nvSpPr>
          <p:cNvPr id="4" name="Slide Number Placeholder 3"/>
          <p:cNvSpPr>
            <a:spLocks noGrp="1"/>
          </p:cNvSpPr>
          <p:nvPr>
            <p:ph type="sldNum" sz="quarter" idx="5"/>
          </p:nvPr>
        </p:nvSpPr>
        <p:spPr/>
        <p:txBody>
          <a:bodyPr/>
          <a:lstStyle/>
          <a:p>
            <a:fld id="{8FCE032B-A746-4E2B-87FB-CE3D07DCE971}" type="slidenum">
              <a:rPr lang="en-US" smtClean="0"/>
              <a:t>14</a:t>
            </a:fld>
            <a:endParaRPr lang="en-US" dirty="0"/>
          </a:p>
        </p:txBody>
      </p:sp>
    </p:spTree>
    <p:extLst>
      <p:ext uri="{BB962C8B-B14F-4D97-AF65-F5344CB8AC3E}">
        <p14:creationId xmlns:p14="http://schemas.microsoft.com/office/powerpoint/2010/main" val="273524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 in seep water a little better down to 100 </a:t>
            </a:r>
            <a:r>
              <a:rPr lang="en-US" dirty="0" err="1"/>
              <a:t>pbb</a:t>
            </a:r>
            <a:r>
              <a:rPr lang="en-US" dirty="0"/>
              <a:t> and </a:t>
            </a:r>
            <a:r>
              <a:rPr lang="en-US" dirty="0" err="1"/>
              <a:t>gw</a:t>
            </a:r>
            <a:r>
              <a:rPr lang="en-US" dirty="0"/>
              <a:t> down to 13 ppb</a:t>
            </a:r>
          </a:p>
        </p:txBody>
      </p:sp>
      <p:sp>
        <p:nvSpPr>
          <p:cNvPr id="4" name="Slide Number Placeholder 3"/>
          <p:cNvSpPr>
            <a:spLocks noGrp="1"/>
          </p:cNvSpPr>
          <p:nvPr>
            <p:ph type="sldNum" sz="quarter" idx="5"/>
          </p:nvPr>
        </p:nvSpPr>
        <p:spPr/>
        <p:txBody>
          <a:bodyPr/>
          <a:lstStyle/>
          <a:p>
            <a:fld id="{8FCE032B-A746-4E2B-87FB-CE3D07DCE971}" type="slidenum">
              <a:rPr lang="en-US" smtClean="0"/>
              <a:t>15</a:t>
            </a:fld>
            <a:endParaRPr lang="en-US" dirty="0"/>
          </a:p>
        </p:txBody>
      </p:sp>
    </p:spTree>
    <p:extLst>
      <p:ext uri="{BB962C8B-B14F-4D97-AF65-F5344CB8AC3E}">
        <p14:creationId xmlns:p14="http://schemas.microsoft.com/office/powerpoint/2010/main" val="327071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1E03-E7BE-4663-84A5-0C47AFE99C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4C742A-4298-4FD3-B546-B18AEA6BC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8EF489-5345-4A00-B83C-E5920245372C}"/>
              </a:ext>
            </a:extLst>
          </p:cNvPr>
          <p:cNvSpPr>
            <a:spLocks noGrp="1"/>
          </p:cNvSpPr>
          <p:nvPr>
            <p:ph type="dt" sz="half" idx="10"/>
          </p:nvPr>
        </p:nvSpPr>
        <p:spPr/>
        <p:txBody>
          <a:bodyPr/>
          <a:lstStyle/>
          <a:p>
            <a:fld id="{3ADEC26A-9E69-4D7D-8885-800969788201}" type="datetime1">
              <a:rPr lang="en-US" smtClean="0"/>
              <a:t>6/17/2019</a:t>
            </a:fld>
            <a:endParaRPr lang="en-US" dirty="0"/>
          </a:p>
        </p:txBody>
      </p:sp>
      <p:sp>
        <p:nvSpPr>
          <p:cNvPr id="5" name="Footer Placeholder 4">
            <a:extLst>
              <a:ext uri="{FF2B5EF4-FFF2-40B4-BE49-F238E27FC236}">
                <a16:creationId xmlns:a16="http://schemas.microsoft.com/office/drawing/2014/main" id="{4870899E-A9AE-4232-876B-932D5B31C232}"/>
              </a:ext>
            </a:extLst>
          </p:cNvPr>
          <p:cNvSpPr>
            <a:spLocks noGrp="1"/>
          </p:cNvSpPr>
          <p:nvPr>
            <p:ph type="ftr" sz="quarter" idx="11"/>
          </p:nvPr>
        </p:nvSpPr>
        <p:spPr/>
        <p:txBody>
          <a:bodyPr/>
          <a:lstStyle/>
          <a:p>
            <a:r>
              <a:rPr lang="en-US"/>
              <a:t>NewFields Mining and Energy Services</a:t>
            </a:r>
            <a:endParaRPr lang="en-US" dirty="0"/>
          </a:p>
        </p:txBody>
      </p:sp>
      <p:sp>
        <p:nvSpPr>
          <p:cNvPr id="6" name="Slide Number Placeholder 5">
            <a:extLst>
              <a:ext uri="{FF2B5EF4-FFF2-40B4-BE49-F238E27FC236}">
                <a16:creationId xmlns:a16="http://schemas.microsoft.com/office/drawing/2014/main" id="{64B21225-593C-4AAB-ACC8-0F65791529CE}"/>
              </a:ext>
            </a:extLst>
          </p:cNvPr>
          <p:cNvSpPr>
            <a:spLocks noGrp="1"/>
          </p:cNvSpPr>
          <p:nvPr>
            <p:ph type="sldNum" sz="quarter" idx="12"/>
          </p:nvPr>
        </p:nvSpPr>
        <p:spPr/>
        <p:txBody>
          <a:bodyPr/>
          <a:lstStyle/>
          <a:p>
            <a:fld id="{EBA85135-38E2-4FA0-8ED7-EFC602AE62DD}" type="slidenum">
              <a:rPr lang="en-US" smtClean="0"/>
              <a:t>‹#›</a:t>
            </a:fld>
            <a:endParaRPr lang="en-US" dirty="0"/>
          </a:p>
        </p:txBody>
      </p:sp>
    </p:spTree>
    <p:extLst>
      <p:ext uri="{BB962C8B-B14F-4D97-AF65-F5344CB8AC3E}">
        <p14:creationId xmlns:p14="http://schemas.microsoft.com/office/powerpoint/2010/main" val="1051693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CCDF-FA54-4BEC-87F9-8F3D1D94A8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F720FF-29F1-45E5-AEBF-712F0C70B7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FF0A5-5C28-4DE4-9787-124CDCA6CB5E}"/>
              </a:ext>
            </a:extLst>
          </p:cNvPr>
          <p:cNvSpPr>
            <a:spLocks noGrp="1"/>
          </p:cNvSpPr>
          <p:nvPr>
            <p:ph type="dt" sz="half" idx="10"/>
          </p:nvPr>
        </p:nvSpPr>
        <p:spPr/>
        <p:txBody>
          <a:bodyPr/>
          <a:lstStyle/>
          <a:p>
            <a:fld id="{5725C78D-10D0-49BD-98E1-CBE817E70F11}" type="datetime1">
              <a:rPr lang="en-US" smtClean="0"/>
              <a:t>6/17/2019</a:t>
            </a:fld>
            <a:endParaRPr lang="en-US" dirty="0"/>
          </a:p>
        </p:txBody>
      </p:sp>
      <p:sp>
        <p:nvSpPr>
          <p:cNvPr id="5" name="Footer Placeholder 4">
            <a:extLst>
              <a:ext uri="{FF2B5EF4-FFF2-40B4-BE49-F238E27FC236}">
                <a16:creationId xmlns:a16="http://schemas.microsoft.com/office/drawing/2014/main" id="{D2C43EB0-1065-4F60-8F52-DF1275F0A9E1}"/>
              </a:ext>
            </a:extLst>
          </p:cNvPr>
          <p:cNvSpPr>
            <a:spLocks noGrp="1"/>
          </p:cNvSpPr>
          <p:nvPr>
            <p:ph type="ftr" sz="quarter" idx="11"/>
          </p:nvPr>
        </p:nvSpPr>
        <p:spPr/>
        <p:txBody>
          <a:bodyPr/>
          <a:lstStyle/>
          <a:p>
            <a:r>
              <a:rPr lang="en-US"/>
              <a:t>NewFields Mining and Energy Services</a:t>
            </a:r>
            <a:endParaRPr lang="en-US" dirty="0"/>
          </a:p>
        </p:txBody>
      </p:sp>
      <p:sp>
        <p:nvSpPr>
          <p:cNvPr id="6" name="Slide Number Placeholder 5">
            <a:extLst>
              <a:ext uri="{FF2B5EF4-FFF2-40B4-BE49-F238E27FC236}">
                <a16:creationId xmlns:a16="http://schemas.microsoft.com/office/drawing/2014/main" id="{24CD663D-D128-4E75-BCD8-ACDC1E438E68}"/>
              </a:ext>
            </a:extLst>
          </p:cNvPr>
          <p:cNvSpPr>
            <a:spLocks noGrp="1"/>
          </p:cNvSpPr>
          <p:nvPr>
            <p:ph type="sldNum" sz="quarter" idx="12"/>
          </p:nvPr>
        </p:nvSpPr>
        <p:spPr/>
        <p:txBody>
          <a:bodyPr/>
          <a:lstStyle/>
          <a:p>
            <a:fld id="{EBA85135-38E2-4FA0-8ED7-EFC602AE62DD}" type="slidenum">
              <a:rPr lang="en-US" smtClean="0"/>
              <a:t>‹#›</a:t>
            </a:fld>
            <a:endParaRPr lang="en-US" dirty="0"/>
          </a:p>
        </p:txBody>
      </p:sp>
    </p:spTree>
    <p:extLst>
      <p:ext uri="{BB962C8B-B14F-4D97-AF65-F5344CB8AC3E}">
        <p14:creationId xmlns:p14="http://schemas.microsoft.com/office/powerpoint/2010/main" val="405329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6D0460-3548-40B0-95C5-4A6B4BFA67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D052AC-FD49-4DDA-94A7-4BBF323663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DB424-5AD8-4045-B36B-8E74B727FD2E}"/>
              </a:ext>
            </a:extLst>
          </p:cNvPr>
          <p:cNvSpPr>
            <a:spLocks noGrp="1"/>
          </p:cNvSpPr>
          <p:nvPr>
            <p:ph type="dt" sz="half" idx="10"/>
          </p:nvPr>
        </p:nvSpPr>
        <p:spPr/>
        <p:txBody>
          <a:bodyPr/>
          <a:lstStyle/>
          <a:p>
            <a:fld id="{429BA815-0602-48D8-AE8E-15AAE57B68E3}" type="datetime1">
              <a:rPr lang="en-US" smtClean="0"/>
              <a:t>6/17/2019</a:t>
            </a:fld>
            <a:endParaRPr lang="en-US" dirty="0"/>
          </a:p>
        </p:txBody>
      </p:sp>
      <p:sp>
        <p:nvSpPr>
          <p:cNvPr id="5" name="Footer Placeholder 4">
            <a:extLst>
              <a:ext uri="{FF2B5EF4-FFF2-40B4-BE49-F238E27FC236}">
                <a16:creationId xmlns:a16="http://schemas.microsoft.com/office/drawing/2014/main" id="{3080F5E9-FC1F-4612-B1BE-B914DCE7F65E}"/>
              </a:ext>
            </a:extLst>
          </p:cNvPr>
          <p:cNvSpPr>
            <a:spLocks noGrp="1"/>
          </p:cNvSpPr>
          <p:nvPr>
            <p:ph type="ftr" sz="quarter" idx="11"/>
          </p:nvPr>
        </p:nvSpPr>
        <p:spPr/>
        <p:txBody>
          <a:bodyPr/>
          <a:lstStyle/>
          <a:p>
            <a:r>
              <a:rPr lang="en-US"/>
              <a:t>NewFields Mining and Energy Services</a:t>
            </a:r>
            <a:endParaRPr lang="en-US" dirty="0"/>
          </a:p>
        </p:txBody>
      </p:sp>
      <p:sp>
        <p:nvSpPr>
          <p:cNvPr id="6" name="Slide Number Placeholder 5">
            <a:extLst>
              <a:ext uri="{FF2B5EF4-FFF2-40B4-BE49-F238E27FC236}">
                <a16:creationId xmlns:a16="http://schemas.microsoft.com/office/drawing/2014/main" id="{C5301D38-74DE-49FB-A9FE-ADDC3F031465}"/>
              </a:ext>
            </a:extLst>
          </p:cNvPr>
          <p:cNvSpPr>
            <a:spLocks noGrp="1"/>
          </p:cNvSpPr>
          <p:nvPr>
            <p:ph type="sldNum" sz="quarter" idx="12"/>
          </p:nvPr>
        </p:nvSpPr>
        <p:spPr/>
        <p:txBody>
          <a:bodyPr/>
          <a:lstStyle/>
          <a:p>
            <a:fld id="{EBA85135-38E2-4FA0-8ED7-EFC602AE62DD}" type="slidenum">
              <a:rPr lang="en-US" smtClean="0"/>
              <a:t>‹#›</a:t>
            </a:fld>
            <a:endParaRPr lang="en-US" dirty="0"/>
          </a:p>
        </p:txBody>
      </p:sp>
    </p:spTree>
    <p:extLst>
      <p:ext uri="{BB962C8B-B14F-4D97-AF65-F5344CB8AC3E}">
        <p14:creationId xmlns:p14="http://schemas.microsoft.com/office/powerpoint/2010/main" val="331302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9B01-C5AB-4CC4-BF35-14D8DFCD3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F7E35-2D63-4BE0-8033-2BA9A540C1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BCF32-6515-4195-9631-AB8328407482}"/>
              </a:ext>
            </a:extLst>
          </p:cNvPr>
          <p:cNvSpPr>
            <a:spLocks noGrp="1"/>
          </p:cNvSpPr>
          <p:nvPr>
            <p:ph type="dt" sz="half" idx="10"/>
          </p:nvPr>
        </p:nvSpPr>
        <p:spPr/>
        <p:txBody>
          <a:bodyPr/>
          <a:lstStyle/>
          <a:p>
            <a:fld id="{E2174137-B5F0-45CF-BC8E-58DFFF98EA01}" type="datetime1">
              <a:rPr lang="en-US" smtClean="0"/>
              <a:t>6/17/2019</a:t>
            </a:fld>
            <a:endParaRPr lang="en-US" dirty="0"/>
          </a:p>
        </p:txBody>
      </p:sp>
      <p:sp>
        <p:nvSpPr>
          <p:cNvPr id="5" name="Footer Placeholder 4">
            <a:extLst>
              <a:ext uri="{FF2B5EF4-FFF2-40B4-BE49-F238E27FC236}">
                <a16:creationId xmlns:a16="http://schemas.microsoft.com/office/drawing/2014/main" id="{95629F53-E5DE-4381-AA57-35BBD8B4561A}"/>
              </a:ext>
            </a:extLst>
          </p:cNvPr>
          <p:cNvSpPr>
            <a:spLocks noGrp="1"/>
          </p:cNvSpPr>
          <p:nvPr>
            <p:ph type="ftr" sz="quarter" idx="11"/>
          </p:nvPr>
        </p:nvSpPr>
        <p:spPr/>
        <p:txBody>
          <a:bodyPr/>
          <a:lstStyle/>
          <a:p>
            <a:r>
              <a:rPr lang="en-US"/>
              <a:t>NewFields Mining and Energy Services</a:t>
            </a:r>
            <a:endParaRPr lang="en-US" dirty="0"/>
          </a:p>
        </p:txBody>
      </p:sp>
      <p:sp>
        <p:nvSpPr>
          <p:cNvPr id="6" name="Slide Number Placeholder 5">
            <a:extLst>
              <a:ext uri="{FF2B5EF4-FFF2-40B4-BE49-F238E27FC236}">
                <a16:creationId xmlns:a16="http://schemas.microsoft.com/office/drawing/2014/main" id="{ACD854B2-F421-4E27-9734-45CA26DE99C6}"/>
              </a:ext>
            </a:extLst>
          </p:cNvPr>
          <p:cNvSpPr>
            <a:spLocks noGrp="1"/>
          </p:cNvSpPr>
          <p:nvPr>
            <p:ph type="sldNum" sz="quarter" idx="12"/>
          </p:nvPr>
        </p:nvSpPr>
        <p:spPr/>
        <p:txBody>
          <a:bodyPr/>
          <a:lstStyle/>
          <a:p>
            <a:fld id="{EBA85135-38E2-4FA0-8ED7-EFC602AE62DD}" type="slidenum">
              <a:rPr lang="en-US" smtClean="0"/>
              <a:t>‹#›</a:t>
            </a:fld>
            <a:endParaRPr lang="en-US" dirty="0"/>
          </a:p>
        </p:txBody>
      </p:sp>
    </p:spTree>
    <p:extLst>
      <p:ext uri="{BB962C8B-B14F-4D97-AF65-F5344CB8AC3E}">
        <p14:creationId xmlns:p14="http://schemas.microsoft.com/office/powerpoint/2010/main" val="56260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3975-DF12-4633-B4A9-668C43C25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55632A-1B04-4B4C-9E4D-4DDB1B169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0028D0-F95E-47FD-9823-75D71909287A}"/>
              </a:ext>
            </a:extLst>
          </p:cNvPr>
          <p:cNvSpPr>
            <a:spLocks noGrp="1"/>
          </p:cNvSpPr>
          <p:nvPr>
            <p:ph type="dt" sz="half" idx="10"/>
          </p:nvPr>
        </p:nvSpPr>
        <p:spPr/>
        <p:txBody>
          <a:bodyPr/>
          <a:lstStyle/>
          <a:p>
            <a:fld id="{DBE6F2E0-E9CE-4F68-9873-A87653C4B03D}" type="datetime1">
              <a:rPr lang="en-US" smtClean="0"/>
              <a:t>6/17/2019</a:t>
            </a:fld>
            <a:endParaRPr lang="en-US" dirty="0"/>
          </a:p>
        </p:txBody>
      </p:sp>
      <p:sp>
        <p:nvSpPr>
          <p:cNvPr id="5" name="Footer Placeholder 4">
            <a:extLst>
              <a:ext uri="{FF2B5EF4-FFF2-40B4-BE49-F238E27FC236}">
                <a16:creationId xmlns:a16="http://schemas.microsoft.com/office/drawing/2014/main" id="{DAF84D39-68AB-4244-837D-FE0AECF4557B}"/>
              </a:ext>
            </a:extLst>
          </p:cNvPr>
          <p:cNvSpPr>
            <a:spLocks noGrp="1"/>
          </p:cNvSpPr>
          <p:nvPr>
            <p:ph type="ftr" sz="quarter" idx="11"/>
          </p:nvPr>
        </p:nvSpPr>
        <p:spPr/>
        <p:txBody>
          <a:bodyPr/>
          <a:lstStyle/>
          <a:p>
            <a:r>
              <a:rPr lang="en-US"/>
              <a:t>NewFields Mining and Energy Services</a:t>
            </a:r>
            <a:endParaRPr lang="en-US" dirty="0"/>
          </a:p>
        </p:txBody>
      </p:sp>
      <p:sp>
        <p:nvSpPr>
          <p:cNvPr id="6" name="Slide Number Placeholder 5">
            <a:extLst>
              <a:ext uri="{FF2B5EF4-FFF2-40B4-BE49-F238E27FC236}">
                <a16:creationId xmlns:a16="http://schemas.microsoft.com/office/drawing/2014/main" id="{FB2193C0-C341-4449-95C2-55CD0D2E150B}"/>
              </a:ext>
            </a:extLst>
          </p:cNvPr>
          <p:cNvSpPr>
            <a:spLocks noGrp="1"/>
          </p:cNvSpPr>
          <p:nvPr>
            <p:ph type="sldNum" sz="quarter" idx="12"/>
          </p:nvPr>
        </p:nvSpPr>
        <p:spPr/>
        <p:txBody>
          <a:bodyPr/>
          <a:lstStyle/>
          <a:p>
            <a:fld id="{EBA85135-38E2-4FA0-8ED7-EFC602AE62DD}" type="slidenum">
              <a:rPr lang="en-US" smtClean="0"/>
              <a:t>‹#›</a:t>
            </a:fld>
            <a:endParaRPr lang="en-US" dirty="0"/>
          </a:p>
        </p:txBody>
      </p:sp>
    </p:spTree>
    <p:extLst>
      <p:ext uri="{BB962C8B-B14F-4D97-AF65-F5344CB8AC3E}">
        <p14:creationId xmlns:p14="http://schemas.microsoft.com/office/powerpoint/2010/main" val="33105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60E9-9B37-483F-B3EC-E44EACA6EC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F1CB77-FA8C-4079-866E-03F81BA9E61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168120-4FE3-4CF6-A68F-49C8907DAA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1CDAE4-3AF6-47BD-907E-0635F6D339E1}"/>
              </a:ext>
            </a:extLst>
          </p:cNvPr>
          <p:cNvSpPr>
            <a:spLocks noGrp="1"/>
          </p:cNvSpPr>
          <p:nvPr>
            <p:ph type="dt" sz="half" idx="10"/>
          </p:nvPr>
        </p:nvSpPr>
        <p:spPr/>
        <p:txBody>
          <a:bodyPr/>
          <a:lstStyle/>
          <a:p>
            <a:fld id="{AF14F0E4-E0B4-42EB-9E84-905D7C956E35}" type="datetime1">
              <a:rPr lang="en-US" smtClean="0"/>
              <a:t>6/17/2019</a:t>
            </a:fld>
            <a:endParaRPr lang="en-US" dirty="0"/>
          </a:p>
        </p:txBody>
      </p:sp>
      <p:sp>
        <p:nvSpPr>
          <p:cNvPr id="6" name="Footer Placeholder 5">
            <a:extLst>
              <a:ext uri="{FF2B5EF4-FFF2-40B4-BE49-F238E27FC236}">
                <a16:creationId xmlns:a16="http://schemas.microsoft.com/office/drawing/2014/main" id="{F032747C-7D88-4B77-A19B-D6EDEB3B78C9}"/>
              </a:ext>
            </a:extLst>
          </p:cNvPr>
          <p:cNvSpPr>
            <a:spLocks noGrp="1"/>
          </p:cNvSpPr>
          <p:nvPr>
            <p:ph type="ftr" sz="quarter" idx="11"/>
          </p:nvPr>
        </p:nvSpPr>
        <p:spPr/>
        <p:txBody>
          <a:bodyPr/>
          <a:lstStyle/>
          <a:p>
            <a:r>
              <a:rPr lang="en-US"/>
              <a:t>NewFields Mining and Energy Services</a:t>
            </a:r>
            <a:endParaRPr lang="en-US" dirty="0"/>
          </a:p>
        </p:txBody>
      </p:sp>
      <p:sp>
        <p:nvSpPr>
          <p:cNvPr id="7" name="Slide Number Placeholder 6">
            <a:extLst>
              <a:ext uri="{FF2B5EF4-FFF2-40B4-BE49-F238E27FC236}">
                <a16:creationId xmlns:a16="http://schemas.microsoft.com/office/drawing/2014/main" id="{4BDFD571-1A96-4BCC-9DC2-B81253A1BD75}"/>
              </a:ext>
            </a:extLst>
          </p:cNvPr>
          <p:cNvSpPr>
            <a:spLocks noGrp="1"/>
          </p:cNvSpPr>
          <p:nvPr>
            <p:ph type="sldNum" sz="quarter" idx="12"/>
          </p:nvPr>
        </p:nvSpPr>
        <p:spPr/>
        <p:txBody>
          <a:bodyPr/>
          <a:lstStyle/>
          <a:p>
            <a:fld id="{EBA85135-38E2-4FA0-8ED7-EFC602AE62DD}" type="slidenum">
              <a:rPr lang="en-US" smtClean="0"/>
              <a:t>‹#›</a:t>
            </a:fld>
            <a:endParaRPr lang="en-US" dirty="0"/>
          </a:p>
        </p:txBody>
      </p:sp>
    </p:spTree>
    <p:extLst>
      <p:ext uri="{BB962C8B-B14F-4D97-AF65-F5344CB8AC3E}">
        <p14:creationId xmlns:p14="http://schemas.microsoft.com/office/powerpoint/2010/main" val="127095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E1DE-9AC2-4A6C-8500-A16ED8D256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C96141-0AC6-4B1B-8D7A-5E29524F95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B3BF1C-07F8-45EE-AA99-4199094655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F0CE40-847F-404A-9C47-51CA02C44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41B822-0150-4832-A1B6-EEBF57BE5F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5B016D-69DD-4B88-81D7-CA0C770E4731}"/>
              </a:ext>
            </a:extLst>
          </p:cNvPr>
          <p:cNvSpPr>
            <a:spLocks noGrp="1"/>
          </p:cNvSpPr>
          <p:nvPr>
            <p:ph type="dt" sz="half" idx="10"/>
          </p:nvPr>
        </p:nvSpPr>
        <p:spPr/>
        <p:txBody>
          <a:bodyPr/>
          <a:lstStyle/>
          <a:p>
            <a:fld id="{FBEA9FD0-632C-4839-857E-BC0A521A65BE}" type="datetime1">
              <a:rPr lang="en-US" smtClean="0"/>
              <a:t>6/17/2019</a:t>
            </a:fld>
            <a:endParaRPr lang="en-US" dirty="0"/>
          </a:p>
        </p:txBody>
      </p:sp>
      <p:sp>
        <p:nvSpPr>
          <p:cNvPr id="8" name="Footer Placeholder 7">
            <a:extLst>
              <a:ext uri="{FF2B5EF4-FFF2-40B4-BE49-F238E27FC236}">
                <a16:creationId xmlns:a16="http://schemas.microsoft.com/office/drawing/2014/main" id="{0A2609A7-88FD-49FA-B550-5E67F14F76E4}"/>
              </a:ext>
            </a:extLst>
          </p:cNvPr>
          <p:cNvSpPr>
            <a:spLocks noGrp="1"/>
          </p:cNvSpPr>
          <p:nvPr>
            <p:ph type="ftr" sz="quarter" idx="11"/>
          </p:nvPr>
        </p:nvSpPr>
        <p:spPr/>
        <p:txBody>
          <a:bodyPr/>
          <a:lstStyle/>
          <a:p>
            <a:r>
              <a:rPr lang="en-US"/>
              <a:t>NewFields Mining and Energy Services</a:t>
            </a:r>
            <a:endParaRPr lang="en-US" dirty="0"/>
          </a:p>
        </p:txBody>
      </p:sp>
      <p:sp>
        <p:nvSpPr>
          <p:cNvPr id="9" name="Slide Number Placeholder 8">
            <a:extLst>
              <a:ext uri="{FF2B5EF4-FFF2-40B4-BE49-F238E27FC236}">
                <a16:creationId xmlns:a16="http://schemas.microsoft.com/office/drawing/2014/main" id="{65B0F88F-46C4-4D13-B28D-B9CA6E29ECFD}"/>
              </a:ext>
            </a:extLst>
          </p:cNvPr>
          <p:cNvSpPr>
            <a:spLocks noGrp="1"/>
          </p:cNvSpPr>
          <p:nvPr>
            <p:ph type="sldNum" sz="quarter" idx="12"/>
          </p:nvPr>
        </p:nvSpPr>
        <p:spPr/>
        <p:txBody>
          <a:bodyPr/>
          <a:lstStyle/>
          <a:p>
            <a:fld id="{EBA85135-38E2-4FA0-8ED7-EFC602AE62DD}" type="slidenum">
              <a:rPr lang="en-US" smtClean="0"/>
              <a:t>‹#›</a:t>
            </a:fld>
            <a:endParaRPr lang="en-US" dirty="0"/>
          </a:p>
        </p:txBody>
      </p:sp>
    </p:spTree>
    <p:extLst>
      <p:ext uri="{BB962C8B-B14F-4D97-AF65-F5344CB8AC3E}">
        <p14:creationId xmlns:p14="http://schemas.microsoft.com/office/powerpoint/2010/main" val="78775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D3E0-C96E-4C3A-A218-CA8DDDE256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954895-2308-4785-A919-FF8D5AB52CAE}"/>
              </a:ext>
            </a:extLst>
          </p:cNvPr>
          <p:cNvSpPr>
            <a:spLocks noGrp="1"/>
          </p:cNvSpPr>
          <p:nvPr>
            <p:ph type="dt" sz="half" idx="10"/>
          </p:nvPr>
        </p:nvSpPr>
        <p:spPr/>
        <p:txBody>
          <a:bodyPr/>
          <a:lstStyle/>
          <a:p>
            <a:fld id="{774E41B1-2ACD-4CDD-8EA6-93E23CFC12FB}" type="datetime1">
              <a:rPr lang="en-US" smtClean="0"/>
              <a:t>6/17/2019</a:t>
            </a:fld>
            <a:endParaRPr lang="en-US" dirty="0"/>
          </a:p>
        </p:txBody>
      </p:sp>
      <p:sp>
        <p:nvSpPr>
          <p:cNvPr id="4" name="Footer Placeholder 3">
            <a:extLst>
              <a:ext uri="{FF2B5EF4-FFF2-40B4-BE49-F238E27FC236}">
                <a16:creationId xmlns:a16="http://schemas.microsoft.com/office/drawing/2014/main" id="{470F7C7D-5418-430E-BB9C-B796D8C3FD61}"/>
              </a:ext>
            </a:extLst>
          </p:cNvPr>
          <p:cNvSpPr>
            <a:spLocks noGrp="1"/>
          </p:cNvSpPr>
          <p:nvPr>
            <p:ph type="ftr" sz="quarter" idx="11"/>
          </p:nvPr>
        </p:nvSpPr>
        <p:spPr/>
        <p:txBody>
          <a:bodyPr/>
          <a:lstStyle/>
          <a:p>
            <a:r>
              <a:rPr lang="en-US"/>
              <a:t>NewFields Mining and Energy Services</a:t>
            </a:r>
            <a:endParaRPr lang="en-US" dirty="0"/>
          </a:p>
        </p:txBody>
      </p:sp>
      <p:sp>
        <p:nvSpPr>
          <p:cNvPr id="5" name="Slide Number Placeholder 4">
            <a:extLst>
              <a:ext uri="{FF2B5EF4-FFF2-40B4-BE49-F238E27FC236}">
                <a16:creationId xmlns:a16="http://schemas.microsoft.com/office/drawing/2014/main" id="{D23B54E4-33CC-456F-9E22-B248F6288465}"/>
              </a:ext>
            </a:extLst>
          </p:cNvPr>
          <p:cNvSpPr>
            <a:spLocks noGrp="1"/>
          </p:cNvSpPr>
          <p:nvPr>
            <p:ph type="sldNum" sz="quarter" idx="12"/>
          </p:nvPr>
        </p:nvSpPr>
        <p:spPr/>
        <p:txBody>
          <a:bodyPr/>
          <a:lstStyle/>
          <a:p>
            <a:fld id="{EBA85135-38E2-4FA0-8ED7-EFC602AE62DD}" type="slidenum">
              <a:rPr lang="en-US" smtClean="0"/>
              <a:t>‹#›</a:t>
            </a:fld>
            <a:endParaRPr lang="en-US" dirty="0"/>
          </a:p>
        </p:txBody>
      </p:sp>
    </p:spTree>
    <p:extLst>
      <p:ext uri="{BB962C8B-B14F-4D97-AF65-F5344CB8AC3E}">
        <p14:creationId xmlns:p14="http://schemas.microsoft.com/office/powerpoint/2010/main" val="243002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477B3-4B9D-4255-9128-02FA60C612BA}"/>
              </a:ext>
            </a:extLst>
          </p:cNvPr>
          <p:cNvSpPr>
            <a:spLocks noGrp="1"/>
          </p:cNvSpPr>
          <p:nvPr>
            <p:ph type="dt" sz="half" idx="10"/>
          </p:nvPr>
        </p:nvSpPr>
        <p:spPr/>
        <p:txBody>
          <a:bodyPr/>
          <a:lstStyle/>
          <a:p>
            <a:fld id="{ACE34F14-AF06-4FC7-94FE-304FEF1CCFE9}" type="datetime1">
              <a:rPr lang="en-US" smtClean="0"/>
              <a:t>6/17/2019</a:t>
            </a:fld>
            <a:endParaRPr lang="en-US" dirty="0"/>
          </a:p>
        </p:txBody>
      </p:sp>
      <p:sp>
        <p:nvSpPr>
          <p:cNvPr id="3" name="Footer Placeholder 2">
            <a:extLst>
              <a:ext uri="{FF2B5EF4-FFF2-40B4-BE49-F238E27FC236}">
                <a16:creationId xmlns:a16="http://schemas.microsoft.com/office/drawing/2014/main" id="{904A4A81-8EB8-40DD-9F41-41C94DC9A12E}"/>
              </a:ext>
            </a:extLst>
          </p:cNvPr>
          <p:cNvSpPr>
            <a:spLocks noGrp="1"/>
          </p:cNvSpPr>
          <p:nvPr>
            <p:ph type="ftr" sz="quarter" idx="11"/>
          </p:nvPr>
        </p:nvSpPr>
        <p:spPr/>
        <p:txBody>
          <a:bodyPr/>
          <a:lstStyle/>
          <a:p>
            <a:r>
              <a:rPr lang="en-US"/>
              <a:t>NewFields Mining and Energy Services</a:t>
            </a:r>
            <a:endParaRPr lang="en-US" dirty="0"/>
          </a:p>
        </p:txBody>
      </p:sp>
      <p:sp>
        <p:nvSpPr>
          <p:cNvPr id="4" name="Slide Number Placeholder 3">
            <a:extLst>
              <a:ext uri="{FF2B5EF4-FFF2-40B4-BE49-F238E27FC236}">
                <a16:creationId xmlns:a16="http://schemas.microsoft.com/office/drawing/2014/main" id="{FAC31F96-1C5C-44A9-BCF2-93A52B4519D0}"/>
              </a:ext>
            </a:extLst>
          </p:cNvPr>
          <p:cNvSpPr>
            <a:spLocks noGrp="1"/>
          </p:cNvSpPr>
          <p:nvPr>
            <p:ph type="sldNum" sz="quarter" idx="12"/>
          </p:nvPr>
        </p:nvSpPr>
        <p:spPr/>
        <p:txBody>
          <a:bodyPr/>
          <a:lstStyle/>
          <a:p>
            <a:fld id="{EBA85135-38E2-4FA0-8ED7-EFC602AE62DD}" type="slidenum">
              <a:rPr lang="en-US" smtClean="0"/>
              <a:t>‹#›</a:t>
            </a:fld>
            <a:endParaRPr lang="en-US" dirty="0"/>
          </a:p>
        </p:txBody>
      </p:sp>
    </p:spTree>
    <p:extLst>
      <p:ext uri="{BB962C8B-B14F-4D97-AF65-F5344CB8AC3E}">
        <p14:creationId xmlns:p14="http://schemas.microsoft.com/office/powerpoint/2010/main" val="376789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0DA8D-14C0-4638-95E7-274ED977D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F3413C-4FD8-43A4-8B42-C2C27D3BB4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B5FAA5-871B-4108-8F7E-FD8EAE2C0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7A1131-B041-4508-B098-4AE3F3DADCBF}"/>
              </a:ext>
            </a:extLst>
          </p:cNvPr>
          <p:cNvSpPr>
            <a:spLocks noGrp="1"/>
          </p:cNvSpPr>
          <p:nvPr>
            <p:ph type="dt" sz="half" idx="10"/>
          </p:nvPr>
        </p:nvSpPr>
        <p:spPr/>
        <p:txBody>
          <a:bodyPr/>
          <a:lstStyle/>
          <a:p>
            <a:fld id="{2AB4796A-6B16-407E-883C-1A330BF2EFCD}" type="datetime1">
              <a:rPr lang="en-US" smtClean="0"/>
              <a:t>6/17/2019</a:t>
            </a:fld>
            <a:endParaRPr lang="en-US" dirty="0"/>
          </a:p>
        </p:txBody>
      </p:sp>
      <p:sp>
        <p:nvSpPr>
          <p:cNvPr id="6" name="Footer Placeholder 5">
            <a:extLst>
              <a:ext uri="{FF2B5EF4-FFF2-40B4-BE49-F238E27FC236}">
                <a16:creationId xmlns:a16="http://schemas.microsoft.com/office/drawing/2014/main" id="{5FEC4DCB-5F1A-4687-BF9E-328DBAFF3CD7}"/>
              </a:ext>
            </a:extLst>
          </p:cNvPr>
          <p:cNvSpPr>
            <a:spLocks noGrp="1"/>
          </p:cNvSpPr>
          <p:nvPr>
            <p:ph type="ftr" sz="quarter" idx="11"/>
          </p:nvPr>
        </p:nvSpPr>
        <p:spPr/>
        <p:txBody>
          <a:bodyPr/>
          <a:lstStyle/>
          <a:p>
            <a:r>
              <a:rPr lang="en-US"/>
              <a:t>NewFields Mining and Energy Services</a:t>
            </a:r>
            <a:endParaRPr lang="en-US" dirty="0"/>
          </a:p>
        </p:txBody>
      </p:sp>
      <p:sp>
        <p:nvSpPr>
          <p:cNvPr id="7" name="Slide Number Placeholder 6">
            <a:extLst>
              <a:ext uri="{FF2B5EF4-FFF2-40B4-BE49-F238E27FC236}">
                <a16:creationId xmlns:a16="http://schemas.microsoft.com/office/drawing/2014/main" id="{90ACCC31-6865-41EB-9B0F-04B2AB70B5C7}"/>
              </a:ext>
            </a:extLst>
          </p:cNvPr>
          <p:cNvSpPr>
            <a:spLocks noGrp="1"/>
          </p:cNvSpPr>
          <p:nvPr>
            <p:ph type="sldNum" sz="quarter" idx="12"/>
          </p:nvPr>
        </p:nvSpPr>
        <p:spPr/>
        <p:txBody>
          <a:bodyPr/>
          <a:lstStyle/>
          <a:p>
            <a:fld id="{EBA85135-38E2-4FA0-8ED7-EFC602AE62DD}" type="slidenum">
              <a:rPr lang="en-US" smtClean="0"/>
              <a:t>‹#›</a:t>
            </a:fld>
            <a:endParaRPr lang="en-US" dirty="0"/>
          </a:p>
        </p:txBody>
      </p:sp>
    </p:spTree>
    <p:extLst>
      <p:ext uri="{BB962C8B-B14F-4D97-AF65-F5344CB8AC3E}">
        <p14:creationId xmlns:p14="http://schemas.microsoft.com/office/powerpoint/2010/main" val="405520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07E3C-4355-4CF1-83F6-8AA9AC299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6B348C-CCB2-407E-A0EF-2B0A81A534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DCB709-80AE-4B43-BDE1-7243066D7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B4EAE9-7CE7-4C58-A931-0140F46A0886}"/>
              </a:ext>
            </a:extLst>
          </p:cNvPr>
          <p:cNvSpPr>
            <a:spLocks noGrp="1"/>
          </p:cNvSpPr>
          <p:nvPr>
            <p:ph type="dt" sz="half" idx="10"/>
          </p:nvPr>
        </p:nvSpPr>
        <p:spPr/>
        <p:txBody>
          <a:bodyPr/>
          <a:lstStyle/>
          <a:p>
            <a:fld id="{9E9D2E64-7967-48D9-8194-805A10667820}" type="datetime1">
              <a:rPr lang="en-US" smtClean="0"/>
              <a:t>6/17/2019</a:t>
            </a:fld>
            <a:endParaRPr lang="en-US" dirty="0"/>
          </a:p>
        </p:txBody>
      </p:sp>
      <p:sp>
        <p:nvSpPr>
          <p:cNvPr id="6" name="Footer Placeholder 5">
            <a:extLst>
              <a:ext uri="{FF2B5EF4-FFF2-40B4-BE49-F238E27FC236}">
                <a16:creationId xmlns:a16="http://schemas.microsoft.com/office/drawing/2014/main" id="{8E0D50E3-45B4-4FE1-9BE5-4B31F362AA3A}"/>
              </a:ext>
            </a:extLst>
          </p:cNvPr>
          <p:cNvSpPr>
            <a:spLocks noGrp="1"/>
          </p:cNvSpPr>
          <p:nvPr>
            <p:ph type="ftr" sz="quarter" idx="11"/>
          </p:nvPr>
        </p:nvSpPr>
        <p:spPr/>
        <p:txBody>
          <a:bodyPr/>
          <a:lstStyle/>
          <a:p>
            <a:r>
              <a:rPr lang="en-US"/>
              <a:t>NewFields Mining and Energy Services</a:t>
            </a:r>
            <a:endParaRPr lang="en-US" dirty="0"/>
          </a:p>
        </p:txBody>
      </p:sp>
      <p:sp>
        <p:nvSpPr>
          <p:cNvPr id="7" name="Slide Number Placeholder 6">
            <a:extLst>
              <a:ext uri="{FF2B5EF4-FFF2-40B4-BE49-F238E27FC236}">
                <a16:creationId xmlns:a16="http://schemas.microsoft.com/office/drawing/2014/main" id="{A7DDD7A3-FB8A-42A5-8BA8-6719327319B8}"/>
              </a:ext>
            </a:extLst>
          </p:cNvPr>
          <p:cNvSpPr>
            <a:spLocks noGrp="1"/>
          </p:cNvSpPr>
          <p:nvPr>
            <p:ph type="sldNum" sz="quarter" idx="12"/>
          </p:nvPr>
        </p:nvSpPr>
        <p:spPr/>
        <p:txBody>
          <a:bodyPr/>
          <a:lstStyle/>
          <a:p>
            <a:fld id="{EBA85135-38E2-4FA0-8ED7-EFC602AE62DD}" type="slidenum">
              <a:rPr lang="en-US" smtClean="0"/>
              <a:t>‹#›</a:t>
            </a:fld>
            <a:endParaRPr lang="en-US" dirty="0"/>
          </a:p>
        </p:txBody>
      </p:sp>
    </p:spTree>
    <p:extLst>
      <p:ext uri="{BB962C8B-B14F-4D97-AF65-F5344CB8AC3E}">
        <p14:creationId xmlns:p14="http://schemas.microsoft.com/office/powerpoint/2010/main" val="160545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1FF456-8B86-47AE-B355-3ABA5F1837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327E84-6189-4465-8AFF-16A1565E3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B0777-19F0-463C-9450-C7A3D58AE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1D4BC-79C7-4EC0-B692-1FF1C3C9A349}" type="datetime1">
              <a:rPr lang="en-US" smtClean="0"/>
              <a:t>6/17/2019</a:t>
            </a:fld>
            <a:endParaRPr lang="en-US" dirty="0"/>
          </a:p>
        </p:txBody>
      </p:sp>
      <p:sp>
        <p:nvSpPr>
          <p:cNvPr id="5" name="Footer Placeholder 4">
            <a:extLst>
              <a:ext uri="{FF2B5EF4-FFF2-40B4-BE49-F238E27FC236}">
                <a16:creationId xmlns:a16="http://schemas.microsoft.com/office/drawing/2014/main" id="{7656666E-7E2E-4FDB-98F3-3DFFEE7FEB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NewFields Mining and Energy Services</a:t>
            </a:r>
            <a:endParaRPr lang="en-US" dirty="0"/>
          </a:p>
        </p:txBody>
      </p:sp>
      <p:sp>
        <p:nvSpPr>
          <p:cNvPr id="6" name="Slide Number Placeholder 5">
            <a:extLst>
              <a:ext uri="{FF2B5EF4-FFF2-40B4-BE49-F238E27FC236}">
                <a16:creationId xmlns:a16="http://schemas.microsoft.com/office/drawing/2014/main" id="{25A0CE22-6E55-4F00-A692-99BC4C76D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85135-38E2-4FA0-8ED7-EFC602AE62DD}" type="slidenum">
              <a:rPr lang="en-US" smtClean="0"/>
              <a:t>‹#›</a:t>
            </a:fld>
            <a:endParaRPr lang="en-US" dirty="0"/>
          </a:p>
        </p:txBody>
      </p:sp>
    </p:spTree>
    <p:extLst>
      <p:ext uri="{BB962C8B-B14F-4D97-AF65-F5344CB8AC3E}">
        <p14:creationId xmlns:p14="http://schemas.microsoft.com/office/powerpoint/2010/main" val="200750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hyperlink" Target="mailto:bwalker@newfield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FED69-9E5F-436F-BBDA-752EFD81609A}"/>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marL="0" marR="0" algn="r">
              <a:spcAft>
                <a:spcPts val="600"/>
              </a:spcAft>
            </a:pPr>
            <a:br>
              <a:rPr lang="en-US" sz="2800" b="1" kern="1200" cap="all" spc="100" dirty="0">
                <a:solidFill>
                  <a:schemeClr val="accent1"/>
                </a:solidFill>
                <a:latin typeface="+mj-lt"/>
                <a:ea typeface="+mj-ea"/>
                <a:cs typeface="+mj-cs"/>
              </a:rPr>
            </a:br>
            <a:br>
              <a:rPr lang="en-US" sz="2800" b="1" kern="1200" cap="all" spc="100" dirty="0">
                <a:solidFill>
                  <a:schemeClr val="accent1"/>
                </a:solidFill>
                <a:latin typeface="+mj-lt"/>
                <a:ea typeface="+mj-ea"/>
                <a:cs typeface="+mj-cs"/>
              </a:rPr>
            </a:br>
            <a:r>
              <a:rPr lang="en-US" sz="2800" b="1" kern="1200" cap="all" spc="100" dirty="0">
                <a:solidFill>
                  <a:schemeClr val="accent1"/>
                </a:solidFill>
                <a:latin typeface="+mj-lt"/>
                <a:ea typeface="+mj-ea"/>
                <a:cs typeface="+mj-cs"/>
              </a:rPr>
              <a:t>A PERMEABLE REACTIVE BARRIER (PRB) FOR THE </a:t>
            </a:r>
            <a:r>
              <a:rPr lang="en-US" sz="2800" b="1" kern="1200" cap="all" spc="100" dirty="0" err="1">
                <a:solidFill>
                  <a:schemeClr val="accent1"/>
                </a:solidFill>
                <a:latin typeface="+mj-lt"/>
                <a:ea typeface="+mj-ea"/>
                <a:cs typeface="+mj-cs"/>
              </a:rPr>
              <a:t>IMMOBILiZATION</a:t>
            </a:r>
            <a:r>
              <a:rPr lang="en-US" sz="2800" b="1" kern="1200" cap="all" spc="100" dirty="0">
                <a:solidFill>
                  <a:schemeClr val="accent1"/>
                </a:solidFill>
                <a:latin typeface="+mj-lt"/>
                <a:ea typeface="+mj-ea"/>
                <a:cs typeface="+mj-cs"/>
              </a:rPr>
              <a:t> OF SELENIUM IN Mine SEEP WATER AND GROUNDWATER</a:t>
            </a:r>
            <a:br>
              <a:rPr lang="en-US" sz="2800" b="1" kern="1200" cap="all" spc="100" dirty="0">
                <a:solidFill>
                  <a:schemeClr val="accent1"/>
                </a:solidFill>
                <a:latin typeface="+mj-lt"/>
                <a:ea typeface="+mj-ea"/>
                <a:cs typeface="+mj-cs"/>
              </a:rPr>
            </a:br>
            <a:br>
              <a:rPr lang="en-US" sz="2800" b="1" kern="1200" cap="all" spc="100" dirty="0">
                <a:solidFill>
                  <a:schemeClr val="accent1"/>
                </a:solidFill>
                <a:latin typeface="+mj-lt"/>
                <a:ea typeface="+mj-ea"/>
                <a:cs typeface="+mj-cs"/>
              </a:rPr>
            </a:br>
            <a:br>
              <a:rPr lang="en-US" sz="2800" kern="1200" dirty="0">
                <a:solidFill>
                  <a:schemeClr val="accent1"/>
                </a:solidFill>
                <a:latin typeface="+mj-lt"/>
                <a:ea typeface="+mj-ea"/>
                <a:cs typeface="+mj-cs"/>
              </a:rPr>
            </a:br>
            <a:endParaRPr lang="en-US" sz="2800" kern="1200" dirty="0">
              <a:solidFill>
                <a:schemeClr val="accent1"/>
              </a:solidFill>
              <a:latin typeface="+mj-lt"/>
              <a:ea typeface="+mj-ea"/>
              <a:cs typeface="+mj-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9CF29420-C2E3-4C55-BE56-C9863EAA66C1}"/>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algn="l">
              <a:spcBef>
                <a:spcPts val="0"/>
              </a:spcBef>
              <a:spcAft>
                <a:spcPts val="600"/>
              </a:spcAft>
            </a:pPr>
            <a:r>
              <a:rPr lang="en-US" b="1" dirty="0"/>
              <a:t>William J Walker, PhD      </a:t>
            </a:r>
          </a:p>
          <a:p>
            <a:pPr algn="l">
              <a:spcBef>
                <a:spcPts val="0"/>
              </a:spcBef>
              <a:spcAft>
                <a:spcPts val="600"/>
              </a:spcAft>
            </a:pPr>
            <a:r>
              <a:rPr lang="en-US" b="1" dirty="0"/>
              <a:t>Seattle, WA</a:t>
            </a:r>
          </a:p>
          <a:p>
            <a:pPr algn="l">
              <a:spcBef>
                <a:spcPts val="0"/>
              </a:spcBef>
              <a:spcAft>
                <a:spcPts val="600"/>
              </a:spcAft>
            </a:pPr>
            <a:endParaRPr lang="en-US" b="1" dirty="0"/>
          </a:p>
          <a:p>
            <a:pPr algn="l">
              <a:spcBef>
                <a:spcPts val="0"/>
              </a:spcBef>
              <a:spcAft>
                <a:spcPts val="600"/>
              </a:spcAft>
            </a:pPr>
            <a:r>
              <a:rPr lang="en-US" b="1" dirty="0"/>
              <a:t>David Tooke, PhD   Matthew Wright PE, Missoula, MT</a:t>
            </a:r>
          </a:p>
          <a:p>
            <a:pPr algn="l">
              <a:spcBef>
                <a:spcPts val="0"/>
              </a:spcBef>
              <a:spcAft>
                <a:spcPts val="600"/>
              </a:spcAft>
            </a:pPr>
            <a:endParaRPr lang="en-US" b="1" dirty="0"/>
          </a:p>
          <a:p>
            <a:pPr algn="l">
              <a:spcBef>
                <a:spcPts val="0"/>
              </a:spcBef>
              <a:spcAft>
                <a:spcPts val="600"/>
              </a:spcAft>
            </a:pPr>
            <a:r>
              <a:rPr lang="en-US" b="1" dirty="0"/>
              <a:t>Jeffrey Hamilton, JR Simplot</a:t>
            </a:r>
          </a:p>
        </p:txBody>
      </p:sp>
      <p:sp>
        <p:nvSpPr>
          <p:cNvPr id="4" name="Footer Placeholder 3">
            <a:extLst>
              <a:ext uri="{FF2B5EF4-FFF2-40B4-BE49-F238E27FC236}">
                <a16:creationId xmlns:a16="http://schemas.microsoft.com/office/drawing/2014/main" id="{7ED74DC5-0278-43C4-94BC-958F5F18EC2D}"/>
              </a:ext>
            </a:extLst>
          </p:cNvPr>
          <p:cNvSpPr>
            <a:spLocks noGrp="1"/>
          </p:cNvSpPr>
          <p:nvPr>
            <p:ph type="ftr" sz="quarter" idx="11"/>
          </p:nvPr>
        </p:nvSpPr>
        <p:spPr>
          <a:xfrm>
            <a:off x="3509819" y="5458691"/>
            <a:ext cx="6726198" cy="939913"/>
          </a:xfrm>
        </p:spPr>
        <p:txBody>
          <a:bodyPr vert="horz" lIns="91440" tIns="45720" rIns="91440" bIns="45720" rtlCol="0" anchor="ctr">
            <a:noAutofit/>
          </a:bodyPr>
          <a:lstStyle/>
          <a:p>
            <a:pPr algn="l">
              <a:spcAft>
                <a:spcPts val="600"/>
              </a:spcAft>
            </a:pPr>
            <a:r>
              <a:rPr lang="en-US" sz="3200" b="1" kern="1200" dirty="0">
                <a:solidFill>
                  <a:schemeClr val="tx1">
                    <a:alpha val="80000"/>
                  </a:schemeClr>
                </a:solidFill>
                <a:latin typeface="+mn-lt"/>
                <a:ea typeface="+mn-ea"/>
                <a:cs typeface="+mn-cs"/>
              </a:rPr>
              <a:t>NewFields Mining and Energy Services</a:t>
            </a:r>
          </a:p>
          <a:p>
            <a:pPr algn="l">
              <a:spcAft>
                <a:spcPts val="600"/>
              </a:spcAft>
            </a:pPr>
            <a:r>
              <a:rPr lang="en-US" sz="2400" b="1" i="1" kern="1200" dirty="0">
                <a:solidFill>
                  <a:schemeClr val="tx1">
                    <a:alpha val="80000"/>
                  </a:schemeClr>
                </a:solidFill>
                <a:latin typeface="+mn-lt"/>
                <a:ea typeface="+mn-ea"/>
                <a:cs typeface="+mn-cs"/>
              </a:rPr>
              <a:t>ASMR Conference Big Sky, MT June 3-7, 2019</a:t>
            </a:r>
          </a:p>
        </p:txBody>
      </p:sp>
    </p:spTree>
    <p:extLst>
      <p:ext uri="{BB962C8B-B14F-4D97-AF65-F5344CB8AC3E}">
        <p14:creationId xmlns:p14="http://schemas.microsoft.com/office/powerpoint/2010/main" val="3763323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4D842-3FF0-4267-B66B-FDAEB65FA095}"/>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Results:</a:t>
            </a:r>
            <a:br>
              <a:rPr lang="en-US" sz="4800" kern="1200">
                <a:solidFill>
                  <a:srgbClr val="FFFFFF"/>
                </a:solidFill>
                <a:latin typeface="+mj-lt"/>
                <a:ea typeface="+mj-ea"/>
                <a:cs typeface="+mj-cs"/>
              </a:rPr>
            </a:br>
            <a:r>
              <a:rPr lang="en-US" sz="4800" kern="1200">
                <a:solidFill>
                  <a:srgbClr val="FFFFFF"/>
                </a:solidFill>
                <a:latin typeface="+mj-lt"/>
                <a:ea typeface="+mj-ea"/>
                <a:cs typeface="+mj-cs"/>
              </a:rPr>
              <a:t>Composition of Mine Seep Water and Groundwater</a:t>
            </a:r>
          </a:p>
        </p:txBody>
      </p:sp>
      <p:pic>
        <p:nvPicPr>
          <p:cNvPr id="9" name="Content Placeholder 8">
            <a:extLst>
              <a:ext uri="{FF2B5EF4-FFF2-40B4-BE49-F238E27FC236}">
                <a16:creationId xmlns:a16="http://schemas.microsoft.com/office/drawing/2014/main" id="{6C2A3EA8-BFDD-4BA0-8F03-B91601CB222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66178" y="492573"/>
            <a:ext cx="4528833" cy="5880796"/>
          </a:xfrm>
          <a:prstGeom prst="rect">
            <a:avLst/>
          </a:prstGeom>
        </p:spPr>
      </p:pic>
      <p:sp>
        <p:nvSpPr>
          <p:cNvPr id="3" name="Footer Placeholder 2">
            <a:extLst>
              <a:ext uri="{FF2B5EF4-FFF2-40B4-BE49-F238E27FC236}">
                <a16:creationId xmlns:a16="http://schemas.microsoft.com/office/drawing/2014/main" id="{56C37440-EA57-4DBB-8A9C-C2D66223CFF3}"/>
              </a:ext>
            </a:extLst>
          </p:cNvPr>
          <p:cNvSpPr>
            <a:spLocks noGrp="1"/>
          </p:cNvSpPr>
          <p:nvPr>
            <p:ph type="ftr" sz="quarter" idx="11"/>
          </p:nvPr>
        </p:nvSpPr>
        <p:spPr>
          <a:xfrm>
            <a:off x="5144297" y="6423025"/>
            <a:ext cx="5618954"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NewFields Mining and Energy Services</a:t>
            </a:r>
          </a:p>
        </p:txBody>
      </p:sp>
    </p:spTree>
    <p:extLst>
      <p:ext uri="{BB962C8B-B14F-4D97-AF65-F5344CB8AC3E}">
        <p14:creationId xmlns:p14="http://schemas.microsoft.com/office/powerpoint/2010/main" val="119069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AF569-F0A6-4D1D-AA9E-5D70E18E3452}"/>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Results:</a:t>
            </a:r>
            <a:br>
              <a:rPr lang="en-US" dirty="0">
                <a:solidFill>
                  <a:schemeClr val="accent1"/>
                </a:solidFill>
              </a:rPr>
            </a:br>
            <a:r>
              <a:rPr lang="en-US" dirty="0">
                <a:solidFill>
                  <a:schemeClr val="accent1"/>
                </a:solidFill>
              </a:rPr>
              <a:t>Batch Testing Summary</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3373834-B316-424F-BE3A-38ED98F17426}"/>
              </a:ext>
            </a:extLst>
          </p:cNvPr>
          <p:cNvSpPr>
            <a:spLocks noGrp="1"/>
          </p:cNvSpPr>
          <p:nvPr>
            <p:ph idx="1"/>
          </p:nvPr>
        </p:nvSpPr>
        <p:spPr>
          <a:xfrm>
            <a:off x="4976031" y="963877"/>
            <a:ext cx="6377769" cy="4930246"/>
          </a:xfrm>
        </p:spPr>
        <p:txBody>
          <a:bodyPr anchor="ctr">
            <a:normAutofit/>
          </a:bodyPr>
          <a:lstStyle/>
          <a:p>
            <a:r>
              <a:rPr lang="en-US" sz="2400" dirty="0"/>
              <a:t>Most elements unaffected by addition of seep water (Al, As, Cd, Sb, Be, Cr, Co, Mo, Pb, Hg, Ag, Th, V)</a:t>
            </a:r>
          </a:p>
          <a:p>
            <a:r>
              <a:rPr lang="en-US" sz="2400" dirty="0"/>
              <a:t>Se decreased in alfalfa leach, not affected in wood chips or sand</a:t>
            </a:r>
          </a:p>
          <a:p>
            <a:pPr lvl="1"/>
            <a:r>
              <a:rPr lang="en-US" dirty="0"/>
              <a:t>Presumably raid carbon utilization, decreased O</a:t>
            </a:r>
            <a:r>
              <a:rPr lang="en-US" baseline="-25000" dirty="0"/>
              <a:t>2</a:t>
            </a:r>
            <a:r>
              <a:rPr lang="en-US" dirty="0"/>
              <a:t> (and ORP) in turn reducing Se to elemental Se. </a:t>
            </a:r>
          </a:p>
          <a:p>
            <a:r>
              <a:rPr lang="en-US" sz="2400" dirty="0"/>
              <a:t>Fe and Mn increased in alfalfa leach due to low ORP</a:t>
            </a:r>
          </a:p>
          <a:p>
            <a:r>
              <a:rPr lang="en-US" sz="2400" dirty="0"/>
              <a:t>Overall addition of mine seep water did not appear to add any constituents deemed problematic for effluent water quality</a:t>
            </a:r>
          </a:p>
        </p:txBody>
      </p:sp>
      <p:sp>
        <p:nvSpPr>
          <p:cNvPr id="4" name="Footer Placeholder 3">
            <a:extLst>
              <a:ext uri="{FF2B5EF4-FFF2-40B4-BE49-F238E27FC236}">
                <a16:creationId xmlns:a16="http://schemas.microsoft.com/office/drawing/2014/main" id="{5A564A12-82F6-42CB-8F98-70F10EA76B16}"/>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a:solidFill>
                  <a:schemeClr val="tx1">
                    <a:alpha val="80000"/>
                  </a:schemeClr>
                </a:solidFill>
              </a:rPr>
              <a:t>NewFields Mining and Energy Services</a:t>
            </a:r>
          </a:p>
        </p:txBody>
      </p:sp>
    </p:spTree>
    <p:extLst>
      <p:ext uri="{BB962C8B-B14F-4D97-AF65-F5344CB8AC3E}">
        <p14:creationId xmlns:p14="http://schemas.microsoft.com/office/powerpoint/2010/main" val="3156186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EA3D7E-57EB-4707-9E84-CF3C38EACEA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kern="1200" dirty="0">
                <a:solidFill>
                  <a:srgbClr val="FFFFFF"/>
                </a:solidFill>
                <a:latin typeface="+mj-lt"/>
                <a:ea typeface="+mj-ea"/>
                <a:cs typeface="+mj-cs"/>
              </a:rPr>
              <a:t>Batch Leach Results - Se</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1109F157-010E-41D4-85D4-A9ABBFF33F0D}"/>
              </a:ext>
            </a:extLst>
          </p:cNvPr>
          <p:cNvPicPr>
            <a:picLocks noGrp="1" noChangeAspect="1"/>
          </p:cNvPicPr>
          <p:nvPr>
            <p:ph idx="1"/>
          </p:nvPr>
        </p:nvPicPr>
        <p:blipFill>
          <a:blip r:embed="rId3"/>
          <a:stretch>
            <a:fillRect/>
          </a:stretch>
        </p:blipFill>
        <p:spPr>
          <a:xfrm>
            <a:off x="4890499" y="914400"/>
            <a:ext cx="7130265" cy="5137079"/>
          </a:xfrm>
          <a:prstGeom prst="rect">
            <a:avLst/>
          </a:prstGeom>
        </p:spPr>
      </p:pic>
      <p:sp>
        <p:nvSpPr>
          <p:cNvPr id="3" name="Footer Placeholder 2">
            <a:extLst>
              <a:ext uri="{FF2B5EF4-FFF2-40B4-BE49-F238E27FC236}">
                <a16:creationId xmlns:a16="http://schemas.microsoft.com/office/drawing/2014/main" id="{97CCE1C9-4763-47FA-82B6-3A09CB5AB57C}"/>
              </a:ext>
            </a:extLst>
          </p:cNvPr>
          <p:cNvSpPr>
            <a:spLocks noGrp="1"/>
          </p:cNvSpPr>
          <p:nvPr>
            <p:ph type="ftr" sz="quarter" idx="11"/>
          </p:nvPr>
        </p:nvSpPr>
        <p:spPr/>
        <p:txBody>
          <a:bodyPr/>
          <a:lstStyle/>
          <a:p>
            <a:r>
              <a:rPr lang="en-US"/>
              <a:t>NewFields Mining and Energy Services</a:t>
            </a:r>
            <a:endParaRPr lang="en-US" dirty="0"/>
          </a:p>
        </p:txBody>
      </p:sp>
    </p:spTree>
    <p:extLst>
      <p:ext uri="{BB962C8B-B14F-4D97-AF65-F5344CB8AC3E}">
        <p14:creationId xmlns:p14="http://schemas.microsoft.com/office/powerpoint/2010/main" val="278735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C3A71-1800-4A85-B1FA-8B35110A2F90}"/>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a:solidFill>
                  <a:srgbClr val="FFFFFF"/>
                </a:solidFill>
              </a:rPr>
              <a:t>Results: Column Study</a:t>
            </a:r>
          </a:p>
        </p:txBody>
      </p:sp>
      <p:pic>
        <p:nvPicPr>
          <p:cNvPr id="8" name="Content Placeholder 7">
            <a:extLst>
              <a:ext uri="{FF2B5EF4-FFF2-40B4-BE49-F238E27FC236}">
                <a16:creationId xmlns:a16="http://schemas.microsoft.com/office/drawing/2014/main" id="{8168B05B-C2AB-4007-8C83-CD3C06FFA92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48885" y="307731"/>
            <a:ext cx="2998227" cy="3997637"/>
          </a:xfrm>
          <a:prstGeom prst="rect">
            <a:avLst/>
          </a:prstGeom>
        </p:spPr>
      </p:pic>
      <p:pic>
        <p:nvPicPr>
          <p:cNvPr id="10" name="Content Placeholder 9">
            <a:extLst>
              <a:ext uri="{FF2B5EF4-FFF2-40B4-BE49-F238E27FC236}">
                <a16:creationId xmlns:a16="http://schemas.microsoft.com/office/drawing/2014/main" id="{1A687B87-B234-4C7D-AE56-AAE6E3B91746}"/>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644888" y="307731"/>
            <a:ext cx="2998227" cy="3997637"/>
          </a:xfrm>
          <a:prstGeom prst="rect">
            <a:avLst/>
          </a:prstGeom>
        </p:spPr>
      </p:pic>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58E9353-22EB-42F6-9E5E-DDA45730C43D}"/>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NewFields Mining and Energy Services</a:t>
            </a:r>
          </a:p>
        </p:txBody>
      </p:sp>
    </p:spTree>
    <p:extLst>
      <p:ext uri="{BB962C8B-B14F-4D97-AF65-F5344CB8AC3E}">
        <p14:creationId xmlns:p14="http://schemas.microsoft.com/office/powerpoint/2010/main" val="2985676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A8AB-3127-4EB1-B867-D6EAF8B53474}"/>
              </a:ext>
            </a:extLst>
          </p:cNvPr>
          <p:cNvSpPr>
            <a:spLocks noGrp="1"/>
          </p:cNvSpPr>
          <p:nvPr>
            <p:ph type="title"/>
          </p:nvPr>
        </p:nvSpPr>
        <p:spPr>
          <a:xfrm>
            <a:off x="3051424" y="365125"/>
            <a:ext cx="8303963" cy="803277"/>
          </a:xfrm>
        </p:spPr>
        <p:txBody>
          <a:bodyPr/>
          <a:lstStyle/>
          <a:p>
            <a:r>
              <a:rPr lang="en-US" b="1" dirty="0"/>
              <a:t>Column Study @25 PV</a:t>
            </a:r>
          </a:p>
        </p:txBody>
      </p:sp>
      <p:sp>
        <p:nvSpPr>
          <p:cNvPr id="3" name="Text Placeholder 2">
            <a:extLst>
              <a:ext uri="{FF2B5EF4-FFF2-40B4-BE49-F238E27FC236}">
                <a16:creationId xmlns:a16="http://schemas.microsoft.com/office/drawing/2014/main" id="{7A9BCD12-51A1-4AB6-82AC-DEC6CDBBC9F2}"/>
              </a:ext>
            </a:extLst>
          </p:cNvPr>
          <p:cNvSpPr>
            <a:spLocks noGrp="1"/>
          </p:cNvSpPr>
          <p:nvPr>
            <p:ph type="body" idx="1"/>
          </p:nvPr>
        </p:nvSpPr>
        <p:spPr>
          <a:xfrm>
            <a:off x="839788" y="1280161"/>
            <a:ext cx="5157787" cy="619760"/>
          </a:xfrm>
        </p:spPr>
        <p:txBody>
          <a:bodyPr/>
          <a:lstStyle/>
          <a:p>
            <a:r>
              <a:rPr lang="en-US" dirty="0"/>
              <a:t>Mine Seep Water</a:t>
            </a:r>
          </a:p>
        </p:txBody>
      </p:sp>
      <p:sp>
        <p:nvSpPr>
          <p:cNvPr id="5" name="Text Placeholder 4">
            <a:extLst>
              <a:ext uri="{FF2B5EF4-FFF2-40B4-BE49-F238E27FC236}">
                <a16:creationId xmlns:a16="http://schemas.microsoft.com/office/drawing/2014/main" id="{F19E5B41-E87E-4268-BEB4-2A7DD9B8DFDA}"/>
              </a:ext>
            </a:extLst>
          </p:cNvPr>
          <p:cNvSpPr>
            <a:spLocks noGrp="1"/>
          </p:cNvSpPr>
          <p:nvPr>
            <p:ph type="body" sz="quarter" idx="3"/>
          </p:nvPr>
        </p:nvSpPr>
        <p:spPr>
          <a:xfrm>
            <a:off x="6172200" y="1280161"/>
            <a:ext cx="5183188" cy="619760"/>
          </a:xfrm>
        </p:spPr>
        <p:txBody>
          <a:bodyPr/>
          <a:lstStyle/>
          <a:p>
            <a:r>
              <a:rPr lang="en-US" dirty="0"/>
              <a:t>Mine Groundwater</a:t>
            </a:r>
          </a:p>
        </p:txBody>
      </p:sp>
      <p:pic>
        <p:nvPicPr>
          <p:cNvPr id="13" name="Content Placeholder 12">
            <a:extLst>
              <a:ext uri="{FF2B5EF4-FFF2-40B4-BE49-F238E27FC236}">
                <a16:creationId xmlns:a16="http://schemas.microsoft.com/office/drawing/2014/main" id="{C326E83F-B73E-4667-B986-DD63C685B6BA}"/>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338964" y="2011680"/>
            <a:ext cx="3730090" cy="4612640"/>
          </a:xfrm>
          <a:prstGeom prst="rect">
            <a:avLst/>
          </a:prstGeom>
        </p:spPr>
      </p:pic>
      <p:pic>
        <p:nvPicPr>
          <p:cNvPr id="19" name="Content Placeholder 18">
            <a:extLst>
              <a:ext uri="{FF2B5EF4-FFF2-40B4-BE49-F238E27FC236}">
                <a16:creationId xmlns:a16="http://schemas.microsoft.com/office/drawing/2014/main" id="{96A67E4C-5990-44BB-9825-F3B9662790A3}"/>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839788" y="2011680"/>
            <a:ext cx="3884153" cy="4612640"/>
          </a:xfrm>
          <a:prstGeom prst="rect">
            <a:avLst/>
          </a:prstGeom>
        </p:spPr>
      </p:pic>
      <p:sp>
        <p:nvSpPr>
          <p:cNvPr id="4" name="Footer Placeholder 3">
            <a:extLst>
              <a:ext uri="{FF2B5EF4-FFF2-40B4-BE49-F238E27FC236}">
                <a16:creationId xmlns:a16="http://schemas.microsoft.com/office/drawing/2014/main" id="{F7020E13-8B11-4B6B-856B-6CA3E2F48F02}"/>
              </a:ext>
            </a:extLst>
          </p:cNvPr>
          <p:cNvSpPr>
            <a:spLocks noGrp="1"/>
          </p:cNvSpPr>
          <p:nvPr>
            <p:ph type="ftr" sz="quarter" idx="11"/>
          </p:nvPr>
        </p:nvSpPr>
        <p:spPr/>
        <p:txBody>
          <a:bodyPr/>
          <a:lstStyle/>
          <a:p>
            <a:r>
              <a:rPr lang="en-US"/>
              <a:t>NewFields Mining and Energy Services</a:t>
            </a:r>
            <a:endParaRPr lang="en-US" dirty="0"/>
          </a:p>
        </p:txBody>
      </p:sp>
    </p:spTree>
    <p:extLst>
      <p:ext uri="{BB962C8B-B14F-4D97-AF65-F5344CB8AC3E}">
        <p14:creationId xmlns:p14="http://schemas.microsoft.com/office/powerpoint/2010/main" val="356219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B8DD-39EB-4F91-8C37-34ACE2CCA50B}"/>
              </a:ext>
            </a:extLst>
          </p:cNvPr>
          <p:cNvSpPr>
            <a:spLocks noGrp="1"/>
          </p:cNvSpPr>
          <p:nvPr>
            <p:ph type="title"/>
          </p:nvPr>
        </p:nvSpPr>
        <p:spPr>
          <a:xfrm>
            <a:off x="3359648" y="243841"/>
            <a:ext cx="7995739" cy="804123"/>
          </a:xfrm>
        </p:spPr>
        <p:txBody>
          <a:bodyPr/>
          <a:lstStyle/>
          <a:p>
            <a:r>
              <a:rPr lang="en-US" b="1" dirty="0"/>
              <a:t>Column Study @50 PV</a:t>
            </a:r>
          </a:p>
        </p:txBody>
      </p:sp>
      <p:sp>
        <p:nvSpPr>
          <p:cNvPr id="3" name="Text Placeholder 2">
            <a:extLst>
              <a:ext uri="{FF2B5EF4-FFF2-40B4-BE49-F238E27FC236}">
                <a16:creationId xmlns:a16="http://schemas.microsoft.com/office/drawing/2014/main" id="{CB1F2379-5BD2-40C7-813B-3D43852CE72B}"/>
              </a:ext>
            </a:extLst>
          </p:cNvPr>
          <p:cNvSpPr>
            <a:spLocks noGrp="1"/>
          </p:cNvSpPr>
          <p:nvPr>
            <p:ph type="body" idx="1"/>
          </p:nvPr>
        </p:nvSpPr>
        <p:spPr>
          <a:xfrm>
            <a:off x="839788" y="1320801"/>
            <a:ext cx="5157787" cy="538480"/>
          </a:xfrm>
        </p:spPr>
        <p:txBody>
          <a:bodyPr/>
          <a:lstStyle/>
          <a:p>
            <a:r>
              <a:rPr lang="en-US" dirty="0"/>
              <a:t>Mine Seep water</a:t>
            </a:r>
          </a:p>
        </p:txBody>
      </p:sp>
      <p:sp>
        <p:nvSpPr>
          <p:cNvPr id="5" name="Text Placeholder 4">
            <a:extLst>
              <a:ext uri="{FF2B5EF4-FFF2-40B4-BE49-F238E27FC236}">
                <a16:creationId xmlns:a16="http://schemas.microsoft.com/office/drawing/2014/main" id="{3B8302E5-1597-436C-9820-4E25AF378CE8}"/>
              </a:ext>
            </a:extLst>
          </p:cNvPr>
          <p:cNvSpPr>
            <a:spLocks noGrp="1"/>
          </p:cNvSpPr>
          <p:nvPr>
            <p:ph type="body" sz="quarter" idx="3"/>
          </p:nvPr>
        </p:nvSpPr>
        <p:spPr>
          <a:xfrm>
            <a:off x="6172200" y="1320801"/>
            <a:ext cx="5183188" cy="538480"/>
          </a:xfrm>
        </p:spPr>
        <p:txBody>
          <a:bodyPr/>
          <a:lstStyle/>
          <a:p>
            <a:r>
              <a:rPr lang="en-US" dirty="0"/>
              <a:t>Mine Groundwater</a:t>
            </a:r>
          </a:p>
        </p:txBody>
      </p:sp>
      <p:pic>
        <p:nvPicPr>
          <p:cNvPr id="12" name="Content Placeholder 11">
            <a:extLst>
              <a:ext uri="{FF2B5EF4-FFF2-40B4-BE49-F238E27FC236}">
                <a16:creationId xmlns:a16="http://schemas.microsoft.com/office/drawing/2014/main" id="{A7571F33-EAFB-4776-A103-8413C21504F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39788" y="2011680"/>
            <a:ext cx="3747046" cy="4602480"/>
          </a:xfrm>
          <a:prstGeom prst="rect">
            <a:avLst/>
          </a:prstGeom>
        </p:spPr>
      </p:pic>
      <p:sp>
        <p:nvSpPr>
          <p:cNvPr id="4" name="Footer Placeholder 3">
            <a:extLst>
              <a:ext uri="{FF2B5EF4-FFF2-40B4-BE49-F238E27FC236}">
                <a16:creationId xmlns:a16="http://schemas.microsoft.com/office/drawing/2014/main" id="{98EBD2CA-146B-44E8-9F6D-DAE2B021E442}"/>
              </a:ext>
            </a:extLst>
          </p:cNvPr>
          <p:cNvSpPr>
            <a:spLocks noGrp="1"/>
          </p:cNvSpPr>
          <p:nvPr>
            <p:ph type="ftr" sz="quarter" idx="11"/>
          </p:nvPr>
        </p:nvSpPr>
        <p:spPr/>
        <p:txBody>
          <a:bodyPr/>
          <a:lstStyle/>
          <a:p>
            <a:r>
              <a:rPr lang="en-US"/>
              <a:t>NewFields Mining and Energy Services</a:t>
            </a:r>
            <a:endParaRPr lang="en-US" dirty="0"/>
          </a:p>
        </p:txBody>
      </p:sp>
      <p:pic>
        <p:nvPicPr>
          <p:cNvPr id="16" name="Content Placeholder 15">
            <a:extLst>
              <a:ext uri="{FF2B5EF4-FFF2-40B4-BE49-F238E27FC236}">
                <a16:creationId xmlns:a16="http://schemas.microsoft.com/office/drawing/2014/main" id="{79669F8D-9537-4B4F-ACFE-2D13F0BB8D46}"/>
              </a:ext>
            </a:extLst>
          </p:cNvPr>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6350000" y="2011680"/>
            <a:ext cx="3581947" cy="4602479"/>
          </a:xfrm>
          <a:prstGeom prst="rect">
            <a:avLst/>
          </a:prstGeom>
        </p:spPr>
      </p:pic>
    </p:spTree>
    <p:extLst>
      <p:ext uri="{BB962C8B-B14F-4D97-AF65-F5344CB8AC3E}">
        <p14:creationId xmlns:p14="http://schemas.microsoft.com/office/powerpoint/2010/main" val="130118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164DF5CD-A688-40A8-92B5-B1402C634B2B}"/>
              </a:ext>
            </a:extLst>
          </p:cNvPr>
          <p:cNvSpPr>
            <a:spLocks noGrp="1"/>
          </p:cNvSpPr>
          <p:nvPr>
            <p:ph type="ftr" sz="quarter" idx="11"/>
          </p:nvPr>
        </p:nvSpPr>
        <p:spPr/>
        <p:txBody>
          <a:bodyPr/>
          <a:lstStyle/>
          <a:p>
            <a:r>
              <a:rPr lang="en-US"/>
              <a:t>NewFields Mining and Energy Services</a:t>
            </a:r>
            <a:endParaRPr lang="en-US" dirty="0"/>
          </a:p>
        </p:txBody>
      </p:sp>
      <p:pic>
        <p:nvPicPr>
          <p:cNvPr id="4" name="Picture 3">
            <a:extLst>
              <a:ext uri="{FF2B5EF4-FFF2-40B4-BE49-F238E27FC236}">
                <a16:creationId xmlns:a16="http://schemas.microsoft.com/office/drawing/2014/main" id="{029BF492-C333-4D17-A95A-7383554AA8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1040" y="480060"/>
            <a:ext cx="8209280" cy="5897880"/>
          </a:xfrm>
          <a:prstGeom prst="rect">
            <a:avLst/>
          </a:prstGeom>
        </p:spPr>
      </p:pic>
    </p:spTree>
    <p:extLst>
      <p:ext uri="{BB962C8B-B14F-4D97-AF65-F5344CB8AC3E}">
        <p14:creationId xmlns:p14="http://schemas.microsoft.com/office/powerpoint/2010/main" val="388954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D3751D-12EC-469F-9839-FAE517F07DDD}"/>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Column Study - Summary</a:t>
            </a:r>
          </a:p>
        </p:txBody>
      </p:sp>
      <p:pic>
        <p:nvPicPr>
          <p:cNvPr id="4" name="Content Placeholder 3">
            <a:extLst>
              <a:ext uri="{FF2B5EF4-FFF2-40B4-BE49-F238E27FC236}">
                <a16:creationId xmlns:a16="http://schemas.microsoft.com/office/drawing/2014/main" id="{E1390130-0787-4033-AC68-EE8D33E9471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153822" y="1463421"/>
            <a:ext cx="6553545" cy="3939099"/>
          </a:xfrm>
          <a:prstGeom prst="rect">
            <a:avLst/>
          </a:prstGeom>
        </p:spPr>
      </p:pic>
      <p:sp>
        <p:nvSpPr>
          <p:cNvPr id="3" name="Footer Placeholder 2">
            <a:extLst>
              <a:ext uri="{FF2B5EF4-FFF2-40B4-BE49-F238E27FC236}">
                <a16:creationId xmlns:a16="http://schemas.microsoft.com/office/drawing/2014/main" id="{3A3BD10B-6202-4FAB-9F4C-30E7E10FC625}"/>
              </a:ext>
            </a:extLst>
          </p:cNvPr>
          <p:cNvSpPr>
            <a:spLocks noGrp="1"/>
          </p:cNvSpPr>
          <p:nvPr>
            <p:ph type="ftr" sz="quarter" idx="11"/>
          </p:nvPr>
        </p:nvSpPr>
        <p:spPr/>
        <p:txBody>
          <a:bodyPr/>
          <a:lstStyle/>
          <a:p>
            <a:r>
              <a:rPr lang="en-US"/>
              <a:t>NewFields Mining and Energy Services</a:t>
            </a:r>
            <a:endParaRPr lang="en-US" dirty="0"/>
          </a:p>
        </p:txBody>
      </p:sp>
    </p:spTree>
    <p:extLst>
      <p:ext uri="{BB962C8B-B14F-4D97-AF65-F5344CB8AC3E}">
        <p14:creationId xmlns:p14="http://schemas.microsoft.com/office/powerpoint/2010/main" val="2258276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52E78A-E07F-4048-AB30-994BDE550442}"/>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Column Study</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Fe - Mn</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E23B88A3-BC04-4912-954B-02F03BF35001}"/>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153822" y="1466907"/>
            <a:ext cx="6553545" cy="3932128"/>
          </a:xfrm>
          <a:prstGeom prst="rect">
            <a:avLst/>
          </a:prstGeom>
        </p:spPr>
      </p:pic>
      <p:sp>
        <p:nvSpPr>
          <p:cNvPr id="3" name="Footer Placeholder 2">
            <a:extLst>
              <a:ext uri="{FF2B5EF4-FFF2-40B4-BE49-F238E27FC236}">
                <a16:creationId xmlns:a16="http://schemas.microsoft.com/office/drawing/2014/main" id="{25446C6D-C937-4412-A0BE-EC6881A6491B}"/>
              </a:ext>
            </a:extLst>
          </p:cNvPr>
          <p:cNvSpPr>
            <a:spLocks noGrp="1"/>
          </p:cNvSpPr>
          <p:nvPr>
            <p:ph type="ftr" sz="quarter" idx="11"/>
          </p:nvPr>
        </p:nvSpPr>
        <p:spPr/>
        <p:txBody>
          <a:bodyPr/>
          <a:lstStyle/>
          <a:p>
            <a:r>
              <a:rPr lang="en-US"/>
              <a:t>NewFields Mining and Energy Services</a:t>
            </a:r>
            <a:endParaRPr lang="en-US" dirty="0"/>
          </a:p>
        </p:txBody>
      </p:sp>
    </p:spTree>
    <p:extLst>
      <p:ext uri="{BB962C8B-B14F-4D97-AF65-F5344CB8AC3E}">
        <p14:creationId xmlns:p14="http://schemas.microsoft.com/office/powerpoint/2010/main" val="210097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C3A71-1800-4A85-B1FA-8B35110A2F90}"/>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Elemental Se in Columns</a:t>
            </a:r>
          </a:p>
        </p:txBody>
      </p:sp>
      <p:pic>
        <p:nvPicPr>
          <p:cNvPr id="8" name="Content Placeholder 7">
            <a:extLst>
              <a:ext uri="{FF2B5EF4-FFF2-40B4-BE49-F238E27FC236}">
                <a16:creationId xmlns:a16="http://schemas.microsoft.com/office/drawing/2014/main" id="{8168B05B-C2AB-4007-8C83-CD3C06FFA92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48885" y="307731"/>
            <a:ext cx="2998227" cy="3997637"/>
          </a:xfrm>
          <a:prstGeom prst="rect">
            <a:avLst/>
          </a:prstGeom>
        </p:spPr>
      </p:pic>
      <p:pic>
        <p:nvPicPr>
          <p:cNvPr id="10" name="Content Placeholder 9">
            <a:extLst>
              <a:ext uri="{FF2B5EF4-FFF2-40B4-BE49-F238E27FC236}">
                <a16:creationId xmlns:a16="http://schemas.microsoft.com/office/drawing/2014/main" id="{1A687B87-B234-4C7D-AE56-AAE6E3B91746}"/>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7644888" y="307731"/>
            <a:ext cx="2998227" cy="3997637"/>
          </a:xfrm>
          <a:prstGeom prst="rect">
            <a:avLst/>
          </a:prstGeom>
        </p:spPr>
      </p:pic>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C1E5B88-44A8-43B0-A189-BA1ECCC0C41E}"/>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NewFields Mining and Energy Services</a:t>
            </a:r>
          </a:p>
        </p:txBody>
      </p:sp>
    </p:spTree>
    <p:extLst>
      <p:ext uri="{BB962C8B-B14F-4D97-AF65-F5344CB8AC3E}">
        <p14:creationId xmlns:p14="http://schemas.microsoft.com/office/powerpoint/2010/main" val="229763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D1118-1F25-4DCA-AF08-7917DD82BB81}"/>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Objective</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692830-19D0-4E82-A49D-5D182CBA7A3D}"/>
              </a:ext>
            </a:extLst>
          </p:cNvPr>
          <p:cNvSpPr>
            <a:spLocks noGrp="1"/>
          </p:cNvSpPr>
          <p:nvPr>
            <p:ph idx="1"/>
          </p:nvPr>
        </p:nvSpPr>
        <p:spPr>
          <a:xfrm>
            <a:off x="4976031" y="963877"/>
            <a:ext cx="6377769" cy="4930246"/>
          </a:xfrm>
        </p:spPr>
        <p:txBody>
          <a:bodyPr anchor="ctr">
            <a:normAutofit/>
          </a:bodyPr>
          <a:lstStyle/>
          <a:p>
            <a:r>
              <a:rPr lang="en-US" sz="2400" dirty="0"/>
              <a:t>Test the efficacy of a permeable reactive barrier (PRB) to remove Se from shallow mine seep water and groundwater,</a:t>
            </a:r>
          </a:p>
          <a:p>
            <a:r>
              <a:rPr lang="en-US" sz="2400" dirty="0"/>
              <a:t>Capable of reducing Se to below Idaho water quality standard (50 ug/L) without appreciably altering  other water quality parameters</a:t>
            </a:r>
          </a:p>
          <a:p>
            <a:r>
              <a:rPr lang="en-US" sz="2400" dirty="0"/>
              <a:t>Constructed of materials easy to locate locally, and </a:t>
            </a:r>
          </a:p>
          <a:p>
            <a:r>
              <a:rPr lang="en-US" sz="2400" dirty="0"/>
              <a:t>The PRB would have a reasonable life time with low O&amp;M costs.</a:t>
            </a:r>
          </a:p>
        </p:txBody>
      </p:sp>
      <p:sp>
        <p:nvSpPr>
          <p:cNvPr id="4" name="Footer Placeholder 3">
            <a:extLst>
              <a:ext uri="{FF2B5EF4-FFF2-40B4-BE49-F238E27FC236}">
                <a16:creationId xmlns:a16="http://schemas.microsoft.com/office/drawing/2014/main" id="{4C25B3C8-EB29-4CDE-A761-34515C1C38E5}"/>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a:solidFill>
                  <a:schemeClr val="tx1">
                    <a:alpha val="80000"/>
                  </a:schemeClr>
                </a:solidFill>
              </a:rPr>
              <a:t>NewFields Mining and Energy Services</a:t>
            </a:r>
          </a:p>
        </p:txBody>
      </p:sp>
    </p:spTree>
    <p:extLst>
      <p:ext uri="{BB962C8B-B14F-4D97-AF65-F5344CB8AC3E}">
        <p14:creationId xmlns:p14="http://schemas.microsoft.com/office/powerpoint/2010/main" val="358015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68DC-731B-4E33-9D12-530714E57533}"/>
              </a:ext>
            </a:extLst>
          </p:cNvPr>
          <p:cNvSpPr>
            <a:spLocks noGrp="1"/>
          </p:cNvSpPr>
          <p:nvPr>
            <p:ph type="title"/>
          </p:nvPr>
        </p:nvSpPr>
        <p:spPr/>
        <p:txBody>
          <a:bodyPr/>
          <a:lstStyle/>
          <a:p>
            <a:r>
              <a:rPr lang="en-US" dirty="0"/>
              <a:t>Eh pH Diagram</a:t>
            </a:r>
          </a:p>
        </p:txBody>
      </p:sp>
      <p:pic>
        <p:nvPicPr>
          <p:cNvPr id="6" name="Content Placeholder 5">
            <a:extLst>
              <a:ext uri="{FF2B5EF4-FFF2-40B4-BE49-F238E27FC236}">
                <a16:creationId xmlns:a16="http://schemas.microsoft.com/office/drawing/2014/main" id="{BE0A2987-5469-496B-87CC-DEB26C2AA42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88422" y="1613042"/>
            <a:ext cx="6102850" cy="4879833"/>
          </a:xfrm>
        </p:spPr>
      </p:pic>
      <p:sp>
        <p:nvSpPr>
          <p:cNvPr id="4" name="Footer Placeholder 3">
            <a:extLst>
              <a:ext uri="{FF2B5EF4-FFF2-40B4-BE49-F238E27FC236}">
                <a16:creationId xmlns:a16="http://schemas.microsoft.com/office/drawing/2014/main" id="{4E725AD9-8FFE-4264-B43D-65C9617AAFF8}"/>
              </a:ext>
            </a:extLst>
          </p:cNvPr>
          <p:cNvSpPr>
            <a:spLocks noGrp="1"/>
          </p:cNvSpPr>
          <p:nvPr>
            <p:ph type="ftr" sz="quarter" idx="11"/>
          </p:nvPr>
        </p:nvSpPr>
        <p:spPr/>
        <p:txBody>
          <a:bodyPr/>
          <a:lstStyle/>
          <a:p>
            <a:r>
              <a:rPr lang="en-US"/>
              <a:t>NewFields Mining and Energy Services</a:t>
            </a:r>
            <a:endParaRPr lang="en-US" dirty="0"/>
          </a:p>
        </p:txBody>
      </p:sp>
    </p:spTree>
    <p:extLst>
      <p:ext uri="{BB962C8B-B14F-4D97-AF65-F5344CB8AC3E}">
        <p14:creationId xmlns:p14="http://schemas.microsoft.com/office/powerpoint/2010/main" val="2487231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6B95EE-9A7D-4551-8998-62953158AE91}"/>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Additional 12 PVs</a:t>
            </a: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HRT = 24hrs</a:t>
            </a:r>
          </a:p>
        </p:txBody>
      </p:sp>
      <p:pic>
        <p:nvPicPr>
          <p:cNvPr id="4" name="Content Placeholder 3">
            <a:extLst>
              <a:ext uri="{FF2B5EF4-FFF2-40B4-BE49-F238E27FC236}">
                <a16:creationId xmlns:a16="http://schemas.microsoft.com/office/drawing/2014/main" id="{FE4ED4C5-773D-4E9D-82FC-AA408C8C678F}"/>
              </a:ext>
            </a:extLst>
          </p:cNvPr>
          <p:cNvPicPr>
            <a:picLocks noGrp="1" noChangeAspect="1"/>
          </p:cNvPicPr>
          <p:nvPr>
            <p:ph idx="1"/>
          </p:nvPr>
        </p:nvPicPr>
        <p:blipFill>
          <a:blip r:embed="rId3"/>
          <a:stretch>
            <a:fillRect/>
          </a:stretch>
        </p:blipFill>
        <p:spPr>
          <a:xfrm>
            <a:off x="5153822" y="2153642"/>
            <a:ext cx="6553545" cy="2558658"/>
          </a:xfrm>
          <a:prstGeom prst="rect">
            <a:avLst/>
          </a:prstGeom>
        </p:spPr>
      </p:pic>
      <p:sp>
        <p:nvSpPr>
          <p:cNvPr id="3" name="Footer Placeholder 2">
            <a:extLst>
              <a:ext uri="{FF2B5EF4-FFF2-40B4-BE49-F238E27FC236}">
                <a16:creationId xmlns:a16="http://schemas.microsoft.com/office/drawing/2014/main" id="{0A476531-5F07-4174-871D-AE94446431D3}"/>
              </a:ext>
            </a:extLst>
          </p:cNvPr>
          <p:cNvSpPr>
            <a:spLocks noGrp="1"/>
          </p:cNvSpPr>
          <p:nvPr>
            <p:ph type="ftr" sz="quarter" idx="11"/>
          </p:nvPr>
        </p:nvSpPr>
        <p:spPr/>
        <p:txBody>
          <a:bodyPr/>
          <a:lstStyle/>
          <a:p>
            <a:r>
              <a:rPr lang="en-US"/>
              <a:t>NewFields Mining and Energy Services</a:t>
            </a:r>
            <a:endParaRPr lang="en-US" dirty="0"/>
          </a:p>
        </p:txBody>
      </p:sp>
    </p:spTree>
    <p:extLst>
      <p:ext uri="{BB962C8B-B14F-4D97-AF65-F5344CB8AC3E}">
        <p14:creationId xmlns:p14="http://schemas.microsoft.com/office/powerpoint/2010/main" val="130578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228C0F-32D0-46DD-92E8-218F6C98450D}"/>
              </a:ext>
            </a:extLst>
          </p:cNvPr>
          <p:cNvSpPr>
            <a:spLocks noGrp="1"/>
          </p:cNvSpPr>
          <p:nvPr>
            <p:ph type="title"/>
          </p:nvPr>
        </p:nvSpPr>
        <p:spPr>
          <a:xfrm>
            <a:off x="5297762" y="1053711"/>
            <a:ext cx="5638994" cy="1424446"/>
          </a:xfrm>
        </p:spPr>
        <p:txBody>
          <a:bodyPr>
            <a:normAutofit/>
          </a:bodyPr>
          <a:lstStyle/>
          <a:p>
            <a:r>
              <a:rPr lang="en-US" dirty="0">
                <a:solidFill>
                  <a:srgbClr val="FFFFFF"/>
                </a:solidFill>
              </a:rPr>
              <a:t>On-Going Work</a:t>
            </a:r>
          </a:p>
        </p:txBody>
      </p:sp>
      <p:pic>
        <p:nvPicPr>
          <p:cNvPr id="11" name="Content Placeholder 5" descr="A picture containing indoor, wall&#10;&#10;Description automatically generated">
            <a:extLst>
              <a:ext uri="{FF2B5EF4-FFF2-40B4-BE49-F238E27FC236}">
                <a16:creationId xmlns:a16="http://schemas.microsoft.com/office/drawing/2014/main" id="{CC15EB75-A3B4-4DC2-A33C-020585DC6E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55840" y="889429"/>
            <a:ext cx="3289578" cy="2467183"/>
          </a:xfrm>
          <a:prstGeom prst="rect">
            <a:avLst/>
          </a:prstGeom>
        </p:spPr>
      </p:pic>
      <p:cxnSp>
        <p:nvCxnSpPr>
          <p:cNvPr id="18" name="Straight Connector 17">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indoor&#10;&#10;Description automatically generated">
            <a:extLst>
              <a:ext uri="{FF2B5EF4-FFF2-40B4-BE49-F238E27FC236}">
                <a16:creationId xmlns:a16="http://schemas.microsoft.com/office/drawing/2014/main" id="{F7A1BCE7-C66B-4CDD-9D05-179A27497C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30898" y="3775632"/>
            <a:ext cx="3739827" cy="2466815"/>
          </a:xfrm>
          <a:prstGeom prst="rect">
            <a:avLst/>
          </a:prstGeom>
        </p:spPr>
      </p:pic>
      <p:sp>
        <p:nvSpPr>
          <p:cNvPr id="13" name="Content Placeholder 12">
            <a:extLst>
              <a:ext uri="{FF2B5EF4-FFF2-40B4-BE49-F238E27FC236}">
                <a16:creationId xmlns:a16="http://schemas.microsoft.com/office/drawing/2014/main" id="{C39480AE-92B1-46D8-A929-1E1C6A91C971}"/>
              </a:ext>
            </a:extLst>
          </p:cNvPr>
          <p:cNvSpPr>
            <a:spLocks noGrp="1"/>
          </p:cNvSpPr>
          <p:nvPr>
            <p:ph idx="1"/>
          </p:nvPr>
        </p:nvSpPr>
        <p:spPr>
          <a:xfrm>
            <a:off x="5297762" y="2799889"/>
            <a:ext cx="5747187" cy="2987543"/>
          </a:xfrm>
        </p:spPr>
        <p:txBody>
          <a:bodyPr anchor="t">
            <a:normAutofit/>
          </a:bodyPr>
          <a:lstStyle/>
          <a:p>
            <a:r>
              <a:rPr lang="en-US" sz="2400" dirty="0">
                <a:solidFill>
                  <a:srgbClr val="FFFFFF"/>
                </a:solidFill>
              </a:rPr>
              <a:t>New column, same media</a:t>
            </a:r>
          </a:p>
          <a:p>
            <a:r>
              <a:rPr lang="en-US" sz="2400" dirty="0">
                <a:solidFill>
                  <a:srgbClr val="FFFFFF"/>
                </a:solidFill>
              </a:rPr>
              <a:t>Influent- seep water w/11.5 mg/L Se </a:t>
            </a:r>
          </a:p>
          <a:p>
            <a:r>
              <a:rPr lang="en-US" sz="2400" dirty="0">
                <a:solidFill>
                  <a:srgbClr val="FFFFFF"/>
                </a:solidFill>
              </a:rPr>
              <a:t>Measuring:</a:t>
            </a:r>
          </a:p>
          <a:p>
            <a:pPr lvl="1"/>
            <a:r>
              <a:rPr lang="en-US" sz="2000" dirty="0">
                <a:solidFill>
                  <a:srgbClr val="FFFFFF"/>
                </a:solidFill>
              </a:rPr>
              <a:t>Eh, pH, DO</a:t>
            </a:r>
          </a:p>
          <a:p>
            <a:pPr lvl="1"/>
            <a:r>
              <a:rPr lang="en-US" sz="2000" dirty="0">
                <a:solidFill>
                  <a:srgbClr val="FFFFFF"/>
                </a:solidFill>
              </a:rPr>
              <a:t>Se in effluent</a:t>
            </a:r>
          </a:p>
          <a:p>
            <a:pPr lvl="1"/>
            <a:r>
              <a:rPr lang="en-US" sz="2000" dirty="0">
                <a:solidFill>
                  <a:srgbClr val="FFFFFF"/>
                </a:solidFill>
              </a:rPr>
              <a:t>DOC, DIC, TOC</a:t>
            </a:r>
          </a:p>
          <a:p>
            <a:r>
              <a:rPr lang="en-US" sz="2400" dirty="0">
                <a:solidFill>
                  <a:srgbClr val="FFFFFF"/>
                </a:solidFill>
              </a:rPr>
              <a:t>Purpose – degradation rate of media</a:t>
            </a:r>
          </a:p>
        </p:txBody>
      </p:sp>
      <p:sp>
        <p:nvSpPr>
          <p:cNvPr id="4" name="Footer Placeholder 3">
            <a:extLst>
              <a:ext uri="{FF2B5EF4-FFF2-40B4-BE49-F238E27FC236}">
                <a16:creationId xmlns:a16="http://schemas.microsoft.com/office/drawing/2014/main" id="{10B49B4E-2E24-4ACA-8C59-2BF0D92651DC}"/>
              </a:ext>
            </a:extLst>
          </p:cNvPr>
          <p:cNvSpPr>
            <a:spLocks noGrp="1"/>
          </p:cNvSpPr>
          <p:nvPr>
            <p:ph type="ftr" sz="quarter" idx="11"/>
          </p:nvPr>
        </p:nvSpPr>
        <p:spPr>
          <a:xfrm>
            <a:off x="5297761" y="6455503"/>
            <a:ext cx="4790456" cy="365125"/>
          </a:xfrm>
        </p:spPr>
        <p:txBody>
          <a:bodyPr>
            <a:normAutofit/>
          </a:bodyPr>
          <a:lstStyle/>
          <a:p>
            <a:pPr algn="l">
              <a:spcAft>
                <a:spcPts val="600"/>
              </a:spcAft>
            </a:pPr>
            <a:r>
              <a:rPr lang="en-US"/>
              <a:t>NewFields Mining and Energy Services</a:t>
            </a:r>
          </a:p>
        </p:txBody>
      </p:sp>
    </p:spTree>
    <p:extLst>
      <p:ext uri="{BB962C8B-B14F-4D97-AF65-F5344CB8AC3E}">
        <p14:creationId xmlns:p14="http://schemas.microsoft.com/office/powerpoint/2010/main" val="2264404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7E911-FAF3-42EA-9C2F-0BFE6F383CD6}"/>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600" dirty="0">
                <a:solidFill>
                  <a:srgbClr val="FFFFFF"/>
                </a:solidFill>
              </a:rPr>
              <a:t>Field Design, Construction and Performance</a:t>
            </a:r>
          </a:p>
        </p:txBody>
      </p:sp>
      <p:cxnSp>
        <p:nvCxnSpPr>
          <p:cNvPr id="22" name="Straight Connector 2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body of water with a mountain in the background&#10;&#10;Description automatically generated">
            <a:extLst>
              <a:ext uri="{FF2B5EF4-FFF2-40B4-BE49-F238E27FC236}">
                <a16:creationId xmlns:a16="http://schemas.microsoft.com/office/drawing/2014/main" id="{5FB5861A-A6D7-493F-B9A0-9746CF6C5F0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60707" y="2426818"/>
            <a:ext cx="3997637" cy="3997637"/>
          </a:xfrm>
          <a:prstGeom prst="rect">
            <a:avLst/>
          </a:prstGeom>
        </p:spPr>
      </p:pic>
      <p:cxnSp>
        <p:nvCxnSpPr>
          <p:cNvPr id="24" name="Straight Connector 2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map&#10;&#10;Description automatically generated">
            <a:extLst>
              <a:ext uri="{FF2B5EF4-FFF2-40B4-BE49-F238E27FC236}">
                <a16:creationId xmlns:a16="http://schemas.microsoft.com/office/drawing/2014/main" id="{282C4104-FDC0-49DA-9249-F946E52B3B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8755" y="2925259"/>
            <a:ext cx="6782235" cy="3000754"/>
          </a:xfrm>
          <a:prstGeom prst="rect">
            <a:avLst/>
          </a:prstGeom>
        </p:spPr>
      </p:pic>
      <p:sp>
        <p:nvSpPr>
          <p:cNvPr id="4" name="Footer Placeholder 3">
            <a:extLst>
              <a:ext uri="{FF2B5EF4-FFF2-40B4-BE49-F238E27FC236}">
                <a16:creationId xmlns:a16="http://schemas.microsoft.com/office/drawing/2014/main" id="{08E811F6-0C3E-4020-A4D0-CBB6C47B5029}"/>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NewFields Mining and Energy Services</a:t>
            </a:r>
          </a:p>
        </p:txBody>
      </p:sp>
    </p:spTree>
    <p:extLst>
      <p:ext uri="{BB962C8B-B14F-4D97-AF65-F5344CB8AC3E}">
        <p14:creationId xmlns:p14="http://schemas.microsoft.com/office/powerpoint/2010/main" val="344789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4FC3-317E-448E-BCF7-3934CA6A476E}"/>
              </a:ext>
            </a:extLst>
          </p:cNvPr>
          <p:cNvSpPr>
            <a:spLocks noGrp="1"/>
          </p:cNvSpPr>
          <p:nvPr>
            <p:ph type="title"/>
          </p:nvPr>
        </p:nvSpPr>
        <p:spPr/>
        <p:txBody>
          <a:bodyPr/>
          <a:lstStyle/>
          <a:p>
            <a:r>
              <a:rPr lang="en-US" dirty="0"/>
              <a:t>Media Placement</a:t>
            </a:r>
          </a:p>
        </p:txBody>
      </p:sp>
      <p:pic>
        <p:nvPicPr>
          <p:cNvPr id="5" name="Content Placeholder 4">
            <a:extLst>
              <a:ext uri="{FF2B5EF4-FFF2-40B4-BE49-F238E27FC236}">
                <a16:creationId xmlns:a16="http://schemas.microsoft.com/office/drawing/2014/main" id="{613589B2-52A0-4908-A6E0-137B5861D75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04806" y="2157094"/>
            <a:ext cx="10382388" cy="3688400"/>
          </a:xfrm>
          <a:prstGeom prst="rect">
            <a:avLst/>
          </a:prstGeom>
        </p:spPr>
      </p:pic>
      <p:sp>
        <p:nvSpPr>
          <p:cNvPr id="4" name="Footer Placeholder 3">
            <a:extLst>
              <a:ext uri="{FF2B5EF4-FFF2-40B4-BE49-F238E27FC236}">
                <a16:creationId xmlns:a16="http://schemas.microsoft.com/office/drawing/2014/main" id="{C1D8B734-20EC-4E5F-8440-26812957D160}"/>
              </a:ext>
            </a:extLst>
          </p:cNvPr>
          <p:cNvSpPr>
            <a:spLocks noGrp="1"/>
          </p:cNvSpPr>
          <p:nvPr>
            <p:ph type="ftr" sz="quarter" idx="11"/>
          </p:nvPr>
        </p:nvSpPr>
        <p:spPr/>
        <p:txBody>
          <a:bodyPr/>
          <a:lstStyle/>
          <a:p>
            <a:r>
              <a:rPr lang="en-US"/>
              <a:t>NewFields Mining and Energy Services</a:t>
            </a:r>
            <a:endParaRPr lang="en-US" dirty="0"/>
          </a:p>
        </p:txBody>
      </p:sp>
    </p:spTree>
    <p:extLst>
      <p:ext uri="{BB962C8B-B14F-4D97-AF65-F5344CB8AC3E}">
        <p14:creationId xmlns:p14="http://schemas.microsoft.com/office/powerpoint/2010/main" val="1486682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756735-594C-4C39-9478-BBF2171407BB}"/>
              </a:ext>
            </a:extLst>
          </p:cNvPr>
          <p:cNvSpPr>
            <a:spLocks noGrp="1"/>
          </p:cNvSpPr>
          <p:nvPr>
            <p:ph type="title"/>
          </p:nvPr>
        </p:nvSpPr>
        <p:spPr>
          <a:xfrm>
            <a:off x="863029" y="1012004"/>
            <a:ext cx="3416158" cy="4795408"/>
          </a:xfrm>
        </p:spPr>
        <p:txBody>
          <a:bodyPr>
            <a:normAutofit/>
          </a:bodyPr>
          <a:lstStyle/>
          <a:p>
            <a:r>
              <a:rPr lang="en-US">
                <a:solidFill>
                  <a:srgbClr val="FFFFFF"/>
                </a:solidFill>
              </a:rPr>
              <a:t>Summary (cont)</a:t>
            </a:r>
          </a:p>
        </p:txBody>
      </p:sp>
      <p:sp>
        <p:nvSpPr>
          <p:cNvPr id="4" name="Footer Placeholder 3">
            <a:extLst>
              <a:ext uri="{FF2B5EF4-FFF2-40B4-BE49-F238E27FC236}">
                <a16:creationId xmlns:a16="http://schemas.microsoft.com/office/drawing/2014/main" id="{CB29456D-91BB-4B6F-AEE6-148709322B3F}"/>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NewFields Mining and Energy Services</a:t>
            </a:r>
          </a:p>
        </p:txBody>
      </p:sp>
      <p:graphicFrame>
        <p:nvGraphicFramePr>
          <p:cNvPr id="6" name="Content Placeholder 2">
            <a:extLst>
              <a:ext uri="{FF2B5EF4-FFF2-40B4-BE49-F238E27FC236}">
                <a16:creationId xmlns:a16="http://schemas.microsoft.com/office/drawing/2014/main" id="{974376A1-46DD-4966-920C-866E98483DA2}"/>
              </a:ext>
            </a:extLst>
          </p:cNvPr>
          <p:cNvGraphicFramePr>
            <a:graphicFrameLocks noGrp="1"/>
          </p:cNvGraphicFramePr>
          <p:nvPr>
            <p:ph idx="1"/>
            <p:extLst>
              <p:ext uri="{D42A27DB-BD31-4B8C-83A1-F6EECF244321}">
                <p14:modId xmlns:p14="http://schemas.microsoft.com/office/powerpoint/2010/main" val="394397983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981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028273-69BC-4AB9-9764-033D2FC1D64A}"/>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Summary (continued)</a:t>
            </a:r>
          </a:p>
        </p:txBody>
      </p:sp>
      <p:sp>
        <p:nvSpPr>
          <p:cNvPr id="4" name="Footer Placeholder 3">
            <a:extLst>
              <a:ext uri="{FF2B5EF4-FFF2-40B4-BE49-F238E27FC236}">
                <a16:creationId xmlns:a16="http://schemas.microsoft.com/office/drawing/2014/main" id="{5F0395C3-4CEA-46F5-B25F-C1F979B9BB51}"/>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NewFields Mining and Energy Services</a:t>
            </a:r>
          </a:p>
        </p:txBody>
      </p:sp>
      <p:graphicFrame>
        <p:nvGraphicFramePr>
          <p:cNvPr id="14" name="Content Placeholder 2">
            <a:extLst>
              <a:ext uri="{FF2B5EF4-FFF2-40B4-BE49-F238E27FC236}">
                <a16:creationId xmlns:a16="http://schemas.microsoft.com/office/drawing/2014/main" id="{A735E2B0-91DA-4213-ABD1-C4CE30F6190B}"/>
              </a:ext>
            </a:extLst>
          </p:cNvPr>
          <p:cNvGraphicFramePr>
            <a:graphicFrameLocks noGrp="1"/>
          </p:cNvGraphicFramePr>
          <p:nvPr>
            <p:ph idx="1"/>
            <p:extLst>
              <p:ext uri="{D42A27DB-BD31-4B8C-83A1-F6EECF244321}">
                <p14:modId xmlns:p14="http://schemas.microsoft.com/office/powerpoint/2010/main" val="17326885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1282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57770A-EFA9-46CD-B3B5-4B0A573BFB06}"/>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NewFields</a:t>
            </a:r>
            <a:br>
              <a:rPr lang="en-US" dirty="0">
                <a:solidFill>
                  <a:schemeClr val="accent1"/>
                </a:solidFill>
              </a:rPr>
            </a:br>
            <a:r>
              <a:rPr lang="en-US" dirty="0">
                <a:solidFill>
                  <a:schemeClr val="accent1"/>
                </a:solidFill>
              </a:rPr>
              <a:t>Mining and Energy Services </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D0B8CB-585E-45C2-B55F-FD4213D5EF83}"/>
              </a:ext>
            </a:extLst>
          </p:cNvPr>
          <p:cNvSpPr>
            <a:spLocks noGrp="1"/>
          </p:cNvSpPr>
          <p:nvPr>
            <p:ph idx="1"/>
          </p:nvPr>
        </p:nvSpPr>
        <p:spPr>
          <a:xfrm>
            <a:off x="4976031" y="963877"/>
            <a:ext cx="6377769" cy="4930246"/>
          </a:xfrm>
        </p:spPr>
        <p:txBody>
          <a:bodyPr anchor="ctr">
            <a:normAutofit/>
          </a:bodyPr>
          <a:lstStyle/>
          <a:p>
            <a:r>
              <a:rPr lang="en-US" sz="2400" dirty="0"/>
              <a:t>Hiring – Seattle WA and Missoula, MT</a:t>
            </a:r>
          </a:p>
          <a:p>
            <a:pPr lvl="1"/>
            <a:r>
              <a:rPr lang="en-US" dirty="0"/>
              <a:t>Senior Geochemist </a:t>
            </a:r>
          </a:p>
          <a:p>
            <a:pPr lvl="1"/>
            <a:r>
              <a:rPr lang="en-US" dirty="0"/>
              <a:t>Senior Environmental </a:t>
            </a:r>
            <a:r>
              <a:rPr lang="en-US" dirty="0" err="1"/>
              <a:t>ngineer</a:t>
            </a:r>
            <a:endParaRPr lang="en-US" dirty="0"/>
          </a:p>
          <a:p>
            <a:pPr lvl="1"/>
            <a:r>
              <a:rPr lang="en-US" dirty="0"/>
              <a:t>Laboratory Chemist</a:t>
            </a:r>
          </a:p>
          <a:p>
            <a:pPr lvl="1"/>
            <a:endParaRPr lang="en-US" dirty="0"/>
          </a:p>
          <a:p>
            <a:pPr marL="457200" lvl="1" indent="0">
              <a:buNone/>
            </a:pPr>
            <a:r>
              <a:rPr lang="en-US" dirty="0">
                <a:hlinkClick r:id="rId2"/>
              </a:rPr>
              <a:t>bwalker@newfields.com</a:t>
            </a:r>
            <a:endParaRPr lang="en-US" dirty="0"/>
          </a:p>
          <a:p>
            <a:pPr marL="457200" lvl="1" indent="0">
              <a:buNone/>
            </a:pPr>
            <a:r>
              <a:rPr lang="en-US" dirty="0"/>
              <a:t>425 785 1550</a:t>
            </a:r>
          </a:p>
        </p:txBody>
      </p:sp>
      <p:sp>
        <p:nvSpPr>
          <p:cNvPr id="4" name="Footer Placeholder 3">
            <a:extLst>
              <a:ext uri="{FF2B5EF4-FFF2-40B4-BE49-F238E27FC236}">
                <a16:creationId xmlns:a16="http://schemas.microsoft.com/office/drawing/2014/main" id="{EAD63D11-EC8C-41EA-8198-EC92380F7F8D}"/>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a:solidFill>
                  <a:schemeClr val="tx1">
                    <a:alpha val="80000"/>
                  </a:schemeClr>
                </a:solidFill>
              </a:rPr>
              <a:t>NewFields Mining and Energy Services</a:t>
            </a:r>
          </a:p>
        </p:txBody>
      </p:sp>
    </p:spTree>
    <p:extLst>
      <p:ext uri="{BB962C8B-B14F-4D97-AF65-F5344CB8AC3E}">
        <p14:creationId xmlns:p14="http://schemas.microsoft.com/office/powerpoint/2010/main" val="125511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DDB61D-D1DF-40B4-8421-533EEE4AE025}"/>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Contents</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E3E136-775E-45AF-AA65-BDAAD97A5203}"/>
              </a:ext>
            </a:extLst>
          </p:cNvPr>
          <p:cNvSpPr>
            <a:spLocks noGrp="1"/>
          </p:cNvSpPr>
          <p:nvPr>
            <p:ph idx="1"/>
          </p:nvPr>
        </p:nvSpPr>
        <p:spPr>
          <a:xfrm>
            <a:off x="4976031" y="963877"/>
            <a:ext cx="6377769" cy="4930246"/>
          </a:xfrm>
        </p:spPr>
        <p:txBody>
          <a:bodyPr anchor="ctr">
            <a:normAutofit lnSpcReduction="10000"/>
          </a:bodyPr>
          <a:lstStyle/>
          <a:p>
            <a:r>
              <a:rPr lang="en-US" sz="2400" dirty="0"/>
              <a:t>Site Description</a:t>
            </a:r>
          </a:p>
          <a:p>
            <a:r>
              <a:rPr lang="en-US" sz="2400" dirty="0"/>
              <a:t>Methods</a:t>
            </a:r>
          </a:p>
          <a:p>
            <a:pPr lvl="1"/>
            <a:r>
              <a:rPr lang="en-US" dirty="0"/>
              <a:t>Characterization of water and media</a:t>
            </a:r>
          </a:p>
          <a:p>
            <a:pPr lvl="1"/>
            <a:r>
              <a:rPr lang="en-US" dirty="0"/>
              <a:t>Batch leach test</a:t>
            </a:r>
          </a:p>
          <a:p>
            <a:pPr lvl="1"/>
            <a:r>
              <a:rPr lang="en-US" dirty="0"/>
              <a:t>Column test</a:t>
            </a:r>
          </a:p>
          <a:p>
            <a:r>
              <a:rPr lang="en-US" sz="2400" dirty="0"/>
              <a:t>Results</a:t>
            </a:r>
          </a:p>
          <a:p>
            <a:pPr lvl="1"/>
            <a:r>
              <a:rPr lang="en-US" dirty="0"/>
              <a:t>Se content of mine waters</a:t>
            </a:r>
          </a:p>
          <a:p>
            <a:pPr lvl="1"/>
            <a:r>
              <a:rPr lang="en-US" dirty="0"/>
              <a:t>Media and seep water interaction</a:t>
            </a:r>
          </a:p>
          <a:p>
            <a:pPr lvl="1"/>
            <a:r>
              <a:rPr lang="en-US" dirty="0"/>
              <a:t>Column – reduction of Se by pore volume (PV)</a:t>
            </a:r>
          </a:p>
          <a:p>
            <a:r>
              <a:rPr lang="en-US" sz="2400" dirty="0"/>
              <a:t>On-Going Lab Work</a:t>
            </a:r>
          </a:p>
          <a:p>
            <a:r>
              <a:rPr lang="en-US" sz="2400" dirty="0"/>
              <a:t>Full-Scale System Design and Performance</a:t>
            </a:r>
          </a:p>
        </p:txBody>
      </p:sp>
      <p:sp>
        <p:nvSpPr>
          <p:cNvPr id="4" name="Footer Placeholder 3">
            <a:extLst>
              <a:ext uri="{FF2B5EF4-FFF2-40B4-BE49-F238E27FC236}">
                <a16:creationId xmlns:a16="http://schemas.microsoft.com/office/drawing/2014/main" id="{AE847AE4-E854-409D-8E97-C4C3EC7A4B37}"/>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a:solidFill>
                  <a:schemeClr val="tx1">
                    <a:alpha val="80000"/>
                  </a:schemeClr>
                </a:solidFill>
              </a:rPr>
              <a:t>NewFields Mining and Energy Services</a:t>
            </a:r>
          </a:p>
        </p:txBody>
      </p:sp>
    </p:spTree>
    <p:extLst>
      <p:ext uri="{BB962C8B-B14F-4D97-AF65-F5344CB8AC3E}">
        <p14:creationId xmlns:p14="http://schemas.microsoft.com/office/powerpoint/2010/main" val="206737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6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C7321-5529-46E3-89A9-731D6CADB8B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Project Location</a:t>
            </a:r>
          </a:p>
        </p:txBody>
      </p:sp>
      <p:pic>
        <p:nvPicPr>
          <p:cNvPr id="5" name="Content Placeholder 4">
            <a:extLst>
              <a:ext uri="{FF2B5EF4-FFF2-40B4-BE49-F238E27FC236}">
                <a16:creationId xmlns:a16="http://schemas.microsoft.com/office/drawing/2014/main" id="{EFFA40B9-214D-45B1-92E2-8110142C475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92214" y="416560"/>
            <a:ext cx="8322266" cy="5939790"/>
          </a:xfrm>
          <a:prstGeom prst="rect">
            <a:avLst/>
          </a:prstGeom>
        </p:spPr>
      </p:pic>
      <p:sp>
        <p:nvSpPr>
          <p:cNvPr id="4" name="Footer Placeholder 3">
            <a:extLst>
              <a:ext uri="{FF2B5EF4-FFF2-40B4-BE49-F238E27FC236}">
                <a16:creationId xmlns:a16="http://schemas.microsoft.com/office/drawing/2014/main" id="{DD1EB630-81F8-4CE5-A2A9-4B89980982CE}"/>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NewFields Mining and Energy Services</a:t>
            </a:r>
          </a:p>
        </p:txBody>
      </p:sp>
    </p:spTree>
    <p:extLst>
      <p:ext uri="{BB962C8B-B14F-4D97-AF65-F5344CB8AC3E}">
        <p14:creationId xmlns:p14="http://schemas.microsoft.com/office/powerpoint/2010/main" val="351336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1CA0B5-4C14-46B0-B523-F746D256A6D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Mine Water Description</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FBBA2988-0DA5-489B-B1C2-E0789A00A59D}"/>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060707" y="2426818"/>
            <a:ext cx="3997637"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C723C627-815E-43DF-98E1-26A09DE3AF0C}"/>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527240" y="2524793"/>
            <a:ext cx="4725973" cy="3997637"/>
          </a:xfrm>
          <a:prstGeom prst="rect">
            <a:avLst/>
          </a:prstGeom>
        </p:spPr>
      </p:pic>
      <p:sp>
        <p:nvSpPr>
          <p:cNvPr id="3" name="Footer Placeholder 2">
            <a:extLst>
              <a:ext uri="{FF2B5EF4-FFF2-40B4-BE49-F238E27FC236}">
                <a16:creationId xmlns:a16="http://schemas.microsoft.com/office/drawing/2014/main" id="{969637F8-F87C-4D56-B69F-7FA17C159E70}"/>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NewFields Mining and Energy Services</a:t>
            </a:r>
          </a:p>
        </p:txBody>
      </p:sp>
    </p:spTree>
    <p:extLst>
      <p:ext uri="{BB962C8B-B14F-4D97-AF65-F5344CB8AC3E}">
        <p14:creationId xmlns:p14="http://schemas.microsoft.com/office/powerpoint/2010/main" val="375263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6CDCD2-F532-4781-BDD0-AB59A8374CC1}"/>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Methods- Materials</a:t>
            </a:r>
          </a:p>
        </p:txBody>
      </p:sp>
      <p:sp>
        <p:nvSpPr>
          <p:cNvPr id="4" name="Footer Placeholder 3">
            <a:extLst>
              <a:ext uri="{FF2B5EF4-FFF2-40B4-BE49-F238E27FC236}">
                <a16:creationId xmlns:a16="http://schemas.microsoft.com/office/drawing/2014/main" id="{C7C4FFDC-36BF-4F65-A8A7-3C9884CF537F}"/>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NewFields Mining and Energy Services</a:t>
            </a:r>
          </a:p>
        </p:txBody>
      </p:sp>
      <p:graphicFrame>
        <p:nvGraphicFramePr>
          <p:cNvPr id="13" name="Content Placeholder 2">
            <a:extLst>
              <a:ext uri="{FF2B5EF4-FFF2-40B4-BE49-F238E27FC236}">
                <a16:creationId xmlns:a16="http://schemas.microsoft.com/office/drawing/2014/main" id="{4D0957C0-0EEA-42AF-9061-900DA4286401}"/>
              </a:ext>
            </a:extLst>
          </p:cNvPr>
          <p:cNvGraphicFramePr>
            <a:graphicFrameLocks noGrp="1"/>
          </p:cNvGraphicFramePr>
          <p:nvPr>
            <p:ph idx="1"/>
            <p:extLst>
              <p:ext uri="{D42A27DB-BD31-4B8C-83A1-F6EECF244321}">
                <p14:modId xmlns:p14="http://schemas.microsoft.com/office/powerpoint/2010/main" val="273560889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34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E710A9-A9AA-49EA-90BC-87572707852C}"/>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Methods- Testing</a:t>
            </a:r>
          </a:p>
        </p:txBody>
      </p:sp>
      <p:sp>
        <p:nvSpPr>
          <p:cNvPr id="4" name="Footer Placeholder 3">
            <a:extLst>
              <a:ext uri="{FF2B5EF4-FFF2-40B4-BE49-F238E27FC236}">
                <a16:creationId xmlns:a16="http://schemas.microsoft.com/office/drawing/2014/main" id="{569B74EE-61C8-4B00-8235-B6FB9C2ABDF7}"/>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NewFields Mining and Energy Services</a:t>
            </a:r>
          </a:p>
        </p:txBody>
      </p:sp>
      <p:graphicFrame>
        <p:nvGraphicFramePr>
          <p:cNvPr id="6" name="Content Placeholder 2">
            <a:extLst>
              <a:ext uri="{FF2B5EF4-FFF2-40B4-BE49-F238E27FC236}">
                <a16:creationId xmlns:a16="http://schemas.microsoft.com/office/drawing/2014/main" id="{5021F901-FB68-4095-B13B-462E1306693C}"/>
              </a:ext>
            </a:extLst>
          </p:cNvPr>
          <p:cNvGraphicFramePr>
            <a:graphicFrameLocks noGrp="1"/>
          </p:cNvGraphicFramePr>
          <p:nvPr>
            <p:ph idx="1"/>
            <p:extLst>
              <p:ext uri="{D42A27DB-BD31-4B8C-83A1-F6EECF244321}">
                <p14:modId xmlns:p14="http://schemas.microsoft.com/office/powerpoint/2010/main" val="230669095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921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8693-661D-4737-B435-775F11C91F9C}"/>
              </a:ext>
            </a:extLst>
          </p:cNvPr>
          <p:cNvSpPr>
            <a:spLocks noGrp="1"/>
          </p:cNvSpPr>
          <p:nvPr>
            <p:ph type="title"/>
          </p:nvPr>
        </p:nvSpPr>
        <p:spPr>
          <a:xfrm>
            <a:off x="839788" y="365126"/>
            <a:ext cx="10515600" cy="686750"/>
          </a:xfrm>
        </p:spPr>
        <p:txBody>
          <a:bodyPr>
            <a:normAutofit fontScale="90000"/>
          </a:bodyPr>
          <a:lstStyle/>
          <a:p>
            <a:r>
              <a:rPr lang="en-US" b="1" dirty="0"/>
              <a:t>Methods - Column Setup</a:t>
            </a:r>
          </a:p>
        </p:txBody>
      </p:sp>
      <p:sp>
        <p:nvSpPr>
          <p:cNvPr id="3" name="Text Placeholder 2">
            <a:extLst>
              <a:ext uri="{FF2B5EF4-FFF2-40B4-BE49-F238E27FC236}">
                <a16:creationId xmlns:a16="http://schemas.microsoft.com/office/drawing/2014/main" id="{0481B035-7027-4764-9C0E-8B0610FEDAE2}"/>
              </a:ext>
            </a:extLst>
          </p:cNvPr>
          <p:cNvSpPr>
            <a:spLocks noGrp="1"/>
          </p:cNvSpPr>
          <p:nvPr>
            <p:ph type="body" idx="1"/>
          </p:nvPr>
        </p:nvSpPr>
        <p:spPr>
          <a:xfrm>
            <a:off x="839788" y="1179513"/>
            <a:ext cx="5157787" cy="588328"/>
          </a:xfrm>
        </p:spPr>
        <p:txBody>
          <a:bodyPr/>
          <a:lstStyle/>
          <a:p>
            <a:r>
              <a:rPr lang="en-US" dirty="0"/>
              <a:t>Column Specifications</a:t>
            </a:r>
          </a:p>
        </p:txBody>
      </p:sp>
      <p:pic>
        <p:nvPicPr>
          <p:cNvPr id="8" name="Content Placeholder 7">
            <a:extLst>
              <a:ext uri="{FF2B5EF4-FFF2-40B4-BE49-F238E27FC236}">
                <a16:creationId xmlns:a16="http://schemas.microsoft.com/office/drawing/2014/main" id="{8D2ABEF9-C943-42FE-8699-9D298653996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39788" y="1767842"/>
            <a:ext cx="5157787" cy="4825998"/>
          </a:xfrm>
          <a:prstGeom prst="rect">
            <a:avLst/>
          </a:prstGeom>
        </p:spPr>
      </p:pic>
      <p:sp>
        <p:nvSpPr>
          <p:cNvPr id="5" name="Text Placeholder 4">
            <a:extLst>
              <a:ext uri="{FF2B5EF4-FFF2-40B4-BE49-F238E27FC236}">
                <a16:creationId xmlns:a16="http://schemas.microsoft.com/office/drawing/2014/main" id="{5BC9E599-786E-4617-A807-E7422700C851}"/>
              </a:ext>
            </a:extLst>
          </p:cNvPr>
          <p:cNvSpPr>
            <a:spLocks noGrp="1"/>
          </p:cNvSpPr>
          <p:nvPr>
            <p:ph type="body" sz="quarter" idx="3"/>
          </p:nvPr>
        </p:nvSpPr>
        <p:spPr>
          <a:xfrm>
            <a:off x="6172200" y="1179512"/>
            <a:ext cx="5183188" cy="588329"/>
          </a:xfrm>
        </p:spPr>
        <p:txBody>
          <a:bodyPr/>
          <a:lstStyle/>
          <a:p>
            <a:r>
              <a:rPr lang="en-US" dirty="0"/>
              <a:t>Column Setup</a:t>
            </a:r>
          </a:p>
        </p:txBody>
      </p:sp>
      <p:pic>
        <p:nvPicPr>
          <p:cNvPr id="7" name="Content Placeholder 6">
            <a:extLst>
              <a:ext uri="{FF2B5EF4-FFF2-40B4-BE49-F238E27FC236}">
                <a16:creationId xmlns:a16="http://schemas.microsoft.com/office/drawing/2014/main" id="{84CD5121-0FB6-4ED9-A423-7D92FC58E95E}"/>
              </a:ext>
            </a:extLst>
          </p:cNvPr>
          <p:cNvPicPr>
            <a:picLocks noGrp="1" noChangeAspect="1"/>
          </p:cNvPicPr>
          <p:nvPr>
            <p:ph sz="quarter" idx="4"/>
          </p:nvPr>
        </p:nvPicPr>
        <p:blipFill>
          <a:blip r:embed="rId4"/>
          <a:stretch>
            <a:fillRect/>
          </a:stretch>
        </p:blipFill>
        <p:spPr>
          <a:xfrm>
            <a:off x="6461760" y="1767841"/>
            <a:ext cx="4765040" cy="4825997"/>
          </a:xfrm>
          <a:prstGeom prst="rect">
            <a:avLst/>
          </a:prstGeom>
        </p:spPr>
      </p:pic>
      <p:sp>
        <p:nvSpPr>
          <p:cNvPr id="4" name="Footer Placeholder 3">
            <a:extLst>
              <a:ext uri="{FF2B5EF4-FFF2-40B4-BE49-F238E27FC236}">
                <a16:creationId xmlns:a16="http://schemas.microsoft.com/office/drawing/2014/main" id="{81AFE9ED-D111-45B7-A07F-B8B0F0714605}"/>
              </a:ext>
            </a:extLst>
          </p:cNvPr>
          <p:cNvSpPr>
            <a:spLocks noGrp="1"/>
          </p:cNvSpPr>
          <p:nvPr>
            <p:ph type="ftr" sz="quarter" idx="11"/>
          </p:nvPr>
        </p:nvSpPr>
        <p:spPr/>
        <p:txBody>
          <a:bodyPr/>
          <a:lstStyle/>
          <a:p>
            <a:r>
              <a:rPr lang="en-US"/>
              <a:t>NewFields Mining and Energy Services</a:t>
            </a:r>
            <a:endParaRPr lang="en-US" dirty="0"/>
          </a:p>
        </p:txBody>
      </p:sp>
    </p:spTree>
    <p:extLst>
      <p:ext uri="{BB962C8B-B14F-4D97-AF65-F5344CB8AC3E}">
        <p14:creationId xmlns:p14="http://schemas.microsoft.com/office/powerpoint/2010/main" val="81688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541A01-34B2-4864-BBD2-EB5580623C33}"/>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Methods-Column Setup</a:t>
            </a:r>
          </a:p>
        </p:txBody>
      </p:sp>
      <p:sp>
        <p:nvSpPr>
          <p:cNvPr id="4" name="Footer Placeholder 3">
            <a:extLst>
              <a:ext uri="{FF2B5EF4-FFF2-40B4-BE49-F238E27FC236}">
                <a16:creationId xmlns:a16="http://schemas.microsoft.com/office/drawing/2014/main" id="{937B0AF5-684C-482D-9358-0A98F87855E6}"/>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NewFields Mining and Energy Services</a:t>
            </a:r>
          </a:p>
        </p:txBody>
      </p:sp>
      <p:graphicFrame>
        <p:nvGraphicFramePr>
          <p:cNvPr id="6" name="Content Placeholder 2">
            <a:extLst>
              <a:ext uri="{FF2B5EF4-FFF2-40B4-BE49-F238E27FC236}">
                <a16:creationId xmlns:a16="http://schemas.microsoft.com/office/drawing/2014/main" id="{5B5B5949-9E62-429B-A5B8-DE53B7546C2E}"/>
              </a:ext>
            </a:extLst>
          </p:cNvPr>
          <p:cNvGraphicFramePr>
            <a:graphicFrameLocks noGrp="1"/>
          </p:cNvGraphicFramePr>
          <p:nvPr>
            <p:ph idx="1"/>
            <p:extLst>
              <p:ext uri="{D42A27DB-BD31-4B8C-83A1-F6EECF244321}">
                <p14:modId xmlns:p14="http://schemas.microsoft.com/office/powerpoint/2010/main" val="77289442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540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1330</Words>
  <Application>Microsoft Office PowerPoint</Application>
  <PresentationFormat>Widescreen</PresentationFormat>
  <Paragraphs>149</Paragraphs>
  <Slides>27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  A PERMEABLE REACTIVE BARRIER (PRB) FOR THE IMMOBILiZATION OF SELENIUM IN Mine SEEP WATER AND GROUNDWATER   </vt:lpstr>
      <vt:lpstr>Objective</vt:lpstr>
      <vt:lpstr>Contents</vt:lpstr>
      <vt:lpstr>Project Location</vt:lpstr>
      <vt:lpstr>Mine Water Description</vt:lpstr>
      <vt:lpstr>Methods- Materials</vt:lpstr>
      <vt:lpstr>Methods- Testing</vt:lpstr>
      <vt:lpstr>Methods - Column Setup</vt:lpstr>
      <vt:lpstr>Methods-Column Setup</vt:lpstr>
      <vt:lpstr>Results: Composition of Mine Seep Water and Groundwater</vt:lpstr>
      <vt:lpstr>Results: Batch Testing Summary</vt:lpstr>
      <vt:lpstr>Batch Leach Results - Se</vt:lpstr>
      <vt:lpstr>Results: Column Study</vt:lpstr>
      <vt:lpstr>Column Study @25 PV</vt:lpstr>
      <vt:lpstr>Column Study @50 PV</vt:lpstr>
      <vt:lpstr>PowerPoint Presentation</vt:lpstr>
      <vt:lpstr>Column Study - Summary</vt:lpstr>
      <vt:lpstr>Column Study Fe - Mn</vt:lpstr>
      <vt:lpstr>Elemental Se in Columns</vt:lpstr>
      <vt:lpstr>Eh pH Diagram</vt:lpstr>
      <vt:lpstr>Additional 12 PVs HRT = 24hrs</vt:lpstr>
      <vt:lpstr>On-Going Work</vt:lpstr>
      <vt:lpstr>Field Design, Construction and Performance</vt:lpstr>
      <vt:lpstr>Media Placement</vt:lpstr>
      <vt:lpstr>Summary (cont)</vt:lpstr>
      <vt:lpstr>Summary (continued)</vt:lpstr>
      <vt:lpstr>NewFields Mining and Energy Services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PERMEABLE REACTIVE BARRIER (PRB) FOR THE IMMOBILiZATION OF SELENIUM IN Mine SEEP WATER AND GROUNDWATER:  RESULTS OF BENCH SCALE TESTING</dc:title>
  <dc:creator>William Walker</dc:creator>
  <cp:lastModifiedBy>Kevin Wolter</cp:lastModifiedBy>
  <cp:revision>18</cp:revision>
  <dcterms:created xsi:type="dcterms:W3CDTF">2019-06-02T18:48:58Z</dcterms:created>
  <dcterms:modified xsi:type="dcterms:W3CDTF">2019-06-17T17:55:07Z</dcterms:modified>
</cp:coreProperties>
</file>